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3" d="100"/>
          <a:sy n="123" d="100"/>
        </p:scale>
        <p:origin x="-360"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741F8A-96D0-4C1F-9856-C582BB5D02CF}" type="datetimeFigureOut">
              <a:rPr lang="en-GB" smtClean="0"/>
              <a:t>03/06/2016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FE8819-49A2-44D9-9D92-948A3ECF038F}" type="slidenum">
              <a:rPr lang="en-GB" smtClean="0"/>
              <a:t>‹#›</a:t>
            </a:fld>
            <a:endParaRPr lang="en-GB"/>
          </a:p>
        </p:txBody>
      </p:sp>
    </p:spTree>
    <p:extLst>
      <p:ext uri="{BB962C8B-B14F-4D97-AF65-F5344CB8AC3E}">
        <p14:creationId xmlns:p14="http://schemas.microsoft.com/office/powerpoint/2010/main" val="2046685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A1DC06-B18E-4EF0-BD2A-DB07669C6C4E}" type="slidenum">
              <a:rPr lang="en-GB"/>
              <a:pPr fontAlgn="base">
                <a:spcBef>
                  <a:spcPct val="0"/>
                </a:spcBef>
                <a:spcAft>
                  <a:spcPct val="0"/>
                </a:spcAft>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48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3510E65-7504-4545-B1C6-0E276160DC6C}" type="slidenum">
              <a:rPr lang="en-GB"/>
              <a:pPr fontAlgn="base">
                <a:spcBef>
                  <a:spcPct val="0"/>
                </a:spcBef>
                <a:spcAft>
                  <a:spcPct val="0"/>
                </a:spcAft>
                <a:defRPr/>
              </a:pPr>
              <a:t>10</a:t>
            </a:fld>
            <a:endParaRPr lang="en-GB"/>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p:spPr>
        <p:txBody>
          <a:bodyPr/>
          <a:lstStyle/>
          <a:p>
            <a:endParaRPr lang="en-US" smtClean="0"/>
          </a:p>
        </p:txBody>
      </p:sp>
      <p:sp>
        <p:nvSpPr>
          <p:cNvPr id="181252" name="Slide Number Placeholder 3"/>
          <p:cNvSpPr>
            <a:spLocks noGrp="1"/>
          </p:cNvSpPr>
          <p:nvPr>
            <p:ph type="sldNum" sz="quarter" idx="5"/>
          </p:nvPr>
        </p:nvSpPr>
        <p:spPr>
          <a:noFill/>
        </p:spPr>
        <p:txBody>
          <a:bodyPr/>
          <a:lstStyle/>
          <a:p>
            <a:fld id="{BC7F5F30-E97C-459D-878F-C1DD0455E98D}" type="slidenum">
              <a:rPr lang="en-US" smtClean="0"/>
              <a:pPr/>
              <a:t>100</a:t>
            </a:fld>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101</a:t>
            </a:fld>
            <a:endParaRPr lang="en-GB"/>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p:spPr>
        <p:txBody>
          <a:bodyPr/>
          <a:lstStyle/>
          <a:p>
            <a:endParaRPr lang="en-US" smtClean="0"/>
          </a:p>
        </p:txBody>
      </p:sp>
      <p:sp>
        <p:nvSpPr>
          <p:cNvPr id="182276" name="Slide Number Placeholder 3"/>
          <p:cNvSpPr>
            <a:spLocks noGrp="1"/>
          </p:cNvSpPr>
          <p:nvPr>
            <p:ph type="sldNum" sz="quarter" idx="5"/>
          </p:nvPr>
        </p:nvSpPr>
        <p:spPr>
          <a:noFill/>
        </p:spPr>
        <p:txBody>
          <a:bodyPr/>
          <a:lstStyle/>
          <a:p>
            <a:fld id="{9BCF1029-2A7D-4F1E-973D-86F4BE695869}" type="slidenum">
              <a:rPr lang="en-US" smtClean="0"/>
              <a:pPr/>
              <a:t>102</a:t>
            </a:fld>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endParaRPr lang="en-US" smtClean="0"/>
          </a:p>
        </p:txBody>
      </p:sp>
      <p:sp>
        <p:nvSpPr>
          <p:cNvPr id="183300" name="Slide Number Placeholder 3"/>
          <p:cNvSpPr>
            <a:spLocks noGrp="1"/>
          </p:cNvSpPr>
          <p:nvPr>
            <p:ph type="sldNum" sz="quarter" idx="5"/>
          </p:nvPr>
        </p:nvSpPr>
        <p:spPr>
          <a:noFill/>
        </p:spPr>
        <p:txBody>
          <a:bodyPr/>
          <a:lstStyle/>
          <a:p>
            <a:fld id="{460C8C88-C2B3-42AF-8BDF-713CC5234C70}" type="slidenum">
              <a:rPr lang="en-US" smtClean="0"/>
              <a:pPr/>
              <a:t>103</a:t>
            </a:fld>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p:spPr>
        <p:txBody>
          <a:bodyPr/>
          <a:lstStyle/>
          <a:p>
            <a:endParaRPr lang="en-US" smtClean="0"/>
          </a:p>
        </p:txBody>
      </p:sp>
      <p:sp>
        <p:nvSpPr>
          <p:cNvPr id="184324" name="Slide Number Placeholder 3"/>
          <p:cNvSpPr>
            <a:spLocks noGrp="1"/>
          </p:cNvSpPr>
          <p:nvPr>
            <p:ph type="sldNum" sz="quarter" idx="5"/>
          </p:nvPr>
        </p:nvSpPr>
        <p:spPr>
          <a:noFill/>
        </p:spPr>
        <p:txBody>
          <a:bodyPr/>
          <a:lstStyle/>
          <a:p>
            <a:fld id="{4FCBDF07-6D62-4975-BF08-F6F130E15F30}" type="slidenum">
              <a:rPr lang="en-US" smtClean="0"/>
              <a:pPr/>
              <a:t>104</a:t>
            </a:fld>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E299456-042F-4364-9D9C-3FD9B25C99E2}" type="slidenum">
              <a:rPr lang="en-GB"/>
              <a:pPr fontAlgn="base">
                <a:spcBef>
                  <a:spcPct val="0"/>
                </a:spcBef>
                <a:spcAft>
                  <a:spcPct val="0"/>
                </a:spcAft>
                <a:defRPr/>
              </a:pPr>
              <a:t>105</a:t>
            </a:fld>
            <a:endParaRPr lang="en-GB"/>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787231-FCD5-4F28-8DA8-89502634F171}" type="slidenum">
              <a:rPr lang="en-GB"/>
              <a:pPr fontAlgn="base">
                <a:spcBef>
                  <a:spcPct val="0"/>
                </a:spcBef>
                <a:spcAft>
                  <a:spcPct val="0"/>
                </a:spcAft>
                <a:defRPr/>
              </a:pPr>
              <a:t>106</a:t>
            </a:fld>
            <a:endParaRPr lang="en-GB"/>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107</a:t>
            </a:fld>
            <a:endParaRPr lang="en-GB"/>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p:spPr>
        <p:txBody>
          <a:bodyPr/>
          <a:lstStyle/>
          <a:p>
            <a:endParaRPr lang="en-US" smtClean="0"/>
          </a:p>
        </p:txBody>
      </p:sp>
      <p:sp>
        <p:nvSpPr>
          <p:cNvPr id="185348" name="Slide Number Placeholder 3"/>
          <p:cNvSpPr>
            <a:spLocks noGrp="1"/>
          </p:cNvSpPr>
          <p:nvPr>
            <p:ph type="sldNum" sz="quarter" idx="5"/>
          </p:nvPr>
        </p:nvSpPr>
        <p:spPr>
          <a:noFill/>
        </p:spPr>
        <p:txBody>
          <a:bodyPr/>
          <a:lstStyle/>
          <a:p>
            <a:fld id="{720FBCCA-B04D-4ED2-A627-2B9D3D32E748}" type="slidenum">
              <a:rPr lang="en-US" smtClean="0"/>
              <a:pPr/>
              <a:t>108</a:t>
            </a:fld>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p:spPr>
        <p:txBody>
          <a:bodyPr/>
          <a:lstStyle/>
          <a:p>
            <a:endParaRPr lang="en-US" smtClean="0"/>
          </a:p>
        </p:txBody>
      </p:sp>
      <p:sp>
        <p:nvSpPr>
          <p:cNvPr id="186372" name="Slide Number Placeholder 3"/>
          <p:cNvSpPr>
            <a:spLocks noGrp="1"/>
          </p:cNvSpPr>
          <p:nvPr>
            <p:ph type="sldNum" sz="quarter" idx="5"/>
          </p:nvPr>
        </p:nvSpPr>
        <p:spPr>
          <a:noFill/>
        </p:spPr>
        <p:txBody>
          <a:bodyPr/>
          <a:lstStyle/>
          <a:p>
            <a:fld id="{309D47F0-7B41-4D49-8578-E1710E1A9185}" type="slidenum">
              <a:rPr lang="en-US" smtClean="0"/>
              <a:pPr/>
              <a:t>109</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68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407F6E6-428B-4115-8673-D187BCAEE82D}" type="slidenum">
              <a:rPr lang="en-US"/>
              <a:pPr fontAlgn="base">
                <a:spcBef>
                  <a:spcPct val="0"/>
                </a:spcBef>
                <a:spcAft>
                  <a:spcPct val="0"/>
                </a:spcAft>
                <a:defRPr/>
              </a:pPr>
              <a:t>11</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110</a:t>
            </a:fld>
            <a:endParaRPr lang="en-GB"/>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p:spPr>
        <p:txBody>
          <a:bodyPr/>
          <a:lstStyle/>
          <a:p>
            <a:endParaRPr lang="en-US" smtClean="0"/>
          </a:p>
        </p:txBody>
      </p:sp>
      <p:sp>
        <p:nvSpPr>
          <p:cNvPr id="187396" name="Slide Number Placeholder 3"/>
          <p:cNvSpPr>
            <a:spLocks noGrp="1"/>
          </p:cNvSpPr>
          <p:nvPr>
            <p:ph type="sldNum" sz="quarter" idx="5"/>
          </p:nvPr>
        </p:nvSpPr>
        <p:spPr>
          <a:noFill/>
        </p:spPr>
        <p:txBody>
          <a:bodyPr/>
          <a:lstStyle/>
          <a:p>
            <a:fld id="{AD098064-C34B-4EA5-B7BB-4A1DA74830AC}" type="slidenum">
              <a:rPr lang="en-US" smtClean="0"/>
              <a:pPr/>
              <a:t>111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89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511A4B7-7D5C-4A5F-B576-00734CE66C62}" type="slidenum">
              <a:rPr lang="en-US"/>
              <a:pPr fontAlgn="base">
                <a:spcBef>
                  <a:spcPct val="0"/>
                </a:spcBef>
                <a:spcAft>
                  <a:spcPct val="0"/>
                </a:spcAft>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A1DC06-B18E-4EF0-BD2A-DB07669C6C4E}" type="slidenum">
              <a:rPr lang="en-GB"/>
              <a:pPr fontAlgn="base">
                <a:spcBef>
                  <a:spcPct val="0"/>
                </a:spcBef>
                <a:spcAft>
                  <a:spcPct val="0"/>
                </a:spcAft>
                <a:defRPr/>
              </a:pPr>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2586BC-C094-46FA-A1E2-13D9468772B4}" type="slidenum">
              <a:rPr lang="en-GB"/>
              <a:pPr fontAlgn="base">
                <a:spcBef>
                  <a:spcPct val="0"/>
                </a:spcBef>
                <a:spcAft>
                  <a:spcPct val="0"/>
                </a:spcAft>
                <a:defRPr/>
              </a:pPr>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p:spPr>
        <p:txBody>
          <a:bodyPr/>
          <a:lstStyle/>
          <a:p>
            <a:endParaRPr lang="en-US" smtClean="0"/>
          </a:p>
        </p:txBody>
      </p:sp>
      <p:sp>
        <p:nvSpPr>
          <p:cNvPr id="114692" name="Slide Number Placeholder 3"/>
          <p:cNvSpPr>
            <a:spLocks noGrp="1"/>
          </p:cNvSpPr>
          <p:nvPr>
            <p:ph type="sldNum" sz="quarter" idx="5"/>
          </p:nvPr>
        </p:nvSpPr>
        <p:spPr>
          <a:noFill/>
        </p:spPr>
        <p:txBody>
          <a:bodyPr/>
          <a:lstStyle/>
          <a:p>
            <a:fld id="{F493CFEE-E87B-4370-AA78-2579DB11EB43}"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endParaRPr lang="en-US" smtClean="0"/>
          </a:p>
        </p:txBody>
      </p:sp>
      <p:sp>
        <p:nvSpPr>
          <p:cNvPr id="115716" name="Slide Number Placeholder 3"/>
          <p:cNvSpPr>
            <a:spLocks noGrp="1"/>
          </p:cNvSpPr>
          <p:nvPr>
            <p:ph type="sldNum" sz="quarter" idx="5"/>
          </p:nvPr>
        </p:nvSpPr>
        <p:spPr>
          <a:noFill/>
        </p:spPr>
        <p:txBody>
          <a:bodyPr/>
          <a:lstStyle/>
          <a:p>
            <a:fld id="{40B6014E-E737-4415-AE67-854EFEF69773}"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endParaRPr lang="en-US" smtClean="0"/>
          </a:p>
        </p:txBody>
      </p:sp>
      <p:sp>
        <p:nvSpPr>
          <p:cNvPr id="116740" name="Slide Number Placeholder 3"/>
          <p:cNvSpPr>
            <a:spLocks noGrp="1"/>
          </p:cNvSpPr>
          <p:nvPr>
            <p:ph type="sldNum" sz="quarter" idx="5"/>
          </p:nvPr>
        </p:nvSpPr>
        <p:spPr>
          <a:noFill/>
        </p:spPr>
        <p:txBody>
          <a:bodyPr/>
          <a:lstStyle/>
          <a:p>
            <a:fld id="{6196D852-20C9-4600-AE17-BC3A1043FBC1}"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19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2586BC-C094-46FA-A1E2-13D9468772B4}" type="slidenum">
              <a:rPr lang="en-GB"/>
              <a:pPr fontAlgn="base">
                <a:spcBef>
                  <a:spcPct val="0"/>
                </a:spcBef>
                <a:spcAft>
                  <a:spcPct val="0"/>
                </a:spcAft>
                <a:defRPr/>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20</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21</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22</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23</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24</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26</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endParaRPr lang="en-US" smtClean="0"/>
          </a:p>
        </p:txBody>
      </p:sp>
      <p:sp>
        <p:nvSpPr>
          <p:cNvPr id="118788" name="Slide Number Placeholder 3"/>
          <p:cNvSpPr>
            <a:spLocks noGrp="1"/>
          </p:cNvSpPr>
          <p:nvPr>
            <p:ph type="sldNum" sz="quarter" idx="5"/>
          </p:nvPr>
        </p:nvSpPr>
        <p:spPr>
          <a:noFill/>
        </p:spPr>
        <p:txBody>
          <a:bodyPr/>
          <a:lstStyle/>
          <a:p>
            <a:fld id="{2C1F460C-F344-4B72-AD70-79A0740F18FF}"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28</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4AEAF3-F03C-4C8F-9EF9-12157F0C4F40}" type="slidenum">
              <a:rPr lang="en-GB"/>
              <a:pPr fontAlgn="base">
                <a:spcBef>
                  <a:spcPct val="0"/>
                </a:spcBef>
                <a:spcAft>
                  <a:spcPct val="0"/>
                </a:spcAft>
                <a:defRPr/>
              </a:pPr>
              <a:t>29</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94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6F0345-F398-4906-AB89-4B229F8150CC}" type="slidenum">
              <a:rPr lang="en-GB"/>
              <a:pPr fontAlgn="base">
                <a:spcBef>
                  <a:spcPct val="0"/>
                </a:spcBef>
                <a:spcAft>
                  <a:spcPct val="0"/>
                </a:spcAft>
                <a:defRPr/>
              </a:pPr>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96E654-55CD-4C8A-9102-4A77E3A3D9ED}" type="slidenum">
              <a:rPr lang="en-GB"/>
              <a:pPr fontAlgn="base">
                <a:spcBef>
                  <a:spcPct val="0"/>
                </a:spcBef>
                <a:spcAft>
                  <a:spcPct val="0"/>
                </a:spcAft>
                <a:defRPr/>
              </a:pPr>
              <a:t>30</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DACCB875-7A9F-4C70-B3C2-7AFD6E0F5665}" type="slidenum">
              <a:rPr lang="en-GB" smtClean="0"/>
              <a:pPr>
                <a:defRPr/>
              </a:pPr>
              <a:t>31</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A5C56800-463E-47D6-AC25-ADAE01FD61D9}" type="slidenum">
              <a:rPr lang="en-GB" smtClean="0"/>
              <a:pPr>
                <a:defRPr/>
              </a:pPr>
              <a:t>32</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899CA077-F017-4C46-A65D-6079C7DBB8A7}" type="slidenum">
              <a:rPr lang="en-GB" smtClean="0"/>
              <a:pPr>
                <a:defRPr/>
              </a:pPr>
              <a:t>33</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0E5C493C-4B43-4642-AE8E-4F3A45F3300B}" type="slidenum">
              <a:rPr lang="en-GB" smtClean="0"/>
              <a:pPr>
                <a:defRPr/>
              </a:pPr>
              <a:t>34</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B37F49D7-9BA1-4668-ACA3-E215EC3C8FC1}" type="slidenum">
              <a:rPr lang="en-GB" smtClean="0"/>
              <a:pPr>
                <a:defRPr/>
              </a:pPr>
              <a:t>35</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0C736176-B616-4C2E-8EF9-5A02B5946E85}" type="slidenum">
              <a:rPr lang="en-GB" smtClean="0"/>
              <a:pPr>
                <a:defRPr/>
              </a:pPr>
              <a:t>36</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A1DC06-B18E-4EF0-BD2A-DB07669C6C4E}" type="slidenum">
              <a:rPr lang="en-GB"/>
              <a:pPr fontAlgn="base">
                <a:spcBef>
                  <a:spcPct val="0"/>
                </a:spcBef>
                <a:spcAft>
                  <a:spcPct val="0"/>
                </a:spcAft>
                <a:defRPr/>
              </a:pPr>
              <a:t>37</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2586BC-C094-46FA-A1E2-13D9468772B4}" type="slidenum">
              <a:rPr lang="en-GB"/>
              <a:pPr fontAlgn="base">
                <a:spcBef>
                  <a:spcPct val="0"/>
                </a:spcBef>
                <a:spcAft>
                  <a:spcPct val="0"/>
                </a:spcAft>
                <a:defRPr/>
              </a:pPr>
              <a:t>38</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39</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p:spPr>
      </p:sp>
      <p:sp>
        <p:nvSpPr>
          <p:cNvPr id="215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215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C08877-7F3F-4695-80BD-E2B56CF5D995}" type="slidenum">
              <a:rPr lang="en-US"/>
              <a:pPr fontAlgn="base">
                <a:spcBef>
                  <a:spcPct val="0"/>
                </a:spcBef>
                <a:spcAft>
                  <a:spcPct val="0"/>
                </a:spcAft>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40</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41</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42</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43</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44</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45</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11594A8-D262-4FB1-8F26-600A83407781}" type="slidenum">
              <a:rPr lang="en-GB" smtClean="0"/>
              <a:pPr>
                <a:defRPr/>
              </a:pPr>
              <a:t>46</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0BDD06-3DFB-445C-8A7C-FDB5482BD6F8}" type="slidenum">
              <a:rPr lang="en-GB"/>
              <a:pPr fontAlgn="base">
                <a:spcBef>
                  <a:spcPct val="0"/>
                </a:spcBef>
                <a:spcAft>
                  <a:spcPct val="0"/>
                </a:spcAft>
                <a:defRPr/>
              </a:pPr>
              <a:t>47</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EEA9BC-A059-46EB-80E0-04C248E9584B}" type="slidenum">
              <a:rPr lang="en-GB"/>
              <a:pPr fontAlgn="base">
                <a:spcBef>
                  <a:spcPct val="0"/>
                </a:spcBef>
                <a:spcAft>
                  <a:spcPct val="0"/>
                </a:spcAft>
                <a:defRPr/>
              </a:pPr>
              <a:t>48</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8C7133A1-FA6B-4B26-8E15-47DF9C154A47}" type="slidenum">
              <a:rPr lang="en-GB" smtClean="0"/>
              <a:pPr>
                <a:defRPr/>
              </a:pPr>
              <a:t>49</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235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3314E1-1EFA-40CE-8199-B545E1C809B7}" type="slidenum">
              <a:rPr lang="en-GB"/>
              <a:pPr fontAlgn="base">
                <a:spcBef>
                  <a:spcPct val="0"/>
                </a:spcBef>
                <a:spcAft>
                  <a:spcPct val="0"/>
                </a:spcAft>
                <a:defRPr/>
              </a:pPr>
              <a:t>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5030379B-5A1C-4BDD-BD41-D23233C7F735}" type="slidenum">
              <a:rPr lang="en-GB" smtClean="0"/>
              <a:pPr>
                <a:defRPr/>
              </a:pPr>
              <a:t>50</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9339B595-D48A-4B72-AB74-D00CF0004054}" type="slidenum">
              <a:rPr lang="en-GB" smtClean="0"/>
              <a:pPr>
                <a:defRPr/>
              </a:pPr>
              <a:t>51</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5CAD730A-5E14-49C7-81E4-E2E81BDB426F}" type="slidenum">
              <a:rPr lang="en-GB" smtClean="0"/>
              <a:pPr>
                <a:defRPr/>
              </a:pPr>
              <a:t>52</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D943BAD8-714D-4DA1-819C-CDAE253281E3}" type="slidenum">
              <a:rPr lang="en-GB" smtClean="0"/>
              <a:pPr>
                <a:defRPr/>
              </a:pPr>
              <a:t>53</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E299456-042F-4364-9D9C-3FD9B25C99E2}" type="slidenum">
              <a:rPr lang="en-GB"/>
              <a:pPr fontAlgn="base">
                <a:spcBef>
                  <a:spcPct val="0"/>
                </a:spcBef>
                <a:spcAft>
                  <a:spcPct val="0"/>
                </a:spcAft>
                <a:defRPr/>
              </a:pPr>
              <a:t>54</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787231-FCD5-4F28-8DA8-89502634F171}" type="slidenum">
              <a:rPr lang="en-GB"/>
              <a:pPr fontAlgn="base">
                <a:spcBef>
                  <a:spcPct val="0"/>
                </a:spcBef>
                <a:spcAft>
                  <a:spcPct val="0"/>
                </a:spcAft>
                <a:defRPr/>
              </a:pPr>
              <a:t>55</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40292" name="Slide Number Placeholder 3"/>
          <p:cNvSpPr>
            <a:spLocks noGrp="1"/>
          </p:cNvSpPr>
          <p:nvPr>
            <p:ph type="sldNum" sz="quarter" idx="5"/>
          </p:nvPr>
        </p:nvSpPr>
        <p:spPr/>
        <p:txBody>
          <a:bodyPr/>
          <a:lstStyle/>
          <a:p>
            <a:pPr>
              <a:defRPr/>
            </a:pPr>
            <a:fld id="{4D013728-F0F9-4F30-B957-B2E89EFC53F6}" type="slidenum">
              <a:rPr lang="en-US" smtClean="0"/>
              <a:pPr>
                <a:defRPr/>
              </a:pPr>
              <a:t>56</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42340" name="Slide Number Placeholder 3"/>
          <p:cNvSpPr>
            <a:spLocks noGrp="1"/>
          </p:cNvSpPr>
          <p:nvPr>
            <p:ph type="sldNum" sz="quarter" idx="5"/>
          </p:nvPr>
        </p:nvSpPr>
        <p:spPr/>
        <p:txBody>
          <a:bodyPr/>
          <a:lstStyle/>
          <a:p>
            <a:pPr>
              <a:defRPr/>
            </a:pPr>
            <a:fld id="{BE6BA3FA-0CAB-4051-94E8-3447ED8A372D}" type="slidenum">
              <a:rPr lang="en-US" smtClean="0"/>
              <a:pPr>
                <a:defRPr/>
              </a:pPr>
              <a:t>57</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41316" name="Slide Number Placeholder 3"/>
          <p:cNvSpPr>
            <a:spLocks noGrp="1"/>
          </p:cNvSpPr>
          <p:nvPr>
            <p:ph type="sldNum" sz="quarter" idx="5"/>
          </p:nvPr>
        </p:nvSpPr>
        <p:spPr/>
        <p:txBody>
          <a:bodyPr/>
          <a:lstStyle/>
          <a:p>
            <a:pPr>
              <a:defRPr/>
            </a:pPr>
            <a:fld id="{AB107EDA-8F06-4DB6-A18E-581B702523C4}" type="slidenum">
              <a:rPr lang="en-US" smtClean="0"/>
              <a:pPr>
                <a:defRPr/>
              </a:pPr>
              <a:t>58</a:t>
            </a:fld>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90F4B9F6-1E41-4272-8234-CA2DA9962812}" type="slidenum">
              <a:rPr lang="en-GB" smtClean="0"/>
              <a:pPr>
                <a:defRPr/>
              </a:pPr>
              <a:t>59</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256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42AA6B-F3BC-4D6D-92DB-865C7FA1D589}" type="slidenum">
              <a:rPr lang="en-US"/>
              <a:pPr fontAlgn="base">
                <a:spcBef>
                  <a:spcPct val="0"/>
                </a:spcBef>
                <a:spcAft>
                  <a:spcPct val="0"/>
                </a:spcAft>
                <a:defRPr/>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44388" name="Slide Number Placeholder 3"/>
          <p:cNvSpPr>
            <a:spLocks noGrp="1"/>
          </p:cNvSpPr>
          <p:nvPr>
            <p:ph type="sldNum" sz="quarter" idx="5"/>
          </p:nvPr>
        </p:nvSpPr>
        <p:spPr/>
        <p:txBody>
          <a:bodyPr/>
          <a:lstStyle/>
          <a:p>
            <a:pPr>
              <a:defRPr/>
            </a:pPr>
            <a:fld id="{9DB66866-4F54-4FC1-A5FB-02EA38DFED2D}" type="slidenum">
              <a:rPr lang="en-US" smtClean="0"/>
              <a:pPr>
                <a:defRPr/>
              </a:pPr>
              <a:t>60</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48484" name="Slide Number Placeholder 3"/>
          <p:cNvSpPr>
            <a:spLocks noGrp="1"/>
          </p:cNvSpPr>
          <p:nvPr>
            <p:ph type="sldNum" sz="quarter" idx="5"/>
          </p:nvPr>
        </p:nvSpPr>
        <p:spPr/>
        <p:txBody>
          <a:bodyPr/>
          <a:lstStyle/>
          <a:p>
            <a:pPr>
              <a:defRPr/>
            </a:pPr>
            <a:fld id="{01B3F9AE-C19F-40C0-B6A6-2A766417D426}" type="slidenum">
              <a:rPr lang="en-US" smtClean="0"/>
              <a:pPr>
                <a:defRPr/>
              </a:pPr>
              <a:t>61</a:t>
            </a:fld>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8E8818E3-A7C2-4C8E-AFFA-D74FFC90B3FC}" type="slidenum">
              <a:rPr lang="en-GB" smtClean="0"/>
              <a:pPr>
                <a:defRPr/>
              </a:pPr>
              <a:t>62</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45412" name="Slide Number Placeholder 3"/>
          <p:cNvSpPr>
            <a:spLocks noGrp="1"/>
          </p:cNvSpPr>
          <p:nvPr>
            <p:ph type="sldNum" sz="quarter" idx="5"/>
          </p:nvPr>
        </p:nvSpPr>
        <p:spPr/>
        <p:txBody>
          <a:bodyPr/>
          <a:lstStyle/>
          <a:p>
            <a:pPr>
              <a:defRPr/>
            </a:pPr>
            <a:fld id="{E49B5A30-DB42-4DD1-AE4B-2F93FD71ECE2}" type="slidenum">
              <a:rPr lang="en-US" smtClean="0"/>
              <a:pPr>
                <a:defRPr/>
              </a:pPr>
              <a:t>63</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46436" name="Slide Number Placeholder 3"/>
          <p:cNvSpPr>
            <a:spLocks noGrp="1"/>
          </p:cNvSpPr>
          <p:nvPr>
            <p:ph type="sldNum" sz="quarter" idx="5"/>
          </p:nvPr>
        </p:nvSpPr>
        <p:spPr/>
        <p:txBody>
          <a:bodyPr/>
          <a:lstStyle/>
          <a:p>
            <a:pPr>
              <a:defRPr/>
            </a:pPr>
            <a:fld id="{CF6A19BA-B312-4889-9112-33A0C16A1C25}" type="slidenum">
              <a:rPr lang="en-US" smtClean="0"/>
              <a:pPr>
                <a:defRPr/>
              </a:pPr>
              <a:t>64</a:t>
            </a:fld>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50532" name="Slide Number Placeholder 3"/>
          <p:cNvSpPr>
            <a:spLocks noGrp="1"/>
          </p:cNvSpPr>
          <p:nvPr>
            <p:ph type="sldNum" sz="quarter" idx="5"/>
          </p:nvPr>
        </p:nvSpPr>
        <p:spPr/>
        <p:txBody>
          <a:bodyPr/>
          <a:lstStyle/>
          <a:p>
            <a:pPr>
              <a:defRPr/>
            </a:pPr>
            <a:fld id="{EF7A212D-150D-42E9-BA4F-DABD82F67DA1}" type="slidenum">
              <a:rPr lang="en-US" smtClean="0"/>
              <a:pPr>
                <a:defRPr/>
              </a:pPr>
              <a:t>65</a:t>
            </a:fld>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54628" name="Slide Number Placeholder 3"/>
          <p:cNvSpPr>
            <a:spLocks noGrp="1"/>
          </p:cNvSpPr>
          <p:nvPr>
            <p:ph type="sldNum" sz="quarter" idx="5"/>
          </p:nvPr>
        </p:nvSpPr>
        <p:spPr/>
        <p:txBody>
          <a:bodyPr/>
          <a:lstStyle/>
          <a:p>
            <a:pPr>
              <a:defRPr/>
            </a:pPr>
            <a:fld id="{CBBA6AA9-FBE2-498E-97EA-9CCADD979503}" type="slidenum">
              <a:rPr lang="en-US" smtClean="0"/>
              <a:pPr>
                <a:defRPr/>
              </a:pPr>
              <a:t>66</a:t>
            </a:fld>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55652" name="Slide Number Placeholder 3"/>
          <p:cNvSpPr>
            <a:spLocks noGrp="1"/>
          </p:cNvSpPr>
          <p:nvPr>
            <p:ph type="sldNum" sz="quarter" idx="5"/>
          </p:nvPr>
        </p:nvSpPr>
        <p:spPr/>
        <p:txBody>
          <a:bodyPr/>
          <a:lstStyle/>
          <a:p>
            <a:pPr>
              <a:defRPr/>
            </a:pPr>
            <a:fld id="{46BFCA04-1146-4C78-90B2-A910A95C86F2}" type="slidenum">
              <a:rPr lang="en-US" smtClean="0"/>
              <a:pPr>
                <a:defRPr/>
              </a:pPr>
              <a:t>67</a:t>
            </a:fld>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56676" name="Slide Number Placeholder 3"/>
          <p:cNvSpPr>
            <a:spLocks noGrp="1"/>
          </p:cNvSpPr>
          <p:nvPr>
            <p:ph type="sldNum" sz="quarter" idx="5"/>
          </p:nvPr>
        </p:nvSpPr>
        <p:spPr/>
        <p:txBody>
          <a:bodyPr/>
          <a:lstStyle/>
          <a:p>
            <a:pPr>
              <a:defRPr/>
            </a:pPr>
            <a:fld id="{338ED855-69F1-4BC2-B099-42D59030880B}" type="slidenum">
              <a:rPr lang="en-US" smtClean="0"/>
              <a:pPr>
                <a:defRPr/>
              </a:pPr>
              <a:t>68</a:t>
            </a:fld>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57700" name="Slide Number Placeholder 3"/>
          <p:cNvSpPr>
            <a:spLocks noGrp="1"/>
          </p:cNvSpPr>
          <p:nvPr>
            <p:ph type="sldNum" sz="quarter" idx="5"/>
          </p:nvPr>
        </p:nvSpPr>
        <p:spPr/>
        <p:txBody>
          <a:bodyPr/>
          <a:lstStyle/>
          <a:p>
            <a:pPr>
              <a:defRPr/>
            </a:pPr>
            <a:fld id="{4F8B6331-D590-4983-A59F-4EBDC6C3CE49}" type="slidenum">
              <a:rPr lang="en-US" smtClean="0"/>
              <a:pPr>
                <a:defRPr/>
              </a:pPr>
              <a:t>69</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276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3D98CBA-C3D6-4C62-9B36-F5357591AE45}" type="slidenum">
              <a:rPr lang="en-US"/>
              <a:pPr fontAlgn="base">
                <a:spcBef>
                  <a:spcPct val="0"/>
                </a:spcBef>
                <a:spcAft>
                  <a:spcPct val="0"/>
                </a:spcAft>
                <a:defRPr/>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E53D1C14-4B69-4513-B3CE-88F7CD4FF452}" type="slidenum">
              <a:rPr lang="en-GB" smtClean="0"/>
              <a:pPr>
                <a:defRPr/>
              </a:pPr>
              <a:t>70</a:t>
            </a:fld>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519A81D6-ABE0-4618-9FB8-A399EF3532F2}" type="slidenum">
              <a:rPr lang="en-GB" smtClean="0"/>
              <a:pPr>
                <a:defRPr/>
              </a:pPr>
              <a:t>71</a:t>
            </a:fld>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60772" name="Slide Number Placeholder 3"/>
          <p:cNvSpPr>
            <a:spLocks noGrp="1"/>
          </p:cNvSpPr>
          <p:nvPr>
            <p:ph type="sldNum" sz="quarter" idx="5"/>
          </p:nvPr>
        </p:nvSpPr>
        <p:spPr/>
        <p:txBody>
          <a:bodyPr/>
          <a:lstStyle/>
          <a:p>
            <a:pPr>
              <a:defRPr/>
            </a:pPr>
            <a:fld id="{3F384794-F88C-49ED-91C5-D90BFD161260}" type="slidenum">
              <a:rPr lang="en-US" smtClean="0"/>
              <a:pPr>
                <a:defRPr/>
              </a:pPr>
              <a:t>72</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D344936C-7D67-4408-BD8D-280C3B947035}" type="slidenum">
              <a:rPr lang="en-GB" smtClean="0"/>
              <a:pPr>
                <a:defRPr/>
              </a:pPr>
              <a:t>73</a:t>
            </a:fld>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62820" name="Slide Number Placeholder 3"/>
          <p:cNvSpPr>
            <a:spLocks noGrp="1"/>
          </p:cNvSpPr>
          <p:nvPr>
            <p:ph type="sldNum" sz="quarter" idx="5"/>
          </p:nvPr>
        </p:nvSpPr>
        <p:spPr/>
        <p:txBody>
          <a:bodyPr/>
          <a:lstStyle/>
          <a:p>
            <a:pPr>
              <a:defRPr/>
            </a:pPr>
            <a:fld id="{FE52293C-459E-4C8E-A7DC-2038D499E90C}" type="slidenum">
              <a:rPr lang="en-US" smtClean="0"/>
              <a:pPr>
                <a:defRPr/>
              </a:pPr>
              <a:t>74</a:t>
            </a:fld>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E299456-042F-4364-9D9C-3FD9B25C99E2}" type="slidenum">
              <a:rPr lang="en-GB"/>
              <a:pPr fontAlgn="base">
                <a:spcBef>
                  <a:spcPct val="0"/>
                </a:spcBef>
                <a:spcAft>
                  <a:spcPct val="0"/>
                </a:spcAft>
                <a:defRPr/>
              </a:pPr>
              <a:t>75</a:t>
            </a:fld>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787231-FCD5-4F28-8DA8-89502634F171}" type="slidenum">
              <a:rPr lang="en-GB"/>
              <a:pPr fontAlgn="base">
                <a:spcBef>
                  <a:spcPct val="0"/>
                </a:spcBef>
                <a:spcAft>
                  <a:spcPct val="0"/>
                </a:spcAft>
                <a:defRPr/>
              </a:pPr>
              <a:t>76</a:t>
            </a:fld>
            <a:endParaRPr lang="en-GB"/>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77</a:t>
            </a:fld>
            <a:endParaRPr lang="en-GB"/>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78</a:t>
            </a:fld>
            <a:endParaRPr lang="en-GB"/>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79</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07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08AE5BA-8E88-4D00-8DE7-ECA2DA5B68C6}" type="slidenum">
              <a:rPr lang="en-US"/>
              <a:pPr fontAlgn="base">
                <a:spcBef>
                  <a:spcPct val="0"/>
                </a:spcBef>
                <a:spcAft>
                  <a:spcPct val="0"/>
                </a:spcAft>
                <a:defRPr/>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80</a:t>
            </a:fld>
            <a:endParaRPr lang="en-GB"/>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81</a:t>
            </a:fld>
            <a:endParaRPr lang="en-GB"/>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82</a:t>
            </a:fld>
            <a:endParaRPr lang="en-GB"/>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endParaRPr lang="en-US" smtClean="0"/>
          </a:p>
        </p:txBody>
      </p:sp>
      <p:sp>
        <p:nvSpPr>
          <p:cNvPr id="172036" name="Slide Number Placeholder 3"/>
          <p:cNvSpPr>
            <a:spLocks noGrp="1"/>
          </p:cNvSpPr>
          <p:nvPr>
            <p:ph type="sldNum" sz="quarter" idx="5"/>
          </p:nvPr>
        </p:nvSpPr>
        <p:spPr>
          <a:noFill/>
        </p:spPr>
        <p:txBody>
          <a:bodyPr/>
          <a:lstStyle/>
          <a:p>
            <a:fld id="{CE97E1C7-1A4E-4B34-8782-2BA092A7F3D6}" type="slidenum">
              <a:rPr lang="en-US" smtClean="0"/>
              <a:pPr/>
              <a:t>83</a:t>
            </a:fld>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p:spPr>
        <p:txBody>
          <a:bodyPr/>
          <a:lstStyle/>
          <a:p>
            <a:endParaRPr lang="en-US" smtClean="0"/>
          </a:p>
        </p:txBody>
      </p:sp>
      <p:sp>
        <p:nvSpPr>
          <p:cNvPr id="166916" name="Slide Number Placeholder 3"/>
          <p:cNvSpPr>
            <a:spLocks noGrp="1"/>
          </p:cNvSpPr>
          <p:nvPr>
            <p:ph type="sldNum" sz="quarter" idx="5"/>
          </p:nvPr>
        </p:nvSpPr>
        <p:spPr>
          <a:noFill/>
        </p:spPr>
        <p:txBody>
          <a:bodyPr/>
          <a:lstStyle/>
          <a:p>
            <a:fld id="{620C7123-EDA3-4DB0-9B40-5DE2AC0C1D03}" type="slidenum">
              <a:rPr lang="en-US" smtClean="0"/>
              <a:pPr/>
              <a:t>84</a:t>
            </a:fld>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E299456-042F-4364-9D9C-3FD9B25C99E2}" type="slidenum">
              <a:rPr lang="en-GB"/>
              <a:pPr fontAlgn="base">
                <a:spcBef>
                  <a:spcPct val="0"/>
                </a:spcBef>
                <a:spcAft>
                  <a:spcPct val="0"/>
                </a:spcAft>
                <a:defRPr/>
              </a:pPr>
              <a:t>85</a:t>
            </a:fld>
            <a:endParaRPr lang="en-GB"/>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787231-FCD5-4F28-8DA8-89502634F171}" type="slidenum">
              <a:rPr lang="en-GB"/>
              <a:pPr fontAlgn="base">
                <a:spcBef>
                  <a:spcPct val="0"/>
                </a:spcBef>
                <a:spcAft>
                  <a:spcPct val="0"/>
                </a:spcAft>
                <a:defRPr/>
              </a:pPr>
              <a:t>86</a:t>
            </a:fld>
            <a:endParaRPr lang="en-GB"/>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87</a:t>
            </a:fld>
            <a:endParaRPr lang="en-GB"/>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88</a:t>
            </a:fld>
            <a:endParaRPr lang="en-GB"/>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89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27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9146B5-5FEA-4722-B6FF-A85299578A4E}" type="slidenum">
              <a:rPr lang="en-US"/>
              <a:pPr fontAlgn="base">
                <a:spcBef>
                  <a:spcPct val="0"/>
                </a:spcBef>
                <a:spcAft>
                  <a:spcPct val="0"/>
                </a:spcAft>
                <a:defRPr/>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90</a:t>
            </a:fld>
            <a:endParaRPr lang="en-GB"/>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91</a:t>
            </a:fld>
            <a:endParaRPr lang="en-GB"/>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92</a:t>
            </a:fld>
            <a:endParaRPr lang="en-GB"/>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7CC4B1D3-9743-4B4F-9BC0-E0A05D5A16F6}" type="slidenum">
              <a:rPr lang="en-GB" smtClean="0"/>
              <a:pPr>
                <a:defRPr/>
              </a:pPr>
              <a:t>93</a:t>
            </a:fld>
            <a:endParaRPr lang="en-GB"/>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endParaRPr lang="en-US" smtClean="0"/>
          </a:p>
        </p:txBody>
      </p:sp>
      <p:sp>
        <p:nvSpPr>
          <p:cNvPr id="174084" name="Slide Number Placeholder 3"/>
          <p:cNvSpPr>
            <a:spLocks noGrp="1"/>
          </p:cNvSpPr>
          <p:nvPr>
            <p:ph type="sldNum" sz="quarter" idx="5"/>
          </p:nvPr>
        </p:nvSpPr>
        <p:spPr>
          <a:noFill/>
        </p:spPr>
        <p:txBody>
          <a:bodyPr/>
          <a:lstStyle/>
          <a:p>
            <a:fld id="{572F6FE7-5E62-4B2B-8324-2A24803ED5F2}" type="slidenum">
              <a:rPr lang="en-US" smtClean="0"/>
              <a:pPr/>
              <a:t>94</a:t>
            </a:fld>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E299456-042F-4364-9D9C-3FD9B25C99E2}" type="slidenum">
              <a:rPr lang="en-GB"/>
              <a:pPr fontAlgn="base">
                <a:spcBef>
                  <a:spcPct val="0"/>
                </a:spcBef>
                <a:spcAft>
                  <a:spcPct val="0"/>
                </a:spcAft>
                <a:defRPr/>
              </a:pPr>
              <a:t>95</a:t>
            </a:fld>
            <a:endParaRPr lang="en-GB"/>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787231-FCD5-4F28-8DA8-89502634F171}" type="slidenum">
              <a:rPr lang="en-GB"/>
              <a:pPr fontAlgn="base">
                <a:spcBef>
                  <a:spcPct val="0"/>
                </a:spcBef>
                <a:spcAft>
                  <a:spcPct val="0"/>
                </a:spcAft>
                <a:defRPr/>
              </a:pPr>
              <a:t>96</a:t>
            </a:fld>
            <a:endParaRPr lang="en-GB"/>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p:spPr>
        <p:txBody>
          <a:bodyPr/>
          <a:lstStyle/>
          <a:p>
            <a:endParaRPr lang="en-US" smtClean="0"/>
          </a:p>
        </p:txBody>
      </p:sp>
      <p:sp>
        <p:nvSpPr>
          <p:cNvPr id="178180" name="Slide Number Placeholder 3"/>
          <p:cNvSpPr>
            <a:spLocks noGrp="1"/>
          </p:cNvSpPr>
          <p:nvPr>
            <p:ph type="sldNum" sz="quarter" idx="5"/>
          </p:nvPr>
        </p:nvSpPr>
        <p:spPr>
          <a:noFill/>
        </p:spPr>
        <p:txBody>
          <a:bodyPr/>
          <a:lstStyle/>
          <a:p>
            <a:fld id="{FAA5E544-06CF-42F6-A37B-FE8D1FE5E466}" type="slidenum">
              <a:rPr lang="en-US" smtClean="0"/>
              <a:pPr/>
              <a:t>97</a:t>
            </a:fld>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p:spPr>
        <p:txBody>
          <a:bodyPr/>
          <a:lstStyle/>
          <a:p>
            <a:endParaRPr lang="en-US" smtClean="0"/>
          </a:p>
        </p:txBody>
      </p:sp>
      <p:sp>
        <p:nvSpPr>
          <p:cNvPr id="179204" name="Slide Number Placeholder 3"/>
          <p:cNvSpPr>
            <a:spLocks noGrp="1"/>
          </p:cNvSpPr>
          <p:nvPr>
            <p:ph type="sldNum" sz="quarter" idx="5"/>
          </p:nvPr>
        </p:nvSpPr>
        <p:spPr>
          <a:noFill/>
        </p:spPr>
        <p:txBody>
          <a:bodyPr/>
          <a:lstStyle/>
          <a:p>
            <a:fld id="{8952E584-C630-46A2-9390-63D61FE53D07}" type="slidenum">
              <a:rPr lang="en-US" smtClean="0"/>
              <a:pPr/>
              <a:t>98</a:t>
            </a:fld>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p:spPr>
        <p:txBody>
          <a:bodyPr/>
          <a:lstStyle/>
          <a:p>
            <a:endParaRPr lang="en-US" smtClean="0"/>
          </a:p>
        </p:txBody>
      </p:sp>
      <p:sp>
        <p:nvSpPr>
          <p:cNvPr id="180228" name="Slide Number Placeholder 3"/>
          <p:cNvSpPr>
            <a:spLocks noGrp="1"/>
          </p:cNvSpPr>
          <p:nvPr>
            <p:ph type="sldNum" sz="quarter" idx="5"/>
          </p:nvPr>
        </p:nvSpPr>
        <p:spPr>
          <a:noFill/>
        </p:spPr>
        <p:txBody>
          <a:bodyPr/>
          <a:lstStyle/>
          <a:p>
            <a:fld id="{6425035C-0622-455F-8264-780E81DF677C}" type="slidenum">
              <a:rPr lang="en-US" smtClean="0"/>
              <a:pPr/>
              <a:t>99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726FBA-3B0B-45AB-9DA6-84102BF308EC}" type="datetimeFigureOut">
              <a:rPr lang="en-GB" smtClean="0"/>
              <a:t>03/06/2016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122704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9726FBA-3B0B-45AB-9DA6-84102BF308EC}" type="datetimeFigureOut">
              <a:rPr lang="en-GB" smtClean="0"/>
              <a:t>03/06/2016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2370906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9726FBA-3B0B-45AB-9DA6-84102BF308EC}" type="datetimeFigureOut">
              <a:rPr lang="en-GB" smtClean="0"/>
              <a:t>03/06/2016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1869652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6866" name="Rectangle 2"/>
          <p:cNvSpPr>
            <a:spLocks noGrp="1"/>
          </p:cNvSpPr>
          <p:nvPr/>
        </p:nvSpPr>
        <p:spPr bwMode="auto">
          <a:xfrm>
            <a:off x="457200" y="152400"/>
            <a:ext cx="8229600" cy="990600"/>
          </a:xfrm>
          <a:prstGeom prst="rect">
            <a:avLst/>
          </a:prstGeom>
        </p:spPr>
        <p:txBody>
          <a:bodyPr anchor="b"/>
          <a:lstStyle/>
          <a:p>
            <a:pPr eaLnBrk="0" hangingPunct="0"/>
            <a:endParaRPr lang="en-GB" sz="3200">
              <a:solidFill>
                <a:schemeClr val="tx2"/>
              </a:solidFill>
              <a:latin typeface="Bookman Old Style" pitchFamily="18" charset="0"/>
            </a:endParaRPr>
          </a:p>
        </p:txBody>
      </p:sp>
      <p:sp>
        <p:nvSpPr>
          <p:cNvPr id="36867" name="Rectangle 3"/>
          <p:cNvSpPr>
            <a:spLocks noGrp="1"/>
          </p:cNvSpPr>
          <p:nvPr/>
        </p:nvSpPr>
        <p:spPr bwMode="auto">
          <a:xfrm>
            <a:off x="457200" y="1219200"/>
            <a:ext cx="8229600" cy="4910138"/>
          </a:xfrm>
          <a:prstGeom prst="rect">
            <a:avLst/>
          </a:prstGeom>
        </p:spPr>
        <p:txBody>
          <a:bodyPr/>
          <a:lstStyle/>
          <a:p>
            <a:pPr marL="273050" indent="-273050" eaLnBrk="0" hangingPunct="0">
              <a:spcBef>
                <a:spcPts val="600"/>
              </a:spcBef>
              <a:buClr>
                <a:schemeClr val="accent1"/>
              </a:buClr>
              <a:buSzPct val="76000"/>
              <a:buFont typeface="Wingdings 3" pitchFamily="18" charset="2"/>
              <a:buChar char=""/>
            </a:pPr>
            <a:endParaRPr lang="en-GB" sz="2600">
              <a:latin typeface="Gill Sans MT" pitchFamily="34" charset="0"/>
            </a:endParaRPr>
          </a:p>
        </p:txBody>
      </p:sp>
    </p:spTree>
    <p:extLst>
      <p:ext uri="{BB962C8B-B14F-4D97-AF65-F5344CB8AC3E}">
        <p14:creationId xmlns:p14="http://schemas.microsoft.com/office/powerpoint/2010/main" val="1856926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smtClean="0"/>
              <a:t>Click to edit Master title style</a:t>
            </a:r>
            <a:endParaRPr lang="en-GB"/>
          </a:p>
        </p:txBody>
      </p:sp>
      <p:sp>
        <p:nvSpPr>
          <p:cNvPr id="3" name="Chart Placeholder 2"/>
          <p:cNvSpPr>
            <a:spLocks noGrp="1"/>
          </p:cNvSpPr>
          <p:nvPr>
            <p:ph type="chart" idx="1"/>
          </p:nvPr>
        </p:nvSpPr>
        <p:spPr>
          <a:xfrm>
            <a:off x="685800" y="1981200"/>
            <a:ext cx="7772400" cy="4114800"/>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fld id="{1358C871-C12A-48A4-A3F2-D0F5E261A6A6}" type="datetime1">
              <a:rPr lang="en-GB"/>
              <a:pPr>
                <a:defRPr/>
              </a:pPr>
              <a:t>03/06/2016</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A80E5A94-52E9-4F46-83DD-AB20A53D17DE}" type="slidenum">
              <a:rPr lang="en-GB"/>
              <a:pPr>
                <a:defRPr/>
              </a:pPr>
              <a:t>‹#›</a:t>
            </a:fld>
            <a:endParaRPr lang="en-GB"/>
          </a:p>
        </p:txBody>
      </p:sp>
    </p:spTree>
    <p:extLst>
      <p:ext uri="{BB962C8B-B14F-4D97-AF65-F5344CB8AC3E}">
        <p14:creationId xmlns:p14="http://schemas.microsoft.com/office/powerpoint/2010/main" val="23923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9726FBA-3B0B-45AB-9DA6-84102BF308EC}" type="datetimeFigureOut">
              <a:rPr lang="en-GB" smtClean="0"/>
              <a:t>03/06/2016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167063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726FBA-3B0B-45AB-9DA6-84102BF308EC}" type="datetimeFigureOut">
              <a:rPr lang="en-GB" smtClean="0"/>
              <a:t>03/06/2016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3493576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9726FBA-3B0B-45AB-9DA6-84102BF308EC}" type="datetimeFigureOut">
              <a:rPr lang="en-GB" smtClean="0"/>
              <a:t>03/06/2016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181901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9726FBA-3B0B-45AB-9DA6-84102BF308EC}" type="datetimeFigureOut">
              <a:rPr lang="en-GB" smtClean="0"/>
              <a:t>03/06/2016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3511497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9726FBA-3B0B-45AB-9DA6-84102BF308EC}" type="datetimeFigureOut">
              <a:rPr lang="en-GB" smtClean="0"/>
              <a:t>03/06/2016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188183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26FBA-3B0B-45AB-9DA6-84102BF308EC}" type="datetimeFigureOut">
              <a:rPr lang="en-GB" smtClean="0"/>
              <a:t>03/06/2016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1097766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726FBA-3B0B-45AB-9DA6-84102BF308EC}" type="datetimeFigureOut">
              <a:rPr lang="en-GB" smtClean="0"/>
              <a:t>03/06/2016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900641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726FBA-3B0B-45AB-9DA6-84102BF308EC}" type="datetimeFigureOut">
              <a:rPr lang="en-GB" smtClean="0"/>
              <a:t>03/06/2016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039EB2-971A-4146-98CF-8E066B5724D2}" type="slidenum">
              <a:rPr lang="en-GB" smtClean="0"/>
              <a:t>‹#›</a:t>
            </a:fld>
            <a:endParaRPr lang="en-GB"/>
          </a:p>
        </p:txBody>
      </p:sp>
    </p:spTree>
    <p:extLst>
      <p:ext uri="{BB962C8B-B14F-4D97-AF65-F5344CB8AC3E}">
        <p14:creationId xmlns:p14="http://schemas.microsoft.com/office/powerpoint/2010/main" val="4546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726FBA-3B0B-45AB-9DA6-84102BF308EC}" type="datetimeFigureOut">
              <a:rPr lang="en-GB" smtClean="0"/>
              <a:t>03/06/2016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39EB2-971A-4146-98CF-8E066B5724D2}" type="slidenum">
              <a:rPr lang="en-GB" smtClean="0"/>
              <a:t>‹#›</a:t>
            </a:fld>
            <a:endParaRPr lang="en-GB"/>
          </a:p>
        </p:txBody>
      </p:sp>
    </p:spTree>
    <p:extLst>
      <p:ext uri="{BB962C8B-B14F-4D97-AF65-F5344CB8AC3E}">
        <p14:creationId xmlns:p14="http://schemas.microsoft.com/office/powerpoint/2010/main" val="4208793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3.w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3.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5.wmf"/><Relationship Id="rId4"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5.w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5.w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5.wmf"/><Relationship Id="rId4"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5.wmf"/><Relationship Id="rId4"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6.w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6.wmf"/><Relationship Id="rId4"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p:txBody>
          <a:bodyPr/>
          <a:lstStyle/>
          <a:p>
            <a:pPr eaLnBrk="1" hangingPunct="1"/>
            <a:r>
              <a:rPr lang="en-GB" smtClean="0"/>
              <a:t>P2 - Physics</a:t>
            </a:r>
          </a:p>
        </p:txBody>
      </p:sp>
      <p:sp>
        <p:nvSpPr>
          <p:cNvPr id="3" name="Subtitle 2"/>
          <p:cNvSpPr>
            <a:spLocks noGrp="1"/>
          </p:cNvSpPr>
          <p:nvPr>
            <p:ph type="subTitle" idx="1"/>
          </p:nvPr>
        </p:nvSpPr>
        <p:spPr/>
        <p:txBody>
          <a:bodyPr>
            <a:normAutofit/>
          </a:bodyPr>
          <a:lstStyle/>
          <a:p>
            <a:pPr eaLnBrk="1" fontAlgn="auto" hangingPunct="1">
              <a:spcAft>
                <a:spcPts val="0"/>
              </a:spcAft>
              <a:buFont typeface="Wingdings 3"/>
              <a:buNone/>
              <a:defRPr/>
            </a:pPr>
            <a:r>
              <a:rPr lang="en-GB" u="sng" dirty="0" smtClean="0"/>
              <a:t>Speed, Distance and Time </a:t>
            </a:r>
            <a:r>
              <a:rPr lang="en-GB" dirty="0" smtClean="0"/>
              <a:t>&amp; </a:t>
            </a:r>
            <a:r>
              <a:rPr lang="en-GB" u="sng" dirty="0" smtClean="0"/>
              <a:t>Velocity, Acceleration and Time</a:t>
            </a:r>
            <a:endParaRPr lang="en-GB" u="sng" dirty="0"/>
          </a:p>
        </p:txBody>
      </p:sp>
    </p:spTree>
    <p:extLst>
      <p:ext uri="{BB962C8B-B14F-4D97-AF65-F5344CB8AC3E}">
        <p14:creationId xmlns:p14="http://schemas.microsoft.com/office/powerpoint/2010/main" val="3606433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8750" y="-207963"/>
            <a:ext cx="6553200" cy="1143001"/>
          </a:xfrm>
          <a:prstGeom prst="rect">
            <a:avLst/>
          </a:prstGeom>
        </p:spPr>
        <p:txBody>
          <a:bodyPr anchor="b">
            <a:normAutofit/>
          </a:bodyPr>
          <a:lstStyle/>
          <a:p>
            <a:pPr fontAlgn="auto">
              <a:spcAft>
                <a:spcPts val="0"/>
              </a:spcAft>
              <a:defRPr/>
            </a:pPr>
            <a:r>
              <a:rPr lang="en-GB" sz="3200">
                <a:solidFill>
                  <a:schemeClr val="tx2"/>
                </a:solidFill>
                <a:latin typeface="+mj-lt"/>
                <a:ea typeface="+mj-ea"/>
                <a:cs typeface="+mj-cs"/>
              </a:rPr>
              <a:t>Acceleration, Velocity and Time</a:t>
            </a:r>
            <a:endParaRPr lang="en-GB" sz="3200" dirty="0">
              <a:solidFill>
                <a:schemeClr val="tx2"/>
              </a:solidFill>
              <a:latin typeface="+mj-lt"/>
              <a:ea typeface="+mj-ea"/>
              <a:cs typeface="+mj-cs"/>
            </a:endParaRPr>
          </a:p>
        </p:txBody>
      </p:sp>
      <p:sp>
        <p:nvSpPr>
          <p:cNvPr id="4" name="TextBox 3"/>
          <p:cNvSpPr txBox="1">
            <a:spLocks noChangeArrowheads="1"/>
          </p:cNvSpPr>
          <p:nvPr/>
        </p:nvSpPr>
        <p:spPr bwMode="auto">
          <a:xfrm>
            <a:off x="250825" y="1343025"/>
            <a:ext cx="3384550" cy="523875"/>
          </a:xfrm>
          <a:prstGeom prst="rect">
            <a:avLst/>
          </a:prstGeom>
          <a:noFill/>
          <a:ln w="9525">
            <a:noFill/>
            <a:miter lim="800000"/>
            <a:headEnd/>
            <a:tailEnd/>
          </a:ln>
        </p:spPr>
        <p:txBody>
          <a:bodyPr>
            <a:spAutoFit/>
          </a:bodyPr>
          <a:lstStyle/>
          <a:p>
            <a:r>
              <a:rPr lang="en-GB" sz="2800" b="1">
                <a:solidFill>
                  <a:schemeClr val="accent1"/>
                </a:solidFill>
                <a:latin typeface="Gill Sans MT" pitchFamily="34" charset="0"/>
              </a:rPr>
              <a:t>Key Points</a:t>
            </a:r>
          </a:p>
        </p:txBody>
      </p:sp>
      <p:sp>
        <p:nvSpPr>
          <p:cNvPr id="5" name="TextBox 4"/>
          <p:cNvSpPr txBox="1"/>
          <p:nvPr/>
        </p:nvSpPr>
        <p:spPr>
          <a:xfrm>
            <a:off x="539750" y="1952625"/>
            <a:ext cx="8208963" cy="4400550"/>
          </a:xfrm>
          <a:prstGeom prst="rect">
            <a:avLst/>
          </a:prstGeom>
          <a:noFill/>
        </p:spPr>
        <p:txBody>
          <a:bodyPr>
            <a:spAutoFit/>
          </a:bodyPr>
          <a:lstStyle/>
          <a:p>
            <a:pPr fontAlgn="auto">
              <a:spcBef>
                <a:spcPts val="0"/>
              </a:spcBef>
              <a:spcAft>
                <a:spcPts val="0"/>
              </a:spcAft>
              <a:buFont typeface="Arial" pitchFamily="34" charset="0"/>
              <a:buChar char="•"/>
              <a:defRPr/>
            </a:pPr>
            <a:r>
              <a:rPr lang="en-GB" sz="2800" dirty="0">
                <a:solidFill>
                  <a:schemeClr val="tx2"/>
                </a:solidFill>
                <a:latin typeface="+mj-lt"/>
              </a:rPr>
              <a:t> The Velocity of a body (object) is its speed in a given direction</a:t>
            </a:r>
          </a:p>
          <a:p>
            <a:pPr fontAlgn="auto">
              <a:spcBef>
                <a:spcPts val="0"/>
              </a:spcBef>
              <a:spcAft>
                <a:spcPts val="0"/>
              </a:spcAft>
              <a:buFont typeface="Arial" pitchFamily="34" charset="0"/>
              <a:buChar char="•"/>
              <a:defRPr/>
            </a:pPr>
            <a:endParaRPr lang="en-GB" sz="2800" dirty="0">
              <a:solidFill>
                <a:schemeClr val="tx2"/>
              </a:solidFill>
              <a:latin typeface="+mj-lt"/>
            </a:endParaRPr>
          </a:p>
          <a:p>
            <a:pPr fontAlgn="auto">
              <a:spcBef>
                <a:spcPts val="0"/>
              </a:spcBef>
              <a:spcAft>
                <a:spcPts val="0"/>
              </a:spcAft>
              <a:buFont typeface="Arial" pitchFamily="34" charset="0"/>
              <a:buChar char="•"/>
              <a:defRPr/>
            </a:pPr>
            <a:r>
              <a:rPr lang="en-GB" sz="2800" dirty="0">
                <a:solidFill>
                  <a:schemeClr val="tx2"/>
                </a:solidFill>
                <a:latin typeface="+mj-lt"/>
              </a:rPr>
              <a:t> The slope of a velocity-time graph represents acceleration</a:t>
            </a:r>
          </a:p>
          <a:p>
            <a:pPr fontAlgn="auto">
              <a:spcBef>
                <a:spcPts val="0"/>
              </a:spcBef>
              <a:spcAft>
                <a:spcPts val="0"/>
              </a:spcAft>
              <a:buFont typeface="Arial" pitchFamily="34" charset="0"/>
              <a:buChar char="•"/>
              <a:defRPr/>
            </a:pPr>
            <a:endParaRPr lang="en-GB" sz="2800" dirty="0">
              <a:solidFill>
                <a:schemeClr val="tx2"/>
              </a:solidFill>
              <a:latin typeface="+mj-lt"/>
            </a:endParaRPr>
          </a:p>
          <a:p>
            <a:pPr fontAlgn="auto">
              <a:spcBef>
                <a:spcPts val="0"/>
              </a:spcBef>
              <a:spcAft>
                <a:spcPts val="0"/>
              </a:spcAft>
              <a:buFont typeface="Arial" pitchFamily="34" charset="0"/>
              <a:buChar char="•"/>
              <a:defRPr/>
            </a:pPr>
            <a:r>
              <a:rPr lang="en-GB" sz="2800" dirty="0">
                <a:solidFill>
                  <a:schemeClr val="tx2"/>
                </a:solidFill>
                <a:latin typeface="+mj-lt"/>
              </a:rPr>
              <a:t> The area under a velocity-time graph represents distance travelled</a:t>
            </a:r>
          </a:p>
          <a:p>
            <a:pPr fontAlgn="auto">
              <a:spcBef>
                <a:spcPts val="0"/>
              </a:spcBef>
              <a:spcAft>
                <a:spcPts val="0"/>
              </a:spcAft>
              <a:buFont typeface="Arial" pitchFamily="34" charset="0"/>
              <a:buChar char="•"/>
              <a:defRPr/>
            </a:pPr>
            <a:endParaRPr lang="en-GB" sz="2800" dirty="0">
              <a:solidFill>
                <a:schemeClr val="tx2"/>
              </a:solidFill>
              <a:latin typeface="+mj-lt"/>
            </a:endParaRPr>
          </a:p>
          <a:p>
            <a:pPr fontAlgn="auto">
              <a:spcBef>
                <a:spcPts val="0"/>
              </a:spcBef>
              <a:spcAft>
                <a:spcPts val="0"/>
              </a:spcAft>
              <a:buFont typeface="Arial" pitchFamily="34" charset="0"/>
              <a:buChar char="•"/>
              <a:defRPr/>
            </a:pPr>
            <a:r>
              <a:rPr lang="en-GB" sz="2800" dirty="0">
                <a:solidFill>
                  <a:schemeClr val="tx2"/>
                </a:solidFill>
                <a:latin typeface="+mj-lt"/>
              </a:rPr>
              <a:t>   “VAT”!!</a:t>
            </a:r>
          </a:p>
        </p:txBody>
      </p:sp>
    </p:spTree>
    <p:extLst>
      <p:ext uri="{BB962C8B-B14F-4D97-AF65-F5344CB8AC3E}">
        <p14:creationId xmlns:p14="http://schemas.microsoft.com/office/powerpoint/2010/main" val="5291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10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10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10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10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0" dur="10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74848" y="260648"/>
            <a:ext cx="8229600" cy="666328"/>
          </a:xfrm>
        </p:spPr>
        <p:txBody>
          <a:bodyPr>
            <a:normAutofit fontScale="90000"/>
          </a:bodyPr>
          <a:lstStyle/>
          <a:p>
            <a:pPr eaLnBrk="1" hangingPunct="1">
              <a:defRPr/>
            </a:pPr>
            <a:r>
              <a:rPr lang="en-GB" dirty="0" smtClean="0"/>
              <a:t>P2 – Physics - The structure of the atom</a:t>
            </a:r>
          </a:p>
        </p:txBody>
      </p:sp>
      <p:graphicFrame>
        <p:nvGraphicFramePr>
          <p:cNvPr id="99331" name="Group 3"/>
          <p:cNvGraphicFramePr>
            <a:graphicFrameLocks noGrp="1"/>
          </p:cNvGraphicFramePr>
          <p:nvPr/>
        </p:nvGraphicFramePr>
        <p:xfrm>
          <a:off x="304800" y="1219200"/>
          <a:ext cx="8610600" cy="1828800"/>
        </p:xfrm>
        <a:graphic>
          <a:graphicData uri="http://schemas.openxmlformats.org/drawingml/2006/table">
            <a:tbl>
              <a:tblPr/>
              <a:tblGrid>
                <a:gridCol w="2870200"/>
                <a:gridCol w="2870200"/>
                <a:gridCol w="2870200"/>
              </a:tblGrid>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smtClean="0">
                          <a:ln>
                            <a:noFill/>
                          </a:ln>
                          <a:solidFill>
                            <a:schemeClr val="bg1"/>
                          </a:solidFill>
                          <a:effectLst/>
                          <a:latin typeface="Comic Sans MS" pitchFamily="66" charset="0"/>
                        </a:rPr>
                        <a:t>Particle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smtClean="0">
                          <a:ln>
                            <a:noFill/>
                          </a:ln>
                          <a:solidFill>
                            <a:schemeClr val="bg1"/>
                          </a:solidFill>
                          <a:effectLst/>
                          <a:latin typeface="Comic Sans MS" pitchFamily="66" charset="0"/>
                        </a:rPr>
                        <a:t>Relative Mass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smtClean="0">
                          <a:ln>
                            <a:noFill/>
                          </a:ln>
                          <a:solidFill>
                            <a:schemeClr val="bg1"/>
                          </a:solidFill>
                          <a:effectLst/>
                          <a:latin typeface="Comic Sans MS" pitchFamily="66" charset="0"/>
                        </a:rPr>
                        <a:t>Relative Charge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9966"/>
                    </a:solidFill>
                  </a:tcPr>
                </a:tc>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bg1"/>
                          </a:solidFill>
                          <a:effectLst/>
                          <a:latin typeface="Comic Sans MS" pitchFamily="66" charset="0"/>
                        </a:rPr>
                        <a:t>Proton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bg1"/>
                          </a:solidFill>
                          <a:effectLst/>
                          <a:latin typeface="Comic Sans MS" pitchFamily="66"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bg1"/>
                          </a:solidFill>
                          <a:effectLst/>
                          <a:latin typeface="Comic Sans MS" pitchFamily="66"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9966"/>
                    </a:solidFill>
                  </a:tcPr>
                </a:tc>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bg1"/>
                          </a:solidFill>
                          <a:effectLst/>
                          <a:latin typeface="Comic Sans MS" pitchFamily="66" charset="0"/>
                        </a:rPr>
                        <a:t>Neutron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bg1"/>
                          </a:solidFill>
                          <a:effectLst/>
                          <a:latin typeface="Comic Sans MS" pitchFamily="66"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bg1"/>
                          </a:solidFill>
                          <a:effectLst/>
                          <a:latin typeface="Comic Sans MS" pitchFamily="66"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9966"/>
                    </a:solidFill>
                  </a:tcPr>
                </a:tc>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bg1"/>
                          </a:solidFill>
                          <a:effectLst/>
                          <a:latin typeface="Comic Sans MS" pitchFamily="66" charset="0"/>
                        </a:rPr>
                        <a:t>Electron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bg1"/>
                          </a:solidFill>
                          <a:effectLst/>
                          <a:latin typeface="Comic Sans MS" pitchFamily="66"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smtClean="0">
                          <a:ln>
                            <a:noFill/>
                          </a:ln>
                          <a:solidFill>
                            <a:schemeClr val="bg1"/>
                          </a:solidFill>
                          <a:effectLst/>
                          <a:latin typeface="Comic Sans MS" pitchFamily="66"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9966"/>
                    </a:solidFill>
                  </a:tcPr>
                </a:tc>
              </a:tr>
            </a:tbl>
          </a:graphicData>
        </a:graphic>
      </p:graphicFrame>
      <p:grpSp>
        <p:nvGrpSpPr>
          <p:cNvPr id="2" name="Group 25"/>
          <p:cNvGrpSpPr>
            <a:grpSpLocks/>
          </p:cNvGrpSpPr>
          <p:nvPr/>
        </p:nvGrpSpPr>
        <p:grpSpPr bwMode="auto">
          <a:xfrm>
            <a:off x="685800" y="3962400"/>
            <a:ext cx="1905000" cy="2362200"/>
            <a:chOff x="432" y="2496"/>
            <a:chExt cx="1200" cy="1488"/>
          </a:xfrm>
        </p:grpSpPr>
        <p:sp>
          <p:nvSpPr>
            <p:cNvPr id="88100" name="Rectangle 26"/>
            <p:cNvSpPr>
              <a:spLocks noChangeArrowheads="1"/>
            </p:cNvSpPr>
            <p:nvPr/>
          </p:nvSpPr>
          <p:spPr bwMode="auto">
            <a:xfrm>
              <a:off x="432" y="2496"/>
              <a:ext cx="1200" cy="1488"/>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8101" name="WordArt 27"/>
            <p:cNvSpPr>
              <a:spLocks noChangeArrowheads="1" noChangeShapeType="1" noTextEdit="1"/>
            </p:cNvSpPr>
            <p:nvPr/>
          </p:nvSpPr>
          <p:spPr bwMode="auto">
            <a:xfrm>
              <a:off x="768" y="2928"/>
              <a:ext cx="528" cy="600"/>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003366"/>
                  </a:solidFill>
                  <a:latin typeface="Arial Black"/>
                </a:rPr>
                <a:t>He</a:t>
              </a:r>
            </a:p>
          </p:txBody>
        </p:sp>
        <p:sp>
          <p:nvSpPr>
            <p:cNvPr id="88102" name="WordArt 28"/>
            <p:cNvSpPr>
              <a:spLocks noChangeArrowheads="1" noChangeShapeType="1" noTextEdit="1"/>
            </p:cNvSpPr>
            <p:nvPr/>
          </p:nvSpPr>
          <p:spPr bwMode="auto">
            <a:xfrm>
              <a:off x="1344" y="3648"/>
              <a:ext cx="192" cy="216"/>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008000"/>
                  </a:solidFill>
                  <a:latin typeface="Arial Black"/>
                </a:rPr>
                <a:t>2</a:t>
              </a:r>
            </a:p>
          </p:txBody>
        </p:sp>
        <p:sp>
          <p:nvSpPr>
            <p:cNvPr id="88103" name="WordArt 29"/>
            <p:cNvSpPr>
              <a:spLocks noChangeArrowheads="1" noChangeShapeType="1" noTextEdit="1"/>
            </p:cNvSpPr>
            <p:nvPr/>
          </p:nvSpPr>
          <p:spPr bwMode="auto">
            <a:xfrm>
              <a:off x="1344" y="2592"/>
              <a:ext cx="192" cy="240"/>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800000"/>
                  </a:solidFill>
                  <a:latin typeface="Arial Black"/>
                </a:rPr>
                <a:t>4</a:t>
              </a:r>
            </a:p>
          </p:txBody>
        </p:sp>
      </p:grpSp>
      <p:grpSp>
        <p:nvGrpSpPr>
          <p:cNvPr id="3" name="Group 30"/>
          <p:cNvGrpSpPr>
            <a:grpSpLocks/>
          </p:cNvGrpSpPr>
          <p:nvPr/>
        </p:nvGrpSpPr>
        <p:grpSpPr bwMode="auto">
          <a:xfrm>
            <a:off x="2514600" y="3719515"/>
            <a:ext cx="6172200" cy="646113"/>
            <a:chOff x="1584" y="2343"/>
            <a:chExt cx="3888" cy="407"/>
          </a:xfrm>
        </p:grpSpPr>
        <p:sp>
          <p:nvSpPr>
            <p:cNvPr id="88098" name="Text Box 31"/>
            <p:cNvSpPr txBox="1">
              <a:spLocks noChangeArrowheads="1"/>
            </p:cNvSpPr>
            <p:nvPr/>
          </p:nvSpPr>
          <p:spPr bwMode="auto">
            <a:xfrm>
              <a:off x="2160" y="2343"/>
              <a:ext cx="3312" cy="407"/>
            </a:xfrm>
            <a:prstGeom prst="rect">
              <a:avLst/>
            </a:prstGeom>
            <a:solidFill>
              <a:srgbClr val="800000"/>
            </a:solidFill>
            <a:ln w="9525">
              <a:noFill/>
              <a:miter lim="800000"/>
              <a:headEnd/>
              <a:tailEnd/>
            </a:ln>
          </p:spPr>
          <p:txBody>
            <a:bodyPr>
              <a:spAutoFit/>
            </a:bodyPr>
            <a:lstStyle/>
            <a:p>
              <a:pPr>
                <a:spcBef>
                  <a:spcPct val="50000"/>
                </a:spcBef>
              </a:pPr>
              <a:r>
                <a:rPr lang="en-GB">
                  <a:solidFill>
                    <a:schemeClr val="bg1"/>
                  </a:solidFill>
                </a:rPr>
                <a:t>MASS NUMBER = number of protons + number of neutrons</a:t>
              </a:r>
            </a:p>
          </p:txBody>
        </p:sp>
        <p:sp>
          <p:nvSpPr>
            <p:cNvPr id="88099" name="AutoShape 32"/>
            <p:cNvSpPr>
              <a:spLocks noChangeArrowheads="1"/>
            </p:cNvSpPr>
            <p:nvPr/>
          </p:nvSpPr>
          <p:spPr bwMode="auto">
            <a:xfrm>
              <a:off x="1584" y="2592"/>
              <a:ext cx="570" cy="158"/>
            </a:xfrm>
            <a:prstGeom prst="leftArrow">
              <a:avLst>
                <a:gd name="adj1" fmla="val 50000"/>
                <a:gd name="adj2" fmla="val 93750"/>
              </a:avLst>
            </a:prstGeom>
            <a:solidFill>
              <a:srgbClr val="800000"/>
            </a:solidFill>
            <a:ln w="9525">
              <a:noFill/>
              <a:miter lim="800000"/>
              <a:headEnd/>
              <a:tailEnd/>
            </a:ln>
          </p:spPr>
          <p:txBody>
            <a:bodyPr wrap="none" anchor="ctr"/>
            <a:lstStyle/>
            <a:p>
              <a:endParaRPr lang="en-US">
                <a:solidFill>
                  <a:schemeClr val="bg1"/>
                </a:solidFill>
              </a:endParaRPr>
            </a:p>
          </p:txBody>
        </p:sp>
      </p:grpSp>
      <p:grpSp>
        <p:nvGrpSpPr>
          <p:cNvPr id="4" name="Group 33"/>
          <p:cNvGrpSpPr>
            <a:grpSpLocks/>
          </p:cNvGrpSpPr>
          <p:nvPr/>
        </p:nvGrpSpPr>
        <p:grpSpPr bwMode="auto">
          <a:xfrm>
            <a:off x="2362200" y="4876800"/>
            <a:ext cx="6324600" cy="381000"/>
            <a:chOff x="1488" y="3072"/>
            <a:chExt cx="3984" cy="240"/>
          </a:xfrm>
        </p:grpSpPr>
        <p:sp>
          <p:nvSpPr>
            <p:cNvPr id="88096" name="Text Box 34"/>
            <p:cNvSpPr txBox="1">
              <a:spLocks noChangeArrowheads="1"/>
            </p:cNvSpPr>
            <p:nvPr/>
          </p:nvSpPr>
          <p:spPr bwMode="auto">
            <a:xfrm>
              <a:off x="2160" y="3072"/>
              <a:ext cx="3312" cy="233"/>
            </a:xfrm>
            <a:prstGeom prst="rect">
              <a:avLst/>
            </a:prstGeom>
            <a:solidFill>
              <a:srgbClr val="003366"/>
            </a:solidFill>
            <a:ln w="9525">
              <a:noFill/>
              <a:miter lim="800000"/>
              <a:headEnd/>
              <a:tailEnd/>
            </a:ln>
          </p:spPr>
          <p:txBody>
            <a:bodyPr>
              <a:spAutoFit/>
            </a:bodyPr>
            <a:lstStyle/>
            <a:p>
              <a:pPr>
                <a:spcBef>
                  <a:spcPct val="50000"/>
                </a:spcBef>
              </a:pPr>
              <a:r>
                <a:rPr lang="en-GB">
                  <a:solidFill>
                    <a:schemeClr val="bg1"/>
                  </a:solidFill>
                </a:rPr>
                <a:t>SYMBOL</a:t>
              </a:r>
            </a:p>
          </p:txBody>
        </p:sp>
        <p:sp>
          <p:nvSpPr>
            <p:cNvPr id="88097" name="AutoShape 35"/>
            <p:cNvSpPr>
              <a:spLocks noChangeArrowheads="1"/>
            </p:cNvSpPr>
            <p:nvPr/>
          </p:nvSpPr>
          <p:spPr bwMode="auto">
            <a:xfrm>
              <a:off x="1488" y="3120"/>
              <a:ext cx="720" cy="192"/>
            </a:xfrm>
            <a:prstGeom prst="leftArrow">
              <a:avLst>
                <a:gd name="adj1" fmla="val 50000"/>
                <a:gd name="adj2" fmla="val 93750"/>
              </a:avLst>
            </a:prstGeom>
            <a:solidFill>
              <a:srgbClr val="003366"/>
            </a:solidFill>
            <a:ln w="9525">
              <a:noFill/>
              <a:miter lim="800000"/>
              <a:headEnd/>
              <a:tailEnd/>
            </a:ln>
          </p:spPr>
          <p:txBody>
            <a:bodyPr wrap="none" anchor="ctr"/>
            <a:lstStyle/>
            <a:p>
              <a:endParaRPr lang="en-US">
                <a:solidFill>
                  <a:schemeClr val="bg1"/>
                </a:solidFill>
              </a:endParaRPr>
            </a:p>
          </p:txBody>
        </p:sp>
      </p:grpSp>
      <p:grpSp>
        <p:nvGrpSpPr>
          <p:cNvPr id="5" name="Group 36"/>
          <p:cNvGrpSpPr>
            <a:grpSpLocks/>
          </p:cNvGrpSpPr>
          <p:nvPr/>
        </p:nvGrpSpPr>
        <p:grpSpPr bwMode="auto">
          <a:xfrm>
            <a:off x="2514600" y="5791207"/>
            <a:ext cx="6172200" cy="369888"/>
            <a:chOff x="1584" y="3648"/>
            <a:chExt cx="3888" cy="233"/>
          </a:xfrm>
        </p:grpSpPr>
        <p:sp>
          <p:nvSpPr>
            <p:cNvPr id="88094" name="Text Box 37"/>
            <p:cNvSpPr txBox="1">
              <a:spLocks noChangeArrowheads="1"/>
            </p:cNvSpPr>
            <p:nvPr/>
          </p:nvSpPr>
          <p:spPr bwMode="auto">
            <a:xfrm>
              <a:off x="2160" y="3648"/>
              <a:ext cx="3312" cy="233"/>
            </a:xfrm>
            <a:prstGeom prst="rect">
              <a:avLst/>
            </a:prstGeom>
            <a:solidFill>
              <a:srgbClr val="006600"/>
            </a:solidFill>
            <a:ln w="9525">
              <a:noFill/>
              <a:miter lim="800000"/>
              <a:headEnd/>
              <a:tailEnd/>
            </a:ln>
          </p:spPr>
          <p:txBody>
            <a:bodyPr>
              <a:spAutoFit/>
            </a:bodyPr>
            <a:lstStyle/>
            <a:p>
              <a:pPr>
                <a:spcBef>
                  <a:spcPct val="50000"/>
                </a:spcBef>
              </a:pPr>
              <a:r>
                <a:rPr lang="en-GB" dirty="0">
                  <a:solidFill>
                    <a:schemeClr val="bg1"/>
                  </a:solidFill>
                </a:rPr>
                <a:t>PROTON NUMBER = number of protons </a:t>
              </a:r>
            </a:p>
          </p:txBody>
        </p:sp>
        <p:sp>
          <p:nvSpPr>
            <p:cNvPr id="88095" name="AutoShape 38"/>
            <p:cNvSpPr>
              <a:spLocks noChangeArrowheads="1"/>
            </p:cNvSpPr>
            <p:nvPr/>
          </p:nvSpPr>
          <p:spPr bwMode="auto">
            <a:xfrm>
              <a:off x="1584" y="3648"/>
              <a:ext cx="616" cy="145"/>
            </a:xfrm>
            <a:prstGeom prst="leftArrow">
              <a:avLst>
                <a:gd name="adj1" fmla="val 50000"/>
                <a:gd name="adj2" fmla="val 93750"/>
              </a:avLst>
            </a:prstGeom>
            <a:solidFill>
              <a:srgbClr val="006600"/>
            </a:solidFill>
            <a:ln w="9525">
              <a:noFill/>
              <a:miter lim="800000"/>
              <a:headEnd/>
              <a:tailEnd/>
            </a:ln>
          </p:spPr>
          <p:txBody>
            <a:bodyPr wrap="none" anchor="ctr"/>
            <a:lstStyle/>
            <a:p>
              <a:endParaRPr lang="en-US">
                <a:solidFill>
                  <a:schemeClr val="bg1"/>
                </a:solidFill>
              </a:endParaRPr>
            </a:p>
          </p:txBody>
        </p:sp>
      </p:grpSp>
    </p:spTree>
    <p:extLst>
      <p:ext uri="{BB962C8B-B14F-4D97-AF65-F5344CB8AC3E}">
        <p14:creationId xmlns:p14="http://schemas.microsoft.com/office/powerpoint/2010/main" val="3662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wipe(up)">
                                      <p:cBhvr>
                                        <p:cTn id="7" dur="500"/>
                                        <p:tgtEl>
                                          <p:spTgt spid="993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Radiation</a:t>
            </a:r>
            <a:endParaRPr lang="en-GB" dirty="0"/>
          </a:p>
        </p:txBody>
      </p:sp>
      <p:sp>
        <p:nvSpPr>
          <p:cNvPr id="3" name="Content Placeholder 2"/>
          <p:cNvSpPr>
            <a:spLocks noGrp="1"/>
          </p:cNvSpPr>
          <p:nvPr>
            <p:ph sz="quarter" idx="1"/>
          </p:nvPr>
        </p:nvSpPr>
        <p:spPr/>
        <p:txBody>
          <a:bodyPr>
            <a:normAutofit fontScale="92500"/>
          </a:bodyPr>
          <a:lstStyle/>
          <a:p>
            <a:r>
              <a:rPr lang="en-GB" dirty="0" smtClean="0"/>
              <a:t>In an atom the number of electrons is equal to the number of protons in the nucleus. The atom has no net electrical charge</a:t>
            </a:r>
          </a:p>
          <a:p>
            <a:r>
              <a:rPr lang="en-GB" dirty="0" smtClean="0"/>
              <a:t>All atoms of a particular element have the same number of protons</a:t>
            </a:r>
          </a:p>
          <a:p>
            <a:r>
              <a:rPr lang="en-GB" dirty="0" smtClean="0"/>
              <a:t>Atoms of different elements have different numbers of protons</a:t>
            </a:r>
          </a:p>
          <a:p>
            <a:r>
              <a:rPr lang="en-GB" dirty="0" smtClean="0"/>
              <a:t>Atoms of the same element that have different numbers of neutrons are called isotopes</a:t>
            </a:r>
            <a:endParaRPr lang="en-GB" dirty="0"/>
          </a:p>
        </p:txBody>
      </p:sp>
    </p:spTree>
    <p:extLst>
      <p:ext uri="{BB962C8B-B14F-4D97-AF65-F5344CB8AC3E}">
        <p14:creationId xmlns:p14="http://schemas.microsoft.com/office/powerpoint/2010/main" val="413035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96552" y="0"/>
            <a:ext cx="9144000" cy="679450"/>
          </a:xfrm>
        </p:spPr>
        <p:txBody>
          <a:bodyPr>
            <a:normAutofit fontScale="90000"/>
          </a:bodyPr>
          <a:lstStyle/>
          <a:p>
            <a:pPr eaLnBrk="1" hangingPunct="1">
              <a:defRPr/>
            </a:pPr>
            <a:r>
              <a:rPr lang="en-GB" dirty="0" smtClean="0"/>
              <a:t>P2 – Physics - Isotopes</a:t>
            </a:r>
          </a:p>
        </p:txBody>
      </p:sp>
      <p:sp>
        <p:nvSpPr>
          <p:cNvPr id="98307" name="Text Box 3"/>
          <p:cNvSpPr txBox="1">
            <a:spLocks noChangeArrowheads="1"/>
          </p:cNvSpPr>
          <p:nvPr/>
        </p:nvSpPr>
        <p:spPr bwMode="auto">
          <a:xfrm>
            <a:off x="2771800" y="685800"/>
            <a:ext cx="6143600" cy="369332"/>
          </a:xfrm>
          <a:prstGeom prst="rect">
            <a:avLst/>
          </a:prstGeom>
          <a:noFill/>
          <a:ln w="38100">
            <a:noFill/>
            <a:miter lim="800000"/>
            <a:headEnd/>
            <a:tailEnd/>
          </a:ln>
        </p:spPr>
        <p:txBody>
          <a:bodyPr wrap="square">
            <a:spAutoFit/>
          </a:bodyPr>
          <a:lstStyle/>
          <a:p>
            <a:pPr algn="l">
              <a:spcBef>
                <a:spcPct val="50000"/>
              </a:spcBef>
            </a:pPr>
            <a:r>
              <a:rPr lang="en-GB" dirty="0"/>
              <a:t>An isotope is an atom with a different number of neutrons:</a:t>
            </a:r>
          </a:p>
        </p:txBody>
      </p:sp>
      <p:grpSp>
        <p:nvGrpSpPr>
          <p:cNvPr id="2" name="Group 4"/>
          <p:cNvGrpSpPr>
            <a:grpSpLocks/>
          </p:cNvGrpSpPr>
          <p:nvPr/>
        </p:nvGrpSpPr>
        <p:grpSpPr bwMode="auto">
          <a:xfrm>
            <a:off x="533400" y="2286000"/>
            <a:ext cx="1905000" cy="2362200"/>
            <a:chOff x="336" y="1296"/>
            <a:chExt cx="1200" cy="1488"/>
          </a:xfrm>
        </p:grpSpPr>
        <p:sp>
          <p:nvSpPr>
            <p:cNvPr id="89115" name="Rectangle 5"/>
            <p:cNvSpPr>
              <a:spLocks noChangeArrowheads="1"/>
            </p:cNvSpPr>
            <p:nvPr/>
          </p:nvSpPr>
          <p:spPr bwMode="auto">
            <a:xfrm>
              <a:off x="336" y="1296"/>
              <a:ext cx="1200" cy="1488"/>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116" name="WordArt 6"/>
            <p:cNvSpPr>
              <a:spLocks noChangeArrowheads="1" noChangeShapeType="1" noTextEdit="1"/>
            </p:cNvSpPr>
            <p:nvPr/>
          </p:nvSpPr>
          <p:spPr bwMode="auto">
            <a:xfrm>
              <a:off x="672" y="1728"/>
              <a:ext cx="528" cy="600"/>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003366"/>
                  </a:solidFill>
                  <a:latin typeface="Arial Black"/>
                </a:rPr>
                <a:t>O</a:t>
              </a:r>
            </a:p>
          </p:txBody>
        </p:sp>
        <p:sp>
          <p:nvSpPr>
            <p:cNvPr id="89117" name="WordArt 7"/>
            <p:cNvSpPr>
              <a:spLocks noChangeArrowheads="1" noChangeShapeType="1" noTextEdit="1"/>
            </p:cNvSpPr>
            <p:nvPr/>
          </p:nvSpPr>
          <p:spPr bwMode="auto">
            <a:xfrm>
              <a:off x="1248" y="2448"/>
              <a:ext cx="192" cy="216"/>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008000"/>
                  </a:solidFill>
                  <a:latin typeface="Arial Black"/>
                </a:rPr>
                <a:t>8</a:t>
              </a:r>
            </a:p>
          </p:txBody>
        </p:sp>
        <p:sp>
          <p:nvSpPr>
            <p:cNvPr id="89118" name="WordArt 8"/>
            <p:cNvSpPr>
              <a:spLocks noChangeArrowheads="1" noChangeShapeType="1" noTextEdit="1"/>
            </p:cNvSpPr>
            <p:nvPr/>
          </p:nvSpPr>
          <p:spPr bwMode="auto">
            <a:xfrm>
              <a:off x="1152" y="1392"/>
              <a:ext cx="288" cy="240"/>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800000"/>
                  </a:solidFill>
                  <a:latin typeface="Arial Black"/>
                </a:rPr>
                <a:t>16</a:t>
              </a:r>
            </a:p>
          </p:txBody>
        </p:sp>
      </p:grpSp>
      <p:grpSp>
        <p:nvGrpSpPr>
          <p:cNvPr id="3" name="Group 9"/>
          <p:cNvGrpSpPr>
            <a:grpSpLocks/>
          </p:cNvGrpSpPr>
          <p:nvPr/>
        </p:nvGrpSpPr>
        <p:grpSpPr bwMode="auto">
          <a:xfrm>
            <a:off x="3657600" y="2286000"/>
            <a:ext cx="1905000" cy="2362200"/>
            <a:chOff x="2304" y="1824"/>
            <a:chExt cx="1200" cy="1488"/>
          </a:xfrm>
        </p:grpSpPr>
        <p:sp>
          <p:nvSpPr>
            <p:cNvPr id="89111" name="Rectangle 10"/>
            <p:cNvSpPr>
              <a:spLocks noChangeArrowheads="1"/>
            </p:cNvSpPr>
            <p:nvPr/>
          </p:nvSpPr>
          <p:spPr bwMode="auto">
            <a:xfrm>
              <a:off x="2304" y="1824"/>
              <a:ext cx="1200" cy="1488"/>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112" name="WordArt 11"/>
            <p:cNvSpPr>
              <a:spLocks noChangeArrowheads="1" noChangeShapeType="1" noTextEdit="1"/>
            </p:cNvSpPr>
            <p:nvPr/>
          </p:nvSpPr>
          <p:spPr bwMode="auto">
            <a:xfrm>
              <a:off x="2640" y="2256"/>
              <a:ext cx="528" cy="600"/>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003366"/>
                  </a:solidFill>
                  <a:latin typeface="Arial Black"/>
                </a:rPr>
                <a:t>O</a:t>
              </a:r>
            </a:p>
          </p:txBody>
        </p:sp>
        <p:sp>
          <p:nvSpPr>
            <p:cNvPr id="89113" name="WordArt 12"/>
            <p:cNvSpPr>
              <a:spLocks noChangeArrowheads="1" noChangeShapeType="1" noTextEdit="1"/>
            </p:cNvSpPr>
            <p:nvPr/>
          </p:nvSpPr>
          <p:spPr bwMode="auto">
            <a:xfrm>
              <a:off x="3216" y="2976"/>
              <a:ext cx="192" cy="216"/>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008000"/>
                  </a:solidFill>
                  <a:latin typeface="Arial Black"/>
                </a:rPr>
                <a:t>8</a:t>
              </a:r>
            </a:p>
          </p:txBody>
        </p:sp>
        <p:sp>
          <p:nvSpPr>
            <p:cNvPr id="89114" name="WordArt 13"/>
            <p:cNvSpPr>
              <a:spLocks noChangeArrowheads="1" noChangeShapeType="1" noTextEdit="1"/>
            </p:cNvSpPr>
            <p:nvPr/>
          </p:nvSpPr>
          <p:spPr bwMode="auto">
            <a:xfrm>
              <a:off x="3120" y="1920"/>
              <a:ext cx="288" cy="240"/>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008080"/>
                  </a:solidFill>
                  <a:latin typeface="Arial Black"/>
                </a:rPr>
                <a:t>17</a:t>
              </a:r>
            </a:p>
          </p:txBody>
        </p:sp>
      </p:grpSp>
      <p:grpSp>
        <p:nvGrpSpPr>
          <p:cNvPr id="4" name="Group 14"/>
          <p:cNvGrpSpPr>
            <a:grpSpLocks/>
          </p:cNvGrpSpPr>
          <p:nvPr/>
        </p:nvGrpSpPr>
        <p:grpSpPr bwMode="auto">
          <a:xfrm>
            <a:off x="6705600" y="2286000"/>
            <a:ext cx="1905000" cy="2362200"/>
            <a:chOff x="4224" y="1824"/>
            <a:chExt cx="1200" cy="1488"/>
          </a:xfrm>
        </p:grpSpPr>
        <p:sp>
          <p:nvSpPr>
            <p:cNvPr id="89107" name="Rectangle 15"/>
            <p:cNvSpPr>
              <a:spLocks noChangeArrowheads="1"/>
            </p:cNvSpPr>
            <p:nvPr/>
          </p:nvSpPr>
          <p:spPr bwMode="auto">
            <a:xfrm>
              <a:off x="4224" y="1824"/>
              <a:ext cx="1200" cy="1488"/>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9108" name="WordArt 16"/>
            <p:cNvSpPr>
              <a:spLocks noChangeArrowheads="1" noChangeShapeType="1" noTextEdit="1"/>
            </p:cNvSpPr>
            <p:nvPr/>
          </p:nvSpPr>
          <p:spPr bwMode="auto">
            <a:xfrm>
              <a:off x="4560" y="2256"/>
              <a:ext cx="528" cy="600"/>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003366"/>
                  </a:solidFill>
                  <a:latin typeface="Arial Black"/>
                </a:rPr>
                <a:t>O</a:t>
              </a:r>
            </a:p>
          </p:txBody>
        </p:sp>
        <p:sp>
          <p:nvSpPr>
            <p:cNvPr id="89109" name="WordArt 17"/>
            <p:cNvSpPr>
              <a:spLocks noChangeArrowheads="1" noChangeShapeType="1" noTextEdit="1"/>
            </p:cNvSpPr>
            <p:nvPr/>
          </p:nvSpPr>
          <p:spPr bwMode="auto">
            <a:xfrm>
              <a:off x="5136" y="2976"/>
              <a:ext cx="192" cy="216"/>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008000"/>
                  </a:solidFill>
                  <a:latin typeface="Arial Black"/>
                </a:rPr>
                <a:t>8</a:t>
              </a:r>
            </a:p>
          </p:txBody>
        </p:sp>
        <p:sp>
          <p:nvSpPr>
            <p:cNvPr id="89110" name="WordArt 18"/>
            <p:cNvSpPr>
              <a:spLocks noChangeArrowheads="1" noChangeShapeType="1" noTextEdit="1"/>
            </p:cNvSpPr>
            <p:nvPr/>
          </p:nvSpPr>
          <p:spPr bwMode="auto">
            <a:xfrm>
              <a:off x="5040" y="1920"/>
              <a:ext cx="288" cy="240"/>
            </a:xfrm>
            <a:prstGeom prst="rect">
              <a:avLst/>
            </a:prstGeom>
          </p:spPr>
          <p:txBody>
            <a:bodyPr wrap="none" fromWordArt="1">
              <a:prstTxWarp prst="textPlain">
                <a:avLst>
                  <a:gd name="adj" fmla="val 50000"/>
                </a:avLst>
              </a:prstTxWarp>
            </a:bodyPr>
            <a:lstStyle/>
            <a:p>
              <a:r>
                <a:rPr lang="en-GB" sz="3600" kern="10">
                  <a:ln w="9525">
                    <a:solidFill>
                      <a:srgbClr val="000000"/>
                    </a:solidFill>
                    <a:round/>
                    <a:headEnd/>
                    <a:tailEnd/>
                  </a:ln>
                  <a:solidFill>
                    <a:srgbClr val="993366"/>
                  </a:solidFill>
                  <a:latin typeface="Arial Black"/>
                </a:rPr>
                <a:t>18</a:t>
              </a:r>
            </a:p>
          </p:txBody>
        </p:sp>
      </p:grpSp>
      <p:grpSp>
        <p:nvGrpSpPr>
          <p:cNvPr id="5" name="Group 19"/>
          <p:cNvGrpSpPr>
            <a:grpSpLocks/>
          </p:cNvGrpSpPr>
          <p:nvPr/>
        </p:nvGrpSpPr>
        <p:grpSpPr bwMode="auto">
          <a:xfrm>
            <a:off x="457200" y="4495802"/>
            <a:ext cx="8305800" cy="1103313"/>
            <a:chOff x="288" y="3216"/>
            <a:chExt cx="5232" cy="695"/>
          </a:xfrm>
        </p:grpSpPr>
        <p:sp>
          <p:nvSpPr>
            <p:cNvPr id="89103" name="Text Box 20"/>
            <p:cNvSpPr txBox="1">
              <a:spLocks noChangeArrowheads="1"/>
            </p:cNvSpPr>
            <p:nvPr/>
          </p:nvSpPr>
          <p:spPr bwMode="auto">
            <a:xfrm>
              <a:off x="288" y="3504"/>
              <a:ext cx="5232" cy="407"/>
            </a:xfrm>
            <a:prstGeom prst="rect">
              <a:avLst/>
            </a:prstGeom>
            <a:solidFill>
              <a:srgbClr val="990000"/>
            </a:solidFill>
            <a:ln w="38100">
              <a:noFill/>
              <a:miter lim="800000"/>
              <a:headEnd/>
              <a:tailEnd/>
            </a:ln>
          </p:spPr>
          <p:txBody>
            <a:bodyPr>
              <a:spAutoFit/>
            </a:bodyPr>
            <a:lstStyle/>
            <a:p>
              <a:pPr>
                <a:spcBef>
                  <a:spcPct val="50000"/>
                </a:spcBef>
              </a:pPr>
              <a:r>
                <a:rPr lang="en-GB">
                  <a:solidFill>
                    <a:schemeClr val="bg1"/>
                  </a:solidFill>
                </a:rPr>
                <a:t>Each isotope has 8 protons – </a:t>
              </a:r>
              <a:r>
                <a:rPr lang="en-GB" i="1">
                  <a:solidFill>
                    <a:schemeClr val="bg1"/>
                  </a:solidFill>
                </a:rPr>
                <a:t>if it didn’t then it just wouldn’t be oxygen any more.</a:t>
              </a:r>
            </a:p>
          </p:txBody>
        </p:sp>
        <p:sp>
          <p:nvSpPr>
            <p:cNvPr id="89104" name="AutoShape 21"/>
            <p:cNvSpPr>
              <a:spLocks noChangeArrowheads="1"/>
            </p:cNvSpPr>
            <p:nvPr/>
          </p:nvSpPr>
          <p:spPr bwMode="auto">
            <a:xfrm>
              <a:off x="1248" y="3216"/>
              <a:ext cx="192" cy="288"/>
            </a:xfrm>
            <a:prstGeom prst="upArrow">
              <a:avLst>
                <a:gd name="adj1" fmla="val 50000"/>
                <a:gd name="adj2" fmla="val 37500"/>
              </a:avLst>
            </a:prstGeom>
            <a:solidFill>
              <a:srgbClr val="990000"/>
            </a:solidFill>
            <a:ln w="38100">
              <a:noFill/>
              <a:miter lim="800000"/>
              <a:headEnd/>
              <a:tailEnd/>
            </a:ln>
          </p:spPr>
          <p:txBody>
            <a:bodyPr wrap="none" anchor="ctr"/>
            <a:lstStyle/>
            <a:p>
              <a:endParaRPr lang="en-US">
                <a:solidFill>
                  <a:schemeClr val="bg1"/>
                </a:solidFill>
              </a:endParaRPr>
            </a:p>
          </p:txBody>
        </p:sp>
        <p:sp>
          <p:nvSpPr>
            <p:cNvPr id="89105" name="AutoShape 22"/>
            <p:cNvSpPr>
              <a:spLocks noChangeArrowheads="1"/>
            </p:cNvSpPr>
            <p:nvPr/>
          </p:nvSpPr>
          <p:spPr bwMode="auto">
            <a:xfrm>
              <a:off x="5136" y="3216"/>
              <a:ext cx="192" cy="288"/>
            </a:xfrm>
            <a:prstGeom prst="upArrow">
              <a:avLst>
                <a:gd name="adj1" fmla="val 50000"/>
                <a:gd name="adj2" fmla="val 37500"/>
              </a:avLst>
            </a:prstGeom>
            <a:solidFill>
              <a:srgbClr val="990000"/>
            </a:solidFill>
            <a:ln w="38100">
              <a:noFill/>
              <a:miter lim="800000"/>
              <a:headEnd/>
              <a:tailEnd/>
            </a:ln>
          </p:spPr>
          <p:txBody>
            <a:bodyPr wrap="none" anchor="ctr"/>
            <a:lstStyle/>
            <a:p>
              <a:endParaRPr lang="en-US">
                <a:solidFill>
                  <a:schemeClr val="bg1"/>
                </a:solidFill>
              </a:endParaRPr>
            </a:p>
          </p:txBody>
        </p:sp>
        <p:sp>
          <p:nvSpPr>
            <p:cNvPr id="89106" name="AutoShape 23"/>
            <p:cNvSpPr>
              <a:spLocks noChangeArrowheads="1"/>
            </p:cNvSpPr>
            <p:nvPr/>
          </p:nvSpPr>
          <p:spPr bwMode="auto">
            <a:xfrm>
              <a:off x="3216" y="3216"/>
              <a:ext cx="192" cy="288"/>
            </a:xfrm>
            <a:prstGeom prst="upArrow">
              <a:avLst>
                <a:gd name="adj1" fmla="val 50000"/>
                <a:gd name="adj2" fmla="val 37500"/>
              </a:avLst>
            </a:prstGeom>
            <a:solidFill>
              <a:srgbClr val="990000"/>
            </a:solidFill>
            <a:ln w="38100">
              <a:noFill/>
              <a:miter lim="800000"/>
              <a:headEnd/>
              <a:tailEnd/>
            </a:ln>
          </p:spPr>
          <p:txBody>
            <a:bodyPr wrap="none" anchor="ctr"/>
            <a:lstStyle/>
            <a:p>
              <a:endParaRPr lang="en-US">
                <a:solidFill>
                  <a:schemeClr val="bg1"/>
                </a:solidFill>
              </a:endParaRPr>
            </a:p>
          </p:txBody>
        </p:sp>
      </p:grpSp>
      <p:grpSp>
        <p:nvGrpSpPr>
          <p:cNvPr id="6" name="Group 24"/>
          <p:cNvGrpSpPr>
            <a:grpSpLocks/>
          </p:cNvGrpSpPr>
          <p:nvPr/>
        </p:nvGrpSpPr>
        <p:grpSpPr bwMode="auto">
          <a:xfrm>
            <a:off x="457200" y="1219200"/>
            <a:ext cx="8305800" cy="1143000"/>
            <a:chOff x="288" y="1152"/>
            <a:chExt cx="5232" cy="720"/>
          </a:xfrm>
        </p:grpSpPr>
        <p:sp>
          <p:nvSpPr>
            <p:cNvPr id="89099" name="Text Box 25"/>
            <p:cNvSpPr txBox="1">
              <a:spLocks noChangeArrowheads="1"/>
            </p:cNvSpPr>
            <p:nvPr/>
          </p:nvSpPr>
          <p:spPr bwMode="auto">
            <a:xfrm>
              <a:off x="288" y="1152"/>
              <a:ext cx="5232" cy="407"/>
            </a:xfrm>
            <a:prstGeom prst="rect">
              <a:avLst/>
            </a:prstGeom>
            <a:solidFill>
              <a:srgbClr val="008080"/>
            </a:solidFill>
            <a:ln w="38100">
              <a:noFill/>
              <a:miter lim="800000"/>
              <a:headEnd/>
              <a:tailEnd/>
            </a:ln>
          </p:spPr>
          <p:txBody>
            <a:bodyPr>
              <a:spAutoFit/>
            </a:bodyPr>
            <a:lstStyle/>
            <a:p>
              <a:pPr algn="l">
                <a:spcBef>
                  <a:spcPct val="50000"/>
                </a:spcBef>
              </a:pPr>
              <a:r>
                <a:rPr lang="en-GB" i="1">
                  <a:solidFill>
                    <a:schemeClr val="bg1"/>
                  </a:solidFill>
                </a:rPr>
                <a:t>Notice that the mass number is different.  How many neutrons does each isotope have?</a:t>
              </a:r>
            </a:p>
          </p:txBody>
        </p:sp>
        <p:sp>
          <p:nvSpPr>
            <p:cNvPr id="89100" name="AutoShape 26"/>
            <p:cNvSpPr>
              <a:spLocks noChangeArrowheads="1"/>
            </p:cNvSpPr>
            <p:nvPr/>
          </p:nvSpPr>
          <p:spPr bwMode="auto">
            <a:xfrm>
              <a:off x="1248" y="1632"/>
              <a:ext cx="192" cy="240"/>
            </a:xfrm>
            <a:prstGeom prst="downArrow">
              <a:avLst>
                <a:gd name="adj1" fmla="val 50000"/>
                <a:gd name="adj2" fmla="val 31250"/>
              </a:avLst>
            </a:prstGeom>
            <a:solidFill>
              <a:srgbClr val="008080"/>
            </a:solidFill>
            <a:ln w="38100">
              <a:noFill/>
              <a:miter lim="800000"/>
              <a:headEnd/>
              <a:tailEnd/>
            </a:ln>
          </p:spPr>
          <p:txBody>
            <a:bodyPr wrap="none" anchor="ctr"/>
            <a:lstStyle/>
            <a:p>
              <a:endParaRPr lang="en-US">
                <a:solidFill>
                  <a:schemeClr val="bg1"/>
                </a:solidFill>
              </a:endParaRPr>
            </a:p>
          </p:txBody>
        </p:sp>
        <p:sp>
          <p:nvSpPr>
            <p:cNvPr id="89101" name="AutoShape 27"/>
            <p:cNvSpPr>
              <a:spLocks noChangeArrowheads="1"/>
            </p:cNvSpPr>
            <p:nvPr/>
          </p:nvSpPr>
          <p:spPr bwMode="auto">
            <a:xfrm>
              <a:off x="3168" y="1632"/>
              <a:ext cx="192" cy="240"/>
            </a:xfrm>
            <a:prstGeom prst="downArrow">
              <a:avLst>
                <a:gd name="adj1" fmla="val 50000"/>
                <a:gd name="adj2" fmla="val 31250"/>
              </a:avLst>
            </a:prstGeom>
            <a:solidFill>
              <a:srgbClr val="008080"/>
            </a:solidFill>
            <a:ln w="38100">
              <a:noFill/>
              <a:miter lim="800000"/>
              <a:headEnd/>
              <a:tailEnd/>
            </a:ln>
          </p:spPr>
          <p:txBody>
            <a:bodyPr wrap="none" anchor="ctr"/>
            <a:lstStyle/>
            <a:p>
              <a:endParaRPr lang="en-US">
                <a:solidFill>
                  <a:schemeClr val="bg1"/>
                </a:solidFill>
              </a:endParaRPr>
            </a:p>
          </p:txBody>
        </p:sp>
        <p:sp>
          <p:nvSpPr>
            <p:cNvPr id="89102" name="AutoShape 28"/>
            <p:cNvSpPr>
              <a:spLocks noChangeArrowheads="1"/>
            </p:cNvSpPr>
            <p:nvPr/>
          </p:nvSpPr>
          <p:spPr bwMode="auto">
            <a:xfrm>
              <a:off x="5088" y="1632"/>
              <a:ext cx="192" cy="240"/>
            </a:xfrm>
            <a:prstGeom prst="downArrow">
              <a:avLst>
                <a:gd name="adj1" fmla="val 50000"/>
                <a:gd name="adj2" fmla="val 31250"/>
              </a:avLst>
            </a:prstGeom>
            <a:solidFill>
              <a:srgbClr val="008080"/>
            </a:solidFill>
            <a:ln w="38100">
              <a:noFill/>
              <a:miter lim="800000"/>
              <a:headEnd/>
              <a:tailEnd/>
            </a:ln>
          </p:spPr>
          <p:txBody>
            <a:bodyPr wrap="none" anchor="ctr"/>
            <a:lstStyle/>
            <a:p>
              <a:endParaRPr lang="en-US">
                <a:solidFill>
                  <a:schemeClr val="bg1"/>
                </a:solidFill>
              </a:endParaRPr>
            </a:p>
          </p:txBody>
        </p:sp>
      </p:grpSp>
      <p:sp>
        <p:nvSpPr>
          <p:cNvPr id="98333" name="Text Box 29"/>
          <p:cNvSpPr txBox="1">
            <a:spLocks noChangeArrowheads="1"/>
          </p:cNvSpPr>
          <p:nvPr/>
        </p:nvSpPr>
        <p:spPr bwMode="auto">
          <a:xfrm>
            <a:off x="467544" y="5661248"/>
            <a:ext cx="8686800" cy="646331"/>
          </a:xfrm>
          <a:prstGeom prst="rect">
            <a:avLst/>
          </a:prstGeom>
          <a:noFill/>
          <a:ln w="38100">
            <a:noFill/>
            <a:miter lim="800000"/>
            <a:headEnd/>
            <a:tailEnd/>
          </a:ln>
        </p:spPr>
        <p:txBody>
          <a:bodyPr>
            <a:spAutoFit/>
          </a:bodyPr>
          <a:lstStyle/>
          <a:p>
            <a:pPr algn="l">
              <a:spcBef>
                <a:spcPct val="50000"/>
              </a:spcBef>
            </a:pPr>
            <a:r>
              <a:rPr lang="en-GB" i="1" dirty="0"/>
              <a:t>A “radioisotope” is simply an isotope that is radioactive – e.g. carbon 14, which is used in carbon dating.</a:t>
            </a:r>
          </a:p>
        </p:txBody>
      </p:sp>
    </p:spTree>
    <p:extLst>
      <p:ext uri="{BB962C8B-B14F-4D97-AF65-F5344CB8AC3E}">
        <p14:creationId xmlns:p14="http://schemas.microsoft.com/office/powerpoint/2010/main" val="26139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8307"/>
                                        </p:tgtEl>
                                        <p:attrNameLst>
                                          <p:attrName>style.visibility</p:attrName>
                                        </p:attrNameLst>
                                      </p:cBhvr>
                                      <p:to>
                                        <p:strVal val="visible"/>
                                      </p:to>
                                    </p:set>
                                    <p:animEffect transition="in" filter="wipe(left)">
                                      <p:cBhvr>
                                        <p:cTn id="7" dur="500"/>
                                        <p:tgtEl>
                                          <p:spTgt spid="983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8333"/>
                                        </p:tgtEl>
                                        <p:attrNameLst>
                                          <p:attrName>style.visibility</p:attrName>
                                        </p:attrNameLst>
                                      </p:cBhvr>
                                      <p:to>
                                        <p:strVal val="visible"/>
                                      </p:to>
                                    </p:set>
                                    <p:animEffect transition="in" filter="wipe(left)">
                                      <p:cBhvr>
                                        <p:cTn id="37" dur="500"/>
                                        <p:tgtEl>
                                          <p:spTgt spid="98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autoUpdateAnimBg="0"/>
      <p:bldP spid="98333"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116632"/>
            <a:ext cx="7775848" cy="649560"/>
          </a:xfrm>
        </p:spPr>
        <p:txBody>
          <a:bodyPr>
            <a:normAutofit fontScale="90000"/>
          </a:bodyPr>
          <a:lstStyle/>
          <a:p>
            <a:pPr eaLnBrk="1" hangingPunct="1">
              <a:defRPr/>
            </a:pPr>
            <a:r>
              <a:rPr lang="en-GB" dirty="0" smtClean="0"/>
              <a:t>P2 – Physics - Background Radiation</a:t>
            </a:r>
            <a:endParaRPr lang="en-US" dirty="0" smtClean="0"/>
          </a:p>
        </p:txBody>
      </p:sp>
      <p:sp>
        <p:nvSpPr>
          <p:cNvPr id="90116" name="Rectangle 3"/>
          <p:cNvSpPr>
            <a:spLocks noChangeArrowheads="1"/>
          </p:cNvSpPr>
          <p:nvPr/>
        </p:nvSpPr>
        <p:spPr bwMode="auto">
          <a:xfrm>
            <a:off x="1042988" y="1674813"/>
            <a:ext cx="4440237" cy="4454525"/>
          </a:xfrm>
          <a:prstGeom prst="rect">
            <a:avLst/>
          </a:prstGeom>
          <a:noFill/>
          <a:ln w="12700">
            <a:noFill/>
            <a:miter lim="800000"/>
            <a:headEnd/>
            <a:tailEnd/>
          </a:ln>
        </p:spPr>
        <p:txBody>
          <a:bodyPr/>
          <a:lstStyle/>
          <a:p>
            <a:endParaRPr lang="en-US"/>
          </a:p>
        </p:txBody>
      </p:sp>
      <p:sp>
        <p:nvSpPr>
          <p:cNvPr id="100356" name="Freeform 4"/>
          <p:cNvSpPr>
            <a:spLocks/>
          </p:cNvSpPr>
          <p:nvPr/>
        </p:nvSpPr>
        <p:spPr bwMode="auto">
          <a:xfrm>
            <a:off x="3263900" y="1674813"/>
            <a:ext cx="2219325" cy="4441825"/>
          </a:xfrm>
          <a:custGeom>
            <a:avLst/>
            <a:gdLst>
              <a:gd name="T0" fmla="*/ 0 w 174"/>
              <a:gd name="T1" fmla="*/ 2147483647 h 348"/>
              <a:gd name="T2" fmla="*/ 2147483647 w 174"/>
              <a:gd name="T3" fmla="*/ 2147483647 h 348"/>
              <a:gd name="T4" fmla="*/ 0 w 174"/>
              <a:gd name="T5" fmla="*/ 0 h 348"/>
              <a:gd name="T6" fmla="*/ 0 w 174"/>
              <a:gd name="T7" fmla="*/ 2147483647 h 348"/>
              <a:gd name="T8" fmla="*/ 0 w 174"/>
              <a:gd name="T9" fmla="*/ 2147483647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0" y="347"/>
                </a:moveTo>
                <a:cubicBezTo>
                  <a:pt x="96" y="348"/>
                  <a:pt x="174" y="270"/>
                  <a:pt x="174" y="174"/>
                </a:cubicBezTo>
                <a:cubicBezTo>
                  <a:pt x="174" y="77"/>
                  <a:pt x="96" y="0"/>
                  <a:pt x="0" y="0"/>
                </a:cubicBezTo>
                <a:lnTo>
                  <a:pt x="0" y="174"/>
                </a:lnTo>
                <a:lnTo>
                  <a:pt x="0" y="347"/>
                </a:lnTo>
                <a:close/>
              </a:path>
            </a:pathLst>
          </a:custGeom>
          <a:solidFill>
            <a:srgbClr val="FF0000"/>
          </a:solidFill>
          <a:ln w="12700">
            <a:solidFill>
              <a:srgbClr val="000000"/>
            </a:solidFill>
            <a:prstDash val="solid"/>
            <a:round/>
            <a:headEnd/>
            <a:tailEnd/>
          </a:ln>
        </p:spPr>
        <p:txBody>
          <a:bodyPr/>
          <a:lstStyle/>
          <a:p>
            <a:endParaRPr lang="en-GB"/>
          </a:p>
        </p:txBody>
      </p:sp>
      <p:sp>
        <p:nvSpPr>
          <p:cNvPr id="100357" name="Freeform 5"/>
          <p:cNvSpPr>
            <a:spLocks/>
          </p:cNvSpPr>
          <p:nvPr/>
        </p:nvSpPr>
        <p:spPr bwMode="auto">
          <a:xfrm>
            <a:off x="1746250" y="3895725"/>
            <a:ext cx="1517650" cy="2208213"/>
          </a:xfrm>
          <a:custGeom>
            <a:avLst/>
            <a:gdLst>
              <a:gd name="T0" fmla="*/ 0 w 119"/>
              <a:gd name="T1" fmla="*/ 2147483647 h 173"/>
              <a:gd name="T2" fmla="*/ 2147483647 w 119"/>
              <a:gd name="T3" fmla="*/ 2147483647 h 173"/>
              <a:gd name="T4" fmla="*/ 2147483647 w 119"/>
              <a:gd name="T5" fmla="*/ 0 h 173"/>
              <a:gd name="T6" fmla="*/ 0 w 119"/>
              <a:gd name="T7" fmla="*/ 2147483647 h 173"/>
              <a:gd name="T8" fmla="*/ 0 60000 65536"/>
              <a:gd name="T9" fmla="*/ 0 60000 65536"/>
              <a:gd name="T10" fmla="*/ 0 60000 65536"/>
              <a:gd name="T11" fmla="*/ 0 60000 65536"/>
              <a:gd name="T12" fmla="*/ 0 w 119"/>
              <a:gd name="T13" fmla="*/ 0 h 173"/>
              <a:gd name="T14" fmla="*/ 119 w 119"/>
              <a:gd name="T15" fmla="*/ 173 h 173"/>
            </a:gdLst>
            <a:ahLst/>
            <a:cxnLst>
              <a:cxn ang="T8">
                <a:pos x="T0" y="T1"/>
              </a:cxn>
              <a:cxn ang="T9">
                <a:pos x="T2" y="T3"/>
              </a:cxn>
              <a:cxn ang="T10">
                <a:pos x="T4" y="T5"/>
              </a:cxn>
              <a:cxn ang="T11">
                <a:pos x="T6" y="T7"/>
              </a:cxn>
            </a:cxnLst>
            <a:rect l="T12" t="T13" r="T14" b="T15"/>
            <a:pathLst>
              <a:path w="119" h="173">
                <a:moveTo>
                  <a:pt x="0" y="126"/>
                </a:moveTo>
                <a:cubicBezTo>
                  <a:pt x="32" y="157"/>
                  <a:pt x="74" y="173"/>
                  <a:pt x="119" y="173"/>
                </a:cubicBezTo>
                <a:lnTo>
                  <a:pt x="119" y="0"/>
                </a:lnTo>
                <a:lnTo>
                  <a:pt x="0" y="126"/>
                </a:lnTo>
                <a:close/>
              </a:path>
            </a:pathLst>
          </a:custGeom>
          <a:solidFill>
            <a:srgbClr val="339966"/>
          </a:solidFill>
          <a:ln w="12700">
            <a:solidFill>
              <a:srgbClr val="000000"/>
            </a:solidFill>
            <a:prstDash val="solid"/>
            <a:round/>
            <a:headEnd/>
            <a:tailEnd/>
          </a:ln>
        </p:spPr>
        <p:txBody>
          <a:bodyPr/>
          <a:lstStyle/>
          <a:p>
            <a:endParaRPr lang="en-GB"/>
          </a:p>
        </p:txBody>
      </p:sp>
      <p:sp>
        <p:nvSpPr>
          <p:cNvPr id="100358" name="Freeform 6"/>
          <p:cNvSpPr>
            <a:spLocks/>
          </p:cNvSpPr>
          <p:nvPr/>
        </p:nvSpPr>
        <p:spPr bwMode="auto">
          <a:xfrm>
            <a:off x="1042988" y="3895725"/>
            <a:ext cx="2220912" cy="1608138"/>
          </a:xfrm>
          <a:custGeom>
            <a:avLst/>
            <a:gdLst>
              <a:gd name="T0" fmla="*/ 0 w 174"/>
              <a:gd name="T1" fmla="*/ 1791836223 h 126"/>
              <a:gd name="T2" fmla="*/ 2147483647 w 174"/>
              <a:gd name="T3" fmla="*/ 2147483647 h 126"/>
              <a:gd name="T4" fmla="*/ 2147483647 w 174"/>
              <a:gd name="T5" fmla="*/ 0 h 126"/>
              <a:gd name="T6" fmla="*/ 0 w 174"/>
              <a:gd name="T7" fmla="*/ 1791836223 h 126"/>
              <a:gd name="T8" fmla="*/ 0 60000 65536"/>
              <a:gd name="T9" fmla="*/ 0 60000 65536"/>
              <a:gd name="T10" fmla="*/ 0 60000 65536"/>
              <a:gd name="T11" fmla="*/ 0 60000 65536"/>
              <a:gd name="T12" fmla="*/ 0 w 174"/>
              <a:gd name="T13" fmla="*/ 0 h 126"/>
              <a:gd name="T14" fmla="*/ 174 w 174"/>
              <a:gd name="T15" fmla="*/ 126 h 126"/>
            </a:gdLst>
            <a:ahLst/>
            <a:cxnLst>
              <a:cxn ang="T8">
                <a:pos x="T0" y="T1"/>
              </a:cxn>
              <a:cxn ang="T9">
                <a:pos x="T2" y="T3"/>
              </a:cxn>
              <a:cxn ang="T10">
                <a:pos x="T4" y="T5"/>
              </a:cxn>
              <a:cxn ang="T11">
                <a:pos x="T6" y="T7"/>
              </a:cxn>
            </a:cxnLst>
            <a:rect l="T12" t="T13" r="T14" b="T15"/>
            <a:pathLst>
              <a:path w="174" h="126">
                <a:moveTo>
                  <a:pt x="0" y="11"/>
                </a:moveTo>
                <a:cubicBezTo>
                  <a:pt x="3" y="55"/>
                  <a:pt x="22" y="96"/>
                  <a:pt x="55" y="126"/>
                </a:cubicBezTo>
                <a:lnTo>
                  <a:pt x="174" y="0"/>
                </a:lnTo>
                <a:lnTo>
                  <a:pt x="0" y="11"/>
                </a:lnTo>
                <a:close/>
              </a:path>
            </a:pathLst>
          </a:custGeom>
          <a:solidFill>
            <a:srgbClr val="FF6600"/>
          </a:solidFill>
          <a:ln w="12700">
            <a:solidFill>
              <a:srgbClr val="000000"/>
            </a:solidFill>
            <a:prstDash val="solid"/>
            <a:round/>
            <a:headEnd/>
            <a:tailEnd/>
          </a:ln>
        </p:spPr>
        <p:txBody>
          <a:bodyPr/>
          <a:lstStyle/>
          <a:p>
            <a:endParaRPr lang="en-GB"/>
          </a:p>
        </p:txBody>
      </p:sp>
      <p:sp>
        <p:nvSpPr>
          <p:cNvPr id="100359" name="Freeform 7"/>
          <p:cNvSpPr>
            <a:spLocks/>
          </p:cNvSpPr>
          <p:nvPr/>
        </p:nvSpPr>
        <p:spPr bwMode="auto">
          <a:xfrm>
            <a:off x="1030288" y="2378075"/>
            <a:ext cx="2233612" cy="1657350"/>
          </a:xfrm>
          <a:custGeom>
            <a:avLst/>
            <a:gdLst>
              <a:gd name="T0" fmla="*/ 2147483647 w 175"/>
              <a:gd name="T1" fmla="*/ 0 h 130"/>
              <a:gd name="T2" fmla="*/ 162900507 w 175"/>
              <a:gd name="T3" fmla="*/ 2147483647 h 130"/>
              <a:gd name="T4" fmla="*/ 162900507 w 175"/>
              <a:gd name="T5" fmla="*/ 2147483647 h 130"/>
              <a:gd name="T6" fmla="*/ 2147483647 w 175"/>
              <a:gd name="T7" fmla="*/ 2147483647 h 130"/>
              <a:gd name="T8" fmla="*/ 2147483647 w 175"/>
              <a:gd name="T9" fmla="*/ 0 h 130"/>
              <a:gd name="T10" fmla="*/ 0 60000 65536"/>
              <a:gd name="T11" fmla="*/ 0 60000 65536"/>
              <a:gd name="T12" fmla="*/ 0 60000 65536"/>
              <a:gd name="T13" fmla="*/ 0 60000 65536"/>
              <a:gd name="T14" fmla="*/ 0 60000 65536"/>
              <a:gd name="T15" fmla="*/ 0 w 175"/>
              <a:gd name="T16" fmla="*/ 0 h 130"/>
              <a:gd name="T17" fmla="*/ 175 w 175"/>
              <a:gd name="T18" fmla="*/ 130 h 130"/>
            </a:gdLst>
            <a:ahLst/>
            <a:cxnLst>
              <a:cxn ang="T10">
                <a:pos x="T0" y="T1"/>
              </a:cxn>
              <a:cxn ang="T11">
                <a:pos x="T2" y="T3"/>
              </a:cxn>
              <a:cxn ang="T12">
                <a:pos x="T4" y="T5"/>
              </a:cxn>
              <a:cxn ang="T13">
                <a:pos x="T6" y="T7"/>
              </a:cxn>
              <a:cxn ang="T14">
                <a:pos x="T8" y="T9"/>
              </a:cxn>
            </a:cxnLst>
            <a:rect l="T15" t="T16" r="T17" b="T18"/>
            <a:pathLst>
              <a:path w="175" h="130">
                <a:moveTo>
                  <a:pt x="48" y="0"/>
                </a:moveTo>
                <a:cubicBezTo>
                  <a:pt x="17" y="32"/>
                  <a:pt x="1" y="74"/>
                  <a:pt x="1" y="118"/>
                </a:cubicBezTo>
                <a:cubicBezTo>
                  <a:pt x="0" y="122"/>
                  <a:pt x="1" y="126"/>
                  <a:pt x="1" y="130"/>
                </a:cubicBezTo>
                <a:lnTo>
                  <a:pt x="175" y="119"/>
                </a:lnTo>
                <a:lnTo>
                  <a:pt x="48" y="0"/>
                </a:lnTo>
                <a:close/>
              </a:path>
            </a:pathLst>
          </a:custGeom>
          <a:solidFill>
            <a:srgbClr val="0000FF"/>
          </a:solidFill>
          <a:ln w="12700">
            <a:solidFill>
              <a:srgbClr val="000000"/>
            </a:solidFill>
            <a:prstDash val="solid"/>
            <a:round/>
            <a:headEnd/>
            <a:tailEnd/>
          </a:ln>
        </p:spPr>
        <p:txBody>
          <a:bodyPr/>
          <a:lstStyle/>
          <a:p>
            <a:endParaRPr lang="en-GB"/>
          </a:p>
        </p:txBody>
      </p:sp>
      <p:sp>
        <p:nvSpPr>
          <p:cNvPr id="100360" name="Freeform 8"/>
          <p:cNvSpPr>
            <a:spLocks/>
          </p:cNvSpPr>
          <p:nvPr/>
        </p:nvSpPr>
        <p:spPr bwMode="auto">
          <a:xfrm>
            <a:off x="1643063" y="1674813"/>
            <a:ext cx="1620837" cy="2220912"/>
          </a:xfrm>
          <a:custGeom>
            <a:avLst/>
            <a:gdLst>
              <a:gd name="T0" fmla="*/ 2147483647 w 127"/>
              <a:gd name="T1" fmla="*/ 0 h 174"/>
              <a:gd name="T2" fmla="*/ 0 w 127"/>
              <a:gd name="T3" fmla="*/ 2147483647 h 174"/>
              <a:gd name="T4" fmla="*/ 2147483647 w 127"/>
              <a:gd name="T5" fmla="*/ 2147483647 h 174"/>
              <a:gd name="T6" fmla="*/ 2147483647 w 127"/>
              <a:gd name="T7" fmla="*/ 0 h 174"/>
              <a:gd name="T8" fmla="*/ 0 60000 65536"/>
              <a:gd name="T9" fmla="*/ 0 60000 65536"/>
              <a:gd name="T10" fmla="*/ 0 60000 65536"/>
              <a:gd name="T11" fmla="*/ 0 60000 65536"/>
              <a:gd name="T12" fmla="*/ 0 w 127"/>
              <a:gd name="T13" fmla="*/ 0 h 174"/>
              <a:gd name="T14" fmla="*/ 127 w 127"/>
              <a:gd name="T15" fmla="*/ 174 h 174"/>
            </a:gdLst>
            <a:ahLst/>
            <a:cxnLst>
              <a:cxn ang="T8">
                <a:pos x="T0" y="T1"/>
              </a:cxn>
              <a:cxn ang="T9">
                <a:pos x="T2" y="T3"/>
              </a:cxn>
              <a:cxn ang="T10">
                <a:pos x="T4" y="T5"/>
              </a:cxn>
              <a:cxn ang="T11">
                <a:pos x="T6" y="T7"/>
              </a:cxn>
            </a:cxnLst>
            <a:rect l="T12" t="T13" r="T14" b="T15"/>
            <a:pathLst>
              <a:path w="127" h="174">
                <a:moveTo>
                  <a:pt x="115" y="0"/>
                </a:moveTo>
                <a:cubicBezTo>
                  <a:pt x="71" y="3"/>
                  <a:pt x="30" y="22"/>
                  <a:pt x="0" y="55"/>
                </a:cubicBezTo>
                <a:lnTo>
                  <a:pt x="127" y="174"/>
                </a:lnTo>
                <a:lnTo>
                  <a:pt x="115" y="0"/>
                </a:lnTo>
                <a:close/>
              </a:path>
            </a:pathLst>
          </a:custGeom>
          <a:solidFill>
            <a:srgbClr val="800080"/>
          </a:solidFill>
          <a:ln w="12700">
            <a:solidFill>
              <a:srgbClr val="000000"/>
            </a:solidFill>
            <a:prstDash val="solid"/>
            <a:round/>
            <a:headEnd/>
            <a:tailEnd/>
          </a:ln>
        </p:spPr>
        <p:txBody>
          <a:bodyPr/>
          <a:lstStyle/>
          <a:p>
            <a:endParaRPr lang="en-GB"/>
          </a:p>
        </p:txBody>
      </p:sp>
      <p:sp>
        <p:nvSpPr>
          <p:cNvPr id="100361" name="Freeform 9"/>
          <p:cNvSpPr>
            <a:spLocks/>
          </p:cNvSpPr>
          <p:nvPr/>
        </p:nvSpPr>
        <p:spPr bwMode="auto">
          <a:xfrm>
            <a:off x="3111500" y="1674813"/>
            <a:ext cx="152400" cy="2220912"/>
          </a:xfrm>
          <a:custGeom>
            <a:avLst/>
            <a:gdLst>
              <a:gd name="T0" fmla="*/ 1774190230 w 12"/>
              <a:gd name="T1" fmla="*/ 0 h 174"/>
              <a:gd name="T2" fmla="*/ 0 w 12"/>
              <a:gd name="T3" fmla="*/ 0 h 174"/>
              <a:gd name="T4" fmla="*/ 1935480178 w 12"/>
              <a:gd name="T5" fmla="*/ 2147483647 h 174"/>
              <a:gd name="T6" fmla="*/ 1774190230 w 12"/>
              <a:gd name="T7" fmla="*/ 0 h 174"/>
              <a:gd name="T8" fmla="*/ 0 60000 65536"/>
              <a:gd name="T9" fmla="*/ 0 60000 65536"/>
              <a:gd name="T10" fmla="*/ 0 60000 65536"/>
              <a:gd name="T11" fmla="*/ 0 60000 65536"/>
              <a:gd name="T12" fmla="*/ 0 w 12"/>
              <a:gd name="T13" fmla="*/ 0 h 174"/>
              <a:gd name="T14" fmla="*/ 12 w 12"/>
              <a:gd name="T15" fmla="*/ 174 h 174"/>
            </a:gdLst>
            <a:ahLst/>
            <a:cxnLst>
              <a:cxn ang="T8">
                <a:pos x="T0" y="T1"/>
              </a:cxn>
              <a:cxn ang="T9">
                <a:pos x="T2" y="T3"/>
              </a:cxn>
              <a:cxn ang="T10">
                <a:pos x="T4" y="T5"/>
              </a:cxn>
              <a:cxn ang="T11">
                <a:pos x="T6" y="T7"/>
              </a:cxn>
            </a:cxnLst>
            <a:rect l="T12" t="T13" r="T14" b="T15"/>
            <a:pathLst>
              <a:path w="12" h="174">
                <a:moveTo>
                  <a:pt x="11" y="0"/>
                </a:moveTo>
                <a:cubicBezTo>
                  <a:pt x="8" y="0"/>
                  <a:pt x="4" y="0"/>
                  <a:pt x="0" y="0"/>
                </a:cubicBezTo>
                <a:lnTo>
                  <a:pt x="12" y="174"/>
                </a:lnTo>
                <a:lnTo>
                  <a:pt x="11" y="0"/>
                </a:lnTo>
                <a:close/>
              </a:path>
            </a:pathLst>
          </a:custGeom>
          <a:solidFill>
            <a:srgbClr val="00FF00"/>
          </a:solidFill>
          <a:ln w="12700">
            <a:solidFill>
              <a:srgbClr val="000000"/>
            </a:solidFill>
            <a:prstDash val="solid"/>
            <a:round/>
            <a:headEnd/>
            <a:tailEnd/>
          </a:ln>
        </p:spPr>
        <p:txBody>
          <a:bodyPr/>
          <a:lstStyle/>
          <a:p>
            <a:endParaRPr lang="en-GB"/>
          </a:p>
        </p:txBody>
      </p:sp>
      <p:grpSp>
        <p:nvGrpSpPr>
          <p:cNvPr id="2" name="Group 10"/>
          <p:cNvGrpSpPr>
            <a:grpSpLocks/>
          </p:cNvGrpSpPr>
          <p:nvPr/>
        </p:nvGrpSpPr>
        <p:grpSpPr bwMode="auto">
          <a:xfrm>
            <a:off x="6070598" y="2312991"/>
            <a:ext cx="1498600" cy="331788"/>
            <a:chOff x="3800" y="1294"/>
            <a:chExt cx="944" cy="209"/>
          </a:xfrm>
        </p:grpSpPr>
        <p:sp>
          <p:nvSpPr>
            <p:cNvPr id="90143" name="Rectangle 11"/>
            <p:cNvSpPr>
              <a:spLocks noChangeArrowheads="1"/>
            </p:cNvSpPr>
            <p:nvPr/>
          </p:nvSpPr>
          <p:spPr bwMode="auto">
            <a:xfrm>
              <a:off x="3800" y="1367"/>
              <a:ext cx="137" cy="136"/>
            </a:xfrm>
            <a:prstGeom prst="rect">
              <a:avLst/>
            </a:prstGeom>
            <a:solidFill>
              <a:srgbClr val="FF0000"/>
            </a:solidFill>
            <a:ln w="12700">
              <a:solidFill>
                <a:srgbClr val="000000"/>
              </a:solidFill>
              <a:miter lim="800000"/>
              <a:headEnd/>
              <a:tailEnd/>
            </a:ln>
          </p:spPr>
          <p:txBody>
            <a:bodyPr/>
            <a:lstStyle/>
            <a:p>
              <a:endParaRPr lang="en-US"/>
            </a:p>
          </p:txBody>
        </p:sp>
        <p:sp>
          <p:nvSpPr>
            <p:cNvPr id="90144" name="Rectangle 12"/>
            <p:cNvSpPr>
              <a:spLocks noChangeArrowheads="1"/>
            </p:cNvSpPr>
            <p:nvPr/>
          </p:nvSpPr>
          <p:spPr bwMode="auto">
            <a:xfrm>
              <a:off x="4001" y="1294"/>
              <a:ext cx="743" cy="174"/>
            </a:xfrm>
            <a:prstGeom prst="rect">
              <a:avLst/>
            </a:prstGeom>
            <a:noFill/>
            <a:ln w="9525">
              <a:noFill/>
              <a:miter lim="800000"/>
              <a:headEnd/>
              <a:tailEnd/>
            </a:ln>
          </p:spPr>
          <p:txBody>
            <a:bodyPr wrap="none" lIns="0" tIns="0" rIns="0" bIns="0">
              <a:spAutoFit/>
            </a:bodyPr>
            <a:lstStyle/>
            <a:p>
              <a:pPr algn="l"/>
              <a:r>
                <a:rPr lang="en-US" b="1"/>
                <a:t>Radon gas</a:t>
              </a:r>
              <a:endParaRPr lang="en-US"/>
            </a:p>
          </p:txBody>
        </p:sp>
      </p:grpSp>
      <p:grpSp>
        <p:nvGrpSpPr>
          <p:cNvPr id="3" name="Group 13"/>
          <p:cNvGrpSpPr>
            <a:grpSpLocks/>
          </p:cNvGrpSpPr>
          <p:nvPr/>
        </p:nvGrpSpPr>
        <p:grpSpPr bwMode="auto">
          <a:xfrm>
            <a:off x="6070597" y="2862267"/>
            <a:ext cx="882650" cy="331788"/>
            <a:chOff x="3800" y="1640"/>
            <a:chExt cx="556" cy="209"/>
          </a:xfrm>
        </p:grpSpPr>
        <p:sp>
          <p:nvSpPr>
            <p:cNvPr id="90141" name="Rectangle 14"/>
            <p:cNvSpPr>
              <a:spLocks noChangeArrowheads="1"/>
            </p:cNvSpPr>
            <p:nvPr/>
          </p:nvSpPr>
          <p:spPr bwMode="auto">
            <a:xfrm>
              <a:off x="3800" y="1712"/>
              <a:ext cx="137" cy="137"/>
            </a:xfrm>
            <a:prstGeom prst="rect">
              <a:avLst/>
            </a:prstGeom>
            <a:solidFill>
              <a:srgbClr val="339966"/>
            </a:solidFill>
            <a:ln w="12700">
              <a:solidFill>
                <a:srgbClr val="000000"/>
              </a:solidFill>
              <a:miter lim="800000"/>
              <a:headEnd/>
              <a:tailEnd/>
            </a:ln>
          </p:spPr>
          <p:txBody>
            <a:bodyPr/>
            <a:lstStyle/>
            <a:p>
              <a:endParaRPr lang="en-US"/>
            </a:p>
          </p:txBody>
        </p:sp>
        <p:sp>
          <p:nvSpPr>
            <p:cNvPr id="90142" name="Rectangle 15"/>
            <p:cNvSpPr>
              <a:spLocks noChangeArrowheads="1"/>
            </p:cNvSpPr>
            <p:nvPr/>
          </p:nvSpPr>
          <p:spPr bwMode="auto">
            <a:xfrm>
              <a:off x="4001" y="1640"/>
              <a:ext cx="355" cy="174"/>
            </a:xfrm>
            <a:prstGeom prst="rect">
              <a:avLst/>
            </a:prstGeom>
            <a:noFill/>
            <a:ln w="9525">
              <a:noFill/>
              <a:miter lim="800000"/>
              <a:headEnd/>
              <a:tailEnd/>
            </a:ln>
          </p:spPr>
          <p:txBody>
            <a:bodyPr wrap="none" lIns="0" tIns="0" rIns="0" bIns="0">
              <a:spAutoFit/>
            </a:bodyPr>
            <a:lstStyle/>
            <a:p>
              <a:pPr algn="l"/>
              <a:r>
                <a:rPr lang="en-US" b="1"/>
                <a:t>Food</a:t>
              </a:r>
              <a:endParaRPr lang="en-US"/>
            </a:p>
          </p:txBody>
        </p:sp>
      </p:grpSp>
      <p:grpSp>
        <p:nvGrpSpPr>
          <p:cNvPr id="4" name="Group 16"/>
          <p:cNvGrpSpPr>
            <a:grpSpLocks/>
          </p:cNvGrpSpPr>
          <p:nvPr/>
        </p:nvGrpSpPr>
        <p:grpSpPr bwMode="auto">
          <a:xfrm>
            <a:off x="6070600" y="3411543"/>
            <a:ext cx="1690688" cy="331788"/>
            <a:chOff x="3800" y="1986"/>
            <a:chExt cx="1065" cy="209"/>
          </a:xfrm>
        </p:grpSpPr>
        <p:sp>
          <p:nvSpPr>
            <p:cNvPr id="90139" name="Rectangle 17"/>
            <p:cNvSpPr>
              <a:spLocks noChangeArrowheads="1"/>
            </p:cNvSpPr>
            <p:nvPr/>
          </p:nvSpPr>
          <p:spPr bwMode="auto">
            <a:xfrm>
              <a:off x="3800" y="2058"/>
              <a:ext cx="137" cy="137"/>
            </a:xfrm>
            <a:prstGeom prst="rect">
              <a:avLst/>
            </a:prstGeom>
            <a:solidFill>
              <a:srgbClr val="FF6600"/>
            </a:solidFill>
            <a:ln w="12700">
              <a:solidFill>
                <a:srgbClr val="000000"/>
              </a:solidFill>
              <a:miter lim="800000"/>
              <a:headEnd/>
              <a:tailEnd/>
            </a:ln>
          </p:spPr>
          <p:txBody>
            <a:bodyPr/>
            <a:lstStyle/>
            <a:p>
              <a:endParaRPr lang="en-US"/>
            </a:p>
          </p:txBody>
        </p:sp>
        <p:sp>
          <p:nvSpPr>
            <p:cNvPr id="90140" name="Rectangle 18"/>
            <p:cNvSpPr>
              <a:spLocks noChangeArrowheads="1"/>
            </p:cNvSpPr>
            <p:nvPr/>
          </p:nvSpPr>
          <p:spPr bwMode="auto">
            <a:xfrm>
              <a:off x="4001" y="1986"/>
              <a:ext cx="864" cy="174"/>
            </a:xfrm>
            <a:prstGeom prst="rect">
              <a:avLst/>
            </a:prstGeom>
            <a:noFill/>
            <a:ln w="9525">
              <a:noFill/>
              <a:miter lim="800000"/>
              <a:headEnd/>
              <a:tailEnd/>
            </a:ln>
          </p:spPr>
          <p:txBody>
            <a:bodyPr wrap="none" lIns="0" tIns="0" rIns="0" bIns="0">
              <a:spAutoFit/>
            </a:bodyPr>
            <a:lstStyle/>
            <a:p>
              <a:pPr algn="l"/>
              <a:r>
                <a:rPr lang="en-US" b="1"/>
                <a:t>Cosmic rays</a:t>
              </a:r>
              <a:endParaRPr lang="en-US"/>
            </a:p>
          </p:txBody>
        </p:sp>
      </p:grpSp>
      <p:grpSp>
        <p:nvGrpSpPr>
          <p:cNvPr id="5" name="Group 19"/>
          <p:cNvGrpSpPr>
            <a:grpSpLocks/>
          </p:cNvGrpSpPr>
          <p:nvPr/>
        </p:nvGrpSpPr>
        <p:grpSpPr bwMode="auto">
          <a:xfrm>
            <a:off x="6070600" y="3959231"/>
            <a:ext cx="1703388" cy="331788"/>
            <a:chOff x="3800" y="2331"/>
            <a:chExt cx="1073" cy="209"/>
          </a:xfrm>
        </p:grpSpPr>
        <p:sp>
          <p:nvSpPr>
            <p:cNvPr id="90137" name="Rectangle 20"/>
            <p:cNvSpPr>
              <a:spLocks noChangeArrowheads="1"/>
            </p:cNvSpPr>
            <p:nvPr/>
          </p:nvSpPr>
          <p:spPr bwMode="auto">
            <a:xfrm>
              <a:off x="3800" y="2404"/>
              <a:ext cx="137" cy="136"/>
            </a:xfrm>
            <a:prstGeom prst="rect">
              <a:avLst/>
            </a:prstGeom>
            <a:solidFill>
              <a:srgbClr val="0000FF"/>
            </a:solidFill>
            <a:ln w="12700">
              <a:solidFill>
                <a:srgbClr val="000000"/>
              </a:solidFill>
              <a:miter lim="800000"/>
              <a:headEnd/>
              <a:tailEnd/>
            </a:ln>
          </p:spPr>
          <p:txBody>
            <a:bodyPr/>
            <a:lstStyle/>
            <a:p>
              <a:endParaRPr lang="en-US"/>
            </a:p>
          </p:txBody>
        </p:sp>
        <p:sp>
          <p:nvSpPr>
            <p:cNvPr id="90138" name="Rectangle 21"/>
            <p:cNvSpPr>
              <a:spLocks noChangeArrowheads="1"/>
            </p:cNvSpPr>
            <p:nvPr/>
          </p:nvSpPr>
          <p:spPr bwMode="auto">
            <a:xfrm>
              <a:off x="4001" y="2331"/>
              <a:ext cx="872" cy="174"/>
            </a:xfrm>
            <a:prstGeom prst="rect">
              <a:avLst/>
            </a:prstGeom>
            <a:noFill/>
            <a:ln w="9525">
              <a:noFill/>
              <a:miter lim="800000"/>
              <a:headEnd/>
              <a:tailEnd/>
            </a:ln>
          </p:spPr>
          <p:txBody>
            <a:bodyPr wrap="none" lIns="0" tIns="0" rIns="0" bIns="0">
              <a:spAutoFit/>
            </a:bodyPr>
            <a:lstStyle/>
            <a:p>
              <a:pPr algn="l"/>
              <a:r>
                <a:rPr lang="en-US" b="1"/>
                <a:t>Gamma rays</a:t>
              </a:r>
              <a:endParaRPr lang="en-US"/>
            </a:p>
          </p:txBody>
        </p:sp>
      </p:grpSp>
      <p:grpSp>
        <p:nvGrpSpPr>
          <p:cNvPr id="6" name="Group 22"/>
          <p:cNvGrpSpPr>
            <a:grpSpLocks/>
          </p:cNvGrpSpPr>
          <p:nvPr/>
        </p:nvGrpSpPr>
        <p:grpSpPr bwMode="auto">
          <a:xfrm>
            <a:off x="6070600" y="4508506"/>
            <a:ext cx="1165225" cy="331788"/>
            <a:chOff x="3800" y="2677"/>
            <a:chExt cx="734" cy="209"/>
          </a:xfrm>
        </p:grpSpPr>
        <p:sp>
          <p:nvSpPr>
            <p:cNvPr id="90135" name="Rectangle 23"/>
            <p:cNvSpPr>
              <a:spLocks noChangeArrowheads="1"/>
            </p:cNvSpPr>
            <p:nvPr/>
          </p:nvSpPr>
          <p:spPr bwMode="auto">
            <a:xfrm>
              <a:off x="3800" y="2749"/>
              <a:ext cx="137" cy="137"/>
            </a:xfrm>
            <a:prstGeom prst="rect">
              <a:avLst/>
            </a:prstGeom>
            <a:solidFill>
              <a:srgbClr val="800080"/>
            </a:solidFill>
            <a:ln w="12700">
              <a:solidFill>
                <a:srgbClr val="000000"/>
              </a:solidFill>
              <a:miter lim="800000"/>
              <a:headEnd/>
              <a:tailEnd/>
            </a:ln>
          </p:spPr>
          <p:txBody>
            <a:bodyPr/>
            <a:lstStyle/>
            <a:p>
              <a:endParaRPr lang="en-US"/>
            </a:p>
          </p:txBody>
        </p:sp>
        <p:sp>
          <p:nvSpPr>
            <p:cNvPr id="90136" name="Rectangle 24"/>
            <p:cNvSpPr>
              <a:spLocks noChangeArrowheads="1"/>
            </p:cNvSpPr>
            <p:nvPr/>
          </p:nvSpPr>
          <p:spPr bwMode="auto">
            <a:xfrm>
              <a:off x="4001" y="2677"/>
              <a:ext cx="533" cy="174"/>
            </a:xfrm>
            <a:prstGeom prst="rect">
              <a:avLst/>
            </a:prstGeom>
            <a:noFill/>
            <a:ln w="9525">
              <a:noFill/>
              <a:miter lim="800000"/>
              <a:headEnd/>
              <a:tailEnd/>
            </a:ln>
          </p:spPr>
          <p:txBody>
            <a:bodyPr wrap="none" lIns="0" tIns="0" rIns="0" bIns="0">
              <a:spAutoFit/>
            </a:bodyPr>
            <a:lstStyle/>
            <a:p>
              <a:pPr algn="l"/>
              <a:r>
                <a:rPr lang="en-US" b="1"/>
                <a:t>Medical</a:t>
              </a:r>
              <a:endParaRPr lang="en-US"/>
            </a:p>
          </p:txBody>
        </p:sp>
      </p:grpSp>
      <p:grpSp>
        <p:nvGrpSpPr>
          <p:cNvPr id="7" name="Group 25"/>
          <p:cNvGrpSpPr>
            <a:grpSpLocks/>
          </p:cNvGrpSpPr>
          <p:nvPr/>
        </p:nvGrpSpPr>
        <p:grpSpPr bwMode="auto">
          <a:xfrm>
            <a:off x="6070602" y="5056195"/>
            <a:ext cx="1909763" cy="331788"/>
            <a:chOff x="3800" y="3022"/>
            <a:chExt cx="1203" cy="209"/>
          </a:xfrm>
        </p:grpSpPr>
        <p:sp>
          <p:nvSpPr>
            <p:cNvPr id="90133" name="Rectangle 26"/>
            <p:cNvSpPr>
              <a:spLocks noChangeArrowheads="1"/>
            </p:cNvSpPr>
            <p:nvPr/>
          </p:nvSpPr>
          <p:spPr bwMode="auto">
            <a:xfrm>
              <a:off x="3800" y="3095"/>
              <a:ext cx="137" cy="136"/>
            </a:xfrm>
            <a:prstGeom prst="rect">
              <a:avLst/>
            </a:prstGeom>
            <a:solidFill>
              <a:srgbClr val="00FF00"/>
            </a:solidFill>
            <a:ln w="12700">
              <a:solidFill>
                <a:srgbClr val="000000"/>
              </a:solidFill>
              <a:miter lim="800000"/>
              <a:headEnd/>
              <a:tailEnd/>
            </a:ln>
          </p:spPr>
          <p:txBody>
            <a:bodyPr/>
            <a:lstStyle/>
            <a:p>
              <a:endParaRPr lang="en-US"/>
            </a:p>
          </p:txBody>
        </p:sp>
        <p:sp>
          <p:nvSpPr>
            <p:cNvPr id="90134" name="Rectangle 27"/>
            <p:cNvSpPr>
              <a:spLocks noChangeArrowheads="1"/>
            </p:cNvSpPr>
            <p:nvPr/>
          </p:nvSpPr>
          <p:spPr bwMode="auto">
            <a:xfrm>
              <a:off x="4001" y="3022"/>
              <a:ext cx="1002" cy="174"/>
            </a:xfrm>
            <a:prstGeom prst="rect">
              <a:avLst/>
            </a:prstGeom>
            <a:noFill/>
            <a:ln w="9525">
              <a:noFill/>
              <a:miter lim="800000"/>
              <a:headEnd/>
              <a:tailEnd/>
            </a:ln>
          </p:spPr>
          <p:txBody>
            <a:bodyPr wrap="none" lIns="0" tIns="0" rIns="0" bIns="0">
              <a:spAutoFit/>
            </a:bodyPr>
            <a:lstStyle/>
            <a:p>
              <a:pPr algn="l"/>
              <a:r>
                <a:rPr lang="en-US" b="1"/>
                <a:t>Nuclear power</a:t>
              </a:r>
              <a:endParaRPr lang="en-US"/>
            </a:p>
          </p:txBody>
        </p:sp>
      </p:grpSp>
      <p:grpSp>
        <p:nvGrpSpPr>
          <p:cNvPr id="8" name="Group 28"/>
          <p:cNvGrpSpPr>
            <a:grpSpLocks/>
          </p:cNvGrpSpPr>
          <p:nvPr/>
        </p:nvGrpSpPr>
        <p:grpSpPr bwMode="auto">
          <a:xfrm>
            <a:off x="165101" y="1187450"/>
            <a:ext cx="2963863" cy="833438"/>
            <a:chOff x="104" y="748"/>
            <a:chExt cx="1867" cy="525"/>
          </a:xfrm>
        </p:grpSpPr>
        <p:sp>
          <p:nvSpPr>
            <p:cNvPr id="90130" name="Text Box 29"/>
            <p:cNvSpPr txBox="1">
              <a:spLocks noChangeArrowheads="1"/>
            </p:cNvSpPr>
            <p:nvPr/>
          </p:nvSpPr>
          <p:spPr bwMode="auto">
            <a:xfrm>
              <a:off x="104" y="748"/>
              <a:ext cx="1415" cy="233"/>
            </a:xfrm>
            <a:prstGeom prst="rect">
              <a:avLst/>
            </a:prstGeom>
            <a:solidFill>
              <a:schemeClr val="bg1"/>
            </a:solidFill>
            <a:ln w="38100">
              <a:solidFill>
                <a:srgbClr val="FF0000"/>
              </a:solidFill>
              <a:miter lim="800000"/>
              <a:headEnd/>
              <a:tailEnd/>
            </a:ln>
          </p:spPr>
          <p:txBody>
            <a:bodyPr wrap="square">
              <a:spAutoFit/>
            </a:bodyPr>
            <a:lstStyle/>
            <a:p>
              <a:pPr>
                <a:spcBef>
                  <a:spcPct val="50000"/>
                </a:spcBef>
              </a:pPr>
              <a:r>
                <a:rPr lang="en-GB"/>
                <a:t>13% are man-made</a:t>
              </a:r>
              <a:endParaRPr lang="en-US"/>
            </a:p>
          </p:txBody>
        </p:sp>
        <p:sp>
          <p:nvSpPr>
            <p:cNvPr id="90131" name="Line 30"/>
            <p:cNvSpPr>
              <a:spLocks noChangeShapeType="1"/>
            </p:cNvSpPr>
            <p:nvPr/>
          </p:nvSpPr>
          <p:spPr bwMode="auto">
            <a:xfrm>
              <a:off x="1111" y="981"/>
              <a:ext cx="120" cy="292"/>
            </a:xfrm>
            <a:prstGeom prst="line">
              <a:avLst/>
            </a:prstGeom>
            <a:noFill/>
            <a:ln w="38100">
              <a:solidFill>
                <a:srgbClr val="FF0000"/>
              </a:solidFill>
              <a:round/>
              <a:headEnd/>
              <a:tailEnd type="triangle" w="med" len="med"/>
            </a:ln>
          </p:spPr>
          <p:txBody>
            <a:bodyPr wrap="square">
              <a:spAutoFit/>
            </a:bodyPr>
            <a:lstStyle/>
            <a:p>
              <a:endParaRPr lang="en-GB"/>
            </a:p>
          </p:txBody>
        </p:sp>
        <p:sp>
          <p:nvSpPr>
            <p:cNvPr id="90132" name="Line 31"/>
            <p:cNvSpPr>
              <a:spLocks noChangeShapeType="1"/>
            </p:cNvSpPr>
            <p:nvPr/>
          </p:nvSpPr>
          <p:spPr bwMode="auto">
            <a:xfrm>
              <a:off x="1519" y="845"/>
              <a:ext cx="452" cy="198"/>
            </a:xfrm>
            <a:prstGeom prst="line">
              <a:avLst/>
            </a:prstGeom>
            <a:noFill/>
            <a:ln w="38100">
              <a:solidFill>
                <a:srgbClr val="FF0000"/>
              </a:solidFill>
              <a:round/>
              <a:headEnd/>
              <a:tailEnd type="triangle" w="med" len="med"/>
            </a:ln>
          </p:spPr>
          <p:txBody>
            <a:bodyPr wrap="square">
              <a:spAutoFit/>
            </a:bodyPr>
            <a:lstStyle/>
            <a:p>
              <a:endParaRPr lang="en-GB"/>
            </a:p>
          </p:txBody>
        </p:sp>
      </p:grpSp>
    </p:spTree>
    <p:extLst>
      <p:ext uri="{BB962C8B-B14F-4D97-AF65-F5344CB8AC3E}">
        <p14:creationId xmlns:p14="http://schemas.microsoft.com/office/powerpoint/2010/main" val="169538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wipe(up)">
                                      <p:cBhvr>
                                        <p:cTn id="7" dur="500"/>
                                        <p:tgtEl>
                                          <p:spTgt spid="1003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0357"/>
                                        </p:tgtEl>
                                        <p:attrNameLst>
                                          <p:attrName>style.visibility</p:attrName>
                                        </p:attrNameLst>
                                      </p:cBhvr>
                                      <p:to>
                                        <p:strVal val="visible"/>
                                      </p:to>
                                    </p:set>
                                    <p:animEffect transition="in" filter="wipe(up)">
                                      <p:cBhvr>
                                        <p:cTn id="17" dur="500"/>
                                        <p:tgtEl>
                                          <p:spTgt spid="1003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00358"/>
                                        </p:tgtEl>
                                        <p:attrNameLst>
                                          <p:attrName>style.visibility</p:attrName>
                                        </p:attrNameLst>
                                      </p:cBhvr>
                                      <p:to>
                                        <p:strVal val="visible"/>
                                      </p:to>
                                    </p:set>
                                    <p:animEffect transition="in" filter="wipe(right)">
                                      <p:cBhvr>
                                        <p:cTn id="27" dur="500"/>
                                        <p:tgtEl>
                                          <p:spTgt spid="1003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00359"/>
                                        </p:tgtEl>
                                        <p:attrNameLst>
                                          <p:attrName>style.visibility</p:attrName>
                                        </p:attrNameLst>
                                      </p:cBhvr>
                                      <p:to>
                                        <p:strVal val="visible"/>
                                      </p:to>
                                    </p:set>
                                    <p:animEffect transition="in" filter="wipe(right)">
                                      <p:cBhvr>
                                        <p:cTn id="37" dur="500"/>
                                        <p:tgtEl>
                                          <p:spTgt spid="1003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0360"/>
                                        </p:tgtEl>
                                        <p:attrNameLst>
                                          <p:attrName>style.visibility</p:attrName>
                                        </p:attrNameLst>
                                      </p:cBhvr>
                                      <p:to>
                                        <p:strVal val="visible"/>
                                      </p:to>
                                    </p:set>
                                    <p:animEffect transition="in" filter="wipe(down)">
                                      <p:cBhvr>
                                        <p:cTn id="47" dur="500"/>
                                        <p:tgtEl>
                                          <p:spTgt spid="1003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00361"/>
                                        </p:tgtEl>
                                        <p:attrNameLst>
                                          <p:attrName>style.visibility</p:attrName>
                                        </p:attrNameLst>
                                      </p:cBhvr>
                                      <p:to>
                                        <p:strVal val="visible"/>
                                      </p:to>
                                    </p:set>
                                    <p:animEffect transition="in" filter="wipe(down)">
                                      <p:cBhvr>
                                        <p:cTn id="57" dur="500"/>
                                        <p:tgtEl>
                                          <p:spTgt spid="10036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left)">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animBg="1"/>
      <p:bldP spid="100357" grpId="0" animBg="1"/>
      <p:bldP spid="100358" grpId="0" animBg="1"/>
      <p:bldP spid="100359" grpId="0" animBg="1"/>
      <p:bldP spid="100360" grpId="0" animBg="1"/>
      <p:bldP spid="10036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576064" y="44624"/>
            <a:ext cx="6660232" cy="671513"/>
          </a:xfrm>
        </p:spPr>
        <p:txBody>
          <a:bodyPr>
            <a:normAutofit fontScale="90000"/>
          </a:bodyPr>
          <a:lstStyle/>
          <a:p>
            <a:pPr eaLnBrk="1" hangingPunct="1">
              <a:defRPr/>
            </a:pPr>
            <a:r>
              <a:rPr lang="en-GB" dirty="0" smtClean="0"/>
              <a:t>P2 – Physics - Types of radiation</a:t>
            </a:r>
          </a:p>
        </p:txBody>
      </p:sp>
      <p:sp>
        <p:nvSpPr>
          <p:cNvPr id="101379" name="Text Box 3"/>
          <p:cNvSpPr txBox="1">
            <a:spLocks noChangeArrowheads="1"/>
          </p:cNvSpPr>
          <p:nvPr/>
        </p:nvSpPr>
        <p:spPr bwMode="auto">
          <a:xfrm>
            <a:off x="4175695" y="1209526"/>
            <a:ext cx="5076825" cy="923330"/>
          </a:xfrm>
          <a:prstGeom prst="rect">
            <a:avLst/>
          </a:prstGeom>
          <a:noFill/>
          <a:ln w="9525">
            <a:noFill/>
            <a:miter lim="800000"/>
            <a:headEnd/>
            <a:tailEnd/>
          </a:ln>
        </p:spPr>
        <p:txBody>
          <a:bodyPr>
            <a:spAutoFit/>
          </a:bodyPr>
          <a:lstStyle/>
          <a:p>
            <a:pPr algn="l">
              <a:spcBef>
                <a:spcPct val="50000"/>
              </a:spcBef>
            </a:pPr>
            <a:r>
              <a:rPr lang="en-GB"/>
              <a:t>1)  Alpha (</a:t>
            </a:r>
            <a:r>
              <a:rPr lang="en-GB">
                <a:sym typeface="Symbol" pitchFamily="18" charset="2"/>
              </a:rPr>
              <a:t>) </a:t>
            </a:r>
            <a:r>
              <a:rPr lang="en-GB"/>
              <a:t>– an atom decays into a new atom and emits an alpha particle (2 protons and 2 ______ – the nucleus of a ______ atom)</a:t>
            </a:r>
          </a:p>
        </p:txBody>
      </p:sp>
      <p:sp>
        <p:nvSpPr>
          <p:cNvPr id="101380" name="Text Box 4"/>
          <p:cNvSpPr txBox="1">
            <a:spLocks noChangeArrowheads="1"/>
          </p:cNvSpPr>
          <p:nvPr/>
        </p:nvSpPr>
        <p:spPr bwMode="auto">
          <a:xfrm>
            <a:off x="4175695" y="2492896"/>
            <a:ext cx="5076825" cy="1200329"/>
          </a:xfrm>
          <a:prstGeom prst="rect">
            <a:avLst/>
          </a:prstGeom>
          <a:noFill/>
          <a:ln w="9525">
            <a:noFill/>
            <a:miter lim="800000"/>
            <a:headEnd/>
            <a:tailEnd/>
          </a:ln>
        </p:spPr>
        <p:txBody>
          <a:bodyPr>
            <a:spAutoFit/>
          </a:bodyPr>
          <a:lstStyle/>
          <a:p>
            <a:pPr algn="l">
              <a:spcBef>
                <a:spcPct val="50000"/>
              </a:spcBef>
            </a:pPr>
            <a:r>
              <a:rPr lang="en-GB"/>
              <a:t>2)  Beta (</a:t>
            </a:r>
            <a:r>
              <a:rPr lang="en-GB">
                <a:sym typeface="Symbol" pitchFamily="18" charset="2"/>
              </a:rPr>
              <a:t>)</a:t>
            </a:r>
            <a:r>
              <a:rPr lang="en-GB"/>
              <a:t> – an atom decays into a new atom by changing a neutron into a _______ and electron.  The fast moving, high energy electron is called a _____ particle.</a:t>
            </a:r>
          </a:p>
        </p:txBody>
      </p:sp>
      <p:sp>
        <p:nvSpPr>
          <p:cNvPr id="101381" name="Text Box 5"/>
          <p:cNvSpPr txBox="1">
            <a:spLocks noChangeArrowheads="1"/>
          </p:cNvSpPr>
          <p:nvPr/>
        </p:nvSpPr>
        <p:spPr bwMode="auto">
          <a:xfrm>
            <a:off x="4103687" y="4221088"/>
            <a:ext cx="5076825" cy="1200329"/>
          </a:xfrm>
          <a:prstGeom prst="rect">
            <a:avLst/>
          </a:prstGeom>
          <a:noFill/>
          <a:ln w="9525">
            <a:noFill/>
            <a:miter lim="800000"/>
            <a:headEnd/>
            <a:tailEnd/>
          </a:ln>
        </p:spPr>
        <p:txBody>
          <a:bodyPr>
            <a:spAutoFit/>
          </a:bodyPr>
          <a:lstStyle/>
          <a:p>
            <a:pPr algn="l">
              <a:spcBef>
                <a:spcPct val="50000"/>
              </a:spcBef>
            </a:pPr>
            <a:r>
              <a:rPr lang="en-GB"/>
              <a:t>3)  Gamma – after </a:t>
            </a:r>
            <a:r>
              <a:rPr lang="en-GB">
                <a:sym typeface="Symbol" pitchFamily="18" charset="2"/>
              </a:rPr>
              <a:t> or  decay surplus ______ is sometimes emitted.  This is called gamma radiation and has a very high ______ with short wavelength.  The atom is not changed.</a:t>
            </a:r>
          </a:p>
        </p:txBody>
      </p:sp>
      <p:grpSp>
        <p:nvGrpSpPr>
          <p:cNvPr id="2" name="Group 6"/>
          <p:cNvGrpSpPr>
            <a:grpSpLocks/>
          </p:cNvGrpSpPr>
          <p:nvPr/>
        </p:nvGrpSpPr>
        <p:grpSpPr bwMode="auto">
          <a:xfrm>
            <a:off x="0" y="811213"/>
            <a:ext cx="1023938" cy="1084262"/>
            <a:chOff x="1728" y="1680"/>
            <a:chExt cx="816" cy="864"/>
          </a:xfrm>
        </p:grpSpPr>
        <p:sp>
          <p:nvSpPr>
            <p:cNvPr id="101383" name="Oval 7"/>
            <p:cNvSpPr>
              <a:spLocks noChangeArrowheads="1"/>
            </p:cNvSpPr>
            <p:nvPr/>
          </p:nvSpPr>
          <p:spPr bwMode="auto">
            <a:xfrm>
              <a:off x="1872" y="177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384" name="Oval 8"/>
            <p:cNvSpPr>
              <a:spLocks noChangeArrowheads="1"/>
            </p:cNvSpPr>
            <p:nvPr/>
          </p:nvSpPr>
          <p:spPr bwMode="auto">
            <a:xfrm>
              <a:off x="1824" y="1968"/>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67" name="Oval 9"/>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68" name="Oval 10"/>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387" name="Oval 11"/>
            <p:cNvSpPr>
              <a:spLocks noChangeArrowheads="1"/>
            </p:cNvSpPr>
            <p:nvPr/>
          </p:nvSpPr>
          <p:spPr bwMode="auto">
            <a:xfrm>
              <a:off x="1920" y="2159"/>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70" name="Oval 12"/>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71" name="Oval 13"/>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390" name="Oval 14"/>
            <p:cNvSpPr>
              <a:spLocks noChangeArrowheads="1"/>
            </p:cNvSpPr>
            <p:nvPr/>
          </p:nvSpPr>
          <p:spPr bwMode="auto">
            <a:xfrm>
              <a:off x="2113" y="2065"/>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73" name="Oval 15"/>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392" name="Oval 16"/>
            <p:cNvSpPr>
              <a:spLocks noChangeArrowheads="1"/>
            </p:cNvSpPr>
            <p:nvPr/>
          </p:nvSpPr>
          <p:spPr bwMode="auto">
            <a:xfrm>
              <a:off x="2304" y="2159"/>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393" name="Oval 17"/>
            <p:cNvSpPr>
              <a:spLocks noChangeArrowheads="1"/>
            </p:cNvSpPr>
            <p:nvPr/>
          </p:nvSpPr>
          <p:spPr bwMode="auto">
            <a:xfrm>
              <a:off x="2113" y="1824"/>
              <a:ext cx="239"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76" name="Oval 18"/>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395" name="Oval 19"/>
            <p:cNvSpPr>
              <a:spLocks noChangeArrowheads="1"/>
            </p:cNvSpPr>
            <p:nvPr/>
          </p:nvSpPr>
          <p:spPr bwMode="auto">
            <a:xfrm>
              <a:off x="2016" y="2256"/>
              <a:ext cx="239"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78" name="Oval 20"/>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79" name="Oval 21"/>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398" name="Oval 22"/>
            <p:cNvSpPr>
              <a:spLocks noChangeArrowheads="1"/>
            </p:cNvSpPr>
            <p:nvPr/>
          </p:nvSpPr>
          <p:spPr bwMode="auto">
            <a:xfrm>
              <a:off x="1872" y="230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3" name="Group 23"/>
          <p:cNvGrpSpPr>
            <a:grpSpLocks/>
          </p:cNvGrpSpPr>
          <p:nvPr/>
        </p:nvGrpSpPr>
        <p:grpSpPr bwMode="auto">
          <a:xfrm>
            <a:off x="1573213" y="811213"/>
            <a:ext cx="903287" cy="1023937"/>
            <a:chOff x="1149" y="799"/>
            <a:chExt cx="569" cy="645"/>
          </a:xfrm>
        </p:grpSpPr>
        <p:sp>
          <p:nvSpPr>
            <p:cNvPr id="101400" name="Oval 24"/>
            <p:cNvSpPr>
              <a:spLocks noChangeArrowheads="1"/>
            </p:cNvSpPr>
            <p:nvPr/>
          </p:nvSpPr>
          <p:spPr bwMode="auto">
            <a:xfrm>
              <a:off x="1225" y="875"/>
              <a:ext cx="190"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01" name="Oval 25"/>
            <p:cNvSpPr>
              <a:spLocks noChangeArrowheads="1"/>
            </p:cNvSpPr>
            <p:nvPr/>
          </p:nvSpPr>
          <p:spPr bwMode="auto">
            <a:xfrm>
              <a:off x="1187" y="1027"/>
              <a:ext cx="190" cy="18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55" name="Oval 26"/>
            <p:cNvSpPr>
              <a:spLocks noChangeArrowheads="1"/>
            </p:cNvSpPr>
            <p:nvPr/>
          </p:nvSpPr>
          <p:spPr bwMode="auto">
            <a:xfrm>
              <a:off x="1301" y="1065"/>
              <a:ext cx="189" cy="189"/>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56" name="Oval 27"/>
            <p:cNvSpPr>
              <a:spLocks noChangeArrowheads="1"/>
            </p:cNvSpPr>
            <p:nvPr/>
          </p:nvSpPr>
          <p:spPr bwMode="auto">
            <a:xfrm>
              <a:off x="1339" y="989"/>
              <a:ext cx="189" cy="189"/>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04" name="Oval 28"/>
            <p:cNvSpPr>
              <a:spLocks noChangeArrowheads="1"/>
            </p:cNvSpPr>
            <p:nvPr/>
          </p:nvSpPr>
          <p:spPr bwMode="auto">
            <a:xfrm>
              <a:off x="1263" y="1178"/>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58" name="Oval 29"/>
            <p:cNvSpPr>
              <a:spLocks noChangeArrowheads="1"/>
            </p:cNvSpPr>
            <p:nvPr/>
          </p:nvSpPr>
          <p:spPr bwMode="auto">
            <a:xfrm>
              <a:off x="1149" y="1178"/>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06" name="Oval 30"/>
            <p:cNvSpPr>
              <a:spLocks noChangeArrowheads="1"/>
            </p:cNvSpPr>
            <p:nvPr/>
          </p:nvSpPr>
          <p:spPr bwMode="auto">
            <a:xfrm>
              <a:off x="1415" y="1103"/>
              <a:ext cx="189" cy="18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60" name="Oval 31"/>
            <p:cNvSpPr>
              <a:spLocks noChangeArrowheads="1"/>
            </p:cNvSpPr>
            <p:nvPr/>
          </p:nvSpPr>
          <p:spPr bwMode="auto">
            <a:xfrm>
              <a:off x="1452" y="1254"/>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08" name="Oval 32"/>
            <p:cNvSpPr>
              <a:spLocks noChangeArrowheads="1"/>
            </p:cNvSpPr>
            <p:nvPr/>
          </p:nvSpPr>
          <p:spPr bwMode="auto">
            <a:xfrm>
              <a:off x="1415" y="913"/>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62" name="Oval 33"/>
            <p:cNvSpPr>
              <a:spLocks noChangeArrowheads="1"/>
            </p:cNvSpPr>
            <p:nvPr/>
          </p:nvSpPr>
          <p:spPr bwMode="auto">
            <a:xfrm>
              <a:off x="1528" y="1065"/>
              <a:ext cx="190" cy="189"/>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10" name="Oval 34"/>
            <p:cNvSpPr>
              <a:spLocks noChangeArrowheads="1"/>
            </p:cNvSpPr>
            <p:nvPr/>
          </p:nvSpPr>
          <p:spPr bwMode="auto">
            <a:xfrm>
              <a:off x="1339" y="1254"/>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64" name="Oval 35"/>
            <p:cNvSpPr>
              <a:spLocks noChangeArrowheads="1"/>
            </p:cNvSpPr>
            <p:nvPr/>
          </p:nvSpPr>
          <p:spPr bwMode="auto">
            <a:xfrm>
              <a:off x="1377" y="799"/>
              <a:ext cx="189"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grpSp>
      <p:grpSp>
        <p:nvGrpSpPr>
          <p:cNvPr id="4" name="Group 36"/>
          <p:cNvGrpSpPr>
            <a:grpSpLocks/>
          </p:cNvGrpSpPr>
          <p:nvPr/>
        </p:nvGrpSpPr>
        <p:grpSpPr bwMode="auto">
          <a:xfrm>
            <a:off x="3025775" y="1243013"/>
            <a:ext cx="601663" cy="492125"/>
            <a:chOff x="1875" y="1133"/>
            <a:chExt cx="379" cy="310"/>
          </a:xfrm>
        </p:grpSpPr>
        <p:sp>
          <p:nvSpPr>
            <p:cNvPr id="91249" name="Oval 37"/>
            <p:cNvSpPr>
              <a:spLocks noChangeArrowheads="1"/>
            </p:cNvSpPr>
            <p:nvPr/>
          </p:nvSpPr>
          <p:spPr bwMode="auto">
            <a:xfrm>
              <a:off x="1875" y="1133"/>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50" name="Oval 38"/>
            <p:cNvSpPr>
              <a:spLocks noChangeArrowheads="1"/>
            </p:cNvSpPr>
            <p:nvPr/>
          </p:nvSpPr>
          <p:spPr bwMode="auto">
            <a:xfrm>
              <a:off x="2064" y="1253"/>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15" name="Oval 39"/>
            <p:cNvSpPr>
              <a:spLocks noChangeArrowheads="1"/>
            </p:cNvSpPr>
            <p:nvPr/>
          </p:nvSpPr>
          <p:spPr bwMode="auto">
            <a:xfrm>
              <a:off x="2018" y="1162"/>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16" name="Oval 40"/>
            <p:cNvSpPr>
              <a:spLocks noChangeArrowheads="1"/>
            </p:cNvSpPr>
            <p:nvPr/>
          </p:nvSpPr>
          <p:spPr bwMode="auto">
            <a:xfrm>
              <a:off x="1951" y="1247"/>
              <a:ext cx="190"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5" name="Group 41"/>
          <p:cNvGrpSpPr>
            <a:grpSpLocks/>
          </p:cNvGrpSpPr>
          <p:nvPr/>
        </p:nvGrpSpPr>
        <p:grpSpPr bwMode="auto">
          <a:xfrm>
            <a:off x="0" y="2949575"/>
            <a:ext cx="1023938" cy="1084263"/>
            <a:chOff x="1728" y="1680"/>
            <a:chExt cx="816" cy="864"/>
          </a:xfrm>
        </p:grpSpPr>
        <p:sp>
          <p:nvSpPr>
            <p:cNvPr id="101418" name="Oval 42"/>
            <p:cNvSpPr>
              <a:spLocks noChangeArrowheads="1"/>
            </p:cNvSpPr>
            <p:nvPr/>
          </p:nvSpPr>
          <p:spPr bwMode="auto">
            <a:xfrm>
              <a:off x="1872" y="177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19" name="Oval 43"/>
            <p:cNvSpPr>
              <a:spLocks noChangeArrowheads="1"/>
            </p:cNvSpPr>
            <p:nvPr/>
          </p:nvSpPr>
          <p:spPr bwMode="auto">
            <a:xfrm>
              <a:off x="1824" y="1968"/>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35" name="Oval 44"/>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36" name="Oval 45"/>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22" name="Oval 46"/>
            <p:cNvSpPr>
              <a:spLocks noChangeArrowheads="1"/>
            </p:cNvSpPr>
            <p:nvPr/>
          </p:nvSpPr>
          <p:spPr bwMode="auto">
            <a:xfrm>
              <a:off x="1920" y="2159"/>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38" name="Oval 47"/>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39" name="Oval 48"/>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25" name="Oval 49"/>
            <p:cNvSpPr>
              <a:spLocks noChangeArrowheads="1"/>
            </p:cNvSpPr>
            <p:nvPr/>
          </p:nvSpPr>
          <p:spPr bwMode="auto">
            <a:xfrm>
              <a:off x="2113" y="2065"/>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41" name="Oval 50"/>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27" name="Oval 51"/>
            <p:cNvSpPr>
              <a:spLocks noChangeArrowheads="1"/>
            </p:cNvSpPr>
            <p:nvPr/>
          </p:nvSpPr>
          <p:spPr bwMode="auto">
            <a:xfrm>
              <a:off x="2304" y="2159"/>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28" name="Oval 52"/>
            <p:cNvSpPr>
              <a:spLocks noChangeArrowheads="1"/>
            </p:cNvSpPr>
            <p:nvPr/>
          </p:nvSpPr>
          <p:spPr bwMode="auto">
            <a:xfrm>
              <a:off x="2113" y="1824"/>
              <a:ext cx="239"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44" name="Oval 53"/>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30" name="Oval 54"/>
            <p:cNvSpPr>
              <a:spLocks noChangeArrowheads="1"/>
            </p:cNvSpPr>
            <p:nvPr/>
          </p:nvSpPr>
          <p:spPr bwMode="auto">
            <a:xfrm>
              <a:off x="2016" y="2256"/>
              <a:ext cx="239"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46" name="Oval 55"/>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47" name="Oval 56"/>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33" name="Oval 57"/>
            <p:cNvSpPr>
              <a:spLocks noChangeArrowheads="1"/>
            </p:cNvSpPr>
            <p:nvPr/>
          </p:nvSpPr>
          <p:spPr bwMode="auto">
            <a:xfrm>
              <a:off x="1872" y="230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6" name="Group 58"/>
          <p:cNvGrpSpPr>
            <a:grpSpLocks/>
          </p:cNvGrpSpPr>
          <p:nvPr/>
        </p:nvGrpSpPr>
        <p:grpSpPr bwMode="auto">
          <a:xfrm>
            <a:off x="1657350" y="2949575"/>
            <a:ext cx="1023938" cy="1084263"/>
            <a:chOff x="1202" y="2024"/>
            <a:chExt cx="645" cy="683"/>
          </a:xfrm>
        </p:grpSpPr>
        <p:sp>
          <p:nvSpPr>
            <p:cNvPr id="101435" name="Oval 59"/>
            <p:cNvSpPr>
              <a:spLocks noChangeArrowheads="1"/>
            </p:cNvSpPr>
            <p:nvPr/>
          </p:nvSpPr>
          <p:spPr bwMode="auto">
            <a:xfrm>
              <a:off x="1316" y="2100"/>
              <a:ext cx="190"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36" name="Oval 60"/>
            <p:cNvSpPr>
              <a:spLocks noChangeArrowheads="1"/>
            </p:cNvSpPr>
            <p:nvPr/>
          </p:nvSpPr>
          <p:spPr bwMode="auto">
            <a:xfrm>
              <a:off x="1278" y="2252"/>
              <a:ext cx="190" cy="18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19" name="Oval 61"/>
            <p:cNvSpPr>
              <a:spLocks noChangeArrowheads="1"/>
            </p:cNvSpPr>
            <p:nvPr/>
          </p:nvSpPr>
          <p:spPr bwMode="auto">
            <a:xfrm>
              <a:off x="1392" y="2290"/>
              <a:ext cx="189" cy="189"/>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20" name="Oval 62"/>
            <p:cNvSpPr>
              <a:spLocks noChangeArrowheads="1"/>
            </p:cNvSpPr>
            <p:nvPr/>
          </p:nvSpPr>
          <p:spPr bwMode="auto">
            <a:xfrm>
              <a:off x="1430" y="2214"/>
              <a:ext cx="189" cy="189"/>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39" name="Oval 63"/>
            <p:cNvSpPr>
              <a:spLocks noChangeArrowheads="1"/>
            </p:cNvSpPr>
            <p:nvPr/>
          </p:nvSpPr>
          <p:spPr bwMode="auto">
            <a:xfrm>
              <a:off x="1354" y="2403"/>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22" name="Oval 64"/>
            <p:cNvSpPr>
              <a:spLocks noChangeArrowheads="1"/>
            </p:cNvSpPr>
            <p:nvPr/>
          </p:nvSpPr>
          <p:spPr bwMode="auto">
            <a:xfrm>
              <a:off x="1202" y="2176"/>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23" name="Oval 65"/>
            <p:cNvSpPr>
              <a:spLocks noChangeArrowheads="1"/>
            </p:cNvSpPr>
            <p:nvPr/>
          </p:nvSpPr>
          <p:spPr bwMode="auto">
            <a:xfrm>
              <a:off x="1240" y="2403"/>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42" name="Oval 66"/>
            <p:cNvSpPr>
              <a:spLocks noChangeArrowheads="1"/>
            </p:cNvSpPr>
            <p:nvPr/>
          </p:nvSpPr>
          <p:spPr bwMode="auto">
            <a:xfrm>
              <a:off x="1506" y="2328"/>
              <a:ext cx="189" cy="18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25" name="Oval 67"/>
            <p:cNvSpPr>
              <a:spLocks noChangeArrowheads="1"/>
            </p:cNvSpPr>
            <p:nvPr/>
          </p:nvSpPr>
          <p:spPr bwMode="auto">
            <a:xfrm>
              <a:off x="1543" y="2479"/>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44" name="Oval 68"/>
            <p:cNvSpPr>
              <a:spLocks noChangeArrowheads="1"/>
            </p:cNvSpPr>
            <p:nvPr/>
          </p:nvSpPr>
          <p:spPr bwMode="auto">
            <a:xfrm>
              <a:off x="1657" y="2403"/>
              <a:ext cx="190"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45" name="Oval 69"/>
            <p:cNvSpPr>
              <a:spLocks noChangeArrowheads="1"/>
            </p:cNvSpPr>
            <p:nvPr/>
          </p:nvSpPr>
          <p:spPr bwMode="auto">
            <a:xfrm>
              <a:off x="1506" y="2138"/>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28" name="Oval 70"/>
            <p:cNvSpPr>
              <a:spLocks noChangeArrowheads="1"/>
            </p:cNvSpPr>
            <p:nvPr/>
          </p:nvSpPr>
          <p:spPr bwMode="auto">
            <a:xfrm>
              <a:off x="1619" y="2290"/>
              <a:ext cx="190" cy="189"/>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47" name="Oval 71"/>
            <p:cNvSpPr>
              <a:spLocks noChangeArrowheads="1"/>
            </p:cNvSpPr>
            <p:nvPr/>
          </p:nvSpPr>
          <p:spPr bwMode="auto">
            <a:xfrm>
              <a:off x="1430" y="2479"/>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30" name="Oval 72"/>
            <p:cNvSpPr>
              <a:spLocks noChangeArrowheads="1"/>
            </p:cNvSpPr>
            <p:nvPr/>
          </p:nvSpPr>
          <p:spPr bwMode="auto">
            <a:xfrm>
              <a:off x="1619" y="2138"/>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31" name="Oval 73"/>
            <p:cNvSpPr>
              <a:spLocks noChangeArrowheads="1"/>
            </p:cNvSpPr>
            <p:nvPr/>
          </p:nvSpPr>
          <p:spPr bwMode="auto">
            <a:xfrm>
              <a:off x="1468" y="2024"/>
              <a:ext cx="189"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32" name="Oval 74"/>
            <p:cNvSpPr>
              <a:spLocks noChangeArrowheads="1"/>
            </p:cNvSpPr>
            <p:nvPr/>
          </p:nvSpPr>
          <p:spPr bwMode="auto">
            <a:xfrm>
              <a:off x="1316" y="2517"/>
              <a:ext cx="190" cy="190"/>
            </a:xfrm>
            <a:prstGeom prst="ellipse">
              <a:avLst/>
            </a:prstGeom>
            <a:gradFill rotWithShape="0">
              <a:gsLst>
                <a:gs pos="0">
                  <a:srgbClr val="FF0000"/>
                </a:gs>
                <a:gs pos="100000">
                  <a:srgbClr val="FFC1C1"/>
                </a:gs>
              </a:gsLst>
              <a:path path="shape">
                <a:fillToRect l="50000" t="50000" r="50000" b="50000"/>
              </a:path>
            </a:gradFill>
            <a:ln w="12700" algn="ctr">
              <a:solidFill>
                <a:schemeClr val="tx1"/>
              </a:solidFill>
              <a:round/>
              <a:headEnd/>
              <a:tailEnd/>
            </a:ln>
          </p:spPr>
          <p:txBody>
            <a:bodyPr wrap="none" anchor="ctr"/>
            <a:lstStyle/>
            <a:p>
              <a:endParaRPr lang="en-US"/>
            </a:p>
          </p:txBody>
        </p:sp>
      </p:grpSp>
      <p:sp>
        <p:nvSpPr>
          <p:cNvPr id="101451" name="Oval 75"/>
          <p:cNvSpPr>
            <a:spLocks noChangeArrowheads="1"/>
          </p:cNvSpPr>
          <p:nvPr/>
        </p:nvSpPr>
        <p:spPr bwMode="auto">
          <a:xfrm>
            <a:off x="3457575" y="3381375"/>
            <a:ext cx="144463" cy="144463"/>
          </a:xfrm>
          <a:prstGeom prst="ellipse">
            <a:avLst/>
          </a:prstGeom>
          <a:gradFill rotWithShape="1">
            <a:gsLst>
              <a:gs pos="0">
                <a:srgbClr val="000076"/>
              </a:gs>
              <a:gs pos="100000">
                <a:srgbClr val="0000FF"/>
              </a:gs>
            </a:gsLst>
            <a:path path="shape">
              <a:fillToRect l="50000" t="50000" r="50000" b="50000"/>
            </a:path>
          </a:gradFill>
          <a:ln w="9525">
            <a:solidFill>
              <a:schemeClr val="tx1"/>
            </a:solidFill>
            <a:round/>
            <a:headEnd/>
            <a:tailEnd/>
          </a:ln>
        </p:spPr>
        <p:txBody>
          <a:bodyPr wrap="none" anchor="ctr"/>
          <a:lstStyle/>
          <a:p>
            <a:endParaRPr lang="en-US"/>
          </a:p>
        </p:txBody>
      </p:sp>
      <p:grpSp>
        <p:nvGrpSpPr>
          <p:cNvPr id="7" name="Group 76"/>
          <p:cNvGrpSpPr>
            <a:grpSpLocks/>
          </p:cNvGrpSpPr>
          <p:nvPr/>
        </p:nvGrpSpPr>
        <p:grpSpPr bwMode="auto">
          <a:xfrm>
            <a:off x="0" y="5157788"/>
            <a:ext cx="1023938" cy="1084262"/>
            <a:chOff x="1728" y="1680"/>
            <a:chExt cx="816" cy="864"/>
          </a:xfrm>
        </p:grpSpPr>
        <p:sp>
          <p:nvSpPr>
            <p:cNvPr id="101453" name="Oval 77"/>
            <p:cNvSpPr>
              <a:spLocks noChangeArrowheads="1"/>
            </p:cNvSpPr>
            <p:nvPr/>
          </p:nvSpPr>
          <p:spPr bwMode="auto">
            <a:xfrm>
              <a:off x="1872" y="177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54" name="Oval 78"/>
            <p:cNvSpPr>
              <a:spLocks noChangeArrowheads="1"/>
            </p:cNvSpPr>
            <p:nvPr/>
          </p:nvSpPr>
          <p:spPr bwMode="auto">
            <a:xfrm>
              <a:off x="1824" y="1968"/>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03" name="Oval 79"/>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04" name="Oval 80"/>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57" name="Oval 81"/>
            <p:cNvSpPr>
              <a:spLocks noChangeArrowheads="1"/>
            </p:cNvSpPr>
            <p:nvPr/>
          </p:nvSpPr>
          <p:spPr bwMode="auto">
            <a:xfrm>
              <a:off x="1920" y="2159"/>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06" name="Oval 82"/>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07" name="Oval 83"/>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60" name="Oval 84"/>
            <p:cNvSpPr>
              <a:spLocks noChangeArrowheads="1"/>
            </p:cNvSpPr>
            <p:nvPr/>
          </p:nvSpPr>
          <p:spPr bwMode="auto">
            <a:xfrm>
              <a:off x="2113" y="2065"/>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09" name="Oval 85"/>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62" name="Oval 86"/>
            <p:cNvSpPr>
              <a:spLocks noChangeArrowheads="1"/>
            </p:cNvSpPr>
            <p:nvPr/>
          </p:nvSpPr>
          <p:spPr bwMode="auto">
            <a:xfrm>
              <a:off x="2304" y="2159"/>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63" name="Oval 87"/>
            <p:cNvSpPr>
              <a:spLocks noChangeArrowheads="1"/>
            </p:cNvSpPr>
            <p:nvPr/>
          </p:nvSpPr>
          <p:spPr bwMode="auto">
            <a:xfrm>
              <a:off x="2113" y="1824"/>
              <a:ext cx="239"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12" name="Oval 88"/>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65" name="Oval 89"/>
            <p:cNvSpPr>
              <a:spLocks noChangeArrowheads="1"/>
            </p:cNvSpPr>
            <p:nvPr/>
          </p:nvSpPr>
          <p:spPr bwMode="auto">
            <a:xfrm>
              <a:off x="2016" y="2256"/>
              <a:ext cx="239"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14" name="Oval 90"/>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215" name="Oval 91"/>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68" name="Oval 92"/>
            <p:cNvSpPr>
              <a:spLocks noChangeArrowheads="1"/>
            </p:cNvSpPr>
            <p:nvPr/>
          </p:nvSpPr>
          <p:spPr bwMode="auto">
            <a:xfrm>
              <a:off x="1872" y="230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8" name="Group 93"/>
          <p:cNvGrpSpPr>
            <a:grpSpLocks/>
          </p:cNvGrpSpPr>
          <p:nvPr/>
        </p:nvGrpSpPr>
        <p:grpSpPr bwMode="auto">
          <a:xfrm>
            <a:off x="1584325" y="5229225"/>
            <a:ext cx="903288" cy="1023938"/>
            <a:chOff x="1149" y="799"/>
            <a:chExt cx="569" cy="645"/>
          </a:xfrm>
        </p:grpSpPr>
        <p:sp>
          <p:nvSpPr>
            <p:cNvPr id="101470" name="Oval 94"/>
            <p:cNvSpPr>
              <a:spLocks noChangeArrowheads="1"/>
            </p:cNvSpPr>
            <p:nvPr/>
          </p:nvSpPr>
          <p:spPr bwMode="auto">
            <a:xfrm>
              <a:off x="1225" y="875"/>
              <a:ext cx="190"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71" name="Oval 95"/>
            <p:cNvSpPr>
              <a:spLocks noChangeArrowheads="1"/>
            </p:cNvSpPr>
            <p:nvPr/>
          </p:nvSpPr>
          <p:spPr bwMode="auto">
            <a:xfrm>
              <a:off x="1187" y="1027"/>
              <a:ext cx="190" cy="18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191" name="Oval 96"/>
            <p:cNvSpPr>
              <a:spLocks noChangeArrowheads="1"/>
            </p:cNvSpPr>
            <p:nvPr/>
          </p:nvSpPr>
          <p:spPr bwMode="auto">
            <a:xfrm>
              <a:off x="1301" y="1065"/>
              <a:ext cx="189" cy="189"/>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192" name="Oval 97"/>
            <p:cNvSpPr>
              <a:spLocks noChangeArrowheads="1"/>
            </p:cNvSpPr>
            <p:nvPr/>
          </p:nvSpPr>
          <p:spPr bwMode="auto">
            <a:xfrm>
              <a:off x="1339" y="989"/>
              <a:ext cx="189" cy="189"/>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74" name="Oval 98"/>
            <p:cNvSpPr>
              <a:spLocks noChangeArrowheads="1"/>
            </p:cNvSpPr>
            <p:nvPr/>
          </p:nvSpPr>
          <p:spPr bwMode="auto">
            <a:xfrm>
              <a:off x="1263" y="1178"/>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194" name="Oval 99"/>
            <p:cNvSpPr>
              <a:spLocks noChangeArrowheads="1"/>
            </p:cNvSpPr>
            <p:nvPr/>
          </p:nvSpPr>
          <p:spPr bwMode="auto">
            <a:xfrm>
              <a:off x="1149" y="1178"/>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76" name="Oval 100"/>
            <p:cNvSpPr>
              <a:spLocks noChangeArrowheads="1"/>
            </p:cNvSpPr>
            <p:nvPr/>
          </p:nvSpPr>
          <p:spPr bwMode="auto">
            <a:xfrm>
              <a:off x="1415" y="1103"/>
              <a:ext cx="189" cy="18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196" name="Oval 101"/>
            <p:cNvSpPr>
              <a:spLocks noChangeArrowheads="1"/>
            </p:cNvSpPr>
            <p:nvPr/>
          </p:nvSpPr>
          <p:spPr bwMode="auto">
            <a:xfrm>
              <a:off x="1452" y="1254"/>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78" name="Oval 102"/>
            <p:cNvSpPr>
              <a:spLocks noChangeArrowheads="1"/>
            </p:cNvSpPr>
            <p:nvPr/>
          </p:nvSpPr>
          <p:spPr bwMode="auto">
            <a:xfrm>
              <a:off x="1415" y="913"/>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198" name="Oval 103"/>
            <p:cNvSpPr>
              <a:spLocks noChangeArrowheads="1"/>
            </p:cNvSpPr>
            <p:nvPr/>
          </p:nvSpPr>
          <p:spPr bwMode="auto">
            <a:xfrm>
              <a:off x="1528" y="1065"/>
              <a:ext cx="190" cy="189"/>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80" name="Oval 104"/>
            <p:cNvSpPr>
              <a:spLocks noChangeArrowheads="1"/>
            </p:cNvSpPr>
            <p:nvPr/>
          </p:nvSpPr>
          <p:spPr bwMode="auto">
            <a:xfrm>
              <a:off x="1339" y="1254"/>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1200" name="Oval 105"/>
            <p:cNvSpPr>
              <a:spLocks noChangeArrowheads="1"/>
            </p:cNvSpPr>
            <p:nvPr/>
          </p:nvSpPr>
          <p:spPr bwMode="auto">
            <a:xfrm>
              <a:off x="1377" y="799"/>
              <a:ext cx="189"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grpSp>
      <p:grpSp>
        <p:nvGrpSpPr>
          <p:cNvPr id="9" name="Group 106"/>
          <p:cNvGrpSpPr>
            <a:grpSpLocks/>
          </p:cNvGrpSpPr>
          <p:nvPr/>
        </p:nvGrpSpPr>
        <p:grpSpPr bwMode="auto">
          <a:xfrm>
            <a:off x="2952750" y="4941888"/>
            <a:ext cx="601663" cy="492125"/>
            <a:chOff x="1875" y="1133"/>
            <a:chExt cx="379" cy="310"/>
          </a:xfrm>
        </p:grpSpPr>
        <p:sp>
          <p:nvSpPr>
            <p:cNvPr id="91185" name="Oval 107"/>
            <p:cNvSpPr>
              <a:spLocks noChangeArrowheads="1"/>
            </p:cNvSpPr>
            <p:nvPr/>
          </p:nvSpPr>
          <p:spPr bwMode="auto">
            <a:xfrm>
              <a:off x="1875" y="1133"/>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1186" name="Oval 108"/>
            <p:cNvSpPr>
              <a:spLocks noChangeArrowheads="1"/>
            </p:cNvSpPr>
            <p:nvPr/>
          </p:nvSpPr>
          <p:spPr bwMode="auto">
            <a:xfrm>
              <a:off x="2064" y="1253"/>
              <a:ext cx="190" cy="19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1485" name="Oval 109"/>
            <p:cNvSpPr>
              <a:spLocks noChangeArrowheads="1"/>
            </p:cNvSpPr>
            <p:nvPr/>
          </p:nvSpPr>
          <p:spPr bwMode="auto">
            <a:xfrm>
              <a:off x="2018" y="1162"/>
              <a:ext cx="189"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1486" name="Oval 110"/>
            <p:cNvSpPr>
              <a:spLocks noChangeArrowheads="1"/>
            </p:cNvSpPr>
            <p:nvPr/>
          </p:nvSpPr>
          <p:spPr bwMode="auto">
            <a:xfrm>
              <a:off x="1951" y="1247"/>
              <a:ext cx="190" cy="19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10" name="Group 111"/>
          <p:cNvGrpSpPr>
            <a:grpSpLocks/>
          </p:cNvGrpSpPr>
          <p:nvPr/>
        </p:nvGrpSpPr>
        <p:grpSpPr bwMode="auto">
          <a:xfrm>
            <a:off x="3025775" y="5805488"/>
            <a:ext cx="936625" cy="393700"/>
            <a:chOff x="2688" y="960"/>
            <a:chExt cx="1535" cy="623"/>
          </a:xfrm>
        </p:grpSpPr>
        <p:grpSp>
          <p:nvGrpSpPr>
            <p:cNvPr id="11" name="Group 112"/>
            <p:cNvGrpSpPr>
              <a:grpSpLocks/>
            </p:cNvGrpSpPr>
            <p:nvPr/>
          </p:nvGrpSpPr>
          <p:grpSpPr bwMode="auto">
            <a:xfrm>
              <a:off x="2688" y="1248"/>
              <a:ext cx="383" cy="335"/>
              <a:chOff x="1632" y="2688"/>
              <a:chExt cx="383" cy="335"/>
            </a:xfrm>
          </p:grpSpPr>
          <p:sp>
            <p:nvSpPr>
              <p:cNvPr id="91183" name="Arc 113"/>
              <p:cNvSpPr>
                <a:spLocks/>
              </p:cNvSpPr>
              <p:nvPr/>
            </p:nvSpPr>
            <p:spPr bwMode="auto">
              <a:xfrm flipV="1">
                <a:off x="1825" y="2689"/>
                <a:ext cx="190" cy="3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FFFF00"/>
                </a:solidFill>
                <a:round/>
                <a:headEnd/>
                <a:tailEnd/>
              </a:ln>
            </p:spPr>
            <p:txBody>
              <a:bodyPr wrap="none" anchor="ctr"/>
              <a:lstStyle/>
              <a:p>
                <a:endParaRPr lang="en-GB"/>
              </a:p>
            </p:txBody>
          </p:sp>
          <p:sp>
            <p:nvSpPr>
              <p:cNvPr id="91184" name="Arc 114"/>
              <p:cNvSpPr>
                <a:spLocks/>
              </p:cNvSpPr>
              <p:nvPr/>
            </p:nvSpPr>
            <p:spPr bwMode="auto">
              <a:xfrm flipH="1" flipV="1">
                <a:off x="1632" y="2688"/>
                <a:ext cx="190" cy="3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FFFF00"/>
                </a:solidFill>
                <a:round/>
                <a:headEnd/>
                <a:tailEnd/>
              </a:ln>
            </p:spPr>
            <p:txBody>
              <a:bodyPr wrap="none" anchor="ctr"/>
              <a:lstStyle/>
              <a:p>
                <a:endParaRPr lang="en-GB"/>
              </a:p>
            </p:txBody>
          </p:sp>
        </p:grpSp>
        <p:grpSp>
          <p:nvGrpSpPr>
            <p:cNvPr id="12" name="Group 115"/>
            <p:cNvGrpSpPr>
              <a:grpSpLocks/>
            </p:cNvGrpSpPr>
            <p:nvPr/>
          </p:nvGrpSpPr>
          <p:grpSpPr bwMode="auto">
            <a:xfrm>
              <a:off x="3456" y="1248"/>
              <a:ext cx="383" cy="335"/>
              <a:chOff x="1632" y="2688"/>
              <a:chExt cx="383" cy="335"/>
            </a:xfrm>
          </p:grpSpPr>
          <p:sp>
            <p:nvSpPr>
              <p:cNvPr id="91181" name="Arc 116"/>
              <p:cNvSpPr>
                <a:spLocks/>
              </p:cNvSpPr>
              <p:nvPr/>
            </p:nvSpPr>
            <p:spPr bwMode="auto">
              <a:xfrm flipV="1">
                <a:off x="1825" y="2689"/>
                <a:ext cx="190" cy="3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FFFF00"/>
                </a:solidFill>
                <a:round/>
                <a:headEnd/>
                <a:tailEnd/>
              </a:ln>
            </p:spPr>
            <p:txBody>
              <a:bodyPr wrap="none" anchor="ctr"/>
              <a:lstStyle/>
              <a:p>
                <a:endParaRPr lang="en-GB"/>
              </a:p>
            </p:txBody>
          </p:sp>
          <p:sp>
            <p:nvSpPr>
              <p:cNvPr id="91182" name="Arc 117"/>
              <p:cNvSpPr>
                <a:spLocks/>
              </p:cNvSpPr>
              <p:nvPr/>
            </p:nvSpPr>
            <p:spPr bwMode="auto">
              <a:xfrm flipH="1" flipV="1">
                <a:off x="1632" y="2688"/>
                <a:ext cx="190" cy="3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FFFF00"/>
                </a:solidFill>
                <a:round/>
                <a:headEnd/>
                <a:tailEnd/>
              </a:ln>
            </p:spPr>
            <p:txBody>
              <a:bodyPr wrap="none" anchor="ctr"/>
              <a:lstStyle/>
              <a:p>
                <a:endParaRPr lang="en-GB"/>
              </a:p>
            </p:txBody>
          </p:sp>
        </p:grpSp>
        <p:grpSp>
          <p:nvGrpSpPr>
            <p:cNvPr id="13" name="Group 118"/>
            <p:cNvGrpSpPr>
              <a:grpSpLocks/>
            </p:cNvGrpSpPr>
            <p:nvPr/>
          </p:nvGrpSpPr>
          <p:grpSpPr bwMode="auto">
            <a:xfrm flipV="1">
              <a:off x="3840" y="960"/>
              <a:ext cx="383" cy="335"/>
              <a:chOff x="1632" y="2688"/>
              <a:chExt cx="383" cy="335"/>
            </a:xfrm>
          </p:grpSpPr>
          <p:sp>
            <p:nvSpPr>
              <p:cNvPr id="91179" name="Arc 119"/>
              <p:cNvSpPr>
                <a:spLocks/>
              </p:cNvSpPr>
              <p:nvPr/>
            </p:nvSpPr>
            <p:spPr bwMode="auto">
              <a:xfrm flipV="1">
                <a:off x="1825" y="2689"/>
                <a:ext cx="190" cy="3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FFFF00"/>
                </a:solidFill>
                <a:round/>
                <a:headEnd/>
                <a:tailEnd/>
              </a:ln>
            </p:spPr>
            <p:txBody>
              <a:bodyPr wrap="none" anchor="ctr"/>
              <a:lstStyle/>
              <a:p>
                <a:endParaRPr lang="en-GB"/>
              </a:p>
            </p:txBody>
          </p:sp>
          <p:sp>
            <p:nvSpPr>
              <p:cNvPr id="91180" name="Arc 120"/>
              <p:cNvSpPr>
                <a:spLocks/>
              </p:cNvSpPr>
              <p:nvPr/>
            </p:nvSpPr>
            <p:spPr bwMode="auto">
              <a:xfrm flipH="1" flipV="1">
                <a:off x="1632" y="2688"/>
                <a:ext cx="190" cy="3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FFFF00"/>
                </a:solidFill>
                <a:round/>
                <a:headEnd/>
                <a:tailEnd/>
              </a:ln>
            </p:spPr>
            <p:txBody>
              <a:bodyPr wrap="none" anchor="ctr"/>
              <a:lstStyle/>
              <a:p>
                <a:endParaRPr lang="en-GB"/>
              </a:p>
            </p:txBody>
          </p:sp>
        </p:grpSp>
        <p:grpSp>
          <p:nvGrpSpPr>
            <p:cNvPr id="14" name="Group 121"/>
            <p:cNvGrpSpPr>
              <a:grpSpLocks/>
            </p:cNvGrpSpPr>
            <p:nvPr/>
          </p:nvGrpSpPr>
          <p:grpSpPr bwMode="auto">
            <a:xfrm flipV="1">
              <a:off x="3072" y="960"/>
              <a:ext cx="383" cy="335"/>
              <a:chOff x="1632" y="2688"/>
              <a:chExt cx="383" cy="335"/>
            </a:xfrm>
          </p:grpSpPr>
          <p:sp>
            <p:nvSpPr>
              <p:cNvPr id="91177" name="Arc 122"/>
              <p:cNvSpPr>
                <a:spLocks/>
              </p:cNvSpPr>
              <p:nvPr/>
            </p:nvSpPr>
            <p:spPr bwMode="auto">
              <a:xfrm flipV="1">
                <a:off x="1825" y="2689"/>
                <a:ext cx="190" cy="3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FFFF00"/>
                </a:solidFill>
                <a:round/>
                <a:headEnd/>
                <a:tailEnd/>
              </a:ln>
            </p:spPr>
            <p:txBody>
              <a:bodyPr wrap="none" anchor="ctr"/>
              <a:lstStyle/>
              <a:p>
                <a:endParaRPr lang="en-GB"/>
              </a:p>
            </p:txBody>
          </p:sp>
          <p:sp>
            <p:nvSpPr>
              <p:cNvPr id="91178" name="Arc 123"/>
              <p:cNvSpPr>
                <a:spLocks/>
              </p:cNvSpPr>
              <p:nvPr/>
            </p:nvSpPr>
            <p:spPr bwMode="auto">
              <a:xfrm flipH="1" flipV="1">
                <a:off x="1632" y="2688"/>
                <a:ext cx="190" cy="3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rgbClr val="FFFF00"/>
                </a:solidFill>
                <a:round/>
                <a:headEnd/>
                <a:tailEnd/>
              </a:ln>
            </p:spPr>
            <p:txBody>
              <a:bodyPr wrap="none" anchor="ctr"/>
              <a:lstStyle/>
              <a:p>
                <a:endParaRPr lang="en-GB"/>
              </a:p>
            </p:txBody>
          </p:sp>
        </p:grpSp>
      </p:grpSp>
      <p:sp>
        <p:nvSpPr>
          <p:cNvPr id="101500" name="Text Box 124"/>
          <p:cNvSpPr txBox="1">
            <a:spLocks noChangeArrowheads="1"/>
          </p:cNvSpPr>
          <p:nvPr/>
        </p:nvSpPr>
        <p:spPr bwMode="auto">
          <a:xfrm>
            <a:off x="37207" y="1890713"/>
            <a:ext cx="1222425" cy="641350"/>
          </a:xfrm>
          <a:prstGeom prst="rect">
            <a:avLst/>
          </a:prstGeom>
          <a:noFill/>
          <a:ln w="38100">
            <a:noFill/>
            <a:miter lim="800000"/>
            <a:headEnd/>
            <a:tailEnd/>
          </a:ln>
        </p:spPr>
        <p:txBody>
          <a:bodyPr wrap="square">
            <a:spAutoFit/>
          </a:bodyPr>
          <a:lstStyle/>
          <a:p>
            <a:pPr>
              <a:spcBef>
                <a:spcPct val="50000"/>
              </a:spcBef>
            </a:pPr>
            <a:r>
              <a:rPr lang="en-GB" sz="1800"/>
              <a:t>Unstable nucleus</a:t>
            </a:r>
            <a:endParaRPr lang="en-US" sz="1800"/>
          </a:p>
        </p:txBody>
      </p:sp>
      <p:sp>
        <p:nvSpPr>
          <p:cNvPr id="101501" name="Text Box 125"/>
          <p:cNvSpPr txBox="1">
            <a:spLocks noChangeArrowheads="1"/>
          </p:cNvSpPr>
          <p:nvPr/>
        </p:nvSpPr>
        <p:spPr bwMode="auto">
          <a:xfrm>
            <a:off x="35496" y="6244034"/>
            <a:ext cx="1222425" cy="641350"/>
          </a:xfrm>
          <a:prstGeom prst="rect">
            <a:avLst/>
          </a:prstGeom>
          <a:noFill/>
          <a:ln w="38100">
            <a:noFill/>
            <a:miter lim="800000"/>
            <a:headEnd/>
            <a:tailEnd/>
          </a:ln>
        </p:spPr>
        <p:txBody>
          <a:bodyPr wrap="square">
            <a:spAutoFit/>
          </a:bodyPr>
          <a:lstStyle/>
          <a:p>
            <a:pPr>
              <a:spcBef>
                <a:spcPct val="50000"/>
              </a:spcBef>
            </a:pPr>
            <a:r>
              <a:rPr lang="en-GB" sz="1800" dirty="0"/>
              <a:t>Unstable nucleus</a:t>
            </a:r>
            <a:endParaRPr lang="en-US" sz="1800" dirty="0"/>
          </a:p>
        </p:txBody>
      </p:sp>
      <p:sp>
        <p:nvSpPr>
          <p:cNvPr id="101502" name="Text Box 126"/>
          <p:cNvSpPr txBox="1">
            <a:spLocks noChangeArrowheads="1"/>
          </p:cNvSpPr>
          <p:nvPr/>
        </p:nvSpPr>
        <p:spPr bwMode="auto">
          <a:xfrm>
            <a:off x="37207" y="4077072"/>
            <a:ext cx="1222425" cy="641350"/>
          </a:xfrm>
          <a:prstGeom prst="rect">
            <a:avLst/>
          </a:prstGeom>
          <a:noFill/>
          <a:ln w="38100">
            <a:noFill/>
            <a:miter lim="800000"/>
            <a:headEnd/>
            <a:tailEnd/>
          </a:ln>
        </p:spPr>
        <p:txBody>
          <a:bodyPr wrap="square">
            <a:spAutoFit/>
          </a:bodyPr>
          <a:lstStyle/>
          <a:p>
            <a:pPr>
              <a:spcBef>
                <a:spcPct val="50000"/>
              </a:spcBef>
            </a:pPr>
            <a:r>
              <a:rPr lang="en-GB" sz="1800"/>
              <a:t>Unstable nucleus</a:t>
            </a:r>
            <a:endParaRPr lang="en-US" sz="1800"/>
          </a:p>
        </p:txBody>
      </p:sp>
      <p:sp>
        <p:nvSpPr>
          <p:cNvPr id="101503" name="Text Box 127"/>
          <p:cNvSpPr txBox="1">
            <a:spLocks noChangeArrowheads="1"/>
          </p:cNvSpPr>
          <p:nvPr/>
        </p:nvSpPr>
        <p:spPr bwMode="auto">
          <a:xfrm>
            <a:off x="1619672" y="6216650"/>
            <a:ext cx="1115343" cy="641350"/>
          </a:xfrm>
          <a:prstGeom prst="rect">
            <a:avLst/>
          </a:prstGeom>
          <a:noFill/>
          <a:ln w="38100">
            <a:noFill/>
            <a:miter lim="800000"/>
            <a:headEnd/>
            <a:tailEnd/>
          </a:ln>
        </p:spPr>
        <p:txBody>
          <a:bodyPr wrap="square">
            <a:spAutoFit/>
          </a:bodyPr>
          <a:lstStyle/>
          <a:p>
            <a:pPr>
              <a:spcBef>
                <a:spcPct val="50000"/>
              </a:spcBef>
            </a:pPr>
            <a:r>
              <a:rPr lang="en-GB" sz="1800" dirty="0"/>
              <a:t>New nucleus</a:t>
            </a:r>
            <a:endParaRPr lang="en-US" sz="1800" dirty="0"/>
          </a:p>
        </p:txBody>
      </p:sp>
      <p:sp>
        <p:nvSpPr>
          <p:cNvPr id="101504" name="Text Box 128"/>
          <p:cNvSpPr txBox="1">
            <a:spLocks noChangeArrowheads="1"/>
          </p:cNvSpPr>
          <p:nvPr/>
        </p:nvSpPr>
        <p:spPr bwMode="auto">
          <a:xfrm>
            <a:off x="1513582" y="1890713"/>
            <a:ext cx="1114202" cy="641350"/>
          </a:xfrm>
          <a:prstGeom prst="rect">
            <a:avLst/>
          </a:prstGeom>
          <a:noFill/>
          <a:ln w="38100">
            <a:noFill/>
            <a:miter lim="800000"/>
            <a:headEnd/>
            <a:tailEnd/>
          </a:ln>
        </p:spPr>
        <p:txBody>
          <a:bodyPr wrap="square">
            <a:spAutoFit/>
          </a:bodyPr>
          <a:lstStyle/>
          <a:p>
            <a:pPr>
              <a:spcBef>
                <a:spcPct val="50000"/>
              </a:spcBef>
            </a:pPr>
            <a:r>
              <a:rPr lang="en-GB" sz="1800"/>
              <a:t>New nucleus</a:t>
            </a:r>
            <a:endParaRPr lang="en-US" sz="1800"/>
          </a:p>
        </p:txBody>
      </p:sp>
      <p:sp>
        <p:nvSpPr>
          <p:cNvPr id="101505" name="AutoShape 129"/>
          <p:cNvSpPr>
            <a:spLocks noChangeArrowheads="1"/>
          </p:cNvSpPr>
          <p:nvPr/>
        </p:nvSpPr>
        <p:spPr bwMode="auto">
          <a:xfrm>
            <a:off x="1152525" y="1243013"/>
            <a:ext cx="360363" cy="287337"/>
          </a:xfrm>
          <a:prstGeom prst="rightArrow">
            <a:avLst>
              <a:gd name="adj1" fmla="val 50000"/>
              <a:gd name="adj2" fmla="val 31354"/>
            </a:avLst>
          </a:prstGeom>
          <a:solidFill>
            <a:srgbClr val="FF0000"/>
          </a:solidFill>
          <a:ln w="38100">
            <a:noFill/>
            <a:miter lim="800000"/>
            <a:headEnd/>
            <a:tailEnd/>
          </a:ln>
        </p:spPr>
        <p:txBody>
          <a:bodyPr wrap="none" anchor="ctr"/>
          <a:lstStyle/>
          <a:p>
            <a:endParaRPr lang="en-US"/>
          </a:p>
        </p:txBody>
      </p:sp>
      <p:sp>
        <p:nvSpPr>
          <p:cNvPr id="101506" name="AutoShape 130"/>
          <p:cNvSpPr>
            <a:spLocks noChangeArrowheads="1"/>
          </p:cNvSpPr>
          <p:nvPr/>
        </p:nvSpPr>
        <p:spPr bwMode="auto">
          <a:xfrm>
            <a:off x="1152525" y="3381375"/>
            <a:ext cx="360363" cy="287338"/>
          </a:xfrm>
          <a:prstGeom prst="rightArrow">
            <a:avLst>
              <a:gd name="adj1" fmla="val 50000"/>
              <a:gd name="adj2" fmla="val 31354"/>
            </a:avLst>
          </a:prstGeom>
          <a:solidFill>
            <a:srgbClr val="FF0000"/>
          </a:solidFill>
          <a:ln w="38100">
            <a:noFill/>
            <a:miter lim="800000"/>
            <a:headEnd/>
            <a:tailEnd/>
          </a:ln>
        </p:spPr>
        <p:txBody>
          <a:bodyPr wrap="none" anchor="ctr"/>
          <a:lstStyle/>
          <a:p>
            <a:endParaRPr lang="en-US"/>
          </a:p>
        </p:txBody>
      </p:sp>
      <p:sp>
        <p:nvSpPr>
          <p:cNvPr id="101507" name="AutoShape 131"/>
          <p:cNvSpPr>
            <a:spLocks noChangeArrowheads="1"/>
          </p:cNvSpPr>
          <p:nvPr/>
        </p:nvSpPr>
        <p:spPr bwMode="auto">
          <a:xfrm>
            <a:off x="1152525" y="5661025"/>
            <a:ext cx="360363" cy="287338"/>
          </a:xfrm>
          <a:prstGeom prst="rightArrow">
            <a:avLst>
              <a:gd name="adj1" fmla="val 50000"/>
              <a:gd name="adj2" fmla="val 31354"/>
            </a:avLst>
          </a:prstGeom>
          <a:solidFill>
            <a:srgbClr val="FF0000"/>
          </a:solidFill>
          <a:ln w="38100">
            <a:noFill/>
            <a:miter lim="800000"/>
            <a:headEnd/>
            <a:tailEnd/>
          </a:ln>
        </p:spPr>
        <p:txBody>
          <a:bodyPr wrap="none" anchor="ctr"/>
          <a:lstStyle/>
          <a:p>
            <a:endParaRPr lang="en-US"/>
          </a:p>
        </p:txBody>
      </p:sp>
      <p:sp>
        <p:nvSpPr>
          <p:cNvPr id="101508" name="AutoShape 132"/>
          <p:cNvSpPr>
            <a:spLocks noChangeArrowheads="1"/>
          </p:cNvSpPr>
          <p:nvPr/>
        </p:nvSpPr>
        <p:spPr bwMode="auto">
          <a:xfrm>
            <a:off x="2592388" y="1314450"/>
            <a:ext cx="287337" cy="287338"/>
          </a:xfrm>
          <a:prstGeom prst="plus">
            <a:avLst>
              <a:gd name="adj" fmla="val 35361"/>
            </a:avLst>
          </a:prstGeom>
          <a:solidFill>
            <a:srgbClr val="FF0000"/>
          </a:solidFill>
          <a:ln w="38100">
            <a:noFill/>
            <a:miter lim="800000"/>
            <a:headEnd/>
            <a:tailEnd/>
          </a:ln>
        </p:spPr>
        <p:txBody>
          <a:bodyPr wrap="none" anchor="ctr"/>
          <a:lstStyle/>
          <a:p>
            <a:endParaRPr lang="en-US"/>
          </a:p>
        </p:txBody>
      </p:sp>
      <p:sp>
        <p:nvSpPr>
          <p:cNvPr id="101509" name="AutoShape 133"/>
          <p:cNvSpPr>
            <a:spLocks noChangeArrowheads="1"/>
          </p:cNvSpPr>
          <p:nvPr/>
        </p:nvSpPr>
        <p:spPr bwMode="auto">
          <a:xfrm>
            <a:off x="2592388" y="5876925"/>
            <a:ext cx="287337" cy="287338"/>
          </a:xfrm>
          <a:prstGeom prst="plus">
            <a:avLst>
              <a:gd name="adj" fmla="val 35361"/>
            </a:avLst>
          </a:prstGeom>
          <a:solidFill>
            <a:srgbClr val="FF0000"/>
          </a:solidFill>
          <a:ln w="38100">
            <a:noFill/>
            <a:miter lim="800000"/>
            <a:headEnd/>
            <a:tailEnd/>
          </a:ln>
        </p:spPr>
        <p:txBody>
          <a:bodyPr wrap="none" anchor="ctr"/>
          <a:lstStyle/>
          <a:p>
            <a:endParaRPr lang="en-US"/>
          </a:p>
        </p:txBody>
      </p:sp>
      <p:sp>
        <p:nvSpPr>
          <p:cNvPr id="101510" name="AutoShape 134"/>
          <p:cNvSpPr>
            <a:spLocks noChangeArrowheads="1"/>
          </p:cNvSpPr>
          <p:nvPr/>
        </p:nvSpPr>
        <p:spPr bwMode="auto">
          <a:xfrm>
            <a:off x="2881313" y="3309938"/>
            <a:ext cx="287337" cy="287337"/>
          </a:xfrm>
          <a:prstGeom prst="plus">
            <a:avLst>
              <a:gd name="adj" fmla="val 35361"/>
            </a:avLst>
          </a:prstGeom>
          <a:solidFill>
            <a:srgbClr val="FF0000"/>
          </a:solidFill>
          <a:ln w="38100">
            <a:noFill/>
            <a:miter lim="800000"/>
            <a:headEnd/>
            <a:tailEnd/>
          </a:ln>
        </p:spPr>
        <p:txBody>
          <a:bodyPr wrap="none" anchor="ctr"/>
          <a:lstStyle/>
          <a:p>
            <a:endParaRPr lang="en-US"/>
          </a:p>
        </p:txBody>
      </p:sp>
      <p:sp>
        <p:nvSpPr>
          <p:cNvPr id="101511" name="AutoShape 135"/>
          <p:cNvSpPr>
            <a:spLocks noChangeArrowheads="1"/>
          </p:cNvSpPr>
          <p:nvPr/>
        </p:nvSpPr>
        <p:spPr bwMode="auto">
          <a:xfrm rot="-1562587">
            <a:off x="2520950" y="5300663"/>
            <a:ext cx="360363" cy="287337"/>
          </a:xfrm>
          <a:prstGeom prst="rightArrow">
            <a:avLst>
              <a:gd name="adj1" fmla="val 50000"/>
              <a:gd name="adj2" fmla="val 31354"/>
            </a:avLst>
          </a:prstGeom>
          <a:solidFill>
            <a:srgbClr val="FF0000"/>
          </a:solidFill>
          <a:ln w="38100">
            <a:noFill/>
            <a:miter lim="800000"/>
            <a:headEnd/>
            <a:tailEnd/>
          </a:ln>
        </p:spPr>
        <p:txBody>
          <a:bodyPr wrap="none" anchor="ctr"/>
          <a:lstStyle/>
          <a:p>
            <a:endParaRPr lang="en-US"/>
          </a:p>
        </p:txBody>
      </p:sp>
      <p:sp>
        <p:nvSpPr>
          <p:cNvPr id="91170" name="Text Box 137"/>
          <p:cNvSpPr txBox="1">
            <a:spLocks noChangeArrowheads="1"/>
          </p:cNvSpPr>
          <p:nvPr/>
        </p:nvSpPr>
        <p:spPr bwMode="auto">
          <a:xfrm>
            <a:off x="1738795" y="4077072"/>
            <a:ext cx="1177021" cy="641350"/>
          </a:xfrm>
          <a:prstGeom prst="rect">
            <a:avLst/>
          </a:prstGeom>
          <a:noFill/>
          <a:ln w="38100">
            <a:noFill/>
            <a:miter lim="800000"/>
            <a:headEnd/>
            <a:tailEnd/>
          </a:ln>
        </p:spPr>
        <p:txBody>
          <a:bodyPr>
            <a:spAutoFit/>
          </a:bodyPr>
          <a:lstStyle/>
          <a:p>
            <a:pPr>
              <a:spcBef>
                <a:spcPct val="50000"/>
              </a:spcBef>
            </a:pPr>
            <a:r>
              <a:rPr lang="en-GB" sz="1800" dirty="0"/>
              <a:t>New nucleus</a:t>
            </a:r>
            <a:endParaRPr lang="en-US" sz="1800" dirty="0"/>
          </a:p>
        </p:txBody>
      </p:sp>
      <p:sp>
        <p:nvSpPr>
          <p:cNvPr id="101516" name="Text Box 140"/>
          <p:cNvSpPr txBox="1">
            <a:spLocks noChangeArrowheads="1"/>
          </p:cNvSpPr>
          <p:nvPr/>
        </p:nvSpPr>
        <p:spPr bwMode="auto">
          <a:xfrm>
            <a:off x="3024188" y="1890713"/>
            <a:ext cx="1115764" cy="641350"/>
          </a:xfrm>
          <a:prstGeom prst="rect">
            <a:avLst/>
          </a:prstGeom>
          <a:noFill/>
          <a:ln w="38100">
            <a:noFill/>
            <a:miter lim="800000"/>
            <a:headEnd/>
            <a:tailEnd/>
          </a:ln>
        </p:spPr>
        <p:txBody>
          <a:bodyPr wrap="square">
            <a:spAutoFit/>
          </a:bodyPr>
          <a:lstStyle/>
          <a:p>
            <a:r>
              <a:rPr lang="en-GB" sz="1800"/>
              <a:t>Alpha particle</a:t>
            </a:r>
            <a:endParaRPr lang="en-US"/>
          </a:p>
        </p:txBody>
      </p:sp>
      <p:sp>
        <p:nvSpPr>
          <p:cNvPr id="101517" name="Text Box 141"/>
          <p:cNvSpPr txBox="1">
            <a:spLocks noChangeArrowheads="1"/>
          </p:cNvSpPr>
          <p:nvPr/>
        </p:nvSpPr>
        <p:spPr bwMode="auto">
          <a:xfrm>
            <a:off x="3203848" y="3645024"/>
            <a:ext cx="1331664" cy="641350"/>
          </a:xfrm>
          <a:prstGeom prst="rect">
            <a:avLst/>
          </a:prstGeom>
          <a:noFill/>
          <a:ln w="38100">
            <a:noFill/>
            <a:miter lim="800000"/>
            <a:headEnd/>
            <a:tailEnd/>
          </a:ln>
        </p:spPr>
        <p:txBody>
          <a:bodyPr wrap="square">
            <a:spAutoFit/>
          </a:bodyPr>
          <a:lstStyle/>
          <a:p>
            <a:r>
              <a:rPr lang="en-GB" sz="1800" dirty="0"/>
              <a:t>Beta particle</a:t>
            </a:r>
            <a:endParaRPr lang="en-US" dirty="0"/>
          </a:p>
        </p:txBody>
      </p:sp>
      <p:sp>
        <p:nvSpPr>
          <p:cNvPr id="101518" name="Text Box 142"/>
          <p:cNvSpPr txBox="1">
            <a:spLocks noChangeArrowheads="1"/>
          </p:cNvSpPr>
          <p:nvPr/>
        </p:nvSpPr>
        <p:spPr bwMode="auto">
          <a:xfrm>
            <a:off x="3241477" y="6244034"/>
            <a:ext cx="1258515" cy="641350"/>
          </a:xfrm>
          <a:prstGeom prst="rect">
            <a:avLst/>
          </a:prstGeom>
          <a:noFill/>
          <a:ln w="38100">
            <a:noFill/>
            <a:miter lim="800000"/>
            <a:headEnd/>
            <a:tailEnd/>
          </a:ln>
        </p:spPr>
        <p:txBody>
          <a:bodyPr wrap="square">
            <a:spAutoFit/>
          </a:bodyPr>
          <a:lstStyle/>
          <a:p>
            <a:r>
              <a:rPr lang="en-GB" sz="1800" dirty="0"/>
              <a:t>Gamma radiation</a:t>
            </a:r>
            <a:endParaRPr lang="en-US" dirty="0"/>
          </a:p>
        </p:txBody>
      </p:sp>
      <p:sp>
        <p:nvSpPr>
          <p:cNvPr id="91169" name="Text Box 143"/>
          <p:cNvSpPr txBox="1">
            <a:spLocks noChangeArrowheads="1"/>
          </p:cNvSpPr>
          <p:nvPr/>
        </p:nvSpPr>
        <p:spPr bwMode="auto">
          <a:xfrm>
            <a:off x="4644008" y="5517232"/>
            <a:ext cx="3744416" cy="707886"/>
          </a:xfrm>
          <a:prstGeom prst="rect">
            <a:avLst/>
          </a:prstGeom>
          <a:noFill/>
          <a:ln w="38100">
            <a:solidFill>
              <a:srgbClr val="FF0000"/>
            </a:solidFill>
            <a:miter lim="800000"/>
            <a:headEnd/>
            <a:tailEnd/>
          </a:ln>
        </p:spPr>
        <p:txBody>
          <a:bodyPr wrap="square">
            <a:spAutoFit/>
          </a:bodyPr>
          <a:lstStyle/>
          <a:p>
            <a:pPr algn="l">
              <a:spcBef>
                <a:spcPct val="50000"/>
              </a:spcBef>
            </a:pPr>
            <a:r>
              <a:rPr lang="cy-GB" sz="2000" b="1"/>
              <a:t>Words</a:t>
            </a:r>
            <a:r>
              <a:rPr lang="cy-GB" sz="2000"/>
              <a:t> – frequency, proton, energy, neutrons, helium, beta</a:t>
            </a:r>
            <a:endParaRPr lang="en-US" sz="2000"/>
          </a:p>
        </p:txBody>
      </p:sp>
    </p:spTree>
    <p:extLst>
      <p:ext uri="{BB962C8B-B14F-4D97-AF65-F5344CB8AC3E}">
        <p14:creationId xmlns:p14="http://schemas.microsoft.com/office/powerpoint/2010/main" val="203357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01500"/>
                                        </p:tgtEl>
                                        <p:attrNameLst>
                                          <p:attrName>style.visibility</p:attrName>
                                        </p:attrNameLst>
                                      </p:cBhvr>
                                      <p:to>
                                        <p:strVal val="visible"/>
                                      </p:to>
                                    </p:set>
                                    <p:animEffect transition="in" filter="wipe(up)">
                                      <p:cBhvr>
                                        <p:cTn id="12" dur="500"/>
                                        <p:tgtEl>
                                          <p:spTgt spid="1015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1505"/>
                                        </p:tgtEl>
                                        <p:attrNameLst>
                                          <p:attrName>style.visibility</p:attrName>
                                        </p:attrNameLst>
                                      </p:cBhvr>
                                      <p:to>
                                        <p:strVal val="visible"/>
                                      </p:to>
                                    </p:set>
                                    <p:animEffect transition="in" filter="wipe(left)">
                                      <p:cBhvr>
                                        <p:cTn id="17" dur="500"/>
                                        <p:tgtEl>
                                          <p:spTgt spid="10150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101504"/>
                                        </p:tgtEl>
                                        <p:attrNameLst>
                                          <p:attrName>style.visibility</p:attrName>
                                        </p:attrNameLst>
                                      </p:cBhvr>
                                      <p:to>
                                        <p:strVal val="visible"/>
                                      </p:to>
                                    </p:set>
                                    <p:animEffect transition="in" filter="wipe(up)">
                                      <p:cBhvr>
                                        <p:cTn id="27" dur="500"/>
                                        <p:tgtEl>
                                          <p:spTgt spid="1015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1508"/>
                                        </p:tgtEl>
                                        <p:attrNameLst>
                                          <p:attrName>style.visibility</p:attrName>
                                        </p:attrNameLst>
                                      </p:cBhvr>
                                      <p:to>
                                        <p:strVal val="visible"/>
                                      </p:to>
                                    </p:set>
                                    <p:animEffect transition="in" filter="wipe(left)">
                                      <p:cBhvr>
                                        <p:cTn id="32" dur="500"/>
                                        <p:tgtEl>
                                          <p:spTgt spid="10150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101516"/>
                                        </p:tgtEl>
                                        <p:attrNameLst>
                                          <p:attrName>style.visibility</p:attrName>
                                        </p:attrNameLst>
                                      </p:cBhvr>
                                      <p:to>
                                        <p:strVal val="visible"/>
                                      </p:to>
                                    </p:set>
                                    <p:animEffect transition="in" filter="wipe(up)">
                                      <p:cBhvr>
                                        <p:cTn id="42" dur="500"/>
                                        <p:tgtEl>
                                          <p:spTgt spid="1015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1379"/>
                                        </p:tgtEl>
                                        <p:attrNameLst>
                                          <p:attrName>style.visibility</p:attrName>
                                        </p:attrNameLst>
                                      </p:cBhvr>
                                      <p:to>
                                        <p:strVal val="visible"/>
                                      </p:to>
                                    </p:set>
                                    <p:animEffect transition="in" filter="wipe(up)">
                                      <p:cBhvr>
                                        <p:cTn id="47" dur="500"/>
                                        <p:tgtEl>
                                          <p:spTgt spid="101379"/>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0-#ppt_w/2"/>
                                          </p:val>
                                        </p:tav>
                                        <p:tav tm="100000">
                                          <p:val>
                                            <p:strVal val="#ppt_x"/>
                                          </p:val>
                                        </p:tav>
                                      </p:tavLst>
                                    </p:anim>
                                    <p:anim calcmode="lin" valueType="num">
                                      <p:cBhvr additive="base">
                                        <p:cTn id="53" dur="500" fill="hold"/>
                                        <p:tgtEl>
                                          <p:spTgt spid="5"/>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101502"/>
                                        </p:tgtEl>
                                        <p:attrNameLst>
                                          <p:attrName>style.visibility</p:attrName>
                                        </p:attrNameLst>
                                      </p:cBhvr>
                                      <p:to>
                                        <p:strVal val="visible"/>
                                      </p:to>
                                    </p:set>
                                    <p:animEffect transition="in" filter="wipe(up)">
                                      <p:cBhvr>
                                        <p:cTn id="57" dur="500"/>
                                        <p:tgtEl>
                                          <p:spTgt spid="10150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1506"/>
                                        </p:tgtEl>
                                        <p:attrNameLst>
                                          <p:attrName>style.visibility</p:attrName>
                                        </p:attrNameLst>
                                      </p:cBhvr>
                                      <p:to>
                                        <p:strVal val="visible"/>
                                      </p:to>
                                    </p:set>
                                    <p:animEffect transition="in" filter="wipe(left)">
                                      <p:cBhvr>
                                        <p:cTn id="62" dur="500"/>
                                        <p:tgtEl>
                                          <p:spTgt spid="101506"/>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0-#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01510"/>
                                        </p:tgtEl>
                                        <p:attrNameLst>
                                          <p:attrName>style.visibility</p:attrName>
                                        </p:attrNameLst>
                                      </p:cBhvr>
                                      <p:to>
                                        <p:strVal val="visible"/>
                                      </p:to>
                                    </p:set>
                                    <p:animEffect transition="in" filter="wipe(left)">
                                      <p:cBhvr>
                                        <p:cTn id="73" dur="500"/>
                                        <p:tgtEl>
                                          <p:spTgt spid="101510"/>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101451"/>
                                        </p:tgtEl>
                                        <p:attrNameLst>
                                          <p:attrName>style.visibility</p:attrName>
                                        </p:attrNameLst>
                                      </p:cBhvr>
                                      <p:to>
                                        <p:strVal val="visible"/>
                                      </p:to>
                                    </p:set>
                                    <p:anim calcmode="lin" valueType="num">
                                      <p:cBhvr additive="base">
                                        <p:cTn id="78" dur="500" fill="hold"/>
                                        <p:tgtEl>
                                          <p:spTgt spid="101451"/>
                                        </p:tgtEl>
                                        <p:attrNameLst>
                                          <p:attrName>ppt_x</p:attrName>
                                        </p:attrNameLst>
                                      </p:cBhvr>
                                      <p:tavLst>
                                        <p:tav tm="0">
                                          <p:val>
                                            <p:strVal val="0-#ppt_w/2"/>
                                          </p:val>
                                        </p:tav>
                                        <p:tav tm="100000">
                                          <p:val>
                                            <p:strVal val="#ppt_x"/>
                                          </p:val>
                                        </p:tav>
                                      </p:tavLst>
                                    </p:anim>
                                    <p:anim calcmode="lin" valueType="num">
                                      <p:cBhvr additive="base">
                                        <p:cTn id="79" dur="500" fill="hold"/>
                                        <p:tgtEl>
                                          <p:spTgt spid="101451"/>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ID="22" presetClass="entr" presetSubtype="1" fill="hold" grpId="0" nodeType="afterEffect">
                                  <p:stCondLst>
                                    <p:cond delay="0"/>
                                  </p:stCondLst>
                                  <p:childTnLst>
                                    <p:set>
                                      <p:cBhvr>
                                        <p:cTn id="82" dur="1" fill="hold">
                                          <p:stCondLst>
                                            <p:cond delay="0"/>
                                          </p:stCondLst>
                                        </p:cTn>
                                        <p:tgtEl>
                                          <p:spTgt spid="101517"/>
                                        </p:tgtEl>
                                        <p:attrNameLst>
                                          <p:attrName>style.visibility</p:attrName>
                                        </p:attrNameLst>
                                      </p:cBhvr>
                                      <p:to>
                                        <p:strVal val="visible"/>
                                      </p:to>
                                    </p:set>
                                    <p:animEffect transition="in" filter="wipe(up)">
                                      <p:cBhvr>
                                        <p:cTn id="83" dur="500"/>
                                        <p:tgtEl>
                                          <p:spTgt spid="10151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101380"/>
                                        </p:tgtEl>
                                        <p:attrNameLst>
                                          <p:attrName>style.visibility</p:attrName>
                                        </p:attrNameLst>
                                      </p:cBhvr>
                                      <p:to>
                                        <p:strVal val="visible"/>
                                      </p:to>
                                    </p:set>
                                    <p:animEffect transition="in" filter="wipe(up)">
                                      <p:cBhvr>
                                        <p:cTn id="88" dur="500"/>
                                        <p:tgtEl>
                                          <p:spTgt spid="101380"/>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anim calcmode="lin" valueType="num">
                                      <p:cBhvr additive="base">
                                        <p:cTn id="93" dur="500" fill="hold"/>
                                        <p:tgtEl>
                                          <p:spTgt spid="7"/>
                                        </p:tgtEl>
                                        <p:attrNameLst>
                                          <p:attrName>ppt_x</p:attrName>
                                        </p:attrNameLst>
                                      </p:cBhvr>
                                      <p:tavLst>
                                        <p:tav tm="0">
                                          <p:val>
                                            <p:strVal val="0-#ppt_w/2"/>
                                          </p:val>
                                        </p:tav>
                                        <p:tav tm="100000">
                                          <p:val>
                                            <p:strVal val="#ppt_x"/>
                                          </p:val>
                                        </p:tav>
                                      </p:tavLst>
                                    </p:anim>
                                    <p:anim calcmode="lin" valueType="num">
                                      <p:cBhvr additive="base">
                                        <p:cTn id="94" dur="500" fill="hold"/>
                                        <p:tgtEl>
                                          <p:spTgt spid="7"/>
                                        </p:tgtEl>
                                        <p:attrNameLst>
                                          <p:attrName>ppt_y</p:attrName>
                                        </p:attrNameLst>
                                      </p:cBhvr>
                                      <p:tavLst>
                                        <p:tav tm="0">
                                          <p:val>
                                            <p:strVal val="#ppt_y"/>
                                          </p:val>
                                        </p:tav>
                                        <p:tav tm="100000">
                                          <p:val>
                                            <p:strVal val="#ppt_y"/>
                                          </p:val>
                                        </p:tav>
                                      </p:tavLst>
                                    </p:anim>
                                  </p:childTnLst>
                                </p:cTn>
                              </p:par>
                            </p:childTnLst>
                          </p:cTn>
                        </p:par>
                        <p:par>
                          <p:cTn id="95" fill="hold">
                            <p:stCondLst>
                              <p:cond delay="500"/>
                            </p:stCondLst>
                            <p:childTnLst>
                              <p:par>
                                <p:cTn id="96" presetID="22" presetClass="entr" presetSubtype="1" fill="hold" grpId="0" nodeType="afterEffect">
                                  <p:stCondLst>
                                    <p:cond delay="0"/>
                                  </p:stCondLst>
                                  <p:childTnLst>
                                    <p:set>
                                      <p:cBhvr>
                                        <p:cTn id="97" dur="1" fill="hold">
                                          <p:stCondLst>
                                            <p:cond delay="0"/>
                                          </p:stCondLst>
                                        </p:cTn>
                                        <p:tgtEl>
                                          <p:spTgt spid="101501"/>
                                        </p:tgtEl>
                                        <p:attrNameLst>
                                          <p:attrName>style.visibility</p:attrName>
                                        </p:attrNameLst>
                                      </p:cBhvr>
                                      <p:to>
                                        <p:strVal val="visible"/>
                                      </p:to>
                                    </p:set>
                                    <p:animEffect transition="in" filter="wipe(up)">
                                      <p:cBhvr>
                                        <p:cTn id="98" dur="500"/>
                                        <p:tgtEl>
                                          <p:spTgt spid="10150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01507"/>
                                        </p:tgtEl>
                                        <p:attrNameLst>
                                          <p:attrName>style.visibility</p:attrName>
                                        </p:attrNameLst>
                                      </p:cBhvr>
                                      <p:to>
                                        <p:strVal val="visible"/>
                                      </p:to>
                                    </p:set>
                                    <p:animEffect transition="in" filter="wipe(left)">
                                      <p:cBhvr>
                                        <p:cTn id="103" dur="500"/>
                                        <p:tgtEl>
                                          <p:spTgt spid="101507"/>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8" fill="hold" nodeType="clickEffect">
                                  <p:stCondLst>
                                    <p:cond delay="0"/>
                                  </p:stCondLst>
                                  <p:childTnLst>
                                    <p:set>
                                      <p:cBhvr>
                                        <p:cTn id="107" dur="1" fill="hold">
                                          <p:stCondLst>
                                            <p:cond delay="0"/>
                                          </p:stCondLst>
                                        </p:cTn>
                                        <p:tgtEl>
                                          <p:spTgt spid="8"/>
                                        </p:tgtEl>
                                        <p:attrNameLst>
                                          <p:attrName>style.visibility</p:attrName>
                                        </p:attrNameLst>
                                      </p:cBhvr>
                                      <p:to>
                                        <p:strVal val="visible"/>
                                      </p:to>
                                    </p:set>
                                    <p:anim calcmode="lin" valueType="num">
                                      <p:cBhvr additive="base">
                                        <p:cTn id="108" dur="500" fill="hold"/>
                                        <p:tgtEl>
                                          <p:spTgt spid="8"/>
                                        </p:tgtEl>
                                        <p:attrNameLst>
                                          <p:attrName>ppt_x</p:attrName>
                                        </p:attrNameLst>
                                      </p:cBhvr>
                                      <p:tavLst>
                                        <p:tav tm="0">
                                          <p:val>
                                            <p:strVal val="0-#ppt_w/2"/>
                                          </p:val>
                                        </p:tav>
                                        <p:tav tm="100000">
                                          <p:val>
                                            <p:strVal val="#ppt_x"/>
                                          </p:val>
                                        </p:tav>
                                      </p:tavLst>
                                    </p:anim>
                                    <p:anim calcmode="lin" valueType="num">
                                      <p:cBhvr additive="base">
                                        <p:cTn id="109" dur="500" fill="hold"/>
                                        <p:tgtEl>
                                          <p:spTgt spid="8"/>
                                        </p:tgtEl>
                                        <p:attrNameLst>
                                          <p:attrName>ppt_y</p:attrName>
                                        </p:attrNameLst>
                                      </p:cBhvr>
                                      <p:tavLst>
                                        <p:tav tm="0">
                                          <p:val>
                                            <p:strVal val="#ppt_y"/>
                                          </p:val>
                                        </p:tav>
                                        <p:tav tm="100000">
                                          <p:val>
                                            <p:strVal val="#ppt_y"/>
                                          </p:val>
                                        </p:tav>
                                      </p:tavLst>
                                    </p:anim>
                                  </p:childTnLst>
                                </p:cTn>
                              </p:par>
                            </p:childTnLst>
                          </p:cTn>
                        </p:par>
                        <p:par>
                          <p:cTn id="110" fill="hold">
                            <p:stCondLst>
                              <p:cond delay="500"/>
                            </p:stCondLst>
                            <p:childTnLst>
                              <p:par>
                                <p:cTn id="111" presetID="22" presetClass="entr" presetSubtype="1" fill="hold" grpId="0" nodeType="afterEffect">
                                  <p:stCondLst>
                                    <p:cond delay="0"/>
                                  </p:stCondLst>
                                  <p:childTnLst>
                                    <p:set>
                                      <p:cBhvr>
                                        <p:cTn id="112" dur="1" fill="hold">
                                          <p:stCondLst>
                                            <p:cond delay="0"/>
                                          </p:stCondLst>
                                        </p:cTn>
                                        <p:tgtEl>
                                          <p:spTgt spid="101503"/>
                                        </p:tgtEl>
                                        <p:attrNameLst>
                                          <p:attrName>style.visibility</p:attrName>
                                        </p:attrNameLst>
                                      </p:cBhvr>
                                      <p:to>
                                        <p:strVal val="visible"/>
                                      </p:to>
                                    </p:set>
                                    <p:animEffect transition="in" filter="wipe(up)">
                                      <p:cBhvr>
                                        <p:cTn id="113" dur="500"/>
                                        <p:tgtEl>
                                          <p:spTgt spid="10150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01511"/>
                                        </p:tgtEl>
                                        <p:attrNameLst>
                                          <p:attrName>style.visibility</p:attrName>
                                        </p:attrNameLst>
                                      </p:cBhvr>
                                      <p:to>
                                        <p:strVal val="visible"/>
                                      </p:to>
                                    </p:set>
                                    <p:animEffect transition="in" filter="wipe(left)">
                                      <p:cBhvr>
                                        <p:cTn id="118" dur="500"/>
                                        <p:tgtEl>
                                          <p:spTgt spid="101511"/>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nodeType="clickEffect">
                                  <p:stCondLst>
                                    <p:cond delay="0"/>
                                  </p:stCondLst>
                                  <p:childTnLst>
                                    <p:set>
                                      <p:cBhvr>
                                        <p:cTn id="122" dur="1" fill="hold">
                                          <p:stCondLst>
                                            <p:cond delay="0"/>
                                          </p:stCondLst>
                                        </p:cTn>
                                        <p:tgtEl>
                                          <p:spTgt spid="9"/>
                                        </p:tgtEl>
                                        <p:attrNameLst>
                                          <p:attrName>style.visibility</p:attrName>
                                        </p:attrNameLst>
                                      </p:cBhvr>
                                      <p:to>
                                        <p:strVal val="visible"/>
                                      </p:to>
                                    </p:set>
                                    <p:anim calcmode="lin" valueType="num">
                                      <p:cBhvr additive="base">
                                        <p:cTn id="123" dur="500" fill="hold"/>
                                        <p:tgtEl>
                                          <p:spTgt spid="9"/>
                                        </p:tgtEl>
                                        <p:attrNameLst>
                                          <p:attrName>ppt_x</p:attrName>
                                        </p:attrNameLst>
                                      </p:cBhvr>
                                      <p:tavLst>
                                        <p:tav tm="0">
                                          <p:val>
                                            <p:strVal val="0-#ppt_w/2"/>
                                          </p:val>
                                        </p:tav>
                                        <p:tav tm="100000">
                                          <p:val>
                                            <p:strVal val="#ppt_x"/>
                                          </p:val>
                                        </p:tav>
                                      </p:tavLst>
                                    </p:anim>
                                    <p:anim calcmode="lin" valueType="num">
                                      <p:cBhvr additive="base">
                                        <p:cTn id="1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01509"/>
                                        </p:tgtEl>
                                        <p:attrNameLst>
                                          <p:attrName>style.visibility</p:attrName>
                                        </p:attrNameLst>
                                      </p:cBhvr>
                                      <p:to>
                                        <p:strVal val="visible"/>
                                      </p:to>
                                    </p:set>
                                    <p:animEffect transition="in" filter="wipe(left)">
                                      <p:cBhvr>
                                        <p:cTn id="129" dur="500"/>
                                        <p:tgtEl>
                                          <p:spTgt spid="10150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10"/>
                                        </p:tgtEl>
                                        <p:attrNameLst>
                                          <p:attrName>style.visibility</p:attrName>
                                        </p:attrNameLst>
                                      </p:cBhvr>
                                      <p:to>
                                        <p:strVal val="visible"/>
                                      </p:to>
                                    </p:set>
                                    <p:animEffect transition="in" filter="wipe(left)">
                                      <p:cBhvr>
                                        <p:cTn id="134" dur="500"/>
                                        <p:tgtEl>
                                          <p:spTgt spid="10"/>
                                        </p:tgtEl>
                                      </p:cBhvr>
                                    </p:animEffect>
                                  </p:childTnLst>
                                </p:cTn>
                              </p:par>
                            </p:childTnLst>
                          </p:cTn>
                        </p:par>
                        <p:par>
                          <p:cTn id="135" fill="hold">
                            <p:stCondLst>
                              <p:cond delay="500"/>
                            </p:stCondLst>
                            <p:childTnLst>
                              <p:par>
                                <p:cTn id="136" presetID="22" presetClass="entr" presetSubtype="1" fill="hold" grpId="0" nodeType="afterEffect">
                                  <p:stCondLst>
                                    <p:cond delay="0"/>
                                  </p:stCondLst>
                                  <p:childTnLst>
                                    <p:set>
                                      <p:cBhvr>
                                        <p:cTn id="137" dur="1" fill="hold">
                                          <p:stCondLst>
                                            <p:cond delay="0"/>
                                          </p:stCondLst>
                                        </p:cTn>
                                        <p:tgtEl>
                                          <p:spTgt spid="101518"/>
                                        </p:tgtEl>
                                        <p:attrNameLst>
                                          <p:attrName>style.visibility</p:attrName>
                                        </p:attrNameLst>
                                      </p:cBhvr>
                                      <p:to>
                                        <p:strVal val="visible"/>
                                      </p:to>
                                    </p:set>
                                    <p:animEffect transition="in" filter="wipe(up)">
                                      <p:cBhvr>
                                        <p:cTn id="138" dur="500"/>
                                        <p:tgtEl>
                                          <p:spTgt spid="101518"/>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grpId="0" nodeType="clickEffect">
                                  <p:stCondLst>
                                    <p:cond delay="0"/>
                                  </p:stCondLst>
                                  <p:childTnLst>
                                    <p:set>
                                      <p:cBhvr>
                                        <p:cTn id="142" dur="1" fill="hold">
                                          <p:stCondLst>
                                            <p:cond delay="0"/>
                                          </p:stCondLst>
                                        </p:cTn>
                                        <p:tgtEl>
                                          <p:spTgt spid="101381"/>
                                        </p:tgtEl>
                                        <p:attrNameLst>
                                          <p:attrName>style.visibility</p:attrName>
                                        </p:attrNameLst>
                                      </p:cBhvr>
                                      <p:to>
                                        <p:strVal val="visible"/>
                                      </p:to>
                                    </p:set>
                                    <p:animEffect transition="in" filter="wipe(up)">
                                      <p:cBhvr>
                                        <p:cTn id="143" dur="500"/>
                                        <p:tgtEl>
                                          <p:spTgt spid="101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autoUpdateAnimBg="0"/>
      <p:bldP spid="101380" grpId="0" autoUpdateAnimBg="0"/>
      <p:bldP spid="101381" grpId="0" autoUpdateAnimBg="0"/>
      <p:bldP spid="101451" grpId="0" animBg="1"/>
      <p:bldP spid="101500" grpId="0"/>
      <p:bldP spid="101501" grpId="0"/>
      <p:bldP spid="101502" grpId="0"/>
      <p:bldP spid="101503" grpId="0"/>
      <p:bldP spid="101504" grpId="0"/>
      <p:bldP spid="101505" grpId="0" animBg="1"/>
      <p:bldP spid="101506" grpId="0" animBg="1"/>
      <p:bldP spid="101507" grpId="0" animBg="1"/>
      <p:bldP spid="101508" grpId="0" animBg="1"/>
      <p:bldP spid="101509" grpId="0" animBg="1"/>
      <p:bldP spid="101510" grpId="0" animBg="1"/>
      <p:bldP spid="101511" grpId="0" animBg="1"/>
      <p:bldP spid="101516" grpId="0"/>
      <p:bldP spid="101517" grpId="0"/>
      <p:bldP spid="10151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pPr eaLnBrk="1" hangingPunct="1"/>
            <a:r>
              <a:rPr lang="en-GB" smtClean="0"/>
              <a:t>P2 - Physics</a:t>
            </a:r>
          </a:p>
        </p:txBody>
      </p:sp>
      <p:sp>
        <p:nvSpPr>
          <p:cNvPr id="3" name="Subtitle 2"/>
          <p:cNvSpPr>
            <a:spLocks noGrp="1"/>
          </p:cNvSpPr>
          <p:nvPr>
            <p:ph type="subTitle" idx="1"/>
          </p:nvPr>
        </p:nvSpPr>
        <p:spPr/>
        <p:txBody>
          <a:bodyPr>
            <a:normAutofit/>
          </a:bodyPr>
          <a:lstStyle/>
          <a:p>
            <a:pPr eaLnBrk="1" fontAlgn="auto" hangingPunct="1">
              <a:spcAft>
                <a:spcPts val="0"/>
              </a:spcAft>
              <a:buFont typeface="Wingdings 3"/>
              <a:buNone/>
              <a:defRPr/>
            </a:pPr>
            <a:r>
              <a:rPr lang="en-GB" u="sng" dirty="0" smtClean="0"/>
              <a:t>Nuclear Fusion &amp; Fission</a:t>
            </a:r>
            <a:endParaRPr lang="en-GB" u="sng" dirty="0"/>
          </a:p>
        </p:txBody>
      </p:sp>
    </p:spTree>
    <p:extLst>
      <p:ext uri="{BB962C8B-B14F-4D97-AF65-F5344CB8AC3E}">
        <p14:creationId xmlns:p14="http://schemas.microsoft.com/office/powerpoint/2010/main" val="6419668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484784"/>
            <a:ext cx="8229600" cy="2376264"/>
          </a:xfrm>
        </p:spPr>
        <p:txBody>
          <a:bodyPr>
            <a:normAutofit/>
          </a:bodyPr>
          <a:lstStyle/>
          <a:p>
            <a:pPr marL="274320" indent="-274320" eaLnBrk="1" fontAlgn="auto" hangingPunct="1">
              <a:spcAft>
                <a:spcPts val="0"/>
              </a:spcAft>
              <a:buFont typeface="Wingdings 3"/>
              <a:buChar char=""/>
              <a:defRPr/>
            </a:pPr>
            <a:r>
              <a:rPr lang="en-GB" dirty="0" smtClean="0">
                <a:latin typeface="+mj-lt"/>
              </a:rPr>
              <a:t>to sketch a labelled diagram to illustrate how a chain reaction may occur</a:t>
            </a:r>
          </a:p>
        </p:txBody>
      </p:sp>
    </p:spTree>
    <p:extLst>
      <p:ext uri="{BB962C8B-B14F-4D97-AF65-F5344CB8AC3E}">
        <p14:creationId xmlns:p14="http://schemas.microsoft.com/office/powerpoint/2010/main" val="365630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Nuclear Fission</a:t>
            </a:r>
            <a:endParaRPr lang="en-GB" dirty="0"/>
          </a:p>
        </p:txBody>
      </p:sp>
      <p:sp>
        <p:nvSpPr>
          <p:cNvPr id="3" name="Content Placeholder 2"/>
          <p:cNvSpPr>
            <a:spLocks noGrp="1"/>
          </p:cNvSpPr>
          <p:nvPr>
            <p:ph sz="quarter" idx="1"/>
          </p:nvPr>
        </p:nvSpPr>
        <p:spPr>
          <a:xfrm>
            <a:off x="251520" y="1219200"/>
            <a:ext cx="8640960" cy="4937760"/>
          </a:xfrm>
        </p:spPr>
        <p:txBody>
          <a:bodyPr>
            <a:normAutofit fontScale="92500" lnSpcReduction="20000"/>
          </a:bodyPr>
          <a:lstStyle/>
          <a:p>
            <a:r>
              <a:rPr lang="en-GB" dirty="0" smtClean="0"/>
              <a:t>Nuclear fission is the splitting of atomic nuclei and is used in nuclear reactors as a source of heat energy which can be transformed into electrical energy</a:t>
            </a:r>
          </a:p>
          <a:p>
            <a:r>
              <a:rPr lang="en-GB" dirty="0" smtClean="0"/>
              <a:t>There are two fissionable substances in common use in nuclear reactors:</a:t>
            </a:r>
          </a:p>
          <a:p>
            <a:pPr lvl="1"/>
            <a:r>
              <a:rPr lang="en-GB" dirty="0" smtClean="0">
                <a:solidFill>
                  <a:schemeClr val="accent5">
                    <a:lumMod val="50000"/>
                  </a:schemeClr>
                </a:solidFill>
              </a:rPr>
              <a:t>Uranium 235</a:t>
            </a:r>
          </a:p>
          <a:p>
            <a:pPr lvl="1"/>
            <a:r>
              <a:rPr lang="en-GB" dirty="0" smtClean="0">
                <a:solidFill>
                  <a:schemeClr val="accent5">
                    <a:lumMod val="50000"/>
                  </a:schemeClr>
                </a:solidFill>
              </a:rPr>
              <a:t>Plutonium 239</a:t>
            </a:r>
          </a:p>
          <a:p>
            <a:r>
              <a:rPr lang="en-GB" dirty="0" smtClean="0"/>
              <a:t>For fission to occur the Uranium 235/Plutonium 239 nucleus must first absorb a neutron</a:t>
            </a:r>
          </a:p>
          <a:p>
            <a:r>
              <a:rPr lang="en-GB" dirty="0" smtClean="0"/>
              <a:t>The nucleus undergoing fission splits into 2 smaller nuclei and 2/3 neutrons and energy is released</a:t>
            </a:r>
          </a:p>
          <a:p>
            <a:r>
              <a:rPr lang="en-GB" dirty="0" smtClean="0"/>
              <a:t>The neutrons may go on to start a chain reaction</a:t>
            </a:r>
          </a:p>
        </p:txBody>
      </p:sp>
    </p:spTree>
    <p:extLst>
      <p:ext uri="{BB962C8B-B14F-4D97-AF65-F5344CB8AC3E}">
        <p14:creationId xmlns:p14="http://schemas.microsoft.com/office/powerpoint/2010/main" val="212189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95536" y="309215"/>
            <a:ext cx="6372200" cy="671513"/>
          </a:xfrm>
        </p:spPr>
        <p:txBody>
          <a:bodyPr>
            <a:normAutofit fontScale="90000"/>
          </a:bodyPr>
          <a:lstStyle/>
          <a:p>
            <a:pPr eaLnBrk="1" hangingPunct="1">
              <a:defRPr/>
            </a:pPr>
            <a:r>
              <a:rPr lang="en-GB" dirty="0" smtClean="0"/>
              <a:t>P2 – Physics - Nuclear fission</a:t>
            </a:r>
          </a:p>
        </p:txBody>
      </p:sp>
      <p:sp>
        <p:nvSpPr>
          <p:cNvPr id="102403" name="Oval 3"/>
          <p:cNvSpPr>
            <a:spLocks noChangeArrowheads="1"/>
          </p:cNvSpPr>
          <p:nvPr/>
        </p:nvSpPr>
        <p:spPr bwMode="auto">
          <a:xfrm>
            <a:off x="381000" y="3124200"/>
            <a:ext cx="381000" cy="38100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grpSp>
        <p:nvGrpSpPr>
          <p:cNvPr id="2" name="Group 4"/>
          <p:cNvGrpSpPr>
            <a:grpSpLocks/>
          </p:cNvGrpSpPr>
          <p:nvPr/>
        </p:nvGrpSpPr>
        <p:grpSpPr bwMode="auto">
          <a:xfrm>
            <a:off x="1581150" y="2476500"/>
            <a:ext cx="1562100" cy="1657350"/>
            <a:chOff x="996" y="1560"/>
            <a:chExt cx="984" cy="1044"/>
          </a:xfrm>
        </p:grpSpPr>
        <p:grpSp>
          <p:nvGrpSpPr>
            <p:cNvPr id="3" name="Group 5"/>
            <p:cNvGrpSpPr>
              <a:grpSpLocks/>
            </p:cNvGrpSpPr>
            <p:nvPr/>
          </p:nvGrpSpPr>
          <p:grpSpPr bwMode="auto">
            <a:xfrm>
              <a:off x="1128" y="1644"/>
              <a:ext cx="816" cy="864"/>
              <a:chOff x="1128" y="1644"/>
              <a:chExt cx="816" cy="864"/>
            </a:xfrm>
          </p:grpSpPr>
          <p:sp>
            <p:nvSpPr>
              <p:cNvPr id="102406" name="Oval 6"/>
              <p:cNvSpPr>
                <a:spLocks noChangeArrowheads="1"/>
              </p:cNvSpPr>
              <p:nvPr/>
            </p:nvSpPr>
            <p:spPr bwMode="auto">
              <a:xfrm>
                <a:off x="1272" y="174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07" name="Oval 7"/>
              <p:cNvSpPr>
                <a:spLocks noChangeArrowheads="1"/>
              </p:cNvSpPr>
              <p:nvPr/>
            </p:nvSpPr>
            <p:spPr bwMode="auto">
              <a:xfrm>
                <a:off x="1224" y="1932"/>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82" name="Oval 8"/>
              <p:cNvSpPr>
                <a:spLocks noChangeArrowheads="1"/>
              </p:cNvSpPr>
              <p:nvPr/>
            </p:nvSpPr>
            <p:spPr bwMode="auto">
              <a:xfrm>
                <a:off x="1368"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83" name="Oval 9"/>
              <p:cNvSpPr>
                <a:spLocks noChangeArrowheads="1"/>
              </p:cNvSpPr>
              <p:nvPr/>
            </p:nvSpPr>
            <p:spPr bwMode="auto">
              <a:xfrm>
                <a:off x="1416" y="188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10" name="Oval 10"/>
              <p:cNvSpPr>
                <a:spLocks noChangeArrowheads="1"/>
              </p:cNvSpPr>
              <p:nvPr/>
            </p:nvSpPr>
            <p:spPr bwMode="auto">
              <a:xfrm>
                <a:off x="1320" y="212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85" name="Oval 11"/>
              <p:cNvSpPr>
                <a:spLocks noChangeArrowheads="1"/>
              </p:cNvSpPr>
              <p:nvPr/>
            </p:nvSpPr>
            <p:spPr bwMode="auto">
              <a:xfrm>
                <a:off x="1128" y="183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86" name="Oval 12"/>
              <p:cNvSpPr>
                <a:spLocks noChangeArrowheads="1"/>
              </p:cNvSpPr>
              <p:nvPr/>
            </p:nvSpPr>
            <p:spPr bwMode="auto">
              <a:xfrm>
                <a:off x="1176" y="21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13" name="Oval 13"/>
              <p:cNvSpPr>
                <a:spLocks noChangeArrowheads="1"/>
              </p:cNvSpPr>
              <p:nvPr/>
            </p:nvSpPr>
            <p:spPr bwMode="auto">
              <a:xfrm>
                <a:off x="1512" y="202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88" name="Oval 14"/>
              <p:cNvSpPr>
                <a:spLocks noChangeArrowheads="1"/>
              </p:cNvSpPr>
              <p:nvPr/>
            </p:nvSpPr>
            <p:spPr bwMode="auto">
              <a:xfrm>
                <a:off x="1560" y="22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15" name="Oval 15"/>
              <p:cNvSpPr>
                <a:spLocks noChangeArrowheads="1"/>
              </p:cNvSpPr>
              <p:nvPr/>
            </p:nvSpPr>
            <p:spPr bwMode="auto">
              <a:xfrm>
                <a:off x="1704" y="212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16" name="Oval 16"/>
              <p:cNvSpPr>
                <a:spLocks noChangeArrowheads="1"/>
              </p:cNvSpPr>
              <p:nvPr/>
            </p:nvSpPr>
            <p:spPr bwMode="auto">
              <a:xfrm>
                <a:off x="1512" y="178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91" name="Oval 17"/>
              <p:cNvSpPr>
                <a:spLocks noChangeArrowheads="1"/>
              </p:cNvSpPr>
              <p:nvPr/>
            </p:nvSpPr>
            <p:spPr bwMode="auto">
              <a:xfrm>
                <a:off x="1656"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18" name="Oval 18"/>
              <p:cNvSpPr>
                <a:spLocks noChangeArrowheads="1"/>
              </p:cNvSpPr>
              <p:nvPr/>
            </p:nvSpPr>
            <p:spPr bwMode="auto">
              <a:xfrm>
                <a:off x="1416" y="222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93" name="Oval 19"/>
              <p:cNvSpPr>
                <a:spLocks noChangeArrowheads="1"/>
              </p:cNvSpPr>
              <p:nvPr/>
            </p:nvSpPr>
            <p:spPr bwMode="auto">
              <a:xfrm>
                <a:off x="1656" y="178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94" name="Oval 20"/>
              <p:cNvSpPr>
                <a:spLocks noChangeArrowheads="1"/>
              </p:cNvSpPr>
              <p:nvPr/>
            </p:nvSpPr>
            <p:spPr bwMode="auto">
              <a:xfrm>
                <a:off x="1464" y="164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21" name="Oval 21"/>
              <p:cNvSpPr>
                <a:spLocks noChangeArrowheads="1"/>
              </p:cNvSpPr>
              <p:nvPr/>
            </p:nvSpPr>
            <p:spPr bwMode="auto">
              <a:xfrm>
                <a:off x="1272" y="226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sp>
          <p:nvSpPr>
            <p:cNvPr id="102422" name="Oval 22"/>
            <p:cNvSpPr>
              <a:spLocks noChangeArrowheads="1"/>
            </p:cNvSpPr>
            <p:nvPr/>
          </p:nvSpPr>
          <p:spPr bwMode="auto">
            <a:xfrm>
              <a:off x="1740" y="190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23" name="Oval 23"/>
            <p:cNvSpPr>
              <a:spLocks noChangeArrowheads="1"/>
            </p:cNvSpPr>
            <p:nvPr/>
          </p:nvSpPr>
          <p:spPr bwMode="auto">
            <a:xfrm>
              <a:off x="1620" y="236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66" name="Oval 24"/>
            <p:cNvSpPr>
              <a:spLocks noChangeArrowheads="1"/>
            </p:cNvSpPr>
            <p:nvPr/>
          </p:nvSpPr>
          <p:spPr bwMode="auto">
            <a:xfrm>
              <a:off x="1500" y="210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67" name="Oval 25"/>
            <p:cNvSpPr>
              <a:spLocks noChangeArrowheads="1"/>
            </p:cNvSpPr>
            <p:nvPr/>
          </p:nvSpPr>
          <p:spPr bwMode="auto">
            <a:xfrm>
              <a:off x="1152" y="226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26" name="Oval 26"/>
            <p:cNvSpPr>
              <a:spLocks noChangeArrowheads="1"/>
            </p:cNvSpPr>
            <p:nvPr/>
          </p:nvSpPr>
          <p:spPr bwMode="auto">
            <a:xfrm>
              <a:off x="1260" y="1812"/>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69" name="Oval 27"/>
            <p:cNvSpPr>
              <a:spLocks noChangeArrowheads="1"/>
            </p:cNvSpPr>
            <p:nvPr/>
          </p:nvSpPr>
          <p:spPr bwMode="auto">
            <a:xfrm>
              <a:off x="1404" y="235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70" name="Oval 28"/>
            <p:cNvSpPr>
              <a:spLocks noChangeArrowheads="1"/>
            </p:cNvSpPr>
            <p:nvPr/>
          </p:nvSpPr>
          <p:spPr bwMode="auto">
            <a:xfrm>
              <a:off x="99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29" name="Oval 29"/>
            <p:cNvSpPr>
              <a:spLocks noChangeArrowheads="1"/>
            </p:cNvSpPr>
            <p:nvPr/>
          </p:nvSpPr>
          <p:spPr bwMode="auto">
            <a:xfrm>
              <a:off x="1176" y="196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72" name="Oval 30"/>
            <p:cNvSpPr>
              <a:spLocks noChangeArrowheads="1"/>
            </p:cNvSpPr>
            <p:nvPr/>
          </p:nvSpPr>
          <p:spPr bwMode="auto">
            <a:xfrm>
              <a:off x="1344" y="207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31" name="Oval 31"/>
            <p:cNvSpPr>
              <a:spLocks noChangeArrowheads="1"/>
            </p:cNvSpPr>
            <p:nvPr/>
          </p:nvSpPr>
          <p:spPr bwMode="auto">
            <a:xfrm>
              <a:off x="1500" y="1872"/>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32" name="Oval 32"/>
            <p:cNvSpPr>
              <a:spLocks noChangeArrowheads="1"/>
            </p:cNvSpPr>
            <p:nvPr/>
          </p:nvSpPr>
          <p:spPr bwMode="auto">
            <a:xfrm>
              <a:off x="996" y="214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75" name="Oval 33"/>
            <p:cNvSpPr>
              <a:spLocks noChangeArrowheads="1"/>
            </p:cNvSpPr>
            <p:nvPr/>
          </p:nvSpPr>
          <p:spPr bwMode="auto">
            <a:xfrm>
              <a:off x="1272" y="236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34" name="Oval 34"/>
            <p:cNvSpPr>
              <a:spLocks noChangeArrowheads="1"/>
            </p:cNvSpPr>
            <p:nvPr/>
          </p:nvSpPr>
          <p:spPr bwMode="auto">
            <a:xfrm>
              <a:off x="1296" y="156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77" name="Oval 35"/>
            <p:cNvSpPr>
              <a:spLocks noChangeArrowheads="1"/>
            </p:cNvSpPr>
            <p:nvPr/>
          </p:nvSpPr>
          <p:spPr bwMode="auto">
            <a:xfrm>
              <a:off x="100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78" name="Oval 36"/>
            <p:cNvSpPr>
              <a:spLocks noChangeArrowheads="1"/>
            </p:cNvSpPr>
            <p:nvPr/>
          </p:nvSpPr>
          <p:spPr bwMode="auto">
            <a:xfrm>
              <a:off x="1692"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37" name="Oval 37"/>
            <p:cNvSpPr>
              <a:spLocks noChangeArrowheads="1"/>
            </p:cNvSpPr>
            <p:nvPr/>
          </p:nvSpPr>
          <p:spPr bwMode="auto">
            <a:xfrm>
              <a:off x="1164" y="165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4" name="Group 38"/>
          <p:cNvGrpSpPr>
            <a:grpSpLocks/>
          </p:cNvGrpSpPr>
          <p:nvPr/>
        </p:nvGrpSpPr>
        <p:grpSpPr bwMode="auto">
          <a:xfrm>
            <a:off x="4057650" y="2000250"/>
            <a:ext cx="1314450" cy="2495550"/>
            <a:chOff x="2556" y="1260"/>
            <a:chExt cx="828" cy="1572"/>
          </a:xfrm>
        </p:grpSpPr>
        <p:grpSp>
          <p:nvGrpSpPr>
            <p:cNvPr id="5" name="Group 39"/>
            <p:cNvGrpSpPr>
              <a:grpSpLocks/>
            </p:cNvGrpSpPr>
            <p:nvPr/>
          </p:nvGrpSpPr>
          <p:grpSpPr bwMode="auto">
            <a:xfrm>
              <a:off x="2568" y="1968"/>
              <a:ext cx="816" cy="864"/>
              <a:chOff x="1728" y="1680"/>
              <a:chExt cx="816" cy="864"/>
            </a:xfrm>
          </p:grpSpPr>
          <p:sp>
            <p:nvSpPr>
              <p:cNvPr id="102440" name="Oval 40"/>
              <p:cNvSpPr>
                <a:spLocks noChangeArrowheads="1"/>
              </p:cNvSpPr>
              <p:nvPr/>
            </p:nvSpPr>
            <p:spPr bwMode="auto">
              <a:xfrm>
                <a:off x="1872" y="177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41" name="Oval 41"/>
              <p:cNvSpPr>
                <a:spLocks noChangeArrowheads="1"/>
              </p:cNvSpPr>
              <p:nvPr/>
            </p:nvSpPr>
            <p:spPr bwMode="auto">
              <a:xfrm>
                <a:off x="1824" y="196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49" name="Oval 42"/>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50" name="Oval 43"/>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44" name="Oval 44"/>
              <p:cNvSpPr>
                <a:spLocks noChangeArrowheads="1"/>
              </p:cNvSpPr>
              <p:nvPr/>
            </p:nvSpPr>
            <p:spPr bwMode="auto">
              <a:xfrm>
                <a:off x="1920" y="216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52" name="Oval 45"/>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53" name="Oval 46"/>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47" name="Oval 47"/>
              <p:cNvSpPr>
                <a:spLocks noChangeArrowheads="1"/>
              </p:cNvSpPr>
              <p:nvPr/>
            </p:nvSpPr>
            <p:spPr bwMode="auto">
              <a:xfrm>
                <a:off x="2112" y="206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55" name="Oval 48"/>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49" name="Oval 49"/>
              <p:cNvSpPr>
                <a:spLocks noChangeArrowheads="1"/>
              </p:cNvSpPr>
              <p:nvPr/>
            </p:nvSpPr>
            <p:spPr bwMode="auto">
              <a:xfrm>
                <a:off x="2304" y="216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50" name="Oval 50"/>
              <p:cNvSpPr>
                <a:spLocks noChangeArrowheads="1"/>
              </p:cNvSpPr>
              <p:nvPr/>
            </p:nvSpPr>
            <p:spPr bwMode="auto">
              <a:xfrm>
                <a:off x="2112" y="182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58" name="Oval 51"/>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52" name="Oval 52"/>
              <p:cNvSpPr>
                <a:spLocks noChangeArrowheads="1"/>
              </p:cNvSpPr>
              <p:nvPr/>
            </p:nvSpPr>
            <p:spPr bwMode="auto">
              <a:xfrm>
                <a:off x="2016" y="225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60" name="Oval 53"/>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61" name="Oval 54"/>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55" name="Oval 55"/>
              <p:cNvSpPr>
                <a:spLocks noChangeArrowheads="1"/>
              </p:cNvSpPr>
              <p:nvPr/>
            </p:nvSpPr>
            <p:spPr bwMode="auto">
              <a:xfrm>
                <a:off x="1872" y="230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6" name="Group 56"/>
            <p:cNvGrpSpPr>
              <a:grpSpLocks/>
            </p:cNvGrpSpPr>
            <p:nvPr/>
          </p:nvGrpSpPr>
          <p:grpSpPr bwMode="auto">
            <a:xfrm>
              <a:off x="2556" y="1260"/>
              <a:ext cx="816" cy="864"/>
              <a:chOff x="1728" y="1680"/>
              <a:chExt cx="816" cy="864"/>
            </a:xfrm>
          </p:grpSpPr>
          <p:sp>
            <p:nvSpPr>
              <p:cNvPr id="102457" name="Oval 57"/>
              <p:cNvSpPr>
                <a:spLocks noChangeArrowheads="1"/>
              </p:cNvSpPr>
              <p:nvPr/>
            </p:nvSpPr>
            <p:spPr bwMode="auto">
              <a:xfrm>
                <a:off x="1872" y="177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58" name="Oval 58"/>
              <p:cNvSpPr>
                <a:spLocks noChangeArrowheads="1"/>
              </p:cNvSpPr>
              <p:nvPr/>
            </p:nvSpPr>
            <p:spPr bwMode="auto">
              <a:xfrm>
                <a:off x="1824" y="196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33" name="Oval 59"/>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34" name="Oval 60"/>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61" name="Oval 61"/>
              <p:cNvSpPr>
                <a:spLocks noChangeArrowheads="1"/>
              </p:cNvSpPr>
              <p:nvPr/>
            </p:nvSpPr>
            <p:spPr bwMode="auto">
              <a:xfrm>
                <a:off x="1920" y="216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36" name="Oval 62"/>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37" name="Oval 63"/>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64" name="Oval 64"/>
              <p:cNvSpPr>
                <a:spLocks noChangeArrowheads="1"/>
              </p:cNvSpPr>
              <p:nvPr/>
            </p:nvSpPr>
            <p:spPr bwMode="auto">
              <a:xfrm>
                <a:off x="2112" y="206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39" name="Oval 65"/>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66" name="Oval 66"/>
              <p:cNvSpPr>
                <a:spLocks noChangeArrowheads="1"/>
              </p:cNvSpPr>
              <p:nvPr/>
            </p:nvSpPr>
            <p:spPr bwMode="auto">
              <a:xfrm>
                <a:off x="2304" y="216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67" name="Oval 67"/>
              <p:cNvSpPr>
                <a:spLocks noChangeArrowheads="1"/>
              </p:cNvSpPr>
              <p:nvPr/>
            </p:nvSpPr>
            <p:spPr bwMode="auto">
              <a:xfrm>
                <a:off x="2112" y="182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42" name="Oval 68"/>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69" name="Oval 69"/>
              <p:cNvSpPr>
                <a:spLocks noChangeArrowheads="1"/>
              </p:cNvSpPr>
              <p:nvPr/>
            </p:nvSpPr>
            <p:spPr bwMode="auto">
              <a:xfrm>
                <a:off x="2016" y="225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44" name="Oval 70"/>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45" name="Oval 71"/>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72" name="Oval 72"/>
              <p:cNvSpPr>
                <a:spLocks noChangeArrowheads="1"/>
              </p:cNvSpPr>
              <p:nvPr/>
            </p:nvSpPr>
            <p:spPr bwMode="auto">
              <a:xfrm>
                <a:off x="1872" y="230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grpSp>
        <p:nvGrpSpPr>
          <p:cNvPr id="7" name="Group 73"/>
          <p:cNvGrpSpPr>
            <a:grpSpLocks/>
          </p:cNvGrpSpPr>
          <p:nvPr/>
        </p:nvGrpSpPr>
        <p:grpSpPr bwMode="auto">
          <a:xfrm>
            <a:off x="6210300" y="1066800"/>
            <a:ext cx="1333500" cy="4495800"/>
            <a:chOff x="3912" y="672"/>
            <a:chExt cx="840" cy="2832"/>
          </a:xfrm>
        </p:grpSpPr>
        <p:grpSp>
          <p:nvGrpSpPr>
            <p:cNvPr id="8" name="Group 74"/>
            <p:cNvGrpSpPr>
              <a:grpSpLocks/>
            </p:cNvGrpSpPr>
            <p:nvPr/>
          </p:nvGrpSpPr>
          <p:grpSpPr bwMode="auto">
            <a:xfrm>
              <a:off x="3936" y="2640"/>
              <a:ext cx="816" cy="864"/>
              <a:chOff x="1728" y="1680"/>
              <a:chExt cx="816" cy="864"/>
            </a:xfrm>
          </p:grpSpPr>
          <p:sp>
            <p:nvSpPr>
              <p:cNvPr id="102475" name="Oval 75"/>
              <p:cNvSpPr>
                <a:spLocks noChangeArrowheads="1"/>
              </p:cNvSpPr>
              <p:nvPr/>
            </p:nvSpPr>
            <p:spPr bwMode="auto">
              <a:xfrm>
                <a:off x="1872" y="177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76" name="Oval 76"/>
              <p:cNvSpPr>
                <a:spLocks noChangeArrowheads="1"/>
              </p:cNvSpPr>
              <p:nvPr/>
            </p:nvSpPr>
            <p:spPr bwMode="auto">
              <a:xfrm>
                <a:off x="1824" y="196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15" name="Oval 77"/>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16" name="Oval 78"/>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79" name="Oval 79"/>
              <p:cNvSpPr>
                <a:spLocks noChangeArrowheads="1"/>
              </p:cNvSpPr>
              <p:nvPr/>
            </p:nvSpPr>
            <p:spPr bwMode="auto">
              <a:xfrm>
                <a:off x="1920" y="216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18" name="Oval 80"/>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19" name="Oval 81"/>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82" name="Oval 82"/>
              <p:cNvSpPr>
                <a:spLocks noChangeArrowheads="1"/>
              </p:cNvSpPr>
              <p:nvPr/>
            </p:nvSpPr>
            <p:spPr bwMode="auto">
              <a:xfrm>
                <a:off x="2112" y="206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21" name="Oval 83"/>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84" name="Oval 84"/>
              <p:cNvSpPr>
                <a:spLocks noChangeArrowheads="1"/>
              </p:cNvSpPr>
              <p:nvPr/>
            </p:nvSpPr>
            <p:spPr bwMode="auto">
              <a:xfrm>
                <a:off x="2304" y="216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85" name="Oval 85"/>
              <p:cNvSpPr>
                <a:spLocks noChangeArrowheads="1"/>
              </p:cNvSpPr>
              <p:nvPr/>
            </p:nvSpPr>
            <p:spPr bwMode="auto">
              <a:xfrm>
                <a:off x="2112" y="182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24" name="Oval 86"/>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87" name="Oval 87"/>
              <p:cNvSpPr>
                <a:spLocks noChangeArrowheads="1"/>
              </p:cNvSpPr>
              <p:nvPr/>
            </p:nvSpPr>
            <p:spPr bwMode="auto">
              <a:xfrm>
                <a:off x="2016" y="225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26" name="Oval 88"/>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27" name="Oval 89"/>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90" name="Oval 90"/>
              <p:cNvSpPr>
                <a:spLocks noChangeArrowheads="1"/>
              </p:cNvSpPr>
              <p:nvPr/>
            </p:nvSpPr>
            <p:spPr bwMode="auto">
              <a:xfrm>
                <a:off x="1872" y="230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9" name="Group 91"/>
            <p:cNvGrpSpPr>
              <a:grpSpLocks/>
            </p:cNvGrpSpPr>
            <p:nvPr/>
          </p:nvGrpSpPr>
          <p:grpSpPr bwMode="auto">
            <a:xfrm>
              <a:off x="3912" y="672"/>
              <a:ext cx="816" cy="864"/>
              <a:chOff x="1728" y="1680"/>
              <a:chExt cx="816" cy="864"/>
            </a:xfrm>
          </p:grpSpPr>
          <p:sp>
            <p:nvSpPr>
              <p:cNvPr id="102492" name="Oval 92"/>
              <p:cNvSpPr>
                <a:spLocks noChangeArrowheads="1"/>
              </p:cNvSpPr>
              <p:nvPr/>
            </p:nvSpPr>
            <p:spPr bwMode="auto">
              <a:xfrm>
                <a:off x="1872" y="177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493" name="Oval 93"/>
              <p:cNvSpPr>
                <a:spLocks noChangeArrowheads="1"/>
              </p:cNvSpPr>
              <p:nvPr/>
            </p:nvSpPr>
            <p:spPr bwMode="auto">
              <a:xfrm>
                <a:off x="1824" y="1968"/>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199" name="Oval 94"/>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00" name="Oval 95"/>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96" name="Oval 96"/>
              <p:cNvSpPr>
                <a:spLocks noChangeArrowheads="1"/>
              </p:cNvSpPr>
              <p:nvPr/>
            </p:nvSpPr>
            <p:spPr bwMode="auto">
              <a:xfrm>
                <a:off x="1920" y="216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02" name="Oval 97"/>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03" name="Oval 98"/>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499" name="Oval 99"/>
              <p:cNvSpPr>
                <a:spLocks noChangeArrowheads="1"/>
              </p:cNvSpPr>
              <p:nvPr/>
            </p:nvSpPr>
            <p:spPr bwMode="auto">
              <a:xfrm>
                <a:off x="2112" y="206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05" name="Oval 100"/>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501" name="Oval 101"/>
              <p:cNvSpPr>
                <a:spLocks noChangeArrowheads="1"/>
              </p:cNvSpPr>
              <p:nvPr/>
            </p:nvSpPr>
            <p:spPr bwMode="auto">
              <a:xfrm>
                <a:off x="2304" y="2160"/>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2502" name="Oval 102"/>
              <p:cNvSpPr>
                <a:spLocks noChangeArrowheads="1"/>
              </p:cNvSpPr>
              <p:nvPr/>
            </p:nvSpPr>
            <p:spPr bwMode="auto">
              <a:xfrm>
                <a:off x="2112" y="182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08" name="Oval 103"/>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504" name="Oval 104"/>
              <p:cNvSpPr>
                <a:spLocks noChangeArrowheads="1"/>
              </p:cNvSpPr>
              <p:nvPr/>
            </p:nvSpPr>
            <p:spPr bwMode="auto">
              <a:xfrm>
                <a:off x="2016" y="2256"/>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2210" name="Oval 105"/>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211" name="Oval 106"/>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2507" name="Oval 107"/>
              <p:cNvSpPr>
                <a:spLocks noChangeArrowheads="1"/>
              </p:cNvSpPr>
              <p:nvPr/>
            </p:nvSpPr>
            <p:spPr bwMode="auto">
              <a:xfrm>
                <a:off x="1872" y="2304"/>
                <a:ext cx="240" cy="240"/>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grpSp>
        <p:nvGrpSpPr>
          <p:cNvPr id="10" name="Group 108"/>
          <p:cNvGrpSpPr>
            <a:grpSpLocks/>
          </p:cNvGrpSpPr>
          <p:nvPr/>
        </p:nvGrpSpPr>
        <p:grpSpPr bwMode="auto">
          <a:xfrm>
            <a:off x="8305800" y="2038350"/>
            <a:ext cx="609600" cy="2533650"/>
            <a:chOff x="5232" y="1284"/>
            <a:chExt cx="384" cy="1596"/>
          </a:xfrm>
        </p:grpSpPr>
        <p:sp>
          <p:nvSpPr>
            <p:cNvPr id="92192" name="Oval 109"/>
            <p:cNvSpPr>
              <a:spLocks noChangeArrowheads="1"/>
            </p:cNvSpPr>
            <p:nvPr/>
          </p:nvSpPr>
          <p:spPr bwMode="auto">
            <a:xfrm>
              <a:off x="5232" y="264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193" name="Oval 110"/>
            <p:cNvSpPr>
              <a:spLocks noChangeArrowheads="1"/>
            </p:cNvSpPr>
            <p:nvPr/>
          </p:nvSpPr>
          <p:spPr bwMode="auto">
            <a:xfrm>
              <a:off x="5376" y="199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2194" name="Oval 111"/>
            <p:cNvSpPr>
              <a:spLocks noChangeArrowheads="1"/>
            </p:cNvSpPr>
            <p:nvPr/>
          </p:nvSpPr>
          <p:spPr bwMode="auto">
            <a:xfrm>
              <a:off x="5268" y="128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grpSp>
      <p:sp>
        <p:nvSpPr>
          <p:cNvPr id="102512" name="AutoShape 112"/>
          <p:cNvSpPr>
            <a:spLocks noChangeArrowheads="1"/>
          </p:cNvSpPr>
          <p:nvPr/>
        </p:nvSpPr>
        <p:spPr bwMode="auto">
          <a:xfrm>
            <a:off x="914400" y="3124200"/>
            <a:ext cx="533400" cy="438150"/>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102513" name="AutoShape 113"/>
          <p:cNvSpPr>
            <a:spLocks noChangeArrowheads="1"/>
          </p:cNvSpPr>
          <p:nvPr/>
        </p:nvSpPr>
        <p:spPr bwMode="auto">
          <a:xfrm>
            <a:off x="3352800" y="3124200"/>
            <a:ext cx="533400" cy="438150"/>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grpSp>
        <p:nvGrpSpPr>
          <p:cNvPr id="11" name="Group 114"/>
          <p:cNvGrpSpPr>
            <a:grpSpLocks/>
          </p:cNvGrpSpPr>
          <p:nvPr/>
        </p:nvGrpSpPr>
        <p:grpSpPr bwMode="auto">
          <a:xfrm>
            <a:off x="5562600" y="1981200"/>
            <a:ext cx="533400" cy="2571750"/>
            <a:chOff x="3504" y="1248"/>
            <a:chExt cx="336" cy="1620"/>
          </a:xfrm>
        </p:grpSpPr>
        <p:sp>
          <p:nvSpPr>
            <p:cNvPr id="92190" name="AutoShape 115"/>
            <p:cNvSpPr>
              <a:spLocks noChangeArrowheads="1"/>
            </p:cNvSpPr>
            <p:nvPr/>
          </p:nvSpPr>
          <p:spPr bwMode="auto">
            <a:xfrm rot="1865196">
              <a:off x="3504" y="2592"/>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92191" name="AutoShape 116"/>
            <p:cNvSpPr>
              <a:spLocks noChangeArrowheads="1"/>
            </p:cNvSpPr>
            <p:nvPr/>
          </p:nvSpPr>
          <p:spPr bwMode="auto">
            <a:xfrm rot="-1704349">
              <a:off x="3504" y="1248"/>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grpSp>
      <p:grpSp>
        <p:nvGrpSpPr>
          <p:cNvPr id="12" name="Group 117"/>
          <p:cNvGrpSpPr>
            <a:grpSpLocks/>
          </p:cNvGrpSpPr>
          <p:nvPr/>
        </p:nvGrpSpPr>
        <p:grpSpPr bwMode="auto">
          <a:xfrm>
            <a:off x="7772400" y="2286000"/>
            <a:ext cx="685800" cy="2038350"/>
            <a:chOff x="4896" y="1440"/>
            <a:chExt cx="432" cy="1284"/>
          </a:xfrm>
        </p:grpSpPr>
        <p:sp>
          <p:nvSpPr>
            <p:cNvPr id="92187" name="AutoShape 118"/>
            <p:cNvSpPr>
              <a:spLocks noChangeArrowheads="1"/>
            </p:cNvSpPr>
            <p:nvPr/>
          </p:nvSpPr>
          <p:spPr bwMode="auto">
            <a:xfrm>
              <a:off x="4992" y="1968"/>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92188" name="AutoShape 119"/>
            <p:cNvSpPr>
              <a:spLocks noChangeArrowheads="1"/>
            </p:cNvSpPr>
            <p:nvPr/>
          </p:nvSpPr>
          <p:spPr bwMode="auto">
            <a:xfrm rot="1865196">
              <a:off x="4896" y="2448"/>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92189" name="AutoShape 120"/>
            <p:cNvSpPr>
              <a:spLocks noChangeArrowheads="1"/>
            </p:cNvSpPr>
            <p:nvPr/>
          </p:nvSpPr>
          <p:spPr bwMode="auto">
            <a:xfrm rot="-1704349">
              <a:off x="4944" y="1440"/>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grpSp>
      <p:sp>
        <p:nvSpPr>
          <p:cNvPr id="102521" name="AutoShape 121"/>
          <p:cNvSpPr>
            <a:spLocks noChangeArrowheads="1"/>
          </p:cNvSpPr>
          <p:nvPr/>
        </p:nvSpPr>
        <p:spPr bwMode="auto">
          <a:xfrm>
            <a:off x="5943600" y="2362200"/>
            <a:ext cx="2057400" cy="1828800"/>
          </a:xfrm>
          <a:prstGeom prst="irregularSeal2">
            <a:avLst/>
          </a:prstGeom>
          <a:gradFill rotWithShape="0">
            <a:gsLst>
              <a:gs pos="0">
                <a:srgbClr val="FFFF00"/>
              </a:gs>
              <a:gs pos="100000">
                <a:srgbClr val="FF0000"/>
              </a:gs>
            </a:gsLst>
            <a:path path="shape">
              <a:fillToRect l="50000" t="50000" r="50000" b="50000"/>
            </a:path>
          </a:gradFill>
          <a:ln w="38100">
            <a:noFill/>
            <a:miter lim="800000"/>
            <a:headEnd/>
            <a:tailEnd/>
          </a:ln>
        </p:spPr>
        <p:txBody>
          <a:bodyPr wrap="none" anchor="ctr"/>
          <a:lstStyle/>
          <a:p>
            <a:endParaRPr lang="en-US"/>
          </a:p>
        </p:txBody>
      </p:sp>
      <p:grpSp>
        <p:nvGrpSpPr>
          <p:cNvPr id="13" name="Group 122"/>
          <p:cNvGrpSpPr>
            <a:grpSpLocks/>
          </p:cNvGrpSpPr>
          <p:nvPr/>
        </p:nvGrpSpPr>
        <p:grpSpPr bwMode="auto">
          <a:xfrm>
            <a:off x="1403598" y="4298951"/>
            <a:ext cx="2231529" cy="2017713"/>
            <a:chOff x="893" y="2736"/>
            <a:chExt cx="1190" cy="1271"/>
          </a:xfrm>
        </p:grpSpPr>
        <p:sp>
          <p:nvSpPr>
            <p:cNvPr id="92185" name="AutoShape 123"/>
            <p:cNvSpPr>
              <a:spLocks noChangeArrowheads="1"/>
            </p:cNvSpPr>
            <p:nvPr/>
          </p:nvSpPr>
          <p:spPr bwMode="auto">
            <a:xfrm>
              <a:off x="1344" y="2736"/>
              <a:ext cx="192" cy="912"/>
            </a:xfrm>
            <a:prstGeom prst="upArrow">
              <a:avLst>
                <a:gd name="adj1" fmla="val 50000"/>
                <a:gd name="adj2" fmla="val 118750"/>
              </a:avLst>
            </a:prstGeom>
            <a:solidFill>
              <a:schemeClr val="accent2"/>
            </a:solidFill>
            <a:ln w="38100">
              <a:noFill/>
              <a:miter lim="800000"/>
              <a:headEnd/>
              <a:tailEnd/>
            </a:ln>
          </p:spPr>
          <p:txBody>
            <a:bodyPr wrap="none" anchor="ctr"/>
            <a:lstStyle/>
            <a:p>
              <a:endParaRPr lang="en-US"/>
            </a:p>
          </p:txBody>
        </p:sp>
        <p:sp>
          <p:nvSpPr>
            <p:cNvPr id="92186" name="Text Box 124"/>
            <p:cNvSpPr txBox="1">
              <a:spLocks noChangeArrowheads="1"/>
            </p:cNvSpPr>
            <p:nvPr/>
          </p:nvSpPr>
          <p:spPr bwMode="auto">
            <a:xfrm>
              <a:off x="893" y="3600"/>
              <a:ext cx="1190" cy="407"/>
            </a:xfrm>
            <a:prstGeom prst="rect">
              <a:avLst/>
            </a:prstGeom>
            <a:solidFill>
              <a:schemeClr val="accent2"/>
            </a:solidFill>
            <a:ln w="38100">
              <a:noFill/>
              <a:miter lim="800000"/>
              <a:headEnd/>
              <a:tailEnd/>
            </a:ln>
          </p:spPr>
          <p:txBody>
            <a:bodyPr wrap="square">
              <a:spAutoFit/>
            </a:bodyPr>
            <a:lstStyle/>
            <a:p>
              <a:pPr>
                <a:spcBef>
                  <a:spcPct val="50000"/>
                </a:spcBef>
              </a:pPr>
              <a:r>
                <a:rPr lang="en-GB"/>
                <a:t>Uranium or plutonium nucleus</a:t>
              </a:r>
            </a:p>
          </p:txBody>
        </p:sp>
      </p:grpSp>
      <p:grpSp>
        <p:nvGrpSpPr>
          <p:cNvPr id="14" name="Group 125"/>
          <p:cNvGrpSpPr>
            <a:grpSpLocks/>
          </p:cNvGrpSpPr>
          <p:nvPr/>
        </p:nvGrpSpPr>
        <p:grpSpPr bwMode="auto">
          <a:xfrm>
            <a:off x="3962400" y="4572002"/>
            <a:ext cx="1257300" cy="1027113"/>
            <a:chOff x="2496" y="2880"/>
            <a:chExt cx="792" cy="647"/>
          </a:xfrm>
        </p:grpSpPr>
        <p:sp>
          <p:nvSpPr>
            <p:cNvPr id="92183" name="AutoShape 126"/>
            <p:cNvSpPr>
              <a:spLocks noChangeArrowheads="1"/>
            </p:cNvSpPr>
            <p:nvPr/>
          </p:nvSpPr>
          <p:spPr bwMode="auto">
            <a:xfrm>
              <a:off x="2880" y="2880"/>
              <a:ext cx="144" cy="480"/>
            </a:xfrm>
            <a:prstGeom prst="upArrow">
              <a:avLst>
                <a:gd name="adj1" fmla="val 50000"/>
                <a:gd name="adj2" fmla="val 83333"/>
              </a:avLst>
            </a:prstGeom>
            <a:solidFill>
              <a:srgbClr val="CC0000"/>
            </a:solidFill>
            <a:ln w="38100">
              <a:noFill/>
              <a:miter lim="800000"/>
              <a:headEnd/>
              <a:tailEnd/>
            </a:ln>
          </p:spPr>
          <p:txBody>
            <a:bodyPr wrap="none" anchor="ctr"/>
            <a:lstStyle/>
            <a:p>
              <a:endParaRPr lang="en-US"/>
            </a:p>
          </p:txBody>
        </p:sp>
        <p:sp>
          <p:nvSpPr>
            <p:cNvPr id="92184" name="Text Box 127"/>
            <p:cNvSpPr txBox="1">
              <a:spLocks noChangeArrowheads="1"/>
            </p:cNvSpPr>
            <p:nvPr/>
          </p:nvSpPr>
          <p:spPr bwMode="auto">
            <a:xfrm>
              <a:off x="2496" y="3120"/>
              <a:ext cx="792" cy="407"/>
            </a:xfrm>
            <a:prstGeom prst="rect">
              <a:avLst/>
            </a:prstGeom>
            <a:solidFill>
              <a:srgbClr val="CC0000"/>
            </a:solidFill>
            <a:ln w="38100">
              <a:noFill/>
              <a:miter lim="800000"/>
              <a:headEnd/>
              <a:tailEnd/>
            </a:ln>
          </p:spPr>
          <p:txBody>
            <a:bodyPr wrap="square">
              <a:spAutoFit/>
            </a:bodyPr>
            <a:lstStyle/>
            <a:p>
              <a:pPr>
                <a:spcBef>
                  <a:spcPct val="50000"/>
                </a:spcBef>
              </a:pPr>
              <a:r>
                <a:rPr lang="en-GB"/>
                <a:t>Unstable nucleus</a:t>
              </a:r>
            </a:p>
          </p:txBody>
        </p:sp>
      </p:grpSp>
      <p:sp>
        <p:nvSpPr>
          <p:cNvPr id="102528" name="Text Box 128"/>
          <p:cNvSpPr txBox="1">
            <a:spLocks noChangeArrowheads="1"/>
          </p:cNvSpPr>
          <p:nvPr/>
        </p:nvSpPr>
        <p:spPr bwMode="auto">
          <a:xfrm>
            <a:off x="5943600" y="5670550"/>
            <a:ext cx="2444824" cy="646331"/>
          </a:xfrm>
          <a:prstGeom prst="rect">
            <a:avLst/>
          </a:prstGeom>
          <a:solidFill>
            <a:schemeClr val="accent2"/>
          </a:solidFill>
          <a:ln w="38100">
            <a:noFill/>
            <a:miter lim="800000"/>
            <a:headEnd/>
            <a:tailEnd/>
          </a:ln>
        </p:spPr>
        <p:txBody>
          <a:bodyPr wrap="square">
            <a:spAutoFit/>
          </a:bodyPr>
          <a:lstStyle/>
          <a:p>
            <a:pPr>
              <a:spcBef>
                <a:spcPct val="50000"/>
              </a:spcBef>
            </a:pPr>
            <a:r>
              <a:rPr lang="en-GB"/>
              <a:t>New nuclei (e.g. barium and krypton)</a:t>
            </a:r>
          </a:p>
        </p:txBody>
      </p:sp>
      <p:grpSp>
        <p:nvGrpSpPr>
          <p:cNvPr id="15" name="Group 129"/>
          <p:cNvGrpSpPr>
            <a:grpSpLocks/>
          </p:cNvGrpSpPr>
          <p:nvPr/>
        </p:nvGrpSpPr>
        <p:grpSpPr bwMode="auto">
          <a:xfrm>
            <a:off x="7740653" y="685800"/>
            <a:ext cx="1223963" cy="1219200"/>
            <a:chOff x="4876" y="480"/>
            <a:chExt cx="771" cy="768"/>
          </a:xfrm>
        </p:grpSpPr>
        <p:sp>
          <p:nvSpPr>
            <p:cNvPr id="92181" name="AutoShape 130"/>
            <p:cNvSpPr>
              <a:spLocks noChangeArrowheads="1"/>
            </p:cNvSpPr>
            <p:nvPr/>
          </p:nvSpPr>
          <p:spPr bwMode="auto">
            <a:xfrm rot="10800000">
              <a:off x="5328" y="768"/>
              <a:ext cx="144" cy="480"/>
            </a:xfrm>
            <a:prstGeom prst="upArrow">
              <a:avLst>
                <a:gd name="adj1" fmla="val 50000"/>
                <a:gd name="adj2" fmla="val 83333"/>
              </a:avLst>
            </a:prstGeom>
            <a:solidFill>
              <a:srgbClr val="CC0000"/>
            </a:solidFill>
            <a:ln w="38100">
              <a:noFill/>
              <a:miter lim="800000"/>
              <a:headEnd/>
              <a:tailEnd/>
            </a:ln>
          </p:spPr>
          <p:txBody>
            <a:bodyPr wrap="none" anchor="ctr"/>
            <a:lstStyle/>
            <a:p>
              <a:endParaRPr lang="en-US"/>
            </a:p>
          </p:txBody>
        </p:sp>
        <p:sp>
          <p:nvSpPr>
            <p:cNvPr id="92182" name="Text Box 131"/>
            <p:cNvSpPr txBox="1">
              <a:spLocks noChangeArrowheads="1"/>
            </p:cNvSpPr>
            <p:nvPr/>
          </p:nvSpPr>
          <p:spPr bwMode="auto">
            <a:xfrm>
              <a:off x="4876" y="480"/>
              <a:ext cx="771" cy="407"/>
            </a:xfrm>
            <a:prstGeom prst="rect">
              <a:avLst/>
            </a:prstGeom>
            <a:solidFill>
              <a:srgbClr val="CC0000"/>
            </a:solidFill>
            <a:ln w="38100">
              <a:noFill/>
              <a:miter lim="800000"/>
              <a:headEnd/>
              <a:tailEnd/>
            </a:ln>
          </p:spPr>
          <p:txBody>
            <a:bodyPr wrap="square">
              <a:spAutoFit/>
            </a:bodyPr>
            <a:lstStyle/>
            <a:p>
              <a:pPr>
                <a:spcBef>
                  <a:spcPct val="50000"/>
                </a:spcBef>
              </a:pPr>
              <a:r>
                <a:rPr lang="en-GB"/>
                <a:t>More neutrons</a:t>
              </a:r>
            </a:p>
          </p:txBody>
        </p:sp>
      </p:grpSp>
      <p:grpSp>
        <p:nvGrpSpPr>
          <p:cNvPr id="16" name="Group 132"/>
          <p:cNvGrpSpPr>
            <a:grpSpLocks/>
          </p:cNvGrpSpPr>
          <p:nvPr/>
        </p:nvGrpSpPr>
        <p:grpSpPr bwMode="auto">
          <a:xfrm>
            <a:off x="228600" y="3657602"/>
            <a:ext cx="1103313" cy="1131888"/>
            <a:chOff x="144" y="2304"/>
            <a:chExt cx="695" cy="713"/>
          </a:xfrm>
        </p:grpSpPr>
        <p:sp>
          <p:nvSpPr>
            <p:cNvPr id="92179" name="Text Box 133"/>
            <p:cNvSpPr txBox="1">
              <a:spLocks noChangeArrowheads="1"/>
            </p:cNvSpPr>
            <p:nvPr/>
          </p:nvSpPr>
          <p:spPr bwMode="auto">
            <a:xfrm>
              <a:off x="144" y="2784"/>
              <a:ext cx="695" cy="233"/>
            </a:xfrm>
            <a:prstGeom prst="rect">
              <a:avLst/>
            </a:prstGeom>
            <a:solidFill>
              <a:srgbClr val="CC0000"/>
            </a:solidFill>
            <a:ln w="38100">
              <a:noFill/>
              <a:miter lim="800000"/>
              <a:headEnd/>
              <a:tailEnd/>
            </a:ln>
          </p:spPr>
          <p:txBody>
            <a:bodyPr wrap="square">
              <a:spAutoFit/>
            </a:bodyPr>
            <a:lstStyle/>
            <a:p>
              <a:pPr>
                <a:spcBef>
                  <a:spcPct val="50000"/>
                </a:spcBef>
              </a:pPr>
              <a:r>
                <a:rPr lang="en-GB" dirty="0"/>
                <a:t>Neutron</a:t>
              </a:r>
            </a:p>
          </p:txBody>
        </p:sp>
        <p:sp>
          <p:nvSpPr>
            <p:cNvPr id="92180" name="AutoShape 134"/>
            <p:cNvSpPr>
              <a:spLocks noChangeArrowheads="1"/>
            </p:cNvSpPr>
            <p:nvPr/>
          </p:nvSpPr>
          <p:spPr bwMode="auto">
            <a:xfrm>
              <a:off x="288" y="2304"/>
              <a:ext cx="144" cy="480"/>
            </a:xfrm>
            <a:prstGeom prst="upArrow">
              <a:avLst>
                <a:gd name="adj1" fmla="val 50000"/>
                <a:gd name="adj2" fmla="val 83333"/>
              </a:avLst>
            </a:prstGeom>
            <a:solidFill>
              <a:srgbClr val="CC0000"/>
            </a:solidFill>
            <a:ln w="38100">
              <a:noFill/>
              <a:miter lim="800000"/>
              <a:headEnd/>
              <a:tailEnd/>
            </a:ln>
          </p:spPr>
          <p:txBody>
            <a:bodyPr wrap="none" anchor="ctr"/>
            <a:lstStyle/>
            <a:p>
              <a:endParaRPr lang="en-US"/>
            </a:p>
          </p:txBody>
        </p:sp>
      </p:grpSp>
    </p:spTree>
    <p:extLst>
      <p:ext uri="{BB962C8B-B14F-4D97-AF65-F5344CB8AC3E}">
        <p14:creationId xmlns:p14="http://schemas.microsoft.com/office/powerpoint/2010/main" val="416982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3"/>
                                        </p:tgtEl>
                                        <p:attrNameLst>
                                          <p:attrName>style.visibility</p:attrName>
                                        </p:attrNameLst>
                                      </p:cBhvr>
                                      <p:to>
                                        <p:strVal val="visible"/>
                                      </p:to>
                                    </p:set>
                                    <p:anim calcmode="lin" valueType="num">
                                      <p:cBhvr additive="base">
                                        <p:cTn id="7" dur="500" fill="hold"/>
                                        <p:tgtEl>
                                          <p:spTgt spid="102403"/>
                                        </p:tgtEl>
                                        <p:attrNameLst>
                                          <p:attrName>ppt_x</p:attrName>
                                        </p:attrNameLst>
                                      </p:cBhvr>
                                      <p:tavLst>
                                        <p:tav tm="0">
                                          <p:val>
                                            <p:strVal val="0-#ppt_w/2"/>
                                          </p:val>
                                        </p:tav>
                                        <p:tav tm="100000">
                                          <p:val>
                                            <p:strVal val="#ppt_x"/>
                                          </p:val>
                                        </p:tav>
                                      </p:tavLst>
                                    </p:anim>
                                    <p:anim calcmode="lin" valueType="num">
                                      <p:cBhvr additive="base">
                                        <p:cTn id="8" dur="500" fill="hold"/>
                                        <p:tgtEl>
                                          <p:spTgt spid="1024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2512"/>
                                        </p:tgtEl>
                                        <p:attrNameLst>
                                          <p:attrName>style.visibility</p:attrName>
                                        </p:attrNameLst>
                                      </p:cBhvr>
                                      <p:to>
                                        <p:strVal val="visible"/>
                                      </p:to>
                                    </p:set>
                                    <p:animEffect transition="in" filter="wipe(left)">
                                      <p:cBhvr>
                                        <p:cTn id="19" dur="500"/>
                                        <p:tgtEl>
                                          <p:spTgt spid="1025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2513"/>
                                        </p:tgtEl>
                                        <p:attrNameLst>
                                          <p:attrName>style.visibility</p:attrName>
                                        </p:attrNameLst>
                                      </p:cBhvr>
                                      <p:to>
                                        <p:strVal val="visible"/>
                                      </p:to>
                                    </p:set>
                                    <p:animEffect transition="in" filter="wipe(left)">
                                      <p:cBhvr>
                                        <p:cTn id="36" dur="500"/>
                                        <p:tgtEl>
                                          <p:spTgt spid="10251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0-#ppt_w/2"/>
                                          </p:val>
                                        </p:tav>
                                        <p:tav tm="100000">
                                          <p:val>
                                            <p:strVal val="#ppt_x"/>
                                          </p:val>
                                        </p:tav>
                                      </p:tavLst>
                                    </p:anim>
                                    <p:anim calcmode="lin" valueType="num">
                                      <p:cBhvr additive="base">
                                        <p:cTn id="4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0-#ppt_w/2"/>
                                          </p:val>
                                        </p:tav>
                                        <p:tav tm="100000">
                                          <p:val>
                                            <p:strVal val="#ppt_x"/>
                                          </p:val>
                                        </p:tav>
                                      </p:tavLst>
                                    </p:anim>
                                    <p:anim calcmode="lin" valueType="num">
                                      <p:cBhvr additive="base">
                                        <p:cTn id="5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02528"/>
                                        </p:tgtEl>
                                        <p:attrNameLst>
                                          <p:attrName>style.visibility</p:attrName>
                                        </p:attrNameLst>
                                      </p:cBhvr>
                                      <p:to>
                                        <p:strVal val="visible"/>
                                      </p:to>
                                    </p:set>
                                    <p:anim calcmode="lin" valueType="num">
                                      <p:cBhvr additive="base">
                                        <p:cTn id="64" dur="500" fill="hold"/>
                                        <p:tgtEl>
                                          <p:spTgt spid="102528"/>
                                        </p:tgtEl>
                                        <p:attrNameLst>
                                          <p:attrName>ppt_x</p:attrName>
                                        </p:attrNameLst>
                                      </p:cBhvr>
                                      <p:tavLst>
                                        <p:tav tm="0">
                                          <p:val>
                                            <p:strVal val="#ppt_x"/>
                                          </p:val>
                                        </p:tav>
                                        <p:tav tm="100000">
                                          <p:val>
                                            <p:strVal val="#ppt_x"/>
                                          </p:val>
                                        </p:tav>
                                      </p:tavLst>
                                    </p:anim>
                                    <p:anim calcmode="lin" valueType="num">
                                      <p:cBhvr additive="base">
                                        <p:cTn id="65" dur="500" fill="hold"/>
                                        <p:tgtEl>
                                          <p:spTgt spid="102528"/>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grpId="0" nodeType="clickEffect">
                                  <p:stCondLst>
                                    <p:cond delay="0"/>
                                  </p:stCondLst>
                                  <p:childTnLst>
                                    <p:set>
                                      <p:cBhvr>
                                        <p:cTn id="69" dur="1" fill="hold">
                                          <p:stCondLst>
                                            <p:cond delay="0"/>
                                          </p:stCondLst>
                                        </p:cTn>
                                        <p:tgtEl>
                                          <p:spTgt spid="102521"/>
                                        </p:tgtEl>
                                        <p:attrNameLst>
                                          <p:attrName>style.visibility</p:attrName>
                                        </p:attrNameLst>
                                      </p:cBhvr>
                                      <p:to>
                                        <p:strVal val="visible"/>
                                      </p:to>
                                    </p:set>
                                    <p:anim calcmode="lin" valueType="num">
                                      <p:cBhvr>
                                        <p:cTn id="70" dur="500" fill="hold"/>
                                        <p:tgtEl>
                                          <p:spTgt spid="102521"/>
                                        </p:tgtEl>
                                        <p:attrNameLst>
                                          <p:attrName>ppt_w</p:attrName>
                                        </p:attrNameLst>
                                      </p:cBhvr>
                                      <p:tavLst>
                                        <p:tav tm="0">
                                          <p:val>
                                            <p:fltVal val="0"/>
                                          </p:val>
                                        </p:tav>
                                        <p:tav tm="100000">
                                          <p:val>
                                            <p:strVal val="#ppt_w"/>
                                          </p:val>
                                        </p:tav>
                                      </p:tavLst>
                                    </p:anim>
                                    <p:anim calcmode="lin" valueType="num">
                                      <p:cBhvr>
                                        <p:cTn id="71" dur="500" fill="hold"/>
                                        <p:tgtEl>
                                          <p:spTgt spid="102521"/>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68"/>
                                            </p:cond>
                                          </p:stCondLst>
                                          <p:endCondLst>
                                            <p:cond evt="onStopAudio" delay="0">
                                              <p:tgtEl>
                                                <p:sldTgt/>
                                              </p:tgtEl>
                                            </p:cond>
                                          </p:endCondLst>
                                        </p:cTn>
                                        <p:tgtEl>
                                          <p:sndTgt r:embed="rId3" name="explode.wav"/>
                                        </p:tgtEl>
                                      </p:cMediaNode>
                                    </p:audio>
                                  </p:sub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additive="base">
                                        <p:cTn id="81" dur="500" fill="hold"/>
                                        <p:tgtEl>
                                          <p:spTgt spid="10"/>
                                        </p:tgtEl>
                                        <p:attrNameLst>
                                          <p:attrName>ppt_x</p:attrName>
                                        </p:attrNameLst>
                                      </p:cBhvr>
                                      <p:tavLst>
                                        <p:tav tm="0">
                                          <p:val>
                                            <p:strVal val="0-#ppt_w/2"/>
                                          </p:val>
                                        </p:tav>
                                        <p:tav tm="100000">
                                          <p:val>
                                            <p:strVal val="#ppt_x"/>
                                          </p:val>
                                        </p:tav>
                                      </p:tavLst>
                                    </p:anim>
                                    <p:anim calcmode="lin" valueType="num">
                                      <p:cBhvr additive="base">
                                        <p:cTn id="8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1"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nimBg="1"/>
      <p:bldP spid="102512" grpId="0" animBg="1"/>
      <p:bldP spid="102513" grpId="0" animBg="1"/>
      <p:bldP spid="102521" grpId="0" animBg="1"/>
      <p:bldP spid="102528"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23528" y="216024"/>
            <a:ext cx="5724128" cy="908720"/>
          </a:xfrm>
        </p:spPr>
        <p:txBody>
          <a:bodyPr>
            <a:normAutofit fontScale="90000"/>
          </a:bodyPr>
          <a:lstStyle/>
          <a:p>
            <a:pPr eaLnBrk="1" hangingPunct="1">
              <a:defRPr/>
            </a:pPr>
            <a:r>
              <a:rPr lang="en-GB" dirty="0" smtClean="0"/>
              <a:t>P2 – Physics - Nuclear Fission - Chain reactions</a:t>
            </a:r>
          </a:p>
        </p:txBody>
      </p:sp>
      <p:sp>
        <p:nvSpPr>
          <p:cNvPr id="103427" name="Oval 3"/>
          <p:cNvSpPr>
            <a:spLocks noChangeArrowheads="1"/>
          </p:cNvSpPr>
          <p:nvPr/>
        </p:nvSpPr>
        <p:spPr bwMode="auto">
          <a:xfrm>
            <a:off x="381000" y="3271838"/>
            <a:ext cx="233363" cy="233362"/>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grpSp>
        <p:nvGrpSpPr>
          <p:cNvPr id="2" name="Group 4"/>
          <p:cNvGrpSpPr>
            <a:grpSpLocks/>
          </p:cNvGrpSpPr>
          <p:nvPr/>
        </p:nvGrpSpPr>
        <p:grpSpPr bwMode="auto">
          <a:xfrm>
            <a:off x="2895600" y="2133600"/>
            <a:ext cx="812800" cy="2743200"/>
            <a:chOff x="3912" y="672"/>
            <a:chExt cx="840" cy="2832"/>
          </a:xfrm>
        </p:grpSpPr>
        <p:grpSp>
          <p:nvGrpSpPr>
            <p:cNvPr id="3" name="Group 5"/>
            <p:cNvGrpSpPr>
              <a:grpSpLocks/>
            </p:cNvGrpSpPr>
            <p:nvPr/>
          </p:nvGrpSpPr>
          <p:grpSpPr bwMode="auto">
            <a:xfrm>
              <a:off x="3936" y="2640"/>
              <a:ext cx="816" cy="864"/>
              <a:chOff x="1728" y="1680"/>
              <a:chExt cx="816" cy="864"/>
            </a:xfrm>
          </p:grpSpPr>
          <p:sp>
            <p:nvSpPr>
              <p:cNvPr id="103430" name="Oval 6"/>
              <p:cNvSpPr>
                <a:spLocks noChangeArrowheads="1"/>
              </p:cNvSpPr>
              <p:nvPr/>
            </p:nvSpPr>
            <p:spPr bwMode="auto">
              <a:xfrm>
                <a:off x="1873" y="1777"/>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431" name="Oval 7"/>
              <p:cNvSpPr>
                <a:spLocks noChangeArrowheads="1"/>
              </p:cNvSpPr>
              <p:nvPr/>
            </p:nvSpPr>
            <p:spPr bwMode="auto">
              <a:xfrm>
                <a:off x="1824" y="1969"/>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92" name="Oval 8"/>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93" name="Oval 9"/>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34" name="Oval 10"/>
              <p:cNvSpPr>
                <a:spLocks noChangeArrowheads="1"/>
              </p:cNvSpPr>
              <p:nvPr/>
            </p:nvSpPr>
            <p:spPr bwMode="auto">
              <a:xfrm>
                <a:off x="1922"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95" name="Oval 11"/>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96" name="Oval 12"/>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37" name="Oval 13"/>
              <p:cNvSpPr>
                <a:spLocks noChangeArrowheads="1"/>
              </p:cNvSpPr>
              <p:nvPr/>
            </p:nvSpPr>
            <p:spPr bwMode="auto">
              <a:xfrm>
                <a:off x="2113" y="2064"/>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98" name="Oval 14"/>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39" name="Oval 15"/>
              <p:cNvSpPr>
                <a:spLocks noChangeArrowheads="1"/>
              </p:cNvSpPr>
              <p:nvPr/>
            </p:nvSpPr>
            <p:spPr bwMode="auto">
              <a:xfrm>
                <a:off x="2304"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440" name="Oval 16"/>
              <p:cNvSpPr>
                <a:spLocks noChangeArrowheads="1"/>
              </p:cNvSpPr>
              <p:nvPr/>
            </p:nvSpPr>
            <p:spPr bwMode="auto">
              <a:xfrm>
                <a:off x="2113" y="1825"/>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501" name="Oval 17"/>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42" name="Oval 18"/>
              <p:cNvSpPr>
                <a:spLocks noChangeArrowheads="1"/>
              </p:cNvSpPr>
              <p:nvPr/>
            </p:nvSpPr>
            <p:spPr bwMode="auto">
              <a:xfrm>
                <a:off x="2016" y="2256"/>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503" name="Oval 19"/>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504" name="Oval 20"/>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45" name="Oval 21"/>
              <p:cNvSpPr>
                <a:spLocks noChangeArrowheads="1"/>
              </p:cNvSpPr>
              <p:nvPr/>
            </p:nvSpPr>
            <p:spPr bwMode="auto">
              <a:xfrm>
                <a:off x="1873" y="2305"/>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4" name="Group 22"/>
            <p:cNvGrpSpPr>
              <a:grpSpLocks/>
            </p:cNvGrpSpPr>
            <p:nvPr/>
          </p:nvGrpSpPr>
          <p:grpSpPr bwMode="auto">
            <a:xfrm>
              <a:off x="3912" y="672"/>
              <a:ext cx="816" cy="864"/>
              <a:chOff x="1728" y="1680"/>
              <a:chExt cx="816" cy="864"/>
            </a:xfrm>
          </p:grpSpPr>
          <p:sp>
            <p:nvSpPr>
              <p:cNvPr id="103447" name="Oval 23"/>
              <p:cNvSpPr>
                <a:spLocks noChangeArrowheads="1"/>
              </p:cNvSpPr>
              <p:nvPr/>
            </p:nvSpPr>
            <p:spPr bwMode="auto">
              <a:xfrm>
                <a:off x="1872" y="1777"/>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448" name="Oval 24"/>
              <p:cNvSpPr>
                <a:spLocks noChangeArrowheads="1"/>
              </p:cNvSpPr>
              <p:nvPr/>
            </p:nvSpPr>
            <p:spPr bwMode="auto">
              <a:xfrm>
                <a:off x="1823" y="1968"/>
                <a:ext cx="241"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76" name="Oval 25"/>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77" name="Oval 26"/>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51" name="Oval 27"/>
              <p:cNvSpPr>
                <a:spLocks noChangeArrowheads="1"/>
              </p:cNvSpPr>
              <p:nvPr/>
            </p:nvSpPr>
            <p:spPr bwMode="auto">
              <a:xfrm>
                <a:off x="1920"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79" name="Oval 28"/>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80" name="Oval 29"/>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54" name="Oval 30"/>
              <p:cNvSpPr>
                <a:spLocks noChangeArrowheads="1"/>
              </p:cNvSpPr>
              <p:nvPr/>
            </p:nvSpPr>
            <p:spPr bwMode="auto">
              <a:xfrm>
                <a:off x="2112" y="2064"/>
                <a:ext cx="240"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82" name="Oval 31"/>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56" name="Oval 32"/>
              <p:cNvSpPr>
                <a:spLocks noChangeArrowheads="1"/>
              </p:cNvSpPr>
              <p:nvPr/>
            </p:nvSpPr>
            <p:spPr bwMode="auto">
              <a:xfrm>
                <a:off x="2304"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457" name="Oval 33"/>
              <p:cNvSpPr>
                <a:spLocks noChangeArrowheads="1"/>
              </p:cNvSpPr>
              <p:nvPr/>
            </p:nvSpPr>
            <p:spPr bwMode="auto">
              <a:xfrm>
                <a:off x="2112" y="1824"/>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85" name="Oval 34"/>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59" name="Oval 35"/>
              <p:cNvSpPr>
                <a:spLocks noChangeArrowheads="1"/>
              </p:cNvSpPr>
              <p:nvPr/>
            </p:nvSpPr>
            <p:spPr bwMode="auto">
              <a:xfrm>
                <a:off x="2015" y="2255"/>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87" name="Oval 36"/>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88" name="Oval 37"/>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62" name="Oval 38"/>
              <p:cNvSpPr>
                <a:spLocks noChangeArrowheads="1"/>
              </p:cNvSpPr>
              <p:nvPr/>
            </p:nvSpPr>
            <p:spPr bwMode="auto">
              <a:xfrm>
                <a:off x="1872" y="2304"/>
                <a:ext cx="240"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sp>
        <p:nvSpPr>
          <p:cNvPr id="103463" name="AutoShape 39"/>
          <p:cNvSpPr>
            <a:spLocks noChangeArrowheads="1"/>
          </p:cNvSpPr>
          <p:nvPr/>
        </p:nvSpPr>
        <p:spPr bwMode="auto">
          <a:xfrm>
            <a:off x="914400" y="3295650"/>
            <a:ext cx="325438" cy="266700"/>
          </a:xfrm>
          <a:prstGeom prst="rightArrow">
            <a:avLst>
              <a:gd name="adj1" fmla="val 50000"/>
              <a:gd name="adj2" fmla="val 30506"/>
            </a:avLst>
          </a:prstGeom>
          <a:solidFill>
            <a:srgbClr val="FFCC00"/>
          </a:solidFill>
          <a:ln w="38100">
            <a:solidFill>
              <a:srgbClr val="FFCC00"/>
            </a:solidFill>
            <a:miter lim="800000"/>
            <a:headEnd/>
            <a:tailEnd/>
          </a:ln>
        </p:spPr>
        <p:txBody>
          <a:bodyPr wrap="none" anchor="ctr"/>
          <a:lstStyle/>
          <a:p>
            <a:endParaRPr lang="en-US"/>
          </a:p>
        </p:txBody>
      </p:sp>
      <p:grpSp>
        <p:nvGrpSpPr>
          <p:cNvPr id="5" name="Group 40"/>
          <p:cNvGrpSpPr>
            <a:grpSpLocks/>
          </p:cNvGrpSpPr>
          <p:nvPr/>
        </p:nvGrpSpPr>
        <p:grpSpPr bwMode="auto">
          <a:xfrm>
            <a:off x="2362200" y="2667000"/>
            <a:ext cx="401638" cy="1570038"/>
            <a:chOff x="1488" y="1680"/>
            <a:chExt cx="253" cy="989"/>
          </a:xfrm>
        </p:grpSpPr>
        <p:sp>
          <p:nvSpPr>
            <p:cNvPr id="93468" name="AutoShape 41"/>
            <p:cNvSpPr>
              <a:spLocks noChangeArrowheads="1"/>
            </p:cNvSpPr>
            <p:nvPr/>
          </p:nvSpPr>
          <p:spPr bwMode="auto">
            <a:xfrm>
              <a:off x="1536" y="2064"/>
              <a:ext cx="205" cy="168"/>
            </a:xfrm>
            <a:prstGeom prst="rightArrow">
              <a:avLst>
                <a:gd name="adj1" fmla="val 50000"/>
                <a:gd name="adj2" fmla="val 30506"/>
              </a:avLst>
            </a:prstGeom>
            <a:solidFill>
              <a:srgbClr val="FFCC00"/>
            </a:solidFill>
            <a:ln w="38100">
              <a:solidFill>
                <a:srgbClr val="FFCC00"/>
              </a:solidFill>
              <a:miter lim="800000"/>
              <a:headEnd/>
              <a:tailEnd/>
            </a:ln>
          </p:spPr>
          <p:txBody>
            <a:bodyPr wrap="none" anchor="ctr"/>
            <a:lstStyle/>
            <a:p>
              <a:endParaRPr lang="en-US"/>
            </a:p>
          </p:txBody>
        </p:sp>
        <p:grpSp>
          <p:nvGrpSpPr>
            <p:cNvPr id="6" name="Group 42"/>
            <p:cNvGrpSpPr>
              <a:grpSpLocks/>
            </p:cNvGrpSpPr>
            <p:nvPr/>
          </p:nvGrpSpPr>
          <p:grpSpPr bwMode="auto">
            <a:xfrm>
              <a:off x="1488" y="1680"/>
              <a:ext cx="205" cy="989"/>
              <a:chOff x="3504" y="1248"/>
              <a:chExt cx="336" cy="1620"/>
            </a:xfrm>
          </p:grpSpPr>
          <p:sp>
            <p:nvSpPr>
              <p:cNvPr id="93470" name="AutoShape 43"/>
              <p:cNvSpPr>
                <a:spLocks noChangeArrowheads="1"/>
              </p:cNvSpPr>
              <p:nvPr/>
            </p:nvSpPr>
            <p:spPr bwMode="auto">
              <a:xfrm rot="1865196">
                <a:off x="3504" y="2592"/>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93471" name="AutoShape 44"/>
              <p:cNvSpPr>
                <a:spLocks noChangeArrowheads="1"/>
              </p:cNvSpPr>
              <p:nvPr/>
            </p:nvSpPr>
            <p:spPr bwMode="auto">
              <a:xfrm rot="-1704349">
                <a:off x="3504" y="1248"/>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grpSp>
      </p:grpSp>
      <p:sp>
        <p:nvSpPr>
          <p:cNvPr id="103469" name="AutoShape 45"/>
          <p:cNvSpPr>
            <a:spLocks noChangeArrowheads="1"/>
          </p:cNvSpPr>
          <p:nvPr/>
        </p:nvSpPr>
        <p:spPr bwMode="auto">
          <a:xfrm>
            <a:off x="2819400" y="2895600"/>
            <a:ext cx="1254125" cy="1114425"/>
          </a:xfrm>
          <a:prstGeom prst="irregularSeal2">
            <a:avLst/>
          </a:prstGeom>
          <a:gradFill rotWithShape="0">
            <a:gsLst>
              <a:gs pos="0">
                <a:srgbClr val="FFFF00"/>
              </a:gs>
              <a:gs pos="100000">
                <a:srgbClr val="FF0000"/>
              </a:gs>
            </a:gsLst>
            <a:path path="shape">
              <a:fillToRect l="50000" t="50000" r="50000" b="50000"/>
            </a:path>
          </a:gradFill>
          <a:ln w="38100">
            <a:noFill/>
            <a:miter lim="800000"/>
            <a:headEnd/>
            <a:tailEnd/>
          </a:ln>
        </p:spPr>
        <p:txBody>
          <a:bodyPr wrap="none" anchor="ctr"/>
          <a:lstStyle/>
          <a:p>
            <a:endParaRPr lang="en-US"/>
          </a:p>
        </p:txBody>
      </p:sp>
      <p:grpSp>
        <p:nvGrpSpPr>
          <p:cNvPr id="7" name="Group 46"/>
          <p:cNvGrpSpPr>
            <a:grpSpLocks/>
          </p:cNvGrpSpPr>
          <p:nvPr/>
        </p:nvGrpSpPr>
        <p:grpSpPr bwMode="auto">
          <a:xfrm>
            <a:off x="4343400" y="1981200"/>
            <a:ext cx="309563" cy="2824163"/>
            <a:chOff x="2736" y="1248"/>
            <a:chExt cx="195" cy="1779"/>
          </a:xfrm>
        </p:grpSpPr>
        <p:sp>
          <p:nvSpPr>
            <p:cNvPr id="93465" name="Oval 47"/>
            <p:cNvSpPr>
              <a:spLocks noChangeArrowheads="1"/>
            </p:cNvSpPr>
            <p:nvPr/>
          </p:nvSpPr>
          <p:spPr bwMode="auto">
            <a:xfrm>
              <a:off x="2736" y="2880"/>
              <a:ext cx="147" cy="147"/>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66" name="Oval 48"/>
            <p:cNvSpPr>
              <a:spLocks noChangeArrowheads="1"/>
            </p:cNvSpPr>
            <p:nvPr/>
          </p:nvSpPr>
          <p:spPr bwMode="auto">
            <a:xfrm>
              <a:off x="2784" y="2016"/>
              <a:ext cx="147" cy="147"/>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67" name="Oval 49"/>
            <p:cNvSpPr>
              <a:spLocks noChangeArrowheads="1"/>
            </p:cNvSpPr>
            <p:nvPr/>
          </p:nvSpPr>
          <p:spPr bwMode="auto">
            <a:xfrm>
              <a:off x="2736" y="1248"/>
              <a:ext cx="147" cy="147"/>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grpSp>
      <p:grpSp>
        <p:nvGrpSpPr>
          <p:cNvPr id="8" name="Group 50"/>
          <p:cNvGrpSpPr>
            <a:grpSpLocks/>
          </p:cNvGrpSpPr>
          <p:nvPr/>
        </p:nvGrpSpPr>
        <p:grpSpPr bwMode="auto">
          <a:xfrm>
            <a:off x="3962400" y="2057400"/>
            <a:ext cx="401638" cy="2743200"/>
            <a:chOff x="1488" y="1680"/>
            <a:chExt cx="253" cy="989"/>
          </a:xfrm>
        </p:grpSpPr>
        <p:sp>
          <p:nvSpPr>
            <p:cNvPr id="93461" name="AutoShape 51"/>
            <p:cNvSpPr>
              <a:spLocks noChangeArrowheads="1"/>
            </p:cNvSpPr>
            <p:nvPr/>
          </p:nvSpPr>
          <p:spPr bwMode="auto">
            <a:xfrm>
              <a:off x="1536" y="2064"/>
              <a:ext cx="205" cy="168"/>
            </a:xfrm>
            <a:prstGeom prst="rightArrow">
              <a:avLst>
                <a:gd name="adj1" fmla="val 50000"/>
                <a:gd name="adj2" fmla="val 30506"/>
              </a:avLst>
            </a:prstGeom>
            <a:solidFill>
              <a:srgbClr val="FFCC00"/>
            </a:solidFill>
            <a:ln w="38100">
              <a:solidFill>
                <a:srgbClr val="FFCC00"/>
              </a:solidFill>
              <a:miter lim="800000"/>
              <a:headEnd/>
              <a:tailEnd/>
            </a:ln>
          </p:spPr>
          <p:txBody>
            <a:bodyPr wrap="none" anchor="ctr"/>
            <a:lstStyle/>
            <a:p>
              <a:endParaRPr lang="en-US"/>
            </a:p>
          </p:txBody>
        </p:sp>
        <p:grpSp>
          <p:nvGrpSpPr>
            <p:cNvPr id="9" name="Group 52"/>
            <p:cNvGrpSpPr>
              <a:grpSpLocks/>
            </p:cNvGrpSpPr>
            <p:nvPr/>
          </p:nvGrpSpPr>
          <p:grpSpPr bwMode="auto">
            <a:xfrm>
              <a:off x="1488" y="1680"/>
              <a:ext cx="205" cy="989"/>
              <a:chOff x="3504" y="1248"/>
              <a:chExt cx="336" cy="1620"/>
            </a:xfrm>
          </p:grpSpPr>
          <p:sp>
            <p:nvSpPr>
              <p:cNvPr id="93463" name="AutoShape 53"/>
              <p:cNvSpPr>
                <a:spLocks noChangeArrowheads="1"/>
              </p:cNvSpPr>
              <p:nvPr/>
            </p:nvSpPr>
            <p:spPr bwMode="auto">
              <a:xfrm rot="1865196">
                <a:off x="3504" y="2592"/>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93464" name="AutoShape 54"/>
              <p:cNvSpPr>
                <a:spLocks noChangeArrowheads="1"/>
              </p:cNvSpPr>
              <p:nvPr/>
            </p:nvSpPr>
            <p:spPr bwMode="auto">
              <a:xfrm rot="-1704349">
                <a:off x="3504" y="1248"/>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grpSp>
      </p:grpSp>
      <p:grpSp>
        <p:nvGrpSpPr>
          <p:cNvPr id="10" name="Group 55"/>
          <p:cNvGrpSpPr>
            <a:grpSpLocks/>
          </p:cNvGrpSpPr>
          <p:nvPr/>
        </p:nvGrpSpPr>
        <p:grpSpPr bwMode="auto">
          <a:xfrm>
            <a:off x="5105400" y="1143000"/>
            <a:ext cx="1028700" cy="4364038"/>
            <a:chOff x="3216" y="720"/>
            <a:chExt cx="648" cy="2749"/>
          </a:xfrm>
        </p:grpSpPr>
        <p:grpSp>
          <p:nvGrpSpPr>
            <p:cNvPr id="11" name="Group 56"/>
            <p:cNvGrpSpPr>
              <a:grpSpLocks/>
            </p:cNvGrpSpPr>
            <p:nvPr/>
          </p:nvGrpSpPr>
          <p:grpSpPr bwMode="auto">
            <a:xfrm>
              <a:off x="3216" y="2832"/>
              <a:ext cx="600" cy="637"/>
              <a:chOff x="996" y="1560"/>
              <a:chExt cx="984" cy="1044"/>
            </a:xfrm>
          </p:grpSpPr>
          <p:grpSp>
            <p:nvGrpSpPr>
              <p:cNvPr id="12" name="Group 57"/>
              <p:cNvGrpSpPr>
                <a:grpSpLocks/>
              </p:cNvGrpSpPr>
              <p:nvPr/>
            </p:nvGrpSpPr>
            <p:grpSpPr bwMode="auto">
              <a:xfrm>
                <a:off x="1128" y="1644"/>
                <a:ext cx="816" cy="864"/>
                <a:chOff x="1128" y="1644"/>
                <a:chExt cx="816" cy="864"/>
              </a:xfrm>
            </p:grpSpPr>
            <p:sp>
              <p:nvSpPr>
                <p:cNvPr id="103482" name="Oval 58"/>
                <p:cNvSpPr>
                  <a:spLocks noChangeArrowheads="1"/>
                </p:cNvSpPr>
                <p:nvPr/>
              </p:nvSpPr>
              <p:spPr bwMode="auto">
                <a:xfrm>
                  <a:off x="1272" y="1740"/>
                  <a:ext cx="239"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483" name="Oval 59"/>
                <p:cNvSpPr>
                  <a:spLocks noChangeArrowheads="1"/>
                </p:cNvSpPr>
                <p:nvPr/>
              </p:nvSpPr>
              <p:spPr bwMode="auto">
                <a:xfrm>
                  <a:off x="1224" y="1932"/>
                  <a:ext cx="238"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47" name="Oval 60"/>
                <p:cNvSpPr>
                  <a:spLocks noChangeArrowheads="1"/>
                </p:cNvSpPr>
                <p:nvPr/>
              </p:nvSpPr>
              <p:spPr bwMode="auto">
                <a:xfrm>
                  <a:off x="1368"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48" name="Oval 61"/>
                <p:cNvSpPr>
                  <a:spLocks noChangeArrowheads="1"/>
                </p:cNvSpPr>
                <p:nvPr/>
              </p:nvSpPr>
              <p:spPr bwMode="auto">
                <a:xfrm>
                  <a:off x="1416" y="188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86" name="Oval 62"/>
                <p:cNvSpPr>
                  <a:spLocks noChangeArrowheads="1"/>
                </p:cNvSpPr>
                <p:nvPr/>
              </p:nvSpPr>
              <p:spPr bwMode="auto">
                <a:xfrm>
                  <a:off x="1319" y="2124"/>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50" name="Oval 63"/>
                <p:cNvSpPr>
                  <a:spLocks noChangeArrowheads="1"/>
                </p:cNvSpPr>
                <p:nvPr/>
              </p:nvSpPr>
              <p:spPr bwMode="auto">
                <a:xfrm>
                  <a:off x="1128" y="183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51" name="Oval 64"/>
                <p:cNvSpPr>
                  <a:spLocks noChangeArrowheads="1"/>
                </p:cNvSpPr>
                <p:nvPr/>
              </p:nvSpPr>
              <p:spPr bwMode="auto">
                <a:xfrm>
                  <a:off x="1176" y="21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89" name="Oval 65"/>
                <p:cNvSpPr>
                  <a:spLocks noChangeArrowheads="1"/>
                </p:cNvSpPr>
                <p:nvPr/>
              </p:nvSpPr>
              <p:spPr bwMode="auto">
                <a:xfrm>
                  <a:off x="1511" y="2027"/>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53" name="Oval 66"/>
                <p:cNvSpPr>
                  <a:spLocks noChangeArrowheads="1"/>
                </p:cNvSpPr>
                <p:nvPr/>
              </p:nvSpPr>
              <p:spPr bwMode="auto">
                <a:xfrm>
                  <a:off x="1560" y="22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91" name="Oval 67"/>
                <p:cNvSpPr>
                  <a:spLocks noChangeArrowheads="1"/>
                </p:cNvSpPr>
                <p:nvPr/>
              </p:nvSpPr>
              <p:spPr bwMode="auto">
                <a:xfrm>
                  <a:off x="1704" y="2124"/>
                  <a:ext cx="238"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492" name="Oval 68"/>
                <p:cNvSpPr>
                  <a:spLocks noChangeArrowheads="1"/>
                </p:cNvSpPr>
                <p:nvPr/>
              </p:nvSpPr>
              <p:spPr bwMode="auto">
                <a:xfrm>
                  <a:off x="1511" y="1788"/>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56" name="Oval 69"/>
                <p:cNvSpPr>
                  <a:spLocks noChangeArrowheads="1"/>
                </p:cNvSpPr>
                <p:nvPr/>
              </p:nvSpPr>
              <p:spPr bwMode="auto">
                <a:xfrm>
                  <a:off x="1656"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94" name="Oval 70"/>
                <p:cNvSpPr>
                  <a:spLocks noChangeArrowheads="1"/>
                </p:cNvSpPr>
                <p:nvPr/>
              </p:nvSpPr>
              <p:spPr bwMode="auto">
                <a:xfrm>
                  <a:off x="1416" y="2219"/>
                  <a:ext cx="239"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58" name="Oval 71"/>
                <p:cNvSpPr>
                  <a:spLocks noChangeArrowheads="1"/>
                </p:cNvSpPr>
                <p:nvPr/>
              </p:nvSpPr>
              <p:spPr bwMode="auto">
                <a:xfrm>
                  <a:off x="1656" y="178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59" name="Oval 72"/>
                <p:cNvSpPr>
                  <a:spLocks noChangeArrowheads="1"/>
                </p:cNvSpPr>
                <p:nvPr/>
              </p:nvSpPr>
              <p:spPr bwMode="auto">
                <a:xfrm>
                  <a:off x="1464" y="164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497" name="Oval 73"/>
                <p:cNvSpPr>
                  <a:spLocks noChangeArrowheads="1"/>
                </p:cNvSpPr>
                <p:nvPr/>
              </p:nvSpPr>
              <p:spPr bwMode="auto">
                <a:xfrm>
                  <a:off x="1272" y="2268"/>
                  <a:ext cx="239"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sp>
            <p:nvSpPr>
              <p:cNvPr id="103498" name="Oval 74"/>
              <p:cNvSpPr>
                <a:spLocks noChangeArrowheads="1"/>
              </p:cNvSpPr>
              <p:nvPr/>
            </p:nvSpPr>
            <p:spPr bwMode="auto">
              <a:xfrm>
                <a:off x="1741" y="1907"/>
                <a:ext cx="239"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499" name="Oval 75"/>
              <p:cNvSpPr>
                <a:spLocks noChangeArrowheads="1"/>
              </p:cNvSpPr>
              <p:nvPr/>
            </p:nvSpPr>
            <p:spPr bwMode="auto">
              <a:xfrm>
                <a:off x="1619" y="2365"/>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31" name="Oval 76"/>
              <p:cNvSpPr>
                <a:spLocks noChangeArrowheads="1"/>
              </p:cNvSpPr>
              <p:nvPr/>
            </p:nvSpPr>
            <p:spPr bwMode="auto">
              <a:xfrm>
                <a:off x="1500" y="210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32" name="Oval 77"/>
              <p:cNvSpPr>
                <a:spLocks noChangeArrowheads="1"/>
              </p:cNvSpPr>
              <p:nvPr/>
            </p:nvSpPr>
            <p:spPr bwMode="auto">
              <a:xfrm>
                <a:off x="1152" y="226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02" name="Oval 78"/>
              <p:cNvSpPr>
                <a:spLocks noChangeArrowheads="1"/>
              </p:cNvSpPr>
              <p:nvPr/>
            </p:nvSpPr>
            <p:spPr bwMode="auto">
              <a:xfrm>
                <a:off x="1260" y="1812"/>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34" name="Oval 79"/>
              <p:cNvSpPr>
                <a:spLocks noChangeArrowheads="1"/>
              </p:cNvSpPr>
              <p:nvPr/>
            </p:nvSpPr>
            <p:spPr bwMode="auto">
              <a:xfrm>
                <a:off x="1404" y="235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35" name="Oval 80"/>
              <p:cNvSpPr>
                <a:spLocks noChangeArrowheads="1"/>
              </p:cNvSpPr>
              <p:nvPr/>
            </p:nvSpPr>
            <p:spPr bwMode="auto">
              <a:xfrm>
                <a:off x="99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05" name="Oval 81"/>
              <p:cNvSpPr>
                <a:spLocks noChangeArrowheads="1"/>
              </p:cNvSpPr>
              <p:nvPr/>
            </p:nvSpPr>
            <p:spPr bwMode="auto">
              <a:xfrm>
                <a:off x="1176" y="1968"/>
                <a:ext cx="238"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37" name="Oval 82"/>
              <p:cNvSpPr>
                <a:spLocks noChangeArrowheads="1"/>
              </p:cNvSpPr>
              <p:nvPr/>
            </p:nvSpPr>
            <p:spPr bwMode="auto">
              <a:xfrm>
                <a:off x="1344" y="207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07" name="Oval 83"/>
              <p:cNvSpPr>
                <a:spLocks noChangeArrowheads="1"/>
              </p:cNvSpPr>
              <p:nvPr/>
            </p:nvSpPr>
            <p:spPr bwMode="auto">
              <a:xfrm>
                <a:off x="1499" y="1871"/>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08" name="Oval 84"/>
              <p:cNvSpPr>
                <a:spLocks noChangeArrowheads="1"/>
              </p:cNvSpPr>
              <p:nvPr/>
            </p:nvSpPr>
            <p:spPr bwMode="auto">
              <a:xfrm>
                <a:off x="996" y="2148"/>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40" name="Oval 85"/>
              <p:cNvSpPr>
                <a:spLocks noChangeArrowheads="1"/>
              </p:cNvSpPr>
              <p:nvPr/>
            </p:nvSpPr>
            <p:spPr bwMode="auto">
              <a:xfrm>
                <a:off x="1272" y="236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10" name="Oval 86"/>
              <p:cNvSpPr>
                <a:spLocks noChangeArrowheads="1"/>
              </p:cNvSpPr>
              <p:nvPr/>
            </p:nvSpPr>
            <p:spPr bwMode="auto">
              <a:xfrm>
                <a:off x="1296" y="1560"/>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42" name="Oval 87"/>
              <p:cNvSpPr>
                <a:spLocks noChangeArrowheads="1"/>
              </p:cNvSpPr>
              <p:nvPr/>
            </p:nvSpPr>
            <p:spPr bwMode="auto">
              <a:xfrm>
                <a:off x="100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43" name="Oval 88"/>
              <p:cNvSpPr>
                <a:spLocks noChangeArrowheads="1"/>
              </p:cNvSpPr>
              <p:nvPr/>
            </p:nvSpPr>
            <p:spPr bwMode="auto">
              <a:xfrm>
                <a:off x="1692"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13" name="Oval 89"/>
              <p:cNvSpPr>
                <a:spLocks noChangeArrowheads="1"/>
              </p:cNvSpPr>
              <p:nvPr/>
            </p:nvSpPr>
            <p:spPr bwMode="auto">
              <a:xfrm>
                <a:off x="1163" y="1657"/>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13" name="Group 90"/>
            <p:cNvGrpSpPr>
              <a:grpSpLocks/>
            </p:cNvGrpSpPr>
            <p:nvPr/>
          </p:nvGrpSpPr>
          <p:grpSpPr bwMode="auto">
            <a:xfrm>
              <a:off x="3264" y="1728"/>
              <a:ext cx="600" cy="637"/>
              <a:chOff x="996" y="1560"/>
              <a:chExt cx="984" cy="1044"/>
            </a:xfrm>
          </p:grpSpPr>
          <p:grpSp>
            <p:nvGrpSpPr>
              <p:cNvPr id="14" name="Group 91"/>
              <p:cNvGrpSpPr>
                <a:grpSpLocks/>
              </p:cNvGrpSpPr>
              <p:nvPr/>
            </p:nvGrpSpPr>
            <p:grpSpPr bwMode="auto">
              <a:xfrm>
                <a:off x="1128" y="1644"/>
                <a:ext cx="816" cy="864"/>
                <a:chOff x="1128" y="1644"/>
                <a:chExt cx="816" cy="864"/>
              </a:xfrm>
            </p:grpSpPr>
            <p:sp>
              <p:nvSpPr>
                <p:cNvPr id="103516" name="Oval 92"/>
                <p:cNvSpPr>
                  <a:spLocks noChangeArrowheads="1"/>
                </p:cNvSpPr>
                <p:nvPr/>
              </p:nvSpPr>
              <p:spPr bwMode="auto">
                <a:xfrm>
                  <a:off x="1272" y="1740"/>
                  <a:ext cx="239"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17" name="Oval 93"/>
                <p:cNvSpPr>
                  <a:spLocks noChangeArrowheads="1"/>
                </p:cNvSpPr>
                <p:nvPr/>
              </p:nvSpPr>
              <p:spPr bwMode="auto">
                <a:xfrm>
                  <a:off x="1224" y="1932"/>
                  <a:ext cx="238"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14" name="Oval 94"/>
                <p:cNvSpPr>
                  <a:spLocks noChangeArrowheads="1"/>
                </p:cNvSpPr>
                <p:nvPr/>
              </p:nvSpPr>
              <p:spPr bwMode="auto">
                <a:xfrm>
                  <a:off x="1368"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15" name="Oval 95"/>
                <p:cNvSpPr>
                  <a:spLocks noChangeArrowheads="1"/>
                </p:cNvSpPr>
                <p:nvPr/>
              </p:nvSpPr>
              <p:spPr bwMode="auto">
                <a:xfrm>
                  <a:off x="1416" y="188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20" name="Oval 96"/>
                <p:cNvSpPr>
                  <a:spLocks noChangeArrowheads="1"/>
                </p:cNvSpPr>
                <p:nvPr/>
              </p:nvSpPr>
              <p:spPr bwMode="auto">
                <a:xfrm>
                  <a:off x="1319" y="2124"/>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17" name="Oval 97"/>
                <p:cNvSpPr>
                  <a:spLocks noChangeArrowheads="1"/>
                </p:cNvSpPr>
                <p:nvPr/>
              </p:nvSpPr>
              <p:spPr bwMode="auto">
                <a:xfrm>
                  <a:off x="1128" y="183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18" name="Oval 98"/>
                <p:cNvSpPr>
                  <a:spLocks noChangeArrowheads="1"/>
                </p:cNvSpPr>
                <p:nvPr/>
              </p:nvSpPr>
              <p:spPr bwMode="auto">
                <a:xfrm>
                  <a:off x="1176" y="21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23" name="Oval 99"/>
                <p:cNvSpPr>
                  <a:spLocks noChangeArrowheads="1"/>
                </p:cNvSpPr>
                <p:nvPr/>
              </p:nvSpPr>
              <p:spPr bwMode="auto">
                <a:xfrm>
                  <a:off x="1511" y="2027"/>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20" name="Oval 100"/>
                <p:cNvSpPr>
                  <a:spLocks noChangeArrowheads="1"/>
                </p:cNvSpPr>
                <p:nvPr/>
              </p:nvSpPr>
              <p:spPr bwMode="auto">
                <a:xfrm>
                  <a:off x="1560" y="22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25" name="Oval 101"/>
                <p:cNvSpPr>
                  <a:spLocks noChangeArrowheads="1"/>
                </p:cNvSpPr>
                <p:nvPr/>
              </p:nvSpPr>
              <p:spPr bwMode="auto">
                <a:xfrm>
                  <a:off x="1704" y="2124"/>
                  <a:ext cx="238"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26" name="Oval 102"/>
                <p:cNvSpPr>
                  <a:spLocks noChangeArrowheads="1"/>
                </p:cNvSpPr>
                <p:nvPr/>
              </p:nvSpPr>
              <p:spPr bwMode="auto">
                <a:xfrm>
                  <a:off x="1511" y="1788"/>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23" name="Oval 103"/>
                <p:cNvSpPr>
                  <a:spLocks noChangeArrowheads="1"/>
                </p:cNvSpPr>
                <p:nvPr/>
              </p:nvSpPr>
              <p:spPr bwMode="auto">
                <a:xfrm>
                  <a:off x="1656"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28" name="Oval 104"/>
                <p:cNvSpPr>
                  <a:spLocks noChangeArrowheads="1"/>
                </p:cNvSpPr>
                <p:nvPr/>
              </p:nvSpPr>
              <p:spPr bwMode="auto">
                <a:xfrm>
                  <a:off x="1416" y="2219"/>
                  <a:ext cx="239"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25" name="Oval 105"/>
                <p:cNvSpPr>
                  <a:spLocks noChangeArrowheads="1"/>
                </p:cNvSpPr>
                <p:nvPr/>
              </p:nvSpPr>
              <p:spPr bwMode="auto">
                <a:xfrm>
                  <a:off x="1656" y="178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26" name="Oval 106"/>
                <p:cNvSpPr>
                  <a:spLocks noChangeArrowheads="1"/>
                </p:cNvSpPr>
                <p:nvPr/>
              </p:nvSpPr>
              <p:spPr bwMode="auto">
                <a:xfrm>
                  <a:off x="1464" y="164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31" name="Oval 107"/>
                <p:cNvSpPr>
                  <a:spLocks noChangeArrowheads="1"/>
                </p:cNvSpPr>
                <p:nvPr/>
              </p:nvSpPr>
              <p:spPr bwMode="auto">
                <a:xfrm>
                  <a:off x="1272" y="2268"/>
                  <a:ext cx="239"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sp>
            <p:nvSpPr>
              <p:cNvPr id="103532" name="Oval 108"/>
              <p:cNvSpPr>
                <a:spLocks noChangeArrowheads="1"/>
              </p:cNvSpPr>
              <p:nvPr/>
            </p:nvSpPr>
            <p:spPr bwMode="auto">
              <a:xfrm>
                <a:off x="1741" y="1907"/>
                <a:ext cx="239"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33" name="Oval 109"/>
              <p:cNvSpPr>
                <a:spLocks noChangeArrowheads="1"/>
              </p:cNvSpPr>
              <p:nvPr/>
            </p:nvSpPr>
            <p:spPr bwMode="auto">
              <a:xfrm>
                <a:off x="1619" y="2365"/>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98" name="Oval 110"/>
              <p:cNvSpPr>
                <a:spLocks noChangeArrowheads="1"/>
              </p:cNvSpPr>
              <p:nvPr/>
            </p:nvSpPr>
            <p:spPr bwMode="auto">
              <a:xfrm>
                <a:off x="1500" y="210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99" name="Oval 111"/>
              <p:cNvSpPr>
                <a:spLocks noChangeArrowheads="1"/>
              </p:cNvSpPr>
              <p:nvPr/>
            </p:nvSpPr>
            <p:spPr bwMode="auto">
              <a:xfrm>
                <a:off x="1152" y="226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36" name="Oval 112"/>
              <p:cNvSpPr>
                <a:spLocks noChangeArrowheads="1"/>
              </p:cNvSpPr>
              <p:nvPr/>
            </p:nvSpPr>
            <p:spPr bwMode="auto">
              <a:xfrm>
                <a:off x="1260" y="1812"/>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01" name="Oval 113"/>
              <p:cNvSpPr>
                <a:spLocks noChangeArrowheads="1"/>
              </p:cNvSpPr>
              <p:nvPr/>
            </p:nvSpPr>
            <p:spPr bwMode="auto">
              <a:xfrm>
                <a:off x="1404" y="235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02" name="Oval 114"/>
              <p:cNvSpPr>
                <a:spLocks noChangeArrowheads="1"/>
              </p:cNvSpPr>
              <p:nvPr/>
            </p:nvSpPr>
            <p:spPr bwMode="auto">
              <a:xfrm>
                <a:off x="99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39" name="Oval 115"/>
              <p:cNvSpPr>
                <a:spLocks noChangeArrowheads="1"/>
              </p:cNvSpPr>
              <p:nvPr/>
            </p:nvSpPr>
            <p:spPr bwMode="auto">
              <a:xfrm>
                <a:off x="1176" y="1968"/>
                <a:ext cx="238"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04" name="Oval 116"/>
              <p:cNvSpPr>
                <a:spLocks noChangeArrowheads="1"/>
              </p:cNvSpPr>
              <p:nvPr/>
            </p:nvSpPr>
            <p:spPr bwMode="auto">
              <a:xfrm>
                <a:off x="1344" y="207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41" name="Oval 117"/>
              <p:cNvSpPr>
                <a:spLocks noChangeArrowheads="1"/>
              </p:cNvSpPr>
              <p:nvPr/>
            </p:nvSpPr>
            <p:spPr bwMode="auto">
              <a:xfrm>
                <a:off x="1499" y="1871"/>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42" name="Oval 118"/>
              <p:cNvSpPr>
                <a:spLocks noChangeArrowheads="1"/>
              </p:cNvSpPr>
              <p:nvPr/>
            </p:nvSpPr>
            <p:spPr bwMode="auto">
              <a:xfrm>
                <a:off x="996" y="2148"/>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07" name="Oval 119"/>
              <p:cNvSpPr>
                <a:spLocks noChangeArrowheads="1"/>
              </p:cNvSpPr>
              <p:nvPr/>
            </p:nvSpPr>
            <p:spPr bwMode="auto">
              <a:xfrm>
                <a:off x="1272" y="236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44" name="Oval 120"/>
              <p:cNvSpPr>
                <a:spLocks noChangeArrowheads="1"/>
              </p:cNvSpPr>
              <p:nvPr/>
            </p:nvSpPr>
            <p:spPr bwMode="auto">
              <a:xfrm>
                <a:off x="1296" y="1560"/>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409" name="Oval 121"/>
              <p:cNvSpPr>
                <a:spLocks noChangeArrowheads="1"/>
              </p:cNvSpPr>
              <p:nvPr/>
            </p:nvSpPr>
            <p:spPr bwMode="auto">
              <a:xfrm>
                <a:off x="100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410" name="Oval 122"/>
              <p:cNvSpPr>
                <a:spLocks noChangeArrowheads="1"/>
              </p:cNvSpPr>
              <p:nvPr/>
            </p:nvSpPr>
            <p:spPr bwMode="auto">
              <a:xfrm>
                <a:off x="1692"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47" name="Oval 123"/>
              <p:cNvSpPr>
                <a:spLocks noChangeArrowheads="1"/>
              </p:cNvSpPr>
              <p:nvPr/>
            </p:nvSpPr>
            <p:spPr bwMode="auto">
              <a:xfrm>
                <a:off x="1163" y="1657"/>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15" name="Group 124"/>
            <p:cNvGrpSpPr>
              <a:grpSpLocks/>
            </p:cNvGrpSpPr>
            <p:nvPr/>
          </p:nvGrpSpPr>
          <p:grpSpPr bwMode="auto">
            <a:xfrm>
              <a:off x="3216" y="720"/>
              <a:ext cx="600" cy="637"/>
              <a:chOff x="996" y="1560"/>
              <a:chExt cx="984" cy="1044"/>
            </a:xfrm>
          </p:grpSpPr>
          <p:grpSp>
            <p:nvGrpSpPr>
              <p:cNvPr id="16" name="Group 125"/>
              <p:cNvGrpSpPr>
                <a:grpSpLocks/>
              </p:cNvGrpSpPr>
              <p:nvPr/>
            </p:nvGrpSpPr>
            <p:grpSpPr bwMode="auto">
              <a:xfrm>
                <a:off x="1128" y="1644"/>
                <a:ext cx="816" cy="864"/>
                <a:chOff x="1128" y="1644"/>
                <a:chExt cx="816" cy="864"/>
              </a:xfrm>
            </p:grpSpPr>
            <p:sp>
              <p:nvSpPr>
                <p:cNvPr id="103550" name="Oval 126"/>
                <p:cNvSpPr>
                  <a:spLocks noChangeArrowheads="1"/>
                </p:cNvSpPr>
                <p:nvPr/>
              </p:nvSpPr>
              <p:spPr bwMode="auto">
                <a:xfrm>
                  <a:off x="1272" y="1740"/>
                  <a:ext cx="239"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51" name="Oval 127"/>
                <p:cNvSpPr>
                  <a:spLocks noChangeArrowheads="1"/>
                </p:cNvSpPr>
                <p:nvPr/>
              </p:nvSpPr>
              <p:spPr bwMode="auto">
                <a:xfrm>
                  <a:off x="1224" y="1932"/>
                  <a:ext cx="238"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81" name="Oval 128"/>
                <p:cNvSpPr>
                  <a:spLocks noChangeArrowheads="1"/>
                </p:cNvSpPr>
                <p:nvPr/>
              </p:nvSpPr>
              <p:spPr bwMode="auto">
                <a:xfrm>
                  <a:off x="1368"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82" name="Oval 129"/>
                <p:cNvSpPr>
                  <a:spLocks noChangeArrowheads="1"/>
                </p:cNvSpPr>
                <p:nvPr/>
              </p:nvSpPr>
              <p:spPr bwMode="auto">
                <a:xfrm>
                  <a:off x="1416" y="188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54" name="Oval 130"/>
                <p:cNvSpPr>
                  <a:spLocks noChangeArrowheads="1"/>
                </p:cNvSpPr>
                <p:nvPr/>
              </p:nvSpPr>
              <p:spPr bwMode="auto">
                <a:xfrm>
                  <a:off x="1319" y="2124"/>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84" name="Oval 131"/>
                <p:cNvSpPr>
                  <a:spLocks noChangeArrowheads="1"/>
                </p:cNvSpPr>
                <p:nvPr/>
              </p:nvSpPr>
              <p:spPr bwMode="auto">
                <a:xfrm>
                  <a:off x="1128" y="183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85" name="Oval 132"/>
                <p:cNvSpPr>
                  <a:spLocks noChangeArrowheads="1"/>
                </p:cNvSpPr>
                <p:nvPr/>
              </p:nvSpPr>
              <p:spPr bwMode="auto">
                <a:xfrm>
                  <a:off x="1176" y="21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57" name="Oval 133"/>
                <p:cNvSpPr>
                  <a:spLocks noChangeArrowheads="1"/>
                </p:cNvSpPr>
                <p:nvPr/>
              </p:nvSpPr>
              <p:spPr bwMode="auto">
                <a:xfrm>
                  <a:off x="1511" y="2027"/>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87" name="Oval 134"/>
                <p:cNvSpPr>
                  <a:spLocks noChangeArrowheads="1"/>
                </p:cNvSpPr>
                <p:nvPr/>
              </p:nvSpPr>
              <p:spPr bwMode="auto">
                <a:xfrm>
                  <a:off x="1560" y="22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59" name="Oval 135"/>
                <p:cNvSpPr>
                  <a:spLocks noChangeArrowheads="1"/>
                </p:cNvSpPr>
                <p:nvPr/>
              </p:nvSpPr>
              <p:spPr bwMode="auto">
                <a:xfrm>
                  <a:off x="1704" y="2124"/>
                  <a:ext cx="238"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60" name="Oval 136"/>
                <p:cNvSpPr>
                  <a:spLocks noChangeArrowheads="1"/>
                </p:cNvSpPr>
                <p:nvPr/>
              </p:nvSpPr>
              <p:spPr bwMode="auto">
                <a:xfrm>
                  <a:off x="1511" y="1788"/>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90" name="Oval 137"/>
                <p:cNvSpPr>
                  <a:spLocks noChangeArrowheads="1"/>
                </p:cNvSpPr>
                <p:nvPr/>
              </p:nvSpPr>
              <p:spPr bwMode="auto">
                <a:xfrm>
                  <a:off x="1656"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62" name="Oval 138"/>
                <p:cNvSpPr>
                  <a:spLocks noChangeArrowheads="1"/>
                </p:cNvSpPr>
                <p:nvPr/>
              </p:nvSpPr>
              <p:spPr bwMode="auto">
                <a:xfrm>
                  <a:off x="1416" y="2219"/>
                  <a:ext cx="239"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92" name="Oval 139"/>
                <p:cNvSpPr>
                  <a:spLocks noChangeArrowheads="1"/>
                </p:cNvSpPr>
                <p:nvPr/>
              </p:nvSpPr>
              <p:spPr bwMode="auto">
                <a:xfrm>
                  <a:off x="1656" y="178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93" name="Oval 140"/>
                <p:cNvSpPr>
                  <a:spLocks noChangeArrowheads="1"/>
                </p:cNvSpPr>
                <p:nvPr/>
              </p:nvSpPr>
              <p:spPr bwMode="auto">
                <a:xfrm>
                  <a:off x="1464" y="164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65" name="Oval 141"/>
                <p:cNvSpPr>
                  <a:spLocks noChangeArrowheads="1"/>
                </p:cNvSpPr>
                <p:nvPr/>
              </p:nvSpPr>
              <p:spPr bwMode="auto">
                <a:xfrm>
                  <a:off x="1272" y="2268"/>
                  <a:ext cx="239"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sp>
            <p:nvSpPr>
              <p:cNvPr id="103566" name="Oval 142"/>
              <p:cNvSpPr>
                <a:spLocks noChangeArrowheads="1"/>
              </p:cNvSpPr>
              <p:nvPr/>
            </p:nvSpPr>
            <p:spPr bwMode="auto">
              <a:xfrm>
                <a:off x="1741" y="1907"/>
                <a:ext cx="239"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67" name="Oval 143"/>
              <p:cNvSpPr>
                <a:spLocks noChangeArrowheads="1"/>
              </p:cNvSpPr>
              <p:nvPr/>
            </p:nvSpPr>
            <p:spPr bwMode="auto">
              <a:xfrm>
                <a:off x="1619" y="2365"/>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65" name="Oval 144"/>
              <p:cNvSpPr>
                <a:spLocks noChangeArrowheads="1"/>
              </p:cNvSpPr>
              <p:nvPr/>
            </p:nvSpPr>
            <p:spPr bwMode="auto">
              <a:xfrm>
                <a:off x="1500" y="210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66" name="Oval 145"/>
              <p:cNvSpPr>
                <a:spLocks noChangeArrowheads="1"/>
              </p:cNvSpPr>
              <p:nvPr/>
            </p:nvSpPr>
            <p:spPr bwMode="auto">
              <a:xfrm>
                <a:off x="1152" y="226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70" name="Oval 146"/>
              <p:cNvSpPr>
                <a:spLocks noChangeArrowheads="1"/>
              </p:cNvSpPr>
              <p:nvPr/>
            </p:nvSpPr>
            <p:spPr bwMode="auto">
              <a:xfrm>
                <a:off x="1260" y="1812"/>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68" name="Oval 147"/>
              <p:cNvSpPr>
                <a:spLocks noChangeArrowheads="1"/>
              </p:cNvSpPr>
              <p:nvPr/>
            </p:nvSpPr>
            <p:spPr bwMode="auto">
              <a:xfrm>
                <a:off x="1404" y="235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69" name="Oval 148"/>
              <p:cNvSpPr>
                <a:spLocks noChangeArrowheads="1"/>
              </p:cNvSpPr>
              <p:nvPr/>
            </p:nvSpPr>
            <p:spPr bwMode="auto">
              <a:xfrm>
                <a:off x="99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73" name="Oval 149"/>
              <p:cNvSpPr>
                <a:spLocks noChangeArrowheads="1"/>
              </p:cNvSpPr>
              <p:nvPr/>
            </p:nvSpPr>
            <p:spPr bwMode="auto">
              <a:xfrm>
                <a:off x="1176" y="1968"/>
                <a:ext cx="238"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71" name="Oval 150"/>
              <p:cNvSpPr>
                <a:spLocks noChangeArrowheads="1"/>
              </p:cNvSpPr>
              <p:nvPr/>
            </p:nvSpPr>
            <p:spPr bwMode="auto">
              <a:xfrm>
                <a:off x="1344" y="207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75" name="Oval 151"/>
              <p:cNvSpPr>
                <a:spLocks noChangeArrowheads="1"/>
              </p:cNvSpPr>
              <p:nvPr/>
            </p:nvSpPr>
            <p:spPr bwMode="auto">
              <a:xfrm>
                <a:off x="1499" y="1871"/>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76" name="Oval 152"/>
              <p:cNvSpPr>
                <a:spLocks noChangeArrowheads="1"/>
              </p:cNvSpPr>
              <p:nvPr/>
            </p:nvSpPr>
            <p:spPr bwMode="auto">
              <a:xfrm>
                <a:off x="996" y="2148"/>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74" name="Oval 153"/>
              <p:cNvSpPr>
                <a:spLocks noChangeArrowheads="1"/>
              </p:cNvSpPr>
              <p:nvPr/>
            </p:nvSpPr>
            <p:spPr bwMode="auto">
              <a:xfrm>
                <a:off x="1272" y="236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78" name="Oval 154"/>
              <p:cNvSpPr>
                <a:spLocks noChangeArrowheads="1"/>
              </p:cNvSpPr>
              <p:nvPr/>
            </p:nvSpPr>
            <p:spPr bwMode="auto">
              <a:xfrm>
                <a:off x="1296" y="1560"/>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76" name="Oval 155"/>
              <p:cNvSpPr>
                <a:spLocks noChangeArrowheads="1"/>
              </p:cNvSpPr>
              <p:nvPr/>
            </p:nvSpPr>
            <p:spPr bwMode="auto">
              <a:xfrm>
                <a:off x="100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77" name="Oval 156"/>
              <p:cNvSpPr>
                <a:spLocks noChangeArrowheads="1"/>
              </p:cNvSpPr>
              <p:nvPr/>
            </p:nvSpPr>
            <p:spPr bwMode="auto">
              <a:xfrm>
                <a:off x="1692"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81" name="Oval 157"/>
              <p:cNvSpPr>
                <a:spLocks noChangeArrowheads="1"/>
              </p:cNvSpPr>
              <p:nvPr/>
            </p:nvSpPr>
            <p:spPr bwMode="auto">
              <a:xfrm>
                <a:off x="1163" y="1657"/>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grpSp>
        <p:nvGrpSpPr>
          <p:cNvPr id="17" name="Group 158"/>
          <p:cNvGrpSpPr>
            <a:grpSpLocks/>
          </p:cNvGrpSpPr>
          <p:nvPr/>
        </p:nvGrpSpPr>
        <p:grpSpPr bwMode="auto">
          <a:xfrm>
            <a:off x="4648200" y="1676400"/>
            <a:ext cx="401638" cy="3429000"/>
            <a:chOff x="1488" y="1680"/>
            <a:chExt cx="253" cy="989"/>
          </a:xfrm>
        </p:grpSpPr>
        <p:sp>
          <p:nvSpPr>
            <p:cNvPr id="93355" name="AutoShape 159"/>
            <p:cNvSpPr>
              <a:spLocks noChangeArrowheads="1"/>
            </p:cNvSpPr>
            <p:nvPr/>
          </p:nvSpPr>
          <p:spPr bwMode="auto">
            <a:xfrm>
              <a:off x="1536" y="2064"/>
              <a:ext cx="205" cy="168"/>
            </a:xfrm>
            <a:prstGeom prst="rightArrow">
              <a:avLst>
                <a:gd name="adj1" fmla="val 50000"/>
                <a:gd name="adj2" fmla="val 30506"/>
              </a:avLst>
            </a:prstGeom>
            <a:solidFill>
              <a:srgbClr val="FFCC00"/>
            </a:solidFill>
            <a:ln w="38100">
              <a:solidFill>
                <a:srgbClr val="FFCC00"/>
              </a:solidFill>
              <a:miter lim="800000"/>
              <a:headEnd/>
              <a:tailEnd/>
            </a:ln>
          </p:spPr>
          <p:txBody>
            <a:bodyPr wrap="none" anchor="ctr"/>
            <a:lstStyle/>
            <a:p>
              <a:endParaRPr lang="en-US"/>
            </a:p>
          </p:txBody>
        </p:sp>
        <p:grpSp>
          <p:nvGrpSpPr>
            <p:cNvPr id="18" name="Group 160"/>
            <p:cNvGrpSpPr>
              <a:grpSpLocks/>
            </p:cNvGrpSpPr>
            <p:nvPr/>
          </p:nvGrpSpPr>
          <p:grpSpPr bwMode="auto">
            <a:xfrm>
              <a:off x="1488" y="1680"/>
              <a:ext cx="205" cy="989"/>
              <a:chOff x="3504" y="1248"/>
              <a:chExt cx="336" cy="1620"/>
            </a:xfrm>
          </p:grpSpPr>
          <p:sp>
            <p:nvSpPr>
              <p:cNvPr id="93357" name="AutoShape 161"/>
              <p:cNvSpPr>
                <a:spLocks noChangeArrowheads="1"/>
              </p:cNvSpPr>
              <p:nvPr/>
            </p:nvSpPr>
            <p:spPr bwMode="auto">
              <a:xfrm rot="1865196">
                <a:off x="3504" y="2592"/>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93358" name="AutoShape 162"/>
              <p:cNvSpPr>
                <a:spLocks noChangeArrowheads="1"/>
              </p:cNvSpPr>
              <p:nvPr/>
            </p:nvSpPr>
            <p:spPr bwMode="auto">
              <a:xfrm rot="-1704349">
                <a:off x="3504" y="1248"/>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grpSp>
      </p:grpSp>
      <p:grpSp>
        <p:nvGrpSpPr>
          <p:cNvPr id="19" name="Group 163"/>
          <p:cNvGrpSpPr>
            <a:grpSpLocks/>
          </p:cNvGrpSpPr>
          <p:nvPr/>
        </p:nvGrpSpPr>
        <p:grpSpPr bwMode="auto">
          <a:xfrm>
            <a:off x="1371600" y="2895600"/>
            <a:ext cx="952500" cy="1011238"/>
            <a:chOff x="996" y="1560"/>
            <a:chExt cx="984" cy="1044"/>
          </a:xfrm>
        </p:grpSpPr>
        <p:grpSp>
          <p:nvGrpSpPr>
            <p:cNvPr id="20" name="Group 164"/>
            <p:cNvGrpSpPr>
              <a:grpSpLocks/>
            </p:cNvGrpSpPr>
            <p:nvPr/>
          </p:nvGrpSpPr>
          <p:grpSpPr bwMode="auto">
            <a:xfrm>
              <a:off x="1128" y="1644"/>
              <a:ext cx="816" cy="864"/>
              <a:chOff x="1128" y="1644"/>
              <a:chExt cx="816" cy="864"/>
            </a:xfrm>
          </p:grpSpPr>
          <p:sp>
            <p:nvSpPr>
              <p:cNvPr id="103589" name="Oval 165"/>
              <p:cNvSpPr>
                <a:spLocks noChangeArrowheads="1"/>
              </p:cNvSpPr>
              <p:nvPr/>
            </p:nvSpPr>
            <p:spPr bwMode="auto">
              <a:xfrm>
                <a:off x="1272" y="1740"/>
                <a:ext cx="239"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90" name="Oval 166"/>
              <p:cNvSpPr>
                <a:spLocks noChangeArrowheads="1"/>
              </p:cNvSpPr>
              <p:nvPr/>
            </p:nvSpPr>
            <p:spPr bwMode="auto">
              <a:xfrm>
                <a:off x="1224" y="1932"/>
                <a:ext cx="238"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41" name="Oval 167"/>
              <p:cNvSpPr>
                <a:spLocks noChangeArrowheads="1"/>
              </p:cNvSpPr>
              <p:nvPr/>
            </p:nvSpPr>
            <p:spPr bwMode="auto">
              <a:xfrm>
                <a:off x="1368"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42" name="Oval 168"/>
              <p:cNvSpPr>
                <a:spLocks noChangeArrowheads="1"/>
              </p:cNvSpPr>
              <p:nvPr/>
            </p:nvSpPr>
            <p:spPr bwMode="auto">
              <a:xfrm>
                <a:off x="1416" y="188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93" name="Oval 169"/>
              <p:cNvSpPr>
                <a:spLocks noChangeArrowheads="1"/>
              </p:cNvSpPr>
              <p:nvPr/>
            </p:nvSpPr>
            <p:spPr bwMode="auto">
              <a:xfrm>
                <a:off x="1319" y="2124"/>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44" name="Oval 170"/>
              <p:cNvSpPr>
                <a:spLocks noChangeArrowheads="1"/>
              </p:cNvSpPr>
              <p:nvPr/>
            </p:nvSpPr>
            <p:spPr bwMode="auto">
              <a:xfrm>
                <a:off x="1128" y="183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45" name="Oval 171"/>
              <p:cNvSpPr>
                <a:spLocks noChangeArrowheads="1"/>
              </p:cNvSpPr>
              <p:nvPr/>
            </p:nvSpPr>
            <p:spPr bwMode="auto">
              <a:xfrm>
                <a:off x="1176" y="21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96" name="Oval 172"/>
              <p:cNvSpPr>
                <a:spLocks noChangeArrowheads="1"/>
              </p:cNvSpPr>
              <p:nvPr/>
            </p:nvSpPr>
            <p:spPr bwMode="auto">
              <a:xfrm>
                <a:off x="1511" y="2027"/>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47" name="Oval 173"/>
              <p:cNvSpPr>
                <a:spLocks noChangeArrowheads="1"/>
              </p:cNvSpPr>
              <p:nvPr/>
            </p:nvSpPr>
            <p:spPr bwMode="auto">
              <a:xfrm>
                <a:off x="1560" y="22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598" name="Oval 174"/>
              <p:cNvSpPr>
                <a:spLocks noChangeArrowheads="1"/>
              </p:cNvSpPr>
              <p:nvPr/>
            </p:nvSpPr>
            <p:spPr bwMode="auto">
              <a:xfrm>
                <a:off x="1704" y="2124"/>
                <a:ext cx="238"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599" name="Oval 175"/>
              <p:cNvSpPr>
                <a:spLocks noChangeArrowheads="1"/>
              </p:cNvSpPr>
              <p:nvPr/>
            </p:nvSpPr>
            <p:spPr bwMode="auto">
              <a:xfrm>
                <a:off x="1511" y="1788"/>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50" name="Oval 176"/>
              <p:cNvSpPr>
                <a:spLocks noChangeArrowheads="1"/>
              </p:cNvSpPr>
              <p:nvPr/>
            </p:nvSpPr>
            <p:spPr bwMode="auto">
              <a:xfrm>
                <a:off x="1656" y="19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01" name="Oval 177"/>
              <p:cNvSpPr>
                <a:spLocks noChangeArrowheads="1"/>
              </p:cNvSpPr>
              <p:nvPr/>
            </p:nvSpPr>
            <p:spPr bwMode="auto">
              <a:xfrm>
                <a:off x="1416" y="2219"/>
                <a:ext cx="239"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52" name="Oval 178"/>
              <p:cNvSpPr>
                <a:spLocks noChangeArrowheads="1"/>
              </p:cNvSpPr>
              <p:nvPr/>
            </p:nvSpPr>
            <p:spPr bwMode="auto">
              <a:xfrm>
                <a:off x="1656" y="178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53" name="Oval 179"/>
              <p:cNvSpPr>
                <a:spLocks noChangeArrowheads="1"/>
              </p:cNvSpPr>
              <p:nvPr/>
            </p:nvSpPr>
            <p:spPr bwMode="auto">
              <a:xfrm>
                <a:off x="1464" y="164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04" name="Oval 180"/>
              <p:cNvSpPr>
                <a:spLocks noChangeArrowheads="1"/>
              </p:cNvSpPr>
              <p:nvPr/>
            </p:nvSpPr>
            <p:spPr bwMode="auto">
              <a:xfrm>
                <a:off x="1272" y="2268"/>
                <a:ext cx="239"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sp>
          <p:nvSpPr>
            <p:cNvPr id="103605" name="Oval 181"/>
            <p:cNvSpPr>
              <a:spLocks noChangeArrowheads="1"/>
            </p:cNvSpPr>
            <p:nvPr/>
          </p:nvSpPr>
          <p:spPr bwMode="auto">
            <a:xfrm>
              <a:off x="1741" y="1907"/>
              <a:ext cx="239"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06" name="Oval 182"/>
            <p:cNvSpPr>
              <a:spLocks noChangeArrowheads="1"/>
            </p:cNvSpPr>
            <p:nvPr/>
          </p:nvSpPr>
          <p:spPr bwMode="auto">
            <a:xfrm>
              <a:off x="1619" y="2365"/>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25" name="Oval 183"/>
            <p:cNvSpPr>
              <a:spLocks noChangeArrowheads="1"/>
            </p:cNvSpPr>
            <p:nvPr/>
          </p:nvSpPr>
          <p:spPr bwMode="auto">
            <a:xfrm>
              <a:off x="1500" y="210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26" name="Oval 184"/>
            <p:cNvSpPr>
              <a:spLocks noChangeArrowheads="1"/>
            </p:cNvSpPr>
            <p:nvPr/>
          </p:nvSpPr>
          <p:spPr bwMode="auto">
            <a:xfrm>
              <a:off x="1152" y="2268"/>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09" name="Oval 185"/>
            <p:cNvSpPr>
              <a:spLocks noChangeArrowheads="1"/>
            </p:cNvSpPr>
            <p:nvPr/>
          </p:nvSpPr>
          <p:spPr bwMode="auto">
            <a:xfrm>
              <a:off x="1260" y="1812"/>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28" name="Oval 186"/>
            <p:cNvSpPr>
              <a:spLocks noChangeArrowheads="1"/>
            </p:cNvSpPr>
            <p:nvPr/>
          </p:nvSpPr>
          <p:spPr bwMode="auto">
            <a:xfrm>
              <a:off x="1404" y="235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29" name="Oval 187"/>
            <p:cNvSpPr>
              <a:spLocks noChangeArrowheads="1"/>
            </p:cNvSpPr>
            <p:nvPr/>
          </p:nvSpPr>
          <p:spPr bwMode="auto">
            <a:xfrm>
              <a:off x="99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12" name="Oval 188"/>
            <p:cNvSpPr>
              <a:spLocks noChangeArrowheads="1"/>
            </p:cNvSpPr>
            <p:nvPr/>
          </p:nvSpPr>
          <p:spPr bwMode="auto">
            <a:xfrm>
              <a:off x="1176" y="1968"/>
              <a:ext cx="238"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31" name="Oval 189"/>
            <p:cNvSpPr>
              <a:spLocks noChangeArrowheads="1"/>
            </p:cNvSpPr>
            <p:nvPr/>
          </p:nvSpPr>
          <p:spPr bwMode="auto">
            <a:xfrm>
              <a:off x="1344" y="207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14" name="Oval 190"/>
            <p:cNvSpPr>
              <a:spLocks noChangeArrowheads="1"/>
            </p:cNvSpPr>
            <p:nvPr/>
          </p:nvSpPr>
          <p:spPr bwMode="auto">
            <a:xfrm>
              <a:off x="1499" y="1871"/>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15" name="Oval 191"/>
            <p:cNvSpPr>
              <a:spLocks noChangeArrowheads="1"/>
            </p:cNvSpPr>
            <p:nvPr/>
          </p:nvSpPr>
          <p:spPr bwMode="auto">
            <a:xfrm>
              <a:off x="996" y="2148"/>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34" name="Oval 192"/>
            <p:cNvSpPr>
              <a:spLocks noChangeArrowheads="1"/>
            </p:cNvSpPr>
            <p:nvPr/>
          </p:nvSpPr>
          <p:spPr bwMode="auto">
            <a:xfrm>
              <a:off x="1272" y="236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17" name="Oval 193"/>
            <p:cNvSpPr>
              <a:spLocks noChangeArrowheads="1"/>
            </p:cNvSpPr>
            <p:nvPr/>
          </p:nvSpPr>
          <p:spPr bwMode="auto">
            <a:xfrm>
              <a:off x="1296" y="1560"/>
              <a:ext cx="239"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36" name="Oval 194"/>
            <p:cNvSpPr>
              <a:spLocks noChangeArrowheads="1"/>
            </p:cNvSpPr>
            <p:nvPr/>
          </p:nvSpPr>
          <p:spPr bwMode="auto">
            <a:xfrm>
              <a:off x="100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37" name="Oval 195"/>
            <p:cNvSpPr>
              <a:spLocks noChangeArrowheads="1"/>
            </p:cNvSpPr>
            <p:nvPr/>
          </p:nvSpPr>
          <p:spPr bwMode="auto">
            <a:xfrm>
              <a:off x="1692"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20" name="Oval 196"/>
            <p:cNvSpPr>
              <a:spLocks noChangeArrowheads="1"/>
            </p:cNvSpPr>
            <p:nvPr/>
          </p:nvSpPr>
          <p:spPr bwMode="auto">
            <a:xfrm>
              <a:off x="1163" y="1657"/>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21" name="Group 197"/>
          <p:cNvGrpSpPr>
            <a:grpSpLocks/>
          </p:cNvGrpSpPr>
          <p:nvPr/>
        </p:nvGrpSpPr>
        <p:grpSpPr bwMode="auto">
          <a:xfrm>
            <a:off x="6477000" y="228600"/>
            <a:ext cx="812800" cy="2743200"/>
            <a:chOff x="3912" y="672"/>
            <a:chExt cx="840" cy="2832"/>
          </a:xfrm>
        </p:grpSpPr>
        <p:grpSp>
          <p:nvGrpSpPr>
            <p:cNvPr id="22" name="Group 198"/>
            <p:cNvGrpSpPr>
              <a:grpSpLocks/>
            </p:cNvGrpSpPr>
            <p:nvPr/>
          </p:nvGrpSpPr>
          <p:grpSpPr bwMode="auto">
            <a:xfrm>
              <a:off x="3936" y="2640"/>
              <a:ext cx="816" cy="864"/>
              <a:chOff x="1728" y="1680"/>
              <a:chExt cx="816" cy="864"/>
            </a:xfrm>
          </p:grpSpPr>
          <p:sp>
            <p:nvSpPr>
              <p:cNvPr id="103623" name="Oval 199"/>
              <p:cNvSpPr>
                <a:spLocks noChangeArrowheads="1"/>
              </p:cNvSpPr>
              <p:nvPr/>
            </p:nvSpPr>
            <p:spPr bwMode="auto">
              <a:xfrm>
                <a:off x="1873" y="1777"/>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24" name="Oval 200"/>
              <p:cNvSpPr>
                <a:spLocks noChangeArrowheads="1"/>
              </p:cNvSpPr>
              <p:nvPr/>
            </p:nvSpPr>
            <p:spPr bwMode="auto">
              <a:xfrm>
                <a:off x="1824" y="1969"/>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08" name="Oval 201"/>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09" name="Oval 202"/>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27" name="Oval 203"/>
              <p:cNvSpPr>
                <a:spLocks noChangeArrowheads="1"/>
              </p:cNvSpPr>
              <p:nvPr/>
            </p:nvSpPr>
            <p:spPr bwMode="auto">
              <a:xfrm>
                <a:off x="1922"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11" name="Oval 204"/>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12" name="Oval 205"/>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30" name="Oval 206"/>
              <p:cNvSpPr>
                <a:spLocks noChangeArrowheads="1"/>
              </p:cNvSpPr>
              <p:nvPr/>
            </p:nvSpPr>
            <p:spPr bwMode="auto">
              <a:xfrm>
                <a:off x="2113" y="2064"/>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14" name="Oval 207"/>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32" name="Oval 208"/>
              <p:cNvSpPr>
                <a:spLocks noChangeArrowheads="1"/>
              </p:cNvSpPr>
              <p:nvPr/>
            </p:nvSpPr>
            <p:spPr bwMode="auto">
              <a:xfrm>
                <a:off x="2304"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33" name="Oval 209"/>
              <p:cNvSpPr>
                <a:spLocks noChangeArrowheads="1"/>
              </p:cNvSpPr>
              <p:nvPr/>
            </p:nvSpPr>
            <p:spPr bwMode="auto">
              <a:xfrm>
                <a:off x="2113" y="1825"/>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17" name="Oval 210"/>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35" name="Oval 211"/>
              <p:cNvSpPr>
                <a:spLocks noChangeArrowheads="1"/>
              </p:cNvSpPr>
              <p:nvPr/>
            </p:nvSpPr>
            <p:spPr bwMode="auto">
              <a:xfrm>
                <a:off x="2016" y="2256"/>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19" name="Oval 212"/>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20" name="Oval 213"/>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38" name="Oval 214"/>
              <p:cNvSpPr>
                <a:spLocks noChangeArrowheads="1"/>
              </p:cNvSpPr>
              <p:nvPr/>
            </p:nvSpPr>
            <p:spPr bwMode="auto">
              <a:xfrm>
                <a:off x="1873" y="2305"/>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23" name="Group 215"/>
            <p:cNvGrpSpPr>
              <a:grpSpLocks/>
            </p:cNvGrpSpPr>
            <p:nvPr/>
          </p:nvGrpSpPr>
          <p:grpSpPr bwMode="auto">
            <a:xfrm>
              <a:off x="3912" y="672"/>
              <a:ext cx="816" cy="864"/>
              <a:chOff x="1728" y="1680"/>
              <a:chExt cx="816" cy="864"/>
            </a:xfrm>
          </p:grpSpPr>
          <p:sp>
            <p:nvSpPr>
              <p:cNvPr id="103640" name="Oval 216"/>
              <p:cNvSpPr>
                <a:spLocks noChangeArrowheads="1"/>
              </p:cNvSpPr>
              <p:nvPr/>
            </p:nvSpPr>
            <p:spPr bwMode="auto">
              <a:xfrm>
                <a:off x="1872" y="1777"/>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41" name="Oval 217"/>
              <p:cNvSpPr>
                <a:spLocks noChangeArrowheads="1"/>
              </p:cNvSpPr>
              <p:nvPr/>
            </p:nvSpPr>
            <p:spPr bwMode="auto">
              <a:xfrm>
                <a:off x="1823" y="1968"/>
                <a:ext cx="241"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92" name="Oval 218"/>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93" name="Oval 219"/>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44" name="Oval 220"/>
              <p:cNvSpPr>
                <a:spLocks noChangeArrowheads="1"/>
              </p:cNvSpPr>
              <p:nvPr/>
            </p:nvSpPr>
            <p:spPr bwMode="auto">
              <a:xfrm>
                <a:off x="1920"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95" name="Oval 221"/>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96" name="Oval 222"/>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47" name="Oval 223"/>
              <p:cNvSpPr>
                <a:spLocks noChangeArrowheads="1"/>
              </p:cNvSpPr>
              <p:nvPr/>
            </p:nvSpPr>
            <p:spPr bwMode="auto">
              <a:xfrm>
                <a:off x="2112" y="2064"/>
                <a:ext cx="240"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98" name="Oval 224"/>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49" name="Oval 225"/>
              <p:cNvSpPr>
                <a:spLocks noChangeArrowheads="1"/>
              </p:cNvSpPr>
              <p:nvPr/>
            </p:nvSpPr>
            <p:spPr bwMode="auto">
              <a:xfrm>
                <a:off x="2304"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50" name="Oval 226"/>
              <p:cNvSpPr>
                <a:spLocks noChangeArrowheads="1"/>
              </p:cNvSpPr>
              <p:nvPr/>
            </p:nvSpPr>
            <p:spPr bwMode="auto">
              <a:xfrm>
                <a:off x="2112" y="1824"/>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01" name="Oval 227"/>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52" name="Oval 228"/>
              <p:cNvSpPr>
                <a:spLocks noChangeArrowheads="1"/>
              </p:cNvSpPr>
              <p:nvPr/>
            </p:nvSpPr>
            <p:spPr bwMode="auto">
              <a:xfrm>
                <a:off x="2015" y="2255"/>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303" name="Oval 229"/>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304" name="Oval 230"/>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55" name="Oval 231"/>
              <p:cNvSpPr>
                <a:spLocks noChangeArrowheads="1"/>
              </p:cNvSpPr>
              <p:nvPr/>
            </p:nvSpPr>
            <p:spPr bwMode="auto">
              <a:xfrm>
                <a:off x="1872" y="2304"/>
                <a:ext cx="240"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grpSp>
        <p:nvGrpSpPr>
          <p:cNvPr id="24" name="Group 232"/>
          <p:cNvGrpSpPr>
            <a:grpSpLocks/>
          </p:cNvGrpSpPr>
          <p:nvPr/>
        </p:nvGrpSpPr>
        <p:grpSpPr bwMode="auto">
          <a:xfrm>
            <a:off x="6096000" y="838200"/>
            <a:ext cx="401638" cy="1570038"/>
            <a:chOff x="1488" y="1680"/>
            <a:chExt cx="253" cy="989"/>
          </a:xfrm>
        </p:grpSpPr>
        <p:sp>
          <p:nvSpPr>
            <p:cNvPr id="93284" name="AutoShape 233"/>
            <p:cNvSpPr>
              <a:spLocks noChangeArrowheads="1"/>
            </p:cNvSpPr>
            <p:nvPr/>
          </p:nvSpPr>
          <p:spPr bwMode="auto">
            <a:xfrm>
              <a:off x="1536" y="2064"/>
              <a:ext cx="205" cy="168"/>
            </a:xfrm>
            <a:prstGeom prst="rightArrow">
              <a:avLst>
                <a:gd name="adj1" fmla="val 50000"/>
                <a:gd name="adj2" fmla="val 30506"/>
              </a:avLst>
            </a:prstGeom>
            <a:solidFill>
              <a:srgbClr val="FFCC00"/>
            </a:solidFill>
            <a:ln w="38100">
              <a:solidFill>
                <a:srgbClr val="FFCC00"/>
              </a:solidFill>
              <a:miter lim="800000"/>
              <a:headEnd/>
              <a:tailEnd/>
            </a:ln>
          </p:spPr>
          <p:txBody>
            <a:bodyPr wrap="none" anchor="ctr"/>
            <a:lstStyle/>
            <a:p>
              <a:endParaRPr lang="en-US"/>
            </a:p>
          </p:txBody>
        </p:sp>
        <p:grpSp>
          <p:nvGrpSpPr>
            <p:cNvPr id="25" name="Group 234"/>
            <p:cNvGrpSpPr>
              <a:grpSpLocks/>
            </p:cNvGrpSpPr>
            <p:nvPr/>
          </p:nvGrpSpPr>
          <p:grpSpPr bwMode="auto">
            <a:xfrm>
              <a:off x="1488" y="1680"/>
              <a:ext cx="205" cy="989"/>
              <a:chOff x="3504" y="1248"/>
              <a:chExt cx="336" cy="1620"/>
            </a:xfrm>
          </p:grpSpPr>
          <p:sp>
            <p:nvSpPr>
              <p:cNvPr id="93286" name="AutoShape 235"/>
              <p:cNvSpPr>
                <a:spLocks noChangeArrowheads="1"/>
              </p:cNvSpPr>
              <p:nvPr/>
            </p:nvSpPr>
            <p:spPr bwMode="auto">
              <a:xfrm rot="1865196">
                <a:off x="3504" y="2592"/>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93287" name="AutoShape 236"/>
              <p:cNvSpPr>
                <a:spLocks noChangeArrowheads="1"/>
              </p:cNvSpPr>
              <p:nvPr/>
            </p:nvSpPr>
            <p:spPr bwMode="auto">
              <a:xfrm rot="-1704349">
                <a:off x="3504" y="1248"/>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grpSp>
      </p:grpSp>
      <p:sp>
        <p:nvSpPr>
          <p:cNvPr id="103661" name="AutoShape 237"/>
          <p:cNvSpPr>
            <a:spLocks noChangeArrowheads="1"/>
          </p:cNvSpPr>
          <p:nvPr/>
        </p:nvSpPr>
        <p:spPr bwMode="auto">
          <a:xfrm>
            <a:off x="6477000" y="990600"/>
            <a:ext cx="1254125" cy="1114425"/>
          </a:xfrm>
          <a:prstGeom prst="irregularSeal2">
            <a:avLst/>
          </a:prstGeom>
          <a:gradFill rotWithShape="0">
            <a:gsLst>
              <a:gs pos="0">
                <a:srgbClr val="FFFF00"/>
              </a:gs>
              <a:gs pos="100000">
                <a:srgbClr val="FF0000"/>
              </a:gs>
            </a:gsLst>
            <a:path path="shape">
              <a:fillToRect l="50000" t="50000" r="50000" b="50000"/>
            </a:path>
          </a:gradFill>
          <a:ln w="38100">
            <a:noFill/>
            <a:miter lim="800000"/>
            <a:headEnd/>
            <a:tailEnd/>
          </a:ln>
        </p:spPr>
        <p:txBody>
          <a:bodyPr wrap="none" anchor="ctr"/>
          <a:lstStyle/>
          <a:p>
            <a:endParaRPr lang="en-US"/>
          </a:p>
        </p:txBody>
      </p:sp>
      <p:grpSp>
        <p:nvGrpSpPr>
          <p:cNvPr id="26" name="Group 238"/>
          <p:cNvGrpSpPr>
            <a:grpSpLocks/>
          </p:cNvGrpSpPr>
          <p:nvPr/>
        </p:nvGrpSpPr>
        <p:grpSpPr bwMode="auto">
          <a:xfrm>
            <a:off x="6553200" y="3886200"/>
            <a:ext cx="812800" cy="2743200"/>
            <a:chOff x="3912" y="672"/>
            <a:chExt cx="840" cy="2832"/>
          </a:xfrm>
        </p:grpSpPr>
        <p:grpSp>
          <p:nvGrpSpPr>
            <p:cNvPr id="27" name="Group 239"/>
            <p:cNvGrpSpPr>
              <a:grpSpLocks/>
            </p:cNvGrpSpPr>
            <p:nvPr/>
          </p:nvGrpSpPr>
          <p:grpSpPr bwMode="auto">
            <a:xfrm>
              <a:off x="3936" y="2640"/>
              <a:ext cx="816" cy="864"/>
              <a:chOff x="1728" y="1680"/>
              <a:chExt cx="816" cy="864"/>
            </a:xfrm>
          </p:grpSpPr>
          <p:sp>
            <p:nvSpPr>
              <p:cNvPr id="103664" name="Oval 240"/>
              <p:cNvSpPr>
                <a:spLocks noChangeArrowheads="1"/>
              </p:cNvSpPr>
              <p:nvPr/>
            </p:nvSpPr>
            <p:spPr bwMode="auto">
              <a:xfrm>
                <a:off x="1873" y="1777"/>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65" name="Oval 241"/>
              <p:cNvSpPr>
                <a:spLocks noChangeArrowheads="1"/>
              </p:cNvSpPr>
              <p:nvPr/>
            </p:nvSpPr>
            <p:spPr bwMode="auto">
              <a:xfrm>
                <a:off x="1824" y="1969"/>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70" name="Oval 242"/>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71" name="Oval 243"/>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68" name="Oval 244"/>
              <p:cNvSpPr>
                <a:spLocks noChangeArrowheads="1"/>
              </p:cNvSpPr>
              <p:nvPr/>
            </p:nvSpPr>
            <p:spPr bwMode="auto">
              <a:xfrm>
                <a:off x="1922"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73" name="Oval 245"/>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74" name="Oval 246"/>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71" name="Oval 247"/>
              <p:cNvSpPr>
                <a:spLocks noChangeArrowheads="1"/>
              </p:cNvSpPr>
              <p:nvPr/>
            </p:nvSpPr>
            <p:spPr bwMode="auto">
              <a:xfrm>
                <a:off x="2113" y="2064"/>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76" name="Oval 248"/>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73" name="Oval 249"/>
              <p:cNvSpPr>
                <a:spLocks noChangeArrowheads="1"/>
              </p:cNvSpPr>
              <p:nvPr/>
            </p:nvSpPr>
            <p:spPr bwMode="auto">
              <a:xfrm>
                <a:off x="2304"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74" name="Oval 250"/>
              <p:cNvSpPr>
                <a:spLocks noChangeArrowheads="1"/>
              </p:cNvSpPr>
              <p:nvPr/>
            </p:nvSpPr>
            <p:spPr bwMode="auto">
              <a:xfrm>
                <a:off x="2113" y="1825"/>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79" name="Oval 251"/>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76" name="Oval 252"/>
              <p:cNvSpPr>
                <a:spLocks noChangeArrowheads="1"/>
              </p:cNvSpPr>
              <p:nvPr/>
            </p:nvSpPr>
            <p:spPr bwMode="auto">
              <a:xfrm>
                <a:off x="2016" y="2256"/>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81" name="Oval 253"/>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82" name="Oval 254"/>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79" name="Oval 255"/>
              <p:cNvSpPr>
                <a:spLocks noChangeArrowheads="1"/>
              </p:cNvSpPr>
              <p:nvPr/>
            </p:nvSpPr>
            <p:spPr bwMode="auto">
              <a:xfrm>
                <a:off x="1873" y="2305"/>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28" name="Group 256"/>
            <p:cNvGrpSpPr>
              <a:grpSpLocks/>
            </p:cNvGrpSpPr>
            <p:nvPr/>
          </p:nvGrpSpPr>
          <p:grpSpPr bwMode="auto">
            <a:xfrm>
              <a:off x="3912" y="672"/>
              <a:ext cx="816" cy="864"/>
              <a:chOff x="1728" y="1680"/>
              <a:chExt cx="816" cy="864"/>
            </a:xfrm>
          </p:grpSpPr>
          <p:sp>
            <p:nvSpPr>
              <p:cNvPr id="103681" name="Oval 257"/>
              <p:cNvSpPr>
                <a:spLocks noChangeArrowheads="1"/>
              </p:cNvSpPr>
              <p:nvPr/>
            </p:nvSpPr>
            <p:spPr bwMode="auto">
              <a:xfrm>
                <a:off x="1872" y="1777"/>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82" name="Oval 258"/>
              <p:cNvSpPr>
                <a:spLocks noChangeArrowheads="1"/>
              </p:cNvSpPr>
              <p:nvPr/>
            </p:nvSpPr>
            <p:spPr bwMode="auto">
              <a:xfrm>
                <a:off x="1823" y="1968"/>
                <a:ext cx="241"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54" name="Oval 259"/>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55" name="Oval 260"/>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85" name="Oval 261"/>
              <p:cNvSpPr>
                <a:spLocks noChangeArrowheads="1"/>
              </p:cNvSpPr>
              <p:nvPr/>
            </p:nvSpPr>
            <p:spPr bwMode="auto">
              <a:xfrm>
                <a:off x="1920"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57" name="Oval 262"/>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58" name="Oval 263"/>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88" name="Oval 264"/>
              <p:cNvSpPr>
                <a:spLocks noChangeArrowheads="1"/>
              </p:cNvSpPr>
              <p:nvPr/>
            </p:nvSpPr>
            <p:spPr bwMode="auto">
              <a:xfrm>
                <a:off x="2112" y="2064"/>
                <a:ext cx="240"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60" name="Oval 265"/>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90" name="Oval 266"/>
              <p:cNvSpPr>
                <a:spLocks noChangeArrowheads="1"/>
              </p:cNvSpPr>
              <p:nvPr/>
            </p:nvSpPr>
            <p:spPr bwMode="auto">
              <a:xfrm>
                <a:off x="2304"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691" name="Oval 267"/>
              <p:cNvSpPr>
                <a:spLocks noChangeArrowheads="1"/>
              </p:cNvSpPr>
              <p:nvPr/>
            </p:nvSpPr>
            <p:spPr bwMode="auto">
              <a:xfrm>
                <a:off x="2112" y="1824"/>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63" name="Oval 268"/>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93" name="Oval 269"/>
              <p:cNvSpPr>
                <a:spLocks noChangeArrowheads="1"/>
              </p:cNvSpPr>
              <p:nvPr/>
            </p:nvSpPr>
            <p:spPr bwMode="auto">
              <a:xfrm>
                <a:off x="2015" y="2255"/>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65" name="Oval 270"/>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66" name="Oval 271"/>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696" name="Oval 272"/>
              <p:cNvSpPr>
                <a:spLocks noChangeArrowheads="1"/>
              </p:cNvSpPr>
              <p:nvPr/>
            </p:nvSpPr>
            <p:spPr bwMode="auto">
              <a:xfrm>
                <a:off x="1872" y="2304"/>
                <a:ext cx="240"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grpSp>
        <p:nvGrpSpPr>
          <p:cNvPr id="29" name="Group 273"/>
          <p:cNvGrpSpPr>
            <a:grpSpLocks/>
          </p:cNvGrpSpPr>
          <p:nvPr/>
        </p:nvGrpSpPr>
        <p:grpSpPr bwMode="auto">
          <a:xfrm>
            <a:off x="6172200" y="4419600"/>
            <a:ext cx="401638" cy="1570038"/>
            <a:chOff x="1488" y="1680"/>
            <a:chExt cx="253" cy="989"/>
          </a:xfrm>
        </p:grpSpPr>
        <p:sp>
          <p:nvSpPr>
            <p:cNvPr id="93246" name="AutoShape 274"/>
            <p:cNvSpPr>
              <a:spLocks noChangeArrowheads="1"/>
            </p:cNvSpPr>
            <p:nvPr/>
          </p:nvSpPr>
          <p:spPr bwMode="auto">
            <a:xfrm>
              <a:off x="1536" y="2064"/>
              <a:ext cx="205" cy="168"/>
            </a:xfrm>
            <a:prstGeom prst="rightArrow">
              <a:avLst>
                <a:gd name="adj1" fmla="val 50000"/>
                <a:gd name="adj2" fmla="val 30506"/>
              </a:avLst>
            </a:prstGeom>
            <a:solidFill>
              <a:srgbClr val="FFCC00"/>
            </a:solidFill>
            <a:ln w="38100">
              <a:solidFill>
                <a:srgbClr val="FFCC00"/>
              </a:solidFill>
              <a:miter lim="800000"/>
              <a:headEnd/>
              <a:tailEnd/>
            </a:ln>
          </p:spPr>
          <p:txBody>
            <a:bodyPr wrap="none" anchor="ctr"/>
            <a:lstStyle/>
            <a:p>
              <a:endParaRPr lang="en-US"/>
            </a:p>
          </p:txBody>
        </p:sp>
        <p:grpSp>
          <p:nvGrpSpPr>
            <p:cNvPr id="30" name="Group 275"/>
            <p:cNvGrpSpPr>
              <a:grpSpLocks/>
            </p:cNvGrpSpPr>
            <p:nvPr/>
          </p:nvGrpSpPr>
          <p:grpSpPr bwMode="auto">
            <a:xfrm>
              <a:off x="1488" y="1680"/>
              <a:ext cx="205" cy="989"/>
              <a:chOff x="3504" y="1248"/>
              <a:chExt cx="336" cy="1620"/>
            </a:xfrm>
          </p:grpSpPr>
          <p:sp>
            <p:nvSpPr>
              <p:cNvPr id="93248" name="AutoShape 276"/>
              <p:cNvSpPr>
                <a:spLocks noChangeArrowheads="1"/>
              </p:cNvSpPr>
              <p:nvPr/>
            </p:nvSpPr>
            <p:spPr bwMode="auto">
              <a:xfrm rot="1865196">
                <a:off x="3504" y="2592"/>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93249" name="AutoShape 277"/>
              <p:cNvSpPr>
                <a:spLocks noChangeArrowheads="1"/>
              </p:cNvSpPr>
              <p:nvPr/>
            </p:nvSpPr>
            <p:spPr bwMode="auto">
              <a:xfrm rot="-1704349">
                <a:off x="3504" y="1248"/>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grpSp>
      </p:grpSp>
      <p:sp>
        <p:nvSpPr>
          <p:cNvPr id="103702" name="AutoShape 278"/>
          <p:cNvSpPr>
            <a:spLocks noChangeArrowheads="1"/>
          </p:cNvSpPr>
          <p:nvPr/>
        </p:nvSpPr>
        <p:spPr bwMode="auto">
          <a:xfrm>
            <a:off x="6629400" y="4648200"/>
            <a:ext cx="1254125" cy="1114425"/>
          </a:xfrm>
          <a:prstGeom prst="irregularSeal2">
            <a:avLst/>
          </a:prstGeom>
          <a:gradFill rotWithShape="0">
            <a:gsLst>
              <a:gs pos="0">
                <a:srgbClr val="FFFF00"/>
              </a:gs>
              <a:gs pos="100000">
                <a:srgbClr val="FF0000"/>
              </a:gs>
            </a:gsLst>
            <a:path path="shape">
              <a:fillToRect l="50000" t="50000" r="50000" b="50000"/>
            </a:path>
          </a:gradFill>
          <a:ln w="38100">
            <a:noFill/>
            <a:miter lim="800000"/>
            <a:headEnd/>
            <a:tailEnd/>
          </a:ln>
        </p:spPr>
        <p:txBody>
          <a:bodyPr wrap="none" anchor="ctr"/>
          <a:lstStyle/>
          <a:p>
            <a:endParaRPr lang="en-US"/>
          </a:p>
        </p:txBody>
      </p:sp>
      <p:grpSp>
        <p:nvGrpSpPr>
          <p:cNvPr id="31" name="Group 279"/>
          <p:cNvGrpSpPr>
            <a:grpSpLocks/>
          </p:cNvGrpSpPr>
          <p:nvPr/>
        </p:nvGrpSpPr>
        <p:grpSpPr bwMode="auto">
          <a:xfrm>
            <a:off x="7966075" y="2209800"/>
            <a:ext cx="812800" cy="2743200"/>
            <a:chOff x="3912" y="672"/>
            <a:chExt cx="840" cy="2832"/>
          </a:xfrm>
        </p:grpSpPr>
        <p:grpSp>
          <p:nvGrpSpPr>
            <p:cNvPr id="103648" name="Group 280"/>
            <p:cNvGrpSpPr>
              <a:grpSpLocks/>
            </p:cNvGrpSpPr>
            <p:nvPr/>
          </p:nvGrpSpPr>
          <p:grpSpPr bwMode="auto">
            <a:xfrm>
              <a:off x="3936" y="2640"/>
              <a:ext cx="816" cy="864"/>
              <a:chOff x="1728" y="1680"/>
              <a:chExt cx="816" cy="864"/>
            </a:xfrm>
          </p:grpSpPr>
          <p:sp>
            <p:nvSpPr>
              <p:cNvPr id="103705" name="Oval 281"/>
              <p:cNvSpPr>
                <a:spLocks noChangeArrowheads="1"/>
              </p:cNvSpPr>
              <p:nvPr/>
            </p:nvSpPr>
            <p:spPr bwMode="auto">
              <a:xfrm>
                <a:off x="1873" y="1777"/>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706" name="Oval 282"/>
              <p:cNvSpPr>
                <a:spLocks noChangeArrowheads="1"/>
              </p:cNvSpPr>
              <p:nvPr/>
            </p:nvSpPr>
            <p:spPr bwMode="auto">
              <a:xfrm>
                <a:off x="1824" y="1969"/>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32" name="Oval 283"/>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33" name="Oval 284"/>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09" name="Oval 285"/>
              <p:cNvSpPr>
                <a:spLocks noChangeArrowheads="1"/>
              </p:cNvSpPr>
              <p:nvPr/>
            </p:nvSpPr>
            <p:spPr bwMode="auto">
              <a:xfrm>
                <a:off x="1922"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35" name="Oval 286"/>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36" name="Oval 287"/>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12" name="Oval 288"/>
              <p:cNvSpPr>
                <a:spLocks noChangeArrowheads="1"/>
              </p:cNvSpPr>
              <p:nvPr/>
            </p:nvSpPr>
            <p:spPr bwMode="auto">
              <a:xfrm>
                <a:off x="2113" y="2064"/>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38" name="Oval 289"/>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14" name="Oval 290"/>
              <p:cNvSpPr>
                <a:spLocks noChangeArrowheads="1"/>
              </p:cNvSpPr>
              <p:nvPr/>
            </p:nvSpPr>
            <p:spPr bwMode="auto">
              <a:xfrm>
                <a:off x="2304"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715" name="Oval 291"/>
              <p:cNvSpPr>
                <a:spLocks noChangeArrowheads="1"/>
              </p:cNvSpPr>
              <p:nvPr/>
            </p:nvSpPr>
            <p:spPr bwMode="auto">
              <a:xfrm>
                <a:off x="2113" y="1825"/>
                <a:ext cx="241"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41" name="Oval 292"/>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17" name="Oval 293"/>
              <p:cNvSpPr>
                <a:spLocks noChangeArrowheads="1"/>
              </p:cNvSpPr>
              <p:nvPr/>
            </p:nvSpPr>
            <p:spPr bwMode="auto">
              <a:xfrm>
                <a:off x="2016" y="2256"/>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43" name="Oval 294"/>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44" name="Oval 295"/>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20" name="Oval 296"/>
              <p:cNvSpPr>
                <a:spLocks noChangeArrowheads="1"/>
              </p:cNvSpPr>
              <p:nvPr/>
            </p:nvSpPr>
            <p:spPr bwMode="auto">
              <a:xfrm>
                <a:off x="1873" y="2305"/>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nvGrpSpPr>
            <p:cNvPr id="103651" name="Group 297"/>
            <p:cNvGrpSpPr>
              <a:grpSpLocks/>
            </p:cNvGrpSpPr>
            <p:nvPr/>
          </p:nvGrpSpPr>
          <p:grpSpPr bwMode="auto">
            <a:xfrm>
              <a:off x="3912" y="672"/>
              <a:ext cx="816" cy="864"/>
              <a:chOff x="1728" y="1680"/>
              <a:chExt cx="816" cy="864"/>
            </a:xfrm>
          </p:grpSpPr>
          <p:sp>
            <p:nvSpPr>
              <p:cNvPr id="103722" name="Oval 298"/>
              <p:cNvSpPr>
                <a:spLocks noChangeArrowheads="1"/>
              </p:cNvSpPr>
              <p:nvPr/>
            </p:nvSpPr>
            <p:spPr bwMode="auto">
              <a:xfrm>
                <a:off x="1872" y="1777"/>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723" name="Oval 299"/>
              <p:cNvSpPr>
                <a:spLocks noChangeArrowheads="1"/>
              </p:cNvSpPr>
              <p:nvPr/>
            </p:nvSpPr>
            <p:spPr bwMode="auto">
              <a:xfrm>
                <a:off x="1823" y="1968"/>
                <a:ext cx="241"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16" name="Oval 300"/>
              <p:cNvSpPr>
                <a:spLocks noChangeArrowheads="1"/>
              </p:cNvSpPr>
              <p:nvPr/>
            </p:nvSpPr>
            <p:spPr bwMode="auto">
              <a:xfrm>
                <a:off x="1968"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17" name="Oval 301"/>
              <p:cNvSpPr>
                <a:spLocks noChangeArrowheads="1"/>
              </p:cNvSpPr>
              <p:nvPr/>
            </p:nvSpPr>
            <p:spPr bwMode="auto">
              <a:xfrm>
                <a:off x="2016" y="192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26" name="Oval 302"/>
              <p:cNvSpPr>
                <a:spLocks noChangeArrowheads="1"/>
              </p:cNvSpPr>
              <p:nvPr/>
            </p:nvSpPr>
            <p:spPr bwMode="auto">
              <a:xfrm>
                <a:off x="1920"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19" name="Oval 303"/>
              <p:cNvSpPr>
                <a:spLocks noChangeArrowheads="1"/>
              </p:cNvSpPr>
              <p:nvPr/>
            </p:nvSpPr>
            <p:spPr bwMode="auto">
              <a:xfrm>
                <a:off x="1728" y="1872"/>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20" name="Oval 304"/>
              <p:cNvSpPr>
                <a:spLocks noChangeArrowheads="1"/>
              </p:cNvSpPr>
              <p:nvPr/>
            </p:nvSpPr>
            <p:spPr bwMode="auto">
              <a:xfrm>
                <a:off x="1776" y="216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29" name="Oval 305"/>
              <p:cNvSpPr>
                <a:spLocks noChangeArrowheads="1"/>
              </p:cNvSpPr>
              <p:nvPr/>
            </p:nvSpPr>
            <p:spPr bwMode="auto">
              <a:xfrm>
                <a:off x="2112" y="2064"/>
                <a:ext cx="240"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22" name="Oval 306"/>
              <p:cNvSpPr>
                <a:spLocks noChangeArrowheads="1"/>
              </p:cNvSpPr>
              <p:nvPr/>
            </p:nvSpPr>
            <p:spPr bwMode="auto">
              <a:xfrm>
                <a:off x="2160" y="225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31" name="Oval 307"/>
              <p:cNvSpPr>
                <a:spLocks noChangeArrowheads="1"/>
              </p:cNvSpPr>
              <p:nvPr/>
            </p:nvSpPr>
            <p:spPr bwMode="auto">
              <a:xfrm>
                <a:off x="2304" y="2160"/>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103732" name="Oval 308"/>
              <p:cNvSpPr>
                <a:spLocks noChangeArrowheads="1"/>
              </p:cNvSpPr>
              <p:nvPr/>
            </p:nvSpPr>
            <p:spPr bwMode="auto">
              <a:xfrm>
                <a:off x="2112" y="1824"/>
                <a:ext cx="240" cy="239"/>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25" name="Oval 309"/>
              <p:cNvSpPr>
                <a:spLocks noChangeArrowheads="1"/>
              </p:cNvSpPr>
              <p:nvPr/>
            </p:nvSpPr>
            <p:spPr bwMode="auto">
              <a:xfrm>
                <a:off x="2256" y="2016"/>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34" name="Oval 310"/>
              <p:cNvSpPr>
                <a:spLocks noChangeArrowheads="1"/>
              </p:cNvSpPr>
              <p:nvPr/>
            </p:nvSpPr>
            <p:spPr bwMode="auto">
              <a:xfrm>
                <a:off x="2015" y="2255"/>
                <a:ext cx="241" cy="241"/>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sp>
            <p:nvSpPr>
              <p:cNvPr id="93227" name="Oval 311"/>
              <p:cNvSpPr>
                <a:spLocks noChangeArrowheads="1"/>
              </p:cNvSpPr>
              <p:nvPr/>
            </p:nvSpPr>
            <p:spPr bwMode="auto">
              <a:xfrm>
                <a:off x="2256" y="1824"/>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93228" name="Oval 312"/>
              <p:cNvSpPr>
                <a:spLocks noChangeArrowheads="1"/>
              </p:cNvSpPr>
              <p:nvPr/>
            </p:nvSpPr>
            <p:spPr bwMode="auto">
              <a:xfrm>
                <a:off x="2064" y="1680"/>
                <a:ext cx="240" cy="240"/>
              </a:xfrm>
              <a:prstGeom prst="ellipse">
                <a:avLst/>
              </a:prstGeom>
              <a:gradFill rotWithShape="0">
                <a:gsLst>
                  <a:gs pos="0">
                    <a:srgbClr val="FF0000"/>
                  </a:gs>
                  <a:gs pos="100000">
                    <a:srgbClr val="FFC1C1"/>
                  </a:gs>
                </a:gsLst>
                <a:path path="shape">
                  <a:fillToRect l="50000" t="50000" r="50000" b="50000"/>
                </a:path>
              </a:gradFill>
              <a:ln w="12700">
                <a:solidFill>
                  <a:schemeClr val="tx1"/>
                </a:solidFill>
                <a:round/>
                <a:headEnd/>
                <a:tailEnd/>
              </a:ln>
            </p:spPr>
            <p:txBody>
              <a:bodyPr wrap="none" anchor="ctr"/>
              <a:lstStyle/>
              <a:p>
                <a:endParaRPr lang="en-US"/>
              </a:p>
            </p:txBody>
          </p:sp>
          <p:sp>
            <p:nvSpPr>
              <p:cNvPr id="103737" name="Oval 313"/>
              <p:cNvSpPr>
                <a:spLocks noChangeArrowheads="1"/>
              </p:cNvSpPr>
              <p:nvPr/>
            </p:nvSpPr>
            <p:spPr bwMode="auto">
              <a:xfrm>
                <a:off x="1872" y="2304"/>
                <a:ext cx="240" cy="2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12700">
                <a:solidFill>
                  <a:schemeClr val="tx1"/>
                </a:solidFill>
                <a:round/>
                <a:headEnd/>
                <a:tailEnd/>
              </a:ln>
              <a:effectLst/>
            </p:spPr>
            <p:txBody>
              <a:bodyPr wrap="none" anchor="ctr"/>
              <a:lstStyle/>
              <a:p>
                <a:pPr>
                  <a:defRPr/>
                </a:pPr>
                <a:endParaRPr lang="en-GB"/>
              </a:p>
            </p:txBody>
          </p:sp>
        </p:grpSp>
      </p:grpSp>
      <p:grpSp>
        <p:nvGrpSpPr>
          <p:cNvPr id="103653" name="Group 314"/>
          <p:cNvGrpSpPr>
            <a:grpSpLocks/>
          </p:cNvGrpSpPr>
          <p:nvPr/>
        </p:nvGrpSpPr>
        <p:grpSpPr bwMode="auto">
          <a:xfrm>
            <a:off x="7432675" y="2743200"/>
            <a:ext cx="401638" cy="1570038"/>
            <a:chOff x="1488" y="1680"/>
            <a:chExt cx="253" cy="989"/>
          </a:xfrm>
        </p:grpSpPr>
        <p:sp>
          <p:nvSpPr>
            <p:cNvPr id="93208" name="AutoShape 315"/>
            <p:cNvSpPr>
              <a:spLocks noChangeArrowheads="1"/>
            </p:cNvSpPr>
            <p:nvPr/>
          </p:nvSpPr>
          <p:spPr bwMode="auto">
            <a:xfrm>
              <a:off x="1536" y="2064"/>
              <a:ext cx="205" cy="168"/>
            </a:xfrm>
            <a:prstGeom prst="rightArrow">
              <a:avLst>
                <a:gd name="adj1" fmla="val 50000"/>
                <a:gd name="adj2" fmla="val 30506"/>
              </a:avLst>
            </a:prstGeom>
            <a:solidFill>
              <a:srgbClr val="FFCC00"/>
            </a:solidFill>
            <a:ln w="38100">
              <a:solidFill>
                <a:srgbClr val="FFCC00"/>
              </a:solidFill>
              <a:miter lim="800000"/>
              <a:headEnd/>
              <a:tailEnd/>
            </a:ln>
          </p:spPr>
          <p:txBody>
            <a:bodyPr wrap="none" anchor="ctr"/>
            <a:lstStyle/>
            <a:p>
              <a:endParaRPr lang="en-US"/>
            </a:p>
          </p:txBody>
        </p:sp>
        <p:grpSp>
          <p:nvGrpSpPr>
            <p:cNvPr id="103654" name="Group 316"/>
            <p:cNvGrpSpPr>
              <a:grpSpLocks/>
            </p:cNvGrpSpPr>
            <p:nvPr/>
          </p:nvGrpSpPr>
          <p:grpSpPr bwMode="auto">
            <a:xfrm>
              <a:off x="1488" y="1680"/>
              <a:ext cx="205" cy="989"/>
              <a:chOff x="3504" y="1248"/>
              <a:chExt cx="336" cy="1620"/>
            </a:xfrm>
          </p:grpSpPr>
          <p:sp>
            <p:nvSpPr>
              <p:cNvPr id="93210" name="AutoShape 317"/>
              <p:cNvSpPr>
                <a:spLocks noChangeArrowheads="1"/>
              </p:cNvSpPr>
              <p:nvPr/>
            </p:nvSpPr>
            <p:spPr bwMode="auto">
              <a:xfrm rot="1865196">
                <a:off x="3504" y="2592"/>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sp>
            <p:nvSpPr>
              <p:cNvPr id="93211" name="AutoShape 318"/>
              <p:cNvSpPr>
                <a:spLocks noChangeArrowheads="1"/>
              </p:cNvSpPr>
              <p:nvPr/>
            </p:nvSpPr>
            <p:spPr bwMode="auto">
              <a:xfrm rot="-1704349">
                <a:off x="3504" y="1248"/>
                <a:ext cx="336" cy="276"/>
              </a:xfrm>
              <a:prstGeom prst="rightArrow">
                <a:avLst>
                  <a:gd name="adj1" fmla="val 50000"/>
                  <a:gd name="adj2" fmla="val 30435"/>
                </a:avLst>
              </a:prstGeom>
              <a:solidFill>
                <a:srgbClr val="FFCC00"/>
              </a:solidFill>
              <a:ln w="38100">
                <a:solidFill>
                  <a:srgbClr val="FFCC00"/>
                </a:solidFill>
                <a:miter lim="800000"/>
                <a:headEnd/>
                <a:tailEnd/>
              </a:ln>
            </p:spPr>
            <p:txBody>
              <a:bodyPr wrap="none" anchor="ctr"/>
              <a:lstStyle/>
              <a:p>
                <a:endParaRPr lang="en-US"/>
              </a:p>
            </p:txBody>
          </p:sp>
        </p:grpSp>
      </p:grpSp>
      <p:sp>
        <p:nvSpPr>
          <p:cNvPr id="103743" name="AutoShape 319"/>
          <p:cNvSpPr>
            <a:spLocks noChangeArrowheads="1"/>
          </p:cNvSpPr>
          <p:nvPr/>
        </p:nvSpPr>
        <p:spPr bwMode="auto">
          <a:xfrm>
            <a:off x="7889875" y="2971800"/>
            <a:ext cx="1254125" cy="1114425"/>
          </a:xfrm>
          <a:prstGeom prst="irregularSeal2">
            <a:avLst/>
          </a:prstGeom>
          <a:gradFill rotWithShape="0">
            <a:gsLst>
              <a:gs pos="0">
                <a:srgbClr val="FFFF00"/>
              </a:gs>
              <a:gs pos="100000">
                <a:srgbClr val="FF0000"/>
              </a:gs>
            </a:gsLst>
            <a:path path="shape">
              <a:fillToRect l="50000" t="50000" r="50000" b="50000"/>
            </a:path>
          </a:gradFill>
          <a:ln w="38100">
            <a:noFill/>
            <a:miter lim="800000"/>
            <a:headEnd/>
            <a:tailEnd/>
          </a:ln>
        </p:spPr>
        <p:txBody>
          <a:bodyPr wrap="none" anchor="ctr"/>
          <a:lstStyle/>
          <a:p>
            <a:endParaRPr lang="en-US"/>
          </a:p>
        </p:txBody>
      </p:sp>
      <p:sp>
        <p:nvSpPr>
          <p:cNvPr id="103744" name="Text Box 320"/>
          <p:cNvSpPr txBox="1">
            <a:spLocks noChangeArrowheads="1"/>
          </p:cNvSpPr>
          <p:nvPr/>
        </p:nvSpPr>
        <p:spPr bwMode="auto">
          <a:xfrm>
            <a:off x="372616" y="5157192"/>
            <a:ext cx="3623320" cy="923330"/>
          </a:xfrm>
          <a:prstGeom prst="rect">
            <a:avLst/>
          </a:prstGeom>
          <a:noFill/>
          <a:ln w="38100">
            <a:noFill/>
            <a:miter lim="800000"/>
            <a:headEnd/>
            <a:tailEnd/>
          </a:ln>
        </p:spPr>
        <p:txBody>
          <a:bodyPr wrap="square">
            <a:spAutoFit/>
          </a:bodyPr>
          <a:lstStyle/>
          <a:p>
            <a:pPr algn="l">
              <a:spcBef>
                <a:spcPct val="50000"/>
              </a:spcBef>
            </a:pPr>
            <a:r>
              <a:rPr lang="en-GB" i="1" dirty="0"/>
              <a:t>Each fission reaction releases neutrons that are used in further reactions.  </a:t>
            </a:r>
          </a:p>
        </p:txBody>
      </p:sp>
    </p:spTree>
    <p:extLst>
      <p:ext uri="{BB962C8B-B14F-4D97-AF65-F5344CB8AC3E}">
        <p14:creationId xmlns:p14="http://schemas.microsoft.com/office/powerpoint/2010/main" val="215173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427"/>
                                        </p:tgtEl>
                                        <p:attrNameLst>
                                          <p:attrName>style.visibility</p:attrName>
                                        </p:attrNameLst>
                                      </p:cBhvr>
                                      <p:to>
                                        <p:strVal val="visible"/>
                                      </p:to>
                                    </p:set>
                                    <p:anim calcmode="lin" valueType="num">
                                      <p:cBhvr additive="base">
                                        <p:cTn id="7" dur="500" fill="hold"/>
                                        <p:tgtEl>
                                          <p:spTgt spid="103427"/>
                                        </p:tgtEl>
                                        <p:attrNameLst>
                                          <p:attrName>ppt_x</p:attrName>
                                        </p:attrNameLst>
                                      </p:cBhvr>
                                      <p:tavLst>
                                        <p:tav tm="0">
                                          <p:val>
                                            <p:strVal val="0-#ppt_w/2"/>
                                          </p:val>
                                        </p:tav>
                                        <p:tav tm="100000">
                                          <p:val>
                                            <p:strVal val="#ppt_x"/>
                                          </p:val>
                                        </p:tav>
                                      </p:tavLst>
                                    </p:anim>
                                    <p:anim calcmode="lin" valueType="num">
                                      <p:cBhvr additive="base">
                                        <p:cTn id="8" dur="500" fill="hold"/>
                                        <p:tgtEl>
                                          <p:spTgt spid="1034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3463"/>
                                        </p:tgtEl>
                                        <p:attrNameLst>
                                          <p:attrName>style.visibility</p:attrName>
                                        </p:attrNameLst>
                                      </p:cBhvr>
                                      <p:to>
                                        <p:strVal val="visible"/>
                                      </p:to>
                                    </p:set>
                                    <p:animEffect transition="in" filter="wipe(left)">
                                      <p:cBhvr>
                                        <p:cTn id="13" dur="500"/>
                                        <p:tgtEl>
                                          <p:spTgt spid="10346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03469"/>
                                        </p:tgtEl>
                                        <p:attrNameLst>
                                          <p:attrName>style.visibility</p:attrName>
                                        </p:attrNameLst>
                                      </p:cBhvr>
                                      <p:to>
                                        <p:strVal val="visible"/>
                                      </p:to>
                                    </p:set>
                                    <p:anim calcmode="lin" valueType="num">
                                      <p:cBhvr>
                                        <p:cTn id="35" dur="500" fill="hold"/>
                                        <p:tgtEl>
                                          <p:spTgt spid="103469"/>
                                        </p:tgtEl>
                                        <p:attrNameLst>
                                          <p:attrName>ppt_w</p:attrName>
                                        </p:attrNameLst>
                                      </p:cBhvr>
                                      <p:tavLst>
                                        <p:tav tm="0">
                                          <p:val>
                                            <p:fltVal val="0"/>
                                          </p:val>
                                        </p:tav>
                                        <p:tav tm="100000">
                                          <p:val>
                                            <p:strVal val="#ppt_w"/>
                                          </p:val>
                                        </p:tav>
                                      </p:tavLst>
                                    </p:anim>
                                    <p:anim calcmode="lin" valueType="num">
                                      <p:cBhvr>
                                        <p:cTn id="36" dur="500" fill="hold"/>
                                        <p:tgtEl>
                                          <p:spTgt spid="10346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3" name="explode.wav"/>
                                        </p:tgtEl>
                                      </p:cMediaNode>
                                    </p:audio>
                                  </p:sub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0-#ppt_w/2"/>
                                          </p:val>
                                        </p:tav>
                                        <p:tav tm="100000">
                                          <p:val>
                                            <p:strVal val="#ppt_x"/>
                                          </p:val>
                                        </p:tav>
                                      </p:tavLst>
                                    </p:anim>
                                    <p:anim calcmode="lin" valueType="num">
                                      <p:cBhvr additive="base">
                                        <p:cTn id="5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0-#ppt_w/2"/>
                                          </p:val>
                                        </p:tav>
                                        <p:tav tm="100000">
                                          <p:val>
                                            <p:strVal val="#ppt_x"/>
                                          </p:val>
                                        </p:tav>
                                      </p:tavLst>
                                    </p:anim>
                                    <p:anim calcmode="lin" valueType="num">
                                      <p:cBhvr additive="base">
                                        <p:cTn id="69"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grpId="0" nodeType="clickEffect">
                                  <p:stCondLst>
                                    <p:cond delay="0"/>
                                  </p:stCondLst>
                                  <p:childTnLst>
                                    <p:set>
                                      <p:cBhvr>
                                        <p:cTn id="73" dur="1" fill="hold">
                                          <p:stCondLst>
                                            <p:cond delay="0"/>
                                          </p:stCondLst>
                                        </p:cTn>
                                        <p:tgtEl>
                                          <p:spTgt spid="103661"/>
                                        </p:tgtEl>
                                        <p:attrNameLst>
                                          <p:attrName>style.visibility</p:attrName>
                                        </p:attrNameLst>
                                      </p:cBhvr>
                                      <p:to>
                                        <p:strVal val="visible"/>
                                      </p:to>
                                    </p:set>
                                    <p:anim calcmode="lin" valueType="num">
                                      <p:cBhvr>
                                        <p:cTn id="74" dur="500" fill="hold"/>
                                        <p:tgtEl>
                                          <p:spTgt spid="103661"/>
                                        </p:tgtEl>
                                        <p:attrNameLst>
                                          <p:attrName>ppt_w</p:attrName>
                                        </p:attrNameLst>
                                      </p:cBhvr>
                                      <p:tavLst>
                                        <p:tav tm="0">
                                          <p:val>
                                            <p:fltVal val="0"/>
                                          </p:val>
                                        </p:tav>
                                        <p:tav tm="100000">
                                          <p:val>
                                            <p:strVal val="#ppt_w"/>
                                          </p:val>
                                        </p:tav>
                                      </p:tavLst>
                                    </p:anim>
                                    <p:anim calcmode="lin" valueType="num">
                                      <p:cBhvr>
                                        <p:cTn id="75" dur="500" fill="hold"/>
                                        <p:tgtEl>
                                          <p:spTgt spid="103661"/>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72"/>
                                            </p:cond>
                                          </p:stCondLst>
                                          <p:endCondLst>
                                            <p:cond evt="onStopAudio" delay="0">
                                              <p:tgtEl>
                                                <p:sldTgt/>
                                              </p:tgtEl>
                                            </p:cond>
                                          </p:endCondLst>
                                        </p:cTn>
                                        <p:tgtEl>
                                          <p:sndTgt r:embed="rId3" name="explode.wav"/>
                                        </p:tgtEl>
                                      </p:cMediaNode>
                                    </p:audio>
                                  </p:sub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left)">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0-#ppt_w/2"/>
                                          </p:val>
                                        </p:tav>
                                        <p:tav tm="100000">
                                          <p:val>
                                            <p:strVal val="#ppt_x"/>
                                          </p:val>
                                        </p:tav>
                                      </p:tavLst>
                                    </p:anim>
                                    <p:anim calcmode="lin" valueType="num">
                                      <p:cBhvr additive="base">
                                        <p:cTn id="8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grpId="0" nodeType="clickEffect">
                                  <p:stCondLst>
                                    <p:cond delay="0"/>
                                  </p:stCondLst>
                                  <p:childTnLst>
                                    <p:set>
                                      <p:cBhvr>
                                        <p:cTn id="90" dur="1" fill="hold">
                                          <p:stCondLst>
                                            <p:cond delay="0"/>
                                          </p:stCondLst>
                                        </p:cTn>
                                        <p:tgtEl>
                                          <p:spTgt spid="103702"/>
                                        </p:tgtEl>
                                        <p:attrNameLst>
                                          <p:attrName>style.visibility</p:attrName>
                                        </p:attrNameLst>
                                      </p:cBhvr>
                                      <p:to>
                                        <p:strVal val="visible"/>
                                      </p:to>
                                    </p:set>
                                    <p:anim calcmode="lin" valueType="num">
                                      <p:cBhvr>
                                        <p:cTn id="91" dur="500" fill="hold"/>
                                        <p:tgtEl>
                                          <p:spTgt spid="103702"/>
                                        </p:tgtEl>
                                        <p:attrNameLst>
                                          <p:attrName>ppt_w</p:attrName>
                                        </p:attrNameLst>
                                      </p:cBhvr>
                                      <p:tavLst>
                                        <p:tav tm="0">
                                          <p:val>
                                            <p:fltVal val="0"/>
                                          </p:val>
                                        </p:tav>
                                        <p:tav tm="100000">
                                          <p:val>
                                            <p:strVal val="#ppt_w"/>
                                          </p:val>
                                        </p:tav>
                                      </p:tavLst>
                                    </p:anim>
                                    <p:anim calcmode="lin" valueType="num">
                                      <p:cBhvr>
                                        <p:cTn id="92" dur="500" fill="hold"/>
                                        <p:tgtEl>
                                          <p:spTgt spid="10370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89"/>
                                            </p:cond>
                                          </p:stCondLst>
                                          <p:endCondLst>
                                            <p:cond evt="onStopAudio" delay="0">
                                              <p:tgtEl>
                                                <p:sldTgt/>
                                              </p:tgtEl>
                                            </p:cond>
                                          </p:endCondLst>
                                        </p:cTn>
                                        <p:tgtEl>
                                          <p:sndTgt r:embed="rId3" name="explode.wav"/>
                                        </p:tgtEl>
                                      </p:cMediaNode>
                                    </p:audio>
                                  </p:sub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03653"/>
                                        </p:tgtEl>
                                        <p:attrNameLst>
                                          <p:attrName>style.visibility</p:attrName>
                                        </p:attrNameLst>
                                      </p:cBhvr>
                                      <p:to>
                                        <p:strVal val="visible"/>
                                      </p:to>
                                    </p:set>
                                    <p:animEffect transition="in" filter="wipe(left)">
                                      <p:cBhvr>
                                        <p:cTn id="97" dur="500"/>
                                        <p:tgtEl>
                                          <p:spTgt spid="103653"/>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nodeType="click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0-#ppt_w/2"/>
                                          </p:val>
                                        </p:tav>
                                        <p:tav tm="100000">
                                          <p:val>
                                            <p:strVal val="#ppt_x"/>
                                          </p:val>
                                        </p:tav>
                                      </p:tavLst>
                                    </p:anim>
                                    <p:anim calcmode="lin" valueType="num">
                                      <p:cBhvr additive="base">
                                        <p:cTn id="103"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3" presetClass="entr" presetSubtype="16" fill="hold" grpId="0" nodeType="clickEffect">
                                  <p:stCondLst>
                                    <p:cond delay="0"/>
                                  </p:stCondLst>
                                  <p:childTnLst>
                                    <p:set>
                                      <p:cBhvr>
                                        <p:cTn id="107" dur="1" fill="hold">
                                          <p:stCondLst>
                                            <p:cond delay="0"/>
                                          </p:stCondLst>
                                        </p:cTn>
                                        <p:tgtEl>
                                          <p:spTgt spid="103743"/>
                                        </p:tgtEl>
                                        <p:attrNameLst>
                                          <p:attrName>style.visibility</p:attrName>
                                        </p:attrNameLst>
                                      </p:cBhvr>
                                      <p:to>
                                        <p:strVal val="visible"/>
                                      </p:to>
                                    </p:set>
                                    <p:anim calcmode="lin" valueType="num">
                                      <p:cBhvr>
                                        <p:cTn id="108" dur="500" fill="hold"/>
                                        <p:tgtEl>
                                          <p:spTgt spid="103743"/>
                                        </p:tgtEl>
                                        <p:attrNameLst>
                                          <p:attrName>ppt_w</p:attrName>
                                        </p:attrNameLst>
                                      </p:cBhvr>
                                      <p:tavLst>
                                        <p:tav tm="0">
                                          <p:val>
                                            <p:fltVal val="0"/>
                                          </p:val>
                                        </p:tav>
                                        <p:tav tm="100000">
                                          <p:val>
                                            <p:strVal val="#ppt_w"/>
                                          </p:val>
                                        </p:tav>
                                      </p:tavLst>
                                    </p:anim>
                                    <p:anim calcmode="lin" valueType="num">
                                      <p:cBhvr>
                                        <p:cTn id="109" dur="500" fill="hold"/>
                                        <p:tgtEl>
                                          <p:spTgt spid="103743"/>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06"/>
                                            </p:cond>
                                          </p:stCondLst>
                                          <p:endCondLst>
                                            <p:cond evt="onStopAudio" delay="0">
                                              <p:tgtEl>
                                                <p:sldTgt/>
                                              </p:tgtEl>
                                            </p:cond>
                                          </p:endCondLst>
                                        </p:cTn>
                                        <p:tgtEl>
                                          <p:sndTgt r:embed="rId3" name="explode.wav"/>
                                        </p:tgtEl>
                                      </p:cMediaNode>
                                    </p:audio>
                                  </p:sub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03744"/>
                                        </p:tgtEl>
                                        <p:attrNameLst>
                                          <p:attrName>style.visibility</p:attrName>
                                        </p:attrNameLst>
                                      </p:cBhvr>
                                      <p:to>
                                        <p:strVal val="visible"/>
                                      </p:to>
                                    </p:set>
                                    <p:anim calcmode="lin" valueType="num">
                                      <p:cBhvr additive="base">
                                        <p:cTn id="114" dur="500" fill="hold"/>
                                        <p:tgtEl>
                                          <p:spTgt spid="103744"/>
                                        </p:tgtEl>
                                        <p:attrNameLst>
                                          <p:attrName>ppt_x</p:attrName>
                                        </p:attrNameLst>
                                      </p:cBhvr>
                                      <p:tavLst>
                                        <p:tav tm="0">
                                          <p:val>
                                            <p:strVal val="#ppt_x"/>
                                          </p:val>
                                        </p:tav>
                                        <p:tav tm="100000">
                                          <p:val>
                                            <p:strVal val="#ppt_x"/>
                                          </p:val>
                                        </p:tav>
                                      </p:tavLst>
                                    </p:anim>
                                    <p:anim calcmode="lin" valueType="num">
                                      <p:cBhvr additive="base">
                                        <p:cTn id="115" dur="500" fill="hold"/>
                                        <p:tgtEl>
                                          <p:spTgt spid="1037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p:bldP spid="103463" grpId="0" animBg="1"/>
      <p:bldP spid="103469" grpId="0" animBg="1"/>
      <p:bldP spid="103661" grpId="0" animBg="1"/>
      <p:bldP spid="103702" grpId="0" animBg="1"/>
      <p:bldP spid="103743" grpId="0" animBg="1"/>
      <p:bldP spid="103744"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152400" y="-49213"/>
            <a:ext cx="8229600" cy="914401"/>
          </a:xfrm>
        </p:spPr>
        <p:txBody>
          <a:bodyPr/>
          <a:lstStyle/>
          <a:p>
            <a:pPr eaLnBrk="1" hangingPunct="1"/>
            <a:r>
              <a:rPr lang="en-GB" smtClean="0"/>
              <a:t>Velocity-time graphs</a:t>
            </a:r>
          </a:p>
        </p:txBody>
      </p:sp>
      <p:graphicFrame>
        <p:nvGraphicFramePr>
          <p:cNvPr id="18435" name="Group 3"/>
          <p:cNvGraphicFramePr>
            <a:graphicFrameLocks noGrp="1"/>
          </p:cNvGraphicFramePr>
          <p:nvPr/>
        </p:nvGraphicFramePr>
        <p:xfrm>
          <a:off x="1905000" y="1752600"/>
          <a:ext cx="5791200" cy="3454400"/>
        </p:xfrm>
        <a:graphic>
          <a:graphicData uri="http://schemas.openxmlformats.org/drawingml/2006/table">
            <a:tbl>
              <a:tblPr/>
              <a:tblGrid>
                <a:gridCol w="1158875"/>
                <a:gridCol w="1157288"/>
                <a:gridCol w="1158875"/>
                <a:gridCol w="1157287"/>
                <a:gridCol w="1158875"/>
              </a:tblGrid>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r>
            </a:tbl>
          </a:graphicData>
        </a:graphic>
      </p:graphicFrame>
      <p:sp>
        <p:nvSpPr>
          <p:cNvPr id="17444" name="Text Box 35"/>
          <p:cNvSpPr txBox="1">
            <a:spLocks noChangeArrowheads="1"/>
          </p:cNvSpPr>
          <p:nvPr/>
        </p:nvSpPr>
        <p:spPr bwMode="auto">
          <a:xfrm>
            <a:off x="1143000" y="1420813"/>
            <a:ext cx="762000" cy="3894137"/>
          </a:xfrm>
          <a:prstGeom prst="rect">
            <a:avLst/>
          </a:prstGeom>
          <a:noFill/>
          <a:ln w="9525">
            <a:noFill/>
            <a:miter lim="800000"/>
            <a:headEnd/>
            <a:tailEnd/>
          </a:ln>
        </p:spPr>
        <p:txBody>
          <a:bodyPr>
            <a:spAutoFit/>
          </a:bodyPr>
          <a:lstStyle/>
          <a:p>
            <a:pPr algn="r" fontAlgn="auto">
              <a:lnSpc>
                <a:spcPct val="190000"/>
              </a:lnSpc>
              <a:spcBef>
                <a:spcPct val="50000"/>
              </a:spcBef>
              <a:spcAft>
                <a:spcPts val="0"/>
              </a:spcAft>
              <a:defRPr/>
            </a:pPr>
            <a:r>
              <a:rPr lang="en-GB" sz="2200" dirty="0">
                <a:latin typeface="+mj-lt"/>
              </a:rPr>
              <a:t>80</a:t>
            </a:r>
          </a:p>
          <a:p>
            <a:pPr algn="r" fontAlgn="auto">
              <a:lnSpc>
                <a:spcPct val="190000"/>
              </a:lnSpc>
              <a:spcBef>
                <a:spcPct val="50000"/>
              </a:spcBef>
              <a:spcAft>
                <a:spcPts val="0"/>
              </a:spcAft>
              <a:defRPr/>
            </a:pPr>
            <a:r>
              <a:rPr lang="en-GB" sz="2200" dirty="0">
                <a:latin typeface="+mj-lt"/>
              </a:rPr>
              <a:t>60</a:t>
            </a:r>
          </a:p>
          <a:p>
            <a:pPr algn="r" fontAlgn="auto">
              <a:lnSpc>
                <a:spcPct val="190000"/>
              </a:lnSpc>
              <a:spcBef>
                <a:spcPct val="50000"/>
              </a:spcBef>
              <a:spcAft>
                <a:spcPts val="0"/>
              </a:spcAft>
              <a:defRPr/>
            </a:pPr>
            <a:r>
              <a:rPr lang="en-GB" sz="2200" dirty="0">
                <a:latin typeface="+mj-lt"/>
              </a:rPr>
              <a:t>40</a:t>
            </a:r>
          </a:p>
          <a:p>
            <a:pPr algn="r" fontAlgn="auto">
              <a:lnSpc>
                <a:spcPct val="190000"/>
              </a:lnSpc>
              <a:spcBef>
                <a:spcPct val="50000"/>
              </a:spcBef>
              <a:spcAft>
                <a:spcPts val="0"/>
              </a:spcAft>
              <a:defRPr/>
            </a:pPr>
            <a:r>
              <a:rPr lang="en-GB" sz="2200" dirty="0">
                <a:latin typeface="+mj-lt"/>
              </a:rPr>
              <a:t>20</a:t>
            </a:r>
          </a:p>
          <a:p>
            <a:pPr algn="r" fontAlgn="auto">
              <a:lnSpc>
                <a:spcPct val="190000"/>
              </a:lnSpc>
              <a:spcBef>
                <a:spcPct val="50000"/>
              </a:spcBef>
              <a:spcAft>
                <a:spcPts val="0"/>
              </a:spcAft>
              <a:defRPr/>
            </a:pPr>
            <a:r>
              <a:rPr lang="en-GB" sz="2200" dirty="0">
                <a:latin typeface="+mj-lt"/>
              </a:rPr>
              <a:t>0</a:t>
            </a:r>
          </a:p>
        </p:txBody>
      </p:sp>
      <p:sp>
        <p:nvSpPr>
          <p:cNvPr id="35875" name="Text Box 36"/>
          <p:cNvSpPr txBox="1">
            <a:spLocks noChangeArrowheads="1"/>
          </p:cNvSpPr>
          <p:nvPr/>
        </p:nvSpPr>
        <p:spPr bwMode="auto">
          <a:xfrm>
            <a:off x="2743200" y="5334000"/>
            <a:ext cx="5638800" cy="369888"/>
          </a:xfrm>
          <a:prstGeom prst="rect">
            <a:avLst/>
          </a:prstGeom>
          <a:noFill/>
          <a:ln w="9525">
            <a:noFill/>
            <a:miter lim="800000"/>
            <a:headEnd/>
            <a:tailEnd/>
          </a:ln>
        </p:spPr>
        <p:txBody>
          <a:bodyPr>
            <a:spAutoFit/>
          </a:bodyPr>
          <a:lstStyle/>
          <a:p>
            <a:pPr>
              <a:spcBef>
                <a:spcPct val="50000"/>
              </a:spcBef>
            </a:pPr>
            <a:r>
              <a:rPr lang="en-GB">
                <a:latin typeface="Gill Sans MT" pitchFamily="34" charset="0"/>
              </a:rPr>
              <a:t>10	     20	         30	             40	  50</a:t>
            </a:r>
          </a:p>
        </p:txBody>
      </p:sp>
      <p:sp>
        <p:nvSpPr>
          <p:cNvPr id="18469" name="Line 37"/>
          <p:cNvSpPr>
            <a:spLocks noChangeShapeType="1"/>
          </p:cNvSpPr>
          <p:nvPr/>
        </p:nvSpPr>
        <p:spPr bwMode="auto">
          <a:xfrm flipV="1">
            <a:off x="1905000" y="3505200"/>
            <a:ext cx="1143000" cy="1676400"/>
          </a:xfrm>
          <a:prstGeom prst="line">
            <a:avLst/>
          </a:prstGeom>
          <a:noFill/>
          <a:ln w="50800">
            <a:solidFill>
              <a:srgbClr val="FFCC00"/>
            </a:solidFill>
            <a:round/>
            <a:headEnd/>
            <a:tailEnd/>
          </a:ln>
        </p:spPr>
        <p:txBody>
          <a:bodyPr/>
          <a:lstStyle/>
          <a:p>
            <a:endParaRPr lang="en-US"/>
          </a:p>
        </p:txBody>
      </p:sp>
      <p:sp>
        <p:nvSpPr>
          <p:cNvPr id="18470" name="Line 38"/>
          <p:cNvSpPr>
            <a:spLocks noChangeShapeType="1"/>
          </p:cNvSpPr>
          <p:nvPr/>
        </p:nvSpPr>
        <p:spPr bwMode="auto">
          <a:xfrm flipV="1">
            <a:off x="3048000" y="3505200"/>
            <a:ext cx="1219200" cy="0"/>
          </a:xfrm>
          <a:prstGeom prst="line">
            <a:avLst/>
          </a:prstGeom>
          <a:noFill/>
          <a:ln w="50800">
            <a:solidFill>
              <a:srgbClr val="FFCC00"/>
            </a:solidFill>
            <a:round/>
            <a:headEnd/>
            <a:tailEnd/>
          </a:ln>
        </p:spPr>
        <p:txBody>
          <a:bodyPr/>
          <a:lstStyle/>
          <a:p>
            <a:endParaRPr lang="en-US"/>
          </a:p>
        </p:txBody>
      </p:sp>
      <p:sp>
        <p:nvSpPr>
          <p:cNvPr id="18471" name="Line 39"/>
          <p:cNvSpPr>
            <a:spLocks noChangeShapeType="1"/>
          </p:cNvSpPr>
          <p:nvPr/>
        </p:nvSpPr>
        <p:spPr bwMode="auto">
          <a:xfrm flipV="1">
            <a:off x="4267200" y="2590800"/>
            <a:ext cx="1143000" cy="914400"/>
          </a:xfrm>
          <a:prstGeom prst="line">
            <a:avLst/>
          </a:prstGeom>
          <a:noFill/>
          <a:ln w="50800">
            <a:solidFill>
              <a:srgbClr val="FFCC00"/>
            </a:solidFill>
            <a:round/>
            <a:headEnd/>
            <a:tailEnd/>
          </a:ln>
        </p:spPr>
        <p:txBody>
          <a:bodyPr/>
          <a:lstStyle/>
          <a:p>
            <a:endParaRPr lang="en-US"/>
          </a:p>
        </p:txBody>
      </p:sp>
      <p:sp>
        <p:nvSpPr>
          <p:cNvPr id="18472" name="Line 40"/>
          <p:cNvSpPr>
            <a:spLocks noChangeShapeType="1"/>
          </p:cNvSpPr>
          <p:nvPr/>
        </p:nvSpPr>
        <p:spPr bwMode="auto">
          <a:xfrm flipH="1" flipV="1">
            <a:off x="5410200" y="2590800"/>
            <a:ext cx="2286000" cy="2590800"/>
          </a:xfrm>
          <a:prstGeom prst="line">
            <a:avLst/>
          </a:prstGeom>
          <a:noFill/>
          <a:ln w="50800">
            <a:solidFill>
              <a:srgbClr val="FFCC00"/>
            </a:solidFill>
            <a:round/>
            <a:headEnd/>
            <a:tailEnd/>
          </a:ln>
        </p:spPr>
        <p:txBody>
          <a:bodyPr/>
          <a:lstStyle/>
          <a:p>
            <a:endParaRPr lang="en-US"/>
          </a:p>
        </p:txBody>
      </p:sp>
      <p:sp>
        <p:nvSpPr>
          <p:cNvPr id="17450" name="Text Box 42"/>
          <p:cNvSpPr txBox="1">
            <a:spLocks noChangeArrowheads="1"/>
          </p:cNvSpPr>
          <p:nvPr/>
        </p:nvSpPr>
        <p:spPr bwMode="auto">
          <a:xfrm>
            <a:off x="228600" y="2819400"/>
            <a:ext cx="1447800" cy="854075"/>
          </a:xfrm>
          <a:prstGeom prst="rect">
            <a:avLst/>
          </a:prstGeom>
          <a:noFill/>
          <a:ln w="9525">
            <a:noFill/>
            <a:miter lim="800000"/>
            <a:headEnd/>
            <a:tailEnd/>
          </a:ln>
        </p:spPr>
        <p:txBody>
          <a:bodyPr>
            <a:spAutoFit/>
          </a:bodyPr>
          <a:lstStyle/>
          <a:p>
            <a:pPr fontAlgn="auto">
              <a:spcBef>
                <a:spcPct val="50000"/>
              </a:spcBef>
              <a:spcAft>
                <a:spcPts val="0"/>
              </a:spcAft>
              <a:defRPr/>
            </a:pPr>
            <a:r>
              <a:rPr lang="en-GB" sz="2000">
                <a:latin typeface="+mj-lt"/>
              </a:rPr>
              <a:t>Velocity</a:t>
            </a:r>
          </a:p>
          <a:p>
            <a:pPr fontAlgn="auto">
              <a:spcBef>
                <a:spcPct val="50000"/>
              </a:spcBef>
              <a:spcAft>
                <a:spcPts val="0"/>
              </a:spcAft>
              <a:defRPr/>
            </a:pPr>
            <a:r>
              <a:rPr lang="en-GB" sz="2000">
                <a:latin typeface="+mj-lt"/>
              </a:rPr>
              <a:t>m/s</a:t>
            </a:r>
          </a:p>
        </p:txBody>
      </p:sp>
      <p:sp>
        <p:nvSpPr>
          <p:cNvPr id="17451" name="Text Box 43"/>
          <p:cNvSpPr txBox="1">
            <a:spLocks noChangeArrowheads="1"/>
          </p:cNvSpPr>
          <p:nvPr/>
        </p:nvSpPr>
        <p:spPr bwMode="auto">
          <a:xfrm>
            <a:off x="8026400" y="5319713"/>
            <a:ext cx="1187450" cy="400050"/>
          </a:xfrm>
          <a:prstGeom prst="rect">
            <a:avLst/>
          </a:prstGeom>
          <a:noFill/>
          <a:ln w="9525">
            <a:noFill/>
            <a:miter lim="800000"/>
            <a:headEnd/>
            <a:tailEnd/>
          </a:ln>
        </p:spPr>
        <p:txBody>
          <a:bodyPr>
            <a:spAutoFit/>
          </a:bodyPr>
          <a:lstStyle/>
          <a:p>
            <a:pPr fontAlgn="auto">
              <a:spcBef>
                <a:spcPct val="50000"/>
              </a:spcBef>
              <a:spcAft>
                <a:spcPts val="0"/>
              </a:spcAft>
              <a:defRPr/>
            </a:pPr>
            <a:r>
              <a:rPr lang="en-GB" sz="2000" dirty="0">
                <a:latin typeface="+mj-lt"/>
              </a:rPr>
              <a:t>Time (s)</a:t>
            </a:r>
          </a:p>
        </p:txBody>
      </p:sp>
      <p:grpSp>
        <p:nvGrpSpPr>
          <p:cNvPr id="2" name="Group 60"/>
          <p:cNvGrpSpPr>
            <a:grpSpLocks/>
          </p:cNvGrpSpPr>
          <p:nvPr/>
        </p:nvGrpSpPr>
        <p:grpSpPr bwMode="auto">
          <a:xfrm>
            <a:off x="228600" y="1066800"/>
            <a:ext cx="3551238" cy="2892425"/>
            <a:chOff x="144" y="672"/>
            <a:chExt cx="2237" cy="1822"/>
          </a:xfrm>
          <a:solidFill>
            <a:schemeClr val="accent1"/>
          </a:solidFill>
        </p:grpSpPr>
        <p:sp>
          <p:nvSpPr>
            <p:cNvPr id="17462" name="Text Box 45"/>
            <p:cNvSpPr txBox="1">
              <a:spLocks noChangeArrowheads="1"/>
            </p:cNvSpPr>
            <p:nvPr/>
          </p:nvSpPr>
          <p:spPr bwMode="auto">
            <a:xfrm>
              <a:off x="144" y="672"/>
              <a:ext cx="2237" cy="494"/>
            </a:xfrm>
            <a:prstGeom prst="rect">
              <a:avLst/>
            </a:prstGeom>
            <a:grpFill/>
            <a:ln w="9525">
              <a:noFill/>
              <a:miter lim="800000"/>
              <a:headEnd/>
              <a:tailEnd/>
            </a:ln>
          </p:spPr>
          <p:txBody>
            <a:bodyPr>
              <a:spAutoFit/>
            </a:bodyPr>
            <a:lstStyle/>
            <a:p>
              <a:pPr marL="457200" indent="-457200" fontAlgn="auto">
                <a:spcBef>
                  <a:spcPct val="50000"/>
                </a:spcBef>
                <a:spcAft>
                  <a:spcPts val="0"/>
                </a:spcAft>
                <a:defRPr/>
              </a:pPr>
              <a:r>
                <a:rPr lang="en-GB" dirty="0">
                  <a:latin typeface="+mn-lt"/>
                </a:rPr>
                <a:t>1) Upwards line = acceleration</a:t>
              </a:r>
            </a:p>
            <a:p>
              <a:pPr marL="457200" indent="-457200" fontAlgn="auto">
                <a:spcBef>
                  <a:spcPct val="50000"/>
                </a:spcBef>
                <a:spcAft>
                  <a:spcPts val="0"/>
                </a:spcAft>
                <a:buFontTx/>
                <a:buChar char="•"/>
                <a:defRPr/>
              </a:pPr>
              <a:endParaRPr lang="en-GB" dirty="0">
                <a:latin typeface="+mn-lt"/>
              </a:endParaRPr>
            </a:p>
          </p:txBody>
        </p:sp>
        <p:sp>
          <p:nvSpPr>
            <p:cNvPr id="17463" name="AutoShape 46"/>
            <p:cNvSpPr>
              <a:spLocks noChangeArrowheads="1"/>
            </p:cNvSpPr>
            <p:nvPr/>
          </p:nvSpPr>
          <p:spPr bwMode="auto">
            <a:xfrm rot="4772018">
              <a:off x="779" y="1718"/>
              <a:ext cx="1372" cy="180"/>
            </a:xfrm>
            <a:prstGeom prst="rightArrow">
              <a:avLst>
                <a:gd name="adj1" fmla="val 50000"/>
                <a:gd name="adj2" fmla="val 187575"/>
              </a:avLst>
            </a:prstGeom>
            <a:grpFill/>
            <a:ln w="9525">
              <a:noFill/>
              <a:miter lim="800000"/>
              <a:headEnd/>
              <a:tailEnd/>
            </a:ln>
          </p:spPr>
          <p:txBody>
            <a:bodyPr wrap="none" anchor="ctr"/>
            <a:lstStyle/>
            <a:p>
              <a:pPr fontAlgn="auto">
                <a:spcBef>
                  <a:spcPts val="0"/>
                </a:spcBef>
                <a:spcAft>
                  <a:spcPts val="0"/>
                </a:spcAft>
                <a:defRPr/>
              </a:pPr>
              <a:endParaRPr lang="en-US">
                <a:latin typeface="+mn-lt"/>
              </a:endParaRPr>
            </a:p>
          </p:txBody>
        </p:sp>
      </p:grpSp>
      <p:grpSp>
        <p:nvGrpSpPr>
          <p:cNvPr id="3" name="Group 62"/>
          <p:cNvGrpSpPr>
            <a:grpSpLocks/>
          </p:cNvGrpSpPr>
          <p:nvPr/>
        </p:nvGrpSpPr>
        <p:grpSpPr bwMode="auto">
          <a:xfrm>
            <a:off x="250825" y="3733801"/>
            <a:ext cx="3816351" cy="2903538"/>
            <a:chOff x="158" y="2352"/>
            <a:chExt cx="2404" cy="1829"/>
          </a:xfrm>
          <a:solidFill>
            <a:schemeClr val="accent1"/>
          </a:solidFill>
        </p:grpSpPr>
        <p:sp>
          <p:nvSpPr>
            <p:cNvPr id="17460" name="Text Box 48"/>
            <p:cNvSpPr txBox="1">
              <a:spLocks noChangeArrowheads="1"/>
            </p:cNvSpPr>
            <p:nvPr/>
          </p:nvSpPr>
          <p:spPr bwMode="auto">
            <a:xfrm>
              <a:off x="158" y="3687"/>
              <a:ext cx="2404" cy="494"/>
            </a:xfrm>
            <a:prstGeom prst="rect">
              <a:avLst/>
            </a:prstGeom>
            <a:grpFill/>
            <a:ln w="9525">
              <a:noFill/>
              <a:miter lim="800000"/>
              <a:headEnd/>
              <a:tailEnd/>
            </a:ln>
          </p:spPr>
          <p:txBody>
            <a:bodyPr>
              <a:spAutoFit/>
            </a:bodyPr>
            <a:lstStyle/>
            <a:p>
              <a:pPr marL="457200" indent="-457200" fontAlgn="auto">
                <a:spcBef>
                  <a:spcPct val="50000"/>
                </a:spcBef>
                <a:spcAft>
                  <a:spcPts val="0"/>
                </a:spcAft>
                <a:defRPr/>
              </a:pPr>
              <a:r>
                <a:rPr lang="en-GB" dirty="0">
                  <a:latin typeface="+mn-lt"/>
                </a:rPr>
                <a:t>2) Horizontal line = no acceleration</a:t>
              </a:r>
            </a:p>
            <a:p>
              <a:pPr marL="457200" indent="-457200" fontAlgn="auto">
                <a:spcBef>
                  <a:spcPct val="50000"/>
                </a:spcBef>
                <a:spcAft>
                  <a:spcPts val="0"/>
                </a:spcAft>
                <a:buFontTx/>
                <a:buChar char="•"/>
                <a:defRPr/>
              </a:pPr>
              <a:endParaRPr lang="en-GB" dirty="0">
                <a:latin typeface="+mn-lt"/>
              </a:endParaRPr>
            </a:p>
          </p:txBody>
        </p:sp>
        <p:sp>
          <p:nvSpPr>
            <p:cNvPr id="17461" name="AutoShape 49"/>
            <p:cNvSpPr>
              <a:spLocks noChangeArrowheads="1"/>
            </p:cNvSpPr>
            <p:nvPr/>
          </p:nvSpPr>
          <p:spPr bwMode="auto">
            <a:xfrm rot="-4799231">
              <a:off x="1473" y="2991"/>
              <a:ext cx="1394" cy="115"/>
            </a:xfrm>
            <a:prstGeom prst="rightArrow">
              <a:avLst>
                <a:gd name="adj1" fmla="val 50000"/>
                <a:gd name="adj2" fmla="val 303043"/>
              </a:avLst>
            </a:prstGeom>
            <a:grpFill/>
            <a:ln w="9525">
              <a:noFill/>
              <a:miter lim="800000"/>
              <a:headEnd/>
              <a:tailEnd/>
            </a:ln>
          </p:spPr>
          <p:txBody>
            <a:bodyPr wrap="none" anchor="ctr"/>
            <a:lstStyle/>
            <a:p>
              <a:pPr fontAlgn="auto">
                <a:spcBef>
                  <a:spcPts val="0"/>
                </a:spcBef>
                <a:spcAft>
                  <a:spcPts val="0"/>
                </a:spcAft>
                <a:defRPr/>
              </a:pPr>
              <a:endParaRPr lang="en-US">
                <a:latin typeface="+mn-lt"/>
              </a:endParaRPr>
            </a:p>
          </p:txBody>
        </p:sp>
      </p:grpSp>
      <p:grpSp>
        <p:nvGrpSpPr>
          <p:cNvPr id="4" name="Group 61"/>
          <p:cNvGrpSpPr>
            <a:grpSpLocks/>
          </p:cNvGrpSpPr>
          <p:nvPr/>
        </p:nvGrpSpPr>
        <p:grpSpPr bwMode="auto">
          <a:xfrm>
            <a:off x="5004048" y="3149885"/>
            <a:ext cx="3384550" cy="3376613"/>
            <a:chOff x="3120" y="2054"/>
            <a:chExt cx="2132" cy="2127"/>
          </a:xfrm>
          <a:solidFill>
            <a:schemeClr val="accent1"/>
          </a:solidFill>
        </p:grpSpPr>
        <p:sp>
          <p:nvSpPr>
            <p:cNvPr id="17458" name="Text Box 51"/>
            <p:cNvSpPr txBox="1">
              <a:spLocks noChangeArrowheads="1"/>
            </p:cNvSpPr>
            <p:nvPr/>
          </p:nvSpPr>
          <p:spPr bwMode="auto">
            <a:xfrm>
              <a:off x="3120" y="3687"/>
              <a:ext cx="2132" cy="494"/>
            </a:xfrm>
            <a:prstGeom prst="rect">
              <a:avLst/>
            </a:prstGeom>
            <a:grpFill/>
            <a:ln w="9525">
              <a:noFill/>
              <a:miter lim="800000"/>
              <a:headEnd/>
              <a:tailEnd/>
            </a:ln>
          </p:spPr>
          <p:txBody>
            <a:bodyPr>
              <a:spAutoFit/>
            </a:bodyPr>
            <a:lstStyle/>
            <a:p>
              <a:pPr marL="457200" indent="-457200" fontAlgn="auto">
                <a:spcBef>
                  <a:spcPct val="50000"/>
                </a:spcBef>
                <a:spcAft>
                  <a:spcPts val="0"/>
                </a:spcAft>
                <a:defRPr/>
              </a:pPr>
              <a:r>
                <a:rPr lang="en-GB" dirty="0">
                  <a:latin typeface="+mn-lt"/>
                </a:rPr>
                <a:t>3) Upwards line = acceleration</a:t>
              </a:r>
            </a:p>
            <a:p>
              <a:pPr marL="457200" indent="-457200" fontAlgn="auto">
                <a:spcBef>
                  <a:spcPct val="50000"/>
                </a:spcBef>
                <a:spcAft>
                  <a:spcPts val="0"/>
                </a:spcAft>
                <a:buFontTx/>
                <a:buChar char="•"/>
                <a:defRPr/>
              </a:pPr>
              <a:endParaRPr lang="en-GB" dirty="0">
                <a:latin typeface="+mn-lt"/>
              </a:endParaRPr>
            </a:p>
          </p:txBody>
        </p:sp>
        <p:sp>
          <p:nvSpPr>
            <p:cNvPr id="17459" name="AutoShape 52"/>
            <p:cNvSpPr>
              <a:spLocks noChangeArrowheads="1"/>
            </p:cNvSpPr>
            <p:nvPr/>
          </p:nvSpPr>
          <p:spPr bwMode="auto">
            <a:xfrm rot="-7210431">
              <a:off x="2484" y="2870"/>
              <a:ext cx="1776" cy="144"/>
            </a:xfrm>
            <a:prstGeom prst="rightArrow">
              <a:avLst>
                <a:gd name="adj1" fmla="val 50000"/>
                <a:gd name="adj2" fmla="val 308333"/>
              </a:avLst>
            </a:prstGeom>
            <a:grpFill/>
            <a:ln w="9525">
              <a:noFill/>
              <a:miter lim="800000"/>
              <a:headEnd/>
              <a:tailEnd/>
            </a:ln>
          </p:spPr>
          <p:txBody>
            <a:bodyPr wrap="none" anchor="ctr"/>
            <a:lstStyle/>
            <a:p>
              <a:pPr fontAlgn="auto">
                <a:spcBef>
                  <a:spcPts val="0"/>
                </a:spcBef>
                <a:spcAft>
                  <a:spcPts val="0"/>
                </a:spcAft>
                <a:defRPr/>
              </a:pPr>
              <a:endParaRPr lang="en-US">
                <a:latin typeface="+mn-lt"/>
              </a:endParaRPr>
            </a:p>
          </p:txBody>
        </p:sp>
      </p:grpSp>
      <p:grpSp>
        <p:nvGrpSpPr>
          <p:cNvPr id="5" name="Group 57"/>
          <p:cNvGrpSpPr>
            <a:grpSpLocks/>
          </p:cNvGrpSpPr>
          <p:nvPr/>
        </p:nvGrpSpPr>
        <p:grpSpPr bwMode="auto">
          <a:xfrm>
            <a:off x="5364088" y="1676400"/>
            <a:ext cx="3600760" cy="1825328"/>
            <a:chOff x="3648" y="960"/>
            <a:chExt cx="1829" cy="1526"/>
          </a:xfrm>
          <a:solidFill>
            <a:schemeClr val="accent1"/>
          </a:solidFill>
        </p:grpSpPr>
        <p:sp>
          <p:nvSpPr>
            <p:cNvPr id="17456" name="Text Box 54"/>
            <p:cNvSpPr txBox="1">
              <a:spLocks noChangeArrowheads="1"/>
            </p:cNvSpPr>
            <p:nvPr/>
          </p:nvSpPr>
          <p:spPr bwMode="auto">
            <a:xfrm>
              <a:off x="3648" y="960"/>
              <a:ext cx="1829" cy="669"/>
            </a:xfrm>
            <a:prstGeom prst="rect">
              <a:avLst/>
            </a:prstGeom>
            <a:grpFill/>
            <a:ln w="9525">
              <a:noFill/>
              <a:miter lim="800000"/>
              <a:headEnd/>
              <a:tailEnd/>
            </a:ln>
          </p:spPr>
          <p:txBody>
            <a:bodyPr>
              <a:spAutoFit/>
            </a:bodyPr>
            <a:lstStyle/>
            <a:p>
              <a:pPr marL="457200" indent="-457200" fontAlgn="auto">
                <a:spcBef>
                  <a:spcPct val="50000"/>
                </a:spcBef>
                <a:spcAft>
                  <a:spcPts val="0"/>
                </a:spcAft>
                <a:defRPr/>
              </a:pPr>
              <a:r>
                <a:rPr lang="en-GB" dirty="0">
                  <a:latin typeface="+mn-lt"/>
                </a:rPr>
                <a:t>4) Downward line = deceleration</a:t>
              </a:r>
            </a:p>
            <a:p>
              <a:pPr marL="457200" indent="-457200" fontAlgn="auto">
                <a:spcBef>
                  <a:spcPct val="50000"/>
                </a:spcBef>
                <a:spcAft>
                  <a:spcPts val="0"/>
                </a:spcAft>
                <a:buFontTx/>
                <a:buChar char="•"/>
                <a:defRPr/>
              </a:pPr>
              <a:endParaRPr lang="en-GB" dirty="0">
                <a:latin typeface="+mn-lt"/>
              </a:endParaRPr>
            </a:p>
          </p:txBody>
        </p:sp>
        <p:sp>
          <p:nvSpPr>
            <p:cNvPr id="17457" name="AutoShape 55"/>
            <p:cNvSpPr>
              <a:spLocks noChangeArrowheads="1"/>
            </p:cNvSpPr>
            <p:nvPr/>
          </p:nvSpPr>
          <p:spPr bwMode="auto">
            <a:xfrm rot="7570499">
              <a:off x="3674" y="1801"/>
              <a:ext cx="1246" cy="123"/>
            </a:xfrm>
            <a:prstGeom prst="rightArrow">
              <a:avLst>
                <a:gd name="adj1" fmla="val 50000"/>
                <a:gd name="adj2" fmla="val 133333"/>
              </a:avLst>
            </a:prstGeom>
            <a:grpFill/>
            <a:ln w="9525">
              <a:noFill/>
              <a:miter lim="800000"/>
              <a:headEnd/>
              <a:tailEnd/>
            </a:ln>
          </p:spPr>
          <p:txBody>
            <a:bodyPr wrap="none" anchor="ctr"/>
            <a:lstStyle/>
            <a:p>
              <a:pPr fontAlgn="auto">
                <a:spcBef>
                  <a:spcPts val="0"/>
                </a:spcBef>
                <a:spcAft>
                  <a:spcPts val="0"/>
                </a:spcAft>
                <a:defRPr/>
              </a:pPr>
              <a:endParaRPr lang="en-US">
                <a:latin typeface="+mn-lt"/>
              </a:endParaRPr>
            </a:p>
          </p:txBody>
        </p:sp>
      </p:grpSp>
    </p:spTree>
    <p:extLst>
      <p:ext uri="{BB962C8B-B14F-4D97-AF65-F5344CB8AC3E}">
        <p14:creationId xmlns:p14="http://schemas.microsoft.com/office/powerpoint/2010/main" val="428659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69"/>
                                        </p:tgtEl>
                                        <p:attrNameLst>
                                          <p:attrName>style.visibility</p:attrName>
                                        </p:attrNameLst>
                                      </p:cBhvr>
                                      <p:to>
                                        <p:strVal val="visible"/>
                                      </p:to>
                                    </p:set>
                                    <p:animEffect transition="in" filter="wipe(left)">
                                      <p:cBhvr>
                                        <p:cTn id="7" dur="500"/>
                                        <p:tgtEl>
                                          <p:spTgt spid="184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70"/>
                                        </p:tgtEl>
                                        <p:attrNameLst>
                                          <p:attrName>style.visibility</p:attrName>
                                        </p:attrNameLst>
                                      </p:cBhvr>
                                      <p:to>
                                        <p:strVal val="visible"/>
                                      </p:to>
                                    </p:set>
                                    <p:animEffect transition="in" filter="wipe(left)">
                                      <p:cBhvr>
                                        <p:cTn id="12" dur="500"/>
                                        <p:tgtEl>
                                          <p:spTgt spid="184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71"/>
                                        </p:tgtEl>
                                        <p:attrNameLst>
                                          <p:attrName>style.visibility</p:attrName>
                                        </p:attrNameLst>
                                      </p:cBhvr>
                                      <p:to>
                                        <p:strVal val="visible"/>
                                      </p:to>
                                    </p:set>
                                    <p:animEffect transition="in" filter="wipe(left)">
                                      <p:cBhvr>
                                        <p:cTn id="17" dur="500"/>
                                        <p:tgtEl>
                                          <p:spTgt spid="184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472"/>
                                        </p:tgtEl>
                                        <p:attrNameLst>
                                          <p:attrName>style.visibility</p:attrName>
                                        </p:attrNameLst>
                                      </p:cBhvr>
                                      <p:to>
                                        <p:strVal val="visible"/>
                                      </p:to>
                                    </p:set>
                                    <p:animEffect transition="in" filter="wipe(up)">
                                      <p:cBhvr>
                                        <p:cTn id="22" dur="500"/>
                                        <p:tgtEl>
                                          <p:spTgt spid="184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9" grpId="0" animBg="1"/>
      <p:bldP spid="18470" grpId="0" animBg="1"/>
      <p:bldP spid="18471" grpId="0" animBg="1"/>
      <p:bldP spid="1847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Nuclear Fusion</a:t>
            </a:r>
            <a:endParaRPr lang="en-GB" dirty="0"/>
          </a:p>
        </p:txBody>
      </p:sp>
      <p:sp>
        <p:nvSpPr>
          <p:cNvPr id="3" name="Content Placeholder 2"/>
          <p:cNvSpPr>
            <a:spLocks noGrp="1"/>
          </p:cNvSpPr>
          <p:nvPr>
            <p:ph sz="quarter" idx="1"/>
          </p:nvPr>
        </p:nvSpPr>
        <p:spPr/>
        <p:txBody>
          <a:bodyPr/>
          <a:lstStyle/>
          <a:p>
            <a:r>
              <a:rPr lang="en-GB" dirty="0" smtClean="0"/>
              <a:t>Nuclear fusion is the joining of two atomic nuclei to form a larger one</a:t>
            </a:r>
          </a:p>
          <a:p>
            <a:pPr>
              <a:buNone/>
            </a:pPr>
            <a:endParaRPr lang="en-GB" dirty="0" smtClean="0"/>
          </a:p>
          <a:p>
            <a:r>
              <a:rPr lang="en-GB" dirty="0" smtClean="0"/>
              <a:t>Nuclear fusion is the process by which energy is released in stars</a:t>
            </a:r>
            <a:endParaRPr lang="en-GB" dirty="0"/>
          </a:p>
        </p:txBody>
      </p:sp>
    </p:spTree>
    <p:extLst>
      <p:ext uri="{BB962C8B-B14F-4D97-AF65-F5344CB8AC3E}">
        <p14:creationId xmlns:p14="http://schemas.microsoft.com/office/powerpoint/2010/main" val="278622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62880" y="260648"/>
            <a:ext cx="8229600" cy="594320"/>
          </a:xfrm>
        </p:spPr>
        <p:txBody>
          <a:bodyPr>
            <a:normAutofit fontScale="90000"/>
          </a:bodyPr>
          <a:lstStyle/>
          <a:p>
            <a:pPr eaLnBrk="1" hangingPunct="1">
              <a:defRPr/>
            </a:pPr>
            <a:r>
              <a:rPr lang="cy-GB" dirty="0" smtClean="0"/>
              <a:t>P2 – Physics - Nuclear Fusion in stars</a:t>
            </a:r>
            <a:endParaRPr lang="en-US" dirty="0" smtClean="0"/>
          </a:p>
        </p:txBody>
      </p:sp>
      <p:sp>
        <p:nvSpPr>
          <p:cNvPr id="94212" name="Oval 4"/>
          <p:cNvSpPr>
            <a:spLocks noChangeArrowheads="1"/>
          </p:cNvSpPr>
          <p:nvPr/>
        </p:nvSpPr>
        <p:spPr bwMode="auto">
          <a:xfrm>
            <a:off x="971550" y="908050"/>
            <a:ext cx="360363" cy="360363"/>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sp>
        <p:nvSpPr>
          <p:cNvPr id="94213" name="Text Box 5"/>
          <p:cNvSpPr txBox="1">
            <a:spLocks noChangeArrowheads="1"/>
          </p:cNvSpPr>
          <p:nvPr/>
        </p:nvSpPr>
        <p:spPr bwMode="auto">
          <a:xfrm>
            <a:off x="1259632" y="883568"/>
            <a:ext cx="1871663" cy="457200"/>
          </a:xfrm>
          <a:prstGeom prst="rect">
            <a:avLst/>
          </a:prstGeom>
          <a:noFill/>
          <a:ln w="19050">
            <a:noFill/>
            <a:miter lim="800000"/>
            <a:headEnd/>
            <a:tailEnd/>
          </a:ln>
        </p:spPr>
        <p:txBody>
          <a:bodyPr>
            <a:spAutoFit/>
          </a:bodyPr>
          <a:lstStyle/>
          <a:p>
            <a:pPr>
              <a:spcBef>
                <a:spcPct val="50000"/>
              </a:spcBef>
            </a:pPr>
            <a:r>
              <a:rPr lang="cy-GB"/>
              <a:t>Proton</a:t>
            </a:r>
            <a:endParaRPr lang="en-US"/>
          </a:p>
        </p:txBody>
      </p:sp>
      <p:sp>
        <p:nvSpPr>
          <p:cNvPr id="94214" name="Oval 6"/>
          <p:cNvSpPr>
            <a:spLocks noChangeArrowheads="1"/>
          </p:cNvSpPr>
          <p:nvPr/>
        </p:nvSpPr>
        <p:spPr bwMode="auto">
          <a:xfrm>
            <a:off x="6011863" y="908050"/>
            <a:ext cx="360362" cy="360363"/>
          </a:xfrm>
          <a:prstGeom prst="ellipse">
            <a:avLst/>
          </a:prstGeom>
          <a:gradFill rotWithShape="1">
            <a:gsLst>
              <a:gs pos="0">
                <a:srgbClr val="477647"/>
              </a:gs>
              <a:gs pos="100000">
                <a:srgbClr val="99FF99"/>
              </a:gs>
            </a:gsLst>
            <a:path path="shape">
              <a:fillToRect l="50000" t="50000" r="50000" b="50000"/>
            </a:path>
          </a:gradFill>
          <a:ln w="19050">
            <a:noFill/>
            <a:round/>
            <a:headEnd/>
            <a:tailEnd/>
          </a:ln>
        </p:spPr>
        <p:txBody>
          <a:bodyPr wrap="none" anchor="ctr"/>
          <a:lstStyle/>
          <a:p>
            <a:endParaRPr lang="en-US"/>
          </a:p>
        </p:txBody>
      </p:sp>
      <p:sp>
        <p:nvSpPr>
          <p:cNvPr id="94215" name="Text Box 7"/>
          <p:cNvSpPr txBox="1">
            <a:spLocks noChangeArrowheads="1"/>
          </p:cNvSpPr>
          <p:nvPr/>
        </p:nvSpPr>
        <p:spPr bwMode="auto">
          <a:xfrm>
            <a:off x="6372200" y="883568"/>
            <a:ext cx="1871662" cy="457200"/>
          </a:xfrm>
          <a:prstGeom prst="rect">
            <a:avLst/>
          </a:prstGeom>
          <a:noFill/>
          <a:ln w="19050">
            <a:noFill/>
            <a:miter lim="800000"/>
            <a:headEnd/>
            <a:tailEnd/>
          </a:ln>
        </p:spPr>
        <p:txBody>
          <a:bodyPr>
            <a:spAutoFit/>
          </a:bodyPr>
          <a:lstStyle/>
          <a:p>
            <a:pPr>
              <a:spcBef>
                <a:spcPct val="50000"/>
              </a:spcBef>
            </a:pPr>
            <a:r>
              <a:rPr lang="cy-GB" dirty="0"/>
              <a:t>Neutron</a:t>
            </a:r>
            <a:endParaRPr lang="en-US" dirty="0"/>
          </a:p>
        </p:txBody>
      </p:sp>
      <p:sp>
        <p:nvSpPr>
          <p:cNvPr id="104457" name="Oval 9"/>
          <p:cNvSpPr>
            <a:spLocks noChangeArrowheads="1"/>
          </p:cNvSpPr>
          <p:nvPr/>
        </p:nvSpPr>
        <p:spPr bwMode="auto">
          <a:xfrm>
            <a:off x="-360363" y="1628775"/>
            <a:ext cx="360363" cy="360363"/>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sp>
        <p:nvSpPr>
          <p:cNvPr id="104459" name="Oval 11"/>
          <p:cNvSpPr>
            <a:spLocks noChangeArrowheads="1"/>
          </p:cNvSpPr>
          <p:nvPr/>
        </p:nvSpPr>
        <p:spPr bwMode="auto">
          <a:xfrm>
            <a:off x="-360363" y="4508500"/>
            <a:ext cx="360363" cy="360363"/>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grpSp>
        <p:nvGrpSpPr>
          <p:cNvPr id="2" name="Group 14"/>
          <p:cNvGrpSpPr>
            <a:grpSpLocks/>
          </p:cNvGrpSpPr>
          <p:nvPr/>
        </p:nvGrpSpPr>
        <p:grpSpPr bwMode="auto">
          <a:xfrm>
            <a:off x="1071563" y="2994025"/>
            <a:ext cx="368300" cy="639763"/>
            <a:chOff x="675" y="1886"/>
            <a:chExt cx="232" cy="403"/>
          </a:xfrm>
        </p:grpSpPr>
        <p:sp>
          <p:nvSpPr>
            <p:cNvPr id="94235" name="Oval 10"/>
            <p:cNvSpPr>
              <a:spLocks noChangeArrowheads="1"/>
            </p:cNvSpPr>
            <p:nvPr/>
          </p:nvSpPr>
          <p:spPr bwMode="auto">
            <a:xfrm>
              <a:off x="675" y="2062"/>
              <a:ext cx="227" cy="227"/>
            </a:xfrm>
            <a:prstGeom prst="ellipse">
              <a:avLst/>
            </a:prstGeom>
            <a:gradFill rotWithShape="1">
              <a:gsLst>
                <a:gs pos="0">
                  <a:srgbClr val="477647"/>
                </a:gs>
                <a:gs pos="100000">
                  <a:srgbClr val="99FF99"/>
                </a:gs>
              </a:gsLst>
              <a:path path="shape">
                <a:fillToRect l="50000" t="50000" r="50000" b="50000"/>
              </a:path>
            </a:gradFill>
            <a:ln w="19050">
              <a:noFill/>
              <a:round/>
              <a:headEnd/>
              <a:tailEnd/>
            </a:ln>
          </p:spPr>
          <p:txBody>
            <a:bodyPr wrap="none" anchor="ctr"/>
            <a:lstStyle/>
            <a:p>
              <a:endParaRPr lang="en-US"/>
            </a:p>
          </p:txBody>
        </p:sp>
        <p:sp>
          <p:nvSpPr>
            <p:cNvPr id="94236" name="Oval 12"/>
            <p:cNvSpPr>
              <a:spLocks noChangeArrowheads="1"/>
            </p:cNvSpPr>
            <p:nvPr/>
          </p:nvSpPr>
          <p:spPr bwMode="auto">
            <a:xfrm>
              <a:off x="680" y="1886"/>
              <a:ext cx="227" cy="227"/>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grpSp>
      <p:sp>
        <p:nvSpPr>
          <p:cNvPr id="104463" name="Oval 15"/>
          <p:cNvSpPr>
            <a:spLocks noChangeArrowheads="1"/>
          </p:cNvSpPr>
          <p:nvPr/>
        </p:nvSpPr>
        <p:spPr bwMode="auto">
          <a:xfrm>
            <a:off x="1057275" y="-360363"/>
            <a:ext cx="360363" cy="360363"/>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grpSp>
        <p:nvGrpSpPr>
          <p:cNvPr id="3" name="Group 20"/>
          <p:cNvGrpSpPr>
            <a:grpSpLocks/>
          </p:cNvGrpSpPr>
          <p:nvPr/>
        </p:nvGrpSpPr>
        <p:grpSpPr bwMode="auto">
          <a:xfrm>
            <a:off x="1960563" y="7008813"/>
            <a:ext cx="639762" cy="639762"/>
            <a:chOff x="2272" y="3215"/>
            <a:chExt cx="403" cy="403"/>
          </a:xfrm>
        </p:grpSpPr>
        <p:grpSp>
          <p:nvGrpSpPr>
            <p:cNvPr id="4" name="Group 16"/>
            <p:cNvGrpSpPr>
              <a:grpSpLocks/>
            </p:cNvGrpSpPr>
            <p:nvPr/>
          </p:nvGrpSpPr>
          <p:grpSpPr bwMode="auto">
            <a:xfrm>
              <a:off x="2443" y="3215"/>
              <a:ext cx="232" cy="403"/>
              <a:chOff x="675" y="1886"/>
              <a:chExt cx="232" cy="403"/>
            </a:xfrm>
          </p:grpSpPr>
          <p:sp>
            <p:nvSpPr>
              <p:cNvPr id="94233" name="Oval 17"/>
              <p:cNvSpPr>
                <a:spLocks noChangeArrowheads="1"/>
              </p:cNvSpPr>
              <p:nvPr/>
            </p:nvSpPr>
            <p:spPr bwMode="auto">
              <a:xfrm>
                <a:off x="675" y="2062"/>
                <a:ext cx="227" cy="227"/>
              </a:xfrm>
              <a:prstGeom prst="ellipse">
                <a:avLst/>
              </a:prstGeom>
              <a:gradFill rotWithShape="1">
                <a:gsLst>
                  <a:gs pos="0">
                    <a:srgbClr val="477647"/>
                  </a:gs>
                  <a:gs pos="100000">
                    <a:srgbClr val="99FF99"/>
                  </a:gs>
                </a:gsLst>
                <a:path path="shape">
                  <a:fillToRect l="50000" t="50000" r="50000" b="50000"/>
                </a:path>
              </a:gradFill>
              <a:ln w="19050">
                <a:noFill/>
                <a:round/>
                <a:headEnd/>
                <a:tailEnd/>
              </a:ln>
            </p:spPr>
            <p:txBody>
              <a:bodyPr wrap="none" anchor="ctr"/>
              <a:lstStyle/>
              <a:p>
                <a:endParaRPr lang="en-US"/>
              </a:p>
            </p:txBody>
          </p:sp>
          <p:sp>
            <p:nvSpPr>
              <p:cNvPr id="94234" name="Oval 18"/>
              <p:cNvSpPr>
                <a:spLocks noChangeArrowheads="1"/>
              </p:cNvSpPr>
              <p:nvPr/>
            </p:nvSpPr>
            <p:spPr bwMode="auto">
              <a:xfrm>
                <a:off x="680" y="1886"/>
                <a:ext cx="227" cy="227"/>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grpSp>
        <p:sp>
          <p:nvSpPr>
            <p:cNvPr id="94232" name="Oval 19"/>
            <p:cNvSpPr>
              <a:spLocks noChangeArrowheads="1"/>
            </p:cNvSpPr>
            <p:nvPr/>
          </p:nvSpPr>
          <p:spPr bwMode="auto">
            <a:xfrm>
              <a:off x="2272" y="3295"/>
              <a:ext cx="227" cy="227"/>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grpSp>
      <p:grpSp>
        <p:nvGrpSpPr>
          <p:cNvPr id="5" name="Group 28"/>
          <p:cNvGrpSpPr>
            <a:grpSpLocks/>
          </p:cNvGrpSpPr>
          <p:nvPr/>
        </p:nvGrpSpPr>
        <p:grpSpPr bwMode="auto">
          <a:xfrm>
            <a:off x="2881313" y="2974975"/>
            <a:ext cx="676275" cy="768350"/>
            <a:chOff x="2642" y="3439"/>
            <a:chExt cx="426" cy="484"/>
          </a:xfrm>
        </p:grpSpPr>
        <p:grpSp>
          <p:nvGrpSpPr>
            <p:cNvPr id="6" name="Group 22"/>
            <p:cNvGrpSpPr>
              <a:grpSpLocks/>
            </p:cNvGrpSpPr>
            <p:nvPr/>
          </p:nvGrpSpPr>
          <p:grpSpPr bwMode="auto">
            <a:xfrm>
              <a:off x="2665" y="3439"/>
              <a:ext cx="403" cy="403"/>
              <a:chOff x="2272" y="3215"/>
              <a:chExt cx="403" cy="403"/>
            </a:xfrm>
          </p:grpSpPr>
          <p:grpSp>
            <p:nvGrpSpPr>
              <p:cNvPr id="7" name="Group 23"/>
              <p:cNvGrpSpPr>
                <a:grpSpLocks/>
              </p:cNvGrpSpPr>
              <p:nvPr/>
            </p:nvGrpSpPr>
            <p:grpSpPr bwMode="auto">
              <a:xfrm>
                <a:off x="2443" y="3215"/>
                <a:ext cx="232" cy="403"/>
                <a:chOff x="675" y="1886"/>
                <a:chExt cx="232" cy="403"/>
              </a:xfrm>
            </p:grpSpPr>
            <p:sp>
              <p:nvSpPr>
                <p:cNvPr id="94229" name="Oval 24"/>
                <p:cNvSpPr>
                  <a:spLocks noChangeArrowheads="1"/>
                </p:cNvSpPr>
                <p:nvPr/>
              </p:nvSpPr>
              <p:spPr bwMode="auto">
                <a:xfrm>
                  <a:off x="675" y="2062"/>
                  <a:ext cx="227" cy="227"/>
                </a:xfrm>
                <a:prstGeom prst="ellipse">
                  <a:avLst/>
                </a:prstGeom>
                <a:gradFill rotWithShape="1">
                  <a:gsLst>
                    <a:gs pos="0">
                      <a:srgbClr val="477647"/>
                    </a:gs>
                    <a:gs pos="100000">
                      <a:srgbClr val="99FF99"/>
                    </a:gs>
                  </a:gsLst>
                  <a:path path="shape">
                    <a:fillToRect l="50000" t="50000" r="50000" b="50000"/>
                  </a:path>
                </a:gradFill>
                <a:ln w="19050">
                  <a:noFill/>
                  <a:round/>
                  <a:headEnd/>
                  <a:tailEnd/>
                </a:ln>
              </p:spPr>
              <p:txBody>
                <a:bodyPr wrap="none" anchor="ctr"/>
                <a:lstStyle/>
                <a:p>
                  <a:endParaRPr lang="en-US"/>
                </a:p>
              </p:txBody>
            </p:sp>
            <p:sp>
              <p:nvSpPr>
                <p:cNvPr id="94230" name="Oval 25"/>
                <p:cNvSpPr>
                  <a:spLocks noChangeArrowheads="1"/>
                </p:cNvSpPr>
                <p:nvPr/>
              </p:nvSpPr>
              <p:spPr bwMode="auto">
                <a:xfrm>
                  <a:off x="680" y="1886"/>
                  <a:ext cx="227" cy="227"/>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grpSp>
          <p:sp>
            <p:nvSpPr>
              <p:cNvPr id="94228" name="Oval 26"/>
              <p:cNvSpPr>
                <a:spLocks noChangeArrowheads="1"/>
              </p:cNvSpPr>
              <p:nvPr/>
            </p:nvSpPr>
            <p:spPr bwMode="auto">
              <a:xfrm>
                <a:off x="2272" y="3295"/>
                <a:ext cx="227" cy="227"/>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grpSp>
        <p:sp>
          <p:nvSpPr>
            <p:cNvPr id="94226" name="Oval 27"/>
            <p:cNvSpPr>
              <a:spLocks noChangeArrowheads="1"/>
            </p:cNvSpPr>
            <p:nvPr/>
          </p:nvSpPr>
          <p:spPr bwMode="auto">
            <a:xfrm>
              <a:off x="2642" y="3696"/>
              <a:ext cx="227" cy="227"/>
            </a:xfrm>
            <a:prstGeom prst="ellipse">
              <a:avLst/>
            </a:prstGeom>
            <a:gradFill rotWithShape="1">
              <a:gsLst>
                <a:gs pos="0">
                  <a:srgbClr val="477647"/>
                </a:gs>
                <a:gs pos="100000">
                  <a:srgbClr val="99FF99"/>
                </a:gs>
              </a:gsLst>
              <a:path path="shape">
                <a:fillToRect l="50000" t="50000" r="50000" b="50000"/>
              </a:path>
            </a:gradFill>
            <a:ln w="19050">
              <a:noFill/>
              <a:round/>
              <a:headEnd/>
              <a:tailEnd/>
            </a:ln>
          </p:spPr>
          <p:txBody>
            <a:bodyPr wrap="none" anchor="ctr"/>
            <a:lstStyle/>
            <a:p>
              <a:endParaRPr lang="en-US"/>
            </a:p>
          </p:txBody>
        </p:sp>
      </p:grpSp>
      <p:sp>
        <p:nvSpPr>
          <p:cNvPr id="104477" name="Oval 29"/>
          <p:cNvSpPr>
            <a:spLocks noChangeArrowheads="1"/>
          </p:cNvSpPr>
          <p:nvPr/>
        </p:nvSpPr>
        <p:spPr bwMode="auto">
          <a:xfrm>
            <a:off x="3282950" y="3071813"/>
            <a:ext cx="360363" cy="360362"/>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sp>
        <p:nvSpPr>
          <p:cNvPr id="104478" name="Oval 30"/>
          <p:cNvSpPr>
            <a:spLocks noChangeArrowheads="1"/>
          </p:cNvSpPr>
          <p:nvPr/>
        </p:nvSpPr>
        <p:spPr bwMode="auto">
          <a:xfrm>
            <a:off x="3262313" y="3416300"/>
            <a:ext cx="360362" cy="360363"/>
          </a:xfrm>
          <a:prstGeom prst="ellipse">
            <a:avLst/>
          </a:prstGeom>
          <a:gradFill rotWithShape="1">
            <a:gsLst>
              <a:gs pos="0">
                <a:srgbClr val="760000"/>
              </a:gs>
              <a:gs pos="100000">
                <a:srgbClr val="FF0000"/>
              </a:gs>
            </a:gsLst>
            <a:path path="shape">
              <a:fillToRect l="50000" t="50000" r="50000" b="50000"/>
            </a:path>
          </a:gradFill>
          <a:ln w="19050">
            <a:noFill/>
            <a:round/>
            <a:headEnd/>
            <a:tailEnd/>
          </a:ln>
        </p:spPr>
        <p:txBody>
          <a:bodyPr wrap="none" anchor="ctr"/>
          <a:lstStyle/>
          <a:p>
            <a:endParaRPr lang="en-US"/>
          </a:p>
        </p:txBody>
      </p:sp>
      <p:sp>
        <p:nvSpPr>
          <p:cNvPr id="104469" name="AutoShape 21"/>
          <p:cNvSpPr>
            <a:spLocks noChangeArrowheads="1"/>
          </p:cNvSpPr>
          <p:nvPr/>
        </p:nvSpPr>
        <p:spPr bwMode="auto">
          <a:xfrm>
            <a:off x="2076450" y="2247900"/>
            <a:ext cx="2452688" cy="2054225"/>
          </a:xfrm>
          <a:prstGeom prst="irregularSeal2">
            <a:avLst/>
          </a:prstGeom>
          <a:gradFill rotWithShape="1">
            <a:gsLst>
              <a:gs pos="0">
                <a:srgbClr val="FFFF66"/>
              </a:gs>
              <a:gs pos="100000">
                <a:srgbClr val="FF0000"/>
              </a:gs>
            </a:gsLst>
            <a:path path="shape">
              <a:fillToRect l="50000" t="50000" r="50000" b="50000"/>
            </a:path>
          </a:gradFill>
          <a:ln w="19050">
            <a:noFill/>
            <a:miter lim="800000"/>
            <a:headEnd/>
            <a:tailEnd/>
          </a:ln>
        </p:spPr>
        <p:txBody>
          <a:bodyPr wrap="none" anchor="ctr"/>
          <a:lstStyle/>
          <a:p>
            <a:endParaRPr lang="en-US"/>
          </a:p>
        </p:txBody>
      </p:sp>
    </p:spTree>
    <p:extLst>
      <p:ext uri="{BB962C8B-B14F-4D97-AF65-F5344CB8AC3E}">
        <p14:creationId xmlns:p14="http://schemas.microsoft.com/office/powerpoint/2010/main" val="40988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3.61111E-6 9.05852E-6 L 0.15746 0.1994 " pathEditMode="relative" ptsTypes="AA">
                                      <p:cBhvr>
                                        <p:cTn id="6" dur="1000" fill="hold"/>
                                        <p:tgtEl>
                                          <p:spTgt spid="104457"/>
                                        </p:tgtEl>
                                        <p:attrNameLst>
                                          <p:attrName>ppt_x</p:attrName>
                                          <p:attrName>ppt_y</p:attrName>
                                        </p:attrNameLst>
                                      </p:cBhvr>
                                    </p:animMotion>
                                  </p:childTnLst>
                                </p:cTn>
                              </p:par>
                              <p:par>
                                <p:cTn id="7" presetID="0" presetClass="path" presetSubtype="0" fill="hold" grpId="0" nodeType="withEffect">
                                  <p:stCondLst>
                                    <p:cond delay="0"/>
                                  </p:stCondLst>
                                  <p:childTnLst>
                                    <p:animMotion origin="layout" path="M 3.61111E-6 -3.79366E-7 L 0.15746 -0.17835 " pathEditMode="relative" ptsTypes="AA">
                                      <p:cBhvr>
                                        <p:cTn id="8" dur="1000" fill="hold"/>
                                        <p:tgtEl>
                                          <p:spTgt spid="104459"/>
                                        </p:tgtEl>
                                        <p:attrNameLst>
                                          <p:attrName>ppt_x</p:attrName>
                                          <p:attrName>ppt_y</p:attrName>
                                        </p:attrNameLst>
                                      </p:cBhvr>
                                    </p:animMotion>
                                  </p:childTnLst>
                                </p:cTn>
                              </p:par>
                            </p:childTnLst>
                          </p:cTn>
                        </p:par>
                        <p:par>
                          <p:cTn id="9" fill="hold">
                            <p:stCondLst>
                              <p:cond delay="1000"/>
                            </p:stCondLst>
                            <p:childTnLst>
                              <p:par>
                                <p:cTn id="10" presetID="10" presetClass="exit" presetSubtype="0" fill="hold" grpId="1" nodeType="afterEffect">
                                  <p:stCondLst>
                                    <p:cond delay="0"/>
                                  </p:stCondLst>
                                  <p:childTnLst>
                                    <p:animEffect transition="out" filter="fade">
                                      <p:cBhvr>
                                        <p:cTn id="11" dur="2000"/>
                                        <p:tgtEl>
                                          <p:spTgt spid="104459"/>
                                        </p:tgtEl>
                                      </p:cBhvr>
                                    </p:animEffect>
                                    <p:set>
                                      <p:cBhvr>
                                        <p:cTn id="12" dur="1" fill="hold">
                                          <p:stCondLst>
                                            <p:cond delay="1999"/>
                                          </p:stCondLst>
                                        </p:cTn>
                                        <p:tgtEl>
                                          <p:spTgt spid="104459"/>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2000"/>
                                        <p:tgtEl>
                                          <p:spTgt spid="104457"/>
                                        </p:tgtEl>
                                      </p:cBhvr>
                                    </p:animEffect>
                                    <p:set>
                                      <p:cBhvr>
                                        <p:cTn id="15" dur="1" fill="hold">
                                          <p:stCondLst>
                                            <p:cond delay="1999"/>
                                          </p:stCondLst>
                                        </p:cTn>
                                        <p:tgtEl>
                                          <p:spTgt spid="104457"/>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2.5E-6 3.40273E-6 L 0.22222 -0.01573 " pathEditMode="relative" ptsTypes="AA">
                                      <p:cBhvr>
                                        <p:cTn id="22" dur="2000" fill="hold"/>
                                        <p:tgtEl>
                                          <p:spTgt spid="2"/>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3.05556E-6 -7.44853E-7 L 0.19289 0.49063 " pathEditMode="relative" rAng="0" ptsTypes="AA">
                                      <p:cBhvr>
                                        <p:cTn id="26" dur="2000" fill="hold"/>
                                        <p:tgtEl>
                                          <p:spTgt spid="104463"/>
                                        </p:tgtEl>
                                        <p:attrNameLst>
                                          <p:attrName>ppt_x</p:attrName>
                                          <p:attrName>ppt_y</p:attrName>
                                        </p:attrNameLst>
                                      </p:cBhvr>
                                      <p:rCtr x="9600" y="24500"/>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1.11111E-6 -5.8501E-6 L 0.08472 -0.55495 " pathEditMode="relative" ptsTypes="AA">
                                      <p:cBhvr>
                                        <p:cTn id="30" dur="2000" fill="hold"/>
                                        <p:tgtEl>
                                          <p:spTgt spid="3"/>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04469"/>
                                        </p:tgtEl>
                                        <p:attrNameLst>
                                          <p:attrName>style.visibility</p:attrName>
                                        </p:attrNameLst>
                                      </p:cBhvr>
                                      <p:to>
                                        <p:strVal val="visible"/>
                                      </p:to>
                                    </p:set>
                                    <p:anim calcmode="lin" valueType="num">
                                      <p:cBhvr>
                                        <p:cTn id="35" dur="500" fill="hold"/>
                                        <p:tgtEl>
                                          <p:spTgt spid="104469"/>
                                        </p:tgtEl>
                                        <p:attrNameLst>
                                          <p:attrName>ppt_w</p:attrName>
                                        </p:attrNameLst>
                                      </p:cBhvr>
                                      <p:tavLst>
                                        <p:tav tm="0">
                                          <p:val>
                                            <p:fltVal val="0"/>
                                          </p:val>
                                        </p:tav>
                                        <p:tav tm="100000">
                                          <p:val>
                                            <p:strVal val="#ppt_w"/>
                                          </p:val>
                                        </p:tav>
                                      </p:tavLst>
                                    </p:anim>
                                    <p:anim calcmode="lin" valueType="num">
                                      <p:cBhvr>
                                        <p:cTn id="36" dur="500" fill="hold"/>
                                        <p:tgtEl>
                                          <p:spTgt spid="104469"/>
                                        </p:tgtEl>
                                        <p:attrNameLst>
                                          <p:attrName>ppt_h</p:attrName>
                                        </p:attrNameLst>
                                      </p:cBhvr>
                                      <p:tavLst>
                                        <p:tav tm="0">
                                          <p:val>
                                            <p:fltVal val="0"/>
                                          </p:val>
                                        </p:tav>
                                        <p:tav tm="100000">
                                          <p:val>
                                            <p:strVal val="#ppt_h"/>
                                          </p:val>
                                        </p:tav>
                                      </p:tavLst>
                                    </p:anim>
                                  </p:childTnLst>
                                </p:cTn>
                              </p:par>
                            </p:childTnLst>
                          </p:cTn>
                        </p:par>
                        <p:par>
                          <p:cTn id="37" fill="hold">
                            <p:stCondLst>
                              <p:cond delay="500"/>
                            </p:stCondLst>
                            <p:childTnLst>
                              <p:par>
                                <p:cTn id="38" presetID="10" presetClass="exit" presetSubtype="0" fill="hold" nodeType="afterEffect">
                                  <p:stCondLst>
                                    <p:cond delay="0"/>
                                  </p:stCondLst>
                                  <p:childTnLst>
                                    <p:animEffect transition="out" filter="fade">
                                      <p:cBhvr>
                                        <p:cTn id="39" dur="2000"/>
                                        <p:tgtEl>
                                          <p:spTgt spid="3"/>
                                        </p:tgtEl>
                                      </p:cBhvr>
                                    </p:animEffect>
                                    <p:set>
                                      <p:cBhvr>
                                        <p:cTn id="40" dur="1" fill="hold">
                                          <p:stCondLst>
                                            <p:cond delay="1999"/>
                                          </p:stCondLst>
                                        </p:cTn>
                                        <p:tgtEl>
                                          <p:spTgt spid="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2000"/>
                                        <p:tgtEl>
                                          <p:spTgt spid="104463"/>
                                        </p:tgtEl>
                                      </p:cBhvr>
                                    </p:animEffect>
                                    <p:set>
                                      <p:cBhvr>
                                        <p:cTn id="43" dur="1" fill="hold">
                                          <p:stCondLst>
                                            <p:cond delay="1999"/>
                                          </p:stCondLst>
                                        </p:cTn>
                                        <p:tgtEl>
                                          <p:spTgt spid="10446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2000"/>
                                        <p:tgtEl>
                                          <p:spTgt spid="2"/>
                                        </p:tgtEl>
                                      </p:cBhvr>
                                    </p:animEffect>
                                    <p:set>
                                      <p:cBhvr>
                                        <p:cTn id="46" dur="1" fill="hold">
                                          <p:stCondLst>
                                            <p:cond delay="1999"/>
                                          </p:stCondLst>
                                        </p:cTn>
                                        <p:tgtEl>
                                          <p:spTgt spid="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044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4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0746 -0.02244 L 0.45694 0.15638 " pathEditMode="relative" rAng="0" ptsTypes="AA">
                                      <p:cBhvr>
                                        <p:cTn id="56" dur="2000" fill="hold"/>
                                        <p:tgtEl>
                                          <p:spTgt spid="5"/>
                                        </p:tgtEl>
                                        <p:attrNameLst>
                                          <p:attrName>ppt_x</p:attrName>
                                          <p:attrName>ppt_y</p:attrName>
                                        </p:attrNameLst>
                                      </p:cBhvr>
                                      <p:rCtr x="22500" y="8900"/>
                                    </p:animMotion>
                                  </p:childTnLst>
                                </p:cTn>
                              </p:par>
                              <p:par>
                                <p:cTn id="57" presetID="0" presetClass="path" presetSubtype="0" accel="50000" decel="50000" fill="hold" grpId="1" nodeType="withEffect">
                                  <p:stCondLst>
                                    <p:cond delay="0"/>
                                  </p:stCondLst>
                                  <p:childTnLst>
                                    <p:animMotion origin="layout" path="M -0.01909 -0.0067 L 0.43629 -0.12884 " pathEditMode="relative" rAng="0" ptsTypes="AA">
                                      <p:cBhvr>
                                        <p:cTn id="58" dur="2000" fill="hold"/>
                                        <p:tgtEl>
                                          <p:spTgt spid="104477"/>
                                        </p:tgtEl>
                                        <p:attrNameLst>
                                          <p:attrName>ppt_x</p:attrName>
                                          <p:attrName>ppt_y</p:attrName>
                                        </p:attrNameLst>
                                      </p:cBhvr>
                                      <p:rCtr x="22800" y="-6100"/>
                                    </p:animMotion>
                                  </p:childTnLst>
                                </p:cTn>
                              </p:par>
                              <p:par>
                                <p:cTn id="59" presetID="0" presetClass="path" presetSubtype="0" accel="50000" decel="50000" fill="hold" grpId="1" nodeType="withEffect">
                                  <p:stCondLst>
                                    <p:cond delay="0"/>
                                  </p:stCondLst>
                                  <p:childTnLst>
                                    <p:animMotion origin="layout" path="M 1.11111E-6 -1.70715E-6 L 0.30937 0.38631 " pathEditMode="relative" rAng="0" ptsTypes="AA">
                                      <p:cBhvr>
                                        <p:cTn id="60" dur="2000" fill="hold"/>
                                        <p:tgtEl>
                                          <p:spTgt spid="104478"/>
                                        </p:tgtEl>
                                        <p:attrNameLst>
                                          <p:attrName>ppt_x</p:attrName>
                                          <p:attrName>ppt_y</p:attrName>
                                        </p:attrNameLst>
                                      </p:cBhvr>
                                      <p:rCtr x="15500" y="19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7" grpId="0" animBg="1"/>
      <p:bldP spid="104457" grpId="1" animBg="1"/>
      <p:bldP spid="104459" grpId="0" animBg="1"/>
      <p:bldP spid="104459" grpId="1" animBg="1"/>
      <p:bldP spid="104463" grpId="0" animBg="1"/>
      <p:bldP spid="104463" grpId="1" animBg="1"/>
      <p:bldP spid="104477" grpId="0" animBg="1"/>
      <p:bldP spid="104477" grpId="1" animBg="1"/>
      <p:bldP spid="104478" grpId="0" animBg="1"/>
      <p:bldP spid="104478" grpId="1" animBg="1"/>
      <p:bldP spid="1044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5"/>
          <p:cNvSpPr txBox="1">
            <a:spLocks noChangeArrowheads="1"/>
          </p:cNvSpPr>
          <p:nvPr/>
        </p:nvSpPr>
        <p:spPr bwMode="auto">
          <a:xfrm>
            <a:off x="1447800" y="623888"/>
            <a:ext cx="762000" cy="3894137"/>
          </a:xfrm>
          <a:prstGeom prst="rect">
            <a:avLst/>
          </a:prstGeom>
          <a:noFill/>
          <a:ln w="9525">
            <a:noFill/>
            <a:miter lim="800000"/>
            <a:headEnd/>
            <a:tailEnd/>
          </a:ln>
        </p:spPr>
        <p:txBody>
          <a:bodyPr>
            <a:spAutoFit/>
          </a:bodyPr>
          <a:lstStyle/>
          <a:p>
            <a:pPr algn="r" fontAlgn="auto">
              <a:lnSpc>
                <a:spcPct val="190000"/>
              </a:lnSpc>
              <a:spcBef>
                <a:spcPct val="50000"/>
              </a:spcBef>
              <a:spcAft>
                <a:spcPts val="0"/>
              </a:spcAft>
              <a:defRPr/>
            </a:pPr>
            <a:r>
              <a:rPr lang="en-GB" sz="2200" dirty="0">
                <a:latin typeface="+mj-lt"/>
              </a:rPr>
              <a:t>80</a:t>
            </a:r>
          </a:p>
          <a:p>
            <a:pPr algn="r" fontAlgn="auto">
              <a:lnSpc>
                <a:spcPct val="190000"/>
              </a:lnSpc>
              <a:spcBef>
                <a:spcPct val="50000"/>
              </a:spcBef>
              <a:spcAft>
                <a:spcPts val="0"/>
              </a:spcAft>
              <a:defRPr/>
            </a:pPr>
            <a:r>
              <a:rPr lang="en-GB" sz="2200" dirty="0">
                <a:latin typeface="+mj-lt"/>
              </a:rPr>
              <a:t>60</a:t>
            </a:r>
          </a:p>
          <a:p>
            <a:pPr algn="r" fontAlgn="auto">
              <a:lnSpc>
                <a:spcPct val="190000"/>
              </a:lnSpc>
              <a:spcBef>
                <a:spcPct val="50000"/>
              </a:spcBef>
              <a:spcAft>
                <a:spcPts val="0"/>
              </a:spcAft>
              <a:defRPr/>
            </a:pPr>
            <a:r>
              <a:rPr lang="en-GB" sz="2200" dirty="0">
                <a:latin typeface="+mj-lt"/>
              </a:rPr>
              <a:t>40</a:t>
            </a:r>
          </a:p>
          <a:p>
            <a:pPr algn="r" fontAlgn="auto">
              <a:lnSpc>
                <a:spcPct val="190000"/>
              </a:lnSpc>
              <a:spcBef>
                <a:spcPct val="50000"/>
              </a:spcBef>
              <a:spcAft>
                <a:spcPts val="0"/>
              </a:spcAft>
              <a:defRPr/>
            </a:pPr>
            <a:r>
              <a:rPr lang="en-GB" sz="2200" dirty="0">
                <a:latin typeface="+mj-lt"/>
              </a:rPr>
              <a:t>20</a:t>
            </a:r>
          </a:p>
          <a:p>
            <a:pPr algn="r" fontAlgn="auto">
              <a:lnSpc>
                <a:spcPct val="190000"/>
              </a:lnSpc>
              <a:spcBef>
                <a:spcPct val="50000"/>
              </a:spcBef>
              <a:spcAft>
                <a:spcPts val="0"/>
              </a:spcAft>
              <a:defRPr/>
            </a:pPr>
            <a:r>
              <a:rPr lang="en-GB" sz="2200" dirty="0">
                <a:latin typeface="+mj-lt"/>
              </a:rPr>
              <a:t>0</a:t>
            </a:r>
          </a:p>
        </p:txBody>
      </p:sp>
      <p:sp>
        <p:nvSpPr>
          <p:cNvPr id="18436" name="Text Box 56"/>
          <p:cNvSpPr txBox="1">
            <a:spLocks noChangeArrowheads="1"/>
          </p:cNvSpPr>
          <p:nvPr/>
        </p:nvSpPr>
        <p:spPr bwMode="auto">
          <a:xfrm>
            <a:off x="111125" y="4967288"/>
            <a:ext cx="8534400" cy="1768475"/>
          </a:xfrm>
          <a:prstGeom prst="rect">
            <a:avLst/>
          </a:prstGeom>
          <a:noFill/>
          <a:ln w="9525">
            <a:noFill/>
            <a:miter lim="800000"/>
            <a:headEnd/>
            <a:tailEnd/>
          </a:ln>
        </p:spPr>
        <p:txBody>
          <a:bodyPr>
            <a:spAutoFit/>
          </a:bodyPr>
          <a:lstStyle/>
          <a:p>
            <a:pPr marL="457200" indent="-457200" fontAlgn="auto">
              <a:spcBef>
                <a:spcPct val="50000"/>
              </a:spcBef>
              <a:spcAft>
                <a:spcPts val="0"/>
              </a:spcAft>
              <a:buFontTx/>
              <a:buAutoNum type="arabicParenR"/>
              <a:defRPr/>
            </a:pPr>
            <a:r>
              <a:rPr lang="en-GB" sz="2000" dirty="0">
                <a:latin typeface="+mj-lt"/>
              </a:rPr>
              <a:t>How fast was the object going after 10 seconds?</a:t>
            </a:r>
          </a:p>
          <a:p>
            <a:pPr marL="457200" indent="-457200" fontAlgn="auto">
              <a:spcBef>
                <a:spcPct val="50000"/>
              </a:spcBef>
              <a:spcAft>
                <a:spcPts val="0"/>
              </a:spcAft>
              <a:buFontTx/>
              <a:buAutoNum type="arabicParenR"/>
              <a:defRPr/>
            </a:pPr>
            <a:r>
              <a:rPr lang="en-GB" sz="2000" dirty="0">
                <a:latin typeface="+mj-lt"/>
              </a:rPr>
              <a:t>What is the acceleration from 20 to 30 seconds?</a:t>
            </a:r>
          </a:p>
          <a:p>
            <a:pPr marL="457200" indent="-457200" fontAlgn="auto">
              <a:spcBef>
                <a:spcPct val="50000"/>
              </a:spcBef>
              <a:spcAft>
                <a:spcPts val="0"/>
              </a:spcAft>
              <a:buFontTx/>
              <a:buAutoNum type="arabicParenR"/>
              <a:defRPr/>
            </a:pPr>
            <a:r>
              <a:rPr lang="en-GB" sz="2000" dirty="0">
                <a:latin typeface="+mj-lt"/>
              </a:rPr>
              <a:t>What was the deceleration from 30 to 50s?</a:t>
            </a:r>
          </a:p>
          <a:p>
            <a:pPr marL="457200" indent="-457200" fontAlgn="auto">
              <a:spcBef>
                <a:spcPct val="50000"/>
              </a:spcBef>
              <a:spcAft>
                <a:spcPts val="0"/>
              </a:spcAft>
              <a:buFontTx/>
              <a:buAutoNum type="arabicParenR"/>
              <a:defRPr/>
            </a:pPr>
            <a:r>
              <a:rPr lang="en-GB" sz="2000" dirty="0">
                <a:latin typeface="+mj-lt"/>
              </a:rPr>
              <a:t>How far did the object travel altogether?</a:t>
            </a:r>
          </a:p>
        </p:txBody>
      </p:sp>
      <p:graphicFrame>
        <p:nvGraphicFramePr>
          <p:cNvPr id="19552" name="Group 96"/>
          <p:cNvGraphicFramePr>
            <a:graphicFrameLocks noGrp="1"/>
          </p:cNvGraphicFramePr>
          <p:nvPr/>
        </p:nvGraphicFramePr>
        <p:xfrm>
          <a:off x="2203450" y="920750"/>
          <a:ext cx="5715000" cy="3454400"/>
        </p:xfrm>
        <a:graphic>
          <a:graphicData uri="http://schemas.openxmlformats.org/drawingml/2006/table">
            <a:tbl>
              <a:tblPr/>
              <a:tblGrid>
                <a:gridCol w="1082675"/>
                <a:gridCol w="1157288"/>
                <a:gridCol w="1158875"/>
                <a:gridCol w="1157287"/>
                <a:gridCol w="1158875"/>
              </a:tblGrid>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r>
            </a:tbl>
          </a:graphicData>
        </a:graphic>
      </p:graphicFrame>
      <p:sp>
        <p:nvSpPr>
          <p:cNvPr id="18469" name="Text Box 89"/>
          <p:cNvSpPr txBox="1">
            <a:spLocks noChangeArrowheads="1"/>
          </p:cNvSpPr>
          <p:nvPr/>
        </p:nvSpPr>
        <p:spPr bwMode="auto">
          <a:xfrm>
            <a:off x="2965450" y="4502150"/>
            <a:ext cx="5638800" cy="369888"/>
          </a:xfrm>
          <a:prstGeom prst="rect">
            <a:avLst/>
          </a:prstGeom>
          <a:noFill/>
          <a:ln w="9525">
            <a:noFill/>
            <a:miter lim="800000"/>
            <a:headEnd/>
            <a:tailEnd/>
          </a:ln>
        </p:spPr>
        <p:txBody>
          <a:bodyPr>
            <a:spAutoFit/>
          </a:bodyPr>
          <a:lstStyle/>
          <a:p>
            <a:pPr fontAlgn="auto">
              <a:spcBef>
                <a:spcPct val="50000"/>
              </a:spcBef>
              <a:spcAft>
                <a:spcPts val="0"/>
              </a:spcAft>
              <a:defRPr/>
            </a:pPr>
            <a:r>
              <a:rPr lang="en-GB" dirty="0">
                <a:latin typeface="+mj-lt"/>
              </a:rPr>
              <a:t> 10      	     20	        30	            40	  50</a:t>
            </a:r>
          </a:p>
        </p:txBody>
      </p:sp>
      <p:sp>
        <p:nvSpPr>
          <p:cNvPr id="18470" name="Line 90"/>
          <p:cNvSpPr>
            <a:spLocks noChangeShapeType="1"/>
          </p:cNvSpPr>
          <p:nvPr/>
        </p:nvSpPr>
        <p:spPr bwMode="auto">
          <a:xfrm flipV="1">
            <a:off x="2195513" y="2673350"/>
            <a:ext cx="1074737" cy="1692275"/>
          </a:xfrm>
          <a:prstGeom prst="line">
            <a:avLst/>
          </a:prstGeom>
          <a:noFill/>
          <a:ln w="50800">
            <a:solidFill>
              <a:srgbClr val="FFCC00"/>
            </a:solidFill>
            <a:round/>
            <a:headEnd/>
            <a:tailEnd/>
          </a:ln>
        </p:spPr>
        <p:txBody>
          <a:bodyPr/>
          <a:lstStyle/>
          <a:p>
            <a:pPr fontAlgn="auto">
              <a:spcBef>
                <a:spcPts val="0"/>
              </a:spcBef>
              <a:spcAft>
                <a:spcPts val="0"/>
              </a:spcAft>
              <a:defRPr/>
            </a:pPr>
            <a:endParaRPr lang="en-GB">
              <a:latin typeface="+mj-lt"/>
            </a:endParaRPr>
          </a:p>
        </p:txBody>
      </p:sp>
      <p:sp>
        <p:nvSpPr>
          <p:cNvPr id="18471" name="Line 91"/>
          <p:cNvSpPr>
            <a:spLocks noChangeShapeType="1"/>
          </p:cNvSpPr>
          <p:nvPr/>
        </p:nvSpPr>
        <p:spPr bwMode="auto">
          <a:xfrm flipV="1">
            <a:off x="3270250" y="2673350"/>
            <a:ext cx="1219200" cy="0"/>
          </a:xfrm>
          <a:prstGeom prst="line">
            <a:avLst/>
          </a:prstGeom>
          <a:noFill/>
          <a:ln w="50800">
            <a:solidFill>
              <a:srgbClr val="FFCC00"/>
            </a:solidFill>
            <a:round/>
            <a:headEnd/>
            <a:tailEnd/>
          </a:ln>
        </p:spPr>
        <p:txBody>
          <a:bodyPr/>
          <a:lstStyle/>
          <a:p>
            <a:pPr fontAlgn="auto">
              <a:spcBef>
                <a:spcPts val="0"/>
              </a:spcBef>
              <a:spcAft>
                <a:spcPts val="0"/>
              </a:spcAft>
              <a:defRPr/>
            </a:pPr>
            <a:endParaRPr lang="en-GB">
              <a:latin typeface="+mj-lt"/>
            </a:endParaRPr>
          </a:p>
        </p:txBody>
      </p:sp>
      <p:sp>
        <p:nvSpPr>
          <p:cNvPr id="18472" name="Line 92"/>
          <p:cNvSpPr>
            <a:spLocks noChangeShapeType="1"/>
          </p:cNvSpPr>
          <p:nvPr/>
        </p:nvSpPr>
        <p:spPr bwMode="auto">
          <a:xfrm flipV="1">
            <a:off x="4489450" y="1758950"/>
            <a:ext cx="1143000" cy="914400"/>
          </a:xfrm>
          <a:prstGeom prst="line">
            <a:avLst/>
          </a:prstGeom>
          <a:noFill/>
          <a:ln w="50800">
            <a:solidFill>
              <a:srgbClr val="FFCC00"/>
            </a:solidFill>
            <a:round/>
            <a:headEnd/>
            <a:tailEnd/>
          </a:ln>
        </p:spPr>
        <p:txBody>
          <a:bodyPr/>
          <a:lstStyle/>
          <a:p>
            <a:pPr fontAlgn="auto">
              <a:spcBef>
                <a:spcPts val="0"/>
              </a:spcBef>
              <a:spcAft>
                <a:spcPts val="0"/>
              </a:spcAft>
              <a:defRPr/>
            </a:pPr>
            <a:endParaRPr lang="en-GB">
              <a:latin typeface="+mj-lt"/>
            </a:endParaRPr>
          </a:p>
        </p:txBody>
      </p:sp>
      <p:sp>
        <p:nvSpPr>
          <p:cNvPr id="18473" name="Line 93"/>
          <p:cNvSpPr>
            <a:spLocks noChangeShapeType="1"/>
          </p:cNvSpPr>
          <p:nvPr/>
        </p:nvSpPr>
        <p:spPr bwMode="auto">
          <a:xfrm flipH="1" flipV="1">
            <a:off x="5632450" y="1758950"/>
            <a:ext cx="2286000" cy="2590800"/>
          </a:xfrm>
          <a:prstGeom prst="line">
            <a:avLst/>
          </a:prstGeom>
          <a:noFill/>
          <a:ln w="50800">
            <a:solidFill>
              <a:srgbClr val="FFCC00"/>
            </a:solidFill>
            <a:round/>
            <a:headEnd/>
            <a:tailEnd/>
          </a:ln>
        </p:spPr>
        <p:txBody>
          <a:bodyPr/>
          <a:lstStyle/>
          <a:p>
            <a:pPr fontAlgn="auto">
              <a:spcBef>
                <a:spcPts val="0"/>
              </a:spcBef>
              <a:spcAft>
                <a:spcPts val="0"/>
              </a:spcAft>
              <a:defRPr/>
            </a:pPr>
            <a:endParaRPr lang="en-GB">
              <a:latin typeface="+mj-lt"/>
            </a:endParaRPr>
          </a:p>
        </p:txBody>
      </p:sp>
      <p:sp>
        <p:nvSpPr>
          <p:cNvPr id="18474" name="Text Box 94"/>
          <p:cNvSpPr txBox="1">
            <a:spLocks noChangeArrowheads="1"/>
          </p:cNvSpPr>
          <p:nvPr/>
        </p:nvSpPr>
        <p:spPr bwMode="auto">
          <a:xfrm>
            <a:off x="741363" y="2043113"/>
            <a:ext cx="1447800" cy="785812"/>
          </a:xfrm>
          <a:prstGeom prst="rect">
            <a:avLst/>
          </a:prstGeom>
          <a:noFill/>
          <a:ln w="9525">
            <a:noFill/>
            <a:miter lim="800000"/>
            <a:headEnd/>
            <a:tailEnd/>
          </a:ln>
        </p:spPr>
        <p:txBody>
          <a:bodyPr>
            <a:spAutoFit/>
          </a:bodyPr>
          <a:lstStyle/>
          <a:p>
            <a:pPr fontAlgn="auto">
              <a:spcBef>
                <a:spcPct val="50000"/>
              </a:spcBef>
              <a:spcAft>
                <a:spcPts val="0"/>
              </a:spcAft>
              <a:defRPr/>
            </a:pPr>
            <a:r>
              <a:rPr lang="en-GB" dirty="0">
                <a:latin typeface="+mj-lt"/>
              </a:rPr>
              <a:t>Velocity</a:t>
            </a:r>
          </a:p>
          <a:p>
            <a:pPr fontAlgn="auto">
              <a:spcBef>
                <a:spcPct val="50000"/>
              </a:spcBef>
              <a:spcAft>
                <a:spcPts val="0"/>
              </a:spcAft>
              <a:defRPr/>
            </a:pPr>
            <a:r>
              <a:rPr lang="en-GB" dirty="0">
                <a:latin typeface="+mj-lt"/>
              </a:rPr>
              <a:t>m/s</a:t>
            </a:r>
          </a:p>
        </p:txBody>
      </p:sp>
      <p:sp>
        <p:nvSpPr>
          <p:cNvPr id="18475" name="Text Box 95"/>
          <p:cNvSpPr txBox="1">
            <a:spLocks noChangeArrowheads="1"/>
          </p:cNvSpPr>
          <p:nvPr/>
        </p:nvSpPr>
        <p:spPr bwMode="auto">
          <a:xfrm>
            <a:off x="7019925" y="4868863"/>
            <a:ext cx="1249363" cy="400050"/>
          </a:xfrm>
          <a:prstGeom prst="rect">
            <a:avLst/>
          </a:prstGeom>
          <a:noFill/>
          <a:ln w="9525">
            <a:noFill/>
            <a:miter lim="800000"/>
            <a:headEnd/>
            <a:tailEnd/>
          </a:ln>
        </p:spPr>
        <p:txBody>
          <a:bodyPr>
            <a:spAutoFit/>
          </a:bodyPr>
          <a:lstStyle/>
          <a:p>
            <a:pPr fontAlgn="auto">
              <a:spcBef>
                <a:spcPct val="50000"/>
              </a:spcBef>
              <a:spcAft>
                <a:spcPts val="0"/>
              </a:spcAft>
              <a:defRPr/>
            </a:pPr>
            <a:r>
              <a:rPr lang="en-GB" sz="2000" i="1" dirty="0">
                <a:latin typeface="+mj-lt"/>
              </a:rPr>
              <a:t>Time (s)</a:t>
            </a:r>
          </a:p>
        </p:txBody>
      </p:sp>
      <p:sp>
        <p:nvSpPr>
          <p:cNvPr id="37930" name="Rectangle 2"/>
          <p:cNvSpPr>
            <a:spLocks noGrp="1" noChangeArrowheads="1"/>
          </p:cNvSpPr>
          <p:nvPr>
            <p:ph type="title"/>
          </p:nvPr>
        </p:nvSpPr>
        <p:spPr>
          <a:xfrm>
            <a:off x="152400" y="-49213"/>
            <a:ext cx="8229600" cy="914401"/>
          </a:xfrm>
        </p:spPr>
        <p:txBody>
          <a:bodyPr/>
          <a:lstStyle/>
          <a:p>
            <a:pPr eaLnBrk="1" hangingPunct="1"/>
            <a:r>
              <a:rPr lang="en-GB" smtClean="0"/>
              <a:t>Velocity-time graphs</a:t>
            </a:r>
          </a:p>
        </p:txBody>
      </p:sp>
      <p:sp>
        <p:nvSpPr>
          <p:cNvPr id="15" name="TextBox 14"/>
          <p:cNvSpPr txBox="1"/>
          <p:nvPr/>
        </p:nvSpPr>
        <p:spPr>
          <a:xfrm>
            <a:off x="107950" y="4572000"/>
            <a:ext cx="1547813" cy="369888"/>
          </a:xfrm>
          <a:prstGeom prst="rect">
            <a:avLst/>
          </a:prstGeom>
          <a:noFill/>
        </p:spPr>
        <p:txBody>
          <a:bodyPr>
            <a:spAutoFit/>
          </a:bodyPr>
          <a:lstStyle/>
          <a:p>
            <a:pPr fontAlgn="auto">
              <a:spcBef>
                <a:spcPts val="0"/>
              </a:spcBef>
              <a:spcAft>
                <a:spcPts val="0"/>
              </a:spcAft>
              <a:defRPr/>
            </a:pPr>
            <a:r>
              <a:rPr lang="en-GB" b="1" u="sng" dirty="0">
                <a:latin typeface="+mj-lt"/>
              </a:rPr>
              <a:t>Try These</a:t>
            </a:r>
          </a:p>
        </p:txBody>
      </p:sp>
    </p:spTree>
    <p:extLst>
      <p:ext uri="{BB962C8B-B14F-4D97-AF65-F5344CB8AC3E}">
        <p14:creationId xmlns:p14="http://schemas.microsoft.com/office/powerpoint/2010/main" val="294297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436"/>
                                        </p:tgtEl>
                                        <p:attrNameLst>
                                          <p:attrName>style.visibility</p:attrName>
                                        </p:attrNameLst>
                                      </p:cBhvr>
                                      <p:to>
                                        <p:strVal val="visible"/>
                                      </p:to>
                                    </p:set>
                                    <p:anim calcmode="lin" valueType="num">
                                      <p:cBhvr additive="base">
                                        <p:cTn id="13" dur="1000" fill="hold"/>
                                        <p:tgtEl>
                                          <p:spTgt spid="18436"/>
                                        </p:tgtEl>
                                        <p:attrNameLst>
                                          <p:attrName>ppt_x</p:attrName>
                                        </p:attrNameLst>
                                      </p:cBhvr>
                                      <p:tavLst>
                                        <p:tav tm="0">
                                          <p:val>
                                            <p:strVal val="1+#ppt_w/2"/>
                                          </p:val>
                                        </p:tav>
                                        <p:tav tm="100000">
                                          <p:val>
                                            <p:strVal val="#ppt_x"/>
                                          </p:val>
                                        </p:tav>
                                      </p:tavLst>
                                    </p:anim>
                                    <p:anim calcmode="lin" valueType="num">
                                      <p:cBhvr additive="base">
                                        <p:cTn id="14" dur="1000" fill="hold"/>
                                        <p:tgtEl>
                                          <p:spTgt spid="184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p:txBody>
          <a:bodyPr/>
          <a:lstStyle/>
          <a:p>
            <a:pPr eaLnBrk="1" hangingPunct="1"/>
            <a:r>
              <a:rPr lang="en-GB" smtClean="0"/>
              <a:t>P2 - Physics</a:t>
            </a:r>
          </a:p>
        </p:txBody>
      </p:sp>
      <p:sp>
        <p:nvSpPr>
          <p:cNvPr id="3" name="Subtitle 2"/>
          <p:cNvSpPr>
            <a:spLocks noGrp="1"/>
          </p:cNvSpPr>
          <p:nvPr>
            <p:ph type="subTitle" idx="1"/>
          </p:nvPr>
        </p:nvSpPr>
        <p:spPr/>
        <p:txBody>
          <a:bodyPr>
            <a:normAutofit/>
          </a:bodyPr>
          <a:lstStyle/>
          <a:p>
            <a:pPr eaLnBrk="1" fontAlgn="auto" hangingPunct="1">
              <a:spcAft>
                <a:spcPts val="0"/>
              </a:spcAft>
              <a:buFont typeface="Wingdings 3"/>
              <a:buNone/>
              <a:defRPr/>
            </a:pPr>
            <a:r>
              <a:rPr lang="en-GB" u="sng" dirty="0" smtClean="0"/>
              <a:t>Forces</a:t>
            </a:r>
            <a:endParaRPr lang="en-GB" u="sng" dirty="0"/>
          </a:p>
        </p:txBody>
      </p:sp>
    </p:spTree>
    <p:extLst>
      <p:ext uri="{BB962C8B-B14F-4D97-AF65-F5344CB8AC3E}">
        <p14:creationId xmlns:p14="http://schemas.microsoft.com/office/powerpoint/2010/main" val="3878394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916113"/>
            <a:ext cx="8229600" cy="3506787"/>
          </a:xfrm>
        </p:spPr>
        <p:txBody>
          <a:bodyPr>
            <a:normAutofit/>
          </a:bodyPr>
          <a:lstStyle/>
          <a:p>
            <a:pPr marL="274320" indent="-274320" eaLnBrk="1" fontAlgn="auto" hangingPunct="1">
              <a:spcAft>
                <a:spcPts val="0"/>
              </a:spcAft>
              <a:buFont typeface="Wingdings 3"/>
              <a:buChar char=""/>
              <a:defRPr/>
            </a:pPr>
            <a:r>
              <a:rPr lang="en-GB" dirty="0" smtClean="0">
                <a:latin typeface="+mj-lt"/>
              </a:rPr>
              <a:t>To draw and interpret velocity-time graphs for bodies that reach terminal velocity, including a consideration of the forces acting on the body</a:t>
            </a:r>
          </a:p>
          <a:p>
            <a:pPr marL="274320" indent="-274320" eaLnBrk="1" fontAlgn="auto" hangingPunct="1">
              <a:spcAft>
                <a:spcPts val="0"/>
              </a:spcAft>
              <a:buFont typeface="Wingdings 3"/>
              <a:buChar char=""/>
              <a:defRPr/>
            </a:pPr>
            <a:endParaRPr lang="en-GB" dirty="0" smtClean="0">
              <a:latin typeface="+mj-lt"/>
            </a:endParaRPr>
          </a:p>
          <a:p>
            <a:pPr marL="274320" indent="-274320" eaLnBrk="1" fontAlgn="auto" hangingPunct="1">
              <a:spcAft>
                <a:spcPts val="0"/>
              </a:spcAft>
              <a:buFont typeface="Wingdings 3"/>
              <a:buChar char=""/>
              <a:defRPr/>
            </a:pPr>
            <a:r>
              <a:rPr lang="en-GB" dirty="0" smtClean="0">
                <a:latin typeface="+mj-lt"/>
              </a:rPr>
              <a:t>To calculate the weight of a body using: </a:t>
            </a:r>
          </a:p>
        </p:txBody>
      </p:sp>
      <p:pic>
        <p:nvPicPr>
          <p:cNvPr id="13313" name="Picture 1"/>
          <p:cNvPicPr>
            <a:picLocks noChangeAspect="1" noChangeArrowheads="1"/>
          </p:cNvPicPr>
          <p:nvPr/>
        </p:nvPicPr>
        <p:blipFill>
          <a:blip r:embed="rId3" cstate="print"/>
          <a:srcRect l="40674" t="68531" r="3983" b="18672"/>
          <a:stretch>
            <a:fillRect/>
          </a:stretch>
        </p:blipFill>
        <p:spPr bwMode="auto">
          <a:xfrm>
            <a:off x="489700" y="4581128"/>
            <a:ext cx="7754708" cy="1008112"/>
          </a:xfrm>
          <a:prstGeom prst="rect">
            <a:avLst/>
          </a:prstGeom>
          <a:noFill/>
          <a:ln w="28575">
            <a:solidFill>
              <a:schemeClr val="accent1"/>
            </a:solidFill>
            <a:miter lim="800000"/>
            <a:headEnd/>
            <a:tailEnd/>
          </a:ln>
        </p:spPr>
      </p:pic>
    </p:spTree>
    <p:extLst>
      <p:ext uri="{BB962C8B-B14F-4D97-AF65-F5344CB8AC3E}">
        <p14:creationId xmlns:p14="http://schemas.microsoft.com/office/powerpoint/2010/main" val="373406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3313"/>
                                        </p:tgtEl>
                                        <p:attrNameLst>
                                          <p:attrName>style.visibility</p:attrName>
                                        </p:attrNameLst>
                                      </p:cBhvr>
                                      <p:to>
                                        <p:strVal val="visible"/>
                                      </p:to>
                                    </p:set>
                                    <p:anim calcmode="lin" valueType="num">
                                      <p:cBhvr additive="base">
                                        <p:cTn id="19" dur="1000" fill="hold"/>
                                        <p:tgtEl>
                                          <p:spTgt spid="13313"/>
                                        </p:tgtEl>
                                        <p:attrNameLst>
                                          <p:attrName>ppt_x</p:attrName>
                                        </p:attrNameLst>
                                      </p:cBhvr>
                                      <p:tavLst>
                                        <p:tav tm="0">
                                          <p:val>
                                            <p:strVal val="1+#ppt_w/2"/>
                                          </p:val>
                                        </p:tav>
                                        <p:tav tm="100000">
                                          <p:val>
                                            <p:strVal val="#ppt_x"/>
                                          </p:val>
                                        </p:tav>
                                      </p:tavLst>
                                    </p:anim>
                                    <p:anim calcmode="lin" valueType="num">
                                      <p:cBhvr additive="base">
                                        <p:cTn id="20" dur="1000" fill="hold"/>
                                        <p:tgtEl>
                                          <p:spTgt spid="133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Terminal Velocity</a:t>
            </a:r>
            <a:endParaRPr lang="en-GB" dirty="0"/>
          </a:p>
        </p:txBody>
      </p:sp>
      <p:sp>
        <p:nvSpPr>
          <p:cNvPr id="3" name="Content Placeholder 2"/>
          <p:cNvSpPr>
            <a:spLocks noGrp="1"/>
          </p:cNvSpPr>
          <p:nvPr>
            <p:ph sz="quarter" idx="1"/>
          </p:nvPr>
        </p:nvSpPr>
        <p:spPr/>
        <p:txBody>
          <a:bodyPr>
            <a:normAutofit fontScale="92500" lnSpcReduction="10000"/>
          </a:bodyPr>
          <a:lstStyle/>
          <a:p>
            <a:pPr>
              <a:buFont typeface="Wingdings" pitchFamily="2" charset="2"/>
              <a:buChar char="v"/>
            </a:pPr>
            <a:r>
              <a:rPr lang="en-GB" dirty="0" smtClean="0">
                <a:latin typeface="+mj-lt"/>
              </a:rPr>
              <a:t>KEY POINTS</a:t>
            </a:r>
          </a:p>
          <a:p>
            <a:endParaRPr lang="en-GB" dirty="0" smtClean="0"/>
          </a:p>
          <a:p>
            <a:r>
              <a:rPr lang="en-GB" dirty="0" smtClean="0">
                <a:latin typeface="+mj-lt"/>
              </a:rPr>
              <a:t>The faster a body moves through a fluid the greater the frictional force which acts on it</a:t>
            </a:r>
          </a:p>
          <a:p>
            <a:endParaRPr lang="en-GB" dirty="0" smtClean="0">
              <a:latin typeface="+mj-lt"/>
            </a:endParaRPr>
          </a:p>
          <a:p>
            <a:r>
              <a:rPr lang="en-GB" dirty="0" smtClean="0">
                <a:latin typeface="+mj-lt"/>
              </a:rPr>
              <a:t>A body (object) falling through a fluid will initially accelerate due to the force of gravity. Eventually the resultant force on the body (object) will be zero and it will fall at its terminal velocity.</a:t>
            </a:r>
            <a:endParaRPr lang="en-GB" dirty="0">
              <a:latin typeface="+mj-lt"/>
            </a:endParaRPr>
          </a:p>
        </p:txBody>
      </p:sp>
    </p:spTree>
    <p:extLst>
      <p:ext uri="{BB962C8B-B14F-4D97-AF65-F5344CB8AC3E}">
        <p14:creationId xmlns:p14="http://schemas.microsoft.com/office/powerpoint/2010/main" val="48304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Date Placeholder 2"/>
          <p:cNvSpPr>
            <a:spLocks noGrp="1"/>
          </p:cNvSpPr>
          <p:nvPr>
            <p:ph type="dt" sz="quarter" idx="10"/>
          </p:nvPr>
        </p:nvSpPr>
        <p:spPr>
          <a:noFill/>
        </p:spPr>
        <p:txBody>
          <a:bodyPr/>
          <a:lstStyle/>
          <a:p>
            <a:fld id="{F0DDA06D-5E8A-4CF9-8E23-B38F9D54C6BF}" type="datetime1">
              <a:rPr lang="en-GB" smtClean="0"/>
              <a:pPr/>
              <a:t>03/06/2016</a:t>
            </a:fld>
            <a:endParaRPr lang="en-GB" smtClean="0"/>
          </a:p>
        </p:txBody>
      </p:sp>
      <p:sp>
        <p:nvSpPr>
          <p:cNvPr id="9222" name="Rectangle 2"/>
          <p:cNvSpPr>
            <a:spLocks noChangeArrowheads="1"/>
          </p:cNvSpPr>
          <p:nvPr/>
        </p:nvSpPr>
        <p:spPr bwMode="auto">
          <a:xfrm>
            <a:off x="5486400" y="0"/>
            <a:ext cx="3657600" cy="6858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4035" name="Rectangle 3"/>
          <p:cNvSpPr>
            <a:spLocks noGrp="1" noChangeArrowheads="1"/>
          </p:cNvSpPr>
          <p:nvPr>
            <p:ph type="title"/>
          </p:nvPr>
        </p:nvSpPr>
        <p:spPr>
          <a:xfrm>
            <a:off x="169912" y="44624"/>
            <a:ext cx="5410200" cy="914400"/>
          </a:xfrm>
        </p:spPr>
        <p:txBody>
          <a:bodyPr/>
          <a:lstStyle/>
          <a:p>
            <a:pPr eaLnBrk="1" hangingPunct="1">
              <a:defRPr/>
            </a:pPr>
            <a:r>
              <a:rPr lang="en-GB" dirty="0" smtClean="0"/>
              <a:t>Terminal Velocity</a:t>
            </a:r>
          </a:p>
        </p:txBody>
      </p:sp>
      <p:graphicFrame>
        <p:nvGraphicFramePr>
          <p:cNvPr id="44036" name="Object 4"/>
          <p:cNvGraphicFramePr>
            <a:graphicFrameLocks noChangeAspect="1"/>
          </p:cNvGraphicFramePr>
          <p:nvPr/>
        </p:nvGraphicFramePr>
        <p:xfrm>
          <a:off x="6248400" y="228600"/>
          <a:ext cx="2286000" cy="922338"/>
        </p:xfrm>
        <a:graphic>
          <a:graphicData uri="http://schemas.openxmlformats.org/presentationml/2006/ole">
            <mc:AlternateContent xmlns:mc="http://schemas.openxmlformats.org/markup-compatibility/2006">
              <mc:Choice xmlns:v="urn:schemas-microsoft-com:vml" Requires="v">
                <p:oleObj spid="_x0000_s2050" name="CorelDRAW 6.0" r:id="rId4" imgW="6499440" imgH="2618280" progId="">
                  <p:embed/>
                </p:oleObj>
              </mc:Choice>
              <mc:Fallback>
                <p:oleObj name="CorelDRAW 6.0" r:id="rId4" imgW="6499440" imgH="26182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28600"/>
                        <a:ext cx="2286000"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4" name="Text Box 5"/>
          <p:cNvSpPr txBox="1">
            <a:spLocks noChangeArrowheads="1"/>
          </p:cNvSpPr>
          <p:nvPr/>
        </p:nvSpPr>
        <p:spPr bwMode="auto">
          <a:xfrm>
            <a:off x="0" y="1196752"/>
            <a:ext cx="5257800" cy="369332"/>
          </a:xfrm>
          <a:prstGeom prst="rect">
            <a:avLst/>
          </a:prstGeom>
          <a:noFill/>
          <a:ln w="9525">
            <a:noFill/>
            <a:miter lim="800000"/>
            <a:headEnd/>
            <a:tailEnd/>
          </a:ln>
        </p:spPr>
        <p:txBody>
          <a:bodyPr>
            <a:spAutoFit/>
          </a:bodyPr>
          <a:lstStyle/>
          <a:p>
            <a:pPr algn="l">
              <a:spcBef>
                <a:spcPct val="50000"/>
              </a:spcBef>
            </a:pPr>
            <a:r>
              <a:rPr lang="en-GB" b="1" dirty="0"/>
              <a:t>Consider a skydiver:</a:t>
            </a:r>
          </a:p>
        </p:txBody>
      </p:sp>
      <p:sp>
        <p:nvSpPr>
          <p:cNvPr id="44038" name="Text Box 6"/>
          <p:cNvSpPr txBox="1">
            <a:spLocks noChangeArrowheads="1"/>
          </p:cNvSpPr>
          <p:nvPr/>
        </p:nvSpPr>
        <p:spPr bwMode="auto">
          <a:xfrm>
            <a:off x="323528" y="1628800"/>
            <a:ext cx="4800600" cy="1015663"/>
          </a:xfrm>
          <a:prstGeom prst="rect">
            <a:avLst/>
          </a:prstGeom>
          <a:noFill/>
          <a:ln w="9525">
            <a:noFill/>
            <a:miter lim="800000"/>
            <a:headEnd/>
            <a:tailEnd/>
          </a:ln>
        </p:spPr>
        <p:txBody>
          <a:bodyPr>
            <a:spAutoFit/>
          </a:bodyPr>
          <a:lstStyle/>
          <a:p>
            <a:pPr marL="457200" indent="-457200" algn="l">
              <a:spcBef>
                <a:spcPct val="50000"/>
              </a:spcBef>
              <a:buFontTx/>
              <a:buAutoNum type="arabicParenR"/>
            </a:pPr>
            <a:r>
              <a:rPr lang="en-GB" sz="2000" dirty="0"/>
              <a:t>At the start of his jump the air resistance is _______ so he _______ downwards</a:t>
            </a:r>
            <a:r>
              <a:rPr lang="en-GB" sz="2000" dirty="0" smtClean="0"/>
              <a:t>.</a:t>
            </a:r>
            <a:endParaRPr lang="en-GB" sz="2000" dirty="0"/>
          </a:p>
        </p:txBody>
      </p:sp>
      <p:sp>
        <p:nvSpPr>
          <p:cNvPr id="44039" name="AutoShape 7"/>
          <p:cNvSpPr>
            <a:spLocks noChangeArrowheads="1"/>
          </p:cNvSpPr>
          <p:nvPr/>
        </p:nvSpPr>
        <p:spPr bwMode="auto">
          <a:xfrm>
            <a:off x="6781800" y="1371600"/>
            <a:ext cx="1066800" cy="3810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graphicFrame>
        <p:nvGraphicFramePr>
          <p:cNvPr id="44040" name="Object 8"/>
          <p:cNvGraphicFramePr>
            <a:graphicFrameLocks noChangeAspect="1"/>
          </p:cNvGraphicFramePr>
          <p:nvPr/>
        </p:nvGraphicFramePr>
        <p:xfrm>
          <a:off x="6248400" y="2819400"/>
          <a:ext cx="2286000" cy="922338"/>
        </p:xfrm>
        <a:graphic>
          <a:graphicData uri="http://schemas.openxmlformats.org/presentationml/2006/ole">
            <mc:AlternateContent xmlns:mc="http://schemas.openxmlformats.org/markup-compatibility/2006">
              <mc:Choice xmlns:v="urn:schemas-microsoft-com:vml" Requires="v">
                <p:oleObj spid="_x0000_s2051" name="CorelDRAW 6.0" r:id="rId6" imgW="6499440" imgH="2618280" progId="">
                  <p:embed/>
                </p:oleObj>
              </mc:Choice>
              <mc:Fallback>
                <p:oleObj name="CorelDRAW 6.0" r:id="rId6" imgW="6499440" imgH="26182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819400"/>
                        <a:ext cx="2286000"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41" name="Object 9"/>
          <p:cNvGraphicFramePr>
            <a:graphicFrameLocks noChangeAspect="1"/>
          </p:cNvGraphicFramePr>
          <p:nvPr/>
        </p:nvGraphicFramePr>
        <p:xfrm>
          <a:off x="6248400" y="5181600"/>
          <a:ext cx="2286000" cy="922338"/>
        </p:xfrm>
        <a:graphic>
          <a:graphicData uri="http://schemas.openxmlformats.org/presentationml/2006/ole">
            <mc:AlternateContent xmlns:mc="http://schemas.openxmlformats.org/markup-compatibility/2006">
              <mc:Choice xmlns:v="urn:schemas-microsoft-com:vml" Requires="v">
                <p:oleObj spid="_x0000_s2052" name="CorelDRAW 6.0" r:id="rId7" imgW="6499440" imgH="2618280" progId="">
                  <p:embed/>
                </p:oleObj>
              </mc:Choice>
              <mc:Fallback>
                <p:oleObj name="CorelDRAW 6.0" r:id="rId7" imgW="6499440" imgH="26182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181600"/>
                        <a:ext cx="2286000"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2" name="AutoShape 10"/>
          <p:cNvSpPr>
            <a:spLocks noChangeArrowheads="1"/>
          </p:cNvSpPr>
          <p:nvPr/>
        </p:nvSpPr>
        <p:spPr bwMode="auto">
          <a:xfrm>
            <a:off x="6781800" y="6172200"/>
            <a:ext cx="1066800" cy="3810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44043" name="AutoShape 11"/>
          <p:cNvSpPr>
            <a:spLocks noChangeArrowheads="1"/>
          </p:cNvSpPr>
          <p:nvPr/>
        </p:nvSpPr>
        <p:spPr bwMode="auto">
          <a:xfrm>
            <a:off x="6781800" y="3886200"/>
            <a:ext cx="1066800" cy="3810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44044" name="AutoShape 12"/>
          <p:cNvSpPr>
            <a:spLocks noChangeArrowheads="1"/>
          </p:cNvSpPr>
          <p:nvPr/>
        </p:nvSpPr>
        <p:spPr bwMode="auto">
          <a:xfrm flipV="1">
            <a:off x="6781800" y="4953000"/>
            <a:ext cx="1066800" cy="3810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44045" name="AutoShape 13"/>
          <p:cNvSpPr>
            <a:spLocks noChangeArrowheads="1"/>
          </p:cNvSpPr>
          <p:nvPr/>
        </p:nvSpPr>
        <p:spPr bwMode="auto">
          <a:xfrm>
            <a:off x="7086600" y="2590800"/>
            <a:ext cx="457200" cy="228600"/>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44046" name="AutoShape 14"/>
          <p:cNvSpPr>
            <a:spLocks noChangeArrowheads="1"/>
          </p:cNvSpPr>
          <p:nvPr/>
        </p:nvSpPr>
        <p:spPr bwMode="auto">
          <a:xfrm rot="-1756811">
            <a:off x="4800600" y="1447800"/>
            <a:ext cx="1524000" cy="228600"/>
          </a:xfrm>
          <a:prstGeom prst="rightArrow">
            <a:avLst>
              <a:gd name="adj1" fmla="val 50000"/>
              <a:gd name="adj2" fmla="val 166667"/>
            </a:avLst>
          </a:prstGeom>
          <a:solidFill>
            <a:srgbClr val="FF0000"/>
          </a:solidFill>
          <a:ln w="9525">
            <a:solidFill>
              <a:schemeClr val="tx1"/>
            </a:solidFill>
            <a:miter lim="800000"/>
            <a:headEnd/>
            <a:tailEnd/>
          </a:ln>
        </p:spPr>
        <p:txBody>
          <a:bodyPr wrap="none" anchor="ctr"/>
          <a:lstStyle/>
          <a:p>
            <a:endParaRPr lang="en-US"/>
          </a:p>
        </p:txBody>
      </p:sp>
      <p:sp>
        <p:nvSpPr>
          <p:cNvPr id="44047" name="AutoShape 15"/>
          <p:cNvSpPr>
            <a:spLocks noChangeArrowheads="1"/>
          </p:cNvSpPr>
          <p:nvPr/>
        </p:nvSpPr>
        <p:spPr bwMode="auto">
          <a:xfrm rot="587289">
            <a:off x="4876800" y="5029200"/>
            <a:ext cx="1524000" cy="228600"/>
          </a:xfrm>
          <a:prstGeom prst="rightArrow">
            <a:avLst>
              <a:gd name="adj1" fmla="val 50000"/>
              <a:gd name="adj2" fmla="val 166667"/>
            </a:avLst>
          </a:prstGeom>
          <a:solidFill>
            <a:srgbClr val="FF0000"/>
          </a:solidFill>
          <a:ln w="9525">
            <a:solidFill>
              <a:schemeClr val="tx1"/>
            </a:solidFill>
            <a:miter lim="800000"/>
            <a:headEnd/>
            <a:tailEnd/>
          </a:ln>
        </p:spPr>
        <p:txBody>
          <a:bodyPr wrap="none" anchor="ctr"/>
          <a:lstStyle/>
          <a:p>
            <a:endParaRPr lang="en-US"/>
          </a:p>
        </p:txBody>
      </p:sp>
      <p:sp>
        <p:nvSpPr>
          <p:cNvPr id="44048" name="AutoShape 16"/>
          <p:cNvSpPr>
            <a:spLocks noChangeArrowheads="1"/>
          </p:cNvSpPr>
          <p:nvPr/>
        </p:nvSpPr>
        <p:spPr bwMode="auto">
          <a:xfrm rot="777370">
            <a:off x="4506221" y="3020871"/>
            <a:ext cx="1524000" cy="228600"/>
          </a:xfrm>
          <a:prstGeom prst="rightArrow">
            <a:avLst>
              <a:gd name="adj1" fmla="val 50000"/>
              <a:gd name="adj2" fmla="val 166667"/>
            </a:avLst>
          </a:prstGeom>
          <a:solidFill>
            <a:srgbClr val="FF0000"/>
          </a:solidFill>
          <a:ln w="9525">
            <a:solidFill>
              <a:schemeClr val="tx1"/>
            </a:solidFill>
            <a:miter lim="800000"/>
            <a:headEnd/>
            <a:tailEnd/>
          </a:ln>
        </p:spPr>
        <p:txBody>
          <a:bodyPr wrap="none" anchor="ctr"/>
          <a:lstStyle/>
          <a:p>
            <a:endParaRPr lang="en-US"/>
          </a:p>
        </p:txBody>
      </p:sp>
      <p:sp>
        <p:nvSpPr>
          <p:cNvPr id="44049" name="Text Box 17"/>
          <p:cNvSpPr txBox="1">
            <a:spLocks noChangeArrowheads="1"/>
          </p:cNvSpPr>
          <p:nvPr/>
        </p:nvSpPr>
        <p:spPr bwMode="auto">
          <a:xfrm>
            <a:off x="323528" y="2708920"/>
            <a:ext cx="4800600" cy="701675"/>
          </a:xfrm>
          <a:prstGeom prst="rect">
            <a:avLst/>
          </a:prstGeom>
          <a:noFill/>
          <a:ln w="9525">
            <a:noFill/>
            <a:miter lim="800000"/>
            <a:headEnd/>
            <a:tailEnd/>
          </a:ln>
        </p:spPr>
        <p:txBody>
          <a:bodyPr>
            <a:spAutoFit/>
          </a:bodyPr>
          <a:lstStyle/>
          <a:p>
            <a:pPr marL="457200" indent="-457200" algn="l">
              <a:spcBef>
                <a:spcPct val="50000"/>
              </a:spcBef>
            </a:pPr>
            <a:r>
              <a:rPr lang="en-GB" sz="2000" dirty="0"/>
              <a:t>2) As his speed increases his air resistance will _______</a:t>
            </a:r>
          </a:p>
        </p:txBody>
      </p:sp>
      <p:sp>
        <p:nvSpPr>
          <p:cNvPr id="44050" name="Text Box 18"/>
          <p:cNvSpPr txBox="1">
            <a:spLocks noChangeArrowheads="1"/>
          </p:cNvSpPr>
          <p:nvPr/>
        </p:nvSpPr>
        <p:spPr bwMode="auto">
          <a:xfrm>
            <a:off x="323528" y="3573016"/>
            <a:ext cx="4800600" cy="1920875"/>
          </a:xfrm>
          <a:prstGeom prst="rect">
            <a:avLst/>
          </a:prstGeom>
          <a:noFill/>
          <a:ln w="9525">
            <a:noFill/>
            <a:miter lim="800000"/>
            <a:headEnd/>
            <a:tailEnd/>
          </a:ln>
        </p:spPr>
        <p:txBody>
          <a:bodyPr>
            <a:spAutoFit/>
          </a:bodyPr>
          <a:lstStyle/>
          <a:p>
            <a:pPr marL="457200" indent="-457200" algn="l">
              <a:spcBef>
                <a:spcPct val="50000"/>
              </a:spcBef>
            </a:pPr>
            <a:r>
              <a:rPr lang="en-GB" sz="2000" dirty="0"/>
              <a:t>3) Eventually the air resistance will be big enough to _______ the skydiver’s weight.  At this point the forces are balanced so his speed becomes ________ - this is called TERMINAL VELOCITY</a:t>
            </a:r>
          </a:p>
        </p:txBody>
      </p:sp>
      <p:sp>
        <p:nvSpPr>
          <p:cNvPr id="9236" name="Text Box 19"/>
          <p:cNvSpPr txBox="1">
            <a:spLocks noChangeArrowheads="1"/>
          </p:cNvSpPr>
          <p:nvPr/>
        </p:nvSpPr>
        <p:spPr bwMode="auto">
          <a:xfrm>
            <a:off x="2051720" y="5589240"/>
            <a:ext cx="3810000" cy="727075"/>
          </a:xfrm>
          <a:prstGeom prst="rect">
            <a:avLst/>
          </a:prstGeom>
          <a:noFill/>
          <a:ln w="25400">
            <a:solidFill>
              <a:srgbClr val="FF0000"/>
            </a:solidFill>
            <a:miter lim="800000"/>
            <a:headEnd/>
            <a:tailEnd/>
          </a:ln>
        </p:spPr>
        <p:txBody>
          <a:bodyPr>
            <a:spAutoFit/>
          </a:bodyPr>
          <a:lstStyle/>
          <a:p>
            <a:pPr>
              <a:spcBef>
                <a:spcPct val="50000"/>
              </a:spcBef>
            </a:pPr>
            <a:r>
              <a:rPr lang="en-GB" sz="2000" b="1" dirty="0"/>
              <a:t>Words</a:t>
            </a:r>
            <a:r>
              <a:rPr lang="en-GB" sz="2000" dirty="0"/>
              <a:t> – increase, small, constant, balance, accelerates</a:t>
            </a:r>
          </a:p>
        </p:txBody>
      </p:sp>
    </p:spTree>
    <p:extLst>
      <p:ext uri="{BB962C8B-B14F-4D97-AF65-F5344CB8AC3E}">
        <p14:creationId xmlns:p14="http://schemas.microsoft.com/office/powerpoint/2010/main" val="74641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44036"/>
                                        </p:tgtEl>
                                        <p:attrNameLst>
                                          <p:attrName>style.visibility</p:attrName>
                                        </p:attrNameLst>
                                      </p:cBhvr>
                                      <p:to>
                                        <p:strVal val="visible"/>
                                      </p:to>
                                    </p:set>
                                    <p:anim calcmode="lin" valueType="num">
                                      <p:cBhvr additive="base">
                                        <p:cTn id="11" dur="500" fill="hold"/>
                                        <p:tgtEl>
                                          <p:spTgt spid="44036"/>
                                        </p:tgtEl>
                                        <p:attrNameLst>
                                          <p:attrName>ppt_x</p:attrName>
                                        </p:attrNameLst>
                                      </p:cBhvr>
                                      <p:tavLst>
                                        <p:tav tm="0">
                                          <p:val>
                                            <p:strVal val="#ppt_x"/>
                                          </p:val>
                                        </p:tav>
                                        <p:tav tm="100000">
                                          <p:val>
                                            <p:strVal val="#ppt_x"/>
                                          </p:val>
                                        </p:tav>
                                      </p:tavLst>
                                    </p:anim>
                                    <p:anim calcmode="lin" valueType="num">
                                      <p:cBhvr additive="base">
                                        <p:cTn id="12" dur="500" fill="hold"/>
                                        <p:tgtEl>
                                          <p:spTgt spid="4403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4039"/>
                                        </p:tgtEl>
                                        <p:attrNameLst>
                                          <p:attrName>style.visibility</p:attrName>
                                        </p:attrNameLst>
                                      </p:cBhvr>
                                      <p:to>
                                        <p:strVal val="visible"/>
                                      </p:to>
                                    </p:set>
                                    <p:animEffect transition="in" filter="wipe(up)">
                                      <p:cBhvr>
                                        <p:cTn id="17" dur="500"/>
                                        <p:tgtEl>
                                          <p:spTgt spid="4403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44040"/>
                                        </p:tgtEl>
                                        <p:attrNameLst>
                                          <p:attrName>style.visibility</p:attrName>
                                        </p:attrNameLst>
                                      </p:cBhvr>
                                      <p:to>
                                        <p:strVal val="visible"/>
                                      </p:to>
                                    </p:set>
                                    <p:anim calcmode="lin" valueType="num">
                                      <p:cBhvr additive="base">
                                        <p:cTn id="22" dur="500" fill="hold"/>
                                        <p:tgtEl>
                                          <p:spTgt spid="44040"/>
                                        </p:tgtEl>
                                        <p:attrNameLst>
                                          <p:attrName>ppt_x</p:attrName>
                                        </p:attrNameLst>
                                      </p:cBhvr>
                                      <p:tavLst>
                                        <p:tav tm="0">
                                          <p:val>
                                            <p:strVal val="#ppt_x"/>
                                          </p:val>
                                        </p:tav>
                                        <p:tav tm="100000">
                                          <p:val>
                                            <p:strVal val="#ppt_x"/>
                                          </p:val>
                                        </p:tav>
                                      </p:tavLst>
                                    </p:anim>
                                    <p:anim calcmode="lin" valueType="num">
                                      <p:cBhvr additive="base">
                                        <p:cTn id="23" dur="500" fill="hold"/>
                                        <p:tgtEl>
                                          <p:spTgt spid="4404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4043"/>
                                        </p:tgtEl>
                                        <p:attrNameLst>
                                          <p:attrName>style.visibility</p:attrName>
                                        </p:attrNameLst>
                                      </p:cBhvr>
                                      <p:to>
                                        <p:strVal val="visible"/>
                                      </p:to>
                                    </p:set>
                                    <p:animEffect transition="in" filter="wipe(up)">
                                      <p:cBhvr>
                                        <p:cTn id="28" dur="500"/>
                                        <p:tgtEl>
                                          <p:spTgt spid="440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4045"/>
                                        </p:tgtEl>
                                        <p:attrNameLst>
                                          <p:attrName>style.visibility</p:attrName>
                                        </p:attrNameLst>
                                      </p:cBhvr>
                                      <p:to>
                                        <p:strVal val="visible"/>
                                      </p:to>
                                    </p:set>
                                    <p:animEffect transition="in" filter="wipe(down)">
                                      <p:cBhvr>
                                        <p:cTn id="33" dur="500"/>
                                        <p:tgtEl>
                                          <p:spTgt spid="4404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nodeType="clickEffect">
                                  <p:stCondLst>
                                    <p:cond delay="0"/>
                                  </p:stCondLst>
                                  <p:childTnLst>
                                    <p:set>
                                      <p:cBhvr>
                                        <p:cTn id="37" dur="1" fill="hold">
                                          <p:stCondLst>
                                            <p:cond delay="0"/>
                                          </p:stCondLst>
                                        </p:cTn>
                                        <p:tgtEl>
                                          <p:spTgt spid="44041"/>
                                        </p:tgtEl>
                                        <p:attrNameLst>
                                          <p:attrName>style.visibility</p:attrName>
                                        </p:attrNameLst>
                                      </p:cBhvr>
                                      <p:to>
                                        <p:strVal val="visible"/>
                                      </p:to>
                                    </p:set>
                                    <p:anim calcmode="lin" valueType="num">
                                      <p:cBhvr additive="base">
                                        <p:cTn id="38" dur="500" fill="hold"/>
                                        <p:tgtEl>
                                          <p:spTgt spid="44041"/>
                                        </p:tgtEl>
                                        <p:attrNameLst>
                                          <p:attrName>ppt_x</p:attrName>
                                        </p:attrNameLst>
                                      </p:cBhvr>
                                      <p:tavLst>
                                        <p:tav tm="0">
                                          <p:val>
                                            <p:strVal val="#ppt_x"/>
                                          </p:val>
                                        </p:tav>
                                        <p:tav tm="100000">
                                          <p:val>
                                            <p:strVal val="#ppt_x"/>
                                          </p:val>
                                        </p:tav>
                                      </p:tavLst>
                                    </p:anim>
                                    <p:anim calcmode="lin" valueType="num">
                                      <p:cBhvr additive="base">
                                        <p:cTn id="39" dur="500" fill="hold"/>
                                        <p:tgtEl>
                                          <p:spTgt spid="44041"/>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4042"/>
                                        </p:tgtEl>
                                        <p:attrNameLst>
                                          <p:attrName>style.visibility</p:attrName>
                                        </p:attrNameLst>
                                      </p:cBhvr>
                                      <p:to>
                                        <p:strVal val="visible"/>
                                      </p:to>
                                    </p:set>
                                    <p:animEffect transition="in" filter="wipe(up)">
                                      <p:cBhvr>
                                        <p:cTn id="44" dur="500"/>
                                        <p:tgtEl>
                                          <p:spTgt spid="440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44044"/>
                                        </p:tgtEl>
                                        <p:attrNameLst>
                                          <p:attrName>style.visibility</p:attrName>
                                        </p:attrNameLst>
                                      </p:cBhvr>
                                      <p:to>
                                        <p:strVal val="visible"/>
                                      </p:to>
                                    </p:set>
                                    <p:animEffect transition="in" filter="wipe(down)">
                                      <p:cBhvr>
                                        <p:cTn id="49" dur="500"/>
                                        <p:tgtEl>
                                          <p:spTgt spid="4404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44038"/>
                                        </p:tgtEl>
                                        <p:attrNameLst>
                                          <p:attrName>style.visibility</p:attrName>
                                        </p:attrNameLst>
                                      </p:cBhvr>
                                      <p:to>
                                        <p:strVal val="visible"/>
                                      </p:to>
                                    </p:set>
                                    <p:animEffect transition="in" filter="wipe(up)">
                                      <p:cBhvr>
                                        <p:cTn id="54" dur="500"/>
                                        <p:tgtEl>
                                          <p:spTgt spid="44038"/>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44046"/>
                                        </p:tgtEl>
                                        <p:attrNameLst>
                                          <p:attrName>style.visibility</p:attrName>
                                        </p:attrNameLst>
                                      </p:cBhvr>
                                      <p:to>
                                        <p:strVal val="visible"/>
                                      </p:to>
                                    </p:set>
                                    <p:animEffect transition="in" filter="wipe(left)">
                                      <p:cBhvr>
                                        <p:cTn id="58" dur="500"/>
                                        <p:tgtEl>
                                          <p:spTgt spid="4404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44049"/>
                                        </p:tgtEl>
                                        <p:attrNameLst>
                                          <p:attrName>style.visibility</p:attrName>
                                        </p:attrNameLst>
                                      </p:cBhvr>
                                      <p:to>
                                        <p:strVal val="visible"/>
                                      </p:to>
                                    </p:set>
                                    <p:animEffect transition="in" filter="wipe(up)">
                                      <p:cBhvr>
                                        <p:cTn id="63" dur="500"/>
                                        <p:tgtEl>
                                          <p:spTgt spid="44049"/>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44048"/>
                                        </p:tgtEl>
                                        <p:attrNameLst>
                                          <p:attrName>style.visibility</p:attrName>
                                        </p:attrNameLst>
                                      </p:cBhvr>
                                      <p:to>
                                        <p:strVal val="visible"/>
                                      </p:to>
                                    </p:set>
                                    <p:animEffect transition="in" filter="wipe(left)">
                                      <p:cBhvr>
                                        <p:cTn id="67" dur="500"/>
                                        <p:tgtEl>
                                          <p:spTgt spid="4404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44050"/>
                                        </p:tgtEl>
                                        <p:attrNameLst>
                                          <p:attrName>style.visibility</p:attrName>
                                        </p:attrNameLst>
                                      </p:cBhvr>
                                      <p:to>
                                        <p:strVal val="visible"/>
                                      </p:to>
                                    </p:set>
                                    <p:animEffect transition="in" filter="wipe(up)">
                                      <p:cBhvr>
                                        <p:cTn id="72" dur="500"/>
                                        <p:tgtEl>
                                          <p:spTgt spid="44050"/>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44047"/>
                                        </p:tgtEl>
                                        <p:attrNameLst>
                                          <p:attrName>style.visibility</p:attrName>
                                        </p:attrNameLst>
                                      </p:cBhvr>
                                      <p:to>
                                        <p:strVal val="visible"/>
                                      </p:to>
                                    </p:set>
                                    <p:animEffect transition="in" filter="wipe(left)">
                                      <p:cBhvr>
                                        <p:cTn id="76" dur="500"/>
                                        <p:tgtEl>
                                          <p:spTgt spid="44047"/>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9236"/>
                                        </p:tgtEl>
                                        <p:attrNameLst>
                                          <p:attrName>style.visibility</p:attrName>
                                        </p:attrNameLst>
                                      </p:cBhvr>
                                      <p:to>
                                        <p:strVal val="visible"/>
                                      </p:to>
                                    </p:set>
                                    <p:anim calcmode="lin" valueType="num">
                                      <p:cBhvr additive="base">
                                        <p:cTn id="81" dur="500" fill="hold"/>
                                        <p:tgtEl>
                                          <p:spTgt spid="9236"/>
                                        </p:tgtEl>
                                        <p:attrNameLst>
                                          <p:attrName>ppt_x</p:attrName>
                                        </p:attrNameLst>
                                      </p:cBhvr>
                                      <p:tavLst>
                                        <p:tav tm="0">
                                          <p:val>
                                            <p:strVal val="0-#ppt_w/2"/>
                                          </p:val>
                                        </p:tav>
                                        <p:tav tm="100000">
                                          <p:val>
                                            <p:strVal val="#ppt_x"/>
                                          </p:val>
                                        </p:tav>
                                      </p:tavLst>
                                    </p:anim>
                                    <p:anim calcmode="lin" valueType="num">
                                      <p:cBhvr additive="base">
                                        <p:cTn id="82" dur="500" fill="hold"/>
                                        <p:tgtEl>
                                          <p:spTgt spid="92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p:bldP spid="44038" grpId="0" autoUpdateAnimBg="0"/>
      <p:bldP spid="44039" grpId="0" animBg="1"/>
      <p:bldP spid="44042" grpId="0" animBg="1"/>
      <p:bldP spid="44043" grpId="0" animBg="1"/>
      <p:bldP spid="44044" grpId="0" animBg="1"/>
      <p:bldP spid="44045" grpId="0" animBg="1"/>
      <p:bldP spid="44046" grpId="0" animBg="1"/>
      <p:bldP spid="44047" grpId="0" animBg="1"/>
      <p:bldP spid="44048" grpId="0" animBg="1"/>
      <p:bldP spid="44049" grpId="0" autoUpdateAnimBg="0"/>
      <p:bldP spid="44050" grpId="0" autoUpdateAnimBg="0"/>
      <p:bldP spid="92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Date Placeholder 2"/>
          <p:cNvSpPr>
            <a:spLocks noGrp="1"/>
          </p:cNvSpPr>
          <p:nvPr>
            <p:ph type="dt" sz="quarter" idx="10"/>
          </p:nvPr>
        </p:nvSpPr>
        <p:spPr>
          <a:noFill/>
        </p:spPr>
        <p:txBody>
          <a:bodyPr/>
          <a:lstStyle/>
          <a:p>
            <a:fld id="{177D44A6-F2A1-4A10-B84F-E2D9E2573AAB}" type="datetime1">
              <a:rPr lang="en-GB" smtClean="0"/>
              <a:pPr/>
              <a:t>03/06/2016</a:t>
            </a:fld>
            <a:endParaRPr lang="en-GB" smtClean="0"/>
          </a:p>
        </p:txBody>
      </p:sp>
      <p:sp>
        <p:nvSpPr>
          <p:cNvPr id="10245" name="Rectangle 2"/>
          <p:cNvSpPr>
            <a:spLocks noChangeArrowheads="1"/>
          </p:cNvSpPr>
          <p:nvPr/>
        </p:nvSpPr>
        <p:spPr bwMode="auto">
          <a:xfrm>
            <a:off x="5486400" y="0"/>
            <a:ext cx="3657600" cy="6858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5059" name="Rectangle 3"/>
          <p:cNvSpPr>
            <a:spLocks noGrp="1" noChangeArrowheads="1"/>
          </p:cNvSpPr>
          <p:nvPr>
            <p:ph type="title"/>
          </p:nvPr>
        </p:nvSpPr>
        <p:spPr>
          <a:xfrm>
            <a:off x="228600" y="0"/>
            <a:ext cx="5124450" cy="914400"/>
          </a:xfrm>
        </p:spPr>
        <p:txBody>
          <a:bodyPr/>
          <a:lstStyle/>
          <a:p>
            <a:pPr eaLnBrk="1" hangingPunct="1">
              <a:defRPr/>
            </a:pPr>
            <a:r>
              <a:rPr lang="en-GB" smtClean="0"/>
              <a:t>Terminal Velocity</a:t>
            </a:r>
          </a:p>
        </p:txBody>
      </p:sp>
      <p:sp>
        <p:nvSpPr>
          <p:cNvPr id="10247" name="Text Box 4"/>
          <p:cNvSpPr txBox="1">
            <a:spLocks noChangeArrowheads="1"/>
          </p:cNvSpPr>
          <p:nvPr/>
        </p:nvSpPr>
        <p:spPr bwMode="auto">
          <a:xfrm>
            <a:off x="107504" y="1340768"/>
            <a:ext cx="5257800" cy="369332"/>
          </a:xfrm>
          <a:prstGeom prst="rect">
            <a:avLst/>
          </a:prstGeom>
          <a:noFill/>
          <a:ln w="9525">
            <a:noFill/>
            <a:miter lim="800000"/>
            <a:headEnd/>
            <a:tailEnd/>
          </a:ln>
        </p:spPr>
        <p:txBody>
          <a:bodyPr>
            <a:spAutoFit/>
          </a:bodyPr>
          <a:lstStyle/>
          <a:p>
            <a:pPr algn="l">
              <a:spcBef>
                <a:spcPct val="50000"/>
              </a:spcBef>
            </a:pPr>
            <a:r>
              <a:rPr lang="en-GB" b="1" dirty="0"/>
              <a:t>Consider a skydiver:</a:t>
            </a:r>
          </a:p>
        </p:txBody>
      </p:sp>
      <p:sp>
        <p:nvSpPr>
          <p:cNvPr id="45061" name="Text Box 5"/>
          <p:cNvSpPr txBox="1">
            <a:spLocks noChangeArrowheads="1"/>
          </p:cNvSpPr>
          <p:nvPr/>
        </p:nvSpPr>
        <p:spPr bwMode="auto">
          <a:xfrm>
            <a:off x="457200" y="1905000"/>
            <a:ext cx="4800600" cy="1463675"/>
          </a:xfrm>
          <a:prstGeom prst="rect">
            <a:avLst/>
          </a:prstGeom>
          <a:noFill/>
          <a:ln w="9525">
            <a:noFill/>
            <a:miter lim="800000"/>
            <a:headEnd/>
            <a:tailEnd/>
          </a:ln>
        </p:spPr>
        <p:txBody>
          <a:bodyPr>
            <a:spAutoFit/>
          </a:bodyPr>
          <a:lstStyle/>
          <a:p>
            <a:pPr marL="457200" indent="-457200" algn="l">
              <a:spcBef>
                <a:spcPct val="50000"/>
              </a:spcBef>
            </a:pPr>
            <a:r>
              <a:rPr lang="en-GB" sz="2000" dirty="0"/>
              <a:t>4)  When he opens his parachute the air resistance suddenly ________, causing him to start _____ ____.</a:t>
            </a:r>
          </a:p>
          <a:p>
            <a:pPr marL="457200" indent="-457200" algn="l">
              <a:spcBef>
                <a:spcPct val="50000"/>
              </a:spcBef>
              <a:buFontTx/>
              <a:buChar char="•"/>
            </a:pPr>
            <a:endParaRPr lang="en-GB" sz="2000" dirty="0"/>
          </a:p>
        </p:txBody>
      </p:sp>
      <p:sp>
        <p:nvSpPr>
          <p:cNvPr id="45062" name="AutoShape 6"/>
          <p:cNvSpPr>
            <a:spLocks noChangeArrowheads="1"/>
          </p:cNvSpPr>
          <p:nvPr/>
        </p:nvSpPr>
        <p:spPr bwMode="auto">
          <a:xfrm>
            <a:off x="6781800" y="2819400"/>
            <a:ext cx="1066800" cy="3810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45063" name="AutoShape 7"/>
          <p:cNvSpPr>
            <a:spLocks noChangeArrowheads="1"/>
          </p:cNvSpPr>
          <p:nvPr/>
        </p:nvSpPr>
        <p:spPr bwMode="auto">
          <a:xfrm>
            <a:off x="6838950" y="6096000"/>
            <a:ext cx="1066800" cy="3810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45064" name="AutoShape 8"/>
          <p:cNvSpPr>
            <a:spLocks noChangeArrowheads="1"/>
          </p:cNvSpPr>
          <p:nvPr/>
        </p:nvSpPr>
        <p:spPr bwMode="auto">
          <a:xfrm rot="-1756811">
            <a:off x="5029200" y="2209800"/>
            <a:ext cx="1528763" cy="296863"/>
          </a:xfrm>
          <a:prstGeom prst="rightArrow">
            <a:avLst>
              <a:gd name="adj1" fmla="val 50000"/>
              <a:gd name="adj2" fmla="val 128743"/>
            </a:avLst>
          </a:prstGeom>
          <a:solidFill>
            <a:srgbClr val="FF0000"/>
          </a:solidFill>
          <a:ln w="9525">
            <a:solidFill>
              <a:schemeClr val="tx1"/>
            </a:solidFill>
            <a:miter lim="800000"/>
            <a:headEnd/>
            <a:tailEnd/>
          </a:ln>
        </p:spPr>
        <p:txBody>
          <a:bodyPr wrap="none" anchor="ctr"/>
          <a:lstStyle/>
          <a:p>
            <a:endParaRPr lang="en-US"/>
          </a:p>
        </p:txBody>
      </p:sp>
      <p:sp>
        <p:nvSpPr>
          <p:cNvPr id="45065" name="Text Box 9"/>
          <p:cNvSpPr txBox="1">
            <a:spLocks noChangeArrowheads="1"/>
          </p:cNvSpPr>
          <p:nvPr/>
        </p:nvSpPr>
        <p:spPr bwMode="auto">
          <a:xfrm>
            <a:off x="467544" y="3284984"/>
            <a:ext cx="4800600" cy="1616075"/>
          </a:xfrm>
          <a:prstGeom prst="rect">
            <a:avLst/>
          </a:prstGeom>
          <a:noFill/>
          <a:ln w="9525">
            <a:noFill/>
            <a:miter lim="800000"/>
            <a:headEnd/>
            <a:tailEnd/>
          </a:ln>
        </p:spPr>
        <p:txBody>
          <a:bodyPr>
            <a:spAutoFit/>
          </a:bodyPr>
          <a:lstStyle/>
          <a:p>
            <a:pPr marL="457200" indent="-457200" algn="l">
              <a:spcBef>
                <a:spcPct val="50000"/>
              </a:spcBef>
            </a:pPr>
            <a:r>
              <a:rPr lang="en-GB" sz="2000"/>
              <a:t>5)  Because he is slowing down his air resistance will _______ again until it balances his _________.  The skydiver has now reached a new, lower ________ _______.</a:t>
            </a:r>
          </a:p>
        </p:txBody>
      </p:sp>
      <p:grpSp>
        <p:nvGrpSpPr>
          <p:cNvPr id="2" name="Group 10"/>
          <p:cNvGrpSpPr>
            <a:grpSpLocks/>
          </p:cNvGrpSpPr>
          <p:nvPr/>
        </p:nvGrpSpPr>
        <p:grpSpPr bwMode="auto">
          <a:xfrm>
            <a:off x="6553200" y="323850"/>
            <a:ext cx="1590675" cy="1809750"/>
            <a:chOff x="4128" y="204"/>
            <a:chExt cx="1002" cy="1140"/>
          </a:xfrm>
        </p:grpSpPr>
        <p:sp>
          <p:nvSpPr>
            <p:cNvPr id="10275" name="Line 11"/>
            <p:cNvSpPr>
              <a:spLocks noChangeShapeType="1"/>
            </p:cNvSpPr>
            <p:nvPr/>
          </p:nvSpPr>
          <p:spPr bwMode="auto">
            <a:xfrm flipH="1" flipV="1">
              <a:off x="4128" y="720"/>
              <a:ext cx="432" cy="576"/>
            </a:xfrm>
            <a:prstGeom prst="line">
              <a:avLst/>
            </a:prstGeom>
            <a:noFill/>
            <a:ln w="9525">
              <a:solidFill>
                <a:schemeClr val="tx1"/>
              </a:solidFill>
              <a:round/>
              <a:headEnd/>
              <a:tailEnd/>
            </a:ln>
          </p:spPr>
          <p:txBody>
            <a:bodyPr/>
            <a:lstStyle/>
            <a:p>
              <a:endParaRPr lang="en-GB"/>
            </a:p>
          </p:txBody>
        </p:sp>
        <p:sp>
          <p:nvSpPr>
            <p:cNvPr id="10276" name="Line 12"/>
            <p:cNvSpPr>
              <a:spLocks noChangeShapeType="1"/>
            </p:cNvSpPr>
            <p:nvPr/>
          </p:nvSpPr>
          <p:spPr bwMode="auto">
            <a:xfrm flipH="1" flipV="1">
              <a:off x="4396" y="720"/>
              <a:ext cx="212" cy="576"/>
            </a:xfrm>
            <a:prstGeom prst="line">
              <a:avLst/>
            </a:prstGeom>
            <a:noFill/>
            <a:ln w="9525">
              <a:solidFill>
                <a:schemeClr val="tx1"/>
              </a:solidFill>
              <a:round/>
              <a:headEnd/>
              <a:tailEnd/>
            </a:ln>
          </p:spPr>
          <p:txBody>
            <a:bodyPr/>
            <a:lstStyle/>
            <a:p>
              <a:endParaRPr lang="en-GB"/>
            </a:p>
          </p:txBody>
        </p:sp>
        <p:sp>
          <p:nvSpPr>
            <p:cNvPr id="10277" name="Line 13"/>
            <p:cNvSpPr>
              <a:spLocks noChangeShapeType="1"/>
            </p:cNvSpPr>
            <p:nvPr/>
          </p:nvSpPr>
          <p:spPr bwMode="auto">
            <a:xfrm flipH="1" flipV="1">
              <a:off x="4636" y="204"/>
              <a:ext cx="0" cy="1092"/>
            </a:xfrm>
            <a:prstGeom prst="line">
              <a:avLst/>
            </a:prstGeom>
            <a:noFill/>
            <a:ln w="9525">
              <a:solidFill>
                <a:schemeClr val="tx1"/>
              </a:solidFill>
              <a:round/>
              <a:headEnd/>
              <a:tailEnd/>
            </a:ln>
          </p:spPr>
          <p:txBody>
            <a:bodyPr/>
            <a:lstStyle/>
            <a:p>
              <a:endParaRPr lang="en-GB"/>
            </a:p>
          </p:txBody>
        </p:sp>
        <p:sp>
          <p:nvSpPr>
            <p:cNvPr id="10278" name="Line 14"/>
            <p:cNvSpPr>
              <a:spLocks noChangeShapeType="1"/>
            </p:cNvSpPr>
            <p:nvPr/>
          </p:nvSpPr>
          <p:spPr bwMode="auto">
            <a:xfrm flipV="1">
              <a:off x="4684" y="720"/>
              <a:ext cx="404" cy="588"/>
            </a:xfrm>
            <a:prstGeom prst="line">
              <a:avLst/>
            </a:prstGeom>
            <a:noFill/>
            <a:ln w="9525">
              <a:solidFill>
                <a:schemeClr val="tx1"/>
              </a:solidFill>
              <a:round/>
              <a:headEnd/>
              <a:tailEnd/>
            </a:ln>
          </p:spPr>
          <p:txBody>
            <a:bodyPr/>
            <a:lstStyle/>
            <a:p>
              <a:endParaRPr lang="en-GB"/>
            </a:p>
          </p:txBody>
        </p:sp>
        <p:grpSp>
          <p:nvGrpSpPr>
            <p:cNvPr id="3" name="Group 15"/>
            <p:cNvGrpSpPr>
              <a:grpSpLocks/>
            </p:cNvGrpSpPr>
            <p:nvPr/>
          </p:nvGrpSpPr>
          <p:grpSpPr bwMode="auto">
            <a:xfrm>
              <a:off x="4128" y="212"/>
              <a:ext cx="1002" cy="624"/>
              <a:chOff x="4128" y="212"/>
              <a:chExt cx="1002" cy="624"/>
            </a:xfrm>
          </p:grpSpPr>
          <p:grpSp>
            <p:nvGrpSpPr>
              <p:cNvPr id="4" name="Group 16"/>
              <p:cNvGrpSpPr>
                <a:grpSpLocks/>
              </p:cNvGrpSpPr>
              <p:nvPr/>
            </p:nvGrpSpPr>
            <p:grpSpPr bwMode="auto">
              <a:xfrm>
                <a:off x="4128" y="634"/>
                <a:ext cx="940" cy="202"/>
                <a:chOff x="4100" y="710"/>
                <a:chExt cx="940" cy="202"/>
              </a:xfrm>
            </p:grpSpPr>
            <p:sp>
              <p:nvSpPr>
                <p:cNvPr id="10286" name="Arc 17"/>
                <p:cNvSpPr>
                  <a:spLocks/>
                </p:cNvSpPr>
                <p:nvPr/>
              </p:nvSpPr>
              <p:spPr bwMode="auto">
                <a:xfrm rot="13381328" flipV="1">
                  <a:off x="4100" y="710"/>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87" name="Arc 18"/>
                <p:cNvSpPr>
                  <a:spLocks/>
                </p:cNvSpPr>
                <p:nvPr/>
              </p:nvSpPr>
              <p:spPr bwMode="auto">
                <a:xfrm rot="13381328" flipV="1">
                  <a:off x="4368" y="720"/>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88" name="Arc 19"/>
                <p:cNvSpPr>
                  <a:spLocks/>
                </p:cNvSpPr>
                <p:nvPr/>
              </p:nvSpPr>
              <p:spPr bwMode="auto">
                <a:xfrm rot="13381328" flipV="1">
                  <a:off x="4608" y="720"/>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89" name="Arc 20"/>
                <p:cNvSpPr>
                  <a:spLocks/>
                </p:cNvSpPr>
                <p:nvPr/>
              </p:nvSpPr>
              <p:spPr bwMode="auto">
                <a:xfrm rot="13381328" flipV="1">
                  <a:off x="4848" y="720"/>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grpSp>
          <p:sp>
            <p:nvSpPr>
              <p:cNvPr id="10284" name="Arc 21"/>
              <p:cNvSpPr>
                <a:spLocks/>
              </p:cNvSpPr>
              <p:nvPr/>
            </p:nvSpPr>
            <p:spPr bwMode="auto">
              <a:xfrm rot="10800000" flipV="1">
                <a:off x="4128" y="212"/>
                <a:ext cx="508" cy="5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85" name="Arc 22"/>
              <p:cNvSpPr>
                <a:spLocks/>
              </p:cNvSpPr>
              <p:nvPr/>
            </p:nvSpPr>
            <p:spPr bwMode="auto">
              <a:xfrm rot="16200000" flipV="1">
                <a:off x="4622" y="212"/>
                <a:ext cx="508" cy="5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grpSp>
        <p:sp>
          <p:nvSpPr>
            <p:cNvPr id="10280" name="Line 23"/>
            <p:cNvSpPr>
              <a:spLocks noChangeShapeType="1"/>
            </p:cNvSpPr>
            <p:nvPr/>
          </p:nvSpPr>
          <p:spPr bwMode="auto">
            <a:xfrm flipV="1">
              <a:off x="4636" y="720"/>
              <a:ext cx="240" cy="624"/>
            </a:xfrm>
            <a:prstGeom prst="line">
              <a:avLst/>
            </a:prstGeom>
            <a:noFill/>
            <a:ln w="9525">
              <a:solidFill>
                <a:schemeClr val="tx1"/>
              </a:solidFill>
              <a:round/>
              <a:headEnd/>
              <a:tailEnd/>
            </a:ln>
          </p:spPr>
          <p:txBody>
            <a:bodyPr/>
            <a:lstStyle/>
            <a:p>
              <a:endParaRPr lang="en-GB"/>
            </a:p>
          </p:txBody>
        </p:sp>
        <p:sp>
          <p:nvSpPr>
            <p:cNvPr id="10281" name="Arc 24"/>
            <p:cNvSpPr>
              <a:spLocks/>
            </p:cNvSpPr>
            <p:nvPr/>
          </p:nvSpPr>
          <p:spPr bwMode="auto">
            <a:xfrm flipH="1">
              <a:off x="4380" y="228"/>
              <a:ext cx="252" cy="5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82" name="Arc 25"/>
            <p:cNvSpPr>
              <a:spLocks/>
            </p:cNvSpPr>
            <p:nvPr/>
          </p:nvSpPr>
          <p:spPr bwMode="auto">
            <a:xfrm>
              <a:off x="4644" y="228"/>
              <a:ext cx="216" cy="4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grpSp>
      <p:graphicFrame>
        <p:nvGraphicFramePr>
          <p:cNvPr id="45082" name="Object 26"/>
          <p:cNvGraphicFramePr>
            <a:graphicFrameLocks noChangeAspect="1"/>
          </p:cNvGraphicFramePr>
          <p:nvPr/>
        </p:nvGraphicFramePr>
        <p:xfrm>
          <a:off x="6248400" y="1676400"/>
          <a:ext cx="2286000" cy="922338"/>
        </p:xfrm>
        <a:graphic>
          <a:graphicData uri="http://schemas.openxmlformats.org/presentationml/2006/ole">
            <mc:AlternateContent xmlns:mc="http://schemas.openxmlformats.org/markup-compatibility/2006">
              <mc:Choice xmlns:v="urn:schemas-microsoft-com:vml" Requires="v">
                <p:oleObj spid="_x0000_s3074" name="CorelDRAW 6.0" r:id="rId4" imgW="6499440" imgH="2618280" progId="">
                  <p:embed/>
                </p:oleObj>
              </mc:Choice>
              <mc:Fallback>
                <p:oleObj name="CorelDRAW 6.0" r:id="rId4" imgW="6499440" imgH="26182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676400"/>
                        <a:ext cx="2286000"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7"/>
          <p:cNvGrpSpPr>
            <a:grpSpLocks/>
          </p:cNvGrpSpPr>
          <p:nvPr/>
        </p:nvGrpSpPr>
        <p:grpSpPr bwMode="auto">
          <a:xfrm>
            <a:off x="6248400" y="3733800"/>
            <a:ext cx="2286000" cy="2217738"/>
            <a:chOff x="3936" y="2352"/>
            <a:chExt cx="1440" cy="1397"/>
          </a:xfrm>
        </p:grpSpPr>
        <p:grpSp>
          <p:nvGrpSpPr>
            <p:cNvPr id="6" name="Group 28"/>
            <p:cNvGrpSpPr>
              <a:grpSpLocks/>
            </p:cNvGrpSpPr>
            <p:nvPr/>
          </p:nvGrpSpPr>
          <p:grpSpPr bwMode="auto">
            <a:xfrm>
              <a:off x="4164" y="2352"/>
              <a:ext cx="1002" cy="1140"/>
              <a:chOff x="4128" y="204"/>
              <a:chExt cx="1002" cy="1140"/>
            </a:xfrm>
          </p:grpSpPr>
          <p:sp>
            <p:nvSpPr>
              <p:cNvPr id="10260" name="Line 29"/>
              <p:cNvSpPr>
                <a:spLocks noChangeShapeType="1"/>
              </p:cNvSpPr>
              <p:nvPr/>
            </p:nvSpPr>
            <p:spPr bwMode="auto">
              <a:xfrm flipH="1" flipV="1">
                <a:off x="4128" y="720"/>
                <a:ext cx="432" cy="576"/>
              </a:xfrm>
              <a:prstGeom prst="line">
                <a:avLst/>
              </a:prstGeom>
              <a:noFill/>
              <a:ln w="9525">
                <a:solidFill>
                  <a:schemeClr val="tx1"/>
                </a:solidFill>
                <a:round/>
                <a:headEnd/>
                <a:tailEnd/>
              </a:ln>
            </p:spPr>
            <p:txBody>
              <a:bodyPr/>
              <a:lstStyle/>
              <a:p>
                <a:endParaRPr lang="en-GB"/>
              </a:p>
            </p:txBody>
          </p:sp>
          <p:sp>
            <p:nvSpPr>
              <p:cNvPr id="10261" name="Line 30"/>
              <p:cNvSpPr>
                <a:spLocks noChangeShapeType="1"/>
              </p:cNvSpPr>
              <p:nvPr/>
            </p:nvSpPr>
            <p:spPr bwMode="auto">
              <a:xfrm flipH="1" flipV="1">
                <a:off x="4396" y="720"/>
                <a:ext cx="212" cy="576"/>
              </a:xfrm>
              <a:prstGeom prst="line">
                <a:avLst/>
              </a:prstGeom>
              <a:noFill/>
              <a:ln w="9525">
                <a:solidFill>
                  <a:schemeClr val="tx1"/>
                </a:solidFill>
                <a:round/>
                <a:headEnd/>
                <a:tailEnd/>
              </a:ln>
            </p:spPr>
            <p:txBody>
              <a:bodyPr/>
              <a:lstStyle/>
              <a:p>
                <a:endParaRPr lang="en-GB"/>
              </a:p>
            </p:txBody>
          </p:sp>
          <p:sp>
            <p:nvSpPr>
              <p:cNvPr id="10262" name="Line 31"/>
              <p:cNvSpPr>
                <a:spLocks noChangeShapeType="1"/>
              </p:cNvSpPr>
              <p:nvPr/>
            </p:nvSpPr>
            <p:spPr bwMode="auto">
              <a:xfrm flipH="1" flipV="1">
                <a:off x="4636" y="204"/>
                <a:ext cx="0" cy="1092"/>
              </a:xfrm>
              <a:prstGeom prst="line">
                <a:avLst/>
              </a:prstGeom>
              <a:noFill/>
              <a:ln w="9525">
                <a:solidFill>
                  <a:schemeClr val="tx1"/>
                </a:solidFill>
                <a:round/>
                <a:headEnd/>
                <a:tailEnd/>
              </a:ln>
            </p:spPr>
            <p:txBody>
              <a:bodyPr/>
              <a:lstStyle/>
              <a:p>
                <a:endParaRPr lang="en-GB"/>
              </a:p>
            </p:txBody>
          </p:sp>
          <p:sp>
            <p:nvSpPr>
              <p:cNvPr id="10263" name="Line 32"/>
              <p:cNvSpPr>
                <a:spLocks noChangeShapeType="1"/>
              </p:cNvSpPr>
              <p:nvPr/>
            </p:nvSpPr>
            <p:spPr bwMode="auto">
              <a:xfrm flipV="1">
                <a:off x="4684" y="720"/>
                <a:ext cx="404" cy="588"/>
              </a:xfrm>
              <a:prstGeom prst="line">
                <a:avLst/>
              </a:prstGeom>
              <a:noFill/>
              <a:ln w="9525">
                <a:solidFill>
                  <a:schemeClr val="tx1"/>
                </a:solidFill>
                <a:round/>
                <a:headEnd/>
                <a:tailEnd/>
              </a:ln>
            </p:spPr>
            <p:txBody>
              <a:bodyPr/>
              <a:lstStyle/>
              <a:p>
                <a:endParaRPr lang="en-GB"/>
              </a:p>
            </p:txBody>
          </p:sp>
          <p:grpSp>
            <p:nvGrpSpPr>
              <p:cNvPr id="7" name="Group 33"/>
              <p:cNvGrpSpPr>
                <a:grpSpLocks/>
              </p:cNvGrpSpPr>
              <p:nvPr/>
            </p:nvGrpSpPr>
            <p:grpSpPr bwMode="auto">
              <a:xfrm>
                <a:off x="4128" y="212"/>
                <a:ext cx="1002" cy="624"/>
                <a:chOff x="4128" y="212"/>
                <a:chExt cx="1002" cy="624"/>
              </a:xfrm>
            </p:grpSpPr>
            <p:grpSp>
              <p:nvGrpSpPr>
                <p:cNvPr id="8" name="Group 34"/>
                <p:cNvGrpSpPr>
                  <a:grpSpLocks/>
                </p:cNvGrpSpPr>
                <p:nvPr/>
              </p:nvGrpSpPr>
              <p:grpSpPr bwMode="auto">
                <a:xfrm>
                  <a:off x="4128" y="634"/>
                  <a:ext cx="940" cy="202"/>
                  <a:chOff x="4100" y="710"/>
                  <a:chExt cx="940" cy="202"/>
                </a:xfrm>
              </p:grpSpPr>
              <p:sp>
                <p:nvSpPr>
                  <p:cNvPr id="10271" name="Arc 35"/>
                  <p:cNvSpPr>
                    <a:spLocks/>
                  </p:cNvSpPr>
                  <p:nvPr/>
                </p:nvSpPr>
                <p:spPr bwMode="auto">
                  <a:xfrm rot="13381328" flipV="1">
                    <a:off x="4100" y="710"/>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72" name="Arc 36"/>
                  <p:cNvSpPr>
                    <a:spLocks/>
                  </p:cNvSpPr>
                  <p:nvPr/>
                </p:nvSpPr>
                <p:spPr bwMode="auto">
                  <a:xfrm rot="13381328" flipV="1">
                    <a:off x="4368" y="720"/>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73" name="Arc 37"/>
                  <p:cNvSpPr>
                    <a:spLocks/>
                  </p:cNvSpPr>
                  <p:nvPr/>
                </p:nvSpPr>
                <p:spPr bwMode="auto">
                  <a:xfrm rot="13381328" flipV="1">
                    <a:off x="4608" y="720"/>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74" name="Arc 38"/>
                  <p:cNvSpPr>
                    <a:spLocks/>
                  </p:cNvSpPr>
                  <p:nvPr/>
                </p:nvSpPr>
                <p:spPr bwMode="auto">
                  <a:xfrm rot="13381328" flipV="1">
                    <a:off x="4848" y="720"/>
                    <a:ext cx="192"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grpSp>
            <p:sp>
              <p:nvSpPr>
                <p:cNvPr id="10269" name="Arc 39"/>
                <p:cNvSpPr>
                  <a:spLocks/>
                </p:cNvSpPr>
                <p:nvPr/>
              </p:nvSpPr>
              <p:spPr bwMode="auto">
                <a:xfrm rot="10800000" flipV="1">
                  <a:off x="4128" y="212"/>
                  <a:ext cx="508" cy="5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70" name="Arc 40"/>
                <p:cNvSpPr>
                  <a:spLocks/>
                </p:cNvSpPr>
                <p:nvPr/>
              </p:nvSpPr>
              <p:spPr bwMode="auto">
                <a:xfrm rot="16200000" flipV="1">
                  <a:off x="4622" y="212"/>
                  <a:ext cx="508" cy="5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grpSp>
          <p:sp>
            <p:nvSpPr>
              <p:cNvPr id="10265" name="Line 41"/>
              <p:cNvSpPr>
                <a:spLocks noChangeShapeType="1"/>
              </p:cNvSpPr>
              <p:nvPr/>
            </p:nvSpPr>
            <p:spPr bwMode="auto">
              <a:xfrm flipV="1">
                <a:off x="4636" y="720"/>
                <a:ext cx="240" cy="624"/>
              </a:xfrm>
              <a:prstGeom prst="line">
                <a:avLst/>
              </a:prstGeom>
              <a:noFill/>
              <a:ln w="9525">
                <a:solidFill>
                  <a:schemeClr val="tx1"/>
                </a:solidFill>
                <a:round/>
                <a:headEnd/>
                <a:tailEnd/>
              </a:ln>
            </p:spPr>
            <p:txBody>
              <a:bodyPr/>
              <a:lstStyle/>
              <a:p>
                <a:endParaRPr lang="en-GB"/>
              </a:p>
            </p:txBody>
          </p:sp>
          <p:sp>
            <p:nvSpPr>
              <p:cNvPr id="10266" name="Arc 42"/>
              <p:cNvSpPr>
                <a:spLocks/>
              </p:cNvSpPr>
              <p:nvPr/>
            </p:nvSpPr>
            <p:spPr bwMode="auto">
              <a:xfrm flipH="1">
                <a:off x="4380" y="228"/>
                <a:ext cx="252" cy="5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sp>
            <p:nvSpPr>
              <p:cNvPr id="10267" name="Arc 43"/>
              <p:cNvSpPr>
                <a:spLocks/>
              </p:cNvSpPr>
              <p:nvPr/>
            </p:nvSpPr>
            <p:spPr bwMode="auto">
              <a:xfrm>
                <a:off x="4644" y="228"/>
                <a:ext cx="216" cy="4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p:spPr>
            <p:txBody>
              <a:bodyPr wrap="none" anchor="ctr"/>
              <a:lstStyle/>
              <a:p>
                <a:endParaRPr lang="en-GB"/>
              </a:p>
            </p:txBody>
          </p:sp>
        </p:grpSp>
        <p:graphicFrame>
          <p:nvGraphicFramePr>
            <p:cNvPr id="10243" name="Object 44"/>
            <p:cNvGraphicFramePr>
              <a:graphicFrameLocks noChangeAspect="1"/>
            </p:cNvGraphicFramePr>
            <p:nvPr/>
          </p:nvGraphicFramePr>
          <p:xfrm>
            <a:off x="3936" y="3168"/>
            <a:ext cx="1440" cy="581"/>
          </p:xfrm>
          <a:graphic>
            <a:graphicData uri="http://schemas.openxmlformats.org/presentationml/2006/ole">
              <mc:AlternateContent xmlns:mc="http://schemas.openxmlformats.org/markup-compatibility/2006">
                <mc:Choice xmlns:v="urn:schemas-microsoft-com:vml" Requires="v">
                  <p:oleObj spid="_x0000_s3075" name="CorelDRAW 6.0" r:id="rId6" imgW="6499440" imgH="2618280" progId="">
                    <p:embed/>
                  </p:oleObj>
                </mc:Choice>
                <mc:Fallback>
                  <p:oleObj name="CorelDRAW 6.0" r:id="rId6" imgW="6499440" imgH="26182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3168"/>
                          <a:ext cx="1440" cy="5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5101" name="AutoShape 45"/>
          <p:cNvSpPr>
            <a:spLocks noChangeArrowheads="1"/>
          </p:cNvSpPr>
          <p:nvPr/>
        </p:nvSpPr>
        <p:spPr bwMode="auto">
          <a:xfrm rot="587289">
            <a:off x="4436947" y="4821974"/>
            <a:ext cx="2010029" cy="277550"/>
          </a:xfrm>
          <a:prstGeom prst="rightArrow">
            <a:avLst>
              <a:gd name="adj1" fmla="val 50000"/>
              <a:gd name="adj2" fmla="val 162576"/>
            </a:avLst>
          </a:prstGeom>
          <a:solidFill>
            <a:srgbClr val="FF0000"/>
          </a:solidFill>
          <a:ln w="9525">
            <a:solidFill>
              <a:schemeClr val="tx1"/>
            </a:solidFill>
            <a:miter lim="800000"/>
            <a:headEnd/>
            <a:tailEnd/>
          </a:ln>
        </p:spPr>
        <p:txBody>
          <a:bodyPr wrap="none" anchor="ctr"/>
          <a:lstStyle/>
          <a:p>
            <a:endParaRPr lang="en-US"/>
          </a:p>
        </p:txBody>
      </p:sp>
      <p:sp>
        <p:nvSpPr>
          <p:cNvPr id="45102" name="AutoShape 46"/>
          <p:cNvSpPr>
            <a:spLocks noChangeArrowheads="1"/>
          </p:cNvSpPr>
          <p:nvPr/>
        </p:nvSpPr>
        <p:spPr bwMode="auto">
          <a:xfrm>
            <a:off x="6305550" y="685800"/>
            <a:ext cx="2057400" cy="762000"/>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45103" name="AutoShape 47"/>
          <p:cNvSpPr>
            <a:spLocks noChangeArrowheads="1"/>
          </p:cNvSpPr>
          <p:nvPr/>
        </p:nvSpPr>
        <p:spPr bwMode="auto">
          <a:xfrm rot="10800000">
            <a:off x="6838950" y="4610100"/>
            <a:ext cx="1066800" cy="3810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0258" name="Text Box 48"/>
          <p:cNvSpPr txBox="1">
            <a:spLocks noChangeArrowheads="1"/>
          </p:cNvSpPr>
          <p:nvPr/>
        </p:nvSpPr>
        <p:spPr bwMode="auto">
          <a:xfrm>
            <a:off x="1403648" y="5445224"/>
            <a:ext cx="4419600" cy="727075"/>
          </a:xfrm>
          <a:prstGeom prst="rect">
            <a:avLst/>
          </a:prstGeom>
          <a:noFill/>
          <a:ln w="25400">
            <a:solidFill>
              <a:srgbClr val="FF0000"/>
            </a:solidFill>
            <a:miter lim="800000"/>
            <a:headEnd/>
            <a:tailEnd/>
          </a:ln>
        </p:spPr>
        <p:txBody>
          <a:bodyPr>
            <a:spAutoFit/>
          </a:bodyPr>
          <a:lstStyle/>
          <a:p>
            <a:pPr>
              <a:spcBef>
                <a:spcPct val="50000"/>
              </a:spcBef>
            </a:pPr>
            <a:r>
              <a:rPr lang="en-GB" sz="2000" b="1"/>
              <a:t>Words</a:t>
            </a:r>
            <a:r>
              <a:rPr lang="en-GB" sz="2000"/>
              <a:t> – slowing down, decrease, increases, terminal velocity, weight</a:t>
            </a:r>
          </a:p>
        </p:txBody>
      </p:sp>
    </p:spTree>
    <p:extLst>
      <p:ext uri="{BB962C8B-B14F-4D97-AF65-F5344CB8AC3E}">
        <p14:creationId xmlns:p14="http://schemas.microsoft.com/office/powerpoint/2010/main" val="355147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45082"/>
                                        </p:tgtEl>
                                        <p:attrNameLst>
                                          <p:attrName>style.visibility</p:attrName>
                                        </p:attrNameLst>
                                      </p:cBhvr>
                                      <p:to>
                                        <p:strVal val="visible"/>
                                      </p:to>
                                    </p:set>
                                    <p:anim calcmode="lin" valueType="num">
                                      <p:cBhvr additive="base">
                                        <p:cTn id="11" dur="500" fill="hold"/>
                                        <p:tgtEl>
                                          <p:spTgt spid="45082"/>
                                        </p:tgtEl>
                                        <p:attrNameLst>
                                          <p:attrName>ppt_x</p:attrName>
                                        </p:attrNameLst>
                                      </p:cBhvr>
                                      <p:tavLst>
                                        <p:tav tm="0">
                                          <p:val>
                                            <p:strVal val="#ppt_x"/>
                                          </p:val>
                                        </p:tav>
                                        <p:tav tm="100000">
                                          <p:val>
                                            <p:strVal val="#ppt_x"/>
                                          </p:val>
                                        </p:tav>
                                      </p:tavLst>
                                    </p:anim>
                                    <p:anim calcmode="lin" valueType="num">
                                      <p:cBhvr additive="base">
                                        <p:cTn id="12" dur="500" fill="hold"/>
                                        <p:tgtEl>
                                          <p:spTgt spid="4508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5062"/>
                                        </p:tgtEl>
                                        <p:attrNameLst>
                                          <p:attrName>style.visibility</p:attrName>
                                        </p:attrNameLst>
                                      </p:cBhvr>
                                      <p:to>
                                        <p:strVal val="visible"/>
                                      </p:to>
                                    </p:set>
                                    <p:animEffect transition="in" filter="wipe(up)">
                                      <p:cBhvr>
                                        <p:cTn id="17" dur="500"/>
                                        <p:tgtEl>
                                          <p:spTgt spid="450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5102"/>
                                        </p:tgtEl>
                                        <p:attrNameLst>
                                          <p:attrName>style.visibility</p:attrName>
                                        </p:attrNameLst>
                                      </p:cBhvr>
                                      <p:to>
                                        <p:strVal val="visible"/>
                                      </p:to>
                                    </p:set>
                                    <p:animEffect transition="in" filter="wipe(down)">
                                      <p:cBhvr>
                                        <p:cTn id="27" dur="500"/>
                                        <p:tgtEl>
                                          <p:spTgt spid="4510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5063"/>
                                        </p:tgtEl>
                                        <p:attrNameLst>
                                          <p:attrName>style.visibility</p:attrName>
                                        </p:attrNameLst>
                                      </p:cBhvr>
                                      <p:to>
                                        <p:strVal val="visible"/>
                                      </p:to>
                                    </p:set>
                                    <p:animEffect transition="in" filter="wipe(up)">
                                      <p:cBhvr>
                                        <p:cTn id="38" dur="500"/>
                                        <p:tgtEl>
                                          <p:spTgt spid="4506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5103"/>
                                        </p:tgtEl>
                                        <p:attrNameLst>
                                          <p:attrName>style.visibility</p:attrName>
                                        </p:attrNameLst>
                                      </p:cBhvr>
                                      <p:to>
                                        <p:strVal val="visible"/>
                                      </p:to>
                                    </p:set>
                                    <p:animEffect transition="in" filter="wipe(down)">
                                      <p:cBhvr>
                                        <p:cTn id="43" dur="500"/>
                                        <p:tgtEl>
                                          <p:spTgt spid="4510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45061"/>
                                        </p:tgtEl>
                                        <p:attrNameLst>
                                          <p:attrName>style.visibility</p:attrName>
                                        </p:attrNameLst>
                                      </p:cBhvr>
                                      <p:to>
                                        <p:strVal val="visible"/>
                                      </p:to>
                                    </p:set>
                                    <p:animEffect transition="in" filter="wipe(up)">
                                      <p:cBhvr>
                                        <p:cTn id="48" dur="500"/>
                                        <p:tgtEl>
                                          <p:spTgt spid="4506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5064"/>
                                        </p:tgtEl>
                                        <p:attrNameLst>
                                          <p:attrName>style.visibility</p:attrName>
                                        </p:attrNameLst>
                                      </p:cBhvr>
                                      <p:to>
                                        <p:strVal val="visible"/>
                                      </p:to>
                                    </p:set>
                                    <p:animEffect transition="in" filter="wipe(left)">
                                      <p:cBhvr>
                                        <p:cTn id="53" dur="500"/>
                                        <p:tgtEl>
                                          <p:spTgt spid="4506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45065"/>
                                        </p:tgtEl>
                                        <p:attrNameLst>
                                          <p:attrName>style.visibility</p:attrName>
                                        </p:attrNameLst>
                                      </p:cBhvr>
                                      <p:to>
                                        <p:strVal val="visible"/>
                                      </p:to>
                                    </p:set>
                                    <p:animEffect transition="in" filter="wipe(up)">
                                      <p:cBhvr>
                                        <p:cTn id="58" dur="500"/>
                                        <p:tgtEl>
                                          <p:spTgt spid="45065"/>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45101"/>
                                        </p:tgtEl>
                                        <p:attrNameLst>
                                          <p:attrName>style.visibility</p:attrName>
                                        </p:attrNameLst>
                                      </p:cBhvr>
                                      <p:to>
                                        <p:strVal val="visible"/>
                                      </p:to>
                                    </p:set>
                                    <p:animEffect transition="in" filter="wipe(left)">
                                      <p:cBhvr>
                                        <p:cTn id="62" dur="500"/>
                                        <p:tgtEl>
                                          <p:spTgt spid="45101"/>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0258"/>
                                        </p:tgtEl>
                                        <p:attrNameLst>
                                          <p:attrName>style.visibility</p:attrName>
                                        </p:attrNameLst>
                                      </p:cBhvr>
                                      <p:to>
                                        <p:strVal val="visible"/>
                                      </p:to>
                                    </p:set>
                                    <p:anim calcmode="lin" valueType="num">
                                      <p:cBhvr additive="base">
                                        <p:cTn id="67" dur="500" fill="hold"/>
                                        <p:tgtEl>
                                          <p:spTgt spid="10258"/>
                                        </p:tgtEl>
                                        <p:attrNameLst>
                                          <p:attrName>ppt_x</p:attrName>
                                        </p:attrNameLst>
                                      </p:cBhvr>
                                      <p:tavLst>
                                        <p:tav tm="0">
                                          <p:val>
                                            <p:strVal val="0-#ppt_w/2"/>
                                          </p:val>
                                        </p:tav>
                                        <p:tav tm="100000">
                                          <p:val>
                                            <p:strVal val="#ppt_x"/>
                                          </p:val>
                                        </p:tav>
                                      </p:tavLst>
                                    </p:anim>
                                    <p:anim calcmode="lin" valueType="num">
                                      <p:cBhvr additive="base">
                                        <p:cTn id="68" dur="500" fill="hold"/>
                                        <p:tgtEl>
                                          <p:spTgt spid="102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p:bldP spid="45061" grpId="0" autoUpdateAnimBg="0"/>
      <p:bldP spid="45062" grpId="0" animBg="1"/>
      <p:bldP spid="45063" grpId="0" animBg="1"/>
      <p:bldP spid="45064" grpId="0" animBg="1"/>
      <p:bldP spid="45065" grpId="0" autoUpdateAnimBg="0"/>
      <p:bldP spid="45101" grpId="0" animBg="1"/>
      <p:bldP spid="45102" grpId="0" animBg="1"/>
      <p:bldP spid="45103" grpId="0" animBg="1"/>
      <p:bldP spid="102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GB" sz="3200" smtClean="0"/>
              <a:t>Velocity-time graph for terminal velocity…</a:t>
            </a:r>
          </a:p>
        </p:txBody>
      </p:sp>
      <p:graphicFrame>
        <p:nvGraphicFramePr>
          <p:cNvPr id="34878" name="Group 62"/>
          <p:cNvGraphicFramePr>
            <a:graphicFrameLocks noGrp="1"/>
          </p:cNvGraphicFramePr>
          <p:nvPr/>
        </p:nvGraphicFramePr>
        <p:xfrm>
          <a:off x="1040240" y="1976020"/>
          <a:ext cx="6873875" cy="3454400"/>
        </p:xfrm>
        <a:graphic>
          <a:graphicData uri="http://schemas.openxmlformats.org/drawingml/2006/table">
            <a:tbl>
              <a:tblPr/>
              <a:tblGrid>
                <a:gridCol w="1082675"/>
                <a:gridCol w="1157288"/>
                <a:gridCol w="1158875"/>
                <a:gridCol w="1157287"/>
                <a:gridCol w="1158875"/>
                <a:gridCol w="1158875"/>
              </a:tblGrid>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solidFill>
                      <a:schemeClr val="bg1"/>
                    </a:solid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bl>
          </a:graphicData>
        </a:graphic>
      </p:graphicFrame>
      <p:sp>
        <p:nvSpPr>
          <p:cNvPr id="22569" name="Text Box 38"/>
          <p:cNvSpPr txBox="1">
            <a:spLocks noChangeArrowheads="1"/>
          </p:cNvSpPr>
          <p:nvPr/>
        </p:nvSpPr>
        <p:spPr bwMode="auto">
          <a:xfrm>
            <a:off x="27710" y="3697711"/>
            <a:ext cx="1524000" cy="369332"/>
          </a:xfrm>
          <a:prstGeom prst="rect">
            <a:avLst/>
          </a:prstGeom>
          <a:noFill/>
          <a:ln w="9525">
            <a:noFill/>
            <a:miter lim="800000"/>
            <a:headEnd/>
            <a:tailEnd/>
          </a:ln>
        </p:spPr>
        <p:txBody>
          <a:bodyPr>
            <a:spAutoFit/>
          </a:bodyPr>
          <a:lstStyle/>
          <a:p>
            <a:pPr algn="l">
              <a:spcBef>
                <a:spcPct val="50000"/>
              </a:spcBef>
            </a:pPr>
            <a:r>
              <a:rPr lang="en-GB" b="1" dirty="0"/>
              <a:t>Velocity</a:t>
            </a:r>
          </a:p>
        </p:txBody>
      </p:sp>
      <p:sp>
        <p:nvSpPr>
          <p:cNvPr id="22570" name="Text Box 39"/>
          <p:cNvSpPr txBox="1">
            <a:spLocks noChangeArrowheads="1"/>
          </p:cNvSpPr>
          <p:nvPr/>
        </p:nvSpPr>
        <p:spPr bwMode="auto">
          <a:xfrm>
            <a:off x="8028384" y="5219908"/>
            <a:ext cx="1066800" cy="369332"/>
          </a:xfrm>
          <a:prstGeom prst="rect">
            <a:avLst/>
          </a:prstGeom>
          <a:noFill/>
          <a:ln w="9525">
            <a:noFill/>
            <a:miter lim="800000"/>
            <a:headEnd/>
            <a:tailEnd/>
          </a:ln>
        </p:spPr>
        <p:txBody>
          <a:bodyPr>
            <a:spAutoFit/>
          </a:bodyPr>
          <a:lstStyle/>
          <a:p>
            <a:pPr algn="l">
              <a:spcBef>
                <a:spcPct val="50000"/>
              </a:spcBef>
            </a:pPr>
            <a:r>
              <a:rPr lang="en-GB" b="1"/>
              <a:t>Time</a:t>
            </a:r>
          </a:p>
        </p:txBody>
      </p:sp>
      <p:sp>
        <p:nvSpPr>
          <p:cNvPr id="34859" name="Freeform 43"/>
          <p:cNvSpPr>
            <a:spLocks/>
          </p:cNvSpPr>
          <p:nvPr/>
        </p:nvSpPr>
        <p:spPr bwMode="auto">
          <a:xfrm>
            <a:off x="1052508" y="1828383"/>
            <a:ext cx="3411537" cy="3595687"/>
          </a:xfrm>
          <a:custGeom>
            <a:avLst/>
            <a:gdLst>
              <a:gd name="T0" fmla="*/ 0 w 2149"/>
              <a:gd name="T1" fmla="*/ 2147483647 h 2265"/>
              <a:gd name="T2" fmla="*/ 1431448287 w 2149"/>
              <a:gd name="T3" fmla="*/ 907256130 h 2265"/>
              <a:gd name="T4" fmla="*/ 2147483647 w 2149"/>
              <a:gd name="T5" fmla="*/ 259575251 h 2265"/>
              <a:gd name="T6" fmla="*/ 0 60000 65536"/>
              <a:gd name="T7" fmla="*/ 0 60000 65536"/>
              <a:gd name="T8" fmla="*/ 0 60000 65536"/>
              <a:gd name="T9" fmla="*/ 0 w 2149"/>
              <a:gd name="T10" fmla="*/ 0 h 2265"/>
              <a:gd name="T11" fmla="*/ 2149 w 2149"/>
              <a:gd name="T12" fmla="*/ 2265 h 2265"/>
            </a:gdLst>
            <a:ahLst/>
            <a:cxnLst>
              <a:cxn ang="T6">
                <a:pos x="T0" y="T1"/>
              </a:cxn>
              <a:cxn ang="T7">
                <a:pos x="T2" y="T3"/>
              </a:cxn>
              <a:cxn ang="T8">
                <a:pos x="T4" y="T5"/>
              </a:cxn>
            </a:cxnLst>
            <a:rect l="T9" t="T10" r="T11" b="T12"/>
            <a:pathLst>
              <a:path w="2149" h="2265">
                <a:moveTo>
                  <a:pt x="0" y="2265"/>
                </a:moveTo>
                <a:cubicBezTo>
                  <a:pt x="95" y="1948"/>
                  <a:pt x="210" y="720"/>
                  <a:pt x="568" y="360"/>
                </a:cubicBezTo>
                <a:cubicBezTo>
                  <a:pt x="926" y="0"/>
                  <a:pt x="1820" y="157"/>
                  <a:pt x="2149" y="103"/>
                </a:cubicBezTo>
              </a:path>
            </a:pathLst>
          </a:custGeom>
          <a:noFill/>
          <a:ln w="50800">
            <a:solidFill>
              <a:srgbClr val="FFFF00"/>
            </a:solidFill>
            <a:round/>
            <a:headEnd/>
            <a:tailEnd/>
          </a:ln>
        </p:spPr>
        <p:txBody>
          <a:bodyPr/>
          <a:lstStyle/>
          <a:p>
            <a:endParaRPr lang="en-GB"/>
          </a:p>
        </p:txBody>
      </p:sp>
      <p:sp>
        <p:nvSpPr>
          <p:cNvPr id="34879" name="Freeform 63"/>
          <p:cNvSpPr>
            <a:spLocks/>
          </p:cNvSpPr>
          <p:nvPr/>
        </p:nvSpPr>
        <p:spPr bwMode="auto">
          <a:xfrm>
            <a:off x="4441839" y="1982239"/>
            <a:ext cx="3471863" cy="2643187"/>
          </a:xfrm>
          <a:custGeom>
            <a:avLst/>
            <a:gdLst>
              <a:gd name="T0" fmla="*/ 2147483647 w 2162"/>
              <a:gd name="T1" fmla="*/ 2147483647 h 1665"/>
              <a:gd name="T2" fmla="*/ 943832837 w 2162"/>
              <a:gd name="T3" fmla="*/ 2147483647 h 1665"/>
              <a:gd name="T4" fmla="*/ 0 w 2162"/>
              <a:gd name="T5" fmla="*/ 0 h 1665"/>
              <a:gd name="T6" fmla="*/ 0 60000 65536"/>
              <a:gd name="T7" fmla="*/ 0 60000 65536"/>
              <a:gd name="T8" fmla="*/ 0 60000 65536"/>
              <a:gd name="T9" fmla="*/ 0 w 2162"/>
              <a:gd name="T10" fmla="*/ 0 h 1665"/>
              <a:gd name="T11" fmla="*/ 2162 w 2162"/>
              <a:gd name="T12" fmla="*/ 1665 h 1665"/>
            </a:gdLst>
            <a:ahLst/>
            <a:cxnLst>
              <a:cxn ang="T6">
                <a:pos x="T0" y="T1"/>
              </a:cxn>
              <a:cxn ang="T7">
                <a:pos x="T2" y="T3"/>
              </a:cxn>
              <a:cxn ang="T8">
                <a:pos x="T4" y="T5"/>
              </a:cxn>
            </a:cxnLst>
            <a:rect l="T9" t="T10" r="T11" b="T12"/>
            <a:pathLst>
              <a:path w="2162" h="1665">
                <a:moveTo>
                  <a:pt x="2162" y="1623"/>
                </a:moveTo>
                <a:cubicBezTo>
                  <a:pt x="1863" y="1585"/>
                  <a:pt x="726" y="1665"/>
                  <a:pt x="366" y="1395"/>
                </a:cubicBezTo>
                <a:cubicBezTo>
                  <a:pt x="6" y="1125"/>
                  <a:pt x="76" y="291"/>
                  <a:pt x="0" y="0"/>
                </a:cubicBezTo>
              </a:path>
            </a:pathLst>
          </a:custGeom>
          <a:noFill/>
          <a:ln w="50800">
            <a:solidFill>
              <a:srgbClr val="FFFF00"/>
            </a:solidFill>
            <a:round/>
            <a:headEnd/>
            <a:tailEnd/>
          </a:ln>
        </p:spPr>
        <p:txBody>
          <a:bodyPr/>
          <a:lstStyle/>
          <a:p>
            <a:endParaRPr lang="en-GB"/>
          </a:p>
        </p:txBody>
      </p:sp>
      <p:sp>
        <p:nvSpPr>
          <p:cNvPr id="34880" name="Line 64"/>
          <p:cNvSpPr>
            <a:spLocks noChangeShapeType="1"/>
          </p:cNvSpPr>
          <p:nvPr/>
        </p:nvSpPr>
        <p:spPr bwMode="auto">
          <a:xfrm>
            <a:off x="7925933" y="4556657"/>
            <a:ext cx="0" cy="874712"/>
          </a:xfrm>
          <a:prstGeom prst="line">
            <a:avLst/>
          </a:prstGeom>
          <a:noFill/>
          <a:ln w="50800">
            <a:solidFill>
              <a:srgbClr val="FFFF00"/>
            </a:solidFill>
            <a:round/>
            <a:headEnd/>
            <a:tailEnd/>
          </a:ln>
        </p:spPr>
        <p:txBody>
          <a:bodyPr/>
          <a:lstStyle/>
          <a:p>
            <a:endParaRPr lang="en-GB"/>
          </a:p>
        </p:txBody>
      </p:sp>
      <p:grpSp>
        <p:nvGrpSpPr>
          <p:cNvPr id="2" name="Group 67"/>
          <p:cNvGrpSpPr>
            <a:grpSpLocks/>
          </p:cNvGrpSpPr>
          <p:nvPr/>
        </p:nvGrpSpPr>
        <p:grpSpPr bwMode="auto">
          <a:xfrm>
            <a:off x="251520" y="1988840"/>
            <a:ext cx="1240017" cy="1558925"/>
            <a:chOff x="0" y="979"/>
            <a:chExt cx="1135" cy="982"/>
          </a:xfrm>
        </p:grpSpPr>
        <p:sp>
          <p:nvSpPr>
            <p:cNvPr id="22590" name="AutoShape 45"/>
            <p:cNvSpPr>
              <a:spLocks noChangeArrowheads="1"/>
            </p:cNvSpPr>
            <p:nvPr/>
          </p:nvSpPr>
          <p:spPr bwMode="auto">
            <a:xfrm rot="2702985">
              <a:off x="269" y="1481"/>
              <a:ext cx="768" cy="192"/>
            </a:xfrm>
            <a:prstGeom prst="rightArrow">
              <a:avLst>
                <a:gd name="adj1" fmla="val 50000"/>
                <a:gd name="adj2" fmla="val 100000"/>
              </a:avLst>
            </a:prstGeom>
            <a:solidFill>
              <a:schemeClr val="accent2"/>
            </a:solidFill>
            <a:ln w="9525">
              <a:noFill/>
              <a:miter lim="800000"/>
              <a:headEnd/>
              <a:tailEnd/>
            </a:ln>
          </p:spPr>
          <p:txBody>
            <a:bodyPr wrap="none" anchor="ctr"/>
            <a:lstStyle/>
            <a:p>
              <a:endParaRPr lang="en-US"/>
            </a:p>
          </p:txBody>
        </p:sp>
        <p:sp>
          <p:nvSpPr>
            <p:cNvPr id="22591" name="Text Box 35"/>
            <p:cNvSpPr txBox="1">
              <a:spLocks noChangeArrowheads="1"/>
            </p:cNvSpPr>
            <p:nvPr/>
          </p:nvSpPr>
          <p:spPr bwMode="auto">
            <a:xfrm>
              <a:off x="0" y="979"/>
              <a:ext cx="1135" cy="407"/>
            </a:xfrm>
            <a:prstGeom prst="rect">
              <a:avLst/>
            </a:prstGeom>
            <a:solidFill>
              <a:schemeClr val="accent2"/>
            </a:solidFill>
            <a:ln w="9525">
              <a:noFill/>
              <a:miter lim="800000"/>
              <a:headEnd/>
              <a:tailEnd/>
            </a:ln>
          </p:spPr>
          <p:txBody>
            <a:bodyPr>
              <a:spAutoFit/>
            </a:bodyPr>
            <a:lstStyle/>
            <a:p>
              <a:pPr algn="l">
                <a:spcBef>
                  <a:spcPct val="50000"/>
                </a:spcBef>
              </a:pPr>
              <a:r>
                <a:rPr lang="en-GB" dirty="0"/>
                <a:t>Speed </a:t>
              </a:r>
              <a:r>
                <a:rPr lang="en-GB" dirty="0" smtClean="0"/>
                <a:t>increases</a:t>
              </a:r>
              <a:endParaRPr lang="en-GB" dirty="0"/>
            </a:p>
          </p:txBody>
        </p:sp>
      </p:grpSp>
      <p:grpSp>
        <p:nvGrpSpPr>
          <p:cNvPr id="3" name="Group 69"/>
          <p:cNvGrpSpPr>
            <a:grpSpLocks/>
          </p:cNvGrpSpPr>
          <p:nvPr/>
        </p:nvGrpSpPr>
        <p:grpSpPr bwMode="auto">
          <a:xfrm>
            <a:off x="2164190" y="2160170"/>
            <a:ext cx="1695450" cy="2071688"/>
            <a:chOff x="1468" y="1064"/>
            <a:chExt cx="1068" cy="1305"/>
          </a:xfrm>
          <a:solidFill>
            <a:schemeClr val="accent1"/>
          </a:solidFill>
        </p:grpSpPr>
        <p:sp>
          <p:nvSpPr>
            <p:cNvPr id="22588" name="Text Box 36"/>
            <p:cNvSpPr txBox="1">
              <a:spLocks noChangeArrowheads="1"/>
            </p:cNvSpPr>
            <p:nvPr/>
          </p:nvSpPr>
          <p:spPr bwMode="auto">
            <a:xfrm>
              <a:off x="1468" y="1621"/>
              <a:ext cx="1068" cy="748"/>
            </a:xfrm>
            <a:prstGeom prst="rect">
              <a:avLst/>
            </a:prstGeom>
            <a:grpFill/>
            <a:ln w="9525">
              <a:noFill/>
              <a:miter lim="800000"/>
              <a:headEnd/>
              <a:tailEnd/>
            </a:ln>
          </p:spPr>
          <p:txBody>
            <a:bodyPr>
              <a:spAutoFit/>
            </a:bodyPr>
            <a:lstStyle/>
            <a:p>
              <a:pPr algn="l">
                <a:spcBef>
                  <a:spcPct val="50000"/>
                </a:spcBef>
              </a:pPr>
              <a:r>
                <a:rPr lang="en-GB" dirty="0"/>
                <a:t>Terminal velocity reached…</a:t>
              </a:r>
            </a:p>
          </p:txBody>
        </p:sp>
        <p:sp>
          <p:nvSpPr>
            <p:cNvPr id="22589" name="AutoShape 68"/>
            <p:cNvSpPr>
              <a:spLocks noChangeArrowheads="1"/>
            </p:cNvSpPr>
            <p:nvPr/>
          </p:nvSpPr>
          <p:spPr bwMode="auto">
            <a:xfrm>
              <a:off x="2304" y="1064"/>
              <a:ext cx="138" cy="626"/>
            </a:xfrm>
            <a:prstGeom prst="upArrow">
              <a:avLst>
                <a:gd name="adj1" fmla="val 50000"/>
                <a:gd name="adj2" fmla="val 113406"/>
              </a:avLst>
            </a:prstGeom>
            <a:grpFill/>
            <a:ln w="9525">
              <a:noFill/>
              <a:miter lim="800000"/>
              <a:headEnd/>
              <a:tailEnd/>
            </a:ln>
          </p:spPr>
          <p:txBody>
            <a:bodyPr wrap="none" anchor="ctr"/>
            <a:lstStyle/>
            <a:p>
              <a:endParaRPr lang="en-US"/>
            </a:p>
          </p:txBody>
        </p:sp>
      </p:grpSp>
      <p:grpSp>
        <p:nvGrpSpPr>
          <p:cNvPr id="4" name="Group 70"/>
          <p:cNvGrpSpPr>
            <a:grpSpLocks/>
          </p:cNvGrpSpPr>
          <p:nvPr/>
        </p:nvGrpSpPr>
        <p:grpSpPr bwMode="auto">
          <a:xfrm>
            <a:off x="4572000" y="1556792"/>
            <a:ext cx="3149600" cy="988694"/>
            <a:chOff x="3016" y="533"/>
            <a:chExt cx="1984" cy="683"/>
          </a:xfrm>
          <a:solidFill>
            <a:schemeClr val="bg2"/>
          </a:solidFill>
        </p:grpSpPr>
        <p:sp>
          <p:nvSpPr>
            <p:cNvPr id="22586" name="AutoShape 46"/>
            <p:cNvSpPr>
              <a:spLocks noChangeArrowheads="1"/>
            </p:cNvSpPr>
            <p:nvPr/>
          </p:nvSpPr>
          <p:spPr bwMode="auto">
            <a:xfrm rot="-7240204">
              <a:off x="3282" y="763"/>
              <a:ext cx="187" cy="719"/>
            </a:xfrm>
            <a:prstGeom prst="upArrow">
              <a:avLst>
                <a:gd name="adj1" fmla="val 50000"/>
                <a:gd name="adj2" fmla="val 96123"/>
              </a:avLst>
            </a:prstGeom>
            <a:grpFill/>
            <a:ln w="9525">
              <a:noFill/>
              <a:miter lim="800000"/>
              <a:headEnd/>
              <a:tailEnd/>
            </a:ln>
          </p:spPr>
          <p:txBody>
            <a:bodyPr wrap="none" anchor="ctr"/>
            <a:lstStyle/>
            <a:p>
              <a:endParaRPr lang="en-US"/>
            </a:p>
          </p:txBody>
        </p:sp>
        <p:sp>
          <p:nvSpPr>
            <p:cNvPr id="22587" name="Text Box 37"/>
            <p:cNvSpPr txBox="1">
              <a:spLocks noChangeArrowheads="1"/>
            </p:cNvSpPr>
            <p:nvPr/>
          </p:nvSpPr>
          <p:spPr bwMode="auto">
            <a:xfrm>
              <a:off x="3210" y="533"/>
              <a:ext cx="1790" cy="518"/>
            </a:xfrm>
            <a:prstGeom prst="rect">
              <a:avLst/>
            </a:prstGeom>
            <a:grpFill/>
            <a:ln w="9525">
              <a:noFill/>
              <a:miter lim="800000"/>
              <a:headEnd/>
              <a:tailEnd/>
            </a:ln>
          </p:spPr>
          <p:txBody>
            <a:bodyPr>
              <a:spAutoFit/>
            </a:bodyPr>
            <a:lstStyle/>
            <a:p>
              <a:pPr algn="l">
                <a:spcBef>
                  <a:spcPct val="50000"/>
                </a:spcBef>
              </a:pPr>
              <a:r>
                <a:rPr lang="en-GB"/>
                <a:t>Parachute opens – diver slows down</a:t>
              </a:r>
            </a:p>
          </p:txBody>
        </p:sp>
      </p:grpSp>
      <p:grpSp>
        <p:nvGrpSpPr>
          <p:cNvPr id="5" name="Group 72"/>
          <p:cNvGrpSpPr>
            <a:grpSpLocks/>
          </p:cNvGrpSpPr>
          <p:nvPr/>
        </p:nvGrpSpPr>
        <p:grpSpPr bwMode="auto">
          <a:xfrm>
            <a:off x="1331640" y="5274847"/>
            <a:ext cx="5344225" cy="1322505"/>
            <a:chOff x="901" y="3026"/>
            <a:chExt cx="3409" cy="799"/>
          </a:xfrm>
          <a:solidFill>
            <a:schemeClr val="accent4"/>
          </a:solidFill>
        </p:grpSpPr>
        <p:sp>
          <p:nvSpPr>
            <p:cNvPr id="22584" name="AutoShape 71"/>
            <p:cNvSpPr>
              <a:spLocks noChangeArrowheads="1"/>
            </p:cNvSpPr>
            <p:nvPr/>
          </p:nvSpPr>
          <p:spPr bwMode="auto">
            <a:xfrm rot="-1133729">
              <a:off x="1671" y="3026"/>
              <a:ext cx="2639" cy="145"/>
            </a:xfrm>
            <a:prstGeom prst="rightArrow">
              <a:avLst>
                <a:gd name="adj1" fmla="val 50000"/>
                <a:gd name="adj2" fmla="val 455000"/>
              </a:avLst>
            </a:prstGeom>
            <a:grpFill/>
            <a:ln w="9525">
              <a:noFill/>
              <a:miter lim="800000"/>
              <a:headEnd/>
              <a:tailEnd/>
            </a:ln>
          </p:spPr>
          <p:txBody>
            <a:bodyPr wrap="none" anchor="ctr"/>
            <a:lstStyle/>
            <a:p>
              <a:endParaRPr lang="en-US"/>
            </a:p>
          </p:txBody>
        </p:sp>
        <p:sp>
          <p:nvSpPr>
            <p:cNvPr id="22585" name="Text Box 65"/>
            <p:cNvSpPr txBox="1">
              <a:spLocks noChangeArrowheads="1"/>
            </p:cNvSpPr>
            <p:nvPr/>
          </p:nvSpPr>
          <p:spPr bwMode="auto">
            <a:xfrm>
              <a:off x="901" y="3418"/>
              <a:ext cx="2003" cy="407"/>
            </a:xfrm>
            <a:prstGeom prst="rect">
              <a:avLst/>
            </a:prstGeom>
            <a:grpFill/>
            <a:ln w="9525">
              <a:noFill/>
              <a:miter lim="800000"/>
              <a:headEnd/>
              <a:tailEnd/>
            </a:ln>
          </p:spPr>
          <p:txBody>
            <a:bodyPr wrap="square">
              <a:spAutoFit/>
            </a:bodyPr>
            <a:lstStyle/>
            <a:p>
              <a:pPr algn="l">
                <a:spcBef>
                  <a:spcPct val="50000"/>
                </a:spcBef>
              </a:pPr>
              <a:r>
                <a:rPr lang="en-GB" dirty="0"/>
                <a:t>New, lower terminal velocity reached</a:t>
              </a:r>
            </a:p>
          </p:txBody>
        </p:sp>
      </p:grpSp>
      <p:grpSp>
        <p:nvGrpSpPr>
          <p:cNvPr id="6" name="Group 74"/>
          <p:cNvGrpSpPr>
            <a:grpSpLocks/>
          </p:cNvGrpSpPr>
          <p:nvPr/>
        </p:nvGrpSpPr>
        <p:grpSpPr bwMode="auto">
          <a:xfrm>
            <a:off x="5499528" y="5043070"/>
            <a:ext cx="3478212" cy="1330325"/>
            <a:chOff x="3394" y="2968"/>
            <a:chExt cx="2366" cy="838"/>
          </a:xfrm>
          <a:solidFill>
            <a:schemeClr val="accent5"/>
          </a:solidFill>
        </p:grpSpPr>
        <p:sp>
          <p:nvSpPr>
            <p:cNvPr id="22582" name="Text Box 66"/>
            <p:cNvSpPr txBox="1">
              <a:spLocks noChangeArrowheads="1"/>
            </p:cNvSpPr>
            <p:nvPr/>
          </p:nvSpPr>
          <p:spPr bwMode="auto">
            <a:xfrm>
              <a:off x="3394" y="3518"/>
              <a:ext cx="2366" cy="288"/>
            </a:xfrm>
            <a:prstGeom prst="rect">
              <a:avLst/>
            </a:prstGeom>
            <a:grpFill/>
            <a:ln w="9525">
              <a:noFill/>
              <a:miter lim="800000"/>
              <a:headEnd/>
              <a:tailEnd/>
            </a:ln>
          </p:spPr>
          <p:txBody>
            <a:bodyPr>
              <a:spAutoFit/>
            </a:bodyPr>
            <a:lstStyle/>
            <a:p>
              <a:pPr>
                <a:spcBef>
                  <a:spcPct val="50000"/>
                </a:spcBef>
              </a:pPr>
              <a:r>
                <a:rPr lang="en-GB"/>
                <a:t>Diver hits the ground</a:t>
              </a:r>
            </a:p>
          </p:txBody>
        </p:sp>
        <p:sp>
          <p:nvSpPr>
            <p:cNvPr id="22583" name="AutoShape 73"/>
            <p:cNvSpPr>
              <a:spLocks noChangeArrowheads="1"/>
            </p:cNvSpPr>
            <p:nvPr/>
          </p:nvSpPr>
          <p:spPr bwMode="auto">
            <a:xfrm rot="1561638">
              <a:off x="4733" y="2968"/>
              <a:ext cx="113" cy="601"/>
            </a:xfrm>
            <a:prstGeom prst="upArrow">
              <a:avLst>
                <a:gd name="adj1" fmla="val 50000"/>
                <a:gd name="adj2" fmla="val 132965"/>
              </a:avLst>
            </a:prstGeom>
            <a:grpFill/>
            <a:ln w="9525">
              <a:noFill/>
              <a:miter lim="800000"/>
              <a:headEnd/>
              <a:tailEnd/>
            </a:ln>
          </p:spPr>
          <p:txBody>
            <a:bodyPr wrap="none" anchor="ctr"/>
            <a:lstStyle/>
            <a:p>
              <a:endParaRPr lang="en-US"/>
            </a:p>
          </p:txBody>
        </p:sp>
      </p:grpSp>
      <p:grpSp>
        <p:nvGrpSpPr>
          <p:cNvPr id="7" name="Group 75"/>
          <p:cNvGrpSpPr>
            <a:grpSpLocks/>
          </p:cNvGrpSpPr>
          <p:nvPr/>
        </p:nvGrpSpPr>
        <p:grpSpPr bwMode="auto">
          <a:xfrm>
            <a:off x="1019603" y="3326983"/>
            <a:ext cx="6869112" cy="2097087"/>
            <a:chOff x="747" y="1799"/>
            <a:chExt cx="4327" cy="1321"/>
          </a:xfrm>
        </p:grpSpPr>
        <p:sp>
          <p:nvSpPr>
            <p:cNvPr id="22580" name="Line 50"/>
            <p:cNvSpPr>
              <a:spLocks noChangeShapeType="1"/>
            </p:cNvSpPr>
            <p:nvPr/>
          </p:nvSpPr>
          <p:spPr bwMode="auto">
            <a:xfrm flipV="1">
              <a:off x="747" y="1799"/>
              <a:ext cx="4327" cy="1321"/>
            </a:xfrm>
            <a:prstGeom prst="line">
              <a:avLst/>
            </a:prstGeom>
            <a:noFill/>
            <a:ln w="50800">
              <a:solidFill>
                <a:srgbClr val="99FF66"/>
              </a:solidFill>
              <a:round/>
              <a:headEnd/>
              <a:tailEnd/>
            </a:ln>
          </p:spPr>
          <p:txBody>
            <a:bodyPr/>
            <a:lstStyle/>
            <a:p>
              <a:endParaRPr lang="en-GB"/>
            </a:p>
          </p:txBody>
        </p:sp>
        <p:sp>
          <p:nvSpPr>
            <p:cNvPr id="22581" name="Text Box 51"/>
            <p:cNvSpPr txBox="1">
              <a:spLocks noChangeArrowheads="1"/>
            </p:cNvSpPr>
            <p:nvPr/>
          </p:nvSpPr>
          <p:spPr bwMode="auto">
            <a:xfrm rot="-1081692">
              <a:off x="2402" y="2267"/>
              <a:ext cx="1443" cy="256"/>
            </a:xfrm>
            <a:prstGeom prst="rect">
              <a:avLst/>
            </a:prstGeom>
            <a:solidFill>
              <a:schemeClr val="tx2"/>
            </a:solidFill>
            <a:ln w="9525">
              <a:solidFill>
                <a:srgbClr val="99FF66"/>
              </a:solidFill>
              <a:miter lim="800000"/>
              <a:headEnd/>
              <a:tailEnd/>
            </a:ln>
          </p:spPr>
          <p:txBody>
            <a:bodyPr>
              <a:spAutoFit/>
            </a:bodyPr>
            <a:lstStyle/>
            <a:p>
              <a:pPr algn="l">
                <a:spcBef>
                  <a:spcPct val="50000"/>
                </a:spcBef>
              </a:pPr>
              <a:r>
                <a:rPr lang="en-GB" sz="2000" dirty="0"/>
                <a:t>On the Moon</a:t>
              </a:r>
            </a:p>
          </p:txBody>
        </p:sp>
      </p:grpSp>
    </p:spTree>
    <p:extLst>
      <p:ext uri="{BB962C8B-B14F-4D97-AF65-F5344CB8AC3E}">
        <p14:creationId xmlns:p14="http://schemas.microsoft.com/office/powerpoint/2010/main" val="12848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59"/>
                                        </p:tgtEl>
                                        <p:attrNameLst>
                                          <p:attrName>style.visibility</p:attrName>
                                        </p:attrNameLst>
                                      </p:cBhvr>
                                      <p:to>
                                        <p:strVal val="visible"/>
                                      </p:to>
                                    </p:set>
                                    <p:animEffect transition="in" filter="wipe(left)">
                                      <p:cBhvr>
                                        <p:cTn id="7" dur="500"/>
                                        <p:tgtEl>
                                          <p:spTgt spid="348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4879"/>
                                        </p:tgtEl>
                                        <p:attrNameLst>
                                          <p:attrName>style.visibility</p:attrName>
                                        </p:attrNameLst>
                                      </p:cBhvr>
                                      <p:to>
                                        <p:strVal val="visible"/>
                                      </p:to>
                                    </p:set>
                                    <p:animEffect transition="in" filter="wipe(left)">
                                      <p:cBhvr>
                                        <p:cTn id="24" dur="500"/>
                                        <p:tgtEl>
                                          <p:spTgt spid="3487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4880"/>
                                        </p:tgtEl>
                                        <p:attrNameLst>
                                          <p:attrName>style.visibility</p:attrName>
                                        </p:attrNameLst>
                                      </p:cBhvr>
                                      <p:to>
                                        <p:strVal val="visible"/>
                                      </p:to>
                                    </p:set>
                                    <p:animEffect transition="in" filter="wipe(up)">
                                      <p:cBhvr>
                                        <p:cTn id="41" dur="500"/>
                                        <p:tgtEl>
                                          <p:spTgt spid="3488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59" grpId="0" animBg="1"/>
      <p:bldP spid="34879" grpId="0" animBg="1"/>
      <p:bldP spid="3488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Forces</a:t>
            </a:r>
            <a:endParaRPr lang="en-GB" dirty="0"/>
          </a:p>
        </p:txBody>
      </p:sp>
      <p:sp>
        <p:nvSpPr>
          <p:cNvPr id="5" name="Content Placeholder 2"/>
          <p:cNvSpPr txBox="1">
            <a:spLocks/>
          </p:cNvSpPr>
          <p:nvPr/>
        </p:nvSpPr>
        <p:spPr>
          <a:xfrm>
            <a:off x="395536" y="1268760"/>
            <a:ext cx="8229600" cy="3024336"/>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GB" sz="2600" dirty="0" smtClean="0">
                <a:latin typeface="+mj-lt"/>
              </a:rPr>
              <a:t>Whenever two bodies (objects) interact, the forces they exert on each other are equal and opposite</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GB" sz="2600" b="0" i="0" u="none" strike="noStrike" kern="1200" cap="none" spc="0" normalizeH="0" baseline="0" noProof="0" dirty="0" smtClean="0">
              <a:ln>
                <a:noFill/>
              </a:ln>
              <a:solidFill>
                <a:schemeClr val="tx1"/>
              </a:solidFill>
              <a:effectLst/>
              <a:uLnTx/>
              <a:uFillTx/>
              <a:latin typeface="+mj-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GB" sz="2600" dirty="0" smtClean="0">
                <a:latin typeface="+mj-lt"/>
              </a:rPr>
              <a:t>A number of forces acting on a body may be replaced by a single force which has the same effect on the body (object) as the original forces all acting together. The force is called the </a:t>
            </a:r>
            <a:r>
              <a:rPr lang="en-GB" sz="2600" u="sng" dirty="0" smtClean="0">
                <a:latin typeface="+mj-lt"/>
              </a:rPr>
              <a:t>resultant force</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GB" sz="2600" b="0" i="0" u="sng" strike="noStrike" kern="1200" cap="none" spc="0" normalizeH="0" baseline="0" noProof="0" dirty="0" smtClean="0">
              <a:ln>
                <a:noFill/>
              </a:ln>
              <a:solidFill>
                <a:schemeClr val="tx1"/>
              </a:solidFill>
              <a:effectLst/>
              <a:uLnTx/>
              <a:uFillTx/>
              <a:latin typeface="+mj-lt"/>
              <a:ea typeface="+mn-ea"/>
              <a:cs typeface="+mn-cs"/>
            </a:endParaRPr>
          </a:p>
        </p:txBody>
      </p:sp>
      <p:pic>
        <p:nvPicPr>
          <p:cNvPr id="32772" name="Picture 4" descr="http://www.ftschool.org/fourth/science/images/skatersThirdLaw.jpg"/>
          <p:cNvPicPr>
            <a:picLocks noChangeAspect="1" noChangeArrowheads="1"/>
          </p:cNvPicPr>
          <p:nvPr/>
        </p:nvPicPr>
        <p:blipFill>
          <a:blip r:embed="rId3" cstate="print"/>
          <a:srcRect/>
          <a:stretch>
            <a:fillRect/>
          </a:stretch>
        </p:blipFill>
        <p:spPr bwMode="auto">
          <a:xfrm>
            <a:off x="3419872" y="4293096"/>
            <a:ext cx="2381250" cy="1971676"/>
          </a:xfrm>
          <a:prstGeom prst="rect">
            <a:avLst/>
          </a:prstGeom>
          <a:noFill/>
        </p:spPr>
      </p:pic>
    </p:spTree>
    <p:extLst>
      <p:ext uri="{BB962C8B-B14F-4D97-AF65-F5344CB8AC3E}">
        <p14:creationId xmlns:p14="http://schemas.microsoft.com/office/powerpoint/2010/main" val="110734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10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916113"/>
            <a:ext cx="8229600" cy="3506787"/>
          </a:xfrm>
        </p:spPr>
        <p:txBody>
          <a:bodyPr>
            <a:normAutofit fontScale="92500" lnSpcReduction="20000"/>
          </a:bodyPr>
          <a:lstStyle/>
          <a:p>
            <a:pPr marL="274320" indent="-274320" eaLnBrk="1" fontAlgn="auto" hangingPunct="1">
              <a:spcAft>
                <a:spcPts val="0"/>
              </a:spcAft>
              <a:buFont typeface="Wingdings 3"/>
              <a:buChar char=""/>
              <a:defRPr/>
            </a:pPr>
            <a:r>
              <a:rPr lang="en-GB" dirty="0" smtClean="0">
                <a:latin typeface="+mj-lt"/>
              </a:rPr>
              <a:t>to construct distance-time graphs for a body (object) moving in a straight line, when the body (object) is stationary or when the body (object) is moving with a constant speed</a:t>
            </a:r>
          </a:p>
          <a:p>
            <a:pPr marL="274320" indent="-274320" eaLnBrk="1" fontAlgn="auto" hangingPunct="1">
              <a:spcAft>
                <a:spcPts val="0"/>
              </a:spcAft>
              <a:buFont typeface="Wingdings 3"/>
              <a:buNone/>
              <a:defRPr/>
            </a:pPr>
            <a:endParaRPr lang="en-GB" dirty="0" smtClean="0">
              <a:latin typeface="+mj-lt"/>
            </a:endParaRPr>
          </a:p>
          <a:p>
            <a:pPr marL="274320" indent="-274320" eaLnBrk="1" fontAlgn="auto" hangingPunct="1">
              <a:spcAft>
                <a:spcPts val="0"/>
              </a:spcAft>
              <a:buFont typeface="Wingdings 3"/>
              <a:buChar char=""/>
              <a:defRPr/>
            </a:pPr>
            <a:r>
              <a:rPr lang="en-GB" dirty="0" smtClean="0">
                <a:latin typeface="+mj-lt"/>
              </a:rPr>
              <a:t>to construct velocity-time graphs for a body (object) moving with a constant velocity, or a constant acceleration </a:t>
            </a:r>
            <a:endParaRPr lang="en-GB" dirty="0">
              <a:latin typeface="+mj-lt"/>
            </a:endParaRPr>
          </a:p>
        </p:txBody>
      </p:sp>
    </p:spTree>
    <p:extLst>
      <p:ext uri="{BB962C8B-B14F-4D97-AF65-F5344CB8AC3E}">
        <p14:creationId xmlns:p14="http://schemas.microsoft.com/office/powerpoint/2010/main" val="23196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Forces</a:t>
            </a:r>
            <a:endParaRPr lang="en-GB" dirty="0"/>
          </a:p>
        </p:txBody>
      </p:sp>
      <p:sp>
        <p:nvSpPr>
          <p:cNvPr id="3" name="Content Placeholder 2"/>
          <p:cNvSpPr txBox="1">
            <a:spLocks/>
          </p:cNvSpPr>
          <p:nvPr/>
        </p:nvSpPr>
        <p:spPr>
          <a:xfrm>
            <a:off x="395536" y="1268760"/>
            <a:ext cx="8229600" cy="3024336"/>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GB" sz="2600" dirty="0" smtClean="0">
                <a:latin typeface="+mj-lt"/>
              </a:rPr>
              <a:t>If the resultant force acting on a stationary body (object) is zero the body (object) will remain stationary</a:t>
            </a:r>
            <a:endParaRPr kumimoji="0" lang="en-GB" sz="2600" b="0" i="0" strike="noStrike" kern="1200" cap="none" spc="0" normalizeH="0" baseline="0" noProof="0" dirty="0" smtClean="0">
              <a:ln>
                <a:noFill/>
              </a:ln>
              <a:solidFill>
                <a:schemeClr val="tx1"/>
              </a:solidFill>
              <a:effectLst/>
              <a:uLnTx/>
              <a:uFillTx/>
              <a:latin typeface="+mj-lt"/>
              <a:ea typeface="+mn-ea"/>
              <a:cs typeface="+mn-cs"/>
            </a:endParaRPr>
          </a:p>
        </p:txBody>
      </p:sp>
      <p:graphicFrame>
        <p:nvGraphicFramePr>
          <p:cNvPr id="4" name="Object 5"/>
          <p:cNvGraphicFramePr>
            <a:graphicFrameLocks noChangeAspect="1"/>
          </p:cNvGraphicFramePr>
          <p:nvPr/>
        </p:nvGraphicFramePr>
        <p:xfrm>
          <a:off x="2987824" y="3573016"/>
          <a:ext cx="2524125" cy="1109663"/>
        </p:xfrm>
        <a:graphic>
          <a:graphicData uri="http://schemas.openxmlformats.org/presentationml/2006/ole">
            <mc:AlternateContent xmlns:mc="http://schemas.openxmlformats.org/markup-compatibility/2006">
              <mc:Choice xmlns:v="urn:schemas-microsoft-com:vml" Requires="v">
                <p:oleObj spid="_x0000_s4098" name="CorelDRAW 6.0" r:id="rId4" imgW="6791040" imgH="2977920" progId="">
                  <p:embed/>
                </p:oleObj>
              </mc:Choice>
              <mc:Fallback>
                <p:oleObj name="CorelDRAW 6.0" r:id="rId4" imgW="6791040" imgH="29779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3573016"/>
                        <a:ext cx="2524125"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AutoShape 9"/>
          <p:cNvSpPr>
            <a:spLocks noChangeArrowheads="1"/>
          </p:cNvSpPr>
          <p:nvPr/>
        </p:nvSpPr>
        <p:spPr bwMode="auto">
          <a:xfrm>
            <a:off x="5731024" y="3725416"/>
            <a:ext cx="1295400" cy="762000"/>
          </a:xfrm>
          <a:prstGeom prst="rightArrow">
            <a:avLst>
              <a:gd name="adj1" fmla="val 50000"/>
              <a:gd name="adj2" fmla="val 42500"/>
            </a:avLst>
          </a:prstGeom>
          <a:solidFill>
            <a:schemeClr val="tx2"/>
          </a:solidFill>
          <a:ln w="9525">
            <a:solidFill>
              <a:schemeClr val="tx1"/>
            </a:solidFill>
            <a:miter lim="800000"/>
            <a:headEnd/>
            <a:tailEnd/>
          </a:ln>
        </p:spPr>
        <p:txBody>
          <a:bodyPr wrap="none" anchor="ctr"/>
          <a:lstStyle/>
          <a:p>
            <a:endParaRPr lang="en-US"/>
          </a:p>
        </p:txBody>
      </p:sp>
      <p:sp>
        <p:nvSpPr>
          <p:cNvPr id="6" name="AutoShape 12"/>
          <p:cNvSpPr>
            <a:spLocks noChangeArrowheads="1"/>
          </p:cNvSpPr>
          <p:nvPr/>
        </p:nvSpPr>
        <p:spPr bwMode="auto">
          <a:xfrm flipH="1">
            <a:off x="1540024" y="3725416"/>
            <a:ext cx="1295400" cy="762000"/>
          </a:xfrm>
          <a:prstGeom prst="rightArrow">
            <a:avLst>
              <a:gd name="adj1" fmla="val 50000"/>
              <a:gd name="adj2" fmla="val 42500"/>
            </a:avLst>
          </a:prstGeom>
          <a:solidFill>
            <a:schemeClr val="tx2"/>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22560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Forces</a:t>
            </a:r>
            <a:endParaRPr lang="en-GB" dirty="0"/>
          </a:p>
        </p:txBody>
      </p:sp>
      <p:sp>
        <p:nvSpPr>
          <p:cNvPr id="3" name="Content Placeholder 2"/>
          <p:cNvSpPr txBox="1">
            <a:spLocks/>
          </p:cNvSpPr>
          <p:nvPr/>
        </p:nvSpPr>
        <p:spPr>
          <a:xfrm>
            <a:off x="395536" y="1268760"/>
            <a:ext cx="8229600" cy="3024336"/>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GB" sz="2600" b="0" i="0" strike="noStrike" kern="1200" cap="none" spc="0" normalizeH="0" baseline="0" noProof="0" dirty="0" smtClean="0">
                <a:ln>
                  <a:noFill/>
                </a:ln>
                <a:solidFill>
                  <a:schemeClr val="tx1"/>
                </a:solidFill>
                <a:effectLst/>
                <a:uLnTx/>
                <a:uFillTx/>
                <a:latin typeface="+mj-lt"/>
                <a:ea typeface="+mn-ea"/>
                <a:cs typeface="+mn-cs"/>
              </a:rPr>
              <a:t>If the</a:t>
            </a:r>
            <a:r>
              <a:rPr kumimoji="0" lang="en-GB" sz="2600" b="0" i="0" strike="noStrike" kern="1200" cap="none" spc="0" normalizeH="0" noProof="0" dirty="0" smtClean="0">
                <a:ln>
                  <a:noFill/>
                </a:ln>
                <a:solidFill>
                  <a:schemeClr val="tx1"/>
                </a:solidFill>
                <a:effectLst/>
                <a:uLnTx/>
                <a:uFillTx/>
                <a:latin typeface="+mj-lt"/>
                <a:ea typeface="+mn-ea"/>
                <a:cs typeface="+mn-cs"/>
              </a:rPr>
              <a:t> resultant force acting on a stationary body (object) is not zero the body (object) will accelerate in the direction of the resultant force.</a:t>
            </a:r>
            <a:endParaRPr kumimoji="0" lang="en-GB" sz="2600" b="0" i="0" strike="noStrike" kern="1200" cap="none" spc="0" normalizeH="0" baseline="0" noProof="0" dirty="0" smtClean="0">
              <a:ln>
                <a:noFill/>
              </a:ln>
              <a:solidFill>
                <a:schemeClr val="tx1"/>
              </a:solidFill>
              <a:effectLst/>
              <a:uLnTx/>
              <a:uFillTx/>
              <a:latin typeface="+mj-lt"/>
              <a:ea typeface="+mn-ea"/>
              <a:cs typeface="+mn-cs"/>
            </a:endParaRPr>
          </a:p>
        </p:txBody>
      </p:sp>
      <p:graphicFrame>
        <p:nvGraphicFramePr>
          <p:cNvPr id="7" name="Object 3"/>
          <p:cNvGraphicFramePr>
            <a:graphicFrameLocks noChangeAspect="1"/>
          </p:cNvGraphicFramePr>
          <p:nvPr/>
        </p:nvGraphicFramePr>
        <p:xfrm>
          <a:off x="3203848" y="2967409"/>
          <a:ext cx="2524125" cy="1109663"/>
        </p:xfrm>
        <a:graphic>
          <a:graphicData uri="http://schemas.openxmlformats.org/presentationml/2006/ole">
            <mc:AlternateContent xmlns:mc="http://schemas.openxmlformats.org/markup-compatibility/2006">
              <mc:Choice xmlns:v="urn:schemas-microsoft-com:vml" Requires="v">
                <p:oleObj spid="_x0000_s5122" name="CorelDRAW 6.0" r:id="rId4" imgW="6791040" imgH="2977920" progId="">
                  <p:embed/>
                </p:oleObj>
              </mc:Choice>
              <mc:Fallback>
                <p:oleObj name="CorelDRAW 6.0" r:id="rId4" imgW="6791040" imgH="29779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2967409"/>
                        <a:ext cx="2524125"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7"/>
          <p:cNvSpPr>
            <a:spLocks noChangeArrowheads="1"/>
          </p:cNvSpPr>
          <p:nvPr/>
        </p:nvSpPr>
        <p:spPr bwMode="auto">
          <a:xfrm>
            <a:off x="5947048" y="3119809"/>
            <a:ext cx="1295400" cy="762000"/>
          </a:xfrm>
          <a:prstGeom prst="rightArrow">
            <a:avLst>
              <a:gd name="adj1" fmla="val 50000"/>
              <a:gd name="adj2" fmla="val 42500"/>
            </a:avLst>
          </a:prstGeom>
          <a:solidFill>
            <a:schemeClr val="tx2"/>
          </a:solidFill>
          <a:ln w="9525">
            <a:solidFill>
              <a:schemeClr val="tx1"/>
            </a:solidFill>
            <a:miter lim="800000"/>
            <a:headEnd/>
            <a:tailEnd/>
          </a:ln>
        </p:spPr>
        <p:txBody>
          <a:bodyPr wrap="none" anchor="ctr"/>
          <a:lstStyle/>
          <a:p>
            <a:endParaRPr lang="en-US"/>
          </a:p>
        </p:txBody>
      </p:sp>
      <p:graphicFrame>
        <p:nvGraphicFramePr>
          <p:cNvPr id="9" name="Object 6"/>
          <p:cNvGraphicFramePr>
            <a:graphicFrameLocks noChangeAspect="1"/>
          </p:cNvGraphicFramePr>
          <p:nvPr/>
        </p:nvGraphicFramePr>
        <p:xfrm>
          <a:off x="3203848" y="4941168"/>
          <a:ext cx="2524125" cy="1109663"/>
        </p:xfrm>
        <a:graphic>
          <a:graphicData uri="http://schemas.openxmlformats.org/presentationml/2006/ole">
            <mc:AlternateContent xmlns:mc="http://schemas.openxmlformats.org/markup-compatibility/2006">
              <mc:Choice xmlns:v="urn:schemas-microsoft-com:vml" Requires="v">
                <p:oleObj spid="_x0000_s5123" name="CorelDRAW 6.0" r:id="rId6" imgW="6791040" imgH="2977920" progId="">
                  <p:embed/>
                </p:oleObj>
              </mc:Choice>
              <mc:Fallback>
                <p:oleObj name="CorelDRAW 6.0" r:id="rId6" imgW="6791040" imgH="29779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4941168"/>
                        <a:ext cx="2524125"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AutoShape 13"/>
          <p:cNvSpPr>
            <a:spLocks noChangeArrowheads="1"/>
          </p:cNvSpPr>
          <p:nvPr/>
        </p:nvSpPr>
        <p:spPr bwMode="auto">
          <a:xfrm flipH="1">
            <a:off x="1756048" y="5093568"/>
            <a:ext cx="1295400" cy="762000"/>
          </a:xfrm>
          <a:prstGeom prst="rightArrow">
            <a:avLst>
              <a:gd name="adj1" fmla="val 50000"/>
              <a:gd name="adj2" fmla="val 42500"/>
            </a:avLst>
          </a:prstGeom>
          <a:solidFill>
            <a:schemeClr val="tx2"/>
          </a:solidFill>
          <a:ln w="9525">
            <a:solidFill>
              <a:schemeClr val="tx1"/>
            </a:solidFill>
            <a:miter lim="800000"/>
            <a:headEnd/>
            <a:tailEnd/>
          </a:ln>
        </p:spPr>
        <p:txBody>
          <a:bodyPr wrap="none" anchor="ctr"/>
          <a:lstStyle/>
          <a:p>
            <a:endParaRPr lang="en-US"/>
          </a:p>
        </p:txBody>
      </p:sp>
      <p:sp>
        <p:nvSpPr>
          <p:cNvPr id="11" name="TextBox 10"/>
          <p:cNvSpPr txBox="1"/>
          <p:nvPr/>
        </p:nvSpPr>
        <p:spPr>
          <a:xfrm>
            <a:off x="4067944" y="4221088"/>
            <a:ext cx="1080120" cy="369332"/>
          </a:xfrm>
          <a:prstGeom prst="rect">
            <a:avLst/>
          </a:prstGeom>
          <a:noFill/>
        </p:spPr>
        <p:txBody>
          <a:bodyPr wrap="square" rtlCol="0">
            <a:spAutoFit/>
          </a:bodyPr>
          <a:lstStyle/>
          <a:p>
            <a:r>
              <a:rPr lang="en-GB" b="1" dirty="0" smtClean="0">
                <a:latin typeface="+mj-lt"/>
              </a:rPr>
              <a:t>OR</a:t>
            </a:r>
            <a:endParaRPr lang="en-GB" b="1" dirty="0">
              <a:latin typeface="+mj-lt"/>
            </a:endParaRPr>
          </a:p>
        </p:txBody>
      </p:sp>
    </p:spTree>
    <p:extLst>
      <p:ext uri="{BB962C8B-B14F-4D97-AF65-F5344CB8AC3E}">
        <p14:creationId xmlns:p14="http://schemas.microsoft.com/office/powerpoint/2010/main" val="27014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right)">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Forces</a:t>
            </a:r>
            <a:endParaRPr lang="en-GB" dirty="0"/>
          </a:p>
        </p:txBody>
      </p:sp>
      <p:sp>
        <p:nvSpPr>
          <p:cNvPr id="3" name="Content Placeholder 2"/>
          <p:cNvSpPr txBox="1">
            <a:spLocks/>
          </p:cNvSpPr>
          <p:nvPr/>
        </p:nvSpPr>
        <p:spPr>
          <a:xfrm>
            <a:off x="395536" y="1268760"/>
            <a:ext cx="8229600" cy="3024336"/>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GB" sz="2600" b="0" i="0" strike="noStrike" kern="1200" cap="none" spc="0" normalizeH="0" baseline="0" noProof="0" dirty="0" smtClean="0">
                <a:ln>
                  <a:noFill/>
                </a:ln>
                <a:solidFill>
                  <a:schemeClr val="tx1"/>
                </a:solidFill>
                <a:effectLst/>
                <a:uLnTx/>
                <a:uFillTx/>
                <a:latin typeface="+mj-lt"/>
                <a:ea typeface="+mn-ea"/>
                <a:cs typeface="+mn-cs"/>
              </a:rPr>
              <a:t>If the</a:t>
            </a:r>
            <a:r>
              <a:rPr kumimoji="0" lang="en-GB" sz="2600" b="0" i="0" strike="noStrike" kern="1200" cap="none" spc="0" normalizeH="0" noProof="0" dirty="0" smtClean="0">
                <a:ln>
                  <a:noFill/>
                </a:ln>
                <a:solidFill>
                  <a:schemeClr val="tx1"/>
                </a:solidFill>
                <a:effectLst/>
                <a:uLnTx/>
                <a:uFillTx/>
                <a:latin typeface="+mj-lt"/>
                <a:ea typeface="+mn-ea"/>
                <a:cs typeface="+mn-cs"/>
              </a:rPr>
              <a:t> resultant force acting on a moving body (object) is zero the body (object) will continue to move at the same speed and in the same direction</a:t>
            </a:r>
            <a:endParaRPr kumimoji="0" lang="en-GB" sz="2600" b="0" i="0" strike="noStrike" kern="1200" cap="none" spc="0" normalizeH="0" baseline="0" noProof="0" dirty="0" smtClean="0">
              <a:ln>
                <a:noFill/>
              </a:ln>
              <a:solidFill>
                <a:schemeClr val="tx1"/>
              </a:solidFill>
              <a:effectLst/>
              <a:uLnTx/>
              <a:uFillTx/>
              <a:latin typeface="+mj-lt"/>
              <a:ea typeface="+mn-ea"/>
              <a:cs typeface="+mn-cs"/>
            </a:endParaRPr>
          </a:p>
        </p:txBody>
      </p:sp>
      <p:graphicFrame>
        <p:nvGraphicFramePr>
          <p:cNvPr id="7" name="Object 3"/>
          <p:cNvGraphicFramePr>
            <a:graphicFrameLocks noChangeAspect="1"/>
          </p:cNvGraphicFramePr>
          <p:nvPr/>
        </p:nvGraphicFramePr>
        <p:xfrm>
          <a:off x="2195736" y="3933056"/>
          <a:ext cx="2524125" cy="1109663"/>
        </p:xfrm>
        <a:graphic>
          <a:graphicData uri="http://schemas.openxmlformats.org/presentationml/2006/ole">
            <mc:AlternateContent xmlns:mc="http://schemas.openxmlformats.org/markup-compatibility/2006">
              <mc:Choice xmlns:v="urn:schemas-microsoft-com:vml" Requires="v">
                <p:oleObj spid="_x0000_s6146" name="CorelDRAW 6.0" r:id="rId4" imgW="6791040" imgH="2977920" progId="">
                  <p:embed/>
                </p:oleObj>
              </mc:Choice>
              <mc:Fallback>
                <p:oleObj name="CorelDRAW 6.0" r:id="rId4" imgW="6791040" imgH="29779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3933056"/>
                        <a:ext cx="2524125"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7"/>
          <p:cNvSpPr>
            <a:spLocks noChangeArrowheads="1"/>
          </p:cNvSpPr>
          <p:nvPr/>
        </p:nvSpPr>
        <p:spPr bwMode="auto">
          <a:xfrm>
            <a:off x="4938936" y="4085456"/>
            <a:ext cx="1295400" cy="762000"/>
          </a:xfrm>
          <a:prstGeom prst="rightArrow">
            <a:avLst>
              <a:gd name="adj1" fmla="val 50000"/>
              <a:gd name="adj2" fmla="val 42500"/>
            </a:avLst>
          </a:prstGeom>
          <a:solidFill>
            <a:schemeClr val="tx2"/>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77231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Forces</a:t>
            </a:r>
            <a:endParaRPr lang="en-GB" dirty="0"/>
          </a:p>
        </p:txBody>
      </p:sp>
      <p:sp>
        <p:nvSpPr>
          <p:cNvPr id="3" name="Content Placeholder 2"/>
          <p:cNvSpPr txBox="1">
            <a:spLocks/>
          </p:cNvSpPr>
          <p:nvPr/>
        </p:nvSpPr>
        <p:spPr>
          <a:xfrm>
            <a:off x="395536" y="1268760"/>
            <a:ext cx="8229600" cy="3024336"/>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GB" sz="2600" b="0" i="0" strike="noStrike" kern="1200" cap="none" spc="0" normalizeH="0" baseline="0" noProof="0" dirty="0" smtClean="0">
                <a:ln>
                  <a:noFill/>
                </a:ln>
                <a:solidFill>
                  <a:schemeClr val="tx1"/>
                </a:solidFill>
                <a:effectLst/>
                <a:uLnTx/>
                <a:uFillTx/>
                <a:latin typeface="+mj-lt"/>
                <a:ea typeface="+mn-ea"/>
                <a:cs typeface="+mn-cs"/>
              </a:rPr>
              <a:t>If the</a:t>
            </a:r>
            <a:r>
              <a:rPr kumimoji="0" lang="en-GB" sz="2600" b="0" i="0" strike="noStrike" kern="1200" cap="none" spc="0" normalizeH="0" noProof="0" dirty="0" smtClean="0">
                <a:ln>
                  <a:noFill/>
                </a:ln>
                <a:solidFill>
                  <a:schemeClr val="tx1"/>
                </a:solidFill>
                <a:effectLst/>
                <a:uLnTx/>
                <a:uFillTx/>
                <a:latin typeface="+mj-lt"/>
                <a:ea typeface="+mn-ea"/>
                <a:cs typeface="+mn-cs"/>
              </a:rPr>
              <a:t> resultant force acting on a moving body (object) is not zero the body (object) will accelerate in the direction of the resultant force</a:t>
            </a:r>
            <a:endParaRPr kumimoji="0" lang="en-GB" sz="2600" b="0" i="0" strike="noStrike" kern="1200" cap="none" spc="0" normalizeH="0" baseline="0" noProof="0" dirty="0" smtClean="0">
              <a:ln>
                <a:noFill/>
              </a:ln>
              <a:solidFill>
                <a:schemeClr val="tx1"/>
              </a:solidFill>
              <a:effectLst/>
              <a:uLnTx/>
              <a:uFillTx/>
              <a:latin typeface="+mj-lt"/>
              <a:ea typeface="+mn-ea"/>
              <a:cs typeface="+mn-cs"/>
            </a:endParaRPr>
          </a:p>
        </p:txBody>
      </p:sp>
      <p:graphicFrame>
        <p:nvGraphicFramePr>
          <p:cNvPr id="6" name="Object 4"/>
          <p:cNvGraphicFramePr>
            <a:graphicFrameLocks noChangeAspect="1"/>
          </p:cNvGraphicFramePr>
          <p:nvPr/>
        </p:nvGraphicFramePr>
        <p:xfrm>
          <a:off x="2843808" y="3645024"/>
          <a:ext cx="2524125" cy="1109663"/>
        </p:xfrm>
        <a:graphic>
          <a:graphicData uri="http://schemas.openxmlformats.org/presentationml/2006/ole">
            <mc:AlternateContent xmlns:mc="http://schemas.openxmlformats.org/markup-compatibility/2006">
              <mc:Choice xmlns:v="urn:schemas-microsoft-com:vml" Requires="v">
                <p:oleObj spid="_x0000_s7170" name="CorelDRAW 6.0" r:id="rId4" imgW="6791040" imgH="2977920" progId="">
                  <p:embed/>
                </p:oleObj>
              </mc:Choice>
              <mc:Fallback>
                <p:oleObj name="CorelDRAW 6.0" r:id="rId4" imgW="6791040" imgH="29779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3645024"/>
                        <a:ext cx="2524125"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AutoShape 8"/>
          <p:cNvSpPr>
            <a:spLocks noChangeArrowheads="1"/>
          </p:cNvSpPr>
          <p:nvPr/>
        </p:nvSpPr>
        <p:spPr bwMode="auto">
          <a:xfrm>
            <a:off x="5587008" y="3797424"/>
            <a:ext cx="1295400" cy="762000"/>
          </a:xfrm>
          <a:prstGeom prst="rightArrow">
            <a:avLst>
              <a:gd name="adj1" fmla="val 50000"/>
              <a:gd name="adj2" fmla="val 42500"/>
            </a:avLst>
          </a:prstGeom>
          <a:solidFill>
            <a:schemeClr val="tx2"/>
          </a:solidFill>
          <a:ln w="9525">
            <a:solidFill>
              <a:schemeClr val="tx1"/>
            </a:solidFill>
            <a:miter lim="800000"/>
            <a:headEnd/>
            <a:tailEnd/>
          </a:ln>
        </p:spPr>
        <p:txBody>
          <a:bodyPr wrap="none" anchor="ctr"/>
          <a:lstStyle/>
          <a:p>
            <a:endParaRPr lang="en-US"/>
          </a:p>
        </p:txBody>
      </p:sp>
      <p:sp>
        <p:nvSpPr>
          <p:cNvPr id="10" name="AutoShape 11"/>
          <p:cNvSpPr>
            <a:spLocks noChangeArrowheads="1"/>
          </p:cNvSpPr>
          <p:nvPr/>
        </p:nvSpPr>
        <p:spPr bwMode="auto">
          <a:xfrm>
            <a:off x="1929408" y="4026024"/>
            <a:ext cx="762000" cy="381000"/>
          </a:xfrm>
          <a:prstGeom prst="leftArrow">
            <a:avLst>
              <a:gd name="adj1" fmla="val 50000"/>
              <a:gd name="adj2" fmla="val 50000"/>
            </a:avLst>
          </a:prstGeom>
          <a:solidFill>
            <a:schemeClr val="tx2"/>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20361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Forces</a:t>
            </a:r>
            <a:endParaRPr lang="en-GB" dirty="0"/>
          </a:p>
        </p:txBody>
      </p:sp>
      <p:sp>
        <p:nvSpPr>
          <p:cNvPr id="3" name="Content Placeholder 2"/>
          <p:cNvSpPr txBox="1">
            <a:spLocks/>
          </p:cNvSpPr>
          <p:nvPr/>
        </p:nvSpPr>
        <p:spPr>
          <a:xfrm>
            <a:off x="395536" y="1268760"/>
            <a:ext cx="8229600" cy="4968552"/>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GB" sz="2600" dirty="0" smtClean="0">
                <a:latin typeface="+mj-lt"/>
              </a:rPr>
              <a:t>When a vehicle travels at a steady speed the frictional forces balance the driving force</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GB" sz="2600" b="0" i="0" strike="noStrike" kern="1200" cap="none" spc="0" normalizeH="0" baseline="0" noProof="0" dirty="0" smtClean="0">
              <a:ln>
                <a:noFill/>
              </a:ln>
              <a:solidFill>
                <a:schemeClr val="tx1"/>
              </a:solidFill>
              <a:effectLst/>
              <a:uLnTx/>
              <a:uFillTx/>
              <a:latin typeface="+mj-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lang="en-GB" sz="2600" dirty="0" smtClean="0">
              <a:latin typeface="+mj-lt"/>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lang="en-GB" sz="2600" dirty="0" smtClean="0">
              <a:latin typeface="+mj-lt"/>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lang="en-GB" sz="2600" dirty="0" smtClean="0">
              <a:latin typeface="+mj-lt"/>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lang="en-GB" sz="2600" dirty="0" smtClean="0">
              <a:latin typeface="+mj-lt"/>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GB" sz="2600" b="0" i="0" strike="noStrike" kern="1200" cap="none" spc="0" normalizeH="0" baseline="0" noProof="0" dirty="0" smtClean="0">
                <a:ln>
                  <a:noFill/>
                </a:ln>
                <a:solidFill>
                  <a:schemeClr val="tx1"/>
                </a:solidFill>
                <a:effectLst/>
                <a:uLnTx/>
                <a:uFillTx/>
                <a:latin typeface="+mj-lt"/>
                <a:ea typeface="+mn-ea"/>
                <a:cs typeface="+mn-cs"/>
              </a:rPr>
              <a:t>The</a:t>
            </a:r>
            <a:r>
              <a:rPr kumimoji="0" lang="en-GB" sz="2600" b="0" i="0" strike="noStrike" kern="1200" cap="none" spc="0" normalizeH="0" noProof="0" dirty="0" smtClean="0">
                <a:ln>
                  <a:noFill/>
                </a:ln>
                <a:solidFill>
                  <a:schemeClr val="tx1"/>
                </a:solidFill>
                <a:effectLst/>
                <a:uLnTx/>
                <a:uFillTx/>
                <a:latin typeface="+mj-lt"/>
                <a:ea typeface="+mn-ea"/>
                <a:cs typeface="+mn-cs"/>
              </a:rPr>
              <a:t> greater the speed of a </a:t>
            </a:r>
            <a:r>
              <a:rPr lang="en-GB" sz="2600" dirty="0" smtClean="0">
                <a:latin typeface="+mj-lt"/>
              </a:rPr>
              <a:t>vehicle the greater the breaking force needed to stop it in a certain direction</a:t>
            </a:r>
            <a:endParaRPr kumimoji="0" lang="en-GB" sz="2600" b="0" i="0" strike="noStrike" kern="1200" cap="none" spc="0" normalizeH="0" baseline="0" noProof="0" dirty="0" smtClean="0">
              <a:ln>
                <a:noFill/>
              </a:ln>
              <a:solidFill>
                <a:schemeClr val="tx1"/>
              </a:solidFill>
              <a:effectLst/>
              <a:uLnTx/>
              <a:uFillTx/>
              <a:latin typeface="+mj-lt"/>
              <a:ea typeface="+mn-ea"/>
              <a:cs typeface="+mn-cs"/>
            </a:endParaRPr>
          </a:p>
        </p:txBody>
      </p:sp>
      <p:graphicFrame>
        <p:nvGraphicFramePr>
          <p:cNvPr id="6" name="Object 4"/>
          <p:cNvGraphicFramePr>
            <a:graphicFrameLocks noChangeAspect="1"/>
          </p:cNvGraphicFramePr>
          <p:nvPr/>
        </p:nvGraphicFramePr>
        <p:xfrm>
          <a:off x="2195736" y="2708920"/>
          <a:ext cx="2524125" cy="1109663"/>
        </p:xfrm>
        <a:graphic>
          <a:graphicData uri="http://schemas.openxmlformats.org/presentationml/2006/ole">
            <mc:AlternateContent xmlns:mc="http://schemas.openxmlformats.org/markup-compatibility/2006">
              <mc:Choice xmlns:v="urn:schemas-microsoft-com:vml" Requires="v">
                <p:oleObj spid="_x0000_s8194" name="CorelDRAW 6.0" r:id="rId4" imgW="6791040" imgH="2977920" progId="">
                  <p:embed/>
                </p:oleObj>
              </mc:Choice>
              <mc:Fallback>
                <p:oleObj name="CorelDRAW 6.0" r:id="rId4" imgW="6791040" imgH="29779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2708920"/>
                        <a:ext cx="2524125"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AutoShape 8"/>
          <p:cNvSpPr>
            <a:spLocks noChangeArrowheads="1"/>
          </p:cNvSpPr>
          <p:nvPr/>
        </p:nvSpPr>
        <p:spPr bwMode="auto">
          <a:xfrm>
            <a:off x="4938936" y="2861320"/>
            <a:ext cx="1295400" cy="762000"/>
          </a:xfrm>
          <a:prstGeom prst="rightArrow">
            <a:avLst>
              <a:gd name="adj1" fmla="val 50000"/>
              <a:gd name="adj2" fmla="val 42500"/>
            </a:avLst>
          </a:prstGeom>
          <a:solidFill>
            <a:schemeClr val="tx2"/>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901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10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Force, Mass and Acceleration</a:t>
            </a:r>
            <a:endParaRPr lang="en-GB" dirty="0"/>
          </a:p>
        </p:txBody>
      </p:sp>
      <p:grpSp>
        <p:nvGrpSpPr>
          <p:cNvPr id="3" name="Group 17"/>
          <p:cNvGrpSpPr>
            <a:grpSpLocks/>
          </p:cNvGrpSpPr>
          <p:nvPr/>
        </p:nvGrpSpPr>
        <p:grpSpPr bwMode="auto">
          <a:xfrm>
            <a:off x="4427984" y="1268760"/>
            <a:ext cx="2895600" cy="2438400"/>
            <a:chOff x="1968" y="2448"/>
            <a:chExt cx="1824" cy="1536"/>
          </a:xfrm>
        </p:grpSpPr>
        <p:sp>
          <p:nvSpPr>
            <p:cNvPr id="4" name="AutoShape 10"/>
            <p:cNvSpPr>
              <a:spLocks noChangeArrowheads="1"/>
            </p:cNvSpPr>
            <p:nvPr/>
          </p:nvSpPr>
          <p:spPr bwMode="auto">
            <a:xfrm>
              <a:off x="1968" y="2448"/>
              <a:ext cx="1824" cy="1536"/>
            </a:xfrm>
            <a:prstGeom prst="flowChartExtract">
              <a:avLst/>
            </a:prstGeom>
            <a:noFill/>
            <a:ln w="38100">
              <a:solidFill>
                <a:schemeClr val="tx1"/>
              </a:solidFill>
              <a:miter lim="800000"/>
              <a:headEnd/>
              <a:tailEnd/>
            </a:ln>
          </p:spPr>
          <p:txBody>
            <a:bodyPr wrap="none" anchor="ctr"/>
            <a:lstStyle/>
            <a:p>
              <a:endParaRPr lang="en-US"/>
            </a:p>
          </p:txBody>
        </p:sp>
        <p:sp>
          <p:nvSpPr>
            <p:cNvPr id="5" name="Text Box 11"/>
            <p:cNvSpPr txBox="1">
              <a:spLocks noChangeArrowheads="1"/>
            </p:cNvSpPr>
            <p:nvPr/>
          </p:nvSpPr>
          <p:spPr bwMode="auto">
            <a:xfrm>
              <a:off x="2736" y="2736"/>
              <a:ext cx="576" cy="327"/>
            </a:xfrm>
            <a:prstGeom prst="rect">
              <a:avLst/>
            </a:prstGeom>
            <a:noFill/>
            <a:ln w="9525">
              <a:noFill/>
              <a:miter lim="800000"/>
              <a:headEnd/>
              <a:tailEnd/>
            </a:ln>
          </p:spPr>
          <p:txBody>
            <a:bodyPr>
              <a:spAutoFit/>
            </a:bodyPr>
            <a:lstStyle/>
            <a:p>
              <a:pPr algn="l">
                <a:spcBef>
                  <a:spcPct val="50000"/>
                </a:spcBef>
              </a:pPr>
              <a:r>
                <a:rPr lang="en-GB" sz="2800"/>
                <a:t>F</a:t>
              </a:r>
            </a:p>
          </p:txBody>
        </p:sp>
        <p:sp>
          <p:nvSpPr>
            <p:cNvPr id="6" name="Text Box 12"/>
            <p:cNvSpPr txBox="1">
              <a:spLocks noChangeArrowheads="1"/>
            </p:cNvSpPr>
            <p:nvPr/>
          </p:nvSpPr>
          <p:spPr bwMode="auto">
            <a:xfrm>
              <a:off x="3168" y="3600"/>
              <a:ext cx="576" cy="327"/>
            </a:xfrm>
            <a:prstGeom prst="rect">
              <a:avLst/>
            </a:prstGeom>
            <a:noFill/>
            <a:ln w="9525">
              <a:noFill/>
              <a:miter lim="800000"/>
              <a:headEnd/>
              <a:tailEnd/>
            </a:ln>
          </p:spPr>
          <p:txBody>
            <a:bodyPr>
              <a:spAutoFit/>
            </a:bodyPr>
            <a:lstStyle/>
            <a:p>
              <a:pPr algn="l">
                <a:spcBef>
                  <a:spcPct val="50000"/>
                </a:spcBef>
              </a:pPr>
              <a:r>
                <a:rPr lang="en-GB" sz="2800" dirty="0"/>
                <a:t>A</a:t>
              </a:r>
            </a:p>
          </p:txBody>
        </p:sp>
        <p:sp>
          <p:nvSpPr>
            <p:cNvPr id="7" name="Text Box 13"/>
            <p:cNvSpPr txBox="1">
              <a:spLocks noChangeArrowheads="1"/>
            </p:cNvSpPr>
            <p:nvPr/>
          </p:nvSpPr>
          <p:spPr bwMode="auto">
            <a:xfrm>
              <a:off x="2256" y="3600"/>
              <a:ext cx="576" cy="327"/>
            </a:xfrm>
            <a:prstGeom prst="rect">
              <a:avLst/>
            </a:prstGeom>
            <a:noFill/>
            <a:ln w="9525">
              <a:noFill/>
              <a:miter lim="800000"/>
              <a:headEnd/>
              <a:tailEnd/>
            </a:ln>
          </p:spPr>
          <p:txBody>
            <a:bodyPr>
              <a:spAutoFit/>
            </a:bodyPr>
            <a:lstStyle/>
            <a:p>
              <a:pPr algn="l">
                <a:spcBef>
                  <a:spcPct val="50000"/>
                </a:spcBef>
              </a:pPr>
              <a:r>
                <a:rPr lang="en-GB" sz="2800"/>
                <a:t>M</a:t>
              </a:r>
            </a:p>
          </p:txBody>
        </p:sp>
        <p:sp>
          <p:nvSpPr>
            <p:cNvPr id="8" name="Line 14"/>
            <p:cNvSpPr>
              <a:spLocks noChangeShapeType="1"/>
            </p:cNvSpPr>
            <p:nvPr/>
          </p:nvSpPr>
          <p:spPr bwMode="auto">
            <a:xfrm>
              <a:off x="2448" y="3312"/>
              <a:ext cx="816" cy="1"/>
            </a:xfrm>
            <a:prstGeom prst="line">
              <a:avLst/>
            </a:prstGeom>
            <a:noFill/>
            <a:ln w="25400">
              <a:solidFill>
                <a:schemeClr val="tx1"/>
              </a:solidFill>
              <a:round/>
              <a:headEnd/>
              <a:tailEnd/>
            </a:ln>
          </p:spPr>
          <p:txBody>
            <a:bodyPr/>
            <a:lstStyle/>
            <a:p>
              <a:endParaRPr lang="en-GB"/>
            </a:p>
          </p:txBody>
        </p:sp>
      </p:grpSp>
      <p:sp>
        <p:nvSpPr>
          <p:cNvPr id="11" name="TextBox 10"/>
          <p:cNvSpPr txBox="1"/>
          <p:nvPr/>
        </p:nvSpPr>
        <p:spPr>
          <a:xfrm>
            <a:off x="5580112" y="2924944"/>
            <a:ext cx="720080" cy="707886"/>
          </a:xfrm>
          <a:prstGeom prst="rect">
            <a:avLst/>
          </a:prstGeom>
          <a:noFill/>
        </p:spPr>
        <p:txBody>
          <a:bodyPr wrap="square" rtlCol="0">
            <a:spAutoFit/>
          </a:bodyPr>
          <a:lstStyle/>
          <a:p>
            <a:r>
              <a:rPr lang="en-GB" sz="4000" dirty="0" smtClean="0"/>
              <a:t>×</a:t>
            </a:r>
            <a:endParaRPr lang="en-GB" sz="4000" dirty="0"/>
          </a:p>
        </p:txBody>
      </p:sp>
      <p:sp>
        <p:nvSpPr>
          <p:cNvPr id="12" name="Content Placeholder 2"/>
          <p:cNvSpPr txBox="1">
            <a:spLocks/>
          </p:cNvSpPr>
          <p:nvPr/>
        </p:nvSpPr>
        <p:spPr>
          <a:xfrm>
            <a:off x="395536" y="1700808"/>
            <a:ext cx="5040560" cy="4896544"/>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GB" sz="2600" b="0" i="0" u="sng" strike="noStrike" kern="1200" cap="none" spc="0" normalizeH="0" baseline="0" noProof="0" dirty="0" smtClean="0">
                <a:ln>
                  <a:noFill/>
                </a:ln>
                <a:solidFill>
                  <a:schemeClr val="tx1"/>
                </a:solidFill>
                <a:effectLst/>
                <a:uLnTx/>
                <a:uFillTx/>
                <a:latin typeface="+mj-lt"/>
                <a:ea typeface="+mn-ea"/>
                <a:cs typeface="+mn-cs"/>
              </a:rPr>
              <a:t>Force</a:t>
            </a:r>
            <a:r>
              <a:rPr kumimoji="0" lang="en-GB" sz="2600" b="0" i="0" strike="noStrike" kern="1200" cap="none" spc="0" normalizeH="0" noProof="0" dirty="0" smtClean="0">
                <a:ln>
                  <a:noFill/>
                </a:ln>
                <a:solidFill>
                  <a:schemeClr val="tx1"/>
                </a:solidFill>
                <a:effectLst/>
                <a:uLnTx/>
                <a:uFillTx/>
                <a:latin typeface="+mj-lt"/>
                <a:ea typeface="+mn-ea"/>
                <a:cs typeface="+mn-cs"/>
              </a:rPr>
              <a:t> is measured in </a:t>
            </a:r>
            <a:r>
              <a:rPr kumimoji="0" lang="en-GB" sz="2600" b="0" i="0" strike="noStrike" kern="1200" cap="none" spc="0" normalizeH="0" noProof="0" dirty="0" err="1" smtClean="0">
                <a:ln>
                  <a:noFill/>
                </a:ln>
                <a:solidFill>
                  <a:schemeClr val="tx1"/>
                </a:solidFill>
                <a:effectLst/>
                <a:uLnTx/>
                <a:uFillTx/>
                <a:latin typeface="+mj-lt"/>
                <a:ea typeface="+mn-ea"/>
                <a:cs typeface="+mn-cs"/>
              </a:rPr>
              <a:t>Newtons</a:t>
            </a:r>
            <a:r>
              <a:rPr kumimoji="0" lang="en-GB" sz="2600" b="0" i="0" strike="noStrike" kern="1200" cap="none" spc="0" normalizeH="0" noProof="0" dirty="0" smtClean="0">
                <a:ln>
                  <a:noFill/>
                </a:ln>
                <a:solidFill>
                  <a:schemeClr val="tx1"/>
                </a:solidFill>
                <a:effectLst/>
                <a:uLnTx/>
                <a:uFillTx/>
                <a:latin typeface="+mj-lt"/>
                <a:ea typeface="+mn-ea"/>
                <a:cs typeface="+mn-cs"/>
              </a:rPr>
              <a:t> (N)</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lang="en-GB" sz="2600" baseline="0" dirty="0" smtClean="0">
              <a:latin typeface="+mj-lt"/>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GB" sz="2600" b="0" i="0" u="sng" strike="noStrike" kern="1200" cap="none" spc="0" normalizeH="0" noProof="0" dirty="0" smtClean="0">
                <a:ln>
                  <a:noFill/>
                </a:ln>
                <a:solidFill>
                  <a:schemeClr val="tx1"/>
                </a:solidFill>
                <a:effectLst/>
                <a:uLnTx/>
                <a:uFillTx/>
                <a:latin typeface="+mj-lt"/>
                <a:ea typeface="+mn-ea"/>
                <a:cs typeface="+mn-cs"/>
              </a:rPr>
              <a:t>Mass</a:t>
            </a:r>
            <a:r>
              <a:rPr kumimoji="0" lang="en-GB" sz="2600" b="0" i="0" strike="noStrike" kern="1200" cap="none" spc="0" normalizeH="0" noProof="0" dirty="0" smtClean="0">
                <a:ln>
                  <a:noFill/>
                </a:ln>
                <a:solidFill>
                  <a:schemeClr val="tx1"/>
                </a:solidFill>
                <a:effectLst/>
                <a:uLnTx/>
                <a:uFillTx/>
                <a:latin typeface="+mj-lt"/>
                <a:ea typeface="+mn-ea"/>
                <a:cs typeface="+mn-cs"/>
              </a:rPr>
              <a:t> is measured in Kilograms (Kg)</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lang="en-GB" sz="2600" baseline="0" dirty="0" smtClean="0">
              <a:latin typeface="+mj-lt"/>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GB" sz="2600" b="0" i="0" u="sng" strike="noStrike" kern="1200" cap="none" spc="0" normalizeH="0" noProof="0" dirty="0" smtClean="0">
                <a:ln>
                  <a:noFill/>
                </a:ln>
                <a:solidFill>
                  <a:schemeClr val="tx1"/>
                </a:solidFill>
                <a:effectLst/>
                <a:uLnTx/>
                <a:uFillTx/>
                <a:latin typeface="+mj-lt"/>
                <a:ea typeface="+mn-ea"/>
                <a:cs typeface="+mn-cs"/>
              </a:rPr>
              <a:t>Acceleration</a:t>
            </a:r>
            <a:r>
              <a:rPr kumimoji="0" lang="en-GB" sz="2600" b="0" i="0" strike="noStrike" kern="1200" cap="none" spc="0" normalizeH="0" noProof="0" dirty="0" smtClean="0">
                <a:ln>
                  <a:noFill/>
                </a:ln>
                <a:solidFill>
                  <a:schemeClr val="tx1"/>
                </a:solidFill>
                <a:effectLst/>
                <a:uLnTx/>
                <a:uFillTx/>
                <a:latin typeface="+mj-lt"/>
                <a:ea typeface="+mn-ea"/>
                <a:cs typeface="+mn-cs"/>
              </a:rPr>
              <a:t> is measured in metre/second</a:t>
            </a:r>
            <a:r>
              <a:rPr kumimoji="0" lang="en-GB" sz="2400" b="0" i="0" strike="noStrike" kern="1200" cap="none" spc="0" normalizeH="0" baseline="30000" noProof="0" dirty="0" smtClean="0">
                <a:ln>
                  <a:noFill/>
                </a:ln>
                <a:solidFill>
                  <a:schemeClr val="tx1"/>
                </a:solidFill>
                <a:effectLst/>
                <a:uLnTx/>
                <a:uFillTx/>
                <a:latin typeface="+mj-lt"/>
                <a:ea typeface="+mn-ea"/>
                <a:cs typeface="+mn-cs"/>
              </a:rPr>
              <a:t>2 </a:t>
            </a:r>
            <a:r>
              <a:rPr kumimoji="0" lang="en-GB" sz="2400" b="0" i="0" strike="noStrike" kern="1200" cap="none" spc="0" normalizeH="0" noProof="0" dirty="0" smtClean="0">
                <a:ln>
                  <a:noFill/>
                </a:ln>
                <a:solidFill>
                  <a:schemeClr val="tx1"/>
                </a:solidFill>
                <a:effectLst/>
                <a:uLnTx/>
                <a:uFillTx/>
                <a:latin typeface="+mj-lt"/>
                <a:ea typeface="+mn-ea"/>
                <a:cs typeface="+mn-cs"/>
              </a:rPr>
              <a:t> (m/s</a:t>
            </a:r>
            <a:r>
              <a:rPr kumimoji="0" lang="en-GB" sz="2400" b="0" i="0" strike="noStrike" kern="1200" cap="none" spc="0" normalizeH="0" baseline="30000" noProof="0" dirty="0" smtClean="0">
                <a:ln>
                  <a:noFill/>
                </a:ln>
                <a:solidFill>
                  <a:schemeClr val="tx1"/>
                </a:solidFill>
                <a:effectLst/>
                <a:uLnTx/>
                <a:uFillTx/>
                <a:latin typeface="+mj-lt"/>
                <a:ea typeface="+mn-ea"/>
                <a:cs typeface="+mn-cs"/>
              </a:rPr>
              <a:t>2</a:t>
            </a:r>
            <a:r>
              <a:rPr kumimoji="0" lang="en-GB" sz="2400" b="0" i="0" strike="noStrike" kern="1200" cap="none" spc="0" normalizeH="0" noProof="0" dirty="0" smtClean="0">
                <a:ln>
                  <a:noFill/>
                </a:ln>
                <a:solidFill>
                  <a:schemeClr val="tx1"/>
                </a:solidFill>
                <a:effectLst/>
                <a:uLnTx/>
                <a:uFillTx/>
                <a:latin typeface="+mj-lt"/>
                <a:ea typeface="+mn-ea"/>
                <a:cs typeface="+mn-cs"/>
              </a:rPr>
              <a:t>)</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lang="en-GB" sz="2400" baseline="30000" dirty="0" smtClean="0">
              <a:latin typeface="+mj-lt"/>
            </a:endParaRPr>
          </a:p>
          <a:p>
            <a:pPr marL="274320" lvl="0" indent="-274320" algn="r" fontAlgn="auto">
              <a:spcBef>
                <a:spcPts val="600"/>
              </a:spcBef>
              <a:spcAft>
                <a:spcPts val="0"/>
              </a:spcAft>
              <a:buClr>
                <a:schemeClr val="accent1"/>
              </a:buClr>
              <a:buSzPct val="76000"/>
              <a:defRPr/>
            </a:pPr>
            <a:r>
              <a:rPr lang="en-GB" sz="1500" dirty="0" smtClean="0">
                <a:latin typeface="+mj-lt"/>
              </a:rPr>
              <a:t>     </a:t>
            </a:r>
            <a:r>
              <a:rPr lang="en-GB" sz="1500" b="1" dirty="0" smtClean="0">
                <a:solidFill>
                  <a:schemeClr val="tx2"/>
                </a:solidFill>
                <a:latin typeface="+mj-lt"/>
              </a:rPr>
              <a:t>If the forces acting on an object are unbalanced then the object will accelerate</a:t>
            </a:r>
            <a:endParaRPr kumimoji="0" lang="en-GB" sz="1500" b="1" i="0" strike="noStrike" kern="1200" cap="none" spc="0" normalizeH="0" baseline="30000" noProof="0" dirty="0" smtClean="0">
              <a:ln>
                <a:noFill/>
              </a:ln>
              <a:solidFill>
                <a:schemeClr val="tx2"/>
              </a:solidFill>
              <a:effectLst/>
              <a:uLnTx/>
              <a:uFillTx/>
              <a:latin typeface="+mj-lt"/>
              <a:ea typeface="+mn-ea"/>
              <a:cs typeface="+mn-cs"/>
            </a:endParaRPr>
          </a:p>
        </p:txBody>
      </p:sp>
      <p:sp>
        <p:nvSpPr>
          <p:cNvPr id="13" name="AutoShape 4"/>
          <p:cNvSpPr>
            <a:spLocks noChangeArrowheads="1"/>
          </p:cNvSpPr>
          <p:nvPr/>
        </p:nvSpPr>
        <p:spPr bwMode="auto">
          <a:xfrm>
            <a:off x="8094712" y="4767064"/>
            <a:ext cx="762000" cy="8382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4" name="AutoShape 5"/>
          <p:cNvSpPr>
            <a:spLocks noChangeArrowheads="1"/>
          </p:cNvSpPr>
          <p:nvPr/>
        </p:nvSpPr>
        <p:spPr bwMode="auto">
          <a:xfrm>
            <a:off x="5580112" y="5071864"/>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p>
        </p:txBody>
      </p:sp>
      <p:graphicFrame>
        <p:nvGraphicFramePr>
          <p:cNvPr id="15" name="Object 19"/>
          <p:cNvGraphicFramePr>
            <a:graphicFrameLocks noChangeAspect="1"/>
          </p:cNvGraphicFramePr>
          <p:nvPr/>
        </p:nvGraphicFramePr>
        <p:xfrm>
          <a:off x="5961112" y="4005064"/>
          <a:ext cx="2190750" cy="2297113"/>
        </p:xfrm>
        <a:graphic>
          <a:graphicData uri="http://schemas.openxmlformats.org/presentationml/2006/ole">
            <mc:AlternateContent xmlns:mc="http://schemas.openxmlformats.org/markup-compatibility/2006">
              <mc:Choice xmlns:v="urn:schemas-microsoft-com:vml" Requires="v">
                <p:oleObj spid="_x0000_s9218" name="CorelDRAW 6.0" r:id="rId4" imgW="5396760" imgH="5659560" progId="">
                  <p:embed/>
                </p:oleObj>
              </mc:Choice>
              <mc:Fallback>
                <p:oleObj name="CorelDRAW 6.0" r:id="rId4" imgW="5396760" imgH="56595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1112" y="4005064"/>
                        <a:ext cx="2190750" cy="229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546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10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8" dur="10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anim calcmode="lin" valueType="num">
                                      <p:cBhvr additive="base">
                                        <p:cTn id="23" dur="10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24" dur="10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anim calcmode="lin" valueType="num">
                                      <p:cBhvr additive="base">
                                        <p:cTn id="29" dur="10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par>
                          <p:cTn id="41" fill="hold">
                            <p:stCondLst>
                              <p:cond delay="1000"/>
                            </p:stCondLst>
                            <p:childTnLst>
                              <p:par>
                                <p:cTn id="42" presetID="22" presetClass="entr" presetSubtype="2"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righ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2">
                                            <p:txEl>
                                              <p:pRg st="6" end="6"/>
                                            </p:txEl>
                                          </p:spTgt>
                                        </p:tgtEl>
                                        <p:attrNameLst>
                                          <p:attrName>style.visibility</p:attrName>
                                        </p:attrNameLst>
                                      </p:cBhvr>
                                      <p:to>
                                        <p:strVal val="visible"/>
                                      </p:to>
                                    </p:set>
                                    <p:anim calcmode="lin" valueType="num">
                                      <p:cBhvr additive="base">
                                        <p:cTn id="49" dur="1000" fill="hold"/>
                                        <p:tgtEl>
                                          <p:spTgt spid="12">
                                            <p:txEl>
                                              <p:pRg st="6" end="6"/>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Force, Mass and Acceleration</a:t>
            </a:r>
            <a:endParaRPr lang="en-GB" dirty="0"/>
          </a:p>
        </p:txBody>
      </p:sp>
      <p:grpSp>
        <p:nvGrpSpPr>
          <p:cNvPr id="3" name="Group 17"/>
          <p:cNvGrpSpPr>
            <a:grpSpLocks/>
          </p:cNvGrpSpPr>
          <p:nvPr/>
        </p:nvGrpSpPr>
        <p:grpSpPr bwMode="auto">
          <a:xfrm>
            <a:off x="4427984" y="1268760"/>
            <a:ext cx="2895600" cy="2438400"/>
            <a:chOff x="1968" y="2448"/>
            <a:chExt cx="1824" cy="1536"/>
          </a:xfrm>
        </p:grpSpPr>
        <p:sp>
          <p:nvSpPr>
            <p:cNvPr id="4" name="AutoShape 10"/>
            <p:cNvSpPr>
              <a:spLocks noChangeArrowheads="1"/>
            </p:cNvSpPr>
            <p:nvPr/>
          </p:nvSpPr>
          <p:spPr bwMode="auto">
            <a:xfrm>
              <a:off x="1968" y="2448"/>
              <a:ext cx="1824" cy="1536"/>
            </a:xfrm>
            <a:prstGeom prst="flowChartExtract">
              <a:avLst/>
            </a:prstGeom>
            <a:noFill/>
            <a:ln w="38100">
              <a:solidFill>
                <a:schemeClr val="tx1"/>
              </a:solidFill>
              <a:miter lim="800000"/>
              <a:headEnd/>
              <a:tailEnd/>
            </a:ln>
          </p:spPr>
          <p:txBody>
            <a:bodyPr wrap="none" anchor="ctr"/>
            <a:lstStyle/>
            <a:p>
              <a:endParaRPr lang="en-US"/>
            </a:p>
          </p:txBody>
        </p:sp>
        <p:sp>
          <p:nvSpPr>
            <p:cNvPr id="5" name="Text Box 11"/>
            <p:cNvSpPr txBox="1">
              <a:spLocks noChangeArrowheads="1"/>
            </p:cNvSpPr>
            <p:nvPr/>
          </p:nvSpPr>
          <p:spPr bwMode="auto">
            <a:xfrm>
              <a:off x="2736" y="2736"/>
              <a:ext cx="576" cy="327"/>
            </a:xfrm>
            <a:prstGeom prst="rect">
              <a:avLst/>
            </a:prstGeom>
            <a:noFill/>
            <a:ln w="9525">
              <a:noFill/>
              <a:miter lim="800000"/>
              <a:headEnd/>
              <a:tailEnd/>
            </a:ln>
          </p:spPr>
          <p:txBody>
            <a:bodyPr>
              <a:spAutoFit/>
            </a:bodyPr>
            <a:lstStyle/>
            <a:p>
              <a:pPr algn="l">
                <a:spcBef>
                  <a:spcPct val="50000"/>
                </a:spcBef>
              </a:pPr>
              <a:r>
                <a:rPr lang="en-GB" sz="2800"/>
                <a:t>F</a:t>
              </a:r>
            </a:p>
          </p:txBody>
        </p:sp>
        <p:sp>
          <p:nvSpPr>
            <p:cNvPr id="6" name="Text Box 12"/>
            <p:cNvSpPr txBox="1">
              <a:spLocks noChangeArrowheads="1"/>
            </p:cNvSpPr>
            <p:nvPr/>
          </p:nvSpPr>
          <p:spPr bwMode="auto">
            <a:xfrm>
              <a:off x="3168" y="3600"/>
              <a:ext cx="576" cy="327"/>
            </a:xfrm>
            <a:prstGeom prst="rect">
              <a:avLst/>
            </a:prstGeom>
            <a:noFill/>
            <a:ln w="9525">
              <a:noFill/>
              <a:miter lim="800000"/>
              <a:headEnd/>
              <a:tailEnd/>
            </a:ln>
          </p:spPr>
          <p:txBody>
            <a:bodyPr>
              <a:spAutoFit/>
            </a:bodyPr>
            <a:lstStyle/>
            <a:p>
              <a:pPr algn="l">
                <a:spcBef>
                  <a:spcPct val="50000"/>
                </a:spcBef>
              </a:pPr>
              <a:r>
                <a:rPr lang="en-GB" sz="2800" dirty="0"/>
                <a:t>A</a:t>
              </a:r>
            </a:p>
          </p:txBody>
        </p:sp>
        <p:sp>
          <p:nvSpPr>
            <p:cNvPr id="7" name="Text Box 13"/>
            <p:cNvSpPr txBox="1">
              <a:spLocks noChangeArrowheads="1"/>
            </p:cNvSpPr>
            <p:nvPr/>
          </p:nvSpPr>
          <p:spPr bwMode="auto">
            <a:xfrm>
              <a:off x="2256" y="3600"/>
              <a:ext cx="576" cy="327"/>
            </a:xfrm>
            <a:prstGeom prst="rect">
              <a:avLst/>
            </a:prstGeom>
            <a:noFill/>
            <a:ln w="9525">
              <a:noFill/>
              <a:miter lim="800000"/>
              <a:headEnd/>
              <a:tailEnd/>
            </a:ln>
          </p:spPr>
          <p:txBody>
            <a:bodyPr>
              <a:spAutoFit/>
            </a:bodyPr>
            <a:lstStyle/>
            <a:p>
              <a:pPr algn="l">
                <a:spcBef>
                  <a:spcPct val="50000"/>
                </a:spcBef>
              </a:pPr>
              <a:r>
                <a:rPr lang="en-GB" sz="2800"/>
                <a:t>M</a:t>
              </a:r>
            </a:p>
          </p:txBody>
        </p:sp>
        <p:sp>
          <p:nvSpPr>
            <p:cNvPr id="8" name="Line 14"/>
            <p:cNvSpPr>
              <a:spLocks noChangeShapeType="1"/>
            </p:cNvSpPr>
            <p:nvPr/>
          </p:nvSpPr>
          <p:spPr bwMode="auto">
            <a:xfrm>
              <a:off x="2448" y="3312"/>
              <a:ext cx="816" cy="1"/>
            </a:xfrm>
            <a:prstGeom prst="line">
              <a:avLst/>
            </a:prstGeom>
            <a:noFill/>
            <a:ln w="25400">
              <a:solidFill>
                <a:schemeClr val="tx1"/>
              </a:solidFill>
              <a:round/>
              <a:headEnd/>
              <a:tailEnd/>
            </a:ln>
          </p:spPr>
          <p:txBody>
            <a:bodyPr/>
            <a:lstStyle/>
            <a:p>
              <a:endParaRPr lang="en-GB"/>
            </a:p>
          </p:txBody>
        </p:sp>
      </p:grpSp>
      <p:sp>
        <p:nvSpPr>
          <p:cNvPr id="11" name="TextBox 10"/>
          <p:cNvSpPr txBox="1"/>
          <p:nvPr/>
        </p:nvSpPr>
        <p:spPr>
          <a:xfrm>
            <a:off x="5580112" y="2924944"/>
            <a:ext cx="720080" cy="707886"/>
          </a:xfrm>
          <a:prstGeom prst="rect">
            <a:avLst/>
          </a:prstGeom>
          <a:noFill/>
        </p:spPr>
        <p:txBody>
          <a:bodyPr wrap="square" rtlCol="0">
            <a:spAutoFit/>
          </a:bodyPr>
          <a:lstStyle/>
          <a:p>
            <a:r>
              <a:rPr lang="en-GB" sz="4000" dirty="0" smtClean="0"/>
              <a:t>×</a:t>
            </a:r>
            <a:endParaRPr lang="en-GB" sz="4000" dirty="0"/>
          </a:p>
        </p:txBody>
      </p:sp>
      <p:sp>
        <p:nvSpPr>
          <p:cNvPr id="13" name="AutoShape 4"/>
          <p:cNvSpPr>
            <a:spLocks noChangeArrowheads="1"/>
          </p:cNvSpPr>
          <p:nvPr/>
        </p:nvSpPr>
        <p:spPr bwMode="auto">
          <a:xfrm>
            <a:off x="8094712" y="4767064"/>
            <a:ext cx="762000" cy="8382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4" name="AutoShape 5"/>
          <p:cNvSpPr>
            <a:spLocks noChangeArrowheads="1"/>
          </p:cNvSpPr>
          <p:nvPr/>
        </p:nvSpPr>
        <p:spPr bwMode="auto">
          <a:xfrm>
            <a:off x="5580112" y="5071864"/>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p>
        </p:txBody>
      </p:sp>
      <p:graphicFrame>
        <p:nvGraphicFramePr>
          <p:cNvPr id="15" name="Object 19"/>
          <p:cNvGraphicFramePr>
            <a:graphicFrameLocks noChangeAspect="1"/>
          </p:cNvGraphicFramePr>
          <p:nvPr/>
        </p:nvGraphicFramePr>
        <p:xfrm>
          <a:off x="5961112" y="4005064"/>
          <a:ext cx="2190750" cy="2297113"/>
        </p:xfrm>
        <a:graphic>
          <a:graphicData uri="http://schemas.openxmlformats.org/presentationml/2006/ole">
            <mc:AlternateContent xmlns:mc="http://schemas.openxmlformats.org/markup-compatibility/2006">
              <mc:Choice xmlns:v="urn:schemas-microsoft-com:vml" Requires="v">
                <p:oleObj spid="_x0000_s10242" name="CorelDRAW 6.0" r:id="rId4" imgW="5396760" imgH="5659560" progId="">
                  <p:embed/>
                </p:oleObj>
              </mc:Choice>
              <mc:Fallback>
                <p:oleObj name="CorelDRAW 6.0" r:id="rId4" imgW="5396760" imgH="56595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1112" y="4005064"/>
                        <a:ext cx="2190750" cy="229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11"/>
          <p:cNvSpPr txBox="1">
            <a:spLocks noChangeArrowheads="1"/>
          </p:cNvSpPr>
          <p:nvPr/>
        </p:nvSpPr>
        <p:spPr bwMode="auto">
          <a:xfrm>
            <a:off x="323528" y="1988840"/>
            <a:ext cx="4536504" cy="4108817"/>
          </a:xfrm>
          <a:prstGeom prst="rect">
            <a:avLst/>
          </a:prstGeom>
          <a:noFill/>
          <a:ln w="9525">
            <a:noFill/>
            <a:miter lim="800000"/>
            <a:headEnd/>
            <a:tailEnd/>
          </a:ln>
        </p:spPr>
        <p:txBody>
          <a:bodyPr wrap="square">
            <a:spAutoFit/>
          </a:bodyPr>
          <a:lstStyle/>
          <a:p>
            <a:pPr marL="457200" indent="-457200" algn="l">
              <a:spcBef>
                <a:spcPct val="50000"/>
              </a:spcBef>
              <a:buFontTx/>
              <a:buAutoNum type="arabicParenR"/>
            </a:pPr>
            <a:r>
              <a:rPr lang="en-GB" dirty="0">
                <a:solidFill>
                  <a:schemeClr val="tx2"/>
                </a:solidFill>
                <a:latin typeface="+mj-lt"/>
              </a:rPr>
              <a:t>A force of 1000N is applied to push a mass of 500kg.  How quickly does it accelerate?</a:t>
            </a:r>
          </a:p>
          <a:p>
            <a:pPr marL="457200" indent="-457200" algn="l">
              <a:spcBef>
                <a:spcPct val="50000"/>
              </a:spcBef>
              <a:buFontTx/>
              <a:buAutoNum type="arabicParenR"/>
            </a:pPr>
            <a:r>
              <a:rPr lang="en-GB" dirty="0">
                <a:solidFill>
                  <a:schemeClr val="tx2"/>
                </a:solidFill>
                <a:latin typeface="+mj-lt"/>
              </a:rPr>
              <a:t>A force of 3000N acts on a car to make it accelerate by 1.5m/s</a:t>
            </a:r>
            <a:r>
              <a:rPr lang="en-GB" baseline="30000" dirty="0">
                <a:solidFill>
                  <a:schemeClr val="tx2"/>
                </a:solidFill>
                <a:latin typeface="+mj-lt"/>
              </a:rPr>
              <a:t>2</a:t>
            </a:r>
            <a:r>
              <a:rPr lang="en-GB" dirty="0">
                <a:solidFill>
                  <a:schemeClr val="tx2"/>
                </a:solidFill>
                <a:latin typeface="+mj-lt"/>
              </a:rPr>
              <a:t>.  How heavy is the car?</a:t>
            </a:r>
          </a:p>
          <a:p>
            <a:pPr marL="457200" indent="-457200" algn="l">
              <a:spcBef>
                <a:spcPct val="50000"/>
              </a:spcBef>
              <a:buFontTx/>
              <a:buAutoNum type="arabicParenR"/>
            </a:pPr>
            <a:r>
              <a:rPr lang="en-GB" dirty="0">
                <a:solidFill>
                  <a:schemeClr val="tx2"/>
                </a:solidFill>
                <a:latin typeface="+mj-lt"/>
              </a:rPr>
              <a:t>A car accelerates at a rate of 5m/s</a:t>
            </a:r>
            <a:r>
              <a:rPr lang="en-GB" baseline="30000" dirty="0">
                <a:solidFill>
                  <a:schemeClr val="tx2"/>
                </a:solidFill>
                <a:latin typeface="+mj-lt"/>
              </a:rPr>
              <a:t>2</a:t>
            </a:r>
            <a:r>
              <a:rPr lang="en-GB" dirty="0">
                <a:solidFill>
                  <a:schemeClr val="tx2"/>
                </a:solidFill>
                <a:latin typeface="+mj-lt"/>
              </a:rPr>
              <a:t>.  If it weighs 500kg how much driving force is the engine applying?</a:t>
            </a:r>
          </a:p>
          <a:p>
            <a:pPr marL="457200" indent="-457200" algn="l">
              <a:spcBef>
                <a:spcPct val="50000"/>
              </a:spcBef>
              <a:buFontTx/>
              <a:buAutoNum type="arabicParenR"/>
            </a:pPr>
            <a:r>
              <a:rPr lang="en-GB" dirty="0">
                <a:solidFill>
                  <a:schemeClr val="tx2"/>
                </a:solidFill>
                <a:latin typeface="+mj-lt"/>
              </a:rPr>
              <a:t>A force of 10N is applied by a boy while lifting a 20kg mass.  How much does it accelerate by?</a:t>
            </a:r>
            <a:endParaRPr lang="en-GB" baseline="30000" dirty="0">
              <a:solidFill>
                <a:schemeClr val="tx2"/>
              </a:solidFill>
              <a:latin typeface="+mj-lt"/>
            </a:endParaRPr>
          </a:p>
        </p:txBody>
      </p:sp>
      <p:sp>
        <p:nvSpPr>
          <p:cNvPr id="17" name="TextBox 16"/>
          <p:cNvSpPr txBox="1"/>
          <p:nvPr/>
        </p:nvSpPr>
        <p:spPr>
          <a:xfrm>
            <a:off x="323528" y="1412776"/>
            <a:ext cx="1584176" cy="369332"/>
          </a:xfrm>
          <a:prstGeom prst="rect">
            <a:avLst/>
          </a:prstGeom>
          <a:noFill/>
        </p:spPr>
        <p:txBody>
          <a:bodyPr wrap="square" rtlCol="0">
            <a:spAutoFit/>
          </a:bodyPr>
          <a:lstStyle/>
          <a:p>
            <a:r>
              <a:rPr lang="en-GB" b="1" dirty="0" smtClean="0">
                <a:latin typeface="+mj-lt"/>
              </a:rPr>
              <a:t>Try These</a:t>
            </a:r>
            <a:endParaRPr lang="en-GB" b="1" dirty="0">
              <a:latin typeface="+mj-lt"/>
            </a:endParaRPr>
          </a:p>
        </p:txBody>
      </p:sp>
    </p:spTree>
    <p:extLst>
      <p:ext uri="{BB962C8B-B14F-4D97-AF65-F5344CB8AC3E}">
        <p14:creationId xmlns:p14="http://schemas.microsoft.com/office/powerpoint/2010/main" val="22142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1500"/>
                            </p:stCondLst>
                            <p:childTnLst>
                              <p:par>
                                <p:cTn id="28" presetID="22" presetClass="entr" presetSubtype="2"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03905"/>
            <a:ext cx="8229600" cy="914400"/>
          </a:xfrm>
        </p:spPr>
        <p:txBody>
          <a:bodyPr/>
          <a:lstStyle/>
          <a:p>
            <a:pPr eaLnBrk="1" hangingPunct="1">
              <a:defRPr/>
            </a:pPr>
            <a:r>
              <a:rPr lang="en-GB" dirty="0" smtClean="0"/>
              <a:t>Stopping a car…</a:t>
            </a:r>
          </a:p>
        </p:txBody>
      </p:sp>
      <p:grpSp>
        <p:nvGrpSpPr>
          <p:cNvPr id="2" name="Group 16"/>
          <p:cNvGrpSpPr>
            <a:grpSpLocks/>
          </p:cNvGrpSpPr>
          <p:nvPr/>
        </p:nvGrpSpPr>
        <p:grpSpPr bwMode="auto">
          <a:xfrm>
            <a:off x="3276600" y="4648200"/>
            <a:ext cx="2667000" cy="1524000"/>
            <a:chOff x="2064" y="2928"/>
            <a:chExt cx="1680" cy="960"/>
          </a:xfrm>
          <a:solidFill>
            <a:schemeClr val="accent2"/>
          </a:solidFill>
        </p:grpSpPr>
        <p:sp>
          <p:nvSpPr>
            <p:cNvPr id="24592" name="Oval 5"/>
            <p:cNvSpPr>
              <a:spLocks noChangeArrowheads="1"/>
            </p:cNvSpPr>
            <p:nvPr/>
          </p:nvSpPr>
          <p:spPr bwMode="auto">
            <a:xfrm>
              <a:off x="2064" y="2928"/>
              <a:ext cx="1680" cy="960"/>
            </a:xfrm>
            <a:prstGeom prst="ellipse">
              <a:avLst/>
            </a:prstGeom>
            <a:grpFill/>
            <a:ln w="9525">
              <a:solidFill>
                <a:schemeClr val="tx2"/>
              </a:solidFill>
              <a:round/>
              <a:headEnd/>
              <a:tailEnd/>
            </a:ln>
          </p:spPr>
          <p:txBody>
            <a:bodyPr wrap="none" anchor="ctr"/>
            <a:lstStyle/>
            <a:p>
              <a:endParaRPr lang="en-US"/>
            </a:p>
          </p:txBody>
        </p:sp>
        <p:sp>
          <p:nvSpPr>
            <p:cNvPr id="24593" name="Text Box 6"/>
            <p:cNvSpPr txBox="1">
              <a:spLocks noChangeArrowheads="1"/>
            </p:cNvSpPr>
            <p:nvPr/>
          </p:nvSpPr>
          <p:spPr bwMode="auto">
            <a:xfrm>
              <a:off x="2290" y="3249"/>
              <a:ext cx="1392" cy="213"/>
            </a:xfrm>
            <a:prstGeom prst="rect">
              <a:avLst/>
            </a:prstGeom>
            <a:grpFill/>
            <a:ln w="9525">
              <a:solidFill>
                <a:schemeClr val="accent2"/>
              </a:solidFill>
              <a:miter lim="800000"/>
              <a:headEnd/>
              <a:tailEnd/>
            </a:ln>
          </p:spPr>
          <p:txBody>
            <a:bodyPr>
              <a:spAutoFit/>
            </a:bodyPr>
            <a:lstStyle/>
            <a:p>
              <a:pPr>
                <a:spcBef>
                  <a:spcPct val="50000"/>
                </a:spcBef>
              </a:pPr>
              <a:r>
                <a:rPr lang="en-GB" sz="1600" b="1" dirty="0">
                  <a:latin typeface="+mj-lt"/>
                </a:rPr>
                <a:t>Braking distance</a:t>
              </a:r>
            </a:p>
          </p:txBody>
        </p:sp>
      </p:grpSp>
      <p:sp>
        <p:nvSpPr>
          <p:cNvPr id="4103" name="AutoShape 7"/>
          <p:cNvSpPr>
            <a:spLocks/>
          </p:cNvSpPr>
          <p:nvPr/>
        </p:nvSpPr>
        <p:spPr bwMode="auto">
          <a:xfrm>
            <a:off x="7010400" y="1219200"/>
            <a:ext cx="1847850" cy="857250"/>
          </a:xfrm>
          <a:prstGeom prst="borderCallout1">
            <a:avLst>
              <a:gd name="adj1" fmla="val 13333"/>
              <a:gd name="adj2" fmla="val -4125"/>
              <a:gd name="adj3" fmla="val 111111"/>
              <a:gd name="adj4" fmla="val -58764"/>
            </a:avLst>
          </a:prstGeom>
          <a:solidFill>
            <a:schemeClr val="accent1"/>
          </a:solidFill>
          <a:ln w="19050">
            <a:solidFill>
              <a:schemeClr val="tx2"/>
            </a:solidFill>
            <a:miter lim="800000"/>
            <a:headEnd/>
            <a:tailEnd/>
          </a:ln>
        </p:spPr>
        <p:txBody>
          <a:bodyPr/>
          <a:lstStyle/>
          <a:p>
            <a:r>
              <a:rPr lang="en-GB" sz="1600" b="1">
                <a:latin typeface="+mj-lt"/>
              </a:rPr>
              <a:t>Too much alcohol</a:t>
            </a:r>
          </a:p>
        </p:txBody>
      </p:sp>
      <p:grpSp>
        <p:nvGrpSpPr>
          <p:cNvPr id="3" name="Group 17"/>
          <p:cNvGrpSpPr>
            <a:grpSpLocks/>
          </p:cNvGrpSpPr>
          <p:nvPr/>
        </p:nvGrpSpPr>
        <p:grpSpPr bwMode="auto">
          <a:xfrm>
            <a:off x="3276600" y="1524000"/>
            <a:ext cx="2667000" cy="1524000"/>
            <a:chOff x="2064" y="960"/>
            <a:chExt cx="1680" cy="960"/>
          </a:xfrm>
          <a:solidFill>
            <a:schemeClr val="accent1"/>
          </a:solidFill>
        </p:grpSpPr>
        <p:sp>
          <p:nvSpPr>
            <p:cNvPr id="24590" name="Oval 3"/>
            <p:cNvSpPr>
              <a:spLocks noChangeArrowheads="1"/>
            </p:cNvSpPr>
            <p:nvPr/>
          </p:nvSpPr>
          <p:spPr bwMode="auto">
            <a:xfrm>
              <a:off x="2064" y="960"/>
              <a:ext cx="1680" cy="960"/>
            </a:xfrm>
            <a:prstGeom prst="ellipse">
              <a:avLst/>
            </a:prstGeom>
            <a:grpFill/>
            <a:ln w="9525">
              <a:solidFill>
                <a:schemeClr val="tx2"/>
              </a:solidFill>
              <a:round/>
              <a:headEnd/>
              <a:tailEnd/>
            </a:ln>
          </p:spPr>
          <p:txBody>
            <a:bodyPr wrap="none" anchor="ctr"/>
            <a:lstStyle/>
            <a:p>
              <a:endParaRPr lang="en-US"/>
            </a:p>
          </p:txBody>
        </p:sp>
        <p:sp>
          <p:nvSpPr>
            <p:cNvPr id="24591" name="Text Box 4"/>
            <p:cNvSpPr txBox="1">
              <a:spLocks noChangeArrowheads="1"/>
            </p:cNvSpPr>
            <p:nvPr/>
          </p:nvSpPr>
          <p:spPr bwMode="auto">
            <a:xfrm>
              <a:off x="2208" y="1215"/>
              <a:ext cx="1398" cy="446"/>
            </a:xfrm>
            <a:prstGeom prst="rect">
              <a:avLst/>
            </a:prstGeom>
            <a:grpFill/>
            <a:ln w="9525">
              <a:noFill/>
              <a:miter lim="800000"/>
              <a:headEnd/>
              <a:tailEnd/>
            </a:ln>
          </p:spPr>
          <p:txBody>
            <a:bodyPr wrap="square">
              <a:spAutoFit/>
            </a:bodyPr>
            <a:lstStyle/>
            <a:p>
              <a:pPr>
                <a:spcBef>
                  <a:spcPct val="50000"/>
                </a:spcBef>
              </a:pPr>
              <a:r>
                <a:rPr lang="en-GB" sz="1600" b="1" dirty="0">
                  <a:latin typeface="+mj-lt"/>
                </a:rPr>
                <a:t>Thinking distance</a:t>
              </a:r>
            </a:p>
            <a:p>
              <a:pPr>
                <a:spcBef>
                  <a:spcPct val="50000"/>
                </a:spcBef>
              </a:pPr>
              <a:r>
                <a:rPr lang="en-GB" sz="1600" b="1" dirty="0">
                  <a:latin typeface="+mj-lt"/>
                </a:rPr>
                <a:t>(reaction time)</a:t>
              </a:r>
            </a:p>
          </p:txBody>
        </p:sp>
      </p:grpSp>
      <p:sp>
        <p:nvSpPr>
          <p:cNvPr id="4105" name="AutoShape 9"/>
          <p:cNvSpPr>
            <a:spLocks/>
          </p:cNvSpPr>
          <p:nvPr/>
        </p:nvSpPr>
        <p:spPr bwMode="auto">
          <a:xfrm>
            <a:off x="457200" y="1219200"/>
            <a:ext cx="1847850" cy="533400"/>
          </a:xfrm>
          <a:prstGeom prst="borderCallout1">
            <a:avLst>
              <a:gd name="adj1" fmla="val 21431"/>
              <a:gd name="adj2" fmla="val 104125"/>
              <a:gd name="adj3" fmla="val 139287"/>
              <a:gd name="adj4" fmla="val 156699"/>
            </a:avLst>
          </a:prstGeom>
          <a:solidFill>
            <a:schemeClr val="accent1"/>
          </a:solidFill>
          <a:ln w="19050">
            <a:solidFill>
              <a:schemeClr val="tx2"/>
            </a:solidFill>
            <a:miter lim="800000"/>
            <a:headEnd/>
            <a:tailEnd/>
          </a:ln>
        </p:spPr>
        <p:txBody>
          <a:bodyPr/>
          <a:lstStyle/>
          <a:p>
            <a:r>
              <a:rPr lang="en-GB" sz="1600" b="1" dirty="0">
                <a:latin typeface="+mj-lt"/>
              </a:rPr>
              <a:t>Tiredness</a:t>
            </a:r>
          </a:p>
        </p:txBody>
      </p:sp>
      <p:sp>
        <p:nvSpPr>
          <p:cNvPr id="4106" name="AutoShape 10"/>
          <p:cNvSpPr>
            <a:spLocks/>
          </p:cNvSpPr>
          <p:nvPr/>
        </p:nvSpPr>
        <p:spPr bwMode="auto">
          <a:xfrm>
            <a:off x="533400" y="2362200"/>
            <a:ext cx="1847850" cy="857250"/>
          </a:xfrm>
          <a:prstGeom prst="borderCallout1">
            <a:avLst>
              <a:gd name="adj1" fmla="val 13333"/>
              <a:gd name="adj2" fmla="val 104125"/>
              <a:gd name="adj3" fmla="val 4444"/>
              <a:gd name="adj4" fmla="val 147421"/>
            </a:avLst>
          </a:prstGeom>
          <a:solidFill>
            <a:schemeClr val="accent1"/>
          </a:solidFill>
          <a:ln w="19050">
            <a:solidFill>
              <a:schemeClr val="tx2"/>
            </a:solidFill>
            <a:miter lim="800000"/>
            <a:headEnd/>
            <a:tailEnd/>
          </a:ln>
        </p:spPr>
        <p:txBody>
          <a:bodyPr/>
          <a:lstStyle/>
          <a:p>
            <a:r>
              <a:rPr lang="en-GB" sz="1600" b="1" dirty="0">
                <a:latin typeface="+mj-lt"/>
              </a:rPr>
              <a:t>Too many drugs</a:t>
            </a:r>
          </a:p>
        </p:txBody>
      </p:sp>
      <p:sp>
        <p:nvSpPr>
          <p:cNvPr id="4107" name="AutoShape 11"/>
          <p:cNvSpPr>
            <a:spLocks/>
          </p:cNvSpPr>
          <p:nvPr/>
        </p:nvSpPr>
        <p:spPr bwMode="auto">
          <a:xfrm>
            <a:off x="6858000" y="4267200"/>
            <a:ext cx="1847850" cy="457200"/>
          </a:xfrm>
          <a:prstGeom prst="borderCallout1">
            <a:avLst>
              <a:gd name="adj1" fmla="val 25000"/>
              <a:gd name="adj2" fmla="val -4125"/>
              <a:gd name="adj3" fmla="val 145833"/>
              <a:gd name="adj4" fmla="val -61856"/>
            </a:avLst>
          </a:prstGeom>
          <a:solidFill>
            <a:schemeClr val="accent2"/>
          </a:solidFill>
          <a:ln w="19050">
            <a:solidFill>
              <a:schemeClr val="tx2"/>
            </a:solidFill>
            <a:miter lim="800000"/>
            <a:headEnd/>
            <a:tailEnd/>
          </a:ln>
        </p:spPr>
        <p:txBody>
          <a:bodyPr/>
          <a:lstStyle/>
          <a:p>
            <a:r>
              <a:rPr lang="en-GB" sz="1600" b="1">
                <a:latin typeface="+mj-lt"/>
              </a:rPr>
              <a:t>Wet roads</a:t>
            </a:r>
          </a:p>
        </p:txBody>
      </p:sp>
      <p:sp>
        <p:nvSpPr>
          <p:cNvPr id="4108" name="AutoShape 12"/>
          <p:cNvSpPr>
            <a:spLocks/>
          </p:cNvSpPr>
          <p:nvPr/>
        </p:nvSpPr>
        <p:spPr bwMode="auto">
          <a:xfrm>
            <a:off x="7010400" y="5638800"/>
            <a:ext cx="1847850" cy="857250"/>
          </a:xfrm>
          <a:prstGeom prst="borderCallout1">
            <a:avLst>
              <a:gd name="adj1" fmla="val 13333"/>
              <a:gd name="adj2" fmla="val -4125"/>
              <a:gd name="adj3" fmla="val -11111"/>
              <a:gd name="adj4" fmla="val -58764"/>
            </a:avLst>
          </a:prstGeom>
          <a:solidFill>
            <a:schemeClr val="accent2"/>
          </a:solidFill>
          <a:ln w="19050">
            <a:solidFill>
              <a:schemeClr val="tx2"/>
            </a:solidFill>
            <a:miter lim="800000"/>
            <a:headEnd/>
            <a:tailEnd/>
          </a:ln>
        </p:spPr>
        <p:txBody>
          <a:bodyPr/>
          <a:lstStyle/>
          <a:p>
            <a:r>
              <a:rPr lang="en-GB" sz="1600" b="1">
                <a:latin typeface="+mj-lt"/>
              </a:rPr>
              <a:t>Driving too fast</a:t>
            </a:r>
          </a:p>
        </p:txBody>
      </p:sp>
      <p:sp>
        <p:nvSpPr>
          <p:cNvPr id="4109" name="AutoShape 13"/>
          <p:cNvSpPr>
            <a:spLocks/>
          </p:cNvSpPr>
          <p:nvPr/>
        </p:nvSpPr>
        <p:spPr bwMode="auto">
          <a:xfrm>
            <a:off x="381000" y="5619750"/>
            <a:ext cx="2209800" cy="857250"/>
          </a:xfrm>
          <a:prstGeom prst="borderCallout1">
            <a:avLst>
              <a:gd name="adj1" fmla="val 13333"/>
              <a:gd name="adj2" fmla="val 103449"/>
              <a:gd name="adj3" fmla="val 0"/>
              <a:gd name="adj4" fmla="val 131032"/>
            </a:avLst>
          </a:prstGeom>
          <a:solidFill>
            <a:schemeClr val="accent2"/>
          </a:solidFill>
          <a:ln w="19050">
            <a:solidFill>
              <a:schemeClr val="tx2"/>
            </a:solidFill>
            <a:miter lim="800000"/>
            <a:headEnd/>
            <a:tailEnd/>
          </a:ln>
        </p:spPr>
        <p:txBody>
          <a:bodyPr/>
          <a:lstStyle/>
          <a:p>
            <a:r>
              <a:rPr lang="en-GB" sz="1600" b="1">
                <a:latin typeface="+mj-lt"/>
              </a:rPr>
              <a:t>Tyres/brakes worn out</a:t>
            </a:r>
          </a:p>
        </p:txBody>
      </p:sp>
      <p:sp>
        <p:nvSpPr>
          <p:cNvPr id="4110" name="AutoShape 14"/>
          <p:cNvSpPr>
            <a:spLocks/>
          </p:cNvSpPr>
          <p:nvPr/>
        </p:nvSpPr>
        <p:spPr bwMode="auto">
          <a:xfrm>
            <a:off x="457200" y="4419600"/>
            <a:ext cx="1847850" cy="533400"/>
          </a:xfrm>
          <a:prstGeom prst="borderCallout1">
            <a:avLst>
              <a:gd name="adj1" fmla="val 21431"/>
              <a:gd name="adj2" fmla="val 104125"/>
              <a:gd name="adj3" fmla="val 139287"/>
              <a:gd name="adj4" fmla="val 154639"/>
            </a:avLst>
          </a:prstGeom>
          <a:solidFill>
            <a:schemeClr val="accent2"/>
          </a:solidFill>
          <a:ln w="19050">
            <a:solidFill>
              <a:schemeClr val="tx2"/>
            </a:solidFill>
            <a:miter lim="800000"/>
            <a:headEnd/>
            <a:tailEnd/>
          </a:ln>
        </p:spPr>
        <p:txBody>
          <a:bodyPr/>
          <a:lstStyle/>
          <a:p>
            <a:r>
              <a:rPr lang="en-GB" sz="1600" b="1" dirty="0">
                <a:latin typeface="+mj-lt"/>
              </a:rPr>
              <a:t>Icy roads</a:t>
            </a:r>
          </a:p>
        </p:txBody>
      </p:sp>
      <p:sp>
        <p:nvSpPr>
          <p:cNvPr id="4111" name="AutoShape 15"/>
          <p:cNvSpPr>
            <a:spLocks/>
          </p:cNvSpPr>
          <p:nvPr/>
        </p:nvSpPr>
        <p:spPr bwMode="auto">
          <a:xfrm>
            <a:off x="7010400" y="2438400"/>
            <a:ext cx="1847850" cy="857250"/>
          </a:xfrm>
          <a:prstGeom prst="borderCallout1">
            <a:avLst>
              <a:gd name="adj1" fmla="val 13333"/>
              <a:gd name="adj2" fmla="val -4125"/>
              <a:gd name="adj3" fmla="val 28889"/>
              <a:gd name="adj4" fmla="val -69074"/>
            </a:avLst>
          </a:prstGeom>
          <a:solidFill>
            <a:schemeClr val="accent1"/>
          </a:solidFill>
          <a:ln w="19050">
            <a:solidFill>
              <a:schemeClr val="tx2"/>
            </a:solidFill>
            <a:miter lim="800000"/>
            <a:headEnd/>
            <a:tailEnd/>
          </a:ln>
        </p:spPr>
        <p:txBody>
          <a:bodyPr/>
          <a:lstStyle/>
          <a:p>
            <a:r>
              <a:rPr lang="en-GB" sz="1600" b="1">
                <a:latin typeface="+mj-lt"/>
              </a:rPr>
              <a:t>Poor visibility</a:t>
            </a:r>
          </a:p>
        </p:txBody>
      </p:sp>
    </p:spTree>
    <p:extLst>
      <p:ext uri="{BB962C8B-B14F-4D97-AF65-F5344CB8AC3E}">
        <p14:creationId xmlns:p14="http://schemas.microsoft.com/office/powerpoint/2010/main" val="370225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103"/>
                                        </p:tgtEl>
                                        <p:attrNameLst>
                                          <p:attrName>style.visibility</p:attrName>
                                        </p:attrNameLst>
                                      </p:cBhvr>
                                      <p:to>
                                        <p:strVal val="visible"/>
                                      </p:to>
                                    </p:set>
                                    <p:anim calcmode="lin" valueType="num">
                                      <p:cBhvr additive="base">
                                        <p:cTn id="13" dur="500" fill="hold"/>
                                        <p:tgtEl>
                                          <p:spTgt spid="4103"/>
                                        </p:tgtEl>
                                        <p:attrNameLst>
                                          <p:attrName>ppt_x</p:attrName>
                                        </p:attrNameLst>
                                      </p:cBhvr>
                                      <p:tavLst>
                                        <p:tav tm="0">
                                          <p:val>
                                            <p:strVal val="1+#ppt_w/2"/>
                                          </p:val>
                                        </p:tav>
                                        <p:tav tm="100000">
                                          <p:val>
                                            <p:strVal val="#ppt_x"/>
                                          </p:val>
                                        </p:tav>
                                      </p:tavLst>
                                    </p:anim>
                                    <p:anim calcmode="lin" valueType="num">
                                      <p:cBhvr additive="base">
                                        <p:cTn id="14" dur="500" fill="hold"/>
                                        <p:tgtEl>
                                          <p:spTgt spid="410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05"/>
                                        </p:tgtEl>
                                        <p:attrNameLst>
                                          <p:attrName>style.visibility</p:attrName>
                                        </p:attrNameLst>
                                      </p:cBhvr>
                                      <p:to>
                                        <p:strVal val="visible"/>
                                      </p:to>
                                    </p:set>
                                    <p:anim calcmode="lin" valueType="num">
                                      <p:cBhvr additive="base">
                                        <p:cTn id="19" dur="500" fill="hold"/>
                                        <p:tgtEl>
                                          <p:spTgt spid="4105"/>
                                        </p:tgtEl>
                                        <p:attrNameLst>
                                          <p:attrName>ppt_x</p:attrName>
                                        </p:attrNameLst>
                                      </p:cBhvr>
                                      <p:tavLst>
                                        <p:tav tm="0">
                                          <p:val>
                                            <p:strVal val="0-#ppt_w/2"/>
                                          </p:val>
                                        </p:tav>
                                        <p:tav tm="100000">
                                          <p:val>
                                            <p:strVal val="#ppt_x"/>
                                          </p:val>
                                        </p:tav>
                                      </p:tavLst>
                                    </p:anim>
                                    <p:anim calcmode="lin" valueType="num">
                                      <p:cBhvr additive="base">
                                        <p:cTn id="20" dur="500" fill="hold"/>
                                        <p:tgtEl>
                                          <p:spTgt spid="410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106"/>
                                        </p:tgtEl>
                                        <p:attrNameLst>
                                          <p:attrName>style.visibility</p:attrName>
                                        </p:attrNameLst>
                                      </p:cBhvr>
                                      <p:to>
                                        <p:strVal val="visible"/>
                                      </p:to>
                                    </p:set>
                                    <p:anim calcmode="lin" valueType="num">
                                      <p:cBhvr additive="base">
                                        <p:cTn id="25" dur="500" fill="hold"/>
                                        <p:tgtEl>
                                          <p:spTgt spid="4106"/>
                                        </p:tgtEl>
                                        <p:attrNameLst>
                                          <p:attrName>ppt_x</p:attrName>
                                        </p:attrNameLst>
                                      </p:cBhvr>
                                      <p:tavLst>
                                        <p:tav tm="0">
                                          <p:val>
                                            <p:strVal val="0-#ppt_w/2"/>
                                          </p:val>
                                        </p:tav>
                                        <p:tav tm="100000">
                                          <p:val>
                                            <p:strVal val="#ppt_x"/>
                                          </p:val>
                                        </p:tav>
                                      </p:tavLst>
                                    </p:anim>
                                    <p:anim calcmode="lin" valueType="num">
                                      <p:cBhvr additive="base">
                                        <p:cTn id="26" dur="500" fill="hold"/>
                                        <p:tgtEl>
                                          <p:spTgt spid="410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111"/>
                                        </p:tgtEl>
                                        <p:attrNameLst>
                                          <p:attrName>style.visibility</p:attrName>
                                        </p:attrNameLst>
                                      </p:cBhvr>
                                      <p:to>
                                        <p:strVal val="visible"/>
                                      </p:to>
                                    </p:set>
                                    <p:anim calcmode="lin" valueType="num">
                                      <p:cBhvr additive="base">
                                        <p:cTn id="31" dur="500" fill="hold"/>
                                        <p:tgtEl>
                                          <p:spTgt spid="4111"/>
                                        </p:tgtEl>
                                        <p:attrNameLst>
                                          <p:attrName>ppt_x</p:attrName>
                                        </p:attrNameLst>
                                      </p:cBhvr>
                                      <p:tavLst>
                                        <p:tav tm="0">
                                          <p:val>
                                            <p:strVal val="1+#ppt_w/2"/>
                                          </p:val>
                                        </p:tav>
                                        <p:tav tm="100000">
                                          <p:val>
                                            <p:strVal val="#ppt_x"/>
                                          </p:val>
                                        </p:tav>
                                      </p:tavLst>
                                    </p:anim>
                                    <p:anim calcmode="lin" valueType="num">
                                      <p:cBhvr additive="base">
                                        <p:cTn id="32"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4107"/>
                                        </p:tgtEl>
                                        <p:attrNameLst>
                                          <p:attrName>style.visibility</p:attrName>
                                        </p:attrNameLst>
                                      </p:cBhvr>
                                      <p:to>
                                        <p:strVal val="visible"/>
                                      </p:to>
                                    </p:set>
                                    <p:anim calcmode="lin" valueType="num">
                                      <p:cBhvr additive="base">
                                        <p:cTn id="43" dur="500" fill="hold"/>
                                        <p:tgtEl>
                                          <p:spTgt spid="4107"/>
                                        </p:tgtEl>
                                        <p:attrNameLst>
                                          <p:attrName>ppt_x</p:attrName>
                                        </p:attrNameLst>
                                      </p:cBhvr>
                                      <p:tavLst>
                                        <p:tav tm="0">
                                          <p:val>
                                            <p:strVal val="1+#ppt_w/2"/>
                                          </p:val>
                                        </p:tav>
                                        <p:tav tm="100000">
                                          <p:val>
                                            <p:strVal val="#ppt_x"/>
                                          </p:val>
                                        </p:tav>
                                      </p:tavLst>
                                    </p:anim>
                                    <p:anim calcmode="lin" valueType="num">
                                      <p:cBhvr additive="base">
                                        <p:cTn id="44" dur="500" fill="hold"/>
                                        <p:tgtEl>
                                          <p:spTgt spid="410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4108"/>
                                        </p:tgtEl>
                                        <p:attrNameLst>
                                          <p:attrName>style.visibility</p:attrName>
                                        </p:attrNameLst>
                                      </p:cBhvr>
                                      <p:to>
                                        <p:strVal val="visible"/>
                                      </p:to>
                                    </p:set>
                                    <p:anim calcmode="lin" valueType="num">
                                      <p:cBhvr additive="base">
                                        <p:cTn id="49" dur="500" fill="hold"/>
                                        <p:tgtEl>
                                          <p:spTgt spid="4108"/>
                                        </p:tgtEl>
                                        <p:attrNameLst>
                                          <p:attrName>ppt_x</p:attrName>
                                        </p:attrNameLst>
                                      </p:cBhvr>
                                      <p:tavLst>
                                        <p:tav tm="0">
                                          <p:val>
                                            <p:strVal val="1+#ppt_w/2"/>
                                          </p:val>
                                        </p:tav>
                                        <p:tav tm="100000">
                                          <p:val>
                                            <p:strVal val="#ppt_x"/>
                                          </p:val>
                                        </p:tav>
                                      </p:tavLst>
                                    </p:anim>
                                    <p:anim calcmode="lin" valueType="num">
                                      <p:cBhvr additive="base">
                                        <p:cTn id="50" dur="500" fill="hold"/>
                                        <p:tgtEl>
                                          <p:spTgt spid="410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109"/>
                                        </p:tgtEl>
                                        <p:attrNameLst>
                                          <p:attrName>style.visibility</p:attrName>
                                        </p:attrNameLst>
                                      </p:cBhvr>
                                      <p:to>
                                        <p:strVal val="visible"/>
                                      </p:to>
                                    </p:set>
                                    <p:anim calcmode="lin" valueType="num">
                                      <p:cBhvr additive="base">
                                        <p:cTn id="55" dur="500" fill="hold"/>
                                        <p:tgtEl>
                                          <p:spTgt spid="4109"/>
                                        </p:tgtEl>
                                        <p:attrNameLst>
                                          <p:attrName>ppt_x</p:attrName>
                                        </p:attrNameLst>
                                      </p:cBhvr>
                                      <p:tavLst>
                                        <p:tav tm="0">
                                          <p:val>
                                            <p:strVal val="0-#ppt_w/2"/>
                                          </p:val>
                                        </p:tav>
                                        <p:tav tm="100000">
                                          <p:val>
                                            <p:strVal val="#ppt_x"/>
                                          </p:val>
                                        </p:tav>
                                      </p:tavLst>
                                    </p:anim>
                                    <p:anim calcmode="lin" valueType="num">
                                      <p:cBhvr additive="base">
                                        <p:cTn id="56" dur="500" fill="hold"/>
                                        <p:tgtEl>
                                          <p:spTgt spid="4109"/>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110"/>
                                        </p:tgtEl>
                                        <p:attrNameLst>
                                          <p:attrName>style.visibility</p:attrName>
                                        </p:attrNameLst>
                                      </p:cBhvr>
                                      <p:to>
                                        <p:strVal val="visible"/>
                                      </p:to>
                                    </p:set>
                                    <p:anim calcmode="lin" valueType="num">
                                      <p:cBhvr additive="base">
                                        <p:cTn id="61" dur="500" fill="hold"/>
                                        <p:tgtEl>
                                          <p:spTgt spid="4110"/>
                                        </p:tgtEl>
                                        <p:attrNameLst>
                                          <p:attrName>ppt_x</p:attrName>
                                        </p:attrNameLst>
                                      </p:cBhvr>
                                      <p:tavLst>
                                        <p:tav tm="0">
                                          <p:val>
                                            <p:strVal val="0-#ppt_w/2"/>
                                          </p:val>
                                        </p:tav>
                                        <p:tav tm="100000">
                                          <p:val>
                                            <p:strVal val="#ppt_x"/>
                                          </p:val>
                                        </p:tav>
                                      </p:tavLst>
                                    </p:anim>
                                    <p:anim calcmode="lin" valueType="num">
                                      <p:cBhvr additive="base">
                                        <p:cTn id="62" dur="500" fill="hold"/>
                                        <p:tgtEl>
                                          <p:spTgt spid="4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5" grpId="0" animBg="1" autoUpdateAnimBg="0"/>
      <p:bldP spid="4106" grpId="0" animBg="1" autoUpdateAnimBg="0"/>
      <p:bldP spid="4107" grpId="0" animBg="1" autoUpdateAnimBg="0"/>
      <p:bldP spid="4108" grpId="0" animBg="1" autoUpdateAnimBg="0"/>
      <p:bldP spid="4109" grpId="0" animBg="1" autoUpdateAnimBg="0"/>
      <p:bldP spid="4110" grpId="0" animBg="1" autoUpdateAnimBg="0"/>
      <p:bldP spid="4111"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Stopping a car...</a:t>
            </a:r>
            <a:endParaRPr lang="en-GB" dirty="0"/>
          </a:p>
        </p:txBody>
      </p:sp>
      <p:sp>
        <p:nvSpPr>
          <p:cNvPr id="3" name="Content Placeholder 2"/>
          <p:cNvSpPr txBox="1">
            <a:spLocks/>
          </p:cNvSpPr>
          <p:nvPr/>
        </p:nvSpPr>
        <p:spPr>
          <a:xfrm>
            <a:off x="395536" y="1268760"/>
            <a:ext cx="8352928" cy="4968552"/>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GB" sz="2600" dirty="0" smtClean="0">
                <a:latin typeface="+mj-lt"/>
              </a:rPr>
              <a:t>The stopping distance of a vehicle depends on the distance the vehicle travels during the driver’s reaction time and the stopping distance it travels under the braking force.</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GB" sz="2600" b="0" i="0" strike="noStrike" kern="1200" cap="none" spc="0" normalizeH="0" noProof="0" dirty="0" smtClean="0">
              <a:ln>
                <a:noFill/>
              </a:ln>
              <a:solidFill>
                <a:schemeClr val="tx1"/>
              </a:solidFill>
              <a:effectLst/>
              <a:uLnTx/>
              <a:uFillTx/>
              <a:latin typeface="+mj-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GB" sz="2600" dirty="0" smtClean="0">
                <a:latin typeface="+mj-lt"/>
              </a:rPr>
              <a:t>A driver’s reaction time can be affected by tiredness, drugs and alcohol</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GB" sz="2600" b="0" i="0" strike="noStrike" kern="1200" cap="none" spc="0" normalizeH="0" noProof="0" dirty="0" smtClean="0">
              <a:ln>
                <a:noFill/>
              </a:ln>
              <a:solidFill>
                <a:schemeClr val="tx1"/>
              </a:solidFill>
              <a:effectLst/>
              <a:uLnTx/>
              <a:uFillTx/>
              <a:latin typeface="+mj-lt"/>
              <a:ea typeface="+mn-ea"/>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GB" sz="2600" dirty="0" smtClean="0">
                <a:latin typeface="+mj-lt"/>
              </a:rPr>
              <a:t>A vehicle’s braking distance can be affected by adverse road and weather conditions and poor condition of the vehicle</a:t>
            </a:r>
            <a:endParaRPr kumimoji="0" lang="en-GB" sz="2600" b="0" i="0" strike="noStrike" kern="1200" cap="none" spc="0" normalizeH="0" noProof="0" dirty="0" smtClean="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423423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pPr eaLnBrk="1" hangingPunct="1"/>
            <a:r>
              <a:rPr lang="en-GB" smtClean="0"/>
              <a:t>P2 - Physics</a:t>
            </a:r>
          </a:p>
        </p:txBody>
      </p:sp>
      <p:sp>
        <p:nvSpPr>
          <p:cNvPr id="3" name="Subtitle 2"/>
          <p:cNvSpPr>
            <a:spLocks noGrp="1"/>
          </p:cNvSpPr>
          <p:nvPr>
            <p:ph type="subTitle" idx="1"/>
          </p:nvPr>
        </p:nvSpPr>
        <p:spPr/>
        <p:txBody>
          <a:bodyPr>
            <a:normAutofit/>
          </a:bodyPr>
          <a:lstStyle/>
          <a:p>
            <a:pPr eaLnBrk="1" fontAlgn="auto" hangingPunct="1">
              <a:spcAft>
                <a:spcPts val="0"/>
              </a:spcAft>
              <a:buFont typeface="Wingdings 3"/>
              <a:buNone/>
              <a:defRPr/>
            </a:pPr>
            <a:r>
              <a:rPr lang="en-GB" u="sng" dirty="0" smtClean="0"/>
              <a:t>Movement</a:t>
            </a:r>
            <a:endParaRPr lang="en-GB" u="sng" dirty="0"/>
          </a:p>
        </p:txBody>
      </p:sp>
    </p:spTree>
    <p:extLst>
      <p:ext uri="{BB962C8B-B14F-4D97-AF65-F5344CB8AC3E}">
        <p14:creationId xmlns:p14="http://schemas.microsoft.com/office/powerpoint/2010/main" val="1532627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GB" smtClean="0"/>
              <a:t>P2 – Physics – Aims (Higher Tier)</a:t>
            </a:r>
          </a:p>
        </p:txBody>
      </p:sp>
      <p:sp>
        <p:nvSpPr>
          <p:cNvPr id="3" name="Content Placeholder 2"/>
          <p:cNvSpPr>
            <a:spLocks noGrp="1"/>
          </p:cNvSpPr>
          <p:nvPr>
            <p:ph sz="quarter" idx="1"/>
          </p:nvPr>
        </p:nvSpPr>
        <p:spPr>
          <a:xfrm>
            <a:off x="468313" y="1916113"/>
            <a:ext cx="8229600" cy="3794125"/>
          </a:xfrm>
        </p:spPr>
        <p:txBody>
          <a:bodyPr>
            <a:normAutofit fontScale="92500" lnSpcReduction="10000"/>
          </a:bodyPr>
          <a:lstStyle/>
          <a:p>
            <a:pPr marL="274320" indent="-274320" eaLnBrk="1" fontAlgn="auto" hangingPunct="1">
              <a:spcAft>
                <a:spcPts val="0"/>
              </a:spcAft>
              <a:buFont typeface="Wingdings 3"/>
              <a:buChar char=""/>
              <a:defRPr/>
            </a:pPr>
            <a:r>
              <a:rPr lang="en-GB" dirty="0" smtClean="0">
                <a:latin typeface="+mj-lt"/>
              </a:rPr>
              <a:t>to calculate the speed of a body (object) from the slope of a distance-time graph</a:t>
            </a:r>
          </a:p>
          <a:p>
            <a:pPr marL="274320" indent="-274320" eaLnBrk="1" fontAlgn="auto" hangingPunct="1">
              <a:spcAft>
                <a:spcPts val="0"/>
              </a:spcAft>
              <a:buFont typeface="Wingdings 3"/>
              <a:buNone/>
              <a:defRPr/>
            </a:pPr>
            <a:endParaRPr lang="en-GB" dirty="0" smtClean="0">
              <a:latin typeface="+mj-lt"/>
            </a:endParaRPr>
          </a:p>
          <a:p>
            <a:pPr marL="274320" indent="-274320" eaLnBrk="1" fontAlgn="auto" hangingPunct="1">
              <a:spcAft>
                <a:spcPts val="0"/>
              </a:spcAft>
              <a:buFont typeface="Wingdings 3"/>
              <a:buChar char=""/>
              <a:defRPr/>
            </a:pPr>
            <a:r>
              <a:rPr lang="en-GB" dirty="0" smtClean="0">
                <a:latin typeface="+mj-lt"/>
              </a:rPr>
              <a:t>to calculate the acceleration of a body (object) from the slope of a velocity-time graph</a:t>
            </a:r>
          </a:p>
          <a:p>
            <a:pPr marL="274320" indent="-274320" eaLnBrk="1" fontAlgn="auto" hangingPunct="1">
              <a:spcAft>
                <a:spcPts val="0"/>
              </a:spcAft>
              <a:buFont typeface="Wingdings 3"/>
              <a:buNone/>
              <a:defRPr/>
            </a:pPr>
            <a:endParaRPr lang="en-GB" dirty="0" smtClean="0">
              <a:latin typeface="+mj-lt"/>
            </a:endParaRPr>
          </a:p>
          <a:p>
            <a:pPr marL="274320" indent="-274320" eaLnBrk="1" fontAlgn="auto" hangingPunct="1">
              <a:spcAft>
                <a:spcPts val="0"/>
              </a:spcAft>
              <a:buFont typeface="Wingdings 3"/>
              <a:buChar char=""/>
              <a:defRPr/>
            </a:pPr>
            <a:r>
              <a:rPr lang="en-GB" dirty="0" smtClean="0">
                <a:latin typeface="+mj-lt"/>
              </a:rPr>
              <a:t>to calculate the distance travelled by a body from a velocity-time graph</a:t>
            </a:r>
            <a:endParaRPr lang="en-GB" dirty="0">
              <a:latin typeface="+mj-lt"/>
            </a:endParaRPr>
          </a:p>
        </p:txBody>
      </p:sp>
    </p:spTree>
    <p:extLst>
      <p:ext uri="{BB962C8B-B14F-4D97-AF65-F5344CB8AC3E}">
        <p14:creationId xmlns:p14="http://schemas.microsoft.com/office/powerpoint/2010/main" val="184798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916113"/>
            <a:ext cx="8229600" cy="3506787"/>
          </a:xfrm>
        </p:spPr>
        <p:txBody>
          <a:bodyPr>
            <a:normAutofit/>
          </a:bodyPr>
          <a:lstStyle/>
          <a:p>
            <a:pPr marL="274320" indent="-274320" eaLnBrk="1" fontAlgn="auto" hangingPunct="1">
              <a:spcAft>
                <a:spcPts val="0"/>
              </a:spcAft>
              <a:buFont typeface="Wingdings 3"/>
              <a:buChar char=""/>
              <a:defRPr/>
            </a:pPr>
            <a:r>
              <a:rPr lang="en-GB" dirty="0" smtClean="0">
                <a:latin typeface="+mj-lt"/>
              </a:rPr>
              <a:t>to discuss the transformation of kinetic energy to other forms of energy in particular situations</a:t>
            </a:r>
          </a:p>
        </p:txBody>
      </p:sp>
    </p:spTree>
    <p:extLst>
      <p:ext uri="{BB962C8B-B14F-4D97-AF65-F5344CB8AC3E}">
        <p14:creationId xmlns:p14="http://schemas.microsoft.com/office/powerpoint/2010/main" val="224706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GB" smtClean="0"/>
              <a:t>Movement</a:t>
            </a:r>
          </a:p>
        </p:txBody>
      </p:sp>
      <p:sp>
        <p:nvSpPr>
          <p:cNvPr id="3" name="Content Placeholder 2"/>
          <p:cNvSpPr>
            <a:spLocks noGrp="1"/>
          </p:cNvSpPr>
          <p:nvPr>
            <p:ph sz="quarter" idx="1"/>
          </p:nvPr>
        </p:nvSpPr>
        <p:spPr>
          <a:xfrm>
            <a:off x="457200" y="1219200"/>
            <a:ext cx="8229600" cy="4937125"/>
          </a:xfrm>
        </p:spPr>
        <p:txBody>
          <a:bodyPr>
            <a:normAutofit lnSpcReduction="10000"/>
          </a:bodyPr>
          <a:lstStyle/>
          <a:p>
            <a:pPr>
              <a:defRPr/>
            </a:pPr>
            <a:r>
              <a:rPr lang="en-GB" dirty="0" smtClean="0">
                <a:latin typeface="+mj-lt"/>
              </a:rPr>
              <a:t>When a body speeds up or slows down, its kinetic energy increases or decreases</a:t>
            </a:r>
          </a:p>
          <a:p>
            <a:pPr>
              <a:defRPr/>
            </a:pPr>
            <a:r>
              <a:rPr lang="en-GB" dirty="0" smtClean="0">
                <a:latin typeface="+mj-lt"/>
              </a:rPr>
              <a:t>The forces which cause the change in speed do so by transferring energy to, or from, the body (object)</a:t>
            </a:r>
          </a:p>
          <a:p>
            <a:pPr>
              <a:defRPr/>
            </a:pPr>
            <a:endParaRPr lang="en-GB" dirty="0" smtClean="0">
              <a:latin typeface="+mj-lt"/>
            </a:endParaRPr>
          </a:p>
          <a:p>
            <a:pPr>
              <a:defRPr/>
            </a:pPr>
            <a:r>
              <a:rPr lang="en-GB" dirty="0" smtClean="0">
                <a:latin typeface="+mj-lt"/>
              </a:rPr>
              <a:t>When a force causes a body (object) to move through a distance, energy is transferred and work is done</a:t>
            </a:r>
          </a:p>
          <a:p>
            <a:pPr lvl="1">
              <a:defRPr/>
            </a:pPr>
            <a:r>
              <a:rPr lang="en-GB" dirty="0" smtClean="0">
                <a:solidFill>
                  <a:schemeClr val="tx1"/>
                </a:solidFill>
                <a:latin typeface="+mj-lt"/>
              </a:rPr>
              <a:t>Work Done = Energy Transferred</a:t>
            </a:r>
            <a:endParaRPr lang="en-GB" dirty="0">
              <a:solidFill>
                <a:schemeClr val="tx1"/>
              </a:solidFill>
              <a:latin typeface="+mj-lt"/>
            </a:endParaRPr>
          </a:p>
        </p:txBody>
      </p:sp>
    </p:spTree>
    <p:extLst>
      <p:ext uri="{BB962C8B-B14F-4D97-AF65-F5344CB8AC3E}">
        <p14:creationId xmlns:p14="http://schemas.microsoft.com/office/powerpoint/2010/main" val="239205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395288" y="-26988"/>
            <a:ext cx="8229600" cy="990601"/>
          </a:xfrm>
        </p:spPr>
        <p:txBody>
          <a:bodyPr/>
          <a:lstStyle/>
          <a:p>
            <a:r>
              <a:rPr lang="en-GB" smtClean="0"/>
              <a:t>Work Done, Force &amp; Distance</a:t>
            </a:r>
          </a:p>
        </p:txBody>
      </p:sp>
      <p:sp>
        <p:nvSpPr>
          <p:cNvPr id="3" name="Content Placeholder 2"/>
          <p:cNvSpPr>
            <a:spLocks noGrp="1"/>
          </p:cNvSpPr>
          <p:nvPr>
            <p:ph sz="quarter" idx="1"/>
          </p:nvPr>
        </p:nvSpPr>
        <p:spPr>
          <a:xfrm>
            <a:off x="457200" y="1219200"/>
            <a:ext cx="8229600" cy="4937125"/>
          </a:xfrm>
        </p:spPr>
        <p:txBody>
          <a:bodyPr>
            <a:normAutofit fontScale="92500" lnSpcReduction="20000"/>
          </a:bodyPr>
          <a:lstStyle/>
          <a:p>
            <a:pPr>
              <a:defRPr/>
            </a:pPr>
            <a:r>
              <a:rPr lang="en-GB" dirty="0" smtClean="0">
                <a:latin typeface="+mj-lt"/>
              </a:rPr>
              <a:t>The amount of work done, force and distance are related by the equation:</a:t>
            </a:r>
          </a:p>
          <a:p>
            <a:pPr>
              <a:defRPr/>
            </a:pPr>
            <a:endParaRPr lang="en-GB" dirty="0" smtClean="0">
              <a:latin typeface="+mj-lt"/>
            </a:endParaRPr>
          </a:p>
          <a:p>
            <a:pPr>
              <a:defRPr/>
            </a:pPr>
            <a:r>
              <a:rPr lang="en-GB" dirty="0" smtClean="0">
                <a:latin typeface="+mj-lt"/>
              </a:rPr>
              <a:t>Work Done (joules, J)</a:t>
            </a:r>
          </a:p>
          <a:p>
            <a:pPr>
              <a:defRPr/>
            </a:pPr>
            <a:r>
              <a:rPr lang="en-GB" dirty="0" smtClean="0">
                <a:latin typeface="+mj-lt"/>
              </a:rPr>
              <a:t>Force (</a:t>
            </a:r>
            <a:r>
              <a:rPr lang="en-GB" dirty="0" err="1" smtClean="0">
                <a:latin typeface="+mj-lt"/>
              </a:rPr>
              <a:t>newtons</a:t>
            </a:r>
            <a:r>
              <a:rPr lang="en-GB" dirty="0" smtClean="0">
                <a:latin typeface="+mj-lt"/>
              </a:rPr>
              <a:t>, N)</a:t>
            </a:r>
          </a:p>
          <a:p>
            <a:pPr>
              <a:defRPr/>
            </a:pPr>
            <a:r>
              <a:rPr lang="en-GB" dirty="0" smtClean="0">
                <a:latin typeface="+mj-lt"/>
              </a:rPr>
              <a:t>Distance (metres, m)</a:t>
            </a:r>
          </a:p>
          <a:p>
            <a:pPr lvl="1">
              <a:defRPr/>
            </a:pPr>
            <a:r>
              <a:rPr lang="en-GB" dirty="0" smtClean="0">
                <a:latin typeface="+mj-lt"/>
              </a:rPr>
              <a:t>Moved in direction of force!</a:t>
            </a:r>
          </a:p>
          <a:p>
            <a:pPr lvl="1">
              <a:defRPr/>
            </a:pPr>
            <a:endParaRPr lang="en-GB" dirty="0" smtClean="0">
              <a:latin typeface="+mj-lt"/>
            </a:endParaRPr>
          </a:p>
          <a:p>
            <a:pPr lvl="1">
              <a:defRPr/>
            </a:pPr>
            <a:endParaRPr lang="en-GB" dirty="0" smtClean="0">
              <a:latin typeface="+mj-lt"/>
            </a:endParaRPr>
          </a:p>
          <a:p>
            <a:pPr>
              <a:defRPr/>
            </a:pPr>
            <a:r>
              <a:rPr lang="en-GB" dirty="0" smtClean="0">
                <a:latin typeface="+mj-lt"/>
              </a:rPr>
              <a:t>Work done against frictional forces is mainly transferred into heat</a:t>
            </a:r>
            <a:endParaRPr lang="en-GB" dirty="0">
              <a:latin typeface="+mj-lt"/>
            </a:endParaRPr>
          </a:p>
        </p:txBody>
      </p:sp>
      <p:grpSp>
        <p:nvGrpSpPr>
          <p:cNvPr id="4" name="Group 5"/>
          <p:cNvGrpSpPr>
            <a:grpSpLocks/>
          </p:cNvGrpSpPr>
          <p:nvPr/>
        </p:nvGrpSpPr>
        <p:grpSpPr bwMode="auto">
          <a:xfrm>
            <a:off x="5508625" y="2133600"/>
            <a:ext cx="2895600" cy="2438400"/>
            <a:chOff x="3744" y="2448"/>
            <a:chExt cx="1824" cy="1536"/>
          </a:xfrm>
        </p:grpSpPr>
        <p:sp>
          <p:nvSpPr>
            <p:cNvPr id="21510" name="AutoShape 6"/>
            <p:cNvSpPr>
              <a:spLocks noChangeArrowheads="1"/>
            </p:cNvSpPr>
            <p:nvPr/>
          </p:nvSpPr>
          <p:spPr bwMode="auto">
            <a:xfrm>
              <a:off x="3744" y="2448"/>
              <a:ext cx="1824" cy="1536"/>
            </a:xfrm>
            <a:prstGeom prst="flowChartExtract">
              <a:avLst/>
            </a:prstGeom>
            <a:noFill/>
            <a:ln w="38100">
              <a:solidFill>
                <a:schemeClr val="tx1"/>
              </a:solidFill>
              <a:miter lim="800000"/>
              <a:headEnd/>
              <a:tailEnd/>
            </a:ln>
          </p:spPr>
          <p:txBody>
            <a:bodyPr wrap="none" anchor="ctr"/>
            <a:lstStyle/>
            <a:p>
              <a:endParaRPr lang="en-GB"/>
            </a:p>
          </p:txBody>
        </p:sp>
        <p:sp>
          <p:nvSpPr>
            <p:cNvPr id="21511" name="Text Box 7"/>
            <p:cNvSpPr txBox="1">
              <a:spLocks noChangeArrowheads="1"/>
            </p:cNvSpPr>
            <p:nvPr/>
          </p:nvSpPr>
          <p:spPr bwMode="auto">
            <a:xfrm>
              <a:off x="4481" y="2849"/>
              <a:ext cx="576" cy="327"/>
            </a:xfrm>
            <a:prstGeom prst="rect">
              <a:avLst/>
            </a:prstGeom>
            <a:noFill/>
            <a:ln w="9525">
              <a:noFill/>
              <a:miter lim="800000"/>
              <a:headEnd/>
              <a:tailEnd/>
            </a:ln>
          </p:spPr>
          <p:txBody>
            <a:bodyPr>
              <a:spAutoFit/>
            </a:bodyPr>
            <a:lstStyle/>
            <a:p>
              <a:pPr>
                <a:spcBef>
                  <a:spcPct val="50000"/>
                </a:spcBef>
              </a:pPr>
              <a:r>
                <a:rPr lang="en-GB" sz="2800"/>
                <a:t>W</a:t>
              </a:r>
            </a:p>
          </p:txBody>
        </p:sp>
        <p:sp>
          <p:nvSpPr>
            <p:cNvPr id="21512" name="Text Box 8"/>
            <p:cNvSpPr txBox="1">
              <a:spLocks noChangeArrowheads="1"/>
            </p:cNvSpPr>
            <p:nvPr/>
          </p:nvSpPr>
          <p:spPr bwMode="auto">
            <a:xfrm>
              <a:off x="4869" y="3527"/>
              <a:ext cx="576" cy="327"/>
            </a:xfrm>
            <a:prstGeom prst="rect">
              <a:avLst/>
            </a:prstGeom>
            <a:noFill/>
            <a:ln w="9525">
              <a:noFill/>
              <a:miter lim="800000"/>
              <a:headEnd/>
              <a:tailEnd/>
            </a:ln>
          </p:spPr>
          <p:txBody>
            <a:bodyPr>
              <a:spAutoFit/>
            </a:bodyPr>
            <a:lstStyle/>
            <a:p>
              <a:pPr>
                <a:spcBef>
                  <a:spcPct val="50000"/>
                </a:spcBef>
              </a:pPr>
              <a:r>
                <a:rPr lang="en-GB" sz="2800"/>
                <a:t>D</a:t>
              </a:r>
            </a:p>
          </p:txBody>
        </p:sp>
        <p:sp>
          <p:nvSpPr>
            <p:cNvPr id="21513" name="Text Box 9"/>
            <p:cNvSpPr txBox="1">
              <a:spLocks noChangeArrowheads="1"/>
            </p:cNvSpPr>
            <p:nvPr/>
          </p:nvSpPr>
          <p:spPr bwMode="auto">
            <a:xfrm>
              <a:off x="4121" y="3537"/>
              <a:ext cx="576" cy="327"/>
            </a:xfrm>
            <a:prstGeom prst="rect">
              <a:avLst/>
            </a:prstGeom>
            <a:noFill/>
            <a:ln w="9525">
              <a:noFill/>
              <a:miter lim="800000"/>
              <a:headEnd/>
              <a:tailEnd/>
            </a:ln>
          </p:spPr>
          <p:txBody>
            <a:bodyPr>
              <a:spAutoFit/>
            </a:bodyPr>
            <a:lstStyle/>
            <a:p>
              <a:pPr>
                <a:spcBef>
                  <a:spcPct val="50000"/>
                </a:spcBef>
              </a:pPr>
              <a:r>
                <a:rPr lang="en-GB" sz="2800"/>
                <a:t>F</a:t>
              </a:r>
            </a:p>
          </p:txBody>
        </p:sp>
        <p:sp>
          <p:nvSpPr>
            <p:cNvPr id="21514" name="Line 10"/>
            <p:cNvSpPr>
              <a:spLocks noChangeShapeType="1"/>
            </p:cNvSpPr>
            <p:nvPr/>
          </p:nvSpPr>
          <p:spPr bwMode="auto">
            <a:xfrm>
              <a:off x="4224" y="3312"/>
              <a:ext cx="816" cy="0"/>
            </a:xfrm>
            <a:prstGeom prst="line">
              <a:avLst/>
            </a:prstGeom>
            <a:noFill/>
            <a:ln w="25400">
              <a:solidFill>
                <a:schemeClr val="tx1"/>
              </a:solidFill>
              <a:round/>
              <a:headEnd/>
              <a:tailEnd/>
            </a:ln>
          </p:spPr>
          <p:txBody>
            <a:bodyPr/>
            <a:lstStyle/>
            <a:p>
              <a:endParaRPr lang="en-US"/>
            </a:p>
          </p:txBody>
        </p:sp>
      </p:grpSp>
      <p:sp>
        <p:nvSpPr>
          <p:cNvPr id="21508" name="TextBox 11"/>
          <p:cNvSpPr txBox="1">
            <a:spLocks noChangeArrowheads="1"/>
          </p:cNvSpPr>
          <p:nvPr/>
        </p:nvSpPr>
        <p:spPr bwMode="auto">
          <a:xfrm>
            <a:off x="6688138" y="3748088"/>
            <a:ext cx="503237" cy="708025"/>
          </a:xfrm>
          <a:prstGeom prst="rect">
            <a:avLst/>
          </a:prstGeom>
          <a:noFill/>
          <a:ln w="9525">
            <a:noFill/>
            <a:miter lim="800000"/>
            <a:headEnd/>
            <a:tailEnd/>
          </a:ln>
        </p:spPr>
        <p:txBody>
          <a:bodyPr>
            <a:spAutoFit/>
          </a:bodyPr>
          <a:lstStyle/>
          <a:p>
            <a:r>
              <a:rPr lang="en-GB" sz="4000"/>
              <a:t>×</a:t>
            </a:r>
          </a:p>
        </p:txBody>
      </p:sp>
    </p:spTree>
    <p:extLst>
      <p:ext uri="{BB962C8B-B14F-4D97-AF65-F5344CB8AC3E}">
        <p14:creationId xmlns:p14="http://schemas.microsoft.com/office/powerpoint/2010/main" val="279134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10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395288" y="-26988"/>
            <a:ext cx="8229600" cy="990601"/>
          </a:xfrm>
        </p:spPr>
        <p:txBody>
          <a:bodyPr/>
          <a:lstStyle/>
          <a:p>
            <a:r>
              <a:rPr lang="en-GB" smtClean="0"/>
              <a:t>Work Done, Force &amp; Distance</a:t>
            </a:r>
          </a:p>
        </p:txBody>
      </p:sp>
      <p:sp>
        <p:nvSpPr>
          <p:cNvPr id="4" name="Text Box 3"/>
          <p:cNvSpPr txBox="1">
            <a:spLocks noGrp="1" noChangeArrowheads="1"/>
          </p:cNvSpPr>
          <p:nvPr>
            <p:ph sz="quarter" idx="1"/>
          </p:nvPr>
        </p:nvSpPr>
        <p:spPr>
          <a:xfrm>
            <a:off x="395288" y="1484313"/>
            <a:ext cx="8229600" cy="4664075"/>
          </a:xfrm>
          <a:ln w="25400"/>
        </p:spPr>
        <p:txBody>
          <a:bodyPr>
            <a:spAutoFit/>
          </a:bodyPr>
          <a:lstStyle/>
          <a:p>
            <a:pPr marL="457200" indent="-457200">
              <a:spcBef>
                <a:spcPct val="100000"/>
              </a:spcBef>
              <a:buFontTx/>
              <a:buAutoNum type="arabicPeriod"/>
            </a:pPr>
            <a:r>
              <a:rPr lang="en-GB" sz="2000" smtClean="0">
                <a:latin typeface="Bookman Old Style" pitchFamily="18" charset="0"/>
                <a:cs typeface="Arial" charset="0"/>
              </a:rPr>
              <a:t>Lucy pushes a book 5m along the table with a force of 5N.  She gets tired and decides to call it a day.  How much work did she do?</a:t>
            </a:r>
          </a:p>
          <a:p>
            <a:pPr marL="457200" indent="-457200">
              <a:spcBef>
                <a:spcPct val="100000"/>
              </a:spcBef>
              <a:buFontTx/>
              <a:buAutoNum type="arabicPeriod"/>
            </a:pPr>
            <a:r>
              <a:rPr lang="en-GB" sz="2000" smtClean="0">
                <a:latin typeface="Bookman Old Style" pitchFamily="18" charset="0"/>
                <a:cs typeface="Arial" charset="0"/>
              </a:rPr>
              <a:t>Vicci lifts a laptop 2m into the air with a force of 10N.  How much work does she do?</a:t>
            </a:r>
          </a:p>
          <a:p>
            <a:pPr marL="457200" indent="-457200">
              <a:spcBef>
                <a:spcPct val="100000"/>
              </a:spcBef>
              <a:buFontTx/>
              <a:buAutoNum type="arabicPeriod"/>
            </a:pPr>
            <a:r>
              <a:rPr lang="en-GB" sz="2000" smtClean="0">
                <a:latin typeface="Bookman Old Style" pitchFamily="18" charset="0"/>
                <a:cs typeface="Arial" charset="0"/>
              </a:rPr>
              <a:t>Kern does 200J of work by pushing a wheelbarrow with a force of 50N.  How far did he push it?</a:t>
            </a:r>
          </a:p>
          <a:p>
            <a:pPr marL="457200" indent="-457200">
              <a:spcBef>
                <a:spcPct val="100000"/>
              </a:spcBef>
              <a:buFontTx/>
              <a:buAutoNum type="arabicPeriod"/>
            </a:pPr>
            <a:r>
              <a:rPr lang="en-GB" sz="2000" smtClean="0">
                <a:latin typeface="Bookman Old Style" pitchFamily="18" charset="0"/>
                <a:cs typeface="Arial" charset="0"/>
              </a:rPr>
              <a:t>Chris cuddles his cat and lifts it 1.5m in the air.  If he did 75J of work how much force did he use?</a:t>
            </a:r>
          </a:p>
          <a:p>
            <a:pPr marL="457200" indent="-457200">
              <a:spcBef>
                <a:spcPct val="100000"/>
              </a:spcBef>
              <a:buFontTx/>
              <a:buAutoNum type="arabicPeriod"/>
            </a:pPr>
            <a:r>
              <a:rPr lang="en-GB" sz="2000" smtClean="0">
                <a:latin typeface="Bookman Old Style" pitchFamily="18" charset="0"/>
                <a:cs typeface="Arial" charset="0"/>
              </a:rPr>
              <a:t>Raymond drives his car 1000m.  If the engine was producing a driving force of 2000N how much work did the car do?</a:t>
            </a:r>
          </a:p>
        </p:txBody>
      </p:sp>
    </p:spTree>
    <p:extLst>
      <p:ext uri="{BB962C8B-B14F-4D97-AF65-F5344CB8AC3E}">
        <p14:creationId xmlns:p14="http://schemas.microsoft.com/office/powerpoint/2010/main" val="258259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10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10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10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10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395288" y="-26988"/>
            <a:ext cx="8229600" cy="990601"/>
          </a:xfrm>
        </p:spPr>
        <p:txBody>
          <a:bodyPr/>
          <a:lstStyle/>
          <a:p>
            <a:r>
              <a:rPr lang="en-GB" smtClean="0"/>
              <a:t>Elastic Potential Energy</a:t>
            </a:r>
          </a:p>
        </p:txBody>
      </p:sp>
      <p:sp>
        <p:nvSpPr>
          <p:cNvPr id="3" name="Content Placeholder 2"/>
          <p:cNvSpPr>
            <a:spLocks noGrp="1"/>
          </p:cNvSpPr>
          <p:nvPr>
            <p:ph sz="quarter" idx="1"/>
          </p:nvPr>
        </p:nvSpPr>
        <p:spPr>
          <a:xfrm>
            <a:off x="457200" y="1219200"/>
            <a:ext cx="8229600" cy="4937125"/>
          </a:xfrm>
        </p:spPr>
        <p:txBody>
          <a:bodyPr/>
          <a:lstStyle/>
          <a:p>
            <a:pPr>
              <a:defRPr/>
            </a:pPr>
            <a:r>
              <a:rPr lang="en-GB" dirty="0" smtClean="0">
                <a:latin typeface="+mj-lt"/>
              </a:rPr>
              <a:t>For an object that is able to recover its original shape, elastic potential is the energy stored in the object when work is done on the object to change its shape</a:t>
            </a:r>
            <a:endParaRPr lang="en-GB" dirty="0">
              <a:latin typeface="+mj-lt"/>
            </a:endParaRPr>
          </a:p>
        </p:txBody>
      </p:sp>
      <p:pic>
        <p:nvPicPr>
          <p:cNvPr id="4" name="Picture 3" descr="HPIM0524"/>
          <p:cNvPicPr>
            <a:picLocks noChangeAspect="1" noChangeArrowheads="1"/>
          </p:cNvPicPr>
          <p:nvPr/>
        </p:nvPicPr>
        <p:blipFill>
          <a:blip r:embed="rId3"/>
          <a:srcRect/>
          <a:stretch>
            <a:fillRect/>
          </a:stretch>
        </p:blipFill>
        <p:spPr bwMode="auto">
          <a:xfrm>
            <a:off x="4211638" y="2636838"/>
            <a:ext cx="2733675" cy="3644900"/>
          </a:xfrm>
          <a:prstGeom prst="rect">
            <a:avLst/>
          </a:prstGeom>
          <a:noFill/>
          <a:ln w="9525">
            <a:noFill/>
            <a:miter lim="800000"/>
            <a:headEnd/>
            <a:tailEnd/>
          </a:ln>
        </p:spPr>
      </p:pic>
    </p:spTree>
    <p:extLst>
      <p:ext uri="{BB962C8B-B14F-4D97-AF65-F5344CB8AC3E}">
        <p14:creationId xmlns:p14="http://schemas.microsoft.com/office/powerpoint/2010/main" val="190475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395288" y="-26988"/>
            <a:ext cx="8229600" cy="990601"/>
          </a:xfrm>
        </p:spPr>
        <p:txBody>
          <a:bodyPr/>
          <a:lstStyle/>
          <a:p>
            <a:r>
              <a:rPr lang="en-GB" smtClean="0"/>
              <a:t>Kinetic Energy</a:t>
            </a:r>
          </a:p>
        </p:txBody>
      </p:sp>
      <p:sp>
        <p:nvSpPr>
          <p:cNvPr id="3" name="Content Placeholder 2"/>
          <p:cNvSpPr>
            <a:spLocks noGrp="1"/>
          </p:cNvSpPr>
          <p:nvPr>
            <p:ph sz="quarter" idx="1"/>
          </p:nvPr>
        </p:nvSpPr>
        <p:spPr>
          <a:xfrm>
            <a:off x="457200" y="1219200"/>
            <a:ext cx="8229600" cy="4937125"/>
          </a:xfrm>
        </p:spPr>
        <p:txBody>
          <a:bodyPr/>
          <a:lstStyle/>
          <a:p>
            <a:pPr>
              <a:defRPr/>
            </a:pPr>
            <a:r>
              <a:rPr lang="en-GB" dirty="0" smtClean="0">
                <a:latin typeface="+mj-lt"/>
              </a:rPr>
              <a:t>The kinetic energy of a body (object) depends on its mass and speed</a:t>
            </a:r>
          </a:p>
          <a:p>
            <a:pPr>
              <a:buFont typeface="Wingdings 3" pitchFamily="18" charset="2"/>
              <a:buNone/>
              <a:defRPr/>
            </a:pPr>
            <a:endParaRPr lang="en-GB" dirty="0" smtClean="0">
              <a:latin typeface="+mj-lt"/>
            </a:endParaRPr>
          </a:p>
          <a:p>
            <a:pPr>
              <a:defRPr/>
            </a:pPr>
            <a:r>
              <a:rPr lang="en-GB" dirty="0" smtClean="0">
                <a:latin typeface="+mj-lt"/>
              </a:rPr>
              <a:t>You can calculate the kinetic energy of a body using the equation:</a:t>
            </a:r>
            <a:endParaRPr lang="en-GB" dirty="0">
              <a:latin typeface="+mj-lt"/>
            </a:endParaRPr>
          </a:p>
        </p:txBody>
      </p:sp>
      <p:pic>
        <p:nvPicPr>
          <p:cNvPr id="71682" name="Picture 2"/>
          <p:cNvPicPr>
            <a:picLocks noChangeAspect="1" noChangeArrowheads="1"/>
          </p:cNvPicPr>
          <p:nvPr/>
        </p:nvPicPr>
        <p:blipFill>
          <a:blip r:embed="rId3"/>
          <a:srcRect l="36246" t="59673" r="15607" b="31667"/>
          <a:stretch>
            <a:fillRect/>
          </a:stretch>
        </p:blipFill>
        <p:spPr bwMode="auto">
          <a:xfrm>
            <a:off x="250825" y="4076700"/>
            <a:ext cx="8543925" cy="865188"/>
          </a:xfrm>
          <a:prstGeom prst="rect">
            <a:avLst/>
          </a:prstGeom>
          <a:noFill/>
          <a:ln w="28575">
            <a:solidFill>
              <a:schemeClr val="accent1"/>
            </a:solidFill>
            <a:miter lim="800000"/>
            <a:headEnd/>
            <a:tailEnd/>
          </a:ln>
        </p:spPr>
      </p:pic>
    </p:spTree>
    <p:extLst>
      <p:ext uri="{BB962C8B-B14F-4D97-AF65-F5344CB8AC3E}">
        <p14:creationId xmlns:p14="http://schemas.microsoft.com/office/powerpoint/2010/main" val="300905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395288" y="-26988"/>
            <a:ext cx="8229600" cy="990601"/>
          </a:xfrm>
        </p:spPr>
        <p:txBody>
          <a:bodyPr/>
          <a:lstStyle/>
          <a:p>
            <a:r>
              <a:rPr lang="en-GB" smtClean="0"/>
              <a:t>Kinetic Energy</a:t>
            </a:r>
          </a:p>
        </p:txBody>
      </p:sp>
      <p:sp>
        <p:nvSpPr>
          <p:cNvPr id="4" name="Text Box 3"/>
          <p:cNvSpPr txBox="1">
            <a:spLocks noGrp="1" noChangeArrowheads="1"/>
          </p:cNvSpPr>
          <p:nvPr>
            <p:ph sz="quarter" idx="1"/>
          </p:nvPr>
        </p:nvSpPr>
        <p:spPr>
          <a:xfrm>
            <a:off x="331788" y="1163638"/>
            <a:ext cx="8229600" cy="5262562"/>
          </a:xfrm>
          <a:ln w="25400"/>
        </p:spPr>
        <p:txBody>
          <a:bodyPr>
            <a:spAutoFit/>
          </a:bodyPr>
          <a:lstStyle/>
          <a:p>
            <a:pPr marL="457200" indent="-457200">
              <a:spcBef>
                <a:spcPct val="100000"/>
              </a:spcBef>
              <a:buFontTx/>
              <a:buAutoNum type="arabicParenR"/>
              <a:defRPr/>
            </a:pPr>
            <a:r>
              <a:rPr lang="en-GB" sz="2400" dirty="0" err="1" smtClean="0">
                <a:latin typeface="+mj-lt"/>
                <a:cs typeface="Arial" charset="0"/>
              </a:rPr>
              <a:t>Siân</a:t>
            </a:r>
            <a:r>
              <a:rPr lang="en-GB" sz="2400" dirty="0" smtClean="0">
                <a:latin typeface="+mj-lt"/>
                <a:cs typeface="Arial" charset="0"/>
              </a:rPr>
              <a:t> </a:t>
            </a:r>
            <a:r>
              <a:rPr lang="en-GB" sz="2400" dirty="0">
                <a:latin typeface="+mj-lt"/>
                <a:cs typeface="Arial" charset="0"/>
              </a:rPr>
              <a:t>drives her car at a speed of 30m/s.  If the combined mass of her and the car is 1000kg what is her kinetic energy?</a:t>
            </a:r>
          </a:p>
          <a:p>
            <a:pPr marL="457200" indent="-457200">
              <a:spcBef>
                <a:spcPct val="100000"/>
              </a:spcBef>
              <a:buFontTx/>
              <a:buAutoNum type="arabicParenR"/>
              <a:defRPr/>
            </a:pPr>
            <a:r>
              <a:rPr lang="en-GB" sz="2400" dirty="0" smtClean="0">
                <a:latin typeface="+mj-lt"/>
                <a:cs typeface="Arial" charset="0"/>
              </a:rPr>
              <a:t>Kim </a:t>
            </a:r>
            <a:r>
              <a:rPr lang="en-GB" sz="2400" dirty="0">
                <a:latin typeface="+mj-lt"/>
                <a:cs typeface="Arial" charset="0"/>
              </a:rPr>
              <a:t>rides her bike at a speed of 10m/s.  If the combined mass of </a:t>
            </a:r>
            <a:r>
              <a:rPr lang="en-GB" sz="2400" dirty="0" smtClean="0">
                <a:latin typeface="+mj-lt"/>
                <a:cs typeface="Arial" charset="0"/>
              </a:rPr>
              <a:t>Kim </a:t>
            </a:r>
            <a:r>
              <a:rPr lang="en-GB" sz="2400" dirty="0">
                <a:latin typeface="+mj-lt"/>
                <a:cs typeface="Arial" charset="0"/>
              </a:rPr>
              <a:t>and her bike is 80kg what is her kinetic energy?</a:t>
            </a:r>
          </a:p>
          <a:p>
            <a:pPr marL="457200" indent="-457200">
              <a:spcBef>
                <a:spcPct val="100000"/>
              </a:spcBef>
              <a:buFontTx/>
              <a:buAutoNum type="arabicParenR"/>
              <a:defRPr/>
            </a:pPr>
            <a:r>
              <a:rPr lang="en-GB" sz="2400" dirty="0" smtClean="0">
                <a:latin typeface="+mj-lt"/>
                <a:cs typeface="Arial" charset="0"/>
              </a:rPr>
              <a:t>Tommy </a:t>
            </a:r>
            <a:r>
              <a:rPr lang="en-GB" sz="2400" dirty="0">
                <a:latin typeface="+mj-lt"/>
                <a:cs typeface="Arial" charset="0"/>
              </a:rPr>
              <a:t>is running and has a kinetic energy of 750J.  If his mass is 60kg how fast is he running?</a:t>
            </a:r>
          </a:p>
          <a:p>
            <a:pPr marL="457200" indent="-457200">
              <a:spcBef>
                <a:spcPct val="100000"/>
              </a:spcBef>
              <a:buFontTx/>
              <a:buAutoNum type="arabicParenR"/>
              <a:defRPr/>
            </a:pPr>
            <a:r>
              <a:rPr lang="en-GB" sz="2400" dirty="0" smtClean="0">
                <a:latin typeface="+mj-lt"/>
                <a:cs typeface="Arial" charset="0"/>
              </a:rPr>
              <a:t>Katherine </a:t>
            </a:r>
            <a:r>
              <a:rPr lang="en-GB" sz="2400" dirty="0">
                <a:latin typeface="+mj-lt"/>
                <a:cs typeface="Arial" charset="0"/>
              </a:rPr>
              <a:t>is walking to town.  If </a:t>
            </a:r>
            <a:r>
              <a:rPr lang="en-GB" sz="2400" dirty="0" smtClean="0">
                <a:latin typeface="+mj-lt"/>
                <a:cs typeface="Arial" charset="0"/>
              </a:rPr>
              <a:t>she </a:t>
            </a:r>
            <a:r>
              <a:rPr lang="en-GB" sz="2400" dirty="0">
                <a:latin typeface="+mj-lt"/>
                <a:cs typeface="Arial" charset="0"/>
              </a:rPr>
              <a:t>has a kinetic energy of 150J and </a:t>
            </a:r>
            <a:r>
              <a:rPr lang="en-GB" sz="2400" dirty="0" smtClean="0">
                <a:latin typeface="+mj-lt"/>
                <a:cs typeface="Arial" charset="0"/>
              </a:rPr>
              <a:t>she’s </a:t>
            </a:r>
            <a:r>
              <a:rPr lang="en-GB" sz="2400" dirty="0">
                <a:latin typeface="+mj-lt"/>
                <a:cs typeface="Arial" charset="0"/>
              </a:rPr>
              <a:t>walking at a pace of 2m/s what is </a:t>
            </a:r>
            <a:r>
              <a:rPr lang="en-GB" sz="2400" dirty="0" smtClean="0">
                <a:latin typeface="+mj-lt"/>
                <a:cs typeface="Arial" charset="0"/>
              </a:rPr>
              <a:t>her </a:t>
            </a:r>
            <a:r>
              <a:rPr lang="en-GB" sz="2400" dirty="0">
                <a:latin typeface="+mj-lt"/>
                <a:cs typeface="Arial" charset="0"/>
              </a:rPr>
              <a:t>mass?</a:t>
            </a:r>
          </a:p>
        </p:txBody>
      </p:sp>
    </p:spTree>
    <p:extLst>
      <p:ext uri="{BB962C8B-B14F-4D97-AF65-F5344CB8AC3E}">
        <p14:creationId xmlns:p14="http://schemas.microsoft.com/office/powerpoint/2010/main" val="39919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10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10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10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p:txBody>
          <a:bodyPr/>
          <a:lstStyle/>
          <a:p>
            <a:pPr eaLnBrk="1" hangingPunct="1"/>
            <a:r>
              <a:rPr lang="en-GB" smtClean="0"/>
              <a:t>P2 - Physics</a:t>
            </a:r>
          </a:p>
        </p:txBody>
      </p:sp>
      <p:sp>
        <p:nvSpPr>
          <p:cNvPr id="3" name="Subtitle 2"/>
          <p:cNvSpPr>
            <a:spLocks noGrp="1"/>
          </p:cNvSpPr>
          <p:nvPr>
            <p:ph type="subTitle" idx="1"/>
          </p:nvPr>
        </p:nvSpPr>
        <p:spPr/>
        <p:txBody>
          <a:bodyPr>
            <a:normAutofit/>
          </a:bodyPr>
          <a:lstStyle/>
          <a:p>
            <a:pPr eaLnBrk="1" fontAlgn="auto" hangingPunct="1">
              <a:spcAft>
                <a:spcPts val="0"/>
              </a:spcAft>
              <a:buFont typeface="Wingdings 3"/>
              <a:buNone/>
              <a:defRPr/>
            </a:pPr>
            <a:r>
              <a:rPr lang="en-GB" u="sng" dirty="0" smtClean="0"/>
              <a:t>Momentum</a:t>
            </a:r>
            <a:endParaRPr lang="en-GB" u="sng" dirty="0"/>
          </a:p>
        </p:txBody>
      </p:sp>
    </p:spTree>
    <p:extLst>
      <p:ext uri="{BB962C8B-B14F-4D97-AF65-F5344CB8AC3E}">
        <p14:creationId xmlns:p14="http://schemas.microsoft.com/office/powerpoint/2010/main" val="18143077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916113"/>
            <a:ext cx="8229600" cy="3506787"/>
          </a:xfrm>
        </p:spPr>
        <p:txBody>
          <a:bodyPr>
            <a:normAutofit lnSpcReduction="10000"/>
          </a:bodyPr>
          <a:lstStyle/>
          <a:p>
            <a:pPr marL="274320" indent="-274320" eaLnBrk="1" fontAlgn="auto" hangingPunct="1">
              <a:spcAft>
                <a:spcPts val="0"/>
              </a:spcAft>
              <a:buFont typeface="Wingdings 3"/>
              <a:buChar char=""/>
              <a:defRPr/>
            </a:pPr>
            <a:r>
              <a:rPr lang="en-GB" dirty="0" smtClean="0">
                <a:latin typeface="+mj-lt"/>
              </a:rPr>
              <a:t>to use the conservation of momentum to calculate the mass, velocity or momentum of a  body (object) involved in a collision or explosion</a:t>
            </a:r>
          </a:p>
          <a:p>
            <a:pPr marL="274320" indent="-274320" eaLnBrk="1" fontAlgn="auto" hangingPunct="1">
              <a:spcAft>
                <a:spcPts val="0"/>
              </a:spcAft>
              <a:buFont typeface="Wingdings 3"/>
              <a:buChar char=""/>
              <a:defRPr/>
            </a:pPr>
            <a:endParaRPr lang="en-GB" dirty="0" smtClean="0">
              <a:latin typeface="+mj-lt"/>
            </a:endParaRPr>
          </a:p>
          <a:p>
            <a:pPr marL="274320" indent="-274320" eaLnBrk="1" fontAlgn="auto" hangingPunct="1">
              <a:spcAft>
                <a:spcPts val="0"/>
              </a:spcAft>
              <a:buFont typeface="Wingdings 3"/>
              <a:buChar char=""/>
              <a:defRPr/>
            </a:pPr>
            <a:r>
              <a:rPr lang="en-GB" dirty="0" smtClean="0">
                <a:latin typeface="+mj-lt"/>
              </a:rPr>
              <a:t>to use the ideas of momentum to explain safety features</a:t>
            </a:r>
          </a:p>
        </p:txBody>
      </p:sp>
    </p:spTree>
    <p:extLst>
      <p:ext uri="{BB962C8B-B14F-4D97-AF65-F5344CB8AC3E}">
        <p14:creationId xmlns:p14="http://schemas.microsoft.com/office/powerpoint/2010/main" val="286501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Momentum</a:t>
            </a:r>
            <a:endParaRPr lang="en-GB" dirty="0"/>
          </a:p>
        </p:txBody>
      </p:sp>
      <p:sp>
        <p:nvSpPr>
          <p:cNvPr id="3" name="Content Placeholder 2"/>
          <p:cNvSpPr>
            <a:spLocks noGrp="1"/>
          </p:cNvSpPr>
          <p:nvPr>
            <p:ph sz="quarter" idx="1"/>
          </p:nvPr>
        </p:nvSpPr>
        <p:spPr/>
        <p:txBody>
          <a:bodyPr>
            <a:normAutofit fontScale="92500" lnSpcReduction="20000"/>
          </a:bodyPr>
          <a:lstStyle/>
          <a:p>
            <a:r>
              <a:rPr lang="en-GB" dirty="0" smtClean="0">
                <a:solidFill>
                  <a:schemeClr val="tx1"/>
                </a:solidFill>
                <a:latin typeface="+mj-lt"/>
              </a:rPr>
              <a:t>The faster a body (object) is moving the more kinetic energy it has. It also has MOMENTUM</a:t>
            </a:r>
          </a:p>
          <a:p>
            <a:pPr>
              <a:buNone/>
            </a:pPr>
            <a:endParaRPr lang="en-GB" sz="1100" dirty="0" smtClean="0">
              <a:solidFill>
                <a:schemeClr val="tx1"/>
              </a:solidFill>
              <a:latin typeface="+mj-lt"/>
            </a:endParaRPr>
          </a:p>
          <a:p>
            <a:r>
              <a:rPr lang="en-GB" dirty="0" smtClean="0">
                <a:latin typeface="+mj-lt"/>
              </a:rPr>
              <a:t>When working out what happens to bodies (objects) as a result of explosions or collisions it is more useful to think in terms of momentum than in terms of energy </a:t>
            </a:r>
          </a:p>
          <a:p>
            <a:pPr>
              <a:buNone/>
            </a:pPr>
            <a:endParaRPr lang="en-GB" sz="1100" dirty="0" smtClean="0">
              <a:solidFill>
                <a:schemeClr val="tx1"/>
              </a:solidFill>
              <a:latin typeface="+mj-lt"/>
            </a:endParaRPr>
          </a:p>
          <a:p>
            <a:r>
              <a:rPr lang="en-GB" dirty="0" smtClean="0">
                <a:latin typeface="+mj-lt"/>
              </a:rPr>
              <a:t>Momentum has both magnitude and direction</a:t>
            </a:r>
          </a:p>
          <a:p>
            <a:pPr>
              <a:buNone/>
            </a:pPr>
            <a:endParaRPr lang="en-GB" sz="1100" dirty="0" smtClean="0">
              <a:latin typeface="+mj-lt"/>
            </a:endParaRPr>
          </a:p>
          <a:p>
            <a:r>
              <a:rPr lang="en-GB" dirty="0" smtClean="0">
                <a:solidFill>
                  <a:schemeClr val="tx1"/>
                </a:solidFill>
                <a:latin typeface="+mj-lt"/>
              </a:rPr>
              <a:t>When a force acts on a body that is moving, or able to move, a change in momentum occurs</a:t>
            </a:r>
            <a:endParaRPr lang="en-GB" dirty="0">
              <a:solidFill>
                <a:schemeClr val="tx1"/>
              </a:solidFill>
              <a:latin typeface="+mj-lt"/>
            </a:endParaRPr>
          </a:p>
        </p:txBody>
      </p:sp>
    </p:spTree>
    <p:extLst>
      <p:ext uri="{BB962C8B-B14F-4D97-AF65-F5344CB8AC3E}">
        <p14:creationId xmlns:p14="http://schemas.microsoft.com/office/powerpoint/2010/main" val="6211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295275" y="63500"/>
            <a:ext cx="4876800" cy="1143000"/>
          </a:xfrm>
        </p:spPr>
        <p:txBody>
          <a:bodyPr>
            <a:normAutofit fontScale="90000"/>
          </a:bodyPr>
          <a:lstStyle/>
          <a:p>
            <a:pPr eaLnBrk="1" hangingPunct="1"/>
            <a:r>
              <a:rPr lang="en-GB" smtClean="0"/>
              <a:t>Speed, Distance, and Time</a:t>
            </a:r>
          </a:p>
        </p:txBody>
      </p:sp>
      <p:grpSp>
        <p:nvGrpSpPr>
          <p:cNvPr id="2" name="Group 14"/>
          <p:cNvGrpSpPr>
            <a:grpSpLocks/>
          </p:cNvGrpSpPr>
          <p:nvPr/>
        </p:nvGrpSpPr>
        <p:grpSpPr bwMode="auto">
          <a:xfrm>
            <a:off x="533400" y="1828800"/>
            <a:ext cx="5029200" cy="1016000"/>
            <a:chOff x="240" y="816"/>
            <a:chExt cx="3168" cy="640"/>
          </a:xfrm>
        </p:grpSpPr>
        <p:sp>
          <p:nvSpPr>
            <p:cNvPr id="13326" name="Text Box 3"/>
            <p:cNvSpPr txBox="1">
              <a:spLocks noChangeArrowheads="1"/>
            </p:cNvSpPr>
            <p:nvPr/>
          </p:nvSpPr>
          <p:spPr bwMode="auto">
            <a:xfrm>
              <a:off x="240" y="816"/>
              <a:ext cx="3168" cy="640"/>
            </a:xfrm>
            <a:prstGeom prst="rect">
              <a:avLst/>
            </a:prstGeom>
            <a:noFill/>
            <a:ln w="9525">
              <a:solidFill>
                <a:schemeClr val="bg1"/>
              </a:solidFill>
              <a:miter lim="800000"/>
              <a:headEnd/>
              <a:tailEnd/>
            </a:ln>
          </p:spPr>
          <p:txBody>
            <a:bodyPr>
              <a:spAutoFit/>
            </a:bodyPr>
            <a:lstStyle/>
            <a:p>
              <a:pPr fontAlgn="auto">
                <a:spcBef>
                  <a:spcPct val="50000"/>
                </a:spcBef>
                <a:spcAft>
                  <a:spcPts val="0"/>
                </a:spcAft>
                <a:defRPr/>
              </a:pPr>
              <a:r>
                <a:rPr lang="en-GB" sz="2400" dirty="0">
                  <a:latin typeface="+mj-lt"/>
                </a:rPr>
                <a:t>Speed =  distance (in metres)</a:t>
              </a:r>
            </a:p>
            <a:p>
              <a:pPr fontAlgn="auto">
                <a:spcBef>
                  <a:spcPct val="50000"/>
                </a:spcBef>
                <a:spcAft>
                  <a:spcPts val="0"/>
                </a:spcAft>
                <a:defRPr/>
              </a:pPr>
              <a:r>
                <a:rPr lang="en-GB" sz="2400" dirty="0">
                  <a:latin typeface="+mj-lt"/>
                </a:rPr>
                <a:t>	      time (in seconds)</a:t>
              </a:r>
            </a:p>
          </p:txBody>
        </p:sp>
        <p:sp>
          <p:nvSpPr>
            <p:cNvPr id="5" name="Line 4"/>
            <p:cNvSpPr>
              <a:spLocks noChangeShapeType="1"/>
            </p:cNvSpPr>
            <p:nvPr/>
          </p:nvSpPr>
          <p:spPr bwMode="auto">
            <a:xfrm>
              <a:off x="1036" y="1159"/>
              <a:ext cx="2087" cy="0"/>
            </a:xfrm>
            <a:prstGeom prst="line">
              <a:avLst/>
            </a:prstGeom>
            <a:noFill/>
            <a:ln w="31750">
              <a:solidFill>
                <a:schemeClr val="tx1"/>
              </a:solidFill>
              <a:round/>
              <a:headEnd/>
              <a:tailEnd/>
            </a:ln>
          </p:spPr>
          <p:txBody>
            <a:bodyPr/>
            <a:lstStyle/>
            <a:p>
              <a:pPr fontAlgn="auto">
                <a:spcBef>
                  <a:spcPts val="0"/>
                </a:spcBef>
                <a:spcAft>
                  <a:spcPts val="0"/>
                </a:spcAft>
                <a:defRPr/>
              </a:pPr>
              <a:endParaRPr lang="en-GB" sz="2400">
                <a:latin typeface="+mj-lt"/>
              </a:endParaRPr>
            </a:p>
          </p:txBody>
        </p:sp>
      </p:grpSp>
      <p:grpSp>
        <p:nvGrpSpPr>
          <p:cNvPr id="3" name="Group 13"/>
          <p:cNvGrpSpPr>
            <a:grpSpLocks/>
          </p:cNvGrpSpPr>
          <p:nvPr/>
        </p:nvGrpSpPr>
        <p:grpSpPr bwMode="auto">
          <a:xfrm>
            <a:off x="6588125" y="1268413"/>
            <a:ext cx="2232025" cy="2006600"/>
            <a:chOff x="3744" y="768"/>
            <a:chExt cx="1824" cy="1536"/>
          </a:xfrm>
        </p:grpSpPr>
        <p:sp>
          <p:nvSpPr>
            <p:cNvPr id="20488" name="AutoShape 6"/>
            <p:cNvSpPr>
              <a:spLocks noChangeArrowheads="1"/>
            </p:cNvSpPr>
            <p:nvPr/>
          </p:nvSpPr>
          <p:spPr bwMode="auto">
            <a:xfrm>
              <a:off x="3744" y="768"/>
              <a:ext cx="1824" cy="1536"/>
            </a:xfrm>
            <a:prstGeom prst="flowChartExtract">
              <a:avLst/>
            </a:prstGeom>
            <a:noFill/>
            <a:ln w="38100">
              <a:solidFill>
                <a:schemeClr val="tx1"/>
              </a:solidFill>
              <a:miter lim="800000"/>
              <a:headEnd/>
              <a:tailEnd/>
            </a:ln>
          </p:spPr>
          <p:txBody>
            <a:bodyPr wrap="none" anchor="ctr"/>
            <a:lstStyle/>
            <a:p>
              <a:endParaRPr lang="en-GB">
                <a:latin typeface="Gill Sans MT" pitchFamily="34" charset="0"/>
              </a:endParaRPr>
            </a:p>
          </p:txBody>
        </p:sp>
        <p:sp>
          <p:nvSpPr>
            <p:cNvPr id="20489" name="Text Box 7"/>
            <p:cNvSpPr txBox="1">
              <a:spLocks noChangeArrowheads="1"/>
            </p:cNvSpPr>
            <p:nvPr/>
          </p:nvSpPr>
          <p:spPr bwMode="auto">
            <a:xfrm>
              <a:off x="4450" y="1146"/>
              <a:ext cx="409" cy="401"/>
            </a:xfrm>
            <a:prstGeom prst="rect">
              <a:avLst/>
            </a:prstGeom>
            <a:noFill/>
            <a:ln w="9525">
              <a:noFill/>
              <a:miter lim="800000"/>
              <a:headEnd/>
              <a:tailEnd/>
            </a:ln>
          </p:spPr>
          <p:txBody>
            <a:bodyPr>
              <a:spAutoFit/>
            </a:bodyPr>
            <a:lstStyle/>
            <a:p>
              <a:pPr>
                <a:spcBef>
                  <a:spcPct val="50000"/>
                </a:spcBef>
              </a:pPr>
              <a:r>
                <a:rPr lang="en-GB" sz="2800">
                  <a:latin typeface="Gill Sans MT" pitchFamily="34" charset="0"/>
                </a:rPr>
                <a:t>D</a:t>
              </a:r>
            </a:p>
          </p:txBody>
        </p:sp>
        <p:sp>
          <p:nvSpPr>
            <p:cNvPr id="20490" name="Text Box 8"/>
            <p:cNvSpPr txBox="1">
              <a:spLocks noChangeArrowheads="1"/>
            </p:cNvSpPr>
            <p:nvPr/>
          </p:nvSpPr>
          <p:spPr bwMode="auto">
            <a:xfrm>
              <a:off x="4862" y="1808"/>
              <a:ext cx="576" cy="327"/>
            </a:xfrm>
            <a:prstGeom prst="rect">
              <a:avLst/>
            </a:prstGeom>
            <a:noFill/>
            <a:ln w="9525">
              <a:noFill/>
              <a:miter lim="800000"/>
              <a:headEnd/>
              <a:tailEnd/>
            </a:ln>
          </p:spPr>
          <p:txBody>
            <a:bodyPr>
              <a:spAutoFit/>
            </a:bodyPr>
            <a:lstStyle/>
            <a:p>
              <a:pPr>
                <a:spcBef>
                  <a:spcPct val="50000"/>
                </a:spcBef>
              </a:pPr>
              <a:r>
                <a:rPr lang="en-GB" sz="2800">
                  <a:latin typeface="Gill Sans MT" pitchFamily="34" charset="0"/>
                </a:rPr>
                <a:t>T</a:t>
              </a:r>
            </a:p>
          </p:txBody>
        </p:sp>
        <p:sp>
          <p:nvSpPr>
            <p:cNvPr id="20491" name="Text Box 9"/>
            <p:cNvSpPr txBox="1">
              <a:spLocks noChangeArrowheads="1"/>
            </p:cNvSpPr>
            <p:nvPr/>
          </p:nvSpPr>
          <p:spPr bwMode="auto">
            <a:xfrm>
              <a:off x="4109" y="1812"/>
              <a:ext cx="576" cy="327"/>
            </a:xfrm>
            <a:prstGeom prst="rect">
              <a:avLst/>
            </a:prstGeom>
            <a:noFill/>
            <a:ln w="9525">
              <a:noFill/>
              <a:miter lim="800000"/>
              <a:headEnd/>
              <a:tailEnd/>
            </a:ln>
          </p:spPr>
          <p:txBody>
            <a:bodyPr>
              <a:spAutoFit/>
            </a:bodyPr>
            <a:lstStyle/>
            <a:p>
              <a:pPr>
                <a:spcBef>
                  <a:spcPct val="50000"/>
                </a:spcBef>
              </a:pPr>
              <a:r>
                <a:rPr lang="en-GB" sz="2800">
                  <a:latin typeface="Gill Sans MT" pitchFamily="34" charset="0"/>
                </a:rPr>
                <a:t>S</a:t>
              </a:r>
            </a:p>
          </p:txBody>
        </p:sp>
        <p:sp>
          <p:nvSpPr>
            <p:cNvPr id="20492" name="Line 10"/>
            <p:cNvSpPr>
              <a:spLocks noChangeShapeType="1"/>
            </p:cNvSpPr>
            <p:nvPr/>
          </p:nvSpPr>
          <p:spPr bwMode="auto">
            <a:xfrm>
              <a:off x="4224" y="1632"/>
              <a:ext cx="816" cy="1"/>
            </a:xfrm>
            <a:prstGeom prst="line">
              <a:avLst/>
            </a:prstGeom>
            <a:noFill/>
            <a:ln w="25400">
              <a:solidFill>
                <a:schemeClr val="tx1"/>
              </a:solidFill>
              <a:round/>
              <a:headEnd/>
              <a:tailEnd/>
            </a:ln>
          </p:spPr>
          <p:txBody>
            <a:bodyPr/>
            <a:lstStyle/>
            <a:p>
              <a:endParaRPr lang="en-US"/>
            </a:p>
          </p:txBody>
        </p:sp>
      </p:grpSp>
      <p:sp>
        <p:nvSpPr>
          <p:cNvPr id="13327" name="Text Box 15"/>
          <p:cNvSpPr txBox="1">
            <a:spLocks noChangeArrowheads="1"/>
          </p:cNvSpPr>
          <p:nvPr/>
        </p:nvSpPr>
        <p:spPr bwMode="auto">
          <a:xfrm>
            <a:off x="0" y="3519488"/>
            <a:ext cx="9144000" cy="2862262"/>
          </a:xfrm>
          <a:prstGeom prst="rect">
            <a:avLst/>
          </a:prstGeom>
          <a:noFill/>
          <a:ln w="9525">
            <a:noFill/>
            <a:miter lim="800000"/>
            <a:headEnd/>
            <a:tailEnd/>
          </a:ln>
        </p:spPr>
        <p:txBody>
          <a:bodyPr>
            <a:spAutoFit/>
          </a:bodyPr>
          <a:lstStyle/>
          <a:p>
            <a:pPr marL="457200" indent="-457200" fontAlgn="auto">
              <a:spcBef>
                <a:spcPct val="50000"/>
              </a:spcBef>
              <a:spcAft>
                <a:spcPts val="0"/>
              </a:spcAft>
              <a:buFontTx/>
              <a:buAutoNum type="arabicParenR"/>
              <a:defRPr/>
            </a:pPr>
            <a:r>
              <a:rPr lang="en-GB" sz="2000" dirty="0">
                <a:latin typeface="+mj-lt"/>
              </a:rPr>
              <a:t>Paul walks 200 metres in 40 seconds.  What is his speed?</a:t>
            </a:r>
          </a:p>
          <a:p>
            <a:pPr marL="457200" indent="-457200" fontAlgn="auto">
              <a:spcBef>
                <a:spcPct val="50000"/>
              </a:spcBef>
              <a:spcAft>
                <a:spcPts val="0"/>
              </a:spcAft>
              <a:buFontTx/>
              <a:buAutoNum type="arabicParenR"/>
              <a:defRPr/>
            </a:pPr>
            <a:r>
              <a:rPr lang="en-GB" sz="2000" dirty="0" err="1">
                <a:latin typeface="+mj-lt"/>
              </a:rPr>
              <a:t>Si</a:t>
            </a:r>
            <a:r>
              <a:rPr lang="en-GB" sz="2000" dirty="0" err="1">
                <a:latin typeface="+mj-lt"/>
                <a:ea typeface="Tahoma"/>
                <a:cs typeface="Tahoma"/>
              </a:rPr>
              <a:t>ân</a:t>
            </a:r>
            <a:r>
              <a:rPr lang="en-GB" sz="2000" dirty="0">
                <a:latin typeface="+mj-lt"/>
              </a:rPr>
              <a:t> covers 2km in 1,000 seconds.  What is her speed?</a:t>
            </a:r>
          </a:p>
          <a:p>
            <a:pPr marL="457200" indent="-457200" fontAlgn="auto">
              <a:spcBef>
                <a:spcPct val="50000"/>
              </a:spcBef>
              <a:spcAft>
                <a:spcPts val="0"/>
              </a:spcAft>
              <a:buFontTx/>
              <a:buAutoNum type="arabicParenR"/>
              <a:defRPr/>
            </a:pPr>
            <a:r>
              <a:rPr lang="en-GB" sz="2000" dirty="0">
                <a:latin typeface="+mj-lt"/>
              </a:rPr>
              <a:t>How long would it take Mike to run 100 metres if he runs at 10m/s?</a:t>
            </a:r>
          </a:p>
          <a:p>
            <a:pPr marL="457200" indent="-457200" fontAlgn="auto">
              <a:spcBef>
                <a:spcPct val="50000"/>
              </a:spcBef>
              <a:spcAft>
                <a:spcPts val="0"/>
              </a:spcAft>
              <a:buFontTx/>
              <a:buAutoNum type="arabicParenR"/>
              <a:defRPr/>
            </a:pPr>
            <a:r>
              <a:rPr lang="en-GB" sz="2000" dirty="0">
                <a:latin typeface="+mj-lt"/>
              </a:rPr>
              <a:t>Adam travels at 50m/s for 20s.  How far does he go?</a:t>
            </a:r>
          </a:p>
          <a:p>
            <a:pPr marL="457200" indent="-457200" fontAlgn="auto">
              <a:spcBef>
                <a:spcPct val="50000"/>
              </a:spcBef>
              <a:spcAft>
                <a:spcPts val="0"/>
              </a:spcAft>
              <a:buFontTx/>
              <a:buAutoNum type="arabicParenR"/>
              <a:defRPr/>
            </a:pPr>
            <a:r>
              <a:rPr lang="en-GB" sz="2000" dirty="0">
                <a:latin typeface="+mj-lt"/>
              </a:rPr>
              <a:t>Hannah drives her car at 85mph (about 40m/s).  How long does it take her to drive 20km?</a:t>
            </a:r>
          </a:p>
        </p:txBody>
      </p:sp>
      <p:sp>
        <p:nvSpPr>
          <p:cNvPr id="16" name="TextBox 15"/>
          <p:cNvSpPr txBox="1">
            <a:spLocks noChangeArrowheads="1"/>
          </p:cNvSpPr>
          <p:nvPr/>
        </p:nvSpPr>
        <p:spPr bwMode="auto">
          <a:xfrm>
            <a:off x="7451725" y="2511425"/>
            <a:ext cx="1081088" cy="646113"/>
          </a:xfrm>
          <a:prstGeom prst="rect">
            <a:avLst/>
          </a:prstGeom>
          <a:noFill/>
          <a:ln w="9525">
            <a:noFill/>
            <a:miter lim="800000"/>
            <a:headEnd/>
            <a:tailEnd/>
          </a:ln>
        </p:spPr>
        <p:txBody>
          <a:bodyPr>
            <a:spAutoFit/>
          </a:bodyPr>
          <a:lstStyle/>
          <a:p>
            <a:r>
              <a:rPr lang="en-GB" sz="3600">
                <a:latin typeface="Gill Sans MT" pitchFamily="34" charset="0"/>
              </a:rPr>
              <a:t>×</a:t>
            </a:r>
          </a:p>
        </p:txBody>
      </p:sp>
      <p:sp>
        <p:nvSpPr>
          <p:cNvPr id="17" name="TextBox 16"/>
          <p:cNvSpPr txBox="1"/>
          <p:nvPr/>
        </p:nvSpPr>
        <p:spPr>
          <a:xfrm>
            <a:off x="144463" y="2997200"/>
            <a:ext cx="1547812" cy="368300"/>
          </a:xfrm>
          <a:prstGeom prst="rect">
            <a:avLst/>
          </a:prstGeom>
          <a:noFill/>
        </p:spPr>
        <p:txBody>
          <a:bodyPr>
            <a:spAutoFit/>
          </a:bodyPr>
          <a:lstStyle/>
          <a:p>
            <a:pPr fontAlgn="auto">
              <a:spcBef>
                <a:spcPts val="0"/>
              </a:spcBef>
              <a:spcAft>
                <a:spcPts val="0"/>
              </a:spcAft>
              <a:defRPr/>
            </a:pPr>
            <a:r>
              <a:rPr lang="en-GB" b="1" u="sng" dirty="0">
                <a:latin typeface="+mj-lt"/>
              </a:rPr>
              <a:t>Try These</a:t>
            </a:r>
          </a:p>
        </p:txBody>
      </p:sp>
    </p:spTree>
    <p:extLst>
      <p:ext uri="{BB962C8B-B14F-4D97-AF65-F5344CB8AC3E}">
        <p14:creationId xmlns:p14="http://schemas.microsoft.com/office/powerpoint/2010/main" val="130403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1+#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3327"/>
                                        </p:tgtEl>
                                        <p:attrNameLst>
                                          <p:attrName>style.visibility</p:attrName>
                                        </p:attrNameLst>
                                      </p:cBhvr>
                                      <p:to>
                                        <p:strVal val="visible"/>
                                      </p:to>
                                    </p:set>
                                    <p:animEffect transition="in" filter="wipe(up)">
                                      <p:cBhvr>
                                        <p:cTn id="29" dur="500"/>
                                        <p:tgtEl>
                                          <p:spTgt spid="13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7" grpId="0" autoUpdateAnimBg="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384"/>
            <a:ext cx="8229600" cy="990600"/>
          </a:xfrm>
        </p:spPr>
        <p:txBody>
          <a:bodyPr/>
          <a:lstStyle/>
          <a:p>
            <a:r>
              <a:rPr lang="en-GB" dirty="0" smtClean="0"/>
              <a:t>Momentum, Mass &amp; Velocity</a:t>
            </a:r>
            <a:endParaRPr lang="en-GB" dirty="0"/>
          </a:p>
        </p:txBody>
      </p:sp>
      <p:sp>
        <p:nvSpPr>
          <p:cNvPr id="3" name="Content Placeholder 2"/>
          <p:cNvSpPr>
            <a:spLocks noGrp="1"/>
          </p:cNvSpPr>
          <p:nvPr>
            <p:ph sz="quarter" idx="1"/>
          </p:nvPr>
        </p:nvSpPr>
        <p:spPr/>
        <p:txBody>
          <a:bodyPr>
            <a:normAutofit lnSpcReduction="10000"/>
          </a:bodyPr>
          <a:lstStyle/>
          <a:p>
            <a:r>
              <a:rPr lang="en-GB" dirty="0" smtClean="0">
                <a:latin typeface="+mj-lt"/>
              </a:rPr>
              <a:t>Momentum, mass and velocity are related by the equation:</a:t>
            </a:r>
          </a:p>
          <a:p>
            <a:endParaRPr lang="en-GB" dirty="0" smtClean="0">
              <a:latin typeface="+mj-lt"/>
            </a:endParaRPr>
          </a:p>
          <a:p>
            <a:r>
              <a:rPr lang="en-GB" dirty="0" smtClean="0">
                <a:latin typeface="+mj-lt"/>
              </a:rPr>
              <a:t>Momentum (P) (Kg m/s)</a:t>
            </a:r>
          </a:p>
          <a:p>
            <a:pPr lvl="1"/>
            <a:r>
              <a:rPr lang="en-GB" dirty="0" smtClean="0">
                <a:latin typeface="+mj-lt"/>
              </a:rPr>
              <a:t>Kilogram metre/second</a:t>
            </a:r>
          </a:p>
          <a:p>
            <a:r>
              <a:rPr lang="en-GB" dirty="0" smtClean="0">
                <a:latin typeface="+mj-lt"/>
              </a:rPr>
              <a:t>Mass (Kg)</a:t>
            </a:r>
          </a:p>
          <a:p>
            <a:pPr lvl="1"/>
            <a:r>
              <a:rPr lang="en-GB" dirty="0" smtClean="0">
                <a:latin typeface="+mj-lt"/>
              </a:rPr>
              <a:t>Kilogram</a:t>
            </a:r>
          </a:p>
          <a:p>
            <a:r>
              <a:rPr lang="en-GB" dirty="0" smtClean="0">
                <a:latin typeface="+mj-lt"/>
              </a:rPr>
              <a:t>Velocity (m/s)</a:t>
            </a:r>
          </a:p>
          <a:p>
            <a:pPr lvl="1"/>
            <a:r>
              <a:rPr lang="en-GB" dirty="0" smtClean="0">
                <a:latin typeface="+mj-lt"/>
              </a:rPr>
              <a:t>Metre/second</a:t>
            </a:r>
          </a:p>
        </p:txBody>
      </p:sp>
      <p:grpSp>
        <p:nvGrpSpPr>
          <p:cNvPr id="4" name="Group 5"/>
          <p:cNvGrpSpPr>
            <a:grpSpLocks/>
          </p:cNvGrpSpPr>
          <p:nvPr/>
        </p:nvGrpSpPr>
        <p:grpSpPr bwMode="auto">
          <a:xfrm>
            <a:off x="5508104" y="2132856"/>
            <a:ext cx="2895600" cy="2438400"/>
            <a:chOff x="3744" y="2448"/>
            <a:chExt cx="1824" cy="1536"/>
          </a:xfrm>
        </p:grpSpPr>
        <p:sp>
          <p:nvSpPr>
            <p:cNvPr id="5" name="AutoShape 6"/>
            <p:cNvSpPr>
              <a:spLocks noChangeArrowheads="1"/>
            </p:cNvSpPr>
            <p:nvPr/>
          </p:nvSpPr>
          <p:spPr bwMode="auto">
            <a:xfrm>
              <a:off x="3744" y="2448"/>
              <a:ext cx="1824" cy="1536"/>
            </a:xfrm>
            <a:prstGeom prst="flowChartExtract">
              <a:avLst/>
            </a:prstGeom>
            <a:noFill/>
            <a:ln w="38100">
              <a:solidFill>
                <a:schemeClr val="tx1"/>
              </a:solidFill>
              <a:miter lim="800000"/>
              <a:headEnd/>
              <a:tailEnd/>
            </a:ln>
          </p:spPr>
          <p:txBody>
            <a:bodyPr wrap="none" anchor="ctr"/>
            <a:lstStyle/>
            <a:p>
              <a:endParaRPr lang="en-US"/>
            </a:p>
          </p:txBody>
        </p:sp>
        <p:sp>
          <p:nvSpPr>
            <p:cNvPr id="6" name="Text Box 7"/>
            <p:cNvSpPr txBox="1">
              <a:spLocks noChangeArrowheads="1"/>
            </p:cNvSpPr>
            <p:nvPr/>
          </p:nvSpPr>
          <p:spPr bwMode="auto">
            <a:xfrm>
              <a:off x="4481" y="2849"/>
              <a:ext cx="576" cy="330"/>
            </a:xfrm>
            <a:prstGeom prst="rect">
              <a:avLst/>
            </a:prstGeom>
            <a:noFill/>
            <a:ln w="9525">
              <a:noFill/>
              <a:miter lim="800000"/>
              <a:headEnd/>
              <a:tailEnd/>
            </a:ln>
          </p:spPr>
          <p:txBody>
            <a:bodyPr>
              <a:spAutoFit/>
            </a:bodyPr>
            <a:lstStyle/>
            <a:p>
              <a:pPr algn="l">
                <a:spcBef>
                  <a:spcPct val="50000"/>
                </a:spcBef>
              </a:pPr>
              <a:r>
                <a:rPr lang="en-GB" sz="2800" dirty="0" smtClean="0"/>
                <a:t>P</a:t>
              </a:r>
              <a:endParaRPr lang="en-GB" sz="2800" dirty="0"/>
            </a:p>
          </p:txBody>
        </p:sp>
        <p:sp>
          <p:nvSpPr>
            <p:cNvPr id="7" name="Text Box 8"/>
            <p:cNvSpPr txBox="1">
              <a:spLocks noChangeArrowheads="1"/>
            </p:cNvSpPr>
            <p:nvPr/>
          </p:nvSpPr>
          <p:spPr bwMode="auto">
            <a:xfrm>
              <a:off x="4869" y="3527"/>
              <a:ext cx="576" cy="327"/>
            </a:xfrm>
            <a:prstGeom prst="rect">
              <a:avLst/>
            </a:prstGeom>
            <a:noFill/>
            <a:ln w="9525">
              <a:noFill/>
              <a:miter lim="800000"/>
              <a:headEnd/>
              <a:tailEnd/>
            </a:ln>
          </p:spPr>
          <p:txBody>
            <a:bodyPr>
              <a:spAutoFit/>
            </a:bodyPr>
            <a:lstStyle/>
            <a:p>
              <a:pPr algn="l">
                <a:spcBef>
                  <a:spcPct val="50000"/>
                </a:spcBef>
              </a:pPr>
              <a:r>
                <a:rPr lang="en-GB" sz="2800" dirty="0"/>
                <a:t>V</a:t>
              </a:r>
            </a:p>
          </p:txBody>
        </p:sp>
        <p:sp>
          <p:nvSpPr>
            <p:cNvPr id="8" name="Text Box 9"/>
            <p:cNvSpPr txBox="1">
              <a:spLocks noChangeArrowheads="1"/>
            </p:cNvSpPr>
            <p:nvPr/>
          </p:nvSpPr>
          <p:spPr bwMode="auto">
            <a:xfrm>
              <a:off x="4121" y="3537"/>
              <a:ext cx="576" cy="327"/>
            </a:xfrm>
            <a:prstGeom prst="rect">
              <a:avLst/>
            </a:prstGeom>
            <a:noFill/>
            <a:ln w="9525">
              <a:noFill/>
              <a:miter lim="800000"/>
              <a:headEnd/>
              <a:tailEnd/>
            </a:ln>
          </p:spPr>
          <p:txBody>
            <a:bodyPr>
              <a:spAutoFit/>
            </a:bodyPr>
            <a:lstStyle/>
            <a:p>
              <a:pPr algn="l">
                <a:spcBef>
                  <a:spcPct val="50000"/>
                </a:spcBef>
              </a:pPr>
              <a:r>
                <a:rPr lang="en-GB" sz="2800" dirty="0"/>
                <a:t>M</a:t>
              </a:r>
            </a:p>
          </p:txBody>
        </p:sp>
        <p:sp>
          <p:nvSpPr>
            <p:cNvPr id="9" name="Line 10"/>
            <p:cNvSpPr>
              <a:spLocks noChangeShapeType="1"/>
            </p:cNvSpPr>
            <p:nvPr/>
          </p:nvSpPr>
          <p:spPr bwMode="auto">
            <a:xfrm>
              <a:off x="4224" y="3312"/>
              <a:ext cx="816" cy="0"/>
            </a:xfrm>
            <a:prstGeom prst="line">
              <a:avLst/>
            </a:prstGeom>
            <a:noFill/>
            <a:ln w="25400">
              <a:solidFill>
                <a:schemeClr val="tx1"/>
              </a:solidFill>
              <a:round/>
              <a:headEnd/>
              <a:tailEnd/>
            </a:ln>
          </p:spPr>
          <p:txBody>
            <a:bodyPr/>
            <a:lstStyle/>
            <a:p>
              <a:endParaRPr lang="en-GB"/>
            </a:p>
          </p:txBody>
        </p:sp>
      </p:grpSp>
      <p:sp>
        <p:nvSpPr>
          <p:cNvPr id="12" name="TextBox 11"/>
          <p:cNvSpPr txBox="1"/>
          <p:nvPr/>
        </p:nvSpPr>
        <p:spPr>
          <a:xfrm>
            <a:off x="6687942" y="3747475"/>
            <a:ext cx="504056" cy="707886"/>
          </a:xfrm>
          <a:prstGeom prst="rect">
            <a:avLst/>
          </a:prstGeom>
          <a:noFill/>
        </p:spPr>
        <p:txBody>
          <a:bodyPr wrap="square" rtlCol="0">
            <a:spAutoFit/>
          </a:bodyPr>
          <a:lstStyle/>
          <a:p>
            <a:r>
              <a:rPr lang="en-GB" sz="4000" dirty="0" smtClean="0"/>
              <a:t>×</a:t>
            </a:r>
            <a:endParaRPr lang="en-GB" sz="4000" dirty="0"/>
          </a:p>
        </p:txBody>
      </p:sp>
      <p:cxnSp>
        <p:nvCxnSpPr>
          <p:cNvPr id="15" name="Straight Arrow Connector 14"/>
          <p:cNvCxnSpPr/>
          <p:nvPr/>
        </p:nvCxnSpPr>
        <p:spPr>
          <a:xfrm>
            <a:off x="4716016" y="2708920"/>
            <a:ext cx="2088232" cy="21602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2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2"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8"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Momentum</a:t>
            </a:r>
            <a:endParaRPr lang="en-GB" dirty="0"/>
          </a:p>
        </p:txBody>
      </p:sp>
      <p:sp>
        <p:nvSpPr>
          <p:cNvPr id="4" name="Text Box 16"/>
          <p:cNvSpPr txBox="1">
            <a:spLocks noGrp="1" noChangeArrowheads="1"/>
          </p:cNvSpPr>
          <p:nvPr>
            <p:ph sz="quarter" idx="1"/>
          </p:nvPr>
        </p:nvSpPr>
        <p:spPr bwMode="auto">
          <a:xfrm>
            <a:off x="323528" y="1772816"/>
            <a:ext cx="8229600" cy="3893374"/>
          </a:xfrm>
          <a:prstGeom prst="rect">
            <a:avLst/>
          </a:prstGeom>
          <a:noFill/>
          <a:ln w="9525">
            <a:noFill/>
            <a:miter lim="800000"/>
            <a:headEnd/>
            <a:tailEnd/>
          </a:ln>
        </p:spPr>
        <p:txBody>
          <a:bodyPr>
            <a:spAutoFit/>
          </a:bodyPr>
          <a:lstStyle/>
          <a:p>
            <a:pPr marL="457200" indent="-457200" algn="l">
              <a:spcBef>
                <a:spcPct val="50000"/>
              </a:spcBef>
              <a:buNone/>
            </a:pPr>
            <a:r>
              <a:rPr lang="en-GB" dirty="0">
                <a:latin typeface="+mj-lt"/>
              </a:rPr>
              <a:t>What is the momentum of the following</a:t>
            </a:r>
            <a:r>
              <a:rPr lang="en-GB" dirty="0" smtClean="0">
                <a:latin typeface="+mj-lt"/>
              </a:rPr>
              <a:t>?</a:t>
            </a:r>
          </a:p>
          <a:p>
            <a:pPr marL="457200" indent="-457200" algn="l">
              <a:spcBef>
                <a:spcPct val="50000"/>
              </a:spcBef>
              <a:buNone/>
            </a:pPr>
            <a:endParaRPr lang="en-GB" dirty="0">
              <a:latin typeface="+mj-lt"/>
            </a:endParaRPr>
          </a:p>
          <a:p>
            <a:pPr marL="457200" indent="-457200" algn="l">
              <a:spcBef>
                <a:spcPct val="50000"/>
              </a:spcBef>
              <a:buFontTx/>
              <a:buAutoNum type="arabicParenR"/>
            </a:pPr>
            <a:r>
              <a:rPr lang="en-GB" dirty="0">
                <a:latin typeface="+mj-lt"/>
              </a:rPr>
              <a:t>A 1kg football travelling at </a:t>
            </a:r>
            <a:r>
              <a:rPr lang="en-GB" dirty="0" smtClean="0">
                <a:latin typeface="+mj-lt"/>
              </a:rPr>
              <a:t>10m/s</a:t>
            </a:r>
            <a:endParaRPr lang="en-GB" baseline="30000" dirty="0">
              <a:latin typeface="+mj-lt"/>
            </a:endParaRPr>
          </a:p>
          <a:p>
            <a:pPr marL="457200" indent="-457200" algn="l">
              <a:spcBef>
                <a:spcPct val="50000"/>
              </a:spcBef>
              <a:buFontTx/>
              <a:buAutoNum type="arabicParenR"/>
            </a:pPr>
            <a:r>
              <a:rPr lang="en-GB" dirty="0">
                <a:latin typeface="+mj-lt"/>
              </a:rPr>
              <a:t>A 1000kg </a:t>
            </a:r>
            <a:r>
              <a:rPr lang="en-GB" dirty="0" smtClean="0">
                <a:latin typeface="+mj-lt"/>
              </a:rPr>
              <a:t>Mini Cooper S </a:t>
            </a:r>
            <a:r>
              <a:rPr lang="en-GB" dirty="0">
                <a:latin typeface="+mj-lt"/>
              </a:rPr>
              <a:t>travelling at </a:t>
            </a:r>
            <a:r>
              <a:rPr lang="en-GB" dirty="0" smtClean="0">
                <a:latin typeface="+mj-lt"/>
              </a:rPr>
              <a:t>30m/s</a:t>
            </a:r>
            <a:endParaRPr lang="en-GB" baseline="30000" dirty="0">
              <a:latin typeface="+mj-lt"/>
            </a:endParaRPr>
          </a:p>
          <a:p>
            <a:pPr marL="457200" indent="-457200" algn="l">
              <a:spcBef>
                <a:spcPct val="50000"/>
              </a:spcBef>
              <a:buFontTx/>
              <a:buAutoNum type="arabicParenR"/>
            </a:pPr>
            <a:r>
              <a:rPr lang="en-GB" dirty="0">
                <a:latin typeface="+mj-lt"/>
              </a:rPr>
              <a:t>A 20g pen being thrown across the room at </a:t>
            </a:r>
            <a:r>
              <a:rPr lang="en-GB" dirty="0" smtClean="0">
                <a:latin typeface="+mj-lt"/>
              </a:rPr>
              <a:t>5m/s</a:t>
            </a:r>
            <a:endParaRPr lang="en-GB" baseline="30000" dirty="0">
              <a:latin typeface="+mj-lt"/>
            </a:endParaRPr>
          </a:p>
          <a:p>
            <a:pPr marL="457200" indent="-457200" algn="l">
              <a:spcBef>
                <a:spcPct val="50000"/>
              </a:spcBef>
              <a:buFontTx/>
              <a:buAutoNum type="arabicParenR"/>
            </a:pPr>
            <a:r>
              <a:rPr lang="en-GB" dirty="0">
                <a:latin typeface="+mj-lt"/>
              </a:rPr>
              <a:t>A 70kg </a:t>
            </a:r>
            <a:r>
              <a:rPr lang="en-GB" dirty="0" smtClean="0">
                <a:latin typeface="+mj-lt"/>
              </a:rPr>
              <a:t>bungee-jumper </a:t>
            </a:r>
            <a:r>
              <a:rPr lang="en-GB" dirty="0">
                <a:latin typeface="+mj-lt"/>
              </a:rPr>
              <a:t>falling at </a:t>
            </a:r>
            <a:r>
              <a:rPr lang="en-GB" dirty="0" smtClean="0">
                <a:latin typeface="+mj-lt"/>
              </a:rPr>
              <a:t>40m/s</a:t>
            </a:r>
            <a:endParaRPr lang="en-GB" baseline="30000" dirty="0">
              <a:latin typeface="+mj-lt"/>
            </a:endParaRPr>
          </a:p>
        </p:txBody>
      </p:sp>
    </p:spTree>
    <p:extLst>
      <p:ext uri="{BB962C8B-B14F-4D97-AF65-F5344CB8AC3E}">
        <p14:creationId xmlns:p14="http://schemas.microsoft.com/office/powerpoint/2010/main" val="177768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 calcmode="lin" valueType="num">
                                      <p:cBhvr additive="base">
                                        <p:cTn id="12" dur="10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additive="base">
                                        <p:cTn id="18" dur="10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calcmode="lin" valueType="num">
                                      <p:cBhvr additive="base">
                                        <p:cTn id="24" dur="10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5" dur="10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10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1" dur="10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Conservation of Momentum</a:t>
            </a:r>
            <a:endParaRPr lang="en-GB" dirty="0"/>
          </a:p>
        </p:txBody>
      </p:sp>
      <p:sp>
        <p:nvSpPr>
          <p:cNvPr id="3" name="Content Placeholder 2"/>
          <p:cNvSpPr>
            <a:spLocks noGrp="1"/>
          </p:cNvSpPr>
          <p:nvPr>
            <p:ph sz="quarter" idx="1"/>
          </p:nvPr>
        </p:nvSpPr>
        <p:spPr/>
        <p:txBody>
          <a:bodyPr/>
          <a:lstStyle/>
          <a:p>
            <a:r>
              <a:rPr lang="en-GB" sz="2400" dirty="0" smtClean="0">
                <a:latin typeface="+mj-lt"/>
              </a:rPr>
              <a:t>So long as no external forces are acting on the objects involved, the total momentum stays the same in explosions and collisions</a:t>
            </a:r>
          </a:p>
          <a:p>
            <a:pPr>
              <a:buNone/>
            </a:pPr>
            <a:endParaRPr lang="en-GB" sz="2400" dirty="0" smtClean="0">
              <a:latin typeface="+mj-lt"/>
            </a:endParaRPr>
          </a:p>
          <a:p>
            <a:r>
              <a:rPr lang="en-GB" sz="2400" dirty="0" smtClean="0">
                <a:latin typeface="+mj-lt"/>
              </a:rPr>
              <a:t>We say that </a:t>
            </a:r>
            <a:r>
              <a:rPr lang="en-GB" sz="2400" u="sng" dirty="0" smtClean="0">
                <a:latin typeface="+mj-lt"/>
              </a:rPr>
              <a:t>momentum is conserved</a:t>
            </a:r>
            <a:r>
              <a:rPr lang="en-GB" sz="2400" dirty="0" smtClean="0">
                <a:latin typeface="+mj-lt"/>
              </a:rPr>
              <a:t> </a:t>
            </a:r>
          </a:p>
          <a:p>
            <a:pPr lvl="1"/>
            <a:r>
              <a:rPr lang="en-GB" sz="2100" dirty="0" smtClean="0">
                <a:latin typeface="+mj-lt"/>
              </a:rPr>
              <a:t>You can use this idea to work out the mass, velocity or momentum of an object in an explosion or collision</a:t>
            </a:r>
            <a:endParaRPr lang="en-GB" sz="2100" dirty="0">
              <a:latin typeface="+mj-lt"/>
            </a:endParaRPr>
          </a:p>
        </p:txBody>
      </p:sp>
    </p:spTree>
    <p:extLst>
      <p:ext uri="{BB962C8B-B14F-4D97-AF65-F5344CB8AC3E}">
        <p14:creationId xmlns:p14="http://schemas.microsoft.com/office/powerpoint/2010/main" val="8674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Conservation of Momentum - Example</a:t>
            </a:r>
            <a:endParaRPr lang="en-GB" dirty="0"/>
          </a:p>
        </p:txBody>
      </p:sp>
      <p:sp>
        <p:nvSpPr>
          <p:cNvPr id="3" name="Content Placeholder 2"/>
          <p:cNvSpPr>
            <a:spLocks noGrp="1"/>
          </p:cNvSpPr>
          <p:nvPr>
            <p:ph sz="quarter" idx="1"/>
          </p:nvPr>
        </p:nvSpPr>
        <p:spPr>
          <a:xfrm>
            <a:off x="195336" y="1227544"/>
            <a:ext cx="8481120" cy="4937760"/>
          </a:xfrm>
        </p:spPr>
        <p:txBody>
          <a:bodyPr/>
          <a:lstStyle/>
          <a:p>
            <a:r>
              <a:rPr lang="en-GB" sz="2400" u="sng" dirty="0" smtClean="0">
                <a:latin typeface="+mj-lt"/>
              </a:rPr>
              <a:t>QUESTION</a:t>
            </a:r>
          </a:p>
          <a:p>
            <a:r>
              <a:rPr lang="en-GB" sz="2400" dirty="0" smtClean="0">
                <a:latin typeface="+mj-lt"/>
              </a:rPr>
              <a:t>A bullet with a mass of 0.03 kg leaves a gun at 1000m/s. If the gun’s mass is 1.5kg, what is the velocity of the recoil of the gun</a:t>
            </a:r>
          </a:p>
          <a:p>
            <a:endParaRPr lang="en-GB" sz="2400" dirty="0" smtClean="0">
              <a:latin typeface="+mj-lt"/>
            </a:endParaRPr>
          </a:p>
          <a:p>
            <a:r>
              <a:rPr lang="en-GB" sz="2400" u="sng" dirty="0" smtClean="0">
                <a:latin typeface="+mj-lt"/>
              </a:rPr>
              <a:t>ANSWER</a:t>
            </a:r>
          </a:p>
          <a:p>
            <a:r>
              <a:rPr lang="en-GB" sz="2400" dirty="0" smtClean="0">
                <a:latin typeface="+mj-lt"/>
              </a:rPr>
              <a:t>First work out the Momentum of the bullet</a:t>
            </a:r>
          </a:p>
          <a:p>
            <a:pPr lvl="1"/>
            <a:r>
              <a:rPr lang="en-GB" sz="2100" dirty="0" smtClean="0">
                <a:latin typeface="+mj-lt"/>
              </a:rPr>
              <a:t>0.03 x 1000 = 30 kg m/s</a:t>
            </a:r>
          </a:p>
          <a:p>
            <a:r>
              <a:rPr lang="en-GB" sz="2400" dirty="0" smtClean="0">
                <a:latin typeface="+mj-lt"/>
              </a:rPr>
              <a:t>Then, velocity of recoil on gun will be</a:t>
            </a:r>
          </a:p>
          <a:p>
            <a:pPr lvl="1"/>
            <a:r>
              <a:rPr lang="en-GB" sz="2100" dirty="0" smtClean="0">
                <a:latin typeface="+mj-lt"/>
              </a:rPr>
              <a:t>Velocity = Momentum/Mass</a:t>
            </a:r>
          </a:p>
          <a:p>
            <a:pPr lvl="1"/>
            <a:r>
              <a:rPr lang="en-GB" sz="2100" dirty="0" smtClean="0">
                <a:latin typeface="+mj-lt"/>
              </a:rPr>
              <a:t>30kg m/s / 1.5kg = </a:t>
            </a:r>
            <a:r>
              <a:rPr lang="en-GB" sz="2100" b="1" dirty="0" smtClean="0">
                <a:latin typeface="+mj-lt"/>
              </a:rPr>
              <a:t>20m/s</a:t>
            </a:r>
          </a:p>
        </p:txBody>
      </p:sp>
    </p:spTree>
    <p:extLst>
      <p:ext uri="{BB962C8B-B14F-4D97-AF65-F5344CB8AC3E}">
        <p14:creationId xmlns:p14="http://schemas.microsoft.com/office/powerpoint/2010/main" val="426325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10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0"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Conservation of Momentum</a:t>
            </a:r>
            <a:endParaRPr lang="en-GB" dirty="0"/>
          </a:p>
        </p:txBody>
      </p:sp>
      <p:sp>
        <p:nvSpPr>
          <p:cNvPr id="3" name="Content Placeholder 2"/>
          <p:cNvSpPr>
            <a:spLocks noGrp="1"/>
          </p:cNvSpPr>
          <p:nvPr>
            <p:ph sz="quarter" idx="1"/>
          </p:nvPr>
        </p:nvSpPr>
        <p:spPr/>
        <p:txBody>
          <a:bodyPr/>
          <a:lstStyle/>
          <a:p>
            <a:r>
              <a:rPr lang="en-GB" sz="2400" dirty="0" smtClean="0">
                <a:latin typeface="+mj-lt"/>
              </a:rPr>
              <a:t>In the below question two cars collide together; the grey sports car collides into the back of the greenish family car and sticks to it. Work out their speed after the collision.</a:t>
            </a:r>
            <a:endParaRPr lang="en-GB" sz="2400" dirty="0">
              <a:latin typeface="+mj-lt"/>
            </a:endParaRPr>
          </a:p>
        </p:txBody>
      </p:sp>
      <p:sp>
        <p:nvSpPr>
          <p:cNvPr id="4" name="Text Box 5"/>
          <p:cNvSpPr txBox="1">
            <a:spLocks noChangeArrowheads="1"/>
          </p:cNvSpPr>
          <p:nvPr/>
        </p:nvSpPr>
        <p:spPr bwMode="auto">
          <a:xfrm>
            <a:off x="0" y="4509120"/>
            <a:ext cx="2133600" cy="396875"/>
          </a:xfrm>
          <a:prstGeom prst="rect">
            <a:avLst/>
          </a:prstGeom>
          <a:noFill/>
          <a:ln w="9525">
            <a:noFill/>
            <a:miter lim="800000"/>
            <a:headEnd/>
            <a:tailEnd/>
          </a:ln>
        </p:spPr>
        <p:txBody>
          <a:bodyPr>
            <a:spAutoFit/>
          </a:bodyPr>
          <a:lstStyle/>
          <a:p>
            <a:pPr>
              <a:spcBef>
                <a:spcPct val="50000"/>
              </a:spcBef>
            </a:pPr>
            <a:r>
              <a:rPr lang="en-GB" sz="2000"/>
              <a:t>Mass = 1000kg</a:t>
            </a:r>
          </a:p>
        </p:txBody>
      </p:sp>
      <p:sp>
        <p:nvSpPr>
          <p:cNvPr id="5" name="Text Box 6"/>
          <p:cNvSpPr txBox="1">
            <a:spLocks noChangeArrowheads="1"/>
          </p:cNvSpPr>
          <p:nvPr/>
        </p:nvSpPr>
        <p:spPr bwMode="auto">
          <a:xfrm>
            <a:off x="4495800" y="4509120"/>
            <a:ext cx="2667000" cy="396875"/>
          </a:xfrm>
          <a:prstGeom prst="rect">
            <a:avLst/>
          </a:prstGeom>
          <a:noFill/>
          <a:ln w="9525">
            <a:noFill/>
            <a:miter lim="800000"/>
            <a:headEnd/>
            <a:tailEnd/>
          </a:ln>
        </p:spPr>
        <p:txBody>
          <a:bodyPr>
            <a:spAutoFit/>
          </a:bodyPr>
          <a:lstStyle/>
          <a:p>
            <a:pPr>
              <a:spcBef>
                <a:spcPct val="50000"/>
              </a:spcBef>
            </a:pPr>
            <a:r>
              <a:rPr lang="en-GB" sz="2000"/>
              <a:t>Mass = 800kg</a:t>
            </a:r>
          </a:p>
        </p:txBody>
      </p:sp>
      <p:grpSp>
        <p:nvGrpSpPr>
          <p:cNvPr id="6" name="Group 7"/>
          <p:cNvGrpSpPr>
            <a:grpSpLocks/>
          </p:cNvGrpSpPr>
          <p:nvPr/>
        </p:nvGrpSpPr>
        <p:grpSpPr bwMode="auto">
          <a:xfrm>
            <a:off x="2133600" y="3747120"/>
            <a:ext cx="2209800" cy="838200"/>
            <a:chOff x="1344" y="1776"/>
            <a:chExt cx="1392" cy="528"/>
          </a:xfrm>
        </p:grpSpPr>
        <p:sp>
          <p:nvSpPr>
            <p:cNvPr id="7" name="AutoShape 8"/>
            <p:cNvSpPr>
              <a:spLocks noChangeArrowheads="1"/>
            </p:cNvSpPr>
            <p:nvPr/>
          </p:nvSpPr>
          <p:spPr bwMode="auto">
            <a:xfrm>
              <a:off x="1344" y="1776"/>
              <a:ext cx="1296" cy="528"/>
            </a:xfrm>
            <a:prstGeom prst="rightArrow">
              <a:avLst>
                <a:gd name="adj1" fmla="val 50000"/>
                <a:gd name="adj2" fmla="val 61364"/>
              </a:avLst>
            </a:prstGeom>
            <a:noFill/>
            <a:ln w="9525">
              <a:solidFill>
                <a:srgbClr val="FF0000"/>
              </a:solidFill>
              <a:miter lim="800000"/>
              <a:headEnd/>
              <a:tailEnd/>
            </a:ln>
          </p:spPr>
          <p:txBody>
            <a:bodyPr wrap="none" anchor="ctr"/>
            <a:lstStyle/>
            <a:p>
              <a:endParaRPr lang="en-US"/>
            </a:p>
          </p:txBody>
        </p:sp>
        <p:sp>
          <p:nvSpPr>
            <p:cNvPr id="8" name="Text Box 9"/>
            <p:cNvSpPr txBox="1">
              <a:spLocks noChangeArrowheads="1"/>
            </p:cNvSpPr>
            <p:nvPr/>
          </p:nvSpPr>
          <p:spPr bwMode="auto">
            <a:xfrm>
              <a:off x="1344" y="1920"/>
              <a:ext cx="1392" cy="250"/>
            </a:xfrm>
            <a:prstGeom prst="rect">
              <a:avLst/>
            </a:prstGeom>
            <a:noFill/>
            <a:ln w="9525">
              <a:noFill/>
              <a:miter lim="800000"/>
              <a:headEnd/>
              <a:tailEnd/>
            </a:ln>
          </p:spPr>
          <p:txBody>
            <a:bodyPr>
              <a:spAutoFit/>
            </a:bodyPr>
            <a:lstStyle/>
            <a:p>
              <a:pPr algn="l">
                <a:spcBef>
                  <a:spcPct val="50000"/>
                </a:spcBef>
              </a:pPr>
              <a:r>
                <a:rPr lang="en-GB" sz="2000" dirty="0"/>
                <a:t>Speed = </a:t>
              </a:r>
              <a:r>
                <a:rPr lang="en-GB" sz="2000" dirty="0" smtClean="0"/>
                <a:t>50m/s</a:t>
              </a:r>
              <a:endParaRPr lang="en-GB" sz="2000" baseline="30000" dirty="0"/>
            </a:p>
          </p:txBody>
        </p:sp>
      </p:grpSp>
      <p:grpSp>
        <p:nvGrpSpPr>
          <p:cNvPr id="9" name="Group 10"/>
          <p:cNvGrpSpPr>
            <a:grpSpLocks/>
          </p:cNvGrpSpPr>
          <p:nvPr/>
        </p:nvGrpSpPr>
        <p:grpSpPr bwMode="auto">
          <a:xfrm>
            <a:off x="6934200" y="3747120"/>
            <a:ext cx="2209800" cy="838200"/>
            <a:chOff x="4368" y="1776"/>
            <a:chExt cx="1392" cy="528"/>
          </a:xfrm>
        </p:grpSpPr>
        <p:sp>
          <p:nvSpPr>
            <p:cNvPr id="10" name="AutoShape 11"/>
            <p:cNvSpPr>
              <a:spLocks noChangeArrowheads="1"/>
            </p:cNvSpPr>
            <p:nvPr/>
          </p:nvSpPr>
          <p:spPr bwMode="auto">
            <a:xfrm>
              <a:off x="4368" y="1776"/>
              <a:ext cx="1296" cy="528"/>
            </a:xfrm>
            <a:prstGeom prst="rightArrow">
              <a:avLst>
                <a:gd name="adj1" fmla="val 50000"/>
                <a:gd name="adj2" fmla="val 61364"/>
              </a:avLst>
            </a:prstGeom>
            <a:noFill/>
            <a:ln w="9525">
              <a:solidFill>
                <a:srgbClr val="FF0000"/>
              </a:solidFill>
              <a:miter lim="800000"/>
              <a:headEnd/>
              <a:tailEnd/>
            </a:ln>
          </p:spPr>
          <p:txBody>
            <a:bodyPr wrap="none" anchor="ctr"/>
            <a:lstStyle/>
            <a:p>
              <a:endParaRPr lang="en-US"/>
            </a:p>
          </p:txBody>
        </p:sp>
        <p:sp>
          <p:nvSpPr>
            <p:cNvPr id="11" name="Text Box 12"/>
            <p:cNvSpPr txBox="1">
              <a:spLocks noChangeArrowheads="1"/>
            </p:cNvSpPr>
            <p:nvPr/>
          </p:nvSpPr>
          <p:spPr bwMode="auto">
            <a:xfrm>
              <a:off x="4368" y="1920"/>
              <a:ext cx="1392" cy="250"/>
            </a:xfrm>
            <a:prstGeom prst="rect">
              <a:avLst/>
            </a:prstGeom>
            <a:noFill/>
            <a:ln w="9525">
              <a:noFill/>
              <a:miter lim="800000"/>
              <a:headEnd/>
              <a:tailEnd/>
            </a:ln>
          </p:spPr>
          <p:txBody>
            <a:bodyPr>
              <a:spAutoFit/>
            </a:bodyPr>
            <a:lstStyle/>
            <a:p>
              <a:pPr algn="l">
                <a:spcBef>
                  <a:spcPct val="50000"/>
                </a:spcBef>
              </a:pPr>
              <a:r>
                <a:rPr lang="en-GB" sz="2000" dirty="0"/>
                <a:t>Speed = </a:t>
              </a:r>
              <a:r>
                <a:rPr lang="en-GB" sz="2000" dirty="0" smtClean="0"/>
                <a:t>20m/s</a:t>
              </a:r>
              <a:endParaRPr lang="en-GB" sz="2000" baseline="30000" dirty="0"/>
            </a:p>
          </p:txBody>
        </p:sp>
      </p:grpSp>
      <p:sp>
        <p:nvSpPr>
          <p:cNvPr id="12" name="Text Box 14"/>
          <p:cNvSpPr txBox="1">
            <a:spLocks noChangeArrowheads="1"/>
          </p:cNvSpPr>
          <p:nvPr/>
        </p:nvSpPr>
        <p:spPr bwMode="auto">
          <a:xfrm>
            <a:off x="762000" y="5423520"/>
            <a:ext cx="2133600" cy="396875"/>
          </a:xfrm>
          <a:prstGeom prst="rect">
            <a:avLst/>
          </a:prstGeom>
          <a:noFill/>
          <a:ln w="9525">
            <a:noFill/>
            <a:miter lim="800000"/>
            <a:headEnd/>
            <a:tailEnd/>
          </a:ln>
        </p:spPr>
        <p:txBody>
          <a:bodyPr>
            <a:spAutoFit/>
          </a:bodyPr>
          <a:lstStyle/>
          <a:p>
            <a:pPr>
              <a:spcBef>
                <a:spcPct val="50000"/>
              </a:spcBef>
            </a:pPr>
            <a:r>
              <a:rPr lang="en-GB" sz="2000"/>
              <a:t>Mass = 1800kg</a:t>
            </a:r>
          </a:p>
        </p:txBody>
      </p:sp>
      <p:grpSp>
        <p:nvGrpSpPr>
          <p:cNvPr id="13" name="Group 15"/>
          <p:cNvGrpSpPr>
            <a:grpSpLocks/>
          </p:cNvGrpSpPr>
          <p:nvPr/>
        </p:nvGrpSpPr>
        <p:grpSpPr bwMode="auto">
          <a:xfrm>
            <a:off x="6934200" y="5194920"/>
            <a:ext cx="2209800" cy="838200"/>
            <a:chOff x="4368" y="2688"/>
            <a:chExt cx="1392" cy="528"/>
          </a:xfrm>
        </p:grpSpPr>
        <p:sp>
          <p:nvSpPr>
            <p:cNvPr id="14" name="AutoShape 16"/>
            <p:cNvSpPr>
              <a:spLocks noChangeArrowheads="1"/>
            </p:cNvSpPr>
            <p:nvPr/>
          </p:nvSpPr>
          <p:spPr bwMode="auto">
            <a:xfrm>
              <a:off x="4368" y="2688"/>
              <a:ext cx="1296" cy="528"/>
            </a:xfrm>
            <a:prstGeom prst="rightArrow">
              <a:avLst>
                <a:gd name="adj1" fmla="val 50000"/>
                <a:gd name="adj2" fmla="val 61364"/>
              </a:avLst>
            </a:prstGeom>
            <a:noFill/>
            <a:ln w="9525">
              <a:solidFill>
                <a:srgbClr val="FF0000"/>
              </a:solidFill>
              <a:miter lim="800000"/>
              <a:headEnd/>
              <a:tailEnd/>
            </a:ln>
          </p:spPr>
          <p:txBody>
            <a:bodyPr wrap="none" anchor="ctr"/>
            <a:lstStyle/>
            <a:p>
              <a:endParaRPr lang="en-US"/>
            </a:p>
          </p:txBody>
        </p:sp>
        <p:sp>
          <p:nvSpPr>
            <p:cNvPr id="15" name="Text Box 17"/>
            <p:cNvSpPr txBox="1">
              <a:spLocks noChangeArrowheads="1"/>
            </p:cNvSpPr>
            <p:nvPr/>
          </p:nvSpPr>
          <p:spPr bwMode="auto">
            <a:xfrm>
              <a:off x="4368" y="2832"/>
              <a:ext cx="1392" cy="250"/>
            </a:xfrm>
            <a:prstGeom prst="rect">
              <a:avLst/>
            </a:prstGeom>
            <a:noFill/>
            <a:ln w="9525">
              <a:noFill/>
              <a:miter lim="800000"/>
              <a:headEnd/>
              <a:tailEnd/>
            </a:ln>
          </p:spPr>
          <p:txBody>
            <a:bodyPr>
              <a:spAutoFit/>
            </a:bodyPr>
            <a:lstStyle/>
            <a:p>
              <a:pPr algn="l">
                <a:spcBef>
                  <a:spcPct val="50000"/>
                </a:spcBef>
              </a:pPr>
              <a:r>
                <a:rPr lang="en-GB" sz="2000" dirty="0"/>
                <a:t>Speed = ??</a:t>
              </a:r>
              <a:r>
                <a:rPr lang="en-GB" sz="2000" dirty="0" smtClean="0"/>
                <a:t>m/s</a:t>
              </a:r>
              <a:endParaRPr lang="en-GB" sz="2000" baseline="30000" dirty="0"/>
            </a:p>
          </p:txBody>
        </p:sp>
      </p:grpSp>
      <p:grpSp>
        <p:nvGrpSpPr>
          <p:cNvPr id="16" name="Group 18"/>
          <p:cNvGrpSpPr>
            <a:grpSpLocks noChangeAspect="1"/>
          </p:cNvGrpSpPr>
          <p:nvPr/>
        </p:nvGrpSpPr>
        <p:grpSpPr bwMode="auto">
          <a:xfrm>
            <a:off x="0" y="3899520"/>
            <a:ext cx="2071688" cy="612775"/>
            <a:chOff x="0" y="1872"/>
            <a:chExt cx="1305" cy="386"/>
          </a:xfrm>
        </p:grpSpPr>
        <p:sp>
          <p:nvSpPr>
            <p:cNvPr id="17" name="AutoShape 19"/>
            <p:cNvSpPr>
              <a:spLocks noChangeAspect="1" noChangeArrowheads="1" noTextEdit="1"/>
            </p:cNvSpPr>
            <p:nvPr/>
          </p:nvSpPr>
          <p:spPr bwMode="auto">
            <a:xfrm>
              <a:off x="0" y="1872"/>
              <a:ext cx="1305" cy="386"/>
            </a:xfrm>
            <a:prstGeom prst="rect">
              <a:avLst/>
            </a:prstGeom>
            <a:noFill/>
            <a:ln w="9525">
              <a:noFill/>
              <a:miter lim="800000"/>
              <a:headEnd/>
              <a:tailEnd/>
            </a:ln>
          </p:spPr>
          <p:txBody>
            <a:bodyPr/>
            <a:lstStyle/>
            <a:p>
              <a:endParaRPr lang="en-GB"/>
            </a:p>
          </p:txBody>
        </p:sp>
        <p:grpSp>
          <p:nvGrpSpPr>
            <p:cNvPr id="18" name="Group 20"/>
            <p:cNvGrpSpPr>
              <a:grpSpLocks/>
            </p:cNvGrpSpPr>
            <p:nvPr/>
          </p:nvGrpSpPr>
          <p:grpSpPr bwMode="auto">
            <a:xfrm>
              <a:off x="162" y="1933"/>
              <a:ext cx="1057" cy="322"/>
              <a:chOff x="162" y="1933"/>
              <a:chExt cx="1057" cy="322"/>
            </a:xfrm>
          </p:grpSpPr>
          <p:sp>
            <p:nvSpPr>
              <p:cNvPr id="220" name="Freeform 21"/>
              <p:cNvSpPr>
                <a:spLocks/>
              </p:cNvSpPr>
              <p:nvPr/>
            </p:nvSpPr>
            <p:spPr bwMode="auto">
              <a:xfrm>
                <a:off x="908" y="2037"/>
                <a:ext cx="310" cy="153"/>
              </a:xfrm>
              <a:custGeom>
                <a:avLst/>
                <a:gdLst>
                  <a:gd name="T0" fmla="*/ 5 w 620"/>
                  <a:gd name="T1" fmla="*/ 75 h 305"/>
                  <a:gd name="T2" fmla="*/ 14 w 620"/>
                  <a:gd name="T3" fmla="*/ 73 h 305"/>
                  <a:gd name="T4" fmla="*/ 24 w 620"/>
                  <a:gd name="T5" fmla="*/ 72 h 305"/>
                  <a:gd name="T6" fmla="*/ 35 w 620"/>
                  <a:gd name="T7" fmla="*/ 71 h 305"/>
                  <a:gd name="T8" fmla="*/ 44 w 620"/>
                  <a:gd name="T9" fmla="*/ 70 h 305"/>
                  <a:gd name="T10" fmla="*/ 53 w 620"/>
                  <a:gd name="T11" fmla="*/ 69 h 305"/>
                  <a:gd name="T12" fmla="*/ 63 w 620"/>
                  <a:gd name="T13" fmla="*/ 69 h 305"/>
                  <a:gd name="T14" fmla="*/ 73 w 620"/>
                  <a:gd name="T15" fmla="*/ 69 h 305"/>
                  <a:gd name="T16" fmla="*/ 82 w 620"/>
                  <a:gd name="T17" fmla="*/ 69 h 305"/>
                  <a:gd name="T18" fmla="*/ 92 w 620"/>
                  <a:gd name="T19" fmla="*/ 70 h 305"/>
                  <a:gd name="T20" fmla="*/ 102 w 620"/>
                  <a:gd name="T21" fmla="*/ 70 h 305"/>
                  <a:gd name="T22" fmla="*/ 111 w 620"/>
                  <a:gd name="T23" fmla="*/ 70 h 305"/>
                  <a:gd name="T24" fmla="*/ 121 w 620"/>
                  <a:gd name="T25" fmla="*/ 71 h 305"/>
                  <a:gd name="T26" fmla="*/ 131 w 620"/>
                  <a:gd name="T27" fmla="*/ 71 h 305"/>
                  <a:gd name="T28" fmla="*/ 141 w 620"/>
                  <a:gd name="T29" fmla="*/ 71 h 305"/>
                  <a:gd name="T30" fmla="*/ 150 w 620"/>
                  <a:gd name="T31" fmla="*/ 71 h 305"/>
                  <a:gd name="T32" fmla="*/ 155 w 620"/>
                  <a:gd name="T33" fmla="*/ 67 h 305"/>
                  <a:gd name="T34" fmla="*/ 155 w 620"/>
                  <a:gd name="T35" fmla="*/ 59 h 305"/>
                  <a:gd name="T36" fmla="*/ 154 w 620"/>
                  <a:gd name="T37" fmla="*/ 51 h 305"/>
                  <a:gd name="T38" fmla="*/ 152 w 620"/>
                  <a:gd name="T39" fmla="*/ 44 h 305"/>
                  <a:gd name="T40" fmla="*/ 151 w 620"/>
                  <a:gd name="T41" fmla="*/ 37 h 305"/>
                  <a:gd name="T42" fmla="*/ 149 w 620"/>
                  <a:gd name="T43" fmla="*/ 31 h 305"/>
                  <a:gd name="T44" fmla="*/ 147 w 620"/>
                  <a:gd name="T45" fmla="*/ 25 h 305"/>
                  <a:gd name="T46" fmla="*/ 144 w 620"/>
                  <a:gd name="T47" fmla="*/ 21 h 305"/>
                  <a:gd name="T48" fmla="*/ 141 w 620"/>
                  <a:gd name="T49" fmla="*/ 16 h 305"/>
                  <a:gd name="T50" fmla="*/ 137 w 620"/>
                  <a:gd name="T51" fmla="*/ 12 h 305"/>
                  <a:gd name="T52" fmla="*/ 132 w 620"/>
                  <a:gd name="T53" fmla="*/ 9 h 305"/>
                  <a:gd name="T54" fmla="*/ 126 w 620"/>
                  <a:gd name="T55" fmla="*/ 6 h 305"/>
                  <a:gd name="T56" fmla="*/ 120 w 620"/>
                  <a:gd name="T57" fmla="*/ 4 h 305"/>
                  <a:gd name="T58" fmla="*/ 113 w 620"/>
                  <a:gd name="T59" fmla="*/ 2 h 305"/>
                  <a:gd name="T60" fmla="*/ 105 w 620"/>
                  <a:gd name="T61" fmla="*/ 1 h 305"/>
                  <a:gd name="T62" fmla="*/ 97 w 620"/>
                  <a:gd name="T63" fmla="*/ 0 h 305"/>
                  <a:gd name="T64" fmla="*/ 88 w 620"/>
                  <a:gd name="T65" fmla="*/ 1 h 305"/>
                  <a:gd name="T66" fmla="*/ 81 w 620"/>
                  <a:gd name="T67" fmla="*/ 2 h 305"/>
                  <a:gd name="T68" fmla="*/ 75 w 620"/>
                  <a:gd name="T69" fmla="*/ 5 h 305"/>
                  <a:gd name="T70" fmla="*/ 69 w 620"/>
                  <a:gd name="T71" fmla="*/ 8 h 305"/>
                  <a:gd name="T72" fmla="*/ 62 w 620"/>
                  <a:gd name="T73" fmla="*/ 13 h 305"/>
                  <a:gd name="T74" fmla="*/ 57 w 620"/>
                  <a:gd name="T75" fmla="*/ 18 h 305"/>
                  <a:gd name="T76" fmla="*/ 52 w 620"/>
                  <a:gd name="T77" fmla="*/ 24 h 305"/>
                  <a:gd name="T78" fmla="*/ 47 w 620"/>
                  <a:gd name="T79" fmla="*/ 30 h 305"/>
                  <a:gd name="T80" fmla="*/ 43 w 620"/>
                  <a:gd name="T81" fmla="*/ 37 h 305"/>
                  <a:gd name="T82" fmla="*/ 38 w 620"/>
                  <a:gd name="T83" fmla="*/ 44 h 305"/>
                  <a:gd name="T84" fmla="*/ 34 w 620"/>
                  <a:gd name="T85" fmla="*/ 50 h 305"/>
                  <a:gd name="T86" fmla="*/ 28 w 620"/>
                  <a:gd name="T87" fmla="*/ 57 h 305"/>
                  <a:gd name="T88" fmla="*/ 22 w 620"/>
                  <a:gd name="T89" fmla="*/ 62 h 305"/>
                  <a:gd name="T90" fmla="*/ 17 w 620"/>
                  <a:gd name="T91" fmla="*/ 67 h 305"/>
                  <a:gd name="T92" fmla="*/ 10 w 620"/>
                  <a:gd name="T93" fmla="*/ 72 h 305"/>
                  <a:gd name="T94" fmla="*/ 3 w 620"/>
                  <a:gd name="T95" fmla="*/ 75 h 30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20"/>
                  <a:gd name="T145" fmla="*/ 0 h 305"/>
                  <a:gd name="T146" fmla="*/ 620 w 620"/>
                  <a:gd name="T147" fmla="*/ 305 h 30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20" h="305">
                    <a:moveTo>
                      <a:pt x="0" y="305"/>
                    </a:moveTo>
                    <a:lnTo>
                      <a:pt x="20" y="300"/>
                    </a:lnTo>
                    <a:lnTo>
                      <a:pt x="39" y="296"/>
                    </a:lnTo>
                    <a:lnTo>
                      <a:pt x="59" y="292"/>
                    </a:lnTo>
                    <a:lnTo>
                      <a:pt x="78" y="289"/>
                    </a:lnTo>
                    <a:lnTo>
                      <a:pt x="98" y="286"/>
                    </a:lnTo>
                    <a:lnTo>
                      <a:pt x="118" y="283"/>
                    </a:lnTo>
                    <a:lnTo>
                      <a:pt x="137" y="281"/>
                    </a:lnTo>
                    <a:lnTo>
                      <a:pt x="157" y="280"/>
                    </a:lnTo>
                    <a:lnTo>
                      <a:pt x="176" y="279"/>
                    </a:lnTo>
                    <a:lnTo>
                      <a:pt x="196" y="277"/>
                    </a:lnTo>
                    <a:lnTo>
                      <a:pt x="214" y="276"/>
                    </a:lnTo>
                    <a:lnTo>
                      <a:pt x="234" y="275"/>
                    </a:lnTo>
                    <a:lnTo>
                      <a:pt x="254" y="275"/>
                    </a:lnTo>
                    <a:lnTo>
                      <a:pt x="273" y="275"/>
                    </a:lnTo>
                    <a:lnTo>
                      <a:pt x="292" y="275"/>
                    </a:lnTo>
                    <a:lnTo>
                      <a:pt x="311" y="275"/>
                    </a:lnTo>
                    <a:lnTo>
                      <a:pt x="331" y="276"/>
                    </a:lnTo>
                    <a:lnTo>
                      <a:pt x="350" y="276"/>
                    </a:lnTo>
                    <a:lnTo>
                      <a:pt x="369" y="277"/>
                    </a:lnTo>
                    <a:lnTo>
                      <a:pt x="388" y="277"/>
                    </a:lnTo>
                    <a:lnTo>
                      <a:pt x="408" y="279"/>
                    </a:lnTo>
                    <a:lnTo>
                      <a:pt x="426" y="280"/>
                    </a:lnTo>
                    <a:lnTo>
                      <a:pt x="446" y="280"/>
                    </a:lnTo>
                    <a:lnTo>
                      <a:pt x="466" y="281"/>
                    </a:lnTo>
                    <a:lnTo>
                      <a:pt x="484" y="281"/>
                    </a:lnTo>
                    <a:lnTo>
                      <a:pt x="504" y="282"/>
                    </a:lnTo>
                    <a:lnTo>
                      <a:pt x="523" y="282"/>
                    </a:lnTo>
                    <a:lnTo>
                      <a:pt x="543" y="282"/>
                    </a:lnTo>
                    <a:lnTo>
                      <a:pt x="561" y="282"/>
                    </a:lnTo>
                    <a:lnTo>
                      <a:pt x="581" y="282"/>
                    </a:lnTo>
                    <a:lnTo>
                      <a:pt x="600" y="282"/>
                    </a:lnTo>
                    <a:lnTo>
                      <a:pt x="620" y="281"/>
                    </a:lnTo>
                    <a:lnTo>
                      <a:pt x="619" y="265"/>
                    </a:lnTo>
                    <a:lnTo>
                      <a:pt x="618" y="249"/>
                    </a:lnTo>
                    <a:lnTo>
                      <a:pt x="617" y="233"/>
                    </a:lnTo>
                    <a:lnTo>
                      <a:pt x="615" y="216"/>
                    </a:lnTo>
                    <a:lnTo>
                      <a:pt x="613" y="202"/>
                    </a:lnTo>
                    <a:lnTo>
                      <a:pt x="611" y="188"/>
                    </a:lnTo>
                    <a:lnTo>
                      <a:pt x="608" y="174"/>
                    </a:lnTo>
                    <a:lnTo>
                      <a:pt x="606" y="160"/>
                    </a:lnTo>
                    <a:lnTo>
                      <a:pt x="603" y="147"/>
                    </a:lnTo>
                    <a:lnTo>
                      <a:pt x="599" y="135"/>
                    </a:lnTo>
                    <a:lnTo>
                      <a:pt x="595" y="123"/>
                    </a:lnTo>
                    <a:lnTo>
                      <a:pt x="591" y="112"/>
                    </a:lnTo>
                    <a:lnTo>
                      <a:pt x="585" y="100"/>
                    </a:lnTo>
                    <a:lnTo>
                      <a:pt x="581" y="91"/>
                    </a:lnTo>
                    <a:lnTo>
                      <a:pt x="575" y="81"/>
                    </a:lnTo>
                    <a:lnTo>
                      <a:pt x="568" y="72"/>
                    </a:lnTo>
                    <a:lnTo>
                      <a:pt x="561" y="62"/>
                    </a:lnTo>
                    <a:lnTo>
                      <a:pt x="553" y="54"/>
                    </a:lnTo>
                    <a:lnTo>
                      <a:pt x="545" y="47"/>
                    </a:lnTo>
                    <a:lnTo>
                      <a:pt x="536" y="40"/>
                    </a:lnTo>
                    <a:lnTo>
                      <a:pt x="527" y="34"/>
                    </a:lnTo>
                    <a:lnTo>
                      <a:pt x="516" y="28"/>
                    </a:lnTo>
                    <a:lnTo>
                      <a:pt x="506" y="22"/>
                    </a:lnTo>
                    <a:lnTo>
                      <a:pt x="494" y="17"/>
                    </a:lnTo>
                    <a:lnTo>
                      <a:pt x="482" y="14"/>
                    </a:lnTo>
                    <a:lnTo>
                      <a:pt x="468" y="9"/>
                    </a:lnTo>
                    <a:lnTo>
                      <a:pt x="454" y="7"/>
                    </a:lnTo>
                    <a:lnTo>
                      <a:pt x="439" y="5"/>
                    </a:lnTo>
                    <a:lnTo>
                      <a:pt x="423" y="3"/>
                    </a:lnTo>
                    <a:lnTo>
                      <a:pt x="407" y="1"/>
                    </a:lnTo>
                    <a:lnTo>
                      <a:pt x="388" y="0"/>
                    </a:lnTo>
                    <a:lnTo>
                      <a:pt x="370" y="0"/>
                    </a:lnTo>
                    <a:lnTo>
                      <a:pt x="354" y="1"/>
                    </a:lnTo>
                    <a:lnTo>
                      <a:pt x="339" y="4"/>
                    </a:lnTo>
                    <a:lnTo>
                      <a:pt x="325" y="7"/>
                    </a:lnTo>
                    <a:lnTo>
                      <a:pt x="311" y="12"/>
                    </a:lnTo>
                    <a:lnTo>
                      <a:pt x="297" y="17"/>
                    </a:lnTo>
                    <a:lnTo>
                      <a:pt x="285" y="24"/>
                    </a:lnTo>
                    <a:lnTo>
                      <a:pt x="273" y="31"/>
                    </a:lnTo>
                    <a:lnTo>
                      <a:pt x="262" y="40"/>
                    </a:lnTo>
                    <a:lnTo>
                      <a:pt x="250" y="50"/>
                    </a:lnTo>
                    <a:lnTo>
                      <a:pt x="240" y="60"/>
                    </a:lnTo>
                    <a:lnTo>
                      <a:pt x="229" y="72"/>
                    </a:lnTo>
                    <a:lnTo>
                      <a:pt x="219" y="83"/>
                    </a:lnTo>
                    <a:lnTo>
                      <a:pt x="210" y="95"/>
                    </a:lnTo>
                    <a:lnTo>
                      <a:pt x="199" y="107"/>
                    </a:lnTo>
                    <a:lnTo>
                      <a:pt x="190" y="120"/>
                    </a:lnTo>
                    <a:lnTo>
                      <a:pt x="181" y="134"/>
                    </a:lnTo>
                    <a:lnTo>
                      <a:pt x="172" y="146"/>
                    </a:lnTo>
                    <a:lnTo>
                      <a:pt x="163" y="160"/>
                    </a:lnTo>
                    <a:lnTo>
                      <a:pt x="152" y="173"/>
                    </a:lnTo>
                    <a:lnTo>
                      <a:pt x="143" y="187"/>
                    </a:lnTo>
                    <a:lnTo>
                      <a:pt x="134" y="199"/>
                    </a:lnTo>
                    <a:lnTo>
                      <a:pt x="123" y="212"/>
                    </a:lnTo>
                    <a:lnTo>
                      <a:pt x="113" y="225"/>
                    </a:lnTo>
                    <a:lnTo>
                      <a:pt x="103" y="236"/>
                    </a:lnTo>
                    <a:lnTo>
                      <a:pt x="91" y="248"/>
                    </a:lnTo>
                    <a:lnTo>
                      <a:pt x="80" y="258"/>
                    </a:lnTo>
                    <a:lnTo>
                      <a:pt x="68" y="268"/>
                    </a:lnTo>
                    <a:lnTo>
                      <a:pt x="55" y="277"/>
                    </a:lnTo>
                    <a:lnTo>
                      <a:pt x="43" y="287"/>
                    </a:lnTo>
                    <a:lnTo>
                      <a:pt x="30" y="294"/>
                    </a:lnTo>
                    <a:lnTo>
                      <a:pt x="15" y="300"/>
                    </a:lnTo>
                    <a:lnTo>
                      <a:pt x="0" y="305"/>
                    </a:lnTo>
                    <a:close/>
                  </a:path>
                </a:pathLst>
              </a:custGeom>
              <a:solidFill>
                <a:srgbClr val="000000"/>
              </a:solidFill>
              <a:ln w="9525">
                <a:noFill/>
                <a:round/>
                <a:headEnd/>
                <a:tailEnd/>
              </a:ln>
            </p:spPr>
            <p:txBody>
              <a:bodyPr/>
              <a:lstStyle/>
              <a:p>
                <a:endParaRPr lang="en-GB"/>
              </a:p>
            </p:txBody>
          </p:sp>
          <p:sp>
            <p:nvSpPr>
              <p:cNvPr id="221" name="Freeform 22"/>
              <p:cNvSpPr>
                <a:spLocks/>
              </p:cNvSpPr>
              <p:nvPr/>
            </p:nvSpPr>
            <p:spPr bwMode="auto">
              <a:xfrm>
                <a:off x="908" y="2173"/>
                <a:ext cx="311" cy="18"/>
              </a:xfrm>
              <a:custGeom>
                <a:avLst/>
                <a:gdLst>
                  <a:gd name="T0" fmla="*/ 155 w 622"/>
                  <a:gd name="T1" fmla="*/ 2 h 34"/>
                  <a:gd name="T2" fmla="*/ 146 w 622"/>
                  <a:gd name="T3" fmla="*/ 2 h 34"/>
                  <a:gd name="T4" fmla="*/ 136 w 622"/>
                  <a:gd name="T5" fmla="*/ 2 h 34"/>
                  <a:gd name="T6" fmla="*/ 126 w 622"/>
                  <a:gd name="T7" fmla="*/ 2 h 34"/>
                  <a:gd name="T8" fmla="*/ 116 w 622"/>
                  <a:gd name="T9" fmla="*/ 2 h 34"/>
                  <a:gd name="T10" fmla="*/ 106 w 622"/>
                  <a:gd name="T11" fmla="*/ 1 h 34"/>
                  <a:gd name="T12" fmla="*/ 97 w 622"/>
                  <a:gd name="T13" fmla="*/ 1 h 34"/>
                  <a:gd name="T14" fmla="*/ 87 w 622"/>
                  <a:gd name="T15" fmla="*/ 1 h 34"/>
                  <a:gd name="T16" fmla="*/ 78 w 622"/>
                  <a:gd name="T17" fmla="*/ 0 h 34"/>
                  <a:gd name="T18" fmla="*/ 69 w 622"/>
                  <a:gd name="T19" fmla="*/ 0 h 34"/>
                  <a:gd name="T20" fmla="*/ 58 w 622"/>
                  <a:gd name="T21" fmla="*/ 0 h 34"/>
                  <a:gd name="T22" fmla="*/ 48 w 622"/>
                  <a:gd name="T23" fmla="*/ 1 h 34"/>
                  <a:gd name="T24" fmla="*/ 39 w 622"/>
                  <a:gd name="T25" fmla="*/ 1 h 34"/>
                  <a:gd name="T26" fmla="*/ 29 w 622"/>
                  <a:gd name="T27" fmla="*/ 2 h 34"/>
                  <a:gd name="T28" fmla="*/ 19 w 622"/>
                  <a:gd name="T29" fmla="*/ 4 h 34"/>
                  <a:gd name="T30" fmla="*/ 10 w 622"/>
                  <a:gd name="T31" fmla="*/ 6 h 34"/>
                  <a:gd name="T32" fmla="*/ 0 w 622"/>
                  <a:gd name="T33" fmla="*/ 8 h 34"/>
                  <a:gd name="T34" fmla="*/ 5 w 622"/>
                  <a:gd name="T35" fmla="*/ 8 h 34"/>
                  <a:gd name="T36" fmla="*/ 15 w 622"/>
                  <a:gd name="T37" fmla="*/ 6 h 34"/>
                  <a:gd name="T38" fmla="*/ 24 w 622"/>
                  <a:gd name="T39" fmla="*/ 4 h 34"/>
                  <a:gd name="T40" fmla="*/ 35 w 622"/>
                  <a:gd name="T41" fmla="*/ 3 h 34"/>
                  <a:gd name="T42" fmla="*/ 44 w 622"/>
                  <a:gd name="T43" fmla="*/ 2 h 34"/>
                  <a:gd name="T44" fmla="*/ 53 w 622"/>
                  <a:gd name="T45" fmla="*/ 2 h 34"/>
                  <a:gd name="T46" fmla="*/ 63 w 622"/>
                  <a:gd name="T47" fmla="*/ 1 h 34"/>
                  <a:gd name="T48" fmla="*/ 73 w 622"/>
                  <a:gd name="T49" fmla="*/ 1 h 34"/>
                  <a:gd name="T50" fmla="*/ 82 w 622"/>
                  <a:gd name="T51" fmla="*/ 2 h 34"/>
                  <a:gd name="T52" fmla="*/ 92 w 622"/>
                  <a:gd name="T53" fmla="*/ 2 h 34"/>
                  <a:gd name="T54" fmla="*/ 102 w 622"/>
                  <a:gd name="T55" fmla="*/ 2 h 34"/>
                  <a:gd name="T56" fmla="*/ 111 w 622"/>
                  <a:gd name="T57" fmla="*/ 3 h 34"/>
                  <a:gd name="T58" fmla="*/ 121 w 622"/>
                  <a:gd name="T59" fmla="*/ 3 h 34"/>
                  <a:gd name="T60" fmla="*/ 131 w 622"/>
                  <a:gd name="T61" fmla="*/ 3 h 34"/>
                  <a:gd name="T62" fmla="*/ 141 w 622"/>
                  <a:gd name="T63" fmla="*/ 4 h 34"/>
                  <a:gd name="T64" fmla="*/ 150 w 622"/>
                  <a:gd name="T65" fmla="*/ 3 h 34"/>
                  <a:gd name="T66" fmla="*/ 156 w 622"/>
                  <a:gd name="T67" fmla="*/ 2 h 34"/>
                  <a:gd name="T68" fmla="*/ 156 w 622"/>
                  <a:gd name="T69" fmla="*/ 3 h 34"/>
                  <a:gd name="T70" fmla="*/ 156 w 622"/>
                  <a:gd name="T71" fmla="*/ 2 h 34"/>
                  <a:gd name="T72" fmla="*/ 156 w 622"/>
                  <a:gd name="T73" fmla="*/ 2 h 34"/>
                  <a:gd name="T74" fmla="*/ 155 w 622"/>
                  <a:gd name="T75" fmla="*/ 2 h 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2"/>
                  <a:gd name="T115" fmla="*/ 0 h 34"/>
                  <a:gd name="T116" fmla="*/ 622 w 622"/>
                  <a:gd name="T117" fmla="*/ 34 h 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2" h="34">
                    <a:moveTo>
                      <a:pt x="618" y="8"/>
                    </a:moveTo>
                    <a:lnTo>
                      <a:pt x="620" y="6"/>
                    </a:lnTo>
                    <a:lnTo>
                      <a:pt x="600" y="7"/>
                    </a:lnTo>
                    <a:lnTo>
                      <a:pt x="581" y="7"/>
                    </a:lnTo>
                    <a:lnTo>
                      <a:pt x="561" y="7"/>
                    </a:lnTo>
                    <a:lnTo>
                      <a:pt x="543" y="7"/>
                    </a:lnTo>
                    <a:lnTo>
                      <a:pt x="523" y="7"/>
                    </a:lnTo>
                    <a:lnTo>
                      <a:pt x="504" y="7"/>
                    </a:lnTo>
                    <a:lnTo>
                      <a:pt x="485" y="6"/>
                    </a:lnTo>
                    <a:lnTo>
                      <a:pt x="466" y="6"/>
                    </a:lnTo>
                    <a:lnTo>
                      <a:pt x="446" y="4"/>
                    </a:lnTo>
                    <a:lnTo>
                      <a:pt x="426" y="4"/>
                    </a:lnTo>
                    <a:lnTo>
                      <a:pt x="408" y="3"/>
                    </a:lnTo>
                    <a:lnTo>
                      <a:pt x="388" y="2"/>
                    </a:lnTo>
                    <a:lnTo>
                      <a:pt x="369" y="2"/>
                    </a:lnTo>
                    <a:lnTo>
                      <a:pt x="350" y="1"/>
                    </a:lnTo>
                    <a:lnTo>
                      <a:pt x="331" y="1"/>
                    </a:lnTo>
                    <a:lnTo>
                      <a:pt x="311" y="0"/>
                    </a:lnTo>
                    <a:lnTo>
                      <a:pt x="292" y="0"/>
                    </a:lnTo>
                    <a:lnTo>
                      <a:pt x="273" y="0"/>
                    </a:lnTo>
                    <a:lnTo>
                      <a:pt x="254" y="0"/>
                    </a:lnTo>
                    <a:lnTo>
                      <a:pt x="234" y="0"/>
                    </a:lnTo>
                    <a:lnTo>
                      <a:pt x="214" y="1"/>
                    </a:lnTo>
                    <a:lnTo>
                      <a:pt x="195" y="1"/>
                    </a:lnTo>
                    <a:lnTo>
                      <a:pt x="176" y="2"/>
                    </a:lnTo>
                    <a:lnTo>
                      <a:pt x="157" y="4"/>
                    </a:lnTo>
                    <a:lnTo>
                      <a:pt x="137" y="6"/>
                    </a:lnTo>
                    <a:lnTo>
                      <a:pt x="118" y="8"/>
                    </a:lnTo>
                    <a:lnTo>
                      <a:pt x="98" y="10"/>
                    </a:lnTo>
                    <a:lnTo>
                      <a:pt x="78" y="14"/>
                    </a:lnTo>
                    <a:lnTo>
                      <a:pt x="59" y="17"/>
                    </a:lnTo>
                    <a:lnTo>
                      <a:pt x="39" y="21"/>
                    </a:lnTo>
                    <a:lnTo>
                      <a:pt x="20" y="25"/>
                    </a:lnTo>
                    <a:lnTo>
                      <a:pt x="0" y="30"/>
                    </a:lnTo>
                    <a:lnTo>
                      <a:pt x="1" y="34"/>
                    </a:lnTo>
                    <a:lnTo>
                      <a:pt x="21" y="30"/>
                    </a:lnTo>
                    <a:lnTo>
                      <a:pt x="40" y="25"/>
                    </a:lnTo>
                    <a:lnTo>
                      <a:pt x="60" y="22"/>
                    </a:lnTo>
                    <a:lnTo>
                      <a:pt x="80" y="18"/>
                    </a:lnTo>
                    <a:lnTo>
                      <a:pt x="99" y="15"/>
                    </a:lnTo>
                    <a:lnTo>
                      <a:pt x="118" y="13"/>
                    </a:lnTo>
                    <a:lnTo>
                      <a:pt x="137" y="10"/>
                    </a:lnTo>
                    <a:lnTo>
                      <a:pt x="157" y="9"/>
                    </a:lnTo>
                    <a:lnTo>
                      <a:pt x="176" y="8"/>
                    </a:lnTo>
                    <a:lnTo>
                      <a:pt x="196" y="7"/>
                    </a:lnTo>
                    <a:lnTo>
                      <a:pt x="214" y="6"/>
                    </a:lnTo>
                    <a:lnTo>
                      <a:pt x="234" y="6"/>
                    </a:lnTo>
                    <a:lnTo>
                      <a:pt x="254" y="4"/>
                    </a:lnTo>
                    <a:lnTo>
                      <a:pt x="273" y="4"/>
                    </a:lnTo>
                    <a:lnTo>
                      <a:pt x="292" y="4"/>
                    </a:lnTo>
                    <a:lnTo>
                      <a:pt x="311" y="6"/>
                    </a:lnTo>
                    <a:lnTo>
                      <a:pt x="331" y="6"/>
                    </a:lnTo>
                    <a:lnTo>
                      <a:pt x="349" y="6"/>
                    </a:lnTo>
                    <a:lnTo>
                      <a:pt x="369" y="7"/>
                    </a:lnTo>
                    <a:lnTo>
                      <a:pt x="388" y="8"/>
                    </a:lnTo>
                    <a:lnTo>
                      <a:pt x="408" y="8"/>
                    </a:lnTo>
                    <a:lnTo>
                      <a:pt x="426" y="9"/>
                    </a:lnTo>
                    <a:lnTo>
                      <a:pt x="446" y="9"/>
                    </a:lnTo>
                    <a:lnTo>
                      <a:pt x="466" y="10"/>
                    </a:lnTo>
                    <a:lnTo>
                      <a:pt x="484" y="11"/>
                    </a:lnTo>
                    <a:lnTo>
                      <a:pt x="504" y="11"/>
                    </a:lnTo>
                    <a:lnTo>
                      <a:pt x="523" y="11"/>
                    </a:lnTo>
                    <a:lnTo>
                      <a:pt x="543" y="11"/>
                    </a:lnTo>
                    <a:lnTo>
                      <a:pt x="561" y="13"/>
                    </a:lnTo>
                    <a:lnTo>
                      <a:pt x="581" y="11"/>
                    </a:lnTo>
                    <a:lnTo>
                      <a:pt x="600" y="11"/>
                    </a:lnTo>
                    <a:lnTo>
                      <a:pt x="620" y="10"/>
                    </a:lnTo>
                    <a:lnTo>
                      <a:pt x="622" y="8"/>
                    </a:lnTo>
                    <a:lnTo>
                      <a:pt x="620" y="10"/>
                    </a:lnTo>
                    <a:lnTo>
                      <a:pt x="621" y="10"/>
                    </a:lnTo>
                    <a:lnTo>
                      <a:pt x="622" y="9"/>
                    </a:lnTo>
                    <a:lnTo>
                      <a:pt x="622" y="8"/>
                    </a:lnTo>
                    <a:lnTo>
                      <a:pt x="622" y="7"/>
                    </a:lnTo>
                    <a:lnTo>
                      <a:pt x="621" y="7"/>
                    </a:lnTo>
                    <a:lnTo>
                      <a:pt x="621" y="6"/>
                    </a:lnTo>
                    <a:lnTo>
                      <a:pt x="620" y="6"/>
                    </a:lnTo>
                    <a:lnTo>
                      <a:pt x="618" y="8"/>
                    </a:lnTo>
                    <a:close/>
                  </a:path>
                </a:pathLst>
              </a:custGeom>
              <a:solidFill>
                <a:srgbClr val="000000"/>
              </a:solidFill>
              <a:ln w="9525">
                <a:noFill/>
                <a:round/>
                <a:headEnd/>
                <a:tailEnd/>
              </a:ln>
            </p:spPr>
            <p:txBody>
              <a:bodyPr/>
              <a:lstStyle/>
              <a:p>
                <a:endParaRPr lang="en-GB"/>
              </a:p>
            </p:txBody>
          </p:sp>
          <p:sp>
            <p:nvSpPr>
              <p:cNvPr id="222" name="Freeform 23"/>
              <p:cNvSpPr>
                <a:spLocks/>
              </p:cNvSpPr>
              <p:nvPr/>
            </p:nvSpPr>
            <p:spPr bwMode="auto">
              <a:xfrm>
                <a:off x="1092" y="2036"/>
                <a:ext cx="127" cy="141"/>
              </a:xfrm>
              <a:custGeom>
                <a:avLst/>
                <a:gdLst>
                  <a:gd name="T0" fmla="*/ 5 w 254"/>
                  <a:gd name="T1" fmla="*/ 1 h 283"/>
                  <a:gd name="T2" fmla="*/ 14 w 254"/>
                  <a:gd name="T3" fmla="*/ 1 h 283"/>
                  <a:gd name="T4" fmla="*/ 22 w 254"/>
                  <a:gd name="T5" fmla="*/ 2 h 283"/>
                  <a:gd name="T6" fmla="*/ 29 w 254"/>
                  <a:gd name="T7" fmla="*/ 4 h 283"/>
                  <a:gd name="T8" fmla="*/ 35 w 254"/>
                  <a:gd name="T9" fmla="*/ 6 h 283"/>
                  <a:gd name="T10" fmla="*/ 40 w 254"/>
                  <a:gd name="T11" fmla="*/ 9 h 283"/>
                  <a:gd name="T12" fmla="*/ 44 w 254"/>
                  <a:gd name="T13" fmla="*/ 12 h 283"/>
                  <a:gd name="T14" fmla="*/ 48 w 254"/>
                  <a:gd name="T15" fmla="*/ 16 h 283"/>
                  <a:gd name="T16" fmla="*/ 52 w 254"/>
                  <a:gd name="T17" fmla="*/ 21 h 283"/>
                  <a:gd name="T18" fmla="*/ 54 w 254"/>
                  <a:gd name="T19" fmla="*/ 25 h 283"/>
                  <a:gd name="T20" fmla="*/ 56 w 254"/>
                  <a:gd name="T21" fmla="*/ 31 h 283"/>
                  <a:gd name="T22" fmla="*/ 58 w 254"/>
                  <a:gd name="T23" fmla="*/ 37 h 283"/>
                  <a:gd name="T24" fmla="*/ 60 w 254"/>
                  <a:gd name="T25" fmla="*/ 44 h 283"/>
                  <a:gd name="T26" fmla="*/ 61 w 254"/>
                  <a:gd name="T27" fmla="*/ 51 h 283"/>
                  <a:gd name="T28" fmla="*/ 62 w 254"/>
                  <a:gd name="T29" fmla="*/ 58 h 283"/>
                  <a:gd name="T30" fmla="*/ 63 w 254"/>
                  <a:gd name="T31" fmla="*/ 66 h 283"/>
                  <a:gd name="T32" fmla="*/ 64 w 254"/>
                  <a:gd name="T33" fmla="*/ 70 h 283"/>
                  <a:gd name="T34" fmla="*/ 63 w 254"/>
                  <a:gd name="T35" fmla="*/ 62 h 283"/>
                  <a:gd name="T36" fmla="*/ 63 w 254"/>
                  <a:gd name="T37" fmla="*/ 54 h 283"/>
                  <a:gd name="T38" fmla="*/ 62 w 254"/>
                  <a:gd name="T39" fmla="*/ 47 h 283"/>
                  <a:gd name="T40" fmla="*/ 60 w 254"/>
                  <a:gd name="T41" fmla="*/ 40 h 283"/>
                  <a:gd name="T42" fmla="*/ 59 w 254"/>
                  <a:gd name="T43" fmla="*/ 34 h 283"/>
                  <a:gd name="T44" fmla="*/ 57 w 254"/>
                  <a:gd name="T45" fmla="*/ 28 h 283"/>
                  <a:gd name="T46" fmla="*/ 54 w 254"/>
                  <a:gd name="T47" fmla="*/ 22 h 283"/>
                  <a:gd name="T48" fmla="*/ 51 w 254"/>
                  <a:gd name="T49" fmla="*/ 18 h 283"/>
                  <a:gd name="T50" fmla="*/ 47 w 254"/>
                  <a:gd name="T51" fmla="*/ 13 h 283"/>
                  <a:gd name="T52" fmla="*/ 43 w 254"/>
                  <a:gd name="T53" fmla="*/ 10 h 283"/>
                  <a:gd name="T54" fmla="*/ 38 w 254"/>
                  <a:gd name="T55" fmla="*/ 7 h 283"/>
                  <a:gd name="T56" fmla="*/ 32 w 254"/>
                  <a:gd name="T57" fmla="*/ 4 h 283"/>
                  <a:gd name="T58" fmla="*/ 26 w 254"/>
                  <a:gd name="T59" fmla="*/ 2 h 283"/>
                  <a:gd name="T60" fmla="*/ 18 w 254"/>
                  <a:gd name="T61" fmla="*/ 1 h 283"/>
                  <a:gd name="T62" fmla="*/ 10 w 254"/>
                  <a:gd name="T63" fmla="*/ 0 h 283"/>
                  <a:gd name="T64" fmla="*/ 1 w 254"/>
                  <a:gd name="T65" fmla="*/ 0 h 283"/>
                  <a:gd name="T66" fmla="*/ 1 w 254"/>
                  <a:gd name="T67" fmla="*/ 0 h 283"/>
                  <a:gd name="T68" fmla="*/ 0 w 254"/>
                  <a:gd name="T69" fmla="*/ 0 h 283"/>
                  <a:gd name="T70" fmla="*/ 0 w 254"/>
                  <a:gd name="T71" fmla="*/ 1 h 283"/>
                  <a:gd name="T72" fmla="*/ 1 w 254"/>
                  <a:gd name="T73" fmla="*/ 1 h 2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4"/>
                  <a:gd name="T112" fmla="*/ 0 h 283"/>
                  <a:gd name="T113" fmla="*/ 254 w 254"/>
                  <a:gd name="T114" fmla="*/ 283 h 2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4" h="283">
                    <a:moveTo>
                      <a:pt x="2" y="5"/>
                    </a:moveTo>
                    <a:lnTo>
                      <a:pt x="20" y="5"/>
                    </a:lnTo>
                    <a:lnTo>
                      <a:pt x="38" y="6"/>
                    </a:lnTo>
                    <a:lnTo>
                      <a:pt x="55" y="7"/>
                    </a:lnTo>
                    <a:lnTo>
                      <a:pt x="71" y="9"/>
                    </a:lnTo>
                    <a:lnTo>
                      <a:pt x="85" y="11"/>
                    </a:lnTo>
                    <a:lnTo>
                      <a:pt x="100" y="14"/>
                    </a:lnTo>
                    <a:lnTo>
                      <a:pt x="113" y="18"/>
                    </a:lnTo>
                    <a:lnTo>
                      <a:pt x="125" y="22"/>
                    </a:lnTo>
                    <a:lnTo>
                      <a:pt x="137" y="26"/>
                    </a:lnTo>
                    <a:lnTo>
                      <a:pt x="147" y="32"/>
                    </a:lnTo>
                    <a:lnTo>
                      <a:pt x="158" y="38"/>
                    </a:lnTo>
                    <a:lnTo>
                      <a:pt x="167" y="44"/>
                    </a:lnTo>
                    <a:lnTo>
                      <a:pt x="176" y="51"/>
                    </a:lnTo>
                    <a:lnTo>
                      <a:pt x="184" y="59"/>
                    </a:lnTo>
                    <a:lnTo>
                      <a:pt x="191" y="67"/>
                    </a:lnTo>
                    <a:lnTo>
                      <a:pt x="198" y="75"/>
                    </a:lnTo>
                    <a:lnTo>
                      <a:pt x="205" y="84"/>
                    </a:lnTo>
                    <a:lnTo>
                      <a:pt x="211" y="94"/>
                    </a:lnTo>
                    <a:lnTo>
                      <a:pt x="215" y="103"/>
                    </a:lnTo>
                    <a:lnTo>
                      <a:pt x="221" y="115"/>
                    </a:lnTo>
                    <a:lnTo>
                      <a:pt x="224" y="125"/>
                    </a:lnTo>
                    <a:lnTo>
                      <a:pt x="229" y="138"/>
                    </a:lnTo>
                    <a:lnTo>
                      <a:pt x="232" y="149"/>
                    </a:lnTo>
                    <a:lnTo>
                      <a:pt x="236" y="163"/>
                    </a:lnTo>
                    <a:lnTo>
                      <a:pt x="238" y="176"/>
                    </a:lnTo>
                    <a:lnTo>
                      <a:pt x="240" y="190"/>
                    </a:lnTo>
                    <a:lnTo>
                      <a:pt x="243" y="205"/>
                    </a:lnTo>
                    <a:lnTo>
                      <a:pt x="244" y="220"/>
                    </a:lnTo>
                    <a:lnTo>
                      <a:pt x="246" y="235"/>
                    </a:lnTo>
                    <a:lnTo>
                      <a:pt x="247" y="251"/>
                    </a:lnTo>
                    <a:lnTo>
                      <a:pt x="249" y="267"/>
                    </a:lnTo>
                    <a:lnTo>
                      <a:pt x="250" y="283"/>
                    </a:lnTo>
                    <a:lnTo>
                      <a:pt x="254" y="283"/>
                    </a:lnTo>
                    <a:lnTo>
                      <a:pt x="253" y="267"/>
                    </a:lnTo>
                    <a:lnTo>
                      <a:pt x="252" y="250"/>
                    </a:lnTo>
                    <a:lnTo>
                      <a:pt x="251" y="235"/>
                    </a:lnTo>
                    <a:lnTo>
                      <a:pt x="250" y="218"/>
                    </a:lnTo>
                    <a:lnTo>
                      <a:pt x="247" y="204"/>
                    </a:lnTo>
                    <a:lnTo>
                      <a:pt x="245" y="189"/>
                    </a:lnTo>
                    <a:lnTo>
                      <a:pt x="243" y="175"/>
                    </a:lnTo>
                    <a:lnTo>
                      <a:pt x="240" y="162"/>
                    </a:lnTo>
                    <a:lnTo>
                      <a:pt x="237" y="148"/>
                    </a:lnTo>
                    <a:lnTo>
                      <a:pt x="234" y="136"/>
                    </a:lnTo>
                    <a:lnTo>
                      <a:pt x="229" y="124"/>
                    </a:lnTo>
                    <a:lnTo>
                      <a:pt x="225" y="113"/>
                    </a:lnTo>
                    <a:lnTo>
                      <a:pt x="220" y="102"/>
                    </a:lnTo>
                    <a:lnTo>
                      <a:pt x="215" y="91"/>
                    </a:lnTo>
                    <a:lnTo>
                      <a:pt x="208" y="82"/>
                    </a:lnTo>
                    <a:lnTo>
                      <a:pt x="202" y="72"/>
                    </a:lnTo>
                    <a:lnTo>
                      <a:pt x="194" y="63"/>
                    </a:lnTo>
                    <a:lnTo>
                      <a:pt x="187" y="55"/>
                    </a:lnTo>
                    <a:lnTo>
                      <a:pt x="179" y="47"/>
                    </a:lnTo>
                    <a:lnTo>
                      <a:pt x="170" y="40"/>
                    </a:lnTo>
                    <a:lnTo>
                      <a:pt x="160" y="33"/>
                    </a:lnTo>
                    <a:lnTo>
                      <a:pt x="149" y="28"/>
                    </a:lnTo>
                    <a:lnTo>
                      <a:pt x="139" y="22"/>
                    </a:lnTo>
                    <a:lnTo>
                      <a:pt x="126" y="17"/>
                    </a:lnTo>
                    <a:lnTo>
                      <a:pt x="114" y="13"/>
                    </a:lnTo>
                    <a:lnTo>
                      <a:pt x="101" y="9"/>
                    </a:lnTo>
                    <a:lnTo>
                      <a:pt x="86" y="7"/>
                    </a:lnTo>
                    <a:lnTo>
                      <a:pt x="71" y="5"/>
                    </a:lnTo>
                    <a:lnTo>
                      <a:pt x="55" y="2"/>
                    </a:lnTo>
                    <a:lnTo>
                      <a:pt x="39" y="1"/>
                    </a:lnTo>
                    <a:lnTo>
                      <a:pt x="20" y="0"/>
                    </a:lnTo>
                    <a:lnTo>
                      <a:pt x="2" y="0"/>
                    </a:lnTo>
                    <a:lnTo>
                      <a:pt x="1" y="0"/>
                    </a:lnTo>
                    <a:lnTo>
                      <a:pt x="1" y="1"/>
                    </a:lnTo>
                    <a:lnTo>
                      <a:pt x="0" y="1"/>
                    </a:lnTo>
                    <a:lnTo>
                      <a:pt x="0" y="2"/>
                    </a:lnTo>
                    <a:lnTo>
                      <a:pt x="0" y="3"/>
                    </a:lnTo>
                    <a:lnTo>
                      <a:pt x="0" y="5"/>
                    </a:lnTo>
                    <a:lnTo>
                      <a:pt x="1" y="5"/>
                    </a:lnTo>
                    <a:lnTo>
                      <a:pt x="2" y="5"/>
                    </a:lnTo>
                    <a:close/>
                  </a:path>
                </a:pathLst>
              </a:custGeom>
              <a:solidFill>
                <a:srgbClr val="000000"/>
              </a:solidFill>
              <a:ln w="9525">
                <a:noFill/>
                <a:round/>
                <a:headEnd/>
                <a:tailEnd/>
              </a:ln>
            </p:spPr>
            <p:txBody>
              <a:bodyPr/>
              <a:lstStyle/>
              <a:p>
                <a:endParaRPr lang="en-GB"/>
              </a:p>
            </p:txBody>
          </p:sp>
          <p:sp>
            <p:nvSpPr>
              <p:cNvPr id="223" name="Freeform 24"/>
              <p:cNvSpPr>
                <a:spLocks/>
              </p:cNvSpPr>
              <p:nvPr/>
            </p:nvSpPr>
            <p:spPr bwMode="auto">
              <a:xfrm>
                <a:off x="907" y="2036"/>
                <a:ext cx="186" cy="155"/>
              </a:xfrm>
              <a:custGeom>
                <a:avLst/>
                <a:gdLst>
                  <a:gd name="T0" fmla="*/ 1 w 372"/>
                  <a:gd name="T1" fmla="*/ 77 h 311"/>
                  <a:gd name="T2" fmla="*/ 9 w 372"/>
                  <a:gd name="T3" fmla="*/ 74 h 311"/>
                  <a:gd name="T4" fmla="*/ 15 w 372"/>
                  <a:gd name="T5" fmla="*/ 70 h 311"/>
                  <a:gd name="T6" fmla="*/ 21 w 372"/>
                  <a:gd name="T7" fmla="*/ 65 h 311"/>
                  <a:gd name="T8" fmla="*/ 26 w 372"/>
                  <a:gd name="T9" fmla="*/ 59 h 311"/>
                  <a:gd name="T10" fmla="*/ 31 w 372"/>
                  <a:gd name="T11" fmla="*/ 53 h 311"/>
                  <a:gd name="T12" fmla="*/ 37 w 372"/>
                  <a:gd name="T13" fmla="*/ 47 h 311"/>
                  <a:gd name="T14" fmla="*/ 42 w 372"/>
                  <a:gd name="T15" fmla="*/ 40 h 311"/>
                  <a:gd name="T16" fmla="*/ 47 w 372"/>
                  <a:gd name="T17" fmla="*/ 34 h 311"/>
                  <a:gd name="T18" fmla="*/ 51 w 372"/>
                  <a:gd name="T19" fmla="*/ 27 h 311"/>
                  <a:gd name="T20" fmla="*/ 55 w 372"/>
                  <a:gd name="T21" fmla="*/ 21 h 311"/>
                  <a:gd name="T22" fmla="*/ 61 w 372"/>
                  <a:gd name="T23" fmla="*/ 16 h 311"/>
                  <a:gd name="T24" fmla="*/ 67 w 372"/>
                  <a:gd name="T25" fmla="*/ 11 h 311"/>
                  <a:gd name="T26" fmla="*/ 73 w 372"/>
                  <a:gd name="T27" fmla="*/ 7 h 311"/>
                  <a:gd name="T28" fmla="*/ 79 w 372"/>
                  <a:gd name="T29" fmla="*/ 3 h 311"/>
                  <a:gd name="T30" fmla="*/ 86 w 372"/>
                  <a:gd name="T31" fmla="*/ 2 h 311"/>
                  <a:gd name="T32" fmla="*/ 93 w 372"/>
                  <a:gd name="T33" fmla="*/ 1 h 311"/>
                  <a:gd name="T34" fmla="*/ 89 w 372"/>
                  <a:gd name="T35" fmla="*/ 0 h 311"/>
                  <a:gd name="T36" fmla="*/ 82 w 372"/>
                  <a:gd name="T37" fmla="*/ 1 h 311"/>
                  <a:gd name="T38" fmla="*/ 75 w 372"/>
                  <a:gd name="T39" fmla="*/ 4 h 311"/>
                  <a:gd name="T40" fmla="*/ 69 w 372"/>
                  <a:gd name="T41" fmla="*/ 8 h 311"/>
                  <a:gd name="T42" fmla="*/ 62 w 372"/>
                  <a:gd name="T43" fmla="*/ 12 h 311"/>
                  <a:gd name="T44" fmla="*/ 57 w 372"/>
                  <a:gd name="T45" fmla="*/ 17 h 311"/>
                  <a:gd name="T46" fmla="*/ 52 w 372"/>
                  <a:gd name="T47" fmla="*/ 23 h 311"/>
                  <a:gd name="T48" fmla="*/ 47 w 372"/>
                  <a:gd name="T49" fmla="*/ 30 h 311"/>
                  <a:gd name="T50" fmla="*/ 43 w 372"/>
                  <a:gd name="T51" fmla="*/ 36 h 311"/>
                  <a:gd name="T52" fmla="*/ 39 w 372"/>
                  <a:gd name="T53" fmla="*/ 43 h 311"/>
                  <a:gd name="T54" fmla="*/ 34 w 372"/>
                  <a:gd name="T55" fmla="*/ 50 h 311"/>
                  <a:gd name="T56" fmla="*/ 28 w 372"/>
                  <a:gd name="T57" fmla="*/ 56 h 311"/>
                  <a:gd name="T58" fmla="*/ 23 w 372"/>
                  <a:gd name="T59" fmla="*/ 61 h 311"/>
                  <a:gd name="T60" fmla="*/ 18 w 372"/>
                  <a:gd name="T61" fmla="*/ 67 h 311"/>
                  <a:gd name="T62" fmla="*/ 11 w 372"/>
                  <a:gd name="T63" fmla="*/ 71 h 311"/>
                  <a:gd name="T64" fmla="*/ 5 w 372"/>
                  <a:gd name="T65" fmla="*/ 75 h 311"/>
                  <a:gd name="T66" fmla="*/ 1 w 372"/>
                  <a:gd name="T67" fmla="*/ 77 h 311"/>
                  <a:gd name="T68" fmla="*/ 1 w 372"/>
                  <a:gd name="T69" fmla="*/ 76 h 311"/>
                  <a:gd name="T70" fmla="*/ 0 w 372"/>
                  <a:gd name="T71" fmla="*/ 77 h 311"/>
                  <a:gd name="T72" fmla="*/ 1 w 372"/>
                  <a:gd name="T73" fmla="*/ 77 h 311"/>
                  <a:gd name="T74" fmla="*/ 1 w 372"/>
                  <a:gd name="T75" fmla="*/ 77 h 311"/>
                  <a:gd name="T76" fmla="*/ 1 w 372"/>
                  <a:gd name="T77" fmla="*/ 77 h 3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72"/>
                  <a:gd name="T118" fmla="*/ 0 h 311"/>
                  <a:gd name="T119" fmla="*/ 372 w 372"/>
                  <a:gd name="T120" fmla="*/ 311 h 31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72" h="311">
                    <a:moveTo>
                      <a:pt x="2" y="305"/>
                    </a:moveTo>
                    <a:lnTo>
                      <a:pt x="3" y="309"/>
                    </a:lnTo>
                    <a:lnTo>
                      <a:pt x="18" y="305"/>
                    </a:lnTo>
                    <a:lnTo>
                      <a:pt x="33" y="298"/>
                    </a:lnTo>
                    <a:lnTo>
                      <a:pt x="46" y="290"/>
                    </a:lnTo>
                    <a:lnTo>
                      <a:pt x="60" y="282"/>
                    </a:lnTo>
                    <a:lnTo>
                      <a:pt x="71" y="273"/>
                    </a:lnTo>
                    <a:lnTo>
                      <a:pt x="84" y="262"/>
                    </a:lnTo>
                    <a:lnTo>
                      <a:pt x="95" y="251"/>
                    </a:lnTo>
                    <a:lnTo>
                      <a:pt x="106" y="239"/>
                    </a:lnTo>
                    <a:lnTo>
                      <a:pt x="117" y="228"/>
                    </a:lnTo>
                    <a:lnTo>
                      <a:pt x="127" y="215"/>
                    </a:lnTo>
                    <a:lnTo>
                      <a:pt x="137" y="202"/>
                    </a:lnTo>
                    <a:lnTo>
                      <a:pt x="147" y="190"/>
                    </a:lnTo>
                    <a:lnTo>
                      <a:pt x="156" y="176"/>
                    </a:lnTo>
                    <a:lnTo>
                      <a:pt x="166" y="163"/>
                    </a:lnTo>
                    <a:lnTo>
                      <a:pt x="176" y="149"/>
                    </a:lnTo>
                    <a:lnTo>
                      <a:pt x="185" y="137"/>
                    </a:lnTo>
                    <a:lnTo>
                      <a:pt x="194" y="124"/>
                    </a:lnTo>
                    <a:lnTo>
                      <a:pt x="204" y="111"/>
                    </a:lnTo>
                    <a:lnTo>
                      <a:pt x="213" y="99"/>
                    </a:lnTo>
                    <a:lnTo>
                      <a:pt x="223" y="86"/>
                    </a:lnTo>
                    <a:lnTo>
                      <a:pt x="234" y="75"/>
                    </a:lnTo>
                    <a:lnTo>
                      <a:pt x="244" y="64"/>
                    </a:lnTo>
                    <a:lnTo>
                      <a:pt x="254" y="54"/>
                    </a:lnTo>
                    <a:lnTo>
                      <a:pt x="265" y="45"/>
                    </a:lnTo>
                    <a:lnTo>
                      <a:pt x="276" y="36"/>
                    </a:lnTo>
                    <a:lnTo>
                      <a:pt x="289" y="28"/>
                    </a:lnTo>
                    <a:lnTo>
                      <a:pt x="301" y="21"/>
                    </a:lnTo>
                    <a:lnTo>
                      <a:pt x="313" y="15"/>
                    </a:lnTo>
                    <a:lnTo>
                      <a:pt x="327" y="11"/>
                    </a:lnTo>
                    <a:lnTo>
                      <a:pt x="341" y="8"/>
                    </a:lnTo>
                    <a:lnTo>
                      <a:pt x="356" y="6"/>
                    </a:lnTo>
                    <a:lnTo>
                      <a:pt x="372" y="5"/>
                    </a:lnTo>
                    <a:lnTo>
                      <a:pt x="372" y="0"/>
                    </a:lnTo>
                    <a:lnTo>
                      <a:pt x="356" y="1"/>
                    </a:lnTo>
                    <a:lnTo>
                      <a:pt x="341" y="3"/>
                    </a:lnTo>
                    <a:lnTo>
                      <a:pt x="326" y="7"/>
                    </a:lnTo>
                    <a:lnTo>
                      <a:pt x="312" y="11"/>
                    </a:lnTo>
                    <a:lnTo>
                      <a:pt x="298" y="17"/>
                    </a:lnTo>
                    <a:lnTo>
                      <a:pt x="286" y="24"/>
                    </a:lnTo>
                    <a:lnTo>
                      <a:pt x="274" y="32"/>
                    </a:lnTo>
                    <a:lnTo>
                      <a:pt x="262" y="40"/>
                    </a:lnTo>
                    <a:lnTo>
                      <a:pt x="251" y="51"/>
                    </a:lnTo>
                    <a:lnTo>
                      <a:pt x="241" y="61"/>
                    </a:lnTo>
                    <a:lnTo>
                      <a:pt x="230" y="71"/>
                    </a:lnTo>
                    <a:lnTo>
                      <a:pt x="220" y="84"/>
                    </a:lnTo>
                    <a:lnTo>
                      <a:pt x="209" y="95"/>
                    </a:lnTo>
                    <a:lnTo>
                      <a:pt x="200" y="108"/>
                    </a:lnTo>
                    <a:lnTo>
                      <a:pt x="190" y="121"/>
                    </a:lnTo>
                    <a:lnTo>
                      <a:pt x="181" y="135"/>
                    </a:lnTo>
                    <a:lnTo>
                      <a:pt x="171" y="147"/>
                    </a:lnTo>
                    <a:lnTo>
                      <a:pt x="162" y="161"/>
                    </a:lnTo>
                    <a:lnTo>
                      <a:pt x="153" y="174"/>
                    </a:lnTo>
                    <a:lnTo>
                      <a:pt x="143" y="186"/>
                    </a:lnTo>
                    <a:lnTo>
                      <a:pt x="133" y="200"/>
                    </a:lnTo>
                    <a:lnTo>
                      <a:pt x="123" y="213"/>
                    </a:lnTo>
                    <a:lnTo>
                      <a:pt x="113" y="224"/>
                    </a:lnTo>
                    <a:lnTo>
                      <a:pt x="102" y="237"/>
                    </a:lnTo>
                    <a:lnTo>
                      <a:pt x="92" y="247"/>
                    </a:lnTo>
                    <a:lnTo>
                      <a:pt x="80" y="259"/>
                    </a:lnTo>
                    <a:lnTo>
                      <a:pt x="69" y="268"/>
                    </a:lnTo>
                    <a:lnTo>
                      <a:pt x="56" y="277"/>
                    </a:lnTo>
                    <a:lnTo>
                      <a:pt x="44" y="286"/>
                    </a:lnTo>
                    <a:lnTo>
                      <a:pt x="31" y="293"/>
                    </a:lnTo>
                    <a:lnTo>
                      <a:pt x="17" y="300"/>
                    </a:lnTo>
                    <a:lnTo>
                      <a:pt x="2" y="305"/>
                    </a:lnTo>
                    <a:lnTo>
                      <a:pt x="3" y="309"/>
                    </a:lnTo>
                    <a:lnTo>
                      <a:pt x="2" y="305"/>
                    </a:lnTo>
                    <a:lnTo>
                      <a:pt x="1" y="306"/>
                    </a:lnTo>
                    <a:lnTo>
                      <a:pt x="0" y="307"/>
                    </a:lnTo>
                    <a:lnTo>
                      <a:pt x="0" y="308"/>
                    </a:lnTo>
                    <a:lnTo>
                      <a:pt x="1" y="308"/>
                    </a:lnTo>
                    <a:lnTo>
                      <a:pt x="1" y="309"/>
                    </a:lnTo>
                    <a:lnTo>
                      <a:pt x="2" y="309"/>
                    </a:lnTo>
                    <a:lnTo>
                      <a:pt x="2" y="311"/>
                    </a:lnTo>
                    <a:lnTo>
                      <a:pt x="3" y="311"/>
                    </a:lnTo>
                    <a:lnTo>
                      <a:pt x="3" y="309"/>
                    </a:lnTo>
                    <a:lnTo>
                      <a:pt x="2" y="305"/>
                    </a:lnTo>
                    <a:close/>
                  </a:path>
                </a:pathLst>
              </a:custGeom>
              <a:solidFill>
                <a:srgbClr val="000000"/>
              </a:solidFill>
              <a:ln w="9525">
                <a:noFill/>
                <a:round/>
                <a:headEnd/>
                <a:tailEnd/>
              </a:ln>
            </p:spPr>
            <p:txBody>
              <a:bodyPr/>
              <a:lstStyle/>
              <a:p>
                <a:endParaRPr lang="en-GB"/>
              </a:p>
            </p:txBody>
          </p:sp>
          <p:sp>
            <p:nvSpPr>
              <p:cNvPr id="224" name="Freeform 25"/>
              <p:cNvSpPr>
                <a:spLocks/>
              </p:cNvSpPr>
              <p:nvPr/>
            </p:nvSpPr>
            <p:spPr bwMode="auto">
              <a:xfrm>
                <a:off x="163" y="2045"/>
                <a:ext cx="258" cy="142"/>
              </a:xfrm>
              <a:custGeom>
                <a:avLst/>
                <a:gdLst>
                  <a:gd name="T0" fmla="*/ 129 w 515"/>
                  <a:gd name="T1" fmla="*/ 71 h 285"/>
                  <a:gd name="T2" fmla="*/ 128 w 515"/>
                  <a:gd name="T3" fmla="*/ 64 h 285"/>
                  <a:gd name="T4" fmla="*/ 127 w 515"/>
                  <a:gd name="T5" fmla="*/ 56 h 285"/>
                  <a:gd name="T6" fmla="*/ 126 w 515"/>
                  <a:gd name="T7" fmla="*/ 49 h 285"/>
                  <a:gd name="T8" fmla="*/ 125 w 515"/>
                  <a:gd name="T9" fmla="*/ 43 h 285"/>
                  <a:gd name="T10" fmla="*/ 123 w 515"/>
                  <a:gd name="T11" fmla="*/ 37 h 285"/>
                  <a:gd name="T12" fmla="*/ 121 w 515"/>
                  <a:gd name="T13" fmla="*/ 31 h 285"/>
                  <a:gd name="T14" fmla="*/ 118 w 515"/>
                  <a:gd name="T15" fmla="*/ 26 h 285"/>
                  <a:gd name="T16" fmla="*/ 115 w 515"/>
                  <a:gd name="T17" fmla="*/ 21 h 285"/>
                  <a:gd name="T18" fmla="*/ 111 w 515"/>
                  <a:gd name="T19" fmla="*/ 16 h 285"/>
                  <a:gd name="T20" fmla="*/ 107 w 515"/>
                  <a:gd name="T21" fmla="*/ 13 h 285"/>
                  <a:gd name="T22" fmla="*/ 102 w 515"/>
                  <a:gd name="T23" fmla="*/ 9 h 285"/>
                  <a:gd name="T24" fmla="*/ 97 w 515"/>
                  <a:gd name="T25" fmla="*/ 6 h 285"/>
                  <a:gd name="T26" fmla="*/ 91 w 515"/>
                  <a:gd name="T27" fmla="*/ 4 h 285"/>
                  <a:gd name="T28" fmla="*/ 84 w 515"/>
                  <a:gd name="T29" fmla="*/ 2 h 285"/>
                  <a:gd name="T30" fmla="*/ 76 w 515"/>
                  <a:gd name="T31" fmla="*/ 1 h 285"/>
                  <a:gd name="T32" fmla="*/ 68 w 515"/>
                  <a:gd name="T33" fmla="*/ 0 h 285"/>
                  <a:gd name="T34" fmla="*/ 60 w 515"/>
                  <a:gd name="T35" fmla="*/ 0 h 285"/>
                  <a:gd name="T36" fmla="*/ 53 w 515"/>
                  <a:gd name="T37" fmla="*/ 1 h 285"/>
                  <a:gd name="T38" fmla="*/ 47 w 515"/>
                  <a:gd name="T39" fmla="*/ 2 h 285"/>
                  <a:gd name="T40" fmla="*/ 41 w 515"/>
                  <a:gd name="T41" fmla="*/ 3 h 285"/>
                  <a:gd name="T42" fmla="*/ 36 w 515"/>
                  <a:gd name="T43" fmla="*/ 6 h 285"/>
                  <a:gd name="T44" fmla="*/ 31 w 515"/>
                  <a:gd name="T45" fmla="*/ 9 h 285"/>
                  <a:gd name="T46" fmla="*/ 26 w 515"/>
                  <a:gd name="T47" fmla="*/ 12 h 285"/>
                  <a:gd name="T48" fmla="*/ 22 w 515"/>
                  <a:gd name="T49" fmla="*/ 16 h 285"/>
                  <a:gd name="T50" fmla="*/ 19 w 515"/>
                  <a:gd name="T51" fmla="*/ 21 h 285"/>
                  <a:gd name="T52" fmla="*/ 15 w 515"/>
                  <a:gd name="T53" fmla="*/ 26 h 285"/>
                  <a:gd name="T54" fmla="*/ 12 w 515"/>
                  <a:gd name="T55" fmla="*/ 32 h 285"/>
                  <a:gd name="T56" fmla="*/ 9 w 515"/>
                  <a:gd name="T57" fmla="*/ 38 h 285"/>
                  <a:gd name="T58" fmla="*/ 7 w 515"/>
                  <a:gd name="T59" fmla="*/ 46 h 285"/>
                  <a:gd name="T60" fmla="*/ 4 w 515"/>
                  <a:gd name="T61" fmla="*/ 53 h 285"/>
                  <a:gd name="T62" fmla="*/ 2 w 515"/>
                  <a:gd name="T63" fmla="*/ 62 h 285"/>
                  <a:gd name="T64" fmla="*/ 0 w 515"/>
                  <a:gd name="T65" fmla="*/ 71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5"/>
                  <a:gd name="T100" fmla="*/ 0 h 285"/>
                  <a:gd name="T101" fmla="*/ 515 w 515"/>
                  <a:gd name="T102" fmla="*/ 285 h 2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5" h="285">
                    <a:moveTo>
                      <a:pt x="0" y="285"/>
                    </a:moveTo>
                    <a:lnTo>
                      <a:pt x="515" y="285"/>
                    </a:lnTo>
                    <a:lnTo>
                      <a:pt x="513" y="271"/>
                    </a:lnTo>
                    <a:lnTo>
                      <a:pt x="512" y="256"/>
                    </a:lnTo>
                    <a:lnTo>
                      <a:pt x="509" y="241"/>
                    </a:lnTo>
                    <a:lnTo>
                      <a:pt x="508" y="226"/>
                    </a:lnTo>
                    <a:lnTo>
                      <a:pt x="506" y="212"/>
                    </a:lnTo>
                    <a:lnTo>
                      <a:pt x="504" y="198"/>
                    </a:lnTo>
                    <a:lnTo>
                      <a:pt x="500" y="185"/>
                    </a:lnTo>
                    <a:lnTo>
                      <a:pt x="497" y="173"/>
                    </a:lnTo>
                    <a:lnTo>
                      <a:pt x="493" y="160"/>
                    </a:lnTo>
                    <a:lnTo>
                      <a:pt x="490" y="149"/>
                    </a:lnTo>
                    <a:lnTo>
                      <a:pt x="485" y="136"/>
                    </a:lnTo>
                    <a:lnTo>
                      <a:pt x="481" y="126"/>
                    </a:lnTo>
                    <a:lnTo>
                      <a:pt x="476" y="114"/>
                    </a:lnTo>
                    <a:lnTo>
                      <a:pt x="470" y="104"/>
                    </a:lnTo>
                    <a:lnTo>
                      <a:pt x="464" y="94"/>
                    </a:lnTo>
                    <a:lnTo>
                      <a:pt x="458" y="85"/>
                    </a:lnTo>
                    <a:lnTo>
                      <a:pt x="451" y="76"/>
                    </a:lnTo>
                    <a:lnTo>
                      <a:pt x="444" y="67"/>
                    </a:lnTo>
                    <a:lnTo>
                      <a:pt x="436" y="59"/>
                    </a:lnTo>
                    <a:lnTo>
                      <a:pt x="426" y="52"/>
                    </a:lnTo>
                    <a:lnTo>
                      <a:pt x="417" y="45"/>
                    </a:lnTo>
                    <a:lnTo>
                      <a:pt x="407" y="38"/>
                    </a:lnTo>
                    <a:lnTo>
                      <a:pt x="397" y="32"/>
                    </a:lnTo>
                    <a:lnTo>
                      <a:pt x="385" y="27"/>
                    </a:lnTo>
                    <a:lnTo>
                      <a:pt x="373" y="21"/>
                    </a:lnTo>
                    <a:lnTo>
                      <a:pt x="361" y="16"/>
                    </a:lnTo>
                    <a:lnTo>
                      <a:pt x="347" y="13"/>
                    </a:lnTo>
                    <a:lnTo>
                      <a:pt x="333" y="9"/>
                    </a:lnTo>
                    <a:lnTo>
                      <a:pt x="318" y="6"/>
                    </a:lnTo>
                    <a:lnTo>
                      <a:pt x="302" y="4"/>
                    </a:lnTo>
                    <a:lnTo>
                      <a:pt x="286" y="1"/>
                    </a:lnTo>
                    <a:lnTo>
                      <a:pt x="269" y="0"/>
                    </a:lnTo>
                    <a:lnTo>
                      <a:pt x="252" y="0"/>
                    </a:lnTo>
                    <a:lnTo>
                      <a:pt x="239" y="0"/>
                    </a:lnTo>
                    <a:lnTo>
                      <a:pt x="225" y="1"/>
                    </a:lnTo>
                    <a:lnTo>
                      <a:pt x="211" y="4"/>
                    </a:lnTo>
                    <a:lnTo>
                      <a:pt x="198" y="5"/>
                    </a:lnTo>
                    <a:lnTo>
                      <a:pt x="186" y="8"/>
                    </a:lnTo>
                    <a:lnTo>
                      <a:pt x="174" y="11"/>
                    </a:lnTo>
                    <a:lnTo>
                      <a:pt x="163" y="15"/>
                    </a:lnTo>
                    <a:lnTo>
                      <a:pt x="151" y="20"/>
                    </a:lnTo>
                    <a:lnTo>
                      <a:pt x="141" y="24"/>
                    </a:lnTo>
                    <a:lnTo>
                      <a:pt x="131" y="30"/>
                    </a:lnTo>
                    <a:lnTo>
                      <a:pt x="121" y="36"/>
                    </a:lnTo>
                    <a:lnTo>
                      <a:pt x="112" y="43"/>
                    </a:lnTo>
                    <a:lnTo>
                      <a:pt x="104" y="50"/>
                    </a:lnTo>
                    <a:lnTo>
                      <a:pt x="96" y="58"/>
                    </a:lnTo>
                    <a:lnTo>
                      <a:pt x="88" y="66"/>
                    </a:lnTo>
                    <a:lnTo>
                      <a:pt x="80" y="75"/>
                    </a:lnTo>
                    <a:lnTo>
                      <a:pt x="73" y="84"/>
                    </a:lnTo>
                    <a:lnTo>
                      <a:pt x="66" y="94"/>
                    </a:lnTo>
                    <a:lnTo>
                      <a:pt x="59" y="105"/>
                    </a:lnTo>
                    <a:lnTo>
                      <a:pt x="53" y="116"/>
                    </a:lnTo>
                    <a:lnTo>
                      <a:pt x="46" y="129"/>
                    </a:lnTo>
                    <a:lnTo>
                      <a:pt x="42" y="142"/>
                    </a:lnTo>
                    <a:lnTo>
                      <a:pt x="36" y="155"/>
                    </a:lnTo>
                    <a:lnTo>
                      <a:pt x="30" y="169"/>
                    </a:lnTo>
                    <a:lnTo>
                      <a:pt x="25" y="184"/>
                    </a:lnTo>
                    <a:lnTo>
                      <a:pt x="21" y="199"/>
                    </a:lnTo>
                    <a:lnTo>
                      <a:pt x="16" y="215"/>
                    </a:lnTo>
                    <a:lnTo>
                      <a:pt x="12" y="231"/>
                    </a:lnTo>
                    <a:lnTo>
                      <a:pt x="8" y="249"/>
                    </a:lnTo>
                    <a:lnTo>
                      <a:pt x="4" y="267"/>
                    </a:lnTo>
                    <a:lnTo>
                      <a:pt x="0" y="285"/>
                    </a:lnTo>
                    <a:close/>
                  </a:path>
                </a:pathLst>
              </a:custGeom>
              <a:solidFill>
                <a:srgbClr val="000000"/>
              </a:solidFill>
              <a:ln w="9525">
                <a:noFill/>
                <a:round/>
                <a:headEnd/>
                <a:tailEnd/>
              </a:ln>
            </p:spPr>
            <p:txBody>
              <a:bodyPr/>
              <a:lstStyle/>
              <a:p>
                <a:endParaRPr lang="en-GB"/>
              </a:p>
            </p:txBody>
          </p:sp>
          <p:sp>
            <p:nvSpPr>
              <p:cNvPr id="225" name="Freeform 26"/>
              <p:cNvSpPr>
                <a:spLocks/>
              </p:cNvSpPr>
              <p:nvPr/>
            </p:nvSpPr>
            <p:spPr bwMode="auto">
              <a:xfrm>
                <a:off x="163" y="2186"/>
                <a:ext cx="259" cy="2"/>
              </a:xfrm>
              <a:custGeom>
                <a:avLst/>
                <a:gdLst>
                  <a:gd name="T0" fmla="*/ 128 w 517"/>
                  <a:gd name="T1" fmla="*/ 0 h 5"/>
                  <a:gd name="T2" fmla="*/ 129 w 517"/>
                  <a:gd name="T3" fmla="*/ 0 h 5"/>
                  <a:gd name="T4" fmla="*/ 0 w 517"/>
                  <a:gd name="T5" fmla="*/ 0 h 5"/>
                  <a:gd name="T6" fmla="*/ 0 w 517"/>
                  <a:gd name="T7" fmla="*/ 1 h 5"/>
                  <a:gd name="T8" fmla="*/ 129 w 517"/>
                  <a:gd name="T9" fmla="*/ 1 h 5"/>
                  <a:gd name="T10" fmla="*/ 130 w 517"/>
                  <a:gd name="T11" fmla="*/ 0 h 5"/>
                  <a:gd name="T12" fmla="*/ 129 w 517"/>
                  <a:gd name="T13" fmla="*/ 1 h 5"/>
                  <a:gd name="T14" fmla="*/ 129 w 517"/>
                  <a:gd name="T15" fmla="*/ 1 h 5"/>
                  <a:gd name="T16" fmla="*/ 129 w 517"/>
                  <a:gd name="T17" fmla="*/ 1 h 5"/>
                  <a:gd name="T18" fmla="*/ 130 w 517"/>
                  <a:gd name="T19" fmla="*/ 1 h 5"/>
                  <a:gd name="T20" fmla="*/ 130 w 517"/>
                  <a:gd name="T21" fmla="*/ 0 h 5"/>
                  <a:gd name="T22" fmla="*/ 130 w 517"/>
                  <a:gd name="T23" fmla="*/ 0 h 5"/>
                  <a:gd name="T24" fmla="*/ 129 w 517"/>
                  <a:gd name="T25" fmla="*/ 0 h 5"/>
                  <a:gd name="T26" fmla="*/ 129 w 517"/>
                  <a:gd name="T27" fmla="*/ 0 h 5"/>
                  <a:gd name="T28" fmla="*/ 129 w 517"/>
                  <a:gd name="T29" fmla="*/ 0 h 5"/>
                  <a:gd name="T30" fmla="*/ 128 w 517"/>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7"/>
                  <a:gd name="T49" fmla="*/ 0 h 5"/>
                  <a:gd name="T50" fmla="*/ 517 w 517"/>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7" h="5">
                    <a:moveTo>
                      <a:pt x="512" y="2"/>
                    </a:moveTo>
                    <a:lnTo>
                      <a:pt x="515" y="0"/>
                    </a:lnTo>
                    <a:lnTo>
                      <a:pt x="0" y="0"/>
                    </a:lnTo>
                    <a:lnTo>
                      <a:pt x="0" y="5"/>
                    </a:lnTo>
                    <a:lnTo>
                      <a:pt x="515" y="5"/>
                    </a:lnTo>
                    <a:lnTo>
                      <a:pt x="517" y="2"/>
                    </a:lnTo>
                    <a:lnTo>
                      <a:pt x="515" y="5"/>
                    </a:lnTo>
                    <a:lnTo>
                      <a:pt x="516" y="5"/>
                    </a:lnTo>
                    <a:lnTo>
                      <a:pt x="516" y="4"/>
                    </a:lnTo>
                    <a:lnTo>
                      <a:pt x="517" y="4"/>
                    </a:lnTo>
                    <a:lnTo>
                      <a:pt x="517" y="2"/>
                    </a:lnTo>
                    <a:lnTo>
                      <a:pt x="517" y="1"/>
                    </a:lnTo>
                    <a:lnTo>
                      <a:pt x="516" y="1"/>
                    </a:lnTo>
                    <a:lnTo>
                      <a:pt x="516" y="0"/>
                    </a:lnTo>
                    <a:lnTo>
                      <a:pt x="515" y="0"/>
                    </a:lnTo>
                    <a:lnTo>
                      <a:pt x="512" y="2"/>
                    </a:lnTo>
                    <a:close/>
                  </a:path>
                </a:pathLst>
              </a:custGeom>
              <a:solidFill>
                <a:srgbClr val="000000"/>
              </a:solidFill>
              <a:ln w="9525">
                <a:noFill/>
                <a:round/>
                <a:headEnd/>
                <a:tailEnd/>
              </a:ln>
            </p:spPr>
            <p:txBody>
              <a:bodyPr/>
              <a:lstStyle/>
              <a:p>
                <a:endParaRPr lang="en-GB"/>
              </a:p>
            </p:txBody>
          </p:sp>
          <p:sp>
            <p:nvSpPr>
              <p:cNvPr id="226" name="Freeform 27"/>
              <p:cNvSpPr>
                <a:spLocks/>
              </p:cNvSpPr>
              <p:nvPr/>
            </p:nvSpPr>
            <p:spPr bwMode="auto">
              <a:xfrm>
                <a:off x="296" y="2043"/>
                <a:ext cx="126" cy="144"/>
              </a:xfrm>
              <a:custGeom>
                <a:avLst/>
                <a:gdLst>
                  <a:gd name="T0" fmla="*/ 6 w 252"/>
                  <a:gd name="T1" fmla="*/ 2 h 287"/>
                  <a:gd name="T2" fmla="*/ 14 w 252"/>
                  <a:gd name="T3" fmla="*/ 3 h 287"/>
                  <a:gd name="T4" fmla="*/ 21 w 252"/>
                  <a:gd name="T5" fmla="*/ 5 h 287"/>
                  <a:gd name="T6" fmla="*/ 27 w 252"/>
                  <a:gd name="T7" fmla="*/ 7 h 287"/>
                  <a:gd name="T8" fmla="*/ 33 w 252"/>
                  <a:gd name="T9" fmla="*/ 9 h 287"/>
                  <a:gd name="T10" fmla="*/ 38 w 252"/>
                  <a:gd name="T11" fmla="*/ 12 h 287"/>
                  <a:gd name="T12" fmla="*/ 42 w 252"/>
                  <a:gd name="T13" fmla="*/ 16 h 287"/>
                  <a:gd name="T14" fmla="*/ 47 w 252"/>
                  <a:gd name="T15" fmla="*/ 20 h 287"/>
                  <a:gd name="T16" fmla="*/ 50 w 252"/>
                  <a:gd name="T17" fmla="*/ 25 h 287"/>
                  <a:gd name="T18" fmla="*/ 53 w 252"/>
                  <a:gd name="T19" fmla="*/ 30 h 287"/>
                  <a:gd name="T20" fmla="*/ 55 w 252"/>
                  <a:gd name="T21" fmla="*/ 35 h 287"/>
                  <a:gd name="T22" fmla="*/ 57 w 252"/>
                  <a:gd name="T23" fmla="*/ 41 h 287"/>
                  <a:gd name="T24" fmla="*/ 59 w 252"/>
                  <a:gd name="T25" fmla="*/ 47 h 287"/>
                  <a:gd name="T26" fmla="*/ 60 w 252"/>
                  <a:gd name="T27" fmla="*/ 54 h 287"/>
                  <a:gd name="T28" fmla="*/ 61 w 252"/>
                  <a:gd name="T29" fmla="*/ 61 h 287"/>
                  <a:gd name="T30" fmla="*/ 62 w 252"/>
                  <a:gd name="T31" fmla="*/ 69 h 287"/>
                  <a:gd name="T32" fmla="*/ 63 w 252"/>
                  <a:gd name="T33" fmla="*/ 72 h 287"/>
                  <a:gd name="T34" fmla="*/ 63 w 252"/>
                  <a:gd name="T35" fmla="*/ 64 h 287"/>
                  <a:gd name="T36" fmla="*/ 62 w 252"/>
                  <a:gd name="T37" fmla="*/ 57 h 287"/>
                  <a:gd name="T38" fmla="*/ 61 w 252"/>
                  <a:gd name="T39" fmla="*/ 50 h 287"/>
                  <a:gd name="T40" fmla="*/ 59 w 252"/>
                  <a:gd name="T41" fmla="*/ 44 h 287"/>
                  <a:gd name="T42" fmla="*/ 57 w 252"/>
                  <a:gd name="T43" fmla="*/ 38 h 287"/>
                  <a:gd name="T44" fmla="*/ 55 w 252"/>
                  <a:gd name="T45" fmla="*/ 32 h 287"/>
                  <a:gd name="T46" fmla="*/ 52 w 252"/>
                  <a:gd name="T47" fmla="*/ 27 h 287"/>
                  <a:gd name="T48" fmla="*/ 49 w 252"/>
                  <a:gd name="T49" fmla="*/ 22 h 287"/>
                  <a:gd name="T50" fmla="*/ 45 w 252"/>
                  <a:gd name="T51" fmla="*/ 17 h 287"/>
                  <a:gd name="T52" fmla="*/ 41 w 252"/>
                  <a:gd name="T53" fmla="*/ 13 h 287"/>
                  <a:gd name="T54" fmla="*/ 36 w 252"/>
                  <a:gd name="T55" fmla="*/ 10 h 287"/>
                  <a:gd name="T56" fmla="*/ 31 w 252"/>
                  <a:gd name="T57" fmla="*/ 7 h 287"/>
                  <a:gd name="T58" fmla="*/ 25 w 252"/>
                  <a:gd name="T59" fmla="*/ 4 h 287"/>
                  <a:gd name="T60" fmla="*/ 17 w 252"/>
                  <a:gd name="T61" fmla="*/ 3 h 287"/>
                  <a:gd name="T62" fmla="*/ 10 w 252"/>
                  <a:gd name="T63" fmla="*/ 1 h 287"/>
                  <a:gd name="T64" fmla="*/ 1 w 252"/>
                  <a:gd name="T65" fmla="*/ 0 h 287"/>
                  <a:gd name="T66" fmla="*/ 1 w 252"/>
                  <a:gd name="T67" fmla="*/ 0 h 287"/>
                  <a:gd name="T68" fmla="*/ 0 w 252"/>
                  <a:gd name="T69" fmla="*/ 1 h 287"/>
                  <a:gd name="T70" fmla="*/ 1 w 252"/>
                  <a:gd name="T71" fmla="*/ 1 h 287"/>
                  <a:gd name="T72" fmla="*/ 1 w 252"/>
                  <a:gd name="T73" fmla="*/ 1 h 2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2"/>
                  <a:gd name="T112" fmla="*/ 0 h 287"/>
                  <a:gd name="T113" fmla="*/ 252 w 252"/>
                  <a:gd name="T114" fmla="*/ 287 h 2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2" h="287">
                    <a:moveTo>
                      <a:pt x="2" y="4"/>
                    </a:moveTo>
                    <a:lnTo>
                      <a:pt x="21" y="6"/>
                    </a:lnTo>
                    <a:lnTo>
                      <a:pt x="37" y="8"/>
                    </a:lnTo>
                    <a:lnTo>
                      <a:pt x="53" y="10"/>
                    </a:lnTo>
                    <a:lnTo>
                      <a:pt x="68" y="14"/>
                    </a:lnTo>
                    <a:lnTo>
                      <a:pt x="82" y="17"/>
                    </a:lnTo>
                    <a:lnTo>
                      <a:pt x="95" y="21"/>
                    </a:lnTo>
                    <a:lnTo>
                      <a:pt x="107" y="25"/>
                    </a:lnTo>
                    <a:lnTo>
                      <a:pt x="120" y="31"/>
                    </a:lnTo>
                    <a:lnTo>
                      <a:pt x="130" y="36"/>
                    </a:lnTo>
                    <a:lnTo>
                      <a:pt x="141" y="42"/>
                    </a:lnTo>
                    <a:lnTo>
                      <a:pt x="151" y="48"/>
                    </a:lnTo>
                    <a:lnTo>
                      <a:pt x="160" y="55"/>
                    </a:lnTo>
                    <a:lnTo>
                      <a:pt x="168" y="63"/>
                    </a:lnTo>
                    <a:lnTo>
                      <a:pt x="176" y="71"/>
                    </a:lnTo>
                    <a:lnTo>
                      <a:pt x="185" y="79"/>
                    </a:lnTo>
                    <a:lnTo>
                      <a:pt x="191" y="88"/>
                    </a:lnTo>
                    <a:lnTo>
                      <a:pt x="197" y="98"/>
                    </a:lnTo>
                    <a:lnTo>
                      <a:pt x="203" y="107"/>
                    </a:lnTo>
                    <a:lnTo>
                      <a:pt x="209" y="117"/>
                    </a:lnTo>
                    <a:lnTo>
                      <a:pt x="213" y="129"/>
                    </a:lnTo>
                    <a:lnTo>
                      <a:pt x="218" y="139"/>
                    </a:lnTo>
                    <a:lnTo>
                      <a:pt x="223" y="151"/>
                    </a:lnTo>
                    <a:lnTo>
                      <a:pt x="226" y="163"/>
                    </a:lnTo>
                    <a:lnTo>
                      <a:pt x="229" y="175"/>
                    </a:lnTo>
                    <a:lnTo>
                      <a:pt x="233" y="187"/>
                    </a:lnTo>
                    <a:lnTo>
                      <a:pt x="236" y="201"/>
                    </a:lnTo>
                    <a:lnTo>
                      <a:pt x="239" y="215"/>
                    </a:lnTo>
                    <a:lnTo>
                      <a:pt x="241" y="229"/>
                    </a:lnTo>
                    <a:lnTo>
                      <a:pt x="242" y="243"/>
                    </a:lnTo>
                    <a:lnTo>
                      <a:pt x="244" y="258"/>
                    </a:lnTo>
                    <a:lnTo>
                      <a:pt x="246" y="273"/>
                    </a:lnTo>
                    <a:lnTo>
                      <a:pt x="247" y="287"/>
                    </a:lnTo>
                    <a:lnTo>
                      <a:pt x="252" y="287"/>
                    </a:lnTo>
                    <a:lnTo>
                      <a:pt x="250" y="273"/>
                    </a:lnTo>
                    <a:lnTo>
                      <a:pt x="249" y="256"/>
                    </a:lnTo>
                    <a:lnTo>
                      <a:pt x="248" y="243"/>
                    </a:lnTo>
                    <a:lnTo>
                      <a:pt x="246" y="228"/>
                    </a:lnTo>
                    <a:lnTo>
                      <a:pt x="243" y="214"/>
                    </a:lnTo>
                    <a:lnTo>
                      <a:pt x="241" y="200"/>
                    </a:lnTo>
                    <a:lnTo>
                      <a:pt x="238" y="186"/>
                    </a:lnTo>
                    <a:lnTo>
                      <a:pt x="234" y="174"/>
                    </a:lnTo>
                    <a:lnTo>
                      <a:pt x="231" y="161"/>
                    </a:lnTo>
                    <a:lnTo>
                      <a:pt x="227" y="149"/>
                    </a:lnTo>
                    <a:lnTo>
                      <a:pt x="223" y="138"/>
                    </a:lnTo>
                    <a:lnTo>
                      <a:pt x="218" y="126"/>
                    </a:lnTo>
                    <a:lnTo>
                      <a:pt x="213" y="115"/>
                    </a:lnTo>
                    <a:lnTo>
                      <a:pt x="208" y="105"/>
                    </a:lnTo>
                    <a:lnTo>
                      <a:pt x="202" y="95"/>
                    </a:lnTo>
                    <a:lnTo>
                      <a:pt x="195" y="85"/>
                    </a:lnTo>
                    <a:lnTo>
                      <a:pt x="188" y="76"/>
                    </a:lnTo>
                    <a:lnTo>
                      <a:pt x="180" y="68"/>
                    </a:lnTo>
                    <a:lnTo>
                      <a:pt x="172" y="60"/>
                    </a:lnTo>
                    <a:lnTo>
                      <a:pt x="163" y="52"/>
                    </a:lnTo>
                    <a:lnTo>
                      <a:pt x="153" y="45"/>
                    </a:lnTo>
                    <a:lnTo>
                      <a:pt x="144" y="38"/>
                    </a:lnTo>
                    <a:lnTo>
                      <a:pt x="133" y="32"/>
                    </a:lnTo>
                    <a:lnTo>
                      <a:pt x="121" y="26"/>
                    </a:lnTo>
                    <a:lnTo>
                      <a:pt x="110" y="21"/>
                    </a:lnTo>
                    <a:lnTo>
                      <a:pt x="97" y="16"/>
                    </a:lnTo>
                    <a:lnTo>
                      <a:pt x="83" y="13"/>
                    </a:lnTo>
                    <a:lnTo>
                      <a:pt x="68" y="9"/>
                    </a:lnTo>
                    <a:lnTo>
                      <a:pt x="53" y="6"/>
                    </a:lnTo>
                    <a:lnTo>
                      <a:pt x="37" y="3"/>
                    </a:lnTo>
                    <a:lnTo>
                      <a:pt x="21" y="1"/>
                    </a:lnTo>
                    <a:lnTo>
                      <a:pt x="4" y="0"/>
                    </a:lnTo>
                    <a:lnTo>
                      <a:pt x="2" y="0"/>
                    </a:lnTo>
                    <a:lnTo>
                      <a:pt x="1" y="0"/>
                    </a:lnTo>
                    <a:lnTo>
                      <a:pt x="1" y="1"/>
                    </a:lnTo>
                    <a:lnTo>
                      <a:pt x="0" y="1"/>
                    </a:lnTo>
                    <a:lnTo>
                      <a:pt x="0" y="2"/>
                    </a:lnTo>
                    <a:lnTo>
                      <a:pt x="1" y="3"/>
                    </a:lnTo>
                    <a:lnTo>
                      <a:pt x="1" y="4"/>
                    </a:lnTo>
                    <a:lnTo>
                      <a:pt x="2" y="4"/>
                    </a:lnTo>
                    <a:close/>
                  </a:path>
                </a:pathLst>
              </a:custGeom>
              <a:solidFill>
                <a:srgbClr val="000000"/>
              </a:solidFill>
              <a:ln w="9525">
                <a:noFill/>
                <a:round/>
                <a:headEnd/>
                <a:tailEnd/>
              </a:ln>
            </p:spPr>
            <p:txBody>
              <a:bodyPr/>
              <a:lstStyle/>
              <a:p>
                <a:endParaRPr lang="en-GB"/>
              </a:p>
            </p:txBody>
          </p:sp>
          <p:sp>
            <p:nvSpPr>
              <p:cNvPr id="227" name="Freeform 28"/>
              <p:cNvSpPr>
                <a:spLocks/>
              </p:cNvSpPr>
              <p:nvPr/>
            </p:nvSpPr>
            <p:spPr bwMode="auto">
              <a:xfrm>
                <a:off x="162" y="2043"/>
                <a:ext cx="135" cy="145"/>
              </a:xfrm>
              <a:custGeom>
                <a:avLst/>
                <a:gdLst>
                  <a:gd name="T0" fmla="*/ 1 w 271"/>
                  <a:gd name="T1" fmla="*/ 73 h 290"/>
                  <a:gd name="T2" fmla="*/ 3 w 271"/>
                  <a:gd name="T3" fmla="*/ 63 h 290"/>
                  <a:gd name="T4" fmla="*/ 5 w 271"/>
                  <a:gd name="T5" fmla="*/ 54 h 290"/>
                  <a:gd name="T6" fmla="*/ 7 w 271"/>
                  <a:gd name="T7" fmla="*/ 46 h 290"/>
                  <a:gd name="T8" fmla="*/ 10 w 271"/>
                  <a:gd name="T9" fmla="*/ 39 h 290"/>
                  <a:gd name="T10" fmla="*/ 12 w 271"/>
                  <a:gd name="T11" fmla="*/ 33 h 290"/>
                  <a:gd name="T12" fmla="*/ 15 w 271"/>
                  <a:gd name="T13" fmla="*/ 27 h 290"/>
                  <a:gd name="T14" fmla="*/ 19 w 271"/>
                  <a:gd name="T15" fmla="*/ 21 h 290"/>
                  <a:gd name="T16" fmla="*/ 22 w 271"/>
                  <a:gd name="T17" fmla="*/ 18 h 290"/>
                  <a:gd name="T18" fmla="*/ 26 w 271"/>
                  <a:gd name="T19" fmla="*/ 13 h 290"/>
                  <a:gd name="T20" fmla="*/ 31 w 271"/>
                  <a:gd name="T21" fmla="*/ 9 h 290"/>
                  <a:gd name="T22" fmla="*/ 36 w 271"/>
                  <a:gd name="T23" fmla="*/ 7 h 290"/>
                  <a:gd name="T24" fmla="*/ 41 w 271"/>
                  <a:gd name="T25" fmla="*/ 5 h 290"/>
                  <a:gd name="T26" fmla="*/ 47 w 271"/>
                  <a:gd name="T27" fmla="*/ 3 h 290"/>
                  <a:gd name="T28" fmla="*/ 53 w 271"/>
                  <a:gd name="T29" fmla="*/ 2 h 290"/>
                  <a:gd name="T30" fmla="*/ 60 w 271"/>
                  <a:gd name="T31" fmla="*/ 1 h 290"/>
                  <a:gd name="T32" fmla="*/ 67 w 271"/>
                  <a:gd name="T33" fmla="*/ 1 h 290"/>
                  <a:gd name="T34" fmla="*/ 63 w 271"/>
                  <a:gd name="T35" fmla="*/ 0 h 290"/>
                  <a:gd name="T36" fmla="*/ 56 w 271"/>
                  <a:gd name="T37" fmla="*/ 1 h 290"/>
                  <a:gd name="T38" fmla="*/ 49 w 271"/>
                  <a:gd name="T39" fmla="*/ 1 h 290"/>
                  <a:gd name="T40" fmla="*/ 43 w 271"/>
                  <a:gd name="T41" fmla="*/ 2 h 290"/>
                  <a:gd name="T42" fmla="*/ 38 w 271"/>
                  <a:gd name="T43" fmla="*/ 5 h 290"/>
                  <a:gd name="T44" fmla="*/ 33 w 271"/>
                  <a:gd name="T45" fmla="*/ 7 h 290"/>
                  <a:gd name="T46" fmla="*/ 28 w 271"/>
                  <a:gd name="T47" fmla="*/ 10 h 290"/>
                  <a:gd name="T48" fmla="*/ 23 w 271"/>
                  <a:gd name="T49" fmla="*/ 14 h 290"/>
                  <a:gd name="T50" fmla="*/ 19 w 271"/>
                  <a:gd name="T51" fmla="*/ 18 h 290"/>
                  <a:gd name="T52" fmla="*/ 16 w 271"/>
                  <a:gd name="T53" fmla="*/ 23 h 290"/>
                  <a:gd name="T54" fmla="*/ 13 w 271"/>
                  <a:gd name="T55" fmla="*/ 29 h 290"/>
                  <a:gd name="T56" fmla="*/ 10 w 271"/>
                  <a:gd name="T57" fmla="*/ 36 h 290"/>
                  <a:gd name="T58" fmla="*/ 7 w 271"/>
                  <a:gd name="T59" fmla="*/ 42 h 290"/>
                  <a:gd name="T60" fmla="*/ 5 w 271"/>
                  <a:gd name="T61" fmla="*/ 50 h 290"/>
                  <a:gd name="T62" fmla="*/ 2 w 271"/>
                  <a:gd name="T63" fmla="*/ 58 h 290"/>
                  <a:gd name="T64" fmla="*/ 0 w 271"/>
                  <a:gd name="T65" fmla="*/ 68 h 290"/>
                  <a:gd name="T66" fmla="*/ 0 w 271"/>
                  <a:gd name="T67" fmla="*/ 73 h 290"/>
                  <a:gd name="T68" fmla="*/ 0 w 271"/>
                  <a:gd name="T69" fmla="*/ 73 h 290"/>
                  <a:gd name="T70" fmla="*/ 0 w 271"/>
                  <a:gd name="T71" fmla="*/ 73 h 290"/>
                  <a:gd name="T72" fmla="*/ 0 w 271"/>
                  <a:gd name="T73" fmla="*/ 73 h 290"/>
                  <a:gd name="T74" fmla="*/ 0 w 271"/>
                  <a:gd name="T75" fmla="*/ 72 h 2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1"/>
                  <a:gd name="T115" fmla="*/ 0 h 290"/>
                  <a:gd name="T116" fmla="*/ 271 w 271"/>
                  <a:gd name="T117" fmla="*/ 290 h 2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1" h="290">
                    <a:moveTo>
                      <a:pt x="2" y="285"/>
                    </a:moveTo>
                    <a:lnTo>
                      <a:pt x="4" y="289"/>
                    </a:lnTo>
                    <a:lnTo>
                      <a:pt x="8" y="269"/>
                    </a:lnTo>
                    <a:lnTo>
                      <a:pt x="12" y="252"/>
                    </a:lnTo>
                    <a:lnTo>
                      <a:pt x="16" y="235"/>
                    </a:lnTo>
                    <a:lnTo>
                      <a:pt x="21" y="217"/>
                    </a:lnTo>
                    <a:lnTo>
                      <a:pt x="25" y="201"/>
                    </a:lnTo>
                    <a:lnTo>
                      <a:pt x="30" y="186"/>
                    </a:lnTo>
                    <a:lnTo>
                      <a:pt x="34" y="171"/>
                    </a:lnTo>
                    <a:lnTo>
                      <a:pt x="40" y="157"/>
                    </a:lnTo>
                    <a:lnTo>
                      <a:pt x="45" y="145"/>
                    </a:lnTo>
                    <a:lnTo>
                      <a:pt x="51" y="132"/>
                    </a:lnTo>
                    <a:lnTo>
                      <a:pt x="57" y="120"/>
                    </a:lnTo>
                    <a:lnTo>
                      <a:pt x="63" y="108"/>
                    </a:lnTo>
                    <a:lnTo>
                      <a:pt x="70" y="98"/>
                    </a:lnTo>
                    <a:lnTo>
                      <a:pt x="77" y="87"/>
                    </a:lnTo>
                    <a:lnTo>
                      <a:pt x="84" y="78"/>
                    </a:lnTo>
                    <a:lnTo>
                      <a:pt x="91" y="69"/>
                    </a:lnTo>
                    <a:lnTo>
                      <a:pt x="99" y="61"/>
                    </a:lnTo>
                    <a:lnTo>
                      <a:pt x="107" y="53"/>
                    </a:lnTo>
                    <a:lnTo>
                      <a:pt x="116" y="46"/>
                    </a:lnTo>
                    <a:lnTo>
                      <a:pt x="124" y="39"/>
                    </a:lnTo>
                    <a:lnTo>
                      <a:pt x="135" y="33"/>
                    </a:lnTo>
                    <a:lnTo>
                      <a:pt x="144" y="29"/>
                    </a:lnTo>
                    <a:lnTo>
                      <a:pt x="154" y="23"/>
                    </a:lnTo>
                    <a:lnTo>
                      <a:pt x="165" y="19"/>
                    </a:lnTo>
                    <a:lnTo>
                      <a:pt x="176" y="15"/>
                    </a:lnTo>
                    <a:lnTo>
                      <a:pt x="188" y="13"/>
                    </a:lnTo>
                    <a:lnTo>
                      <a:pt x="200" y="9"/>
                    </a:lnTo>
                    <a:lnTo>
                      <a:pt x="213" y="8"/>
                    </a:lnTo>
                    <a:lnTo>
                      <a:pt x="227" y="6"/>
                    </a:lnTo>
                    <a:lnTo>
                      <a:pt x="241" y="4"/>
                    </a:lnTo>
                    <a:lnTo>
                      <a:pt x="254" y="4"/>
                    </a:lnTo>
                    <a:lnTo>
                      <a:pt x="269" y="4"/>
                    </a:lnTo>
                    <a:lnTo>
                      <a:pt x="271" y="0"/>
                    </a:lnTo>
                    <a:lnTo>
                      <a:pt x="254" y="0"/>
                    </a:lnTo>
                    <a:lnTo>
                      <a:pt x="241" y="0"/>
                    </a:lnTo>
                    <a:lnTo>
                      <a:pt x="226" y="1"/>
                    </a:lnTo>
                    <a:lnTo>
                      <a:pt x="213" y="2"/>
                    </a:lnTo>
                    <a:lnTo>
                      <a:pt x="199" y="4"/>
                    </a:lnTo>
                    <a:lnTo>
                      <a:pt x="186" y="8"/>
                    </a:lnTo>
                    <a:lnTo>
                      <a:pt x="175" y="10"/>
                    </a:lnTo>
                    <a:lnTo>
                      <a:pt x="163" y="15"/>
                    </a:lnTo>
                    <a:lnTo>
                      <a:pt x="152" y="19"/>
                    </a:lnTo>
                    <a:lnTo>
                      <a:pt x="142" y="24"/>
                    </a:lnTo>
                    <a:lnTo>
                      <a:pt x="132" y="30"/>
                    </a:lnTo>
                    <a:lnTo>
                      <a:pt x="122" y="36"/>
                    </a:lnTo>
                    <a:lnTo>
                      <a:pt x="113" y="42"/>
                    </a:lnTo>
                    <a:lnTo>
                      <a:pt x="104" y="49"/>
                    </a:lnTo>
                    <a:lnTo>
                      <a:pt x="95" y="57"/>
                    </a:lnTo>
                    <a:lnTo>
                      <a:pt x="87" y="65"/>
                    </a:lnTo>
                    <a:lnTo>
                      <a:pt x="79" y="75"/>
                    </a:lnTo>
                    <a:lnTo>
                      <a:pt x="72" y="85"/>
                    </a:lnTo>
                    <a:lnTo>
                      <a:pt x="65" y="95"/>
                    </a:lnTo>
                    <a:lnTo>
                      <a:pt x="59" y="106"/>
                    </a:lnTo>
                    <a:lnTo>
                      <a:pt x="53" y="117"/>
                    </a:lnTo>
                    <a:lnTo>
                      <a:pt x="47" y="130"/>
                    </a:lnTo>
                    <a:lnTo>
                      <a:pt x="41" y="143"/>
                    </a:lnTo>
                    <a:lnTo>
                      <a:pt x="36" y="156"/>
                    </a:lnTo>
                    <a:lnTo>
                      <a:pt x="30" y="170"/>
                    </a:lnTo>
                    <a:lnTo>
                      <a:pt x="25" y="185"/>
                    </a:lnTo>
                    <a:lnTo>
                      <a:pt x="21" y="200"/>
                    </a:lnTo>
                    <a:lnTo>
                      <a:pt x="16" y="216"/>
                    </a:lnTo>
                    <a:lnTo>
                      <a:pt x="11" y="233"/>
                    </a:lnTo>
                    <a:lnTo>
                      <a:pt x="8" y="251"/>
                    </a:lnTo>
                    <a:lnTo>
                      <a:pt x="3" y="269"/>
                    </a:lnTo>
                    <a:lnTo>
                      <a:pt x="0" y="287"/>
                    </a:lnTo>
                    <a:lnTo>
                      <a:pt x="2" y="290"/>
                    </a:lnTo>
                    <a:lnTo>
                      <a:pt x="0" y="287"/>
                    </a:lnTo>
                    <a:lnTo>
                      <a:pt x="0" y="289"/>
                    </a:lnTo>
                    <a:lnTo>
                      <a:pt x="0" y="290"/>
                    </a:lnTo>
                    <a:lnTo>
                      <a:pt x="1" y="290"/>
                    </a:lnTo>
                    <a:lnTo>
                      <a:pt x="2" y="290"/>
                    </a:lnTo>
                    <a:lnTo>
                      <a:pt x="3" y="290"/>
                    </a:lnTo>
                    <a:lnTo>
                      <a:pt x="4" y="289"/>
                    </a:lnTo>
                    <a:lnTo>
                      <a:pt x="2" y="285"/>
                    </a:lnTo>
                    <a:close/>
                  </a:path>
                </a:pathLst>
              </a:custGeom>
              <a:solidFill>
                <a:srgbClr val="000000"/>
              </a:solidFill>
              <a:ln w="9525">
                <a:noFill/>
                <a:round/>
                <a:headEnd/>
                <a:tailEnd/>
              </a:ln>
            </p:spPr>
            <p:txBody>
              <a:bodyPr/>
              <a:lstStyle/>
              <a:p>
                <a:endParaRPr lang="en-GB"/>
              </a:p>
            </p:txBody>
          </p:sp>
          <p:sp>
            <p:nvSpPr>
              <p:cNvPr id="228" name="Freeform 29"/>
              <p:cNvSpPr>
                <a:spLocks/>
              </p:cNvSpPr>
              <p:nvPr/>
            </p:nvSpPr>
            <p:spPr bwMode="auto">
              <a:xfrm>
                <a:off x="470" y="1977"/>
                <a:ext cx="193" cy="16"/>
              </a:xfrm>
              <a:custGeom>
                <a:avLst/>
                <a:gdLst>
                  <a:gd name="T0" fmla="*/ 0 w 386"/>
                  <a:gd name="T1" fmla="*/ 1 h 31"/>
                  <a:gd name="T2" fmla="*/ 3 w 386"/>
                  <a:gd name="T3" fmla="*/ 2 h 31"/>
                  <a:gd name="T4" fmla="*/ 6 w 386"/>
                  <a:gd name="T5" fmla="*/ 2 h 31"/>
                  <a:gd name="T6" fmla="*/ 9 w 386"/>
                  <a:gd name="T7" fmla="*/ 2 h 31"/>
                  <a:gd name="T8" fmla="*/ 12 w 386"/>
                  <a:gd name="T9" fmla="*/ 2 h 31"/>
                  <a:gd name="T10" fmla="*/ 15 w 386"/>
                  <a:gd name="T11" fmla="*/ 2 h 31"/>
                  <a:gd name="T12" fmla="*/ 19 w 386"/>
                  <a:gd name="T13" fmla="*/ 2 h 31"/>
                  <a:gd name="T14" fmla="*/ 21 w 386"/>
                  <a:gd name="T15" fmla="*/ 3 h 31"/>
                  <a:gd name="T16" fmla="*/ 24 w 386"/>
                  <a:gd name="T17" fmla="*/ 3 h 31"/>
                  <a:gd name="T18" fmla="*/ 27 w 386"/>
                  <a:gd name="T19" fmla="*/ 3 h 31"/>
                  <a:gd name="T20" fmla="*/ 30 w 386"/>
                  <a:gd name="T21" fmla="*/ 3 h 31"/>
                  <a:gd name="T22" fmla="*/ 34 w 386"/>
                  <a:gd name="T23" fmla="*/ 3 h 31"/>
                  <a:gd name="T24" fmla="*/ 37 w 386"/>
                  <a:gd name="T25" fmla="*/ 3 h 31"/>
                  <a:gd name="T26" fmla="*/ 40 w 386"/>
                  <a:gd name="T27" fmla="*/ 3 h 31"/>
                  <a:gd name="T28" fmla="*/ 43 w 386"/>
                  <a:gd name="T29" fmla="*/ 3 h 31"/>
                  <a:gd name="T30" fmla="*/ 46 w 386"/>
                  <a:gd name="T31" fmla="*/ 3 h 31"/>
                  <a:gd name="T32" fmla="*/ 48 w 386"/>
                  <a:gd name="T33" fmla="*/ 3 h 31"/>
                  <a:gd name="T34" fmla="*/ 52 w 386"/>
                  <a:gd name="T35" fmla="*/ 3 h 31"/>
                  <a:gd name="T36" fmla="*/ 54 w 386"/>
                  <a:gd name="T37" fmla="*/ 3 h 31"/>
                  <a:gd name="T38" fmla="*/ 58 w 386"/>
                  <a:gd name="T39" fmla="*/ 3 h 31"/>
                  <a:gd name="T40" fmla="*/ 60 w 386"/>
                  <a:gd name="T41" fmla="*/ 3 h 31"/>
                  <a:gd name="T42" fmla="*/ 64 w 386"/>
                  <a:gd name="T43" fmla="*/ 3 h 31"/>
                  <a:gd name="T44" fmla="*/ 67 w 386"/>
                  <a:gd name="T45" fmla="*/ 3 h 31"/>
                  <a:gd name="T46" fmla="*/ 70 w 386"/>
                  <a:gd name="T47" fmla="*/ 3 h 31"/>
                  <a:gd name="T48" fmla="*/ 73 w 386"/>
                  <a:gd name="T49" fmla="*/ 2 h 31"/>
                  <a:gd name="T50" fmla="*/ 77 w 386"/>
                  <a:gd name="T51" fmla="*/ 2 h 31"/>
                  <a:gd name="T52" fmla="*/ 79 w 386"/>
                  <a:gd name="T53" fmla="*/ 2 h 31"/>
                  <a:gd name="T54" fmla="*/ 82 w 386"/>
                  <a:gd name="T55" fmla="*/ 2 h 31"/>
                  <a:gd name="T56" fmla="*/ 85 w 386"/>
                  <a:gd name="T57" fmla="*/ 1 h 31"/>
                  <a:gd name="T58" fmla="*/ 88 w 386"/>
                  <a:gd name="T59" fmla="*/ 1 h 31"/>
                  <a:gd name="T60" fmla="*/ 91 w 386"/>
                  <a:gd name="T61" fmla="*/ 1 h 31"/>
                  <a:gd name="T62" fmla="*/ 94 w 386"/>
                  <a:gd name="T63" fmla="*/ 1 h 31"/>
                  <a:gd name="T64" fmla="*/ 97 w 386"/>
                  <a:gd name="T65" fmla="*/ 0 h 31"/>
                  <a:gd name="T66" fmla="*/ 90 w 386"/>
                  <a:gd name="T67" fmla="*/ 8 h 31"/>
                  <a:gd name="T68" fmla="*/ 3 w 386"/>
                  <a:gd name="T69" fmla="*/ 5 h 31"/>
                  <a:gd name="T70" fmla="*/ 0 w 386"/>
                  <a:gd name="T71" fmla="*/ 1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6"/>
                  <a:gd name="T109" fmla="*/ 0 h 31"/>
                  <a:gd name="T110" fmla="*/ 386 w 386"/>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6" h="31">
                    <a:moveTo>
                      <a:pt x="0" y="4"/>
                    </a:moveTo>
                    <a:lnTo>
                      <a:pt x="12" y="5"/>
                    </a:lnTo>
                    <a:lnTo>
                      <a:pt x="24" y="5"/>
                    </a:lnTo>
                    <a:lnTo>
                      <a:pt x="36" y="6"/>
                    </a:lnTo>
                    <a:lnTo>
                      <a:pt x="49" y="6"/>
                    </a:lnTo>
                    <a:lnTo>
                      <a:pt x="60" y="8"/>
                    </a:lnTo>
                    <a:lnTo>
                      <a:pt x="73" y="8"/>
                    </a:lnTo>
                    <a:lnTo>
                      <a:pt x="84" y="9"/>
                    </a:lnTo>
                    <a:lnTo>
                      <a:pt x="97" y="9"/>
                    </a:lnTo>
                    <a:lnTo>
                      <a:pt x="110" y="9"/>
                    </a:lnTo>
                    <a:lnTo>
                      <a:pt x="121" y="10"/>
                    </a:lnTo>
                    <a:lnTo>
                      <a:pt x="134" y="10"/>
                    </a:lnTo>
                    <a:lnTo>
                      <a:pt x="147" y="10"/>
                    </a:lnTo>
                    <a:lnTo>
                      <a:pt x="158" y="10"/>
                    </a:lnTo>
                    <a:lnTo>
                      <a:pt x="171" y="10"/>
                    </a:lnTo>
                    <a:lnTo>
                      <a:pt x="182" y="10"/>
                    </a:lnTo>
                    <a:lnTo>
                      <a:pt x="195" y="11"/>
                    </a:lnTo>
                    <a:lnTo>
                      <a:pt x="208" y="10"/>
                    </a:lnTo>
                    <a:lnTo>
                      <a:pt x="219" y="10"/>
                    </a:lnTo>
                    <a:lnTo>
                      <a:pt x="232" y="10"/>
                    </a:lnTo>
                    <a:lnTo>
                      <a:pt x="243" y="10"/>
                    </a:lnTo>
                    <a:lnTo>
                      <a:pt x="256" y="10"/>
                    </a:lnTo>
                    <a:lnTo>
                      <a:pt x="268" y="9"/>
                    </a:lnTo>
                    <a:lnTo>
                      <a:pt x="280" y="9"/>
                    </a:lnTo>
                    <a:lnTo>
                      <a:pt x="292" y="8"/>
                    </a:lnTo>
                    <a:lnTo>
                      <a:pt x="305" y="8"/>
                    </a:lnTo>
                    <a:lnTo>
                      <a:pt x="316" y="6"/>
                    </a:lnTo>
                    <a:lnTo>
                      <a:pt x="328" y="5"/>
                    </a:lnTo>
                    <a:lnTo>
                      <a:pt x="340" y="4"/>
                    </a:lnTo>
                    <a:lnTo>
                      <a:pt x="352" y="3"/>
                    </a:lnTo>
                    <a:lnTo>
                      <a:pt x="363" y="2"/>
                    </a:lnTo>
                    <a:lnTo>
                      <a:pt x="375" y="1"/>
                    </a:lnTo>
                    <a:lnTo>
                      <a:pt x="386" y="0"/>
                    </a:lnTo>
                    <a:lnTo>
                      <a:pt x="359" y="31"/>
                    </a:lnTo>
                    <a:lnTo>
                      <a:pt x="10" y="20"/>
                    </a:lnTo>
                    <a:lnTo>
                      <a:pt x="0" y="4"/>
                    </a:lnTo>
                    <a:close/>
                  </a:path>
                </a:pathLst>
              </a:custGeom>
              <a:solidFill>
                <a:srgbClr val="BF0000"/>
              </a:solidFill>
              <a:ln w="9525">
                <a:noFill/>
                <a:round/>
                <a:headEnd/>
                <a:tailEnd/>
              </a:ln>
            </p:spPr>
            <p:txBody>
              <a:bodyPr/>
              <a:lstStyle/>
              <a:p>
                <a:endParaRPr lang="en-GB"/>
              </a:p>
            </p:txBody>
          </p:sp>
          <p:sp>
            <p:nvSpPr>
              <p:cNvPr id="229" name="Freeform 30"/>
              <p:cNvSpPr>
                <a:spLocks/>
              </p:cNvSpPr>
              <p:nvPr/>
            </p:nvSpPr>
            <p:spPr bwMode="auto">
              <a:xfrm>
                <a:off x="470" y="1976"/>
                <a:ext cx="194" cy="8"/>
              </a:xfrm>
              <a:custGeom>
                <a:avLst/>
                <a:gdLst>
                  <a:gd name="T0" fmla="*/ 96 w 389"/>
                  <a:gd name="T1" fmla="*/ 0 h 16"/>
                  <a:gd name="T2" fmla="*/ 90 w 389"/>
                  <a:gd name="T3" fmla="*/ 1 h 16"/>
                  <a:gd name="T4" fmla="*/ 85 w 389"/>
                  <a:gd name="T5" fmla="*/ 1 h 16"/>
                  <a:gd name="T6" fmla="*/ 79 w 389"/>
                  <a:gd name="T7" fmla="*/ 1 h 16"/>
                  <a:gd name="T8" fmla="*/ 73 w 389"/>
                  <a:gd name="T9" fmla="*/ 2 h 16"/>
                  <a:gd name="T10" fmla="*/ 67 w 389"/>
                  <a:gd name="T11" fmla="*/ 2 h 16"/>
                  <a:gd name="T12" fmla="*/ 60 w 389"/>
                  <a:gd name="T13" fmla="*/ 2 h 16"/>
                  <a:gd name="T14" fmla="*/ 54 w 389"/>
                  <a:gd name="T15" fmla="*/ 2 h 16"/>
                  <a:gd name="T16" fmla="*/ 48 w 389"/>
                  <a:gd name="T17" fmla="*/ 2 h 16"/>
                  <a:gd name="T18" fmla="*/ 42 w 389"/>
                  <a:gd name="T19" fmla="*/ 2 h 16"/>
                  <a:gd name="T20" fmla="*/ 36 w 389"/>
                  <a:gd name="T21" fmla="*/ 2 h 16"/>
                  <a:gd name="T22" fmla="*/ 30 w 389"/>
                  <a:gd name="T23" fmla="*/ 2 h 16"/>
                  <a:gd name="T24" fmla="*/ 24 w 389"/>
                  <a:gd name="T25" fmla="*/ 2 h 16"/>
                  <a:gd name="T26" fmla="*/ 18 w 389"/>
                  <a:gd name="T27" fmla="*/ 2 h 16"/>
                  <a:gd name="T28" fmla="*/ 12 w 389"/>
                  <a:gd name="T29" fmla="*/ 1 h 16"/>
                  <a:gd name="T30" fmla="*/ 6 w 389"/>
                  <a:gd name="T31" fmla="*/ 1 h 16"/>
                  <a:gd name="T32" fmla="*/ 0 w 389"/>
                  <a:gd name="T33" fmla="*/ 1 h 16"/>
                  <a:gd name="T34" fmla="*/ 3 w 389"/>
                  <a:gd name="T35" fmla="*/ 2 h 16"/>
                  <a:gd name="T36" fmla="*/ 9 w 389"/>
                  <a:gd name="T37" fmla="*/ 3 h 16"/>
                  <a:gd name="T38" fmla="*/ 15 w 389"/>
                  <a:gd name="T39" fmla="*/ 3 h 16"/>
                  <a:gd name="T40" fmla="*/ 21 w 389"/>
                  <a:gd name="T41" fmla="*/ 3 h 16"/>
                  <a:gd name="T42" fmla="*/ 27 w 389"/>
                  <a:gd name="T43" fmla="*/ 3 h 16"/>
                  <a:gd name="T44" fmla="*/ 33 w 389"/>
                  <a:gd name="T45" fmla="*/ 3 h 16"/>
                  <a:gd name="T46" fmla="*/ 39 w 389"/>
                  <a:gd name="T47" fmla="*/ 3 h 16"/>
                  <a:gd name="T48" fmla="*/ 45 w 389"/>
                  <a:gd name="T49" fmla="*/ 4 h 16"/>
                  <a:gd name="T50" fmla="*/ 52 w 389"/>
                  <a:gd name="T51" fmla="*/ 4 h 16"/>
                  <a:gd name="T52" fmla="*/ 58 w 389"/>
                  <a:gd name="T53" fmla="*/ 3 h 16"/>
                  <a:gd name="T54" fmla="*/ 64 w 389"/>
                  <a:gd name="T55" fmla="*/ 3 h 16"/>
                  <a:gd name="T56" fmla="*/ 70 w 389"/>
                  <a:gd name="T57" fmla="*/ 3 h 16"/>
                  <a:gd name="T58" fmla="*/ 76 w 389"/>
                  <a:gd name="T59" fmla="*/ 3 h 16"/>
                  <a:gd name="T60" fmla="*/ 82 w 389"/>
                  <a:gd name="T61" fmla="*/ 2 h 16"/>
                  <a:gd name="T62" fmla="*/ 88 w 389"/>
                  <a:gd name="T63" fmla="*/ 2 h 16"/>
                  <a:gd name="T64" fmla="*/ 93 w 389"/>
                  <a:gd name="T65" fmla="*/ 1 h 16"/>
                  <a:gd name="T66" fmla="*/ 96 w 389"/>
                  <a:gd name="T67" fmla="*/ 0 h 16"/>
                  <a:gd name="T68" fmla="*/ 97 w 389"/>
                  <a:gd name="T69" fmla="*/ 1 h 16"/>
                  <a:gd name="T70" fmla="*/ 97 w 389"/>
                  <a:gd name="T71" fmla="*/ 1 h 16"/>
                  <a:gd name="T72" fmla="*/ 96 w 389"/>
                  <a:gd name="T73" fmla="*/ 0 h 16"/>
                  <a:gd name="T74" fmla="*/ 97 w 389"/>
                  <a:gd name="T75" fmla="*/ 1 h 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16"/>
                  <a:gd name="T116" fmla="*/ 389 w 389"/>
                  <a:gd name="T117" fmla="*/ 16 h 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16">
                    <a:moveTo>
                      <a:pt x="389" y="4"/>
                    </a:moveTo>
                    <a:lnTo>
                      <a:pt x="386" y="0"/>
                    </a:lnTo>
                    <a:lnTo>
                      <a:pt x="375" y="1"/>
                    </a:lnTo>
                    <a:lnTo>
                      <a:pt x="363" y="3"/>
                    </a:lnTo>
                    <a:lnTo>
                      <a:pt x="352" y="4"/>
                    </a:lnTo>
                    <a:lnTo>
                      <a:pt x="340" y="5"/>
                    </a:lnTo>
                    <a:lnTo>
                      <a:pt x="328" y="6"/>
                    </a:lnTo>
                    <a:lnTo>
                      <a:pt x="316" y="7"/>
                    </a:lnTo>
                    <a:lnTo>
                      <a:pt x="305" y="8"/>
                    </a:lnTo>
                    <a:lnTo>
                      <a:pt x="292" y="8"/>
                    </a:lnTo>
                    <a:lnTo>
                      <a:pt x="280" y="9"/>
                    </a:lnTo>
                    <a:lnTo>
                      <a:pt x="268" y="9"/>
                    </a:lnTo>
                    <a:lnTo>
                      <a:pt x="256" y="11"/>
                    </a:lnTo>
                    <a:lnTo>
                      <a:pt x="243" y="11"/>
                    </a:lnTo>
                    <a:lnTo>
                      <a:pt x="232" y="11"/>
                    </a:lnTo>
                    <a:lnTo>
                      <a:pt x="219" y="11"/>
                    </a:lnTo>
                    <a:lnTo>
                      <a:pt x="208" y="11"/>
                    </a:lnTo>
                    <a:lnTo>
                      <a:pt x="195" y="11"/>
                    </a:lnTo>
                    <a:lnTo>
                      <a:pt x="182" y="11"/>
                    </a:lnTo>
                    <a:lnTo>
                      <a:pt x="171" y="11"/>
                    </a:lnTo>
                    <a:lnTo>
                      <a:pt x="158" y="11"/>
                    </a:lnTo>
                    <a:lnTo>
                      <a:pt x="147" y="11"/>
                    </a:lnTo>
                    <a:lnTo>
                      <a:pt x="134" y="11"/>
                    </a:lnTo>
                    <a:lnTo>
                      <a:pt x="121" y="9"/>
                    </a:lnTo>
                    <a:lnTo>
                      <a:pt x="110" y="9"/>
                    </a:lnTo>
                    <a:lnTo>
                      <a:pt x="97" y="9"/>
                    </a:lnTo>
                    <a:lnTo>
                      <a:pt x="86" y="8"/>
                    </a:lnTo>
                    <a:lnTo>
                      <a:pt x="73" y="8"/>
                    </a:lnTo>
                    <a:lnTo>
                      <a:pt x="60" y="8"/>
                    </a:lnTo>
                    <a:lnTo>
                      <a:pt x="49" y="7"/>
                    </a:lnTo>
                    <a:lnTo>
                      <a:pt x="36" y="7"/>
                    </a:lnTo>
                    <a:lnTo>
                      <a:pt x="24" y="6"/>
                    </a:lnTo>
                    <a:lnTo>
                      <a:pt x="12" y="6"/>
                    </a:lnTo>
                    <a:lnTo>
                      <a:pt x="0" y="5"/>
                    </a:lnTo>
                    <a:lnTo>
                      <a:pt x="0" y="9"/>
                    </a:lnTo>
                    <a:lnTo>
                      <a:pt x="12" y="11"/>
                    </a:lnTo>
                    <a:lnTo>
                      <a:pt x="24" y="11"/>
                    </a:lnTo>
                    <a:lnTo>
                      <a:pt x="36" y="12"/>
                    </a:lnTo>
                    <a:lnTo>
                      <a:pt x="49" y="12"/>
                    </a:lnTo>
                    <a:lnTo>
                      <a:pt x="60" y="13"/>
                    </a:lnTo>
                    <a:lnTo>
                      <a:pt x="73" y="13"/>
                    </a:lnTo>
                    <a:lnTo>
                      <a:pt x="84" y="14"/>
                    </a:lnTo>
                    <a:lnTo>
                      <a:pt x="97" y="14"/>
                    </a:lnTo>
                    <a:lnTo>
                      <a:pt x="110" y="14"/>
                    </a:lnTo>
                    <a:lnTo>
                      <a:pt x="121" y="15"/>
                    </a:lnTo>
                    <a:lnTo>
                      <a:pt x="134" y="15"/>
                    </a:lnTo>
                    <a:lnTo>
                      <a:pt x="147" y="15"/>
                    </a:lnTo>
                    <a:lnTo>
                      <a:pt x="158" y="15"/>
                    </a:lnTo>
                    <a:lnTo>
                      <a:pt x="171" y="16"/>
                    </a:lnTo>
                    <a:lnTo>
                      <a:pt x="182" y="16"/>
                    </a:lnTo>
                    <a:lnTo>
                      <a:pt x="195" y="16"/>
                    </a:lnTo>
                    <a:lnTo>
                      <a:pt x="208" y="16"/>
                    </a:lnTo>
                    <a:lnTo>
                      <a:pt x="219" y="15"/>
                    </a:lnTo>
                    <a:lnTo>
                      <a:pt x="232" y="15"/>
                    </a:lnTo>
                    <a:lnTo>
                      <a:pt x="243" y="15"/>
                    </a:lnTo>
                    <a:lnTo>
                      <a:pt x="256" y="15"/>
                    </a:lnTo>
                    <a:lnTo>
                      <a:pt x="268" y="14"/>
                    </a:lnTo>
                    <a:lnTo>
                      <a:pt x="280" y="14"/>
                    </a:lnTo>
                    <a:lnTo>
                      <a:pt x="292" y="13"/>
                    </a:lnTo>
                    <a:lnTo>
                      <a:pt x="305" y="13"/>
                    </a:lnTo>
                    <a:lnTo>
                      <a:pt x="316" y="12"/>
                    </a:lnTo>
                    <a:lnTo>
                      <a:pt x="329" y="11"/>
                    </a:lnTo>
                    <a:lnTo>
                      <a:pt x="340" y="9"/>
                    </a:lnTo>
                    <a:lnTo>
                      <a:pt x="352" y="8"/>
                    </a:lnTo>
                    <a:lnTo>
                      <a:pt x="363" y="7"/>
                    </a:lnTo>
                    <a:lnTo>
                      <a:pt x="375" y="6"/>
                    </a:lnTo>
                    <a:lnTo>
                      <a:pt x="387" y="5"/>
                    </a:lnTo>
                    <a:lnTo>
                      <a:pt x="385" y="0"/>
                    </a:lnTo>
                    <a:lnTo>
                      <a:pt x="387" y="5"/>
                    </a:lnTo>
                    <a:lnTo>
                      <a:pt x="389" y="4"/>
                    </a:lnTo>
                    <a:lnTo>
                      <a:pt x="389" y="3"/>
                    </a:lnTo>
                    <a:lnTo>
                      <a:pt x="389" y="1"/>
                    </a:lnTo>
                    <a:lnTo>
                      <a:pt x="389" y="0"/>
                    </a:lnTo>
                    <a:lnTo>
                      <a:pt x="387" y="0"/>
                    </a:lnTo>
                    <a:lnTo>
                      <a:pt x="386" y="0"/>
                    </a:lnTo>
                    <a:lnTo>
                      <a:pt x="389" y="4"/>
                    </a:lnTo>
                    <a:close/>
                  </a:path>
                </a:pathLst>
              </a:custGeom>
              <a:solidFill>
                <a:srgbClr val="000000"/>
              </a:solidFill>
              <a:ln w="9525">
                <a:noFill/>
                <a:round/>
                <a:headEnd/>
                <a:tailEnd/>
              </a:ln>
            </p:spPr>
            <p:txBody>
              <a:bodyPr/>
              <a:lstStyle/>
              <a:p>
                <a:endParaRPr lang="en-GB"/>
              </a:p>
            </p:txBody>
          </p:sp>
          <p:sp>
            <p:nvSpPr>
              <p:cNvPr id="230" name="Freeform 31"/>
              <p:cNvSpPr>
                <a:spLocks/>
              </p:cNvSpPr>
              <p:nvPr/>
            </p:nvSpPr>
            <p:spPr bwMode="auto">
              <a:xfrm>
                <a:off x="648" y="1976"/>
                <a:ext cx="16" cy="18"/>
              </a:xfrm>
              <a:custGeom>
                <a:avLst/>
                <a:gdLst>
                  <a:gd name="T0" fmla="*/ 0 w 33"/>
                  <a:gd name="T1" fmla="*/ 9 h 36"/>
                  <a:gd name="T2" fmla="*/ 1 w 33"/>
                  <a:gd name="T3" fmla="*/ 9 h 36"/>
                  <a:gd name="T4" fmla="*/ 8 w 33"/>
                  <a:gd name="T5" fmla="*/ 1 h 36"/>
                  <a:gd name="T6" fmla="*/ 7 w 33"/>
                  <a:gd name="T7" fmla="*/ 0 h 36"/>
                  <a:gd name="T8" fmla="*/ 0 w 33"/>
                  <a:gd name="T9" fmla="*/ 8 h 36"/>
                  <a:gd name="T10" fmla="*/ 0 w 33"/>
                  <a:gd name="T11" fmla="*/ 7 h 36"/>
                  <a:gd name="T12" fmla="*/ 0 w 33"/>
                  <a:gd name="T13" fmla="*/ 8 h 36"/>
                  <a:gd name="T14" fmla="*/ 0 w 33"/>
                  <a:gd name="T15" fmla="*/ 9 h 36"/>
                  <a:gd name="T16" fmla="*/ 0 w 33"/>
                  <a:gd name="T17" fmla="*/ 9 h 36"/>
                  <a:gd name="T18" fmla="*/ 0 w 33"/>
                  <a:gd name="T19" fmla="*/ 9 h 36"/>
                  <a:gd name="T20" fmla="*/ 0 w 33"/>
                  <a:gd name="T21" fmla="*/ 9 h 36"/>
                  <a:gd name="T22" fmla="*/ 0 w 33"/>
                  <a:gd name="T23" fmla="*/ 9 h 36"/>
                  <a:gd name="T24" fmla="*/ 1 w 33"/>
                  <a:gd name="T25" fmla="*/ 9 h 36"/>
                  <a:gd name="T26" fmla="*/ 1 w 33"/>
                  <a:gd name="T27" fmla="*/ 9 h 36"/>
                  <a:gd name="T28" fmla="*/ 0 w 33"/>
                  <a:gd name="T29" fmla="*/ 9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36"/>
                  <a:gd name="T47" fmla="*/ 33 w 33"/>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36">
                    <a:moveTo>
                      <a:pt x="3" y="36"/>
                    </a:moveTo>
                    <a:lnTo>
                      <a:pt x="5" y="36"/>
                    </a:lnTo>
                    <a:lnTo>
                      <a:pt x="33" y="4"/>
                    </a:lnTo>
                    <a:lnTo>
                      <a:pt x="29" y="0"/>
                    </a:lnTo>
                    <a:lnTo>
                      <a:pt x="0" y="32"/>
                    </a:lnTo>
                    <a:lnTo>
                      <a:pt x="3" y="31"/>
                    </a:lnTo>
                    <a:lnTo>
                      <a:pt x="0" y="32"/>
                    </a:lnTo>
                    <a:lnTo>
                      <a:pt x="0" y="34"/>
                    </a:lnTo>
                    <a:lnTo>
                      <a:pt x="0" y="35"/>
                    </a:lnTo>
                    <a:lnTo>
                      <a:pt x="0" y="36"/>
                    </a:lnTo>
                    <a:lnTo>
                      <a:pt x="2" y="36"/>
                    </a:lnTo>
                    <a:lnTo>
                      <a:pt x="3" y="36"/>
                    </a:lnTo>
                    <a:lnTo>
                      <a:pt x="4" y="36"/>
                    </a:lnTo>
                    <a:lnTo>
                      <a:pt x="5" y="36"/>
                    </a:lnTo>
                    <a:lnTo>
                      <a:pt x="3" y="36"/>
                    </a:lnTo>
                    <a:close/>
                  </a:path>
                </a:pathLst>
              </a:custGeom>
              <a:solidFill>
                <a:srgbClr val="000000"/>
              </a:solidFill>
              <a:ln w="9525">
                <a:noFill/>
                <a:round/>
                <a:headEnd/>
                <a:tailEnd/>
              </a:ln>
            </p:spPr>
            <p:txBody>
              <a:bodyPr/>
              <a:lstStyle/>
              <a:p>
                <a:endParaRPr lang="en-GB"/>
              </a:p>
            </p:txBody>
          </p:sp>
          <p:sp>
            <p:nvSpPr>
              <p:cNvPr id="231" name="Freeform 32"/>
              <p:cNvSpPr>
                <a:spLocks/>
              </p:cNvSpPr>
              <p:nvPr/>
            </p:nvSpPr>
            <p:spPr bwMode="auto">
              <a:xfrm>
                <a:off x="473" y="1986"/>
                <a:ext cx="176" cy="8"/>
              </a:xfrm>
              <a:custGeom>
                <a:avLst/>
                <a:gdLst>
                  <a:gd name="T0" fmla="*/ 0 w 353"/>
                  <a:gd name="T1" fmla="*/ 1 h 15"/>
                  <a:gd name="T2" fmla="*/ 0 w 353"/>
                  <a:gd name="T3" fmla="*/ 2 h 15"/>
                  <a:gd name="T4" fmla="*/ 88 w 353"/>
                  <a:gd name="T5" fmla="*/ 4 h 15"/>
                  <a:gd name="T6" fmla="*/ 88 w 353"/>
                  <a:gd name="T7" fmla="*/ 3 h 15"/>
                  <a:gd name="T8" fmla="*/ 1 w 353"/>
                  <a:gd name="T9" fmla="*/ 0 h 15"/>
                  <a:gd name="T10" fmla="*/ 1 w 353"/>
                  <a:gd name="T11" fmla="*/ 1 h 15"/>
                  <a:gd name="T12" fmla="*/ 1 w 353"/>
                  <a:gd name="T13" fmla="*/ 0 h 15"/>
                  <a:gd name="T14" fmla="*/ 0 w 353"/>
                  <a:gd name="T15" fmla="*/ 0 h 15"/>
                  <a:gd name="T16" fmla="*/ 0 w 353"/>
                  <a:gd name="T17" fmla="*/ 1 h 15"/>
                  <a:gd name="T18" fmla="*/ 0 w 353"/>
                  <a:gd name="T19" fmla="*/ 1 h 15"/>
                  <a:gd name="T20" fmla="*/ 0 w 353"/>
                  <a:gd name="T21" fmla="*/ 1 h 15"/>
                  <a:gd name="T22" fmla="*/ 0 w 353"/>
                  <a:gd name="T23" fmla="*/ 1 h 15"/>
                  <a:gd name="T24" fmla="*/ 0 w 353"/>
                  <a:gd name="T25" fmla="*/ 1 h 15"/>
                  <a:gd name="T26" fmla="*/ 0 w 353"/>
                  <a:gd name="T27" fmla="*/ 1 h 15"/>
                  <a:gd name="T28" fmla="*/ 0 w 353"/>
                  <a:gd name="T29" fmla="*/ 2 h 15"/>
                  <a:gd name="T30" fmla="*/ 0 w 353"/>
                  <a:gd name="T31" fmla="*/ 2 h 15"/>
                  <a:gd name="T32" fmla="*/ 0 w 353"/>
                  <a:gd name="T33" fmla="*/ 2 h 15"/>
                  <a:gd name="T34" fmla="*/ 0 w 353"/>
                  <a:gd name="T35" fmla="*/ 1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3"/>
                  <a:gd name="T55" fmla="*/ 0 h 15"/>
                  <a:gd name="T56" fmla="*/ 353 w 353"/>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3" h="15">
                    <a:moveTo>
                      <a:pt x="1" y="3"/>
                    </a:moveTo>
                    <a:lnTo>
                      <a:pt x="2" y="6"/>
                    </a:lnTo>
                    <a:lnTo>
                      <a:pt x="353" y="15"/>
                    </a:lnTo>
                    <a:lnTo>
                      <a:pt x="353" y="10"/>
                    </a:lnTo>
                    <a:lnTo>
                      <a:pt x="4" y="0"/>
                    </a:lnTo>
                    <a:lnTo>
                      <a:pt x="5" y="1"/>
                    </a:lnTo>
                    <a:lnTo>
                      <a:pt x="4" y="0"/>
                    </a:lnTo>
                    <a:lnTo>
                      <a:pt x="2" y="0"/>
                    </a:lnTo>
                    <a:lnTo>
                      <a:pt x="2" y="1"/>
                    </a:lnTo>
                    <a:lnTo>
                      <a:pt x="1" y="1"/>
                    </a:lnTo>
                    <a:lnTo>
                      <a:pt x="1" y="2"/>
                    </a:lnTo>
                    <a:lnTo>
                      <a:pt x="0" y="2"/>
                    </a:lnTo>
                    <a:lnTo>
                      <a:pt x="0" y="3"/>
                    </a:lnTo>
                    <a:lnTo>
                      <a:pt x="1" y="3"/>
                    </a:lnTo>
                    <a:lnTo>
                      <a:pt x="1" y="5"/>
                    </a:lnTo>
                    <a:lnTo>
                      <a:pt x="2" y="5"/>
                    </a:lnTo>
                    <a:lnTo>
                      <a:pt x="2" y="6"/>
                    </a:lnTo>
                    <a:lnTo>
                      <a:pt x="1" y="3"/>
                    </a:lnTo>
                    <a:close/>
                  </a:path>
                </a:pathLst>
              </a:custGeom>
              <a:solidFill>
                <a:srgbClr val="000000"/>
              </a:solidFill>
              <a:ln w="9525">
                <a:noFill/>
                <a:round/>
                <a:headEnd/>
                <a:tailEnd/>
              </a:ln>
            </p:spPr>
            <p:txBody>
              <a:bodyPr/>
              <a:lstStyle/>
              <a:p>
                <a:endParaRPr lang="en-GB"/>
              </a:p>
            </p:txBody>
          </p:sp>
          <p:sp>
            <p:nvSpPr>
              <p:cNvPr id="232" name="Freeform 33"/>
              <p:cNvSpPr>
                <a:spLocks/>
              </p:cNvSpPr>
              <p:nvPr/>
            </p:nvSpPr>
            <p:spPr bwMode="auto">
              <a:xfrm>
                <a:off x="469" y="1978"/>
                <a:ext cx="6" cy="10"/>
              </a:xfrm>
              <a:custGeom>
                <a:avLst/>
                <a:gdLst>
                  <a:gd name="T0" fmla="*/ 0 w 13"/>
                  <a:gd name="T1" fmla="*/ 0 h 19"/>
                  <a:gd name="T2" fmla="*/ 0 w 13"/>
                  <a:gd name="T3" fmla="*/ 1 h 19"/>
                  <a:gd name="T4" fmla="*/ 2 w 13"/>
                  <a:gd name="T5" fmla="*/ 5 h 19"/>
                  <a:gd name="T6" fmla="*/ 3 w 13"/>
                  <a:gd name="T7" fmla="*/ 5 h 19"/>
                  <a:gd name="T8" fmla="*/ 1 w 13"/>
                  <a:gd name="T9" fmla="*/ 1 h 19"/>
                  <a:gd name="T10" fmla="*/ 0 w 13"/>
                  <a:gd name="T11" fmla="*/ 1 h 19"/>
                  <a:gd name="T12" fmla="*/ 1 w 13"/>
                  <a:gd name="T13" fmla="*/ 1 h 19"/>
                  <a:gd name="T14" fmla="*/ 0 w 13"/>
                  <a:gd name="T15" fmla="*/ 1 h 19"/>
                  <a:gd name="T16" fmla="*/ 0 w 13"/>
                  <a:gd name="T17" fmla="*/ 0 h 19"/>
                  <a:gd name="T18" fmla="*/ 0 w 13"/>
                  <a:gd name="T19" fmla="*/ 0 h 19"/>
                  <a:gd name="T20" fmla="*/ 0 w 13"/>
                  <a:gd name="T21" fmla="*/ 0 h 19"/>
                  <a:gd name="T22" fmla="*/ 0 w 13"/>
                  <a:gd name="T23" fmla="*/ 1 h 19"/>
                  <a:gd name="T24" fmla="*/ 0 w 13"/>
                  <a:gd name="T25" fmla="*/ 1 h 19"/>
                  <a:gd name="T26" fmla="*/ 0 w 13"/>
                  <a:gd name="T27" fmla="*/ 1 h 19"/>
                  <a:gd name="T28" fmla="*/ 0 w 13"/>
                  <a:gd name="T29" fmla="*/ 1 h 19"/>
                  <a:gd name="T30" fmla="*/ 0 w 13"/>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19"/>
                  <a:gd name="T50" fmla="*/ 13 w 13"/>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19">
                    <a:moveTo>
                      <a:pt x="2" y="0"/>
                    </a:moveTo>
                    <a:lnTo>
                      <a:pt x="0" y="3"/>
                    </a:lnTo>
                    <a:lnTo>
                      <a:pt x="9" y="19"/>
                    </a:lnTo>
                    <a:lnTo>
                      <a:pt x="13" y="17"/>
                    </a:lnTo>
                    <a:lnTo>
                      <a:pt x="5" y="1"/>
                    </a:lnTo>
                    <a:lnTo>
                      <a:pt x="2" y="4"/>
                    </a:lnTo>
                    <a:lnTo>
                      <a:pt x="5" y="1"/>
                    </a:lnTo>
                    <a:lnTo>
                      <a:pt x="3" y="1"/>
                    </a:lnTo>
                    <a:lnTo>
                      <a:pt x="3" y="0"/>
                    </a:lnTo>
                    <a:lnTo>
                      <a:pt x="2" y="0"/>
                    </a:lnTo>
                    <a:lnTo>
                      <a:pt x="1" y="0"/>
                    </a:lnTo>
                    <a:lnTo>
                      <a:pt x="1" y="1"/>
                    </a:lnTo>
                    <a:lnTo>
                      <a:pt x="0" y="1"/>
                    </a:lnTo>
                    <a:lnTo>
                      <a:pt x="0" y="2"/>
                    </a:lnTo>
                    <a:lnTo>
                      <a:pt x="0" y="3"/>
                    </a:lnTo>
                    <a:lnTo>
                      <a:pt x="2" y="0"/>
                    </a:lnTo>
                    <a:close/>
                  </a:path>
                </a:pathLst>
              </a:custGeom>
              <a:solidFill>
                <a:srgbClr val="000000"/>
              </a:solidFill>
              <a:ln w="9525">
                <a:noFill/>
                <a:round/>
                <a:headEnd/>
                <a:tailEnd/>
              </a:ln>
            </p:spPr>
            <p:txBody>
              <a:bodyPr/>
              <a:lstStyle/>
              <a:p>
                <a:endParaRPr lang="en-GB"/>
              </a:p>
            </p:txBody>
          </p:sp>
          <p:sp>
            <p:nvSpPr>
              <p:cNvPr id="233" name="Freeform 34"/>
              <p:cNvSpPr>
                <a:spLocks/>
              </p:cNvSpPr>
              <p:nvPr/>
            </p:nvSpPr>
            <p:spPr bwMode="auto">
              <a:xfrm>
                <a:off x="622" y="1934"/>
                <a:ext cx="22" cy="61"/>
              </a:xfrm>
              <a:custGeom>
                <a:avLst/>
                <a:gdLst>
                  <a:gd name="T0" fmla="*/ 9 w 42"/>
                  <a:gd name="T1" fmla="*/ 0 h 122"/>
                  <a:gd name="T2" fmla="*/ 9 w 42"/>
                  <a:gd name="T3" fmla="*/ 0 h 122"/>
                  <a:gd name="T4" fmla="*/ 10 w 42"/>
                  <a:gd name="T5" fmla="*/ 1 h 122"/>
                  <a:gd name="T6" fmla="*/ 10 w 42"/>
                  <a:gd name="T7" fmla="*/ 1 h 122"/>
                  <a:gd name="T8" fmla="*/ 11 w 42"/>
                  <a:gd name="T9" fmla="*/ 1 h 122"/>
                  <a:gd name="T10" fmla="*/ 11 w 42"/>
                  <a:gd name="T11" fmla="*/ 2 h 122"/>
                  <a:gd name="T12" fmla="*/ 12 w 42"/>
                  <a:gd name="T13" fmla="*/ 2 h 122"/>
                  <a:gd name="T14" fmla="*/ 12 w 42"/>
                  <a:gd name="T15" fmla="*/ 2 h 122"/>
                  <a:gd name="T16" fmla="*/ 7 w 42"/>
                  <a:gd name="T17" fmla="*/ 29 h 122"/>
                  <a:gd name="T18" fmla="*/ 6 w 42"/>
                  <a:gd name="T19" fmla="*/ 30 h 122"/>
                  <a:gd name="T20" fmla="*/ 6 w 42"/>
                  <a:gd name="T21" fmla="*/ 30 h 122"/>
                  <a:gd name="T22" fmla="*/ 5 w 42"/>
                  <a:gd name="T23" fmla="*/ 30 h 122"/>
                  <a:gd name="T24" fmla="*/ 5 w 42"/>
                  <a:gd name="T25" fmla="*/ 31 h 122"/>
                  <a:gd name="T26" fmla="*/ 5 w 42"/>
                  <a:gd name="T27" fmla="*/ 31 h 122"/>
                  <a:gd name="T28" fmla="*/ 4 w 42"/>
                  <a:gd name="T29" fmla="*/ 31 h 122"/>
                  <a:gd name="T30" fmla="*/ 4 w 42"/>
                  <a:gd name="T31" fmla="*/ 31 h 122"/>
                  <a:gd name="T32" fmla="*/ 3 w 42"/>
                  <a:gd name="T33" fmla="*/ 31 h 122"/>
                  <a:gd name="T34" fmla="*/ 2 w 42"/>
                  <a:gd name="T35" fmla="*/ 31 h 122"/>
                  <a:gd name="T36" fmla="*/ 1 w 42"/>
                  <a:gd name="T37" fmla="*/ 31 h 122"/>
                  <a:gd name="T38" fmla="*/ 1 w 42"/>
                  <a:gd name="T39" fmla="*/ 30 h 122"/>
                  <a:gd name="T40" fmla="*/ 1 w 42"/>
                  <a:gd name="T41" fmla="*/ 30 h 122"/>
                  <a:gd name="T42" fmla="*/ 1 w 42"/>
                  <a:gd name="T43" fmla="*/ 30 h 122"/>
                  <a:gd name="T44" fmla="*/ 0 w 42"/>
                  <a:gd name="T45" fmla="*/ 29 h 122"/>
                  <a:gd name="T46" fmla="*/ 0 w 42"/>
                  <a:gd name="T47" fmla="*/ 29 h 122"/>
                  <a:gd name="T48" fmla="*/ 5 w 42"/>
                  <a:gd name="T49" fmla="*/ 2 h 122"/>
                  <a:gd name="T50" fmla="*/ 5 w 42"/>
                  <a:gd name="T51" fmla="*/ 1 h 122"/>
                  <a:gd name="T52" fmla="*/ 5 w 42"/>
                  <a:gd name="T53" fmla="*/ 1 h 122"/>
                  <a:gd name="T54" fmla="*/ 5 w 42"/>
                  <a:gd name="T55" fmla="*/ 1 h 122"/>
                  <a:gd name="T56" fmla="*/ 6 w 42"/>
                  <a:gd name="T57" fmla="*/ 1 h 122"/>
                  <a:gd name="T58" fmla="*/ 7 w 42"/>
                  <a:gd name="T59" fmla="*/ 0 h 122"/>
                  <a:gd name="T60" fmla="*/ 7 w 42"/>
                  <a:gd name="T61" fmla="*/ 0 h 122"/>
                  <a:gd name="T62" fmla="*/ 8 w 42"/>
                  <a:gd name="T63" fmla="*/ 0 h 1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22"/>
                  <a:gd name="T98" fmla="*/ 42 w 42"/>
                  <a:gd name="T99" fmla="*/ 122 h 1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22">
                    <a:moveTo>
                      <a:pt x="29" y="0"/>
                    </a:moveTo>
                    <a:lnTo>
                      <a:pt x="33" y="0"/>
                    </a:lnTo>
                    <a:lnTo>
                      <a:pt x="34" y="0"/>
                    </a:lnTo>
                    <a:lnTo>
                      <a:pt x="35" y="0"/>
                    </a:lnTo>
                    <a:lnTo>
                      <a:pt x="36" y="1"/>
                    </a:lnTo>
                    <a:lnTo>
                      <a:pt x="38" y="1"/>
                    </a:lnTo>
                    <a:lnTo>
                      <a:pt x="39" y="1"/>
                    </a:lnTo>
                    <a:lnTo>
                      <a:pt x="39" y="3"/>
                    </a:lnTo>
                    <a:lnTo>
                      <a:pt x="40" y="3"/>
                    </a:lnTo>
                    <a:lnTo>
                      <a:pt x="40" y="4"/>
                    </a:lnTo>
                    <a:lnTo>
                      <a:pt x="41" y="4"/>
                    </a:lnTo>
                    <a:lnTo>
                      <a:pt x="41" y="5"/>
                    </a:lnTo>
                    <a:lnTo>
                      <a:pt x="41" y="6"/>
                    </a:lnTo>
                    <a:lnTo>
                      <a:pt x="42" y="6"/>
                    </a:lnTo>
                    <a:lnTo>
                      <a:pt x="42" y="7"/>
                    </a:lnTo>
                    <a:lnTo>
                      <a:pt x="42" y="8"/>
                    </a:lnTo>
                    <a:lnTo>
                      <a:pt x="41" y="8"/>
                    </a:lnTo>
                    <a:lnTo>
                      <a:pt x="24" y="115"/>
                    </a:lnTo>
                    <a:lnTo>
                      <a:pt x="24" y="116"/>
                    </a:lnTo>
                    <a:lnTo>
                      <a:pt x="23" y="118"/>
                    </a:lnTo>
                    <a:lnTo>
                      <a:pt x="23" y="119"/>
                    </a:lnTo>
                    <a:lnTo>
                      <a:pt x="21" y="119"/>
                    </a:lnTo>
                    <a:lnTo>
                      <a:pt x="21" y="120"/>
                    </a:lnTo>
                    <a:lnTo>
                      <a:pt x="20" y="120"/>
                    </a:lnTo>
                    <a:lnTo>
                      <a:pt x="20" y="121"/>
                    </a:lnTo>
                    <a:lnTo>
                      <a:pt x="19" y="121"/>
                    </a:lnTo>
                    <a:lnTo>
                      <a:pt x="18" y="121"/>
                    </a:lnTo>
                    <a:lnTo>
                      <a:pt x="17" y="121"/>
                    </a:lnTo>
                    <a:lnTo>
                      <a:pt x="17" y="122"/>
                    </a:lnTo>
                    <a:lnTo>
                      <a:pt x="16" y="122"/>
                    </a:lnTo>
                    <a:lnTo>
                      <a:pt x="14" y="122"/>
                    </a:lnTo>
                    <a:lnTo>
                      <a:pt x="13" y="122"/>
                    </a:lnTo>
                    <a:lnTo>
                      <a:pt x="12" y="122"/>
                    </a:lnTo>
                    <a:lnTo>
                      <a:pt x="9" y="121"/>
                    </a:lnTo>
                    <a:lnTo>
                      <a:pt x="8" y="121"/>
                    </a:lnTo>
                    <a:lnTo>
                      <a:pt x="6" y="121"/>
                    </a:lnTo>
                    <a:lnTo>
                      <a:pt x="5" y="121"/>
                    </a:lnTo>
                    <a:lnTo>
                      <a:pt x="4" y="121"/>
                    </a:lnTo>
                    <a:lnTo>
                      <a:pt x="4" y="120"/>
                    </a:lnTo>
                    <a:lnTo>
                      <a:pt x="3" y="120"/>
                    </a:lnTo>
                    <a:lnTo>
                      <a:pt x="2" y="120"/>
                    </a:lnTo>
                    <a:lnTo>
                      <a:pt x="2" y="119"/>
                    </a:lnTo>
                    <a:lnTo>
                      <a:pt x="1" y="119"/>
                    </a:lnTo>
                    <a:lnTo>
                      <a:pt x="1" y="118"/>
                    </a:lnTo>
                    <a:lnTo>
                      <a:pt x="1" y="116"/>
                    </a:lnTo>
                    <a:lnTo>
                      <a:pt x="0" y="116"/>
                    </a:lnTo>
                    <a:lnTo>
                      <a:pt x="0" y="115"/>
                    </a:lnTo>
                    <a:lnTo>
                      <a:pt x="0" y="114"/>
                    </a:lnTo>
                    <a:lnTo>
                      <a:pt x="0" y="113"/>
                    </a:lnTo>
                    <a:lnTo>
                      <a:pt x="18" y="6"/>
                    </a:lnTo>
                    <a:lnTo>
                      <a:pt x="18" y="5"/>
                    </a:lnTo>
                    <a:lnTo>
                      <a:pt x="18" y="4"/>
                    </a:lnTo>
                    <a:lnTo>
                      <a:pt x="19" y="4"/>
                    </a:lnTo>
                    <a:lnTo>
                      <a:pt x="19" y="3"/>
                    </a:lnTo>
                    <a:lnTo>
                      <a:pt x="20" y="3"/>
                    </a:lnTo>
                    <a:lnTo>
                      <a:pt x="20" y="1"/>
                    </a:lnTo>
                    <a:lnTo>
                      <a:pt x="21" y="1"/>
                    </a:lnTo>
                    <a:lnTo>
                      <a:pt x="23" y="1"/>
                    </a:lnTo>
                    <a:lnTo>
                      <a:pt x="23" y="0"/>
                    </a:lnTo>
                    <a:lnTo>
                      <a:pt x="24" y="0"/>
                    </a:lnTo>
                    <a:lnTo>
                      <a:pt x="25" y="0"/>
                    </a:lnTo>
                    <a:lnTo>
                      <a:pt x="26" y="0"/>
                    </a:lnTo>
                    <a:lnTo>
                      <a:pt x="27" y="0"/>
                    </a:lnTo>
                    <a:lnTo>
                      <a:pt x="28" y="0"/>
                    </a:lnTo>
                    <a:lnTo>
                      <a:pt x="29" y="0"/>
                    </a:lnTo>
                    <a:close/>
                  </a:path>
                </a:pathLst>
              </a:custGeom>
              <a:solidFill>
                <a:srgbClr val="F7FAE5"/>
              </a:solidFill>
              <a:ln w="9525">
                <a:noFill/>
                <a:round/>
                <a:headEnd/>
                <a:tailEnd/>
              </a:ln>
            </p:spPr>
            <p:txBody>
              <a:bodyPr/>
              <a:lstStyle/>
              <a:p>
                <a:endParaRPr lang="en-GB"/>
              </a:p>
            </p:txBody>
          </p:sp>
          <p:sp>
            <p:nvSpPr>
              <p:cNvPr id="234" name="Freeform 35"/>
              <p:cNvSpPr>
                <a:spLocks/>
              </p:cNvSpPr>
              <p:nvPr/>
            </p:nvSpPr>
            <p:spPr bwMode="auto">
              <a:xfrm>
                <a:off x="637" y="1933"/>
                <a:ext cx="2" cy="2"/>
              </a:xfrm>
              <a:custGeom>
                <a:avLst/>
                <a:gdLst>
                  <a:gd name="T0" fmla="*/ 1 w 5"/>
                  <a:gd name="T1" fmla="*/ 0 h 5"/>
                  <a:gd name="T2" fmla="*/ 0 w 5"/>
                  <a:gd name="T3" fmla="*/ 0 h 5"/>
                  <a:gd name="T4" fmla="*/ 0 w 5"/>
                  <a:gd name="T5" fmla="*/ 1 h 5"/>
                  <a:gd name="T6" fmla="*/ 1 w 5"/>
                  <a:gd name="T7" fmla="*/ 1 h 5"/>
                  <a:gd name="T8" fmla="*/ 1 w 5"/>
                  <a:gd name="T9" fmla="*/ 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5" y="0"/>
                    </a:moveTo>
                    <a:lnTo>
                      <a:pt x="1" y="0"/>
                    </a:lnTo>
                    <a:lnTo>
                      <a:pt x="0" y="5"/>
                    </a:lnTo>
                    <a:lnTo>
                      <a:pt x="5" y="5"/>
                    </a:lnTo>
                    <a:lnTo>
                      <a:pt x="5" y="0"/>
                    </a:lnTo>
                    <a:close/>
                  </a:path>
                </a:pathLst>
              </a:custGeom>
              <a:solidFill>
                <a:srgbClr val="000000"/>
              </a:solidFill>
              <a:ln w="9525">
                <a:noFill/>
                <a:round/>
                <a:headEnd/>
                <a:tailEnd/>
              </a:ln>
            </p:spPr>
            <p:txBody>
              <a:bodyPr/>
              <a:lstStyle/>
              <a:p>
                <a:endParaRPr lang="en-GB"/>
              </a:p>
            </p:txBody>
          </p:sp>
          <p:sp>
            <p:nvSpPr>
              <p:cNvPr id="235" name="Freeform 36"/>
              <p:cNvSpPr>
                <a:spLocks/>
              </p:cNvSpPr>
              <p:nvPr/>
            </p:nvSpPr>
            <p:spPr bwMode="auto">
              <a:xfrm>
                <a:off x="639" y="1933"/>
                <a:ext cx="6" cy="5"/>
              </a:xfrm>
              <a:custGeom>
                <a:avLst/>
                <a:gdLst>
                  <a:gd name="T0" fmla="*/ 3 w 11"/>
                  <a:gd name="T1" fmla="*/ 3 h 10"/>
                  <a:gd name="T2" fmla="*/ 3 w 11"/>
                  <a:gd name="T3" fmla="*/ 3 h 10"/>
                  <a:gd name="T4" fmla="*/ 3 w 11"/>
                  <a:gd name="T5" fmla="*/ 2 h 10"/>
                  <a:gd name="T6" fmla="*/ 3 w 11"/>
                  <a:gd name="T7" fmla="*/ 2 h 10"/>
                  <a:gd name="T8" fmla="*/ 3 w 11"/>
                  <a:gd name="T9" fmla="*/ 1 h 10"/>
                  <a:gd name="T10" fmla="*/ 3 w 11"/>
                  <a:gd name="T11" fmla="*/ 1 h 10"/>
                  <a:gd name="T12" fmla="*/ 3 w 11"/>
                  <a:gd name="T13" fmla="*/ 1 h 10"/>
                  <a:gd name="T14" fmla="*/ 3 w 11"/>
                  <a:gd name="T15" fmla="*/ 1 h 10"/>
                  <a:gd name="T16" fmla="*/ 3 w 11"/>
                  <a:gd name="T17" fmla="*/ 1 h 10"/>
                  <a:gd name="T18" fmla="*/ 2 w 11"/>
                  <a:gd name="T19" fmla="*/ 1 h 10"/>
                  <a:gd name="T20" fmla="*/ 2 w 11"/>
                  <a:gd name="T21" fmla="*/ 1 h 10"/>
                  <a:gd name="T22" fmla="*/ 2 w 11"/>
                  <a:gd name="T23" fmla="*/ 1 h 10"/>
                  <a:gd name="T24" fmla="*/ 2 w 11"/>
                  <a:gd name="T25" fmla="*/ 1 h 10"/>
                  <a:gd name="T26" fmla="*/ 2 w 11"/>
                  <a:gd name="T27" fmla="*/ 1 h 10"/>
                  <a:gd name="T28" fmla="*/ 1 w 11"/>
                  <a:gd name="T29" fmla="*/ 1 h 10"/>
                  <a:gd name="T30" fmla="*/ 1 w 11"/>
                  <a:gd name="T31" fmla="*/ 0 h 10"/>
                  <a:gd name="T32" fmla="*/ 1 w 11"/>
                  <a:gd name="T33" fmla="*/ 0 h 10"/>
                  <a:gd name="T34" fmla="*/ 1 w 11"/>
                  <a:gd name="T35" fmla="*/ 0 h 10"/>
                  <a:gd name="T36" fmla="*/ 0 w 11"/>
                  <a:gd name="T37" fmla="*/ 0 h 10"/>
                  <a:gd name="T38" fmla="*/ 0 w 11"/>
                  <a:gd name="T39" fmla="*/ 1 h 10"/>
                  <a:gd name="T40" fmla="*/ 1 w 11"/>
                  <a:gd name="T41" fmla="*/ 1 h 10"/>
                  <a:gd name="T42" fmla="*/ 1 w 11"/>
                  <a:gd name="T43" fmla="*/ 1 h 10"/>
                  <a:gd name="T44" fmla="*/ 1 w 11"/>
                  <a:gd name="T45" fmla="*/ 1 h 10"/>
                  <a:gd name="T46" fmla="*/ 1 w 11"/>
                  <a:gd name="T47" fmla="*/ 1 h 10"/>
                  <a:gd name="T48" fmla="*/ 2 w 11"/>
                  <a:gd name="T49" fmla="*/ 1 h 10"/>
                  <a:gd name="T50" fmla="*/ 2 w 11"/>
                  <a:gd name="T51" fmla="*/ 1 h 10"/>
                  <a:gd name="T52" fmla="*/ 2 w 11"/>
                  <a:gd name="T53" fmla="*/ 1 h 10"/>
                  <a:gd name="T54" fmla="*/ 2 w 11"/>
                  <a:gd name="T55" fmla="*/ 2 h 10"/>
                  <a:gd name="T56" fmla="*/ 2 w 11"/>
                  <a:gd name="T57" fmla="*/ 3 h 10"/>
                  <a:gd name="T58" fmla="*/ 2 w 11"/>
                  <a:gd name="T59" fmla="*/ 3 h 10"/>
                  <a:gd name="T60" fmla="*/ 3 w 11"/>
                  <a:gd name="T61" fmla="*/ 3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
                  <a:gd name="T94" fmla="*/ 0 h 10"/>
                  <a:gd name="T95" fmla="*/ 11 w 11"/>
                  <a:gd name="T96" fmla="*/ 10 h 1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 h="10">
                    <a:moveTo>
                      <a:pt x="11" y="10"/>
                    </a:moveTo>
                    <a:lnTo>
                      <a:pt x="11" y="9"/>
                    </a:lnTo>
                    <a:lnTo>
                      <a:pt x="11" y="8"/>
                    </a:lnTo>
                    <a:lnTo>
                      <a:pt x="10" y="8"/>
                    </a:lnTo>
                    <a:lnTo>
                      <a:pt x="10" y="7"/>
                    </a:lnTo>
                    <a:lnTo>
                      <a:pt x="10" y="6"/>
                    </a:lnTo>
                    <a:lnTo>
                      <a:pt x="10" y="5"/>
                    </a:lnTo>
                    <a:lnTo>
                      <a:pt x="9" y="5"/>
                    </a:lnTo>
                    <a:lnTo>
                      <a:pt x="9" y="3"/>
                    </a:lnTo>
                    <a:lnTo>
                      <a:pt x="8" y="3"/>
                    </a:lnTo>
                    <a:lnTo>
                      <a:pt x="8" y="2"/>
                    </a:lnTo>
                    <a:lnTo>
                      <a:pt x="7" y="2"/>
                    </a:lnTo>
                    <a:lnTo>
                      <a:pt x="6" y="1"/>
                    </a:lnTo>
                    <a:lnTo>
                      <a:pt x="5" y="1"/>
                    </a:lnTo>
                    <a:lnTo>
                      <a:pt x="3" y="1"/>
                    </a:lnTo>
                    <a:lnTo>
                      <a:pt x="3" y="0"/>
                    </a:lnTo>
                    <a:lnTo>
                      <a:pt x="2" y="0"/>
                    </a:lnTo>
                    <a:lnTo>
                      <a:pt x="1" y="0"/>
                    </a:lnTo>
                    <a:lnTo>
                      <a:pt x="0" y="0"/>
                    </a:lnTo>
                    <a:lnTo>
                      <a:pt x="0" y="5"/>
                    </a:lnTo>
                    <a:lnTo>
                      <a:pt x="1" y="5"/>
                    </a:lnTo>
                    <a:lnTo>
                      <a:pt x="2" y="5"/>
                    </a:lnTo>
                    <a:lnTo>
                      <a:pt x="2" y="6"/>
                    </a:lnTo>
                    <a:lnTo>
                      <a:pt x="3" y="6"/>
                    </a:lnTo>
                    <a:lnTo>
                      <a:pt x="5" y="6"/>
                    </a:lnTo>
                    <a:lnTo>
                      <a:pt x="5" y="7"/>
                    </a:lnTo>
                    <a:lnTo>
                      <a:pt x="6" y="7"/>
                    </a:lnTo>
                    <a:lnTo>
                      <a:pt x="6" y="8"/>
                    </a:lnTo>
                    <a:lnTo>
                      <a:pt x="6" y="9"/>
                    </a:lnTo>
                    <a:lnTo>
                      <a:pt x="6" y="10"/>
                    </a:lnTo>
                    <a:lnTo>
                      <a:pt x="11" y="10"/>
                    </a:lnTo>
                    <a:close/>
                  </a:path>
                </a:pathLst>
              </a:custGeom>
              <a:solidFill>
                <a:srgbClr val="000000"/>
              </a:solidFill>
              <a:ln w="9525">
                <a:noFill/>
                <a:round/>
                <a:headEnd/>
                <a:tailEnd/>
              </a:ln>
            </p:spPr>
            <p:txBody>
              <a:bodyPr/>
              <a:lstStyle/>
              <a:p>
                <a:endParaRPr lang="en-GB"/>
              </a:p>
            </p:txBody>
          </p:sp>
          <p:sp>
            <p:nvSpPr>
              <p:cNvPr id="236" name="Freeform 37"/>
              <p:cNvSpPr>
                <a:spLocks/>
              </p:cNvSpPr>
              <p:nvPr/>
            </p:nvSpPr>
            <p:spPr bwMode="auto">
              <a:xfrm>
                <a:off x="633" y="1938"/>
                <a:ext cx="12" cy="54"/>
              </a:xfrm>
              <a:custGeom>
                <a:avLst/>
                <a:gdLst>
                  <a:gd name="T0" fmla="*/ 2 w 23"/>
                  <a:gd name="T1" fmla="*/ 27 h 108"/>
                  <a:gd name="T2" fmla="*/ 6 w 23"/>
                  <a:gd name="T3" fmla="*/ 0 h 108"/>
                  <a:gd name="T4" fmla="*/ 5 w 23"/>
                  <a:gd name="T5" fmla="*/ 0 h 108"/>
                  <a:gd name="T6" fmla="*/ 0 w 23"/>
                  <a:gd name="T7" fmla="*/ 27 h 108"/>
                  <a:gd name="T8" fmla="*/ 2 w 23"/>
                  <a:gd name="T9" fmla="*/ 27 h 108"/>
                  <a:gd name="T10" fmla="*/ 0 60000 65536"/>
                  <a:gd name="T11" fmla="*/ 0 60000 65536"/>
                  <a:gd name="T12" fmla="*/ 0 60000 65536"/>
                  <a:gd name="T13" fmla="*/ 0 60000 65536"/>
                  <a:gd name="T14" fmla="*/ 0 60000 65536"/>
                  <a:gd name="T15" fmla="*/ 0 w 23"/>
                  <a:gd name="T16" fmla="*/ 0 h 108"/>
                  <a:gd name="T17" fmla="*/ 23 w 23"/>
                  <a:gd name="T18" fmla="*/ 108 h 108"/>
                </a:gdLst>
                <a:ahLst/>
                <a:cxnLst>
                  <a:cxn ang="T10">
                    <a:pos x="T0" y="T1"/>
                  </a:cxn>
                  <a:cxn ang="T11">
                    <a:pos x="T2" y="T3"/>
                  </a:cxn>
                  <a:cxn ang="T12">
                    <a:pos x="T4" y="T5"/>
                  </a:cxn>
                  <a:cxn ang="T13">
                    <a:pos x="T6" y="T7"/>
                  </a:cxn>
                  <a:cxn ang="T14">
                    <a:pos x="T8" y="T9"/>
                  </a:cxn>
                </a:cxnLst>
                <a:rect l="T15" t="T16" r="T17" b="T18"/>
                <a:pathLst>
                  <a:path w="23" h="108">
                    <a:moveTo>
                      <a:pt x="5" y="108"/>
                    </a:moveTo>
                    <a:lnTo>
                      <a:pt x="23" y="0"/>
                    </a:lnTo>
                    <a:lnTo>
                      <a:pt x="18" y="0"/>
                    </a:lnTo>
                    <a:lnTo>
                      <a:pt x="0" y="107"/>
                    </a:lnTo>
                    <a:lnTo>
                      <a:pt x="5" y="108"/>
                    </a:lnTo>
                    <a:close/>
                  </a:path>
                </a:pathLst>
              </a:custGeom>
              <a:solidFill>
                <a:srgbClr val="000000"/>
              </a:solidFill>
              <a:ln w="9525">
                <a:noFill/>
                <a:round/>
                <a:headEnd/>
                <a:tailEnd/>
              </a:ln>
            </p:spPr>
            <p:txBody>
              <a:bodyPr/>
              <a:lstStyle/>
              <a:p>
                <a:endParaRPr lang="en-GB"/>
              </a:p>
            </p:txBody>
          </p:sp>
          <p:sp>
            <p:nvSpPr>
              <p:cNvPr id="237" name="Freeform 38"/>
              <p:cNvSpPr>
                <a:spLocks/>
              </p:cNvSpPr>
              <p:nvPr/>
            </p:nvSpPr>
            <p:spPr bwMode="auto">
              <a:xfrm>
                <a:off x="629" y="1992"/>
                <a:ext cx="7" cy="4"/>
              </a:xfrm>
              <a:custGeom>
                <a:avLst/>
                <a:gdLst>
                  <a:gd name="T0" fmla="*/ 0 w 14"/>
                  <a:gd name="T1" fmla="*/ 2 h 10"/>
                  <a:gd name="T2" fmla="*/ 1 w 14"/>
                  <a:gd name="T3" fmla="*/ 2 h 10"/>
                  <a:gd name="T4" fmla="*/ 1 w 14"/>
                  <a:gd name="T5" fmla="*/ 2 h 10"/>
                  <a:gd name="T6" fmla="*/ 1 w 14"/>
                  <a:gd name="T7" fmla="*/ 2 h 10"/>
                  <a:gd name="T8" fmla="*/ 2 w 14"/>
                  <a:gd name="T9" fmla="*/ 2 h 10"/>
                  <a:gd name="T10" fmla="*/ 2 w 14"/>
                  <a:gd name="T11" fmla="*/ 2 h 10"/>
                  <a:gd name="T12" fmla="*/ 2 w 14"/>
                  <a:gd name="T13" fmla="*/ 1 h 10"/>
                  <a:gd name="T14" fmla="*/ 2 w 14"/>
                  <a:gd name="T15" fmla="*/ 1 h 10"/>
                  <a:gd name="T16" fmla="*/ 2 w 14"/>
                  <a:gd name="T17" fmla="*/ 1 h 10"/>
                  <a:gd name="T18" fmla="*/ 3 w 14"/>
                  <a:gd name="T19" fmla="*/ 1 h 10"/>
                  <a:gd name="T20" fmla="*/ 3 w 14"/>
                  <a:gd name="T21" fmla="*/ 1 h 10"/>
                  <a:gd name="T22" fmla="*/ 3 w 14"/>
                  <a:gd name="T23" fmla="*/ 1 h 10"/>
                  <a:gd name="T24" fmla="*/ 3 w 14"/>
                  <a:gd name="T25" fmla="*/ 1 h 10"/>
                  <a:gd name="T26" fmla="*/ 3 w 14"/>
                  <a:gd name="T27" fmla="*/ 1 h 10"/>
                  <a:gd name="T28" fmla="*/ 4 w 14"/>
                  <a:gd name="T29" fmla="*/ 1 h 10"/>
                  <a:gd name="T30" fmla="*/ 4 w 14"/>
                  <a:gd name="T31" fmla="*/ 1 h 10"/>
                  <a:gd name="T32" fmla="*/ 4 w 14"/>
                  <a:gd name="T33" fmla="*/ 0 h 10"/>
                  <a:gd name="T34" fmla="*/ 4 w 14"/>
                  <a:gd name="T35" fmla="*/ 0 h 10"/>
                  <a:gd name="T36" fmla="*/ 4 w 14"/>
                  <a:gd name="T37" fmla="*/ 0 h 10"/>
                  <a:gd name="T38" fmla="*/ 3 w 14"/>
                  <a:gd name="T39" fmla="*/ 0 h 10"/>
                  <a:gd name="T40" fmla="*/ 3 w 14"/>
                  <a:gd name="T41" fmla="*/ 0 h 10"/>
                  <a:gd name="T42" fmla="*/ 2 w 14"/>
                  <a:gd name="T43" fmla="*/ 0 h 10"/>
                  <a:gd name="T44" fmla="*/ 2 w 14"/>
                  <a:gd name="T45" fmla="*/ 0 h 10"/>
                  <a:gd name="T46" fmla="*/ 2 w 14"/>
                  <a:gd name="T47" fmla="*/ 0 h 10"/>
                  <a:gd name="T48" fmla="*/ 2 w 14"/>
                  <a:gd name="T49" fmla="*/ 1 h 10"/>
                  <a:gd name="T50" fmla="*/ 2 w 14"/>
                  <a:gd name="T51" fmla="*/ 1 h 10"/>
                  <a:gd name="T52" fmla="*/ 2 w 14"/>
                  <a:gd name="T53" fmla="*/ 1 h 10"/>
                  <a:gd name="T54" fmla="*/ 2 w 14"/>
                  <a:gd name="T55" fmla="*/ 1 h 10"/>
                  <a:gd name="T56" fmla="*/ 1 w 14"/>
                  <a:gd name="T57" fmla="*/ 1 h 10"/>
                  <a:gd name="T58" fmla="*/ 1 w 14"/>
                  <a:gd name="T59" fmla="*/ 1 h 10"/>
                  <a:gd name="T60" fmla="*/ 1 w 14"/>
                  <a:gd name="T61" fmla="*/ 1 h 10"/>
                  <a:gd name="T62" fmla="*/ 0 w 14"/>
                  <a:gd name="T63" fmla="*/ 1 h 10"/>
                  <a:gd name="T64" fmla="*/ 0 w 14"/>
                  <a:gd name="T65" fmla="*/ 2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0"/>
                  <a:gd name="T101" fmla="*/ 14 w 14"/>
                  <a:gd name="T102" fmla="*/ 10 h 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0">
                    <a:moveTo>
                      <a:pt x="0" y="10"/>
                    </a:moveTo>
                    <a:lnTo>
                      <a:pt x="1" y="10"/>
                    </a:lnTo>
                    <a:lnTo>
                      <a:pt x="2" y="10"/>
                    </a:lnTo>
                    <a:lnTo>
                      <a:pt x="4" y="10"/>
                    </a:lnTo>
                    <a:lnTo>
                      <a:pt x="5" y="10"/>
                    </a:lnTo>
                    <a:lnTo>
                      <a:pt x="6" y="10"/>
                    </a:lnTo>
                    <a:lnTo>
                      <a:pt x="6" y="8"/>
                    </a:lnTo>
                    <a:lnTo>
                      <a:pt x="7" y="8"/>
                    </a:lnTo>
                    <a:lnTo>
                      <a:pt x="8" y="8"/>
                    </a:lnTo>
                    <a:lnTo>
                      <a:pt x="9" y="7"/>
                    </a:lnTo>
                    <a:lnTo>
                      <a:pt x="11" y="7"/>
                    </a:lnTo>
                    <a:lnTo>
                      <a:pt x="11" y="6"/>
                    </a:lnTo>
                    <a:lnTo>
                      <a:pt x="12" y="6"/>
                    </a:lnTo>
                    <a:lnTo>
                      <a:pt x="12" y="5"/>
                    </a:lnTo>
                    <a:lnTo>
                      <a:pt x="13" y="5"/>
                    </a:lnTo>
                    <a:lnTo>
                      <a:pt x="13" y="4"/>
                    </a:lnTo>
                    <a:lnTo>
                      <a:pt x="13" y="3"/>
                    </a:lnTo>
                    <a:lnTo>
                      <a:pt x="14" y="3"/>
                    </a:lnTo>
                    <a:lnTo>
                      <a:pt x="14" y="1"/>
                    </a:lnTo>
                    <a:lnTo>
                      <a:pt x="9" y="0"/>
                    </a:lnTo>
                    <a:lnTo>
                      <a:pt x="9" y="1"/>
                    </a:lnTo>
                    <a:lnTo>
                      <a:pt x="8" y="1"/>
                    </a:lnTo>
                    <a:lnTo>
                      <a:pt x="8" y="3"/>
                    </a:lnTo>
                    <a:lnTo>
                      <a:pt x="7" y="3"/>
                    </a:lnTo>
                    <a:lnTo>
                      <a:pt x="7" y="4"/>
                    </a:lnTo>
                    <a:lnTo>
                      <a:pt x="6" y="4"/>
                    </a:lnTo>
                    <a:lnTo>
                      <a:pt x="5" y="4"/>
                    </a:lnTo>
                    <a:lnTo>
                      <a:pt x="5" y="5"/>
                    </a:lnTo>
                    <a:lnTo>
                      <a:pt x="4" y="5"/>
                    </a:lnTo>
                    <a:lnTo>
                      <a:pt x="2" y="5"/>
                    </a:lnTo>
                    <a:lnTo>
                      <a:pt x="1" y="5"/>
                    </a:lnTo>
                    <a:lnTo>
                      <a:pt x="0" y="5"/>
                    </a:lnTo>
                    <a:lnTo>
                      <a:pt x="0" y="10"/>
                    </a:lnTo>
                    <a:close/>
                  </a:path>
                </a:pathLst>
              </a:custGeom>
              <a:solidFill>
                <a:srgbClr val="000000"/>
              </a:solidFill>
              <a:ln w="9525">
                <a:noFill/>
                <a:round/>
                <a:headEnd/>
                <a:tailEnd/>
              </a:ln>
            </p:spPr>
            <p:txBody>
              <a:bodyPr/>
              <a:lstStyle/>
              <a:p>
                <a:endParaRPr lang="en-GB"/>
              </a:p>
            </p:txBody>
          </p:sp>
          <p:sp>
            <p:nvSpPr>
              <p:cNvPr id="238" name="Freeform 39"/>
              <p:cNvSpPr>
                <a:spLocks/>
              </p:cNvSpPr>
              <p:nvPr/>
            </p:nvSpPr>
            <p:spPr bwMode="auto">
              <a:xfrm>
                <a:off x="626" y="1993"/>
                <a:ext cx="3" cy="3"/>
              </a:xfrm>
              <a:custGeom>
                <a:avLst/>
                <a:gdLst>
                  <a:gd name="T0" fmla="*/ 1 w 4"/>
                  <a:gd name="T1" fmla="*/ 2 h 6"/>
                  <a:gd name="T2" fmla="*/ 0 w 4"/>
                  <a:gd name="T3" fmla="*/ 2 h 6"/>
                  <a:gd name="T4" fmla="*/ 2 w 4"/>
                  <a:gd name="T5" fmla="*/ 2 h 6"/>
                  <a:gd name="T6" fmla="*/ 2 w 4"/>
                  <a:gd name="T7" fmla="*/ 1 h 6"/>
                  <a:gd name="T8" fmla="*/ 1 w 4"/>
                  <a:gd name="T9" fmla="*/ 0 h 6"/>
                  <a:gd name="T10" fmla="*/ 1 w 4"/>
                  <a:gd name="T11" fmla="*/ 2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1" y="6"/>
                    </a:moveTo>
                    <a:lnTo>
                      <a:pt x="0" y="6"/>
                    </a:lnTo>
                    <a:lnTo>
                      <a:pt x="4" y="6"/>
                    </a:lnTo>
                    <a:lnTo>
                      <a:pt x="4" y="1"/>
                    </a:lnTo>
                    <a:lnTo>
                      <a:pt x="1" y="0"/>
                    </a:lnTo>
                    <a:lnTo>
                      <a:pt x="1" y="6"/>
                    </a:lnTo>
                    <a:close/>
                  </a:path>
                </a:pathLst>
              </a:custGeom>
              <a:solidFill>
                <a:srgbClr val="000000"/>
              </a:solidFill>
              <a:ln w="9525">
                <a:noFill/>
                <a:round/>
                <a:headEnd/>
                <a:tailEnd/>
              </a:ln>
            </p:spPr>
            <p:txBody>
              <a:bodyPr/>
              <a:lstStyle/>
              <a:p>
                <a:endParaRPr lang="en-GB"/>
              </a:p>
            </p:txBody>
          </p:sp>
          <p:sp>
            <p:nvSpPr>
              <p:cNvPr id="239" name="Freeform 40"/>
              <p:cNvSpPr>
                <a:spLocks/>
              </p:cNvSpPr>
              <p:nvPr/>
            </p:nvSpPr>
            <p:spPr bwMode="auto">
              <a:xfrm>
                <a:off x="621" y="1991"/>
                <a:ext cx="6" cy="5"/>
              </a:xfrm>
              <a:custGeom>
                <a:avLst/>
                <a:gdLst>
                  <a:gd name="T0" fmla="*/ 0 w 12"/>
                  <a:gd name="T1" fmla="*/ 0 h 12"/>
                  <a:gd name="T2" fmla="*/ 0 w 12"/>
                  <a:gd name="T3" fmla="*/ 0 h 12"/>
                  <a:gd name="T4" fmla="*/ 0 w 12"/>
                  <a:gd name="T5" fmla="*/ 0 h 12"/>
                  <a:gd name="T6" fmla="*/ 0 w 12"/>
                  <a:gd name="T7" fmla="*/ 0 h 12"/>
                  <a:gd name="T8" fmla="*/ 0 w 12"/>
                  <a:gd name="T9" fmla="*/ 1 h 12"/>
                  <a:gd name="T10" fmla="*/ 1 w 12"/>
                  <a:gd name="T11" fmla="*/ 1 h 12"/>
                  <a:gd name="T12" fmla="*/ 1 w 12"/>
                  <a:gd name="T13" fmla="*/ 1 h 12"/>
                  <a:gd name="T14" fmla="*/ 1 w 12"/>
                  <a:gd name="T15" fmla="*/ 1 h 12"/>
                  <a:gd name="T16" fmla="*/ 1 w 12"/>
                  <a:gd name="T17" fmla="*/ 1 h 12"/>
                  <a:gd name="T18" fmla="*/ 1 w 12"/>
                  <a:gd name="T19" fmla="*/ 1 h 12"/>
                  <a:gd name="T20" fmla="*/ 2 w 12"/>
                  <a:gd name="T21" fmla="*/ 1 h 12"/>
                  <a:gd name="T22" fmla="*/ 2 w 12"/>
                  <a:gd name="T23" fmla="*/ 2 h 12"/>
                  <a:gd name="T24" fmla="*/ 2 w 12"/>
                  <a:gd name="T25" fmla="*/ 2 h 12"/>
                  <a:gd name="T26" fmla="*/ 2 w 12"/>
                  <a:gd name="T27" fmla="*/ 2 h 12"/>
                  <a:gd name="T28" fmla="*/ 2 w 12"/>
                  <a:gd name="T29" fmla="*/ 2 h 12"/>
                  <a:gd name="T30" fmla="*/ 3 w 12"/>
                  <a:gd name="T31" fmla="*/ 2 h 12"/>
                  <a:gd name="T32" fmla="*/ 3 w 12"/>
                  <a:gd name="T33" fmla="*/ 2 h 12"/>
                  <a:gd name="T34" fmla="*/ 3 w 12"/>
                  <a:gd name="T35" fmla="*/ 2 h 12"/>
                  <a:gd name="T36" fmla="*/ 3 w 12"/>
                  <a:gd name="T37" fmla="*/ 1 h 12"/>
                  <a:gd name="T38" fmla="*/ 3 w 12"/>
                  <a:gd name="T39" fmla="*/ 1 h 12"/>
                  <a:gd name="T40" fmla="*/ 3 w 12"/>
                  <a:gd name="T41" fmla="*/ 1 h 12"/>
                  <a:gd name="T42" fmla="*/ 2 w 12"/>
                  <a:gd name="T43" fmla="*/ 1 h 12"/>
                  <a:gd name="T44" fmla="*/ 2 w 12"/>
                  <a:gd name="T45" fmla="*/ 1 h 12"/>
                  <a:gd name="T46" fmla="*/ 2 w 12"/>
                  <a:gd name="T47" fmla="*/ 1 h 12"/>
                  <a:gd name="T48" fmla="*/ 2 w 12"/>
                  <a:gd name="T49" fmla="*/ 0 h 12"/>
                  <a:gd name="T50" fmla="*/ 2 w 12"/>
                  <a:gd name="T51" fmla="*/ 0 h 12"/>
                  <a:gd name="T52" fmla="*/ 2 w 12"/>
                  <a:gd name="T53" fmla="*/ 0 h 12"/>
                  <a:gd name="T54" fmla="*/ 0 w 12"/>
                  <a:gd name="T55" fmla="*/ 0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2"/>
                  <a:gd name="T86" fmla="*/ 12 w 12"/>
                  <a:gd name="T87" fmla="*/ 12 h 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2">
                    <a:moveTo>
                      <a:pt x="0" y="0"/>
                    </a:moveTo>
                    <a:lnTo>
                      <a:pt x="0" y="1"/>
                    </a:lnTo>
                    <a:lnTo>
                      <a:pt x="0" y="2"/>
                    </a:lnTo>
                    <a:lnTo>
                      <a:pt x="0" y="3"/>
                    </a:lnTo>
                    <a:lnTo>
                      <a:pt x="0" y="5"/>
                    </a:lnTo>
                    <a:lnTo>
                      <a:pt x="1" y="5"/>
                    </a:lnTo>
                    <a:lnTo>
                      <a:pt x="1" y="6"/>
                    </a:lnTo>
                    <a:lnTo>
                      <a:pt x="3" y="7"/>
                    </a:lnTo>
                    <a:lnTo>
                      <a:pt x="3" y="8"/>
                    </a:lnTo>
                    <a:lnTo>
                      <a:pt x="4" y="8"/>
                    </a:lnTo>
                    <a:lnTo>
                      <a:pt x="5" y="8"/>
                    </a:lnTo>
                    <a:lnTo>
                      <a:pt x="5" y="9"/>
                    </a:lnTo>
                    <a:lnTo>
                      <a:pt x="6" y="9"/>
                    </a:lnTo>
                    <a:lnTo>
                      <a:pt x="7" y="10"/>
                    </a:lnTo>
                    <a:lnTo>
                      <a:pt x="8" y="10"/>
                    </a:lnTo>
                    <a:lnTo>
                      <a:pt x="9" y="10"/>
                    </a:lnTo>
                    <a:lnTo>
                      <a:pt x="11" y="12"/>
                    </a:lnTo>
                    <a:lnTo>
                      <a:pt x="12" y="12"/>
                    </a:lnTo>
                    <a:lnTo>
                      <a:pt x="12" y="6"/>
                    </a:lnTo>
                    <a:lnTo>
                      <a:pt x="11" y="6"/>
                    </a:lnTo>
                    <a:lnTo>
                      <a:pt x="9" y="6"/>
                    </a:lnTo>
                    <a:lnTo>
                      <a:pt x="8" y="6"/>
                    </a:lnTo>
                    <a:lnTo>
                      <a:pt x="7" y="5"/>
                    </a:lnTo>
                    <a:lnTo>
                      <a:pt x="6" y="5"/>
                    </a:lnTo>
                    <a:lnTo>
                      <a:pt x="6" y="3"/>
                    </a:lnTo>
                    <a:lnTo>
                      <a:pt x="5" y="2"/>
                    </a:lnTo>
                    <a:lnTo>
                      <a:pt x="5" y="1"/>
                    </a:lnTo>
                    <a:lnTo>
                      <a:pt x="0" y="0"/>
                    </a:lnTo>
                    <a:close/>
                  </a:path>
                </a:pathLst>
              </a:custGeom>
              <a:solidFill>
                <a:srgbClr val="000000"/>
              </a:solidFill>
              <a:ln w="9525">
                <a:noFill/>
                <a:round/>
                <a:headEnd/>
                <a:tailEnd/>
              </a:ln>
            </p:spPr>
            <p:txBody>
              <a:bodyPr/>
              <a:lstStyle/>
              <a:p>
                <a:endParaRPr lang="en-GB"/>
              </a:p>
            </p:txBody>
          </p:sp>
          <p:sp>
            <p:nvSpPr>
              <p:cNvPr id="240" name="Freeform 41"/>
              <p:cNvSpPr>
                <a:spLocks/>
              </p:cNvSpPr>
              <p:nvPr/>
            </p:nvSpPr>
            <p:spPr bwMode="auto">
              <a:xfrm>
                <a:off x="621" y="1937"/>
                <a:ext cx="12" cy="54"/>
              </a:xfrm>
              <a:custGeom>
                <a:avLst/>
                <a:gdLst>
                  <a:gd name="T0" fmla="*/ 5 w 23"/>
                  <a:gd name="T1" fmla="*/ 0 h 108"/>
                  <a:gd name="T2" fmla="*/ 0 w 23"/>
                  <a:gd name="T3" fmla="*/ 27 h 108"/>
                  <a:gd name="T4" fmla="*/ 2 w 23"/>
                  <a:gd name="T5" fmla="*/ 27 h 108"/>
                  <a:gd name="T6" fmla="*/ 6 w 23"/>
                  <a:gd name="T7" fmla="*/ 1 h 108"/>
                  <a:gd name="T8" fmla="*/ 5 w 23"/>
                  <a:gd name="T9" fmla="*/ 0 h 108"/>
                  <a:gd name="T10" fmla="*/ 0 60000 65536"/>
                  <a:gd name="T11" fmla="*/ 0 60000 65536"/>
                  <a:gd name="T12" fmla="*/ 0 60000 65536"/>
                  <a:gd name="T13" fmla="*/ 0 60000 65536"/>
                  <a:gd name="T14" fmla="*/ 0 60000 65536"/>
                  <a:gd name="T15" fmla="*/ 0 w 23"/>
                  <a:gd name="T16" fmla="*/ 0 h 108"/>
                  <a:gd name="T17" fmla="*/ 23 w 23"/>
                  <a:gd name="T18" fmla="*/ 108 h 108"/>
                </a:gdLst>
                <a:ahLst/>
                <a:cxnLst>
                  <a:cxn ang="T10">
                    <a:pos x="T0" y="T1"/>
                  </a:cxn>
                  <a:cxn ang="T11">
                    <a:pos x="T2" y="T3"/>
                  </a:cxn>
                  <a:cxn ang="T12">
                    <a:pos x="T4" y="T5"/>
                  </a:cxn>
                  <a:cxn ang="T13">
                    <a:pos x="T6" y="T7"/>
                  </a:cxn>
                  <a:cxn ang="T14">
                    <a:pos x="T8" y="T9"/>
                  </a:cxn>
                </a:cxnLst>
                <a:rect l="T15" t="T16" r="T17" b="T18"/>
                <a:pathLst>
                  <a:path w="23" h="108">
                    <a:moveTo>
                      <a:pt x="19" y="0"/>
                    </a:moveTo>
                    <a:lnTo>
                      <a:pt x="0" y="107"/>
                    </a:lnTo>
                    <a:lnTo>
                      <a:pt x="5" y="108"/>
                    </a:lnTo>
                    <a:lnTo>
                      <a:pt x="23" y="1"/>
                    </a:lnTo>
                    <a:lnTo>
                      <a:pt x="19" y="0"/>
                    </a:lnTo>
                    <a:close/>
                  </a:path>
                </a:pathLst>
              </a:custGeom>
              <a:solidFill>
                <a:srgbClr val="000000"/>
              </a:solidFill>
              <a:ln w="9525">
                <a:noFill/>
                <a:round/>
                <a:headEnd/>
                <a:tailEnd/>
              </a:ln>
            </p:spPr>
            <p:txBody>
              <a:bodyPr/>
              <a:lstStyle/>
              <a:p>
                <a:endParaRPr lang="en-GB"/>
              </a:p>
            </p:txBody>
          </p:sp>
          <p:sp>
            <p:nvSpPr>
              <p:cNvPr id="241" name="Freeform 42"/>
              <p:cNvSpPr>
                <a:spLocks/>
              </p:cNvSpPr>
              <p:nvPr/>
            </p:nvSpPr>
            <p:spPr bwMode="auto">
              <a:xfrm>
                <a:off x="630" y="1933"/>
                <a:ext cx="7" cy="5"/>
              </a:xfrm>
              <a:custGeom>
                <a:avLst/>
                <a:gdLst>
                  <a:gd name="T0" fmla="*/ 4 w 13"/>
                  <a:gd name="T1" fmla="*/ 0 h 9"/>
                  <a:gd name="T2" fmla="*/ 3 w 13"/>
                  <a:gd name="T3" fmla="*/ 0 h 9"/>
                  <a:gd name="T4" fmla="*/ 3 w 13"/>
                  <a:gd name="T5" fmla="*/ 0 h 9"/>
                  <a:gd name="T6" fmla="*/ 3 w 13"/>
                  <a:gd name="T7" fmla="*/ 0 h 9"/>
                  <a:gd name="T8" fmla="*/ 3 w 13"/>
                  <a:gd name="T9" fmla="*/ 0 h 9"/>
                  <a:gd name="T10" fmla="*/ 2 w 13"/>
                  <a:gd name="T11" fmla="*/ 0 h 9"/>
                  <a:gd name="T12" fmla="*/ 2 w 13"/>
                  <a:gd name="T13" fmla="*/ 0 h 9"/>
                  <a:gd name="T14" fmla="*/ 2 w 13"/>
                  <a:gd name="T15" fmla="*/ 0 h 9"/>
                  <a:gd name="T16" fmla="*/ 2 w 13"/>
                  <a:gd name="T17" fmla="*/ 1 h 9"/>
                  <a:gd name="T18" fmla="*/ 1 w 13"/>
                  <a:gd name="T19" fmla="*/ 1 h 9"/>
                  <a:gd name="T20" fmla="*/ 1 w 13"/>
                  <a:gd name="T21" fmla="*/ 1 h 9"/>
                  <a:gd name="T22" fmla="*/ 1 w 13"/>
                  <a:gd name="T23" fmla="*/ 1 h 9"/>
                  <a:gd name="T24" fmla="*/ 1 w 13"/>
                  <a:gd name="T25" fmla="*/ 1 h 9"/>
                  <a:gd name="T26" fmla="*/ 1 w 13"/>
                  <a:gd name="T27" fmla="*/ 1 h 9"/>
                  <a:gd name="T28" fmla="*/ 1 w 13"/>
                  <a:gd name="T29" fmla="*/ 2 h 9"/>
                  <a:gd name="T30" fmla="*/ 0 w 13"/>
                  <a:gd name="T31" fmla="*/ 2 h 9"/>
                  <a:gd name="T32" fmla="*/ 0 w 13"/>
                  <a:gd name="T33" fmla="*/ 2 h 9"/>
                  <a:gd name="T34" fmla="*/ 0 w 13"/>
                  <a:gd name="T35" fmla="*/ 2 h 9"/>
                  <a:gd name="T36" fmla="*/ 1 w 13"/>
                  <a:gd name="T37" fmla="*/ 3 h 9"/>
                  <a:gd name="T38" fmla="*/ 1 w 13"/>
                  <a:gd name="T39" fmla="*/ 2 h 9"/>
                  <a:gd name="T40" fmla="*/ 1 w 13"/>
                  <a:gd name="T41" fmla="*/ 2 h 9"/>
                  <a:gd name="T42" fmla="*/ 2 w 13"/>
                  <a:gd name="T43" fmla="*/ 2 h 9"/>
                  <a:gd name="T44" fmla="*/ 2 w 13"/>
                  <a:gd name="T45" fmla="*/ 2 h 9"/>
                  <a:gd name="T46" fmla="*/ 2 w 13"/>
                  <a:gd name="T47" fmla="*/ 2 h 9"/>
                  <a:gd name="T48" fmla="*/ 2 w 13"/>
                  <a:gd name="T49" fmla="*/ 2 h 9"/>
                  <a:gd name="T50" fmla="*/ 3 w 13"/>
                  <a:gd name="T51" fmla="*/ 2 h 9"/>
                  <a:gd name="T52" fmla="*/ 3 w 13"/>
                  <a:gd name="T53" fmla="*/ 2 h 9"/>
                  <a:gd name="T54" fmla="*/ 3 w 13"/>
                  <a:gd name="T55" fmla="*/ 2 h 9"/>
                  <a:gd name="T56" fmla="*/ 3 w 13"/>
                  <a:gd name="T57" fmla="*/ 2 h 9"/>
                  <a:gd name="T58" fmla="*/ 4 w 13"/>
                  <a:gd name="T59" fmla="*/ 0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
                  <a:gd name="T91" fmla="*/ 0 h 9"/>
                  <a:gd name="T92" fmla="*/ 13 w 13"/>
                  <a:gd name="T93" fmla="*/ 9 h 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 h="9">
                    <a:moveTo>
                      <a:pt x="13" y="0"/>
                    </a:moveTo>
                    <a:lnTo>
                      <a:pt x="12" y="0"/>
                    </a:lnTo>
                    <a:lnTo>
                      <a:pt x="11" y="0"/>
                    </a:lnTo>
                    <a:lnTo>
                      <a:pt x="10" y="0"/>
                    </a:lnTo>
                    <a:lnTo>
                      <a:pt x="9" y="0"/>
                    </a:lnTo>
                    <a:lnTo>
                      <a:pt x="8" y="0"/>
                    </a:lnTo>
                    <a:lnTo>
                      <a:pt x="7" y="0"/>
                    </a:lnTo>
                    <a:lnTo>
                      <a:pt x="5" y="0"/>
                    </a:lnTo>
                    <a:lnTo>
                      <a:pt x="5" y="1"/>
                    </a:lnTo>
                    <a:lnTo>
                      <a:pt x="4" y="1"/>
                    </a:lnTo>
                    <a:lnTo>
                      <a:pt x="3" y="2"/>
                    </a:lnTo>
                    <a:lnTo>
                      <a:pt x="2" y="2"/>
                    </a:lnTo>
                    <a:lnTo>
                      <a:pt x="2" y="3"/>
                    </a:lnTo>
                    <a:lnTo>
                      <a:pt x="1" y="3"/>
                    </a:lnTo>
                    <a:lnTo>
                      <a:pt x="1" y="5"/>
                    </a:lnTo>
                    <a:lnTo>
                      <a:pt x="0" y="6"/>
                    </a:lnTo>
                    <a:lnTo>
                      <a:pt x="0" y="7"/>
                    </a:lnTo>
                    <a:lnTo>
                      <a:pt x="0" y="8"/>
                    </a:lnTo>
                    <a:lnTo>
                      <a:pt x="4" y="9"/>
                    </a:lnTo>
                    <a:lnTo>
                      <a:pt x="4" y="8"/>
                    </a:lnTo>
                    <a:lnTo>
                      <a:pt x="4" y="7"/>
                    </a:lnTo>
                    <a:lnTo>
                      <a:pt x="5" y="7"/>
                    </a:lnTo>
                    <a:lnTo>
                      <a:pt x="5" y="6"/>
                    </a:lnTo>
                    <a:lnTo>
                      <a:pt x="7" y="6"/>
                    </a:lnTo>
                    <a:lnTo>
                      <a:pt x="8" y="5"/>
                    </a:lnTo>
                    <a:lnTo>
                      <a:pt x="9" y="5"/>
                    </a:lnTo>
                    <a:lnTo>
                      <a:pt x="10" y="5"/>
                    </a:lnTo>
                    <a:lnTo>
                      <a:pt x="11" y="5"/>
                    </a:lnTo>
                    <a:lnTo>
                      <a:pt x="12" y="5"/>
                    </a:lnTo>
                    <a:lnTo>
                      <a:pt x="13" y="0"/>
                    </a:lnTo>
                    <a:close/>
                  </a:path>
                </a:pathLst>
              </a:custGeom>
              <a:solidFill>
                <a:srgbClr val="000000"/>
              </a:solidFill>
              <a:ln w="9525">
                <a:noFill/>
                <a:round/>
                <a:headEnd/>
                <a:tailEnd/>
              </a:ln>
            </p:spPr>
            <p:txBody>
              <a:bodyPr/>
              <a:lstStyle/>
              <a:p>
                <a:endParaRPr lang="en-GB"/>
              </a:p>
            </p:txBody>
          </p:sp>
          <p:sp>
            <p:nvSpPr>
              <p:cNvPr id="242" name="Freeform 43"/>
              <p:cNvSpPr>
                <a:spLocks/>
              </p:cNvSpPr>
              <p:nvPr/>
            </p:nvSpPr>
            <p:spPr bwMode="auto">
              <a:xfrm>
                <a:off x="419" y="1965"/>
                <a:ext cx="55" cy="23"/>
              </a:xfrm>
              <a:custGeom>
                <a:avLst/>
                <a:gdLst>
                  <a:gd name="T0" fmla="*/ 27 w 110"/>
                  <a:gd name="T1" fmla="*/ 12 h 45"/>
                  <a:gd name="T2" fmla="*/ 26 w 110"/>
                  <a:gd name="T3" fmla="*/ 12 h 45"/>
                  <a:gd name="T4" fmla="*/ 24 w 110"/>
                  <a:gd name="T5" fmla="*/ 11 h 45"/>
                  <a:gd name="T6" fmla="*/ 22 w 110"/>
                  <a:gd name="T7" fmla="*/ 11 h 45"/>
                  <a:gd name="T8" fmla="*/ 20 w 110"/>
                  <a:gd name="T9" fmla="*/ 11 h 45"/>
                  <a:gd name="T10" fmla="*/ 18 w 110"/>
                  <a:gd name="T11" fmla="*/ 11 h 45"/>
                  <a:gd name="T12" fmla="*/ 15 w 110"/>
                  <a:gd name="T13" fmla="*/ 10 h 45"/>
                  <a:gd name="T14" fmla="*/ 14 w 110"/>
                  <a:gd name="T15" fmla="*/ 10 h 45"/>
                  <a:gd name="T16" fmla="*/ 12 w 110"/>
                  <a:gd name="T17" fmla="*/ 9 h 45"/>
                  <a:gd name="T18" fmla="*/ 10 w 110"/>
                  <a:gd name="T19" fmla="*/ 9 h 45"/>
                  <a:gd name="T20" fmla="*/ 7 w 110"/>
                  <a:gd name="T21" fmla="*/ 8 h 45"/>
                  <a:gd name="T22" fmla="*/ 6 w 110"/>
                  <a:gd name="T23" fmla="*/ 7 h 45"/>
                  <a:gd name="T24" fmla="*/ 4 w 110"/>
                  <a:gd name="T25" fmla="*/ 7 h 45"/>
                  <a:gd name="T26" fmla="*/ 3 w 110"/>
                  <a:gd name="T27" fmla="*/ 6 h 45"/>
                  <a:gd name="T28" fmla="*/ 1 w 110"/>
                  <a:gd name="T29" fmla="*/ 5 h 45"/>
                  <a:gd name="T30" fmla="*/ 1 w 110"/>
                  <a:gd name="T31" fmla="*/ 4 h 45"/>
                  <a:gd name="T32" fmla="*/ 0 w 110"/>
                  <a:gd name="T33" fmla="*/ 3 h 45"/>
                  <a:gd name="T34" fmla="*/ 1 w 110"/>
                  <a:gd name="T35" fmla="*/ 2 h 45"/>
                  <a:gd name="T36" fmla="*/ 2 w 110"/>
                  <a:gd name="T37" fmla="*/ 2 h 45"/>
                  <a:gd name="T38" fmla="*/ 3 w 110"/>
                  <a:gd name="T39" fmla="*/ 2 h 45"/>
                  <a:gd name="T40" fmla="*/ 3 w 110"/>
                  <a:gd name="T41" fmla="*/ 1 h 45"/>
                  <a:gd name="T42" fmla="*/ 5 w 110"/>
                  <a:gd name="T43" fmla="*/ 1 h 45"/>
                  <a:gd name="T44" fmla="*/ 6 w 110"/>
                  <a:gd name="T45" fmla="*/ 1 h 45"/>
                  <a:gd name="T46" fmla="*/ 7 w 110"/>
                  <a:gd name="T47" fmla="*/ 1 h 45"/>
                  <a:gd name="T48" fmla="*/ 10 w 110"/>
                  <a:gd name="T49" fmla="*/ 1 h 45"/>
                  <a:gd name="T50" fmla="*/ 11 w 110"/>
                  <a:gd name="T51" fmla="*/ 1 h 45"/>
                  <a:gd name="T52" fmla="*/ 13 w 110"/>
                  <a:gd name="T53" fmla="*/ 1 h 45"/>
                  <a:gd name="T54" fmla="*/ 14 w 110"/>
                  <a:gd name="T55" fmla="*/ 1 h 45"/>
                  <a:gd name="T56" fmla="*/ 16 w 110"/>
                  <a:gd name="T57" fmla="*/ 2 h 45"/>
                  <a:gd name="T58" fmla="*/ 18 w 110"/>
                  <a:gd name="T59" fmla="*/ 2 h 45"/>
                  <a:gd name="T60" fmla="*/ 20 w 110"/>
                  <a:gd name="T61" fmla="*/ 3 h 45"/>
                  <a:gd name="T62" fmla="*/ 21 w 110"/>
                  <a:gd name="T63" fmla="*/ 4 h 45"/>
                  <a:gd name="T64" fmla="*/ 22 w 110"/>
                  <a:gd name="T65" fmla="*/ 4 h 45"/>
                  <a:gd name="T66" fmla="*/ 23 w 110"/>
                  <a:gd name="T67" fmla="*/ 5 h 45"/>
                  <a:gd name="T68" fmla="*/ 23 w 110"/>
                  <a:gd name="T69" fmla="*/ 5 h 45"/>
                  <a:gd name="T70" fmla="*/ 24 w 110"/>
                  <a:gd name="T71" fmla="*/ 6 h 45"/>
                  <a:gd name="T72" fmla="*/ 24 w 110"/>
                  <a:gd name="T73" fmla="*/ 6 h 45"/>
                  <a:gd name="T74" fmla="*/ 25 w 110"/>
                  <a:gd name="T75" fmla="*/ 7 h 45"/>
                  <a:gd name="T76" fmla="*/ 25 w 110"/>
                  <a:gd name="T77" fmla="*/ 7 h 45"/>
                  <a:gd name="T78" fmla="*/ 26 w 110"/>
                  <a:gd name="T79" fmla="*/ 8 h 45"/>
                  <a:gd name="T80" fmla="*/ 26 w 110"/>
                  <a:gd name="T81" fmla="*/ 8 h 45"/>
                  <a:gd name="T82" fmla="*/ 27 w 110"/>
                  <a:gd name="T83" fmla="*/ 9 h 45"/>
                  <a:gd name="T84" fmla="*/ 27 w 110"/>
                  <a:gd name="T85" fmla="*/ 9 h 45"/>
                  <a:gd name="T86" fmla="*/ 27 w 110"/>
                  <a:gd name="T87" fmla="*/ 10 h 45"/>
                  <a:gd name="T88" fmla="*/ 27 w 110"/>
                  <a:gd name="T89" fmla="*/ 10 h 45"/>
                  <a:gd name="T90" fmla="*/ 28 w 110"/>
                  <a:gd name="T91" fmla="*/ 11 h 45"/>
                  <a:gd name="T92" fmla="*/ 28 w 110"/>
                  <a:gd name="T93" fmla="*/ 11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0"/>
                  <a:gd name="T142" fmla="*/ 0 h 45"/>
                  <a:gd name="T143" fmla="*/ 110 w 110"/>
                  <a:gd name="T144" fmla="*/ 45 h 4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0" h="45">
                    <a:moveTo>
                      <a:pt x="110" y="45"/>
                    </a:moveTo>
                    <a:lnTo>
                      <a:pt x="108" y="45"/>
                    </a:lnTo>
                    <a:lnTo>
                      <a:pt x="105" y="45"/>
                    </a:lnTo>
                    <a:lnTo>
                      <a:pt x="101" y="45"/>
                    </a:lnTo>
                    <a:lnTo>
                      <a:pt x="98" y="45"/>
                    </a:lnTo>
                    <a:lnTo>
                      <a:pt x="94" y="44"/>
                    </a:lnTo>
                    <a:lnTo>
                      <a:pt x="91" y="44"/>
                    </a:lnTo>
                    <a:lnTo>
                      <a:pt x="87" y="44"/>
                    </a:lnTo>
                    <a:lnTo>
                      <a:pt x="83" y="43"/>
                    </a:lnTo>
                    <a:lnTo>
                      <a:pt x="79" y="43"/>
                    </a:lnTo>
                    <a:lnTo>
                      <a:pt x="75" y="42"/>
                    </a:lnTo>
                    <a:lnTo>
                      <a:pt x="71" y="42"/>
                    </a:lnTo>
                    <a:lnTo>
                      <a:pt x="67" y="41"/>
                    </a:lnTo>
                    <a:lnTo>
                      <a:pt x="63" y="40"/>
                    </a:lnTo>
                    <a:lnTo>
                      <a:pt x="59" y="40"/>
                    </a:lnTo>
                    <a:lnTo>
                      <a:pt x="54" y="38"/>
                    </a:lnTo>
                    <a:lnTo>
                      <a:pt x="49" y="37"/>
                    </a:lnTo>
                    <a:lnTo>
                      <a:pt x="46" y="36"/>
                    </a:lnTo>
                    <a:lnTo>
                      <a:pt x="41" y="35"/>
                    </a:lnTo>
                    <a:lnTo>
                      <a:pt x="38" y="34"/>
                    </a:lnTo>
                    <a:lnTo>
                      <a:pt x="33" y="33"/>
                    </a:lnTo>
                    <a:lnTo>
                      <a:pt x="30" y="31"/>
                    </a:lnTo>
                    <a:lnTo>
                      <a:pt x="26" y="30"/>
                    </a:lnTo>
                    <a:lnTo>
                      <a:pt x="23" y="28"/>
                    </a:lnTo>
                    <a:lnTo>
                      <a:pt x="19" y="27"/>
                    </a:lnTo>
                    <a:lnTo>
                      <a:pt x="16" y="26"/>
                    </a:lnTo>
                    <a:lnTo>
                      <a:pt x="12" y="23"/>
                    </a:lnTo>
                    <a:lnTo>
                      <a:pt x="10" y="22"/>
                    </a:lnTo>
                    <a:lnTo>
                      <a:pt x="8" y="20"/>
                    </a:lnTo>
                    <a:lnTo>
                      <a:pt x="4" y="19"/>
                    </a:lnTo>
                    <a:lnTo>
                      <a:pt x="3" y="16"/>
                    </a:lnTo>
                    <a:lnTo>
                      <a:pt x="1" y="14"/>
                    </a:lnTo>
                    <a:lnTo>
                      <a:pt x="0" y="13"/>
                    </a:lnTo>
                    <a:lnTo>
                      <a:pt x="0" y="11"/>
                    </a:lnTo>
                    <a:lnTo>
                      <a:pt x="1" y="10"/>
                    </a:lnTo>
                    <a:lnTo>
                      <a:pt x="2" y="8"/>
                    </a:lnTo>
                    <a:lnTo>
                      <a:pt x="3" y="7"/>
                    </a:lnTo>
                    <a:lnTo>
                      <a:pt x="5" y="6"/>
                    </a:lnTo>
                    <a:lnTo>
                      <a:pt x="7" y="6"/>
                    </a:lnTo>
                    <a:lnTo>
                      <a:pt x="9" y="5"/>
                    </a:lnTo>
                    <a:lnTo>
                      <a:pt x="11" y="4"/>
                    </a:lnTo>
                    <a:lnTo>
                      <a:pt x="14" y="4"/>
                    </a:lnTo>
                    <a:lnTo>
                      <a:pt x="16" y="3"/>
                    </a:lnTo>
                    <a:lnTo>
                      <a:pt x="18" y="3"/>
                    </a:lnTo>
                    <a:lnTo>
                      <a:pt x="22" y="2"/>
                    </a:lnTo>
                    <a:lnTo>
                      <a:pt x="24" y="2"/>
                    </a:lnTo>
                    <a:lnTo>
                      <a:pt x="27" y="2"/>
                    </a:lnTo>
                    <a:lnTo>
                      <a:pt x="31" y="2"/>
                    </a:lnTo>
                    <a:lnTo>
                      <a:pt x="33" y="0"/>
                    </a:lnTo>
                    <a:lnTo>
                      <a:pt x="37" y="2"/>
                    </a:lnTo>
                    <a:lnTo>
                      <a:pt x="40" y="2"/>
                    </a:lnTo>
                    <a:lnTo>
                      <a:pt x="44" y="2"/>
                    </a:lnTo>
                    <a:lnTo>
                      <a:pt x="47" y="2"/>
                    </a:lnTo>
                    <a:lnTo>
                      <a:pt x="50" y="3"/>
                    </a:lnTo>
                    <a:lnTo>
                      <a:pt x="54" y="3"/>
                    </a:lnTo>
                    <a:lnTo>
                      <a:pt x="57" y="4"/>
                    </a:lnTo>
                    <a:lnTo>
                      <a:pt x="61" y="5"/>
                    </a:lnTo>
                    <a:lnTo>
                      <a:pt x="64" y="5"/>
                    </a:lnTo>
                    <a:lnTo>
                      <a:pt x="68" y="6"/>
                    </a:lnTo>
                    <a:lnTo>
                      <a:pt x="71" y="7"/>
                    </a:lnTo>
                    <a:lnTo>
                      <a:pt x="73" y="10"/>
                    </a:lnTo>
                    <a:lnTo>
                      <a:pt x="77" y="11"/>
                    </a:lnTo>
                    <a:lnTo>
                      <a:pt x="80" y="12"/>
                    </a:lnTo>
                    <a:lnTo>
                      <a:pt x="83" y="14"/>
                    </a:lnTo>
                    <a:lnTo>
                      <a:pt x="86" y="15"/>
                    </a:lnTo>
                    <a:lnTo>
                      <a:pt x="87" y="16"/>
                    </a:lnTo>
                    <a:lnTo>
                      <a:pt x="88" y="18"/>
                    </a:lnTo>
                    <a:lnTo>
                      <a:pt x="90" y="18"/>
                    </a:lnTo>
                    <a:lnTo>
                      <a:pt x="91" y="19"/>
                    </a:lnTo>
                    <a:lnTo>
                      <a:pt x="91" y="20"/>
                    </a:lnTo>
                    <a:lnTo>
                      <a:pt x="92" y="20"/>
                    </a:lnTo>
                    <a:lnTo>
                      <a:pt x="93" y="21"/>
                    </a:lnTo>
                    <a:lnTo>
                      <a:pt x="94" y="22"/>
                    </a:lnTo>
                    <a:lnTo>
                      <a:pt x="95" y="23"/>
                    </a:lnTo>
                    <a:lnTo>
                      <a:pt x="97" y="23"/>
                    </a:lnTo>
                    <a:lnTo>
                      <a:pt x="97" y="25"/>
                    </a:lnTo>
                    <a:lnTo>
                      <a:pt x="98" y="26"/>
                    </a:lnTo>
                    <a:lnTo>
                      <a:pt x="99" y="27"/>
                    </a:lnTo>
                    <a:lnTo>
                      <a:pt x="100" y="28"/>
                    </a:lnTo>
                    <a:lnTo>
                      <a:pt x="101" y="29"/>
                    </a:lnTo>
                    <a:lnTo>
                      <a:pt x="101" y="30"/>
                    </a:lnTo>
                    <a:lnTo>
                      <a:pt x="102" y="31"/>
                    </a:lnTo>
                    <a:lnTo>
                      <a:pt x="103" y="33"/>
                    </a:lnTo>
                    <a:lnTo>
                      <a:pt x="105" y="34"/>
                    </a:lnTo>
                    <a:lnTo>
                      <a:pt x="105" y="35"/>
                    </a:lnTo>
                    <a:lnTo>
                      <a:pt x="106" y="36"/>
                    </a:lnTo>
                    <a:lnTo>
                      <a:pt x="106" y="37"/>
                    </a:lnTo>
                    <a:lnTo>
                      <a:pt x="107" y="38"/>
                    </a:lnTo>
                    <a:lnTo>
                      <a:pt x="107" y="40"/>
                    </a:lnTo>
                    <a:lnTo>
                      <a:pt x="108" y="40"/>
                    </a:lnTo>
                    <a:lnTo>
                      <a:pt x="108" y="41"/>
                    </a:lnTo>
                    <a:lnTo>
                      <a:pt x="109" y="42"/>
                    </a:lnTo>
                    <a:lnTo>
                      <a:pt x="109" y="43"/>
                    </a:lnTo>
                    <a:lnTo>
                      <a:pt x="110" y="44"/>
                    </a:lnTo>
                    <a:lnTo>
                      <a:pt x="110" y="45"/>
                    </a:lnTo>
                    <a:close/>
                  </a:path>
                </a:pathLst>
              </a:custGeom>
              <a:solidFill>
                <a:srgbClr val="BF0000"/>
              </a:solidFill>
              <a:ln w="9525">
                <a:noFill/>
                <a:round/>
                <a:headEnd/>
                <a:tailEnd/>
              </a:ln>
            </p:spPr>
            <p:txBody>
              <a:bodyPr/>
              <a:lstStyle/>
              <a:p>
                <a:endParaRPr lang="en-GB"/>
              </a:p>
            </p:txBody>
          </p:sp>
          <p:sp>
            <p:nvSpPr>
              <p:cNvPr id="243" name="Freeform 44"/>
              <p:cNvSpPr>
                <a:spLocks/>
              </p:cNvSpPr>
              <p:nvPr/>
            </p:nvSpPr>
            <p:spPr bwMode="auto">
              <a:xfrm>
                <a:off x="418" y="1970"/>
                <a:ext cx="56" cy="19"/>
              </a:xfrm>
              <a:custGeom>
                <a:avLst/>
                <a:gdLst>
                  <a:gd name="T0" fmla="*/ 0 w 113"/>
                  <a:gd name="T1" fmla="*/ 1 h 37"/>
                  <a:gd name="T2" fmla="*/ 1 w 113"/>
                  <a:gd name="T3" fmla="*/ 2 h 37"/>
                  <a:gd name="T4" fmla="*/ 2 w 113"/>
                  <a:gd name="T5" fmla="*/ 3 h 37"/>
                  <a:gd name="T6" fmla="*/ 3 w 113"/>
                  <a:gd name="T7" fmla="*/ 4 h 37"/>
                  <a:gd name="T8" fmla="*/ 5 w 113"/>
                  <a:gd name="T9" fmla="*/ 5 h 37"/>
                  <a:gd name="T10" fmla="*/ 7 w 113"/>
                  <a:gd name="T11" fmla="*/ 6 h 37"/>
                  <a:gd name="T12" fmla="*/ 9 w 113"/>
                  <a:gd name="T13" fmla="*/ 6 h 37"/>
                  <a:gd name="T14" fmla="*/ 11 w 113"/>
                  <a:gd name="T15" fmla="*/ 7 h 37"/>
                  <a:gd name="T16" fmla="*/ 13 w 113"/>
                  <a:gd name="T17" fmla="*/ 8 h 37"/>
                  <a:gd name="T18" fmla="*/ 15 w 113"/>
                  <a:gd name="T19" fmla="*/ 8 h 37"/>
                  <a:gd name="T20" fmla="*/ 17 w 113"/>
                  <a:gd name="T21" fmla="*/ 8 h 37"/>
                  <a:gd name="T22" fmla="*/ 19 w 113"/>
                  <a:gd name="T23" fmla="*/ 9 h 37"/>
                  <a:gd name="T24" fmla="*/ 21 w 113"/>
                  <a:gd name="T25" fmla="*/ 9 h 37"/>
                  <a:gd name="T26" fmla="*/ 23 w 113"/>
                  <a:gd name="T27" fmla="*/ 9 h 37"/>
                  <a:gd name="T28" fmla="*/ 25 w 113"/>
                  <a:gd name="T29" fmla="*/ 10 h 37"/>
                  <a:gd name="T30" fmla="*/ 27 w 113"/>
                  <a:gd name="T31" fmla="*/ 10 h 37"/>
                  <a:gd name="T32" fmla="*/ 28 w 113"/>
                  <a:gd name="T33" fmla="*/ 10 h 37"/>
                  <a:gd name="T34" fmla="*/ 27 w 113"/>
                  <a:gd name="T35" fmla="*/ 8 h 37"/>
                  <a:gd name="T36" fmla="*/ 26 w 113"/>
                  <a:gd name="T37" fmla="*/ 8 h 37"/>
                  <a:gd name="T38" fmla="*/ 24 w 113"/>
                  <a:gd name="T39" fmla="*/ 8 h 37"/>
                  <a:gd name="T40" fmla="*/ 22 w 113"/>
                  <a:gd name="T41" fmla="*/ 8 h 37"/>
                  <a:gd name="T42" fmla="*/ 20 w 113"/>
                  <a:gd name="T43" fmla="*/ 8 h 37"/>
                  <a:gd name="T44" fmla="*/ 18 w 113"/>
                  <a:gd name="T45" fmla="*/ 8 h 37"/>
                  <a:gd name="T46" fmla="*/ 16 w 113"/>
                  <a:gd name="T47" fmla="*/ 7 h 37"/>
                  <a:gd name="T48" fmla="*/ 14 w 113"/>
                  <a:gd name="T49" fmla="*/ 7 h 37"/>
                  <a:gd name="T50" fmla="*/ 12 w 113"/>
                  <a:gd name="T51" fmla="*/ 6 h 37"/>
                  <a:gd name="T52" fmla="*/ 10 w 113"/>
                  <a:gd name="T53" fmla="*/ 5 h 37"/>
                  <a:gd name="T54" fmla="*/ 8 w 113"/>
                  <a:gd name="T55" fmla="*/ 5 h 37"/>
                  <a:gd name="T56" fmla="*/ 6 w 113"/>
                  <a:gd name="T57" fmla="*/ 4 h 37"/>
                  <a:gd name="T58" fmla="*/ 5 w 113"/>
                  <a:gd name="T59" fmla="*/ 3 h 37"/>
                  <a:gd name="T60" fmla="*/ 3 w 113"/>
                  <a:gd name="T61" fmla="*/ 3 h 37"/>
                  <a:gd name="T62" fmla="*/ 2 w 113"/>
                  <a:gd name="T63" fmla="*/ 2 h 37"/>
                  <a:gd name="T64" fmla="*/ 1 w 113"/>
                  <a:gd name="T65" fmla="*/ 1 h 37"/>
                  <a:gd name="T66" fmla="*/ 1 w 113"/>
                  <a:gd name="T67" fmla="*/ 1 h 37"/>
                  <a:gd name="T68" fmla="*/ 1 w 113"/>
                  <a:gd name="T69" fmla="*/ 0 h 37"/>
                  <a:gd name="T70" fmla="*/ 0 w 113"/>
                  <a:gd name="T71" fmla="*/ 0 h 37"/>
                  <a:gd name="T72" fmla="*/ 0 w 113"/>
                  <a:gd name="T73" fmla="*/ 1 h 37"/>
                  <a:gd name="T74" fmla="*/ 0 w 113"/>
                  <a:gd name="T75" fmla="*/ 1 h 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
                  <a:gd name="T115" fmla="*/ 0 h 37"/>
                  <a:gd name="T116" fmla="*/ 113 w 113"/>
                  <a:gd name="T117" fmla="*/ 37 h 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 h="37">
                    <a:moveTo>
                      <a:pt x="0" y="1"/>
                    </a:moveTo>
                    <a:lnTo>
                      <a:pt x="0" y="3"/>
                    </a:lnTo>
                    <a:lnTo>
                      <a:pt x="3" y="5"/>
                    </a:lnTo>
                    <a:lnTo>
                      <a:pt x="4" y="8"/>
                    </a:lnTo>
                    <a:lnTo>
                      <a:pt x="6" y="9"/>
                    </a:lnTo>
                    <a:lnTo>
                      <a:pt x="8" y="11"/>
                    </a:lnTo>
                    <a:lnTo>
                      <a:pt x="12" y="14"/>
                    </a:lnTo>
                    <a:lnTo>
                      <a:pt x="14" y="15"/>
                    </a:lnTo>
                    <a:lnTo>
                      <a:pt x="18" y="17"/>
                    </a:lnTo>
                    <a:lnTo>
                      <a:pt x="21" y="18"/>
                    </a:lnTo>
                    <a:lnTo>
                      <a:pt x="25" y="19"/>
                    </a:lnTo>
                    <a:lnTo>
                      <a:pt x="28" y="22"/>
                    </a:lnTo>
                    <a:lnTo>
                      <a:pt x="32" y="23"/>
                    </a:lnTo>
                    <a:lnTo>
                      <a:pt x="36" y="24"/>
                    </a:lnTo>
                    <a:lnTo>
                      <a:pt x="40" y="25"/>
                    </a:lnTo>
                    <a:lnTo>
                      <a:pt x="44" y="26"/>
                    </a:lnTo>
                    <a:lnTo>
                      <a:pt x="48" y="27"/>
                    </a:lnTo>
                    <a:lnTo>
                      <a:pt x="52" y="29"/>
                    </a:lnTo>
                    <a:lnTo>
                      <a:pt x="57" y="30"/>
                    </a:lnTo>
                    <a:lnTo>
                      <a:pt x="60" y="31"/>
                    </a:lnTo>
                    <a:lnTo>
                      <a:pt x="65" y="32"/>
                    </a:lnTo>
                    <a:lnTo>
                      <a:pt x="70" y="32"/>
                    </a:lnTo>
                    <a:lnTo>
                      <a:pt x="74" y="33"/>
                    </a:lnTo>
                    <a:lnTo>
                      <a:pt x="78" y="33"/>
                    </a:lnTo>
                    <a:lnTo>
                      <a:pt x="82" y="34"/>
                    </a:lnTo>
                    <a:lnTo>
                      <a:pt x="86" y="34"/>
                    </a:lnTo>
                    <a:lnTo>
                      <a:pt x="90" y="35"/>
                    </a:lnTo>
                    <a:lnTo>
                      <a:pt x="94" y="35"/>
                    </a:lnTo>
                    <a:lnTo>
                      <a:pt x="97" y="35"/>
                    </a:lnTo>
                    <a:lnTo>
                      <a:pt x="101" y="37"/>
                    </a:lnTo>
                    <a:lnTo>
                      <a:pt x="104" y="37"/>
                    </a:lnTo>
                    <a:lnTo>
                      <a:pt x="108" y="37"/>
                    </a:lnTo>
                    <a:lnTo>
                      <a:pt x="111" y="37"/>
                    </a:lnTo>
                    <a:lnTo>
                      <a:pt x="113" y="37"/>
                    </a:lnTo>
                    <a:lnTo>
                      <a:pt x="113" y="32"/>
                    </a:lnTo>
                    <a:lnTo>
                      <a:pt x="111" y="32"/>
                    </a:lnTo>
                    <a:lnTo>
                      <a:pt x="108" y="32"/>
                    </a:lnTo>
                    <a:lnTo>
                      <a:pt x="104" y="32"/>
                    </a:lnTo>
                    <a:lnTo>
                      <a:pt x="102" y="31"/>
                    </a:lnTo>
                    <a:lnTo>
                      <a:pt x="98" y="31"/>
                    </a:lnTo>
                    <a:lnTo>
                      <a:pt x="94" y="31"/>
                    </a:lnTo>
                    <a:lnTo>
                      <a:pt x="90" y="31"/>
                    </a:lnTo>
                    <a:lnTo>
                      <a:pt x="87" y="30"/>
                    </a:lnTo>
                    <a:lnTo>
                      <a:pt x="82" y="30"/>
                    </a:lnTo>
                    <a:lnTo>
                      <a:pt x="79" y="29"/>
                    </a:lnTo>
                    <a:lnTo>
                      <a:pt x="74" y="29"/>
                    </a:lnTo>
                    <a:lnTo>
                      <a:pt x="71" y="27"/>
                    </a:lnTo>
                    <a:lnTo>
                      <a:pt x="66" y="26"/>
                    </a:lnTo>
                    <a:lnTo>
                      <a:pt x="62" y="26"/>
                    </a:lnTo>
                    <a:lnTo>
                      <a:pt x="58" y="25"/>
                    </a:lnTo>
                    <a:lnTo>
                      <a:pt x="53" y="24"/>
                    </a:lnTo>
                    <a:lnTo>
                      <a:pt x="49" y="23"/>
                    </a:lnTo>
                    <a:lnTo>
                      <a:pt x="45" y="22"/>
                    </a:lnTo>
                    <a:lnTo>
                      <a:pt x="41" y="20"/>
                    </a:lnTo>
                    <a:lnTo>
                      <a:pt x="37" y="19"/>
                    </a:lnTo>
                    <a:lnTo>
                      <a:pt x="34" y="18"/>
                    </a:lnTo>
                    <a:lnTo>
                      <a:pt x="29" y="17"/>
                    </a:lnTo>
                    <a:lnTo>
                      <a:pt x="26" y="15"/>
                    </a:lnTo>
                    <a:lnTo>
                      <a:pt x="23" y="14"/>
                    </a:lnTo>
                    <a:lnTo>
                      <a:pt x="20" y="12"/>
                    </a:lnTo>
                    <a:lnTo>
                      <a:pt x="17" y="10"/>
                    </a:lnTo>
                    <a:lnTo>
                      <a:pt x="14" y="9"/>
                    </a:lnTo>
                    <a:lnTo>
                      <a:pt x="12" y="8"/>
                    </a:lnTo>
                    <a:lnTo>
                      <a:pt x="10" y="5"/>
                    </a:lnTo>
                    <a:lnTo>
                      <a:pt x="7" y="4"/>
                    </a:lnTo>
                    <a:lnTo>
                      <a:pt x="6" y="2"/>
                    </a:lnTo>
                    <a:lnTo>
                      <a:pt x="5" y="0"/>
                    </a:lnTo>
                    <a:lnTo>
                      <a:pt x="5" y="2"/>
                    </a:lnTo>
                    <a:lnTo>
                      <a:pt x="5" y="0"/>
                    </a:lnTo>
                    <a:lnTo>
                      <a:pt x="4" y="0"/>
                    </a:lnTo>
                    <a:lnTo>
                      <a:pt x="3" y="0"/>
                    </a:lnTo>
                    <a:lnTo>
                      <a:pt x="2" y="0"/>
                    </a:lnTo>
                    <a:lnTo>
                      <a:pt x="0" y="0"/>
                    </a:lnTo>
                    <a:lnTo>
                      <a:pt x="0" y="1"/>
                    </a:lnTo>
                    <a:lnTo>
                      <a:pt x="0" y="2"/>
                    </a:lnTo>
                    <a:lnTo>
                      <a:pt x="0" y="3"/>
                    </a:lnTo>
                    <a:lnTo>
                      <a:pt x="0" y="1"/>
                    </a:lnTo>
                    <a:close/>
                  </a:path>
                </a:pathLst>
              </a:custGeom>
              <a:solidFill>
                <a:srgbClr val="000000"/>
              </a:solidFill>
              <a:ln w="9525">
                <a:noFill/>
                <a:round/>
                <a:headEnd/>
                <a:tailEnd/>
              </a:ln>
            </p:spPr>
            <p:txBody>
              <a:bodyPr/>
              <a:lstStyle/>
              <a:p>
                <a:endParaRPr lang="en-GB"/>
              </a:p>
            </p:txBody>
          </p:sp>
          <p:sp>
            <p:nvSpPr>
              <p:cNvPr id="244" name="Freeform 45"/>
              <p:cNvSpPr>
                <a:spLocks/>
              </p:cNvSpPr>
              <p:nvPr/>
            </p:nvSpPr>
            <p:spPr bwMode="auto">
              <a:xfrm>
                <a:off x="418" y="1964"/>
                <a:ext cx="45" cy="10"/>
              </a:xfrm>
              <a:custGeom>
                <a:avLst/>
                <a:gdLst>
                  <a:gd name="T0" fmla="*/ 21 w 91"/>
                  <a:gd name="T1" fmla="*/ 3 h 20"/>
                  <a:gd name="T2" fmla="*/ 20 w 91"/>
                  <a:gd name="T3" fmla="*/ 3 h 20"/>
                  <a:gd name="T4" fmla="*/ 18 w 91"/>
                  <a:gd name="T5" fmla="*/ 1 h 20"/>
                  <a:gd name="T6" fmla="*/ 16 w 91"/>
                  <a:gd name="T7" fmla="*/ 1 h 20"/>
                  <a:gd name="T8" fmla="*/ 15 w 91"/>
                  <a:gd name="T9" fmla="*/ 1 h 20"/>
                  <a:gd name="T10" fmla="*/ 13 w 91"/>
                  <a:gd name="T11" fmla="*/ 1 h 20"/>
                  <a:gd name="T12" fmla="*/ 11 w 91"/>
                  <a:gd name="T13" fmla="*/ 1 h 20"/>
                  <a:gd name="T14" fmla="*/ 10 w 91"/>
                  <a:gd name="T15" fmla="*/ 0 h 20"/>
                  <a:gd name="T16" fmla="*/ 8 w 91"/>
                  <a:gd name="T17" fmla="*/ 0 h 20"/>
                  <a:gd name="T18" fmla="*/ 6 w 91"/>
                  <a:gd name="T19" fmla="*/ 1 h 20"/>
                  <a:gd name="T20" fmla="*/ 5 w 91"/>
                  <a:gd name="T21" fmla="*/ 1 h 20"/>
                  <a:gd name="T22" fmla="*/ 3 w 91"/>
                  <a:gd name="T23" fmla="*/ 1 h 20"/>
                  <a:gd name="T24" fmla="*/ 2 w 91"/>
                  <a:gd name="T25" fmla="*/ 1 h 20"/>
                  <a:gd name="T26" fmla="*/ 1 w 91"/>
                  <a:gd name="T27" fmla="*/ 1 h 20"/>
                  <a:gd name="T28" fmla="*/ 1 w 91"/>
                  <a:gd name="T29" fmla="*/ 3 h 20"/>
                  <a:gd name="T30" fmla="*/ 0 w 91"/>
                  <a:gd name="T31" fmla="*/ 3 h 20"/>
                  <a:gd name="T32" fmla="*/ 1 w 91"/>
                  <a:gd name="T33" fmla="*/ 3 h 20"/>
                  <a:gd name="T34" fmla="*/ 1 w 91"/>
                  <a:gd name="T35" fmla="*/ 3 h 20"/>
                  <a:gd name="T36" fmla="*/ 2 w 91"/>
                  <a:gd name="T37" fmla="*/ 3 h 20"/>
                  <a:gd name="T38" fmla="*/ 3 w 91"/>
                  <a:gd name="T39" fmla="*/ 3 h 20"/>
                  <a:gd name="T40" fmla="*/ 4 w 91"/>
                  <a:gd name="T41" fmla="*/ 2 h 20"/>
                  <a:gd name="T42" fmla="*/ 5 w 91"/>
                  <a:gd name="T43" fmla="*/ 1 h 20"/>
                  <a:gd name="T44" fmla="*/ 7 w 91"/>
                  <a:gd name="T45" fmla="*/ 1 h 20"/>
                  <a:gd name="T46" fmla="*/ 8 w 91"/>
                  <a:gd name="T47" fmla="*/ 1 h 20"/>
                  <a:gd name="T48" fmla="*/ 10 w 91"/>
                  <a:gd name="T49" fmla="*/ 1 h 20"/>
                  <a:gd name="T50" fmla="*/ 11 w 91"/>
                  <a:gd name="T51" fmla="*/ 1 h 20"/>
                  <a:gd name="T52" fmla="*/ 13 w 91"/>
                  <a:gd name="T53" fmla="*/ 1 h 20"/>
                  <a:gd name="T54" fmla="*/ 14 w 91"/>
                  <a:gd name="T55" fmla="*/ 2 h 20"/>
                  <a:gd name="T56" fmla="*/ 16 w 91"/>
                  <a:gd name="T57" fmla="*/ 3 h 20"/>
                  <a:gd name="T58" fmla="*/ 18 w 91"/>
                  <a:gd name="T59" fmla="*/ 3 h 20"/>
                  <a:gd name="T60" fmla="*/ 19 w 91"/>
                  <a:gd name="T61" fmla="*/ 3 h 20"/>
                  <a:gd name="T62" fmla="*/ 21 w 91"/>
                  <a:gd name="T63" fmla="*/ 5 h 20"/>
                  <a:gd name="T64" fmla="*/ 22 w 91"/>
                  <a:gd name="T65" fmla="*/ 5 h 20"/>
                  <a:gd name="T66" fmla="*/ 22 w 91"/>
                  <a:gd name="T67" fmla="*/ 5 h 20"/>
                  <a:gd name="T68" fmla="*/ 22 w 91"/>
                  <a:gd name="T69" fmla="*/ 5 h 20"/>
                  <a:gd name="T70" fmla="*/ 22 w 91"/>
                  <a:gd name="T71" fmla="*/ 4 h 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
                  <a:gd name="T109" fmla="*/ 0 h 20"/>
                  <a:gd name="T110" fmla="*/ 91 w 91"/>
                  <a:gd name="T111" fmla="*/ 20 h 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 h="20">
                    <a:moveTo>
                      <a:pt x="90" y="16"/>
                    </a:moveTo>
                    <a:lnTo>
                      <a:pt x="87" y="14"/>
                    </a:lnTo>
                    <a:lnTo>
                      <a:pt x="85" y="12"/>
                    </a:lnTo>
                    <a:lnTo>
                      <a:pt x="81" y="10"/>
                    </a:lnTo>
                    <a:lnTo>
                      <a:pt x="78" y="9"/>
                    </a:lnTo>
                    <a:lnTo>
                      <a:pt x="74" y="7"/>
                    </a:lnTo>
                    <a:lnTo>
                      <a:pt x="71" y="6"/>
                    </a:lnTo>
                    <a:lnTo>
                      <a:pt x="67" y="5"/>
                    </a:lnTo>
                    <a:lnTo>
                      <a:pt x="64" y="5"/>
                    </a:lnTo>
                    <a:lnTo>
                      <a:pt x="60" y="4"/>
                    </a:lnTo>
                    <a:lnTo>
                      <a:pt x="57" y="2"/>
                    </a:lnTo>
                    <a:lnTo>
                      <a:pt x="53" y="2"/>
                    </a:lnTo>
                    <a:lnTo>
                      <a:pt x="50" y="1"/>
                    </a:lnTo>
                    <a:lnTo>
                      <a:pt x="47" y="1"/>
                    </a:lnTo>
                    <a:lnTo>
                      <a:pt x="43" y="1"/>
                    </a:lnTo>
                    <a:lnTo>
                      <a:pt x="40" y="0"/>
                    </a:lnTo>
                    <a:lnTo>
                      <a:pt x="36" y="0"/>
                    </a:lnTo>
                    <a:lnTo>
                      <a:pt x="34" y="0"/>
                    </a:lnTo>
                    <a:lnTo>
                      <a:pt x="30" y="1"/>
                    </a:lnTo>
                    <a:lnTo>
                      <a:pt x="27" y="1"/>
                    </a:lnTo>
                    <a:lnTo>
                      <a:pt x="25" y="1"/>
                    </a:lnTo>
                    <a:lnTo>
                      <a:pt x="21" y="1"/>
                    </a:lnTo>
                    <a:lnTo>
                      <a:pt x="19" y="2"/>
                    </a:lnTo>
                    <a:lnTo>
                      <a:pt x="15" y="2"/>
                    </a:lnTo>
                    <a:lnTo>
                      <a:pt x="13" y="4"/>
                    </a:lnTo>
                    <a:lnTo>
                      <a:pt x="11" y="5"/>
                    </a:lnTo>
                    <a:lnTo>
                      <a:pt x="8" y="6"/>
                    </a:lnTo>
                    <a:lnTo>
                      <a:pt x="7" y="7"/>
                    </a:lnTo>
                    <a:lnTo>
                      <a:pt x="5" y="8"/>
                    </a:lnTo>
                    <a:lnTo>
                      <a:pt x="4" y="9"/>
                    </a:lnTo>
                    <a:lnTo>
                      <a:pt x="3" y="10"/>
                    </a:lnTo>
                    <a:lnTo>
                      <a:pt x="2" y="12"/>
                    </a:lnTo>
                    <a:lnTo>
                      <a:pt x="0" y="14"/>
                    </a:lnTo>
                    <a:lnTo>
                      <a:pt x="5" y="15"/>
                    </a:lnTo>
                    <a:lnTo>
                      <a:pt x="6" y="14"/>
                    </a:lnTo>
                    <a:lnTo>
                      <a:pt x="7" y="13"/>
                    </a:lnTo>
                    <a:lnTo>
                      <a:pt x="8" y="12"/>
                    </a:lnTo>
                    <a:lnTo>
                      <a:pt x="10" y="10"/>
                    </a:lnTo>
                    <a:lnTo>
                      <a:pt x="11" y="9"/>
                    </a:lnTo>
                    <a:lnTo>
                      <a:pt x="13" y="9"/>
                    </a:lnTo>
                    <a:lnTo>
                      <a:pt x="15" y="8"/>
                    </a:lnTo>
                    <a:lnTo>
                      <a:pt x="18" y="8"/>
                    </a:lnTo>
                    <a:lnTo>
                      <a:pt x="20" y="7"/>
                    </a:lnTo>
                    <a:lnTo>
                      <a:pt x="22" y="7"/>
                    </a:lnTo>
                    <a:lnTo>
                      <a:pt x="25" y="6"/>
                    </a:lnTo>
                    <a:lnTo>
                      <a:pt x="28" y="6"/>
                    </a:lnTo>
                    <a:lnTo>
                      <a:pt x="30" y="6"/>
                    </a:lnTo>
                    <a:lnTo>
                      <a:pt x="34" y="6"/>
                    </a:lnTo>
                    <a:lnTo>
                      <a:pt x="36" y="6"/>
                    </a:lnTo>
                    <a:lnTo>
                      <a:pt x="40" y="6"/>
                    </a:lnTo>
                    <a:lnTo>
                      <a:pt x="43" y="6"/>
                    </a:lnTo>
                    <a:lnTo>
                      <a:pt x="47" y="6"/>
                    </a:lnTo>
                    <a:lnTo>
                      <a:pt x="50" y="6"/>
                    </a:lnTo>
                    <a:lnTo>
                      <a:pt x="53" y="7"/>
                    </a:lnTo>
                    <a:lnTo>
                      <a:pt x="56" y="7"/>
                    </a:lnTo>
                    <a:lnTo>
                      <a:pt x="59" y="8"/>
                    </a:lnTo>
                    <a:lnTo>
                      <a:pt x="63" y="9"/>
                    </a:lnTo>
                    <a:lnTo>
                      <a:pt x="66" y="9"/>
                    </a:lnTo>
                    <a:lnTo>
                      <a:pt x="70" y="10"/>
                    </a:lnTo>
                    <a:lnTo>
                      <a:pt x="73" y="12"/>
                    </a:lnTo>
                    <a:lnTo>
                      <a:pt x="76" y="14"/>
                    </a:lnTo>
                    <a:lnTo>
                      <a:pt x="79" y="15"/>
                    </a:lnTo>
                    <a:lnTo>
                      <a:pt x="82" y="16"/>
                    </a:lnTo>
                    <a:lnTo>
                      <a:pt x="85" y="18"/>
                    </a:lnTo>
                    <a:lnTo>
                      <a:pt x="88" y="20"/>
                    </a:lnTo>
                    <a:lnTo>
                      <a:pt x="89" y="20"/>
                    </a:lnTo>
                    <a:lnTo>
                      <a:pt x="90" y="20"/>
                    </a:lnTo>
                    <a:lnTo>
                      <a:pt x="91" y="20"/>
                    </a:lnTo>
                    <a:lnTo>
                      <a:pt x="91" y="18"/>
                    </a:lnTo>
                    <a:lnTo>
                      <a:pt x="91" y="17"/>
                    </a:lnTo>
                    <a:lnTo>
                      <a:pt x="91" y="16"/>
                    </a:lnTo>
                    <a:lnTo>
                      <a:pt x="90" y="16"/>
                    </a:lnTo>
                    <a:close/>
                  </a:path>
                </a:pathLst>
              </a:custGeom>
              <a:solidFill>
                <a:srgbClr val="000000"/>
              </a:solidFill>
              <a:ln w="9525">
                <a:noFill/>
                <a:round/>
                <a:headEnd/>
                <a:tailEnd/>
              </a:ln>
            </p:spPr>
            <p:txBody>
              <a:bodyPr/>
              <a:lstStyle/>
              <a:p>
                <a:endParaRPr lang="en-GB"/>
              </a:p>
            </p:txBody>
          </p:sp>
          <p:sp>
            <p:nvSpPr>
              <p:cNvPr id="245" name="Freeform 46"/>
              <p:cNvSpPr>
                <a:spLocks/>
              </p:cNvSpPr>
              <p:nvPr/>
            </p:nvSpPr>
            <p:spPr bwMode="auto">
              <a:xfrm>
                <a:off x="462" y="1972"/>
                <a:ext cx="13" cy="17"/>
              </a:xfrm>
              <a:custGeom>
                <a:avLst/>
                <a:gdLst>
                  <a:gd name="T0" fmla="*/ 6 w 28"/>
                  <a:gd name="T1" fmla="*/ 7 h 34"/>
                  <a:gd name="T2" fmla="*/ 6 w 28"/>
                  <a:gd name="T3" fmla="*/ 7 h 34"/>
                  <a:gd name="T4" fmla="*/ 6 w 28"/>
                  <a:gd name="T5" fmla="*/ 6 h 34"/>
                  <a:gd name="T6" fmla="*/ 5 w 28"/>
                  <a:gd name="T7" fmla="*/ 6 h 34"/>
                  <a:gd name="T8" fmla="*/ 5 w 28"/>
                  <a:gd name="T9" fmla="*/ 5 h 34"/>
                  <a:gd name="T10" fmla="*/ 5 w 28"/>
                  <a:gd name="T11" fmla="*/ 5 h 34"/>
                  <a:gd name="T12" fmla="*/ 5 w 28"/>
                  <a:gd name="T13" fmla="*/ 4 h 34"/>
                  <a:gd name="T14" fmla="*/ 4 w 28"/>
                  <a:gd name="T15" fmla="*/ 3 h 34"/>
                  <a:gd name="T16" fmla="*/ 4 w 28"/>
                  <a:gd name="T17" fmla="*/ 3 h 34"/>
                  <a:gd name="T18" fmla="*/ 3 w 28"/>
                  <a:gd name="T19" fmla="*/ 3 h 34"/>
                  <a:gd name="T20" fmla="*/ 3 w 28"/>
                  <a:gd name="T21" fmla="*/ 2 h 34"/>
                  <a:gd name="T22" fmla="*/ 3 w 28"/>
                  <a:gd name="T23" fmla="*/ 2 h 34"/>
                  <a:gd name="T24" fmla="*/ 2 w 28"/>
                  <a:gd name="T25" fmla="*/ 1 h 34"/>
                  <a:gd name="T26" fmla="*/ 2 w 28"/>
                  <a:gd name="T27" fmla="*/ 1 h 34"/>
                  <a:gd name="T28" fmla="*/ 1 w 28"/>
                  <a:gd name="T29" fmla="*/ 1 h 34"/>
                  <a:gd name="T30" fmla="*/ 0 w 28"/>
                  <a:gd name="T31" fmla="*/ 0 h 34"/>
                  <a:gd name="T32" fmla="*/ 0 w 28"/>
                  <a:gd name="T33" fmla="*/ 1 h 34"/>
                  <a:gd name="T34" fmla="*/ 0 w 28"/>
                  <a:gd name="T35" fmla="*/ 1 h 34"/>
                  <a:gd name="T36" fmla="*/ 0 w 28"/>
                  <a:gd name="T37" fmla="*/ 1 h 34"/>
                  <a:gd name="T38" fmla="*/ 1 w 28"/>
                  <a:gd name="T39" fmla="*/ 2 h 34"/>
                  <a:gd name="T40" fmla="*/ 2 w 28"/>
                  <a:gd name="T41" fmla="*/ 2 h 34"/>
                  <a:gd name="T42" fmla="*/ 2 w 28"/>
                  <a:gd name="T43" fmla="*/ 3 h 34"/>
                  <a:gd name="T44" fmla="*/ 3 w 28"/>
                  <a:gd name="T45" fmla="*/ 3 h 34"/>
                  <a:gd name="T46" fmla="*/ 3 w 28"/>
                  <a:gd name="T47" fmla="*/ 4 h 34"/>
                  <a:gd name="T48" fmla="*/ 3 w 28"/>
                  <a:gd name="T49" fmla="*/ 4 h 34"/>
                  <a:gd name="T50" fmla="*/ 3 w 28"/>
                  <a:gd name="T51" fmla="*/ 5 h 34"/>
                  <a:gd name="T52" fmla="*/ 4 w 28"/>
                  <a:gd name="T53" fmla="*/ 5 h 34"/>
                  <a:gd name="T54" fmla="*/ 4 w 28"/>
                  <a:gd name="T55" fmla="*/ 6 h 34"/>
                  <a:gd name="T56" fmla="*/ 5 w 28"/>
                  <a:gd name="T57" fmla="*/ 6 h 34"/>
                  <a:gd name="T58" fmla="*/ 5 w 28"/>
                  <a:gd name="T59" fmla="*/ 7 h 34"/>
                  <a:gd name="T60" fmla="*/ 5 w 28"/>
                  <a:gd name="T61" fmla="*/ 7 h 34"/>
                  <a:gd name="T62" fmla="*/ 6 w 28"/>
                  <a:gd name="T63" fmla="*/ 7 h 34"/>
                  <a:gd name="T64" fmla="*/ 5 w 28"/>
                  <a:gd name="T65" fmla="*/ 9 h 34"/>
                  <a:gd name="T66" fmla="*/ 6 w 28"/>
                  <a:gd name="T67" fmla="*/ 9 h 34"/>
                  <a:gd name="T68" fmla="*/ 6 w 28"/>
                  <a:gd name="T69" fmla="*/ 8 h 34"/>
                  <a:gd name="T70" fmla="*/ 6 w 28"/>
                  <a:gd name="T71" fmla="*/ 7 h 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
                  <a:gd name="T109" fmla="*/ 0 h 34"/>
                  <a:gd name="T110" fmla="*/ 28 w 28"/>
                  <a:gd name="T111" fmla="*/ 34 h 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 h="34">
                    <a:moveTo>
                      <a:pt x="25" y="34"/>
                    </a:moveTo>
                    <a:lnTo>
                      <a:pt x="28" y="30"/>
                    </a:lnTo>
                    <a:lnTo>
                      <a:pt x="27" y="29"/>
                    </a:lnTo>
                    <a:lnTo>
                      <a:pt x="27" y="28"/>
                    </a:lnTo>
                    <a:lnTo>
                      <a:pt x="27" y="27"/>
                    </a:lnTo>
                    <a:lnTo>
                      <a:pt x="25" y="26"/>
                    </a:lnTo>
                    <a:lnTo>
                      <a:pt x="25" y="24"/>
                    </a:lnTo>
                    <a:lnTo>
                      <a:pt x="24" y="24"/>
                    </a:lnTo>
                    <a:lnTo>
                      <a:pt x="24" y="23"/>
                    </a:lnTo>
                    <a:lnTo>
                      <a:pt x="23" y="22"/>
                    </a:lnTo>
                    <a:lnTo>
                      <a:pt x="23" y="21"/>
                    </a:lnTo>
                    <a:lnTo>
                      <a:pt x="22" y="20"/>
                    </a:lnTo>
                    <a:lnTo>
                      <a:pt x="22" y="19"/>
                    </a:lnTo>
                    <a:lnTo>
                      <a:pt x="21" y="17"/>
                    </a:lnTo>
                    <a:lnTo>
                      <a:pt x="20" y="16"/>
                    </a:lnTo>
                    <a:lnTo>
                      <a:pt x="20" y="15"/>
                    </a:lnTo>
                    <a:lnTo>
                      <a:pt x="18" y="15"/>
                    </a:lnTo>
                    <a:lnTo>
                      <a:pt x="17" y="14"/>
                    </a:lnTo>
                    <a:lnTo>
                      <a:pt x="17" y="13"/>
                    </a:lnTo>
                    <a:lnTo>
                      <a:pt x="16" y="12"/>
                    </a:lnTo>
                    <a:lnTo>
                      <a:pt x="15" y="11"/>
                    </a:lnTo>
                    <a:lnTo>
                      <a:pt x="15" y="9"/>
                    </a:lnTo>
                    <a:lnTo>
                      <a:pt x="14" y="9"/>
                    </a:lnTo>
                    <a:lnTo>
                      <a:pt x="13" y="8"/>
                    </a:lnTo>
                    <a:lnTo>
                      <a:pt x="12" y="7"/>
                    </a:lnTo>
                    <a:lnTo>
                      <a:pt x="10" y="6"/>
                    </a:lnTo>
                    <a:lnTo>
                      <a:pt x="9" y="5"/>
                    </a:lnTo>
                    <a:lnTo>
                      <a:pt x="8" y="4"/>
                    </a:lnTo>
                    <a:lnTo>
                      <a:pt x="7" y="2"/>
                    </a:lnTo>
                    <a:lnTo>
                      <a:pt x="6" y="2"/>
                    </a:lnTo>
                    <a:lnTo>
                      <a:pt x="5" y="1"/>
                    </a:lnTo>
                    <a:lnTo>
                      <a:pt x="3" y="0"/>
                    </a:lnTo>
                    <a:lnTo>
                      <a:pt x="2" y="0"/>
                    </a:lnTo>
                    <a:lnTo>
                      <a:pt x="0" y="4"/>
                    </a:lnTo>
                    <a:lnTo>
                      <a:pt x="1" y="5"/>
                    </a:lnTo>
                    <a:lnTo>
                      <a:pt x="2" y="5"/>
                    </a:lnTo>
                    <a:lnTo>
                      <a:pt x="2" y="6"/>
                    </a:lnTo>
                    <a:lnTo>
                      <a:pt x="3" y="7"/>
                    </a:lnTo>
                    <a:lnTo>
                      <a:pt x="5" y="7"/>
                    </a:lnTo>
                    <a:lnTo>
                      <a:pt x="6" y="8"/>
                    </a:lnTo>
                    <a:lnTo>
                      <a:pt x="7" y="9"/>
                    </a:lnTo>
                    <a:lnTo>
                      <a:pt x="8" y="9"/>
                    </a:lnTo>
                    <a:lnTo>
                      <a:pt x="8" y="11"/>
                    </a:lnTo>
                    <a:lnTo>
                      <a:pt x="9" y="12"/>
                    </a:lnTo>
                    <a:lnTo>
                      <a:pt x="10" y="13"/>
                    </a:lnTo>
                    <a:lnTo>
                      <a:pt x="12" y="14"/>
                    </a:lnTo>
                    <a:lnTo>
                      <a:pt x="13" y="15"/>
                    </a:lnTo>
                    <a:lnTo>
                      <a:pt x="13" y="16"/>
                    </a:lnTo>
                    <a:lnTo>
                      <a:pt x="14" y="16"/>
                    </a:lnTo>
                    <a:lnTo>
                      <a:pt x="15" y="17"/>
                    </a:lnTo>
                    <a:lnTo>
                      <a:pt x="15" y="19"/>
                    </a:lnTo>
                    <a:lnTo>
                      <a:pt x="16" y="20"/>
                    </a:lnTo>
                    <a:lnTo>
                      <a:pt x="17" y="21"/>
                    </a:lnTo>
                    <a:lnTo>
                      <a:pt x="18" y="22"/>
                    </a:lnTo>
                    <a:lnTo>
                      <a:pt x="18" y="23"/>
                    </a:lnTo>
                    <a:lnTo>
                      <a:pt x="20" y="24"/>
                    </a:lnTo>
                    <a:lnTo>
                      <a:pt x="20" y="26"/>
                    </a:lnTo>
                    <a:lnTo>
                      <a:pt x="21" y="27"/>
                    </a:lnTo>
                    <a:lnTo>
                      <a:pt x="21" y="28"/>
                    </a:lnTo>
                    <a:lnTo>
                      <a:pt x="22" y="29"/>
                    </a:lnTo>
                    <a:lnTo>
                      <a:pt x="22" y="30"/>
                    </a:lnTo>
                    <a:lnTo>
                      <a:pt x="23" y="31"/>
                    </a:lnTo>
                    <a:lnTo>
                      <a:pt x="23" y="32"/>
                    </a:lnTo>
                    <a:lnTo>
                      <a:pt x="25" y="29"/>
                    </a:lnTo>
                    <a:lnTo>
                      <a:pt x="23" y="32"/>
                    </a:lnTo>
                    <a:lnTo>
                      <a:pt x="24" y="34"/>
                    </a:lnTo>
                    <a:lnTo>
                      <a:pt x="25" y="34"/>
                    </a:lnTo>
                    <a:lnTo>
                      <a:pt x="27" y="34"/>
                    </a:lnTo>
                    <a:lnTo>
                      <a:pt x="27" y="32"/>
                    </a:lnTo>
                    <a:lnTo>
                      <a:pt x="28" y="32"/>
                    </a:lnTo>
                    <a:lnTo>
                      <a:pt x="28" y="31"/>
                    </a:lnTo>
                    <a:lnTo>
                      <a:pt x="28" y="30"/>
                    </a:lnTo>
                    <a:lnTo>
                      <a:pt x="25" y="34"/>
                    </a:lnTo>
                    <a:close/>
                  </a:path>
                </a:pathLst>
              </a:custGeom>
              <a:solidFill>
                <a:srgbClr val="000000"/>
              </a:solidFill>
              <a:ln w="9525">
                <a:noFill/>
                <a:round/>
                <a:headEnd/>
                <a:tailEnd/>
              </a:ln>
            </p:spPr>
            <p:txBody>
              <a:bodyPr/>
              <a:lstStyle/>
              <a:p>
                <a:endParaRPr lang="en-GB"/>
              </a:p>
            </p:txBody>
          </p:sp>
          <p:sp>
            <p:nvSpPr>
              <p:cNvPr id="246" name="Freeform 47"/>
              <p:cNvSpPr>
                <a:spLocks/>
              </p:cNvSpPr>
              <p:nvPr/>
            </p:nvSpPr>
            <p:spPr bwMode="auto">
              <a:xfrm>
                <a:off x="650" y="1986"/>
                <a:ext cx="5" cy="11"/>
              </a:xfrm>
              <a:custGeom>
                <a:avLst/>
                <a:gdLst>
                  <a:gd name="T0" fmla="*/ 0 w 10"/>
                  <a:gd name="T1" fmla="*/ 6 h 21"/>
                  <a:gd name="T2" fmla="*/ 1 w 10"/>
                  <a:gd name="T3" fmla="*/ 6 h 21"/>
                  <a:gd name="T4" fmla="*/ 1 w 10"/>
                  <a:gd name="T5" fmla="*/ 6 h 21"/>
                  <a:gd name="T6" fmla="*/ 1 w 10"/>
                  <a:gd name="T7" fmla="*/ 6 h 21"/>
                  <a:gd name="T8" fmla="*/ 1 w 10"/>
                  <a:gd name="T9" fmla="*/ 5 h 21"/>
                  <a:gd name="T10" fmla="*/ 1 w 10"/>
                  <a:gd name="T11" fmla="*/ 5 h 21"/>
                  <a:gd name="T12" fmla="*/ 1 w 10"/>
                  <a:gd name="T13" fmla="*/ 5 h 21"/>
                  <a:gd name="T14" fmla="*/ 1 w 10"/>
                  <a:gd name="T15" fmla="*/ 5 h 21"/>
                  <a:gd name="T16" fmla="*/ 2 w 10"/>
                  <a:gd name="T17" fmla="*/ 5 h 21"/>
                  <a:gd name="T18" fmla="*/ 2 w 10"/>
                  <a:gd name="T19" fmla="*/ 4 h 21"/>
                  <a:gd name="T20" fmla="*/ 3 w 10"/>
                  <a:gd name="T21" fmla="*/ 4 h 21"/>
                  <a:gd name="T22" fmla="*/ 3 w 10"/>
                  <a:gd name="T23" fmla="*/ 4 h 21"/>
                  <a:gd name="T24" fmla="*/ 3 w 10"/>
                  <a:gd name="T25" fmla="*/ 4 h 21"/>
                  <a:gd name="T26" fmla="*/ 3 w 10"/>
                  <a:gd name="T27" fmla="*/ 3 h 21"/>
                  <a:gd name="T28" fmla="*/ 3 w 10"/>
                  <a:gd name="T29" fmla="*/ 3 h 21"/>
                  <a:gd name="T30" fmla="*/ 3 w 10"/>
                  <a:gd name="T31" fmla="*/ 3 h 21"/>
                  <a:gd name="T32" fmla="*/ 3 w 10"/>
                  <a:gd name="T33" fmla="*/ 2 h 21"/>
                  <a:gd name="T34" fmla="*/ 3 w 10"/>
                  <a:gd name="T35" fmla="*/ 2 h 21"/>
                  <a:gd name="T36" fmla="*/ 3 w 10"/>
                  <a:gd name="T37" fmla="*/ 2 h 21"/>
                  <a:gd name="T38" fmla="*/ 2 w 10"/>
                  <a:gd name="T39" fmla="*/ 2 h 21"/>
                  <a:gd name="T40" fmla="*/ 2 w 10"/>
                  <a:gd name="T41" fmla="*/ 1 h 21"/>
                  <a:gd name="T42" fmla="*/ 1 w 10"/>
                  <a:gd name="T43" fmla="*/ 1 h 21"/>
                  <a:gd name="T44" fmla="*/ 1 w 10"/>
                  <a:gd name="T45" fmla="*/ 1 h 21"/>
                  <a:gd name="T46" fmla="*/ 1 w 10"/>
                  <a:gd name="T47" fmla="*/ 1 h 21"/>
                  <a:gd name="T48" fmla="*/ 1 w 10"/>
                  <a:gd name="T49" fmla="*/ 1 h 21"/>
                  <a:gd name="T50" fmla="*/ 1 w 10"/>
                  <a:gd name="T51" fmla="*/ 1 h 21"/>
                  <a:gd name="T52" fmla="*/ 1 w 10"/>
                  <a:gd name="T53" fmla="*/ 0 h 21"/>
                  <a:gd name="T54" fmla="*/ 1 w 10"/>
                  <a:gd name="T55" fmla="*/ 0 h 21"/>
                  <a:gd name="T56" fmla="*/ 0 w 10"/>
                  <a:gd name="T57" fmla="*/ 0 h 21"/>
                  <a:gd name="T58" fmla="*/ 0 w 10"/>
                  <a:gd name="T59" fmla="*/ 6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
                  <a:gd name="T91" fmla="*/ 0 h 21"/>
                  <a:gd name="T92" fmla="*/ 10 w 10"/>
                  <a:gd name="T93" fmla="*/ 21 h 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 h="21">
                    <a:moveTo>
                      <a:pt x="0" y="21"/>
                    </a:moveTo>
                    <a:lnTo>
                      <a:pt x="1" y="21"/>
                    </a:lnTo>
                    <a:lnTo>
                      <a:pt x="2" y="21"/>
                    </a:lnTo>
                    <a:lnTo>
                      <a:pt x="3" y="21"/>
                    </a:lnTo>
                    <a:lnTo>
                      <a:pt x="4" y="20"/>
                    </a:lnTo>
                    <a:lnTo>
                      <a:pt x="6" y="18"/>
                    </a:lnTo>
                    <a:lnTo>
                      <a:pt x="7" y="18"/>
                    </a:lnTo>
                    <a:lnTo>
                      <a:pt x="7" y="17"/>
                    </a:lnTo>
                    <a:lnTo>
                      <a:pt x="8" y="17"/>
                    </a:lnTo>
                    <a:lnTo>
                      <a:pt x="8" y="16"/>
                    </a:lnTo>
                    <a:lnTo>
                      <a:pt x="9" y="15"/>
                    </a:lnTo>
                    <a:lnTo>
                      <a:pt x="9" y="14"/>
                    </a:lnTo>
                    <a:lnTo>
                      <a:pt x="9" y="13"/>
                    </a:lnTo>
                    <a:lnTo>
                      <a:pt x="10" y="11"/>
                    </a:lnTo>
                    <a:lnTo>
                      <a:pt x="10" y="10"/>
                    </a:lnTo>
                    <a:lnTo>
                      <a:pt x="10" y="9"/>
                    </a:lnTo>
                    <a:lnTo>
                      <a:pt x="9" y="8"/>
                    </a:lnTo>
                    <a:lnTo>
                      <a:pt x="9" y="7"/>
                    </a:lnTo>
                    <a:lnTo>
                      <a:pt x="9" y="6"/>
                    </a:lnTo>
                    <a:lnTo>
                      <a:pt x="8" y="5"/>
                    </a:lnTo>
                    <a:lnTo>
                      <a:pt x="8" y="3"/>
                    </a:lnTo>
                    <a:lnTo>
                      <a:pt x="7" y="3"/>
                    </a:lnTo>
                    <a:lnTo>
                      <a:pt x="7" y="2"/>
                    </a:lnTo>
                    <a:lnTo>
                      <a:pt x="6" y="2"/>
                    </a:lnTo>
                    <a:lnTo>
                      <a:pt x="4" y="1"/>
                    </a:lnTo>
                    <a:lnTo>
                      <a:pt x="3" y="1"/>
                    </a:lnTo>
                    <a:lnTo>
                      <a:pt x="2" y="0"/>
                    </a:lnTo>
                    <a:lnTo>
                      <a:pt x="1" y="0"/>
                    </a:lnTo>
                    <a:lnTo>
                      <a:pt x="0" y="0"/>
                    </a:lnTo>
                    <a:lnTo>
                      <a:pt x="0" y="21"/>
                    </a:lnTo>
                    <a:close/>
                  </a:path>
                </a:pathLst>
              </a:custGeom>
              <a:solidFill>
                <a:srgbClr val="000000"/>
              </a:solidFill>
              <a:ln w="9525">
                <a:noFill/>
                <a:round/>
                <a:headEnd/>
                <a:tailEnd/>
              </a:ln>
            </p:spPr>
            <p:txBody>
              <a:bodyPr/>
              <a:lstStyle/>
              <a:p>
                <a:endParaRPr lang="en-GB"/>
              </a:p>
            </p:txBody>
          </p:sp>
          <p:sp>
            <p:nvSpPr>
              <p:cNvPr id="247" name="Freeform 48"/>
              <p:cNvSpPr>
                <a:spLocks/>
              </p:cNvSpPr>
              <p:nvPr/>
            </p:nvSpPr>
            <p:spPr bwMode="auto">
              <a:xfrm>
                <a:off x="455" y="1982"/>
                <a:ext cx="195" cy="15"/>
              </a:xfrm>
              <a:custGeom>
                <a:avLst/>
                <a:gdLst>
                  <a:gd name="T0" fmla="*/ 3 w 390"/>
                  <a:gd name="T1" fmla="*/ 5 h 30"/>
                  <a:gd name="T2" fmla="*/ 9 w 390"/>
                  <a:gd name="T3" fmla="*/ 6 h 30"/>
                  <a:gd name="T4" fmla="*/ 14 w 390"/>
                  <a:gd name="T5" fmla="*/ 6 h 30"/>
                  <a:gd name="T6" fmla="*/ 21 w 390"/>
                  <a:gd name="T7" fmla="*/ 6 h 30"/>
                  <a:gd name="T8" fmla="*/ 26 w 390"/>
                  <a:gd name="T9" fmla="*/ 7 h 30"/>
                  <a:gd name="T10" fmla="*/ 33 w 390"/>
                  <a:gd name="T11" fmla="*/ 7 h 30"/>
                  <a:gd name="T12" fmla="*/ 38 w 390"/>
                  <a:gd name="T13" fmla="*/ 7 h 30"/>
                  <a:gd name="T14" fmla="*/ 45 w 390"/>
                  <a:gd name="T15" fmla="*/ 7 h 30"/>
                  <a:gd name="T16" fmla="*/ 50 w 390"/>
                  <a:gd name="T17" fmla="*/ 7 h 30"/>
                  <a:gd name="T18" fmla="*/ 56 w 390"/>
                  <a:gd name="T19" fmla="*/ 8 h 30"/>
                  <a:gd name="T20" fmla="*/ 61 w 390"/>
                  <a:gd name="T21" fmla="*/ 8 h 30"/>
                  <a:gd name="T22" fmla="*/ 68 w 390"/>
                  <a:gd name="T23" fmla="*/ 8 h 30"/>
                  <a:gd name="T24" fmla="*/ 74 w 390"/>
                  <a:gd name="T25" fmla="*/ 8 h 30"/>
                  <a:gd name="T26" fmla="*/ 80 w 390"/>
                  <a:gd name="T27" fmla="*/ 8 h 30"/>
                  <a:gd name="T28" fmla="*/ 86 w 390"/>
                  <a:gd name="T29" fmla="*/ 8 h 30"/>
                  <a:gd name="T30" fmla="*/ 92 w 390"/>
                  <a:gd name="T31" fmla="*/ 8 h 30"/>
                  <a:gd name="T32" fmla="*/ 98 w 390"/>
                  <a:gd name="T33" fmla="*/ 8 h 30"/>
                  <a:gd name="T34" fmla="*/ 95 w 390"/>
                  <a:gd name="T35" fmla="*/ 3 h 30"/>
                  <a:gd name="T36" fmla="*/ 89 w 390"/>
                  <a:gd name="T37" fmla="*/ 3 h 30"/>
                  <a:gd name="T38" fmla="*/ 83 w 390"/>
                  <a:gd name="T39" fmla="*/ 3 h 30"/>
                  <a:gd name="T40" fmla="*/ 77 w 390"/>
                  <a:gd name="T41" fmla="*/ 3 h 30"/>
                  <a:gd name="T42" fmla="*/ 71 w 390"/>
                  <a:gd name="T43" fmla="*/ 3 h 30"/>
                  <a:gd name="T44" fmla="*/ 65 w 390"/>
                  <a:gd name="T45" fmla="*/ 3 h 30"/>
                  <a:gd name="T46" fmla="*/ 58 w 390"/>
                  <a:gd name="T47" fmla="*/ 2 h 30"/>
                  <a:gd name="T48" fmla="*/ 53 w 390"/>
                  <a:gd name="T49" fmla="*/ 2 h 30"/>
                  <a:gd name="T50" fmla="*/ 48 w 390"/>
                  <a:gd name="T51" fmla="*/ 2 h 30"/>
                  <a:gd name="T52" fmla="*/ 42 w 390"/>
                  <a:gd name="T53" fmla="*/ 2 h 30"/>
                  <a:gd name="T54" fmla="*/ 36 w 390"/>
                  <a:gd name="T55" fmla="*/ 2 h 30"/>
                  <a:gd name="T56" fmla="*/ 29 w 390"/>
                  <a:gd name="T57" fmla="*/ 1 h 30"/>
                  <a:gd name="T58" fmla="*/ 24 w 390"/>
                  <a:gd name="T59" fmla="*/ 1 h 30"/>
                  <a:gd name="T60" fmla="*/ 18 w 390"/>
                  <a:gd name="T61" fmla="*/ 1 h 30"/>
                  <a:gd name="T62" fmla="*/ 12 w 390"/>
                  <a:gd name="T63" fmla="*/ 1 h 30"/>
                  <a:gd name="T64" fmla="*/ 6 w 390"/>
                  <a:gd name="T65" fmla="*/ 0 h 30"/>
                  <a:gd name="T66" fmla="*/ 3 w 390"/>
                  <a:gd name="T67" fmla="*/ 0 h 30"/>
                  <a:gd name="T68" fmla="*/ 3 w 390"/>
                  <a:gd name="T69" fmla="*/ 0 h 30"/>
                  <a:gd name="T70" fmla="*/ 2 w 390"/>
                  <a:gd name="T71" fmla="*/ 0 h 30"/>
                  <a:gd name="T72" fmla="*/ 2 w 390"/>
                  <a:gd name="T73" fmla="*/ 1 h 30"/>
                  <a:gd name="T74" fmla="*/ 1 w 390"/>
                  <a:gd name="T75" fmla="*/ 1 h 30"/>
                  <a:gd name="T76" fmla="*/ 1 w 390"/>
                  <a:gd name="T77" fmla="*/ 1 h 30"/>
                  <a:gd name="T78" fmla="*/ 1 w 390"/>
                  <a:gd name="T79" fmla="*/ 1 h 30"/>
                  <a:gd name="T80" fmla="*/ 0 w 390"/>
                  <a:gd name="T81" fmla="*/ 2 h 30"/>
                  <a:gd name="T82" fmla="*/ 0 w 390"/>
                  <a:gd name="T83" fmla="*/ 3 h 30"/>
                  <a:gd name="T84" fmla="*/ 0 w 390"/>
                  <a:gd name="T85" fmla="*/ 3 h 30"/>
                  <a:gd name="T86" fmla="*/ 0 w 390"/>
                  <a:gd name="T87" fmla="*/ 4 h 30"/>
                  <a:gd name="T88" fmla="*/ 1 w 390"/>
                  <a:gd name="T89" fmla="*/ 4 h 30"/>
                  <a:gd name="T90" fmla="*/ 1 w 390"/>
                  <a:gd name="T91" fmla="*/ 5 h 30"/>
                  <a:gd name="T92" fmla="*/ 2 w 390"/>
                  <a:gd name="T93" fmla="*/ 5 h 30"/>
                  <a:gd name="T94" fmla="*/ 2 w 390"/>
                  <a:gd name="T95" fmla="*/ 5 h 30"/>
                  <a:gd name="T96" fmla="*/ 3 w 390"/>
                  <a:gd name="T97" fmla="*/ 5 h 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90"/>
                  <a:gd name="T148" fmla="*/ 0 h 30"/>
                  <a:gd name="T149" fmla="*/ 390 w 390"/>
                  <a:gd name="T150" fmla="*/ 30 h 3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90" h="30">
                    <a:moveTo>
                      <a:pt x="8" y="20"/>
                    </a:moveTo>
                    <a:lnTo>
                      <a:pt x="10" y="20"/>
                    </a:lnTo>
                    <a:lnTo>
                      <a:pt x="22" y="20"/>
                    </a:lnTo>
                    <a:lnTo>
                      <a:pt x="34" y="22"/>
                    </a:lnTo>
                    <a:lnTo>
                      <a:pt x="45" y="22"/>
                    </a:lnTo>
                    <a:lnTo>
                      <a:pt x="58" y="23"/>
                    </a:lnTo>
                    <a:lnTo>
                      <a:pt x="69" y="23"/>
                    </a:lnTo>
                    <a:lnTo>
                      <a:pt x="81" y="24"/>
                    </a:lnTo>
                    <a:lnTo>
                      <a:pt x="94" y="24"/>
                    </a:lnTo>
                    <a:lnTo>
                      <a:pt x="105" y="25"/>
                    </a:lnTo>
                    <a:lnTo>
                      <a:pt x="117" y="25"/>
                    </a:lnTo>
                    <a:lnTo>
                      <a:pt x="129" y="25"/>
                    </a:lnTo>
                    <a:lnTo>
                      <a:pt x="141" y="26"/>
                    </a:lnTo>
                    <a:lnTo>
                      <a:pt x="152" y="26"/>
                    </a:lnTo>
                    <a:lnTo>
                      <a:pt x="165" y="26"/>
                    </a:lnTo>
                    <a:lnTo>
                      <a:pt x="177" y="27"/>
                    </a:lnTo>
                    <a:lnTo>
                      <a:pt x="188" y="27"/>
                    </a:lnTo>
                    <a:lnTo>
                      <a:pt x="200" y="27"/>
                    </a:lnTo>
                    <a:lnTo>
                      <a:pt x="212" y="29"/>
                    </a:lnTo>
                    <a:lnTo>
                      <a:pt x="224" y="29"/>
                    </a:lnTo>
                    <a:lnTo>
                      <a:pt x="235" y="29"/>
                    </a:lnTo>
                    <a:lnTo>
                      <a:pt x="247" y="29"/>
                    </a:lnTo>
                    <a:lnTo>
                      <a:pt x="260" y="30"/>
                    </a:lnTo>
                    <a:lnTo>
                      <a:pt x="271" y="30"/>
                    </a:lnTo>
                    <a:lnTo>
                      <a:pt x="283" y="30"/>
                    </a:lnTo>
                    <a:lnTo>
                      <a:pt x="294" y="30"/>
                    </a:lnTo>
                    <a:lnTo>
                      <a:pt x="307" y="30"/>
                    </a:lnTo>
                    <a:lnTo>
                      <a:pt x="318" y="30"/>
                    </a:lnTo>
                    <a:lnTo>
                      <a:pt x="330" y="30"/>
                    </a:lnTo>
                    <a:lnTo>
                      <a:pt x="341" y="30"/>
                    </a:lnTo>
                    <a:lnTo>
                      <a:pt x="354" y="30"/>
                    </a:lnTo>
                    <a:lnTo>
                      <a:pt x="366" y="30"/>
                    </a:lnTo>
                    <a:lnTo>
                      <a:pt x="377" y="30"/>
                    </a:lnTo>
                    <a:lnTo>
                      <a:pt x="390" y="30"/>
                    </a:lnTo>
                    <a:lnTo>
                      <a:pt x="390" y="9"/>
                    </a:lnTo>
                    <a:lnTo>
                      <a:pt x="377" y="9"/>
                    </a:lnTo>
                    <a:lnTo>
                      <a:pt x="366" y="9"/>
                    </a:lnTo>
                    <a:lnTo>
                      <a:pt x="354" y="9"/>
                    </a:lnTo>
                    <a:lnTo>
                      <a:pt x="341" y="9"/>
                    </a:lnTo>
                    <a:lnTo>
                      <a:pt x="330" y="9"/>
                    </a:lnTo>
                    <a:lnTo>
                      <a:pt x="318" y="9"/>
                    </a:lnTo>
                    <a:lnTo>
                      <a:pt x="307" y="9"/>
                    </a:lnTo>
                    <a:lnTo>
                      <a:pt x="295" y="9"/>
                    </a:lnTo>
                    <a:lnTo>
                      <a:pt x="283" y="9"/>
                    </a:lnTo>
                    <a:lnTo>
                      <a:pt x="271" y="9"/>
                    </a:lnTo>
                    <a:lnTo>
                      <a:pt x="260" y="9"/>
                    </a:lnTo>
                    <a:lnTo>
                      <a:pt x="248" y="8"/>
                    </a:lnTo>
                    <a:lnTo>
                      <a:pt x="235" y="8"/>
                    </a:lnTo>
                    <a:lnTo>
                      <a:pt x="224" y="8"/>
                    </a:lnTo>
                    <a:lnTo>
                      <a:pt x="212" y="8"/>
                    </a:lnTo>
                    <a:lnTo>
                      <a:pt x="201" y="7"/>
                    </a:lnTo>
                    <a:lnTo>
                      <a:pt x="189" y="7"/>
                    </a:lnTo>
                    <a:lnTo>
                      <a:pt x="177" y="7"/>
                    </a:lnTo>
                    <a:lnTo>
                      <a:pt x="165" y="7"/>
                    </a:lnTo>
                    <a:lnTo>
                      <a:pt x="154" y="6"/>
                    </a:lnTo>
                    <a:lnTo>
                      <a:pt x="142" y="6"/>
                    </a:lnTo>
                    <a:lnTo>
                      <a:pt x="129" y="4"/>
                    </a:lnTo>
                    <a:lnTo>
                      <a:pt x="118" y="4"/>
                    </a:lnTo>
                    <a:lnTo>
                      <a:pt x="106" y="4"/>
                    </a:lnTo>
                    <a:lnTo>
                      <a:pt x="94" y="3"/>
                    </a:lnTo>
                    <a:lnTo>
                      <a:pt x="82" y="3"/>
                    </a:lnTo>
                    <a:lnTo>
                      <a:pt x="71" y="2"/>
                    </a:lnTo>
                    <a:lnTo>
                      <a:pt x="59" y="2"/>
                    </a:lnTo>
                    <a:lnTo>
                      <a:pt x="46" y="1"/>
                    </a:lnTo>
                    <a:lnTo>
                      <a:pt x="35" y="1"/>
                    </a:lnTo>
                    <a:lnTo>
                      <a:pt x="22" y="0"/>
                    </a:lnTo>
                    <a:lnTo>
                      <a:pt x="11" y="0"/>
                    </a:lnTo>
                    <a:lnTo>
                      <a:pt x="12" y="0"/>
                    </a:lnTo>
                    <a:lnTo>
                      <a:pt x="11" y="0"/>
                    </a:lnTo>
                    <a:lnTo>
                      <a:pt x="10" y="0"/>
                    </a:lnTo>
                    <a:lnTo>
                      <a:pt x="8" y="0"/>
                    </a:lnTo>
                    <a:lnTo>
                      <a:pt x="7" y="0"/>
                    </a:lnTo>
                    <a:lnTo>
                      <a:pt x="6" y="0"/>
                    </a:lnTo>
                    <a:lnTo>
                      <a:pt x="5" y="1"/>
                    </a:lnTo>
                    <a:lnTo>
                      <a:pt x="4" y="1"/>
                    </a:lnTo>
                    <a:lnTo>
                      <a:pt x="4" y="2"/>
                    </a:lnTo>
                    <a:lnTo>
                      <a:pt x="3" y="2"/>
                    </a:lnTo>
                    <a:lnTo>
                      <a:pt x="3" y="3"/>
                    </a:lnTo>
                    <a:lnTo>
                      <a:pt x="1" y="3"/>
                    </a:lnTo>
                    <a:lnTo>
                      <a:pt x="1" y="4"/>
                    </a:lnTo>
                    <a:lnTo>
                      <a:pt x="0" y="6"/>
                    </a:lnTo>
                    <a:lnTo>
                      <a:pt x="0" y="7"/>
                    </a:lnTo>
                    <a:lnTo>
                      <a:pt x="0" y="8"/>
                    </a:lnTo>
                    <a:lnTo>
                      <a:pt x="0" y="9"/>
                    </a:lnTo>
                    <a:lnTo>
                      <a:pt x="0" y="10"/>
                    </a:lnTo>
                    <a:lnTo>
                      <a:pt x="0" y="11"/>
                    </a:lnTo>
                    <a:lnTo>
                      <a:pt x="0" y="12"/>
                    </a:lnTo>
                    <a:lnTo>
                      <a:pt x="0" y="14"/>
                    </a:lnTo>
                    <a:lnTo>
                      <a:pt x="1" y="15"/>
                    </a:lnTo>
                    <a:lnTo>
                      <a:pt x="1" y="16"/>
                    </a:lnTo>
                    <a:lnTo>
                      <a:pt x="3" y="16"/>
                    </a:lnTo>
                    <a:lnTo>
                      <a:pt x="3" y="17"/>
                    </a:lnTo>
                    <a:lnTo>
                      <a:pt x="4" y="18"/>
                    </a:lnTo>
                    <a:lnTo>
                      <a:pt x="5" y="19"/>
                    </a:lnTo>
                    <a:lnTo>
                      <a:pt x="6" y="19"/>
                    </a:lnTo>
                    <a:lnTo>
                      <a:pt x="7" y="19"/>
                    </a:lnTo>
                    <a:lnTo>
                      <a:pt x="8" y="20"/>
                    </a:lnTo>
                    <a:lnTo>
                      <a:pt x="10" y="20"/>
                    </a:lnTo>
                    <a:lnTo>
                      <a:pt x="8" y="20"/>
                    </a:lnTo>
                    <a:close/>
                  </a:path>
                </a:pathLst>
              </a:custGeom>
              <a:solidFill>
                <a:srgbClr val="000000"/>
              </a:solidFill>
              <a:ln w="9525">
                <a:noFill/>
                <a:round/>
                <a:headEnd/>
                <a:tailEnd/>
              </a:ln>
            </p:spPr>
            <p:txBody>
              <a:bodyPr/>
              <a:lstStyle/>
              <a:p>
                <a:endParaRPr lang="en-GB"/>
              </a:p>
            </p:txBody>
          </p:sp>
          <p:sp>
            <p:nvSpPr>
              <p:cNvPr id="248" name="Freeform 49"/>
              <p:cNvSpPr>
                <a:spLocks/>
              </p:cNvSpPr>
              <p:nvPr/>
            </p:nvSpPr>
            <p:spPr bwMode="auto">
              <a:xfrm>
                <a:off x="414" y="1961"/>
                <a:ext cx="47" cy="31"/>
              </a:xfrm>
              <a:custGeom>
                <a:avLst/>
                <a:gdLst>
                  <a:gd name="T0" fmla="*/ 8 w 93"/>
                  <a:gd name="T1" fmla="*/ 0 h 63"/>
                  <a:gd name="T2" fmla="*/ 6 w 93"/>
                  <a:gd name="T3" fmla="*/ 0 h 63"/>
                  <a:gd name="T4" fmla="*/ 4 w 93"/>
                  <a:gd name="T5" fmla="*/ 1 h 63"/>
                  <a:gd name="T6" fmla="*/ 2 w 93"/>
                  <a:gd name="T7" fmla="*/ 2 h 63"/>
                  <a:gd name="T8" fmla="*/ 1 w 93"/>
                  <a:gd name="T9" fmla="*/ 3 h 63"/>
                  <a:gd name="T10" fmla="*/ 0 w 93"/>
                  <a:gd name="T11" fmla="*/ 6 h 63"/>
                  <a:gd name="T12" fmla="*/ 1 w 93"/>
                  <a:gd name="T13" fmla="*/ 7 h 63"/>
                  <a:gd name="T14" fmla="*/ 3 w 93"/>
                  <a:gd name="T15" fmla="*/ 9 h 63"/>
                  <a:gd name="T16" fmla="*/ 4 w 93"/>
                  <a:gd name="T17" fmla="*/ 10 h 63"/>
                  <a:gd name="T18" fmla="*/ 6 w 93"/>
                  <a:gd name="T19" fmla="*/ 11 h 63"/>
                  <a:gd name="T20" fmla="*/ 8 w 93"/>
                  <a:gd name="T21" fmla="*/ 11 h 63"/>
                  <a:gd name="T22" fmla="*/ 10 w 93"/>
                  <a:gd name="T23" fmla="*/ 12 h 63"/>
                  <a:gd name="T24" fmla="*/ 13 w 93"/>
                  <a:gd name="T25" fmla="*/ 13 h 63"/>
                  <a:gd name="T26" fmla="*/ 15 w 93"/>
                  <a:gd name="T27" fmla="*/ 14 h 63"/>
                  <a:gd name="T28" fmla="*/ 18 w 93"/>
                  <a:gd name="T29" fmla="*/ 15 h 63"/>
                  <a:gd name="T30" fmla="*/ 21 w 93"/>
                  <a:gd name="T31" fmla="*/ 15 h 63"/>
                  <a:gd name="T32" fmla="*/ 24 w 93"/>
                  <a:gd name="T33" fmla="*/ 10 h 63"/>
                  <a:gd name="T34" fmla="*/ 21 w 93"/>
                  <a:gd name="T35" fmla="*/ 10 h 63"/>
                  <a:gd name="T36" fmla="*/ 18 w 93"/>
                  <a:gd name="T37" fmla="*/ 9 h 63"/>
                  <a:gd name="T38" fmla="*/ 15 w 93"/>
                  <a:gd name="T39" fmla="*/ 9 h 63"/>
                  <a:gd name="T40" fmla="*/ 13 w 93"/>
                  <a:gd name="T41" fmla="*/ 8 h 63"/>
                  <a:gd name="T42" fmla="*/ 11 w 93"/>
                  <a:gd name="T43" fmla="*/ 7 h 63"/>
                  <a:gd name="T44" fmla="*/ 9 w 93"/>
                  <a:gd name="T45" fmla="*/ 6 h 63"/>
                  <a:gd name="T46" fmla="*/ 7 w 93"/>
                  <a:gd name="T47" fmla="*/ 6 h 63"/>
                  <a:gd name="T48" fmla="*/ 6 w 93"/>
                  <a:gd name="T49" fmla="*/ 5 h 63"/>
                  <a:gd name="T50" fmla="*/ 5 w 93"/>
                  <a:gd name="T51" fmla="*/ 5 h 63"/>
                  <a:gd name="T52" fmla="*/ 5 w 93"/>
                  <a:gd name="T53" fmla="*/ 5 h 63"/>
                  <a:gd name="T54" fmla="*/ 5 w 93"/>
                  <a:gd name="T55" fmla="*/ 5 h 63"/>
                  <a:gd name="T56" fmla="*/ 5 w 93"/>
                  <a:gd name="T57" fmla="*/ 6 h 63"/>
                  <a:gd name="T58" fmla="*/ 5 w 93"/>
                  <a:gd name="T59" fmla="*/ 6 h 63"/>
                  <a:gd name="T60" fmla="*/ 7 w 93"/>
                  <a:gd name="T61" fmla="*/ 5 h 63"/>
                  <a:gd name="T62" fmla="*/ 9 w 93"/>
                  <a:gd name="T63" fmla="*/ 5 h 63"/>
                  <a:gd name="T64" fmla="*/ 10 w 93"/>
                  <a:gd name="T65" fmla="*/ 5 h 63"/>
                  <a:gd name="T66" fmla="*/ 11 w 93"/>
                  <a:gd name="T67" fmla="*/ 5 h 63"/>
                  <a:gd name="T68" fmla="*/ 11 w 93"/>
                  <a:gd name="T69" fmla="*/ 4 h 63"/>
                  <a:gd name="T70" fmla="*/ 12 w 93"/>
                  <a:gd name="T71" fmla="*/ 4 h 63"/>
                  <a:gd name="T72" fmla="*/ 12 w 93"/>
                  <a:gd name="T73" fmla="*/ 4 h 63"/>
                  <a:gd name="T74" fmla="*/ 12 w 93"/>
                  <a:gd name="T75" fmla="*/ 3 h 63"/>
                  <a:gd name="T76" fmla="*/ 13 w 93"/>
                  <a:gd name="T77" fmla="*/ 3 h 63"/>
                  <a:gd name="T78" fmla="*/ 13 w 93"/>
                  <a:gd name="T79" fmla="*/ 2 h 63"/>
                  <a:gd name="T80" fmla="*/ 12 w 93"/>
                  <a:gd name="T81" fmla="*/ 2 h 63"/>
                  <a:gd name="T82" fmla="*/ 12 w 93"/>
                  <a:gd name="T83" fmla="*/ 1 h 63"/>
                  <a:gd name="T84" fmla="*/ 12 w 93"/>
                  <a:gd name="T85" fmla="*/ 1 h 63"/>
                  <a:gd name="T86" fmla="*/ 11 w 93"/>
                  <a:gd name="T87" fmla="*/ 0 h 63"/>
                  <a:gd name="T88" fmla="*/ 11 w 93"/>
                  <a:gd name="T89" fmla="*/ 0 h 63"/>
                  <a:gd name="T90" fmla="*/ 11 w 93"/>
                  <a:gd name="T91" fmla="*/ 0 h 63"/>
                  <a:gd name="T92" fmla="*/ 10 w 93"/>
                  <a:gd name="T93" fmla="*/ 0 h 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3"/>
                  <a:gd name="T142" fmla="*/ 0 h 63"/>
                  <a:gd name="T143" fmla="*/ 93 w 93"/>
                  <a:gd name="T144" fmla="*/ 63 h 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3" h="63">
                    <a:moveTo>
                      <a:pt x="38" y="0"/>
                    </a:moveTo>
                    <a:lnTo>
                      <a:pt x="32" y="1"/>
                    </a:lnTo>
                    <a:lnTo>
                      <a:pt x="26" y="1"/>
                    </a:lnTo>
                    <a:lnTo>
                      <a:pt x="21" y="2"/>
                    </a:lnTo>
                    <a:lnTo>
                      <a:pt x="17" y="4"/>
                    </a:lnTo>
                    <a:lnTo>
                      <a:pt x="13" y="5"/>
                    </a:lnTo>
                    <a:lnTo>
                      <a:pt x="10" y="6"/>
                    </a:lnTo>
                    <a:lnTo>
                      <a:pt x="6" y="8"/>
                    </a:lnTo>
                    <a:lnTo>
                      <a:pt x="3" y="12"/>
                    </a:lnTo>
                    <a:lnTo>
                      <a:pt x="1" y="15"/>
                    </a:lnTo>
                    <a:lnTo>
                      <a:pt x="0" y="20"/>
                    </a:lnTo>
                    <a:lnTo>
                      <a:pt x="0" y="24"/>
                    </a:lnTo>
                    <a:lnTo>
                      <a:pt x="2" y="29"/>
                    </a:lnTo>
                    <a:lnTo>
                      <a:pt x="3" y="31"/>
                    </a:lnTo>
                    <a:lnTo>
                      <a:pt x="6" y="35"/>
                    </a:lnTo>
                    <a:lnTo>
                      <a:pt x="9" y="37"/>
                    </a:lnTo>
                    <a:lnTo>
                      <a:pt x="11" y="38"/>
                    </a:lnTo>
                    <a:lnTo>
                      <a:pt x="14" y="40"/>
                    </a:lnTo>
                    <a:lnTo>
                      <a:pt x="18" y="43"/>
                    </a:lnTo>
                    <a:lnTo>
                      <a:pt x="21" y="44"/>
                    </a:lnTo>
                    <a:lnTo>
                      <a:pt x="26" y="46"/>
                    </a:lnTo>
                    <a:lnTo>
                      <a:pt x="29" y="47"/>
                    </a:lnTo>
                    <a:lnTo>
                      <a:pt x="34" y="50"/>
                    </a:lnTo>
                    <a:lnTo>
                      <a:pt x="39" y="51"/>
                    </a:lnTo>
                    <a:lnTo>
                      <a:pt x="44" y="53"/>
                    </a:lnTo>
                    <a:lnTo>
                      <a:pt x="49" y="54"/>
                    </a:lnTo>
                    <a:lnTo>
                      <a:pt x="55" y="55"/>
                    </a:lnTo>
                    <a:lnTo>
                      <a:pt x="59" y="58"/>
                    </a:lnTo>
                    <a:lnTo>
                      <a:pt x="65" y="59"/>
                    </a:lnTo>
                    <a:lnTo>
                      <a:pt x="71" y="60"/>
                    </a:lnTo>
                    <a:lnTo>
                      <a:pt x="78" y="61"/>
                    </a:lnTo>
                    <a:lnTo>
                      <a:pt x="84" y="62"/>
                    </a:lnTo>
                    <a:lnTo>
                      <a:pt x="89" y="63"/>
                    </a:lnTo>
                    <a:lnTo>
                      <a:pt x="93" y="43"/>
                    </a:lnTo>
                    <a:lnTo>
                      <a:pt x="87" y="42"/>
                    </a:lnTo>
                    <a:lnTo>
                      <a:pt x="81" y="40"/>
                    </a:lnTo>
                    <a:lnTo>
                      <a:pt x="76" y="39"/>
                    </a:lnTo>
                    <a:lnTo>
                      <a:pt x="70" y="38"/>
                    </a:lnTo>
                    <a:lnTo>
                      <a:pt x="65" y="37"/>
                    </a:lnTo>
                    <a:lnTo>
                      <a:pt x="59" y="36"/>
                    </a:lnTo>
                    <a:lnTo>
                      <a:pt x="55" y="35"/>
                    </a:lnTo>
                    <a:lnTo>
                      <a:pt x="50" y="34"/>
                    </a:lnTo>
                    <a:lnTo>
                      <a:pt x="46" y="31"/>
                    </a:lnTo>
                    <a:lnTo>
                      <a:pt x="41" y="30"/>
                    </a:lnTo>
                    <a:lnTo>
                      <a:pt x="38" y="29"/>
                    </a:lnTo>
                    <a:lnTo>
                      <a:pt x="34" y="27"/>
                    </a:lnTo>
                    <a:lnTo>
                      <a:pt x="31" y="25"/>
                    </a:lnTo>
                    <a:lnTo>
                      <a:pt x="27" y="24"/>
                    </a:lnTo>
                    <a:lnTo>
                      <a:pt x="25" y="23"/>
                    </a:lnTo>
                    <a:lnTo>
                      <a:pt x="23" y="22"/>
                    </a:lnTo>
                    <a:lnTo>
                      <a:pt x="21" y="20"/>
                    </a:lnTo>
                    <a:lnTo>
                      <a:pt x="20" y="20"/>
                    </a:lnTo>
                    <a:lnTo>
                      <a:pt x="20" y="19"/>
                    </a:lnTo>
                    <a:lnTo>
                      <a:pt x="20" y="20"/>
                    </a:lnTo>
                    <a:lnTo>
                      <a:pt x="20" y="22"/>
                    </a:lnTo>
                    <a:lnTo>
                      <a:pt x="20" y="23"/>
                    </a:lnTo>
                    <a:lnTo>
                      <a:pt x="19" y="24"/>
                    </a:lnTo>
                    <a:lnTo>
                      <a:pt x="19" y="25"/>
                    </a:lnTo>
                    <a:lnTo>
                      <a:pt x="19" y="24"/>
                    </a:lnTo>
                    <a:lnTo>
                      <a:pt x="20" y="24"/>
                    </a:lnTo>
                    <a:lnTo>
                      <a:pt x="23" y="23"/>
                    </a:lnTo>
                    <a:lnTo>
                      <a:pt x="26" y="23"/>
                    </a:lnTo>
                    <a:lnTo>
                      <a:pt x="29" y="22"/>
                    </a:lnTo>
                    <a:lnTo>
                      <a:pt x="34" y="21"/>
                    </a:lnTo>
                    <a:lnTo>
                      <a:pt x="39" y="21"/>
                    </a:lnTo>
                    <a:lnTo>
                      <a:pt x="40" y="21"/>
                    </a:lnTo>
                    <a:lnTo>
                      <a:pt x="41" y="21"/>
                    </a:lnTo>
                    <a:lnTo>
                      <a:pt x="42" y="20"/>
                    </a:lnTo>
                    <a:lnTo>
                      <a:pt x="43" y="20"/>
                    </a:lnTo>
                    <a:lnTo>
                      <a:pt x="44" y="19"/>
                    </a:lnTo>
                    <a:lnTo>
                      <a:pt x="46" y="19"/>
                    </a:lnTo>
                    <a:lnTo>
                      <a:pt x="46" y="17"/>
                    </a:lnTo>
                    <a:lnTo>
                      <a:pt x="47" y="17"/>
                    </a:lnTo>
                    <a:lnTo>
                      <a:pt x="47" y="16"/>
                    </a:lnTo>
                    <a:lnTo>
                      <a:pt x="48" y="15"/>
                    </a:lnTo>
                    <a:lnTo>
                      <a:pt x="48" y="14"/>
                    </a:lnTo>
                    <a:lnTo>
                      <a:pt x="49" y="13"/>
                    </a:lnTo>
                    <a:lnTo>
                      <a:pt x="49" y="12"/>
                    </a:lnTo>
                    <a:lnTo>
                      <a:pt x="49" y="11"/>
                    </a:lnTo>
                    <a:lnTo>
                      <a:pt x="49" y="9"/>
                    </a:lnTo>
                    <a:lnTo>
                      <a:pt x="49" y="8"/>
                    </a:lnTo>
                    <a:lnTo>
                      <a:pt x="48" y="8"/>
                    </a:lnTo>
                    <a:lnTo>
                      <a:pt x="48" y="7"/>
                    </a:lnTo>
                    <a:lnTo>
                      <a:pt x="48" y="6"/>
                    </a:lnTo>
                    <a:lnTo>
                      <a:pt x="47" y="5"/>
                    </a:lnTo>
                    <a:lnTo>
                      <a:pt x="46" y="4"/>
                    </a:lnTo>
                    <a:lnTo>
                      <a:pt x="46" y="2"/>
                    </a:lnTo>
                    <a:lnTo>
                      <a:pt x="44" y="2"/>
                    </a:lnTo>
                    <a:lnTo>
                      <a:pt x="44" y="1"/>
                    </a:lnTo>
                    <a:lnTo>
                      <a:pt x="43" y="1"/>
                    </a:lnTo>
                    <a:lnTo>
                      <a:pt x="42" y="0"/>
                    </a:lnTo>
                    <a:lnTo>
                      <a:pt x="41" y="0"/>
                    </a:lnTo>
                    <a:lnTo>
                      <a:pt x="40" y="0"/>
                    </a:lnTo>
                    <a:lnTo>
                      <a:pt x="39" y="0"/>
                    </a:lnTo>
                    <a:lnTo>
                      <a:pt x="38" y="0"/>
                    </a:lnTo>
                    <a:close/>
                  </a:path>
                </a:pathLst>
              </a:custGeom>
              <a:solidFill>
                <a:srgbClr val="000000"/>
              </a:solidFill>
              <a:ln w="9525">
                <a:noFill/>
                <a:round/>
                <a:headEnd/>
                <a:tailEnd/>
              </a:ln>
            </p:spPr>
            <p:txBody>
              <a:bodyPr/>
              <a:lstStyle/>
              <a:p>
                <a:endParaRPr lang="en-GB"/>
              </a:p>
            </p:txBody>
          </p:sp>
          <p:sp>
            <p:nvSpPr>
              <p:cNvPr id="249" name="Freeform 50"/>
              <p:cNvSpPr>
                <a:spLocks/>
              </p:cNvSpPr>
              <p:nvPr/>
            </p:nvSpPr>
            <p:spPr bwMode="auto">
              <a:xfrm>
                <a:off x="433" y="1961"/>
                <a:ext cx="46" cy="28"/>
              </a:xfrm>
              <a:custGeom>
                <a:avLst/>
                <a:gdLst>
                  <a:gd name="T0" fmla="*/ 23 w 91"/>
                  <a:gd name="T1" fmla="*/ 11 h 58"/>
                  <a:gd name="T2" fmla="*/ 22 w 91"/>
                  <a:gd name="T3" fmla="*/ 10 h 58"/>
                  <a:gd name="T4" fmla="*/ 21 w 91"/>
                  <a:gd name="T5" fmla="*/ 8 h 58"/>
                  <a:gd name="T6" fmla="*/ 20 w 91"/>
                  <a:gd name="T7" fmla="*/ 7 h 58"/>
                  <a:gd name="T8" fmla="*/ 19 w 91"/>
                  <a:gd name="T9" fmla="*/ 6 h 58"/>
                  <a:gd name="T10" fmla="*/ 18 w 91"/>
                  <a:gd name="T11" fmla="*/ 5 h 58"/>
                  <a:gd name="T12" fmla="*/ 17 w 91"/>
                  <a:gd name="T13" fmla="*/ 4 h 58"/>
                  <a:gd name="T14" fmla="*/ 15 w 91"/>
                  <a:gd name="T15" fmla="*/ 3 h 58"/>
                  <a:gd name="T16" fmla="*/ 14 w 91"/>
                  <a:gd name="T17" fmla="*/ 2 h 58"/>
                  <a:gd name="T18" fmla="*/ 12 w 91"/>
                  <a:gd name="T19" fmla="*/ 2 h 58"/>
                  <a:gd name="T20" fmla="*/ 11 w 91"/>
                  <a:gd name="T21" fmla="*/ 1 h 58"/>
                  <a:gd name="T22" fmla="*/ 9 w 91"/>
                  <a:gd name="T23" fmla="*/ 1 h 58"/>
                  <a:gd name="T24" fmla="*/ 7 w 91"/>
                  <a:gd name="T25" fmla="*/ 0 h 58"/>
                  <a:gd name="T26" fmla="*/ 5 w 91"/>
                  <a:gd name="T27" fmla="*/ 0 h 58"/>
                  <a:gd name="T28" fmla="*/ 3 w 91"/>
                  <a:gd name="T29" fmla="*/ 0 h 58"/>
                  <a:gd name="T30" fmla="*/ 1 w 91"/>
                  <a:gd name="T31" fmla="*/ 0 h 58"/>
                  <a:gd name="T32" fmla="*/ 1 w 91"/>
                  <a:gd name="T33" fmla="*/ 5 h 58"/>
                  <a:gd name="T34" fmla="*/ 2 w 91"/>
                  <a:gd name="T35" fmla="*/ 5 h 58"/>
                  <a:gd name="T36" fmla="*/ 4 w 91"/>
                  <a:gd name="T37" fmla="*/ 5 h 58"/>
                  <a:gd name="T38" fmla="*/ 5 w 91"/>
                  <a:gd name="T39" fmla="*/ 5 h 58"/>
                  <a:gd name="T40" fmla="*/ 7 w 91"/>
                  <a:gd name="T41" fmla="*/ 5 h 58"/>
                  <a:gd name="T42" fmla="*/ 8 w 91"/>
                  <a:gd name="T43" fmla="*/ 6 h 58"/>
                  <a:gd name="T44" fmla="*/ 10 w 91"/>
                  <a:gd name="T45" fmla="*/ 6 h 58"/>
                  <a:gd name="T46" fmla="*/ 11 w 91"/>
                  <a:gd name="T47" fmla="*/ 7 h 58"/>
                  <a:gd name="T48" fmla="*/ 12 w 91"/>
                  <a:gd name="T49" fmla="*/ 7 h 58"/>
                  <a:gd name="T50" fmla="*/ 13 w 91"/>
                  <a:gd name="T51" fmla="*/ 8 h 58"/>
                  <a:gd name="T52" fmla="*/ 14 w 91"/>
                  <a:gd name="T53" fmla="*/ 8 h 58"/>
                  <a:gd name="T54" fmla="*/ 15 w 91"/>
                  <a:gd name="T55" fmla="*/ 9 h 58"/>
                  <a:gd name="T56" fmla="*/ 16 w 91"/>
                  <a:gd name="T57" fmla="*/ 10 h 58"/>
                  <a:gd name="T58" fmla="*/ 17 w 91"/>
                  <a:gd name="T59" fmla="*/ 11 h 58"/>
                  <a:gd name="T60" fmla="*/ 17 w 91"/>
                  <a:gd name="T61" fmla="*/ 12 h 58"/>
                  <a:gd name="T62" fmla="*/ 18 w 91"/>
                  <a:gd name="T63" fmla="*/ 13 h 58"/>
                  <a:gd name="T64" fmla="*/ 18 w 91"/>
                  <a:gd name="T65" fmla="*/ 14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58"/>
                  <a:gd name="T101" fmla="*/ 91 w 91"/>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58">
                    <a:moveTo>
                      <a:pt x="91" y="50"/>
                    </a:moveTo>
                    <a:lnTo>
                      <a:pt x="89" y="46"/>
                    </a:lnTo>
                    <a:lnTo>
                      <a:pt x="88" y="44"/>
                    </a:lnTo>
                    <a:lnTo>
                      <a:pt x="87" y="42"/>
                    </a:lnTo>
                    <a:lnTo>
                      <a:pt x="85" y="38"/>
                    </a:lnTo>
                    <a:lnTo>
                      <a:pt x="84" y="36"/>
                    </a:lnTo>
                    <a:lnTo>
                      <a:pt x="81" y="34"/>
                    </a:lnTo>
                    <a:lnTo>
                      <a:pt x="79" y="31"/>
                    </a:lnTo>
                    <a:lnTo>
                      <a:pt x="77" y="29"/>
                    </a:lnTo>
                    <a:lnTo>
                      <a:pt x="76" y="27"/>
                    </a:lnTo>
                    <a:lnTo>
                      <a:pt x="73" y="24"/>
                    </a:lnTo>
                    <a:lnTo>
                      <a:pt x="70" y="22"/>
                    </a:lnTo>
                    <a:lnTo>
                      <a:pt x="68" y="20"/>
                    </a:lnTo>
                    <a:lnTo>
                      <a:pt x="65" y="17"/>
                    </a:lnTo>
                    <a:lnTo>
                      <a:pt x="63" y="16"/>
                    </a:lnTo>
                    <a:lnTo>
                      <a:pt x="59" y="14"/>
                    </a:lnTo>
                    <a:lnTo>
                      <a:pt x="57" y="13"/>
                    </a:lnTo>
                    <a:lnTo>
                      <a:pt x="54" y="11"/>
                    </a:lnTo>
                    <a:lnTo>
                      <a:pt x="50" y="9"/>
                    </a:lnTo>
                    <a:lnTo>
                      <a:pt x="48" y="8"/>
                    </a:lnTo>
                    <a:lnTo>
                      <a:pt x="44" y="7"/>
                    </a:lnTo>
                    <a:lnTo>
                      <a:pt x="41" y="6"/>
                    </a:lnTo>
                    <a:lnTo>
                      <a:pt x="38" y="5"/>
                    </a:lnTo>
                    <a:lnTo>
                      <a:pt x="34" y="4"/>
                    </a:lnTo>
                    <a:lnTo>
                      <a:pt x="31" y="2"/>
                    </a:lnTo>
                    <a:lnTo>
                      <a:pt x="27" y="2"/>
                    </a:lnTo>
                    <a:lnTo>
                      <a:pt x="24" y="1"/>
                    </a:lnTo>
                    <a:lnTo>
                      <a:pt x="19" y="1"/>
                    </a:lnTo>
                    <a:lnTo>
                      <a:pt x="16" y="0"/>
                    </a:lnTo>
                    <a:lnTo>
                      <a:pt x="12" y="0"/>
                    </a:lnTo>
                    <a:lnTo>
                      <a:pt x="8" y="0"/>
                    </a:lnTo>
                    <a:lnTo>
                      <a:pt x="4" y="0"/>
                    </a:lnTo>
                    <a:lnTo>
                      <a:pt x="0" y="0"/>
                    </a:lnTo>
                    <a:lnTo>
                      <a:pt x="1" y="21"/>
                    </a:lnTo>
                    <a:lnTo>
                      <a:pt x="4" y="21"/>
                    </a:lnTo>
                    <a:lnTo>
                      <a:pt x="8" y="21"/>
                    </a:lnTo>
                    <a:lnTo>
                      <a:pt x="11" y="21"/>
                    </a:lnTo>
                    <a:lnTo>
                      <a:pt x="15" y="21"/>
                    </a:lnTo>
                    <a:lnTo>
                      <a:pt x="17" y="22"/>
                    </a:lnTo>
                    <a:lnTo>
                      <a:pt x="20" y="22"/>
                    </a:lnTo>
                    <a:lnTo>
                      <a:pt x="24" y="22"/>
                    </a:lnTo>
                    <a:lnTo>
                      <a:pt x="26" y="23"/>
                    </a:lnTo>
                    <a:lnTo>
                      <a:pt x="30" y="24"/>
                    </a:lnTo>
                    <a:lnTo>
                      <a:pt x="32" y="24"/>
                    </a:lnTo>
                    <a:lnTo>
                      <a:pt x="34" y="25"/>
                    </a:lnTo>
                    <a:lnTo>
                      <a:pt x="38" y="27"/>
                    </a:lnTo>
                    <a:lnTo>
                      <a:pt x="40" y="28"/>
                    </a:lnTo>
                    <a:lnTo>
                      <a:pt x="42" y="28"/>
                    </a:lnTo>
                    <a:lnTo>
                      <a:pt x="44" y="29"/>
                    </a:lnTo>
                    <a:lnTo>
                      <a:pt x="47" y="31"/>
                    </a:lnTo>
                    <a:lnTo>
                      <a:pt x="49" y="32"/>
                    </a:lnTo>
                    <a:lnTo>
                      <a:pt x="51" y="34"/>
                    </a:lnTo>
                    <a:lnTo>
                      <a:pt x="54" y="35"/>
                    </a:lnTo>
                    <a:lnTo>
                      <a:pt x="55" y="36"/>
                    </a:lnTo>
                    <a:lnTo>
                      <a:pt x="57" y="38"/>
                    </a:lnTo>
                    <a:lnTo>
                      <a:pt x="58" y="39"/>
                    </a:lnTo>
                    <a:lnTo>
                      <a:pt x="61" y="40"/>
                    </a:lnTo>
                    <a:lnTo>
                      <a:pt x="62" y="43"/>
                    </a:lnTo>
                    <a:lnTo>
                      <a:pt x="64" y="44"/>
                    </a:lnTo>
                    <a:lnTo>
                      <a:pt x="65" y="46"/>
                    </a:lnTo>
                    <a:lnTo>
                      <a:pt x="66" y="47"/>
                    </a:lnTo>
                    <a:lnTo>
                      <a:pt x="68" y="50"/>
                    </a:lnTo>
                    <a:lnTo>
                      <a:pt x="69" y="52"/>
                    </a:lnTo>
                    <a:lnTo>
                      <a:pt x="70" y="53"/>
                    </a:lnTo>
                    <a:lnTo>
                      <a:pt x="71" y="55"/>
                    </a:lnTo>
                    <a:lnTo>
                      <a:pt x="72" y="58"/>
                    </a:lnTo>
                    <a:lnTo>
                      <a:pt x="91" y="50"/>
                    </a:lnTo>
                    <a:close/>
                  </a:path>
                </a:pathLst>
              </a:custGeom>
              <a:solidFill>
                <a:srgbClr val="000000"/>
              </a:solidFill>
              <a:ln w="9525">
                <a:noFill/>
                <a:round/>
                <a:headEnd/>
                <a:tailEnd/>
              </a:ln>
            </p:spPr>
            <p:txBody>
              <a:bodyPr/>
              <a:lstStyle/>
              <a:p>
                <a:endParaRPr lang="en-GB"/>
              </a:p>
            </p:txBody>
          </p:sp>
          <p:sp>
            <p:nvSpPr>
              <p:cNvPr id="250" name="Freeform 51"/>
              <p:cNvSpPr>
                <a:spLocks/>
              </p:cNvSpPr>
              <p:nvPr/>
            </p:nvSpPr>
            <p:spPr bwMode="auto">
              <a:xfrm>
                <a:off x="470" y="1985"/>
                <a:ext cx="9" cy="7"/>
              </a:xfrm>
              <a:custGeom>
                <a:avLst/>
                <a:gdLst>
                  <a:gd name="T0" fmla="*/ 0 w 20"/>
                  <a:gd name="T1" fmla="*/ 2 h 13"/>
                  <a:gd name="T2" fmla="*/ 0 w 20"/>
                  <a:gd name="T3" fmla="*/ 3 h 13"/>
                  <a:gd name="T4" fmla="*/ 0 w 20"/>
                  <a:gd name="T5" fmla="*/ 3 h 13"/>
                  <a:gd name="T6" fmla="*/ 0 w 20"/>
                  <a:gd name="T7" fmla="*/ 3 h 13"/>
                  <a:gd name="T8" fmla="*/ 0 w 20"/>
                  <a:gd name="T9" fmla="*/ 3 h 13"/>
                  <a:gd name="T10" fmla="*/ 1 w 20"/>
                  <a:gd name="T11" fmla="*/ 3 h 13"/>
                  <a:gd name="T12" fmla="*/ 1 w 20"/>
                  <a:gd name="T13" fmla="*/ 3 h 13"/>
                  <a:gd name="T14" fmla="*/ 1 w 20"/>
                  <a:gd name="T15" fmla="*/ 4 h 13"/>
                  <a:gd name="T16" fmla="*/ 1 w 20"/>
                  <a:gd name="T17" fmla="*/ 4 h 13"/>
                  <a:gd name="T18" fmla="*/ 2 w 20"/>
                  <a:gd name="T19" fmla="*/ 4 h 13"/>
                  <a:gd name="T20" fmla="*/ 2 w 20"/>
                  <a:gd name="T21" fmla="*/ 4 h 13"/>
                  <a:gd name="T22" fmla="*/ 2 w 20"/>
                  <a:gd name="T23" fmla="*/ 4 h 13"/>
                  <a:gd name="T24" fmla="*/ 2 w 20"/>
                  <a:gd name="T25" fmla="*/ 4 h 13"/>
                  <a:gd name="T26" fmla="*/ 3 w 20"/>
                  <a:gd name="T27" fmla="*/ 4 h 13"/>
                  <a:gd name="T28" fmla="*/ 3 w 20"/>
                  <a:gd name="T29" fmla="*/ 3 h 13"/>
                  <a:gd name="T30" fmla="*/ 3 w 20"/>
                  <a:gd name="T31" fmla="*/ 3 h 13"/>
                  <a:gd name="T32" fmla="*/ 3 w 20"/>
                  <a:gd name="T33" fmla="*/ 3 h 13"/>
                  <a:gd name="T34" fmla="*/ 3 w 20"/>
                  <a:gd name="T35" fmla="*/ 3 h 13"/>
                  <a:gd name="T36" fmla="*/ 4 w 20"/>
                  <a:gd name="T37" fmla="*/ 3 h 13"/>
                  <a:gd name="T38" fmla="*/ 4 w 20"/>
                  <a:gd name="T39" fmla="*/ 3 h 13"/>
                  <a:gd name="T40" fmla="*/ 4 w 20"/>
                  <a:gd name="T41" fmla="*/ 2 h 13"/>
                  <a:gd name="T42" fmla="*/ 4 w 20"/>
                  <a:gd name="T43" fmla="*/ 2 h 13"/>
                  <a:gd name="T44" fmla="*/ 4 w 20"/>
                  <a:gd name="T45" fmla="*/ 2 h 13"/>
                  <a:gd name="T46" fmla="*/ 4 w 20"/>
                  <a:gd name="T47" fmla="*/ 1 h 13"/>
                  <a:gd name="T48" fmla="*/ 4 w 20"/>
                  <a:gd name="T49" fmla="*/ 1 h 13"/>
                  <a:gd name="T50" fmla="*/ 4 w 20"/>
                  <a:gd name="T51" fmla="*/ 1 h 13"/>
                  <a:gd name="T52" fmla="*/ 4 w 20"/>
                  <a:gd name="T53" fmla="*/ 1 h 13"/>
                  <a:gd name="T54" fmla="*/ 4 w 20"/>
                  <a:gd name="T55" fmla="*/ 0 h 13"/>
                  <a:gd name="T56" fmla="*/ 0 w 20"/>
                  <a:gd name="T57" fmla="*/ 2 h 1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
                  <a:gd name="T88" fmla="*/ 0 h 13"/>
                  <a:gd name="T89" fmla="*/ 20 w 20"/>
                  <a:gd name="T90" fmla="*/ 13 h 1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 h="13">
                    <a:moveTo>
                      <a:pt x="0" y="8"/>
                    </a:moveTo>
                    <a:lnTo>
                      <a:pt x="0" y="9"/>
                    </a:lnTo>
                    <a:lnTo>
                      <a:pt x="1" y="10"/>
                    </a:lnTo>
                    <a:lnTo>
                      <a:pt x="2" y="11"/>
                    </a:lnTo>
                    <a:lnTo>
                      <a:pt x="2" y="12"/>
                    </a:lnTo>
                    <a:lnTo>
                      <a:pt x="4" y="12"/>
                    </a:lnTo>
                    <a:lnTo>
                      <a:pt x="5" y="12"/>
                    </a:lnTo>
                    <a:lnTo>
                      <a:pt x="6" y="13"/>
                    </a:lnTo>
                    <a:lnTo>
                      <a:pt x="7" y="13"/>
                    </a:lnTo>
                    <a:lnTo>
                      <a:pt x="8" y="13"/>
                    </a:lnTo>
                    <a:lnTo>
                      <a:pt x="9" y="13"/>
                    </a:lnTo>
                    <a:lnTo>
                      <a:pt x="11" y="13"/>
                    </a:lnTo>
                    <a:lnTo>
                      <a:pt x="12" y="13"/>
                    </a:lnTo>
                    <a:lnTo>
                      <a:pt x="13" y="13"/>
                    </a:lnTo>
                    <a:lnTo>
                      <a:pt x="14" y="12"/>
                    </a:lnTo>
                    <a:lnTo>
                      <a:pt x="15" y="12"/>
                    </a:lnTo>
                    <a:lnTo>
                      <a:pt x="15" y="11"/>
                    </a:lnTo>
                    <a:lnTo>
                      <a:pt x="16" y="11"/>
                    </a:lnTo>
                    <a:lnTo>
                      <a:pt x="17" y="10"/>
                    </a:lnTo>
                    <a:lnTo>
                      <a:pt x="19" y="9"/>
                    </a:lnTo>
                    <a:lnTo>
                      <a:pt x="19" y="8"/>
                    </a:lnTo>
                    <a:lnTo>
                      <a:pt x="20" y="7"/>
                    </a:lnTo>
                    <a:lnTo>
                      <a:pt x="20" y="5"/>
                    </a:lnTo>
                    <a:lnTo>
                      <a:pt x="20" y="4"/>
                    </a:lnTo>
                    <a:lnTo>
                      <a:pt x="20" y="3"/>
                    </a:lnTo>
                    <a:lnTo>
                      <a:pt x="20" y="2"/>
                    </a:lnTo>
                    <a:lnTo>
                      <a:pt x="20" y="1"/>
                    </a:lnTo>
                    <a:lnTo>
                      <a:pt x="19" y="0"/>
                    </a:lnTo>
                    <a:lnTo>
                      <a:pt x="0" y="8"/>
                    </a:lnTo>
                    <a:close/>
                  </a:path>
                </a:pathLst>
              </a:custGeom>
              <a:solidFill>
                <a:srgbClr val="000000"/>
              </a:solidFill>
              <a:ln w="9525">
                <a:noFill/>
                <a:round/>
                <a:headEnd/>
                <a:tailEnd/>
              </a:ln>
            </p:spPr>
            <p:txBody>
              <a:bodyPr/>
              <a:lstStyle/>
              <a:p>
                <a:endParaRPr lang="en-GB"/>
              </a:p>
            </p:txBody>
          </p:sp>
          <p:sp>
            <p:nvSpPr>
              <p:cNvPr id="251" name="Freeform 52"/>
              <p:cNvSpPr>
                <a:spLocks/>
              </p:cNvSpPr>
              <p:nvPr/>
            </p:nvSpPr>
            <p:spPr bwMode="auto">
              <a:xfrm>
                <a:off x="650" y="1989"/>
                <a:ext cx="2" cy="6"/>
              </a:xfrm>
              <a:custGeom>
                <a:avLst/>
                <a:gdLst>
                  <a:gd name="T0" fmla="*/ 0 w 4"/>
                  <a:gd name="T1" fmla="*/ 4 h 10"/>
                  <a:gd name="T2" fmla="*/ 1 w 4"/>
                  <a:gd name="T3" fmla="*/ 3 h 10"/>
                  <a:gd name="T4" fmla="*/ 1 w 4"/>
                  <a:gd name="T5" fmla="*/ 3 h 10"/>
                  <a:gd name="T6" fmla="*/ 1 w 4"/>
                  <a:gd name="T7" fmla="*/ 3 h 10"/>
                  <a:gd name="T8" fmla="*/ 1 w 4"/>
                  <a:gd name="T9" fmla="*/ 2 h 10"/>
                  <a:gd name="T10" fmla="*/ 1 w 4"/>
                  <a:gd name="T11" fmla="*/ 2 h 10"/>
                  <a:gd name="T12" fmla="*/ 1 w 4"/>
                  <a:gd name="T13" fmla="*/ 2 h 10"/>
                  <a:gd name="T14" fmla="*/ 1 w 4"/>
                  <a:gd name="T15" fmla="*/ 1 h 10"/>
                  <a:gd name="T16" fmla="*/ 1 w 4"/>
                  <a:gd name="T17" fmla="*/ 1 h 10"/>
                  <a:gd name="T18" fmla="*/ 1 w 4"/>
                  <a:gd name="T19" fmla="*/ 1 h 10"/>
                  <a:gd name="T20" fmla="*/ 1 w 4"/>
                  <a:gd name="T21" fmla="*/ 1 h 10"/>
                  <a:gd name="T22" fmla="*/ 1 w 4"/>
                  <a:gd name="T23" fmla="*/ 1 h 10"/>
                  <a:gd name="T24" fmla="*/ 1 w 4"/>
                  <a:gd name="T25" fmla="*/ 0 h 10"/>
                  <a:gd name="T26" fmla="*/ 1 w 4"/>
                  <a:gd name="T27" fmla="*/ 0 h 10"/>
                  <a:gd name="T28" fmla="*/ 0 w 4"/>
                  <a:gd name="T29" fmla="*/ 0 h 10"/>
                  <a:gd name="T30" fmla="*/ 0 w 4"/>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10"/>
                  <a:gd name="T50" fmla="*/ 4 w 4"/>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10">
                    <a:moveTo>
                      <a:pt x="0" y="10"/>
                    </a:moveTo>
                    <a:lnTo>
                      <a:pt x="1" y="9"/>
                    </a:lnTo>
                    <a:lnTo>
                      <a:pt x="2" y="9"/>
                    </a:lnTo>
                    <a:lnTo>
                      <a:pt x="3" y="8"/>
                    </a:lnTo>
                    <a:lnTo>
                      <a:pt x="3" y="7"/>
                    </a:lnTo>
                    <a:lnTo>
                      <a:pt x="4" y="7"/>
                    </a:lnTo>
                    <a:lnTo>
                      <a:pt x="4" y="5"/>
                    </a:lnTo>
                    <a:lnTo>
                      <a:pt x="4" y="4"/>
                    </a:lnTo>
                    <a:lnTo>
                      <a:pt x="4" y="3"/>
                    </a:lnTo>
                    <a:lnTo>
                      <a:pt x="4" y="2"/>
                    </a:lnTo>
                    <a:lnTo>
                      <a:pt x="3" y="2"/>
                    </a:lnTo>
                    <a:lnTo>
                      <a:pt x="3" y="1"/>
                    </a:lnTo>
                    <a:lnTo>
                      <a:pt x="2" y="0"/>
                    </a:lnTo>
                    <a:lnTo>
                      <a:pt x="1" y="0"/>
                    </a:lnTo>
                    <a:lnTo>
                      <a:pt x="0" y="0"/>
                    </a:lnTo>
                    <a:lnTo>
                      <a:pt x="0" y="10"/>
                    </a:lnTo>
                    <a:close/>
                  </a:path>
                </a:pathLst>
              </a:custGeom>
              <a:solidFill>
                <a:srgbClr val="BFBFBF"/>
              </a:solidFill>
              <a:ln w="9525">
                <a:noFill/>
                <a:round/>
                <a:headEnd/>
                <a:tailEnd/>
              </a:ln>
            </p:spPr>
            <p:txBody>
              <a:bodyPr/>
              <a:lstStyle/>
              <a:p>
                <a:endParaRPr lang="en-GB"/>
              </a:p>
            </p:txBody>
          </p:sp>
          <p:sp>
            <p:nvSpPr>
              <p:cNvPr id="252" name="Freeform 53"/>
              <p:cNvSpPr>
                <a:spLocks/>
              </p:cNvSpPr>
              <p:nvPr/>
            </p:nvSpPr>
            <p:spPr bwMode="auto">
              <a:xfrm>
                <a:off x="457" y="1984"/>
                <a:ext cx="193" cy="11"/>
              </a:xfrm>
              <a:custGeom>
                <a:avLst/>
                <a:gdLst>
                  <a:gd name="T0" fmla="*/ 5 w 385"/>
                  <a:gd name="T1" fmla="*/ 3 h 21"/>
                  <a:gd name="T2" fmla="*/ 11 w 385"/>
                  <a:gd name="T3" fmla="*/ 4 h 21"/>
                  <a:gd name="T4" fmla="*/ 16 w 385"/>
                  <a:gd name="T5" fmla="*/ 4 h 21"/>
                  <a:gd name="T6" fmla="*/ 23 w 385"/>
                  <a:gd name="T7" fmla="*/ 4 h 21"/>
                  <a:gd name="T8" fmla="*/ 29 w 385"/>
                  <a:gd name="T9" fmla="*/ 4 h 21"/>
                  <a:gd name="T10" fmla="*/ 34 w 385"/>
                  <a:gd name="T11" fmla="*/ 4 h 21"/>
                  <a:gd name="T12" fmla="*/ 40 w 385"/>
                  <a:gd name="T13" fmla="*/ 5 h 21"/>
                  <a:gd name="T14" fmla="*/ 46 w 385"/>
                  <a:gd name="T15" fmla="*/ 5 h 21"/>
                  <a:gd name="T16" fmla="*/ 52 w 385"/>
                  <a:gd name="T17" fmla="*/ 5 h 21"/>
                  <a:gd name="T18" fmla="*/ 58 w 385"/>
                  <a:gd name="T19" fmla="*/ 5 h 21"/>
                  <a:gd name="T20" fmla="*/ 64 w 385"/>
                  <a:gd name="T21" fmla="*/ 5 h 21"/>
                  <a:gd name="T22" fmla="*/ 70 w 385"/>
                  <a:gd name="T23" fmla="*/ 5 h 21"/>
                  <a:gd name="T24" fmla="*/ 76 w 385"/>
                  <a:gd name="T25" fmla="*/ 6 h 21"/>
                  <a:gd name="T26" fmla="*/ 82 w 385"/>
                  <a:gd name="T27" fmla="*/ 6 h 21"/>
                  <a:gd name="T28" fmla="*/ 88 w 385"/>
                  <a:gd name="T29" fmla="*/ 6 h 21"/>
                  <a:gd name="T30" fmla="*/ 93 w 385"/>
                  <a:gd name="T31" fmla="*/ 6 h 21"/>
                  <a:gd name="T32" fmla="*/ 97 w 385"/>
                  <a:gd name="T33" fmla="*/ 3 h 21"/>
                  <a:gd name="T34" fmla="*/ 91 w 385"/>
                  <a:gd name="T35" fmla="*/ 3 h 21"/>
                  <a:gd name="T36" fmla="*/ 84 w 385"/>
                  <a:gd name="T37" fmla="*/ 3 h 21"/>
                  <a:gd name="T38" fmla="*/ 79 w 385"/>
                  <a:gd name="T39" fmla="*/ 3 h 21"/>
                  <a:gd name="T40" fmla="*/ 73 w 385"/>
                  <a:gd name="T41" fmla="*/ 3 h 21"/>
                  <a:gd name="T42" fmla="*/ 67 w 385"/>
                  <a:gd name="T43" fmla="*/ 3 h 21"/>
                  <a:gd name="T44" fmla="*/ 61 w 385"/>
                  <a:gd name="T45" fmla="*/ 3 h 21"/>
                  <a:gd name="T46" fmla="*/ 55 w 385"/>
                  <a:gd name="T47" fmla="*/ 2 h 21"/>
                  <a:gd name="T48" fmla="*/ 49 w 385"/>
                  <a:gd name="T49" fmla="*/ 2 h 21"/>
                  <a:gd name="T50" fmla="*/ 43 w 385"/>
                  <a:gd name="T51" fmla="*/ 2 h 21"/>
                  <a:gd name="T52" fmla="*/ 38 w 385"/>
                  <a:gd name="T53" fmla="*/ 2 h 21"/>
                  <a:gd name="T54" fmla="*/ 31 w 385"/>
                  <a:gd name="T55" fmla="*/ 2 h 21"/>
                  <a:gd name="T56" fmla="*/ 26 w 385"/>
                  <a:gd name="T57" fmla="*/ 2 h 21"/>
                  <a:gd name="T58" fmla="*/ 20 w 385"/>
                  <a:gd name="T59" fmla="*/ 1 h 21"/>
                  <a:gd name="T60" fmla="*/ 14 w 385"/>
                  <a:gd name="T61" fmla="*/ 1 h 21"/>
                  <a:gd name="T62" fmla="*/ 8 w 385"/>
                  <a:gd name="T63" fmla="*/ 1 h 21"/>
                  <a:gd name="T64" fmla="*/ 2 w 385"/>
                  <a:gd name="T65" fmla="*/ 0 h 21"/>
                  <a:gd name="T66" fmla="*/ 1 w 385"/>
                  <a:gd name="T67" fmla="*/ 0 h 21"/>
                  <a:gd name="T68" fmla="*/ 1 w 385"/>
                  <a:gd name="T69" fmla="*/ 1 h 21"/>
                  <a:gd name="T70" fmla="*/ 0 w 385"/>
                  <a:gd name="T71" fmla="*/ 1 h 21"/>
                  <a:gd name="T72" fmla="*/ 0 w 385"/>
                  <a:gd name="T73" fmla="*/ 2 h 21"/>
                  <a:gd name="T74" fmla="*/ 1 w 385"/>
                  <a:gd name="T75" fmla="*/ 2 h 21"/>
                  <a:gd name="T76" fmla="*/ 1 w 385"/>
                  <a:gd name="T77" fmla="*/ 3 h 21"/>
                  <a:gd name="T78" fmla="*/ 1 w 385"/>
                  <a:gd name="T79" fmla="*/ 3 h 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5"/>
                  <a:gd name="T121" fmla="*/ 0 h 21"/>
                  <a:gd name="T122" fmla="*/ 385 w 385"/>
                  <a:gd name="T123" fmla="*/ 21 h 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5" h="21">
                    <a:moveTo>
                      <a:pt x="5" y="11"/>
                    </a:moveTo>
                    <a:lnTo>
                      <a:pt x="17" y="12"/>
                    </a:lnTo>
                    <a:lnTo>
                      <a:pt x="29" y="12"/>
                    </a:lnTo>
                    <a:lnTo>
                      <a:pt x="41" y="13"/>
                    </a:lnTo>
                    <a:lnTo>
                      <a:pt x="53" y="13"/>
                    </a:lnTo>
                    <a:lnTo>
                      <a:pt x="64" y="14"/>
                    </a:lnTo>
                    <a:lnTo>
                      <a:pt x="77" y="14"/>
                    </a:lnTo>
                    <a:lnTo>
                      <a:pt x="89" y="15"/>
                    </a:lnTo>
                    <a:lnTo>
                      <a:pt x="100" y="15"/>
                    </a:lnTo>
                    <a:lnTo>
                      <a:pt x="113" y="16"/>
                    </a:lnTo>
                    <a:lnTo>
                      <a:pt x="124" y="16"/>
                    </a:lnTo>
                    <a:lnTo>
                      <a:pt x="136" y="16"/>
                    </a:lnTo>
                    <a:lnTo>
                      <a:pt x="147" y="18"/>
                    </a:lnTo>
                    <a:lnTo>
                      <a:pt x="160" y="18"/>
                    </a:lnTo>
                    <a:lnTo>
                      <a:pt x="172" y="18"/>
                    </a:lnTo>
                    <a:lnTo>
                      <a:pt x="183" y="19"/>
                    </a:lnTo>
                    <a:lnTo>
                      <a:pt x="195" y="19"/>
                    </a:lnTo>
                    <a:lnTo>
                      <a:pt x="207" y="19"/>
                    </a:lnTo>
                    <a:lnTo>
                      <a:pt x="219" y="19"/>
                    </a:lnTo>
                    <a:lnTo>
                      <a:pt x="230" y="20"/>
                    </a:lnTo>
                    <a:lnTo>
                      <a:pt x="242" y="20"/>
                    </a:lnTo>
                    <a:lnTo>
                      <a:pt x="255" y="20"/>
                    </a:lnTo>
                    <a:lnTo>
                      <a:pt x="266" y="20"/>
                    </a:lnTo>
                    <a:lnTo>
                      <a:pt x="278" y="20"/>
                    </a:lnTo>
                    <a:lnTo>
                      <a:pt x="289" y="20"/>
                    </a:lnTo>
                    <a:lnTo>
                      <a:pt x="302" y="21"/>
                    </a:lnTo>
                    <a:lnTo>
                      <a:pt x="313" y="21"/>
                    </a:lnTo>
                    <a:lnTo>
                      <a:pt x="325" y="21"/>
                    </a:lnTo>
                    <a:lnTo>
                      <a:pt x="336" y="21"/>
                    </a:lnTo>
                    <a:lnTo>
                      <a:pt x="349" y="21"/>
                    </a:lnTo>
                    <a:lnTo>
                      <a:pt x="361" y="21"/>
                    </a:lnTo>
                    <a:lnTo>
                      <a:pt x="372" y="21"/>
                    </a:lnTo>
                    <a:lnTo>
                      <a:pt x="385" y="21"/>
                    </a:lnTo>
                    <a:lnTo>
                      <a:pt x="385" y="11"/>
                    </a:lnTo>
                    <a:lnTo>
                      <a:pt x="372" y="11"/>
                    </a:lnTo>
                    <a:lnTo>
                      <a:pt x="361" y="11"/>
                    </a:lnTo>
                    <a:lnTo>
                      <a:pt x="349" y="11"/>
                    </a:lnTo>
                    <a:lnTo>
                      <a:pt x="336" y="11"/>
                    </a:lnTo>
                    <a:lnTo>
                      <a:pt x="325" y="11"/>
                    </a:lnTo>
                    <a:lnTo>
                      <a:pt x="313" y="11"/>
                    </a:lnTo>
                    <a:lnTo>
                      <a:pt x="302" y="11"/>
                    </a:lnTo>
                    <a:lnTo>
                      <a:pt x="289" y="10"/>
                    </a:lnTo>
                    <a:lnTo>
                      <a:pt x="278" y="10"/>
                    </a:lnTo>
                    <a:lnTo>
                      <a:pt x="266" y="10"/>
                    </a:lnTo>
                    <a:lnTo>
                      <a:pt x="255" y="10"/>
                    </a:lnTo>
                    <a:lnTo>
                      <a:pt x="243" y="10"/>
                    </a:lnTo>
                    <a:lnTo>
                      <a:pt x="230" y="10"/>
                    </a:lnTo>
                    <a:lnTo>
                      <a:pt x="219" y="8"/>
                    </a:lnTo>
                    <a:lnTo>
                      <a:pt x="207" y="8"/>
                    </a:lnTo>
                    <a:lnTo>
                      <a:pt x="196" y="8"/>
                    </a:lnTo>
                    <a:lnTo>
                      <a:pt x="183" y="8"/>
                    </a:lnTo>
                    <a:lnTo>
                      <a:pt x="172" y="7"/>
                    </a:lnTo>
                    <a:lnTo>
                      <a:pt x="160" y="7"/>
                    </a:lnTo>
                    <a:lnTo>
                      <a:pt x="149" y="7"/>
                    </a:lnTo>
                    <a:lnTo>
                      <a:pt x="136" y="6"/>
                    </a:lnTo>
                    <a:lnTo>
                      <a:pt x="124" y="6"/>
                    </a:lnTo>
                    <a:lnTo>
                      <a:pt x="113" y="6"/>
                    </a:lnTo>
                    <a:lnTo>
                      <a:pt x="101" y="5"/>
                    </a:lnTo>
                    <a:lnTo>
                      <a:pt x="89" y="5"/>
                    </a:lnTo>
                    <a:lnTo>
                      <a:pt x="77" y="4"/>
                    </a:lnTo>
                    <a:lnTo>
                      <a:pt x="66" y="4"/>
                    </a:lnTo>
                    <a:lnTo>
                      <a:pt x="53" y="3"/>
                    </a:lnTo>
                    <a:lnTo>
                      <a:pt x="41" y="3"/>
                    </a:lnTo>
                    <a:lnTo>
                      <a:pt x="30" y="2"/>
                    </a:lnTo>
                    <a:lnTo>
                      <a:pt x="17" y="2"/>
                    </a:lnTo>
                    <a:lnTo>
                      <a:pt x="6" y="0"/>
                    </a:lnTo>
                    <a:lnTo>
                      <a:pt x="5" y="0"/>
                    </a:lnTo>
                    <a:lnTo>
                      <a:pt x="3" y="0"/>
                    </a:lnTo>
                    <a:lnTo>
                      <a:pt x="2" y="2"/>
                    </a:lnTo>
                    <a:lnTo>
                      <a:pt x="1" y="2"/>
                    </a:lnTo>
                    <a:lnTo>
                      <a:pt x="1" y="3"/>
                    </a:lnTo>
                    <a:lnTo>
                      <a:pt x="0" y="4"/>
                    </a:lnTo>
                    <a:lnTo>
                      <a:pt x="0" y="5"/>
                    </a:lnTo>
                    <a:lnTo>
                      <a:pt x="0" y="6"/>
                    </a:lnTo>
                    <a:lnTo>
                      <a:pt x="0" y="7"/>
                    </a:lnTo>
                    <a:lnTo>
                      <a:pt x="1" y="8"/>
                    </a:lnTo>
                    <a:lnTo>
                      <a:pt x="1" y="10"/>
                    </a:lnTo>
                    <a:lnTo>
                      <a:pt x="2" y="10"/>
                    </a:lnTo>
                    <a:lnTo>
                      <a:pt x="2" y="11"/>
                    </a:lnTo>
                    <a:lnTo>
                      <a:pt x="3" y="11"/>
                    </a:lnTo>
                    <a:lnTo>
                      <a:pt x="5" y="11"/>
                    </a:lnTo>
                    <a:close/>
                  </a:path>
                </a:pathLst>
              </a:custGeom>
              <a:solidFill>
                <a:srgbClr val="BFBFBF"/>
              </a:solidFill>
              <a:ln w="9525">
                <a:noFill/>
                <a:round/>
                <a:headEnd/>
                <a:tailEnd/>
              </a:ln>
            </p:spPr>
            <p:txBody>
              <a:bodyPr/>
              <a:lstStyle/>
              <a:p>
                <a:endParaRPr lang="en-GB"/>
              </a:p>
            </p:txBody>
          </p:sp>
          <p:sp>
            <p:nvSpPr>
              <p:cNvPr id="253" name="Freeform 54"/>
              <p:cNvSpPr>
                <a:spLocks/>
              </p:cNvSpPr>
              <p:nvPr/>
            </p:nvSpPr>
            <p:spPr bwMode="auto">
              <a:xfrm>
                <a:off x="417" y="1963"/>
                <a:ext cx="43" cy="26"/>
              </a:xfrm>
              <a:custGeom>
                <a:avLst/>
                <a:gdLst>
                  <a:gd name="T0" fmla="*/ 8 w 87"/>
                  <a:gd name="T1" fmla="*/ 0 h 52"/>
                  <a:gd name="T2" fmla="*/ 5 w 87"/>
                  <a:gd name="T3" fmla="*/ 1 h 52"/>
                  <a:gd name="T4" fmla="*/ 3 w 87"/>
                  <a:gd name="T5" fmla="*/ 1 h 52"/>
                  <a:gd name="T6" fmla="*/ 1 w 87"/>
                  <a:gd name="T7" fmla="*/ 2 h 52"/>
                  <a:gd name="T8" fmla="*/ 0 w 87"/>
                  <a:gd name="T9" fmla="*/ 3 h 52"/>
                  <a:gd name="T10" fmla="*/ 0 w 87"/>
                  <a:gd name="T11" fmla="*/ 3 h 52"/>
                  <a:gd name="T12" fmla="*/ 0 w 87"/>
                  <a:gd name="T13" fmla="*/ 6 h 52"/>
                  <a:gd name="T14" fmla="*/ 1 w 87"/>
                  <a:gd name="T15" fmla="*/ 6 h 52"/>
                  <a:gd name="T16" fmla="*/ 2 w 87"/>
                  <a:gd name="T17" fmla="*/ 7 h 52"/>
                  <a:gd name="T18" fmla="*/ 3 w 87"/>
                  <a:gd name="T19" fmla="*/ 8 h 52"/>
                  <a:gd name="T20" fmla="*/ 5 w 87"/>
                  <a:gd name="T21" fmla="*/ 9 h 52"/>
                  <a:gd name="T22" fmla="*/ 7 w 87"/>
                  <a:gd name="T23" fmla="*/ 10 h 52"/>
                  <a:gd name="T24" fmla="*/ 10 w 87"/>
                  <a:gd name="T25" fmla="*/ 11 h 52"/>
                  <a:gd name="T26" fmla="*/ 12 w 87"/>
                  <a:gd name="T27" fmla="*/ 12 h 52"/>
                  <a:gd name="T28" fmla="*/ 15 w 87"/>
                  <a:gd name="T29" fmla="*/ 12 h 52"/>
                  <a:gd name="T30" fmla="*/ 18 w 87"/>
                  <a:gd name="T31" fmla="*/ 13 h 52"/>
                  <a:gd name="T32" fmla="*/ 21 w 87"/>
                  <a:gd name="T33" fmla="*/ 13 h 52"/>
                  <a:gd name="T34" fmla="*/ 20 w 87"/>
                  <a:gd name="T35" fmla="*/ 10 h 52"/>
                  <a:gd name="T36" fmla="*/ 17 w 87"/>
                  <a:gd name="T37" fmla="*/ 10 h 52"/>
                  <a:gd name="T38" fmla="*/ 14 w 87"/>
                  <a:gd name="T39" fmla="*/ 9 h 52"/>
                  <a:gd name="T40" fmla="*/ 12 w 87"/>
                  <a:gd name="T41" fmla="*/ 9 h 52"/>
                  <a:gd name="T42" fmla="*/ 9 w 87"/>
                  <a:gd name="T43" fmla="*/ 7 h 52"/>
                  <a:gd name="T44" fmla="*/ 7 w 87"/>
                  <a:gd name="T45" fmla="*/ 7 h 52"/>
                  <a:gd name="T46" fmla="*/ 5 w 87"/>
                  <a:gd name="T47" fmla="*/ 6 h 52"/>
                  <a:gd name="T48" fmla="*/ 4 w 87"/>
                  <a:gd name="T49" fmla="*/ 6 h 52"/>
                  <a:gd name="T50" fmla="*/ 3 w 87"/>
                  <a:gd name="T51" fmla="*/ 5 h 52"/>
                  <a:gd name="T52" fmla="*/ 2 w 87"/>
                  <a:gd name="T53" fmla="*/ 4 h 52"/>
                  <a:gd name="T54" fmla="*/ 2 w 87"/>
                  <a:gd name="T55" fmla="*/ 3 h 52"/>
                  <a:gd name="T56" fmla="*/ 2 w 87"/>
                  <a:gd name="T57" fmla="*/ 3 h 52"/>
                  <a:gd name="T58" fmla="*/ 3 w 87"/>
                  <a:gd name="T59" fmla="*/ 3 h 52"/>
                  <a:gd name="T60" fmla="*/ 4 w 87"/>
                  <a:gd name="T61" fmla="*/ 3 h 52"/>
                  <a:gd name="T62" fmla="*/ 5 w 87"/>
                  <a:gd name="T63" fmla="*/ 3 h 52"/>
                  <a:gd name="T64" fmla="*/ 8 w 87"/>
                  <a:gd name="T65" fmla="*/ 3 h 52"/>
                  <a:gd name="T66" fmla="*/ 9 w 87"/>
                  <a:gd name="T67" fmla="*/ 3 h 52"/>
                  <a:gd name="T68" fmla="*/ 9 w 87"/>
                  <a:gd name="T69" fmla="*/ 2 h 52"/>
                  <a:gd name="T70" fmla="*/ 9 w 87"/>
                  <a:gd name="T71" fmla="*/ 2 h 52"/>
                  <a:gd name="T72" fmla="*/ 9 w 87"/>
                  <a:gd name="T73" fmla="*/ 1 h 52"/>
                  <a:gd name="T74" fmla="*/ 9 w 87"/>
                  <a:gd name="T75" fmla="*/ 0 h 52"/>
                  <a:gd name="T76" fmla="*/ 8 w 87"/>
                  <a:gd name="T77" fmla="*/ 0 h 52"/>
                  <a:gd name="T78" fmla="*/ 8 w 87"/>
                  <a:gd name="T79" fmla="*/ 0 h 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7"/>
                  <a:gd name="T121" fmla="*/ 0 h 52"/>
                  <a:gd name="T122" fmla="*/ 87 w 87"/>
                  <a:gd name="T123" fmla="*/ 52 h 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7" h="52">
                    <a:moveTo>
                      <a:pt x="34" y="0"/>
                    </a:moveTo>
                    <a:lnTo>
                      <a:pt x="33" y="0"/>
                    </a:lnTo>
                    <a:lnTo>
                      <a:pt x="27" y="0"/>
                    </a:lnTo>
                    <a:lnTo>
                      <a:pt x="22" y="1"/>
                    </a:lnTo>
                    <a:lnTo>
                      <a:pt x="18" y="1"/>
                    </a:lnTo>
                    <a:lnTo>
                      <a:pt x="14" y="2"/>
                    </a:lnTo>
                    <a:lnTo>
                      <a:pt x="11" y="3"/>
                    </a:lnTo>
                    <a:lnTo>
                      <a:pt x="7" y="5"/>
                    </a:lnTo>
                    <a:lnTo>
                      <a:pt x="5" y="7"/>
                    </a:lnTo>
                    <a:lnTo>
                      <a:pt x="3" y="9"/>
                    </a:lnTo>
                    <a:lnTo>
                      <a:pt x="0" y="11"/>
                    </a:lnTo>
                    <a:lnTo>
                      <a:pt x="0" y="14"/>
                    </a:lnTo>
                    <a:lnTo>
                      <a:pt x="0" y="17"/>
                    </a:lnTo>
                    <a:lnTo>
                      <a:pt x="1" y="21"/>
                    </a:lnTo>
                    <a:lnTo>
                      <a:pt x="3" y="23"/>
                    </a:lnTo>
                    <a:lnTo>
                      <a:pt x="5" y="24"/>
                    </a:lnTo>
                    <a:lnTo>
                      <a:pt x="7" y="26"/>
                    </a:lnTo>
                    <a:lnTo>
                      <a:pt x="9" y="29"/>
                    </a:lnTo>
                    <a:lnTo>
                      <a:pt x="12" y="30"/>
                    </a:lnTo>
                    <a:lnTo>
                      <a:pt x="15" y="32"/>
                    </a:lnTo>
                    <a:lnTo>
                      <a:pt x="19" y="33"/>
                    </a:lnTo>
                    <a:lnTo>
                      <a:pt x="22" y="36"/>
                    </a:lnTo>
                    <a:lnTo>
                      <a:pt x="27" y="37"/>
                    </a:lnTo>
                    <a:lnTo>
                      <a:pt x="31" y="39"/>
                    </a:lnTo>
                    <a:lnTo>
                      <a:pt x="36" y="40"/>
                    </a:lnTo>
                    <a:lnTo>
                      <a:pt x="41" y="41"/>
                    </a:lnTo>
                    <a:lnTo>
                      <a:pt x="45" y="44"/>
                    </a:lnTo>
                    <a:lnTo>
                      <a:pt x="51" y="45"/>
                    </a:lnTo>
                    <a:lnTo>
                      <a:pt x="57" y="46"/>
                    </a:lnTo>
                    <a:lnTo>
                      <a:pt x="61" y="47"/>
                    </a:lnTo>
                    <a:lnTo>
                      <a:pt x="67" y="48"/>
                    </a:lnTo>
                    <a:lnTo>
                      <a:pt x="73" y="49"/>
                    </a:lnTo>
                    <a:lnTo>
                      <a:pt x="80" y="51"/>
                    </a:lnTo>
                    <a:lnTo>
                      <a:pt x="86" y="52"/>
                    </a:lnTo>
                    <a:lnTo>
                      <a:pt x="87" y="41"/>
                    </a:lnTo>
                    <a:lnTo>
                      <a:pt x="81" y="40"/>
                    </a:lnTo>
                    <a:lnTo>
                      <a:pt x="75" y="40"/>
                    </a:lnTo>
                    <a:lnTo>
                      <a:pt x="69" y="39"/>
                    </a:lnTo>
                    <a:lnTo>
                      <a:pt x="64" y="38"/>
                    </a:lnTo>
                    <a:lnTo>
                      <a:pt x="59" y="36"/>
                    </a:lnTo>
                    <a:lnTo>
                      <a:pt x="53" y="34"/>
                    </a:lnTo>
                    <a:lnTo>
                      <a:pt x="49" y="33"/>
                    </a:lnTo>
                    <a:lnTo>
                      <a:pt x="44" y="32"/>
                    </a:lnTo>
                    <a:lnTo>
                      <a:pt x="39" y="31"/>
                    </a:lnTo>
                    <a:lnTo>
                      <a:pt x="35" y="29"/>
                    </a:lnTo>
                    <a:lnTo>
                      <a:pt x="30" y="28"/>
                    </a:lnTo>
                    <a:lnTo>
                      <a:pt x="27" y="26"/>
                    </a:lnTo>
                    <a:lnTo>
                      <a:pt x="23" y="24"/>
                    </a:lnTo>
                    <a:lnTo>
                      <a:pt x="20" y="23"/>
                    </a:lnTo>
                    <a:lnTo>
                      <a:pt x="18" y="22"/>
                    </a:lnTo>
                    <a:lnTo>
                      <a:pt x="15" y="19"/>
                    </a:lnTo>
                    <a:lnTo>
                      <a:pt x="13" y="18"/>
                    </a:lnTo>
                    <a:lnTo>
                      <a:pt x="12" y="17"/>
                    </a:lnTo>
                    <a:lnTo>
                      <a:pt x="11" y="16"/>
                    </a:lnTo>
                    <a:lnTo>
                      <a:pt x="11" y="15"/>
                    </a:lnTo>
                    <a:lnTo>
                      <a:pt x="9" y="15"/>
                    </a:lnTo>
                    <a:lnTo>
                      <a:pt x="9" y="16"/>
                    </a:lnTo>
                    <a:lnTo>
                      <a:pt x="9" y="15"/>
                    </a:lnTo>
                    <a:lnTo>
                      <a:pt x="11" y="15"/>
                    </a:lnTo>
                    <a:lnTo>
                      <a:pt x="12" y="14"/>
                    </a:lnTo>
                    <a:lnTo>
                      <a:pt x="14" y="14"/>
                    </a:lnTo>
                    <a:lnTo>
                      <a:pt x="16" y="13"/>
                    </a:lnTo>
                    <a:lnTo>
                      <a:pt x="20" y="11"/>
                    </a:lnTo>
                    <a:lnTo>
                      <a:pt x="23" y="11"/>
                    </a:lnTo>
                    <a:lnTo>
                      <a:pt x="28" y="10"/>
                    </a:lnTo>
                    <a:lnTo>
                      <a:pt x="34" y="10"/>
                    </a:lnTo>
                    <a:lnTo>
                      <a:pt x="35" y="9"/>
                    </a:lnTo>
                    <a:lnTo>
                      <a:pt x="36" y="9"/>
                    </a:lnTo>
                    <a:lnTo>
                      <a:pt x="37" y="8"/>
                    </a:lnTo>
                    <a:lnTo>
                      <a:pt x="38" y="7"/>
                    </a:lnTo>
                    <a:lnTo>
                      <a:pt x="38" y="6"/>
                    </a:lnTo>
                    <a:lnTo>
                      <a:pt x="38" y="5"/>
                    </a:lnTo>
                    <a:lnTo>
                      <a:pt x="38" y="3"/>
                    </a:lnTo>
                    <a:lnTo>
                      <a:pt x="38" y="2"/>
                    </a:lnTo>
                    <a:lnTo>
                      <a:pt x="37" y="1"/>
                    </a:lnTo>
                    <a:lnTo>
                      <a:pt x="36" y="0"/>
                    </a:lnTo>
                    <a:lnTo>
                      <a:pt x="35" y="0"/>
                    </a:lnTo>
                    <a:lnTo>
                      <a:pt x="34" y="0"/>
                    </a:lnTo>
                    <a:lnTo>
                      <a:pt x="33" y="0"/>
                    </a:lnTo>
                    <a:lnTo>
                      <a:pt x="34" y="0"/>
                    </a:lnTo>
                    <a:close/>
                  </a:path>
                </a:pathLst>
              </a:custGeom>
              <a:solidFill>
                <a:srgbClr val="BFBFBF"/>
              </a:solidFill>
              <a:ln w="9525">
                <a:noFill/>
                <a:round/>
                <a:headEnd/>
                <a:tailEnd/>
              </a:ln>
            </p:spPr>
            <p:txBody>
              <a:bodyPr/>
              <a:lstStyle/>
              <a:p>
                <a:endParaRPr lang="en-GB"/>
              </a:p>
            </p:txBody>
          </p:sp>
          <p:sp>
            <p:nvSpPr>
              <p:cNvPr id="254" name="Freeform 55"/>
              <p:cNvSpPr>
                <a:spLocks/>
              </p:cNvSpPr>
              <p:nvPr/>
            </p:nvSpPr>
            <p:spPr bwMode="auto">
              <a:xfrm>
                <a:off x="434" y="1963"/>
                <a:ext cx="42" cy="25"/>
              </a:xfrm>
              <a:custGeom>
                <a:avLst/>
                <a:gdLst>
                  <a:gd name="T0" fmla="*/ 21 w 85"/>
                  <a:gd name="T1" fmla="*/ 11 h 50"/>
                  <a:gd name="T2" fmla="*/ 20 w 85"/>
                  <a:gd name="T3" fmla="*/ 10 h 50"/>
                  <a:gd name="T4" fmla="*/ 19 w 85"/>
                  <a:gd name="T5" fmla="*/ 9 h 50"/>
                  <a:gd name="T6" fmla="*/ 18 w 85"/>
                  <a:gd name="T7" fmla="*/ 7 h 50"/>
                  <a:gd name="T8" fmla="*/ 17 w 85"/>
                  <a:gd name="T9" fmla="*/ 6 h 50"/>
                  <a:gd name="T10" fmla="*/ 16 w 85"/>
                  <a:gd name="T11" fmla="*/ 5 h 50"/>
                  <a:gd name="T12" fmla="*/ 15 w 85"/>
                  <a:gd name="T13" fmla="*/ 5 h 50"/>
                  <a:gd name="T14" fmla="*/ 14 w 85"/>
                  <a:gd name="T15" fmla="*/ 3 h 50"/>
                  <a:gd name="T16" fmla="*/ 12 w 85"/>
                  <a:gd name="T17" fmla="*/ 3 h 50"/>
                  <a:gd name="T18" fmla="*/ 11 w 85"/>
                  <a:gd name="T19" fmla="*/ 2 h 50"/>
                  <a:gd name="T20" fmla="*/ 9 w 85"/>
                  <a:gd name="T21" fmla="*/ 2 h 50"/>
                  <a:gd name="T22" fmla="*/ 8 w 85"/>
                  <a:gd name="T23" fmla="*/ 1 h 50"/>
                  <a:gd name="T24" fmla="*/ 6 w 85"/>
                  <a:gd name="T25" fmla="*/ 1 h 50"/>
                  <a:gd name="T26" fmla="*/ 4 w 85"/>
                  <a:gd name="T27" fmla="*/ 1 h 50"/>
                  <a:gd name="T28" fmla="*/ 2 w 85"/>
                  <a:gd name="T29" fmla="*/ 1 h 50"/>
                  <a:gd name="T30" fmla="*/ 0 w 85"/>
                  <a:gd name="T31" fmla="*/ 0 h 50"/>
                  <a:gd name="T32" fmla="*/ 0 w 85"/>
                  <a:gd name="T33" fmla="*/ 3 h 50"/>
                  <a:gd name="T34" fmla="*/ 1 w 85"/>
                  <a:gd name="T35" fmla="*/ 3 h 50"/>
                  <a:gd name="T36" fmla="*/ 3 w 85"/>
                  <a:gd name="T37" fmla="*/ 3 h 50"/>
                  <a:gd name="T38" fmla="*/ 5 w 85"/>
                  <a:gd name="T39" fmla="*/ 3 h 50"/>
                  <a:gd name="T40" fmla="*/ 6 w 85"/>
                  <a:gd name="T41" fmla="*/ 3 h 50"/>
                  <a:gd name="T42" fmla="*/ 8 w 85"/>
                  <a:gd name="T43" fmla="*/ 3 h 50"/>
                  <a:gd name="T44" fmla="*/ 9 w 85"/>
                  <a:gd name="T45" fmla="*/ 4 h 50"/>
                  <a:gd name="T46" fmla="*/ 10 w 85"/>
                  <a:gd name="T47" fmla="*/ 5 h 50"/>
                  <a:gd name="T48" fmla="*/ 12 w 85"/>
                  <a:gd name="T49" fmla="*/ 6 h 50"/>
                  <a:gd name="T50" fmla="*/ 13 w 85"/>
                  <a:gd name="T51" fmla="*/ 6 h 50"/>
                  <a:gd name="T52" fmla="*/ 14 w 85"/>
                  <a:gd name="T53" fmla="*/ 6 h 50"/>
                  <a:gd name="T54" fmla="*/ 15 w 85"/>
                  <a:gd name="T55" fmla="*/ 7 h 50"/>
                  <a:gd name="T56" fmla="*/ 16 w 85"/>
                  <a:gd name="T57" fmla="*/ 9 h 50"/>
                  <a:gd name="T58" fmla="*/ 17 w 85"/>
                  <a:gd name="T59" fmla="*/ 10 h 50"/>
                  <a:gd name="T60" fmla="*/ 17 w 85"/>
                  <a:gd name="T61" fmla="*/ 11 h 50"/>
                  <a:gd name="T62" fmla="*/ 18 w 85"/>
                  <a:gd name="T63" fmla="*/ 12 h 50"/>
                  <a:gd name="T64" fmla="*/ 19 w 85"/>
                  <a:gd name="T65" fmla="*/ 13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50"/>
                  <a:gd name="T101" fmla="*/ 85 w 85"/>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50">
                    <a:moveTo>
                      <a:pt x="85" y="47"/>
                    </a:moveTo>
                    <a:lnTo>
                      <a:pt x="84" y="44"/>
                    </a:lnTo>
                    <a:lnTo>
                      <a:pt x="83" y="41"/>
                    </a:lnTo>
                    <a:lnTo>
                      <a:pt x="82" y="39"/>
                    </a:lnTo>
                    <a:lnTo>
                      <a:pt x="79" y="37"/>
                    </a:lnTo>
                    <a:lnTo>
                      <a:pt x="78" y="34"/>
                    </a:lnTo>
                    <a:lnTo>
                      <a:pt x="77" y="31"/>
                    </a:lnTo>
                    <a:lnTo>
                      <a:pt x="75" y="30"/>
                    </a:lnTo>
                    <a:lnTo>
                      <a:pt x="72" y="27"/>
                    </a:lnTo>
                    <a:lnTo>
                      <a:pt x="70" y="25"/>
                    </a:lnTo>
                    <a:lnTo>
                      <a:pt x="69" y="23"/>
                    </a:lnTo>
                    <a:lnTo>
                      <a:pt x="67" y="20"/>
                    </a:lnTo>
                    <a:lnTo>
                      <a:pt x="64" y="19"/>
                    </a:lnTo>
                    <a:lnTo>
                      <a:pt x="61" y="17"/>
                    </a:lnTo>
                    <a:lnTo>
                      <a:pt x="58" y="15"/>
                    </a:lnTo>
                    <a:lnTo>
                      <a:pt x="56" y="14"/>
                    </a:lnTo>
                    <a:lnTo>
                      <a:pt x="54" y="12"/>
                    </a:lnTo>
                    <a:lnTo>
                      <a:pt x="50" y="10"/>
                    </a:lnTo>
                    <a:lnTo>
                      <a:pt x="48" y="9"/>
                    </a:lnTo>
                    <a:lnTo>
                      <a:pt x="45" y="8"/>
                    </a:lnTo>
                    <a:lnTo>
                      <a:pt x="41" y="7"/>
                    </a:lnTo>
                    <a:lnTo>
                      <a:pt x="39" y="6"/>
                    </a:lnTo>
                    <a:lnTo>
                      <a:pt x="35" y="4"/>
                    </a:lnTo>
                    <a:lnTo>
                      <a:pt x="32" y="3"/>
                    </a:lnTo>
                    <a:lnTo>
                      <a:pt x="29" y="3"/>
                    </a:lnTo>
                    <a:lnTo>
                      <a:pt x="25" y="2"/>
                    </a:lnTo>
                    <a:lnTo>
                      <a:pt x="22" y="2"/>
                    </a:lnTo>
                    <a:lnTo>
                      <a:pt x="18" y="1"/>
                    </a:lnTo>
                    <a:lnTo>
                      <a:pt x="15" y="1"/>
                    </a:lnTo>
                    <a:lnTo>
                      <a:pt x="10" y="1"/>
                    </a:lnTo>
                    <a:lnTo>
                      <a:pt x="7" y="1"/>
                    </a:lnTo>
                    <a:lnTo>
                      <a:pt x="3" y="0"/>
                    </a:lnTo>
                    <a:lnTo>
                      <a:pt x="0" y="1"/>
                    </a:lnTo>
                    <a:lnTo>
                      <a:pt x="0" y="11"/>
                    </a:lnTo>
                    <a:lnTo>
                      <a:pt x="3" y="10"/>
                    </a:lnTo>
                    <a:lnTo>
                      <a:pt x="7" y="10"/>
                    </a:lnTo>
                    <a:lnTo>
                      <a:pt x="10" y="11"/>
                    </a:lnTo>
                    <a:lnTo>
                      <a:pt x="14" y="11"/>
                    </a:lnTo>
                    <a:lnTo>
                      <a:pt x="17" y="11"/>
                    </a:lnTo>
                    <a:lnTo>
                      <a:pt x="20" y="12"/>
                    </a:lnTo>
                    <a:lnTo>
                      <a:pt x="23" y="12"/>
                    </a:lnTo>
                    <a:lnTo>
                      <a:pt x="26" y="14"/>
                    </a:lnTo>
                    <a:lnTo>
                      <a:pt x="30" y="14"/>
                    </a:lnTo>
                    <a:lnTo>
                      <a:pt x="32" y="15"/>
                    </a:lnTo>
                    <a:lnTo>
                      <a:pt x="35" y="16"/>
                    </a:lnTo>
                    <a:lnTo>
                      <a:pt x="38" y="16"/>
                    </a:lnTo>
                    <a:lnTo>
                      <a:pt x="41" y="17"/>
                    </a:lnTo>
                    <a:lnTo>
                      <a:pt x="43" y="18"/>
                    </a:lnTo>
                    <a:lnTo>
                      <a:pt x="46" y="19"/>
                    </a:lnTo>
                    <a:lnTo>
                      <a:pt x="48" y="22"/>
                    </a:lnTo>
                    <a:lnTo>
                      <a:pt x="50" y="23"/>
                    </a:lnTo>
                    <a:lnTo>
                      <a:pt x="53" y="24"/>
                    </a:lnTo>
                    <a:lnTo>
                      <a:pt x="55" y="25"/>
                    </a:lnTo>
                    <a:lnTo>
                      <a:pt x="57" y="27"/>
                    </a:lnTo>
                    <a:lnTo>
                      <a:pt x="60" y="29"/>
                    </a:lnTo>
                    <a:lnTo>
                      <a:pt x="61" y="31"/>
                    </a:lnTo>
                    <a:lnTo>
                      <a:pt x="63" y="32"/>
                    </a:lnTo>
                    <a:lnTo>
                      <a:pt x="65" y="34"/>
                    </a:lnTo>
                    <a:lnTo>
                      <a:pt x="67" y="35"/>
                    </a:lnTo>
                    <a:lnTo>
                      <a:pt x="68" y="38"/>
                    </a:lnTo>
                    <a:lnTo>
                      <a:pt x="70" y="40"/>
                    </a:lnTo>
                    <a:lnTo>
                      <a:pt x="71" y="41"/>
                    </a:lnTo>
                    <a:lnTo>
                      <a:pt x="72" y="44"/>
                    </a:lnTo>
                    <a:lnTo>
                      <a:pt x="73" y="46"/>
                    </a:lnTo>
                    <a:lnTo>
                      <a:pt x="75" y="48"/>
                    </a:lnTo>
                    <a:lnTo>
                      <a:pt x="76" y="50"/>
                    </a:lnTo>
                    <a:lnTo>
                      <a:pt x="85" y="47"/>
                    </a:lnTo>
                    <a:close/>
                  </a:path>
                </a:pathLst>
              </a:custGeom>
              <a:solidFill>
                <a:srgbClr val="BFBFBF"/>
              </a:solidFill>
              <a:ln w="9525">
                <a:noFill/>
                <a:round/>
                <a:headEnd/>
                <a:tailEnd/>
              </a:ln>
            </p:spPr>
            <p:txBody>
              <a:bodyPr/>
              <a:lstStyle/>
              <a:p>
                <a:endParaRPr lang="en-GB"/>
              </a:p>
            </p:txBody>
          </p:sp>
          <p:sp>
            <p:nvSpPr>
              <p:cNvPr id="255" name="Freeform 56"/>
              <p:cNvSpPr>
                <a:spLocks/>
              </p:cNvSpPr>
              <p:nvPr/>
            </p:nvSpPr>
            <p:spPr bwMode="auto">
              <a:xfrm>
                <a:off x="472" y="1986"/>
                <a:ext cx="4" cy="4"/>
              </a:xfrm>
              <a:custGeom>
                <a:avLst/>
                <a:gdLst>
                  <a:gd name="T0" fmla="*/ 0 w 9"/>
                  <a:gd name="T1" fmla="*/ 1 h 7"/>
                  <a:gd name="T2" fmla="*/ 0 w 9"/>
                  <a:gd name="T3" fmla="*/ 2 h 7"/>
                  <a:gd name="T4" fmla="*/ 0 w 9"/>
                  <a:gd name="T5" fmla="*/ 2 h 7"/>
                  <a:gd name="T6" fmla="*/ 0 w 9"/>
                  <a:gd name="T7" fmla="*/ 2 h 7"/>
                  <a:gd name="T8" fmla="*/ 0 w 9"/>
                  <a:gd name="T9" fmla="*/ 2 h 7"/>
                  <a:gd name="T10" fmla="*/ 0 w 9"/>
                  <a:gd name="T11" fmla="*/ 2 h 7"/>
                  <a:gd name="T12" fmla="*/ 0 w 9"/>
                  <a:gd name="T13" fmla="*/ 2 h 7"/>
                  <a:gd name="T14" fmla="*/ 1 w 9"/>
                  <a:gd name="T15" fmla="*/ 2 h 7"/>
                  <a:gd name="T16" fmla="*/ 1 w 9"/>
                  <a:gd name="T17" fmla="*/ 2 h 7"/>
                  <a:gd name="T18" fmla="*/ 1 w 9"/>
                  <a:gd name="T19" fmla="*/ 2 h 7"/>
                  <a:gd name="T20" fmla="*/ 2 w 9"/>
                  <a:gd name="T21" fmla="*/ 2 h 7"/>
                  <a:gd name="T22" fmla="*/ 2 w 9"/>
                  <a:gd name="T23" fmla="*/ 2 h 7"/>
                  <a:gd name="T24" fmla="*/ 2 w 9"/>
                  <a:gd name="T25" fmla="*/ 2 h 7"/>
                  <a:gd name="T26" fmla="*/ 2 w 9"/>
                  <a:gd name="T27" fmla="*/ 1 h 7"/>
                  <a:gd name="T28" fmla="*/ 2 w 9"/>
                  <a:gd name="T29" fmla="*/ 1 h 7"/>
                  <a:gd name="T30" fmla="*/ 2 w 9"/>
                  <a:gd name="T31" fmla="*/ 1 h 7"/>
                  <a:gd name="T32" fmla="*/ 2 w 9"/>
                  <a:gd name="T33" fmla="*/ 0 h 7"/>
                  <a:gd name="T34" fmla="*/ 0 w 9"/>
                  <a:gd name="T35" fmla="*/ 1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7"/>
                  <a:gd name="T56" fmla="*/ 9 w 9"/>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7">
                    <a:moveTo>
                      <a:pt x="0" y="3"/>
                    </a:moveTo>
                    <a:lnTo>
                      <a:pt x="0" y="5"/>
                    </a:lnTo>
                    <a:lnTo>
                      <a:pt x="1" y="5"/>
                    </a:lnTo>
                    <a:lnTo>
                      <a:pt x="1" y="6"/>
                    </a:lnTo>
                    <a:lnTo>
                      <a:pt x="2" y="6"/>
                    </a:lnTo>
                    <a:lnTo>
                      <a:pt x="2" y="7"/>
                    </a:lnTo>
                    <a:lnTo>
                      <a:pt x="3" y="7"/>
                    </a:lnTo>
                    <a:lnTo>
                      <a:pt x="4" y="7"/>
                    </a:lnTo>
                    <a:lnTo>
                      <a:pt x="6" y="7"/>
                    </a:lnTo>
                    <a:lnTo>
                      <a:pt x="7" y="6"/>
                    </a:lnTo>
                    <a:lnTo>
                      <a:pt x="8" y="6"/>
                    </a:lnTo>
                    <a:lnTo>
                      <a:pt x="8" y="5"/>
                    </a:lnTo>
                    <a:lnTo>
                      <a:pt x="9" y="5"/>
                    </a:lnTo>
                    <a:lnTo>
                      <a:pt x="9" y="3"/>
                    </a:lnTo>
                    <a:lnTo>
                      <a:pt x="9" y="2"/>
                    </a:lnTo>
                    <a:lnTo>
                      <a:pt x="9" y="1"/>
                    </a:lnTo>
                    <a:lnTo>
                      <a:pt x="9" y="0"/>
                    </a:lnTo>
                    <a:lnTo>
                      <a:pt x="0" y="3"/>
                    </a:lnTo>
                    <a:close/>
                  </a:path>
                </a:pathLst>
              </a:custGeom>
              <a:solidFill>
                <a:srgbClr val="BFBFBF"/>
              </a:solidFill>
              <a:ln w="9525">
                <a:noFill/>
                <a:round/>
                <a:headEnd/>
                <a:tailEnd/>
              </a:ln>
            </p:spPr>
            <p:txBody>
              <a:bodyPr/>
              <a:lstStyle/>
              <a:p>
                <a:endParaRPr lang="en-GB"/>
              </a:p>
            </p:txBody>
          </p:sp>
          <p:sp>
            <p:nvSpPr>
              <p:cNvPr id="256" name="Freeform 57"/>
              <p:cNvSpPr>
                <a:spLocks/>
              </p:cNvSpPr>
              <p:nvPr/>
            </p:nvSpPr>
            <p:spPr bwMode="auto">
              <a:xfrm>
                <a:off x="419" y="1966"/>
                <a:ext cx="231" cy="26"/>
              </a:xfrm>
              <a:custGeom>
                <a:avLst/>
                <a:gdLst>
                  <a:gd name="T0" fmla="*/ 112 w 461"/>
                  <a:gd name="T1" fmla="*/ 13 h 51"/>
                  <a:gd name="T2" fmla="*/ 107 w 461"/>
                  <a:gd name="T3" fmla="*/ 13 h 51"/>
                  <a:gd name="T4" fmla="*/ 101 w 461"/>
                  <a:gd name="T5" fmla="*/ 13 h 51"/>
                  <a:gd name="T6" fmla="*/ 95 w 461"/>
                  <a:gd name="T7" fmla="*/ 13 h 51"/>
                  <a:gd name="T8" fmla="*/ 89 w 461"/>
                  <a:gd name="T9" fmla="*/ 13 h 51"/>
                  <a:gd name="T10" fmla="*/ 83 w 461"/>
                  <a:gd name="T11" fmla="*/ 13 h 51"/>
                  <a:gd name="T12" fmla="*/ 77 w 461"/>
                  <a:gd name="T13" fmla="*/ 13 h 51"/>
                  <a:gd name="T14" fmla="*/ 71 w 461"/>
                  <a:gd name="T15" fmla="*/ 13 h 51"/>
                  <a:gd name="T16" fmla="*/ 65 w 461"/>
                  <a:gd name="T17" fmla="*/ 13 h 51"/>
                  <a:gd name="T18" fmla="*/ 59 w 461"/>
                  <a:gd name="T19" fmla="*/ 13 h 51"/>
                  <a:gd name="T20" fmla="*/ 53 w 461"/>
                  <a:gd name="T21" fmla="*/ 12 h 51"/>
                  <a:gd name="T22" fmla="*/ 48 w 461"/>
                  <a:gd name="T23" fmla="*/ 12 h 51"/>
                  <a:gd name="T24" fmla="*/ 42 w 461"/>
                  <a:gd name="T25" fmla="*/ 12 h 51"/>
                  <a:gd name="T26" fmla="*/ 35 w 461"/>
                  <a:gd name="T27" fmla="*/ 11 h 51"/>
                  <a:gd name="T28" fmla="*/ 30 w 461"/>
                  <a:gd name="T29" fmla="*/ 11 h 51"/>
                  <a:gd name="T30" fmla="*/ 24 w 461"/>
                  <a:gd name="T31" fmla="*/ 11 h 51"/>
                  <a:gd name="T32" fmla="*/ 19 w 461"/>
                  <a:gd name="T33" fmla="*/ 11 h 51"/>
                  <a:gd name="T34" fmla="*/ 16 w 461"/>
                  <a:gd name="T35" fmla="*/ 10 h 51"/>
                  <a:gd name="T36" fmla="*/ 14 w 461"/>
                  <a:gd name="T37" fmla="*/ 9 h 51"/>
                  <a:gd name="T38" fmla="*/ 11 w 461"/>
                  <a:gd name="T39" fmla="*/ 9 h 51"/>
                  <a:gd name="T40" fmla="*/ 8 w 461"/>
                  <a:gd name="T41" fmla="*/ 8 h 51"/>
                  <a:gd name="T42" fmla="*/ 6 w 461"/>
                  <a:gd name="T43" fmla="*/ 7 h 51"/>
                  <a:gd name="T44" fmla="*/ 4 w 461"/>
                  <a:gd name="T45" fmla="*/ 6 h 51"/>
                  <a:gd name="T46" fmla="*/ 3 w 461"/>
                  <a:gd name="T47" fmla="*/ 5 h 51"/>
                  <a:gd name="T48" fmla="*/ 1 w 461"/>
                  <a:gd name="T49" fmla="*/ 5 h 51"/>
                  <a:gd name="T50" fmla="*/ 1 w 461"/>
                  <a:gd name="T51" fmla="*/ 4 h 51"/>
                  <a:gd name="T52" fmla="*/ 0 w 461"/>
                  <a:gd name="T53" fmla="*/ 3 h 51"/>
                  <a:gd name="T54" fmla="*/ 0 w 461"/>
                  <a:gd name="T55" fmla="*/ 3 h 51"/>
                  <a:gd name="T56" fmla="*/ 1 w 461"/>
                  <a:gd name="T57" fmla="*/ 2 h 51"/>
                  <a:gd name="T58" fmla="*/ 2 w 461"/>
                  <a:gd name="T59" fmla="*/ 1 h 51"/>
                  <a:gd name="T60" fmla="*/ 4 w 461"/>
                  <a:gd name="T61" fmla="*/ 1 h 51"/>
                  <a:gd name="T62" fmla="*/ 6 w 461"/>
                  <a:gd name="T63" fmla="*/ 1 h 51"/>
                  <a:gd name="T64" fmla="*/ 8 w 461"/>
                  <a:gd name="T65" fmla="*/ 0 h 51"/>
                  <a:gd name="T66" fmla="*/ 10 w 461"/>
                  <a:gd name="T67" fmla="*/ 0 h 51"/>
                  <a:gd name="T68" fmla="*/ 12 w 461"/>
                  <a:gd name="T69" fmla="*/ 1 h 51"/>
                  <a:gd name="T70" fmla="*/ 14 w 461"/>
                  <a:gd name="T71" fmla="*/ 1 h 51"/>
                  <a:gd name="T72" fmla="*/ 15 w 461"/>
                  <a:gd name="T73" fmla="*/ 1 h 51"/>
                  <a:gd name="T74" fmla="*/ 17 w 461"/>
                  <a:gd name="T75" fmla="*/ 1 h 51"/>
                  <a:gd name="T76" fmla="*/ 18 w 461"/>
                  <a:gd name="T77" fmla="*/ 2 h 51"/>
                  <a:gd name="T78" fmla="*/ 20 w 461"/>
                  <a:gd name="T79" fmla="*/ 3 h 51"/>
                  <a:gd name="T80" fmla="*/ 21 w 461"/>
                  <a:gd name="T81" fmla="*/ 3 h 51"/>
                  <a:gd name="T82" fmla="*/ 22 w 461"/>
                  <a:gd name="T83" fmla="*/ 4 h 51"/>
                  <a:gd name="T84" fmla="*/ 23 w 461"/>
                  <a:gd name="T85" fmla="*/ 5 h 51"/>
                  <a:gd name="T86" fmla="*/ 24 w 461"/>
                  <a:gd name="T87" fmla="*/ 6 h 51"/>
                  <a:gd name="T88" fmla="*/ 25 w 461"/>
                  <a:gd name="T89" fmla="*/ 7 h 51"/>
                  <a:gd name="T90" fmla="*/ 26 w 461"/>
                  <a:gd name="T91" fmla="*/ 8 h 51"/>
                  <a:gd name="T92" fmla="*/ 27 w 461"/>
                  <a:gd name="T93" fmla="*/ 9 h 51"/>
                  <a:gd name="T94" fmla="*/ 27 w 461"/>
                  <a:gd name="T95" fmla="*/ 10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1"/>
                  <a:gd name="T145" fmla="*/ 0 h 51"/>
                  <a:gd name="T146" fmla="*/ 461 w 461"/>
                  <a:gd name="T147" fmla="*/ 51 h 5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1" h="51">
                    <a:moveTo>
                      <a:pt x="461" y="51"/>
                    </a:moveTo>
                    <a:lnTo>
                      <a:pt x="448" y="51"/>
                    </a:lnTo>
                    <a:lnTo>
                      <a:pt x="437" y="51"/>
                    </a:lnTo>
                    <a:lnTo>
                      <a:pt x="425" y="51"/>
                    </a:lnTo>
                    <a:lnTo>
                      <a:pt x="412" y="51"/>
                    </a:lnTo>
                    <a:lnTo>
                      <a:pt x="401" y="51"/>
                    </a:lnTo>
                    <a:lnTo>
                      <a:pt x="389" y="51"/>
                    </a:lnTo>
                    <a:lnTo>
                      <a:pt x="378" y="51"/>
                    </a:lnTo>
                    <a:lnTo>
                      <a:pt x="365" y="51"/>
                    </a:lnTo>
                    <a:lnTo>
                      <a:pt x="354" y="51"/>
                    </a:lnTo>
                    <a:lnTo>
                      <a:pt x="342" y="51"/>
                    </a:lnTo>
                    <a:lnTo>
                      <a:pt x="331" y="51"/>
                    </a:lnTo>
                    <a:lnTo>
                      <a:pt x="319" y="50"/>
                    </a:lnTo>
                    <a:lnTo>
                      <a:pt x="306" y="50"/>
                    </a:lnTo>
                    <a:lnTo>
                      <a:pt x="295" y="50"/>
                    </a:lnTo>
                    <a:lnTo>
                      <a:pt x="283" y="50"/>
                    </a:lnTo>
                    <a:lnTo>
                      <a:pt x="272" y="49"/>
                    </a:lnTo>
                    <a:lnTo>
                      <a:pt x="259" y="49"/>
                    </a:lnTo>
                    <a:lnTo>
                      <a:pt x="248" y="49"/>
                    </a:lnTo>
                    <a:lnTo>
                      <a:pt x="236" y="49"/>
                    </a:lnTo>
                    <a:lnTo>
                      <a:pt x="225" y="48"/>
                    </a:lnTo>
                    <a:lnTo>
                      <a:pt x="212" y="48"/>
                    </a:lnTo>
                    <a:lnTo>
                      <a:pt x="200" y="47"/>
                    </a:lnTo>
                    <a:lnTo>
                      <a:pt x="189" y="47"/>
                    </a:lnTo>
                    <a:lnTo>
                      <a:pt x="176" y="47"/>
                    </a:lnTo>
                    <a:lnTo>
                      <a:pt x="165" y="46"/>
                    </a:lnTo>
                    <a:lnTo>
                      <a:pt x="153" y="46"/>
                    </a:lnTo>
                    <a:lnTo>
                      <a:pt x="140" y="44"/>
                    </a:lnTo>
                    <a:lnTo>
                      <a:pt x="129" y="44"/>
                    </a:lnTo>
                    <a:lnTo>
                      <a:pt x="117" y="43"/>
                    </a:lnTo>
                    <a:lnTo>
                      <a:pt x="105" y="43"/>
                    </a:lnTo>
                    <a:lnTo>
                      <a:pt x="93" y="42"/>
                    </a:lnTo>
                    <a:lnTo>
                      <a:pt x="82" y="42"/>
                    </a:lnTo>
                    <a:lnTo>
                      <a:pt x="75" y="41"/>
                    </a:lnTo>
                    <a:lnTo>
                      <a:pt x="69" y="40"/>
                    </a:lnTo>
                    <a:lnTo>
                      <a:pt x="63" y="39"/>
                    </a:lnTo>
                    <a:lnTo>
                      <a:pt x="58" y="38"/>
                    </a:lnTo>
                    <a:lnTo>
                      <a:pt x="53" y="36"/>
                    </a:lnTo>
                    <a:lnTo>
                      <a:pt x="47" y="35"/>
                    </a:lnTo>
                    <a:lnTo>
                      <a:pt x="41" y="33"/>
                    </a:lnTo>
                    <a:lnTo>
                      <a:pt x="37" y="32"/>
                    </a:lnTo>
                    <a:lnTo>
                      <a:pt x="32" y="31"/>
                    </a:lnTo>
                    <a:lnTo>
                      <a:pt x="28" y="28"/>
                    </a:lnTo>
                    <a:lnTo>
                      <a:pt x="24" y="27"/>
                    </a:lnTo>
                    <a:lnTo>
                      <a:pt x="19" y="26"/>
                    </a:lnTo>
                    <a:lnTo>
                      <a:pt x="16" y="24"/>
                    </a:lnTo>
                    <a:lnTo>
                      <a:pt x="13" y="23"/>
                    </a:lnTo>
                    <a:lnTo>
                      <a:pt x="10" y="20"/>
                    </a:lnTo>
                    <a:lnTo>
                      <a:pt x="7" y="19"/>
                    </a:lnTo>
                    <a:lnTo>
                      <a:pt x="4" y="18"/>
                    </a:lnTo>
                    <a:lnTo>
                      <a:pt x="3" y="16"/>
                    </a:lnTo>
                    <a:lnTo>
                      <a:pt x="1" y="14"/>
                    </a:lnTo>
                    <a:lnTo>
                      <a:pt x="1" y="12"/>
                    </a:lnTo>
                    <a:lnTo>
                      <a:pt x="0" y="11"/>
                    </a:lnTo>
                    <a:lnTo>
                      <a:pt x="0" y="10"/>
                    </a:lnTo>
                    <a:lnTo>
                      <a:pt x="0" y="9"/>
                    </a:lnTo>
                    <a:lnTo>
                      <a:pt x="1" y="8"/>
                    </a:lnTo>
                    <a:lnTo>
                      <a:pt x="2" y="5"/>
                    </a:lnTo>
                    <a:lnTo>
                      <a:pt x="4" y="4"/>
                    </a:lnTo>
                    <a:lnTo>
                      <a:pt x="7" y="3"/>
                    </a:lnTo>
                    <a:lnTo>
                      <a:pt x="10" y="3"/>
                    </a:lnTo>
                    <a:lnTo>
                      <a:pt x="14" y="2"/>
                    </a:lnTo>
                    <a:lnTo>
                      <a:pt x="18" y="1"/>
                    </a:lnTo>
                    <a:lnTo>
                      <a:pt x="23" y="1"/>
                    </a:lnTo>
                    <a:lnTo>
                      <a:pt x="29" y="0"/>
                    </a:lnTo>
                    <a:lnTo>
                      <a:pt x="32" y="0"/>
                    </a:lnTo>
                    <a:lnTo>
                      <a:pt x="36" y="0"/>
                    </a:lnTo>
                    <a:lnTo>
                      <a:pt x="39" y="0"/>
                    </a:lnTo>
                    <a:lnTo>
                      <a:pt x="43" y="0"/>
                    </a:lnTo>
                    <a:lnTo>
                      <a:pt x="46" y="1"/>
                    </a:lnTo>
                    <a:lnTo>
                      <a:pt x="49" y="1"/>
                    </a:lnTo>
                    <a:lnTo>
                      <a:pt x="53" y="2"/>
                    </a:lnTo>
                    <a:lnTo>
                      <a:pt x="56" y="2"/>
                    </a:lnTo>
                    <a:lnTo>
                      <a:pt x="60" y="3"/>
                    </a:lnTo>
                    <a:lnTo>
                      <a:pt x="63" y="4"/>
                    </a:lnTo>
                    <a:lnTo>
                      <a:pt x="66" y="4"/>
                    </a:lnTo>
                    <a:lnTo>
                      <a:pt x="69" y="5"/>
                    </a:lnTo>
                    <a:lnTo>
                      <a:pt x="71" y="6"/>
                    </a:lnTo>
                    <a:lnTo>
                      <a:pt x="75" y="8"/>
                    </a:lnTo>
                    <a:lnTo>
                      <a:pt x="77" y="9"/>
                    </a:lnTo>
                    <a:lnTo>
                      <a:pt x="79" y="11"/>
                    </a:lnTo>
                    <a:lnTo>
                      <a:pt x="83" y="12"/>
                    </a:lnTo>
                    <a:lnTo>
                      <a:pt x="85" y="13"/>
                    </a:lnTo>
                    <a:lnTo>
                      <a:pt x="87" y="16"/>
                    </a:lnTo>
                    <a:lnTo>
                      <a:pt x="90" y="17"/>
                    </a:lnTo>
                    <a:lnTo>
                      <a:pt x="92" y="19"/>
                    </a:lnTo>
                    <a:lnTo>
                      <a:pt x="94" y="20"/>
                    </a:lnTo>
                    <a:lnTo>
                      <a:pt x="96" y="23"/>
                    </a:lnTo>
                    <a:lnTo>
                      <a:pt x="98" y="25"/>
                    </a:lnTo>
                    <a:lnTo>
                      <a:pt x="99" y="26"/>
                    </a:lnTo>
                    <a:lnTo>
                      <a:pt x="101" y="28"/>
                    </a:lnTo>
                    <a:lnTo>
                      <a:pt x="102" y="31"/>
                    </a:lnTo>
                    <a:lnTo>
                      <a:pt x="105" y="33"/>
                    </a:lnTo>
                    <a:lnTo>
                      <a:pt x="106" y="35"/>
                    </a:lnTo>
                    <a:lnTo>
                      <a:pt x="107" y="38"/>
                    </a:lnTo>
                    <a:lnTo>
                      <a:pt x="108" y="40"/>
                    </a:lnTo>
                    <a:lnTo>
                      <a:pt x="109" y="42"/>
                    </a:lnTo>
                  </a:path>
                </a:pathLst>
              </a:custGeom>
              <a:noFill/>
              <a:ln w="0">
                <a:solidFill>
                  <a:srgbClr val="FFFFFF"/>
                </a:solidFill>
                <a:prstDash val="solid"/>
                <a:round/>
                <a:headEnd/>
                <a:tailEnd/>
              </a:ln>
            </p:spPr>
            <p:txBody>
              <a:bodyPr/>
              <a:lstStyle/>
              <a:p>
                <a:endParaRPr lang="en-GB"/>
              </a:p>
            </p:txBody>
          </p:sp>
          <p:sp>
            <p:nvSpPr>
              <p:cNvPr id="257" name="Freeform 58"/>
              <p:cNvSpPr>
                <a:spLocks noEditPoints="1"/>
              </p:cNvSpPr>
              <p:nvPr/>
            </p:nvSpPr>
            <p:spPr bwMode="auto">
              <a:xfrm>
                <a:off x="198" y="2043"/>
                <a:ext cx="206" cy="206"/>
              </a:xfrm>
              <a:custGeom>
                <a:avLst/>
                <a:gdLst>
                  <a:gd name="T0" fmla="*/ 62 w 413"/>
                  <a:gd name="T1" fmla="*/ 1 h 412"/>
                  <a:gd name="T2" fmla="*/ 73 w 413"/>
                  <a:gd name="T3" fmla="*/ 5 h 412"/>
                  <a:gd name="T4" fmla="*/ 84 w 413"/>
                  <a:gd name="T5" fmla="*/ 12 h 412"/>
                  <a:gd name="T6" fmla="*/ 92 w 413"/>
                  <a:gd name="T7" fmla="*/ 21 h 412"/>
                  <a:gd name="T8" fmla="*/ 99 w 413"/>
                  <a:gd name="T9" fmla="*/ 31 h 412"/>
                  <a:gd name="T10" fmla="*/ 102 w 413"/>
                  <a:gd name="T11" fmla="*/ 44 h 412"/>
                  <a:gd name="T12" fmla="*/ 103 w 413"/>
                  <a:gd name="T13" fmla="*/ 56 h 412"/>
                  <a:gd name="T14" fmla="*/ 100 w 413"/>
                  <a:gd name="T15" fmla="*/ 69 h 412"/>
                  <a:gd name="T16" fmla="*/ 94 w 413"/>
                  <a:gd name="T17" fmla="*/ 81 h 412"/>
                  <a:gd name="T18" fmla="*/ 86 w 413"/>
                  <a:gd name="T19" fmla="*/ 90 h 412"/>
                  <a:gd name="T20" fmla="*/ 76 w 413"/>
                  <a:gd name="T21" fmla="*/ 97 h 412"/>
                  <a:gd name="T22" fmla="*/ 64 w 413"/>
                  <a:gd name="T23" fmla="*/ 102 h 412"/>
                  <a:gd name="T24" fmla="*/ 51 w 413"/>
                  <a:gd name="T25" fmla="*/ 103 h 412"/>
                  <a:gd name="T26" fmla="*/ 38 w 413"/>
                  <a:gd name="T27" fmla="*/ 102 h 412"/>
                  <a:gd name="T28" fmla="*/ 27 w 413"/>
                  <a:gd name="T29" fmla="*/ 97 h 412"/>
                  <a:gd name="T30" fmla="*/ 17 w 413"/>
                  <a:gd name="T31" fmla="*/ 90 h 412"/>
                  <a:gd name="T32" fmla="*/ 9 w 413"/>
                  <a:gd name="T33" fmla="*/ 81 h 412"/>
                  <a:gd name="T34" fmla="*/ 3 w 413"/>
                  <a:gd name="T35" fmla="*/ 69 h 412"/>
                  <a:gd name="T36" fmla="*/ 0 w 413"/>
                  <a:gd name="T37" fmla="*/ 56 h 412"/>
                  <a:gd name="T38" fmla="*/ 0 w 413"/>
                  <a:gd name="T39" fmla="*/ 44 h 412"/>
                  <a:gd name="T40" fmla="*/ 4 w 413"/>
                  <a:gd name="T41" fmla="*/ 31 h 412"/>
                  <a:gd name="T42" fmla="*/ 10 w 413"/>
                  <a:gd name="T43" fmla="*/ 21 h 412"/>
                  <a:gd name="T44" fmla="*/ 18 w 413"/>
                  <a:gd name="T45" fmla="*/ 12 h 412"/>
                  <a:gd name="T46" fmla="*/ 29 w 413"/>
                  <a:gd name="T47" fmla="*/ 5 h 412"/>
                  <a:gd name="T48" fmla="*/ 41 w 413"/>
                  <a:gd name="T49" fmla="*/ 1 h 412"/>
                  <a:gd name="T50" fmla="*/ 51 w 413"/>
                  <a:gd name="T51" fmla="*/ 17 h 412"/>
                  <a:gd name="T52" fmla="*/ 60 w 413"/>
                  <a:gd name="T53" fmla="*/ 18 h 412"/>
                  <a:gd name="T54" fmla="*/ 68 w 413"/>
                  <a:gd name="T55" fmla="*/ 21 h 412"/>
                  <a:gd name="T56" fmla="*/ 75 w 413"/>
                  <a:gd name="T57" fmla="*/ 26 h 412"/>
                  <a:gd name="T58" fmla="*/ 80 w 413"/>
                  <a:gd name="T59" fmla="*/ 31 h 412"/>
                  <a:gd name="T60" fmla="*/ 84 w 413"/>
                  <a:gd name="T61" fmla="*/ 40 h 412"/>
                  <a:gd name="T62" fmla="*/ 86 w 413"/>
                  <a:gd name="T63" fmla="*/ 48 h 412"/>
                  <a:gd name="T64" fmla="*/ 86 w 413"/>
                  <a:gd name="T65" fmla="*/ 57 h 412"/>
                  <a:gd name="T66" fmla="*/ 84 w 413"/>
                  <a:gd name="T67" fmla="*/ 65 h 412"/>
                  <a:gd name="T68" fmla="*/ 79 w 413"/>
                  <a:gd name="T69" fmla="*/ 73 h 412"/>
                  <a:gd name="T70" fmla="*/ 73 w 413"/>
                  <a:gd name="T71" fmla="*/ 79 h 412"/>
                  <a:gd name="T72" fmla="*/ 66 w 413"/>
                  <a:gd name="T73" fmla="*/ 83 h 412"/>
                  <a:gd name="T74" fmla="*/ 58 w 413"/>
                  <a:gd name="T75" fmla="*/ 86 h 412"/>
                  <a:gd name="T76" fmla="*/ 49 w 413"/>
                  <a:gd name="T77" fmla="*/ 87 h 412"/>
                  <a:gd name="T78" fmla="*/ 41 w 413"/>
                  <a:gd name="T79" fmla="*/ 85 h 412"/>
                  <a:gd name="T80" fmla="*/ 33 w 413"/>
                  <a:gd name="T81" fmla="*/ 82 h 412"/>
                  <a:gd name="T82" fmla="*/ 27 w 413"/>
                  <a:gd name="T83" fmla="*/ 77 h 412"/>
                  <a:gd name="T84" fmla="*/ 21 w 413"/>
                  <a:gd name="T85" fmla="*/ 70 h 412"/>
                  <a:gd name="T86" fmla="*/ 18 w 413"/>
                  <a:gd name="T87" fmla="*/ 61 h 412"/>
                  <a:gd name="T88" fmla="*/ 16 w 413"/>
                  <a:gd name="T89" fmla="*/ 53 h 412"/>
                  <a:gd name="T90" fmla="*/ 17 w 413"/>
                  <a:gd name="T91" fmla="*/ 45 h 412"/>
                  <a:gd name="T92" fmla="*/ 20 w 413"/>
                  <a:gd name="T93" fmla="*/ 37 h 412"/>
                  <a:gd name="T94" fmla="*/ 24 w 413"/>
                  <a:gd name="T95" fmla="*/ 29 h 412"/>
                  <a:gd name="T96" fmla="*/ 30 w 413"/>
                  <a:gd name="T97" fmla="*/ 24 h 412"/>
                  <a:gd name="T98" fmla="*/ 37 w 413"/>
                  <a:gd name="T99" fmla="*/ 20 h 412"/>
                  <a:gd name="T100" fmla="*/ 46 w 413"/>
                  <a:gd name="T101" fmla="*/ 17 h 4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3"/>
                  <a:gd name="T154" fmla="*/ 0 h 412"/>
                  <a:gd name="T155" fmla="*/ 413 w 413"/>
                  <a:gd name="T156" fmla="*/ 412 h 4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3" h="412">
                    <a:moveTo>
                      <a:pt x="207" y="0"/>
                    </a:moveTo>
                    <a:lnTo>
                      <a:pt x="217" y="0"/>
                    </a:lnTo>
                    <a:lnTo>
                      <a:pt x="227" y="1"/>
                    </a:lnTo>
                    <a:lnTo>
                      <a:pt x="238" y="2"/>
                    </a:lnTo>
                    <a:lnTo>
                      <a:pt x="248" y="4"/>
                    </a:lnTo>
                    <a:lnTo>
                      <a:pt x="257" y="7"/>
                    </a:lnTo>
                    <a:lnTo>
                      <a:pt x="268" y="9"/>
                    </a:lnTo>
                    <a:lnTo>
                      <a:pt x="277" y="12"/>
                    </a:lnTo>
                    <a:lnTo>
                      <a:pt x="286" y="16"/>
                    </a:lnTo>
                    <a:lnTo>
                      <a:pt x="295" y="20"/>
                    </a:lnTo>
                    <a:lnTo>
                      <a:pt x="305" y="25"/>
                    </a:lnTo>
                    <a:lnTo>
                      <a:pt x="313" y="30"/>
                    </a:lnTo>
                    <a:lnTo>
                      <a:pt x="321" y="35"/>
                    </a:lnTo>
                    <a:lnTo>
                      <a:pt x="329" y="41"/>
                    </a:lnTo>
                    <a:lnTo>
                      <a:pt x="337" y="47"/>
                    </a:lnTo>
                    <a:lnTo>
                      <a:pt x="345" y="54"/>
                    </a:lnTo>
                    <a:lnTo>
                      <a:pt x="352" y="61"/>
                    </a:lnTo>
                    <a:lnTo>
                      <a:pt x="359" y="68"/>
                    </a:lnTo>
                    <a:lnTo>
                      <a:pt x="366" y="76"/>
                    </a:lnTo>
                    <a:lnTo>
                      <a:pt x="371" y="83"/>
                    </a:lnTo>
                    <a:lnTo>
                      <a:pt x="377" y="91"/>
                    </a:lnTo>
                    <a:lnTo>
                      <a:pt x="383" y="100"/>
                    </a:lnTo>
                    <a:lnTo>
                      <a:pt x="388" y="108"/>
                    </a:lnTo>
                    <a:lnTo>
                      <a:pt x="392" y="117"/>
                    </a:lnTo>
                    <a:lnTo>
                      <a:pt x="396" y="126"/>
                    </a:lnTo>
                    <a:lnTo>
                      <a:pt x="400" y="135"/>
                    </a:lnTo>
                    <a:lnTo>
                      <a:pt x="404" y="145"/>
                    </a:lnTo>
                    <a:lnTo>
                      <a:pt x="406" y="155"/>
                    </a:lnTo>
                    <a:lnTo>
                      <a:pt x="408" y="164"/>
                    </a:lnTo>
                    <a:lnTo>
                      <a:pt x="411" y="175"/>
                    </a:lnTo>
                    <a:lnTo>
                      <a:pt x="412" y="185"/>
                    </a:lnTo>
                    <a:lnTo>
                      <a:pt x="412" y="195"/>
                    </a:lnTo>
                    <a:lnTo>
                      <a:pt x="413" y="206"/>
                    </a:lnTo>
                    <a:lnTo>
                      <a:pt x="412" y="216"/>
                    </a:lnTo>
                    <a:lnTo>
                      <a:pt x="412" y="226"/>
                    </a:lnTo>
                    <a:lnTo>
                      <a:pt x="411" y="237"/>
                    </a:lnTo>
                    <a:lnTo>
                      <a:pt x="408" y="247"/>
                    </a:lnTo>
                    <a:lnTo>
                      <a:pt x="406" y="257"/>
                    </a:lnTo>
                    <a:lnTo>
                      <a:pt x="404" y="267"/>
                    </a:lnTo>
                    <a:lnTo>
                      <a:pt x="400" y="276"/>
                    </a:lnTo>
                    <a:lnTo>
                      <a:pt x="396" y="286"/>
                    </a:lnTo>
                    <a:lnTo>
                      <a:pt x="392" y="294"/>
                    </a:lnTo>
                    <a:lnTo>
                      <a:pt x="388" y="303"/>
                    </a:lnTo>
                    <a:lnTo>
                      <a:pt x="383" y="313"/>
                    </a:lnTo>
                    <a:lnTo>
                      <a:pt x="377" y="321"/>
                    </a:lnTo>
                    <a:lnTo>
                      <a:pt x="371" y="329"/>
                    </a:lnTo>
                    <a:lnTo>
                      <a:pt x="366" y="337"/>
                    </a:lnTo>
                    <a:lnTo>
                      <a:pt x="359" y="344"/>
                    </a:lnTo>
                    <a:lnTo>
                      <a:pt x="352" y="351"/>
                    </a:lnTo>
                    <a:lnTo>
                      <a:pt x="345" y="358"/>
                    </a:lnTo>
                    <a:lnTo>
                      <a:pt x="337" y="364"/>
                    </a:lnTo>
                    <a:lnTo>
                      <a:pt x="329" y="370"/>
                    </a:lnTo>
                    <a:lnTo>
                      <a:pt x="321" y="376"/>
                    </a:lnTo>
                    <a:lnTo>
                      <a:pt x="313" y="382"/>
                    </a:lnTo>
                    <a:lnTo>
                      <a:pt x="305" y="386"/>
                    </a:lnTo>
                    <a:lnTo>
                      <a:pt x="295" y="391"/>
                    </a:lnTo>
                    <a:lnTo>
                      <a:pt x="286" y="395"/>
                    </a:lnTo>
                    <a:lnTo>
                      <a:pt x="277" y="399"/>
                    </a:lnTo>
                    <a:lnTo>
                      <a:pt x="268" y="402"/>
                    </a:lnTo>
                    <a:lnTo>
                      <a:pt x="257" y="405"/>
                    </a:lnTo>
                    <a:lnTo>
                      <a:pt x="248" y="407"/>
                    </a:lnTo>
                    <a:lnTo>
                      <a:pt x="238" y="409"/>
                    </a:lnTo>
                    <a:lnTo>
                      <a:pt x="227" y="410"/>
                    </a:lnTo>
                    <a:lnTo>
                      <a:pt x="217" y="412"/>
                    </a:lnTo>
                    <a:lnTo>
                      <a:pt x="207" y="412"/>
                    </a:lnTo>
                    <a:lnTo>
                      <a:pt x="196" y="412"/>
                    </a:lnTo>
                    <a:lnTo>
                      <a:pt x="186" y="410"/>
                    </a:lnTo>
                    <a:lnTo>
                      <a:pt x="176" y="409"/>
                    </a:lnTo>
                    <a:lnTo>
                      <a:pt x="165" y="407"/>
                    </a:lnTo>
                    <a:lnTo>
                      <a:pt x="155" y="405"/>
                    </a:lnTo>
                    <a:lnTo>
                      <a:pt x="146" y="402"/>
                    </a:lnTo>
                    <a:lnTo>
                      <a:pt x="135" y="399"/>
                    </a:lnTo>
                    <a:lnTo>
                      <a:pt x="126" y="395"/>
                    </a:lnTo>
                    <a:lnTo>
                      <a:pt x="117" y="391"/>
                    </a:lnTo>
                    <a:lnTo>
                      <a:pt x="109" y="386"/>
                    </a:lnTo>
                    <a:lnTo>
                      <a:pt x="99" y="382"/>
                    </a:lnTo>
                    <a:lnTo>
                      <a:pt x="91" y="376"/>
                    </a:lnTo>
                    <a:lnTo>
                      <a:pt x="83" y="370"/>
                    </a:lnTo>
                    <a:lnTo>
                      <a:pt x="75" y="364"/>
                    </a:lnTo>
                    <a:lnTo>
                      <a:pt x="68" y="358"/>
                    </a:lnTo>
                    <a:lnTo>
                      <a:pt x="60" y="351"/>
                    </a:lnTo>
                    <a:lnTo>
                      <a:pt x="55" y="344"/>
                    </a:lnTo>
                    <a:lnTo>
                      <a:pt x="48" y="337"/>
                    </a:lnTo>
                    <a:lnTo>
                      <a:pt x="42" y="329"/>
                    </a:lnTo>
                    <a:lnTo>
                      <a:pt x="36" y="321"/>
                    </a:lnTo>
                    <a:lnTo>
                      <a:pt x="30" y="313"/>
                    </a:lnTo>
                    <a:lnTo>
                      <a:pt x="26" y="303"/>
                    </a:lnTo>
                    <a:lnTo>
                      <a:pt x="21" y="294"/>
                    </a:lnTo>
                    <a:lnTo>
                      <a:pt x="17" y="286"/>
                    </a:lnTo>
                    <a:lnTo>
                      <a:pt x="13" y="276"/>
                    </a:lnTo>
                    <a:lnTo>
                      <a:pt x="10" y="267"/>
                    </a:lnTo>
                    <a:lnTo>
                      <a:pt x="6" y="257"/>
                    </a:lnTo>
                    <a:lnTo>
                      <a:pt x="4" y="247"/>
                    </a:lnTo>
                    <a:lnTo>
                      <a:pt x="3" y="237"/>
                    </a:lnTo>
                    <a:lnTo>
                      <a:pt x="2" y="226"/>
                    </a:lnTo>
                    <a:lnTo>
                      <a:pt x="0" y="216"/>
                    </a:lnTo>
                    <a:lnTo>
                      <a:pt x="0" y="206"/>
                    </a:lnTo>
                    <a:lnTo>
                      <a:pt x="0" y="195"/>
                    </a:lnTo>
                    <a:lnTo>
                      <a:pt x="2" y="185"/>
                    </a:lnTo>
                    <a:lnTo>
                      <a:pt x="3" y="175"/>
                    </a:lnTo>
                    <a:lnTo>
                      <a:pt x="4" y="164"/>
                    </a:lnTo>
                    <a:lnTo>
                      <a:pt x="6" y="155"/>
                    </a:lnTo>
                    <a:lnTo>
                      <a:pt x="10" y="145"/>
                    </a:lnTo>
                    <a:lnTo>
                      <a:pt x="13" y="135"/>
                    </a:lnTo>
                    <a:lnTo>
                      <a:pt x="17" y="126"/>
                    </a:lnTo>
                    <a:lnTo>
                      <a:pt x="21" y="117"/>
                    </a:lnTo>
                    <a:lnTo>
                      <a:pt x="26" y="108"/>
                    </a:lnTo>
                    <a:lnTo>
                      <a:pt x="30" y="100"/>
                    </a:lnTo>
                    <a:lnTo>
                      <a:pt x="36" y="91"/>
                    </a:lnTo>
                    <a:lnTo>
                      <a:pt x="42" y="83"/>
                    </a:lnTo>
                    <a:lnTo>
                      <a:pt x="48" y="76"/>
                    </a:lnTo>
                    <a:lnTo>
                      <a:pt x="55" y="68"/>
                    </a:lnTo>
                    <a:lnTo>
                      <a:pt x="60" y="61"/>
                    </a:lnTo>
                    <a:lnTo>
                      <a:pt x="68" y="54"/>
                    </a:lnTo>
                    <a:lnTo>
                      <a:pt x="75" y="47"/>
                    </a:lnTo>
                    <a:lnTo>
                      <a:pt x="83" y="41"/>
                    </a:lnTo>
                    <a:lnTo>
                      <a:pt x="91" y="35"/>
                    </a:lnTo>
                    <a:lnTo>
                      <a:pt x="99" y="30"/>
                    </a:lnTo>
                    <a:lnTo>
                      <a:pt x="109" y="25"/>
                    </a:lnTo>
                    <a:lnTo>
                      <a:pt x="117" y="20"/>
                    </a:lnTo>
                    <a:lnTo>
                      <a:pt x="126" y="16"/>
                    </a:lnTo>
                    <a:lnTo>
                      <a:pt x="135" y="12"/>
                    </a:lnTo>
                    <a:lnTo>
                      <a:pt x="146" y="9"/>
                    </a:lnTo>
                    <a:lnTo>
                      <a:pt x="155" y="7"/>
                    </a:lnTo>
                    <a:lnTo>
                      <a:pt x="165" y="4"/>
                    </a:lnTo>
                    <a:lnTo>
                      <a:pt x="176" y="2"/>
                    </a:lnTo>
                    <a:lnTo>
                      <a:pt x="186" y="1"/>
                    </a:lnTo>
                    <a:lnTo>
                      <a:pt x="196" y="0"/>
                    </a:lnTo>
                    <a:lnTo>
                      <a:pt x="207" y="0"/>
                    </a:lnTo>
                    <a:close/>
                    <a:moveTo>
                      <a:pt x="207" y="65"/>
                    </a:moveTo>
                    <a:lnTo>
                      <a:pt x="214" y="65"/>
                    </a:lnTo>
                    <a:lnTo>
                      <a:pt x="220" y="66"/>
                    </a:lnTo>
                    <a:lnTo>
                      <a:pt x="227" y="68"/>
                    </a:lnTo>
                    <a:lnTo>
                      <a:pt x="234" y="69"/>
                    </a:lnTo>
                    <a:lnTo>
                      <a:pt x="241" y="70"/>
                    </a:lnTo>
                    <a:lnTo>
                      <a:pt x="248" y="72"/>
                    </a:lnTo>
                    <a:lnTo>
                      <a:pt x="254" y="74"/>
                    </a:lnTo>
                    <a:lnTo>
                      <a:pt x="261" y="77"/>
                    </a:lnTo>
                    <a:lnTo>
                      <a:pt x="267" y="79"/>
                    </a:lnTo>
                    <a:lnTo>
                      <a:pt x="272" y="83"/>
                    </a:lnTo>
                    <a:lnTo>
                      <a:pt x="279" y="86"/>
                    </a:lnTo>
                    <a:lnTo>
                      <a:pt x="284" y="89"/>
                    </a:lnTo>
                    <a:lnTo>
                      <a:pt x="290" y="94"/>
                    </a:lnTo>
                    <a:lnTo>
                      <a:pt x="295" y="97"/>
                    </a:lnTo>
                    <a:lnTo>
                      <a:pt x="300" y="102"/>
                    </a:lnTo>
                    <a:lnTo>
                      <a:pt x="305" y="107"/>
                    </a:lnTo>
                    <a:lnTo>
                      <a:pt x="310" y="111"/>
                    </a:lnTo>
                    <a:lnTo>
                      <a:pt x="314" y="117"/>
                    </a:lnTo>
                    <a:lnTo>
                      <a:pt x="318" y="122"/>
                    </a:lnTo>
                    <a:lnTo>
                      <a:pt x="322" y="127"/>
                    </a:lnTo>
                    <a:lnTo>
                      <a:pt x="327" y="133"/>
                    </a:lnTo>
                    <a:lnTo>
                      <a:pt x="330" y="139"/>
                    </a:lnTo>
                    <a:lnTo>
                      <a:pt x="332" y="145"/>
                    </a:lnTo>
                    <a:lnTo>
                      <a:pt x="336" y="152"/>
                    </a:lnTo>
                    <a:lnTo>
                      <a:pt x="338" y="157"/>
                    </a:lnTo>
                    <a:lnTo>
                      <a:pt x="340" y="164"/>
                    </a:lnTo>
                    <a:lnTo>
                      <a:pt x="341" y="171"/>
                    </a:lnTo>
                    <a:lnTo>
                      <a:pt x="344" y="178"/>
                    </a:lnTo>
                    <a:lnTo>
                      <a:pt x="345" y="185"/>
                    </a:lnTo>
                    <a:lnTo>
                      <a:pt x="346" y="192"/>
                    </a:lnTo>
                    <a:lnTo>
                      <a:pt x="346" y="199"/>
                    </a:lnTo>
                    <a:lnTo>
                      <a:pt x="346" y="206"/>
                    </a:lnTo>
                    <a:lnTo>
                      <a:pt x="346" y="213"/>
                    </a:lnTo>
                    <a:lnTo>
                      <a:pt x="346" y="221"/>
                    </a:lnTo>
                    <a:lnTo>
                      <a:pt x="345" y="228"/>
                    </a:lnTo>
                    <a:lnTo>
                      <a:pt x="344" y="234"/>
                    </a:lnTo>
                    <a:lnTo>
                      <a:pt x="341" y="240"/>
                    </a:lnTo>
                    <a:lnTo>
                      <a:pt x="340" y="247"/>
                    </a:lnTo>
                    <a:lnTo>
                      <a:pt x="338" y="254"/>
                    </a:lnTo>
                    <a:lnTo>
                      <a:pt x="336" y="260"/>
                    </a:lnTo>
                    <a:lnTo>
                      <a:pt x="332" y="267"/>
                    </a:lnTo>
                    <a:lnTo>
                      <a:pt x="330" y="272"/>
                    </a:lnTo>
                    <a:lnTo>
                      <a:pt x="327" y="278"/>
                    </a:lnTo>
                    <a:lnTo>
                      <a:pt x="322" y="284"/>
                    </a:lnTo>
                    <a:lnTo>
                      <a:pt x="318" y="290"/>
                    </a:lnTo>
                    <a:lnTo>
                      <a:pt x="314" y="294"/>
                    </a:lnTo>
                    <a:lnTo>
                      <a:pt x="310" y="300"/>
                    </a:lnTo>
                    <a:lnTo>
                      <a:pt x="305" y="305"/>
                    </a:lnTo>
                    <a:lnTo>
                      <a:pt x="300" y="309"/>
                    </a:lnTo>
                    <a:lnTo>
                      <a:pt x="295" y="314"/>
                    </a:lnTo>
                    <a:lnTo>
                      <a:pt x="290" y="318"/>
                    </a:lnTo>
                    <a:lnTo>
                      <a:pt x="284" y="322"/>
                    </a:lnTo>
                    <a:lnTo>
                      <a:pt x="279" y="325"/>
                    </a:lnTo>
                    <a:lnTo>
                      <a:pt x="272" y="329"/>
                    </a:lnTo>
                    <a:lnTo>
                      <a:pt x="267" y="332"/>
                    </a:lnTo>
                    <a:lnTo>
                      <a:pt x="261" y="335"/>
                    </a:lnTo>
                    <a:lnTo>
                      <a:pt x="254" y="337"/>
                    </a:lnTo>
                    <a:lnTo>
                      <a:pt x="248" y="339"/>
                    </a:lnTo>
                    <a:lnTo>
                      <a:pt x="241" y="341"/>
                    </a:lnTo>
                    <a:lnTo>
                      <a:pt x="234" y="343"/>
                    </a:lnTo>
                    <a:lnTo>
                      <a:pt x="227" y="344"/>
                    </a:lnTo>
                    <a:lnTo>
                      <a:pt x="220" y="345"/>
                    </a:lnTo>
                    <a:lnTo>
                      <a:pt x="214" y="346"/>
                    </a:lnTo>
                    <a:lnTo>
                      <a:pt x="207" y="346"/>
                    </a:lnTo>
                    <a:lnTo>
                      <a:pt x="199" y="346"/>
                    </a:lnTo>
                    <a:lnTo>
                      <a:pt x="192" y="345"/>
                    </a:lnTo>
                    <a:lnTo>
                      <a:pt x="185" y="344"/>
                    </a:lnTo>
                    <a:lnTo>
                      <a:pt x="178" y="343"/>
                    </a:lnTo>
                    <a:lnTo>
                      <a:pt x="171" y="341"/>
                    </a:lnTo>
                    <a:lnTo>
                      <a:pt x="165" y="339"/>
                    </a:lnTo>
                    <a:lnTo>
                      <a:pt x="158" y="337"/>
                    </a:lnTo>
                    <a:lnTo>
                      <a:pt x="151" y="335"/>
                    </a:lnTo>
                    <a:lnTo>
                      <a:pt x="146" y="332"/>
                    </a:lnTo>
                    <a:lnTo>
                      <a:pt x="140" y="329"/>
                    </a:lnTo>
                    <a:lnTo>
                      <a:pt x="134" y="325"/>
                    </a:lnTo>
                    <a:lnTo>
                      <a:pt x="128" y="322"/>
                    </a:lnTo>
                    <a:lnTo>
                      <a:pt x="123" y="318"/>
                    </a:lnTo>
                    <a:lnTo>
                      <a:pt x="117" y="314"/>
                    </a:lnTo>
                    <a:lnTo>
                      <a:pt x="112" y="309"/>
                    </a:lnTo>
                    <a:lnTo>
                      <a:pt x="108" y="305"/>
                    </a:lnTo>
                    <a:lnTo>
                      <a:pt x="103" y="300"/>
                    </a:lnTo>
                    <a:lnTo>
                      <a:pt x="98" y="294"/>
                    </a:lnTo>
                    <a:lnTo>
                      <a:pt x="94" y="290"/>
                    </a:lnTo>
                    <a:lnTo>
                      <a:pt x="90" y="284"/>
                    </a:lnTo>
                    <a:lnTo>
                      <a:pt x="87" y="278"/>
                    </a:lnTo>
                    <a:lnTo>
                      <a:pt x="83" y="272"/>
                    </a:lnTo>
                    <a:lnTo>
                      <a:pt x="80" y="267"/>
                    </a:lnTo>
                    <a:lnTo>
                      <a:pt x="76" y="260"/>
                    </a:lnTo>
                    <a:lnTo>
                      <a:pt x="74" y="254"/>
                    </a:lnTo>
                    <a:lnTo>
                      <a:pt x="72" y="247"/>
                    </a:lnTo>
                    <a:lnTo>
                      <a:pt x="71" y="240"/>
                    </a:lnTo>
                    <a:lnTo>
                      <a:pt x="68" y="234"/>
                    </a:lnTo>
                    <a:lnTo>
                      <a:pt x="67" y="228"/>
                    </a:lnTo>
                    <a:lnTo>
                      <a:pt x="66" y="221"/>
                    </a:lnTo>
                    <a:lnTo>
                      <a:pt x="66" y="213"/>
                    </a:lnTo>
                    <a:lnTo>
                      <a:pt x="66" y="206"/>
                    </a:lnTo>
                    <a:lnTo>
                      <a:pt x="66" y="199"/>
                    </a:lnTo>
                    <a:lnTo>
                      <a:pt x="66" y="192"/>
                    </a:lnTo>
                    <a:lnTo>
                      <a:pt x="67" y="185"/>
                    </a:lnTo>
                    <a:lnTo>
                      <a:pt x="68" y="178"/>
                    </a:lnTo>
                    <a:lnTo>
                      <a:pt x="71" y="171"/>
                    </a:lnTo>
                    <a:lnTo>
                      <a:pt x="72" y="164"/>
                    </a:lnTo>
                    <a:lnTo>
                      <a:pt x="74" y="157"/>
                    </a:lnTo>
                    <a:lnTo>
                      <a:pt x="76" y="152"/>
                    </a:lnTo>
                    <a:lnTo>
                      <a:pt x="80" y="145"/>
                    </a:lnTo>
                    <a:lnTo>
                      <a:pt x="83" y="139"/>
                    </a:lnTo>
                    <a:lnTo>
                      <a:pt x="87" y="133"/>
                    </a:lnTo>
                    <a:lnTo>
                      <a:pt x="90" y="127"/>
                    </a:lnTo>
                    <a:lnTo>
                      <a:pt x="94" y="122"/>
                    </a:lnTo>
                    <a:lnTo>
                      <a:pt x="98" y="117"/>
                    </a:lnTo>
                    <a:lnTo>
                      <a:pt x="103" y="111"/>
                    </a:lnTo>
                    <a:lnTo>
                      <a:pt x="108" y="107"/>
                    </a:lnTo>
                    <a:lnTo>
                      <a:pt x="112" y="102"/>
                    </a:lnTo>
                    <a:lnTo>
                      <a:pt x="117" y="97"/>
                    </a:lnTo>
                    <a:lnTo>
                      <a:pt x="123" y="94"/>
                    </a:lnTo>
                    <a:lnTo>
                      <a:pt x="128" y="89"/>
                    </a:lnTo>
                    <a:lnTo>
                      <a:pt x="134" y="86"/>
                    </a:lnTo>
                    <a:lnTo>
                      <a:pt x="140" y="83"/>
                    </a:lnTo>
                    <a:lnTo>
                      <a:pt x="146" y="79"/>
                    </a:lnTo>
                    <a:lnTo>
                      <a:pt x="151" y="77"/>
                    </a:lnTo>
                    <a:lnTo>
                      <a:pt x="158" y="74"/>
                    </a:lnTo>
                    <a:lnTo>
                      <a:pt x="165" y="72"/>
                    </a:lnTo>
                    <a:lnTo>
                      <a:pt x="171" y="70"/>
                    </a:lnTo>
                    <a:lnTo>
                      <a:pt x="178" y="69"/>
                    </a:lnTo>
                    <a:lnTo>
                      <a:pt x="185" y="68"/>
                    </a:lnTo>
                    <a:lnTo>
                      <a:pt x="192" y="66"/>
                    </a:lnTo>
                    <a:lnTo>
                      <a:pt x="199" y="65"/>
                    </a:lnTo>
                    <a:lnTo>
                      <a:pt x="207" y="65"/>
                    </a:lnTo>
                    <a:close/>
                  </a:path>
                </a:pathLst>
              </a:custGeom>
              <a:solidFill>
                <a:srgbClr val="000000"/>
              </a:solidFill>
              <a:ln w="9525">
                <a:noFill/>
                <a:round/>
                <a:headEnd/>
                <a:tailEnd/>
              </a:ln>
            </p:spPr>
            <p:txBody>
              <a:bodyPr/>
              <a:lstStyle/>
              <a:p>
                <a:endParaRPr lang="en-GB"/>
              </a:p>
            </p:txBody>
          </p:sp>
          <p:sp>
            <p:nvSpPr>
              <p:cNvPr id="258" name="Freeform 59"/>
              <p:cNvSpPr>
                <a:spLocks/>
              </p:cNvSpPr>
              <p:nvPr/>
            </p:nvSpPr>
            <p:spPr bwMode="auto">
              <a:xfrm>
                <a:off x="198" y="2043"/>
                <a:ext cx="206" cy="206"/>
              </a:xfrm>
              <a:custGeom>
                <a:avLst/>
                <a:gdLst>
                  <a:gd name="T0" fmla="*/ 56 w 413"/>
                  <a:gd name="T1" fmla="*/ 1 h 412"/>
                  <a:gd name="T2" fmla="*/ 64 w 413"/>
                  <a:gd name="T3" fmla="*/ 2 h 412"/>
                  <a:gd name="T4" fmla="*/ 71 w 413"/>
                  <a:gd name="T5" fmla="*/ 4 h 412"/>
                  <a:gd name="T6" fmla="*/ 78 w 413"/>
                  <a:gd name="T7" fmla="*/ 7 h 412"/>
                  <a:gd name="T8" fmla="*/ 84 w 413"/>
                  <a:gd name="T9" fmla="*/ 12 h 412"/>
                  <a:gd name="T10" fmla="*/ 89 w 413"/>
                  <a:gd name="T11" fmla="*/ 17 h 412"/>
                  <a:gd name="T12" fmla="*/ 94 w 413"/>
                  <a:gd name="T13" fmla="*/ 23 h 412"/>
                  <a:gd name="T14" fmla="*/ 98 w 413"/>
                  <a:gd name="T15" fmla="*/ 29 h 412"/>
                  <a:gd name="T16" fmla="*/ 101 w 413"/>
                  <a:gd name="T17" fmla="*/ 37 h 412"/>
                  <a:gd name="T18" fmla="*/ 102 w 413"/>
                  <a:gd name="T19" fmla="*/ 44 h 412"/>
                  <a:gd name="T20" fmla="*/ 103 w 413"/>
                  <a:gd name="T21" fmla="*/ 52 h 412"/>
                  <a:gd name="T22" fmla="*/ 102 w 413"/>
                  <a:gd name="T23" fmla="*/ 59 h 412"/>
                  <a:gd name="T24" fmla="*/ 101 w 413"/>
                  <a:gd name="T25" fmla="*/ 67 h 412"/>
                  <a:gd name="T26" fmla="*/ 98 w 413"/>
                  <a:gd name="T27" fmla="*/ 74 h 412"/>
                  <a:gd name="T28" fmla="*/ 94 w 413"/>
                  <a:gd name="T29" fmla="*/ 81 h 412"/>
                  <a:gd name="T30" fmla="*/ 89 w 413"/>
                  <a:gd name="T31" fmla="*/ 86 h 412"/>
                  <a:gd name="T32" fmla="*/ 84 w 413"/>
                  <a:gd name="T33" fmla="*/ 91 h 412"/>
                  <a:gd name="T34" fmla="*/ 78 w 413"/>
                  <a:gd name="T35" fmla="*/ 96 h 412"/>
                  <a:gd name="T36" fmla="*/ 71 w 413"/>
                  <a:gd name="T37" fmla="*/ 99 h 412"/>
                  <a:gd name="T38" fmla="*/ 64 w 413"/>
                  <a:gd name="T39" fmla="*/ 102 h 412"/>
                  <a:gd name="T40" fmla="*/ 56 w 413"/>
                  <a:gd name="T41" fmla="*/ 103 h 412"/>
                  <a:gd name="T42" fmla="*/ 49 w 413"/>
                  <a:gd name="T43" fmla="*/ 103 h 412"/>
                  <a:gd name="T44" fmla="*/ 41 w 413"/>
                  <a:gd name="T45" fmla="*/ 102 h 412"/>
                  <a:gd name="T46" fmla="*/ 33 w 413"/>
                  <a:gd name="T47" fmla="*/ 100 h 412"/>
                  <a:gd name="T48" fmla="*/ 27 w 413"/>
                  <a:gd name="T49" fmla="*/ 97 h 412"/>
                  <a:gd name="T50" fmla="*/ 20 w 413"/>
                  <a:gd name="T51" fmla="*/ 93 h 412"/>
                  <a:gd name="T52" fmla="*/ 15 w 413"/>
                  <a:gd name="T53" fmla="*/ 88 h 412"/>
                  <a:gd name="T54" fmla="*/ 10 w 413"/>
                  <a:gd name="T55" fmla="*/ 83 h 412"/>
                  <a:gd name="T56" fmla="*/ 6 w 413"/>
                  <a:gd name="T57" fmla="*/ 76 h 412"/>
                  <a:gd name="T58" fmla="*/ 3 w 413"/>
                  <a:gd name="T59" fmla="*/ 69 h 412"/>
                  <a:gd name="T60" fmla="*/ 1 w 413"/>
                  <a:gd name="T61" fmla="*/ 61 h 412"/>
                  <a:gd name="T62" fmla="*/ 0 w 413"/>
                  <a:gd name="T63" fmla="*/ 54 h 412"/>
                  <a:gd name="T64" fmla="*/ 0 w 413"/>
                  <a:gd name="T65" fmla="*/ 47 h 412"/>
                  <a:gd name="T66" fmla="*/ 1 w 413"/>
                  <a:gd name="T67" fmla="*/ 39 h 412"/>
                  <a:gd name="T68" fmla="*/ 4 w 413"/>
                  <a:gd name="T69" fmla="*/ 31 h 412"/>
                  <a:gd name="T70" fmla="*/ 7 w 413"/>
                  <a:gd name="T71" fmla="*/ 25 h 412"/>
                  <a:gd name="T72" fmla="*/ 12 w 413"/>
                  <a:gd name="T73" fmla="*/ 19 h 412"/>
                  <a:gd name="T74" fmla="*/ 17 w 413"/>
                  <a:gd name="T75" fmla="*/ 13 h 412"/>
                  <a:gd name="T76" fmla="*/ 22 w 413"/>
                  <a:gd name="T77" fmla="*/ 9 h 412"/>
                  <a:gd name="T78" fmla="*/ 29 w 413"/>
                  <a:gd name="T79" fmla="*/ 5 h 412"/>
                  <a:gd name="T80" fmla="*/ 36 w 413"/>
                  <a:gd name="T81" fmla="*/ 3 h 412"/>
                  <a:gd name="T82" fmla="*/ 44 w 413"/>
                  <a:gd name="T83" fmla="*/ 1 h 412"/>
                  <a:gd name="T84" fmla="*/ 51 w 413"/>
                  <a:gd name="T85" fmla="*/ 0 h 4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3"/>
                  <a:gd name="T130" fmla="*/ 0 h 412"/>
                  <a:gd name="T131" fmla="*/ 413 w 413"/>
                  <a:gd name="T132" fmla="*/ 412 h 4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3" h="412">
                    <a:moveTo>
                      <a:pt x="207" y="0"/>
                    </a:moveTo>
                    <a:lnTo>
                      <a:pt x="217" y="0"/>
                    </a:lnTo>
                    <a:lnTo>
                      <a:pt x="227" y="1"/>
                    </a:lnTo>
                    <a:lnTo>
                      <a:pt x="238" y="2"/>
                    </a:lnTo>
                    <a:lnTo>
                      <a:pt x="248" y="4"/>
                    </a:lnTo>
                    <a:lnTo>
                      <a:pt x="257" y="7"/>
                    </a:lnTo>
                    <a:lnTo>
                      <a:pt x="268" y="9"/>
                    </a:lnTo>
                    <a:lnTo>
                      <a:pt x="277" y="12"/>
                    </a:lnTo>
                    <a:lnTo>
                      <a:pt x="286" y="16"/>
                    </a:lnTo>
                    <a:lnTo>
                      <a:pt x="295" y="20"/>
                    </a:lnTo>
                    <a:lnTo>
                      <a:pt x="305" y="25"/>
                    </a:lnTo>
                    <a:lnTo>
                      <a:pt x="313" y="30"/>
                    </a:lnTo>
                    <a:lnTo>
                      <a:pt x="321" y="35"/>
                    </a:lnTo>
                    <a:lnTo>
                      <a:pt x="329" y="41"/>
                    </a:lnTo>
                    <a:lnTo>
                      <a:pt x="337" y="47"/>
                    </a:lnTo>
                    <a:lnTo>
                      <a:pt x="345" y="54"/>
                    </a:lnTo>
                    <a:lnTo>
                      <a:pt x="352" y="61"/>
                    </a:lnTo>
                    <a:lnTo>
                      <a:pt x="359" y="68"/>
                    </a:lnTo>
                    <a:lnTo>
                      <a:pt x="366" y="76"/>
                    </a:lnTo>
                    <a:lnTo>
                      <a:pt x="371" y="83"/>
                    </a:lnTo>
                    <a:lnTo>
                      <a:pt x="377" y="91"/>
                    </a:lnTo>
                    <a:lnTo>
                      <a:pt x="383" y="100"/>
                    </a:lnTo>
                    <a:lnTo>
                      <a:pt x="388" y="108"/>
                    </a:lnTo>
                    <a:lnTo>
                      <a:pt x="392" y="117"/>
                    </a:lnTo>
                    <a:lnTo>
                      <a:pt x="396" y="126"/>
                    </a:lnTo>
                    <a:lnTo>
                      <a:pt x="400" y="135"/>
                    </a:lnTo>
                    <a:lnTo>
                      <a:pt x="404" y="145"/>
                    </a:lnTo>
                    <a:lnTo>
                      <a:pt x="406" y="155"/>
                    </a:lnTo>
                    <a:lnTo>
                      <a:pt x="408" y="164"/>
                    </a:lnTo>
                    <a:lnTo>
                      <a:pt x="411" y="175"/>
                    </a:lnTo>
                    <a:lnTo>
                      <a:pt x="412" y="185"/>
                    </a:lnTo>
                    <a:lnTo>
                      <a:pt x="412" y="195"/>
                    </a:lnTo>
                    <a:lnTo>
                      <a:pt x="413" y="206"/>
                    </a:lnTo>
                    <a:lnTo>
                      <a:pt x="412" y="216"/>
                    </a:lnTo>
                    <a:lnTo>
                      <a:pt x="412" y="226"/>
                    </a:lnTo>
                    <a:lnTo>
                      <a:pt x="411" y="237"/>
                    </a:lnTo>
                    <a:lnTo>
                      <a:pt x="408" y="247"/>
                    </a:lnTo>
                    <a:lnTo>
                      <a:pt x="406" y="257"/>
                    </a:lnTo>
                    <a:lnTo>
                      <a:pt x="404" y="267"/>
                    </a:lnTo>
                    <a:lnTo>
                      <a:pt x="400" y="276"/>
                    </a:lnTo>
                    <a:lnTo>
                      <a:pt x="396" y="286"/>
                    </a:lnTo>
                    <a:lnTo>
                      <a:pt x="392" y="294"/>
                    </a:lnTo>
                    <a:lnTo>
                      <a:pt x="388" y="303"/>
                    </a:lnTo>
                    <a:lnTo>
                      <a:pt x="383" y="313"/>
                    </a:lnTo>
                    <a:lnTo>
                      <a:pt x="377" y="321"/>
                    </a:lnTo>
                    <a:lnTo>
                      <a:pt x="371" y="329"/>
                    </a:lnTo>
                    <a:lnTo>
                      <a:pt x="366" y="337"/>
                    </a:lnTo>
                    <a:lnTo>
                      <a:pt x="359" y="344"/>
                    </a:lnTo>
                    <a:lnTo>
                      <a:pt x="352" y="351"/>
                    </a:lnTo>
                    <a:lnTo>
                      <a:pt x="345" y="358"/>
                    </a:lnTo>
                    <a:lnTo>
                      <a:pt x="337" y="364"/>
                    </a:lnTo>
                    <a:lnTo>
                      <a:pt x="329" y="370"/>
                    </a:lnTo>
                    <a:lnTo>
                      <a:pt x="321" y="376"/>
                    </a:lnTo>
                    <a:lnTo>
                      <a:pt x="313" y="382"/>
                    </a:lnTo>
                    <a:lnTo>
                      <a:pt x="305" y="386"/>
                    </a:lnTo>
                    <a:lnTo>
                      <a:pt x="295" y="391"/>
                    </a:lnTo>
                    <a:lnTo>
                      <a:pt x="286" y="395"/>
                    </a:lnTo>
                    <a:lnTo>
                      <a:pt x="277" y="399"/>
                    </a:lnTo>
                    <a:lnTo>
                      <a:pt x="268" y="402"/>
                    </a:lnTo>
                    <a:lnTo>
                      <a:pt x="257" y="405"/>
                    </a:lnTo>
                    <a:lnTo>
                      <a:pt x="248" y="407"/>
                    </a:lnTo>
                    <a:lnTo>
                      <a:pt x="238" y="409"/>
                    </a:lnTo>
                    <a:lnTo>
                      <a:pt x="227" y="410"/>
                    </a:lnTo>
                    <a:lnTo>
                      <a:pt x="217" y="412"/>
                    </a:lnTo>
                    <a:lnTo>
                      <a:pt x="207" y="412"/>
                    </a:lnTo>
                    <a:lnTo>
                      <a:pt x="196" y="412"/>
                    </a:lnTo>
                    <a:lnTo>
                      <a:pt x="186" y="410"/>
                    </a:lnTo>
                    <a:lnTo>
                      <a:pt x="176" y="409"/>
                    </a:lnTo>
                    <a:lnTo>
                      <a:pt x="165" y="407"/>
                    </a:lnTo>
                    <a:lnTo>
                      <a:pt x="155" y="405"/>
                    </a:lnTo>
                    <a:lnTo>
                      <a:pt x="146" y="402"/>
                    </a:lnTo>
                    <a:lnTo>
                      <a:pt x="135" y="399"/>
                    </a:lnTo>
                    <a:lnTo>
                      <a:pt x="126" y="395"/>
                    </a:lnTo>
                    <a:lnTo>
                      <a:pt x="117" y="391"/>
                    </a:lnTo>
                    <a:lnTo>
                      <a:pt x="109" y="386"/>
                    </a:lnTo>
                    <a:lnTo>
                      <a:pt x="99" y="382"/>
                    </a:lnTo>
                    <a:lnTo>
                      <a:pt x="91" y="376"/>
                    </a:lnTo>
                    <a:lnTo>
                      <a:pt x="83" y="370"/>
                    </a:lnTo>
                    <a:lnTo>
                      <a:pt x="75" y="364"/>
                    </a:lnTo>
                    <a:lnTo>
                      <a:pt x="68" y="358"/>
                    </a:lnTo>
                    <a:lnTo>
                      <a:pt x="60" y="351"/>
                    </a:lnTo>
                    <a:lnTo>
                      <a:pt x="55" y="344"/>
                    </a:lnTo>
                    <a:lnTo>
                      <a:pt x="48" y="337"/>
                    </a:lnTo>
                    <a:lnTo>
                      <a:pt x="42" y="329"/>
                    </a:lnTo>
                    <a:lnTo>
                      <a:pt x="36" y="321"/>
                    </a:lnTo>
                    <a:lnTo>
                      <a:pt x="30" y="313"/>
                    </a:lnTo>
                    <a:lnTo>
                      <a:pt x="26" y="303"/>
                    </a:lnTo>
                    <a:lnTo>
                      <a:pt x="21" y="294"/>
                    </a:lnTo>
                    <a:lnTo>
                      <a:pt x="17" y="286"/>
                    </a:lnTo>
                    <a:lnTo>
                      <a:pt x="13" y="276"/>
                    </a:lnTo>
                    <a:lnTo>
                      <a:pt x="10" y="267"/>
                    </a:lnTo>
                    <a:lnTo>
                      <a:pt x="6" y="257"/>
                    </a:lnTo>
                    <a:lnTo>
                      <a:pt x="4" y="247"/>
                    </a:lnTo>
                    <a:lnTo>
                      <a:pt x="3" y="237"/>
                    </a:lnTo>
                    <a:lnTo>
                      <a:pt x="2" y="226"/>
                    </a:lnTo>
                    <a:lnTo>
                      <a:pt x="0" y="216"/>
                    </a:lnTo>
                    <a:lnTo>
                      <a:pt x="0" y="206"/>
                    </a:lnTo>
                    <a:lnTo>
                      <a:pt x="0" y="195"/>
                    </a:lnTo>
                    <a:lnTo>
                      <a:pt x="2" y="185"/>
                    </a:lnTo>
                    <a:lnTo>
                      <a:pt x="3" y="175"/>
                    </a:lnTo>
                    <a:lnTo>
                      <a:pt x="4" y="164"/>
                    </a:lnTo>
                    <a:lnTo>
                      <a:pt x="6" y="155"/>
                    </a:lnTo>
                    <a:lnTo>
                      <a:pt x="10" y="145"/>
                    </a:lnTo>
                    <a:lnTo>
                      <a:pt x="13" y="135"/>
                    </a:lnTo>
                    <a:lnTo>
                      <a:pt x="17" y="126"/>
                    </a:lnTo>
                    <a:lnTo>
                      <a:pt x="21" y="117"/>
                    </a:lnTo>
                    <a:lnTo>
                      <a:pt x="26" y="108"/>
                    </a:lnTo>
                    <a:lnTo>
                      <a:pt x="30" y="100"/>
                    </a:lnTo>
                    <a:lnTo>
                      <a:pt x="36" y="91"/>
                    </a:lnTo>
                    <a:lnTo>
                      <a:pt x="42" y="83"/>
                    </a:lnTo>
                    <a:lnTo>
                      <a:pt x="48" y="76"/>
                    </a:lnTo>
                    <a:lnTo>
                      <a:pt x="55" y="68"/>
                    </a:lnTo>
                    <a:lnTo>
                      <a:pt x="60" y="61"/>
                    </a:lnTo>
                    <a:lnTo>
                      <a:pt x="68" y="54"/>
                    </a:lnTo>
                    <a:lnTo>
                      <a:pt x="75" y="47"/>
                    </a:lnTo>
                    <a:lnTo>
                      <a:pt x="83" y="41"/>
                    </a:lnTo>
                    <a:lnTo>
                      <a:pt x="91" y="35"/>
                    </a:lnTo>
                    <a:lnTo>
                      <a:pt x="99" y="30"/>
                    </a:lnTo>
                    <a:lnTo>
                      <a:pt x="109" y="25"/>
                    </a:lnTo>
                    <a:lnTo>
                      <a:pt x="117" y="20"/>
                    </a:lnTo>
                    <a:lnTo>
                      <a:pt x="126" y="16"/>
                    </a:lnTo>
                    <a:lnTo>
                      <a:pt x="135" y="12"/>
                    </a:lnTo>
                    <a:lnTo>
                      <a:pt x="146" y="9"/>
                    </a:lnTo>
                    <a:lnTo>
                      <a:pt x="155" y="7"/>
                    </a:lnTo>
                    <a:lnTo>
                      <a:pt x="165" y="4"/>
                    </a:lnTo>
                    <a:lnTo>
                      <a:pt x="176" y="2"/>
                    </a:lnTo>
                    <a:lnTo>
                      <a:pt x="186" y="1"/>
                    </a:lnTo>
                    <a:lnTo>
                      <a:pt x="196" y="0"/>
                    </a:lnTo>
                    <a:lnTo>
                      <a:pt x="207" y="0"/>
                    </a:lnTo>
                  </a:path>
                </a:pathLst>
              </a:custGeom>
              <a:noFill/>
              <a:ln w="0">
                <a:solidFill>
                  <a:srgbClr val="000000"/>
                </a:solidFill>
                <a:prstDash val="solid"/>
                <a:round/>
                <a:headEnd/>
                <a:tailEnd/>
              </a:ln>
            </p:spPr>
            <p:txBody>
              <a:bodyPr/>
              <a:lstStyle/>
              <a:p>
                <a:endParaRPr lang="en-GB"/>
              </a:p>
            </p:txBody>
          </p:sp>
          <p:sp>
            <p:nvSpPr>
              <p:cNvPr id="259" name="Freeform 60"/>
              <p:cNvSpPr>
                <a:spLocks/>
              </p:cNvSpPr>
              <p:nvPr/>
            </p:nvSpPr>
            <p:spPr bwMode="auto">
              <a:xfrm>
                <a:off x="231" y="2076"/>
                <a:ext cx="140" cy="140"/>
              </a:xfrm>
              <a:custGeom>
                <a:avLst/>
                <a:gdLst>
                  <a:gd name="T0" fmla="*/ 38 w 280"/>
                  <a:gd name="T1" fmla="*/ 0 h 281"/>
                  <a:gd name="T2" fmla="*/ 43 w 280"/>
                  <a:gd name="T3" fmla="*/ 1 h 281"/>
                  <a:gd name="T4" fmla="*/ 48 w 280"/>
                  <a:gd name="T5" fmla="*/ 3 h 281"/>
                  <a:gd name="T6" fmla="*/ 53 w 280"/>
                  <a:gd name="T7" fmla="*/ 5 h 281"/>
                  <a:gd name="T8" fmla="*/ 57 w 280"/>
                  <a:gd name="T9" fmla="*/ 8 h 281"/>
                  <a:gd name="T10" fmla="*/ 61 w 280"/>
                  <a:gd name="T11" fmla="*/ 11 h 281"/>
                  <a:gd name="T12" fmla="*/ 64 w 280"/>
                  <a:gd name="T13" fmla="*/ 15 h 281"/>
                  <a:gd name="T14" fmla="*/ 67 w 280"/>
                  <a:gd name="T15" fmla="*/ 20 h 281"/>
                  <a:gd name="T16" fmla="*/ 69 w 280"/>
                  <a:gd name="T17" fmla="*/ 24 h 281"/>
                  <a:gd name="T18" fmla="*/ 70 w 280"/>
                  <a:gd name="T19" fmla="*/ 30 h 281"/>
                  <a:gd name="T20" fmla="*/ 70 w 280"/>
                  <a:gd name="T21" fmla="*/ 35 h 281"/>
                  <a:gd name="T22" fmla="*/ 70 w 280"/>
                  <a:gd name="T23" fmla="*/ 40 h 281"/>
                  <a:gd name="T24" fmla="*/ 69 w 280"/>
                  <a:gd name="T25" fmla="*/ 45 h 281"/>
                  <a:gd name="T26" fmla="*/ 67 w 280"/>
                  <a:gd name="T27" fmla="*/ 50 h 281"/>
                  <a:gd name="T28" fmla="*/ 64 w 280"/>
                  <a:gd name="T29" fmla="*/ 54 h 281"/>
                  <a:gd name="T30" fmla="*/ 61 w 280"/>
                  <a:gd name="T31" fmla="*/ 58 h 281"/>
                  <a:gd name="T32" fmla="*/ 57 w 280"/>
                  <a:gd name="T33" fmla="*/ 62 h 281"/>
                  <a:gd name="T34" fmla="*/ 53 w 280"/>
                  <a:gd name="T35" fmla="*/ 65 h 281"/>
                  <a:gd name="T36" fmla="*/ 48 w 280"/>
                  <a:gd name="T37" fmla="*/ 67 h 281"/>
                  <a:gd name="T38" fmla="*/ 43 w 280"/>
                  <a:gd name="T39" fmla="*/ 69 h 281"/>
                  <a:gd name="T40" fmla="*/ 38 w 280"/>
                  <a:gd name="T41" fmla="*/ 70 h 281"/>
                  <a:gd name="T42" fmla="*/ 34 w 280"/>
                  <a:gd name="T43" fmla="*/ 70 h 281"/>
                  <a:gd name="T44" fmla="*/ 28 w 280"/>
                  <a:gd name="T45" fmla="*/ 69 h 281"/>
                  <a:gd name="T46" fmla="*/ 23 w 280"/>
                  <a:gd name="T47" fmla="*/ 68 h 281"/>
                  <a:gd name="T48" fmla="*/ 18 w 280"/>
                  <a:gd name="T49" fmla="*/ 66 h 281"/>
                  <a:gd name="T50" fmla="*/ 14 w 280"/>
                  <a:gd name="T51" fmla="*/ 63 h 281"/>
                  <a:gd name="T52" fmla="*/ 10 w 280"/>
                  <a:gd name="T53" fmla="*/ 60 h 281"/>
                  <a:gd name="T54" fmla="*/ 7 w 280"/>
                  <a:gd name="T55" fmla="*/ 56 h 281"/>
                  <a:gd name="T56" fmla="*/ 4 w 280"/>
                  <a:gd name="T57" fmla="*/ 51 h 281"/>
                  <a:gd name="T58" fmla="*/ 2 w 280"/>
                  <a:gd name="T59" fmla="*/ 47 h 281"/>
                  <a:gd name="T60" fmla="*/ 1 w 280"/>
                  <a:gd name="T61" fmla="*/ 42 h 281"/>
                  <a:gd name="T62" fmla="*/ 0 w 280"/>
                  <a:gd name="T63" fmla="*/ 37 h 281"/>
                  <a:gd name="T64" fmla="*/ 0 w 280"/>
                  <a:gd name="T65" fmla="*/ 31 h 281"/>
                  <a:gd name="T66" fmla="*/ 1 w 280"/>
                  <a:gd name="T67" fmla="*/ 26 h 281"/>
                  <a:gd name="T68" fmla="*/ 2 w 280"/>
                  <a:gd name="T69" fmla="*/ 21 h 281"/>
                  <a:gd name="T70" fmla="*/ 5 w 280"/>
                  <a:gd name="T71" fmla="*/ 17 h 281"/>
                  <a:gd name="T72" fmla="*/ 8 w 280"/>
                  <a:gd name="T73" fmla="*/ 13 h 281"/>
                  <a:gd name="T74" fmla="*/ 11 w 280"/>
                  <a:gd name="T75" fmla="*/ 9 h 281"/>
                  <a:gd name="T76" fmla="*/ 15 w 280"/>
                  <a:gd name="T77" fmla="*/ 6 h 281"/>
                  <a:gd name="T78" fmla="*/ 20 w 280"/>
                  <a:gd name="T79" fmla="*/ 3 h 281"/>
                  <a:gd name="T80" fmla="*/ 24 w 280"/>
                  <a:gd name="T81" fmla="*/ 1 h 281"/>
                  <a:gd name="T82" fmla="*/ 29 w 280"/>
                  <a:gd name="T83" fmla="*/ 0 h 281"/>
                  <a:gd name="T84" fmla="*/ 35 w 280"/>
                  <a:gd name="T85" fmla="*/ 0 h 2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0"/>
                  <a:gd name="T130" fmla="*/ 0 h 281"/>
                  <a:gd name="T131" fmla="*/ 280 w 280"/>
                  <a:gd name="T132" fmla="*/ 281 h 2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0" h="281">
                    <a:moveTo>
                      <a:pt x="141" y="0"/>
                    </a:moveTo>
                    <a:lnTo>
                      <a:pt x="148" y="0"/>
                    </a:lnTo>
                    <a:lnTo>
                      <a:pt x="154" y="1"/>
                    </a:lnTo>
                    <a:lnTo>
                      <a:pt x="161" y="3"/>
                    </a:lnTo>
                    <a:lnTo>
                      <a:pt x="168" y="4"/>
                    </a:lnTo>
                    <a:lnTo>
                      <a:pt x="175" y="5"/>
                    </a:lnTo>
                    <a:lnTo>
                      <a:pt x="182" y="7"/>
                    </a:lnTo>
                    <a:lnTo>
                      <a:pt x="188" y="9"/>
                    </a:lnTo>
                    <a:lnTo>
                      <a:pt x="195" y="12"/>
                    </a:lnTo>
                    <a:lnTo>
                      <a:pt x="201" y="14"/>
                    </a:lnTo>
                    <a:lnTo>
                      <a:pt x="206" y="18"/>
                    </a:lnTo>
                    <a:lnTo>
                      <a:pt x="213" y="21"/>
                    </a:lnTo>
                    <a:lnTo>
                      <a:pt x="218" y="24"/>
                    </a:lnTo>
                    <a:lnTo>
                      <a:pt x="224" y="29"/>
                    </a:lnTo>
                    <a:lnTo>
                      <a:pt x="229" y="32"/>
                    </a:lnTo>
                    <a:lnTo>
                      <a:pt x="234" y="37"/>
                    </a:lnTo>
                    <a:lnTo>
                      <a:pt x="239" y="42"/>
                    </a:lnTo>
                    <a:lnTo>
                      <a:pt x="244" y="46"/>
                    </a:lnTo>
                    <a:lnTo>
                      <a:pt x="248" y="52"/>
                    </a:lnTo>
                    <a:lnTo>
                      <a:pt x="252" y="57"/>
                    </a:lnTo>
                    <a:lnTo>
                      <a:pt x="256" y="62"/>
                    </a:lnTo>
                    <a:lnTo>
                      <a:pt x="261" y="68"/>
                    </a:lnTo>
                    <a:lnTo>
                      <a:pt x="264" y="74"/>
                    </a:lnTo>
                    <a:lnTo>
                      <a:pt x="266" y="80"/>
                    </a:lnTo>
                    <a:lnTo>
                      <a:pt x="270" y="87"/>
                    </a:lnTo>
                    <a:lnTo>
                      <a:pt x="272" y="92"/>
                    </a:lnTo>
                    <a:lnTo>
                      <a:pt x="274" y="99"/>
                    </a:lnTo>
                    <a:lnTo>
                      <a:pt x="275" y="106"/>
                    </a:lnTo>
                    <a:lnTo>
                      <a:pt x="278" y="113"/>
                    </a:lnTo>
                    <a:lnTo>
                      <a:pt x="279" y="120"/>
                    </a:lnTo>
                    <a:lnTo>
                      <a:pt x="280" y="127"/>
                    </a:lnTo>
                    <a:lnTo>
                      <a:pt x="280" y="134"/>
                    </a:lnTo>
                    <a:lnTo>
                      <a:pt x="280" y="141"/>
                    </a:lnTo>
                    <a:lnTo>
                      <a:pt x="280" y="148"/>
                    </a:lnTo>
                    <a:lnTo>
                      <a:pt x="280" y="156"/>
                    </a:lnTo>
                    <a:lnTo>
                      <a:pt x="279" y="163"/>
                    </a:lnTo>
                    <a:lnTo>
                      <a:pt x="278" y="169"/>
                    </a:lnTo>
                    <a:lnTo>
                      <a:pt x="275" y="175"/>
                    </a:lnTo>
                    <a:lnTo>
                      <a:pt x="274" y="182"/>
                    </a:lnTo>
                    <a:lnTo>
                      <a:pt x="272" y="189"/>
                    </a:lnTo>
                    <a:lnTo>
                      <a:pt x="270" y="195"/>
                    </a:lnTo>
                    <a:lnTo>
                      <a:pt x="266" y="202"/>
                    </a:lnTo>
                    <a:lnTo>
                      <a:pt x="264" y="207"/>
                    </a:lnTo>
                    <a:lnTo>
                      <a:pt x="261" y="213"/>
                    </a:lnTo>
                    <a:lnTo>
                      <a:pt x="256" y="219"/>
                    </a:lnTo>
                    <a:lnTo>
                      <a:pt x="252" y="225"/>
                    </a:lnTo>
                    <a:lnTo>
                      <a:pt x="248" y="229"/>
                    </a:lnTo>
                    <a:lnTo>
                      <a:pt x="244" y="235"/>
                    </a:lnTo>
                    <a:lnTo>
                      <a:pt x="239" y="240"/>
                    </a:lnTo>
                    <a:lnTo>
                      <a:pt x="234" y="244"/>
                    </a:lnTo>
                    <a:lnTo>
                      <a:pt x="229" y="249"/>
                    </a:lnTo>
                    <a:lnTo>
                      <a:pt x="224" y="253"/>
                    </a:lnTo>
                    <a:lnTo>
                      <a:pt x="218" y="257"/>
                    </a:lnTo>
                    <a:lnTo>
                      <a:pt x="213" y="260"/>
                    </a:lnTo>
                    <a:lnTo>
                      <a:pt x="206" y="264"/>
                    </a:lnTo>
                    <a:lnTo>
                      <a:pt x="201" y="267"/>
                    </a:lnTo>
                    <a:lnTo>
                      <a:pt x="195" y="270"/>
                    </a:lnTo>
                    <a:lnTo>
                      <a:pt x="188" y="272"/>
                    </a:lnTo>
                    <a:lnTo>
                      <a:pt x="182" y="274"/>
                    </a:lnTo>
                    <a:lnTo>
                      <a:pt x="175" y="276"/>
                    </a:lnTo>
                    <a:lnTo>
                      <a:pt x="168" y="278"/>
                    </a:lnTo>
                    <a:lnTo>
                      <a:pt x="161" y="279"/>
                    </a:lnTo>
                    <a:lnTo>
                      <a:pt x="154" y="280"/>
                    </a:lnTo>
                    <a:lnTo>
                      <a:pt x="148" y="281"/>
                    </a:lnTo>
                    <a:lnTo>
                      <a:pt x="141" y="281"/>
                    </a:lnTo>
                    <a:lnTo>
                      <a:pt x="133" y="281"/>
                    </a:lnTo>
                    <a:lnTo>
                      <a:pt x="126" y="280"/>
                    </a:lnTo>
                    <a:lnTo>
                      <a:pt x="119" y="279"/>
                    </a:lnTo>
                    <a:lnTo>
                      <a:pt x="112" y="278"/>
                    </a:lnTo>
                    <a:lnTo>
                      <a:pt x="105" y="276"/>
                    </a:lnTo>
                    <a:lnTo>
                      <a:pt x="99" y="274"/>
                    </a:lnTo>
                    <a:lnTo>
                      <a:pt x="92" y="272"/>
                    </a:lnTo>
                    <a:lnTo>
                      <a:pt x="85" y="270"/>
                    </a:lnTo>
                    <a:lnTo>
                      <a:pt x="80" y="267"/>
                    </a:lnTo>
                    <a:lnTo>
                      <a:pt x="74" y="264"/>
                    </a:lnTo>
                    <a:lnTo>
                      <a:pt x="68" y="260"/>
                    </a:lnTo>
                    <a:lnTo>
                      <a:pt x="62" y="257"/>
                    </a:lnTo>
                    <a:lnTo>
                      <a:pt x="57" y="253"/>
                    </a:lnTo>
                    <a:lnTo>
                      <a:pt x="51" y="249"/>
                    </a:lnTo>
                    <a:lnTo>
                      <a:pt x="46" y="244"/>
                    </a:lnTo>
                    <a:lnTo>
                      <a:pt x="42" y="240"/>
                    </a:lnTo>
                    <a:lnTo>
                      <a:pt x="37" y="235"/>
                    </a:lnTo>
                    <a:lnTo>
                      <a:pt x="32" y="229"/>
                    </a:lnTo>
                    <a:lnTo>
                      <a:pt x="28" y="225"/>
                    </a:lnTo>
                    <a:lnTo>
                      <a:pt x="24" y="219"/>
                    </a:lnTo>
                    <a:lnTo>
                      <a:pt x="21" y="213"/>
                    </a:lnTo>
                    <a:lnTo>
                      <a:pt x="17" y="207"/>
                    </a:lnTo>
                    <a:lnTo>
                      <a:pt x="14" y="202"/>
                    </a:lnTo>
                    <a:lnTo>
                      <a:pt x="10" y="195"/>
                    </a:lnTo>
                    <a:lnTo>
                      <a:pt x="8" y="189"/>
                    </a:lnTo>
                    <a:lnTo>
                      <a:pt x="6" y="182"/>
                    </a:lnTo>
                    <a:lnTo>
                      <a:pt x="5" y="175"/>
                    </a:lnTo>
                    <a:lnTo>
                      <a:pt x="2" y="169"/>
                    </a:lnTo>
                    <a:lnTo>
                      <a:pt x="1" y="163"/>
                    </a:lnTo>
                    <a:lnTo>
                      <a:pt x="0" y="156"/>
                    </a:lnTo>
                    <a:lnTo>
                      <a:pt x="0" y="148"/>
                    </a:lnTo>
                    <a:lnTo>
                      <a:pt x="0" y="141"/>
                    </a:lnTo>
                    <a:lnTo>
                      <a:pt x="0" y="134"/>
                    </a:lnTo>
                    <a:lnTo>
                      <a:pt x="0" y="127"/>
                    </a:lnTo>
                    <a:lnTo>
                      <a:pt x="1" y="120"/>
                    </a:lnTo>
                    <a:lnTo>
                      <a:pt x="2" y="113"/>
                    </a:lnTo>
                    <a:lnTo>
                      <a:pt x="5" y="106"/>
                    </a:lnTo>
                    <a:lnTo>
                      <a:pt x="6" y="99"/>
                    </a:lnTo>
                    <a:lnTo>
                      <a:pt x="8" y="92"/>
                    </a:lnTo>
                    <a:lnTo>
                      <a:pt x="10" y="87"/>
                    </a:lnTo>
                    <a:lnTo>
                      <a:pt x="14" y="80"/>
                    </a:lnTo>
                    <a:lnTo>
                      <a:pt x="17" y="74"/>
                    </a:lnTo>
                    <a:lnTo>
                      <a:pt x="21" y="68"/>
                    </a:lnTo>
                    <a:lnTo>
                      <a:pt x="24" y="62"/>
                    </a:lnTo>
                    <a:lnTo>
                      <a:pt x="28" y="57"/>
                    </a:lnTo>
                    <a:lnTo>
                      <a:pt x="32" y="52"/>
                    </a:lnTo>
                    <a:lnTo>
                      <a:pt x="37" y="46"/>
                    </a:lnTo>
                    <a:lnTo>
                      <a:pt x="42" y="42"/>
                    </a:lnTo>
                    <a:lnTo>
                      <a:pt x="46" y="37"/>
                    </a:lnTo>
                    <a:lnTo>
                      <a:pt x="51" y="32"/>
                    </a:lnTo>
                    <a:lnTo>
                      <a:pt x="57" y="29"/>
                    </a:lnTo>
                    <a:lnTo>
                      <a:pt x="62" y="24"/>
                    </a:lnTo>
                    <a:lnTo>
                      <a:pt x="68" y="21"/>
                    </a:lnTo>
                    <a:lnTo>
                      <a:pt x="74" y="18"/>
                    </a:lnTo>
                    <a:lnTo>
                      <a:pt x="80" y="14"/>
                    </a:lnTo>
                    <a:lnTo>
                      <a:pt x="85" y="12"/>
                    </a:lnTo>
                    <a:lnTo>
                      <a:pt x="92" y="9"/>
                    </a:lnTo>
                    <a:lnTo>
                      <a:pt x="99" y="7"/>
                    </a:lnTo>
                    <a:lnTo>
                      <a:pt x="105" y="5"/>
                    </a:lnTo>
                    <a:lnTo>
                      <a:pt x="112" y="4"/>
                    </a:lnTo>
                    <a:lnTo>
                      <a:pt x="119" y="3"/>
                    </a:lnTo>
                    <a:lnTo>
                      <a:pt x="126" y="1"/>
                    </a:lnTo>
                    <a:lnTo>
                      <a:pt x="133" y="0"/>
                    </a:lnTo>
                    <a:lnTo>
                      <a:pt x="141" y="0"/>
                    </a:lnTo>
                  </a:path>
                </a:pathLst>
              </a:custGeom>
              <a:noFill/>
              <a:ln w="0">
                <a:solidFill>
                  <a:srgbClr val="000000"/>
                </a:solidFill>
                <a:prstDash val="solid"/>
                <a:round/>
                <a:headEnd/>
                <a:tailEnd/>
              </a:ln>
            </p:spPr>
            <p:txBody>
              <a:bodyPr/>
              <a:lstStyle/>
              <a:p>
                <a:endParaRPr lang="en-GB"/>
              </a:p>
            </p:txBody>
          </p:sp>
          <p:sp>
            <p:nvSpPr>
              <p:cNvPr id="260" name="Freeform 61"/>
              <p:cNvSpPr>
                <a:spLocks/>
              </p:cNvSpPr>
              <p:nvPr/>
            </p:nvSpPr>
            <p:spPr bwMode="auto">
              <a:xfrm>
                <a:off x="270" y="2115"/>
                <a:ext cx="62" cy="62"/>
              </a:xfrm>
              <a:custGeom>
                <a:avLst/>
                <a:gdLst>
                  <a:gd name="T0" fmla="*/ 17 w 125"/>
                  <a:gd name="T1" fmla="*/ 0 h 124"/>
                  <a:gd name="T2" fmla="*/ 19 w 125"/>
                  <a:gd name="T3" fmla="*/ 1 h 124"/>
                  <a:gd name="T4" fmla="*/ 21 w 125"/>
                  <a:gd name="T5" fmla="*/ 1 h 124"/>
                  <a:gd name="T6" fmla="*/ 23 w 125"/>
                  <a:gd name="T7" fmla="*/ 3 h 124"/>
                  <a:gd name="T8" fmla="*/ 25 w 125"/>
                  <a:gd name="T9" fmla="*/ 4 h 124"/>
                  <a:gd name="T10" fmla="*/ 27 w 125"/>
                  <a:gd name="T11" fmla="*/ 5 h 124"/>
                  <a:gd name="T12" fmla="*/ 28 w 125"/>
                  <a:gd name="T13" fmla="*/ 7 h 124"/>
                  <a:gd name="T14" fmla="*/ 29 w 125"/>
                  <a:gd name="T15" fmla="*/ 9 h 124"/>
                  <a:gd name="T16" fmla="*/ 30 w 125"/>
                  <a:gd name="T17" fmla="*/ 11 h 124"/>
                  <a:gd name="T18" fmla="*/ 31 w 125"/>
                  <a:gd name="T19" fmla="*/ 13 h 124"/>
                  <a:gd name="T20" fmla="*/ 31 w 125"/>
                  <a:gd name="T21" fmla="*/ 16 h 124"/>
                  <a:gd name="T22" fmla="*/ 31 w 125"/>
                  <a:gd name="T23" fmla="*/ 18 h 124"/>
                  <a:gd name="T24" fmla="*/ 30 w 125"/>
                  <a:gd name="T25" fmla="*/ 20 h 124"/>
                  <a:gd name="T26" fmla="*/ 29 w 125"/>
                  <a:gd name="T27" fmla="*/ 23 h 124"/>
                  <a:gd name="T28" fmla="*/ 28 w 125"/>
                  <a:gd name="T29" fmla="*/ 24 h 124"/>
                  <a:gd name="T30" fmla="*/ 27 w 125"/>
                  <a:gd name="T31" fmla="*/ 26 h 124"/>
                  <a:gd name="T32" fmla="*/ 25 w 125"/>
                  <a:gd name="T33" fmla="*/ 28 h 124"/>
                  <a:gd name="T34" fmla="*/ 23 w 125"/>
                  <a:gd name="T35" fmla="*/ 29 h 124"/>
                  <a:gd name="T36" fmla="*/ 21 w 125"/>
                  <a:gd name="T37" fmla="*/ 30 h 124"/>
                  <a:gd name="T38" fmla="*/ 19 w 125"/>
                  <a:gd name="T39" fmla="*/ 31 h 124"/>
                  <a:gd name="T40" fmla="*/ 17 w 125"/>
                  <a:gd name="T41" fmla="*/ 31 h 124"/>
                  <a:gd name="T42" fmla="*/ 15 w 125"/>
                  <a:gd name="T43" fmla="*/ 31 h 124"/>
                  <a:gd name="T44" fmla="*/ 12 w 125"/>
                  <a:gd name="T45" fmla="*/ 31 h 124"/>
                  <a:gd name="T46" fmla="*/ 10 w 125"/>
                  <a:gd name="T47" fmla="*/ 30 h 124"/>
                  <a:gd name="T48" fmla="*/ 8 w 125"/>
                  <a:gd name="T49" fmla="*/ 30 h 124"/>
                  <a:gd name="T50" fmla="*/ 6 w 125"/>
                  <a:gd name="T51" fmla="*/ 28 h 124"/>
                  <a:gd name="T52" fmla="*/ 4 w 125"/>
                  <a:gd name="T53" fmla="*/ 27 h 124"/>
                  <a:gd name="T54" fmla="*/ 3 w 125"/>
                  <a:gd name="T55" fmla="*/ 25 h 124"/>
                  <a:gd name="T56" fmla="*/ 2 w 125"/>
                  <a:gd name="T57" fmla="*/ 23 h 124"/>
                  <a:gd name="T58" fmla="*/ 1 w 125"/>
                  <a:gd name="T59" fmla="*/ 21 h 124"/>
                  <a:gd name="T60" fmla="*/ 0 w 125"/>
                  <a:gd name="T61" fmla="*/ 19 h 124"/>
                  <a:gd name="T62" fmla="*/ 0 w 125"/>
                  <a:gd name="T63" fmla="*/ 17 h 124"/>
                  <a:gd name="T64" fmla="*/ 0 w 125"/>
                  <a:gd name="T65" fmla="*/ 14 h 124"/>
                  <a:gd name="T66" fmla="*/ 0 w 125"/>
                  <a:gd name="T67" fmla="*/ 12 h 124"/>
                  <a:gd name="T68" fmla="*/ 1 w 125"/>
                  <a:gd name="T69" fmla="*/ 10 h 124"/>
                  <a:gd name="T70" fmla="*/ 2 w 125"/>
                  <a:gd name="T71" fmla="*/ 8 h 124"/>
                  <a:gd name="T72" fmla="*/ 3 w 125"/>
                  <a:gd name="T73" fmla="*/ 6 h 124"/>
                  <a:gd name="T74" fmla="*/ 5 w 125"/>
                  <a:gd name="T75" fmla="*/ 4 h 124"/>
                  <a:gd name="T76" fmla="*/ 7 w 125"/>
                  <a:gd name="T77" fmla="*/ 3 h 124"/>
                  <a:gd name="T78" fmla="*/ 9 w 125"/>
                  <a:gd name="T79" fmla="*/ 2 h 124"/>
                  <a:gd name="T80" fmla="*/ 11 w 125"/>
                  <a:gd name="T81" fmla="*/ 1 h 124"/>
                  <a:gd name="T82" fmla="*/ 13 w 125"/>
                  <a:gd name="T83" fmla="*/ 1 h 124"/>
                  <a:gd name="T84" fmla="*/ 15 w 125"/>
                  <a:gd name="T85" fmla="*/ 0 h 1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5"/>
                  <a:gd name="T130" fmla="*/ 0 h 124"/>
                  <a:gd name="T131" fmla="*/ 125 w 125"/>
                  <a:gd name="T132" fmla="*/ 124 h 1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5" h="124">
                    <a:moveTo>
                      <a:pt x="63" y="0"/>
                    </a:moveTo>
                    <a:lnTo>
                      <a:pt x="66" y="0"/>
                    </a:lnTo>
                    <a:lnTo>
                      <a:pt x="69" y="0"/>
                    </a:lnTo>
                    <a:lnTo>
                      <a:pt x="73" y="1"/>
                    </a:lnTo>
                    <a:lnTo>
                      <a:pt x="75" y="1"/>
                    </a:lnTo>
                    <a:lnTo>
                      <a:pt x="79" y="2"/>
                    </a:lnTo>
                    <a:lnTo>
                      <a:pt x="81" y="3"/>
                    </a:lnTo>
                    <a:lnTo>
                      <a:pt x="84" y="3"/>
                    </a:lnTo>
                    <a:lnTo>
                      <a:pt x="87" y="4"/>
                    </a:lnTo>
                    <a:lnTo>
                      <a:pt x="90" y="5"/>
                    </a:lnTo>
                    <a:lnTo>
                      <a:pt x="92" y="8"/>
                    </a:lnTo>
                    <a:lnTo>
                      <a:pt x="95" y="9"/>
                    </a:lnTo>
                    <a:lnTo>
                      <a:pt x="98" y="10"/>
                    </a:lnTo>
                    <a:lnTo>
                      <a:pt x="101" y="12"/>
                    </a:lnTo>
                    <a:lnTo>
                      <a:pt x="103" y="13"/>
                    </a:lnTo>
                    <a:lnTo>
                      <a:pt x="105" y="16"/>
                    </a:lnTo>
                    <a:lnTo>
                      <a:pt x="107" y="18"/>
                    </a:lnTo>
                    <a:lnTo>
                      <a:pt x="109" y="20"/>
                    </a:lnTo>
                    <a:lnTo>
                      <a:pt x="111" y="23"/>
                    </a:lnTo>
                    <a:lnTo>
                      <a:pt x="113" y="25"/>
                    </a:lnTo>
                    <a:lnTo>
                      <a:pt x="114" y="27"/>
                    </a:lnTo>
                    <a:lnTo>
                      <a:pt x="117" y="29"/>
                    </a:lnTo>
                    <a:lnTo>
                      <a:pt x="118" y="32"/>
                    </a:lnTo>
                    <a:lnTo>
                      <a:pt x="119" y="35"/>
                    </a:lnTo>
                    <a:lnTo>
                      <a:pt x="120" y="37"/>
                    </a:lnTo>
                    <a:lnTo>
                      <a:pt x="121" y="41"/>
                    </a:lnTo>
                    <a:lnTo>
                      <a:pt x="122" y="43"/>
                    </a:lnTo>
                    <a:lnTo>
                      <a:pt x="124" y="47"/>
                    </a:lnTo>
                    <a:lnTo>
                      <a:pt x="124" y="49"/>
                    </a:lnTo>
                    <a:lnTo>
                      <a:pt x="125" y="52"/>
                    </a:lnTo>
                    <a:lnTo>
                      <a:pt x="125" y="56"/>
                    </a:lnTo>
                    <a:lnTo>
                      <a:pt x="125" y="58"/>
                    </a:lnTo>
                    <a:lnTo>
                      <a:pt x="125" y="62"/>
                    </a:lnTo>
                    <a:lnTo>
                      <a:pt x="125" y="65"/>
                    </a:lnTo>
                    <a:lnTo>
                      <a:pt x="125" y="69"/>
                    </a:lnTo>
                    <a:lnTo>
                      <a:pt x="125" y="71"/>
                    </a:lnTo>
                    <a:lnTo>
                      <a:pt x="124" y="74"/>
                    </a:lnTo>
                    <a:lnTo>
                      <a:pt x="124" y="78"/>
                    </a:lnTo>
                    <a:lnTo>
                      <a:pt x="122" y="80"/>
                    </a:lnTo>
                    <a:lnTo>
                      <a:pt x="121" y="84"/>
                    </a:lnTo>
                    <a:lnTo>
                      <a:pt x="120" y="86"/>
                    </a:lnTo>
                    <a:lnTo>
                      <a:pt x="119" y="89"/>
                    </a:lnTo>
                    <a:lnTo>
                      <a:pt x="118" y="92"/>
                    </a:lnTo>
                    <a:lnTo>
                      <a:pt x="117" y="94"/>
                    </a:lnTo>
                    <a:lnTo>
                      <a:pt x="114" y="96"/>
                    </a:lnTo>
                    <a:lnTo>
                      <a:pt x="113" y="98"/>
                    </a:lnTo>
                    <a:lnTo>
                      <a:pt x="111" y="101"/>
                    </a:lnTo>
                    <a:lnTo>
                      <a:pt x="109" y="103"/>
                    </a:lnTo>
                    <a:lnTo>
                      <a:pt x="107" y="105"/>
                    </a:lnTo>
                    <a:lnTo>
                      <a:pt x="105" y="108"/>
                    </a:lnTo>
                    <a:lnTo>
                      <a:pt x="103" y="110"/>
                    </a:lnTo>
                    <a:lnTo>
                      <a:pt x="101" y="111"/>
                    </a:lnTo>
                    <a:lnTo>
                      <a:pt x="98" y="113"/>
                    </a:lnTo>
                    <a:lnTo>
                      <a:pt x="95" y="115"/>
                    </a:lnTo>
                    <a:lnTo>
                      <a:pt x="92" y="117"/>
                    </a:lnTo>
                    <a:lnTo>
                      <a:pt x="90" y="118"/>
                    </a:lnTo>
                    <a:lnTo>
                      <a:pt x="87" y="119"/>
                    </a:lnTo>
                    <a:lnTo>
                      <a:pt x="84" y="120"/>
                    </a:lnTo>
                    <a:lnTo>
                      <a:pt x="81" y="121"/>
                    </a:lnTo>
                    <a:lnTo>
                      <a:pt x="79" y="121"/>
                    </a:lnTo>
                    <a:lnTo>
                      <a:pt x="75" y="123"/>
                    </a:lnTo>
                    <a:lnTo>
                      <a:pt x="73" y="124"/>
                    </a:lnTo>
                    <a:lnTo>
                      <a:pt x="69" y="124"/>
                    </a:lnTo>
                    <a:lnTo>
                      <a:pt x="66" y="124"/>
                    </a:lnTo>
                    <a:lnTo>
                      <a:pt x="63" y="124"/>
                    </a:lnTo>
                    <a:lnTo>
                      <a:pt x="60" y="124"/>
                    </a:lnTo>
                    <a:lnTo>
                      <a:pt x="57" y="124"/>
                    </a:lnTo>
                    <a:lnTo>
                      <a:pt x="53" y="124"/>
                    </a:lnTo>
                    <a:lnTo>
                      <a:pt x="51" y="123"/>
                    </a:lnTo>
                    <a:lnTo>
                      <a:pt x="48" y="121"/>
                    </a:lnTo>
                    <a:lnTo>
                      <a:pt x="44" y="121"/>
                    </a:lnTo>
                    <a:lnTo>
                      <a:pt x="42" y="120"/>
                    </a:lnTo>
                    <a:lnTo>
                      <a:pt x="38" y="119"/>
                    </a:lnTo>
                    <a:lnTo>
                      <a:pt x="36" y="118"/>
                    </a:lnTo>
                    <a:lnTo>
                      <a:pt x="34" y="117"/>
                    </a:lnTo>
                    <a:lnTo>
                      <a:pt x="30" y="115"/>
                    </a:lnTo>
                    <a:lnTo>
                      <a:pt x="28" y="113"/>
                    </a:lnTo>
                    <a:lnTo>
                      <a:pt x="26" y="111"/>
                    </a:lnTo>
                    <a:lnTo>
                      <a:pt x="23" y="110"/>
                    </a:lnTo>
                    <a:lnTo>
                      <a:pt x="21" y="108"/>
                    </a:lnTo>
                    <a:lnTo>
                      <a:pt x="19" y="105"/>
                    </a:lnTo>
                    <a:lnTo>
                      <a:pt x="16" y="103"/>
                    </a:lnTo>
                    <a:lnTo>
                      <a:pt x="15" y="101"/>
                    </a:lnTo>
                    <a:lnTo>
                      <a:pt x="13" y="98"/>
                    </a:lnTo>
                    <a:lnTo>
                      <a:pt x="12" y="96"/>
                    </a:lnTo>
                    <a:lnTo>
                      <a:pt x="10" y="94"/>
                    </a:lnTo>
                    <a:lnTo>
                      <a:pt x="8" y="92"/>
                    </a:lnTo>
                    <a:lnTo>
                      <a:pt x="7" y="89"/>
                    </a:lnTo>
                    <a:lnTo>
                      <a:pt x="6" y="86"/>
                    </a:lnTo>
                    <a:lnTo>
                      <a:pt x="5" y="84"/>
                    </a:lnTo>
                    <a:lnTo>
                      <a:pt x="4" y="80"/>
                    </a:lnTo>
                    <a:lnTo>
                      <a:pt x="3" y="78"/>
                    </a:lnTo>
                    <a:lnTo>
                      <a:pt x="1" y="74"/>
                    </a:lnTo>
                    <a:lnTo>
                      <a:pt x="1" y="71"/>
                    </a:lnTo>
                    <a:lnTo>
                      <a:pt x="1" y="69"/>
                    </a:lnTo>
                    <a:lnTo>
                      <a:pt x="0" y="65"/>
                    </a:lnTo>
                    <a:lnTo>
                      <a:pt x="0" y="62"/>
                    </a:lnTo>
                    <a:lnTo>
                      <a:pt x="0" y="58"/>
                    </a:lnTo>
                    <a:lnTo>
                      <a:pt x="1" y="56"/>
                    </a:lnTo>
                    <a:lnTo>
                      <a:pt x="1" y="52"/>
                    </a:lnTo>
                    <a:lnTo>
                      <a:pt x="1" y="49"/>
                    </a:lnTo>
                    <a:lnTo>
                      <a:pt x="3" y="47"/>
                    </a:lnTo>
                    <a:lnTo>
                      <a:pt x="4" y="43"/>
                    </a:lnTo>
                    <a:lnTo>
                      <a:pt x="5" y="41"/>
                    </a:lnTo>
                    <a:lnTo>
                      <a:pt x="6" y="37"/>
                    </a:lnTo>
                    <a:lnTo>
                      <a:pt x="7" y="35"/>
                    </a:lnTo>
                    <a:lnTo>
                      <a:pt x="8" y="32"/>
                    </a:lnTo>
                    <a:lnTo>
                      <a:pt x="10" y="29"/>
                    </a:lnTo>
                    <a:lnTo>
                      <a:pt x="12" y="27"/>
                    </a:lnTo>
                    <a:lnTo>
                      <a:pt x="13" y="25"/>
                    </a:lnTo>
                    <a:lnTo>
                      <a:pt x="15" y="23"/>
                    </a:lnTo>
                    <a:lnTo>
                      <a:pt x="16" y="20"/>
                    </a:lnTo>
                    <a:lnTo>
                      <a:pt x="19" y="18"/>
                    </a:lnTo>
                    <a:lnTo>
                      <a:pt x="21" y="16"/>
                    </a:lnTo>
                    <a:lnTo>
                      <a:pt x="23" y="13"/>
                    </a:lnTo>
                    <a:lnTo>
                      <a:pt x="26" y="12"/>
                    </a:lnTo>
                    <a:lnTo>
                      <a:pt x="28" y="10"/>
                    </a:lnTo>
                    <a:lnTo>
                      <a:pt x="30" y="9"/>
                    </a:lnTo>
                    <a:lnTo>
                      <a:pt x="34" y="8"/>
                    </a:lnTo>
                    <a:lnTo>
                      <a:pt x="36" y="5"/>
                    </a:lnTo>
                    <a:lnTo>
                      <a:pt x="38" y="4"/>
                    </a:lnTo>
                    <a:lnTo>
                      <a:pt x="42" y="3"/>
                    </a:lnTo>
                    <a:lnTo>
                      <a:pt x="44" y="3"/>
                    </a:lnTo>
                    <a:lnTo>
                      <a:pt x="48" y="2"/>
                    </a:lnTo>
                    <a:lnTo>
                      <a:pt x="51" y="1"/>
                    </a:lnTo>
                    <a:lnTo>
                      <a:pt x="53" y="1"/>
                    </a:lnTo>
                    <a:lnTo>
                      <a:pt x="57" y="0"/>
                    </a:lnTo>
                    <a:lnTo>
                      <a:pt x="60" y="0"/>
                    </a:lnTo>
                    <a:lnTo>
                      <a:pt x="63" y="0"/>
                    </a:lnTo>
                    <a:close/>
                  </a:path>
                </a:pathLst>
              </a:custGeom>
              <a:solidFill>
                <a:srgbClr val="BFBFBF"/>
              </a:solidFill>
              <a:ln w="9525">
                <a:noFill/>
                <a:round/>
                <a:headEnd/>
                <a:tailEnd/>
              </a:ln>
            </p:spPr>
            <p:txBody>
              <a:bodyPr/>
              <a:lstStyle/>
              <a:p>
                <a:endParaRPr lang="en-GB"/>
              </a:p>
            </p:txBody>
          </p:sp>
          <p:sp>
            <p:nvSpPr>
              <p:cNvPr id="261" name="Freeform 62"/>
              <p:cNvSpPr>
                <a:spLocks/>
              </p:cNvSpPr>
              <p:nvPr/>
            </p:nvSpPr>
            <p:spPr bwMode="auto">
              <a:xfrm>
                <a:off x="270" y="2115"/>
                <a:ext cx="62" cy="62"/>
              </a:xfrm>
              <a:custGeom>
                <a:avLst/>
                <a:gdLst>
                  <a:gd name="T0" fmla="*/ 17 w 125"/>
                  <a:gd name="T1" fmla="*/ 0 h 124"/>
                  <a:gd name="T2" fmla="*/ 19 w 125"/>
                  <a:gd name="T3" fmla="*/ 1 h 124"/>
                  <a:gd name="T4" fmla="*/ 21 w 125"/>
                  <a:gd name="T5" fmla="*/ 1 h 124"/>
                  <a:gd name="T6" fmla="*/ 23 w 125"/>
                  <a:gd name="T7" fmla="*/ 3 h 124"/>
                  <a:gd name="T8" fmla="*/ 25 w 125"/>
                  <a:gd name="T9" fmla="*/ 4 h 124"/>
                  <a:gd name="T10" fmla="*/ 27 w 125"/>
                  <a:gd name="T11" fmla="*/ 5 h 124"/>
                  <a:gd name="T12" fmla="*/ 28 w 125"/>
                  <a:gd name="T13" fmla="*/ 7 h 124"/>
                  <a:gd name="T14" fmla="*/ 29 w 125"/>
                  <a:gd name="T15" fmla="*/ 9 h 124"/>
                  <a:gd name="T16" fmla="*/ 30 w 125"/>
                  <a:gd name="T17" fmla="*/ 11 h 124"/>
                  <a:gd name="T18" fmla="*/ 31 w 125"/>
                  <a:gd name="T19" fmla="*/ 13 h 124"/>
                  <a:gd name="T20" fmla="*/ 31 w 125"/>
                  <a:gd name="T21" fmla="*/ 16 h 124"/>
                  <a:gd name="T22" fmla="*/ 31 w 125"/>
                  <a:gd name="T23" fmla="*/ 18 h 124"/>
                  <a:gd name="T24" fmla="*/ 30 w 125"/>
                  <a:gd name="T25" fmla="*/ 20 h 124"/>
                  <a:gd name="T26" fmla="*/ 29 w 125"/>
                  <a:gd name="T27" fmla="*/ 23 h 124"/>
                  <a:gd name="T28" fmla="*/ 28 w 125"/>
                  <a:gd name="T29" fmla="*/ 24 h 124"/>
                  <a:gd name="T30" fmla="*/ 27 w 125"/>
                  <a:gd name="T31" fmla="*/ 26 h 124"/>
                  <a:gd name="T32" fmla="*/ 25 w 125"/>
                  <a:gd name="T33" fmla="*/ 28 h 124"/>
                  <a:gd name="T34" fmla="*/ 23 w 125"/>
                  <a:gd name="T35" fmla="*/ 29 h 124"/>
                  <a:gd name="T36" fmla="*/ 21 w 125"/>
                  <a:gd name="T37" fmla="*/ 30 h 124"/>
                  <a:gd name="T38" fmla="*/ 19 w 125"/>
                  <a:gd name="T39" fmla="*/ 31 h 124"/>
                  <a:gd name="T40" fmla="*/ 17 w 125"/>
                  <a:gd name="T41" fmla="*/ 31 h 124"/>
                  <a:gd name="T42" fmla="*/ 15 w 125"/>
                  <a:gd name="T43" fmla="*/ 31 h 124"/>
                  <a:gd name="T44" fmla="*/ 12 w 125"/>
                  <a:gd name="T45" fmla="*/ 31 h 124"/>
                  <a:gd name="T46" fmla="*/ 10 w 125"/>
                  <a:gd name="T47" fmla="*/ 30 h 124"/>
                  <a:gd name="T48" fmla="*/ 8 w 125"/>
                  <a:gd name="T49" fmla="*/ 30 h 124"/>
                  <a:gd name="T50" fmla="*/ 6 w 125"/>
                  <a:gd name="T51" fmla="*/ 28 h 124"/>
                  <a:gd name="T52" fmla="*/ 4 w 125"/>
                  <a:gd name="T53" fmla="*/ 27 h 124"/>
                  <a:gd name="T54" fmla="*/ 3 w 125"/>
                  <a:gd name="T55" fmla="*/ 25 h 124"/>
                  <a:gd name="T56" fmla="*/ 2 w 125"/>
                  <a:gd name="T57" fmla="*/ 23 h 124"/>
                  <a:gd name="T58" fmla="*/ 1 w 125"/>
                  <a:gd name="T59" fmla="*/ 21 h 124"/>
                  <a:gd name="T60" fmla="*/ 0 w 125"/>
                  <a:gd name="T61" fmla="*/ 19 h 124"/>
                  <a:gd name="T62" fmla="*/ 0 w 125"/>
                  <a:gd name="T63" fmla="*/ 17 h 124"/>
                  <a:gd name="T64" fmla="*/ 0 w 125"/>
                  <a:gd name="T65" fmla="*/ 14 h 124"/>
                  <a:gd name="T66" fmla="*/ 0 w 125"/>
                  <a:gd name="T67" fmla="*/ 12 h 124"/>
                  <a:gd name="T68" fmla="*/ 1 w 125"/>
                  <a:gd name="T69" fmla="*/ 10 h 124"/>
                  <a:gd name="T70" fmla="*/ 2 w 125"/>
                  <a:gd name="T71" fmla="*/ 8 h 124"/>
                  <a:gd name="T72" fmla="*/ 3 w 125"/>
                  <a:gd name="T73" fmla="*/ 6 h 124"/>
                  <a:gd name="T74" fmla="*/ 5 w 125"/>
                  <a:gd name="T75" fmla="*/ 4 h 124"/>
                  <a:gd name="T76" fmla="*/ 7 w 125"/>
                  <a:gd name="T77" fmla="*/ 3 h 124"/>
                  <a:gd name="T78" fmla="*/ 9 w 125"/>
                  <a:gd name="T79" fmla="*/ 2 h 124"/>
                  <a:gd name="T80" fmla="*/ 11 w 125"/>
                  <a:gd name="T81" fmla="*/ 1 h 124"/>
                  <a:gd name="T82" fmla="*/ 13 w 125"/>
                  <a:gd name="T83" fmla="*/ 1 h 124"/>
                  <a:gd name="T84" fmla="*/ 15 w 125"/>
                  <a:gd name="T85" fmla="*/ 0 h 1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5"/>
                  <a:gd name="T130" fmla="*/ 0 h 124"/>
                  <a:gd name="T131" fmla="*/ 125 w 125"/>
                  <a:gd name="T132" fmla="*/ 124 h 1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5" h="124">
                    <a:moveTo>
                      <a:pt x="63" y="0"/>
                    </a:moveTo>
                    <a:lnTo>
                      <a:pt x="66" y="0"/>
                    </a:lnTo>
                    <a:lnTo>
                      <a:pt x="69" y="0"/>
                    </a:lnTo>
                    <a:lnTo>
                      <a:pt x="73" y="1"/>
                    </a:lnTo>
                    <a:lnTo>
                      <a:pt x="75" y="1"/>
                    </a:lnTo>
                    <a:lnTo>
                      <a:pt x="79" y="2"/>
                    </a:lnTo>
                    <a:lnTo>
                      <a:pt x="81" y="3"/>
                    </a:lnTo>
                    <a:lnTo>
                      <a:pt x="84" y="3"/>
                    </a:lnTo>
                    <a:lnTo>
                      <a:pt x="87" y="4"/>
                    </a:lnTo>
                    <a:lnTo>
                      <a:pt x="90" y="5"/>
                    </a:lnTo>
                    <a:lnTo>
                      <a:pt x="92" y="8"/>
                    </a:lnTo>
                    <a:lnTo>
                      <a:pt x="95" y="9"/>
                    </a:lnTo>
                    <a:lnTo>
                      <a:pt x="98" y="10"/>
                    </a:lnTo>
                    <a:lnTo>
                      <a:pt x="101" y="12"/>
                    </a:lnTo>
                    <a:lnTo>
                      <a:pt x="103" y="13"/>
                    </a:lnTo>
                    <a:lnTo>
                      <a:pt x="105" y="16"/>
                    </a:lnTo>
                    <a:lnTo>
                      <a:pt x="107" y="18"/>
                    </a:lnTo>
                    <a:lnTo>
                      <a:pt x="109" y="20"/>
                    </a:lnTo>
                    <a:lnTo>
                      <a:pt x="111" y="23"/>
                    </a:lnTo>
                    <a:lnTo>
                      <a:pt x="113" y="25"/>
                    </a:lnTo>
                    <a:lnTo>
                      <a:pt x="114" y="27"/>
                    </a:lnTo>
                    <a:lnTo>
                      <a:pt x="117" y="29"/>
                    </a:lnTo>
                    <a:lnTo>
                      <a:pt x="118" y="32"/>
                    </a:lnTo>
                    <a:lnTo>
                      <a:pt x="119" y="35"/>
                    </a:lnTo>
                    <a:lnTo>
                      <a:pt x="120" y="37"/>
                    </a:lnTo>
                    <a:lnTo>
                      <a:pt x="121" y="41"/>
                    </a:lnTo>
                    <a:lnTo>
                      <a:pt x="122" y="43"/>
                    </a:lnTo>
                    <a:lnTo>
                      <a:pt x="124" y="47"/>
                    </a:lnTo>
                    <a:lnTo>
                      <a:pt x="124" y="49"/>
                    </a:lnTo>
                    <a:lnTo>
                      <a:pt x="125" y="52"/>
                    </a:lnTo>
                    <a:lnTo>
                      <a:pt x="125" y="56"/>
                    </a:lnTo>
                    <a:lnTo>
                      <a:pt x="125" y="58"/>
                    </a:lnTo>
                    <a:lnTo>
                      <a:pt x="125" y="62"/>
                    </a:lnTo>
                    <a:lnTo>
                      <a:pt x="125" y="65"/>
                    </a:lnTo>
                    <a:lnTo>
                      <a:pt x="125" y="69"/>
                    </a:lnTo>
                    <a:lnTo>
                      <a:pt x="125" y="71"/>
                    </a:lnTo>
                    <a:lnTo>
                      <a:pt x="124" y="74"/>
                    </a:lnTo>
                    <a:lnTo>
                      <a:pt x="124" y="78"/>
                    </a:lnTo>
                    <a:lnTo>
                      <a:pt x="122" y="80"/>
                    </a:lnTo>
                    <a:lnTo>
                      <a:pt x="121" y="84"/>
                    </a:lnTo>
                    <a:lnTo>
                      <a:pt x="120" y="86"/>
                    </a:lnTo>
                    <a:lnTo>
                      <a:pt x="119" y="89"/>
                    </a:lnTo>
                    <a:lnTo>
                      <a:pt x="118" y="92"/>
                    </a:lnTo>
                    <a:lnTo>
                      <a:pt x="117" y="94"/>
                    </a:lnTo>
                    <a:lnTo>
                      <a:pt x="114" y="96"/>
                    </a:lnTo>
                    <a:lnTo>
                      <a:pt x="113" y="98"/>
                    </a:lnTo>
                    <a:lnTo>
                      <a:pt x="111" y="101"/>
                    </a:lnTo>
                    <a:lnTo>
                      <a:pt x="109" y="103"/>
                    </a:lnTo>
                    <a:lnTo>
                      <a:pt x="107" y="105"/>
                    </a:lnTo>
                    <a:lnTo>
                      <a:pt x="105" y="108"/>
                    </a:lnTo>
                    <a:lnTo>
                      <a:pt x="103" y="110"/>
                    </a:lnTo>
                    <a:lnTo>
                      <a:pt x="101" y="111"/>
                    </a:lnTo>
                    <a:lnTo>
                      <a:pt x="98" y="113"/>
                    </a:lnTo>
                    <a:lnTo>
                      <a:pt x="95" y="115"/>
                    </a:lnTo>
                    <a:lnTo>
                      <a:pt x="92" y="117"/>
                    </a:lnTo>
                    <a:lnTo>
                      <a:pt x="90" y="118"/>
                    </a:lnTo>
                    <a:lnTo>
                      <a:pt x="87" y="119"/>
                    </a:lnTo>
                    <a:lnTo>
                      <a:pt x="84" y="120"/>
                    </a:lnTo>
                    <a:lnTo>
                      <a:pt x="81" y="121"/>
                    </a:lnTo>
                    <a:lnTo>
                      <a:pt x="79" y="121"/>
                    </a:lnTo>
                    <a:lnTo>
                      <a:pt x="75" y="123"/>
                    </a:lnTo>
                    <a:lnTo>
                      <a:pt x="73" y="124"/>
                    </a:lnTo>
                    <a:lnTo>
                      <a:pt x="69" y="124"/>
                    </a:lnTo>
                    <a:lnTo>
                      <a:pt x="66" y="124"/>
                    </a:lnTo>
                    <a:lnTo>
                      <a:pt x="63" y="124"/>
                    </a:lnTo>
                    <a:lnTo>
                      <a:pt x="60" y="124"/>
                    </a:lnTo>
                    <a:lnTo>
                      <a:pt x="57" y="124"/>
                    </a:lnTo>
                    <a:lnTo>
                      <a:pt x="53" y="124"/>
                    </a:lnTo>
                    <a:lnTo>
                      <a:pt x="51" y="123"/>
                    </a:lnTo>
                    <a:lnTo>
                      <a:pt x="48" y="121"/>
                    </a:lnTo>
                    <a:lnTo>
                      <a:pt x="44" y="121"/>
                    </a:lnTo>
                    <a:lnTo>
                      <a:pt x="42" y="120"/>
                    </a:lnTo>
                    <a:lnTo>
                      <a:pt x="38" y="119"/>
                    </a:lnTo>
                    <a:lnTo>
                      <a:pt x="36" y="118"/>
                    </a:lnTo>
                    <a:lnTo>
                      <a:pt x="34" y="117"/>
                    </a:lnTo>
                    <a:lnTo>
                      <a:pt x="30" y="115"/>
                    </a:lnTo>
                    <a:lnTo>
                      <a:pt x="28" y="113"/>
                    </a:lnTo>
                    <a:lnTo>
                      <a:pt x="26" y="111"/>
                    </a:lnTo>
                    <a:lnTo>
                      <a:pt x="23" y="110"/>
                    </a:lnTo>
                    <a:lnTo>
                      <a:pt x="21" y="108"/>
                    </a:lnTo>
                    <a:lnTo>
                      <a:pt x="19" y="105"/>
                    </a:lnTo>
                    <a:lnTo>
                      <a:pt x="16" y="103"/>
                    </a:lnTo>
                    <a:lnTo>
                      <a:pt x="15" y="101"/>
                    </a:lnTo>
                    <a:lnTo>
                      <a:pt x="13" y="98"/>
                    </a:lnTo>
                    <a:lnTo>
                      <a:pt x="12" y="96"/>
                    </a:lnTo>
                    <a:lnTo>
                      <a:pt x="10" y="94"/>
                    </a:lnTo>
                    <a:lnTo>
                      <a:pt x="8" y="92"/>
                    </a:lnTo>
                    <a:lnTo>
                      <a:pt x="7" y="89"/>
                    </a:lnTo>
                    <a:lnTo>
                      <a:pt x="6" y="86"/>
                    </a:lnTo>
                    <a:lnTo>
                      <a:pt x="5" y="84"/>
                    </a:lnTo>
                    <a:lnTo>
                      <a:pt x="4" y="80"/>
                    </a:lnTo>
                    <a:lnTo>
                      <a:pt x="3" y="78"/>
                    </a:lnTo>
                    <a:lnTo>
                      <a:pt x="1" y="74"/>
                    </a:lnTo>
                    <a:lnTo>
                      <a:pt x="1" y="71"/>
                    </a:lnTo>
                    <a:lnTo>
                      <a:pt x="1" y="69"/>
                    </a:lnTo>
                    <a:lnTo>
                      <a:pt x="0" y="65"/>
                    </a:lnTo>
                    <a:lnTo>
                      <a:pt x="0" y="62"/>
                    </a:lnTo>
                    <a:lnTo>
                      <a:pt x="0" y="58"/>
                    </a:lnTo>
                    <a:lnTo>
                      <a:pt x="1" y="56"/>
                    </a:lnTo>
                    <a:lnTo>
                      <a:pt x="1" y="52"/>
                    </a:lnTo>
                    <a:lnTo>
                      <a:pt x="1" y="49"/>
                    </a:lnTo>
                    <a:lnTo>
                      <a:pt x="3" y="47"/>
                    </a:lnTo>
                    <a:lnTo>
                      <a:pt x="4" y="43"/>
                    </a:lnTo>
                    <a:lnTo>
                      <a:pt x="5" y="41"/>
                    </a:lnTo>
                    <a:lnTo>
                      <a:pt x="6" y="37"/>
                    </a:lnTo>
                    <a:lnTo>
                      <a:pt x="7" y="35"/>
                    </a:lnTo>
                    <a:lnTo>
                      <a:pt x="8" y="32"/>
                    </a:lnTo>
                    <a:lnTo>
                      <a:pt x="10" y="29"/>
                    </a:lnTo>
                    <a:lnTo>
                      <a:pt x="12" y="27"/>
                    </a:lnTo>
                    <a:lnTo>
                      <a:pt x="13" y="25"/>
                    </a:lnTo>
                    <a:lnTo>
                      <a:pt x="15" y="23"/>
                    </a:lnTo>
                    <a:lnTo>
                      <a:pt x="16" y="20"/>
                    </a:lnTo>
                    <a:lnTo>
                      <a:pt x="19" y="18"/>
                    </a:lnTo>
                    <a:lnTo>
                      <a:pt x="21" y="16"/>
                    </a:lnTo>
                    <a:lnTo>
                      <a:pt x="23" y="13"/>
                    </a:lnTo>
                    <a:lnTo>
                      <a:pt x="26" y="12"/>
                    </a:lnTo>
                    <a:lnTo>
                      <a:pt x="28" y="10"/>
                    </a:lnTo>
                    <a:lnTo>
                      <a:pt x="30" y="9"/>
                    </a:lnTo>
                    <a:lnTo>
                      <a:pt x="34" y="8"/>
                    </a:lnTo>
                    <a:lnTo>
                      <a:pt x="36" y="5"/>
                    </a:lnTo>
                    <a:lnTo>
                      <a:pt x="38" y="4"/>
                    </a:lnTo>
                    <a:lnTo>
                      <a:pt x="42" y="3"/>
                    </a:lnTo>
                    <a:lnTo>
                      <a:pt x="44" y="3"/>
                    </a:lnTo>
                    <a:lnTo>
                      <a:pt x="48" y="2"/>
                    </a:lnTo>
                    <a:lnTo>
                      <a:pt x="51" y="1"/>
                    </a:lnTo>
                    <a:lnTo>
                      <a:pt x="53" y="1"/>
                    </a:lnTo>
                    <a:lnTo>
                      <a:pt x="57" y="0"/>
                    </a:lnTo>
                    <a:lnTo>
                      <a:pt x="60" y="0"/>
                    </a:lnTo>
                    <a:lnTo>
                      <a:pt x="63" y="0"/>
                    </a:lnTo>
                  </a:path>
                </a:pathLst>
              </a:custGeom>
              <a:noFill/>
              <a:ln w="0">
                <a:solidFill>
                  <a:srgbClr val="000000"/>
                </a:solidFill>
                <a:prstDash val="solid"/>
                <a:round/>
                <a:headEnd/>
                <a:tailEnd/>
              </a:ln>
            </p:spPr>
            <p:txBody>
              <a:bodyPr/>
              <a:lstStyle/>
              <a:p>
                <a:endParaRPr lang="en-GB"/>
              </a:p>
            </p:txBody>
          </p:sp>
          <p:sp>
            <p:nvSpPr>
              <p:cNvPr id="262" name="Freeform 63"/>
              <p:cNvSpPr>
                <a:spLocks/>
              </p:cNvSpPr>
              <p:nvPr/>
            </p:nvSpPr>
            <p:spPr bwMode="auto">
              <a:xfrm>
                <a:off x="274" y="2119"/>
                <a:ext cx="54" cy="54"/>
              </a:xfrm>
              <a:custGeom>
                <a:avLst/>
                <a:gdLst>
                  <a:gd name="T0" fmla="*/ 15 w 107"/>
                  <a:gd name="T1" fmla="*/ 0 h 107"/>
                  <a:gd name="T2" fmla="*/ 17 w 107"/>
                  <a:gd name="T3" fmla="*/ 1 h 107"/>
                  <a:gd name="T4" fmla="*/ 19 w 107"/>
                  <a:gd name="T5" fmla="*/ 1 h 107"/>
                  <a:gd name="T6" fmla="*/ 20 w 107"/>
                  <a:gd name="T7" fmla="*/ 2 h 107"/>
                  <a:gd name="T8" fmla="*/ 22 w 107"/>
                  <a:gd name="T9" fmla="*/ 3 h 107"/>
                  <a:gd name="T10" fmla="*/ 23 w 107"/>
                  <a:gd name="T11" fmla="*/ 5 h 107"/>
                  <a:gd name="T12" fmla="*/ 25 w 107"/>
                  <a:gd name="T13" fmla="*/ 6 h 107"/>
                  <a:gd name="T14" fmla="*/ 26 w 107"/>
                  <a:gd name="T15" fmla="*/ 8 h 107"/>
                  <a:gd name="T16" fmla="*/ 26 w 107"/>
                  <a:gd name="T17" fmla="*/ 10 h 107"/>
                  <a:gd name="T18" fmla="*/ 27 w 107"/>
                  <a:gd name="T19" fmla="*/ 12 h 107"/>
                  <a:gd name="T20" fmla="*/ 27 w 107"/>
                  <a:gd name="T21" fmla="*/ 14 h 107"/>
                  <a:gd name="T22" fmla="*/ 27 w 107"/>
                  <a:gd name="T23" fmla="*/ 16 h 107"/>
                  <a:gd name="T24" fmla="*/ 26 w 107"/>
                  <a:gd name="T25" fmla="*/ 18 h 107"/>
                  <a:gd name="T26" fmla="*/ 26 w 107"/>
                  <a:gd name="T27" fmla="*/ 19 h 107"/>
                  <a:gd name="T28" fmla="*/ 25 w 107"/>
                  <a:gd name="T29" fmla="*/ 21 h 107"/>
                  <a:gd name="T30" fmla="*/ 23 w 107"/>
                  <a:gd name="T31" fmla="*/ 22 h 107"/>
                  <a:gd name="T32" fmla="*/ 22 w 107"/>
                  <a:gd name="T33" fmla="*/ 24 h 107"/>
                  <a:gd name="T34" fmla="*/ 20 w 107"/>
                  <a:gd name="T35" fmla="*/ 25 h 107"/>
                  <a:gd name="T36" fmla="*/ 19 w 107"/>
                  <a:gd name="T37" fmla="*/ 26 h 107"/>
                  <a:gd name="T38" fmla="*/ 17 w 107"/>
                  <a:gd name="T39" fmla="*/ 26 h 107"/>
                  <a:gd name="T40" fmla="*/ 15 w 107"/>
                  <a:gd name="T41" fmla="*/ 27 h 107"/>
                  <a:gd name="T42" fmla="*/ 13 w 107"/>
                  <a:gd name="T43" fmla="*/ 27 h 107"/>
                  <a:gd name="T44" fmla="*/ 11 w 107"/>
                  <a:gd name="T45" fmla="*/ 27 h 107"/>
                  <a:gd name="T46" fmla="*/ 9 w 107"/>
                  <a:gd name="T47" fmla="*/ 26 h 107"/>
                  <a:gd name="T48" fmla="*/ 7 w 107"/>
                  <a:gd name="T49" fmla="*/ 25 h 107"/>
                  <a:gd name="T50" fmla="*/ 5 w 107"/>
                  <a:gd name="T51" fmla="*/ 24 h 107"/>
                  <a:gd name="T52" fmla="*/ 4 w 107"/>
                  <a:gd name="T53" fmla="*/ 23 h 107"/>
                  <a:gd name="T54" fmla="*/ 3 w 107"/>
                  <a:gd name="T55" fmla="*/ 22 h 107"/>
                  <a:gd name="T56" fmla="*/ 2 w 107"/>
                  <a:gd name="T57" fmla="*/ 20 h 107"/>
                  <a:gd name="T58" fmla="*/ 1 w 107"/>
                  <a:gd name="T59" fmla="*/ 18 h 107"/>
                  <a:gd name="T60" fmla="*/ 1 w 107"/>
                  <a:gd name="T61" fmla="*/ 16 h 107"/>
                  <a:gd name="T62" fmla="*/ 0 w 107"/>
                  <a:gd name="T63" fmla="*/ 14 h 107"/>
                  <a:gd name="T64" fmla="*/ 0 w 107"/>
                  <a:gd name="T65" fmla="*/ 12 h 107"/>
                  <a:gd name="T66" fmla="*/ 1 w 107"/>
                  <a:gd name="T67" fmla="*/ 10 h 107"/>
                  <a:gd name="T68" fmla="*/ 1 w 107"/>
                  <a:gd name="T69" fmla="*/ 8 h 107"/>
                  <a:gd name="T70" fmla="*/ 2 w 107"/>
                  <a:gd name="T71" fmla="*/ 7 h 107"/>
                  <a:gd name="T72" fmla="*/ 3 w 107"/>
                  <a:gd name="T73" fmla="*/ 5 h 107"/>
                  <a:gd name="T74" fmla="*/ 5 w 107"/>
                  <a:gd name="T75" fmla="*/ 4 h 107"/>
                  <a:gd name="T76" fmla="*/ 6 w 107"/>
                  <a:gd name="T77" fmla="*/ 3 h 107"/>
                  <a:gd name="T78" fmla="*/ 8 w 107"/>
                  <a:gd name="T79" fmla="*/ 1 h 107"/>
                  <a:gd name="T80" fmla="*/ 9 w 107"/>
                  <a:gd name="T81" fmla="*/ 1 h 107"/>
                  <a:gd name="T82" fmla="*/ 11 w 107"/>
                  <a:gd name="T83" fmla="*/ 0 h 107"/>
                  <a:gd name="T84" fmla="*/ 14 w 107"/>
                  <a:gd name="T85" fmla="*/ 0 h 1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107"/>
                  <a:gd name="T131" fmla="*/ 107 w 107"/>
                  <a:gd name="T132" fmla="*/ 107 h 1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107">
                    <a:moveTo>
                      <a:pt x="53" y="0"/>
                    </a:moveTo>
                    <a:lnTo>
                      <a:pt x="55" y="0"/>
                    </a:lnTo>
                    <a:lnTo>
                      <a:pt x="58" y="0"/>
                    </a:lnTo>
                    <a:lnTo>
                      <a:pt x="61" y="0"/>
                    </a:lnTo>
                    <a:lnTo>
                      <a:pt x="63" y="1"/>
                    </a:lnTo>
                    <a:lnTo>
                      <a:pt x="66" y="1"/>
                    </a:lnTo>
                    <a:lnTo>
                      <a:pt x="69" y="2"/>
                    </a:lnTo>
                    <a:lnTo>
                      <a:pt x="71" y="3"/>
                    </a:lnTo>
                    <a:lnTo>
                      <a:pt x="73" y="4"/>
                    </a:lnTo>
                    <a:lnTo>
                      <a:pt x="76" y="4"/>
                    </a:lnTo>
                    <a:lnTo>
                      <a:pt x="78" y="7"/>
                    </a:lnTo>
                    <a:lnTo>
                      <a:pt x="80" y="8"/>
                    </a:lnTo>
                    <a:lnTo>
                      <a:pt x="82" y="9"/>
                    </a:lnTo>
                    <a:lnTo>
                      <a:pt x="85" y="10"/>
                    </a:lnTo>
                    <a:lnTo>
                      <a:pt x="87" y="11"/>
                    </a:lnTo>
                    <a:lnTo>
                      <a:pt x="88" y="14"/>
                    </a:lnTo>
                    <a:lnTo>
                      <a:pt x="91" y="15"/>
                    </a:lnTo>
                    <a:lnTo>
                      <a:pt x="92" y="17"/>
                    </a:lnTo>
                    <a:lnTo>
                      <a:pt x="94" y="19"/>
                    </a:lnTo>
                    <a:lnTo>
                      <a:pt x="95" y="20"/>
                    </a:lnTo>
                    <a:lnTo>
                      <a:pt x="97" y="23"/>
                    </a:lnTo>
                    <a:lnTo>
                      <a:pt x="99" y="25"/>
                    </a:lnTo>
                    <a:lnTo>
                      <a:pt x="100" y="27"/>
                    </a:lnTo>
                    <a:lnTo>
                      <a:pt x="101" y="30"/>
                    </a:lnTo>
                    <a:lnTo>
                      <a:pt x="102" y="32"/>
                    </a:lnTo>
                    <a:lnTo>
                      <a:pt x="103" y="34"/>
                    </a:lnTo>
                    <a:lnTo>
                      <a:pt x="104" y="37"/>
                    </a:lnTo>
                    <a:lnTo>
                      <a:pt x="104" y="40"/>
                    </a:lnTo>
                    <a:lnTo>
                      <a:pt x="106" y="42"/>
                    </a:lnTo>
                    <a:lnTo>
                      <a:pt x="106" y="45"/>
                    </a:lnTo>
                    <a:lnTo>
                      <a:pt x="106" y="47"/>
                    </a:lnTo>
                    <a:lnTo>
                      <a:pt x="107" y="50"/>
                    </a:lnTo>
                    <a:lnTo>
                      <a:pt x="107" y="53"/>
                    </a:lnTo>
                    <a:lnTo>
                      <a:pt x="107" y="56"/>
                    </a:lnTo>
                    <a:lnTo>
                      <a:pt x="106" y="58"/>
                    </a:lnTo>
                    <a:lnTo>
                      <a:pt x="106" y="61"/>
                    </a:lnTo>
                    <a:lnTo>
                      <a:pt x="106" y="63"/>
                    </a:lnTo>
                    <a:lnTo>
                      <a:pt x="104" y="66"/>
                    </a:lnTo>
                    <a:lnTo>
                      <a:pt x="104" y="69"/>
                    </a:lnTo>
                    <a:lnTo>
                      <a:pt x="103" y="71"/>
                    </a:lnTo>
                    <a:lnTo>
                      <a:pt x="102" y="73"/>
                    </a:lnTo>
                    <a:lnTo>
                      <a:pt x="101" y="76"/>
                    </a:lnTo>
                    <a:lnTo>
                      <a:pt x="100" y="78"/>
                    </a:lnTo>
                    <a:lnTo>
                      <a:pt x="99" y="80"/>
                    </a:lnTo>
                    <a:lnTo>
                      <a:pt x="97" y="83"/>
                    </a:lnTo>
                    <a:lnTo>
                      <a:pt x="95" y="85"/>
                    </a:lnTo>
                    <a:lnTo>
                      <a:pt x="94" y="87"/>
                    </a:lnTo>
                    <a:lnTo>
                      <a:pt x="92" y="88"/>
                    </a:lnTo>
                    <a:lnTo>
                      <a:pt x="91" y="91"/>
                    </a:lnTo>
                    <a:lnTo>
                      <a:pt x="88" y="93"/>
                    </a:lnTo>
                    <a:lnTo>
                      <a:pt x="87" y="94"/>
                    </a:lnTo>
                    <a:lnTo>
                      <a:pt x="85" y="95"/>
                    </a:lnTo>
                    <a:lnTo>
                      <a:pt x="82" y="98"/>
                    </a:lnTo>
                    <a:lnTo>
                      <a:pt x="80" y="99"/>
                    </a:lnTo>
                    <a:lnTo>
                      <a:pt x="78" y="100"/>
                    </a:lnTo>
                    <a:lnTo>
                      <a:pt x="76" y="101"/>
                    </a:lnTo>
                    <a:lnTo>
                      <a:pt x="73" y="102"/>
                    </a:lnTo>
                    <a:lnTo>
                      <a:pt x="71" y="103"/>
                    </a:lnTo>
                    <a:lnTo>
                      <a:pt x="69" y="104"/>
                    </a:lnTo>
                    <a:lnTo>
                      <a:pt x="66" y="104"/>
                    </a:lnTo>
                    <a:lnTo>
                      <a:pt x="63" y="106"/>
                    </a:lnTo>
                    <a:lnTo>
                      <a:pt x="61" y="106"/>
                    </a:lnTo>
                    <a:lnTo>
                      <a:pt x="58" y="106"/>
                    </a:lnTo>
                    <a:lnTo>
                      <a:pt x="55" y="107"/>
                    </a:lnTo>
                    <a:lnTo>
                      <a:pt x="53" y="107"/>
                    </a:lnTo>
                    <a:lnTo>
                      <a:pt x="50" y="107"/>
                    </a:lnTo>
                    <a:lnTo>
                      <a:pt x="47" y="106"/>
                    </a:lnTo>
                    <a:lnTo>
                      <a:pt x="44" y="106"/>
                    </a:lnTo>
                    <a:lnTo>
                      <a:pt x="42" y="106"/>
                    </a:lnTo>
                    <a:lnTo>
                      <a:pt x="40" y="104"/>
                    </a:lnTo>
                    <a:lnTo>
                      <a:pt x="36" y="104"/>
                    </a:lnTo>
                    <a:lnTo>
                      <a:pt x="34" y="103"/>
                    </a:lnTo>
                    <a:lnTo>
                      <a:pt x="32" y="102"/>
                    </a:lnTo>
                    <a:lnTo>
                      <a:pt x="29" y="101"/>
                    </a:lnTo>
                    <a:lnTo>
                      <a:pt x="27" y="100"/>
                    </a:lnTo>
                    <a:lnTo>
                      <a:pt x="25" y="99"/>
                    </a:lnTo>
                    <a:lnTo>
                      <a:pt x="23" y="98"/>
                    </a:lnTo>
                    <a:lnTo>
                      <a:pt x="20" y="95"/>
                    </a:lnTo>
                    <a:lnTo>
                      <a:pt x="19" y="94"/>
                    </a:lnTo>
                    <a:lnTo>
                      <a:pt x="17" y="93"/>
                    </a:lnTo>
                    <a:lnTo>
                      <a:pt x="14" y="91"/>
                    </a:lnTo>
                    <a:lnTo>
                      <a:pt x="13" y="88"/>
                    </a:lnTo>
                    <a:lnTo>
                      <a:pt x="11" y="87"/>
                    </a:lnTo>
                    <a:lnTo>
                      <a:pt x="10" y="85"/>
                    </a:lnTo>
                    <a:lnTo>
                      <a:pt x="9" y="83"/>
                    </a:lnTo>
                    <a:lnTo>
                      <a:pt x="8" y="80"/>
                    </a:lnTo>
                    <a:lnTo>
                      <a:pt x="5" y="78"/>
                    </a:lnTo>
                    <a:lnTo>
                      <a:pt x="4" y="76"/>
                    </a:lnTo>
                    <a:lnTo>
                      <a:pt x="4" y="73"/>
                    </a:lnTo>
                    <a:lnTo>
                      <a:pt x="3" y="71"/>
                    </a:lnTo>
                    <a:lnTo>
                      <a:pt x="2" y="69"/>
                    </a:lnTo>
                    <a:lnTo>
                      <a:pt x="1" y="66"/>
                    </a:lnTo>
                    <a:lnTo>
                      <a:pt x="1" y="63"/>
                    </a:lnTo>
                    <a:lnTo>
                      <a:pt x="0" y="61"/>
                    </a:lnTo>
                    <a:lnTo>
                      <a:pt x="0" y="58"/>
                    </a:lnTo>
                    <a:lnTo>
                      <a:pt x="0" y="56"/>
                    </a:lnTo>
                    <a:lnTo>
                      <a:pt x="0" y="53"/>
                    </a:lnTo>
                    <a:lnTo>
                      <a:pt x="0" y="50"/>
                    </a:lnTo>
                    <a:lnTo>
                      <a:pt x="0" y="47"/>
                    </a:lnTo>
                    <a:lnTo>
                      <a:pt x="0" y="45"/>
                    </a:lnTo>
                    <a:lnTo>
                      <a:pt x="1" y="42"/>
                    </a:lnTo>
                    <a:lnTo>
                      <a:pt x="1" y="40"/>
                    </a:lnTo>
                    <a:lnTo>
                      <a:pt x="2" y="37"/>
                    </a:lnTo>
                    <a:lnTo>
                      <a:pt x="3" y="34"/>
                    </a:lnTo>
                    <a:lnTo>
                      <a:pt x="4" y="32"/>
                    </a:lnTo>
                    <a:lnTo>
                      <a:pt x="4" y="30"/>
                    </a:lnTo>
                    <a:lnTo>
                      <a:pt x="5" y="27"/>
                    </a:lnTo>
                    <a:lnTo>
                      <a:pt x="8" y="25"/>
                    </a:lnTo>
                    <a:lnTo>
                      <a:pt x="9" y="23"/>
                    </a:lnTo>
                    <a:lnTo>
                      <a:pt x="10" y="20"/>
                    </a:lnTo>
                    <a:lnTo>
                      <a:pt x="11" y="19"/>
                    </a:lnTo>
                    <a:lnTo>
                      <a:pt x="13" y="17"/>
                    </a:lnTo>
                    <a:lnTo>
                      <a:pt x="14" y="15"/>
                    </a:lnTo>
                    <a:lnTo>
                      <a:pt x="17" y="14"/>
                    </a:lnTo>
                    <a:lnTo>
                      <a:pt x="19" y="11"/>
                    </a:lnTo>
                    <a:lnTo>
                      <a:pt x="20" y="10"/>
                    </a:lnTo>
                    <a:lnTo>
                      <a:pt x="23" y="9"/>
                    </a:lnTo>
                    <a:lnTo>
                      <a:pt x="25" y="8"/>
                    </a:lnTo>
                    <a:lnTo>
                      <a:pt x="27" y="7"/>
                    </a:lnTo>
                    <a:lnTo>
                      <a:pt x="29" y="4"/>
                    </a:lnTo>
                    <a:lnTo>
                      <a:pt x="32" y="4"/>
                    </a:lnTo>
                    <a:lnTo>
                      <a:pt x="34" y="3"/>
                    </a:lnTo>
                    <a:lnTo>
                      <a:pt x="36" y="2"/>
                    </a:lnTo>
                    <a:lnTo>
                      <a:pt x="40" y="1"/>
                    </a:lnTo>
                    <a:lnTo>
                      <a:pt x="42" y="1"/>
                    </a:lnTo>
                    <a:lnTo>
                      <a:pt x="44" y="0"/>
                    </a:lnTo>
                    <a:lnTo>
                      <a:pt x="47" y="0"/>
                    </a:lnTo>
                    <a:lnTo>
                      <a:pt x="50" y="0"/>
                    </a:lnTo>
                    <a:lnTo>
                      <a:pt x="53" y="0"/>
                    </a:lnTo>
                    <a:close/>
                  </a:path>
                </a:pathLst>
              </a:custGeom>
              <a:solidFill>
                <a:srgbClr val="E5E5E5"/>
              </a:solidFill>
              <a:ln w="9525">
                <a:noFill/>
                <a:round/>
                <a:headEnd/>
                <a:tailEnd/>
              </a:ln>
            </p:spPr>
            <p:txBody>
              <a:bodyPr/>
              <a:lstStyle/>
              <a:p>
                <a:endParaRPr lang="en-GB"/>
              </a:p>
            </p:txBody>
          </p:sp>
          <p:sp>
            <p:nvSpPr>
              <p:cNvPr id="263" name="Freeform 64"/>
              <p:cNvSpPr>
                <a:spLocks/>
              </p:cNvSpPr>
              <p:nvPr/>
            </p:nvSpPr>
            <p:spPr bwMode="auto">
              <a:xfrm>
                <a:off x="274" y="2119"/>
                <a:ext cx="54" cy="54"/>
              </a:xfrm>
              <a:custGeom>
                <a:avLst/>
                <a:gdLst>
                  <a:gd name="T0" fmla="*/ 15 w 107"/>
                  <a:gd name="T1" fmla="*/ 0 h 107"/>
                  <a:gd name="T2" fmla="*/ 17 w 107"/>
                  <a:gd name="T3" fmla="*/ 1 h 107"/>
                  <a:gd name="T4" fmla="*/ 19 w 107"/>
                  <a:gd name="T5" fmla="*/ 1 h 107"/>
                  <a:gd name="T6" fmla="*/ 20 w 107"/>
                  <a:gd name="T7" fmla="*/ 2 h 107"/>
                  <a:gd name="T8" fmla="*/ 22 w 107"/>
                  <a:gd name="T9" fmla="*/ 3 h 107"/>
                  <a:gd name="T10" fmla="*/ 23 w 107"/>
                  <a:gd name="T11" fmla="*/ 5 h 107"/>
                  <a:gd name="T12" fmla="*/ 25 w 107"/>
                  <a:gd name="T13" fmla="*/ 6 h 107"/>
                  <a:gd name="T14" fmla="*/ 26 w 107"/>
                  <a:gd name="T15" fmla="*/ 8 h 107"/>
                  <a:gd name="T16" fmla="*/ 26 w 107"/>
                  <a:gd name="T17" fmla="*/ 10 h 107"/>
                  <a:gd name="T18" fmla="*/ 27 w 107"/>
                  <a:gd name="T19" fmla="*/ 12 h 107"/>
                  <a:gd name="T20" fmla="*/ 27 w 107"/>
                  <a:gd name="T21" fmla="*/ 14 h 107"/>
                  <a:gd name="T22" fmla="*/ 27 w 107"/>
                  <a:gd name="T23" fmla="*/ 16 h 107"/>
                  <a:gd name="T24" fmla="*/ 26 w 107"/>
                  <a:gd name="T25" fmla="*/ 18 h 107"/>
                  <a:gd name="T26" fmla="*/ 26 w 107"/>
                  <a:gd name="T27" fmla="*/ 19 h 107"/>
                  <a:gd name="T28" fmla="*/ 25 w 107"/>
                  <a:gd name="T29" fmla="*/ 21 h 107"/>
                  <a:gd name="T30" fmla="*/ 23 w 107"/>
                  <a:gd name="T31" fmla="*/ 22 h 107"/>
                  <a:gd name="T32" fmla="*/ 22 w 107"/>
                  <a:gd name="T33" fmla="*/ 24 h 107"/>
                  <a:gd name="T34" fmla="*/ 20 w 107"/>
                  <a:gd name="T35" fmla="*/ 25 h 107"/>
                  <a:gd name="T36" fmla="*/ 19 w 107"/>
                  <a:gd name="T37" fmla="*/ 26 h 107"/>
                  <a:gd name="T38" fmla="*/ 17 w 107"/>
                  <a:gd name="T39" fmla="*/ 26 h 107"/>
                  <a:gd name="T40" fmla="*/ 15 w 107"/>
                  <a:gd name="T41" fmla="*/ 27 h 107"/>
                  <a:gd name="T42" fmla="*/ 13 w 107"/>
                  <a:gd name="T43" fmla="*/ 27 h 107"/>
                  <a:gd name="T44" fmla="*/ 11 w 107"/>
                  <a:gd name="T45" fmla="*/ 27 h 107"/>
                  <a:gd name="T46" fmla="*/ 9 w 107"/>
                  <a:gd name="T47" fmla="*/ 26 h 107"/>
                  <a:gd name="T48" fmla="*/ 7 w 107"/>
                  <a:gd name="T49" fmla="*/ 25 h 107"/>
                  <a:gd name="T50" fmla="*/ 5 w 107"/>
                  <a:gd name="T51" fmla="*/ 24 h 107"/>
                  <a:gd name="T52" fmla="*/ 4 w 107"/>
                  <a:gd name="T53" fmla="*/ 23 h 107"/>
                  <a:gd name="T54" fmla="*/ 3 w 107"/>
                  <a:gd name="T55" fmla="*/ 22 h 107"/>
                  <a:gd name="T56" fmla="*/ 2 w 107"/>
                  <a:gd name="T57" fmla="*/ 20 h 107"/>
                  <a:gd name="T58" fmla="*/ 1 w 107"/>
                  <a:gd name="T59" fmla="*/ 18 h 107"/>
                  <a:gd name="T60" fmla="*/ 1 w 107"/>
                  <a:gd name="T61" fmla="*/ 16 h 107"/>
                  <a:gd name="T62" fmla="*/ 0 w 107"/>
                  <a:gd name="T63" fmla="*/ 14 h 107"/>
                  <a:gd name="T64" fmla="*/ 0 w 107"/>
                  <a:gd name="T65" fmla="*/ 12 h 107"/>
                  <a:gd name="T66" fmla="*/ 1 w 107"/>
                  <a:gd name="T67" fmla="*/ 10 h 107"/>
                  <a:gd name="T68" fmla="*/ 1 w 107"/>
                  <a:gd name="T69" fmla="*/ 8 h 107"/>
                  <a:gd name="T70" fmla="*/ 2 w 107"/>
                  <a:gd name="T71" fmla="*/ 7 h 107"/>
                  <a:gd name="T72" fmla="*/ 3 w 107"/>
                  <a:gd name="T73" fmla="*/ 5 h 107"/>
                  <a:gd name="T74" fmla="*/ 5 w 107"/>
                  <a:gd name="T75" fmla="*/ 4 h 107"/>
                  <a:gd name="T76" fmla="*/ 6 w 107"/>
                  <a:gd name="T77" fmla="*/ 3 h 107"/>
                  <a:gd name="T78" fmla="*/ 8 w 107"/>
                  <a:gd name="T79" fmla="*/ 1 h 107"/>
                  <a:gd name="T80" fmla="*/ 9 w 107"/>
                  <a:gd name="T81" fmla="*/ 1 h 107"/>
                  <a:gd name="T82" fmla="*/ 11 w 107"/>
                  <a:gd name="T83" fmla="*/ 0 h 107"/>
                  <a:gd name="T84" fmla="*/ 14 w 107"/>
                  <a:gd name="T85" fmla="*/ 0 h 1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107"/>
                  <a:gd name="T131" fmla="*/ 107 w 107"/>
                  <a:gd name="T132" fmla="*/ 107 h 1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107">
                    <a:moveTo>
                      <a:pt x="53" y="0"/>
                    </a:moveTo>
                    <a:lnTo>
                      <a:pt x="55" y="0"/>
                    </a:lnTo>
                    <a:lnTo>
                      <a:pt x="58" y="0"/>
                    </a:lnTo>
                    <a:lnTo>
                      <a:pt x="61" y="0"/>
                    </a:lnTo>
                    <a:lnTo>
                      <a:pt x="63" y="1"/>
                    </a:lnTo>
                    <a:lnTo>
                      <a:pt x="66" y="1"/>
                    </a:lnTo>
                    <a:lnTo>
                      <a:pt x="69" y="2"/>
                    </a:lnTo>
                    <a:lnTo>
                      <a:pt x="71" y="3"/>
                    </a:lnTo>
                    <a:lnTo>
                      <a:pt x="73" y="4"/>
                    </a:lnTo>
                    <a:lnTo>
                      <a:pt x="76" y="4"/>
                    </a:lnTo>
                    <a:lnTo>
                      <a:pt x="78" y="7"/>
                    </a:lnTo>
                    <a:lnTo>
                      <a:pt x="80" y="8"/>
                    </a:lnTo>
                    <a:lnTo>
                      <a:pt x="82" y="9"/>
                    </a:lnTo>
                    <a:lnTo>
                      <a:pt x="85" y="10"/>
                    </a:lnTo>
                    <a:lnTo>
                      <a:pt x="87" y="11"/>
                    </a:lnTo>
                    <a:lnTo>
                      <a:pt x="88" y="14"/>
                    </a:lnTo>
                    <a:lnTo>
                      <a:pt x="91" y="15"/>
                    </a:lnTo>
                    <a:lnTo>
                      <a:pt x="92" y="17"/>
                    </a:lnTo>
                    <a:lnTo>
                      <a:pt x="94" y="19"/>
                    </a:lnTo>
                    <a:lnTo>
                      <a:pt x="95" y="20"/>
                    </a:lnTo>
                    <a:lnTo>
                      <a:pt x="97" y="23"/>
                    </a:lnTo>
                    <a:lnTo>
                      <a:pt x="99" y="25"/>
                    </a:lnTo>
                    <a:lnTo>
                      <a:pt x="100" y="27"/>
                    </a:lnTo>
                    <a:lnTo>
                      <a:pt x="101" y="30"/>
                    </a:lnTo>
                    <a:lnTo>
                      <a:pt x="102" y="32"/>
                    </a:lnTo>
                    <a:lnTo>
                      <a:pt x="103" y="34"/>
                    </a:lnTo>
                    <a:lnTo>
                      <a:pt x="104" y="37"/>
                    </a:lnTo>
                    <a:lnTo>
                      <a:pt x="104" y="40"/>
                    </a:lnTo>
                    <a:lnTo>
                      <a:pt x="106" y="42"/>
                    </a:lnTo>
                    <a:lnTo>
                      <a:pt x="106" y="45"/>
                    </a:lnTo>
                    <a:lnTo>
                      <a:pt x="106" y="47"/>
                    </a:lnTo>
                    <a:lnTo>
                      <a:pt x="107" y="50"/>
                    </a:lnTo>
                    <a:lnTo>
                      <a:pt x="107" y="53"/>
                    </a:lnTo>
                    <a:lnTo>
                      <a:pt x="107" y="56"/>
                    </a:lnTo>
                    <a:lnTo>
                      <a:pt x="106" y="58"/>
                    </a:lnTo>
                    <a:lnTo>
                      <a:pt x="106" y="61"/>
                    </a:lnTo>
                    <a:lnTo>
                      <a:pt x="106" y="63"/>
                    </a:lnTo>
                    <a:lnTo>
                      <a:pt x="104" y="66"/>
                    </a:lnTo>
                    <a:lnTo>
                      <a:pt x="104" y="69"/>
                    </a:lnTo>
                    <a:lnTo>
                      <a:pt x="103" y="71"/>
                    </a:lnTo>
                    <a:lnTo>
                      <a:pt x="102" y="73"/>
                    </a:lnTo>
                    <a:lnTo>
                      <a:pt x="101" y="76"/>
                    </a:lnTo>
                    <a:lnTo>
                      <a:pt x="100" y="78"/>
                    </a:lnTo>
                    <a:lnTo>
                      <a:pt x="99" y="80"/>
                    </a:lnTo>
                    <a:lnTo>
                      <a:pt x="97" y="83"/>
                    </a:lnTo>
                    <a:lnTo>
                      <a:pt x="95" y="85"/>
                    </a:lnTo>
                    <a:lnTo>
                      <a:pt x="94" y="87"/>
                    </a:lnTo>
                    <a:lnTo>
                      <a:pt x="92" y="88"/>
                    </a:lnTo>
                    <a:lnTo>
                      <a:pt x="91" y="91"/>
                    </a:lnTo>
                    <a:lnTo>
                      <a:pt x="88" y="93"/>
                    </a:lnTo>
                    <a:lnTo>
                      <a:pt x="87" y="94"/>
                    </a:lnTo>
                    <a:lnTo>
                      <a:pt x="85" y="95"/>
                    </a:lnTo>
                    <a:lnTo>
                      <a:pt x="82" y="98"/>
                    </a:lnTo>
                    <a:lnTo>
                      <a:pt x="80" y="99"/>
                    </a:lnTo>
                    <a:lnTo>
                      <a:pt x="78" y="100"/>
                    </a:lnTo>
                    <a:lnTo>
                      <a:pt x="76" y="101"/>
                    </a:lnTo>
                    <a:lnTo>
                      <a:pt x="73" y="102"/>
                    </a:lnTo>
                    <a:lnTo>
                      <a:pt x="71" y="103"/>
                    </a:lnTo>
                    <a:lnTo>
                      <a:pt x="69" y="104"/>
                    </a:lnTo>
                    <a:lnTo>
                      <a:pt x="66" y="104"/>
                    </a:lnTo>
                    <a:lnTo>
                      <a:pt x="63" y="106"/>
                    </a:lnTo>
                    <a:lnTo>
                      <a:pt x="61" y="106"/>
                    </a:lnTo>
                    <a:lnTo>
                      <a:pt x="58" y="106"/>
                    </a:lnTo>
                    <a:lnTo>
                      <a:pt x="55" y="107"/>
                    </a:lnTo>
                    <a:lnTo>
                      <a:pt x="53" y="107"/>
                    </a:lnTo>
                    <a:lnTo>
                      <a:pt x="50" y="107"/>
                    </a:lnTo>
                    <a:lnTo>
                      <a:pt x="47" y="106"/>
                    </a:lnTo>
                    <a:lnTo>
                      <a:pt x="44" y="106"/>
                    </a:lnTo>
                    <a:lnTo>
                      <a:pt x="42" y="106"/>
                    </a:lnTo>
                    <a:lnTo>
                      <a:pt x="40" y="104"/>
                    </a:lnTo>
                    <a:lnTo>
                      <a:pt x="36" y="104"/>
                    </a:lnTo>
                    <a:lnTo>
                      <a:pt x="34" y="103"/>
                    </a:lnTo>
                    <a:lnTo>
                      <a:pt x="32" y="102"/>
                    </a:lnTo>
                    <a:lnTo>
                      <a:pt x="29" y="101"/>
                    </a:lnTo>
                    <a:lnTo>
                      <a:pt x="27" y="100"/>
                    </a:lnTo>
                    <a:lnTo>
                      <a:pt x="25" y="99"/>
                    </a:lnTo>
                    <a:lnTo>
                      <a:pt x="23" y="98"/>
                    </a:lnTo>
                    <a:lnTo>
                      <a:pt x="20" y="95"/>
                    </a:lnTo>
                    <a:lnTo>
                      <a:pt x="19" y="94"/>
                    </a:lnTo>
                    <a:lnTo>
                      <a:pt x="17" y="93"/>
                    </a:lnTo>
                    <a:lnTo>
                      <a:pt x="14" y="91"/>
                    </a:lnTo>
                    <a:lnTo>
                      <a:pt x="13" y="88"/>
                    </a:lnTo>
                    <a:lnTo>
                      <a:pt x="11" y="87"/>
                    </a:lnTo>
                    <a:lnTo>
                      <a:pt x="10" y="85"/>
                    </a:lnTo>
                    <a:lnTo>
                      <a:pt x="9" y="83"/>
                    </a:lnTo>
                    <a:lnTo>
                      <a:pt x="8" y="80"/>
                    </a:lnTo>
                    <a:lnTo>
                      <a:pt x="5" y="78"/>
                    </a:lnTo>
                    <a:lnTo>
                      <a:pt x="4" y="76"/>
                    </a:lnTo>
                    <a:lnTo>
                      <a:pt x="4" y="73"/>
                    </a:lnTo>
                    <a:lnTo>
                      <a:pt x="3" y="71"/>
                    </a:lnTo>
                    <a:lnTo>
                      <a:pt x="2" y="69"/>
                    </a:lnTo>
                    <a:lnTo>
                      <a:pt x="1" y="66"/>
                    </a:lnTo>
                    <a:lnTo>
                      <a:pt x="1" y="63"/>
                    </a:lnTo>
                    <a:lnTo>
                      <a:pt x="0" y="61"/>
                    </a:lnTo>
                    <a:lnTo>
                      <a:pt x="0" y="58"/>
                    </a:lnTo>
                    <a:lnTo>
                      <a:pt x="0" y="56"/>
                    </a:lnTo>
                    <a:lnTo>
                      <a:pt x="0" y="53"/>
                    </a:lnTo>
                    <a:lnTo>
                      <a:pt x="0" y="50"/>
                    </a:lnTo>
                    <a:lnTo>
                      <a:pt x="0" y="47"/>
                    </a:lnTo>
                    <a:lnTo>
                      <a:pt x="0" y="45"/>
                    </a:lnTo>
                    <a:lnTo>
                      <a:pt x="1" y="42"/>
                    </a:lnTo>
                    <a:lnTo>
                      <a:pt x="1" y="40"/>
                    </a:lnTo>
                    <a:lnTo>
                      <a:pt x="2" y="37"/>
                    </a:lnTo>
                    <a:lnTo>
                      <a:pt x="3" y="34"/>
                    </a:lnTo>
                    <a:lnTo>
                      <a:pt x="4" y="32"/>
                    </a:lnTo>
                    <a:lnTo>
                      <a:pt x="4" y="30"/>
                    </a:lnTo>
                    <a:lnTo>
                      <a:pt x="5" y="27"/>
                    </a:lnTo>
                    <a:lnTo>
                      <a:pt x="8" y="25"/>
                    </a:lnTo>
                    <a:lnTo>
                      <a:pt x="9" y="23"/>
                    </a:lnTo>
                    <a:lnTo>
                      <a:pt x="10" y="20"/>
                    </a:lnTo>
                    <a:lnTo>
                      <a:pt x="11" y="19"/>
                    </a:lnTo>
                    <a:lnTo>
                      <a:pt x="13" y="17"/>
                    </a:lnTo>
                    <a:lnTo>
                      <a:pt x="14" y="15"/>
                    </a:lnTo>
                    <a:lnTo>
                      <a:pt x="17" y="14"/>
                    </a:lnTo>
                    <a:lnTo>
                      <a:pt x="19" y="11"/>
                    </a:lnTo>
                    <a:lnTo>
                      <a:pt x="20" y="10"/>
                    </a:lnTo>
                    <a:lnTo>
                      <a:pt x="23" y="9"/>
                    </a:lnTo>
                    <a:lnTo>
                      <a:pt x="25" y="8"/>
                    </a:lnTo>
                    <a:lnTo>
                      <a:pt x="27" y="7"/>
                    </a:lnTo>
                    <a:lnTo>
                      <a:pt x="29" y="4"/>
                    </a:lnTo>
                    <a:lnTo>
                      <a:pt x="32" y="4"/>
                    </a:lnTo>
                    <a:lnTo>
                      <a:pt x="34" y="3"/>
                    </a:lnTo>
                    <a:lnTo>
                      <a:pt x="36" y="2"/>
                    </a:lnTo>
                    <a:lnTo>
                      <a:pt x="40" y="1"/>
                    </a:lnTo>
                    <a:lnTo>
                      <a:pt x="42" y="1"/>
                    </a:lnTo>
                    <a:lnTo>
                      <a:pt x="44" y="0"/>
                    </a:lnTo>
                    <a:lnTo>
                      <a:pt x="47" y="0"/>
                    </a:lnTo>
                    <a:lnTo>
                      <a:pt x="50" y="0"/>
                    </a:lnTo>
                    <a:lnTo>
                      <a:pt x="53" y="0"/>
                    </a:lnTo>
                  </a:path>
                </a:pathLst>
              </a:custGeom>
              <a:noFill/>
              <a:ln w="0">
                <a:solidFill>
                  <a:srgbClr val="000000"/>
                </a:solidFill>
                <a:prstDash val="solid"/>
                <a:round/>
                <a:headEnd/>
                <a:tailEnd/>
              </a:ln>
            </p:spPr>
            <p:txBody>
              <a:bodyPr/>
              <a:lstStyle/>
              <a:p>
                <a:endParaRPr lang="en-GB"/>
              </a:p>
            </p:txBody>
          </p:sp>
          <p:sp>
            <p:nvSpPr>
              <p:cNvPr id="264" name="Freeform 65"/>
              <p:cNvSpPr>
                <a:spLocks/>
              </p:cNvSpPr>
              <p:nvPr/>
            </p:nvSpPr>
            <p:spPr bwMode="auto">
              <a:xfrm>
                <a:off x="278" y="2123"/>
                <a:ext cx="46" cy="46"/>
              </a:xfrm>
              <a:custGeom>
                <a:avLst/>
                <a:gdLst>
                  <a:gd name="T0" fmla="*/ 10 w 94"/>
                  <a:gd name="T1" fmla="*/ 0 h 92"/>
                  <a:gd name="T2" fmla="*/ 9 w 94"/>
                  <a:gd name="T3" fmla="*/ 1 h 92"/>
                  <a:gd name="T4" fmla="*/ 7 w 94"/>
                  <a:gd name="T5" fmla="*/ 1 h 92"/>
                  <a:gd name="T6" fmla="*/ 5 w 94"/>
                  <a:gd name="T7" fmla="*/ 1 h 92"/>
                  <a:gd name="T8" fmla="*/ 4 w 94"/>
                  <a:gd name="T9" fmla="*/ 3 h 92"/>
                  <a:gd name="T10" fmla="*/ 3 w 94"/>
                  <a:gd name="T11" fmla="*/ 3 h 92"/>
                  <a:gd name="T12" fmla="*/ 2 w 94"/>
                  <a:gd name="T13" fmla="*/ 5 h 92"/>
                  <a:gd name="T14" fmla="*/ 1 w 94"/>
                  <a:gd name="T15" fmla="*/ 6 h 92"/>
                  <a:gd name="T16" fmla="*/ 0 w 94"/>
                  <a:gd name="T17" fmla="*/ 8 h 92"/>
                  <a:gd name="T18" fmla="*/ 0 w 94"/>
                  <a:gd name="T19" fmla="*/ 10 h 92"/>
                  <a:gd name="T20" fmla="*/ 0 w 94"/>
                  <a:gd name="T21" fmla="*/ 12 h 92"/>
                  <a:gd name="T22" fmla="*/ 0 w 94"/>
                  <a:gd name="T23" fmla="*/ 13 h 92"/>
                  <a:gd name="T24" fmla="*/ 0 w 94"/>
                  <a:gd name="T25" fmla="*/ 14 h 92"/>
                  <a:gd name="T26" fmla="*/ 1 w 94"/>
                  <a:gd name="T27" fmla="*/ 17 h 92"/>
                  <a:gd name="T28" fmla="*/ 2 w 94"/>
                  <a:gd name="T29" fmla="*/ 18 h 92"/>
                  <a:gd name="T30" fmla="*/ 3 w 94"/>
                  <a:gd name="T31" fmla="*/ 20 h 92"/>
                  <a:gd name="T32" fmla="*/ 4 w 94"/>
                  <a:gd name="T33" fmla="*/ 21 h 92"/>
                  <a:gd name="T34" fmla="*/ 5 w 94"/>
                  <a:gd name="T35" fmla="*/ 22 h 92"/>
                  <a:gd name="T36" fmla="*/ 7 w 94"/>
                  <a:gd name="T37" fmla="*/ 22 h 92"/>
                  <a:gd name="T38" fmla="*/ 9 w 94"/>
                  <a:gd name="T39" fmla="*/ 23 h 92"/>
                  <a:gd name="T40" fmla="*/ 10 w 94"/>
                  <a:gd name="T41" fmla="*/ 23 h 92"/>
                  <a:gd name="T42" fmla="*/ 12 w 94"/>
                  <a:gd name="T43" fmla="*/ 23 h 92"/>
                  <a:gd name="T44" fmla="*/ 14 w 94"/>
                  <a:gd name="T45" fmla="*/ 23 h 92"/>
                  <a:gd name="T46" fmla="*/ 15 w 94"/>
                  <a:gd name="T47" fmla="*/ 23 h 92"/>
                  <a:gd name="T48" fmla="*/ 17 w 94"/>
                  <a:gd name="T49" fmla="*/ 22 h 92"/>
                  <a:gd name="T50" fmla="*/ 18 w 94"/>
                  <a:gd name="T51" fmla="*/ 21 h 92"/>
                  <a:gd name="T52" fmla="*/ 19 w 94"/>
                  <a:gd name="T53" fmla="*/ 20 h 92"/>
                  <a:gd name="T54" fmla="*/ 21 w 94"/>
                  <a:gd name="T55" fmla="*/ 19 h 92"/>
                  <a:gd name="T56" fmla="*/ 21 w 94"/>
                  <a:gd name="T57" fmla="*/ 17 h 92"/>
                  <a:gd name="T58" fmla="*/ 22 w 94"/>
                  <a:gd name="T59" fmla="*/ 15 h 92"/>
                  <a:gd name="T60" fmla="*/ 23 w 94"/>
                  <a:gd name="T61" fmla="*/ 13 h 92"/>
                  <a:gd name="T62" fmla="*/ 23 w 94"/>
                  <a:gd name="T63" fmla="*/ 12 h 92"/>
                  <a:gd name="T64" fmla="*/ 23 w 94"/>
                  <a:gd name="T65" fmla="*/ 11 h 92"/>
                  <a:gd name="T66" fmla="*/ 22 w 94"/>
                  <a:gd name="T67" fmla="*/ 9 h 92"/>
                  <a:gd name="T68" fmla="*/ 22 w 94"/>
                  <a:gd name="T69" fmla="*/ 7 h 92"/>
                  <a:gd name="T70" fmla="*/ 21 w 94"/>
                  <a:gd name="T71" fmla="*/ 6 h 92"/>
                  <a:gd name="T72" fmla="*/ 20 w 94"/>
                  <a:gd name="T73" fmla="*/ 5 h 92"/>
                  <a:gd name="T74" fmla="*/ 19 w 94"/>
                  <a:gd name="T75" fmla="*/ 3 h 92"/>
                  <a:gd name="T76" fmla="*/ 18 w 94"/>
                  <a:gd name="T77" fmla="*/ 2 h 92"/>
                  <a:gd name="T78" fmla="*/ 16 w 94"/>
                  <a:gd name="T79" fmla="*/ 1 h 92"/>
                  <a:gd name="T80" fmla="*/ 15 w 94"/>
                  <a:gd name="T81" fmla="*/ 1 h 92"/>
                  <a:gd name="T82" fmla="*/ 13 w 94"/>
                  <a:gd name="T83" fmla="*/ 1 h 92"/>
                  <a:gd name="T84" fmla="*/ 11 w 94"/>
                  <a:gd name="T85" fmla="*/ 0 h 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
                  <a:gd name="T130" fmla="*/ 0 h 92"/>
                  <a:gd name="T131" fmla="*/ 94 w 94"/>
                  <a:gd name="T132" fmla="*/ 92 h 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 h="92">
                    <a:moveTo>
                      <a:pt x="48" y="0"/>
                    </a:moveTo>
                    <a:lnTo>
                      <a:pt x="45" y="0"/>
                    </a:lnTo>
                    <a:lnTo>
                      <a:pt x="43" y="0"/>
                    </a:lnTo>
                    <a:lnTo>
                      <a:pt x="41" y="1"/>
                    </a:lnTo>
                    <a:lnTo>
                      <a:pt x="38" y="1"/>
                    </a:lnTo>
                    <a:lnTo>
                      <a:pt x="36" y="1"/>
                    </a:lnTo>
                    <a:lnTo>
                      <a:pt x="34" y="2"/>
                    </a:lnTo>
                    <a:lnTo>
                      <a:pt x="32" y="3"/>
                    </a:lnTo>
                    <a:lnTo>
                      <a:pt x="29" y="3"/>
                    </a:lnTo>
                    <a:lnTo>
                      <a:pt x="27" y="4"/>
                    </a:lnTo>
                    <a:lnTo>
                      <a:pt x="26" y="5"/>
                    </a:lnTo>
                    <a:lnTo>
                      <a:pt x="23" y="7"/>
                    </a:lnTo>
                    <a:lnTo>
                      <a:pt x="21" y="8"/>
                    </a:lnTo>
                    <a:lnTo>
                      <a:pt x="20" y="9"/>
                    </a:lnTo>
                    <a:lnTo>
                      <a:pt x="18" y="10"/>
                    </a:lnTo>
                    <a:lnTo>
                      <a:pt x="17" y="12"/>
                    </a:lnTo>
                    <a:lnTo>
                      <a:pt x="14" y="13"/>
                    </a:lnTo>
                    <a:lnTo>
                      <a:pt x="13" y="15"/>
                    </a:lnTo>
                    <a:lnTo>
                      <a:pt x="12" y="17"/>
                    </a:lnTo>
                    <a:lnTo>
                      <a:pt x="10" y="18"/>
                    </a:lnTo>
                    <a:lnTo>
                      <a:pt x="8" y="20"/>
                    </a:lnTo>
                    <a:lnTo>
                      <a:pt x="7" y="23"/>
                    </a:lnTo>
                    <a:lnTo>
                      <a:pt x="6" y="24"/>
                    </a:lnTo>
                    <a:lnTo>
                      <a:pt x="5" y="26"/>
                    </a:lnTo>
                    <a:lnTo>
                      <a:pt x="5" y="28"/>
                    </a:lnTo>
                    <a:lnTo>
                      <a:pt x="4" y="30"/>
                    </a:lnTo>
                    <a:lnTo>
                      <a:pt x="3" y="32"/>
                    </a:lnTo>
                    <a:lnTo>
                      <a:pt x="3" y="34"/>
                    </a:lnTo>
                    <a:lnTo>
                      <a:pt x="2" y="36"/>
                    </a:lnTo>
                    <a:lnTo>
                      <a:pt x="2" y="39"/>
                    </a:lnTo>
                    <a:lnTo>
                      <a:pt x="2" y="41"/>
                    </a:lnTo>
                    <a:lnTo>
                      <a:pt x="2" y="43"/>
                    </a:lnTo>
                    <a:lnTo>
                      <a:pt x="0" y="46"/>
                    </a:lnTo>
                    <a:lnTo>
                      <a:pt x="2" y="48"/>
                    </a:lnTo>
                    <a:lnTo>
                      <a:pt x="2" y="50"/>
                    </a:lnTo>
                    <a:lnTo>
                      <a:pt x="2" y="53"/>
                    </a:lnTo>
                    <a:lnTo>
                      <a:pt x="2" y="55"/>
                    </a:lnTo>
                    <a:lnTo>
                      <a:pt x="3" y="57"/>
                    </a:lnTo>
                    <a:lnTo>
                      <a:pt x="3" y="59"/>
                    </a:lnTo>
                    <a:lnTo>
                      <a:pt x="4" y="62"/>
                    </a:lnTo>
                    <a:lnTo>
                      <a:pt x="5" y="64"/>
                    </a:lnTo>
                    <a:lnTo>
                      <a:pt x="5" y="66"/>
                    </a:lnTo>
                    <a:lnTo>
                      <a:pt x="6" y="68"/>
                    </a:lnTo>
                    <a:lnTo>
                      <a:pt x="7" y="70"/>
                    </a:lnTo>
                    <a:lnTo>
                      <a:pt x="8" y="72"/>
                    </a:lnTo>
                    <a:lnTo>
                      <a:pt x="10" y="73"/>
                    </a:lnTo>
                    <a:lnTo>
                      <a:pt x="12" y="76"/>
                    </a:lnTo>
                    <a:lnTo>
                      <a:pt x="13" y="77"/>
                    </a:lnTo>
                    <a:lnTo>
                      <a:pt x="14" y="79"/>
                    </a:lnTo>
                    <a:lnTo>
                      <a:pt x="17" y="80"/>
                    </a:lnTo>
                    <a:lnTo>
                      <a:pt x="18" y="81"/>
                    </a:lnTo>
                    <a:lnTo>
                      <a:pt x="20" y="82"/>
                    </a:lnTo>
                    <a:lnTo>
                      <a:pt x="21" y="85"/>
                    </a:lnTo>
                    <a:lnTo>
                      <a:pt x="23" y="86"/>
                    </a:lnTo>
                    <a:lnTo>
                      <a:pt x="26" y="87"/>
                    </a:lnTo>
                    <a:lnTo>
                      <a:pt x="27" y="87"/>
                    </a:lnTo>
                    <a:lnTo>
                      <a:pt x="29" y="88"/>
                    </a:lnTo>
                    <a:lnTo>
                      <a:pt x="32" y="89"/>
                    </a:lnTo>
                    <a:lnTo>
                      <a:pt x="34" y="91"/>
                    </a:lnTo>
                    <a:lnTo>
                      <a:pt x="36" y="91"/>
                    </a:lnTo>
                    <a:lnTo>
                      <a:pt x="38" y="92"/>
                    </a:lnTo>
                    <a:lnTo>
                      <a:pt x="41" y="92"/>
                    </a:lnTo>
                    <a:lnTo>
                      <a:pt x="43" y="92"/>
                    </a:lnTo>
                    <a:lnTo>
                      <a:pt x="45" y="92"/>
                    </a:lnTo>
                    <a:lnTo>
                      <a:pt x="48" y="92"/>
                    </a:lnTo>
                    <a:lnTo>
                      <a:pt x="50" y="92"/>
                    </a:lnTo>
                    <a:lnTo>
                      <a:pt x="52" y="92"/>
                    </a:lnTo>
                    <a:lnTo>
                      <a:pt x="55" y="92"/>
                    </a:lnTo>
                    <a:lnTo>
                      <a:pt x="57" y="92"/>
                    </a:lnTo>
                    <a:lnTo>
                      <a:pt x="59" y="91"/>
                    </a:lnTo>
                    <a:lnTo>
                      <a:pt x="61" y="91"/>
                    </a:lnTo>
                    <a:lnTo>
                      <a:pt x="63" y="89"/>
                    </a:lnTo>
                    <a:lnTo>
                      <a:pt x="65" y="88"/>
                    </a:lnTo>
                    <a:lnTo>
                      <a:pt x="67" y="87"/>
                    </a:lnTo>
                    <a:lnTo>
                      <a:pt x="70" y="87"/>
                    </a:lnTo>
                    <a:lnTo>
                      <a:pt x="71" y="86"/>
                    </a:lnTo>
                    <a:lnTo>
                      <a:pt x="73" y="85"/>
                    </a:lnTo>
                    <a:lnTo>
                      <a:pt x="75" y="82"/>
                    </a:lnTo>
                    <a:lnTo>
                      <a:pt x="76" y="81"/>
                    </a:lnTo>
                    <a:lnTo>
                      <a:pt x="79" y="80"/>
                    </a:lnTo>
                    <a:lnTo>
                      <a:pt x="80" y="79"/>
                    </a:lnTo>
                    <a:lnTo>
                      <a:pt x="81" y="77"/>
                    </a:lnTo>
                    <a:lnTo>
                      <a:pt x="82" y="76"/>
                    </a:lnTo>
                    <a:lnTo>
                      <a:pt x="85" y="73"/>
                    </a:lnTo>
                    <a:lnTo>
                      <a:pt x="86" y="72"/>
                    </a:lnTo>
                    <a:lnTo>
                      <a:pt x="87" y="70"/>
                    </a:lnTo>
                    <a:lnTo>
                      <a:pt x="88" y="68"/>
                    </a:lnTo>
                    <a:lnTo>
                      <a:pt x="89" y="66"/>
                    </a:lnTo>
                    <a:lnTo>
                      <a:pt x="89" y="64"/>
                    </a:lnTo>
                    <a:lnTo>
                      <a:pt x="90" y="62"/>
                    </a:lnTo>
                    <a:lnTo>
                      <a:pt x="91" y="59"/>
                    </a:lnTo>
                    <a:lnTo>
                      <a:pt x="91" y="57"/>
                    </a:lnTo>
                    <a:lnTo>
                      <a:pt x="93" y="55"/>
                    </a:lnTo>
                    <a:lnTo>
                      <a:pt x="93" y="53"/>
                    </a:lnTo>
                    <a:lnTo>
                      <a:pt x="93" y="50"/>
                    </a:lnTo>
                    <a:lnTo>
                      <a:pt x="94" y="48"/>
                    </a:lnTo>
                    <a:lnTo>
                      <a:pt x="94" y="46"/>
                    </a:lnTo>
                    <a:lnTo>
                      <a:pt x="94" y="43"/>
                    </a:lnTo>
                    <a:lnTo>
                      <a:pt x="93" y="41"/>
                    </a:lnTo>
                    <a:lnTo>
                      <a:pt x="93" y="39"/>
                    </a:lnTo>
                    <a:lnTo>
                      <a:pt x="93" y="36"/>
                    </a:lnTo>
                    <a:lnTo>
                      <a:pt x="91" y="34"/>
                    </a:lnTo>
                    <a:lnTo>
                      <a:pt x="91" y="32"/>
                    </a:lnTo>
                    <a:lnTo>
                      <a:pt x="90" y="30"/>
                    </a:lnTo>
                    <a:lnTo>
                      <a:pt x="89" y="28"/>
                    </a:lnTo>
                    <a:lnTo>
                      <a:pt x="89" y="26"/>
                    </a:lnTo>
                    <a:lnTo>
                      <a:pt x="88" y="24"/>
                    </a:lnTo>
                    <a:lnTo>
                      <a:pt x="87" y="23"/>
                    </a:lnTo>
                    <a:lnTo>
                      <a:pt x="86" y="20"/>
                    </a:lnTo>
                    <a:lnTo>
                      <a:pt x="85" y="18"/>
                    </a:lnTo>
                    <a:lnTo>
                      <a:pt x="82" y="17"/>
                    </a:lnTo>
                    <a:lnTo>
                      <a:pt x="81" y="15"/>
                    </a:lnTo>
                    <a:lnTo>
                      <a:pt x="80" y="13"/>
                    </a:lnTo>
                    <a:lnTo>
                      <a:pt x="79" y="12"/>
                    </a:lnTo>
                    <a:lnTo>
                      <a:pt x="76" y="10"/>
                    </a:lnTo>
                    <a:lnTo>
                      <a:pt x="75" y="9"/>
                    </a:lnTo>
                    <a:lnTo>
                      <a:pt x="73" y="8"/>
                    </a:lnTo>
                    <a:lnTo>
                      <a:pt x="71" y="7"/>
                    </a:lnTo>
                    <a:lnTo>
                      <a:pt x="70" y="5"/>
                    </a:lnTo>
                    <a:lnTo>
                      <a:pt x="67" y="4"/>
                    </a:lnTo>
                    <a:lnTo>
                      <a:pt x="65" y="3"/>
                    </a:lnTo>
                    <a:lnTo>
                      <a:pt x="63" y="3"/>
                    </a:lnTo>
                    <a:lnTo>
                      <a:pt x="61" y="2"/>
                    </a:lnTo>
                    <a:lnTo>
                      <a:pt x="59" y="1"/>
                    </a:lnTo>
                    <a:lnTo>
                      <a:pt x="57" y="1"/>
                    </a:lnTo>
                    <a:lnTo>
                      <a:pt x="55" y="1"/>
                    </a:lnTo>
                    <a:lnTo>
                      <a:pt x="52" y="0"/>
                    </a:lnTo>
                    <a:lnTo>
                      <a:pt x="50" y="0"/>
                    </a:lnTo>
                    <a:lnTo>
                      <a:pt x="48" y="0"/>
                    </a:lnTo>
                    <a:close/>
                  </a:path>
                </a:pathLst>
              </a:custGeom>
              <a:solidFill>
                <a:srgbClr val="000000"/>
              </a:solidFill>
              <a:ln w="9525">
                <a:noFill/>
                <a:round/>
                <a:headEnd/>
                <a:tailEnd/>
              </a:ln>
            </p:spPr>
            <p:txBody>
              <a:bodyPr/>
              <a:lstStyle/>
              <a:p>
                <a:endParaRPr lang="en-GB"/>
              </a:p>
            </p:txBody>
          </p:sp>
          <p:sp>
            <p:nvSpPr>
              <p:cNvPr id="265" name="Freeform 66"/>
              <p:cNvSpPr>
                <a:spLocks/>
              </p:cNvSpPr>
              <p:nvPr/>
            </p:nvSpPr>
            <p:spPr bwMode="auto">
              <a:xfrm>
                <a:off x="278" y="2123"/>
                <a:ext cx="46" cy="46"/>
              </a:xfrm>
              <a:custGeom>
                <a:avLst/>
                <a:gdLst>
                  <a:gd name="T0" fmla="*/ 10 w 94"/>
                  <a:gd name="T1" fmla="*/ 0 h 92"/>
                  <a:gd name="T2" fmla="*/ 9 w 94"/>
                  <a:gd name="T3" fmla="*/ 1 h 92"/>
                  <a:gd name="T4" fmla="*/ 7 w 94"/>
                  <a:gd name="T5" fmla="*/ 1 h 92"/>
                  <a:gd name="T6" fmla="*/ 5 w 94"/>
                  <a:gd name="T7" fmla="*/ 1 h 92"/>
                  <a:gd name="T8" fmla="*/ 4 w 94"/>
                  <a:gd name="T9" fmla="*/ 3 h 92"/>
                  <a:gd name="T10" fmla="*/ 3 w 94"/>
                  <a:gd name="T11" fmla="*/ 3 h 92"/>
                  <a:gd name="T12" fmla="*/ 2 w 94"/>
                  <a:gd name="T13" fmla="*/ 5 h 92"/>
                  <a:gd name="T14" fmla="*/ 1 w 94"/>
                  <a:gd name="T15" fmla="*/ 6 h 92"/>
                  <a:gd name="T16" fmla="*/ 0 w 94"/>
                  <a:gd name="T17" fmla="*/ 8 h 92"/>
                  <a:gd name="T18" fmla="*/ 0 w 94"/>
                  <a:gd name="T19" fmla="*/ 10 h 92"/>
                  <a:gd name="T20" fmla="*/ 0 w 94"/>
                  <a:gd name="T21" fmla="*/ 12 h 92"/>
                  <a:gd name="T22" fmla="*/ 0 w 94"/>
                  <a:gd name="T23" fmla="*/ 13 h 92"/>
                  <a:gd name="T24" fmla="*/ 0 w 94"/>
                  <a:gd name="T25" fmla="*/ 14 h 92"/>
                  <a:gd name="T26" fmla="*/ 1 w 94"/>
                  <a:gd name="T27" fmla="*/ 17 h 92"/>
                  <a:gd name="T28" fmla="*/ 2 w 94"/>
                  <a:gd name="T29" fmla="*/ 18 h 92"/>
                  <a:gd name="T30" fmla="*/ 3 w 94"/>
                  <a:gd name="T31" fmla="*/ 20 h 92"/>
                  <a:gd name="T32" fmla="*/ 4 w 94"/>
                  <a:gd name="T33" fmla="*/ 21 h 92"/>
                  <a:gd name="T34" fmla="*/ 5 w 94"/>
                  <a:gd name="T35" fmla="*/ 22 h 92"/>
                  <a:gd name="T36" fmla="*/ 7 w 94"/>
                  <a:gd name="T37" fmla="*/ 22 h 92"/>
                  <a:gd name="T38" fmla="*/ 9 w 94"/>
                  <a:gd name="T39" fmla="*/ 23 h 92"/>
                  <a:gd name="T40" fmla="*/ 10 w 94"/>
                  <a:gd name="T41" fmla="*/ 23 h 92"/>
                  <a:gd name="T42" fmla="*/ 12 w 94"/>
                  <a:gd name="T43" fmla="*/ 23 h 92"/>
                  <a:gd name="T44" fmla="*/ 14 w 94"/>
                  <a:gd name="T45" fmla="*/ 23 h 92"/>
                  <a:gd name="T46" fmla="*/ 15 w 94"/>
                  <a:gd name="T47" fmla="*/ 23 h 92"/>
                  <a:gd name="T48" fmla="*/ 17 w 94"/>
                  <a:gd name="T49" fmla="*/ 22 h 92"/>
                  <a:gd name="T50" fmla="*/ 18 w 94"/>
                  <a:gd name="T51" fmla="*/ 21 h 92"/>
                  <a:gd name="T52" fmla="*/ 19 w 94"/>
                  <a:gd name="T53" fmla="*/ 20 h 92"/>
                  <a:gd name="T54" fmla="*/ 21 w 94"/>
                  <a:gd name="T55" fmla="*/ 19 h 92"/>
                  <a:gd name="T56" fmla="*/ 21 w 94"/>
                  <a:gd name="T57" fmla="*/ 17 h 92"/>
                  <a:gd name="T58" fmla="*/ 22 w 94"/>
                  <a:gd name="T59" fmla="*/ 15 h 92"/>
                  <a:gd name="T60" fmla="*/ 23 w 94"/>
                  <a:gd name="T61" fmla="*/ 13 h 92"/>
                  <a:gd name="T62" fmla="*/ 23 w 94"/>
                  <a:gd name="T63" fmla="*/ 12 h 92"/>
                  <a:gd name="T64" fmla="*/ 23 w 94"/>
                  <a:gd name="T65" fmla="*/ 11 h 92"/>
                  <a:gd name="T66" fmla="*/ 22 w 94"/>
                  <a:gd name="T67" fmla="*/ 9 h 92"/>
                  <a:gd name="T68" fmla="*/ 22 w 94"/>
                  <a:gd name="T69" fmla="*/ 7 h 92"/>
                  <a:gd name="T70" fmla="*/ 21 w 94"/>
                  <a:gd name="T71" fmla="*/ 6 h 92"/>
                  <a:gd name="T72" fmla="*/ 20 w 94"/>
                  <a:gd name="T73" fmla="*/ 5 h 92"/>
                  <a:gd name="T74" fmla="*/ 19 w 94"/>
                  <a:gd name="T75" fmla="*/ 3 h 92"/>
                  <a:gd name="T76" fmla="*/ 18 w 94"/>
                  <a:gd name="T77" fmla="*/ 2 h 92"/>
                  <a:gd name="T78" fmla="*/ 16 w 94"/>
                  <a:gd name="T79" fmla="*/ 1 h 92"/>
                  <a:gd name="T80" fmla="*/ 15 w 94"/>
                  <a:gd name="T81" fmla="*/ 1 h 92"/>
                  <a:gd name="T82" fmla="*/ 13 w 94"/>
                  <a:gd name="T83" fmla="*/ 1 h 92"/>
                  <a:gd name="T84" fmla="*/ 11 w 94"/>
                  <a:gd name="T85" fmla="*/ 0 h 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
                  <a:gd name="T130" fmla="*/ 0 h 92"/>
                  <a:gd name="T131" fmla="*/ 94 w 94"/>
                  <a:gd name="T132" fmla="*/ 92 h 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 h="92">
                    <a:moveTo>
                      <a:pt x="48" y="0"/>
                    </a:moveTo>
                    <a:lnTo>
                      <a:pt x="45" y="0"/>
                    </a:lnTo>
                    <a:lnTo>
                      <a:pt x="43" y="0"/>
                    </a:lnTo>
                    <a:lnTo>
                      <a:pt x="41" y="1"/>
                    </a:lnTo>
                    <a:lnTo>
                      <a:pt x="38" y="1"/>
                    </a:lnTo>
                    <a:lnTo>
                      <a:pt x="36" y="1"/>
                    </a:lnTo>
                    <a:lnTo>
                      <a:pt x="34" y="2"/>
                    </a:lnTo>
                    <a:lnTo>
                      <a:pt x="32" y="3"/>
                    </a:lnTo>
                    <a:lnTo>
                      <a:pt x="29" y="3"/>
                    </a:lnTo>
                    <a:lnTo>
                      <a:pt x="27" y="4"/>
                    </a:lnTo>
                    <a:lnTo>
                      <a:pt x="26" y="5"/>
                    </a:lnTo>
                    <a:lnTo>
                      <a:pt x="23" y="7"/>
                    </a:lnTo>
                    <a:lnTo>
                      <a:pt x="21" y="8"/>
                    </a:lnTo>
                    <a:lnTo>
                      <a:pt x="20" y="9"/>
                    </a:lnTo>
                    <a:lnTo>
                      <a:pt x="18" y="10"/>
                    </a:lnTo>
                    <a:lnTo>
                      <a:pt x="17" y="12"/>
                    </a:lnTo>
                    <a:lnTo>
                      <a:pt x="14" y="13"/>
                    </a:lnTo>
                    <a:lnTo>
                      <a:pt x="13" y="15"/>
                    </a:lnTo>
                    <a:lnTo>
                      <a:pt x="12" y="17"/>
                    </a:lnTo>
                    <a:lnTo>
                      <a:pt x="10" y="18"/>
                    </a:lnTo>
                    <a:lnTo>
                      <a:pt x="8" y="20"/>
                    </a:lnTo>
                    <a:lnTo>
                      <a:pt x="7" y="23"/>
                    </a:lnTo>
                    <a:lnTo>
                      <a:pt x="6" y="24"/>
                    </a:lnTo>
                    <a:lnTo>
                      <a:pt x="5" y="26"/>
                    </a:lnTo>
                    <a:lnTo>
                      <a:pt x="5" y="28"/>
                    </a:lnTo>
                    <a:lnTo>
                      <a:pt x="4" y="30"/>
                    </a:lnTo>
                    <a:lnTo>
                      <a:pt x="3" y="32"/>
                    </a:lnTo>
                    <a:lnTo>
                      <a:pt x="3" y="34"/>
                    </a:lnTo>
                    <a:lnTo>
                      <a:pt x="2" y="36"/>
                    </a:lnTo>
                    <a:lnTo>
                      <a:pt x="2" y="39"/>
                    </a:lnTo>
                    <a:lnTo>
                      <a:pt x="2" y="41"/>
                    </a:lnTo>
                    <a:lnTo>
                      <a:pt x="2" y="43"/>
                    </a:lnTo>
                    <a:lnTo>
                      <a:pt x="0" y="46"/>
                    </a:lnTo>
                    <a:lnTo>
                      <a:pt x="2" y="48"/>
                    </a:lnTo>
                    <a:lnTo>
                      <a:pt x="2" y="50"/>
                    </a:lnTo>
                    <a:lnTo>
                      <a:pt x="2" y="53"/>
                    </a:lnTo>
                    <a:lnTo>
                      <a:pt x="2" y="55"/>
                    </a:lnTo>
                    <a:lnTo>
                      <a:pt x="3" y="57"/>
                    </a:lnTo>
                    <a:lnTo>
                      <a:pt x="3" y="59"/>
                    </a:lnTo>
                    <a:lnTo>
                      <a:pt x="4" y="62"/>
                    </a:lnTo>
                    <a:lnTo>
                      <a:pt x="5" y="64"/>
                    </a:lnTo>
                    <a:lnTo>
                      <a:pt x="5" y="66"/>
                    </a:lnTo>
                    <a:lnTo>
                      <a:pt x="6" y="68"/>
                    </a:lnTo>
                    <a:lnTo>
                      <a:pt x="7" y="70"/>
                    </a:lnTo>
                    <a:lnTo>
                      <a:pt x="8" y="72"/>
                    </a:lnTo>
                    <a:lnTo>
                      <a:pt x="10" y="73"/>
                    </a:lnTo>
                    <a:lnTo>
                      <a:pt x="12" y="76"/>
                    </a:lnTo>
                    <a:lnTo>
                      <a:pt x="13" y="77"/>
                    </a:lnTo>
                    <a:lnTo>
                      <a:pt x="14" y="79"/>
                    </a:lnTo>
                    <a:lnTo>
                      <a:pt x="17" y="80"/>
                    </a:lnTo>
                    <a:lnTo>
                      <a:pt x="18" y="81"/>
                    </a:lnTo>
                    <a:lnTo>
                      <a:pt x="20" y="82"/>
                    </a:lnTo>
                    <a:lnTo>
                      <a:pt x="21" y="85"/>
                    </a:lnTo>
                    <a:lnTo>
                      <a:pt x="23" y="86"/>
                    </a:lnTo>
                    <a:lnTo>
                      <a:pt x="26" y="87"/>
                    </a:lnTo>
                    <a:lnTo>
                      <a:pt x="27" y="87"/>
                    </a:lnTo>
                    <a:lnTo>
                      <a:pt x="29" y="88"/>
                    </a:lnTo>
                    <a:lnTo>
                      <a:pt x="32" y="89"/>
                    </a:lnTo>
                    <a:lnTo>
                      <a:pt x="34" y="91"/>
                    </a:lnTo>
                    <a:lnTo>
                      <a:pt x="36" y="91"/>
                    </a:lnTo>
                    <a:lnTo>
                      <a:pt x="38" y="92"/>
                    </a:lnTo>
                    <a:lnTo>
                      <a:pt x="41" y="92"/>
                    </a:lnTo>
                    <a:lnTo>
                      <a:pt x="43" y="92"/>
                    </a:lnTo>
                    <a:lnTo>
                      <a:pt x="45" y="92"/>
                    </a:lnTo>
                    <a:lnTo>
                      <a:pt x="48" y="92"/>
                    </a:lnTo>
                    <a:lnTo>
                      <a:pt x="50" y="92"/>
                    </a:lnTo>
                    <a:lnTo>
                      <a:pt x="52" y="92"/>
                    </a:lnTo>
                    <a:lnTo>
                      <a:pt x="55" y="92"/>
                    </a:lnTo>
                    <a:lnTo>
                      <a:pt x="57" y="92"/>
                    </a:lnTo>
                    <a:lnTo>
                      <a:pt x="59" y="91"/>
                    </a:lnTo>
                    <a:lnTo>
                      <a:pt x="61" y="91"/>
                    </a:lnTo>
                    <a:lnTo>
                      <a:pt x="63" y="89"/>
                    </a:lnTo>
                    <a:lnTo>
                      <a:pt x="65" y="88"/>
                    </a:lnTo>
                    <a:lnTo>
                      <a:pt x="67" y="87"/>
                    </a:lnTo>
                    <a:lnTo>
                      <a:pt x="70" y="87"/>
                    </a:lnTo>
                    <a:lnTo>
                      <a:pt x="71" y="86"/>
                    </a:lnTo>
                    <a:lnTo>
                      <a:pt x="73" y="85"/>
                    </a:lnTo>
                    <a:lnTo>
                      <a:pt x="75" y="82"/>
                    </a:lnTo>
                    <a:lnTo>
                      <a:pt x="76" y="81"/>
                    </a:lnTo>
                    <a:lnTo>
                      <a:pt x="79" y="80"/>
                    </a:lnTo>
                    <a:lnTo>
                      <a:pt x="80" y="79"/>
                    </a:lnTo>
                    <a:lnTo>
                      <a:pt x="81" y="77"/>
                    </a:lnTo>
                    <a:lnTo>
                      <a:pt x="82" y="76"/>
                    </a:lnTo>
                    <a:lnTo>
                      <a:pt x="85" y="73"/>
                    </a:lnTo>
                    <a:lnTo>
                      <a:pt x="86" y="72"/>
                    </a:lnTo>
                    <a:lnTo>
                      <a:pt x="87" y="70"/>
                    </a:lnTo>
                    <a:lnTo>
                      <a:pt x="88" y="68"/>
                    </a:lnTo>
                    <a:lnTo>
                      <a:pt x="89" y="66"/>
                    </a:lnTo>
                    <a:lnTo>
                      <a:pt x="89" y="64"/>
                    </a:lnTo>
                    <a:lnTo>
                      <a:pt x="90" y="62"/>
                    </a:lnTo>
                    <a:lnTo>
                      <a:pt x="91" y="59"/>
                    </a:lnTo>
                    <a:lnTo>
                      <a:pt x="91" y="57"/>
                    </a:lnTo>
                    <a:lnTo>
                      <a:pt x="93" y="55"/>
                    </a:lnTo>
                    <a:lnTo>
                      <a:pt x="93" y="53"/>
                    </a:lnTo>
                    <a:lnTo>
                      <a:pt x="93" y="50"/>
                    </a:lnTo>
                    <a:lnTo>
                      <a:pt x="94" y="48"/>
                    </a:lnTo>
                    <a:lnTo>
                      <a:pt x="94" y="46"/>
                    </a:lnTo>
                    <a:lnTo>
                      <a:pt x="94" y="43"/>
                    </a:lnTo>
                    <a:lnTo>
                      <a:pt x="93" y="41"/>
                    </a:lnTo>
                    <a:lnTo>
                      <a:pt x="93" y="39"/>
                    </a:lnTo>
                    <a:lnTo>
                      <a:pt x="93" y="36"/>
                    </a:lnTo>
                    <a:lnTo>
                      <a:pt x="91" y="34"/>
                    </a:lnTo>
                    <a:lnTo>
                      <a:pt x="91" y="32"/>
                    </a:lnTo>
                    <a:lnTo>
                      <a:pt x="90" y="30"/>
                    </a:lnTo>
                    <a:lnTo>
                      <a:pt x="89" y="28"/>
                    </a:lnTo>
                    <a:lnTo>
                      <a:pt x="89" y="26"/>
                    </a:lnTo>
                    <a:lnTo>
                      <a:pt x="88" y="24"/>
                    </a:lnTo>
                    <a:lnTo>
                      <a:pt x="87" y="23"/>
                    </a:lnTo>
                    <a:lnTo>
                      <a:pt x="86" y="20"/>
                    </a:lnTo>
                    <a:lnTo>
                      <a:pt x="85" y="18"/>
                    </a:lnTo>
                    <a:lnTo>
                      <a:pt x="82" y="17"/>
                    </a:lnTo>
                    <a:lnTo>
                      <a:pt x="81" y="15"/>
                    </a:lnTo>
                    <a:lnTo>
                      <a:pt x="80" y="13"/>
                    </a:lnTo>
                    <a:lnTo>
                      <a:pt x="79" y="12"/>
                    </a:lnTo>
                    <a:lnTo>
                      <a:pt x="76" y="10"/>
                    </a:lnTo>
                    <a:lnTo>
                      <a:pt x="75" y="9"/>
                    </a:lnTo>
                    <a:lnTo>
                      <a:pt x="73" y="8"/>
                    </a:lnTo>
                    <a:lnTo>
                      <a:pt x="71" y="7"/>
                    </a:lnTo>
                    <a:lnTo>
                      <a:pt x="70" y="5"/>
                    </a:lnTo>
                    <a:lnTo>
                      <a:pt x="67" y="4"/>
                    </a:lnTo>
                    <a:lnTo>
                      <a:pt x="65" y="3"/>
                    </a:lnTo>
                    <a:lnTo>
                      <a:pt x="63" y="3"/>
                    </a:lnTo>
                    <a:lnTo>
                      <a:pt x="61" y="2"/>
                    </a:lnTo>
                    <a:lnTo>
                      <a:pt x="59" y="1"/>
                    </a:lnTo>
                    <a:lnTo>
                      <a:pt x="57" y="1"/>
                    </a:lnTo>
                    <a:lnTo>
                      <a:pt x="55" y="1"/>
                    </a:lnTo>
                    <a:lnTo>
                      <a:pt x="52" y="0"/>
                    </a:lnTo>
                    <a:lnTo>
                      <a:pt x="50" y="0"/>
                    </a:lnTo>
                    <a:lnTo>
                      <a:pt x="48" y="0"/>
                    </a:lnTo>
                  </a:path>
                </a:pathLst>
              </a:custGeom>
              <a:noFill/>
              <a:ln w="0">
                <a:solidFill>
                  <a:srgbClr val="000000"/>
                </a:solidFill>
                <a:prstDash val="solid"/>
                <a:round/>
                <a:headEnd/>
                <a:tailEnd/>
              </a:ln>
            </p:spPr>
            <p:txBody>
              <a:bodyPr/>
              <a:lstStyle/>
              <a:p>
                <a:endParaRPr lang="en-GB"/>
              </a:p>
            </p:txBody>
          </p:sp>
          <p:sp>
            <p:nvSpPr>
              <p:cNvPr id="266" name="Freeform 67"/>
              <p:cNvSpPr>
                <a:spLocks/>
              </p:cNvSpPr>
              <p:nvPr/>
            </p:nvSpPr>
            <p:spPr bwMode="auto">
              <a:xfrm>
                <a:off x="235" y="2080"/>
                <a:ext cx="132" cy="132"/>
              </a:xfrm>
              <a:custGeom>
                <a:avLst/>
                <a:gdLst>
                  <a:gd name="T0" fmla="*/ 36 w 264"/>
                  <a:gd name="T1" fmla="*/ 1 h 264"/>
                  <a:gd name="T2" fmla="*/ 41 w 264"/>
                  <a:gd name="T3" fmla="*/ 1 h 264"/>
                  <a:gd name="T4" fmla="*/ 45 w 264"/>
                  <a:gd name="T5" fmla="*/ 2 h 264"/>
                  <a:gd name="T6" fmla="*/ 50 w 264"/>
                  <a:gd name="T7" fmla="*/ 5 h 264"/>
                  <a:gd name="T8" fmla="*/ 54 w 264"/>
                  <a:gd name="T9" fmla="*/ 7 h 264"/>
                  <a:gd name="T10" fmla="*/ 57 w 264"/>
                  <a:gd name="T11" fmla="*/ 11 h 264"/>
                  <a:gd name="T12" fmla="*/ 60 w 264"/>
                  <a:gd name="T13" fmla="*/ 14 h 264"/>
                  <a:gd name="T14" fmla="*/ 62 w 264"/>
                  <a:gd name="T15" fmla="*/ 18 h 264"/>
                  <a:gd name="T16" fmla="*/ 65 w 264"/>
                  <a:gd name="T17" fmla="*/ 23 h 264"/>
                  <a:gd name="T18" fmla="*/ 66 w 264"/>
                  <a:gd name="T19" fmla="*/ 28 h 264"/>
                  <a:gd name="T20" fmla="*/ 66 w 264"/>
                  <a:gd name="T21" fmla="*/ 33 h 264"/>
                  <a:gd name="T22" fmla="*/ 66 w 264"/>
                  <a:gd name="T23" fmla="*/ 37 h 264"/>
                  <a:gd name="T24" fmla="*/ 65 w 264"/>
                  <a:gd name="T25" fmla="*/ 42 h 264"/>
                  <a:gd name="T26" fmla="*/ 62 w 264"/>
                  <a:gd name="T27" fmla="*/ 47 h 264"/>
                  <a:gd name="T28" fmla="*/ 60 w 264"/>
                  <a:gd name="T29" fmla="*/ 51 h 264"/>
                  <a:gd name="T30" fmla="*/ 57 w 264"/>
                  <a:gd name="T31" fmla="*/ 55 h 264"/>
                  <a:gd name="T32" fmla="*/ 54 w 264"/>
                  <a:gd name="T33" fmla="*/ 58 h 264"/>
                  <a:gd name="T34" fmla="*/ 50 w 264"/>
                  <a:gd name="T35" fmla="*/ 61 h 264"/>
                  <a:gd name="T36" fmla="*/ 45 w 264"/>
                  <a:gd name="T37" fmla="*/ 63 h 264"/>
                  <a:gd name="T38" fmla="*/ 41 w 264"/>
                  <a:gd name="T39" fmla="*/ 65 h 264"/>
                  <a:gd name="T40" fmla="*/ 36 w 264"/>
                  <a:gd name="T41" fmla="*/ 66 h 264"/>
                  <a:gd name="T42" fmla="*/ 31 w 264"/>
                  <a:gd name="T43" fmla="*/ 66 h 264"/>
                  <a:gd name="T44" fmla="*/ 26 w 264"/>
                  <a:gd name="T45" fmla="*/ 66 h 264"/>
                  <a:gd name="T46" fmla="*/ 22 w 264"/>
                  <a:gd name="T47" fmla="*/ 64 h 264"/>
                  <a:gd name="T48" fmla="*/ 17 w 264"/>
                  <a:gd name="T49" fmla="*/ 62 h 264"/>
                  <a:gd name="T50" fmla="*/ 13 w 264"/>
                  <a:gd name="T51" fmla="*/ 59 h 264"/>
                  <a:gd name="T52" fmla="*/ 9 w 264"/>
                  <a:gd name="T53" fmla="*/ 56 h 264"/>
                  <a:gd name="T54" fmla="*/ 6 w 264"/>
                  <a:gd name="T55" fmla="*/ 52 h 264"/>
                  <a:gd name="T56" fmla="*/ 4 w 264"/>
                  <a:gd name="T57" fmla="*/ 48 h 264"/>
                  <a:gd name="T58" fmla="*/ 2 w 264"/>
                  <a:gd name="T59" fmla="*/ 44 h 264"/>
                  <a:gd name="T60" fmla="*/ 1 w 264"/>
                  <a:gd name="T61" fmla="*/ 39 h 264"/>
                  <a:gd name="T62" fmla="*/ 0 w 264"/>
                  <a:gd name="T63" fmla="*/ 34 h 264"/>
                  <a:gd name="T64" fmla="*/ 1 w 264"/>
                  <a:gd name="T65" fmla="*/ 29 h 264"/>
                  <a:gd name="T66" fmla="*/ 1 w 264"/>
                  <a:gd name="T67" fmla="*/ 24 h 264"/>
                  <a:gd name="T68" fmla="*/ 2 w 264"/>
                  <a:gd name="T69" fmla="*/ 20 h 264"/>
                  <a:gd name="T70" fmla="*/ 5 w 264"/>
                  <a:gd name="T71" fmla="*/ 16 h 264"/>
                  <a:gd name="T72" fmla="*/ 7 w 264"/>
                  <a:gd name="T73" fmla="*/ 12 h 264"/>
                  <a:gd name="T74" fmla="*/ 11 w 264"/>
                  <a:gd name="T75" fmla="*/ 8 h 264"/>
                  <a:gd name="T76" fmla="*/ 14 w 264"/>
                  <a:gd name="T77" fmla="*/ 5 h 264"/>
                  <a:gd name="T78" fmla="*/ 18 w 264"/>
                  <a:gd name="T79" fmla="*/ 3 h 264"/>
                  <a:gd name="T80" fmla="*/ 23 w 264"/>
                  <a:gd name="T81" fmla="*/ 1 h 264"/>
                  <a:gd name="T82" fmla="*/ 28 w 264"/>
                  <a:gd name="T83" fmla="*/ 1 h 264"/>
                  <a:gd name="T84" fmla="*/ 33 w 264"/>
                  <a:gd name="T85" fmla="*/ 0 h 2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4"/>
                  <a:gd name="T130" fmla="*/ 0 h 264"/>
                  <a:gd name="T131" fmla="*/ 264 w 264"/>
                  <a:gd name="T132" fmla="*/ 264 h 2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4" h="264">
                    <a:moveTo>
                      <a:pt x="133" y="0"/>
                    </a:moveTo>
                    <a:lnTo>
                      <a:pt x="140" y="0"/>
                    </a:lnTo>
                    <a:lnTo>
                      <a:pt x="145" y="2"/>
                    </a:lnTo>
                    <a:lnTo>
                      <a:pt x="152" y="2"/>
                    </a:lnTo>
                    <a:lnTo>
                      <a:pt x="159" y="3"/>
                    </a:lnTo>
                    <a:lnTo>
                      <a:pt x="165" y="5"/>
                    </a:lnTo>
                    <a:lnTo>
                      <a:pt x="172" y="6"/>
                    </a:lnTo>
                    <a:lnTo>
                      <a:pt x="178" y="9"/>
                    </a:lnTo>
                    <a:lnTo>
                      <a:pt x="183" y="11"/>
                    </a:lnTo>
                    <a:lnTo>
                      <a:pt x="189" y="13"/>
                    </a:lnTo>
                    <a:lnTo>
                      <a:pt x="195" y="17"/>
                    </a:lnTo>
                    <a:lnTo>
                      <a:pt x="201" y="20"/>
                    </a:lnTo>
                    <a:lnTo>
                      <a:pt x="205" y="23"/>
                    </a:lnTo>
                    <a:lnTo>
                      <a:pt x="211" y="27"/>
                    </a:lnTo>
                    <a:lnTo>
                      <a:pt x="216" y="30"/>
                    </a:lnTo>
                    <a:lnTo>
                      <a:pt x="220" y="35"/>
                    </a:lnTo>
                    <a:lnTo>
                      <a:pt x="225" y="40"/>
                    </a:lnTo>
                    <a:lnTo>
                      <a:pt x="229" y="44"/>
                    </a:lnTo>
                    <a:lnTo>
                      <a:pt x="234" y="49"/>
                    </a:lnTo>
                    <a:lnTo>
                      <a:pt x="238" y="53"/>
                    </a:lnTo>
                    <a:lnTo>
                      <a:pt x="241" y="58"/>
                    </a:lnTo>
                    <a:lnTo>
                      <a:pt x="244" y="64"/>
                    </a:lnTo>
                    <a:lnTo>
                      <a:pt x="248" y="70"/>
                    </a:lnTo>
                    <a:lnTo>
                      <a:pt x="250" y="75"/>
                    </a:lnTo>
                    <a:lnTo>
                      <a:pt x="254" y="81"/>
                    </a:lnTo>
                    <a:lnTo>
                      <a:pt x="256" y="87"/>
                    </a:lnTo>
                    <a:lnTo>
                      <a:pt x="258" y="93"/>
                    </a:lnTo>
                    <a:lnTo>
                      <a:pt x="259" y="99"/>
                    </a:lnTo>
                    <a:lnTo>
                      <a:pt x="261" y="105"/>
                    </a:lnTo>
                    <a:lnTo>
                      <a:pt x="262" y="112"/>
                    </a:lnTo>
                    <a:lnTo>
                      <a:pt x="263" y="119"/>
                    </a:lnTo>
                    <a:lnTo>
                      <a:pt x="264" y="125"/>
                    </a:lnTo>
                    <a:lnTo>
                      <a:pt x="264" y="132"/>
                    </a:lnTo>
                    <a:lnTo>
                      <a:pt x="264" y="139"/>
                    </a:lnTo>
                    <a:lnTo>
                      <a:pt x="263" y="145"/>
                    </a:lnTo>
                    <a:lnTo>
                      <a:pt x="262" y="151"/>
                    </a:lnTo>
                    <a:lnTo>
                      <a:pt x="261" y="158"/>
                    </a:lnTo>
                    <a:lnTo>
                      <a:pt x="259" y="165"/>
                    </a:lnTo>
                    <a:lnTo>
                      <a:pt x="258" y="171"/>
                    </a:lnTo>
                    <a:lnTo>
                      <a:pt x="256" y="177"/>
                    </a:lnTo>
                    <a:lnTo>
                      <a:pt x="254" y="182"/>
                    </a:lnTo>
                    <a:lnTo>
                      <a:pt x="250" y="189"/>
                    </a:lnTo>
                    <a:lnTo>
                      <a:pt x="248" y="194"/>
                    </a:lnTo>
                    <a:lnTo>
                      <a:pt x="244" y="200"/>
                    </a:lnTo>
                    <a:lnTo>
                      <a:pt x="241" y="205"/>
                    </a:lnTo>
                    <a:lnTo>
                      <a:pt x="238" y="210"/>
                    </a:lnTo>
                    <a:lnTo>
                      <a:pt x="234" y="216"/>
                    </a:lnTo>
                    <a:lnTo>
                      <a:pt x="229" y="220"/>
                    </a:lnTo>
                    <a:lnTo>
                      <a:pt x="225" y="225"/>
                    </a:lnTo>
                    <a:lnTo>
                      <a:pt x="220" y="229"/>
                    </a:lnTo>
                    <a:lnTo>
                      <a:pt x="216" y="233"/>
                    </a:lnTo>
                    <a:lnTo>
                      <a:pt x="211" y="237"/>
                    </a:lnTo>
                    <a:lnTo>
                      <a:pt x="205" y="241"/>
                    </a:lnTo>
                    <a:lnTo>
                      <a:pt x="201" y="244"/>
                    </a:lnTo>
                    <a:lnTo>
                      <a:pt x="195" y="248"/>
                    </a:lnTo>
                    <a:lnTo>
                      <a:pt x="189" y="250"/>
                    </a:lnTo>
                    <a:lnTo>
                      <a:pt x="183" y="252"/>
                    </a:lnTo>
                    <a:lnTo>
                      <a:pt x="178" y="256"/>
                    </a:lnTo>
                    <a:lnTo>
                      <a:pt x="172" y="257"/>
                    </a:lnTo>
                    <a:lnTo>
                      <a:pt x="165" y="259"/>
                    </a:lnTo>
                    <a:lnTo>
                      <a:pt x="159" y="261"/>
                    </a:lnTo>
                    <a:lnTo>
                      <a:pt x="152" y="262"/>
                    </a:lnTo>
                    <a:lnTo>
                      <a:pt x="145" y="263"/>
                    </a:lnTo>
                    <a:lnTo>
                      <a:pt x="140" y="263"/>
                    </a:lnTo>
                    <a:lnTo>
                      <a:pt x="133" y="264"/>
                    </a:lnTo>
                    <a:lnTo>
                      <a:pt x="126" y="263"/>
                    </a:lnTo>
                    <a:lnTo>
                      <a:pt x="119" y="263"/>
                    </a:lnTo>
                    <a:lnTo>
                      <a:pt x="112" y="262"/>
                    </a:lnTo>
                    <a:lnTo>
                      <a:pt x="106" y="261"/>
                    </a:lnTo>
                    <a:lnTo>
                      <a:pt x="99" y="259"/>
                    </a:lnTo>
                    <a:lnTo>
                      <a:pt x="93" y="257"/>
                    </a:lnTo>
                    <a:lnTo>
                      <a:pt x="88" y="256"/>
                    </a:lnTo>
                    <a:lnTo>
                      <a:pt x="81" y="252"/>
                    </a:lnTo>
                    <a:lnTo>
                      <a:pt x="75" y="250"/>
                    </a:lnTo>
                    <a:lnTo>
                      <a:pt x="69" y="248"/>
                    </a:lnTo>
                    <a:lnTo>
                      <a:pt x="65" y="244"/>
                    </a:lnTo>
                    <a:lnTo>
                      <a:pt x="59" y="241"/>
                    </a:lnTo>
                    <a:lnTo>
                      <a:pt x="53" y="237"/>
                    </a:lnTo>
                    <a:lnTo>
                      <a:pt x="49" y="233"/>
                    </a:lnTo>
                    <a:lnTo>
                      <a:pt x="44" y="229"/>
                    </a:lnTo>
                    <a:lnTo>
                      <a:pt x="39" y="225"/>
                    </a:lnTo>
                    <a:lnTo>
                      <a:pt x="35" y="220"/>
                    </a:lnTo>
                    <a:lnTo>
                      <a:pt x="31" y="216"/>
                    </a:lnTo>
                    <a:lnTo>
                      <a:pt x="27" y="210"/>
                    </a:lnTo>
                    <a:lnTo>
                      <a:pt x="23" y="205"/>
                    </a:lnTo>
                    <a:lnTo>
                      <a:pt x="20" y="200"/>
                    </a:lnTo>
                    <a:lnTo>
                      <a:pt x="16" y="194"/>
                    </a:lnTo>
                    <a:lnTo>
                      <a:pt x="14" y="189"/>
                    </a:lnTo>
                    <a:lnTo>
                      <a:pt x="11" y="182"/>
                    </a:lnTo>
                    <a:lnTo>
                      <a:pt x="8" y="177"/>
                    </a:lnTo>
                    <a:lnTo>
                      <a:pt x="7" y="171"/>
                    </a:lnTo>
                    <a:lnTo>
                      <a:pt x="5" y="165"/>
                    </a:lnTo>
                    <a:lnTo>
                      <a:pt x="4" y="158"/>
                    </a:lnTo>
                    <a:lnTo>
                      <a:pt x="2" y="151"/>
                    </a:lnTo>
                    <a:lnTo>
                      <a:pt x="1" y="145"/>
                    </a:lnTo>
                    <a:lnTo>
                      <a:pt x="0" y="139"/>
                    </a:lnTo>
                    <a:lnTo>
                      <a:pt x="0" y="132"/>
                    </a:lnTo>
                    <a:lnTo>
                      <a:pt x="0" y="125"/>
                    </a:lnTo>
                    <a:lnTo>
                      <a:pt x="1" y="119"/>
                    </a:lnTo>
                    <a:lnTo>
                      <a:pt x="2" y="112"/>
                    </a:lnTo>
                    <a:lnTo>
                      <a:pt x="4" y="105"/>
                    </a:lnTo>
                    <a:lnTo>
                      <a:pt x="5" y="99"/>
                    </a:lnTo>
                    <a:lnTo>
                      <a:pt x="7" y="93"/>
                    </a:lnTo>
                    <a:lnTo>
                      <a:pt x="8" y="87"/>
                    </a:lnTo>
                    <a:lnTo>
                      <a:pt x="11" y="81"/>
                    </a:lnTo>
                    <a:lnTo>
                      <a:pt x="14" y="75"/>
                    </a:lnTo>
                    <a:lnTo>
                      <a:pt x="16" y="70"/>
                    </a:lnTo>
                    <a:lnTo>
                      <a:pt x="20" y="64"/>
                    </a:lnTo>
                    <a:lnTo>
                      <a:pt x="23" y="58"/>
                    </a:lnTo>
                    <a:lnTo>
                      <a:pt x="27" y="53"/>
                    </a:lnTo>
                    <a:lnTo>
                      <a:pt x="31" y="49"/>
                    </a:lnTo>
                    <a:lnTo>
                      <a:pt x="35" y="44"/>
                    </a:lnTo>
                    <a:lnTo>
                      <a:pt x="39" y="40"/>
                    </a:lnTo>
                    <a:lnTo>
                      <a:pt x="44" y="35"/>
                    </a:lnTo>
                    <a:lnTo>
                      <a:pt x="49" y="30"/>
                    </a:lnTo>
                    <a:lnTo>
                      <a:pt x="53" y="27"/>
                    </a:lnTo>
                    <a:lnTo>
                      <a:pt x="59" y="23"/>
                    </a:lnTo>
                    <a:lnTo>
                      <a:pt x="65" y="20"/>
                    </a:lnTo>
                    <a:lnTo>
                      <a:pt x="69" y="17"/>
                    </a:lnTo>
                    <a:lnTo>
                      <a:pt x="75" y="13"/>
                    </a:lnTo>
                    <a:lnTo>
                      <a:pt x="81" y="11"/>
                    </a:lnTo>
                    <a:lnTo>
                      <a:pt x="88" y="9"/>
                    </a:lnTo>
                    <a:lnTo>
                      <a:pt x="93" y="6"/>
                    </a:lnTo>
                    <a:lnTo>
                      <a:pt x="99" y="5"/>
                    </a:lnTo>
                    <a:lnTo>
                      <a:pt x="106" y="3"/>
                    </a:lnTo>
                    <a:lnTo>
                      <a:pt x="112" y="2"/>
                    </a:lnTo>
                    <a:lnTo>
                      <a:pt x="119" y="2"/>
                    </a:lnTo>
                    <a:lnTo>
                      <a:pt x="126" y="0"/>
                    </a:lnTo>
                    <a:lnTo>
                      <a:pt x="133" y="0"/>
                    </a:lnTo>
                  </a:path>
                </a:pathLst>
              </a:custGeom>
              <a:noFill/>
              <a:ln w="0">
                <a:solidFill>
                  <a:srgbClr val="000000"/>
                </a:solidFill>
                <a:prstDash val="solid"/>
                <a:round/>
                <a:headEnd/>
                <a:tailEnd/>
              </a:ln>
            </p:spPr>
            <p:txBody>
              <a:bodyPr/>
              <a:lstStyle/>
              <a:p>
                <a:endParaRPr lang="en-GB"/>
              </a:p>
            </p:txBody>
          </p:sp>
          <p:sp>
            <p:nvSpPr>
              <p:cNvPr id="267" name="Freeform 68"/>
              <p:cNvSpPr>
                <a:spLocks/>
              </p:cNvSpPr>
              <p:nvPr/>
            </p:nvSpPr>
            <p:spPr bwMode="auto">
              <a:xfrm>
                <a:off x="283" y="2128"/>
                <a:ext cx="36" cy="36"/>
              </a:xfrm>
              <a:custGeom>
                <a:avLst/>
                <a:gdLst>
                  <a:gd name="T0" fmla="*/ 10 w 72"/>
                  <a:gd name="T1" fmla="*/ 0 h 71"/>
                  <a:gd name="T2" fmla="*/ 11 w 72"/>
                  <a:gd name="T3" fmla="*/ 1 h 71"/>
                  <a:gd name="T4" fmla="*/ 12 w 72"/>
                  <a:gd name="T5" fmla="*/ 1 h 71"/>
                  <a:gd name="T6" fmla="*/ 13 w 72"/>
                  <a:gd name="T7" fmla="*/ 2 h 71"/>
                  <a:gd name="T8" fmla="*/ 15 w 72"/>
                  <a:gd name="T9" fmla="*/ 2 h 71"/>
                  <a:gd name="T10" fmla="*/ 15 w 72"/>
                  <a:gd name="T11" fmla="*/ 3 h 71"/>
                  <a:gd name="T12" fmla="*/ 17 w 72"/>
                  <a:gd name="T13" fmla="*/ 4 h 71"/>
                  <a:gd name="T14" fmla="*/ 18 w 72"/>
                  <a:gd name="T15" fmla="*/ 6 h 71"/>
                  <a:gd name="T16" fmla="*/ 18 w 72"/>
                  <a:gd name="T17" fmla="*/ 7 h 71"/>
                  <a:gd name="T18" fmla="*/ 18 w 72"/>
                  <a:gd name="T19" fmla="*/ 8 h 71"/>
                  <a:gd name="T20" fmla="*/ 18 w 72"/>
                  <a:gd name="T21" fmla="*/ 9 h 71"/>
                  <a:gd name="T22" fmla="*/ 18 w 72"/>
                  <a:gd name="T23" fmla="*/ 11 h 71"/>
                  <a:gd name="T24" fmla="*/ 18 w 72"/>
                  <a:gd name="T25" fmla="*/ 12 h 71"/>
                  <a:gd name="T26" fmla="*/ 18 w 72"/>
                  <a:gd name="T27" fmla="*/ 13 h 71"/>
                  <a:gd name="T28" fmla="*/ 17 w 72"/>
                  <a:gd name="T29" fmla="*/ 14 h 71"/>
                  <a:gd name="T30" fmla="*/ 15 w 72"/>
                  <a:gd name="T31" fmla="*/ 15 h 71"/>
                  <a:gd name="T32" fmla="*/ 15 w 72"/>
                  <a:gd name="T33" fmla="*/ 16 h 71"/>
                  <a:gd name="T34" fmla="*/ 13 w 72"/>
                  <a:gd name="T35" fmla="*/ 17 h 71"/>
                  <a:gd name="T36" fmla="*/ 12 w 72"/>
                  <a:gd name="T37" fmla="*/ 18 h 71"/>
                  <a:gd name="T38" fmla="*/ 11 w 72"/>
                  <a:gd name="T39" fmla="*/ 18 h 71"/>
                  <a:gd name="T40" fmla="*/ 10 w 72"/>
                  <a:gd name="T41" fmla="*/ 18 h 71"/>
                  <a:gd name="T42" fmla="*/ 9 w 72"/>
                  <a:gd name="T43" fmla="*/ 18 h 71"/>
                  <a:gd name="T44" fmla="*/ 7 w 72"/>
                  <a:gd name="T45" fmla="*/ 18 h 71"/>
                  <a:gd name="T46" fmla="*/ 6 w 72"/>
                  <a:gd name="T47" fmla="*/ 18 h 71"/>
                  <a:gd name="T48" fmla="*/ 5 w 72"/>
                  <a:gd name="T49" fmla="*/ 17 h 71"/>
                  <a:gd name="T50" fmla="*/ 3 w 72"/>
                  <a:gd name="T51" fmla="*/ 16 h 71"/>
                  <a:gd name="T52" fmla="*/ 2 w 72"/>
                  <a:gd name="T53" fmla="*/ 16 h 71"/>
                  <a:gd name="T54" fmla="*/ 2 w 72"/>
                  <a:gd name="T55" fmla="*/ 15 h 71"/>
                  <a:gd name="T56" fmla="*/ 1 w 72"/>
                  <a:gd name="T57" fmla="*/ 14 h 71"/>
                  <a:gd name="T58" fmla="*/ 1 w 72"/>
                  <a:gd name="T59" fmla="*/ 12 h 71"/>
                  <a:gd name="T60" fmla="*/ 1 w 72"/>
                  <a:gd name="T61" fmla="*/ 11 h 71"/>
                  <a:gd name="T62" fmla="*/ 1 w 72"/>
                  <a:gd name="T63" fmla="*/ 10 h 71"/>
                  <a:gd name="T64" fmla="*/ 1 w 72"/>
                  <a:gd name="T65" fmla="*/ 8 h 71"/>
                  <a:gd name="T66" fmla="*/ 1 w 72"/>
                  <a:gd name="T67" fmla="*/ 7 h 71"/>
                  <a:gd name="T68" fmla="*/ 1 w 72"/>
                  <a:gd name="T69" fmla="*/ 6 h 71"/>
                  <a:gd name="T70" fmla="*/ 1 w 72"/>
                  <a:gd name="T71" fmla="*/ 5 h 71"/>
                  <a:gd name="T72" fmla="*/ 2 w 72"/>
                  <a:gd name="T73" fmla="*/ 4 h 71"/>
                  <a:gd name="T74" fmla="*/ 3 w 72"/>
                  <a:gd name="T75" fmla="*/ 3 h 71"/>
                  <a:gd name="T76" fmla="*/ 4 w 72"/>
                  <a:gd name="T77" fmla="*/ 2 h 71"/>
                  <a:gd name="T78" fmla="*/ 5 w 72"/>
                  <a:gd name="T79" fmla="*/ 1 h 71"/>
                  <a:gd name="T80" fmla="*/ 6 w 72"/>
                  <a:gd name="T81" fmla="*/ 1 h 71"/>
                  <a:gd name="T82" fmla="*/ 7 w 72"/>
                  <a:gd name="T83" fmla="*/ 0 h 71"/>
                  <a:gd name="T84" fmla="*/ 9 w 72"/>
                  <a:gd name="T85" fmla="*/ 0 h 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2"/>
                  <a:gd name="T130" fmla="*/ 0 h 71"/>
                  <a:gd name="T131" fmla="*/ 72 w 72"/>
                  <a:gd name="T132" fmla="*/ 71 h 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2" h="71">
                    <a:moveTo>
                      <a:pt x="37" y="0"/>
                    </a:moveTo>
                    <a:lnTo>
                      <a:pt x="38" y="0"/>
                    </a:lnTo>
                    <a:lnTo>
                      <a:pt x="40" y="0"/>
                    </a:lnTo>
                    <a:lnTo>
                      <a:pt x="41" y="0"/>
                    </a:lnTo>
                    <a:lnTo>
                      <a:pt x="44" y="1"/>
                    </a:lnTo>
                    <a:lnTo>
                      <a:pt x="45" y="1"/>
                    </a:lnTo>
                    <a:lnTo>
                      <a:pt x="47" y="1"/>
                    </a:lnTo>
                    <a:lnTo>
                      <a:pt x="48" y="2"/>
                    </a:lnTo>
                    <a:lnTo>
                      <a:pt x="50" y="2"/>
                    </a:lnTo>
                    <a:lnTo>
                      <a:pt x="52" y="3"/>
                    </a:lnTo>
                    <a:lnTo>
                      <a:pt x="54" y="5"/>
                    </a:lnTo>
                    <a:lnTo>
                      <a:pt x="55" y="5"/>
                    </a:lnTo>
                    <a:lnTo>
                      <a:pt x="56" y="6"/>
                    </a:lnTo>
                    <a:lnTo>
                      <a:pt x="57" y="7"/>
                    </a:lnTo>
                    <a:lnTo>
                      <a:pt x="60" y="8"/>
                    </a:lnTo>
                    <a:lnTo>
                      <a:pt x="61" y="9"/>
                    </a:lnTo>
                    <a:lnTo>
                      <a:pt x="62" y="10"/>
                    </a:lnTo>
                    <a:lnTo>
                      <a:pt x="63" y="11"/>
                    </a:lnTo>
                    <a:lnTo>
                      <a:pt x="64" y="13"/>
                    </a:lnTo>
                    <a:lnTo>
                      <a:pt x="65" y="15"/>
                    </a:lnTo>
                    <a:lnTo>
                      <a:pt x="67" y="16"/>
                    </a:lnTo>
                    <a:lnTo>
                      <a:pt x="67" y="17"/>
                    </a:lnTo>
                    <a:lnTo>
                      <a:pt x="68" y="18"/>
                    </a:lnTo>
                    <a:lnTo>
                      <a:pt x="69" y="21"/>
                    </a:lnTo>
                    <a:lnTo>
                      <a:pt x="69" y="22"/>
                    </a:lnTo>
                    <a:lnTo>
                      <a:pt x="70" y="23"/>
                    </a:lnTo>
                    <a:lnTo>
                      <a:pt x="71" y="25"/>
                    </a:lnTo>
                    <a:lnTo>
                      <a:pt x="71" y="26"/>
                    </a:lnTo>
                    <a:lnTo>
                      <a:pt x="71" y="29"/>
                    </a:lnTo>
                    <a:lnTo>
                      <a:pt x="72" y="30"/>
                    </a:lnTo>
                    <a:lnTo>
                      <a:pt x="72" y="32"/>
                    </a:lnTo>
                    <a:lnTo>
                      <a:pt x="72" y="34"/>
                    </a:lnTo>
                    <a:lnTo>
                      <a:pt x="72" y="36"/>
                    </a:lnTo>
                    <a:lnTo>
                      <a:pt x="72" y="38"/>
                    </a:lnTo>
                    <a:lnTo>
                      <a:pt x="72" y="39"/>
                    </a:lnTo>
                    <a:lnTo>
                      <a:pt x="72" y="41"/>
                    </a:lnTo>
                    <a:lnTo>
                      <a:pt x="71" y="43"/>
                    </a:lnTo>
                    <a:lnTo>
                      <a:pt x="71" y="45"/>
                    </a:lnTo>
                    <a:lnTo>
                      <a:pt x="71" y="46"/>
                    </a:lnTo>
                    <a:lnTo>
                      <a:pt x="70" y="48"/>
                    </a:lnTo>
                    <a:lnTo>
                      <a:pt x="69" y="49"/>
                    </a:lnTo>
                    <a:lnTo>
                      <a:pt x="69" y="52"/>
                    </a:lnTo>
                    <a:lnTo>
                      <a:pt x="68" y="53"/>
                    </a:lnTo>
                    <a:lnTo>
                      <a:pt x="67" y="54"/>
                    </a:lnTo>
                    <a:lnTo>
                      <a:pt x="67" y="56"/>
                    </a:lnTo>
                    <a:lnTo>
                      <a:pt x="65" y="58"/>
                    </a:lnTo>
                    <a:lnTo>
                      <a:pt x="64" y="59"/>
                    </a:lnTo>
                    <a:lnTo>
                      <a:pt x="63" y="60"/>
                    </a:lnTo>
                    <a:lnTo>
                      <a:pt x="62" y="61"/>
                    </a:lnTo>
                    <a:lnTo>
                      <a:pt x="61" y="62"/>
                    </a:lnTo>
                    <a:lnTo>
                      <a:pt x="60" y="63"/>
                    </a:lnTo>
                    <a:lnTo>
                      <a:pt x="57" y="64"/>
                    </a:lnTo>
                    <a:lnTo>
                      <a:pt x="56" y="66"/>
                    </a:lnTo>
                    <a:lnTo>
                      <a:pt x="55" y="67"/>
                    </a:lnTo>
                    <a:lnTo>
                      <a:pt x="54" y="68"/>
                    </a:lnTo>
                    <a:lnTo>
                      <a:pt x="52" y="68"/>
                    </a:lnTo>
                    <a:lnTo>
                      <a:pt x="50" y="69"/>
                    </a:lnTo>
                    <a:lnTo>
                      <a:pt x="48" y="69"/>
                    </a:lnTo>
                    <a:lnTo>
                      <a:pt x="47" y="70"/>
                    </a:lnTo>
                    <a:lnTo>
                      <a:pt x="45" y="70"/>
                    </a:lnTo>
                    <a:lnTo>
                      <a:pt x="44" y="71"/>
                    </a:lnTo>
                    <a:lnTo>
                      <a:pt x="41" y="71"/>
                    </a:lnTo>
                    <a:lnTo>
                      <a:pt x="40" y="71"/>
                    </a:lnTo>
                    <a:lnTo>
                      <a:pt x="38" y="71"/>
                    </a:lnTo>
                    <a:lnTo>
                      <a:pt x="37" y="71"/>
                    </a:lnTo>
                    <a:lnTo>
                      <a:pt x="34" y="71"/>
                    </a:lnTo>
                    <a:lnTo>
                      <a:pt x="33" y="71"/>
                    </a:lnTo>
                    <a:lnTo>
                      <a:pt x="31" y="71"/>
                    </a:lnTo>
                    <a:lnTo>
                      <a:pt x="29" y="71"/>
                    </a:lnTo>
                    <a:lnTo>
                      <a:pt x="27" y="70"/>
                    </a:lnTo>
                    <a:lnTo>
                      <a:pt x="25" y="70"/>
                    </a:lnTo>
                    <a:lnTo>
                      <a:pt x="24" y="69"/>
                    </a:lnTo>
                    <a:lnTo>
                      <a:pt x="23" y="69"/>
                    </a:lnTo>
                    <a:lnTo>
                      <a:pt x="21" y="68"/>
                    </a:lnTo>
                    <a:lnTo>
                      <a:pt x="19" y="68"/>
                    </a:lnTo>
                    <a:lnTo>
                      <a:pt x="18" y="67"/>
                    </a:lnTo>
                    <a:lnTo>
                      <a:pt x="16" y="66"/>
                    </a:lnTo>
                    <a:lnTo>
                      <a:pt x="15" y="64"/>
                    </a:lnTo>
                    <a:lnTo>
                      <a:pt x="14" y="63"/>
                    </a:lnTo>
                    <a:lnTo>
                      <a:pt x="12" y="62"/>
                    </a:lnTo>
                    <a:lnTo>
                      <a:pt x="11" y="61"/>
                    </a:lnTo>
                    <a:lnTo>
                      <a:pt x="10" y="60"/>
                    </a:lnTo>
                    <a:lnTo>
                      <a:pt x="9" y="59"/>
                    </a:lnTo>
                    <a:lnTo>
                      <a:pt x="8" y="58"/>
                    </a:lnTo>
                    <a:lnTo>
                      <a:pt x="7" y="56"/>
                    </a:lnTo>
                    <a:lnTo>
                      <a:pt x="6" y="54"/>
                    </a:lnTo>
                    <a:lnTo>
                      <a:pt x="4" y="53"/>
                    </a:lnTo>
                    <a:lnTo>
                      <a:pt x="4" y="52"/>
                    </a:lnTo>
                    <a:lnTo>
                      <a:pt x="3" y="49"/>
                    </a:lnTo>
                    <a:lnTo>
                      <a:pt x="2" y="48"/>
                    </a:lnTo>
                    <a:lnTo>
                      <a:pt x="2" y="46"/>
                    </a:lnTo>
                    <a:lnTo>
                      <a:pt x="1" y="45"/>
                    </a:lnTo>
                    <a:lnTo>
                      <a:pt x="1" y="43"/>
                    </a:lnTo>
                    <a:lnTo>
                      <a:pt x="1" y="41"/>
                    </a:lnTo>
                    <a:lnTo>
                      <a:pt x="1" y="39"/>
                    </a:lnTo>
                    <a:lnTo>
                      <a:pt x="1" y="38"/>
                    </a:lnTo>
                    <a:lnTo>
                      <a:pt x="0" y="36"/>
                    </a:lnTo>
                    <a:lnTo>
                      <a:pt x="1" y="34"/>
                    </a:lnTo>
                    <a:lnTo>
                      <a:pt x="1" y="32"/>
                    </a:lnTo>
                    <a:lnTo>
                      <a:pt x="1" y="30"/>
                    </a:lnTo>
                    <a:lnTo>
                      <a:pt x="1" y="29"/>
                    </a:lnTo>
                    <a:lnTo>
                      <a:pt x="1" y="26"/>
                    </a:lnTo>
                    <a:lnTo>
                      <a:pt x="2" y="25"/>
                    </a:lnTo>
                    <a:lnTo>
                      <a:pt x="2" y="23"/>
                    </a:lnTo>
                    <a:lnTo>
                      <a:pt x="3" y="22"/>
                    </a:lnTo>
                    <a:lnTo>
                      <a:pt x="4" y="21"/>
                    </a:lnTo>
                    <a:lnTo>
                      <a:pt x="4" y="18"/>
                    </a:lnTo>
                    <a:lnTo>
                      <a:pt x="6" y="17"/>
                    </a:lnTo>
                    <a:lnTo>
                      <a:pt x="7" y="16"/>
                    </a:lnTo>
                    <a:lnTo>
                      <a:pt x="8" y="15"/>
                    </a:lnTo>
                    <a:lnTo>
                      <a:pt x="9" y="13"/>
                    </a:lnTo>
                    <a:lnTo>
                      <a:pt x="10" y="11"/>
                    </a:lnTo>
                    <a:lnTo>
                      <a:pt x="11" y="10"/>
                    </a:lnTo>
                    <a:lnTo>
                      <a:pt x="12" y="9"/>
                    </a:lnTo>
                    <a:lnTo>
                      <a:pt x="14" y="8"/>
                    </a:lnTo>
                    <a:lnTo>
                      <a:pt x="15" y="7"/>
                    </a:lnTo>
                    <a:lnTo>
                      <a:pt x="16" y="6"/>
                    </a:lnTo>
                    <a:lnTo>
                      <a:pt x="18" y="5"/>
                    </a:lnTo>
                    <a:lnTo>
                      <a:pt x="19" y="5"/>
                    </a:lnTo>
                    <a:lnTo>
                      <a:pt x="21" y="3"/>
                    </a:lnTo>
                    <a:lnTo>
                      <a:pt x="23" y="2"/>
                    </a:lnTo>
                    <a:lnTo>
                      <a:pt x="24" y="2"/>
                    </a:lnTo>
                    <a:lnTo>
                      <a:pt x="25" y="1"/>
                    </a:lnTo>
                    <a:lnTo>
                      <a:pt x="27" y="1"/>
                    </a:lnTo>
                    <a:lnTo>
                      <a:pt x="29" y="1"/>
                    </a:lnTo>
                    <a:lnTo>
                      <a:pt x="31" y="0"/>
                    </a:lnTo>
                    <a:lnTo>
                      <a:pt x="33" y="0"/>
                    </a:lnTo>
                    <a:lnTo>
                      <a:pt x="34" y="0"/>
                    </a:lnTo>
                    <a:lnTo>
                      <a:pt x="37" y="0"/>
                    </a:lnTo>
                  </a:path>
                </a:pathLst>
              </a:custGeom>
              <a:noFill/>
              <a:ln w="0">
                <a:solidFill>
                  <a:srgbClr val="000000"/>
                </a:solidFill>
                <a:prstDash val="solid"/>
                <a:round/>
                <a:headEnd/>
                <a:tailEnd/>
              </a:ln>
            </p:spPr>
            <p:txBody>
              <a:bodyPr/>
              <a:lstStyle/>
              <a:p>
                <a:endParaRPr lang="en-GB"/>
              </a:p>
            </p:txBody>
          </p:sp>
          <p:sp>
            <p:nvSpPr>
              <p:cNvPr id="268" name="Line 69"/>
              <p:cNvSpPr>
                <a:spLocks noChangeShapeType="1"/>
              </p:cNvSpPr>
              <p:nvPr/>
            </p:nvSpPr>
            <p:spPr bwMode="auto">
              <a:xfrm flipH="1">
                <a:off x="237" y="2141"/>
                <a:ext cx="46" cy="19"/>
              </a:xfrm>
              <a:prstGeom prst="line">
                <a:avLst/>
              </a:prstGeom>
              <a:noFill/>
              <a:ln w="0">
                <a:solidFill>
                  <a:srgbClr val="000000"/>
                </a:solidFill>
                <a:round/>
                <a:headEnd/>
                <a:tailEnd/>
              </a:ln>
            </p:spPr>
            <p:txBody>
              <a:bodyPr/>
              <a:lstStyle/>
              <a:p>
                <a:endParaRPr lang="en-GB"/>
              </a:p>
            </p:txBody>
          </p:sp>
          <p:sp>
            <p:nvSpPr>
              <p:cNvPr id="269" name="Line 70"/>
              <p:cNvSpPr>
                <a:spLocks noChangeShapeType="1"/>
              </p:cNvSpPr>
              <p:nvPr/>
            </p:nvSpPr>
            <p:spPr bwMode="auto">
              <a:xfrm>
                <a:off x="236" y="2154"/>
                <a:ext cx="50" cy="2"/>
              </a:xfrm>
              <a:prstGeom prst="line">
                <a:avLst/>
              </a:prstGeom>
              <a:noFill/>
              <a:ln w="0">
                <a:solidFill>
                  <a:srgbClr val="000000"/>
                </a:solidFill>
                <a:round/>
                <a:headEnd/>
                <a:tailEnd/>
              </a:ln>
            </p:spPr>
            <p:txBody>
              <a:bodyPr/>
              <a:lstStyle/>
              <a:p>
                <a:endParaRPr lang="en-GB"/>
              </a:p>
            </p:txBody>
          </p:sp>
          <p:sp>
            <p:nvSpPr>
              <p:cNvPr id="270" name="Line 71"/>
              <p:cNvSpPr>
                <a:spLocks noChangeShapeType="1"/>
              </p:cNvSpPr>
              <p:nvPr/>
            </p:nvSpPr>
            <p:spPr bwMode="auto">
              <a:xfrm flipH="1">
                <a:off x="240" y="2145"/>
                <a:ext cx="43" cy="26"/>
              </a:xfrm>
              <a:prstGeom prst="line">
                <a:avLst/>
              </a:prstGeom>
              <a:noFill/>
              <a:ln w="0">
                <a:solidFill>
                  <a:srgbClr val="000000"/>
                </a:solidFill>
                <a:round/>
                <a:headEnd/>
                <a:tailEnd/>
              </a:ln>
            </p:spPr>
            <p:txBody>
              <a:bodyPr/>
              <a:lstStyle/>
              <a:p>
                <a:endParaRPr lang="en-GB"/>
              </a:p>
            </p:txBody>
          </p:sp>
          <p:sp>
            <p:nvSpPr>
              <p:cNvPr id="271" name="Line 72"/>
              <p:cNvSpPr>
                <a:spLocks noChangeShapeType="1"/>
              </p:cNvSpPr>
              <p:nvPr/>
            </p:nvSpPr>
            <p:spPr bwMode="auto">
              <a:xfrm flipV="1">
                <a:off x="239" y="2158"/>
                <a:ext cx="49" cy="8"/>
              </a:xfrm>
              <a:prstGeom prst="line">
                <a:avLst/>
              </a:prstGeom>
              <a:noFill/>
              <a:ln w="0">
                <a:solidFill>
                  <a:srgbClr val="000000"/>
                </a:solidFill>
                <a:round/>
                <a:headEnd/>
                <a:tailEnd/>
              </a:ln>
            </p:spPr>
            <p:txBody>
              <a:bodyPr/>
              <a:lstStyle/>
              <a:p>
                <a:endParaRPr lang="en-GB"/>
              </a:p>
            </p:txBody>
          </p:sp>
          <p:sp>
            <p:nvSpPr>
              <p:cNvPr id="272" name="Line 73"/>
              <p:cNvSpPr>
                <a:spLocks noChangeShapeType="1"/>
              </p:cNvSpPr>
              <p:nvPr/>
            </p:nvSpPr>
            <p:spPr bwMode="auto">
              <a:xfrm flipH="1">
                <a:off x="245" y="2148"/>
                <a:ext cx="38" cy="33"/>
              </a:xfrm>
              <a:prstGeom prst="line">
                <a:avLst/>
              </a:prstGeom>
              <a:noFill/>
              <a:ln w="0">
                <a:solidFill>
                  <a:srgbClr val="000000"/>
                </a:solidFill>
                <a:round/>
                <a:headEnd/>
                <a:tailEnd/>
              </a:ln>
            </p:spPr>
            <p:txBody>
              <a:bodyPr/>
              <a:lstStyle/>
              <a:p>
                <a:endParaRPr lang="en-GB"/>
              </a:p>
            </p:txBody>
          </p:sp>
          <p:sp>
            <p:nvSpPr>
              <p:cNvPr id="273" name="Line 74"/>
              <p:cNvSpPr>
                <a:spLocks noChangeShapeType="1"/>
              </p:cNvSpPr>
              <p:nvPr/>
            </p:nvSpPr>
            <p:spPr bwMode="auto">
              <a:xfrm flipV="1">
                <a:off x="243" y="2160"/>
                <a:ext cx="47" cy="16"/>
              </a:xfrm>
              <a:prstGeom prst="line">
                <a:avLst/>
              </a:prstGeom>
              <a:noFill/>
              <a:ln w="0">
                <a:solidFill>
                  <a:srgbClr val="000000"/>
                </a:solidFill>
                <a:round/>
                <a:headEnd/>
                <a:tailEnd/>
              </a:ln>
            </p:spPr>
            <p:txBody>
              <a:bodyPr/>
              <a:lstStyle/>
              <a:p>
                <a:endParaRPr lang="en-GB"/>
              </a:p>
            </p:txBody>
          </p:sp>
          <p:sp>
            <p:nvSpPr>
              <p:cNvPr id="274" name="Line 75"/>
              <p:cNvSpPr>
                <a:spLocks noChangeShapeType="1"/>
              </p:cNvSpPr>
              <p:nvPr/>
            </p:nvSpPr>
            <p:spPr bwMode="auto">
              <a:xfrm flipH="1">
                <a:off x="252" y="2151"/>
                <a:ext cx="32" cy="39"/>
              </a:xfrm>
              <a:prstGeom prst="line">
                <a:avLst/>
              </a:prstGeom>
              <a:noFill/>
              <a:ln w="0">
                <a:solidFill>
                  <a:srgbClr val="000000"/>
                </a:solidFill>
                <a:round/>
                <a:headEnd/>
                <a:tailEnd/>
              </a:ln>
            </p:spPr>
            <p:txBody>
              <a:bodyPr/>
              <a:lstStyle/>
              <a:p>
                <a:endParaRPr lang="en-GB"/>
              </a:p>
            </p:txBody>
          </p:sp>
          <p:sp>
            <p:nvSpPr>
              <p:cNvPr id="275" name="Line 76"/>
              <p:cNvSpPr>
                <a:spLocks noChangeShapeType="1"/>
              </p:cNvSpPr>
              <p:nvPr/>
            </p:nvSpPr>
            <p:spPr bwMode="auto">
              <a:xfrm flipV="1">
                <a:off x="249" y="2162"/>
                <a:ext cx="44" cy="24"/>
              </a:xfrm>
              <a:prstGeom prst="line">
                <a:avLst/>
              </a:prstGeom>
              <a:noFill/>
              <a:ln w="0">
                <a:solidFill>
                  <a:srgbClr val="000000"/>
                </a:solidFill>
                <a:round/>
                <a:headEnd/>
                <a:tailEnd/>
              </a:ln>
            </p:spPr>
            <p:txBody>
              <a:bodyPr/>
              <a:lstStyle/>
              <a:p>
                <a:endParaRPr lang="en-GB"/>
              </a:p>
            </p:txBody>
          </p:sp>
          <p:sp>
            <p:nvSpPr>
              <p:cNvPr id="276" name="Line 77"/>
              <p:cNvSpPr>
                <a:spLocks noChangeShapeType="1"/>
              </p:cNvSpPr>
              <p:nvPr/>
            </p:nvSpPr>
            <p:spPr bwMode="auto">
              <a:xfrm flipH="1">
                <a:off x="261" y="2154"/>
                <a:ext cx="24" cy="44"/>
              </a:xfrm>
              <a:prstGeom prst="line">
                <a:avLst/>
              </a:prstGeom>
              <a:noFill/>
              <a:ln w="0">
                <a:solidFill>
                  <a:srgbClr val="000000"/>
                </a:solidFill>
                <a:round/>
                <a:headEnd/>
                <a:tailEnd/>
              </a:ln>
            </p:spPr>
            <p:txBody>
              <a:bodyPr/>
              <a:lstStyle/>
              <a:p>
                <a:endParaRPr lang="en-GB"/>
              </a:p>
            </p:txBody>
          </p:sp>
          <p:sp>
            <p:nvSpPr>
              <p:cNvPr id="277" name="Line 78"/>
              <p:cNvSpPr>
                <a:spLocks noChangeShapeType="1"/>
              </p:cNvSpPr>
              <p:nvPr/>
            </p:nvSpPr>
            <p:spPr bwMode="auto">
              <a:xfrm flipV="1">
                <a:off x="257" y="2163"/>
                <a:ext cx="39" cy="32"/>
              </a:xfrm>
              <a:prstGeom prst="line">
                <a:avLst/>
              </a:prstGeom>
              <a:noFill/>
              <a:ln w="0">
                <a:solidFill>
                  <a:srgbClr val="000000"/>
                </a:solidFill>
                <a:round/>
                <a:headEnd/>
                <a:tailEnd/>
              </a:ln>
            </p:spPr>
            <p:txBody>
              <a:bodyPr/>
              <a:lstStyle/>
              <a:p>
                <a:endParaRPr lang="en-GB"/>
              </a:p>
            </p:txBody>
          </p:sp>
          <p:sp>
            <p:nvSpPr>
              <p:cNvPr id="278" name="Line 79"/>
              <p:cNvSpPr>
                <a:spLocks noChangeShapeType="1"/>
              </p:cNvSpPr>
              <p:nvPr/>
            </p:nvSpPr>
            <p:spPr bwMode="auto">
              <a:xfrm flipH="1">
                <a:off x="271" y="2156"/>
                <a:ext cx="15" cy="48"/>
              </a:xfrm>
              <a:prstGeom prst="line">
                <a:avLst/>
              </a:prstGeom>
              <a:noFill/>
              <a:ln w="0">
                <a:solidFill>
                  <a:srgbClr val="000000"/>
                </a:solidFill>
                <a:round/>
                <a:headEnd/>
                <a:tailEnd/>
              </a:ln>
            </p:spPr>
            <p:txBody>
              <a:bodyPr/>
              <a:lstStyle/>
              <a:p>
                <a:endParaRPr lang="en-GB"/>
              </a:p>
            </p:txBody>
          </p:sp>
          <p:sp>
            <p:nvSpPr>
              <p:cNvPr id="279" name="Line 80"/>
              <p:cNvSpPr>
                <a:spLocks noChangeShapeType="1"/>
              </p:cNvSpPr>
              <p:nvPr/>
            </p:nvSpPr>
            <p:spPr bwMode="auto">
              <a:xfrm flipV="1">
                <a:off x="266" y="2164"/>
                <a:ext cx="33" cy="38"/>
              </a:xfrm>
              <a:prstGeom prst="line">
                <a:avLst/>
              </a:prstGeom>
              <a:noFill/>
              <a:ln w="0">
                <a:solidFill>
                  <a:srgbClr val="000000"/>
                </a:solidFill>
                <a:round/>
                <a:headEnd/>
                <a:tailEnd/>
              </a:ln>
            </p:spPr>
            <p:txBody>
              <a:bodyPr/>
              <a:lstStyle/>
              <a:p>
                <a:endParaRPr lang="en-GB"/>
              </a:p>
            </p:txBody>
          </p:sp>
          <p:sp>
            <p:nvSpPr>
              <p:cNvPr id="280" name="Line 81"/>
              <p:cNvSpPr>
                <a:spLocks noChangeShapeType="1"/>
              </p:cNvSpPr>
              <p:nvPr/>
            </p:nvSpPr>
            <p:spPr bwMode="auto">
              <a:xfrm flipH="1">
                <a:off x="281" y="2158"/>
                <a:ext cx="8" cy="51"/>
              </a:xfrm>
              <a:prstGeom prst="line">
                <a:avLst/>
              </a:prstGeom>
              <a:noFill/>
              <a:ln w="0">
                <a:solidFill>
                  <a:srgbClr val="000000"/>
                </a:solidFill>
                <a:round/>
                <a:headEnd/>
                <a:tailEnd/>
              </a:ln>
            </p:spPr>
            <p:txBody>
              <a:bodyPr/>
              <a:lstStyle/>
              <a:p>
                <a:endParaRPr lang="en-GB"/>
              </a:p>
            </p:txBody>
          </p:sp>
          <p:sp>
            <p:nvSpPr>
              <p:cNvPr id="281" name="Line 82"/>
              <p:cNvSpPr>
                <a:spLocks noChangeShapeType="1"/>
              </p:cNvSpPr>
              <p:nvPr/>
            </p:nvSpPr>
            <p:spPr bwMode="auto">
              <a:xfrm flipV="1">
                <a:off x="276" y="2164"/>
                <a:ext cx="26" cy="43"/>
              </a:xfrm>
              <a:prstGeom prst="line">
                <a:avLst/>
              </a:prstGeom>
              <a:noFill/>
              <a:ln w="0">
                <a:solidFill>
                  <a:srgbClr val="000000"/>
                </a:solidFill>
                <a:round/>
                <a:headEnd/>
                <a:tailEnd/>
              </a:ln>
            </p:spPr>
            <p:txBody>
              <a:bodyPr/>
              <a:lstStyle/>
              <a:p>
                <a:endParaRPr lang="en-GB"/>
              </a:p>
            </p:txBody>
          </p:sp>
          <p:sp>
            <p:nvSpPr>
              <p:cNvPr id="282" name="Line 83"/>
              <p:cNvSpPr>
                <a:spLocks noChangeShapeType="1"/>
              </p:cNvSpPr>
              <p:nvPr/>
            </p:nvSpPr>
            <p:spPr bwMode="auto">
              <a:xfrm>
                <a:off x="291" y="2161"/>
                <a:ext cx="2" cy="50"/>
              </a:xfrm>
              <a:prstGeom prst="line">
                <a:avLst/>
              </a:prstGeom>
              <a:noFill/>
              <a:ln w="0">
                <a:solidFill>
                  <a:srgbClr val="000000"/>
                </a:solidFill>
                <a:round/>
                <a:headEnd/>
                <a:tailEnd/>
              </a:ln>
            </p:spPr>
            <p:txBody>
              <a:bodyPr/>
              <a:lstStyle/>
              <a:p>
                <a:endParaRPr lang="en-GB"/>
              </a:p>
            </p:txBody>
          </p:sp>
          <p:sp>
            <p:nvSpPr>
              <p:cNvPr id="283" name="Line 84"/>
              <p:cNvSpPr>
                <a:spLocks noChangeShapeType="1"/>
              </p:cNvSpPr>
              <p:nvPr/>
            </p:nvSpPr>
            <p:spPr bwMode="auto">
              <a:xfrm flipV="1">
                <a:off x="287" y="2164"/>
                <a:ext cx="18" cy="46"/>
              </a:xfrm>
              <a:prstGeom prst="line">
                <a:avLst/>
              </a:prstGeom>
              <a:noFill/>
              <a:ln w="0">
                <a:solidFill>
                  <a:srgbClr val="000000"/>
                </a:solidFill>
                <a:round/>
                <a:headEnd/>
                <a:tailEnd/>
              </a:ln>
            </p:spPr>
            <p:txBody>
              <a:bodyPr/>
              <a:lstStyle/>
              <a:p>
                <a:endParaRPr lang="en-GB"/>
              </a:p>
            </p:txBody>
          </p:sp>
          <p:sp>
            <p:nvSpPr>
              <p:cNvPr id="284" name="Line 85"/>
              <p:cNvSpPr>
                <a:spLocks noChangeShapeType="1"/>
              </p:cNvSpPr>
              <p:nvPr/>
            </p:nvSpPr>
            <p:spPr bwMode="auto">
              <a:xfrm>
                <a:off x="294" y="2162"/>
                <a:ext cx="10" cy="49"/>
              </a:xfrm>
              <a:prstGeom prst="line">
                <a:avLst/>
              </a:prstGeom>
              <a:noFill/>
              <a:ln w="0">
                <a:solidFill>
                  <a:srgbClr val="000000"/>
                </a:solidFill>
                <a:round/>
                <a:headEnd/>
                <a:tailEnd/>
              </a:ln>
            </p:spPr>
            <p:txBody>
              <a:bodyPr/>
              <a:lstStyle/>
              <a:p>
                <a:endParaRPr lang="en-GB"/>
              </a:p>
            </p:txBody>
          </p:sp>
          <p:sp>
            <p:nvSpPr>
              <p:cNvPr id="285" name="Line 86"/>
              <p:cNvSpPr>
                <a:spLocks noChangeShapeType="1"/>
              </p:cNvSpPr>
              <p:nvPr/>
            </p:nvSpPr>
            <p:spPr bwMode="auto">
              <a:xfrm flipV="1">
                <a:off x="298" y="2163"/>
                <a:ext cx="10" cy="48"/>
              </a:xfrm>
              <a:prstGeom prst="line">
                <a:avLst/>
              </a:prstGeom>
              <a:noFill/>
              <a:ln w="0">
                <a:solidFill>
                  <a:srgbClr val="000000"/>
                </a:solidFill>
                <a:round/>
                <a:headEnd/>
                <a:tailEnd/>
              </a:ln>
            </p:spPr>
            <p:txBody>
              <a:bodyPr/>
              <a:lstStyle/>
              <a:p>
                <a:endParaRPr lang="en-GB"/>
              </a:p>
            </p:txBody>
          </p:sp>
          <p:sp>
            <p:nvSpPr>
              <p:cNvPr id="286" name="Line 87"/>
              <p:cNvSpPr>
                <a:spLocks noChangeShapeType="1"/>
              </p:cNvSpPr>
              <p:nvPr/>
            </p:nvSpPr>
            <p:spPr bwMode="auto">
              <a:xfrm flipH="1" flipV="1">
                <a:off x="287" y="2082"/>
                <a:ext cx="18" cy="47"/>
              </a:xfrm>
              <a:prstGeom prst="line">
                <a:avLst/>
              </a:prstGeom>
              <a:noFill/>
              <a:ln w="0">
                <a:solidFill>
                  <a:srgbClr val="000000"/>
                </a:solidFill>
                <a:round/>
                <a:headEnd/>
                <a:tailEnd/>
              </a:ln>
            </p:spPr>
            <p:txBody>
              <a:bodyPr/>
              <a:lstStyle/>
              <a:p>
                <a:endParaRPr lang="en-GB"/>
              </a:p>
            </p:txBody>
          </p:sp>
          <p:sp>
            <p:nvSpPr>
              <p:cNvPr id="287" name="Line 88"/>
              <p:cNvSpPr>
                <a:spLocks noChangeShapeType="1"/>
              </p:cNvSpPr>
              <p:nvPr/>
            </p:nvSpPr>
            <p:spPr bwMode="auto">
              <a:xfrm flipH="1">
                <a:off x="292" y="2081"/>
                <a:ext cx="1" cy="50"/>
              </a:xfrm>
              <a:prstGeom prst="line">
                <a:avLst/>
              </a:prstGeom>
              <a:noFill/>
              <a:ln w="0">
                <a:solidFill>
                  <a:srgbClr val="000000"/>
                </a:solidFill>
                <a:round/>
                <a:headEnd/>
                <a:tailEnd/>
              </a:ln>
            </p:spPr>
            <p:txBody>
              <a:bodyPr/>
              <a:lstStyle/>
              <a:p>
                <a:endParaRPr lang="en-GB"/>
              </a:p>
            </p:txBody>
          </p:sp>
          <p:sp>
            <p:nvSpPr>
              <p:cNvPr id="288" name="Line 89"/>
              <p:cNvSpPr>
                <a:spLocks noChangeShapeType="1"/>
              </p:cNvSpPr>
              <p:nvPr/>
            </p:nvSpPr>
            <p:spPr bwMode="auto">
              <a:xfrm flipH="1" flipV="1">
                <a:off x="276" y="2085"/>
                <a:ext cx="26" cy="43"/>
              </a:xfrm>
              <a:prstGeom prst="line">
                <a:avLst/>
              </a:prstGeom>
              <a:noFill/>
              <a:ln w="0">
                <a:solidFill>
                  <a:srgbClr val="000000"/>
                </a:solidFill>
                <a:round/>
                <a:headEnd/>
                <a:tailEnd/>
              </a:ln>
            </p:spPr>
            <p:txBody>
              <a:bodyPr/>
              <a:lstStyle/>
              <a:p>
                <a:endParaRPr lang="en-GB"/>
              </a:p>
            </p:txBody>
          </p:sp>
          <p:sp>
            <p:nvSpPr>
              <p:cNvPr id="289" name="Line 90"/>
              <p:cNvSpPr>
                <a:spLocks noChangeShapeType="1"/>
              </p:cNvSpPr>
              <p:nvPr/>
            </p:nvSpPr>
            <p:spPr bwMode="auto">
              <a:xfrm>
                <a:off x="281" y="2083"/>
                <a:ext cx="8" cy="50"/>
              </a:xfrm>
              <a:prstGeom prst="line">
                <a:avLst/>
              </a:prstGeom>
              <a:noFill/>
              <a:ln w="0">
                <a:solidFill>
                  <a:srgbClr val="000000"/>
                </a:solidFill>
                <a:round/>
                <a:headEnd/>
                <a:tailEnd/>
              </a:ln>
            </p:spPr>
            <p:txBody>
              <a:bodyPr/>
              <a:lstStyle/>
              <a:p>
                <a:endParaRPr lang="en-GB"/>
              </a:p>
            </p:txBody>
          </p:sp>
          <p:sp>
            <p:nvSpPr>
              <p:cNvPr id="290" name="Line 91"/>
              <p:cNvSpPr>
                <a:spLocks noChangeShapeType="1"/>
              </p:cNvSpPr>
              <p:nvPr/>
            </p:nvSpPr>
            <p:spPr bwMode="auto">
              <a:xfrm flipH="1" flipV="1">
                <a:off x="266" y="2091"/>
                <a:ext cx="34" cy="37"/>
              </a:xfrm>
              <a:prstGeom prst="line">
                <a:avLst/>
              </a:prstGeom>
              <a:noFill/>
              <a:ln w="0">
                <a:solidFill>
                  <a:srgbClr val="000000"/>
                </a:solidFill>
                <a:round/>
                <a:headEnd/>
                <a:tailEnd/>
              </a:ln>
            </p:spPr>
            <p:txBody>
              <a:bodyPr/>
              <a:lstStyle/>
              <a:p>
                <a:endParaRPr lang="en-GB"/>
              </a:p>
            </p:txBody>
          </p:sp>
          <p:sp>
            <p:nvSpPr>
              <p:cNvPr id="291" name="Line 92"/>
              <p:cNvSpPr>
                <a:spLocks noChangeShapeType="1"/>
              </p:cNvSpPr>
              <p:nvPr/>
            </p:nvSpPr>
            <p:spPr bwMode="auto">
              <a:xfrm>
                <a:off x="271" y="2088"/>
                <a:ext cx="15" cy="47"/>
              </a:xfrm>
              <a:prstGeom prst="line">
                <a:avLst/>
              </a:prstGeom>
              <a:noFill/>
              <a:ln w="0">
                <a:solidFill>
                  <a:srgbClr val="000000"/>
                </a:solidFill>
                <a:round/>
                <a:headEnd/>
                <a:tailEnd/>
              </a:ln>
            </p:spPr>
            <p:txBody>
              <a:bodyPr/>
              <a:lstStyle/>
              <a:p>
                <a:endParaRPr lang="en-GB"/>
              </a:p>
            </p:txBody>
          </p:sp>
          <p:sp>
            <p:nvSpPr>
              <p:cNvPr id="292" name="Line 93"/>
              <p:cNvSpPr>
                <a:spLocks noChangeShapeType="1"/>
              </p:cNvSpPr>
              <p:nvPr/>
            </p:nvSpPr>
            <p:spPr bwMode="auto">
              <a:xfrm flipH="1" flipV="1">
                <a:off x="257" y="2098"/>
                <a:ext cx="39" cy="31"/>
              </a:xfrm>
              <a:prstGeom prst="line">
                <a:avLst/>
              </a:prstGeom>
              <a:noFill/>
              <a:ln w="0">
                <a:solidFill>
                  <a:srgbClr val="000000"/>
                </a:solidFill>
                <a:round/>
                <a:headEnd/>
                <a:tailEnd/>
              </a:ln>
            </p:spPr>
            <p:txBody>
              <a:bodyPr/>
              <a:lstStyle/>
              <a:p>
                <a:endParaRPr lang="en-GB"/>
              </a:p>
            </p:txBody>
          </p:sp>
          <p:sp>
            <p:nvSpPr>
              <p:cNvPr id="293" name="Line 94"/>
              <p:cNvSpPr>
                <a:spLocks noChangeShapeType="1"/>
              </p:cNvSpPr>
              <p:nvPr/>
            </p:nvSpPr>
            <p:spPr bwMode="auto">
              <a:xfrm>
                <a:off x="261" y="2094"/>
                <a:ext cx="24" cy="44"/>
              </a:xfrm>
              <a:prstGeom prst="line">
                <a:avLst/>
              </a:prstGeom>
              <a:noFill/>
              <a:ln w="0">
                <a:solidFill>
                  <a:srgbClr val="000000"/>
                </a:solidFill>
                <a:round/>
                <a:headEnd/>
                <a:tailEnd/>
              </a:ln>
            </p:spPr>
            <p:txBody>
              <a:bodyPr/>
              <a:lstStyle/>
              <a:p>
                <a:endParaRPr lang="en-GB"/>
              </a:p>
            </p:txBody>
          </p:sp>
          <p:sp>
            <p:nvSpPr>
              <p:cNvPr id="294" name="Line 95"/>
              <p:cNvSpPr>
                <a:spLocks noChangeShapeType="1"/>
              </p:cNvSpPr>
              <p:nvPr/>
            </p:nvSpPr>
            <p:spPr bwMode="auto">
              <a:xfrm flipH="1" flipV="1">
                <a:off x="249" y="2106"/>
                <a:ext cx="44" cy="24"/>
              </a:xfrm>
              <a:prstGeom prst="line">
                <a:avLst/>
              </a:prstGeom>
              <a:noFill/>
              <a:ln w="0">
                <a:solidFill>
                  <a:srgbClr val="000000"/>
                </a:solidFill>
                <a:round/>
                <a:headEnd/>
                <a:tailEnd/>
              </a:ln>
            </p:spPr>
            <p:txBody>
              <a:bodyPr/>
              <a:lstStyle/>
              <a:p>
                <a:endParaRPr lang="en-GB"/>
              </a:p>
            </p:txBody>
          </p:sp>
          <p:sp>
            <p:nvSpPr>
              <p:cNvPr id="295" name="Line 96"/>
              <p:cNvSpPr>
                <a:spLocks noChangeShapeType="1"/>
              </p:cNvSpPr>
              <p:nvPr/>
            </p:nvSpPr>
            <p:spPr bwMode="auto">
              <a:xfrm>
                <a:off x="252" y="2102"/>
                <a:ext cx="32" cy="39"/>
              </a:xfrm>
              <a:prstGeom prst="line">
                <a:avLst/>
              </a:prstGeom>
              <a:noFill/>
              <a:ln w="0">
                <a:solidFill>
                  <a:srgbClr val="000000"/>
                </a:solidFill>
                <a:round/>
                <a:headEnd/>
                <a:tailEnd/>
              </a:ln>
            </p:spPr>
            <p:txBody>
              <a:bodyPr/>
              <a:lstStyle/>
              <a:p>
                <a:endParaRPr lang="en-GB"/>
              </a:p>
            </p:txBody>
          </p:sp>
          <p:sp>
            <p:nvSpPr>
              <p:cNvPr id="296" name="Line 97"/>
              <p:cNvSpPr>
                <a:spLocks noChangeShapeType="1"/>
              </p:cNvSpPr>
              <p:nvPr/>
            </p:nvSpPr>
            <p:spPr bwMode="auto">
              <a:xfrm flipH="1" flipV="1">
                <a:off x="243" y="2115"/>
                <a:ext cx="47" cy="16"/>
              </a:xfrm>
              <a:prstGeom prst="line">
                <a:avLst/>
              </a:prstGeom>
              <a:noFill/>
              <a:ln w="0">
                <a:solidFill>
                  <a:srgbClr val="000000"/>
                </a:solidFill>
                <a:round/>
                <a:headEnd/>
                <a:tailEnd/>
              </a:ln>
            </p:spPr>
            <p:txBody>
              <a:bodyPr/>
              <a:lstStyle/>
              <a:p>
                <a:endParaRPr lang="en-GB"/>
              </a:p>
            </p:txBody>
          </p:sp>
          <p:sp>
            <p:nvSpPr>
              <p:cNvPr id="297" name="Line 98"/>
              <p:cNvSpPr>
                <a:spLocks noChangeShapeType="1"/>
              </p:cNvSpPr>
              <p:nvPr/>
            </p:nvSpPr>
            <p:spPr bwMode="auto">
              <a:xfrm>
                <a:off x="245" y="2111"/>
                <a:ext cx="38" cy="33"/>
              </a:xfrm>
              <a:prstGeom prst="line">
                <a:avLst/>
              </a:prstGeom>
              <a:noFill/>
              <a:ln w="0">
                <a:solidFill>
                  <a:srgbClr val="000000"/>
                </a:solidFill>
                <a:round/>
                <a:headEnd/>
                <a:tailEnd/>
              </a:ln>
            </p:spPr>
            <p:txBody>
              <a:bodyPr/>
              <a:lstStyle/>
              <a:p>
                <a:endParaRPr lang="en-GB"/>
              </a:p>
            </p:txBody>
          </p:sp>
          <p:sp>
            <p:nvSpPr>
              <p:cNvPr id="298" name="Line 99"/>
              <p:cNvSpPr>
                <a:spLocks noChangeShapeType="1"/>
              </p:cNvSpPr>
              <p:nvPr/>
            </p:nvSpPr>
            <p:spPr bwMode="auto">
              <a:xfrm flipH="1" flipV="1">
                <a:off x="239" y="2126"/>
                <a:ext cx="49" cy="8"/>
              </a:xfrm>
              <a:prstGeom prst="line">
                <a:avLst/>
              </a:prstGeom>
              <a:noFill/>
              <a:ln w="0">
                <a:solidFill>
                  <a:srgbClr val="000000"/>
                </a:solidFill>
                <a:round/>
                <a:headEnd/>
                <a:tailEnd/>
              </a:ln>
            </p:spPr>
            <p:txBody>
              <a:bodyPr/>
              <a:lstStyle/>
              <a:p>
                <a:endParaRPr lang="en-GB"/>
              </a:p>
            </p:txBody>
          </p:sp>
          <p:sp>
            <p:nvSpPr>
              <p:cNvPr id="299" name="Line 100"/>
              <p:cNvSpPr>
                <a:spLocks noChangeShapeType="1"/>
              </p:cNvSpPr>
              <p:nvPr/>
            </p:nvSpPr>
            <p:spPr bwMode="auto">
              <a:xfrm>
                <a:off x="240" y="2121"/>
                <a:ext cx="43" cy="26"/>
              </a:xfrm>
              <a:prstGeom prst="line">
                <a:avLst/>
              </a:prstGeom>
              <a:noFill/>
              <a:ln w="0">
                <a:solidFill>
                  <a:srgbClr val="000000"/>
                </a:solidFill>
                <a:round/>
                <a:headEnd/>
                <a:tailEnd/>
              </a:ln>
            </p:spPr>
            <p:txBody>
              <a:bodyPr/>
              <a:lstStyle/>
              <a:p>
                <a:endParaRPr lang="en-GB"/>
              </a:p>
            </p:txBody>
          </p:sp>
          <p:sp>
            <p:nvSpPr>
              <p:cNvPr id="300" name="Line 101"/>
              <p:cNvSpPr>
                <a:spLocks noChangeShapeType="1"/>
              </p:cNvSpPr>
              <p:nvPr/>
            </p:nvSpPr>
            <p:spPr bwMode="auto">
              <a:xfrm flipH="1">
                <a:off x="236" y="2136"/>
                <a:ext cx="50" cy="1"/>
              </a:xfrm>
              <a:prstGeom prst="line">
                <a:avLst/>
              </a:prstGeom>
              <a:noFill/>
              <a:ln w="0">
                <a:solidFill>
                  <a:srgbClr val="000000"/>
                </a:solidFill>
                <a:round/>
                <a:headEnd/>
                <a:tailEnd/>
              </a:ln>
            </p:spPr>
            <p:txBody>
              <a:bodyPr/>
              <a:lstStyle/>
              <a:p>
                <a:endParaRPr lang="en-GB"/>
              </a:p>
            </p:txBody>
          </p:sp>
          <p:sp>
            <p:nvSpPr>
              <p:cNvPr id="301" name="Line 102"/>
              <p:cNvSpPr>
                <a:spLocks noChangeShapeType="1"/>
              </p:cNvSpPr>
              <p:nvPr/>
            </p:nvSpPr>
            <p:spPr bwMode="auto">
              <a:xfrm>
                <a:off x="237" y="2132"/>
                <a:ext cx="46" cy="18"/>
              </a:xfrm>
              <a:prstGeom prst="line">
                <a:avLst/>
              </a:prstGeom>
              <a:noFill/>
              <a:ln w="0">
                <a:solidFill>
                  <a:srgbClr val="000000"/>
                </a:solidFill>
                <a:round/>
                <a:headEnd/>
                <a:tailEnd/>
              </a:ln>
            </p:spPr>
            <p:txBody>
              <a:bodyPr/>
              <a:lstStyle/>
              <a:p>
                <a:endParaRPr lang="en-GB"/>
              </a:p>
            </p:txBody>
          </p:sp>
          <p:sp>
            <p:nvSpPr>
              <p:cNvPr id="302" name="Line 103"/>
              <p:cNvSpPr>
                <a:spLocks noChangeShapeType="1"/>
              </p:cNvSpPr>
              <p:nvPr/>
            </p:nvSpPr>
            <p:spPr bwMode="auto">
              <a:xfrm flipH="1">
                <a:off x="236" y="2138"/>
                <a:ext cx="49" cy="11"/>
              </a:xfrm>
              <a:prstGeom prst="line">
                <a:avLst/>
              </a:prstGeom>
              <a:noFill/>
              <a:ln w="0">
                <a:solidFill>
                  <a:srgbClr val="000000"/>
                </a:solidFill>
                <a:round/>
                <a:headEnd/>
                <a:tailEnd/>
              </a:ln>
            </p:spPr>
            <p:txBody>
              <a:bodyPr/>
              <a:lstStyle/>
              <a:p>
                <a:endParaRPr lang="en-GB"/>
              </a:p>
            </p:txBody>
          </p:sp>
          <p:sp>
            <p:nvSpPr>
              <p:cNvPr id="303" name="Line 104"/>
              <p:cNvSpPr>
                <a:spLocks noChangeShapeType="1"/>
              </p:cNvSpPr>
              <p:nvPr/>
            </p:nvSpPr>
            <p:spPr bwMode="auto">
              <a:xfrm>
                <a:off x="236" y="2143"/>
                <a:ext cx="49" cy="10"/>
              </a:xfrm>
              <a:prstGeom prst="line">
                <a:avLst/>
              </a:prstGeom>
              <a:noFill/>
              <a:ln w="0">
                <a:solidFill>
                  <a:srgbClr val="000000"/>
                </a:solidFill>
                <a:round/>
                <a:headEnd/>
                <a:tailEnd/>
              </a:ln>
            </p:spPr>
            <p:txBody>
              <a:bodyPr/>
              <a:lstStyle/>
              <a:p>
                <a:endParaRPr lang="en-GB"/>
              </a:p>
            </p:txBody>
          </p:sp>
          <p:sp>
            <p:nvSpPr>
              <p:cNvPr id="304" name="Line 105"/>
              <p:cNvSpPr>
                <a:spLocks noChangeShapeType="1"/>
              </p:cNvSpPr>
              <p:nvPr/>
            </p:nvSpPr>
            <p:spPr bwMode="auto">
              <a:xfrm flipV="1">
                <a:off x="319" y="2132"/>
                <a:ext cx="46" cy="18"/>
              </a:xfrm>
              <a:prstGeom prst="line">
                <a:avLst/>
              </a:prstGeom>
              <a:noFill/>
              <a:ln w="0">
                <a:solidFill>
                  <a:srgbClr val="000000"/>
                </a:solidFill>
                <a:round/>
                <a:headEnd/>
                <a:tailEnd/>
              </a:ln>
            </p:spPr>
            <p:txBody>
              <a:bodyPr/>
              <a:lstStyle/>
              <a:p>
                <a:endParaRPr lang="en-GB"/>
              </a:p>
            </p:txBody>
          </p:sp>
          <p:sp>
            <p:nvSpPr>
              <p:cNvPr id="305" name="Line 106"/>
              <p:cNvSpPr>
                <a:spLocks noChangeShapeType="1"/>
              </p:cNvSpPr>
              <p:nvPr/>
            </p:nvSpPr>
            <p:spPr bwMode="auto">
              <a:xfrm flipH="1" flipV="1">
                <a:off x="316" y="2136"/>
                <a:ext cx="50" cy="1"/>
              </a:xfrm>
              <a:prstGeom prst="line">
                <a:avLst/>
              </a:prstGeom>
              <a:noFill/>
              <a:ln w="0">
                <a:solidFill>
                  <a:srgbClr val="000000"/>
                </a:solidFill>
                <a:round/>
                <a:headEnd/>
                <a:tailEnd/>
              </a:ln>
            </p:spPr>
            <p:txBody>
              <a:bodyPr/>
              <a:lstStyle/>
              <a:p>
                <a:endParaRPr lang="en-GB"/>
              </a:p>
            </p:txBody>
          </p:sp>
          <p:sp>
            <p:nvSpPr>
              <p:cNvPr id="306" name="Line 107"/>
              <p:cNvSpPr>
                <a:spLocks noChangeShapeType="1"/>
              </p:cNvSpPr>
              <p:nvPr/>
            </p:nvSpPr>
            <p:spPr bwMode="auto">
              <a:xfrm flipV="1">
                <a:off x="319" y="2121"/>
                <a:ext cx="43" cy="27"/>
              </a:xfrm>
              <a:prstGeom prst="line">
                <a:avLst/>
              </a:prstGeom>
              <a:noFill/>
              <a:ln w="0">
                <a:solidFill>
                  <a:srgbClr val="000000"/>
                </a:solidFill>
                <a:round/>
                <a:headEnd/>
                <a:tailEnd/>
              </a:ln>
            </p:spPr>
            <p:txBody>
              <a:bodyPr/>
              <a:lstStyle/>
              <a:p>
                <a:endParaRPr lang="en-GB"/>
              </a:p>
            </p:txBody>
          </p:sp>
          <p:sp>
            <p:nvSpPr>
              <p:cNvPr id="307" name="Line 108"/>
              <p:cNvSpPr>
                <a:spLocks noChangeShapeType="1"/>
              </p:cNvSpPr>
              <p:nvPr/>
            </p:nvSpPr>
            <p:spPr bwMode="auto">
              <a:xfrm flipH="1">
                <a:off x="315" y="2126"/>
                <a:ext cx="49" cy="8"/>
              </a:xfrm>
              <a:prstGeom prst="line">
                <a:avLst/>
              </a:prstGeom>
              <a:noFill/>
              <a:ln w="0">
                <a:solidFill>
                  <a:srgbClr val="000000"/>
                </a:solidFill>
                <a:round/>
                <a:headEnd/>
                <a:tailEnd/>
              </a:ln>
            </p:spPr>
            <p:txBody>
              <a:bodyPr/>
              <a:lstStyle/>
              <a:p>
                <a:endParaRPr lang="en-GB"/>
              </a:p>
            </p:txBody>
          </p:sp>
          <p:sp>
            <p:nvSpPr>
              <p:cNvPr id="308" name="Line 109"/>
              <p:cNvSpPr>
                <a:spLocks noChangeShapeType="1"/>
              </p:cNvSpPr>
              <p:nvPr/>
            </p:nvSpPr>
            <p:spPr bwMode="auto">
              <a:xfrm flipV="1">
                <a:off x="319" y="2111"/>
                <a:ext cx="38" cy="33"/>
              </a:xfrm>
              <a:prstGeom prst="line">
                <a:avLst/>
              </a:prstGeom>
              <a:noFill/>
              <a:ln w="0">
                <a:solidFill>
                  <a:srgbClr val="000000"/>
                </a:solidFill>
                <a:round/>
                <a:headEnd/>
                <a:tailEnd/>
              </a:ln>
            </p:spPr>
            <p:txBody>
              <a:bodyPr/>
              <a:lstStyle/>
              <a:p>
                <a:endParaRPr lang="en-GB"/>
              </a:p>
            </p:txBody>
          </p:sp>
          <p:sp>
            <p:nvSpPr>
              <p:cNvPr id="309" name="Line 110"/>
              <p:cNvSpPr>
                <a:spLocks noChangeShapeType="1"/>
              </p:cNvSpPr>
              <p:nvPr/>
            </p:nvSpPr>
            <p:spPr bwMode="auto">
              <a:xfrm flipH="1">
                <a:off x="312" y="2115"/>
                <a:ext cx="48" cy="16"/>
              </a:xfrm>
              <a:prstGeom prst="line">
                <a:avLst/>
              </a:prstGeom>
              <a:noFill/>
              <a:ln w="0">
                <a:solidFill>
                  <a:srgbClr val="000000"/>
                </a:solidFill>
                <a:round/>
                <a:headEnd/>
                <a:tailEnd/>
              </a:ln>
            </p:spPr>
            <p:txBody>
              <a:bodyPr/>
              <a:lstStyle/>
              <a:p>
                <a:endParaRPr lang="en-GB"/>
              </a:p>
            </p:txBody>
          </p:sp>
          <p:sp>
            <p:nvSpPr>
              <p:cNvPr id="310" name="Line 111"/>
              <p:cNvSpPr>
                <a:spLocks noChangeShapeType="1"/>
              </p:cNvSpPr>
              <p:nvPr/>
            </p:nvSpPr>
            <p:spPr bwMode="auto">
              <a:xfrm flipV="1">
                <a:off x="319" y="2102"/>
                <a:ext cx="31" cy="39"/>
              </a:xfrm>
              <a:prstGeom prst="line">
                <a:avLst/>
              </a:prstGeom>
              <a:noFill/>
              <a:ln w="0">
                <a:solidFill>
                  <a:srgbClr val="000000"/>
                </a:solidFill>
                <a:round/>
                <a:headEnd/>
                <a:tailEnd/>
              </a:ln>
            </p:spPr>
            <p:txBody>
              <a:bodyPr/>
              <a:lstStyle/>
              <a:p>
                <a:endParaRPr lang="en-GB"/>
              </a:p>
            </p:txBody>
          </p:sp>
          <p:sp>
            <p:nvSpPr>
              <p:cNvPr id="311" name="Line 112"/>
              <p:cNvSpPr>
                <a:spLocks noChangeShapeType="1"/>
              </p:cNvSpPr>
              <p:nvPr/>
            </p:nvSpPr>
            <p:spPr bwMode="auto">
              <a:xfrm flipH="1">
                <a:off x="309" y="2106"/>
                <a:ext cx="44" cy="24"/>
              </a:xfrm>
              <a:prstGeom prst="line">
                <a:avLst/>
              </a:prstGeom>
              <a:noFill/>
              <a:ln w="0">
                <a:solidFill>
                  <a:srgbClr val="000000"/>
                </a:solidFill>
                <a:round/>
                <a:headEnd/>
                <a:tailEnd/>
              </a:ln>
            </p:spPr>
            <p:txBody>
              <a:bodyPr/>
              <a:lstStyle/>
              <a:p>
                <a:endParaRPr lang="en-GB"/>
              </a:p>
            </p:txBody>
          </p:sp>
          <p:sp>
            <p:nvSpPr>
              <p:cNvPr id="312" name="Line 113"/>
              <p:cNvSpPr>
                <a:spLocks noChangeShapeType="1"/>
              </p:cNvSpPr>
              <p:nvPr/>
            </p:nvSpPr>
            <p:spPr bwMode="auto">
              <a:xfrm flipV="1">
                <a:off x="317" y="2094"/>
                <a:ext cx="24" cy="44"/>
              </a:xfrm>
              <a:prstGeom prst="line">
                <a:avLst/>
              </a:prstGeom>
              <a:noFill/>
              <a:ln w="0">
                <a:solidFill>
                  <a:srgbClr val="000000"/>
                </a:solidFill>
                <a:round/>
                <a:headEnd/>
                <a:tailEnd/>
              </a:ln>
            </p:spPr>
            <p:txBody>
              <a:bodyPr/>
              <a:lstStyle/>
              <a:p>
                <a:endParaRPr lang="en-GB"/>
              </a:p>
            </p:txBody>
          </p:sp>
          <p:sp>
            <p:nvSpPr>
              <p:cNvPr id="313" name="Line 114"/>
              <p:cNvSpPr>
                <a:spLocks noChangeShapeType="1"/>
              </p:cNvSpPr>
              <p:nvPr/>
            </p:nvSpPr>
            <p:spPr bwMode="auto">
              <a:xfrm flipH="1">
                <a:off x="307" y="2098"/>
                <a:ext cx="39" cy="31"/>
              </a:xfrm>
              <a:prstGeom prst="line">
                <a:avLst/>
              </a:prstGeom>
              <a:noFill/>
              <a:ln w="0">
                <a:solidFill>
                  <a:srgbClr val="000000"/>
                </a:solidFill>
                <a:round/>
                <a:headEnd/>
                <a:tailEnd/>
              </a:ln>
            </p:spPr>
            <p:txBody>
              <a:bodyPr/>
              <a:lstStyle/>
              <a:p>
                <a:endParaRPr lang="en-GB"/>
              </a:p>
            </p:txBody>
          </p:sp>
          <p:sp>
            <p:nvSpPr>
              <p:cNvPr id="314" name="Line 115"/>
              <p:cNvSpPr>
                <a:spLocks noChangeShapeType="1"/>
              </p:cNvSpPr>
              <p:nvPr/>
            </p:nvSpPr>
            <p:spPr bwMode="auto">
              <a:xfrm flipV="1">
                <a:off x="316" y="2088"/>
                <a:ext cx="16" cy="47"/>
              </a:xfrm>
              <a:prstGeom prst="line">
                <a:avLst/>
              </a:prstGeom>
              <a:noFill/>
              <a:ln w="0">
                <a:solidFill>
                  <a:srgbClr val="000000"/>
                </a:solidFill>
                <a:round/>
                <a:headEnd/>
                <a:tailEnd/>
              </a:ln>
            </p:spPr>
            <p:txBody>
              <a:bodyPr/>
              <a:lstStyle/>
              <a:p>
                <a:endParaRPr lang="en-GB"/>
              </a:p>
            </p:txBody>
          </p:sp>
          <p:sp>
            <p:nvSpPr>
              <p:cNvPr id="315" name="Line 116"/>
              <p:cNvSpPr>
                <a:spLocks noChangeShapeType="1"/>
              </p:cNvSpPr>
              <p:nvPr/>
            </p:nvSpPr>
            <p:spPr bwMode="auto">
              <a:xfrm flipH="1">
                <a:off x="304" y="2091"/>
                <a:ext cx="32" cy="37"/>
              </a:xfrm>
              <a:prstGeom prst="line">
                <a:avLst/>
              </a:prstGeom>
              <a:noFill/>
              <a:ln w="0">
                <a:solidFill>
                  <a:srgbClr val="000000"/>
                </a:solidFill>
                <a:round/>
                <a:headEnd/>
                <a:tailEnd/>
              </a:ln>
            </p:spPr>
            <p:txBody>
              <a:bodyPr/>
              <a:lstStyle/>
              <a:p>
                <a:endParaRPr lang="en-GB"/>
              </a:p>
            </p:txBody>
          </p:sp>
          <p:sp>
            <p:nvSpPr>
              <p:cNvPr id="316" name="Line 117"/>
              <p:cNvSpPr>
                <a:spLocks noChangeShapeType="1"/>
              </p:cNvSpPr>
              <p:nvPr/>
            </p:nvSpPr>
            <p:spPr bwMode="auto">
              <a:xfrm flipV="1">
                <a:off x="313" y="2083"/>
                <a:ext cx="8" cy="50"/>
              </a:xfrm>
              <a:prstGeom prst="line">
                <a:avLst/>
              </a:prstGeom>
              <a:noFill/>
              <a:ln w="0">
                <a:solidFill>
                  <a:srgbClr val="000000"/>
                </a:solidFill>
                <a:round/>
                <a:headEnd/>
                <a:tailEnd/>
              </a:ln>
            </p:spPr>
            <p:txBody>
              <a:bodyPr/>
              <a:lstStyle/>
              <a:p>
                <a:endParaRPr lang="en-GB"/>
              </a:p>
            </p:txBody>
          </p:sp>
          <p:sp>
            <p:nvSpPr>
              <p:cNvPr id="317" name="Line 118"/>
              <p:cNvSpPr>
                <a:spLocks noChangeShapeType="1"/>
              </p:cNvSpPr>
              <p:nvPr/>
            </p:nvSpPr>
            <p:spPr bwMode="auto">
              <a:xfrm flipH="1">
                <a:off x="300" y="2085"/>
                <a:ext cx="26" cy="43"/>
              </a:xfrm>
              <a:prstGeom prst="line">
                <a:avLst/>
              </a:prstGeom>
              <a:noFill/>
              <a:ln w="0">
                <a:solidFill>
                  <a:srgbClr val="000000"/>
                </a:solidFill>
                <a:round/>
                <a:headEnd/>
                <a:tailEnd/>
              </a:ln>
            </p:spPr>
            <p:txBody>
              <a:bodyPr/>
              <a:lstStyle/>
              <a:p>
                <a:endParaRPr lang="en-GB"/>
              </a:p>
            </p:txBody>
          </p:sp>
          <p:sp>
            <p:nvSpPr>
              <p:cNvPr id="318" name="Line 119"/>
              <p:cNvSpPr>
                <a:spLocks noChangeShapeType="1"/>
              </p:cNvSpPr>
              <p:nvPr/>
            </p:nvSpPr>
            <p:spPr bwMode="auto">
              <a:xfrm flipH="1" flipV="1">
                <a:off x="310" y="2081"/>
                <a:ext cx="1" cy="50"/>
              </a:xfrm>
              <a:prstGeom prst="line">
                <a:avLst/>
              </a:prstGeom>
              <a:noFill/>
              <a:ln w="0">
                <a:solidFill>
                  <a:srgbClr val="000000"/>
                </a:solidFill>
                <a:round/>
                <a:headEnd/>
                <a:tailEnd/>
              </a:ln>
            </p:spPr>
            <p:txBody>
              <a:bodyPr/>
              <a:lstStyle/>
              <a:p>
                <a:endParaRPr lang="en-GB"/>
              </a:p>
            </p:txBody>
          </p:sp>
          <p:sp>
            <p:nvSpPr>
              <p:cNvPr id="319" name="Line 120"/>
              <p:cNvSpPr>
                <a:spLocks noChangeShapeType="1"/>
              </p:cNvSpPr>
              <p:nvPr/>
            </p:nvSpPr>
            <p:spPr bwMode="auto">
              <a:xfrm flipH="1">
                <a:off x="297" y="2082"/>
                <a:ext cx="18" cy="47"/>
              </a:xfrm>
              <a:prstGeom prst="line">
                <a:avLst/>
              </a:prstGeom>
              <a:noFill/>
              <a:ln w="0">
                <a:solidFill>
                  <a:srgbClr val="000000"/>
                </a:solidFill>
                <a:round/>
                <a:headEnd/>
                <a:tailEnd/>
              </a:ln>
            </p:spPr>
            <p:txBody>
              <a:bodyPr/>
              <a:lstStyle/>
              <a:p>
                <a:endParaRPr lang="en-GB"/>
              </a:p>
            </p:txBody>
          </p:sp>
          <p:sp>
            <p:nvSpPr>
              <p:cNvPr id="320" name="Line 121"/>
              <p:cNvSpPr>
                <a:spLocks noChangeShapeType="1"/>
              </p:cNvSpPr>
              <p:nvPr/>
            </p:nvSpPr>
            <p:spPr bwMode="auto">
              <a:xfrm flipH="1" flipV="1">
                <a:off x="298" y="2080"/>
                <a:ext cx="11" cy="50"/>
              </a:xfrm>
              <a:prstGeom prst="line">
                <a:avLst/>
              </a:prstGeom>
              <a:noFill/>
              <a:ln w="0">
                <a:solidFill>
                  <a:srgbClr val="000000"/>
                </a:solidFill>
                <a:round/>
                <a:headEnd/>
                <a:tailEnd/>
              </a:ln>
            </p:spPr>
            <p:txBody>
              <a:bodyPr/>
              <a:lstStyle/>
              <a:p>
                <a:endParaRPr lang="en-GB"/>
              </a:p>
            </p:txBody>
          </p:sp>
          <p:sp>
            <p:nvSpPr>
              <p:cNvPr id="321" name="Line 122"/>
              <p:cNvSpPr>
                <a:spLocks noChangeShapeType="1"/>
              </p:cNvSpPr>
              <p:nvPr/>
            </p:nvSpPr>
            <p:spPr bwMode="auto">
              <a:xfrm flipH="1">
                <a:off x="294" y="2080"/>
                <a:ext cx="10" cy="49"/>
              </a:xfrm>
              <a:prstGeom prst="line">
                <a:avLst/>
              </a:prstGeom>
              <a:noFill/>
              <a:ln w="0">
                <a:solidFill>
                  <a:srgbClr val="000000"/>
                </a:solidFill>
                <a:round/>
                <a:headEnd/>
                <a:tailEnd/>
              </a:ln>
            </p:spPr>
            <p:txBody>
              <a:bodyPr/>
              <a:lstStyle/>
              <a:p>
                <a:endParaRPr lang="en-GB"/>
              </a:p>
            </p:txBody>
          </p:sp>
          <p:sp>
            <p:nvSpPr>
              <p:cNvPr id="322" name="Line 123"/>
              <p:cNvSpPr>
                <a:spLocks noChangeShapeType="1"/>
              </p:cNvSpPr>
              <p:nvPr/>
            </p:nvSpPr>
            <p:spPr bwMode="auto">
              <a:xfrm flipH="1" flipV="1">
                <a:off x="318" y="2139"/>
                <a:ext cx="49" cy="10"/>
              </a:xfrm>
              <a:prstGeom prst="line">
                <a:avLst/>
              </a:prstGeom>
              <a:noFill/>
              <a:ln w="0">
                <a:solidFill>
                  <a:srgbClr val="000000"/>
                </a:solidFill>
                <a:round/>
                <a:headEnd/>
                <a:tailEnd/>
              </a:ln>
            </p:spPr>
            <p:txBody>
              <a:bodyPr/>
              <a:lstStyle/>
              <a:p>
                <a:endParaRPr lang="en-GB"/>
              </a:p>
            </p:txBody>
          </p:sp>
          <p:sp>
            <p:nvSpPr>
              <p:cNvPr id="323" name="Line 124"/>
              <p:cNvSpPr>
                <a:spLocks noChangeShapeType="1"/>
              </p:cNvSpPr>
              <p:nvPr/>
            </p:nvSpPr>
            <p:spPr bwMode="auto">
              <a:xfrm flipV="1">
                <a:off x="317" y="2143"/>
                <a:ext cx="50" cy="10"/>
              </a:xfrm>
              <a:prstGeom prst="line">
                <a:avLst/>
              </a:prstGeom>
              <a:noFill/>
              <a:ln w="0">
                <a:solidFill>
                  <a:srgbClr val="000000"/>
                </a:solidFill>
                <a:round/>
                <a:headEnd/>
                <a:tailEnd/>
              </a:ln>
            </p:spPr>
            <p:txBody>
              <a:bodyPr/>
              <a:lstStyle/>
              <a:p>
                <a:endParaRPr lang="en-GB"/>
              </a:p>
            </p:txBody>
          </p:sp>
          <p:sp>
            <p:nvSpPr>
              <p:cNvPr id="324" name="Line 125"/>
              <p:cNvSpPr>
                <a:spLocks noChangeShapeType="1"/>
              </p:cNvSpPr>
              <p:nvPr/>
            </p:nvSpPr>
            <p:spPr bwMode="auto">
              <a:xfrm flipH="1" flipV="1">
                <a:off x="319" y="2142"/>
                <a:ext cx="46" cy="18"/>
              </a:xfrm>
              <a:prstGeom prst="line">
                <a:avLst/>
              </a:prstGeom>
              <a:noFill/>
              <a:ln w="0">
                <a:solidFill>
                  <a:srgbClr val="000000"/>
                </a:solidFill>
                <a:round/>
                <a:headEnd/>
                <a:tailEnd/>
              </a:ln>
            </p:spPr>
            <p:txBody>
              <a:bodyPr/>
              <a:lstStyle/>
              <a:p>
                <a:endParaRPr lang="en-GB"/>
              </a:p>
            </p:txBody>
          </p:sp>
          <p:sp>
            <p:nvSpPr>
              <p:cNvPr id="325" name="Line 126"/>
              <p:cNvSpPr>
                <a:spLocks noChangeShapeType="1"/>
              </p:cNvSpPr>
              <p:nvPr/>
            </p:nvSpPr>
            <p:spPr bwMode="auto">
              <a:xfrm flipV="1">
                <a:off x="316" y="2154"/>
                <a:ext cx="50" cy="2"/>
              </a:xfrm>
              <a:prstGeom prst="line">
                <a:avLst/>
              </a:prstGeom>
              <a:noFill/>
              <a:ln w="0">
                <a:solidFill>
                  <a:srgbClr val="000000"/>
                </a:solidFill>
                <a:round/>
                <a:headEnd/>
                <a:tailEnd/>
              </a:ln>
            </p:spPr>
            <p:txBody>
              <a:bodyPr/>
              <a:lstStyle/>
              <a:p>
                <a:endParaRPr lang="en-GB"/>
              </a:p>
            </p:txBody>
          </p:sp>
          <p:sp>
            <p:nvSpPr>
              <p:cNvPr id="326" name="Line 127"/>
              <p:cNvSpPr>
                <a:spLocks noChangeShapeType="1"/>
              </p:cNvSpPr>
              <p:nvPr/>
            </p:nvSpPr>
            <p:spPr bwMode="auto">
              <a:xfrm flipH="1" flipV="1">
                <a:off x="319" y="2145"/>
                <a:ext cx="43" cy="26"/>
              </a:xfrm>
              <a:prstGeom prst="line">
                <a:avLst/>
              </a:prstGeom>
              <a:noFill/>
              <a:ln w="0">
                <a:solidFill>
                  <a:srgbClr val="000000"/>
                </a:solidFill>
                <a:round/>
                <a:headEnd/>
                <a:tailEnd/>
              </a:ln>
            </p:spPr>
            <p:txBody>
              <a:bodyPr/>
              <a:lstStyle/>
              <a:p>
                <a:endParaRPr lang="en-GB"/>
              </a:p>
            </p:txBody>
          </p:sp>
          <p:sp>
            <p:nvSpPr>
              <p:cNvPr id="327" name="Line 128"/>
              <p:cNvSpPr>
                <a:spLocks noChangeShapeType="1"/>
              </p:cNvSpPr>
              <p:nvPr/>
            </p:nvSpPr>
            <p:spPr bwMode="auto">
              <a:xfrm>
                <a:off x="314" y="2158"/>
                <a:ext cx="50" cy="8"/>
              </a:xfrm>
              <a:prstGeom prst="line">
                <a:avLst/>
              </a:prstGeom>
              <a:noFill/>
              <a:ln w="0">
                <a:solidFill>
                  <a:srgbClr val="000000"/>
                </a:solidFill>
                <a:round/>
                <a:headEnd/>
                <a:tailEnd/>
              </a:ln>
            </p:spPr>
            <p:txBody>
              <a:bodyPr/>
              <a:lstStyle/>
              <a:p>
                <a:endParaRPr lang="en-GB"/>
              </a:p>
            </p:txBody>
          </p:sp>
          <p:sp>
            <p:nvSpPr>
              <p:cNvPr id="328" name="Line 129"/>
              <p:cNvSpPr>
                <a:spLocks noChangeShapeType="1"/>
              </p:cNvSpPr>
              <p:nvPr/>
            </p:nvSpPr>
            <p:spPr bwMode="auto">
              <a:xfrm flipH="1" flipV="1">
                <a:off x="319" y="2148"/>
                <a:ext cx="38" cy="33"/>
              </a:xfrm>
              <a:prstGeom prst="line">
                <a:avLst/>
              </a:prstGeom>
              <a:noFill/>
              <a:ln w="0">
                <a:solidFill>
                  <a:srgbClr val="000000"/>
                </a:solidFill>
                <a:round/>
                <a:headEnd/>
                <a:tailEnd/>
              </a:ln>
            </p:spPr>
            <p:txBody>
              <a:bodyPr/>
              <a:lstStyle/>
              <a:p>
                <a:endParaRPr lang="en-GB"/>
              </a:p>
            </p:txBody>
          </p:sp>
          <p:sp>
            <p:nvSpPr>
              <p:cNvPr id="329" name="Line 130"/>
              <p:cNvSpPr>
                <a:spLocks noChangeShapeType="1"/>
              </p:cNvSpPr>
              <p:nvPr/>
            </p:nvSpPr>
            <p:spPr bwMode="auto">
              <a:xfrm>
                <a:off x="312" y="2160"/>
                <a:ext cx="48" cy="16"/>
              </a:xfrm>
              <a:prstGeom prst="line">
                <a:avLst/>
              </a:prstGeom>
              <a:noFill/>
              <a:ln w="0">
                <a:solidFill>
                  <a:srgbClr val="000000"/>
                </a:solidFill>
                <a:round/>
                <a:headEnd/>
                <a:tailEnd/>
              </a:ln>
            </p:spPr>
            <p:txBody>
              <a:bodyPr/>
              <a:lstStyle/>
              <a:p>
                <a:endParaRPr lang="en-GB"/>
              </a:p>
            </p:txBody>
          </p:sp>
          <p:sp>
            <p:nvSpPr>
              <p:cNvPr id="330" name="Line 131"/>
              <p:cNvSpPr>
                <a:spLocks noChangeShapeType="1"/>
              </p:cNvSpPr>
              <p:nvPr/>
            </p:nvSpPr>
            <p:spPr bwMode="auto">
              <a:xfrm flipH="1" flipV="1">
                <a:off x="319" y="2151"/>
                <a:ext cx="31" cy="39"/>
              </a:xfrm>
              <a:prstGeom prst="line">
                <a:avLst/>
              </a:prstGeom>
              <a:noFill/>
              <a:ln w="0">
                <a:solidFill>
                  <a:srgbClr val="000000"/>
                </a:solidFill>
                <a:round/>
                <a:headEnd/>
                <a:tailEnd/>
              </a:ln>
            </p:spPr>
            <p:txBody>
              <a:bodyPr/>
              <a:lstStyle/>
              <a:p>
                <a:endParaRPr lang="en-GB"/>
              </a:p>
            </p:txBody>
          </p:sp>
          <p:sp>
            <p:nvSpPr>
              <p:cNvPr id="331" name="Line 132"/>
              <p:cNvSpPr>
                <a:spLocks noChangeShapeType="1"/>
              </p:cNvSpPr>
              <p:nvPr/>
            </p:nvSpPr>
            <p:spPr bwMode="auto">
              <a:xfrm>
                <a:off x="309" y="2162"/>
                <a:ext cx="44" cy="24"/>
              </a:xfrm>
              <a:prstGeom prst="line">
                <a:avLst/>
              </a:prstGeom>
              <a:noFill/>
              <a:ln w="0">
                <a:solidFill>
                  <a:srgbClr val="000000"/>
                </a:solidFill>
                <a:round/>
                <a:headEnd/>
                <a:tailEnd/>
              </a:ln>
            </p:spPr>
            <p:txBody>
              <a:bodyPr/>
              <a:lstStyle/>
              <a:p>
                <a:endParaRPr lang="en-GB"/>
              </a:p>
            </p:txBody>
          </p:sp>
          <p:sp>
            <p:nvSpPr>
              <p:cNvPr id="332" name="Line 133"/>
              <p:cNvSpPr>
                <a:spLocks noChangeShapeType="1"/>
              </p:cNvSpPr>
              <p:nvPr/>
            </p:nvSpPr>
            <p:spPr bwMode="auto">
              <a:xfrm flipH="1" flipV="1">
                <a:off x="317" y="2154"/>
                <a:ext cx="24" cy="44"/>
              </a:xfrm>
              <a:prstGeom prst="line">
                <a:avLst/>
              </a:prstGeom>
              <a:noFill/>
              <a:ln w="0">
                <a:solidFill>
                  <a:srgbClr val="000000"/>
                </a:solidFill>
                <a:round/>
                <a:headEnd/>
                <a:tailEnd/>
              </a:ln>
            </p:spPr>
            <p:txBody>
              <a:bodyPr/>
              <a:lstStyle/>
              <a:p>
                <a:endParaRPr lang="en-GB"/>
              </a:p>
            </p:txBody>
          </p:sp>
          <p:sp>
            <p:nvSpPr>
              <p:cNvPr id="333" name="Line 134"/>
              <p:cNvSpPr>
                <a:spLocks noChangeShapeType="1"/>
              </p:cNvSpPr>
              <p:nvPr/>
            </p:nvSpPr>
            <p:spPr bwMode="auto">
              <a:xfrm>
                <a:off x="306" y="2163"/>
                <a:ext cx="40" cy="32"/>
              </a:xfrm>
              <a:prstGeom prst="line">
                <a:avLst/>
              </a:prstGeom>
              <a:noFill/>
              <a:ln w="0">
                <a:solidFill>
                  <a:srgbClr val="000000"/>
                </a:solidFill>
                <a:round/>
                <a:headEnd/>
                <a:tailEnd/>
              </a:ln>
            </p:spPr>
            <p:txBody>
              <a:bodyPr/>
              <a:lstStyle/>
              <a:p>
                <a:endParaRPr lang="en-GB"/>
              </a:p>
            </p:txBody>
          </p:sp>
          <p:sp>
            <p:nvSpPr>
              <p:cNvPr id="334" name="Line 135"/>
              <p:cNvSpPr>
                <a:spLocks noChangeShapeType="1"/>
              </p:cNvSpPr>
              <p:nvPr/>
            </p:nvSpPr>
            <p:spPr bwMode="auto">
              <a:xfrm flipH="1" flipV="1">
                <a:off x="316" y="2157"/>
                <a:ext cx="16" cy="47"/>
              </a:xfrm>
              <a:prstGeom prst="line">
                <a:avLst/>
              </a:prstGeom>
              <a:noFill/>
              <a:ln w="0">
                <a:solidFill>
                  <a:srgbClr val="000000"/>
                </a:solidFill>
                <a:round/>
                <a:headEnd/>
                <a:tailEnd/>
              </a:ln>
            </p:spPr>
            <p:txBody>
              <a:bodyPr/>
              <a:lstStyle/>
              <a:p>
                <a:endParaRPr lang="en-GB"/>
              </a:p>
            </p:txBody>
          </p:sp>
          <p:sp>
            <p:nvSpPr>
              <p:cNvPr id="335" name="Line 136"/>
              <p:cNvSpPr>
                <a:spLocks noChangeShapeType="1"/>
              </p:cNvSpPr>
              <p:nvPr/>
            </p:nvSpPr>
            <p:spPr bwMode="auto">
              <a:xfrm>
                <a:off x="303" y="2164"/>
                <a:ext cx="33" cy="38"/>
              </a:xfrm>
              <a:prstGeom prst="line">
                <a:avLst/>
              </a:prstGeom>
              <a:noFill/>
              <a:ln w="0">
                <a:solidFill>
                  <a:srgbClr val="000000"/>
                </a:solidFill>
                <a:round/>
                <a:headEnd/>
                <a:tailEnd/>
              </a:ln>
            </p:spPr>
            <p:txBody>
              <a:bodyPr/>
              <a:lstStyle/>
              <a:p>
                <a:endParaRPr lang="en-GB"/>
              </a:p>
            </p:txBody>
          </p:sp>
          <p:sp>
            <p:nvSpPr>
              <p:cNvPr id="336" name="Line 137"/>
              <p:cNvSpPr>
                <a:spLocks noChangeShapeType="1"/>
              </p:cNvSpPr>
              <p:nvPr/>
            </p:nvSpPr>
            <p:spPr bwMode="auto">
              <a:xfrm flipH="1" flipV="1">
                <a:off x="313" y="2159"/>
                <a:ext cx="8" cy="50"/>
              </a:xfrm>
              <a:prstGeom prst="line">
                <a:avLst/>
              </a:prstGeom>
              <a:noFill/>
              <a:ln w="0">
                <a:solidFill>
                  <a:srgbClr val="000000"/>
                </a:solidFill>
                <a:round/>
                <a:headEnd/>
                <a:tailEnd/>
              </a:ln>
            </p:spPr>
            <p:txBody>
              <a:bodyPr/>
              <a:lstStyle/>
              <a:p>
                <a:endParaRPr lang="en-GB"/>
              </a:p>
            </p:txBody>
          </p:sp>
          <p:sp>
            <p:nvSpPr>
              <p:cNvPr id="337" name="Line 138"/>
              <p:cNvSpPr>
                <a:spLocks noChangeShapeType="1"/>
              </p:cNvSpPr>
              <p:nvPr/>
            </p:nvSpPr>
            <p:spPr bwMode="auto">
              <a:xfrm>
                <a:off x="300" y="2164"/>
                <a:ext cx="26" cy="43"/>
              </a:xfrm>
              <a:prstGeom prst="line">
                <a:avLst/>
              </a:prstGeom>
              <a:noFill/>
              <a:ln w="0">
                <a:solidFill>
                  <a:srgbClr val="000000"/>
                </a:solidFill>
                <a:round/>
                <a:headEnd/>
                <a:tailEnd/>
              </a:ln>
            </p:spPr>
            <p:txBody>
              <a:bodyPr/>
              <a:lstStyle/>
              <a:p>
                <a:endParaRPr lang="en-GB"/>
              </a:p>
            </p:txBody>
          </p:sp>
          <p:sp>
            <p:nvSpPr>
              <p:cNvPr id="338" name="Line 139"/>
              <p:cNvSpPr>
                <a:spLocks noChangeShapeType="1"/>
              </p:cNvSpPr>
              <p:nvPr/>
            </p:nvSpPr>
            <p:spPr bwMode="auto">
              <a:xfrm flipV="1">
                <a:off x="310" y="2161"/>
                <a:ext cx="1" cy="50"/>
              </a:xfrm>
              <a:prstGeom prst="line">
                <a:avLst/>
              </a:prstGeom>
              <a:noFill/>
              <a:ln w="0">
                <a:solidFill>
                  <a:srgbClr val="000000"/>
                </a:solidFill>
                <a:round/>
                <a:headEnd/>
                <a:tailEnd/>
              </a:ln>
            </p:spPr>
            <p:txBody>
              <a:bodyPr/>
              <a:lstStyle/>
              <a:p>
                <a:endParaRPr lang="en-GB"/>
              </a:p>
            </p:txBody>
          </p:sp>
          <p:sp>
            <p:nvSpPr>
              <p:cNvPr id="339" name="Line 140"/>
              <p:cNvSpPr>
                <a:spLocks noChangeShapeType="1"/>
              </p:cNvSpPr>
              <p:nvPr/>
            </p:nvSpPr>
            <p:spPr bwMode="auto">
              <a:xfrm>
                <a:off x="297" y="2163"/>
                <a:ext cx="18" cy="47"/>
              </a:xfrm>
              <a:prstGeom prst="line">
                <a:avLst/>
              </a:prstGeom>
              <a:noFill/>
              <a:ln w="0">
                <a:solidFill>
                  <a:srgbClr val="000000"/>
                </a:solidFill>
                <a:round/>
                <a:headEnd/>
                <a:tailEnd/>
              </a:ln>
            </p:spPr>
            <p:txBody>
              <a:bodyPr/>
              <a:lstStyle/>
              <a:p>
                <a:endParaRPr lang="en-GB"/>
              </a:p>
            </p:txBody>
          </p:sp>
          <p:sp>
            <p:nvSpPr>
              <p:cNvPr id="340" name="Freeform 141"/>
              <p:cNvSpPr>
                <a:spLocks/>
              </p:cNvSpPr>
              <p:nvPr/>
            </p:nvSpPr>
            <p:spPr bwMode="auto">
              <a:xfrm>
                <a:off x="276" y="2121"/>
                <a:ext cx="50" cy="50"/>
              </a:xfrm>
              <a:custGeom>
                <a:avLst/>
                <a:gdLst>
                  <a:gd name="T0" fmla="*/ 13 w 100"/>
                  <a:gd name="T1" fmla="*/ 0 h 99"/>
                  <a:gd name="T2" fmla="*/ 15 w 100"/>
                  <a:gd name="T3" fmla="*/ 1 h 99"/>
                  <a:gd name="T4" fmla="*/ 18 w 100"/>
                  <a:gd name="T5" fmla="*/ 1 h 99"/>
                  <a:gd name="T6" fmla="*/ 19 w 100"/>
                  <a:gd name="T7" fmla="*/ 2 h 99"/>
                  <a:gd name="T8" fmla="*/ 21 w 100"/>
                  <a:gd name="T9" fmla="*/ 3 h 99"/>
                  <a:gd name="T10" fmla="*/ 22 w 100"/>
                  <a:gd name="T11" fmla="*/ 4 h 99"/>
                  <a:gd name="T12" fmla="*/ 23 w 100"/>
                  <a:gd name="T13" fmla="*/ 6 h 99"/>
                  <a:gd name="T14" fmla="*/ 24 w 100"/>
                  <a:gd name="T15" fmla="*/ 7 h 99"/>
                  <a:gd name="T16" fmla="*/ 25 w 100"/>
                  <a:gd name="T17" fmla="*/ 9 h 99"/>
                  <a:gd name="T18" fmla="*/ 25 w 100"/>
                  <a:gd name="T19" fmla="*/ 11 h 99"/>
                  <a:gd name="T20" fmla="*/ 25 w 100"/>
                  <a:gd name="T21" fmla="*/ 13 h 99"/>
                  <a:gd name="T22" fmla="*/ 25 w 100"/>
                  <a:gd name="T23" fmla="*/ 15 h 99"/>
                  <a:gd name="T24" fmla="*/ 25 w 100"/>
                  <a:gd name="T25" fmla="*/ 17 h 99"/>
                  <a:gd name="T26" fmla="*/ 24 w 100"/>
                  <a:gd name="T27" fmla="*/ 18 h 99"/>
                  <a:gd name="T28" fmla="*/ 23 w 100"/>
                  <a:gd name="T29" fmla="*/ 20 h 99"/>
                  <a:gd name="T30" fmla="*/ 22 w 100"/>
                  <a:gd name="T31" fmla="*/ 21 h 99"/>
                  <a:gd name="T32" fmla="*/ 21 w 100"/>
                  <a:gd name="T33" fmla="*/ 22 h 99"/>
                  <a:gd name="T34" fmla="*/ 19 w 100"/>
                  <a:gd name="T35" fmla="*/ 23 h 99"/>
                  <a:gd name="T36" fmla="*/ 18 w 100"/>
                  <a:gd name="T37" fmla="*/ 24 h 99"/>
                  <a:gd name="T38" fmla="*/ 15 w 100"/>
                  <a:gd name="T39" fmla="*/ 25 h 99"/>
                  <a:gd name="T40" fmla="*/ 13 w 100"/>
                  <a:gd name="T41" fmla="*/ 25 h 99"/>
                  <a:gd name="T42" fmla="*/ 12 w 100"/>
                  <a:gd name="T43" fmla="*/ 25 h 99"/>
                  <a:gd name="T44" fmla="*/ 10 w 100"/>
                  <a:gd name="T45" fmla="*/ 25 h 99"/>
                  <a:gd name="T46" fmla="*/ 8 w 100"/>
                  <a:gd name="T47" fmla="*/ 25 h 99"/>
                  <a:gd name="T48" fmla="*/ 6 w 100"/>
                  <a:gd name="T49" fmla="*/ 24 h 99"/>
                  <a:gd name="T50" fmla="*/ 5 w 100"/>
                  <a:gd name="T51" fmla="*/ 23 h 99"/>
                  <a:gd name="T52" fmla="*/ 3 w 100"/>
                  <a:gd name="T53" fmla="*/ 22 h 99"/>
                  <a:gd name="T54" fmla="*/ 3 w 100"/>
                  <a:gd name="T55" fmla="*/ 20 h 99"/>
                  <a:gd name="T56" fmla="*/ 2 w 100"/>
                  <a:gd name="T57" fmla="*/ 19 h 99"/>
                  <a:gd name="T58" fmla="*/ 1 w 100"/>
                  <a:gd name="T59" fmla="*/ 17 h 99"/>
                  <a:gd name="T60" fmla="*/ 1 w 100"/>
                  <a:gd name="T61" fmla="*/ 15 h 99"/>
                  <a:gd name="T62" fmla="*/ 0 w 100"/>
                  <a:gd name="T63" fmla="*/ 13 h 99"/>
                  <a:gd name="T64" fmla="*/ 0 w 100"/>
                  <a:gd name="T65" fmla="*/ 12 h 99"/>
                  <a:gd name="T66" fmla="*/ 1 w 100"/>
                  <a:gd name="T67" fmla="*/ 10 h 99"/>
                  <a:gd name="T68" fmla="*/ 1 w 100"/>
                  <a:gd name="T69" fmla="*/ 8 h 99"/>
                  <a:gd name="T70" fmla="*/ 2 w 100"/>
                  <a:gd name="T71" fmla="*/ 6 h 99"/>
                  <a:gd name="T72" fmla="*/ 3 w 100"/>
                  <a:gd name="T73" fmla="*/ 5 h 99"/>
                  <a:gd name="T74" fmla="*/ 4 w 100"/>
                  <a:gd name="T75" fmla="*/ 4 h 99"/>
                  <a:gd name="T76" fmla="*/ 6 w 100"/>
                  <a:gd name="T77" fmla="*/ 2 h 99"/>
                  <a:gd name="T78" fmla="*/ 7 w 100"/>
                  <a:gd name="T79" fmla="*/ 2 h 99"/>
                  <a:gd name="T80" fmla="*/ 9 w 100"/>
                  <a:gd name="T81" fmla="*/ 1 h 99"/>
                  <a:gd name="T82" fmla="*/ 11 w 100"/>
                  <a:gd name="T83" fmla="*/ 0 h 99"/>
                  <a:gd name="T84" fmla="*/ 13 w 100"/>
                  <a:gd name="T85" fmla="*/ 0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99"/>
                  <a:gd name="T131" fmla="*/ 100 w 100"/>
                  <a:gd name="T132" fmla="*/ 99 h 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99">
                    <a:moveTo>
                      <a:pt x="50" y="0"/>
                    </a:moveTo>
                    <a:lnTo>
                      <a:pt x="53" y="0"/>
                    </a:lnTo>
                    <a:lnTo>
                      <a:pt x="55" y="0"/>
                    </a:lnTo>
                    <a:lnTo>
                      <a:pt x="58" y="0"/>
                    </a:lnTo>
                    <a:lnTo>
                      <a:pt x="60" y="1"/>
                    </a:lnTo>
                    <a:lnTo>
                      <a:pt x="62" y="1"/>
                    </a:lnTo>
                    <a:lnTo>
                      <a:pt x="64" y="2"/>
                    </a:lnTo>
                    <a:lnTo>
                      <a:pt x="67" y="2"/>
                    </a:lnTo>
                    <a:lnTo>
                      <a:pt x="69" y="4"/>
                    </a:lnTo>
                    <a:lnTo>
                      <a:pt x="71" y="5"/>
                    </a:lnTo>
                    <a:lnTo>
                      <a:pt x="74" y="6"/>
                    </a:lnTo>
                    <a:lnTo>
                      <a:pt x="76" y="7"/>
                    </a:lnTo>
                    <a:lnTo>
                      <a:pt x="78" y="8"/>
                    </a:lnTo>
                    <a:lnTo>
                      <a:pt x="79" y="9"/>
                    </a:lnTo>
                    <a:lnTo>
                      <a:pt x="82" y="12"/>
                    </a:lnTo>
                    <a:lnTo>
                      <a:pt x="83" y="13"/>
                    </a:lnTo>
                    <a:lnTo>
                      <a:pt x="85" y="14"/>
                    </a:lnTo>
                    <a:lnTo>
                      <a:pt x="86" y="16"/>
                    </a:lnTo>
                    <a:lnTo>
                      <a:pt x="89" y="17"/>
                    </a:lnTo>
                    <a:lnTo>
                      <a:pt x="90" y="20"/>
                    </a:lnTo>
                    <a:lnTo>
                      <a:pt x="91" y="22"/>
                    </a:lnTo>
                    <a:lnTo>
                      <a:pt x="92" y="24"/>
                    </a:lnTo>
                    <a:lnTo>
                      <a:pt x="93" y="25"/>
                    </a:lnTo>
                    <a:lnTo>
                      <a:pt x="94" y="28"/>
                    </a:lnTo>
                    <a:lnTo>
                      <a:pt x="96" y="30"/>
                    </a:lnTo>
                    <a:lnTo>
                      <a:pt x="97" y="32"/>
                    </a:lnTo>
                    <a:lnTo>
                      <a:pt x="98" y="35"/>
                    </a:lnTo>
                    <a:lnTo>
                      <a:pt x="98" y="37"/>
                    </a:lnTo>
                    <a:lnTo>
                      <a:pt x="99" y="39"/>
                    </a:lnTo>
                    <a:lnTo>
                      <a:pt x="99" y="43"/>
                    </a:lnTo>
                    <a:lnTo>
                      <a:pt x="99" y="45"/>
                    </a:lnTo>
                    <a:lnTo>
                      <a:pt x="100" y="47"/>
                    </a:lnTo>
                    <a:lnTo>
                      <a:pt x="100" y="50"/>
                    </a:lnTo>
                    <a:lnTo>
                      <a:pt x="100" y="52"/>
                    </a:lnTo>
                    <a:lnTo>
                      <a:pt x="99" y="55"/>
                    </a:lnTo>
                    <a:lnTo>
                      <a:pt x="99" y="58"/>
                    </a:lnTo>
                    <a:lnTo>
                      <a:pt x="99" y="60"/>
                    </a:lnTo>
                    <a:lnTo>
                      <a:pt x="98" y="62"/>
                    </a:lnTo>
                    <a:lnTo>
                      <a:pt x="98" y="65"/>
                    </a:lnTo>
                    <a:lnTo>
                      <a:pt x="97" y="67"/>
                    </a:lnTo>
                    <a:lnTo>
                      <a:pt x="96" y="69"/>
                    </a:lnTo>
                    <a:lnTo>
                      <a:pt x="94" y="72"/>
                    </a:lnTo>
                    <a:lnTo>
                      <a:pt x="93" y="74"/>
                    </a:lnTo>
                    <a:lnTo>
                      <a:pt x="92" y="76"/>
                    </a:lnTo>
                    <a:lnTo>
                      <a:pt x="91" y="77"/>
                    </a:lnTo>
                    <a:lnTo>
                      <a:pt x="90" y="80"/>
                    </a:lnTo>
                    <a:lnTo>
                      <a:pt x="89" y="82"/>
                    </a:lnTo>
                    <a:lnTo>
                      <a:pt x="86" y="83"/>
                    </a:lnTo>
                    <a:lnTo>
                      <a:pt x="85" y="85"/>
                    </a:lnTo>
                    <a:lnTo>
                      <a:pt x="83" y="86"/>
                    </a:lnTo>
                    <a:lnTo>
                      <a:pt x="82" y="88"/>
                    </a:lnTo>
                    <a:lnTo>
                      <a:pt x="79" y="90"/>
                    </a:lnTo>
                    <a:lnTo>
                      <a:pt x="78" y="91"/>
                    </a:lnTo>
                    <a:lnTo>
                      <a:pt x="76" y="92"/>
                    </a:lnTo>
                    <a:lnTo>
                      <a:pt x="74" y="93"/>
                    </a:lnTo>
                    <a:lnTo>
                      <a:pt x="71" y="95"/>
                    </a:lnTo>
                    <a:lnTo>
                      <a:pt x="69" y="96"/>
                    </a:lnTo>
                    <a:lnTo>
                      <a:pt x="67" y="97"/>
                    </a:lnTo>
                    <a:lnTo>
                      <a:pt x="64" y="97"/>
                    </a:lnTo>
                    <a:lnTo>
                      <a:pt x="62" y="98"/>
                    </a:lnTo>
                    <a:lnTo>
                      <a:pt x="60" y="99"/>
                    </a:lnTo>
                    <a:lnTo>
                      <a:pt x="58" y="99"/>
                    </a:lnTo>
                    <a:lnTo>
                      <a:pt x="55" y="99"/>
                    </a:lnTo>
                    <a:lnTo>
                      <a:pt x="53" y="99"/>
                    </a:lnTo>
                    <a:lnTo>
                      <a:pt x="50" y="99"/>
                    </a:lnTo>
                    <a:lnTo>
                      <a:pt x="47" y="99"/>
                    </a:lnTo>
                    <a:lnTo>
                      <a:pt x="45" y="99"/>
                    </a:lnTo>
                    <a:lnTo>
                      <a:pt x="43" y="99"/>
                    </a:lnTo>
                    <a:lnTo>
                      <a:pt x="40" y="99"/>
                    </a:lnTo>
                    <a:lnTo>
                      <a:pt x="38" y="98"/>
                    </a:lnTo>
                    <a:lnTo>
                      <a:pt x="35" y="97"/>
                    </a:lnTo>
                    <a:lnTo>
                      <a:pt x="32" y="97"/>
                    </a:lnTo>
                    <a:lnTo>
                      <a:pt x="30" y="96"/>
                    </a:lnTo>
                    <a:lnTo>
                      <a:pt x="29" y="95"/>
                    </a:lnTo>
                    <a:lnTo>
                      <a:pt x="26" y="93"/>
                    </a:lnTo>
                    <a:lnTo>
                      <a:pt x="24" y="92"/>
                    </a:lnTo>
                    <a:lnTo>
                      <a:pt x="22" y="91"/>
                    </a:lnTo>
                    <a:lnTo>
                      <a:pt x="20" y="90"/>
                    </a:lnTo>
                    <a:lnTo>
                      <a:pt x="18" y="88"/>
                    </a:lnTo>
                    <a:lnTo>
                      <a:pt x="16" y="86"/>
                    </a:lnTo>
                    <a:lnTo>
                      <a:pt x="15" y="85"/>
                    </a:lnTo>
                    <a:lnTo>
                      <a:pt x="13" y="83"/>
                    </a:lnTo>
                    <a:lnTo>
                      <a:pt x="11" y="82"/>
                    </a:lnTo>
                    <a:lnTo>
                      <a:pt x="10" y="80"/>
                    </a:lnTo>
                    <a:lnTo>
                      <a:pt x="8" y="77"/>
                    </a:lnTo>
                    <a:lnTo>
                      <a:pt x="7" y="76"/>
                    </a:lnTo>
                    <a:lnTo>
                      <a:pt x="6" y="74"/>
                    </a:lnTo>
                    <a:lnTo>
                      <a:pt x="5" y="72"/>
                    </a:lnTo>
                    <a:lnTo>
                      <a:pt x="3" y="69"/>
                    </a:lnTo>
                    <a:lnTo>
                      <a:pt x="3" y="67"/>
                    </a:lnTo>
                    <a:lnTo>
                      <a:pt x="2" y="65"/>
                    </a:lnTo>
                    <a:lnTo>
                      <a:pt x="1" y="62"/>
                    </a:lnTo>
                    <a:lnTo>
                      <a:pt x="1" y="60"/>
                    </a:lnTo>
                    <a:lnTo>
                      <a:pt x="0" y="58"/>
                    </a:lnTo>
                    <a:lnTo>
                      <a:pt x="0" y="55"/>
                    </a:lnTo>
                    <a:lnTo>
                      <a:pt x="0" y="52"/>
                    </a:lnTo>
                    <a:lnTo>
                      <a:pt x="0" y="50"/>
                    </a:lnTo>
                    <a:lnTo>
                      <a:pt x="0" y="47"/>
                    </a:lnTo>
                    <a:lnTo>
                      <a:pt x="0" y="45"/>
                    </a:lnTo>
                    <a:lnTo>
                      <a:pt x="0" y="43"/>
                    </a:lnTo>
                    <a:lnTo>
                      <a:pt x="1" y="39"/>
                    </a:lnTo>
                    <a:lnTo>
                      <a:pt x="1" y="37"/>
                    </a:lnTo>
                    <a:lnTo>
                      <a:pt x="2" y="35"/>
                    </a:lnTo>
                    <a:lnTo>
                      <a:pt x="3" y="32"/>
                    </a:lnTo>
                    <a:lnTo>
                      <a:pt x="3" y="30"/>
                    </a:lnTo>
                    <a:lnTo>
                      <a:pt x="5" y="28"/>
                    </a:lnTo>
                    <a:lnTo>
                      <a:pt x="6" y="25"/>
                    </a:lnTo>
                    <a:lnTo>
                      <a:pt x="7" y="24"/>
                    </a:lnTo>
                    <a:lnTo>
                      <a:pt x="8" y="22"/>
                    </a:lnTo>
                    <a:lnTo>
                      <a:pt x="10" y="20"/>
                    </a:lnTo>
                    <a:lnTo>
                      <a:pt x="11" y="17"/>
                    </a:lnTo>
                    <a:lnTo>
                      <a:pt x="13" y="16"/>
                    </a:lnTo>
                    <a:lnTo>
                      <a:pt x="15" y="14"/>
                    </a:lnTo>
                    <a:lnTo>
                      <a:pt x="16" y="13"/>
                    </a:lnTo>
                    <a:lnTo>
                      <a:pt x="18" y="12"/>
                    </a:lnTo>
                    <a:lnTo>
                      <a:pt x="20" y="9"/>
                    </a:lnTo>
                    <a:lnTo>
                      <a:pt x="22" y="8"/>
                    </a:lnTo>
                    <a:lnTo>
                      <a:pt x="24" y="7"/>
                    </a:lnTo>
                    <a:lnTo>
                      <a:pt x="26" y="6"/>
                    </a:lnTo>
                    <a:lnTo>
                      <a:pt x="29" y="5"/>
                    </a:lnTo>
                    <a:lnTo>
                      <a:pt x="30" y="4"/>
                    </a:lnTo>
                    <a:lnTo>
                      <a:pt x="32" y="2"/>
                    </a:lnTo>
                    <a:lnTo>
                      <a:pt x="35" y="2"/>
                    </a:lnTo>
                    <a:lnTo>
                      <a:pt x="38" y="1"/>
                    </a:lnTo>
                    <a:lnTo>
                      <a:pt x="40" y="1"/>
                    </a:lnTo>
                    <a:lnTo>
                      <a:pt x="43" y="0"/>
                    </a:lnTo>
                    <a:lnTo>
                      <a:pt x="45" y="0"/>
                    </a:lnTo>
                    <a:lnTo>
                      <a:pt x="47" y="0"/>
                    </a:lnTo>
                    <a:lnTo>
                      <a:pt x="50" y="0"/>
                    </a:lnTo>
                    <a:close/>
                  </a:path>
                </a:pathLst>
              </a:custGeom>
              <a:solidFill>
                <a:srgbClr val="FFFFFF"/>
              </a:solidFill>
              <a:ln w="9525">
                <a:noFill/>
                <a:round/>
                <a:headEnd/>
                <a:tailEnd/>
              </a:ln>
            </p:spPr>
            <p:txBody>
              <a:bodyPr/>
              <a:lstStyle/>
              <a:p>
                <a:endParaRPr lang="en-GB"/>
              </a:p>
            </p:txBody>
          </p:sp>
          <p:sp>
            <p:nvSpPr>
              <p:cNvPr id="341" name="Freeform 142"/>
              <p:cNvSpPr>
                <a:spLocks/>
              </p:cNvSpPr>
              <p:nvPr/>
            </p:nvSpPr>
            <p:spPr bwMode="auto">
              <a:xfrm>
                <a:off x="276" y="2121"/>
                <a:ext cx="50" cy="50"/>
              </a:xfrm>
              <a:custGeom>
                <a:avLst/>
                <a:gdLst>
                  <a:gd name="T0" fmla="*/ 13 w 100"/>
                  <a:gd name="T1" fmla="*/ 0 h 99"/>
                  <a:gd name="T2" fmla="*/ 15 w 100"/>
                  <a:gd name="T3" fmla="*/ 1 h 99"/>
                  <a:gd name="T4" fmla="*/ 18 w 100"/>
                  <a:gd name="T5" fmla="*/ 1 h 99"/>
                  <a:gd name="T6" fmla="*/ 19 w 100"/>
                  <a:gd name="T7" fmla="*/ 2 h 99"/>
                  <a:gd name="T8" fmla="*/ 21 w 100"/>
                  <a:gd name="T9" fmla="*/ 3 h 99"/>
                  <a:gd name="T10" fmla="*/ 22 w 100"/>
                  <a:gd name="T11" fmla="*/ 4 h 99"/>
                  <a:gd name="T12" fmla="*/ 23 w 100"/>
                  <a:gd name="T13" fmla="*/ 6 h 99"/>
                  <a:gd name="T14" fmla="*/ 24 w 100"/>
                  <a:gd name="T15" fmla="*/ 7 h 99"/>
                  <a:gd name="T16" fmla="*/ 25 w 100"/>
                  <a:gd name="T17" fmla="*/ 9 h 99"/>
                  <a:gd name="T18" fmla="*/ 25 w 100"/>
                  <a:gd name="T19" fmla="*/ 11 h 99"/>
                  <a:gd name="T20" fmla="*/ 25 w 100"/>
                  <a:gd name="T21" fmla="*/ 13 h 99"/>
                  <a:gd name="T22" fmla="*/ 25 w 100"/>
                  <a:gd name="T23" fmla="*/ 15 h 99"/>
                  <a:gd name="T24" fmla="*/ 25 w 100"/>
                  <a:gd name="T25" fmla="*/ 17 h 99"/>
                  <a:gd name="T26" fmla="*/ 24 w 100"/>
                  <a:gd name="T27" fmla="*/ 18 h 99"/>
                  <a:gd name="T28" fmla="*/ 23 w 100"/>
                  <a:gd name="T29" fmla="*/ 20 h 99"/>
                  <a:gd name="T30" fmla="*/ 22 w 100"/>
                  <a:gd name="T31" fmla="*/ 21 h 99"/>
                  <a:gd name="T32" fmla="*/ 21 w 100"/>
                  <a:gd name="T33" fmla="*/ 22 h 99"/>
                  <a:gd name="T34" fmla="*/ 19 w 100"/>
                  <a:gd name="T35" fmla="*/ 23 h 99"/>
                  <a:gd name="T36" fmla="*/ 18 w 100"/>
                  <a:gd name="T37" fmla="*/ 24 h 99"/>
                  <a:gd name="T38" fmla="*/ 15 w 100"/>
                  <a:gd name="T39" fmla="*/ 25 h 99"/>
                  <a:gd name="T40" fmla="*/ 13 w 100"/>
                  <a:gd name="T41" fmla="*/ 25 h 99"/>
                  <a:gd name="T42" fmla="*/ 12 w 100"/>
                  <a:gd name="T43" fmla="*/ 25 h 99"/>
                  <a:gd name="T44" fmla="*/ 10 w 100"/>
                  <a:gd name="T45" fmla="*/ 25 h 99"/>
                  <a:gd name="T46" fmla="*/ 8 w 100"/>
                  <a:gd name="T47" fmla="*/ 25 h 99"/>
                  <a:gd name="T48" fmla="*/ 6 w 100"/>
                  <a:gd name="T49" fmla="*/ 24 h 99"/>
                  <a:gd name="T50" fmla="*/ 5 w 100"/>
                  <a:gd name="T51" fmla="*/ 23 h 99"/>
                  <a:gd name="T52" fmla="*/ 3 w 100"/>
                  <a:gd name="T53" fmla="*/ 22 h 99"/>
                  <a:gd name="T54" fmla="*/ 3 w 100"/>
                  <a:gd name="T55" fmla="*/ 20 h 99"/>
                  <a:gd name="T56" fmla="*/ 2 w 100"/>
                  <a:gd name="T57" fmla="*/ 19 h 99"/>
                  <a:gd name="T58" fmla="*/ 1 w 100"/>
                  <a:gd name="T59" fmla="*/ 17 h 99"/>
                  <a:gd name="T60" fmla="*/ 1 w 100"/>
                  <a:gd name="T61" fmla="*/ 15 h 99"/>
                  <a:gd name="T62" fmla="*/ 0 w 100"/>
                  <a:gd name="T63" fmla="*/ 13 h 99"/>
                  <a:gd name="T64" fmla="*/ 0 w 100"/>
                  <a:gd name="T65" fmla="*/ 12 h 99"/>
                  <a:gd name="T66" fmla="*/ 1 w 100"/>
                  <a:gd name="T67" fmla="*/ 10 h 99"/>
                  <a:gd name="T68" fmla="*/ 1 w 100"/>
                  <a:gd name="T69" fmla="*/ 8 h 99"/>
                  <a:gd name="T70" fmla="*/ 2 w 100"/>
                  <a:gd name="T71" fmla="*/ 6 h 99"/>
                  <a:gd name="T72" fmla="*/ 3 w 100"/>
                  <a:gd name="T73" fmla="*/ 5 h 99"/>
                  <a:gd name="T74" fmla="*/ 4 w 100"/>
                  <a:gd name="T75" fmla="*/ 4 h 99"/>
                  <a:gd name="T76" fmla="*/ 6 w 100"/>
                  <a:gd name="T77" fmla="*/ 2 h 99"/>
                  <a:gd name="T78" fmla="*/ 7 w 100"/>
                  <a:gd name="T79" fmla="*/ 2 h 99"/>
                  <a:gd name="T80" fmla="*/ 9 w 100"/>
                  <a:gd name="T81" fmla="*/ 1 h 99"/>
                  <a:gd name="T82" fmla="*/ 11 w 100"/>
                  <a:gd name="T83" fmla="*/ 0 h 99"/>
                  <a:gd name="T84" fmla="*/ 13 w 100"/>
                  <a:gd name="T85" fmla="*/ 0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99"/>
                  <a:gd name="T131" fmla="*/ 100 w 100"/>
                  <a:gd name="T132" fmla="*/ 99 h 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99">
                    <a:moveTo>
                      <a:pt x="50" y="0"/>
                    </a:moveTo>
                    <a:lnTo>
                      <a:pt x="53" y="0"/>
                    </a:lnTo>
                    <a:lnTo>
                      <a:pt x="55" y="0"/>
                    </a:lnTo>
                    <a:lnTo>
                      <a:pt x="58" y="0"/>
                    </a:lnTo>
                    <a:lnTo>
                      <a:pt x="60" y="1"/>
                    </a:lnTo>
                    <a:lnTo>
                      <a:pt x="62" y="1"/>
                    </a:lnTo>
                    <a:lnTo>
                      <a:pt x="64" y="2"/>
                    </a:lnTo>
                    <a:lnTo>
                      <a:pt x="67" y="2"/>
                    </a:lnTo>
                    <a:lnTo>
                      <a:pt x="69" y="4"/>
                    </a:lnTo>
                    <a:lnTo>
                      <a:pt x="71" y="5"/>
                    </a:lnTo>
                    <a:lnTo>
                      <a:pt x="74" y="6"/>
                    </a:lnTo>
                    <a:lnTo>
                      <a:pt x="76" y="7"/>
                    </a:lnTo>
                    <a:lnTo>
                      <a:pt x="78" y="8"/>
                    </a:lnTo>
                    <a:lnTo>
                      <a:pt x="79" y="9"/>
                    </a:lnTo>
                    <a:lnTo>
                      <a:pt x="82" y="12"/>
                    </a:lnTo>
                    <a:lnTo>
                      <a:pt x="83" y="13"/>
                    </a:lnTo>
                    <a:lnTo>
                      <a:pt x="85" y="14"/>
                    </a:lnTo>
                    <a:lnTo>
                      <a:pt x="86" y="16"/>
                    </a:lnTo>
                    <a:lnTo>
                      <a:pt x="89" y="17"/>
                    </a:lnTo>
                    <a:lnTo>
                      <a:pt x="90" y="20"/>
                    </a:lnTo>
                    <a:lnTo>
                      <a:pt x="91" y="22"/>
                    </a:lnTo>
                    <a:lnTo>
                      <a:pt x="92" y="24"/>
                    </a:lnTo>
                    <a:lnTo>
                      <a:pt x="93" y="25"/>
                    </a:lnTo>
                    <a:lnTo>
                      <a:pt x="94" y="28"/>
                    </a:lnTo>
                    <a:lnTo>
                      <a:pt x="96" y="30"/>
                    </a:lnTo>
                    <a:lnTo>
                      <a:pt x="97" y="32"/>
                    </a:lnTo>
                    <a:lnTo>
                      <a:pt x="98" y="35"/>
                    </a:lnTo>
                    <a:lnTo>
                      <a:pt x="98" y="37"/>
                    </a:lnTo>
                    <a:lnTo>
                      <a:pt x="99" y="39"/>
                    </a:lnTo>
                    <a:lnTo>
                      <a:pt x="99" y="43"/>
                    </a:lnTo>
                    <a:lnTo>
                      <a:pt x="99" y="45"/>
                    </a:lnTo>
                    <a:lnTo>
                      <a:pt x="100" y="47"/>
                    </a:lnTo>
                    <a:lnTo>
                      <a:pt x="100" y="50"/>
                    </a:lnTo>
                    <a:lnTo>
                      <a:pt x="100" y="52"/>
                    </a:lnTo>
                    <a:lnTo>
                      <a:pt x="99" y="55"/>
                    </a:lnTo>
                    <a:lnTo>
                      <a:pt x="99" y="58"/>
                    </a:lnTo>
                    <a:lnTo>
                      <a:pt x="99" y="60"/>
                    </a:lnTo>
                    <a:lnTo>
                      <a:pt x="98" y="62"/>
                    </a:lnTo>
                    <a:lnTo>
                      <a:pt x="98" y="65"/>
                    </a:lnTo>
                    <a:lnTo>
                      <a:pt x="97" y="67"/>
                    </a:lnTo>
                    <a:lnTo>
                      <a:pt x="96" y="69"/>
                    </a:lnTo>
                    <a:lnTo>
                      <a:pt x="94" y="72"/>
                    </a:lnTo>
                    <a:lnTo>
                      <a:pt x="93" y="74"/>
                    </a:lnTo>
                    <a:lnTo>
                      <a:pt x="92" y="76"/>
                    </a:lnTo>
                    <a:lnTo>
                      <a:pt x="91" y="77"/>
                    </a:lnTo>
                    <a:lnTo>
                      <a:pt x="90" y="80"/>
                    </a:lnTo>
                    <a:lnTo>
                      <a:pt x="89" y="82"/>
                    </a:lnTo>
                    <a:lnTo>
                      <a:pt x="86" y="83"/>
                    </a:lnTo>
                    <a:lnTo>
                      <a:pt x="85" y="85"/>
                    </a:lnTo>
                    <a:lnTo>
                      <a:pt x="83" y="86"/>
                    </a:lnTo>
                    <a:lnTo>
                      <a:pt x="82" y="88"/>
                    </a:lnTo>
                    <a:lnTo>
                      <a:pt x="79" y="90"/>
                    </a:lnTo>
                    <a:lnTo>
                      <a:pt x="78" y="91"/>
                    </a:lnTo>
                    <a:lnTo>
                      <a:pt x="76" y="92"/>
                    </a:lnTo>
                    <a:lnTo>
                      <a:pt x="74" y="93"/>
                    </a:lnTo>
                    <a:lnTo>
                      <a:pt x="71" y="95"/>
                    </a:lnTo>
                    <a:lnTo>
                      <a:pt x="69" y="96"/>
                    </a:lnTo>
                    <a:lnTo>
                      <a:pt x="67" y="97"/>
                    </a:lnTo>
                    <a:lnTo>
                      <a:pt x="64" y="97"/>
                    </a:lnTo>
                    <a:lnTo>
                      <a:pt x="62" y="98"/>
                    </a:lnTo>
                    <a:lnTo>
                      <a:pt x="60" y="99"/>
                    </a:lnTo>
                    <a:lnTo>
                      <a:pt x="58" y="99"/>
                    </a:lnTo>
                    <a:lnTo>
                      <a:pt x="55" y="99"/>
                    </a:lnTo>
                    <a:lnTo>
                      <a:pt x="53" y="99"/>
                    </a:lnTo>
                    <a:lnTo>
                      <a:pt x="50" y="99"/>
                    </a:lnTo>
                    <a:lnTo>
                      <a:pt x="47" y="99"/>
                    </a:lnTo>
                    <a:lnTo>
                      <a:pt x="45" y="99"/>
                    </a:lnTo>
                    <a:lnTo>
                      <a:pt x="43" y="99"/>
                    </a:lnTo>
                    <a:lnTo>
                      <a:pt x="40" y="99"/>
                    </a:lnTo>
                    <a:lnTo>
                      <a:pt x="38" y="98"/>
                    </a:lnTo>
                    <a:lnTo>
                      <a:pt x="35" y="97"/>
                    </a:lnTo>
                    <a:lnTo>
                      <a:pt x="32" y="97"/>
                    </a:lnTo>
                    <a:lnTo>
                      <a:pt x="30" y="96"/>
                    </a:lnTo>
                    <a:lnTo>
                      <a:pt x="29" y="95"/>
                    </a:lnTo>
                    <a:lnTo>
                      <a:pt x="26" y="93"/>
                    </a:lnTo>
                    <a:lnTo>
                      <a:pt x="24" y="92"/>
                    </a:lnTo>
                    <a:lnTo>
                      <a:pt x="22" y="91"/>
                    </a:lnTo>
                    <a:lnTo>
                      <a:pt x="20" y="90"/>
                    </a:lnTo>
                    <a:lnTo>
                      <a:pt x="18" y="88"/>
                    </a:lnTo>
                    <a:lnTo>
                      <a:pt x="16" y="86"/>
                    </a:lnTo>
                    <a:lnTo>
                      <a:pt x="15" y="85"/>
                    </a:lnTo>
                    <a:lnTo>
                      <a:pt x="13" y="83"/>
                    </a:lnTo>
                    <a:lnTo>
                      <a:pt x="11" y="82"/>
                    </a:lnTo>
                    <a:lnTo>
                      <a:pt x="10" y="80"/>
                    </a:lnTo>
                    <a:lnTo>
                      <a:pt x="8" y="77"/>
                    </a:lnTo>
                    <a:lnTo>
                      <a:pt x="7" y="76"/>
                    </a:lnTo>
                    <a:lnTo>
                      <a:pt x="6" y="74"/>
                    </a:lnTo>
                    <a:lnTo>
                      <a:pt x="5" y="72"/>
                    </a:lnTo>
                    <a:lnTo>
                      <a:pt x="3" y="69"/>
                    </a:lnTo>
                    <a:lnTo>
                      <a:pt x="3" y="67"/>
                    </a:lnTo>
                    <a:lnTo>
                      <a:pt x="2" y="65"/>
                    </a:lnTo>
                    <a:lnTo>
                      <a:pt x="1" y="62"/>
                    </a:lnTo>
                    <a:lnTo>
                      <a:pt x="1" y="60"/>
                    </a:lnTo>
                    <a:lnTo>
                      <a:pt x="0" y="58"/>
                    </a:lnTo>
                    <a:lnTo>
                      <a:pt x="0" y="55"/>
                    </a:lnTo>
                    <a:lnTo>
                      <a:pt x="0" y="52"/>
                    </a:lnTo>
                    <a:lnTo>
                      <a:pt x="0" y="50"/>
                    </a:lnTo>
                    <a:lnTo>
                      <a:pt x="0" y="47"/>
                    </a:lnTo>
                    <a:lnTo>
                      <a:pt x="0" y="45"/>
                    </a:lnTo>
                    <a:lnTo>
                      <a:pt x="0" y="43"/>
                    </a:lnTo>
                    <a:lnTo>
                      <a:pt x="1" y="39"/>
                    </a:lnTo>
                    <a:lnTo>
                      <a:pt x="1" y="37"/>
                    </a:lnTo>
                    <a:lnTo>
                      <a:pt x="2" y="35"/>
                    </a:lnTo>
                    <a:lnTo>
                      <a:pt x="3" y="32"/>
                    </a:lnTo>
                    <a:lnTo>
                      <a:pt x="3" y="30"/>
                    </a:lnTo>
                    <a:lnTo>
                      <a:pt x="5" y="28"/>
                    </a:lnTo>
                    <a:lnTo>
                      <a:pt x="6" y="25"/>
                    </a:lnTo>
                    <a:lnTo>
                      <a:pt x="7" y="24"/>
                    </a:lnTo>
                    <a:lnTo>
                      <a:pt x="8" y="22"/>
                    </a:lnTo>
                    <a:lnTo>
                      <a:pt x="10" y="20"/>
                    </a:lnTo>
                    <a:lnTo>
                      <a:pt x="11" y="17"/>
                    </a:lnTo>
                    <a:lnTo>
                      <a:pt x="13" y="16"/>
                    </a:lnTo>
                    <a:lnTo>
                      <a:pt x="15" y="14"/>
                    </a:lnTo>
                    <a:lnTo>
                      <a:pt x="16" y="13"/>
                    </a:lnTo>
                    <a:lnTo>
                      <a:pt x="18" y="12"/>
                    </a:lnTo>
                    <a:lnTo>
                      <a:pt x="20" y="9"/>
                    </a:lnTo>
                    <a:lnTo>
                      <a:pt x="22" y="8"/>
                    </a:lnTo>
                    <a:lnTo>
                      <a:pt x="24" y="7"/>
                    </a:lnTo>
                    <a:lnTo>
                      <a:pt x="26" y="6"/>
                    </a:lnTo>
                    <a:lnTo>
                      <a:pt x="29" y="5"/>
                    </a:lnTo>
                    <a:lnTo>
                      <a:pt x="30" y="4"/>
                    </a:lnTo>
                    <a:lnTo>
                      <a:pt x="32" y="2"/>
                    </a:lnTo>
                    <a:lnTo>
                      <a:pt x="35" y="2"/>
                    </a:lnTo>
                    <a:lnTo>
                      <a:pt x="38" y="1"/>
                    </a:lnTo>
                    <a:lnTo>
                      <a:pt x="40" y="1"/>
                    </a:lnTo>
                    <a:lnTo>
                      <a:pt x="43" y="0"/>
                    </a:lnTo>
                    <a:lnTo>
                      <a:pt x="45" y="0"/>
                    </a:lnTo>
                    <a:lnTo>
                      <a:pt x="47" y="0"/>
                    </a:lnTo>
                    <a:lnTo>
                      <a:pt x="50" y="0"/>
                    </a:lnTo>
                  </a:path>
                </a:pathLst>
              </a:custGeom>
              <a:noFill/>
              <a:ln w="0">
                <a:solidFill>
                  <a:srgbClr val="000000"/>
                </a:solidFill>
                <a:prstDash val="solid"/>
                <a:round/>
                <a:headEnd/>
                <a:tailEnd/>
              </a:ln>
            </p:spPr>
            <p:txBody>
              <a:bodyPr/>
              <a:lstStyle/>
              <a:p>
                <a:endParaRPr lang="en-GB"/>
              </a:p>
            </p:txBody>
          </p:sp>
          <p:sp>
            <p:nvSpPr>
              <p:cNvPr id="342" name="Freeform 143"/>
              <p:cNvSpPr>
                <a:spLocks/>
              </p:cNvSpPr>
              <p:nvPr/>
            </p:nvSpPr>
            <p:spPr bwMode="auto">
              <a:xfrm>
                <a:off x="279" y="2125"/>
                <a:ext cx="44" cy="42"/>
              </a:xfrm>
              <a:custGeom>
                <a:avLst/>
                <a:gdLst>
                  <a:gd name="T0" fmla="*/ 12 w 86"/>
                  <a:gd name="T1" fmla="*/ 0 h 85"/>
                  <a:gd name="T2" fmla="*/ 14 w 86"/>
                  <a:gd name="T3" fmla="*/ 0 h 85"/>
                  <a:gd name="T4" fmla="*/ 16 w 86"/>
                  <a:gd name="T5" fmla="*/ 1 h 85"/>
                  <a:gd name="T6" fmla="*/ 17 w 86"/>
                  <a:gd name="T7" fmla="*/ 1 h 85"/>
                  <a:gd name="T8" fmla="*/ 18 w 86"/>
                  <a:gd name="T9" fmla="*/ 2 h 85"/>
                  <a:gd name="T10" fmla="*/ 19 w 86"/>
                  <a:gd name="T11" fmla="*/ 3 h 85"/>
                  <a:gd name="T12" fmla="*/ 20 w 86"/>
                  <a:gd name="T13" fmla="*/ 4 h 85"/>
                  <a:gd name="T14" fmla="*/ 21 w 86"/>
                  <a:gd name="T15" fmla="*/ 6 h 85"/>
                  <a:gd name="T16" fmla="*/ 22 w 86"/>
                  <a:gd name="T17" fmla="*/ 7 h 85"/>
                  <a:gd name="T18" fmla="*/ 22 w 86"/>
                  <a:gd name="T19" fmla="*/ 9 h 85"/>
                  <a:gd name="T20" fmla="*/ 23 w 86"/>
                  <a:gd name="T21" fmla="*/ 10 h 85"/>
                  <a:gd name="T22" fmla="*/ 22 w 86"/>
                  <a:gd name="T23" fmla="*/ 12 h 85"/>
                  <a:gd name="T24" fmla="*/ 22 w 86"/>
                  <a:gd name="T25" fmla="*/ 13 h 85"/>
                  <a:gd name="T26" fmla="*/ 21 w 86"/>
                  <a:gd name="T27" fmla="*/ 15 h 85"/>
                  <a:gd name="T28" fmla="*/ 20 w 86"/>
                  <a:gd name="T29" fmla="*/ 16 h 85"/>
                  <a:gd name="T30" fmla="*/ 19 w 86"/>
                  <a:gd name="T31" fmla="*/ 17 h 85"/>
                  <a:gd name="T32" fmla="*/ 18 w 86"/>
                  <a:gd name="T33" fmla="*/ 19 h 85"/>
                  <a:gd name="T34" fmla="*/ 17 w 86"/>
                  <a:gd name="T35" fmla="*/ 19 h 85"/>
                  <a:gd name="T36" fmla="*/ 16 w 86"/>
                  <a:gd name="T37" fmla="*/ 20 h 85"/>
                  <a:gd name="T38" fmla="*/ 14 w 86"/>
                  <a:gd name="T39" fmla="*/ 21 h 85"/>
                  <a:gd name="T40" fmla="*/ 12 w 86"/>
                  <a:gd name="T41" fmla="*/ 21 h 85"/>
                  <a:gd name="T42" fmla="*/ 11 w 86"/>
                  <a:gd name="T43" fmla="*/ 21 h 85"/>
                  <a:gd name="T44" fmla="*/ 9 w 86"/>
                  <a:gd name="T45" fmla="*/ 21 h 85"/>
                  <a:gd name="T46" fmla="*/ 8 w 86"/>
                  <a:gd name="T47" fmla="*/ 20 h 85"/>
                  <a:gd name="T48" fmla="*/ 6 w 86"/>
                  <a:gd name="T49" fmla="*/ 20 h 85"/>
                  <a:gd name="T50" fmla="*/ 5 w 86"/>
                  <a:gd name="T51" fmla="*/ 19 h 85"/>
                  <a:gd name="T52" fmla="*/ 4 w 86"/>
                  <a:gd name="T53" fmla="*/ 18 h 85"/>
                  <a:gd name="T54" fmla="*/ 3 w 86"/>
                  <a:gd name="T55" fmla="*/ 17 h 85"/>
                  <a:gd name="T56" fmla="*/ 2 w 86"/>
                  <a:gd name="T57" fmla="*/ 15 h 85"/>
                  <a:gd name="T58" fmla="*/ 1 w 86"/>
                  <a:gd name="T59" fmla="*/ 14 h 85"/>
                  <a:gd name="T60" fmla="*/ 1 w 86"/>
                  <a:gd name="T61" fmla="*/ 13 h 85"/>
                  <a:gd name="T62" fmla="*/ 0 w 86"/>
                  <a:gd name="T63" fmla="*/ 11 h 85"/>
                  <a:gd name="T64" fmla="*/ 0 w 86"/>
                  <a:gd name="T65" fmla="*/ 9 h 85"/>
                  <a:gd name="T66" fmla="*/ 1 w 86"/>
                  <a:gd name="T67" fmla="*/ 8 h 85"/>
                  <a:gd name="T68" fmla="*/ 1 w 86"/>
                  <a:gd name="T69" fmla="*/ 6 h 85"/>
                  <a:gd name="T70" fmla="*/ 2 w 86"/>
                  <a:gd name="T71" fmla="*/ 5 h 85"/>
                  <a:gd name="T72" fmla="*/ 3 w 86"/>
                  <a:gd name="T73" fmla="*/ 4 h 85"/>
                  <a:gd name="T74" fmla="*/ 4 w 86"/>
                  <a:gd name="T75" fmla="*/ 3 h 85"/>
                  <a:gd name="T76" fmla="*/ 5 w 86"/>
                  <a:gd name="T77" fmla="*/ 1 h 85"/>
                  <a:gd name="T78" fmla="*/ 6 w 86"/>
                  <a:gd name="T79" fmla="*/ 1 h 85"/>
                  <a:gd name="T80" fmla="*/ 8 w 86"/>
                  <a:gd name="T81" fmla="*/ 0 h 85"/>
                  <a:gd name="T82" fmla="*/ 10 w 86"/>
                  <a:gd name="T83" fmla="*/ 0 h 85"/>
                  <a:gd name="T84" fmla="*/ 11 w 86"/>
                  <a:gd name="T85" fmla="*/ 0 h 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
                  <a:gd name="T130" fmla="*/ 0 h 85"/>
                  <a:gd name="T131" fmla="*/ 86 w 86"/>
                  <a:gd name="T132" fmla="*/ 85 h 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 h="85">
                    <a:moveTo>
                      <a:pt x="43" y="0"/>
                    </a:moveTo>
                    <a:lnTo>
                      <a:pt x="45" y="0"/>
                    </a:lnTo>
                    <a:lnTo>
                      <a:pt x="47" y="0"/>
                    </a:lnTo>
                    <a:lnTo>
                      <a:pt x="49" y="0"/>
                    </a:lnTo>
                    <a:lnTo>
                      <a:pt x="52" y="1"/>
                    </a:lnTo>
                    <a:lnTo>
                      <a:pt x="54" y="1"/>
                    </a:lnTo>
                    <a:lnTo>
                      <a:pt x="55" y="2"/>
                    </a:lnTo>
                    <a:lnTo>
                      <a:pt x="57" y="2"/>
                    </a:lnTo>
                    <a:lnTo>
                      <a:pt x="60" y="4"/>
                    </a:lnTo>
                    <a:lnTo>
                      <a:pt x="61" y="5"/>
                    </a:lnTo>
                    <a:lnTo>
                      <a:pt x="63" y="5"/>
                    </a:lnTo>
                    <a:lnTo>
                      <a:pt x="66" y="6"/>
                    </a:lnTo>
                    <a:lnTo>
                      <a:pt x="67" y="7"/>
                    </a:lnTo>
                    <a:lnTo>
                      <a:pt x="69" y="8"/>
                    </a:lnTo>
                    <a:lnTo>
                      <a:pt x="70" y="9"/>
                    </a:lnTo>
                    <a:lnTo>
                      <a:pt x="71" y="12"/>
                    </a:lnTo>
                    <a:lnTo>
                      <a:pt x="74" y="13"/>
                    </a:lnTo>
                    <a:lnTo>
                      <a:pt x="75" y="14"/>
                    </a:lnTo>
                    <a:lnTo>
                      <a:pt x="76" y="16"/>
                    </a:lnTo>
                    <a:lnTo>
                      <a:pt x="77" y="17"/>
                    </a:lnTo>
                    <a:lnTo>
                      <a:pt x="78" y="18"/>
                    </a:lnTo>
                    <a:lnTo>
                      <a:pt x="79" y="21"/>
                    </a:lnTo>
                    <a:lnTo>
                      <a:pt x="81" y="22"/>
                    </a:lnTo>
                    <a:lnTo>
                      <a:pt x="82" y="24"/>
                    </a:lnTo>
                    <a:lnTo>
                      <a:pt x="83" y="27"/>
                    </a:lnTo>
                    <a:lnTo>
                      <a:pt x="83" y="28"/>
                    </a:lnTo>
                    <a:lnTo>
                      <a:pt x="84" y="30"/>
                    </a:lnTo>
                    <a:lnTo>
                      <a:pt x="84" y="32"/>
                    </a:lnTo>
                    <a:lnTo>
                      <a:pt x="85" y="35"/>
                    </a:lnTo>
                    <a:lnTo>
                      <a:pt x="85" y="37"/>
                    </a:lnTo>
                    <a:lnTo>
                      <a:pt x="85" y="38"/>
                    </a:lnTo>
                    <a:lnTo>
                      <a:pt x="86" y="40"/>
                    </a:lnTo>
                    <a:lnTo>
                      <a:pt x="86" y="43"/>
                    </a:lnTo>
                    <a:lnTo>
                      <a:pt x="86" y="45"/>
                    </a:lnTo>
                    <a:lnTo>
                      <a:pt x="85" y="47"/>
                    </a:lnTo>
                    <a:lnTo>
                      <a:pt x="85" y="50"/>
                    </a:lnTo>
                    <a:lnTo>
                      <a:pt x="85" y="52"/>
                    </a:lnTo>
                    <a:lnTo>
                      <a:pt x="84" y="53"/>
                    </a:lnTo>
                    <a:lnTo>
                      <a:pt x="84" y="55"/>
                    </a:lnTo>
                    <a:lnTo>
                      <a:pt x="83" y="58"/>
                    </a:lnTo>
                    <a:lnTo>
                      <a:pt x="83" y="60"/>
                    </a:lnTo>
                    <a:lnTo>
                      <a:pt x="82" y="61"/>
                    </a:lnTo>
                    <a:lnTo>
                      <a:pt x="81" y="63"/>
                    </a:lnTo>
                    <a:lnTo>
                      <a:pt x="79" y="65"/>
                    </a:lnTo>
                    <a:lnTo>
                      <a:pt x="78" y="67"/>
                    </a:lnTo>
                    <a:lnTo>
                      <a:pt x="77" y="68"/>
                    </a:lnTo>
                    <a:lnTo>
                      <a:pt x="76" y="70"/>
                    </a:lnTo>
                    <a:lnTo>
                      <a:pt x="75" y="71"/>
                    </a:lnTo>
                    <a:lnTo>
                      <a:pt x="74" y="73"/>
                    </a:lnTo>
                    <a:lnTo>
                      <a:pt x="71" y="75"/>
                    </a:lnTo>
                    <a:lnTo>
                      <a:pt x="70" y="76"/>
                    </a:lnTo>
                    <a:lnTo>
                      <a:pt x="69" y="77"/>
                    </a:lnTo>
                    <a:lnTo>
                      <a:pt x="67" y="78"/>
                    </a:lnTo>
                    <a:lnTo>
                      <a:pt x="66" y="79"/>
                    </a:lnTo>
                    <a:lnTo>
                      <a:pt x="63" y="81"/>
                    </a:lnTo>
                    <a:lnTo>
                      <a:pt x="61" y="82"/>
                    </a:lnTo>
                    <a:lnTo>
                      <a:pt x="60" y="82"/>
                    </a:lnTo>
                    <a:lnTo>
                      <a:pt x="57" y="83"/>
                    </a:lnTo>
                    <a:lnTo>
                      <a:pt x="55" y="84"/>
                    </a:lnTo>
                    <a:lnTo>
                      <a:pt x="54" y="84"/>
                    </a:lnTo>
                    <a:lnTo>
                      <a:pt x="52" y="85"/>
                    </a:lnTo>
                    <a:lnTo>
                      <a:pt x="49" y="85"/>
                    </a:lnTo>
                    <a:lnTo>
                      <a:pt x="47" y="85"/>
                    </a:lnTo>
                    <a:lnTo>
                      <a:pt x="45" y="85"/>
                    </a:lnTo>
                    <a:lnTo>
                      <a:pt x="43" y="85"/>
                    </a:lnTo>
                    <a:lnTo>
                      <a:pt x="41" y="85"/>
                    </a:lnTo>
                    <a:lnTo>
                      <a:pt x="39" y="85"/>
                    </a:lnTo>
                    <a:lnTo>
                      <a:pt x="37" y="85"/>
                    </a:lnTo>
                    <a:lnTo>
                      <a:pt x="34" y="85"/>
                    </a:lnTo>
                    <a:lnTo>
                      <a:pt x="32" y="84"/>
                    </a:lnTo>
                    <a:lnTo>
                      <a:pt x="30" y="84"/>
                    </a:lnTo>
                    <a:lnTo>
                      <a:pt x="29" y="83"/>
                    </a:lnTo>
                    <a:lnTo>
                      <a:pt x="26" y="82"/>
                    </a:lnTo>
                    <a:lnTo>
                      <a:pt x="24" y="82"/>
                    </a:lnTo>
                    <a:lnTo>
                      <a:pt x="23" y="81"/>
                    </a:lnTo>
                    <a:lnTo>
                      <a:pt x="21" y="79"/>
                    </a:lnTo>
                    <a:lnTo>
                      <a:pt x="19" y="78"/>
                    </a:lnTo>
                    <a:lnTo>
                      <a:pt x="17" y="77"/>
                    </a:lnTo>
                    <a:lnTo>
                      <a:pt x="16" y="76"/>
                    </a:lnTo>
                    <a:lnTo>
                      <a:pt x="14" y="75"/>
                    </a:lnTo>
                    <a:lnTo>
                      <a:pt x="13" y="73"/>
                    </a:lnTo>
                    <a:lnTo>
                      <a:pt x="11" y="71"/>
                    </a:lnTo>
                    <a:lnTo>
                      <a:pt x="10" y="70"/>
                    </a:lnTo>
                    <a:lnTo>
                      <a:pt x="9" y="68"/>
                    </a:lnTo>
                    <a:lnTo>
                      <a:pt x="8" y="67"/>
                    </a:lnTo>
                    <a:lnTo>
                      <a:pt x="7" y="65"/>
                    </a:lnTo>
                    <a:lnTo>
                      <a:pt x="6" y="63"/>
                    </a:lnTo>
                    <a:lnTo>
                      <a:pt x="4" y="61"/>
                    </a:lnTo>
                    <a:lnTo>
                      <a:pt x="3" y="60"/>
                    </a:lnTo>
                    <a:lnTo>
                      <a:pt x="2" y="58"/>
                    </a:lnTo>
                    <a:lnTo>
                      <a:pt x="2" y="55"/>
                    </a:lnTo>
                    <a:lnTo>
                      <a:pt x="1" y="53"/>
                    </a:lnTo>
                    <a:lnTo>
                      <a:pt x="1" y="52"/>
                    </a:lnTo>
                    <a:lnTo>
                      <a:pt x="1" y="50"/>
                    </a:lnTo>
                    <a:lnTo>
                      <a:pt x="0" y="47"/>
                    </a:lnTo>
                    <a:lnTo>
                      <a:pt x="0" y="45"/>
                    </a:lnTo>
                    <a:lnTo>
                      <a:pt x="0" y="43"/>
                    </a:lnTo>
                    <a:lnTo>
                      <a:pt x="0" y="40"/>
                    </a:lnTo>
                    <a:lnTo>
                      <a:pt x="0" y="38"/>
                    </a:lnTo>
                    <a:lnTo>
                      <a:pt x="1" y="37"/>
                    </a:lnTo>
                    <a:lnTo>
                      <a:pt x="1" y="35"/>
                    </a:lnTo>
                    <a:lnTo>
                      <a:pt x="1" y="32"/>
                    </a:lnTo>
                    <a:lnTo>
                      <a:pt x="2" y="30"/>
                    </a:lnTo>
                    <a:lnTo>
                      <a:pt x="2" y="28"/>
                    </a:lnTo>
                    <a:lnTo>
                      <a:pt x="3" y="27"/>
                    </a:lnTo>
                    <a:lnTo>
                      <a:pt x="4" y="24"/>
                    </a:lnTo>
                    <a:lnTo>
                      <a:pt x="6" y="22"/>
                    </a:lnTo>
                    <a:lnTo>
                      <a:pt x="7" y="21"/>
                    </a:lnTo>
                    <a:lnTo>
                      <a:pt x="8" y="18"/>
                    </a:lnTo>
                    <a:lnTo>
                      <a:pt x="9" y="17"/>
                    </a:lnTo>
                    <a:lnTo>
                      <a:pt x="10" y="16"/>
                    </a:lnTo>
                    <a:lnTo>
                      <a:pt x="11" y="14"/>
                    </a:lnTo>
                    <a:lnTo>
                      <a:pt x="13" y="13"/>
                    </a:lnTo>
                    <a:lnTo>
                      <a:pt x="14" y="12"/>
                    </a:lnTo>
                    <a:lnTo>
                      <a:pt x="16" y="9"/>
                    </a:lnTo>
                    <a:lnTo>
                      <a:pt x="17" y="8"/>
                    </a:lnTo>
                    <a:lnTo>
                      <a:pt x="19" y="7"/>
                    </a:lnTo>
                    <a:lnTo>
                      <a:pt x="21" y="6"/>
                    </a:lnTo>
                    <a:lnTo>
                      <a:pt x="23" y="5"/>
                    </a:lnTo>
                    <a:lnTo>
                      <a:pt x="24" y="5"/>
                    </a:lnTo>
                    <a:lnTo>
                      <a:pt x="26" y="4"/>
                    </a:lnTo>
                    <a:lnTo>
                      <a:pt x="29" y="2"/>
                    </a:lnTo>
                    <a:lnTo>
                      <a:pt x="30" y="2"/>
                    </a:lnTo>
                    <a:lnTo>
                      <a:pt x="32" y="1"/>
                    </a:lnTo>
                    <a:lnTo>
                      <a:pt x="34" y="1"/>
                    </a:lnTo>
                    <a:lnTo>
                      <a:pt x="37" y="0"/>
                    </a:lnTo>
                    <a:lnTo>
                      <a:pt x="39" y="0"/>
                    </a:lnTo>
                    <a:lnTo>
                      <a:pt x="41" y="0"/>
                    </a:lnTo>
                    <a:lnTo>
                      <a:pt x="43" y="0"/>
                    </a:lnTo>
                    <a:close/>
                  </a:path>
                </a:pathLst>
              </a:custGeom>
              <a:solidFill>
                <a:srgbClr val="E5E5E5"/>
              </a:solidFill>
              <a:ln w="9525">
                <a:noFill/>
                <a:round/>
                <a:headEnd/>
                <a:tailEnd/>
              </a:ln>
            </p:spPr>
            <p:txBody>
              <a:bodyPr/>
              <a:lstStyle/>
              <a:p>
                <a:endParaRPr lang="en-GB"/>
              </a:p>
            </p:txBody>
          </p:sp>
          <p:sp>
            <p:nvSpPr>
              <p:cNvPr id="343" name="Freeform 144"/>
              <p:cNvSpPr>
                <a:spLocks/>
              </p:cNvSpPr>
              <p:nvPr/>
            </p:nvSpPr>
            <p:spPr bwMode="auto">
              <a:xfrm>
                <a:off x="279" y="2125"/>
                <a:ext cx="44" cy="42"/>
              </a:xfrm>
              <a:custGeom>
                <a:avLst/>
                <a:gdLst>
                  <a:gd name="T0" fmla="*/ 12 w 86"/>
                  <a:gd name="T1" fmla="*/ 0 h 85"/>
                  <a:gd name="T2" fmla="*/ 14 w 86"/>
                  <a:gd name="T3" fmla="*/ 0 h 85"/>
                  <a:gd name="T4" fmla="*/ 16 w 86"/>
                  <a:gd name="T5" fmla="*/ 1 h 85"/>
                  <a:gd name="T6" fmla="*/ 17 w 86"/>
                  <a:gd name="T7" fmla="*/ 1 h 85"/>
                  <a:gd name="T8" fmla="*/ 18 w 86"/>
                  <a:gd name="T9" fmla="*/ 2 h 85"/>
                  <a:gd name="T10" fmla="*/ 19 w 86"/>
                  <a:gd name="T11" fmla="*/ 3 h 85"/>
                  <a:gd name="T12" fmla="*/ 20 w 86"/>
                  <a:gd name="T13" fmla="*/ 4 h 85"/>
                  <a:gd name="T14" fmla="*/ 21 w 86"/>
                  <a:gd name="T15" fmla="*/ 6 h 85"/>
                  <a:gd name="T16" fmla="*/ 22 w 86"/>
                  <a:gd name="T17" fmla="*/ 7 h 85"/>
                  <a:gd name="T18" fmla="*/ 22 w 86"/>
                  <a:gd name="T19" fmla="*/ 9 h 85"/>
                  <a:gd name="T20" fmla="*/ 23 w 86"/>
                  <a:gd name="T21" fmla="*/ 10 h 85"/>
                  <a:gd name="T22" fmla="*/ 22 w 86"/>
                  <a:gd name="T23" fmla="*/ 12 h 85"/>
                  <a:gd name="T24" fmla="*/ 22 w 86"/>
                  <a:gd name="T25" fmla="*/ 13 h 85"/>
                  <a:gd name="T26" fmla="*/ 21 w 86"/>
                  <a:gd name="T27" fmla="*/ 15 h 85"/>
                  <a:gd name="T28" fmla="*/ 20 w 86"/>
                  <a:gd name="T29" fmla="*/ 16 h 85"/>
                  <a:gd name="T30" fmla="*/ 19 w 86"/>
                  <a:gd name="T31" fmla="*/ 17 h 85"/>
                  <a:gd name="T32" fmla="*/ 18 w 86"/>
                  <a:gd name="T33" fmla="*/ 19 h 85"/>
                  <a:gd name="T34" fmla="*/ 17 w 86"/>
                  <a:gd name="T35" fmla="*/ 19 h 85"/>
                  <a:gd name="T36" fmla="*/ 16 w 86"/>
                  <a:gd name="T37" fmla="*/ 20 h 85"/>
                  <a:gd name="T38" fmla="*/ 14 w 86"/>
                  <a:gd name="T39" fmla="*/ 21 h 85"/>
                  <a:gd name="T40" fmla="*/ 12 w 86"/>
                  <a:gd name="T41" fmla="*/ 21 h 85"/>
                  <a:gd name="T42" fmla="*/ 11 w 86"/>
                  <a:gd name="T43" fmla="*/ 21 h 85"/>
                  <a:gd name="T44" fmla="*/ 9 w 86"/>
                  <a:gd name="T45" fmla="*/ 21 h 85"/>
                  <a:gd name="T46" fmla="*/ 8 w 86"/>
                  <a:gd name="T47" fmla="*/ 20 h 85"/>
                  <a:gd name="T48" fmla="*/ 6 w 86"/>
                  <a:gd name="T49" fmla="*/ 20 h 85"/>
                  <a:gd name="T50" fmla="*/ 5 w 86"/>
                  <a:gd name="T51" fmla="*/ 19 h 85"/>
                  <a:gd name="T52" fmla="*/ 4 w 86"/>
                  <a:gd name="T53" fmla="*/ 18 h 85"/>
                  <a:gd name="T54" fmla="*/ 3 w 86"/>
                  <a:gd name="T55" fmla="*/ 17 h 85"/>
                  <a:gd name="T56" fmla="*/ 2 w 86"/>
                  <a:gd name="T57" fmla="*/ 15 h 85"/>
                  <a:gd name="T58" fmla="*/ 1 w 86"/>
                  <a:gd name="T59" fmla="*/ 14 h 85"/>
                  <a:gd name="T60" fmla="*/ 1 w 86"/>
                  <a:gd name="T61" fmla="*/ 13 h 85"/>
                  <a:gd name="T62" fmla="*/ 0 w 86"/>
                  <a:gd name="T63" fmla="*/ 11 h 85"/>
                  <a:gd name="T64" fmla="*/ 0 w 86"/>
                  <a:gd name="T65" fmla="*/ 9 h 85"/>
                  <a:gd name="T66" fmla="*/ 1 w 86"/>
                  <a:gd name="T67" fmla="*/ 8 h 85"/>
                  <a:gd name="T68" fmla="*/ 1 w 86"/>
                  <a:gd name="T69" fmla="*/ 6 h 85"/>
                  <a:gd name="T70" fmla="*/ 2 w 86"/>
                  <a:gd name="T71" fmla="*/ 5 h 85"/>
                  <a:gd name="T72" fmla="*/ 3 w 86"/>
                  <a:gd name="T73" fmla="*/ 4 h 85"/>
                  <a:gd name="T74" fmla="*/ 4 w 86"/>
                  <a:gd name="T75" fmla="*/ 3 h 85"/>
                  <a:gd name="T76" fmla="*/ 5 w 86"/>
                  <a:gd name="T77" fmla="*/ 1 h 85"/>
                  <a:gd name="T78" fmla="*/ 6 w 86"/>
                  <a:gd name="T79" fmla="*/ 1 h 85"/>
                  <a:gd name="T80" fmla="*/ 8 w 86"/>
                  <a:gd name="T81" fmla="*/ 0 h 85"/>
                  <a:gd name="T82" fmla="*/ 10 w 86"/>
                  <a:gd name="T83" fmla="*/ 0 h 85"/>
                  <a:gd name="T84" fmla="*/ 11 w 86"/>
                  <a:gd name="T85" fmla="*/ 0 h 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
                  <a:gd name="T130" fmla="*/ 0 h 85"/>
                  <a:gd name="T131" fmla="*/ 86 w 86"/>
                  <a:gd name="T132" fmla="*/ 85 h 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 h="85">
                    <a:moveTo>
                      <a:pt x="43" y="0"/>
                    </a:moveTo>
                    <a:lnTo>
                      <a:pt x="45" y="0"/>
                    </a:lnTo>
                    <a:lnTo>
                      <a:pt x="47" y="0"/>
                    </a:lnTo>
                    <a:lnTo>
                      <a:pt x="49" y="0"/>
                    </a:lnTo>
                    <a:lnTo>
                      <a:pt x="52" y="1"/>
                    </a:lnTo>
                    <a:lnTo>
                      <a:pt x="54" y="1"/>
                    </a:lnTo>
                    <a:lnTo>
                      <a:pt x="55" y="2"/>
                    </a:lnTo>
                    <a:lnTo>
                      <a:pt x="57" y="2"/>
                    </a:lnTo>
                    <a:lnTo>
                      <a:pt x="60" y="4"/>
                    </a:lnTo>
                    <a:lnTo>
                      <a:pt x="61" y="5"/>
                    </a:lnTo>
                    <a:lnTo>
                      <a:pt x="63" y="5"/>
                    </a:lnTo>
                    <a:lnTo>
                      <a:pt x="66" y="6"/>
                    </a:lnTo>
                    <a:lnTo>
                      <a:pt x="67" y="7"/>
                    </a:lnTo>
                    <a:lnTo>
                      <a:pt x="69" y="8"/>
                    </a:lnTo>
                    <a:lnTo>
                      <a:pt x="70" y="9"/>
                    </a:lnTo>
                    <a:lnTo>
                      <a:pt x="71" y="12"/>
                    </a:lnTo>
                    <a:lnTo>
                      <a:pt x="74" y="13"/>
                    </a:lnTo>
                    <a:lnTo>
                      <a:pt x="75" y="14"/>
                    </a:lnTo>
                    <a:lnTo>
                      <a:pt x="76" y="16"/>
                    </a:lnTo>
                    <a:lnTo>
                      <a:pt x="77" y="17"/>
                    </a:lnTo>
                    <a:lnTo>
                      <a:pt x="78" y="18"/>
                    </a:lnTo>
                    <a:lnTo>
                      <a:pt x="79" y="21"/>
                    </a:lnTo>
                    <a:lnTo>
                      <a:pt x="81" y="22"/>
                    </a:lnTo>
                    <a:lnTo>
                      <a:pt x="82" y="24"/>
                    </a:lnTo>
                    <a:lnTo>
                      <a:pt x="83" y="27"/>
                    </a:lnTo>
                    <a:lnTo>
                      <a:pt x="83" y="28"/>
                    </a:lnTo>
                    <a:lnTo>
                      <a:pt x="84" y="30"/>
                    </a:lnTo>
                    <a:lnTo>
                      <a:pt x="84" y="32"/>
                    </a:lnTo>
                    <a:lnTo>
                      <a:pt x="85" y="35"/>
                    </a:lnTo>
                    <a:lnTo>
                      <a:pt x="85" y="37"/>
                    </a:lnTo>
                    <a:lnTo>
                      <a:pt x="85" y="38"/>
                    </a:lnTo>
                    <a:lnTo>
                      <a:pt x="86" y="40"/>
                    </a:lnTo>
                    <a:lnTo>
                      <a:pt x="86" y="43"/>
                    </a:lnTo>
                    <a:lnTo>
                      <a:pt x="86" y="45"/>
                    </a:lnTo>
                    <a:lnTo>
                      <a:pt x="85" y="47"/>
                    </a:lnTo>
                    <a:lnTo>
                      <a:pt x="85" y="50"/>
                    </a:lnTo>
                    <a:lnTo>
                      <a:pt x="85" y="52"/>
                    </a:lnTo>
                    <a:lnTo>
                      <a:pt x="84" y="53"/>
                    </a:lnTo>
                    <a:lnTo>
                      <a:pt x="84" y="55"/>
                    </a:lnTo>
                    <a:lnTo>
                      <a:pt x="83" y="58"/>
                    </a:lnTo>
                    <a:lnTo>
                      <a:pt x="83" y="60"/>
                    </a:lnTo>
                    <a:lnTo>
                      <a:pt x="82" y="61"/>
                    </a:lnTo>
                    <a:lnTo>
                      <a:pt x="81" y="63"/>
                    </a:lnTo>
                    <a:lnTo>
                      <a:pt x="79" y="65"/>
                    </a:lnTo>
                    <a:lnTo>
                      <a:pt x="78" y="67"/>
                    </a:lnTo>
                    <a:lnTo>
                      <a:pt x="77" y="68"/>
                    </a:lnTo>
                    <a:lnTo>
                      <a:pt x="76" y="70"/>
                    </a:lnTo>
                    <a:lnTo>
                      <a:pt x="75" y="71"/>
                    </a:lnTo>
                    <a:lnTo>
                      <a:pt x="74" y="73"/>
                    </a:lnTo>
                    <a:lnTo>
                      <a:pt x="71" y="75"/>
                    </a:lnTo>
                    <a:lnTo>
                      <a:pt x="70" y="76"/>
                    </a:lnTo>
                    <a:lnTo>
                      <a:pt x="69" y="77"/>
                    </a:lnTo>
                    <a:lnTo>
                      <a:pt x="67" y="78"/>
                    </a:lnTo>
                    <a:lnTo>
                      <a:pt x="66" y="79"/>
                    </a:lnTo>
                    <a:lnTo>
                      <a:pt x="63" y="81"/>
                    </a:lnTo>
                    <a:lnTo>
                      <a:pt x="61" y="82"/>
                    </a:lnTo>
                    <a:lnTo>
                      <a:pt x="60" y="82"/>
                    </a:lnTo>
                    <a:lnTo>
                      <a:pt x="57" y="83"/>
                    </a:lnTo>
                    <a:lnTo>
                      <a:pt x="55" y="84"/>
                    </a:lnTo>
                    <a:lnTo>
                      <a:pt x="54" y="84"/>
                    </a:lnTo>
                    <a:lnTo>
                      <a:pt x="52" y="85"/>
                    </a:lnTo>
                    <a:lnTo>
                      <a:pt x="49" y="85"/>
                    </a:lnTo>
                    <a:lnTo>
                      <a:pt x="47" y="85"/>
                    </a:lnTo>
                    <a:lnTo>
                      <a:pt x="45" y="85"/>
                    </a:lnTo>
                    <a:lnTo>
                      <a:pt x="43" y="85"/>
                    </a:lnTo>
                    <a:lnTo>
                      <a:pt x="41" y="85"/>
                    </a:lnTo>
                    <a:lnTo>
                      <a:pt x="39" y="85"/>
                    </a:lnTo>
                    <a:lnTo>
                      <a:pt x="37" y="85"/>
                    </a:lnTo>
                    <a:lnTo>
                      <a:pt x="34" y="85"/>
                    </a:lnTo>
                    <a:lnTo>
                      <a:pt x="32" y="84"/>
                    </a:lnTo>
                    <a:lnTo>
                      <a:pt x="30" y="84"/>
                    </a:lnTo>
                    <a:lnTo>
                      <a:pt x="29" y="83"/>
                    </a:lnTo>
                    <a:lnTo>
                      <a:pt x="26" y="82"/>
                    </a:lnTo>
                    <a:lnTo>
                      <a:pt x="24" y="82"/>
                    </a:lnTo>
                    <a:lnTo>
                      <a:pt x="23" y="81"/>
                    </a:lnTo>
                    <a:lnTo>
                      <a:pt x="21" y="79"/>
                    </a:lnTo>
                    <a:lnTo>
                      <a:pt x="19" y="78"/>
                    </a:lnTo>
                    <a:lnTo>
                      <a:pt x="17" y="77"/>
                    </a:lnTo>
                    <a:lnTo>
                      <a:pt x="16" y="76"/>
                    </a:lnTo>
                    <a:lnTo>
                      <a:pt x="14" y="75"/>
                    </a:lnTo>
                    <a:lnTo>
                      <a:pt x="13" y="73"/>
                    </a:lnTo>
                    <a:lnTo>
                      <a:pt x="11" y="71"/>
                    </a:lnTo>
                    <a:lnTo>
                      <a:pt x="10" y="70"/>
                    </a:lnTo>
                    <a:lnTo>
                      <a:pt x="9" y="68"/>
                    </a:lnTo>
                    <a:lnTo>
                      <a:pt x="8" y="67"/>
                    </a:lnTo>
                    <a:lnTo>
                      <a:pt x="7" y="65"/>
                    </a:lnTo>
                    <a:lnTo>
                      <a:pt x="6" y="63"/>
                    </a:lnTo>
                    <a:lnTo>
                      <a:pt x="4" y="61"/>
                    </a:lnTo>
                    <a:lnTo>
                      <a:pt x="3" y="60"/>
                    </a:lnTo>
                    <a:lnTo>
                      <a:pt x="2" y="58"/>
                    </a:lnTo>
                    <a:lnTo>
                      <a:pt x="2" y="55"/>
                    </a:lnTo>
                    <a:lnTo>
                      <a:pt x="1" y="53"/>
                    </a:lnTo>
                    <a:lnTo>
                      <a:pt x="1" y="52"/>
                    </a:lnTo>
                    <a:lnTo>
                      <a:pt x="1" y="50"/>
                    </a:lnTo>
                    <a:lnTo>
                      <a:pt x="0" y="47"/>
                    </a:lnTo>
                    <a:lnTo>
                      <a:pt x="0" y="45"/>
                    </a:lnTo>
                    <a:lnTo>
                      <a:pt x="0" y="43"/>
                    </a:lnTo>
                    <a:lnTo>
                      <a:pt x="0" y="40"/>
                    </a:lnTo>
                    <a:lnTo>
                      <a:pt x="0" y="38"/>
                    </a:lnTo>
                    <a:lnTo>
                      <a:pt x="1" y="37"/>
                    </a:lnTo>
                    <a:lnTo>
                      <a:pt x="1" y="35"/>
                    </a:lnTo>
                    <a:lnTo>
                      <a:pt x="1" y="32"/>
                    </a:lnTo>
                    <a:lnTo>
                      <a:pt x="2" y="30"/>
                    </a:lnTo>
                    <a:lnTo>
                      <a:pt x="2" y="28"/>
                    </a:lnTo>
                    <a:lnTo>
                      <a:pt x="3" y="27"/>
                    </a:lnTo>
                    <a:lnTo>
                      <a:pt x="4" y="24"/>
                    </a:lnTo>
                    <a:lnTo>
                      <a:pt x="6" y="22"/>
                    </a:lnTo>
                    <a:lnTo>
                      <a:pt x="7" y="21"/>
                    </a:lnTo>
                    <a:lnTo>
                      <a:pt x="8" y="18"/>
                    </a:lnTo>
                    <a:lnTo>
                      <a:pt x="9" y="17"/>
                    </a:lnTo>
                    <a:lnTo>
                      <a:pt x="10" y="16"/>
                    </a:lnTo>
                    <a:lnTo>
                      <a:pt x="11" y="14"/>
                    </a:lnTo>
                    <a:lnTo>
                      <a:pt x="13" y="13"/>
                    </a:lnTo>
                    <a:lnTo>
                      <a:pt x="14" y="12"/>
                    </a:lnTo>
                    <a:lnTo>
                      <a:pt x="16" y="9"/>
                    </a:lnTo>
                    <a:lnTo>
                      <a:pt x="17" y="8"/>
                    </a:lnTo>
                    <a:lnTo>
                      <a:pt x="19" y="7"/>
                    </a:lnTo>
                    <a:lnTo>
                      <a:pt x="21" y="6"/>
                    </a:lnTo>
                    <a:lnTo>
                      <a:pt x="23" y="5"/>
                    </a:lnTo>
                    <a:lnTo>
                      <a:pt x="24" y="5"/>
                    </a:lnTo>
                    <a:lnTo>
                      <a:pt x="26" y="4"/>
                    </a:lnTo>
                    <a:lnTo>
                      <a:pt x="29" y="2"/>
                    </a:lnTo>
                    <a:lnTo>
                      <a:pt x="30" y="2"/>
                    </a:lnTo>
                    <a:lnTo>
                      <a:pt x="32" y="1"/>
                    </a:lnTo>
                    <a:lnTo>
                      <a:pt x="34" y="1"/>
                    </a:lnTo>
                    <a:lnTo>
                      <a:pt x="37" y="0"/>
                    </a:lnTo>
                    <a:lnTo>
                      <a:pt x="39" y="0"/>
                    </a:lnTo>
                    <a:lnTo>
                      <a:pt x="41" y="0"/>
                    </a:lnTo>
                    <a:lnTo>
                      <a:pt x="43" y="0"/>
                    </a:lnTo>
                  </a:path>
                </a:pathLst>
              </a:custGeom>
              <a:noFill/>
              <a:ln w="0">
                <a:solidFill>
                  <a:srgbClr val="000000"/>
                </a:solidFill>
                <a:prstDash val="solid"/>
                <a:round/>
                <a:headEnd/>
                <a:tailEnd/>
              </a:ln>
            </p:spPr>
            <p:txBody>
              <a:bodyPr/>
              <a:lstStyle/>
              <a:p>
                <a:endParaRPr lang="en-GB"/>
              </a:p>
            </p:txBody>
          </p:sp>
          <p:sp>
            <p:nvSpPr>
              <p:cNvPr id="344" name="Freeform 145"/>
              <p:cNvSpPr>
                <a:spLocks/>
              </p:cNvSpPr>
              <p:nvPr/>
            </p:nvSpPr>
            <p:spPr bwMode="auto">
              <a:xfrm>
                <a:off x="283" y="2127"/>
                <a:ext cx="37" cy="38"/>
              </a:xfrm>
              <a:custGeom>
                <a:avLst/>
                <a:gdLst>
                  <a:gd name="T0" fmla="*/ 8 w 74"/>
                  <a:gd name="T1" fmla="*/ 0 h 75"/>
                  <a:gd name="T2" fmla="*/ 6 w 74"/>
                  <a:gd name="T3" fmla="*/ 1 h 75"/>
                  <a:gd name="T4" fmla="*/ 5 w 74"/>
                  <a:gd name="T5" fmla="*/ 1 h 75"/>
                  <a:gd name="T6" fmla="*/ 5 w 74"/>
                  <a:gd name="T7" fmla="*/ 2 h 75"/>
                  <a:gd name="T8" fmla="*/ 3 w 74"/>
                  <a:gd name="T9" fmla="*/ 3 h 75"/>
                  <a:gd name="T10" fmla="*/ 2 w 74"/>
                  <a:gd name="T11" fmla="*/ 3 h 75"/>
                  <a:gd name="T12" fmla="*/ 1 w 74"/>
                  <a:gd name="T13" fmla="*/ 5 h 75"/>
                  <a:gd name="T14" fmla="*/ 1 w 74"/>
                  <a:gd name="T15" fmla="*/ 6 h 75"/>
                  <a:gd name="T16" fmla="*/ 1 w 74"/>
                  <a:gd name="T17" fmla="*/ 7 h 75"/>
                  <a:gd name="T18" fmla="*/ 0 w 74"/>
                  <a:gd name="T19" fmla="*/ 8 h 75"/>
                  <a:gd name="T20" fmla="*/ 0 w 74"/>
                  <a:gd name="T21" fmla="*/ 10 h 75"/>
                  <a:gd name="T22" fmla="*/ 0 w 74"/>
                  <a:gd name="T23" fmla="*/ 11 h 75"/>
                  <a:gd name="T24" fmla="*/ 1 w 74"/>
                  <a:gd name="T25" fmla="*/ 12 h 75"/>
                  <a:gd name="T26" fmla="*/ 1 w 74"/>
                  <a:gd name="T27" fmla="*/ 14 h 75"/>
                  <a:gd name="T28" fmla="*/ 1 w 74"/>
                  <a:gd name="T29" fmla="*/ 15 h 75"/>
                  <a:gd name="T30" fmla="*/ 2 w 74"/>
                  <a:gd name="T31" fmla="*/ 16 h 75"/>
                  <a:gd name="T32" fmla="*/ 3 w 74"/>
                  <a:gd name="T33" fmla="*/ 17 h 75"/>
                  <a:gd name="T34" fmla="*/ 5 w 74"/>
                  <a:gd name="T35" fmla="*/ 18 h 75"/>
                  <a:gd name="T36" fmla="*/ 5 w 74"/>
                  <a:gd name="T37" fmla="*/ 18 h 75"/>
                  <a:gd name="T38" fmla="*/ 6 w 74"/>
                  <a:gd name="T39" fmla="*/ 19 h 75"/>
                  <a:gd name="T40" fmla="*/ 8 w 74"/>
                  <a:gd name="T41" fmla="*/ 19 h 75"/>
                  <a:gd name="T42" fmla="*/ 9 w 74"/>
                  <a:gd name="T43" fmla="*/ 19 h 75"/>
                  <a:gd name="T44" fmla="*/ 11 w 74"/>
                  <a:gd name="T45" fmla="*/ 19 h 75"/>
                  <a:gd name="T46" fmla="*/ 12 w 74"/>
                  <a:gd name="T47" fmla="*/ 18 h 75"/>
                  <a:gd name="T48" fmla="*/ 13 w 74"/>
                  <a:gd name="T49" fmla="*/ 18 h 75"/>
                  <a:gd name="T50" fmla="*/ 14 w 74"/>
                  <a:gd name="T51" fmla="*/ 17 h 75"/>
                  <a:gd name="T52" fmla="*/ 15 w 74"/>
                  <a:gd name="T53" fmla="*/ 16 h 75"/>
                  <a:gd name="T54" fmla="*/ 17 w 74"/>
                  <a:gd name="T55" fmla="*/ 15 h 75"/>
                  <a:gd name="T56" fmla="*/ 18 w 74"/>
                  <a:gd name="T57" fmla="*/ 14 h 75"/>
                  <a:gd name="T58" fmla="*/ 18 w 74"/>
                  <a:gd name="T59" fmla="*/ 13 h 75"/>
                  <a:gd name="T60" fmla="*/ 18 w 74"/>
                  <a:gd name="T61" fmla="*/ 12 h 75"/>
                  <a:gd name="T62" fmla="*/ 19 w 74"/>
                  <a:gd name="T63" fmla="*/ 10 h 75"/>
                  <a:gd name="T64" fmla="*/ 19 w 74"/>
                  <a:gd name="T65" fmla="*/ 9 h 75"/>
                  <a:gd name="T66" fmla="*/ 18 w 74"/>
                  <a:gd name="T67" fmla="*/ 7 h 75"/>
                  <a:gd name="T68" fmla="*/ 18 w 74"/>
                  <a:gd name="T69" fmla="*/ 6 h 75"/>
                  <a:gd name="T70" fmla="*/ 17 w 74"/>
                  <a:gd name="T71" fmla="*/ 5 h 75"/>
                  <a:gd name="T72" fmla="*/ 16 w 74"/>
                  <a:gd name="T73" fmla="*/ 4 h 75"/>
                  <a:gd name="T74" fmla="*/ 15 w 74"/>
                  <a:gd name="T75" fmla="*/ 3 h 75"/>
                  <a:gd name="T76" fmla="*/ 14 w 74"/>
                  <a:gd name="T77" fmla="*/ 2 h 75"/>
                  <a:gd name="T78" fmla="*/ 13 w 74"/>
                  <a:gd name="T79" fmla="*/ 1 h 75"/>
                  <a:gd name="T80" fmla="*/ 11 w 74"/>
                  <a:gd name="T81" fmla="*/ 1 h 75"/>
                  <a:gd name="T82" fmla="*/ 10 w 74"/>
                  <a:gd name="T83" fmla="*/ 1 h 75"/>
                  <a:gd name="T84" fmla="*/ 9 w 74"/>
                  <a:gd name="T85" fmla="*/ 0 h 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
                  <a:gd name="T130" fmla="*/ 0 h 75"/>
                  <a:gd name="T131" fmla="*/ 74 w 74"/>
                  <a:gd name="T132" fmla="*/ 75 h 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 h="75">
                    <a:moveTo>
                      <a:pt x="37" y="0"/>
                    </a:moveTo>
                    <a:lnTo>
                      <a:pt x="34" y="0"/>
                    </a:lnTo>
                    <a:lnTo>
                      <a:pt x="32" y="0"/>
                    </a:lnTo>
                    <a:lnTo>
                      <a:pt x="31" y="1"/>
                    </a:lnTo>
                    <a:lnTo>
                      <a:pt x="29" y="1"/>
                    </a:lnTo>
                    <a:lnTo>
                      <a:pt x="27" y="1"/>
                    </a:lnTo>
                    <a:lnTo>
                      <a:pt x="25" y="2"/>
                    </a:lnTo>
                    <a:lnTo>
                      <a:pt x="24" y="2"/>
                    </a:lnTo>
                    <a:lnTo>
                      <a:pt x="22" y="3"/>
                    </a:lnTo>
                    <a:lnTo>
                      <a:pt x="21" y="4"/>
                    </a:lnTo>
                    <a:lnTo>
                      <a:pt x="18" y="4"/>
                    </a:lnTo>
                    <a:lnTo>
                      <a:pt x="17" y="6"/>
                    </a:lnTo>
                    <a:lnTo>
                      <a:pt x="16" y="7"/>
                    </a:lnTo>
                    <a:lnTo>
                      <a:pt x="15" y="8"/>
                    </a:lnTo>
                    <a:lnTo>
                      <a:pt x="12" y="9"/>
                    </a:lnTo>
                    <a:lnTo>
                      <a:pt x="11" y="10"/>
                    </a:lnTo>
                    <a:lnTo>
                      <a:pt x="10" y="11"/>
                    </a:lnTo>
                    <a:lnTo>
                      <a:pt x="9" y="12"/>
                    </a:lnTo>
                    <a:lnTo>
                      <a:pt x="8" y="14"/>
                    </a:lnTo>
                    <a:lnTo>
                      <a:pt x="7" y="15"/>
                    </a:lnTo>
                    <a:lnTo>
                      <a:pt x="6" y="17"/>
                    </a:lnTo>
                    <a:lnTo>
                      <a:pt x="4" y="18"/>
                    </a:lnTo>
                    <a:lnTo>
                      <a:pt x="3" y="19"/>
                    </a:lnTo>
                    <a:lnTo>
                      <a:pt x="3" y="22"/>
                    </a:lnTo>
                    <a:lnTo>
                      <a:pt x="2" y="23"/>
                    </a:lnTo>
                    <a:lnTo>
                      <a:pt x="2" y="24"/>
                    </a:lnTo>
                    <a:lnTo>
                      <a:pt x="1" y="26"/>
                    </a:lnTo>
                    <a:lnTo>
                      <a:pt x="1" y="27"/>
                    </a:lnTo>
                    <a:lnTo>
                      <a:pt x="0" y="30"/>
                    </a:lnTo>
                    <a:lnTo>
                      <a:pt x="0" y="32"/>
                    </a:lnTo>
                    <a:lnTo>
                      <a:pt x="0" y="33"/>
                    </a:lnTo>
                    <a:lnTo>
                      <a:pt x="0" y="35"/>
                    </a:lnTo>
                    <a:lnTo>
                      <a:pt x="0" y="37"/>
                    </a:lnTo>
                    <a:lnTo>
                      <a:pt x="0" y="39"/>
                    </a:lnTo>
                    <a:lnTo>
                      <a:pt x="0" y="41"/>
                    </a:lnTo>
                    <a:lnTo>
                      <a:pt x="0" y="42"/>
                    </a:lnTo>
                    <a:lnTo>
                      <a:pt x="0" y="45"/>
                    </a:lnTo>
                    <a:lnTo>
                      <a:pt x="1" y="46"/>
                    </a:lnTo>
                    <a:lnTo>
                      <a:pt x="1" y="48"/>
                    </a:lnTo>
                    <a:lnTo>
                      <a:pt x="2" y="49"/>
                    </a:lnTo>
                    <a:lnTo>
                      <a:pt x="2" y="52"/>
                    </a:lnTo>
                    <a:lnTo>
                      <a:pt x="3" y="53"/>
                    </a:lnTo>
                    <a:lnTo>
                      <a:pt x="3" y="55"/>
                    </a:lnTo>
                    <a:lnTo>
                      <a:pt x="4" y="56"/>
                    </a:lnTo>
                    <a:lnTo>
                      <a:pt x="6" y="57"/>
                    </a:lnTo>
                    <a:lnTo>
                      <a:pt x="7" y="60"/>
                    </a:lnTo>
                    <a:lnTo>
                      <a:pt x="8" y="61"/>
                    </a:lnTo>
                    <a:lnTo>
                      <a:pt x="9" y="62"/>
                    </a:lnTo>
                    <a:lnTo>
                      <a:pt x="10" y="63"/>
                    </a:lnTo>
                    <a:lnTo>
                      <a:pt x="11" y="64"/>
                    </a:lnTo>
                    <a:lnTo>
                      <a:pt x="12" y="65"/>
                    </a:lnTo>
                    <a:lnTo>
                      <a:pt x="15" y="67"/>
                    </a:lnTo>
                    <a:lnTo>
                      <a:pt x="16" y="68"/>
                    </a:lnTo>
                    <a:lnTo>
                      <a:pt x="17" y="69"/>
                    </a:lnTo>
                    <a:lnTo>
                      <a:pt x="18" y="70"/>
                    </a:lnTo>
                    <a:lnTo>
                      <a:pt x="21" y="70"/>
                    </a:lnTo>
                    <a:lnTo>
                      <a:pt x="22" y="71"/>
                    </a:lnTo>
                    <a:lnTo>
                      <a:pt x="24" y="72"/>
                    </a:lnTo>
                    <a:lnTo>
                      <a:pt x="25" y="72"/>
                    </a:lnTo>
                    <a:lnTo>
                      <a:pt x="27" y="73"/>
                    </a:lnTo>
                    <a:lnTo>
                      <a:pt x="29" y="73"/>
                    </a:lnTo>
                    <a:lnTo>
                      <a:pt x="31" y="73"/>
                    </a:lnTo>
                    <a:lnTo>
                      <a:pt x="32" y="73"/>
                    </a:lnTo>
                    <a:lnTo>
                      <a:pt x="34" y="75"/>
                    </a:lnTo>
                    <a:lnTo>
                      <a:pt x="37" y="75"/>
                    </a:lnTo>
                    <a:lnTo>
                      <a:pt x="38" y="75"/>
                    </a:lnTo>
                    <a:lnTo>
                      <a:pt x="40" y="73"/>
                    </a:lnTo>
                    <a:lnTo>
                      <a:pt x="42" y="73"/>
                    </a:lnTo>
                    <a:lnTo>
                      <a:pt x="44" y="73"/>
                    </a:lnTo>
                    <a:lnTo>
                      <a:pt x="46" y="73"/>
                    </a:lnTo>
                    <a:lnTo>
                      <a:pt x="47" y="72"/>
                    </a:lnTo>
                    <a:lnTo>
                      <a:pt x="49" y="72"/>
                    </a:lnTo>
                    <a:lnTo>
                      <a:pt x="50" y="71"/>
                    </a:lnTo>
                    <a:lnTo>
                      <a:pt x="53" y="70"/>
                    </a:lnTo>
                    <a:lnTo>
                      <a:pt x="54" y="70"/>
                    </a:lnTo>
                    <a:lnTo>
                      <a:pt x="55" y="69"/>
                    </a:lnTo>
                    <a:lnTo>
                      <a:pt x="57" y="68"/>
                    </a:lnTo>
                    <a:lnTo>
                      <a:pt x="59" y="67"/>
                    </a:lnTo>
                    <a:lnTo>
                      <a:pt x="60" y="65"/>
                    </a:lnTo>
                    <a:lnTo>
                      <a:pt x="61" y="64"/>
                    </a:lnTo>
                    <a:lnTo>
                      <a:pt x="62" y="63"/>
                    </a:lnTo>
                    <a:lnTo>
                      <a:pt x="63" y="62"/>
                    </a:lnTo>
                    <a:lnTo>
                      <a:pt x="64" y="61"/>
                    </a:lnTo>
                    <a:lnTo>
                      <a:pt x="65" y="60"/>
                    </a:lnTo>
                    <a:lnTo>
                      <a:pt x="67" y="57"/>
                    </a:lnTo>
                    <a:lnTo>
                      <a:pt x="68" y="56"/>
                    </a:lnTo>
                    <a:lnTo>
                      <a:pt x="69" y="55"/>
                    </a:lnTo>
                    <a:lnTo>
                      <a:pt x="70" y="53"/>
                    </a:lnTo>
                    <a:lnTo>
                      <a:pt x="70" y="52"/>
                    </a:lnTo>
                    <a:lnTo>
                      <a:pt x="71" y="49"/>
                    </a:lnTo>
                    <a:lnTo>
                      <a:pt x="71" y="48"/>
                    </a:lnTo>
                    <a:lnTo>
                      <a:pt x="72" y="46"/>
                    </a:lnTo>
                    <a:lnTo>
                      <a:pt x="72" y="45"/>
                    </a:lnTo>
                    <a:lnTo>
                      <a:pt x="72" y="42"/>
                    </a:lnTo>
                    <a:lnTo>
                      <a:pt x="74" y="41"/>
                    </a:lnTo>
                    <a:lnTo>
                      <a:pt x="74" y="39"/>
                    </a:lnTo>
                    <a:lnTo>
                      <a:pt x="74" y="37"/>
                    </a:lnTo>
                    <a:lnTo>
                      <a:pt x="74" y="35"/>
                    </a:lnTo>
                    <a:lnTo>
                      <a:pt x="74" y="33"/>
                    </a:lnTo>
                    <a:lnTo>
                      <a:pt x="72" y="32"/>
                    </a:lnTo>
                    <a:lnTo>
                      <a:pt x="72" y="30"/>
                    </a:lnTo>
                    <a:lnTo>
                      <a:pt x="72" y="27"/>
                    </a:lnTo>
                    <a:lnTo>
                      <a:pt x="71" y="26"/>
                    </a:lnTo>
                    <a:lnTo>
                      <a:pt x="71" y="24"/>
                    </a:lnTo>
                    <a:lnTo>
                      <a:pt x="70" y="23"/>
                    </a:lnTo>
                    <a:lnTo>
                      <a:pt x="70" y="22"/>
                    </a:lnTo>
                    <a:lnTo>
                      <a:pt x="69" y="19"/>
                    </a:lnTo>
                    <a:lnTo>
                      <a:pt x="68" y="18"/>
                    </a:lnTo>
                    <a:lnTo>
                      <a:pt x="67" y="17"/>
                    </a:lnTo>
                    <a:lnTo>
                      <a:pt x="65" y="15"/>
                    </a:lnTo>
                    <a:lnTo>
                      <a:pt x="64" y="14"/>
                    </a:lnTo>
                    <a:lnTo>
                      <a:pt x="63" y="12"/>
                    </a:lnTo>
                    <a:lnTo>
                      <a:pt x="62" y="11"/>
                    </a:lnTo>
                    <a:lnTo>
                      <a:pt x="61" y="10"/>
                    </a:lnTo>
                    <a:lnTo>
                      <a:pt x="60" y="9"/>
                    </a:lnTo>
                    <a:lnTo>
                      <a:pt x="59" y="8"/>
                    </a:lnTo>
                    <a:lnTo>
                      <a:pt x="57" y="7"/>
                    </a:lnTo>
                    <a:lnTo>
                      <a:pt x="55" y="6"/>
                    </a:lnTo>
                    <a:lnTo>
                      <a:pt x="54" y="4"/>
                    </a:lnTo>
                    <a:lnTo>
                      <a:pt x="53" y="4"/>
                    </a:lnTo>
                    <a:lnTo>
                      <a:pt x="50" y="3"/>
                    </a:lnTo>
                    <a:lnTo>
                      <a:pt x="49" y="2"/>
                    </a:lnTo>
                    <a:lnTo>
                      <a:pt x="47" y="2"/>
                    </a:lnTo>
                    <a:lnTo>
                      <a:pt x="46" y="1"/>
                    </a:lnTo>
                    <a:lnTo>
                      <a:pt x="44" y="1"/>
                    </a:lnTo>
                    <a:lnTo>
                      <a:pt x="42" y="1"/>
                    </a:lnTo>
                    <a:lnTo>
                      <a:pt x="40" y="0"/>
                    </a:lnTo>
                    <a:lnTo>
                      <a:pt x="38" y="0"/>
                    </a:lnTo>
                    <a:lnTo>
                      <a:pt x="37" y="0"/>
                    </a:lnTo>
                    <a:close/>
                  </a:path>
                </a:pathLst>
              </a:custGeom>
              <a:solidFill>
                <a:srgbClr val="000000"/>
              </a:solidFill>
              <a:ln w="9525">
                <a:noFill/>
                <a:round/>
                <a:headEnd/>
                <a:tailEnd/>
              </a:ln>
            </p:spPr>
            <p:txBody>
              <a:bodyPr/>
              <a:lstStyle/>
              <a:p>
                <a:endParaRPr lang="en-GB"/>
              </a:p>
            </p:txBody>
          </p:sp>
          <p:sp>
            <p:nvSpPr>
              <p:cNvPr id="345" name="Freeform 146"/>
              <p:cNvSpPr>
                <a:spLocks/>
              </p:cNvSpPr>
              <p:nvPr/>
            </p:nvSpPr>
            <p:spPr bwMode="auto">
              <a:xfrm>
                <a:off x="283" y="2127"/>
                <a:ext cx="37" cy="38"/>
              </a:xfrm>
              <a:custGeom>
                <a:avLst/>
                <a:gdLst>
                  <a:gd name="T0" fmla="*/ 8 w 74"/>
                  <a:gd name="T1" fmla="*/ 0 h 75"/>
                  <a:gd name="T2" fmla="*/ 6 w 74"/>
                  <a:gd name="T3" fmla="*/ 1 h 75"/>
                  <a:gd name="T4" fmla="*/ 5 w 74"/>
                  <a:gd name="T5" fmla="*/ 1 h 75"/>
                  <a:gd name="T6" fmla="*/ 5 w 74"/>
                  <a:gd name="T7" fmla="*/ 2 h 75"/>
                  <a:gd name="T8" fmla="*/ 3 w 74"/>
                  <a:gd name="T9" fmla="*/ 3 h 75"/>
                  <a:gd name="T10" fmla="*/ 2 w 74"/>
                  <a:gd name="T11" fmla="*/ 3 h 75"/>
                  <a:gd name="T12" fmla="*/ 1 w 74"/>
                  <a:gd name="T13" fmla="*/ 5 h 75"/>
                  <a:gd name="T14" fmla="*/ 1 w 74"/>
                  <a:gd name="T15" fmla="*/ 6 h 75"/>
                  <a:gd name="T16" fmla="*/ 1 w 74"/>
                  <a:gd name="T17" fmla="*/ 7 h 75"/>
                  <a:gd name="T18" fmla="*/ 0 w 74"/>
                  <a:gd name="T19" fmla="*/ 8 h 75"/>
                  <a:gd name="T20" fmla="*/ 0 w 74"/>
                  <a:gd name="T21" fmla="*/ 10 h 75"/>
                  <a:gd name="T22" fmla="*/ 0 w 74"/>
                  <a:gd name="T23" fmla="*/ 11 h 75"/>
                  <a:gd name="T24" fmla="*/ 1 w 74"/>
                  <a:gd name="T25" fmla="*/ 12 h 75"/>
                  <a:gd name="T26" fmla="*/ 1 w 74"/>
                  <a:gd name="T27" fmla="*/ 14 h 75"/>
                  <a:gd name="T28" fmla="*/ 1 w 74"/>
                  <a:gd name="T29" fmla="*/ 15 h 75"/>
                  <a:gd name="T30" fmla="*/ 2 w 74"/>
                  <a:gd name="T31" fmla="*/ 16 h 75"/>
                  <a:gd name="T32" fmla="*/ 3 w 74"/>
                  <a:gd name="T33" fmla="*/ 17 h 75"/>
                  <a:gd name="T34" fmla="*/ 5 w 74"/>
                  <a:gd name="T35" fmla="*/ 18 h 75"/>
                  <a:gd name="T36" fmla="*/ 5 w 74"/>
                  <a:gd name="T37" fmla="*/ 18 h 75"/>
                  <a:gd name="T38" fmla="*/ 6 w 74"/>
                  <a:gd name="T39" fmla="*/ 19 h 75"/>
                  <a:gd name="T40" fmla="*/ 8 w 74"/>
                  <a:gd name="T41" fmla="*/ 19 h 75"/>
                  <a:gd name="T42" fmla="*/ 9 w 74"/>
                  <a:gd name="T43" fmla="*/ 19 h 75"/>
                  <a:gd name="T44" fmla="*/ 11 w 74"/>
                  <a:gd name="T45" fmla="*/ 19 h 75"/>
                  <a:gd name="T46" fmla="*/ 12 w 74"/>
                  <a:gd name="T47" fmla="*/ 18 h 75"/>
                  <a:gd name="T48" fmla="*/ 13 w 74"/>
                  <a:gd name="T49" fmla="*/ 18 h 75"/>
                  <a:gd name="T50" fmla="*/ 14 w 74"/>
                  <a:gd name="T51" fmla="*/ 17 h 75"/>
                  <a:gd name="T52" fmla="*/ 15 w 74"/>
                  <a:gd name="T53" fmla="*/ 16 h 75"/>
                  <a:gd name="T54" fmla="*/ 17 w 74"/>
                  <a:gd name="T55" fmla="*/ 15 h 75"/>
                  <a:gd name="T56" fmla="*/ 18 w 74"/>
                  <a:gd name="T57" fmla="*/ 14 h 75"/>
                  <a:gd name="T58" fmla="*/ 18 w 74"/>
                  <a:gd name="T59" fmla="*/ 13 h 75"/>
                  <a:gd name="T60" fmla="*/ 18 w 74"/>
                  <a:gd name="T61" fmla="*/ 12 h 75"/>
                  <a:gd name="T62" fmla="*/ 19 w 74"/>
                  <a:gd name="T63" fmla="*/ 10 h 75"/>
                  <a:gd name="T64" fmla="*/ 19 w 74"/>
                  <a:gd name="T65" fmla="*/ 9 h 75"/>
                  <a:gd name="T66" fmla="*/ 18 w 74"/>
                  <a:gd name="T67" fmla="*/ 7 h 75"/>
                  <a:gd name="T68" fmla="*/ 18 w 74"/>
                  <a:gd name="T69" fmla="*/ 6 h 75"/>
                  <a:gd name="T70" fmla="*/ 17 w 74"/>
                  <a:gd name="T71" fmla="*/ 5 h 75"/>
                  <a:gd name="T72" fmla="*/ 16 w 74"/>
                  <a:gd name="T73" fmla="*/ 4 h 75"/>
                  <a:gd name="T74" fmla="*/ 15 w 74"/>
                  <a:gd name="T75" fmla="*/ 3 h 75"/>
                  <a:gd name="T76" fmla="*/ 14 w 74"/>
                  <a:gd name="T77" fmla="*/ 2 h 75"/>
                  <a:gd name="T78" fmla="*/ 13 w 74"/>
                  <a:gd name="T79" fmla="*/ 1 h 75"/>
                  <a:gd name="T80" fmla="*/ 11 w 74"/>
                  <a:gd name="T81" fmla="*/ 1 h 75"/>
                  <a:gd name="T82" fmla="*/ 10 w 74"/>
                  <a:gd name="T83" fmla="*/ 1 h 75"/>
                  <a:gd name="T84" fmla="*/ 9 w 74"/>
                  <a:gd name="T85" fmla="*/ 0 h 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
                  <a:gd name="T130" fmla="*/ 0 h 75"/>
                  <a:gd name="T131" fmla="*/ 74 w 74"/>
                  <a:gd name="T132" fmla="*/ 75 h 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 h="75">
                    <a:moveTo>
                      <a:pt x="37" y="0"/>
                    </a:moveTo>
                    <a:lnTo>
                      <a:pt x="34" y="0"/>
                    </a:lnTo>
                    <a:lnTo>
                      <a:pt x="32" y="0"/>
                    </a:lnTo>
                    <a:lnTo>
                      <a:pt x="31" y="1"/>
                    </a:lnTo>
                    <a:lnTo>
                      <a:pt x="29" y="1"/>
                    </a:lnTo>
                    <a:lnTo>
                      <a:pt x="27" y="1"/>
                    </a:lnTo>
                    <a:lnTo>
                      <a:pt x="25" y="2"/>
                    </a:lnTo>
                    <a:lnTo>
                      <a:pt x="24" y="2"/>
                    </a:lnTo>
                    <a:lnTo>
                      <a:pt x="22" y="3"/>
                    </a:lnTo>
                    <a:lnTo>
                      <a:pt x="21" y="4"/>
                    </a:lnTo>
                    <a:lnTo>
                      <a:pt x="18" y="4"/>
                    </a:lnTo>
                    <a:lnTo>
                      <a:pt x="17" y="6"/>
                    </a:lnTo>
                    <a:lnTo>
                      <a:pt x="16" y="7"/>
                    </a:lnTo>
                    <a:lnTo>
                      <a:pt x="15" y="8"/>
                    </a:lnTo>
                    <a:lnTo>
                      <a:pt x="12" y="9"/>
                    </a:lnTo>
                    <a:lnTo>
                      <a:pt x="11" y="10"/>
                    </a:lnTo>
                    <a:lnTo>
                      <a:pt x="10" y="11"/>
                    </a:lnTo>
                    <a:lnTo>
                      <a:pt x="9" y="12"/>
                    </a:lnTo>
                    <a:lnTo>
                      <a:pt x="8" y="14"/>
                    </a:lnTo>
                    <a:lnTo>
                      <a:pt x="7" y="15"/>
                    </a:lnTo>
                    <a:lnTo>
                      <a:pt x="6" y="17"/>
                    </a:lnTo>
                    <a:lnTo>
                      <a:pt x="4" y="18"/>
                    </a:lnTo>
                    <a:lnTo>
                      <a:pt x="3" y="19"/>
                    </a:lnTo>
                    <a:lnTo>
                      <a:pt x="3" y="22"/>
                    </a:lnTo>
                    <a:lnTo>
                      <a:pt x="2" y="23"/>
                    </a:lnTo>
                    <a:lnTo>
                      <a:pt x="2" y="24"/>
                    </a:lnTo>
                    <a:lnTo>
                      <a:pt x="1" y="26"/>
                    </a:lnTo>
                    <a:lnTo>
                      <a:pt x="1" y="27"/>
                    </a:lnTo>
                    <a:lnTo>
                      <a:pt x="0" y="30"/>
                    </a:lnTo>
                    <a:lnTo>
                      <a:pt x="0" y="32"/>
                    </a:lnTo>
                    <a:lnTo>
                      <a:pt x="0" y="33"/>
                    </a:lnTo>
                    <a:lnTo>
                      <a:pt x="0" y="35"/>
                    </a:lnTo>
                    <a:lnTo>
                      <a:pt x="0" y="37"/>
                    </a:lnTo>
                    <a:lnTo>
                      <a:pt x="0" y="39"/>
                    </a:lnTo>
                    <a:lnTo>
                      <a:pt x="0" y="41"/>
                    </a:lnTo>
                    <a:lnTo>
                      <a:pt x="0" y="42"/>
                    </a:lnTo>
                    <a:lnTo>
                      <a:pt x="0" y="45"/>
                    </a:lnTo>
                    <a:lnTo>
                      <a:pt x="1" y="46"/>
                    </a:lnTo>
                    <a:lnTo>
                      <a:pt x="1" y="48"/>
                    </a:lnTo>
                    <a:lnTo>
                      <a:pt x="2" y="49"/>
                    </a:lnTo>
                    <a:lnTo>
                      <a:pt x="2" y="52"/>
                    </a:lnTo>
                    <a:lnTo>
                      <a:pt x="3" y="53"/>
                    </a:lnTo>
                    <a:lnTo>
                      <a:pt x="3" y="55"/>
                    </a:lnTo>
                    <a:lnTo>
                      <a:pt x="4" y="56"/>
                    </a:lnTo>
                    <a:lnTo>
                      <a:pt x="6" y="57"/>
                    </a:lnTo>
                    <a:lnTo>
                      <a:pt x="7" y="60"/>
                    </a:lnTo>
                    <a:lnTo>
                      <a:pt x="8" y="61"/>
                    </a:lnTo>
                    <a:lnTo>
                      <a:pt x="9" y="62"/>
                    </a:lnTo>
                    <a:lnTo>
                      <a:pt x="10" y="63"/>
                    </a:lnTo>
                    <a:lnTo>
                      <a:pt x="11" y="64"/>
                    </a:lnTo>
                    <a:lnTo>
                      <a:pt x="12" y="65"/>
                    </a:lnTo>
                    <a:lnTo>
                      <a:pt x="15" y="67"/>
                    </a:lnTo>
                    <a:lnTo>
                      <a:pt x="16" y="68"/>
                    </a:lnTo>
                    <a:lnTo>
                      <a:pt x="17" y="69"/>
                    </a:lnTo>
                    <a:lnTo>
                      <a:pt x="18" y="70"/>
                    </a:lnTo>
                    <a:lnTo>
                      <a:pt x="21" y="70"/>
                    </a:lnTo>
                    <a:lnTo>
                      <a:pt x="22" y="71"/>
                    </a:lnTo>
                    <a:lnTo>
                      <a:pt x="24" y="72"/>
                    </a:lnTo>
                    <a:lnTo>
                      <a:pt x="25" y="72"/>
                    </a:lnTo>
                    <a:lnTo>
                      <a:pt x="27" y="73"/>
                    </a:lnTo>
                    <a:lnTo>
                      <a:pt x="29" y="73"/>
                    </a:lnTo>
                    <a:lnTo>
                      <a:pt x="31" y="73"/>
                    </a:lnTo>
                    <a:lnTo>
                      <a:pt x="32" y="73"/>
                    </a:lnTo>
                    <a:lnTo>
                      <a:pt x="34" y="75"/>
                    </a:lnTo>
                    <a:lnTo>
                      <a:pt x="37" y="75"/>
                    </a:lnTo>
                    <a:lnTo>
                      <a:pt x="38" y="75"/>
                    </a:lnTo>
                    <a:lnTo>
                      <a:pt x="40" y="73"/>
                    </a:lnTo>
                    <a:lnTo>
                      <a:pt x="42" y="73"/>
                    </a:lnTo>
                    <a:lnTo>
                      <a:pt x="44" y="73"/>
                    </a:lnTo>
                    <a:lnTo>
                      <a:pt x="46" y="73"/>
                    </a:lnTo>
                    <a:lnTo>
                      <a:pt x="47" y="72"/>
                    </a:lnTo>
                    <a:lnTo>
                      <a:pt x="49" y="72"/>
                    </a:lnTo>
                    <a:lnTo>
                      <a:pt x="50" y="71"/>
                    </a:lnTo>
                    <a:lnTo>
                      <a:pt x="53" y="70"/>
                    </a:lnTo>
                    <a:lnTo>
                      <a:pt x="54" y="70"/>
                    </a:lnTo>
                    <a:lnTo>
                      <a:pt x="55" y="69"/>
                    </a:lnTo>
                    <a:lnTo>
                      <a:pt x="57" y="68"/>
                    </a:lnTo>
                    <a:lnTo>
                      <a:pt x="59" y="67"/>
                    </a:lnTo>
                    <a:lnTo>
                      <a:pt x="60" y="65"/>
                    </a:lnTo>
                    <a:lnTo>
                      <a:pt x="61" y="64"/>
                    </a:lnTo>
                    <a:lnTo>
                      <a:pt x="62" y="63"/>
                    </a:lnTo>
                    <a:lnTo>
                      <a:pt x="63" y="62"/>
                    </a:lnTo>
                    <a:lnTo>
                      <a:pt x="64" y="61"/>
                    </a:lnTo>
                    <a:lnTo>
                      <a:pt x="65" y="60"/>
                    </a:lnTo>
                    <a:lnTo>
                      <a:pt x="67" y="57"/>
                    </a:lnTo>
                    <a:lnTo>
                      <a:pt x="68" y="56"/>
                    </a:lnTo>
                    <a:lnTo>
                      <a:pt x="69" y="55"/>
                    </a:lnTo>
                    <a:lnTo>
                      <a:pt x="70" y="53"/>
                    </a:lnTo>
                    <a:lnTo>
                      <a:pt x="70" y="52"/>
                    </a:lnTo>
                    <a:lnTo>
                      <a:pt x="71" y="49"/>
                    </a:lnTo>
                    <a:lnTo>
                      <a:pt x="71" y="48"/>
                    </a:lnTo>
                    <a:lnTo>
                      <a:pt x="72" y="46"/>
                    </a:lnTo>
                    <a:lnTo>
                      <a:pt x="72" y="45"/>
                    </a:lnTo>
                    <a:lnTo>
                      <a:pt x="72" y="42"/>
                    </a:lnTo>
                    <a:lnTo>
                      <a:pt x="74" y="41"/>
                    </a:lnTo>
                    <a:lnTo>
                      <a:pt x="74" y="39"/>
                    </a:lnTo>
                    <a:lnTo>
                      <a:pt x="74" y="37"/>
                    </a:lnTo>
                    <a:lnTo>
                      <a:pt x="74" y="35"/>
                    </a:lnTo>
                    <a:lnTo>
                      <a:pt x="74" y="33"/>
                    </a:lnTo>
                    <a:lnTo>
                      <a:pt x="72" y="32"/>
                    </a:lnTo>
                    <a:lnTo>
                      <a:pt x="72" y="30"/>
                    </a:lnTo>
                    <a:lnTo>
                      <a:pt x="72" y="27"/>
                    </a:lnTo>
                    <a:lnTo>
                      <a:pt x="71" y="26"/>
                    </a:lnTo>
                    <a:lnTo>
                      <a:pt x="71" y="24"/>
                    </a:lnTo>
                    <a:lnTo>
                      <a:pt x="70" y="23"/>
                    </a:lnTo>
                    <a:lnTo>
                      <a:pt x="70" y="22"/>
                    </a:lnTo>
                    <a:lnTo>
                      <a:pt x="69" y="19"/>
                    </a:lnTo>
                    <a:lnTo>
                      <a:pt x="68" y="18"/>
                    </a:lnTo>
                    <a:lnTo>
                      <a:pt x="67" y="17"/>
                    </a:lnTo>
                    <a:lnTo>
                      <a:pt x="65" y="15"/>
                    </a:lnTo>
                    <a:lnTo>
                      <a:pt x="64" y="14"/>
                    </a:lnTo>
                    <a:lnTo>
                      <a:pt x="63" y="12"/>
                    </a:lnTo>
                    <a:lnTo>
                      <a:pt x="62" y="11"/>
                    </a:lnTo>
                    <a:lnTo>
                      <a:pt x="61" y="10"/>
                    </a:lnTo>
                    <a:lnTo>
                      <a:pt x="60" y="9"/>
                    </a:lnTo>
                    <a:lnTo>
                      <a:pt x="59" y="8"/>
                    </a:lnTo>
                    <a:lnTo>
                      <a:pt x="57" y="7"/>
                    </a:lnTo>
                    <a:lnTo>
                      <a:pt x="55" y="6"/>
                    </a:lnTo>
                    <a:lnTo>
                      <a:pt x="54" y="4"/>
                    </a:lnTo>
                    <a:lnTo>
                      <a:pt x="53" y="4"/>
                    </a:lnTo>
                    <a:lnTo>
                      <a:pt x="50" y="3"/>
                    </a:lnTo>
                    <a:lnTo>
                      <a:pt x="49" y="2"/>
                    </a:lnTo>
                    <a:lnTo>
                      <a:pt x="47" y="2"/>
                    </a:lnTo>
                    <a:lnTo>
                      <a:pt x="46" y="1"/>
                    </a:lnTo>
                    <a:lnTo>
                      <a:pt x="44" y="1"/>
                    </a:lnTo>
                    <a:lnTo>
                      <a:pt x="42" y="1"/>
                    </a:lnTo>
                    <a:lnTo>
                      <a:pt x="40" y="0"/>
                    </a:lnTo>
                    <a:lnTo>
                      <a:pt x="38" y="0"/>
                    </a:lnTo>
                    <a:lnTo>
                      <a:pt x="37" y="0"/>
                    </a:lnTo>
                  </a:path>
                </a:pathLst>
              </a:custGeom>
              <a:noFill/>
              <a:ln w="0">
                <a:solidFill>
                  <a:srgbClr val="000000"/>
                </a:solidFill>
                <a:prstDash val="solid"/>
                <a:round/>
                <a:headEnd/>
                <a:tailEnd/>
              </a:ln>
            </p:spPr>
            <p:txBody>
              <a:bodyPr/>
              <a:lstStyle/>
              <a:p>
                <a:endParaRPr lang="en-GB"/>
              </a:p>
            </p:txBody>
          </p:sp>
          <p:sp>
            <p:nvSpPr>
              <p:cNvPr id="346" name="Freeform 147"/>
              <p:cNvSpPr>
                <a:spLocks/>
              </p:cNvSpPr>
              <p:nvPr/>
            </p:nvSpPr>
            <p:spPr bwMode="auto">
              <a:xfrm>
                <a:off x="293" y="2138"/>
                <a:ext cx="16" cy="16"/>
              </a:xfrm>
              <a:custGeom>
                <a:avLst/>
                <a:gdLst>
                  <a:gd name="T0" fmla="*/ 5 w 31"/>
                  <a:gd name="T1" fmla="*/ 0 h 31"/>
                  <a:gd name="T2" fmla="*/ 5 w 31"/>
                  <a:gd name="T3" fmla="*/ 0 h 31"/>
                  <a:gd name="T4" fmla="*/ 6 w 31"/>
                  <a:gd name="T5" fmla="*/ 1 h 31"/>
                  <a:gd name="T6" fmla="*/ 6 w 31"/>
                  <a:gd name="T7" fmla="*/ 1 h 31"/>
                  <a:gd name="T8" fmla="*/ 7 w 31"/>
                  <a:gd name="T9" fmla="*/ 1 h 31"/>
                  <a:gd name="T10" fmla="*/ 7 w 31"/>
                  <a:gd name="T11" fmla="*/ 1 h 31"/>
                  <a:gd name="T12" fmla="*/ 7 w 31"/>
                  <a:gd name="T13" fmla="*/ 2 h 31"/>
                  <a:gd name="T14" fmla="*/ 7 w 31"/>
                  <a:gd name="T15" fmla="*/ 2 h 31"/>
                  <a:gd name="T16" fmla="*/ 8 w 31"/>
                  <a:gd name="T17" fmla="*/ 3 h 31"/>
                  <a:gd name="T18" fmla="*/ 8 w 31"/>
                  <a:gd name="T19" fmla="*/ 3 h 31"/>
                  <a:gd name="T20" fmla="*/ 8 w 31"/>
                  <a:gd name="T21" fmla="*/ 3 h 31"/>
                  <a:gd name="T22" fmla="*/ 8 w 31"/>
                  <a:gd name="T23" fmla="*/ 4 h 31"/>
                  <a:gd name="T24" fmla="*/ 8 w 31"/>
                  <a:gd name="T25" fmla="*/ 5 h 31"/>
                  <a:gd name="T26" fmla="*/ 8 w 31"/>
                  <a:gd name="T27" fmla="*/ 5 h 31"/>
                  <a:gd name="T28" fmla="*/ 8 w 31"/>
                  <a:gd name="T29" fmla="*/ 6 h 31"/>
                  <a:gd name="T30" fmla="*/ 7 w 31"/>
                  <a:gd name="T31" fmla="*/ 6 h 31"/>
                  <a:gd name="T32" fmla="*/ 7 w 31"/>
                  <a:gd name="T33" fmla="*/ 7 h 31"/>
                  <a:gd name="T34" fmla="*/ 7 w 31"/>
                  <a:gd name="T35" fmla="*/ 7 h 31"/>
                  <a:gd name="T36" fmla="*/ 7 w 31"/>
                  <a:gd name="T37" fmla="*/ 7 h 31"/>
                  <a:gd name="T38" fmla="*/ 6 w 31"/>
                  <a:gd name="T39" fmla="*/ 7 h 31"/>
                  <a:gd name="T40" fmla="*/ 6 w 31"/>
                  <a:gd name="T41" fmla="*/ 8 h 31"/>
                  <a:gd name="T42" fmla="*/ 5 w 31"/>
                  <a:gd name="T43" fmla="*/ 8 h 31"/>
                  <a:gd name="T44" fmla="*/ 5 w 31"/>
                  <a:gd name="T45" fmla="*/ 8 h 31"/>
                  <a:gd name="T46" fmla="*/ 4 w 31"/>
                  <a:gd name="T47" fmla="*/ 8 h 31"/>
                  <a:gd name="T48" fmla="*/ 3 w 31"/>
                  <a:gd name="T49" fmla="*/ 8 h 31"/>
                  <a:gd name="T50" fmla="*/ 3 w 31"/>
                  <a:gd name="T51" fmla="*/ 8 h 31"/>
                  <a:gd name="T52" fmla="*/ 3 w 31"/>
                  <a:gd name="T53" fmla="*/ 8 h 31"/>
                  <a:gd name="T54" fmla="*/ 2 w 31"/>
                  <a:gd name="T55" fmla="*/ 7 h 31"/>
                  <a:gd name="T56" fmla="*/ 1 w 31"/>
                  <a:gd name="T57" fmla="*/ 7 h 31"/>
                  <a:gd name="T58" fmla="*/ 1 w 31"/>
                  <a:gd name="T59" fmla="*/ 7 h 31"/>
                  <a:gd name="T60" fmla="*/ 1 w 31"/>
                  <a:gd name="T61" fmla="*/ 6 h 31"/>
                  <a:gd name="T62" fmla="*/ 1 w 31"/>
                  <a:gd name="T63" fmla="*/ 5 h 31"/>
                  <a:gd name="T64" fmla="*/ 0 w 31"/>
                  <a:gd name="T65" fmla="*/ 5 h 31"/>
                  <a:gd name="T66" fmla="*/ 0 w 31"/>
                  <a:gd name="T67" fmla="*/ 5 h 31"/>
                  <a:gd name="T68" fmla="*/ 0 w 31"/>
                  <a:gd name="T69" fmla="*/ 4 h 31"/>
                  <a:gd name="T70" fmla="*/ 0 w 31"/>
                  <a:gd name="T71" fmla="*/ 3 h 31"/>
                  <a:gd name="T72" fmla="*/ 1 w 31"/>
                  <a:gd name="T73" fmla="*/ 3 h 31"/>
                  <a:gd name="T74" fmla="*/ 1 w 31"/>
                  <a:gd name="T75" fmla="*/ 2 h 31"/>
                  <a:gd name="T76" fmla="*/ 1 w 31"/>
                  <a:gd name="T77" fmla="*/ 2 h 31"/>
                  <a:gd name="T78" fmla="*/ 1 w 31"/>
                  <a:gd name="T79" fmla="*/ 1 h 31"/>
                  <a:gd name="T80" fmla="*/ 1 w 31"/>
                  <a:gd name="T81" fmla="*/ 1 h 31"/>
                  <a:gd name="T82" fmla="*/ 2 w 31"/>
                  <a:gd name="T83" fmla="*/ 1 h 31"/>
                  <a:gd name="T84" fmla="*/ 2 w 31"/>
                  <a:gd name="T85" fmla="*/ 1 h 31"/>
                  <a:gd name="T86" fmla="*/ 3 w 31"/>
                  <a:gd name="T87" fmla="*/ 0 h 31"/>
                  <a:gd name="T88" fmla="*/ 3 w 31"/>
                  <a:gd name="T89" fmla="*/ 0 h 31"/>
                  <a:gd name="T90" fmla="*/ 4 w 31"/>
                  <a:gd name="T91" fmla="*/ 0 h 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
                  <a:gd name="T139" fmla="*/ 0 h 31"/>
                  <a:gd name="T140" fmla="*/ 31 w 31"/>
                  <a:gd name="T141" fmla="*/ 31 h 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 h="31">
                    <a:moveTo>
                      <a:pt x="16" y="0"/>
                    </a:moveTo>
                    <a:lnTo>
                      <a:pt x="17" y="0"/>
                    </a:lnTo>
                    <a:lnTo>
                      <a:pt x="18" y="0"/>
                    </a:lnTo>
                    <a:lnTo>
                      <a:pt x="19" y="0"/>
                    </a:lnTo>
                    <a:lnTo>
                      <a:pt x="20" y="0"/>
                    </a:lnTo>
                    <a:lnTo>
                      <a:pt x="21" y="1"/>
                    </a:lnTo>
                    <a:lnTo>
                      <a:pt x="23" y="1"/>
                    </a:lnTo>
                    <a:lnTo>
                      <a:pt x="24" y="2"/>
                    </a:lnTo>
                    <a:lnTo>
                      <a:pt x="25" y="2"/>
                    </a:lnTo>
                    <a:lnTo>
                      <a:pt x="25" y="3"/>
                    </a:lnTo>
                    <a:lnTo>
                      <a:pt x="26" y="3"/>
                    </a:lnTo>
                    <a:lnTo>
                      <a:pt x="26" y="4"/>
                    </a:lnTo>
                    <a:lnTo>
                      <a:pt x="27" y="4"/>
                    </a:lnTo>
                    <a:lnTo>
                      <a:pt x="27" y="5"/>
                    </a:lnTo>
                    <a:lnTo>
                      <a:pt x="28" y="5"/>
                    </a:lnTo>
                    <a:lnTo>
                      <a:pt x="28" y="7"/>
                    </a:lnTo>
                    <a:lnTo>
                      <a:pt x="29" y="8"/>
                    </a:lnTo>
                    <a:lnTo>
                      <a:pt x="29" y="9"/>
                    </a:lnTo>
                    <a:lnTo>
                      <a:pt x="29" y="10"/>
                    </a:lnTo>
                    <a:lnTo>
                      <a:pt x="31" y="10"/>
                    </a:lnTo>
                    <a:lnTo>
                      <a:pt x="31" y="11"/>
                    </a:lnTo>
                    <a:lnTo>
                      <a:pt x="31" y="12"/>
                    </a:lnTo>
                    <a:lnTo>
                      <a:pt x="31" y="13"/>
                    </a:lnTo>
                    <a:lnTo>
                      <a:pt x="31" y="15"/>
                    </a:lnTo>
                    <a:lnTo>
                      <a:pt x="31" y="16"/>
                    </a:lnTo>
                    <a:lnTo>
                      <a:pt x="31" y="17"/>
                    </a:lnTo>
                    <a:lnTo>
                      <a:pt x="31" y="18"/>
                    </a:lnTo>
                    <a:lnTo>
                      <a:pt x="31" y="19"/>
                    </a:lnTo>
                    <a:lnTo>
                      <a:pt x="29" y="20"/>
                    </a:lnTo>
                    <a:lnTo>
                      <a:pt x="29" y="22"/>
                    </a:lnTo>
                    <a:lnTo>
                      <a:pt x="29" y="23"/>
                    </a:lnTo>
                    <a:lnTo>
                      <a:pt x="28" y="23"/>
                    </a:lnTo>
                    <a:lnTo>
                      <a:pt x="28" y="24"/>
                    </a:lnTo>
                    <a:lnTo>
                      <a:pt x="28" y="25"/>
                    </a:lnTo>
                    <a:lnTo>
                      <a:pt x="27" y="25"/>
                    </a:lnTo>
                    <a:lnTo>
                      <a:pt x="27" y="26"/>
                    </a:lnTo>
                    <a:lnTo>
                      <a:pt x="26" y="26"/>
                    </a:lnTo>
                    <a:lnTo>
                      <a:pt x="25" y="27"/>
                    </a:lnTo>
                    <a:lnTo>
                      <a:pt x="24" y="28"/>
                    </a:lnTo>
                    <a:lnTo>
                      <a:pt x="23" y="28"/>
                    </a:lnTo>
                    <a:lnTo>
                      <a:pt x="23" y="30"/>
                    </a:lnTo>
                    <a:lnTo>
                      <a:pt x="21" y="30"/>
                    </a:lnTo>
                    <a:lnTo>
                      <a:pt x="20" y="30"/>
                    </a:lnTo>
                    <a:lnTo>
                      <a:pt x="19" y="31"/>
                    </a:lnTo>
                    <a:lnTo>
                      <a:pt x="18" y="31"/>
                    </a:lnTo>
                    <a:lnTo>
                      <a:pt x="17" y="31"/>
                    </a:lnTo>
                    <a:lnTo>
                      <a:pt x="16" y="31"/>
                    </a:lnTo>
                    <a:lnTo>
                      <a:pt x="15" y="31"/>
                    </a:lnTo>
                    <a:lnTo>
                      <a:pt x="13" y="31"/>
                    </a:lnTo>
                    <a:lnTo>
                      <a:pt x="12" y="31"/>
                    </a:lnTo>
                    <a:lnTo>
                      <a:pt x="11" y="31"/>
                    </a:lnTo>
                    <a:lnTo>
                      <a:pt x="11" y="30"/>
                    </a:lnTo>
                    <a:lnTo>
                      <a:pt x="10" y="30"/>
                    </a:lnTo>
                    <a:lnTo>
                      <a:pt x="9" y="30"/>
                    </a:lnTo>
                    <a:lnTo>
                      <a:pt x="8" y="28"/>
                    </a:lnTo>
                    <a:lnTo>
                      <a:pt x="6" y="28"/>
                    </a:lnTo>
                    <a:lnTo>
                      <a:pt x="5" y="27"/>
                    </a:lnTo>
                    <a:lnTo>
                      <a:pt x="4" y="26"/>
                    </a:lnTo>
                    <a:lnTo>
                      <a:pt x="3" y="26"/>
                    </a:lnTo>
                    <a:lnTo>
                      <a:pt x="3" y="25"/>
                    </a:lnTo>
                    <a:lnTo>
                      <a:pt x="2" y="24"/>
                    </a:lnTo>
                    <a:lnTo>
                      <a:pt x="2" y="23"/>
                    </a:lnTo>
                    <a:lnTo>
                      <a:pt x="1" y="22"/>
                    </a:lnTo>
                    <a:lnTo>
                      <a:pt x="1" y="20"/>
                    </a:lnTo>
                    <a:lnTo>
                      <a:pt x="1" y="19"/>
                    </a:lnTo>
                    <a:lnTo>
                      <a:pt x="0" y="19"/>
                    </a:lnTo>
                    <a:lnTo>
                      <a:pt x="0" y="18"/>
                    </a:lnTo>
                    <a:lnTo>
                      <a:pt x="0" y="17"/>
                    </a:lnTo>
                    <a:lnTo>
                      <a:pt x="0" y="16"/>
                    </a:lnTo>
                    <a:lnTo>
                      <a:pt x="0" y="15"/>
                    </a:lnTo>
                    <a:lnTo>
                      <a:pt x="0" y="13"/>
                    </a:lnTo>
                    <a:lnTo>
                      <a:pt x="0" y="12"/>
                    </a:lnTo>
                    <a:lnTo>
                      <a:pt x="0" y="11"/>
                    </a:lnTo>
                    <a:lnTo>
                      <a:pt x="1" y="10"/>
                    </a:lnTo>
                    <a:lnTo>
                      <a:pt x="1" y="9"/>
                    </a:lnTo>
                    <a:lnTo>
                      <a:pt x="1" y="8"/>
                    </a:lnTo>
                    <a:lnTo>
                      <a:pt x="2" y="8"/>
                    </a:lnTo>
                    <a:lnTo>
                      <a:pt x="2" y="7"/>
                    </a:lnTo>
                    <a:lnTo>
                      <a:pt x="3" y="5"/>
                    </a:lnTo>
                    <a:lnTo>
                      <a:pt x="3" y="4"/>
                    </a:lnTo>
                    <a:lnTo>
                      <a:pt x="4" y="4"/>
                    </a:lnTo>
                    <a:lnTo>
                      <a:pt x="4" y="3"/>
                    </a:lnTo>
                    <a:lnTo>
                      <a:pt x="5" y="3"/>
                    </a:lnTo>
                    <a:lnTo>
                      <a:pt x="5" y="2"/>
                    </a:lnTo>
                    <a:lnTo>
                      <a:pt x="6" y="2"/>
                    </a:lnTo>
                    <a:lnTo>
                      <a:pt x="8" y="1"/>
                    </a:lnTo>
                    <a:lnTo>
                      <a:pt x="9" y="1"/>
                    </a:lnTo>
                    <a:lnTo>
                      <a:pt x="10" y="0"/>
                    </a:lnTo>
                    <a:lnTo>
                      <a:pt x="11" y="0"/>
                    </a:lnTo>
                    <a:lnTo>
                      <a:pt x="12" y="0"/>
                    </a:lnTo>
                    <a:lnTo>
                      <a:pt x="13" y="0"/>
                    </a:lnTo>
                    <a:lnTo>
                      <a:pt x="15" y="0"/>
                    </a:lnTo>
                    <a:lnTo>
                      <a:pt x="16" y="0"/>
                    </a:lnTo>
                    <a:close/>
                  </a:path>
                </a:pathLst>
              </a:custGeom>
              <a:solidFill>
                <a:srgbClr val="7F4C00"/>
              </a:solidFill>
              <a:ln w="9525">
                <a:noFill/>
                <a:round/>
                <a:headEnd/>
                <a:tailEnd/>
              </a:ln>
            </p:spPr>
            <p:txBody>
              <a:bodyPr/>
              <a:lstStyle/>
              <a:p>
                <a:endParaRPr lang="en-GB"/>
              </a:p>
            </p:txBody>
          </p:sp>
          <p:sp>
            <p:nvSpPr>
              <p:cNvPr id="347" name="Freeform 148"/>
              <p:cNvSpPr>
                <a:spLocks/>
              </p:cNvSpPr>
              <p:nvPr/>
            </p:nvSpPr>
            <p:spPr bwMode="auto">
              <a:xfrm>
                <a:off x="293" y="2138"/>
                <a:ext cx="16" cy="16"/>
              </a:xfrm>
              <a:custGeom>
                <a:avLst/>
                <a:gdLst>
                  <a:gd name="T0" fmla="*/ 5 w 31"/>
                  <a:gd name="T1" fmla="*/ 0 h 31"/>
                  <a:gd name="T2" fmla="*/ 5 w 31"/>
                  <a:gd name="T3" fmla="*/ 0 h 31"/>
                  <a:gd name="T4" fmla="*/ 6 w 31"/>
                  <a:gd name="T5" fmla="*/ 1 h 31"/>
                  <a:gd name="T6" fmla="*/ 6 w 31"/>
                  <a:gd name="T7" fmla="*/ 1 h 31"/>
                  <a:gd name="T8" fmla="*/ 7 w 31"/>
                  <a:gd name="T9" fmla="*/ 1 h 31"/>
                  <a:gd name="T10" fmla="*/ 7 w 31"/>
                  <a:gd name="T11" fmla="*/ 1 h 31"/>
                  <a:gd name="T12" fmla="*/ 7 w 31"/>
                  <a:gd name="T13" fmla="*/ 2 h 31"/>
                  <a:gd name="T14" fmla="*/ 7 w 31"/>
                  <a:gd name="T15" fmla="*/ 2 h 31"/>
                  <a:gd name="T16" fmla="*/ 8 w 31"/>
                  <a:gd name="T17" fmla="*/ 3 h 31"/>
                  <a:gd name="T18" fmla="*/ 8 w 31"/>
                  <a:gd name="T19" fmla="*/ 3 h 31"/>
                  <a:gd name="T20" fmla="*/ 8 w 31"/>
                  <a:gd name="T21" fmla="*/ 3 h 31"/>
                  <a:gd name="T22" fmla="*/ 8 w 31"/>
                  <a:gd name="T23" fmla="*/ 4 h 31"/>
                  <a:gd name="T24" fmla="*/ 8 w 31"/>
                  <a:gd name="T25" fmla="*/ 5 h 31"/>
                  <a:gd name="T26" fmla="*/ 8 w 31"/>
                  <a:gd name="T27" fmla="*/ 5 h 31"/>
                  <a:gd name="T28" fmla="*/ 8 w 31"/>
                  <a:gd name="T29" fmla="*/ 6 h 31"/>
                  <a:gd name="T30" fmla="*/ 7 w 31"/>
                  <a:gd name="T31" fmla="*/ 6 h 31"/>
                  <a:gd name="T32" fmla="*/ 7 w 31"/>
                  <a:gd name="T33" fmla="*/ 7 h 31"/>
                  <a:gd name="T34" fmla="*/ 7 w 31"/>
                  <a:gd name="T35" fmla="*/ 7 h 31"/>
                  <a:gd name="T36" fmla="*/ 7 w 31"/>
                  <a:gd name="T37" fmla="*/ 7 h 31"/>
                  <a:gd name="T38" fmla="*/ 6 w 31"/>
                  <a:gd name="T39" fmla="*/ 7 h 31"/>
                  <a:gd name="T40" fmla="*/ 6 w 31"/>
                  <a:gd name="T41" fmla="*/ 8 h 31"/>
                  <a:gd name="T42" fmla="*/ 5 w 31"/>
                  <a:gd name="T43" fmla="*/ 8 h 31"/>
                  <a:gd name="T44" fmla="*/ 5 w 31"/>
                  <a:gd name="T45" fmla="*/ 8 h 31"/>
                  <a:gd name="T46" fmla="*/ 4 w 31"/>
                  <a:gd name="T47" fmla="*/ 8 h 31"/>
                  <a:gd name="T48" fmla="*/ 3 w 31"/>
                  <a:gd name="T49" fmla="*/ 8 h 31"/>
                  <a:gd name="T50" fmla="*/ 3 w 31"/>
                  <a:gd name="T51" fmla="*/ 8 h 31"/>
                  <a:gd name="T52" fmla="*/ 3 w 31"/>
                  <a:gd name="T53" fmla="*/ 8 h 31"/>
                  <a:gd name="T54" fmla="*/ 2 w 31"/>
                  <a:gd name="T55" fmla="*/ 7 h 31"/>
                  <a:gd name="T56" fmla="*/ 1 w 31"/>
                  <a:gd name="T57" fmla="*/ 7 h 31"/>
                  <a:gd name="T58" fmla="*/ 1 w 31"/>
                  <a:gd name="T59" fmla="*/ 7 h 31"/>
                  <a:gd name="T60" fmla="*/ 1 w 31"/>
                  <a:gd name="T61" fmla="*/ 6 h 31"/>
                  <a:gd name="T62" fmla="*/ 1 w 31"/>
                  <a:gd name="T63" fmla="*/ 5 h 31"/>
                  <a:gd name="T64" fmla="*/ 0 w 31"/>
                  <a:gd name="T65" fmla="*/ 5 h 31"/>
                  <a:gd name="T66" fmla="*/ 0 w 31"/>
                  <a:gd name="T67" fmla="*/ 5 h 31"/>
                  <a:gd name="T68" fmla="*/ 0 w 31"/>
                  <a:gd name="T69" fmla="*/ 4 h 31"/>
                  <a:gd name="T70" fmla="*/ 0 w 31"/>
                  <a:gd name="T71" fmla="*/ 3 h 31"/>
                  <a:gd name="T72" fmla="*/ 1 w 31"/>
                  <a:gd name="T73" fmla="*/ 3 h 31"/>
                  <a:gd name="T74" fmla="*/ 1 w 31"/>
                  <a:gd name="T75" fmla="*/ 2 h 31"/>
                  <a:gd name="T76" fmla="*/ 1 w 31"/>
                  <a:gd name="T77" fmla="*/ 2 h 31"/>
                  <a:gd name="T78" fmla="*/ 1 w 31"/>
                  <a:gd name="T79" fmla="*/ 1 h 31"/>
                  <a:gd name="T80" fmla="*/ 1 w 31"/>
                  <a:gd name="T81" fmla="*/ 1 h 31"/>
                  <a:gd name="T82" fmla="*/ 2 w 31"/>
                  <a:gd name="T83" fmla="*/ 1 h 31"/>
                  <a:gd name="T84" fmla="*/ 2 w 31"/>
                  <a:gd name="T85" fmla="*/ 1 h 31"/>
                  <a:gd name="T86" fmla="*/ 3 w 31"/>
                  <a:gd name="T87" fmla="*/ 0 h 31"/>
                  <a:gd name="T88" fmla="*/ 3 w 31"/>
                  <a:gd name="T89" fmla="*/ 0 h 31"/>
                  <a:gd name="T90" fmla="*/ 4 w 31"/>
                  <a:gd name="T91" fmla="*/ 0 h 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
                  <a:gd name="T139" fmla="*/ 0 h 31"/>
                  <a:gd name="T140" fmla="*/ 31 w 31"/>
                  <a:gd name="T141" fmla="*/ 31 h 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 h="31">
                    <a:moveTo>
                      <a:pt x="16" y="0"/>
                    </a:moveTo>
                    <a:lnTo>
                      <a:pt x="17" y="0"/>
                    </a:lnTo>
                    <a:lnTo>
                      <a:pt x="18" y="0"/>
                    </a:lnTo>
                    <a:lnTo>
                      <a:pt x="19" y="0"/>
                    </a:lnTo>
                    <a:lnTo>
                      <a:pt x="20" y="0"/>
                    </a:lnTo>
                    <a:lnTo>
                      <a:pt x="21" y="1"/>
                    </a:lnTo>
                    <a:lnTo>
                      <a:pt x="23" y="1"/>
                    </a:lnTo>
                    <a:lnTo>
                      <a:pt x="24" y="2"/>
                    </a:lnTo>
                    <a:lnTo>
                      <a:pt x="25" y="2"/>
                    </a:lnTo>
                    <a:lnTo>
                      <a:pt x="25" y="3"/>
                    </a:lnTo>
                    <a:lnTo>
                      <a:pt x="26" y="3"/>
                    </a:lnTo>
                    <a:lnTo>
                      <a:pt x="26" y="4"/>
                    </a:lnTo>
                    <a:lnTo>
                      <a:pt x="27" y="4"/>
                    </a:lnTo>
                    <a:lnTo>
                      <a:pt x="27" y="5"/>
                    </a:lnTo>
                    <a:lnTo>
                      <a:pt x="28" y="5"/>
                    </a:lnTo>
                    <a:lnTo>
                      <a:pt x="28" y="7"/>
                    </a:lnTo>
                    <a:lnTo>
                      <a:pt x="29" y="8"/>
                    </a:lnTo>
                    <a:lnTo>
                      <a:pt x="29" y="9"/>
                    </a:lnTo>
                    <a:lnTo>
                      <a:pt x="29" y="10"/>
                    </a:lnTo>
                    <a:lnTo>
                      <a:pt x="31" y="10"/>
                    </a:lnTo>
                    <a:lnTo>
                      <a:pt x="31" y="11"/>
                    </a:lnTo>
                    <a:lnTo>
                      <a:pt x="31" y="12"/>
                    </a:lnTo>
                    <a:lnTo>
                      <a:pt x="31" y="13"/>
                    </a:lnTo>
                    <a:lnTo>
                      <a:pt x="31" y="15"/>
                    </a:lnTo>
                    <a:lnTo>
                      <a:pt x="31" y="16"/>
                    </a:lnTo>
                    <a:lnTo>
                      <a:pt x="31" y="17"/>
                    </a:lnTo>
                    <a:lnTo>
                      <a:pt x="31" y="18"/>
                    </a:lnTo>
                    <a:lnTo>
                      <a:pt x="31" y="19"/>
                    </a:lnTo>
                    <a:lnTo>
                      <a:pt x="29" y="20"/>
                    </a:lnTo>
                    <a:lnTo>
                      <a:pt x="29" y="22"/>
                    </a:lnTo>
                    <a:lnTo>
                      <a:pt x="29" y="23"/>
                    </a:lnTo>
                    <a:lnTo>
                      <a:pt x="28" y="23"/>
                    </a:lnTo>
                    <a:lnTo>
                      <a:pt x="28" y="24"/>
                    </a:lnTo>
                    <a:lnTo>
                      <a:pt x="28" y="25"/>
                    </a:lnTo>
                    <a:lnTo>
                      <a:pt x="27" y="25"/>
                    </a:lnTo>
                    <a:lnTo>
                      <a:pt x="27" y="26"/>
                    </a:lnTo>
                    <a:lnTo>
                      <a:pt x="26" y="26"/>
                    </a:lnTo>
                    <a:lnTo>
                      <a:pt x="25" y="27"/>
                    </a:lnTo>
                    <a:lnTo>
                      <a:pt x="24" y="28"/>
                    </a:lnTo>
                    <a:lnTo>
                      <a:pt x="23" y="28"/>
                    </a:lnTo>
                    <a:lnTo>
                      <a:pt x="23" y="30"/>
                    </a:lnTo>
                    <a:lnTo>
                      <a:pt x="21" y="30"/>
                    </a:lnTo>
                    <a:lnTo>
                      <a:pt x="20" y="30"/>
                    </a:lnTo>
                    <a:lnTo>
                      <a:pt x="19" y="31"/>
                    </a:lnTo>
                    <a:lnTo>
                      <a:pt x="18" y="31"/>
                    </a:lnTo>
                    <a:lnTo>
                      <a:pt x="17" y="31"/>
                    </a:lnTo>
                    <a:lnTo>
                      <a:pt x="16" y="31"/>
                    </a:lnTo>
                    <a:lnTo>
                      <a:pt x="15" y="31"/>
                    </a:lnTo>
                    <a:lnTo>
                      <a:pt x="13" y="31"/>
                    </a:lnTo>
                    <a:lnTo>
                      <a:pt x="12" y="31"/>
                    </a:lnTo>
                    <a:lnTo>
                      <a:pt x="11" y="31"/>
                    </a:lnTo>
                    <a:lnTo>
                      <a:pt x="11" y="30"/>
                    </a:lnTo>
                    <a:lnTo>
                      <a:pt x="10" y="30"/>
                    </a:lnTo>
                    <a:lnTo>
                      <a:pt x="9" y="30"/>
                    </a:lnTo>
                    <a:lnTo>
                      <a:pt x="8" y="28"/>
                    </a:lnTo>
                    <a:lnTo>
                      <a:pt x="6" y="28"/>
                    </a:lnTo>
                    <a:lnTo>
                      <a:pt x="5" y="27"/>
                    </a:lnTo>
                    <a:lnTo>
                      <a:pt x="4" y="26"/>
                    </a:lnTo>
                    <a:lnTo>
                      <a:pt x="3" y="26"/>
                    </a:lnTo>
                    <a:lnTo>
                      <a:pt x="3" y="25"/>
                    </a:lnTo>
                    <a:lnTo>
                      <a:pt x="2" y="24"/>
                    </a:lnTo>
                    <a:lnTo>
                      <a:pt x="2" y="23"/>
                    </a:lnTo>
                    <a:lnTo>
                      <a:pt x="1" y="22"/>
                    </a:lnTo>
                    <a:lnTo>
                      <a:pt x="1" y="20"/>
                    </a:lnTo>
                    <a:lnTo>
                      <a:pt x="1" y="19"/>
                    </a:lnTo>
                    <a:lnTo>
                      <a:pt x="0" y="19"/>
                    </a:lnTo>
                    <a:lnTo>
                      <a:pt x="0" y="18"/>
                    </a:lnTo>
                    <a:lnTo>
                      <a:pt x="0" y="17"/>
                    </a:lnTo>
                    <a:lnTo>
                      <a:pt x="0" y="16"/>
                    </a:lnTo>
                    <a:lnTo>
                      <a:pt x="0" y="15"/>
                    </a:lnTo>
                    <a:lnTo>
                      <a:pt x="0" y="13"/>
                    </a:lnTo>
                    <a:lnTo>
                      <a:pt x="0" y="12"/>
                    </a:lnTo>
                    <a:lnTo>
                      <a:pt x="0" y="11"/>
                    </a:lnTo>
                    <a:lnTo>
                      <a:pt x="1" y="10"/>
                    </a:lnTo>
                    <a:lnTo>
                      <a:pt x="1" y="9"/>
                    </a:lnTo>
                    <a:lnTo>
                      <a:pt x="1" y="8"/>
                    </a:lnTo>
                    <a:lnTo>
                      <a:pt x="2" y="8"/>
                    </a:lnTo>
                    <a:lnTo>
                      <a:pt x="2" y="7"/>
                    </a:lnTo>
                    <a:lnTo>
                      <a:pt x="3" y="5"/>
                    </a:lnTo>
                    <a:lnTo>
                      <a:pt x="3" y="4"/>
                    </a:lnTo>
                    <a:lnTo>
                      <a:pt x="4" y="4"/>
                    </a:lnTo>
                    <a:lnTo>
                      <a:pt x="4" y="3"/>
                    </a:lnTo>
                    <a:lnTo>
                      <a:pt x="5" y="3"/>
                    </a:lnTo>
                    <a:lnTo>
                      <a:pt x="5" y="2"/>
                    </a:lnTo>
                    <a:lnTo>
                      <a:pt x="6" y="2"/>
                    </a:lnTo>
                    <a:lnTo>
                      <a:pt x="8" y="1"/>
                    </a:lnTo>
                    <a:lnTo>
                      <a:pt x="9" y="1"/>
                    </a:lnTo>
                    <a:lnTo>
                      <a:pt x="10" y="0"/>
                    </a:lnTo>
                    <a:lnTo>
                      <a:pt x="11" y="0"/>
                    </a:lnTo>
                    <a:lnTo>
                      <a:pt x="12" y="0"/>
                    </a:lnTo>
                    <a:lnTo>
                      <a:pt x="13" y="0"/>
                    </a:lnTo>
                    <a:lnTo>
                      <a:pt x="15" y="0"/>
                    </a:lnTo>
                    <a:lnTo>
                      <a:pt x="16" y="0"/>
                    </a:lnTo>
                  </a:path>
                </a:pathLst>
              </a:custGeom>
              <a:noFill/>
              <a:ln w="0">
                <a:solidFill>
                  <a:srgbClr val="000000"/>
                </a:solidFill>
                <a:prstDash val="solid"/>
                <a:round/>
                <a:headEnd/>
                <a:tailEnd/>
              </a:ln>
            </p:spPr>
            <p:txBody>
              <a:bodyPr/>
              <a:lstStyle/>
              <a:p>
                <a:endParaRPr lang="en-GB"/>
              </a:p>
            </p:txBody>
          </p:sp>
          <p:sp>
            <p:nvSpPr>
              <p:cNvPr id="348" name="Freeform 149"/>
              <p:cNvSpPr>
                <a:spLocks noEditPoints="1"/>
              </p:cNvSpPr>
              <p:nvPr/>
            </p:nvSpPr>
            <p:spPr bwMode="auto">
              <a:xfrm>
                <a:off x="228" y="2073"/>
                <a:ext cx="146" cy="146"/>
              </a:xfrm>
              <a:custGeom>
                <a:avLst/>
                <a:gdLst>
                  <a:gd name="T0" fmla="*/ 43 w 292"/>
                  <a:gd name="T1" fmla="*/ 1 h 292"/>
                  <a:gd name="T2" fmla="*/ 52 w 292"/>
                  <a:gd name="T3" fmla="*/ 3 h 292"/>
                  <a:gd name="T4" fmla="*/ 59 w 292"/>
                  <a:gd name="T5" fmla="*/ 9 h 292"/>
                  <a:gd name="T6" fmla="*/ 66 w 292"/>
                  <a:gd name="T7" fmla="*/ 14 h 292"/>
                  <a:gd name="T8" fmla="*/ 70 w 292"/>
                  <a:gd name="T9" fmla="*/ 22 h 292"/>
                  <a:gd name="T10" fmla="*/ 73 w 292"/>
                  <a:gd name="T11" fmla="*/ 31 h 292"/>
                  <a:gd name="T12" fmla="*/ 73 w 292"/>
                  <a:gd name="T13" fmla="*/ 40 h 292"/>
                  <a:gd name="T14" fmla="*/ 71 w 292"/>
                  <a:gd name="T15" fmla="*/ 49 h 292"/>
                  <a:gd name="T16" fmla="*/ 67 w 292"/>
                  <a:gd name="T17" fmla="*/ 56 h 292"/>
                  <a:gd name="T18" fmla="*/ 61 w 292"/>
                  <a:gd name="T19" fmla="*/ 63 h 292"/>
                  <a:gd name="T20" fmla="*/ 54 w 292"/>
                  <a:gd name="T21" fmla="*/ 69 h 292"/>
                  <a:gd name="T22" fmla="*/ 45 w 292"/>
                  <a:gd name="T23" fmla="*/ 72 h 292"/>
                  <a:gd name="T24" fmla="*/ 37 w 292"/>
                  <a:gd name="T25" fmla="*/ 73 h 292"/>
                  <a:gd name="T26" fmla="*/ 27 w 292"/>
                  <a:gd name="T27" fmla="*/ 72 h 292"/>
                  <a:gd name="T28" fmla="*/ 19 w 292"/>
                  <a:gd name="T29" fmla="*/ 69 h 292"/>
                  <a:gd name="T30" fmla="*/ 12 w 292"/>
                  <a:gd name="T31" fmla="*/ 63 h 292"/>
                  <a:gd name="T32" fmla="*/ 6 w 292"/>
                  <a:gd name="T33" fmla="*/ 56 h 292"/>
                  <a:gd name="T34" fmla="*/ 2 w 292"/>
                  <a:gd name="T35" fmla="*/ 49 h 292"/>
                  <a:gd name="T36" fmla="*/ 0 w 292"/>
                  <a:gd name="T37" fmla="*/ 40 h 292"/>
                  <a:gd name="T38" fmla="*/ 1 w 292"/>
                  <a:gd name="T39" fmla="*/ 31 h 292"/>
                  <a:gd name="T40" fmla="*/ 3 w 292"/>
                  <a:gd name="T41" fmla="*/ 22 h 292"/>
                  <a:gd name="T42" fmla="*/ 7 w 292"/>
                  <a:gd name="T43" fmla="*/ 14 h 292"/>
                  <a:gd name="T44" fmla="*/ 13 w 292"/>
                  <a:gd name="T45" fmla="*/ 9 h 292"/>
                  <a:gd name="T46" fmla="*/ 20 w 292"/>
                  <a:gd name="T47" fmla="*/ 3 h 292"/>
                  <a:gd name="T48" fmla="*/ 29 w 292"/>
                  <a:gd name="T49" fmla="*/ 1 h 292"/>
                  <a:gd name="T50" fmla="*/ 37 w 292"/>
                  <a:gd name="T51" fmla="*/ 5 h 292"/>
                  <a:gd name="T52" fmla="*/ 44 w 292"/>
                  <a:gd name="T53" fmla="*/ 5 h 292"/>
                  <a:gd name="T54" fmla="*/ 51 w 292"/>
                  <a:gd name="T55" fmla="*/ 9 h 292"/>
                  <a:gd name="T56" fmla="*/ 58 w 292"/>
                  <a:gd name="T57" fmla="*/ 13 h 292"/>
                  <a:gd name="T58" fmla="*/ 63 w 292"/>
                  <a:gd name="T59" fmla="*/ 18 h 292"/>
                  <a:gd name="T60" fmla="*/ 67 w 292"/>
                  <a:gd name="T61" fmla="*/ 25 h 292"/>
                  <a:gd name="T62" fmla="*/ 68 w 292"/>
                  <a:gd name="T63" fmla="*/ 34 h 292"/>
                  <a:gd name="T64" fmla="*/ 68 w 292"/>
                  <a:gd name="T65" fmla="*/ 41 h 292"/>
                  <a:gd name="T66" fmla="*/ 66 w 292"/>
                  <a:gd name="T67" fmla="*/ 48 h 292"/>
                  <a:gd name="T68" fmla="*/ 62 w 292"/>
                  <a:gd name="T69" fmla="*/ 55 h 292"/>
                  <a:gd name="T70" fmla="*/ 56 w 292"/>
                  <a:gd name="T71" fmla="*/ 60 h 292"/>
                  <a:gd name="T72" fmla="*/ 50 w 292"/>
                  <a:gd name="T73" fmla="*/ 66 h 292"/>
                  <a:gd name="T74" fmla="*/ 43 w 292"/>
                  <a:gd name="T75" fmla="*/ 68 h 292"/>
                  <a:gd name="T76" fmla="*/ 35 w 292"/>
                  <a:gd name="T77" fmla="*/ 68 h 292"/>
                  <a:gd name="T78" fmla="*/ 27 w 292"/>
                  <a:gd name="T79" fmla="*/ 67 h 292"/>
                  <a:gd name="T80" fmla="*/ 20 w 292"/>
                  <a:gd name="T81" fmla="*/ 63 h 292"/>
                  <a:gd name="T82" fmla="*/ 14 w 292"/>
                  <a:gd name="T83" fmla="*/ 58 h 292"/>
                  <a:gd name="T84" fmla="*/ 9 w 292"/>
                  <a:gd name="T85" fmla="*/ 52 h 292"/>
                  <a:gd name="T86" fmla="*/ 6 w 292"/>
                  <a:gd name="T87" fmla="*/ 46 h 292"/>
                  <a:gd name="T88" fmla="*/ 5 w 292"/>
                  <a:gd name="T89" fmla="*/ 38 h 292"/>
                  <a:gd name="T90" fmla="*/ 5 w 292"/>
                  <a:gd name="T91" fmla="*/ 30 h 292"/>
                  <a:gd name="T92" fmla="*/ 7 w 292"/>
                  <a:gd name="T93" fmla="*/ 22 h 292"/>
                  <a:gd name="T94" fmla="*/ 12 w 292"/>
                  <a:gd name="T95" fmla="*/ 17 h 292"/>
                  <a:gd name="T96" fmla="*/ 18 w 292"/>
                  <a:gd name="T97" fmla="*/ 11 h 292"/>
                  <a:gd name="T98" fmla="*/ 24 w 292"/>
                  <a:gd name="T99" fmla="*/ 7 h 292"/>
                  <a:gd name="T100" fmla="*/ 31 w 292"/>
                  <a:gd name="T101" fmla="*/ 5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2"/>
                  <a:gd name="T154" fmla="*/ 0 h 292"/>
                  <a:gd name="T155" fmla="*/ 292 w 292"/>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2" h="292">
                    <a:moveTo>
                      <a:pt x="146" y="0"/>
                    </a:moveTo>
                    <a:lnTo>
                      <a:pt x="154" y="1"/>
                    </a:lnTo>
                    <a:lnTo>
                      <a:pt x="160" y="1"/>
                    </a:lnTo>
                    <a:lnTo>
                      <a:pt x="169" y="2"/>
                    </a:lnTo>
                    <a:lnTo>
                      <a:pt x="175" y="3"/>
                    </a:lnTo>
                    <a:lnTo>
                      <a:pt x="182" y="4"/>
                    </a:lnTo>
                    <a:lnTo>
                      <a:pt x="189" y="6"/>
                    </a:lnTo>
                    <a:lnTo>
                      <a:pt x="196" y="9"/>
                    </a:lnTo>
                    <a:lnTo>
                      <a:pt x="203" y="11"/>
                    </a:lnTo>
                    <a:lnTo>
                      <a:pt x="209" y="14"/>
                    </a:lnTo>
                    <a:lnTo>
                      <a:pt x="216" y="18"/>
                    </a:lnTo>
                    <a:lnTo>
                      <a:pt x="222" y="21"/>
                    </a:lnTo>
                    <a:lnTo>
                      <a:pt x="227" y="25"/>
                    </a:lnTo>
                    <a:lnTo>
                      <a:pt x="233" y="29"/>
                    </a:lnTo>
                    <a:lnTo>
                      <a:pt x="239" y="33"/>
                    </a:lnTo>
                    <a:lnTo>
                      <a:pt x="245" y="37"/>
                    </a:lnTo>
                    <a:lnTo>
                      <a:pt x="249" y="43"/>
                    </a:lnTo>
                    <a:lnTo>
                      <a:pt x="254" y="48"/>
                    </a:lnTo>
                    <a:lnTo>
                      <a:pt x="258" y="54"/>
                    </a:lnTo>
                    <a:lnTo>
                      <a:pt x="263" y="58"/>
                    </a:lnTo>
                    <a:lnTo>
                      <a:pt x="268" y="64"/>
                    </a:lnTo>
                    <a:lnTo>
                      <a:pt x="271" y="71"/>
                    </a:lnTo>
                    <a:lnTo>
                      <a:pt x="275" y="77"/>
                    </a:lnTo>
                    <a:lnTo>
                      <a:pt x="278" y="82"/>
                    </a:lnTo>
                    <a:lnTo>
                      <a:pt x="280" y="89"/>
                    </a:lnTo>
                    <a:lnTo>
                      <a:pt x="284" y="96"/>
                    </a:lnTo>
                    <a:lnTo>
                      <a:pt x="286" y="103"/>
                    </a:lnTo>
                    <a:lnTo>
                      <a:pt x="287" y="110"/>
                    </a:lnTo>
                    <a:lnTo>
                      <a:pt x="290" y="117"/>
                    </a:lnTo>
                    <a:lnTo>
                      <a:pt x="291" y="124"/>
                    </a:lnTo>
                    <a:lnTo>
                      <a:pt x="292" y="131"/>
                    </a:lnTo>
                    <a:lnTo>
                      <a:pt x="292" y="139"/>
                    </a:lnTo>
                    <a:lnTo>
                      <a:pt x="292" y="146"/>
                    </a:lnTo>
                    <a:lnTo>
                      <a:pt x="292" y="154"/>
                    </a:lnTo>
                    <a:lnTo>
                      <a:pt x="292" y="161"/>
                    </a:lnTo>
                    <a:lnTo>
                      <a:pt x="291" y="168"/>
                    </a:lnTo>
                    <a:lnTo>
                      <a:pt x="290" y="176"/>
                    </a:lnTo>
                    <a:lnTo>
                      <a:pt x="287" y="182"/>
                    </a:lnTo>
                    <a:lnTo>
                      <a:pt x="286" y="189"/>
                    </a:lnTo>
                    <a:lnTo>
                      <a:pt x="284" y="196"/>
                    </a:lnTo>
                    <a:lnTo>
                      <a:pt x="280" y="202"/>
                    </a:lnTo>
                    <a:lnTo>
                      <a:pt x="278" y="209"/>
                    </a:lnTo>
                    <a:lnTo>
                      <a:pt x="275" y="215"/>
                    </a:lnTo>
                    <a:lnTo>
                      <a:pt x="271" y="222"/>
                    </a:lnTo>
                    <a:lnTo>
                      <a:pt x="268" y="227"/>
                    </a:lnTo>
                    <a:lnTo>
                      <a:pt x="263" y="233"/>
                    </a:lnTo>
                    <a:lnTo>
                      <a:pt x="258" y="239"/>
                    </a:lnTo>
                    <a:lnTo>
                      <a:pt x="254" y="243"/>
                    </a:lnTo>
                    <a:lnTo>
                      <a:pt x="249" y="249"/>
                    </a:lnTo>
                    <a:lnTo>
                      <a:pt x="245" y="254"/>
                    </a:lnTo>
                    <a:lnTo>
                      <a:pt x="239" y="258"/>
                    </a:lnTo>
                    <a:lnTo>
                      <a:pt x="233" y="263"/>
                    </a:lnTo>
                    <a:lnTo>
                      <a:pt x="227" y="266"/>
                    </a:lnTo>
                    <a:lnTo>
                      <a:pt x="222" y="271"/>
                    </a:lnTo>
                    <a:lnTo>
                      <a:pt x="216" y="275"/>
                    </a:lnTo>
                    <a:lnTo>
                      <a:pt x="209" y="278"/>
                    </a:lnTo>
                    <a:lnTo>
                      <a:pt x="203" y="280"/>
                    </a:lnTo>
                    <a:lnTo>
                      <a:pt x="196" y="283"/>
                    </a:lnTo>
                    <a:lnTo>
                      <a:pt x="189" y="285"/>
                    </a:lnTo>
                    <a:lnTo>
                      <a:pt x="182" y="287"/>
                    </a:lnTo>
                    <a:lnTo>
                      <a:pt x="175" y="289"/>
                    </a:lnTo>
                    <a:lnTo>
                      <a:pt x="169" y="291"/>
                    </a:lnTo>
                    <a:lnTo>
                      <a:pt x="160" y="291"/>
                    </a:lnTo>
                    <a:lnTo>
                      <a:pt x="154" y="292"/>
                    </a:lnTo>
                    <a:lnTo>
                      <a:pt x="146" y="292"/>
                    </a:lnTo>
                    <a:lnTo>
                      <a:pt x="139" y="292"/>
                    </a:lnTo>
                    <a:lnTo>
                      <a:pt x="132" y="291"/>
                    </a:lnTo>
                    <a:lnTo>
                      <a:pt x="124" y="291"/>
                    </a:lnTo>
                    <a:lnTo>
                      <a:pt x="117" y="289"/>
                    </a:lnTo>
                    <a:lnTo>
                      <a:pt x="110" y="287"/>
                    </a:lnTo>
                    <a:lnTo>
                      <a:pt x="103" y="285"/>
                    </a:lnTo>
                    <a:lnTo>
                      <a:pt x="96" y="283"/>
                    </a:lnTo>
                    <a:lnTo>
                      <a:pt x="89" y="280"/>
                    </a:lnTo>
                    <a:lnTo>
                      <a:pt x="83" y="278"/>
                    </a:lnTo>
                    <a:lnTo>
                      <a:pt x="76" y="275"/>
                    </a:lnTo>
                    <a:lnTo>
                      <a:pt x="71" y="271"/>
                    </a:lnTo>
                    <a:lnTo>
                      <a:pt x="65" y="266"/>
                    </a:lnTo>
                    <a:lnTo>
                      <a:pt x="59" y="263"/>
                    </a:lnTo>
                    <a:lnTo>
                      <a:pt x="53" y="258"/>
                    </a:lnTo>
                    <a:lnTo>
                      <a:pt x="48" y="254"/>
                    </a:lnTo>
                    <a:lnTo>
                      <a:pt x="43" y="249"/>
                    </a:lnTo>
                    <a:lnTo>
                      <a:pt x="38" y="243"/>
                    </a:lnTo>
                    <a:lnTo>
                      <a:pt x="34" y="239"/>
                    </a:lnTo>
                    <a:lnTo>
                      <a:pt x="29" y="233"/>
                    </a:lnTo>
                    <a:lnTo>
                      <a:pt x="26" y="227"/>
                    </a:lnTo>
                    <a:lnTo>
                      <a:pt x="21" y="222"/>
                    </a:lnTo>
                    <a:lnTo>
                      <a:pt x="18" y="215"/>
                    </a:lnTo>
                    <a:lnTo>
                      <a:pt x="14" y="209"/>
                    </a:lnTo>
                    <a:lnTo>
                      <a:pt x="12" y="202"/>
                    </a:lnTo>
                    <a:lnTo>
                      <a:pt x="8" y="196"/>
                    </a:lnTo>
                    <a:lnTo>
                      <a:pt x="6" y="189"/>
                    </a:lnTo>
                    <a:lnTo>
                      <a:pt x="5" y="182"/>
                    </a:lnTo>
                    <a:lnTo>
                      <a:pt x="3" y="176"/>
                    </a:lnTo>
                    <a:lnTo>
                      <a:pt x="1" y="168"/>
                    </a:lnTo>
                    <a:lnTo>
                      <a:pt x="0" y="161"/>
                    </a:lnTo>
                    <a:lnTo>
                      <a:pt x="0" y="154"/>
                    </a:lnTo>
                    <a:lnTo>
                      <a:pt x="0" y="146"/>
                    </a:lnTo>
                    <a:lnTo>
                      <a:pt x="0" y="139"/>
                    </a:lnTo>
                    <a:lnTo>
                      <a:pt x="0" y="131"/>
                    </a:lnTo>
                    <a:lnTo>
                      <a:pt x="1" y="124"/>
                    </a:lnTo>
                    <a:lnTo>
                      <a:pt x="3" y="117"/>
                    </a:lnTo>
                    <a:lnTo>
                      <a:pt x="5" y="110"/>
                    </a:lnTo>
                    <a:lnTo>
                      <a:pt x="6" y="103"/>
                    </a:lnTo>
                    <a:lnTo>
                      <a:pt x="8" y="96"/>
                    </a:lnTo>
                    <a:lnTo>
                      <a:pt x="12" y="89"/>
                    </a:lnTo>
                    <a:lnTo>
                      <a:pt x="14" y="82"/>
                    </a:lnTo>
                    <a:lnTo>
                      <a:pt x="18" y="77"/>
                    </a:lnTo>
                    <a:lnTo>
                      <a:pt x="21" y="71"/>
                    </a:lnTo>
                    <a:lnTo>
                      <a:pt x="26" y="64"/>
                    </a:lnTo>
                    <a:lnTo>
                      <a:pt x="29" y="58"/>
                    </a:lnTo>
                    <a:lnTo>
                      <a:pt x="34" y="54"/>
                    </a:lnTo>
                    <a:lnTo>
                      <a:pt x="38" y="48"/>
                    </a:lnTo>
                    <a:lnTo>
                      <a:pt x="43" y="43"/>
                    </a:lnTo>
                    <a:lnTo>
                      <a:pt x="48" y="37"/>
                    </a:lnTo>
                    <a:lnTo>
                      <a:pt x="53" y="33"/>
                    </a:lnTo>
                    <a:lnTo>
                      <a:pt x="59" y="29"/>
                    </a:lnTo>
                    <a:lnTo>
                      <a:pt x="65" y="25"/>
                    </a:lnTo>
                    <a:lnTo>
                      <a:pt x="71" y="21"/>
                    </a:lnTo>
                    <a:lnTo>
                      <a:pt x="76" y="18"/>
                    </a:lnTo>
                    <a:lnTo>
                      <a:pt x="83" y="14"/>
                    </a:lnTo>
                    <a:lnTo>
                      <a:pt x="89" y="11"/>
                    </a:lnTo>
                    <a:lnTo>
                      <a:pt x="96" y="9"/>
                    </a:lnTo>
                    <a:lnTo>
                      <a:pt x="103" y="6"/>
                    </a:lnTo>
                    <a:lnTo>
                      <a:pt x="110" y="4"/>
                    </a:lnTo>
                    <a:lnTo>
                      <a:pt x="117" y="3"/>
                    </a:lnTo>
                    <a:lnTo>
                      <a:pt x="124" y="2"/>
                    </a:lnTo>
                    <a:lnTo>
                      <a:pt x="132" y="1"/>
                    </a:lnTo>
                    <a:lnTo>
                      <a:pt x="139" y="1"/>
                    </a:lnTo>
                    <a:lnTo>
                      <a:pt x="146" y="0"/>
                    </a:lnTo>
                    <a:close/>
                    <a:moveTo>
                      <a:pt x="146" y="19"/>
                    </a:moveTo>
                    <a:lnTo>
                      <a:pt x="152" y="19"/>
                    </a:lnTo>
                    <a:lnTo>
                      <a:pt x="159" y="20"/>
                    </a:lnTo>
                    <a:lnTo>
                      <a:pt x="165" y="20"/>
                    </a:lnTo>
                    <a:lnTo>
                      <a:pt x="172" y="21"/>
                    </a:lnTo>
                    <a:lnTo>
                      <a:pt x="178" y="23"/>
                    </a:lnTo>
                    <a:lnTo>
                      <a:pt x="184" y="25"/>
                    </a:lnTo>
                    <a:lnTo>
                      <a:pt x="189" y="27"/>
                    </a:lnTo>
                    <a:lnTo>
                      <a:pt x="195" y="29"/>
                    </a:lnTo>
                    <a:lnTo>
                      <a:pt x="201" y="32"/>
                    </a:lnTo>
                    <a:lnTo>
                      <a:pt x="207" y="34"/>
                    </a:lnTo>
                    <a:lnTo>
                      <a:pt x="212" y="37"/>
                    </a:lnTo>
                    <a:lnTo>
                      <a:pt x="217" y="41"/>
                    </a:lnTo>
                    <a:lnTo>
                      <a:pt x="222" y="44"/>
                    </a:lnTo>
                    <a:lnTo>
                      <a:pt x="227" y="48"/>
                    </a:lnTo>
                    <a:lnTo>
                      <a:pt x="232" y="52"/>
                    </a:lnTo>
                    <a:lnTo>
                      <a:pt x="235" y="56"/>
                    </a:lnTo>
                    <a:lnTo>
                      <a:pt x="240" y="61"/>
                    </a:lnTo>
                    <a:lnTo>
                      <a:pt x="245" y="65"/>
                    </a:lnTo>
                    <a:lnTo>
                      <a:pt x="248" y="70"/>
                    </a:lnTo>
                    <a:lnTo>
                      <a:pt x="252" y="75"/>
                    </a:lnTo>
                    <a:lnTo>
                      <a:pt x="255" y="80"/>
                    </a:lnTo>
                    <a:lnTo>
                      <a:pt x="257" y="86"/>
                    </a:lnTo>
                    <a:lnTo>
                      <a:pt x="261" y="90"/>
                    </a:lnTo>
                    <a:lnTo>
                      <a:pt x="263" y="96"/>
                    </a:lnTo>
                    <a:lnTo>
                      <a:pt x="265" y="102"/>
                    </a:lnTo>
                    <a:lnTo>
                      <a:pt x="268" y="108"/>
                    </a:lnTo>
                    <a:lnTo>
                      <a:pt x="269" y="115"/>
                    </a:lnTo>
                    <a:lnTo>
                      <a:pt x="271" y="120"/>
                    </a:lnTo>
                    <a:lnTo>
                      <a:pt x="272" y="126"/>
                    </a:lnTo>
                    <a:lnTo>
                      <a:pt x="272" y="133"/>
                    </a:lnTo>
                    <a:lnTo>
                      <a:pt x="273" y="140"/>
                    </a:lnTo>
                    <a:lnTo>
                      <a:pt x="273" y="146"/>
                    </a:lnTo>
                    <a:lnTo>
                      <a:pt x="273" y="153"/>
                    </a:lnTo>
                    <a:lnTo>
                      <a:pt x="272" y="158"/>
                    </a:lnTo>
                    <a:lnTo>
                      <a:pt x="272" y="165"/>
                    </a:lnTo>
                    <a:lnTo>
                      <a:pt x="271" y="171"/>
                    </a:lnTo>
                    <a:lnTo>
                      <a:pt x="269" y="178"/>
                    </a:lnTo>
                    <a:lnTo>
                      <a:pt x="268" y="184"/>
                    </a:lnTo>
                    <a:lnTo>
                      <a:pt x="265" y="189"/>
                    </a:lnTo>
                    <a:lnTo>
                      <a:pt x="263" y="195"/>
                    </a:lnTo>
                    <a:lnTo>
                      <a:pt x="261" y="201"/>
                    </a:lnTo>
                    <a:lnTo>
                      <a:pt x="257" y="207"/>
                    </a:lnTo>
                    <a:lnTo>
                      <a:pt x="255" y="211"/>
                    </a:lnTo>
                    <a:lnTo>
                      <a:pt x="252" y="217"/>
                    </a:lnTo>
                    <a:lnTo>
                      <a:pt x="248" y="222"/>
                    </a:lnTo>
                    <a:lnTo>
                      <a:pt x="245" y="226"/>
                    </a:lnTo>
                    <a:lnTo>
                      <a:pt x="240" y="231"/>
                    </a:lnTo>
                    <a:lnTo>
                      <a:pt x="235" y="235"/>
                    </a:lnTo>
                    <a:lnTo>
                      <a:pt x="232" y="240"/>
                    </a:lnTo>
                    <a:lnTo>
                      <a:pt x="227" y="243"/>
                    </a:lnTo>
                    <a:lnTo>
                      <a:pt x="222" y="248"/>
                    </a:lnTo>
                    <a:lnTo>
                      <a:pt x="217" y="251"/>
                    </a:lnTo>
                    <a:lnTo>
                      <a:pt x="212" y="255"/>
                    </a:lnTo>
                    <a:lnTo>
                      <a:pt x="207" y="257"/>
                    </a:lnTo>
                    <a:lnTo>
                      <a:pt x="201" y="261"/>
                    </a:lnTo>
                    <a:lnTo>
                      <a:pt x="195" y="263"/>
                    </a:lnTo>
                    <a:lnTo>
                      <a:pt x="189" y="265"/>
                    </a:lnTo>
                    <a:lnTo>
                      <a:pt x="184" y="268"/>
                    </a:lnTo>
                    <a:lnTo>
                      <a:pt x="178" y="269"/>
                    </a:lnTo>
                    <a:lnTo>
                      <a:pt x="172" y="270"/>
                    </a:lnTo>
                    <a:lnTo>
                      <a:pt x="165" y="271"/>
                    </a:lnTo>
                    <a:lnTo>
                      <a:pt x="159" y="272"/>
                    </a:lnTo>
                    <a:lnTo>
                      <a:pt x="152" y="272"/>
                    </a:lnTo>
                    <a:lnTo>
                      <a:pt x="146" y="273"/>
                    </a:lnTo>
                    <a:lnTo>
                      <a:pt x="140" y="272"/>
                    </a:lnTo>
                    <a:lnTo>
                      <a:pt x="133" y="272"/>
                    </a:lnTo>
                    <a:lnTo>
                      <a:pt x="127" y="271"/>
                    </a:lnTo>
                    <a:lnTo>
                      <a:pt x="120" y="270"/>
                    </a:lnTo>
                    <a:lnTo>
                      <a:pt x="114" y="269"/>
                    </a:lnTo>
                    <a:lnTo>
                      <a:pt x="109" y="268"/>
                    </a:lnTo>
                    <a:lnTo>
                      <a:pt x="103" y="265"/>
                    </a:lnTo>
                    <a:lnTo>
                      <a:pt x="97" y="263"/>
                    </a:lnTo>
                    <a:lnTo>
                      <a:pt x="91" y="261"/>
                    </a:lnTo>
                    <a:lnTo>
                      <a:pt x="86" y="257"/>
                    </a:lnTo>
                    <a:lnTo>
                      <a:pt x="81" y="255"/>
                    </a:lnTo>
                    <a:lnTo>
                      <a:pt x="75" y="251"/>
                    </a:lnTo>
                    <a:lnTo>
                      <a:pt x="71" y="248"/>
                    </a:lnTo>
                    <a:lnTo>
                      <a:pt x="66" y="243"/>
                    </a:lnTo>
                    <a:lnTo>
                      <a:pt x="61" y="240"/>
                    </a:lnTo>
                    <a:lnTo>
                      <a:pt x="57" y="235"/>
                    </a:lnTo>
                    <a:lnTo>
                      <a:pt x="52" y="231"/>
                    </a:lnTo>
                    <a:lnTo>
                      <a:pt x="49" y="226"/>
                    </a:lnTo>
                    <a:lnTo>
                      <a:pt x="44" y="222"/>
                    </a:lnTo>
                    <a:lnTo>
                      <a:pt x="41" y="217"/>
                    </a:lnTo>
                    <a:lnTo>
                      <a:pt x="37" y="211"/>
                    </a:lnTo>
                    <a:lnTo>
                      <a:pt x="35" y="207"/>
                    </a:lnTo>
                    <a:lnTo>
                      <a:pt x="31" y="201"/>
                    </a:lnTo>
                    <a:lnTo>
                      <a:pt x="29" y="195"/>
                    </a:lnTo>
                    <a:lnTo>
                      <a:pt x="27" y="189"/>
                    </a:lnTo>
                    <a:lnTo>
                      <a:pt x="25" y="184"/>
                    </a:lnTo>
                    <a:lnTo>
                      <a:pt x="23" y="178"/>
                    </a:lnTo>
                    <a:lnTo>
                      <a:pt x="22" y="171"/>
                    </a:lnTo>
                    <a:lnTo>
                      <a:pt x="21" y="165"/>
                    </a:lnTo>
                    <a:lnTo>
                      <a:pt x="20" y="158"/>
                    </a:lnTo>
                    <a:lnTo>
                      <a:pt x="19" y="153"/>
                    </a:lnTo>
                    <a:lnTo>
                      <a:pt x="19" y="146"/>
                    </a:lnTo>
                    <a:lnTo>
                      <a:pt x="19" y="140"/>
                    </a:lnTo>
                    <a:lnTo>
                      <a:pt x="20" y="133"/>
                    </a:lnTo>
                    <a:lnTo>
                      <a:pt x="21" y="126"/>
                    </a:lnTo>
                    <a:lnTo>
                      <a:pt x="22" y="120"/>
                    </a:lnTo>
                    <a:lnTo>
                      <a:pt x="23" y="115"/>
                    </a:lnTo>
                    <a:lnTo>
                      <a:pt x="25" y="108"/>
                    </a:lnTo>
                    <a:lnTo>
                      <a:pt x="27" y="102"/>
                    </a:lnTo>
                    <a:lnTo>
                      <a:pt x="29" y="96"/>
                    </a:lnTo>
                    <a:lnTo>
                      <a:pt x="31" y="90"/>
                    </a:lnTo>
                    <a:lnTo>
                      <a:pt x="35" y="86"/>
                    </a:lnTo>
                    <a:lnTo>
                      <a:pt x="37" y="80"/>
                    </a:lnTo>
                    <a:lnTo>
                      <a:pt x="41" y="75"/>
                    </a:lnTo>
                    <a:lnTo>
                      <a:pt x="44" y="70"/>
                    </a:lnTo>
                    <a:lnTo>
                      <a:pt x="49" y="65"/>
                    </a:lnTo>
                    <a:lnTo>
                      <a:pt x="52" y="61"/>
                    </a:lnTo>
                    <a:lnTo>
                      <a:pt x="57" y="56"/>
                    </a:lnTo>
                    <a:lnTo>
                      <a:pt x="61" y="52"/>
                    </a:lnTo>
                    <a:lnTo>
                      <a:pt x="66" y="48"/>
                    </a:lnTo>
                    <a:lnTo>
                      <a:pt x="71" y="44"/>
                    </a:lnTo>
                    <a:lnTo>
                      <a:pt x="75" y="41"/>
                    </a:lnTo>
                    <a:lnTo>
                      <a:pt x="81" y="37"/>
                    </a:lnTo>
                    <a:lnTo>
                      <a:pt x="86" y="34"/>
                    </a:lnTo>
                    <a:lnTo>
                      <a:pt x="91" y="32"/>
                    </a:lnTo>
                    <a:lnTo>
                      <a:pt x="97" y="29"/>
                    </a:lnTo>
                    <a:lnTo>
                      <a:pt x="103" y="27"/>
                    </a:lnTo>
                    <a:lnTo>
                      <a:pt x="109" y="25"/>
                    </a:lnTo>
                    <a:lnTo>
                      <a:pt x="114" y="23"/>
                    </a:lnTo>
                    <a:lnTo>
                      <a:pt x="120" y="21"/>
                    </a:lnTo>
                    <a:lnTo>
                      <a:pt x="127" y="20"/>
                    </a:lnTo>
                    <a:lnTo>
                      <a:pt x="133" y="20"/>
                    </a:lnTo>
                    <a:lnTo>
                      <a:pt x="140" y="19"/>
                    </a:lnTo>
                    <a:lnTo>
                      <a:pt x="146" y="19"/>
                    </a:lnTo>
                    <a:close/>
                  </a:path>
                </a:pathLst>
              </a:custGeom>
              <a:solidFill>
                <a:srgbClr val="FFFFFF"/>
              </a:solidFill>
              <a:ln w="9525">
                <a:noFill/>
                <a:round/>
                <a:headEnd/>
                <a:tailEnd/>
              </a:ln>
            </p:spPr>
            <p:txBody>
              <a:bodyPr/>
              <a:lstStyle/>
              <a:p>
                <a:endParaRPr lang="en-GB"/>
              </a:p>
            </p:txBody>
          </p:sp>
          <p:sp>
            <p:nvSpPr>
              <p:cNvPr id="349" name="Freeform 150"/>
              <p:cNvSpPr>
                <a:spLocks/>
              </p:cNvSpPr>
              <p:nvPr/>
            </p:nvSpPr>
            <p:spPr bwMode="auto">
              <a:xfrm>
                <a:off x="228" y="2073"/>
                <a:ext cx="146" cy="146"/>
              </a:xfrm>
              <a:custGeom>
                <a:avLst/>
                <a:gdLst>
                  <a:gd name="T0" fmla="*/ 40 w 292"/>
                  <a:gd name="T1" fmla="*/ 1 h 292"/>
                  <a:gd name="T2" fmla="*/ 45 w 292"/>
                  <a:gd name="T3" fmla="*/ 1 h 292"/>
                  <a:gd name="T4" fmla="*/ 50 w 292"/>
                  <a:gd name="T5" fmla="*/ 2 h 292"/>
                  <a:gd name="T6" fmla="*/ 55 w 292"/>
                  <a:gd name="T7" fmla="*/ 5 h 292"/>
                  <a:gd name="T8" fmla="*/ 59 w 292"/>
                  <a:gd name="T9" fmla="*/ 9 h 292"/>
                  <a:gd name="T10" fmla="*/ 63 w 292"/>
                  <a:gd name="T11" fmla="*/ 12 h 292"/>
                  <a:gd name="T12" fmla="*/ 67 w 292"/>
                  <a:gd name="T13" fmla="*/ 16 h 292"/>
                  <a:gd name="T14" fmla="*/ 70 w 292"/>
                  <a:gd name="T15" fmla="*/ 20 h 292"/>
                  <a:gd name="T16" fmla="*/ 72 w 292"/>
                  <a:gd name="T17" fmla="*/ 25 h 292"/>
                  <a:gd name="T18" fmla="*/ 73 w 292"/>
                  <a:gd name="T19" fmla="*/ 31 h 292"/>
                  <a:gd name="T20" fmla="*/ 73 w 292"/>
                  <a:gd name="T21" fmla="*/ 37 h 292"/>
                  <a:gd name="T22" fmla="*/ 73 w 292"/>
                  <a:gd name="T23" fmla="*/ 42 h 292"/>
                  <a:gd name="T24" fmla="*/ 72 w 292"/>
                  <a:gd name="T25" fmla="*/ 47 h 292"/>
                  <a:gd name="T26" fmla="*/ 70 w 292"/>
                  <a:gd name="T27" fmla="*/ 52 h 292"/>
                  <a:gd name="T28" fmla="*/ 67 w 292"/>
                  <a:gd name="T29" fmla="*/ 56 h 292"/>
                  <a:gd name="T30" fmla="*/ 63 w 292"/>
                  <a:gd name="T31" fmla="*/ 60 h 292"/>
                  <a:gd name="T32" fmla="*/ 59 w 292"/>
                  <a:gd name="T33" fmla="*/ 65 h 292"/>
                  <a:gd name="T34" fmla="*/ 55 w 292"/>
                  <a:gd name="T35" fmla="*/ 68 h 292"/>
                  <a:gd name="T36" fmla="*/ 50 w 292"/>
                  <a:gd name="T37" fmla="*/ 70 h 292"/>
                  <a:gd name="T38" fmla="*/ 45 w 292"/>
                  <a:gd name="T39" fmla="*/ 72 h 292"/>
                  <a:gd name="T40" fmla="*/ 40 w 292"/>
                  <a:gd name="T41" fmla="*/ 73 h 292"/>
                  <a:gd name="T42" fmla="*/ 35 w 292"/>
                  <a:gd name="T43" fmla="*/ 73 h 292"/>
                  <a:gd name="T44" fmla="*/ 29 w 292"/>
                  <a:gd name="T45" fmla="*/ 73 h 292"/>
                  <a:gd name="T46" fmla="*/ 24 w 292"/>
                  <a:gd name="T47" fmla="*/ 71 h 292"/>
                  <a:gd name="T48" fmla="*/ 19 w 292"/>
                  <a:gd name="T49" fmla="*/ 69 h 292"/>
                  <a:gd name="T50" fmla="*/ 14 w 292"/>
                  <a:gd name="T51" fmla="*/ 66 h 292"/>
                  <a:gd name="T52" fmla="*/ 10 w 292"/>
                  <a:gd name="T53" fmla="*/ 62 h 292"/>
                  <a:gd name="T54" fmla="*/ 7 w 292"/>
                  <a:gd name="T55" fmla="*/ 58 h 292"/>
                  <a:gd name="T56" fmla="*/ 5 w 292"/>
                  <a:gd name="T57" fmla="*/ 53 h 292"/>
                  <a:gd name="T58" fmla="*/ 2 w 292"/>
                  <a:gd name="T59" fmla="*/ 49 h 292"/>
                  <a:gd name="T60" fmla="*/ 1 w 292"/>
                  <a:gd name="T61" fmla="*/ 44 h 292"/>
                  <a:gd name="T62" fmla="*/ 0 w 292"/>
                  <a:gd name="T63" fmla="*/ 38 h 292"/>
                  <a:gd name="T64" fmla="*/ 0 w 292"/>
                  <a:gd name="T65" fmla="*/ 33 h 292"/>
                  <a:gd name="T66" fmla="*/ 1 w 292"/>
                  <a:gd name="T67" fmla="*/ 27 h 292"/>
                  <a:gd name="T68" fmla="*/ 3 w 292"/>
                  <a:gd name="T69" fmla="*/ 22 h 292"/>
                  <a:gd name="T70" fmla="*/ 5 w 292"/>
                  <a:gd name="T71" fmla="*/ 18 h 292"/>
                  <a:gd name="T72" fmla="*/ 9 w 292"/>
                  <a:gd name="T73" fmla="*/ 13 h 292"/>
                  <a:gd name="T74" fmla="*/ 12 w 292"/>
                  <a:gd name="T75" fmla="*/ 9 h 292"/>
                  <a:gd name="T76" fmla="*/ 17 w 292"/>
                  <a:gd name="T77" fmla="*/ 6 h 292"/>
                  <a:gd name="T78" fmla="*/ 20 w 292"/>
                  <a:gd name="T79" fmla="*/ 3 h 292"/>
                  <a:gd name="T80" fmla="*/ 25 w 292"/>
                  <a:gd name="T81" fmla="*/ 1 h 292"/>
                  <a:gd name="T82" fmla="*/ 31 w 292"/>
                  <a:gd name="T83" fmla="*/ 1 h 292"/>
                  <a:gd name="T84" fmla="*/ 37 w 292"/>
                  <a:gd name="T85" fmla="*/ 0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2"/>
                  <a:gd name="T130" fmla="*/ 0 h 292"/>
                  <a:gd name="T131" fmla="*/ 292 w 292"/>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2" h="292">
                    <a:moveTo>
                      <a:pt x="146" y="0"/>
                    </a:moveTo>
                    <a:lnTo>
                      <a:pt x="154" y="1"/>
                    </a:lnTo>
                    <a:lnTo>
                      <a:pt x="160" y="1"/>
                    </a:lnTo>
                    <a:lnTo>
                      <a:pt x="169" y="2"/>
                    </a:lnTo>
                    <a:lnTo>
                      <a:pt x="175" y="3"/>
                    </a:lnTo>
                    <a:lnTo>
                      <a:pt x="182" y="4"/>
                    </a:lnTo>
                    <a:lnTo>
                      <a:pt x="189" y="6"/>
                    </a:lnTo>
                    <a:lnTo>
                      <a:pt x="196" y="9"/>
                    </a:lnTo>
                    <a:lnTo>
                      <a:pt x="203" y="11"/>
                    </a:lnTo>
                    <a:lnTo>
                      <a:pt x="209" y="14"/>
                    </a:lnTo>
                    <a:lnTo>
                      <a:pt x="216" y="18"/>
                    </a:lnTo>
                    <a:lnTo>
                      <a:pt x="222" y="21"/>
                    </a:lnTo>
                    <a:lnTo>
                      <a:pt x="227" y="25"/>
                    </a:lnTo>
                    <a:lnTo>
                      <a:pt x="233" y="29"/>
                    </a:lnTo>
                    <a:lnTo>
                      <a:pt x="239" y="33"/>
                    </a:lnTo>
                    <a:lnTo>
                      <a:pt x="245" y="37"/>
                    </a:lnTo>
                    <a:lnTo>
                      <a:pt x="249" y="43"/>
                    </a:lnTo>
                    <a:lnTo>
                      <a:pt x="254" y="48"/>
                    </a:lnTo>
                    <a:lnTo>
                      <a:pt x="258" y="54"/>
                    </a:lnTo>
                    <a:lnTo>
                      <a:pt x="263" y="58"/>
                    </a:lnTo>
                    <a:lnTo>
                      <a:pt x="268" y="64"/>
                    </a:lnTo>
                    <a:lnTo>
                      <a:pt x="271" y="71"/>
                    </a:lnTo>
                    <a:lnTo>
                      <a:pt x="275" y="77"/>
                    </a:lnTo>
                    <a:lnTo>
                      <a:pt x="278" y="82"/>
                    </a:lnTo>
                    <a:lnTo>
                      <a:pt x="280" y="89"/>
                    </a:lnTo>
                    <a:lnTo>
                      <a:pt x="284" y="96"/>
                    </a:lnTo>
                    <a:lnTo>
                      <a:pt x="286" y="103"/>
                    </a:lnTo>
                    <a:lnTo>
                      <a:pt x="287" y="110"/>
                    </a:lnTo>
                    <a:lnTo>
                      <a:pt x="290" y="117"/>
                    </a:lnTo>
                    <a:lnTo>
                      <a:pt x="291" y="124"/>
                    </a:lnTo>
                    <a:lnTo>
                      <a:pt x="292" y="131"/>
                    </a:lnTo>
                    <a:lnTo>
                      <a:pt x="292" y="139"/>
                    </a:lnTo>
                    <a:lnTo>
                      <a:pt x="292" y="146"/>
                    </a:lnTo>
                    <a:lnTo>
                      <a:pt x="292" y="154"/>
                    </a:lnTo>
                    <a:lnTo>
                      <a:pt x="292" y="161"/>
                    </a:lnTo>
                    <a:lnTo>
                      <a:pt x="291" y="168"/>
                    </a:lnTo>
                    <a:lnTo>
                      <a:pt x="290" y="176"/>
                    </a:lnTo>
                    <a:lnTo>
                      <a:pt x="287" y="182"/>
                    </a:lnTo>
                    <a:lnTo>
                      <a:pt x="286" y="189"/>
                    </a:lnTo>
                    <a:lnTo>
                      <a:pt x="284" y="196"/>
                    </a:lnTo>
                    <a:lnTo>
                      <a:pt x="280" y="202"/>
                    </a:lnTo>
                    <a:lnTo>
                      <a:pt x="278" y="209"/>
                    </a:lnTo>
                    <a:lnTo>
                      <a:pt x="275" y="215"/>
                    </a:lnTo>
                    <a:lnTo>
                      <a:pt x="271" y="222"/>
                    </a:lnTo>
                    <a:lnTo>
                      <a:pt x="268" y="227"/>
                    </a:lnTo>
                    <a:lnTo>
                      <a:pt x="263" y="233"/>
                    </a:lnTo>
                    <a:lnTo>
                      <a:pt x="258" y="239"/>
                    </a:lnTo>
                    <a:lnTo>
                      <a:pt x="254" y="243"/>
                    </a:lnTo>
                    <a:lnTo>
                      <a:pt x="249" y="249"/>
                    </a:lnTo>
                    <a:lnTo>
                      <a:pt x="245" y="254"/>
                    </a:lnTo>
                    <a:lnTo>
                      <a:pt x="239" y="258"/>
                    </a:lnTo>
                    <a:lnTo>
                      <a:pt x="233" y="263"/>
                    </a:lnTo>
                    <a:lnTo>
                      <a:pt x="227" y="266"/>
                    </a:lnTo>
                    <a:lnTo>
                      <a:pt x="222" y="271"/>
                    </a:lnTo>
                    <a:lnTo>
                      <a:pt x="216" y="275"/>
                    </a:lnTo>
                    <a:lnTo>
                      <a:pt x="209" y="278"/>
                    </a:lnTo>
                    <a:lnTo>
                      <a:pt x="203" y="280"/>
                    </a:lnTo>
                    <a:lnTo>
                      <a:pt x="196" y="283"/>
                    </a:lnTo>
                    <a:lnTo>
                      <a:pt x="189" y="285"/>
                    </a:lnTo>
                    <a:lnTo>
                      <a:pt x="182" y="287"/>
                    </a:lnTo>
                    <a:lnTo>
                      <a:pt x="175" y="289"/>
                    </a:lnTo>
                    <a:lnTo>
                      <a:pt x="169" y="291"/>
                    </a:lnTo>
                    <a:lnTo>
                      <a:pt x="160" y="291"/>
                    </a:lnTo>
                    <a:lnTo>
                      <a:pt x="154" y="292"/>
                    </a:lnTo>
                    <a:lnTo>
                      <a:pt x="146" y="292"/>
                    </a:lnTo>
                    <a:lnTo>
                      <a:pt x="139" y="292"/>
                    </a:lnTo>
                    <a:lnTo>
                      <a:pt x="132" y="291"/>
                    </a:lnTo>
                    <a:lnTo>
                      <a:pt x="124" y="291"/>
                    </a:lnTo>
                    <a:lnTo>
                      <a:pt x="117" y="289"/>
                    </a:lnTo>
                    <a:lnTo>
                      <a:pt x="110" y="287"/>
                    </a:lnTo>
                    <a:lnTo>
                      <a:pt x="103" y="285"/>
                    </a:lnTo>
                    <a:lnTo>
                      <a:pt x="96" y="283"/>
                    </a:lnTo>
                    <a:lnTo>
                      <a:pt x="89" y="280"/>
                    </a:lnTo>
                    <a:lnTo>
                      <a:pt x="83" y="278"/>
                    </a:lnTo>
                    <a:lnTo>
                      <a:pt x="76" y="275"/>
                    </a:lnTo>
                    <a:lnTo>
                      <a:pt x="71" y="271"/>
                    </a:lnTo>
                    <a:lnTo>
                      <a:pt x="65" y="266"/>
                    </a:lnTo>
                    <a:lnTo>
                      <a:pt x="59" y="263"/>
                    </a:lnTo>
                    <a:lnTo>
                      <a:pt x="53" y="258"/>
                    </a:lnTo>
                    <a:lnTo>
                      <a:pt x="48" y="254"/>
                    </a:lnTo>
                    <a:lnTo>
                      <a:pt x="43" y="249"/>
                    </a:lnTo>
                    <a:lnTo>
                      <a:pt x="38" y="243"/>
                    </a:lnTo>
                    <a:lnTo>
                      <a:pt x="34" y="239"/>
                    </a:lnTo>
                    <a:lnTo>
                      <a:pt x="29" y="233"/>
                    </a:lnTo>
                    <a:lnTo>
                      <a:pt x="26" y="227"/>
                    </a:lnTo>
                    <a:lnTo>
                      <a:pt x="21" y="222"/>
                    </a:lnTo>
                    <a:lnTo>
                      <a:pt x="18" y="215"/>
                    </a:lnTo>
                    <a:lnTo>
                      <a:pt x="14" y="209"/>
                    </a:lnTo>
                    <a:lnTo>
                      <a:pt x="12" y="202"/>
                    </a:lnTo>
                    <a:lnTo>
                      <a:pt x="8" y="196"/>
                    </a:lnTo>
                    <a:lnTo>
                      <a:pt x="6" y="189"/>
                    </a:lnTo>
                    <a:lnTo>
                      <a:pt x="5" y="182"/>
                    </a:lnTo>
                    <a:lnTo>
                      <a:pt x="3" y="176"/>
                    </a:lnTo>
                    <a:lnTo>
                      <a:pt x="1" y="168"/>
                    </a:lnTo>
                    <a:lnTo>
                      <a:pt x="0" y="161"/>
                    </a:lnTo>
                    <a:lnTo>
                      <a:pt x="0" y="154"/>
                    </a:lnTo>
                    <a:lnTo>
                      <a:pt x="0" y="146"/>
                    </a:lnTo>
                    <a:lnTo>
                      <a:pt x="0" y="139"/>
                    </a:lnTo>
                    <a:lnTo>
                      <a:pt x="0" y="131"/>
                    </a:lnTo>
                    <a:lnTo>
                      <a:pt x="1" y="124"/>
                    </a:lnTo>
                    <a:lnTo>
                      <a:pt x="3" y="117"/>
                    </a:lnTo>
                    <a:lnTo>
                      <a:pt x="5" y="110"/>
                    </a:lnTo>
                    <a:lnTo>
                      <a:pt x="6" y="103"/>
                    </a:lnTo>
                    <a:lnTo>
                      <a:pt x="8" y="96"/>
                    </a:lnTo>
                    <a:lnTo>
                      <a:pt x="12" y="89"/>
                    </a:lnTo>
                    <a:lnTo>
                      <a:pt x="14" y="82"/>
                    </a:lnTo>
                    <a:lnTo>
                      <a:pt x="18" y="77"/>
                    </a:lnTo>
                    <a:lnTo>
                      <a:pt x="21" y="71"/>
                    </a:lnTo>
                    <a:lnTo>
                      <a:pt x="26" y="64"/>
                    </a:lnTo>
                    <a:lnTo>
                      <a:pt x="29" y="58"/>
                    </a:lnTo>
                    <a:lnTo>
                      <a:pt x="34" y="54"/>
                    </a:lnTo>
                    <a:lnTo>
                      <a:pt x="38" y="48"/>
                    </a:lnTo>
                    <a:lnTo>
                      <a:pt x="43" y="43"/>
                    </a:lnTo>
                    <a:lnTo>
                      <a:pt x="48" y="37"/>
                    </a:lnTo>
                    <a:lnTo>
                      <a:pt x="53" y="33"/>
                    </a:lnTo>
                    <a:lnTo>
                      <a:pt x="59" y="29"/>
                    </a:lnTo>
                    <a:lnTo>
                      <a:pt x="65" y="25"/>
                    </a:lnTo>
                    <a:lnTo>
                      <a:pt x="71" y="21"/>
                    </a:lnTo>
                    <a:lnTo>
                      <a:pt x="76" y="18"/>
                    </a:lnTo>
                    <a:lnTo>
                      <a:pt x="83" y="14"/>
                    </a:lnTo>
                    <a:lnTo>
                      <a:pt x="89" y="11"/>
                    </a:lnTo>
                    <a:lnTo>
                      <a:pt x="96" y="9"/>
                    </a:lnTo>
                    <a:lnTo>
                      <a:pt x="103" y="6"/>
                    </a:lnTo>
                    <a:lnTo>
                      <a:pt x="110" y="4"/>
                    </a:lnTo>
                    <a:lnTo>
                      <a:pt x="117" y="3"/>
                    </a:lnTo>
                    <a:lnTo>
                      <a:pt x="124" y="2"/>
                    </a:lnTo>
                    <a:lnTo>
                      <a:pt x="132" y="1"/>
                    </a:lnTo>
                    <a:lnTo>
                      <a:pt x="139" y="1"/>
                    </a:lnTo>
                    <a:lnTo>
                      <a:pt x="146" y="0"/>
                    </a:lnTo>
                  </a:path>
                </a:pathLst>
              </a:custGeom>
              <a:noFill/>
              <a:ln w="0">
                <a:solidFill>
                  <a:srgbClr val="000000"/>
                </a:solidFill>
                <a:prstDash val="solid"/>
                <a:round/>
                <a:headEnd/>
                <a:tailEnd/>
              </a:ln>
            </p:spPr>
            <p:txBody>
              <a:bodyPr/>
              <a:lstStyle/>
              <a:p>
                <a:endParaRPr lang="en-GB"/>
              </a:p>
            </p:txBody>
          </p:sp>
          <p:sp>
            <p:nvSpPr>
              <p:cNvPr id="350" name="Freeform 151"/>
              <p:cNvSpPr>
                <a:spLocks/>
              </p:cNvSpPr>
              <p:nvPr/>
            </p:nvSpPr>
            <p:spPr bwMode="auto">
              <a:xfrm>
                <a:off x="237" y="2083"/>
                <a:ext cx="128" cy="127"/>
              </a:xfrm>
              <a:custGeom>
                <a:avLst/>
                <a:gdLst>
                  <a:gd name="T0" fmla="*/ 36 w 254"/>
                  <a:gd name="T1" fmla="*/ 1 h 254"/>
                  <a:gd name="T2" fmla="*/ 40 w 254"/>
                  <a:gd name="T3" fmla="*/ 1 h 254"/>
                  <a:gd name="T4" fmla="*/ 45 w 254"/>
                  <a:gd name="T5" fmla="*/ 3 h 254"/>
                  <a:gd name="T6" fmla="*/ 49 w 254"/>
                  <a:gd name="T7" fmla="*/ 5 h 254"/>
                  <a:gd name="T8" fmla="*/ 53 w 254"/>
                  <a:gd name="T9" fmla="*/ 8 h 254"/>
                  <a:gd name="T10" fmla="*/ 56 w 254"/>
                  <a:gd name="T11" fmla="*/ 11 h 254"/>
                  <a:gd name="T12" fmla="*/ 59 w 254"/>
                  <a:gd name="T13" fmla="*/ 14 h 254"/>
                  <a:gd name="T14" fmla="*/ 61 w 254"/>
                  <a:gd name="T15" fmla="*/ 18 h 254"/>
                  <a:gd name="T16" fmla="*/ 63 w 254"/>
                  <a:gd name="T17" fmla="*/ 23 h 254"/>
                  <a:gd name="T18" fmla="*/ 64 w 254"/>
                  <a:gd name="T19" fmla="*/ 27 h 254"/>
                  <a:gd name="T20" fmla="*/ 65 w 254"/>
                  <a:gd name="T21" fmla="*/ 32 h 254"/>
                  <a:gd name="T22" fmla="*/ 64 w 254"/>
                  <a:gd name="T23" fmla="*/ 37 h 254"/>
                  <a:gd name="T24" fmla="*/ 63 w 254"/>
                  <a:gd name="T25" fmla="*/ 42 h 254"/>
                  <a:gd name="T26" fmla="*/ 61 w 254"/>
                  <a:gd name="T27" fmla="*/ 46 h 254"/>
                  <a:gd name="T28" fmla="*/ 59 w 254"/>
                  <a:gd name="T29" fmla="*/ 50 h 254"/>
                  <a:gd name="T30" fmla="*/ 56 w 254"/>
                  <a:gd name="T31" fmla="*/ 53 h 254"/>
                  <a:gd name="T32" fmla="*/ 53 w 254"/>
                  <a:gd name="T33" fmla="*/ 56 h 254"/>
                  <a:gd name="T34" fmla="*/ 49 w 254"/>
                  <a:gd name="T35" fmla="*/ 59 h 254"/>
                  <a:gd name="T36" fmla="*/ 45 w 254"/>
                  <a:gd name="T37" fmla="*/ 61 h 254"/>
                  <a:gd name="T38" fmla="*/ 40 w 254"/>
                  <a:gd name="T39" fmla="*/ 63 h 254"/>
                  <a:gd name="T40" fmla="*/ 36 w 254"/>
                  <a:gd name="T41" fmla="*/ 64 h 254"/>
                  <a:gd name="T42" fmla="*/ 31 w 254"/>
                  <a:gd name="T43" fmla="*/ 64 h 254"/>
                  <a:gd name="T44" fmla="*/ 26 w 254"/>
                  <a:gd name="T45" fmla="*/ 63 h 254"/>
                  <a:gd name="T46" fmla="*/ 21 w 254"/>
                  <a:gd name="T47" fmla="*/ 62 h 254"/>
                  <a:gd name="T48" fmla="*/ 17 w 254"/>
                  <a:gd name="T49" fmla="*/ 60 h 254"/>
                  <a:gd name="T50" fmla="*/ 13 w 254"/>
                  <a:gd name="T51" fmla="*/ 58 h 254"/>
                  <a:gd name="T52" fmla="*/ 10 w 254"/>
                  <a:gd name="T53" fmla="*/ 54 h 254"/>
                  <a:gd name="T54" fmla="*/ 7 w 254"/>
                  <a:gd name="T55" fmla="*/ 51 h 254"/>
                  <a:gd name="T56" fmla="*/ 4 w 254"/>
                  <a:gd name="T57" fmla="*/ 47 h 254"/>
                  <a:gd name="T58" fmla="*/ 2 w 254"/>
                  <a:gd name="T59" fmla="*/ 43 h 254"/>
                  <a:gd name="T60" fmla="*/ 1 w 254"/>
                  <a:gd name="T61" fmla="*/ 38 h 254"/>
                  <a:gd name="T62" fmla="*/ 0 w 254"/>
                  <a:gd name="T63" fmla="*/ 34 h 254"/>
                  <a:gd name="T64" fmla="*/ 1 w 254"/>
                  <a:gd name="T65" fmla="*/ 29 h 254"/>
                  <a:gd name="T66" fmla="*/ 1 w 254"/>
                  <a:gd name="T67" fmla="*/ 24 h 254"/>
                  <a:gd name="T68" fmla="*/ 3 w 254"/>
                  <a:gd name="T69" fmla="*/ 20 h 254"/>
                  <a:gd name="T70" fmla="*/ 5 w 254"/>
                  <a:gd name="T71" fmla="*/ 16 h 254"/>
                  <a:gd name="T72" fmla="*/ 8 w 254"/>
                  <a:gd name="T73" fmla="*/ 12 h 254"/>
                  <a:gd name="T74" fmla="*/ 11 w 254"/>
                  <a:gd name="T75" fmla="*/ 9 h 254"/>
                  <a:gd name="T76" fmla="*/ 14 w 254"/>
                  <a:gd name="T77" fmla="*/ 6 h 254"/>
                  <a:gd name="T78" fmla="*/ 18 w 254"/>
                  <a:gd name="T79" fmla="*/ 4 h 254"/>
                  <a:gd name="T80" fmla="*/ 23 w 254"/>
                  <a:gd name="T81" fmla="*/ 2 h 254"/>
                  <a:gd name="T82" fmla="*/ 27 w 254"/>
                  <a:gd name="T83" fmla="*/ 1 h 254"/>
                  <a:gd name="T84" fmla="*/ 32 w 254"/>
                  <a:gd name="T85" fmla="*/ 0 h 2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4"/>
                  <a:gd name="T130" fmla="*/ 0 h 254"/>
                  <a:gd name="T131" fmla="*/ 254 w 254"/>
                  <a:gd name="T132" fmla="*/ 254 h 2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4" h="254">
                    <a:moveTo>
                      <a:pt x="127" y="0"/>
                    </a:moveTo>
                    <a:lnTo>
                      <a:pt x="133" y="0"/>
                    </a:lnTo>
                    <a:lnTo>
                      <a:pt x="140" y="1"/>
                    </a:lnTo>
                    <a:lnTo>
                      <a:pt x="146" y="1"/>
                    </a:lnTo>
                    <a:lnTo>
                      <a:pt x="153" y="2"/>
                    </a:lnTo>
                    <a:lnTo>
                      <a:pt x="159" y="4"/>
                    </a:lnTo>
                    <a:lnTo>
                      <a:pt x="165" y="6"/>
                    </a:lnTo>
                    <a:lnTo>
                      <a:pt x="170" y="8"/>
                    </a:lnTo>
                    <a:lnTo>
                      <a:pt x="176" y="10"/>
                    </a:lnTo>
                    <a:lnTo>
                      <a:pt x="182" y="13"/>
                    </a:lnTo>
                    <a:lnTo>
                      <a:pt x="188" y="15"/>
                    </a:lnTo>
                    <a:lnTo>
                      <a:pt x="193" y="18"/>
                    </a:lnTo>
                    <a:lnTo>
                      <a:pt x="198" y="22"/>
                    </a:lnTo>
                    <a:lnTo>
                      <a:pt x="203" y="25"/>
                    </a:lnTo>
                    <a:lnTo>
                      <a:pt x="208" y="29"/>
                    </a:lnTo>
                    <a:lnTo>
                      <a:pt x="213" y="33"/>
                    </a:lnTo>
                    <a:lnTo>
                      <a:pt x="216" y="37"/>
                    </a:lnTo>
                    <a:lnTo>
                      <a:pt x="221" y="42"/>
                    </a:lnTo>
                    <a:lnTo>
                      <a:pt x="226" y="46"/>
                    </a:lnTo>
                    <a:lnTo>
                      <a:pt x="229" y="51"/>
                    </a:lnTo>
                    <a:lnTo>
                      <a:pt x="233" y="56"/>
                    </a:lnTo>
                    <a:lnTo>
                      <a:pt x="236" y="61"/>
                    </a:lnTo>
                    <a:lnTo>
                      <a:pt x="238" y="67"/>
                    </a:lnTo>
                    <a:lnTo>
                      <a:pt x="242" y="71"/>
                    </a:lnTo>
                    <a:lnTo>
                      <a:pt x="244" y="77"/>
                    </a:lnTo>
                    <a:lnTo>
                      <a:pt x="246" y="83"/>
                    </a:lnTo>
                    <a:lnTo>
                      <a:pt x="249" y="89"/>
                    </a:lnTo>
                    <a:lnTo>
                      <a:pt x="250" y="96"/>
                    </a:lnTo>
                    <a:lnTo>
                      <a:pt x="252" y="101"/>
                    </a:lnTo>
                    <a:lnTo>
                      <a:pt x="253" y="107"/>
                    </a:lnTo>
                    <a:lnTo>
                      <a:pt x="253" y="114"/>
                    </a:lnTo>
                    <a:lnTo>
                      <a:pt x="254" y="121"/>
                    </a:lnTo>
                    <a:lnTo>
                      <a:pt x="254" y="127"/>
                    </a:lnTo>
                    <a:lnTo>
                      <a:pt x="254" y="134"/>
                    </a:lnTo>
                    <a:lnTo>
                      <a:pt x="253" y="139"/>
                    </a:lnTo>
                    <a:lnTo>
                      <a:pt x="253" y="146"/>
                    </a:lnTo>
                    <a:lnTo>
                      <a:pt x="252" y="152"/>
                    </a:lnTo>
                    <a:lnTo>
                      <a:pt x="250" y="159"/>
                    </a:lnTo>
                    <a:lnTo>
                      <a:pt x="249" y="165"/>
                    </a:lnTo>
                    <a:lnTo>
                      <a:pt x="246" y="170"/>
                    </a:lnTo>
                    <a:lnTo>
                      <a:pt x="244" y="176"/>
                    </a:lnTo>
                    <a:lnTo>
                      <a:pt x="242" y="182"/>
                    </a:lnTo>
                    <a:lnTo>
                      <a:pt x="238" y="188"/>
                    </a:lnTo>
                    <a:lnTo>
                      <a:pt x="236" y="192"/>
                    </a:lnTo>
                    <a:lnTo>
                      <a:pt x="233" y="198"/>
                    </a:lnTo>
                    <a:lnTo>
                      <a:pt x="229" y="203"/>
                    </a:lnTo>
                    <a:lnTo>
                      <a:pt x="226" y="207"/>
                    </a:lnTo>
                    <a:lnTo>
                      <a:pt x="221" y="212"/>
                    </a:lnTo>
                    <a:lnTo>
                      <a:pt x="216" y="216"/>
                    </a:lnTo>
                    <a:lnTo>
                      <a:pt x="213" y="221"/>
                    </a:lnTo>
                    <a:lnTo>
                      <a:pt x="208" y="224"/>
                    </a:lnTo>
                    <a:lnTo>
                      <a:pt x="203" y="229"/>
                    </a:lnTo>
                    <a:lnTo>
                      <a:pt x="198" y="232"/>
                    </a:lnTo>
                    <a:lnTo>
                      <a:pt x="193" y="236"/>
                    </a:lnTo>
                    <a:lnTo>
                      <a:pt x="188" y="238"/>
                    </a:lnTo>
                    <a:lnTo>
                      <a:pt x="182" y="242"/>
                    </a:lnTo>
                    <a:lnTo>
                      <a:pt x="176" y="244"/>
                    </a:lnTo>
                    <a:lnTo>
                      <a:pt x="170" y="246"/>
                    </a:lnTo>
                    <a:lnTo>
                      <a:pt x="165" y="249"/>
                    </a:lnTo>
                    <a:lnTo>
                      <a:pt x="159" y="250"/>
                    </a:lnTo>
                    <a:lnTo>
                      <a:pt x="153" y="251"/>
                    </a:lnTo>
                    <a:lnTo>
                      <a:pt x="146" y="252"/>
                    </a:lnTo>
                    <a:lnTo>
                      <a:pt x="140" y="253"/>
                    </a:lnTo>
                    <a:lnTo>
                      <a:pt x="133" y="253"/>
                    </a:lnTo>
                    <a:lnTo>
                      <a:pt x="127" y="254"/>
                    </a:lnTo>
                    <a:lnTo>
                      <a:pt x="121" y="253"/>
                    </a:lnTo>
                    <a:lnTo>
                      <a:pt x="114" y="253"/>
                    </a:lnTo>
                    <a:lnTo>
                      <a:pt x="108" y="252"/>
                    </a:lnTo>
                    <a:lnTo>
                      <a:pt x="101" y="251"/>
                    </a:lnTo>
                    <a:lnTo>
                      <a:pt x="95" y="250"/>
                    </a:lnTo>
                    <a:lnTo>
                      <a:pt x="90" y="249"/>
                    </a:lnTo>
                    <a:lnTo>
                      <a:pt x="84" y="246"/>
                    </a:lnTo>
                    <a:lnTo>
                      <a:pt x="78" y="244"/>
                    </a:lnTo>
                    <a:lnTo>
                      <a:pt x="72" y="242"/>
                    </a:lnTo>
                    <a:lnTo>
                      <a:pt x="67" y="238"/>
                    </a:lnTo>
                    <a:lnTo>
                      <a:pt x="62" y="236"/>
                    </a:lnTo>
                    <a:lnTo>
                      <a:pt x="56" y="232"/>
                    </a:lnTo>
                    <a:lnTo>
                      <a:pt x="52" y="229"/>
                    </a:lnTo>
                    <a:lnTo>
                      <a:pt x="47" y="224"/>
                    </a:lnTo>
                    <a:lnTo>
                      <a:pt x="42" y="221"/>
                    </a:lnTo>
                    <a:lnTo>
                      <a:pt x="38" y="216"/>
                    </a:lnTo>
                    <a:lnTo>
                      <a:pt x="33" y="212"/>
                    </a:lnTo>
                    <a:lnTo>
                      <a:pt x="30" y="207"/>
                    </a:lnTo>
                    <a:lnTo>
                      <a:pt x="25" y="203"/>
                    </a:lnTo>
                    <a:lnTo>
                      <a:pt x="22" y="198"/>
                    </a:lnTo>
                    <a:lnTo>
                      <a:pt x="18" y="192"/>
                    </a:lnTo>
                    <a:lnTo>
                      <a:pt x="16" y="188"/>
                    </a:lnTo>
                    <a:lnTo>
                      <a:pt x="12" y="182"/>
                    </a:lnTo>
                    <a:lnTo>
                      <a:pt x="10" y="176"/>
                    </a:lnTo>
                    <a:lnTo>
                      <a:pt x="8" y="170"/>
                    </a:lnTo>
                    <a:lnTo>
                      <a:pt x="6" y="165"/>
                    </a:lnTo>
                    <a:lnTo>
                      <a:pt x="4" y="159"/>
                    </a:lnTo>
                    <a:lnTo>
                      <a:pt x="2" y="152"/>
                    </a:lnTo>
                    <a:lnTo>
                      <a:pt x="2" y="146"/>
                    </a:lnTo>
                    <a:lnTo>
                      <a:pt x="1" y="139"/>
                    </a:lnTo>
                    <a:lnTo>
                      <a:pt x="0" y="134"/>
                    </a:lnTo>
                    <a:lnTo>
                      <a:pt x="0" y="127"/>
                    </a:lnTo>
                    <a:lnTo>
                      <a:pt x="0" y="121"/>
                    </a:lnTo>
                    <a:lnTo>
                      <a:pt x="1" y="114"/>
                    </a:lnTo>
                    <a:lnTo>
                      <a:pt x="2" y="107"/>
                    </a:lnTo>
                    <a:lnTo>
                      <a:pt x="2" y="101"/>
                    </a:lnTo>
                    <a:lnTo>
                      <a:pt x="4" y="96"/>
                    </a:lnTo>
                    <a:lnTo>
                      <a:pt x="6" y="89"/>
                    </a:lnTo>
                    <a:lnTo>
                      <a:pt x="8" y="83"/>
                    </a:lnTo>
                    <a:lnTo>
                      <a:pt x="10" y="77"/>
                    </a:lnTo>
                    <a:lnTo>
                      <a:pt x="12" y="71"/>
                    </a:lnTo>
                    <a:lnTo>
                      <a:pt x="16" y="67"/>
                    </a:lnTo>
                    <a:lnTo>
                      <a:pt x="18" y="61"/>
                    </a:lnTo>
                    <a:lnTo>
                      <a:pt x="22" y="56"/>
                    </a:lnTo>
                    <a:lnTo>
                      <a:pt x="25" y="51"/>
                    </a:lnTo>
                    <a:lnTo>
                      <a:pt x="30" y="46"/>
                    </a:lnTo>
                    <a:lnTo>
                      <a:pt x="33" y="42"/>
                    </a:lnTo>
                    <a:lnTo>
                      <a:pt x="38" y="37"/>
                    </a:lnTo>
                    <a:lnTo>
                      <a:pt x="42" y="33"/>
                    </a:lnTo>
                    <a:lnTo>
                      <a:pt x="47" y="29"/>
                    </a:lnTo>
                    <a:lnTo>
                      <a:pt x="52" y="25"/>
                    </a:lnTo>
                    <a:lnTo>
                      <a:pt x="56" y="22"/>
                    </a:lnTo>
                    <a:lnTo>
                      <a:pt x="62" y="18"/>
                    </a:lnTo>
                    <a:lnTo>
                      <a:pt x="67" y="15"/>
                    </a:lnTo>
                    <a:lnTo>
                      <a:pt x="72" y="13"/>
                    </a:lnTo>
                    <a:lnTo>
                      <a:pt x="78" y="10"/>
                    </a:lnTo>
                    <a:lnTo>
                      <a:pt x="84" y="8"/>
                    </a:lnTo>
                    <a:lnTo>
                      <a:pt x="90" y="6"/>
                    </a:lnTo>
                    <a:lnTo>
                      <a:pt x="95" y="4"/>
                    </a:lnTo>
                    <a:lnTo>
                      <a:pt x="101" y="2"/>
                    </a:lnTo>
                    <a:lnTo>
                      <a:pt x="108" y="1"/>
                    </a:lnTo>
                    <a:lnTo>
                      <a:pt x="114" y="1"/>
                    </a:lnTo>
                    <a:lnTo>
                      <a:pt x="121" y="0"/>
                    </a:lnTo>
                    <a:lnTo>
                      <a:pt x="127" y="0"/>
                    </a:lnTo>
                  </a:path>
                </a:pathLst>
              </a:custGeom>
              <a:noFill/>
              <a:ln w="0">
                <a:solidFill>
                  <a:srgbClr val="000000"/>
                </a:solidFill>
                <a:prstDash val="solid"/>
                <a:round/>
                <a:headEnd/>
                <a:tailEnd/>
              </a:ln>
            </p:spPr>
            <p:txBody>
              <a:bodyPr/>
              <a:lstStyle/>
              <a:p>
                <a:endParaRPr lang="en-GB"/>
              </a:p>
            </p:txBody>
          </p:sp>
          <p:sp>
            <p:nvSpPr>
              <p:cNvPr id="351" name="Freeform 152"/>
              <p:cNvSpPr>
                <a:spLocks/>
              </p:cNvSpPr>
              <p:nvPr/>
            </p:nvSpPr>
            <p:spPr bwMode="auto">
              <a:xfrm>
                <a:off x="236" y="2081"/>
                <a:ext cx="129" cy="129"/>
              </a:xfrm>
              <a:custGeom>
                <a:avLst/>
                <a:gdLst>
                  <a:gd name="T0" fmla="*/ 35 w 259"/>
                  <a:gd name="T1" fmla="*/ 1 h 258"/>
                  <a:gd name="T2" fmla="*/ 40 w 259"/>
                  <a:gd name="T3" fmla="*/ 1 h 258"/>
                  <a:gd name="T4" fmla="*/ 45 w 259"/>
                  <a:gd name="T5" fmla="*/ 2 h 258"/>
                  <a:gd name="T6" fmla="*/ 49 w 259"/>
                  <a:gd name="T7" fmla="*/ 4 h 258"/>
                  <a:gd name="T8" fmla="*/ 52 w 259"/>
                  <a:gd name="T9" fmla="*/ 7 h 258"/>
                  <a:gd name="T10" fmla="*/ 56 w 259"/>
                  <a:gd name="T11" fmla="*/ 10 h 258"/>
                  <a:gd name="T12" fmla="*/ 59 w 259"/>
                  <a:gd name="T13" fmla="*/ 14 h 258"/>
                  <a:gd name="T14" fmla="*/ 61 w 259"/>
                  <a:gd name="T15" fmla="*/ 18 h 258"/>
                  <a:gd name="T16" fmla="*/ 63 w 259"/>
                  <a:gd name="T17" fmla="*/ 22 h 258"/>
                  <a:gd name="T18" fmla="*/ 64 w 259"/>
                  <a:gd name="T19" fmla="*/ 27 h 258"/>
                  <a:gd name="T20" fmla="*/ 64 w 259"/>
                  <a:gd name="T21" fmla="*/ 32 h 258"/>
                  <a:gd name="T22" fmla="*/ 64 w 259"/>
                  <a:gd name="T23" fmla="*/ 37 h 258"/>
                  <a:gd name="T24" fmla="*/ 63 w 259"/>
                  <a:gd name="T25" fmla="*/ 41 h 258"/>
                  <a:gd name="T26" fmla="*/ 61 w 259"/>
                  <a:gd name="T27" fmla="*/ 46 h 258"/>
                  <a:gd name="T28" fmla="*/ 59 w 259"/>
                  <a:gd name="T29" fmla="*/ 50 h 258"/>
                  <a:gd name="T30" fmla="*/ 56 w 259"/>
                  <a:gd name="T31" fmla="*/ 53 h 258"/>
                  <a:gd name="T32" fmla="*/ 52 w 259"/>
                  <a:gd name="T33" fmla="*/ 57 h 258"/>
                  <a:gd name="T34" fmla="*/ 49 w 259"/>
                  <a:gd name="T35" fmla="*/ 59 h 258"/>
                  <a:gd name="T36" fmla="*/ 45 w 259"/>
                  <a:gd name="T37" fmla="*/ 61 h 258"/>
                  <a:gd name="T38" fmla="*/ 40 w 259"/>
                  <a:gd name="T39" fmla="*/ 63 h 258"/>
                  <a:gd name="T40" fmla="*/ 35 w 259"/>
                  <a:gd name="T41" fmla="*/ 64 h 258"/>
                  <a:gd name="T42" fmla="*/ 31 w 259"/>
                  <a:gd name="T43" fmla="*/ 65 h 258"/>
                  <a:gd name="T44" fmla="*/ 26 w 259"/>
                  <a:gd name="T45" fmla="*/ 63 h 258"/>
                  <a:gd name="T46" fmla="*/ 21 w 259"/>
                  <a:gd name="T47" fmla="*/ 62 h 258"/>
                  <a:gd name="T48" fmla="*/ 17 w 259"/>
                  <a:gd name="T49" fmla="*/ 60 h 258"/>
                  <a:gd name="T50" fmla="*/ 13 w 259"/>
                  <a:gd name="T51" fmla="*/ 58 h 258"/>
                  <a:gd name="T52" fmla="*/ 9 w 259"/>
                  <a:gd name="T53" fmla="*/ 55 h 258"/>
                  <a:gd name="T54" fmla="*/ 6 w 259"/>
                  <a:gd name="T55" fmla="*/ 51 h 258"/>
                  <a:gd name="T56" fmla="*/ 4 w 259"/>
                  <a:gd name="T57" fmla="*/ 47 h 258"/>
                  <a:gd name="T58" fmla="*/ 2 w 259"/>
                  <a:gd name="T59" fmla="*/ 43 h 258"/>
                  <a:gd name="T60" fmla="*/ 1 w 259"/>
                  <a:gd name="T61" fmla="*/ 38 h 258"/>
                  <a:gd name="T62" fmla="*/ 0 w 259"/>
                  <a:gd name="T63" fmla="*/ 34 h 258"/>
                  <a:gd name="T64" fmla="*/ 0 w 259"/>
                  <a:gd name="T65" fmla="*/ 29 h 258"/>
                  <a:gd name="T66" fmla="*/ 1 w 259"/>
                  <a:gd name="T67" fmla="*/ 24 h 258"/>
                  <a:gd name="T68" fmla="*/ 2 w 259"/>
                  <a:gd name="T69" fmla="*/ 19 h 258"/>
                  <a:gd name="T70" fmla="*/ 5 w 259"/>
                  <a:gd name="T71" fmla="*/ 15 h 258"/>
                  <a:gd name="T72" fmla="*/ 7 w 259"/>
                  <a:gd name="T73" fmla="*/ 11 h 258"/>
                  <a:gd name="T74" fmla="*/ 10 w 259"/>
                  <a:gd name="T75" fmla="*/ 8 h 258"/>
                  <a:gd name="T76" fmla="*/ 14 w 259"/>
                  <a:gd name="T77" fmla="*/ 5 h 258"/>
                  <a:gd name="T78" fmla="*/ 18 w 259"/>
                  <a:gd name="T79" fmla="*/ 3 h 258"/>
                  <a:gd name="T80" fmla="*/ 22 w 259"/>
                  <a:gd name="T81" fmla="*/ 1 h 258"/>
                  <a:gd name="T82" fmla="*/ 27 w 259"/>
                  <a:gd name="T83" fmla="*/ 1 h 258"/>
                  <a:gd name="T84" fmla="*/ 32 w 259"/>
                  <a:gd name="T85" fmla="*/ 0 h 2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9"/>
                  <a:gd name="T130" fmla="*/ 0 h 258"/>
                  <a:gd name="T131" fmla="*/ 259 w 259"/>
                  <a:gd name="T132" fmla="*/ 258 h 2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9" h="258">
                    <a:moveTo>
                      <a:pt x="130" y="0"/>
                    </a:moveTo>
                    <a:lnTo>
                      <a:pt x="136" y="0"/>
                    </a:lnTo>
                    <a:lnTo>
                      <a:pt x="143" y="1"/>
                    </a:lnTo>
                    <a:lnTo>
                      <a:pt x="149" y="1"/>
                    </a:lnTo>
                    <a:lnTo>
                      <a:pt x="156" y="2"/>
                    </a:lnTo>
                    <a:lnTo>
                      <a:pt x="162" y="4"/>
                    </a:lnTo>
                    <a:lnTo>
                      <a:pt x="169" y="6"/>
                    </a:lnTo>
                    <a:lnTo>
                      <a:pt x="174" y="8"/>
                    </a:lnTo>
                    <a:lnTo>
                      <a:pt x="180" y="10"/>
                    </a:lnTo>
                    <a:lnTo>
                      <a:pt x="186" y="12"/>
                    </a:lnTo>
                    <a:lnTo>
                      <a:pt x="192" y="16"/>
                    </a:lnTo>
                    <a:lnTo>
                      <a:pt x="196" y="18"/>
                    </a:lnTo>
                    <a:lnTo>
                      <a:pt x="202" y="22"/>
                    </a:lnTo>
                    <a:lnTo>
                      <a:pt x="207" y="25"/>
                    </a:lnTo>
                    <a:lnTo>
                      <a:pt x="211" y="30"/>
                    </a:lnTo>
                    <a:lnTo>
                      <a:pt x="216" y="33"/>
                    </a:lnTo>
                    <a:lnTo>
                      <a:pt x="221" y="38"/>
                    </a:lnTo>
                    <a:lnTo>
                      <a:pt x="225" y="42"/>
                    </a:lnTo>
                    <a:lnTo>
                      <a:pt x="230" y="47"/>
                    </a:lnTo>
                    <a:lnTo>
                      <a:pt x="233" y="52"/>
                    </a:lnTo>
                    <a:lnTo>
                      <a:pt x="237" y="57"/>
                    </a:lnTo>
                    <a:lnTo>
                      <a:pt x="240" y="62"/>
                    </a:lnTo>
                    <a:lnTo>
                      <a:pt x="244" y="68"/>
                    </a:lnTo>
                    <a:lnTo>
                      <a:pt x="246" y="73"/>
                    </a:lnTo>
                    <a:lnTo>
                      <a:pt x="248" y="79"/>
                    </a:lnTo>
                    <a:lnTo>
                      <a:pt x="251" y="85"/>
                    </a:lnTo>
                    <a:lnTo>
                      <a:pt x="253" y="91"/>
                    </a:lnTo>
                    <a:lnTo>
                      <a:pt x="255" y="96"/>
                    </a:lnTo>
                    <a:lnTo>
                      <a:pt x="256" y="103"/>
                    </a:lnTo>
                    <a:lnTo>
                      <a:pt x="257" y="109"/>
                    </a:lnTo>
                    <a:lnTo>
                      <a:pt x="259" y="116"/>
                    </a:lnTo>
                    <a:lnTo>
                      <a:pt x="259" y="122"/>
                    </a:lnTo>
                    <a:lnTo>
                      <a:pt x="259" y="129"/>
                    </a:lnTo>
                    <a:lnTo>
                      <a:pt x="259" y="136"/>
                    </a:lnTo>
                    <a:lnTo>
                      <a:pt x="259" y="142"/>
                    </a:lnTo>
                    <a:lnTo>
                      <a:pt x="257" y="148"/>
                    </a:lnTo>
                    <a:lnTo>
                      <a:pt x="256" y="155"/>
                    </a:lnTo>
                    <a:lnTo>
                      <a:pt x="255" y="161"/>
                    </a:lnTo>
                    <a:lnTo>
                      <a:pt x="253" y="167"/>
                    </a:lnTo>
                    <a:lnTo>
                      <a:pt x="251" y="174"/>
                    </a:lnTo>
                    <a:lnTo>
                      <a:pt x="248" y="179"/>
                    </a:lnTo>
                    <a:lnTo>
                      <a:pt x="246" y="185"/>
                    </a:lnTo>
                    <a:lnTo>
                      <a:pt x="244" y="190"/>
                    </a:lnTo>
                    <a:lnTo>
                      <a:pt x="240" y="195"/>
                    </a:lnTo>
                    <a:lnTo>
                      <a:pt x="237" y="201"/>
                    </a:lnTo>
                    <a:lnTo>
                      <a:pt x="233" y="206"/>
                    </a:lnTo>
                    <a:lnTo>
                      <a:pt x="230" y="210"/>
                    </a:lnTo>
                    <a:lnTo>
                      <a:pt x="225" y="215"/>
                    </a:lnTo>
                    <a:lnTo>
                      <a:pt x="221" y="220"/>
                    </a:lnTo>
                    <a:lnTo>
                      <a:pt x="216" y="224"/>
                    </a:lnTo>
                    <a:lnTo>
                      <a:pt x="211" y="228"/>
                    </a:lnTo>
                    <a:lnTo>
                      <a:pt x="207" y="232"/>
                    </a:lnTo>
                    <a:lnTo>
                      <a:pt x="202" y="236"/>
                    </a:lnTo>
                    <a:lnTo>
                      <a:pt x="196" y="239"/>
                    </a:lnTo>
                    <a:lnTo>
                      <a:pt x="192" y="241"/>
                    </a:lnTo>
                    <a:lnTo>
                      <a:pt x="186" y="245"/>
                    </a:lnTo>
                    <a:lnTo>
                      <a:pt x="180" y="247"/>
                    </a:lnTo>
                    <a:lnTo>
                      <a:pt x="174" y="249"/>
                    </a:lnTo>
                    <a:lnTo>
                      <a:pt x="169" y="252"/>
                    </a:lnTo>
                    <a:lnTo>
                      <a:pt x="162" y="253"/>
                    </a:lnTo>
                    <a:lnTo>
                      <a:pt x="156" y="255"/>
                    </a:lnTo>
                    <a:lnTo>
                      <a:pt x="149" y="256"/>
                    </a:lnTo>
                    <a:lnTo>
                      <a:pt x="143" y="256"/>
                    </a:lnTo>
                    <a:lnTo>
                      <a:pt x="136" y="258"/>
                    </a:lnTo>
                    <a:lnTo>
                      <a:pt x="130" y="258"/>
                    </a:lnTo>
                    <a:lnTo>
                      <a:pt x="124" y="258"/>
                    </a:lnTo>
                    <a:lnTo>
                      <a:pt x="117" y="256"/>
                    </a:lnTo>
                    <a:lnTo>
                      <a:pt x="110" y="256"/>
                    </a:lnTo>
                    <a:lnTo>
                      <a:pt x="104" y="255"/>
                    </a:lnTo>
                    <a:lnTo>
                      <a:pt x="97" y="253"/>
                    </a:lnTo>
                    <a:lnTo>
                      <a:pt x="91" y="252"/>
                    </a:lnTo>
                    <a:lnTo>
                      <a:pt x="86" y="249"/>
                    </a:lnTo>
                    <a:lnTo>
                      <a:pt x="80" y="247"/>
                    </a:lnTo>
                    <a:lnTo>
                      <a:pt x="74" y="245"/>
                    </a:lnTo>
                    <a:lnTo>
                      <a:pt x="68" y="241"/>
                    </a:lnTo>
                    <a:lnTo>
                      <a:pt x="63" y="239"/>
                    </a:lnTo>
                    <a:lnTo>
                      <a:pt x="58" y="236"/>
                    </a:lnTo>
                    <a:lnTo>
                      <a:pt x="52" y="232"/>
                    </a:lnTo>
                    <a:lnTo>
                      <a:pt x="48" y="228"/>
                    </a:lnTo>
                    <a:lnTo>
                      <a:pt x="43" y="224"/>
                    </a:lnTo>
                    <a:lnTo>
                      <a:pt x="38" y="220"/>
                    </a:lnTo>
                    <a:lnTo>
                      <a:pt x="35" y="215"/>
                    </a:lnTo>
                    <a:lnTo>
                      <a:pt x="30" y="210"/>
                    </a:lnTo>
                    <a:lnTo>
                      <a:pt x="27" y="206"/>
                    </a:lnTo>
                    <a:lnTo>
                      <a:pt x="23" y="201"/>
                    </a:lnTo>
                    <a:lnTo>
                      <a:pt x="20" y="195"/>
                    </a:lnTo>
                    <a:lnTo>
                      <a:pt x="17" y="190"/>
                    </a:lnTo>
                    <a:lnTo>
                      <a:pt x="13" y="185"/>
                    </a:lnTo>
                    <a:lnTo>
                      <a:pt x="11" y="179"/>
                    </a:lnTo>
                    <a:lnTo>
                      <a:pt x="9" y="174"/>
                    </a:lnTo>
                    <a:lnTo>
                      <a:pt x="6" y="167"/>
                    </a:lnTo>
                    <a:lnTo>
                      <a:pt x="5" y="161"/>
                    </a:lnTo>
                    <a:lnTo>
                      <a:pt x="4" y="155"/>
                    </a:lnTo>
                    <a:lnTo>
                      <a:pt x="3" y="148"/>
                    </a:lnTo>
                    <a:lnTo>
                      <a:pt x="2" y="142"/>
                    </a:lnTo>
                    <a:lnTo>
                      <a:pt x="2" y="136"/>
                    </a:lnTo>
                    <a:lnTo>
                      <a:pt x="0" y="129"/>
                    </a:lnTo>
                    <a:lnTo>
                      <a:pt x="2" y="122"/>
                    </a:lnTo>
                    <a:lnTo>
                      <a:pt x="2" y="116"/>
                    </a:lnTo>
                    <a:lnTo>
                      <a:pt x="3" y="109"/>
                    </a:lnTo>
                    <a:lnTo>
                      <a:pt x="4" y="103"/>
                    </a:lnTo>
                    <a:lnTo>
                      <a:pt x="5" y="96"/>
                    </a:lnTo>
                    <a:lnTo>
                      <a:pt x="6" y="91"/>
                    </a:lnTo>
                    <a:lnTo>
                      <a:pt x="9" y="85"/>
                    </a:lnTo>
                    <a:lnTo>
                      <a:pt x="11" y="79"/>
                    </a:lnTo>
                    <a:lnTo>
                      <a:pt x="13" y="73"/>
                    </a:lnTo>
                    <a:lnTo>
                      <a:pt x="17" y="68"/>
                    </a:lnTo>
                    <a:lnTo>
                      <a:pt x="20" y="62"/>
                    </a:lnTo>
                    <a:lnTo>
                      <a:pt x="23" y="57"/>
                    </a:lnTo>
                    <a:lnTo>
                      <a:pt x="27" y="52"/>
                    </a:lnTo>
                    <a:lnTo>
                      <a:pt x="30" y="47"/>
                    </a:lnTo>
                    <a:lnTo>
                      <a:pt x="35" y="42"/>
                    </a:lnTo>
                    <a:lnTo>
                      <a:pt x="38" y="38"/>
                    </a:lnTo>
                    <a:lnTo>
                      <a:pt x="43" y="33"/>
                    </a:lnTo>
                    <a:lnTo>
                      <a:pt x="48" y="30"/>
                    </a:lnTo>
                    <a:lnTo>
                      <a:pt x="52" y="25"/>
                    </a:lnTo>
                    <a:lnTo>
                      <a:pt x="58" y="22"/>
                    </a:lnTo>
                    <a:lnTo>
                      <a:pt x="63" y="18"/>
                    </a:lnTo>
                    <a:lnTo>
                      <a:pt x="68" y="16"/>
                    </a:lnTo>
                    <a:lnTo>
                      <a:pt x="74" y="12"/>
                    </a:lnTo>
                    <a:lnTo>
                      <a:pt x="80" y="10"/>
                    </a:lnTo>
                    <a:lnTo>
                      <a:pt x="86" y="8"/>
                    </a:lnTo>
                    <a:lnTo>
                      <a:pt x="91" y="6"/>
                    </a:lnTo>
                    <a:lnTo>
                      <a:pt x="97" y="4"/>
                    </a:lnTo>
                    <a:lnTo>
                      <a:pt x="104" y="2"/>
                    </a:lnTo>
                    <a:lnTo>
                      <a:pt x="110" y="1"/>
                    </a:lnTo>
                    <a:lnTo>
                      <a:pt x="117" y="1"/>
                    </a:lnTo>
                    <a:lnTo>
                      <a:pt x="124" y="0"/>
                    </a:lnTo>
                    <a:lnTo>
                      <a:pt x="130" y="0"/>
                    </a:lnTo>
                  </a:path>
                </a:pathLst>
              </a:custGeom>
              <a:noFill/>
              <a:ln w="0">
                <a:solidFill>
                  <a:srgbClr val="000000"/>
                </a:solidFill>
                <a:prstDash val="solid"/>
                <a:round/>
                <a:headEnd/>
                <a:tailEnd/>
              </a:ln>
            </p:spPr>
            <p:txBody>
              <a:bodyPr/>
              <a:lstStyle/>
              <a:p>
                <a:endParaRPr lang="en-GB"/>
              </a:p>
            </p:txBody>
          </p:sp>
          <p:sp>
            <p:nvSpPr>
              <p:cNvPr id="352" name="Freeform 153"/>
              <p:cNvSpPr>
                <a:spLocks/>
              </p:cNvSpPr>
              <p:nvPr/>
            </p:nvSpPr>
            <p:spPr bwMode="auto">
              <a:xfrm>
                <a:off x="301" y="2074"/>
                <a:ext cx="72" cy="72"/>
              </a:xfrm>
              <a:custGeom>
                <a:avLst/>
                <a:gdLst>
                  <a:gd name="T0" fmla="*/ 36 w 145"/>
                  <a:gd name="T1" fmla="*/ 34 h 144"/>
                  <a:gd name="T2" fmla="*/ 35 w 145"/>
                  <a:gd name="T3" fmla="*/ 30 h 144"/>
                  <a:gd name="T4" fmla="*/ 35 w 145"/>
                  <a:gd name="T5" fmla="*/ 27 h 144"/>
                  <a:gd name="T6" fmla="*/ 33 w 145"/>
                  <a:gd name="T7" fmla="*/ 23 h 144"/>
                  <a:gd name="T8" fmla="*/ 32 w 145"/>
                  <a:gd name="T9" fmla="*/ 20 h 144"/>
                  <a:gd name="T10" fmla="*/ 30 w 145"/>
                  <a:gd name="T11" fmla="*/ 18 h 144"/>
                  <a:gd name="T12" fmla="*/ 29 w 145"/>
                  <a:gd name="T13" fmla="*/ 14 h 144"/>
                  <a:gd name="T14" fmla="*/ 26 w 145"/>
                  <a:gd name="T15" fmla="*/ 11 h 144"/>
                  <a:gd name="T16" fmla="*/ 24 w 145"/>
                  <a:gd name="T17" fmla="*/ 9 h 144"/>
                  <a:gd name="T18" fmla="*/ 21 w 145"/>
                  <a:gd name="T19" fmla="*/ 7 h 144"/>
                  <a:gd name="T20" fmla="*/ 18 w 145"/>
                  <a:gd name="T21" fmla="*/ 5 h 144"/>
                  <a:gd name="T22" fmla="*/ 15 w 145"/>
                  <a:gd name="T23" fmla="*/ 3 h 144"/>
                  <a:gd name="T24" fmla="*/ 12 w 145"/>
                  <a:gd name="T25" fmla="*/ 2 h 144"/>
                  <a:gd name="T26" fmla="*/ 8 w 145"/>
                  <a:gd name="T27" fmla="*/ 1 h 144"/>
                  <a:gd name="T28" fmla="*/ 5 w 145"/>
                  <a:gd name="T29" fmla="*/ 1 h 144"/>
                  <a:gd name="T30" fmla="*/ 2 w 145"/>
                  <a:gd name="T31" fmla="*/ 0 h 144"/>
                  <a:gd name="T32" fmla="*/ 0 w 145"/>
                  <a:gd name="T33" fmla="*/ 5 h 144"/>
                  <a:gd name="T34" fmla="*/ 3 w 145"/>
                  <a:gd name="T35" fmla="*/ 5 h 144"/>
                  <a:gd name="T36" fmla="*/ 6 w 145"/>
                  <a:gd name="T37" fmla="*/ 5 h 144"/>
                  <a:gd name="T38" fmla="*/ 9 w 145"/>
                  <a:gd name="T39" fmla="*/ 6 h 144"/>
                  <a:gd name="T40" fmla="*/ 12 w 145"/>
                  <a:gd name="T41" fmla="*/ 7 h 144"/>
                  <a:gd name="T42" fmla="*/ 14 w 145"/>
                  <a:gd name="T43" fmla="*/ 9 h 144"/>
                  <a:gd name="T44" fmla="*/ 17 w 145"/>
                  <a:gd name="T45" fmla="*/ 10 h 144"/>
                  <a:gd name="T46" fmla="*/ 19 w 145"/>
                  <a:gd name="T47" fmla="*/ 12 h 144"/>
                  <a:gd name="T48" fmla="*/ 21 w 145"/>
                  <a:gd name="T49" fmla="*/ 14 h 144"/>
                  <a:gd name="T50" fmla="*/ 23 w 145"/>
                  <a:gd name="T51" fmla="*/ 16 h 144"/>
                  <a:gd name="T52" fmla="*/ 25 w 145"/>
                  <a:gd name="T53" fmla="*/ 18 h 144"/>
                  <a:gd name="T54" fmla="*/ 27 w 145"/>
                  <a:gd name="T55" fmla="*/ 21 h 144"/>
                  <a:gd name="T56" fmla="*/ 28 w 145"/>
                  <a:gd name="T57" fmla="*/ 23 h 144"/>
                  <a:gd name="T58" fmla="*/ 29 w 145"/>
                  <a:gd name="T59" fmla="*/ 26 h 144"/>
                  <a:gd name="T60" fmla="*/ 30 w 145"/>
                  <a:gd name="T61" fmla="*/ 29 h 144"/>
                  <a:gd name="T62" fmla="*/ 31 w 145"/>
                  <a:gd name="T63" fmla="*/ 33 h 144"/>
                  <a:gd name="T64" fmla="*/ 31 w 145"/>
                  <a:gd name="T65" fmla="*/ 36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4"/>
                  <a:gd name="T101" fmla="*/ 145 w 145"/>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4">
                    <a:moveTo>
                      <a:pt x="145" y="144"/>
                    </a:moveTo>
                    <a:lnTo>
                      <a:pt x="144" y="136"/>
                    </a:lnTo>
                    <a:lnTo>
                      <a:pt x="144" y="129"/>
                    </a:lnTo>
                    <a:lnTo>
                      <a:pt x="142" y="122"/>
                    </a:lnTo>
                    <a:lnTo>
                      <a:pt x="141" y="115"/>
                    </a:lnTo>
                    <a:lnTo>
                      <a:pt x="140" y="108"/>
                    </a:lnTo>
                    <a:lnTo>
                      <a:pt x="138" y="101"/>
                    </a:lnTo>
                    <a:lnTo>
                      <a:pt x="135" y="94"/>
                    </a:lnTo>
                    <a:lnTo>
                      <a:pt x="133" y="87"/>
                    </a:lnTo>
                    <a:lnTo>
                      <a:pt x="130" y="82"/>
                    </a:lnTo>
                    <a:lnTo>
                      <a:pt x="126" y="75"/>
                    </a:lnTo>
                    <a:lnTo>
                      <a:pt x="123" y="69"/>
                    </a:lnTo>
                    <a:lnTo>
                      <a:pt x="119" y="63"/>
                    </a:lnTo>
                    <a:lnTo>
                      <a:pt x="116" y="57"/>
                    </a:lnTo>
                    <a:lnTo>
                      <a:pt x="111" y="52"/>
                    </a:lnTo>
                    <a:lnTo>
                      <a:pt x="107" y="47"/>
                    </a:lnTo>
                    <a:lnTo>
                      <a:pt x="102" y="41"/>
                    </a:lnTo>
                    <a:lnTo>
                      <a:pt x="96" y="37"/>
                    </a:lnTo>
                    <a:lnTo>
                      <a:pt x="92" y="32"/>
                    </a:lnTo>
                    <a:lnTo>
                      <a:pt x="86" y="29"/>
                    </a:lnTo>
                    <a:lnTo>
                      <a:pt x="80" y="24"/>
                    </a:lnTo>
                    <a:lnTo>
                      <a:pt x="74" y="21"/>
                    </a:lnTo>
                    <a:lnTo>
                      <a:pt x="69" y="17"/>
                    </a:lnTo>
                    <a:lnTo>
                      <a:pt x="62" y="14"/>
                    </a:lnTo>
                    <a:lnTo>
                      <a:pt x="56" y="11"/>
                    </a:lnTo>
                    <a:lnTo>
                      <a:pt x="49" y="8"/>
                    </a:lnTo>
                    <a:lnTo>
                      <a:pt x="42" y="6"/>
                    </a:lnTo>
                    <a:lnTo>
                      <a:pt x="35" y="4"/>
                    </a:lnTo>
                    <a:lnTo>
                      <a:pt x="28" y="2"/>
                    </a:lnTo>
                    <a:lnTo>
                      <a:pt x="21" y="1"/>
                    </a:lnTo>
                    <a:lnTo>
                      <a:pt x="14" y="0"/>
                    </a:lnTo>
                    <a:lnTo>
                      <a:pt x="8" y="0"/>
                    </a:lnTo>
                    <a:lnTo>
                      <a:pt x="0" y="0"/>
                    </a:lnTo>
                    <a:lnTo>
                      <a:pt x="0" y="19"/>
                    </a:lnTo>
                    <a:lnTo>
                      <a:pt x="6" y="19"/>
                    </a:lnTo>
                    <a:lnTo>
                      <a:pt x="12" y="21"/>
                    </a:lnTo>
                    <a:lnTo>
                      <a:pt x="19" y="21"/>
                    </a:lnTo>
                    <a:lnTo>
                      <a:pt x="25" y="22"/>
                    </a:lnTo>
                    <a:lnTo>
                      <a:pt x="31" y="23"/>
                    </a:lnTo>
                    <a:lnTo>
                      <a:pt x="36" y="25"/>
                    </a:lnTo>
                    <a:lnTo>
                      <a:pt x="42" y="27"/>
                    </a:lnTo>
                    <a:lnTo>
                      <a:pt x="48" y="30"/>
                    </a:lnTo>
                    <a:lnTo>
                      <a:pt x="54" y="32"/>
                    </a:lnTo>
                    <a:lnTo>
                      <a:pt x="59" y="34"/>
                    </a:lnTo>
                    <a:lnTo>
                      <a:pt x="64" y="38"/>
                    </a:lnTo>
                    <a:lnTo>
                      <a:pt x="69" y="40"/>
                    </a:lnTo>
                    <a:lnTo>
                      <a:pt x="74" y="45"/>
                    </a:lnTo>
                    <a:lnTo>
                      <a:pt x="79" y="48"/>
                    </a:lnTo>
                    <a:lnTo>
                      <a:pt x="84" y="52"/>
                    </a:lnTo>
                    <a:lnTo>
                      <a:pt x="87" y="56"/>
                    </a:lnTo>
                    <a:lnTo>
                      <a:pt x="92" y="60"/>
                    </a:lnTo>
                    <a:lnTo>
                      <a:pt x="95" y="64"/>
                    </a:lnTo>
                    <a:lnTo>
                      <a:pt x="100" y="69"/>
                    </a:lnTo>
                    <a:lnTo>
                      <a:pt x="103" y="75"/>
                    </a:lnTo>
                    <a:lnTo>
                      <a:pt x="107" y="79"/>
                    </a:lnTo>
                    <a:lnTo>
                      <a:pt x="109" y="85"/>
                    </a:lnTo>
                    <a:lnTo>
                      <a:pt x="112" y="90"/>
                    </a:lnTo>
                    <a:lnTo>
                      <a:pt x="115" y="95"/>
                    </a:lnTo>
                    <a:lnTo>
                      <a:pt x="117" y="101"/>
                    </a:lnTo>
                    <a:lnTo>
                      <a:pt x="118" y="107"/>
                    </a:lnTo>
                    <a:lnTo>
                      <a:pt x="121" y="113"/>
                    </a:lnTo>
                    <a:lnTo>
                      <a:pt x="122" y="118"/>
                    </a:lnTo>
                    <a:lnTo>
                      <a:pt x="123" y="124"/>
                    </a:lnTo>
                    <a:lnTo>
                      <a:pt x="124" y="131"/>
                    </a:lnTo>
                    <a:lnTo>
                      <a:pt x="124" y="137"/>
                    </a:lnTo>
                    <a:lnTo>
                      <a:pt x="124" y="144"/>
                    </a:lnTo>
                    <a:lnTo>
                      <a:pt x="145" y="144"/>
                    </a:lnTo>
                    <a:close/>
                  </a:path>
                </a:pathLst>
              </a:custGeom>
              <a:solidFill>
                <a:srgbClr val="BFBFBF"/>
              </a:solidFill>
              <a:ln w="9525">
                <a:noFill/>
                <a:round/>
                <a:headEnd/>
                <a:tailEnd/>
              </a:ln>
            </p:spPr>
            <p:txBody>
              <a:bodyPr/>
              <a:lstStyle/>
              <a:p>
                <a:endParaRPr lang="en-GB"/>
              </a:p>
            </p:txBody>
          </p:sp>
          <p:sp>
            <p:nvSpPr>
              <p:cNvPr id="353" name="Freeform 154"/>
              <p:cNvSpPr>
                <a:spLocks/>
              </p:cNvSpPr>
              <p:nvPr/>
            </p:nvSpPr>
            <p:spPr bwMode="auto">
              <a:xfrm>
                <a:off x="301" y="2146"/>
                <a:ext cx="72" cy="72"/>
              </a:xfrm>
              <a:custGeom>
                <a:avLst/>
                <a:gdLst>
                  <a:gd name="T0" fmla="*/ 2 w 145"/>
                  <a:gd name="T1" fmla="*/ 36 h 143"/>
                  <a:gd name="T2" fmla="*/ 5 w 145"/>
                  <a:gd name="T3" fmla="*/ 36 h 143"/>
                  <a:gd name="T4" fmla="*/ 8 w 145"/>
                  <a:gd name="T5" fmla="*/ 35 h 143"/>
                  <a:gd name="T6" fmla="*/ 12 w 145"/>
                  <a:gd name="T7" fmla="*/ 34 h 143"/>
                  <a:gd name="T8" fmla="*/ 15 w 145"/>
                  <a:gd name="T9" fmla="*/ 33 h 143"/>
                  <a:gd name="T10" fmla="*/ 18 w 145"/>
                  <a:gd name="T11" fmla="*/ 31 h 143"/>
                  <a:gd name="T12" fmla="*/ 21 w 145"/>
                  <a:gd name="T13" fmla="*/ 29 h 143"/>
                  <a:gd name="T14" fmla="*/ 24 w 145"/>
                  <a:gd name="T15" fmla="*/ 27 h 143"/>
                  <a:gd name="T16" fmla="*/ 26 w 145"/>
                  <a:gd name="T17" fmla="*/ 24 h 143"/>
                  <a:gd name="T18" fmla="*/ 29 w 145"/>
                  <a:gd name="T19" fmla="*/ 22 h 143"/>
                  <a:gd name="T20" fmla="*/ 30 w 145"/>
                  <a:gd name="T21" fmla="*/ 19 h 143"/>
                  <a:gd name="T22" fmla="*/ 32 w 145"/>
                  <a:gd name="T23" fmla="*/ 16 h 143"/>
                  <a:gd name="T24" fmla="*/ 33 w 145"/>
                  <a:gd name="T25" fmla="*/ 13 h 143"/>
                  <a:gd name="T26" fmla="*/ 35 w 145"/>
                  <a:gd name="T27" fmla="*/ 9 h 143"/>
                  <a:gd name="T28" fmla="*/ 35 w 145"/>
                  <a:gd name="T29" fmla="*/ 6 h 143"/>
                  <a:gd name="T30" fmla="*/ 36 w 145"/>
                  <a:gd name="T31" fmla="*/ 2 h 143"/>
                  <a:gd name="T32" fmla="*/ 31 w 145"/>
                  <a:gd name="T33" fmla="*/ 0 h 143"/>
                  <a:gd name="T34" fmla="*/ 31 w 145"/>
                  <a:gd name="T35" fmla="*/ 3 h 143"/>
                  <a:gd name="T36" fmla="*/ 30 w 145"/>
                  <a:gd name="T37" fmla="*/ 7 h 143"/>
                  <a:gd name="T38" fmla="*/ 29 w 145"/>
                  <a:gd name="T39" fmla="*/ 9 h 143"/>
                  <a:gd name="T40" fmla="*/ 28 w 145"/>
                  <a:gd name="T41" fmla="*/ 12 h 143"/>
                  <a:gd name="T42" fmla="*/ 27 w 145"/>
                  <a:gd name="T43" fmla="*/ 15 h 143"/>
                  <a:gd name="T44" fmla="*/ 25 w 145"/>
                  <a:gd name="T45" fmla="*/ 18 h 143"/>
                  <a:gd name="T46" fmla="*/ 23 w 145"/>
                  <a:gd name="T47" fmla="*/ 20 h 143"/>
                  <a:gd name="T48" fmla="*/ 21 w 145"/>
                  <a:gd name="T49" fmla="*/ 22 h 143"/>
                  <a:gd name="T50" fmla="*/ 19 w 145"/>
                  <a:gd name="T51" fmla="*/ 24 h 143"/>
                  <a:gd name="T52" fmla="*/ 17 w 145"/>
                  <a:gd name="T53" fmla="*/ 26 h 143"/>
                  <a:gd name="T54" fmla="*/ 14 w 145"/>
                  <a:gd name="T55" fmla="*/ 28 h 143"/>
                  <a:gd name="T56" fmla="*/ 12 w 145"/>
                  <a:gd name="T57" fmla="*/ 29 h 143"/>
                  <a:gd name="T58" fmla="*/ 9 w 145"/>
                  <a:gd name="T59" fmla="*/ 30 h 143"/>
                  <a:gd name="T60" fmla="*/ 6 w 145"/>
                  <a:gd name="T61" fmla="*/ 31 h 143"/>
                  <a:gd name="T62" fmla="*/ 3 w 145"/>
                  <a:gd name="T63" fmla="*/ 31 h 143"/>
                  <a:gd name="T64" fmla="*/ 0 w 145"/>
                  <a:gd name="T65" fmla="*/ 31 h 1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3"/>
                  <a:gd name="T101" fmla="*/ 145 w 145"/>
                  <a:gd name="T102" fmla="*/ 143 h 1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3">
                    <a:moveTo>
                      <a:pt x="0" y="143"/>
                    </a:moveTo>
                    <a:lnTo>
                      <a:pt x="8" y="143"/>
                    </a:lnTo>
                    <a:lnTo>
                      <a:pt x="14" y="143"/>
                    </a:lnTo>
                    <a:lnTo>
                      <a:pt x="21" y="142"/>
                    </a:lnTo>
                    <a:lnTo>
                      <a:pt x="28" y="141"/>
                    </a:lnTo>
                    <a:lnTo>
                      <a:pt x="35" y="139"/>
                    </a:lnTo>
                    <a:lnTo>
                      <a:pt x="42" y="138"/>
                    </a:lnTo>
                    <a:lnTo>
                      <a:pt x="49" y="135"/>
                    </a:lnTo>
                    <a:lnTo>
                      <a:pt x="56" y="132"/>
                    </a:lnTo>
                    <a:lnTo>
                      <a:pt x="62" y="130"/>
                    </a:lnTo>
                    <a:lnTo>
                      <a:pt x="69" y="126"/>
                    </a:lnTo>
                    <a:lnTo>
                      <a:pt x="74" y="123"/>
                    </a:lnTo>
                    <a:lnTo>
                      <a:pt x="80" y="119"/>
                    </a:lnTo>
                    <a:lnTo>
                      <a:pt x="86" y="115"/>
                    </a:lnTo>
                    <a:lnTo>
                      <a:pt x="92" y="111"/>
                    </a:lnTo>
                    <a:lnTo>
                      <a:pt x="96" y="107"/>
                    </a:lnTo>
                    <a:lnTo>
                      <a:pt x="102" y="101"/>
                    </a:lnTo>
                    <a:lnTo>
                      <a:pt x="107" y="96"/>
                    </a:lnTo>
                    <a:lnTo>
                      <a:pt x="111" y="92"/>
                    </a:lnTo>
                    <a:lnTo>
                      <a:pt x="116" y="86"/>
                    </a:lnTo>
                    <a:lnTo>
                      <a:pt x="119" y="80"/>
                    </a:lnTo>
                    <a:lnTo>
                      <a:pt x="123" y="74"/>
                    </a:lnTo>
                    <a:lnTo>
                      <a:pt x="126" y="69"/>
                    </a:lnTo>
                    <a:lnTo>
                      <a:pt x="130" y="62"/>
                    </a:lnTo>
                    <a:lnTo>
                      <a:pt x="133" y="56"/>
                    </a:lnTo>
                    <a:lnTo>
                      <a:pt x="135" y="49"/>
                    </a:lnTo>
                    <a:lnTo>
                      <a:pt x="138" y="42"/>
                    </a:lnTo>
                    <a:lnTo>
                      <a:pt x="140" y="35"/>
                    </a:lnTo>
                    <a:lnTo>
                      <a:pt x="141" y="28"/>
                    </a:lnTo>
                    <a:lnTo>
                      <a:pt x="142" y="22"/>
                    </a:lnTo>
                    <a:lnTo>
                      <a:pt x="144" y="15"/>
                    </a:lnTo>
                    <a:lnTo>
                      <a:pt x="144" y="7"/>
                    </a:lnTo>
                    <a:lnTo>
                      <a:pt x="145" y="0"/>
                    </a:lnTo>
                    <a:lnTo>
                      <a:pt x="124" y="0"/>
                    </a:lnTo>
                    <a:lnTo>
                      <a:pt x="124" y="5"/>
                    </a:lnTo>
                    <a:lnTo>
                      <a:pt x="124" y="12"/>
                    </a:lnTo>
                    <a:lnTo>
                      <a:pt x="123" y="18"/>
                    </a:lnTo>
                    <a:lnTo>
                      <a:pt x="122" y="25"/>
                    </a:lnTo>
                    <a:lnTo>
                      <a:pt x="121" y="31"/>
                    </a:lnTo>
                    <a:lnTo>
                      <a:pt x="118" y="36"/>
                    </a:lnTo>
                    <a:lnTo>
                      <a:pt x="117" y="42"/>
                    </a:lnTo>
                    <a:lnTo>
                      <a:pt x="115" y="48"/>
                    </a:lnTo>
                    <a:lnTo>
                      <a:pt x="112" y="54"/>
                    </a:lnTo>
                    <a:lnTo>
                      <a:pt x="109" y="58"/>
                    </a:lnTo>
                    <a:lnTo>
                      <a:pt x="107" y="64"/>
                    </a:lnTo>
                    <a:lnTo>
                      <a:pt x="103" y="69"/>
                    </a:lnTo>
                    <a:lnTo>
                      <a:pt x="100" y="73"/>
                    </a:lnTo>
                    <a:lnTo>
                      <a:pt x="95" y="78"/>
                    </a:lnTo>
                    <a:lnTo>
                      <a:pt x="92" y="82"/>
                    </a:lnTo>
                    <a:lnTo>
                      <a:pt x="87" y="87"/>
                    </a:lnTo>
                    <a:lnTo>
                      <a:pt x="84" y="92"/>
                    </a:lnTo>
                    <a:lnTo>
                      <a:pt x="79" y="95"/>
                    </a:lnTo>
                    <a:lnTo>
                      <a:pt x="74" y="99"/>
                    </a:lnTo>
                    <a:lnTo>
                      <a:pt x="69" y="102"/>
                    </a:lnTo>
                    <a:lnTo>
                      <a:pt x="64" y="105"/>
                    </a:lnTo>
                    <a:lnTo>
                      <a:pt x="59" y="109"/>
                    </a:lnTo>
                    <a:lnTo>
                      <a:pt x="54" y="111"/>
                    </a:lnTo>
                    <a:lnTo>
                      <a:pt x="48" y="114"/>
                    </a:lnTo>
                    <a:lnTo>
                      <a:pt x="42" y="116"/>
                    </a:lnTo>
                    <a:lnTo>
                      <a:pt x="36" y="118"/>
                    </a:lnTo>
                    <a:lnTo>
                      <a:pt x="31" y="120"/>
                    </a:lnTo>
                    <a:lnTo>
                      <a:pt x="25" y="122"/>
                    </a:lnTo>
                    <a:lnTo>
                      <a:pt x="19" y="123"/>
                    </a:lnTo>
                    <a:lnTo>
                      <a:pt x="12" y="123"/>
                    </a:lnTo>
                    <a:lnTo>
                      <a:pt x="6" y="124"/>
                    </a:lnTo>
                    <a:lnTo>
                      <a:pt x="0" y="124"/>
                    </a:lnTo>
                    <a:lnTo>
                      <a:pt x="0" y="143"/>
                    </a:lnTo>
                    <a:close/>
                  </a:path>
                </a:pathLst>
              </a:custGeom>
              <a:solidFill>
                <a:srgbClr val="BFBFBF"/>
              </a:solidFill>
              <a:ln w="9525">
                <a:noFill/>
                <a:round/>
                <a:headEnd/>
                <a:tailEnd/>
              </a:ln>
            </p:spPr>
            <p:txBody>
              <a:bodyPr/>
              <a:lstStyle/>
              <a:p>
                <a:endParaRPr lang="en-GB"/>
              </a:p>
            </p:txBody>
          </p:sp>
          <p:sp>
            <p:nvSpPr>
              <p:cNvPr id="354" name="Freeform 155"/>
              <p:cNvSpPr>
                <a:spLocks/>
              </p:cNvSpPr>
              <p:nvPr/>
            </p:nvSpPr>
            <p:spPr bwMode="auto">
              <a:xfrm>
                <a:off x="229" y="2146"/>
                <a:ext cx="72" cy="72"/>
              </a:xfrm>
              <a:custGeom>
                <a:avLst/>
                <a:gdLst>
                  <a:gd name="T0" fmla="*/ 0 w 145"/>
                  <a:gd name="T1" fmla="*/ 2 h 143"/>
                  <a:gd name="T2" fmla="*/ 0 w 145"/>
                  <a:gd name="T3" fmla="*/ 6 h 143"/>
                  <a:gd name="T4" fmla="*/ 1 w 145"/>
                  <a:gd name="T5" fmla="*/ 9 h 143"/>
                  <a:gd name="T6" fmla="*/ 2 w 145"/>
                  <a:gd name="T7" fmla="*/ 13 h 143"/>
                  <a:gd name="T8" fmla="*/ 3 w 145"/>
                  <a:gd name="T9" fmla="*/ 16 h 143"/>
                  <a:gd name="T10" fmla="*/ 5 w 145"/>
                  <a:gd name="T11" fmla="*/ 19 h 143"/>
                  <a:gd name="T12" fmla="*/ 7 w 145"/>
                  <a:gd name="T13" fmla="*/ 22 h 143"/>
                  <a:gd name="T14" fmla="*/ 9 w 145"/>
                  <a:gd name="T15" fmla="*/ 24 h 143"/>
                  <a:gd name="T16" fmla="*/ 12 w 145"/>
                  <a:gd name="T17" fmla="*/ 27 h 143"/>
                  <a:gd name="T18" fmla="*/ 14 w 145"/>
                  <a:gd name="T19" fmla="*/ 29 h 143"/>
                  <a:gd name="T20" fmla="*/ 17 w 145"/>
                  <a:gd name="T21" fmla="*/ 31 h 143"/>
                  <a:gd name="T22" fmla="*/ 20 w 145"/>
                  <a:gd name="T23" fmla="*/ 33 h 143"/>
                  <a:gd name="T24" fmla="*/ 23 w 145"/>
                  <a:gd name="T25" fmla="*/ 34 h 143"/>
                  <a:gd name="T26" fmla="*/ 27 w 145"/>
                  <a:gd name="T27" fmla="*/ 35 h 143"/>
                  <a:gd name="T28" fmla="*/ 30 w 145"/>
                  <a:gd name="T29" fmla="*/ 36 h 143"/>
                  <a:gd name="T30" fmla="*/ 34 w 145"/>
                  <a:gd name="T31" fmla="*/ 36 h 143"/>
                  <a:gd name="T32" fmla="*/ 36 w 145"/>
                  <a:gd name="T33" fmla="*/ 31 h 143"/>
                  <a:gd name="T34" fmla="*/ 33 w 145"/>
                  <a:gd name="T35" fmla="*/ 31 h 143"/>
                  <a:gd name="T36" fmla="*/ 29 w 145"/>
                  <a:gd name="T37" fmla="*/ 31 h 143"/>
                  <a:gd name="T38" fmla="*/ 27 w 145"/>
                  <a:gd name="T39" fmla="*/ 30 h 143"/>
                  <a:gd name="T40" fmla="*/ 24 w 145"/>
                  <a:gd name="T41" fmla="*/ 29 h 143"/>
                  <a:gd name="T42" fmla="*/ 21 w 145"/>
                  <a:gd name="T43" fmla="*/ 28 h 143"/>
                  <a:gd name="T44" fmla="*/ 18 w 145"/>
                  <a:gd name="T45" fmla="*/ 26 h 143"/>
                  <a:gd name="T46" fmla="*/ 16 w 145"/>
                  <a:gd name="T47" fmla="*/ 24 h 143"/>
                  <a:gd name="T48" fmla="*/ 14 w 145"/>
                  <a:gd name="T49" fmla="*/ 22 h 143"/>
                  <a:gd name="T50" fmla="*/ 12 w 145"/>
                  <a:gd name="T51" fmla="*/ 20 h 143"/>
                  <a:gd name="T52" fmla="*/ 10 w 145"/>
                  <a:gd name="T53" fmla="*/ 18 h 143"/>
                  <a:gd name="T54" fmla="*/ 8 w 145"/>
                  <a:gd name="T55" fmla="*/ 15 h 143"/>
                  <a:gd name="T56" fmla="*/ 7 w 145"/>
                  <a:gd name="T57" fmla="*/ 12 h 143"/>
                  <a:gd name="T58" fmla="*/ 6 w 145"/>
                  <a:gd name="T59" fmla="*/ 9 h 143"/>
                  <a:gd name="T60" fmla="*/ 6 w 145"/>
                  <a:gd name="T61" fmla="*/ 7 h 143"/>
                  <a:gd name="T62" fmla="*/ 5 w 145"/>
                  <a:gd name="T63" fmla="*/ 3 h 143"/>
                  <a:gd name="T64" fmla="*/ 5 w 145"/>
                  <a:gd name="T65" fmla="*/ 0 h 1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3"/>
                  <a:gd name="T101" fmla="*/ 145 w 145"/>
                  <a:gd name="T102" fmla="*/ 143 h 1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3">
                    <a:moveTo>
                      <a:pt x="0" y="0"/>
                    </a:moveTo>
                    <a:lnTo>
                      <a:pt x="0" y="7"/>
                    </a:lnTo>
                    <a:lnTo>
                      <a:pt x="2" y="15"/>
                    </a:lnTo>
                    <a:lnTo>
                      <a:pt x="2" y="22"/>
                    </a:lnTo>
                    <a:lnTo>
                      <a:pt x="4" y="28"/>
                    </a:lnTo>
                    <a:lnTo>
                      <a:pt x="5" y="35"/>
                    </a:lnTo>
                    <a:lnTo>
                      <a:pt x="7" y="42"/>
                    </a:lnTo>
                    <a:lnTo>
                      <a:pt x="10" y="49"/>
                    </a:lnTo>
                    <a:lnTo>
                      <a:pt x="12" y="56"/>
                    </a:lnTo>
                    <a:lnTo>
                      <a:pt x="14" y="62"/>
                    </a:lnTo>
                    <a:lnTo>
                      <a:pt x="18" y="69"/>
                    </a:lnTo>
                    <a:lnTo>
                      <a:pt x="21" y="74"/>
                    </a:lnTo>
                    <a:lnTo>
                      <a:pt x="25" y="80"/>
                    </a:lnTo>
                    <a:lnTo>
                      <a:pt x="29" y="86"/>
                    </a:lnTo>
                    <a:lnTo>
                      <a:pt x="34" y="92"/>
                    </a:lnTo>
                    <a:lnTo>
                      <a:pt x="37" y="96"/>
                    </a:lnTo>
                    <a:lnTo>
                      <a:pt x="43" y="101"/>
                    </a:lnTo>
                    <a:lnTo>
                      <a:pt x="48" y="107"/>
                    </a:lnTo>
                    <a:lnTo>
                      <a:pt x="53" y="111"/>
                    </a:lnTo>
                    <a:lnTo>
                      <a:pt x="58" y="115"/>
                    </a:lnTo>
                    <a:lnTo>
                      <a:pt x="64" y="119"/>
                    </a:lnTo>
                    <a:lnTo>
                      <a:pt x="70" y="123"/>
                    </a:lnTo>
                    <a:lnTo>
                      <a:pt x="75" y="126"/>
                    </a:lnTo>
                    <a:lnTo>
                      <a:pt x="82" y="130"/>
                    </a:lnTo>
                    <a:lnTo>
                      <a:pt x="88" y="132"/>
                    </a:lnTo>
                    <a:lnTo>
                      <a:pt x="95" y="135"/>
                    </a:lnTo>
                    <a:lnTo>
                      <a:pt x="102" y="138"/>
                    </a:lnTo>
                    <a:lnTo>
                      <a:pt x="109" y="139"/>
                    </a:lnTo>
                    <a:lnTo>
                      <a:pt x="116" y="141"/>
                    </a:lnTo>
                    <a:lnTo>
                      <a:pt x="123" y="142"/>
                    </a:lnTo>
                    <a:lnTo>
                      <a:pt x="130" y="143"/>
                    </a:lnTo>
                    <a:lnTo>
                      <a:pt x="138" y="143"/>
                    </a:lnTo>
                    <a:lnTo>
                      <a:pt x="145" y="143"/>
                    </a:lnTo>
                    <a:lnTo>
                      <a:pt x="145" y="124"/>
                    </a:lnTo>
                    <a:lnTo>
                      <a:pt x="139" y="124"/>
                    </a:lnTo>
                    <a:lnTo>
                      <a:pt x="132" y="123"/>
                    </a:lnTo>
                    <a:lnTo>
                      <a:pt x="126" y="123"/>
                    </a:lnTo>
                    <a:lnTo>
                      <a:pt x="119" y="122"/>
                    </a:lnTo>
                    <a:lnTo>
                      <a:pt x="113" y="120"/>
                    </a:lnTo>
                    <a:lnTo>
                      <a:pt x="108" y="118"/>
                    </a:lnTo>
                    <a:lnTo>
                      <a:pt x="102" y="116"/>
                    </a:lnTo>
                    <a:lnTo>
                      <a:pt x="96" y="114"/>
                    </a:lnTo>
                    <a:lnTo>
                      <a:pt x="90" y="111"/>
                    </a:lnTo>
                    <a:lnTo>
                      <a:pt x="86" y="109"/>
                    </a:lnTo>
                    <a:lnTo>
                      <a:pt x="80" y="105"/>
                    </a:lnTo>
                    <a:lnTo>
                      <a:pt x="75" y="102"/>
                    </a:lnTo>
                    <a:lnTo>
                      <a:pt x="71" y="99"/>
                    </a:lnTo>
                    <a:lnTo>
                      <a:pt x="66" y="95"/>
                    </a:lnTo>
                    <a:lnTo>
                      <a:pt x="62" y="92"/>
                    </a:lnTo>
                    <a:lnTo>
                      <a:pt x="57" y="87"/>
                    </a:lnTo>
                    <a:lnTo>
                      <a:pt x="52" y="82"/>
                    </a:lnTo>
                    <a:lnTo>
                      <a:pt x="49" y="79"/>
                    </a:lnTo>
                    <a:lnTo>
                      <a:pt x="45" y="73"/>
                    </a:lnTo>
                    <a:lnTo>
                      <a:pt x="42" y="69"/>
                    </a:lnTo>
                    <a:lnTo>
                      <a:pt x="38" y="64"/>
                    </a:lnTo>
                    <a:lnTo>
                      <a:pt x="35" y="58"/>
                    </a:lnTo>
                    <a:lnTo>
                      <a:pt x="33" y="54"/>
                    </a:lnTo>
                    <a:lnTo>
                      <a:pt x="30" y="48"/>
                    </a:lnTo>
                    <a:lnTo>
                      <a:pt x="28" y="42"/>
                    </a:lnTo>
                    <a:lnTo>
                      <a:pt x="26" y="36"/>
                    </a:lnTo>
                    <a:lnTo>
                      <a:pt x="25" y="31"/>
                    </a:lnTo>
                    <a:lnTo>
                      <a:pt x="24" y="25"/>
                    </a:lnTo>
                    <a:lnTo>
                      <a:pt x="22" y="18"/>
                    </a:lnTo>
                    <a:lnTo>
                      <a:pt x="21" y="12"/>
                    </a:lnTo>
                    <a:lnTo>
                      <a:pt x="20" y="5"/>
                    </a:lnTo>
                    <a:lnTo>
                      <a:pt x="20" y="0"/>
                    </a:lnTo>
                    <a:lnTo>
                      <a:pt x="0" y="0"/>
                    </a:lnTo>
                    <a:close/>
                  </a:path>
                </a:pathLst>
              </a:custGeom>
              <a:solidFill>
                <a:srgbClr val="BFBFBF"/>
              </a:solidFill>
              <a:ln w="9525">
                <a:noFill/>
                <a:round/>
                <a:headEnd/>
                <a:tailEnd/>
              </a:ln>
            </p:spPr>
            <p:txBody>
              <a:bodyPr/>
              <a:lstStyle/>
              <a:p>
                <a:endParaRPr lang="en-GB"/>
              </a:p>
            </p:txBody>
          </p:sp>
          <p:sp>
            <p:nvSpPr>
              <p:cNvPr id="355" name="Freeform 156"/>
              <p:cNvSpPr>
                <a:spLocks/>
              </p:cNvSpPr>
              <p:nvPr/>
            </p:nvSpPr>
            <p:spPr bwMode="auto">
              <a:xfrm>
                <a:off x="229" y="2074"/>
                <a:ext cx="72" cy="72"/>
              </a:xfrm>
              <a:custGeom>
                <a:avLst/>
                <a:gdLst>
                  <a:gd name="T0" fmla="*/ 34 w 145"/>
                  <a:gd name="T1" fmla="*/ 0 h 144"/>
                  <a:gd name="T2" fmla="*/ 30 w 145"/>
                  <a:gd name="T3" fmla="*/ 1 h 144"/>
                  <a:gd name="T4" fmla="*/ 27 w 145"/>
                  <a:gd name="T5" fmla="*/ 1 h 144"/>
                  <a:gd name="T6" fmla="*/ 23 w 145"/>
                  <a:gd name="T7" fmla="*/ 2 h 144"/>
                  <a:gd name="T8" fmla="*/ 20 w 145"/>
                  <a:gd name="T9" fmla="*/ 3 h 144"/>
                  <a:gd name="T10" fmla="*/ 17 w 145"/>
                  <a:gd name="T11" fmla="*/ 5 h 144"/>
                  <a:gd name="T12" fmla="*/ 14 w 145"/>
                  <a:gd name="T13" fmla="*/ 7 h 144"/>
                  <a:gd name="T14" fmla="*/ 12 w 145"/>
                  <a:gd name="T15" fmla="*/ 9 h 144"/>
                  <a:gd name="T16" fmla="*/ 9 w 145"/>
                  <a:gd name="T17" fmla="*/ 11 h 144"/>
                  <a:gd name="T18" fmla="*/ 7 w 145"/>
                  <a:gd name="T19" fmla="*/ 14 h 144"/>
                  <a:gd name="T20" fmla="*/ 5 w 145"/>
                  <a:gd name="T21" fmla="*/ 18 h 144"/>
                  <a:gd name="T22" fmla="*/ 3 w 145"/>
                  <a:gd name="T23" fmla="*/ 20 h 144"/>
                  <a:gd name="T24" fmla="*/ 2 w 145"/>
                  <a:gd name="T25" fmla="*/ 23 h 144"/>
                  <a:gd name="T26" fmla="*/ 1 w 145"/>
                  <a:gd name="T27" fmla="*/ 27 h 144"/>
                  <a:gd name="T28" fmla="*/ 0 w 145"/>
                  <a:gd name="T29" fmla="*/ 30 h 144"/>
                  <a:gd name="T30" fmla="*/ 0 w 145"/>
                  <a:gd name="T31" fmla="*/ 34 h 144"/>
                  <a:gd name="T32" fmla="*/ 5 w 145"/>
                  <a:gd name="T33" fmla="*/ 36 h 144"/>
                  <a:gd name="T34" fmla="*/ 5 w 145"/>
                  <a:gd name="T35" fmla="*/ 33 h 144"/>
                  <a:gd name="T36" fmla="*/ 6 w 145"/>
                  <a:gd name="T37" fmla="*/ 29 h 144"/>
                  <a:gd name="T38" fmla="*/ 6 w 145"/>
                  <a:gd name="T39" fmla="*/ 26 h 144"/>
                  <a:gd name="T40" fmla="*/ 7 w 145"/>
                  <a:gd name="T41" fmla="*/ 23 h 144"/>
                  <a:gd name="T42" fmla="*/ 8 w 145"/>
                  <a:gd name="T43" fmla="*/ 21 h 144"/>
                  <a:gd name="T44" fmla="*/ 10 w 145"/>
                  <a:gd name="T45" fmla="*/ 18 h 144"/>
                  <a:gd name="T46" fmla="*/ 12 w 145"/>
                  <a:gd name="T47" fmla="*/ 16 h 144"/>
                  <a:gd name="T48" fmla="*/ 14 w 145"/>
                  <a:gd name="T49" fmla="*/ 14 h 144"/>
                  <a:gd name="T50" fmla="*/ 16 w 145"/>
                  <a:gd name="T51" fmla="*/ 12 h 144"/>
                  <a:gd name="T52" fmla="*/ 18 w 145"/>
                  <a:gd name="T53" fmla="*/ 10 h 144"/>
                  <a:gd name="T54" fmla="*/ 21 w 145"/>
                  <a:gd name="T55" fmla="*/ 9 h 144"/>
                  <a:gd name="T56" fmla="*/ 24 w 145"/>
                  <a:gd name="T57" fmla="*/ 7 h 144"/>
                  <a:gd name="T58" fmla="*/ 27 w 145"/>
                  <a:gd name="T59" fmla="*/ 6 h 144"/>
                  <a:gd name="T60" fmla="*/ 29 w 145"/>
                  <a:gd name="T61" fmla="*/ 5 h 144"/>
                  <a:gd name="T62" fmla="*/ 33 w 145"/>
                  <a:gd name="T63" fmla="*/ 5 h 144"/>
                  <a:gd name="T64" fmla="*/ 36 w 145"/>
                  <a:gd name="T65" fmla="*/ 5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4"/>
                  <a:gd name="T101" fmla="*/ 145 w 145"/>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4">
                    <a:moveTo>
                      <a:pt x="145" y="0"/>
                    </a:moveTo>
                    <a:lnTo>
                      <a:pt x="138" y="0"/>
                    </a:lnTo>
                    <a:lnTo>
                      <a:pt x="130" y="0"/>
                    </a:lnTo>
                    <a:lnTo>
                      <a:pt x="123" y="1"/>
                    </a:lnTo>
                    <a:lnTo>
                      <a:pt x="116" y="2"/>
                    </a:lnTo>
                    <a:lnTo>
                      <a:pt x="109" y="4"/>
                    </a:lnTo>
                    <a:lnTo>
                      <a:pt x="102" y="6"/>
                    </a:lnTo>
                    <a:lnTo>
                      <a:pt x="95" y="8"/>
                    </a:lnTo>
                    <a:lnTo>
                      <a:pt x="88" y="11"/>
                    </a:lnTo>
                    <a:lnTo>
                      <a:pt x="82" y="14"/>
                    </a:lnTo>
                    <a:lnTo>
                      <a:pt x="75" y="17"/>
                    </a:lnTo>
                    <a:lnTo>
                      <a:pt x="70" y="21"/>
                    </a:lnTo>
                    <a:lnTo>
                      <a:pt x="64" y="24"/>
                    </a:lnTo>
                    <a:lnTo>
                      <a:pt x="58" y="29"/>
                    </a:lnTo>
                    <a:lnTo>
                      <a:pt x="53" y="32"/>
                    </a:lnTo>
                    <a:lnTo>
                      <a:pt x="48" y="37"/>
                    </a:lnTo>
                    <a:lnTo>
                      <a:pt x="43" y="41"/>
                    </a:lnTo>
                    <a:lnTo>
                      <a:pt x="37" y="47"/>
                    </a:lnTo>
                    <a:lnTo>
                      <a:pt x="34" y="52"/>
                    </a:lnTo>
                    <a:lnTo>
                      <a:pt x="29" y="57"/>
                    </a:lnTo>
                    <a:lnTo>
                      <a:pt x="25" y="63"/>
                    </a:lnTo>
                    <a:lnTo>
                      <a:pt x="21" y="69"/>
                    </a:lnTo>
                    <a:lnTo>
                      <a:pt x="18" y="75"/>
                    </a:lnTo>
                    <a:lnTo>
                      <a:pt x="14" y="82"/>
                    </a:lnTo>
                    <a:lnTo>
                      <a:pt x="12" y="87"/>
                    </a:lnTo>
                    <a:lnTo>
                      <a:pt x="10" y="94"/>
                    </a:lnTo>
                    <a:lnTo>
                      <a:pt x="7" y="101"/>
                    </a:lnTo>
                    <a:lnTo>
                      <a:pt x="5" y="108"/>
                    </a:lnTo>
                    <a:lnTo>
                      <a:pt x="4" y="115"/>
                    </a:lnTo>
                    <a:lnTo>
                      <a:pt x="2" y="122"/>
                    </a:lnTo>
                    <a:lnTo>
                      <a:pt x="2" y="129"/>
                    </a:lnTo>
                    <a:lnTo>
                      <a:pt x="0" y="136"/>
                    </a:lnTo>
                    <a:lnTo>
                      <a:pt x="0" y="144"/>
                    </a:lnTo>
                    <a:lnTo>
                      <a:pt x="20" y="144"/>
                    </a:lnTo>
                    <a:lnTo>
                      <a:pt x="20" y="137"/>
                    </a:lnTo>
                    <a:lnTo>
                      <a:pt x="21" y="131"/>
                    </a:lnTo>
                    <a:lnTo>
                      <a:pt x="22" y="124"/>
                    </a:lnTo>
                    <a:lnTo>
                      <a:pt x="24" y="118"/>
                    </a:lnTo>
                    <a:lnTo>
                      <a:pt x="25" y="113"/>
                    </a:lnTo>
                    <a:lnTo>
                      <a:pt x="26" y="107"/>
                    </a:lnTo>
                    <a:lnTo>
                      <a:pt x="28" y="101"/>
                    </a:lnTo>
                    <a:lnTo>
                      <a:pt x="30" y="95"/>
                    </a:lnTo>
                    <a:lnTo>
                      <a:pt x="33" y="90"/>
                    </a:lnTo>
                    <a:lnTo>
                      <a:pt x="35" y="85"/>
                    </a:lnTo>
                    <a:lnTo>
                      <a:pt x="38" y="79"/>
                    </a:lnTo>
                    <a:lnTo>
                      <a:pt x="42" y="75"/>
                    </a:lnTo>
                    <a:lnTo>
                      <a:pt x="45" y="69"/>
                    </a:lnTo>
                    <a:lnTo>
                      <a:pt x="49" y="64"/>
                    </a:lnTo>
                    <a:lnTo>
                      <a:pt x="52" y="60"/>
                    </a:lnTo>
                    <a:lnTo>
                      <a:pt x="57" y="56"/>
                    </a:lnTo>
                    <a:lnTo>
                      <a:pt x="62" y="52"/>
                    </a:lnTo>
                    <a:lnTo>
                      <a:pt x="66" y="48"/>
                    </a:lnTo>
                    <a:lnTo>
                      <a:pt x="71" y="44"/>
                    </a:lnTo>
                    <a:lnTo>
                      <a:pt x="75" y="40"/>
                    </a:lnTo>
                    <a:lnTo>
                      <a:pt x="80" y="38"/>
                    </a:lnTo>
                    <a:lnTo>
                      <a:pt x="86" y="34"/>
                    </a:lnTo>
                    <a:lnTo>
                      <a:pt x="90" y="32"/>
                    </a:lnTo>
                    <a:lnTo>
                      <a:pt x="96" y="30"/>
                    </a:lnTo>
                    <a:lnTo>
                      <a:pt x="102" y="27"/>
                    </a:lnTo>
                    <a:lnTo>
                      <a:pt x="108" y="25"/>
                    </a:lnTo>
                    <a:lnTo>
                      <a:pt x="113" y="23"/>
                    </a:lnTo>
                    <a:lnTo>
                      <a:pt x="119" y="22"/>
                    </a:lnTo>
                    <a:lnTo>
                      <a:pt x="126" y="21"/>
                    </a:lnTo>
                    <a:lnTo>
                      <a:pt x="132" y="21"/>
                    </a:lnTo>
                    <a:lnTo>
                      <a:pt x="139" y="19"/>
                    </a:lnTo>
                    <a:lnTo>
                      <a:pt x="145" y="19"/>
                    </a:lnTo>
                    <a:lnTo>
                      <a:pt x="145" y="0"/>
                    </a:lnTo>
                    <a:close/>
                  </a:path>
                </a:pathLst>
              </a:custGeom>
              <a:solidFill>
                <a:srgbClr val="BFBFBF"/>
              </a:solidFill>
              <a:ln w="9525">
                <a:noFill/>
                <a:round/>
                <a:headEnd/>
                <a:tailEnd/>
              </a:ln>
            </p:spPr>
            <p:txBody>
              <a:bodyPr/>
              <a:lstStyle/>
              <a:p>
                <a:endParaRPr lang="en-GB"/>
              </a:p>
            </p:txBody>
          </p:sp>
          <p:sp>
            <p:nvSpPr>
              <p:cNvPr id="356" name="Freeform 157"/>
              <p:cNvSpPr>
                <a:spLocks noEditPoints="1"/>
              </p:cNvSpPr>
              <p:nvPr/>
            </p:nvSpPr>
            <p:spPr bwMode="auto">
              <a:xfrm>
                <a:off x="206" y="2051"/>
                <a:ext cx="190" cy="190"/>
              </a:xfrm>
              <a:custGeom>
                <a:avLst/>
                <a:gdLst>
                  <a:gd name="T0" fmla="*/ 57 w 379"/>
                  <a:gd name="T1" fmla="*/ 1 h 378"/>
                  <a:gd name="T2" fmla="*/ 68 w 379"/>
                  <a:gd name="T3" fmla="*/ 5 h 378"/>
                  <a:gd name="T4" fmla="*/ 78 w 379"/>
                  <a:gd name="T5" fmla="*/ 11 h 378"/>
                  <a:gd name="T6" fmla="*/ 86 w 379"/>
                  <a:gd name="T7" fmla="*/ 19 h 378"/>
                  <a:gd name="T8" fmla="*/ 91 w 379"/>
                  <a:gd name="T9" fmla="*/ 29 h 378"/>
                  <a:gd name="T10" fmla="*/ 94 w 379"/>
                  <a:gd name="T11" fmla="*/ 41 h 378"/>
                  <a:gd name="T12" fmla="*/ 95 w 379"/>
                  <a:gd name="T13" fmla="*/ 53 h 378"/>
                  <a:gd name="T14" fmla="*/ 92 w 379"/>
                  <a:gd name="T15" fmla="*/ 64 h 378"/>
                  <a:gd name="T16" fmla="*/ 87 w 379"/>
                  <a:gd name="T17" fmla="*/ 74 h 378"/>
                  <a:gd name="T18" fmla="*/ 79 w 379"/>
                  <a:gd name="T19" fmla="*/ 83 h 378"/>
                  <a:gd name="T20" fmla="*/ 70 w 379"/>
                  <a:gd name="T21" fmla="*/ 89 h 378"/>
                  <a:gd name="T22" fmla="*/ 59 w 379"/>
                  <a:gd name="T23" fmla="*/ 94 h 378"/>
                  <a:gd name="T24" fmla="*/ 48 w 379"/>
                  <a:gd name="T25" fmla="*/ 96 h 378"/>
                  <a:gd name="T26" fmla="*/ 36 w 379"/>
                  <a:gd name="T27" fmla="*/ 94 h 378"/>
                  <a:gd name="T28" fmla="*/ 25 w 379"/>
                  <a:gd name="T29" fmla="*/ 89 h 378"/>
                  <a:gd name="T30" fmla="*/ 16 w 379"/>
                  <a:gd name="T31" fmla="*/ 83 h 378"/>
                  <a:gd name="T32" fmla="*/ 8 w 379"/>
                  <a:gd name="T33" fmla="*/ 74 h 378"/>
                  <a:gd name="T34" fmla="*/ 3 w 379"/>
                  <a:gd name="T35" fmla="*/ 64 h 378"/>
                  <a:gd name="T36" fmla="*/ 1 w 379"/>
                  <a:gd name="T37" fmla="*/ 53 h 378"/>
                  <a:gd name="T38" fmla="*/ 1 w 379"/>
                  <a:gd name="T39" fmla="*/ 41 h 378"/>
                  <a:gd name="T40" fmla="*/ 4 w 379"/>
                  <a:gd name="T41" fmla="*/ 29 h 378"/>
                  <a:gd name="T42" fmla="*/ 10 w 379"/>
                  <a:gd name="T43" fmla="*/ 19 h 378"/>
                  <a:gd name="T44" fmla="*/ 18 w 379"/>
                  <a:gd name="T45" fmla="*/ 11 h 378"/>
                  <a:gd name="T46" fmla="*/ 27 w 379"/>
                  <a:gd name="T47" fmla="*/ 5 h 378"/>
                  <a:gd name="T48" fmla="*/ 38 w 379"/>
                  <a:gd name="T49" fmla="*/ 1 h 378"/>
                  <a:gd name="T50" fmla="*/ 48 w 379"/>
                  <a:gd name="T51" fmla="*/ 11 h 378"/>
                  <a:gd name="T52" fmla="*/ 57 w 379"/>
                  <a:gd name="T53" fmla="*/ 12 h 378"/>
                  <a:gd name="T54" fmla="*/ 65 w 379"/>
                  <a:gd name="T55" fmla="*/ 16 h 378"/>
                  <a:gd name="T56" fmla="*/ 72 w 379"/>
                  <a:gd name="T57" fmla="*/ 21 h 378"/>
                  <a:gd name="T58" fmla="*/ 78 w 379"/>
                  <a:gd name="T59" fmla="*/ 27 h 378"/>
                  <a:gd name="T60" fmla="*/ 82 w 379"/>
                  <a:gd name="T61" fmla="*/ 35 h 378"/>
                  <a:gd name="T62" fmla="*/ 84 w 379"/>
                  <a:gd name="T63" fmla="*/ 44 h 378"/>
                  <a:gd name="T64" fmla="*/ 84 w 379"/>
                  <a:gd name="T65" fmla="*/ 54 h 378"/>
                  <a:gd name="T66" fmla="*/ 81 w 379"/>
                  <a:gd name="T67" fmla="*/ 62 h 378"/>
                  <a:gd name="T68" fmla="*/ 77 w 379"/>
                  <a:gd name="T69" fmla="*/ 70 h 378"/>
                  <a:gd name="T70" fmla="*/ 71 w 379"/>
                  <a:gd name="T71" fmla="*/ 76 h 378"/>
                  <a:gd name="T72" fmla="*/ 63 w 379"/>
                  <a:gd name="T73" fmla="*/ 81 h 378"/>
                  <a:gd name="T74" fmla="*/ 55 w 379"/>
                  <a:gd name="T75" fmla="*/ 83 h 378"/>
                  <a:gd name="T76" fmla="*/ 46 w 379"/>
                  <a:gd name="T77" fmla="*/ 84 h 378"/>
                  <a:gd name="T78" fmla="*/ 37 w 379"/>
                  <a:gd name="T79" fmla="*/ 83 h 378"/>
                  <a:gd name="T80" fmla="*/ 29 w 379"/>
                  <a:gd name="T81" fmla="*/ 79 h 378"/>
                  <a:gd name="T82" fmla="*/ 22 w 379"/>
                  <a:gd name="T83" fmla="*/ 74 h 378"/>
                  <a:gd name="T84" fmla="*/ 16 w 379"/>
                  <a:gd name="T85" fmla="*/ 67 h 378"/>
                  <a:gd name="T86" fmla="*/ 13 w 379"/>
                  <a:gd name="T87" fmla="*/ 59 h 378"/>
                  <a:gd name="T88" fmla="*/ 11 w 379"/>
                  <a:gd name="T89" fmla="*/ 50 h 378"/>
                  <a:gd name="T90" fmla="*/ 12 w 379"/>
                  <a:gd name="T91" fmla="*/ 40 h 378"/>
                  <a:gd name="T92" fmla="*/ 15 w 379"/>
                  <a:gd name="T93" fmla="*/ 32 h 378"/>
                  <a:gd name="T94" fmla="*/ 20 w 379"/>
                  <a:gd name="T95" fmla="*/ 25 h 378"/>
                  <a:gd name="T96" fmla="*/ 26 w 379"/>
                  <a:gd name="T97" fmla="*/ 18 h 378"/>
                  <a:gd name="T98" fmla="*/ 33 w 379"/>
                  <a:gd name="T99" fmla="*/ 14 h 378"/>
                  <a:gd name="T100" fmla="*/ 42 w 379"/>
                  <a:gd name="T101" fmla="*/ 12 h 3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9"/>
                  <a:gd name="T154" fmla="*/ 0 h 378"/>
                  <a:gd name="T155" fmla="*/ 379 w 379"/>
                  <a:gd name="T156" fmla="*/ 378 h 3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9" h="378">
                    <a:moveTo>
                      <a:pt x="189" y="0"/>
                    </a:moveTo>
                    <a:lnTo>
                      <a:pt x="199" y="0"/>
                    </a:lnTo>
                    <a:lnTo>
                      <a:pt x="208" y="1"/>
                    </a:lnTo>
                    <a:lnTo>
                      <a:pt x="217" y="2"/>
                    </a:lnTo>
                    <a:lnTo>
                      <a:pt x="227" y="3"/>
                    </a:lnTo>
                    <a:lnTo>
                      <a:pt x="236" y="6"/>
                    </a:lnTo>
                    <a:lnTo>
                      <a:pt x="245" y="8"/>
                    </a:lnTo>
                    <a:lnTo>
                      <a:pt x="253" y="11"/>
                    </a:lnTo>
                    <a:lnTo>
                      <a:pt x="262" y="15"/>
                    </a:lnTo>
                    <a:lnTo>
                      <a:pt x="270" y="18"/>
                    </a:lnTo>
                    <a:lnTo>
                      <a:pt x="278" y="23"/>
                    </a:lnTo>
                    <a:lnTo>
                      <a:pt x="286" y="28"/>
                    </a:lnTo>
                    <a:lnTo>
                      <a:pt x="295" y="32"/>
                    </a:lnTo>
                    <a:lnTo>
                      <a:pt x="301" y="38"/>
                    </a:lnTo>
                    <a:lnTo>
                      <a:pt x="310" y="44"/>
                    </a:lnTo>
                    <a:lnTo>
                      <a:pt x="316" y="49"/>
                    </a:lnTo>
                    <a:lnTo>
                      <a:pt x="322" y="55"/>
                    </a:lnTo>
                    <a:lnTo>
                      <a:pt x="329" y="62"/>
                    </a:lnTo>
                    <a:lnTo>
                      <a:pt x="335" y="69"/>
                    </a:lnTo>
                    <a:lnTo>
                      <a:pt x="341" y="76"/>
                    </a:lnTo>
                    <a:lnTo>
                      <a:pt x="345" y="84"/>
                    </a:lnTo>
                    <a:lnTo>
                      <a:pt x="351" y="91"/>
                    </a:lnTo>
                    <a:lnTo>
                      <a:pt x="356" y="99"/>
                    </a:lnTo>
                    <a:lnTo>
                      <a:pt x="359" y="107"/>
                    </a:lnTo>
                    <a:lnTo>
                      <a:pt x="364" y="116"/>
                    </a:lnTo>
                    <a:lnTo>
                      <a:pt x="367" y="124"/>
                    </a:lnTo>
                    <a:lnTo>
                      <a:pt x="369" y="133"/>
                    </a:lnTo>
                    <a:lnTo>
                      <a:pt x="372" y="143"/>
                    </a:lnTo>
                    <a:lnTo>
                      <a:pt x="374" y="151"/>
                    </a:lnTo>
                    <a:lnTo>
                      <a:pt x="376" y="161"/>
                    </a:lnTo>
                    <a:lnTo>
                      <a:pt x="377" y="170"/>
                    </a:lnTo>
                    <a:lnTo>
                      <a:pt x="377" y="179"/>
                    </a:lnTo>
                    <a:lnTo>
                      <a:pt x="379" y="189"/>
                    </a:lnTo>
                    <a:lnTo>
                      <a:pt x="377" y="199"/>
                    </a:lnTo>
                    <a:lnTo>
                      <a:pt x="377" y="208"/>
                    </a:lnTo>
                    <a:lnTo>
                      <a:pt x="376" y="217"/>
                    </a:lnTo>
                    <a:lnTo>
                      <a:pt x="374" y="227"/>
                    </a:lnTo>
                    <a:lnTo>
                      <a:pt x="372" y="236"/>
                    </a:lnTo>
                    <a:lnTo>
                      <a:pt x="369" y="245"/>
                    </a:lnTo>
                    <a:lnTo>
                      <a:pt x="367" y="254"/>
                    </a:lnTo>
                    <a:lnTo>
                      <a:pt x="364" y="262"/>
                    </a:lnTo>
                    <a:lnTo>
                      <a:pt x="359" y="270"/>
                    </a:lnTo>
                    <a:lnTo>
                      <a:pt x="356" y="278"/>
                    </a:lnTo>
                    <a:lnTo>
                      <a:pt x="351" y="286"/>
                    </a:lnTo>
                    <a:lnTo>
                      <a:pt x="345" y="294"/>
                    </a:lnTo>
                    <a:lnTo>
                      <a:pt x="341" y="301"/>
                    </a:lnTo>
                    <a:lnTo>
                      <a:pt x="335" y="309"/>
                    </a:lnTo>
                    <a:lnTo>
                      <a:pt x="329" y="316"/>
                    </a:lnTo>
                    <a:lnTo>
                      <a:pt x="322" y="322"/>
                    </a:lnTo>
                    <a:lnTo>
                      <a:pt x="316" y="329"/>
                    </a:lnTo>
                    <a:lnTo>
                      <a:pt x="310" y="335"/>
                    </a:lnTo>
                    <a:lnTo>
                      <a:pt x="301" y="341"/>
                    </a:lnTo>
                    <a:lnTo>
                      <a:pt x="295" y="345"/>
                    </a:lnTo>
                    <a:lnTo>
                      <a:pt x="286" y="351"/>
                    </a:lnTo>
                    <a:lnTo>
                      <a:pt x="278" y="355"/>
                    </a:lnTo>
                    <a:lnTo>
                      <a:pt x="270" y="359"/>
                    </a:lnTo>
                    <a:lnTo>
                      <a:pt x="262" y="364"/>
                    </a:lnTo>
                    <a:lnTo>
                      <a:pt x="253" y="367"/>
                    </a:lnTo>
                    <a:lnTo>
                      <a:pt x="245" y="369"/>
                    </a:lnTo>
                    <a:lnTo>
                      <a:pt x="236" y="372"/>
                    </a:lnTo>
                    <a:lnTo>
                      <a:pt x="227" y="374"/>
                    </a:lnTo>
                    <a:lnTo>
                      <a:pt x="217" y="376"/>
                    </a:lnTo>
                    <a:lnTo>
                      <a:pt x="208" y="377"/>
                    </a:lnTo>
                    <a:lnTo>
                      <a:pt x="199" y="377"/>
                    </a:lnTo>
                    <a:lnTo>
                      <a:pt x="189" y="378"/>
                    </a:lnTo>
                    <a:lnTo>
                      <a:pt x="179" y="377"/>
                    </a:lnTo>
                    <a:lnTo>
                      <a:pt x="169" y="377"/>
                    </a:lnTo>
                    <a:lnTo>
                      <a:pt x="160" y="376"/>
                    </a:lnTo>
                    <a:lnTo>
                      <a:pt x="150" y="374"/>
                    </a:lnTo>
                    <a:lnTo>
                      <a:pt x="141" y="372"/>
                    </a:lnTo>
                    <a:lnTo>
                      <a:pt x="133" y="369"/>
                    </a:lnTo>
                    <a:lnTo>
                      <a:pt x="124" y="367"/>
                    </a:lnTo>
                    <a:lnTo>
                      <a:pt x="115" y="364"/>
                    </a:lnTo>
                    <a:lnTo>
                      <a:pt x="107" y="359"/>
                    </a:lnTo>
                    <a:lnTo>
                      <a:pt x="99" y="355"/>
                    </a:lnTo>
                    <a:lnTo>
                      <a:pt x="91" y="351"/>
                    </a:lnTo>
                    <a:lnTo>
                      <a:pt x="84" y="345"/>
                    </a:lnTo>
                    <a:lnTo>
                      <a:pt x="76" y="341"/>
                    </a:lnTo>
                    <a:lnTo>
                      <a:pt x="69" y="335"/>
                    </a:lnTo>
                    <a:lnTo>
                      <a:pt x="62" y="329"/>
                    </a:lnTo>
                    <a:lnTo>
                      <a:pt x="55" y="322"/>
                    </a:lnTo>
                    <a:lnTo>
                      <a:pt x="49" y="316"/>
                    </a:lnTo>
                    <a:lnTo>
                      <a:pt x="43" y="309"/>
                    </a:lnTo>
                    <a:lnTo>
                      <a:pt x="38" y="301"/>
                    </a:lnTo>
                    <a:lnTo>
                      <a:pt x="32" y="294"/>
                    </a:lnTo>
                    <a:lnTo>
                      <a:pt x="27" y="286"/>
                    </a:lnTo>
                    <a:lnTo>
                      <a:pt x="23" y="278"/>
                    </a:lnTo>
                    <a:lnTo>
                      <a:pt x="18" y="270"/>
                    </a:lnTo>
                    <a:lnTo>
                      <a:pt x="15" y="262"/>
                    </a:lnTo>
                    <a:lnTo>
                      <a:pt x="11" y="254"/>
                    </a:lnTo>
                    <a:lnTo>
                      <a:pt x="8" y="245"/>
                    </a:lnTo>
                    <a:lnTo>
                      <a:pt x="5" y="236"/>
                    </a:lnTo>
                    <a:lnTo>
                      <a:pt x="3" y="227"/>
                    </a:lnTo>
                    <a:lnTo>
                      <a:pt x="2" y="217"/>
                    </a:lnTo>
                    <a:lnTo>
                      <a:pt x="1" y="208"/>
                    </a:lnTo>
                    <a:lnTo>
                      <a:pt x="0" y="199"/>
                    </a:lnTo>
                    <a:lnTo>
                      <a:pt x="0" y="189"/>
                    </a:lnTo>
                    <a:lnTo>
                      <a:pt x="0" y="179"/>
                    </a:lnTo>
                    <a:lnTo>
                      <a:pt x="1" y="170"/>
                    </a:lnTo>
                    <a:lnTo>
                      <a:pt x="2" y="161"/>
                    </a:lnTo>
                    <a:lnTo>
                      <a:pt x="3" y="151"/>
                    </a:lnTo>
                    <a:lnTo>
                      <a:pt x="5" y="143"/>
                    </a:lnTo>
                    <a:lnTo>
                      <a:pt x="8" y="133"/>
                    </a:lnTo>
                    <a:lnTo>
                      <a:pt x="11" y="124"/>
                    </a:lnTo>
                    <a:lnTo>
                      <a:pt x="15" y="116"/>
                    </a:lnTo>
                    <a:lnTo>
                      <a:pt x="18" y="107"/>
                    </a:lnTo>
                    <a:lnTo>
                      <a:pt x="23" y="99"/>
                    </a:lnTo>
                    <a:lnTo>
                      <a:pt x="27" y="91"/>
                    </a:lnTo>
                    <a:lnTo>
                      <a:pt x="32" y="84"/>
                    </a:lnTo>
                    <a:lnTo>
                      <a:pt x="38" y="76"/>
                    </a:lnTo>
                    <a:lnTo>
                      <a:pt x="43" y="69"/>
                    </a:lnTo>
                    <a:lnTo>
                      <a:pt x="49" y="62"/>
                    </a:lnTo>
                    <a:lnTo>
                      <a:pt x="55" y="55"/>
                    </a:lnTo>
                    <a:lnTo>
                      <a:pt x="62" y="49"/>
                    </a:lnTo>
                    <a:lnTo>
                      <a:pt x="69" y="44"/>
                    </a:lnTo>
                    <a:lnTo>
                      <a:pt x="76" y="38"/>
                    </a:lnTo>
                    <a:lnTo>
                      <a:pt x="84" y="32"/>
                    </a:lnTo>
                    <a:lnTo>
                      <a:pt x="91" y="28"/>
                    </a:lnTo>
                    <a:lnTo>
                      <a:pt x="99" y="23"/>
                    </a:lnTo>
                    <a:lnTo>
                      <a:pt x="107" y="18"/>
                    </a:lnTo>
                    <a:lnTo>
                      <a:pt x="115" y="15"/>
                    </a:lnTo>
                    <a:lnTo>
                      <a:pt x="124" y="11"/>
                    </a:lnTo>
                    <a:lnTo>
                      <a:pt x="133" y="8"/>
                    </a:lnTo>
                    <a:lnTo>
                      <a:pt x="141" y="6"/>
                    </a:lnTo>
                    <a:lnTo>
                      <a:pt x="150" y="3"/>
                    </a:lnTo>
                    <a:lnTo>
                      <a:pt x="160" y="2"/>
                    </a:lnTo>
                    <a:lnTo>
                      <a:pt x="169" y="1"/>
                    </a:lnTo>
                    <a:lnTo>
                      <a:pt x="179" y="0"/>
                    </a:lnTo>
                    <a:lnTo>
                      <a:pt x="189" y="0"/>
                    </a:lnTo>
                    <a:close/>
                    <a:moveTo>
                      <a:pt x="189" y="44"/>
                    </a:moveTo>
                    <a:lnTo>
                      <a:pt x="197" y="44"/>
                    </a:lnTo>
                    <a:lnTo>
                      <a:pt x="203" y="45"/>
                    </a:lnTo>
                    <a:lnTo>
                      <a:pt x="210" y="46"/>
                    </a:lnTo>
                    <a:lnTo>
                      <a:pt x="218" y="47"/>
                    </a:lnTo>
                    <a:lnTo>
                      <a:pt x="225" y="48"/>
                    </a:lnTo>
                    <a:lnTo>
                      <a:pt x="232" y="51"/>
                    </a:lnTo>
                    <a:lnTo>
                      <a:pt x="239" y="53"/>
                    </a:lnTo>
                    <a:lnTo>
                      <a:pt x="245" y="55"/>
                    </a:lnTo>
                    <a:lnTo>
                      <a:pt x="252" y="59"/>
                    </a:lnTo>
                    <a:lnTo>
                      <a:pt x="258" y="61"/>
                    </a:lnTo>
                    <a:lnTo>
                      <a:pt x="265" y="64"/>
                    </a:lnTo>
                    <a:lnTo>
                      <a:pt x="270" y="69"/>
                    </a:lnTo>
                    <a:lnTo>
                      <a:pt x="276" y="72"/>
                    </a:lnTo>
                    <a:lnTo>
                      <a:pt x="281" y="77"/>
                    </a:lnTo>
                    <a:lnTo>
                      <a:pt x="286" y="82"/>
                    </a:lnTo>
                    <a:lnTo>
                      <a:pt x="291" y="86"/>
                    </a:lnTo>
                    <a:lnTo>
                      <a:pt x="297" y="92"/>
                    </a:lnTo>
                    <a:lnTo>
                      <a:pt x="301" y="97"/>
                    </a:lnTo>
                    <a:lnTo>
                      <a:pt x="305" y="102"/>
                    </a:lnTo>
                    <a:lnTo>
                      <a:pt x="310" y="108"/>
                    </a:lnTo>
                    <a:lnTo>
                      <a:pt x="313" y="114"/>
                    </a:lnTo>
                    <a:lnTo>
                      <a:pt x="316" y="120"/>
                    </a:lnTo>
                    <a:lnTo>
                      <a:pt x="320" y="127"/>
                    </a:lnTo>
                    <a:lnTo>
                      <a:pt x="323" y="132"/>
                    </a:lnTo>
                    <a:lnTo>
                      <a:pt x="326" y="139"/>
                    </a:lnTo>
                    <a:lnTo>
                      <a:pt x="328" y="146"/>
                    </a:lnTo>
                    <a:lnTo>
                      <a:pt x="330" y="153"/>
                    </a:lnTo>
                    <a:lnTo>
                      <a:pt x="331" y="160"/>
                    </a:lnTo>
                    <a:lnTo>
                      <a:pt x="333" y="167"/>
                    </a:lnTo>
                    <a:lnTo>
                      <a:pt x="334" y="175"/>
                    </a:lnTo>
                    <a:lnTo>
                      <a:pt x="334" y="182"/>
                    </a:lnTo>
                    <a:lnTo>
                      <a:pt x="334" y="189"/>
                    </a:lnTo>
                    <a:lnTo>
                      <a:pt x="334" y="197"/>
                    </a:lnTo>
                    <a:lnTo>
                      <a:pt x="334" y="204"/>
                    </a:lnTo>
                    <a:lnTo>
                      <a:pt x="333" y="212"/>
                    </a:lnTo>
                    <a:lnTo>
                      <a:pt x="331" y="219"/>
                    </a:lnTo>
                    <a:lnTo>
                      <a:pt x="330" y="225"/>
                    </a:lnTo>
                    <a:lnTo>
                      <a:pt x="328" y="232"/>
                    </a:lnTo>
                    <a:lnTo>
                      <a:pt x="326" y="239"/>
                    </a:lnTo>
                    <a:lnTo>
                      <a:pt x="323" y="245"/>
                    </a:lnTo>
                    <a:lnTo>
                      <a:pt x="320" y="252"/>
                    </a:lnTo>
                    <a:lnTo>
                      <a:pt x="316" y="259"/>
                    </a:lnTo>
                    <a:lnTo>
                      <a:pt x="313" y="265"/>
                    </a:lnTo>
                    <a:lnTo>
                      <a:pt x="310" y="270"/>
                    </a:lnTo>
                    <a:lnTo>
                      <a:pt x="305" y="276"/>
                    </a:lnTo>
                    <a:lnTo>
                      <a:pt x="301" y="282"/>
                    </a:lnTo>
                    <a:lnTo>
                      <a:pt x="297" y="286"/>
                    </a:lnTo>
                    <a:lnTo>
                      <a:pt x="291" y="292"/>
                    </a:lnTo>
                    <a:lnTo>
                      <a:pt x="286" y="297"/>
                    </a:lnTo>
                    <a:lnTo>
                      <a:pt x="281" y="301"/>
                    </a:lnTo>
                    <a:lnTo>
                      <a:pt x="276" y="306"/>
                    </a:lnTo>
                    <a:lnTo>
                      <a:pt x="270" y="309"/>
                    </a:lnTo>
                    <a:lnTo>
                      <a:pt x="265" y="313"/>
                    </a:lnTo>
                    <a:lnTo>
                      <a:pt x="258" y="318"/>
                    </a:lnTo>
                    <a:lnTo>
                      <a:pt x="252" y="320"/>
                    </a:lnTo>
                    <a:lnTo>
                      <a:pt x="245" y="323"/>
                    </a:lnTo>
                    <a:lnTo>
                      <a:pt x="239" y="326"/>
                    </a:lnTo>
                    <a:lnTo>
                      <a:pt x="232" y="328"/>
                    </a:lnTo>
                    <a:lnTo>
                      <a:pt x="225" y="330"/>
                    </a:lnTo>
                    <a:lnTo>
                      <a:pt x="218" y="331"/>
                    </a:lnTo>
                    <a:lnTo>
                      <a:pt x="210" y="332"/>
                    </a:lnTo>
                    <a:lnTo>
                      <a:pt x="203" y="334"/>
                    </a:lnTo>
                    <a:lnTo>
                      <a:pt x="197" y="335"/>
                    </a:lnTo>
                    <a:lnTo>
                      <a:pt x="189" y="335"/>
                    </a:lnTo>
                    <a:lnTo>
                      <a:pt x="182" y="335"/>
                    </a:lnTo>
                    <a:lnTo>
                      <a:pt x="174" y="334"/>
                    </a:lnTo>
                    <a:lnTo>
                      <a:pt x="167" y="332"/>
                    </a:lnTo>
                    <a:lnTo>
                      <a:pt x="160" y="331"/>
                    </a:lnTo>
                    <a:lnTo>
                      <a:pt x="153" y="330"/>
                    </a:lnTo>
                    <a:lnTo>
                      <a:pt x="146" y="328"/>
                    </a:lnTo>
                    <a:lnTo>
                      <a:pt x="139" y="326"/>
                    </a:lnTo>
                    <a:lnTo>
                      <a:pt x="132" y="323"/>
                    </a:lnTo>
                    <a:lnTo>
                      <a:pt x="126" y="320"/>
                    </a:lnTo>
                    <a:lnTo>
                      <a:pt x="119" y="318"/>
                    </a:lnTo>
                    <a:lnTo>
                      <a:pt x="114" y="313"/>
                    </a:lnTo>
                    <a:lnTo>
                      <a:pt x="108" y="309"/>
                    </a:lnTo>
                    <a:lnTo>
                      <a:pt x="102" y="306"/>
                    </a:lnTo>
                    <a:lnTo>
                      <a:pt x="96" y="301"/>
                    </a:lnTo>
                    <a:lnTo>
                      <a:pt x="92" y="297"/>
                    </a:lnTo>
                    <a:lnTo>
                      <a:pt x="86" y="292"/>
                    </a:lnTo>
                    <a:lnTo>
                      <a:pt x="81" y="286"/>
                    </a:lnTo>
                    <a:lnTo>
                      <a:pt x="77" y="282"/>
                    </a:lnTo>
                    <a:lnTo>
                      <a:pt x="72" y="276"/>
                    </a:lnTo>
                    <a:lnTo>
                      <a:pt x="69" y="270"/>
                    </a:lnTo>
                    <a:lnTo>
                      <a:pt x="64" y="265"/>
                    </a:lnTo>
                    <a:lnTo>
                      <a:pt x="61" y="259"/>
                    </a:lnTo>
                    <a:lnTo>
                      <a:pt x="58" y="252"/>
                    </a:lnTo>
                    <a:lnTo>
                      <a:pt x="55" y="245"/>
                    </a:lnTo>
                    <a:lnTo>
                      <a:pt x="53" y="239"/>
                    </a:lnTo>
                    <a:lnTo>
                      <a:pt x="50" y="232"/>
                    </a:lnTo>
                    <a:lnTo>
                      <a:pt x="48" y="225"/>
                    </a:lnTo>
                    <a:lnTo>
                      <a:pt x="47" y="219"/>
                    </a:lnTo>
                    <a:lnTo>
                      <a:pt x="44" y="212"/>
                    </a:lnTo>
                    <a:lnTo>
                      <a:pt x="44" y="204"/>
                    </a:lnTo>
                    <a:lnTo>
                      <a:pt x="43" y="197"/>
                    </a:lnTo>
                    <a:lnTo>
                      <a:pt x="43" y="189"/>
                    </a:lnTo>
                    <a:lnTo>
                      <a:pt x="43" y="182"/>
                    </a:lnTo>
                    <a:lnTo>
                      <a:pt x="44" y="175"/>
                    </a:lnTo>
                    <a:lnTo>
                      <a:pt x="44" y="167"/>
                    </a:lnTo>
                    <a:lnTo>
                      <a:pt x="47" y="160"/>
                    </a:lnTo>
                    <a:lnTo>
                      <a:pt x="48" y="153"/>
                    </a:lnTo>
                    <a:lnTo>
                      <a:pt x="50" y="146"/>
                    </a:lnTo>
                    <a:lnTo>
                      <a:pt x="53" y="139"/>
                    </a:lnTo>
                    <a:lnTo>
                      <a:pt x="55" y="132"/>
                    </a:lnTo>
                    <a:lnTo>
                      <a:pt x="58" y="127"/>
                    </a:lnTo>
                    <a:lnTo>
                      <a:pt x="61" y="120"/>
                    </a:lnTo>
                    <a:lnTo>
                      <a:pt x="64" y="114"/>
                    </a:lnTo>
                    <a:lnTo>
                      <a:pt x="69" y="108"/>
                    </a:lnTo>
                    <a:lnTo>
                      <a:pt x="72" y="102"/>
                    </a:lnTo>
                    <a:lnTo>
                      <a:pt x="77" y="97"/>
                    </a:lnTo>
                    <a:lnTo>
                      <a:pt x="81" y="92"/>
                    </a:lnTo>
                    <a:lnTo>
                      <a:pt x="86" y="86"/>
                    </a:lnTo>
                    <a:lnTo>
                      <a:pt x="92" y="82"/>
                    </a:lnTo>
                    <a:lnTo>
                      <a:pt x="96" y="77"/>
                    </a:lnTo>
                    <a:lnTo>
                      <a:pt x="102" y="72"/>
                    </a:lnTo>
                    <a:lnTo>
                      <a:pt x="108" y="69"/>
                    </a:lnTo>
                    <a:lnTo>
                      <a:pt x="114" y="64"/>
                    </a:lnTo>
                    <a:lnTo>
                      <a:pt x="119" y="61"/>
                    </a:lnTo>
                    <a:lnTo>
                      <a:pt x="126" y="59"/>
                    </a:lnTo>
                    <a:lnTo>
                      <a:pt x="132" y="55"/>
                    </a:lnTo>
                    <a:lnTo>
                      <a:pt x="139" y="53"/>
                    </a:lnTo>
                    <a:lnTo>
                      <a:pt x="146" y="51"/>
                    </a:lnTo>
                    <a:lnTo>
                      <a:pt x="153" y="48"/>
                    </a:lnTo>
                    <a:lnTo>
                      <a:pt x="160" y="47"/>
                    </a:lnTo>
                    <a:lnTo>
                      <a:pt x="167" y="46"/>
                    </a:lnTo>
                    <a:lnTo>
                      <a:pt x="174" y="45"/>
                    </a:lnTo>
                    <a:lnTo>
                      <a:pt x="182" y="44"/>
                    </a:lnTo>
                    <a:lnTo>
                      <a:pt x="189" y="44"/>
                    </a:lnTo>
                    <a:close/>
                  </a:path>
                </a:pathLst>
              </a:custGeom>
              <a:solidFill>
                <a:srgbClr val="F7F7F7"/>
              </a:solidFill>
              <a:ln w="9525">
                <a:noFill/>
                <a:round/>
                <a:headEnd/>
                <a:tailEnd/>
              </a:ln>
            </p:spPr>
            <p:txBody>
              <a:bodyPr/>
              <a:lstStyle/>
              <a:p>
                <a:endParaRPr lang="en-GB"/>
              </a:p>
            </p:txBody>
          </p:sp>
          <p:sp>
            <p:nvSpPr>
              <p:cNvPr id="357" name="Freeform 158"/>
              <p:cNvSpPr>
                <a:spLocks/>
              </p:cNvSpPr>
              <p:nvPr/>
            </p:nvSpPr>
            <p:spPr bwMode="auto">
              <a:xfrm>
                <a:off x="206" y="2051"/>
                <a:ext cx="190" cy="190"/>
              </a:xfrm>
              <a:custGeom>
                <a:avLst/>
                <a:gdLst>
                  <a:gd name="T0" fmla="*/ 52 w 379"/>
                  <a:gd name="T1" fmla="*/ 1 h 378"/>
                  <a:gd name="T2" fmla="*/ 59 w 379"/>
                  <a:gd name="T3" fmla="*/ 2 h 378"/>
                  <a:gd name="T4" fmla="*/ 66 w 379"/>
                  <a:gd name="T5" fmla="*/ 4 h 378"/>
                  <a:gd name="T6" fmla="*/ 72 w 379"/>
                  <a:gd name="T7" fmla="*/ 7 h 378"/>
                  <a:gd name="T8" fmla="*/ 78 w 379"/>
                  <a:gd name="T9" fmla="*/ 11 h 378"/>
                  <a:gd name="T10" fmla="*/ 83 w 379"/>
                  <a:gd name="T11" fmla="*/ 16 h 378"/>
                  <a:gd name="T12" fmla="*/ 87 w 379"/>
                  <a:gd name="T13" fmla="*/ 21 h 378"/>
                  <a:gd name="T14" fmla="*/ 90 w 379"/>
                  <a:gd name="T15" fmla="*/ 27 h 378"/>
                  <a:gd name="T16" fmla="*/ 93 w 379"/>
                  <a:gd name="T17" fmla="*/ 34 h 378"/>
                  <a:gd name="T18" fmla="*/ 94 w 379"/>
                  <a:gd name="T19" fmla="*/ 41 h 378"/>
                  <a:gd name="T20" fmla="*/ 95 w 379"/>
                  <a:gd name="T21" fmla="*/ 48 h 378"/>
                  <a:gd name="T22" fmla="*/ 94 w 379"/>
                  <a:gd name="T23" fmla="*/ 55 h 378"/>
                  <a:gd name="T24" fmla="*/ 93 w 379"/>
                  <a:gd name="T25" fmla="*/ 62 h 378"/>
                  <a:gd name="T26" fmla="*/ 90 w 379"/>
                  <a:gd name="T27" fmla="*/ 68 h 378"/>
                  <a:gd name="T28" fmla="*/ 87 w 379"/>
                  <a:gd name="T29" fmla="*/ 74 h 378"/>
                  <a:gd name="T30" fmla="*/ 83 w 379"/>
                  <a:gd name="T31" fmla="*/ 80 h 378"/>
                  <a:gd name="T32" fmla="*/ 78 w 379"/>
                  <a:gd name="T33" fmla="*/ 84 h 378"/>
                  <a:gd name="T34" fmla="*/ 72 w 379"/>
                  <a:gd name="T35" fmla="*/ 88 h 378"/>
                  <a:gd name="T36" fmla="*/ 66 w 379"/>
                  <a:gd name="T37" fmla="*/ 92 h 378"/>
                  <a:gd name="T38" fmla="*/ 59 w 379"/>
                  <a:gd name="T39" fmla="*/ 94 h 378"/>
                  <a:gd name="T40" fmla="*/ 52 w 379"/>
                  <a:gd name="T41" fmla="*/ 95 h 378"/>
                  <a:gd name="T42" fmla="*/ 45 w 379"/>
                  <a:gd name="T43" fmla="*/ 95 h 378"/>
                  <a:gd name="T44" fmla="*/ 38 w 379"/>
                  <a:gd name="T45" fmla="*/ 94 h 378"/>
                  <a:gd name="T46" fmla="*/ 31 w 379"/>
                  <a:gd name="T47" fmla="*/ 92 h 378"/>
                  <a:gd name="T48" fmla="*/ 25 w 379"/>
                  <a:gd name="T49" fmla="*/ 89 h 378"/>
                  <a:gd name="T50" fmla="*/ 19 w 379"/>
                  <a:gd name="T51" fmla="*/ 86 h 378"/>
                  <a:gd name="T52" fmla="*/ 14 w 379"/>
                  <a:gd name="T53" fmla="*/ 81 h 378"/>
                  <a:gd name="T54" fmla="*/ 10 w 379"/>
                  <a:gd name="T55" fmla="*/ 76 h 378"/>
                  <a:gd name="T56" fmla="*/ 6 w 379"/>
                  <a:gd name="T57" fmla="*/ 70 h 378"/>
                  <a:gd name="T58" fmla="*/ 3 w 379"/>
                  <a:gd name="T59" fmla="*/ 64 h 378"/>
                  <a:gd name="T60" fmla="*/ 1 w 379"/>
                  <a:gd name="T61" fmla="*/ 57 h 378"/>
                  <a:gd name="T62" fmla="*/ 0 w 379"/>
                  <a:gd name="T63" fmla="*/ 50 h 378"/>
                  <a:gd name="T64" fmla="*/ 1 w 379"/>
                  <a:gd name="T65" fmla="*/ 43 h 378"/>
                  <a:gd name="T66" fmla="*/ 2 w 379"/>
                  <a:gd name="T67" fmla="*/ 36 h 378"/>
                  <a:gd name="T68" fmla="*/ 4 w 379"/>
                  <a:gd name="T69" fmla="*/ 29 h 378"/>
                  <a:gd name="T70" fmla="*/ 7 w 379"/>
                  <a:gd name="T71" fmla="*/ 23 h 378"/>
                  <a:gd name="T72" fmla="*/ 11 w 379"/>
                  <a:gd name="T73" fmla="*/ 18 h 378"/>
                  <a:gd name="T74" fmla="*/ 16 w 379"/>
                  <a:gd name="T75" fmla="*/ 13 h 378"/>
                  <a:gd name="T76" fmla="*/ 21 w 379"/>
                  <a:gd name="T77" fmla="*/ 8 h 378"/>
                  <a:gd name="T78" fmla="*/ 27 w 379"/>
                  <a:gd name="T79" fmla="*/ 5 h 378"/>
                  <a:gd name="T80" fmla="*/ 34 w 379"/>
                  <a:gd name="T81" fmla="*/ 2 h 378"/>
                  <a:gd name="T82" fmla="*/ 40 w 379"/>
                  <a:gd name="T83" fmla="*/ 1 h 378"/>
                  <a:gd name="T84" fmla="*/ 48 w 379"/>
                  <a:gd name="T85" fmla="*/ 0 h 3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9"/>
                  <a:gd name="T130" fmla="*/ 0 h 378"/>
                  <a:gd name="T131" fmla="*/ 379 w 379"/>
                  <a:gd name="T132" fmla="*/ 378 h 3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9" h="378">
                    <a:moveTo>
                      <a:pt x="189" y="0"/>
                    </a:moveTo>
                    <a:lnTo>
                      <a:pt x="199" y="0"/>
                    </a:lnTo>
                    <a:lnTo>
                      <a:pt x="208" y="1"/>
                    </a:lnTo>
                    <a:lnTo>
                      <a:pt x="217" y="2"/>
                    </a:lnTo>
                    <a:lnTo>
                      <a:pt x="227" y="3"/>
                    </a:lnTo>
                    <a:lnTo>
                      <a:pt x="236" y="6"/>
                    </a:lnTo>
                    <a:lnTo>
                      <a:pt x="245" y="8"/>
                    </a:lnTo>
                    <a:lnTo>
                      <a:pt x="253" y="11"/>
                    </a:lnTo>
                    <a:lnTo>
                      <a:pt x="262" y="15"/>
                    </a:lnTo>
                    <a:lnTo>
                      <a:pt x="270" y="18"/>
                    </a:lnTo>
                    <a:lnTo>
                      <a:pt x="278" y="23"/>
                    </a:lnTo>
                    <a:lnTo>
                      <a:pt x="286" y="28"/>
                    </a:lnTo>
                    <a:lnTo>
                      <a:pt x="295" y="32"/>
                    </a:lnTo>
                    <a:lnTo>
                      <a:pt x="301" y="38"/>
                    </a:lnTo>
                    <a:lnTo>
                      <a:pt x="310" y="44"/>
                    </a:lnTo>
                    <a:lnTo>
                      <a:pt x="316" y="49"/>
                    </a:lnTo>
                    <a:lnTo>
                      <a:pt x="322" y="55"/>
                    </a:lnTo>
                    <a:lnTo>
                      <a:pt x="329" y="62"/>
                    </a:lnTo>
                    <a:lnTo>
                      <a:pt x="335" y="69"/>
                    </a:lnTo>
                    <a:lnTo>
                      <a:pt x="341" y="76"/>
                    </a:lnTo>
                    <a:lnTo>
                      <a:pt x="345" y="84"/>
                    </a:lnTo>
                    <a:lnTo>
                      <a:pt x="351" y="91"/>
                    </a:lnTo>
                    <a:lnTo>
                      <a:pt x="356" y="99"/>
                    </a:lnTo>
                    <a:lnTo>
                      <a:pt x="359" y="107"/>
                    </a:lnTo>
                    <a:lnTo>
                      <a:pt x="364" y="116"/>
                    </a:lnTo>
                    <a:lnTo>
                      <a:pt x="367" y="124"/>
                    </a:lnTo>
                    <a:lnTo>
                      <a:pt x="369" y="133"/>
                    </a:lnTo>
                    <a:lnTo>
                      <a:pt x="372" y="143"/>
                    </a:lnTo>
                    <a:lnTo>
                      <a:pt x="374" y="151"/>
                    </a:lnTo>
                    <a:lnTo>
                      <a:pt x="376" y="161"/>
                    </a:lnTo>
                    <a:lnTo>
                      <a:pt x="377" y="170"/>
                    </a:lnTo>
                    <a:lnTo>
                      <a:pt x="377" y="179"/>
                    </a:lnTo>
                    <a:lnTo>
                      <a:pt x="379" y="189"/>
                    </a:lnTo>
                    <a:lnTo>
                      <a:pt x="377" y="199"/>
                    </a:lnTo>
                    <a:lnTo>
                      <a:pt x="377" y="208"/>
                    </a:lnTo>
                    <a:lnTo>
                      <a:pt x="376" y="217"/>
                    </a:lnTo>
                    <a:lnTo>
                      <a:pt x="374" y="227"/>
                    </a:lnTo>
                    <a:lnTo>
                      <a:pt x="372" y="236"/>
                    </a:lnTo>
                    <a:lnTo>
                      <a:pt x="369" y="245"/>
                    </a:lnTo>
                    <a:lnTo>
                      <a:pt x="367" y="254"/>
                    </a:lnTo>
                    <a:lnTo>
                      <a:pt x="364" y="262"/>
                    </a:lnTo>
                    <a:lnTo>
                      <a:pt x="359" y="270"/>
                    </a:lnTo>
                    <a:lnTo>
                      <a:pt x="356" y="278"/>
                    </a:lnTo>
                    <a:lnTo>
                      <a:pt x="351" y="286"/>
                    </a:lnTo>
                    <a:lnTo>
                      <a:pt x="345" y="294"/>
                    </a:lnTo>
                    <a:lnTo>
                      <a:pt x="341" y="301"/>
                    </a:lnTo>
                    <a:lnTo>
                      <a:pt x="335" y="309"/>
                    </a:lnTo>
                    <a:lnTo>
                      <a:pt x="329" y="316"/>
                    </a:lnTo>
                    <a:lnTo>
                      <a:pt x="322" y="322"/>
                    </a:lnTo>
                    <a:lnTo>
                      <a:pt x="316" y="329"/>
                    </a:lnTo>
                    <a:lnTo>
                      <a:pt x="310" y="335"/>
                    </a:lnTo>
                    <a:lnTo>
                      <a:pt x="301" y="341"/>
                    </a:lnTo>
                    <a:lnTo>
                      <a:pt x="295" y="345"/>
                    </a:lnTo>
                    <a:lnTo>
                      <a:pt x="286" y="351"/>
                    </a:lnTo>
                    <a:lnTo>
                      <a:pt x="278" y="355"/>
                    </a:lnTo>
                    <a:lnTo>
                      <a:pt x="270" y="359"/>
                    </a:lnTo>
                    <a:lnTo>
                      <a:pt x="262" y="364"/>
                    </a:lnTo>
                    <a:lnTo>
                      <a:pt x="253" y="367"/>
                    </a:lnTo>
                    <a:lnTo>
                      <a:pt x="245" y="369"/>
                    </a:lnTo>
                    <a:lnTo>
                      <a:pt x="236" y="372"/>
                    </a:lnTo>
                    <a:lnTo>
                      <a:pt x="227" y="374"/>
                    </a:lnTo>
                    <a:lnTo>
                      <a:pt x="217" y="376"/>
                    </a:lnTo>
                    <a:lnTo>
                      <a:pt x="208" y="377"/>
                    </a:lnTo>
                    <a:lnTo>
                      <a:pt x="199" y="377"/>
                    </a:lnTo>
                    <a:lnTo>
                      <a:pt x="189" y="378"/>
                    </a:lnTo>
                    <a:lnTo>
                      <a:pt x="179" y="377"/>
                    </a:lnTo>
                    <a:lnTo>
                      <a:pt x="169" y="377"/>
                    </a:lnTo>
                    <a:lnTo>
                      <a:pt x="160" y="376"/>
                    </a:lnTo>
                    <a:lnTo>
                      <a:pt x="150" y="374"/>
                    </a:lnTo>
                    <a:lnTo>
                      <a:pt x="141" y="372"/>
                    </a:lnTo>
                    <a:lnTo>
                      <a:pt x="133" y="369"/>
                    </a:lnTo>
                    <a:lnTo>
                      <a:pt x="124" y="367"/>
                    </a:lnTo>
                    <a:lnTo>
                      <a:pt x="115" y="364"/>
                    </a:lnTo>
                    <a:lnTo>
                      <a:pt x="107" y="359"/>
                    </a:lnTo>
                    <a:lnTo>
                      <a:pt x="99" y="355"/>
                    </a:lnTo>
                    <a:lnTo>
                      <a:pt x="91" y="351"/>
                    </a:lnTo>
                    <a:lnTo>
                      <a:pt x="84" y="345"/>
                    </a:lnTo>
                    <a:lnTo>
                      <a:pt x="76" y="341"/>
                    </a:lnTo>
                    <a:lnTo>
                      <a:pt x="69" y="335"/>
                    </a:lnTo>
                    <a:lnTo>
                      <a:pt x="62" y="329"/>
                    </a:lnTo>
                    <a:lnTo>
                      <a:pt x="55" y="322"/>
                    </a:lnTo>
                    <a:lnTo>
                      <a:pt x="49" y="316"/>
                    </a:lnTo>
                    <a:lnTo>
                      <a:pt x="43" y="309"/>
                    </a:lnTo>
                    <a:lnTo>
                      <a:pt x="38" y="301"/>
                    </a:lnTo>
                    <a:lnTo>
                      <a:pt x="32" y="294"/>
                    </a:lnTo>
                    <a:lnTo>
                      <a:pt x="27" y="286"/>
                    </a:lnTo>
                    <a:lnTo>
                      <a:pt x="23" y="278"/>
                    </a:lnTo>
                    <a:lnTo>
                      <a:pt x="18" y="270"/>
                    </a:lnTo>
                    <a:lnTo>
                      <a:pt x="15" y="262"/>
                    </a:lnTo>
                    <a:lnTo>
                      <a:pt x="11" y="254"/>
                    </a:lnTo>
                    <a:lnTo>
                      <a:pt x="8" y="245"/>
                    </a:lnTo>
                    <a:lnTo>
                      <a:pt x="5" y="236"/>
                    </a:lnTo>
                    <a:lnTo>
                      <a:pt x="3" y="227"/>
                    </a:lnTo>
                    <a:lnTo>
                      <a:pt x="2" y="217"/>
                    </a:lnTo>
                    <a:lnTo>
                      <a:pt x="1" y="208"/>
                    </a:lnTo>
                    <a:lnTo>
                      <a:pt x="0" y="199"/>
                    </a:lnTo>
                    <a:lnTo>
                      <a:pt x="0" y="189"/>
                    </a:lnTo>
                    <a:lnTo>
                      <a:pt x="0" y="179"/>
                    </a:lnTo>
                    <a:lnTo>
                      <a:pt x="1" y="170"/>
                    </a:lnTo>
                    <a:lnTo>
                      <a:pt x="2" y="161"/>
                    </a:lnTo>
                    <a:lnTo>
                      <a:pt x="3" y="151"/>
                    </a:lnTo>
                    <a:lnTo>
                      <a:pt x="5" y="143"/>
                    </a:lnTo>
                    <a:lnTo>
                      <a:pt x="8" y="133"/>
                    </a:lnTo>
                    <a:lnTo>
                      <a:pt x="11" y="124"/>
                    </a:lnTo>
                    <a:lnTo>
                      <a:pt x="15" y="116"/>
                    </a:lnTo>
                    <a:lnTo>
                      <a:pt x="18" y="107"/>
                    </a:lnTo>
                    <a:lnTo>
                      <a:pt x="23" y="99"/>
                    </a:lnTo>
                    <a:lnTo>
                      <a:pt x="27" y="91"/>
                    </a:lnTo>
                    <a:lnTo>
                      <a:pt x="32" y="84"/>
                    </a:lnTo>
                    <a:lnTo>
                      <a:pt x="38" y="76"/>
                    </a:lnTo>
                    <a:lnTo>
                      <a:pt x="43" y="69"/>
                    </a:lnTo>
                    <a:lnTo>
                      <a:pt x="49" y="62"/>
                    </a:lnTo>
                    <a:lnTo>
                      <a:pt x="55" y="55"/>
                    </a:lnTo>
                    <a:lnTo>
                      <a:pt x="62" y="49"/>
                    </a:lnTo>
                    <a:lnTo>
                      <a:pt x="69" y="44"/>
                    </a:lnTo>
                    <a:lnTo>
                      <a:pt x="76" y="38"/>
                    </a:lnTo>
                    <a:lnTo>
                      <a:pt x="84" y="32"/>
                    </a:lnTo>
                    <a:lnTo>
                      <a:pt x="91" y="28"/>
                    </a:lnTo>
                    <a:lnTo>
                      <a:pt x="99" y="23"/>
                    </a:lnTo>
                    <a:lnTo>
                      <a:pt x="107" y="18"/>
                    </a:lnTo>
                    <a:lnTo>
                      <a:pt x="115" y="15"/>
                    </a:lnTo>
                    <a:lnTo>
                      <a:pt x="124" y="11"/>
                    </a:lnTo>
                    <a:lnTo>
                      <a:pt x="133" y="8"/>
                    </a:lnTo>
                    <a:lnTo>
                      <a:pt x="141" y="6"/>
                    </a:lnTo>
                    <a:lnTo>
                      <a:pt x="150" y="3"/>
                    </a:lnTo>
                    <a:lnTo>
                      <a:pt x="160" y="2"/>
                    </a:lnTo>
                    <a:lnTo>
                      <a:pt x="169" y="1"/>
                    </a:lnTo>
                    <a:lnTo>
                      <a:pt x="179" y="0"/>
                    </a:lnTo>
                    <a:lnTo>
                      <a:pt x="189" y="0"/>
                    </a:lnTo>
                  </a:path>
                </a:pathLst>
              </a:custGeom>
              <a:noFill/>
              <a:ln w="0">
                <a:solidFill>
                  <a:srgbClr val="000000"/>
                </a:solidFill>
                <a:prstDash val="solid"/>
                <a:round/>
                <a:headEnd/>
                <a:tailEnd/>
              </a:ln>
            </p:spPr>
            <p:txBody>
              <a:bodyPr/>
              <a:lstStyle/>
              <a:p>
                <a:endParaRPr lang="en-GB"/>
              </a:p>
            </p:txBody>
          </p:sp>
          <p:sp>
            <p:nvSpPr>
              <p:cNvPr id="358" name="Freeform 159"/>
              <p:cNvSpPr>
                <a:spLocks/>
              </p:cNvSpPr>
              <p:nvPr/>
            </p:nvSpPr>
            <p:spPr bwMode="auto">
              <a:xfrm>
                <a:off x="228" y="2073"/>
                <a:ext cx="145" cy="146"/>
              </a:xfrm>
              <a:custGeom>
                <a:avLst/>
                <a:gdLst>
                  <a:gd name="T0" fmla="*/ 40 w 291"/>
                  <a:gd name="T1" fmla="*/ 1 h 291"/>
                  <a:gd name="T2" fmla="*/ 45 w 291"/>
                  <a:gd name="T3" fmla="*/ 1 h 291"/>
                  <a:gd name="T4" fmla="*/ 50 w 291"/>
                  <a:gd name="T5" fmla="*/ 3 h 291"/>
                  <a:gd name="T6" fmla="*/ 55 w 291"/>
                  <a:gd name="T7" fmla="*/ 5 h 291"/>
                  <a:gd name="T8" fmla="*/ 59 w 291"/>
                  <a:gd name="T9" fmla="*/ 9 h 291"/>
                  <a:gd name="T10" fmla="*/ 63 w 291"/>
                  <a:gd name="T11" fmla="*/ 12 h 291"/>
                  <a:gd name="T12" fmla="*/ 66 w 291"/>
                  <a:gd name="T13" fmla="*/ 16 h 291"/>
                  <a:gd name="T14" fmla="*/ 69 w 291"/>
                  <a:gd name="T15" fmla="*/ 21 h 291"/>
                  <a:gd name="T16" fmla="*/ 71 w 291"/>
                  <a:gd name="T17" fmla="*/ 26 h 291"/>
                  <a:gd name="T18" fmla="*/ 72 w 291"/>
                  <a:gd name="T19" fmla="*/ 31 h 291"/>
                  <a:gd name="T20" fmla="*/ 72 w 291"/>
                  <a:gd name="T21" fmla="*/ 37 h 291"/>
                  <a:gd name="T22" fmla="*/ 72 w 291"/>
                  <a:gd name="T23" fmla="*/ 42 h 291"/>
                  <a:gd name="T24" fmla="*/ 71 w 291"/>
                  <a:gd name="T25" fmla="*/ 47 h 291"/>
                  <a:gd name="T26" fmla="*/ 69 w 291"/>
                  <a:gd name="T27" fmla="*/ 52 h 291"/>
                  <a:gd name="T28" fmla="*/ 66 w 291"/>
                  <a:gd name="T29" fmla="*/ 57 h 291"/>
                  <a:gd name="T30" fmla="*/ 63 w 291"/>
                  <a:gd name="T31" fmla="*/ 61 h 291"/>
                  <a:gd name="T32" fmla="*/ 59 w 291"/>
                  <a:gd name="T33" fmla="*/ 65 h 291"/>
                  <a:gd name="T34" fmla="*/ 55 w 291"/>
                  <a:gd name="T35" fmla="*/ 68 h 291"/>
                  <a:gd name="T36" fmla="*/ 50 w 291"/>
                  <a:gd name="T37" fmla="*/ 70 h 291"/>
                  <a:gd name="T38" fmla="*/ 45 w 291"/>
                  <a:gd name="T39" fmla="*/ 72 h 291"/>
                  <a:gd name="T40" fmla="*/ 40 w 291"/>
                  <a:gd name="T41" fmla="*/ 73 h 291"/>
                  <a:gd name="T42" fmla="*/ 34 w 291"/>
                  <a:gd name="T43" fmla="*/ 73 h 291"/>
                  <a:gd name="T44" fmla="*/ 29 w 291"/>
                  <a:gd name="T45" fmla="*/ 72 h 291"/>
                  <a:gd name="T46" fmla="*/ 24 w 291"/>
                  <a:gd name="T47" fmla="*/ 71 h 291"/>
                  <a:gd name="T48" fmla="*/ 19 w 291"/>
                  <a:gd name="T49" fmla="*/ 69 h 291"/>
                  <a:gd name="T50" fmla="*/ 14 w 291"/>
                  <a:gd name="T51" fmla="*/ 66 h 291"/>
                  <a:gd name="T52" fmla="*/ 10 w 291"/>
                  <a:gd name="T53" fmla="*/ 62 h 291"/>
                  <a:gd name="T54" fmla="*/ 7 w 291"/>
                  <a:gd name="T55" fmla="*/ 58 h 291"/>
                  <a:gd name="T56" fmla="*/ 4 w 291"/>
                  <a:gd name="T57" fmla="*/ 54 h 291"/>
                  <a:gd name="T58" fmla="*/ 2 w 291"/>
                  <a:gd name="T59" fmla="*/ 49 h 291"/>
                  <a:gd name="T60" fmla="*/ 1 w 291"/>
                  <a:gd name="T61" fmla="*/ 44 h 291"/>
                  <a:gd name="T62" fmla="*/ 0 w 291"/>
                  <a:gd name="T63" fmla="*/ 39 h 291"/>
                  <a:gd name="T64" fmla="*/ 0 w 291"/>
                  <a:gd name="T65" fmla="*/ 33 h 291"/>
                  <a:gd name="T66" fmla="*/ 1 w 291"/>
                  <a:gd name="T67" fmla="*/ 28 h 291"/>
                  <a:gd name="T68" fmla="*/ 3 w 291"/>
                  <a:gd name="T69" fmla="*/ 22 h 291"/>
                  <a:gd name="T70" fmla="*/ 5 w 291"/>
                  <a:gd name="T71" fmla="*/ 18 h 291"/>
                  <a:gd name="T72" fmla="*/ 8 w 291"/>
                  <a:gd name="T73" fmla="*/ 14 h 291"/>
                  <a:gd name="T74" fmla="*/ 12 w 291"/>
                  <a:gd name="T75" fmla="*/ 10 h 291"/>
                  <a:gd name="T76" fmla="*/ 16 w 291"/>
                  <a:gd name="T77" fmla="*/ 7 h 291"/>
                  <a:gd name="T78" fmla="*/ 20 w 291"/>
                  <a:gd name="T79" fmla="*/ 4 h 291"/>
                  <a:gd name="T80" fmla="*/ 25 w 291"/>
                  <a:gd name="T81" fmla="*/ 2 h 291"/>
                  <a:gd name="T82" fmla="*/ 31 w 291"/>
                  <a:gd name="T83" fmla="*/ 1 h 291"/>
                  <a:gd name="T84" fmla="*/ 36 w 291"/>
                  <a:gd name="T85" fmla="*/ 0 h 2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1"/>
                  <a:gd name="T130" fmla="*/ 0 h 291"/>
                  <a:gd name="T131" fmla="*/ 291 w 291"/>
                  <a:gd name="T132" fmla="*/ 291 h 2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1" h="291">
                    <a:moveTo>
                      <a:pt x="146" y="0"/>
                    </a:moveTo>
                    <a:lnTo>
                      <a:pt x="154" y="0"/>
                    </a:lnTo>
                    <a:lnTo>
                      <a:pt x="160" y="1"/>
                    </a:lnTo>
                    <a:lnTo>
                      <a:pt x="167" y="2"/>
                    </a:lnTo>
                    <a:lnTo>
                      <a:pt x="175" y="3"/>
                    </a:lnTo>
                    <a:lnTo>
                      <a:pt x="182" y="4"/>
                    </a:lnTo>
                    <a:lnTo>
                      <a:pt x="189" y="7"/>
                    </a:lnTo>
                    <a:lnTo>
                      <a:pt x="196" y="9"/>
                    </a:lnTo>
                    <a:lnTo>
                      <a:pt x="202" y="11"/>
                    </a:lnTo>
                    <a:lnTo>
                      <a:pt x="209" y="15"/>
                    </a:lnTo>
                    <a:lnTo>
                      <a:pt x="215" y="17"/>
                    </a:lnTo>
                    <a:lnTo>
                      <a:pt x="222" y="20"/>
                    </a:lnTo>
                    <a:lnTo>
                      <a:pt x="227" y="25"/>
                    </a:lnTo>
                    <a:lnTo>
                      <a:pt x="233" y="28"/>
                    </a:lnTo>
                    <a:lnTo>
                      <a:pt x="238" y="33"/>
                    </a:lnTo>
                    <a:lnTo>
                      <a:pt x="243" y="38"/>
                    </a:lnTo>
                    <a:lnTo>
                      <a:pt x="248" y="42"/>
                    </a:lnTo>
                    <a:lnTo>
                      <a:pt x="254" y="48"/>
                    </a:lnTo>
                    <a:lnTo>
                      <a:pt x="258" y="53"/>
                    </a:lnTo>
                    <a:lnTo>
                      <a:pt x="262" y="58"/>
                    </a:lnTo>
                    <a:lnTo>
                      <a:pt x="267" y="64"/>
                    </a:lnTo>
                    <a:lnTo>
                      <a:pt x="270" y="70"/>
                    </a:lnTo>
                    <a:lnTo>
                      <a:pt x="273" y="76"/>
                    </a:lnTo>
                    <a:lnTo>
                      <a:pt x="277" y="83"/>
                    </a:lnTo>
                    <a:lnTo>
                      <a:pt x="280" y="88"/>
                    </a:lnTo>
                    <a:lnTo>
                      <a:pt x="283" y="95"/>
                    </a:lnTo>
                    <a:lnTo>
                      <a:pt x="285" y="102"/>
                    </a:lnTo>
                    <a:lnTo>
                      <a:pt x="287" y="109"/>
                    </a:lnTo>
                    <a:lnTo>
                      <a:pt x="288" y="116"/>
                    </a:lnTo>
                    <a:lnTo>
                      <a:pt x="290" y="123"/>
                    </a:lnTo>
                    <a:lnTo>
                      <a:pt x="291" y="131"/>
                    </a:lnTo>
                    <a:lnTo>
                      <a:pt x="291" y="138"/>
                    </a:lnTo>
                    <a:lnTo>
                      <a:pt x="291" y="145"/>
                    </a:lnTo>
                    <a:lnTo>
                      <a:pt x="291" y="153"/>
                    </a:lnTo>
                    <a:lnTo>
                      <a:pt x="291" y="160"/>
                    </a:lnTo>
                    <a:lnTo>
                      <a:pt x="290" y="168"/>
                    </a:lnTo>
                    <a:lnTo>
                      <a:pt x="288" y="175"/>
                    </a:lnTo>
                    <a:lnTo>
                      <a:pt x="287" y="181"/>
                    </a:lnTo>
                    <a:lnTo>
                      <a:pt x="285" y="188"/>
                    </a:lnTo>
                    <a:lnTo>
                      <a:pt x="283" y="195"/>
                    </a:lnTo>
                    <a:lnTo>
                      <a:pt x="280" y="201"/>
                    </a:lnTo>
                    <a:lnTo>
                      <a:pt x="277" y="208"/>
                    </a:lnTo>
                    <a:lnTo>
                      <a:pt x="273" y="215"/>
                    </a:lnTo>
                    <a:lnTo>
                      <a:pt x="270" y="221"/>
                    </a:lnTo>
                    <a:lnTo>
                      <a:pt x="267" y="226"/>
                    </a:lnTo>
                    <a:lnTo>
                      <a:pt x="262" y="232"/>
                    </a:lnTo>
                    <a:lnTo>
                      <a:pt x="258" y="238"/>
                    </a:lnTo>
                    <a:lnTo>
                      <a:pt x="254" y="242"/>
                    </a:lnTo>
                    <a:lnTo>
                      <a:pt x="248" y="248"/>
                    </a:lnTo>
                    <a:lnTo>
                      <a:pt x="243" y="253"/>
                    </a:lnTo>
                    <a:lnTo>
                      <a:pt x="238" y="257"/>
                    </a:lnTo>
                    <a:lnTo>
                      <a:pt x="233" y="262"/>
                    </a:lnTo>
                    <a:lnTo>
                      <a:pt x="227" y="265"/>
                    </a:lnTo>
                    <a:lnTo>
                      <a:pt x="222" y="269"/>
                    </a:lnTo>
                    <a:lnTo>
                      <a:pt x="215" y="274"/>
                    </a:lnTo>
                    <a:lnTo>
                      <a:pt x="209" y="276"/>
                    </a:lnTo>
                    <a:lnTo>
                      <a:pt x="202" y="279"/>
                    </a:lnTo>
                    <a:lnTo>
                      <a:pt x="196" y="282"/>
                    </a:lnTo>
                    <a:lnTo>
                      <a:pt x="189" y="284"/>
                    </a:lnTo>
                    <a:lnTo>
                      <a:pt x="182" y="286"/>
                    </a:lnTo>
                    <a:lnTo>
                      <a:pt x="175" y="287"/>
                    </a:lnTo>
                    <a:lnTo>
                      <a:pt x="167" y="288"/>
                    </a:lnTo>
                    <a:lnTo>
                      <a:pt x="160" y="290"/>
                    </a:lnTo>
                    <a:lnTo>
                      <a:pt x="154" y="291"/>
                    </a:lnTo>
                    <a:lnTo>
                      <a:pt x="146" y="291"/>
                    </a:lnTo>
                    <a:lnTo>
                      <a:pt x="139" y="291"/>
                    </a:lnTo>
                    <a:lnTo>
                      <a:pt x="131" y="290"/>
                    </a:lnTo>
                    <a:lnTo>
                      <a:pt x="124" y="288"/>
                    </a:lnTo>
                    <a:lnTo>
                      <a:pt x="117" y="287"/>
                    </a:lnTo>
                    <a:lnTo>
                      <a:pt x="110" y="286"/>
                    </a:lnTo>
                    <a:lnTo>
                      <a:pt x="103" y="284"/>
                    </a:lnTo>
                    <a:lnTo>
                      <a:pt x="96" y="282"/>
                    </a:lnTo>
                    <a:lnTo>
                      <a:pt x="89" y="279"/>
                    </a:lnTo>
                    <a:lnTo>
                      <a:pt x="83" y="276"/>
                    </a:lnTo>
                    <a:lnTo>
                      <a:pt x="76" y="274"/>
                    </a:lnTo>
                    <a:lnTo>
                      <a:pt x="71" y="269"/>
                    </a:lnTo>
                    <a:lnTo>
                      <a:pt x="65" y="265"/>
                    </a:lnTo>
                    <a:lnTo>
                      <a:pt x="59" y="262"/>
                    </a:lnTo>
                    <a:lnTo>
                      <a:pt x="53" y="257"/>
                    </a:lnTo>
                    <a:lnTo>
                      <a:pt x="49" y="253"/>
                    </a:lnTo>
                    <a:lnTo>
                      <a:pt x="43" y="248"/>
                    </a:lnTo>
                    <a:lnTo>
                      <a:pt x="38" y="242"/>
                    </a:lnTo>
                    <a:lnTo>
                      <a:pt x="34" y="238"/>
                    </a:lnTo>
                    <a:lnTo>
                      <a:pt x="29" y="232"/>
                    </a:lnTo>
                    <a:lnTo>
                      <a:pt x="26" y="226"/>
                    </a:lnTo>
                    <a:lnTo>
                      <a:pt x="21" y="221"/>
                    </a:lnTo>
                    <a:lnTo>
                      <a:pt x="18" y="215"/>
                    </a:lnTo>
                    <a:lnTo>
                      <a:pt x="15" y="208"/>
                    </a:lnTo>
                    <a:lnTo>
                      <a:pt x="12" y="201"/>
                    </a:lnTo>
                    <a:lnTo>
                      <a:pt x="10" y="195"/>
                    </a:lnTo>
                    <a:lnTo>
                      <a:pt x="7" y="188"/>
                    </a:lnTo>
                    <a:lnTo>
                      <a:pt x="5" y="181"/>
                    </a:lnTo>
                    <a:lnTo>
                      <a:pt x="4" y="175"/>
                    </a:lnTo>
                    <a:lnTo>
                      <a:pt x="1" y="168"/>
                    </a:lnTo>
                    <a:lnTo>
                      <a:pt x="1" y="160"/>
                    </a:lnTo>
                    <a:lnTo>
                      <a:pt x="0" y="153"/>
                    </a:lnTo>
                    <a:lnTo>
                      <a:pt x="0" y="145"/>
                    </a:lnTo>
                    <a:lnTo>
                      <a:pt x="0" y="138"/>
                    </a:lnTo>
                    <a:lnTo>
                      <a:pt x="1" y="131"/>
                    </a:lnTo>
                    <a:lnTo>
                      <a:pt x="1" y="123"/>
                    </a:lnTo>
                    <a:lnTo>
                      <a:pt x="4" y="116"/>
                    </a:lnTo>
                    <a:lnTo>
                      <a:pt x="5" y="109"/>
                    </a:lnTo>
                    <a:lnTo>
                      <a:pt x="7" y="102"/>
                    </a:lnTo>
                    <a:lnTo>
                      <a:pt x="10" y="95"/>
                    </a:lnTo>
                    <a:lnTo>
                      <a:pt x="12" y="88"/>
                    </a:lnTo>
                    <a:lnTo>
                      <a:pt x="15" y="83"/>
                    </a:lnTo>
                    <a:lnTo>
                      <a:pt x="18" y="76"/>
                    </a:lnTo>
                    <a:lnTo>
                      <a:pt x="21" y="70"/>
                    </a:lnTo>
                    <a:lnTo>
                      <a:pt x="26" y="64"/>
                    </a:lnTo>
                    <a:lnTo>
                      <a:pt x="29" y="58"/>
                    </a:lnTo>
                    <a:lnTo>
                      <a:pt x="34" y="53"/>
                    </a:lnTo>
                    <a:lnTo>
                      <a:pt x="38" y="48"/>
                    </a:lnTo>
                    <a:lnTo>
                      <a:pt x="43" y="42"/>
                    </a:lnTo>
                    <a:lnTo>
                      <a:pt x="49" y="38"/>
                    </a:lnTo>
                    <a:lnTo>
                      <a:pt x="53" y="33"/>
                    </a:lnTo>
                    <a:lnTo>
                      <a:pt x="59" y="28"/>
                    </a:lnTo>
                    <a:lnTo>
                      <a:pt x="65" y="25"/>
                    </a:lnTo>
                    <a:lnTo>
                      <a:pt x="71" y="20"/>
                    </a:lnTo>
                    <a:lnTo>
                      <a:pt x="76" y="17"/>
                    </a:lnTo>
                    <a:lnTo>
                      <a:pt x="83" y="15"/>
                    </a:lnTo>
                    <a:lnTo>
                      <a:pt x="89" y="11"/>
                    </a:lnTo>
                    <a:lnTo>
                      <a:pt x="96" y="9"/>
                    </a:lnTo>
                    <a:lnTo>
                      <a:pt x="103" y="7"/>
                    </a:lnTo>
                    <a:lnTo>
                      <a:pt x="110" y="4"/>
                    </a:lnTo>
                    <a:lnTo>
                      <a:pt x="117" y="3"/>
                    </a:lnTo>
                    <a:lnTo>
                      <a:pt x="124" y="2"/>
                    </a:lnTo>
                    <a:lnTo>
                      <a:pt x="131" y="1"/>
                    </a:lnTo>
                    <a:lnTo>
                      <a:pt x="139" y="0"/>
                    </a:lnTo>
                    <a:lnTo>
                      <a:pt x="146" y="0"/>
                    </a:lnTo>
                  </a:path>
                </a:pathLst>
              </a:custGeom>
              <a:noFill/>
              <a:ln w="0">
                <a:solidFill>
                  <a:srgbClr val="000000"/>
                </a:solidFill>
                <a:prstDash val="solid"/>
                <a:round/>
                <a:headEnd/>
                <a:tailEnd/>
              </a:ln>
            </p:spPr>
            <p:txBody>
              <a:bodyPr/>
              <a:lstStyle/>
              <a:p>
                <a:endParaRPr lang="en-GB"/>
              </a:p>
            </p:txBody>
          </p:sp>
          <p:sp>
            <p:nvSpPr>
              <p:cNvPr id="359" name="Freeform 160"/>
              <p:cNvSpPr>
                <a:spLocks noEditPoints="1"/>
              </p:cNvSpPr>
              <p:nvPr/>
            </p:nvSpPr>
            <p:spPr bwMode="auto">
              <a:xfrm>
                <a:off x="998" y="2050"/>
                <a:ext cx="206" cy="205"/>
              </a:xfrm>
              <a:custGeom>
                <a:avLst/>
                <a:gdLst>
                  <a:gd name="T0" fmla="*/ 62 w 412"/>
                  <a:gd name="T1" fmla="*/ 1 h 410"/>
                  <a:gd name="T2" fmla="*/ 74 w 412"/>
                  <a:gd name="T3" fmla="*/ 5 h 410"/>
                  <a:gd name="T4" fmla="*/ 84 w 412"/>
                  <a:gd name="T5" fmla="*/ 12 h 410"/>
                  <a:gd name="T6" fmla="*/ 93 w 412"/>
                  <a:gd name="T7" fmla="*/ 21 h 410"/>
                  <a:gd name="T8" fmla="*/ 99 w 412"/>
                  <a:gd name="T9" fmla="*/ 31 h 410"/>
                  <a:gd name="T10" fmla="*/ 103 w 412"/>
                  <a:gd name="T11" fmla="*/ 44 h 410"/>
                  <a:gd name="T12" fmla="*/ 103 w 412"/>
                  <a:gd name="T13" fmla="*/ 56 h 410"/>
                  <a:gd name="T14" fmla="*/ 100 w 412"/>
                  <a:gd name="T15" fmla="*/ 69 h 410"/>
                  <a:gd name="T16" fmla="*/ 95 w 412"/>
                  <a:gd name="T17" fmla="*/ 80 h 410"/>
                  <a:gd name="T18" fmla="*/ 86 w 412"/>
                  <a:gd name="T19" fmla="*/ 90 h 410"/>
                  <a:gd name="T20" fmla="*/ 76 w 412"/>
                  <a:gd name="T21" fmla="*/ 97 h 410"/>
                  <a:gd name="T22" fmla="*/ 65 w 412"/>
                  <a:gd name="T23" fmla="*/ 101 h 410"/>
                  <a:gd name="T24" fmla="*/ 52 w 412"/>
                  <a:gd name="T25" fmla="*/ 103 h 410"/>
                  <a:gd name="T26" fmla="*/ 39 w 412"/>
                  <a:gd name="T27" fmla="*/ 101 h 410"/>
                  <a:gd name="T28" fmla="*/ 27 w 412"/>
                  <a:gd name="T29" fmla="*/ 97 h 410"/>
                  <a:gd name="T30" fmla="*/ 17 w 412"/>
                  <a:gd name="T31" fmla="*/ 90 h 410"/>
                  <a:gd name="T32" fmla="*/ 9 w 412"/>
                  <a:gd name="T33" fmla="*/ 80 h 410"/>
                  <a:gd name="T34" fmla="*/ 3 w 412"/>
                  <a:gd name="T35" fmla="*/ 69 h 410"/>
                  <a:gd name="T36" fmla="*/ 1 w 412"/>
                  <a:gd name="T37" fmla="*/ 56 h 410"/>
                  <a:gd name="T38" fmla="*/ 1 w 412"/>
                  <a:gd name="T39" fmla="*/ 44 h 410"/>
                  <a:gd name="T40" fmla="*/ 4 w 412"/>
                  <a:gd name="T41" fmla="*/ 31 h 410"/>
                  <a:gd name="T42" fmla="*/ 11 w 412"/>
                  <a:gd name="T43" fmla="*/ 21 h 410"/>
                  <a:gd name="T44" fmla="*/ 19 w 412"/>
                  <a:gd name="T45" fmla="*/ 12 h 410"/>
                  <a:gd name="T46" fmla="*/ 29 w 412"/>
                  <a:gd name="T47" fmla="*/ 5 h 410"/>
                  <a:gd name="T48" fmla="*/ 42 w 412"/>
                  <a:gd name="T49" fmla="*/ 1 h 410"/>
                  <a:gd name="T50" fmla="*/ 52 w 412"/>
                  <a:gd name="T51" fmla="*/ 17 h 410"/>
                  <a:gd name="T52" fmla="*/ 60 w 412"/>
                  <a:gd name="T53" fmla="*/ 18 h 410"/>
                  <a:gd name="T54" fmla="*/ 69 w 412"/>
                  <a:gd name="T55" fmla="*/ 21 h 410"/>
                  <a:gd name="T56" fmla="*/ 75 w 412"/>
                  <a:gd name="T57" fmla="*/ 26 h 410"/>
                  <a:gd name="T58" fmla="*/ 81 w 412"/>
                  <a:gd name="T59" fmla="*/ 31 h 410"/>
                  <a:gd name="T60" fmla="*/ 85 w 412"/>
                  <a:gd name="T61" fmla="*/ 40 h 410"/>
                  <a:gd name="T62" fmla="*/ 87 w 412"/>
                  <a:gd name="T63" fmla="*/ 48 h 410"/>
                  <a:gd name="T64" fmla="*/ 86 w 412"/>
                  <a:gd name="T65" fmla="*/ 56 h 410"/>
                  <a:gd name="T66" fmla="*/ 84 w 412"/>
                  <a:gd name="T67" fmla="*/ 65 h 410"/>
                  <a:gd name="T68" fmla="*/ 80 w 412"/>
                  <a:gd name="T69" fmla="*/ 72 h 410"/>
                  <a:gd name="T70" fmla="*/ 74 w 412"/>
                  <a:gd name="T71" fmla="*/ 78 h 410"/>
                  <a:gd name="T72" fmla="*/ 67 w 412"/>
                  <a:gd name="T73" fmla="*/ 83 h 410"/>
                  <a:gd name="T74" fmla="*/ 58 w 412"/>
                  <a:gd name="T75" fmla="*/ 86 h 410"/>
                  <a:gd name="T76" fmla="*/ 50 w 412"/>
                  <a:gd name="T77" fmla="*/ 87 h 410"/>
                  <a:gd name="T78" fmla="*/ 42 w 412"/>
                  <a:gd name="T79" fmla="*/ 85 h 410"/>
                  <a:gd name="T80" fmla="*/ 34 w 412"/>
                  <a:gd name="T81" fmla="*/ 82 h 410"/>
                  <a:gd name="T82" fmla="*/ 26 w 412"/>
                  <a:gd name="T83" fmla="*/ 76 h 410"/>
                  <a:gd name="T84" fmla="*/ 22 w 412"/>
                  <a:gd name="T85" fmla="*/ 70 h 410"/>
                  <a:gd name="T86" fmla="*/ 18 w 412"/>
                  <a:gd name="T87" fmla="*/ 61 h 410"/>
                  <a:gd name="T88" fmla="*/ 17 w 412"/>
                  <a:gd name="T89" fmla="*/ 53 h 410"/>
                  <a:gd name="T90" fmla="*/ 17 w 412"/>
                  <a:gd name="T91" fmla="*/ 45 h 410"/>
                  <a:gd name="T92" fmla="*/ 20 w 412"/>
                  <a:gd name="T93" fmla="*/ 36 h 410"/>
                  <a:gd name="T94" fmla="*/ 25 w 412"/>
                  <a:gd name="T95" fmla="*/ 29 h 410"/>
                  <a:gd name="T96" fmla="*/ 30 w 412"/>
                  <a:gd name="T97" fmla="*/ 24 h 410"/>
                  <a:gd name="T98" fmla="*/ 38 w 412"/>
                  <a:gd name="T99" fmla="*/ 19 h 410"/>
                  <a:gd name="T100" fmla="*/ 46 w 412"/>
                  <a:gd name="T101" fmla="*/ 17 h 4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2"/>
                  <a:gd name="T154" fmla="*/ 0 h 410"/>
                  <a:gd name="T155" fmla="*/ 412 w 412"/>
                  <a:gd name="T156" fmla="*/ 410 h 4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2" h="410">
                    <a:moveTo>
                      <a:pt x="206" y="0"/>
                    </a:moveTo>
                    <a:lnTo>
                      <a:pt x="216" y="0"/>
                    </a:lnTo>
                    <a:lnTo>
                      <a:pt x="227" y="1"/>
                    </a:lnTo>
                    <a:lnTo>
                      <a:pt x="237" y="2"/>
                    </a:lnTo>
                    <a:lnTo>
                      <a:pt x="248" y="3"/>
                    </a:lnTo>
                    <a:lnTo>
                      <a:pt x="257" y="5"/>
                    </a:lnTo>
                    <a:lnTo>
                      <a:pt x="267" y="9"/>
                    </a:lnTo>
                    <a:lnTo>
                      <a:pt x="276" y="12"/>
                    </a:lnTo>
                    <a:lnTo>
                      <a:pt x="286" y="16"/>
                    </a:lnTo>
                    <a:lnTo>
                      <a:pt x="295" y="19"/>
                    </a:lnTo>
                    <a:lnTo>
                      <a:pt x="304" y="24"/>
                    </a:lnTo>
                    <a:lnTo>
                      <a:pt x="312" y="29"/>
                    </a:lnTo>
                    <a:lnTo>
                      <a:pt x="321" y="34"/>
                    </a:lnTo>
                    <a:lnTo>
                      <a:pt x="329" y="40"/>
                    </a:lnTo>
                    <a:lnTo>
                      <a:pt x="336" y="47"/>
                    </a:lnTo>
                    <a:lnTo>
                      <a:pt x="344" y="52"/>
                    </a:lnTo>
                    <a:lnTo>
                      <a:pt x="351" y="59"/>
                    </a:lnTo>
                    <a:lnTo>
                      <a:pt x="358" y="67"/>
                    </a:lnTo>
                    <a:lnTo>
                      <a:pt x="365" y="74"/>
                    </a:lnTo>
                    <a:lnTo>
                      <a:pt x="371" y="82"/>
                    </a:lnTo>
                    <a:lnTo>
                      <a:pt x="377" y="90"/>
                    </a:lnTo>
                    <a:lnTo>
                      <a:pt x="382" y="98"/>
                    </a:lnTo>
                    <a:lnTo>
                      <a:pt x="387" y="108"/>
                    </a:lnTo>
                    <a:lnTo>
                      <a:pt x="392" y="116"/>
                    </a:lnTo>
                    <a:lnTo>
                      <a:pt x="396" y="125"/>
                    </a:lnTo>
                    <a:lnTo>
                      <a:pt x="400" y="134"/>
                    </a:lnTo>
                    <a:lnTo>
                      <a:pt x="403" y="144"/>
                    </a:lnTo>
                    <a:lnTo>
                      <a:pt x="405" y="154"/>
                    </a:lnTo>
                    <a:lnTo>
                      <a:pt x="408" y="164"/>
                    </a:lnTo>
                    <a:lnTo>
                      <a:pt x="410" y="173"/>
                    </a:lnTo>
                    <a:lnTo>
                      <a:pt x="411" y="184"/>
                    </a:lnTo>
                    <a:lnTo>
                      <a:pt x="411" y="194"/>
                    </a:lnTo>
                    <a:lnTo>
                      <a:pt x="412" y="205"/>
                    </a:lnTo>
                    <a:lnTo>
                      <a:pt x="411" y="216"/>
                    </a:lnTo>
                    <a:lnTo>
                      <a:pt x="411" y="226"/>
                    </a:lnTo>
                    <a:lnTo>
                      <a:pt x="410" y="237"/>
                    </a:lnTo>
                    <a:lnTo>
                      <a:pt x="408" y="246"/>
                    </a:lnTo>
                    <a:lnTo>
                      <a:pt x="405" y="256"/>
                    </a:lnTo>
                    <a:lnTo>
                      <a:pt x="403" y="266"/>
                    </a:lnTo>
                    <a:lnTo>
                      <a:pt x="400" y="276"/>
                    </a:lnTo>
                    <a:lnTo>
                      <a:pt x="396" y="285"/>
                    </a:lnTo>
                    <a:lnTo>
                      <a:pt x="392" y="294"/>
                    </a:lnTo>
                    <a:lnTo>
                      <a:pt x="387" y="303"/>
                    </a:lnTo>
                    <a:lnTo>
                      <a:pt x="382" y="311"/>
                    </a:lnTo>
                    <a:lnTo>
                      <a:pt x="377" y="319"/>
                    </a:lnTo>
                    <a:lnTo>
                      <a:pt x="371" y="327"/>
                    </a:lnTo>
                    <a:lnTo>
                      <a:pt x="365" y="335"/>
                    </a:lnTo>
                    <a:lnTo>
                      <a:pt x="358" y="344"/>
                    </a:lnTo>
                    <a:lnTo>
                      <a:pt x="351" y="350"/>
                    </a:lnTo>
                    <a:lnTo>
                      <a:pt x="344" y="357"/>
                    </a:lnTo>
                    <a:lnTo>
                      <a:pt x="336" y="363"/>
                    </a:lnTo>
                    <a:lnTo>
                      <a:pt x="329" y="370"/>
                    </a:lnTo>
                    <a:lnTo>
                      <a:pt x="321" y="376"/>
                    </a:lnTo>
                    <a:lnTo>
                      <a:pt x="312" y="380"/>
                    </a:lnTo>
                    <a:lnTo>
                      <a:pt x="304" y="386"/>
                    </a:lnTo>
                    <a:lnTo>
                      <a:pt x="295" y="391"/>
                    </a:lnTo>
                    <a:lnTo>
                      <a:pt x="286" y="394"/>
                    </a:lnTo>
                    <a:lnTo>
                      <a:pt x="276" y="399"/>
                    </a:lnTo>
                    <a:lnTo>
                      <a:pt x="267" y="401"/>
                    </a:lnTo>
                    <a:lnTo>
                      <a:pt x="257" y="404"/>
                    </a:lnTo>
                    <a:lnTo>
                      <a:pt x="248" y="407"/>
                    </a:lnTo>
                    <a:lnTo>
                      <a:pt x="237" y="408"/>
                    </a:lnTo>
                    <a:lnTo>
                      <a:pt x="227" y="410"/>
                    </a:lnTo>
                    <a:lnTo>
                      <a:pt x="216" y="410"/>
                    </a:lnTo>
                    <a:lnTo>
                      <a:pt x="206" y="410"/>
                    </a:lnTo>
                    <a:lnTo>
                      <a:pt x="196" y="410"/>
                    </a:lnTo>
                    <a:lnTo>
                      <a:pt x="185" y="410"/>
                    </a:lnTo>
                    <a:lnTo>
                      <a:pt x="175" y="408"/>
                    </a:lnTo>
                    <a:lnTo>
                      <a:pt x="165" y="407"/>
                    </a:lnTo>
                    <a:lnTo>
                      <a:pt x="154" y="404"/>
                    </a:lnTo>
                    <a:lnTo>
                      <a:pt x="145" y="401"/>
                    </a:lnTo>
                    <a:lnTo>
                      <a:pt x="136" y="399"/>
                    </a:lnTo>
                    <a:lnTo>
                      <a:pt x="125" y="394"/>
                    </a:lnTo>
                    <a:lnTo>
                      <a:pt x="117" y="391"/>
                    </a:lnTo>
                    <a:lnTo>
                      <a:pt x="108" y="386"/>
                    </a:lnTo>
                    <a:lnTo>
                      <a:pt x="99" y="380"/>
                    </a:lnTo>
                    <a:lnTo>
                      <a:pt x="91" y="376"/>
                    </a:lnTo>
                    <a:lnTo>
                      <a:pt x="83" y="370"/>
                    </a:lnTo>
                    <a:lnTo>
                      <a:pt x="75" y="363"/>
                    </a:lnTo>
                    <a:lnTo>
                      <a:pt x="68" y="357"/>
                    </a:lnTo>
                    <a:lnTo>
                      <a:pt x="61" y="350"/>
                    </a:lnTo>
                    <a:lnTo>
                      <a:pt x="54" y="344"/>
                    </a:lnTo>
                    <a:lnTo>
                      <a:pt x="47" y="335"/>
                    </a:lnTo>
                    <a:lnTo>
                      <a:pt x="41" y="327"/>
                    </a:lnTo>
                    <a:lnTo>
                      <a:pt x="36" y="319"/>
                    </a:lnTo>
                    <a:lnTo>
                      <a:pt x="30" y="311"/>
                    </a:lnTo>
                    <a:lnTo>
                      <a:pt x="25" y="303"/>
                    </a:lnTo>
                    <a:lnTo>
                      <a:pt x="21" y="294"/>
                    </a:lnTo>
                    <a:lnTo>
                      <a:pt x="16" y="285"/>
                    </a:lnTo>
                    <a:lnTo>
                      <a:pt x="12" y="276"/>
                    </a:lnTo>
                    <a:lnTo>
                      <a:pt x="9" y="266"/>
                    </a:lnTo>
                    <a:lnTo>
                      <a:pt x="7" y="256"/>
                    </a:lnTo>
                    <a:lnTo>
                      <a:pt x="4" y="246"/>
                    </a:lnTo>
                    <a:lnTo>
                      <a:pt x="2" y="237"/>
                    </a:lnTo>
                    <a:lnTo>
                      <a:pt x="1" y="226"/>
                    </a:lnTo>
                    <a:lnTo>
                      <a:pt x="0" y="216"/>
                    </a:lnTo>
                    <a:lnTo>
                      <a:pt x="0" y="205"/>
                    </a:lnTo>
                    <a:lnTo>
                      <a:pt x="0" y="194"/>
                    </a:lnTo>
                    <a:lnTo>
                      <a:pt x="1" y="184"/>
                    </a:lnTo>
                    <a:lnTo>
                      <a:pt x="2" y="173"/>
                    </a:lnTo>
                    <a:lnTo>
                      <a:pt x="4" y="164"/>
                    </a:lnTo>
                    <a:lnTo>
                      <a:pt x="7" y="154"/>
                    </a:lnTo>
                    <a:lnTo>
                      <a:pt x="9" y="144"/>
                    </a:lnTo>
                    <a:lnTo>
                      <a:pt x="12" y="134"/>
                    </a:lnTo>
                    <a:lnTo>
                      <a:pt x="16" y="125"/>
                    </a:lnTo>
                    <a:lnTo>
                      <a:pt x="21" y="116"/>
                    </a:lnTo>
                    <a:lnTo>
                      <a:pt x="25" y="108"/>
                    </a:lnTo>
                    <a:lnTo>
                      <a:pt x="30" y="98"/>
                    </a:lnTo>
                    <a:lnTo>
                      <a:pt x="36" y="90"/>
                    </a:lnTo>
                    <a:lnTo>
                      <a:pt x="41" y="82"/>
                    </a:lnTo>
                    <a:lnTo>
                      <a:pt x="47" y="74"/>
                    </a:lnTo>
                    <a:lnTo>
                      <a:pt x="54" y="67"/>
                    </a:lnTo>
                    <a:lnTo>
                      <a:pt x="61" y="59"/>
                    </a:lnTo>
                    <a:lnTo>
                      <a:pt x="68" y="52"/>
                    </a:lnTo>
                    <a:lnTo>
                      <a:pt x="75" y="47"/>
                    </a:lnTo>
                    <a:lnTo>
                      <a:pt x="83" y="40"/>
                    </a:lnTo>
                    <a:lnTo>
                      <a:pt x="91" y="34"/>
                    </a:lnTo>
                    <a:lnTo>
                      <a:pt x="99" y="29"/>
                    </a:lnTo>
                    <a:lnTo>
                      <a:pt x="108" y="24"/>
                    </a:lnTo>
                    <a:lnTo>
                      <a:pt x="117" y="19"/>
                    </a:lnTo>
                    <a:lnTo>
                      <a:pt x="125" y="16"/>
                    </a:lnTo>
                    <a:lnTo>
                      <a:pt x="136" y="12"/>
                    </a:lnTo>
                    <a:lnTo>
                      <a:pt x="145" y="9"/>
                    </a:lnTo>
                    <a:lnTo>
                      <a:pt x="154" y="5"/>
                    </a:lnTo>
                    <a:lnTo>
                      <a:pt x="165" y="3"/>
                    </a:lnTo>
                    <a:lnTo>
                      <a:pt x="175" y="2"/>
                    </a:lnTo>
                    <a:lnTo>
                      <a:pt x="185" y="1"/>
                    </a:lnTo>
                    <a:lnTo>
                      <a:pt x="196" y="0"/>
                    </a:lnTo>
                    <a:lnTo>
                      <a:pt x="206" y="0"/>
                    </a:lnTo>
                    <a:close/>
                    <a:moveTo>
                      <a:pt x="206" y="65"/>
                    </a:moveTo>
                    <a:lnTo>
                      <a:pt x="213" y="65"/>
                    </a:lnTo>
                    <a:lnTo>
                      <a:pt x="220" y="65"/>
                    </a:lnTo>
                    <a:lnTo>
                      <a:pt x="227" y="66"/>
                    </a:lnTo>
                    <a:lnTo>
                      <a:pt x="234" y="67"/>
                    </a:lnTo>
                    <a:lnTo>
                      <a:pt x="241" y="70"/>
                    </a:lnTo>
                    <a:lnTo>
                      <a:pt x="248" y="71"/>
                    </a:lnTo>
                    <a:lnTo>
                      <a:pt x="253" y="73"/>
                    </a:lnTo>
                    <a:lnTo>
                      <a:pt x="260" y="75"/>
                    </a:lnTo>
                    <a:lnTo>
                      <a:pt x="266" y="79"/>
                    </a:lnTo>
                    <a:lnTo>
                      <a:pt x="273" y="81"/>
                    </a:lnTo>
                    <a:lnTo>
                      <a:pt x="279" y="85"/>
                    </a:lnTo>
                    <a:lnTo>
                      <a:pt x="284" y="89"/>
                    </a:lnTo>
                    <a:lnTo>
                      <a:pt x="289" y="93"/>
                    </a:lnTo>
                    <a:lnTo>
                      <a:pt x="295" y="97"/>
                    </a:lnTo>
                    <a:lnTo>
                      <a:pt x="299" y="101"/>
                    </a:lnTo>
                    <a:lnTo>
                      <a:pt x="305" y="107"/>
                    </a:lnTo>
                    <a:lnTo>
                      <a:pt x="310" y="111"/>
                    </a:lnTo>
                    <a:lnTo>
                      <a:pt x="313" y="116"/>
                    </a:lnTo>
                    <a:lnTo>
                      <a:pt x="318" y="121"/>
                    </a:lnTo>
                    <a:lnTo>
                      <a:pt x="321" y="127"/>
                    </a:lnTo>
                    <a:lnTo>
                      <a:pt x="326" y="133"/>
                    </a:lnTo>
                    <a:lnTo>
                      <a:pt x="329" y="139"/>
                    </a:lnTo>
                    <a:lnTo>
                      <a:pt x="332" y="144"/>
                    </a:lnTo>
                    <a:lnTo>
                      <a:pt x="335" y="150"/>
                    </a:lnTo>
                    <a:lnTo>
                      <a:pt x="337" y="157"/>
                    </a:lnTo>
                    <a:lnTo>
                      <a:pt x="340" y="163"/>
                    </a:lnTo>
                    <a:lnTo>
                      <a:pt x="342" y="170"/>
                    </a:lnTo>
                    <a:lnTo>
                      <a:pt x="343" y="177"/>
                    </a:lnTo>
                    <a:lnTo>
                      <a:pt x="344" y="184"/>
                    </a:lnTo>
                    <a:lnTo>
                      <a:pt x="346" y="190"/>
                    </a:lnTo>
                    <a:lnTo>
                      <a:pt x="346" y="197"/>
                    </a:lnTo>
                    <a:lnTo>
                      <a:pt x="346" y="205"/>
                    </a:lnTo>
                    <a:lnTo>
                      <a:pt x="346" y="212"/>
                    </a:lnTo>
                    <a:lnTo>
                      <a:pt x="346" y="219"/>
                    </a:lnTo>
                    <a:lnTo>
                      <a:pt x="344" y="226"/>
                    </a:lnTo>
                    <a:lnTo>
                      <a:pt x="343" y="233"/>
                    </a:lnTo>
                    <a:lnTo>
                      <a:pt x="342" y="240"/>
                    </a:lnTo>
                    <a:lnTo>
                      <a:pt x="340" y="247"/>
                    </a:lnTo>
                    <a:lnTo>
                      <a:pt x="337" y="253"/>
                    </a:lnTo>
                    <a:lnTo>
                      <a:pt x="335" y="260"/>
                    </a:lnTo>
                    <a:lnTo>
                      <a:pt x="332" y="265"/>
                    </a:lnTo>
                    <a:lnTo>
                      <a:pt x="329" y="271"/>
                    </a:lnTo>
                    <a:lnTo>
                      <a:pt x="326" y="278"/>
                    </a:lnTo>
                    <a:lnTo>
                      <a:pt x="321" y="283"/>
                    </a:lnTo>
                    <a:lnTo>
                      <a:pt x="318" y="288"/>
                    </a:lnTo>
                    <a:lnTo>
                      <a:pt x="313" y="294"/>
                    </a:lnTo>
                    <a:lnTo>
                      <a:pt x="310" y="299"/>
                    </a:lnTo>
                    <a:lnTo>
                      <a:pt x="305" y="303"/>
                    </a:lnTo>
                    <a:lnTo>
                      <a:pt x="299" y="308"/>
                    </a:lnTo>
                    <a:lnTo>
                      <a:pt x="295" y="312"/>
                    </a:lnTo>
                    <a:lnTo>
                      <a:pt x="289" y="317"/>
                    </a:lnTo>
                    <a:lnTo>
                      <a:pt x="284" y="321"/>
                    </a:lnTo>
                    <a:lnTo>
                      <a:pt x="279" y="325"/>
                    </a:lnTo>
                    <a:lnTo>
                      <a:pt x="273" y="327"/>
                    </a:lnTo>
                    <a:lnTo>
                      <a:pt x="266" y="331"/>
                    </a:lnTo>
                    <a:lnTo>
                      <a:pt x="260" y="334"/>
                    </a:lnTo>
                    <a:lnTo>
                      <a:pt x="253" y="337"/>
                    </a:lnTo>
                    <a:lnTo>
                      <a:pt x="248" y="339"/>
                    </a:lnTo>
                    <a:lnTo>
                      <a:pt x="241" y="340"/>
                    </a:lnTo>
                    <a:lnTo>
                      <a:pt x="234" y="342"/>
                    </a:lnTo>
                    <a:lnTo>
                      <a:pt x="227" y="344"/>
                    </a:lnTo>
                    <a:lnTo>
                      <a:pt x="220" y="345"/>
                    </a:lnTo>
                    <a:lnTo>
                      <a:pt x="213" y="345"/>
                    </a:lnTo>
                    <a:lnTo>
                      <a:pt x="206" y="345"/>
                    </a:lnTo>
                    <a:lnTo>
                      <a:pt x="199" y="345"/>
                    </a:lnTo>
                    <a:lnTo>
                      <a:pt x="191" y="345"/>
                    </a:lnTo>
                    <a:lnTo>
                      <a:pt x="184" y="344"/>
                    </a:lnTo>
                    <a:lnTo>
                      <a:pt x="177" y="342"/>
                    </a:lnTo>
                    <a:lnTo>
                      <a:pt x="170" y="340"/>
                    </a:lnTo>
                    <a:lnTo>
                      <a:pt x="165" y="339"/>
                    </a:lnTo>
                    <a:lnTo>
                      <a:pt x="158" y="337"/>
                    </a:lnTo>
                    <a:lnTo>
                      <a:pt x="152" y="334"/>
                    </a:lnTo>
                    <a:lnTo>
                      <a:pt x="145" y="331"/>
                    </a:lnTo>
                    <a:lnTo>
                      <a:pt x="139" y="327"/>
                    </a:lnTo>
                    <a:lnTo>
                      <a:pt x="133" y="325"/>
                    </a:lnTo>
                    <a:lnTo>
                      <a:pt x="128" y="321"/>
                    </a:lnTo>
                    <a:lnTo>
                      <a:pt x="122" y="317"/>
                    </a:lnTo>
                    <a:lnTo>
                      <a:pt x="116" y="312"/>
                    </a:lnTo>
                    <a:lnTo>
                      <a:pt x="112" y="308"/>
                    </a:lnTo>
                    <a:lnTo>
                      <a:pt x="107" y="303"/>
                    </a:lnTo>
                    <a:lnTo>
                      <a:pt x="102" y="299"/>
                    </a:lnTo>
                    <a:lnTo>
                      <a:pt x="98" y="294"/>
                    </a:lnTo>
                    <a:lnTo>
                      <a:pt x="93" y="288"/>
                    </a:lnTo>
                    <a:lnTo>
                      <a:pt x="90" y="283"/>
                    </a:lnTo>
                    <a:lnTo>
                      <a:pt x="86" y="278"/>
                    </a:lnTo>
                    <a:lnTo>
                      <a:pt x="83" y="271"/>
                    </a:lnTo>
                    <a:lnTo>
                      <a:pt x="79" y="265"/>
                    </a:lnTo>
                    <a:lnTo>
                      <a:pt x="77" y="260"/>
                    </a:lnTo>
                    <a:lnTo>
                      <a:pt x="74" y="253"/>
                    </a:lnTo>
                    <a:lnTo>
                      <a:pt x="71" y="247"/>
                    </a:lnTo>
                    <a:lnTo>
                      <a:pt x="70" y="240"/>
                    </a:lnTo>
                    <a:lnTo>
                      <a:pt x="68" y="233"/>
                    </a:lnTo>
                    <a:lnTo>
                      <a:pt x="67" y="226"/>
                    </a:lnTo>
                    <a:lnTo>
                      <a:pt x="67" y="219"/>
                    </a:lnTo>
                    <a:lnTo>
                      <a:pt x="65" y="212"/>
                    </a:lnTo>
                    <a:lnTo>
                      <a:pt x="65" y="205"/>
                    </a:lnTo>
                    <a:lnTo>
                      <a:pt x="65" y="197"/>
                    </a:lnTo>
                    <a:lnTo>
                      <a:pt x="67" y="190"/>
                    </a:lnTo>
                    <a:lnTo>
                      <a:pt x="67" y="184"/>
                    </a:lnTo>
                    <a:lnTo>
                      <a:pt x="68" y="177"/>
                    </a:lnTo>
                    <a:lnTo>
                      <a:pt x="70" y="170"/>
                    </a:lnTo>
                    <a:lnTo>
                      <a:pt x="71" y="163"/>
                    </a:lnTo>
                    <a:lnTo>
                      <a:pt x="74" y="157"/>
                    </a:lnTo>
                    <a:lnTo>
                      <a:pt x="77" y="150"/>
                    </a:lnTo>
                    <a:lnTo>
                      <a:pt x="79" y="144"/>
                    </a:lnTo>
                    <a:lnTo>
                      <a:pt x="83" y="139"/>
                    </a:lnTo>
                    <a:lnTo>
                      <a:pt x="86" y="133"/>
                    </a:lnTo>
                    <a:lnTo>
                      <a:pt x="90" y="127"/>
                    </a:lnTo>
                    <a:lnTo>
                      <a:pt x="93" y="121"/>
                    </a:lnTo>
                    <a:lnTo>
                      <a:pt x="98" y="116"/>
                    </a:lnTo>
                    <a:lnTo>
                      <a:pt x="102" y="111"/>
                    </a:lnTo>
                    <a:lnTo>
                      <a:pt x="107" y="107"/>
                    </a:lnTo>
                    <a:lnTo>
                      <a:pt x="112" y="101"/>
                    </a:lnTo>
                    <a:lnTo>
                      <a:pt x="116" y="97"/>
                    </a:lnTo>
                    <a:lnTo>
                      <a:pt x="122" y="93"/>
                    </a:lnTo>
                    <a:lnTo>
                      <a:pt x="128" y="89"/>
                    </a:lnTo>
                    <a:lnTo>
                      <a:pt x="133" y="85"/>
                    </a:lnTo>
                    <a:lnTo>
                      <a:pt x="139" y="81"/>
                    </a:lnTo>
                    <a:lnTo>
                      <a:pt x="145" y="79"/>
                    </a:lnTo>
                    <a:lnTo>
                      <a:pt x="152" y="75"/>
                    </a:lnTo>
                    <a:lnTo>
                      <a:pt x="158" y="73"/>
                    </a:lnTo>
                    <a:lnTo>
                      <a:pt x="165" y="71"/>
                    </a:lnTo>
                    <a:lnTo>
                      <a:pt x="170" y="70"/>
                    </a:lnTo>
                    <a:lnTo>
                      <a:pt x="177" y="67"/>
                    </a:lnTo>
                    <a:lnTo>
                      <a:pt x="184" y="66"/>
                    </a:lnTo>
                    <a:lnTo>
                      <a:pt x="191" y="65"/>
                    </a:lnTo>
                    <a:lnTo>
                      <a:pt x="199" y="65"/>
                    </a:lnTo>
                    <a:lnTo>
                      <a:pt x="206" y="65"/>
                    </a:lnTo>
                    <a:close/>
                  </a:path>
                </a:pathLst>
              </a:custGeom>
              <a:solidFill>
                <a:srgbClr val="000000"/>
              </a:solidFill>
              <a:ln w="9525">
                <a:noFill/>
                <a:round/>
                <a:headEnd/>
                <a:tailEnd/>
              </a:ln>
            </p:spPr>
            <p:txBody>
              <a:bodyPr/>
              <a:lstStyle/>
              <a:p>
                <a:endParaRPr lang="en-GB"/>
              </a:p>
            </p:txBody>
          </p:sp>
          <p:sp>
            <p:nvSpPr>
              <p:cNvPr id="360" name="Freeform 161"/>
              <p:cNvSpPr>
                <a:spLocks/>
              </p:cNvSpPr>
              <p:nvPr/>
            </p:nvSpPr>
            <p:spPr bwMode="auto">
              <a:xfrm>
                <a:off x="998" y="2050"/>
                <a:ext cx="206" cy="205"/>
              </a:xfrm>
              <a:custGeom>
                <a:avLst/>
                <a:gdLst>
                  <a:gd name="T0" fmla="*/ 56 w 412"/>
                  <a:gd name="T1" fmla="*/ 1 h 410"/>
                  <a:gd name="T2" fmla="*/ 65 w 412"/>
                  <a:gd name="T3" fmla="*/ 2 h 410"/>
                  <a:gd name="T4" fmla="*/ 72 w 412"/>
                  <a:gd name="T5" fmla="*/ 4 h 410"/>
                  <a:gd name="T6" fmla="*/ 78 w 412"/>
                  <a:gd name="T7" fmla="*/ 7 h 410"/>
                  <a:gd name="T8" fmla="*/ 84 w 412"/>
                  <a:gd name="T9" fmla="*/ 12 h 410"/>
                  <a:gd name="T10" fmla="*/ 90 w 412"/>
                  <a:gd name="T11" fmla="*/ 17 h 410"/>
                  <a:gd name="T12" fmla="*/ 95 w 412"/>
                  <a:gd name="T13" fmla="*/ 23 h 410"/>
                  <a:gd name="T14" fmla="*/ 98 w 412"/>
                  <a:gd name="T15" fmla="*/ 29 h 410"/>
                  <a:gd name="T16" fmla="*/ 101 w 412"/>
                  <a:gd name="T17" fmla="*/ 36 h 410"/>
                  <a:gd name="T18" fmla="*/ 103 w 412"/>
                  <a:gd name="T19" fmla="*/ 44 h 410"/>
                  <a:gd name="T20" fmla="*/ 103 w 412"/>
                  <a:gd name="T21" fmla="*/ 51 h 410"/>
                  <a:gd name="T22" fmla="*/ 103 w 412"/>
                  <a:gd name="T23" fmla="*/ 59 h 410"/>
                  <a:gd name="T24" fmla="*/ 101 w 412"/>
                  <a:gd name="T25" fmla="*/ 67 h 410"/>
                  <a:gd name="T26" fmla="*/ 98 w 412"/>
                  <a:gd name="T27" fmla="*/ 74 h 410"/>
                  <a:gd name="T28" fmla="*/ 95 w 412"/>
                  <a:gd name="T29" fmla="*/ 80 h 410"/>
                  <a:gd name="T30" fmla="*/ 90 w 412"/>
                  <a:gd name="T31" fmla="*/ 86 h 410"/>
                  <a:gd name="T32" fmla="*/ 84 w 412"/>
                  <a:gd name="T33" fmla="*/ 91 h 410"/>
                  <a:gd name="T34" fmla="*/ 78 w 412"/>
                  <a:gd name="T35" fmla="*/ 95 h 410"/>
                  <a:gd name="T36" fmla="*/ 72 w 412"/>
                  <a:gd name="T37" fmla="*/ 99 h 410"/>
                  <a:gd name="T38" fmla="*/ 65 w 412"/>
                  <a:gd name="T39" fmla="*/ 101 h 410"/>
                  <a:gd name="T40" fmla="*/ 56 w 412"/>
                  <a:gd name="T41" fmla="*/ 103 h 410"/>
                  <a:gd name="T42" fmla="*/ 49 w 412"/>
                  <a:gd name="T43" fmla="*/ 103 h 410"/>
                  <a:gd name="T44" fmla="*/ 42 w 412"/>
                  <a:gd name="T45" fmla="*/ 102 h 410"/>
                  <a:gd name="T46" fmla="*/ 34 w 412"/>
                  <a:gd name="T47" fmla="*/ 100 h 410"/>
                  <a:gd name="T48" fmla="*/ 27 w 412"/>
                  <a:gd name="T49" fmla="*/ 97 h 410"/>
                  <a:gd name="T50" fmla="*/ 21 w 412"/>
                  <a:gd name="T51" fmla="*/ 93 h 410"/>
                  <a:gd name="T52" fmla="*/ 15 w 412"/>
                  <a:gd name="T53" fmla="*/ 88 h 410"/>
                  <a:gd name="T54" fmla="*/ 11 w 412"/>
                  <a:gd name="T55" fmla="*/ 82 h 410"/>
                  <a:gd name="T56" fmla="*/ 6 w 412"/>
                  <a:gd name="T57" fmla="*/ 76 h 410"/>
                  <a:gd name="T58" fmla="*/ 3 w 412"/>
                  <a:gd name="T59" fmla="*/ 69 h 410"/>
                  <a:gd name="T60" fmla="*/ 1 w 412"/>
                  <a:gd name="T61" fmla="*/ 61 h 410"/>
                  <a:gd name="T62" fmla="*/ 0 w 412"/>
                  <a:gd name="T63" fmla="*/ 54 h 410"/>
                  <a:gd name="T64" fmla="*/ 1 w 412"/>
                  <a:gd name="T65" fmla="*/ 46 h 410"/>
                  <a:gd name="T66" fmla="*/ 2 w 412"/>
                  <a:gd name="T67" fmla="*/ 39 h 410"/>
                  <a:gd name="T68" fmla="*/ 4 w 412"/>
                  <a:gd name="T69" fmla="*/ 31 h 410"/>
                  <a:gd name="T70" fmla="*/ 7 w 412"/>
                  <a:gd name="T71" fmla="*/ 25 h 410"/>
                  <a:gd name="T72" fmla="*/ 12 w 412"/>
                  <a:gd name="T73" fmla="*/ 19 h 410"/>
                  <a:gd name="T74" fmla="*/ 17 w 412"/>
                  <a:gd name="T75" fmla="*/ 13 h 410"/>
                  <a:gd name="T76" fmla="*/ 23 w 412"/>
                  <a:gd name="T77" fmla="*/ 9 h 410"/>
                  <a:gd name="T78" fmla="*/ 29 w 412"/>
                  <a:gd name="T79" fmla="*/ 5 h 410"/>
                  <a:gd name="T80" fmla="*/ 37 w 412"/>
                  <a:gd name="T81" fmla="*/ 3 h 410"/>
                  <a:gd name="T82" fmla="*/ 44 w 412"/>
                  <a:gd name="T83" fmla="*/ 1 h 410"/>
                  <a:gd name="T84" fmla="*/ 52 w 412"/>
                  <a:gd name="T85" fmla="*/ 0 h 4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2"/>
                  <a:gd name="T130" fmla="*/ 0 h 410"/>
                  <a:gd name="T131" fmla="*/ 412 w 412"/>
                  <a:gd name="T132" fmla="*/ 410 h 4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2" h="410">
                    <a:moveTo>
                      <a:pt x="206" y="0"/>
                    </a:moveTo>
                    <a:lnTo>
                      <a:pt x="216" y="0"/>
                    </a:lnTo>
                    <a:lnTo>
                      <a:pt x="227" y="1"/>
                    </a:lnTo>
                    <a:lnTo>
                      <a:pt x="237" y="2"/>
                    </a:lnTo>
                    <a:lnTo>
                      <a:pt x="248" y="3"/>
                    </a:lnTo>
                    <a:lnTo>
                      <a:pt x="257" y="5"/>
                    </a:lnTo>
                    <a:lnTo>
                      <a:pt x="267" y="9"/>
                    </a:lnTo>
                    <a:lnTo>
                      <a:pt x="276" y="12"/>
                    </a:lnTo>
                    <a:lnTo>
                      <a:pt x="286" y="16"/>
                    </a:lnTo>
                    <a:lnTo>
                      <a:pt x="295" y="19"/>
                    </a:lnTo>
                    <a:lnTo>
                      <a:pt x="304" y="24"/>
                    </a:lnTo>
                    <a:lnTo>
                      <a:pt x="312" y="29"/>
                    </a:lnTo>
                    <a:lnTo>
                      <a:pt x="321" y="34"/>
                    </a:lnTo>
                    <a:lnTo>
                      <a:pt x="329" y="40"/>
                    </a:lnTo>
                    <a:lnTo>
                      <a:pt x="336" y="47"/>
                    </a:lnTo>
                    <a:lnTo>
                      <a:pt x="344" y="52"/>
                    </a:lnTo>
                    <a:lnTo>
                      <a:pt x="351" y="59"/>
                    </a:lnTo>
                    <a:lnTo>
                      <a:pt x="358" y="67"/>
                    </a:lnTo>
                    <a:lnTo>
                      <a:pt x="365" y="74"/>
                    </a:lnTo>
                    <a:lnTo>
                      <a:pt x="371" y="82"/>
                    </a:lnTo>
                    <a:lnTo>
                      <a:pt x="377" y="90"/>
                    </a:lnTo>
                    <a:lnTo>
                      <a:pt x="382" y="98"/>
                    </a:lnTo>
                    <a:lnTo>
                      <a:pt x="387" y="108"/>
                    </a:lnTo>
                    <a:lnTo>
                      <a:pt x="392" y="116"/>
                    </a:lnTo>
                    <a:lnTo>
                      <a:pt x="396" y="125"/>
                    </a:lnTo>
                    <a:lnTo>
                      <a:pt x="400" y="134"/>
                    </a:lnTo>
                    <a:lnTo>
                      <a:pt x="403" y="144"/>
                    </a:lnTo>
                    <a:lnTo>
                      <a:pt x="405" y="154"/>
                    </a:lnTo>
                    <a:lnTo>
                      <a:pt x="408" y="164"/>
                    </a:lnTo>
                    <a:lnTo>
                      <a:pt x="410" y="173"/>
                    </a:lnTo>
                    <a:lnTo>
                      <a:pt x="411" y="184"/>
                    </a:lnTo>
                    <a:lnTo>
                      <a:pt x="411" y="194"/>
                    </a:lnTo>
                    <a:lnTo>
                      <a:pt x="412" y="205"/>
                    </a:lnTo>
                    <a:lnTo>
                      <a:pt x="411" y="216"/>
                    </a:lnTo>
                    <a:lnTo>
                      <a:pt x="411" y="226"/>
                    </a:lnTo>
                    <a:lnTo>
                      <a:pt x="410" y="237"/>
                    </a:lnTo>
                    <a:lnTo>
                      <a:pt x="408" y="246"/>
                    </a:lnTo>
                    <a:lnTo>
                      <a:pt x="405" y="256"/>
                    </a:lnTo>
                    <a:lnTo>
                      <a:pt x="403" y="266"/>
                    </a:lnTo>
                    <a:lnTo>
                      <a:pt x="400" y="276"/>
                    </a:lnTo>
                    <a:lnTo>
                      <a:pt x="396" y="285"/>
                    </a:lnTo>
                    <a:lnTo>
                      <a:pt x="392" y="294"/>
                    </a:lnTo>
                    <a:lnTo>
                      <a:pt x="387" y="303"/>
                    </a:lnTo>
                    <a:lnTo>
                      <a:pt x="382" y="311"/>
                    </a:lnTo>
                    <a:lnTo>
                      <a:pt x="377" y="319"/>
                    </a:lnTo>
                    <a:lnTo>
                      <a:pt x="371" y="327"/>
                    </a:lnTo>
                    <a:lnTo>
                      <a:pt x="365" y="335"/>
                    </a:lnTo>
                    <a:lnTo>
                      <a:pt x="358" y="344"/>
                    </a:lnTo>
                    <a:lnTo>
                      <a:pt x="351" y="350"/>
                    </a:lnTo>
                    <a:lnTo>
                      <a:pt x="344" y="357"/>
                    </a:lnTo>
                    <a:lnTo>
                      <a:pt x="336" y="363"/>
                    </a:lnTo>
                    <a:lnTo>
                      <a:pt x="329" y="370"/>
                    </a:lnTo>
                    <a:lnTo>
                      <a:pt x="321" y="376"/>
                    </a:lnTo>
                    <a:lnTo>
                      <a:pt x="312" y="380"/>
                    </a:lnTo>
                    <a:lnTo>
                      <a:pt x="304" y="386"/>
                    </a:lnTo>
                    <a:lnTo>
                      <a:pt x="295" y="391"/>
                    </a:lnTo>
                    <a:lnTo>
                      <a:pt x="286" y="394"/>
                    </a:lnTo>
                    <a:lnTo>
                      <a:pt x="276" y="399"/>
                    </a:lnTo>
                    <a:lnTo>
                      <a:pt x="267" y="401"/>
                    </a:lnTo>
                    <a:lnTo>
                      <a:pt x="257" y="404"/>
                    </a:lnTo>
                    <a:lnTo>
                      <a:pt x="248" y="407"/>
                    </a:lnTo>
                    <a:lnTo>
                      <a:pt x="237" y="408"/>
                    </a:lnTo>
                    <a:lnTo>
                      <a:pt x="227" y="410"/>
                    </a:lnTo>
                    <a:lnTo>
                      <a:pt x="216" y="410"/>
                    </a:lnTo>
                    <a:lnTo>
                      <a:pt x="206" y="410"/>
                    </a:lnTo>
                    <a:lnTo>
                      <a:pt x="196" y="410"/>
                    </a:lnTo>
                    <a:lnTo>
                      <a:pt x="185" y="410"/>
                    </a:lnTo>
                    <a:lnTo>
                      <a:pt x="175" y="408"/>
                    </a:lnTo>
                    <a:lnTo>
                      <a:pt x="165" y="407"/>
                    </a:lnTo>
                    <a:lnTo>
                      <a:pt x="154" y="404"/>
                    </a:lnTo>
                    <a:lnTo>
                      <a:pt x="145" y="401"/>
                    </a:lnTo>
                    <a:lnTo>
                      <a:pt x="136" y="399"/>
                    </a:lnTo>
                    <a:lnTo>
                      <a:pt x="125" y="394"/>
                    </a:lnTo>
                    <a:lnTo>
                      <a:pt x="117" y="391"/>
                    </a:lnTo>
                    <a:lnTo>
                      <a:pt x="108" y="386"/>
                    </a:lnTo>
                    <a:lnTo>
                      <a:pt x="99" y="380"/>
                    </a:lnTo>
                    <a:lnTo>
                      <a:pt x="91" y="376"/>
                    </a:lnTo>
                    <a:lnTo>
                      <a:pt x="83" y="370"/>
                    </a:lnTo>
                    <a:lnTo>
                      <a:pt x="75" y="363"/>
                    </a:lnTo>
                    <a:lnTo>
                      <a:pt x="68" y="357"/>
                    </a:lnTo>
                    <a:lnTo>
                      <a:pt x="61" y="350"/>
                    </a:lnTo>
                    <a:lnTo>
                      <a:pt x="54" y="344"/>
                    </a:lnTo>
                    <a:lnTo>
                      <a:pt x="47" y="335"/>
                    </a:lnTo>
                    <a:lnTo>
                      <a:pt x="41" y="327"/>
                    </a:lnTo>
                    <a:lnTo>
                      <a:pt x="36" y="319"/>
                    </a:lnTo>
                    <a:lnTo>
                      <a:pt x="30" y="311"/>
                    </a:lnTo>
                    <a:lnTo>
                      <a:pt x="25" y="303"/>
                    </a:lnTo>
                    <a:lnTo>
                      <a:pt x="21" y="294"/>
                    </a:lnTo>
                    <a:lnTo>
                      <a:pt x="16" y="285"/>
                    </a:lnTo>
                    <a:lnTo>
                      <a:pt x="12" y="276"/>
                    </a:lnTo>
                    <a:lnTo>
                      <a:pt x="9" y="266"/>
                    </a:lnTo>
                    <a:lnTo>
                      <a:pt x="7" y="256"/>
                    </a:lnTo>
                    <a:lnTo>
                      <a:pt x="4" y="246"/>
                    </a:lnTo>
                    <a:lnTo>
                      <a:pt x="2" y="237"/>
                    </a:lnTo>
                    <a:lnTo>
                      <a:pt x="1" y="226"/>
                    </a:lnTo>
                    <a:lnTo>
                      <a:pt x="0" y="216"/>
                    </a:lnTo>
                    <a:lnTo>
                      <a:pt x="0" y="205"/>
                    </a:lnTo>
                    <a:lnTo>
                      <a:pt x="0" y="194"/>
                    </a:lnTo>
                    <a:lnTo>
                      <a:pt x="1" y="184"/>
                    </a:lnTo>
                    <a:lnTo>
                      <a:pt x="2" y="173"/>
                    </a:lnTo>
                    <a:lnTo>
                      <a:pt x="4" y="164"/>
                    </a:lnTo>
                    <a:lnTo>
                      <a:pt x="7" y="154"/>
                    </a:lnTo>
                    <a:lnTo>
                      <a:pt x="9" y="144"/>
                    </a:lnTo>
                    <a:lnTo>
                      <a:pt x="12" y="134"/>
                    </a:lnTo>
                    <a:lnTo>
                      <a:pt x="16" y="125"/>
                    </a:lnTo>
                    <a:lnTo>
                      <a:pt x="21" y="116"/>
                    </a:lnTo>
                    <a:lnTo>
                      <a:pt x="25" y="108"/>
                    </a:lnTo>
                    <a:lnTo>
                      <a:pt x="30" y="98"/>
                    </a:lnTo>
                    <a:lnTo>
                      <a:pt x="36" y="90"/>
                    </a:lnTo>
                    <a:lnTo>
                      <a:pt x="41" y="82"/>
                    </a:lnTo>
                    <a:lnTo>
                      <a:pt x="47" y="74"/>
                    </a:lnTo>
                    <a:lnTo>
                      <a:pt x="54" y="67"/>
                    </a:lnTo>
                    <a:lnTo>
                      <a:pt x="61" y="59"/>
                    </a:lnTo>
                    <a:lnTo>
                      <a:pt x="68" y="52"/>
                    </a:lnTo>
                    <a:lnTo>
                      <a:pt x="75" y="47"/>
                    </a:lnTo>
                    <a:lnTo>
                      <a:pt x="83" y="40"/>
                    </a:lnTo>
                    <a:lnTo>
                      <a:pt x="91" y="34"/>
                    </a:lnTo>
                    <a:lnTo>
                      <a:pt x="99" y="29"/>
                    </a:lnTo>
                    <a:lnTo>
                      <a:pt x="108" y="24"/>
                    </a:lnTo>
                    <a:lnTo>
                      <a:pt x="117" y="19"/>
                    </a:lnTo>
                    <a:lnTo>
                      <a:pt x="125" y="16"/>
                    </a:lnTo>
                    <a:lnTo>
                      <a:pt x="136" y="12"/>
                    </a:lnTo>
                    <a:lnTo>
                      <a:pt x="145" y="9"/>
                    </a:lnTo>
                    <a:lnTo>
                      <a:pt x="154" y="5"/>
                    </a:lnTo>
                    <a:lnTo>
                      <a:pt x="165" y="3"/>
                    </a:lnTo>
                    <a:lnTo>
                      <a:pt x="175" y="2"/>
                    </a:lnTo>
                    <a:lnTo>
                      <a:pt x="185" y="1"/>
                    </a:lnTo>
                    <a:lnTo>
                      <a:pt x="196" y="0"/>
                    </a:lnTo>
                    <a:lnTo>
                      <a:pt x="206" y="0"/>
                    </a:lnTo>
                  </a:path>
                </a:pathLst>
              </a:custGeom>
              <a:noFill/>
              <a:ln w="0">
                <a:solidFill>
                  <a:srgbClr val="000000"/>
                </a:solidFill>
                <a:prstDash val="solid"/>
                <a:round/>
                <a:headEnd/>
                <a:tailEnd/>
              </a:ln>
            </p:spPr>
            <p:txBody>
              <a:bodyPr/>
              <a:lstStyle/>
              <a:p>
                <a:endParaRPr lang="en-GB"/>
              </a:p>
            </p:txBody>
          </p:sp>
          <p:sp>
            <p:nvSpPr>
              <p:cNvPr id="361" name="Freeform 162"/>
              <p:cNvSpPr>
                <a:spLocks/>
              </p:cNvSpPr>
              <p:nvPr/>
            </p:nvSpPr>
            <p:spPr bwMode="auto">
              <a:xfrm>
                <a:off x="1031" y="2083"/>
                <a:ext cx="140" cy="139"/>
              </a:xfrm>
              <a:custGeom>
                <a:avLst/>
                <a:gdLst>
                  <a:gd name="T0" fmla="*/ 38 w 281"/>
                  <a:gd name="T1" fmla="*/ 0 h 280"/>
                  <a:gd name="T2" fmla="*/ 44 w 281"/>
                  <a:gd name="T3" fmla="*/ 1 h 280"/>
                  <a:gd name="T4" fmla="*/ 48 w 281"/>
                  <a:gd name="T5" fmla="*/ 2 h 280"/>
                  <a:gd name="T6" fmla="*/ 53 w 281"/>
                  <a:gd name="T7" fmla="*/ 5 h 280"/>
                  <a:gd name="T8" fmla="*/ 57 w 281"/>
                  <a:gd name="T9" fmla="*/ 8 h 280"/>
                  <a:gd name="T10" fmla="*/ 61 w 281"/>
                  <a:gd name="T11" fmla="*/ 11 h 280"/>
                  <a:gd name="T12" fmla="*/ 64 w 281"/>
                  <a:gd name="T13" fmla="*/ 15 h 280"/>
                  <a:gd name="T14" fmla="*/ 66 w 281"/>
                  <a:gd name="T15" fmla="*/ 19 h 280"/>
                  <a:gd name="T16" fmla="*/ 68 w 281"/>
                  <a:gd name="T17" fmla="*/ 24 h 280"/>
                  <a:gd name="T18" fmla="*/ 69 w 281"/>
                  <a:gd name="T19" fmla="*/ 29 h 280"/>
                  <a:gd name="T20" fmla="*/ 70 w 281"/>
                  <a:gd name="T21" fmla="*/ 35 h 280"/>
                  <a:gd name="T22" fmla="*/ 69 w 281"/>
                  <a:gd name="T23" fmla="*/ 40 h 280"/>
                  <a:gd name="T24" fmla="*/ 68 w 281"/>
                  <a:gd name="T25" fmla="*/ 45 h 280"/>
                  <a:gd name="T26" fmla="*/ 66 w 281"/>
                  <a:gd name="T27" fmla="*/ 49 h 280"/>
                  <a:gd name="T28" fmla="*/ 64 w 281"/>
                  <a:gd name="T29" fmla="*/ 54 h 280"/>
                  <a:gd name="T30" fmla="*/ 61 w 281"/>
                  <a:gd name="T31" fmla="*/ 58 h 280"/>
                  <a:gd name="T32" fmla="*/ 57 w 281"/>
                  <a:gd name="T33" fmla="*/ 61 h 280"/>
                  <a:gd name="T34" fmla="*/ 53 w 281"/>
                  <a:gd name="T35" fmla="*/ 64 h 280"/>
                  <a:gd name="T36" fmla="*/ 48 w 281"/>
                  <a:gd name="T37" fmla="*/ 67 h 280"/>
                  <a:gd name="T38" fmla="*/ 44 w 281"/>
                  <a:gd name="T39" fmla="*/ 68 h 280"/>
                  <a:gd name="T40" fmla="*/ 38 w 281"/>
                  <a:gd name="T41" fmla="*/ 69 h 280"/>
                  <a:gd name="T42" fmla="*/ 33 w 281"/>
                  <a:gd name="T43" fmla="*/ 69 h 280"/>
                  <a:gd name="T44" fmla="*/ 28 w 281"/>
                  <a:gd name="T45" fmla="*/ 69 h 280"/>
                  <a:gd name="T46" fmla="*/ 23 w 281"/>
                  <a:gd name="T47" fmla="*/ 67 h 280"/>
                  <a:gd name="T48" fmla="*/ 18 w 281"/>
                  <a:gd name="T49" fmla="*/ 65 h 280"/>
                  <a:gd name="T50" fmla="*/ 14 w 281"/>
                  <a:gd name="T51" fmla="*/ 62 h 280"/>
                  <a:gd name="T52" fmla="*/ 10 w 281"/>
                  <a:gd name="T53" fmla="*/ 59 h 280"/>
                  <a:gd name="T54" fmla="*/ 7 w 281"/>
                  <a:gd name="T55" fmla="*/ 55 h 280"/>
                  <a:gd name="T56" fmla="*/ 4 w 281"/>
                  <a:gd name="T57" fmla="*/ 51 h 280"/>
                  <a:gd name="T58" fmla="*/ 2 w 281"/>
                  <a:gd name="T59" fmla="*/ 46 h 280"/>
                  <a:gd name="T60" fmla="*/ 0 w 281"/>
                  <a:gd name="T61" fmla="*/ 41 h 280"/>
                  <a:gd name="T62" fmla="*/ 0 w 281"/>
                  <a:gd name="T63" fmla="*/ 36 h 280"/>
                  <a:gd name="T64" fmla="*/ 0 w 281"/>
                  <a:gd name="T65" fmla="*/ 31 h 280"/>
                  <a:gd name="T66" fmla="*/ 1 w 281"/>
                  <a:gd name="T67" fmla="*/ 26 h 280"/>
                  <a:gd name="T68" fmla="*/ 3 w 281"/>
                  <a:gd name="T69" fmla="*/ 21 h 280"/>
                  <a:gd name="T70" fmla="*/ 5 w 281"/>
                  <a:gd name="T71" fmla="*/ 17 h 280"/>
                  <a:gd name="T72" fmla="*/ 8 w 281"/>
                  <a:gd name="T73" fmla="*/ 12 h 280"/>
                  <a:gd name="T74" fmla="*/ 11 w 281"/>
                  <a:gd name="T75" fmla="*/ 9 h 280"/>
                  <a:gd name="T76" fmla="*/ 15 w 281"/>
                  <a:gd name="T77" fmla="*/ 6 h 280"/>
                  <a:gd name="T78" fmla="*/ 20 w 281"/>
                  <a:gd name="T79" fmla="*/ 3 h 280"/>
                  <a:gd name="T80" fmla="*/ 25 w 281"/>
                  <a:gd name="T81" fmla="*/ 1 h 280"/>
                  <a:gd name="T82" fmla="*/ 29 w 281"/>
                  <a:gd name="T83" fmla="*/ 0 h 280"/>
                  <a:gd name="T84" fmla="*/ 35 w 281"/>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1"/>
                  <a:gd name="T130" fmla="*/ 0 h 280"/>
                  <a:gd name="T131" fmla="*/ 281 w 281"/>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1" h="280">
                    <a:moveTo>
                      <a:pt x="141" y="0"/>
                    </a:moveTo>
                    <a:lnTo>
                      <a:pt x="148" y="0"/>
                    </a:lnTo>
                    <a:lnTo>
                      <a:pt x="155" y="0"/>
                    </a:lnTo>
                    <a:lnTo>
                      <a:pt x="162" y="1"/>
                    </a:lnTo>
                    <a:lnTo>
                      <a:pt x="169" y="2"/>
                    </a:lnTo>
                    <a:lnTo>
                      <a:pt x="176" y="5"/>
                    </a:lnTo>
                    <a:lnTo>
                      <a:pt x="183" y="6"/>
                    </a:lnTo>
                    <a:lnTo>
                      <a:pt x="188" y="8"/>
                    </a:lnTo>
                    <a:lnTo>
                      <a:pt x="195" y="10"/>
                    </a:lnTo>
                    <a:lnTo>
                      <a:pt x="201" y="14"/>
                    </a:lnTo>
                    <a:lnTo>
                      <a:pt x="208" y="16"/>
                    </a:lnTo>
                    <a:lnTo>
                      <a:pt x="214" y="20"/>
                    </a:lnTo>
                    <a:lnTo>
                      <a:pt x="219" y="24"/>
                    </a:lnTo>
                    <a:lnTo>
                      <a:pt x="224" y="28"/>
                    </a:lnTo>
                    <a:lnTo>
                      <a:pt x="230" y="32"/>
                    </a:lnTo>
                    <a:lnTo>
                      <a:pt x="234" y="36"/>
                    </a:lnTo>
                    <a:lnTo>
                      <a:pt x="240" y="42"/>
                    </a:lnTo>
                    <a:lnTo>
                      <a:pt x="245" y="46"/>
                    </a:lnTo>
                    <a:lnTo>
                      <a:pt x="248" y="51"/>
                    </a:lnTo>
                    <a:lnTo>
                      <a:pt x="253" y="56"/>
                    </a:lnTo>
                    <a:lnTo>
                      <a:pt x="256" y="62"/>
                    </a:lnTo>
                    <a:lnTo>
                      <a:pt x="261" y="68"/>
                    </a:lnTo>
                    <a:lnTo>
                      <a:pt x="264" y="74"/>
                    </a:lnTo>
                    <a:lnTo>
                      <a:pt x="267" y="79"/>
                    </a:lnTo>
                    <a:lnTo>
                      <a:pt x="270" y="85"/>
                    </a:lnTo>
                    <a:lnTo>
                      <a:pt x="272" y="92"/>
                    </a:lnTo>
                    <a:lnTo>
                      <a:pt x="275" y="98"/>
                    </a:lnTo>
                    <a:lnTo>
                      <a:pt x="277" y="105"/>
                    </a:lnTo>
                    <a:lnTo>
                      <a:pt x="278" y="112"/>
                    </a:lnTo>
                    <a:lnTo>
                      <a:pt x="279" y="119"/>
                    </a:lnTo>
                    <a:lnTo>
                      <a:pt x="281" y="125"/>
                    </a:lnTo>
                    <a:lnTo>
                      <a:pt x="281" y="132"/>
                    </a:lnTo>
                    <a:lnTo>
                      <a:pt x="281" y="140"/>
                    </a:lnTo>
                    <a:lnTo>
                      <a:pt x="281" y="147"/>
                    </a:lnTo>
                    <a:lnTo>
                      <a:pt x="281" y="154"/>
                    </a:lnTo>
                    <a:lnTo>
                      <a:pt x="279" y="161"/>
                    </a:lnTo>
                    <a:lnTo>
                      <a:pt x="278" y="168"/>
                    </a:lnTo>
                    <a:lnTo>
                      <a:pt x="277" y="175"/>
                    </a:lnTo>
                    <a:lnTo>
                      <a:pt x="275" y="182"/>
                    </a:lnTo>
                    <a:lnTo>
                      <a:pt x="272" y="188"/>
                    </a:lnTo>
                    <a:lnTo>
                      <a:pt x="270" y="195"/>
                    </a:lnTo>
                    <a:lnTo>
                      <a:pt x="267" y="200"/>
                    </a:lnTo>
                    <a:lnTo>
                      <a:pt x="264" y="206"/>
                    </a:lnTo>
                    <a:lnTo>
                      <a:pt x="261" y="213"/>
                    </a:lnTo>
                    <a:lnTo>
                      <a:pt x="256" y="218"/>
                    </a:lnTo>
                    <a:lnTo>
                      <a:pt x="253" y="223"/>
                    </a:lnTo>
                    <a:lnTo>
                      <a:pt x="248" y="229"/>
                    </a:lnTo>
                    <a:lnTo>
                      <a:pt x="245" y="234"/>
                    </a:lnTo>
                    <a:lnTo>
                      <a:pt x="240" y="238"/>
                    </a:lnTo>
                    <a:lnTo>
                      <a:pt x="234" y="243"/>
                    </a:lnTo>
                    <a:lnTo>
                      <a:pt x="230" y="247"/>
                    </a:lnTo>
                    <a:lnTo>
                      <a:pt x="224" y="252"/>
                    </a:lnTo>
                    <a:lnTo>
                      <a:pt x="219" y="256"/>
                    </a:lnTo>
                    <a:lnTo>
                      <a:pt x="214" y="260"/>
                    </a:lnTo>
                    <a:lnTo>
                      <a:pt x="208" y="262"/>
                    </a:lnTo>
                    <a:lnTo>
                      <a:pt x="201" y="266"/>
                    </a:lnTo>
                    <a:lnTo>
                      <a:pt x="195" y="269"/>
                    </a:lnTo>
                    <a:lnTo>
                      <a:pt x="188" y="272"/>
                    </a:lnTo>
                    <a:lnTo>
                      <a:pt x="183" y="274"/>
                    </a:lnTo>
                    <a:lnTo>
                      <a:pt x="176" y="275"/>
                    </a:lnTo>
                    <a:lnTo>
                      <a:pt x="169" y="277"/>
                    </a:lnTo>
                    <a:lnTo>
                      <a:pt x="162" y="279"/>
                    </a:lnTo>
                    <a:lnTo>
                      <a:pt x="155" y="280"/>
                    </a:lnTo>
                    <a:lnTo>
                      <a:pt x="148" y="280"/>
                    </a:lnTo>
                    <a:lnTo>
                      <a:pt x="141" y="280"/>
                    </a:lnTo>
                    <a:lnTo>
                      <a:pt x="134" y="280"/>
                    </a:lnTo>
                    <a:lnTo>
                      <a:pt x="126" y="280"/>
                    </a:lnTo>
                    <a:lnTo>
                      <a:pt x="119" y="279"/>
                    </a:lnTo>
                    <a:lnTo>
                      <a:pt x="112" y="277"/>
                    </a:lnTo>
                    <a:lnTo>
                      <a:pt x="105" y="275"/>
                    </a:lnTo>
                    <a:lnTo>
                      <a:pt x="100" y="274"/>
                    </a:lnTo>
                    <a:lnTo>
                      <a:pt x="93" y="272"/>
                    </a:lnTo>
                    <a:lnTo>
                      <a:pt x="87" y="269"/>
                    </a:lnTo>
                    <a:lnTo>
                      <a:pt x="80" y="266"/>
                    </a:lnTo>
                    <a:lnTo>
                      <a:pt x="74" y="262"/>
                    </a:lnTo>
                    <a:lnTo>
                      <a:pt x="68" y="260"/>
                    </a:lnTo>
                    <a:lnTo>
                      <a:pt x="63" y="256"/>
                    </a:lnTo>
                    <a:lnTo>
                      <a:pt x="57" y="252"/>
                    </a:lnTo>
                    <a:lnTo>
                      <a:pt x="51" y="247"/>
                    </a:lnTo>
                    <a:lnTo>
                      <a:pt x="47" y="243"/>
                    </a:lnTo>
                    <a:lnTo>
                      <a:pt x="42" y="238"/>
                    </a:lnTo>
                    <a:lnTo>
                      <a:pt x="37" y="234"/>
                    </a:lnTo>
                    <a:lnTo>
                      <a:pt x="33" y="229"/>
                    </a:lnTo>
                    <a:lnTo>
                      <a:pt x="28" y="223"/>
                    </a:lnTo>
                    <a:lnTo>
                      <a:pt x="25" y="218"/>
                    </a:lnTo>
                    <a:lnTo>
                      <a:pt x="21" y="213"/>
                    </a:lnTo>
                    <a:lnTo>
                      <a:pt x="18" y="206"/>
                    </a:lnTo>
                    <a:lnTo>
                      <a:pt x="14" y="200"/>
                    </a:lnTo>
                    <a:lnTo>
                      <a:pt x="12" y="195"/>
                    </a:lnTo>
                    <a:lnTo>
                      <a:pt x="9" y="188"/>
                    </a:lnTo>
                    <a:lnTo>
                      <a:pt x="6" y="182"/>
                    </a:lnTo>
                    <a:lnTo>
                      <a:pt x="5" y="175"/>
                    </a:lnTo>
                    <a:lnTo>
                      <a:pt x="3" y="168"/>
                    </a:lnTo>
                    <a:lnTo>
                      <a:pt x="2" y="161"/>
                    </a:lnTo>
                    <a:lnTo>
                      <a:pt x="2" y="154"/>
                    </a:lnTo>
                    <a:lnTo>
                      <a:pt x="0" y="147"/>
                    </a:lnTo>
                    <a:lnTo>
                      <a:pt x="0" y="140"/>
                    </a:lnTo>
                    <a:lnTo>
                      <a:pt x="0" y="132"/>
                    </a:lnTo>
                    <a:lnTo>
                      <a:pt x="2" y="125"/>
                    </a:lnTo>
                    <a:lnTo>
                      <a:pt x="2" y="119"/>
                    </a:lnTo>
                    <a:lnTo>
                      <a:pt x="3" y="112"/>
                    </a:lnTo>
                    <a:lnTo>
                      <a:pt x="5" y="105"/>
                    </a:lnTo>
                    <a:lnTo>
                      <a:pt x="6" y="98"/>
                    </a:lnTo>
                    <a:lnTo>
                      <a:pt x="9" y="92"/>
                    </a:lnTo>
                    <a:lnTo>
                      <a:pt x="12" y="85"/>
                    </a:lnTo>
                    <a:lnTo>
                      <a:pt x="14" y="79"/>
                    </a:lnTo>
                    <a:lnTo>
                      <a:pt x="18" y="74"/>
                    </a:lnTo>
                    <a:lnTo>
                      <a:pt x="21" y="68"/>
                    </a:lnTo>
                    <a:lnTo>
                      <a:pt x="25" y="62"/>
                    </a:lnTo>
                    <a:lnTo>
                      <a:pt x="28" y="56"/>
                    </a:lnTo>
                    <a:lnTo>
                      <a:pt x="33" y="51"/>
                    </a:lnTo>
                    <a:lnTo>
                      <a:pt x="37" y="46"/>
                    </a:lnTo>
                    <a:lnTo>
                      <a:pt x="42" y="42"/>
                    </a:lnTo>
                    <a:lnTo>
                      <a:pt x="47" y="36"/>
                    </a:lnTo>
                    <a:lnTo>
                      <a:pt x="51" y="32"/>
                    </a:lnTo>
                    <a:lnTo>
                      <a:pt x="57" y="28"/>
                    </a:lnTo>
                    <a:lnTo>
                      <a:pt x="63" y="24"/>
                    </a:lnTo>
                    <a:lnTo>
                      <a:pt x="68" y="20"/>
                    </a:lnTo>
                    <a:lnTo>
                      <a:pt x="74" y="16"/>
                    </a:lnTo>
                    <a:lnTo>
                      <a:pt x="80" y="14"/>
                    </a:lnTo>
                    <a:lnTo>
                      <a:pt x="87" y="10"/>
                    </a:lnTo>
                    <a:lnTo>
                      <a:pt x="93" y="8"/>
                    </a:lnTo>
                    <a:lnTo>
                      <a:pt x="100" y="6"/>
                    </a:lnTo>
                    <a:lnTo>
                      <a:pt x="105" y="5"/>
                    </a:lnTo>
                    <a:lnTo>
                      <a:pt x="112" y="2"/>
                    </a:lnTo>
                    <a:lnTo>
                      <a:pt x="119" y="1"/>
                    </a:lnTo>
                    <a:lnTo>
                      <a:pt x="126" y="0"/>
                    </a:lnTo>
                    <a:lnTo>
                      <a:pt x="134" y="0"/>
                    </a:lnTo>
                    <a:lnTo>
                      <a:pt x="141" y="0"/>
                    </a:lnTo>
                  </a:path>
                </a:pathLst>
              </a:custGeom>
              <a:noFill/>
              <a:ln w="0">
                <a:solidFill>
                  <a:srgbClr val="000000"/>
                </a:solidFill>
                <a:prstDash val="solid"/>
                <a:round/>
                <a:headEnd/>
                <a:tailEnd/>
              </a:ln>
            </p:spPr>
            <p:txBody>
              <a:bodyPr/>
              <a:lstStyle/>
              <a:p>
                <a:endParaRPr lang="en-GB"/>
              </a:p>
            </p:txBody>
          </p:sp>
          <p:sp>
            <p:nvSpPr>
              <p:cNvPr id="362" name="Freeform 163"/>
              <p:cNvSpPr>
                <a:spLocks/>
              </p:cNvSpPr>
              <p:nvPr/>
            </p:nvSpPr>
            <p:spPr bwMode="auto">
              <a:xfrm>
                <a:off x="1070" y="2122"/>
                <a:ext cx="62" cy="62"/>
              </a:xfrm>
              <a:custGeom>
                <a:avLst/>
                <a:gdLst>
                  <a:gd name="T0" fmla="*/ 17 w 124"/>
                  <a:gd name="T1" fmla="*/ 0 h 125"/>
                  <a:gd name="T2" fmla="*/ 20 w 124"/>
                  <a:gd name="T3" fmla="*/ 0 h 125"/>
                  <a:gd name="T4" fmla="*/ 22 w 124"/>
                  <a:gd name="T5" fmla="*/ 1 h 125"/>
                  <a:gd name="T6" fmla="*/ 24 w 124"/>
                  <a:gd name="T7" fmla="*/ 2 h 125"/>
                  <a:gd name="T8" fmla="*/ 26 w 124"/>
                  <a:gd name="T9" fmla="*/ 3 h 125"/>
                  <a:gd name="T10" fmla="*/ 27 w 124"/>
                  <a:gd name="T11" fmla="*/ 5 h 125"/>
                  <a:gd name="T12" fmla="*/ 29 w 124"/>
                  <a:gd name="T13" fmla="*/ 6 h 125"/>
                  <a:gd name="T14" fmla="*/ 30 w 124"/>
                  <a:gd name="T15" fmla="*/ 8 h 125"/>
                  <a:gd name="T16" fmla="*/ 31 w 124"/>
                  <a:gd name="T17" fmla="*/ 11 h 125"/>
                  <a:gd name="T18" fmla="*/ 31 w 124"/>
                  <a:gd name="T19" fmla="*/ 13 h 125"/>
                  <a:gd name="T20" fmla="*/ 31 w 124"/>
                  <a:gd name="T21" fmla="*/ 15 h 125"/>
                  <a:gd name="T22" fmla="*/ 31 w 124"/>
                  <a:gd name="T23" fmla="*/ 18 h 125"/>
                  <a:gd name="T24" fmla="*/ 31 w 124"/>
                  <a:gd name="T25" fmla="*/ 20 h 125"/>
                  <a:gd name="T26" fmla="*/ 30 w 124"/>
                  <a:gd name="T27" fmla="*/ 22 h 125"/>
                  <a:gd name="T28" fmla="*/ 29 w 124"/>
                  <a:gd name="T29" fmla="*/ 24 h 125"/>
                  <a:gd name="T30" fmla="*/ 27 w 124"/>
                  <a:gd name="T31" fmla="*/ 26 h 125"/>
                  <a:gd name="T32" fmla="*/ 26 w 124"/>
                  <a:gd name="T33" fmla="*/ 27 h 125"/>
                  <a:gd name="T34" fmla="*/ 24 w 124"/>
                  <a:gd name="T35" fmla="*/ 28 h 125"/>
                  <a:gd name="T36" fmla="*/ 22 w 124"/>
                  <a:gd name="T37" fmla="*/ 29 h 125"/>
                  <a:gd name="T38" fmla="*/ 20 w 124"/>
                  <a:gd name="T39" fmla="*/ 30 h 125"/>
                  <a:gd name="T40" fmla="*/ 17 w 124"/>
                  <a:gd name="T41" fmla="*/ 30 h 125"/>
                  <a:gd name="T42" fmla="*/ 15 w 124"/>
                  <a:gd name="T43" fmla="*/ 31 h 125"/>
                  <a:gd name="T44" fmla="*/ 13 w 124"/>
                  <a:gd name="T45" fmla="*/ 30 h 125"/>
                  <a:gd name="T46" fmla="*/ 10 w 124"/>
                  <a:gd name="T47" fmla="*/ 30 h 125"/>
                  <a:gd name="T48" fmla="*/ 8 w 124"/>
                  <a:gd name="T49" fmla="*/ 29 h 125"/>
                  <a:gd name="T50" fmla="*/ 7 w 124"/>
                  <a:gd name="T51" fmla="*/ 28 h 125"/>
                  <a:gd name="T52" fmla="*/ 5 w 124"/>
                  <a:gd name="T53" fmla="*/ 26 h 125"/>
                  <a:gd name="T54" fmla="*/ 4 w 124"/>
                  <a:gd name="T55" fmla="*/ 24 h 125"/>
                  <a:gd name="T56" fmla="*/ 2 w 124"/>
                  <a:gd name="T57" fmla="*/ 22 h 125"/>
                  <a:gd name="T58" fmla="*/ 1 w 124"/>
                  <a:gd name="T59" fmla="*/ 20 h 125"/>
                  <a:gd name="T60" fmla="*/ 1 w 124"/>
                  <a:gd name="T61" fmla="*/ 18 h 125"/>
                  <a:gd name="T62" fmla="*/ 0 w 124"/>
                  <a:gd name="T63" fmla="*/ 16 h 125"/>
                  <a:gd name="T64" fmla="*/ 0 w 124"/>
                  <a:gd name="T65" fmla="*/ 14 h 125"/>
                  <a:gd name="T66" fmla="*/ 1 w 124"/>
                  <a:gd name="T67" fmla="*/ 11 h 125"/>
                  <a:gd name="T68" fmla="*/ 1 w 124"/>
                  <a:gd name="T69" fmla="*/ 9 h 125"/>
                  <a:gd name="T70" fmla="*/ 3 w 124"/>
                  <a:gd name="T71" fmla="*/ 7 h 125"/>
                  <a:gd name="T72" fmla="*/ 4 w 124"/>
                  <a:gd name="T73" fmla="*/ 5 h 125"/>
                  <a:gd name="T74" fmla="*/ 6 w 124"/>
                  <a:gd name="T75" fmla="*/ 4 h 125"/>
                  <a:gd name="T76" fmla="*/ 7 w 124"/>
                  <a:gd name="T77" fmla="*/ 2 h 125"/>
                  <a:gd name="T78" fmla="*/ 9 w 124"/>
                  <a:gd name="T79" fmla="*/ 1 h 125"/>
                  <a:gd name="T80" fmla="*/ 11 w 124"/>
                  <a:gd name="T81" fmla="*/ 0 h 125"/>
                  <a:gd name="T82" fmla="*/ 14 w 124"/>
                  <a:gd name="T83" fmla="*/ 0 h 125"/>
                  <a:gd name="T84" fmla="*/ 16 w 124"/>
                  <a:gd name="T85" fmla="*/ 0 h 1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4"/>
                  <a:gd name="T130" fmla="*/ 0 h 125"/>
                  <a:gd name="T131" fmla="*/ 124 w 124"/>
                  <a:gd name="T132" fmla="*/ 125 h 1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4" h="125">
                    <a:moveTo>
                      <a:pt x="62" y="0"/>
                    </a:moveTo>
                    <a:lnTo>
                      <a:pt x="66" y="0"/>
                    </a:lnTo>
                    <a:lnTo>
                      <a:pt x="68" y="0"/>
                    </a:lnTo>
                    <a:lnTo>
                      <a:pt x="71" y="0"/>
                    </a:lnTo>
                    <a:lnTo>
                      <a:pt x="75" y="1"/>
                    </a:lnTo>
                    <a:lnTo>
                      <a:pt x="77" y="1"/>
                    </a:lnTo>
                    <a:lnTo>
                      <a:pt x="81" y="3"/>
                    </a:lnTo>
                    <a:lnTo>
                      <a:pt x="83" y="4"/>
                    </a:lnTo>
                    <a:lnTo>
                      <a:pt x="86" y="5"/>
                    </a:lnTo>
                    <a:lnTo>
                      <a:pt x="89" y="6"/>
                    </a:lnTo>
                    <a:lnTo>
                      <a:pt x="92" y="7"/>
                    </a:lnTo>
                    <a:lnTo>
                      <a:pt x="94" y="8"/>
                    </a:lnTo>
                    <a:lnTo>
                      <a:pt x="97" y="11"/>
                    </a:lnTo>
                    <a:lnTo>
                      <a:pt x="99" y="12"/>
                    </a:lnTo>
                    <a:lnTo>
                      <a:pt x="101" y="14"/>
                    </a:lnTo>
                    <a:lnTo>
                      <a:pt x="104" y="16"/>
                    </a:lnTo>
                    <a:lnTo>
                      <a:pt x="106" y="18"/>
                    </a:lnTo>
                    <a:lnTo>
                      <a:pt x="108" y="20"/>
                    </a:lnTo>
                    <a:lnTo>
                      <a:pt x="109" y="22"/>
                    </a:lnTo>
                    <a:lnTo>
                      <a:pt x="112" y="24"/>
                    </a:lnTo>
                    <a:lnTo>
                      <a:pt x="114" y="27"/>
                    </a:lnTo>
                    <a:lnTo>
                      <a:pt x="115" y="30"/>
                    </a:lnTo>
                    <a:lnTo>
                      <a:pt x="116" y="33"/>
                    </a:lnTo>
                    <a:lnTo>
                      <a:pt x="117" y="35"/>
                    </a:lnTo>
                    <a:lnTo>
                      <a:pt x="120" y="38"/>
                    </a:lnTo>
                    <a:lnTo>
                      <a:pt x="121" y="41"/>
                    </a:lnTo>
                    <a:lnTo>
                      <a:pt x="121" y="44"/>
                    </a:lnTo>
                    <a:lnTo>
                      <a:pt x="122" y="46"/>
                    </a:lnTo>
                    <a:lnTo>
                      <a:pt x="123" y="50"/>
                    </a:lnTo>
                    <a:lnTo>
                      <a:pt x="123" y="52"/>
                    </a:lnTo>
                    <a:lnTo>
                      <a:pt x="124" y="56"/>
                    </a:lnTo>
                    <a:lnTo>
                      <a:pt x="124" y="59"/>
                    </a:lnTo>
                    <a:lnTo>
                      <a:pt x="124" y="62"/>
                    </a:lnTo>
                    <a:lnTo>
                      <a:pt x="124" y="65"/>
                    </a:lnTo>
                    <a:lnTo>
                      <a:pt x="124" y="68"/>
                    </a:lnTo>
                    <a:lnTo>
                      <a:pt x="123" y="72"/>
                    </a:lnTo>
                    <a:lnTo>
                      <a:pt x="123" y="74"/>
                    </a:lnTo>
                    <a:lnTo>
                      <a:pt x="122" y="77"/>
                    </a:lnTo>
                    <a:lnTo>
                      <a:pt x="121" y="81"/>
                    </a:lnTo>
                    <a:lnTo>
                      <a:pt x="121" y="83"/>
                    </a:lnTo>
                    <a:lnTo>
                      <a:pt x="120" y="87"/>
                    </a:lnTo>
                    <a:lnTo>
                      <a:pt x="117" y="89"/>
                    </a:lnTo>
                    <a:lnTo>
                      <a:pt x="116" y="91"/>
                    </a:lnTo>
                    <a:lnTo>
                      <a:pt x="115" y="95"/>
                    </a:lnTo>
                    <a:lnTo>
                      <a:pt x="114" y="97"/>
                    </a:lnTo>
                    <a:lnTo>
                      <a:pt x="112" y="99"/>
                    </a:lnTo>
                    <a:lnTo>
                      <a:pt x="109" y="102"/>
                    </a:lnTo>
                    <a:lnTo>
                      <a:pt x="108" y="104"/>
                    </a:lnTo>
                    <a:lnTo>
                      <a:pt x="106" y="106"/>
                    </a:lnTo>
                    <a:lnTo>
                      <a:pt x="104" y="108"/>
                    </a:lnTo>
                    <a:lnTo>
                      <a:pt x="101" y="110"/>
                    </a:lnTo>
                    <a:lnTo>
                      <a:pt x="99" y="112"/>
                    </a:lnTo>
                    <a:lnTo>
                      <a:pt x="97" y="113"/>
                    </a:lnTo>
                    <a:lnTo>
                      <a:pt x="94" y="115"/>
                    </a:lnTo>
                    <a:lnTo>
                      <a:pt x="92" y="117"/>
                    </a:lnTo>
                    <a:lnTo>
                      <a:pt x="89" y="118"/>
                    </a:lnTo>
                    <a:lnTo>
                      <a:pt x="86" y="119"/>
                    </a:lnTo>
                    <a:lnTo>
                      <a:pt x="83" y="120"/>
                    </a:lnTo>
                    <a:lnTo>
                      <a:pt x="81" y="121"/>
                    </a:lnTo>
                    <a:lnTo>
                      <a:pt x="77" y="122"/>
                    </a:lnTo>
                    <a:lnTo>
                      <a:pt x="75" y="123"/>
                    </a:lnTo>
                    <a:lnTo>
                      <a:pt x="71" y="123"/>
                    </a:lnTo>
                    <a:lnTo>
                      <a:pt x="68" y="123"/>
                    </a:lnTo>
                    <a:lnTo>
                      <a:pt x="66" y="125"/>
                    </a:lnTo>
                    <a:lnTo>
                      <a:pt x="62" y="125"/>
                    </a:lnTo>
                    <a:lnTo>
                      <a:pt x="59" y="125"/>
                    </a:lnTo>
                    <a:lnTo>
                      <a:pt x="55" y="123"/>
                    </a:lnTo>
                    <a:lnTo>
                      <a:pt x="53" y="123"/>
                    </a:lnTo>
                    <a:lnTo>
                      <a:pt x="49" y="123"/>
                    </a:lnTo>
                    <a:lnTo>
                      <a:pt x="46" y="122"/>
                    </a:lnTo>
                    <a:lnTo>
                      <a:pt x="44" y="121"/>
                    </a:lnTo>
                    <a:lnTo>
                      <a:pt x="40" y="120"/>
                    </a:lnTo>
                    <a:lnTo>
                      <a:pt x="38" y="119"/>
                    </a:lnTo>
                    <a:lnTo>
                      <a:pt x="34" y="118"/>
                    </a:lnTo>
                    <a:lnTo>
                      <a:pt x="32" y="117"/>
                    </a:lnTo>
                    <a:lnTo>
                      <a:pt x="30" y="115"/>
                    </a:lnTo>
                    <a:lnTo>
                      <a:pt x="28" y="113"/>
                    </a:lnTo>
                    <a:lnTo>
                      <a:pt x="25" y="112"/>
                    </a:lnTo>
                    <a:lnTo>
                      <a:pt x="22" y="110"/>
                    </a:lnTo>
                    <a:lnTo>
                      <a:pt x="21" y="108"/>
                    </a:lnTo>
                    <a:lnTo>
                      <a:pt x="18" y="106"/>
                    </a:lnTo>
                    <a:lnTo>
                      <a:pt x="16" y="104"/>
                    </a:lnTo>
                    <a:lnTo>
                      <a:pt x="14" y="102"/>
                    </a:lnTo>
                    <a:lnTo>
                      <a:pt x="13" y="99"/>
                    </a:lnTo>
                    <a:lnTo>
                      <a:pt x="10" y="97"/>
                    </a:lnTo>
                    <a:lnTo>
                      <a:pt x="9" y="95"/>
                    </a:lnTo>
                    <a:lnTo>
                      <a:pt x="7" y="91"/>
                    </a:lnTo>
                    <a:lnTo>
                      <a:pt x="6" y="89"/>
                    </a:lnTo>
                    <a:lnTo>
                      <a:pt x="4" y="87"/>
                    </a:lnTo>
                    <a:lnTo>
                      <a:pt x="3" y="83"/>
                    </a:lnTo>
                    <a:lnTo>
                      <a:pt x="2" y="81"/>
                    </a:lnTo>
                    <a:lnTo>
                      <a:pt x="1" y="77"/>
                    </a:lnTo>
                    <a:lnTo>
                      <a:pt x="1" y="74"/>
                    </a:lnTo>
                    <a:lnTo>
                      <a:pt x="0" y="72"/>
                    </a:lnTo>
                    <a:lnTo>
                      <a:pt x="0" y="68"/>
                    </a:lnTo>
                    <a:lnTo>
                      <a:pt x="0" y="65"/>
                    </a:lnTo>
                    <a:lnTo>
                      <a:pt x="0" y="62"/>
                    </a:lnTo>
                    <a:lnTo>
                      <a:pt x="0" y="59"/>
                    </a:lnTo>
                    <a:lnTo>
                      <a:pt x="0" y="56"/>
                    </a:lnTo>
                    <a:lnTo>
                      <a:pt x="0" y="52"/>
                    </a:lnTo>
                    <a:lnTo>
                      <a:pt x="1" y="50"/>
                    </a:lnTo>
                    <a:lnTo>
                      <a:pt x="1" y="46"/>
                    </a:lnTo>
                    <a:lnTo>
                      <a:pt x="2" y="44"/>
                    </a:lnTo>
                    <a:lnTo>
                      <a:pt x="3" y="41"/>
                    </a:lnTo>
                    <a:lnTo>
                      <a:pt x="4" y="38"/>
                    </a:lnTo>
                    <a:lnTo>
                      <a:pt x="6" y="35"/>
                    </a:lnTo>
                    <a:lnTo>
                      <a:pt x="7" y="33"/>
                    </a:lnTo>
                    <a:lnTo>
                      <a:pt x="9" y="30"/>
                    </a:lnTo>
                    <a:lnTo>
                      <a:pt x="10" y="27"/>
                    </a:lnTo>
                    <a:lnTo>
                      <a:pt x="13" y="24"/>
                    </a:lnTo>
                    <a:lnTo>
                      <a:pt x="14" y="22"/>
                    </a:lnTo>
                    <a:lnTo>
                      <a:pt x="16" y="20"/>
                    </a:lnTo>
                    <a:lnTo>
                      <a:pt x="18" y="18"/>
                    </a:lnTo>
                    <a:lnTo>
                      <a:pt x="21" y="16"/>
                    </a:lnTo>
                    <a:lnTo>
                      <a:pt x="22" y="14"/>
                    </a:lnTo>
                    <a:lnTo>
                      <a:pt x="25" y="12"/>
                    </a:lnTo>
                    <a:lnTo>
                      <a:pt x="28" y="11"/>
                    </a:lnTo>
                    <a:lnTo>
                      <a:pt x="30" y="8"/>
                    </a:lnTo>
                    <a:lnTo>
                      <a:pt x="32" y="7"/>
                    </a:lnTo>
                    <a:lnTo>
                      <a:pt x="34" y="6"/>
                    </a:lnTo>
                    <a:lnTo>
                      <a:pt x="38" y="5"/>
                    </a:lnTo>
                    <a:lnTo>
                      <a:pt x="40" y="4"/>
                    </a:lnTo>
                    <a:lnTo>
                      <a:pt x="44" y="3"/>
                    </a:lnTo>
                    <a:lnTo>
                      <a:pt x="46" y="1"/>
                    </a:lnTo>
                    <a:lnTo>
                      <a:pt x="49" y="1"/>
                    </a:lnTo>
                    <a:lnTo>
                      <a:pt x="53" y="0"/>
                    </a:lnTo>
                    <a:lnTo>
                      <a:pt x="55" y="0"/>
                    </a:lnTo>
                    <a:lnTo>
                      <a:pt x="59" y="0"/>
                    </a:lnTo>
                    <a:lnTo>
                      <a:pt x="62" y="0"/>
                    </a:lnTo>
                    <a:close/>
                  </a:path>
                </a:pathLst>
              </a:custGeom>
              <a:solidFill>
                <a:srgbClr val="BFBFBF"/>
              </a:solidFill>
              <a:ln w="9525">
                <a:noFill/>
                <a:round/>
                <a:headEnd/>
                <a:tailEnd/>
              </a:ln>
            </p:spPr>
            <p:txBody>
              <a:bodyPr/>
              <a:lstStyle/>
              <a:p>
                <a:endParaRPr lang="en-GB"/>
              </a:p>
            </p:txBody>
          </p:sp>
          <p:sp>
            <p:nvSpPr>
              <p:cNvPr id="363" name="Freeform 164"/>
              <p:cNvSpPr>
                <a:spLocks/>
              </p:cNvSpPr>
              <p:nvPr/>
            </p:nvSpPr>
            <p:spPr bwMode="auto">
              <a:xfrm>
                <a:off x="1070" y="2122"/>
                <a:ext cx="62" cy="62"/>
              </a:xfrm>
              <a:custGeom>
                <a:avLst/>
                <a:gdLst>
                  <a:gd name="T0" fmla="*/ 17 w 124"/>
                  <a:gd name="T1" fmla="*/ 0 h 125"/>
                  <a:gd name="T2" fmla="*/ 20 w 124"/>
                  <a:gd name="T3" fmla="*/ 0 h 125"/>
                  <a:gd name="T4" fmla="*/ 22 w 124"/>
                  <a:gd name="T5" fmla="*/ 1 h 125"/>
                  <a:gd name="T6" fmla="*/ 24 w 124"/>
                  <a:gd name="T7" fmla="*/ 2 h 125"/>
                  <a:gd name="T8" fmla="*/ 26 w 124"/>
                  <a:gd name="T9" fmla="*/ 3 h 125"/>
                  <a:gd name="T10" fmla="*/ 27 w 124"/>
                  <a:gd name="T11" fmla="*/ 5 h 125"/>
                  <a:gd name="T12" fmla="*/ 29 w 124"/>
                  <a:gd name="T13" fmla="*/ 6 h 125"/>
                  <a:gd name="T14" fmla="*/ 30 w 124"/>
                  <a:gd name="T15" fmla="*/ 8 h 125"/>
                  <a:gd name="T16" fmla="*/ 31 w 124"/>
                  <a:gd name="T17" fmla="*/ 11 h 125"/>
                  <a:gd name="T18" fmla="*/ 31 w 124"/>
                  <a:gd name="T19" fmla="*/ 13 h 125"/>
                  <a:gd name="T20" fmla="*/ 31 w 124"/>
                  <a:gd name="T21" fmla="*/ 15 h 125"/>
                  <a:gd name="T22" fmla="*/ 31 w 124"/>
                  <a:gd name="T23" fmla="*/ 18 h 125"/>
                  <a:gd name="T24" fmla="*/ 31 w 124"/>
                  <a:gd name="T25" fmla="*/ 20 h 125"/>
                  <a:gd name="T26" fmla="*/ 30 w 124"/>
                  <a:gd name="T27" fmla="*/ 22 h 125"/>
                  <a:gd name="T28" fmla="*/ 29 w 124"/>
                  <a:gd name="T29" fmla="*/ 24 h 125"/>
                  <a:gd name="T30" fmla="*/ 27 w 124"/>
                  <a:gd name="T31" fmla="*/ 26 h 125"/>
                  <a:gd name="T32" fmla="*/ 26 w 124"/>
                  <a:gd name="T33" fmla="*/ 27 h 125"/>
                  <a:gd name="T34" fmla="*/ 24 w 124"/>
                  <a:gd name="T35" fmla="*/ 28 h 125"/>
                  <a:gd name="T36" fmla="*/ 22 w 124"/>
                  <a:gd name="T37" fmla="*/ 29 h 125"/>
                  <a:gd name="T38" fmla="*/ 20 w 124"/>
                  <a:gd name="T39" fmla="*/ 30 h 125"/>
                  <a:gd name="T40" fmla="*/ 17 w 124"/>
                  <a:gd name="T41" fmla="*/ 30 h 125"/>
                  <a:gd name="T42" fmla="*/ 15 w 124"/>
                  <a:gd name="T43" fmla="*/ 31 h 125"/>
                  <a:gd name="T44" fmla="*/ 13 w 124"/>
                  <a:gd name="T45" fmla="*/ 30 h 125"/>
                  <a:gd name="T46" fmla="*/ 10 w 124"/>
                  <a:gd name="T47" fmla="*/ 30 h 125"/>
                  <a:gd name="T48" fmla="*/ 8 w 124"/>
                  <a:gd name="T49" fmla="*/ 29 h 125"/>
                  <a:gd name="T50" fmla="*/ 7 w 124"/>
                  <a:gd name="T51" fmla="*/ 28 h 125"/>
                  <a:gd name="T52" fmla="*/ 5 w 124"/>
                  <a:gd name="T53" fmla="*/ 26 h 125"/>
                  <a:gd name="T54" fmla="*/ 4 w 124"/>
                  <a:gd name="T55" fmla="*/ 24 h 125"/>
                  <a:gd name="T56" fmla="*/ 2 w 124"/>
                  <a:gd name="T57" fmla="*/ 22 h 125"/>
                  <a:gd name="T58" fmla="*/ 1 w 124"/>
                  <a:gd name="T59" fmla="*/ 20 h 125"/>
                  <a:gd name="T60" fmla="*/ 1 w 124"/>
                  <a:gd name="T61" fmla="*/ 18 h 125"/>
                  <a:gd name="T62" fmla="*/ 0 w 124"/>
                  <a:gd name="T63" fmla="*/ 16 h 125"/>
                  <a:gd name="T64" fmla="*/ 0 w 124"/>
                  <a:gd name="T65" fmla="*/ 14 h 125"/>
                  <a:gd name="T66" fmla="*/ 1 w 124"/>
                  <a:gd name="T67" fmla="*/ 11 h 125"/>
                  <a:gd name="T68" fmla="*/ 1 w 124"/>
                  <a:gd name="T69" fmla="*/ 9 h 125"/>
                  <a:gd name="T70" fmla="*/ 3 w 124"/>
                  <a:gd name="T71" fmla="*/ 7 h 125"/>
                  <a:gd name="T72" fmla="*/ 4 w 124"/>
                  <a:gd name="T73" fmla="*/ 5 h 125"/>
                  <a:gd name="T74" fmla="*/ 6 w 124"/>
                  <a:gd name="T75" fmla="*/ 4 h 125"/>
                  <a:gd name="T76" fmla="*/ 7 w 124"/>
                  <a:gd name="T77" fmla="*/ 2 h 125"/>
                  <a:gd name="T78" fmla="*/ 9 w 124"/>
                  <a:gd name="T79" fmla="*/ 1 h 125"/>
                  <a:gd name="T80" fmla="*/ 11 w 124"/>
                  <a:gd name="T81" fmla="*/ 0 h 125"/>
                  <a:gd name="T82" fmla="*/ 14 w 124"/>
                  <a:gd name="T83" fmla="*/ 0 h 125"/>
                  <a:gd name="T84" fmla="*/ 16 w 124"/>
                  <a:gd name="T85" fmla="*/ 0 h 1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4"/>
                  <a:gd name="T130" fmla="*/ 0 h 125"/>
                  <a:gd name="T131" fmla="*/ 124 w 124"/>
                  <a:gd name="T132" fmla="*/ 125 h 1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4" h="125">
                    <a:moveTo>
                      <a:pt x="62" y="0"/>
                    </a:moveTo>
                    <a:lnTo>
                      <a:pt x="66" y="0"/>
                    </a:lnTo>
                    <a:lnTo>
                      <a:pt x="68" y="0"/>
                    </a:lnTo>
                    <a:lnTo>
                      <a:pt x="71" y="0"/>
                    </a:lnTo>
                    <a:lnTo>
                      <a:pt x="75" y="1"/>
                    </a:lnTo>
                    <a:lnTo>
                      <a:pt x="77" y="1"/>
                    </a:lnTo>
                    <a:lnTo>
                      <a:pt x="81" y="3"/>
                    </a:lnTo>
                    <a:lnTo>
                      <a:pt x="83" y="4"/>
                    </a:lnTo>
                    <a:lnTo>
                      <a:pt x="86" y="5"/>
                    </a:lnTo>
                    <a:lnTo>
                      <a:pt x="89" y="6"/>
                    </a:lnTo>
                    <a:lnTo>
                      <a:pt x="92" y="7"/>
                    </a:lnTo>
                    <a:lnTo>
                      <a:pt x="94" y="8"/>
                    </a:lnTo>
                    <a:lnTo>
                      <a:pt x="97" y="11"/>
                    </a:lnTo>
                    <a:lnTo>
                      <a:pt x="99" y="12"/>
                    </a:lnTo>
                    <a:lnTo>
                      <a:pt x="101" y="14"/>
                    </a:lnTo>
                    <a:lnTo>
                      <a:pt x="104" y="16"/>
                    </a:lnTo>
                    <a:lnTo>
                      <a:pt x="106" y="18"/>
                    </a:lnTo>
                    <a:lnTo>
                      <a:pt x="108" y="20"/>
                    </a:lnTo>
                    <a:lnTo>
                      <a:pt x="109" y="22"/>
                    </a:lnTo>
                    <a:lnTo>
                      <a:pt x="112" y="24"/>
                    </a:lnTo>
                    <a:lnTo>
                      <a:pt x="114" y="27"/>
                    </a:lnTo>
                    <a:lnTo>
                      <a:pt x="115" y="30"/>
                    </a:lnTo>
                    <a:lnTo>
                      <a:pt x="116" y="33"/>
                    </a:lnTo>
                    <a:lnTo>
                      <a:pt x="117" y="35"/>
                    </a:lnTo>
                    <a:lnTo>
                      <a:pt x="120" y="38"/>
                    </a:lnTo>
                    <a:lnTo>
                      <a:pt x="121" y="41"/>
                    </a:lnTo>
                    <a:lnTo>
                      <a:pt x="121" y="44"/>
                    </a:lnTo>
                    <a:lnTo>
                      <a:pt x="122" y="46"/>
                    </a:lnTo>
                    <a:lnTo>
                      <a:pt x="123" y="50"/>
                    </a:lnTo>
                    <a:lnTo>
                      <a:pt x="123" y="52"/>
                    </a:lnTo>
                    <a:lnTo>
                      <a:pt x="124" y="56"/>
                    </a:lnTo>
                    <a:lnTo>
                      <a:pt x="124" y="59"/>
                    </a:lnTo>
                    <a:lnTo>
                      <a:pt x="124" y="62"/>
                    </a:lnTo>
                    <a:lnTo>
                      <a:pt x="124" y="65"/>
                    </a:lnTo>
                    <a:lnTo>
                      <a:pt x="124" y="68"/>
                    </a:lnTo>
                    <a:lnTo>
                      <a:pt x="123" y="72"/>
                    </a:lnTo>
                    <a:lnTo>
                      <a:pt x="123" y="74"/>
                    </a:lnTo>
                    <a:lnTo>
                      <a:pt x="122" y="77"/>
                    </a:lnTo>
                    <a:lnTo>
                      <a:pt x="121" y="81"/>
                    </a:lnTo>
                    <a:lnTo>
                      <a:pt x="121" y="83"/>
                    </a:lnTo>
                    <a:lnTo>
                      <a:pt x="120" y="87"/>
                    </a:lnTo>
                    <a:lnTo>
                      <a:pt x="117" y="89"/>
                    </a:lnTo>
                    <a:lnTo>
                      <a:pt x="116" y="91"/>
                    </a:lnTo>
                    <a:lnTo>
                      <a:pt x="115" y="95"/>
                    </a:lnTo>
                    <a:lnTo>
                      <a:pt x="114" y="97"/>
                    </a:lnTo>
                    <a:lnTo>
                      <a:pt x="112" y="99"/>
                    </a:lnTo>
                    <a:lnTo>
                      <a:pt x="109" y="102"/>
                    </a:lnTo>
                    <a:lnTo>
                      <a:pt x="108" y="104"/>
                    </a:lnTo>
                    <a:lnTo>
                      <a:pt x="106" y="106"/>
                    </a:lnTo>
                    <a:lnTo>
                      <a:pt x="104" y="108"/>
                    </a:lnTo>
                    <a:lnTo>
                      <a:pt x="101" y="110"/>
                    </a:lnTo>
                    <a:lnTo>
                      <a:pt x="99" y="112"/>
                    </a:lnTo>
                    <a:lnTo>
                      <a:pt x="97" y="113"/>
                    </a:lnTo>
                    <a:lnTo>
                      <a:pt x="94" y="115"/>
                    </a:lnTo>
                    <a:lnTo>
                      <a:pt x="92" y="117"/>
                    </a:lnTo>
                    <a:lnTo>
                      <a:pt x="89" y="118"/>
                    </a:lnTo>
                    <a:lnTo>
                      <a:pt x="86" y="119"/>
                    </a:lnTo>
                    <a:lnTo>
                      <a:pt x="83" y="120"/>
                    </a:lnTo>
                    <a:lnTo>
                      <a:pt x="81" y="121"/>
                    </a:lnTo>
                    <a:lnTo>
                      <a:pt x="77" y="122"/>
                    </a:lnTo>
                    <a:lnTo>
                      <a:pt x="75" y="123"/>
                    </a:lnTo>
                    <a:lnTo>
                      <a:pt x="71" y="123"/>
                    </a:lnTo>
                    <a:lnTo>
                      <a:pt x="68" y="123"/>
                    </a:lnTo>
                    <a:lnTo>
                      <a:pt x="66" y="125"/>
                    </a:lnTo>
                    <a:lnTo>
                      <a:pt x="62" y="125"/>
                    </a:lnTo>
                    <a:lnTo>
                      <a:pt x="59" y="125"/>
                    </a:lnTo>
                    <a:lnTo>
                      <a:pt x="55" y="123"/>
                    </a:lnTo>
                    <a:lnTo>
                      <a:pt x="53" y="123"/>
                    </a:lnTo>
                    <a:lnTo>
                      <a:pt x="49" y="123"/>
                    </a:lnTo>
                    <a:lnTo>
                      <a:pt x="46" y="122"/>
                    </a:lnTo>
                    <a:lnTo>
                      <a:pt x="44" y="121"/>
                    </a:lnTo>
                    <a:lnTo>
                      <a:pt x="40" y="120"/>
                    </a:lnTo>
                    <a:lnTo>
                      <a:pt x="38" y="119"/>
                    </a:lnTo>
                    <a:lnTo>
                      <a:pt x="34" y="118"/>
                    </a:lnTo>
                    <a:lnTo>
                      <a:pt x="32" y="117"/>
                    </a:lnTo>
                    <a:lnTo>
                      <a:pt x="30" y="115"/>
                    </a:lnTo>
                    <a:lnTo>
                      <a:pt x="28" y="113"/>
                    </a:lnTo>
                    <a:lnTo>
                      <a:pt x="25" y="112"/>
                    </a:lnTo>
                    <a:lnTo>
                      <a:pt x="22" y="110"/>
                    </a:lnTo>
                    <a:lnTo>
                      <a:pt x="21" y="108"/>
                    </a:lnTo>
                    <a:lnTo>
                      <a:pt x="18" y="106"/>
                    </a:lnTo>
                    <a:lnTo>
                      <a:pt x="16" y="104"/>
                    </a:lnTo>
                    <a:lnTo>
                      <a:pt x="14" y="102"/>
                    </a:lnTo>
                    <a:lnTo>
                      <a:pt x="13" y="99"/>
                    </a:lnTo>
                    <a:lnTo>
                      <a:pt x="10" y="97"/>
                    </a:lnTo>
                    <a:lnTo>
                      <a:pt x="9" y="95"/>
                    </a:lnTo>
                    <a:lnTo>
                      <a:pt x="7" y="91"/>
                    </a:lnTo>
                    <a:lnTo>
                      <a:pt x="6" y="89"/>
                    </a:lnTo>
                    <a:lnTo>
                      <a:pt x="4" y="87"/>
                    </a:lnTo>
                    <a:lnTo>
                      <a:pt x="3" y="83"/>
                    </a:lnTo>
                    <a:lnTo>
                      <a:pt x="2" y="81"/>
                    </a:lnTo>
                    <a:lnTo>
                      <a:pt x="1" y="77"/>
                    </a:lnTo>
                    <a:lnTo>
                      <a:pt x="1" y="74"/>
                    </a:lnTo>
                    <a:lnTo>
                      <a:pt x="0" y="72"/>
                    </a:lnTo>
                    <a:lnTo>
                      <a:pt x="0" y="68"/>
                    </a:lnTo>
                    <a:lnTo>
                      <a:pt x="0" y="65"/>
                    </a:lnTo>
                    <a:lnTo>
                      <a:pt x="0" y="62"/>
                    </a:lnTo>
                    <a:lnTo>
                      <a:pt x="0" y="59"/>
                    </a:lnTo>
                    <a:lnTo>
                      <a:pt x="0" y="56"/>
                    </a:lnTo>
                    <a:lnTo>
                      <a:pt x="0" y="52"/>
                    </a:lnTo>
                    <a:lnTo>
                      <a:pt x="1" y="50"/>
                    </a:lnTo>
                    <a:lnTo>
                      <a:pt x="1" y="46"/>
                    </a:lnTo>
                    <a:lnTo>
                      <a:pt x="2" y="44"/>
                    </a:lnTo>
                    <a:lnTo>
                      <a:pt x="3" y="41"/>
                    </a:lnTo>
                    <a:lnTo>
                      <a:pt x="4" y="38"/>
                    </a:lnTo>
                    <a:lnTo>
                      <a:pt x="6" y="35"/>
                    </a:lnTo>
                    <a:lnTo>
                      <a:pt x="7" y="33"/>
                    </a:lnTo>
                    <a:lnTo>
                      <a:pt x="9" y="30"/>
                    </a:lnTo>
                    <a:lnTo>
                      <a:pt x="10" y="27"/>
                    </a:lnTo>
                    <a:lnTo>
                      <a:pt x="13" y="24"/>
                    </a:lnTo>
                    <a:lnTo>
                      <a:pt x="14" y="22"/>
                    </a:lnTo>
                    <a:lnTo>
                      <a:pt x="16" y="20"/>
                    </a:lnTo>
                    <a:lnTo>
                      <a:pt x="18" y="18"/>
                    </a:lnTo>
                    <a:lnTo>
                      <a:pt x="21" y="16"/>
                    </a:lnTo>
                    <a:lnTo>
                      <a:pt x="22" y="14"/>
                    </a:lnTo>
                    <a:lnTo>
                      <a:pt x="25" y="12"/>
                    </a:lnTo>
                    <a:lnTo>
                      <a:pt x="28" y="11"/>
                    </a:lnTo>
                    <a:lnTo>
                      <a:pt x="30" y="8"/>
                    </a:lnTo>
                    <a:lnTo>
                      <a:pt x="32" y="7"/>
                    </a:lnTo>
                    <a:lnTo>
                      <a:pt x="34" y="6"/>
                    </a:lnTo>
                    <a:lnTo>
                      <a:pt x="38" y="5"/>
                    </a:lnTo>
                    <a:lnTo>
                      <a:pt x="40" y="4"/>
                    </a:lnTo>
                    <a:lnTo>
                      <a:pt x="44" y="3"/>
                    </a:lnTo>
                    <a:lnTo>
                      <a:pt x="46" y="1"/>
                    </a:lnTo>
                    <a:lnTo>
                      <a:pt x="49" y="1"/>
                    </a:lnTo>
                    <a:lnTo>
                      <a:pt x="53" y="0"/>
                    </a:lnTo>
                    <a:lnTo>
                      <a:pt x="55" y="0"/>
                    </a:lnTo>
                    <a:lnTo>
                      <a:pt x="59" y="0"/>
                    </a:lnTo>
                    <a:lnTo>
                      <a:pt x="62" y="0"/>
                    </a:lnTo>
                  </a:path>
                </a:pathLst>
              </a:custGeom>
              <a:noFill/>
              <a:ln w="0">
                <a:solidFill>
                  <a:srgbClr val="000000"/>
                </a:solidFill>
                <a:prstDash val="solid"/>
                <a:round/>
                <a:headEnd/>
                <a:tailEnd/>
              </a:ln>
            </p:spPr>
            <p:txBody>
              <a:bodyPr/>
              <a:lstStyle/>
              <a:p>
                <a:endParaRPr lang="en-GB"/>
              </a:p>
            </p:txBody>
          </p:sp>
          <p:sp>
            <p:nvSpPr>
              <p:cNvPr id="364" name="Freeform 165"/>
              <p:cNvSpPr>
                <a:spLocks/>
              </p:cNvSpPr>
              <p:nvPr/>
            </p:nvSpPr>
            <p:spPr bwMode="auto">
              <a:xfrm>
                <a:off x="1074" y="2126"/>
                <a:ext cx="54" cy="53"/>
              </a:xfrm>
              <a:custGeom>
                <a:avLst/>
                <a:gdLst>
                  <a:gd name="T0" fmla="*/ 15 w 107"/>
                  <a:gd name="T1" fmla="*/ 0 h 105"/>
                  <a:gd name="T2" fmla="*/ 17 w 107"/>
                  <a:gd name="T3" fmla="*/ 1 h 105"/>
                  <a:gd name="T4" fmla="*/ 19 w 107"/>
                  <a:gd name="T5" fmla="*/ 1 h 105"/>
                  <a:gd name="T6" fmla="*/ 21 w 107"/>
                  <a:gd name="T7" fmla="*/ 2 h 105"/>
                  <a:gd name="T8" fmla="*/ 22 w 107"/>
                  <a:gd name="T9" fmla="*/ 3 h 105"/>
                  <a:gd name="T10" fmla="*/ 24 w 107"/>
                  <a:gd name="T11" fmla="*/ 5 h 105"/>
                  <a:gd name="T12" fmla="*/ 25 w 107"/>
                  <a:gd name="T13" fmla="*/ 6 h 105"/>
                  <a:gd name="T14" fmla="*/ 26 w 107"/>
                  <a:gd name="T15" fmla="*/ 8 h 105"/>
                  <a:gd name="T16" fmla="*/ 27 w 107"/>
                  <a:gd name="T17" fmla="*/ 9 h 105"/>
                  <a:gd name="T18" fmla="*/ 27 w 107"/>
                  <a:gd name="T19" fmla="*/ 11 h 105"/>
                  <a:gd name="T20" fmla="*/ 27 w 107"/>
                  <a:gd name="T21" fmla="*/ 13 h 105"/>
                  <a:gd name="T22" fmla="*/ 27 w 107"/>
                  <a:gd name="T23" fmla="*/ 16 h 105"/>
                  <a:gd name="T24" fmla="*/ 27 w 107"/>
                  <a:gd name="T25" fmla="*/ 18 h 105"/>
                  <a:gd name="T26" fmla="*/ 26 w 107"/>
                  <a:gd name="T27" fmla="*/ 19 h 105"/>
                  <a:gd name="T28" fmla="*/ 25 w 107"/>
                  <a:gd name="T29" fmla="*/ 21 h 105"/>
                  <a:gd name="T30" fmla="*/ 24 w 107"/>
                  <a:gd name="T31" fmla="*/ 22 h 105"/>
                  <a:gd name="T32" fmla="*/ 22 w 107"/>
                  <a:gd name="T33" fmla="*/ 24 h 105"/>
                  <a:gd name="T34" fmla="*/ 21 w 107"/>
                  <a:gd name="T35" fmla="*/ 25 h 105"/>
                  <a:gd name="T36" fmla="*/ 19 w 107"/>
                  <a:gd name="T37" fmla="*/ 26 h 105"/>
                  <a:gd name="T38" fmla="*/ 17 w 107"/>
                  <a:gd name="T39" fmla="*/ 26 h 105"/>
                  <a:gd name="T40" fmla="*/ 15 w 107"/>
                  <a:gd name="T41" fmla="*/ 27 h 105"/>
                  <a:gd name="T42" fmla="*/ 13 w 107"/>
                  <a:gd name="T43" fmla="*/ 27 h 105"/>
                  <a:gd name="T44" fmla="*/ 11 w 107"/>
                  <a:gd name="T45" fmla="*/ 26 h 105"/>
                  <a:gd name="T46" fmla="*/ 9 w 107"/>
                  <a:gd name="T47" fmla="*/ 26 h 105"/>
                  <a:gd name="T48" fmla="*/ 7 w 107"/>
                  <a:gd name="T49" fmla="*/ 25 h 105"/>
                  <a:gd name="T50" fmla="*/ 6 w 107"/>
                  <a:gd name="T51" fmla="*/ 24 h 105"/>
                  <a:gd name="T52" fmla="*/ 4 w 107"/>
                  <a:gd name="T53" fmla="*/ 23 h 105"/>
                  <a:gd name="T54" fmla="*/ 3 w 107"/>
                  <a:gd name="T55" fmla="*/ 22 h 105"/>
                  <a:gd name="T56" fmla="*/ 2 w 107"/>
                  <a:gd name="T57" fmla="*/ 20 h 105"/>
                  <a:gd name="T58" fmla="*/ 1 w 107"/>
                  <a:gd name="T59" fmla="*/ 18 h 105"/>
                  <a:gd name="T60" fmla="*/ 1 w 107"/>
                  <a:gd name="T61" fmla="*/ 16 h 105"/>
                  <a:gd name="T62" fmla="*/ 0 w 107"/>
                  <a:gd name="T63" fmla="*/ 14 h 105"/>
                  <a:gd name="T64" fmla="*/ 1 w 107"/>
                  <a:gd name="T65" fmla="*/ 12 h 105"/>
                  <a:gd name="T66" fmla="*/ 1 w 107"/>
                  <a:gd name="T67" fmla="*/ 10 h 105"/>
                  <a:gd name="T68" fmla="*/ 2 w 107"/>
                  <a:gd name="T69" fmla="*/ 8 h 105"/>
                  <a:gd name="T70" fmla="*/ 2 w 107"/>
                  <a:gd name="T71" fmla="*/ 7 h 105"/>
                  <a:gd name="T72" fmla="*/ 4 w 107"/>
                  <a:gd name="T73" fmla="*/ 5 h 105"/>
                  <a:gd name="T74" fmla="*/ 5 w 107"/>
                  <a:gd name="T75" fmla="*/ 4 h 105"/>
                  <a:gd name="T76" fmla="*/ 6 w 107"/>
                  <a:gd name="T77" fmla="*/ 3 h 105"/>
                  <a:gd name="T78" fmla="*/ 8 w 107"/>
                  <a:gd name="T79" fmla="*/ 1 h 105"/>
                  <a:gd name="T80" fmla="*/ 10 w 107"/>
                  <a:gd name="T81" fmla="*/ 1 h 105"/>
                  <a:gd name="T82" fmla="*/ 12 w 107"/>
                  <a:gd name="T83" fmla="*/ 0 h 105"/>
                  <a:gd name="T84" fmla="*/ 14 w 107"/>
                  <a:gd name="T85" fmla="*/ 0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105"/>
                  <a:gd name="T131" fmla="*/ 107 w 107"/>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105">
                    <a:moveTo>
                      <a:pt x="54" y="0"/>
                    </a:moveTo>
                    <a:lnTo>
                      <a:pt x="56" y="0"/>
                    </a:lnTo>
                    <a:lnTo>
                      <a:pt x="59" y="0"/>
                    </a:lnTo>
                    <a:lnTo>
                      <a:pt x="62" y="0"/>
                    </a:lnTo>
                    <a:lnTo>
                      <a:pt x="64" y="1"/>
                    </a:lnTo>
                    <a:lnTo>
                      <a:pt x="67" y="1"/>
                    </a:lnTo>
                    <a:lnTo>
                      <a:pt x="69" y="2"/>
                    </a:lnTo>
                    <a:lnTo>
                      <a:pt x="71" y="2"/>
                    </a:lnTo>
                    <a:lnTo>
                      <a:pt x="75" y="3"/>
                    </a:lnTo>
                    <a:lnTo>
                      <a:pt x="77" y="4"/>
                    </a:lnTo>
                    <a:lnTo>
                      <a:pt x="79" y="5"/>
                    </a:lnTo>
                    <a:lnTo>
                      <a:pt x="82" y="6"/>
                    </a:lnTo>
                    <a:lnTo>
                      <a:pt x="83" y="9"/>
                    </a:lnTo>
                    <a:lnTo>
                      <a:pt x="85" y="10"/>
                    </a:lnTo>
                    <a:lnTo>
                      <a:pt x="87" y="11"/>
                    </a:lnTo>
                    <a:lnTo>
                      <a:pt x="90" y="13"/>
                    </a:lnTo>
                    <a:lnTo>
                      <a:pt x="91" y="14"/>
                    </a:lnTo>
                    <a:lnTo>
                      <a:pt x="93" y="17"/>
                    </a:lnTo>
                    <a:lnTo>
                      <a:pt x="94" y="18"/>
                    </a:lnTo>
                    <a:lnTo>
                      <a:pt x="97" y="20"/>
                    </a:lnTo>
                    <a:lnTo>
                      <a:pt x="98" y="23"/>
                    </a:lnTo>
                    <a:lnTo>
                      <a:pt x="99" y="25"/>
                    </a:lnTo>
                    <a:lnTo>
                      <a:pt x="100" y="27"/>
                    </a:lnTo>
                    <a:lnTo>
                      <a:pt x="101" y="29"/>
                    </a:lnTo>
                    <a:lnTo>
                      <a:pt x="102" y="32"/>
                    </a:lnTo>
                    <a:lnTo>
                      <a:pt x="104" y="34"/>
                    </a:lnTo>
                    <a:lnTo>
                      <a:pt x="105" y="36"/>
                    </a:lnTo>
                    <a:lnTo>
                      <a:pt x="106" y="39"/>
                    </a:lnTo>
                    <a:lnTo>
                      <a:pt x="106" y="42"/>
                    </a:lnTo>
                    <a:lnTo>
                      <a:pt x="106" y="44"/>
                    </a:lnTo>
                    <a:lnTo>
                      <a:pt x="107" y="47"/>
                    </a:lnTo>
                    <a:lnTo>
                      <a:pt x="107" y="49"/>
                    </a:lnTo>
                    <a:lnTo>
                      <a:pt x="107" y="52"/>
                    </a:lnTo>
                    <a:lnTo>
                      <a:pt x="107" y="55"/>
                    </a:lnTo>
                    <a:lnTo>
                      <a:pt x="107" y="58"/>
                    </a:lnTo>
                    <a:lnTo>
                      <a:pt x="106" y="61"/>
                    </a:lnTo>
                    <a:lnTo>
                      <a:pt x="106" y="63"/>
                    </a:lnTo>
                    <a:lnTo>
                      <a:pt x="106" y="65"/>
                    </a:lnTo>
                    <a:lnTo>
                      <a:pt x="105" y="69"/>
                    </a:lnTo>
                    <a:lnTo>
                      <a:pt x="104" y="71"/>
                    </a:lnTo>
                    <a:lnTo>
                      <a:pt x="102" y="73"/>
                    </a:lnTo>
                    <a:lnTo>
                      <a:pt x="101" y="75"/>
                    </a:lnTo>
                    <a:lnTo>
                      <a:pt x="100" y="78"/>
                    </a:lnTo>
                    <a:lnTo>
                      <a:pt x="99" y="80"/>
                    </a:lnTo>
                    <a:lnTo>
                      <a:pt x="98" y="82"/>
                    </a:lnTo>
                    <a:lnTo>
                      <a:pt x="97" y="85"/>
                    </a:lnTo>
                    <a:lnTo>
                      <a:pt x="94" y="86"/>
                    </a:lnTo>
                    <a:lnTo>
                      <a:pt x="93" y="88"/>
                    </a:lnTo>
                    <a:lnTo>
                      <a:pt x="91" y="90"/>
                    </a:lnTo>
                    <a:lnTo>
                      <a:pt x="90" y="92"/>
                    </a:lnTo>
                    <a:lnTo>
                      <a:pt x="87" y="94"/>
                    </a:lnTo>
                    <a:lnTo>
                      <a:pt x="85" y="95"/>
                    </a:lnTo>
                    <a:lnTo>
                      <a:pt x="83" y="96"/>
                    </a:lnTo>
                    <a:lnTo>
                      <a:pt x="82" y="98"/>
                    </a:lnTo>
                    <a:lnTo>
                      <a:pt x="79" y="100"/>
                    </a:lnTo>
                    <a:lnTo>
                      <a:pt x="77" y="101"/>
                    </a:lnTo>
                    <a:lnTo>
                      <a:pt x="75" y="102"/>
                    </a:lnTo>
                    <a:lnTo>
                      <a:pt x="71" y="103"/>
                    </a:lnTo>
                    <a:lnTo>
                      <a:pt x="69" y="103"/>
                    </a:lnTo>
                    <a:lnTo>
                      <a:pt x="67" y="104"/>
                    </a:lnTo>
                    <a:lnTo>
                      <a:pt x="64" y="104"/>
                    </a:lnTo>
                    <a:lnTo>
                      <a:pt x="62" y="105"/>
                    </a:lnTo>
                    <a:lnTo>
                      <a:pt x="59" y="105"/>
                    </a:lnTo>
                    <a:lnTo>
                      <a:pt x="56" y="105"/>
                    </a:lnTo>
                    <a:lnTo>
                      <a:pt x="54" y="105"/>
                    </a:lnTo>
                    <a:lnTo>
                      <a:pt x="51" y="105"/>
                    </a:lnTo>
                    <a:lnTo>
                      <a:pt x="48" y="105"/>
                    </a:lnTo>
                    <a:lnTo>
                      <a:pt x="45" y="105"/>
                    </a:lnTo>
                    <a:lnTo>
                      <a:pt x="43" y="104"/>
                    </a:lnTo>
                    <a:lnTo>
                      <a:pt x="40" y="104"/>
                    </a:lnTo>
                    <a:lnTo>
                      <a:pt x="38" y="103"/>
                    </a:lnTo>
                    <a:lnTo>
                      <a:pt x="36" y="103"/>
                    </a:lnTo>
                    <a:lnTo>
                      <a:pt x="33" y="102"/>
                    </a:lnTo>
                    <a:lnTo>
                      <a:pt x="30" y="101"/>
                    </a:lnTo>
                    <a:lnTo>
                      <a:pt x="28" y="100"/>
                    </a:lnTo>
                    <a:lnTo>
                      <a:pt x="26" y="98"/>
                    </a:lnTo>
                    <a:lnTo>
                      <a:pt x="24" y="96"/>
                    </a:lnTo>
                    <a:lnTo>
                      <a:pt x="22" y="95"/>
                    </a:lnTo>
                    <a:lnTo>
                      <a:pt x="20" y="94"/>
                    </a:lnTo>
                    <a:lnTo>
                      <a:pt x="17" y="92"/>
                    </a:lnTo>
                    <a:lnTo>
                      <a:pt x="16" y="90"/>
                    </a:lnTo>
                    <a:lnTo>
                      <a:pt x="14" y="88"/>
                    </a:lnTo>
                    <a:lnTo>
                      <a:pt x="13" y="86"/>
                    </a:lnTo>
                    <a:lnTo>
                      <a:pt x="10" y="85"/>
                    </a:lnTo>
                    <a:lnTo>
                      <a:pt x="9" y="82"/>
                    </a:lnTo>
                    <a:lnTo>
                      <a:pt x="8" y="80"/>
                    </a:lnTo>
                    <a:lnTo>
                      <a:pt x="7" y="78"/>
                    </a:lnTo>
                    <a:lnTo>
                      <a:pt x="6" y="75"/>
                    </a:lnTo>
                    <a:lnTo>
                      <a:pt x="5" y="73"/>
                    </a:lnTo>
                    <a:lnTo>
                      <a:pt x="3" y="71"/>
                    </a:lnTo>
                    <a:lnTo>
                      <a:pt x="2" y="69"/>
                    </a:lnTo>
                    <a:lnTo>
                      <a:pt x="2" y="65"/>
                    </a:lnTo>
                    <a:lnTo>
                      <a:pt x="1" y="63"/>
                    </a:lnTo>
                    <a:lnTo>
                      <a:pt x="1" y="61"/>
                    </a:lnTo>
                    <a:lnTo>
                      <a:pt x="1" y="58"/>
                    </a:lnTo>
                    <a:lnTo>
                      <a:pt x="0" y="55"/>
                    </a:lnTo>
                    <a:lnTo>
                      <a:pt x="0" y="52"/>
                    </a:lnTo>
                    <a:lnTo>
                      <a:pt x="0" y="49"/>
                    </a:lnTo>
                    <a:lnTo>
                      <a:pt x="1" y="47"/>
                    </a:lnTo>
                    <a:lnTo>
                      <a:pt x="1" y="44"/>
                    </a:lnTo>
                    <a:lnTo>
                      <a:pt x="1" y="42"/>
                    </a:lnTo>
                    <a:lnTo>
                      <a:pt x="2" y="39"/>
                    </a:lnTo>
                    <a:lnTo>
                      <a:pt x="2" y="36"/>
                    </a:lnTo>
                    <a:lnTo>
                      <a:pt x="3" y="34"/>
                    </a:lnTo>
                    <a:lnTo>
                      <a:pt x="5" y="32"/>
                    </a:lnTo>
                    <a:lnTo>
                      <a:pt x="6" y="29"/>
                    </a:lnTo>
                    <a:lnTo>
                      <a:pt x="7" y="27"/>
                    </a:lnTo>
                    <a:lnTo>
                      <a:pt x="8" y="25"/>
                    </a:lnTo>
                    <a:lnTo>
                      <a:pt x="9" y="23"/>
                    </a:lnTo>
                    <a:lnTo>
                      <a:pt x="10" y="20"/>
                    </a:lnTo>
                    <a:lnTo>
                      <a:pt x="13" y="18"/>
                    </a:lnTo>
                    <a:lnTo>
                      <a:pt x="14" y="17"/>
                    </a:lnTo>
                    <a:lnTo>
                      <a:pt x="16" y="14"/>
                    </a:lnTo>
                    <a:lnTo>
                      <a:pt x="17" y="13"/>
                    </a:lnTo>
                    <a:lnTo>
                      <a:pt x="20" y="11"/>
                    </a:lnTo>
                    <a:lnTo>
                      <a:pt x="22" y="10"/>
                    </a:lnTo>
                    <a:lnTo>
                      <a:pt x="24" y="9"/>
                    </a:lnTo>
                    <a:lnTo>
                      <a:pt x="26" y="6"/>
                    </a:lnTo>
                    <a:lnTo>
                      <a:pt x="28" y="5"/>
                    </a:lnTo>
                    <a:lnTo>
                      <a:pt x="30" y="4"/>
                    </a:lnTo>
                    <a:lnTo>
                      <a:pt x="33" y="3"/>
                    </a:lnTo>
                    <a:lnTo>
                      <a:pt x="36" y="2"/>
                    </a:lnTo>
                    <a:lnTo>
                      <a:pt x="38" y="2"/>
                    </a:lnTo>
                    <a:lnTo>
                      <a:pt x="40" y="1"/>
                    </a:lnTo>
                    <a:lnTo>
                      <a:pt x="43" y="1"/>
                    </a:lnTo>
                    <a:lnTo>
                      <a:pt x="45" y="0"/>
                    </a:lnTo>
                    <a:lnTo>
                      <a:pt x="48" y="0"/>
                    </a:lnTo>
                    <a:lnTo>
                      <a:pt x="51" y="0"/>
                    </a:lnTo>
                    <a:lnTo>
                      <a:pt x="54" y="0"/>
                    </a:lnTo>
                    <a:close/>
                  </a:path>
                </a:pathLst>
              </a:custGeom>
              <a:solidFill>
                <a:srgbClr val="E5E5E5"/>
              </a:solidFill>
              <a:ln w="9525">
                <a:noFill/>
                <a:round/>
                <a:headEnd/>
                <a:tailEnd/>
              </a:ln>
            </p:spPr>
            <p:txBody>
              <a:bodyPr/>
              <a:lstStyle/>
              <a:p>
                <a:endParaRPr lang="en-GB"/>
              </a:p>
            </p:txBody>
          </p:sp>
          <p:sp>
            <p:nvSpPr>
              <p:cNvPr id="365" name="Freeform 166"/>
              <p:cNvSpPr>
                <a:spLocks/>
              </p:cNvSpPr>
              <p:nvPr/>
            </p:nvSpPr>
            <p:spPr bwMode="auto">
              <a:xfrm>
                <a:off x="1074" y="2126"/>
                <a:ext cx="54" cy="53"/>
              </a:xfrm>
              <a:custGeom>
                <a:avLst/>
                <a:gdLst>
                  <a:gd name="T0" fmla="*/ 15 w 107"/>
                  <a:gd name="T1" fmla="*/ 0 h 105"/>
                  <a:gd name="T2" fmla="*/ 17 w 107"/>
                  <a:gd name="T3" fmla="*/ 1 h 105"/>
                  <a:gd name="T4" fmla="*/ 19 w 107"/>
                  <a:gd name="T5" fmla="*/ 1 h 105"/>
                  <a:gd name="T6" fmla="*/ 21 w 107"/>
                  <a:gd name="T7" fmla="*/ 2 h 105"/>
                  <a:gd name="T8" fmla="*/ 22 w 107"/>
                  <a:gd name="T9" fmla="*/ 3 h 105"/>
                  <a:gd name="T10" fmla="*/ 24 w 107"/>
                  <a:gd name="T11" fmla="*/ 5 h 105"/>
                  <a:gd name="T12" fmla="*/ 25 w 107"/>
                  <a:gd name="T13" fmla="*/ 6 h 105"/>
                  <a:gd name="T14" fmla="*/ 26 w 107"/>
                  <a:gd name="T15" fmla="*/ 8 h 105"/>
                  <a:gd name="T16" fmla="*/ 27 w 107"/>
                  <a:gd name="T17" fmla="*/ 9 h 105"/>
                  <a:gd name="T18" fmla="*/ 27 w 107"/>
                  <a:gd name="T19" fmla="*/ 11 h 105"/>
                  <a:gd name="T20" fmla="*/ 27 w 107"/>
                  <a:gd name="T21" fmla="*/ 13 h 105"/>
                  <a:gd name="T22" fmla="*/ 27 w 107"/>
                  <a:gd name="T23" fmla="*/ 16 h 105"/>
                  <a:gd name="T24" fmla="*/ 27 w 107"/>
                  <a:gd name="T25" fmla="*/ 18 h 105"/>
                  <a:gd name="T26" fmla="*/ 26 w 107"/>
                  <a:gd name="T27" fmla="*/ 19 h 105"/>
                  <a:gd name="T28" fmla="*/ 25 w 107"/>
                  <a:gd name="T29" fmla="*/ 21 h 105"/>
                  <a:gd name="T30" fmla="*/ 24 w 107"/>
                  <a:gd name="T31" fmla="*/ 22 h 105"/>
                  <a:gd name="T32" fmla="*/ 22 w 107"/>
                  <a:gd name="T33" fmla="*/ 24 h 105"/>
                  <a:gd name="T34" fmla="*/ 21 w 107"/>
                  <a:gd name="T35" fmla="*/ 25 h 105"/>
                  <a:gd name="T36" fmla="*/ 19 w 107"/>
                  <a:gd name="T37" fmla="*/ 26 h 105"/>
                  <a:gd name="T38" fmla="*/ 17 w 107"/>
                  <a:gd name="T39" fmla="*/ 26 h 105"/>
                  <a:gd name="T40" fmla="*/ 15 w 107"/>
                  <a:gd name="T41" fmla="*/ 27 h 105"/>
                  <a:gd name="T42" fmla="*/ 13 w 107"/>
                  <a:gd name="T43" fmla="*/ 27 h 105"/>
                  <a:gd name="T44" fmla="*/ 11 w 107"/>
                  <a:gd name="T45" fmla="*/ 26 h 105"/>
                  <a:gd name="T46" fmla="*/ 9 w 107"/>
                  <a:gd name="T47" fmla="*/ 26 h 105"/>
                  <a:gd name="T48" fmla="*/ 7 w 107"/>
                  <a:gd name="T49" fmla="*/ 25 h 105"/>
                  <a:gd name="T50" fmla="*/ 6 w 107"/>
                  <a:gd name="T51" fmla="*/ 24 h 105"/>
                  <a:gd name="T52" fmla="*/ 4 w 107"/>
                  <a:gd name="T53" fmla="*/ 23 h 105"/>
                  <a:gd name="T54" fmla="*/ 3 w 107"/>
                  <a:gd name="T55" fmla="*/ 22 h 105"/>
                  <a:gd name="T56" fmla="*/ 2 w 107"/>
                  <a:gd name="T57" fmla="*/ 20 h 105"/>
                  <a:gd name="T58" fmla="*/ 1 w 107"/>
                  <a:gd name="T59" fmla="*/ 18 h 105"/>
                  <a:gd name="T60" fmla="*/ 1 w 107"/>
                  <a:gd name="T61" fmla="*/ 16 h 105"/>
                  <a:gd name="T62" fmla="*/ 0 w 107"/>
                  <a:gd name="T63" fmla="*/ 14 h 105"/>
                  <a:gd name="T64" fmla="*/ 1 w 107"/>
                  <a:gd name="T65" fmla="*/ 12 h 105"/>
                  <a:gd name="T66" fmla="*/ 1 w 107"/>
                  <a:gd name="T67" fmla="*/ 10 h 105"/>
                  <a:gd name="T68" fmla="*/ 2 w 107"/>
                  <a:gd name="T69" fmla="*/ 8 h 105"/>
                  <a:gd name="T70" fmla="*/ 2 w 107"/>
                  <a:gd name="T71" fmla="*/ 7 h 105"/>
                  <a:gd name="T72" fmla="*/ 4 w 107"/>
                  <a:gd name="T73" fmla="*/ 5 h 105"/>
                  <a:gd name="T74" fmla="*/ 5 w 107"/>
                  <a:gd name="T75" fmla="*/ 4 h 105"/>
                  <a:gd name="T76" fmla="*/ 6 w 107"/>
                  <a:gd name="T77" fmla="*/ 3 h 105"/>
                  <a:gd name="T78" fmla="*/ 8 w 107"/>
                  <a:gd name="T79" fmla="*/ 1 h 105"/>
                  <a:gd name="T80" fmla="*/ 10 w 107"/>
                  <a:gd name="T81" fmla="*/ 1 h 105"/>
                  <a:gd name="T82" fmla="*/ 12 w 107"/>
                  <a:gd name="T83" fmla="*/ 0 h 105"/>
                  <a:gd name="T84" fmla="*/ 14 w 107"/>
                  <a:gd name="T85" fmla="*/ 0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105"/>
                  <a:gd name="T131" fmla="*/ 107 w 107"/>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105">
                    <a:moveTo>
                      <a:pt x="54" y="0"/>
                    </a:moveTo>
                    <a:lnTo>
                      <a:pt x="56" y="0"/>
                    </a:lnTo>
                    <a:lnTo>
                      <a:pt x="59" y="0"/>
                    </a:lnTo>
                    <a:lnTo>
                      <a:pt x="62" y="0"/>
                    </a:lnTo>
                    <a:lnTo>
                      <a:pt x="64" y="1"/>
                    </a:lnTo>
                    <a:lnTo>
                      <a:pt x="67" y="1"/>
                    </a:lnTo>
                    <a:lnTo>
                      <a:pt x="69" y="2"/>
                    </a:lnTo>
                    <a:lnTo>
                      <a:pt x="71" y="2"/>
                    </a:lnTo>
                    <a:lnTo>
                      <a:pt x="75" y="3"/>
                    </a:lnTo>
                    <a:lnTo>
                      <a:pt x="77" y="4"/>
                    </a:lnTo>
                    <a:lnTo>
                      <a:pt x="79" y="5"/>
                    </a:lnTo>
                    <a:lnTo>
                      <a:pt x="82" y="6"/>
                    </a:lnTo>
                    <a:lnTo>
                      <a:pt x="83" y="9"/>
                    </a:lnTo>
                    <a:lnTo>
                      <a:pt x="85" y="10"/>
                    </a:lnTo>
                    <a:lnTo>
                      <a:pt x="87" y="11"/>
                    </a:lnTo>
                    <a:lnTo>
                      <a:pt x="90" y="13"/>
                    </a:lnTo>
                    <a:lnTo>
                      <a:pt x="91" y="14"/>
                    </a:lnTo>
                    <a:lnTo>
                      <a:pt x="93" y="17"/>
                    </a:lnTo>
                    <a:lnTo>
                      <a:pt x="94" y="18"/>
                    </a:lnTo>
                    <a:lnTo>
                      <a:pt x="97" y="20"/>
                    </a:lnTo>
                    <a:lnTo>
                      <a:pt x="98" y="23"/>
                    </a:lnTo>
                    <a:lnTo>
                      <a:pt x="99" y="25"/>
                    </a:lnTo>
                    <a:lnTo>
                      <a:pt x="100" y="27"/>
                    </a:lnTo>
                    <a:lnTo>
                      <a:pt x="101" y="29"/>
                    </a:lnTo>
                    <a:lnTo>
                      <a:pt x="102" y="32"/>
                    </a:lnTo>
                    <a:lnTo>
                      <a:pt x="104" y="34"/>
                    </a:lnTo>
                    <a:lnTo>
                      <a:pt x="105" y="36"/>
                    </a:lnTo>
                    <a:lnTo>
                      <a:pt x="106" y="39"/>
                    </a:lnTo>
                    <a:lnTo>
                      <a:pt x="106" y="42"/>
                    </a:lnTo>
                    <a:lnTo>
                      <a:pt x="106" y="44"/>
                    </a:lnTo>
                    <a:lnTo>
                      <a:pt x="107" y="47"/>
                    </a:lnTo>
                    <a:lnTo>
                      <a:pt x="107" y="49"/>
                    </a:lnTo>
                    <a:lnTo>
                      <a:pt x="107" y="52"/>
                    </a:lnTo>
                    <a:lnTo>
                      <a:pt x="107" y="55"/>
                    </a:lnTo>
                    <a:lnTo>
                      <a:pt x="107" y="58"/>
                    </a:lnTo>
                    <a:lnTo>
                      <a:pt x="106" y="61"/>
                    </a:lnTo>
                    <a:lnTo>
                      <a:pt x="106" y="63"/>
                    </a:lnTo>
                    <a:lnTo>
                      <a:pt x="106" y="65"/>
                    </a:lnTo>
                    <a:lnTo>
                      <a:pt x="105" y="69"/>
                    </a:lnTo>
                    <a:lnTo>
                      <a:pt x="104" y="71"/>
                    </a:lnTo>
                    <a:lnTo>
                      <a:pt x="102" y="73"/>
                    </a:lnTo>
                    <a:lnTo>
                      <a:pt x="101" y="75"/>
                    </a:lnTo>
                    <a:lnTo>
                      <a:pt x="100" y="78"/>
                    </a:lnTo>
                    <a:lnTo>
                      <a:pt x="99" y="80"/>
                    </a:lnTo>
                    <a:lnTo>
                      <a:pt x="98" y="82"/>
                    </a:lnTo>
                    <a:lnTo>
                      <a:pt x="97" y="85"/>
                    </a:lnTo>
                    <a:lnTo>
                      <a:pt x="94" y="86"/>
                    </a:lnTo>
                    <a:lnTo>
                      <a:pt x="93" y="88"/>
                    </a:lnTo>
                    <a:lnTo>
                      <a:pt x="91" y="90"/>
                    </a:lnTo>
                    <a:lnTo>
                      <a:pt x="90" y="92"/>
                    </a:lnTo>
                    <a:lnTo>
                      <a:pt x="87" y="94"/>
                    </a:lnTo>
                    <a:lnTo>
                      <a:pt x="85" y="95"/>
                    </a:lnTo>
                    <a:lnTo>
                      <a:pt x="83" y="96"/>
                    </a:lnTo>
                    <a:lnTo>
                      <a:pt x="82" y="98"/>
                    </a:lnTo>
                    <a:lnTo>
                      <a:pt x="79" y="100"/>
                    </a:lnTo>
                    <a:lnTo>
                      <a:pt x="77" y="101"/>
                    </a:lnTo>
                    <a:lnTo>
                      <a:pt x="75" y="102"/>
                    </a:lnTo>
                    <a:lnTo>
                      <a:pt x="71" y="103"/>
                    </a:lnTo>
                    <a:lnTo>
                      <a:pt x="69" y="103"/>
                    </a:lnTo>
                    <a:lnTo>
                      <a:pt x="67" y="104"/>
                    </a:lnTo>
                    <a:lnTo>
                      <a:pt x="64" y="104"/>
                    </a:lnTo>
                    <a:lnTo>
                      <a:pt x="62" y="105"/>
                    </a:lnTo>
                    <a:lnTo>
                      <a:pt x="59" y="105"/>
                    </a:lnTo>
                    <a:lnTo>
                      <a:pt x="56" y="105"/>
                    </a:lnTo>
                    <a:lnTo>
                      <a:pt x="54" y="105"/>
                    </a:lnTo>
                    <a:lnTo>
                      <a:pt x="51" y="105"/>
                    </a:lnTo>
                    <a:lnTo>
                      <a:pt x="48" y="105"/>
                    </a:lnTo>
                    <a:lnTo>
                      <a:pt x="45" y="105"/>
                    </a:lnTo>
                    <a:lnTo>
                      <a:pt x="43" y="104"/>
                    </a:lnTo>
                    <a:lnTo>
                      <a:pt x="40" y="104"/>
                    </a:lnTo>
                    <a:lnTo>
                      <a:pt x="38" y="103"/>
                    </a:lnTo>
                    <a:lnTo>
                      <a:pt x="36" y="103"/>
                    </a:lnTo>
                    <a:lnTo>
                      <a:pt x="33" y="102"/>
                    </a:lnTo>
                    <a:lnTo>
                      <a:pt x="30" y="101"/>
                    </a:lnTo>
                    <a:lnTo>
                      <a:pt x="28" y="100"/>
                    </a:lnTo>
                    <a:lnTo>
                      <a:pt x="26" y="98"/>
                    </a:lnTo>
                    <a:lnTo>
                      <a:pt x="24" y="96"/>
                    </a:lnTo>
                    <a:lnTo>
                      <a:pt x="22" y="95"/>
                    </a:lnTo>
                    <a:lnTo>
                      <a:pt x="20" y="94"/>
                    </a:lnTo>
                    <a:lnTo>
                      <a:pt x="17" y="92"/>
                    </a:lnTo>
                    <a:lnTo>
                      <a:pt x="16" y="90"/>
                    </a:lnTo>
                    <a:lnTo>
                      <a:pt x="14" y="88"/>
                    </a:lnTo>
                    <a:lnTo>
                      <a:pt x="13" y="86"/>
                    </a:lnTo>
                    <a:lnTo>
                      <a:pt x="10" y="85"/>
                    </a:lnTo>
                    <a:lnTo>
                      <a:pt x="9" y="82"/>
                    </a:lnTo>
                    <a:lnTo>
                      <a:pt x="8" y="80"/>
                    </a:lnTo>
                    <a:lnTo>
                      <a:pt x="7" y="78"/>
                    </a:lnTo>
                    <a:lnTo>
                      <a:pt x="6" y="75"/>
                    </a:lnTo>
                    <a:lnTo>
                      <a:pt x="5" y="73"/>
                    </a:lnTo>
                    <a:lnTo>
                      <a:pt x="3" y="71"/>
                    </a:lnTo>
                    <a:lnTo>
                      <a:pt x="2" y="69"/>
                    </a:lnTo>
                    <a:lnTo>
                      <a:pt x="2" y="65"/>
                    </a:lnTo>
                    <a:lnTo>
                      <a:pt x="1" y="63"/>
                    </a:lnTo>
                    <a:lnTo>
                      <a:pt x="1" y="61"/>
                    </a:lnTo>
                    <a:lnTo>
                      <a:pt x="1" y="58"/>
                    </a:lnTo>
                    <a:lnTo>
                      <a:pt x="0" y="55"/>
                    </a:lnTo>
                    <a:lnTo>
                      <a:pt x="0" y="52"/>
                    </a:lnTo>
                    <a:lnTo>
                      <a:pt x="0" y="49"/>
                    </a:lnTo>
                    <a:lnTo>
                      <a:pt x="1" y="47"/>
                    </a:lnTo>
                    <a:lnTo>
                      <a:pt x="1" y="44"/>
                    </a:lnTo>
                    <a:lnTo>
                      <a:pt x="1" y="42"/>
                    </a:lnTo>
                    <a:lnTo>
                      <a:pt x="2" y="39"/>
                    </a:lnTo>
                    <a:lnTo>
                      <a:pt x="2" y="36"/>
                    </a:lnTo>
                    <a:lnTo>
                      <a:pt x="3" y="34"/>
                    </a:lnTo>
                    <a:lnTo>
                      <a:pt x="5" y="32"/>
                    </a:lnTo>
                    <a:lnTo>
                      <a:pt x="6" y="29"/>
                    </a:lnTo>
                    <a:lnTo>
                      <a:pt x="7" y="27"/>
                    </a:lnTo>
                    <a:lnTo>
                      <a:pt x="8" y="25"/>
                    </a:lnTo>
                    <a:lnTo>
                      <a:pt x="9" y="23"/>
                    </a:lnTo>
                    <a:lnTo>
                      <a:pt x="10" y="20"/>
                    </a:lnTo>
                    <a:lnTo>
                      <a:pt x="13" y="18"/>
                    </a:lnTo>
                    <a:lnTo>
                      <a:pt x="14" y="17"/>
                    </a:lnTo>
                    <a:lnTo>
                      <a:pt x="16" y="14"/>
                    </a:lnTo>
                    <a:lnTo>
                      <a:pt x="17" y="13"/>
                    </a:lnTo>
                    <a:lnTo>
                      <a:pt x="20" y="11"/>
                    </a:lnTo>
                    <a:lnTo>
                      <a:pt x="22" y="10"/>
                    </a:lnTo>
                    <a:lnTo>
                      <a:pt x="24" y="9"/>
                    </a:lnTo>
                    <a:lnTo>
                      <a:pt x="26" y="6"/>
                    </a:lnTo>
                    <a:lnTo>
                      <a:pt x="28" y="5"/>
                    </a:lnTo>
                    <a:lnTo>
                      <a:pt x="30" y="4"/>
                    </a:lnTo>
                    <a:lnTo>
                      <a:pt x="33" y="3"/>
                    </a:lnTo>
                    <a:lnTo>
                      <a:pt x="36" y="2"/>
                    </a:lnTo>
                    <a:lnTo>
                      <a:pt x="38" y="2"/>
                    </a:lnTo>
                    <a:lnTo>
                      <a:pt x="40" y="1"/>
                    </a:lnTo>
                    <a:lnTo>
                      <a:pt x="43" y="1"/>
                    </a:lnTo>
                    <a:lnTo>
                      <a:pt x="45" y="0"/>
                    </a:lnTo>
                    <a:lnTo>
                      <a:pt x="48" y="0"/>
                    </a:lnTo>
                    <a:lnTo>
                      <a:pt x="51" y="0"/>
                    </a:lnTo>
                    <a:lnTo>
                      <a:pt x="54" y="0"/>
                    </a:lnTo>
                  </a:path>
                </a:pathLst>
              </a:custGeom>
              <a:noFill/>
              <a:ln w="0">
                <a:solidFill>
                  <a:srgbClr val="000000"/>
                </a:solidFill>
                <a:prstDash val="solid"/>
                <a:round/>
                <a:headEnd/>
                <a:tailEnd/>
              </a:ln>
            </p:spPr>
            <p:txBody>
              <a:bodyPr/>
              <a:lstStyle/>
              <a:p>
                <a:endParaRPr lang="en-GB"/>
              </a:p>
            </p:txBody>
          </p:sp>
          <p:sp>
            <p:nvSpPr>
              <p:cNvPr id="366" name="Freeform 167"/>
              <p:cNvSpPr>
                <a:spLocks/>
              </p:cNvSpPr>
              <p:nvPr/>
            </p:nvSpPr>
            <p:spPr bwMode="auto">
              <a:xfrm>
                <a:off x="1078" y="2130"/>
                <a:ext cx="46" cy="46"/>
              </a:xfrm>
              <a:custGeom>
                <a:avLst/>
                <a:gdLst>
                  <a:gd name="T0" fmla="*/ 11 w 92"/>
                  <a:gd name="T1" fmla="*/ 0 h 92"/>
                  <a:gd name="T2" fmla="*/ 9 w 92"/>
                  <a:gd name="T3" fmla="*/ 1 h 92"/>
                  <a:gd name="T4" fmla="*/ 7 w 92"/>
                  <a:gd name="T5" fmla="*/ 1 h 92"/>
                  <a:gd name="T6" fmla="*/ 6 w 92"/>
                  <a:gd name="T7" fmla="*/ 1 h 92"/>
                  <a:gd name="T8" fmla="*/ 4 w 92"/>
                  <a:gd name="T9" fmla="*/ 3 h 92"/>
                  <a:gd name="T10" fmla="*/ 3 w 92"/>
                  <a:gd name="T11" fmla="*/ 3 h 92"/>
                  <a:gd name="T12" fmla="*/ 1 w 92"/>
                  <a:gd name="T13" fmla="*/ 5 h 92"/>
                  <a:gd name="T14" fmla="*/ 1 w 92"/>
                  <a:gd name="T15" fmla="*/ 6 h 92"/>
                  <a:gd name="T16" fmla="*/ 1 w 92"/>
                  <a:gd name="T17" fmla="*/ 9 h 92"/>
                  <a:gd name="T18" fmla="*/ 0 w 92"/>
                  <a:gd name="T19" fmla="*/ 10 h 92"/>
                  <a:gd name="T20" fmla="*/ 0 w 92"/>
                  <a:gd name="T21" fmla="*/ 12 h 92"/>
                  <a:gd name="T22" fmla="*/ 0 w 92"/>
                  <a:gd name="T23" fmla="*/ 13 h 92"/>
                  <a:gd name="T24" fmla="*/ 1 w 92"/>
                  <a:gd name="T25" fmla="*/ 15 h 92"/>
                  <a:gd name="T26" fmla="*/ 1 w 92"/>
                  <a:gd name="T27" fmla="*/ 17 h 92"/>
                  <a:gd name="T28" fmla="*/ 1 w 92"/>
                  <a:gd name="T29" fmla="*/ 18 h 92"/>
                  <a:gd name="T30" fmla="*/ 3 w 92"/>
                  <a:gd name="T31" fmla="*/ 20 h 92"/>
                  <a:gd name="T32" fmla="*/ 4 w 92"/>
                  <a:gd name="T33" fmla="*/ 21 h 92"/>
                  <a:gd name="T34" fmla="*/ 6 w 92"/>
                  <a:gd name="T35" fmla="*/ 22 h 92"/>
                  <a:gd name="T36" fmla="*/ 7 w 92"/>
                  <a:gd name="T37" fmla="*/ 23 h 92"/>
                  <a:gd name="T38" fmla="*/ 9 w 92"/>
                  <a:gd name="T39" fmla="*/ 23 h 92"/>
                  <a:gd name="T40" fmla="*/ 11 w 92"/>
                  <a:gd name="T41" fmla="*/ 23 h 92"/>
                  <a:gd name="T42" fmla="*/ 12 w 92"/>
                  <a:gd name="T43" fmla="*/ 23 h 92"/>
                  <a:gd name="T44" fmla="*/ 13 w 92"/>
                  <a:gd name="T45" fmla="*/ 23 h 92"/>
                  <a:gd name="T46" fmla="*/ 15 w 92"/>
                  <a:gd name="T47" fmla="*/ 23 h 92"/>
                  <a:gd name="T48" fmla="*/ 17 w 92"/>
                  <a:gd name="T49" fmla="*/ 22 h 92"/>
                  <a:gd name="T50" fmla="*/ 19 w 92"/>
                  <a:gd name="T51" fmla="*/ 21 h 92"/>
                  <a:gd name="T52" fmla="*/ 20 w 92"/>
                  <a:gd name="T53" fmla="*/ 20 h 92"/>
                  <a:gd name="T54" fmla="*/ 21 w 92"/>
                  <a:gd name="T55" fmla="*/ 19 h 92"/>
                  <a:gd name="T56" fmla="*/ 22 w 92"/>
                  <a:gd name="T57" fmla="*/ 17 h 92"/>
                  <a:gd name="T58" fmla="*/ 23 w 92"/>
                  <a:gd name="T59" fmla="*/ 15 h 92"/>
                  <a:gd name="T60" fmla="*/ 23 w 92"/>
                  <a:gd name="T61" fmla="*/ 14 h 92"/>
                  <a:gd name="T62" fmla="*/ 23 w 92"/>
                  <a:gd name="T63" fmla="*/ 12 h 92"/>
                  <a:gd name="T64" fmla="*/ 23 w 92"/>
                  <a:gd name="T65" fmla="*/ 11 h 92"/>
                  <a:gd name="T66" fmla="*/ 23 w 92"/>
                  <a:gd name="T67" fmla="*/ 9 h 92"/>
                  <a:gd name="T68" fmla="*/ 23 w 92"/>
                  <a:gd name="T69" fmla="*/ 7 h 92"/>
                  <a:gd name="T70" fmla="*/ 22 w 92"/>
                  <a:gd name="T71" fmla="*/ 6 h 92"/>
                  <a:gd name="T72" fmla="*/ 21 w 92"/>
                  <a:gd name="T73" fmla="*/ 5 h 92"/>
                  <a:gd name="T74" fmla="*/ 20 w 92"/>
                  <a:gd name="T75" fmla="*/ 3 h 92"/>
                  <a:gd name="T76" fmla="*/ 18 w 92"/>
                  <a:gd name="T77" fmla="*/ 1 h 92"/>
                  <a:gd name="T78" fmla="*/ 17 w 92"/>
                  <a:gd name="T79" fmla="*/ 1 h 92"/>
                  <a:gd name="T80" fmla="*/ 15 w 92"/>
                  <a:gd name="T81" fmla="*/ 1 h 92"/>
                  <a:gd name="T82" fmla="*/ 13 w 92"/>
                  <a:gd name="T83" fmla="*/ 0 h 92"/>
                  <a:gd name="T84" fmla="*/ 12 w 92"/>
                  <a:gd name="T85" fmla="*/ 0 h 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92"/>
                  <a:gd name="T131" fmla="*/ 92 w 92"/>
                  <a:gd name="T132" fmla="*/ 92 h 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92">
                    <a:moveTo>
                      <a:pt x="46" y="0"/>
                    </a:moveTo>
                    <a:lnTo>
                      <a:pt x="44" y="0"/>
                    </a:lnTo>
                    <a:lnTo>
                      <a:pt x="41" y="0"/>
                    </a:lnTo>
                    <a:lnTo>
                      <a:pt x="39" y="0"/>
                    </a:lnTo>
                    <a:lnTo>
                      <a:pt x="37" y="0"/>
                    </a:lnTo>
                    <a:lnTo>
                      <a:pt x="35" y="2"/>
                    </a:lnTo>
                    <a:lnTo>
                      <a:pt x="32" y="2"/>
                    </a:lnTo>
                    <a:lnTo>
                      <a:pt x="30" y="3"/>
                    </a:lnTo>
                    <a:lnTo>
                      <a:pt x="28" y="4"/>
                    </a:lnTo>
                    <a:lnTo>
                      <a:pt x="25" y="5"/>
                    </a:lnTo>
                    <a:lnTo>
                      <a:pt x="24" y="5"/>
                    </a:lnTo>
                    <a:lnTo>
                      <a:pt x="22" y="6"/>
                    </a:lnTo>
                    <a:lnTo>
                      <a:pt x="20" y="7"/>
                    </a:lnTo>
                    <a:lnTo>
                      <a:pt x="18" y="10"/>
                    </a:lnTo>
                    <a:lnTo>
                      <a:pt x="16" y="11"/>
                    </a:lnTo>
                    <a:lnTo>
                      <a:pt x="15" y="12"/>
                    </a:lnTo>
                    <a:lnTo>
                      <a:pt x="13" y="13"/>
                    </a:lnTo>
                    <a:lnTo>
                      <a:pt x="12" y="15"/>
                    </a:lnTo>
                    <a:lnTo>
                      <a:pt x="10" y="17"/>
                    </a:lnTo>
                    <a:lnTo>
                      <a:pt x="9" y="19"/>
                    </a:lnTo>
                    <a:lnTo>
                      <a:pt x="7" y="20"/>
                    </a:lnTo>
                    <a:lnTo>
                      <a:pt x="6" y="22"/>
                    </a:lnTo>
                    <a:lnTo>
                      <a:pt x="5" y="25"/>
                    </a:lnTo>
                    <a:lnTo>
                      <a:pt x="5" y="26"/>
                    </a:lnTo>
                    <a:lnTo>
                      <a:pt x="3" y="28"/>
                    </a:lnTo>
                    <a:lnTo>
                      <a:pt x="2" y="30"/>
                    </a:lnTo>
                    <a:lnTo>
                      <a:pt x="1" y="33"/>
                    </a:lnTo>
                    <a:lnTo>
                      <a:pt x="1" y="35"/>
                    </a:lnTo>
                    <a:lnTo>
                      <a:pt x="0" y="37"/>
                    </a:lnTo>
                    <a:lnTo>
                      <a:pt x="0" y="40"/>
                    </a:lnTo>
                    <a:lnTo>
                      <a:pt x="0" y="42"/>
                    </a:lnTo>
                    <a:lnTo>
                      <a:pt x="0" y="44"/>
                    </a:lnTo>
                    <a:lnTo>
                      <a:pt x="0" y="46"/>
                    </a:lnTo>
                    <a:lnTo>
                      <a:pt x="0" y="49"/>
                    </a:lnTo>
                    <a:lnTo>
                      <a:pt x="0" y="51"/>
                    </a:lnTo>
                    <a:lnTo>
                      <a:pt x="0" y="53"/>
                    </a:lnTo>
                    <a:lnTo>
                      <a:pt x="0" y="56"/>
                    </a:lnTo>
                    <a:lnTo>
                      <a:pt x="1" y="58"/>
                    </a:lnTo>
                    <a:lnTo>
                      <a:pt x="1" y="60"/>
                    </a:lnTo>
                    <a:lnTo>
                      <a:pt x="2" y="61"/>
                    </a:lnTo>
                    <a:lnTo>
                      <a:pt x="3" y="64"/>
                    </a:lnTo>
                    <a:lnTo>
                      <a:pt x="5" y="66"/>
                    </a:lnTo>
                    <a:lnTo>
                      <a:pt x="5" y="68"/>
                    </a:lnTo>
                    <a:lnTo>
                      <a:pt x="6" y="69"/>
                    </a:lnTo>
                    <a:lnTo>
                      <a:pt x="7" y="72"/>
                    </a:lnTo>
                    <a:lnTo>
                      <a:pt x="9" y="74"/>
                    </a:lnTo>
                    <a:lnTo>
                      <a:pt x="10" y="75"/>
                    </a:lnTo>
                    <a:lnTo>
                      <a:pt x="12" y="78"/>
                    </a:lnTo>
                    <a:lnTo>
                      <a:pt x="13" y="79"/>
                    </a:lnTo>
                    <a:lnTo>
                      <a:pt x="15" y="80"/>
                    </a:lnTo>
                    <a:lnTo>
                      <a:pt x="16" y="82"/>
                    </a:lnTo>
                    <a:lnTo>
                      <a:pt x="18" y="83"/>
                    </a:lnTo>
                    <a:lnTo>
                      <a:pt x="20" y="84"/>
                    </a:lnTo>
                    <a:lnTo>
                      <a:pt x="22" y="86"/>
                    </a:lnTo>
                    <a:lnTo>
                      <a:pt x="24" y="87"/>
                    </a:lnTo>
                    <a:lnTo>
                      <a:pt x="25" y="88"/>
                    </a:lnTo>
                    <a:lnTo>
                      <a:pt x="28" y="89"/>
                    </a:lnTo>
                    <a:lnTo>
                      <a:pt x="30" y="89"/>
                    </a:lnTo>
                    <a:lnTo>
                      <a:pt x="32" y="90"/>
                    </a:lnTo>
                    <a:lnTo>
                      <a:pt x="35" y="91"/>
                    </a:lnTo>
                    <a:lnTo>
                      <a:pt x="37" y="91"/>
                    </a:lnTo>
                    <a:lnTo>
                      <a:pt x="39" y="91"/>
                    </a:lnTo>
                    <a:lnTo>
                      <a:pt x="41" y="92"/>
                    </a:lnTo>
                    <a:lnTo>
                      <a:pt x="44" y="92"/>
                    </a:lnTo>
                    <a:lnTo>
                      <a:pt x="46" y="92"/>
                    </a:lnTo>
                    <a:lnTo>
                      <a:pt x="48" y="92"/>
                    </a:lnTo>
                    <a:lnTo>
                      <a:pt x="51" y="92"/>
                    </a:lnTo>
                    <a:lnTo>
                      <a:pt x="53" y="91"/>
                    </a:lnTo>
                    <a:lnTo>
                      <a:pt x="55" y="91"/>
                    </a:lnTo>
                    <a:lnTo>
                      <a:pt x="58" y="91"/>
                    </a:lnTo>
                    <a:lnTo>
                      <a:pt x="60" y="90"/>
                    </a:lnTo>
                    <a:lnTo>
                      <a:pt x="61" y="89"/>
                    </a:lnTo>
                    <a:lnTo>
                      <a:pt x="63" y="89"/>
                    </a:lnTo>
                    <a:lnTo>
                      <a:pt x="66" y="88"/>
                    </a:lnTo>
                    <a:lnTo>
                      <a:pt x="68" y="87"/>
                    </a:lnTo>
                    <a:lnTo>
                      <a:pt x="69" y="86"/>
                    </a:lnTo>
                    <a:lnTo>
                      <a:pt x="71" y="84"/>
                    </a:lnTo>
                    <a:lnTo>
                      <a:pt x="74" y="83"/>
                    </a:lnTo>
                    <a:lnTo>
                      <a:pt x="75" y="82"/>
                    </a:lnTo>
                    <a:lnTo>
                      <a:pt x="77" y="80"/>
                    </a:lnTo>
                    <a:lnTo>
                      <a:pt x="78" y="79"/>
                    </a:lnTo>
                    <a:lnTo>
                      <a:pt x="79" y="78"/>
                    </a:lnTo>
                    <a:lnTo>
                      <a:pt x="82" y="75"/>
                    </a:lnTo>
                    <a:lnTo>
                      <a:pt x="83" y="74"/>
                    </a:lnTo>
                    <a:lnTo>
                      <a:pt x="84" y="72"/>
                    </a:lnTo>
                    <a:lnTo>
                      <a:pt x="85" y="69"/>
                    </a:lnTo>
                    <a:lnTo>
                      <a:pt x="86" y="68"/>
                    </a:lnTo>
                    <a:lnTo>
                      <a:pt x="88" y="66"/>
                    </a:lnTo>
                    <a:lnTo>
                      <a:pt x="89" y="64"/>
                    </a:lnTo>
                    <a:lnTo>
                      <a:pt x="89" y="61"/>
                    </a:lnTo>
                    <a:lnTo>
                      <a:pt x="90" y="60"/>
                    </a:lnTo>
                    <a:lnTo>
                      <a:pt x="90" y="58"/>
                    </a:lnTo>
                    <a:lnTo>
                      <a:pt x="91" y="56"/>
                    </a:lnTo>
                    <a:lnTo>
                      <a:pt x="91" y="53"/>
                    </a:lnTo>
                    <a:lnTo>
                      <a:pt x="92" y="51"/>
                    </a:lnTo>
                    <a:lnTo>
                      <a:pt x="92" y="49"/>
                    </a:lnTo>
                    <a:lnTo>
                      <a:pt x="92" y="46"/>
                    </a:lnTo>
                    <a:lnTo>
                      <a:pt x="92" y="44"/>
                    </a:lnTo>
                    <a:lnTo>
                      <a:pt x="92" y="42"/>
                    </a:lnTo>
                    <a:lnTo>
                      <a:pt x="91" y="40"/>
                    </a:lnTo>
                    <a:lnTo>
                      <a:pt x="91" y="37"/>
                    </a:lnTo>
                    <a:lnTo>
                      <a:pt x="90" y="35"/>
                    </a:lnTo>
                    <a:lnTo>
                      <a:pt x="90" y="33"/>
                    </a:lnTo>
                    <a:lnTo>
                      <a:pt x="89" y="30"/>
                    </a:lnTo>
                    <a:lnTo>
                      <a:pt x="89" y="28"/>
                    </a:lnTo>
                    <a:lnTo>
                      <a:pt x="88" y="26"/>
                    </a:lnTo>
                    <a:lnTo>
                      <a:pt x="86" y="25"/>
                    </a:lnTo>
                    <a:lnTo>
                      <a:pt x="85" y="22"/>
                    </a:lnTo>
                    <a:lnTo>
                      <a:pt x="84" y="20"/>
                    </a:lnTo>
                    <a:lnTo>
                      <a:pt x="83" y="19"/>
                    </a:lnTo>
                    <a:lnTo>
                      <a:pt x="82" y="17"/>
                    </a:lnTo>
                    <a:lnTo>
                      <a:pt x="79" y="15"/>
                    </a:lnTo>
                    <a:lnTo>
                      <a:pt x="78" y="13"/>
                    </a:lnTo>
                    <a:lnTo>
                      <a:pt x="77" y="12"/>
                    </a:lnTo>
                    <a:lnTo>
                      <a:pt x="75" y="11"/>
                    </a:lnTo>
                    <a:lnTo>
                      <a:pt x="74" y="10"/>
                    </a:lnTo>
                    <a:lnTo>
                      <a:pt x="71" y="7"/>
                    </a:lnTo>
                    <a:lnTo>
                      <a:pt x="69" y="6"/>
                    </a:lnTo>
                    <a:lnTo>
                      <a:pt x="68" y="5"/>
                    </a:lnTo>
                    <a:lnTo>
                      <a:pt x="66" y="5"/>
                    </a:lnTo>
                    <a:lnTo>
                      <a:pt x="63" y="4"/>
                    </a:lnTo>
                    <a:lnTo>
                      <a:pt x="61" y="3"/>
                    </a:lnTo>
                    <a:lnTo>
                      <a:pt x="60" y="2"/>
                    </a:lnTo>
                    <a:lnTo>
                      <a:pt x="58" y="2"/>
                    </a:lnTo>
                    <a:lnTo>
                      <a:pt x="55" y="0"/>
                    </a:lnTo>
                    <a:lnTo>
                      <a:pt x="53" y="0"/>
                    </a:lnTo>
                    <a:lnTo>
                      <a:pt x="51" y="0"/>
                    </a:lnTo>
                    <a:lnTo>
                      <a:pt x="48" y="0"/>
                    </a:lnTo>
                    <a:lnTo>
                      <a:pt x="46" y="0"/>
                    </a:lnTo>
                    <a:close/>
                  </a:path>
                </a:pathLst>
              </a:custGeom>
              <a:solidFill>
                <a:srgbClr val="000000"/>
              </a:solidFill>
              <a:ln w="9525">
                <a:noFill/>
                <a:round/>
                <a:headEnd/>
                <a:tailEnd/>
              </a:ln>
            </p:spPr>
            <p:txBody>
              <a:bodyPr/>
              <a:lstStyle/>
              <a:p>
                <a:endParaRPr lang="en-GB"/>
              </a:p>
            </p:txBody>
          </p:sp>
          <p:sp>
            <p:nvSpPr>
              <p:cNvPr id="367" name="Freeform 168"/>
              <p:cNvSpPr>
                <a:spLocks/>
              </p:cNvSpPr>
              <p:nvPr/>
            </p:nvSpPr>
            <p:spPr bwMode="auto">
              <a:xfrm>
                <a:off x="1078" y="2130"/>
                <a:ext cx="46" cy="46"/>
              </a:xfrm>
              <a:custGeom>
                <a:avLst/>
                <a:gdLst>
                  <a:gd name="T0" fmla="*/ 11 w 92"/>
                  <a:gd name="T1" fmla="*/ 0 h 92"/>
                  <a:gd name="T2" fmla="*/ 9 w 92"/>
                  <a:gd name="T3" fmla="*/ 1 h 92"/>
                  <a:gd name="T4" fmla="*/ 7 w 92"/>
                  <a:gd name="T5" fmla="*/ 1 h 92"/>
                  <a:gd name="T6" fmla="*/ 6 w 92"/>
                  <a:gd name="T7" fmla="*/ 1 h 92"/>
                  <a:gd name="T8" fmla="*/ 4 w 92"/>
                  <a:gd name="T9" fmla="*/ 3 h 92"/>
                  <a:gd name="T10" fmla="*/ 3 w 92"/>
                  <a:gd name="T11" fmla="*/ 3 h 92"/>
                  <a:gd name="T12" fmla="*/ 1 w 92"/>
                  <a:gd name="T13" fmla="*/ 5 h 92"/>
                  <a:gd name="T14" fmla="*/ 1 w 92"/>
                  <a:gd name="T15" fmla="*/ 6 h 92"/>
                  <a:gd name="T16" fmla="*/ 1 w 92"/>
                  <a:gd name="T17" fmla="*/ 9 h 92"/>
                  <a:gd name="T18" fmla="*/ 0 w 92"/>
                  <a:gd name="T19" fmla="*/ 10 h 92"/>
                  <a:gd name="T20" fmla="*/ 0 w 92"/>
                  <a:gd name="T21" fmla="*/ 12 h 92"/>
                  <a:gd name="T22" fmla="*/ 0 w 92"/>
                  <a:gd name="T23" fmla="*/ 13 h 92"/>
                  <a:gd name="T24" fmla="*/ 1 w 92"/>
                  <a:gd name="T25" fmla="*/ 15 h 92"/>
                  <a:gd name="T26" fmla="*/ 1 w 92"/>
                  <a:gd name="T27" fmla="*/ 17 h 92"/>
                  <a:gd name="T28" fmla="*/ 1 w 92"/>
                  <a:gd name="T29" fmla="*/ 18 h 92"/>
                  <a:gd name="T30" fmla="*/ 3 w 92"/>
                  <a:gd name="T31" fmla="*/ 20 h 92"/>
                  <a:gd name="T32" fmla="*/ 4 w 92"/>
                  <a:gd name="T33" fmla="*/ 21 h 92"/>
                  <a:gd name="T34" fmla="*/ 6 w 92"/>
                  <a:gd name="T35" fmla="*/ 22 h 92"/>
                  <a:gd name="T36" fmla="*/ 7 w 92"/>
                  <a:gd name="T37" fmla="*/ 23 h 92"/>
                  <a:gd name="T38" fmla="*/ 9 w 92"/>
                  <a:gd name="T39" fmla="*/ 23 h 92"/>
                  <a:gd name="T40" fmla="*/ 11 w 92"/>
                  <a:gd name="T41" fmla="*/ 23 h 92"/>
                  <a:gd name="T42" fmla="*/ 12 w 92"/>
                  <a:gd name="T43" fmla="*/ 23 h 92"/>
                  <a:gd name="T44" fmla="*/ 13 w 92"/>
                  <a:gd name="T45" fmla="*/ 23 h 92"/>
                  <a:gd name="T46" fmla="*/ 15 w 92"/>
                  <a:gd name="T47" fmla="*/ 23 h 92"/>
                  <a:gd name="T48" fmla="*/ 17 w 92"/>
                  <a:gd name="T49" fmla="*/ 22 h 92"/>
                  <a:gd name="T50" fmla="*/ 19 w 92"/>
                  <a:gd name="T51" fmla="*/ 21 h 92"/>
                  <a:gd name="T52" fmla="*/ 20 w 92"/>
                  <a:gd name="T53" fmla="*/ 20 h 92"/>
                  <a:gd name="T54" fmla="*/ 21 w 92"/>
                  <a:gd name="T55" fmla="*/ 19 h 92"/>
                  <a:gd name="T56" fmla="*/ 22 w 92"/>
                  <a:gd name="T57" fmla="*/ 17 h 92"/>
                  <a:gd name="T58" fmla="*/ 23 w 92"/>
                  <a:gd name="T59" fmla="*/ 15 h 92"/>
                  <a:gd name="T60" fmla="*/ 23 w 92"/>
                  <a:gd name="T61" fmla="*/ 14 h 92"/>
                  <a:gd name="T62" fmla="*/ 23 w 92"/>
                  <a:gd name="T63" fmla="*/ 12 h 92"/>
                  <a:gd name="T64" fmla="*/ 23 w 92"/>
                  <a:gd name="T65" fmla="*/ 11 h 92"/>
                  <a:gd name="T66" fmla="*/ 23 w 92"/>
                  <a:gd name="T67" fmla="*/ 9 h 92"/>
                  <a:gd name="T68" fmla="*/ 23 w 92"/>
                  <a:gd name="T69" fmla="*/ 7 h 92"/>
                  <a:gd name="T70" fmla="*/ 22 w 92"/>
                  <a:gd name="T71" fmla="*/ 6 h 92"/>
                  <a:gd name="T72" fmla="*/ 21 w 92"/>
                  <a:gd name="T73" fmla="*/ 5 h 92"/>
                  <a:gd name="T74" fmla="*/ 20 w 92"/>
                  <a:gd name="T75" fmla="*/ 3 h 92"/>
                  <a:gd name="T76" fmla="*/ 18 w 92"/>
                  <a:gd name="T77" fmla="*/ 1 h 92"/>
                  <a:gd name="T78" fmla="*/ 17 w 92"/>
                  <a:gd name="T79" fmla="*/ 1 h 92"/>
                  <a:gd name="T80" fmla="*/ 15 w 92"/>
                  <a:gd name="T81" fmla="*/ 1 h 92"/>
                  <a:gd name="T82" fmla="*/ 13 w 92"/>
                  <a:gd name="T83" fmla="*/ 0 h 92"/>
                  <a:gd name="T84" fmla="*/ 12 w 92"/>
                  <a:gd name="T85" fmla="*/ 0 h 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92"/>
                  <a:gd name="T131" fmla="*/ 92 w 92"/>
                  <a:gd name="T132" fmla="*/ 92 h 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92">
                    <a:moveTo>
                      <a:pt x="46" y="0"/>
                    </a:moveTo>
                    <a:lnTo>
                      <a:pt x="44" y="0"/>
                    </a:lnTo>
                    <a:lnTo>
                      <a:pt x="41" y="0"/>
                    </a:lnTo>
                    <a:lnTo>
                      <a:pt x="39" y="0"/>
                    </a:lnTo>
                    <a:lnTo>
                      <a:pt x="37" y="0"/>
                    </a:lnTo>
                    <a:lnTo>
                      <a:pt x="35" y="2"/>
                    </a:lnTo>
                    <a:lnTo>
                      <a:pt x="32" y="2"/>
                    </a:lnTo>
                    <a:lnTo>
                      <a:pt x="30" y="3"/>
                    </a:lnTo>
                    <a:lnTo>
                      <a:pt x="28" y="4"/>
                    </a:lnTo>
                    <a:lnTo>
                      <a:pt x="25" y="5"/>
                    </a:lnTo>
                    <a:lnTo>
                      <a:pt x="24" y="5"/>
                    </a:lnTo>
                    <a:lnTo>
                      <a:pt x="22" y="6"/>
                    </a:lnTo>
                    <a:lnTo>
                      <a:pt x="20" y="7"/>
                    </a:lnTo>
                    <a:lnTo>
                      <a:pt x="18" y="10"/>
                    </a:lnTo>
                    <a:lnTo>
                      <a:pt x="16" y="11"/>
                    </a:lnTo>
                    <a:lnTo>
                      <a:pt x="15" y="12"/>
                    </a:lnTo>
                    <a:lnTo>
                      <a:pt x="13" y="13"/>
                    </a:lnTo>
                    <a:lnTo>
                      <a:pt x="12" y="15"/>
                    </a:lnTo>
                    <a:lnTo>
                      <a:pt x="10" y="17"/>
                    </a:lnTo>
                    <a:lnTo>
                      <a:pt x="9" y="19"/>
                    </a:lnTo>
                    <a:lnTo>
                      <a:pt x="7" y="20"/>
                    </a:lnTo>
                    <a:lnTo>
                      <a:pt x="6" y="22"/>
                    </a:lnTo>
                    <a:lnTo>
                      <a:pt x="5" y="25"/>
                    </a:lnTo>
                    <a:lnTo>
                      <a:pt x="5" y="26"/>
                    </a:lnTo>
                    <a:lnTo>
                      <a:pt x="3" y="28"/>
                    </a:lnTo>
                    <a:lnTo>
                      <a:pt x="2" y="30"/>
                    </a:lnTo>
                    <a:lnTo>
                      <a:pt x="1" y="33"/>
                    </a:lnTo>
                    <a:lnTo>
                      <a:pt x="1" y="35"/>
                    </a:lnTo>
                    <a:lnTo>
                      <a:pt x="0" y="37"/>
                    </a:lnTo>
                    <a:lnTo>
                      <a:pt x="0" y="40"/>
                    </a:lnTo>
                    <a:lnTo>
                      <a:pt x="0" y="42"/>
                    </a:lnTo>
                    <a:lnTo>
                      <a:pt x="0" y="44"/>
                    </a:lnTo>
                    <a:lnTo>
                      <a:pt x="0" y="46"/>
                    </a:lnTo>
                    <a:lnTo>
                      <a:pt x="0" y="49"/>
                    </a:lnTo>
                    <a:lnTo>
                      <a:pt x="0" y="51"/>
                    </a:lnTo>
                    <a:lnTo>
                      <a:pt x="0" y="53"/>
                    </a:lnTo>
                    <a:lnTo>
                      <a:pt x="0" y="56"/>
                    </a:lnTo>
                    <a:lnTo>
                      <a:pt x="1" y="58"/>
                    </a:lnTo>
                    <a:lnTo>
                      <a:pt x="1" y="60"/>
                    </a:lnTo>
                    <a:lnTo>
                      <a:pt x="2" y="61"/>
                    </a:lnTo>
                    <a:lnTo>
                      <a:pt x="3" y="64"/>
                    </a:lnTo>
                    <a:lnTo>
                      <a:pt x="5" y="66"/>
                    </a:lnTo>
                    <a:lnTo>
                      <a:pt x="5" y="68"/>
                    </a:lnTo>
                    <a:lnTo>
                      <a:pt x="6" y="69"/>
                    </a:lnTo>
                    <a:lnTo>
                      <a:pt x="7" y="72"/>
                    </a:lnTo>
                    <a:lnTo>
                      <a:pt x="9" y="74"/>
                    </a:lnTo>
                    <a:lnTo>
                      <a:pt x="10" y="75"/>
                    </a:lnTo>
                    <a:lnTo>
                      <a:pt x="12" y="78"/>
                    </a:lnTo>
                    <a:lnTo>
                      <a:pt x="13" y="79"/>
                    </a:lnTo>
                    <a:lnTo>
                      <a:pt x="15" y="80"/>
                    </a:lnTo>
                    <a:lnTo>
                      <a:pt x="16" y="82"/>
                    </a:lnTo>
                    <a:lnTo>
                      <a:pt x="18" y="83"/>
                    </a:lnTo>
                    <a:lnTo>
                      <a:pt x="20" y="84"/>
                    </a:lnTo>
                    <a:lnTo>
                      <a:pt x="22" y="86"/>
                    </a:lnTo>
                    <a:lnTo>
                      <a:pt x="24" y="87"/>
                    </a:lnTo>
                    <a:lnTo>
                      <a:pt x="25" y="88"/>
                    </a:lnTo>
                    <a:lnTo>
                      <a:pt x="28" y="89"/>
                    </a:lnTo>
                    <a:lnTo>
                      <a:pt x="30" y="89"/>
                    </a:lnTo>
                    <a:lnTo>
                      <a:pt x="32" y="90"/>
                    </a:lnTo>
                    <a:lnTo>
                      <a:pt x="35" y="91"/>
                    </a:lnTo>
                    <a:lnTo>
                      <a:pt x="37" y="91"/>
                    </a:lnTo>
                    <a:lnTo>
                      <a:pt x="39" y="91"/>
                    </a:lnTo>
                    <a:lnTo>
                      <a:pt x="41" y="92"/>
                    </a:lnTo>
                    <a:lnTo>
                      <a:pt x="44" y="92"/>
                    </a:lnTo>
                    <a:lnTo>
                      <a:pt x="46" y="92"/>
                    </a:lnTo>
                    <a:lnTo>
                      <a:pt x="48" y="92"/>
                    </a:lnTo>
                    <a:lnTo>
                      <a:pt x="51" y="92"/>
                    </a:lnTo>
                    <a:lnTo>
                      <a:pt x="53" y="91"/>
                    </a:lnTo>
                    <a:lnTo>
                      <a:pt x="55" y="91"/>
                    </a:lnTo>
                    <a:lnTo>
                      <a:pt x="58" y="91"/>
                    </a:lnTo>
                    <a:lnTo>
                      <a:pt x="60" y="90"/>
                    </a:lnTo>
                    <a:lnTo>
                      <a:pt x="61" y="89"/>
                    </a:lnTo>
                    <a:lnTo>
                      <a:pt x="63" y="89"/>
                    </a:lnTo>
                    <a:lnTo>
                      <a:pt x="66" y="88"/>
                    </a:lnTo>
                    <a:lnTo>
                      <a:pt x="68" y="87"/>
                    </a:lnTo>
                    <a:lnTo>
                      <a:pt x="69" y="86"/>
                    </a:lnTo>
                    <a:lnTo>
                      <a:pt x="71" y="84"/>
                    </a:lnTo>
                    <a:lnTo>
                      <a:pt x="74" y="83"/>
                    </a:lnTo>
                    <a:lnTo>
                      <a:pt x="75" y="82"/>
                    </a:lnTo>
                    <a:lnTo>
                      <a:pt x="77" y="80"/>
                    </a:lnTo>
                    <a:lnTo>
                      <a:pt x="78" y="79"/>
                    </a:lnTo>
                    <a:lnTo>
                      <a:pt x="79" y="78"/>
                    </a:lnTo>
                    <a:lnTo>
                      <a:pt x="82" y="75"/>
                    </a:lnTo>
                    <a:lnTo>
                      <a:pt x="83" y="74"/>
                    </a:lnTo>
                    <a:lnTo>
                      <a:pt x="84" y="72"/>
                    </a:lnTo>
                    <a:lnTo>
                      <a:pt x="85" y="69"/>
                    </a:lnTo>
                    <a:lnTo>
                      <a:pt x="86" y="68"/>
                    </a:lnTo>
                    <a:lnTo>
                      <a:pt x="88" y="66"/>
                    </a:lnTo>
                    <a:lnTo>
                      <a:pt x="89" y="64"/>
                    </a:lnTo>
                    <a:lnTo>
                      <a:pt x="89" y="61"/>
                    </a:lnTo>
                    <a:lnTo>
                      <a:pt x="90" y="60"/>
                    </a:lnTo>
                    <a:lnTo>
                      <a:pt x="90" y="58"/>
                    </a:lnTo>
                    <a:lnTo>
                      <a:pt x="91" y="56"/>
                    </a:lnTo>
                    <a:lnTo>
                      <a:pt x="91" y="53"/>
                    </a:lnTo>
                    <a:lnTo>
                      <a:pt x="92" y="51"/>
                    </a:lnTo>
                    <a:lnTo>
                      <a:pt x="92" y="49"/>
                    </a:lnTo>
                    <a:lnTo>
                      <a:pt x="92" y="46"/>
                    </a:lnTo>
                    <a:lnTo>
                      <a:pt x="92" y="44"/>
                    </a:lnTo>
                    <a:lnTo>
                      <a:pt x="92" y="42"/>
                    </a:lnTo>
                    <a:lnTo>
                      <a:pt x="91" y="40"/>
                    </a:lnTo>
                    <a:lnTo>
                      <a:pt x="91" y="37"/>
                    </a:lnTo>
                    <a:lnTo>
                      <a:pt x="90" y="35"/>
                    </a:lnTo>
                    <a:lnTo>
                      <a:pt x="90" y="33"/>
                    </a:lnTo>
                    <a:lnTo>
                      <a:pt x="89" y="30"/>
                    </a:lnTo>
                    <a:lnTo>
                      <a:pt x="89" y="28"/>
                    </a:lnTo>
                    <a:lnTo>
                      <a:pt x="88" y="26"/>
                    </a:lnTo>
                    <a:lnTo>
                      <a:pt x="86" y="25"/>
                    </a:lnTo>
                    <a:lnTo>
                      <a:pt x="85" y="22"/>
                    </a:lnTo>
                    <a:lnTo>
                      <a:pt x="84" y="20"/>
                    </a:lnTo>
                    <a:lnTo>
                      <a:pt x="83" y="19"/>
                    </a:lnTo>
                    <a:lnTo>
                      <a:pt x="82" y="17"/>
                    </a:lnTo>
                    <a:lnTo>
                      <a:pt x="79" y="15"/>
                    </a:lnTo>
                    <a:lnTo>
                      <a:pt x="78" y="13"/>
                    </a:lnTo>
                    <a:lnTo>
                      <a:pt x="77" y="12"/>
                    </a:lnTo>
                    <a:lnTo>
                      <a:pt x="75" y="11"/>
                    </a:lnTo>
                    <a:lnTo>
                      <a:pt x="74" y="10"/>
                    </a:lnTo>
                    <a:lnTo>
                      <a:pt x="71" y="7"/>
                    </a:lnTo>
                    <a:lnTo>
                      <a:pt x="69" y="6"/>
                    </a:lnTo>
                    <a:lnTo>
                      <a:pt x="68" y="5"/>
                    </a:lnTo>
                    <a:lnTo>
                      <a:pt x="66" y="5"/>
                    </a:lnTo>
                    <a:lnTo>
                      <a:pt x="63" y="4"/>
                    </a:lnTo>
                    <a:lnTo>
                      <a:pt x="61" y="3"/>
                    </a:lnTo>
                    <a:lnTo>
                      <a:pt x="60" y="2"/>
                    </a:lnTo>
                    <a:lnTo>
                      <a:pt x="58" y="2"/>
                    </a:lnTo>
                    <a:lnTo>
                      <a:pt x="55" y="0"/>
                    </a:lnTo>
                    <a:lnTo>
                      <a:pt x="53" y="0"/>
                    </a:lnTo>
                    <a:lnTo>
                      <a:pt x="51" y="0"/>
                    </a:lnTo>
                    <a:lnTo>
                      <a:pt x="48" y="0"/>
                    </a:lnTo>
                    <a:lnTo>
                      <a:pt x="46" y="0"/>
                    </a:lnTo>
                  </a:path>
                </a:pathLst>
              </a:custGeom>
              <a:noFill/>
              <a:ln w="0">
                <a:solidFill>
                  <a:srgbClr val="000000"/>
                </a:solidFill>
                <a:prstDash val="solid"/>
                <a:round/>
                <a:headEnd/>
                <a:tailEnd/>
              </a:ln>
            </p:spPr>
            <p:txBody>
              <a:bodyPr/>
              <a:lstStyle/>
              <a:p>
                <a:endParaRPr lang="en-GB"/>
              </a:p>
            </p:txBody>
          </p:sp>
          <p:sp>
            <p:nvSpPr>
              <p:cNvPr id="368" name="Freeform 169"/>
              <p:cNvSpPr>
                <a:spLocks/>
              </p:cNvSpPr>
              <p:nvPr/>
            </p:nvSpPr>
            <p:spPr bwMode="auto">
              <a:xfrm>
                <a:off x="1035" y="2087"/>
                <a:ext cx="132" cy="131"/>
              </a:xfrm>
              <a:custGeom>
                <a:avLst/>
                <a:gdLst>
                  <a:gd name="T0" fmla="*/ 37 w 263"/>
                  <a:gd name="T1" fmla="*/ 0 h 264"/>
                  <a:gd name="T2" fmla="*/ 41 w 263"/>
                  <a:gd name="T3" fmla="*/ 1 h 264"/>
                  <a:gd name="T4" fmla="*/ 46 w 263"/>
                  <a:gd name="T5" fmla="*/ 2 h 264"/>
                  <a:gd name="T6" fmla="*/ 50 w 263"/>
                  <a:gd name="T7" fmla="*/ 5 h 264"/>
                  <a:gd name="T8" fmla="*/ 54 w 263"/>
                  <a:gd name="T9" fmla="*/ 7 h 264"/>
                  <a:gd name="T10" fmla="*/ 58 w 263"/>
                  <a:gd name="T11" fmla="*/ 11 h 264"/>
                  <a:gd name="T12" fmla="*/ 60 w 263"/>
                  <a:gd name="T13" fmla="*/ 14 h 264"/>
                  <a:gd name="T14" fmla="*/ 63 w 263"/>
                  <a:gd name="T15" fmla="*/ 18 h 264"/>
                  <a:gd name="T16" fmla="*/ 65 w 263"/>
                  <a:gd name="T17" fmla="*/ 23 h 264"/>
                  <a:gd name="T18" fmla="*/ 66 w 263"/>
                  <a:gd name="T19" fmla="*/ 28 h 264"/>
                  <a:gd name="T20" fmla="*/ 66 w 263"/>
                  <a:gd name="T21" fmla="*/ 33 h 264"/>
                  <a:gd name="T22" fmla="*/ 66 w 263"/>
                  <a:gd name="T23" fmla="*/ 37 h 264"/>
                  <a:gd name="T24" fmla="*/ 65 w 263"/>
                  <a:gd name="T25" fmla="*/ 42 h 264"/>
                  <a:gd name="T26" fmla="*/ 63 w 263"/>
                  <a:gd name="T27" fmla="*/ 47 h 264"/>
                  <a:gd name="T28" fmla="*/ 60 w 263"/>
                  <a:gd name="T29" fmla="*/ 51 h 264"/>
                  <a:gd name="T30" fmla="*/ 58 w 263"/>
                  <a:gd name="T31" fmla="*/ 54 h 264"/>
                  <a:gd name="T32" fmla="*/ 54 w 263"/>
                  <a:gd name="T33" fmla="*/ 58 h 264"/>
                  <a:gd name="T34" fmla="*/ 50 w 263"/>
                  <a:gd name="T35" fmla="*/ 60 h 264"/>
                  <a:gd name="T36" fmla="*/ 46 w 263"/>
                  <a:gd name="T37" fmla="*/ 63 h 264"/>
                  <a:gd name="T38" fmla="*/ 41 w 263"/>
                  <a:gd name="T39" fmla="*/ 64 h 264"/>
                  <a:gd name="T40" fmla="*/ 37 w 263"/>
                  <a:gd name="T41" fmla="*/ 65 h 264"/>
                  <a:gd name="T42" fmla="*/ 32 w 263"/>
                  <a:gd name="T43" fmla="*/ 65 h 264"/>
                  <a:gd name="T44" fmla="*/ 27 w 263"/>
                  <a:gd name="T45" fmla="*/ 65 h 264"/>
                  <a:gd name="T46" fmla="*/ 22 w 263"/>
                  <a:gd name="T47" fmla="*/ 63 h 264"/>
                  <a:gd name="T48" fmla="*/ 18 w 263"/>
                  <a:gd name="T49" fmla="*/ 61 h 264"/>
                  <a:gd name="T50" fmla="*/ 14 w 263"/>
                  <a:gd name="T51" fmla="*/ 59 h 264"/>
                  <a:gd name="T52" fmla="*/ 10 w 263"/>
                  <a:gd name="T53" fmla="*/ 55 h 264"/>
                  <a:gd name="T54" fmla="*/ 7 w 263"/>
                  <a:gd name="T55" fmla="*/ 52 h 264"/>
                  <a:gd name="T56" fmla="*/ 4 w 263"/>
                  <a:gd name="T57" fmla="*/ 48 h 264"/>
                  <a:gd name="T58" fmla="*/ 2 w 263"/>
                  <a:gd name="T59" fmla="*/ 44 h 264"/>
                  <a:gd name="T60" fmla="*/ 1 w 263"/>
                  <a:gd name="T61" fmla="*/ 39 h 264"/>
                  <a:gd name="T62" fmla="*/ 0 w 263"/>
                  <a:gd name="T63" fmla="*/ 34 h 264"/>
                  <a:gd name="T64" fmla="*/ 1 w 263"/>
                  <a:gd name="T65" fmla="*/ 29 h 264"/>
                  <a:gd name="T66" fmla="*/ 1 w 263"/>
                  <a:gd name="T67" fmla="*/ 24 h 264"/>
                  <a:gd name="T68" fmla="*/ 3 w 263"/>
                  <a:gd name="T69" fmla="*/ 20 h 264"/>
                  <a:gd name="T70" fmla="*/ 5 w 263"/>
                  <a:gd name="T71" fmla="*/ 16 h 264"/>
                  <a:gd name="T72" fmla="*/ 8 w 263"/>
                  <a:gd name="T73" fmla="*/ 12 h 264"/>
                  <a:gd name="T74" fmla="*/ 11 w 263"/>
                  <a:gd name="T75" fmla="*/ 8 h 264"/>
                  <a:gd name="T76" fmla="*/ 15 w 263"/>
                  <a:gd name="T77" fmla="*/ 5 h 264"/>
                  <a:gd name="T78" fmla="*/ 19 w 263"/>
                  <a:gd name="T79" fmla="*/ 3 h 264"/>
                  <a:gd name="T80" fmla="*/ 24 w 263"/>
                  <a:gd name="T81" fmla="*/ 1 h 264"/>
                  <a:gd name="T82" fmla="*/ 28 w 263"/>
                  <a:gd name="T83" fmla="*/ 0 h 264"/>
                  <a:gd name="T84" fmla="*/ 33 w 263"/>
                  <a:gd name="T85" fmla="*/ 0 h 2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3"/>
                  <a:gd name="T130" fmla="*/ 0 h 264"/>
                  <a:gd name="T131" fmla="*/ 263 w 263"/>
                  <a:gd name="T132" fmla="*/ 264 h 2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3" h="264">
                    <a:moveTo>
                      <a:pt x="132" y="0"/>
                    </a:moveTo>
                    <a:lnTo>
                      <a:pt x="138" y="1"/>
                    </a:lnTo>
                    <a:lnTo>
                      <a:pt x="145" y="1"/>
                    </a:lnTo>
                    <a:lnTo>
                      <a:pt x="152" y="2"/>
                    </a:lnTo>
                    <a:lnTo>
                      <a:pt x="157" y="4"/>
                    </a:lnTo>
                    <a:lnTo>
                      <a:pt x="164" y="5"/>
                    </a:lnTo>
                    <a:lnTo>
                      <a:pt x="170" y="7"/>
                    </a:lnTo>
                    <a:lnTo>
                      <a:pt x="177" y="8"/>
                    </a:lnTo>
                    <a:lnTo>
                      <a:pt x="183" y="10"/>
                    </a:lnTo>
                    <a:lnTo>
                      <a:pt x="189" y="14"/>
                    </a:lnTo>
                    <a:lnTo>
                      <a:pt x="194" y="16"/>
                    </a:lnTo>
                    <a:lnTo>
                      <a:pt x="200" y="20"/>
                    </a:lnTo>
                    <a:lnTo>
                      <a:pt x="205" y="23"/>
                    </a:lnTo>
                    <a:lnTo>
                      <a:pt x="210" y="27"/>
                    </a:lnTo>
                    <a:lnTo>
                      <a:pt x="215" y="31"/>
                    </a:lnTo>
                    <a:lnTo>
                      <a:pt x="220" y="35"/>
                    </a:lnTo>
                    <a:lnTo>
                      <a:pt x="224" y="39"/>
                    </a:lnTo>
                    <a:lnTo>
                      <a:pt x="229" y="44"/>
                    </a:lnTo>
                    <a:lnTo>
                      <a:pt x="232" y="48"/>
                    </a:lnTo>
                    <a:lnTo>
                      <a:pt x="237" y="53"/>
                    </a:lnTo>
                    <a:lnTo>
                      <a:pt x="240" y="59"/>
                    </a:lnTo>
                    <a:lnTo>
                      <a:pt x="244" y="65"/>
                    </a:lnTo>
                    <a:lnTo>
                      <a:pt x="247" y="69"/>
                    </a:lnTo>
                    <a:lnTo>
                      <a:pt x="250" y="75"/>
                    </a:lnTo>
                    <a:lnTo>
                      <a:pt x="253" y="81"/>
                    </a:lnTo>
                    <a:lnTo>
                      <a:pt x="255" y="86"/>
                    </a:lnTo>
                    <a:lnTo>
                      <a:pt x="257" y="93"/>
                    </a:lnTo>
                    <a:lnTo>
                      <a:pt x="259" y="99"/>
                    </a:lnTo>
                    <a:lnTo>
                      <a:pt x="260" y="106"/>
                    </a:lnTo>
                    <a:lnTo>
                      <a:pt x="261" y="112"/>
                    </a:lnTo>
                    <a:lnTo>
                      <a:pt x="262" y="119"/>
                    </a:lnTo>
                    <a:lnTo>
                      <a:pt x="262" y="126"/>
                    </a:lnTo>
                    <a:lnTo>
                      <a:pt x="263" y="132"/>
                    </a:lnTo>
                    <a:lnTo>
                      <a:pt x="262" y="138"/>
                    </a:lnTo>
                    <a:lnTo>
                      <a:pt x="262" y="145"/>
                    </a:lnTo>
                    <a:lnTo>
                      <a:pt x="261" y="152"/>
                    </a:lnTo>
                    <a:lnTo>
                      <a:pt x="260" y="158"/>
                    </a:lnTo>
                    <a:lnTo>
                      <a:pt x="259" y="165"/>
                    </a:lnTo>
                    <a:lnTo>
                      <a:pt x="257" y="170"/>
                    </a:lnTo>
                    <a:lnTo>
                      <a:pt x="255" y="177"/>
                    </a:lnTo>
                    <a:lnTo>
                      <a:pt x="253" y="183"/>
                    </a:lnTo>
                    <a:lnTo>
                      <a:pt x="250" y="189"/>
                    </a:lnTo>
                    <a:lnTo>
                      <a:pt x="247" y="195"/>
                    </a:lnTo>
                    <a:lnTo>
                      <a:pt x="244" y="200"/>
                    </a:lnTo>
                    <a:lnTo>
                      <a:pt x="240" y="205"/>
                    </a:lnTo>
                    <a:lnTo>
                      <a:pt x="237" y="211"/>
                    </a:lnTo>
                    <a:lnTo>
                      <a:pt x="232" y="215"/>
                    </a:lnTo>
                    <a:lnTo>
                      <a:pt x="229" y="220"/>
                    </a:lnTo>
                    <a:lnTo>
                      <a:pt x="224" y="224"/>
                    </a:lnTo>
                    <a:lnTo>
                      <a:pt x="220" y="229"/>
                    </a:lnTo>
                    <a:lnTo>
                      <a:pt x="215" y="234"/>
                    </a:lnTo>
                    <a:lnTo>
                      <a:pt x="210" y="237"/>
                    </a:lnTo>
                    <a:lnTo>
                      <a:pt x="205" y="241"/>
                    </a:lnTo>
                    <a:lnTo>
                      <a:pt x="200" y="244"/>
                    </a:lnTo>
                    <a:lnTo>
                      <a:pt x="194" y="248"/>
                    </a:lnTo>
                    <a:lnTo>
                      <a:pt x="189" y="251"/>
                    </a:lnTo>
                    <a:lnTo>
                      <a:pt x="183" y="253"/>
                    </a:lnTo>
                    <a:lnTo>
                      <a:pt x="177" y="256"/>
                    </a:lnTo>
                    <a:lnTo>
                      <a:pt x="170" y="258"/>
                    </a:lnTo>
                    <a:lnTo>
                      <a:pt x="164" y="259"/>
                    </a:lnTo>
                    <a:lnTo>
                      <a:pt x="157" y="261"/>
                    </a:lnTo>
                    <a:lnTo>
                      <a:pt x="152" y="262"/>
                    </a:lnTo>
                    <a:lnTo>
                      <a:pt x="145" y="262"/>
                    </a:lnTo>
                    <a:lnTo>
                      <a:pt x="138" y="264"/>
                    </a:lnTo>
                    <a:lnTo>
                      <a:pt x="132" y="264"/>
                    </a:lnTo>
                    <a:lnTo>
                      <a:pt x="125" y="264"/>
                    </a:lnTo>
                    <a:lnTo>
                      <a:pt x="118" y="262"/>
                    </a:lnTo>
                    <a:lnTo>
                      <a:pt x="111" y="262"/>
                    </a:lnTo>
                    <a:lnTo>
                      <a:pt x="106" y="261"/>
                    </a:lnTo>
                    <a:lnTo>
                      <a:pt x="99" y="259"/>
                    </a:lnTo>
                    <a:lnTo>
                      <a:pt x="93" y="258"/>
                    </a:lnTo>
                    <a:lnTo>
                      <a:pt x="86" y="256"/>
                    </a:lnTo>
                    <a:lnTo>
                      <a:pt x="80" y="253"/>
                    </a:lnTo>
                    <a:lnTo>
                      <a:pt x="74" y="251"/>
                    </a:lnTo>
                    <a:lnTo>
                      <a:pt x="69" y="248"/>
                    </a:lnTo>
                    <a:lnTo>
                      <a:pt x="63" y="244"/>
                    </a:lnTo>
                    <a:lnTo>
                      <a:pt x="58" y="241"/>
                    </a:lnTo>
                    <a:lnTo>
                      <a:pt x="53" y="237"/>
                    </a:lnTo>
                    <a:lnTo>
                      <a:pt x="48" y="234"/>
                    </a:lnTo>
                    <a:lnTo>
                      <a:pt x="43" y="229"/>
                    </a:lnTo>
                    <a:lnTo>
                      <a:pt x="39" y="224"/>
                    </a:lnTo>
                    <a:lnTo>
                      <a:pt x="34" y="220"/>
                    </a:lnTo>
                    <a:lnTo>
                      <a:pt x="30" y="215"/>
                    </a:lnTo>
                    <a:lnTo>
                      <a:pt x="26" y="211"/>
                    </a:lnTo>
                    <a:lnTo>
                      <a:pt x="23" y="205"/>
                    </a:lnTo>
                    <a:lnTo>
                      <a:pt x="19" y="200"/>
                    </a:lnTo>
                    <a:lnTo>
                      <a:pt x="16" y="195"/>
                    </a:lnTo>
                    <a:lnTo>
                      <a:pt x="12" y="189"/>
                    </a:lnTo>
                    <a:lnTo>
                      <a:pt x="10" y="183"/>
                    </a:lnTo>
                    <a:lnTo>
                      <a:pt x="8" y="177"/>
                    </a:lnTo>
                    <a:lnTo>
                      <a:pt x="5" y="170"/>
                    </a:lnTo>
                    <a:lnTo>
                      <a:pt x="4" y="165"/>
                    </a:lnTo>
                    <a:lnTo>
                      <a:pt x="2" y="158"/>
                    </a:lnTo>
                    <a:lnTo>
                      <a:pt x="1" y="152"/>
                    </a:lnTo>
                    <a:lnTo>
                      <a:pt x="1" y="145"/>
                    </a:lnTo>
                    <a:lnTo>
                      <a:pt x="0" y="138"/>
                    </a:lnTo>
                    <a:lnTo>
                      <a:pt x="0" y="132"/>
                    </a:lnTo>
                    <a:lnTo>
                      <a:pt x="0" y="126"/>
                    </a:lnTo>
                    <a:lnTo>
                      <a:pt x="1" y="119"/>
                    </a:lnTo>
                    <a:lnTo>
                      <a:pt x="1" y="112"/>
                    </a:lnTo>
                    <a:lnTo>
                      <a:pt x="2" y="106"/>
                    </a:lnTo>
                    <a:lnTo>
                      <a:pt x="4" y="99"/>
                    </a:lnTo>
                    <a:lnTo>
                      <a:pt x="5" y="93"/>
                    </a:lnTo>
                    <a:lnTo>
                      <a:pt x="8" y="86"/>
                    </a:lnTo>
                    <a:lnTo>
                      <a:pt x="10" y="81"/>
                    </a:lnTo>
                    <a:lnTo>
                      <a:pt x="12" y="75"/>
                    </a:lnTo>
                    <a:lnTo>
                      <a:pt x="16" y="69"/>
                    </a:lnTo>
                    <a:lnTo>
                      <a:pt x="19" y="65"/>
                    </a:lnTo>
                    <a:lnTo>
                      <a:pt x="23" y="59"/>
                    </a:lnTo>
                    <a:lnTo>
                      <a:pt x="26" y="53"/>
                    </a:lnTo>
                    <a:lnTo>
                      <a:pt x="30" y="48"/>
                    </a:lnTo>
                    <a:lnTo>
                      <a:pt x="34" y="44"/>
                    </a:lnTo>
                    <a:lnTo>
                      <a:pt x="39" y="39"/>
                    </a:lnTo>
                    <a:lnTo>
                      <a:pt x="43" y="35"/>
                    </a:lnTo>
                    <a:lnTo>
                      <a:pt x="48" y="31"/>
                    </a:lnTo>
                    <a:lnTo>
                      <a:pt x="53" y="27"/>
                    </a:lnTo>
                    <a:lnTo>
                      <a:pt x="58" y="23"/>
                    </a:lnTo>
                    <a:lnTo>
                      <a:pt x="63" y="20"/>
                    </a:lnTo>
                    <a:lnTo>
                      <a:pt x="69" y="16"/>
                    </a:lnTo>
                    <a:lnTo>
                      <a:pt x="74" y="14"/>
                    </a:lnTo>
                    <a:lnTo>
                      <a:pt x="80" y="10"/>
                    </a:lnTo>
                    <a:lnTo>
                      <a:pt x="86" y="8"/>
                    </a:lnTo>
                    <a:lnTo>
                      <a:pt x="93" y="7"/>
                    </a:lnTo>
                    <a:lnTo>
                      <a:pt x="99" y="5"/>
                    </a:lnTo>
                    <a:lnTo>
                      <a:pt x="106" y="4"/>
                    </a:lnTo>
                    <a:lnTo>
                      <a:pt x="111" y="2"/>
                    </a:lnTo>
                    <a:lnTo>
                      <a:pt x="118" y="1"/>
                    </a:lnTo>
                    <a:lnTo>
                      <a:pt x="125" y="1"/>
                    </a:lnTo>
                    <a:lnTo>
                      <a:pt x="132" y="0"/>
                    </a:lnTo>
                  </a:path>
                </a:pathLst>
              </a:custGeom>
              <a:noFill/>
              <a:ln w="0">
                <a:solidFill>
                  <a:srgbClr val="000000"/>
                </a:solidFill>
                <a:prstDash val="solid"/>
                <a:round/>
                <a:headEnd/>
                <a:tailEnd/>
              </a:ln>
            </p:spPr>
            <p:txBody>
              <a:bodyPr/>
              <a:lstStyle/>
              <a:p>
                <a:endParaRPr lang="en-GB"/>
              </a:p>
            </p:txBody>
          </p:sp>
          <p:sp>
            <p:nvSpPr>
              <p:cNvPr id="369" name="Freeform 170"/>
              <p:cNvSpPr>
                <a:spLocks/>
              </p:cNvSpPr>
              <p:nvPr/>
            </p:nvSpPr>
            <p:spPr bwMode="auto">
              <a:xfrm>
                <a:off x="1083" y="2134"/>
                <a:ext cx="36" cy="37"/>
              </a:xfrm>
              <a:custGeom>
                <a:avLst/>
                <a:gdLst>
                  <a:gd name="T0" fmla="*/ 10 w 73"/>
                  <a:gd name="T1" fmla="*/ 1 h 72"/>
                  <a:gd name="T2" fmla="*/ 11 w 73"/>
                  <a:gd name="T3" fmla="*/ 1 h 72"/>
                  <a:gd name="T4" fmla="*/ 12 w 73"/>
                  <a:gd name="T5" fmla="*/ 1 h 72"/>
                  <a:gd name="T6" fmla="*/ 14 w 73"/>
                  <a:gd name="T7" fmla="*/ 2 h 72"/>
                  <a:gd name="T8" fmla="*/ 14 w 73"/>
                  <a:gd name="T9" fmla="*/ 3 h 72"/>
                  <a:gd name="T10" fmla="*/ 16 w 73"/>
                  <a:gd name="T11" fmla="*/ 3 h 72"/>
                  <a:gd name="T12" fmla="*/ 16 w 73"/>
                  <a:gd name="T13" fmla="*/ 4 h 72"/>
                  <a:gd name="T14" fmla="*/ 17 w 73"/>
                  <a:gd name="T15" fmla="*/ 5 h 72"/>
                  <a:gd name="T16" fmla="*/ 17 w 73"/>
                  <a:gd name="T17" fmla="*/ 7 h 72"/>
                  <a:gd name="T18" fmla="*/ 18 w 73"/>
                  <a:gd name="T19" fmla="*/ 8 h 72"/>
                  <a:gd name="T20" fmla="*/ 18 w 73"/>
                  <a:gd name="T21" fmla="*/ 10 h 72"/>
                  <a:gd name="T22" fmla="*/ 18 w 73"/>
                  <a:gd name="T23" fmla="*/ 11 h 72"/>
                  <a:gd name="T24" fmla="*/ 17 w 73"/>
                  <a:gd name="T25" fmla="*/ 12 h 72"/>
                  <a:gd name="T26" fmla="*/ 17 w 73"/>
                  <a:gd name="T27" fmla="*/ 13 h 72"/>
                  <a:gd name="T28" fmla="*/ 16 w 73"/>
                  <a:gd name="T29" fmla="*/ 15 h 72"/>
                  <a:gd name="T30" fmla="*/ 16 w 73"/>
                  <a:gd name="T31" fmla="*/ 16 h 72"/>
                  <a:gd name="T32" fmla="*/ 14 w 73"/>
                  <a:gd name="T33" fmla="*/ 17 h 72"/>
                  <a:gd name="T34" fmla="*/ 14 w 73"/>
                  <a:gd name="T35" fmla="*/ 17 h 72"/>
                  <a:gd name="T36" fmla="*/ 12 w 73"/>
                  <a:gd name="T37" fmla="*/ 18 h 72"/>
                  <a:gd name="T38" fmla="*/ 11 w 73"/>
                  <a:gd name="T39" fmla="*/ 19 h 72"/>
                  <a:gd name="T40" fmla="*/ 10 w 73"/>
                  <a:gd name="T41" fmla="*/ 19 h 72"/>
                  <a:gd name="T42" fmla="*/ 8 w 73"/>
                  <a:gd name="T43" fmla="*/ 19 h 72"/>
                  <a:gd name="T44" fmla="*/ 7 w 73"/>
                  <a:gd name="T45" fmla="*/ 19 h 72"/>
                  <a:gd name="T46" fmla="*/ 6 w 73"/>
                  <a:gd name="T47" fmla="*/ 19 h 72"/>
                  <a:gd name="T48" fmla="*/ 5 w 73"/>
                  <a:gd name="T49" fmla="*/ 18 h 72"/>
                  <a:gd name="T50" fmla="*/ 3 w 73"/>
                  <a:gd name="T51" fmla="*/ 17 h 72"/>
                  <a:gd name="T52" fmla="*/ 2 w 73"/>
                  <a:gd name="T53" fmla="*/ 16 h 72"/>
                  <a:gd name="T54" fmla="*/ 2 w 73"/>
                  <a:gd name="T55" fmla="*/ 15 h 72"/>
                  <a:gd name="T56" fmla="*/ 1 w 73"/>
                  <a:gd name="T57" fmla="*/ 14 h 72"/>
                  <a:gd name="T58" fmla="*/ 0 w 73"/>
                  <a:gd name="T59" fmla="*/ 13 h 72"/>
                  <a:gd name="T60" fmla="*/ 0 w 73"/>
                  <a:gd name="T61" fmla="*/ 11 h 72"/>
                  <a:gd name="T62" fmla="*/ 0 w 73"/>
                  <a:gd name="T63" fmla="*/ 10 h 72"/>
                  <a:gd name="T64" fmla="*/ 0 w 73"/>
                  <a:gd name="T65" fmla="*/ 8 h 72"/>
                  <a:gd name="T66" fmla="*/ 0 w 73"/>
                  <a:gd name="T67" fmla="*/ 7 h 72"/>
                  <a:gd name="T68" fmla="*/ 1 w 73"/>
                  <a:gd name="T69" fmla="*/ 6 h 72"/>
                  <a:gd name="T70" fmla="*/ 1 w 73"/>
                  <a:gd name="T71" fmla="*/ 5 h 72"/>
                  <a:gd name="T72" fmla="*/ 2 w 73"/>
                  <a:gd name="T73" fmla="*/ 4 h 72"/>
                  <a:gd name="T74" fmla="*/ 3 w 73"/>
                  <a:gd name="T75" fmla="*/ 3 h 72"/>
                  <a:gd name="T76" fmla="*/ 4 w 73"/>
                  <a:gd name="T77" fmla="*/ 2 h 72"/>
                  <a:gd name="T78" fmla="*/ 5 w 73"/>
                  <a:gd name="T79" fmla="*/ 1 h 72"/>
                  <a:gd name="T80" fmla="*/ 6 w 73"/>
                  <a:gd name="T81" fmla="*/ 1 h 72"/>
                  <a:gd name="T82" fmla="*/ 7 w 73"/>
                  <a:gd name="T83" fmla="*/ 1 h 72"/>
                  <a:gd name="T84" fmla="*/ 9 w 73"/>
                  <a:gd name="T85" fmla="*/ 0 h 7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3"/>
                  <a:gd name="T130" fmla="*/ 0 h 72"/>
                  <a:gd name="T131" fmla="*/ 73 w 73"/>
                  <a:gd name="T132" fmla="*/ 72 h 7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3" h="72">
                    <a:moveTo>
                      <a:pt x="37" y="0"/>
                    </a:moveTo>
                    <a:lnTo>
                      <a:pt x="38" y="0"/>
                    </a:lnTo>
                    <a:lnTo>
                      <a:pt x="41" y="1"/>
                    </a:lnTo>
                    <a:lnTo>
                      <a:pt x="42" y="1"/>
                    </a:lnTo>
                    <a:lnTo>
                      <a:pt x="44" y="1"/>
                    </a:lnTo>
                    <a:lnTo>
                      <a:pt x="45" y="1"/>
                    </a:lnTo>
                    <a:lnTo>
                      <a:pt x="47" y="2"/>
                    </a:lnTo>
                    <a:lnTo>
                      <a:pt x="49" y="2"/>
                    </a:lnTo>
                    <a:lnTo>
                      <a:pt x="51" y="3"/>
                    </a:lnTo>
                    <a:lnTo>
                      <a:pt x="52" y="3"/>
                    </a:lnTo>
                    <a:lnTo>
                      <a:pt x="53" y="4"/>
                    </a:lnTo>
                    <a:lnTo>
                      <a:pt x="56" y="5"/>
                    </a:lnTo>
                    <a:lnTo>
                      <a:pt x="57" y="7"/>
                    </a:lnTo>
                    <a:lnTo>
                      <a:pt x="58" y="8"/>
                    </a:lnTo>
                    <a:lnTo>
                      <a:pt x="59" y="9"/>
                    </a:lnTo>
                    <a:lnTo>
                      <a:pt x="60" y="9"/>
                    </a:lnTo>
                    <a:lnTo>
                      <a:pt x="62" y="11"/>
                    </a:lnTo>
                    <a:lnTo>
                      <a:pt x="64" y="12"/>
                    </a:lnTo>
                    <a:lnTo>
                      <a:pt x="65" y="13"/>
                    </a:lnTo>
                    <a:lnTo>
                      <a:pt x="65" y="15"/>
                    </a:lnTo>
                    <a:lnTo>
                      <a:pt x="66" y="16"/>
                    </a:lnTo>
                    <a:lnTo>
                      <a:pt x="67" y="17"/>
                    </a:lnTo>
                    <a:lnTo>
                      <a:pt x="68" y="19"/>
                    </a:lnTo>
                    <a:lnTo>
                      <a:pt x="69" y="20"/>
                    </a:lnTo>
                    <a:lnTo>
                      <a:pt x="69" y="21"/>
                    </a:lnTo>
                    <a:lnTo>
                      <a:pt x="70" y="24"/>
                    </a:lnTo>
                    <a:lnTo>
                      <a:pt x="70" y="25"/>
                    </a:lnTo>
                    <a:lnTo>
                      <a:pt x="72" y="27"/>
                    </a:lnTo>
                    <a:lnTo>
                      <a:pt x="72" y="28"/>
                    </a:lnTo>
                    <a:lnTo>
                      <a:pt x="72" y="31"/>
                    </a:lnTo>
                    <a:lnTo>
                      <a:pt x="73" y="32"/>
                    </a:lnTo>
                    <a:lnTo>
                      <a:pt x="73" y="34"/>
                    </a:lnTo>
                    <a:lnTo>
                      <a:pt x="73" y="36"/>
                    </a:lnTo>
                    <a:lnTo>
                      <a:pt x="73" y="38"/>
                    </a:lnTo>
                    <a:lnTo>
                      <a:pt x="73" y="40"/>
                    </a:lnTo>
                    <a:lnTo>
                      <a:pt x="72" y="41"/>
                    </a:lnTo>
                    <a:lnTo>
                      <a:pt x="72" y="43"/>
                    </a:lnTo>
                    <a:lnTo>
                      <a:pt x="72" y="45"/>
                    </a:lnTo>
                    <a:lnTo>
                      <a:pt x="70" y="47"/>
                    </a:lnTo>
                    <a:lnTo>
                      <a:pt x="70" y="48"/>
                    </a:lnTo>
                    <a:lnTo>
                      <a:pt x="69" y="50"/>
                    </a:lnTo>
                    <a:lnTo>
                      <a:pt x="69" y="51"/>
                    </a:lnTo>
                    <a:lnTo>
                      <a:pt x="68" y="53"/>
                    </a:lnTo>
                    <a:lnTo>
                      <a:pt x="67" y="55"/>
                    </a:lnTo>
                    <a:lnTo>
                      <a:pt x="66" y="56"/>
                    </a:lnTo>
                    <a:lnTo>
                      <a:pt x="65" y="57"/>
                    </a:lnTo>
                    <a:lnTo>
                      <a:pt x="65" y="58"/>
                    </a:lnTo>
                    <a:lnTo>
                      <a:pt x="64" y="61"/>
                    </a:lnTo>
                    <a:lnTo>
                      <a:pt x="62" y="62"/>
                    </a:lnTo>
                    <a:lnTo>
                      <a:pt x="60" y="63"/>
                    </a:lnTo>
                    <a:lnTo>
                      <a:pt x="59" y="64"/>
                    </a:lnTo>
                    <a:lnTo>
                      <a:pt x="58" y="65"/>
                    </a:lnTo>
                    <a:lnTo>
                      <a:pt x="57" y="65"/>
                    </a:lnTo>
                    <a:lnTo>
                      <a:pt x="56" y="66"/>
                    </a:lnTo>
                    <a:lnTo>
                      <a:pt x="53" y="68"/>
                    </a:lnTo>
                    <a:lnTo>
                      <a:pt x="52" y="69"/>
                    </a:lnTo>
                    <a:lnTo>
                      <a:pt x="51" y="69"/>
                    </a:lnTo>
                    <a:lnTo>
                      <a:pt x="49" y="70"/>
                    </a:lnTo>
                    <a:lnTo>
                      <a:pt x="47" y="70"/>
                    </a:lnTo>
                    <a:lnTo>
                      <a:pt x="45" y="71"/>
                    </a:lnTo>
                    <a:lnTo>
                      <a:pt x="44" y="71"/>
                    </a:lnTo>
                    <a:lnTo>
                      <a:pt x="42" y="71"/>
                    </a:lnTo>
                    <a:lnTo>
                      <a:pt x="41" y="72"/>
                    </a:lnTo>
                    <a:lnTo>
                      <a:pt x="38" y="72"/>
                    </a:lnTo>
                    <a:lnTo>
                      <a:pt x="37" y="72"/>
                    </a:lnTo>
                    <a:lnTo>
                      <a:pt x="35" y="72"/>
                    </a:lnTo>
                    <a:lnTo>
                      <a:pt x="32" y="72"/>
                    </a:lnTo>
                    <a:lnTo>
                      <a:pt x="31" y="71"/>
                    </a:lnTo>
                    <a:lnTo>
                      <a:pt x="29" y="71"/>
                    </a:lnTo>
                    <a:lnTo>
                      <a:pt x="28" y="71"/>
                    </a:lnTo>
                    <a:lnTo>
                      <a:pt x="26" y="70"/>
                    </a:lnTo>
                    <a:lnTo>
                      <a:pt x="24" y="70"/>
                    </a:lnTo>
                    <a:lnTo>
                      <a:pt x="22" y="69"/>
                    </a:lnTo>
                    <a:lnTo>
                      <a:pt x="21" y="69"/>
                    </a:lnTo>
                    <a:lnTo>
                      <a:pt x="20" y="68"/>
                    </a:lnTo>
                    <a:lnTo>
                      <a:pt x="17" y="66"/>
                    </a:lnTo>
                    <a:lnTo>
                      <a:pt x="16" y="65"/>
                    </a:lnTo>
                    <a:lnTo>
                      <a:pt x="15" y="65"/>
                    </a:lnTo>
                    <a:lnTo>
                      <a:pt x="14" y="64"/>
                    </a:lnTo>
                    <a:lnTo>
                      <a:pt x="13" y="63"/>
                    </a:lnTo>
                    <a:lnTo>
                      <a:pt x="11" y="62"/>
                    </a:lnTo>
                    <a:lnTo>
                      <a:pt x="9" y="61"/>
                    </a:lnTo>
                    <a:lnTo>
                      <a:pt x="8" y="58"/>
                    </a:lnTo>
                    <a:lnTo>
                      <a:pt x="8" y="57"/>
                    </a:lnTo>
                    <a:lnTo>
                      <a:pt x="7" y="56"/>
                    </a:lnTo>
                    <a:lnTo>
                      <a:pt x="6" y="55"/>
                    </a:lnTo>
                    <a:lnTo>
                      <a:pt x="5" y="53"/>
                    </a:lnTo>
                    <a:lnTo>
                      <a:pt x="4" y="51"/>
                    </a:lnTo>
                    <a:lnTo>
                      <a:pt x="4" y="50"/>
                    </a:lnTo>
                    <a:lnTo>
                      <a:pt x="3" y="48"/>
                    </a:lnTo>
                    <a:lnTo>
                      <a:pt x="3" y="47"/>
                    </a:lnTo>
                    <a:lnTo>
                      <a:pt x="1" y="45"/>
                    </a:lnTo>
                    <a:lnTo>
                      <a:pt x="1" y="43"/>
                    </a:lnTo>
                    <a:lnTo>
                      <a:pt x="1" y="41"/>
                    </a:lnTo>
                    <a:lnTo>
                      <a:pt x="0" y="40"/>
                    </a:lnTo>
                    <a:lnTo>
                      <a:pt x="0" y="38"/>
                    </a:lnTo>
                    <a:lnTo>
                      <a:pt x="0" y="36"/>
                    </a:lnTo>
                    <a:lnTo>
                      <a:pt x="0" y="34"/>
                    </a:lnTo>
                    <a:lnTo>
                      <a:pt x="0" y="32"/>
                    </a:lnTo>
                    <a:lnTo>
                      <a:pt x="1" y="31"/>
                    </a:lnTo>
                    <a:lnTo>
                      <a:pt x="1" y="28"/>
                    </a:lnTo>
                    <a:lnTo>
                      <a:pt x="1" y="27"/>
                    </a:lnTo>
                    <a:lnTo>
                      <a:pt x="3" y="25"/>
                    </a:lnTo>
                    <a:lnTo>
                      <a:pt x="3" y="24"/>
                    </a:lnTo>
                    <a:lnTo>
                      <a:pt x="4" y="21"/>
                    </a:lnTo>
                    <a:lnTo>
                      <a:pt x="4" y="20"/>
                    </a:lnTo>
                    <a:lnTo>
                      <a:pt x="5" y="19"/>
                    </a:lnTo>
                    <a:lnTo>
                      <a:pt x="6" y="17"/>
                    </a:lnTo>
                    <a:lnTo>
                      <a:pt x="7" y="16"/>
                    </a:lnTo>
                    <a:lnTo>
                      <a:pt x="8" y="15"/>
                    </a:lnTo>
                    <a:lnTo>
                      <a:pt x="8" y="13"/>
                    </a:lnTo>
                    <a:lnTo>
                      <a:pt x="9" y="12"/>
                    </a:lnTo>
                    <a:lnTo>
                      <a:pt x="11" y="11"/>
                    </a:lnTo>
                    <a:lnTo>
                      <a:pt x="13" y="9"/>
                    </a:lnTo>
                    <a:lnTo>
                      <a:pt x="14" y="9"/>
                    </a:lnTo>
                    <a:lnTo>
                      <a:pt x="15" y="8"/>
                    </a:lnTo>
                    <a:lnTo>
                      <a:pt x="16" y="7"/>
                    </a:lnTo>
                    <a:lnTo>
                      <a:pt x="17" y="5"/>
                    </a:lnTo>
                    <a:lnTo>
                      <a:pt x="20" y="4"/>
                    </a:lnTo>
                    <a:lnTo>
                      <a:pt x="21" y="3"/>
                    </a:lnTo>
                    <a:lnTo>
                      <a:pt x="22" y="3"/>
                    </a:lnTo>
                    <a:lnTo>
                      <a:pt x="24" y="2"/>
                    </a:lnTo>
                    <a:lnTo>
                      <a:pt x="26" y="2"/>
                    </a:lnTo>
                    <a:lnTo>
                      <a:pt x="28" y="1"/>
                    </a:lnTo>
                    <a:lnTo>
                      <a:pt x="29" y="1"/>
                    </a:lnTo>
                    <a:lnTo>
                      <a:pt x="31" y="1"/>
                    </a:lnTo>
                    <a:lnTo>
                      <a:pt x="32" y="1"/>
                    </a:lnTo>
                    <a:lnTo>
                      <a:pt x="35" y="0"/>
                    </a:lnTo>
                    <a:lnTo>
                      <a:pt x="37" y="0"/>
                    </a:lnTo>
                  </a:path>
                </a:pathLst>
              </a:custGeom>
              <a:noFill/>
              <a:ln w="0">
                <a:solidFill>
                  <a:srgbClr val="000000"/>
                </a:solidFill>
                <a:prstDash val="solid"/>
                <a:round/>
                <a:headEnd/>
                <a:tailEnd/>
              </a:ln>
            </p:spPr>
            <p:txBody>
              <a:bodyPr/>
              <a:lstStyle/>
              <a:p>
                <a:endParaRPr lang="en-GB"/>
              </a:p>
            </p:txBody>
          </p:sp>
          <p:sp>
            <p:nvSpPr>
              <p:cNvPr id="370" name="Line 171"/>
              <p:cNvSpPr>
                <a:spLocks noChangeShapeType="1"/>
              </p:cNvSpPr>
              <p:nvPr/>
            </p:nvSpPr>
            <p:spPr bwMode="auto">
              <a:xfrm flipH="1">
                <a:off x="1037" y="2148"/>
                <a:ext cx="46" cy="19"/>
              </a:xfrm>
              <a:prstGeom prst="line">
                <a:avLst/>
              </a:prstGeom>
              <a:noFill/>
              <a:ln w="0">
                <a:solidFill>
                  <a:srgbClr val="000000"/>
                </a:solidFill>
                <a:round/>
                <a:headEnd/>
                <a:tailEnd/>
              </a:ln>
            </p:spPr>
            <p:txBody>
              <a:bodyPr/>
              <a:lstStyle/>
              <a:p>
                <a:endParaRPr lang="en-GB"/>
              </a:p>
            </p:txBody>
          </p:sp>
          <p:sp>
            <p:nvSpPr>
              <p:cNvPr id="371" name="Line 172"/>
              <p:cNvSpPr>
                <a:spLocks noChangeShapeType="1"/>
              </p:cNvSpPr>
              <p:nvPr/>
            </p:nvSpPr>
            <p:spPr bwMode="auto">
              <a:xfrm>
                <a:off x="1035" y="2161"/>
                <a:ext cx="50" cy="2"/>
              </a:xfrm>
              <a:prstGeom prst="line">
                <a:avLst/>
              </a:prstGeom>
              <a:noFill/>
              <a:ln w="0">
                <a:solidFill>
                  <a:srgbClr val="000000"/>
                </a:solidFill>
                <a:round/>
                <a:headEnd/>
                <a:tailEnd/>
              </a:ln>
            </p:spPr>
            <p:txBody>
              <a:bodyPr/>
              <a:lstStyle/>
              <a:p>
                <a:endParaRPr lang="en-GB"/>
              </a:p>
            </p:txBody>
          </p:sp>
          <p:sp>
            <p:nvSpPr>
              <p:cNvPr id="372" name="Line 173"/>
              <p:cNvSpPr>
                <a:spLocks noChangeShapeType="1"/>
              </p:cNvSpPr>
              <p:nvPr/>
            </p:nvSpPr>
            <p:spPr bwMode="auto">
              <a:xfrm flipH="1">
                <a:off x="1040" y="2151"/>
                <a:ext cx="43" cy="26"/>
              </a:xfrm>
              <a:prstGeom prst="line">
                <a:avLst/>
              </a:prstGeom>
              <a:noFill/>
              <a:ln w="0">
                <a:solidFill>
                  <a:srgbClr val="000000"/>
                </a:solidFill>
                <a:round/>
                <a:headEnd/>
                <a:tailEnd/>
              </a:ln>
            </p:spPr>
            <p:txBody>
              <a:bodyPr/>
              <a:lstStyle/>
              <a:p>
                <a:endParaRPr lang="en-GB"/>
              </a:p>
            </p:txBody>
          </p:sp>
          <p:sp>
            <p:nvSpPr>
              <p:cNvPr id="373" name="Line 174"/>
              <p:cNvSpPr>
                <a:spLocks noChangeShapeType="1"/>
              </p:cNvSpPr>
              <p:nvPr/>
            </p:nvSpPr>
            <p:spPr bwMode="auto">
              <a:xfrm flipV="1">
                <a:off x="1038" y="2165"/>
                <a:ext cx="49" cy="7"/>
              </a:xfrm>
              <a:prstGeom prst="line">
                <a:avLst/>
              </a:prstGeom>
              <a:noFill/>
              <a:ln w="0">
                <a:solidFill>
                  <a:srgbClr val="000000"/>
                </a:solidFill>
                <a:round/>
                <a:headEnd/>
                <a:tailEnd/>
              </a:ln>
            </p:spPr>
            <p:txBody>
              <a:bodyPr/>
              <a:lstStyle/>
              <a:p>
                <a:endParaRPr lang="en-GB"/>
              </a:p>
            </p:txBody>
          </p:sp>
          <p:sp>
            <p:nvSpPr>
              <p:cNvPr id="374" name="Line 175"/>
              <p:cNvSpPr>
                <a:spLocks noChangeShapeType="1"/>
              </p:cNvSpPr>
              <p:nvPr/>
            </p:nvSpPr>
            <p:spPr bwMode="auto">
              <a:xfrm flipH="1">
                <a:off x="1045" y="2154"/>
                <a:ext cx="38" cy="34"/>
              </a:xfrm>
              <a:prstGeom prst="line">
                <a:avLst/>
              </a:prstGeom>
              <a:noFill/>
              <a:ln w="0">
                <a:solidFill>
                  <a:srgbClr val="000000"/>
                </a:solidFill>
                <a:round/>
                <a:headEnd/>
                <a:tailEnd/>
              </a:ln>
            </p:spPr>
            <p:txBody>
              <a:bodyPr/>
              <a:lstStyle/>
              <a:p>
                <a:endParaRPr lang="en-GB"/>
              </a:p>
            </p:txBody>
          </p:sp>
          <p:sp>
            <p:nvSpPr>
              <p:cNvPr id="375" name="Line 176"/>
              <p:cNvSpPr>
                <a:spLocks noChangeShapeType="1"/>
              </p:cNvSpPr>
              <p:nvPr/>
            </p:nvSpPr>
            <p:spPr bwMode="auto">
              <a:xfrm flipV="1">
                <a:off x="1042" y="2167"/>
                <a:ext cx="48" cy="16"/>
              </a:xfrm>
              <a:prstGeom prst="line">
                <a:avLst/>
              </a:prstGeom>
              <a:noFill/>
              <a:ln w="0">
                <a:solidFill>
                  <a:srgbClr val="000000"/>
                </a:solidFill>
                <a:round/>
                <a:headEnd/>
                <a:tailEnd/>
              </a:ln>
            </p:spPr>
            <p:txBody>
              <a:bodyPr/>
              <a:lstStyle/>
              <a:p>
                <a:endParaRPr lang="en-GB"/>
              </a:p>
            </p:txBody>
          </p:sp>
          <p:sp>
            <p:nvSpPr>
              <p:cNvPr id="376" name="Line 177"/>
              <p:cNvSpPr>
                <a:spLocks noChangeShapeType="1"/>
              </p:cNvSpPr>
              <p:nvPr/>
            </p:nvSpPr>
            <p:spPr bwMode="auto">
              <a:xfrm flipH="1">
                <a:off x="1052" y="2157"/>
                <a:ext cx="31" cy="40"/>
              </a:xfrm>
              <a:prstGeom prst="line">
                <a:avLst/>
              </a:prstGeom>
              <a:noFill/>
              <a:ln w="0">
                <a:solidFill>
                  <a:srgbClr val="000000"/>
                </a:solidFill>
                <a:round/>
                <a:headEnd/>
                <a:tailEnd/>
              </a:ln>
            </p:spPr>
            <p:txBody>
              <a:bodyPr/>
              <a:lstStyle/>
              <a:p>
                <a:endParaRPr lang="en-GB"/>
              </a:p>
            </p:txBody>
          </p:sp>
          <p:sp>
            <p:nvSpPr>
              <p:cNvPr id="377" name="Line 178"/>
              <p:cNvSpPr>
                <a:spLocks noChangeShapeType="1"/>
              </p:cNvSpPr>
              <p:nvPr/>
            </p:nvSpPr>
            <p:spPr bwMode="auto">
              <a:xfrm flipV="1">
                <a:off x="1049" y="2168"/>
                <a:ext cx="43" cy="24"/>
              </a:xfrm>
              <a:prstGeom prst="line">
                <a:avLst/>
              </a:prstGeom>
              <a:noFill/>
              <a:ln w="0">
                <a:solidFill>
                  <a:srgbClr val="000000"/>
                </a:solidFill>
                <a:round/>
                <a:headEnd/>
                <a:tailEnd/>
              </a:ln>
            </p:spPr>
            <p:txBody>
              <a:bodyPr/>
              <a:lstStyle/>
              <a:p>
                <a:endParaRPr lang="en-GB"/>
              </a:p>
            </p:txBody>
          </p:sp>
          <p:sp>
            <p:nvSpPr>
              <p:cNvPr id="378" name="Line 179"/>
              <p:cNvSpPr>
                <a:spLocks noChangeShapeType="1"/>
              </p:cNvSpPr>
              <p:nvPr/>
            </p:nvSpPr>
            <p:spPr bwMode="auto">
              <a:xfrm flipH="1">
                <a:off x="1061" y="2160"/>
                <a:ext cx="23" cy="45"/>
              </a:xfrm>
              <a:prstGeom prst="line">
                <a:avLst/>
              </a:prstGeom>
              <a:noFill/>
              <a:ln w="0">
                <a:solidFill>
                  <a:srgbClr val="000000"/>
                </a:solidFill>
                <a:round/>
                <a:headEnd/>
                <a:tailEnd/>
              </a:ln>
            </p:spPr>
            <p:txBody>
              <a:bodyPr/>
              <a:lstStyle/>
              <a:p>
                <a:endParaRPr lang="en-GB"/>
              </a:p>
            </p:txBody>
          </p:sp>
          <p:sp>
            <p:nvSpPr>
              <p:cNvPr id="379" name="Line 180"/>
              <p:cNvSpPr>
                <a:spLocks noChangeShapeType="1"/>
              </p:cNvSpPr>
              <p:nvPr/>
            </p:nvSpPr>
            <p:spPr bwMode="auto">
              <a:xfrm flipV="1">
                <a:off x="1056" y="2170"/>
                <a:ext cx="39" cy="31"/>
              </a:xfrm>
              <a:prstGeom prst="line">
                <a:avLst/>
              </a:prstGeom>
              <a:noFill/>
              <a:ln w="0">
                <a:solidFill>
                  <a:srgbClr val="000000"/>
                </a:solidFill>
                <a:round/>
                <a:headEnd/>
                <a:tailEnd/>
              </a:ln>
            </p:spPr>
            <p:txBody>
              <a:bodyPr/>
              <a:lstStyle/>
              <a:p>
                <a:endParaRPr lang="en-GB"/>
              </a:p>
            </p:txBody>
          </p:sp>
          <p:sp>
            <p:nvSpPr>
              <p:cNvPr id="380" name="Line 181"/>
              <p:cNvSpPr>
                <a:spLocks noChangeShapeType="1"/>
              </p:cNvSpPr>
              <p:nvPr/>
            </p:nvSpPr>
            <p:spPr bwMode="auto">
              <a:xfrm flipH="1">
                <a:off x="1071" y="2163"/>
                <a:ext cx="15" cy="48"/>
              </a:xfrm>
              <a:prstGeom prst="line">
                <a:avLst/>
              </a:prstGeom>
              <a:noFill/>
              <a:ln w="0">
                <a:solidFill>
                  <a:srgbClr val="000000"/>
                </a:solidFill>
                <a:round/>
                <a:headEnd/>
                <a:tailEnd/>
              </a:ln>
            </p:spPr>
            <p:txBody>
              <a:bodyPr/>
              <a:lstStyle/>
              <a:p>
                <a:endParaRPr lang="en-GB"/>
              </a:p>
            </p:txBody>
          </p:sp>
          <p:sp>
            <p:nvSpPr>
              <p:cNvPr id="381" name="Line 182"/>
              <p:cNvSpPr>
                <a:spLocks noChangeShapeType="1"/>
              </p:cNvSpPr>
              <p:nvPr/>
            </p:nvSpPr>
            <p:spPr bwMode="auto">
              <a:xfrm flipV="1">
                <a:off x="1065" y="2171"/>
                <a:ext cx="33" cy="37"/>
              </a:xfrm>
              <a:prstGeom prst="line">
                <a:avLst/>
              </a:prstGeom>
              <a:noFill/>
              <a:ln w="0">
                <a:solidFill>
                  <a:srgbClr val="000000"/>
                </a:solidFill>
                <a:round/>
                <a:headEnd/>
                <a:tailEnd/>
              </a:ln>
            </p:spPr>
            <p:txBody>
              <a:bodyPr/>
              <a:lstStyle/>
              <a:p>
                <a:endParaRPr lang="en-GB"/>
              </a:p>
            </p:txBody>
          </p:sp>
          <p:sp>
            <p:nvSpPr>
              <p:cNvPr id="382" name="Line 183"/>
              <p:cNvSpPr>
                <a:spLocks noChangeShapeType="1"/>
              </p:cNvSpPr>
              <p:nvPr/>
            </p:nvSpPr>
            <p:spPr bwMode="auto">
              <a:xfrm flipH="1">
                <a:off x="1081" y="2165"/>
                <a:ext cx="7" cy="50"/>
              </a:xfrm>
              <a:prstGeom prst="line">
                <a:avLst/>
              </a:prstGeom>
              <a:noFill/>
              <a:ln w="0">
                <a:solidFill>
                  <a:srgbClr val="000000"/>
                </a:solidFill>
                <a:round/>
                <a:headEnd/>
                <a:tailEnd/>
              </a:ln>
            </p:spPr>
            <p:txBody>
              <a:bodyPr/>
              <a:lstStyle/>
              <a:p>
                <a:endParaRPr lang="en-GB"/>
              </a:p>
            </p:txBody>
          </p:sp>
          <p:sp>
            <p:nvSpPr>
              <p:cNvPr id="383" name="Line 184"/>
              <p:cNvSpPr>
                <a:spLocks noChangeShapeType="1"/>
              </p:cNvSpPr>
              <p:nvPr/>
            </p:nvSpPr>
            <p:spPr bwMode="auto">
              <a:xfrm flipV="1">
                <a:off x="1076" y="2171"/>
                <a:ext cx="26" cy="42"/>
              </a:xfrm>
              <a:prstGeom prst="line">
                <a:avLst/>
              </a:prstGeom>
              <a:noFill/>
              <a:ln w="0">
                <a:solidFill>
                  <a:srgbClr val="000000"/>
                </a:solidFill>
                <a:round/>
                <a:headEnd/>
                <a:tailEnd/>
              </a:ln>
            </p:spPr>
            <p:txBody>
              <a:bodyPr/>
              <a:lstStyle/>
              <a:p>
                <a:endParaRPr lang="en-GB"/>
              </a:p>
            </p:txBody>
          </p:sp>
          <p:sp>
            <p:nvSpPr>
              <p:cNvPr id="384" name="Line 185"/>
              <p:cNvSpPr>
                <a:spLocks noChangeShapeType="1"/>
              </p:cNvSpPr>
              <p:nvPr/>
            </p:nvSpPr>
            <p:spPr bwMode="auto">
              <a:xfrm>
                <a:off x="1091" y="2167"/>
                <a:ext cx="1" cy="51"/>
              </a:xfrm>
              <a:prstGeom prst="line">
                <a:avLst/>
              </a:prstGeom>
              <a:noFill/>
              <a:ln w="0">
                <a:solidFill>
                  <a:srgbClr val="000000"/>
                </a:solidFill>
                <a:round/>
                <a:headEnd/>
                <a:tailEnd/>
              </a:ln>
            </p:spPr>
            <p:txBody>
              <a:bodyPr/>
              <a:lstStyle/>
              <a:p>
                <a:endParaRPr lang="en-GB"/>
              </a:p>
            </p:txBody>
          </p:sp>
          <p:sp>
            <p:nvSpPr>
              <p:cNvPr id="385" name="Line 186"/>
              <p:cNvSpPr>
                <a:spLocks noChangeShapeType="1"/>
              </p:cNvSpPr>
              <p:nvPr/>
            </p:nvSpPr>
            <p:spPr bwMode="auto">
              <a:xfrm flipV="1">
                <a:off x="1087" y="2170"/>
                <a:ext cx="17" cy="47"/>
              </a:xfrm>
              <a:prstGeom prst="line">
                <a:avLst/>
              </a:prstGeom>
              <a:noFill/>
              <a:ln w="0">
                <a:solidFill>
                  <a:srgbClr val="000000"/>
                </a:solidFill>
                <a:round/>
                <a:headEnd/>
                <a:tailEnd/>
              </a:ln>
            </p:spPr>
            <p:txBody>
              <a:bodyPr/>
              <a:lstStyle/>
              <a:p>
                <a:endParaRPr lang="en-GB"/>
              </a:p>
            </p:txBody>
          </p:sp>
          <p:sp>
            <p:nvSpPr>
              <p:cNvPr id="386" name="Line 187"/>
              <p:cNvSpPr>
                <a:spLocks noChangeShapeType="1"/>
              </p:cNvSpPr>
              <p:nvPr/>
            </p:nvSpPr>
            <p:spPr bwMode="auto">
              <a:xfrm>
                <a:off x="1094" y="2169"/>
                <a:ext cx="9" cy="49"/>
              </a:xfrm>
              <a:prstGeom prst="line">
                <a:avLst/>
              </a:prstGeom>
              <a:noFill/>
              <a:ln w="0">
                <a:solidFill>
                  <a:srgbClr val="000000"/>
                </a:solidFill>
                <a:round/>
                <a:headEnd/>
                <a:tailEnd/>
              </a:ln>
            </p:spPr>
            <p:txBody>
              <a:bodyPr/>
              <a:lstStyle/>
              <a:p>
                <a:endParaRPr lang="en-GB"/>
              </a:p>
            </p:txBody>
          </p:sp>
          <p:sp>
            <p:nvSpPr>
              <p:cNvPr id="387" name="Line 188"/>
              <p:cNvSpPr>
                <a:spLocks noChangeShapeType="1"/>
              </p:cNvSpPr>
              <p:nvPr/>
            </p:nvSpPr>
            <p:spPr bwMode="auto">
              <a:xfrm flipV="1">
                <a:off x="1098" y="2169"/>
                <a:ext cx="10" cy="49"/>
              </a:xfrm>
              <a:prstGeom prst="line">
                <a:avLst/>
              </a:prstGeom>
              <a:noFill/>
              <a:ln w="0">
                <a:solidFill>
                  <a:srgbClr val="000000"/>
                </a:solidFill>
                <a:round/>
                <a:headEnd/>
                <a:tailEnd/>
              </a:ln>
            </p:spPr>
            <p:txBody>
              <a:bodyPr/>
              <a:lstStyle/>
              <a:p>
                <a:endParaRPr lang="en-GB"/>
              </a:p>
            </p:txBody>
          </p:sp>
          <p:sp>
            <p:nvSpPr>
              <p:cNvPr id="388" name="Line 189"/>
              <p:cNvSpPr>
                <a:spLocks noChangeShapeType="1"/>
              </p:cNvSpPr>
              <p:nvPr/>
            </p:nvSpPr>
            <p:spPr bwMode="auto">
              <a:xfrm flipH="1" flipV="1">
                <a:off x="1087" y="2088"/>
                <a:ext cx="18" cy="47"/>
              </a:xfrm>
              <a:prstGeom prst="line">
                <a:avLst/>
              </a:prstGeom>
              <a:noFill/>
              <a:ln w="0">
                <a:solidFill>
                  <a:srgbClr val="000000"/>
                </a:solidFill>
                <a:round/>
                <a:headEnd/>
                <a:tailEnd/>
              </a:ln>
            </p:spPr>
            <p:txBody>
              <a:bodyPr/>
              <a:lstStyle/>
              <a:p>
                <a:endParaRPr lang="en-GB"/>
              </a:p>
            </p:txBody>
          </p:sp>
          <p:sp>
            <p:nvSpPr>
              <p:cNvPr id="389" name="Line 190"/>
              <p:cNvSpPr>
                <a:spLocks noChangeShapeType="1"/>
              </p:cNvSpPr>
              <p:nvPr/>
            </p:nvSpPr>
            <p:spPr bwMode="auto">
              <a:xfrm flipH="1">
                <a:off x="1091" y="2087"/>
                <a:ext cx="1" cy="50"/>
              </a:xfrm>
              <a:prstGeom prst="line">
                <a:avLst/>
              </a:prstGeom>
              <a:noFill/>
              <a:ln w="0">
                <a:solidFill>
                  <a:srgbClr val="000000"/>
                </a:solidFill>
                <a:round/>
                <a:headEnd/>
                <a:tailEnd/>
              </a:ln>
            </p:spPr>
            <p:txBody>
              <a:bodyPr/>
              <a:lstStyle/>
              <a:p>
                <a:endParaRPr lang="en-GB"/>
              </a:p>
            </p:txBody>
          </p:sp>
          <p:sp>
            <p:nvSpPr>
              <p:cNvPr id="390" name="Line 191"/>
              <p:cNvSpPr>
                <a:spLocks noChangeShapeType="1"/>
              </p:cNvSpPr>
              <p:nvPr/>
            </p:nvSpPr>
            <p:spPr bwMode="auto">
              <a:xfrm flipH="1" flipV="1">
                <a:off x="1076" y="2092"/>
                <a:ext cx="26" cy="43"/>
              </a:xfrm>
              <a:prstGeom prst="line">
                <a:avLst/>
              </a:prstGeom>
              <a:noFill/>
              <a:ln w="0">
                <a:solidFill>
                  <a:srgbClr val="000000"/>
                </a:solidFill>
                <a:round/>
                <a:headEnd/>
                <a:tailEnd/>
              </a:ln>
            </p:spPr>
            <p:txBody>
              <a:bodyPr/>
              <a:lstStyle/>
              <a:p>
                <a:endParaRPr lang="en-GB"/>
              </a:p>
            </p:txBody>
          </p:sp>
          <p:sp>
            <p:nvSpPr>
              <p:cNvPr id="391" name="Line 192"/>
              <p:cNvSpPr>
                <a:spLocks noChangeShapeType="1"/>
              </p:cNvSpPr>
              <p:nvPr/>
            </p:nvSpPr>
            <p:spPr bwMode="auto">
              <a:xfrm>
                <a:off x="1081" y="2090"/>
                <a:ext cx="7" cy="49"/>
              </a:xfrm>
              <a:prstGeom prst="line">
                <a:avLst/>
              </a:prstGeom>
              <a:noFill/>
              <a:ln w="0">
                <a:solidFill>
                  <a:srgbClr val="000000"/>
                </a:solidFill>
                <a:round/>
                <a:headEnd/>
                <a:tailEnd/>
              </a:ln>
            </p:spPr>
            <p:txBody>
              <a:bodyPr/>
              <a:lstStyle/>
              <a:p>
                <a:endParaRPr lang="en-GB"/>
              </a:p>
            </p:txBody>
          </p:sp>
          <p:sp>
            <p:nvSpPr>
              <p:cNvPr id="392" name="Line 193"/>
              <p:cNvSpPr>
                <a:spLocks noChangeShapeType="1"/>
              </p:cNvSpPr>
              <p:nvPr/>
            </p:nvSpPr>
            <p:spPr bwMode="auto">
              <a:xfrm flipH="1" flipV="1">
                <a:off x="1065" y="2097"/>
                <a:ext cx="34" cy="38"/>
              </a:xfrm>
              <a:prstGeom prst="line">
                <a:avLst/>
              </a:prstGeom>
              <a:noFill/>
              <a:ln w="0">
                <a:solidFill>
                  <a:srgbClr val="000000"/>
                </a:solidFill>
                <a:round/>
                <a:headEnd/>
                <a:tailEnd/>
              </a:ln>
            </p:spPr>
            <p:txBody>
              <a:bodyPr/>
              <a:lstStyle/>
              <a:p>
                <a:endParaRPr lang="en-GB"/>
              </a:p>
            </p:txBody>
          </p:sp>
          <p:sp>
            <p:nvSpPr>
              <p:cNvPr id="393" name="Line 194"/>
              <p:cNvSpPr>
                <a:spLocks noChangeShapeType="1"/>
              </p:cNvSpPr>
              <p:nvPr/>
            </p:nvSpPr>
            <p:spPr bwMode="auto">
              <a:xfrm>
                <a:off x="1071" y="2094"/>
                <a:ext cx="15" cy="47"/>
              </a:xfrm>
              <a:prstGeom prst="line">
                <a:avLst/>
              </a:prstGeom>
              <a:noFill/>
              <a:ln w="0">
                <a:solidFill>
                  <a:srgbClr val="000000"/>
                </a:solidFill>
                <a:round/>
                <a:headEnd/>
                <a:tailEnd/>
              </a:ln>
            </p:spPr>
            <p:txBody>
              <a:bodyPr/>
              <a:lstStyle/>
              <a:p>
                <a:endParaRPr lang="en-GB"/>
              </a:p>
            </p:txBody>
          </p:sp>
          <p:sp>
            <p:nvSpPr>
              <p:cNvPr id="394" name="Line 195"/>
              <p:cNvSpPr>
                <a:spLocks noChangeShapeType="1"/>
              </p:cNvSpPr>
              <p:nvPr/>
            </p:nvSpPr>
            <p:spPr bwMode="auto">
              <a:xfrm flipH="1" flipV="1">
                <a:off x="1056" y="2104"/>
                <a:ext cx="40" cy="31"/>
              </a:xfrm>
              <a:prstGeom prst="line">
                <a:avLst/>
              </a:prstGeom>
              <a:noFill/>
              <a:ln w="0">
                <a:solidFill>
                  <a:srgbClr val="000000"/>
                </a:solidFill>
                <a:round/>
                <a:headEnd/>
                <a:tailEnd/>
              </a:ln>
            </p:spPr>
            <p:txBody>
              <a:bodyPr/>
              <a:lstStyle/>
              <a:p>
                <a:endParaRPr lang="en-GB"/>
              </a:p>
            </p:txBody>
          </p:sp>
          <p:sp>
            <p:nvSpPr>
              <p:cNvPr id="395" name="Line 196"/>
              <p:cNvSpPr>
                <a:spLocks noChangeShapeType="1"/>
              </p:cNvSpPr>
              <p:nvPr/>
            </p:nvSpPr>
            <p:spPr bwMode="auto">
              <a:xfrm>
                <a:off x="1061" y="2100"/>
                <a:ext cx="24" cy="44"/>
              </a:xfrm>
              <a:prstGeom prst="line">
                <a:avLst/>
              </a:prstGeom>
              <a:noFill/>
              <a:ln w="0">
                <a:solidFill>
                  <a:srgbClr val="000000"/>
                </a:solidFill>
                <a:round/>
                <a:headEnd/>
                <a:tailEnd/>
              </a:ln>
            </p:spPr>
            <p:txBody>
              <a:bodyPr/>
              <a:lstStyle/>
              <a:p>
                <a:endParaRPr lang="en-GB"/>
              </a:p>
            </p:txBody>
          </p:sp>
          <p:sp>
            <p:nvSpPr>
              <p:cNvPr id="396" name="Line 197"/>
              <p:cNvSpPr>
                <a:spLocks noChangeShapeType="1"/>
              </p:cNvSpPr>
              <p:nvPr/>
            </p:nvSpPr>
            <p:spPr bwMode="auto">
              <a:xfrm flipH="1" flipV="1">
                <a:off x="1049" y="2112"/>
                <a:ext cx="44" cy="25"/>
              </a:xfrm>
              <a:prstGeom prst="line">
                <a:avLst/>
              </a:prstGeom>
              <a:noFill/>
              <a:ln w="0">
                <a:solidFill>
                  <a:srgbClr val="000000"/>
                </a:solidFill>
                <a:round/>
                <a:headEnd/>
                <a:tailEnd/>
              </a:ln>
            </p:spPr>
            <p:txBody>
              <a:bodyPr/>
              <a:lstStyle/>
              <a:p>
                <a:endParaRPr lang="en-GB"/>
              </a:p>
            </p:txBody>
          </p:sp>
          <p:sp>
            <p:nvSpPr>
              <p:cNvPr id="397" name="Line 198"/>
              <p:cNvSpPr>
                <a:spLocks noChangeShapeType="1"/>
              </p:cNvSpPr>
              <p:nvPr/>
            </p:nvSpPr>
            <p:spPr bwMode="auto">
              <a:xfrm>
                <a:off x="1052" y="2108"/>
                <a:ext cx="31" cy="39"/>
              </a:xfrm>
              <a:prstGeom prst="line">
                <a:avLst/>
              </a:prstGeom>
              <a:noFill/>
              <a:ln w="0">
                <a:solidFill>
                  <a:srgbClr val="000000"/>
                </a:solidFill>
                <a:round/>
                <a:headEnd/>
                <a:tailEnd/>
              </a:ln>
            </p:spPr>
            <p:txBody>
              <a:bodyPr/>
              <a:lstStyle/>
              <a:p>
                <a:endParaRPr lang="en-GB"/>
              </a:p>
            </p:txBody>
          </p:sp>
          <p:sp>
            <p:nvSpPr>
              <p:cNvPr id="398" name="Line 199"/>
              <p:cNvSpPr>
                <a:spLocks noChangeShapeType="1"/>
              </p:cNvSpPr>
              <p:nvPr/>
            </p:nvSpPr>
            <p:spPr bwMode="auto">
              <a:xfrm flipH="1" flipV="1">
                <a:off x="1042" y="2122"/>
                <a:ext cx="48" cy="16"/>
              </a:xfrm>
              <a:prstGeom prst="line">
                <a:avLst/>
              </a:prstGeom>
              <a:noFill/>
              <a:ln w="0">
                <a:solidFill>
                  <a:srgbClr val="000000"/>
                </a:solidFill>
                <a:round/>
                <a:headEnd/>
                <a:tailEnd/>
              </a:ln>
            </p:spPr>
            <p:txBody>
              <a:bodyPr/>
              <a:lstStyle/>
              <a:p>
                <a:endParaRPr lang="en-GB"/>
              </a:p>
            </p:txBody>
          </p:sp>
          <p:sp>
            <p:nvSpPr>
              <p:cNvPr id="399" name="Line 200"/>
              <p:cNvSpPr>
                <a:spLocks noChangeShapeType="1"/>
              </p:cNvSpPr>
              <p:nvPr/>
            </p:nvSpPr>
            <p:spPr bwMode="auto">
              <a:xfrm>
                <a:off x="1045" y="2117"/>
                <a:ext cx="38" cy="33"/>
              </a:xfrm>
              <a:prstGeom prst="line">
                <a:avLst/>
              </a:prstGeom>
              <a:noFill/>
              <a:ln w="0">
                <a:solidFill>
                  <a:srgbClr val="000000"/>
                </a:solidFill>
                <a:round/>
                <a:headEnd/>
                <a:tailEnd/>
              </a:ln>
            </p:spPr>
            <p:txBody>
              <a:bodyPr/>
              <a:lstStyle/>
              <a:p>
                <a:endParaRPr lang="en-GB"/>
              </a:p>
            </p:txBody>
          </p:sp>
          <p:sp>
            <p:nvSpPr>
              <p:cNvPr id="400" name="Line 201"/>
              <p:cNvSpPr>
                <a:spLocks noChangeShapeType="1"/>
              </p:cNvSpPr>
              <p:nvPr/>
            </p:nvSpPr>
            <p:spPr bwMode="auto">
              <a:xfrm flipH="1" flipV="1">
                <a:off x="1038" y="2133"/>
                <a:ext cx="50" cy="7"/>
              </a:xfrm>
              <a:prstGeom prst="line">
                <a:avLst/>
              </a:prstGeom>
              <a:noFill/>
              <a:ln w="0">
                <a:solidFill>
                  <a:srgbClr val="000000"/>
                </a:solidFill>
                <a:round/>
                <a:headEnd/>
                <a:tailEnd/>
              </a:ln>
            </p:spPr>
            <p:txBody>
              <a:bodyPr/>
              <a:lstStyle/>
              <a:p>
                <a:endParaRPr lang="en-GB"/>
              </a:p>
            </p:txBody>
          </p:sp>
          <p:sp>
            <p:nvSpPr>
              <p:cNvPr id="401" name="Line 202"/>
              <p:cNvSpPr>
                <a:spLocks noChangeShapeType="1"/>
              </p:cNvSpPr>
              <p:nvPr/>
            </p:nvSpPr>
            <p:spPr bwMode="auto">
              <a:xfrm>
                <a:off x="1040" y="2127"/>
                <a:ext cx="43" cy="26"/>
              </a:xfrm>
              <a:prstGeom prst="line">
                <a:avLst/>
              </a:prstGeom>
              <a:noFill/>
              <a:ln w="0">
                <a:solidFill>
                  <a:srgbClr val="000000"/>
                </a:solidFill>
                <a:round/>
                <a:headEnd/>
                <a:tailEnd/>
              </a:ln>
            </p:spPr>
            <p:txBody>
              <a:bodyPr/>
              <a:lstStyle/>
              <a:p>
                <a:endParaRPr lang="en-GB"/>
              </a:p>
            </p:txBody>
          </p:sp>
          <p:sp>
            <p:nvSpPr>
              <p:cNvPr id="402" name="Line 203"/>
              <p:cNvSpPr>
                <a:spLocks noChangeShapeType="1"/>
              </p:cNvSpPr>
              <p:nvPr/>
            </p:nvSpPr>
            <p:spPr bwMode="auto">
              <a:xfrm flipH="1">
                <a:off x="1035" y="2142"/>
                <a:ext cx="51" cy="2"/>
              </a:xfrm>
              <a:prstGeom prst="line">
                <a:avLst/>
              </a:prstGeom>
              <a:noFill/>
              <a:ln w="0">
                <a:solidFill>
                  <a:srgbClr val="000000"/>
                </a:solidFill>
                <a:round/>
                <a:headEnd/>
                <a:tailEnd/>
              </a:ln>
            </p:spPr>
            <p:txBody>
              <a:bodyPr/>
              <a:lstStyle/>
              <a:p>
                <a:endParaRPr lang="en-GB"/>
              </a:p>
            </p:txBody>
          </p:sp>
          <p:sp>
            <p:nvSpPr>
              <p:cNvPr id="403" name="Line 204"/>
              <p:cNvSpPr>
                <a:spLocks noChangeShapeType="1"/>
              </p:cNvSpPr>
              <p:nvPr/>
            </p:nvSpPr>
            <p:spPr bwMode="auto">
              <a:xfrm>
                <a:off x="1037" y="2138"/>
                <a:ext cx="46" cy="18"/>
              </a:xfrm>
              <a:prstGeom prst="line">
                <a:avLst/>
              </a:prstGeom>
              <a:noFill/>
              <a:ln w="0">
                <a:solidFill>
                  <a:srgbClr val="000000"/>
                </a:solidFill>
                <a:round/>
                <a:headEnd/>
                <a:tailEnd/>
              </a:ln>
            </p:spPr>
            <p:txBody>
              <a:bodyPr/>
              <a:lstStyle/>
              <a:p>
                <a:endParaRPr lang="en-GB"/>
              </a:p>
            </p:txBody>
          </p:sp>
          <p:sp>
            <p:nvSpPr>
              <p:cNvPr id="404" name="Line 205"/>
              <p:cNvSpPr>
                <a:spLocks noChangeShapeType="1"/>
              </p:cNvSpPr>
              <p:nvPr/>
            </p:nvSpPr>
            <p:spPr bwMode="auto">
              <a:xfrm flipH="1">
                <a:off x="1035" y="2145"/>
                <a:ext cx="49" cy="10"/>
              </a:xfrm>
              <a:prstGeom prst="line">
                <a:avLst/>
              </a:prstGeom>
              <a:noFill/>
              <a:ln w="0">
                <a:solidFill>
                  <a:srgbClr val="000000"/>
                </a:solidFill>
                <a:round/>
                <a:headEnd/>
                <a:tailEnd/>
              </a:ln>
            </p:spPr>
            <p:txBody>
              <a:bodyPr/>
              <a:lstStyle/>
              <a:p>
                <a:endParaRPr lang="en-GB"/>
              </a:p>
            </p:txBody>
          </p:sp>
          <p:sp>
            <p:nvSpPr>
              <p:cNvPr id="405" name="Line 206"/>
              <p:cNvSpPr>
                <a:spLocks noChangeShapeType="1"/>
              </p:cNvSpPr>
              <p:nvPr/>
            </p:nvSpPr>
            <p:spPr bwMode="auto">
              <a:xfrm>
                <a:off x="1035" y="2150"/>
                <a:ext cx="49" cy="10"/>
              </a:xfrm>
              <a:prstGeom prst="line">
                <a:avLst/>
              </a:prstGeom>
              <a:noFill/>
              <a:ln w="0">
                <a:solidFill>
                  <a:srgbClr val="000000"/>
                </a:solidFill>
                <a:round/>
                <a:headEnd/>
                <a:tailEnd/>
              </a:ln>
            </p:spPr>
            <p:txBody>
              <a:bodyPr/>
              <a:lstStyle/>
              <a:p>
                <a:endParaRPr lang="en-GB"/>
              </a:p>
            </p:txBody>
          </p:sp>
          <p:sp>
            <p:nvSpPr>
              <p:cNvPr id="406" name="Line 207"/>
              <p:cNvSpPr>
                <a:spLocks noChangeShapeType="1"/>
              </p:cNvSpPr>
              <p:nvPr/>
            </p:nvSpPr>
            <p:spPr bwMode="auto">
              <a:xfrm flipV="1">
                <a:off x="1118" y="2138"/>
                <a:ext cx="47" cy="19"/>
              </a:xfrm>
              <a:prstGeom prst="line">
                <a:avLst/>
              </a:prstGeom>
              <a:noFill/>
              <a:ln w="0">
                <a:solidFill>
                  <a:srgbClr val="000000"/>
                </a:solidFill>
                <a:round/>
                <a:headEnd/>
                <a:tailEnd/>
              </a:ln>
            </p:spPr>
            <p:txBody>
              <a:bodyPr/>
              <a:lstStyle/>
              <a:p>
                <a:endParaRPr lang="en-GB"/>
              </a:p>
            </p:txBody>
          </p:sp>
          <p:sp>
            <p:nvSpPr>
              <p:cNvPr id="407" name="Line 208"/>
              <p:cNvSpPr>
                <a:spLocks noChangeShapeType="1"/>
              </p:cNvSpPr>
              <p:nvPr/>
            </p:nvSpPr>
            <p:spPr bwMode="auto">
              <a:xfrm flipH="1" flipV="1">
                <a:off x="1116" y="2142"/>
                <a:ext cx="50" cy="2"/>
              </a:xfrm>
              <a:prstGeom prst="line">
                <a:avLst/>
              </a:prstGeom>
              <a:noFill/>
              <a:ln w="0">
                <a:solidFill>
                  <a:srgbClr val="000000"/>
                </a:solidFill>
                <a:round/>
                <a:headEnd/>
                <a:tailEnd/>
              </a:ln>
            </p:spPr>
            <p:txBody>
              <a:bodyPr/>
              <a:lstStyle/>
              <a:p>
                <a:endParaRPr lang="en-GB"/>
              </a:p>
            </p:txBody>
          </p:sp>
          <p:sp>
            <p:nvSpPr>
              <p:cNvPr id="408" name="Line 209"/>
              <p:cNvSpPr>
                <a:spLocks noChangeShapeType="1"/>
              </p:cNvSpPr>
              <p:nvPr/>
            </p:nvSpPr>
            <p:spPr bwMode="auto">
              <a:xfrm flipV="1">
                <a:off x="1118" y="2127"/>
                <a:ext cx="44" cy="27"/>
              </a:xfrm>
              <a:prstGeom prst="line">
                <a:avLst/>
              </a:prstGeom>
              <a:noFill/>
              <a:ln w="0">
                <a:solidFill>
                  <a:srgbClr val="000000"/>
                </a:solidFill>
                <a:round/>
                <a:headEnd/>
                <a:tailEnd/>
              </a:ln>
            </p:spPr>
            <p:txBody>
              <a:bodyPr/>
              <a:lstStyle/>
              <a:p>
                <a:endParaRPr lang="en-GB"/>
              </a:p>
            </p:txBody>
          </p:sp>
          <p:sp>
            <p:nvSpPr>
              <p:cNvPr id="409" name="Line 210"/>
              <p:cNvSpPr>
                <a:spLocks noChangeShapeType="1"/>
              </p:cNvSpPr>
              <p:nvPr/>
            </p:nvSpPr>
            <p:spPr bwMode="auto">
              <a:xfrm flipH="1">
                <a:off x="1114" y="2133"/>
                <a:ext cx="49" cy="7"/>
              </a:xfrm>
              <a:prstGeom prst="line">
                <a:avLst/>
              </a:prstGeom>
              <a:noFill/>
              <a:ln w="0">
                <a:solidFill>
                  <a:srgbClr val="000000"/>
                </a:solidFill>
                <a:round/>
                <a:headEnd/>
                <a:tailEnd/>
              </a:ln>
            </p:spPr>
            <p:txBody>
              <a:bodyPr/>
              <a:lstStyle/>
              <a:p>
                <a:endParaRPr lang="en-GB"/>
              </a:p>
            </p:txBody>
          </p:sp>
          <p:sp>
            <p:nvSpPr>
              <p:cNvPr id="410" name="Line 211"/>
              <p:cNvSpPr>
                <a:spLocks noChangeShapeType="1"/>
              </p:cNvSpPr>
              <p:nvPr/>
            </p:nvSpPr>
            <p:spPr bwMode="auto">
              <a:xfrm flipV="1">
                <a:off x="1118" y="2117"/>
                <a:ext cx="38" cy="34"/>
              </a:xfrm>
              <a:prstGeom prst="line">
                <a:avLst/>
              </a:prstGeom>
              <a:noFill/>
              <a:ln w="0">
                <a:solidFill>
                  <a:srgbClr val="000000"/>
                </a:solidFill>
                <a:round/>
                <a:headEnd/>
                <a:tailEnd/>
              </a:ln>
            </p:spPr>
            <p:txBody>
              <a:bodyPr/>
              <a:lstStyle/>
              <a:p>
                <a:endParaRPr lang="en-GB"/>
              </a:p>
            </p:txBody>
          </p:sp>
          <p:sp>
            <p:nvSpPr>
              <p:cNvPr id="411" name="Line 212"/>
              <p:cNvSpPr>
                <a:spLocks noChangeShapeType="1"/>
              </p:cNvSpPr>
              <p:nvPr/>
            </p:nvSpPr>
            <p:spPr bwMode="auto">
              <a:xfrm flipH="1">
                <a:off x="1112" y="2122"/>
                <a:ext cx="47" cy="16"/>
              </a:xfrm>
              <a:prstGeom prst="line">
                <a:avLst/>
              </a:prstGeom>
              <a:noFill/>
              <a:ln w="0">
                <a:solidFill>
                  <a:srgbClr val="000000"/>
                </a:solidFill>
                <a:round/>
                <a:headEnd/>
                <a:tailEnd/>
              </a:ln>
            </p:spPr>
            <p:txBody>
              <a:bodyPr/>
              <a:lstStyle/>
              <a:p>
                <a:endParaRPr lang="en-GB"/>
              </a:p>
            </p:txBody>
          </p:sp>
          <p:sp>
            <p:nvSpPr>
              <p:cNvPr id="412" name="Line 213"/>
              <p:cNvSpPr>
                <a:spLocks noChangeShapeType="1"/>
              </p:cNvSpPr>
              <p:nvPr/>
            </p:nvSpPr>
            <p:spPr bwMode="auto">
              <a:xfrm flipV="1">
                <a:off x="1118" y="2108"/>
                <a:ext cx="31" cy="40"/>
              </a:xfrm>
              <a:prstGeom prst="line">
                <a:avLst/>
              </a:prstGeom>
              <a:noFill/>
              <a:ln w="0">
                <a:solidFill>
                  <a:srgbClr val="000000"/>
                </a:solidFill>
                <a:round/>
                <a:headEnd/>
                <a:tailEnd/>
              </a:ln>
            </p:spPr>
            <p:txBody>
              <a:bodyPr/>
              <a:lstStyle/>
              <a:p>
                <a:endParaRPr lang="en-GB"/>
              </a:p>
            </p:txBody>
          </p:sp>
          <p:sp>
            <p:nvSpPr>
              <p:cNvPr id="413" name="Line 214"/>
              <p:cNvSpPr>
                <a:spLocks noChangeShapeType="1"/>
              </p:cNvSpPr>
              <p:nvPr/>
            </p:nvSpPr>
            <p:spPr bwMode="auto">
              <a:xfrm flipH="1">
                <a:off x="1109" y="2112"/>
                <a:ext cx="44" cy="25"/>
              </a:xfrm>
              <a:prstGeom prst="line">
                <a:avLst/>
              </a:prstGeom>
              <a:noFill/>
              <a:ln w="0">
                <a:solidFill>
                  <a:srgbClr val="000000"/>
                </a:solidFill>
                <a:round/>
                <a:headEnd/>
                <a:tailEnd/>
              </a:ln>
            </p:spPr>
            <p:txBody>
              <a:bodyPr/>
              <a:lstStyle/>
              <a:p>
                <a:endParaRPr lang="en-GB"/>
              </a:p>
            </p:txBody>
          </p:sp>
          <p:sp>
            <p:nvSpPr>
              <p:cNvPr id="414" name="Line 215"/>
              <p:cNvSpPr>
                <a:spLocks noChangeShapeType="1"/>
              </p:cNvSpPr>
              <p:nvPr/>
            </p:nvSpPr>
            <p:spPr bwMode="auto">
              <a:xfrm flipV="1">
                <a:off x="1117" y="2100"/>
                <a:ext cx="24" cy="45"/>
              </a:xfrm>
              <a:prstGeom prst="line">
                <a:avLst/>
              </a:prstGeom>
              <a:noFill/>
              <a:ln w="0">
                <a:solidFill>
                  <a:srgbClr val="000000"/>
                </a:solidFill>
                <a:round/>
                <a:headEnd/>
                <a:tailEnd/>
              </a:ln>
            </p:spPr>
            <p:txBody>
              <a:bodyPr/>
              <a:lstStyle/>
              <a:p>
                <a:endParaRPr lang="en-GB"/>
              </a:p>
            </p:txBody>
          </p:sp>
          <p:sp>
            <p:nvSpPr>
              <p:cNvPr id="415" name="Line 216"/>
              <p:cNvSpPr>
                <a:spLocks noChangeShapeType="1"/>
              </p:cNvSpPr>
              <p:nvPr/>
            </p:nvSpPr>
            <p:spPr bwMode="auto">
              <a:xfrm flipH="1">
                <a:off x="1106" y="2104"/>
                <a:ext cx="39" cy="31"/>
              </a:xfrm>
              <a:prstGeom prst="line">
                <a:avLst/>
              </a:prstGeom>
              <a:noFill/>
              <a:ln w="0">
                <a:solidFill>
                  <a:srgbClr val="000000"/>
                </a:solidFill>
                <a:round/>
                <a:headEnd/>
                <a:tailEnd/>
              </a:ln>
            </p:spPr>
            <p:txBody>
              <a:bodyPr/>
              <a:lstStyle/>
              <a:p>
                <a:endParaRPr lang="en-GB"/>
              </a:p>
            </p:txBody>
          </p:sp>
          <p:sp>
            <p:nvSpPr>
              <p:cNvPr id="416" name="Line 217"/>
              <p:cNvSpPr>
                <a:spLocks noChangeShapeType="1"/>
              </p:cNvSpPr>
              <p:nvPr/>
            </p:nvSpPr>
            <p:spPr bwMode="auto">
              <a:xfrm flipV="1">
                <a:off x="1115" y="2094"/>
                <a:ext cx="16" cy="48"/>
              </a:xfrm>
              <a:prstGeom prst="line">
                <a:avLst/>
              </a:prstGeom>
              <a:noFill/>
              <a:ln w="0">
                <a:solidFill>
                  <a:srgbClr val="000000"/>
                </a:solidFill>
                <a:round/>
                <a:headEnd/>
                <a:tailEnd/>
              </a:ln>
            </p:spPr>
            <p:txBody>
              <a:bodyPr/>
              <a:lstStyle/>
              <a:p>
                <a:endParaRPr lang="en-GB"/>
              </a:p>
            </p:txBody>
          </p:sp>
          <p:sp>
            <p:nvSpPr>
              <p:cNvPr id="417" name="Line 218"/>
              <p:cNvSpPr>
                <a:spLocks noChangeShapeType="1"/>
              </p:cNvSpPr>
              <p:nvPr/>
            </p:nvSpPr>
            <p:spPr bwMode="auto">
              <a:xfrm flipH="1">
                <a:off x="1103" y="2097"/>
                <a:ext cx="33" cy="37"/>
              </a:xfrm>
              <a:prstGeom prst="line">
                <a:avLst/>
              </a:prstGeom>
              <a:noFill/>
              <a:ln w="0">
                <a:solidFill>
                  <a:srgbClr val="000000"/>
                </a:solidFill>
                <a:round/>
                <a:headEnd/>
                <a:tailEnd/>
              </a:ln>
            </p:spPr>
            <p:txBody>
              <a:bodyPr/>
              <a:lstStyle/>
              <a:p>
                <a:endParaRPr lang="en-GB"/>
              </a:p>
            </p:txBody>
          </p:sp>
          <p:sp>
            <p:nvSpPr>
              <p:cNvPr id="418" name="Line 219"/>
              <p:cNvSpPr>
                <a:spLocks noChangeShapeType="1"/>
              </p:cNvSpPr>
              <p:nvPr/>
            </p:nvSpPr>
            <p:spPr bwMode="auto">
              <a:xfrm flipV="1">
                <a:off x="1113" y="2090"/>
                <a:ext cx="8" cy="49"/>
              </a:xfrm>
              <a:prstGeom prst="line">
                <a:avLst/>
              </a:prstGeom>
              <a:noFill/>
              <a:ln w="0">
                <a:solidFill>
                  <a:srgbClr val="000000"/>
                </a:solidFill>
                <a:round/>
                <a:headEnd/>
                <a:tailEnd/>
              </a:ln>
            </p:spPr>
            <p:txBody>
              <a:bodyPr/>
              <a:lstStyle/>
              <a:p>
                <a:endParaRPr lang="en-GB"/>
              </a:p>
            </p:txBody>
          </p:sp>
          <p:sp>
            <p:nvSpPr>
              <p:cNvPr id="419" name="Line 220"/>
              <p:cNvSpPr>
                <a:spLocks noChangeShapeType="1"/>
              </p:cNvSpPr>
              <p:nvPr/>
            </p:nvSpPr>
            <p:spPr bwMode="auto">
              <a:xfrm flipH="1">
                <a:off x="1100" y="2092"/>
                <a:ext cx="26" cy="42"/>
              </a:xfrm>
              <a:prstGeom prst="line">
                <a:avLst/>
              </a:prstGeom>
              <a:noFill/>
              <a:ln w="0">
                <a:solidFill>
                  <a:srgbClr val="000000"/>
                </a:solidFill>
                <a:round/>
                <a:headEnd/>
                <a:tailEnd/>
              </a:ln>
            </p:spPr>
            <p:txBody>
              <a:bodyPr/>
              <a:lstStyle/>
              <a:p>
                <a:endParaRPr lang="en-GB"/>
              </a:p>
            </p:txBody>
          </p:sp>
        </p:grpSp>
        <p:grpSp>
          <p:nvGrpSpPr>
            <p:cNvPr id="19" name="Group 221"/>
            <p:cNvGrpSpPr>
              <a:grpSpLocks/>
            </p:cNvGrpSpPr>
            <p:nvPr/>
          </p:nvGrpSpPr>
          <p:grpSpPr bwMode="auto">
            <a:xfrm>
              <a:off x="1" y="1873"/>
              <a:ext cx="1303" cy="374"/>
              <a:chOff x="1" y="1873"/>
              <a:chExt cx="1303" cy="374"/>
            </a:xfrm>
          </p:grpSpPr>
          <p:sp>
            <p:nvSpPr>
              <p:cNvPr id="20" name="Line 222"/>
              <p:cNvSpPr>
                <a:spLocks noChangeShapeType="1"/>
              </p:cNvSpPr>
              <p:nvPr/>
            </p:nvSpPr>
            <p:spPr bwMode="auto">
              <a:xfrm flipH="1" flipV="1">
                <a:off x="1110" y="2087"/>
                <a:ext cx="1" cy="51"/>
              </a:xfrm>
              <a:prstGeom prst="line">
                <a:avLst/>
              </a:prstGeom>
              <a:noFill/>
              <a:ln w="0">
                <a:solidFill>
                  <a:srgbClr val="000000"/>
                </a:solidFill>
                <a:round/>
                <a:headEnd/>
                <a:tailEnd/>
              </a:ln>
            </p:spPr>
            <p:txBody>
              <a:bodyPr/>
              <a:lstStyle/>
              <a:p>
                <a:endParaRPr lang="en-GB"/>
              </a:p>
            </p:txBody>
          </p:sp>
          <p:sp>
            <p:nvSpPr>
              <p:cNvPr id="21" name="Line 223"/>
              <p:cNvSpPr>
                <a:spLocks noChangeShapeType="1"/>
              </p:cNvSpPr>
              <p:nvPr/>
            </p:nvSpPr>
            <p:spPr bwMode="auto">
              <a:xfrm flipH="1">
                <a:off x="1097" y="2088"/>
                <a:ext cx="18" cy="47"/>
              </a:xfrm>
              <a:prstGeom prst="line">
                <a:avLst/>
              </a:prstGeom>
              <a:noFill/>
              <a:ln w="0">
                <a:solidFill>
                  <a:srgbClr val="000000"/>
                </a:solidFill>
                <a:round/>
                <a:headEnd/>
                <a:tailEnd/>
              </a:ln>
            </p:spPr>
            <p:txBody>
              <a:bodyPr/>
              <a:lstStyle/>
              <a:p>
                <a:endParaRPr lang="en-GB"/>
              </a:p>
            </p:txBody>
          </p:sp>
          <p:sp>
            <p:nvSpPr>
              <p:cNvPr id="22" name="Line 224"/>
              <p:cNvSpPr>
                <a:spLocks noChangeShapeType="1"/>
              </p:cNvSpPr>
              <p:nvPr/>
            </p:nvSpPr>
            <p:spPr bwMode="auto">
              <a:xfrm flipH="1" flipV="1">
                <a:off x="1098" y="2087"/>
                <a:ext cx="10" cy="49"/>
              </a:xfrm>
              <a:prstGeom prst="line">
                <a:avLst/>
              </a:prstGeom>
              <a:noFill/>
              <a:ln w="0">
                <a:solidFill>
                  <a:srgbClr val="000000"/>
                </a:solidFill>
                <a:round/>
                <a:headEnd/>
                <a:tailEnd/>
              </a:ln>
            </p:spPr>
            <p:txBody>
              <a:bodyPr/>
              <a:lstStyle/>
              <a:p>
                <a:endParaRPr lang="en-GB"/>
              </a:p>
            </p:txBody>
          </p:sp>
          <p:sp>
            <p:nvSpPr>
              <p:cNvPr id="23" name="Line 225"/>
              <p:cNvSpPr>
                <a:spLocks noChangeShapeType="1"/>
              </p:cNvSpPr>
              <p:nvPr/>
            </p:nvSpPr>
            <p:spPr bwMode="auto">
              <a:xfrm flipH="1">
                <a:off x="1094" y="2087"/>
                <a:ext cx="9" cy="48"/>
              </a:xfrm>
              <a:prstGeom prst="line">
                <a:avLst/>
              </a:prstGeom>
              <a:noFill/>
              <a:ln w="0">
                <a:solidFill>
                  <a:srgbClr val="000000"/>
                </a:solidFill>
                <a:round/>
                <a:headEnd/>
                <a:tailEnd/>
              </a:ln>
            </p:spPr>
            <p:txBody>
              <a:bodyPr/>
              <a:lstStyle/>
              <a:p>
                <a:endParaRPr lang="en-GB"/>
              </a:p>
            </p:txBody>
          </p:sp>
          <p:sp>
            <p:nvSpPr>
              <p:cNvPr id="24" name="Line 226"/>
              <p:cNvSpPr>
                <a:spLocks noChangeShapeType="1"/>
              </p:cNvSpPr>
              <p:nvPr/>
            </p:nvSpPr>
            <p:spPr bwMode="auto">
              <a:xfrm flipH="1" flipV="1">
                <a:off x="1118" y="2146"/>
                <a:ext cx="49" cy="9"/>
              </a:xfrm>
              <a:prstGeom prst="line">
                <a:avLst/>
              </a:prstGeom>
              <a:noFill/>
              <a:ln w="0">
                <a:solidFill>
                  <a:srgbClr val="000000"/>
                </a:solidFill>
                <a:round/>
                <a:headEnd/>
                <a:tailEnd/>
              </a:ln>
            </p:spPr>
            <p:txBody>
              <a:bodyPr/>
              <a:lstStyle/>
              <a:p>
                <a:endParaRPr lang="en-GB"/>
              </a:p>
            </p:txBody>
          </p:sp>
          <p:sp>
            <p:nvSpPr>
              <p:cNvPr id="25" name="Line 227"/>
              <p:cNvSpPr>
                <a:spLocks noChangeShapeType="1"/>
              </p:cNvSpPr>
              <p:nvPr/>
            </p:nvSpPr>
            <p:spPr bwMode="auto">
              <a:xfrm flipV="1">
                <a:off x="1117" y="2150"/>
                <a:ext cx="50" cy="10"/>
              </a:xfrm>
              <a:prstGeom prst="line">
                <a:avLst/>
              </a:prstGeom>
              <a:noFill/>
              <a:ln w="0">
                <a:solidFill>
                  <a:srgbClr val="000000"/>
                </a:solidFill>
                <a:round/>
                <a:headEnd/>
                <a:tailEnd/>
              </a:ln>
            </p:spPr>
            <p:txBody>
              <a:bodyPr/>
              <a:lstStyle/>
              <a:p>
                <a:endParaRPr lang="en-GB"/>
              </a:p>
            </p:txBody>
          </p:sp>
          <p:sp>
            <p:nvSpPr>
              <p:cNvPr id="26" name="Line 228"/>
              <p:cNvSpPr>
                <a:spLocks noChangeShapeType="1"/>
              </p:cNvSpPr>
              <p:nvPr/>
            </p:nvSpPr>
            <p:spPr bwMode="auto">
              <a:xfrm flipH="1" flipV="1">
                <a:off x="1118" y="2149"/>
                <a:ext cx="47" cy="18"/>
              </a:xfrm>
              <a:prstGeom prst="line">
                <a:avLst/>
              </a:prstGeom>
              <a:noFill/>
              <a:ln w="0">
                <a:solidFill>
                  <a:srgbClr val="000000"/>
                </a:solidFill>
                <a:round/>
                <a:headEnd/>
                <a:tailEnd/>
              </a:ln>
            </p:spPr>
            <p:txBody>
              <a:bodyPr/>
              <a:lstStyle/>
              <a:p>
                <a:endParaRPr lang="en-GB"/>
              </a:p>
            </p:txBody>
          </p:sp>
          <p:sp>
            <p:nvSpPr>
              <p:cNvPr id="27" name="Line 229"/>
              <p:cNvSpPr>
                <a:spLocks noChangeShapeType="1"/>
              </p:cNvSpPr>
              <p:nvPr/>
            </p:nvSpPr>
            <p:spPr bwMode="auto">
              <a:xfrm flipV="1">
                <a:off x="1115" y="2161"/>
                <a:ext cx="51" cy="2"/>
              </a:xfrm>
              <a:prstGeom prst="line">
                <a:avLst/>
              </a:prstGeom>
              <a:noFill/>
              <a:ln w="0">
                <a:solidFill>
                  <a:srgbClr val="000000"/>
                </a:solidFill>
                <a:round/>
                <a:headEnd/>
                <a:tailEnd/>
              </a:ln>
            </p:spPr>
            <p:txBody>
              <a:bodyPr/>
              <a:lstStyle/>
              <a:p>
                <a:endParaRPr lang="en-GB"/>
              </a:p>
            </p:txBody>
          </p:sp>
          <p:sp>
            <p:nvSpPr>
              <p:cNvPr id="28" name="Line 230"/>
              <p:cNvSpPr>
                <a:spLocks noChangeShapeType="1"/>
              </p:cNvSpPr>
              <p:nvPr/>
            </p:nvSpPr>
            <p:spPr bwMode="auto">
              <a:xfrm flipH="1" flipV="1">
                <a:off x="1119" y="2152"/>
                <a:ext cx="43" cy="25"/>
              </a:xfrm>
              <a:prstGeom prst="line">
                <a:avLst/>
              </a:prstGeom>
              <a:noFill/>
              <a:ln w="0">
                <a:solidFill>
                  <a:srgbClr val="000000"/>
                </a:solidFill>
                <a:round/>
                <a:headEnd/>
                <a:tailEnd/>
              </a:ln>
            </p:spPr>
            <p:txBody>
              <a:bodyPr/>
              <a:lstStyle/>
              <a:p>
                <a:endParaRPr lang="en-GB"/>
              </a:p>
            </p:txBody>
          </p:sp>
          <p:sp>
            <p:nvSpPr>
              <p:cNvPr id="29" name="Line 231"/>
              <p:cNvSpPr>
                <a:spLocks noChangeShapeType="1"/>
              </p:cNvSpPr>
              <p:nvPr/>
            </p:nvSpPr>
            <p:spPr bwMode="auto">
              <a:xfrm>
                <a:off x="1114" y="2165"/>
                <a:ext cx="49" cy="7"/>
              </a:xfrm>
              <a:prstGeom prst="line">
                <a:avLst/>
              </a:prstGeom>
              <a:noFill/>
              <a:ln w="0">
                <a:solidFill>
                  <a:srgbClr val="000000"/>
                </a:solidFill>
                <a:round/>
                <a:headEnd/>
                <a:tailEnd/>
              </a:ln>
            </p:spPr>
            <p:txBody>
              <a:bodyPr/>
              <a:lstStyle/>
              <a:p>
                <a:endParaRPr lang="en-GB"/>
              </a:p>
            </p:txBody>
          </p:sp>
          <p:sp>
            <p:nvSpPr>
              <p:cNvPr id="30" name="Line 232"/>
              <p:cNvSpPr>
                <a:spLocks noChangeShapeType="1"/>
              </p:cNvSpPr>
              <p:nvPr/>
            </p:nvSpPr>
            <p:spPr bwMode="auto">
              <a:xfrm flipH="1" flipV="1">
                <a:off x="1119" y="2155"/>
                <a:ext cx="37" cy="33"/>
              </a:xfrm>
              <a:prstGeom prst="line">
                <a:avLst/>
              </a:prstGeom>
              <a:noFill/>
              <a:ln w="0">
                <a:solidFill>
                  <a:srgbClr val="000000"/>
                </a:solidFill>
                <a:round/>
                <a:headEnd/>
                <a:tailEnd/>
              </a:ln>
            </p:spPr>
            <p:txBody>
              <a:bodyPr/>
              <a:lstStyle/>
              <a:p>
                <a:endParaRPr lang="en-GB"/>
              </a:p>
            </p:txBody>
          </p:sp>
          <p:sp>
            <p:nvSpPr>
              <p:cNvPr id="31" name="Line 233"/>
              <p:cNvSpPr>
                <a:spLocks noChangeShapeType="1"/>
              </p:cNvSpPr>
              <p:nvPr/>
            </p:nvSpPr>
            <p:spPr bwMode="auto">
              <a:xfrm>
                <a:off x="1111" y="2167"/>
                <a:ext cx="48" cy="16"/>
              </a:xfrm>
              <a:prstGeom prst="line">
                <a:avLst/>
              </a:prstGeom>
              <a:noFill/>
              <a:ln w="0">
                <a:solidFill>
                  <a:srgbClr val="000000"/>
                </a:solidFill>
                <a:round/>
                <a:headEnd/>
                <a:tailEnd/>
              </a:ln>
            </p:spPr>
            <p:txBody>
              <a:bodyPr/>
              <a:lstStyle/>
              <a:p>
                <a:endParaRPr lang="en-GB"/>
              </a:p>
            </p:txBody>
          </p:sp>
          <p:sp>
            <p:nvSpPr>
              <p:cNvPr id="32" name="Line 234"/>
              <p:cNvSpPr>
                <a:spLocks noChangeShapeType="1"/>
              </p:cNvSpPr>
              <p:nvPr/>
            </p:nvSpPr>
            <p:spPr bwMode="auto">
              <a:xfrm flipH="1" flipV="1">
                <a:off x="1118" y="2158"/>
                <a:ext cx="31" cy="39"/>
              </a:xfrm>
              <a:prstGeom prst="line">
                <a:avLst/>
              </a:prstGeom>
              <a:noFill/>
              <a:ln w="0">
                <a:solidFill>
                  <a:srgbClr val="000000"/>
                </a:solidFill>
                <a:round/>
                <a:headEnd/>
                <a:tailEnd/>
              </a:ln>
            </p:spPr>
            <p:txBody>
              <a:bodyPr/>
              <a:lstStyle/>
              <a:p>
                <a:endParaRPr lang="en-GB"/>
              </a:p>
            </p:txBody>
          </p:sp>
          <p:sp>
            <p:nvSpPr>
              <p:cNvPr id="33" name="Line 235"/>
              <p:cNvSpPr>
                <a:spLocks noChangeShapeType="1"/>
              </p:cNvSpPr>
              <p:nvPr/>
            </p:nvSpPr>
            <p:spPr bwMode="auto">
              <a:xfrm>
                <a:off x="1109" y="2168"/>
                <a:ext cx="44" cy="24"/>
              </a:xfrm>
              <a:prstGeom prst="line">
                <a:avLst/>
              </a:prstGeom>
              <a:noFill/>
              <a:ln w="0">
                <a:solidFill>
                  <a:srgbClr val="000000"/>
                </a:solidFill>
                <a:round/>
                <a:headEnd/>
                <a:tailEnd/>
              </a:ln>
            </p:spPr>
            <p:txBody>
              <a:bodyPr/>
              <a:lstStyle/>
              <a:p>
                <a:endParaRPr lang="en-GB"/>
              </a:p>
            </p:txBody>
          </p:sp>
          <p:sp>
            <p:nvSpPr>
              <p:cNvPr id="34" name="Line 236"/>
              <p:cNvSpPr>
                <a:spLocks noChangeShapeType="1"/>
              </p:cNvSpPr>
              <p:nvPr/>
            </p:nvSpPr>
            <p:spPr bwMode="auto">
              <a:xfrm flipH="1" flipV="1">
                <a:off x="1117" y="2161"/>
                <a:ext cx="24" cy="44"/>
              </a:xfrm>
              <a:prstGeom prst="line">
                <a:avLst/>
              </a:prstGeom>
              <a:noFill/>
              <a:ln w="0">
                <a:solidFill>
                  <a:srgbClr val="000000"/>
                </a:solidFill>
                <a:round/>
                <a:headEnd/>
                <a:tailEnd/>
              </a:ln>
            </p:spPr>
            <p:txBody>
              <a:bodyPr/>
              <a:lstStyle/>
              <a:p>
                <a:endParaRPr lang="en-GB"/>
              </a:p>
            </p:txBody>
          </p:sp>
          <p:sp>
            <p:nvSpPr>
              <p:cNvPr id="35" name="Line 237"/>
              <p:cNvSpPr>
                <a:spLocks noChangeShapeType="1"/>
              </p:cNvSpPr>
              <p:nvPr/>
            </p:nvSpPr>
            <p:spPr bwMode="auto">
              <a:xfrm>
                <a:off x="1106" y="2170"/>
                <a:ext cx="39" cy="31"/>
              </a:xfrm>
              <a:prstGeom prst="line">
                <a:avLst/>
              </a:prstGeom>
              <a:noFill/>
              <a:ln w="0">
                <a:solidFill>
                  <a:srgbClr val="000000"/>
                </a:solidFill>
                <a:round/>
                <a:headEnd/>
                <a:tailEnd/>
              </a:ln>
            </p:spPr>
            <p:txBody>
              <a:bodyPr/>
              <a:lstStyle/>
              <a:p>
                <a:endParaRPr lang="en-GB"/>
              </a:p>
            </p:txBody>
          </p:sp>
          <p:sp>
            <p:nvSpPr>
              <p:cNvPr id="36" name="Line 238"/>
              <p:cNvSpPr>
                <a:spLocks noChangeShapeType="1"/>
              </p:cNvSpPr>
              <p:nvPr/>
            </p:nvSpPr>
            <p:spPr bwMode="auto">
              <a:xfrm flipH="1" flipV="1">
                <a:off x="1115" y="2164"/>
                <a:ext cx="16" cy="47"/>
              </a:xfrm>
              <a:prstGeom prst="line">
                <a:avLst/>
              </a:prstGeom>
              <a:noFill/>
              <a:ln w="0">
                <a:solidFill>
                  <a:srgbClr val="000000"/>
                </a:solidFill>
                <a:round/>
                <a:headEnd/>
                <a:tailEnd/>
              </a:ln>
            </p:spPr>
            <p:txBody>
              <a:bodyPr/>
              <a:lstStyle/>
              <a:p>
                <a:endParaRPr lang="en-GB"/>
              </a:p>
            </p:txBody>
          </p:sp>
          <p:sp>
            <p:nvSpPr>
              <p:cNvPr id="37" name="Line 239"/>
              <p:cNvSpPr>
                <a:spLocks noChangeShapeType="1"/>
              </p:cNvSpPr>
              <p:nvPr/>
            </p:nvSpPr>
            <p:spPr bwMode="auto">
              <a:xfrm>
                <a:off x="1103" y="2170"/>
                <a:ext cx="33" cy="38"/>
              </a:xfrm>
              <a:prstGeom prst="line">
                <a:avLst/>
              </a:prstGeom>
              <a:noFill/>
              <a:ln w="0">
                <a:solidFill>
                  <a:srgbClr val="000000"/>
                </a:solidFill>
                <a:round/>
                <a:headEnd/>
                <a:tailEnd/>
              </a:ln>
            </p:spPr>
            <p:txBody>
              <a:bodyPr/>
              <a:lstStyle/>
              <a:p>
                <a:endParaRPr lang="en-GB"/>
              </a:p>
            </p:txBody>
          </p:sp>
          <p:sp>
            <p:nvSpPr>
              <p:cNvPr id="38" name="Line 240"/>
              <p:cNvSpPr>
                <a:spLocks noChangeShapeType="1"/>
              </p:cNvSpPr>
              <p:nvPr/>
            </p:nvSpPr>
            <p:spPr bwMode="auto">
              <a:xfrm flipH="1" flipV="1">
                <a:off x="1113" y="2166"/>
                <a:ext cx="8" cy="49"/>
              </a:xfrm>
              <a:prstGeom prst="line">
                <a:avLst/>
              </a:prstGeom>
              <a:noFill/>
              <a:ln w="0">
                <a:solidFill>
                  <a:srgbClr val="000000"/>
                </a:solidFill>
                <a:round/>
                <a:headEnd/>
                <a:tailEnd/>
              </a:ln>
            </p:spPr>
            <p:txBody>
              <a:bodyPr/>
              <a:lstStyle/>
              <a:p>
                <a:endParaRPr lang="en-GB"/>
              </a:p>
            </p:txBody>
          </p:sp>
          <p:sp>
            <p:nvSpPr>
              <p:cNvPr id="39" name="Line 241"/>
              <p:cNvSpPr>
                <a:spLocks noChangeShapeType="1"/>
              </p:cNvSpPr>
              <p:nvPr/>
            </p:nvSpPr>
            <p:spPr bwMode="auto">
              <a:xfrm>
                <a:off x="1099" y="2170"/>
                <a:ext cx="27" cy="43"/>
              </a:xfrm>
              <a:prstGeom prst="line">
                <a:avLst/>
              </a:prstGeom>
              <a:noFill/>
              <a:ln w="0">
                <a:solidFill>
                  <a:srgbClr val="000000"/>
                </a:solidFill>
                <a:round/>
                <a:headEnd/>
                <a:tailEnd/>
              </a:ln>
            </p:spPr>
            <p:txBody>
              <a:bodyPr/>
              <a:lstStyle/>
              <a:p>
                <a:endParaRPr lang="en-GB"/>
              </a:p>
            </p:txBody>
          </p:sp>
          <p:sp>
            <p:nvSpPr>
              <p:cNvPr id="40" name="Line 242"/>
              <p:cNvSpPr>
                <a:spLocks noChangeShapeType="1"/>
              </p:cNvSpPr>
              <p:nvPr/>
            </p:nvSpPr>
            <p:spPr bwMode="auto">
              <a:xfrm flipV="1">
                <a:off x="1110" y="2168"/>
                <a:ext cx="1" cy="50"/>
              </a:xfrm>
              <a:prstGeom prst="line">
                <a:avLst/>
              </a:prstGeom>
              <a:noFill/>
              <a:ln w="0">
                <a:solidFill>
                  <a:srgbClr val="000000"/>
                </a:solidFill>
                <a:round/>
                <a:headEnd/>
                <a:tailEnd/>
              </a:ln>
            </p:spPr>
            <p:txBody>
              <a:bodyPr/>
              <a:lstStyle/>
              <a:p>
                <a:endParaRPr lang="en-GB"/>
              </a:p>
            </p:txBody>
          </p:sp>
          <p:sp>
            <p:nvSpPr>
              <p:cNvPr id="41" name="Line 243"/>
              <p:cNvSpPr>
                <a:spLocks noChangeShapeType="1"/>
              </p:cNvSpPr>
              <p:nvPr/>
            </p:nvSpPr>
            <p:spPr bwMode="auto">
              <a:xfrm>
                <a:off x="1096" y="2170"/>
                <a:ext cx="19" cy="47"/>
              </a:xfrm>
              <a:prstGeom prst="line">
                <a:avLst/>
              </a:prstGeom>
              <a:noFill/>
              <a:ln w="0">
                <a:solidFill>
                  <a:srgbClr val="000000"/>
                </a:solidFill>
                <a:round/>
                <a:headEnd/>
                <a:tailEnd/>
              </a:ln>
            </p:spPr>
            <p:txBody>
              <a:bodyPr/>
              <a:lstStyle/>
              <a:p>
                <a:endParaRPr lang="en-GB"/>
              </a:p>
            </p:txBody>
          </p:sp>
          <p:sp>
            <p:nvSpPr>
              <p:cNvPr id="42" name="Freeform 244"/>
              <p:cNvSpPr>
                <a:spLocks/>
              </p:cNvSpPr>
              <p:nvPr/>
            </p:nvSpPr>
            <p:spPr bwMode="auto">
              <a:xfrm>
                <a:off x="1076" y="2127"/>
                <a:ext cx="50" cy="50"/>
              </a:xfrm>
              <a:custGeom>
                <a:avLst/>
                <a:gdLst>
                  <a:gd name="T0" fmla="*/ 14 w 101"/>
                  <a:gd name="T1" fmla="*/ 0 h 100"/>
                  <a:gd name="T2" fmla="*/ 16 w 101"/>
                  <a:gd name="T3" fmla="*/ 1 h 100"/>
                  <a:gd name="T4" fmla="*/ 17 w 101"/>
                  <a:gd name="T5" fmla="*/ 1 h 100"/>
                  <a:gd name="T6" fmla="*/ 19 w 101"/>
                  <a:gd name="T7" fmla="*/ 2 h 100"/>
                  <a:gd name="T8" fmla="*/ 20 w 101"/>
                  <a:gd name="T9" fmla="*/ 3 h 100"/>
                  <a:gd name="T10" fmla="*/ 22 w 101"/>
                  <a:gd name="T11" fmla="*/ 4 h 100"/>
                  <a:gd name="T12" fmla="*/ 23 w 101"/>
                  <a:gd name="T13" fmla="*/ 6 h 100"/>
                  <a:gd name="T14" fmla="*/ 24 w 101"/>
                  <a:gd name="T15" fmla="*/ 7 h 100"/>
                  <a:gd name="T16" fmla="*/ 24 w 101"/>
                  <a:gd name="T17" fmla="*/ 9 h 100"/>
                  <a:gd name="T18" fmla="*/ 25 w 101"/>
                  <a:gd name="T19" fmla="*/ 11 h 100"/>
                  <a:gd name="T20" fmla="*/ 25 w 101"/>
                  <a:gd name="T21" fmla="*/ 13 h 100"/>
                  <a:gd name="T22" fmla="*/ 25 w 101"/>
                  <a:gd name="T23" fmla="*/ 14 h 100"/>
                  <a:gd name="T24" fmla="*/ 24 w 101"/>
                  <a:gd name="T25" fmla="*/ 16 h 100"/>
                  <a:gd name="T26" fmla="*/ 24 w 101"/>
                  <a:gd name="T27" fmla="*/ 18 h 100"/>
                  <a:gd name="T28" fmla="*/ 23 w 101"/>
                  <a:gd name="T29" fmla="*/ 20 h 100"/>
                  <a:gd name="T30" fmla="*/ 22 w 101"/>
                  <a:gd name="T31" fmla="*/ 21 h 100"/>
                  <a:gd name="T32" fmla="*/ 20 w 101"/>
                  <a:gd name="T33" fmla="*/ 22 h 100"/>
                  <a:gd name="T34" fmla="*/ 19 w 101"/>
                  <a:gd name="T35" fmla="*/ 24 h 100"/>
                  <a:gd name="T36" fmla="*/ 17 w 101"/>
                  <a:gd name="T37" fmla="*/ 24 h 100"/>
                  <a:gd name="T38" fmla="*/ 16 w 101"/>
                  <a:gd name="T39" fmla="*/ 25 h 100"/>
                  <a:gd name="T40" fmla="*/ 14 w 101"/>
                  <a:gd name="T41" fmla="*/ 25 h 100"/>
                  <a:gd name="T42" fmla="*/ 12 w 101"/>
                  <a:gd name="T43" fmla="*/ 25 h 100"/>
                  <a:gd name="T44" fmla="*/ 10 w 101"/>
                  <a:gd name="T45" fmla="*/ 25 h 100"/>
                  <a:gd name="T46" fmla="*/ 8 w 101"/>
                  <a:gd name="T47" fmla="*/ 24 h 100"/>
                  <a:gd name="T48" fmla="*/ 6 w 101"/>
                  <a:gd name="T49" fmla="*/ 24 h 100"/>
                  <a:gd name="T50" fmla="*/ 5 w 101"/>
                  <a:gd name="T51" fmla="*/ 23 h 100"/>
                  <a:gd name="T52" fmla="*/ 3 w 101"/>
                  <a:gd name="T53" fmla="*/ 22 h 100"/>
                  <a:gd name="T54" fmla="*/ 2 w 101"/>
                  <a:gd name="T55" fmla="*/ 20 h 100"/>
                  <a:gd name="T56" fmla="*/ 1 w 101"/>
                  <a:gd name="T57" fmla="*/ 19 h 100"/>
                  <a:gd name="T58" fmla="*/ 1 w 101"/>
                  <a:gd name="T59" fmla="*/ 17 h 100"/>
                  <a:gd name="T60" fmla="*/ 0 w 101"/>
                  <a:gd name="T61" fmla="*/ 15 h 100"/>
                  <a:gd name="T62" fmla="*/ 0 w 101"/>
                  <a:gd name="T63" fmla="*/ 13 h 100"/>
                  <a:gd name="T64" fmla="*/ 0 w 101"/>
                  <a:gd name="T65" fmla="*/ 12 h 100"/>
                  <a:gd name="T66" fmla="*/ 0 w 101"/>
                  <a:gd name="T67" fmla="*/ 10 h 100"/>
                  <a:gd name="T68" fmla="*/ 1 w 101"/>
                  <a:gd name="T69" fmla="*/ 7 h 100"/>
                  <a:gd name="T70" fmla="*/ 2 w 101"/>
                  <a:gd name="T71" fmla="*/ 6 h 100"/>
                  <a:gd name="T72" fmla="*/ 3 w 101"/>
                  <a:gd name="T73" fmla="*/ 5 h 100"/>
                  <a:gd name="T74" fmla="*/ 4 w 101"/>
                  <a:gd name="T75" fmla="*/ 3 h 100"/>
                  <a:gd name="T76" fmla="*/ 5 w 101"/>
                  <a:gd name="T77" fmla="*/ 2 h 100"/>
                  <a:gd name="T78" fmla="*/ 7 w 101"/>
                  <a:gd name="T79" fmla="*/ 1 h 100"/>
                  <a:gd name="T80" fmla="*/ 9 w 101"/>
                  <a:gd name="T81" fmla="*/ 1 h 100"/>
                  <a:gd name="T82" fmla="*/ 10 w 101"/>
                  <a:gd name="T83" fmla="*/ 1 h 100"/>
                  <a:gd name="T84" fmla="*/ 12 w 101"/>
                  <a:gd name="T85" fmla="*/ 0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1"/>
                  <a:gd name="T130" fmla="*/ 0 h 100"/>
                  <a:gd name="T131" fmla="*/ 101 w 101"/>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1" h="100">
                    <a:moveTo>
                      <a:pt x="51" y="0"/>
                    </a:moveTo>
                    <a:lnTo>
                      <a:pt x="53" y="0"/>
                    </a:lnTo>
                    <a:lnTo>
                      <a:pt x="56" y="0"/>
                    </a:lnTo>
                    <a:lnTo>
                      <a:pt x="58" y="1"/>
                    </a:lnTo>
                    <a:lnTo>
                      <a:pt x="60" y="1"/>
                    </a:lnTo>
                    <a:lnTo>
                      <a:pt x="64" y="1"/>
                    </a:lnTo>
                    <a:lnTo>
                      <a:pt x="66" y="2"/>
                    </a:lnTo>
                    <a:lnTo>
                      <a:pt x="68" y="3"/>
                    </a:lnTo>
                    <a:lnTo>
                      <a:pt x="71" y="3"/>
                    </a:lnTo>
                    <a:lnTo>
                      <a:pt x="72" y="4"/>
                    </a:lnTo>
                    <a:lnTo>
                      <a:pt x="74" y="6"/>
                    </a:lnTo>
                    <a:lnTo>
                      <a:pt x="76" y="7"/>
                    </a:lnTo>
                    <a:lnTo>
                      <a:pt x="79" y="8"/>
                    </a:lnTo>
                    <a:lnTo>
                      <a:pt x="81" y="10"/>
                    </a:lnTo>
                    <a:lnTo>
                      <a:pt x="82" y="11"/>
                    </a:lnTo>
                    <a:lnTo>
                      <a:pt x="84" y="12"/>
                    </a:lnTo>
                    <a:lnTo>
                      <a:pt x="86" y="15"/>
                    </a:lnTo>
                    <a:lnTo>
                      <a:pt x="88" y="16"/>
                    </a:lnTo>
                    <a:lnTo>
                      <a:pt x="89" y="18"/>
                    </a:lnTo>
                    <a:lnTo>
                      <a:pt x="90" y="21"/>
                    </a:lnTo>
                    <a:lnTo>
                      <a:pt x="93" y="22"/>
                    </a:lnTo>
                    <a:lnTo>
                      <a:pt x="94" y="24"/>
                    </a:lnTo>
                    <a:lnTo>
                      <a:pt x="95" y="26"/>
                    </a:lnTo>
                    <a:lnTo>
                      <a:pt x="96" y="29"/>
                    </a:lnTo>
                    <a:lnTo>
                      <a:pt x="97" y="31"/>
                    </a:lnTo>
                    <a:lnTo>
                      <a:pt x="97" y="33"/>
                    </a:lnTo>
                    <a:lnTo>
                      <a:pt x="98" y="35"/>
                    </a:lnTo>
                    <a:lnTo>
                      <a:pt x="99" y="38"/>
                    </a:lnTo>
                    <a:lnTo>
                      <a:pt x="99" y="40"/>
                    </a:lnTo>
                    <a:lnTo>
                      <a:pt x="101" y="42"/>
                    </a:lnTo>
                    <a:lnTo>
                      <a:pt x="101" y="45"/>
                    </a:lnTo>
                    <a:lnTo>
                      <a:pt x="101" y="47"/>
                    </a:lnTo>
                    <a:lnTo>
                      <a:pt x="101" y="50"/>
                    </a:lnTo>
                    <a:lnTo>
                      <a:pt x="101" y="53"/>
                    </a:lnTo>
                    <a:lnTo>
                      <a:pt x="101" y="55"/>
                    </a:lnTo>
                    <a:lnTo>
                      <a:pt x="101" y="57"/>
                    </a:lnTo>
                    <a:lnTo>
                      <a:pt x="99" y="60"/>
                    </a:lnTo>
                    <a:lnTo>
                      <a:pt x="99" y="62"/>
                    </a:lnTo>
                    <a:lnTo>
                      <a:pt x="98" y="64"/>
                    </a:lnTo>
                    <a:lnTo>
                      <a:pt x="97" y="67"/>
                    </a:lnTo>
                    <a:lnTo>
                      <a:pt x="97" y="69"/>
                    </a:lnTo>
                    <a:lnTo>
                      <a:pt x="96" y="71"/>
                    </a:lnTo>
                    <a:lnTo>
                      <a:pt x="95" y="73"/>
                    </a:lnTo>
                    <a:lnTo>
                      <a:pt x="94" y="76"/>
                    </a:lnTo>
                    <a:lnTo>
                      <a:pt x="93" y="78"/>
                    </a:lnTo>
                    <a:lnTo>
                      <a:pt x="90" y="79"/>
                    </a:lnTo>
                    <a:lnTo>
                      <a:pt x="89" y="82"/>
                    </a:lnTo>
                    <a:lnTo>
                      <a:pt x="88" y="84"/>
                    </a:lnTo>
                    <a:lnTo>
                      <a:pt x="86" y="85"/>
                    </a:lnTo>
                    <a:lnTo>
                      <a:pt x="84" y="87"/>
                    </a:lnTo>
                    <a:lnTo>
                      <a:pt x="82" y="88"/>
                    </a:lnTo>
                    <a:lnTo>
                      <a:pt x="81" y="90"/>
                    </a:lnTo>
                    <a:lnTo>
                      <a:pt x="79" y="91"/>
                    </a:lnTo>
                    <a:lnTo>
                      <a:pt x="76" y="93"/>
                    </a:lnTo>
                    <a:lnTo>
                      <a:pt x="74" y="94"/>
                    </a:lnTo>
                    <a:lnTo>
                      <a:pt x="72" y="95"/>
                    </a:lnTo>
                    <a:lnTo>
                      <a:pt x="71" y="95"/>
                    </a:lnTo>
                    <a:lnTo>
                      <a:pt x="68" y="96"/>
                    </a:lnTo>
                    <a:lnTo>
                      <a:pt x="66" y="98"/>
                    </a:lnTo>
                    <a:lnTo>
                      <a:pt x="64" y="98"/>
                    </a:lnTo>
                    <a:lnTo>
                      <a:pt x="60" y="99"/>
                    </a:lnTo>
                    <a:lnTo>
                      <a:pt x="58" y="99"/>
                    </a:lnTo>
                    <a:lnTo>
                      <a:pt x="56" y="100"/>
                    </a:lnTo>
                    <a:lnTo>
                      <a:pt x="53" y="100"/>
                    </a:lnTo>
                    <a:lnTo>
                      <a:pt x="51" y="100"/>
                    </a:lnTo>
                    <a:lnTo>
                      <a:pt x="49" y="100"/>
                    </a:lnTo>
                    <a:lnTo>
                      <a:pt x="45" y="100"/>
                    </a:lnTo>
                    <a:lnTo>
                      <a:pt x="43" y="99"/>
                    </a:lnTo>
                    <a:lnTo>
                      <a:pt x="41" y="99"/>
                    </a:lnTo>
                    <a:lnTo>
                      <a:pt x="38" y="98"/>
                    </a:lnTo>
                    <a:lnTo>
                      <a:pt x="36" y="98"/>
                    </a:lnTo>
                    <a:lnTo>
                      <a:pt x="34" y="96"/>
                    </a:lnTo>
                    <a:lnTo>
                      <a:pt x="31" y="95"/>
                    </a:lnTo>
                    <a:lnTo>
                      <a:pt x="29" y="95"/>
                    </a:lnTo>
                    <a:lnTo>
                      <a:pt x="27" y="94"/>
                    </a:lnTo>
                    <a:lnTo>
                      <a:pt x="25" y="93"/>
                    </a:lnTo>
                    <a:lnTo>
                      <a:pt x="22" y="91"/>
                    </a:lnTo>
                    <a:lnTo>
                      <a:pt x="21" y="90"/>
                    </a:lnTo>
                    <a:lnTo>
                      <a:pt x="19" y="88"/>
                    </a:lnTo>
                    <a:lnTo>
                      <a:pt x="18" y="87"/>
                    </a:lnTo>
                    <a:lnTo>
                      <a:pt x="15" y="85"/>
                    </a:lnTo>
                    <a:lnTo>
                      <a:pt x="14" y="84"/>
                    </a:lnTo>
                    <a:lnTo>
                      <a:pt x="12" y="82"/>
                    </a:lnTo>
                    <a:lnTo>
                      <a:pt x="11" y="79"/>
                    </a:lnTo>
                    <a:lnTo>
                      <a:pt x="10" y="78"/>
                    </a:lnTo>
                    <a:lnTo>
                      <a:pt x="8" y="76"/>
                    </a:lnTo>
                    <a:lnTo>
                      <a:pt x="7" y="73"/>
                    </a:lnTo>
                    <a:lnTo>
                      <a:pt x="6" y="71"/>
                    </a:lnTo>
                    <a:lnTo>
                      <a:pt x="5" y="69"/>
                    </a:lnTo>
                    <a:lnTo>
                      <a:pt x="4" y="67"/>
                    </a:lnTo>
                    <a:lnTo>
                      <a:pt x="3" y="64"/>
                    </a:lnTo>
                    <a:lnTo>
                      <a:pt x="3" y="62"/>
                    </a:lnTo>
                    <a:lnTo>
                      <a:pt x="2" y="60"/>
                    </a:lnTo>
                    <a:lnTo>
                      <a:pt x="2" y="57"/>
                    </a:lnTo>
                    <a:lnTo>
                      <a:pt x="2" y="55"/>
                    </a:lnTo>
                    <a:lnTo>
                      <a:pt x="0" y="53"/>
                    </a:lnTo>
                    <a:lnTo>
                      <a:pt x="0" y="50"/>
                    </a:lnTo>
                    <a:lnTo>
                      <a:pt x="0" y="47"/>
                    </a:lnTo>
                    <a:lnTo>
                      <a:pt x="2" y="45"/>
                    </a:lnTo>
                    <a:lnTo>
                      <a:pt x="2" y="42"/>
                    </a:lnTo>
                    <a:lnTo>
                      <a:pt x="2" y="40"/>
                    </a:lnTo>
                    <a:lnTo>
                      <a:pt x="3" y="38"/>
                    </a:lnTo>
                    <a:lnTo>
                      <a:pt x="3" y="35"/>
                    </a:lnTo>
                    <a:lnTo>
                      <a:pt x="4" y="33"/>
                    </a:lnTo>
                    <a:lnTo>
                      <a:pt x="5" y="31"/>
                    </a:lnTo>
                    <a:lnTo>
                      <a:pt x="6" y="29"/>
                    </a:lnTo>
                    <a:lnTo>
                      <a:pt x="7" y="26"/>
                    </a:lnTo>
                    <a:lnTo>
                      <a:pt x="8" y="24"/>
                    </a:lnTo>
                    <a:lnTo>
                      <a:pt x="10" y="22"/>
                    </a:lnTo>
                    <a:lnTo>
                      <a:pt x="11" y="21"/>
                    </a:lnTo>
                    <a:lnTo>
                      <a:pt x="12" y="18"/>
                    </a:lnTo>
                    <a:lnTo>
                      <a:pt x="14" y="16"/>
                    </a:lnTo>
                    <a:lnTo>
                      <a:pt x="15" y="15"/>
                    </a:lnTo>
                    <a:lnTo>
                      <a:pt x="18" y="12"/>
                    </a:lnTo>
                    <a:lnTo>
                      <a:pt x="19" y="11"/>
                    </a:lnTo>
                    <a:lnTo>
                      <a:pt x="21" y="10"/>
                    </a:lnTo>
                    <a:lnTo>
                      <a:pt x="22" y="8"/>
                    </a:lnTo>
                    <a:lnTo>
                      <a:pt x="25" y="7"/>
                    </a:lnTo>
                    <a:lnTo>
                      <a:pt x="27" y="6"/>
                    </a:lnTo>
                    <a:lnTo>
                      <a:pt x="29" y="4"/>
                    </a:lnTo>
                    <a:lnTo>
                      <a:pt x="31" y="3"/>
                    </a:lnTo>
                    <a:lnTo>
                      <a:pt x="34" y="3"/>
                    </a:lnTo>
                    <a:lnTo>
                      <a:pt x="36" y="2"/>
                    </a:lnTo>
                    <a:lnTo>
                      <a:pt x="38" y="1"/>
                    </a:lnTo>
                    <a:lnTo>
                      <a:pt x="41" y="1"/>
                    </a:lnTo>
                    <a:lnTo>
                      <a:pt x="43" y="1"/>
                    </a:lnTo>
                    <a:lnTo>
                      <a:pt x="45" y="0"/>
                    </a:lnTo>
                    <a:lnTo>
                      <a:pt x="49" y="0"/>
                    </a:lnTo>
                    <a:lnTo>
                      <a:pt x="51" y="0"/>
                    </a:lnTo>
                    <a:close/>
                  </a:path>
                </a:pathLst>
              </a:custGeom>
              <a:solidFill>
                <a:srgbClr val="FFFFFF"/>
              </a:solidFill>
              <a:ln w="9525">
                <a:noFill/>
                <a:round/>
                <a:headEnd/>
                <a:tailEnd/>
              </a:ln>
            </p:spPr>
            <p:txBody>
              <a:bodyPr/>
              <a:lstStyle/>
              <a:p>
                <a:endParaRPr lang="en-GB"/>
              </a:p>
            </p:txBody>
          </p:sp>
          <p:sp>
            <p:nvSpPr>
              <p:cNvPr id="43" name="Freeform 245"/>
              <p:cNvSpPr>
                <a:spLocks/>
              </p:cNvSpPr>
              <p:nvPr/>
            </p:nvSpPr>
            <p:spPr bwMode="auto">
              <a:xfrm>
                <a:off x="1076" y="2127"/>
                <a:ext cx="50" cy="50"/>
              </a:xfrm>
              <a:custGeom>
                <a:avLst/>
                <a:gdLst>
                  <a:gd name="T0" fmla="*/ 14 w 101"/>
                  <a:gd name="T1" fmla="*/ 0 h 100"/>
                  <a:gd name="T2" fmla="*/ 16 w 101"/>
                  <a:gd name="T3" fmla="*/ 1 h 100"/>
                  <a:gd name="T4" fmla="*/ 17 w 101"/>
                  <a:gd name="T5" fmla="*/ 1 h 100"/>
                  <a:gd name="T6" fmla="*/ 19 w 101"/>
                  <a:gd name="T7" fmla="*/ 2 h 100"/>
                  <a:gd name="T8" fmla="*/ 20 w 101"/>
                  <a:gd name="T9" fmla="*/ 3 h 100"/>
                  <a:gd name="T10" fmla="*/ 22 w 101"/>
                  <a:gd name="T11" fmla="*/ 4 h 100"/>
                  <a:gd name="T12" fmla="*/ 23 w 101"/>
                  <a:gd name="T13" fmla="*/ 6 h 100"/>
                  <a:gd name="T14" fmla="*/ 24 w 101"/>
                  <a:gd name="T15" fmla="*/ 7 h 100"/>
                  <a:gd name="T16" fmla="*/ 24 w 101"/>
                  <a:gd name="T17" fmla="*/ 9 h 100"/>
                  <a:gd name="T18" fmla="*/ 25 w 101"/>
                  <a:gd name="T19" fmla="*/ 11 h 100"/>
                  <a:gd name="T20" fmla="*/ 25 w 101"/>
                  <a:gd name="T21" fmla="*/ 13 h 100"/>
                  <a:gd name="T22" fmla="*/ 25 w 101"/>
                  <a:gd name="T23" fmla="*/ 14 h 100"/>
                  <a:gd name="T24" fmla="*/ 24 w 101"/>
                  <a:gd name="T25" fmla="*/ 16 h 100"/>
                  <a:gd name="T26" fmla="*/ 24 w 101"/>
                  <a:gd name="T27" fmla="*/ 18 h 100"/>
                  <a:gd name="T28" fmla="*/ 23 w 101"/>
                  <a:gd name="T29" fmla="*/ 20 h 100"/>
                  <a:gd name="T30" fmla="*/ 22 w 101"/>
                  <a:gd name="T31" fmla="*/ 21 h 100"/>
                  <a:gd name="T32" fmla="*/ 20 w 101"/>
                  <a:gd name="T33" fmla="*/ 22 h 100"/>
                  <a:gd name="T34" fmla="*/ 19 w 101"/>
                  <a:gd name="T35" fmla="*/ 24 h 100"/>
                  <a:gd name="T36" fmla="*/ 17 w 101"/>
                  <a:gd name="T37" fmla="*/ 24 h 100"/>
                  <a:gd name="T38" fmla="*/ 16 w 101"/>
                  <a:gd name="T39" fmla="*/ 25 h 100"/>
                  <a:gd name="T40" fmla="*/ 14 w 101"/>
                  <a:gd name="T41" fmla="*/ 25 h 100"/>
                  <a:gd name="T42" fmla="*/ 12 w 101"/>
                  <a:gd name="T43" fmla="*/ 25 h 100"/>
                  <a:gd name="T44" fmla="*/ 10 w 101"/>
                  <a:gd name="T45" fmla="*/ 25 h 100"/>
                  <a:gd name="T46" fmla="*/ 8 w 101"/>
                  <a:gd name="T47" fmla="*/ 24 h 100"/>
                  <a:gd name="T48" fmla="*/ 6 w 101"/>
                  <a:gd name="T49" fmla="*/ 24 h 100"/>
                  <a:gd name="T50" fmla="*/ 5 w 101"/>
                  <a:gd name="T51" fmla="*/ 23 h 100"/>
                  <a:gd name="T52" fmla="*/ 3 w 101"/>
                  <a:gd name="T53" fmla="*/ 22 h 100"/>
                  <a:gd name="T54" fmla="*/ 2 w 101"/>
                  <a:gd name="T55" fmla="*/ 20 h 100"/>
                  <a:gd name="T56" fmla="*/ 1 w 101"/>
                  <a:gd name="T57" fmla="*/ 19 h 100"/>
                  <a:gd name="T58" fmla="*/ 1 w 101"/>
                  <a:gd name="T59" fmla="*/ 17 h 100"/>
                  <a:gd name="T60" fmla="*/ 0 w 101"/>
                  <a:gd name="T61" fmla="*/ 15 h 100"/>
                  <a:gd name="T62" fmla="*/ 0 w 101"/>
                  <a:gd name="T63" fmla="*/ 13 h 100"/>
                  <a:gd name="T64" fmla="*/ 0 w 101"/>
                  <a:gd name="T65" fmla="*/ 12 h 100"/>
                  <a:gd name="T66" fmla="*/ 0 w 101"/>
                  <a:gd name="T67" fmla="*/ 10 h 100"/>
                  <a:gd name="T68" fmla="*/ 1 w 101"/>
                  <a:gd name="T69" fmla="*/ 7 h 100"/>
                  <a:gd name="T70" fmla="*/ 2 w 101"/>
                  <a:gd name="T71" fmla="*/ 6 h 100"/>
                  <a:gd name="T72" fmla="*/ 3 w 101"/>
                  <a:gd name="T73" fmla="*/ 5 h 100"/>
                  <a:gd name="T74" fmla="*/ 4 w 101"/>
                  <a:gd name="T75" fmla="*/ 3 h 100"/>
                  <a:gd name="T76" fmla="*/ 5 w 101"/>
                  <a:gd name="T77" fmla="*/ 2 h 100"/>
                  <a:gd name="T78" fmla="*/ 7 w 101"/>
                  <a:gd name="T79" fmla="*/ 1 h 100"/>
                  <a:gd name="T80" fmla="*/ 9 w 101"/>
                  <a:gd name="T81" fmla="*/ 1 h 100"/>
                  <a:gd name="T82" fmla="*/ 10 w 101"/>
                  <a:gd name="T83" fmla="*/ 1 h 100"/>
                  <a:gd name="T84" fmla="*/ 12 w 101"/>
                  <a:gd name="T85" fmla="*/ 0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1"/>
                  <a:gd name="T130" fmla="*/ 0 h 100"/>
                  <a:gd name="T131" fmla="*/ 101 w 101"/>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1" h="100">
                    <a:moveTo>
                      <a:pt x="51" y="0"/>
                    </a:moveTo>
                    <a:lnTo>
                      <a:pt x="53" y="0"/>
                    </a:lnTo>
                    <a:lnTo>
                      <a:pt x="56" y="0"/>
                    </a:lnTo>
                    <a:lnTo>
                      <a:pt x="58" y="1"/>
                    </a:lnTo>
                    <a:lnTo>
                      <a:pt x="60" y="1"/>
                    </a:lnTo>
                    <a:lnTo>
                      <a:pt x="64" y="1"/>
                    </a:lnTo>
                    <a:lnTo>
                      <a:pt x="66" y="2"/>
                    </a:lnTo>
                    <a:lnTo>
                      <a:pt x="68" y="3"/>
                    </a:lnTo>
                    <a:lnTo>
                      <a:pt x="71" y="3"/>
                    </a:lnTo>
                    <a:lnTo>
                      <a:pt x="72" y="4"/>
                    </a:lnTo>
                    <a:lnTo>
                      <a:pt x="74" y="6"/>
                    </a:lnTo>
                    <a:lnTo>
                      <a:pt x="76" y="7"/>
                    </a:lnTo>
                    <a:lnTo>
                      <a:pt x="79" y="8"/>
                    </a:lnTo>
                    <a:lnTo>
                      <a:pt x="81" y="10"/>
                    </a:lnTo>
                    <a:lnTo>
                      <a:pt x="82" y="11"/>
                    </a:lnTo>
                    <a:lnTo>
                      <a:pt x="84" y="12"/>
                    </a:lnTo>
                    <a:lnTo>
                      <a:pt x="86" y="15"/>
                    </a:lnTo>
                    <a:lnTo>
                      <a:pt x="88" y="16"/>
                    </a:lnTo>
                    <a:lnTo>
                      <a:pt x="89" y="18"/>
                    </a:lnTo>
                    <a:lnTo>
                      <a:pt x="90" y="21"/>
                    </a:lnTo>
                    <a:lnTo>
                      <a:pt x="93" y="22"/>
                    </a:lnTo>
                    <a:lnTo>
                      <a:pt x="94" y="24"/>
                    </a:lnTo>
                    <a:lnTo>
                      <a:pt x="95" y="26"/>
                    </a:lnTo>
                    <a:lnTo>
                      <a:pt x="96" y="29"/>
                    </a:lnTo>
                    <a:lnTo>
                      <a:pt x="97" y="31"/>
                    </a:lnTo>
                    <a:lnTo>
                      <a:pt x="97" y="33"/>
                    </a:lnTo>
                    <a:lnTo>
                      <a:pt x="98" y="35"/>
                    </a:lnTo>
                    <a:lnTo>
                      <a:pt x="99" y="38"/>
                    </a:lnTo>
                    <a:lnTo>
                      <a:pt x="99" y="40"/>
                    </a:lnTo>
                    <a:lnTo>
                      <a:pt x="101" y="42"/>
                    </a:lnTo>
                    <a:lnTo>
                      <a:pt x="101" y="45"/>
                    </a:lnTo>
                    <a:lnTo>
                      <a:pt x="101" y="47"/>
                    </a:lnTo>
                    <a:lnTo>
                      <a:pt x="101" y="50"/>
                    </a:lnTo>
                    <a:lnTo>
                      <a:pt x="101" y="53"/>
                    </a:lnTo>
                    <a:lnTo>
                      <a:pt x="101" y="55"/>
                    </a:lnTo>
                    <a:lnTo>
                      <a:pt x="101" y="57"/>
                    </a:lnTo>
                    <a:lnTo>
                      <a:pt x="99" y="60"/>
                    </a:lnTo>
                    <a:lnTo>
                      <a:pt x="99" y="62"/>
                    </a:lnTo>
                    <a:lnTo>
                      <a:pt x="98" y="64"/>
                    </a:lnTo>
                    <a:lnTo>
                      <a:pt x="97" y="67"/>
                    </a:lnTo>
                    <a:lnTo>
                      <a:pt x="97" y="69"/>
                    </a:lnTo>
                    <a:lnTo>
                      <a:pt x="96" y="71"/>
                    </a:lnTo>
                    <a:lnTo>
                      <a:pt x="95" y="73"/>
                    </a:lnTo>
                    <a:lnTo>
                      <a:pt x="94" y="76"/>
                    </a:lnTo>
                    <a:lnTo>
                      <a:pt x="93" y="78"/>
                    </a:lnTo>
                    <a:lnTo>
                      <a:pt x="90" y="79"/>
                    </a:lnTo>
                    <a:lnTo>
                      <a:pt x="89" y="82"/>
                    </a:lnTo>
                    <a:lnTo>
                      <a:pt x="88" y="84"/>
                    </a:lnTo>
                    <a:lnTo>
                      <a:pt x="86" y="85"/>
                    </a:lnTo>
                    <a:lnTo>
                      <a:pt x="84" y="87"/>
                    </a:lnTo>
                    <a:lnTo>
                      <a:pt x="82" y="88"/>
                    </a:lnTo>
                    <a:lnTo>
                      <a:pt x="81" y="90"/>
                    </a:lnTo>
                    <a:lnTo>
                      <a:pt x="79" y="91"/>
                    </a:lnTo>
                    <a:lnTo>
                      <a:pt x="76" y="93"/>
                    </a:lnTo>
                    <a:lnTo>
                      <a:pt x="74" y="94"/>
                    </a:lnTo>
                    <a:lnTo>
                      <a:pt x="72" y="95"/>
                    </a:lnTo>
                    <a:lnTo>
                      <a:pt x="71" y="95"/>
                    </a:lnTo>
                    <a:lnTo>
                      <a:pt x="68" y="96"/>
                    </a:lnTo>
                    <a:lnTo>
                      <a:pt x="66" y="98"/>
                    </a:lnTo>
                    <a:lnTo>
                      <a:pt x="64" y="98"/>
                    </a:lnTo>
                    <a:lnTo>
                      <a:pt x="60" y="99"/>
                    </a:lnTo>
                    <a:lnTo>
                      <a:pt x="58" y="99"/>
                    </a:lnTo>
                    <a:lnTo>
                      <a:pt x="56" y="100"/>
                    </a:lnTo>
                    <a:lnTo>
                      <a:pt x="53" y="100"/>
                    </a:lnTo>
                    <a:lnTo>
                      <a:pt x="51" y="100"/>
                    </a:lnTo>
                    <a:lnTo>
                      <a:pt x="49" y="100"/>
                    </a:lnTo>
                    <a:lnTo>
                      <a:pt x="45" y="100"/>
                    </a:lnTo>
                    <a:lnTo>
                      <a:pt x="43" y="99"/>
                    </a:lnTo>
                    <a:lnTo>
                      <a:pt x="41" y="99"/>
                    </a:lnTo>
                    <a:lnTo>
                      <a:pt x="38" y="98"/>
                    </a:lnTo>
                    <a:lnTo>
                      <a:pt x="36" y="98"/>
                    </a:lnTo>
                    <a:lnTo>
                      <a:pt x="34" y="96"/>
                    </a:lnTo>
                    <a:lnTo>
                      <a:pt x="31" y="95"/>
                    </a:lnTo>
                    <a:lnTo>
                      <a:pt x="29" y="95"/>
                    </a:lnTo>
                    <a:lnTo>
                      <a:pt x="27" y="94"/>
                    </a:lnTo>
                    <a:lnTo>
                      <a:pt x="25" y="93"/>
                    </a:lnTo>
                    <a:lnTo>
                      <a:pt x="22" y="91"/>
                    </a:lnTo>
                    <a:lnTo>
                      <a:pt x="21" y="90"/>
                    </a:lnTo>
                    <a:lnTo>
                      <a:pt x="19" y="88"/>
                    </a:lnTo>
                    <a:lnTo>
                      <a:pt x="18" y="87"/>
                    </a:lnTo>
                    <a:lnTo>
                      <a:pt x="15" y="85"/>
                    </a:lnTo>
                    <a:lnTo>
                      <a:pt x="14" y="84"/>
                    </a:lnTo>
                    <a:lnTo>
                      <a:pt x="12" y="82"/>
                    </a:lnTo>
                    <a:lnTo>
                      <a:pt x="11" y="79"/>
                    </a:lnTo>
                    <a:lnTo>
                      <a:pt x="10" y="78"/>
                    </a:lnTo>
                    <a:lnTo>
                      <a:pt x="8" y="76"/>
                    </a:lnTo>
                    <a:lnTo>
                      <a:pt x="7" y="73"/>
                    </a:lnTo>
                    <a:lnTo>
                      <a:pt x="6" y="71"/>
                    </a:lnTo>
                    <a:lnTo>
                      <a:pt x="5" y="69"/>
                    </a:lnTo>
                    <a:lnTo>
                      <a:pt x="4" y="67"/>
                    </a:lnTo>
                    <a:lnTo>
                      <a:pt x="3" y="64"/>
                    </a:lnTo>
                    <a:lnTo>
                      <a:pt x="3" y="62"/>
                    </a:lnTo>
                    <a:lnTo>
                      <a:pt x="2" y="60"/>
                    </a:lnTo>
                    <a:lnTo>
                      <a:pt x="2" y="57"/>
                    </a:lnTo>
                    <a:lnTo>
                      <a:pt x="2" y="55"/>
                    </a:lnTo>
                    <a:lnTo>
                      <a:pt x="0" y="53"/>
                    </a:lnTo>
                    <a:lnTo>
                      <a:pt x="0" y="50"/>
                    </a:lnTo>
                    <a:lnTo>
                      <a:pt x="0" y="47"/>
                    </a:lnTo>
                    <a:lnTo>
                      <a:pt x="2" y="45"/>
                    </a:lnTo>
                    <a:lnTo>
                      <a:pt x="2" y="42"/>
                    </a:lnTo>
                    <a:lnTo>
                      <a:pt x="2" y="40"/>
                    </a:lnTo>
                    <a:lnTo>
                      <a:pt x="3" y="38"/>
                    </a:lnTo>
                    <a:lnTo>
                      <a:pt x="3" y="35"/>
                    </a:lnTo>
                    <a:lnTo>
                      <a:pt x="4" y="33"/>
                    </a:lnTo>
                    <a:lnTo>
                      <a:pt x="5" y="31"/>
                    </a:lnTo>
                    <a:lnTo>
                      <a:pt x="6" y="29"/>
                    </a:lnTo>
                    <a:lnTo>
                      <a:pt x="7" y="26"/>
                    </a:lnTo>
                    <a:lnTo>
                      <a:pt x="8" y="24"/>
                    </a:lnTo>
                    <a:lnTo>
                      <a:pt x="10" y="22"/>
                    </a:lnTo>
                    <a:lnTo>
                      <a:pt x="11" y="21"/>
                    </a:lnTo>
                    <a:lnTo>
                      <a:pt x="12" y="18"/>
                    </a:lnTo>
                    <a:lnTo>
                      <a:pt x="14" y="16"/>
                    </a:lnTo>
                    <a:lnTo>
                      <a:pt x="15" y="15"/>
                    </a:lnTo>
                    <a:lnTo>
                      <a:pt x="18" y="12"/>
                    </a:lnTo>
                    <a:lnTo>
                      <a:pt x="19" y="11"/>
                    </a:lnTo>
                    <a:lnTo>
                      <a:pt x="21" y="10"/>
                    </a:lnTo>
                    <a:lnTo>
                      <a:pt x="22" y="8"/>
                    </a:lnTo>
                    <a:lnTo>
                      <a:pt x="25" y="7"/>
                    </a:lnTo>
                    <a:lnTo>
                      <a:pt x="27" y="6"/>
                    </a:lnTo>
                    <a:lnTo>
                      <a:pt x="29" y="4"/>
                    </a:lnTo>
                    <a:lnTo>
                      <a:pt x="31" y="3"/>
                    </a:lnTo>
                    <a:lnTo>
                      <a:pt x="34" y="3"/>
                    </a:lnTo>
                    <a:lnTo>
                      <a:pt x="36" y="2"/>
                    </a:lnTo>
                    <a:lnTo>
                      <a:pt x="38" y="1"/>
                    </a:lnTo>
                    <a:lnTo>
                      <a:pt x="41" y="1"/>
                    </a:lnTo>
                    <a:lnTo>
                      <a:pt x="43" y="1"/>
                    </a:lnTo>
                    <a:lnTo>
                      <a:pt x="45" y="0"/>
                    </a:lnTo>
                    <a:lnTo>
                      <a:pt x="49" y="0"/>
                    </a:lnTo>
                    <a:lnTo>
                      <a:pt x="51" y="0"/>
                    </a:lnTo>
                  </a:path>
                </a:pathLst>
              </a:custGeom>
              <a:noFill/>
              <a:ln w="0">
                <a:solidFill>
                  <a:srgbClr val="000000"/>
                </a:solidFill>
                <a:prstDash val="solid"/>
                <a:round/>
                <a:headEnd/>
                <a:tailEnd/>
              </a:ln>
            </p:spPr>
            <p:txBody>
              <a:bodyPr/>
              <a:lstStyle/>
              <a:p>
                <a:endParaRPr lang="en-GB"/>
              </a:p>
            </p:txBody>
          </p:sp>
          <p:sp>
            <p:nvSpPr>
              <p:cNvPr id="44" name="Freeform 246"/>
              <p:cNvSpPr>
                <a:spLocks/>
              </p:cNvSpPr>
              <p:nvPr/>
            </p:nvSpPr>
            <p:spPr bwMode="auto">
              <a:xfrm>
                <a:off x="1079" y="2131"/>
                <a:ext cx="43" cy="43"/>
              </a:xfrm>
              <a:custGeom>
                <a:avLst/>
                <a:gdLst>
                  <a:gd name="T0" fmla="*/ 12 w 87"/>
                  <a:gd name="T1" fmla="*/ 0 h 85"/>
                  <a:gd name="T2" fmla="*/ 13 w 87"/>
                  <a:gd name="T3" fmla="*/ 1 h 85"/>
                  <a:gd name="T4" fmla="*/ 15 w 87"/>
                  <a:gd name="T5" fmla="*/ 1 h 85"/>
                  <a:gd name="T6" fmla="*/ 16 w 87"/>
                  <a:gd name="T7" fmla="*/ 2 h 85"/>
                  <a:gd name="T8" fmla="*/ 17 w 87"/>
                  <a:gd name="T9" fmla="*/ 3 h 85"/>
                  <a:gd name="T10" fmla="*/ 18 w 87"/>
                  <a:gd name="T11" fmla="*/ 4 h 85"/>
                  <a:gd name="T12" fmla="*/ 19 w 87"/>
                  <a:gd name="T13" fmla="*/ 5 h 85"/>
                  <a:gd name="T14" fmla="*/ 20 w 87"/>
                  <a:gd name="T15" fmla="*/ 6 h 85"/>
                  <a:gd name="T16" fmla="*/ 21 w 87"/>
                  <a:gd name="T17" fmla="*/ 8 h 85"/>
                  <a:gd name="T18" fmla="*/ 21 w 87"/>
                  <a:gd name="T19" fmla="*/ 9 h 85"/>
                  <a:gd name="T20" fmla="*/ 21 w 87"/>
                  <a:gd name="T21" fmla="*/ 11 h 85"/>
                  <a:gd name="T22" fmla="*/ 21 w 87"/>
                  <a:gd name="T23" fmla="*/ 13 h 85"/>
                  <a:gd name="T24" fmla="*/ 21 w 87"/>
                  <a:gd name="T25" fmla="*/ 14 h 85"/>
                  <a:gd name="T26" fmla="*/ 20 w 87"/>
                  <a:gd name="T27" fmla="*/ 16 h 85"/>
                  <a:gd name="T28" fmla="*/ 19 w 87"/>
                  <a:gd name="T29" fmla="*/ 17 h 85"/>
                  <a:gd name="T30" fmla="*/ 18 w 87"/>
                  <a:gd name="T31" fmla="*/ 18 h 85"/>
                  <a:gd name="T32" fmla="*/ 17 w 87"/>
                  <a:gd name="T33" fmla="*/ 19 h 85"/>
                  <a:gd name="T34" fmla="*/ 16 w 87"/>
                  <a:gd name="T35" fmla="*/ 20 h 85"/>
                  <a:gd name="T36" fmla="*/ 15 w 87"/>
                  <a:gd name="T37" fmla="*/ 21 h 85"/>
                  <a:gd name="T38" fmla="*/ 13 w 87"/>
                  <a:gd name="T39" fmla="*/ 21 h 85"/>
                  <a:gd name="T40" fmla="*/ 12 w 87"/>
                  <a:gd name="T41" fmla="*/ 22 h 85"/>
                  <a:gd name="T42" fmla="*/ 10 w 87"/>
                  <a:gd name="T43" fmla="*/ 22 h 85"/>
                  <a:gd name="T44" fmla="*/ 8 w 87"/>
                  <a:gd name="T45" fmla="*/ 21 h 85"/>
                  <a:gd name="T46" fmla="*/ 7 w 87"/>
                  <a:gd name="T47" fmla="*/ 21 h 85"/>
                  <a:gd name="T48" fmla="*/ 5 w 87"/>
                  <a:gd name="T49" fmla="*/ 20 h 85"/>
                  <a:gd name="T50" fmla="*/ 4 w 87"/>
                  <a:gd name="T51" fmla="*/ 20 h 85"/>
                  <a:gd name="T52" fmla="*/ 3 w 87"/>
                  <a:gd name="T53" fmla="*/ 18 h 85"/>
                  <a:gd name="T54" fmla="*/ 2 w 87"/>
                  <a:gd name="T55" fmla="*/ 17 h 85"/>
                  <a:gd name="T56" fmla="*/ 1 w 87"/>
                  <a:gd name="T57" fmla="*/ 16 h 85"/>
                  <a:gd name="T58" fmla="*/ 1 w 87"/>
                  <a:gd name="T59" fmla="*/ 15 h 85"/>
                  <a:gd name="T60" fmla="*/ 0 w 87"/>
                  <a:gd name="T61" fmla="*/ 13 h 85"/>
                  <a:gd name="T62" fmla="*/ 0 w 87"/>
                  <a:gd name="T63" fmla="*/ 12 h 85"/>
                  <a:gd name="T64" fmla="*/ 0 w 87"/>
                  <a:gd name="T65" fmla="*/ 10 h 85"/>
                  <a:gd name="T66" fmla="*/ 0 w 87"/>
                  <a:gd name="T67" fmla="*/ 8 h 85"/>
                  <a:gd name="T68" fmla="*/ 1 w 87"/>
                  <a:gd name="T69" fmla="*/ 7 h 85"/>
                  <a:gd name="T70" fmla="*/ 1 w 87"/>
                  <a:gd name="T71" fmla="*/ 6 h 85"/>
                  <a:gd name="T72" fmla="*/ 2 w 87"/>
                  <a:gd name="T73" fmla="*/ 4 h 85"/>
                  <a:gd name="T74" fmla="*/ 3 w 87"/>
                  <a:gd name="T75" fmla="*/ 3 h 85"/>
                  <a:gd name="T76" fmla="*/ 5 w 87"/>
                  <a:gd name="T77" fmla="*/ 2 h 85"/>
                  <a:gd name="T78" fmla="*/ 6 w 87"/>
                  <a:gd name="T79" fmla="*/ 1 h 85"/>
                  <a:gd name="T80" fmla="*/ 7 w 87"/>
                  <a:gd name="T81" fmla="*/ 1 h 85"/>
                  <a:gd name="T82" fmla="*/ 9 w 87"/>
                  <a:gd name="T83" fmla="*/ 0 h 85"/>
                  <a:gd name="T84" fmla="*/ 11 w 87"/>
                  <a:gd name="T85" fmla="*/ 0 h 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7"/>
                  <a:gd name="T130" fmla="*/ 0 h 85"/>
                  <a:gd name="T131" fmla="*/ 87 w 87"/>
                  <a:gd name="T132" fmla="*/ 85 h 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7" h="85">
                    <a:moveTo>
                      <a:pt x="44" y="0"/>
                    </a:moveTo>
                    <a:lnTo>
                      <a:pt x="45" y="0"/>
                    </a:lnTo>
                    <a:lnTo>
                      <a:pt x="48" y="0"/>
                    </a:lnTo>
                    <a:lnTo>
                      <a:pt x="50" y="0"/>
                    </a:lnTo>
                    <a:lnTo>
                      <a:pt x="52" y="0"/>
                    </a:lnTo>
                    <a:lnTo>
                      <a:pt x="54" y="1"/>
                    </a:lnTo>
                    <a:lnTo>
                      <a:pt x="57" y="1"/>
                    </a:lnTo>
                    <a:lnTo>
                      <a:pt x="58" y="2"/>
                    </a:lnTo>
                    <a:lnTo>
                      <a:pt x="60" y="3"/>
                    </a:lnTo>
                    <a:lnTo>
                      <a:pt x="63" y="3"/>
                    </a:lnTo>
                    <a:lnTo>
                      <a:pt x="64" y="4"/>
                    </a:lnTo>
                    <a:lnTo>
                      <a:pt x="66" y="6"/>
                    </a:lnTo>
                    <a:lnTo>
                      <a:pt x="67" y="7"/>
                    </a:lnTo>
                    <a:lnTo>
                      <a:pt x="69" y="8"/>
                    </a:lnTo>
                    <a:lnTo>
                      <a:pt x="71" y="9"/>
                    </a:lnTo>
                    <a:lnTo>
                      <a:pt x="72" y="10"/>
                    </a:lnTo>
                    <a:lnTo>
                      <a:pt x="74" y="13"/>
                    </a:lnTo>
                    <a:lnTo>
                      <a:pt x="75" y="14"/>
                    </a:lnTo>
                    <a:lnTo>
                      <a:pt x="76" y="15"/>
                    </a:lnTo>
                    <a:lnTo>
                      <a:pt x="77" y="17"/>
                    </a:lnTo>
                    <a:lnTo>
                      <a:pt x="79" y="18"/>
                    </a:lnTo>
                    <a:lnTo>
                      <a:pt x="80" y="21"/>
                    </a:lnTo>
                    <a:lnTo>
                      <a:pt x="81" y="22"/>
                    </a:lnTo>
                    <a:lnTo>
                      <a:pt x="82" y="24"/>
                    </a:lnTo>
                    <a:lnTo>
                      <a:pt x="83" y="25"/>
                    </a:lnTo>
                    <a:lnTo>
                      <a:pt x="83" y="27"/>
                    </a:lnTo>
                    <a:lnTo>
                      <a:pt x="84" y="30"/>
                    </a:lnTo>
                    <a:lnTo>
                      <a:pt x="86" y="32"/>
                    </a:lnTo>
                    <a:lnTo>
                      <a:pt x="86" y="33"/>
                    </a:lnTo>
                    <a:lnTo>
                      <a:pt x="86" y="36"/>
                    </a:lnTo>
                    <a:lnTo>
                      <a:pt x="87" y="38"/>
                    </a:lnTo>
                    <a:lnTo>
                      <a:pt x="87" y="40"/>
                    </a:lnTo>
                    <a:lnTo>
                      <a:pt x="87" y="42"/>
                    </a:lnTo>
                    <a:lnTo>
                      <a:pt x="87" y="45"/>
                    </a:lnTo>
                    <a:lnTo>
                      <a:pt x="87" y="47"/>
                    </a:lnTo>
                    <a:lnTo>
                      <a:pt x="86" y="49"/>
                    </a:lnTo>
                    <a:lnTo>
                      <a:pt x="86" y="51"/>
                    </a:lnTo>
                    <a:lnTo>
                      <a:pt x="86" y="53"/>
                    </a:lnTo>
                    <a:lnTo>
                      <a:pt x="84" y="55"/>
                    </a:lnTo>
                    <a:lnTo>
                      <a:pt x="83" y="57"/>
                    </a:lnTo>
                    <a:lnTo>
                      <a:pt x="83" y="59"/>
                    </a:lnTo>
                    <a:lnTo>
                      <a:pt x="82" y="61"/>
                    </a:lnTo>
                    <a:lnTo>
                      <a:pt x="81" y="63"/>
                    </a:lnTo>
                    <a:lnTo>
                      <a:pt x="80" y="64"/>
                    </a:lnTo>
                    <a:lnTo>
                      <a:pt x="79" y="67"/>
                    </a:lnTo>
                    <a:lnTo>
                      <a:pt x="77" y="68"/>
                    </a:lnTo>
                    <a:lnTo>
                      <a:pt x="76" y="69"/>
                    </a:lnTo>
                    <a:lnTo>
                      <a:pt x="75" y="71"/>
                    </a:lnTo>
                    <a:lnTo>
                      <a:pt x="74" y="72"/>
                    </a:lnTo>
                    <a:lnTo>
                      <a:pt x="72" y="74"/>
                    </a:lnTo>
                    <a:lnTo>
                      <a:pt x="71" y="76"/>
                    </a:lnTo>
                    <a:lnTo>
                      <a:pt x="69" y="77"/>
                    </a:lnTo>
                    <a:lnTo>
                      <a:pt x="67" y="78"/>
                    </a:lnTo>
                    <a:lnTo>
                      <a:pt x="66" y="79"/>
                    </a:lnTo>
                    <a:lnTo>
                      <a:pt x="64" y="80"/>
                    </a:lnTo>
                    <a:lnTo>
                      <a:pt x="63" y="80"/>
                    </a:lnTo>
                    <a:lnTo>
                      <a:pt x="60" y="82"/>
                    </a:lnTo>
                    <a:lnTo>
                      <a:pt x="58" y="83"/>
                    </a:lnTo>
                    <a:lnTo>
                      <a:pt x="57" y="83"/>
                    </a:lnTo>
                    <a:lnTo>
                      <a:pt x="54" y="84"/>
                    </a:lnTo>
                    <a:lnTo>
                      <a:pt x="52" y="84"/>
                    </a:lnTo>
                    <a:lnTo>
                      <a:pt x="50" y="85"/>
                    </a:lnTo>
                    <a:lnTo>
                      <a:pt x="48" y="85"/>
                    </a:lnTo>
                    <a:lnTo>
                      <a:pt x="45" y="85"/>
                    </a:lnTo>
                    <a:lnTo>
                      <a:pt x="44" y="85"/>
                    </a:lnTo>
                    <a:lnTo>
                      <a:pt x="42" y="85"/>
                    </a:lnTo>
                    <a:lnTo>
                      <a:pt x="39" y="85"/>
                    </a:lnTo>
                    <a:lnTo>
                      <a:pt x="37" y="85"/>
                    </a:lnTo>
                    <a:lnTo>
                      <a:pt x="35" y="84"/>
                    </a:lnTo>
                    <a:lnTo>
                      <a:pt x="33" y="84"/>
                    </a:lnTo>
                    <a:lnTo>
                      <a:pt x="30" y="83"/>
                    </a:lnTo>
                    <a:lnTo>
                      <a:pt x="29" y="83"/>
                    </a:lnTo>
                    <a:lnTo>
                      <a:pt x="27" y="82"/>
                    </a:lnTo>
                    <a:lnTo>
                      <a:pt x="24" y="80"/>
                    </a:lnTo>
                    <a:lnTo>
                      <a:pt x="23" y="80"/>
                    </a:lnTo>
                    <a:lnTo>
                      <a:pt x="21" y="79"/>
                    </a:lnTo>
                    <a:lnTo>
                      <a:pt x="20" y="78"/>
                    </a:lnTo>
                    <a:lnTo>
                      <a:pt x="18" y="77"/>
                    </a:lnTo>
                    <a:lnTo>
                      <a:pt x="16" y="76"/>
                    </a:lnTo>
                    <a:lnTo>
                      <a:pt x="15" y="74"/>
                    </a:lnTo>
                    <a:lnTo>
                      <a:pt x="13" y="72"/>
                    </a:lnTo>
                    <a:lnTo>
                      <a:pt x="12" y="71"/>
                    </a:lnTo>
                    <a:lnTo>
                      <a:pt x="11" y="69"/>
                    </a:lnTo>
                    <a:lnTo>
                      <a:pt x="10" y="68"/>
                    </a:lnTo>
                    <a:lnTo>
                      <a:pt x="8" y="67"/>
                    </a:lnTo>
                    <a:lnTo>
                      <a:pt x="7" y="64"/>
                    </a:lnTo>
                    <a:lnTo>
                      <a:pt x="6" y="63"/>
                    </a:lnTo>
                    <a:lnTo>
                      <a:pt x="5" y="61"/>
                    </a:lnTo>
                    <a:lnTo>
                      <a:pt x="4" y="59"/>
                    </a:lnTo>
                    <a:lnTo>
                      <a:pt x="4" y="57"/>
                    </a:lnTo>
                    <a:lnTo>
                      <a:pt x="3" y="55"/>
                    </a:lnTo>
                    <a:lnTo>
                      <a:pt x="1" y="53"/>
                    </a:lnTo>
                    <a:lnTo>
                      <a:pt x="1" y="51"/>
                    </a:lnTo>
                    <a:lnTo>
                      <a:pt x="1" y="49"/>
                    </a:lnTo>
                    <a:lnTo>
                      <a:pt x="0" y="47"/>
                    </a:lnTo>
                    <a:lnTo>
                      <a:pt x="0" y="45"/>
                    </a:lnTo>
                    <a:lnTo>
                      <a:pt x="0" y="42"/>
                    </a:lnTo>
                    <a:lnTo>
                      <a:pt x="0" y="40"/>
                    </a:lnTo>
                    <a:lnTo>
                      <a:pt x="0" y="38"/>
                    </a:lnTo>
                    <a:lnTo>
                      <a:pt x="1" y="36"/>
                    </a:lnTo>
                    <a:lnTo>
                      <a:pt x="1" y="33"/>
                    </a:lnTo>
                    <a:lnTo>
                      <a:pt x="1" y="32"/>
                    </a:lnTo>
                    <a:lnTo>
                      <a:pt x="3" y="30"/>
                    </a:lnTo>
                    <a:lnTo>
                      <a:pt x="4" y="27"/>
                    </a:lnTo>
                    <a:lnTo>
                      <a:pt x="4" y="25"/>
                    </a:lnTo>
                    <a:lnTo>
                      <a:pt x="5" y="24"/>
                    </a:lnTo>
                    <a:lnTo>
                      <a:pt x="6" y="22"/>
                    </a:lnTo>
                    <a:lnTo>
                      <a:pt x="7" y="21"/>
                    </a:lnTo>
                    <a:lnTo>
                      <a:pt x="8" y="18"/>
                    </a:lnTo>
                    <a:lnTo>
                      <a:pt x="10" y="17"/>
                    </a:lnTo>
                    <a:lnTo>
                      <a:pt x="11" y="15"/>
                    </a:lnTo>
                    <a:lnTo>
                      <a:pt x="12" y="14"/>
                    </a:lnTo>
                    <a:lnTo>
                      <a:pt x="13" y="13"/>
                    </a:lnTo>
                    <a:lnTo>
                      <a:pt x="15" y="10"/>
                    </a:lnTo>
                    <a:lnTo>
                      <a:pt x="16" y="9"/>
                    </a:lnTo>
                    <a:lnTo>
                      <a:pt x="18" y="8"/>
                    </a:lnTo>
                    <a:lnTo>
                      <a:pt x="20" y="7"/>
                    </a:lnTo>
                    <a:lnTo>
                      <a:pt x="21" y="6"/>
                    </a:lnTo>
                    <a:lnTo>
                      <a:pt x="23" y="4"/>
                    </a:lnTo>
                    <a:lnTo>
                      <a:pt x="24" y="3"/>
                    </a:lnTo>
                    <a:lnTo>
                      <a:pt x="27" y="3"/>
                    </a:lnTo>
                    <a:lnTo>
                      <a:pt x="29" y="2"/>
                    </a:lnTo>
                    <a:lnTo>
                      <a:pt x="30" y="1"/>
                    </a:lnTo>
                    <a:lnTo>
                      <a:pt x="33" y="1"/>
                    </a:lnTo>
                    <a:lnTo>
                      <a:pt x="35" y="0"/>
                    </a:lnTo>
                    <a:lnTo>
                      <a:pt x="37" y="0"/>
                    </a:lnTo>
                    <a:lnTo>
                      <a:pt x="39" y="0"/>
                    </a:lnTo>
                    <a:lnTo>
                      <a:pt x="42" y="0"/>
                    </a:lnTo>
                    <a:lnTo>
                      <a:pt x="44" y="0"/>
                    </a:lnTo>
                    <a:close/>
                  </a:path>
                </a:pathLst>
              </a:custGeom>
              <a:solidFill>
                <a:srgbClr val="E5E5E5"/>
              </a:solidFill>
              <a:ln w="9525">
                <a:noFill/>
                <a:round/>
                <a:headEnd/>
                <a:tailEnd/>
              </a:ln>
            </p:spPr>
            <p:txBody>
              <a:bodyPr/>
              <a:lstStyle/>
              <a:p>
                <a:endParaRPr lang="en-GB"/>
              </a:p>
            </p:txBody>
          </p:sp>
          <p:sp>
            <p:nvSpPr>
              <p:cNvPr id="45" name="Freeform 247"/>
              <p:cNvSpPr>
                <a:spLocks/>
              </p:cNvSpPr>
              <p:nvPr/>
            </p:nvSpPr>
            <p:spPr bwMode="auto">
              <a:xfrm>
                <a:off x="1079" y="2131"/>
                <a:ext cx="43" cy="43"/>
              </a:xfrm>
              <a:custGeom>
                <a:avLst/>
                <a:gdLst>
                  <a:gd name="T0" fmla="*/ 12 w 87"/>
                  <a:gd name="T1" fmla="*/ 0 h 85"/>
                  <a:gd name="T2" fmla="*/ 13 w 87"/>
                  <a:gd name="T3" fmla="*/ 1 h 85"/>
                  <a:gd name="T4" fmla="*/ 15 w 87"/>
                  <a:gd name="T5" fmla="*/ 1 h 85"/>
                  <a:gd name="T6" fmla="*/ 16 w 87"/>
                  <a:gd name="T7" fmla="*/ 2 h 85"/>
                  <a:gd name="T8" fmla="*/ 17 w 87"/>
                  <a:gd name="T9" fmla="*/ 3 h 85"/>
                  <a:gd name="T10" fmla="*/ 18 w 87"/>
                  <a:gd name="T11" fmla="*/ 4 h 85"/>
                  <a:gd name="T12" fmla="*/ 19 w 87"/>
                  <a:gd name="T13" fmla="*/ 5 h 85"/>
                  <a:gd name="T14" fmla="*/ 20 w 87"/>
                  <a:gd name="T15" fmla="*/ 6 h 85"/>
                  <a:gd name="T16" fmla="*/ 21 w 87"/>
                  <a:gd name="T17" fmla="*/ 8 h 85"/>
                  <a:gd name="T18" fmla="*/ 21 w 87"/>
                  <a:gd name="T19" fmla="*/ 9 h 85"/>
                  <a:gd name="T20" fmla="*/ 21 w 87"/>
                  <a:gd name="T21" fmla="*/ 11 h 85"/>
                  <a:gd name="T22" fmla="*/ 21 w 87"/>
                  <a:gd name="T23" fmla="*/ 12 h 85"/>
                  <a:gd name="T24" fmla="*/ 21 w 87"/>
                  <a:gd name="T25" fmla="*/ 14 h 85"/>
                  <a:gd name="T26" fmla="*/ 20 w 87"/>
                  <a:gd name="T27" fmla="*/ 16 h 85"/>
                  <a:gd name="T28" fmla="*/ 19 w 87"/>
                  <a:gd name="T29" fmla="*/ 17 h 85"/>
                  <a:gd name="T30" fmla="*/ 18 w 87"/>
                  <a:gd name="T31" fmla="*/ 18 h 85"/>
                  <a:gd name="T32" fmla="*/ 17 w 87"/>
                  <a:gd name="T33" fmla="*/ 19 h 85"/>
                  <a:gd name="T34" fmla="*/ 16 w 87"/>
                  <a:gd name="T35" fmla="*/ 20 h 85"/>
                  <a:gd name="T36" fmla="*/ 15 w 87"/>
                  <a:gd name="T37" fmla="*/ 21 h 85"/>
                  <a:gd name="T38" fmla="*/ 13 w 87"/>
                  <a:gd name="T39" fmla="*/ 21 h 85"/>
                  <a:gd name="T40" fmla="*/ 12 w 87"/>
                  <a:gd name="T41" fmla="*/ 22 h 85"/>
                  <a:gd name="T42" fmla="*/ 10 w 87"/>
                  <a:gd name="T43" fmla="*/ 22 h 85"/>
                  <a:gd name="T44" fmla="*/ 8 w 87"/>
                  <a:gd name="T45" fmla="*/ 21 h 85"/>
                  <a:gd name="T46" fmla="*/ 7 w 87"/>
                  <a:gd name="T47" fmla="*/ 21 h 85"/>
                  <a:gd name="T48" fmla="*/ 5 w 87"/>
                  <a:gd name="T49" fmla="*/ 20 h 85"/>
                  <a:gd name="T50" fmla="*/ 4 w 87"/>
                  <a:gd name="T51" fmla="*/ 20 h 85"/>
                  <a:gd name="T52" fmla="*/ 3 w 87"/>
                  <a:gd name="T53" fmla="*/ 18 h 85"/>
                  <a:gd name="T54" fmla="*/ 2 w 87"/>
                  <a:gd name="T55" fmla="*/ 17 h 85"/>
                  <a:gd name="T56" fmla="*/ 1 w 87"/>
                  <a:gd name="T57" fmla="*/ 16 h 85"/>
                  <a:gd name="T58" fmla="*/ 1 w 87"/>
                  <a:gd name="T59" fmla="*/ 15 h 85"/>
                  <a:gd name="T60" fmla="*/ 0 w 87"/>
                  <a:gd name="T61" fmla="*/ 13 h 85"/>
                  <a:gd name="T62" fmla="*/ 0 w 87"/>
                  <a:gd name="T63" fmla="*/ 12 h 85"/>
                  <a:gd name="T64" fmla="*/ 0 w 87"/>
                  <a:gd name="T65" fmla="*/ 10 h 85"/>
                  <a:gd name="T66" fmla="*/ 0 w 87"/>
                  <a:gd name="T67" fmla="*/ 8 h 85"/>
                  <a:gd name="T68" fmla="*/ 1 w 87"/>
                  <a:gd name="T69" fmla="*/ 7 h 85"/>
                  <a:gd name="T70" fmla="*/ 1 w 87"/>
                  <a:gd name="T71" fmla="*/ 6 h 85"/>
                  <a:gd name="T72" fmla="*/ 2 w 87"/>
                  <a:gd name="T73" fmla="*/ 4 h 85"/>
                  <a:gd name="T74" fmla="*/ 3 w 87"/>
                  <a:gd name="T75" fmla="*/ 3 h 85"/>
                  <a:gd name="T76" fmla="*/ 5 w 87"/>
                  <a:gd name="T77" fmla="*/ 2 h 85"/>
                  <a:gd name="T78" fmla="*/ 6 w 87"/>
                  <a:gd name="T79" fmla="*/ 1 h 85"/>
                  <a:gd name="T80" fmla="*/ 7 w 87"/>
                  <a:gd name="T81" fmla="*/ 1 h 85"/>
                  <a:gd name="T82" fmla="*/ 9 w 87"/>
                  <a:gd name="T83" fmla="*/ 0 h 85"/>
                  <a:gd name="T84" fmla="*/ 11 w 87"/>
                  <a:gd name="T85" fmla="*/ 0 h 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7"/>
                  <a:gd name="T130" fmla="*/ 0 h 85"/>
                  <a:gd name="T131" fmla="*/ 87 w 87"/>
                  <a:gd name="T132" fmla="*/ 85 h 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7" h="85">
                    <a:moveTo>
                      <a:pt x="44" y="0"/>
                    </a:moveTo>
                    <a:lnTo>
                      <a:pt x="45" y="0"/>
                    </a:lnTo>
                    <a:lnTo>
                      <a:pt x="48" y="0"/>
                    </a:lnTo>
                    <a:lnTo>
                      <a:pt x="50" y="0"/>
                    </a:lnTo>
                    <a:lnTo>
                      <a:pt x="52" y="0"/>
                    </a:lnTo>
                    <a:lnTo>
                      <a:pt x="54" y="1"/>
                    </a:lnTo>
                    <a:lnTo>
                      <a:pt x="57" y="1"/>
                    </a:lnTo>
                    <a:lnTo>
                      <a:pt x="58" y="2"/>
                    </a:lnTo>
                    <a:lnTo>
                      <a:pt x="60" y="3"/>
                    </a:lnTo>
                    <a:lnTo>
                      <a:pt x="63" y="3"/>
                    </a:lnTo>
                    <a:lnTo>
                      <a:pt x="64" y="4"/>
                    </a:lnTo>
                    <a:lnTo>
                      <a:pt x="66" y="6"/>
                    </a:lnTo>
                    <a:lnTo>
                      <a:pt x="67" y="7"/>
                    </a:lnTo>
                    <a:lnTo>
                      <a:pt x="69" y="8"/>
                    </a:lnTo>
                    <a:lnTo>
                      <a:pt x="71" y="9"/>
                    </a:lnTo>
                    <a:lnTo>
                      <a:pt x="72" y="10"/>
                    </a:lnTo>
                    <a:lnTo>
                      <a:pt x="74" y="13"/>
                    </a:lnTo>
                    <a:lnTo>
                      <a:pt x="75" y="14"/>
                    </a:lnTo>
                    <a:lnTo>
                      <a:pt x="76" y="15"/>
                    </a:lnTo>
                    <a:lnTo>
                      <a:pt x="77" y="17"/>
                    </a:lnTo>
                    <a:lnTo>
                      <a:pt x="79" y="18"/>
                    </a:lnTo>
                    <a:lnTo>
                      <a:pt x="80" y="21"/>
                    </a:lnTo>
                    <a:lnTo>
                      <a:pt x="81" y="22"/>
                    </a:lnTo>
                    <a:lnTo>
                      <a:pt x="82" y="24"/>
                    </a:lnTo>
                    <a:lnTo>
                      <a:pt x="83" y="25"/>
                    </a:lnTo>
                    <a:lnTo>
                      <a:pt x="83" y="27"/>
                    </a:lnTo>
                    <a:lnTo>
                      <a:pt x="84" y="30"/>
                    </a:lnTo>
                    <a:lnTo>
                      <a:pt x="86" y="32"/>
                    </a:lnTo>
                    <a:lnTo>
                      <a:pt x="86" y="33"/>
                    </a:lnTo>
                    <a:lnTo>
                      <a:pt x="86" y="36"/>
                    </a:lnTo>
                    <a:lnTo>
                      <a:pt x="87" y="38"/>
                    </a:lnTo>
                    <a:lnTo>
                      <a:pt x="87" y="40"/>
                    </a:lnTo>
                    <a:lnTo>
                      <a:pt x="87" y="42"/>
                    </a:lnTo>
                    <a:lnTo>
                      <a:pt x="87" y="45"/>
                    </a:lnTo>
                    <a:lnTo>
                      <a:pt x="87" y="47"/>
                    </a:lnTo>
                    <a:lnTo>
                      <a:pt x="86" y="48"/>
                    </a:lnTo>
                    <a:lnTo>
                      <a:pt x="86" y="51"/>
                    </a:lnTo>
                    <a:lnTo>
                      <a:pt x="86" y="53"/>
                    </a:lnTo>
                    <a:lnTo>
                      <a:pt x="84" y="55"/>
                    </a:lnTo>
                    <a:lnTo>
                      <a:pt x="83" y="57"/>
                    </a:lnTo>
                    <a:lnTo>
                      <a:pt x="83" y="59"/>
                    </a:lnTo>
                    <a:lnTo>
                      <a:pt x="82" y="61"/>
                    </a:lnTo>
                    <a:lnTo>
                      <a:pt x="81" y="63"/>
                    </a:lnTo>
                    <a:lnTo>
                      <a:pt x="80" y="64"/>
                    </a:lnTo>
                    <a:lnTo>
                      <a:pt x="79" y="67"/>
                    </a:lnTo>
                    <a:lnTo>
                      <a:pt x="77" y="68"/>
                    </a:lnTo>
                    <a:lnTo>
                      <a:pt x="76" y="69"/>
                    </a:lnTo>
                    <a:lnTo>
                      <a:pt x="75" y="71"/>
                    </a:lnTo>
                    <a:lnTo>
                      <a:pt x="74" y="72"/>
                    </a:lnTo>
                    <a:lnTo>
                      <a:pt x="72" y="74"/>
                    </a:lnTo>
                    <a:lnTo>
                      <a:pt x="71" y="76"/>
                    </a:lnTo>
                    <a:lnTo>
                      <a:pt x="69" y="77"/>
                    </a:lnTo>
                    <a:lnTo>
                      <a:pt x="67" y="78"/>
                    </a:lnTo>
                    <a:lnTo>
                      <a:pt x="66" y="79"/>
                    </a:lnTo>
                    <a:lnTo>
                      <a:pt x="64" y="80"/>
                    </a:lnTo>
                    <a:lnTo>
                      <a:pt x="63" y="80"/>
                    </a:lnTo>
                    <a:lnTo>
                      <a:pt x="60" y="82"/>
                    </a:lnTo>
                    <a:lnTo>
                      <a:pt x="58" y="83"/>
                    </a:lnTo>
                    <a:lnTo>
                      <a:pt x="57" y="83"/>
                    </a:lnTo>
                    <a:lnTo>
                      <a:pt x="54" y="84"/>
                    </a:lnTo>
                    <a:lnTo>
                      <a:pt x="52" y="84"/>
                    </a:lnTo>
                    <a:lnTo>
                      <a:pt x="50" y="85"/>
                    </a:lnTo>
                    <a:lnTo>
                      <a:pt x="48" y="85"/>
                    </a:lnTo>
                    <a:lnTo>
                      <a:pt x="45" y="85"/>
                    </a:lnTo>
                    <a:lnTo>
                      <a:pt x="44" y="85"/>
                    </a:lnTo>
                    <a:lnTo>
                      <a:pt x="42" y="85"/>
                    </a:lnTo>
                    <a:lnTo>
                      <a:pt x="39" y="85"/>
                    </a:lnTo>
                    <a:lnTo>
                      <a:pt x="37" y="85"/>
                    </a:lnTo>
                    <a:lnTo>
                      <a:pt x="35" y="84"/>
                    </a:lnTo>
                    <a:lnTo>
                      <a:pt x="33" y="84"/>
                    </a:lnTo>
                    <a:lnTo>
                      <a:pt x="30" y="83"/>
                    </a:lnTo>
                    <a:lnTo>
                      <a:pt x="29" y="83"/>
                    </a:lnTo>
                    <a:lnTo>
                      <a:pt x="27" y="82"/>
                    </a:lnTo>
                    <a:lnTo>
                      <a:pt x="24" y="80"/>
                    </a:lnTo>
                    <a:lnTo>
                      <a:pt x="23" y="80"/>
                    </a:lnTo>
                    <a:lnTo>
                      <a:pt x="21" y="79"/>
                    </a:lnTo>
                    <a:lnTo>
                      <a:pt x="20" y="78"/>
                    </a:lnTo>
                    <a:lnTo>
                      <a:pt x="18" y="77"/>
                    </a:lnTo>
                    <a:lnTo>
                      <a:pt x="16" y="76"/>
                    </a:lnTo>
                    <a:lnTo>
                      <a:pt x="15" y="74"/>
                    </a:lnTo>
                    <a:lnTo>
                      <a:pt x="13" y="72"/>
                    </a:lnTo>
                    <a:lnTo>
                      <a:pt x="12" y="71"/>
                    </a:lnTo>
                    <a:lnTo>
                      <a:pt x="11" y="69"/>
                    </a:lnTo>
                    <a:lnTo>
                      <a:pt x="10" y="68"/>
                    </a:lnTo>
                    <a:lnTo>
                      <a:pt x="8" y="67"/>
                    </a:lnTo>
                    <a:lnTo>
                      <a:pt x="7" y="64"/>
                    </a:lnTo>
                    <a:lnTo>
                      <a:pt x="6" y="63"/>
                    </a:lnTo>
                    <a:lnTo>
                      <a:pt x="5" y="61"/>
                    </a:lnTo>
                    <a:lnTo>
                      <a:pt x="4" y="59"/>
                    </a:lnTo>
                    <a:lnTo>
                      <a:pt x="4" y="57"/>
                    </a:lnTo>
                    <a:lnTo>
                      <a:pt x="3" y="55"/>
                    </a:lnTo>
                    <a:lnTo>
                      <a:pt x="1" y="53"/>
                    </a:lnTo>
                    <a:lnTo>
                      <a:pt x="1" y="51"/>
                    </a:lnTo>
                    <a:lnTo>
                      <a:pt x="1" y="48"/>
                    </a:lnTo>
                    <a:lnTo>
                      <a:pt x="0" y="47"/>
                    </a:lnTo>
                    <a:lnTo>
                      <a:pt x="0" y="45"/>
                    </a:lnTo>
                    <a:lnTo>
                      <a:pt x="0" y="42"/>
                    </a:lnTo>
                    <a:lnTo>
                      <a:pt x="0" y="40"/>
                    </a:lnTo>
                    <a:lnTo>
                      <a:pt x="0" y="38"/>
                    </a:lnTo>
                    <a:lnTo>
                      <a:pt x="1" y="36"/>
                    </a:lnTo>
                    <a:lnTo>
                      <a:pt x="1" y="33"/>
                    </a:lnTo>
                    <a:lnTo>
                      <a:pt x="1" y="32"/>
                    </a:lnTo>
                    <a:lnTo>
                      <a:pt x="3" y="30"/>
                    </a:lnTo>
                    <a:lnTo>
                      <a:pt x="4" y="27"/>
                    </a:lnTo>
                    <a:lnTo>
                      <a:pt x="4" y="25"/>
                    </a:lnTo>
                    <a:lnTo>
                      <a:pt x="5" y="24"/>
                    </a:lnTo>
                    <a:lnTo>
                      <a:pt x="6" y="22"/>
                    </a:lnTo>
                    <a:lnTo>
                      <a:pt x="7" y="21"/>
                    </a:lnTo>
                    <a:lnTo>
                      <a:pt x="8" y="18"/>
                    </a:lnTo>
                    <a:lnTo>
                      <a:pt x="10" y="17"/>
                    </a:lnTo>
                    <a:lnTo>
                      <a:pt x="11" y="15"/>
                    </a:lnTo>
                    <a:lnTo>
                      <a:pt x="12" y="14"/>
                    </a:lnTo>
                    <a:lnTo>
                      <a:pt x="13" y="13"/>
                    </a:lnTo>
                    <a:lnTo>
                      <a:pt x="15" y="10"/>
                    </a:lnTo>
                    <a:lnTo>
                      <a:pt x="16" y="9"/>
                    </a:lnTo>
                    <a:lnTo>
                      <a:pt x="18" y="8"/>
                    </a:lnTo>
                    <a:lnTo>
                      <a:pt x="20" y="7"/>
                    </a:lnTo>
                    <a:lnTo>
                      <a:pt x="21" y="6"/>
                    </a:lnTo>
                    <a:lnTo>
                      <a:pt x="23" y="4"/>
                    </a:lnTo>
                    <a:lnTo>
                      <a:pt x="24" y="3"/>
                    </a:lnTo>
                    <a:lnTo>
                      <a:pt x="27" y="3"/>
                    </a:lnTo>
                    <a:lnTo>
                      <a:pt x="29" y="2"/>
                    </a:lnTo>
                    <a:lnTo>
                      <a:pt x="30" y="1"/>
                    </a:lnTo>
                    <a:lnTo>
                      <a:pt x="33" y="1"/>
                    </a:lnTo>
                    <a:lnTo>
                      <a:pt x="35" y="0"/>
                    </a:lnTo>
                    <a:lnTo>
                      <a:pt x="37" y="0"/>
                    </a:lnTo>
                    <a:lnTo>
                      <a:pt x="39" y="0"/>
                    </a:lnTo>
                    <a:lnTo>
                      <a:pt x="42" y="0"/>
                    </a:lnTo>
                    <a:lnTo>
                      <a:pt x="44" y="0"/>
                    </a:lnTo>
                  </a:path>
                </a:pathLst>
              </a:custGeom>
              <a:noFill/>
              <a:ln w="0">
                <a:solidFill>
                  <a:srgbClr val="000000"/>
                </a:solidFill>
                <a:prstDash val="solid"/>
                <a:round/>
                <a:headEnd/>
                <a:tailEnd/>
              </a:ln>
            </p:spPr>
            <p:txBody>
              <a:bodyPr/>
              <a:lstStyle/>
              <a:p>
                <a:endParaRPr lang="en-GB"/>
              </a:p>
            </p:txBody>
          </p:sp>
          <p:sp>
            <p:nvSpPr>
              <p:cNvPr id="46" name="Freeform 248"/>
              <p:cNvSpPr>
                <a:spLocks/>
              </p:cNvSpPr>
              <p:nvPr/>
            </p:nvSpPr>
            <p:spPr bwMode="auto">
              <a:xfrm>
                <a:off x="1083" y="2134"/>
                <a:ext cx="36" cy="37"/>
              </a:xfrm>
              <a:custGeom>
                <a:avLst/>
                <a:gdLst>
                  <a:gd name="T0" fmla="*/ 8 w 74"/>
                  <a:gd name="T1" fmla="*/ 0 h 73"/>
                  <a:gd name="T2" fmla="*/ 7 w 74"/>
                  <a:gd name="T3" fmla="*/ 1 h 73"/>
                  <a:gd name="T4" fmla="*/ 5 w 74"/>
                  <a:gd name="T5" fmla="*/ 1 h 73"/>
                  <a:gd name="T6" fmla="*/ 4 w 74"/>
                  <a:gd name="T7" fmla="*/ 1 h 73"/>
                  <a:gd name="T8" fmla="*/ 3 w 74"/>
                  <a:gd name="T9" fmla="*/ 2 h 73"/>
                  <a:gd name="T10" fmla="*/ 2 w 74"/>
                  <a:gd name="T11" fmla="*/ 3 h 73"/>
                  <a:gd name="T12" fmla="*/ 1 w 74"/>
                  <a:gd name="T13" fmla="*/ 4 h 73"/>
                  <a:gd name="T14" fmla="*/ 1 w 74"/>
                  <a:gd name="T15" fmla="*/ 5 h 73"/>
                  <a:gd name="T16" fmla="*/ 0 w 74"/>
                  <a:gd name="T17" fmla="*/ 7 h 73"/>
                  <a:gd name="T18" fmla="*/ 0 w 74"/>
                  <a:gd name="T19" fmla="*/ 8 h 73"/>
                  <a:gd name="T20" fmla="*/ 0 w 74"/>
                  <a:gd name="T21" fmla="*/ 9 h 73"/>
                  <a:gd name="T22" fmla="*/ 0 w 74"/>
                  <a:gd name="T23" fmla="*/ 11 h 73"/>
                  <a:gd name="T24" fmla="*/ 0 w 74"/>
                  <a:gd name="T25" fmla="*/ 12 h 73"/>
                  <a:gd name="T26" fmla="*/ 1 w 74"/>
                  <a:gd name="T27" fmla="*/ 14 h 73"/>
                  <a:gd name="T28" fmla="*/ 1 w 74"/>
                  <a:gd name="T29" fmla="*/ 15 h 73"/>
                  <a:gd name="T30" fmla="*/ 2 w 74"/>
                  <a:gd name="T31" fmla="*/ 16 h 73"/>
                  <a:gd name="T32" fmla="*/ 3 w 74"/>
                  <a:gd name="T33" fmla="*/ 17 h 73"/>
                  <a:gd name="T34" fmla="*/ 4 w 74"/>
                  <a:gd name="T35" fmla="*/ 17 h 73"/>
                  <a:gd name="T36" fmla="*/ 5 w 74"/>
                  <a:gd name="T37" fmla="*/ 18 h 73"/>
                  <a:gd name="T38" fmla="*/ 7 w 74"/>
                  <a:gd name="T39" fmla="*/ 18 h 73"/>
                  <a:gd name="T40" fmla="*/ 8 w 74"/>
                  <a:gd name="T41" fmla="*/ 19 h 73"/>
                  <a:gd name="T42" fmla="*/ 9 w 74"/>
                  <a:gd name="T43" fmla="*/ 19 h 73"/>
                  <a:gd name="T44" fmla="*/ 10 w 74"/>
                  <a:gd name="T45" fmla="*/ 18 h 73"/>
                  <a:gd name="T46" fmla="*/ 12 w 74"/>
                  <a:gd name="T47" fmla="*/ 18 h 73"/>
                  <a:gd name="T48" fmla="*/ 13 w 74"/>
                  <a:gd name="T49" fmla="*/ 18 h 73"/>
                  <a:gd name="T50" fmla="*/ 14 w 74"/>
                  <a:gd name="T51" fmla="*/ 17 h 73"/>
                  <a:gd name="T52" fmla="*/ 15 w 74"/>
                  <a:gd name="T53" fmla="*/ 16 h 73"/>
                  <a:gd name="T54" fmla="*/ 16 w 74"/>
                  <a:gd name="T55" fmla="*/ 15 h 73"/>
                  <a:gd name="T56" fmla="*/ 17 w 74"/>
                  <a:gd name="T57" fmla="*/ 14 h 73"/>
                  <a:gd name="T58" fmla="*/ 17 w 74"/>
                  <a:gd name="T59" fmla="*/ 13 h 73"/>
                  <a:gd name="T60" fmla="*/ 18 w 74"/>
                  <a:gd name="T61" fmla="*/ 11 h 73"/>
                  <a:gd name="T62" fmla="*/ 18 w 74"/>
                  <a:gd name="T63" fmla="*/ 10 h 73"/>
                  <a:gd name="T64" fmla="*/ 18 w 74"/>
                  <a:gd name="T65" fmla="*/ 9 h 73"/>
                  <a:gd name="T66" fmla="*/ 18 w 74"/>
                  <a:gd name="T67" fmla="*/ 7 h 73"/>
                  <a:gd name="T68" fmla="*/ 17 w 74"/>
                  <a:gd name="T69" fmla="*/ 6 h 73"/>
                  <a:gd name="T70" fmla="*/ 16 w 74"/>
                  <a:gd name="T71" fmla="*/ 5 h 73"/>
                  <a:gd name="T72" fmla="*/ 16 w 74"/>
                  <a:gd name="T73" fmla="*/ 3 h 73"/>
                  <a:gd name="T74" fmla="*/ 15 w 74"/>
                  <a:gd name="T75" fmla="*/ 3 h 73"/>
                  <a:gd name="T76" fmla="*/ 14 w 74"/>
                  <a:gd name="T77" fmla="*/ 2 h 73"/>
                  <a:gd name="T78" fmla="*/ 13 w 74"/>
                  <a:gd name="T79" fmla="*/ 1 h 73"/>
                  <a:gd name="T80" fmla="*/ 11 w 74"/>
                  <a:gd name="T81" fmla="*/ 1 h 73"/>
                  <a:gd name="T82" fmla="*/ 10 w 74"/>
                  <a:gd name="T83" fmla="*/ 0 h 73"/>
                  <a:gd name="T84" fmla="*/ 9 w 74"/>
                  <a:gd name="T85" fmla="*/ 0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
                  <a:gd name="T130" fmla="*/ 0 h 73"/>
                  <a:gd name="T131" fmla="*/ 74 w 74"/>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 h="73">
                    <a:moveTo>
                      <a:pt x="37" y="0"/>
                    </a:moveTo>
                    <a:lnTo>
                      <a:pt x="35" y="0"/>
                    </a:lnTo>
                    <a:lnTo>
                      <a:pt x="34" y="0"/>
                    </a:lnTo>
                    <a:lnTo>
                      <a:pt x="31" y="0"/>
                    </a:lnTo>
                    <a:lnTo>
                      <a:pt x="29" y="0"/>
                    </a:lnTo>
                    <a:lnTo>
                      <a:pt x="28" y="1"/>
                    </a:lnTo>
                    <a:lnTo>
                      <a:pt x="26" y="1"/>
                    </a:lnTo>
                    <a:lnTo>
                      <a:pt x="24" y="2"/>
                    </a:lnTo>
                    <a:lnTo>
                      <a:pt x="22" y="2"/>
                    </a:lnTo>
                    <a:lnTo>
                      <a:pt x="21" y="3"/>
                    </a:lnTo>
                    <a:lnTo>
                      <a:pt x="20" y="4"/>
                    </a:lnTo>
                    <a:lnTo>
                      <a:pt x="17" y="4"/>
                    </a:lnTo>
                    <a:lnTo>
                      <a:pt x="16" y="5"/>
                    </a:lnTo>
                    <a:lnTo>
                      <a:pt x="15" y="7"/>
                    </a:lnTo>
                    <a:lnTo>
                      <a:pt x="13" y="8"/>
                    </a:lnTo>
                    <a:lnTo>
                      <a:pt x="12" y="9"/>
                    </a:lnTo>
                    <a:lnTo>
                      <a:pt x="11" y="10"/>
                    </a:lnTo>
                    <a:lnTo>
                      <a:pt x="9" y="11"/>
                    </a:lnTo>
                    <a:lnTo>
                      <a:pt x="8" y="12"/>
                    </a:lnTo>
                    <a:lnTo>
                      <a:pt x="7" y="15"/>
                    </a:lnTo>
                    <a:lnTo>
                      <a:pt x="6" y="16"/>
                    </a:lnTo>
                    <a:lnTo>
                      <a:pt x="5" y="17"/>
                    </a:lnTo>
                    <a:lnTo>
                      <a:pt x="5" y="19"/>
                    </a:lnTo>
                    <a:lnTo>
                      <a:pt x="4" y="20"/>
                    </a:lnTo>
                    <a:lnTo>
                      <a:pt x="3" y="21"/>
                    </a:lnTo>
                    <a:lnTo>
                      <a:pt x="3" y="24"/>
                    </a:lnTo>
                    <a:lnTo>
                      <a:pt x="1" y="25"/>
                    </a:lnTo>
                    <a:lnTo>
                      <a:pt x="1" y="27"/>
                    </a:lnTo>
                    <a:lnTo>
                      <a:pt x="0" y="28"/>
                    </a:lnTo>
                    <a:lnTo>
                      <a:pt x="0" y="31"/>
                    </a:lnTo>
                    <a:lnTo>
                      <a:pt x="0" y="33"/>
                    </a:lnTo>
                    <a:lnTo>
                      <a:pt x="0" y="34"/>
                    </a:lnTo>
                    <a:lnTo>
                      <a:pt x="0" y="36"/>
                    </a:lnTo>
                    <a:lnTo>
                      <a:pt x="0" y="39"/>
                    </a:lnTo>
                    <a:lnTo>
                      <a:pt x="0" y="40"/>
                    </a:lnTo>
                    <a:lnTo>
                      <a:pt x="0" y="42"/>
                    </a:lnTo>
                    <a:lnTo>
                      <a:pt x="0" y="43"/>
                    </a:lnTo>
                    <a:lnTo>
                      <a:pt x="1" y="46"/>
                    </a:lnTo>
                    <a:lnTo>
                      <a:pt x="1" y="47"/>
                    </a:lnTo>
                    <a:lnTo>
                      <a:pt x="3" y="49"/>
                    </a:lnTo>
                    <a:lnTo>
                      <a:pt x="3" y="50"/>
                    </a:lnTo>
                    <a:lnTo>
                      <a:pt x="4" y="53"/>
                    </a:lnTo>
                    <a:lnTo>
                      <a:pt x="5" y="54"/>
                    </a:lnTo>
                    <a:lnTo>
                      <a:pt x="5" y="56"/>
                    </a:lnTo>
                    <a:lnTo>
                      <a:pt x="6" y="57"/>
                    </a:lnTo>
                    <a:lnTo>
                      <a:pt x="7" y="58"/>
                    </a:lnTo>
                    <a:lnTo>
                      <a:pt x="8" y="59"/>
                    </a:lnTo>
                    <a:lnTo>
                      <a:pt x="9" y="61"/>
                    </a:lnTo>
                    <a:lnTo>
                      <a:pt x="11" y="63"/>
                    </a:lnTo>
                    <a:lnTo>
                      <a:pt x="12" y="64"/>
                    </a:lnTo>
                    <a:lnTo>
                      <a:pt x="13" y="65"/>
                    </a:lnTo>
                    <a:lnTo>
                      <a:pt x="15" y="66"/>
                    </a:lnTo>
                    <a:lnTo>
                      <a:pt x="16" y="66"/>
                    </a:lnTo>
                    <a:lnTo>
                      <a:pt x="17" y="68"/>
                    </a:lnTo>
                    <a:lnTo>
                      <a:pt x="20" y="69"/>
                    </a:lnTo>
                    <a:lnTo>
                      <a:pt x="21" y="70"/>
                    </a:lnTo>
                    <a:lnTo>
                      <a:pt x="22" y="70"/>
                    </a:lnTo>
                    <a:lnTo>
                      <a:pt x="24" y="71"/>
                    </a:lnTo>
                    <a:lnTo>
                      <a:pt x="26" y="72"/>
                    </a:lnTo>
                    <a:lnTo>
                      <a:pt x="28" y="72"/>
                    </a:lnTo>
                    <a:lnTo>
                      <a:pt x="29" y="72"/>
                    </a:lnTo>
                    <a:lnTo>
                      <a:pt x="31" y="73"/>
                    </a:lnTo>
                    <a:lnTo>
                      <a:pt x="34" y="73"/>
                    </a:lnTo>
                    <a:lnTo>
                      <a:pt x="35" y="73"/>
                    </a:lnTo>
                    <a:lnTo>
                      <a:pt x="37" y="73"/>
                    </a:lnTo>
                    <a:lnTo>
                      <a:pt x="38" y="73"/>
                    </a:lnTo>
                    <a:lnTo>
                      <a:pt x="41" y="73"/>
                    </a:lnTo>
                    <a:lnTo>
                      <a:pt x="43" y="73"/>
                    </a:lnTo>
                    <a:lnTo>
                      <a:pt x="44" y="72"/>
                    </a:lnTo>
                    <a:lnTo>
                      <a:pt x="46" y="72"/>
                    </a:lnTo>
                    <a:lnTo>
                      <a:pt x="47" y="72"/>
                    </a:lnTo>
                    <a:lnTo>
                      <a:pt x="50" y="71"/>
                    </a:lnTo>
                    <a:lnTo>
                      <a:pt x="51" y="70"/>
                    </a:lnTo>
                    <a:lnTo>
                      <a:pt x="53" y="70"/>
                    </a:lnTo>
                    <a:lnTo>
                      <a:pt x="54" y="69"/>
                    </a:lnTo>
                    <a:lnTo>
                      <a:pt x="56" y="68"/>
                    </a:lnTo>
                    <a:lnTo>
                      <a:pt x="58" y="66"/>
                    </a:lnTo>
                    <a:lnTo>
                      <a:pt x="59" y="66"/>
                    </a:lnTo>
                    <a:lnTo>
                      <a:pt x="60" y="65"/>
                    </a:lnTo>
                    <a:lnTo>
                      <a:pt x="61" y="64"/>
                    </a:lnTo>
                    <a:lnTo>
                      <a:pt x="64" y="63"/>
                    </a:lnTo>
                    <a:lnTo>
                      <a:pt x="65" y="61"/>
                    </a:lnTo>
                    <a:lnTo>
                      <a:pt x="66" y="59"/>
                    </a:lnTo>
                    <a:lnTo>
                      <a:pt x="67" y="58"/>
                    </a:lnTo>
                    <a:lnTo>
                      <a:pt x="67" y="57"/>
                    </a:lnTo>
                    <a:lnTo>
                      <a:pt x="68" y="56"/>
                    </a:lnTo>
                    <a:lnTo>
                      <a:pt x="69" y="54"/>
                    </a:lnTo>
                    <a:lnTo>
                      <a:pt x="70" y="53"/>
                    </a:lnTo>
                    <a:lnTo>
                      <a:pt x="70" y="50"/>
                    </a:lnTo>
                    <a:lnTo>
                      <a:pt x="72" y="49"/>
                    </a:lnTo>
                    <a:lnTo>
                      <a:pt x="72" y="47"/>
                    </a:lnTo>
                    <a:lnTo>
                      <a:pt x="73" y="46"/>
                    </a:lnTo>
                    <a:lnTo>
                      <a:pt x="73" y="43"/>
                    </a:lnTo>
                    <a:lnTo>
                      <a:pt x="74" y="42"/>
                    </a:lnTo>
                    <a:lnTo>
                      <a:pt x="74" y="40"/>
                    </a:lnTo>
                    <a:lnTo>
                      <a:pt x="74" y="39"/>
                    </a:lnTo>
                    <a:lnTo>
                      <a:pt x="74" y="36"/>
                    </a:lnTo>
                    <a:lnTo>
                      <a:pt x="74" y="34"/>
                    </a:lnTo>
                    <a:lnTo>
                      <a:pt x="74" y="33"/>
                    </a:lnTo>
                    <a:lnTo>
                      <a:pt x="74" y="31"/>
                    </a:lnTo>
                    <a:lnTo>
                      <a:pt x="73" y="28"/>
                    </a:lnTo>
                    <a:lnTo>
                      <a:pt x="73" y="27"/>
                    </a:lnTo>
                    <a:lnTo>
                      <a:pt x="72" y="25"/>
                    </a:lnTo>
                    <a:lnTo>
                      <a:pt x="72" y="24"/>
                    </a:lnTo>
                    <a:lnTo>
                      <a:pt x="70" y="21"/>
                    </a:lnTo>
                    <a:lnTo>
                      <a:pt x="70" y="20"/>
                    </a:lnTo>
                    <a:lnTo>
                      <a:pt x="69" y="19"/>
                    </a:lnTo>
                    <a:lnTo>
                      <a:pt x="68" y="17"/>
                    </a:lnTo>
                    <a:lnTo>
                      <a:pt x="67" y="16"/>
                    </a:lnTo>
                    <a:lnTo>
                      <a:pt x="67" y="15"/>
                    </a:lnTo>
                    <a:lnTo>
                      <a:pt x="66" y="12"/>
                    </a:lnTo>
                    <a:lnTo>
                      <a:pt x="65" y="11"/>
                    </a:lnTo>
                    <a:lnTo>
                      <a:pt x="64" y="10"/>
                    </a:lnTo>
                    <a:lnTo>
                      <a:pt x="61" y="9"/>
                    </a:lnTo>
                    <a:lnTo>
                      <a:pt x="60" y="8"/>
                    </a:lnTo>
                    <a:lnTo>
                      <a:pt x="59" y="7"/>
                    </a:lnTo>
                    <a:lnTo>
                      <a:pt x="58" y="5"/>
                    </a:lnTo>
                    <a:lnTo>
                      <a:pt x="56" y="4"/>
                    </a:lnTo>
                    <a:lnTo>
                      <a:pt x="54" y="4"/>
                    </a:lnTo>
                    <a:lnTo>
                      <a:pt x="53" y="3"/>
                    </a:lnTo>
                    <a:lnTo>
                      <a:pt x="51" y="2"/>
                    </a:lnTo>
                    <a:lnTo>
                      <a:pt x="50" y="2"/>
                    </a:lnTo>
                    <a:lnTo>
                      <a:pt x="47" y="1"/>
                    </a:lnTo>
                    <a:lnTo>
                      <a:pt x="46" y="1"/>
                    </a:lnTo>
                    <a:lnTo>
                      <a:pt x="44" y="0"/>
                    </a:lnTo>
                    <a:lnTo>
                      <a:pt x="43" y="0"/>
                    </a:lnTo>
                    <a:lnTo>
                      <a:pt x="41" y="0"/>
                    </a:lnTo>
                    <a:lnTo>
                      <a:pt x="38" y="0"/>
                    </a:lnTo>
                    <a:lnTo>
                      <a:pt x="37" y="0"/>
                    </a:lnTo>
                    <a:close/>
                  </a:path>
                </a:pathLst>
              </a:custGeom>
              <a:solidFill>
                <a:srgbClr val="000000"/>
              </a:solidFill>
              <a:ln w="9525">
                <a:noFill/>
                <a:round/>
                <a:headEnd/>
                <a:tailEnd/>
              </a:ln>
            </p:spPr>
            <p:txBody>
              <a:bodyPr/>
              <a:lstStyle/>
              <a:p>
                <a:endParaRPr lang="en-GB"/>
              </a:p>
            </p:txBody>
          </p:sp>
          <p:sp>
            <p:nvSpPr>
              <p:cNvPr id="47" name="Freeform 249"/>
              <p:cNvSpPr>
                <a:spLocks/>
              </p:cNvSpPr>
              <p:nvPr/>
            </p:nvSpPr>
            <p:spPr bwMode="auto">
              <a:xfrm>
                <a:off x="1083" y="2134"/>
                <a:ext cx="36" cy="37"/>
              </a:xfrm>
              <a:custGeom>
                <a:avLst/>
                <a:gdLst>
                  <a:gd name="T0" fmla="*/ 8 w 74"/>
                  <a:gd name="T1" fmla="*/ 0 h 73"/>
                  <a:gd name="T2" fmla="*/ 7 w 74"/>
                  <a:gd name="T3" fmla="*/ 1 h 73"/>
                  <a:gd name="T4" fmla="*/ 5 w 74"/>
                  <a:gd name="T5" fmla="*/ 1 h 73"/>
                  <a:gd name="T6" fmla="*/ 4 w 74"/>
                  <a:gd name="T7" fmla="*/ 1 h 73"/>
                  <a:gd name="T8" fmla="*/ 3 w 74"/>
                  <a:gd name="T9" fmla="*/ 2 h 73"/>
                  <a:gd name="T10" fmla="*/ 2 w 74"/>
                  <a:gd name="T11" fmla="*/ 3 h 73"/>
                  <a:gd name="T12" fmla="*/ 1 w 74"/>
                  <a:gd name="T13" fmla="*/ 4 h 73"/>
                  <a:gd name="T14" fmla="*/ 1 w 74"/>
                  <a:gd name="T15" fmla="*/ 5 h 73"/>
                  <a:gd name="T16" fmla="*/ 0 w 74"/>
                  <a:gd name="T17" fmla="*/ 7 h 73"/>
                  <a:gd name="T18" fmla="*/ 0 w 74"/>
                  <a:gd name="T19" fmla="*/ 8 h 73"/>
                  <a:gd name="T20" fmla="*/ 0 w 74"/>
                  <a:gd name="T21" fmla="*/ 9 h 73"/>
                  <a:gd name="T22" fmla="*/ 0 w 74"/>
                  <a:gd name="T23" fmla="*/ 11 h 73"/>
                  <a:gd name="T24" fmla="*/ 0 w 74"/>
                  <a:gd name="T25" fmla="*/ 12 h 73"/>
                  <a:gd name="T26" fmla="*/ 1 w 74"/>
                  <a:gd name="T27" fmla="*/ 14 h 73"/>
                  <a:gd name="T28" fmla="*/ 1 w 74"/>
                  <a:gd name="T29" fmla="*/ 15 h 73"/>
                  <a:gd name="T30" fmla="*/ 2 w 74"/>
                  <a:gd name="T31" fmla="*/ 16 h 73"/>
                  <a:gd name="T32" fmla="*/ 3 w 74"/>
                  <a:gd name="T33" fmla="*/ 17 h 73"/>
                  <a:gd name="T34" fmla="*/ 4 w 74"/>
                  <a:gd name="T35" fmla="*/ 17 h 73"/>
                  <a:gd name="T36" fmla="*/ 5 w 74"/>
                  <a:gd name="T37" fmla="*/ 18 h 73"/>
                  <a:gd name="T38" fmla="*/ 7 w 74"/>
                  <a:gd name="T39" fmla="*/ 18 h 73"/>
                  <a:gd name="T40" fmla="*/ 8 w 74"/>
                  <a:gd name="T41" fmla="*/ 19 h 73"/>
                  <a:gd name="T42" fmla="*/ 9 w 74"/>
                  <a:gd name="T43" fmla="*/ 19 h 73"/>
                  <a:gd name="T44" fmla="*/ 10 w 74"/>
                  <a:gd name="T45" fmla="*/ 18 h 73"/>
                  <a:gd name="T46" fmla="*/ 12 w 74"/>
                  <a:gd name="T47" fmla="*/ 18 h 73"/>
                  <a:gd name="T48" fmla="*/ 13 w 74"/>
                  <a:gd name="T49" fmla="*/ 18 h 73"/>
                  <a:gd name="T50" fmla="*/ 14 w 74"/>
                  <a:gd name="T51" fmla="*/ 17 h 73"/>
                  <a:gd name="T52" fmla="*/ 15 w 74"/>
                  <a:gd name="T53" fmla="*/ 16 h 73"/>
                  <a:gd name="T54" fmla="*/ 16 w 74"/>
                  <a:gd name="T55" fmla="*/ 15 h 73"/>
                  <a:gd name="T56" fmla="*/ 17 w 74"/>
                  <a:gd name="T57" fmla="*/ 14 h 73"/>
                  <a:gd name="T58" fmla="*/ 17 w 74"/>
                  <a:gd name="T59" fmla="*/ 13 h 73"/>
                  <a:gd name="T60" fmla="*/ 18 w 74"/>
                  <a:gd name="T61" fmla="*/ 11 h 73"/>
                  <a:gd name="T62" fmla="*/ 18 w 74"/>
                  <a:gd name="T63" fmla="*/ 10 h 73"/>
                  <a:gd name="T64" fmla="*/ 18 w 74"/>
                  <a:gd name="T65" fmla="*/ 9 h 73"/>
                  <a:gd name="T66" fmla="*/ 18 w 74"/>
                  <a:gd name="T67" fmla="*/ 7 h 73"/>
                  <a:gd name="T68" fmla="*/ 17 w 74"/>
                  <a:gd name="T69" fmla="*/ 6 h 73"/>
                  <a:gd name="T70" fmla="*/ 16 w 74"/>
                  <a:gd name="T71" fmla="*/ 5 h 73"/>
                  <a:gd name="T72" fmla="*/ 16 w 74"/>
                  <a:gd name="T73" fmla="*/ 3 h 73"/>
                  <a:gd name="T74" fmla="*/ 15 w 74"/>
                  <a:gd name="T75" fmla="*/ 3 h 73"/>
                  <a:gd name="T76" fmla="*/ 14 w 74"/>
                  <a:gd name="T77" fmla="*/ 2 h 73"/>
                  <a:gd name="T78" fmla="*/ 13 w 74"/>
                  <a:gd name="T79" fmla="*/ 1 h 73"/>
                  <a:gd name="T80" fmla="*/ 11 w 74"/>
                  <a:gd name="T81" fmla="*/ 1 h 73"/>
                  <a:gd name="T82" fmla="*/ 10 w 74"/>
                  <a:gd name="T83" fmla="*/ 0 h 73"/>
                  <a:gd name="T84" fmla="*/ 9 w 74"/>
                  <a:gd name="T85" fmla="*/ 0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
                  <a:gd name="T130" fmla="*/ 0 h 73"/>
                  <a:gd name="T131" fmla="*/ 74 w 74"/>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 h="73">
                    <a:moveTo>
                      <a:pt x="37" y="0"/>
                    </a:moveTo>
                    <a:lnTo>
                      <a:pt x="35" y="0"/>
                    </a:lnTo>
                    <a:lnTo>
                      <a:pt x="34" y="0"/>
                    </a:lnTo>
                    <a:lnTo>
                      <a:pt x="31" y="0"/>
                    </a:lnTo>
                    <a:lnTo>
                      <a:pt x="29" y="0"/>
                    </a:lnTo>
                    <a:lnTo>
                      <a:pt x="28" y="1"/>
                    </a:lnTo>
                    <a:lnTo>
                      <a:pt x="26" y="1"/>
                    </a:lnTo>
                    <a:lnTo>
                      <a:pt x="24" y="2"/>
                    </a:lnTo>
                    <a:lnTo>
                      <a:pt x="22" y="2"/>
                    </a:lnTo>
                    <a:lnTo>
                      <a:pt x="21" y="3"/>
                    </a:lnTo>
                    <a:lnTo>
                      <a:pt x="20" y="4"/>
                    </a:lnTo>
                    <a:lnTo>
                      <a:pt x="17" y="4"/>
                    </a:lnTo>
                    <a:lnTo>
                      <a:pt x="16" y="5"/>
                    </a:lnTo>
                    <a:lnTo>
                      <a:pt x="15" y="7"/>
                    </a:lnTo>
                    <a:lnTo>
                      <a:pt x="13" y="8"/>
                    </a:lnTo>
                    <a:lnTo>
                      <a:pt x="12" y="9"/>
                    </a:lnTo>
                    <a:lnTo>
                      <a:pt x="11" y="10"/>
                    </a:lnTo>
                    <a:lnTo>
                      <a:pt x="9" y="11"/>
                    </a:lnTo>
                    <a:lnTo>
                      <a:pt x="8" y="12"/>
                    </a:lnTo>
                    <a:lnTo>
                      <a:pt x="7" y="15"/>
                    </a:lnTo>
                    <a:lnTo>
                      <a:pt x="6" y="16"/>
                    </a:lnTo>
                    <a:lnTo>
                      <a:pt x="5" y="17"/>
                    </a:lnTo>
                    <a:lnTo>
                      <a:pt x="5" y="19"/>
                    </a:lnTo>
                    <a:lnTo>
                      <a:pt x="4" y="20"/>
                    </a:lnTo>
                    <a:lnTo>
                      <a:pt x="3" y="21"/>
                    </a:lnTo>
                    <a:lnTo>
                      <a:pt x="3" y="24"/>
                    </a:lnTo>
                    <a:lnTo>
                      <a:pt x="1" y="25"/>
                    </a:lnTo>
                    <a:lnTo>
                      <a:pt x="1" y="27"/>
                    </a:lnTo>
                    <a:lnTo>
                      <a:pt x="0" y="28"/>
                    </a:lnTo>
                    <a:lnTo>
                      <a:pt x="0" y="31"/>
                    </a:lnTo>
                    <a:lnTo>
                      <a:pt x="0" y="33"/>
                    </a:lnTo>
                    <a:lnTo>
                      <a:pt x="0" y="34"/>
                    </a:lnTo>
                    <a:lnTo>
                      <a:pt x="0" y="36"/>
                    </a:lnTo>
                    <a:lnTo>
                      <a:pt x="0" y="39"/>
                    </a:lnTo>
                    <a:lnTo>
                      <a:pt x="0" y="40"/>
                    </a:lnTo>
                    <a:lnTo>
                      <a:pt x="0" y="42"/>
                    </a:lnTo>
                    <a:lnTo>
                      <a:pt x="0" y="43"/>
                    </a:lnTo>
                    <a:lnTo>
                      <a:pt x="1" y="46"/>
                    </a:lnTo>
                    <a:lnTo>
                      <a:pt x="1" y="47"/>
                    </a:lnTo>
                    <a:lnTo>
                      <a:pt x="3" y="49"/>
                    </a:lnTo>
                    <a:lnTo>
                      <a:pt x="3" y="50"/>
                    </a:lnTo>
                    <a:lnTo>
                      <a:pt x="4" y="53"/>
                    </a:lnTo>
                    <a:lnTo>
                      <a:pt x="5" y="54"/>
                    </a:lnTo>
                    <a:lnTo>
                      <a:pt x="5" y="56"/>
                    </a:lnTo>
                    <a:lnTo>
                      <a:pt x="6" y="57"/>
                    </a:lnTo>
                    <a:lnTo>
                      <a:pt x="7" y="58"/>
                    </a:lnTo>
                    <a:lnTo>
                      <a:pt x="8" y="59"/>
                    </a:lnTo>
                    <a:lnTo>
                      <a:pt x="9" y="61"/>
                    </a:lnTo>
                    <a:lnTo>
                      <a:pt x="11" y="63"/>
                    </a:lnTo>
                    <a:lnTo>
                      <a:pt x="12" y="64"/>
                    </a:lnTo>
                    <a:lnTo>
                      <a:pt x="13" y="65"/>
                    </a:lnTo>
                    <a:lnTo>
                      <a:pt x="15" y="66"/>
                    </a:lnTo>
                    <a:lnTo>
                      <a:pt x="16" y="66"/>
                    </a:lnTo>
                    <a:lnTo>
                      <a:pt x="17" y="68"/>
                    </a:lnTo>
                    <a:lnTo>
                      <a:pt x="20" y="69"/>
                    </a:lnTo>
                    <a:lnTo>
                      <a:pt x="21" y="70"/>
                    </a:lnTo>
                    <a:lnTo>
                      <a:pt x="22" y="70"/>
                    </a:lnTo>
                    <a:lnTo>
                      <a:pt x="24" y="71"/>
                    </a:lnTo>
                    <a:lnTo>
                      <a:pt x="26" y="72"/>
                    </a:lnTo>
                    <a:lnTo>
                      <a:pt x="28" y="72"/>
                    </a:lnTo>
                    <a:lnTo>
                      <a:pt x="29" y="72"/>
                    </a:lnTo>
                    <a:lnTo>
                      <a:pt x="31" y="73"/>
                    </a:lnTo>
                    <a:lnTo>
                      <a:pt x="34" y="73"/>
                    </a:lnTo>
                    <a:lnTo>
                      <a:pt x="35" y="73"/>
                    </a:lnTo>
                    <a:lnTo>
                      <a:pt x="37" y="73"/>
                    </a:lnTo>
                    <a:lnTo>
                      <a:pt x="38" y="73"/>
                    </a:lnTo>
                    <a:lnTo>
                      <a:pt x="41" y="73"/>
                    </a:lnTo>
                    <a:lnTo>
                      <a:pt x="43" y="73"/>
                    </a:lnTo>
                    <a:lnTo>
                      <a:pt x="44" y="72"/>
                    </a:lnTo>
                    <a:lnTo>
                      <a:pt x="46" y="72"/>
                    </a:lnTo>
                    <a:lnTo>
                      <a:pt x="47" y="72"/>
                    </a:lnTo>
                    <a:lnTo>
                      <a:pt x="50" y="71"/>
                    </a:lnTo>
                    <a:lnTo>
                      <a:pt x="51" y="70"/>
                    </a:lnTo>
                    <a:lnTo>
                      <a:pt x="53" y="70"/>
                    </a:lnTo>
                    <a:lnTo>
                      <a:pt x="54" y="69"/>
                    </a:lnTo>
                    <a:lnTo>
                      <a:pt x="56" y="68"/>
                    </a:lnTo>
                    <a:lnTo>
                      <a:pt x="58" y="66"/>
                    </a:lnTo>
                    <a:lnTo>
                      <a:pt x="59" y="66"/>
                    </a:lnTo>
                    <a:lnTo>
                      <a:pt x="60" y="65"/>
                    </a:lnTo>
                    <a:lnTo>
                      <a:pt x="61" y="64"/>
                    </a:lnTo>
                    <a:lnTo>
                      <a:pt x="64" y="63"/>
                    </a:lnTo>
                    <a:lnTo>
                      <a:pt x="65" y="61"/>
                    </a:lnTo>
                    <a:lnTo>
                      <a:pt x="66" y="59"/>
                    </a:lnTo>
                    <a:lnTo>
                      <a:pt x="67" y="58"/>
                    </a:lnTo>
                    <a:lnTo>
                      <a:pt x="67" y="57"/>
                    </a:lnTo>
                    <a:lnTo>
                      <a:pt x="68" y="56"/>
                    </a:lnTo>
                    <a:lnTo>
                      <a:pt x="69" y="54"/>
                    </a:lnTo>
                    <a:lnTo>
                      <a:pt x="70" y="53"/>
                    </a:lnTo>
                    <a:lnTo>
                      <a:pt x="70" y="50"/>
                    </a:lnTo>
                    <a:lnTo>
                      <a:pt x="72" y="49"/>
                    </a:lnTo>
                    <a:lnTo>
                      <a:pt x="72" y="47"/>
                    </a:lnTo>
                    <a:lnTo>
                      <a:pt x="73" y="46"/>
                    </a:lnTo>
                    <a:lnTo>
                      <a:pt x="73" y="43"/>
                    </a:lnTo>
                    <a:lnTo>
                      <a:pt x="74" y="42"/>
                    </a:lnTo>
                    <a:lnTo>
                      <a:pt x="74" y="40"/>
                    </a:lnTo>
                    <a:lnTo>
                      <a:pt x="74" y="39"/>
                    </a:lnTo>
                    <a:lnTo>
                      <a:pt x="74" y="36"/>
                    </a:lnTo>
                    <a:lnTo>
                      <a:pt x="74" y="34"/>
                    </a:lnTo>
                    <a:lnTo>
                      <a:pt x="74" y="33"/>
                    </a:lnTo>
                    <a:lnTo>
                      <a:pt x="74" y="31"/>
                    </a:lnTo>
                    <a:lnTo>
                      <a:pt x="73" y="28"/>
                    </a:lnTo>
                    <a:lnTo>
                      <a:pt x="73" y="27"/>
                    </a:lnTo>
                    <a:lnTo>
                      <a:pt x="72" y="25"/>
                    </a:lnTo>
                    <a:lnTo>
                      <a:pt x="72" y="24"/>
                    </a:lnTo>
                    <a:lnTo>
                      <a:pt x="70" y="21"/>
                    </a:lnTo>
                    <a:lnTo>
                      <a:pt x="70" y="20"/>
                    </a:lnTo>
                    <a:lnTo>
                      <a:pt x="69" y="19"/>
                    </a:lnTo>
                    <a:lnTo>
                      <a:pt x="68" y="17"/>
                    </a:lnTo>
                    <a:lnTo>
                      <a:pt x="67" y="16"/>
                    </a:lnTo>
                    <a:lnTo>
                      <a:pt x="67" y="15"/>
                    </a:lnTo>
                    <a:lnTo>
                      <a:pt x="66" y="12"/>
                    </a:lnTo>
                    <a:lnTo>
                      <a:pt x="65" y="11"/>
                    </a:lnTo>
                    <a:lnTo>
                      <a:pt x="64" y="10"/>
                    </a:lnTo>
                    <a:lnTo>
                      <a:pt x="61" y="9"/>
                    </a:lnTo>
                    <a:lnTo>
                      <a:pt x="60" y="8"/>
                    </a:lnTo>
                    <a:lnTo>
                      <a:pt x="59" y="7"/>
                    </a:lnTo>
                    <a:lnTo>
                      <a:pt x="58" y="5"/>
                    </a:lnTo>
                    <a:lnTo>
                      <a:pt x="56" y="4"/>
                    </a:lnTo>
                    <a:lnTo>
                      <a:pt x="54" y="4"/>
                    </a:lnTo>
                    <a:lnTo>
                      <a:pt x="53" y="3"/>
                    </a:lnTo>
                    <a:lnTo>
                      <a:pt x="51" y="2"/>
                    </a:lnTo>
                    <a:lnTo>
                      <a:pt x="50" y="2"/>
                    </a:lnTo>
                    <a:lnTo>
                      <a:pt x="47" y="1"/>
                    </a:lnTo>
                    <a:lnTo>
                      <a:pt x="46" y="1"/>
                    </a:lnTo>
                    <a:lnTo>
                      <a:pt x="44" y="0"/>
                    </a:lnTo>
                    <a:lnTo>
                      <a:pt x="43" y="0"/>
                    </a:lnTo>
                    <a:lnTo>
                      <a:pt x="41" y="0"/>
                    </a:lnTo>
                    <a:lnTo>
                      <a:pt x="38" y="0"/>
                    </a:lnTo>
                    <a:lnTo>
                      <a:pt x="37" y="0"/>
                    </a:lnTo>
                  </a:path>
                </a:pathLst>
              </a:custGeom>
              <a:noFill/>
              <a:ln w="0">
                <a:solidFill>
                  <a:srgbClr val="000000"/>
                </a:solidFill>
                <a:prstDash val="solid"/>
                <a:round/>
                <a:headEnd/>
                <a:tailEnd/>
              </a:ln>
            </p:spPr>
            <p:txBody>
              <a:bodyPr/>
              <a:lstStyle/>
              <a:p>
                <a:endParaRPr lang="en-GB"/>
              </a:p>
            </p:txBody>
          </p:sp>
          <p:sp>
            <p:nvSpPr>
              <p:cNvPr id="48" name="Freeform 250"/>
              <p:cNvSpPr>
                <a:spLocks/>
              </p:cNvSpPr>
              <p:nvPr/>
            </p:nvSpPr>
            <p:spPr bwMode="auto">
              <a:xfrm>
                <a:off x="1093" y="2145"/>
                <a:ext cx="16" cy="15"/>
              </a:xfrm>
              <a:custGeom>
                <a:avLst/>
                <a:gdLst>
                  <a:gd name="T0" fmla="*/ 5 w 31"/>
                  <a:gd name="T1" fmla="*/ 0 h 31"/>
                  <a:gd name="T2" fmla="*/ 5 w 31"/>
                  <a:gd name="T3" fmla="*/ 0 h 31"/>
                  <a:gd name="T4" fmla="*/ 6 w 31"/>
                  <a:gd name="T5" fmla="*/ 0 h 31"/>
                  <a:gd name="T6" fmla="*/ 6 w 31"/>
                  <a:gd name="T7" fmla="*/ 0 h 31"/>
                  <a:gd name="T8" fmla="*/ 7 w 31"/>
                  <a:gd name="T9" fmla="*/ 1 h 31"/>
                  <a:gd name="T10" fmla="*/ 7 w 31"/>
                  <a:gd name="T11" fmla="*/ 1 h 31"/>
                  <a:gd name="T12" fmla="*/ 8 w 31"/>
                  <a:gd name="T13" fmla="*/ 2 h 31"/>
                  <a:gd name="T14" fmla="*/ 8 w 31"/>
                  <a:gd name="T15" fmla="*/ 2 h 31"/>
                  <a:gd name="T16" fmla="*/ 8 w 31"/>
                  <a:gd name="T17" fmla="*/ 3 h 31"/>
                  <a:gd name="T18" fmla="*/ 8 w 31"/>
                  <a:gd name="T19" fmla="*/ 3 h 31"/>
                  <a:gd name="T20" fmla="*/ 8 w 31"/>
                  <a:gd name="T21" fmla="*/ 4 h 31"/>
                  <a:gd name="T22" fmla="*/ 8 w 31"/>
                  <a:gd name="T23" fmla="*/ 4 h 31"/>
                  <a:gd name="T24" fmla="*/ 8 w 31"/>
                  <a:gd name="T25" fmla="*/ 5 h 31"/>
                  <a:gd name="T26" fmla="*/ 8 w 31"/>
                  <a:gd name="T27" fmla="*/ 5 h 31"/>
                  <a:gd name="T28" fmla="*/ 8 w 31"/>
                  <a:gd name="T29" fmla="*/ 6 h 31"/>
                  <a:gd name="T30" fmla="*/ 7 w 31"/>
                  <a:gd name="T31" fmla="*/ 6 h 31"/>
                  <a:gd name="T32" fmla="*/ 7 w 31"/>
                  <a:gd name="T33" fmla="*/ 6 h 31"/>
                  <a:gd name="T34" fmla="*/ 7 w 31"/>
                  <a:gd name="T35" fmla="*/ 7 h 31"/>
                  <a:gd name="T36" fmla="*/ 6 w 31"/>
                  <a:gd name="T37" fmla="*/ 7 h 31"/>
                  <a:gd name="T38" fmla="*/ 6 w 31"/>
                  <a:gd name="T39" fmla="*/ 7 h 31"/>
                  <a:gd name="T40" fmla="*/ 5 w 31"/>
                  <a:gd name="T41" fmla="*/ 7 h 31"/>
                  <a:gd name="T42" fmla="*/ 5 w 31"/>
                  <a:gd name="T43" fmla="*/ 7 h 31"/>
                  <a:gd name="T44" fmla="*/ 4 w 31"/>
                  <a:gd name="T45" fmla="*/ 7 h 31"/>
                  <a:gd name="T46" fmla="*/ 4 w 31"/>
                  <a:gd name="T47" fmla="*/ 7 h 31"/>
                  <a:gd name="T48" fmla="*/ 3 w 31"/>
                  <a:gd name="T49" fmla="*/ 7 h 31"/>
                  <a:gd name="T50" fmla="*/ 2 w 31"/>
                  <a:gd name="T51" fmla="*/ 7 h 31"/>
                  <a:gd name="T52" fmla="*/ 2 w 31"/>
                  <a:gd name="T53" fmla="*/ 7 h 31"/>
                  <a:gd name="T54" fmla="*/ 2 w 31"/>
                  <a:gd name="T55" fmla="*/ 7 h 31"/>
                  <a:gd name="T56" fmla="*/ 2 w 31"/>
                  <a:gd name="T57" fmla="*/ 6 h 31"/>
                  <a:gd name="T58" fmla="*/ 1 w 31"/>
                  <a:gd name="T59" fmla="*/ 6 h 31"/>
                  <a:gd name="T60" fmla="*/ 1 w 31"/>
                  <a:gd name="T61" fmla="*/ 5 h 31"/>
                  <a:gd name="T62" fmla="*/ 1 w 31"/>
                  <a:gd name="T63" fmla="*/ 5 h 31"/>
                  <a:gd name="T64" fmla="*/ 0 w 31"/>
                  <a:gd name="T65" fmla="*/ 4 h 31"/>
                  <a:gd name="T66" fmla="*/ 0 w 31"/>
                  <a:gd name="T67" fmla="*/ 4 h 31"/>
                  <a:gd name="T68" fmla="*/ 0 w 31"/>
                  <a:gd name="T69" fmla="*/ 3 h 31"/>
                  <a:gd name="T70" fmla="*/ 0 w 31"/>
                  <a:gd name="T71" fmla="*/ 3 h 31"/>
                  <a:gd name="T72" fmla="*/ 1 w 31"/>
                  <a:gd name="T73" fmla="*/ 2 h 31"/>
                  <a:gd name="T74" fmla="*/ 1 w 31"/>
                  <a:gd name="T75" fmla="*/ 2 h 31"/>
                  <a:gd name="T76" fmla="*/ 1 w 31"/>
                  <a:gd name="T77" fmla="*/ 1 h 31"/>
                  <a:gd name="T78" fmla="*/ 2 w 31"/>
                  <a:gd name="T79" fmla="*/ 1 h 31"/>
                  <a:gd name="T80" fmla="*/ 2 w 31"/>
                  <a:gd name="T81" fmla="*/ 1 h 31"/>
                  <a:gd name="T82" fmla="*/ 2 w 31"/>
                  <a:gd name="T83" fmla="*/ 0 h 31"/>
                  <a:gd name="T84" fmla="*/ 3 w 31"/>
                  <a:gd name="T85" fmla="*/ 0 h 31"/>
                  <a:gd name="T86" fmla="*/ 3 w 31"/>
                  <a:gd name="T87" fmla="*/ 0 h 31"/>
                  <a:gd name="T88" fmla="*/ 4 w 31"/>
                  <a:gd name="T89" fmla="*/ 0 h 31"/>
                  <a:gd name="T90" fmla="*/ 4 w 31"/>
                  <a:gd name="T91" fmla="*/ 0 h 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
                  <a:gd name="T139" fmla="*/ 0 h 31"/>
                  <a:gd name="T140" fmla="*/ 31 w 31"/>
                  <a:gd name="T141" fmla="*/ 31 h 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 h="31">
                    <a:moveTo>
                      <a:pt x="16" y="0"/>
                    </a:moveTo>
                    <a:lnTo>
                      <a:pt x="17" y="0"/>
                    </a:lnTo>
                    <a:lnTo>
                      <a:pt x="18" y="0"/>
                    </a:lnTo>
                    <a:lnTo>
                      <a:pt x="20" y="0"/>
                    </a:lnTo>
                    <a:lnTo>
                      <a:pt x="21" y="1"/>
                    </a:lnTo>
                    <a:lnTo>
                      <a:pt x="22" y="1"/>
                    </a:lnTo>
                    <a:lnTo>
                      <a:pt x="23" y="1"/>
                    </a:lnTo>
                    <a:lnTo>
                      <a:pt x="23" y="3"/>
                    </a:lnTo>
                    <a:lnTo>
                      <a:pt x="24" y="3"/>
                    </a:lnTo>
                    <a:lnTo>
                      <a:pt x="25" y="4"/>
                    </a:lnTo>
                    <a:lnTo>
                      <a:pt x="26" y="5"/>
                    </a:lnTo>
                    <a:lnTo>
                      <a:pt x="28" y="6"/>
                    </a:lnTo>
                    <a:lnTo>
                      <a:pt x="29" y="7"/>
                    </a:lnTo>
                    <a:lnTo>
                      <a:pt x="29" y="8"/>
                    </a:lnTo>
                    <a:lnTo>
                      <a:pt x="30" y="8"/>
                    </a:lnTo>
                    <a:lnTo>
                      <a:pt x="30" y="10"/>
                    </a:lnTo>
                    <a:lnTo>
                      <a:pt x="31" y="11"/>
                    </a:lnTo>
                    <a:lnTo>
                      <a:pt x="31" y="12"/>
                    </a:lnTo>
                    <a:lnTo>
                      <a:pt x="31" y="13"/>
                    </a:lnTo>
                    <a:lnTo>
                      <a:pt x="31" y="14"/>
                    </a:lnTo>
                    <a:lnTo>
                      <a:pt x="31" y="15"/>
                    </a:lnTo>
                    <a:lnTo>
                      <a:pt x="31" y="16"/>
                    </a:lnTo>
                    <a:lnTo>
                      <a:pt x="31" y="18"/>
                    </a:lnTo>
                    <a:lnTo>
                      <a:pt x="31" y="19"/>
                    </a:lnTo>
                    <a:lnTo>
                      <a:pt x="31" y="20"/>
                    </a:lnTo>
                    <a:lnTo>
                      <a:pt x="31" y="21"/>
                    </a:lnTo>
                    <a:lnTo>
                      <a:pt x="31" y="22"/>
                    </a:lnTo>
                    <a:lnTo>
                      <a:pt x="30" y="22"/>
                    </a:lnTo>
                    <a:lnTo>
                      <a:pt x="30" y="23"/>
                    </a:lnTo>
                    <a:lnTo>
                      <a:pt x="29" y="25"/>
                    </a:lnTo>
                    <a:lnTo>
                      <a:pt x="29" y="26"/>
                    </a:lnTo>
                    <a:lnTo>
                      <a:pt x="28" y="26"/>
                    </a:lnTo>
                    <a:lnTo>
                      <a:pt x="28" y="27"/>
                    </a:lnTo>
                    <a:lnTo>
                      <a:pt x="26" y="27"/>
                    </a:lnTo>
                    <a:lnTo>
                      <a:pt x="26" y="28"/>
                    </a:lnTo>
                    <a:lnTo>
                      <a:pt x="25" y="28"/>
                    </a:lnTo>
                    <a:lnTo>
                      <a:pt x="25" y="29"/>
                    </a:lnTo>
                    <a:lnTo>
                      <a:pt x="24" y="29"/>
                    </a:lnTo>
                    <a:lnTo>
                      <a:pt x="23" y="30"/>
                    </a:lnTo>
                    <a:lnTo>
                      <a:pt x="22" y="30"/>
                    </a:lnTo>
                    <a:lnTo>
                      <a:pt x="21" y="31"/>
                    </a:lnTo>
                    <a:lnTo>
                      <a:pt x="20" y="31"/>
                    </a:lnTo>
                    <a:lnTo>
                      <a:pt x="18" y="31"/>
                    </a:lnTo>
                    <a:lnTo>
                      <a:pt x="17" y="31"/>
                    </a:lnTo>
                    <a:lnTo>
                      <a:pt x="16" y="31"/>
                    </a:lnTo>
                    <a:lnTo>
                      <a:pt x="15" y="31"/>
                    </a:lnTo>
                    <a:lnTo>
                      <a:pt x="14" y="31"/>
                    </a:lnTo>
                    <a:lnTo>
                      <a:pt x="13" y="31"/>
                    </a:lnTo>
                    <a:lnTo>
                      <a:pt x="11" y="31"/>
                    </a:lnTo>
                    <a:lnTo>
                      <a:pt x="10" y="31"/>
                    </a:lnTo>
                    <a:lnTo>
                      <a:pt x="9" y="30"/>
                    </a:lnTo>
                    <a:lnTo>
                      <a:pt x="8" y="30"/>
                    </a:lnTo>
                    <a:lnTo>
                      <a:pt x="8" y="29"/>
                    </a:lnTo>
                    <a:lnTo>
                      <a:pt x="7" y="29"/>
                    </a:lnTo>
                    <a:lnTo>
                      <a:pt x="6" y="29"/>
                    </a:lnTo>
                    <a:lnTo>
                      <a:pt x="6" y="28"/>
                    </a:lnTo>
                    <a:lnTo>
                      <a:pt x="5" y="28"/>
                    </a:lnTo>
                    <a:lnTo>
                      <a:pt x="5" y="27"/>
                    </a:lnTo>
                    <a:lnTo>
                      <a:pt x="3" y="26"/>
                    </a:lnTo>
                    <a:lnTo>
                      <a:pt x="2" y="25"/>
                    </a:lnTo>
                    <a:lnTo>
                      <a:pt x="2" y="23"/>
                    </a:lnTo>
                    <a:lnTo>
                      <a:pt x="1" y="23"/>
                    </a:lnTo>
                    <a:lnTo>
                      <a:pt x="1" y="22"/>
                    </a:lnTo>
                    <a:lnTo>
                      <a:pt x="1" y="21"/>
                    </a:lnTo>
                    <a:lnTo>
                      <a:pt x="0" y="20"/>
                    </a:lnTo>
                    <a:lnTo>
                      <a:pt x="0" y="19"/>
                    </a:lnTo>
                    <a:lnTo>
                      <a:pt x="0" y="18"/>
                    </a:lnTo>
                    <a:lnTo>
                      <a:pt x="0" y="16"/>
                    </a:lnTo>
                    <a:lnTo>
                      <a:pt x="0" y="15"/>
                    </a:lnTo>
                    <a:lnTo>
                      <a:pt x="0" y="14"/>
                    </a:lnTo>
                    <a:lnTo>
                      <a:pt x="0" y="13"/>
                    </a:lnTo>
                    <a:lnTo>
                      <a:pt x="0" y="12"/>
                    </a:lnTo>
                    <a:lnTo>
                      <a:pt x="1" y="12"/>
                    </a:lnTo>
                    <a:lnTo>
                      <a:pt x="1" y="11"/>
                    </a:lnTo>
                    <a:lnTo>
                      <a:pt x="1" y="10"/>
                    </a:lnTo>
                    <a:lnTo>
                      <a:pt x="2" y="8"/>
                    </a:lnTo>
                    <a:lnTo>
                      <a:pt x="2" y="7"/>
                    </a:lnTo>
                    <a:lnTo>
                      <a:pt x="3" y="7"/>
                    </a:lnTo>
                    <a:lnTo>
                      <a:pt x="3" y="6"/>
                    </a:lnTo>
                    <a:lnTo>
                      <a:pt x="5" y="6"/>
                    </a:lnTo>
                    <a:lnTo>
                      <a:pt x="5" y="5"/>
                    </a:lnTo>
                    <a:lnTo>
                      <a:pt x="6" y="4"/>
                    </a:lnTo>
                    <a:lnTo>
                      <a:pt x="7" y="3"/>
                    </a:lnTo>
                    <a:lnTo>
                      <a:pt x="8" y="3"/>
                    </a:lnTo>
                    <a:lnTo>
                      <a:pt x="9" y="1"/>
                    </a:lnTo>
                    <a:lnTo>
                      <a:pt x="10" y="1"/>
                    </a:lnTo>
                    <a:lnTo>
                      <a:pt x="11" y="1"/>
                    </a:lnTo>
                    <a:lnTo>
                      <a:pt x="11" y="0"/>
                    </a:lnTo>
                    <a:lnTo>
                      <a:pt x="13" y="0"/>
                    </a:lnTo>
                    <a:lnTo>
                      <a:pt x="14" y="0"/>
                    </a:lnTo>
                    <a:lnTo>
                      <a:pt x="15" y="0"/>
                    </a:lnTo>
                    <a:lnTo>
                      <a:pt x="16" y="0"/>
                    </a:lnTo>
                    <a:close/>
                  </a:path>
                </a:pathLst>
              </a:custGeom>
              <a:solidFill>
                <a:srgbClr val="7F4C00"/>
              </a:solidFill>
              <a:ln w="9525">
                <a:noFill/>
                <a:round/>
                <a:headEnd/>
                <a:tailEnd/>
              </a:ln>
            </p:spPr>
            <p:txBody>
              <a:bodyPr/>
              <a:lstStyle/>
              <a:p>
                <a:endParaRPr lang="en-GB"/>
              </a:p>
            </p:txBody>
          </p:sp>
          <p:sp>
            <p:nvSpPr>
              <p:cNvPr id="49" name="Freeform 251"/>
              <p:cNvSpPr>
                <a:spLocks/>
              </p:cNvSpPr>
              <p:nvPr/>
            </p:nvSpPr>
            <p:spPr bwMode="auto">
              <a:xfrm>
                <a:off x="1093" y="2145"/>
                <a:ext cx="16" cy="15"/>
              </a:xfrm>
              <a:custGeom>
                <a:avLst/>
                <a:gdLst>
                  <a:gd name="T0" fmla="*/ 5 w 31"/>
                  <a:gd name="T1" fmla="*/ 0 h 31"/>
                  <a:gd name="T2" fmla="*/ 5 w 31"/>
                  <a:gd name="T3" fmla="*/ 0 h 31"/>
                  <a:gd name="T4" fmla="*/ 6 w 31"/>
                  <a:gd name="T5" fmla="*/ 0 h 31"/>
                  <a:gd name="T6" fmla="*/ 6 w 31"/>
                  <a:gd name="T7" fmla="*/ 0 h 31"/>
                  <a:gd name="T8" fmla="*/ 7 w 31"/>
                  <a:gd name="T9" fmla="*/ 1 h 31"/>
                  <a:gd name="T10" fmla="*/ 7 w 31"/>
                  <a:gd name="T11" fmla="*/ 1 h 31"/>
                  <a:gd name="T12" fmla="*/ 8 w 31"/>
                  <a:gd name="T13" fmla="*/ 2 h 31"/>
                  <a:gd name="T14" fmla="*/ 8 w 31"/>
                  <a:gd name="T15" fmla="*/ 2 h 31"/>
                  <a:gd name="T16" fmla="*/ 8 w 31"/>
                  <a:gd name="T17" fmla="*/ 3 h 31"/>
                  <a:gd name="T18" fmla="*/ 8 w 31"/>
                  <a:gd name="T19" fmla="*/ 3 h 31"/>
                  <a:gd name="T20" fmla="*/ 8 w 31"/>
                  <a:gd name="T21" fmla="*/ 4 h 31"/>
                  <a:gd name="T22" fmla="*/ 8 w 31"/>
                  <a:gd name="T23" fmla="*/ 4 h 31"/>
                  <a:gd name="T24" fmla="*/ 8 w 31"/>
                  <a:gd name="T25" fmla="*/ 5 h 31"/>
                  <a:gd name="T26" fmla="*/ 8 w 31"/>
                  <a:gd name="T27" fmla="*/ 5 h 31"/>
                  <a:gd name="T28" fmla="*/ 8 w 31"/>
                  <a:gd name="T29" fmla="*/ 6 h 31"/>
                  <a:gd name="T30" fmla="*/ 7 w 31"/>
                  <a:gd name="T31" fmla="*/ 6 h 31"/>
                  <a:gd name="T32" fmla="*/ 7 w 31"/>
                  <a:gd name="T33" fmla="*/ 6 h 31"/>
                  <a:gd name="T34" fmla="*/ 7 w 31"/>
                  <a:gd name="T35" fmla="*/ 7 h 31"/>
                  <a:gd name="T36" fmla="*/ 6 w 31"/>
                  <a:gd name="T37" fmla="*/ 7 h 31"/>
                  <a:gd name="T38" fmla="*/ 6 w 31"/>
                  <a:gd name="T39" fmla="*/ 7 h 31"/>
                  <a:gd name="T40" fmla="*/ 5 w 31"/>
                  <a:gd name="T41" fmla="*/ 7 h 31"/>
                  <a:gd name="T42" fmla="*/ 5 w 31"/>
                  <a:gd name="T43" fmla="*/ 7 h 31"/>
                  <a:gd name="T44" fmla="*/ 4 w 31"/>
                  <a:gd name="T45" fmla="*/ 7 h 31"/>
                  <a:gd name="T46" fmla="*/ 4 w 31"/>
                  <a:gd name="T47" fmla="*/ 7 h 31"/>
                  <a:gd name="T48" fmla="*/ 3 w 31"/>
                  <a:gd name="T49" fmla="*/ 7 h 31"/>
                  <a:gd name="T50" fmla="*/ 2 w 31"/>
                  <a:gd name="T51" fmla="*/ 7 h 31"/>
                  <a:gd name="T52" fmla="*/ 2 w 31"/>
                  <a:gd name="T53" fmla="*/ 7 h 31"/>
                  <a:gd name="T54" fmla="*/ 2 w 31"/>
                  <a:gd name="T55" fmla="*/ 7 h 31"/>
                  <a:gd name="T56" fmla="*/ 2 w 31"/>
                  <a:gd name="T57" fmla="*/ 6 h 31"/>
                  <a:gd name="T58" fmla="*/ 1 w 31"/>
                  <a:gd name="T59" fmla="*/ 6 h 31"/>
                  <a:gd name="T60" fmla="*/ 1 w 31"/>
                  <a:gd name="T61" fmla="*/ 5 h 31"/>
                  <a:gd name="T62" fmla="*/ 1 w 31"/>
                  <a:gd name="T63" fmla="*/ 5 h 31"/>
                  <a:gd name="T64" fmla="*/ 0 w 31"/>
                  <a:gd name="T65" fmla="*/ 4 h 31"/>
                  <a:gd name="T66" fmla="*/ 0 w 31"/>
                  <a:gd name="T67" fmla="*/ 4 h 31"/>
                  <a:gd name="T68" fmla="*/ 0 w 31"/>
                  <a:gd name="T69" fmla="*/ 3 h 31"/>
                  <a:gd name="T70" fmla="*/ 0 w 31"/>
                  <a:gd name="T71" fmla="*/ 3 h 31"/>
                  <a:gd name="T72" fmla="*/ 1 w 31"/>
                  <a:gd name="T73" fmla="*/ 2 h 31"/>
                  <a:gd name="T74" fmla="*/ 1 w 31"/>
                  <a:gd name="T75" fmla="*/ 2 h 31"/>
                  <a:gd name="T76" fmla="*/ 1 w 31"/>
                  <a:gd name="T77" fmla="*/ 1 h 31"/>
                  <a:gd name="T78" fmla="*/ 2 w 31"/>
                  <a:gd name="T79" fmla="*/ 1 h 31"/>
                  <a:gd name="T80" fmla="*/ 2 w 31"/>
                  <a:gd name="T81" fmla="*/ 1 h 31"/>
                  <a:gd name="T82" fmla="*/ 2 w 31"/>
                  <a:gd name="T83" fmla="*/ 0 h 31"/>
                  <a:gd name="T84" fmla="*/ 3 w 31"/>
                  <a:gd name="T85" fmla="*/ 0 h 31"/>
                  <a:gd name="T86" fmla="*/ 3 w 31"/>
                  <a:gd name="T87" fmla="*/ 0 h 31"/>
                  <a:gd name="T88" fmla="*/ 4 w 31"/>
                  <a:gd name="T89" fmla="*/ 0 h 31"/>
                  <a:gd name="T90" fmla="*/ 4 w 31"/>
                  <a:gd name="T91" fmla="*/ 0 h 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
                  <a:gd name="T139" fmla="*/ 0 h 31"/>
                  <a:gd name="T140" fmla="*/ 31 w 31"/>
                  <a:gd name="T141" fmla="*/ 31 h 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 h="31">
                    <a:moveTo>
                      <a:pt x="16" y="0"/>
                    </a:moveTo>
                    <a:lnTo>
                      <a:pt x="17" y="0"/>
                    </a:lnTo>
                    <a:lnTo>
                      <a:pt x="18" y="0"/>
                    </a:lnTo>
                    <a:lnTo>
                      <a:pt x="20" y="0"/>
                    </a:lnTo>
                    <a:lnTo>
                      <a:pt x="21" y="1"/>
                    </a:lnTo>
                    <a:lnTo>
                      <a:pt x="22" y="1"/>
                    </a:lnTo>
                    <a:lnTo>
                      <a:pt x="23" y="1"/>
                    </a:lnTo>
                    <a:lnTo>
                      <a:pt x="23" y="3"/>
                    </a:lnTo>
                    <a:lnTo>
                      <a:pt x="24" y="3"/>
                    </a:lnTo>
                    <a:lnTo>
                      <a:pt x="25" y="4"/>
                    </a:lnTo>
                    <a:lnTo>
                      <a:pt x="26" y="5"/>
                    </a:lnTo>
                    <a:lnTo>
                      <a:pt x="28" y="6"/>
                    </a:lnTo>
                    <a:lnTo>
                      <a:pt x="29" y="7"/>
                    </a:lnTo>
                    <a:lnTo>
                      <a:pt x="29" y="8"/>
                    </a:lnTo>
                    <a:lnTo>
                      <a:pt x="30" y="8"/>
                    </a:lnTo>
                    <a:lnTo>
                      <a:pt x="30" y="10"/>
                    </a:lnTo>
                    <a:lnTo>
                      <a:pt x="31" y="11"/>
                    </a:lnTo>
                    <a:lnTo>
                      <a:pt x="31" y="12"/>
                    </a:lnTo>
                    <a:lnTo>
                      <a:pt x="31" y="13"/>
                    </a:lnTo>
                    <a:lnTo>
                      <a:pt x="31" y="14"/>
                    </a:lnTo>
                    <a:lnTo>
                      <a:pt x="31" y="15"/>
                    </a:lnTo>
                    <a:lnTo>
                      <a:pt x="31" y="16"/>
                    </a:lnTo>
                    <a:lnTo>
                      <a:pt x="31" y="18"/>
                    </a:lnTo>
                    <a:lnTo>
                      <a:pt x="31" y="19"/>
                    </a:lnTo>
                    <a:lnTo>
                      <a:pt x="31" y="20"/>
                    </a:lnTo>
                    <a:lnTo>
                      <a:pt x="31" y="21"/>
                    </a:lnTo>
                    <a:lnTo>
                      <a:pt x="31" y="22"/>
                    </a:lnTo>
                    <a:lnTo>
                      <a:pt x="30" y="22"/>
                    </a:lnTo>
                    <a:lnTo>
                      <a:pt x="30" y="23"/>
                    </a:lnTo>
                    <a:lnTo>
                      <a:pt x="29" y="25"/>
                    </a:lnTo>
                    <a:lnTo>
                      <a:pt x="29" y="26"/>
                    </a:lnTo>
                    <a:lnTo>
                      <a:pt x="28" y="26"/>
                    </a:lnTo>
                    <a:lnTo>
                      <a:pt x="28" y="27"/>
                    </a:lnTo>
                    <a:lnTo>
                      <a:pt x="26" y="27"/>
                    </a:lnTo>
                    <a:lnTo>
                      <a:pt x="26" y="28"/>
                    </a:lnTo>
                    <a:lnTo>
                      <a:pt x="25" y="28"/>
                    </a:lnTo>
                    <a:lnTo>
                      <a:pt x="25" y="29"/>
                    </a:lnTo>
                    <a:lnTo>
                      <a:pt x="24" y="29"/>
                    </a:lnTo>
                    <a:lnTo>
                      <a:pt x="23" y="30"/>
                    </a:lnTo>
                    <a:lnTo>
                      <a:pt x="22" y="30"/>
                    </a:lnTo>
                    <a:lnTo>
                      <a:pt x="21" y="31"/>
                    </a:lnTo>
                    <a:lnTo>
                      <a:pt x="20" y="31"/>
                    </a:lnTo>
                    <a:lnTo>
                      <a:pt x="18" y="31"/>
                    </a:lnTo>
                    <a:lnTo>
                      <a:pt x="17" y="31"/>
                    </a:lnTo>
                    <a:lnTo>
                      <a:pt x="16" y="31"/>
                    </a:lnTo>
                    <a:lnTo>
                      <a:pt x="15" y="31"/>
                    </a:lnTo>
                    <a:lnTo>
                      <a:pt x="14" y="31"/>
                    </a:lnTo>
                    <a:lnTo>
                      <a:pt x="13" y="31"/>
                    </a:lnTo>
                    <a:lnTo>
                      <a:pt x="11" y="31"/>
                    </a:lnTo>
                    <a:lnTo>
                      <a:pt x="10" y="31"/>
                    </a:lnTo>
                    <a:lnTo>
                      <a:pt x="9" y="30"/>
                    </a:lnTo>
                    <a:lnTo>
                      <a:pt x="8" y="30"/>
                    </a:lnTo>
                    <a:lnTo>
                      <a:pt x="8" y="29"/>
                    </a:lnTo>
                    <a:lnTo>
                      <a:pt x="7" y="29"/>
                    </a:lnTo>
                    <a:lnTo>
                      <a:pt x="6" y="29"/>
                    </a:lnTo>
                    <a:lnTo>
                      <a:pt x="6" y="28"/>
                    </a:lnTo>
                    <a:lnTo>
                      <a:pt x="5" y="28"/>
                    </a:lnTo>
                    <a:lnTo>
                      <a:pt x="5" y="27"/>
                    </a:lnTo>
                    <a:lnTo>
                      <a:pt x="3" y="26"/>
                    </a:lnTo>
                    <a:lnTo>
                      <a:pt x="2" y="25"/>
                    </a:lnTo>
                    <a:lnTo>
                      <a:pt x="2" y="23"/>
                    </a:lnTo>
                    <a:lnTo>
                      <a:pt x="1" y="23"/>
                    </a:lnTo>
                    <a:lnTo>
                      <a:pt x="1" y="22"/>
                    </a:lnTo>
                    <a:lnTo>
                      <a:pt x="1" y="21"/>
                    </a:lnTo>
                    <a:lnTo>
                      <a:pt x="0" y="20"/>
                    </a:lnTo>
                    <a:lnTo>
                      <a:pt x="0" y="19"/>
                    </a:lnTo>
                    <a:lnTo>
                      <a:pt x="0" y="18"/>
                    </a:lnTo>
                    <a:lnTo>
                      <a:pt x="0" y="16"/>
                    </a:lnTo>
                    <a:lnTo>
                      <a:pt x="0" y="15"/>
                    </a:lnTo>
                    <a:lnTo>
                      <a:pt x="0" y="14"/>
                    </a:lnTo>
                    <a:lnTo>
                      <a:pt x="0" y="13"/>
                    </a:lnTo>
                    <a:lnTo>
                      <a:pt x="0" y="12"/>
                    </a:lnTo>
                    <a:lnTo>
                      <a:pt x="1" y="12"/>
                    </a:lnTo>
                    <a:lnTo>
                      <a:pt x="1" y="11"/>
                    </a:lnTo>
                    <a:lnTo>
                      <a:pt x="1" y="10"/>
                    </a:lnTo>
                    <a:lnTo>
                      <a:pt x="2" y="8"/>
                    </a:lnTo>
                    <a:lnTo>
                      <a:pt x="2" y="7"/>
                    </a:lnTo>
                    <a:lnTo>
                      <a:pt x="3" y="7"/>
                    </a:lnTo>
                    <a:lnTo>
                      <a:pt x="3" y="6"/>
                    </a:lnTo>
                    <a:lnTo>
                      <a:pt x="5" y="6"/>
                    </a:lnTo>
                    <a:lnTo>
                      <a:pt x="5" y="5"/>
                    </a:lnTo>
                    <a:lnTo>
                      <a:pt x="6" y="4"/>
                    </a:lnTo>
                    <a:lnTo>
                      <a:pt x="7" y="3"/>
                    </a:lnTo>
                    <a:lnTo>
                      <a:pt x="8" y="3"/>
                    </a:lnTo>
                    <a:lnTo>
                      <a:pt x="9" y="1"/>
                    </a:lnTo>
                    <a:lnTo>
                      <a:pt x="10" y="1"/>
                    </a:lnTo>
                    <a:lnTo>
                      <a:pt x="11" y="1"/>
                    </a:lnTo>
                    <a:lnTo>
                      <a:pt x="11" y="0"/>
                    </a:lnTo>
                    <a:lnTo>
                      <a:pt x="13" y="0"/>
                    </a:lnTo>
                    <a:lnTo>
                      <a:pt x="14" y="0"/>
                    </a:lnTo>
                    <a:lnTo>
                      <a:pt x="15" y="0"/>
                    </a:lnTo>
                    <a:lnTo>
                      <a:pt x="16" y="0"/>
                    </a:lnTo>
                  </a:path>
                </a:pathLst>
              </a:custGeom>
              <a:noFill/>
              <a:ln w="0">
                <a:solidFill>
                  <a:srgbClr val="000000"/>
                </a:solidFill>
                <a:prstDash val="solid"/>
                <a:round/>
                <a:headEnd/>
                <a:tailEnd/>
              </a:ln>
            </p:spPr>
            <p:txBody>
              <a:bodyPr/>
              <a:lstStyle/>
              <a:p>
                <a:endParaRPr lang="en-GB"/>
              </a:p>
            </p:txBody>
          </p:sp>
          <p:sp>
            <p:nvSpPr>
              <p:cNvPr id="50" name="Freeform 252"/>
              <p:cNvSpPr>
                <a:spLocks noEditPoints="1"/>
              </p:cNvSpPr>
              <p:nvPr/>
            </p:nvSpPr>
            <p:spPr bwMode="auto">
              <a:xfrm>
                <a:off x="1028" y="2080"/>
                <a:ext cx="146" cy="146"/>
              </a:xfrm>
              <a:custGeom>
                <a:avLst/>
                <a:gdLst>
                  <a:gd name="T0" fmla="*/ 44 w 291"/>
                  <a:gd name="T1" fmla="*/ 0 h 293"/>
                  <a:gd name="T2" fmla="*/ 52 w 291"/>
                  <a:gd name="T3" fmla="*/ 3 h 293"/>
                  <a:gd name="T4" fmla="*/ 60 w 291"/>
                  <a:gd name="T5" fmla="*/ 8 h 293"/>
                  <a:gd name="T6" fmla="*/ 66 w 291"/>
                  <a:gd name="T7" fmla="*/ 14 h 293"/>
                  <a:gd name="T8" fmla="*/ 70 w 291"/>
                  <a:gd name="T9" fmla="*/ 22 h 293"/>
                  <a:gd name="T10" fmla="*/ 73 w 291"/>
                  <a:gd name="T11" fmla="*/ 30 h 293"/>
                  <a:gd name="T12" fmla="*/ 73 w 291"/>
                  <a:gd name="T13" fmla="*/ 40 h 293"/>
                  <a:gd name="T14" fmla="*/ 71 w 291"/>
                  <a:gd name="T15" fmla="*/ 49 h 293"/>
                  <a:gd name="T16" fmla="*/ 67 w 291"/>
                  <a:gd name="T17" fmla="*/ 56 h 293"/>
                  <a:gd name="T18" fmla="*/ 61 w 291"/>
                  <a:gd name="T19" fmla="*/ 63 h 293"/>
                  <a:gd name="T20" fmla="*/ 54 w 291"/>
                  <a:gd name="T21" fmla="*/ 68 h 293"/>
                  <a:gd name="T22" fmla="*/ 46 w 291"/>
                  <a:gd name="T23" fmla="*/ 72 h 293"/>
                  <a:gd name="T24" fmla="*/ 37 w 291"/>
                  <a:gd name="T25" fmla="*/ 73 h 293"/>
                  <a:gd name="T26" fmla="*/ 28 w 291"/>
                  <a:gd name="T27" fmla="*/ 72 h 293"/>
                  <a:gd name="T28" fmla="*/ 19 w 291"/>
                  <a:gd name="T29" fmla="*/ 68 h 293"/>
                  <a:gd name="T30" fmla="*/ 12 w 291"/>
                  <a:gd name="T31" fmla="*/ 63 h 293"/>
                  <a:gd name="T32" fmla="*/ 7 w 291"/>
                  <a:gd name="T33" fmla="*/ 56 h 293"/>
                  <a:gd name="T34" fmla="*/ 3 w 291"/>
                  <a:gd name="T35" fmla="*/ 49 h 293"/>
                  <a:gd name="T36" fmla="*/ 0 w 291"/>
                  <a:gd name="T37" fmla="*/ 40 h 293"/>
                  <a:gd name="T38" fmla="*/ 1 w 291"/>
                  <a:gd name="T39" fmla="*/ 30 h 293"/>
                  <a:gd name="T40" fmla="*/ 3 w 291"/>
                  <a:gd name="T41" fmla="*/ 22 h 293"/>
                  <a:gd name="T42" fmla="*/ 8 w 291"/>
                  <a:gd name="T43" fmla="*/ 14 h 293"/>
                  <a:gd name="T44" fmla="*/ 14 w 291"/>
                  <a:gd name="T45" fmla="*/ 8 h 293"/>
                  <a:gd name="T46" fmla="*/ 21 w 291"/>
                  <a:gd name="T47" fmla="*/ 3 h 293"/>
                  <a:gd name="T48" fmla="*/ 29 w 291"/>
                  <a:gd name="T49" fmla="*/ 0 h 293"/>
                  <a:gd name="T50" fmla="*/ 37 w 291"/>
                  <a:gd name="T51" fmla="*/ 4 h 293"/>
                  <a:gd name="T52" fmla="*/ 45 w 291"/>
                  <a:gd name="T53" fmla="*/ 5 h 293"/>
                  <a:gd name="T54" fmla="*/ 52 w 291"/>
                  <a:gd name="T55" fmla="*/ 8 h 293"/>
                  <a:gd name="T56" fmla="*/ 58 w 291"/>
                  <a:gd name="T57" fmla="*/ 13 h 293"/>
                  <a:gd name="T58" fmla="*/ 63 w 291"/>
                  <a:gd name="T59" fmla="*/ 18 h 293"/>
                  <a:gd name="T60" fmla="*/ 67 w 291"/>
                  <a:gd name="T61" fmla="*/ 25 h 293"/>
                  <a:gd name="T62" fmla="*/ 68 w 291"/>
                  <a:gd name="T63" fmla="*/ 33 h 293"/>
                  <a:gd name="T64" fmla="*/ 68 w 291"/>
                  <a:gd name="T65" fmla="*/ 41 h 293"/>
                  <a:gd name="T66" fmla="*/ 66 w 291"/>
                  <a:gd name="T67" fmla="*/ 48 h 293"/>
                  <a:gd name="T68" fmla="*/ 62 w 291"/>
                  <a:gd name="T69" fmla="*/ 55 h 293"/>
                  <a:gd name="T70" fmla="*/ 57 w 291"/>
                  <a:gd name="T71" fmla="*/ 61 h 293"/>
                  <a:gd name="T72" fmla="*/ 50 w 291"/>
                  <a:gd name="T73" fmla="*/ 65 h 293"/>
                  <a:gd name="T74" fmla="*/ 43 w 291"/>
                  <a:gd name="T75" fmla="*/ 67 h 293"/>
                  <a:gd name="T76" fmla="*/ 35 w 291"/>
                  <a:gd name="T77" fmla="*/ 68 h 293"/>
                  <a:gd name="T78" fmla="*/ 27 w 291"/>
                  <a:gd name="T79" fmla="*/ 66 h 293"/>
                  <a:gd name="T80" fmla="*/ 20 w 291"/>
                  <a:gd name="T81" fmla="*/ 63 h 293"/>
                  <a:gd name="T82" fmla="*/ 14 w 291"/>
                  <a:gd name="T83" fmla="*/ 59 h 293"/>
                  <a:gd name="T84" fmla="*/ 10 w 291"/>
                  <a:gd name="T85" fmla="*/ 53 h 293"/>
                  <a:gd name="T86" fmla="*/ 6 w 291"/>
                  <a:gd name="T87" fmla="*/ 45 h 293"/>
                  <a:gd name="T88" fmla="*/ 5 w 291"/>
                  <a:gd name="T89" fmla="*/ 38 h 293"/>
                  <a:gd name="T90" fmla="*/ 6 w 291"/>
                  <a:gd name="T91" fmla="*/ 30 h 293"/>
                  <a:gd name="T92" fmla="*/ 8 w 291"/>
                  <a:gd name="T93" fmla="*/ 22 h 293"/>
                  <a:gd name="T94" fmla="*/ 12 w 291"/>
                  <a:gd name="T95" fmla="*/ 16 h 293"/>
                  <a:gd name="T96" fmla="*/ 18 w 291"/>
                  <a:gd name="T97" fmla="*/ 11 h 293"/>
                  <a:gd name="T98" fmla="*/ 25 w 291"/>
                  <a:gd name="T99" fmla="*/ 7 h 293"/>
                  <a:gd name="T100" fmla="*/ 32 w 291"/>
                  <a:gd name="T101" fmla="*/ 5 h 2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1"/>
                  <a:gd name="T154" fmla="*/ 0 h 293"/>
                  <a:gd name="T155" fmla="*/ 291 w 291"/>
                  <a:gd name="T156" fmla="*/ 293 h 29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1" h="293">
                    <a:moveTo>
                      <a:pt x="146" y="0"/>
                    </a:moveTo>
                    <a:lnTo>
                      <a:pt x="153" y="0"/>
                    </a:lnTo>
                    <a:lnTo>
                      <a:pt x="160" y="1"/>
                    </a:lnTo>
                    <a:lnTo>
                      <a:pt x="168" y="1"/>
                    </a:lnTo>
                    <a:lnTo>
                      <a:pt x="175" y="3"/>
                    </a:lnTo>
                    <a:lnTo>
                      <a:pt x="182" y="5"/>
                    </a:lnTo>
                    <a:lnTo>
                      <a:pt x="189" y="7"/>
                    </a:lnTo>
                    <a:lnTo>
                      <a:pt x="196" y="10"/>
                    </a:lnTo>
                    <a:lnTo>
                      <a:pt x="203" y="12"/>
                    </a:lnTo>
                    <a:lnTo>
                      <a:pt x="208" y="14"/>
                    </a:lnTo>
                    <a:lnTo>
                      <a:pt x="215" y="18"/>
                    </a:lnTo>
                    <a:lnTo>
                      <a:pt x="221" y="21"/>
                    </a:lnTo>
                    <a:lnTo>
                      <a:pt x="227" y="26"/>
                    </a:lnTo>
                    <a:lnTo>
                      <a:pt x="233" y="29"/>
                    </a:lnTo>
                    <a:lnTo>
                      <a:pt x="238" y="34"/>
                    </a:lnTo>
                    <a:lnTo>
                      <a:pt x="244" y="38"/>
                    </a:lnTo>
                    <a:lnTo>
                      <a:pt x="249" y="43"/>
                    </a:lnTo>
                    <a:lnTo>
                      <a:pt x="253" y="49"/>
                    </a:lnTo>
                    <a:lnTo>
                      <a:pt x="258" y="53"/>
                    </a:lnTo>
                    <a:lnTo>
                      <a:pt x="262" y="59"/>
                    </a:lnTo>
                    <a:lnTo>
                      <a:pt x="267" y="65"/>
                    </a:lnTo>
                    <a:lnTo>
                      <a:pt x="271" y="71"/>
                    </a:lnTo>
                    <a:lnTo>
                      <a:pt x="274" y="76"/>
                    </a:lnTo>
                    <a:lnTo>
                      <a:pt x="277" y="83"/>
                    </a:lnTo>
                    <a:lnTo>
                      <a:pt x="280" y="89"/>
                    </a:lnTo>
                    <a:lnTo>
                      <a:pt x="283" y="96"/>
                    </a:lnTo>
                    <a:lnTo>
                      <a:pt x="286" y="103"/>
                    </a:lnTo>
                    <a:lnTo>
                      <a:pt x="287" y="110"/>
                    </a:lnTo>
                    <a:lnTo>
                      <a:pt x="289" y="117"/>
                    </a:lnTo>
                    <a:lnTo>
                      <a:pt x="290" y="123"/>
                    </a:lnTo>
                    <a:lnTo>
                      <a:pt x="291" y="131"/>
                    </a:lnTo>
                    <a:lnTo>
                      <a:pt x="291" y="138"/>
                    </a:lnTo>
                    <a:lnTo>
                      <a:pt x="291" y="146"/>
                    </a:lnTo>
                    <a:lnTo>
                      <a:pt x="291" y="153"/>
                    </a:lnTo>
                    <a:lnTo>
                      <a:pt x="291" y="160"/>
                    </a:lnTo>
                    <a:lnTo>
                      <a:pt x="290" y="168"/>
                    </a:lnTo>
                    <a:lnTo>
                      <a:pt x="289" y="175"/>
                    </a:lnTo>
                    <a:lnTo>
                      <a:pt x="287" y="182"/>
                    </a:lnTo>
                    <a:lnTo>
                      <a:pt x="286" y="189"/>
                    </a:lnTo>
                    <a:lnTo>
                      <a:pt x="283" y="196"/>
                    </a:lnTo>
                    <a:lnTo>
                      <a:pt x="280" y="203"/>
                    </a:lnTo>
                    <a:lnTo>
                      <a:pt x="277" y="209"/>
                    </a:lnTo>
                    <a:lnTo>
                      <a:pt x="274" y="215"/>
                    </a:lnTo>
                    <a:lnTo>
                      <a:pt x="271" y="221"/>
                    </a:lnTo>
                    <a:lnTo>
                      <a:pt x="267" y="227"/>
                    </a:lnTo>
                    <a:lnTo>
                      <a:pt x="262" y="233"/>
                    </a:lnTo>
                    <a:lnTo>
                      <a:pt x="258" y="238"/>
                    </a:lnTo>
                    <a:lnTo>
                      <a:pt x="253" y="244"/>
                    </a:lnTo>
                    <a:lnTo>
                      <a:pt x="249" y="249"/>
                    </a:lnTo>
                    <a:lnTo>
                      <a:pt x="244" y="253"/>
                    </a:lnTo>
                    <a:lnTo>
                      <a:pt x="238" y="258"/>
                    </a:lnTo>
                    <a:lnTo>
                      <a:pt x="233" y="263"/>
                    </a:lnTo>
                    <a:lnTo>
                      <a:pt x="227" y="267"/>
                    </a:lnTo>
                    <a:lnTo>
                      <a:pt x="221" y="271"/>
                    </a:lnTo>
                    <a:lnTo>
                      <a:pt x="215" y="274"/>
                    </a:lnTo>
                    <a:lnTo>
                      <a:pt x="208" y="278"/>
                    </a:lnTo>
                    <a:lnTo>
                      <a:pt x="203" y="281"/>
                    </a:lnTo>
                    <a:lnTo>
                      <a:pt x="196" y="283"/>
                    </a:lnTo>
                    <a:lnTo>
                      <a:pt x="189" y="286"/>
                    </a:lnTo>
                    <a:lnTo>
                      <a:pt x="182" y="288"/>
                    </a:lnTo>
                    <a:lnTo>
                      <a:pt x="175" y="289"/>
                    </a:lnTo>
                    <a:lnTo>
                      <a:pt x="168" y="290"/>
                    </a:lnTo>
                    <a:lnTo>
                      <a:pt x="160" y="291"/>
                    </a:lnTo>
                    <a:lnTo>
                      <a:pt x="153" y="291"/>
                    </a:lnTo>
                    <a:lnTo>
                      <a:pt x="146" y="293"/>
                    </a:lnTo>
                    <a:lnTo>
                      <a:pt x="138" y="291"/>
                    </a:lnTo>
                    <a:lnTo>
                      <a:pt x="131" y="291"/>
                    </a:lnTo>
                    <a:lnTo>
                      <a:pt x="123" y="290"/>
                    </a:lnTo>
                    <a:lnTo>
                      <a:pt x="116" y="289"/>
                    </a:lnTo>
                    <a:lnTo>
                      <a:pt x="109" y="288"/>
                    </a:lnTo>
                    <a:lnTo>
                      <a:pt x="102" y="286"/>
                    </a:lnTo>
                    <a:lnTo>
                      <a:pt x="95" y="283"/>
                    </a:lnTo>
                    <a:lnTo>
                      <a:pt x="88" y="281"/>
                    </a:lnTo>
                    <a:lnTo>
                      <a:pt x="83" y="278"/>
                    </a:lnTo>
                    <a:lnTo>
                      <a:pt x="76" y="274"/>
                    </a:lnTo>
                    <a:lnTo>
                      <a:pt x="70" y="271"/>
                    </a:lnTo>
                    <a:lnTo>
                      <a:pt x="64" y="267"/>
                    </a:lnTo>
                    <a:lnTo>
                      <a:pt x="59" y="263"/>
                    </a:lnTo>
                    <a:lnTo>
                      <a:pt x="53" y="258"/>
                    </a:lnTo>
                    <a:lnTo>
                      <a:pt x="48" y="253"/>
                    </a:lnTo>
                    <a:lnTo>
                      <a:pt x="42" y="249"/>
                    </a:lnTo>
                    <a:lnTo>
                      <a:pt x="38" y="244"/>
                    </a:lnTo>
                    <a:lnTo>
                      <a:pt x="33" y="238"/>
                    </a:lnTo>
                    <a:lnTo>
                      <a:pt x="29" y="233"/>
                    </a:lnTo>
                    <a:lnTo>
                      <a:pt x="25" y="227"/>
                    </a:lnTo>
                    <a:lnTo>
                      <a:pt x="20" y="221"/>
                    </a:lnTo>
                    <a:lnTo>
                      <a:pt x="17" y="215"/>
                    </a:lnTo>
                    <a:lnTo>
                      <a:pt x="14" y="209"/>
                    </a:lnTo>
                    <a:lnTo>
                      <a:pt x="11" y="203"/>
                    </a:lnTo>
                    <a:lnTo>
                      <a:pt x="9" y="196"/>
                    </a:lnTo>
                    <a:lnTo>
                      <a:pt x="7" y="189"/>
                    </a:lnTo>
                    <a:lnTo>
                      <a:pt x="4" y="182"/>
                    </a:lnTo>
                    <a:lnTo>
                      <a:pt x="2" y="175"/>
                    </a:lnTo>
                    <a:lnTo>
                      <a:pt x="1" y="168"/>
                    </a:lnTo>
                    <a:lnTo>
                      <a:pt x="0" y="160"/>
                    </a:lnTo>
                    <a:lnTo>
                      <a:pt x="0" y="153"/>
                    </a:lnTo>
                    <a:lnTo>
                      <a:pt x="0" y="146"/>
                    </a:lnTo>
                    <a:lnTo>
                      <a:pt x="0" y="138"/>
                    </a:lnTo>
                    <a:lnTo>
                      <a:pt x="0" y="131"/>
                    </a:lnTo>
                    <a:lnTo>
                      <a:pt x="1" y="123"/>
                    </a:lnTo>
                    <a:lnTo>
                      <a:pt x="2" y="117"/>
                    </a:lnTo>
                    <a:lnTo>
                      <a:pt x="4" y="110"/>
                    </a:lnTo>
                    <a:lnTo>
                      <a:pt x="7" y="103"/>
                    </a:lnTo>
                    <a:lnTo>
                      <a:pt x="9" y="96"/>
                    </a:lnTo>
                    <a:lnTo>
                      <a:pt x="11" y="89"/>
                    </a:lnTo>
                    <a:lnTo>
                      <a:pt x="14" y="83"/>
                    </a:lnTo>
                    <a:lnTo>
                      <a:pt x="17" y="76"/>
                    </a:lnTo>
                    <a:lnTo>
                      <a:pt x="20" y="71"/>
                    </a:lnTo>
                    <a:lnTo>
                      <a:pt x="25" y="65"/>
                    </a:lnTo>
                    <a:lnTo>
                      <a:pt x="29" y="59"/>
                    </a:lnTo>
                    <a:lnTo>
                      <a:pt x="33" y="53"/>
                    </a:lnTo>
                    <a:lnTo>
                      <a:pt x="38" y="49"/>
                    </a:lnTo>
                    <a:lnTo>
                      <a:pt x="42" y="43"/>
                    </a:lnTo>
                    <a:lnTo>
                      <a:pt x="48" y="38"/>
                    </a:lnTo>
                    <a:lnTo>
                      <a:pt x="53" y="34"/>
                    </a:lnTo>
                    <a:lnTo>
                      <a:pt x="59" y="29"/>
                    </a:lnTo>
                    <a:lnTo>
                      <a:pt x="64" y="26"/>
                    </a:lnTo>
                    <a:lnTo>
                      <a:pt x="70" y="21"/>
                    </a:lnTo>
                    <a:lnTo>
                      <a:pt x="76" y="18"/>
                    </a:lnTo>
                    <a:lnTo>
                      <a:pt x="83" y="14"/>
                    </a:lnTo>
                    <a:lnTo>
                      <a:pt x="88" y="12"/>
                    </a:lnTo>
                    <a:lnTo>
                      <a:pt x="95" y="10"/>
                    </a:lnTo>
                    <a:lnTo>
                      <a:pt x="102" y="7"/>
                    </a:lnTo>
                    <a:lnTo>
                      <a:pt x="109" y="5"/>
                    </a:lnTo>
                    <a:lnTo>
                      <a:pt x="116" y="3"/>
                    </a:lnTo>
                    <a:lnTo>
                      <a:pt x="123" y="1"/>
                    </a:lnTo>
                    <a:lnTo>
                      <a:pt x="131" y="1"/>
                    </a:lnTo>
                    <a:lnTo>
                      <a:pt x="138" y="0"/>
                    </a:lnTo>
                    <a:lnTo>
                      <a:pt x="146" y="0"/>
                    </a:lnTo>
                    <a:close/>
                    <a:moveTo>
                      <a:pt x="146" y="19"/>
                    </a:moveTo>
                    <a:lnTo>
                      <a:pt x="152" y="20"/>
                    </a:lnTo>
                    <a:lnTo>
                      <a:pt x="159" y="20"/>
                    </a:lnTo>
                    <a:lnTo>
                      <a:pt x="165" y="21"/>
                    </a:lnTo>
                    <a:lnTo>
                      <a:pt x="171" y="22"/>
                    </a:lnTo>
                    <a:lnTo>
                      <a:pt x="177" y="23"/>
                    </a:lnTo>
                    <a:lnTo>
                      <a:pt x="183" y="24"/>
                    </a:lnTo>
                    <a:lnTo>
                      <a:pt x="189" y="27"/>
                    </a:lnTo>
                    <a:lnTo>
                      <a:pt x="194" y="29"/>
                    </a:lnTo>
                    <a:lnTo>
                      <a:pt x="200" y="31"/>
                    </a:lnTo>
                    <a:lnTo>
                      <a:pt x="206" y="35"/>
                    </a:lnTo>
                    <a:lnTo>
                      <a:pt x="212" y="37"/>
                    </a:lnTo>
                    <a:lnTo>
                      <a:pt x="216" y="41"/>
                    </a:lnTo>
                    <a:lnTo>
                      <a:pt x="221" y="44"/>
                    </a:lnTo>
                    <a:lnTo>
                      <a:pt x="227" y="49"/>
                    </a:lnTo>
                    <a:lnTo>
                      <a:pt x="231" y="52"/>
                    </a:lnTo>
                    <a:lnTo>
                      <a:pt x="235" y="57"/>
                    </a:lnTo>
                    <a:lnTo>
                      <a:pt x="239" y="61"/>
                    </a:lnTo>
                    <a:lnTo>
                      <a:pt x="244" y="66"/>
                    </a:lnTo>
                    <a:lnTo>
                      <a:pt x="247" y="71"/>
                    </a:lnTo>
                    <a:lnTo>
                      <a:pt x="251" y="75"/>
                    </a:lnTo>
                    <a:lnTo>
                      <a:pt x="254" y="81"/>
                    </a:lnTo>
                    <a:lnTo>
                      <a:pt x="258" y="85"/>
                    </a:lnTo>
                    <a:lnTo>
                      <a:pt x="260" y="91"/>
                    </a:lnTo>
                    <a:lnTo>
                      <a:pt x="262" y="97"/>
                    </a:lnTo>
                    <a:lnTo>
                      <a:pt x="265" y="103"/>
                    </a:lnTo>
                    <a:lnTo>
                      <a:pt x="267" y="108"/>
                    </a:lnTo>
                    <a:lnTo>
                      <a:pt x="268" y="114"/>
                    </a:lnTo>
                    <a:lnTo>
                      <a:pt x="271" y="120"/>
                    </a:lnTo>
                    <a:lnTo>
                      <a:pt x="272" y="127"/>
                    </a:lnTo>
                    <a:lnTo>
                      <a:pt x="272" y="133"/>
                    </a:lnTo>
                    <a:lnTo>
                      <a:pt x="273" y="140"/>
                    </a:lnTo>
                    <a:lnTo>
                      <a:pt x="273" y="146"/>
                    </a:lnTo>
                    <a:lnTo>
                      <a:pt x="273" y="152"/>
                    </a:lnTo>
                    <a:lnTo>
                      <a:pt x="272" y="159"/>
                    </a:lnTo>
                    <a:lnTo>
                      <a:pt x="272" y="165"/>
                    </a:lnTo>
                    <a:lnTo>
                      <a:pt x="271" y="172"/>
                    </a:lnTo>
                    <a:lnTo>
                      <a:pt x="268" y="178"/>
                    </a:lnTo>
                    <a:lnTo>
                      <a:pt x="267" y="183"/>
                    </a:lnTo>
                    <a:lnTo>
                      <a:pt x="265" y="189"/>
                    </a:lnTo>
                    <a:lnTo>
                      <a:pt x="262" y="195"/>
                    </a:lnTo>
                    <a:lnTo>
                      <a:pt x="260" y="201"/>
                    </a:lnTo>
                    <a:lnTo>
                      <a:pt x="258" y="206"/>
                    </a:lnTo>
                    <a:lnTo>
                      <a:pt x="254" y="212"/>
                    </a:lnTo>
                    <a:lnTo>
                      <a:pt x="251" y="217"/>
                    </a:lnTo>
                    <a:lnTo>
                      <a:pt x="247" y="222"/>
                    </a:lnTo>
                    <a:lnTo>
                      <a:pt x="244" y="227"/>
                    </a:lnTo>
                    <a:lnTo>
                      <a:pt x="239" y="232"/>
                    </a:lnTo>
                    <a:lnTo>
                      <a:pt x="235" y="236"/>
                    </a:lnTo>
                    <a:lnTo>
                      <a:pt x="231" y="240"/>
                    </a:lnTo>
                    <a:lnTo>
                      <a:pt x="227" y="244"/>
                    </a:lnTo>
                    <a:lnTo>
                      <a:pt x="221" y="248"/>
                    </a:lnTo>
                    <a:lnTo>
                      <a:pt x="216" y="251"/>
                    </a:lnTo>
                    <a:lnTo>
                      <a:pt x="212" y="255"/>
                    </a:lnTo>
                    <a:lnTo>
                      <a:pt x="206" y="258"/>
                    </a:lnTo>
                    <a:lnTo>
                      <a:pt x="200" y="260"/>
                    </a:lnTo>
                    <a:lnTo>
                      <a:pt x="194" y="263"/>
                    </a:lnTo>
                    <a:lnTo>
                      <a:pt x="189" y="265"/>
                    </a:lnTo>
                    <a:lnTo>
                      <a:pt x="183" y="267"/>
                    </a:lnTo>
                    <a:lnTo>
                      <a:pt x="177" y="270"/>
                    </a:lnTo>
                    <a:lnTo>
                      <a:pt x="171" y="271"/>
                    </a:lnTo>
                    <a:lnTo>
                      <a:pt x="165" y="272"/>
                    </a:lnTo>
                    <a:lnTo>
                      <a:pt x="159" y="272"/>
                    </a:lnTo>
                    <a:lnTo>
                      <a:pt x="152" y="273"/>
                    </a:lnTo>
                    <a:lnTo>
                      <a:pt x="146" y="273"/>
                    </a:lnTo>
                    <a:lnTo>
                      <a:pt x="139" y="273"/>
                    </a:lnTo>
                    <a:lnTo>
                      <a:pt x="132" y="272"/>
                    </a:lnTo>
                    <a:lnTo>
                      <a:pt x="126" y="272"/>
                    </a:lnTo>
                    <a:lnTo>
                      <a:pt x="120" y="271"/>
                    </a:lnTo>
                    <a:lnTo>
                      <a:pt x="114" y="270"/>
                    </a:lnTo>
                    <a:lnTo>
                      <a:pt x="108" y="267"/>
                    </a:lnTo>
                    <a:lnTo>
                      <a:pt x="102" y="265"/>
                    </a:lnTo>
                    <a:lnTo>
                      <a:pt x="97" y="263"/>
                    </a:lnTo>
                    <a:lnTo>
                      <a:pt x="91" y="260"/>
                    </a:lnTo>
                    <a:lnTo>
                      <a:pt x="85" y="258"/>
                    </a:lnTo>
                    <a:lnTo>
                      <a:pt x="80" y="255"/>
                    </a:lnTo>
                    <a:lnTo>
                      <a:pt x="75" y="251"/>
                    </a:lnTo>
                    <a:lnTo>
                      <a:pt x="70" y="248"/>
                    </a:lnTo>
                    <a:lnTo>
                      <a:pt x="65" y="244"/>
                    </a:lnTo>
                    <a:lnTo>
                      <a:pt x="61" y="240"/>
                    </a:lnTo>
                    <a:lnTo>
                      <a:pt x="56" y="236"/>
                    </a:lnTo>
                    <a:lnTo>
                      <a:pt x="52" y="232"/>
                    </a:lnTo>
                    <a:lnTo>
                      <a:pt x="48" y="227"/>
                    </a:lnTo>
                    <a:lnTo>
                      <a:pt x="44" y="222"/>
                    </a:lnTo>
                    <a:lnTo>
                      <a:pt x="40" y="217"/>
                    </a:lnTo>
                    <a:lnTo>
                      <a:pt x="37" y="212"/>
                    </a:lnTo>
                    <a:lnTo>
                      <a:pt x="34" y="206"/>
                    </a:lnTo>
                    <a:lnTo>
                      <a:pt x="31" y="201"/>
                    </a:lnTo>
                    <a:lnTo>
                      <a:pt x="29" y="195"/>
                    </a:lnTo>
                    <a:lnTo>
                      <a:pt x="26" y="189"/>
                    </a:lnTo>
                    <a:lnTo>
                      <a:pt x="24" y="183"/>
                    </a:lnTo>
                    <a:lnTo>
                      <a:pt x="23" y="178"/>
                    </a:lnTo>
                    <a:lnTo>
                      <a:pt x="22" y="172"/>
                    </a:lnTo>
                    <a:lnTo>
                      <a:pt x="20" y="165"/>
                    </a:lnTo>
                    <a:lnTo>
                      <a:pt x="19" y="159"/>
                    </a:lnTo>
                    <a:lnTo>
                      <a:pt x="18" y="152"/>
                    </a:lnTo>
                    <a:lnTo>
                      <a:pt x="18" y="146"/>
                    </a:lnTo>
                    <a:lnTo>
                      <a:pt x="18" y="140"/>
                    </a:lnTo>
                    <a:lnTo>
                      <a:pt x="19" y="133"/>
                    </a:lnTo>
                    <a:lnTo>
                      <a:pt x="20" y="127"/>
                    </a:lnTo>
                    <a:lnTo>
                      <a:pt x="22" y="120"/>
                    </a:lnTo>
                    <a:lnTo>
                      <a:pt x="23" y="114"/>
                    </a:lnTo>
                    <a:lnTo>
                      <a:pt x="24" y="108"/>
                    </a:lnTo>
                    <a:lnTo>
                      <a:pt x="26" y="103"/>
                    </a:lnTo>
                    <a:lnTo>
                      <a:pt x="29" y="97"/>
                    </a:lnTo>
                    <a:lnTo>
                      <a:pt x="31" y="91"/>
                    </a:lnTo>
                    <a:lnTo>
                      <a:pt x="34" y="85"/>
                    </a:lnTo>
                    <a:lnTo>
                      <a:pt x="37" y="81"/>
                    </a:lnTo>
                    <a:lnTo>
                      <a:pt x="40" y="75"/>
                    </a:lnTo>
                    <a:lnTo>
                      <a:pt x="44" y="71"/>
                    </a:lnTo>
                    <a:lnTo>
                      <a:pt x="48" y="66"/>
                    </a:lnTo>
                    <a:lnTo>
                      <a:pt x="52" y="61"/>
                    </a:lnTo>
                    <a:lnTo>
                      <a:pt x="56" y="57"/>
                    </a:lnTo>
                    <a:lnTo>
                      <a:pt x="61" y="52"/>
                    </a:lnTo>
                    <a:lnTo>
                      <a:pt x="65" y="49"/>
                    </a:lnTo>
                    <a:lnTo>
                      <a:pt x="70" y="44"/>
                    </a:lnTo>
                    <a:lnTo>
                      <a:pt x="75" y="41"/>
                    </a:lnTo>
                    <a:lnTo>
                      <a:pt x="80" y="37"/>
                    </a:lnTo>
                    <a:lnTo>
                      <a:pt x="85" y="35"/>
                    </a:lnTo>
                    <a:lnTo>
                      <a:pt x="91" y="31"/>
                    </a:lnTo>
                    <a:lnTo>
                      <a:pt x="97" y="29"/>
                    </a:lnTo>
                    <a:lnTo>
                      <a:pt x="102" y="27"/>
                    </a:lnTo>
                    <a:lnTo>
                      <a:pt x="108" y="24"/>
                    </a:lnTo>
                    <a:lnTo>
                      <a:pt x="114" y="23"/>
                    </a:lnTo>
                    <a:lnTo>
                      <a:pt x="120" y="22"/>
                    </a:lnTo>
                    <a:lnTo>
                      <a:pt x="126" y="21"/>
                    </a:lnTo>
                    <a:lnTo>
                      <a:pt x="132" y="20"/>
                    </a:lnTo>
                    <a:lnTo>
                      <a:pt x="139" y="20"/>
                    </a:lnTo>
                    <a:lnTo>
                      <a:pt x="146" y="19"/>
                    </a:lnTo>
                    <a:close/>
                  </a:path>
                </a:pathLst>
              </a:custGeom>
              <a:solidFill>
                <a:srgbClr val="FFFFFF"/>
              </a:solidFill>
              <a:ln w="9525">
                <a:noFill/>
                <a:round/>
                <a:headEnd/>
                <a:tailEnd/>
              </a:ln>
            </p:spPr>
            <p:txBody>
              <a:bodyPr/>
              <a:lstStyle/>
              <a:p>
                <a:endParaRPr lang="en-GB"/>
              </a:p>
            </p:txBody>
          </p:sp>
          <p:sp>
            <p:nvSpPr>
              <p:cNvPr id="51" name="Freeform 253"/>
              <p:cNvSpPr>
                <a:spLocks/>
              </p:cNvSpPr>
              <p:nvPr/>
            </p:nvSpPr>
            <p:spPr bwMode="auto">
              <a:xfrm>
                <a:off x="1028" y="2080"/>
                <a:ext cx="146" cy="146"/>
              </a:xfrm>
              <a:custGeom>
                <a:avLst/>
                <a:gdLst>
                  <a:gd name="T0" fmla="*/ 40 w 291"/>
                  <a:gd name="T1" fmla="*/ 0 h 293"/>
                  <a:gd name="T2" fmla="*/ 46 w 291"/>
                  <a:gd name="T3" fmla="*/ 1 h 293"/>
                  <a:gd name="T4" fmla="*/ 51 w 291"/>
                  <a:gd name="T5" fmla="*/ 3 h 293"/>
                  <a:gd name="T6" fmla="*/ 56 w 291"/>
                  <a:gd name="T7" fmla="*/ 5 h 293"/>
                  <a:gd name="T8" fmla="*/ 60 w 291"/>
                  <a:gd name="T9" fmla="*/ 8 h 293"/>
                  <a:gd name="T10" fmla="*/ 64 w 291"/>
                  <a:gd name="T11" fmla="*/ 12 h 293"/>
                  <a:gd name="T12" fmla="*/ 67 w 291"/>
                  <a:gd name="T13" fmla="*/ 16 h 293"/>
                  <a:gd name="T14" fmla="*/ 70 w 291"/>
                  <a:gd name="T15" fmla="*/ 20 h 293"/>
                  <a:gd name="T16" fmla="*/ 72 w 291"/>
                  <a:gd name="T17" fmla="*/ 25 h 293"/>
                  <a:gd name="T18" fmla="*/ 73 w 291"/>
                  <a:gd name="T19" fmla="*/ 30 h 293"/>
                  <a:gd name="T20" fmla="*/ 73 w 291"/>
                  <a:gd name="T21" fmla="*/ 36 h 293"/>
                  <a:gd name="T22" fmla="*/ 73 w 291"/>
                  <a:gd name="T23" fmla="*/ 42 h 293"/>
                  <a:gd name="T24" fmla="*/ 72 w 291"/>
                  <a:gd name="T25" fmla="*/ 47 h 293"/>
                  <a:gd name="T26" fmla="*/ 70 w 291"/>
                  <a:gd name="T27" fmla="*/ 52 h 293"/>
                  <a:gd name="T28" fmla="*/ 67 w 291"/>
                  <a:gd name="T29" fmla="*/ 56 h 293"/>
                  <a:gd name="T30" fmla="*/ 64 w 291"/>
                  <a:gd name="T31" fmla="*/ 61 h 293"/>
                  <a:gd name="T32" fmla="*/ 60 w 291"/>
                  <a:gd name="T33" fmla="*/ 64 h 293"/>
                  <a:gd name="T34" fmla="*/ 56 w 291"/>
                  <a:gd name="T35" fmla="*/ 67 h 293"/>
                  <a:gd name="T36" fmla="*/ 51 w 291"/>
                  <a:gd name="T37" fmla="*/ 70 h 293"/>
                  <a:gd name="T38" fmla="*/ 46 w 291"/>
                  <a:gd name="T39" fmla="*/ 72 h 293"/>
                  <a:gd name="T40" fmla="*/ 40 w 291"/>
                  <a:gd name="T41" fmla="*/ 72 h 293"/>
                  <a:gd name="T42" fmla="*/ 35 w 291"/>
                  <a:gd name="T43" fmla="*/ 72 h 293"/>
                  <a:gd name="T44" fmla="*/ 29 w 291"/>
                  <a:gd name="T45" fmla="*/ 72 h 293"/>
                  <a:gd name="T46" fmla="*/ 24 w 291"/>
                  <a:gd name="T47" fmla="*/ 70 h 293"/>
                  <a:gd name="T48" fmla="*/ 19 w 291"/>
                  <a:gd name="T49" fmla="*/ 68 h 293"/>
                  <a:gd name="T50" fmla="*/ 15 w 291"/>
                  <a:gd name="T51" fmla="*/ 65 h 293"/>
                  <a:gd name="T52" fmla="*/ 11 w 291"/>
                  <a:gd name="T53" fmla="*/ 62 h 293"/>
                  <a:gd name="T54" fmla="*/ 8 w 291"/>
                  <a:gd name="T55" fmla="*/ 58 h 293"/>
                  <a:gd name="T56" fmla="*/ 5 w 291"/>
                  <a:gd name="T57" fmla="*/ 53 h 293"/>
                  <a:gd name="T58" fmla="*/ 3 w 291"/>
                  <a:gd name="T59" fmla="*/ 49 h 293"/>
                  <a:gd name="T60" fmla="*/ 1 w 291"/>
                  <a:gd name="T61" fmla="*/ 43 h 293"/>
                  <a:gd name="T62" fmla="*/ 0 w 291"/>
                  <a:gd name="T63" fmla="*/ 38 h 293"/>
                  <a:gd name="T64" fmla="*/ 0 w 291"/>
                  <a:gd name="T65" fmla="*/ 32 h 293"/>
                  <a:gd name="T66" fmla="*/ 1 w 291"/>
                  <a:gd name="T67" fmla="*/ 27 h 293"/>
                  <a:gd name="T68" fmla="*/ 3 w 291"/>
                  <a:gd name="T69" fmla="*/ 22 h 293"/>
                  <a:gd name="T70" fmla="*/ 5 w 291"/>
                  <a:gd name="T71" fmla="*/ 17 h 293"/>
                  <a:gd name="T72" fmla="*/ 9 w 291"/>
                  <a:gd name="T73" fmla="*/ 13 h 293"/>
                  <a:gd name="T74" fmla="*/ 12 w 291"/>
                  <a:gd name="T75" fmla="*/ 9 h 293"/>
                  <a:gd name="T76" fmla="*/ 16 w 291"/>
                  <a:gd name="T77" fmla="*/ 6 h 293"/>
                  <a:gd name="T78" fmla="*/ 21 w 291"/>
                  <a:gd name="T79" fmla="*/ 3 h 293"/>
                  <a:gd name="T80" fmla="*/ 26 w 291"/>
                  <a:gd name="T81" fmla="*/ 1 h 293"/>
                  <a:gd name="T82" fmla="*/ 31 w 291"/>
                  <a:gd name="T83" fmla="*/ 0 h 293"/>
                  <a:gd name="T84" fmla="*/ 37 w 291"/>
                  <a:gd name="T85" fmla="*/ 0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1"/>
                  <a:gd name="T130" fmla="*/ 0 h 293"/>
                  <a:gd name="T131" fmla="*/ 291 w 291"/>
                  <a:gd name="T132" fmla="*/ 293 h 2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1" h="293">
                    <a:moveTo>
                      <a:pt x="146" y="0"/>
                    </a:moveTo>
                    <a:lnTo>
                      <a:pt x="153" y="0"/>
                    </a:lnTo>
                    <a:lnTo>
                      <a:pt x="160" y="1"/>
                    </a:lnTo>
                    <a:lnTo>
                      <a:pt x="168" y="1"/>
                    </a:lnTo>
                    <a:lnTo>
                      <a:pt x="175" y="3"/>
                    </a:lnTo>
                    <a:lnTo>
                      <a:pt x="182" y="5"/>
                    </a:lnTo>
                    <a:lnTo>
                      <a:pt x="189" y="7"/>
                    </a:lnTo>
                    <a:lnTo>
                      <a:pt x="196" y="10"/>
                    </a:lnTo>
                    <a:lnTo>
                      <a:pt x="203" y="12"/>
                    </a:lnTo>
                    <a:lnTo>
                      <a:pt x="208" y="14"/>
                    </a:lnTo>
                    <a:lnTo>
                      <a:pt x="215" y="18"/>
                    </a:lnTo>
                    <a:lnTo>
                      <a:pt x="221" y="21"/>
                    </a:lnTo>
                    <a:lnTo>
                      <a:pt x="227" y="26"/>
                    </a:lnTo>
                    <a:lnTo>
                      <a:pt x="233" y="29"/>
                    </a:lnTo>
                    <a:lnTo>
                      <a:pt x="238" y="34"/>
                    </a:lnTo>
                    <a:lnTo>
                      <a:pt x="244" y="38"/>
                    </a:lnTo>
                    <a:lnTo>
                      <a:pt x="249" y="43"/>
                    </a:lnTo>
                    <a:lnTo>
                      <a:pt x="253" y="49"/>
                    </a:lnTo>
                    <a:lnTo>
                      <a:pt x="258" y="53"/>
                    </a:lnTo>
                    <a:lnTo>
                      <a:pt x="262" y="59"/>
                    </a:lnTo>
                    <a:lnTo>
                      <a:pt x="267" y="65"/>
                    </a:lnTo>
                    <a:lnTo>
                      <a:pt x="271" y="71"/>
                    </a:lnTo>
                    <a:lnTo>
                      <a:pt x="274" y="76"/>
                    </a:lnTo>
                    <a:lnTo>
                      <a:pt x="277" y="83"/>
                    </a:lnTo>
                    <a:lnTo>
                      <a:pt x="280" y="89"/>
                    </a:lnTo>
                    <a:lnTo>
                      <a:pt x="283" y="96"/>
                    </a:lnTo>
                    <a:lnTo>
                      <a:pt x="286" y="103"/>
                    </a:lnTo>
                    <a:lnTo>
                      <a:pt x="287" y="110"/>
                    </a:lnTo>
                    <a:lnTo>
                      <a:pt x="289" y="117"/>
                    </a:lnTo>
                    <a:lnTo>
                      <a:pt x="290" y="123"/>
                    </a:lnTo>
                    <a:lnTo>
                      <a:pt x="291" y="131"/>
                    </a:lnTo>
                    <a:lnTo>
                      <a:pt x="291" y="138"/>
                    </a:lnTo>
                    <a:lnTo>
                      <a:pt x="291" y="146"/>
                    </a:lnTo>
                    <a:lnTo>
                      <a:pt x="291" y="153"/>
                    </a:lnTo>
                    <a:lnTo>
                      <a:pt x="291" y="160"/>
                    </a:lnTo>
                    <a:lnTo>
                      <a:pt x="290" y="168"/>
                    </a:lnTo>
                    <a:lnTo>
                      <a:pt x="289" y="175"/>
                    </a:lnTo>
                    <a:lnTo>
                      <a:pt x="287" y="182"/>
                    </a:lnTo>
                    <a:lnTo>
                      <a:pt x="286" y="189"/>
                    </a:lnTo>
                    <a:lnTo>
                      <a:pt x="283" y="196"/>
                    </a:lnTo>
                    <a:lnTo>
                      <a:pt x="280" y="203"/>
                    </a:lnTo>
                    <a:lnTo>
                      <a:pt x="277" y="209"/>
                    </a:lnTo>
                    <a:lnTo>
                      <a:pt x="274" y="215"/>
                    </a:lnTo>
                    <a:lnTo>
                      <a:pt x="271" y="221"/>
                    </a:lnTo>
                    <a:lnTo>
                      <a:pt x="267" y="227"/>
                    </a:lnTo>
                    <a:lnTo>
                      <a:pt x="262" y="233"/>
                    </a:lnTo>
                    <a:lnTo>
                      <a:pt x="258" y="238"/>
                    </a:lnTo>
                    <a:lnTo>
                      <a:pt x="253" y="244"/>
                    </a:lnTo>
                    <a:lnTo>
                      <a:pt x="249" y="249"/>
                    </a:lnTo>
                    <a:lnTo>
                      <a:pt x="244" y="253"/>
                    </a:lnTo>
                    <a:lnTo>
                      <a:pt x="238" y="258"/>
                    </a:lnTo>
                    <a:lnTo>
                      <a:pt x="233" y="263"/>
                    </a:lnTo>
                    <a:lnTo>
                      <a:pt x="227" y="267"/>
                    </a:lnTo>
                    <a:lnTo>
                      <a:pt x="221" y="271"/>
                    </a:lnTo>
                    <a:lnTo>
                      <a:pt x="215" y="274"/>
                    </a:lnTo>
                    <a:lnTo>
                      <a:pt x="208" y="278"/>
                    </a:lnTo>
                    <a:lnTo>
                      <a:pt x="203" y="281"/>
                    </a:lnTo>
                    <a:lnTo>
                      <a:pt x="196" y="283"/>
                    </a:lnTo>
                    <a:lnTo>
                      <a:pt x="189" y="286"/>
                    </a:lnTo>
                    <a:lnTo>
                      <a:pt x="182" y="288"/>
                    </a:lnTo>
                    <a:lnTo>
                      <a:pt x="175" y="289"/>
                    </a:lnTo>
                    <a:lnTo>
                      <a:pt x="168" y="290"/>
                    </a:lnTo>
                    <a:lnTo>
                      <a:pt x="160" y="291"/>
                    </a:lnTo>
                    <a:lnTo>
                      <a:pt x="153" y="291"/>
                    </a:lnTo>
                    <a:lnTo>
                      <a:pt x="146" y="293"/>
                    </a:lnTo>
                    <a:lnTo>
                      <a:pt x="138" y="291"/>
                    </a:lnTo>
                    <a:lnTo>
                      <a:pt x="131" y="291"/>
                    </a:lnTo>
                    <a:lnTo>
                      <a:pt x="123" y="290"/>
                    </a:lnTo>
                    <a:lnTo>
                      <a:pt x="116" y="289"/>
                    </a:lnTo>
                    <a:lnTo>
                      <a:pt x="109" y="288"/>
                    </a:lnTo>
                    <a:lnTo>
                      <a:pt x="102" y="286"/>
                    </a:lnTo>
                    <a:lnTo>
                      <a:pt x="95" y="283"/>
                    </a:lnTo>
                    <a:lnTo>
                      <a:pt x="88" y="281"/>
                    </a:lnTo>
                    <a:lnTo>
                      <a:pt x="83" y="278"/>
                    </a:lnTo>
                    <a:lnTo>
                      <a:pt x="76" y="274"/>
                    </a:lnTo>
                    <a:lnTo>
                      <a:pt x="70" y="271"/>
                    </a:lnTo>
                    <a:lnTo>
                      <a:pt x="64" y="267"/>
                    </a:lnTo>
                    <a:lnTo>
                      <a:pt x="59" y="263"/>
                    </a:lnTo>
                    <a:lnTo>
                      <a:pt x="53" y="258"/>
                    </a:lnTo>
                    <a:lnTo>
                      <a:pt x="48" y="253"/>
                    </a:lnTo>
                    <a:lnTo>
                      <a:pt x="42" y="249"/>
                    </a:lnTo>
                    <a:lnTo>
                      <a:pt x="38" y="244"/>
                    </a:lnTo>
                    <a:lnTo>
                      <a:pt x="33" y="238"/>
                    </a:lnTo>
                    <a:lnTo>
                      <a:pt x="29" y="233"/>
                    </a:lnTo>
                    <a:lnTo>
                      <a:pt x="25" y="227"/>
                    </a:lnTo>
                    <a:lnTo>
                      <a:pt x="20" y="221"/>
                    </a:lnTo>
                    <a:lnTo>
                      <a:pt x="17" y="215"/>
                    </a:lnTo>
                    <a:lnTo>
                      <a:pt x="14" y="209"/>
                    </a:lnTo>
                    <a:lnTo>
                      <a:pt x="11" y="203"/>
                    </a:lnTo>
                    <a:lnTo>
                      <a:pt x="9" y="196"/>
                    </a:lnTo>
                    <a:lnTo>
                      <a:pt x="7" y="189"/>
                    </a:lnTo>
                    <a:lnTo>
                      <a:pt x="4" y="182"/>
                    </a:lnTo>
                    <a:lnTo>
                      <a:pt x="2" y="175"/>
                    </a:lnTo>
                    <a:lnTo>
                      <a:pt x="1" y="168"/>
                    </a:lnTo>
                    <a:lnTo>
                      <a:pt x="0" y="160"/>
                    </a:lnTo>
                    <a:lnTo>
                      <a:pt x="0" y="153"/>
                    </a:lnTo>
                    <a:lnTo>
                      <a:pt x="0" y="146"/>
                    </a:lnTo>
                    <a:lnTo>
                      <a:pt x="0" y="138"/>
                    </a:lnTo>
                    <a:lnTo>
                      <a:pt x="0" y="131"/>
                    </a:lnTo>
                    <a:lnTo>
                      <a:pt x="1" y="123"/>
                    </a:lnTo>
                    <a:lnTo>
                      <a:pt x="2" y="117"/>
                    </a:lnTo>
                    <a:lnTo>
                      <a:pt x="4" y="110"/>
                    </a:lnTo>
                    <a:lnTo>
                      <a:pt x="7" y="103"/>
                    </a:lnTo>
                    <a:lnTo>
                      <a:pt x="9" y="96"/>
                    </a:lnTo>
                    <a:lnTo>
                      <a:pt x="11" y="89"/>
                    </a:lnTo>
                    <a:lnTo>
                      <a:pt x="14" y="83"/>
                    </a:lnTo>
                    <a:lnTo>
                      <a:pt x="17" y="76"/>
                    </a:lnTo>
                    <a:lnTo>
                      <a:pt x="20" y="71"/>
                    </a:lnTo>
                    <a:lnTo>
                      <a:pt x="25" y="65"/>
                    </a:lnTo>
                    <a:lnTo>
                      <a:pt x="29" y="59"/>
                    </a:lnTo>
                    <a:lnTo>
                      <a:pt x="33" y="53"/>
                    </a:lnTo>
                    <a:lnTo>
                      <a:pt x="38" y="49"/>
                    </a:lnTo>
                    <a:lnTo>
                      <a:pt x="42" y="43"/>
                    </a:lnTo>
                    <a:lnTo>
                      <a:pt x="48" y="38"/>
                    </a:lnTo>
                    <a:lnTo>
                      <a:pt x="53" y="34"/>
                    </a:lnTo>
                    <a:lnTo>
                      <a:pt x="59" y="29"/>
                    </a:lnTo>
                    <a:lnTo>
                      <a:pt x="64" y="26"/>
                    </a:lnTo>
                    <a:lnTo>
                      <a:pt x="70" y="21"/>
                    </a:lnTo>
                    <a:lnTo>
                      <a:pt x="76" y="18"/>
                    </a:lnTo>
                    <a:lnTo>
                      <a:pt x="83" y="14"/>
                    </a:lnTo>
                    <a:lnTo>
                      <a:pt x="88" y="12"/>
                    </a:lnTo>
                    <a:lnTo>
                      <a:pt x="95" y="10"/>
                    </a:lnTo>
                    <a:lnTo>
                      <a:pt x="102" y="7"/>
                    </a:lnTo>
                    <a:lnTo>
                      <a:pt x="109" y="5"/>
                    </a:lnTo>
                    <a:lnTo>
                      <a:pt x="116" y="3"/>
                    </a:lnTo>
                    <a:lnTo>
                      <a:pt x="123" y="1"/>
                    </a:lnTo>
                    <a:lnTo>
                      <a:pt x="131" y="1"/>
                    </a:lnTo>
                    <a:lnTo>
                      <a:pt x="138" y="0"/>
                    </a:lnTo>
                    <a:lnTo>
                      <a:pt x="146" y="0"/>
                    </a:lnTo>
                  </a:path>
                </a:pathLst>
              </a:custGeom>
              <a:noFill/>
              <a:ln w="0">
                <a:solidFill>
                  <a:srgbClr val="000000"/>
                </a:solidFill>
                <a:prstDash val="solid"/>
                <a:round/>
                <a:headEnd/>
                <a:tailEnd/>
              </a:ln>
            </p:spPr>
            <p:txBody>
              <a:bodyPr/>
              <a:lstStyle/>
              <a:p>
                <a:endParaRPr lang="en-GB"/>
              </a:p>
            </p:txBody>
          </p:sp>
          <p:sp>
            <p:nvSpPr>
              <p:cNvPr id="52" name="Freeform 254"/>
              <p:cNvSpPr>
                <a:spLocks/>
              </p:cNvSpPr>
              <p:nvPr/>
            </p:nvSpPr>
            <p:spPr bwMode="auto">
              <a:xfrm>
                <a:off x="1037" y="2089"/>
                <a:ext cx="127" cy="127"/>
              </a:xfrm>
              <a:custGeom>
                <a:avLst/>
                <a:gdLst>
                  <a:gd name="T0" fmla="*/ 35 w 255"/>
                  <a:gd name="T1" fmla="*/ 1 h 254"/>
                  <a:gd name="T2" fmla="*/ 39 w 255"/>
                  <a:gd name="T3" fmla="*/ 1 h 254"/>
                  <a:gd name="T4" fmla="*/ 44 w 255"/>
                  <a:gd name="T5" fmla="*/ 3 h 254"/>
                  <a:gd name="T6" fmla="*/ 48 w 255"/>
                  <a:gd name="T7" fmla="*/ 5 h 254"/>
                  <a:gd name="T8" fmla="*/ 52 w 255"/>
                  <a:gd name="T9" fmla="*/ 8 h 254"/>
                  <a:gd name="T10" fmla="*/ 55 w 255"/>
                  <a:gd name="T11" fmla="*/ 11 h 254"/>
                  <a:gd name="T12" fmla="*/ 58 w 255"/>
                  <a:gd name="T13" fmla="*/ 14 h 254"/>
                  <a:gd name="T14" fmla="*/ 60 w 255"/>
                  <a:gd name="T15" fmla="*/ 18 h 254"/>
                  <a:gd name="T16" fmla="*/ 62 w 255"/>
                  <a:gd name="T17" fmla="*/ 23 h 254"/>
                  <a:gd name="T18" fmla="*/ 63 w 255"/>
                  <a:gd name="T19" fmla="*/ 27 h 254"/>
                  <a:gd name="T20" fmla="*/ 63 w 255"/>
                  <a:gd name="T21" fmla="*/ 32 h 254"/>
                  <a:gd name="T22" fmla="*/ 63 w 255"/>
                  <a:gd name="T23" fmla="*/ 37 h 254"/>
                  <a:gd name="T24" fmla="*/ 62 w 255"/>
                  <a:gd name="T25" fmla="*/ 41 h 254"/>
                  <a:gd name="T26" fmla="*/ 60 w 255"/>
                  <a:gd name="T27" fmla="*/ 46 h 254"/>
                  <a:gd name="T28" fmla="*/ 58 w 255"/>
                  <a:gd name="T29" fmla="*/ 50 h 254"/>
                  <a:gd name="T30" fmla="*/ 55 w 255"/>
                  <a:gd name="T31" fmla="*/ 54 h 254"/>
                  <a:gd name="T32" fmla="*/ 52 w 255"/>
                  <a:gd name="T33" fmla="*/ 57 h 254"/>
                  <a:gd name="T34" fmla="*/ 48 w 255"/>
                  <a:gd name="T35" fmla="*/ 59 h 254"/>
                  <a:gd name="T36" fmla="*/ 44 w 255"/>
                  <a:gd name="T37" fmla="*/ 61 h 254"/>
                  <a:gd name="T38" fmla="*/ 39 w 255"/>
                  <a:gd name="T39" fmla="*/ 63 h 254"/>
                  <a:gd name="T40" fmla="*/ 35 w 255"/>
                  <a:gd name="T41" fmla="*/ 64 h 254"/>
                  <a:gd name="T42" fmla="*/ 30 w 255"/>
                  <a:gd name="T43" fmla="*/ 64 h 254"/>
                  <a:gd name="T44" fmla="*/ 25 w 255"/>
                  <a:gd name="T45" fmla="*/ 63 h 254"/>
                  <a:gd name="T46" fmla="*/ 21 w 255"/>
                  <a:gd name="T47" fmla="*/ 62 h 254"/>
                  <a:gd name="T48" fmla="*/ 16 w 255"/>
                  <a:gd name="T49" fmla="*/ 60 h 254"/>
                  <a:gd name="T50" fmla="*/ 13 w 255"/>
                  <a:gd name="T51" fmla="*/ 58 h 254"/>
                  <a:gd name="T52" fmla="*/ 9 w 255"/>
                  <a:gd name="T53" fmla="*/ 55 h 254"/>
                  <a:gd name="T54" fmla="*/ 6 w 255"/>
                  <a:gd name="T55" fmla="*/ 51 h 254"/>
                  <a:gd name="T56" fmla="*/ 4 w 255"/>
                  <a:gd name="T57" fmla="*/ 47 h 254"/>
                  <a:gd name="T58" fmla="*/ 2 w 255"/>
                  <a:gd name="T59" fmla="*/ 43 h 254"/>
                  <a:gd name="T60" fmla="*/ 1 w 255"/>
                  <a:gd name="T61" fmla="*/ 39 h 254"/>
                  <a:gd name="T62" fmla="*/ 0 w 255"/>
                  <a:gd name="T63" fmla="*/ 34 h 254"/>
                  <a:gd name="T64" fmla="*/ 0 w 255"/>
                  <a:gd name="T65" fmla="*/ 29 h 254"/>
                  <a:gd name="T66" fmla="*/ 1 w 255"/>
                  <a:gd name="T67" fmla="*/ 24 h 254"/>
                  <a:gd name="T68" fmla="*/ 2 w 255"/>
                  <a:gd name="T69" fmla="*/ 20 h 254"/>
                  <a:gd name="T70" fmla="*/ 4 w 255"/>
                  <a:gd name="T71" fmla="*/ 16 h 254"/>
                  <a:gd name="T72" fmla="*/ 7 w 255"/>
                  <a:gd name="T73" fmla="*/ 12 h 254"/>
                  <a:gd name="T74" fmla="*/ 10 w 255"/>
                  <a:gd name="T75" fmla="*/ 9 h 254"/>
                  <a:gd name="T76" fmla="*/ 14 w 255"/>
                  <a:gd name="T77" fmla="*/ 6 h 254"/>
                  <a:gd name="T78" fmla="*/ 18 w 255"/>
                  <a:gd name="T79" fmla="*/ 3 h 254"/>
                  <a:gd name="T80" fmla="*/ 22 w 255"/>
                  <a:gd name="T81" fmla="*/ 2 h 254"/>
                  <a:gd name="T82" fmla="*/ 27 w 255"/>
                  <a:gd name="T83" fmla="*/ 1 h 254"/>
                  <a:gd name="T84" fmla="*/ 32 w 255"/>
                  <a:gd name="T85" fmla="*/ 0 h 2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5"/>
                  <a:gd name="T130" fmla="*/ 0 h 254"/>
                  <a:gd name="T131" fmla="*/ 255 w 255"/>
                  <a:gd name="T132" fmla="*/ 254 h 2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5" h="254">
                    <a:moveTo>
                      <a:pt x="128" y="0"/>
                    </a:moveTo>
                    <a:lnTo>
                      <a:pt x="134" y="1"/>
                    </a:lnTo>
                    <a:lnTo>
                      <a:pt x="141" y="1"/>
                    </a:lnTo>
                    <a:lnTo>
                      <a:pt x="147" y="2"/>
                    </a:lnTo>
                    <a:lnTo>
                      <a:pt x="153" y="3"/>
                    </a:lnTo>
                    <a:lnTo>
                      <a:pt x="159" y="4"/>
                    </a:lnTo>
                    <a:lnTo>
                      <a:pt x="165" y="5"/>
                    </a:lnTo>
                    <a:lnTo>
                      <a:pt x="171" y="8"/>
                    </a:lnTo>
                    <a:lnTo>
                      <a:pt x="176" y="10"/>
                    </a:lnTo>
                    <a:lnTo>
                      <a:pt x="182" y="12"/>
                    </a:lnTo>
                    <a:lnTo>
                      <a:pt x="188" y="16"/>
                    </a:lnTo>
                    <a:lnTo>
                      <a:pt x="194" y="18"/>
                    </a:lnTo>
                    <a:lnTo>
                      <a:pt x="198" y="22"/>
                    </a:lnTo>
                    <a:lnTo>
                      <a:pt x="203" y="25"/>
                    </a:lnTo>
                    <a:lnTo>
                      <a:pt x="209" y="30"/>
                    </a:lnTo>
                    <a:lnTo>
                      <a:pt x="213" y="33"/>
                    </a:lnTo>
                    <a:lnTo>
                      <a:pt x="217" y="38"/>
                    </a:lnTo>
                    <a:lnTo>
                      <a:pt x="221" y="42"/>
                    </a:lnTo>
                    <a:lnTo>
                      <a:pt x="226" y="47"/>
                    </a:lnTo>
                    <a:lnTo>
                      <a:pt x="229" y="52"/>
                    </a:lnTo>
                    <a:lnTo>
                      <a:pt x="233" y="56"/>
                    </a:lnTo>
                    <a:lnTo>
                      <a:pt x="236" y="62"/>
                    </a:lnTo>
                    <a:lnTo>
                      <a:pt x="240" y="66"/>
                    </a:lnTo>
                    <a:lnTo>
                      <a:pt x="242" y="72"/>
                    </a:lnTo>
                    <a:lnTo>
                      <a:pt x="244" y="78"/>
                    </a:lnTo>
                    <a:lnTo>
                      <a:pt x="247" y="84"/>
                    </a:lnTo>
                    <a:lnTo>
                      <a:pt x="249" y="89"/>
                    </a:lnTo>
                    <a:lnTo>
                      <a:pt x="250" y="95"/>
                    </a:lnTo>
                    <a:lnTo>
                      <a:pt x="253" y="101"/>
                    </a:lnTo>
                    <a:lnTo>
                      <a:pt x="254" y="108"/>
                    </a:lnTo>
                    <a:lnTo>
                      <a:pt x="254" y="114"/>
                    </a:lnTo>
                    <a:lnTo>
                      <a:pt x="255" y="121"/>
                    </a:lnTo>
                    <a:lnTo>
                      <a:pt x="255" y="127"/>
                    </a:lnTo>
                    <a:lnTo>
                      <a:pt x="255" y="133"/>
                    </a:lnTo>
                    <a:lnTo>
                      <a:pt x="254" y="140"/>
                    </a:lnTo>
                    <a:lnTo>
                      <a:pt x="254" y="146"/>
                    </a:lnTo>
                    <a:lnTo>
                      <a:pt x="253" y="153"/>
                    </a:lnTo>
                    <a:lnTo>
                      <a:pt x="250" y="159"/>
                    </a:lnTo>
                    <a:lnTo>
                      <a:pt x="249" y="164"/>
                    </a:lnTo>
                    <a:lnTo>
                      <a:pt x="247" y="170"/>
                    </a:lnTo>
                    <a:lnTo>
                      <a:pt x="244" y="176"/>
                    </a:lnTo>
                    <a:lnTo>
                      <a:pt x="242" y="182"/>
                    </a:lnTo>
                    <a:lnTo>
                      <a:pt x="240" y="187"/>
                    </a:lnTo>
                    <a:lnTo>
                      <a:pt x="236" y="193"/>
                    </a:lnTo>
                    <a:lnTo>
                      <a:pt x="233" y="198"/>
                    </a:lnTo>
                    <a:lnTo>
                      <a:pt x="229" y="203"/>
                    </a:lnTo>
                    <a:lnTo>
                      <a:pt x="226" y="208"/>
                    </a:lnTo>
                    <a:lnTo>
                      <a:pt x="221" y="213"/>
                    </a:lnTo>
                    <a:lnTo>
                      <a:pt x="217" y="217"/>
                    </a:lnTo>
                    <a:lnTo>
                      <a:pt x="213" y="221"/>
                    </a:lnTo>
                    <a:lnTo>
                      <a:pt x="209" y="225"/>
                    </a:lnTo>
                    <a:lnTo>
                      <a:pt x="203" y="229"/>
                    </a:lnTo>
                    <a:lnTo>
                      <a:pt x="198" y="232"/>
                    </a:lnTo>
                    <a:lnTo>
                      <a:pt x="194" y="236"/>
                    </a:lnTo>
                    <a:lnTo>
                      <a:pt x="188" y="239"/>
                    </a:lnTo>
                    <a:lnTo>
                      <a:pt x="182" y="241"/>
                    </a:lnTo>
                    <a:lnTo>
                      <a:pt x="176" y="244"/>
                    </a:lnTo>
                    <a:lnTo>
                      <a:pt x="171" y="246"/>
                    </a:lnTo>
                    <a:lnTo>
                      <a:pt x="165" y="248"/>
                    </a:lnTo>
                    <a:lnTo>
                      <a:pt x="159" y="251"/>
                    </a:lnTo>
                    <a:lnTo>
                      <a:pt x="153" y="252"/>
                    </a:lnTo>
                    <a:lnTo>
                      <a:pt x="147" y="253"/>
                    </a:lnTo>
                    <a:lnTo>
                      <a:pt x="141" y="253"/>
                    </a:lnTo>
                    <a:lnTo>
                      <a:pt x="134" y="254"/>
                    </a:lnTo>
                    <a:lnTo>
                      <a:pt x="128" y="254"/>
                    </a:lnTo>
                    <a:lnTo>
                      <a:pt x="121" y="254"/>
                    </a:lnTo>
                    <a:lnTo>
                      <a:pt x="114" y="253"/>
                    </a:lnTo>
                    <a:lnTo>
                      <a:pt x="108" y="253"/>
                    </a:lnTo>
                    <a:lnTo>
                      <a:pt x="102" y="252"/>
                    </a:lnTo>
                    <a:lnTo>
                      <a:pt x="96" y="251"/>
                    </a:lnTo>
                    <a:lnTo>
                      <a:pt x="90" y="248"/>
                    </a:lnTo>
                    <a:lnTo>
                      <a:pt x="84" y="246"/>
                    </a:lnTo>
                    <a:lnTo>
                      <a:pt x="79" y="244"/>
                    </a:lnTo>
                    <a:lnTo>
                      <a:pt x="73" y="241"/>
                    </a:lnTo>
                    <a:lnTo>
                      <a:pt x="67" y="239"/>
                    </a:lnTo>
                    <a:lnTo>
                      <a:pt x="62" y="236"/>
                    </a:lnTo>
                    <a:lnTo>
                      <a:pt x="57" y="232"/>
                    </a:lnTo>
                    <a:lnTo>
                      <a:pt x="52" y="229"/>
                    </a:lnTo>
                    <a:lnTo>
                      <a:pt x="47" y="225"/>
                    </a:lnTo>
                    <a:lnTo>
                      <a:pt x="43" y="221"/>
                    </a:lnTo>
                    <a:lnTo>
                      <a:pt x="38" y="217"/>
                    </a:lnTo>
                    <a:lnTo>
                      <a:pt x="34" y="213"/>
                    </a:lnTo>
                    <a:lnTo>
                      <a:pt x="30" y="208"/>
                    </a:lnTo>
                    <a:lnTo>
                      <a:pt x="26" y="203"/>
                    </a:lnTo>
                    <a:lnTo>
                      <a:pt x="22" y="198"/>
                    </a:lnTo>
                    <a:lnTo>
                      <a:pt x="19" y="193"/>
                    </a:lnTo>
                    <a:lnTo>
                      <a:pt x="16" y="187"/>
                    </a:lnTo>
                    <a:lnTo>
                      <a:pt x="13" y="182"/>
                    </a:lnTo>
                    <a:lnTo>
                      <a:pt x="11" y="176"/>
                    </a:lnTo>
                    <a:lnTo>
                      <a:pt x="8" y="170"/>
                    </a:lnTo>
                    <a:lnTo>
                      <a:pt x="6" y="164"/>
                    </a:lnTo>
                    <a:lnTo>
                      <a:pt x="5" y="159"/>
                    </a:lnTo>
                    <a:lnTo>
                      <a:pt x="4" y="153"/>
                    </a:lnTo>
                    <a:lnTo>
                      <a:pt x="2" y="146"/>
                    </a:lnTo>
                    <a:lnTo>
                      <a:pt x="1" y="140"/>
                    </a:lnTo>
                    <a:lnTo>
                      <a:pt x="0" y="133"/>
                    </a:lnTo>
                    <a:lnTo>
                      <a:pt x="0" y="127"/>
                    </a:lnTo>
                    <a:lnTo>
                      <a:pt x="0" y="121"/>
                    </a:lnTo>
                    <a:lnTo>
                      <a:pt x="1" y="114"/>
                    </a:lnTo>
                    <a:lnTo>
                      <a:pt x="2" y="108"/>
                    </a:lnTo>
                    <a:lnTo>
                      <a:pt x="4" y="101"/>
                    </a:lnTo>
                    <a:lnTo>
                      <a:pt x="5" y="95"/>
                    </a:lnTo>
                    <a:lnTo>
                      <a:pt x="6" y="89"/>
                    </a:lnTo>
                    <a:lnTo>
                      <a:pt x="8" y="84"/>
                    </a:lnTo>
                    <a:lnTo>
                      <a:pt x="11" y="78"/>
                    </a:lnTo>
                    <a:lnTo>
                      <a:pt x="13" y="72"/>
                    </a:lnTo>
                    <a:lnTo>
                      <a:pt x="16" y="66"/>
                    </a:lnTo>
                    <a:lnTo>
                      <a:pt x="19" y="62"/>
                    </a:lnTo>
                    <a:lnTo>
                      <a:pt x="22" y="56"/>
                    </a:lnTo>
                    <a:lnTo>
                      <a:pt x="26" y="52"/>
                    </a:lnTo>
                    <a:lnTo>
                      <a:pt x="30" y="47"/>
                    </a:lnTo>
                    <a:lnTo>
                      <a:pt x="34" y="42"/>
                    </a:lnTo>
                    <a:lnTo>
                      <a:pt x="38" y="38"/>
                    </a:lnTo>
                    <a:lnTo>
                      <a:pt x="43" y="33"/>
                    </a:lnTo>
                    <a:lnTo>
                      <a:pt x="47" y="30"/>
                    </a:lnTo>
                    <a:lnTo>
                      <a:pt x="52" y="25"/>
                    </a:lnTo>
                    <a:lnTo>
                      <a:pt x="57" y="22"/>
                    </a:lnTo>
                    <a:lnTo>
                      <a:pt x="62" y="18"/>
                    </a:lnTo>
                    <a:lnTo>
                      <a:pt x="67" y="16"/>
                    </a:lnTo>
                    <a:lnTo>
                      <a:pt x="73" y="12"/>
                    </a:lnTo>
                    <a:lnTo>
                      <a:pt x="79" y="10"/>
                    </a:lnTo>
                    <a:lnTo>
                      <a:pt x="84" y="8"/>
                    </a:lnTo>
                    <a:lnTo>
                      <a:pt x="90" y="5"/>
                    </a:lnTo>
                    <a:lnTo>
                      <a:pt x="96" y="4"/>
                    </a:lnTo>
                    <a:lnTo>
                      <a:pt x="102" y="3"/>
                    </a:lnTo>
                    <a:lnTo>
                      <a:pt x="108" y="2"/>
                    </a:lnTo>
                    <a:lnTo>
                      <a:pt x="114" y="1"/>
                    </a:lnTo>
                    <a:lnTo>
                      <a:pt x="121" y="1"/>
                    </a:lnTo>
                    <a:lnTo>
                      <a:pt x="128" y="0"/>
                    </a:lnTo>
                  </a:path>
                </a:pathLst>
              </a:custGeom>
              <a:noFill/>
              <a:ln w="0">
                <a:solidFill>
                  <a:srgbClr val="000000"/>
                </a:solidFill>
                <a:prstDash val="solid"/>
                <a:round/>
                <a:headEnd/>
                <a:tailEnd/>
              </a:ln>
            </p:spPr>
            <p:txBody>
              <a:bodyPr/>
              <a:lstStyle/>
              <a:p>
                <a:endParaRPr lang="en-GB"/>
              </a:p>
            </p:txBody>
          </p:sp>
          <p:sp>
            <p:nvSpPr>
              <p:cNvPr id="53" name="Freeform 255"/>
              <p:cNvSpPr>
                <a:spLocks/>
              </p:cNvSpPr>
              <p:nvPr/>
            </p:nvSpPr>
            <p:spPr bwMode="auto">
              <a:xfrm>
                <a:off x="1037" y="2088"/>
                <a:ext cx="128" cy="129"/>
              </a:xfrm>
              <a:custGeom>
                <a:avLst/>
                <a:gdLst>
                  <a:gd name="T0" fmla="*/ 35 w 257"/>
                  <a:gd name="T1" fmla="*/ 0 h 256"/>
                  <a:gd name="T2" fmla="*/ 40 w 257"/>
                  <a:gd name="T3" fmla="*/ 1 h 256"/>
                  <a:gd name="T4" fmla="*/ 44 w 257"/>
                  <a:gd name="T5" fmla="*/ 3 h 256"/>
                  <a:gd name="T6" fmla="*/ 49 w 257"/>
                  <a:gd name="T7" fmla="*/ 5 h 256"/>
                  <a:gd name="T8" fmla="*/ 52 w 257"/>
                  <a:gd name="T9" fmla="*/ 7 h 256"/>
                  <a:gd name="T10" fmla="*/ 56 w 257"/>
                  <a:gd name="T11" fmla="*/ 11 h 256"/>
                  <a:gd name="T12" fmla="*/ 58 w 257"/>
                  <a:gd name="T13" fmla="*/ 14 h 256"/>
                  <a:gd name="T14" fmla="*/ 61 w 257"/>
                  <a:gd name="T15" fmla="*/ 18 h 256"/>
                  <a:gd name="T16" fmla="*/ 62 w 257"/>
                  <a:gd name="T17" fmla="*/ 23 h 256"/>
                  <a:gd name="T18" fmla="*/ 64 w 257"/>
                  <a:gd name="T19" fmla="*/ 28 h 256"/>
                  <a:gd name="T20" fmla="*/ 64 w 257"/>
                  <a:gd name="T21" fmla="*/ 33 h 256"/>
                  <a:gd name="T22" fmla="*/ 64 w 257"/>
                  <a:gd name="T23" fmla="*/ 38 h 256"/>
                  <a:gd name="T24" fmla="*/ 62 w 257"/>
                  <a:gd name="T25" fmla="*/ 42 h 256"/>
                  <a:gd name="T26" fmla="*/ 61 w 257"/>
                  <a:gd name="T27" fmla="*/ 47 h 256"/>
                  <a:gd name="T28" fmla="*/ 58 w 257"/>
                  <a:gd name="T29" fmla="*/ 51 h 256"/>
                  <a:gd name="T30" fmla="*/ 56 w 257"/>
                  <a:gd name="T31" fmla="*/ 54 h 256"/>
                  <a:gd name="T32" fmla="*/ 52 w 257"/>
                  <a:gd name="T33" fmla="*/ 57 h 256"/>
                  <a:gd name="T34" fmla="*/ 49 w 257"/>
                  <a:gd name="T35" fmla="*/ 60 h 256"/>
                  <a:gd name="T36" fmla="*/ 44 w 257"/>
                  <a:gd name="T37" fmla="*/ 62 h 256"/>
                  <a:gd name="T38" fmla="*/ 40 w 257"/>
                  <a:gd name="T39" fmla="*/ 64 h 256"/>
                  <a:gd name="T40" fmla="*/ 35 w 257"/>
                  <a:gd name="T41" fmla="*/ 65 h 256"/>
                  <a:gd name="T42" fmla="*/ 30 w 257"/>
                  <a:gd name="T43" fmla="*/ 65 h 256"/>
                  <a:gd name="T44" fmla="*/ 25 w 257"/>
                  <a:gd name="T45" fmla="*/ 65 h 256"/>
                  <a:gd name="T46" fmla="*/ 21 w 257"/>
                  <a:gd name="T47" fmla="*/ 63 h 256"/>
                  <a:gd name="T48" fmla="*/ 16 w 257"/>
                  <a:gd name="T49" fmla="*/ 61 h 256"/>
                  <a:gd name="T50" fmla="*/ 13 w 257"/>
                  <a:gd name="T51" fmla="*/ 58 h 256"/>
                  <a:gd name="T52" fmla="*/ 9 w 257"/>
                  <a:gd name="T53" fmla="*/ 55 h 256"/>
                  <a:gd name="T54" fmla="*/ 6 w 257"/>
                  <a:gd name="T55" fmla="*/ 52 h 256"/>
                  <a:gd name="T56" fmla="*/ 3 w 257"/>
                  <a:gd name="T57" fmla="*/ 48 h 256"/>
                  <a:gd name="T58" fmla="*/ 2 w 257"/>
                  <a:gd name="T59" fmla="*/ 44 h 256"/>
                  <a:gd name="T60" fmla="*/ 0 w 257"/>
                  <a:gd name="T61" fmla="*/ 39 h 256"/>
                  <a:gd name="T62" fmla="*/ 0 w 257"/>
                  <a:gd name="T63" fmla="*/ 34 h 256"/>
                  <a:gd name="T64" fmla="*/ 0 w 257"/>
                  <a:gd name="T65" fmla="*/ 29 h 256"/>
                  <a:gd name="T66" fmla="*/ 0 w 257"/>
                  <a:gd name="T67" fmla="*/ 24 h 256"/>
                  <a:gd name="T68" fmla="*/ 2 w 257"/>
                  <a:gd name="T69" fmla="*/ 20 h 256"/>
                  <a:gd name="T70" fmla="*/ 4 w 257"/>
                  <a:gd name="T71" fmla="*/ 16 h 256"/>
                  <a:gd name="T72" fmla="*/ 7 w 257"/>
                  <a:gd name="T73" fmla="*/ 12 h 256"/>
                  <a:gd name="T74" fmla="*/ 10 w 257"/>
                  <a:gd name="T75" fmla="*/ 9 h 256"/>
                  <a:gd name="T76" fmla="*/ 14 w 257"/>
                  <a:gd name="T77" fmla="*/ 6 h 256"/>
                  <a:gd name="T78" fmla="*/ 18 w 257"/>
                  <a:gd name="T79" fmla="*/ 3 h 256"/>
                  <a:gd name="T80" fmla="*/ 22 w 257"/>
                  <a:gd name="T81" fmla="*/ 2 h 256"/>
                  <a:gd name="T82" fmla="*/ 27 w 257"/>
                  <a:gd name="T83" fmla="*/ 1 h 256"/>
                  <a:gd name="T84" fmla="*/ 32 w 257"/>
                  <a:gd name="T85" fmla="*/ 0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7"/>
                  <a:gd name="T130" fmla="*/ 0 h 256"/>
                  <a:gd name="T131" fmla="*/ 257 w 257"/>
                  <a:gd name="T132" fmla="*/ 256 h 25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7" h="256">
                    <a:moveTo>
                      <a:pt x="129" y="0"/>
                    </a:moveTo>
                    <a:lnTo>
                      <a:pt x="136" y="0"/>
                    </a:lnTo>
                    <a:lnTo>
                      <a:pt x="142" y="0"/>
                    </a:lnTo>
                    <a:lnTo>
                      <a:pt x="149" y="1"/>
                    </a:lnTo>
                    <a:lnTo>
                      <a:pt x="154" y="2"/>
                    </a:lnTo>
                    <a:lnTo>
                      <a:pt x="161" y="3"/>
                    </a:lnTo>
                    <a:lnTo>
                      <a:pt x="167" y="5"/>
                    </a:lnTo>
                    <a:lnTo>
                      <a:pt x="173" y="6"/>
                    </a:lnTo>
                    <a:lnTo>
                      <a:pt x="179" y="9"/>
                    </a:lnTo>
                    <a:lnTo>
                      <a:pt x="184" y="12"/>
                    </a:lnTo>
                    <a:lnTo>
                      <a:pt x="190" y="15"/>
                    </a:lnTo>
                    <a:lnTo>
                      <a:pt x="196" y="18"/>
                    </a:lnTo>
                    <a:lnTo>
                      <a:pt x="201" y="21"/>
                    </a:lnTo>
                    <a:lnTo>
                      <a:pt x="206" y="25"/>
                    </a:lnTo>
                    <a:lnTo>
                      <a:pt x="211" y="28"/>
                    </a:lnTo>
                    <a:lnTo>
                      <a:pt x="216" y="33"/>
                    </a:lnTo>
                    <a:lnTo>
                      <a:pt x="220" y="36"/>
                    </a:lnTo>
                    <a:lnTo>
                      <a:pt x="224" y="41"/>
                    </a:lnTo>
                    <a:lnTo>
                      <a:pt x="228" y="46"/>
                    </a:lnTo>
                    <a:lnTo>
                      <a:pt x="232" y="51"/>
                    </a:lnTo>
                    <a:lnTo>
                      <a:pt x="235" y="56"/>
                    </a:lnTo>
                    <a:lnTo>
                      <a:pt x="239" y="61"/>
                    </a:lnTo>
                    <a:lnTo>
                      <a:pt x="242" y="66"/>
                    </a:lnTo>
                    <a:lnTo>
                      <a:pt x="244" y="72"/>
                    </a:lnTo>
                    <a:lnTo>
                      <a:pt x="248" y="78"/>
                    </a:lnTo>
                    <a:lnTo>
                      <a:pt x="250" y="84"/>
                    </a:lnTo>
                    <a:lnTo>
                      <a:pt x="251" y="89"/>
                    </a:lnTo>
                    <a:lnTo>
                      <a:pt x="254" y="96"/>
                    </a:lnTo>
                    <a:lnTo>
                      <a:pt x="255" y="102"/>
                    </a:lnTo>
                    <a:lnTo>
                      <a:pt x="256" y="109"/>
                    </a:lnTo>
                    <a:lnTo>
                      <a:pt x="257" y="115"/>
                    </a:lnTo>
                    <a:lnTo>
                      <a:pt x="257" y="122"/>
                    </a:lnTo>
                    <a:lnTo>
                      <a:pt x="257" y="128"/>
                    </a:lnTo>
                    <a:lnTo>
                      <a:pt x="257" y="134"/>
                    </a:lnTo>
                    <a:lnTo>
                      <a:pt x="257" y="141"/>
                    </a:lnTo>
                    <a:lnTo>
                      <a:pt x="256" y="148"/>
                    </a:lnTo>
                    <a:lnTo>
                      <a:pt x="255" y="154"/>
                    </a:lnTo>
                    <a:lnTo>
                      <a:pt x="254" y="160"/>
                    </a:lnTo>
                    <a:lnTo>
                      <a:pt x="251" y="166"/>
                    </a:lnTo>
                    <a:lnTo>
                      <a:pt x="250" y="172"/>
                    </a:lnTo>
                    <a:lnTo>
                      <a:pt x="248" y="178"/>
                    </a:lnTo>
                    <a:lnTo>
                      <a:pt x="244" y="184"/>
                    </a:lnTo>
                    <a:lnTo>
                      <a:pt x="242" y="189"/>
                    </a:lnTo>
                    <a:lnTo>
                      <a:pt x="239" y="194"/>
                    </a:lnTo>
                    <a:lnTo>
                      <a:pt x="235" y="200"/>
                    </a:lnTo>
                    <a:lnTo>
                      <a:pt x="232" y="204"/>
                    </a:lnTo>
                    <a:lnTo>
                      <a:pt x="228" y="210"/>
                    </a:lnTo>
                    <a:lnTo>
                      <a:pt x="224" y="215"/>
                    </a:lnTo>
                    <a:lnTo>
                      <a:pt x="220" y="218"/>
                    </a:lnTo>
                    <a:lnTo>
                      <a:pt x="216" y="223"/>
                    </a:lnTo>
                    <a:lnTo>
                      <a:pt x="211" y="227"/>
                    </a:lnTo>
                    <a:lnTo>
                      <a:pt x="206" y="231"/>
                    </a:lnTo>
                    <a:lnTo>
                      <a:pt x="201" y="234"/>
                    </a:lnTo>
                    <a:lnTo>
                      <a:pt x="196" y="238"/>
                    </a:lnTo>
                    <a:lnTo>
                      <a:pt x="190" y="241"/>
                    </a:lnTo>
                    <a:lnTo>
                      <a:pt x="184" y="244"/>
                    </a:lnTo>
                    <a:lnTo>
                      <a:pt x="179" y="246"/>
                    </a:lnTo>
                    <a:lnTo>
                      <a:pt x="173" y="248"/>
                    </a:lnTo>
                    <a:lnTo>
                      <a:pt x="167" y="250"/>
                    </a:lnTo>
                    <a:lnTo>
                      <a:pt x="161" y="253"/>
                    </a:lnTo>
                    <a:lnTo>
                      <a:pt x="154" y="254"/>
                    </a:lnTo>
                    <a:lnTo>
                      <a:pt x="149" y="255"/>
                    </a:lnTo>
                    <a:lnTo>
                      <a:pt x="142" y="256"/>
                    </a:lnTo>
                    <a:lnTo>
                      <a:pt x="136" y="256"/>
                    </a:lnTo>
                    <a:lnTo>
                      <a:pt x="129" y="256"/>
                    </a:lnTo>
                    <a:lnTo>
                      <a:pt x="122" y="256"/>
                    </a:lnTo>
                    <a:lnTo>
                      <a:pt x="115" y="256"/>
                    </a:lnTo>
                    <a:lnTo>
                      <a:pt x="109" y="255"/>
                    </a:lnTo>
                    <a:lnTo>
                      <a:pt x="103" y="254"/>
                    </a:lnTo>
                    <a:lnTo>
                      <a:pt x="97" y="253"/>
                    </a:lnTo>
                    <a:lnTo>
                      <a:pt x="91" y="250"/>
                    </a:lnTo>
                    <a:lnTo>
                      <a:pt x="84" y="248"/>
                    </a:lnTo>
                    <a:lnTo>
                      <a:pt x="78" y="246"/>
                    </a:lnTo>
                    <a:lnTo>
                      <a:pt x="73" y="244"/>
                    </a:lnTo>
                    <a:lnTo>
                      <a:pt x="67" y="241"/>
                    </a:lnTo>
                    <a:lnTo>
                      <a:pt x="62" y="238"/>
                    </a:lnTo>
                    <a:lnTo>
                      <a:pt x="56" y="234"/>
                    </a:lnTo>
                    <a:lnTo>
                      <a:pt x="52" y="231"/>
                    </a:lnTo>
                    <a:lnTo>
                      <a:pt x="47" y="227"/>
                    </a:lnTo>
                    <a:lnTo>
                      <a:pt x="43" y="223"/>
                    </a:lnTo>
                    <a:lnTo>
                      <a:pt x="38" y="218"/>
                    </a:lnTo>
                    <a:lnTo>
                      <a:pt x="33" y="215"/>
                    </a:lnTo>
                    <a:lnTo>
                      <a:pt x="29" y="210"/>
                    </a:lnTo>
                    <a:lnTo>
                      <a:pt x="25" y="204"/>
                    </a:lnTo>
                    <a:lnTo>
                      <a:pt x="22" y="200"/>
                    </a:lnTo>
                    <a:lnTo>
                      <a:pt x="18" y="194"/>
                    </a:lnTo>
                    <a:lnTo>
                      <a:pt x="15" y="189"/>
                    </a:lnTo>
                    <a:lnTo>
                      <a:pt x="13" y="184"/>
                    </a:lnTo>
                    <a:lnTo>
                      <a:pt x="10" y="178"/>
                    </a:lnTo>
                    <a:lnTo>
                      <a:pt x="8" y="172"/>
                    </a:lnTo>
                    <a:lnTo>
                      <a:pt x="6" y="166"/>
                    </a:lnTo>
                    <a:lnTo>
                      <a:pt x="3" y="160"/>
                    </a:lnTo>
                    <a:lnTo>
                      <a:pt x="2" y="154"/>
                    </a:lnTo>
                    <a:lnTo>
                      <a:pt x="1" y="148"/>
                    </a:lnTo>
                    <a:lnTo>
                      <a:pt x="0" y="141"/>
                    </a:lnTo>
                    <a:lnTo>
                      <a:pt x="0" y="134"/>
                    </a:lnTo>
                    <a:lnTo>
                      <a:pt x="0" y="128"/>
                    </a:lnTo>
                    <a:lnTo>
                      <a:pt x="0" y="122"/>
                    </a:lnTo>
                    <a:lnTo>
                      <a:pt x="0" y="115"/>
                    </a:lnTo>
                    <a:lnTo>
                      <a:pt x="1" y="109"/>
                    </a:lnTo>
                    <a:lnTo>
                      <a:pt x="2" y="102"/>
                    </a:lnTo>
                    <a:lnTo>
                      <a:pt x="3" y="96"/>
                    </a:lnTo>
                    <a:lnTo>
                      <a:pt x="6" y="89"/>
                    </a:lnTo>
                    <a:lnTo>
                      <a:pt x="8" y="84"/>
                    </a:lnTo>
                    <a:lnTo>
                      <a:pt x="10" y="78"/>
                    </a:lnTo>
                    <a:lnTo>
                      <a:pt x="13" y="72"/>
                    </a:lnTo>
                    <a:lnTo>
                      <a:pt x="15" y="66"/>
                    </a:lnTo>
                    <a:lnTo>
                      <a:pt x="18" y="61"/>
                    </a:lnTo>
                    <a:lnTo>
                      <a:pt x="22" y="56"/>
                    </a:lnTo>
                    <a:lnTo>
                      <a:pt x="25" y="51"/>
                    </a:lnTo>
                    <a:lnTo>
                      <a:pt x="29" y="46"/>
                    </a:lnTo>
                    <a:lnTo>
                      <a:pt x="33" y="41"/>
                    </a:lnTo>
                    <a:lnTo>
                      <a:pt x="38" y="36"/>
                    </a:lnTo>
                    <a:lnTo>
                      <a:pt x="43" y="33"/>
                    </a:lnTo>
                    <a:lnTo>
                      <a:pt x="47" y="28"/>
                    </a:lnTo>
                    <a:lnTo>
                      <a:pt x="52" y="25"/>
                    </a:lnTo>
                    <a:lnTo>
                      <a:pt x="56" y="21"/>
                    </a:lnTo>
                    <a:lnTo>
                      <a:pt x="62" y="18"/>
                    </a:lnTo>
                    <a:lnTo>
                      <a:pt x="67" y="15"/>
                    </a:lnTo>
                    <a:lnTo>
                      <a:pt x="73" y="12"/>
                    </a:lnTo>
                    <a:lnTo>
                      <a:pt x="78" y="9"/>
                    </a:lnTo>
                    <a:lnTo>
                      <a:pt x="84" y="6"/>
                    </a:lnTo>
                    <a:lnTo>
                      <a:pt x="91" y="5"/>
                    </a:lnTo>
                    <a:lnTo>
                      <a:pt x="97" y="3"/>
                    </a:lnTo>
                    <a:lnTo>
                      <a:pt x="103" y="2"/>
                    </a:lnTo>
                    <a:lnTo>
                      <a:pt x="109" y="1"/>
                    </a:lnTo>
                    <a:lnTo>
                      <a:pt x="115" y="0"/>
                    </a:lnTo>
                    <a:lnTo>
                      <a:pt x="122" y="0"/>
                    </a:lnTo>
                    <a:lnTo>
                      <a:pt x="129" y="0"/>
                    </a:lnTo>
                  </a:path>
                </a:pathLst>
              </a:custGeom>
              <a:noFill/>
              <a:ln w="0">
                <a:solidFill>
                  <a:srgbClr val="000000"/>
                </a:solidFill>
                <a:prstDash val="solid"/>
                <a:round/>
                <a:headEnd/>
                <a:tailEnd/>
              </a:ln>
            </p:spPr>
            <p:txBody>
              <a:bodyPr/>
              <a:lstStyle/>
              <a:p>
                <a:endParaRPr lang="en-GB"/>
              </a:p>
            </p:txBody>
          </p:sp>
          <p:sp>
            <p:nvSpPr>
              <p:cNvPr id="54" name="Freeform 256"/>
              <p:cNvSpPr>
                <a:spLocks/>
              </p:cNvSpPr>
              <p:nvPr/>
            </p:nvSpPr>
            <p:spPr bwMode="auto">
              <a:xfrm>
                <a:off x="1101" y="2080"/>
                <a:ext cx="72" cy="73"/>
              </a:xfrm>
              <a:custGeom>
                <a:avLst/>
                <a:gdLst>
                  <a:gd name="T0" fmla="*/ 36 w 144"/>
                  <a:gd name="T1" fmla="*/ 35 h 145"/>
                  <a:gd name="T2" fmla="*/ 36 w 144"/>
                  <a:gd name="T3" fmla="*/ 31 h 145"/>
                  <a:gd name="T4" fmla="*/ 35 w 144"/>
                  <a:gd name="T5" fmla="*/ 28 h 145"/>
                  <a:gd name="T6" fmla="*/ 34 w 144"/>
                  <a:gd name="T7" fmla="*/ 24 h 145"/>
                  <a:gd name="T8" fmla="*/ 33 w 144"/>
                  <a:gd name="T9" fmla="*/ 21 h 145"/>
                  <a:gd name="T10" fmla="*/ 30 w 144"/>
                  <a:gd name="T11" fmla="*/ 18 h 145"/>
                  <a:gd name="T12" fmla="*/ 28 w 144"/>
                  <a:gd name="T13" fmla="*/ 15 h 145"/>
                  <a:gd name="T14" fmla="*/ 26 w 144"/>
                  <a:gd name="T15" fmla="*/ 12 h 145"/>
                  <a:gd name="T16" fmla="*/ 24 w 144"/>
                  <a:gd name="T17" fmla="*/ 10 h 145"/>
                  <a:gd name="T18" fmla="*/ 21 w 144"/>
                  <a:gd name="T19" fmla="*/ 8 h 145"/>
                  <a:gd name="T20" fmla="*/ 18 w 144"/>
                  <a:gd name="T21" fmla="*/ 6 h 145"/>
                  <a:gd name="T22" fmla="*/ 15 w 144"/>
                  <a:gd name="T23" fmla="*/ 4 h 145"/>
                  <a:gd name="T24" fmla="*/ 12 w 144"/>
                  <a:gd name="T25" fmla="*/ 3 h 145"/>
                  <a:gd name="T26" fmla="*/ 9 w 144"/>
                  <a:gd name="T27" fmla="*/ 2 h 145"/>
                  <a:gd name="T28" fmla="*/ 5 w 144"/>
                  <a:gd name="T29" fmla="*/ 1 h 145"/>
                  <a:gd name="T30" fmla="*/ 1 w 144"/>
                  <a:gd name="T31" fmla="*/ 1 h 145"/>
                  <a:gd name="T32" fmla="*/ 0 w 144"/>
                  <a:gd name="T33" fmla="*/ 6 h 145"/>
                  <a:gd name="T34" fmla="*/ 3 w 144"/>
                  <a:gd name="T35" fmla="*/ 6 h 145"/>
                  <a:gd name="T36" fmla="*/ 6 w 144"/>
                  <a:gd name="T37" fmla="*/ 6 h 145"/>
                  <a:gd name="T38" fmla="*/ 9 w 144"/>
                  <a:gd name="T39" fmla="*/ 7 h 145"/>
                  <a:gd name="T40" fmla="*/ 11 w 144"/>
                  <a:gd name="T41" fmla="*/ 8 h 145"/>
                  <a:gd name="T42" fmla="*/ 14 w 144"/>
                  <a:gd name="T43" fmla="*/ 9 h 145"/>
                  <a:gd name="T44" fmla="*/ 18 w 144"/>
                  <a:gd name="T45" fmla="*/ 11 h 145"/>
                  <a:gd name="T46" fmla="*/ 19 w 144"/>
                  <a:gd name="T47" fmla="*/ 13 h 145"/>
                  <a:gd name="T48" fmla="*/ 22 w 144"/>
                  <a:gd name="T49" fmla="*/ 15 h 145"/>
                  <a:gd name="T50" fmla="*/ 24 w 144"/>
                  <a:gd name="T51" fmla="*/ 17 h 145"/>
                  <a:gd name="T52" fmla="*/ 25 w 144"/>
                  <a:gd name="T53" fmla="*/ 19 h 145"/>
                  <a:gd name="T54" fmla="*/ 27 w 144"/>
                  <a:gd name="T55" fmla="*/ 22 h 145"/>
                  <a:gd name="T56" fmla="*/ 28 w 144"/>
                  <a:gd name="T57" fmla="*/ 25 h 145"/>
                  <a:gd name="T58" fmla="*/ 29 w 144"/>
                  <a:gd name="T59" fmla="*/ 28 h 145"/>
                  <a:gd name="T60" fmla="*/ 30 w 144"/>
                  <a:gd name="T61" fmla="*/ 30 h 145"/>
                  <a:gd name="T62" fmla="*/ 30 w 144"/>
                  <a:gd name="T63" fmla="*/ 34 h 145"/>
                  <a:gd name="T64" fmla="*/ 31 w 144"/>
                  <a:gd name="T65" fmla="*/ 37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4"/>
                  <a:gd name="T100" fmla="*/ 0 h 145"/>
                  <a:gd name="T101" fmla="*/ 144 w 144"/>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4" h="145">
                    <a:moveTo>
                      <a:pt x="144" y="145"/>
                    </a:moveTo>
                    <a:lnTo>
                      <a:pt x="144" y="137"/>
                    </a:lnTo>
                    <a:lnTo>
                      <a:pt x="143" y="130"/>
                    </a:lnTo>
                    <a:lnTo>
                      <a:pt x="143" y="124"/>
                    </a:lnTo>
                    <a:lnTo>
                      <a:pt x="141" y="116"/>
                    </a:lnTo>
                    <a:lnTo>
                      <a:pt x="140" y="109"/>
                    </a:lnTo>
                    <a:lnTo>
                      <a:pt x="137" y="102"/>
                    </a:lnTo>
                    <a:lnTo>
                      <a:pt x="135" y="96"/>
                    </a:lnTo>
                    <a:lnTo>
                      <a:pt x="133" y="89"/>
                    </a:lnTo>
                    <a:lnTo>
                      <a:pt x="130" y="82"/>
                    </a:lnTo>
                    <a:lnTo>
                      <a:pt x="127" y="76"/>
                    </a:lnTo>
                    <a:lnTo>
                      <a:pt x="123" y="71"/>
                    </a:lnTo>
                    <a:lnTo>
                      <a:pt x="119" y="65"/>
                    </a:lnTo>
                    <a:lnTo>
                      <a:pt x="115" y="59"/>
                    </a:lnTo>
                    <a:lnTo>
                      <a:pt x="111" y="53"/>
                    </a:lnTo>
                    <a:lnTo>
                      <a:pt x="106" y="48"/>
                    </a:lnTo>
                    <a:lnTo>
                      <a:pt x="101" y="43"/>
                    </a:lnTo>
                    <a:lnTo>
                      <a:pt x="97" y="38"/>
                    </a:lnTo>
                    <a:lnTo>
                      <a:pt x="91" y="34"/>
                    </a:lnTo>
                    <a:lnTo>
                      <a:pt x="85" y="29"/>
                    </a:lnTo>
                    <a:lnTo>
                      <a:pt x="81" y="26"/>
                    </a:lnTo>
                    <a:lnTo>
                      <a:pt x="74" y="22"/>
                    </a:lnTo>
                    <a:lnTo>
                      <a:pt x="68" y="19"/>
                    </a:lnTo>
                    <a:lnTo>
                      <a:pt x="62" y="15"/>
                    </a:lnTo>
                    <a:lnTo>
                      <a:pt x="55" y="12"/>
                    </a:lnTo>
                    <a:lnTo>
                      <a:pt x="50" y="10"/>
                    </a:lnTo>
                    <a:lnTo>
                      <a:pt x="43" y="7"/>
                    </a:lnTo>
                    <a:lnTo>
                      <a:pt x="36" y="5"/>
                    </a:lnTo>
                    <a:lnTo>
                      <a:pt x="29" y="4"/>
                    </a:lnTo>
                    <a:lnTo>
                      <a:pt x="22" y="3"/>
                    </a:lnTo>
                    <a:lnTo>
                      <a:pt x="14" y="2"/>
                    </a:lnTo>
                    <a:lnTo>
                      <a:pt x="7" y="2"/>
                    </a:lnTo>
                    <a:lnTo>
                      <a:pt x="0" y="0"/>
                    </a:lnTo>
                    <a:lnTo>
                      <a:pt x="0" y="21"/>
                    </a:lnTo>
                    <a:lnTo>
                      <a:pt x="6" y="21"/>
                    </a:lnTo>
                    <a:lnTo>
                      <a:pt x="13" y="21"/>
                    </a:lnTo>
                    <a:lnTo>
                      <a:pt x="19" y="22"/>
                    </a:lnTo>
                    <a:lnTo>
                      <a:pt x="24" y="23"/>
                    </a:lnTo>
                    <a:lnTo>
                      <a:pt x="30" y="25"/>
                    </a:lnTo>
                    <a:lnTo>
                      <a:pt x="37" y="27"/>
                    </a:lnTo>
                    <a:lnTo>
                      <a:pt x="43" y="28"/>
                    </a:lnTo>
                    <a:lnTo>
                      <a:pt x="47" y="30"/>
                    </a:lnTo>
                    <a:lnTo>
                      <a:pt x="53" y="33"/>
                    </a:lnTo>
                    <a:lnTo>
                      <a:pt x="59" y="36"/>
                    </a:lnTo>
                    <a:lnTo>
                      <a:pt x="63" y="38"/>
                    </a:lnTo>
                    <a:lnTo>
                      <a:pt x="69" y="42"/>
                    </a:lnTo>
                    <a:lnTo>
                      <a:pt x="74" y="45"/>
                    </a:lnTo>
                    <a:lnTo>
                      <a:pt x="78" y="49"/>
                    </a:lnTo>
                    <a:lnTo>
                      <a:pt x="83" y="53"/>
                    </a:lnTo>
                    <a:lnTo>
                      <a:pt x="88" y="57"/>
                    </a:lnTo>
                    <a:lnTo>
                      <a:pt x="91" y="61"/>
                    </a:lnTo>
                    <a:lnTo>
                      <a:pt x="96" y="66"/>
                    </a:lnTo>
                    <a:lnTo>
                      <a:pt x="99" y="71"/>
                    </a:lnTo>
                    <a:lnTo>
                      <a:pt x="103" y="75"/>
                    </a:lnTo>
                    <a:lnTo>
                      <a:pt x="106" y="81"/>
                    </a:lnTo>
                    <a:lnTo>
                      <a:pt x="110" y="86"/>
                    </a:lnTo>
                    <a:lnTo>
                      <a:pt x="112" y="91"/>
                    </a:lnTo>
                    <a:lnTo>
                      <a:pt x="114" y="97"/>
                    </a:lnTo>
                    <a:lnTo>
                      <a:pt x="116" y="103"/>
                    </a:lnTo>
                    <a:lnTo>
                      <a:pt x="119" y="109"/>
                    </a:lnTo>
                    <a:lnTo>
                      <a:pt x="120" y="114"/>
                    </a:lnTo>
                    <a:lnTo>
                      <a:pt x="121" y="120"/>
                    </a:lnTo>
                    <a:lnTo>
                      <a:pt x="122" y="126"/>
                    </a:lnTo>
                    <a:lnTo>
                      <a:pt x="123" y="133"/>
                    </a:lnTo>
                    <a:lnTo>
                      <a:pt x="123" y="139"/>
                    </a:lnTo>
                    <a:lnTo>
                      <a:pt x="125" y="145"/>
                    </a:lnTo>
                    <a:lnTo>
                      <a:pt x="144" y="145"/>
                    </a:lnTo>
                    <a:close/>
                  </a:path>
                </a:pathLst>
              </a:custGeom>
              <a:solidFill>
                <a:srgbClr val="BFBFBF"/>
              </a:solidFill>
              <a:ln w="9525">
                <a:noFill/>
                <a:round/>
                <a:headEnd/>
                <a:tailEnd/>
              </a:ln>
            </p:spPr>
            <p:txBody>
              <a:bodyPr/>
              <a:lstStyle/>
              <a:p>
                <a:endParaRPr lang="en-GB"/>
              </a:p>
            </p:txBody>
          </p:sp>
          <p:sp>
            <p:nvSpPr>
              <p:cNvPr id="55" name="Freeform 257"/>
              <p:cNvSpPr>
                <a:spLocks/>
              </p:cNvSpPr>
              <p:nvPr/>
            </p:nvSpPr>
            <p:spPr bwMode="auto">
              <a:xfrm>
                <a:off x="1101" y="2153"/>
                <a:ext cx="72" cy="72"/>
              </a:xfrm>
              <a:custGeom>
                <a:avLst/>
                <a:gdLst>
                  <a:gd name="T0" fmla="*/ 1 w 144"/>
                  <a:gd name="T1" fmla="*/ 36 h 144"/>
                  <a:gd name="T2" fmla="*/ 5 w 144"/>
                  <a:gd name="T3" fmla="*/ 36 h 144"/>
                  <a:gd name="T4" fmla="*/ 9 w 144"/>
                  <a:gd name="T5" fmla="*/ 35 h 144"/>
                  <a:gd name="T6" fmla="*/ 12 w 144"/>
                  <a:gd name="T7" fmla="*/ 34 h 144"/>
                  <a:gd name="T8" fmla="*/ 15 w 144"/>
                  <a:gd name="T9" fmla="*/ 33 h 144"/>
                  <a:gd name="T10" fmla="*/ 18 w 144"/>
                  <a:gd name="T11" fmla="*/ 31 h 144"/>
                  <a:gd name="T12" fmla="*/ 21 w 144"/>
                  <a:gd name="T13" fmla="*/ 29 h 144"/>
                  <a:gd name="T14" fmla="*/ 24 w 144"/>
                  <a:gd name="T15" fmla="*/ 26 h 144"/>
                  <a:gd name="T16" fmla="*/ 26 w 144"/>
                  <a:gd name="T17" fmla="*/ 24 h 144"/>
                  <a:gd name="T18" fmla="*/ 28 w 144"/>
                  <a:gd name="T19" fmla="*/ 21 h 144"/>
                  <a:gd name="T20" fmla="*/ 30 w 144"/>
                  <a:gd name="T21" fmla="*/ 18 h 144"/>
                  <a:gd name="T22" fmla="*/ 33 w 144"/>
                  <a:gd name="T23" fmla="*/ 15 h 144"/>
                  <a:gd name="T24" fmla="*/ 34 w 144"/>
                  <a:gd name="T25" fmla="*/ 12 h 144"/>
                  <a:gd name="T26" fmla="*/ 35 w 144"/>
                  <a:gd name="T27" fmla="*/ 9 h 144"/>
                  <a:gd name="T28" fmla="*/ 36 w 144"/>
                  <a:gd name="T29" fmla="*/ 5 h 144"/>
                  <a:gd name="T30" fmla="*/ 36 w 144"/>
                  <a:gd name="T31" fmla="*/ 1 h 144"/>
                  <a:gd name="T32" fmla="*/ 31 w 144"/>
                  <a:gd name="T33" fmla="*/ 0 h 144"/>
                  <a:gd name="T34" fmla="*/ 30 w 144"/>
                  <a:gd name="T35" fmla="*/ 3 h 144"/>
                  <a:gd name="T36" fmla="*/ 30 w 144"/>
                  <a:gd name="T37" fmla="*/ 6 h 144"/>
                  <a:gd name="T38" fmla="*/ 29 w 144"/>
                  <a:gd name="T39" fmla="*/ 9 h 144"/>
                  <a:gd name="T40" fmla="*/ 28 w 144"/>
                  <a:gd name="T41" fmla="*/ 12 h 144"/>
                  <a:gd name="T42" fmla="*/ 27 w 144"/>
                  <a:gd name="T43" fmla="*/ 14 h 144"/>
                  <a:gd name="T44" fmla="*/ 25 w 144"/>
                  <a:gd name="T45" fmla="*/ 18 h 144"/>
                  <a:gd name="T46" fmla="*/ 24 w 144"/>
                  <a:gd name="T47" fmla="*/ 19 h 144"/>
                  <a:gd name="T48" fmla="*/ 22 w 144"/>
                  <a:gd name="T49" fmla="*/ 22 h 144"/>
                  <a:gd name="T50" fmla="*/ 19 w 144"/>
                  <a:gd name="T51" fmla="*/ 24 h 144"/>
                  <a:gd name="T52" fmla="*/ 18 w 144"/>
                  <a:gd name="T53" fmla="*/ 25 h 144"/>
                  <a:gd name="T54" fmla="*/ 14 w 144"/>
                  <a:gd name="T55" fmla="*/ 27 h 144"/>
                  <a:gd name="T56" fmla="*/ 11 w 144"/>
                  <a:gd name="T57" fmla="*/ 28 h 144"/>
                  <a:gd name="T58" fmla="*/ 9 w 144"/>
                  <a:gd name="T59" fmla="*/ 29 h 144"/>
                  <a:gd name="T60" fmla="*/ 6 w 144"/>
                  <a:gd name="T61" fmla="*/ 30 h 144"/>
                  <a:gd name="T62" fmla="*/ 3 w 144"/>
                  <a:gd name="T63" fmla="*/ 31 h 144"/>
                  <a:gd name="T64" fmla="*/ 0 w 144"/>
                  <a:gd name="T65" fmla="*/ 31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4"/>
                  <a:gd name="T100" fmla="*/ 0 h 144"/>
                  <a:gd name="T101" fmla="*/ 144 w 144"/>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4" h="144">
                    <a:moveTo>
                      <a:pt x="0" y="144"/>
                    </a:moveTo>
                    <a:lnTo>
                      <a:pt x="7" y="144"/>
                    </a:lnTo>
                    <a:lnTo>
                      <a:pt x="14" y="143"/>
                    </a:lnTo>
                    <a:lnTo>
                      <a:pt x="22" y="143"/>
                    </a:lnTo>
                    <a:lnTo>
                      <a:pt x="29" y="141"/>
                    </a:lnTo>
                    <a:lnTo>
                      <a:pt x="36" y="140"/>
                    </a:lnTo>
                    <a:lnTo>
                      <a:pt x="43" y="137"/>
                    </a:lnTo>
                    <a:lnTo>
                      <a:pt x="50" y="135"/>
                    </a:lnTo>
                    <a:lnTo>
                      <a:pt x="55" y="133"/>
                    </a:lnTo>
                    <a:lnTo>
                      <a:pt x="62" y="130"/>
                    </a:lnTo>
                    <a:lnTo>
                      <a:pt x="68" y="127"/>
                    </a:lnTo>
                    <a:lnTo>
                      <a:pt x="74" y="124"/>
                    </a:lnTo>
                    <a:lnTo>
                      <a:pt x="81" y="120"/>
                    </a:lnTo>
                    <a:lnTo>
                      <a:pt x="85" y="116"/>
                    </a:lnTo>
                    <a:lnTo>
                      <a:pt x="91" y="111"/>
                    </a:lnTo>
                    <a:lnTo>
                      <a:pt x="97" y="106"/>
                    </a:lnTo>
                    <a:lnTo>
                      <a:pt x="101" y="102"/>
                    </a:lnTo>
                    <a:lnTo>
                      <a:pt x="106" y="97"/>
                    </a:lnTo>
                    <a:lnTo>
                      <a:pt x="111" y="91"/>
                    </a:lnTo>
                    <a:lnTo>
                      <a:pt x="115" y="87"/>
                    </a:lnTo>
                    <a:lnTo>
                      <a:pt x="119" y="81"/>
                    </a:lnTo>
                    <a:lnTo>
                      <a:pt x="123" y="75"/>
                    </a:lnTo>
                    <a:lnTo>
                      <a:pt x="127" y="68"/>
                    </a:lnTo>
                    <a:lnTo>
                      <a:pt x="130" y="63"/>
                    </a:lnTo>
                    <a:lnTo>
                      <a:pt x="133" y="56"/>
                    </a:lnTo>
                    <a:lnTo>
                      <a:pt x="135" y="50"/>
                    </a:lnTo>
                    <a:lnTo>
                      <a:pt x="137" y="43"/>
                    </a:lnTo>
                    <a:lnTo>
                      <a:pt x="140" y="36"/>
                    </a:lnTo>
                    <a:lnTo>
                      <a:pt x="141" y="29"/>
                    </a:lnTo>
                    <a:lnTo>
                      <a:pt x="143" y="22"/>
                    </a:lnTo>
                    <a:lnTo>
                      <a:pt x="143" y="14"/>
                    </a:lnTo>
                    <a:lnTo>
                      <a:pt x="144" y="7"/>
                    </a:lnTo>
                    <a:lnTo>
                      <a:pt x="144" y="0"/>
                    </a:lnTo>
                    <a:lnTo>
                      <a:pt x="125" y="0"/>
                    </a:lnTo>
                    <a:lnTo>
                      <a:pt x="123" y="6"/>
                    </a:lnTo>
                    <a:lnTo>
                      <a:pt x="123" y="13"/>
                    </a:lnTo>
                    <a:lnTo>
                      <a:pt x="122" y="19"/>
                    </a:lnTo>
                    <a:lnTo>
                      <a:pt x="121" y="25"/>
                    </a:lnTo>
                    <a:lnTo>
                      <a:pt x="120" y="30"/>
                    </a:lnTo>
                    <a:lnTo>
                      <a:pt x="119" y="37"/>
                    </a:lnTo>
                    <a:lnTo>
                      <a:pt x="116" y="43"/>
                    </a:lnTo>
                    <a:lnTo>
                      <a:pt x="114" y="49"/>
                    </a:lnTo>
                    <a:lnTo>
                      <a:pt x="112" y="53"/>
                    </a:lnTo>
                    <a:lnTo>
                      <a:pt x="110" y="59"/>
                    </a:lnTo>
                    <a:lnTo>
                      <a:pt x="106" y="64"/>
                    </a:lnTo>
                    <a:lnTo>
                      <a:pt x="103" y="69"/>
                    </a:lnTo>
                    <a:lnTo>
                      <a:pt x="99" y="74"/>
                    </a:lnTo>
                    <a:lnTo>
                      <a:pt x="96" y="79"/>
                    </a:lnTo>
                    <a:lnTo>
                      <a:pt x="91" y="83"/>
                    </a:lnTo>
                    <a:lnTo>
                      <a:pt x="88" y="88"/>
                    </a:lnTo>
                    <a:lnTo>
                      <a:pt x="83" y="91"/>
                    </a:lnTo>
                    <a:lnTo>
                      <a:pt x="78" y="96"/>
                    </a:lnTo>
                    <a:lnTo>
                      <a:pt x="74" y="99"/>
                    </a:lnTo>
                    <a:lnTo>
                      <a:pt x="69" y="103"/>
                    </a:lnTo>
                    <a:lnTo>
                      <a:pt x="63" y="106"/>
                    </a:lnTo>
                    <a:lnTo>
                      <a:pt x="59" y="110"/>
                    </a:lnTo>
                    <a:lnTo>
                      <a:pt x="53" y="112"/>
                    </a:lnTo>
                    <a:lnTo>
                      <a:pt x="47" y="114"/>
                    </a:lnTo>
                    <a:lnTo>
                      <a:pt x="43" y="117"/>
                    </a:lnTo>
                    <a:lnTo>
                      <a:pt x="37" y="119"/>
                    </a:lnTo>
                    <a:lnTo>
                      <a:pt x="30" y="120"/>
                    </a:lnTo>
                    <a:lnTo>
                      <a:pt x="24" y="121"/>
                    </a:lnTo>
                    <a:lnTo>
                      <a:pt x="19" y="122"/>
                    </a:lnTo>
                    <a:lnTo>
                      <a:pt x="13" y="124"/>
                    </a:lnTo>
                    <a:lnTo>
                      <a:pt x="6" y="125"/>
                    </a:lnTo>
                    <a:lnTo>
                      <a:pt x="0" y="125"/>
                    </a:lnTo>
                    <a:lnTo>
                      <a:pt x="0" y="144"/>
                    </a:lnTo>
                    <a:close/>
                  </a:path>
                </a:pathLst>
              </a:custGeom>
              <a:solidFill>
                <a:srgbClr val="BFBFBF"/>
              </a:solidFill>
              <a:ln w="9525">
                <a:noFill/>
                <a:round/>
                <a:headEnd/>
                <a:tailEnd/>
              </a:ln>
            </p:spPr>
            <p:txBody>
              <a:bodyPr/>
              <a:lstStyle/>
              <a:p>
                <a:endParaRPr lang="en-GB"/>
              </a:p>
            </p:txBody>
          </p:sp>
          <p:sp>
            <p:nvSpPr>
              <p:cNvPr id="56" name="Freeform 258"/>
              <p:cNvSpPr>
                <a:spLocks/>
              </p:cNvSpPr>
              <p:nvPr/>
            </p:nvSpPr>
            <p:spPr bwMode="auto">
              <a:xfrm>
                <a:off x="1028" y="2153"/>
                <a:ext cx="73" cy="72"/>
              </a:xfrm>
              <a:custGeom>
                <a:avLst/>
                <a:gdLst>
                  <a:gd name="T0" fmla="*/ 1 w 145"/>
                  <a:gd name="T1" fmla="*/ 1 h 144"/>
                  <a:gd name="T2" fmla="*/ 1 w 145"/>
                  <a:gd name="T3" fmla="*/ 5 h 144"/>
                  <a:gd name="T4" fmla="*/ 1 w 145"/>
                  <a:gd name="T5" fmla="*/ 9 h 144"/>
                  <a:gd name="T6" fmla="*/ 3 w 145"/>
                  <a:gd name="T7" fmla="*/ 12 h 144"/>
                  <a:gd name="T8" fmla="*/ 4 w 145"/>
                  <a:gd name="T9" fmla="*/ 15 h 144"/>
                  <a:gd name="T10" fmla="*/ 6 w 145"/>
                  <a:gd name="T11" fmla="*/ 18 h 144"/>
                  <a:gd name="T12" fmla="*/ 8 w 145"/>
                  <a:gd name="T13" fmla="*/ 21 h 144"/>
                  <a:gd name="T14" fmla="*/ 10 w 145"/>
                  <a:gd name="T15" fmla="*/ 24 h 144"/>
                  <a:gd name="T16" fmla="*/ 12 w 145"/>
                  <a:gd name="T17" fmla="*/ 26 h 144"/>
                  <a:gd name="T18" fmla="*/ 15 w 145"/>
                  <a:gd name="T19" fmla="*/ 29 h 144"/>
                  <a:gd name="T20" fmla="*/ 18 w 145"/>
                  <a:gd name="T21" fmla="*/ 31 h 144"/>
                  <a:gd name="T22" fmla="*/ 21 w 145"/>
                  <a:gd name="T23" fmla="*/ 33 h 144"/>
                  <a:gd name="T24" fmla="*/ 24 w 145"/>
                  <a:gd name="T25" fmla="*/ 34 h 144"/>
                  <a:gd name="T26" fmla="*/ 27 w 145"/>
                  <a:gd name="T27" fmla="*/ 35 h 144"/>
                  <a:gd name="T28" fmla="*/ 31 w 145"/>
                  <a:gd name="T29" fmla="*/ 36 h 144"/>
                  <a:gd name="T30" fmla="*/ 35 w 145"/>
                  <a:gd name="T31" fmla="*/ 36 h 144"/>
                  <a:gd name="T32" fmla="*/ 37 w 145"/>
                  <a:gd name="T33" fmla="*/ 31 h 144"/>
                  <a:gd name="T34" fmla="*/ 33 w 145"/>
                  <a:gd name="T35" fmla="*/ 31 h 144"/>
                  <a:gd name="T36" fmla="*/ 30 w 145"/>
                  <a:gd name="T37" fmla="*/ 30 h 144"/>
                  <a:gd name="T38" fmla="*/ 27 w 145"/>
                  <a:gd name="T39" fmla="*/ 29 h 144"/>
                  <a:gd name="T40" fmla="*/ 25 w 145"/>
                  <a:gd name="T41" fmla="*/ 28 h 144"/>
                  <a:gd name="T42" fmla="*/ 22 w 145"/>
                  <a:gd name="T43" fmla="*/ 27 h 144"/>
                  <a:gd name="T44" fmla="*/ 19 w 145"/>
                  <a:gd name="T45" fmla="*/ 25 h 144"/>
                  <a:gd name="T46" fmla="*/ 17 w 145"/>
                  <a:gd name="T47" fmla="*/ 24 h 144"/>
                  <a:gd name="T48" fmla="*/ 14 w 145"/>
                  <a:gd name="T49" fmla="*/ 22 h 144"/>
                  <a:gd name="T50" fmla="*/ 12 w 145"/>
                  <a:gd name="T51" fmla="*/ 19 h 144"/>
                  <a:gd name="T52" fmla="*/ 11 w 145"/>
                  <a:gd name="T53" fmla="*/ 18 h 144"/>
                  <a:gd name="T54" fmla="*/ 9 w 145"/>
                  <a:gd name="T55" fmla="*/ 14 h 144"/>
                  <a:gd name="T56" fmla="*/ 8 w 145"/>
                  <a:gd name="T57" fmla="*/ 12 h 144"/>
                  <a:gd name="T58" fmla="*/ 7 w 145"/>
                  <a:gd name="T59" fmla="*/ 9 h 144"/>
                  <a:gd name="T60" fmla="*/ 6 w 145"/>
                  <a:gd name="T61" fmla="*/ 6 h 144"/>
                  <a:gd name="T62" fmla="*/ 6 w 145"/>
                  <a:gd name="T63" fmla="*/ 3 h 144"/>
                  <a:gd name="T64" fmla="*/ 6 w 145"/>
                  <a:gd name="T65" fmla="*/ 0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4"/>
                  <a:gd name="T101" fmla="*/ 145 w 145"/>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4">
                    <a:moveTo>
                      <a:pt x="0" y="0"/>
                    </a:moveTo>
                    <a:lnTo>
                      <a:pt x="1" y="7"/>
                    </a:lnTo>
                    <a:lnTo>
                      <a:pt x="1" y="14"/>
                    </a:lnTo>
                    <a:lnTo>
                      <a:pt x="2" y="22"/>
                    </a:lnTo>
                    <a:lnTo>
                      <a:pt x="3" y="29"/>
                    </a:lnTo>
                    <a:lnTo>
                      <a:pt x="4" y="36"/>
                    </a:lnTo>
                    <a:lnTo>
                      <a:pt x="7" y="43"/>
                    </a:lnTo>
                    <a:lnTo>
                      <a:pt x="9" y="50"/>
                    </a:lnTo>
                    <a:lnTo>
                      <a:pt x="11" y="56"/>
                    </a:lnTo>
                    <a:lnTo>
                      <a:pt x="15" y="63"/>
                    </a:lnTo>
                    <a:lnTo>
                      <a:pt x="17" y="68"/>
                    </a:lnTo>
                    <a:lnTo>
                      <a:pt x="22" y="74"/>
                    </a:lnTo>
                    <a:lnTo>
                      <a:pt x="25" y="81"/>
                    </a:lnTo>
                    <a:lnTo>
                      <a:pt x="29" y="87"/>
                    </a:lnTo>
                    <a:lnTo>
                      <a:pt x="33" y="91"/>
                    </a:lnTo>
                    <a:lnTo>
                      <a:pt x="38" y="97"/>
                    </a:lnTo>
                    <a:lnTo>
                      <a:pt x="43" y="102"/>
                    </a:lnTo>
                    <a:lnTo>
                      <a:pt x="47" y="106"/>
                    </a:lnTo>
                    <a:lnTo>
                      <a:pt x="53" y="111"/>
                    </a:lnTo>
                    <a:lnTo>
                      <a:pt x="59" y="116"/>
                    </a:lnTo>
                    <a:lnTo>
                      <a:pt x="64" y="120"/>
                    </a:lnTo>
                    <a:lnTo>
                      <a:pt x="70" y="124"/>
                    </a:lnTo>
                    <a:lnTo>
                      <a:pt x="76" y="127"/>
                    </a:lnTo>
                    <a:lnTo>
                      <a:pt x="82" y="130"/>
                    </a:lnTo>
                    <a:lnTo>
                      <a:pt x="89" y="133"/>
                    </a:lnTo>
                    <a:lnTo>
                      <a:pt x="96" y="135"/>
                    </a:lnTo>
                    <a:lnTo>
                      <a:pt x="101" y="137"/>
                    </a:lnTo>
                    <a:lnTo>
                      <a:pt x="108" y="140"/>
                    </a:lnTo>
                    <a:lnTo>
                      <a:pt x="115" y="141"/>
                    </a:lnTo>
                    <a:lnTo>
                      <a:pt x="122" y="143"/>
                    </a:lnTo>
                    <a:lnTo>
                      <a:pt x="130" y="143"/>
                    </a:lnTo>
                    <a:lnTo>
                      <a:pt x="137" y="144"/>
                    </a:lnTo>
                    <a:lnTo>
                      <a:pt x="145" y="144"/>
                    </a:lnTo>
                    <a:lnTo>
                      <a:pt x="145" y="125"/>
                    </a:lnTo>
                    <a:lnTo>
                      <a:pt x="138" y="125"/>
                    </a:lnTo>
                    <a:lnTo>
                      <a:pt x="131" y="124"/>
                    </a:lnTo>
                    <a:lnTo>
                      <a:pt x="125" y="122"/>
                    </a:lnTo>
                    <a:lnTo>
                      <a:pt x="120" y="121"/>
                    </a:lnTo>
                    <a:lnTo>
                      <a:pt x="114" y="120"/>
                    </a:lnTo>
                    <a:lnTo>
                      <a:pt x="107" y="119"/>
                    </a:lnTo>
                    <a:lnTo>
                      <a:pt x="101" y="117"/>
                    </a:lnTo>
                    <a:lnTo>
                      <a:pt x="97" y="114"/>
                    </a:lnTo>
                    <a:lnTo>
                      <a:pt x="91" y="112"/>
                    </a:lnTo>
                    <a:lnTo>
                      <a:pt x="85" y="110"/>
                    </a:lnTo>
                    <a:lnTo>
                      <a:pt x="81" y="106"/>
                    </a:lnTo>
                    <a:lnTo>
                      <a:pt x="75" y="103"/>
                    </a:lnTo>
                    <a:lnTo>
                      <a:pt x="70" y="99"/>
                    </a:lnTo>
                    <a:lnTo>
                      <a:pt x="66" y="96"/>
                    </a:lnTo>
                    <a:lnTo>
                      <a:pt x="61" y="91"/>
                    </a:lnTo>
                    <a:lnTo>
                      <a:pt x="56" y="88"/>
                    </a:lnTo>
                    <a:lnTo>
                      <a:pt x="53" y="83"/>
                    </a:lnTo>
                    <a:lnTo>
                      <a:pt x="48" y="79"/>
                    </a:lnTo>
                    <a:lnTo>
                      <a:pt x="45" y="74"/>
                    </a:lnTo>
                    <a:lnTo>
                      <a:pt x="41" y="69"/>
                    </a:lnTo>
                    <a:lnTo>
                      <a:pt x="38" y="65"/>
                    </a:lnTo>
                    <a:lnTo>
                      <a:pt x="36" y="59"/>
                    </a:lnTo>
                    <a:lnTo>
                      <a:pt x="32" y="53"/>
                    </a:lnTo>
                    <a:lnTo>
                      <a:pt x="30" y="49"/>
                    </a:lnTo>
                    <a:lnTo>
                      <a:pt x="28" y="43"/>
                    </a:lnTo>
                    <a:lnTo>
                      <a:pt x="26" y="37"/>
                    </a:lnTo>
                    <a:lnTo>
                      <a:pt x="24" y="32"/>
                    </a:lnTo>
                    <a:lnTo>
                      <a:pt x="23" y="25"/>
                    </a:lnTo>
                    <a:lnTo>
                      <a:pt x="22" y="19"/>
                    </a:lnTo>
                    <a:lnTo>
                      <a:pt x="21" y="13"/>
                    </a:lnTo>
                    <a:lnTo>
                      <a:pt x="21" y="6"/>
                    </a:lnTo>
                    <a:lnTo>
                      <a:pt x="21" y="0"/>
                    </a:lnTo>
                    <a:lnTo>
                      <a:pt x="0" y="0"/>
                    </a:lnTo>
                    <a:close/>
                  </a:path>
                </a:pathLst>
              </a:custGeom>
              <a:solidFill>
                <a:srgbClr val="BFBFBF"/>
              </a:solidFill>
              <a:ln w="9525">
                <a:noFill/>
                <a:round/>
                <a:headEnd/>
                <a:tailEnd/>
              </a:ln>
            </p:spPr>
            <p:txBody>
              <a:bodyPr/>
              <a:lstStyle/>
              <a:p>
                <a:endParaRPr lang="en-GB"/>
              </a:p>
            </p:txBody>
          </p:sp>
          <p:sp>
            <p:nvSpPr>
              <p:cNvPr id="57" name="Freeform 259"/>
              <p:cNvSpPr>
                <a:spLocks/>
              </p:cNvSpPr>
              <p:nvPr/>
            </p:nvSpPr>
            <p:spPr bwMode="auto">
              <a:xfrm>
                <a:off x="1028" y="2080"/>
                <a:ext cx="73" cy="73"/>
              </a:xfrm>
              <a:custGeom>
                <a:avLst/>
                <a:gdLst>
                  <a:gd name="T0" fmla="*/ 35 w 145"/>
                  <a:gd name="T1" fmla="*/ 1 h 145"/>
                  <a:gd name="T2" fmla="*/ 31 w 145"/>
                  <a:gd name="T3" fmla="*/ 1 h 145"/>
                  <a:gd name="T4" fmla="*/ 27 w 145"/>
                  <a:gd name="T5" fmla="*/ 2 h 145"/>
                  <a:gd name="T6" fmla="*/ 24 w 145"/>
                  <a:gd name="T7" fmla="*/ 3 h 145"/>
                  <a:gd name="T8" fmla="*/ 21 w 145"/>
                  <a:gd name="T9" fmla="*/ 4 h 145"/>
                  <a:gd name="T10" fmla="*/ 18 w 145"/>
                  <a:gd name="T11" fmla="*/ 6 h 145"/>
                  <a:gd name="T12" fmla="*/ 15 w 145"/>
                  <a:gd name="T13" fmla="*/ 8 h 145"/>
                  <a:gd name="T14" fmla="*/ 12 w 145"/>
                  <a:gd name="T15" fmla="*/ 10 h 145"/>
                  <a:gd name="T16" fmla="*/ 10 w 145"/>
                  <a:gd name="T17" fmla="*/ 12 h 145"/>
                  <a:gd name="T18" fmla="*/ 8 w 145"/>
                  <a:gd name="T19" fmla="*/ 15 h 145"/>
                  <a:gd name="T20" fmla="*/ 6 w 145"/>
                  <a:gd name="T21" fmla="*/ 18 h 145"/>
                  <a:gd name="T22" fmla="*/ 4 w 145"/>
                  <a:gd name="T23" fmla="*/ 21 h 145"/>
                  <a:gd name="T24" fmla="*/ 3 w 145"/>
                  <a:gd name="T25" fmla="*/ 24 h 145"/>
                  <a:gd name="T26" fmla="*/ 1 w 145"/>
                  <a:gd name="T27" fmla="*/ 28 h 145"/>
                  <a:gd name="T28" fmla="*/ 1 w 145"/>
                  <a:gd name="T29" fmla="*/ 31 h 145"/>
                  <a:gd name="T30" fmla="*/ 1 w 145"/>
                  <a:gd name="T31" fmla="*/ 35 h 145"/>
                  <a:gd name="T32" fmla="*/ 6 w 145"/>
                  <a:gd name="T33" fmla="*/ 37 h 145"/>
                  <a:gd name="T34" fmla="*/ 6 w 145"/>
                  <a:gd name="T35" fmla="*/ 34 h 145"/>
                  <a:gd name="T36" fmla="*/ 6 w 145"/>
                  <a:gd name="T37" fmla="*/ 30 h 145"/>
                  <a:gd name="T38" fmla="*/ 7 w 145"/>
                  <a:gd name="T39" fmla="*/ 28 h 145"/>
                  <a:gd name="T40" fmla="*/ 8 w 145"/>
                  <a:gd name="T41" fmla="*/ 25 h 145"/>
                  <a:gd name="T42" fmla="*/ 9 w 145"/>
                  <a:gd name="T43" fmla="*/ 22 h 145"/>
                  <a:gd name="T44" fmla="*/ 11 w 145"/>
                  <a:gd name="T45" fmla="*/ 19 h 145"/>
                  <a:gd name="T46" fmla="*/ 12 w 145"/>
                  <a:gd name="T47" fmla="*/ 17 h 145"/>
                  <a:gd name="T48" fmla="*/ 14 w 145"/>
                  <a:gd name="T49" fmla="*/ 15 h 145"/>
                  <a:gd name="T50" fmla="*/ 17 w 145"/>
                  <a:gd name="T51" fmla="*/ 13 h 145"/>
                  <a:gd name="T52" fmla="*/ 19 w 145"/>
                  <a:gd name="T53" fmla="*/ 11 h 145"/>
                  <a:gd name="T54" fmla="*/ 22 w 145"/>
                  <a:gd name="T55" fmla="*/ 9 h 145"/>
                  <a:gd name="T56" fmla="*/ 25 w 145"/>
                  <a:gd name="T57" fmla="*/ 8 h 145"/>
                  <a:gd name="T58" fmla="*/ 27 w 145"/>
                  <a:gd name="T59" fmla="*/ 7 h 145"/>
                  <a:gd name="T60" fmla="*/ 30 w 145"/>
                  <a:gd name="T61" fmla="*/ 6 h 145"/>
                  <a:gd name="T62" fmla="*/ 33 w 145"/>
                  <a:gd name="T63" fmla="*/ 6 h 145"/>
                  <a:gd name="T64" fmla="*/ 37 w 145"/>
                  <a:gd name="T65" fmla="*/ 6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5"/>
                  <a:gd name="T101" fmla="*/ 145 w 145"/>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5">
                    <a:moveTo>
                      <a:pt x="145" y="0"/>
                    </a:moveTo>
                    <a:lnTo>
                      <a:pt x="137" y="2"/>
                    </a:lnTo>
                    <a:lnTo>
                      <a:pt x="130" y="2"/>
                    </a:lnTo>
                    <a:lnTo>
                      <a:pt x="122" y="3"/>
                    </a:lnTo>
                    <a:lnTo>
                      <a:pt x="115" y="4"/>
                    </a:lnTo>
                    <a:lnTo>
                      <a:pt x="108" y="5"/>
                    </a:lnTo>
                    <a:lnTo>
                      <a:pt x="101" y="7"/>
                    </a:lnTo>
                    <a:lnTo>
                      <a:pt x="96" y="10"/>
                    </a:lnTo>
                    <a:lnTo>
                      <a:pt x="89" y="12"/>
                    </a:lnTo>
                    <a:lnTo>
                      <a:pt x="82" y="15"/>
                    </a:lnTo>
                    <a:lnTo>
                      <a:pt x="76" y="19"/>
                    </a:lnTo>
                    <a:lnTo>
                      <a:pt x="70" y="22"/>
                    </a:lnTo>
                    <a:lnTo>
                      <a:pt x="64" y="26"/>
                    </a:lnTo>
                    <a:lnTo>
                      <a:pt x="59" y="29"/>
                    </a:lnTo>
                    <a:lnTo>
                      <a:pt x="53" y="34"/>
                    </a:lnTo>
                    <a:lnTo>
                      <a:pt x="47" y="38"/>
                    </a:lnTo>
                    <a:lnTo>
                      <a:pt x="43" y="43"/>
                    </a:lnTo>
                    <a:lnTo>
                      <a:pt x="38" y="48"/>
                    </a:lnTo>
                    <a:lnTo>
                      <a:pt x="33" y="53"/>
                    </a:lnTo>
                    <a:lnTo>
                      <a:pt x="29" y="59"/>
                    </a:lnTo>
                    <a:lnTo>
                      <a:pt x="25" y="65"/>
                    </a:lnTo>
                    <a:lnTo>
                      <a:pt x="22" y="71"/>
                    </a:lnTo>
                    <a:lnTo>
                      <a:pt x="17" y="76"/>
                    </a:lnTo>
                    <a:lnTo>
                      <a:pt x="15" y="82"/>
                    </a:lnTo>
                    <a:lnTo>
                      <a:pt x="11" y="89"/>
                    </a:lnTo>
                    <a:lnTo>
                      <a:pt x="9" y="96"/>
                    </a:lnTo>
                    <a:lnTo>
                      <a:pt x="7" y="102"/>
                    </a:lnTo>
                    <a:lnTo>
                      <a:pt x="4" y="109"/>
                    </a:lnTo>
                    <a:lnTo>
                      <a:pt x="3" y="116"/>
                    </a:lnTo>
                    <a:lnTo>
                      <a:pt x="2" y="124"/>
                    </a:lnTo>
                    <a:lnTo>
                      <a:pt x="1" y="130"/>
                    </a:lnTo>
                    <a:lnTo>
                      <a:pt x="1" y="137"/>
                    </a:lnTo>
                    <a:lnTo>
                      <a:pt x="0" y="145"/>
                    </a:lnTo>
                    <a:lnTo>
                      <a:pt x="21" y="145"/>
                    </a:lnTo>
                    <a:lnTo>
                      <a:pt x="21" y="139"/>
                    </a:lnTo>
                    <a:lnTo>
                      <a:pt x="21" y="133"/>
                    </a:lnTo>
                    <a:lnTo>
                      <a:pt x="22" y="126"/>
                    </a:lnTo>
                    <a:lnTo>
                      <a:pt x="23" y="120"/>
                    </a:lnTo>
                    <a:lnTo>
                      <a:pt x="24" y="114"/>
                    </a:lnTo>
                    <a:lnTo>
                      <a:pt x="26" y="109"/>
                    </a:lnTo>
                    <a:lnTo>
                      <a:pt x="28" y="103"/>
                    </a:lnTo>
                    <a:lnTo>
                      <a:pt x="30" y="97"/>
                    </a:lnTo>
                    <a:lnTo>
                      <a:pt x="32" y="91"/>
                    </a:lnTo>
                    <a:lnTo>
                      <a:pt x="36" y="86"/>
                    </a:lnTo>
                    <a:lnTo>
                      <a:pt x="38" y="81"/>
                    </a:lnTo>
                    <a:lnTo>
                      <a:pt x="41" y="75"/>
                    </a:lnTo>
                    <a:lnTo>
                      <a:pt x="45" y="71"/>
                    </a:lnTo>
                    <a:lnTo>
                      <a:pt x="48" y="66"/>
                    </a:lnTo>
                    <a:lnTo>
                      <a:pt x="53" y="61"/>
                    </a:lnTo>
                    <a:lnTo>
                      <a:pt x="56" y="57"/>
                    </a:lnTo>
                    <a:lnTo>
                      <a:pt x="61" y="53"/>
                    </a:lnTo>
                    <a:lnTo>
                      <a:pt x="66" y="49"/>
                    </a:lnTo>
                    <a:lnTo>
                      <a:pt x="70" y="45"/>
                    </a:lnTo>
                    <a:lnTo>
                      <a:pt x="75" y="42"/>
                    </a:lnTo>
                    <a:lnTo>
                      <a:pt x="81" y="38"/>
                    </a:lnTo>
                    <a:lnTo>
                      <a:pt x="85" y="36"/>
                    </a:lnTo>
                    <a:lnTo>
                      <a:pt x="91" y="33"/>
                    </a:lnTo>
                    <a:lnTo>
                      <a:pt x="97" y="30"/>
                    </a:lnTo>
                    <a:lnTo>
                      <a:pt x="101" y="28"/>
                    </a:lnTo>
                    <a:lnTo>
                      <a:pt x="107" y="27"/>
                    </a:lnTo>
                    <a:lnTo>
                      <a:pt x="114" y="25"/>
                    </a:lnTo>
                    <a:lnTo>
                      <a:pt x="120" y="23"/>
                    </a:lnTo>
                    <a:lnTo>
                      <a:pt x="125" y="22"/>
                    </a:lnTo>
                    <a:lnTo>
                      <a:pt x="131" y="21"/>
                    </a:lnTo>
                    <a:lnTo>
                      <a:pt x="138" y="21"/>
                    </a:lnTo>
                    <a:lnTo>
                      <a:pt x="145" y="21"/>
                    </a:lnTo>
                    <a:lnTo>
                      <a:pt x="145" y="0"/>
                    </a:lnTo>
                    <a:close/>
                  </a:path>
                </a:pathLst>
              </a:custGeom>
              <a:solidFill>
                <a:srgbClr val="BFBFBF"/>
              </a:solidFill>
              <a:ln w="9525">
                <a:noFill/>
                <a:round/>
                <a:headEnd/>
                <a:tailEnd/>
              </a:ln>
            </p:spPr>
            <p:txBody>
              <a:bodyPr/>
              <a:lstStyle/>
              <a:p>
                <a:endParaRPr lang="en-GB"/>
              </a:p>
            </p:txBody>
          </p:sp>
          <p:sp>
            <p:nvSpPr>
              <p:cNvPr id="58" name="Freeform 260"/>
              <p:cNvSpPr>
                <a:spLocks noEditPoints="1"/>
              </p:cNvSpPr>
              <p:nvPr/>
            </p:nvSpPr>
            <p:spPr bwMode="auto">
              <a:xfrm>
                <a:off x="1006" y="2058"/>
                <a:ext cx="190" cy="189"/>
              </a:xfrm>
              <a:custGeom>
                <a:avLst/>
                <a:gdLst>
                  <a:gd name="T0" fmla="*/ 57 w 379"/>
                  <a:gd name="T1" fmla="*/ 1 h 378"/>
                  <a:gd name="T2" fmla="*/ 68 w 379"/>
                  <a:gd name="T3" fmla="*/ 5 h 378"/>
                  <a:gd name="T4" fmla="*/ 78 w 379"/>
                  <a:gd name="T5" fmla="*/ 11 h 378"/>
                  <a:gd name="T6" fmla="*/ 86 w 379"/>
                  <a:gd name="T7" fmla="*/ 20 h 378"/>
                  <a:gd name="T8" fmla="*/ 91 w 379"/>
                  <a:gd name="T9" fmla="*/ 29 h 378"/>
                  <a:gd name="T10" fmla="*/ 95 w 379"/>
                  <a:gd name="T11" fmla="*/ 41 h 378"/>
                  <a:gd name="T12" fmla="*/ 95 w 379"/>
                  <a:gd name="T13" fmla="*/ 52 h 378"/>
                  <a:gd name="T14" fmla="*/ 92 w 379"/>
                  <a:gd name="T15" fmla="*/ 63 h 378"/>
                  <a:gd name="T16" fmla="*/ 87 w 379"/>
                  <a:gd name="T17" fmla="*/ 74 h 378"/>
                  <a:gd name="T18" fmla="*/ 80 w 379"/>
                  <a:gd name="T19" fmla="*/ 83 h 378"/>
                  <a:gd name="T20" fmla="*/ 70 w 379"/>
                  <a:gd name="T21" fmla="*/ 89 h 378"/>
                  <a:gd name="T22" fmla="*/ 59 w 379"/>
                  <a:gd name="T23" fmla="*/ 93 h 378"/>
                  <a:gd name="T24" fmla="*/ 48 w 379"/>
                  <a:gd name="T25" fmla="*/ 95 h 378"/>
                  <a:gd name="T26" fmla="*/ 36 w 379"/>
                  <a:gd name="T27" fmla="*/ 93 h 378"/>
                  <a:gd name="T28" fmla="*/ 25 w 379"/>
                  <a:gd name="T29" fmla="*/ 89 h 378"/>
                  <a:gd name="T30" fmla="*/ 16 w 379"/>
                  <a:gd name="T31" fmla="*/ 83 h 378"/>
                  <a:gd name="T32" fmla="*/ 9 w 379"/>
                  <a:gd name="T33" fmla="*/ 74 h 378"/>
                  <a:gd name="T34" fmla="*/ 3 w 379"/>
                  <a:gd name="T35" fmla="*/ 63 h 378"/>
                  <a:gd name="T36" fmla="*/ 1 w 379"/>
                  <a:gd name="T37" fmla="*/ 52 h 378"/>
                  <a:gd name="T38" fmla="*/ 1 w 379"/>
                  <a:gd name="T39" fmla="*/ 41 h 378"/>
                  <a:gd name="T40" fmla="*/ 4 w 379"/>
                  <a:gd name="T41" fmla="*/ 29 h 378"/>
                  <a:gd name="T42" fmla="*/ 10 w 379"/>
                  <a:gd name="T43" fmla="*/ 20 h 378"/>
                  <a:gd name="T44" fmla="*/ 18 w 379"/>
                  <a:gd name="T45" fmla="*/ 11 h 378"/>
                  <a:gd name="T46" fmla="*/ 27 w 379"/>
                  <a:gd name="T47" fmla="*/ 5 h 378"/>
                  <a:gd name="T48" fmla="*/ 38 w 379"/>
                  <a:gd name="T49" fmla="*/ 1 h 378"/>
                  <a:gd name="T50" fmla="*/ 48 w 379"/>
                  <a:gd name="T51" fmla="*/ 11 h 378"/>
                  <a:gd name="T52" fmla="*/ 57 w 379"/>
                  <a:gd name="T53" fmla="*/ 12 h 378"/>
                  <a:gd name="T54" fmla="*/ 65 w 379"/>
                  <a:gd name="T55" fmla="*/ 15 h 378"/>
                  <a:gd name="T56" fmla="*/ 72 w 379"/>
                  <a:gd name="T57" fmla="*/ 21 h 378"/>
                  <a:gd name="T58" fmla="*/ 78 w 379"/>
                  <a:gd name="T59" fmla="*/ 27 h 378"/>
                  <a:gd name="T60" fmla="*/ 82 w 379"/>
                  <a:gd name="T61" fmla="*/ 35 h 378"/>
                  <a:gd name="T62" fmla="*/ 84 w 379"/>
                  <a:gd name="T63" fmla="*/ 44 h 378"/>
                  <a:gd name="T64" fmla="*/ 84 w 379"/>
                  <a:gd name="T65" fmla="*/ 52 h 378"/>
                  <a:gd name="T66" fmla="*/ 81 w 379"/>
                  <a:gd name="T67" fmla="*/ 61 h 378"/>
                  <a:gd name="T68" fmla="*/ 77 w 379"/>
                  <a:gd name="T69" fmla="*/ 69 h 378"/>
                  <a:gd name="T70" fmla="*/ 71 w 379"/>
                  <a:gd name="T71" fmla="*/ 76 h 378"/>
                  <a:gd name="T72" fmla="*/ 63 w 379"/>
                  <a:gd name="T73" fmla="*/ 81 h 378"/>
                  <a:gd name="T74" fmla="*/ 55 w 379"/>
                  <a:gd name="T75" fmla="*/ 83 h 378"/>
                  <a:gd name="T76" fmla="*/ 46 w 379"/>
                  <a:gd name="T77" fmla="*/ 84 h 378"/>
                  <a:gd name="T78" fmla="*/ 37 w 379"/>
                  <a:gd name="T79" fmla="*/ 83 h 378"/>
                  <a:gd name="T80" fmla="*/ 29 w 379"/>
                  <a:gd name="T81" fmla="*/ 79 h 378"/>
                  <a:gd name="T82" fmla="*/ 22 w 379"/>
                  <a:gd name="T83" fmla="*/ 73 h 378"/>
                  <a:gd name="T84" fmla="*/ 17 w 379"/>
                  <a:gd name="T85" fmla="*/ 66 h 378"/>
                  <a:gd name="T86" fmla="*/ 13 w 379"/>
                  <a:gd name="T87" fmla="*/ 58 h 378"/>
                  <a:gd name="T88" fmla="*/ 12 w 379"/>
                  <a:gd name="T89" fmla="*/ 49 h 378"/>
                  <a:gd name="T90" fmla="*/ 12 w 379"/>
                  <a:gd name="T91" fmla="*/ 41 h 378"/>
                  <a:gd name="T92" fmla="*/ 15 w 379"/>
                  <a:gd name="T93" fmla="*/ 31 h 378"/>
                  <a:gd name="T94" fmla="*/ 20 w 379"/>
                  <a:gd name="T95" fmla="*/ 24 h 378"/>
                  <a:gd name="T96" fmla="*/ 26 w 379"/>
                  <a:gd name="T97" fmla="*/ 19 h 378"/>
                  <a:gd name="T98" fmla="*/ 34 w 379"/>
                  <a:gd name="T99" fmla="*/ 13 h 378"/>
                  <a:gd name="T100" fmla="*/ 42 w 379"/>
                  <a:gd name="T101" fmla="*/ 12 h 3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9"/>
                  <a:gd name="T154" fmla="*/ 0 h 378"/>
                  <a:gd name="T155" fmla="*/ 379 w 379"/>
                  <a:gd name="T156" fmla="*/ 378 h 3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9" h="378">
                    <a:moveTo>
                      <a:pt x="190" y="0"/>
                    </a:moveTo>
                    <a:lnTo>
                      <a:pt x="199" y="1"/>
                    </a:lnTo>
                    <a:lnTo>
                      <a:pt x="209" y="1"/>
                    </a:lnTo>
                    <a:lnTo>
                      <a:pt x="218" y="2"/>
                    </a:lnTo>
                    <a:lnTo>
                      <a:pt x="228" y="4"/>
                    </a:lnTo>
                    <a:lnTo>
                      <a:pt x="236" y="7"/>
                    </a:lnTo>
                    <a:lnTo>
                      <a:pt x="245" y="9"/>
                    </a:lnTo>
                    <a:lnTo>
                      <a:pt x="255" y="11"/>
                    </a:lnTo>
                    <a:lnTo>
                      <a:pt x="263" y="15"/>
                    </a:lnTo>
                    <a:lnTo>
                      <a:pt x="272" y="19"/>
                    </a:lnTo>
                    <a:lnTo>
                      <a:pt x="280" y="23"/>
                    </a:lnTo>
                    <a:lnTo>
                      <a:pt x="288" y="27"/>
                    </a:lnTo>
                    <a:lnTo>
                      <a:pt x="295" y="33"/>
                    </a:lnTo>
                    <a:lnTo>
                      <a:pt x="303" y="38"/>
                    </a:lnTo>
                    <a:lnTo>
                      <a:pt x="310" y="43"/>
                    </a:lnTo>
                    <a:lnTo>
                      <a:pt x="317" y="49"/>
                    </a:lnTo>
                    <a:lnTo>
                      <a:pt x="324" y="56"/>
                    </a:lnTo>
                    <a:lnTo>
                      <a:pt x="330" y="62"/>
                    </a:lnTo>
                    <a:lnTo>
                      <a:pt x="335" y="69"/>
                    </a:lnTo>
                    <a:lnTo>
                      <a:pt x="341" y="77"/>
                    </a:lnTo>
                    <a:lnTo>
                      <a:pt x="347" y="84"/>
                    </a:lnTo>
                    <a:lnTo>
                      <a:pt x="351" y="92"/>
                    </a:lnTo>
                    <a:lnTo>
                      <a:pt x="356" y="100"/>
                    </a:lnTo>
                    <a:lnTo>
                      <a:pt x="361" y="108"/>
                    </a:lnTo>
                    <a:lnTo>
                      <a:pt x="364" y="116"/>
                    </a:lnTo>
                    <a:lnTo>
                      <a:pt x="368" y="124"/>
                    </a:lnTo>
                    <a:lnTo>
                      <a:pt x="371" y="133"/>
                    </a:lnTo>
                    <a:lnTo>
                      <a:pt x="373" y="142"/>
                    </a:lnTo>
                    <a:lnTo>
                      <a:pt x="376" y="151"/>
                    </a:lnTo>
                    <a:lnTo>
                      <a:pt x="377" y="161"/>
                    </a:lnTo>
                    <a:lnTo>
                      <a:pt x="378" y="170"/>
                    </a:lnTo>
                    <a:lnTo>
                      <a:pt x="379" y="179"/>
                    </a:lnTo>
                    <a:lnTo>
                      <a:pt x="379" y="189"/>
                    </a:lnTo>
                    <a:lnTo>
                      <a:pt x="379" y="199"/>
                    </a:lnTo>
                    <a:lnTo>
                      <a:pt x="378" y="209"/>
                    </a:lnTo>
                    <a:lnTo>
                      <a:pt x="377" y="218"/>
                    </a:lnTo>
                    <a:lnTo>
                      <a:pt x="376" y="227"/>
                    </a:lnTo>
                    <a:lnTo>
                      <a:pt x="373" y="237"/>
                    </a:lnTo>
                    <a:lnTo>
                      <a:pt x="371" y="245"/>
                    </a:lnTo>
                    <a:lnTo>
                      <a:pt x="368" y="254"/>
                    </a:lnTo>
                    <a:lnTo>
                      <a:pt x="364" y="263"/>
                    </a:lnTo>
                    <a:lnTo>
                      <a:pt x="361" y="271"/>
                    </a:lnTo>
                    <a:lnTo>
                      <a:pt x="356" y="279"/>
                    </a:lnTo>
                    <a:lnTo>
                      <a:pt x="351" y="287"/>
                    </a:lnTo>
                    <a:lnTo>
                      <a:pt x="347" y="294"/>
                    </a:lnTo>
                    <a:lnTo>
                      <a:pt x="341" y="302"/>
                    </a:lnTo>
                    <a:lnTo>
                      <a:pt x="335" y="309"/>
                    </a:lnTo>
                    <a:lnTo>
                      <a:pt x="330" y="316"/>
                    </a:lnTo>
                    <a:lnTo>
                      <a:pt x="324" y="323"/>
                    </a:lnTo>
                    <a:lnTo>
                      <a:pt x="317" y="329"/>
                    </a:lnTo>
                    <a:lnTo>
                      <a:pt x="310" y="334"/>
                    </a:lnTo>
                    <a:lnTo>
                      <a:pt x="303" y="340"/>
                    </a:lnTo>
                    <a:lnTo>
                      <a:pt x="295" y="346"/>
                    </a:lnTo>
                    <a:lnTo>
                      <a:pt x="288" y="351"/>
                    </a:lnTo>
                    <a:lnTo>
                      <a:pt x="280" y="355"/>
                    </a:lnTo>
                    <a:lnTo>
                      <a:pt x="272" y="360"/>
                    </a:lnTo>
                    <a:lnTo>
                      <a:pt x="263" y="363"/>
                    </a:lnTo>
                    <a:lnTo>
                      <a:pt x="255" y="367"/>
                    </a:lnTo>
                    <a:lnTo>
                      <a:pt x="245" y="370"/>
                    </a:lnTo>
                    <a:lnTo>
                      <a:pt x="236" y="372"/>
                    </a:lnTo>
                    <a:lnTo>
                      <a:pt x="228" y="375"/>
                    </a:lnTo>
                    <a:lnTo>
                      <a:pt x="218" y="376"/>
                    </a:lnTo>
                    <a:lnTo>
                      <a:pt x="209" y="377"/>
                    </a:lnTo>
                    <a:lnTo>
                      <a:pt x="199" y="378"/>
                    </a:lnTo>
                    <a:lnTo>
                      <a:pt x="190" y="378"/>
                    </a:lnTo>
                    <a:lnTo>
                      <a:pt x="180" y="378"/>
                    </a:lnTo>
                    <a:lnTo>
                      <a:pt x="170" y="377"/>
                    </a:lnTo>
                    <a:lnTo>
                      <a:pt x="161" y="376"/>
                    </a:lnTo>
                    <a:lnTo>
                      <a:pt x="152" y="375"/>
                    </a:lnTo>
                    <a:lnTo>
                      <a:pt x="143" y="372"/>
                    </a:lnTo>
                    <a:lnTo>
                      <a:pt x="134" y="370"/>
                    </a:lnTo>
                    <a:lnTo>
                      <a:pt x="124" y="367"/>
                    </a:lnTo>
                    <a:lnTo>
                      <a:pt x="116" y="363"/>
                    </a:lnTo>
                    <a:lnTo>
                      <a:pt x="108" y="360"/>
                    </a:lnTo>
                    <a:lnTo>
                      <a:pt x="100" y="355"/>
                    </a:lnTo>
                    <a:lnTo>
                      <a:pt x="92" y="351"/>
                    </a:lnTo>
                    <a:lnTo>
                      <a:pt x="84" y="346"/>
                    </a:lnTo>
                    <a:lnTo>
                      <a:pt x="77" y="340"/>
                    </a:lnTo>
                    <a:lnTo>
                      <a:pt x="69" y="334"/>
                    </a:lnTo>
                    <a:lnTo>
                      <a:pt x="62" y="329"/>
                    </a:lnTo>
                    <a:lnTo>
                      <a:pt x="56" y="323"/>
                    </a:lnTo>
                    <a:lnTo>
                      <a:pt x="49" y="316"/>
                    </a:lnTo>
                    <a:lnTo>
                      <a:pt x="44" y="309"/>
                    </a:lnTo>
                    <a:lnTo>
                      <a:pt x="38" y="302"/>
                    </a:lnTo>
                    <a:lnTo>
                      <a:pt x="33" y="294"/>
                    </a:lnTo>
                    <a:lnTo>
                      <a:pt x="28" y="287"/>
                    </a:lnTo>
                    <a:lnTo>
                      <a:pt x="23" y="279"/>
                    </a:lnTo>
                    <a:lnTo>
                      <a:pt x="20" y="271"/>
                    </a:lnTo>
                    <a:lnTo>
                      <a:pt x="15" y="263"/>
                    </a:lnTo>
                    <a:lnTo>
                      <a:pt x="11" y="254"/>
                    </a:lnTo>
                    <a:lnTo>
                      <a:pt x="9" y="245"/>
                    </a:lnTo>
                    <a:lnTo>
                      <a:pt x="7" y="237"/>
                    </a:lnTo>
                    <a:lnTo>
                      <a:pt x="5" y="227"/>
                    </a:lnTo>
                    <a:lnTo>
                      <a:pt x="2" y="218"/>
                    </a:lnTo>
                    <a:lnTo>
                      <a:pt x="1" y="209"/>
                    </a:lnTo>
                    <a:lnTo>
                      <a:pt x="1" y="199"/>
                    </a:lnTo>
                    <a:lnTo>
                      <a:pt x="0" y="189"/>
                    </a:lnTo>
                    <a:lnTo>
                      <a:pt x="1" y="179"/>
                    </a:lnTo>
                    <a:lnTo>
                      <a:pt x="1" y="170"/>
                    </a:lnTo>
                    <a:lnTo>
                      <a:pt x="2" y="161"/>
                    </a:lnTo>
                    <a:lnTo>
                      <a:pt x="5" y="151"/>
                    </a:lnTo>
                    <a:lnTo>
                      <a:pt x="7" y="142"/>
                    </a:lnTo>
                    <a:lnTo>
                      <a:pt x="9" y="133"/>
                    </a:lnTo>
                    <a:lnTo>
                      <a:pt x="11" y="124"/>
                    </a:lnTo>
                    <a:lnTo>
                      <a:pt x="15" y="116"/>
                    </a:lnTo>
                    <a:lnTo>
                      <a:pt x="20" y="108"/>
                    </a:lnTo>
                    <a:lnTo>
                      <a:pt x="23" y="100"/>
                    </a:lnTo>
                    <a:lnTo>
                      <a:pt x="28" y="92"/>
                    </a:lnTo>
                    <a:lnTo>
                      <a:pt x="33" y="84"/>
                    </a:lnTo>
                    <a:lnTo>
                      <a:pt x="38" y="77"/>
                    </a:lnTo>
                    <a:lnTo>
                      <a:pt x="44" y="69"/>
                    </a:lnTo>
                    <a:lnTo>
                      <a:pt x="49" y="62"/>
                    </a:lnTo>
                    <a:lnTo>
                      <a:pt x="56" y="56"/>
                    </a:lnTo>
                    <a:lnTo>
                      <a:pt x="62" y="49"/>
                    </a:lnTo>
                    <a:lnTo>
                      <a:pt x="69" y="43"/>
                    </a:lnTo>
                    <a:lnTo>
                      <a:pt x="77" y="38"/>
                    </a:lnTo>
                    <a:lnTo>
                      <a:pt x="84" y="33"/>
                    </a:lnTo>
                    <a:lnTo>
                      <a:pt x="92" y="27"/>
                    </a:lnTo>
                    <a:lnTo>
                      <a:pt x="100" y="23"/>
                    </a:lnTo>
                    <a:lnTo>
                      <a:pt x="108" y="19"/>
                    </a:lnTo>
                    <a:lnTo>
                      <a:pt x="116" y="15"/>
                    </a:lnTo>
                    <a:lnTo>
                      <a:pt x="124" y="11"/>
                    </a:lnTo>
                    <a:lnTo>
                      <a:pt x="134" y="9"/>
                    </a:lnTo>
                    <a:lnTo>
                      <a:pt x="143" y="7"/>
                    </a:lnTo>
                    <a:lnTo>
                      <a:pt x="152" y="4"/>
                    </a:lnTo>
                    <a:lnTo>
                      <a:pt x="161" y="2"/>
                    </a:lnTo>
                    <a:lnTo>
                      <a:pt x="170" y="1"/>
                    </a:lnTo>
                    <a:lnTo>
                      <a:pt x="180" y="1"/>
                    </a:lnTo>
                    <a:lnTo>
                      <a:pt x="190" y="0"/>
                    </a:lnTo>
                    <a:close/>
                    <a:moveTo>
                      <a:pt x="190" y="43"/>
                    </a:moveTo>
                    <a:lnTo>
                      <a:pt x="197" y="44"/>
                    </a:lnTo>
                    <a:lnTo>
                      <a:pt x="204" y="44"/>
                    </a:lnTo>
                    <a:lnTo>
                      <a:pt x="212" y="46"/>
                    </a:lnTo>
                    <a:lnTo>
                      <a:pt x="219" y="47"/>
                    </a:lnTo>
                    <a:lnTo>
                      <a:pt x="226" y="48"/>
                    </a:lnTo>
                    <a:lnTo>
                      <a:pt x="233" y="50"/>
                    </a:lnTo>
                    <a:lnTo>
                      <a:pt x="240" y="53"/>
                    </a:lnTo>
                    <a:lnTo>
                      <a:pt x="247" y="55"/>
                    </a:lnTo>
                    <a:lnTo>
                      <a:pt x="252" y="58"/>
                    </a:lnTo>
                    <a:lnTo>
                      <a:pt x="259" y="62"/>
                    </a:lnTo>
                    <a:lnTo>
                      <a:pt x="265" y="65"/>
                    </a:lnTo>
                    <a:lnTo>
                      <a:pt x="271" y="69"/>
                    </a:lnTo>
                    <a:lnTo>
                      <a:pt x="277" y="73"/>
                    </a:lnTo>
                    <a:lnTo>
                      <a:pt x="282" y="77"/>
                    </a:lnTo>
                    <a:lnTo>
                      <a:pt x="287" y="81"/>
                    </a:lnTo>
                    <a:lnTo>
                      <a:pt x="293" y="87"/>
                    </a:lnTo>
                    <a:lnTo>
                      <a:pt x="297" y="92"/>
                    </a:lnTo>
                    <a:lnTo>
                      <a:pt x="302" y="97"/>
                    </a:lnTo>
                    <a:lnTo>
                      <a:pt x="306" y="102"/>
                    </a:lnTo>
                    <a:lnTo>
                      <a:pt x="310" y="108"/>
                    </a:lnTo>
                    <a:lnTo>
                      <a:pt x="315" y="115"/>
                    </a:lnTo>
                    <a:lnTo>
                      <a:pt x="318" y="120"/>
                    </a:lnTo>
                    <a:lnTo>
                      <a:pt x="320" y="126"/>
                    </a:lnTo>
                    <a:lnTo>
                      <a:pt x="324" y="133"/>
                    </a:lnTo>
                    <a:lnTo>
                      <a:pt x="326" y="140"/>
                    </a:lnTo>
                    <a:lnTo>
                      <a:pt x="328" y="146"/>
                    </a:lnTo>
                    <a:lnTo>
                      <a:pt x="331" y="153"/>
                    </a:lnTo>
                    <a:lnTo>
                      <a:pt x="332" y="161"/>
                    </a:lnTo>
                    <a:lnTo>
                      <a:pt x="333" y="168"/>
                    </a:lnTo>
                    <a:lnTo>
                      <a:pt x="334" y="174"/>
                    </a:lnTo>
                    <a:lnTo>
                      <a:pt x="335" y="181"/>
                    </a:lnTo>
                    <a:lnTo>
                      <a:pt x="335" y="189"/>
                    </a:lnTo>
                    <a:lnTo>
                      <a:pt x="335" y="196"/>
                    </a:lnTo>
                    <a:lnTo>
                      <a:pt x="334" y="204"/>
                    </a:lnTo>
                    <a:lnTo>
                      <a:pt x="333" y="211"/>
                    </a:lnTo>
                    <a:lnTo>
                      <a:pt x="332" y="218"/>
                    </a:lnTo>
                    <a:lnTo>
                      <a:pt x="331" y="225"/>
                    </a:lnTo>
                    <a:lnTo>
                      <a:pt x="328" y="232"/>
                    </a:lnTo>
                    <a:lnTo>
                      <a:pt x="326" y="239"/>
                    </a:lnTo>
                    <a:lnTo>
                      <a:pt x="324" y="246"/>
                    </a:lnTo>
                    <a:lnTo>
                      <a:pt x="320" y="252"/>
                    </a:lnTo>
                    <a:lnTo>
                      <a:pt x="318" y="258"/>
                    </a:lnTo>
                    <a:lnTo>
                      <a:pt x="315" y="264"/>
                    </a:lnTo>
                    <a:lnTo>
                      <a:pt x="310" y="270"/>
                    </a:lnTo>
                    <a:lnTo>
                      <a:pt x="306" y="276"/>
                    </a:lnTo>
                    <a:lnTo>
                      <a:pt x="302" y="281"/>
                    </a:lnTo>
                    <a:lnTo>
                      <a:pt x="297" y="287"/>
                    </a:lnTo>
                    <a:lnTo>
                      <a:pt x="293" y="292"/>
                    </a:lnTo>
                    <a:lnTo>
                      <a:pt x="287" y="296"/>
                    </a:lnTo>
                    <a:lnTo>
                      <a:pt x="282" y="301"/>
                    </a:lnTo>
                    <a:lnTo>
                      <a:pt x="277" y="306"/>
                    </a:lnTo>
                    <a:lnTo>
                      <a:pt x="271" y="310"/>
                    </a:lnTo>
                    <a:lnTo>
                      <a:pt x="265" y="314"/>
                    </a:lnTo>
                    <a:lnTo>
                      <a:pt x="259" y="317"/>
                    </a:lnTo>
                    <a:lnTo>
                      <a:pt x="252" y="321"/>
                    </a:lnTo>
                    <a:lnTo>
                      <a:pt x="247" y="323"/>
                    </a:lnTo>
                    <a:lnTo>
                      <a:pt x="240" y="326"/>
                    </a:lnTo>
                    <a:lnTo>
                      <a:pt x="233" y="329"/>
                    </a:lnTo>
                    <a:lnTo>
                      <a:pt x="226" y="330"/>
                    </a:lnTo>
                    <a:lnTo>
                      <a:pt x="219" y="332"/>
                    </a:lnTo>
                    <a:lnTo>
                      <a:pt x="212" y="333"/>
                    </a:lnTo>
                    <a:lnTo>
                      <a:pt x="204" y="334"/>
                    </a:lnTo>
                    <a:lnTo>
                      <a:pt x="197" y="334"/>
                    </a:lnTo>
                    <a:lnTo>
                      <a:pt x="190" y="334"/>
                    </a:lnTo>
                    <a:lnTo>
                      <a:pt x="182" y="334"/>
                    </a:lnTo>
                    <a:lnTo>
                      <a:pt x="175" y="334"/>
                    </a:lnTo>
                    <a:lnTo>
                      <a:pt x="167" y="333"/>
                    </a:lnTo>
                    <a:lnTo>
                      <a:pt x="160" y="332"/>
                    </a:lnTo>
                    <a:lnTo>
                      <a:pt x="153" y="330"/>
                    </a:lnTo>
                    <a:lnTo>
                      <a:pt x="146" y="329"/>
                    </a:lnTo>
                    <a:lnTo>
                      <a:pt x="139" y="326"/>
                    </a:lnTo>
                    <a:lnTo>
                      <a:pt x="134" y="323"/>
                    </a:lnTo>
                    <a:lnTo>
                      <a:pt x="127" y="321"/>
                    </a:lnTo>
                    <a:lnTo>
                      <a:pt x="121" y="317"/>
                    </a:lnTo>
                    <a:lnTo>
                      <a:pt x="114" y="314"/>
                    </a:lnTo>
                    <a:lnTo>
                      <a:pt x="108" y="310"/>
                    </a:lnTo>
                    <a:lnTo>
                      <a:pt x="103" y="306"/>
                    </a:lnTo>
                    <a:lnTo>
                      <a:pt x="98" y="301"/>
                    </a:lnTo>
                    <a:lnTo>
                      <a:pt x="92" y="296"/>
                    </a:lnTo>
                    <a:lnTo>
                      <a:pt x="88" y="292"/>
                    </a:lnTo>
                    <a:lnTo>
                      <a:pt x="82" y="287"/>
                    </a:lnTo>
                    <a:lnTo>
                      <a:pt x="77" y="281"/>
                    </a:lnTo>
                    <a:lnTo>
                      <a:pt x="74" y="276"/>
                    </a:lnTo>
                    <a:lnTo>
                      <a:pt x="69" y="270"/>
                    </a:lnTo>
                    <a:lnTo>
                      <a:pt x="66" y="264"/>
                    </a:lnTo>
                    <a:lnTo>
                      <a:pt x="62" y="258"/>
                    </a:lnTo>
                    <a:lnTo>
                      <a:pt x="59" y="252"/>
                    </a:lnTo>
                    <a:lnTo>
                      <a:pt x="55" y="246"/>
                    </a:lnTo>
                    <a:lnTo>
                      <a:pt x="53" y="239"/>
                    </a:lnTo>
                    <a:lnTo>
                      <a:pt x="51" y="232"/>
                    </a:lnTo>
                    <a:lnTo>
                      <a:pt x="48" y="225"/>
                    </a:lnTo>
                    <a:lnTo>
                      <a:pt x="47" y="218"/>
                    </a:lnTo>
                    <a:lnTo>
                      <a:pt x="46" y="211"/>
                    </a:lnTo>
                    <a:lnTo>
                      <a:pt x="45" y="204"/>
                    </a:lnTo>
                    <a:lnTo>
                      <a:pt x="45" y="196"/>
                    </a:lnTo>
                    <a:lnTo>
                      <a:pt x="44" y="189"/>
                    </a:lnTo>
                    <a:lnTo>
                      <a:pt x="45" y="181"/>
                    </a:lnTo>
                    <a:lnTo>
                      <a:pt x="45" y="174"/>
                    </a:lnTo>
                    <a:lnTo>
                      <a:pt x="46" y="168"/>
                    </a:lnTo>
                    <a:lnTo>
                      <a:pt x="47" y="161"/>
                    </a:lnTo>
                    <a:lnTo>
                      <a:pt x="48" y="153"/>
                    </a:lnTo>
                    <a:lnTo>
                      <a:pt x="51" y="146"/>
                    </a:lnTo>
                    <a:lnTo>
                      <a:pt x="53" y="140"/>
                    </a:lnTo>
                    <a:lnTo>
                      <a:pt x="55" y="133"/>
                    </a:lnTo>
                    <a:lnTo>
                      <a:pt x="59" y="126"/>
                    </a:lnTo>
                    <a:lnTo>
                      <a:pt x="62" y="120"/>
                    </a:lnTo>
                    <a:lnTo>
                      <a:pt x="66" y="115"/>
                    </a:lnTo>
                    <a:lnTo>
                      <a:pt x="69" y="108"/>
                    </a:lnTo>
                    <a:lnTo>
                      <a:pt x="74" y="102"/>
                    </a:lnTo>
                    <a:lnTo>
                      <a:pt x="77" y="97"/>
                    </a:lnTo>
                    <a:lnTo>
                      <a:pt x="82" y="92"/>
                    </a:lnTo>
                    <a:lnTo>
                      <a:pt x="88" y="87"/>
                    </a:lnTo>
                    <a:lnTo>
                      <a:pt x="92" y="81"/>
                    </a:lnTo>
                    <a:lnTo>
                      <a:pt x="98" y="77"/>
                    </a:lnTo>
                    <a:lnTo>
                      <a:pt x="103" y="73"/>
                    </a:lnTo>
                    <a:lnTo>
                      <a:pt x="108" y="69"/>
                    </a:lnTo>
                    <a:lnTo>
                      <a:pt x="114" y="65"/>
                    </a:lnTo>
                    <a:lnTo>
                      <a:pt x="121" y="62"/>
                    </a:lnTo>
                    <a:lnTo>
                      <a:pt x="127" y="58"/>
                    </a:lnTo>
                    <a:lnTo>
                      <a:pt x="134" y="55"/>
                    </a:lnTo>
                    <a:lnTo>
                      <a:pt x="139" y="53"/>
                    </a:lnTo>
                    <a:lnTo>
                      <a:pt x="146" y="50"/>
                    </a:lnTo>
                    <a:lnTo>
                      <a:pt x="153" y="48"/>
                    </a:lnTo>
                    <a:lnTo>
                      <a:pt x="160" y="47"/>
                    </a:lnTo>
                    <a:lnTo>
                      <a:pt x="167" y="46"/>
                    </a:lnTo>
                    <a:lnTo>
                      <a:pt x="175" y="44"/>
                    </a:lnTo>
                    <a:lnTo>
                      <a:pt x="182" y="44"/>
                    </a:lnTo>
                    <a:lnTo>
                      <a:pt x="190" y="43"/>
                    </a:lnTo>
                    <a:close/>
                  </a:path>
                </a:pathLst>
              </a:custGeom>
              <a:solidFill>
                <a:srgbClr val="F7F7F7"/>
              </a:solidFill>
              <a:ln w="9525">
                <a:noFill/>
                <a:round/>
                <a:headEnd/>
                <a:tailEnd/>
              </a:ln>
            </p:spPr>
            <p:txBody>
              <a:bodyPr/>
              <a:lstStyle/>
              <a:p>
                <a:endParaRPr lang="en-GB"/>
              </a:p>
            </p:txBody>
          </p:sp>
          <p:sp>
            <p:nvSpPr>
              <p:cNvPr id="59" name="Freeform 261"/>
              <p:cNvSpPr>
                <a:spLocks/>
              </p:cNvSpPr>
              <p:nvPr/>
            </p:nvSpPr>
            <p:spPr bwMode="auto">
              <a:xfrm>
                <a:off x="1006" y="2058"/>
                <a:ext cx="190" cy="189"/>
              </a:xfrm>
              <a:custGeom>
                <a:avLst/>
                <a:gdLst>
                  <a:gd name="T0" fmla="*/ 53 w 379"/>
                  <a:gd name="T1" fmla="*/ 1 h 378"/>
                  <a:gd name="T2" fmla="*/ 59 w 379"/>
                  <a:gd name="T3" fmla="*/ 1 h 378"/>
                  <a:gd name="T4" fmla="*/ 66 w 379"/>
                  <a:gd name="T5" fmla="*/ 3 h 378"/>
                  <a:gd name="T6" fmla="*/ 72 w 379"/>
                  <a:gd name="T7" fmla="*/ 6 h 378"/>
                  <a:gd name="T8" fmla="*/ 78 w 379"/>
                  <a:gd name="T9" fmla="*/ 11 h 378"/>
                  <a:gd name="T10" fmla="*/ 83 w 379"/>
                  <a:gd name="T11" fmla="*/ 15 h 378"/>
                  <a:gd name="T12" fmla="*/ 87 w 379"/>
                  <a:gd name="T13" fmla="*/ 21 h 378"/>
                  <a:gd name="T14" fmla="*/ 91 w 379"/>
                  <a:gd name="T15" fmla="*/ 27 h 378"/>
                  <a:gd name="T16" fmla="*/ 93 w 379"/>
                  <a:gd name="T17" fmla="*/ 34 h 378"/>
                  <a:gd name="T18" fmla="*/ 95 w 379"/>
                  <a:gd name="T19" fmla="*/ 41 h 378"/>
                  <a:gd name="T20" fmla="*/ 95 w 379"/>
                  <a:gd name="T21" fmla="*/ 47 h 378"/>
                  <a:gd name="T22" fmla="*/ 95 w 379"/>
                  <a:gd name="T23" fmla="*/ 54 h 378"/>
                  <a:gd name="T24" fmla="*/ 93 w 379"/>
                  <a:gd name="T25" fmla="*/ 61 h 378"/>
                  <a:gd name="T26" fmla="*/ 91 w 379"/>
                  <a:gd name="T27" fmla="*/ 68 h 378"/>
                  <a:gd name="T28" fmla="*/ 87 w 379"/>
                  <a:gd name="T29" fmla="*/ 74 h 378"/>
                  <a:gd name="T30" fmla="*/ 83 w 379"/>
                  <a:gd name="T31" fmla="*/ 79 h 378"/>
                  <a:gd name="T32" fmla="*/ 78 w 379"/>
                  <a:gd name="T33" fmla="*/ 84 h 378"/>
                  <a:gd name="T34" fmla="*/ 72 w 379"/>
                  <a:gd name="T35" fmla="*/ 88 h 378"/>
                  <a:gd name="T36" fmla="*/ 66 w 379"/>
                  <a:gd name="T37" fmla="*/ 91 h 378"/>
                  <a:gd name="T38" fmla="*/ 59 w 379"/>
                  <a:gd name="T39" fmla="*/ 93 h 378"/>
                  <a:gd name="T40" fmla="*/ 53 w 379"/>
                  <a:gd name="T41" fmla="*/ 95 h 378"/>
                  <a:gd name="T42" fmla="*/ 45 w 379"/>
                  <a:gd name="T43" fmla="*/ 95 h 378"/>
                  <a:gd name="T44" fmla="*/ 38 w 379"/>
                  <a:gd name="T45" fmla="*/ 94 h 378"/>
                  <a:gd name="T46" fmla="*/ 31 w 379"/>
                  <a:gd name="T47" fmla="*/ 92 h 378"/>
                  <a:gd name="T48" fmla="*/ 25 w 379"/>
                  <a:gd name="T49" fmla="*/ 89 h 378"/>
                  <a:gd name="T50" fmla="*/ 20 w 379"/>
                  <a:gd name="T51" fmla="*/ 85 h 378"/>
                  <a:gd name="T52" fmla="*/ 14 w 379"/>
                  <a:gd name="T53" fmla="*/ 81 h 378"/>
                  <a:gd name="T54" fmla="*/ 10 w 379"/>
                  <a:gd name="T55" fmla="*/ 76 h 378"/>
                  <a:gd name="T56" fmla="*/ 6 w 379"/>
                  <a:gd name="T57" fmla="*/ 70 h 378"/>
                  <a:gd name="T58" fmla="*/ 3 w 379"/>
                  <a:gd name="T59" fmla="*/ 63 h 378"/>
                  <a:gd name="T60" fmla="*/ 2 w 379"/>
                  <a:gd name="T61" fmla="*/ 56 h 378"/>
                  <a:gd name="T62" fmla="*/ 1 w 379"/>
                  <a:gd name="T63" fmla="*/ 49 h 378"/>
                  <a:gd name="T64" fmla="*/ 1 w 379"/>
                  <a:gd name="T65" fmla="*/ 43 h 378"/>
                  <a:gd name="T66" fmla="*/ 2 w 379"/>
                  <a:gd name="T67" fmla="*/ 36 h 378"/>
                  <a:gd name="T68" fmla="*/ 4 w 379"/>
                  <a:gd name="T69" fmla="*/ 29 h 378"/>
                  <a:gd name="T70" fmla="*/ 7 w 379"/>
                  <a:gd name="T71" fmla="*/ 23 h 378"/>
                  <a:gd name="T72" fmla="*/ 11 w 379"/>
                  <a:gd name="T73" fmla="*/ 18 h 378"/>
                  <a:gd name="T74" fmla="*/ 16 w 379"/>
                  <a:gd name="T75" fmla="*/ 12 h 378"/>
                  <a:gd name="T76" fmla="*/ 21 w 379"/>
                  <a:gd name="T77" fmla="*/ 9 h 378"/>
                  <a:gd name="T78" fmla="*/ 27 w 379"/>
                  <a:gd name="T79" fmla="*/ 5 h 378"/>
                  <a:gd name="T80" fmla="*/ 34 w 379"/>
                  <a:gd name="T81" fmla="*/ 3 h 378"/>
                  <a:gd name="T82" fmla="*/ 41 w 379"/>
                  <a:gd name="T83" fmla="*/ 1 h 378"/>
                  <a:gd name="T84" fmla="*/ 48 w 379"/>
                  <a:gd name="T85" fmla="*/ 0 h 3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9"/>
                  <a:gd name="T130" fmla="*/ 0 h 378"/>
                  <a:gd name="T131" fmla="*/ 379 w 379"/>
                  <a:gd name="T132" fmla="*/ 378 h 3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9" h="378">
                    <a:moveTo>
                      <a:pt x="190" y="0"/>
                    </a:moveTo>
                    <a:lnTo>
                      <a:pt x="199" y="1"/>
                    </a:lnTo>
                    <a:lnTo>
                      <a:pt x="209" y="1"/>
                    </a:lnTo>
                    <a:lnTo>
                      <a:pt x="218" y="2"/>
                    </a:lnTo>
                    <a:lnTo>
                      <a:pt x="228" y="4"/>
                    </a:lnTo>
                    <a:lnTo>
                      <a:pt x="236" y="7"/>
                    </a:lnTo>
                    <a:lnTo>
                      <a:pt x="245" y="9"/>
                    </a:lnTo>
                    <a:lnTo>
                      <a:pt x="255" y="11"/>
                    </a:lnTo>
                    <a:lnTo>
                      <a:pt x="263" y="15"/>
                    </a:lnTo>
                    <a:lnTo>
                      <a:pt x="272" y="19"/>
                    </a:lnTo>
                    <a:lnTo>
                      <a:pt x="280" y="23"/>
                    </a:lnTo>
                    <a:lnTo>
                      <a:pt x="288" y="27"/>
                    </a:lnTo>
                    <a:lnTo>
                      <a:pt x="295" y="33"/>
                    </a:lnTo>
                    <a:lnTo>
                      <a:pt x="303" y="38"/>
                    </a:lnTo>
                    <a:lnTo>
                      <a:pt x="310" y="43"/>
                    </a:lnTo>
                    <a:lnTo>
                      <a:pt x="317" y="49"/>
                    </a:lnTo>
                    <a:lnTo>
                      <a:pt x="324" y="56"/>
                    </a:lnTo>
                    <a:lnTo>
                      <a:pt x="330" y="62"/>
                    </a:lnTo>
                    <a:lnTo>
                      <a:pt x="335" y="69"/>
                    </a:lnTo>
                    <a:lnTo>
                      <a:pt x="341" y="77"/>
                    </a:lnTo>
                    <a:lnTo>
                      <a:pt x="347" y="84"/>
                    </a:lnTo>
                    <a:lnTo>
                      <a:pt x="351" y="92"/>
                    </a:lnTo>
                    <a:lnTo>
                      <a:pt x="356" y="100"/>
                    </a:lnTo>
                    <a:lnTo>
                      <a:pt x="361" y="108"/>
                    </a:lnTo>
                    <a:lnTo>
                      <a:pt x="364" y="116"/>
                    </a:lnTo>
                    <a:lnTo>
                      <a:pt x="368" y="124"/>
                    </a:lnTo>
                    <a:lnTo>
                      <a:pt x="371" y="133"/>
                    </a:lnTo>
                    <a:lnTo>
                      <a:pt x="373" y="142"/>
                    </a:lnTo>
                    <a:lnTo>
                      <a:pt x="376" y="151"/>
                    </a:lnTo>
                    <a:lnTo>
                      <a:pt x="377" y="161"/>
                    </a:lnTo>
                    <a:lnTo>
                      <a:pt x="378" y="170"/>
                    </a:lnTo>
                    <a:lnTo>
                      <a:pt x="379" y="179"/>
                    </a:lnTo>
                    <a:lnTo>
                      <a:pt x="379" y="189"/>
                    </a:lnTo>
                    <a:lnTo>
                      <a:pt x="379" y="199"/>
                    </a:lnTo>
                    <a:lnTo>
                      <a:pt x="378" y="209"/>
                    </a:lnTo>
                    <a:lnTo>
                      <a:pt x="377" y="218"/>
                    </a:lnTo>
                    <a:lnTo>
                      <a:pt x="376" y="227"/>
                    </a:lnTo>
                    <a:lnTo>
                      <a:pt x="373" y="237"/>
                    </a:lnTo>
                    <a:lnTo>
                      <a:pt x="371" y="245"/>
                    </a:lnTo>
                    <a:lnTo>
                      <a:pt x="368" y="254"/>
                    </a:lnTo>
                    <a:lnTo>
                      <a:pt x="364" y="263"/>
                    </a:lnTo>
                    <a:lnTo>
                      <a:pt x="361" y="271"/>
                    </a:lnTo>
                    <a:lnTo>
                      <a:pt x="356" y="279"/>
                    </a:lnTo>
                    <a:lnTo>
                      <a:pt x="351" y="287"/>
                    </a:lnTo>
                    <a:lnTo>
                      <a:pt x="347" y="294"/>
                    </a:lnTo>
                    <a:lnTo>
                      <a:pt x="341" y="302"/>
                    </a:lnTo>
                    <a:lnTo>
                      <a:pt x="335" y="309"/>
                    </a:lnTo>
                    <a:lnTo>
                      <a:pt x="330" y="316"/>
                    </a:lnTo>
                    <a:lnTo>
                      <a:pt x="324" y="323"/>
                    </a:lnTo>
                    <a:lnTo>
                      <a:pt x="317" y="329"/>
                    </a:lnTo>
                    <a:lnTo>
                      <a:pt x="310" y="334"/>
                    </a:lnTo>
                    <a:lnTo>
                      <a:pt x="303" y="340"/>
                    </a:lnTo>
                    <a:lnTo>
                      <a:pt x="295" y="346"/>
                    </a:lnTo>
                    <a:lnTo>
                      <a:pt x="288" y="351"/>
                    </a:lnTo>
                    <a:lnTo>
                      <a:pt x="280" y="355"/>
                    </a:lnTo>
                    <a:lnTo>
                      <a:pt x="272" y="360"/>
                    </a:lnTo>
                    <a:lnTo>
                      <a:pt x="263" y="363"/>
                    </a:lnTo>
                    <a:lnTo>
                      <a:pt x="255" y="367"/>
                    </a:lnTo>
                    <a:lnTo>
                      <a:pt x="245" y="370"/>
                    </a:lnTo>
                    <a:lnTo>
                      <a:pt x="236" y="372"/>
                    </a:lnTo>
                    <a:lnTo>
                      <a:pt x="228" y="375"/>
                    </a:lnTo>
                    <a:lnTo>
                      <a:pt x="218" y="376"/>
                    </a:lnTo>
                    <a:lnTo>
                      <a:pt x="209" y="377"/>
                    </a:lnTo>
                    <a:lnTo>
                      <a:pt x="199" y="378"/>
                    </a:lnTo>
                    <a:lnTo>
                      <a:pt x="190" y="378"/>
                    </a:lnTo>
                    <a:lnTo>
                      <a:pt x="180" y="378"/>
                    </a:lnTo>
                    <a:lnTo>
                      <a:pt x="170" y="377"/>
                    </a:lnTo>
                    <a:lnTo>
                      <a:pt x="161" y="376"/>
                    </a:lnTo>
                    <a:lnTo>
                      <a:pt x="152" y="375"/>
                    </a:lnTo>
                    <a:lnTo>
                      <a:pt x="143" y="372"/>
                    </a:lnTo>
                    <a:lnTo>
                      <a:pt x="134" y="370"/>
                    </a:lnTo>
                    <a:lnTo>
                      <a:pt x="124" y="367"/>
                    </a:lnTo>
                    <a:lnTo>
                      <a:pt x="116" y="363"/>
                    </a:lnTo>
                    <a:lnTo>
                      <a:pt x="108" y="360"/>
                    </a:lnTo>
                    <a:lnTo>
                      <a:pt x="100" y="355"/>
                    </a:lnTo>
                    <a:lnTo>
                      <a:pt x="92" y="351"/>
                    </a:lnTo>
                    <a:lnTo>
                      <a:pt x="84" y="346"/>
                    </a:lnTo>
                    <a:lnTo>
                      <a:pt x="77" y="340"/>
                    </a:lnTo>
                    <a:lnTo>
                      <a:pt x="69" y="334"/>
                    </a:lnTo>
                    <a:lnTo>
                      <a:pt x="62" y="329"/>
                    </a:lnTo>
                    <a:lnTo>
                      <a:pt x="56" y="323"/>
                    </a:lnTo>
                    <a:lnTo>
                      <a:pt x="49" y="316"/>
                    </a:lnTo>
                    <a:lnTo>
                      <a:pt x="44" y="309"/>
                    </a:lnTo>
                    <a:lnTo>
                      <a:pt x="38" y="302"/>
                    </a:lnTo>
                    <a:lnTo>
                      <a:pt x="33" y="294"/>
                    </a:lnTo>
                    <a:lnTo>
                      <a:pt x="28" y="287"/>
                    </a:lnTo>
                    <a:lnTo>
                      <a:pt x="23" y="279"/>
                    </a:lnTo>
                    <a:lnTo>
                      <a:pt x="20" y="271"/>
                    </a:lnTo>
                    <a:lnTo>
                      <a:pt x="15" y="263"/>
                    </a:lnTo>
                    <a:lnTo>
                      <a:pt x="11" y="254"/>
                    </a:lnTo>
                    <a:lnTo>
                      <a:pt x="9" y="245"/>
                    </a:lnTo>
                    <a:lnTo>
                      <a:pt x="7" y="237"/>
                    </a:lnTo>
                    <a:lnTo>
                      <a:pt x="5" y="227"/>
                    </a:lnTo>
                    <a:lnTo>
                      <a:pt x="2" y="218"/>
                    </a:lnTo>
                    <a:lnTo>
                      <a:pt x="1" y="209"/>
                    </a:lnTo>
                    <a:lnTo>
                      <a:pt x="1" y="199"/>
                    </a:lnTo>
                    <a:lnTo>
                      <a:pt x="0" y="189"/>
                    </a:lnTo>
                    <a:lnTo>
                      <a:pt x="1" y="179"/>
                    </a:lnTo>
                    <a:lnTo>
                      <a:pt x="1" y="170"/>
                    </a:lnTo>
                    <a:lnTo>
                      <a:pt x="2" y="161"/>
                    </a:lnTo>
                    <a:lnTo>
                      <a:pt x="5" y="151"/>
                    </a:lnTo>
                    <a:lnTo>
                      <a:pt x="7" y="142"/>
                    </a:lnTo>
                    <a:lnTo>
                      <a:pt x="9" y="133"/>
                    </a:lnTo>
                    <a:lnTo>
                      <a:pt x="11" y="124"/>
                    </a:lnTo>
                    <a:lnTo>
                      <a:pt x="15" y="116"/>
                    </a:lnTo>
                    <a:lnTo>
                      <a:pt x="20" y="108"/>
                    </a:lnTo>
                    <a:lnTo>
                      <a:pt x="23" y="100"/>
                    </a:lnTo>
                    <a:lnTo>
                      <a:pt x="28" y="92"/>
                    </a:lnTo>
                    <a:lnTo>
                      <a:pt x="33" y="84"/>
                    </a:lnTo>
                    <a:lnTo>
                      <a:pt x="38" y="77"/>
                    </a:lnTo>
                    <a:lnTo>
                      <a:pt x="44" y="69"/>
                    </a:lnTo>
                    <a:lnTo>
                      <a:pt x="49" y="62"/>
                    </a:lnTo>
                    <a:lnTo>
                      <a:pt x="56" y="56"/>
                    </a:lnTo>
                    <a:lnTo>
                      <a:pt x="62" y="49"/>
                    </a:lnTo>
                    <a:lnTo>
                      <a:pt x="69" y="43"/>
                    </a:lnTo>
                    <a:lnTo>
                      <a:pt x="77" y="38"/>
                    </a:lnTo>
                    <a:lnTo>
                      <a:pt x="84" y="33"/>
                    </a:lnTo>
                    <a:lnTo>
                      <a:pt x="92" y="27"/>
                    </a:lnTo>
                    <a:lnTo>
                      <a:pt x="100" y="23"/>
                    </a:lnTo>
                    <a:lnTo>
                      <a:pt x="108" y="19"/>
                    </a:lnTo>
                    <a:lnTo>
                      <a:pt x="116" y="15"/>
                    </a:lnTo>
                    <a:lnTo>
                      <a:pt x="124" y="11"/>
                    </a:lnTo>
                    <a:lnTo>
                      <a:pt x="134" y="9"/>
                    </a:lnTo>
                    <a:lnTo>
                      <a:pt x="143" y="7"/>
                    </a:lnTo>
                    <a:lnTo>
                      <a:pt x="152" y="4"/>
                    </a:lnTo>
                    <a:lnTo>
                      <a:pt x="161" y="2"/>
                    </a:lnTo>
                    <a:lnTo>
                      <a:pt x="170" y="1"/>
                    </a:lnTo>
                    <a:lnTo>
                      <a:pt x="180" y="1"/>
                    </a:lnTo>
                    <a:lnTo>
                      <a:pt x="190" y="0"/>
                    </a:lnTo>
                  </a:path>
                </a:pathLst>
              </a:custGeom>
              <a:noFill/>
              <a:ln w="0">
                <a:solidFill>
                  <a:srgbClr val="000000"/>
                </a:solidFill>
                <a:prstDash val="solid"/>
                <a:round/>
                <a:headEnd/>
                <a:tailEnd/>
              </a:ln>
            </p:spPr>
            <p:txBody>
              <a:bodyPr/>
              <a:lstStyle/>
              <a:p>
                <a:endParaRPr lang="en-GB"/>
              </a:p>
            </p:txBody>
          </p:sp>
          <p:sp>
            <p:nvSpPr>
              <p:cNvPr id="60" name="Freeform 262"/>
              <p:cNvSpPr>
                <a:spLocks/>
              </p:cNvSpPr>
              <p:nvPr/>
            </p:nvSpPr>
            <p:spPr bwMode="auto">
              <a:xfrm>
                <a:off x="1028" y="2080"/>
                <a:ext cx="146" cy="145"/>
              </a:xfrm>
              <a:custGeom>
                <a:avLst/>
                <a:gdLst>
                  <a:gd name="T0" fmla="*/ 40 w 291"/>
                  <a:gd name="T1" fmla="*/ 0 h 291"/>
                  <a:gd name="T2" fmla="*/ 46 w 291"/>
                  <a:gd name="T3" fmla="*/ 1 h 291"/>
                  <a:gd name="T4" fmla="*/ 51 w 291"/>
                  <a:gd name="T5" fmla="*/ 3 h 291"/>
                  <a:gd name="T6" fmla="*/ 56 w 291"/>
                  <a:gd name="T7" fmla="*/ 5 h 291"/>
                  <a:gd name="T8" fmla="*/ 60 w 291"/>
                  <a:gd name="T9" fmla="*/ 8 h 291"/>
                  <a:gd name="T10" fmla="*/ 64 w 291"/>
                  <a:gd name="T11" fmla="*/ 12 h 291"/>
                  <a:gd name="T12" fmla="*/ 67 w 291"/>
                  <a:gd name="T13" fmla="*/ 16 h 291"/>
                  <a:gd name="T14" fmla="*/ 69 w 291"/>
                  <a:gd name="T15" fmla="*/ 20 h 291"/>
                  <a:gd name="T16" fmla="*/ 71 w 291"/>
                  <a:gd name="T17" fmla="*/ 25 h 291"/>
                  <a:gd name="T18" fmla="*/ 73 w 291"/>
                  <a:gd name="T19" fmla="*/ 31 h 291"/>
                  <a:gd name="T20" fmla="*/ 73 w 291"/>
                  <a:gd name="T21" fmla="*/ 36 h 291"/>
                  <a:gd name="T22" fmla="*/ 73 w 291"/>
                  <a:gd name="T23" fmla="*/ 42 h 291"/>
                  <a:gd name="T24" fmla="*/ 71 w 291"/>
                  <a:gd name="T25" fmla="*/ 47 h 291"/>
                  <a:gd name="T26" fmla="*/ 69 w 291"/>
                  <a:gd name="T27" fmla="*/ 52 h 291"/>
                  <a:gd name="T28" fmla="*/ 67 w 291"/>
                  <a:gd name="T29" fmla="*/ 56 h 291"/>
                  <a:gd name="T30" fmla="*/ 64 w 291"/>
                  <a:gd name="T31" fmla="*/ 61 h 291"/>
                  <a:gd name="T32" fmla="*/ 60 w 291"/>
                  <a:gd name="T33" fmla="*/ 64 h 291"/>
                  <a:gd name="T34" fmla="*/ 56 w 291"/>
                  <a:gd name="T35" fmla="*/ 67 h 291"/>
                  <a:gd name="T36" fmla="*/ 51 w 291"/>
                  <a:gd name="T37" fmla="*/ 70 h 291"/>
                  <a:gd name="T38" fmla="*/ 46 w 291"/>
                  <a:gd name="T39" fmla="*/ 71 h 291"/>
                  <a:gd name="T40" fmla="*/ 40 w 291"/>
                  <a:gd name="T41" fmla="*/ 72 h 291"/>
                  <a:gd name="T42" fmla="*/ 35 w 291"/>
                  <a:gd name="T43" fmla="*/ 72 h 291"/>
                  <a:gd name="T44" fmla="*/ 29 w 291"/>
                  <a:gd name="T45" fmla="*/ 72 h 291"/>
                  <a:gd name="T46" fmla="*/ 24 w 291"/>
                  <a:gd name="T47" fmla="*/ 70 h 291"/>
                  <a:gd name="T48" fmla="*/ 20 w 291"/>
                  <a:gd name="T49" fmla="*/ 68 h 291"/>
                  <a:gd name="T50" fmla="*/ 15 w 291"/>
                  <a:gd name="T51" fmla="*/ 65 h 291"/>
                  <a:gd name="T52" fmla="*/ 11 w 291"/>
                  <a:gd name="T53" fmla="*/ 62 h 291"/>
                  <a:gd name="T54" fmla="*/ 8 w 291"/>
                  <a:gd name="T55" fmla="*/ 58 h 291"/>
                  <a:gd name="T56" fmla="*/ 5 w 291"/>
                  <a:gd name="T57" fmla="*/ 53 h 291"/>
                  <a:gd name="T58" fmla="*/ 3 w 291"/>
                  <a:gd name="T59" fmla="*/ 49 h 291"/>
                  <a:gd name="T60" fmla="*/ 1 w 291"/>
                  <a:gd name="T61" fmla="*/ 43 h 291"/>
                  <a:gd name="T62" fmla="*/ 1 w 291"/>
                  <a:gd name="T63" fmla="*/ 38 h 291"/>
                  <a:gd name="T64" fmla="*/ 1 w 291"/>
                  <a:gd name="T65" fmla="*/ 32 h 291"/>
                  <a:gd name="T66" fmla="*/ 1 w 291"/>
                  <a:gd name="T67" fmla="*/ 27 h 291"/>
                  <a:gd name="T68" fmla="*/ 3 w 291"/>
                  <a:gd name="T69" fmla="*/ 22 h 291"/>
                  <a:gd name="T70" fmla="*/ 6 w 291"/>
                  <a:gd name="T71" fmla="*/ 18 h 291"/>
                  <a:gd name="T72" fmla="*/ 9 w 291"/>
                  <a:gd name="T73" fmla="*/ 13 h 291"/>
                  <a:gd name="T74" fmla="*/ 12 w 291"/>
                  <a:gd name="T75" fmla="*/ 9 h 291"/>
                  <a:gd name="T76" fmla="*/ 16 w 291"/>
                  <a:gd name="T77" fmla="*/ 6 h 291"/>
                  <a:gd name="T78" fmla="*/ 21 w 291"/>
                  <a:gd name="T79" fmla="*/ 3 h 291"/>
                  <a:gd name="T80" fmla="*/ 26 w 291"/>
                  <a:gd name="T81" fmla="*/ 1 h 291"/>
                  <a:gd name="T82" fmla="*/ 31 w 291"/>
                  <a:gd name="T83" fmla="*/ 0 h 291"/>
                  <a:gd name="T84" fmla="*/ 37 w 291"/>
                  <a:gd name="T85" fmla="*/ 0 h 2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1"/>
                  <a:gd name="T130" fmla="*/ 0 h 291"/>
                  <a:gd name="T131" fmla="*/ 291 w 291"/>
                  <a:gd name="T132" fmla="*/ 291 h 2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1" h="291">
                    <a:moveTo>
                      <a:pt x="146" y="0"/>
                    </a:moveTo>
                    <a:lnTo>
                      <a:pt x="153" y="1"/>
                    </a:lnTo>
                    <a:lnTo>
                      <a:pt x="160" y="1"/>
                    </a:lnTo>
                    <a:lnTo>
                      <a:pt x="168" y="3"/>
                    </a:lnTo>
                    <a:lnTo>
                      <a:pt x="175" y="4"/>
                    </a:lnTo>
                    <a:lnTo>
                      <a:pt x="182" y="5"/>
                    </a:lnTo>
                    <a:lnTo>
                      <a:pt x="189" y="7"/>
                    </a:lnTo>
                    <a:lnTo>
                      <a:pt x="196" y="10"/>
                    </a:lnTo>
                    <a:lnTo>
                      <a:pt x="203" y="12"/>
                    </a:lnTo>
                    <a:lnTo>
                      <a:pt x="208" y="15"/>
                    </a:lnTo>
                    <a:lnTo>
                      <a:pt x="215" y="19"/>
                    </a:lnTo>
                    <a:lnTo>
                      <a:pt x="221" y="22"/>
                    </a:lnTo>
                    <a:lnTo>
                      <a:pt x="227" y="26"/>
                    </a:lnTo>
                    <a:lnTo>
                      <a:pt x="233" y="30"/>
                    </a:lnTo>
                    <a:lnTo>
                      <a:pt x="238" y="34"/>
                    </a:lnTo>
                    <a:lnTo>
                      <a:pt x="243" y="38"/>
                    </a:lnTo>
                    <a:lnTo>
                      <a:pt x="249" y="44"/>
                    </a:lnTo>
                    <a:lnTo>
                      <a:pt x="253" y="49"/>
                    </a:lnTo>
                    <a:lnTo>
                      <a:pt x="258" y="54"/>
                    </a:lnTo>
                    <a:lnTo>
                      <a:pt x="262" y="59"/>
                    </a:lnTo>
                    <a:lnTo>
                      <a:pt x="266" y="65"/>
                    </a:lnTo>
                    <a:lnTo>
                      <a:pt x="271" y="72"/>
                    </a:lnTo>
                    <a:lnTo>
                      <a:pt x="274" y="77"/>
                    </a:lnTo>
                    <a:lnTo>
                      <a:pt x="276" y="83"/>
                    </a:lnTo>
                    <a:lnTo>
                      <a:pt x="280" y="90"/>
                    </a:lnTo>
                    <a:lnTo>
                      <a:pt x="282" y="97"/>
                    </a:lnTo>
                    <a:lnTo>
                      <a:pt x="284" y="103"/>
                    </a:lnTo>
                    <a:lnTo>
                      <a:pt x="287" y="110"/>
                    </a:lnTo>
                    <a:lnTo>
                      <a:pt x="288" y="118"/>
                    </a:lnTo>
                    <a:lnTo>
                      <a:pt x="289" y="125"/>
                    </a:lnTo>
                    <a:lnTo>
                      <a:pt x="290" y="131"/>
                    </a:lnTo>
                    <a:lnTo>
                      <a:pt x="291" y="138"/>
                    </a:lnTo>
                    <a:lnTo>
                      <a:pt x="291" y="146"/>
                    </a:lnTo>
                    <a:lnTo>
                      <a:pt x="291" y="153"/>
                    </a:lnTo>
                    <a:lnTo>
                      <a:pt x="290" y="161"/>
                    </a:lnTo>
                    <a:lnTo>
                      <a:pt x="289" y="168"/>
                    </a:lnTo>
                    <a:lnTo>
                      <a:pt x="288" y="175"/>
                    </a:lnTo>
                    <a:lnTo>
                      <a:pt x="287" y="182"/>
                    </a:lnTo>
                    <a:lnTo>
                      <a:pt x="284" y="189"/>
                    </a:lnTo>
                    <a:lnTo>
                      <a:pt x="282" y="196"/>
                    </a:lnTo>
                    <a:lnTo>
                      <a:pt x="280" y="203"/>
                    </a:lnTo>
                    <a:lnTo>
                      <a:pt x="276" y="209"/>
                    </a:lnTo>
                    <a:lnTo>
                      <a:pt x="274" y="215"/>
                    </a:lnTo>
                    <a:lnTo>
                      <a:pt x="271" y="221"/>
                    </a:lnTo>
                    <a:lnTo>
                      <a:pt x="266" y="227"/>
                    </a:lnTo>
                    <a:lnTo>
                      <a:pt x="262" y="233"/>
                    </a:lnTo>
                    <a:lnTo>
                      <a:pt x="258" y="238"/>
                    </a:lnTo>
                    <a:lnTo>
                      <a:pt x="253" y="244"/>
                    </a:lnTo>
                    <a:lnTo>
                      <a:pt x="249" y="249"/>
                    </a:lnTo>
                    <a:lnTo>
                      <a:pt x="243" y="253"/>
                    </a:lnTo>
                    <a:lnTo>
                      <a:pt x="238" y="258"/>
                    </a:lnTo>
                    <a:lnTo>
                      <a:pt x="233" y="263"/>
                    </a:lnTo>
                    <a:lnTo>
                      <a:pt x="227" y="267"/>
                    </a:lnTo>
                    <a:lnTo>
                      <a:pt x="221" y="271"/>
                    </a:lnTo>
                    <a:lnTo>
                      <a:pt x="215" y="274"/>
                    </a:lnTo>
                    <a:lnTo>
                      <a:pt x="208" y="278"/>
                    </a:lnTo>
                    <a:lnTo>
                      <a:pt x="203" y="280"/>
                    </a:lnTo>
                    <a:lnTo>
                      <a:pt x="196" y="283"/>
                    </a:lnTo>
                    <a:lnTo>
                      <a:pt x="189" y="286"/>
                    </a:lnTo>
                    <a:lnTo>
                      <a:pt x="182" y="287"/>
                    </a:lnTo>
                    <a:lnTo>
                      <a:pt x="175" y="289"/>
                    </a:lnTo>
                    <a:lnTo>
                      <a:pt x="168" y="290"/>
                    </a:lnTo>
                    <a:lnTo>
                      <a:pt x="160" y="291"/>
                    </a:lnTo>
                    <a:lnTo>
                      <a:pt x="153" y="291"/>
                    </a:lnTo>
                    <a:lnTo>
                      <a:pt x="146" y="291"/>
                    </a:lnTo>
                    <a:lnTo>
                      <a:pt x="138" y="291"/>
                    </a:lnTo>
                    <a:lnTo>
                      <a:pt x="131" y="291"/>
                    </a:lnTo>
                    <a:lnTo>
                      <a:pt x="123" y="290"/>
                    </a:lnTo>
                    <a:lnTo>
                      <a:pt x="116" y="289"/>
                    </a:lnTo>
                    <a:lnTo>
                      <a:pt x="109" y="287"/>
                    </a:lnTo>
                    <a:lnTo>
                      <a:pt x="102" y="286"/>
                    </a:lnTo>
                    <a:lnTo>
                      <a:pt x="95" y="283"/>
                    </a:lnTo>
                    <a:lnTo>
                      <a:pt x="90" y="280"/>
                    </a:lnTo>
                    <a:lnTo>
                      <a:pt x="83" y="278"/>
                    </a:lnTo>
                    <a:lnTo>
                      <a:pt x="77" y="274"/>
                    </a:lnTo>
                    <a:lnTo>
                      <a:pt x="70" y="271"/>
                    </a:lnTo>
                    <a:lnTo>
                      <a:pt x="64" y="267"/>
                    </a:lnTo>
                    <a:lnTo>
                      <a:pt x="59" y="263"/>
                    </a:lnTo>
                    <a:lnTo>
                      <a:pt x="54" y="258"/>
                    </a:lnTo>
                    <a:lnTo>
                      <a:pt x="48" y="253"/>
                    </a:lnTo>
                    <a:lnTo>
                      <a:pt x="44" y="249"/>
                    </a:lnTo>
                    <a:lnTo>
                      <a:pt x="38" y="244"/>
                    </a:lnTo>
                    <a:lnTo>
                      <a:pt x="33" y="238"/>
                    </a:lnTo>
                    <a:lnTo>
                      <a:pt x="30" y="233"/>
                    </a:lnTo>
                    <a:lnTo>
                      <a:pt x="25" y="227"/>
                    </a:lnTo>
                    <a:lnTo>
                      <a:pt x="22" y="221"/>
                    </a:lnTo>
                    <a:lnTo>
                      <a:pt x="18" y="215"/>
                    </a:lnTo>
                    <a:lnTo>
                      <a:pt x="15" y="209"/>
                    </a:lnTo>
                    <a:lnTo>
                      <a:pt x="11" y="203"/>
                    </a:lnTo>
                    <a:lnTo>
                      <a:pt x="9" y="196"/>
                    </a:lnTo>
                    <a:lnTo>
                      <a:pt x="7" y="189"/>
                    </a:lnTo>
                    <a:lnTo>
                      <a:pt x="4" y="182"/>
                    </a:lnTo>
                    <a:lnTo>
                      <a:pt x="3" y="175"/>
                    </a:lnTo>
                    <a:lnTo>
                      <a:pt x="2" y="168"/>
                    </a:lnTo>
                    <a:lnTo>
                      <a:pt x="1" y="161"/>
                    </a:lnTo>
                    <a:lnTo>
                      <a:pt x="1" y="153"/>
                    </a:lnTo>
                    <a:lnTo>
                      <a:pt x="0" y="146"/>
                    </a:lnTo>
                    <a:lnTo>
                      <a:pt x="1" y="138"/>
                    </a:lnTo>
                    <a:lnTo>
                      <a:pt x="1" y="131"/>
                    </a:lnTo>
                    <a:lnTo>
                      <a:pt x="2" y="125"/>
                    </a:lnTo>
                    <a:lnTo>
                      <a:pt x="3" y="118"/>
                    </a:lnTo>
                    <a:lnTo>
                      <a:pt x="4" y="110"/>
                    </a:lnTo>
                    <a:lnTo>
                      <a:pt x="7" y="103"/>
                    </a:lnTo>
                    <a:lnTo>
                      <a:pt x="9" y="97"/>
                    </a:lnTo>
                    <a:lnTo>
                      <a:pt x="11" y="90"/>
                    </a:lnTo>
                    <a:lnTo>
                      <a:pt x="15" y="83"/>
                    </a:lnTo>
                    <a:lnTo>
                      <a:pt x="18" y="77"/>
                    </a:lnTo>
                    <a:lnTo>
                      <a:pt x="22" y="72"/>
                    </a:lnTo>
                    <a:lnTo>
                      <a:pt x="25" y="65"/>
                    </a:lnTo>
                    <a:lnTo>
                      <a:pt x="30" y="59"/>
                    </a:lnTo>
                    <a:lnTo>
                      <a:pt x="33" y="54"/>
                    </a:lnTo>
                    <a:lnTo>
                      <a:pt x="38" y="49"/>
                    </a:lnTo>
                    <a:lnTo>
                      <a:pt x="44" y="44"/>
                    </a:lnTo>
                    <a:lnTo>
                      <a:pt x="48" y="38"/>
                    </a:lnTo>
                    <a:lnTo>
                      <a:pt x="54" y="34"/>
                    </a:lnTo>
                    <a:lnTo>
                      <a:pt x="59" y="30"/>
                    </a:lnTo>
                    <a:lnTo>
                      <a:pt x="64" y="26"/>
                    </a:lnTo>
                    <a:lnTo>
                      <a:pt x="70" y="22"/>
                    </a:lnTo>
                    <a:lnTo>
                      <a:pt x="77" y="19"/>
                    </a:lnTo>
                    <a:lnTo>
                      <a:pt x="83" y="15"/>
                    </a:lnTo>
                    <a:lnTo>
                      <a:pt x="90" y="12"/>
                    </a:lnTo>
                    <a:lnTo>
                      <a:pt x="95" y="10"/>
                    </a:lnTo>
                    <a:lnTo>
                      <a:pt x="102" y="7"/>
                    </a:lnTo>
                    <a:lnTo>
                      <a:pt x="109" y="5"/>
                    </a:lnTo>
                    <a:lnTo>
                      <a:pt x="116" y="4"/>
                    </a:lnTo>
                    <a:lnTo>
                      <a:pt x="123" y="3"/>
                    </a:lnTo>
                    <a:lnTo>
                      <a:pt x="131" y="1"/>
                    </a:lnTo>
                    <a:lnTo>
                      <a:pt x="138" y="1"/>
                    </a:lnTo>
                    <a:lnTo>
                      <a:pt x="146" y="0"/>
                    </a:lnTo>
                  </a:path>
                </a:pathLst>
              </a:custGeom>
              <a:noFill/>
              <a:ln w="0">
                <a:solidFill>
                  <a:srgbClr val="000000"/>
                </a:solidFill>
                <a:prstDash val="solid"/>
                <a:round/>
                <a:headEnd/>
                <a:tailEnd/>
              </a:ln>
            </p:spPr>
            <p:txBody>
              <a:bodyPr/>
              <a:lstStyle/>
              <a:p>
                <a:endParaRPr lang="en-GB"/>
              </a:p>
            </p:txBody>
          </p:sp>
          <p:sp>
            <p:nvSpPr>
              <p:cNvPr id="61" name="Freeform 263"/>
              <p:cNvSpPr>
                <a:spLocks/>
              </p:cNvSpPr>
              <p:nvPr/>
            </p:nvSpPr>
            <p:spPr bwMode="auto">
              <a:xfrm>
                <a:off x="10" y="1958"/>
                <a:ext cx="1278" cy="236"/>
              </a:xfrm>
              <a:custGeom>
                <a:avLst/>
                <a:gdLst>
                  <a:gd name="T0" fmla="*/ 10 w 2554"/>
                  <a:gd name="T1" fmla="*/ 98 h 473"/>
                  <a:gd name="T2" fmla="*/ 32 w 2554"/>
                  <a:gd name="T3" fmla="*/ 108 h 473"/>
                  <a:gd name="T4" fmla="*/ 59 w 2554"/>
                  <a:gd name="T5" fmla="*/ 114 h 473"/>
                  <a:gd name="T6" fmla="*/ 77 w 2554"/>
                  <a:gd name="T7" fmla="*/ 117 h 473"/>
                  <a:gd name="T8" fmla="*/ 79 w 2554"/>
                  <a:gd name="T9" fmla="*/ 116 h 473"/>
                  <a:gd name="T10" fmla="*/ 82 w 2554"/>
                  <a:gd name="T11" fmla="*/ 113 h 473"/>
                  <a:gd name="T12" fmla="*/ 83 w 2554"/>
                  <a:gd name="T13" fmla="*/ 109 h 473"/>
                  <a:gd name="T14" fmla="*/ 86 w 2554"/>
                  <a:gd name="T15" fmla="*/ 93 h 473"/>
                  <a:gd name="T16" fmla="*/ 90 w 2554"/>
                  <a:gd name="T17" fmla="*/ 77 h 473"/>
                  <a:gd name="T18" fmla="*/ 98 w 2554"/>
                  <a:gd name="T19" fmla="*/ 63 h 473"/>
                  <a:gd name="T20" fmla="*/ 114 w 2554"/>
                  <a:gd name="T21" fmla="*/ 51 h 473"/>
                  <a:gd name="T22" fmla="*/ 137 w 2554"/>
                  <a:gd name="T23" fmla="*/ 45 h 473"/>
                  <a:gd name="T24" fmla="*/ 162 w 2554"/>
                  <a:gd name="T25" fmla="*/ 47 h 473"/>
                  <a:gd name="T26" fmla="*/ 183 w 2554"/>
                  <a:gd name="T27" fmla="*/ 58 h 473"/>
                  <a:gd name="T28" fmla="*/ 192 w 2554"/>
                  <a:gd name="T29" fmla="*/ 70 h 473"/>
                  <a:gd name="T30" fmla="*/ 197 w 2554"/>
                  <a:gd name="T31" fmla="*/ 85 h 473"/>
                  <a:gd name="T32" fmla="*/ 199 w 2554"/>
                  <a:gd name="T33" fmla="*/ 101 h 473"/>
                  <a:gd name="T34" fmla="*/ 200 w 2554"/>
                  <a:gd name="T35" fmla="*/ 112 h 473"/>
                  <a:gd name="T36" fmla="*/ 204 w 2554"/>
                  <a:gd name="T37" fmla="*/ 116 h 473"/>
                  <a:gd name="T38" fmla="*/ 210 w 2554"/>
                  <a:gd name="T39" fmla="*/ 118 h 473"/>
                  <a:gd name="T40" fmla="*/ 216 w 2554"/>
                  <a:gd name="T41" fmla="*/ 118 h 473"/>
                  <a:gd name="T42" fmla="*/ 453 w 2554"/>
                  <a:gd name="T43" fmla="*/ 117 h 473"/>
                  <a:gd name="T44" fmla="*/ 460 w 2554"/>
                  <a:gd name="T45" fmla="*/ 113 h 473"/>
                  <a:gd name="T46" fmla="*/ 467 w 2554"/>
                  <a:gd name="T47" fmla="*/ 108 h 473"/>
                  <a:gd name="T48" fmla="*/ 476 w 2554"/>
                  <a:gd name="T49" fmla="*/ 100 h 473"/>
                  <a:gd name="T50" fmla="*/ 489 w 2554"/>
                  <a:gd name="T51" fmla="*/ 85 h 473"/>
                  <a:gd name="T52" fmla="*/ 502 w 2554"/>
                  <a:gd name="T53" fmla="*/ 68 h 473"/>
                  <a:gd name="T54" fmla="*/ 517 w 2554"/>
                  <a:gd name="T55" fmla="*/ 51 h 473"/>
                  <a:gd name="T56" fmla="*/ 533 w 2554"/>
                  <a:gd name="T57" fmla="*/ 43 h 473"/>
                  <a:gd name="T58" fmla="*/ 549 w 2554"/>
                  <a:gd name="T59" fmla="*/ 41 h 473"/>
                  <a:gd name="T60" fmla="*/ 564 w 2554"/>
                  <a:gd name="T61" fmla="*/ 43 h 473"/>
                  <a:gd name="T62" fmla="*/ 577 w 2554"/>
                  <a:gd name="T63" fmla="*/ 48 h 473"/>
                  <a:gd name="T64" fmla="*/ 593 w 2554"/>
                  <a:gd name="T65" fmla="*/ 66 h 473"/>
                  <a:gd name="T66" fmla="*/ 596 w 2554"/>
                  <a:gd name="T67" fmla="*/ 85 h 473"/>
                  <a:gd name="T68" fmla="*/ 599 w 2554"/>
                  <a:gd name="T69" fmla="*/ 104 h 473"/>
                  <a:gd name="T70" fmla="*/ 610 w 2554"/>
                  <a:gd name="T71" fmla="*/ 110 h 473"/>
                  <a:gd name="T72" fmla="*/ 623 w 2554"/>
                  <a:gd name="T73" fmla="*/ 105 h 473"/>
                  <a:gd name="T74" fmla="*/ 633 w 2554"/>
                  <a:gd name="T75" fmla="*/ 95 h 473"/>
                  <a:gd name="T76" fmla="*/ 639 w 2554"/>
                  <a:gd name="T77" fmla="*/ 82 h 473"/>
                  <a:gd name="T78" fmla="*/ 638 w 2554"/>
                  <a:gd name="T79" fmla="*/ 64 h 473"/>
                  <a:gd name="T80" fmla="*/ 628 w 2554"/>
                  <a:gd name="T81" fmla="*/ 44 h 473"/>
                  <a:gd name="T82" fmla="*/ 613 w 2554"/>
                  <a:gd name="T83" fmla="*/ 28 h 473"/>
                  <a:gd name="T84" fmla="*/ 587 w 2554"/>
                  <a:gd name="T85" fmla="*/ 18 h 473"/>
                  <a:gd name="T86" fmla="*/ 534 w 2554"/>
                  <a:gd name="T87" fmla="*/ 9 h 473"/>
                  <a:gd name="T88" fmla="*/ 468 w 2554"/>
                  <a:gd name="T89" fmla="*/ 4 h 473"/>
                  <a:gd name="T90" fmla="*/ 402 w 2554"/>
                  <a:gd name="T91" fmla="*/ 0 h 473"/>
                  <a:gd name="T92" fmla="*/ 365 w 2554"/>
                  <a:gd name="T93" fmla="*/ 12 h 473"/>
                  <a:gd name="T94" fmla="*/ 315 w 2554"/>
                  <a:gd name="T95" fmla="*/ 17 h 473"/>
                  <a:gd name="T96" fmla="*/ 260 w 2554"/>
                  <a:gd name="T97" fmla="*/ 16 h 473"/>
                  <a:gd name="T98" fmla="*/ 221 w 2554"/>
                  <a:gd name="T99" fmla="*/ 14 h 473"/>
                  <a:gd name="T100" fmla="*/ 210 w 2554"/>
                  <a:gd name="T101" fmla="*/ 11 h 473"/>
                  <a:gd name="T102" fmla="*/ 204 w 2554"/>
                  <a:gd name="T103" fmla="*/ 7 h 473"/>
                  <a:gd name="T104" fmla="*/ 206 w 2554"/>
                  <a:gd name="T105" fmla="*/ 3 h 473"/>
                  <a:gd name="T106" fmla="*/ 20 w 2554"/>
                  <a:gd name="T107" fmla="*/ 33 h 473"/>
                  <a:gd name="T108" fmla="*/ 23 w 2554"/>
                  <a:gd name="T109" fmla="*/ 34 h 473"/>
                  <a:gd name="T110" fmla="*/ 25 w 2554"/>
                  <a:gd name="T111" fmla="*/ 37 h 473"/>
                  <a:gd name="T112" fmla="*/ 25 w 2554"/>
                  <a:gd name="T113" fmla="*/ 40 h 473"/>
                  <a:gd name="T114" fmla="*/ 16 w 2554"/>
                  <a:gd name="T115" fmla="*/ 52 h 473"/>
                  <a:gd name="T116" fmla="*/ 7 w 2554"/>
                  <a:gd name="T117" fmla="*/ 63 h 473"/>
                  <a:gd name="T118" fmla="*/ 1 w 2554"/>
                  <a:gd name="T119" fmla="*/ 75 h 4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54"/>
                  <a:gd name="T181" fmla="*/ 0 h 473"/>
                  <a:gd name="T182" fmla="*/ 2554 w 2554"/>
                  <a:gd name="T183" fmla="*/ 473 h 47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54" h="473">
                    <a:moveTo>
                      <a:pt x="0" y="328"/>
                    </a:moveTo>
                    <a:lnTo>
                      <a:pt x="2" y="338"/>
                    </a:lnTo>
                    <a:lnTo>
                      <a:pt x="4" y="347"/>
                    </a:lnTo>
                    <a:lnTo>
                      <a:pt x="9" y="356"/>
                    </a:lnTo>
                    <a:lnTo>
                      <a:pt x="12" y="364"/>
                    </a:lnTo>
                    <a:lnTo>
                      <a:pt x="18" y="372"/>
                    </a:lnTo>
                    <a:lnTo>
                      <a:pt x="24" y="379"/>
                    </a:lnTo>
                    <a:lnTo>
                      <a:pt x="31" y="386"/>
                    </a:lnTo>
                    <a:lnTo>
                      <a:pt x="39" y="393"/>
                    </a:lnTo>
                    <a:lnTo>
                      <a:pt x="47" y="399"/>
                    </a:lnTo>
                    <a:lnTo>
                      <a:pt x="55" y="404"/>
                    </a:lnTo>
                    <a:lnTo>
                      <a:pt x="64" y="410"/>
                    </a:lnTo>
                    <a:lnTo>
                      <a:pt x="73" y="415"/>
                    </a:lnTo>
                    <a:lnTo>
                      <a:pt x="84" y="420"/>
                    </a:lnTo>
                    <a:lnTo>
                      <a:pt x="94" y="424"/>
                    </a:lnTo>
                    <a:lnTo>
                      <a:pt x="105" y="428"/>
                    </a:lnTo>
                    <a:lnTo>
                      <a:pt x="116" y="432"/>
                    </a:lnTo>
                    <a:lnTo>
                      <a:pt x="128" y="435"/>
                    </a:lnTo>
                    <a:lnTo>
                      <a:pt x="139" y="439"/>
                    </a:lnTo>
                    <a:lnTo>
                      <a:pt x="151" y="442"/>
                    </a:lnTo>
                    <a:lnTo>
                      <a:pt x="162" y="445"/>
                    </a:lnTo>
                    <a:lnTo>
                      <a:pt x="175" y="447"/>
                    </a:lnTo>
                    <a:lnTo>
                      <a:pt x="186" y="450"/>
                    </a:lnTo>
                    <a:lnTo>
                      <a:pt x="199" y="453"/>
                    </a:lnTo>
                    <a:lnTo>
                      <a:pt x="211" y="454"/>
                    </a:lnTo>
                    <a:lnTo>
                      <a:pt x="223" y="456"/>
                    </a:lnTo>
                    <a:lnTo>
                      <a:pt x="235" y="458"/>
                    </a:lnTo>
                    <a:lnTo>
                      <a:pt x="246" y="459"/>
                    </a:lnTo>
                    <a:lnTo>
                      <a:pt x="258" y="462"/>
                    </a:lnTo>
                    <a:lnTo>
                      <a:pt x="269" y="463"/>
                    </a:lnTo>
                    <a:lnTo>
                      <a:pt x="280" y="464"/>
                    </a:lnTo>
                    <a:lnTo>
                      <a:pt x="291" y="466"/>
                    </a:lnTo>
                    <a:lnTo>
                      <a:pt x="302" y="468"/>
                    </a:lnTo>
                    <a:lnTo>
                      <a:pt x="303" y="468"/>
                    </a:lnTo>
                    <a:lnTo>
                      <a:pt x="304" y="468"/>
                    </a:lnTo>
                    <a:lnTo>
                      <a:pt x="305" y="468"/>
                    </a:lnTo>
                    <a:lnTo>
                      <a:pt x="306" y="468"/>
                    </a:lnTo>
                    <a:lnTo>
                      <a:pt x="307" y="468"/>
                    </a:lnTo>
                    <a:lnTo>
                      <a:pt x="309" y="466"/>
                    </a:lnTo>
                    <a:lnTo>
                      <a:pt x="310" y="466"/>
                    </a:lnTo>
                    <a:lnTo>
                      <a:pt x="311" y="466"/>
                    </a:lnTo>
                    <a:lnTo>
                      <a:pt x="312" y="465"/>
                    </a:lnTo>
                    <a:lnTo>
                      <a:pt x="313" y="465"/>
                    </a:lnTo>
                    <a:lnTo>
                      <a:pt x="313" y="464"/>
                    </a:lnTo>
                    <a:lnTo>
                      <a:pt x="314" y="464"/>
                    </a:lnTo>
                    <a:lnTo>
                      <a:pt x="315" y="463"/>
                    </a:lnTo>
                    <a:lnTo>
                      <a:pt x="317" y="463"/>
                    </a:lnTo>
                    <a:lnTo>
                      <a:pt x="318" y="462"/>
                    </a:lnTo>
                    <a:lnTo>
                      <a:pt x="319" y="461"/>
                    </a:lnTo>
                    <a:lnTo>
                      <a:pt x="320" y="459"/>
                    </a:lnTo>
                    <a:lnTo>
                      <a:pt x="321" y="458"/>
                    </a:lnTo>
                    <a:lnTo>
                      <a:pt x="322" y="457"/>
                    </a:lnTo>
                    <a:lnTo>
                      <a:pt x="324" y="456"/>
                    </a:lnTo>
                    <a:lnTo>
                      <a:pt x="325" y="455"/>
                    </a:lnTo>
                    <a:lnTo>
                      <a:pt x="325" y="454"/>
                    </a:lnTo>
                    <a:lnTo>
                      <a:pt x="326" y="453"/>
                    </a:lnTo>
                    <a:lnTo>
                      <a:pt x="326" y="451"/>
                    </a:lnTo>
                    <a:lnTo>
                      <a:pt x="327" y="450"/>
                    </a:lnTo>
                    <a:lnTo>
                      <a:pt x="327" y="449"/>
                    </a:lnTo>
                    <a:lnTo>
                      <a:pt x="327" y="448"/>
                    </a:lnTo>
                    <a:lnTo>
                      <a:pt x="328" y="447"/>
                    </a:lnTo>
                    <a:lnTo>
                      <a:pt x="328" y="446"/>
                    </a:lnTo>
                    <a:lnTo>
                      <a:pt x="329" y="439"/>
                    </a:lnTo>
                    <a:lnTo>
                      <a:pt x="332" y="432"/>
                    </a:lnTo>
                    <a:lnTo>
                      <a:pt x="333" y="425"/>
                    </a:lnTo>
                    <a:lnTo>
                      <a:pt x="334" y="418"/>
                    </a:lnTo>
                    <a:lnTo>
                      <a:pt x="335" y="410"/>
                    </a:lnTo>
                    <a:lnTo>
                      <a:pt x="336" y="403"/>
                    </a:lnTo>
                    <a:lnTo>
                      <a:pt x="339" y="396"/>
                    </a:lnTo>
                    <a:lnTo>
                      <a:pt x="340" y="388"/>
                    </a:lnTo>
                    <a:lnTo>
                      <a:pt x="341" y="381"/>
                    </a:lnTo>
                    <a:lnTo>
                      <a:pt x="343" y="374"/>
                    </a:lnTo>
                    <a:lnTo>
                      <a:pt x="344" y="367"/>
                    </a:lnTo>
                    <a:lnTo>
                      <a:pt x="345" y="359"/>
                    </a:lnTo>
                    <a:lnTo>
                      <a:pt x="348" y="352"/>
                    </a:lnTo>
                    <a:lnTo>
                      <a:pt x="350" y="346"/>
                    </a:lnTo>
                    <a:lnTo>
                      <a:pt x="351" y="339"/>
                    </a:lnTo>
                    <a:lnTo>
                      <a:pt x="354" y="331"/>
                    </a:lnTo>
                    <a:lnTo>
                      <a:pt x="356" y="324"/>
                    </a:lnTo>
                    <a:lnTo>
                      <a:pt x="358" y="317"/>
                    </a:lnTo>
                    <a:lnTo>
                      <a:pt x="360" y="310"/>
                    </a:lnTo>
                    <a:lnTo>
                      <a:pt x="363" y="304"/>
                    </a:lnTo>
                    <a:lnTo>
                      <a:pt x="365" y="297"/>
                    </a:lnTo>
                    <a:lnTo>
                      <a:pt x="368" y="290"/>
                    </a:lnTo>
                    <a:lnTo>
                      <a:pt x="372" y="283"/>
                    </a:lnTo>
                    <a:lnTo>
                      <a:pt x="374" y="278"/>
                    </a:lnTo>
                    <a:lnTo>
                      <a:pt x="378" y="271"/>
                    </a:lnTo>
                    <a:lnTo>
                      <a:pt x="382" y="265"/>
                    </a:lnTo>
                    <a:lnTo>
                      <a:pt x="386" y="259"/>
                    </a:lnTo>
                    <a:lnTo>
                      <a:pt x="390" y="254"/>
                    </a:lnTo>
                    <a:lnTo>
                      <a:pt x="394" y="248"/>
                    </a:lnTo>
                    <a:lnTo>
                      <a:pt x="398" y="242"/>
                    </a:lnTo>
                    <a:lnTo>
                      <a:pt x="403" y="236"/>
                    </a:lnTo>
                    <a:lnTo>
                      <a:pt x="409" y="232"/>
                    </a:lnTo>
                    <a:lnTo>
                      <a:pt x="417" y="225"/>
                    </a:lnTo>
                    <a:lnTo>
                      <a:pt x="426" y="219"/>
                    </a:lnTo>
                    <a:lnTo>
                      <a:pt x="435" y="213"/>
                    </a:lnTo>
                    <a:lnTo>
                      <a:pt x="446" y="209"/>
                    </a:lnTo>
                    <a:lnTo>
                      <a:pt x="455" y="204"/>
                    </a:lnTo>
                    <a:lnTo>
                      <a:pt x="465" y="199"/>
                    </a:lnTo>
                    <a:lnTo>
                      <a:pt x="474" y="196"/>
                    </a:lnTo>
                    <a:lnTo>
                      <a:pt x="485" y="193"/>
                    </a:lnTo>
                    <a:lnTo>
                      <a:pt x="495" y="189"/>
                    </a:lnTo>
                    <a:lnTo>
                      <a:pt x="506" y="187"/>
                    </a:lnTo>
                    <a:lnTo>
                      <a:pt x="516" y="185"/>
                    </a:lnTo>
                    <a:lnTo>
                      <a:pt x="528" y="182"/>
                    </a:lnTo>
                    <a:lnTo>
                      <a:pt x="538" y="181"/>
                    </a:lnTo>
                    <a:lnTo>
                      <a:pt x="548" y="180"/>
                    </a:lnTo>
                    <a:lnTo>
                      <a:pt x="560" y="179"/>
                    </a:lnTo>
                    <a:lnTo>
                      <a:pt x="570" y="179"/>
                    </a:lnTo>
                    <a:lnTo>
                      <a:pt x="582" y="179"/>
                    </a:lnTo>
                    <a:lnTo>
                      <a:pt x="592" y="180"/>
                    </a:lnTo>
                    <a:lnTo>
                      <a:pt x="602" y="181"/>
                    </a:lnTo>
                    <a:lnTo>
                      <a:pt x="614" y="182"/>
                    </a:lnTo>
                    <a:lnTo>
                      <a:pt x="624" y="185"/>
                    </a:lnTo>
                    <a:lnTo>
                      <a:pt x="635" y="187"/>
                    </a:lnTo>
                    <a:lnTo>
                      <a:pt x="645" y="189"/>
                    </a:lnTo>
                    <a:lnTo>
                      <a:pt x="655" y="193"/>
                    </a:lnTo>
                    <a:lnTo>
                      <a:pt x="666" y="196"/>
                    </a:lnTo>
                    <a:lnTo>
                      <a:pt x="676" y="199"/>
                    </a:lnTo>
                    <a:lnTo>
                      <a:pt x="685" y="204"/>
                    </a:lnTo>
                    <a:lnTo>
                      <a:pt x="696" y="209"/>
                    </a:lnTo>
                    <a:lnTo>
                      <a:pt x="705" y="213"/>
                    </a:lnTo>
                    <a:lnTo>
                      <a:pt x="714" y="219"/>
                    </a:lnTo>
                    <a:lnTo>
                      <a:pt x="723" y="225"/>
                    </a:lnTo>
                    <a:lnTo>
                      <a:pt x="731" y="232"/>
                    </a:lnTo>
                    <a:lnTo>
                      <a:pt x="736" y="236"/>
                    </a:lnTo>
                    <a:lnTo>
                      <a:pt x="741" y="241"/>
                    </a:lnTo>
                    <a:lnTo>
                      <a:pt x="744" y="247"/>
                    </a:lnTo>
                    <a:lnTo>
                      <a:pt x="749" y="251"/>
                    </a:lnTo>
                    <a:lnTo>
                      <a:pt x="752" y="257"/>
                    </a:lnTo>
                    <a:lnTo>
                      <a:pt x="756" y="263"/>
                    </a:lnTo>
                    <a:lnTo>
                      <a:pt x="759" y="268"/>
                    </a:lnTo>
                    <a:lnTo>
                      <a:pt x="763" y="275"/>
                    </a:lnTo>
                    <a:lnTo>
                      <a:pt x="765" y="281"/>
                    </a:lnTo>
                    <a:lnTo>
                      <a:pt x="768" y="288"/>
                    </a:lnTo>
                    <a:lnTo>
                      <a:pt x="771" y="294"/>
                    </a:lnTo>
                    <a:lnTo>
                      <a:pt x="773" y="301"/>
                    </a:lnTo>
                    <a:lnTo>
                      <a:pt x="775" y="308"/>
                    </a:lnTo>
                    <a:lnTo>
                      <a:pt x="778" y="315"/>
                    </a:lnTo>
                    <a:lnTo>
                      <a:pt x="780" y="321"/>
                    </a:lnTo>
                    <a:lnTo>
                      <a:pt x="782" y="328"/>
                    </a:lnTo>
                    <a:lnTo>
                      <a:pt x="784" y="335"/>
                    </a:lnTo>
                    <a:lnTo>
                      <a:pt x="786" y="342"/>
                    </a:lnTo>
                    <a:lnTo>
                      <a:pt x="787" y="349"/>
                    </a:lnTo>
                    <a:lnTo>
                      <a:pt x="789" y="357"/>
                    </a:lnTo>
                    <a:lnTo>
                      <a:pt x="790" y="364"/>
                    </a:lnTo>
                    <a:lnTo>
                      <a:pt x="791" y="371"/>
                    </a:lnTo>
                    <a:lnTo>
                      <a:pt x="793" y="378"/>
                    </a:lnTo>
                    <a:lnTo>
                      <a:pt x="793" y="386"/>
                    </a:lnTo>
                    <a:lnTo>
                      <a:pt x="794" y="393"/>
                    </a:lnTo>
                    <a:lnTo>
                      <a:pt x="795" y="400"/>
                    </a:lnTo>
                    <a:lnTo>
                      <a:pt x="795" y="407"/>
                    </a:lnTo>
                    <a:lnTo>
                      <a:pt x="796" y="413"/>
                    </a:lnTo>
                    <a:lnTo>
                      <a:pt x="796" y="420"/>
                    </a:lnTo>
                    <a:lnTo>
                      <a:pt x="796" y="427"/>
                    </a:lnTo>
                    <a:lnTo>
                      <a:pt x="796" y="434"/>
                    </a:lnTo>
                    <a:lnTo>
                      <a:pt x="796" y="441"/>
                    </a:lnTo>
                    <a:lnTo>
                      <a:pt x="797" y="443"/>
                    </a:lnTo>
                    <a:lnTo>
                      <a:pt x="797" y="446"/>
                    </a:lnTo>
                    <a:lnTo>
                      <a:pt x="797" y="448"/>
                    </a:lnTo>
                    <a:lnTo>
                      <a:pt x="798" y="450"/>
                    </a:lnTo>
                    <a:lnTo>
                      <a:pt x="799" y="453"/>
                    </a:lnTo>
                    <a:lnTo>
                      <a:pt x="801" y="455"/>
                    </a:lnTo>
                    <a:lnTo>
                      <a:pt x="802" y="456"/>
                    </a:lnTo>
                    <a:lnTo>
                      <a:pt x="804" y="458"/>
                    </a:lnTo>
                    <a:lnTo>
                      <a:pt x="805" y="459"/>
                    </a:lnTo>
                    <a:lnTo>
                      <a:pt x="808" y="462"/>
                    </a:lnTo>
                    <a:lnTo>
                      <a:pt x="810" y="463"/>
                    </a:lnTo>
                    <a:lnTo>
                      <a:pt x="811" y="464"/>
                    </a:lnTo>
                    <a:lnTo>
                      <a:pt x="813" y="465"/>
                    </a:lnTo>
                    <a:lnTo>
                      <a:pt x="816" y="466"/>
                    </a:lnTo>
                    <a:lnTo>
                      <a:pt x="819" y="468"/>
                    </a:lnTo>
                    <a:lnTo>
                      <a:pt x="821" y="468"/>
                    </a:lnTo>
                    <a:lnTo>
                      <a:pt x="824" y="469"/>
                    </a:lnTo>
                    <a:lnTo>
                      <a:pt x="826" y="470"/>
                    </a:lnTo>
                    <a:lnTo>
                      <a:pt x="829" y="470"/>
                    </a:lnTo>
                    <a:lnTo>
                      <a:pt x="832" y="471"/>
                    </a:lnTo>
                    <a:lnTo>
                      <a:pt x="835" y="471"/>
                    </a:lnTo>
                    <a:lnTo>
                      <a:pt x="837" y="472"/>
                    </a:lnTo>
                    <a:lnTo>
                      <a:pt x="841" y="472"/>
                    </a:lnTo>
                    <a:lnTo>
                      <a:pt x="843" y="472"/>
                    </a:lnTo>
                    <a:lnTo>
                      <a:pt x="847" y="472"/>
                    </a:lnTo>
                    <a:lnTo>
                      <a:pt x="849" y="473"/>
                    </a:lnTo>
                    <a:lnTo>
                      <a:pt x="852" y="473"/>
                    </a:lnTo>
                    <a:lnTo>
                      <a:pt x="855" y="473"/>
                    </a:lnTo>
                    <a:lnTo>
                      <a:pt x="858" y="473"/>
                    </a:lnTo>
                    <a:lnTo>
                      <a:pt x="861" y="473"/>
                    </a:lnTo>
                    <a:lnTo>
                      <a:pt x="864" y="473"/>
                    </a:lnTo>
                    <a:lnTo>
                      <a:pt x="866" y="473"/>
                    </a:lnTo>
                    <a:lnTo>
                      <a:pt x="1781" y="473"/>
                    </a:lnTo>
                    <a:lnTo>
                      <a:pt x="1786" y="473"/>
                    </a:lnTo>
                    <a:lnTo>
                      <a:pt x="1789" y="472"/>
                    </a:lnTo>
                    <a:lnTo>
                      <a:pt x="1793" y="472"/>
                    </a:lnTo>
                    <a:lnTo>
                      <a:pt x="1797" y="471"/>
                    </a:lnTo>
                    <a:lnTo>
                      <a:pt x="1801" y="471"/>
                    </a:lnTo>
                    <a:lnTo>
                      <a:pt x="1804" y="470"/>
                    </a:lnTo>
                    <a:lnTo>
                      <a:pt x="1808" y="469"/>
                    </a:lnTo>
                    <a:lnTo>
                      <a:pt x="1811" y="468"/>
                    </a:lnTo>
                    <a:lnTo>
                      <a:pt x="1815" y="466"/>
                    </a:lnTo>
                    <a:lnTo>
                      <a:pt x="1818" y="464"/>
                    </a:lnTo>
                    <a:lnTo>
                      <a:pt x="1822" y="463"/>
                    </a:lnTo>
                    <a:lnTo>
                      <a:pt x="1825" y="462"/>
                    </a:lnTo>
                    <a:lnTo>
                      <a:pt x="1828" y="459"/>
                    </a:lnTo>
                    <a:lnTo>
                      <a:pt x="1832" y="457"/>
                    </a:lnTo>
                    <a:lnTo>
                      <a:pt x="1834" y="456"/>
                    </a:lnTo>
                    <a:lnTo>
                      <a:pt x="1838" y="454"/>
                    </a:lnTo>
                    <a:lnTo>
                      <a:pt x="1841" y="451"/>
                    </a:lnTo>
                    <a:lnTo>
                      <a:pt x="1845" y="449"/>
                    </a:lnTo>
                    <a:lnTo>
                      <a:pt x="1848" y="447"/>
                    </a:lnTo>
                    <a:lnTo>
                      <a:pt x="1850" y="445"/>
                    </a:lnTo>
                    <a:lnTo>
                      <a:pt x="1854" y="442"/>
                    </a:lnTo>
                    <a:lnTo>
                      <a:pt x="1857" y="440"/>
                    </a:lnTo>
                    <a:lnTo>
                      <a:pt x="1861" y="438"/>
                    </a:lnTo>
                    <a:lnTo>
                      <a:pt x="1863" y="435"/>
                    </a:lnTo>
                    <a:lnTo>
                      <a:pt x="1866" y="432"/>
                    </a:lnTo>
                    <a:lnTo>
                      <a:pt x="1870" y="430"/>
                    </a:lnTo>
                    <a:lnTo>
                      <a:pt x="1873" y="427"/>
                    </a:lnTo>
                    <a:lnTo>
                      <a:pt x="1877" y="425"/>
                    </a:lnTo>
                    <a:lnTo>
                      <a:pt x="1879" y="422"/>
                    </a:lnTo>
                    <a:lnTo>
                      <a:pt x="1883" y="419"/>
                    </a:lnTo>
                    <a:lnTo>
                      <a:pt x="1886" y="417"/>
                    </a:lnTo>
                    <a:lnTo>
                      <a:pt x="1890" y="415"/>
                    </a:lnTo>
                    <a:lnTo>
                      <a:pt x="1895" y="409"/>
                    </a:lnTo>
                    <a:lnTo>
                      <a:pt x="1902" y="403"/>
                    </a:lnTo>
                    <a:lnTo>
                      <a:pt x="1908" y="397"/>
                    </a:lnTo>
                    <a:lnTo>
                      <a:pt x="1914" y="392"/>
                    </a:lnTo>
                    <a:lnTo>
                      <a:pt x="1921" y="385"/>
                    </a:lnTo>
                    <a:lnTo>
                      <a:pt x="1926" y="378"/>
                    </a:lnTo>
                    <a:lnTo>
                      <a:pt x="1931" y="372"/>
                    </a:lnTo>
                    <a:lnTo>
                      <a:pt x="1937" y="364"/>
                    </a:lnTo>
                    <a:lnTo>
                      <a:pt x="1943" y="357"/>
                    </a:lnTo>
                    <a:lnTo>
                      <a:pt x="1948" y="350"/>
                    </a:lnTo>
                    <a:lnTo>
                      <a:pt x="1954" y="342"/>
                    </a:lnTo>
                    <a:lnTo>
                      <a:pt x="1959" y="334"/>
                    </a:lnTo>
                    <a:lnTo>
                      <a:pt x="1964" y="327"/>
                    </a:lnTo>
                    <a:lnTo>
                      <a:pt x="1970" y="319"/>
                    </a:lnTo>
                    <a:lnTo>
                      <a:pt x="1976" y="311"/>
                    </a:lnTo>
                    <a:lnTo>
                      <a:pt x="1981" y="303"/>
                    </a:lnTo>
                    <a:lnTo>
                      <a:pt x="1986" y="295"/>
                    </a:lnTo>
                    <a:lnTo>
                      <a:pt x="1992" y="287"/>
                    </a:lnTo>
                    <a:lnTo>
                      <a:pt x="1998" y="279"/>
                    </a:lnTo>
                    <a:lnTo>
                      <a:pt x="2004" y="272"/>
                    </a:lnTo>
                    <a:lnTo>
                      <a:pt x="2009" y="264"/>
                    </a:lnTo>
                    <a:lnTo>
                      <a:pt x="2016" y="256"/>
                    </a:lnTo>
                    <a:lnTo>
                      <a:pt x="2022" y="248"/>
                    </a:lnTo>
                    <a:lnTo>
                      <a:pt x="2029" y="241"/>
                    </a:lnTo>
                    <a:lnTo>
                      <a:pt x="2036" y="234"/>
                    </a:lnTo>
                    <a:lnTo>
                      <a:pt x="2042" y="226"/>
                    </a:lnTo>
                    <a:lnTo>
                      <a:pt x="2050" y="219"/>
                    </a:lnTo>
                    <a:lnTo>
                      <a:pt x="2057" y="212"/>
                    </a:lnTo>
                    <a:lnTo>
                      <a:pt x="2065" y="206"/>
                    </a:lnTo>
                    <a:lnTo>
                      <a:pt x="2072" y="199"/>
                    </a:lnTo>
                    <a:lnTo>
                      <a:pt x="2080" y="194"/>
                    </a:lnTo>
                    <a:lnTo>
                      <a:pt x="2089" y="188"/>
                    </a:lnTo>
                    <a:lnTo>
                      <a:pt x="2095" y="186"/>
                    </a:lnTo>
                    <a:lnTo>
                      <a:pt x="2102" y="182"/>
                    </a:lnTo>
                    <a:lnTo>
                      <a:pt x="2108" y="180"/>
                    </a:lnTo>
                    <a:lnTo>
                      <a:pt x="2115" y="178"/>
                    </a:lnTo>
                    <a:lnTo>
                      <a:pt x="2122" y="175"/>
                    </a:lnTo>
                    <a:lnTo>
                      <a:pt x="2129" y="173"/>
                    </a:lnTo>
                    <a:lnTo>
                      <a:pt x="2136" y="172"/>
                    </a:lnTo>
                    <a:lnTo>
                      <a:pt x="2143" y="171"/>
                    </a:lnTo>
                    <a:lnTo>
                      <a:pt x="2151" y="168"/>
                    </a:lnTo>
                    <a:lnTo>
                      <a:pt x="2158" y="168"/>
                    </a:lnTo>
                    <a:lnTo>
                      <a:pt x="2165" y="167"/>
                    </a:lnTo>
                    <a:lnTo>
                      <a:pt x="2172" y="166"/>
                    </a:lnTo>
                    <a:lnTo>
                      <a:pt x="2179" y="166"/>
                    </a:lnTo>
                    <a:lnTo>
                      <a:pt x="2187" y="166"/>
                    </a:lnTo>
                    <a:lnTo>
                      <a:pt x="2194" y="166"/>
                    </a:lnTo>
                    <a:lnTo>
                      <a:pt x="2201" y="166"/>
                    </a:lnTo>
                    <a:lnTo>
                      <a:pt x="2208" y="166"/>
                    </a:lnTo>
                    <a:lnTo>
                      <a:pt x="2214" y="167"/>
                    </a:lnTo>
                    <a:lnTo>
                      <a:pt x="2221" y="167"/>
                    </a:lnTo>
                    <a:lnTo>
                      <a:pt x="2227" y="168"/>
                    </a:lnTo>
                    <a:lnTo>
                      <a:pt x="2234" y="170"/>
                    </a:lnTo>
                    <a:lnTo>
                      <a:pt x="2241" y="171"/>
                    </a:lnTo>
                    <a:lnTo>
                      <a:pt x="2247" y="172"/>
                    </a:lnTo>
                    <a:lnTo>
                      <a:pt x="2253" y="173"/>
                    </a:lnTo>
                    <a:lnTo>
                      <a:pt x="2258" y="174"/>
                    </a:lnTo>
                    <a:lnTo>
                      <a:pt x="2264" y="176"/>
                    </a:lnTo>
                    <a:lnTo>
                      <a:pt x="2270" y="178"/>
                    </a:lnTo>
                    <a:lnTo>
                      <a:pt x="2274" y="180"/>
                    </a:lnTo>
                    <a:lnTo>
                      <a:pt x="2280" y="182"/>
                    </a:lnTo>
                    <a:lnTo>
                      <a:pt x="2285" y="183"/>
                    </a:lnTo>
                    <a:lnTo>
                      <a:pt x="2289" y="186"/>
                    </a:lnTo>
                    <a:lnTo>
                      <a:pt x="2293" y="188"/>
                    </a:lnTo>
                    <a:lnTo>
                      <a:pt x="2306" y="195"/>
                    </a:lnTo>
                    <a:lnTo>
                      <a:pt x="2316" y="202"/>
                    </a:lnTo>
                    <a:lnTo>
                      <a:pt x="2326" y="209"/>
                    </a:lnTo>
                    <a:lnTo>
                      <a:pt x="2334" y="217"/>
                    </a:lnTo>
                    <a:lnTo>
                      <a:pt x="2342" y="224"/>
                    </a:lnTo>
                    <a:lnTo>
                      <a:pt x="2349" y="232"/>
                    </a:lnTo>
                    <a:lnTo>
                      <a:pt x="2355" y="240"/>
                    </a:lnTo>
                    <a:lnTo>
                      <a:pt x="2361" y="248"/>
                    </a:lnTo>
                    <a:lnTo>
                      <a:pt x="2365" y="256"/>
                    </a:lnTo>
                    <a:lnTo>
                      <a:pt x="2369" y="265"/>
                    </a:lnTo>
                    <a:lnTo>
                      <a:pt x="2372" y="273"/>
                    </a:lnTo>
                    <a:lnTo>
                      <a:pt x="2375" y="282"/>
                    </a:lnTo>
                    <a:lnTo>
                      <a:pt x="2377" y="290"/>
                    </a:lnTo>
                    <a:lnTo>
                      <a:pt x="2378" y="300"/>
                    </a:lnTo>
                    <a:lnTo>
                      <a:pt x="2379" y="308"/>
                    </a:lnTo>
                    <a:lnTo>
                      <a:pt x="2380" y="317"/>
                    </a:lnTo>
                    <a:lnTo>
                      <a:pt x="2382" y="326"/>
                    </a:lnTo>
                    <a:lnTo>
                      <a:pt x="2383" y="334"/>
                    </a:lnTo>
                    <a:lnTo>
                      <a:pt x="2383" y="343"/>
                    </a:lnTo>
                    <a:lnTo>
                      <a:pt x="2383" y="351"/>
                    </a:lnTo>
                    <a:lnTo>
                      <a:pt x="2384" y="361"/>
                    </a:lnTo>
                    <a:lnTo>
                      <a:pt x="2384" y="369"/>
                    </a:lnTo>
                    <a:lnTo>
                      <a:pt x="2385" y="378"/>
                    </a:lnTo>
                    <a:lnTo>
                      <a:pt x="2386" y="386"/>
                    </a:lnTo>
                    <a:lnTo>
                      <a:pt x="2387" y="394"/>
                    </a:lnTo>
                    <a:lnTo>
                      <a:pt x="2388" y="402"/>
                    </a:lnTo>
                    <a:lnTo>
                      <a:pt x="2390" y="410"/>
                    </a:lnTo>
                    <a:lnTo>
                      <a:pt x="2392" y="418"/>
                    </a:lnTo>
                    <a:lnTo>
                      <a:pt x="2394" y="425"/>
                    </a:lnTo>
                    <a:lnTo>
                      <a:pt x="2398" y="432"/>
                    </a:lnTo>
                    <a:lnTo>
                      <a:pt x="2402" y="440"/>
                    </a:lnTo>
                    <a:lnTo>
                      <a:pt x="2407" y="446"/>
                    </a:lnTo>
                    <a:lnTo>
                      <a:pt x="2413" y="446"/>
                    </a:lnTo>
                    <a:lnTo>
                      <a:pt x="2418" y="446"/>
                    </a:lnTo>
                    <a:lnTo>
                      <a:pt x="2425" y="445"/>
                    </a:lnTo>
                    <a:lnTo>
                      <a:pt x="2431" y="445"/>
                    </a:lnTo>
                    <a:lnTo>
                      <a:pt x="2437" y="443"/>
                    </a:lnTo>
                    <a:lnTo>
                      <a:pt x="2444" y="441"/>
                    </a:lnTo>
                    <a:lnTo>
                      <a:pt x="2450" y="440"/>
                    </a:lnTo>
                    <a:lnTo>
                      <a:pt x="2455" y="438"/>
                    </a:lnTo>
                    <a:lnTo>
                      <a:pt x="2461" y="435"/>
                    </a:lnTo>
                    <a:lnTo>
                      <a:pt x="2467" y="433"/>
                    </a:lnTo>
                    <a:lnTo>
                      <a:pt x="2473" y="431"/>
                    </a:lnTo>
                    <a:lnTo>
                      <a:pt x="2478" y="427"/>
                    </a:lnTo>
                    <a:lnTo>
                      <a:pt x="2484" y="425"/>
                    </a:lnTo>
                    <a:lnTo>
                      <a:pt x="2489" y="422"/>
                    </a:lnTo>
                    <a:lnTo>
                      <a:pt x="2495" y="418"/>
                    </a:lnTo>
                    <a:lnTo>
                      <a:pt x="2499" y="413"/>
                    </a:lnTo>
                    <a:lnTo>
                      <a:pt x="2504" y="410"/>
                    </a:lnTo>
                    <a:lnTo>
                      <a:pt x="2508" y="405"/>
                    </a:lnTo>
                    <a:lnTo>
                      <a:pt x="2513" y="401"/>
                    </a:lnTo>
                    <a:lnTo>
                      <a:pt x="2518" y="396"/>
                    </a:lnTo>
                    <a:lnTo>
                      <a:pt x="2521" y="392"/>
                    </a:lnTo>
                    <a:lnTo>
                      <a:pt x="2526" y="387"/>
                    </a:lnTo>
                    <a:lnTo>
                      <a:pt x="2529" y="382"/>
                    </a:lnTo>
                    <a:lnTo>
                      <a:pt x="2533" y="377"/>
                    </a:lnTo>
                    <a:lnTo>
                      <a:pt x="2536" y="371"/>
                    </a:lnTo>
                    <a:lnTo>
                      <a:pt x="2539" y="365"/>
                    </a:lnTo>
                    <a:lnTo>
                      <a:pt x="2542" y="359"/>
                    </a:lnTo>
                    <a:lnTo>
                      <a:pt x="2544" y="354"/>
                    </a:lnTo>
                    <a:lnTo>
                      <a:pt x="2546" y="348"/>
                    </a:lnTo>
                    <a:lnTo>
                      <a:pt x="2549" y="341"/>
                    </a:lnTo>
                    <a:lnTo>
                      <a:pt x="2550" y="335"/>
                    </a:lnTo>
                    <a:lnTo>
                      <a:pt x="2552" y="328"/>
                    </a:lnTo>
                    <a:lnTo>
                      <a:pt x="2553" y="321"/>
                    </a:lnTo>
                    <a:lnTo>
                      <a:pt x="2554" y="313"/>
                    </a:lnTo>
                    <a:lnTo>
                      <a:pt x="2554" y="306"/>
                    </a:lnTo>
                    <a:lnTo>
                      <a:pt x="2554" y="298"/>
                    </a:lnTo>
                    <a:lnTo>
                      <a:pt x="2553" y="290"/>
                    </a:lnTo>
                    <a:lnTo>
                      <a:pt x="2552" y="282"/>
                    </a:lnTo>
                    <a:lnTo>
                      <a:pt x="2551" y="273"/>
                    </a:lnTo>
                    <a:lnTo>
                      <a:pt x="2550" y="265"/>
                    </a:lnTo>
                    <a:lnTo>
                      <a:pt x="2548" y="256"/>
                    </a:lnTo>
                    <a:lnTo>
                      <a:pt x="2544" y="248"/>
                    </a:lnTo>
                    <a:lnTo>
                      <a:pt x="2542" y="239"/>
                    </a:lnTo>
                    <a:lnTo>
                      <a:pt x="2538" y="229"/>
                    </a:lnTo>
                    <a:lnTo>
                      <a:pt x="2534" y="221"/>
                    </a:lnTo>
                    <a:lnTo>
                      <a:pt x="2530" y="212"/>
                    </a:lnTo>
                    <a:lnTo>
                      <a:pt x="2526" y="203"/>
                    </a:lnTo>
                    <a:lnTo>
                      <a:pt x="2521" y="195"/>
                    </a:lnTo>
                    <a:lnTo>
                      <a:pt x="2515" y="186"/>
                    </a:lnTo>
                    <a:lnTo>
                      <a:pt x="2509" y="178"/>
                    </a:lnTo>
                    <a:lnTo>
                      <a:pt x="2505" y="170"/>
                    </a:lnTo>
                    <a:lnTo>
                      <a:pt x="2498" y="162"/>
                    </a:lnTo>
                    <a:lnTo>
                      <a:pt x="2492" y="153"/>
                    </a:lnTo>
                    <a:lnTo>
                      <a:pt x="2485" y="147"/>
                    </a:lnTo>
                    <a:lnTo>
                      <a:pt x="2480" y="138"/>
                    </a:lnTo>
                    <a:lnTo>
                      <a:pt x="2473" y="132"/>
                    </a:lnTo>
                    <a:lnTo>
                      <a:pt x="2466" y="126"/>
                    </a:lnTo>
                    <a:lnTo>
                      <a:pt x="2458" y="119"/>
                    </a:lnTo>
                    <a:lnTo>
                      <a:pt x="2451" y="113"/>
                    </a:lnTo>
                    <a:lnTo>
                      <a:pt x="2443" y="109"/>
                    </a:lnTo>
                    <a:lnTo>
                      <a:pt x="2436" y="104"/>
                    </a:lnTo>
                    <a:lnTo>
                      <a:pt x="2428" y="99"/>
                    </a:lnTo>
                    <a:lnTo>
                      <a:pt x="2420" y="95"/>
                    </a:lnTo>
                    <a:lnTo>
                      <a:pt x="2412" y="91"/>
                    </a:lnTo>
                    <a:lnTo>
                      <a:pt x="2398" y="87"/>
                    </a:lnTo>
                    <a:lnTo>
                      <a:pt x="2382" y="81"/>
                    </a:lnTo>
                    <a:lnTo>
                      <a:pt x="2364" y="76"/>
                    </a:lnTo>
                    <a:lnTo>
                      <a:pt x="2346" y="72"/>
                    </a:lnTo>
                    <a:lnTo>
                      <a:pt x="2326" y="67"/>
                    </a:lnTo>
                    <a:lnTo>
                      <a:pt x="2306" y="63"/>
                    </a:lnTo>
                    <a:lnTo>
                      <a:pt x="2284" y="59"/>
                    </a:lnTo>
                    <a:lnTo>
                      <a:pt x="2261" y="55"/>
                    </a:lnTo>
                    <a:lnTo>
                      <a:pt x="2236" y="51"/>
                    </a:lnTo>
                    <a:lnTo>
                      <a:pt x="2212" y="48"/>
                    </a:lnTo>
                    <a:lnTo>
                      <a:pt x="2187" y="44"/>
                    </a:lnTo>
                    <a:lnTo>
                      <a:pt x="2160" y="41"/>
                    </a:lnTo>
                    <a:lnTo>
                      <a:pt x="2134" y="38"/>
                    </a:lnTo>
                    <a:lnTo>
                      <a:pt x="2106" y="35"/>
                    </a:lnTo>
                    <a:lnTo>
                      <a:pt x="2077" y="33"/>
                    </a:lnTo>
                    <a:lnTo>
                      <a:pt x="2049" y="30"/>
                    </a:lnTo>
                    <a:lnTo>
                      <a:pt x="2020" y="28"/>
                    </a:lnTo>
                    <a:lnTo>
                      <a:pt x="1990" y="26"/>
                    </a:lnTo>
                    <a:lnTo>
                      <a:pt x="1961" y="23"/>
                    </a:lnTo>
                    <a:lnTo>
                      <a:pt x="1931" y="21"/>
                    </a:lnTo>
                    <a:lnTo>
                      <a:pt x="1900" y="19"/>
                    </a:lnTo>
                    <a:lnTo>
                      <a:pt x="1870" y="17"/>
                    </a:lnTo>
                    <a:lnTo>
                      <a:pt x="1840" y="15"/>
                    </a:lnTo>
                    <a:lnTo>
                      <a:pt x="1810" y="13"/>
                    </a:lnTo>
                    <a:lnTo>
                      <a:pt x="1780" y="12"/>
                    </a:lnTo>
                    <a:lnTo>
                      <a:pt x="1750" y="10"/>
                    </a:lnTo>
                    <a:lnTo>
                      <a:pt x="1720" y="8"/>
                    </a:lnTo>
                    <a:lnTo>
                      <a:pt x="1690" y="6"/>
                    </a:lnTo>
                    <a:lnTo>
                      <a:pt x="1661" y="5"/>
                    </a:lnTo>
                    <a:lnTo>
                      <a:pt x="1633" y="4"/>
                    </a:lnTo>
                    <a:lnTo>
                      <a:pt x="1605" y="2"/>
                    </a:lnTo>
                    <a:lnTo>
                      <a:pt x="1577" y="0"/>
                    </a:lnTo>
                    <a:lnTo>
                      <a:pt x="1567" y="8"/>
                    </a:lnTo>
                    <a:lnTo>
                      <a:pt x="1554" y="17"/>
                    </a:lnTo>
                    <a:lnTo>
                      <a:pt x="1542" y="23"/>
                    </a:lnTo>
                    <a:lnTo>
                      <a:pt x="1527" y="29"/>
                    </a:lnTo>
                    <a:lnTo>
                      <a:pt x="1512" y="35"/>
                    </a:lnTo>
                    <a:lnTo>
                      <a:pt x="1494" y="41"/>
                    </a:lnTo>
                    <a:lnTo>
                      <a:pt x="1477" y="45"/>
                    </a:lnTo>
                    <a:lnTo>
                      <a:pt x="1459" y="50"/>
                    </a:lnTo>
                    <a:lnTo>
                      <a:pt x="1439" y="53"/>
                    </a:lnTo>
                    <a:lnTo>
                      <a:pt x="1419" y="57"/>
                    </a:lnTo>
                    <a:lnTo>
                      <a:pt x="1398" y="60"/>
                    </a:lnTo>
                    <a:lnTo>
                      <a:pt x="1377" y="63"/>
                    </a:lnTo>
                    <a:lnTo>
                      <a:pt x="1354" y="64"/>
                    </a:lnTo>
                    <a:lnTo>
                      <a:pt x="1332" y="66"/>
                    </a:lnTo>
                    <a:lnTo>
                      <a:pt x="1308" y="67"/>
                    </a:lnTo>
                    <a:lnTo>
                      <a:pt x="1285" y="68"/>
                    </a:lnTo>
                    <a:lnTo>
                      <a:pt x="1260" y="69"/>
                    </a:lnTo>
                    <a:lnTo>
                      <a:pt x="1236" y="69"/>
                    </a:lnTo>
                    <a:lnTo>
                      <a:pt x="1212" y="69"/>
                    </a:lnTo>
                    <a:lnTo>
                      <a:pt x="1187" y="69"/>
                    </a:lnTo>
                    <a:lnTo>
                      <a:pt x="1162" y="69"/>
                    </a:lnTo>
                    <a:lnTo>
                      <a:pt x="1137" y="69"/>
                    </a:lnTo>
                    <a:lnTo>
                      <a:pt x="1112" y="68"/>
                    </a:lnTo>
                    <a:lnTo>
                      <a:pt x="1088" y="67"/>
                    </a:lnTo>
                    <a:lnTo>
                      <a:pt x="1062" y="67"/>
                    </a:lnTo>
                    <a:lnTo>
                      <a:pt x="1038" y="66"/>
                    </a:lnTo>
                    <a:lnTo>
                      <a:pt x="1014" y="65"/>
                    </a:lnTo>
                    <a:lnTo>
                      <a:pt x="990" y="64"/>
                    </a:lnTo>
                    <a:lnTo>
                      <a:pt x="967" y="63"/>
                    </a:lnTo>
                    <a:lnTo>
                      <a:pt x="943" y="61"/>
                    </a:lnTo>
                    <a:lnTo>
                      <a:pt x="920" y="60"/>
                    </a:lnTo>
                    <a:lnTo>
                      <a:pt x="899" y="59"/>
                    </a:lnTo>
                    <a:lnTo>
                      <a:pt x="894" y="59"/>
                    </a:lnTo>
                    <a:lnTo>
                      <a:pt x="889" y="59"/>
                    </a:lnTo>
                    <a:lnTo>
                      <a:pt x="884" y="58"/>
                    </a:lnTo>
                    <a:lnTo>
                      <a:pt x="879" y="57"/>
                    </a:lnTo>
                    <a:lnTo>
                      <a:pt x="873" y="56"/>
                    </a:lnTo>
                    <a:lnTo>
                      <a:pt x="869" y="55"/>
                    </a:lnTo>
                    <a:lnTo>
                      <a:pt x="864" y="53"/>
                    </a:lnTo>
                    <a:lnTo>
                      <a:pt x="858" y="52"/>
                    </a:lnTo>
                    <a:lnTo>
                      <a:pt x="854" y="51"/>
                    </a:lnTo>
                    <a:lnTo>
                      <a:pt x="849" y="49"/>
                    </a:lnTo>
                    <a:lnTo>
                      <a:pt x="844" y="48"/>
                    </a:lnTo>
                    <a:lnTo>
                      <a:pt x="840" y="45"/>
                    </a:lnTo>
                    <a:lnTo>
                      <a:pt x="835" y="43"/>
                    </a:lnTo>
                    <a:lnTo>
                      <a:pt x="832" y="42"/>
                    </a:lnTo>
                    <a:lnTo>
                      <a:pt x="828" y="40"/>
                    </a:lnTo>
                    <a:lnTo>
                      <a:pt x="825" y="37"/>
                    </a:lnTo>
                    <a:lnTo>
                      <a:pt x="821" y="36"/>
                    </a:lnTo>
                    <a:lnTo>
                      <a:pt x="819" y="34"/>
                    </a:lnTo>
                    <a:lnTo>
                      <a:pt x="817" y="31"/>
                    </a:lnTo>
                    <a:lnTo>
                      <a:pt x="814" y="30"/>
                    </a:lnTo>
                    <a:lnTo>
                      <a:pt x="813" y="28"/>
                    </a:lnTo>
                    <a:lnTo>
                      <a:pt x="812" y="26"/>
                    </a:lnTo>
                    <a:lnTo>
                      <a:pt x="811" y="25"/>
                    </a:lnTo>
                    <a:lnTo>
                      <a:pt x="811" y="22"/>
                    </a:lnTo>
                    <a:lnTo>
                      <a:pt x="811" y="21"/>
                    </a:lnTo>
                    <a:lnTo>
                      <a:pt x="812" y="20"/>
                    </a:lnTo>
                    <a:lnTo>
                      <a:pt x="814" y="18"/>
                    </a:lnTo>
                    <a:lnTo>
                      <a:pt x="817" y="17"/>
                    </a:lnTo>
                    <a:lnTo>
                      <a:pt x="819" y="15"/>
                    </a:lnTo>
                    <a:lnTo>
                      <a:pt x="822" y="15"/>
                    </a:lnTo>
                    <a:lnTo>
                      <a:pt x="827" y="14"/>
                    </a:lnTo>
                    <a:lnTo>
                      <a:pt x="832" y="13"/>
                    </a:lnTo>
                    <a:lnTo>
                      <a:pt x="70" y="81"/>
                    </a:lnTo>
                    <a:lnTo>
                      <a:pt x="70" y="129"/>
                    </a:lnTo>
                    <a:lnTo>
                      <a:pt x="71" y="129"/>
                    </a:lnTo>
                    <a:lnTo>
                      <a:pt x="72" y="130"/>
                    </a:lnTo>
                    <a:lnTo>
                      <a:pt x="75" y="132"/>
                    </a:lnTo>
                    <a:lnTo>
                      <a:pt x="76" y="132"/>
                    </a:lnTo>
                    <a:lnTo>
                      <a:pt x="77" y="133"/>
                    </a:lnTo>
                    <a:lnTo>
                      <a:pt x="79" y="133"/>
                    </a:lnTo>
                    <a:lnTo>
                      <a:pt x="80" y="134"/>
                    </a:lnTo>
                    <a:lnTo>
                      <a:pt x="83" y="134"/>
                    </a:lnTo>
                    <a:lnTo>
                      <a:pt x="84" y="135"/>
                    </a:lnTo>
                    <a:lnTo>
                      <a:pt x="85" y="136"/>
                    </a:lnTo>
                    <a:lnTo>
                      <a:pt x="87" y="136"/>
                    </a:lnTo>
                    <a:lnTo>
                      <a:pt x="88" y="137"/>
                    </a:lnTo>
                    <a:lnTo>
                      <a:pt x="90" y="138"/>
                    </a:lnTo>
                    <a:lnTo>
                      <a:pt x="92" y="138"/>
                    </a:lnTo>
                    <a:lnTo>
                      <a:pt x="93" y="140"/>
                    </a:lnTo>
                    <a:lnTo>
                      <a:pt x="94" y="141"/>
                    </a:lnTo>
                    <a:lnTo>
                      <a:pt x="95" y="142"/>
                    </a:lnTo>
                    <a:lnTo>
                      <a:pt x="97" y="142"/>
                    </a:lnTo>
                    <a:lnTo>
                      <a:pt x="98" y="143"/>
                    </a:lnTo>
                    <a:lnTo>
                      <a:pt x="99" y="144"/>
                    </a:lnTo>
                    <a:lnTo>
                      <a:pt x="99" y="145"/>
                    </a:lnTo>
                    <a:lnTo>
                      <a:pt x="100" y="147"/>
                    </a:lnTo>
                    <a:lnTo>
                      <a:pt x="100" y="148"/>
                    </a:lnTo>
                    <a:lnTo>
                      <a:pt x="101" y="149"/>
                    </a:lnTo>
                    <a:lnTo>
                      <a:pt x="101" y="150"/>
                    </a:lnTo>
                    <a:lnTo>
                      <a:pt x="101" y="152"/>
                    </a:lnTo>
                    <a:lnTo>
                      <a:pt x="101" y="153"/>
                    </a:lnTo>
                    <a:lnTo>
                      <a:pt x="100" y="155"/>
                    </a:lnTo>
                    <a:lnTo>
                      <a:pt x="100" y="157"/>
                    </a:lnTo>
                    <a:lnTo>
                      <a:pt x="99" y="158"/>
                    </a:lnTo>
                    <a:lnTo>
                      <a:pt x="98" y="160"/>
                    </a:lnTo>
                    <a:lnTo>
                      <a:pt x="97" y="162"/>
                    </a:lnTo>
                    <a:lnTo>
                      <a:pt x="93" y="167"/>
                    </a:lnTo>
                    <a:lnTo>
                      <a:pt x="90" y="172"/>
                    </a:lnTo>
                    <a:lnTo>
                      <a:pt x="86" y="178"/>
                    </a:lnTo>
                    <a:lnTo>
                      <a:pt x="83" y="182"/>
                    </a:lnTo>
                    <a:lnTo>
                      <a:pt x="79" y="187"/>
                    </a:lnTo>
                    <a:lnTo>
                      <a:pt x="75" y="193"/>
                    </a:lnTo>
                    <a:lnTo>
                      <a:pt x="71" y="197"/>
                    </a:lnTo>
                    <a:lnTo>
                      <a:pt x="67" y="203"/>
                    </a:lnTo>
                    <a:lnTo>
                      <a:pt x="63" y="208"/>
                    </a:lnTo>
                    <a:lnTo>
                      <a:pt x="59" y="213"/>
                    </a:lnTo>
                    <a:lnTo>
                      <a:pt x="54" y="218"/>
                    </a:lnTo>
                    <a:lnTo>
                      <a:pt x="49" y="222"/>
                    </a:lnTo>
                    <a:lnTo>
                      <a:pt x="46" y="228"/>
                    </a:lnTo>
                    <a:lnTo>
                      <a:pt x="41" y="233"/>
                    </a:lnTo>
                    <a:lnTo>
                      <a:pt x="38" y="239"/>
                    </a:lnTo>
                    <a:lnTo>
                      <a:pt x="33" y="243"/>
                    </a:lnTo>
                    <a:lnTo>
                      <a:pt x="30" y="249"/>
                    </a:lnTo>
                    <a:lnTo>
                      <a:pt x="25" y="254"/>
                    </a:lnTo>
                    <a:lnTo>
                      <a:pt x="22" y="259"/>
                    </a:lnTo>
                    <a:lnTo>
                      <a:pt x="18" y="264"/>
                    </a:lnTo>
                    <a:lnTo>
                      <a:pt x="16" y="270"/>
                    </a:lnTo>
                    <a:lnTo>
                      <a:pt x="12" y="274"/>
                    </a:lnTo>
                    <a:lnTo>
                      <a:pt x="10" y="280"/>
                    </a:lnTo>
                    <a:lnTo>
                      <a:pt x="7" y="285"/>
                    </a:lnTo>
                    <a:lnTo>
                      <a:pt x="6" y="290"/>
                    </a:lnTo>
                    <a:lnTo>
                      <a:pt x="3" y="296"/>
                    </a:lnTo>
                    <a:lnTo>
                      <a:pt x="2" y="301"/>
                    </a:lnTo>
                    <a:lnTo>
                      <a:pt x="1" y="306"/>
                    </a:lnTo>
                    <a:lnTo>
                      <a:pt x="0" y="312"/>
                    </a:lnTo>
                    <a:lnTo>
                      <a:pt x="0" y="317"/>
                    </a:lnTo>
                    <a:lnTo>
                      <a:pt x="0" y="323"/>
                    </a:lnTo>
                    <a:lnTo>
                      <a:pt x="0" y="328"/>
                    </a:lnTo>
                    <a:close/>
                  </a:path>
                </a:pathLst>
              </a:custGeom>
              <a:solidFill>
                <a:srgbClr val="FCFAE5"/>
              </a:solidFill>
              <a:ln w="9525">
                <a:noFill/>
                <a:round/>
                <a:headEnd/>
                <a:tailEnd/>
              </a:ln>
            </p:spPr>
            <p:txBody>
              <a:bodyPr/>
              <a:lstStyle/>
              <a:p>
                <a:endParaRPr lang="en-GB"/>
              </a:p>
            </p:txBody>
          </p:sp>
          <p:sp>
            <p:nvSpPr>
              <p:cNvPr id="62" name="Freeform 264"/>
              <p:cNvSpPr>
                <a:spLocks/>
              </p:cNvSpPr>
              <p:nvPr/>
            </p:nvSpPr>
            <p:spPr bwMode="auto">
              <a:xfrm>
                <a:off x="9" y="2122"/>
                <a:ext cx="153" cy="70"/>
              </a:xfrm>
              <a:custGeom>
                <a:avLst/>
                <a:gdLst>
                  <a:gd name="T0" fmla="*/ 73 w 307"/>
                  <a:gd name="T1" fmla="*/ 33 h 142"/>
                  <a:gd name="T2" fmla="*/ 68 w 307"/>
                  <a:gd name="T3" fmla="*/ 33 h 142"/>
                  <a:gd name="T4" fmla="*/ 62 w 307"/>
                  <a:gd name="T5" fmla="*/ 32 h 142"/>
                  <a:gd name="T6" fmla="*/ 56 w 307"/>
                  <a:gd name="T7" fmla="*/ 31 h 142"/>
                  <a:gd name="T8" fmla="*/ 50 w 307"/>
                  <a:gd name="T9" fmla="*/ 30 h 142"/>
                  <a:gd name="T10" fmla="*/ 44 w 307"/>
                  <a:gd name="T11" fmla="*/ 29 h 142"/>
                  <a:gd name="T12" fmla="*/ 38 w 307"/>
                  <a:gd name="T13" fmla="*/ 27 h 142"/>
                  <a:gd name="T14" fmla="*/ 32 w 307"/>
                  <a:gd name="T15" fmla="*/ 26 h 142"/>
                  <a:gd name="T16" fmla="*/ 27 w 307"/>
                  <a:gd name="T17" fmla="*/ 24 h 142"/>
                  <a:gd name="T18" fmla="*/ 22 w 307"/>
                  <a:gd name="T19" fmla="*/ 22 h 142"/>
                  <a:gd name="T20" fmla="*/ 17 w 307"/>
                  <a:gd name="T21" fmla="*/ 19 h 142"/>
                  <a:gd name="T22" fmla="*/ 12 w 307"/>
                  <a:gd name="T23" fmla="*/ 17 h 142"/>
                  <a:gd name="T24" fmla="*/ 9 w 307"/>
                  <a:gd name="T25" fmla="*/ 14 h 142"/>
                  <a:gd name="T26" fmla="*/ 5 w 307"/>
                  <a:gd name="T27" fmla="*/ 10 h 142"/>
                  <a:gd name="T28" fmla="*/ 3 w 307"/>
                  <a:gd name="T29" fmla="*/ 6 h 142"/>
                  <a:gd name="T30" fmla="*/ 1 w 307"/>
                  <a:gd name="T31" fmla="*/ 2 h 142"/>
                  <a:gd name="T32" fmla="*/ 0 w 307"/>
                  <a:gd name="T33" fmla="*/ 0 h 142"/>
                  <a:gd name="T34" fmla="*/ 1 w 307"/>
                  <a:gd name="T35" fmla="*/ 5 h 142"/>
                  <a:gd name="T36" fmla="*/ 3 w 307"/>
                  <a:gd name="T37" fmla="*/ 9 h 142"/>
                  <a:gd name="T38" fmla="*/ 6 w 307"/>
                  <a:gd name="T39" fmla="*/ 13 h 142"/>
                  <a:gd name="T40" fmla="*/ 10 w 307"/>
                  <a:gd name="T41" fmla="*/ 16 h 142"/>
                  <a:gd name="T42" fmla="*/ 14 w 307"/>
                  <a:gd name="T43" fmla="*/ 19 h 142"/>
                  <a:gd name="T44" fmla="*/ 18 w 307"/>
                  <a:gd name="T45" fmla="*/ 22 h 142"/>
                  <a:gd name="T46" fmla="*/ 24 w 307"/>
                  <a:gd name="T47" fmla="*/ 24 h 142"/>
                  <a:gd name="T48" fmla="*/ 29 w 307"/>
                  <a:gd name="T49" fmla="*/ 26 h 142"/>
                  <a:gd name="T50" fmla="*/ 35 w 307"/>
                  <a:gd name="T51" fmla="*/ 28 h 142"/>
                  <a:gd name="T52" fmla="*/ 41 w 307"/>
                  <a:gd name="T53" fmla="*/ 29 h 142"/>
                  <a:gd name="T54" fmla="*/ 47 w 307"/>
                  <a:gd name="T55" fmla="*/ 31 h 142"/>
                  <a:gd name="T56" fmla="*/ 53 w 307"/>
                  <a:gd name="T57" fmla="*/ 31 h 142"/>
                  <a:gd name="T58" fmla="*/ 59 w 307"/>
                  <a:gd name="T59" fmla="*/ 33 h 142"/>
                  <a:gd name="T60" fmla="*/ 65 w 307"/>
                  <a:gd name="T61" fmla="*/ 33 h 142"/>
                  <a:gd name="T62" fmla="*/ 70 w 307"/>
                  <a:gd name="T63" fmla="*/ 34 h 142"/>
                  <a:gd name="T64" fmla="*/ 75 w 307"/>
                  <a:gd name="T65" fmla="*/ 35 h 142"/>
                  <a:gd name="T66" fmla="*/ 76 w 307"/>
                  <a:gd name="T67" fmla="*/ 35 h 142"/>
                  <a:gd name="T68" fmla="*/ 76 w 307"/>
                  <a:gd name="T69" fmla="*/ 35 h 142"/>
                  <a:gd name="T70" fmla="*/ 76 w 307"/>
                  <a:gd name="T71" fmla="*/ 34 h 142"/>
                  <a:gd name="T72" fmla="*/ 76 w 307"/>
                  <a:gd name="T73" fmla="*/ 34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7"/>
                  <a:gd name="T112" fmla="*/ 0 h 142"/>
                  <a:gd name="T113" fmla="*/ 307 w 307"/>
                  <a:gd name="T114" fmla="*/ 142 h 1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7" h="142">
                    <a:moveTo>
                      <a:pt x="305" y="137"/>
                    </a:moveTo>
                    <a:lnTo>
                      <a:pt x="294" y="136"/>
                    </a:lnTo>
                    <a:lnTo>
                      <a:pt x="284" y="134"/>
                    </a:lnTo>
                    <a:lnTo>
                      <a:pt x="272" y="133"/>
                    </a:lnTo>
                    <a:lnTo>
                      <a:pt x="261" y="131"/>
                    </a:lnTo>
                    <a:lnTo>
                      <a:pt x="249" y="129"/>
                    </a:lnTo>
                    <a:lnTo>
                      <a:pt x="238" y="128"/>
                    </a:lnTo>
                    <a:lnTo>
                      <a:pt x="226" y="126"/>
                    </a:lnTo>
                    <a:lnTo>
                      <a:pt x="215" y="123"/>
                    </a:lnTo>
                    <a:lnTo>
                      <a:pt x="202" y="122"/>
                    </a:lnTo>
                    <a:lnTo>
                      <a:pt x="191" y="120"/>
                    </a:lnTo>
                    <a:lnTo>
                      <a:pt x="178" y="117"/>
                    </a:lnTo>
                    <a:lnTo>
                      <a:pt x="166" y="114"/>
                    </a:lnTo>
                    <a:lnTo>
                      <a:pt x="155" y="112"/>
                    </a:lnTo>
                    <a:lnTo>
                      <a:pt x="142" y="108"/>
                    </a:lnTo>
                    <a:lnTo>
                      <a:pt x="131" y="105"/>
                    </a:lnTo>
                    <a:lnTo>
                      <a:pt x="120" y="102"/>
                    </a:lnTo>
                    <a:lnTo>
                      <a:pt x="109" y="98"/>
                    </a:lnTo>
                    <a:lnTo>
                      <a:pt x="98" y="94"/>
                    </a:lnTo>
                    <a:lnTo>
                      <a:pt x="88" y="90"/>
                    </a:lnTo>
                    <a:lnTo>
                      <a:pt x="78" y="85"/>
                    </a:lnTo>
                    <a:lnTo>
                      <a:pt x="68" y="80"/>
                    </a:lnTo>
                    <a:lnTo>
                      <a:pt x="59" y="75"/>
                    </a:lnTo>
                    <a:lnTo>
                      <a:pt x="51" y="69"/>
                    </a:lnTo>
                    <a:lnTo>
                      <a:pt x="43" y="62"/>
                    </a:lnTo>
                    <a:lnTo>
                      <a:pt x="36" y="57"/>
                    </a:lnTo>
                    <a:lnTo>
                      <a:pt x="29" y="50"/>
                    </a:lnTo>
                    <a:lnTo>
                      <a:pt x="23" y="43"/>
                    </a:lnTo>
                    <a:lnTo>
                      <a:pt x="18" y="35"/>
                    </a:lnTo>
                    <a:lnTo>
                      <a:pt x="13" y="27"/>
                    </a:lnTo>
                    <a:lnTo>
                      <a:pt x="10" y="19"/>
                    </a:lnTo>
                    <a:lnTo>
                      <a:pt x="7" y="10"/>
                    </a:lnTo>
                    <a:lnTo>
                      <a:pt x="5" y="0"/>
                    </a:lnTo>
                    <a:lnTo>
                      <a:pt x="0" y="0"/>
                    </a:lnTo>
                    <a:lnTo>
                      <a:pt x="3" y="11"/>
                    </a:lnTo>
                    <a:lnTo>
                      <a:pt x="5" y="20"/>
                    </a:lnTo>
                    <a:lnTo>
                      <a:pt x="10" y="29"/>
                    </a:lnTo>
                    <a:lnTo>
                      <a:pt x="14" y="37"/>
                    </a:lnTo>
                    <a:lnTo>
                      <a:pt x="19" y="45"/>
                    </a:lnTo>
                    <a:lnTo>
                      <a:pt x="26" y="53"/>
                    </a:lnTo>
                    <a:lnTo>
                      <a:pt x="33" y="60"/>
                    </a:lnTo>
                    <a:lnTo>
                      <a:pt x="40" y="67"/>
                    </a:lnTo>
                    <a:lnTo>
                      <a:pt x="48" y="73"/>
                    </a:lnTo>
                    <a:lnTo>
                      <a:pt x="57" y="79"/>
                    </a:lnTo>
                    <a:lnTo>
                      <a:pt x="66" y="84"/>
                    </a:lnTo>
                    <a:lnTo>
                      <a:pt x="75" y="89"/>
                    </a:lnTo>
                    <a:lnTo>
                      <a:pt x="86" y="94"/>
                    </a:lnTo>
                    <a:lnTo>
                      <a:pt x="96" y="98"/>
                    </a:lnTo>
                    <a:lnTo>
                      <a:pt x="108" y="103"/>
                    </a:lnTo>
                    <a:lnTo>
                      <a:pt x="118" y="106"/>
                    </a:lnTo>
                    <a:lnTo>
                      <a:pt x="129" y="110"/>
                    </a:lnTo>
                    <a:lnTo>
                      <a:pt x="141" y="113"/>
                    </a:lnTo>
                    <a:lnTo>
                      <a:pt x="154" y="117"/>
                    </a:lnTo>
                    <a:lnTo>
                      <a:pt x="165" y="119"/>
                    </a:lnTo>
                    <a:lnTo>
                      <a:pt x="177" y="122"/>
                    </a:lnTo>
                    <a:lnTo>
                      <a:pt x="189" y="125"/>
                    </a:lnTo>
                    <a:lnTo>
                      <a:pt x="201" y="127"/>
                    </a:lnTo>
                    <a:lnTo>
                      <a:pt x="214" y="128"/>
                    </a:lnTo>
                    <a:lnTo>
                      <a:pt x="225" y="130"/>
                    </a:lnTo>
                    <a:lnTo>
                      <a:pt x="238" y="133"/>
                    </a:lnTo>
                    <a:lnTo>
                      <a:pt x="249" y="134"/>
                    </a:lnTo>
                    <a:lnTo>
                      <a:pt x="261" y="136"/>
                    </a:lnTo>
                    <a:lnTo>
                      <a:pt x="272" y="137"/>
                    </a:lnTo>
                    <a:lnTo>
                      <a:pt x="283" y="140"/>
                    </a:lnTo>
                    <a:lnTo>
                      <a:pt x="293" y="141"/>
                    </a:lnTo>
                    <a:lnTo>
                      <a:pt x="303" y="142"/>
                    </a:lnTo>
                    <a:lnTo>
                      <a:pt x="305" y="142"/>
                    </a:lnTo>
                    <a:lnTo>
                      <a:pt x="306" y="142"/>
                    </a:lnTo>
                    <a:lnTo>
                      <a:pt x="306" y="141"/>
                    </a:lnTo>
                    <a:lnTo>
                      <a:pt x="307" y="141"/>
                    </a:lnTo>
                    <a:lnTo>
                      <a:pt x="307" y="140"/>
                    </a:lnTo>
                    <a:lnTo>
                      <a:pt x="307" y="138"/>
                    </a:lnTo>
                    <a:lnTo>
                      <a:pt x="306" y="138"/>
                    </a:lnTo>
                    <a:lnTo>
                      <a:pt x="306" y="137"/>
                    </a:lnTo>
                    <a:lnTo>
                      <a:pt x="305" y="137"/>
                    </a:lnTo>
                    <a:close/>
                  </a:path>
                </a:pathLst>
              </a:custGeom>
              <a:solidFill>
                <a:srgbClr val="000000"/>
              </a:solidFill>
              <a:ln w="9525">
                <a:noFill/>
                <a:round/>
                <a:headEnd/>
                <a:tailEnd/>
              </a:ln>
            </p:spPr>
            <p:txBody>
              <a:bodyPr/>
              <a:lstStyle/>
              <a:p>
                <a:endParaRPr lang="en-GB"/>
              </a:p>
            </p:txBody>
          </p:sp>
          <p:sp>
            <p:nvSpPr>
              <p:cNvPr id="63" name="Freeform 265"/>
              <p:cNvSpPr>
                <a:spLocks/>
              </p:cNvSpPr>
              <p:nvPr/>
            </p:nvSpPr>
            <p:spPr bwMode="auto">
              <a:xfrm>
                <a:off x="161" y="2179"/>
                <a:ext cx="15" cy="13"/>
              </a:xfrm>
              <a:custGeom>
                <a:avLst/>
                <a:gdLst>
                  <a:gd name="T0" fmla="*/ 7 w 30"/>
                  <a:gd name="T1" fmla="*/ 1 h 27"/>
                  <a:gd name="T2" fmla="*/ 7 w 30"/>
                  <a:gd name="T3" fmla="*/ 1 h 27"/>
                  <a:gd name="T4" fmla="*/ 6 w 30"/>
                  <a:gd name="T5" fmla="*/ 2 h 27"/>
                  <a:gd name="T6" fmla="*/ 6 w 30"/>
                  <a:gd name="T7" fmla="*/ 2 h 27"/>
                  <a:gd name="T8" fmla="*/ 6 w 30"/>
                  <a:gd name="T9" fmla="*/ 3 h 27"/>
                  <a:gd name="T10" fmla="*/ 5 w 30"/>
                  <a:gd name="T11" fmla="*/ 3 h 27"/>
                  <a:gd name="T12" fmla="*/ 5 w 30"/>
                  <a:gd name="T13" fmla="*/ 4 h 27"/>
                  <a:gd name="T14" fmla="*/ 4 w 30"/>
                  <a:gd name="T15" fmla="*/ 4 h 27"/>
                  <a:gd name="T16" fmla="*/ 3 w 30"/>
                  <a:gd name="T17" fmla="*/ 4 h 27"/>
                  <a:gd name="T18" fmla="*/ 3 w 30"/>
                  <a:gd name="T19" fmla="*/ 5 h 27"/>
                  <a:gd name="T20" fmla="*/ 3 w 30"/>
                  <a:gd name="T21" fmla="*/ 5 h 27"/>
                  <a:gd name="T22" fmla="*/ 2 w 30"/>
                  <a:gd name="T23" fmla="*/ 5 h 27"/>
                  <a:gd name="T24" fmla="*/ 2 w 30"/>
                  <a:gd name="T25" fmla="*/ 5 h 27"/>
                  <a:gd name="T26" fmla="*/ 1 w 30"/>
                  <a:gd name="T27" fmla="*/ 5 h 27"/>
                  <a:gd name="T28" fmla="*/ 0 w 30"/>
                  <a:gd name="T29" fmla="*/ 6 h 27"/>
                  <a:gd name="T30" fmla="*/ 1 w 30"/>
                  <a:gd name="T31" fmla="*/ 6 h 27"/>
                  <a:gd name="T32" fmla="*/ 2 w 30"/>
                  <a:gd name="T33" fmla="*/ 6 h 27"/>
                  <a:gd name="T34" fmla="*/ 3 w 30"/>
                  <a:gd name="T35" fmla="*/ 6 h 27"/>
                  <a:gd name="T36" fmla="*/ 3 w 30"/>
                  <a:gd name="T37" fmla="*/ 6 h 27"/>
                  <a:gd name="T38" fmla="*/ 4 w 30"/>
                  <a:gd name="T39" fmla="*/ 6 h 27"/>
                  <a:gd name="T40" fmla="*/ 4 w 30"/>
                  <a:gd name="T41" fmla="*/ 5 h 27"/>
                  <a:gd name="T42" fmla="*/ 5 w 30"/>
                  <a:gd name="T43" fmla="*/ 5 h 27"/>
                  <a:gd name="T44" fmla="*/ 5 w 30"/>
                  <a:gd name="T45" fmla="*/ 5 h 27"/>
                  <a:gd name="T46" fmla="*/ 6 w 30"/>
                  <a:gd name="T47" fmla="*/ 4 h 27"/>
                  <a:gd name="T48" fmla="*/ 7 w 30"/>
                  <a:gd name="T49" fmla="*/ 3 h 27"/>
                  <a:gd name="T50" fmla="*/ 7 w 30"/>
                  <a:gd name="T51" fmla="*/ 3 h 27"/>
                  <a:gd name="T52" fmla="*/ 7 w 30"/>
                  <a:gd name="T53" fmla="*/ 2 h 27"/>
                  <a:gd name="T54" fmla="*/ 7 w 30"/>
                  <a:gd name="T55" fmla="*/ 2 h 27"/>
                  <a:gd name="T56" fmla="*/ 8 w 30"/>
                  <a:gd name="T57" fmla="*/ 1 h 27"/>
                  <a:gd name="T58" fmla="*/ 8 w 30"/>
                  <a:gd name="T59" fmla="*/ 1 h 27"/>
                  <a:gd name="T60" fmla="*/ 8 w 30"/>
                  <a:gd name="T61" fmla="*/ 0 h 27"/>
                  <a:gd name="T62" fmla="*/ 8 w 30"/>
                  <a:gd name="T63" fmla="*/ 0 h 27"/>
                  <a:gd name="T64" fmla="*/ 7 w 30"/>
                  <a:gd name="T65" fmla="*/ 0 h 27"/>
                  <a:gd name="T66" fmla="*/ 7 w 30"/>
                  <a:gd name="T67" fmla="*/ 0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27"/>
                  <a:gd name="T104" fmla="*/ 30 w 30"/>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27">
                    <a:moveTo>
                      <a:pt x="26" y="3"/>
                    </a:moveTo>
                    <a:lnTo>
                      <a:pt x="26" y="4"/>
                    </a:lnTo>
                    <a:lnTo>
                      <a:pt x="25" y="5"/>
                    </a:lnTo>
                    <a:lnTo>
                      <a:pt x="25" y="6"/>
                    </a:lnTo>
                    <a:lnTo>
                      <a:pt x="24" y="7"/>
                    </a:lnTo>
                    <a:lnTo>
                      <a:pt x="24" y="8"/>
                    </a:lnTo>
                    <a:lnTo>
                      <a:pt x="22" y="10"/>
                    </a:lnTo>
                    <a:lnTo>
                      <a:pt x="22" y="11"/>
                    </a:lnTo>
                    <a:lnTo>
                      <a:pt x="21" y="11"/>
                    </a:lnTo>
                    <a:lnTo>
                      <a:pt x="21" y="12"/>
                    </a:lnTo>
                    <a:lnTo>
                      <a:pt x="20" y="13"/>
                    </a:lnTo>
                    <a:lnTo>
                      <a:pt x="19" y="14"/>
                    </a:lnTo>
                    <a:lnTo>
                      <a:pt x="18" y="15"/>
                    </a:lnTo>
                    <a:lnTo>
                      <a:pt x="17" y="16"/>
                    </a:lnTo>
                    <a:lnTo>
                      <a:pt x="15" y="18"/>
                    </a:lnTo>
                    <a:lnTo>
                      <a:pt x="14" y="18"/>
                    </a:lnTo>
                    <a:lnTo>
                      <a:pt x="13" y="19"/>
                    </a:lnTo>
                    <a:lnTo>
                      <a:pt x="12" y="19"/>
                    </a:lnTo>
                    <a:lnTo>
                      <a:pt x="12" y="20"/>
                    </a:lnTo>
                    <a:lnTo>
                      <a:pt x="11" y="20"/>
                    </a:lnTo>
                    <a:lnTo>
                      <a:pt x="10" y="21"/>
                    </a:lnTo>
                    <a:lnTo>
                      <a:pt x="9" y="21"/>
                    </a:lnTo>
                    <a:lnTo>
                      <a:pt x="7" y="21"/>
                    </a:lnTo>
                    <a:lnTo>
                      <a:pt x="7" y="22"/>
                    </a:lnTo>
                    <a:lnTo>
                      <a:pt x="6" y="22"/>
                    </a:lnTo>
                    <a:lnTo>
                      <a:pt x="5" y="22"/>
                    </a:lnTo>
                    <a:lnTo>
                      <a:pt x="4" y="22"/>
                    </a:lnTo>
                    <a:lnTo>
                      <a:pt x="3" y="22"/>
                    </a:lnTo>
                    <a:lnTo>
                      <a:pt x="2" y="22"/>
                    </a:lnTo>
                    <a:lnTo>
                      <a:pt x="0" y="27"/>
                    </a:lnTo>
                    <a:lnTo>
                      <a:pt x="2" y="27"/>
                    </a:lnTo>
                    <a:lnTo>
                      <a:pt x="3" y="27"/>
                    </a:lnTo>
                    <a:lnTo>
                      <a:pt x="4" y="27"/>
                    </a:lnTo>
                    <a:lnTo>
                      <a:pt x="6" y="27"/>
                    </a:lnTo>
                    <a:lnTo>
                      <a:pt x="7" y="27"/>
                    </a:lnTo>
                    <a:lnTo>
                      <a:pt x="9" y="27"/>
                    </a:lnTo>
                    <a:lnTo>
                      <a:pt x="10" y="26"/>
                    </a:lnTo>
                    <a:lnTo>
                      <a:pt x="11" y="26"/>
                    </a:lnTo>
                    <a:lnTo>
                      <a:pt x="12" y="26"/>
                    </a:lnTo>
                    <a:lnTo>
                      <a:pt x="13" y="25"/>
                    </a:lnTo>
                    <a:lnTo>
                      <a:pt x="14" y="25"/>
                    </a:lnTo>
                    <a:lnTo>
                      <a:pt x="15" y="23"/>
                    </a:lnTo>
                    <a:lnTo>
                      <a:pt x="17" y="22"/>
                    </a:lnTo>
                    <a:lnTo>
                      <a:pt x="18" y="21"/>
                    </a:lnTo>
                    <a:lnTo>
                      <a:pt x="19" y="21"/>
                    </a:lnTo>
                    <a:lnTo>
                      <a:pt x="20" y="20"/>
                    </a:lnTo>
                    <a:lnTo>
                      <a:pt x="21" y="19"/>
                    </a:lnTo>
                    <a:lnTo>
                      <a:pt x="22" y="18"/>
                    </a:lnTo>
                    <a:lnTo>
                      <a:pt x="24" y="16"/>
                    </a:lnTo>
                    <a:lnTo>
                      <a:pt x="25" y="15"/>
                    </a:lnTo>
                    <a:lnTo>
                      <a:pt x="26" y="14"/>
                    </a:lnTo>
                    <a:lnTo>
                      <a:pt x="26" y="13"/>
                    </a:lnTo>
                    <a:lnTo>
                      <a:pt x="27" y="12"/>
                    </a:lnTo>
                    <a:lnTo>
                      <a:pt x="27" y="11"/>
                    </a:lnTo>
                    <a:lnTo>
                      <a:pt x="28" y="10"/>
                    </a:lnTo>
                    <a:lnTo>
                      <a:pt x="28" y="8"/>
                    </a:lnTo>
                    <a:lnTo>
                      <a:pt x="29" y="7"/>
                    </a:lnTo>
                    <a:lnTo>
                      <a:pt x="29" y="6"/>
                    </a:lnTo>
                    <a:lnTo>
                      <a:pt x="30" y="5"/>
                    </a:lnTo>
                    <a:lnTo>
                      <a:pt x="30" y="4"/>
                    </a:lnTo>
                    <a:lnTo>
                      <a:pt x="30" y="3"/>
                    </a:lnTo>
                    <a:lnTo>
                      <a:pt x="30" y="2"/>
                    </a:lnTo>
                    <a:lnTo>
                      <a:pt x="29" y="2"/>
                    </a:lnTo>
                    <a:lnTo>
                      <a:pt x="29" y="0"/>
                    </a:lnTo>
                    <a:lnTo>
                      <a:pt x="28" y="0"/>
                    </a:lnTo>
                    <a:lnTo>
                      <a:pt x="27" y="0"/>
                    </a:lnTo>
                    <a:lnTo>
                      <a:pt x="27" y="2"/>
                    </a:lnTo>
                    <a:lnTo>
                      <a:pt x="26" y="2"/>
                    </a:lnTo>
                    <a:lnTo>
                      <a:pt x="26" y="3"/>
                    </a:lnTo>
                    <a:close/>
                  </a:path>
                </a:pathLst>
              </a:custGeom>
              <a:solidFill>
                <a:srgbClr val="000000"/>
              </a:solidFill>
              <a:ln w="9525">
                <a:noFill/>
                <a:round/>
                <a:headEnd/>
                <a:tailEnd/>
              </a:ln>
            </p:spPr>
            <p:txBody>
              <a:bodyPr/>
              <a:lstStyle/>
              <a:p>
                <a:endParaRPr lang="en-GB"/>
              </a:p>
            </p:txBody>
          </p:sp>
          <p:sp>
            <p:nvSpPr>
              <p:cNvPr id="64" name="Freeform 266"/>
              <p:cNvSpPr>
                <a:spLocks/>
              </p:cNvSpPr>
              <p:nvPr/>
            </p:nvSpPr>
            <p:spPr bwMode="auto">
              <a:xfrm>
                <a:off x="173" y="2072"/>
                <a:ext cx="43" cy="109"/>
              </a:xfrm>
              <a:custGeom>
                <a:avLst/>
                <a:gdLst>
                  <a:gd name="T0" fmla="*/ 21 w 85"/>
                  <a:gd name="T1" fmla="*/ 0 h 218"/>
                  <a:gd name="T2" fmla="*/ 18 w 85"/>
                  <a:gd name="T3" fmla="*/ 3 h 218"/>
                  <a:gd name="T4" fmla="*/ 16 w 85"/>
                  <a:gd name="T5" fmla="*/ 6 h 218"/>
                  <a:gd name="T6" fmla="*/ 14 w 85"/>
                  <a:gd name="T7" fmla="*/ 9 h 218"/>
                  <a:gd name="T8" fmla="*/ 12 w 85"/>
                  <a:gd name="T9" fmla="*/ 12 h 218"/>
                  <a:gd name="T10" fmla="*/ 10 w 85"/>
                  <a:gd name="T11" fmla="*/ 15 h 218"/>
                  <a:gd name="T12" fmla="*/ 9 w 85"/>
                  <a:gd name="T13" fmla="*/ 19 h 218"/>
                  <a:gd name="T14" fmla="*/ 8 w 85"/>
                  <a:gd name="T15" fmla="*/ 22 h 218"/>
                  <a:gd name="T16" fmla="*/ 7 w 85"/>
                  <a:gd name="T17" fmla="*/ 26 h 218"/>
                  <a:gd name="T18" fmla="*/ 6 w 85"/>
                  <a:gd name="T19" fmla="*/ 28 h 218"/>
                  <a:gd name="T20" fmla="*/ 5 w 85"/>
                  <a:gd name="T21" fmla="*/ 33 h 218"/>
                  <a:gd name="T22" fmla="*/ 4 w 85"/>
                  <a:gd name="T23" fmla="*/ 36 h 218"/>
                  <a:gd name="T24" fmla="*/ 3 w 85"/>
                  <a:gd name="T25" fmla="*/ 40 h 218"/>
                  <a:gd name="T26" fmla="*/ 2 w 85"/>
                  <a:gd name="T27" fmla="*/ 44 h 218"/>
                  <a:gd name="T28" fmla="*/ 2 w 85"/>
                  <a:gd name="T29" fmla="*/ 47 h 218"/>
                  <a:gd name="T30" fmla="*/ 1 w 85"/>
                  <a:gd name="T31" fmla="*/ 51 h 218"/>
                  <a:gd name="T32" fmla="*/ 0 w 85"/>
                  <a:gd name="T33" fmla="*/ 55 h 218"/>
                  <a:gd name="T34" fmla="*/ 2 w 85"/>
                  <a:gd name="T35" fmla="*/ 53 h 218"/>
                  <a:gd name="T36" fmla="*/ 3 w 85"/>
                  <a:gd name="T37" fmla="*/ 49 h 218"/>
                  <a:gd name="T38" fmla="*/ 3 w 85"/>
                  <a:gd name="T39" fmla="*/ 46 h 218"/>
                  <a:gd name="T40" fmla="*/ 4 w 85"/>
                  <a:gd name="T41" fmla="*/ 42 h 218"/>
                  <a:gd name="T42" fmla="*/ 5 w 85"/>
                  <a:gd name="T43" fmla="*/ 39 h 218"/>
                  <a:gd name="T44" fmla="*/ 6 w 85"/>
                  <a:gd name="T45" fmla="*/ 35 h 218"/>
                  <a:gd name="T46" fmla="*/ 6 w 85"/>
                  <a:gd name="T47" fmla="*/ 30 h 218"/>
                  <a:gd name="T48" fmla="*/ 7 w 85"/>
                  <a:gd name="T49" fmla="*/ 27 h 218"/>
                  <a:gd name="T50" fmla="*/ 8 w 85"/>
                  <a:gd name="T51" fmla="*/ 24 h 218"/>
                  <a:gd name="T52" fmla="*/ 10 w 85"/>
                  <a:gd name="T53" fmla="*/ 21 h 218"/>
                  <a:gd name="T54" fmla="*/ 11 w 85"/>
                  <a:gd name="T55" fmla="*/ 18 h 218"/>
                  <a:gd name="T56" fmla="*/ 12 w 85"/>
                  <a:gd name="T57" fmla="*/ 14 h 218"/>
                  <a:gd name="T58" fmla="*/ 14 w 85"/>
                  <a:gd name="T59" fmla="*/ 11 h 218"/>
                  <a:gd name="T60" fmla="*/ 16 w 85"/>
                  <a:gd name="T61" fmla="*/ 7 h 218"/>
                  <a:gd name="T62" fmla="*/ 18 w 85"/>
                  <a:gd name="T63" fmla="*/ 5 h 218"/>
                  <a:gd name="T64" fmla="*/ 20 w 85"/>
                  <a:gd name="T65" fmla="*/ 3 h 218"/>
                  <a:gd name="T66" fmla="*/ 22 w 85"/>
                  <a:gd name="T67" fmla="*/ 1 h 218"/>
                  <a:gd name="T68" fmla="*/ 22 w 85"/>
                  <a:gd name="T69" fmla="*/ 1 h 218"/>
                  <a:gd name="T70" fmla="*/ 21 w 85"/>
                  <a:gd name="T71" fmla="*/ 0 h 218"/>
                  <a:gd name="T72" fmla="*/ 21 w 85"/>
                  <a:gd name="T73" fmla="*/ 0 h 218"/>
                  <a:gd name="T74" fmla="*/ 21 w 85"/>
                  <a:gd name="T75" fmla="*/ 0 h 2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5"/>
                  <a:gd name="T115" fmla="*/ 0 h 218"/>
                  <a:gd name="T116" fmla="*/ 85 w 85"/>
                  <a:gd name="T117" fmla="*/ 218 h 21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5" h="218">
                    <a:moveTo>
                      <a:pt x="82" y="0"/>
                    </a:moveTo>
                    <a:lnTo>
                      <a:pt x="81" y="0"/>
                    </a:lnTo>
                    <a:lnTo>
                      <a:pt x="76" y="6"/>
                    </a:lnTo>
                    <a:lnTo>
                      <a:pt x="71" y="12"/>
                    </a:lnTo>
                    <a:lnTo>
                      <a:pt x="67" y="18"/>
                    </a:lnTo>
                    <a:lnTo>
                      <a:pt x="62" y="23"/>
                    </a:lnTo>
                    <a:lnTo>
                      <a:pt x="57" y="29"/>
                    </a:lnTo>
                    <a:lnTo>
                      <a:pt x="54" y="35"/>
                    </a:lnTo>
                    <a:lnTo>
                      <a:pt x="51" y="41"/>
                    </a:lnTo>
                    <a:lnTo>
                      <a:pt x="47" y="48"/>
                    </a:lnTo>
                    <a:lnTo>
                      <a:pt x="44" y="53"/>
                    </a:lnTo>
                    <a:lnTo>
                      <a:pt x="40" y="60"/>
                    </a:lnTo>
                    <a:lnTo>
                      <a:pt x="38" y="67"/>
                    </a:lnTo>
                    <a:lnTo>
                      <a:pt x="34" y="74"/>
                    </a:lnTo>
                    <a:lnTo>
                      <a:pt x="32" y="81"/>
                    </a:lnTo>
                    <a:lnTo>
                      <a:pt x="30" y="88"/>
                    </a:lnTo>
                    <a:lnTo>
                      <a:pt x="28" y="95"/>
                    </a:lnTo>
                    <a:lnTo>
                      <a:pt x="25" y="102"/>
                    </a:lnTo>
                    <a:lnTo>
                      <a:pt x="23" y="109"/>
                    </a:lnTo>
                    <a:lnTo>
                      <a:pt x="22" y="115"/>
                    </a:lnTo>
                    <a:lnTo>
                      <a:pt x="19" y="122"/>
                    </a:lnTo>
                    <a:lnTo>
                      <a:pt x="17" y="130"/>
                    </a:lnTo>
                    <a:lnTo>
                      <a:pt x="16" y="137"/>
                    </a:lnTo>
                    <a:lnTo>
                      <a:pt x="15" y="144"/>
                    </a:lnTo>
                    <a:lnTo>
                      <a:pt x="13" y="152"/>
                    </a:lnTo>
                    <a:lnTo>
                      <a:pt x="11" y="159"/>
                    </a:lnTo>
                    <a:lnTo>
                      <a:pt x="10" y="166"/>
                    </a:lnTo>
                    <a:lnTo>
                      <a:pt x="8" y="174"/>
                    </a:lnTo>
                    <a:lnTo>
                      <a:pt x="7" y="181"/>
                    </a:lnTo>
                    <a:lnTo>
                      <a:pt x="6" y="188"/>
                    </a:lnTo>
                    <a:lnTo>
                      <a:pt x="4" y="196"/>
                    </a:lnTo>
                    <a:lnTo>
                      <a:pt x="2" y="203"/>
                    </a:lnTo>
                    <a:lnTo>
                      <a:pt x="1" y="210"/>
                    </a:lnTo>
                    <a:lnTo>
                      <a:pt x="0" y="217"/>
                    </a:lnTo>
                    <a:lnTo>
                      <a:pt x="4" y="218"/>
                    </a:lnTo>
                    <a:lnTo>
                      <a:pt x="6" y="211"/>
                    </a:lnTo>
                    <a:lnTo>
                      <a:pt x="8" y="204"/>
                    </a:lnTo>
                    <a:lnTo>
                      <a:pt x="9" y="196"/>
                    </a:lnTo>
                    <a:lnTo>
                      <a:pt x="10" y="189"/>
                    </a:lnTo>
                    <a:lnTo>
                      <a:pt x="11" y="182"/>
                    </a:lnTo>
                    <a:lnTo>
                      <a:pt x="14" y="174"/>
                    </a:lnTo>
                    <a:lnTo>
                      <a:pt x="15" y="167"/>
                    </a:lnTo>
                    <a:lnTo>
                      <a:pt x="16" y="160"/>
                    </a:lnTo>
                    <a:lnTo>
                      <a:pt x="17" y="153"/>
                    </a:lnTo>
                    <a:lnTo>
                      <a:pt x="19" y="145"/>
                    </a:lnTo>
                    <a:lnTo>
                      <a:pt x="21" y="138"/>
                    </a:lnTo>
                    <a:lnTo>
                      <a:pt x="23" y="132"/>
                    </a:lnTo>
                    <a:lnTo>
                      <a:pt x="24" y="123"/>
                    </a:lnTo>
                    <a:lnTo>
                      <a:pt x="26" y="117"/>
                    </a:lnTo>
                    <a:lnTo>
                      <a:pt x="28" y="110"/>
                    </a:lnTo>
                    <a:lnTo>
                      <a:pt x="30" y="103"/>
                    </a:lnTo>
                    <a:lnTo>
                      <a:pt x="32" y="96"/>
                    </a:lnTo>
                    <a:lnTo>
                      <a:pt x="34" y="89"/>
                    </a:lnTo>
                    <a:lnTo>
                      <a:pt x="37" y="82"/>
                    </a:lnTo>
                    <a:lnTo>
                      <a:pt x="39" y="75"/>
                    </a:lnTo>
                    <a:lnTo>
                      <a:pt x="41" y="69"/>
                    </a:lnTo>
                    <a:lnTo>
                      <a:pt x="45" y="63"/>
                    </a:lnTo>
                    <a:lnTo>
                      <a:pt x="48" y="56"/>
                    </a:lnTo>
                    <a:lnTo>
                      <a:pt x="51" y="50"/>
                    </a:lnTo>
                    <a:lnTo>
                      <a:pt x="54" y="43"/>
                    </a:lnTo>
                    <a:lnTo>
                      <a:pt x="57" y="37"/>
                    </a:lnTo>
                    <a:lnTo>
                      <a:pt x="62" y="31"/>
                    </a:lnTo>
                    <a:lnTo>
                      <a:pt x="66" y="26"/>
                    </a:lnTo>
                    <a:lnTo>
                      <a:pt x="70" y="20"/>
                    </a:lnTo>
                    <a:lnTo>
                      <a:pt x="75" y="14"/>
                    </a:lnTo>
                    <a:lnTo>
                      <a:pt x="79" y="10"/>
                    </a:lnTo>
                    <a:lnTo>
                      <a:pt x="84" y="4"/>
                    </a:lnTo>
                    <a:lnTo>
                      <a:pt x="85" y="4"/>
                    </a:lnTo>
                    <a:lnTo>
                      <a:pt x="85" y="3"/>
                    </a:lnTo>
                    <a:lnTo>
                      <a:pt x="85" y="2"/>
                    </a:lnTo>
                    <a:lnTo>
                      <a:pt x="85" y="0"/>
                    </a:lnTo>
                    <a:lnTo>
                      <a:pt x="84" y="0"/>
                    </a:lnTo>
                    <a:lnTo>
                      <a:pt x="83" y="0"/>
                    </a:lnTo>
                    <a:lnTo>
                      <a:pt x="82" y="0"/>
                    </a:lnTo>
                    <a:lnTo>
                      <a:pt x="81" y="0"/>
                    </a:lnTo>
                    <a:lnTo>
                      <a:pt x="82" y="0"/>
                    </a:lnTo>
                    <a:close/>
                  </a:path>
                </a:pathLst>
              </a:custGeom>
              <a:solidFill>
                <a:srgbClr val="000000"/>
              </a:solidFill>
              <a:ln w="9525">
                <a:noFill/>
                <a:round/>
                <a:headEnd/>
                <a:tailEnd/>
              </a:ln>
            </p:spPr>
            <p:txBody>
              <a:bodyPr/>
              <a:lstStyle/>
              <a:p>
                <a:endParaRPr lang="en-GB"/>
              </a:p>
            </p:txBody>
          </p:sp>
          <p:sp>
            <p:nvSpPr>
              <p:cNvPr id="65" name="Freeform 267"/>
              <p:cNvSpPr>
                <a:spLocks/>
              </p:cNvSpPr>
              <p:nvPr/>
            </p:nvSpPr>
            <p:spPr bwMode="auto">
              <a:xfrm>
                <a:off x="214" y="2046"/>
                <a:ext cx="163" cy="28"/>
              </a:xfrm>
              <a:custGeom>
                <a:avLst/>
                <a:gdLst>
                  <a:gd name="T0" fmla="*/ 80 w 326"/>
                  <a:gd name="T1" fmla="*/ 11 h 58"/>
                  <a:gd name="T2" fmla="*/ 75 w 326"/>
                  <a:gd name="T3" fmla="*/ 8 h 58"/>
                  <a:gd name="T4" fmla="*/ 70 w 326"/>
                  <a:gd name="T5" fmla="*/ 6 h 58"/>
                  <a:gd name="T6" fmla="*/ 65 w 326"/>
                  <a:gd name="T7" fmla="*/ 4 h 58"/>
                  <a:gd name="T8" fmla="*/ 59 w 326"/>
                  <a:gd name="T9" fmla="*/ 2 h 58"/>
                  <a:gd name="T10" fmla="*/ 54 w 326"/>
                  <a:gd name="T11" fmla="*/ 1 h 58"/>
                  <a:gd name="T12" fmla="*/ 49 w 326"/>
                  <a:gd name="T13" fmla="*/ 0 h 58"/>
                  <a:gd name="T14" fmla="*/ 43 w 326"/>
                  <a:gd name="T15" fmla="*/ 0 h 58"/>
                  <a:gd name="T16" fmla="*/ 38 w 326"/>
                  <a:gd name="T17" fmla="*/ 0 h 58"/>
                  <a:gd name="T18" fmla="*/ 33 w 326"/>
                  <a:gd name="T19" fmla="*/ 0 h 58"/>
                  <a:gd name="T20" fmla="*/ 27 w 326"/>
                  <a:gd name="T21" fmla="*/ 1 h 58"/>
                  <a:gd name="T22" fmla="*/ 21 w 326"/>
                  <a:gd name="T23" fmla="*/ 2 h 58"/>
                  <a:gd name="T24" fmla="*/ 17 w 326"/>
                  <a:gd name="T25" fmla="*/ 4 h 58"/>
                  <a:gd name="T26" fmla="*/ 11 w 326"/>
                  <a:gd name="T27" fmla="*/ 6 h 58"/>
                  <a:gd name="T28" fmla="*/ 6 w 326"/>
                  <a:gd name="T29" fmla="*/ 8 h 58"/>
                  <a:gd name="T30" fmla="*/ 2 w 326"/>
                  <a:gd name="T31" fmla="*/ 11 h 58"/>
                  <a:gd name="T32" fmla="*/ 1 w 326"/>
                  <a:gd name="T33" fmla="*/ 14 h 58"/>
                  <a:gd name="T34" fmla="*/ 5 w 326"/>
                  <a:gd name="T35" fmla="*/ 11 h 58"/>
                  <a:gd name="T36" fmla="*/ 10 w 326"/>
                  <a:gd name="T37" fmla="*/ 8 h 58"/>
                  <a:gd name="T38" fmla="*/ 14 w 326"/>
                  <a:gd name="T39" fmla="*/ 6 h 58"/>
                  <a:gd name="T40" fmla="*/ 20 w 326"/>
                  <a:gd name="T41" fmla="*/ 4 h 58"/>
                  <a:gd name="T42" fmla="*/ 24 w 326"/>
                  <a:gd name="T43" fmla="*/ 3 h 58"/>
                  <a:gd name="T44" fmla="*/ 30 w 326"/>
                  <a:gd name="T45" fmla="*/ 2 h 58"/>
                  <a:gd name="T46" fmla="*/ 36 w 326"/>
                  <a:gd name="T47" fmla="*/ 1 h 58"/>
                  <a:gd name="T48" fmla="*/ 41 w 326"/>
                  <a:gd name="T49" fmla="*/ 1 h 58"/>
                  <a:gd name="T50" fmla="*/ 46 w 326"/>
                  <a:gd name="T51" fmla="*/ 1 h 58"/>
                  <a:gd name="T52" fmla="*/ 51 w 326"/>
                  <a:gd name="T53" fmla="*/ 2 h 58"/>
                  <a:gd name="T54" fmla="*/ 56 w 326"/>
                  <a:gd name="T55" fmla="*/ 3 h 58"/>
                  <a:gd name="T56" fmla="*/ 61 w 326"/>
                  <a:gd name="T57" fmla="*/ 4 h 58"/>
                  <a:gd name="T58" fmla="*/ 67 w 326"/>
                  <a:gd name="T59" fmla="*/ 6 h 58"/>
                  <a:gd name="T60" fmla="*/ 72 w 326"/>
                  <a:gd name="T61" fmla="*/ 8 h 58"/>
                  <a:gd name="T62" fmla="*/ 77 w 326"/>
                  <a:gd name="T63" fmla="*/ 11 h 58"/>
                  <a:gd name="T64" fmla="*/ 81 w 326"/>
                  <a:gd name="T65" fmla="*/ 14 h 58"/>
                  <a:gd name="T66" fmla="*/ 81 w 326"/>
                  <a:gd name="T67" fmla="*/ 14 h 58"/>
                  <a:gd name="T68" fmla="*/ 82 w 326"/>
                  <a:gd name="T69" fmla="*/ 14 h 58"/>
                  <a:gd name="T70" fmla="*/ 82 w 326"/>
                  <a:gd name="T71" fmla="*/ 13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6"/>
                  <a:gd name="T109" fmla="*/ 0 h 58"/>
                  <a:gd name="T110" fmla="*/ 326 w 326"/>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6" h="58">
                    <a:moveTo>
                      <a:pt x="326" y="53"/>
                    </a:moveTo>
                    <a:lnTo>
                      <a:pt x="317" y="48"/>
                    </a:lnTo>
                    <a:lnTo>
                      <a:pt x="307" y="41"/>
                    </a:lnTo>
                    <a:lnTo>
                      <a:pt x="298" y="35"/>
                    </a:lnTo>
                    <a:lnTo>
                      <a:pt x="289" y="30"/>
                    </a:lnTo>
                    <a:lnTo>
                      <a:pt x="279" y="26"/>
                    </a:lnTo>
                    <a:lnTo>
                      <a:pt x="269" y="21"/>
                    </a:lnTo>
                    <a:lnTo>
                      <a:pt x="259" y="18"/>
                    </a:lnTo>
                    <a:lnTo>
                      <a:pt x="249" y="14"/>
                    </a:lnTo>
                    <a:lnTo>
                      <a:pt x="238" y="11"/>
                    </a:lnTo>
                    <a:lnTo>
                      <a:pt x="228" y="9"/>
                    </a:lnTo>
                    <a:lnTo>
                      <a:pt x="216" y="6"/>
                    </a:lnTo>
                    <a:lnTo>
                      <a:pt x="206" y="4"/>
                    </a:lnTo>
                    <a:lnTo>
                      <a:pt x="196" y="3"/>
                    </a:lnTo>
                    <a:lnTo>
                      <a:pt x="184" y="2"/>
                    </a:lnTo>
                    <a:lnTo>
                      <a:pt x="174" y="0"/>
                    </a:lnTo>
                    <a:lnTo>
                      <a:pt x="162" y="0"/>
                    </a:lnTo>
                    <a:lnTo>
                      <a:pt x="152" y="0"/>
                    </a:lnTo>
                    <a:lnTo>
                      <a:pt x="140" y="2"/>
                    </a:lnTo>
                    <a:lnTo>
                      <a:pt x="130" y="3"/>
                    </a:lnTo>
                    <a:lnTo>
                      <a:pt x="118" y="4"/>
                    </a:lnTo>
                    <a:lnTo>
                      <a:pt x="108" y="6"/>
                    </a:lnTo>
                    <a:lnTo>
                      <a:pt x="98" y="9"/>
                    </a:lnTo>
                    <a:lnTo>
                      <a:pt x="87" y="11"/>
                    </a:lnTo>
                    <a:lnTo>
                      <a:pt x="77" y="14"/>
                    </a:lnTo>
                    <a:lnTo>
                      <a:pt x="66" y="18"/>
                    </a:lnTo>
                    <a:lnTo>
                      <a:pt x="56" y="21"/>
                    </a:lnTo>
                    <a:lnTo>
                      <a:pt x="46" y="26"/>
                    </a:lnTo>
                    <a:lnTo>
                      <a:pt x="37" y="30"/>
                    </a:lnTo>
                    <a:lnTo>
                      <a:pt x="26" y="35"/>
                    </a:lnTo>
                    <a:lnTo>
                      <a:pt x="17" y="41"/>
                    </a:lnTo>
                    <a:lnTo>
                      <a:pt x="8" y="48"/>
                    </a:lnTo>
                    <a:lnTo>
                      <a:pt x="0" y="53"/>
                    </a:lnTo>
                    <a:lnTo>
                      <a:pt x="2" y="57"/>
                    </a:lnTo>
                    <a:lnTo>
                      <a:pt x="11" y="51"/>
                    </a:lnTo>
                    <a:lnTo>
                      <a:pt x="19" y="45"/>
                    </a:lnTo>
                    <a:lnTo>
                      <a:pt x="28" y="40"/>
                    </a:lnTo>
                    <a:lnTo>
                      <a:pt x="39" y="35"/>
                    </a:lnTo>
                    <a:lnTo>
                      <a:pt x="48" y="30"/>
                    </a:lnTo>
                    <a:lnTo>
                      <a:pt x="57" y="26"/>
                    </a:lnTo>
                    <a:lnTo>
                      <a:pt x="68" y="22"/>
                    </a:lnTo>
                    <a:lnTo>
                      <a:pt x="78" y="19"/>
                    </a:lnTo>
                    <a:lnTo>
                      <a:pt x="88" y="15"/>
                    </a:lnTo>
                    <a:lnTo>
                      <a:pt x="99" y="13"/>
                    </a:lnTo>
                    <a:lnTo>
                      <a:pt x="109" y="11"/>
                    </a:lnTo>
                    <a:lnTo>
                      <a:pt x="120" y="9"/>
                    </a:lnTo>
                    <a:lnTo>
                      <a:pt x="130" y="7"/>
                    </a:lnTo>
                    <a:lnTo>
                      <a:pt x="141" y="6"/>
                    </a:lnTo>
                    <a:lnTo>
                      <a:pt x="152" y="6"/>
                    </a:lnTo>
                    <a:lnTo>
                      <a:pt x="162" y="5"/>
                    </a:lnTo>
                    <a:lnTo>
                      <a:pt x="174" y="6"/>
                    </a:lnTo>
                    <a:lnTo>
                      <a:pt x="184" y="6"/>
                    </a:lnTo>
                    <a:lnTo>
                      <a:pt x="194" y="7"/>
                    </a:lnTo>
                    <a:lnTo>
                      <a:pt x="205" y="9"/>
                    </a:lnTo>
                    <a:lnTo>
                      <a:pt x="216" y="11"/>
                    </a:lnTo>
                    <a:lnTo>
                      <a:pt x="227" y="13"/>
                    </a:lnTo>
                    <a:lnTo>
                      <a:pt x="237" y="15"/>
                    </a:lnTo>
                    <a:lnTo>
                      <a:pt x="247" y="19"/>
                    </a:lnTo>
                    <a:lnTo>
                      <a:pt x="257" y="22"/>
                    </a:lnTo>
                    <a:lnTo>
                      <a:pt x="267" y="26"/>
                    </a:lnTo>
                    <a:lnTo>
                      <a:pt x="276" y="30"/>
                    </a:lnTo>
                    <a:lnTo>
                      <a:pt x="287" y="35"/>
                    </a:lnTo>
                    <a:lnTo>
                      <a:pt x="296" y="40"/>
                    </a:lnTo>
                    <a:lnTo>
                      <a:pt x="305" y="45"/>
                    </a:lnTo>
                    <a:lnTo>
                      <a:pt x="314" y="51"/>
                    </a:lnTo>
                    <a:lnTo>
                      <a:pt x="322" y="57"/>
                    </a:lnTo>
                    <a:lnTo>
                      <a:pt x="322" y="58"/>
                    </a:lnTo>
                    <a:lnTo>
                      <a:pt x="323" y="58"/>
                    </a:lnTo>
                    <a:lnTo>
                      <a:pt x="325" y="58"/>
                    </a:lnTo>
                    <a:lnTo>
                      <a:pt x="326" y="57"/>
                    </a:lnTo>
                    <a:lnTo>
                      <a:pt x="326" y="56"/>
                    </a:lnTo>
                    <a:lnTo>
                      <a:pt x="326" y="55"/>
                    </a:lnTo>
                    <a:lnTo>
                      <a:pt x="326" y="53"/>
                    </a:lnTo>
                    <a:close/>
                  </a:path>
                </a:pathLst>
              </a:custGeom>
              <a:solidFill>
                <a:srgbClr val="000000"/>
              </a:solidFill>
              <a:ln w="9525">
                <a:noFill/>
                <a:round/>
                <a:headEnd/>
                <a:tailEnd/>
              </a:ln>
            </p:spPr>
            <p:txBody>
              <a:bodyPr/>
              <a:lstStyle/>
              <a:p>
                <a:endParaRPr lang="en-GB"/>
              </a:p>
            </p:txBody>
          </p:sp>
          <p:sp>
            <p:nvSpPr>
              <p:cNvPr id="66" name="Freeform 268"/>
              <p:cNvSpPr>
                <a:spLocks/>
              </p:cNvSpPr>
              <p:nvPr/>
            </p:nvSpPr>
            <p:spPr bwMode="auto">
              <a:xfrm>
                <a:off x="376" y="2072"/>
                <a:ext cx="34" cy="107"/>
              </a:xfrm>
              <a:custGeom>
                <a:avLst/>
                <a:gdLst>
                  <a:gd name="T0" fmla="*/ 17 w 69"/>
                  <a:gd name="T1" fmla="*/ 52 h 214"/>
                  <a:gd name="T2" fmla="*/ 17 w 69"/>
                  <a:gd name="T3" fmla="*/ 48 h 214"/>
                  <a:gd name="T4" fmla="*/ 16 w 69"/>
                  <a:gd name="T5" fmla="*/ 45 h 214"/>
                  <a:gd name="T6" fmla="*/ 16 w 69"/>
                  <a:gd name="T7" fmla="*/ 41 h 214"/>
                  <a:gd name="T8" fmla="*/ 16 w 69"/>
                  <a:gd name="T9" fmla="*/ 38 h 214"/>
                  <a:gd name="T10" fmla="*/ 15 w 69"/>
                  <a:gd name="T11" fmla="*/ 34 h 214"/>
                  <a:gd name="T12" fmla="*/ 14 w 69"/>
                  <a:gd name="T13" fmla="*/ 30 h 214"/>
                  <a:gd name="T14" fmla="*/ 14 w 69"/>
                  <a:gd name="T15" fmla="*/ 27 h 214"/>
                  <a:gd name="T16" fmla="*/ 13 w 69"/>
                  <a:gd name="T17" fmla="*/ 23 h 214"/>
                  <a:gd name="T18" fmla="*/ 12 w 69"/>
                  <a:gd name="T19" fmla="*/ 20 h 214"/>
                  <a:gd name="T20" fmla="*/ 10 w 69"/>
                  <a:gd name="T21" fmla="*/ 16 h 214"/>
                  <a:gd name="T22" fmla="*/ 9 w 69"/>
                  <a:gd name="T23" fmla="*/ 13 h 214"/>
                  <a:gd name="T24" fmla="*/ 7 w 69"/>
                  <a:gd name="T25" fmla="*/ 10 h 214"/>
                  <a:gd name="T26" fmla="*/ 6 w 69"/>
                  <a:gd name="T27" fmla="*/ 7 h 214"/>
                  <a:gd name="T28" fmla="*/ 4 w 69"/>
                  <a:gd name="T29" fmla="*/ 3 h 214"/>
                  <a:gd name="T30" fmla="*/ 2 w 69"/>
                  <a:gd name="T31" fmla="*/ 2 h 214"/>
                  <a:gd name="T32" fmla="*/ 0 w 69"/>
                  <a:gd name="T33" fmla="*/ 1 h 214"/>
                  <a:gd name="T34" fmla="*/ 2 w 69"/>
                  <a:gd name="T35" fmla="*/ 3 h 214"/>
                  <a:gd name="T36" fmla="*/ 4 w 69"/>
                  <a:gd name="T37" fmla="*/ 6 h 214"/>
                  <a:gd name="T38" fmla="*/ 5 w 69"/>
                  <a:gd name="T39" fmla="*/ 9 h 214"/>
                  <a:gd name="T40" fmla="*/ 7 w 69"/>
                  <a:gd name="T41" fmla="*/ 12 h 214"/>
                  <a:gd name="T42" fmla="*/ 9 w 69"/>
                  <a:gd name="T43" fmla="*/ 14 h 214"/>
                  <a:gd name="T44" fmla="*/ 10 w 69"/>
                  <a:gd name="T45" fmla="*/ 19 h 214"/>
                  <a:gd name="T46" fmla="*/ 11 w 69"/>
                  <a:gd name="T47" fmla="*/ 22 h 214"/>
                  <a:gd name="T48" fmla="*/ 12 w 69"/>
                  <a:gd name="T49" fmla="*/ 25 h 214"/>
                  <a:gd name="T50" fmla="*/ 13 w 69"/>
                  <a:gd name="T51" fmla="*/ 28 h 214"/>
                  <a:gd name="T52" fmla="*/ 14 w 69"/>
                  <a:gd name="T53" fmla="*/ 32 h 214"/>
                  <a:gd name="T54" fmla="*/ 14 w 69"/>
                  <a:gd name="T55" fmla="*/ 36 h 214"/>
                  <a:gd name="T56" fmla="*/ 15 w 69"/>
                  <a:gd name="T57" fmla="*/ 40 h 214"/>
                  <a:gd name="T58" fmla="*/ 15 w 69"/>
                  <a:gd name="T59" fmla="*/ 43 h 214"/>
                  <a:gd name="T60" fmla="*/ 16 w 69"/>
                  <a:gd name="T61" fmla="*/ 46 h 214"/>
                  <a:gd name="T62" fmla="*/ 16 w 69"/>
                  <a:gd name="T63" fmla="*/ 50 h 214"/>
                  <a:gd name="T64" fmla="*/ 16 w 69"/>
                  <a:gd name="T65" fmla="*/ 53 h 214"/>
                  <a:gd name="T66" fmla="*/ 16 w 69"/>
                  <a:gd name="T67" fmla="*/ 54 h 214"/>
                  <a:gd name="T68" fmla="*/ 16 w 69"/>
                  <a:gd name="T69" fmla="*/ 54 h 214"/>
                  <a:gd name="T70" fmla="*/ 17 w 69"/>
                  <a:gd name="T71" fmla="*/ 54 h 214"/>
                  <a:gd name="T72" fmla="*/ 17 w 69"/>
                  <a:gd name="T73" fmla="*/ 53 h 2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214"/>
                  <a:gd name="T113" fmla="*/ 69 w 69"/>
                  <a:gd name="T114" fmla="*/ 214 h 2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214">
                    <a:moveTo>
                      <a:pt x="69" y="212"/>
                    </a:moveTo>
                    <a:lnTo>
                      <a:pt x="68" y="205"/>
                    </a:lnTo>
                    <a:lnTo>
                      <a:pt x="68" y="198"/>
                    </a:lnTo>
                    <a:lnTo>
                      <a:pt x="68" y="191"/>
                    </a:lnTo>
                    <a:lnTo>
                      <a:pt x="68" y="184"/>
                    </a:lnTo>
                    <a:lnTo>
                      <a:pt x="67" y="178"/>
                    </a:lnTo>
                    <a:lnTo>
                      <a:pt x="67" y="171"/>
                    </a:lnTo>
                    <a:lnTo>
                      <a:pt x="66" y="164"/>
                    </a:lnTo>
                    <a:lnTo>
                      <a:pt x="66" y="156"/>
                    </a:lnTo>
                    <a:lnTo>
                      <a:pt x="65" y="149"/>
                    </a:lnTo>
                    <a:lnTo>
                      <a:pt x="64" y="142"/>
                    </a:lnTo>
                    <a:lnTo>
                      <a:pt x="63" y="135"/>
                    </a:lnTo>
                    <a:lnTo>
                      <a:pt x="61" y="127"/>
                    </a:lnTo>
                    <a:lnTo>
                      <a:pt x="59" y="120"/>
                    </a:lnTo>
                    <a:lnTo>
                      <a:pt x="58" y="113"/>
                    </a:lnTo>
                    <a:lnTo>
                      <a:pt x="57" y="105"/>
                    </a:lnTo>
                    <a:lnTo>
                      <a:pt x="54" y="98"/>
                    </a:lnTo>
                    <a:lnTo>
                      <a:pt x="52" y="91"/>
                    </a:lnTo>
                    <a:lnTo>
                      <a:pt x="50" y="84"/>
                    </a:lnTo>
                    <a:lnTo>
                      <a:pt x="48" y="77"/>
                    </a:lnTo>
                    <a:lnTo>
                      <a:pt x="45" y="71"/>
                    </a:lnTo>
                    <a:lnTo>
                      <a:pt x="43" y="64"/>
                    </a:lnTo>
                    <a:lnTo>
                      <a:pt x="41" y="58"/>
                    </a:lnTo>
                    <a:lnTo>
                      <a:pt x="37" y="51"/>
                    </a:lnTo>
                    <a:lnTo>
                      <a:pt x="34" y="45"/>
                    </a:lnTo>
                    <a:lnTo>
                      <a:pt x="31" y="38"/>
                    </a:lnTo>
                    <a:lnTo>
                      <a:pt x="28" y="33"/>
                    </a:lnTo>
                    <a:lnTo>
                      <a:pt x="25" y="27"/>
                    </a:lnTo>
                    <a:lnTo>
                      <a:pt x="20" y="21"/>
                    </a:lnTo>
                    <a:lnTo>
                      <a:pt x="16" y="15"/>
                    </a:lnTo>
                    <a:lnTo>
                      <a:pt x="12" y="11"/>
                    </a:lnTo>
                    <a:lnTo>
                      <a:pt x="8" y="5"/>
                    </a:lnTo>
                    <a:lnTo>
                      <a:pt x="4" y="0"/>
                    </a:lnTo>
                    <a:lnTo>
                      <a:pt x="0" y="4"/>
                    </a:lnTo>
                    <a:lnTo>
                      <a:pt x="5" y="8"/>
                    </a:lnTo>
                    <a:lnTo>
                      <a:pt x="8" y="13"/>
                    </a:lnTo>
                    <a:lnTo>
                      <a:pt x="13" y="19"/>
                    </a:lnTo>
                    <a:lnTo>
                      <a:pt x="16" y="23"/>
                    </a:lnTo>
                    <a:lnTo>
                      <a:pt x="20" y="29"/>
                    </a:lnTo>
                    <a:lnTo>
                      <a:pt x="23" y="35"/>
                    </a:lnTo>
                    <a:lnTo>
                      <a:pt x="27" y="41"/>
                    </a:lnTo>
                    <a:lnTo>
                      <a:pt x="30" y="46"/>
                    </a:lnTo>
                    <a:lnTo>
                      <a:pt x="33" y="53"/>
                    </a:lnTo>
                    <a:lnTo>
                      <a:pt x="36" y="59"/>
                    </a:lnTo>
                    <a:lnTo>
                      <a:pt x="38" y="66"/>
                    </a:lnTo>
                    <a:lnTo>
                      <a:pt x="41" y="73"/>
                    </a:lnTo>
                    <a:lnTo>
                      <a:pt x="43" y="79"/>
                    </a:lnTo>
                    <a:lnTo>
                      <a:pt x="45" y="86"/>
                    </a:lnTo>
                    <a:lnTo>
                      <a:pt x="48" y="92"/>
                    </a:lnTo>
                    <a:lnTo>
                      <a:pt x="50" y="99"/>
                    </a:lnTo>
                    <a:lnTo>
                      <a:pt x="51" y="107"/>
                    </a:lnTo>
                    <a:lnTo>
                      <a:pt x="53" y="114"/>
                    </a:lnTo>
                    <a:lnTo>
                      <a:pt x="54" y="121"/>
                    </a:lnTo>
                    <a:lnTo>
                      <a:pt x="57" y="128"/>
                    </a:lnTo>
                    <a:lnTo>
                      <a:pt x="58" y="135"/>
                    </a:lnTo>
                    <a:lnTo>
                      <a:pt x="59" y="142"/>
                    </a:lnTo>
                    <a:lnTo>
                      <a:pt x="60" y="150"/>
                    </a:lnTo>
                    <a:lnTo>
                      <a:pt x="60" y="157"/>
                    </a:lnTo>
                    <a:lnTo>
                      <a:pt x="61" y="164"/>
                    </a:lnTo>
                    <a:lnTo>
                      <a:pt x="63" y="171"/>
                    </a:lnTo>
                    <a:lnTo>
                      <a:pt x="63" y="178"/>
                    </a:lnTo>
                    <a:lnTo>
                      <a:pt x="64" y="184"/>
                    </a:lnTo>
                    <a:lnTo>
                      <a:pt x="64" y="191"/>
                    </a:lnTo>
                    <a:lnTo>
                      <a:pt x="64" y="198"/>
                    </a:lnTo>
                    <a:lnTo>
                      <a:pt x="64" y="205"/>
                    </a:lnTo>
                    <a:lnTo>
                      <a:pt x="64" y="212"/>
                    </a:lnTo>
                    <a:lnTo>
                      <a:pt x="65" y="213"/>
                    </a:lnTo>
                    <a:lnTo>
                      <a:pt x="65" y="214"/>
                    </a:lnTo>
                    <a:lnTo>
                      <a:pt x="66" y="214"/>
                    </a:lnTo>
                    <a:lnTo>
                      <a:pt x="67" y="214"/>
                    </a:lnTo>
                    <a:lnTo>
                      <a:pt x="68" y="214"/>
                    </a:lnTo>
                    <a:lnTo>
                      <a:pt x="68" y="213"/>
                    </a:lnTo>
                    <a:lnTo>
                      <a:pt x="68" y="212"/>
                    </a:lnTo>
                    <a:lnTo>
                      <a:pt x="69" y="212"/>
                    </a:lnTo>
                    <a:close/>
                  </a:path>
                </a:pathLst>
              </a:custGeom>
              <a:solidFill>
                <a:srgbClr val="000000"/>
              </a:solidFill>
              <a:ln w="9525">
                <a:noFill/>
                <a:round/>
                <a:headEnd/>
                <a:tailEnd/>
              </a:ln>
            </p:spPr>
            <p:txBody>
              <a:bodyPr/>
              <a:lstStyle/>
              <a:p>
                <a:endParaRPr lang="en-GB"/>
              </a:p>
            </p:txBody>
          </p:sp>
          <p:sp>
            <p:nvSpPr>
              <p:cNvPr id="67" name="Freeform 269"/>
              <p:cNvSpPr>
                <a:spLocks/>
              </p:cNvSpPr>
              <p:nvPr/>
            </p:nvSpPr>
            <p:spPr bwMode="auto">
              <a:xfrm>
                <a:off x="407" y="2178"/>
                <a:ext cx="38" cy="17"/>
              </a:xfrm>
              <a:custGeom>
                <a:avLst/>
                <a:gdLst>
                  <a:gd name="T0" fmla="*/ 18 w 75"/>
                  <a:gd name="T1" fmla="*/ 7 h 35"/>
                  <a:gd name="T2" fmla="*/ 16 w 75"/>
                  <a:gd name="T3" fmla="*/ 7 h 35"/>
                  <a:gd name="T4" fmla="*/ 15 w 75"/>
                  <a:gd name="T5" fmla="*/ 7 h 35"/>
                  <a:gd name="T6" fmla="*/ 14 w 75"/>
                  <a:gd name="T7" fmla="*/ 7 h 35"/>
                  <a:gd name="T8" fmla="*/ 12 w 75"/>
                  <a:gd name="T9" fmla="*/ 7 h 35"/>
                  <a:gd name="T10" fmla="*/ 11 w 75"/>
                  <a:gd name="T11" fmla="*/ 7 h 35"/>
                  <a:gd name="T12" fmla="*/ 9 w 75"/>
                  <a:gd name="T13" fmla="*/ 6 h 35"/>
                  <a:gd name="T14" fmla="*/ 8 w 75"/>
                  <a:gd name="T15" fmla="*/ 6 h 35"/>
                  <a:gd name="T16" fmla="*/ 7 w 75"/>
                  <a:gd name="T17" fmla="*/ 6 h 35"/>
                  <a:gd name="T18" fmla="*/ 5 w 75"/>
                  <a:gd name="T19" fmla="*/ 5 h 35"/>
                  <a:gd name="T20" fmla="*/ 5 w 75"/>
                  <a:gd name="T21" fmla="*/ 5 h 35"/>
                  <a:gd name="T22" fmla="*/ 4 w 75"/>
                  <a:gd name="T23" fmla="*/ 4 h 35"/>
                  <a:gd name="T24" fmla="*/ 3 w 75"/>
                  <a:gd name="T25" fmla="*/ 3 h 35"/>
                  <a:gd name="T26" fmla="*/ 2 w 75"/>
                  <a:gd name="T27" fmla="*/ 2 h 35"/>
                  <a:gd name="T28" fmla="*/ 2 w 75"/>
                  <a:gd name="T29" fmla="*/ 1 h 35"/>
                  <a:gd name="T30" fmla="*/ 2 w 75"/>
                  <a:gd name="T31" fmla="*/ 0 h 35"/>
                  <a:gd name="T32" fmla="*/ 0 w 75"/>
                  <a:gd name="T33" fmla="*/ 0 h 35"/>
                  <a:gd name="T34" fmla="*/ 1 w 75"/>
                  <a:gd name="T35" fmla="*/ 1 h 35"/>
                  <a:gd name="T36" fmla="*/ 1 w 75"/>
                  <a:gd name="T37" fmla="*/ 2 h 35"/>
                  <a:gd name="T38" fmla="*/ 1 w 75"/>
                  <a:gd name="T39" fmla="*/ 3 h 35"/>
                  <a:gd name="T40" fmla="*/ 2 w 75"/>
                  <a:gd name="T41" fmla="*/ 4 h 35"/>
                  <a:gd name="T42" fmla="*/ 3 w 75"/>
                  <a:gd name="T43" fmla="*/ 5 h 35"/>
                  <a:gd name="T44" fmla="*/ 4 w 75"/>
                  <a:gd name="T45" fmla="*/ 6 h 35"/>
                  <a:gd name="T46" fmla="*/ 6 w 75"/>
                  <a:gd name="T47" fmla="*/ 7 h 35"/>
                  <a:gd name="T48" fmla="*/ 7 w 75"/>
                  <a:gd name="T49" fmla="*/ 7 h 35"/>
                  <a:gd name="T50" fmla="*/ 8 w 75"/>
                  <a:gd name="T51" fmla="*/ 7 h 35"/>
                  <a:gd name="T52" fmla="*/ 10 w 75"/>
                  <a:gd name="T53" fmla="*/ 8 h 35"/>
                  <a:gd name="T54" fmla="*/ 11 w 75"/>
                  <a:gd name="T55" fmla="*/ 8 h 35"/>
                  <a:gd name="T56" fmla="*/ 13 w 75"/>
                  <a:gd name="T57" fmla="*/ 8 h 35"/>
                  <a:gd name="T58" fmla="*/ 14 w 75"/>
                  <a:gd name="T59" fmla="*/ 8 h 35"/>
                  <a:gd name="T60" fmla="*/ 16 w 75"/>
                  <a:gd name="T61" fmla="*/ 8 h 35"/>
                  <a:gd name="T62" fmla="*/ 17 w 75"/>
                  <a:gd name="T63" fmla="*/ 8 h 35"/>
                  <a:gd name="T64" fmla="*/ 18 w 75"/>
                  <a:gd name="T65" fmla="*/ 8 h 35"/>
                  <a:gd name="T66" fmla="*/ 19 w 75"/>
                  <a:gd name="T67" fmla="*/ 8 h 35"/>
                  <a:gd name="T68" fmla="*/ 19 w 75"/>
                  <a:gd name="T69" fmla="*/ 8 h 35"/>
                  <a:gd name="T70" fmla="*/ 19 w 75"/>
                  <a:gd name="T71" fmla="*/ 7 h 35"/>
                  <a:gd name="T72" fmla="*/ 18 w 75"/>
                  <a:gd name="T73" fmla="*/ 7 h 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
                  <a:gd name="T112" fmla="*/ 0 h 35"/>
                  <a:gd name="T113" fmla="*/ 75 w 75"/>
                  <a:gd name="T114" fmla="*/ 35 h 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 h="35">
                    <a:moveTo>
                      <a:pt x="72" y="30"/>
                    </a:moveTo>
                    <a:lnTo>
                      <a:pt x="70" y="30"/>
                    </a:lnTo>
                    <a:lnTo>
                      <a:pt x="67" y="30"/>
                    </a:lnTo>
                    <a:lnTo>
                      <a:pt x="64" y="30"/>
                    </a:lnTo>
                    <a:lnTo>
                      <a:pt x="61" y="30"/>
                    </a:lnTo>
                    <a:lnTo>
                      <a:pt x="58" y="30"/>
                    </a:lnTo>
                    <a:lnTo>
                      <a:pt x="55" y="29"/>
                    </a:lnTo>
                    <a:lnTo>
                      <a:pt x="53" y="29"/>
                    </a:lnTo>
                    <a:lnTo>
                      <a:pt x="49" y="29"/>
                    </a:lnTo>
                    <a:lnTo>
                      <a:pt x="47" y="29"/>
                    </a:lnTo>
                    <a:lnTo>
                      <a:pt x="43" y="29"/>
                    </a:lnTo>
                    <a:lnTo>
                      <a:pt x="41" y="28"/>
                    </a:lnTo>
                    <a:lnTo>
                      <a:pt x="39" y="28"/>
                    </a:lnTo>
                    <a:lnTo>
                      <a:pt x="35" y="27"/>
                    </a:lnTo>
                    <a:lnTo>
                      <a:pt x="33" y="27"/>
                    </a:lnTo>
                    <a:lnTo>
                      <a:pt x="31" y="25"/>
                    </a:lnTo>
                    <a:lnTo>
                      <a:pt x="27" y="24"/>
                    </a:lnTo>
                    <a:lnTo>
                      <a:pt x="25" y="24"/>
                    </a:lnTo>
                    <a:lnTo>
                      <a:pt x="23" y="23"/>
                    </a:lnTo>
                    <a:lnTo>
                      <a:pt x="20" y="22"/>
                    </a:lnTo>
                    <a:lnTo>
                      <a:pt x="18" y="21"/>
                    </a:lnTo>
                    <a:lnTo>
                      <a:pt x="17" y="20"/>
                    </a:lnTo>
                    <a:lnTo>
                      <a:pt x="15" y="18"/>
                    </a:lnTo>
                    <a:lnTo>
                      <a:pt x="14" y="17"/>
                    </a:lnTo>
                    <a:lnTo>
                      <a:pt x="11" y="15"/>
                    </a:lnTo>
                    <a:lnTo>
                      <a:pt x="10" y="14"/>
                    </a:lnTo>
                    <a:lnTo>
                      <a:pt x="9" y="13"/>
                    </a:lnTo>
                    <a:lnTo>
                      <a:pt x="8" y="10"/>
                    </a:lnTo>
                    <a:lnTo>
                      <a:pt x="7" y="8"/>
                    </a:lnTo>
                    <a:lnTo>
                      <a:pt x="5" y="7"/>
                    </a:lnTo>
                    <a:lnTo>
                      <a:pt x="5" y="5"/>
                    </a:lnTo>
                    <a:lnTo>
                      <a:pt x="5" y="2"/>
                    </a:lnTo>
                    <a:lnTo>
                      <a:pt x="5" y="0"/>
                    </a:lnTo>
                    <a:lnTo>
                      <a:pt x="0" y="0"/>
                    </a:lnTo>
                    <a:lnTo>
                      <a:pt x="1" y="2"/>
                    </a:lnTo>
                    <a:lnTo>
                      <a:pt x="1" y="6"/>
                    </a:lnTo>
                    <a:lnTo>
                      <a:pt x="1" y="8"/>
                    </a:lnTo>
                    <a:lnTo>
                      <a:pt x="2" y="10"/>
                    </a:lnTo>
                    <a:lnTo>
                      <a:pt x="3" y="13"/>
                    </a:lnTo>
                    <a:lnTo>
                      <a:pt x="4" y="15"/>
                    </a:lnTo>
                    <a:lnTo>
                      <a:pt x="7" y="17"/>
                    </a:lnTo>
                    <a:lnTo>
                      <a:pt x="8" y="18"/>
                    </a:lnTo>
                    <a:lnTo>
                      <a:pt x="10" y="21"/>
                    </a:lnTo>
                    <a:lnTo>
                      <a:pt x="12" y="22"/>
                    </a:lnTo>
                    <a:lnTo>
                      <a:pt x="14" y="23"/>
                    </a:lnTo>
                    <a:lnTo>
                      <a:pt x="16" y="25"/>
                    </a:lnTo>
                    <a:lnTo>
                      <a:pt x="18" y="27"/>
                    </a:lnTo>
                    <a:lnTo>
                      <a:pt x="22" y="28"/>
                    </a:lnTo>
                    <a:lnTo>
                      <a:pt x="24" y="29"/>
                    </a:lnTo>
                    <a:lnTo>
                      <a:pt x="26" y="29"/>
                    </a:lnTo>
                    <a:lnTo>
                      <a:pt x="28" y="30"/>
                    </a:lnTo>
                    <a:lnTo>
                      <a:pt x="32" y="31"/>
                    </a:lnTo>
                    <a:lnTo>
                      <a:pt x="34" y="31"/>
                    </a:lnTo>
                    <a:lnTo>
                      <a:pt x="38" y="32"/>
                    </a:lnTo>
                    <a:lnTo>
                      <a:pt x="40" y="32"/>
                    </a:lnTo>
                    <a:lnTo>
                      <a:pt x="43" y="33"/>
                    </a:lnTo>
                    <a:lnTo>
                      <a:pt x="47" y="33"/>
                    </a:lnTo>
                    <a:lnTo>
                      <a:pt x="49" y="33"/>
                    </a:lnTo>
                    <a:lnTo>
                      <a:pt x="53" y="33"/>
                    </a:lnTo>
                    <a:lnTo>
                      <a:pt x="55" y="35"/>
                    </a:lnTo>
                    <a:lnTo>
                      <a:pt x="58" y="35"/>
                    </a:lnTo>
                    <a:lnTo>
                      <a:pt x="61" y="35"/>
                    </a:lnTo>
                    <a:lnTo>
                      <a:pt x="64" y="35"/>
                    </a:lnTo>
                    <a:lnTo>
                      <a:pt x="67" y="35"/>
                    </a:lnTo>
                    <a:lnTo>
                      <a:pt x="70" y="35"/>
                    </a:lnTo>
                    <a:lnTo>
                      <a:pt x="72" y="35"/>
                    </a:lnTo>
                    <a:lnTo>
                      <a:pt x="73" y="35"/>
                    </a:lnTo>
                    <a:lnTo>
                      <a:pt x="73" y="33"/>
                    </a:lnTo>
                    <a:lnTo>
                      <a:pt x="75" y="33"/>
                    </a:lnTo>
                    <a:lnTo>
                      <a:pt x="75" y="32"/>
                    </a:lnTo>
                    <a:lnTo>
                      <a:pt x="75" y="31"/>
                    </a:lnTo>
                    <a:lnTo>
                      <a:pt x="75" y="30"/>
                    </a:lnTo>
                    <a:lnTo>
                      <a:pt x="73" y="30"/>
                    </a:lnTo>
                    <a:lnTo>
                      <a:pt x="72" y="30"/>
                    </a:lnTo>
                    <a:close/>
                  </a:path>
                </a:pathLst>
              </a:custGeom>
              <a:solidFill>
                <a:srgbClr val="000000"/>
              </a:solidFill>
              <a:ln w="9525">
                <a:noFill/>
                <a:round/>
                <a:headEnd/>
                <a:tailEnd/>
              </a:ln>
            </p:spPr>
            <p:txBody>
              <a:bodyPr/>
              <a:lstStyle/>
              <a:p>
                <a:endParaRPr lang="en-GB"/>
              </a:p>
            </p:txBody>
          </p:sp>
          <p:sp>
            <p:nvSpPr>
              <p:cNvPr id="68" name="Freeform 270"/>
              <p:cNvSpPr>
                <a:spLocks/>
              </p:cNvSpPr>
              <p:nvPr/>
            </p:nvSpPr>
            <p:spPr bwMode="auto">
              <a:xfrm>
                <a:off x="444" y="2193"/>
                <a:ext cx="458" cy="2"/>
              </a:xfrm>
              <a:custGeom>
                <a:avLst/>
                <a:gdLst>
                  <a:gd name="T0" fmla="*/ 228 w 918"/>
                  <a:gd name="T1" fmla="*/ 0 h 5"/>
                  <a:gd name="T2" fmla="*/ 0 w 918"/>
                  <a:gd name="T3" fmla="*/ 0 h 5"/>
                  <a:gd name="T4" fmla="*/ 0 w 918"/>
                  <a:gd name="T5" fmla="*/ 1 h 5"/>
                  <a:gd name="T6" fmla="*/ 228 w 918"/>
                  <a:gd name="T7" fmla="*/ 1 h 5"/>
                  <a:gd name="T8" fmla="*/ 228 w 918"/>
                  <a:gd name="T9" fmla="*/ 1 h 5"/>
                  <a:gd name="T10" fmla="*/ 228 w 918"/>
                  <a:gd name="T11" fmla="*/ 0 h 5"/>
                  <a:gd name="T12" fmla="*/ 229 w 918"/>
                  <a:gd name="T13" fmla="*/ 0 h 5"/>
                  <a:gd name="T14" fmla="*/ 229 w 918"/>
                  <a:gd name="T15" fmla="*/ 0 h 5"/>
                  <a:gd name="T16" fmla="*/ 229 w 918"/>
                  <a:gd name="T17" fmla="*/ 0 h 5"/>
                  <a:gd name="T18" fmla="*/ 229 w 918"/>
                  <a:gd name="T19" fmla="*/ 0 h 5"/>
                  <a:gd name="T20" fmla="*/ 228 w 918"/>
                  <a:gd name="T21" fmla="*/ 0 h 5"/>
                  <a:gd name="T22" fmla="*/ 228 w 918"/>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8"/>
                  <a:gd name="T37" fmla="*/ 0 h 5"/>
                  <a:gd name="T38" fmla="*/ 918 w 918"/>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8" h="5">
                    <a:moveTo>
                      <a:pt x="915" y="0"/>
                    </a:moveTo>
                    <a:lnTo>
                      <a:pt x="0" y="0"/>
                    </a:lnTo>
                    <a:lnTo>
                      <a:pt x="0" y="5"/>
                    </a:lnTo>
                    <a:lnTo>
                      <a:pt x="915" y="5"/>
                    </a:lnTo>
                    <a:lnTo>
                      <a:pt x="916" y="5"/>
                    </a:lnTo>
                    <a:lnTo>
                      <a:pt x="916" y="3"/>
                    </a:lnTo>
                    <a:lnTo>
                      <a:pt x="918" y="3"/>
                    </a:lnTo>
                    <a:lnTo>
                      <a:pt x="918" y="2"/>
                    </a:lnTo>
                    <a:lnTo>
                      <a:pt x="918" y="1"/>
                    </a:lnTo>
                    <a:lnTo>
                      <a:pt x="918" y="0"/>
                    </a:lnTo>
                    <a:lnTo>
                      <a:pt x="916" y="0"/>
                    </a:lnTo>
                    <a:lnTo>
                      <a:pt x="915" y="0"/>
                    </a:lnTo>
                    <a:close/>
                  </a:path>
                </a:pathLst>
              </a:custGeom>
              <a:solidFill>
                <a:srgbClr val="000000"/>
              </a:solidFill>
              <a:ln w="9525">
                <a:noFill/>
                <a:round/>
                <a:headEnd/>
                <a:tailEnd/>
              </a:ln>
            </p:spPr>
            <p:txBody>
              <a:bodyPr/>
              <a:lstStyle/>
              <a:p>
                <a:endParaRPr lang="en-GB"/>
              </a:p>
            </p:txBody>
          </p:sp>
          <p:sp>
            <p:nvSpPr>
              <p:cNvPr id="69" name="Freeform 271"/>
              <p:cNvSpPr>
                <a:spLocks/>
              </p:cNvSpPr>
              <p:nvPr/>
            </p:nvSpPr>
            <p:spPr bwMode="auto">
              <a:xfrm>
                <a:off x="901" y="2163"/>
                <a:ext cx="55" cy="32"/>
              </a:xfrm>
              <a:custGeom>
                <a:avLst/>
                <a:gdLst>
                  <a:gd name="T0" fmla="*/ 26 w 111"/>
                  <a:gd name="T1" fmla="*/ 1 h 65"/>
                  <a:gd name="T2" fmla="*/ 24 w 111"/>
                  <a:gd name="T3" fmla="*/ 2 h 65"/>
                  <a:gd name="T4" fmla="*/ 22 w 111"/>
                  <a:gd name="T5" fmla="*/ 3 h 65"/>
                  <a:gd name="T6" fmla="*/ 21 w 111"/>
                  <a:gd name="T7" fmla="*/ 5 h 65"/>
                  <a:gd name="T8" fmla="*/ 19 w 111"/>
                  <a:gd name="T9" fmla="*/ 6 h 65"/>
                  <a:gd name="T10" fmla="*/ 18 w 111"/>
                  <a:gd name="T11" fmla="*/ 7 h 65"/>
                  <a:gd name="T12" fmla="*/ 16 w 111"/>
                  <a:gd name="T13" fmla="*/ 8 h 65"/>
                  <a:gd name="T14" fmla="*/ 14 w 111"/>
                  <a:gd name="T15" fmla="*/ 9 h 65"/>
                  <a:gd name="T16" fmla="*/ 13 w 111"/>
                  <a:gd name="T17" fmla="*/ 10 h 65"/>
                  <a:gd name="T18" fmla="*/ 11 w 111"/>
                  <a:gd name="T19" fmla="*/ 11 h 65"/>
                  <a:gd name="T20" fmla="*/ 9 w 111"/>
                  <a:gd name="T21" fmla="*/ 12 h 65"/>
                  <a:gd name="T22" fmla="*/ 8 w 111"/>
                  <a:gd name="T23" fmla="*/ 13 h 65"/>
                  <a:gd name="T24" fmla="*/ 6 w 111"/>
                  <a:gd name="T25" fmla="*/ 13 h 65"/>
                  <a:gd name="T26" fmla="*/ 4 w 111"/>
                  <a:gd name="T27" fmla="*/ 14 h 65"/>
                  <a:gd name="T28" fmla="*/ 3 w 111"/>
                  <a:gd name="T29" fmla="*/ 14 h 65"/>
                  <a:gd name="T30" fmla="*/ 1 w 111"/>
                  <a:gd name="T31" fmla="*/ 14 h 65"/>
                  <a:gd name="T32" fmla="*/ 0 w 111"/>
                  <a:gd name="T33" fmla="*/ 16 h 65"/>
                  <a:gd name="T34" fmla="*/ 2 w 111"/>
                  <a:gd name="T35" fmla="*/ 15 h 65"/>
                  <a:gd name="T36" fmla="*/ 4 w 111"/>
                  <a:gd name="T37" fmla="*/ 15 h 65"/>
                  <a:gd name="T38" fmla="*/ 5 w 111"/>
                  <a:gd name="T39" fmla="*/ 15 h 65"/>
                  <a:gd name="T40" fmla="*/ 7 w 111"/>
                  <a:gd name="T41" fmla="*/ 14 h 65"/>
                  <a:gd name="T42" fmla="*/ 9 w 111"/>
                  <a:gd name="T43" fmla="*/ 13 h 65"/>
                  <a:gd name="T44" fmla="*/ 11 w 111"/>
                  <a:gd name="T45" fmla="*/ 13 h 65"/>
                  <a:gd name="T46" fmla="*/ 13 w 111"/>
                  <a:gd name="T47" fmla="*/ 12 h 65"/>
                  <a:gd name="T48" fmla="*/ 14 w 111"/>
                  <a:gd name="T49" fmla="*/ 11 h 65"/>
                  <a:gd name="T50" fmla="*/ 16 w 111"/>
                  <a:gd name="T51" fmla="*/ 10 h 65"/>
                  <a:gd name="T52" fmla="*/ 18 w 111"/>
                  <a:gd name="T53" fmla="*/ 9 h 65"/>
                  <a:gd name="T54" fmla="*/ 19 w 111"/>
                  <a:gd name="T55" fmla="*/ 7 h 65"/>
                  <a:gd name="T56" fmla="*/ 21 w 111"/>
                  <a:gd name="T57" fmla="*/ 6 h 65"/>
                  <a:gd name="T58" fmla="*/ 22 w 111"/>
                  <a:gd name="T59" fmla="*/ 5 h 65"/>
                  <a:gd name="T60" fmla="*/ 24 w 111"/>
                  <a:gd name="T61" fmla="*/ 3 h 65"/>
                  <a:gd name="T62" fmla="*/ 25 w 111"/>
                  <a:gd name="T63" fmla="*/ 2 h 65"/>
                  <a:gd name="T64" fmla="*/ 27 w 111"/>
                  <a:gd name="T65" fmla="*/ 1 h 65"/>
                  <a:gd name="T66" fmla="*/ 27 w 111"/>
                  <a:gd name="T67" fmla="*/ 1 h 65"/>
                  <a:gd name="T68" fmla="*/ 27 w 111"/>
                  <a:gd name="T69" fmla="*/ 0 h 65"/>
                  <a:gd name="T70" fmla="*/ 27 w 111"/>
                  <a:gd name="T71" fmla="*/ 0 h 65"/>
                  <a:gd name="T72" fmla="*/ 26 w 111"/>
                  <a:gd name="T73" fmla="*/ 0 h 65"/>
                  <a:gd name="T74" fmla="*/ 26 w 111"/>
                  <a:gd name="T75" fmla="*/ 0 h 6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65"/>
                  <a:gd name="T116" fmla="*/ 111 w 111"/>
                  <a:gd name="T117" fmla="*/ 65 h 6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65">
                    <a:moveTo>
                      <a:pt x="106" y="1"/>
                    </a:moveTo>
                    <a:lnTo>
                      <a:pt x="104" y="4"/>
                    </a:lnTo>
                    <a:lnTo>
                      <a:pt x="100" y="6"/>
                    </a:lnTo>
                    <a:lnTo>
                      <a:pt x="97" y="9"/>
                    </a:lnTo>
                    <a:lnTo>
                      <a:pt x="94" y="12"/>
                    </a:lnTo>
                    <a:lnTo>
                      <a:pt x="90" y="14"/>
                    </a:lnTo>
                    <a:lnTo>
                      <a:pt x="88" y="16"/>
                    </a:lnTo>
                    <a:lnTo>
                      <a:pt x="84" y="20"/>
                    </a:lnTo>
                    <a:lnTo>
                      <a:pt x="81" y="22"/>
                    </a:lnTo>
                    <a:lnTo>
                      <a:pt x="77" y="24"/>
                    </a:lnTo>
                    <a:lnTo>
                      <a:pt x="75" y="27"/>
                    </a:lnTo>
                    <a:lnTo>
                      <a:pt x="72" y="29"/>
                    </a:lnTo>
                    <a:lnTo>
                      <a:pt x="68" y="31"/>
                    </a:lnTo>
                    <a:lnTo>
                      <a:pt x="65" y="34"/>
                    </a:lnTo>
                    <a:lnTo>
                      <a:pt x="62" y="36"/>
                    </a:lnTo>
                    <a:lnTo>
                      <a:pt x="59" y="38"/>
                    </a:lnTo>
                    <a:lnTo>
                      <a:pt x="56" y="40"/>
                    </a:lnTo>
                    <a:lnTo>
                      <a:pt x="52" y="43"/>
                    </a:lnTo>
                    <a:lnTo>
                      <a:pt x="50" y="45"/>
                    </a:lnTo>
                    <a:lnTo>
                      <a:pt x="46" y="46"/>
                    </a:lnTo>
                    <a:lnTo>
                      <a:pt x="43" y="48"/>
                    </a:lnTo>
                    <a:lnTo>
                      <a:pt x="39" y="50"/>
                    </a:lnTo>
                    <a:lnTo>
                      <a:pt x="36" y="52"/>
                    </a:lnTo>
                    <a:lnTo>
                      <a:pt x="32" y="53"/>
                    </a:lnTo>
                    <a:lnTo>
                      <a:pt x="29" y="54"/>
                    </a:lnTo>
                    <a:lnTo>
                      <a:pt x="26" y="55"/>
                    </a:lnTo>
                    <a:lnTo>
                      <a:pt x="22" y="57"/>
                    </a:lnTo>
                    <a:lnTo>
                      <a:pt x="19" y="58"/>
                    </a:lnTo>
                    <a:lnTo>
                      <a:pt x="15" y="58"/>
                    </a:lnTo>
                    <a:lnTo>
                      <a:pt x="12" y="59"/>
                    </a:lnTo>
                    <a:lnTo>
                      <a:pt x="8" y="59"/>
                    </a:lnTo>
                    <a:lnTo>
                      <a:pt x="5" y="59"/>
                    </a:lnTo>
                    <a:lnTo>
                      <a:pt x="0" y="60"/>
                    </a:lnTo>
                    <a:lnTo>
                      <a:pt x="0" y="65"/>
                    </a:lnTo>
                    <a:lnTo>
                      <a:pt x="5" y="65"/>
                    </a:lnTo>
                    <a:lnTo>
                      <a:pt x="8" y="63"/>
                    </a:lnTo>
                    <a:lnTo>
                      <a:pt x="13" y="63"/>
                    </a:lnTo>
                    <a:lnTo>
                      <a:pt x="16" y="62"/>
                    </a:lnTo>
                    <a:lnTo>
                      <a:pt x="20" y="62"/>
                    </a:lnTo>
                    <a:lnTo>
                      <a:pt x="23" y="61"/>
                    </a:lnTo>
                    <a:lnTo>
                      <a:pt x="28" y="60"/>
                    </a:lnTo>
                    <a:lnTo>
                      <a:pt x="31" y="59"/>
                    </a:lnTo>
                    <a:lnTo>
                      <a:pt x="35" y="58"/>
                    </a:lnTo>
                    <a:lnTo>
                      <a:pt x="38" y="55"/>
                    </a:lnTo>
                    <a:lnTo>
                      <a:pt x="42" y="54"/>
                    </a:lnTo>
                    <a:lnTo>
                      <a:pt x="45" y="52"/>
                    </a:lnTo>
                    <a:lnTo>
                      <a:pt x="49" y="51"/>
                    </a:lnTo>
                    <a:lnTo>
                      <a:pt x="52" y="48"/>
                    </a:lnTo>
                    <a:lnTo>
                      <a:pt x="56" y="46"/>
                    </a:lnTo>
                    <a:lnTo>
                      <a:pt x="58" y="45"/>
                    </a:lnTo>
                    <a:lnTo>
                      <a:pt x="61" y="43"/>
                    </a:lnTo>
                    <a:lnTo>
                      <a:pt x="65" y="40"/>
                    </a:lnTo>
                    <a:lnTo>
                      <a:pt x="68" y="38"/>
                    </a:lnTo>
                    <a:lnTo>
                      <a:pt x="72" y="36"/>
                    </a:lnTo>
                    <a:lnTo>
                      <a:pt x="74" y="34"/>
                    </a:lnTo>
                    <a:lnTo>
                      <a:pt x="77" y="31"/>
                    </a:lnTo>
                    <a:lnTo>
                      <a:pt x="81" y="28"/>
                    </a:lnTo>
                    <a:lnTo>
                      <a:pt x="84" y="25"/>
                    </a:lnTo>
                    <a:lnTo>
                      <a:pt x="88" y="23"/>
                    </a:lnTo>
                    <a:lnTo>
                      <a:pt x="90" y="21"/>
                    </a:lnTo>
                    <a:lnTo>
                      <a:pt x="94" y="17"/>
                    </a:lnTo>
                    <a:lnTo>
                      <a:pt x="97" y="15"/>
                    </a:lnTo>
                    <a:lnTo>
                      <a:pt x="100" y="13"/>
                    </a:lnTo>
                    <a:lnTo>
                      <a:pt x="103" y="11"/>
                    </a:lnTo>
                    <a:lnTo>
                      <a:pt x="106" y="7"/>
                    </a:lnTo>
                    <a:lnTo>
                      <a:pt x="110" y="5"/>
                    </a:lnTo>
                    <a:lnTo>
                      <a:pt x="111" y="5"/>
                    </a:lnTo>
                    <a:lnTo>
                      <a:pt x="111" y="4"/>
                    </a:lnTo>
                    <a:lnTo>
                      <a:pt x="111" y="2"/>
                    </a:lnTo>
                    <a:lnTo>
                      <a:pt x="111" y="1"/>
                    </a:lnTo>
                    <a:lnTo>
                      <a:pt x="110" y="1"/>
                    </a:lnTo>
                    <a:lnTo>
                      <a:pt x="109" y="1"/>
                    </a:lnTo>
                    <a:lnTo>
                      <a:pt x="109" y="0"/>
                    </a:lnTo>
                    <a:lnTo>
                      <a:pt x="107" y="0"/>
                    </a:lnTo>
                    <a:lnTo>
                      <a:pt x="107" y="1"/>
                    </a:lnTo>
                    <a:lnTo>
                      <a:pt x="106" y="1"/>
                    </a:lnTo>
                    <a:close/>
                  </a:path>
                </a:pathLst>
              </a:custGeom>
              <a:solidFill>
                <a:srgbClr val="000000"/>
              </a:solidFill>
              <a:ln w="9525">
                <a:noFill/>
                <a:round/>
                <a:headEnd/>
                <a:tailEnd/>
              </a:ln>
            </p:spPr>
            <p:txBody>
              <a:bodyPr/>
              <a:lstStyle/>
              <a:p>
                <a:endParaRPr lang="en-GB"/>
              </a:p>
            </p:txBody>
          </p:sp>
          <p:sp>
            <p:nvSpPr>
              <p:cNvPr id="70" name="Freeform 272"/>
              <p:cNvSpPr>
                <a:spLocks/>
              </p:cNvSpPr>
              <p:nvPr/>
            </p:nvSpPr>
            <p:spPr bwMode="auto">
              <a:xfrm>
                <a:off x="954" y="2050"/>
                <a:ext cx="102" cy="115"/>
              </a:xfrm>
              <a:custGeom>
                <a:avLst/>
                <a:gdLst>
                  <a:gd name="T0" fmla="*/ 48 w 204"/>
                  <a:gd name="T1" fmla="*/ 2 h 230"/>
                  <a:gd name="T2" fmla="*/ 44 w 204"/>
                  <a:gd name="T3" fmla="*/ 5 h 230"/>
                  <a:gd name="T4" fmla="*/ 40 w 204"/>
                  <a:gd name="T5" fmla="*/ 8 h 230"/>
                  <a:gd name="T6" fmla="*/ 37 w 204"/>
                  <a:gd name="T7" fmla="*/ 12 h 230"/>
                  <a:gd name="T8" fmla="*/ 34 w 204"/>
                  <a:gd name="T9" fmla="*/ 15 h 230"/>
                  <a:gd name="T10" fmla="*/ 30 w 204"/>
                  <a:gd name="T11" fmla="*/ 20 h 230"/>
                  <a:gd name="T12" fmla="*/ 27 w 204"/>
                  <a:gd name="T13" fmla="*/ 23 h 230"/>
                  <a:gd name="T14" fmla="*/ 25 w 204"/>
                  <a:gd name="T15" fmla="*/ 27 h 230"/>
                  <a:gd name="T16" fmla="*/ 22 w 204"/>
                  <a:gd name="T17" fmla="*/ 31 h 230"/>
                  <a:gd name="T18" fmla="*/ 19 w 204"/>
                  <a:gd name="T19" fmla="*/ 35 h 230"/>
                  <a:gd name="T20" fmla="*/ 17 w 204"/>
                  <a:gd name="T21" fmla="*/ 39 h 230"/>
                  <a:gd name="T22" fmla="*/ 13 w 204"/>
                  <a:gd name="T23" fmla="*/ 43 h 230"/>
                  <a:gd name="T24" fmla="*/ 11 w 204"/>
                  <a:gd name="T25" fmla="*/ 46 h 230"/>
                  <a:gd name="T26" fmla="*/ 7 w 204"/>
                  <a:gd name="T27" fmla="*/ 50 h 230"/>
                  <a:gd name="T28" fmla="*/ 5 w 204"/>
                  <a:gd name="T29" fmla="*/ 53 h 230"/>
                  <a:gd name="T30" fmla="*/ 2 w 204"/>
                  <a:gd name="T31" fmla="*/ 56 h 230"/>
                  <a:gd name="T32" fmla="*/ 1 w 204"/>
                  <a:gd name="T33" fmla="*/ 58 h 230"/>
                  <a:gd name="T34" fmla="*/ 4 w 204"/>
                  <a:gd name="T35" fmla="*/ 55 h 230"/>
                  <a:gd name="T36" fmla="*/ 7 w 204"/>
                  <a:gd name="T37" fmla="*/ 52 h 230"/>
                  <a:gd name="T38" fmla="*/ 11 w 204"/>
                  <a:gd name="T39" fmla="*/ 49 h 230"/>
                  <a:gd name="T40" fmla="*/ 13 w 204"/>
                  <a:gd name="T41" fmla="*/ 45 h 230"/>
                  <a:gd name="T42" fmla="*/ 16 w 204"/>
                  <a:gd name="T43" fmla="*/ 42 h 230"/>
                  <a:gd name="T44" fmla="*/ 19 w 204"/>
                  <a:gd name="T45" fmla="*/ 38 h 230"/>
                  <a:gd name="T46" fmla="*/ 22 w 204"/>
                  <a:gd name="T47" fmla="*/ 34 h 230"/>
                  <a:gd name="T48" fmla="*/ 24 w 204"/>
                  <a:gd name="T49" fmla="*/ 29 h 230"/>
                  <a:gd name="T50" fmla="*/ 26 w 204"/>
                  <a:gd name="T51" fmla="*/ 26 h 230"/>
                  <a:gd name="T52" fmla="*/ 29 w 204"/>
                  <a:gd name="T53" fmla="*/ 22 h 230"/>
                  <a:gd name="T54" fmla="*/ 33 w 204"/>
                  <a:gd name="T55" fmla="*/ 18 h 230"/>
                  <a:gd name="T56" fmla="*/ 36 w 204"/>
                  <a:gd name="T57" fmla="*/ 14 h 230"/>
                  <a:gd name="T58" fmla="*/ 40 w 204"/>
                  <a:gd name="T59" fmla="*/ 11 h 230"/>
                  <a:gd name="T60" fmla="*/ 43 w 204"/>
                  <a:gd name="T61" fmla="*/ 7 h 230"/>
                  <a:gd name="T62" fmla="*/ 47 w 204"/>
                  <a:gd name="T63" fmla="*/ 4 h 230"/>
                  <a:gd name="T64" fmla="*/ 51 w 204"/>
                  <a:gd name="T65" fmla="*/ 1 h 230"/>
                  <a:gd name="T66" fmla="*/ 51 w 204"/>
                  <a:gd name="T67" fmla="*/ 1 h 230"/>
                  <a:gd name="T68" fmla="*/ 51 w 204"/>
                  <a:gd name="T69" fmla="*/ 1 h 230"/>
                  <a:gd name="T70" fmla="*/ 51 w 204"/>
                  <a:gd name="T71" fmla="*/ 0 h 230"/>
                  <a:gd name="T72" fmla="*/ 51 w 204"/>
                  <a:gd name="T73" fmla="*/ 0 h 2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4"/>
                  <a:gd name="T112" fmla="*/ 0 h 230"/>
                  <a:gd name="T113" fmla="*/ 204 w 204"/>
                  <a:gd name="T114" fmla="*/ 230 h 2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4" h="230">
                    <a:moveTo>
                      <a:pt x="201" y="0"/>
                    </a:moveTo>
                    <a:lnTo>
                      <a:pt x="192" y="5"/>
                    </a:lnTo>
                    <a:lnTo>
                      <a:pt x="183" y="12"/>
                    </a:lnTo>
                    <a:lnTo>
                      <a:pt x="175" y="18"/>
                    </a:lnTo>
                    <a:lnTo>
                      <a:pt x="168" y="25"/>
                    </a:lnTo>
                    <a:lnTo>
                      <a:pt x="160" y="32"/>
                    </a:lnTo>
                    <a:lnTo>
                      <a:pt x="153" y="39"/>
                    </a:lnTo>
                    <a:lnTo>
                      <a:pt x="147" y="46"/>
                    </a:lnTo>
                    <a:lnTo>
                      <a:pt x="140" y="54"/>
                    </a:lnTo>
                    <a:lnTo>
                      <a:pt x="134" y="61"/>
                    </a:lnTo>
                    <a:lnTo>
                      <a:pt x="127" y="69"/>
                    </a:lnTo>
                    <a:lnTo>
                      <a:pt x="121" y="77"/>
                    </a:lnTo>
                    <a:lnTo>
                      <a:pt x="115" y="84"/>
                    </a:lnTo>
                    <a:lnTo>
                      <a:pt x="109" y="92"/>
                    </a:lnTo>
                    <a:lnTo>
                      <a:pt x="103" y="100"/>
                    </a:lnTo>
                    <a:lnTo>
                      <a:pt x="97" y="108"/>
                    </a:lnTo>
                    <a:lnTo>
                      <a:pt x="92" y="116"/>
                    </a:lnTo>
                    <a:lnTo>
                      <a:pt x="87" y="124"/>
                    </a:lnTo>
                    <a:lnTo>
                      <a:pt x="81" y="132"/>
                    </a:lnTo>
                    <a:lnTo>
                      <a:pt x="75" y="139"/>
                    </a:lnTo>
                    <a:lnTo>
                      <a:pt x="71" y="147"/>
                    </a:lnTo>
                    <a:lnTo>
                      <a:pt x="65" y="155"/>
                    </a:lnTo>
                    <a:lnTo>
                      <a:pt x="59" y="162"/>
                    </a:lnTo>
                    <a:lnTo>
                      <a:pt x="53" y="170"/>
                    </a:lnTo>
                    <a:lnTo>
                      <a:pt x="49" y="177"/>
                    </a:lnTo>
                    <a:lnTo>
                      <a:pt x="43" y="184"/>
                    </a:lnTo>
                    <a:lnTo>
                      <a:pt x="37" y="191"/>
                    </a:lnTo>
                    <a:lnTo>
                      <a:pt x="31" y="198"/>
                    </a:lnTo>
                    <a:lnTo>
                      <a:pt x="26" y="203"/>
                    </a:lnTo>
                    <a:lnTo>
                      <a:pt x="20" y="210"/>
                    </a:lnTo>
                    <a:lnTo>
                      <a:pt x="13" y="216"/>
                    </a:lnTo>
                    <a:lnTo>
                      <a:pt x="7" y="221"/>
                    </a:lnTo>
                    <a:lnTo>
                      <a:pt x="0" y="226"/>
                    </a:lnTo>
                    <a:lnTo>
                      <a:pt x="4" y="230"/>
                    </a:lnTo>
                    <a:lnTo>
                      <a:pt x="11" y="225"/>
                    </a:lnTo>
                    <a:lnTo>
                      <a:pt x="16" y="219"/>
                    </a:lnTo>
                    <a:lnTo>
                      <a:pt x="23" y="214"/>
                    </a:lnTo>
                    <a:lnTo>
                      <a:pt x="29" y="207"/>
                    </a:lnTo>
                    <a:lnTo>
                      <a:pt x="35" y="201"/>
                    </a:lnTo>
                    <a:lnTo>
                      <a:pt x="41" y="194"/>
                    </a:lnTo>
                    <a:lnTo>
                      <a:pt x="46" y="187"/>
                    </a:lnTo>
                    <a:lnTo>
                      <a:pt x="52" y="180"/>
                    </a:lnTo>
                    <a:lnTo>
                      <a:pt x="58" y="172"/>
                    </a:lnTo>
                    <a:lnTo>
                      <a:pt x="64" y="165"/>
                    </a:lnTo>
                    <a:lnTo>
                      <a:pt x="68" y="157"/>
                    </a:lnTo>
                    <a:lnTo>
                      <a:pt x="74" y="150"/>
                    </a:lnTo>
                    <a:lnTo>
                      <a:pt x="80" y="142"/>
                    </a:lnTo>
                    <a:lnTo>
                      <a:pt x="86" y="134"/>
                    </a:lnTo>
                    <a:lnTo>
                      <a:pt x="90" y="126"/>
                    </a:lnTo>
                    <a:lnTo>
                      <a:pt x="96" y="118"/>
                    </a:lnTo>
                    <a:lnTo>
                      <a:pt x="102" y="110"/>
                    </a:lnTo>
                    <a:lnTo>
                      <a:pt x="107" y="103"/>
                    </a:lnTo>
                    <a:lnTo>
                      <a:pt x="113" y="95"/>
                    </a:lnTo>
                    <a:lnTo>
                      <a:pt x="119" y="87"/>
                    </a:lnTo>
                    <a:lnTo>
                      <a:pt x="125" y="79"/>
                    </a:lnTo>
                    <a:lnTo>
                      <a:pt x="130" y="71"/>
                    </a:lnTo>
                    <a:lnTo>
                      <a:pt x="137" y="64"/>
                    </a:lnTo>
                    <a:lnTo>
                      <a:pt x="143" y="56"/>
                    </a:lnTo>
                    <a:lnTo>
                      <a:pt x="150" y="49"/>
                    </a:lnTo>
                    <a:lnTo>
                      <a:pt x="157" y="42"/>
                    </a:lnTo>
                    <a:lnTo>
                      <a:pt x="164" y="35"/>
                    </a:lnTo>
                    <a:lnTo>
                      <a:pt x="171" y="28"/>
                    </a:lnTo>
                    <a:lnTo>
                      <a:pt x="179" y="22"/>
                    </a:lnTo>
                    <a:lnTo>
                      <a:pt x="187" y="16"/>
                    </a:lnTo>
                    <a:lnTo>
                      <a:pt x="195" y="10"/>
                    </a:lnTo>
                    <a:lnTo>
                      <a:pt x="203" y="4"/>
                    </a:lnTo>
                    <a:lnTo>
                      <a:pt x="203" y="3"/>
                    </a:lnTo>
                    <a:lnTo>
                      <a:pt x="204" y="3"/>
                    </a:lnTo>
                    <a:lnTo>
                      <a:pt x="204" y="2"/>
                    </a:lnTo>
                    <a:lnTo>
                      <a:pt x="204" y="1"/>
                    </a:lnTo>
                    <a:lnTo>
                      <a:pt x="203" y="1"/>
                    </a:lnTo>
                    <a:lnTo>
                      <a:pt x="203" y="0"/>
                    </a:lnTo>
                    <a:lnTo>
                      <a:pt x="202" y="0"/>
                    </a:lnTo>
                    <a:lnTo>
                      <a:pt x="201" y="0"/>
                    </a:lnTo>
                    <a:close/>
                  </a:path>
                </a:pathLst>
              </a:custGeom>
              <a:solidFill>
                <a:srgbClr val="000000"/>
              </a:solidFill>
              <a:ln w="9525">
                <a:noFill/>
                <a:round/>
                <a:headEnd/>
                <a:tailEnd/>
              </a:ln>
            </p:spPr>
            <p:txBody>
              <a:bodyPr/>
              <a:lstStyle/>
              <a:p>
                <a:endParaRPr lang="en-GB"/>
              </a:p>
            </p:txBody>
          </p:sp>
          <p:sp>
            <p:nvSpPr>
              <p:cNvPr id="71" name="Freeform 273"/>
              <p:cNvSpPr>
                <a:spLocks/>
              </p:cNvSpPr>
              <p:nvPr/>
            </p:nvSpPr>
            <p:spPr bwMode="auto">
              <a:xfrm>
                <a:off x="1054" y="2039"/>
                <a:ext cx="104" cy="14"/>
              </a:xfrm>
              <a:custGeom>
                <a:avLst/>
                <a:gdLst>
                  <a:gd name="T0" fmla="*/ 51 w 207"/>
                  <a:gd name="T1" fmla="*/ 5 h 26"/>
                  <a:gd name="T2" fmla="*/ 49 w 207"/>
                  <a:gd name="T3" fmla="*/ 5 h 26"/>
                  <a:gd name="T4" fmla="*/ 46 w 207"/>
                  <a:gd name="T5" fmla="*/ 3 h 26"/>
                  <a:gd name="T6" fmla="*/ 43 w 207"/>
                  <a:gd name="T7" fmla="*/ 2 h 26"/>
                  <a:gd name="T8" fmla="*/ 40 w 207"/>
                  <a:gd name="T9" fmla="*/ 2 h 26"/>
                  <a:gd name="T10" fmla="*/ 37 w 207"/>
                  <a:gd name="T11" fmla="*/ 1 h 26"/>
                  <a:gd name="T12" fmla="*/ 34 w 207"/>
                  <a:gd name="T13" fmla="*/ 1 h 26"/>
                  <a:gd name="T14" fmla="*/ 30 w 207"/>
                  <a:gd name="T15" fmla="*/ 0 h 26"/>
                  <a:gd name="T16" fmla="*/ 27 w 207"/>
                  <a:gd name="T17" fmla="*/ 0 h 26"/>
                  <a:gd name="T18" fmla="*/ 23 w 207"/>
                  <a:gd name="T19" fmla="*/ 0 h 26"/>
                  <a:gd name="T20" fmla="*/ 20 w 207"/>
                  <a:gd name="T21" fmla="*/ 1 h 26"/>
                  <a:gd name="T22" fmla="*/ 16 w 207"/>
                  <a:gd name="T23" fmla="*/ 1 h 26"/>
                  <a:gd name="T24" fmla="*/ 12 w 207"/>
                  <a:gd name="T25" fmla="*/ 2 h 26"/>
                  <a:gd name="T26" fmla="*/ 9 w 207"/>
                  <a:gd name="T27" fmla="*/ 3 h 26"/>
                  <a:gd name="T28" fmla="*/ 5 w 207"/>
                  <a:gd name="T29" fmla="*/ 4 h 26"/>
                  <a:gd name="T30" fmla="*/ 2 w 207"/>
                  <a:gd name="T31" fmla="*/ 5 h 26"/>
                  <a:gd name="T32" fmla="*/ 1 w 207"/>
                  <a:gd name="T33" fmla="*/ 8 h 26"/>
                  <a:gd name="T34" fmla="*/ 4 w 207"/>
                  <a:gd name="T35" fmla="*/ 6 h 26"/>
                  <a:gd name="T36" fmla="*/ 8 w 207"/>
                  <a:gd name="T37" fmla="*/ 5 h 26"/>
                  <a:gd name="T38" fmla="*/ 11 w 207"/>
                  <a:gd name="T39" fmla="*/ 3 h 26"/>
                  <a:gd name="T40" fmla="*/ 14 w 207"/>
                  <a:gd name="T41" fmla="*/ 3 h 26"/>
                  <a:gd name="T42" fmla="*/ 18 w 207"/>
                  <a:gd name="T43" fmla="*/ 2 h 26"/>
                  <a:gd name="T44" fmla="*/ 21 w 207"/>
                  <a:gd name="T45" fmla="*/ 1 h 26"/>
                  <a:gd name="T46" fmla="*/ 25 w 207"/>
                  <a:gd name="T47" fmla="*/ 1 h 26"/>
                  <a:gd name="T48" fmla="*/ 29 w 207"/>
                  <a:gd name="T49" fmla="*/ 1 h 26"/>
                  <a:gd name="T50" fmla="*/ 32 w 207"/>
                  <a:gd name="T51" fmla="*/ 2 h 26"/>
                  <a:gd name="T52" fmla="*/ 35 w 207"/>
                  <a:gd name="T53" fmla="*/ 2 h 26"/>
                  <a:gd name="T54" fmla="*/ 38 w 207"/>
                  <a:gd name="T55" fmla="*/ 3 h 26"/>
                  <a:gd name="T56" fmla="*/ 42 w 207"/>
                  <a:gd name="T57" fmla="*/ 3 h 26"/>
                  <a:gd name="T58" fmla="*/ 44 w 207"/>
                  <a:gd name="T59" fmla="*/ 4 h 26"/>
                  <a:gd name="T60" fmla="*/ 47 w 207"/>
                  <a:gd name="T61" fmla="*/ 5 h 26"/>
                  <a:gd name="T62" fmla="*/ 49 w 207"/>
                  <a:gd name="T63" fmla="*/ 6 h 26"/>
                  <a:gd name="T64" fmla="*/ 51 w 207"/>
                  <a:gd name="T65" fmla="*/ 8 h 26"/>
                  <a:gd name="T66" fmla="*/ 52 w 207"/>
                  <a:gd name="T67" fmla="*/ 8 h 26"/>
                  <a:gd name="T68" fmla="*/ 52 w 207"/>
                  <a:gd name="T69" fmla="*/ 7 h 26"/>
                  <a:gd name="T70" fmla="*/ 52 w 207"/>
                  <a:gd name="T71" fmla="*/ 6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7"/>
                  <a:gd name="T109" fmla="*/ 0 h 26"/>
                  <a:gd name="T110" fmla="*/ 207 w 207"/>
                  <a:gd name="T111" fmla="*/ 26 h 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7" h="26">
                    <a:moveTo>
                      <a:pt x="206" y="22"/>
                    </a:moveTo>
                    <a:lnTo>
                      <a:pt x="203" y="19"/>
                    </a:lnTo>
                    <a:lnTo>
                      <a:pt x="198" y="17"/>
                    </a:lnTo>
                    <a:lnTo>
                      <a:pt x="193" y="16"/>
                    </a:lnTo>
                    <a:lnTo>
                      <a:pt x="188" y="14"/>
                    </a:lnTo>
                    <a:lnTo>
                      <a:pt x="183" y="11"/>
                    </a:lnTo>
                    <a:lnTo>
                      <a:pt x="177" y="10"/>
                    </a:lnTo>
                    <a:lnTo>
                      <a:pt x="171" y="8"/>
                    </a:lnTo>
                    <a:lnTo>
                      <a:pt x="166" y="7"/>
                    </a:lnTo>
                    <a:lnTo>
                      <a:pt x="159" y="6"/>
                    </a:lnTo>
                    <a:lnTo>
                      <a:pt x="153" y="4"/>
                    </a:lnTo>
                    <a:lnTo>
                      <a:pt x="146" y="3"/>
                    </a:lnTo>
                    <a:lnTo>
                      <a:pt x="140" y="2"/>
                    </a:lnTo>
                    <a:lnTo>
                      <a:pt x="133" y="1"/>
                    </a:lnTo>
                    <a:lnTo>
                      <a:pt x="126" y="0"/>
                    </a:lnTo>
                    <a:lnTo>
                      <a:pt x="120" y="0"/>
                    </a:lnTo>
                    <a:lnTo>
                      <a:pt x="113" y="0"/>
                    </a:lnTo>
                    <a:lnTo>
                      <a:pt x="106" y="0"/>
                    </a:lnTo>
                    <a:lnTo>
                      <a:pt x="99" y="0"/>
                    </a:lnTo>
                    <a:lnTo>
                      <a:pt x="91" y="0"/>
                    </a:lnTo>
                    <a:lnTo>
                      <a:pt x="84" y="0"/>
                    </a:lnTo>
                    <a:lnTo>
                      <a:pt x="77" y="1"/>
                    </a:lnTo>
                    <a:lnTo>
                      <a:pt x="70" y="1"/>
                    </a:lnTo>
                    <a:lnTo>
                      <a:pt x="62" y="2"/>
                    </a:lnTo>
                    <a:lnTo>
                      <a:pt x="55" y="3"/>
                    </a:lnTo>
                    <a:lnTo>
                      <a:pt x="48" y="6"/>
                    </a:lnTo>
                    <a:lnTo>
                      <a:pt x="41" y="7"/>
                    </a:lnTo>
                    <a:lnTo>
                      <a:pt x="33" y="9"/>
                    </a:lnTo>
                    <a:lnTo>
                      <a:pt x="26" y="11"/>
                    </a:lnTo>
                    <a:lnTo>
                      <a:pt x="19" y="14"/>
                    </a:lnTo>
                    <a:lnTo>
                      <a:pt x="12" y="16"/>
                    </a:lnTo>
                    <a:lnTo>
                      <a:pt x="6" y="19"/>
                    </a:lnTo>
                    <a:lnTo>
                      <a:pt x="0" y="22"/>
                    </a:lnTo>
                    <a:lnTo>
                      <a:pt x="2" y="26"/>
                    </a:lnTo>
                    <a:lnTo>
                      <a:pt x="8" y="23"/>
                    </a:lnTo>
                    <a:lnTo>
                      <a:pt x="15" y="21"/>
                    </a:lnTo>
                    <a:lnTo>
                      <a:pt x="22" y="18"/>
                    </a:lnTo>
                    <a:lnTo>
                      <a:pt x="29" y="16"/>
                    </a:lnTo>
                    <a:lnTo>
                      <a:pt x="35" y="14"/>
                    </a:lnTo>
                    <a:lnTo>
                      <a:pt x="42" y="11"/>
                    </a:lnTo>
                    <a:lnTo>
                      <a:pt x="49" y="10"/>
                    </a:lnTo>
                    <a:lnTo>
                      <a:pt x="56" y="9"/>
                    </a:lnTo>
                    <a:lnTo>
                      <a:pt x="63" y="8"/>
                    </a:lnTo>
                    <a:lnTo>
                      <a:pt x="70" y="7"/>
                    </a:lnTo>
                    <a:lnTo>
                      <a:pt x="77" y="6"/>
                    </a:lnTo>
                    <a:lnTo>
                      <a:pt x="84" y="4"/>
                    </a:lnTo>
                    <a:lnTo>
                      <a:pt x="92" y="4"/>
                    </a:lnTo>
                    <a:lnTo>
                      <a:pt x="99" y="4"/>
                    </a:lnTo>
                    <a:lnTo>
                      <a:pt x="106" y="4"/>
                    </a:lnTo>
                    <a:lnTo>
                      <a:pt x="113" y="4"/>
                    </a:lnTo>
                    <a:lnTo>
                      <a:pt x="120" y="4"/>
                    </a:lnTo>
                    <a:lnTo>
                      <a:pt x="126" y="6"/>
                    </a:lnTo>
                    <a:lnTo>
                      <a:pt x="132" y="6"/>
                    </a:lnTo>
                    <a:lnTo>
                      <a:pt x="139" y="7"/>
                    </a:lnTo>
                    <a:lnTo>
                      <a:pt x="146" y="8"/>
                    </a:lnTo>
                    <a:lnTo>
                      <a:pt x="152" y="9"/>
                    </a:lnTo>
                    <a:lnTo>
                      <a:pt x="159" y="10"/>
                    </a:lnTo>
                    <a:lnTo>
                      <a:pt x="165" y="11"/>
                    </a:lnTo>
                    <a:lnTo>
                      <a:pt x="170" y="12"/>
                    </a:lnTo>
                    <a:lnTo>
                      <a:pt x="176" y="15"/>
                    </a:lnTo>
                    <a:lnTo>
                      <a:pt x="181" y="16"/>
                    </a:lnTo>
                    <a:lnTo>
                      <a:pt x="186" y="18"/>
                    </a:lnTo>
                    <a:lnTo>
                      <a:pt x="191" y="19"/>
                    </a:lnTo>
                    <a:lnTo>
                      <a:pt x="196" y="22"/>
                    </a:lnTo>
                    <a:lnTo>
                      <a:pt x="200" y="24"/>
                    </a:lnTo>
                    <a:lnTo>
                      <a:pt x="204" y="26"/>
                    </a:lnTo>
                    <a:lnTo>
                      <a:pt x="205" y="26"/>
                    </a:lnTo>
                    <a:lnTo>
                      <a:pt x="206" y="26"/>
                    </a:lnTo>
                    <a:lnTo>
                      <a:pt x="207" y="26"/>
                    </a:lnTo>
                    <a:lnTo>
                      <a:pt x="207" y="25"/>
                    </a:lnTo>
                    <a:lnTo>
                      <a:pt x="207" y="24"/>
                    </a:lnTo>
                    <a:lnTo>
                      <a:pt x="207" y="23"/>
                    </a:lnTo>
                    <a:lnTo>
                      <a:pt x="206" y="22"/>
                    </a:lnTo>
                    <a:close/>
                  </a:path>
                </a:pathLst>
              </a:custGeom>
              <a:solidFill>
                <a:srgbClr val="000000"/>
              </a:solidFill>
              <a:ln w="9525">
                <a:noFill/>
                <a:round/>
                <a:headEnd/>
                <a:tailEnd/>
              </a:ln>
            </p:spPr>
            <p:txBody>
              <a:bodyPr/>
              <a:lstStyle/>
              <a:p>
                <a:endParaRPr lang="en-GB"/>
              </a:p>
            </p:txBody>
          </p:sp>
          <p:sp>
            <p:nvSpPr>
              <p:cNvPr id="72" name="Freeform 274"/>
              <p:cNvSpPr>
                <a:spLocks/>
              </p:cNvSpPr>
              <p:nvPr/>
            </p:nvSpPr>
            <p:spPr bwMode="auto">
              <a:xfrm>
                <a:off x="1156" y="2050"/>
                <a:ext cx="59" cy="132"/>
              </a:xfrm>
              <a:custGeom>
                <a:avLst/>
                <a:gdLst>
                  <a:gd name="T0" fmla="*/ 29 w 117"/>
                  <a:gd name="T1" fmla="*/ 65 h 263"/>
                  <a:gd name="T2" fmla="*/ 27 w 117"/>
                  <a:gd name="T3" fmla="*/ 62 h 263"/>
                  <a:gd name="T4" fmla="*/ 26 w 117"/>
                  <a:gd name="T5" fmla="*/ 58 h 263"/>
                  <a:gd name="T6" fmla="*/ 25 w 117"/>
                  <a:gd name="T7" fmla="*/ 54 h 263"/>
                  <a:gd name="T8" fmla="*/ 24 w 117"/>
                  <a:gd name="T9" fmla="*/ 50 h 263"/>
                  <a:gd name="T10" fmla="*/ 24 w 117"/>
                  <a:gd name="T11" fmla="*/ 46 h 263"/>
                  <a:gd name="T12" fmla="*/ 24 w 117"/>
                  <a:gd name="T13" fmla="*/ 42 h 263"/>
                  <a:gd name="T14" fmla="*/ 24 w 117"/>
                  <a:gd name="T15" fmla="*/ 37 h 263"/>
                  <a:gd name="T16" fmla="*/ 23 w 117"/>
                  <a:gd name="T17" fmla="*/ 33 h 263"/>
                  <a:gd name="T18" fmla="*/ 22 w 117"/>
                  <a:gd name="T19" fmla="*/ 28 h 263"/>
                  <a:gd name="T20" fmla="*/ 22 w 117"/>
                  <a:gd name="T21" fmla="*/ 24 h 263"/>
                  <a:gd name="T22" fmla="*/ 20 w 117"/>
                  <a:gd name="T23" fmla="*/ 20 h 263"/>
                  <a:gd name="T24" fmla="*/ 18 w 117"/>
                  <a:gd name="T25" fmla="*/ 16 h 263"/>
                  <a:gd name="T26" fmla="*/ 15 w 117"/>
                  <a:gd name="T27" fmla="*/ 12 h 263"/>
                  <a:gd name="T28" fmla="*/ 12 w 117"/>
                  <a:gd name="T29" fmla="*/ 7 h 263"/>
                  <a:gd name="T30" fmla="*/ 7 w 117"/>
                  <a:gd name="T31" fmla="*/ 4 h 263"/>
                  <a:gd name="T32" fmla="*/ 1 w 117"/>
                  <a:gd name="T33" fmla="*/ 0 h 263"/>
                  <a:gd name="T34" fmla="*/ 3 w 117"/>
                  <a:gd name="T35" fmla="*/ 3 h 263"/>
                  <a:gd name="T36" fmla="*/ 8 w 117"/>
                  <a:gd name="T37" fmla="*/ 7 h 263"/>
                  <a:gd name="T38" fmla="*/ 12 w 117"/>
                  <a:gd name="T39" fmla="*/ 10 h 263"/>
                  <a:gd name="T40" fmla="*/ 16 w 117"/>
                  <a:gd name="T41" fmla="*/ 14 h 263"/>
                  <a:gd name="T42" fmla="*/ 18 w 117"/>
                  <a:gd name="T43" fmla="*/ 18 h 263"/>
                  <a:gd name="T44" fmla="*/ 20 w 117"/>
                  <a:gd name="T45" fmla="*/ 22 h 263"/>
                  <a:gd name="T46" fmla="*/ 21 w 117"/>
                  <a:gd name="T47" fmla="*/ 27 h 263"/>
                  <a:gd name="T48" fmla="*/ 22 w 117"/>
                  <a:gd name="T49" fmla="*/ 31 h 263"/>
                  <a:gd name="T50" fmla="*/ 22 w 117"/>
                  <a:gd name="T51" fmla="*/ 35 h 263"/>
                  <a:gd name="T52" fmla="*/ 22 w 117"/>
                  <a:gd name="T53" fmla="*/ 40 h 263"/>
                  <a:gd name="T54" fmla="*/ 23 w 117"/>
                  <a:gd name="T55" fmla="*/ 44 h 263"/>
                  <a:gd name="T56" fmla="*/ 23 w 117"/>
                  <a:gd name="T57" fmla="*/ 48 h 263"/>
                  <a:gd name="T58" fmla="*/ 23 w 117"/>
                  <a:gd name="T59" fmla="*/ 52 h 263"/>
                  <a:gd name="T60" fmla="*/ 24 w 117"/>
                  <a:gd name="T61" fmla="*/ 56 h 263"/>
                  <a:gd name="T62" fmla="*/ 26 w 117"/>
                  <a:gd name="T63" fmla="*/ 60 h 263"/>
                  <a:gd name="T64" fmla="*/ 27 w 117"/>
                  <a:gd name="T65" fmla="*/ 64 h 263"/>
                  <a:gd name="T66" fmla="*/ 29 w 117"/>
                  <a:gd name="T67" fmla="*/ 66 h 263"/>
                  <a:gd name="T68" fmla="*/ 29 w 117"/>
                  <a:gd name="T69" fmla="*/ 66 h 263"/>
                  <a:gd name="T70" fmla="*/ 29 w 117"/>
                  <a:gd name="T71" fmla="*/ 66 h 263"/>
                  <a:gd name="T72" fmla="*/ 29 w 117"/>
                  <a:gd name="T73" fmla="*/ 66 h 263"/>
                  <a:gd name="T74" fmla="*/ 30 w 117"/>
                  <a:gd name="T75" fmla="*/ 66 h 263"/>
                  <a:gd name="T76" fmla="*/ 29 w 117"/>
                  <a:gd name="T77" fmla="*/ 65 h 263"/>
                  <a:gd name="T78" fmla="*/ 29 w 117"/>
                  <a:gd name="T79" fmla="*/ 65 h 2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7"/>
                  <a:gd name="T121" fmla="*/ 0 h 263"/>
                  <a:gd name="T122" fmla="*/ 117 w 117"/>
                  <a:gd name="T123" fmla="*/ 263 h 2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7" h="263">
                    <a:moveTo>
                      <a:pt x="115" y="257"/>
                    </a:moveTo>
                    <a:lnTo>
                      <a:pt x="116" y="259"/>
                    </a:lnTo>
                    <a:lnTo>
                      <a:pt x="111" y="252"/>
                    </a:lnTo>
                    <a:lnTo>
                      <a:pt x="108" y="245"/>
                    </a:lnTo>
                    <a:lnTo>
                      <a:pt x="105" y="238"/>
                    </a:lnTo>
                    <a:lnTo>
                      <a:pt x="102" y="231"/>
                    </a:lnTo>
                    <a:lnTo>
                      <a:pt x="100" y="223"/>
                    </a:lnTo>
                    <a:lnTo>
                      <a:pt x="99" y="216"/>
                    </a:lnTo>
                    <a:lnTo>
                      <a:pt x="98" y="208"/>
                    </a:lnTo>
                    <a:lnTo>
                      <a:pt x="96" y="200"/>
                    </a:lnTo>
                    <a:lnTo>
                      <a:pt x="95" y="191"/>
                    </a:lnTo>
                    <a:lnTo>
                      <a:pt x="94" y="183"/>
                    </a:lnTo>
                    <a:lnTo>
                      <a:pt x="94" y="175"/>
                    </a:lnTo>
                    <a:lnTo>
                      <a:pt x="94" y="165"/>
                    </a:lnTo>
                    <a:lnTo>
                      <a:pt x="93" y="157"/>
                    </a:lnTo>
                    <a:lnTo>
                      <a:pt x="93" y="148"/>
                    </a:lnTo>
                    <a:lnTo>
                      <a:pt x="92" y="139"/>
                    </a:lnTo>
                    <a:lnTo>
                      <a:pt x="91" y="131"/>
                    </a:lnTo>
                    <a:lnTo>
                      <a:pt x="91" y="122"/>
                    </a:lnTo>
                    <a:lnTo>
                      <a:pt x="88" y="112"/>
                    </a:lnTo>
                    <a:lnTo>
                      <a:pt x="87" y="104"/>
                    </a:lnTo>
                    <a:lnTo>
                      <a:pt x="85" y="95"/>
                    </a:lnTo>
                    <a:lnTo>
                      <a:pt x="83" y="86"/>
                    </a:lnTo>
                    <a:lnTo>
                      <a:pt x="79" y="78"/>
                    </a:lnTo>
                    <a:lnTo>
                      <a:pt x="75" y="70"/>
                    </a:lnTo>
                    <a:lnTo>
                      <a:pt x="70" y="61"/>
                    </a:lnTo>
                    <a:lnTo>
                      <a:pt x="65" y="53"/>
                    </a:lnTo>
                    <a:lnTo>
                      <a:pt x="60" y="45"/>
                    </a:lnTo>
                    <a:lnTo>
                      <a:pt x="53" y="36"/>
                    </a:lnTo>
                    <a:lnTo>
                      <a:pt x="45" y="28"/>
                    </a:lnTo>
                    <a:lnTo>
                      <a:pt x="35" y="22"/>
                    </a:lnTo>
                    <a:lnTo>
                      <a:pt x="25" y="13"/>
                    </a:lnTo>
                    <a:lnTo>
                      <a:pt x="15" y="7"/>
                    </a:lnTo>
                    <a:lnTo>
                      <a:pt x="2" y="0"/>
                    </a:lnTo>
                    <a:lnTo>
                      <a:pt x="0" y="4"/>
                    </a:lnTo>
                    <a:lnTo>
                      <a:pt x="12" y="11"/>
                    </a:lnTo>
                    <a:lnTo>
                      <a:pt x="23" y="18"/>
                    </a:lnTo>
                    <a:lnTo>
                      <a:pt x="32" y="25"/>
                    </a:lnTo>
                    <a:lnTo>
                      <a:pt x="41" y="32"/>
                    </a:lnTo>
                    <a:lnTo>
                      <a:pt x="48" y="40"/>
                    </a:lnTo>
                    <a:lnTo>
                      <a:pt x="55" y="48"/>
                    </a:lnTo>
                    <a:lnTo>
                      <a:pt x="61" y="55"/>
                    </a:lnTo>
                    <a:lnTo>
                      <a:pt x="67" y="63"/>
                    </a:lnTo>
                    <a:lnTo>
                      <a:pt x="71" y="71"/>
                    </a:lnTo>
                    <a:lnTo>
                      <a:pt x="75" y="80"/>
                    </a:lnTo>
                    <a:lnTo>
                      <a:pt x="78" y="88"/>
                    </a:lnTo>
                    <a:lnTo>
                      <a:pt x="80" y="96"/>
                    </a:lnTo>
                    <a:lnTo>
                      <a:pt x="83" y="106"/>
                    </a:lnTo>
                    <a:lnTo>
                      <a:pt x="84" y="114"/>
                    </a:lnTo>
                    <a:lnTo>
                      <a:pt x="85" y="123"/>
                    </a:lnTo>
                    <a:lnTo>
                      <a:pt x="86" y="131"/>
                    </a:lnTo>
                    <a:lnTo>
                      <a:pt x="87" y="140"/>
                    </a:lnTo>
                    <a:lnTo>
                      <a:pt x="88" y="148"/>
                    </a:lnTo>
                    <a:lnTo>
                      <a:pt x="88" y="157"/>
                    </a:lnTo>
                    <a:lnTo>
                      <a:pt x="88" y="165"/>
                    </a:lnTo>
                    <a:lnTo>
                      <a:pt x="90" y="175"/>
                    </a:lnTo>
                    <a:lnTo>
                      <a:pt x="90" y="183"/>
                    </a:lnTo>
                    <a:lnTo>
                      <a:pt x="91" y="192"/>
                    </a:lnTo>
                    <a:lnTo>
                      <a:pt x="92" y="200"/>
                    </a:lnTo>
                    <a:lnTo>
                      <a:pt x="92" y="208"/>
                    </a:lnTo>
                    <a:lnTo>
                      <a:pt x="94" y="216"/>
                    </a:lnTo>
                    <a:lnTo>
                      <a:pt x="95" y="224"/>
                    </a:lnTo>
                    <a:lnTo>
                      <a:pt x="98" y="232"/>
                    </a:lnTo>
                    <a:lnTo>
                      <a:pt x="101" y="240"/>
                    </a:lnTo>
                    <a:lnTo>
                      <a:pt x="103" y="247"/>
                    </a:lnTo>
                    <a:lnTo>
                      <a:pt x="108" y="255"/>
                    </a:lnTo>
                    <a:lnTo>
                      <a:pt x="113" y="262"/>
                    </a:lnTo>
                    <a:lnTo>
                      <a:pt x="115" y="263"/>
                    </a:lnTo>
                    <a:lnTo>
                      <a:pt x="113" y="262"/>
                    </a:lnTo>
                    <a:lnTo>
                      <a:pt x="114" y="262"/>
                    </a:lnTo>
                    <a:lnTo>
                      <a:pt x="114" y="263"/>
                    </a:lnTo>
                    <a:lnTo>
                      <a:pt x="115" y="263"/>
                    </a:lnTo>
                    <a:lnTo>
                      <a:pt x="115" y="262"/>
                    </a:lnTo>
                    <a:lnTo>
                      <a:pt x="116" y="262"/>
                    </a:lnTo>
                    <a:lnTo>
                      <a:pt x="116" y="261"/>
                    </a:lnTo>
                    <a:lnTo>
                      <a:pt x="117" y="261"/>
                    </a:lnTo>
                    <a:lnTo>
                      <a:pt x="117" y="260"/>
                    </a:lnTo>
                    <a:lnTo>
                      <a:pt x="116" y="260"/>
                    </a:lnTo>
                    <a:lnTo>
                      <a:pt x="116" y="259"/>
                    </a:lnTo>
                    <a:lnTo>
                      <a:pt x="115" y="257"/>
                    </a:lnTo>
                    <a:close/>
                  </a:path>
                </a:pathLst>
              </a:custGeom>
              <a:solidFill>
                <a:srgbClr val="000000"/>
              </a:solidFill>
              <a:ln w="9525">
                <a:noFill/>
                <a:round/>
                <a:headEnd/>
                <a:tailEnd/>
              </a:ln>
            </p:spPr>
            <p:txBody>
              <a:bodyPr/>
              <a:lstStyle/>
              <a:p>
                <a:endParaRPr lang="en-GB"/>
              </a:p>
            </p:txBody>
          </p:sp>
          <p:sp>
            <p:nvSpPr>
              <p:cNvPr id="73" name="Freeform 275"/>
              <p:cNvSpPr>
                <a:spLocks/>
              </p:cNvSpPr>
              <p:nvPr/>
            </p:nvSpPr>
            <p:spPr bwMode="auto">
              <a:xfrm>
                <a:off x="1214" y="2121"/>
                <a:ext cx="74" cy="61"/>
              </a:xfrm>
              <a:custGeom>
                <a:avLst/>
                <a:gdLst>
                  <a:gd name="T0" fmla="*/ 36 w 147"/>
                  <a:gd name="T1" fmla="*/ 2 h 123"/>
                  <a:gd name="T2" fmla="*/ 35 w 147"/>
                  <a:gd name="T3" fmla="*/ 5 h 123"/>
                  <a:gd name="T4" fmla="*/ 33 w 147"/>
                  <a:gd name="T5" fmla="*/ 8 h 123"/>
                  <a:gd name="T6" fmla="*/ 32 w 147"/>
                  <a:gd name="T7" fmla="*/ 11 h 123"/>
                  <a:gd name="T8" fmla="*/ 30 w 147"/>
                  <a:gd name="T9" fmla="*/ 13 h 123"/>
                  <a:gd name="T10" fmla="*/ 29 w 147"/>
                  <a:gd name="T11" fmla="*/ 16 h 123"/>
                  <a:gd name="T12" fmla="*/ 27 w 147"/>
                  <a:gd name="T13" fmla="*/ 18 h 123"/>
                  <a:gd name="T14" fmla="*/ 24 w 147"/>
                  <a:gd name="T15" fmla="*/ 20 h 123"/>
                  <a:gd name="T16" fmla="*/ 22 w 147"/>
                  <a:gd name="T17" fmla="*/ 22 h 123"/>
                  <a:gd name="T18" fmla="*/ 19 w 147"/>
                  <a:gd name="T19" fmla="*/ 24 h 123"/>
                  <a:gd name="T20" fmla="*/ 16 w 147"/>
                  <a:gd name="T21" fmla="*/ 25 h 123"/>
                  <a:gd name="T22" fmla="*/ 14 w 147"/>
                  <a:gd name="T23" fmla="*/ 26 h 123"/>
                  <a:gd name="T24" fmla="*/ 11 w 147"/>
                  <a:gd name="T25" fmla="*/ 28 h 123"/>
                  <a:gd name="T26" fmla="*/ 8 w 147"/>
                  <a:gd name="T27" fmla="*/ 28 h 123"/>
                  <a:gd name="T28" fmla="*/ 5 w 147"/>
                  <a:gd name="T29" fmla="*/ 29 h 123"/>
                  <a:gd name="T30" fmla="*/ 2 w 147"/>
                  <a:gd name="T31" fmla="*/ 29 h 123"/>
                  <a:gd name="T32" fmla="*/ 0 w 147"/>
                  <a:gd name="T33" fmla="*/ 30 h 123"/>
                  <a:gd name="T34" fmla="*/ 4 w 147"/>
                  <a:gd name="T35" fmla="*/ 30 h 123"/>
                  <a:gd name="T36" fmla="*/ 6 w 147"/>
                  <a:gd name="T37" fmla="*/ 30 h 123"/>
                  <a:gd name="T38" fmla="*/ 10 w 147"/>
                  <a:gd name="T39" fmla="*/ 29 h 123"/>
                  <a:gd name="T40" fmla="*/ 13 w 147"/>
                  <a:gd name="T41" fmla="*/ 28 h 123"/>
                  <a:gd name="T42" fmla="*/ 16 w 147"/>
                  <a:gd name="T43" fmla="*/ 27 h 123"/>
                  <a:gd name="T44" fmla="*/ 19 w 147"/>
                  <a:gd name="T45" fmla="*/ 26 h 123"/>
                  <a:gd name="T46" fmla="*/ 21 w 147"/>
                  <a:gd name="T47" fmla="*/ 24 h 123"/>
                  <a:gd name="T48" fmla="*/ 24 w 147"/>
                  <a:gd name="T49" fmla="*/ 22 h 123"/>
                  <a:gd name="T50" fmla="*/ 26 w 147"/>
                  <a:gd name="T51" fmla="*/ 20 h 123"/>
                  <a:gd name="T52" fmla="*/ 28 w 147"/>
                  <a:gd name="T53" fmla="*/ 18 h 123"/>
                  <a:gd name="T54" fmla="*/ 31 w 147"/>
                  <a:gd name="T55" fmla="*/ 15 h 123"/>
                  <a:gd name="T56" fmla="*/ 32 w 147"/>
                  <a:gd name="T57" fmla="*/ 13 h 123"/>
                  <a:gd name="T58" fmla="*/ 34 w 147"/>
                  <a:gd name="T59" fmla="*/ 10 h 123"/>
                  <a:gd name="T60" fmla="*/ 35 w 147"/>
                  <a:gd name="T61" fmla="*/ 7 h 123"/>
                  <a:gd name="T62" fmla="*/ 36 w 147"/>
                  <a:gd name="T63" fmla="*/ 4 h 123"/>
                  <a:gd name="T64" fmla="*/ 37 w 147"/>
                  <a:gd name="T65" fmla="*/ 0 h 123"/>
                  <a:gd name="T66" fmla="*/ 37 w 147"/>
                  <a:gd name="T67" fmla="*/ 0 h 123"/>
                  <a:gd name="T68" fmla="*/ 37 w 147"/>
                  <a:gd name="T69" fmla="*/ 0 h 123"/>
                  <a:gd name="T70" fmla="*/ 36 w 147"/>
                  <a:gd name="T71" fmla="*/ 0 h 1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7"/>
                  <a:gd name="T109" fmla="*/ 0 h 123"/>
                  <a:gd name="T110" fmla="*/ 147 w 147"/>
                  <a:gd name="T111" fmla="*/ 123 h 1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7" h="123">
                    <a:moveTo>
                      <a:pt x="143" y="1"/>
                    </a:moveTo>
                    <a:lnTo>
                      <a:pt x="141" y="8"/>
                    </a:lnTo>
                    <a:lnTo>
                      <a:pt x="139" y="15"/>
                    </a:lnTo>
                    <a:lnTo>
                      <a:pt x="137" y="21"/>
                    </a:lnTo>
                    <a:lnTo>
                      <a:pt x="135" y="26"/>
                    </a:lnTo>
                    <a:lnTo>
                      <a:pt x="132" y="32"/>
                    </a:lnTo>
                    <a:lnTo>
                      <a:pt x="130" y="38"/>
                    </a:lnTo>
                    <a:lnTo>
                      <a:pt x="127" y="44"/>
                    </a:lnTo>
                    <a:lnTo>
                      <a:pt x="123" y="49"/>
                    </a:lnTo>
                    <a:lnTo>
                      <a:pt x="120" y="54"/>
                    </a:lnTo>
                    <a:lnTo>
                      <a:pt x="116" y="60"/>
                    </a:lnTo>
                    <a:lnTo>
                      <a:pt x="113" y="64"/>
                    </a:lnTo>
                    <a:lnTo>
                      <a:pt x="108" y="69"/>
                    </a:lnTo>
                    <a:lnTo>
                      <a:pt x="105" y="74"/>
                    </a:lnTo>
                    <a:lnTo>
                      <a:pt x="100" y="78"/>
                    </a:lnTo>
                    <a:lnTo>
                      <a:pt x="96" y="82"/>
                    </a:lnTo>
                    <a:lnTo>
                      <a:pt x="91" y="86"/>
                    </a:lnTo>
                    <a:lnTo>
                      <a:pt x="85" y="90"/>
                    </a:lnTo>
                    <a:lnTo>
                      <a:pt x="81" y="93"/>
                    </a:lnTo>
                    <a:lnTo>
                      <a:pt x="75" y="97"/>
                    </a:lnTo>
                    <a:lnTo>
                      <a:pt x="70" y="99"/>
                    </a:lnTo>
                    <a:lnTo>
                      <a:pt x="64" y="102"/>
                    </a:lnTo>
                    <a:lnTo>
                      <a:pt x="59" y="105"/>
                    </a:lnTo>
                    <a:lnTo>
                      <a:pt x="53" y="107"/>
                    </a:lnTo>
                    <a:lnTo>
                      <a:pt x="47" y="109"/>
                    </a:lnTo>
                    <a:lnTo>
                      <a:pt x="41" y="112"/>
                    </a:lnTo>
                    <a:lnTo>
                      <a:pt x="36" y="113"/>
                    </a:lnTo>
                    <a:lnTo>
                      <a:pt x="30" y="115"/>
                    </a:lnTo>
                    <a:lnTo>
                      <a:pt x="24" y="116"/>
                    </a:lnTo>
                    <a:lnTo>
                      <a:pt x="17" y="116"/>
                    </a:lnTo>
                    <a:lnTo>
                      <a:pt x="11" y="117"/>
                    </a:lnTo>
                    <a:lnTo>
                      <a:pt x="6" y="117"/>
                    </a:lnTo>
                    <a:lnTo>
                      <a:pt x="0" y="117"/>
                    </a:lnTo>
                    <a:lnTo>
                      <a:pt x="0" y="123"/>
                    </a:lnTo>
                    <a:lnTo>
                      <a:pt x="6" y="122"/>
                    </a:lnTo>
                    <a:lnTo>
                      <a:pt x="13" y="122"/>
                    </a:lnTo>
                    <a:lnTo>
                      <a:pt x="18" y="122"/>
                    </a:lnTo>
                    <a:lnTo>
                      <a:pt x="24" y="121"/>
                    </a:lnTo>
                    <a:lnTo>
                      <a:pt x="31" y="120"/>
                    </a:lnTo>
                    <a:lnTo>
                      <a:pt x="37" y="117"/>
                    </a:lnTo>
                    <a:lnTo>
                      <a:pt x="43" y="116"/>
                    </a:lnTo>
                    <a:lnTo>
                      <a:pt x="49" y="114"/>
                    </a:lnTo>
                    <a:lnTo>
                      <a:pt x="55" y="112"/>
                    </a:lnTo>
                    <a:lnTo>
                      <a:pt x="61" y="109"/>
                    </a:lnTo>
                    <a:lnTo>
                      <a:pt x="67" y="107"/>
                    </a:lnTo>
                    <a:lnTo>
                      <a:pt x="73" y="104"/>
                    </a:lnTo>
                    <a:lnTo>
                      <a:pt x="78" y="100"/>
                    </a:lnTo>
                    <a:lnTo>
                      <a:pt x="83" y="97"/>
                    </a:lnTo>
                    <a:lnTo>
                      <a:pt x="89" y="93"/>
                    </a:lnTo>
                    <a:lnTo>
                      <a:pt x="93" y="90"/>
                    </a:lnTo>
                    <a:lnTo>
                      <a:pt x="98" y="85"/>
                    </a:lnTo>
                    <a:lnTo>
                      <a:pt x="104" y="82"/>
                    </a:lnTo>
                    <a:lnTo>
                      <a:pt x="108" y="77"/>
                    </a:lnTo>
                    <a:lnTo>
                      <a:pt x="112" y="73"/>
                    </a:lnTo>
                    <a:lnTo>
                      <a:pt x="116" y="68"/>
                    </a:lnTo>
                    <a:lnTo>
                      <a:pt x="121" y="62"/>
                    </a:lnTo>
                    <a:lnTo>
                      <a:pt x="124" y="58"/>
                    </a:lnTo>
                    <a:lnTo>
                      <a:pt x="128" y="52"/>
                    </a:lnTo>
                    <a:lnTo>
                      <a:pt x="131" y="46"/>
                    </a:lnTo>
                    <a:lnTo>
                      <a:pt x="134" y="40"/>
                    </a:lnTo>
                    <a:lnTo>
                      <a:pt x="137" y="35"/>
                    </a:lnTo>
                    <a:lnTo>
                      <a:pt x="139" y="29"/>
                    </a:lnTo>
                    <a:lnTo>
                      <a:pt x="142" y="22"/>
                    </a:lnTo>
                    <a:lnTo>
                      <a:pt x="144" y="16"/>
                    </a:lnTo>
                    <a:lnTo>
                      <a:pt x="145" y="9"/>
                    </a:lnTo>
                    <a:lnTo>
                      <a:pt x="147" y="2"/>
                    </a:lnTo>
                    <a:lnTo>
                      <a:pt x="147" y="1"/>
                    </a:lnTo>
                    <a:lnTo>
                      <a:pt x="146" y="1"/>
                    </a:lnTo>
                    <a:lnTo>
                      <a:pt x="146" y="0"/>
                    </a:lnTo>
                    <a:lnTo>
                      <a:pt x="145" y="0"/>
                    </a:lnTo>
                    <a:lnTo>
                      <a:pt x="144" y="0"/>
                    </a:lnTo>
                    <a:lnTo>
                      <a:pt x="143" y="0"/>
                    </a:lnTo>
                    <a:lnTo>
                      <a:pt x="143" y="1"/>
                    </a:lnTo>
                    <a:close/>
                  </a:path>
                </a:pathLst>
              </a:custGeom>
              <a:solidFill>
                <a:srgbClr val="000000"/>
              </a:solidFill>
              <a:ln w="9525">
                <a:noFill/>
                <a:round/>
                <a:headEnd/>
                <a:tailEnd/>
              </a:ln>
            </p:spPr>
            <p:txBody>
              <a:bodyPr/>
              <a:lstStyle/>
              <a:p>
                <a:endParaRPr lang="en-GB"/>
              </a:p>
            </p:txBody>
          </p:sp>
          <p:sp>
            <p:nvSpPr>
              <p:cNvPr id="74" name="Freeform 276"/>
              <p:cNvSpPr>
                <a:spLocks/>
              </p:cNvSpPr>
              <p:nvPr/>
            </p:nvSpPr>
            <p:spPr bwMode="auto">
              <a:xfrm>
                <a:off x="1215" y="2002"/>
                <a:ext cx="74" cy="120"/>
              </a:xfrm>
              <a:custGeom>
                <a:avLst/>
                <a:gdLst>
                  <a:gd name="T0" fmla="*/ 2 w 148"/>
                  <a:gd name="T1" fmla="*/ 2 h 239"/>
                  <a:gd name="T2" fmla="*/ 6 w 148"/>
                  <a:gd name="T3" fmla="*/ 4 h 239"/>
                  <a:gd name="T4" fmla="*/ 10 w 148"/>
                  <a:gd name="T5" fmla="*/ 7 h 239"/>
                  <a:gd name="T6" fmla="*/ 13 w 148"/>
                  <a:gd name="T7" fmla="*/ 10 h 239"/>
                  <a:gd name="T8" fmla="*/ 17 w 148"/>
                  <a:gd name="T9" fmla="*/ 13 h 239"/>
                  <a:gd name="T10" fmla="*/ 20 w 148"/>
                  <a:gd name="T11" fmla="*/ 17 h 239"/>
                  <a:gd name="T12" fmla="*/ 23 w 148"/>
                  <a:gd name="T13" fmla="*/ 21 h 239"/>
                  <a:gd name="T14" fmla="*/ 26 w 148"/>
                  <a:gd name="T15" fmla="*/ 25 h 239"/>
                  <a:gd name="T16" fmla="*/ 28 w 148"/>
                  <a:gd name="T17" fmla="*/ 29 h 239"/>
                  <a:gd name="T18" fmla="*/ 30 w 148"/>
                  <a:gd name="T19" fmla="*/ 33 h 239"/>
                  <a:gd name="T20" fmla="*/ 33 w 148"/>
                  <a:gd name="T21" fmla="*/ 38 h 239"/>
                  <a:gd name="T22" fmla="*/ 34 w 148"/>
                  <a:gd name="T23" fmla="*/ 42 h 239"/>
                  <a:gd name="T24" fmla="*/ 35 w 148"/>
                  <a:gd name="T25" fmla="*/ 47 h 239"/>
                  <a:gd name="T26" fmla="*/ 36 w 148"/>
                  <a:gd name="T27" fmla="*/ 51 h 239"/>
                  <a:gd name="T28" fmla="*/ 36 w 148"/>
                  <a:gd name="T29" fmla="*/ 55 h 239"/>
                  <a:gd name="T30" fmla="*/ 36 w 148"/>
                  <a:gd name="T31" fmla="*/ 58 h 239"/>
                  <a:gd name="T32" fmla="*/ 37 w 148"/>
                  <a:gd name="T33" fmla="*/ 60 h 239"/>
                  <a:gd name="T34" fmla="*/ 37 w 148"/>
                  <a:gd name="T35" fmla="*/ 56 h 239"/>
                  <a:gd name="T36" fmla="*/ 37 w 148"/>
                  <a:gd name="T37" fmla="*/ 53 h 239"/>
                  <a:gd name="T38" fmla="*/ 37 w 148"/>
                  <a:gd name="T39" fmla="*/ 48 h 239"/>
                  <a:gd name="T40" fmla="*/ 36 w 148"/>
                  <a:gd name="T41" fmla="*/ 44 h 239"/>
                  <a:gd name="T42" fmla="*/ 35 w 148"/>
                  <a:gd name="T43" fmla="*/ 40 h 239"/>
                  <a:gd name="T44" fmla="*/ 33 w 148"/>
                  <a:gd name="T45" fmla="*/ 35 h 239"/>
                  <a:gd name="T46" fmla="*/ 31 w 148"/>
                  <a:gd name="T47" fmla="*/ 31 h 239"/>
                  <a:gd name="T48" fmla="*/ 28 w 148"/>
                  <a:gd name="T49" fmla="*/ 27 h 239"/>
                  <a:gd name="T50" fmla="*/ 25 w 148"/>
                  <a:gd name="T51" fmla="*/ 22 h 239"/>
                  <a:gd name="T52" fmla="*/ 22 w 148"/>
                  <a:gd name="T53" fmla="*/ 18 h 239"/>
                  <a:gd name="T54" fmla="*/ 19 w 148"/>
                  <a:gd name="T55" fmla="*/ 14 h 239"/>
                  <a:gd name="T56" fmla="*/ 17 w 148"/>
                  <a:gd name="T57" fmla="*/ 11 h 239"/>
                  <a:gd name="T58" fmla="*/ 12 w 148"/>
                  <a:gd name="T59" fmla="*/ 8 h 239"/>
                  <a:gd name="T60" fmla="*/ 9 w 148"/>
                  <a:gd name="T61" fmla="*/ 5 h 239"/>
                  <a:gd name="T62" fmla="*/ 5 w 148"/>
                  <a:gd name="T63" fmla="*/ 2 h 239"/>
                  <a:gd name="T64" fmla="*/ 1 w 148"/>
                  <a:gd name="T65" fmla="*/ 1 h 239"/>
                  <a:gd name="T66" fmla="*/ 1 w 148"/>
                  <a:gd name="T67" fmla="*/ 0 h 239"/>
                  <a:gd name="T68" fmla="*/ 1 w 148"/>
                  <a:gd name="T69" fmla="*/ 1 h 239"/>
                  <a:gd name="T70" fmla="*/ 0 w 148"/>
                  <a:gd name="T71" fmla="*/ 1 h 239"/>
                  <a:gd name="T72" fmla="*/ 0 w 148"/>
                  <a:gd name="T73" fmla="*/ 2 h 23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8"/>
                  <a:gd name="T112" fmla="*/ 0 h 239"/>
                  <a:gd name="T113" fmla="*/ 148 w 148"/>
                  <a:gd name="T114" fmla="*/ 239 h 23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8" h="239">
                    <a:moveTo>
                      <a:pt x="1" y="5"/>
                    </a:moveTo>
                    <a:lnTo>
                      <a:pt x="9" y="8"/>
                    </a:lnTo>
                    <a:lnTo>
                      <a:pt x="18" y="13"/>
                    </a:lnTo>
                    <a:lnTo>
                      <a:pt x="26" y="16"/>
                    </a:lnTo>
                    <a:lnTo>
                      <a:pt x="33" y="22"/>
                    </a:lnTo>
                    <a:lnTo>
                      <a:pt x="41" y="26"/>
                    </a:lnTo>
                    <a:lnTo>
                      <a:pt x="47" y="32"/>
                    </a:lnTo>
                    <a:lnTo>
                      <a:pt x="54" y="38"/>
                    </a:lnTo>
                    <a:lnTo>
                      <a:pt x="61" y="45"/>
                    </a:lnTo>
                    <a:lnTo>
                      <a:pt x="68" y="52"/>
                    </a:lnTo>
                    <a:lnTo>
                      <a:pt x="75" y="59"/>
                    </a:lnTo>
                    <a:lnTo>
                      <a:pt x="81" y="67"/>
                    </a:lnTo>
                    <a:lnTo>
                      <a:pt x="88" y="74"/>
                    </a:lnTo>
                    <a:lnTo>
                      <a:pt x="94" y="82"/>
                    </a:lnTo>
                    <a:lnTo>
                      <a:pt x="99" y="90"/>
                    </a:lnTo>
                    <a:lnTo>
                      <a:pt x="104" y="98"/>
                    </a:lnTo>
                    <a:lnTo>
                      <a:pt x="110" y="107"/>
                    </a:lnTo>
                    <a:lnTo>
                      <a:pt x="114" y="115"/>
                    </a:lnTo>
                    <a:lnTo>
                      <a:pt x="119" y="124"/>
                    </a:lnTo>
                    <a:lnTo>
                      <a:pt x="122" y="132"/>
                    </a:lnTo>
                    <a:lnTo>
                      <a:pt x="127" y="142"/>
                    </a:lnTo>
                    <a:lnTo>
                      <a:pt x="130" y="151"/>
                    </a:lnTo>
                    <a:lnTo>
                      <a:pt x="133" y="159"/>
                    </a:lnTo>
                    <a:lnTo>
                      <a:pt x="136" y="168"/>
                    </a:lnTo>
                    <a:lnTo>
                      <a:pt x="139" y="176"/>
                    </a:lnTo>
                    <a:lnTo>
                      <a:pt x="140" y="185"/>
                    </a:lnTo>
                    <a:lnTo>
                      <a:pt x="141" y="193"/>
                    </a:lnTo>
                    <a:lnTo>
                      <a:pt x="142" y="201"/>
                    </a:lnTo>
                    <a:lnTo>
                      <a:pt x="143" y="209"/>
                    </a:lnTo>
                    <a:lnTo>
                      <a:pt x="143" y="217"/>
                    </a:lnTo>
                    <a:lnTo>
                      <a:pt x="143" y="224"/>
                    </a:lnTo>
                    <a:lnTo>
                      <a:pt x="142" y="231"/>
                    </a:lnTo>
                    <a:lnTo>
                      <a:pt x="141" y="238"/>
                    </a:lnTo>
                    <a:lnTo>
                      <a:pt x="145" y="239"/>
                    </a:lnTo>
                    <a:lnTo>
                      <a:pt x="147" y="232"/>
                    </a:lnTo>
                    <a:lnTo>
                      <a:pt x="148" y="224"/>
                    </a:lnTo>
                    <a:lnTo>
                      <a:pt x="148" y="217"/>
                    </a:lnTo>
                    <a:lnTo>
                      <a:pt x="148" y="209"/>
                    </a:lnTo>
                    <a:lnTo>
                      <a:pt x="147" y="201"/>
                    </a:lnTo>
                    <a:lnTo>
                      <a:pt x="147" y="192"/>
                    </a:lnTo>
                    <a:lnTo>
                      <a:pt x="144" y="184"/>
                    </a:lnTo>
                    <a:lnTo>
                      <a:pt x="143" y="175"/>
                    </a:lnTo>
                    <a:lnTo>
                      <a:pt x="141" y="167"/>
                    </a:lnTo>
                    <a:lnTo>
                      <a:pt x="137" y="158"/>
                    </a:lnTo>
                    <a:lnTo>
                      <a:pt x="135" y="148"/>
                    </a:lnTo>
                    <a:lnTo>
                      <a:pt x="132" y="139"/>
                    </a:lnTo>
                    <a:lnTo>
                      <a:pt x="127" y="131"/>
                    </a:lnTo>
                    <a:lnTo>
                      <a:pt x="124" y="122"/>
                    </a:lnTo>
                    <a:lnTo>
                      <a:pt x="119" y="113"/>
                    </a:lnTo>
                    <a:lnTo>
                      <a:pt x="113" y="105"/>
                    </a:lnTo>
                    <a:lnTo>
                      <a:pt x="109" y="96"/>
                    </a:lnTo>
                    <a:lnTo>
                      <a:pt x="103" y="87"/>
                    </a:lnTo>
                    <a:lnTo>
                      <a:pt x="97" y="79"/>
                    </a:lnTo>
                    <a:lnTo>
                      <a:pt x="91" y="71"/>
                    </a:lnTo>
                    <a:lnTo>
                      <a:pt x="86" y="63"/>
                    </a:lnTo>
                    <a:lnTo>
                      <a:pt x="79" y="55"/>
                    </a:lnTo>
                    <a:lnTo>
                      <a:pt x="72" y="48"/>
                    </a:lnTo>
                    <a:lnTo>
                      <a:pt x="65" y="41"/>
                    </a:lnTo>
                    <a:lnTo>
                      <a:pt x="58" y="35"/>
                    </a:lnTo>
                    <a:lnTo>
                      <a:pt x="51" y="29"/>
                    </a:lnTo>
                    <a:lnTo>
                      <a:pt x="43" y="23"/>
                    </a:lnTo>
                    <a:lnTo>
                      <a:pt x="36" y="17"/>
                    </a:lnTo>
                    <a:lnTo>
                      <a:pt x="28" y="13"/>
                    </a:lnTo>
                    <a:lnTo>
                      <a:pt x="20" y="8"/>
                    </a:lnTo>
                    <a:lnTo>
                      <a:pt x="12" y="3"/>
                    </a:lnTo>
                    <a:lnTo>
                      <a:pt x="4" y="1"/>
                    </a:lnTo>
                    <a:lnTo>
                      <a:pt x="4" y="0"/>
                    </a:lnTo>
                    <a:lnTo>
                      <a:pt x="3" y="0"/>
                    </a:lnTo>
                    <a:lnTo>
                      <a:pt x="1" y="0"/>
                    </a:lnTo>
                    <a:lnTo>
                      <a:pt x="1" y="1"/>
                    </a:lnTo>
                    <a:lnTo>
                      <a:pt x="0" y="1"/>
                    </a:lnTo>
                    <a:lnTo>
                      <a:pt x="0" y="2"/>
                    </a:lnTo>
                    <a:lnTo>
                      <a:pt x="0" y="3"/>
                    </a:lnTo>
                    <a:lnTo>
                      <a:pt x="0" y="5"/>
                    </a:lnTo>
                    <a:lnTo>
                      <a:pt x="1" y="5"/>
                    </a:lnTo>
                    <a:close/>
                  </a:path>
                </a:pathLst>
              </a:custGeom>
              <a:solidFill>
                <a:srgbClr val="000000"/>
              </a:solidFill>
              <a:ln w="9525">
                <a:noFill/>
                <a:round/>
                <a:headEnd/>
                <a:tailEnd/>
              </a:ln>
            </p:spPr>
            <p:txBody>
              <a:bodyPr/>
              <a:lstStyle/>
              <a:p>
                <a:endParaRPr lang="en-GB"/>
              </a:p>
            </p:txBody>
          </p:sp>
          <p:sp>
            <p:nvSpPr>
              <p:cNvPr id="75" name="Freeform 277"/>
              <p:cNvSpPr>
                <a:spLocks/>
              </p:cNvSpPr>
              <p:nvPr/>
            </p:nvSpPr>
            <p:spPr bwMode="auto">
              <a:xfrm>
                <a:off x="798" y="1957"/>
                <a:ext cx="419" cy="47"/>
              </a:xfrm>
              <a:custGeom>
                <a:avLst/>
                <a:gdLst>
                  <a:gd name="T0" fmla="*/ 1 w 838"/>
                  <a:gd name="T1" fmla="*/ 1 h 96"/>
                  <a:gd name="T2" fmla="*/ 14 w 838"/>
                  <a:gd name="T3" fmla="*/ 2 h 96"/>
                  <a:gd name="T4" fmla="*/ 28 w 838"/>
                  <a:gd name="T5" fmla="*/ 2 h 96"/>
                  <a:gd name="T6" fmla="*/ 44 w 838"/>
                  <a:gd name="T7" fmla="*/ 3 h 96"/>
                  <a:gd name="T8" fmla="*/ 58 w 838"/>
                  <a:gd name="T9" fmla="*/ 4 h 96"/>
                  <a:gd name="T10" fmla="*/ 74 w 838"/>
                  <a:gd name="T11" fmla="*/ 5 h 96"/>
                  <a:gd name="T12" fmla="*/ 89 w 838"/>
                  <a:gd name="T13" fmla="*/ 6 h 96"/>
                  <a:gd name="T14" fmla="*/ 104 w 838"/>
                  <a:gd name="T15" fmla="*/ 7 h 96"/>
                  <a:gd name="T16" fmla="*/ 118 w 838"/>
                  <a:gd name="T17" fmla="*/ 8 h 96"/>
                  <a:gd name="T18" fmla="*/ 133 w 838"/>
                  <a:gd name="T19" fmla="*/ 9 h 96"/>
                  <a:gd name="T20" fmla="*/ 147 w 838"/>
                  <a:gd name="T21" fmla="*/ 11 h 96"/>
                  <a:gd name="T22" fmla="*/ 160 w 838"/>
                  <a:gd name="T23" fmla="*/ 12 h 96"/>
                  <a:gd name="T24" fmla="*/ 172 w 838"/>
                  <a:gd name="T25" fmla="*/ 14 h 96"/>
                  <a:gd name="T26" fmla="*/ 183 w 838"/>
                  <a:gd name="T27" fmla="*/ 16 h 96"/>
                  <a:gd name="T28" fmla="*/ 193 w 838"/>
                  <a:gd name="T29" fmla="*/ 18 h 96"/>
                  <a:gd name="T30" fmla="*/ 202 w 838"/>
                  <a:gd name="T31" fmla="*/ 21 h 96"/>
                  <a:gd name="T32" fmla="*/ 209 w 838"/>
                  <a:gd name="T33" fmla="*/ 23 h 96"/>
                  <a:gd name="T34" fmla="*/ 206 w 838"/>
                  <a:gd name="T35" fmla="*/ 21 h 96"/>
                  <a:gd name="T36" fmla="*/ 198 w 838"/>
                  <a:gd name="T37" fmla="*/ 18 h 96"/>
                  <a:gd name="T38" fmla="*/ 188 w 838"/>
                  <a:gd name="T39" fmla="*/ 16 h 96"/>
                  <a:gd name="T40" fmla="*/ 178 w 838"/>
                  <a:gd name="T41" fmla="*/ 14 h 96"/>
                  <a:gd name="T42" fmla="*/ 166 w 838"/>
                  <a:gd name="T43" fmla="*/ 12 h 96"/>
                  <a:gd name="T44" fmla="*/ 153 w 838"/>
                  <a:gd name="T45" fmla="*/ 11 h 96"/>
                  <a:gd name="T46" fmla="*/ 140 w 838"/>
                  <a:gd name="T47" fmla="*/ 9 h 96"/>
                  <a:gd name="T48" fmla="*/ 125 w 838"/>
                  <a:gd name="T49" fmla="*/ 8 h 96"/>
                  <a:gd name="T50" fmla="*/ 111 w 838"/>
                  <a:gd name="T51" fmla="*/ 6 h 96"/>
                  <a:gd name="T52" fmla="*/ 97 w 838"/>
                  <a:gd name="T53" fmla="*/ 5 h 96"/>
                  <a:gd name="T54" fmla="*/ 82 w 838"/>
                  <a:gd name="T55" fmla="*/ 4 h 96"/>
                  <a:gd name="T56" fmla="*/ 67 w 838"/>
                  <a:gd name="T57" fmla="*/ 3 h 96"/>
                  <a:gd name="T58" fmla="*/ 52 w 838"/>
                  <a:gd name="T59" fmla="*/ 2 h 96"/>
                  <a:gd name="T60" fmla="*/ 37 w 838"/>
                  <a:gd name="T61" fmla="*/ 2 h 96"/>
                  <a:gd name="T62" fmla="*/ 22 w 838"/>
                  <a:gd name="T63" fmla="*/ 1 h 96"/>
                  <a:gd name="T64" fmla="*/ 7 w 838"/>
                  <a:gd name="T65" fmla="*/ 0 h 96"/>
                  <a:gd name="T66" fmla="*/ 1 w 838"/>
                  <a:gd name="T67" fmla="*/ 0 h 96"/>
                  <a:gd name="T68" fmla="*/ 1 w 838"/>
                  <a:gd name="T69" fmla="*/ 0 h 96"/>
                  <a:gd name="T70" fmla="*/ 0 w 838"/>
                  <a:gd name="T71" fmla="*/ 0 h 96"/>
                  <a:gd name="T72" fmla="*/ 0 w 838"/>
                  <a:gd name="T73" fmla="*/ 1 h 96"/>
                  <a:gd name="T74" fmla="*/ 1 w 838"/>
                  <a:gd name="T75" fmla="*/ 1 h 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38"/>
                  <a:gd name="T115" fmla="*/ 0 h 96"/>
                  <a:gd name="T116" fmla="*/ 838 w 838"/>
                  <a:gd name="T117" fmla="*/ 96 h 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38" h="96">
                    <a:moveTo>
                      <a:pt x="3" y="5"/>
                    </a:moveTo>
                    <a:lnTo>
                      <a:pt x="2" y="5"/>
                    </a:lnTo>
                    <a:lnTo>
                      <a:pt x="30" y="6"/>
                    </a:lnTo>
                    <a:lnTo>
                      <a:pt x="58" y="8"/>
                    </a:lnTo>
                    <a:lnTo>
                      <a:pt x="86" y="9"/>
                    </a:lnTo>
                    <a:lnTo>
                      <a:pt x="115" y="10"/>
                    </a:lnTo>
                    <a:lnTo>
                      <a:pt x="145" y="13"/>
                    </a:lnTo>
                    <a:lnTo>
                      <a:pt x="175" y="14"/>
                    </a:lnTo>
                    <a:lnTo>
                      <a:pt x="205" y="16"/>
                    </a:lnTo>
                    <a:lnTo>
                      <a:pt x="235" y="17"/>
                    </a:lnTo>
                    <a:lnTo>
                      <a:pt x="265" y="20"/>
                    </a:lnTo>
                    <a:lnTo>
                      <a:pt x="295" y="21"/>
                    </a:lnTo>
                    <a:lnTo>
                      <a:pt x="325" y="23"/>
                    </a:lnTo>
                    <a:lnTo>
                      <a:pt x="356" y="25"/>
                    </a:lnTo>
                    <a:lnTo>
                      <a:pt x="386" y="28"/>
                    </a:lnTo>
                    <a:lnTo>
                      <a:pt x="415" y="30"/>
                    </a:lnTo>
                    <a:lnTo>
                      <a:pt x="445" y="32"/>
                    </a:lnTo>
                    <a:lnTo>
                      <a:pt x="474" y="35"/>
                    </a:lnTo>
                    <a:lnTo>
                      <a:pt x="502" y="37"/>
                    </a:lnTo>
                    <a:lnTo>
                      <a:pt x="530" y="39"/>
                    </a:lnTo>
                    <a:lnTo>
                      <a:pt x="558" y="43"/>
                    </a:lnTo>
                    <a:lnTo>
                      <a:pt x="585" y="46"/>
                    </a:lnTo>
                    <a:lnTo>
                      <a:pt x="612" y="48"/>
                    </a:lnTo>
                    <a:lnTo>
                      <a:pt x="637" y="52"/>
                    </a:lnTo>
                    <a:lnTo>
                      <a:pt x="661" y="55"/>
                    </a:lnTo>
                    <a:lnTo>
                      <a:pt x="686" y="59"/>
                    </a:lnTo>
                    <a:lnTo>
                      <a:pt x="709" y="63"/>
                    </a:lnTo>
                    <a:lnTo>
                      <a:pt x="731" y="67"/>
                    </a:lnTo>
                    <a:lnTo>
                      <a:pt x="751" y="71"/>
                    </a:lnTo>
                    <a:lnTo>
                      <a:pt x="771" y="76"/>
                    </a:lnTo>
                    <a:lnTo>
                      <a:pt x="788" y="81"/>
                    </a:lnTo>
                    <a:lnTo>
                      <a:pt x="805" y="85"/>
                    </a:lnTo>
                    <a:lnTo>
                      <a:pt x="822" y="91"/>
                    </a:lnTo>
                    <a:lnTo>
                      <a:pt x="835" y="96"/>
                    </a:lnTo>
                    <a:lnTo>
                      <a:pt x="838" y="92"/>
                    </a:lnTo>
                    <a:lnTo>
                      <a:pt x="823" y="86"/>
                    </a:lnTo>
                    <a:lnTo>
                      <a:pt x="808" y="81"/>
                    </a:lnTo>
                    <a:lnTo>
                      <a:pt x="790" y="76"/>
                    </a:lnTo>
                    <a:lnTo>
                      <a:pt x="772" y="71"/>
                    </a:lnTo>
                    <a:lnTo>
                      <a:pt x="751" y="67"/>
                    </a:lnTo>
                    <a:lnTo>
                      <a:pt x="731" y="62"/>
                    </a:lnTo>
                    <a:lnTo>
                      <a:pt x="709" y="59"/>
                    </a:lnTo>
                    <a:lnTo>
                      <a:pt x="687" y="54"/>
                    </a:lnTo>
                    <a:lnTo>
                      <a:pt x="663" y="51"/>
                    </a:lnTo>
                    <a:lnTo>
                      <a:pt x="637" y="47"/>
                    </a:lnTo>
                    <a:lnTo>
                      <a:pt x="612" y="44"/>
                    </a:lnTo>
                    <a:lnTo>
                      <a:pt x="585" y="40"/>
                    </a:lnTo>
                    <a:lnTo>
                      <a:pt x="559" y="38"/>
                    </a:lnTo>
                    <a:lnTo>
                      <a:pt x="531" y="35"/>
                    </a:lnTo>
                    <a:lnTo>
                      <a:pt x="502" y="32"/>
                    </a:lnTo>
                    <a:lnTo>
                      <a:pt x="474" y="30"/>
                    </a:lnTo>
                    <a:lnTo>
                      <a:pt x="445" y="27"/>
                    </a:lnTo>
                    <a:lnTo>
                      <a:pt x="416" y="24"/>
                    </a:lnTo>
                    <a:lnTo>
                      <a:pt x="386" y="23"/>
                    </a:lnTo>
                    <a:lnTo>
                      <a:pt x="356" y="21"/>
                    </a:lnTo>
                    <a:lnTo>
                      <a:pt x="326" y="19"/>
                    </a:lnTo>
                    <a:lnTo>
                      <a:pt x="295" y="16"/>
                    </a:lnTo>
                    <a:lnTo>
                      <a:pt x="265" y="15"/>
                    </a:lnTo>
                    <a:lnTo>
                      <a:pt x="235" y="13"/>
                    </a:lnTo>
                    <a:lnTo>
                      <a:pt x="205" y="10"/>
                    </a:lnTo>
                    <a:lnTo>
                      <a:pt x="175" y="9"/>
                    </a:lnTo>
                    <a:lnTo>
                      <a:pt x="145" y="8"/>
                    </a:lnTo>
                    <a:lnTo>
                      <a:pt x="115" y="6"/>
                    </a:lnTo>
                    <a:lnTo>
                      <a:pt x="86" y="5"/>
                    </a:lnTo>
                    <a:lnTo>
                      <a:pt x="58" y="2"/>
                    </a:lnTo>
                    <a:lnTo>
                      <a:pt x="30" y="1"/>
                    </a:lnTo>
                    <a:lnTo>
                      <a:pt x="2" y="0"/>
                    </a:lnTo>
                    <a:lnTo>
                      <a:pt x="1" y="0"/>
                    </a:lnTo>
                    <a:lnTo>
                      <a:pt x="2" y="0"/>
                    </a:lnTo>
                    <a:lnTo>
                      <a:pt x="1" y="0"/>
                    </a:lnTo>
                    <a:lnTo>
                      <a:pt x="0" y="0"/>
                    </a:lnTo>
                    <a:lnTo>
                      <a:pt x="0" y="1"/>
                    </a:lnTo>
                    <a:lnTo>
                      <a:pt x="0" y="2"/>
                    </a:lnTo>
                    <a:lnTo>
                      <a:pt x="0" y="4"/>
                    </a:lnTo>
                    <a:lnTo>
                      <a:pt x="1" y="5"/>
                    </a:lnTo>
                    <a:lnTo>
                      <a:pt x="2" y="5"/>
                    </a:lnTo>
                    <a:lnTo>
                      <a:pt x="3" y="5"/>
                    </a:lnTo>
                    <a:close/>
                  </a:path>
                </a:pathLst>
              </a:custGeom>
              <a:solidFill>
                <a:srgbClr val="000000"/>
              </a:solidFill>
              <a:ln w="9525">
                <a:noFill/>
                <a:round/>
                <a:headEnd/>
                <a:tailEnd/>
              </a:ln>
            </p:spPr>
            <p:txBody>
              <a:bodyPr/>
              <a:lstStyle/>
              <a:p>
                <a:endParaRPr lang="en-GB"/>
              </a:p>
            </p:txBody>
          </p:sp>
          <p:sp>
            <p:nvSpPr>
              <p:cNvPr id="76" name="Freeform 278"/>
              <p:cNvSpPr>
                <a:spLocks/>
              </p:cNvSpPr>
              <p:nvPr/>
            </p:nvSpPr>
            <p:spPr bwMode="auto">
              <a:xfrm>
                <a:off x="459" y="1957"/>
                <a:ext cx="341" cy="36"/>
              </a:xfrm>
              <a:custGeom>
                <a:avLst/>
                <a:gdLst>
                  <a:gd name="T0" fmla="*/ 6 w 682"/>
                  <a:gd name="T1" fmla="*/ 16 h 74"/>
                  <a:gd name="T2" fmla="*/ 18 w 682"/>
                  <a:gd name="T3" fmla="*/ 16 h 74"/>
                  <a:gd name="T4" fmla="*/ 29 w 682"/>
                  <a:gd name="T5" fmla="*/ 17 h 74"/>
                  <a:gd name="T6" fmla="*/ 42 w 682"/>
                  <a:gd name="T7" fmla="*/ 17 h 74"/>
                  <a:gd name="T8" fmla="*/ 54 w 682"/>
                  <a:gd name="T9" fmla="*/ 18 h 74"/>
                  <a:gd name="T10" fmla="*/ 67 w 682"/>
                  <a:gd name="T11" fmla="*/ 18 h 74"/>
                  <a:gd name="T12" fmla="*/ 79 w 682"/>
                  <a:gd name="T13" fmla="*/ 18 h 74"/>
                  <a:gd name="T14" fmla="*/ 91 w 682"/>
                  <a:gd name="T15" fmla="*/ 18 h 74"/>
                  <a:gd name="T16" fmla="*/ 103 w 682"/>
                  <a:gd name="T17" fmla="*/ 17 h 74"/>
                  <a:gd name="T18" fmla="*/ 114 w 682"/>
                  <a:gd name="T19" fmla="*/ 17 h 74"/>
                  <a:gd name="T20" fmla="*/ 125 w 682"/>
                  <a:gd name="T21" fmla="*/ 16 h 74"/>
                  <a:gd name="T22" fmla="*/ 136 w 682"/>
                  <a:gd name="T23" fmla="*/ 14 h 74"/>
                  <a:gd name="T24" fmla="*/ 146 w 682"/>
                  <a:gd name="T25" fmla="*/ 12 h 74"/>
                  <a:gd name="T26" fmla="*/ 154 w 682"/>
                  <a:gd name="T27" fmla="*/ 9 h 74"/>
                  <a:gd name="T28" fmla="*/ 162 w 682"/>
                  <a:gd name="T29" fmla="*/ 7 h 74"/>
                  <a:gd name="T30" fmla="*/ 168 w 682"/>
                  <a:gd name="T31" fmla="*/ 3 h 74"/>
                  <a:gd name="T32" fmla="*/ 170 w 682"/>
                  <a:gd name="T33" fmla="*/ 0 h 74"/>
                  <a:gd name="T34" fmla="*/ 165 w 682"/>
                  <a:gd name="T35" fmla="*/ 4 h 74"/>
                  <a:gd name="T36" fmla="*/ 158 w 682"/>
                  <a:gd name="T37" fmla="*/ 7 h 74"/>
                  <a:gd name="T38" fmla="*/ 150 w 682"/>
                  <a:gd name="T39" fmla="*/ 9 h 74"/>
                  <a:gd name="T40" fmla="*/ 141 w 682"/>
                  <a:gd name="T41" fmla="*/ 12 h 74"/>
                  <a:gd name="T42" fmla="*/ 131 w 682"/>
                  <a:gd name="T43" fmla="*/ 14 h 74"/>
                  <a:gd name="T44" fmla="*/ 120 w 682"/>
                  <a:gd name="T45" fmla="*/ 15 h 74"/>
                  <a:gd name="T46" fmla="*/ 108 w 682"/>
                  <a:gd name="T47" fmla="*/ 16 h 74"/>
                  <a:gd name="T48" fmla="*/ 97 w 682"/>
                  <a:gd name="T49" fmla="*/ 16 h 74"/>
                  <a:gd name="T50" fmla="*/ 85 w 682"/>
                  <a:gd name="T51" fmla="*/ 17 h 74"/>
                  <a:gd name="T52" fmla="*/ 73 w 682"/>
                  <a:gd name="T53" fmla="*/ 17 h 74"/>
                  <a:gd name="T54" fmla="*/ 60 w 682"/>
                  <a:gd name="T55" fmla="*/ 17 h 74"/>
                  <a:gd name="T56" fmla="*/ 48 w 682"/>
                  <a:gd name="T57" fmla="*/ 16 h 74"/>
                  <a:gd name="T58" fmla="*/ 36 w 682"/>
                  <a:gd name="T59" fmla="*/ 16 h 74"/>
                  <a:gd name="T60" fmla="*/ 23 w 682"/>
                  <a:gd name="T61" fmla="*/ 15 h 74"/>
                  <a:gd name="T62" fmla="*/ 11 w 682"/>
                  <a:gd name="T63" fmla="*/ 15 h 74"/>
                  <a:gd name="T64" fmla="*/ 1 w 682"/>
                  <a:gd name="T65" fmla="*/ 14 h 74"/>
                  <a:gd name="T66" fmla="*/ 1 w 682"/>
                  <a:gd name="T67" fmla="*/ 14 h 74"/>
                  <a:gd name="T68" fmla="*/ 0 w 682"/>
                  <a:gd name="T69" fmla="*/ 15 h 74"/>
                  <a:gd name="T70" fmla="*/ 1 w 682"/>
                  <a:gd name="T71" fmla="*/ 15 h 74"/>
                  <a:gd name="T72" fmla="*/ 1 w 682"/>
                  <a:gd name="T73" fmla="*/ 15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2"/>
                  <a:gd name="T112" fmla="*/ 0 h 74"/>
                  <a:gd name="T113" fmla="*/ 682 w 682"/>
                  <a:gd name="T114" fmla="*/ 74 h 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2" h="74">
                    <a:moveTo>
                      <a:pt x="3" y="63"/>
                    </a:moveTo>
                    <a:lnTo>
                      <a:pt x="24" y="65"/>
                    </a:lnTo>
                    <a:lnTo>
                      <a:pt x="47" y="66"/>
                    </a:lnTo>
                    <a:lnTo>
                      <a:pt x="71" y="67"/>
                    </a:lnTo>
                    <a:lnTo>
                      <a:pt x="94" y="68"/>
                    </a:lnTo>
                    <a:lnTo>
                      <a:pt x="118" y="69"/>
                    </a:lnTo>
                    <a:lnTo>
                      <a:pt x="142" y="70"/>
                    </a:lnTo>
                    <a:lnTo>
                      <a:pt x="166" y="71"/>
                    </a:lnTo>
                    <a:lnTo>
                      <a:pt x="192" y="73"/>
                    </a:lnTo>
                    <a:lnTo>
                      <a:pt x="216" y="73"/>
                    </a:lnTo>
                    <a:lnTo>
                      <a:pt x="241" y="74"/>
                    </a:lnTo>
                    <a:lnTo>
                      <a:pt x="266" y="74"/>
                    </a:lnTo>
                    <a:lnTo>
                      <a:pt x="291" y="74"/>
                    </a:lnTo>
                    <a:lnTo>
                      <a:pt x="316" y="74"/>
                    </a:lnTo>
                    <a:lnTo>
                      <a:pt x="340" y="74"/>
                    </a:lnTo>
                    <a:lnTo>
                      <a:pt x="364" y="74"/>
                    </a:lnTo>
                    <a:lnTo>
                      <a:pt x="389" y="73"/>
                    </a:lnTo>
                    <a:lnTo>
                      <a:pt x="413" y="71"/>
                    </a:lnTo>
                    <a:lnTo>
                      <a:pt x="436" y="70"/>
                    </a:lnTo>
                    <a:lnTo>
                      <a:pt x="459" y="69"/>
                    </a:lnTo>
                    <a:lnTo>
                      <a:pt x="481" y="67"/>
                    </a:lnTo>
                    <a:lnTo>
                      <a:pt x="503" y="65"/>
                    </a:lnTo>
                    <a:lnTo>
                      <a:pt x="523" y="61"/>
                    </a:lnTo>
                    <a:lnTo>
                      <a:pt x="543" y="58"/>
                    </a:lnTo>
                    <a:lnTo>
                      <a:pt x="563" y="54"/>
                    </a:lnTo>
                    <a:lnTo>
                      <a:pt x="581" y="50"/>
                    </a:lnTo>
                    <a:lnTo>
                      <a:pt x="599" y="45"/>
                    </a:lnTo>
                    <a:lnTo>
                      <a:pt x="616" y="39"/>
                    </a:lnTo>
                    <a:lnTo>
                      <a:pt x="632" y="33"/>
                    </a:lnTo>
                    <a:lnTo>
                      <a:pt x="647" y="28"/>
                    </a:lnTo>
                    <a:lnTo>
                      <a:pt x="659" y="21"/>
                    </a:lnTo>
                    <a:lnTo>
                      <a:pt x="672" y="13"/>
                    </a:lnTo>
                    <a:lnTo>
                      <a:pt x="682" y="5"/>
                    </a:lnTo>
                    <a:lnTo>
                      <a:pt x="680" y="0"/>
                    </a:lnTo>
                    <a:lnTo>
                      <a:pt x="669" y="8"/>
                    </a:lnTo>
                    <a:lnTo>
                      <a:pt x="657" y="16"/>
                    </a:lnTo>
                    <a:lnTo>
                      <a:pt x="644" y="23"/>
                    </a:lnTo>
                    <a:lnTo>
                      <a:pt x="629" y="29"/>
                    </a:lnTo>
                    <a:lnTo>
                      <a:pt x="614" y="35"/>
                    </a:lnTo>
                    <a:lnTo>
                      <a:pt x="598" y="40"/>
                    </a:lnTo>
                    <a:lnTo>
                      <a:pt x="580" y="45"/>
                    </a:lnTo>
                    <a:lnTo>
                      <a:pt x="561" y="50"/>
                    </a:lnTo>
                    <a:lnTo>
                      <a:pt x="543" y="53"/>
                    </a:lnTo>
                    <a:lnTo>
                      <a:pt x="522" y="57"/>
                    </a:lnTo>
                    <a:lnTo>
                      <a:pt x="502" y="59"/>
                    </a:lnTo>
                    <a:lnTo>
                      <a:pt x="480" y="62"/>
                    </a:lnTo>
                    <a:lnTo>
                      <a:pt x="458" y="63"/>
                    </a:lnTo>
                    <a:lnTo>
                      <a:pt x="435" y="66"/>
                    </a:lnTo>
                    <a:lnTo>
                      <a:pt x="412" y="67"/>
                    </a:lnTo>
                    <a:lnTo>
                      <a:pt x="389" y="68"/>
                    </a:lnTo>
                    <a:lnTo>
                      <a:pt x="364" y="69"/>
                    </a:lnTo>
                    <a:lnTo>
                      <a:pt x="340" y="69"/>
                    </a:lnTo>
                    <a:lnTo>
                      <a:pt x="316" y="69"/>
                    </a:lnTo>
                    <a:lnTo>
                      <a:pt x="291" y="69"/>
                    </a:lnTo>
                    <a:lnTo>
                      <a:pt x="266" y="69"/>
                    </a:lnTo>
                    <a:lnTo>
                      <a:pt x="241" y="69"/>
                    </a:lnTo>
                    <a:lnTo>
                      <a:pt x="216" y="68"/>
                    </a:lnTo>
                    <a:lnTo>
                      <a:pt x="192" y="67"/>
                    </a:lnTo>
                    <a:lnTo>
                      <a:pt x="167" y="67"/>
                    </a:lnTo>
                    <a:lnTo>
                      <a:pt x="142" y="66"/>
                    </a:lnTo>
                    <a:lnTo>
                      <a:pt x="118" y="65"/>
                    </a:lnTo>
                    <a:lnTo>
                      <a:pt x="95" y="63"/>
                    </a:lnTo>
                    <a:lnTo>
                      <a:pt x="71" y="62"/>
                    </a:lnTo>
                    <a:lnTo>
                      <a:pt x="47" y="61"/>
                    </a:lnTo>
                    <a:lnTo>
                      <a:pt x="24" y="60"/>
                    </a:lnTo>
                    <a:lnTo>
                      <a:pt x="3" y="59"/>
                    </a:lnTo>
                    <a:lnTo>
                      <a:pt x="1" y="59"/>
                    </a:lnTo>
                    <a:lnTo>
                      <a:pt x="1" y="60"/>
                    </a:lnTo>
                    <a:lnTo>
                      <a:pt x="0" y="60"/>
                    </a:lnTo>
                    <a:lnTo>
                      <a:pt x="0" y="61"/>
                    </a:lnTo>
                    <a:lnTo>
                      <a:pt x="0" y="62"/>
                    </a:lnTo>
                    <a:lnTo>
                      <a:pt x="1" y="62"/>
                    </a:lnTo>
                    <a:lnTo>
                      <a:pt x="1" y="63"/>
                    </a:lnTo>
                    <a:lnTo>
                      <a:pt x="3" y="63"/>
                    </a:lnTo>
                    <a:close/>
                  </a:path>
                </a:pathLst>
              </a:custGeom>
              <a:solidFill>
                <a:srgbClr val="000000"/>
              </a:solidFill>
              <a:ln w="9525">
                <a:noFill/>
                <a:round/>
                <a:headEnd/>
                <a:tailEnd/>
              </a:ln>
            </p:spPr>
            <p:txBody>
              <a:bodyPr/>
              <a:lstStyle/>
              <a:p>
                <a:endParaRPr lang="en-GB"/>
              </a:p>
            </p:txBody>
          </p:sp>
          <p:sp>
            <p:nvSpPr>
              <p:cNvPr id="77" name="Freeform 279"/>
              <p:cNvSpPr>
                <a:spLocks/>
              </p:cNvSpPr>
              <p:nvPr/>
            </p:nvSpPr>
            <p:spPr bwMode="auto">
              <a:xfrm>
                <a:off x="415" y="1963"/>
                <a:ext cx="45" cy="25"/>
              </a:xfrm>
              <a:custGeom>
                <a:avLst/>
                <a:gdLst>
                  <a:gd name="T0" fmla="*/ 6 w 90"/>
                  <a:gd name="T1" fmla="*/ 0 h 50"/>
                  <a:gd name="T2" fmla="*/ 3 w 90"/>
                  <a:gd name="T3" fmla="*/ 1 h 50"/>
                  <a:gd name="T4" fmla="*/ 1 w 90"/>
                  <a:gd name="T5" fmla="*/ 1 h 50"/>
                  <a:gd name="T6" fmla="*/ 1 w 90"/>
                  <a:gd name="T7" fmla="*/ 2 h 50"/>
                  <a:gd name="T8" fmla="*/ 0 w 90"/>
                  <a:gd name="T9" fmla="*/ 3 h 50"/>
                  <a:gd name="T10" fmla="*/ 1 w 90"/>
                  <a:gd name="T11" fmla="*/ 4 h 50"/>
                  <a:gd name="T12" fmla="*/ 1 w 90"/>
                  <a:gd name="T13" fmla="*/ 5 h 50"/>
                  <a:gd name="T14" fmla="*/ 3 w 90"/>
                  <a:gd name="T15" fmla="*/ 6 h 50"/>
                  <a:gd name="T16" fmla="*/ 3 w 90"/>
                  <a:gd name="T17" fmla="*/ 7 h 50"/>
                  <a:gd name="T18" fmla="*/ 6 w 90"/>
                  <a:gd name="T19" fmla="*/ 9 h 50"/>
                  <a:gd name="T20" fmla="*/ 7 w 90"/>
                  <a:gd name="T21" fmla="*/ 10 h 50"/>
                  <a:gd name="T22" fmla="*/ 10 w 90"/>
                  <a:gd name="T23" fmla="*/ 10 h 50"/>
                  <a:gd name="T24" fmla="*/ 12 w 90"/>
                  <a:gd name="T25" fmla="*/ 11 h 50"/>
                  <a:gd name="T26" fmla="*/ 14 w 90"/>
                  <a:gd name="T27" fmla="*/ 12 h 50"/>
                  <a:gd name="T28" fmla="*/ 18 w 90"/>
                  <a:gd name="T29" fmla="*/ 12 h 50"/>
                  <a:gd name="T30" fmla="*/ 20 w 90"/>
                  <a:gd name="T31" fmla="*/ 13 h 50"/>
                  <a:gd name="T32" fmla="*/ 23 w 90"/>
                  <a:gd name="T33" fmla="*/ 13 h 50"/>
                  <a:gd name="T34" fmla="*/ 22 w 90"/>
                  <a:gd name="T35" fmla="*/ 12 h 50"/>
                  <a:gd name="T36" fmla="*/ 19 w 90"/>
                  <a:gd name="T37" fmla="*/ 12 h 50"/>
                  <a:gd name="T38" fmla="*/ 17 w 90"/>
                  <a:gd name="T39" fmla="*/ 11 h 50"/>
                  <a:gd name="T40" fmla="*/ 13 w 90"/>
                  <a:gd name="T41" fmla="*/ 10 h 50"/>
                  <a:gd name="T42" fmla="*/ 11 w 90"/>
                  <a:gd name="T43" fmla="*/ 10 h 50"/>
                  <a:gd name="T44" fmla="*/ 10 w 90"/>
                  <a:gd name="T45" fmla="*/ 9 h 50"/>
                  <a:gd name="T46" fmla="*/ 6 w 90"/>
                  <a:gd name="T47" fmla="*/ 7 h 50"/>
                  <a:gd name="T48" fmla="*/ 5 w 90"/>
                  <a:gd name="T49" fmla="*/ 6 h 50"/>
                  <a:gd name="T50" fmla="*/ 3 w 90"/>
                  <a:gd name="T51" fmla="*/ 6 h 50"/>
                  <a:gd name="T52" fmla="*/ 3 w 90"/>
                  <a:gd name="T53" fmla="*/ 5 h 50"/>
                  <a:gd name="T54" fmla="*/ 1 w 90"/>
                  <a:gd name="T55" fmla="*/ 4 h 50"/>
                  <a:gd name="T56" fmla="*/ 1 w 90"/>
                  <a:gd name="T57" fmla="*/ 3 h 50"/>
                  <a:gd name="T58" fmla="*/ 1 w 90"/>
                  <a:gd name="T59" fmla="*/ 3 h 50"/>
                  <a:gd name="T60" fmla="*/ 2 w 90"/>
                  <a:gd name="T61" fmla="*/ 2 h 50"/>
                  <a:gd name="T62" fmla="*/ 3 w 90"/>
                  <a:gd name="T63" fmla="*/ 2 h 50"/>
                  <a:gd name="T64" fmla="*/ 6 w 90"/>
                  <a:gd name="T65" fmla="*/ 1 h 50"/>
                  <a:gd name="T66" fmla="*/ 6 w 90"/>
                  <a:gd name="T67" fmla="*/ 1 h 50"/>
                  <a:gd name="T68" fmla="*/ 6 w 90"/>
                  <a:gd name="T69" fmla="*/ 1 h 50"/>
                  <a:gd name="T70" fmla="*/ 6 w 90"/>
                  <a:gd name="T71" fmla="*/ 1 h 50"/>
                  <a:gd name="T72" fmla="*/ 6 w 90"/>
                  <a:gd name="T73" fmla="*/ 0 h 50"/>
                  <a:gd name="T74" fmla="*/ 6 w 90"/>
                  <a:gd name="T75" fmla="*/ 1 h 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0"/>
                  <a:gd name="T115" fmla="*/ 0 h 50"/>
                  <a:gd name="T116" fmla="*/ 90 w 90"/>
                  <a:gd name="T117" fmla="*/ 50 h 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0" h="50">
                    <a:moveTo>
                      <a:pt x="23" y="4"/>
                    </a:moveTo>
                    <a:lnTo>
                      <a:pt x="23" y="0"/>
                    </a:lnTo>
                    <a:lnTo>
                      <a:pt x="17" y="1"/>
                    </a:lnTo>
                    <a:lnTo>
                      <a:pt x="12" y="1"/>
                    </a:lnTo>
                    <a:lnTo>
                      <a:pt x="9" y="2"/>
                    </a:lnTo>
                    <a:lnTo>
                      <a:pt x="7" y="3"/>
                    </a:lnTo>
                    <a:lnTo>
                      <a:pt x="3" y="6"/>
                    </a:lnTo>
                    <a:lnTo>
                      <a:pt x="2" y="7"/>
                    </a:lnTo>
                    <a:lnTo>
                      <a:pt x="1" y="9"/>
                    </a:lnTo>
                    <a:lnTo>
                      <a:pt x="0" y="11"/>
                    </a:lnTo>
                    <a:lnTo>
                      <a:pt x="0" y="14"/>
                    </a:lnTo>
                    <a:lnTo>
                      <a:pt x="1" y="16"/>
                    </a:lnTo>
                    <a:lnTo>
                      <a:pt x="2" y="18"/>
                    </a:lnTo>
                    <a:lnTo>
                      <a:pt x="4" y="20"/>
                    </a:lnTo>
                    <a:lnTo>
                      <a:pt x="5" y="23"/>
                    </a:lnTo>
                    <a:lnTo>
                      <a:pt x="9" y="25"/>
                    </a:lnTo>
                    <a:lnTo>
                      <a:pt x="11" y="26"/>
                    </a:lnTo>
                    <a:lnTo>
                      <a:pt x="15" y="29"/>
                    </a:lnTo>
                    <a:lnTo>
                      <a:pt x="18" y="31"/>
                    </a:lnTo>
                    <a:lnTo>
                      <a:pt x="22" y="33"/>
                    </a:lnTo>
                    <a:lnTo>
                      <a:pt x="26" y="34"/>
                    </a:lnTo>
                    <a:lnTo>
                      <a:pt x="30" y="37"/>
                    </a:lnTo>
                    <a:lnTo>
                      <a:pt x="34" y="39"/>
                    </a:lnTo>
                    <a:lnTo>
                      <a:pt x="39" y="40"/>
                    </a:lnTo>
                    <a:lnTo>
                      <a:pt x="43" y="42"/>
                    </a:lnTo>
                    <a:lnTo>
                      <a:pt x="49" y="44"/>
                    </a:lnTo>
                    <a:lnTo>
                      <a:pt x="54" y="45"/>
                    </a:lnTo>
                    <a:lnTo>
                      <a:pt x="58" y="46"/>
                    </a:lnTo>
                    <a:lnTo>
                      <a:pt x="64" y="47"/>
                    </a:lnTo>
                    <a:lnTo>
                      <a:pt x="69" y="48"/>
                    </a:lnTo>
                    <a:lnTo>
                      <a:pt x="75" y="49"/>
                    </a:lnTo>
                    <a:lnTo>
                      <a:pt x="79" y="50"/>
                    </a:lnTo>
                    <a:lnTo>
                      <a:pt x="85" y="50"/>
                    </a:lnTo>
                    <a:lnTo>
                      <a:pt x="90" y="50"/>
                    </a:lnTo>
                    <a:lnTo>
                      <a:pt x="90" y="46"/>
                    </a:lnTo>
                    <a:lnTo>
                      <a:pt x="85" y="46"/>
                    </a:lnTo>
                    <a:lnTo>
                      <a:pt x="80" y="45"/>
                    </a:lnTo>
                    <a:lnTo>
                      <a:pt x="76" y="45"/>
                    </a:lnTo>
                    <a:lnTo>
                      <a:pt x="70" y="44"/>
                    </a:lnTo>
                    <a:lnTo>
                      <a:pt x="65" y="42"/>
                    </a:lnTo>
                    <a:lnTo>
                      <a:pt x="60" y="41"/>
                    </a:lnTo>
                    <a:lnTo>
                      <a:pt x="55" y="40"/>
                    </a:lnTo>
                    <a:lnTo>
                      <a:pt x="50" y="39"/>
                    </a:lnTo>
                    <a:lnTo>
                      <a:pt x="46" y="38"/>
                    </a:lnTo>
                    <a:lnTo>
                      <a:pt x="41" y="35"/>
                    </a:lnTo>
                    <a:lnTo>
                      <a:pt x="37" y="34"/>
                    </a:lnTo>
                    <a:lnTo>
                      <a:pt x="32" y="32"/>
                    </a:lnTo>
                    <a:lnTo>
                      <a:pt x="27" y="31"/>
                    </a:lnTo>
                    <a:lnTo>
                      <a:pt x="24" y="29"/>
                    </a:lnTo>
                    <a:lnTo>
                      <a:pt x="20" y="26"/>
                    </a:lnTo>
                    <a:lnTo>
                      <a:pt x="17" y="25"/>
                    </a:lnTo>
                    <a:lnTo>
                      <a:pt x="13" y="23"/>
                    </a:lnTo>
                    <a:lnTo>
                      <a:pt x="11" y="20"/>
                    </a:lnTo>
                    <a:lnTo>
                      <a:pt x="9" y="19"/>
                    </a:lnTo>
                    <a:lnTo>
                      <a:pt x="8" y="17"/>
                    </a:lnTo>
                    <a:lnTo>
                      <a:pt x="5" y="16"/>
                    </a:lnTo>
                    <a:lnTo>
                      <a:pt x="5" y="14"/>
                    </a:lnTo>
                    <a:lnTo>
                      <a:pt x="4" y="12"/>
                    </a:lnTo>
                    <a:lnTo>
                      <a:pt x="4" y="11"/>
                    </a:lnTo>
                    <a:lnTo>
                      <a:pt x="5" y="10"/>
                    </a:lnTo>
                    <a:lnTo>
                      <a:pt x="7" y="9"/>
                    </a:lnTo>
                    <a:lnTo>
                      <a:pt x="8" y="8"/>
                    </a:lnTo>
                    <a:lnTo>
                      <a:pt x="11" y="7"/>
                    </a:lnTo>
                    <a:lnTo>
                      <a:pt x="13" y="7"/>
                    </a:lnTo>
                    <a:lnTo>
                      <a:pt x="18" y="6"/>
                    </a:lnTo>
                    <a:lnTo>
                      <a:pt x="23" y="4"/>
                    </a:lnTo>
                    <a:lnTo>
                      <a:pt x="23" y="0"/>
                    </a:lnTo>
                    <a:lnTo>
                      <a:pt x="23" y="4"/>
                    </a:lnTo>
                    <a:lnTo>
                      <a:pt x="24" y="4"/>
                    </a:lnTo>
                    <a:lnTo>
                      <a:pt x="25" y="3"/>
                    </a:lnTo>
                    <a:lnTo>
                      <a:pt x="25" y="2"/>
                    </a:lnTo>
                    <a:lnTo>
                      <a:pt x="25" y="1"/>
                    </a:lnTo>
                    <a:lnTo>
                      <a:pt x="24" y="1"/>
                    </a:lnTo>
                    <a:lnTo>
                      <a:pt x="24" y="0"/>
                    </a:lnTo>
                    <a:lnTo>
                      <a:pt x="23" y="0"/>
                    </a:lnTo>
                    <a:lnTo>
                      <a:pt x="23" y="4"/>
                    </a:lnTo>
                    <a:close/>
                  </a:path>
                </a:pathLst>
              </a:custGeom>
              <a:solidFill>
                <a:srgbClr val="000000"/>
              </a:solidFill>
              <a:ln w="9525">
                <a:noFill/>
                <a:round/>
                <a:headEnd/>
                <a:tailEnd/>
              </a:ln>
            </p:spPr>
            <p:txBody>
              <a:bodyPr/>
              <a:lstStyle/>
              <a:p>
                <a:endParaRPr lang="en-GB"/>
              </a:p>
            </p:txBody>
          </p:sp>
          <p:sp>
            <p:nvSpPr>
              <p:cNvPr id="78" name="Freeform 280"/>
              <p:cNvSpPr>
                <a:spLocks/>
              </p:cNvSpPr>
              <p:nvPr/>
            </p:nvSpPr>
            <p:spPr bwMode="auto">
              <a:xfrm>
                <a:off x="44" y="1963"/>
                <a:ext cx="382" cy="36"/>
              </a:xfrm>
              <a:custGeom>
                <a:avLst/>
                <a:gdLst>
                  <a:gd name="T0" fmla="*/ 1 w 764"/>
                  <a:gd name="T1" fmla="*/ 18 h 72"/>
                  <a:gd name="T2" fmla="*/ 1 w 764"/>
                  <a:gd name="T3" fmla="*/ 18 h 72"/>
                  <a:gd name="T4" fmla="*/ 191 w 764"/>
                  <a:gd name="T5" fmla="*/ 1 h 72"/>
                  <a:gd name="T6" fmla="*/ 191 w 764"/>
                  <a:gd name="T7" fmla="*/ 0 h 72"/>
                  <a:gd name="T8" fmla="*/ 1 w 764"/>
                  <a:gd name="T9" fmla="*/ 17 h 72"/>
                  <a:gd name="T10" fmla="*/ 0 w 764"/>
                  <a:gd name="T11" fmla="*/ 18 h 72"/>
                  <a:gd name="T12" fmla="*/ 1 w 764"/>
                  <a:gd name="T13" fmla="*/ 17 h 72"/>
                  <a:gd name="T14" fmla="*/ 1 w 764"/>
                  <a:gd name="T15" fmla="*/ 17 h 72"/>
                  <a:gd name="T16" fmla="*/ 0 w 764"/>
                  <a:gd name="T17" fmla="*/ 17 h 72"/>
                  <a:gd name="T18" fmla="*/ 0 w 764"/>
                  <a:gd name="T19" fmla="*/ 18 h 72"/>
                  <a:gd name="T20" fmla="*/ 0 w 764"/>
                  <a:gd name="T21" fmla="*/ 18 h 72"/>
                  <a:gd name="T22" fmla="*/ 0 w 764"/>
                  <a:gd name="T23" fmla="*/ 18 h 72"/>
                  <a:gd name="T24" fmla="*/ 0 w 764"/>
                  <a:gd name="T25" fmla="*/ 18 h 72"/>
                  <a:gd name="T26" fmla="*/ 1 w 764"/>
                  <a:gd name="T27" fmla="*/ 18 h 72"/>
                  <a:gd name="T28" fmla="*/ 1 w 764"/>
                  <a:gd name="T29" fmla="*/ 18 h 72"/>
                  <a:gd name="T30" fmla="*/ 1 w 764"/>
                  <a:gd name="T31" fmla="*/ 18 h 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4"/>
                  <a:gd name="T49" fmla="*/ 0 h 72"/>
                  <a:gd name="T50" fmla="*/ 764 w 764"/>
                  <a:gd name="T51" fmla="*/ 72 h 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4" h="72">
                    <a:moveTo>
                      <a:pt x="4" y="70"/>
                    </a:moveTo>
                    <a:lnTo>
                      <a:pt x="2" y="72"/>
                    </a:lnTo>
                    <a:lnTo>
                      <a:pt x="764" y="4"/>
                    </a:lnTo>
                    <a:lnTo>
                      <a:pt x="764" y="0"/>
                    </a:lnTo>
                    <a:lnTo>
                      <a:pt x="2" y="68"/>
                    </a:lnTo>
                    <a:lnTo>
                      <a:pt x="0" y="70"/>
                    </a:lnTo>
                    <a:lnTo>
                      <a:pt x="2" y="68"/>
                    </a:lnTo>
                    <a:lnTo>
                      <a:pt x="1" y="68"/>
                    </a:lnTo>
                    <a:lnTo>
                      <a:pt x="0" y="68"/>
                    </a:lnTo>
                    <a:lnTo>
                      <a:pt x="0" y="69"/>
                    </a:lnTo>
                    <a:lnTo>
                      <a:pt x="0" y="70"/>
                    </a:lnTo>
                    <a:lnTo>
                      <a:pt x="0" y="71"/>
                    </a:lnTo>
                    <a:lnTo>
                      <a:pt x="0" y="72"/>
                    </a:lnTo>
                    <a:lnTo>
                      <a:pt x="1" y="72"/>
                    </a:lnTo>
                    <a:lnTo>
                      <a:pt x="2" y="72"/>
                    </a:lnTo>
                    <a:lnTo>
                      <a:pt x="4" y="70"/>
                    </a:lnTo>
                    <a:close/>
                  </a:path>
                </a:pathLst>
              </a:custGeom>
              <a:solidFill>
                <a:srgbClr val="000000"/>
              </a:solidFill>
              <a:ln w="9525">
                <a:noFill/>
                <a:round/>
                <a:headEnd/>
                <a:tailEnd/>
              </a:ln>
            </p:spPr>
            <p:txBody>
              <a:bodyPr/>
              <a:lstStyle/>
              <a:p>
                <a:endParaRPr lang="en-GB"/>
              </a:p>
            </p:txBody>
          </p:sp>
          <p:sp>
            <p:nvSpPr>
              <p:cNvPr id="79" name="Freeform 281"/>
              <p:cNvSpPr>
                <a:spLocks/>
              </p:cNvSpPr>
              <p:nvPr/>
            </p:nvSpPr>
            <p:spPr bwMode="auto">
              <a:xfrm>
                <a:off x="44" y="1998"/>
                <a:ext cx="3" cy="25"/>
              </a:xfrm>
              <a:custGeom>
                <a:avLst/>
                <a:gdLst>
                  <a:gd name="T0" fmla="*/ 2 w 4"/>
                  <a:gd name="T1" fmla="*/ 11 h 51"/>
                  <a:gd name="T2" fmla="*/ 2 w 4"/>
                  <a:gd name="T3" fmla="*/ 12 h 51"/>
                  <a:gd name="T4" fmla="*/ 2 w 4"/>
                  <a:gd name="T5" fmla="*/ 0 h 51"/>
                  <a:gd name="T6" fmla="*/ 0 w 4"/>
                  <a:gd name="T7" fmla="*/ 0 h 51"/>
                  <a:gd name="T8" fmla="*/ 0 w 4"/>
                  <a:gd name="T9" fmla="*/ 12 h 51"/>
                  <a:gd name="T10" fmla="*/ 1 w 4"/>
                  <a:gd name="T11" fmla="*/ 12 h 51"/>
                  <a:gd name="T12" fmla="*/ 0 w 4"/>
                  <a:gd name="T13" fmla="*/ 12 h 51"/>
                  <a:gd name="T14" fmla="*/ 0 w 4"/>
                  <a:gd name="T15" fmla="*/ 12 h 51"/>
                  <a:gd name="T16" fmla="*/ 0 w 4"/>
                  <a:gd name="T17" fmla="*/ 12 h 51"/>
                  <a:gd name="T18" fmla="*/ 1 w 4"/>
                  <a:gd name="T19" fmla="*/ 12 h 51"/>
                  <a:gd name="T20" fmla="*/ 2 w 4"/>
                  <a:gd name="T21" fmla="*/ 12 h 51"/>
                  <a:gd name="T22" fmla="*/ 2 w 4"/>
                  <a:gd name="T23" fmla="*/ 12 h 51"/>
                  <a:gd name="T24" fmla="*/ 2 w 4"/>
                  <a:gd name="T25" fmla="*/ 12 h 51"/>
                  <a:gd name="T26" fmla="*/ 2 w 4"/>
                  <a:gd name="T27" fmla="*/ 12 h 51"/>
                  <a:gd name="T28" fmla="*/ 2 w 4"/>
                  <a:gd name="T29" fmla="*/ 12 h 51"/>
                  <a:gd name="T30" fmla="*/ 2 w 4"/>
                  <a:gd name="T31" fmla="*/ 11 h 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51"/>
                  <a:gd name="T50" fmla="*/ 4 w 4"/>
                  <a:gd name="T51" fmla="*/ 51 h 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51">
                    <a:moveTo>
                      <a:pt x="3" y="46"/>
                    </a:moveTo>
                    <a:lnTo>
                      <a:pt x="4" y="48"/>
                    </a:lnTo>
                    <a:lnTo>
                      <a:pt x="4" y="0"/>
                    </a:lnTo>
                    <a:lnTo>
                      <a:pt x="0" y="0"/>
                    </a:lnTo>
                    <a:lnTo>
                      <a:pt x="0" y="48"/>
                    </a:lnTo>
                    <a:lnTo>
                      <a:pt x="1" y="51"/>
                    </a:lnTo>
                    <a:lnTo>
                      <a:pt x="0" y="48"/>
                    </a:lnTo>
                    <a:lnTo>
                      <a:pt x="0" y="49"/>
                    </a:lnTo>
                    <a:lnTo>
                      <a:pt x="0" y="51"/>
                    </a:lnTo>
                    <a:lnTo>
                      <a:pt x="1" y="51"/>
                    </a:lnTo>
                    <a:lnTo>
                      <a:pt x="2" y="51"/>
                    </a:lnTo>
                    <a:lnTo>
                      <a:pt x="3" y="51"/>
                    </a:lnTo>
                    <a:lnTo>
                      <a:pt x="3" y="49"/>
                    </a:lnTo>
                    <a:lnTo>
                      <a:pt x="4" y="49"/>
                    </a:lnTo>
                    <a:lnTo>
                      <a:pt x="4" y="48"/>
                    </a:lnTo>
                    <a:lnTo>
                      <a:pt x="3" y="46"/>
                    </a:lnTo>
                    <a:close/>
                  </a:path>
                </a:pathLst>
              </a:custGeom>
              <a:solidFill>
                <a:srgbClr val="000000"/>
              </a:solidFill>
              <a:ln w="9525">
                <a:noFill/>
                <a:round/>
                <a:headEnd/>
                <a:tailEnd/>
              </a:ln>
            </p:spPr>
            <p:txBody>
              <a:bodyPr/>
              <a:lstStyle/>
              <a:p>
                <a:endParaRPr lang="en-GB"/>
              </a:p>
            </p:txBody>
          </p:sp>
          <p:sp>
            <p:nvSpPr>
              <p:cNvPr id="80" name="Freeform 282"/>
              <p:cNvSpPr>
                <a:spLocks/>
              </p:cNvSpPr>
              <p:nvPr/>
            </p:nvSpPr>
            <p:spPr bwMode="auto">
              <a:xfrm>
                <a:off x="45" y="2021"/>
                <a:ext cx="17" cy="18"/>
              </a:xfrm>
              <a:custGeom>
                <a:avLst/>
                <a:gdLst>
                  <a:gd name="T0" fmla="*/ 7 w 34"/>
                  <a:gd name="T1" fmla="*/ 8 h 37"/>
                  <a:gd name="T2" fmla="*/ 9 w 34"/>
                  <a:gd name="T3" fmla="*/ 7 h 37"/>
                  <a:gd name="T4" fmla="*/ 9 w 34"/>
                  <a:gd name="T5" fmla="*/ 6 h 37"/>
                  <a:gd name="T6" fmla="*/ 9 w 34"/>
                  <a:gd name="T7" fmla="*/ 5 h 37"/>
                  <a:gd name="T8" fmla="*/ 9 w 34"/>
                  <a:gd name="T9" fmla="*/ 5 h 37"/>
                  <a:gd name="T10" fmla="*/ 8 w 34"/>
                  <a:gd name="T11" fmla="*/ 4 h 37"/>
                  <a:gd name="T12" fmla="*/ 7 w 34"/>
                  <a:gd name="T13" fmla="*/ 3 h 37"/>
                  <a:gd name="T14" fmla="*/ 7 w 34"/>
                  <a:gd name="T15" fmla="*/ 3 h 37"/>
                  <a:gd name="T16" fmla="*/ 6 w 34"/>
                  <a:gd name="T17" fmla="*/ 2 h 37"/>
                  <a:gd name="T18" fmla="*/ 5 w 34"/>
                  <a:gd name="T19" fmla="*/ 2 h 37"/>
                  <a:gd name="T20" fmla="*/ 4 w 34"/>
                  <a:gd name="T21" fmla="*/ 1 h 37"/>
                  <a:gd name="T22" fmla="*/ 4 w 34"/>
                  <a:gd name="T23" fmla="*/ 1 h 37"/>
                  <a:gd name="T24" fmla="*/ 3 w 34"/>
                  <a:gd name="T25" fmla="*/ 1 h 37"/>
                  <a:gd name="T26" fmla="*/ 2 w 34"/>
                  <a:gd name="T27" fmla="*/ 0 h 37"/>
                  <a:gd name="T28" fmla="*/ 1 w 34"/>
                  <a:gd name="T29" fmla="*/ 0 h 37"/>
                  <a:gd name="T30" fmla="*/ 1 w 34"/>
                  <a:gd name="T31" fmla="*/ 0 h 37"/>
                  <a:gd name="T32" fmla="*/ 0 w 34"/>
                  <a:gd name="T33" fmla="*/ 1 h 37"/>
                  <a:gd name="T34" fmla="*/ 1 w 34"/>
                  <a:gd name="T35" fmla="*/ 1 h 37"/>
                  <a:gd name="T36" fmla="*/ 1 w 34"/>
                  <a:gd name="T37" fmla="*/ 1 h 37"/>
                  <a:gd name="T38" fmla="*/ 2 w 34"/>
                  <a:gd name="T39" fmla="*/ 2 h 37"/>
                  <a:gd name="T40" fmla="*/ 3 w 34"/>
                  <a:gd name="T41" fmla="*/ 2 h 37"/>
                  <a:gd name="T42" fmla="*/ 4 w 34"/>
                  <a:gd name="T43" fmla="*/ 2 h 37"/>
                  <a:gd name="T44" fmla="*/ 4 w 34"/>
                  <a:gd name="T45" fmla="*/ 3 h 37"/>
                  <a:gd name="T46" fmla="*/ 5 w 34"/>
                  <a:gd name="T47" fmla="*/ 3 h 37"/>
                  <a:gd name="T48" fmla="*/ 6 w 34"/>
                  <a:gd name="T49" fmla="*/ 3 h 37"/>
                  <a:gd name="T50" fmla="*/ 6 w 34"/>
                  <a:gd name="T51" fmla="*/ 4 h 37"/>
                  <a:gd name="T52" fmla="*/ 7 w 34"/>
                  <a:gd name="T53" fmla="*/ 4 h 37"/>
                  <a:gd name="T54" fmla="*/ 7 w 34"/>
                  <a:gd name="T55" fmla="*/ 5 h 37"/>
                  <a:gd name="T56" fmla="*/ 7 w 34"/>
                  <a:gd name="T57" fmla="*/ 5 h 37"/>
                  <a:gd name="T58" fmla="*/ 7 w 34"/>
                  <a:gd name="T59" fmla="*/ 6 h 37"/>
                  <a:gd name="T60" fmla="*/ 7 w 34"/>
                  <a:gd name="T61" fmla="*/ 7 h 37"/>
                  <a:gd name="T62" fmla="*/ 7 w 34"/>
                  <a:gd name="T63" fmla="*/ 7 h 37"/>
                  <a:gd name="T64" fmla="*/ 6 w 34"/>
                  <a:gd name="T65" fmla="*/ 8 h 37"/>
                  <a:gd name="T66" fmla="*/ 6 w 34"/>
                  <a:gd name="T67" fmla="*/ 9 h 37"/>
                  <a:gd name="T68" fmla="*/ 7 w 34"/>
                  <a:gd name="T69" fmla="*/ 9 h 37"/>
                  <a:gd name="T70" fmla="*/ 7 w 34"/>
                  <a:gd name="T71" fmla="*/ 9 h 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
                  <a:gd name="T109" fmla="*/ 0 h 37"/>
                  <a:gd name="T110" fmla="*/ 34 w 34"/>
                  <a:gd name="T111" fmla="*/ 37 h 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 h="37">
                    <a:moveTo>
                      <a:pt x="30" y="36"/>
                    </a:moveTo>
                    <a:lnTo>
                      <a:pt x="31" y="35"/>
                    </a:lnTo>
                    <a:lnTo>
                      <a:pt x="32" y="32"/>
                    </a:lnTo>
                    <a:lnTo>
                      <a:pt x="33" y="30"/>
                    </a:lnTo>
                    <a:lnTo>
                      <a:pt x="33" y="29"/>
                    </a:lnTo>
                    <a:lnTo>
                      <a:pt x="34" y="26"/>
                    </a:lnTo>
                    <a:lnTo>
                      <a:pt x="34" y="25"/>
                    </a:lnTo>
                    <a:lnTo>
                      <a:pt x="34" y="23"/>
                    </a:lnTo>
                    <a:lnTo>
                      <a:pt x="34" y="22"/>
                    </a:lnTo>
                    <a:lnTo>
                      <a:pt x="33" y="21"/>
                    </a:lnTo>
                    <a:lnTo>
                      <a:pt x="33" y="18"/>
                    </a:lnTo>
                    <a:lnTo>
                      <a:pt x="32" y="17"/>
                    </a:lnTo>
                    <a:lnTo>
                      <a:pt x="31" y="16"/>
                    </a:lnTo>
                    <a:lnTo>
                      <a:pt x="30" y="15"/>
                    </a:lnTo>
                    <a:lnTo>
                      <a:pt x="29" y="14"/>
                    </a:lnTo>
                    <a:lnTo>
                      <a:pt x="28" y="13"/>
                    </a:lnTo>
                    <a:lnTo>
                      <a:pt x="26" y="11"/>
                    </a:lnTo>
                    <a:lnTo>
                      <a:pt x="25" y="10"/>
                    </a:lnTo>
                    <a:lnTo>
                      <a:pt x="24" y="9"/>
                    </a:lnTo>
                    <a:lnTo>
                      <a:pt x="22" y="9"/>
                    </a:lnTo>
                    <a:lnTo>
                      <a:pt x="21" y="8"/>
                    </a:lnTo>
                    <a:lnTo>
                      <a:pt x="19" y="7"/>
                    </a:lnTo>
                    <a:lnTo>
                      <a:pt x="17" y="7"/>
                    </a:lnTo>
                    <a:lnTo>
                      <a:pt x="16" y="6"/>
                    </a:lnTo>
                    <a:lnTo>
                      <a:pt x="14" y="5"/>
                    </a:lnTo>
                    <a:lnTo>
                      <a:pt x="13" y="5"/>
                    </a:lnTo>
                    <a:lnTo>
                      <a:pt x="11" y="3"/>
                    </a:lnTo>
                    <a:lnTo>
                      <a:pt x="9" y="3"/>
                    </a:lnTo>
                    <a:lnTo>
                      <a:pt x="8" y="2"/>
                    </a:lnTo>
                    <a:lnTo>
                      <a:pt x="6" y="2"/>
                    </a:lnTo>
                    <a:lnTo>
                      <a:pt x="4" y="1"/>
                    </a:lnTo>
                    <a:lnTo>
                      <a:pt x="3" y="0"/>
                    </a:lnTo>
                    <a:lnTo>
                      <a:pt x="2" y="0"/>
                    </a:lnTo>
                    <a:lnTo>
                      <a:pt x="0" y="5"/>
                    </a:lnTo>
                    <a:lnTo>
                      <a:pt x="1" y="5"/>
                    </a:lnTo>
                    <a:lnTo>
                      <a:pt x="2" y="6"/>
                    </a:lnTo>
                    <a:lnTo>
                      <a:pt x="4" y="6"/>
                    </a:lnTo>
                    <a:lnTo>
                      <a:pt x="6" y="7"/>
                    </a:lnTo>
                    <a:lnTo>
                      <a:pt x="8" y="8"/>
                    </a:lnTo>
                    <a:lnTo>
                      <a:pt x="9" y="8"/>
                    </a:lnTo>
                    <a:lnTo>
                      <a:pt x="10" y="9"/>
                    </a:lnTo>
                    <a:lnTo>
                      <a:pt x="13" y="9"/>
                    </a:lnTo>
                    <a:lnTo>
                      <a:pt x="14" y="10"/>
                    </a:lnTo>
                    <a:lnTo>
                      <a:pt x="16" y="10"/>
                    </a:lnTo>
                    <a:lnTo>
                      <a:pt x="17" y="11"/>
                    </a:lnTo>
                    <a:lnTo>
                      <a:pt x="18" y="13"/>
                    </a:lnTo>
                    <a:lnTo>
                      <a:pt x="19" y="13"/>
                    </a:lnTo>
                    <a:lnTo>
                      <a:pt x="22" y="14"/>
                    </a:lnTo>
                    <a:lnTo>
                      <a:pt x="23" y="15"/>
                    </a:lnTo>
                    <a:lnTo>
                      <a:pt x="24" y="15"/>
                    </a:lnTo>
                    <a:lnTo>
                      <a:pt x="25" y="16"/>
                    </a:lnTo>
                    <a:lnTo>
                      <a:pt x="26" y="17"/>
                    </a:lnTo>
                    <a:lnTo>
                      <a:pt x="26" y="18"/>
                    </a:lnTo>
                    <a:lnTo>
                      <a:pt x="28" y="18"/>
                    </a:lnTo>
                    <a:lnTo>
                      <a:pt x="29" y="20"/>
                    </a:lnTo>
                    <a:lnTo>
                      <a:pt x="29" y="21"/>
                    </a:lnTo>
                    <a:lnTo>
                      <a:pt x="29" y="22"/>
                    </a:lnTo>
                    <a:lnTo>
                      <a:pt x="30" y="23"/>
                    </a:lnTo>
                    <a:lnTo>
                      <a:pt x="30" y="24"/>
                    </a:lnTo>
                    <a:lnTo>
                      <a:pt x="30" y="25"/>
                    </a:lnTo>
                    <a:lnTo>
                      <a:pt x="30" y="26"/>
                    </a:lnTo>
                    <a:lnTo>
                      <a:pt x="29" y="28"/>
                    </a:lnTo>
                    <a:lnTo>
                      <a:pt x="29" y="29"/>
                    </a:lnTo>
                    <a:lnTo>
                      <a:pt x="28" y="30"/>
                    </a:lnTo>
                    <a:lnTo>
                      <a:pt x="26" y="31"/>
                    </a:lnTo>
                    <a:lnTo>
                      <a:pt x="25" y="33"/>
                    </a:lnTo>
                    <a:lnTo>
                      <a:pt x="25" y="35"/>
                    </a:lnTo>
                    <a:lnTo>
                      <a:pt x="25" y="36"/>
                    </a:lnTo>
                    <a:lnTo>
                      <a:pt x="26" y="37"/>
                    </a:lnTo>
                    <a:lnTo>
                      <a:pt x="28" y="37"/>
                    </a:lnTo>
                    <a:lnTo>
                      <a:pt x="29" y="37"/>
                    </a:lnTo>
                    <a:lnTo>
                      <a:pt x="30" y="37"/>
                    </a:lnTo>
                    <a:lnTo>
                      <a:pt x="30" y="36"/>
                    </a:lnTo>
                    <a:close/>
                  </a:path>
                </a:pathLst>
              </a:custGeom>
              <a:solidFill>
                <a:srgbClr val="000000"/>
              </a:solidFill>
              <a:ln w="9525">
                <a:noFill/>
                <a:round/>
                <a:headEnd/>
                <a:tailEnd/>
              </a:ln>
            </p:spPr>
            <p:txBody>
              <a:bodyPr/>
              <a:lstStyle/>
              <a:p>
                <a:endParaRPr lang="en-GB"/>
              </a:p>
            </p:txBody>
          </p:sp>
          <p:sp>
            <p:nvSpPr>
              <p:cNvPr id="81" name="Freeform 283"/>
              <p:cNvSpPr>
                <a:spLocks/>
              </p:cNvSpPr>
              <p:nvPr/>
            </p:nvSpPr>
            <p:spPr bwMode="auto">
              <a:xfrm>
                <a:off x="9" y="2038"/>
                <a:ext cx="51" cy="85"/>
              </a:xfrm>
              <a:custGeom>
                <a:avLst/>
                <a:gdLst>
                  <a:gd name="T0" fmla="*/ 2 w 102"/>
                  <a:gd name="T1" fmla="*/ 40 h 171"/>
                  <a:gd name="T2" fmla="*/ 2 w 102"/>
                  <a:gd name="T3" fmla="*/ 38 h 171"/>
                  <a:gd name="T4" fmla="*/ 2 w 102"/>
                  <a:gd name="T5" fmla="*/ 35 h 171"/>
                  <a:gd name="T6" fmla="*/ 3 w 102"/>
                  <a:gd name="T7" fmla="*/ 33 h 171"/>
                  <a:gd name="T8" fmla="*/ 3 w 102"/>
                  <a:gd name="T9" fmla="*/ 30 h 171"/>
                  <a:gd name="T10" fmla="*/ 5 w 102"/>
                  <a:gd name="T11" fmla="*/ 27 h 171"/>
                  <a:gd name="T12" fmla="*/ 6 w 102"/>
                  <a:gd name="T13" fmla="*/ 25 h 171"/>
                  <a:gd name="T14" fmla="*/ 9 w 102"/>
                  <a:gd name="T15" fmla="*/ 22 h 171"/>
                  <a:gd name="T16" fmla="*/ 11 w 102"/>
                  <a:gd name="T17" fmla="*/ 20 h 171"/>
                  <a:gd name="T18" fmla="*/ 13 w 102"/>
                  <a:gd name="T19" fmla="*/ 17 h 171"/>
                  <a:gd name="T20" fmla="*/ 14 w 102"/>
                  <a:gd name="T21" fmla="*/ 14 h 171"/>
                  <a:gd name="T22" fmla="*/ 17 w 102"/>
                  <a:gd name="T23" fmla="*/ 12 h 171"/>
                  <a:gd name="T24" fmla="*/ 19 w 102"/>
                  <a:gd name="T25" fmla="*/ 9 h 171"/>
                  <a:gd name="T26" fmla="*/ 21 w 102"/>
                  <a:gd name="T27" fmla="*/ 7 h 171"/>
                  <a:gd name="T28" fmla="*/ 23 w 102"/>
                  <a:gd name="T29" fmla="*/ 4 h 171"/>
                  <a:gd name="T30" fmla="*/ 25 w 102"/>
                  <a:gd name="T31" fmla="*/ 2 h 171"/>
                  <a:gd name="T32" fmla="*/ 25 w 102"/>
                  <a:gd name="T33" fmla="*/ 0 h 171"/>
                  <a:gd name="T34" fmla="*/ 23 w 102"/>
                  <a:gd name="T35" fmla="*/ 2 h 171"/>
                  <a:gd name="T36" fmla="*/ 21 w 102"/>
                  <a:gd name="T37" fmla="*/ 5 h 171"/>
                  <a:gd name="T38" fmla="*/ 19 w 102"/>
                  <a:gd name="T39" fmla="*/ 7 h 171"/>
                  <a:gd name="T40" fmla="*/ 17 w 102"/>
                  <a:gd name="T41" fmla="*/ 10 h 171"/>
                  <a:gd name="T42" fmla="*/ 14 w 102"/>
                  <a:gd name="T43" fmla="*/ 12 h 171"/>
                  <a:gd name="T44" fmla="*/ 13 w 102"/>
                  <a:gd name="T45" fmla="*/ 15 h 171"/>
                  <a:gd name="T46" fmla="*/ 11 w 102"/>
                  <a:gd name="T47" fmla="*/ 18 h 171"/>
                  <a:gd name="T48" fmla="*/ 9 w 102"/>
                  <a:gd name="T49" fmla="*/ 20 h 171"/>
                  <a:gd name="T50" fmla="*/ 6 w 102"/>
                  <a:gd name="T51" fmla="*/ 23 h 171"/>
                  <a:gd name="T52" fmla="*/ 5 w 102"/>
                  <a:gd name="T53" fmla="*/ 25 h 171"/>
                  <a:gd name="T54" fmla="*/ 3 w 102"/>
                  <a:gd name="T55" fmla="*/ 28 h 171"/>
                  <a:gd name="T56" fmla="*/ 3 w 102"/>
                  <a:gd name="T57" fmla="*/ 30 h 171"/>
                  <a:gd name="T58" fmla="*/ 1 w 102"/>
                  <a:gd name="T59" fmla="*/ 33 h 171"/>
                  <a:gd name="T60" fmla="*/ 1 w 102"/>
                  <a:gd name="T61" fmla="*/ 36 h 171"/>
                  <a:gd name="T62" fmla="*/ 0 w 102"/>
                  <a:gd name="T63" fmla="*/ 39 h 171"/>
                  <a:gd name="T64" fmla="*/ 0 w 102"/>
                  <a:gd name="T65" fmla="*/ 42 h 171"/>
                  <a:gd name="T66" fmla="*/ 1 w 102"/>
                  <a:gd name="T67" fmla="*/ 42 h 171"/>
                  <a:gd name="T68" fmla="*/ 1 w 102"/>
                  <a:gd name="T69" fmla="*/ 42 h 171"/>
                  <a:gd name="T70" fmla="*/ 1 w 102"/>
                  <a:gd name="T71" fmla="*/ 42 h 171"/>
                  <a:gd name="T72" fmla="*/ 2 w 102"/>
                  <a:gd name="T73" fmla="*/ 42 h 17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2"/>
                  <a:gd name="T112" fmla="*/ 0 h 171"/>
                  <a:gd name="T113" fmla="*/ 102 w 102"/>
                  <a:gd name="T114" fmla="*/ 171 h 17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2" h="171">
                    <a:moveTo>
                      <a:pt x="5" y="168"/>
                    </a:moveTo>
                    <a:lnTo>
                      <a:pt x="5" y="163"/>
                    </a:lnTo>
                    <a:lnTo>
                      <a:pt x="5" y="157"/>
                    </a:lnTo>
                    <a:lnTo>
                      <a:pt x="5" y="152"/>
                    </a:lnTo>
                    <a:lnTo>
                      <a:pt x="6" y="146"/>
                    </a:lnTo>
                    <a:lnTo>
                      <a:pt x="7" y="142"/>
                    </a:lnTo>
                    <a:lnTo>
                      <a:pt x="9" y="136"/>
                    </a:lnTo>
                    <a:lnTo>
                      <a:pt x="11" y="132"/>
                    </a:lnTo>
                    <a:lnTo>
                      <a:pt x="12" y="126"/>
                    </a:lnTo>
                    <a:lnTo>
                      <a:pt x="14" y="121"/>
                    </a:lnTo>
                    <a:lnTo>
                      <a:pt x="18" y="115"/>
                    </a:lnTo>
                    <a:lnTo>
                      <a:pt x="20" y="111"/>
                    </a:lnTo>
                    <a:lnTo>
                      <a:pt x="23" y="105"/>
                    </a:lnTo>
                    <a:lnTo>
                      <a:pt x="27" y="100"/>
                    </a:lnTo>
                    <a:lnTo>
                      <a:pt x="30" y="95"/>
                    </a:lnTo>
                    <a:lnTo>
                      <a:pt x="34" y="90"/>
                    </a:lnTo>
                    <a:lnTo>
                      <a:pt x="38" y="85"/>
                    </a:lnTo>
                    <a:lnTo>
                      <a:pt x="42" y="80"/>
                    </a:lnTo>
                    <a:lnTo>
                      <a:pt x="47" y="75"/>
                    </a:lnTo>
                    <a:lnTo>
                      <a:pt x="50" y="69"/>
                    </a:lnTo>
                    <a:lnTo>
                      <a:pt x="55" y="65"/>
                    </a:lnTo>
                    <a:lnTo>
                      <a:pt x="59" y="59"/>
                    </a:lnTo>
                    <a:lnTo>
                      <a:pt x="63" y="54"/>
                    </a:lnTo>
                    <a:lnTo>
                      <a:pt x="67" y="50"/>
                    </a:lnTo>
                    <a:lnTo>
                      <a:pt x="72" y="44"/>
                    </a:lnTo>
                    <a:lnTo>
                      <a:pt x="75" y="39"/>
                    </a:lnTo>
                    <a:lnTo>
                      <a:pt x="80" y="34"/>
                    </a:lnTo>
                    <a:lnTo>
                      <a:pt x="83" y="29"/>
                    </a:lnTo>
                    <a:lnTo>
                      <a:pt x="88" y="23"/>
                    </a:lnTo>
                    <a:lnTo>
                      <a:pt x="91" y="19"/>
                    </a:lnTo>
                    <a:lnTo>
                      <a:pt x="95" y="13"/>
                    </a:lnTo>
                    <a:lnTo>
                      <a:pt x="98" y="8"/>
                    </a:lnTo>
                    <a:lnTo>
                      <a:pt x="102" y="3"/>
                    </a:lnTo>
                    <a:lnTo>
                      <a:pt x="97" y="0"/>
                    </a:lnTo>
                    <a:lnTo>
                      <a:pt x="95" y="5"/>
                    </a:lnTo>
                    <a:lnTo>
                      <a:pt x="91" y="11"/>
                    </a:lnTo>
                    <a:lnTo>
                      <a:pt x="88" y="15"/>
                    </a:lnTo>
                    <a:lnTo>
                      <a:pt x="83" y="21"/>
                    </a:lnTo>
                    <a:lnTo>
                      <a:pt x="80" y="26"/>
                    </a:lnTo>
                    <a:lnTo>
                      <a:pt x="76" y="31"/>
                    </a:lnTo>
                    <a:lnTo>
                      <a:pt x="72" y="36"/>
                    </a:lnTo>
                    <a:lnTo>
                      <a:pt x="68" y="41"/>
                    </a:lnTo>
                    <a:lnTo>
                      <a:pt x="64" y="46"/>
                    </a:lnTo>
                    <a:lnTo>
                      <a:pt x="59" y="51"/>
                    </a:lnTo>
                    <a:lnTo>
                      <a:pt x="55" y="57"/>
                    </a:lnTo>
                    <a:lnTo>
                      <a:pt x="51" y="61"/>
                    </a:lnTo>
                    <a:lnTo>
                      <a:pt x="47" y="67"/>
                    </a:lnTo>
                    <a:lnTo>
                      <a:pt x="42" y="72"/>
                    </a:lnTo>
                    <a:lnTo>
                      <a:pt x="38" y="76"/>
                    </a:lnTo>
                    <a:lnTo>
                      <a:pt x="34" y="82"/>
                    </a:lnTo>
                    <a:lnTo>
                      <a:pt x="30" y="87"/>
                    </a:lnTo>
                    <a:lnTo>
                      <a:pt x="27" y="92"/>
                    </a:lnTo>
                    <a:lnTo>
                      <a:pt x="23" y="97"/>
                    </a:lnTo>
                    <a:lnTo>
                      <a:pt x="20" y="103"/>
                    </a:lnTo>
                    <a:lnTo>
                      <a:pt x="17" y="108"/>
                    </a:lnTo>
                    <a:lnTo>
                      <a:pt x="13" y="113"/>
                    </a:lnTo>
                    <a:lnTo>
                      <a:pt x="11" y="119"/>
                    </a:lnTo>
                    <a:lnTo>
                      <a:pt x="9" y="123"/>
                    </a:lnTo>
                    <a:lnTo>
                      <a:pt x="6" y="129"/>
                    </a:lnTo>
                    <a:lnTo>
                      <a:pt x="4" y="135"/>
                    </a:lnTo>
                    <a:lnTo>
                      <a:pt x="3" y="141"/>
                    </a:lnTo>
                    <a:lnTo>
                      <a:pt x="2" y="145"/>
                    </a:lnTo>
                    <a:lnTo>
                      <a:pt x="0" y="151"/>
                    </a:lnTo>
                    <a:lnTo>
                      <a:pt x="0" y="157"/>
                    </a:lnTo>
                    <a:lnTo>
                      <a:pt x="0" y="163"/>
                    </a:lnTo>
                    <a:lnTo>
                      <a:pt x="0" y="168"/>
                    </a:lnTo>
                    <a:lnTo>
                      <a:pt x="0" y="169"/>
                    </a:lnTo>
                    <a:lnTo>
                      <a:pt x="2" y="169"/>
                    </a:lnTo>
                    <a:lnTo>
                      <a:pt x="2" y="171"/>
                    </a:lnTo>
                    <a:lnTo>
                      <a:pt x="3" y="171"/>
                    </a:lnTo>
                    <a:lnTo>
                      <a:pt x="4" y="171"/>
                    </a:lnTo>
                    <a:lnTo>
                      <a:pt x="4" y="169"/>
                    </a:lnTo>
                    <a:lnTo>
                      <a:pt x="5" y="169"/>
                    </a:lnTo>
                    <a:lnTo>
                      <a:pt x="5" y="168"/>
                    </a:lnTo>
                    <a:close/>
                  </a:path>
                </a:pathLst>
              </a:custGeom>
              <a:solidFill>
                <a:srgbClr val="000000"/>
              </a:solidFill>
              <a:ln w="9525">
                <a:noFill/>
                <a:round/>
                <a:headEnd/>
                <a:tailEnd/>
              </a:ln>
            </p:spPr>
            <p:txBody>
              <a:bodyPr/>
              <a:lstStyle/>
              <a:p>
                <a:endParaRPr lang="en-GB"/>
              </a:p>
            </p:txBody>
          </p:sp>
          <p:sp>
            <p:nvSpPr>
              <p:cNvPr id="82" name="Freeform 284"/>
              <p:cNvSpPr>
                <a:spLocks/>
              </p:cNvSpPr>
              <p:nvPr/>
            </p:nvSpPr>
            <p:spPr bwMode="auto">
              <a:xfrm>
                <a:off x="11" y="1995"/>
                <a:ext cx="1276" cy="199"/>
              </a:xfrm>
              <a:custGeom>
                <a:avLst/>
                <a:gdLst>
                  <a:gd name="T0" fmla="*/ 196 w 2552"/>
                  <a:gd name="T1" fmla="*/ 63 h 399"/>
                  <a:gd name="T2" fmla="*/ 185 w 2552"/>
                  <a:gd name="T3" fmla="*/ 37 h 399"/>
                  <a:gd name="T4" fmla="*/ 162 w 2552"/>
                  <a:gd name="T5" fmla="*/ 22 h 399"/>
                  <a:gd name="T6" fmla="*/ 129 w 2552"/>
                  <a:gd name="T7" fmla="*/ 20 h 399"/>
                  <a:gd name="T8" fmla="*/ 106 w 2552"/>
                  <a:gd name="T9" fmla="*/ 31 h 399"/>
                  <a:gd name="T10" fmla="*/ 92 w 2552"/>
                  <a:gd name="T11" fmla="*/ 51 h 399"/>
                  <a:gd name="T12" fmla="*/ 83 w 2552"/>
                  <a:gd name="T13" fmla="*/ 82 h 399"/>
                  <a:gd name="T14" fmla="*/ 81 w 2552"/>
                  <a:gd name="T15" fmla="*/ 93 h 399"/>
                  <a:gd name="T16" fmla="*/ 80 w 2552"/>
                  <a:gd name="T17" fmla="*/ 95 h 399"/>
                  <a:gd name="T18" fmla="*/ 77 w 2552"/>
                  <a:gd name="T19" fmla="*/ 97 h 399"/>
                  <a:gd name="T20" fmla="*/ 69 w 2552"/>
                  <a:gd name="T21" fmla="*/ 97 h 399"/>
                  <a:gd name="T22" fmla="*/ 40 w 2552"/>
                  <a:gd name="T23" fmla="*/ 92 h 399"/>
                  <a:gd name="T24" fmla="*/ 17 w 2552"/>
                  <a:gd name="T25" fmla="*/ 84 h 399"/>
                  <a:gd name="T26" fmla="*/ 1 w 2552"/>
                  <a:gd name="T27" fmla="*/ 68 h 399"/>
                  <a:gd name="T28" fmla="*/ 5 w 2552"/>
                  <a:gd name="T29" fmla="*/ 49 h 399"/>
                  <a:gd name="T30" fmla="*/ 26 w 2552"/>
                  <a:gd name="T31" fmla="*/ 38 h 399"/>
                  <a:gd name="T32" fmla="*/ 53 w 2552"/>
                  <a:gd name="T33" fmla="*/ 31 h 399"/>
                  <a:gd name="T34" fmla="*/ 77 w 2552"/>
                  <a:gd name="T35" fmla="*/ 24 h 399"/>
                  <a:gd name="T36" fmla="*/ 69 w 2552"/>
                  <a:gd name="T37" fmla="*/ 23 h 399"/>
                  <a:gd name="T38" fmla="*/ 51 w 2552"/>
                  <a:gd name="T39" fmla="*/ 22 h 399"/>
                  <a:gd name="T40" fmla="*/ 32 w 2552"/>
                  <a:gd name="T41" fmla="*/ 19 h 399"/>
                  <a:gd name="T42" fmla="*/ 24 w 2552"/>
                  <a:gd name="T43" fmla="*/ 17 h 399"/>
                  <a:gd name="T44" fmla="*/ 21 w 2552"/>
                  <a:gd name="T45" fmla="*/ 15 h 399"/>
                  <a:gd name="T46" fmla="*/ 20 w 2552"/>
                  <a:gd name="T47" fmla="*/ 14 h 399"/>
                  <a:gd name="T48" fmla="*/ 25 w 2552"/>
                  <a:gd name="T49" fmla="*/ 1 h 399"/>
                  <a:gd name="T50" fmla="*/ 103 w 2552"/>
                  <a:gd name="T51" fmla="*/ 0 h 399"/>
                  <a:gd name="T52" fmla="*/ 179 w 2552"/>
                  <a:gd name="T53" fmla="*/ 5 h 399"/>
                  <a:gd name="T54" fmla="*/ 242 w 2552"/>
                  <a:gd name="T55" fmla="*/ 16 h 399"/>
                  <a:gd name="T56" fmla="*/ 285 w 2552"/>
                  <a:gd name="T57" fmla="*/ 24 h 399"/>
                  <a:gd name="T58" fmla="*/ 372 w 2552"/>
                  <a:gd name="T59" fmla="*/ 14 h 399"/>
                  <a:gd name="T60" fmla="*/ 495 w 2552"/>
                  <a:gd name="T61" fmla="*/ 7 h 399"/>
                  <a:gd name="T62" fmla="*/ 619 w 2552"/>
                  <a:gd name="T63" fmla="*/ 17 h 399"/>
                  <a:gd name="T64" fmla="*/ 626 w 2552"/>
                  <a:gd name="T65" fmla="*/ 24 h 399"/>
                  <a:gd name="T66" fmla="*/ 633 w 2552"/>
                  <a:gd name="T67" fmla="*/ 37 h 399"/>
                  <a:gd name="T68" fmla="*/ 638 w 2552"/>
                  <a:gd name="T69" fmla="*/ 51 h 399"/>
                  <a:gd name="T70" fmla="*/ 637 w 2552"/>
                  <a:gd name="T71" fmla="*/ 65 h 399"/>
                  <a:gd name="T72" fmla="*/ 630 w 2552"/>
                  <a:gd name="T73" fmla="*/ 79 h 399"/>
                  <a:gd name="T74" fmla="*/ 618 w 2552"/>
                  <a:gd name="T75" fmla="*/ 89 h 399"/>
                  <a:gd name="T76" fmla="*/ 604 w 2552"/>
                  <a:gd name="T77" fmla="*/ 92 h 399"/>
                  <a:gd name="T78" fmla="*/ 598 w 2552"/>
                  <a:gd name="T79" fmla="*/ 82 h 399"/>
                  <a:gd name="T80" fmla="*/ 597 w 2552"/>
                  <a:gd name="T81" fmla="*/ 69 h 399"/>
                  <a:gd name="T82" fmla="*/ 597 w 2552"/>
                  <a:gd name="T83" fmla="*/ 56 h 399"/>
                  <a:gd name="T84" fmla="*/ 593 w 2552"/>
                  <a:gd name="T85" fmla="*/ 41 h 399"/>
                  <a:gd name="T86" fmla="*/ 581 w 2552"/>
                  <a:gd name="T87" fmla="*/ 28 h 399"/>
                  <a:gd name="T88" fmla="*/ 564 w 2552"/>
                  <a:gd name="T89" fmla="*/ 20 h 399"/>
                  <a:gd name="T90" fmla="*/ 545 w 2552"/>
                  <a:gd name="T91" fmla="*/ 18 h 399"/>
                  <a:gd name="T92" fmla="*/ 523 w 2552"/>
                  <a:gd name="T93" fmla="*/ 22 h 399"/>
                  <a:gd name="T94" fmla="*/ 507 w 2552"/>
                  <a:gd name="T95" fmla="*/ 32 h 399"/>
                  <a:gd name="T96" fmla="*/ 495 w 2552"/>
                  <a:gd name="T97" fmla="*/ 45 h 399"/>
                  <a:gd name="T98" fmla="*/ 494 w 2552"/>
                  <a:gd name="T99" fmla="*/ 58 h 399"/>
                  <a:gd name="T100" fmla="*/ 490 w 2552"/>
                  <a:gd name="T101" fmla="*/ 63 h 399"/>
                  <a:gd name="T102" fmla="*/ 485 w 2552"/>
                  <a:gd name="T103" fmla="*/ 70 h 399"/>
                  <a:gd name="T104" fmla="*/ 479 w 2552"/>
                  <a:gd name="T105" fmla="*/ 78 h 399"/>
                  <a:gd name="T106" fmla="*/ 471 w 2552"/>
                  <a:gd name="T107" fmla="*/ 86 h 399"/>
                  <a:gd name="T108" fmla="*/ 462 w 2552"/>
                  <a:gd name="T109" fmla="*/ 93 h 399"/>
                  <a:gd name="T110" fmla="*/ 453 w 2552"/>
                  <a:gd name="T111" fmla="*/ 97 h 399"/>
                  <a:gd name="T112" fmla="*/ 446 w 2552"/>
                  <a:gd name="T113" fmla="*/ 99 h 399"/>
                  <a:gd name="T114" fmla="*/ 208 w 2552"/>
                  <a:gd name="T115" fmla="*/ 99 h 399"/>
                  <a:gd name="T116" fmla="*/ 203 w 2552"/>
                  <a:gd name="T117" fmla="*/ 97 h 399"/>
                  <a:gd name="T118" fmla="*/ 200 w 2552"/>
                  <a:gd name="T119" fmla="*/ 95 h 3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52"/>
                  <a:gd name="T181" fmla="*/ 0 h 399"/>
                  <a:gd name="T182" fmla="*/ 2552 w 2552"/>
                  <a:gd name="T183" fmla="*/ 399 h 39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52" h="399">
                    <a:moveTo>
                      <a:pt x="797" y="371"/>
                    </a:moveTo>
                    <a:lnTo>
                      <a:pt x="797" y="354"/>
                    </a:lnTo>
                    <a:lnTo>
                      <a:pt x="796" y="339"/>
                    </a:lnTo>
                    <a:lnTo>
                      <a:pt x="795" y="325"/>
                    </a:lnTo>
                    <a:lnTo>
                      <a:pt x="794" y="310"/>
                    </a:lnTo>
                    <a:lnTo>
                      <a:pt x="792" y="296"/>
                    </a:lnTo>
                    <a:lnTo>
                      <a:pt x="790" y="281"/>
                    </a:lnTo>
                    <a:lnTo>
                      <a:pt x="788" y="267"/>
                    </a:lnTo>
                    <a:lnTo>
                      <a:pt x="785" y="253"/>
                    </a:lnTo>
                    <a:lnTo>
                      <a:pt x="781" y="241"/>
                    </a:lnTo>
                    <a:lnTo>
                      <a:pt x="778" y="228"/>
                    </a:lnTo>
                    <a:lnTo>
                      <a:pt x="774" y="215"/>
                    </a:lnTo>
                    <a:lnTo>
                      <a:pt x="770" y="204"/>
                    </a:lnTo>
                    <a:lnTo>
                      <a:pt x="764" y="192"/>
                    </a:lnTo>
                    <a:lnTo>
                      <a:pt x="759" y="181"/>
                    </a:lnTo>
                    <a:lnTo>
                      <a:pt x="752" y="170"/>
                    </a:lnTo>
                    <a:lnTo>
                      <a:pt x="747" y="160"/>
                    </a:lnTo>
                    <a:lnTo>
                      <a:pt x="740" y="151"/>
                    </a:lnTo>
                    <a:lnTo>
                      <a:pt x="732" y="142"/>
                    </a:lnTo>
                    <a:lnTo>
                      <a:pt x="724" y="134"/>
                    </a:lnTo>
                    <a:lnTo>
                      <a:pt x="714" y="125"/>
                    </a:lnTo>
                    <a:lnTo>
                      <a:pt x="705" y="117"/>
                    </a:lnTo>
                    <a:lnTo>
                      <a:pt x="696" y="111"/>
                    </a:lnTo>
                    <a:lnTo>
                      <a:pt x="684" y="105"/>
                    </a:lnTo>
                    <a:lnTo>
                      <a:pt x="673" y="99"/>
                    </a:lnTo>
                    <a:lnTo>
                      <a:pt x="661" y="94"/>
                    </a:lnTo>
                    <a:lnTo>
                      <a:pt x="649" y="90"/>
                    </a:lnTo>
                    <a:lnTo>
                      <a:pt x="635" y="86"/>
                    </a:lnTo>
                    <a:lnTo>
                      <a:pt x="621" y="83"/>
                    </a:lnTo>
                    <a:lnTo>
                      <a:pt x="606" y="81"/>
                    </a:lnTo>
                    <a:lnTo>
                      <a:pt x="591" y="78"/>
                    </a:lnTo>
                    <a:lnTo>
                      <a:pt x="574" y="78"/>
                    </a:lnTo>
                    <a:lnTo>
                      <a:pt x="556" y="77"/>
                    </a:lnTo>
                    <a:lnTo>
                      <a:pt x="543" y="78"/>
                    </a:lnTo>
                    <a:lnTo>
                      <a:pt x="529" y="81"/>
                    </a:lnTo>
                    <a:lnTo>
                      <a:pt x="515" y="83"/>
                    </a:lnTo>
                    <a:lnTo>
                      <a:pt x="503" y="85"/>
                    </a:lnTo>
                    <a:lnTo>
                      <a:pt x="491" y="89"/>
                    </a:lnTo>
                    <a:lnTo>
                      <a:pt x="480" y="92"/>
                    </a:lnTo>
                    <a:lnTo>
                      <a:pt x="469" y="97"/>
                    </a:lnTo>
                    <a:lnTo>
                      <a:pt x="460" y="101"/>
                    </a:lnTo>
                    <a:lnTo>
                      <a:pt x="449" y="106"/>
                    </a:lnTo>
                    <a:lnTo>
                      <a:pt x="441" y="112"/>
                    </a:lnTo>
                    <a:lnTo>
                      <a:pt x="432" y="117"/>
                    </a:lnTo>
                    <a:lnTo>
                      <a:pt x="424" y="124"/>
                    </a:lnTo>
                    <a:lnTo>
                      <a:pt x="417" y="131"/>
                    </a:lnTo>
                    <a:lnTo>
                      <a:pt x="409" y="139"/>
                    </a:lnTo>
                    <a:lnTo>
                      <a:pt x="402" y="147"/>
                    </a:lnTo>
                    <a:lnTo>
                      <a:pt x="396" y="155"/>
                    </a:lnTo>
                    <a:lnTo>
                      <a:pt x="391" y="165"/>
                    </a:lnTo>
                    <a:lnTo>
                      <a:pt x="385" y="174"/>
                    </a:lnTo>
                    <a:lnTo>
                      <a:pt x="379" y="184"/>
                    </a:lnTo>
                    <a:lnTo>
                      <a:pt x="373" y="194"/>
                    </a:lnTo>
                    <a:lnTo>
                      <a:pt x="369" y="206"/>
                    </a:lnTo>
                    <a:lnTo>
                      <a:pt x="364" y="218"/>
                    </a:lnTo>
                    <a:lnTo>
                      <a:pt x="359" y="230"/>
                    </a:lnTo>
                    <a:lnTo>
                      <a:pt x="356" y="243"/>
                    </a:lnTo>
                    <a:lnTo>
                      <a:pt x="351" y="255"/>
                    </a:lnTo>
                    <a:lnTo>
                      <a:pt x="348" y="269"/>
                    </a:lnTo>
                    <a:lnTo>
                      <a:pt x="344" y="284"/>
                    </a:lnTo>
                    <a:lnTo>
                      <a:pt x="341" y="299"/>
                    </a:lnTo>
                    <a:lnTo>
                      <a:pt x="338" y="314"/>
                    </a:lnTo>
                    <a:lnTo>
                      <a:pt x="334" y="330"/>
                    </a:lnTo>
                    <a:lnTo>
                      <a:pt x="331" y="346"/>
                    </a:lnTo>
                    <a:lnTo>
                      <a:pt x="327" y="364"/>
                    </a:lnTo>
                    <a:lnTo>
                      <a:pt x="327" y="365"/>
                    </a:lnTo>
                    <a:lnTo>
                      <a:pt x="327" y="367"/>
                    </a:lnTo>
                    <a:lnTo>
                      <a:pt x="326" y="368"/>
                    </a:lnTo>
                    <a:lnTo>
                      <a:pt x="326" y="369"/>
                    </a:lnTo>
                    <a:lnTo>
                      <a:pt x="325" y="371"/>
                    </a:lnTo>
                    <a:lnTo>
                      <a:pt x="325" y="372"/>
                    </a:lnTo>
                    <a:lnTo>
                      <a:pt x="324" y="373"/>
                    </a:lnTo>
                    <a:lnTo>
                      <a:pt x="324" y="374"/>
                    </a:lnTo>
                    <a:lnTo>
                      <a:pt x="323" y="375"/>
                    </a:lnTo>
                    <a:lnTo>
                      <a:pt x="323" y="376"/>
                    </a:lnTo>
                    <a:lnTo>
                      <a:pt x="321" y="379"/>
                    </a:lnTo>
                    <a:lnTo>
                      <a:pt x="320" y="380"/>
                    </a:lnTo>
                    <a:lnTo>
                      <a:pt x="320" y="381"/>
                    </a:lnTo>
                    <a:lnTo>
                      <a:pt x="319" y="382"/>
                    </a:lnTo>
                    <a:lnTo>
                      <a:pt x="318" y="383"/>
                    </a:lnTo>
                    <a:lnTo>
                      <a:pt x="317" y="383"/>
                    </a:lnTo>
                    <a:lnTo>
                      <a:pt x="317" y="384"/>
                    </a:lnTo>
                    <a:lnTo>
                      <a:pt x="316" y="385"/>
                    </a:lnTo>
                    <a:lnTo>
                      <a:pt x="314" y="387"/>
                    </a:lnTo>
                    <a:lnTo>
                      <a:pt x="313" y="388"/>
                    </a:lnTo>
                    <a:lnTo>
                      <a:pt x="312" y="388"/>
                    </a:lnTo>
                    <a:lnTo>
                      <a:pt x="311" y="389"/>
                    </a:lnTo>
                    <a:lnTo>
                      <a:pt x="310" y="389"/>
                    </a:lnTo>
                    <a:lnTo>
                      <a:pt x="309" y="390"/>
                    </a:lnTo>
                    <a:lnTo>
                      <a:pt x="308" y="390"/>
                    </a:lnTo>
                    <a:lnTo>
                      <a:pt x="308" y="391"/>
                    </a:lnTo>
                    <a:lnTo>
                      <a:pt x="306" y="391"/>
                    </a:lnTo>
                    <a:lnTo>
                      <a:pt x="305" y="391"/>
                    </a:lnTo>
                    <a:lnTo>
                      <a:pt x="304" y="392"/>
                    </a:lnTo>
                    <a:lnTo>
                      <a:pt x="303" y="392"/>
                    </a:lnTo>
                    <a:lnTo>
                      <a:pt x="302" y="392"/>
                    </a:lnTo>
                    <a:lnTo>
                      <a:pt x="301" y="392"/>
                    </a:lnTo>
                    <a:lnTo>
                      <a:pt x="288" y="390"/>
                    </a:lnTo>
                    <a:lnTo>
                      <a:pt x="275" y="389"/>
                    </a:lnTo>
                    <a:lnTo>
                      <a:pt x="263" y="387"/>
                    </a:lnTo>
                    <a:lnTo>
                      <a:pt x="250" y="384"/>
                    </a:lnTo>
                    <a:lnTo>
                      <a:pt x="237" y="383"/>
                    </a:lnTo>
                    <a:lnTo>
                      <a:pt x="225" y="381"/>
                    </a:lnTo>
                    <a:lnTo>
                      <a:pt x="212" y="379"/>
                    </a:lnTo>
                    <a:lnTo>
                      <a:pt x="199" y="376"/>
                    </a:lnTo>
                    <a:lnTo>
                      <a:pt x="187" y="374"/>
                    </a:lnTo>
                    <a:lnTo>
                      <a:pt x="174" y="372"/>
                    </a:lnTo>
                    <a:lnTo>
                      <a:pt x="161" y="369"/>
                    </a:lnTo>
                    <a:lnTo>
                      <a:pt x="150" y="367"/>
                    </a:lnTo>
                    <a:lnTo>
                      <a:pt x="138" y="364"/>
                    </a:lnTo>
                    <a:lnTo>
                      <a:pt x="127" y="360"/>
                    </a:lnTo>
                    <a:lnTo>
                      <a:pt x="115" y="357"/>
                    </a:lnTo>
                    <a:lnTo>
                      <a:pt x="105" y="353"/>
                    </a:lnTo>
                    <a:lnTo>
                      <a:pt x="94" y="350"/>
                    </a:lnTo>
                    <a:lnTo>
                      <a:pt x="84" y="345"/>
                    </a:lnTo>
                    <a:lnTo>
                      <a:pt x="75" y="341"/>
                    </a:lnTo>
                    <a:lnTo>
                      <a:pt x="66" y="336"/>
                    </a:lnTo>
                    <a:lnTo>
                      <a:pt x="56" y="330"/>
                    </a:lnTo>
                    <a:lnTo>
                      <a:pt x="48" y="326"/>
                    </a:lnTo>
                    <a:lnTo>
                      <a:pt x="40" y="320"/>
                    </a:lnTo>
                    <a:lnTo>
                      <a:pt x="33" y="313"/>
                    </a:lnTo>
                    <a:lnTo>
                      <a:pt x="26" y="306"/>
                    </a:lnTo>
                    <a:lnTo>
                      <a:pt x="21" y="299"/>
                    </a:lnTo>
                    <a:lnTo>
                      <a:pt x="16" y="292"/>
                    </a:lnTo>
                    <a:lnTo>
                      <a:pt x="11" y="284"/>
                    </a:lnTo>
                    <a:lnTo>
                      <a:pt x="7" y="275"/>
                    </a:lnTo>
                    <a:lnTo>
                      <a:pt x="5" y="267"/>
                    </a:lnTo>
                    <a:lnTo>
                      <a:pt x="2" y="257"/>
                    </a:lnTo>
                    <a:lnTo>
                      <a:pt x="0" y="247"/>
                    </a:lnTo>
                    <a:lnTo>
                      <a:pt x="1" y="237"/>
                    </a:lnTo>
                    <a:lnTo>
                      <a:pt x="3" y="228"/>
                    </a:lnTo>
                    <a:lnTo>
                      <a:pt x="7" y="220"/>
                    </a:lnTo>
                    <a:lnTo>
                      <a:pt x="11" y="212"/>
                    </a:lnTo>
                    <a:lnTo>
                      <a:pt x="16" y="204"/>
                    </a:lnTo>
                    <a:lnTo>
                      <a:pt x="22" y="197"/>
                    </a:lnTo>
                    <a:lnTo>
                      <a:pt x="29" y="191"/>
                    </a:lnTo>
                    <a:lnTo>
                      <a:pt x="37" y="185"/>
                    </a:lnTo>
                    <a:lnTo>
                      <a:pt x="45" y="180"/>
                    </a:lnTo>
                    <a:lnTo>
                      <a:pt x="53" y="174"/>
                    </a:lnTo>
                    <a:lnTo>
                      <a:pt x="63" y="169"/>
                    </a:lnTo>
                    <a:lnTo>
                      <a:pt x="72" y="165"/>
                    </a:lnTo>
                    <a:lnTo>
                      <a:pt x="83" y="161"/>
                    </a:lnTo>
                    <a:lnTo>
                      <a:pt x="94" y="157"/>
                    </a:lnTo>
                    <a:lnTo>
                      <a:pt x="105" y="153"/>
                    </a:lnTo>
                    <a:lnTo>
                      <a:pt x="117" y="150"/>
                    </a:lnTo>
                    <a:lnTo>
                      <a:pt x="129" y="147"/>
                    </a:lnTo>
                    <a:lnTo>
                      <a:pt x="140" y="144"/>
                    </a:lnTo>
                    <a:lnTo>
                      <a:pt x="153" y="140"/>
                    </a:lnTo>
                    <a:lnTo>
                      <a:pt x="166" y="138"/>
                    </a:lnTo>
                    <a:lnTo>
                      <a:pt x="179" y="135"/>
                    </a:lnTo>
                    <a:lnTo>
                      <a:pt x="190" y="132"/>
                    </a:lnTo>
                    <a:lnTo>
                      <a:pt x="203" y="129"/>
                    </a:lnTo>
                    <a:lnTo>
                      <a:pt x="215" y="127"/>
                    </a:lnTo>
                    <a:lnTo>
                      <a:pt x="227" y="123"/>
                    </a:lnTo>
                    <a:lnTo>
                      <a:pt x="240" y="121"/>
                    </a:lnTo>
                    <a:lnTo>
                      <a:pt x="251" y="117"/>
                    </a:lnTo>
                    <a:lnTo>
                      <a:pt x="263" y="114"/>
                    </a:lnTo>
                    <a:lnTo>
                      <a:pt x="274" y="111"/>
                    </a:lnTo>
                    <a:lnTo>
                      <a:pt x="285" y="106"/>
                    </a:lnTo>
                    <a:lnTo>
                      <a:pt x="295" y="101"/>
                    </a:lnTo>
                    <a:lnTo>
                      <a:pt x="304" y="98"/>
                    </a:lnTo>
                    <a:lnTo>
                      <a:pt x="305" y="97"/>
                    </a:lnTo>
                    <a:lnTo>
                      <a:pt x="305" y="96"/>
                    </a:lnTo>
                    <a:lnTo>
                      <a:pt x="304" y="96"/>
                    </a:lnTo>
                    <a:lnTo>
                      <a:pt x="302" y="94"/>
                    </a:lnTo>
                    <a:lnTo>
                      <a:pt x="299" y="94"/>
                    </a:lnTo>
                    <a:lnTo>
                      <a:pt x="296" y="93"/>
                    </a:lnTo>
                    <a:lnTo>
                      <a:pt x="291" y="93"/>
                    </a:lnTo>
                    <a:lnTo>
                      <a:pt x="287" y="93"/>
                    </a:lnTo>
                    <a:lnTo>
                      <a:pt x="282" y="92"/>
                    </a:lnTo>
                    <a:lnTo>
                      <a:pt x="276" y="92"/>
                    </a:lnTo>
                    <a:lnTo>
                      <a:pt x="270" y="92"/>
                    </a:lnTo>
                    <a:lnTo>
                      <a:pt x="263" y="91"/>
                    </a:lnTo>
                    <a:lnTo>
                      <a:pt x="256" y="91"/>
                    </a:lnTo>
                    <a:lnTo>
                      <a:pt x="248" y="91"/>
                    </a:lnTo>
                    <a:lnTo>
                      <a:pt x="240" y="90"/>
                    </a:lnTo>
                    <a:lnTo>
                      <a:pt x="232" y="90"/>
                    </a:lnTo>
                    <a:lnTo>
                      <a:pt x="223" y="89"/>
                    </a:lnTo>
                    <a:lnTo>
                      <a:pt x="214" y="89"/>
                    </a:lnTo>
                    <a:lnTo>
                      <a:pt x="206" y="89"/>
                    </a:lnTo>
                    <a:lnTo>
                      <a:pt x="197" y="88"/>
                    </a:lnTo>
                    <a:lnTo>
                      <a:pt x="188" y="86"/>
                    </a:lnTo>
                    <a:lnTo>
                      <a:pt x="179" y="86"/>
                    </a:lnTo>
                    <a:lnTo>
                      <a:pt x="170" y="85"/>
                    </a:lnTo>
                    <a:lnTo>
                      <a:pt x="161" y="84"/>
                    </a:lnTo>
                    <a:lnTo>
                      <a:pt x="152" y="83"/>
                    </a:lnTo>
                    <a:lnTo>
                      <a:pt x="144" y="82"/>
                    </a:lnTo>
                    <a:lnTo>
                      <a:pt x="136" y="81"/>
                    </a:lnTo>
                    <a:lnTo>
                      <a:pt x="128" y="79"/>
                    </a:lnTo>
                    <a:lnTo>
                      <a:pt x="120" y="78"/>
                    </a:lnTo>
                    <a:lnTo>
                      <a:pt x="113" y="76"/>
                    </a:lnTo>
                    <a:lnTo>
                      <a:pt x="106" y="75"/>
                    </a:lnTo>
                    <a:lnTo>
                      <a:pt x="99" y="73"/>
                    </a:lnTo>
                    <a:lnTo>
                      <a:pt x="99" y="71"/>
                    </a:lnTo>
                    <a:lnTo>
                      <a:pt x="99" y="70"/>
                    </a:lnTo>
                    <a:lnTo>
                      <a:pt x="98" y="69"/>
                    </a:lnTo>
                    <a:lnTo>
                      <a:pt x="97" y="69"/>
                    </a:lnTo>
                    <a:lnTo>
                      <a:pt x="97" y="68"/>
                    </a:lnTo>
                    <a:lnTo>
                      <a:pt x="96" y="67"/>
                    </a:lnTo>
                    <a:lnTo>
                      <a:pt x="94" y="67"/>
                    </a:lnTo>
                    <a:lnTo>
                      <a:pt x="94" y="66"/>
                    </a:lnTo>
                    <a:lnTo>
                      <a:pt x="93" y="64"/>
                    </a:lnTo>
                    <a:lnTo>
                      <a:pt x="92" y="64"/>
                    </a:lnTo>
                    <a:lnTo>
                      <a:pt x="91" y="63"/>
                    </a:lnTo>
                    <a:lnTo>
                      <a:pt x="90" y="62"/>
                    </a:lnTo>
                    <a:lnTo>
                      <a:pt x="89" y="62"/>
                    </a:lnTo>
                    <a:lnTo>
                      <a:pt x="87" y="61"/>
                    </a:lnTo>
                    <a:lnTo>
                      <a:pt x="86" y="61"/>
                    </a:lnTo>
                    <a:lnTo>
                      <a:pt x="85" y="61"/>
                    </a:lnTo>
                    <a:lnTo>
                      <a:pt x="84" y="60"/>
                    </a:lnTo>
                    <a:lnTo>
                      <a:pt x="83" y="60"/>
                    </a:lnTo>
                    <a:lnTo>
                      <a:pt x="82" y="60"/>
                    </a:lnTo>
                    <a:lnTo>
                      <a:pt x="82" y="59"/>
                    </a:lnTo>
                    <a:lnTo>
                      <a:pt x="81" y="59"/>
                    </a:lnTo>
                    <a:lnTo>
                      <a:pt x="79" y="59"/>
                    </a:lnTo>
                    <a:lnTo>
                      <a:pt x="78" y="58"/>
                    </a:lnTo>
                    <a:lnTo>
                      <a:pt x="77" y="58"/>
                    </a:lnTo>
                    <a:lnTo>
                      <a:pt x="76" y="58"/>
                    </a:lnTo>
                    <a:lnTo>
                      <a:pt x="75" y="56"/>
                    </a:lnTo>
                    <a:lnTo>
                      <a:pt x="74" y="56"/>
                    </a:lnTo>
                    <a:lnTo>
                      <a:pt x="72" y="56"/>
                    </a:lnTo>
                    <a:lnTo>
                      <a:pt x="71" y="56"/>
                    </a:lnTo>
                    <a:lnTo>
                      <a:pt x="70" y="55"/>
                    </a:lnTo>
                    <a:lnTo>
                      <a:pt x="70" y="8"/>
                    </a:lnTo>
                    <a:lnTo>
                      <a:pt x="102" y="6"/>
                    </a:lnTo>
                    <a:lnTo>
                      <a:pt x="136" y="5"/>
                    </a:lnTo>
                    <a:lnTo>
                      <a:pt x="169" y="2"/>
                    </a:lnTo>
                    <a:lnTo>
                      <a:pt x="204" y="1"/>
                    </a:lnTo>
                    <a:lnTo>
                      <a:pt x="238" y="1"/>
                    </a:lnTo>
                    <a:lnTo>
                      <a:pt x="273" y="0"/>
                    </a:lnTo>
                    <a:lnTo>
                      <a:pt x="308" y="0"/>
                    </a:lnTo>
                    <a:lnTo>
                      <a:pt x="343" y="0"/>
                    </a:lnTo>
                    <a:lnTo>
                      <a:pt x="378" y="1"/>
                    </a:lnTo>
                    <a:lnTo>
                      <a:pt x="414" y="2"/>
                    </a:lnTo>
                    <a:lnTo>
                      <a:pt x="448" y="4"/>
                    </a:lnTo>
                    <a:lnTo>
                      <a:pt x="484" y="5"/>
                    </a:lnTo>
                    <a:lnTo>
                      <a:pt x="518" y="6"/>
                    </a:lnTo>
                    <a:lnTo>
                      <a:pt x="553" y="8"/>
                    </a:lnTo>
                    <a:lnTo>
                      <a:pt x="588" y="10"/>
                    </a:lnTo>
                    <a:lnTo>
                      <a:pt x="621" y="14"/>
                    </a:lnTo>
                    <a:lnTo>
                      <a:pt x="654" y="16"/>
                    </a:lnTo>
                    <a:lnTo>
                      <a:pt x="687" y="20"/>
                    </a:lnTo>
                    <a:lnTo>
                      <a:pt x="719" y="23"/>
                    </a:lnTo>
                    <a:lnTo>
                      <a:pt x="751" y="27"/>
                    </a:lnTo>
                    <a:lnTo>
                      <a:pt x="782" y="31"/>
                    </a:lnTo>
                    <a:lnTo>
                      <a:pt x="812" y="36"/>
                    </a:lnTo>
                    <a:lnTo>
                      <a:pt x="841" y="40"/>
                    </a:lnTo>
                    <a:lnTo>
                      <a:pt x="869" y="45"/>
                    </a:lnTo>
                    <a:lnTo>
                      <a:pt x="896" y="50"/>
                    </a:lnTo>
                    <a:lnTo>
                      <a:pt x="923" y="55"/>
                    </a:lnTo>
                    <a:lnTo>
                      <a:pt x="948" y="61"/>
                    </a:lnTo>
                    <a:lnTo>
                      <a:pt x="971" y="67"/>
                    </a:lnTo>
                    <a:lnTo>
                      <a:pt x="994" y="74"/>
                    </a:lnTo>
                    <a:lnTo>
                      <a:pt x="1015" y="79"/>
                    </a:lnTo>
                    <a:lnTo>
                      <a:pt x="1036" y="86"/>
                    </a:lnTo>
                    <a:lnTo>
                      <a:pt x="1054" y="93"/>
                    </a:lnTo>
                    <a:lnTo>
                      <a:pt x="1063" y="96"/>
                    </a:lnTo>
                    <a:lnTo>
                      <a:pt x="1077" y="97"/>
                    </a:lnTo>
                    <a:lnTo>
                      <a:pt x="1095" y="98"/>
                    </a:lnTo>
                    <a:lnTo>
                      <a:pt x="1115" y="97"/>
                    </a:lnTo>
                    <a:lnTo>
                      <a:pt x="1140" y="96"/>
                    </a:lnTo>
                    <a:lnTo>
                      <a:pt x="1168" y="93"/>
                    </a:lnTo>
                    <a:lnTo>
                      <a:pt x="1199" y="91"/>
                    </a:lnTo>
                    <a:lnTo>
                      <a:pt x="1233" y="88"/>
                    </a:lnTo>
                    <a:lnTo>
                      <a:pt x="1271" y="83"/>
                    </a:lnTo>
                    <a:lnTo>
                      <a:pt x="1310" y="78"/>
                    </a:lnTo>
                    <a:lnTo>
                      <a:pt x="1352" y="74"/>
                    </a:lnTo>
                    <a:lnTo>
                      <a:pt x="1397" y="69"/>
                    </a:lnTo>
                    <a:lnTo>
                      <a:pt x="1443" y="64"/>
                    </a:lnTo>
                    <a:lnTo>
                      <a:pt x="1491" y="59"/>
                    </a:lnTo>
                    <a:lnTo>
                      <a:pt x="1541" y="54"/>
                    </a:lnTo>
                    <a:lnTo>
                      <a:pt x="1592" y="50"/>
                    </a:lnTo>
                    <a:lnTo>
                      <a:pt x="1645" y="45"/>
                    </a:lnTo>
                    <a:lnTo>
                      <a:pt x="1700" y="40"/>
                    </a:lnTo>
                    <a:lnTo>
                      <a:pt x="1754" y="37"/>
                    </a:lnTo>
                    <a:lnTo>
                      <a:pt x="1810" y="33"/>
                    </a:lnTo>
                    <a:lnTo>
                      <a:pt x="1867" y="30"/>
                    </a:lnTo>
                    <a:lnTo>
                      <a:pt x="1923" y="29"/>
                    </a:lnTo>
                    <a:lnTo>
                      <a:pt x="1981" y="28"/>
                    </a:lnTo>
                    <a:lnTo>
                      <a:pt x="2037" y="27"/>
                    </a:lnTo>
                    <a:lnTo>
                      <a:pt x="2095" y="28"/>
                    </a:lnTo>
                    <a:lnTo>
                      <a:pt x="2151" y="29"/>
                    </a:lnTo>
                    <a:lnTo>
                      <a:pt x="2208" y="32"/>
                    </a:lnTo>
                    <a:lnTo>
                      <a:pt x="2263" y="37"/>
                    </a:lnTo>
                    <a:lnTo>
                      <a:pt x="2318" y="43"/>
                    </a:lnTo>
                    <a:lnTo>
                      <a:pt x="2373" y="50"/>
                    </a:lnTo>
                    <a:lnTo>
                      <a:pt x="2424" y="58"/>
                    </a:lnTo>
                    <a:lnTo>
                      <a:pt x="2476" y="68"/>
                    </a:lnTo>
                    <a:lnTo>
                      <a:pt x="2479" y="70"/>
                    </a:lnTo>
                    <a:lnTo>
                      <a:pt x="2481" y="73"/>
                    </a:lnTo>
                    <a:lnTo>
                      <a:pt x="2484" y="75"/>
                    </a:lnTo>
                    <a:lnTo>
                      <a:pt x="2488" y="78"/>
                    </a:lnTo>
                    <a:lnTo>
                      <a:pt x="2490" y="82"/>
                    </a:lnTo>
                    <a:lnTo>
                      <a:pt x="2494" y="86"/>
                    </a:lnTo>
                    <a:lnTo>
                      <a:pt x="2497" y="90"/>
                    </a:lnTo>
                    <a:lnTo>
                      <a:pt x="2499" y="94"/>
                    </a:lnTo>
                    <a:lnTo>
                      <a:pt x="2503" y="99"/>
                    </a:lnTo>
                    <a:lnTo>
                      <a:pt x="2506" y="104"/>
                    </a:lnTo>
                    <a:lnTo>
                      <a:pt x="2510" y="109"/>
                    </a:lnTo>
                    <a:lnTo>
                      <a:pt x="2513" y="114"/>
                    </a:lnTo>
                    <a:lnTo>
                      <a:pt x="2517" y="120"/>
                    </a:lnTo>
                    <a:lnTo>
                      <a:pt x="2519" y="125"/>
                    </a:lnTo>
                    <a:lnTo>
                      <a:pt x="2522" y="131"/>
                    </a:lnTo>
                    <a:lnTo>
                      <a:pt x="2526" y="137"/>
                    </a:lnTo>
                    <a:lnTo>
                      <a:pt x="2528" y="144"/>
                    </a:lnTo>
                    <a:lnTo>
                      <a:pt x="2532" y="150"/>
                    </a:lnTo>
                    <a:lnTo>
                      <a:pt x="2534" y="155"/>
                    </a:lnTo>
                    <a:lnTo>
                      <a:pt x="2536" y="162"/>
                    </a:lnTo>
                    <a:lnTo>
                      <a:pt x="2538" y="168"/>
                    </a:lnTo>
                    <a:lnTo>
                      <a:pt x="2541" y="174"/>
                    </a:lnTo>
                    <a:lnTo>
                      <a:pt x="2543" y="181"/>
                    </a:lnTo>
                    <a:lnTo>
                      <a:pt x="2545" y="186"/>
                    </a:lnTo>
                    <a:lnTo>
                      <a:pt x="2547" y="192"/>
                    </a:lnTo>
                    <a:lnTo>
                      <a:pt x="2549" y="199"/>
                    </a:lnTo>
                    <a:lnTo>
                      <a:pt x="2550" y="205"/>
                    </a:lnTo>
                    <a:lnTo>
                      <a:pt x="2551" y="211"/>
                    </a:lnTo>
                    <a:lnTo>
                      <a:pt x="2551" y="216"/>
                    </a:lnTo>
                    <a:lnTo>
                      <a:pt x="2552" y="221"/>
                    </a:lnTo>
                    <a:lnTo>
                      <a:pt x="2552" y="227"/>
                    </a:lnTo>
                    <a:lnTo>
                      <a:pt x="2552" y="231"/>
                    </a:lnTo>
                    <a:lnTo>
                      <a:pt x="2551" y="239"/>
                    </a:lnTo>
                    <a:lnTo>
                      <a:pt x="2550" y="247"/>
                    </a:lnTo>
                    <a:lnTo>
                      <a:pt x="2549" y="254"/>
                    </a:lnTo>
                    <a:lnTo>
                      <a:pt x="2547" y="262"/>
                    </a:lnTo>
                    <a:lnTo>
                      <a:pt x="2545" y="269"/>
                    </a:lnTo>
                    <a:lnTo>
                      <a:pt x="2543" y="276"/>
                    </a:lnTo>
                    <a:lnTo>
                      <a:pt x="2540" y="283"/>
                    </a:lnTo>
                    <a:lnTo>
                      <a:pt x="2537" y="289"/>
                    </a:lnTo>
                    <a:lnTo>
                      <a:pt x="2534" y="296"/>
                    </a:lnTo>
                    <a:lnTo>
                      <a:pt x="2530" y="301"/>
                    </a:lnTo>
                    <a:lnTo>
                      <a:pt x="2526" y="307"/>
                    </a:lnTo>
                    <a:lnTo>
                      <a:pt x="2522" y="313"/>
                    </a:lnTo>
                    <a:lnTo>
                      <a:pt x="2518" y="319"/>
                    </a:lnTo>
                    <a:lnTo>
                      <a:pt x="2513" y="323"/>
                    </a:lnTo>
                    <a:lnTo>
                      <a:pt x="2508" y="328"/>
                    </a:lnTo>
                    <a:lnTo>
                      <a:pt x="2504" y="333"/>
                    </a:lnTo>
                    <a:lnTo>
                      <a:pt x="2499" y="337"/>
                    </a:lnTo>
                    <a:lnTo>
                      <a:pt x="2494" y="342"/>
                    </a:lnTo>
                    <a:lnTo>
                      <a:pt x="2488" y="345"/>
                    </a:lnTo>
                    <a:lnTo>
                      <a:pt x="2483" y="349"/>
                    </a:lnTo>
                    <a:lnTo>
                      <a:pt x="2477" y="352"/>
                    </a:lnTo>
                    <a:lnTo>
                      <a:pt x="2470" y="356"/>
                    </a:lnTo>
                    <a:lnTo>
                      <a:pt x="2465" y="358"/>
                    </a:lnTo>
                    <a:lnTo>
                      <a:pt x="2459" y="360"/>
                    </a:lnTo>
                    <a:lnTo>
                      <a:pt x="2453" y="362"/>
                    </a:lnTo>
                    <a:lnTo>
                      <a:pt x="2446" y="365"/>
                    </a:lnTo>
                    <a:lnTo>
                      <a:pt x="2441" y="366"/>
                    </a:lnTo>
                    <a:lnTo>
                      <a:pt x="2434" y="367"/>
                    </a:lnTo>
                    <a:lnTo>
                      <a:pt x="2427" y="368"/>
                    </a:lnTo>
                    <a:lnTo>
                      <a:pt x="2421" y="369"/>
                    </a:lnTo>
                    <a:lnTo>
                      <a:pt x="2414" y="371"/>
                    </a:lnTo>
                    <a:lnTo>
                      <a:pt x="2407" y="371"/>
                    </a:lnTo>
                    <a:lnTo>
                      <a:pt x="2404" y="365"/>
                    </a:lnTo>
                    <a:lnTo>
                      <a:pt x="2401" y="360"/>
                    </a:lnTo>
                    <a:lnTo>
                      <a:pt x="2399" y="356"/>
                    </a:lnTo>
                    <a:lnTo>
                      <a:pt x="2397" y="350"/>
                    </a:lnTo>
                    <a:lnTo>
                      <a:pt x="2394" y="345"/>
                    </a:lnTo>
                    <a:lnTo>
                      <a:pt x="2392" y="341"/>
                    </a:lnTo>
                    <a:lnTo>
                      <a:pt x="2391" y="335"/>
                    </a:lnTo>
                    <a:lnTo>
                      <a:pt x="2390" y="329"/>
                    </a:lnTo>
                    <a:lnTo>
                      <a:pt x="2389" y="325"/>
                    </a:lnTo>
                    <a:lnTo>
                      <a:pt x="2389" y="319"/>
                    </a:lnTo>
                    <a:lnTo>
                      <a:pt x="2387" y="313"/>
                    </a:lnTo>
                    <a:lnTo>
                      <a:pt x="2387" y="307"/>
                    </a:lnTo>
                    <a:lnTo>
                      <a:pt x="2386" y="301"/>
                    </a:lnTo>
                    <a:lnTo>
                      <a:pt x="2386" y="296"/>
                    </a:lnTo>
                    <a:lnTo>
                      <a:pt x="2386" y="291"/>
                    </a:lnTo>
                    <a:lnTo>
                      <a:pt x="2386" y="285"/>
                    </a:lnTo>
                    <a:lnTo>
                      <a:pt x="2386" y="278"/>
                    </a:lnTo>
                    <a:lnTo>
                      <a:pt x="2386" y="273"/>
                    </a:lnTo>
                    <a:lnTo>
                      <a:pt x="2386" y="267"/>
                    </a:lnTo>
                    <a:lnTo>
                      <a:pt x="2386" y="261"/>
                    </a:lnTo>
                    <a:lnTo>
                      <a:pt x="2386" y="255"/>
                    </a:lnTo>
                    <a:lnTo>
                      <a:pt x="2386" y="250"/>
                    </a:lnTo>
                    <a:lnTo>
                      <a:pt x="2386" y="244"/>
                    </a:lnTo>
                    <a:lnTo>
                      <a:pt x="2386" y="237"/>
                    </a:lnTo>
                    <a:lnTo>
                      <a:pt x="2386" y="231"/>
                    </a:lnTo>
                    <a:lnTo>
                      <a:pt x="2386" y="226"/>
                    </a:lnTo>
                    <a:lnTo>
                      <a:pt x="2385" y="220"/>
                    </a:lnTo>
                    <a:lnTo>
                      <a:pt x="2385" y="213"/>
                    </a:lnTo>
                    <a:lnTo>
                      <a:pt x="2384" y="207"/>
                    </a:lnTo>
                    <a:lnTo>
                      <a:pt x="2383" y="201"/>
                    </a:lnTo>
                    <a:lnTo>
                      <a:pt x="2382" y="194"/>
                    </a:lnTo>
                    <a:lnTo>
                      <a:pt x="2381" y="189"/>
                    </a:lnTo>
                    <a:lnTo>
                      <a:pt x="2377" y="181"/>
                    </a:lnTo>
                    <a:lnTo>
                      <a:pt x="2375" y="173"/>
                    </a:lnTo>
                    <a:lnTo>
                      <a:pt x="2371" y="166"/>
                    </a:lnTo>
                    <a:lnTo>
                      <a:pt x="2367" y="158"/>
                    </a:lnTo>
                    <a:lnTo>
                      <a:pt x="2363" y="151"/>
                    </a:lnTo>
                    <a:lnTo>
                      <a:pt x="2359" y="145"/>
                    </a:lnTo>
                    <a:lnTo>
                      <a:pt x="2353" y="138"/>
                    </a:lnTo>
                    <a:lnTo>
                      <a:pt x="2347" y="132"/>
                    </a:lnTo>
                    <a:lnTo>
                      <a:pt x="2343" y="127"/>
                    </a:lnTo>
                    <a:lnTo>
                      <a:pt x="2336" y="121"/>
                    </a:lnTo>
                    <a:lnTo>
                      <a:pt x="2330" y="116"/>
                    </a:lnTo>
                    <a:lnTo>
                      <a:pt x="2323" y="112"/>
                    </a:lnTo>
                    <a:lnTo>
                      <a:pt x="2316" y="107"/>
                    </a:lnTo>
                    <a:lnTo>
                      <a:pt x="2309" y="102"/>
                    </a:lnTo>
                    <a:lnTo>
                      <a:pt x="2302" y="99"/>
                    </a:lnTo>
                    <a:lnTo>
                      <a:pt x="2294" y="96"/>
                    </a:lnTo>
                    <a:lnTo>
                      <a:pt x="2286" y="92"/>
                    </a:lnTo>
                    <a:lnTo>
                      <a:pt x="2278" y="89"/>
                    </a:lnTo>
                    <a:lnTo>
                      <a:pt x="2270" y="86"/>
                    </a:lnTo>
                    <a:lnTo>
                      <a:pt x="2262" y="84"/>
                    </a:lnTo>
                    <a:lnTo>
                      <a:pt x="2254" y="82"/>
                    </a:lnTo>
                    <a:lnTo>
                      <a:pt x="2246" y="79"/>
                    </a:lnTo>
                    <a:lnTo>
                      <a:pt x="2237" y="78"/>
                    </a:lnTo>
                    <a:lnTo>
                      <a:pt x="2228" y="76"/>
                    </a:lnTo>
                    <a:lnTo>
                      <a:pt x="2220" y="75"/>
                    </a:lnTo>
                    <a:lnTo>
                      <a:pt x="2211" y="75"/>
                    </a:lnTo>
                    <a:lnTo>
                      <a:pt x="2202" y="74"/>
                    </a:lnTo>
                    <a:lnTo>
                      <a:pt x="2194" y="74"/>
                    </a:lnTo>
                    <a:lnTo>
                      <a:pt x="2185" y="74"/>
                    </a:lnTo>
                    <a:lnTo>
                      <a:pt x="2177" y="74"/>
                    </a:lnTo>
                    <a:lnTo>
                      <a:pt x="2167" y="74"/>
                    </a:lnTo>
                    <a:lnTo>
                      <a:pt x="2159" y="74"/>
                    </a:lnTo>
                    <a:lnTo>
                      <a:pt x="2148" y="75"/>
                    </a:lnTo>
                    <a:lnTo>
                      <a:pt x="2137" y="77"/>
                    </a:lnTo>
                    <a:lnTo>
                      <a:pt x="2127" y="78"/>
                    </a:lnTo>
                    <a:lnTo>
                      <a:pt x="2117" y="81"/>
                    </a:lnTo>
                    <a:lnTo>
                      <a:pt x="2107" y="83"/>
                    </a:lnTo>
                    <a:lnTo>
                      <a:pt x="2099" y="86"/>
                    </a:lnTo>
                    <a:lnTo>
                      <a:pt x="2091" y="89"/>
                    </a:lnTo>
                    <a:lnTo>
                      <a:pt x="2083" y="92"/>
                    </a:lnTo>
                    <a:lnTo>
                      <a:pt x="2075" y="96"/>
                    </a:lnTo>
                    <a:lnTo>
                      <a:pt x="2068" y="100"/>
                    </a:lnTo>
                    <a:lnTo>
                      <a:pt x="2061" y="105"/>
                    </a:lnTo>
                    <a:lnTo>
                      <a:pt x="2056" y="108"/>
                    </a:lnTo>
                    <a:lnTo>
                      <a:pt x="2049" y="113"/>
                    </a:lnTo>
                    <a:lnTo>
                      <a:pt x="2043" y="119"/>
                    </a:lnTo>
                    <a:lnTo>
                      <a:pt x="2037" y="123"/>
                    </a:lnTo>
                    <a:lnTo>
                      <a:pt x="2031" y="128"/>
                    </a:lnTo>
                    <a:lnTo>
                      <a:pt x="2026" y="134"/>
                    </a:lnTo>
                    <a:lnTo>
                      <a:pt x="2020" y="139"/>
                    </a:lnTo>
                    <a:lnTo>
                      <a:pt x="2015" y="145"/>
                    </a:lnTo>
                    <a:lnTo>
                      <a:pt x="2010" y="151"/>
                    </a:lnTo>
                    <a:lnTo>
                      <a:pt x="2004" y="157"/>
                    </a:lnTo>
                    <a:lnTo>
                      <a:pt x="1999" y="162"/>
                    </a:lnTo>
                    <a:lnTo>
                      <a:pt x="1993" y="168"/>
                    </a:lnTo>
                    <a:lnTo>
                      <a:pt x="1988" y="174"/>
                    </a:lnTo>
                    <a:lnTo>
                      <a:pt x="1982" y="180"/>
                    </a:lnTo>
                    <a:lnTo>
                      <a:pt x="1976" y="185"/>
                    </a:lnTo>
                    <a:lnTo>
                      <a:pt x="1970" y="191"/>
                    </a:lnTo>
                    <a:lnTo>
                      <a:pt x="1965" y="197"/>
                    </a:lnTo>
                    <a:lnTo>
                      <a:pt x="1958" y="204"/>
                    </a:lnTo>
                    <a:lnTo>
                      <a:pt x="1952" y="209"/>
                    </a:lnTo>
                    <a:lnTo>
                      <a:pt x="1945" y="215"/>
                    </a:lnTo>
                    <a:lnTo>
                      <a:pt x="1937" y="220"/>
                    </a:lnTo>
                    <a:lnTo>
                      <a:pt x="1938" y="241"/>
                    </a:lnTo>
                    <a:lnTo>
                      <a:pt x="1977" y="232"/>
                    </a:lnTo>
                    <a:lnTo>
                      <a:pt x="1975" y="235"/>
                    </a:lnTo>
                    <a:lnTo>
                      <a:pt x="1974" y="237"/>
                    </a:lnTo>
                    <a:lnTo>
                      <a:pt x="1972" y="239"/>
                    </a:lnTo>
                    <a:lnTo>
                      <a:pt x="1969" y="243"/>
                    </a:lnTo>
                    <a:lnTo>
                      <a:pt x="1968" y="245"/>
                    </a:lnTo>
                    <a:lnTo>
                      <a:pt x="1966" y="247"/>
                    </a:lnTo>
                    <a:lnTo>
                      <a:pt x="1963" y="251"/>
                    </a:lnTo>
                    <a:lnTo>
                      <a:pt x="1962" y="253"/>
                    </a:lnTo>
                    <a:lnTo>
                      <a:pt x="1960" y="255"/>
                    </a:lnTo>
                    <a:lnTo>
                      <a:pt x="1958" y="259"/>
                    </a:lnTo>
                    <a:lnTo>
                      <a:pt x="1957" y="261"/>
                    </a:lnTo>
                    <a:lnTo>
                      <a:pt x="1954" y="265"/>
                    </a:lnTo>
                    <a:lnTo>
                      <a:pt x="1952" y="267"/>
                    </a:lnTo>
                    <a:lnTo>
                      <a:pt x="1950" y="270"/>
                    </a:lnTo>
                    <a:lnTo>
                      <a:pt x="1947" y="273"/>
                    </a:lnTo>
                    <a:lnTo>
                      <a:pt x="1945" y="276"/>
                    </a:lnTo>
                    <a:lnTo>
                      <a:pt x="1943" y="280"/>
                    </a:lnTo>
                    <a:lnTo>
                      <a:pt x="1940" y="282"/>
                    </a:lnTo>
                    <a:lnTo>
                      <a:pt x="1938" y="285"/>
                    </a:lnTo>
                    <a:lnTo>
                      <a:pt x="1936" y="289"/>
                    </a:lnTo>
                    <a:lnTo>
                      <a:pt x="1933" y="292"/>
                    </a:lnTo>
                    <a:lnTo>
                      <a:pt x="1931" y="296"/>
                    </a:lnTo>
                    <a:lnTo>
                      <a:pt x="1928" y="298"/>
                    </a:lnTo>
                    <a:lnTo>
                      <a:pt x="1925" y="301"/>
                    </a:lnTo>
                    <a:lnTo>
                      <a:pt x="1922" y="305"/>
                    </a:lnTo>
                    <a:lnTo>
                      <a:pt x="1920" y="308"/>
                    </a:lnTo>
                    <a:lnTo>
                      <a:pt x="1916" y="312"/>
                    </a:lnTo>
                    <a:lnTo>
                      <a:pt x="1913" y="315"/>
                    </a:lnTo>
                    <a:lnTo>
                      <a:pt x="1909" y="319"/>
                    </a:lnTo>
                    <a:lnTo>
                      <a:pt x="1906" y="322"/>
                    </a:lnTo>
                    <a:lnTo>
                      <a:pt x="1902" y="327"/>
                    </a:lnTo>
                    <a:lnTo>
                      <a:pt x="1899" y="330"/>
                    </a:lnTo>
                    <a:lnTo>
                      <a:pt x="1895" y="334"/>
                    </a:lnTo>
                    <a:lnTo>
                      <a:pt x="1892" y="337"/>
                    </a:lnTo>
                    <a:lnTo>
                      <a:pt x="1887" y="341"/>
                    </a:lnTo>
                    <a:lnTo>
                      <a:pt x="1884" y="344"/>
                    </a:lnTo>
                    <a:lnTo>
                      <a:pt x="1880" y="348"/>
                    </a:lnTo>
                    <a:lnTo>
                      <a:pt x="1876" y="351"/>
                    </a:lnTo>
                    <a:lnTo>
                      <a:pt x="1872" y="354"/>
                    </a:lnTo>
                    <a:lnTo>
                      <a:pt x="1869" y="358"/>
                    </a:lnTo>
                    <a:lnTo>
                      <a:pt x="1864" y="360"/>
                    </a:lnTo>
                    <a:lnTo>
                      <a:pt x="1861" y="364"/>
                    </a:lnTo>
                    <a:lnTo>
                      <a:pt x="1856" y="366"/>
                    </a:lnTo>
                    <a:lnTo>
                      <a:pt x="1853" y="369"/>
                    </a:lnTo>
                    <a:lnTo>
                      <a:pt x="1849" y="372"/>
                    </a:lnTo>
                    <a:lnTo>
                      <a:pt x="1845" y="374"/>
                    </a:lnTo>
                    <a:lnTo>
                      <a:pt x="1841" y="377"/>
                    </a:lnTo>
                    <a:lnTo>
                      <a:pt x="1838" y="380"/>
                    </a:lnTo>
                    <a:lnTo>
                      <a:pt x="1833" y="381"/>
                    </a:lnTo>
                    <a:lnTo>
                      <a:pt x="1830" y="383"/>
                    </a:lnTo>
                    <a:lnTo>
                      <a:pt x="1826" y="385"/>
                    </a:lnTo>
                    <a:lnTo>
                      <a:pt x="1823" y="388"/>
                    </a:lnTo>
                    <a:lnTo>
                      <a:pt x="1819" y="389"/>
                    </a:lnTo>
                    <a:lnTo>
                      <a:pt x="1815" y="390"/>
                    </a:lnTo>
                    <a:lnTo>
                      <a:pt x="1811" y="392"/>
                    </a:lnTo>
                    <a:lnTo>
                      <a:pt x="1808" y="394"/>
                    </a:lnTo>
                    <a:lnTo>
                      <a:pt x="1804" y="395"/>
                    </a:lnTo>
                    <a:lnTo>
                      <a:pt x="1801" y="396"/>
                    </a:lnTo>
                    <a:lnTo>
                      <a:pt x="1798" y="397"/>
                    </a:lnTo>
                    <a:lnTo>
                      <a:pt x="1794" y="397"/>
                    </a:lnTo>
                    <a:lnTo>
                      <a:pt x="1792" y="398"/>
                    </a:lnTo>
                    <a:lnTo>
                      <a:pt x="1788" y="398"/>
                    </a:lnTo>
                    <a:lnTo>
                      <a:pt x="1785" y="398"/>
                    </a:lnTo>
                    <a:lnTo>
                      <a:pt x="1783" y="398"/>
                    </a:lnTo>
                    <a:lnTo>
                      <a:pt x="853" y="399"/>
                    </a:lnTo>
                    <a:lnTo>
                      <a:pt x="849" y="398"/>
                    </a:lnTo>
                    <a:lnTo>
                      <a:pt x="846" y="398"/>
                    </a:lnTo>
                    <a:lnTo>
                      <a:pt x="842" y="398"/>
                    </a:lnTo>
                    <a:lnTo>
                      <a:pt x="840" y="397"/>
                    </a:lnTo>
                    <a:lnTo>
                      <a:pt x="836" y="397"/>
                    </a:lnTo>
                    <a:lnTo>
                      <a:pt x="834" y="396"/>
                    </a:lnTo>
                    <a:lnTo>
                      <a:pt x="832" y="396"/>
                    </a:lnTo>
                    <a:lnTo>
                      <a:pt x="830" y="395"/>
                    </a:lnTo>
                    <a:lnTo>
                      <a:pt x="826" y="395"/>
                    </a:lnTo>
                    <a:lnTo>
                      <a:pt x="824" y="394"/>
                    </a:lnTo>
                    <a:lnTo>
                      <a:pt x="823" y="394"/>
                    </a:lnTo>
                    <a:lnTo>
                      <a:pt x="820" y="392"/>
                    </a:lnTo>
                    <a:lnTo>
                      <a:pt x="818" y="392"/>
                    </a:lnTo>
                    <a:lnTo>
                      <a:pt x="816" y="391"/>
                    </a:lnTo>
                    <a:lnTo>
                      <a:pt x="815" y="390"/>
                    </a:lnTo>
                    <a:lnTo>
                      <a:pt x="812" y="389"/>
                    </a:lnTo>
                    <a:lnTo>
                      <a:pt x="811" y="389"/>
                    </a:lnTo>
                    <a:lnTo>
                      <a:pt x="810" y="388"/>
                    </a:lnTo>
                    <a:lnTo>
                      <a:pt x="808" y="387"/>
                    </a:lnTo>
                    <a:lnTo>
                      <a:pt x="807" y="385"/>
                    </a:lnTo>
                    <a:lnTo>
                      <a:pt x="805" y="384"/>
                    </a:lnTo>
                    <a:lnTo>
                      <a:pt x="804" y="383"/>
                    </a:lnTo>
                    <a:lnTo>
                      <a:pt x="803" y="382"/>
                    </a:lnTo>
                    <a:lnTo>
                      <a:pt x="802" y="381"/>
                    </a:lnTo>
                    <a:lnTo>
                      <a:pt x="802" y="380"/>
                    </a:lnTo>
                    <a:lnTo>
                      <a:pt x="801" y="379"/>
                    </a:lnTo>
                    <a:lnTo>
                      <a:pt x="800" y="377"/>
                    </a:lnTo>
                    <a:lnTo>
                      <a:pt x="800" y="376"/>
                    </a:lnTo>
                    <a:lnTo>
                      <a:pt x="798" y="375"/>
                    </a:lnTo>
                    <a:lnTo>
                      <a:pt x="798" y="374"/>
                    </a:lnTo>
                    <a:lnTo>
                      <a:pt x="797" y="372"/>
                    </a:lnTo>
                    <a:lnTo>
                      <a:pt x="797" y="371"/>
                    </a:lnTo>
                    <a:close/>
                  </a:path>
                </a:pathLst>
              </a:custGeom>
              <a:solidFill>
                <a:srgbClr val="7F7F7F"/>
              </a:solidFill>
              <a:ln w="9525">
                <a:noFill/>
                <a:round/>
                <a:headEnd/>
                <a:tailEnd/>
              </a:ln>
            </p:spPr>
            <p:txBody>
              <a:bodyPr/>
              <a:lstStyle/>
              <a:p>
                <a:endParaRPr lang="en-GB"/>
              </a:p>
            </p:txBody>
          </p:sp>
          <p:sp>
            <p:nvSpPr>
              <p:cNvPr id="83" name="Freeform 285"/>
              <p:cNvSpPr>
                <a:spLocks/>
              </p:cNvSpPr>
              <p:nvPr/>
            </p:nvSpPr>
            <p:spPr bwMode="auto">
              <a:xfrm>
                <a:off x="3" y="2105"/>
                <a:ext cx="178" cy="11"/>
              </a:xfrm>
              <a:custGeom>
                <a:avLst/>
                <a:gdLst>
                  <a:gd name="T0" fmla="*/ 87 w 357"/>
                  <a:gd name="T1" fmla="*/ 5 h 23"/>
                  <a:gd name="T2" fmla="*/ 3 w 357"/>
                  <a:gd name="T3" fmla="*/ 5 h 23"/>
                  <a:gd name="T4" fmla="*/ 2 w 357"/>
                  <a:gd name="T5" fmla="*/ 5 h 23"/>
                  <a:gd name="T6" fmla="*/ 2 w 357"/>
                  <a:gd name="T7" fmla="*/ 5 h 23"/>
                  <a:gd name="T8" fmla="*/ 2 w 357"/>
                  <a:gd name="T9" fmla="*/ 5 h 23"/>
                  <a:gd name="T10" fmla="*/ 2 w 357"/>
                  <a:gd name="T11" fmla="*/ 5 h 23"/>
                  <a:gd name="T12" fmla="*/ 1 w 357"/>
                  <a:gd name="T13" fmla="*/ 5 h 23"/>
                  <a:gd name="T14" fmla="*/ 1 w 357"/>
                  <a:gd name="T15" fmla="*/ 5 h 23"/>
                  <a:gd name="T16" fmla="*/ 1 w 357"/>
                  <a:gd name="T17" fmla="*/ 5 h 23"/>
                  <a:gd name="T18" fmla="*/ 0 w 357"/>
                  <a:gd name="T19" fmla="*/ 4 h 23"/>
                  <a:gd name="T20" fmla="*/ 0 w 357"/>
                  <a:gd name="T21" fmla="*/ 4 h 23"/>
                  <a:gd name="T22" fmla="*/ 0 w 357"/>
                  <a:gd name="T23" fmla="*/ 4 h 23"/>
                  <a:gd name="T24" fmla="*/ 0 w 357"/>
                  <a:gd name="T25" fmla="*/ 4 h 23"/>
                  <a:gd name="T26" fmla="*/ 0 w 357"/>
                  <a:gd name="T27" fmla="*/ 3 h 23"/>
                  <a:gd name="T28" fmla="*/ 0 w 357"/>
                  <a:gd name="T29" fmla="*/ 3 h 23"/>
                  <a:gd name="T30" fmla="*/ 0 w 357"/>
                  <a:gd name="T31" fmla="*/ 3 h 23"/>
                  <a:gd name="T32" fmla="*/ 0 w 357"/>
                  <a:gd name="T33" fmla="*/ 2 h 23"/>
                  <a:gd name="T34" fmla="*/ 0 w 357"/>
                  <a:gd name="T35" fmla="*/ 2 h 23"/>
                  <a:gd name="T36" fmla="*/ 0 w 357"/>
                  <a:gd name="T37" fmla="*/ 2 h 23"/>
                  <a:gd name="T38" fmla="*/ 0 w 357"/>
                  <a:gd name="T39" fmla="*/ 2 h 23"/>
                  <a:gd name="T40" fmla="*/ 0 w 357"/>
                  <a:gd name="T41" fmla="*/ 1 h 23"/>
                  <a:gd name="T42" fmla="*/ 0 w 357"/>
                  <a:gd name="T43" fmla="*/ 1 h 23"/>
                  <a:gd name="T44" fmla="*/ 0 w 357"/>
                  <a:gd name="T45" fmla="*/ 1 h 23"/>
                  <a:gd name="T46" fmla="*/ 0 w 357"/>
                  <a:gd name="T47" fmla="*/ 0 h 23"/>
                  <a:gd name="T48" fmla="*/ 0 w 357"/>
                  <a:gd name="T49" fmla="*/ 0 h 23"/>
                  <a:gd name="T50" fmla="*/ 1 w 357"/>
                  <a:gd name="T51" fmla="*/ 0 h 23"/>
                  <a:gd name="T52" fmla="*/ 1 w 357"/>
                  <a:gd name="T53" fmla="*/ 0 h 23"/>
                  <a:gd name="T54" fmla="*/ 1 w 357"/>
                  <a:gd name="T55" fmla="*/ 0 h 23"/>
                  <a:gd name="T56" fmla="*/ 2 w 357"/>
                  <a:gd name="T57" fmla="*/ 0 h 23"/>
                  <a:gd name="T58" fmla="*/ 2 w 357"/>
                  <a:gd name="T59" fmla="*/ 0 h 23"/>
                  <a:gd name="T60" fmla="*/ 2 w 357"/>
                  <a:gd name="T61" fmla="*/ 0 h 23"/>
                  <a:gd name="T62" fmla="*/ 3 w 357"/>
                  <a:gd name="T63" fmla="*/ 0 h 23"/>
                  <a:gd name="T64" fmla="*/ 89 w 357"/>
                  <a:gd name="T65" fmla="*/ 0 h 23"/>
                  <a:gd name="T66" fmla="*/ 87 w 357"/>
                  <a:gd name="T67" fmla="*/ 5 h 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7"/>
                  <a:gd name="T103" fmla="*/ 0 h 23"/>
                  <a:gd name="T104" fmla="*/ 357 w 357"/>
                  <a:gd name="T105" fmla="*/ 23 h 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7" h="23">
                    <a:moveTo>
                      <a:pt x="350" y="23"/>
                    </a:moveTo>
                    <a:lnTo>
                      <a:pt x="14" y="23"/>
                    </a:lnTo>
                    <a:lnTo>
                      <a:pt x="11" y="22"/>
                    </a:lnTo>
                    <a:lnTo>
                      <a:pt x="10" y="22"/>
                    </a:lnTo>
                    <a:lnTo>
                      <a:pt x="9" y="22"/>
                    </a:lnTo>
                    <a:lnTo>
                      <a:pt x="8" y="22"/>
                    </a:lnTo>
                    <a:lnTo>
                      <a:pt x="6" y="21"/>
                    </a:lnTo>
                    <a:lnTo>
                      <a:pt x="4" y="21"/>
                    </a:lnTo>
                    <a:lnTo>
                      <a:pt x="4" y="20"/>
                    </a:lnTo>
                    <a:lnTo>
                      <a:pt x="3" y="18"/>
                    </a:lnTo>
                    <a:lnTo>
                      <a:pt x="2" y="18"/>
                    </a:lnTo>
                    <a:lnTo>
                      <a:pt x="1" y="17"/>
                    </a:lnTo>
                    <a:lnTo>
                      <a:pt x="1" y="16"/>
                    </a:lnTo>
                    <a:lnTo>
                      <a:pt x="0" y="15"/>
                    </a:lnTo>
                    <a:lnTo>
                      <a:pt x="0" y="14"/>
                    </a:lnTo>
                    <a:lnTo>
                      <a:pt x="0" y="13"/>
                    </a:lnTo>
                    <a:lnTo>
                      <a:pt x="0" y="11"/>
                    </a:lnTo>
                    <a:lnTo>
                      <a:pt x="0" y="10"/>
                    </a:lnTo>
                    <a:lnTo>
                      <a:pt x="0" y="9"/>
                    </a:lnTo>
                    <a:lnTo>
                      <a:pt x="0" y="8"/>
                    </a:lnTo>
                    <a:lnTo>
                      <a:pt x="0" y="7"/>
                    </a:lnTo>
                    <a:lnTo>
                      <a:pt x="1" y="6"/>
                    </a:lnTo>
                    <a:lnTo>
                      <a:pt x="2" y="5"/>
                    </a:lnTo>
                    <a:lnTo>
                      <a:pt x="3" y="3"/>
                    </a:lnTo>
                    <a:lnTo>
                      <a:pt x="3" y="2"/>
                    </a:lnTo>
                    <a:lnTo>
                      <a:pt x="4" y="2"/>
                    </a:lnTo>
                    <a:lnTo>
                      <a:pt x="6" y="1"/>
                    </a:lnTo>
                    <a:lnTo>
                      <a:pt x="7" y="1"/>
                    </a:lnTo>
                    <a:lnTo>
                      <a:pt x="9" y="0"/>
                    </a:lnTo>
                    <a:lnTo>
                      <a:pt x="10" y="0"/>
                    </a:lnTo>
                    <a:lnTo>
                      <a:pt x="11" y="0"/>
                    </a:lnTo>
                    <a:lnTo>
                      <a:pt x="14" y="0"/>
                    </a:lnTo>
                    <a:lnTo>
                      <a:pt x="357" y="0"/>
                    </a:lnTo>
                    <a:lnTo>
                      <a:pt x="350" y="23"/>
                    </a:lnTo>
                    <a:close/>
                  </a:path>
                </a:pathLst>
              </a:custGeom>
              <a:solidFill>
                <a:srgbClr val="000000"/>
              </a:solidFill>
              <a:ln w="9525">
                <a:noFill/>
                <a:round/>
                <a:headEnd/>
                <a:tailEnd/>
              </a:ln>
            </p:spPr>
            <p:txBody>
              <a:bodyPr/>
              <a:lstStyle/>
              <a:p>
                <a:endParaRPr lang="en-GB"/>
              </a:p>
            </p:txBody>
          </p:sp>
          <p:sp>
            <p:nvSpPr>
              <p:cNvPr id="84" name="Freeform 286"/>
              <p:cNvSpPr>
                <a:spLocks/>
              </p:cNvSpPr>
              <p:nvPr/>
            </p:nvSpPr>
            <p:spPr bwMode="auto">
              <a:xfrm>
                <a:off x="9" y="2115"/>
                <a:ext cx="169" cy="3"/>
              </a:xfrm>
              <a:custGeom>
                <a:avLst/>
                <a:gdLst>
                  <a:gd name="T0" fmla="*/ 0 w 339"/>
                  <a:gd name="T1" fmla="*/ 2 h 5"/>
                  <a:gd name="T2" fmla="*/ 84 w 339"/>
                  <a:gd name="T3" fmla="*/ 2 h 5"/>
                  <a:gd name="T4" fmla="*/ 84 w 339"/>
                  <a:gd name="T5" fmla="*/ 0 h 5"/>
                  <a:gd name="T6" fmla="*/ 0 w 339"/>
                  <a:gd name="T7" fmla="*/ 0 h 5"/>
                  <a:gd name="T8" fmla="*/ 0 w 339"/>
                  <a:gd name="T9" fmla="*/ 0 h 5"/>
                  <a:gd name="T10" fmla="*/ 0 w 339"/>
                  <a:gd name="T11" fmla="*/ 1 h 5"/>
                  <a:gd name="T12" fmla="*/ 0 w 339"/>
                  <a:gd name="T13" fmla="*/ 1 h 5"/>
                  <a:gd name="T14" fmla="*/ 0 w 339"/>
                  <a:gd name="T15" fmla="*/ 1 h 5"/>
                  <a:gd name="T16" fmla="*/ 0 w 339"/>
                  <a:gd name="T17" fmla="*/ 1 h 5"/>
                  <a:gd name="T18" fmla="*/ 0 w 339"/>
                  <a:gd name="T19" fmla="*/ 1 h 5"/>
                  <a:gd name="T20" fmla="*/ 0 w 339"/>
                  <a:gd name="T21" fmla="*/ 1 h 5"/>
                  <a:gd name="T22" fmla="*/ 0 w 339"/>
                  <a:gd name="T23" fmla="*/ 2 h 5"/>
                  <a:gd name="T24" fmla="*/ 0 w 339"/>
                  <a:gd name="T25" fmla="*/ 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9"/>
                  <a:gd name="T40" fmla="*/ 0 h 5"/>
                  <a:gd name="T41" fmla="*/ 339 w 339"/>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9" h="5">
                    <a:moveTo>
                      <a:pt x="3" y="5"/>
                    </a:moveTo>
                    <a:lnTo>
                      <a:pt x="339" y="5"/>
                    </a:lnTo>
                    <a:lnTo>
                      <a:pt x="339" y="0"/>
                    </a:lnTo>
                    <a:lnTo>
                      <a:pt x="3" y="0"/>
                    </a:lnTo>
                    <a:lnTo>
                      <a:pt x="1" y="0"/>
                    </a:lnTo>
                    <a:lnTo>
                      <a:pt x="1" y="1"/>
                    </a:lnTo>
                    <a:lnTo>
                      <a:pt x="0" y="1"/>
                    </a:lnTo>
                    <a:lnTo>
                      <a:pt x="0" y="2"/>
                    </a:lnTo>
                    <a:lnTo>
                      <a:pt x="0" y="3"/>
                    </a:lnTo>
                    <a:lnTo>
                      <a:pt x="0" y="4"/>
                    </a:lnTo>
                    <a:lnTo>
                      <a:pt x="1" y="4"/>
                    </a:lnTo>
                    <a:lnTo>
                      <a:pt x="1" y="5"/>
                    </a:lnTo>
                    <a:lnTo>
                      <a:pt x="3" y="5"/>
                    </a:lnTo>
                    <a:close/>
                  </a:path>
                </a:pathLst>
              </a:custGeom>
              <a:solidFill>
                <a:srgbClr val="000000"/>
              </a:solidFill>
              <a:ln w="9525">
                <a:noFill/>
                <a:round/>
                <a:headEnd/>
                <a:tailEnd/>
              </a:ln>
            </p:spPr>
            <p:txBody>
              <a:bodyPr/>
              <a:lstStyle/>
              <a:p>
                <a:endParaRPr lang="en-GB"/>
              </a:p>
            </p:txBody>
          </p:sp>
          <p:sp>
            <p:nvSpPr>
              <p:cNvPr id="85" name="Freeform 287"/>
              <p:cNvSpPr>
                <a:spLocks/>
              </p:cNvSpPr>
              <p:nvPr/>
            </p:nvSpPr>
            <p:spPr bwMode="auto">
              <a:xfrm>
                <a:off x="1" y="2104"/>
                <a:ext cx="10" cy="14"/>
              </a:xfrm>
              <a:custGeom>
                <a:avLst/>
                <a:gdLst>
                  <a:gd name="T0" fmla="*/ 3 w 20"/>
                  <a:gd name="T1" fmla="*/ 0 h 27"/>
                  <a:gd name="T2" fmla="*/ 3 w 20"/>
                  <a:gd name="T3" fmla="*/ 0 h 27"/>
                  <a:gd name="T4" fmla="*/ 2 w 20"/>
                  <a:gd name="T5" fmla="*/ 1 h 27"/>
                  <a:gd name="T6" fmla="*/ 1 w 20"/>
                  <a:gd name="T7" fmla="*/ 1 h 27"/>
                  <a:gd name="T8" fmla="*/ 1 w 20"/>
                  <a:gd name="T9" fmla="*/ 1 h 27"/>
                  <a:gd name="T10" fmla="*/ 1 w 20"/>
                  <a:gd name="T11" fmla="*/ 2 h 27"/>
                  <a:gd name="T12" fmla="*/ 1 w 20"/>
                  <a:gd name="T13" fmla="*/ 3 h 27"/>
                  <a:gd name="T14" fmla="*/ 0 w 20"/>
                  <a:gd name="T15" fmla="*/ 3 h 27"/>
                  <a:gd name="T16" fmla="*/ 0 w 20"/>
                  <a:gd name="T17" fmla="*/ 4 h 27"/>
                  <a:gd name="T18" fmla="*/ 1 w 20"/>
                  <a:gd name="T19" fmla="*/ 5 h 27"/>
                  <a:gd name="T20" fmla="*/ 1 w 20"/>
                  <a:gd name="T21" fmla="*/ 5 h 27"/>
                  <a:gd name="T22" fmla="*/ 1 w 20"/>
                  <a:gd name="T23" fmla="*/ 6 h 27"/>
                  <a:gd name="T24" fmla="*/ 1 w 20"/>
                  <a:gd name="T25" fmla="*/ 6 h 27"/>
                  <a:gd name="T26" fmla="*/ 3 w 20"/>
                  <a:gd name="T27" fmla="*/ 7 h 27"/>
                  <a:gd name="T28" fmla="*/ 3 w 20"/>
                  <a:gd name="T29" fmla="*/ 7 h 27"/>
                  <a:gd name="T30" fmla="*/ 3 w 20"/>
                  <a:gd name="T31" fmla="*/ 7 h 27"/>
                  <a:gd name="T32" fmla="*/ 5 w 20"/>
                  <a:gd name="T33" fmla="*/ 6 h 27"/>
                  <a:gd name="T34" fmla="*/ 3 w 20"/>
                  <a:gd name="T35" fmla="*/ 6 h 27"/>
                  <a:gd name="T36" fmla="*/ 3 w 20"/>
                  <a:gd name="T37" fmla="*/ 6 h 27"/>
                  <a:gd name="T38" fmla="*/ 3 w 20"/>
                  <a:gd name="T39" fmla="*/ 5 h 27"/>
                  <a:gd name="T40" fmla="*/ 2 w 20"/>
                  <a:gd name="T41" fmla="*/ 5 h 27"/>
                  <a:gd name="T42" fmla="*/ 1 w 20"/>
                  <a:gd name="T43" fmla="*/ 5 h 27"/>
                  <a:gd name="T44" fmla="*/ 1 w 20"/>
                  <a:gd name="T45" fmla="*/ 4 h 27"/>
                  <a:gd name="T46" fmla="*/ 1 w 20"/>
                  <a:gd name="T47" fmla="*/ 3 h 27"/>
                  <a:gd name="T48" fmla="*/ 1 w 20"/>
                  <a:gd name="T49" fmla="*/ 3 h 27"/>
                  <a:gd name="T50" fmla="*/ 1 w 20"/>
                  <a:gd name="T51" fmla="*/ 3 h 27"/>
                  <a:gd name="T52" fmla="*/ 2 w 20"/>
                  <a:gd name="T53" fmla="*/ 2 h 27"/>
                  <a:gd name="T54" fmla="*/ 3 w 20"/>
                  <a:gd name="T55" fmla="*/ 2 h 27"/>
                  <a:gd name="T56" fmla="*/ 3 w 20"/>
                  <a:gd name="T57" fmla="*/ 2 h 27"/>
                  <a:gd name="T58" fmla="*/ 4 w 20"/>
                  <a:gd name="T59" fmla="*/ 1 h 27"/>
                  <a:gd name="T60" fmla="*/ 5 w 20"/>
                  <a:gd name="T61" fmla="*/ 1 h 27"/>
                  <a:gd name="T62" fmla="*/ 5 w 20"/>
                  <a:gd name="T63" fmla="*/ 1 h 27"/>
                  <a:gd name="T64" fmla="*/ 5 w 20"/>
                  <a:gd name="T65" fmla="*/ 1 h 27"/>
                  <a:gd name="T66" fmla="*/ 5 w 20"/>
                  <a:gd name="T67" fmla="*/ 0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
                  <a:gd name="T103" fmla="*/ 0 h 27"/>
                  <a:gd name="T104" fmla="*/ 20 w 20"/>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 h="27">
                    <a:moveTo>
                      <a:pt x="18" y="0"/>
                    </a:moveTo>
                    <a:lnTo>
                      <a:pt x="15" y="0"/>
                    </a:lnTo>
                    <a:lnTo>
                      <a:pt x="14" y="0"/>
                    </a:lnTo>
                    <a:lnTo>
                      <a:pt x="12" y="0"/>
                    </a:lnTo>
                    <a:lnTo>
                      <a:pt x="11" y="1"/>
                    </a:lnTo>
                    <a:lnTo>
                      <a:pt x="8" y="1"/>
                    </a:lnTo>
                    <a:lnTo>
                      <a:pt x="7" y="2"/>
                    </a:lnTo>
                    <a:lnTo>
                      <a:pt x="6" y="3"/>
                    </a:lnTo>
                    <a:lnTo>
                      <a:pt x="5" y="3"/>
                    </a:lnTo>
                    <a:lnTo>
                      <a:pt x="4" y="4"/>
                    </a:lnTo>
                    <a:lnTo>
                      <a:pt x="3" y="5"/>
                    </a:lnTo>
                    <a:lnTo>
                      <a:pt x="3" y="7"/>
                    </a:lnTo>
                    <a:lnTo>
                      <a:pt x="1" y="8"/>
                    </a:lnTo>
                    <a:lnTo>
                      <a:pt x="1" y="9"/>
                    </a:lnTo>
                    <a:lnTo>
                      <a:pt x="1" y="11"/>
                    </a:lnTo>
                    <a:lnTo>
                      <a:pt x="0" y="12"/>
                    </a:lnTo>
                    <a:lnTo>
                      <a:pt x="0" y="13"/>
                    </a:lnTo>
                    <a:lnTo>
                      <a:pt x="0" y="15"/>
                    </a:lnTo>
                    <a:lnTo>
                      <a:pt x="1" y="16"/>
                    </a:lnTo>
                    <a:lnTo>
                      <a:pt x="1" y="17"/>
                    </a:lnTo>
                    <a:lnTo>
                      <a:pt x="1" y="18"/>
                    </a:lnTo>
                    <a:lnTo>
                      <a:pt x="3" y="19"/>
                    </a:lnTo>
                    <a:lnTo>
                      <a:pt x="4" y="20"/>
                    </a:lnTo>
                    <a:lnTo>
                      <a:pt x="4" y="22"/>
                    </a:lnTo>
                    <a:lnTo>
                      <a:pt x="5" y="23"/>
                    </a:lnTo>
                    <a:lnTo>
                      <a:pt x="6" y="24"/>
                    </a:lnTo>
                    <a:lnTo>
                      <a:pt x="7" y="25"/>
                    </a:lnTo>
                    <a:lnTo>
                      <a:pt x="10" y="25"/>
                    </a:lnTo>
                    <a:lnTo>
                      <a:pt x="11" y="26"/>
                    </a:lnTo>
                    <a:lnTo>
                      <a:pt x="12" y="26"/>
                    </a:lnTo>
                    <a:lnTo>
                      <a:pt x="14" y="26"/>
                    </a:lnTo>
                    <a:lnTo>
                      <a:pt x="15" y="27"/>
                    </a:lnTo>
                    <a:lnTo>
                      <a:pt x="18" y="27"/>
                    </a:lnTo>
                    <a:lnTo>
                      <a:pt x="18" y="22"/>
                    </a:lnTo>
                    <a:lnTo>
                      <a:pt x="16" y="22"/>
                    </a:lnTo>
                    <a:lnTo>
                      <a:pt x="14" y="22"/>
                    </a:lnTo>
                    <a:lnTo>
                      <a:pt x="13" y="22"/>
                    </a:lnTo>
                    <a:lnTo>
                      <a:pt x="12" y="22"/>
                    </a:lnTo>
                    <a:lnTo>
                      <a:pt x="11" y="20"/>
                    </a:lnTo>
                    <a:lnTo>
                      <a:pt x="10" y="20"/>
                    </a:lnTo>
                    <a:lnTo>
                      <a:pt x="10" y="19"/>
                    </a:lnTo>
                    <a:lnTo>
                      <a:pt x="8" y="19"/>
                    </a:lnTo>
                    <a:lnTo>
                      <a:pt x="7" y="18"/>
                    </a:lnTo>
                    <a:lnTo>
                      <a:pt x="7" y="17"/>
                    </a:lnTo>
                    <a:lnTo>
                      <a:pt x="6" y="16"/>
                    </a:lnTo>
                    <a:lnTo>
                      <a:pt x="6" y="15"/>
                    </a:lnTo>
                    <a:lnTo>
                      <a:pt x="6" y="13"/>
                    </a:lnTo>
                    <a:lnTo>
                      <a:pt x="6" y="12"/>
                    </a:lnTo>
                    <a:lnTo>
                      <a:pt x="6" y="11"/>
                    </a:lnTo>
                    <a:lnTo>
                      <a:pt x="6" y="10"/>
                    </a:lnTo>
                    <a:lnTo>
                      <a:pt x="6" y="9"/>
                    </a:lnTo>
                    <a:lnTo>
                      <a:pt x="7" y="9"/>
                    </a:lnTo>
                    <a:lnTo>
                      <a:pt x="7" y="8"/>
                    </a:lnTo>
                    <a:lnTo>
                      <a:pt x="8" y="8"/>
                    </a:lnTo>
                    <a:lnTo>
                      <a:pt x="10" y="7"/>
                    </a:lnTo>
                    <a:lnTo>
                      <a:pt x="11" y="5"/>
                    </a:lnTo>
                    <a:lnTo>
                      <a:pt x="12" y="5"/>
                    </a:lnTo>
                    <a:lnTo>
                      <a:pt x="13" y="5"/>
                    </a:lnTo>
                    <a:lnTo>
                      <a:pt x="14" y="4"/>
                    </a:lnTo>
                    <a:lnTo>
                      <a:pt x="16" y="4"/>
                    </a:lnTo>
                    <a:lnTo>
                      <a:pt x="18" y="4"/>
                    </a:lnTo>
                    <a:lnTo>
                      <a:pt x="19" y="4"/>
                    </a:lnTo>
                    <a:lnTo>
                      <a:pt x="19" y="3"/>
                    </a:lnTo>
                    <a:lnTo>
                      <a:pt x="20" y="3"/>
                    </a:lnTo>
                    <a:lnTo>
                      <a:pt x="20" y="2"/>
                    </a:lnTo>
                    <a:lnTo>
                      <a:pt x="20" y="1"/>
                    </a:lnTo>
                    <a:lnTo>
                      <a:pt x="19" y="1"/>
                    </a:lnTo>
                    <a:lnTo>
                      <a:pt x="19" y="0"/>
                    </a:lnTo>
                    <a:lnTo>
                      <a:pt x="18" y="0"/>
                    </a:lnTo>
                    <a:close/>
                  </a:path>
                </a:pathLst>
              </a:custGeom>
              <a:solidFill>
                <a:srgbClr val="000000"/>
              </a:solidFill>
              <a:ln w="9525">
                <a:noFill/>
                <a:round/>
                <a:headEnd/>
                <a:tailEnd/>
              </a:ln>
            </p:spPr>
            <p:txBody>
              <a:bodyPr/>
              <a:lstStyle/>
              <a:p>
                <a:endParaRPr lang="en-GB"/>
              </a:p>
            </p:txBody>
          </p:sp>
          <p:sp>
            <p:nvSpPr>
              <p:cNvPr id="86" name="Freeform 288"/>
              <p:cNvSpPr>
                <a:spLocks/>
              </p:cNvSpPr>
              <p:nvPr/>
            </p:nvSpPr>
            <p:spPr bwMode="auto">
              <a:xfrm>
                <a:off x="10" y="2104"/>
                <a:ext cx="173" cy="2"/>
              </a:xfrm>
              <a:custGeom>
                <a:avLst/>
                <a:gdLst>
                  <a:gd name="T0" fmla="*/ 87 w 345"/>
                  <a:gd name="T1" fmla="*/ 1 h 4"/>
                  <a:gd name="T2" fmla="*/ 86 w 345"/>
                  <a:gd name="T3" fmla="*/ 0 h 4"/>
                  <a:gd name="T4" fmla="*/ 0 w 345"/>
                  <a:gd name="T5" fmla="*/ 0 h 4"/>
                  <a:gd name="T6" fmla="*/ 0 w 345"/>
                  <a:gd name="T7" fmla="*/ 1 h 4"/>
                  <a:gd name="T8" fmla="*/ 86 w 345"/>
                  <a:gd name="T9" fmla="*/ 1 h 4"/>
                  <a:gd name="T10" fmla="*/ 86 w 345"/>
                  <a:gd name="T11" fmla="*/ 1 h 4"/>
                  <a:gd name="T12" fmla="*/ 86 w 345"/>
                  <a:gd name="T13" fmla="*/ 1 h 4"/>
                  <a:gd name="T14" fmla="*/ 86 w 345"/>
                  <a:gd name="T15" fmla="*/ 1 h 4"/>
                  <a:gd name="T16" fmla="*/ 87 w 345"/>
                  <a:gd name="T17" fmla="*/ 1 h 4"/>
                  <a:gd name="T18" fmla="*/ 87 w 345"/>
                  <a:gd name="T19" fmla="*/ 1 h 4"/>
                  <a:gd name="T20" fmla="*/ 87 w 345"/>
                  <a:gd name="T21" fmla="*/ 1 h 4"/>
                  <a:gd name="T22" fmla="*/ 87 w 345"/>
                  <a:gd name="T23" fmla="*/ 1 h 4"/>
                  <a:gd name="T24" fmla="*/ 87 w 345"/>
                  <a:gd name="T25" fmla="*/ 0 h 4"/>
                  <a:gd name="T26" fmla="*/ 86 w 345"/>
                  <a:gd name="T27" fmla="*/ 0 h 4"/>
                  <a:gd name="T28" fmla="*/ 86 w 345"/>
                  <a:gd name="T29" fmla="*/ 0 h 4"/>
                  <a:gd name="T30" fmla="*/ 87 w 345"/>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5"/>
                  <a:gd name="T49" fmla="*/ 0 h 4"/>
                  <a:gd name="T50" fmla="*/ 345 w 345"/>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5" h="4">
                    <a:moveTo>
                      <a:pt x="345" y="3"/>
                    </a:moveTo>
                    <a:lnTo>
                      <a:pt x="343" y="0"/>
                    </a:lnTo>
                    <a:lnTo>
                      <a:pt x="0" y="0"/>
                    </a:lnTo>
                    <a:lnTo>
                      <a:pt x="0" y="4"/>
                    </a:lnTo>
                    <a:lnTo>
                      <a:pt x="343" y="4"/>
                    </a:lnTo>
                    <a:lnTo>
                      <a:pt x="341" y="1"/>
                    </a:lnTo>
                    <a:lnTo>
                      <a:pt x="343" y="4"/>
                    </a:lnTo>
                    <a:lnTo>
                      <a:pt x="344" y="4"/>
                    </a:lnTo>
                    <a:lnTo>
                      <a:pt x="345" y="4"/>
                    </a:lnTo>
                    <a:lnTo>
                      <a:pt x="345" y="3"/>
                    </a:lnTo>
                    <a:lnTo>
                      <a:pt x="345" y="2"/>
                    </a:lnTo>
                    <a:lnTo>
                      <a:pt x="345" y="1"/>
                    </a:lnTo>
                    <a:lnTo>
                      <a:pt x="345" y="0"/>
                    </a:lnTo>
                    <a:lnTo>
                      <a:pt x="344" y="0"/>
                    </a:lnTo>
                    <a:lnTo>
                      <a:pt x="343" y="0"/>
                    </a:lnTo>
                    <a:lnTo>
                      <a:pt x="345" y="3"/>
                    </a:lnTo>
                    <a:close/>
                  </a:path>
                </a:pathLst>
              </a:custGeom>
              <a:solidFill>
                <a:srgbClr val="000000"/>
              </a:solidFill>
              <a:ln w="9525">
                <a:noFill/>
                <a:round/>
                <a:headEnd/>
                <a:tailEnd/>
              </a:ln>
            </p:spPr>
            <p:txBody>
              <a:bodyPr/>
              <a:lstStyle/>
              <a:p>
                <a:endParaRPr lang="en-GB"/>
              </a:p>
            </p:txBody>
          </p:sp>
          <p:sp>
            <p:nvSpPr>
              <p:cNvPr id="87" name="Freeform 289"/>
              <p:cNvSpPr>
                <a:spLocks/>
              </p:cNvSpPr>
              <p:nvPr/>
            </p:nvSpPr>
            <p:spPr bwMode="auto">
              <a:xfrm>
                <a:off x="177" y="2104"/>
                <a:ext cx="6" cy="14"/>
              </a:xfrm>
              <a:custGeom>
                <a:avLst/>
                <a:gdLst>
                  <a:gd name="T0" fmla="*/ 1 w 11"/>
                  <a:gd name="T1" fmla="*/ 8 h 26"/>
                  <a:gd name="T2" fmla="*/ 1 w 11"/>
                  <a:gd name="T3" fmla="*/ 7 h 26"/>
                  <a:gd name="T4" fmla="*/ 3 w 11"/>
                  <a:gd name="T5" fmla="*/ 1 h 26"/>
                  <a:gd name="T6" fmla="*/ 2 w 11"/>
                  <a:gd name="T7" fmla="*/ 0 h 26"/>
                  <a:gd name="T8" fmla="*/ 0 w 11"/>
                  <a:gd name="T9" fmla="*/ 6 h 26"/>
                  <a:gd name="T10" fmla="*/ 1 w 11"/>
                  <a:gd name="T11" fmla="*/ 6 h 26"/>
                  <a:gd name="T12" fmla="*/ 0 w 11"/>
                  <a:gd name="T13" fmla="*/ 6 h 26"/>
                  <a:gd name="T14" fmla="*/ 0 w 11"/>
                  <a:gd name="T15" fmla="*/ 7 h 26"/>
                  <a:gd name="T16" fmla="*/ 0 w 11"/>
                  <a:gd name="T17" fmla="*/ 7 h 26"/>
                  <a:gd name="T18" fmla="*/ 1 w 11"/>
                  <a:gd name="T19" fmla="*/ 7 h 26"/>
                  <a:gd name="T20" fmla="*/ 1 w 11"/>
                  <a:gd name="T21" fmla="*/ 8 h 26"/>
                  <a:gd name="T22" fmla="*/ 1 w 11"/>
                  <a:gd name="T23" fmla="*/ 8 h 26"/>
                  <a:gd name="T24" fmla="*/ 1 w 11"/>
                  <a:gd name="T25" fmla="*/ 7 h 26"/>
                  <a:gd name="T26" fmla="*/ 1 w 11"/>
                  <a:gd name="T27" fmla="*/ 7 h 26"/>
                  <a:gd name="T28" fmla="*/ 1 w 11"/>
                  <a:gd name="T29" fmla="*/ 7 h 26"/>
                  <a:gd name="T30" fmla="*/ 1 w 11"/>
                  <a:gd name="T31" fmla="*/ 8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26"/>
                  <a:gd name="T50" fmla="*/ 11 w 11"/>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26">
                    <a:moveTo>
                      <a:pt x="2" y="26"/>
                    </a:moveTo>
                    <a:lnTo>
                      <a:pt x="4" y="24"/>
                    </a:lnTo>
                    <a:lnTo>
                      <a:pt x="11" y="2"/>
                    </a:lnTo>
                    <a:lnTo>
                      <a:pt x="7" y="0"/>
                    </a:lnTo>
                    <a:lnTo>
                      <a:pt x="0" y="23"/>
                    </a:lnTo>
                    <a:lnTo>
                      <a:pt x="2" y="21"/>
                    </a:lnTo>
                    <a:lnTo>
                      <a:pt x="0" y="23"/>
                    </a:lnTo>
                    <a:lnTo>
                      <a:pt x="0" y="24"/>
                    </a:lnTo>
                    <a:lnTo>
                      <a:pt x="0" y="25"/>
                    </a:lnTo>
                    <a:lnTo>
                      <a:pt x="1" y="25"/>
                    </a:lnTo>
                    <a:lnTo>
                      <a:pt x="2" y="26"/>
                    </a:lnTo>
                    <a:lnTo>
                      <a:pt x="3" y="26"/>
                    </a:lnTo>
                    <a:lnTo>
                      <a:pt x="3" y="25"/>
                    </a:lnTo>
                    <a:lnTo>
                      <a:pt x="4" y="25"/>
                    </a:lnTo>
                    <a:lnTo>
                      <a:pt x="4" y="24"/>
                    </a:lnTo>
                    <a:lnTo>
                      <a:pt x="2" y="26"/>
                    </a:lnTo>
                    <a:close/>
                  </a:path>
                </a:pathLst>
              </a:custGeom>
              <a:solidFill>
                <a:srgbClr val="000000"/>
              </a:solidFill>
              <a:ln w="9525">
                <a:noFill/>
                <a:round/>
                <a:headEnd/>
                <a:tailEnd/>
              </a:ln>
            </p:spPr>
            <p:txBody>
              <a:bodyPr/>
              <a:lstStyle/>
              <a:p>
                <a:endParaRPr lang="en-GB"/>
              </a:p>
            </p:txBody>
          </p:sp>
          <p:sp>
            <p:nvSpPr>
              <p:cNvPr id="88" name="Freeform 290"/>
              <p:cNvSpPr>
                <a:spLocks/>
              </p:cNvSpPr>
              <p:nvPr/>
            </p:nvSpPr>
            <p:spPr bwMode="auto">
              <a:xfrm>
                <a:off x="5" y="2105"/>
                <a:ext cx="175" cy="6"/>
              </a:xfrm>
              <a:custGeom>
                <a:avLst/>
                <a:gdLst>
                  <a:gd name="T0" fmla="*/ 86 w 352"/>
                  <a:gd name="T1" fmla="*/ 3 h 11"/>
                  <a:gd name="T2" fmla="*/ 3 w 352"/>
                  <a:gd name="T3" fmla="*/ 3 h 11"/>
                  <a:gd name="T4" fmla="*/ 3 w 352"/>
                  <a:gd name="T5" fmla="*/ 3 h 11"/>
                  <a:gd name="T6" fmla="*/ 3 w 352"/>
                  <a:gd name="T7" fmla="*/ 3 h 11"/>
                  <a:gd name="T8" fmla="*/ 2 w 352"/>
                  <a:gd name="T9" fmla="*/ 3 h 11"/>
                  <a:gd name="T10" fmla="*/ 2 w 352"/>
                  <a:gd name="T11" fmla="*/ 3 h 11"/>
                  <a:gd name="T12" fmla="*/ 1 w 352"/>
                  <a:gd name="T13" fmla="*/ 3 h 11"/>
                  <a:gd name="T14" fmla="*/ 1 w 352"/>
                  <a:gd name="T15" fmla="*/ 3 h 11"/>
                  <a:gd name="T16" fmla="*/ 1 w 352"/>
                  <a:gd name="T17" fmla="*/ 3 h 11"/>
                  <a:gd name="T18" fmla="*/ 1 w 352"/>
                  <a:gd name="T19" fmla="*/ 3 h 11"/>
                  <a:gd name="T20" fmla="*/ 0 w 352"/>
                  <a:gd name="T21" fmla="*/ 2 h 11"/>
                  <a:gd name="T22" fmla="*/ 0 w 352"/>
                  <a:gd name="T23" fmla="*/ 2 h 11"/>
                  <a:gd name="T24" fmla="*/ 0 w 352"/>
                  <a:gd name="T25" fmla="*/ 2 h 11"/>
                  <a:gd name="T26" fmla="*/ 0 w 352"/>
                  <a:gd name="T27" fmla="*/ 2 h 11"/>
                  <a:gd name="T28" fmla="*/ 0 w 352"/>
                  <a:gd name="T29" fmla="*/ 2 h 11"/>
                  <a:gd name="T30" fmla="*/ 0 w 352"/>
                  <a:gd name="T31" fmla="*/ 2 h 11"/>
                  <a:gd name="T32" fmla="*/ 0 w 352"/>
                  <a:gd name="T33" fmla="*/ 1 h 11"/>
                  <a:gd name="T34" fmla="*/ 0 w 352"/>
                  <a:gd name="T35" fmla="*/ 1 h 11"/>
                  <a:gd name="T36" fmla="*/ 0 w 352"/>
                  <a:gd name="T37" fmla="*/ 1 h 11"/>
                  <a:gd name="T38" fmla="*/ 1 w 352"/>
                  <a:gd name="T39" fmla="*/ 1 h 11"/>
                  <a:gd name="T40" fmla="*/ 1 w 352"/>
                  <a:gd name="T41" fmla="*/ 1 h 11"/>
                  <a:gd name="T42" fmla="*/ 1 w 352"/>
                  <a:gd name="T43" fmla="*/ 1 h 11"/>
                  <a:gd name="T44" fmla="*/ 1 w 352"/>
                  <a:gd name="T45" fmla="*/ 1 h 11"/>
                  <a:gd name="T46" fmla="*/ 2 w 352"/>
                  <a:gd name="T47" fmla="*/ 0 h 11"/>
                  <a:gd name="T48" fmla="*/ 2 w 352"/>
                  <a:gd name="T49" fmla="*/ 0 h 11"/>
                  <a:gd name="T50" fmla="*/ 3 w 352"/>
                  <a:gd name="T51" fmla="*/ 0 h 11"/>
                  <a:gd name="T52" fmla="*/ 3 w 352"/>
                  <a:gd name="T53" fmla="*/ 0 h 11"/>
                  <a:gd name="T54" fmla="*/ 3 w 352"/>
                  <a:gd name="T55" fmla="*/ 0 h 11"/>
                  <a:gd name="T56" fmla="*/ 87 w 352"/>
                  <a:gd name="T57" fmla="*/ 0 h 11"/>
                  <a:gd name="T58" fmla="*/ 86 w 352"/>
                  <a:gd name="T59" fmla="*/ 3 h 1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52"/>
                  <a:gd name="T91" fmla="*/ 0 h 11"/>
                  <a:gd name="T92" fmla="*/ 352 w 352"/>
                  <a:gd name="T93" fmla="*/ 11 h 1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52" h="11">
                    <a:moveTo>
                      <a:pt x="348" y="11"/>
                    </a:moveTo>
                    <a:lnTo>
                      <a:pt x="14" y="11"/>
                    </a:lnTo>
                    <a:lnTo>
                      <a:pt x="13" y="11"/>
                    </a:lnTo>
                    <a:lnTo>
                      <a:pt x="12" y="11"/>
                    </a:lnTo>
                    <a:lnTo>
                      <a:pt x="9" y="10"/>
                    </a:lnTo>
                    <a:lnTo>
                      <a:pt x="8" y="10"/>
                    </a:lnTo>
                    <a:lnTo>
                      <a:pt x="7" y="10"/>
                    </a:lnTo>
                    <a:lnTo>
                      <a:pt x="6" y="10"/>
                    </a:lnTo>
                    <a:lnTo>
                      <a:pt x="5" y="9"/>
                    </a:lnTo>
                    <a:lnTo>
                      <a:pt x="4" y="9"/>
                    </a:lnTo>
                    <a:lnTo>
                      <a:pt x="3" y="8"/>
                    </a:lnTo>
                    <a:lnTo>
                      <a:pt x="1" y="8"/>
                    </a:lnTo>
                    <a:lnTo>
                      <a:pt x="1" y="7"/>
                    </a:lnTo>
                    <a:lnTo>
                      <a:pt x="0" y="6"/>
                    </a:lnTo>
                    <a:lnTo>
                      <a:pt x="0" y="5"/>
                    </a:lnTo>
                    <a:lnTo>
                      <a:pt x="1" y="5"/>
                    </a:lnTo>
                    <a:lnTo>
                      <a:pt x="1" y="3"/>
                    </a:lnTo>
                    <a:lnTo>
                      <a:pt x="3" y="3"/>
                    </a:lnTo>
                    <a:lnTo>
                      <a:pt x="3" y="2"/>
                    </a:lnTo>
                    <a:lnTo>
                      <a:pt x="4" y="2"/>
                    </a:lnTo>
                    <a:lnTo>
                      <a:pt x="5" y="1"/>
                    </a:lnTo>
                    <a:lnTo>
                      <a:pt x="6" y="1"/>
                    </a:lnTo>
                    <a:lnTo>
                      <a:pt x="7" y="1"/>
                    </a:lnTo>
                    <a:lnTo>
                      <a:pt x="8" y="0"/>
                    </a:lnTo>
                    <a:lnTo>
                      <a:pt x="9" y="0"/>
                    </a:lnTo>
                    <a:lnTo>
                      <a:pt x="12" y="0"/>
                    </a:lnTo>
                    <a:lnTo>
                      <a:pt x="13" y="0"/>
                    </a:lnTo>
                    <a:lnTo>
                      <a:pt x="14" y="0"/>
                    </a:lnTo>
                    <a:lnTo>
                      <a:pt x="352" y="0"/>
                    </a:lnTo>
                    <a:lnTo>
                      <a:pt x="348" y="11"/>
                    </a:lnTo>
                    <a:close/>
                  </a:path>
                </a:pathLst>
              </a:custGeom>
              <a:solidFill>
                <a:srgbClr val="BFBFBF"/>
              </a:solidFill>
              <a:ln w="9525">
                <a:noFill/>
                <a:round/>
                <a:headEnd/>
                <a:tailEnd/>
              </a:ln>
            </p:spPr>
            <p:txBody>
              <a:bodyPr/>
              <a:lstStyle/>
              <a:p>
                <a:endParaRPr lang="en-GB"/>
              </a:p>
            </p:txBody>
          </p:sp>
          <p:sp>
            <p:nvSpPr>
              <p:cNvPr id="89" name="Freeform 291"/>
              <p:cNvSpPr>
                <a:spLocks/>
              </p:cNvSpPr>
              <p:nvPr/>
            </p:nvSpPr>
            <p:spPr bwMode="auto">
              <a:xfrm>
                <a:off x="10" y="2110"/>
                <a:ext cx="169" cy="2"/>
              </a:xfrm>
              <a:custGeom>
                <a:avLst/>
                <a:gdLst>
                  <a:gd name="T0" fmla="*/ 1 w 336"/>
                  <a:gd name="T1" fmla="*/ 1 h 5"/>
                  <a:gd name="T2" fmla="*/ 85 w 336"/>
                  <a:gd name="T3" fmla="*/ 1 h 5"/>
                  <a:gd name="T4" fmla="*/ 85 w 336"/>
                  <a:gd name="T5" fmla="*/ 0 h 5"/>
                  <a:gd name="T6" fmla="*/ 1 w 336"/>
                  <a:gd name="T7" fmla="*/ 0 h 5"/>
                  <a:gd name="T8" fmla="*/ 1 w 336"/>
                  <a:gd name="T9" fmla="*/ 0 h 5"/>
                  <a:gd name="T10" fmla="*/ 1 w 336"/>
                  <a:gd name="T11" fmla="*/ 0 h 5"/>
                  <a:gd name="T12" fmla="*/ 0 w 336"/>
                  <a:gd name="T13" fmla="*/ 0 h 5"/>
                  <a:gd name="T14" fmla="*/ 0 w 336"/>
                  <a:gd name="T15" fmla="*/ 0 h 5"/>
                  <a:gd name="T16" fmla="*/ 1 w 336"/>
                  <a:gd name="T17" fmla="*/ 0 h 5"/>
                  <a:gd name="T18" fmla="*/ 1 w 336"/>
                  <a:gd name="T19" fmla="*/ 1 h 5"/>
                  <a:gd name="T20" fmla="*/ 1 w 336"/>
                  <a:gd name="T21" fmla="*/ 1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6"/>
                  <a:gd name="T34" fmla="*/ 0 h 5"/>
                  <a:gd name="T35" fmla="*/ 336 w 336"/>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6" h="5">
                    <a:moveTo>
                      <a:pt x="2" y="5"/>
                    </a:moveTo>
                    <a:lnTo>
                      <a:pt x="336" y="5"/>
                    </a:lnTo>
                    <a:lnTo>
                      <a:pt x="336" y="0"/>
                    </a:lnTo>
                    <a:lnTo>
                      <a:pt x="2" y="0"/>
                    </a:lnTo>
                    <a:lnTo>
                      <a:pt x="1" y="0"/>
                    </a:lnTo>
                    <a:lnTo>
                      <a:pt x="1" y="1"/>
                    </a:lnTo>
                    <a:lnTo>
                      <a:pt x="0" y="1"/>
                    </a:lnTo>
                    <a:lnTo>
                      <a:pt x="0" y="2"/>
                    </a:lnTo>
                    <a:lnTo>
                      <a:pt x="1" y="2"/>
                    </a:lnTo>
                    <a:lnTo>
                      <a:pt x="1" y="4"/>
                    </a:lnTo>
                    <a:lnTo>
                      <a:pt x="2" y="5"/>
                    </a:lnTo>
                    <a:close/>
                  </a:path>
                </a:pathLst>
              </a:custGeom>
              <a:solidFill>
                <a:srgbClr val="000000"/>
              </a:solidFill>
              <a:ln w="9525">
                <a:noFill/>
                <a:round/>
                <a:headEnd/>
                <a:tailEnd/>
              </a:ln>
            </p:spPr>
            <p:txBody>
              <a:bodyPr/>
              <a:lstStyle/>
              <a:p>
                <a:endParaRPr lang="en-GB"/>
              </a:p>
            </p:txBody>
          </p:sp>
          <p:sp>
            <p:nvSpPr>
              <p:cNvPr id="90" name="Freeform 292"/>
              <p:cNvSpPr>
                <a:spLocks/>
              </p:cNvSpPr>
              <p:nvPr/>
            </p:nvSpPr>
            <p:spPr bwMode="auto">
              <a:xfrm>
                <a:off x="3" y="2104"/>
                <a:ext cx="10" cy="8"/>
              </a:xfrm>
              <a:custGeom>
                <a:avLst/>
                <a:gdLst>
                  <a:gd name="T0" fmla="*/ 3 w 20"/>
                  <a:gd name="T1" fmla="*/ 0 h 16"/>
                  <a:gd name="T2" fmla="*/ 3 w 20"/>
                  <a:gd name="T3" fmla="*/ 0 h 16"/>
                  <a:gd name="T4" fmla="*/ 3 w 20"/>
                  <a:gd name="T5" fmla="*/ 1 h 16"/>
                  <a:gd name="T6" fmla="*/ 1 w 20"/>
                  <a:gd name="T7" fmla="*/ 1 h 16"/>
                  <a:gd name="T8" fmla="*/ 1 w 20"/>
                  <a:gd name="T9" fmla="*/ 1 h 16"/>
                  <a:gd name="T10" fmla="*/ 1 w 20"/>
                  <a:gd name="T11" fmla="*/ 1 h 16"/>
                  <a:gd name="T12" fmla="*/ 1 w 20"/>
                  <a:gd name="T13" fmla="*/ 1 h 16"/>
                  <a:gd name="T14" fmla="*/ 0 w 20"/>
                  <a:gd name="T15" fmla="*/ 1 h 16"/>
                  <a:gd name="T16" fmla="*/ 0 w 20"/>
                  <a:gd name="T17" fmla="*/ 2 h 16"/>
                  <a:gd name="T18" fmla="*/ 1 w 20"/>
                  <a:gd name="T19" fmla="*/ 2 h 16"/>
                  <a:gd name="T20" fmla="*/ 1 w 20"/>
                  <a:gd name="T21" fmla="*/ 3 h 16"/>
                  <a:gd name="T22" fmla="*/ 1 w 20"/>
                  <a:gd name="T23" fmla="*/ 3 h 16"/>
                  <a:gd name="T24" fmla="*/ 2 w 20"/>
                  <a:gd name="T25" fmla="*/ 3 h 16"/>
                  <a:gd name="T26" fmla="*/ 3 w 20"/>
                  <a:gd name="T27" fmla="*/ 3 h 16"/>
                  <a:gd name="T28" fmla="*/ 3 w 20"/>
                  <a:gd name="T29" fmla="*/ 4 h 16"/>
                  <a:gd name="T30" fmla="*/ 4 w 20"/>
                  <a:gd name="T31" fmla="*/ 4 h 16"/>
                  <a:gd name="T32" fmla="*/ 3 w 20"/>
                  <a:gd name="T33" fmla="*/ 2 h 16"/>
                  <a:gd name="T34" fmla="*/ 3 w 20"/>
                  <a:gd name="T35" fmla="*/ 2 h 16"/>
                  <a:gd name="T36" fmla="*/ 3 w 20"/>
                  <a:gd name="T37" fmla="*/ 2 h 16"/>
                  <a:gd name="T38" fmla="*/ 2 w 20"/>
                  <a:gd name="T39" fmla="*/ 2 h 16"/>
                  <a:gd name="T40" fmla="*/ 1 w 20"/>
                  <a:gd name="T41" fmla="*/ 2 h 16"/>
                  <a:gd name="T42" fmla="*/ 1 w 20"/>
                  <a:gd name="T43" fmla="*/ 1 h 16"/>
                  <a:gd name="T44" fmla="*/ 1 w 20"/>
                  <a:gd name="T45" fmla="*/ 1 h 16"/>
                  <a:gd name="T46" fmla="*/ 3 w 20"/>
                  <a:gd name="T47" fmla="*/ 1 h 16"/>
                  <a:gd name="T48" fmla="*/ 3 w 20"/>
                  <a:gd name="T49" fmla="*/ 1 h 16"/>
                  <a:gd name="T50" fmla="*/ 3 w 20"/>
                  <a:gd name="T51" fmla="*/ 1 h 16"/>
                  <a:gd name="T52" fmla="*/ 4 w 20"/>
                  <a:gd name="T53" fmla="*/ 1 h 16"/>
                  <a:gd name="T54" fmla="*/ 5 w 20"/>
                  <a:gd name="T55" fmla="*/ 1 h 16"/>
                  <a:gd name="T56" fmla="*/ 5 w 20"/>
                  <a:gd name="T57" fmla="*/ 1 h 16"/>
                  <a:gd name="T58" fmla="*/ 5 w 20"/>
                  <a:gd name="T59" fmla="*/ 1 h 16"/>
                  <a:gd name="T60" fmla="*/ 5 w 20"/>
                  <a:gd name="T61" fmla="*/ 0 h 16"/>
                  <a:gd name="T62" fmla="*/ 4 w 20"/>
                  <a:gd name="T63" fmla="*/ 0 h 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
                  <a:gd name="T97" fmla="*/ 0 h 16"/>
                  <a:gd name="T98" fmla="*/ 20 w 20"/>
                  <a:gd name="T99" fmla="*/ 16 h 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 h="16">
                    <a:moveTo>
                      <a:pt x="16" y="0"/>
                    </a:moveTo>
                    <a:lnTo>
                      <a:pt x="15" y="0"/>
                    </a:lnTo>
                    <a:lnTo>
                      <a:pt x="13" y="0"/>
                    </a:lnTo>
                    <a:lnTo>
                      <a:pt x="11" y="0"/>
                    </a:lnTo>
                    <a:lnTo>
                      <a:pt x="10" y="0"/>
                    </a:lnTo>
                    <a:lnTo>
                      <a:pt x="9" y="1"/>
                    </a:lnTo>
                    <a:lnTo>
                      <a:pt x="8" y="1"/>
                    </a:lnTo>
                    <a:lnTo>
                      <a:pt x="6" y="1"/>
                    </a:lnTo>
                    <a:lnTo>
                      <a:pt x="6" y="2"/>
                    </a:lnTo>
                    <a:lnTo>
                      <a:pt x="5" y="2"/>
                    </a:lnTo>
                    <a:lnTo>
                      <a:pt x="3" y="3"/>
                    </a:lnTo>
                    <a:lnTo>
                      <a:pt x="2" y="3"/>
                    </a:lnTo>
                    <a:lnTo>
                      <a:pt x="2" y="4"/>
                    </a:lnTo>
                    <a:lnTo>
                      <a:pt x="1" y="4"/>
                    </a:lnTo>
                    <a:lnTo>
                      <a:pt x="1" y="5"/>
                    </a:lnTo>
                    <a:lnTo>
                      <a:pt x="0" y="7"/>
                    </a:lnTo>
                    <a:lnTo>
                      <a:pt x="0" y="8"/>
                    </a:lnTo>
                    <a:lnTo>
                      <a:pt x="0" y="9"/>
                    </a:lnTo>
                    <a:lnTo>
                      <a:pt x="1" y="10"/>
                    </a:lnTo>
                    <a:lnTo>
                      <a:pt x="2" y="11"/>
                    </a:lnTo>
                    <a:lnTo>
                      <a:pt x="2" y="12"/>
                    </a:lnTo>
                    <a:lnTo>
                      <a:pt x="3" y="12"/>
                    </a:lnTo>
                    <a:lnTo>
                      <a:pt x="5" y="13"/>
                    </a:lnTo>
                    <a:lnTo>
                      <a:pt x="6" y="13"/>
                    </a:lnTo>
                    <a:lnTo>
                      <a:pt x="7" y="13"/>
                    </a:lnTo>
                    <a:lnTo>
                      <a:pt x="8" y="15"/>
                    </a:lnTo>
                    <a:lnTo>
                      <a:pt x="9" y="15"/>
                    </a:lnTo>
                    <a:lnTo>
                      <a:pt x="10" y="15"/>
                    </a:lnTo>
                    <a:lnTo>
                      <a:pt x="11" y="15"/>
                    </a:lnTo>
                    <a:lnTo>
                      <a:pt x="14" y="16"/>
                    </a:lnTo>
                    <a:lnTo>
                      <a:pt x="15" y="16"/>
                    </a:lnTo>
                    <a:lnTo>
                      <a:pt x="16" y="16"/>
                    </a:lnTo>
                    <a:lnTo>
                      <a:pt x="16" y="11"/>
                    </a:lnTo>
                    <a:lnTo>
                      <a:pt x="15" y="10"/>
                    </a:lnTo>
                    <a:lnTo>
                      <a:pt x="14" y="10"/>
                    </a:lnTo>
                    <a:lnTo>
                      <a:pt x="13" y="10"/>
                    </a:lnTo>
                    <a:lnTo>
                      <a:pt x="11" y="10"/>
                    </a:lnTo>
                    <a:lnTo>
                      <a:pt x="10" y="10"/>
                    </a:lnTo>
                    <a:lnTo>
                      <a:pt x="9" y="10"/>
                    </a:lnTo>
                    <a:lnTo>
                      <a:pt x="8" y="9"/>
                    </a:lnTo>
                    <a:lnTo>
                      <a:pt x="7" y="9"/>
                    </a:lnTo>
                    <a:lnTo>
                      <a:pt x="6" y="9"/>
                    </a:lnTo>
                    <a:lnTo>
                      <a:pt x="6" y="8"/>
                    </a:lnTo>
                    <a:lnTo>
                      <a:pt x="6" y="7"/>
                    </a:lnTo>
                    <a:lnTo>
                      <a:pt x="7" y="7"/>
                    </a:lnTo>
                    <a:lnTo>
                      <a:pt x="7" y="5"/>
                    </a:lnTo>
                    <a:lnTo>
                      <a:pt x="8" y="5"/>
                    </a:lnTo>
                    <a:lnTo>
                      <a:pt x="9" y="5"/>
                    </a:lnTo>
                    <a:lnTo>
                      <a:pt x="10" y="5"/>
                    </a:lnTo>
                    <a:lnTo>
                      <a:pt x="11" y="4"/>
                    </a:lnTo>
                    <a:lnTo>
                      <a:pt x="13" y="4"/>
                    </a:lnTo>
                    <a:lnTo>
                      <a:pt x="14" y="4"/>
                    </a:lnTo>
                    <a:lnTo>
                      <a:pt x="15" y="4"/>
                    </a:lnTo>
                    <a:lnTo>
                      <a:pt x="16" y="4"/>
                    </a:lnTo>
                    <a:lnTo>
                      <a:pt x="17" y="4"/>
                    </a:lnTo>
                    <a:lnTo>
                      <a:pt x="18" y="4"/>
                    </a:lnTo>
                    <a:lnTo>
                      <a:pt x="18" y="3"/>
                    </a:lnTo>
                    <a:lnTo>
                      <a:pt x="20" y="3"/>
                    </a:lnTo>
                    <a:lnTo>
                      <a:pt x="20" y="2"/>
                    </a:lnTo>
                    <a:lnTo>
                      <a:pt x="20" y="1"/>
                    </a:lnTo>
                    <a:lnTo>
                      <a:pt x="18" y="1"/>
                    </a:lnTo>
                    <a:lnTo>
                      <a:pt x="18" y="0"/>
                    </a:lnTo>
                    <a:lnTo>
                      <a:pt x="17" y="0"/>
                    </a:lnTo>
                    <a:lnTo>
                      <a:pt x="16" y="0"/>
                    </a:lnTo>
                    <a:close/>
                  </a:path>
                </a:pathLst>
              </a:custGeom>
              <a:solidFill>
                <a:srgbClr val="000000"/>
              </a:solidFill>
              <a:ln w="9525">
                <a:noFill/>
                <a:round/>
                <a:headEnd/>
                <a:tailEnd/>
              </a:ln>
            </p:spPr>
            <p:txBody>
              <a:bodyPr/>
              <a:lstStyle/>
              <a:p>
                <a:endParaRPr lang="en-GB"/>
              </a:p>
            </p:txBody>
          </p:sp>
          <p:sp>
            <p:nvSpPr>
              <p:cNvPr id="91" name="Freeform 293"/>
              <p:cNvSpPr>
                <a:spLocks/>
              </p:cNvSpPr>
              <p:nvPr/>
            </p:nvSpPr>
            <p:spPr bwMode="auto">
              <a:xfrm>
                <a:off x="12" y="2104"/>
                <a:ext cx="170" cy="2"/>
              </a:xfrm>
              <a:custGeom>
                <a:avLst/>
                <a:gdLst>
                  <a:gd name="T0" fmla="*/ 85 w 341"/>
                  <a:gd name="T1" fmla="*/ 1 h 4"/>
                  <a:gd name="T2" fmla="*/ 84 w 341"/>
                  <a:gd name="T3" fmla="*/ 0 h 4"/>
                  <a:gd name="T4" fmla="*/ 0 w 341"/>
                  <a:gd name="T5" fmla="*/ 0 h 4"/>
                  <a:gd name="T6" fmla="*/ 0 w 341"/>
                  <a:gd name="T7" fmla="*/ 1 h 4"/>
                  <a:gd name="T8" fmla="*/ 84 w 341"/>
                  <a:gd name="T9" fmla="*/ 1 h 4"/>
                  <a:gd name="T10" fmla="*/ 84 w 341"/>
                  <a:gd name="T11" fmla="*/ 1 h 4"/>
                  <a:gd name="T12" fmla="*/ 84 w 341"/>
                  <a:gd name="T13" fmla="*/ 1 h 4"/>
                  <a:gd name="T14" fmla="*/ 84 w 341"/>
                  <a:gd name="T15" fmla="*/ 1 h 4"/>
                  <a:gd name="T16" fmla="*/ 85 w 341"/>
                  <a:gd name="T17" fmla="*/ 1 h 4"/>
                  <a:gd name="T18" fmla="*/ 85 w 341"/>
                  <a:gd name="T19" fmla="*/ 1 h 4"/>
                  <a:gd name="T20" fmla="*/ 85 w 341"/>
                  <a:gd name="T21" fmla="*/ 1 h 4"/>
                  <a:gd name="T22" fmla="*/ 85 w 341"/>
                  <a:gd name="T23" fmla="*/ 1 h 4"/>
                  <a:gd name="T24" fmla="*/ 85 w 341"/>
                  <a:gd name="T25" fmla="*/ 1 h 4"/>
                  <a:gd name="T26" fmla="*/ 85 w 341"/>
                  <a:gd name="T27" fmla="*/ 1 h 4"/>
                  <a:gd name="T28" fmla="*/ 85 w 341"/>
                  <a:gd name="T29" fmla="*/ 0 h 4"/>
                  <a:gd name="T30" fmla="*/ 84 w 341"/>
                  <a:gd name="T31" fmla="*/ 0 h 4"/>
                  <a:gd name="T32" fmla="*/ 84 w 341"/>
                  <a:gd name="T33" fmla="*/ 0 h 4"/>
                  <a:gd name="T34" fmla="*/ 85 w 341"/>
                  <a:gd name="T35" fmla="*/ 1 h 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1"/>
                  <a:gd name="T55" fmla="*/ 0 h 4"/>
                  <a:gd name="T56" fmla="*/ 341 w 341"/>
                  <a:gd name="T57" fmla="*/ 4 h 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1" h="4">
                    <a:moveTo>
                      <a:pt x="340" y="3"/>
                    </a:moveTo>
                    <a:lnTo>
                      <a:pt x="338" y="0"/>
                    </a:lnTo>
                    <a:lnTo>
                      <a:pt x="0" y="0"/>
                    </a:lnTo>
                    <a:lnTo>
                      <a:pt x="0" y="4"/>
                    </a:lnTo>
                    <a:lnTo>
                      <a:pt x="338" y="4"/>
                    </a:lnTo>
                    <a:lnTo>
                      <a:pt x="337" y="1"/>
                    </a:lnTo>
                    <a:lnTo>
                      <a:pt x="338" y="4"/>
                    </a:lnTo>
                    <a:lnTo>
                      <a:pt x="339" y="4"/>
                    </a:lnTo>
                    <a:lnTo>
                      <a:pt x="340" y="4"/>
                    </a:lnTo>
                    <a:lnTo>
                      <a:pt x="340" y="3"/>
                    </a:lnTo>
                    <a:lnTo>
                      <a:pt x="341" y="3"/>
                    </a:lnTo>
                    <a:lnTo>
                      <a:pt x="341" y="2"/>
                    </a:lnTo>
                    <a:lnTo>
                      <a:pt x="341" y="1"/>
                    </a:lnTo>
                    <a:lnTo>
                      <a:pt x="340" y="1"/>
                    </a:lnTo>
                    <a:lnTo>
                      <a:pt x="340" y="0"/>
                    </a:lnTo>
                    <a:lnTo>
                      <a:pt x="339" y="0"/>
                    </a:lnTo>
                    <a:lnTo>
                      <a:pt x="338" y="0"/>
                    </a:lnTo>
                    <a:lnTo>
                      <a:pt x="340" y="3"/>
                    </a:lnTo>
                    <a:close/>
                  </a:path>
                </a:pathLst>
              </a:custGeom>
              <a:solidFill>
                <a:srgbClr val="000000"/>
              </a:solidFill>
              <a:ln w="9525">
                <a:noFill/>
                <a:round/>
                <a:headEnd/>
                <a:tailEnd/>
              </a:ln>
            </p:spPr>
            <p:txBody>
              <a:bodyPr/>
              <a:lstStyle/>
              <a:p>
                <a:endParaRPr lang="en-GB"/>
              </a:p>
            </p:txBody>
          </p:sp>
          <p:sp>
            <p:nvSpPr>
              <p:cNvPr id="92" name="Freeform 294"/>
              <p:cNvSpPr>
                <a:spLocks/>
              </p:cNvSpPr>
              <p:nvPr/>
            </p:nvSpPr>
            <p:spPr bwMode="auto">
              <a:xfrm>
                <a:off x="177" y="2104"/>
                <a:ext cx="4" cy="8"/>
              </a:xfrm>
              <a:custGeom>
                <a:avLst/>
                <a:gdLst>
                  <a:gd name="T0" fmla="*/ 1 w 8"/>
                  <a:gd name="T1" fmla="*/ 4 h 15"/>
                  <a:gd name="T2" fmla="*/ 1 w 8"/>
                  <a:gd name="T3" fmla="*/ 3 h 15"/>
                  <a:gd name="T4" fmla="*/ 2 w 8"/>
                  <a:gd name="T5" fmla="*/ 1 h 15"/>
                  <a:gd name="T6" fmla="*/ 1 w 8"/>
                  <a:gd name="T7" fmla="*/ 0 h 15"/>
                  <a:gd name="T8" fmla="*/ 0 w 8"/>
                  <a:gd name="T9" fmla="*/ 3 h 15"/>
                  <a:gd name="T10" fmla="*/ 1 w 8"/>
                  <a:gd name="T11" fmla="*/ 3 h 15"/>
                  <a:gd name="T12" fmla="*/ 0 w 8"/>
                  <a:gd name="T13" fmla="*/ 3 h 15"/>
                  <a:gd name="T14" fmla="*/ 0 w 8"/>
                  <a:gd name="T15" fmla="*/ 3 h 15"/>
                  <a:gd name="T16" fmla="*/ 0 w 8"/>
                  <a:gd name="T17" fmla="*/ 4 h 15"/>
                  <a:gd name="T18" fmla="*/ 1 w 8"/>
                  <a:gd name="T19" fmla="*/ 4 h 15"/>
                  <a:gd name="T20" fmla="*/ 1 w 8"/>
                  <a:gd name="T21" fmla="*/ 4 h 15"/>
                  <a:gd name="T22" fmla="*/ 1 w 8"/>
                  <a:gd name="T23" fmla="*/ 4 h 15"/>
                  <a:gd name="T24" fmla="*/ 1 w 8"/>
                  <a:gd name="T25" fmla="*/ 4 h 15"/>
                  <a:gd name="T26" fmla="*/ 1 w 8"/>
                  <a:gd name="T27" fmla="*/ 4 h 15"/>
                  <a:gd name="T28" fmla="*/ 1 w 8"/>
                  <a:gd name="T29" fmla="*/ 4 h 15"/>
                  <a:gd name="T30" fmla="*/ 1 w 8"/>
                  <a:gd name="T31" fmla="*/ 3 h 15"/>
                  <a:gd name="T32" fmla="*/ 1 w 8"/>
                  <a:gd name="T33" fmla="*/ 4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5"/>
                  <a:gd name="T53" fmla="*/ 8 w 8"/>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5">
                    <a:moveTo>
                      <a:pt x="2" y="15"/>
                    </a:moveTo>
                    <a:lnTo>
                      <a:pt x="5" y="12"/>
                    </a:lnTo>
                    <a:lnTo>
                      <a:pt x="8" y="2"/>
                    </a:lnTo>
                    <a:lnTo>
                      <a:pt x="5" y="0"/>
                    </a:lnTo>
                    <a:lnTo>
                      <a:pt x="0" y="11"/>
                    </a:lnTo>
                    <a:lnTo>
                      <a:pt x="2" y="10"/>
                    </a:lnTo>
                    <a:lnTo>
                      <a:pt x="0" y="11"/>
                    </a:lnTo>
                    <a:lnTo>
                      <a:pt x="0" y="12"/>
                    </a:lnTo>
                    <a:lnTo>
                      <a:pt x="0" y="14"/>
                    </a:lnTo>
                    <a:lnTo>
                      <a:pt x="1" y="14"/>
                    </a:lnTo>
                    <a:lnTo>
                      <a:pt x="1" y="15"/>
                    </a:lnTo>
                    <a:lnTo>
                      <a:pt x="2" y="15"/>
                    </a:lnTo>
                    <a:lnTo>
                      <a:pt x="3" y="15"/>
                    </a:lnTo>
                    <a:lnTo>
                      <a:pt x="3" y="14"/>
                    </a:lnTo>
                    <a:lnTo>
                      <a:pt x="5" y="14"/>
                    </a:lnTo>
                    <a:lnTo>
                      <a:pt x="5" y="12"/>
                    </a:lnTo>
                    <a:lnTo>
                      <a:pt x="2" y="15"/>
                    </a:lnTo>
                    <a:close/>
                  </a:path>
                </a:pathLst>
              </a:custGeom>
              <a:solidFill>
                <a:srgbClr val="000000"/>
              </a:solidFill>
              <a:ln w="9525">
                <a:noFill/>
                <a:round/>
                <a:headEnd/>
                <a:tailEnd/>
              </a:ln>
            </p:spPr>
            <p:txBody>
              <a:bodyPr/>
              <a:lstStyle/>
              <a:p>
                <a:endParaRPr lang="en-GB"/>
              </a:p>
            </p:txBody>
          </p:sp>
          <p:sp>
            <p:nvSpPr>
              <p:cNvPr id="93" name="Freeform 295"/>
              <p:cNvSpPr>
                <a:spLocks/>
              </p:cNvSpPr>
              <p:nvPr/>
            </p:nvSpPr>
            <p:spPr bwMode="auto">
              <a:xfrm>
                <a:off x="8" y="2106"/>
                <a:ext cx="2" cy="3"/>
              </a:xfrm>
              <a:custGeom>
                <a:avLst/>
                <a:gdLst>
                  <a:gd name="T0" fmla="*/ 1 w 4"/>
                  <a:gd name="T1" fmla="*/ 0 h 7"/>
                  <a:gd name="T2" fmla="*/ 1 w 4"/>
                  <a:gd name="T3" fmla="*/ 0 h 7"/>
                  <a:gd name="T4" fmla="*/ 1 w 4"/>
                  <a:gd name="T5" fmla="*/ 0 h 7"/>
                  <a:gd name="T6" fmla="*/ 0 w 4"/>
                  <a:gd name="T7" fmla="*/ 0 h 7"/>
                  <a:gd name="T8" fmla="*/ 0 w 4"/>
                  <a:gd name="T9" fmla="*/ 0 h 7"/>
                  <a:gd name="T10" fmla="*/ 0 w 4"/>
                  <a:gd name="T11" fmla="*/ 1 h 7"/>
                  <a:gd name="T12" fmla="*/ 0 w 4"/>
                  <a:gd name="T13" fmla="*/ 1 h 7"/>
                  <a:gd name="T14" fmla="*/ 0 w 4"/>
                  <a:gd name="T15" fmla="*/ 1 h 7"/>
                  <a:gd name="T16" fmla="*/ 1 w 4"/>
                  <a:gd name="T17" fmla="*/ 1 h 7"/>
                  <a:gd name="T18" fmla="*/ 1 w 4"/>
                  <a:gd name="T19" fmla="*/ 1 h 7"/>
                  <a:gd name="T20" fmla="*/ 1 w 4"/>
                  <a:gd name="T21" fmla="*/ 1 h 7"/>
                  <a:gd name="T22" fmla="*/ 1 w 4"/>
                  <a:gd name="T23" fmla="*/ 1 h 7"/>
                  <a:gd name="T24" fmla="*/ 1 w 4"/>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7"/>
                  <a:gd name="T41" fmla="*/ 4 w 4"/>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7">
                    <a:moveTo>
                      <a:pt x="4" y="0"/>
                    </a:moveTo>
                    <a:lnTo>
                      <a:pt x="2" y="0"/>
                    </a:lnTo>
                    <a:lnTo>
                      <a:pt x="1" y="0"/>
                    </a:lnTo>
                    <a:lnTo>
                      <a:pt x="0" y="1"/>
                    </a:lnTo>
                    <a:lnTo>
                      <a:pt x="0" y="2"/>
                    </a:lnTo>
                    <a:lnTo>
                      <a:pt x="0" y="4"/>
                    </a:lnTo>
                    <a:lnTo>
                      <a:pt x="0" y="5"/>
                    </a:lnTo>
                    <a:lnTo>
                      <a:pt x="0" y="6"/>
                    </a:lnTo>
                    <a:lnTo>
                      <a:pt x="1" y="6"/>
                    </a:lnTo>
                    <a:lnTo>
                      <a:pt x="2" y="6"/>
                    </a:lnTo>
                    <a:lnTo>
                      <a:pt x="2" y="7"/>
                    </a:lnTo>
                    <a:lnTo>
                      <a:pt x="4" y="7"/>
                    </a:lnTo>
                    <a:lnTo>
                      <a:pt x="4" y="0"/>
                    </a:lnTo>
                    <a:close/>
                  </a:path>
                </a:pathLst>
              </a:custGeom>
              <a:solidFill>
                <a:srgbClr val="FFFFFF"/>
              </a:solidFill>
              <a:ln w="9525">
                <a:noFill/>
                <a:round/>
                <a:headEnd/>
                <a:tailEnd/>
              </a:ln>
            </p:spPr>
            <p:txBody>
              <a:bodyPr/>
              <a:lstStyle/>
              <a:p>
                <a:endParaRPr lang="en-GB"/>
              </a:p>
            </p:txBody>
          </p:sp>
          <p:sp>
            <p:nvSpPr>
              <p:cNvPr id="94" name="Freeform 296"/>
              <p:cNvSpPr>
                <a:spLocks/>
              </p:cNvSpPr>
              <p:nvPr/>
            </p:nvSpPr>
            <p:spPr bwMode="auto">
              <a:xfrm>
                <a:off x="10" y="2106"/>
                <a:ext cx="167" cy="3"/>
              </a:xfrm>
              <a:custGeom>
                <a:avLst/>
                <a:gdLst>
                  <a:gd name="T0" fmla="*/ 83 w 335"/>
                  <a:gd name="T1" fmla="*/ 1 h 7"/>
                  <a:gd name="T2" fmla="*/ 83 w 335"/>
                  <a:gd name="T3" fmla="*/ 0 h 7"/>
                  <a:gd name="T4" fmla="*/ 0 w 335"/>
                  <a:gd name="T5" fmla="*/ 0 h 7"/>
                  <a:gd name="T6" fmla="*/ 0 w 335"/>
                  <a:gd name="T7" fmla="*/ 1 h 7"/>
                  <a:gd name="T8" fmla="*/ 83 w 335"/>
                  <a:gd name="T9" fmla="*/ 1 h 7"/>
                  <a:gd name="T10" fmla="*/ 83 w 335"/>
                  <a:gd name="T11" fmla="*/ 1 h 7"/>
                  <a:gd name="T12" fmla="*/ 0 60000 65536"/>
                  <a:gd name="T13" fmla="*/ 0 60000 65536"/>
                  <a:gd name="T14" fmla="*/ 0 60000 65536"/>
                  <a:gd name="T15" fmla="*/ 0 60000 65536"/>
                  <a:gd name="T16" fmla="*/ 0 60000 65536"/>
                  <a:gd name="T17" fmla="*/ 0 60000 65536"/>
                  <a:gd name="T18" fmla="*/ 0 w 335"/>
                  <a:gd name="T19" fmla="*/ 0 h 7"/>
                  <a:gd name="T20" fmla="*/ 335 w 335"/>
                  <a:gd name="T21" fmla="*/ 7 h 7"/>
                </a:gdLst>
                <a:ahLst/>
                <a:cxnLst>
                  <a:cxn ang="T12">
                    <a:pos x="T0" y="T1"/>
                  </a:cxn>
                  <a:cxn ang="T13">
                    <a:pos x="T2" y="T3"/>
                  </a:cxn>
                  <a:cxn ang="T14">
                    <a:pos x="T4" y="T5"/>
                  </a:cxn>
                  <a:cxn ang="T15">
                    <a:pos x="T6" y="T7"/>
                  </a:cxn>
                  <a:cxn ang="T16">
                    <a:pos x="T8" y="T9"/>
                  </a:cxn>
                  <a:cxn ang="T17">
                    <a:pos x="T10" y="T11"/>
                  </a:cxn>
                </a:cxnLst>
                <a:rect l="T18" t="T19" r="T20" b="T21"/>
                <a:pathLst>
                  <a:path w="335" h="7">
                    <a:moveTo>
                      <a:pt x="335" y="4"/>
                    </a:moveTo>
                    <a:lnTo>
                      <a:pt x="335" y="0"/>
                    </a:lnTo>
                    <a:lnTo>
                      <a:pt x="0" y="0"/>
                    </a:lnTo>
                    <a:lnTo>
                      <a:pt x="0" y="7"/>
                    </a:lnTo>
                    <a:lnTo>
                      <a:pt x="335" y="7"/>
                    </a:lnTo>
                    <a:lnTo>
                      <a:pt x="335" y="4"/>
                    </a:lnTo>
                    <a:close/>
                  </a:path>
                </a:pathLst>
              </a:custGeom>
              <a:solidFill>
                <a:srgbClr val="FFFFFF"/>
              </a:solidFill>
              <a:ln w="9525">
                <a:noFill/>
                <a:round/>
                <a:headEnd/>
                <a:tailEnd/>
              </a:ln>
            </p:spPr>
            <p:txBody>
              <a:bodyPr/>
              <a:lstStyle/>
              <a:p>
                <a:endParaRPr lang="en-GB"/>
              </a:p>
            </p:txBody>
          </p:sp>
          <p:sp>
            <p:nvSpPr>
              <p:cNvPr id="95" name="Freeform 297"/>
              <p:cNvSpPr>
                <a:spLocks/>
              </p:cNvSpPr>
              <p:nvPr/>
            </p:nvSpPr>
            <p:spPr bwMode="auto">
              <a:xfrm>
                <a:off x="177" y="2106"/>
                <a:ext cx="2" cy="3"/>
              </a:xfrm>
              <a:custGeom>
                <a:avLst/>
                <a:gdLst>
                  <a:gd name="T0" fmla="*/ 0 w 3"/>
                  <a:gd name="T1" fmla="*/ 1 h 7"/>
                  <a:gd name="T2" fmla="*/ 1 w 3"/>
                  <a:gd name="T3" fmla="*/ 1 h 7"/>
                  <a:gd name="T4" fmla="*/ 1 w 3"/>
                  <a:gd name="T5" fmla="*/ 1 h 7"/>
                  <a:gd name="T6" fmla="*/ 1 w 3"/>
                  <a:gd name="T7" fmla="*/ 1 h 7"/>
                  <a:gd name="T8" fmla="*/ 1 w 3"/>
                  <a:gd name="T9" fmla="*/ 1 h 7"/>
                  <a:gd name="T10" fmla="*/ 1 w 3"/>
                  <a:gd name="T11" fmla="*/ 1 h 7"/>
                  <a:gd name="T12" fmla="*/ 1 w 3"/>
                  <a:gd name="T13" fmla="*/ 1 h 7"/>
                  <a:gd name="T14" fmla="*/ 1 w 3"/>
                  <a:gd name="T15" fmla="*/ 0 h 7"/>
                  <a:gd name="T16" fmla="*/ 1 w 3"/>
                  <a:gd name="T17" fmla="*/ 0 h 7"/>
                  <a:gd name="T18" fmla="*/ 1 w 3"/>
                  <a:gd name="T19" fmla="*/ 0 h 7"/>
                  <a:gd name="T20" fmla="*/ 1 w 3"/>
                  <a:gd name="T21" fmla="*/ 0 h 7"/>
                  <a:gd name="T22" fmla="*/ 1 w 3"/>
                  <a:gd name="T23" fmla="*/ 0 h 7"/>
                  <a:gd name="T24" fmla="*/ 0 w 3"/>
                  <a:gd name="T25" fmla="*/ 0 h 7"/>
                  <a:gd name="T26" fmla="*/ 0 w 3"/>
                  <a:gd name="T27" fmla="*/ 1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7"/>
                  <a:gd name="T44" fmla="*/ 3 w 3"/>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7">
                    <a:moveTo>
                      <a:pt x="0" y="7"/>
                    </a:moveTo>
                    <a:lnTo>
                      <a:pt x="1" y="7"/>
                    </a:lnTo>
                    <a:lnTo>
                      <a:pt x="1" y="6"/>
                    </a:lnTo>
                    <a:lnTo>
                      <a:pt x="2" y="6"/>
                    </a:lnTo>
                    <a:lnTo>
                      <a:pt x="2" y="5"/>
                    </a:lnTo>
                    <a:lnTo>
                      <a:pt x="3" y="5"/>
                    </a:lnTo>
                    <a:lnTo>
                      <a:pt x="3" y="4"/>
                    </a:lnTo>
                    <a:lnTo>
                      <a:pt x="3" y="2"/>
                    </a:lnTo>
                    <a:lnTo>
                      <a:pt x="3" y="1"/>
                    </a:lnTo>
                    <a:lnTo>
                      <a:pt x="2" y="1"/>
                    </a:lnTo>
                    <a:lnTo>
                      <a:pt x="2" y="0"/>
                    </a:lnTo>
                    <a:lnTo>
                      <a:pt x="1" y="0"/>
                    </a:lnTo>
                    <a:lnTo>
                      <a:pt x="0" y="0"/>
                    </a:lnTo>
                    <a:lnTo>
                      <a:pt x="0" y="7"/>
                    </a:lnTo>
                    <a:close/>
                  </a:path>
                </a:pathLst>
              </a:custGeom>
              <a:solidFill>
                <a:srgbClr val="FFFFFF"/>
              </a:solidFill>
              <a:ln w="9525">
                <a:noFill/>
                <a:round/>
                <a:headEnd/>
                <a:tailEnd/>
              </a:ln>
            </p:spPr>
            <p:txBody>
              <a:bodyPr/>
              <a:lstStyle/>
              <a:p>
                <a:endParaRPr lang="en-GB"/>
              </a:p>
            </p:txBody>
          </p:sp>
          <p:sp>
            <p:nvSpPr>
              <p:cNvPr id="96" name="Freeform 298"/>
              <p:cNvSpPr>
                <a:spLocks/>
              </p:cNvSpPr>
              <p:nvPr/>
            </p:nvSpPr>
            <p:spPr bwMode="auto">
              <a:xfrm>
                <a:off x="1205" y="2105"/>
                <a:ext cx="97" cy="11"/>
              </a:xfrm>
              <a:custGeom>
                <a:avLst/>
                <a:gdLst>
                  <a:gd name="T0" fmla="*/ 1 w 195"/>
                  <a:gd name="T1" fmla="*/ 5 h 23"/>
                  <a:gd name="T2" fmla="*/ 47 w 195"/>
                  <a:gd name="T3" fmla="*/ 5 h 23"/>
                  <a:gd name="T4" fmla="*/ 47 w 195"/>
                  <a:gd name="T5" fmla="*/ 5 h 23"/>
                  <a:gd name="T6" fmla="*/ 47 w 195"/>
                  <a:gd name="T7" fmla="*/ 5 h 23"/>
                  <a:gd name="T8" fmla="*/ 48 w 195"/>
                  <a:gd name="T9" fmla="*/ 5 h 23"/>
                  <a:gd name="T10" fmla="*/ 48 w 195"/>
                  <a:gd name="T11" fmla="*/ 5 h 23"/>
                  <a:gd name="T12" fmla="*/ 48 w 195"/>
                  <a:gd name="T13" fmla="*/ 5 h 23"/>
                  <a:gd name="T14" fmla="*/ 48 w 195"/>
                  <a:gd name="T15" fmla="*/ 5 h 23"/>
                  <a:gd name="T16" fmla="*/ 48 w 195"/>
                  <a:gd name="T17" fmla="*/ 4 h 23"/>
                  <a:gd name="T18" fmla="*/ 48 w 195"/>
                  <a:gd name="T19" fmla="*/ 4 h 23"/>
                  <a:gd name="T20" fmla="*/ 48 w 195"/>
                  <a:gd name="T21" fmla="*/ 4 h 23"/>
                  <a:gd name="T22" fmla="*/ 48 w 195"/>
                  <a:gd name="T23" fmla="*/ 3 h 23"/>
                  <a:gd name="T24" fmla="*/ 48 w 195"/>
                  <a:gd name="T25" fmla="*/ 3 h 23"/>
                  <a:gd name="T26" fmla="*/ 48 w 195"/>
                  <a:gd name="T27" fmla="*/ 3 h 23"/>
                  <a:gd name="T28" fmla="*/ 48 w 195"/>
                  <a:gd name="T29" fmla="*/ 2 h 23"/>
                  <a:gd name="T30" fmla="*/ 48 w 195"/>
                  <a:gd name="T31" fmla="*/ 2 h 23"/>
                  <a:gd name="T32" fmla="*/ 48 w 195"/>
                  <a:gd name="T33" fmla="*/ 2 h 23"/>
                  <a:gd name="T34" fmla="*/ 48 w 195"/>
                  <a:gd name="T35" fmla="*/ 2 h 23"/>
                  <a:gd name="T36" fmla="*/ 48 w 195"/>
                  <a:gd name="T37" fmla="*/ 1 h 23"/>
                  <a:gd name="T38" fmla="*/ 48 w 195"/>
                  <a:gd name="T39" fmla="*/ 1 h 23"/>
                  <a:gd name="T40" fmla="*/ 48 w 195"/>
                  <a:gd name="T41" fmla="*/ 1 h 23"/>
                  <a:gd name="T42" fmla="*/ 48 w 195"/>
                  <a:gd name="T43" fmla="*/ 0 h 23"/>
                  <a:gd name="T44" fmla="*/ 48 w 195"/>
                  <a:gd name="T45" fmla="*/ 0 h 23"/>
                  <a:gd name="T46" fmla="*/ 48 w 195"/>
                  <a:gd name="T47" fmla="*/ 0 h 23"/>
                  <a:gd name="T48" fmla="*/ 48 w 195"/>
                  <a:gd name="T49" fmla="*/ 0 h 23"/>
                  <a:gd name="T50" fmla="*/ 48 w 195"/>
                  <a:gd name="T51" fmla="*/ 0 h 23"/>
                  <a:gd name="T52" fmla="*/ 47 w 195"/>
                  <a:gd name="T53" fmla="*/ 0 h 23"/>
                  <a:gd name="T54" fmla="*/ 47 w 195"/>
                  <a:gd name="T55" fmla="*/ 0 h 23"/>
                  <a:gd name="T56" fmla="*/ 47 w 195"/>
                  <a:gd name="T57" fmla="*/ 0 h 23"/>
                  <a:gd name="T58" fmla="*/ 0 w 195"/>
                  <a:gd name="T59" fmla="*/ 0 h 23"/>
                  <a:gd name="T60" fmla="*/ 1 w 195"/>
                  <a:gd name="T61" fmla="*/ 5 h 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5"/>
                  <a:gd name="T94" fmla="*/ 0 h 23"/>
                  <a:gd name="T95" fmla="*/ 195 w 195"/>
                  <a:gd name="T96" fmla="*/ 23 h 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5" h="23">
                    <a:moveTo>
                      <a:pt x="4" y="23"/>
                    </a:moveTo>
                    <a:lnTo>
                      <a:pt x="188" y="23"/>
                    </a:lnTo>
                    <a:lnTo>
                      <a:pt x="189" y="23"/>
                    </a:lnTo>
                    <a:lnTo>
                      <a:pt x="191" y="22"/>
                    </a:lnTo>
                    <a:lnTo>
                      <a:pt x="192" y="22"/>
                    </a:lnTo>
                    <a:lnTo>
                      <a:pt x="193" y="21"/>
                    </a:lnTo>
                    <a:lnTo>
                      <a:pt x="193" y="20"/>
                    </a:lnTo>
                    <a:lnTo>
                      <a:pt x="194" y="20"/>
                    </a:lnTo>
                    <a:lnTo>
                      <a:pt x="194" y="18"/>
                    </a:lnTo>
                    <a:lnTo>
                      <a:pt x="194" y="17"/>
                    </a:lnTo>
                    <a:lnTo>
                      <a:pt x="195" y="16"/>
                    </a:lnTo>
                    <a:lnTo>
                      <a:pt x="195" y="15"/>
                    </a:lnTo>
                    <a:lnTo>
                      <a:pt x="195" y="14"/>
                    </a:lnTo>
                    <a:lnTo>
                      <a:pt x="195" y="13"/>
                    </a:lnTo>
                    <a:lnTo>
                      <a:pt x="195" y="11"/>
                    </a:lnTo>
                    <a:lnTo>
                      <a:pt x="195" y="10"/>
                    </a:lnTo>
                    <a:lnTo>
                      <a:pt x="195" y="9"/>
                    </a:lnTo>
                    <a:lnTo>
                      <a:pt x="195" y="8"/>
                    </a:lnTo>
                    <a:lnTo>
                      <a:pt x="195" y="7"/>
                    </a:lnTo>
                    <a:lnTo>
                      <a:pt x="195" y="6"/>
                    </a:lnTo>
                    <a:lnTo>
                      <a:pt x="194" y="5"/>
                    </a:lnTo>
                    <a:lnTo>
                      <a:pt x="194" y="3"/>
                    </a:lnTo>
                    <a:lnTo>
                      <a:pt x="193" y="3"/>
                    </a:lnTo>
                    <a:lnTo>
                      <a:pt x="193" y="2"/>
                    </a:lnTo>
                    <a:lnTo>
                      <a:pt x="192" y="2"/>
                    </a:lnTo>
                    <a:lnTo>
                      <a:pt x="192" y="1"/>
                    </a:lnTo>
                    <a:lnTo>
                      <a:pt x="191" y="1"/>
                    </a:lnTo>
                    <a:lnTo>
                      <a:pt x="189" y="1"/>
                    </a:lnTo>
                    <a:lnTo>
                      <a:pt x="188" y="0"/>
                    </a:lnTo>
                    <a:lnTo>
                      <a:pt x="0" y="0"/>
                    </a:lnTo>
                    <a:lnTo>
                      <a:pt x="4" y="23"/>
                    </a:lnTo>
                    <a:close/>
                  </a:path>
                </a:pathLst>
              </a:custGeom>
              <a:solidFill>
                <a:srgbClr val="000000"/>
              </a:solidFill>
              <a:ln w="9525">
                <a:noFill/>
                <a:round/>
                <a:headEnd/>
                <a:tailEnd/>
              </a:ln>
            </p:spPr>
            <p:txBody>
              <a:bodyPr/>
              <a:lstStyle/>
              <a:p>
                <a:endParaRPr lang="en-GB"/>
              </a:p>
            </p:txBody>
          </p:sp>
          <p:sp>
            <p:nvSpPr>
              <p:cNvPr id="97" name="Freeform 299"/>
              <p:cNvSpPr>
                <a:spLocks/>
              </p:cNvSpPr>
              <p:nvPr/>
            </p:nvSpPr>
            <p:spPr bwMode="auto">
              <a:xfrm>
                <a:off x="1206" y="2115"/>
                <a:ext cx="94" cy="3"/>
              </a:xfrm>
              <a:custGeom>
                <a:avLst/>
                <a:gdLst>
                  <a:gd name="T0" fmla="*/ 46 w 187"/>
                  <a:gd name="T1" fmla="*/ 0 h 4"/>
                  <a:gd name="T2" fmla="*/ 0 w 187"/>
                  <a:gd name="T3" fmla="*/ 0 h 4"/>
                  <a:gd name="T4" fmla="*/ 0 w 187"/>
                  <a:gd name="T5" fmla="*/ 2 h 4"/>
                  <a:gd name="T6" fmla="*/ 46 w 187"/>
                  <a:gd name="T7" fmla="*/ 2 h 4"/>
                  <a:gd name="T8" fmla="*/ 47 w 187"/>
                  <a:gd name="T9" fmla="*/ 2 h 4"/>
                  <a:gd name="T10" fmla="*/ 47 w 187"/>
                  <a:gd name="T11" fmla="*/ 2 h 4"/>
                  <a:gd name="T12" fmla="*/ 47 w 187"/>
                  <a:gd name="T13" fmla="*/ 2 h 4"/>
                  <a:gd name="T14" fmla="*/ 47 w 187"/>
                  <a:gd name="T15" fmla="*/ 2 h 4"/>
                  <a:gd name="T16" fmla="*/ 47 w 187"/>
                  <a:gd name="T17" fmla="*/ 1 h 4"/>
                  <a:gd name="T18" fmla="*/ 47 w 187"/>
                  <a:gd name="T19" fmla="*/ 1 h 4"/>
                  <a:gd name="T20" fmla="*/ 47 w 187"/>
                  <a:gd name="T21" fmla="*/ 0 h 4"/>
                  <a:gd name="T22" fmla="*/ 46 w 187"/>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
                  <a:gd name="T37" fmla="*/ 0 h 4"/>
                  <a:gd name="T38" fmla="*/ 187 w 187"/>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 h="4">
                    <a:moveTo>
                      <a:pt x="184" y="0"/>
                    </a:moveTo>
                    <a:lnTo>
                      <a:pt x="0" y="0"/>
                    </a:lnTo>
                    <a:lnTo>
                      <a:pt x="0" y="4"/>
                    </a:lnTo>
                    <a:lnTo>
                      <a:pt x="184" y="4"/>
                    </a:lnTo>
                    <a:lnTo>
                      <a:pt x="185" y="4"/>
                    </a:lnTo>
                    <a:lnTo>
                      <a:pt x="185" y="3"/>
                    </a:lnTo>
                    <a:lnTo>
                      <a:pt x="187" y="3"/>
                    </a:lnTo>
                    <a:lnTo>
                      <a:pt x="187" y="2"/>
                    </a:lnTo>
                    <a:lnTo>
                      <a:pt x="187" y="1"/>
                    </a:lnTo>
                    <a:lnTo>
                      <a:pt x="185" y="1"/>
                    </a:lnTo>
                    <a:lnTo>
                      <a:pt x="185" y="0"/>
                    </a:lnTo>
                    <a:lnTo>
                      <a:pt x="184" y="0"/>
                    </a:lnTo>
                    <a:close/>
                  </a:path>
                </a:pathLst>
              </a:custGeom>
              <a:solidFill>
                <a:srgbClr val="000000"/>
              </a:solidFill>
              <a:ln w="9525">
                <a:noFill/>
                <a:round/>
                <a:headEnd/>
                <a:tailEnd/>
              </a:ln>
            </p:spPr>
            <p:txBody>
              <a:bodyPr/>
              <a:lstStyle/>
              <a:p>
                <a:endParaRPr lang="en-GB"/>
              </a:p>
            </p:txBody>
          </p:sp>
          <p:sp>
            <p:nvSpPr>
              <p:cNvPr id="98" name="Freeform 300"/>
              <p:cNvSpPr>
                <a:spLocks/>
              </p:cNvSpPr>
              <p:nvPr/>
            </p:nvSpPr>
            <p:spPr bwMode="auto">
              <a:xfrm>
                <a:off x="1298" y="2104"/>
                <a:ext cx="6" cy="14"/>
              </a:xfrm>
              <a:custGeom>
                <a:avLst/>
                <a:gdLst>
                  <a:gd name="T0" fmla="*/ 0 w 13"/>
                  <a:gd name="T1" fmla="*/ 1 h 27"/>
                  <a:gd name="T2" fmla="*/ 0 w 13"/>
                  <a:gd name="T3" fmla="*/ 2 h 27"/>
                  <a:gd name="T4" fmla="*/ 1 w 13"/>
                  <a:gd name="T5" fmla="*/ 2 h 27"/>
                  <a:gd name="T6" fmla="*/ 1 w 13"/>
                  <a:gd name="T7" fmla="*/ 2 h 27"/>
                  <a:gd name="T8" fmla="*/ 1 w 13"/>
                  <a:gd name="T9" fmla="*/ 2 h 27"/>
                  <a:gd name="T10" fmla="*/ 1 w 13"/>
                  <a:gd name="T11" fmla="*/ 2 h 27"/>
                  <a:gd name="T12" fmla="*/ 1 w 13"/>
                  <a:gd name="T13" fmla="*/ 3 h 27"/>
                  <a:gd name="T14" fmla="*/ 1 w 13"/>
                  <a:gd name="T15" fmla="*/ 3 h 27"/>
                  <a:gd name="T16" fmla="*/ 1 w 13"/>
                  <a:gd name="T17" fmla="*/ 3 h 27"/>
                  <a:gd name="T18" fmla="*/ 1 w 13"/>
                  <a:gd name="T19" fmla="*/ 3 h 27"/>
                  <a:gd name="T20" fmla="*/ 1 w 13"/>
                  <a:gd name="T21" fmla="*/ 4 h 27"/>
                  <a:gd name="T22" fmla="*/ 1 w 13"/>
                  <a:gd name="T23" fmla="*/ 4 h 27"/>
                  <a:gd name="T24" fmla="*/ 1 w 13"/>
                  <a:gd name="T25" fmla="*/ 4 h 27"/>
                  <a:gd name="T26" fmla="*/ 1 w 13"/>
                  <a:gd name="T27" fmla="*/ 5 h 27"/>
                  <a:gd name="T28" fmla="*/ 1 w 13"/>
                  <a:gd name="T29" fmla="*/ 5 h 27"/>
                  <a:gd name="T30" fmla="*/ 1 w 13"/>
                  <a:gd name="T31" fmla="*/ 5 h 27"/>
                  <a:gd name="T32" fmla="*/ 1 w 13"/>
                  <a:gd name="T33" fmla="*/ 5 h 27"/>
                  <a:gd name="T34" fmla="*/ 1 w 13"/>
                  <a:gd name="T35" fmla="*/ 6 h 27"/>
                  <a:gd name="T36" fmla="*/ 0 w 13"/>
                  <a:gd name="T37" fmla="*/ 6 h 27"/>
                  <a:gd name="T38" fmla="*/ 0 w 13"/>
                  <a:gd name="T39" fmla="*/ 6 h 27"/>
                  <a:gd name="T40" fmla="*/ 0 w 13"/>
                  <a:gd name="T41" fmla="*/ 6 h 27"/>
                  <a:gd name="T42" fmla="*/ 0 w 13"/>
                  <a:gd name="T43" fmla="*/ 7 h 27"/>
                  <a:gd name="T44" fmla="*/ 0 w 13"/>
                  <a:gd name="T45" fmla="*/ 7 h 27"/>
                  <a:gd name="T46" fmla="*/ 1 w 13"/>
                  <a:gd name="T47" fmla="*/ 7 h 27"/>
                  <a:gd name="T48" fmla="*/ 1 w 13"/>
                  <a:gd name="T49" fmla="*/ 7 h 27"/>
                  <a:gd name="T50" fmla="*/ 1 w 13"/>
                  <a:gd name="T51" fmla="*/ 7 h 27"/>
                  <a:gd name="T52" fmla="*/ 2 w 13"/>
                  <a:gd name="T53" fmla="*/ 7 h 27"/>
                  <a:gd name="T54" fmla="*/ 2 w 13"/>
                  <a:gd name="T55" fmla="*/ 6 h 27"/>
                  <a:gd name="T56" fmla="*/ 2 w 13"/>
                  <a:gd name="T57" fmla="*/ 6 h 27"/>
                  <a:gd name="T58" fmla="*/ 2 w 13"/>
                  <a:gd name="T59" fmla="*/ 6 h 27"/>
                  <a:gd name="T60" fmla="*/ 2 w 13"/>
                  <a:gd name="T61" fmla="*/ 6 h 27"/>
                  <a:gd name="T62" fmla="*/ 2 w 13"/>
                  <a:gd name="T63" fmla="*/ 5 h 27"/>
                  <a:gd name="T64" fmla="*/ 3 w 13"/>
                  <a:gd name="T65" fmla="*/ 5 h 27"/>
                  <a:gd name="T66" fmla="*/ 3 w 13"/>
                  <a:gd name="T67" fmla="*/ 5 h 27"/>
                  <a:gd name="T68" fmla="*/ 3 w 13"/>
                  <a:gd name="T69" fmla="*/ 5 h 27"/>
                  <a:gd name="T70" fmla="*/ 3 w 13"/>
                  <a:gd name="T71" fmla="*/ 4 h 27"/>
                  <a:gd name="T72" fmla="*/ 3 w 13"/>
                  <a:gd name="T73" fmla="*/ 4 h 27"/>
                  <a:gd name="T74" fmla="*/ 3 w 13"/>
                  <a:gd name="T75" fmla="*/ 4 h 27"/>
                  <a:gd name="T76" fmla="*/ 3 w 13"/>
                  <a:gd name="T77" fmla="*/ 3 h 27"/>
                  <a:gd name="T78" fmla="*/ 3 w 13"/>
                  <a:gd name="T79" fmla="*/ 3 h 27"/>
                  <a:gd name="T80" fmla="*/ 3 w 13"/>
                  <a:gd name="T81" fmla="*/ 3 h 27"/>
                  <a:gd name="T82" fmla="*/ 3 w 13"/>
                  <a:gd name="T83" fmla="*/ 3 h 27"/>
                  <a:gd name="T84" fmla="*/ 3 w 13"/>
                  <a:gd name="T85" fmla="*/ 2 h 27"/>
                  <a:gd name="T86" fmla="*/ 3 w 13"/>
                  <a:gd name="T87" fmla="*/ 2 h 27"/>
                  <a:gd name="T88" fmla="*/ 2 w 13"/>
                  <a:gd name="T89" fmla="*/ 2 h 27"/>
                  <a:gd name="T90" fmla="*/ 2 w 13"/>
                  <a:gd name="T91" fmla="*/ 1 h 27"/>
                  <a:gd name="T92" fmla="*/ 2 w 13"/>
                  <a:gd name="T93" fmla="*/ 1 h 27"/>
                  <a:gd name="T94" fmla="*/ 2 w 13"/>
                  <a:gd name="T95" fmla="*/ 1 h 27"/>
                  <a:gd name="T96" fmla="*/ 2 w 13"/>
                  <a:gd name="T97" fmla="*/ 1 h 27"/>
                  <a:gd name="T98" fmla="*/ 1 w 13"/>
                  <a:gd name="T99" fmla="*/ 1 h 27"/>
                  <a:gd name="T100" fmla="*/ 1 w 13"/>
                  <a:gd name="T101" fmla="*/ 1 h 27"/>
                  <a:gd name="T102" fmla="*/ 1 w 13"/>
                  <a:gd name="T103" fmla="*/ 1 h 27"/>
                  <a:gd name="T104" fmla="*/ 0 w 13"/>
                  <a:gd name="T105" fmla="*/ 0 h 27"/>
                  <a:gd name="T106" fmla="*/ 0 w 13"/>
                  <a:gd name="T107" fmla="*/ 0 h 27"/>
                  <a:gd name="T108" fmla="*/ 0 w 13"/>
                  <a:gd name="T109" fmla="*/ 0 h 27"/>
                  <a:gd name="T110" fmla="*/ 0 w 13"/>
                  <a:gd name="T111" fmla="*/ 1 h 27"/>
                  <a:gd name="T112" fmla="*/ 0 w 13"/>
                  <a:gd name="T113" fmla="*/ 1 h 27"/>
                  <a:gd name="T114" fmla="*/ 0 w 13"/>
                  <a:gd name="T115" fmla="*/ 1 h 27"/>
                  <a:gd name="T116" fmla="*/ 0 w 13"/>
                  <a:gd name="T117" fmla="*/ 1 h 27"/>
                  <a:gd name="T118" fmla="*/ 0 w 13"/>
                  <a:gd name="T119" fmla="*/ 1 h 27"/>
                  <a:gd name="T120" fmla="*/ 0 w 13"/>
                  <a:gd name="T121" fmla="*/ 1 h 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
                  <a:gd name="T184" fmla="*/ 0 h 27"/>
                  <a:gd name="T185" fmla="*/ 13 w 13"/>
                  <a:gd name="T186" fmla="*/ 27 h 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 h="27">
                    <a:moveTo>
                      <a:pt x="2" y="4"/>
                    </a:moveTo>
                    <a:lnTo>
                      <a:pt x="3" y="5"/>
                    </a:lnTo>
                    <a:lnTo>
                      <a:pt x="5" y="5"/>
                    </a:lnTo>
                    <a:lnTo>
                      <a:pt x="5" y="7"/>
                    </a:lnTo>
                    <a:lnTo>
                      <a:pt x="6" y="7"/>
                    </a:lnTo>
                    <a:lnTo>
                      <a:pt x="6" y="8"/>
                    </a:lnTo>
                    <a:lnTo>
                      <a:pt x="7" y="9"/>
                    </a:lnTo>
                    <a:lnTo>
                      <a:pt x="7" y="10"/>
                    </a:lnTo>
                    <a:lnTo>
                      <a:pt x="7" y="11"/>
                    </a:lnTo>
                    <a:lnTo>
                      <a:pt x="7" y="12"/>
                    </a:lnTo>
                    <a:lnTo>
                      <a:pt x="7" y="13"/>
                    </a:lnTo>
                    <a:lnTo>
                      <a:pt x="7" y="15"/>
                    </a:lnTo>
                    <a:lnTo>
                      <a:pt x="7" y="16"/>
                    </a:lnTo>
                    <a:lnTo>
                      <a:pt x="7" y="17"/>
                    </a:lnTo>
                    <a:lnTo>
                      <a:pt x="7" y="18"/>
                    </a:lnTo>
                    <a:lnTo>
                      <a:pt x="6" y="19"/>
                    </a:lnTo>
                    <a:lnTo>
                      <a:pt x="6" y="20"/>
                    </a:lnTo>
                    <a:lnTo>
                      <a:pt x="5" y="22"/>
                    </a:lnTo>
                    <a:lnTo>
                      <a:pt x="3" y="22"/>
                    </a:lnTo>
                    <a:lnTo>
                      <a:pt x="3" y="23"/>
                    </a:lnTo>
                    <a:lnTo>
                      <a:pt x="2" y="23"/>
                    </a:lnTo>
                    <a:lnTo>
                      <a:pt x="2" y="27"/>
                    </a:lnTo>
                    <a:lnTo>
                      <a:pt x="3" y="27"/>
                    </a:lnTo>
                    <a:lnTo>
                      <a:pt x="5" y="27"/>
                    </a:lnTo>
                    <a:lnTo>
                      <a:pt x="6" y="26"/>
                    </a:lnTo>
                    <a:lnTo>
                      <a:pt x="7" y="26"/>
                    </a:lnTo>
                    <a:lnTo>
                      <a:pt x="8" y="25"/>
                    </a:lnTo>
                    <a:lnTo>
                      <a:pt x="8" y="24"/>
                    </a:lnTo>
                    <a:lnTo>
                      <a:pt x="9" y="24"/>
                    </a:lnTo>
                    <a:lnTo>
                      <a:pt x="10" y="23"/>
                    </a:lnTo>
                    <a:lnTo>
                      <a:pt x="10" y="22"/>
                    </a:lnTo>
                    <a:lnTo>
                      <a:pt x="10" y="20"/>
                    </a:lnTo>
                    <a:lnTo>
                      <a:pt x="12" y="19"/>
                    </a:lnTo>
                    <a:lnTo>
                      <a:pt x="12" y="18"/>
                    </a:lnTo>
                    <a:lnTo>
                      <a:pt x="12" y="17"/>
                    </a:lnTo>
                    <a:lnTo>
                      <a:pt x="12" y="16"/>
                    </a:lnTo>
                    <a:lnTo>
                      <a:pt x="13" y="15"/>
                    </a:lnTo>
                    <a:lnTo>
                      <a:pt x="13" y="13"/>
                    </a:lnTo>
                    <a:lnTo>
                      <a:pt x="13" y="12"/>
                    </a:lnTo>
                    <a:lnTo>
                      <a:pt x="12" y="11"/>
                    </a:lnTo>
                    <a:lnTo>
                      <a:pt x="12" y="10"/>
                    </a:lnTo>
                    <a:lnTo>
                      <a:pt x="12" y="9"/>
                    </a:lnTo>
                    <a:lnTo>
                      <a:pt x="12" y="8"/>
                    </a:lnTo>
                    <a:lnTo>
                      <a:pt x="12" y="7"/>
                    </a:lnTo>
                    <a:lnTo>
                      <a:pt x="10" y="5"/>
                    </a:lnTo>
                    <a:lnTo>
                      <a:pt x="10" y="4"/>
                    </a:lnTo>
                    <a:lnTo>
                      <a:pt x="9" y="3"/>
                    </a:lnTo>
                    <a:lnTo>
                      <a:pt x="8" y="3"/>
                    </a:lnTo>
                    <a:lnTo>
                      <a:pt x="8" y="2"/>
                    </a:lnTo>
                    <a:lnTo>
                      <a:pt x="7" y="1"/>
                    </a:lnTo>
                    <a:lnTo>
                      <a:pt x="6" y="1"/>
                    </a:lnTo>
                    <a:lnTo>
                      <a:pt x="5" y="1"/>
                    </a:lnTo>
                    <a:lnTo>
                      <a:pt x="3" y="0"/>
                    </a:lnTo>
                    <a:lnTo>
                      <a:pt x="2" y="0"/>
                    </a:lnTo>
                    <a:lnTo>
                      <a:pt x="1" y="0"/>
                    </a:lnTo>
                    <a:lnTo>
                      <a:pt x="0" y="1"/>
                    </a:lnTo>
                    <a:lnTo>
                      <a:pt x="0" y="2"/>
                    </a:lnTo>
                    <a:lnTo>
                      <a:pt x="0" y="3"/>
                    </a:lnTo>
                    <a:lnTo>
                      <a:pt x="0" y="4"/>
                    </a:lnTo>
                    <a:lnTo>
                      <a:pt x="1" y="4"/>
                    </a:lnTo>
                    <a:lnTo>
                      <a:pt x="2" y="4"/>
                    </a:lnTo>
                    <a:close/>
                  </a:path>
                </a:pathLst>
              </a:custGeom>
              <a:solidFill>
                <a:srgbClr val="000000"/>
              </a:solidFill>
              <a:ln w="9525">
                <a:noFill/>
                <a:round/>
                <a:headEnd/>
                <a:tailEnd/>
              </a:ln>
            </p:spPr>
            <p:txBody>
              <a:bodyPr/>
              <a:lstStyle/>
              <a:p>
                <a:endParaRPr lang="en-GB"/>
              </a:p>
            </p:txBody>
          </p:sp>
          <p:sp>
            <p:nvSpPr>
              <p:cNvPr id="99" name="Freeform 301"/>
              <p:cNvSpPr>
                <a:spLocks/>
              </p:cNvSpPr>
              <p:nvPr/>
            </p:nvSpPr>
            <p:spPr bwMode="auto">
              <a:xfrm>
                <a:off x="1204" y="2104"/>
                <a:ext cx="95" cy="2"/>
              </a:xfrm>
              <a:custGeom>
                <a:avLst/>
                <a:gdLst>
                  <a:gd name="T0" fmla="*/ 1 w 190"/>
                  <a:gd name="T1" fmla="*/ 1 h 4"/>
                  <a:gd name="T2" fmla="*/ 1 w 190"/>
                  <a:gd name="T3" fmla="*/ 1 h 4"/>
                  <a:gd name="T4" fmla="*/ 48 w 190"/>
                  <a:gd name="T5" fmla="*/ 1 h 4"/>
                  <a:gd name="T6" fmla="*/ 48 w 190"/>
                  <a:gd name="T7" fmla="*/ 0 h 4"/>
                  <a:gd name="T8" fmla="*/ 1 w 190"/>
                  <a:gd name="T9" fmla="*/ 0 h 4"/>
                  <a:gd name="T10" fmla="*/ 0 w 190"/>
                  <a:gd name="T11" fmla="*/ 1 h 4"/>
                  <a:gd name="T12" fmla="*/ 1 w 190"/>
                  <a:gd name="T13" fmla="*/ 0 h 4"/>
                  <a:gd name="T14" fmla="*/ 1 w 190"/>
                  <a:gd name="T15" fmla="*/ 0 h 4"/>
                  <a:gd name="T16" fmla="*/ 1 w 190"/>
                  <a:gd name="T17" fmla="*/ 1 h 4"/>
                  <a:gd name="T18" fmla="*/ 0 w 190"/>
                  <a:gd name="T19" fmla="*/ 1 h 4"/>
                  <a:gd name="T20" fmla="*/ 0 w 190"/>
                  <a:gd name="T21" fmla="*/ 1 h 4"/>
                  <a:gd name="T22" fmla="*/ 0 w 190"/>
                  <a:gd name="T23" fmla="*/ 1 h 4"/>
                  <a:gd name="T24" fmla="*/ 0 w 190"/>
                  <a:gd name="T25" fmla="*/ 1 h 4"/>
                  <a:gd name="T26" fmla="*/ 1 w 190"/>
                  <a:gd name="T27" fmla="*/ 1 h 4"/>
                  <a:gd name="T28" fmla="*/ 1 w 190"/>
                  <a:gd name="T29" fmla="*/ 1 h 4"/>
                  <a:gd name="T30" fmla="*/ 1 w 190"/>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0"/>
                  <a:gd name="T49" fmla="*/ 0 h 4"/>
                  <a:gd name="T50" fmla="*/ 190 w 190"/>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0" h="4">
                    <a:moveTo>
                      <a:pt x="5" y="2"/>
                    </a:moveTo>
                    <a:lnTo>
                      <a:pt x="2" y="4"/>
                    </a:lnTo>
                    <a:lnTo>
                      <a:pt x="190" y="4"/>
                    </a:lnTo>
                    <a:lnTo>
                      <a:pt x="190" y="0"/>
                    </a:lnTo>
                    <a:lnTo>
                      <a:pt x="2" y="0"/>
                    </a:lnTo>
                    <a:lnTo>
                      <a:pt x="0" y="3"/>
                    </a:lnTo>
                    <a:lnTo>
                      <a:pt x="2" y="0"/>
                    </a:lnTo>
                    <a:lnTo>
                      <a:pt x="1" y="0"/>
                    </a:lnTo>
                    <a:lnTo>
                      <a:pt x="1" y="1"/>
                    </a:lnTo>
                    <a:lnTo>
                      <a:pt x="0" y="1"/>
                    </a:lnTo>
                    <a:lnTo>
                      <a:pt x="0" y="2"/>
                    </a:lnTo>
                    <a:lnTo>
                      <a:pt x="0" y="3"/>
                    </a:lnTo>
                    <a:lnTo>
                      <a:pt x="0" y="4"/>
                    </a:lnTo>
                    <a:lnTo>
                      <a:pt x="1" y="4"/>
                    </a:lnTo>
                    <a:lnTo>
                      <a:pt x="2" y="4"/>
                    </a:lnTo>
                    <a:lnTo>
                      <a:pt x="5" y="2"/>
                    </a:lnTo>
                    <a:close/>
                  </a:path>
                </a:pathLst>
              </a:custGeom>
              <a:solidFill>
                <a:srgbClr val="000000"/>
              </a:solidFill>
              <a:ln w="9525">
                <a:noFill/>
                <a:round/>
                <a:headEnd/>
                <a:tailEnd/>
              </a:ln>
            </p:spPr>
            <p:txBody>
              <a:bodyPr/>
              <a:lstStyle/>
              <a:p>
                <a:endParaRPr lang="en-GB"/>
              </a:p>
            </p:txBody>
          </p:sp>
          <p:sp>
            <p:nvSpPr>
              <p:cNvPr id="100" name="Freeform 302"/>
              <p:cNvSpPr>
                <a:spLocks/>
              </p:cNvSpPr>
              <p:nvPr/>
            </p:nvSpPr>
            <p:spPr bwMode="auto">
              <a:xfrm>
                <a:off x="1204" y="2105"/>
                <a:ext cx="4" cy="13"/>
              </a:xfrm>
              <a:custGeom>
                <a:avLst/>
                <a:gdLst>
                  <a:gd name="T0" fmla="*/ 1 w 8"/>
                  <a:gd name="T1" fmla="*/ 6 h 25"/>
                  <a:gd name="T2" fmla="*/ 2 w 8"/>
                  <a:gd name="T3" fmla="*/ 6 h 25"/>
                  <a:gd name="T4" fmla="*/ 1 w 8"/>
                  <a:gd name="T5" fmla="*/ 0 h 25"/>
                  <a:gd name="T6" fmla="*/ 0 w 8"/>
                  <a:gd name="T7" fmla="*/ 1 h 25"/>
                  <a:gd name="T8" fmla="*/ 1 w 8"/>
                  <a:gd name="T9" fmla="*/ 6 h 25"/>
                  <a:gd name="T10" fmla="*/ 1 w 8"/>
                  <a:gd name="T11" fmla="*/ 7 h 25"/>
                  <a:gd name="T12" fmla="*/ 1 w 8"/>
                  <a:gd name="T13" fmla="*/ 6 h 25"/>
                  <a:gd name="T14" fmla="*/ 1 w 8"/>
                  <a:gd name="T15" fmla="*/ 6 h 25"/>
                  <a:gd name="T16" fmla="*/ 1 w 8"/>
                  <a:gd name="T17" fmla="*/ 6 h 25"/>
                  <a:gd name="T18" fmla="*/ 1 w 8"/>
                  <a:gd name="T19" fmla="*/ 7 h 25"/>
                  <a:gd name="T20" fmla="*/ 1 w 8"/>
                  <a:gd name="T21" fmla="*/ 7 h 25"/>
                  <a:gd name="T22" fmla="*/ 1 w 8"/>
                  <a:gd name="T23" fmla="*/ 7 h 25"/>
                  <a:gd name="T24" fmla="*/ 2 w 8"/>
                  <a:gd name="T25" fmla="*/ 6 h 25"/>
                  <a:gd name="T26" fmla="*/ 2 w 8"/>
                  <a:gd name="T27" fmla="*/ 6 h 25"/>
                  <a:gd name="T28" fmla="*/ 2 w 8"/>
                  <a:gd name="T29" fmla="*/ 6 h 25"/>
                  <a:gd name="T30" fmla="*/ 1 w 8"/>
                  <a:gd name="T31" fmla="*/ 6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25"/>
                  <a:gd name="T50" fmla="*/ 8 w 8"/>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25">
                    <a:moveTo>
                      <a:pt x="6" y="21"/>
                    </a:moveTo>
                    <a:lnTo>
                      <a:pt x="8" y="22"/>
                    </a:lnTo>
                    <a:lnTo>
                      <a:pt x="5" y="0"/>
                    </a:lnTo>
                    <a:lnTo>
                      <a:pt x="0" y="1"/>
                    </a:lnTo>
                    <a:lnTo>
                      <a:pt x="4" y="23"/>
                    </a:lnTo>
                    <a:lnTo>
                      <a:pt x="6" y="25"/>
                    </a:lnTo>
                    <a:lnTo>
                      <a:pt x="4" y="23"/>
                    </a:lnTo>
                    <a:lnTo>
                      <a:pt x="4" y="24"/>
                    </a:lnTo>
                    <a:lnTo>
                      <a:pt x="5" y="24"/>
                    </a:lnTo>
                    <a:lnTo>
                      <a:pt x="5" y="25"/>
                    </a:lnTo>
                    <a:lnTo>
                      <a:pt x="6" y="25"/>
                    </a:lnTo>
                    <a:lnTo>
                      <a:pt x="7" y="25"/>
                    </a:lnTo>
                    <a:lnTo>
                      <a:pt x="8" y="24"/>
                    </a:lnTo>
                    <a:lnTo>
                      <a:pt x="8" y="23"/>
                    </a:lnTo>
                    <a:lnTo>
                      <a:pt x="8" y="22"/>
                    </a:lnTo>
                    <a:lnTo>
                      <a:pt x="6" y="21"/>
                    </a:lnTo>
                    <a:close/>
                  </a:path>
                </a:pathLst>
              </a:custGeom>
              <a:solidFill>
                <a:srgbClr val="000000"/>
              </a:solidFill>
              <a:ln w="9525">
                <a:noFill/>
                <a:round/>
                <a:headEnd/>
                <a:tailEnd/>
              </a:ln>
            </p:spPr>
            <p:txBody>
              <a:bodyPr/>
              <a:lstStyle/>
              <a:p>
                <a:endParaRPr lang="en-GB"/>
              </a:p>
            </p:txBody>
          </p:sp>
          <p:sp>
            <p:nvSpPr>
              <p:cNvPr id="101" name="Freeform 303"/>
              <p:cNvSpPr>
                <a:spLocks/>
              </p:cNvSpPr>
              <p:nvPr/>
            </p:nvSpPr>
            <p:spPr bwMode="auto">
              <a:xfrm>
                <a:off x="1205" y="2105"/>
                <a:ext cx="96" cy="6"/>
              </a:xfrm>
              <a:custGeom>
                <a:avLst/>
                <a:gdLst>
                  <a:gd name="T0" fmla="*/ 1 w 191"/>
                  <a:gd name="T1" fmla="*/ 3 h 11"/>
                  <a:gd name="T2" fmla="*/ 46 w 191"/>
                  <a:gd name="T3" fmla="*/ 3 h 11"/>
                  <a:gd name="T4" fmla="*/ 47 w 191"/>
                  <a:gd name="T5" fmla="*/ 3 h 11"/>
                  <a:gd name="T6" fmla="*/ 47 w 191"/>
                  <a:gd name="T7" fmla="*/ 3 h 11"/>
                  <a:gd name="T8" fmla="*/ 47 w 191"/>
                  <a:gd name="T9" fmla="*/ 3 h 11"/>
                  <a:gd name="T10" fmla="*/ 48 w 191"/>
                  <a:gd name="T11" fmla="*/ 3 h 11"/>
                  <a:gd name="T12" fmla="*/ 48 w 191"/>
                  <a:gd name="T13" fmla="*/ 3 h 11"/>
                  <a:gd name="T14" fmla="*/ 48 w 191"/>
                  <a:gd name="T15" fmla="*/ 3 h 11"/>
                  <a:gd name="T16" fmla="*/ 48 w 191"/>
                  <a:gd name="T17" fmla="*/ 2 h 11"/>
                  <a:gd name="T18" fmla="*/ 48 w 191"/>
                  <a:gd name="T19" fmla="*/ 2 h 11"/>
                  <a:gd name="T20" fmla="*/ 48 w 191"/>
                  <a:gd name="T21" fmla="*/ 2 h 11"/>
                  <a:gd name="T22" fmla="*/ 48 w 191"/>
                  <a:gd name="T23" fmla="*/ 2 h 11"/>
                  <a:gd name="T24" fmla="*/ 48 w 191"/>
                  <a:gd name="T25" fmla="*/ 2 h 11"/>
                  <a:gd name="T26" fmla="*/ 48 w 191"/>
                  <a:gd name="T27" fmla="*/ 1 h 11"/>
                  <a:gd name="T28" fmla="*/ 48 w 191"/>
                  <a:gd name="T29" fmla="*/ 1 h 11"/>
                  <a:gd name="T30" fmla="*/ 48 w 191"/>
                  <a:gd name="T31" fmla="*/ 1 h 11"/>
                  <a:gd name="T32" fmla="*/ 47 w 191"/>
                  <a:gd name="T33" fmla="*/ 1 h 11"/>
                  <a:gd name="T34" fmla="*/ 47 w 191"/>
                  <a:gd name="T35" fmla="*/ 0 h 11"/>
                  <a:gd name="T36" fmla="*/ 47 w 191"/>
                  <a:gd name="T37" fmla="*/ 0 h 11"/>
                  <a:gd name="T38" fmla="*/ 46 w 191"/>
                  <a:gd name="T39" fmla="*/ 0 h 11"/>
                  <a:gd name="T40" fmla="*/ 0 w 191"/>
                  <a:gd name="T41" fmla="*/ 0 h 11"/>
                  <a:gd name="T42" fmla="*/ 1 w 191"/>
                  <a:gd name="T43" fmla="*/ 3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1"/>
                  <a:gd name="T67" fmla="*/ 0 h 11"/>
                  <a:gd name="T68" fmla="*/ 191 w 191"/>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1" h="11">
                    <a:moveTo>
                      <a:pt x="2" y="11"/>
                    </a:moveTo>
                    <a:lnTo>
                      <a:pt x="184" y="11"/>
                    </a:lnTo>
                    <a:lnTo>
                      <a:pt x="185" y="11"/>
                    </a:lnTo>
                    <a:lnTo>
                      <a:pt x="186" y="10"/>
                    </a:lnTo>
                    <a:lnTo>
                      <a:pt x="187" y="10"/>
                    </a:lnTo>
                    <a:lnTo>
                      <a:pt x="189" y="10"/>
                    </a:lnTo>
                    <a:lnTo>
                      <a:pt x="189" y="9"/>
                    </a:lnTo>
                    <a:lnTo>
                      <a:pt x="190" y="9"/>
                    </a:lnTo>
                    <a:lnTo>
                      <a:pt x="190" y="8"/>
                    </a:lnTo>
                    <a:lnTo>
                      <a:pt x="191" y="8"/>
                    </a:lnTo>
                    <a:lnTo>
                      <a:pt x="191" y="7"/>
                    </a:lnTo>
                    <a:lnTo>
                      <a:pt x="191" y="6"/>
                    </a:lnTo>
                    <a:lnTo>
                      <a:pt x="191" y="5"/>
                    </a:lnTo>
                    <a:lnTo>
                      <a:pt x="191" y="3"/>
                    </a:lnTo>
                    <a:lnTo>
                      <a:pt x="190" y="2"/>
                    </a:lnTo>
                    <a:lnTo>
                      <a:pt x="189" y="1"/>
                    </a:lnTo>
                    <a:lnTo>
                      <a:pt x="187" y="1"/>
                    </a:lnTo>
                    <a:lnTo>
                      <a:pt x="186" y="0"/>
                    </a:lnTo>
                    <a:lnTo>
                      <a:pt x="185" y="0"/>
                    </a:lnTo>
                    <a:lnTo>
                      <a:pt x="184" y="0"/>
                    </a:lnTo>
                    <a:lnTo>
                      <a:pt x="0" y="0"/>
                    </a:lnTo>
                    <a:lnTo>
                      <a:pt x="2" y="11"/>
                    </a:lnTo>
                    <a:close/>
                  </a:path>
                </a:pathLst>
              </a:custGeom>
              <a:solidFill>
                <a:srgbClr val="BFBFBF"/>
              </a:solidFill>
              <a:ln w="9525">
                <a:noFill/>
                <a:round/>
                <a:headEnd/>
                <a:tailEnd/>
              </a:ln>
            </p:spPr>
            <p:txBody>
              <a:bodyPr/>
              <a:lstStyle/>
              <a:p>
                <a:endParaRPr lang="en-GB"/>
              </a:p>
            </p:txBody>
          </p:sp>
          <p:sp>
            <p:nvSpPr>
              <p:cNvPr id="102" name="Freeform 304"/>
              <p:cNvSpPr>
                <a:spLocks/>
              </p:cNvSpPr>
              <p:nvPr/>
            </p:nvSpPr>
            <p:spPr bwMode="auto">
              <a:xfrm>
                <a:off x="1206" y="2110"/>
                <a:ext cx="93" cy="2"/>
              </a:xfrm>
              <a:custGeom>
                <a:avLst/>
                <a:gdLst>
                  <a:gd name="T0" fmla="*/ 47 w 184"/>
                  <a:gd name="T1" fmla="*/ 0 h 5"/>
                  <a:gd name="T2" fmla="*/ 0 w 184"/>
                  <a:gd name="T3" fmla="*/ 0 h 5"/>
                  <a:gd name="T4" fmla="*/ 0 w 184"/>
                  <a:gd name="T5" fmla="*/ 1 h 5"/>
                  <a:gd name="T6" fmla="*/ 47 w 184"/>
                  <a:gd name="T7" fmla="*/ 1 h 5"/>
                  <a:gd name="T8" fmla="*/ 47 w 184"/>
                  <a:gd name="T9" fmla="*/ 1 h 5"/>
                  <a:gd name="T10" fmla="*/ 47 w 184"/>
                  <a:gd name="T11" fmla="*/ 0 h 5"/>
                  <a:gd name="T12" fmla="*/ 47 w 184"/>
                  <a:gd name="T13" fmla="*/ 0 h 5"/>
                  <a:gd name="T14" fmla="*/ 47 w 184"/>
                  <a:gd name="T15" fmla="*/ 0 h 5"/>
                  <a:gd name="T16" fmla="*/ 47 w 184"/>
                  <a:gd name="T17" fmla="*/ 0 h 5"/>
                  <a:gd name="T18" fmla="*/ 47 w 184"/>
                  <a:gd name="T19" fmla="*/ 0 h 5"/>
                  <a:gd name="T20" fmla="*/ 47 w 184"/>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5"/>
                  <a:gd name="T35" fmla="*/ 184 w 184"/>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5">
                    <a:moveTo>
                      <a:pt x="182" y="0"/>
                    </a:moveTo>
                    <a:lnTo>
                      <a:pt x="0" y="0"/>
                    </a:lnTo>
                    <a:lnTo>
                      <a:pt x="0" y="5"/>
                    </a:lnTo>
                    <a:lnTo>
                      <a:pt x="182" y="5"/>
                    </a:lnTo>
                    <a:lnTo>
                      <a:pt x="183" y="4"/>
                    </a:lnTo>
                    <a:lnTo>
                      <a:pt x="183" y="2"/>
                    </a:lnTo>
                    <a:lnTo>
                      <a:pt x="184" y="2"/>
                    </a:lnTo>
                    <a:lnTo>
                      <a:pt x="184" y="1"/>
                    </a:lnTo>
                    <a:lnTo>
                      <a:pt x="183" y="1"/>
                    </a:lnTo>
                    <a:lnTo>
                      <a:pt x="183" y="0"/>
                    </a:lnTo>
                    <a:lnTo>
                      <a:pt x="182" y="0"/>
                    </a:lnTo>
                    <a:close/>
                  </a:path>
                </a:pathLst>
              </a:custGeom>
              <a:solidFill>
                <a:srgbClr val="000000"/>
              </a:solidFill>
              <a:ln w="9525">
                <a:noFill/>
                <a:round/>
                <a:headEnd/>
                <a:tailEnd/>
              </a:ln>
            </p:spPr>
            <p:txBody>
              <a:bodyPr/>
              <a:lstStyle/>
              <a:p>
                <a:endParaRPr lang="en-GB"/>
              </a:p>
            </p:txBody>
          </p:sp>
          <p:sp>
            <p:nvSpPr>
              <p:cNvPr id="103" name="Freeform 305"/>
              <p:cNvSpPr>
                <a:spLocks/>
              </p:cNvSpPr>
              <p:nvPr/>
            </p:nvSpPr>
            <p:spPr bwMode="auto">
              <a:xfrm>
                <a:off x="1296" y="2104"/>
                <a:ext cx="6" cy="8"/>
              </a:xfrm>
              <a:custGeom>
                <a:avLst/>
                <a:gdLst>
                  <a:gd name="T0" fmla="*/ 1 w 12"/>
                  <a:gd name="T1" fmla="*/ 1 h 16"/>
                  <a:gd name="T2" fmla="*/ 1 w 12"/>
                  <a:gd name="T3" fmla="*/ 1 h 16"/>
                  <a:gd name="T4" fmla="*/ 2 w 12"/>
                  <a:gd name="T5" fmla="*/ 1 h 16"/>
                  <a:gd name="T6" fmla="*/ 2 w 12"/>
                  <a:gd name="T7" fmla="*/ 1 h 16"/>
                  <a:gd name="T8" fmla="*/ 2 w 12"/>
                  <a:gd name="T9" fmla="*/ 1 h 16"/>
                  <a:gd name="T10" fmla="*/ 2 w 12"/>
                  <a:gd name="T11" fmla="*/ 1 h 16"/>
                  <a:gd name="T12" fmla="*/ 2 w 12"/>
                  <a:gd name="T13" fmla="*/ 2 h 16"/>
                  <a:gd name="T14" fmla="*/ 2 w 12"/>
                  <a:gd name="T15" fmla="*/ 2 h 16"/>
                  <a:gd name="T16" fmla="*/ 2 w 12"/>
                  <a:gd name="T17" fmla="*/ 2 h 16"/>
                  <a:gd name="T18" fmla="*/ 2 w 12"/>
                  <a:gd name="T19" fmla="*/ 2 h 16"/>
                  <a:gd name="T20" fmla="*/ 2 w 12"/>
                  <a:gd name="T21" fmla="*/ 2 h 16"/>
                  <a:gd name="T22" fmla="*/ 1 w 12"/>
                  <a:gd name="T23" fmla="*/ 2 h 16"/>
                  <a:gd name="T24" fmla="*/ 1 w 12"/>
                  <a:gd name="T25" fmla="*/ 2 h 16"/>
                  <a:gd name="T26" fmla="*/ 1 w 12"/>
                  <a:gd name="T27" fmla="*/ 2 h 16"/>
                  <a:gd name="T28" fmla="*/ 1 w 12"/>
                  <a:gd name="T29" fmla="*/ 4 h 16"/>
                  <a:gd name="T30" fmla="*/ 1 w 12"/>
                  <a:gd name="T31" fmla="*/ 4 h 16"/>
                  <a:gd name="T32" fmla="*/ 2 w 12"/>
                  <a:gd name="T33" fmla="*/ 3 h 16"/>
                  <a:gd name="T34" fmla="*/ 2 w 12"/>
                  <a:gd name="T35" fmla="*/ 3 h 16"/>
                  <a:gd name="T36" fmla="*/ 2 w 12"/>
                  <a:gd name="T37" fmla="*/ 3 h 16"/>
                  <a:gd name="T38" fmla="*/ 3 w 12"/>
                  <a:gd name="T39" fmla="*/ 3 h 16"/>
                  <a:gd name="T40" fmla="*/ 3 w 12"/>
                  <a:gd name="T41" fmla="*/ 3 h 16"/>
                  <a:gd name="T42" fmla="*/ 3 w 12"/>
                  <a:gd name="T43" fmla="*/ 3 h 16"/>
                  <a:gd name="T44" fmla="*/ 3 w 12"/>
                  <a:gd name="T45" fmla="*/ 3 h 16"/>
                  <a:gd name="T46" fmla="*/ 3 w 12"/>
                  <a:gd name="T47" fmla="*/ 3 h 16"/>
                  <a:gd name="T48" fmla="*/ 3 w 12"/>
                  <a:gd name="T49" fmla="*/ 2 h 16"/>
                  <a:gd name="T50" fmla="*/ 3 w 12"/>
                  <a:gd name="T51" fmla="*/ 2 h 16"/>
                  <a:gd name="T52" fmla="*/ 3 w 12"/>
                  <a:gd name="T53" fmla="*/ 2 h 16"/>
                  <a:gd name="T54" fmla="*/ 3 w 12"/>
                  <a:gd name="T55" fmla="*/ 2 h 16"/>
                  <a:gd name="T56" fmla="*/ 3 w 12"/>
                  <a:gd name="T57" fmla="*/ 2 h 16"/>
                  <a:gd name="T58" fmla="*/ 3 w 12"/>
                  <a:gd name="T59" fmla="*/ 1 h 16"/>
                  <a:gd name="T60" fmla="*/ 3 w 12"/>
                  <a:gd name="T61" fmla="*/ 1 h 16"/>
                  <a:gd name="T62" fmla="*/ 3 w 12"/>
                  <a:gd name="T63" fmla="*/ 1 h 16"/>
                  <a:gd name="T64" fmla="*/ 3 w 12"/>
                  <a:gd name="T65" fmla="*/ 1 h 16"/>
                  <a:gd name="T66" fmla="*/ 3 w 12"/>
                  <a:gd name="T67" fmla="*/ 1 h 16"/>
                  <a:gd name="T68" fmla="*/ 3 w 12"/>
                  <a:gd name="T69" fmla="*/ 1 h 16"/>
                  <a:gd name="T70" fmla="*/ 3 w 12"/>
                  <a:gd name="T71" fmla="*/ 1 h 16"/>
                  <a:gd name="T72" fmla="*/ 2 w 12"/>
                  <a:gd name="T73" fmla="*/ 1 h 16"/>
                  <a:gd name="T74" fmla="*/ 2 w 12"/>
                  <a:gd name="T75" fmla="*/ 0 h 16"/>
                  <a:gd name="T76" fmla="*/ 2 w 12"/>
                  <a:gd name="T77" fmla="*/ 0 h 16"/>
                  <a:gd name="T78" fmla="*/ 1 w 12"/>
                  <a:gd name="T79" fmla="*/ 0 h 16"/>
                  <a:gd name="T80" fmla="*/ 1 w 12"/>
                  <a:gd name="T81" fmla="*/ 0 h 16"/>
                  <a:gd name="T82" fmla="*/ 1 w 12"/>
                  <a:gd name="T83" fmla="*/ 0 h 16"/>
                  <a:gd name="T84" fmla="*/ 1 w 12"/>
                  <a:gd name="T85" fmla="*/ 0 h 16"/>
                  <a:gd name="T86" fmla="*/ 1 w 12"/>
                  <a:gd name="T87" fmla="*/ 1 h 16"/>
                  <a:gd name="T88" fmla="*/ 0 w 12"/>
                  <a:gd name="T89" fmla="*/ 1 h 16"/>
                  <a:gd name="T90" fmla="*/ 1 w 12"/>
                  <a:gd name="T91" fmla="*/ 1 h 16"/>
                  <a:gd name="T92" fmla="*/ 1 w 12"/>
                  <a:gd name="T93" fmla="*/ 1 h 16"/>
                  <a:gd name="T94" fmla="*/ 1 w 12"/>
                  <a:gd name="T95" fmla="*/ 1 h 16"/>
                  <a:gd name="T96" fmla="*/ 1 w 12"/>
                  <a:gd name="T97" fmla="*/ 1 h 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
                  <a:gd name="T148" fmla="*/ 0 h 16"/>
                  <a:gd name="T149" fmla="*/ 12 w 12"/>
                  <a:gd name="T150" fmla="*/ 16 h 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 h="16">
                    <a:moveTo>
                      <a:pt x="3" y="4"/>
                    </a:moveTo>
                    <a:lnTo>
                      <a:pt x="4" y="4"/>
                    </a:lnTo>
                    <a:lnTo>
                      <a:pt x="5" y="4"/>
                    </a:lnTo>
                    <a:lnTo>
                      <a:pt x="5" y="5"/>
                    </a:lnTo>
                    <a:lnTo>
                      <a:pt x="6" y="5"/>
                    </a:lnTo>
                    <a:lnTo>
                      <a:pt x="8" y="7"/>
                    </a:lnTo>
                    <a:lnTo>
                      <a:pt x="8" y="8"/>
                    </a:lnTo>
                    <a:lnTo>
                      <a:pt x="8" y="9"/>
                    </a:lnTo>
                    <a:lnTo>
                      <a:pt x="6" y="9"/>
                    </a:lnTo>
                    <a:lnTo>
                      <a:pt x="6" y="10"/>
                    </a:lnTo>
                    <a:lnTo>
                      <a:pt x="5" y="10"/>
                    </a:lnTo>
                    <a:lnTo>
                      <a:pt x="4" y="10"/>
                    </a:lnTo>
                    <a:lnTo>
                      <a:pt x="3" y="10"/>
                    </a:lnTo>
                    <a:lnTo>
                      <a:pt x="3" y="11"/>
                    </a:lnTo>
                    <a:lnTo>
                      <a:pt x="3" y="16"/>
                    </a:lnTo>
                    <a:lnTo>
                      <a:pt x="4" y="16"/>
                    </a:lnTo>
                    <a:lnTo>
                      <a:pt x="5" y="15"/>
                    </a:lnTo>
                    <a:lnTo>
                      <a:pt x="6" y="15"/>
                    </a:lnTo>
                    <a:lnTo>
                      <a:pt x="8" y="15"/>
                    </a:lnTo>
                    <a:lnTo>
                      <a:pt x="9" y="15"/>
                    </a:lnTo>
                    <a:lnTo>
                      <a:pt x="9" y="13"/>
                    </a:lnTo>
                    <a:lnTo>
                      <a:pt x="10" y="13"/>
                    </a:lnTo>
                    <a:lnTo>
                      <a:pt x="10" y="12"/>
                    </a:lnTo>
                    <a:lnTo>
                      <a:pt x="11" y="12"/>
                    </a:lnTo>
                    <a:lnTo>
                      <a:pt x="11" y="11"/>
                    </a:lnTo>
                    <a:lnTo>
                      <a:pt x="12" y="11"/>
                    </a:lnTo>
                    <a:lnTo>
                      <a:pt x="12" y="10"/>
                    </a:lnTo>
                    <a:lnTo>
                      <a:pt x="12" y="9"/>
                    </a:lnTo>
                    <a:lnTo>
                      <a:pt x="12" y="8"/>
                    </a:lnTo>
                    <a:lnTo>
                      <a:pt x="12" y="7"/>
                    </a:lnTo>
                    <a:lnTo>
                      <a:pt x="12" y="5"/>
                    </a:lnTo>
                    <a:lnTo>
                      <a:pt x="12" y="4"/>
                    </a:lnTo>
                    <a:lnTo>
                      <a:pt x="11" y="4"/>
                    </a:lnTo>
                    <a:lnTo>
                      <a:pt x="11" y="3"/>
                    </a:lnTo>
                    <a:lnTo>
                      <a:pt x="10" y="2"/>
                    </a:lnTo>
                    <a:lnTo>
                      <a:pt x="9" y="1"/>
                    </a:lnTo>
                    <a:lnTo>
                      <a:pt x="8" y="1"/>
                    </a:lnTo>
                    <a:lnTo>
                      <a:pt x="6" y="0"/>
                    </a:lnTo>
                    <a:lnTo>
                      <a:pt x="5" y="0"/>
                    </a:lnTo>
                    <a:lnTo>
                      <a:pt x="4" y="0"/>
                    </a:lnTo>
                    <a:lnTo>
                      <a:pt x="3" y="0"/>
                    </a:lnTo>
                    <a:lnTo>
                      <a:pt x="2" y="0"/>
                    </a:lnTo>
                    <a:lnTo>
                      <a:pt x="1" y="0"/>
                    </a:lnTo>
                    <a:lnTo>
                      <a:pt x="1" y="1"/>
                    </a:lnTo>
                    <a:lnTo>
                      <a:pt x="0" y="2"/>
                    </a:lnTo>
                    <a:lnTo>
                      <a:pt x="1" y="3"/>
                    </a:lnTo>
                    <a:lnTo>
                      <a:pt x="1" y="4"/>
                    </a:lnTo>
                    <a:lnTo>
                      <a:pt x="2" y="4"/>
                    </a:lnTo>
                    <a:lnTo>
                      <a:pt x="3" y="4"/>
                    </a:lnTo>
                    <a:close/>
                  </a:path>
                </a:pathLst>
              </a:custGeom>
              <a:solidFill>
                <a:srgbClr val="000000"/>
              </a:solidFill>
              <a:ln w="9525">
                <a:noFill/>
                <a:round/>
                <a:headEnd/>
                <a:tailEnd/>
              </a:ln>
            </p:spPr>
            <p:txBody>
              <a:bodyPr/>
              <a:lstStyle/>
              <a:p>
                <a:endParaRPr lang="en-GB"/>
              </a:p>
            </p:txBody>
          </p:sp>
          <p:sp>
            <p:nvSpPr>
              <p:cNvPr id="104" name="Freeform 306"/>
              <p:cNvSpPr>
                <a:spLocks/>
              </p:cNvSpPr>
              <p:nvPr/>
            </p:nvSpPr>
            <p:spPr bwMode="auto">
              <a:xfrm>
                <a:off x="1204" y="2104"/>
                <a:ext cx="94" cy="2"/>
              </a:xfrm>
              <a:custGeom>
                <a:avLst/>
                <a:gdLst>
                  <a:gd name="T0" fmla="*/ 2 w 187"/>
                  <a:gd name="T1" fmla="*/ 1 h 4"/>
                  <a:gd name="T2" fmla="*/ 1 w 187"/>
                  <a:gd name="T3" fmla="*/ 1 h 4"/>
                  <a:gd name="T4" fmla="*/ 47 w 187"/>
                  <a:gd name="T5" fmla="*/ 1 h 4"/>
                  <a:gd name="T6" fmla="*/ 47 w 187"/>
                  <a:gd name="T7" fmla="*/ 0 h 4"/>
                  <a:gd name="T8" fmla="*/ 1 w 187"/>
                  <a:gd name="T9" fmla="*/ 0 h 4"/>
                  <a:gd name="T10" fmla="*/ 0 w 187"/>
                  <a:gd name="T11" fmla="*/ 1 h 4"/>
                  <a:gd name="T12" fmla="*/ 1 w 187"/>
                  <a:gd name="T13" fmla="*/ 0 h 4"/>
                  <a:gd name="T14" fmla="*/ 1 w 187"/>
                  <a:gd name="T15" fmla="*/ 0 h 4"/>
                  <a:gd name="T16" fmla="*/ 0 w 187"/>
                  <a:gd name="T17" fmla="*/ 0 h 4"/>
                  <a:gd name="T18" fmla="*/ 0 w 187"/>
                  <a:gd name="T19" fmla="*/ 1 h 4"/>
                  <a:gd name="T20" fmla="*/ 0 w 187"/>
                  <a:gd name="T21" fmla="*/ 1 h 4"/>
                  <a:gd name="T22" fmla="*/ 0 w 187"/>
                  <a:gd name="T23" fmla="*/ 1 h 4"/>
                  <a:gd name="T24" fmla="*/ 0 w 187"/>
                  <a:gd name="T25" fmla="*/ 1 h 4"/>
                  <a:gd name="T26" fmla="*/ 1 w 187"/>
                  <a:gd name="T27" fmla="*/ 1 h 4"/>
                  <a:gd name="T28" fmla="*/ 1 w 187"/>
                  <a:gd name="T29" fmla="*/ 1 h 4"/>
                  <a:gd name="T30" fmla="*/ 2 w 187"/>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
                  <a:gd name="T49" fmla="*/ 0 h 4"/>
                  <a:gd name="T50" fmla="*/ 187 w 187"/>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 h="4">
                    <a:moveTo>
                      <a:pt x="5" y="2"/>
                    </a:moveTo>
                    <a:lnTo>
                      <a:pt x="3" y="4"/>
                    </a:lnTo>
                    <a:lnTo>
                      <a:pt x="187" y="4"/>
                    </a:lnTo>
                    <a:lnTo>
                      <a:pt x="187" y="0"/>
                    </a:lnTo>
                    <a:lnTo>
                      <a:pt x="3" y="0"/>
                    </a:lnTo>
                    <a:lnTo>
                      <a:pt x="0" y="2"/>
                    </a:lnTo>
                    <a:lnTo>
                      <a:pt x="3" y="0"/>
                    </a:lnTo>
                    <a:lnTo>
                      <a:pt x="1" y="0"/>
                    </a:lnTo>
                    <a:lnTo>
                      <a:pt x="0" y="0"/>
                    </a:lnTo>
                    <a:lnTo>
                      <a:pt x="0" y="1"/>
                    </a:lnTo>
                    <a:lnTo>
                      <a:pt x="0" y="2"/>
                    </a:lnTo>
                    <a:lnTo>
                      <a:pt x="0" y="3"/>
                    </a:lnTo>
                    <a:lnTo>
                      <a:pt x="0" y="4"/>
                    </a:lnTo>
                    <a:lnTo>
                      <a:pt x="1" y="4"/>
                    </a:lnTo>
                    <a:lnTo>
                      <a:pt x="3" y="4"/>
                    </a:lnTo>
                    <a:lnTo>
                      <a:pt x="5" y="2"/>
                    </a:lnTo>
                    <a:close/>
                  </a:path>
                </a:pathLst>
              </a:custGeom>
              <a:solidFill>
                <a:srgbClr val="000000"/>
              </a:solidFill>
              <a:ln w="9525">
                <a:noFill/>
                <a:round/>
                <a:headEnd/>
                <a:tailEnd/>
              </a:ln>
            </p:spPr>
            <p:txBody>
              <a:bodyPr/>
              <a:lstStyle/>
              <a:p>
                <a:endParaRPr lang="en-GB"/>
              </a:p>
            </p:txBody>
          </p:sp>
          <p:sp>
            <p:nvSpPr>
              <p:cNvPr id="105" name="Freeform 307"/>
              <p:cNvSpPr>
                <a:spLocks/>
              </p:cNvSpPr>
              <p:nvPr/>
            </p:nvSpPr>
            <p:spPr bwMode="auto">
              <a:xfrm>
                <a:off x="1204" y="2105"/>
                <a:ext cx="4" cy="7"/>
              </a:xfrm>
              <a:custGeom>
                <a:avLst/>
                <a:gdLst>
                  <a:gd name="T0" fmla="*/ 2 w 7"/>
                  <a:gd name="T1" fmla="*/ 3 h 14"/>
                  <a:gd name="T2" fmla="*/ 2 w 7"/>
                  <a:gd name="T3" fmla="*/ 3 h 14"/>
                  <a:gd name="T4" fmla="*/ 2 w 7"/>
                  <a:gd name="T5" fmla="*/ 0 h 14"/>
                  <a:gd name="T6" fmla="*/ 0 w 7"/>
                  <a:gd name="T7" fmla="*/ 0 h 14"/>
                  <a:gd name="T8" fmla="*/ 1 w 7"/>
                  <a:gd name="T9" fmla="*/ 3 h 14"/>
                  <a:gd name="T10" fmla="*/ 2 w 7"/>
                  <a:gd name="T11" fmla="*/ 4 h 14"/>
                  <a:gd name="T12" fmla="*/ 1 w 7"/>
                  <a:gd name="T13" fmla="*/ 3 h 14"/>
                  <a:gd name="T14" fmla="*/ 1 w 7"/>
                  <a:gd name="T15" fmla="*/ 4 h 14"/>
                  <a:gd name="T16" fmla="*/ 1 w 7"/>
                  <a:gd name="T17" fmla="*/ 4 h 14"/>
                  <a:gd name="T18" fmla="*/ 1 w 7"/>
                  <a:gd name="T19" fmla="*/ 4 h 14"/>
                  <a:gd name="T20" fmla="*/ 2 w 7"/>
                  <a:gd name="T21" fmla="*/ 4 h 14"/>
                  <a:gd name="T22" fmla="*/ 2 w 7"/>
                  <a:gd name="T23" fmla="*/ 4 h 14"/>
                  <a:gd name="T24" fmla="*/ 2 w 7"/>
                  <a:gd name="T25" fmla="*/ 4 h 14"/>
                  <a:gd name="T26" fmla="*/ 2 w 7"/>
                  <a:gd name="T27" fmla="*/ 4 h 14"/>
                  <a:gd name="T28" fmla="*/ 2 w 7"/>
                  <a:gd name="T29" fmla="*/ 3 h 14"/>
                  <a:gd name="T30" fmla="*/ 2 w 7"/>
                  <a:gd name="T31" fmla="*/ 3 h 14"/>
                  <a:gd name="T32" fmla="*/ 2 w 7"/>
                  <a:gd name="T33" fmla="*/ 3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4"/>
                  <a:gd name="T53" fmla="*/ 7 w 7"/>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4">
                    <a:moveTo>
                      <a:pt x="5" y="9"/>
                    </a:moveTo>
                    <a:lnTo>
                      <a:pt x="7" y="10"/>
                    </a:lnTo>
                    <a:lnTo>
                      <a:pt x="5" y="0"/>
                    </a:lnTo>
                    <a:lnTo>
                      <a:pt x="0" y="0"/>
                    </a:lnTo>
                    <a:lnTo>
                      <a:pt x="3" y="11"/>
                    </a:lnTo>
                    <a:lnTo>
                      <a:pt x="5" y="14"/>
                    </a:lnTo>
                    <a:lnTo>
                      <a:pt x="3" y="11"/>
                    </a:lnTo>
                    <a:lnTo>
                      <a:pt x="3" y="13"/>
                    </a:lnTo>
                    <a:lnTo>
                      <a:pt x="4" y="13"/>
                    </a:lnTo>
                    <a:lnTo>
                      <a:pt x="4" y="14"/>
                    </a:lnTo>
                    <a:lnTo>
                      <a:pt x="5" y="14"/>
                    </a:lnTo>
                    <a:lnTo>
                      <a:pt x="6" y="14"/>
                    </a:lnTo>
                    <a:lnTo>
                      <a:pt x="6" y="13"/>
                    </a:lnTo>
                    <a:lnTo>
                      <a:pt x="7" y="13"/>
                    </a:lnTo>
                    <a:lnTo>
                      <a:pt x="7" y="11"/>
                    </a:lnTo>
                    <a:lnTo>
                      <a:pt x="7" y="10"/>
                    </a:lnTo>
                    <a:lnTo>
                      <a:pt x="5" y="9"/>
                    </a:lnTo>
                    <a:close/>
                  </a:path>
                </a:pathLst>
              </a:custGeom>
              <a:solidFill>
                <a:srgbClr val="000000"/>
              </a:solidFill>
              <a:ln w="9525">
                <a:noFill/>
                <a:round/>
                <a:headEnd/>
                <a:tailEnd/>
              </a:ln>
            </p:spPr>
            <p:txBody>
              <a:bodyPr/>
              <a:lstStyle/>
              <a:p>
                <a:endParaRPr lang="en-GB"/>
              </a:p>
            </p:txBody>
          </p:sp>
          <p:sp>
            <p:nvSpPr>
              <p:cNvPr id="106" name="Freeform 308"/>
              <p:cNvSpPr>
                <a:spLocks/>
              </p:cNvSpPr>
              <p:nvPr/>
            </p:nvSpPr>
            <p:spPr bwMode="auto">
              <a:xfrm>
                <a:off x="1299" y="2106"/>
                <a:ext cx="1" cy="3"/>
              </a:xfrm>
              <a:custGeom>
                <a:avLst/>
                <a:gdLst>
                  <a:gd name="T0" fmla="*/ 0 w 4"/>
                  <a:gd name="T1" fmla="*/ 1 h 7"/>
                  <a:gd name="T2" fmla="*/ 0 w 4"/>
                  <a:gd name="T3" fmla="*/ 1 h 7"/>
                  <a:gd name="T4" fmla="*/ 0 w 4"/>
                  <a:gd name="T5" fmla="*/ 1 h 7"/>
                  <a:gd name="T6" fmla="*/ 0 w 4"/>
                  <a:gd name="T7" fmla="*/ 1 h 7"/>
                  <a:gd name="T8" fmla="*/ 0 w 4"/>
                  <a:gd name="T9" fmla="*/ 1 h 7"/>
                  <a:gd name="T10" fmla="*/ 0 w 4"/>
                  <a:gd name="T11" fmla="*/ 1 h 7"/>
                  <a:gd name="T12" fmla="*/ 0 w 4"/>
                  <a:gd name="T13" fmla="*/ 1 h 7"/>
                  <a:gd name="T14" fmla="*/ 0 w 4"/>
                  <a:gd name="T15" fmla="*/ 0 h 7"/>
                  <a:gd name="T16" fmla="*/ 0 w 4"/>
                  <a:gd name="T17" fmla="*/ 0 h 7"/>
                  <a:gd name="T18" fmla="*/ 0 w 4"/>
                  <a:gd name="T19" fmla="*/ 0 h 7"/>
                  <a:gd name="T20" fmla="*/ 0 w 4"/>
                  <a:gd name="T21" fmla="*/ 0 h 7"/>
                  <a:gd name="T22" fmla="*/ 0 w 4"/>
                  <a:gd name="T23" fmla="*/ 0 h 7"/>
                  <a:gd name="T24" fmla="*/ 0 w 4"/>
                  <a:gd name="T25" fmla="*/ 1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7"/>
                  <a:gd name="T41" fmla="*/ 4 w 4"/>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7">
                    <a:moveTo>
                      <a:pt x="0" y="7"/>
                    </a:moveTo>
                    <a:lnTo>
                      <a:pt x="1" y="7"/>
                    </a:lnTo>
                    <a:lnTo>
                      <a:pt x="1" y="6"/>
                    </a:lnTo>
                    <a:lnTo>
                      <a:pt x="3" y="6"/>
                    </a:lnTo>
                    <a:lnTo>
                      <a:pt x="3" y="5"/>
                    </a:lnTo>
                    <a:lnTo>
                      <a:pt x="4" y="5"/>
                    </a:lnTo>
                    <a:lnTo>
                      <a:pt x="4" y="4"/>
                    </a:lnTo>
                    <a:lnTo>
                      <a:pt x="4" y="2"/>
                    </a:lnTo>
                    <a:lnTo>
                      <a:pt x="3" y="2"/>
                    </a:lnTo>
                    <a:lnTo>
                      <a:pt x="3" y="1"/>
                    </a:lnTo>
                    <a:lnTo>
                      <a:pt x="1" y="0"/>
                    </a:lnTo>
                    <a:lnTo>
                      <a:pt x="0" y="0"/>
                    </a:lnTo>
                    <a:lnTo>
                      <a:pt x="0" y="7"/>
                    </a:lnTo>
                    <a:close/>
                  </a:path>
                </a:pathLst>
              </a:custGeom>
              <a:solidFill>
                <a:srgbClr val="FFFFFF"/>
              </a:solidFill>
              <a:ln w="9525">
                <a:noFill/>
                <a:round/>
                <a:headEnd/>
                <a:tailEnd/>
              </a:ln>
            </p:spPr>
            <p:txBody>
              <a:bodyPr/>
              <a:lstStyle/>
              <a:p>
                <a:endParaRPr lang="en-GB"/>
              </a:p>
            </p:txBody>
          </p:sp>
          <p:sp>
            <p:nvSpPr>
              <p:cNvPr id="107" name="Freeform 309"/>
              <p:cNvSpPr>
                <a:spLocks/>
              </p:cNvSpPr>
              <p:nvPr/>
            </p:nvSpPr>
            <p:spPr bwMode="auto">
              <a:xfrm>
                <a:off x="1207" y="2106"/>
                <a:ext cx="92" cy="3"/>
              </a:xfrm>
              <a:custGeom>
                <a:avLst/>
                <a:gdLst>
                  <a:gd name="T0" fmla="*/ 0 w 183"/>
                  <a:gd name="T1" fmla="*/ 1 h 7"/>
                  <a:gd name="T2" fmla="*/ 0 w 183"/>
                  <a:gd name="T3" fmla="*/ 1 h 7"/>
                  <a:gd name="T4" fmla="*/ 46 w 183"/>
                  <a:gd name="T5" fmla="*/ 1 h 7"/>
                  <a:gd name="T6" fmla="*/ 46 w 183"/>
                  <a:gd name="T7" fmla="*/ 0 h 7"/>
                  <a:gd name="T8" fmla="*/ 0 w 183"/>
                  <a:gd name="T9" fmla="*/ 0 h 7"/>
                  <a:gd name="T10" fmla="*/ 0 w 183"/>
                  <a:gd name="T11" fmla="*/ 1 h 7"/>
                  <a:gd name="T12" fmla="*/ 0 60000 65536"/>
                  <a:gd name="T13" fmla="*/ 0 60000 65536"/>
                  <a:gd name="T14" fmla="*/ 0 60000 65536"/>
                  <a:gd name="T15" fmla="*/ 0 60000 65536"/>
                  <a:gd name="T16" fmla="*/ 0 60000 65536"/>
                  <a:gd name="T17" fmla="*/ 0 60000 65536"/>
                  <a:gd name="T18" fmla="*/ 0 w 183"/>
                  <a:gd name="T19" fmla="*/ 0 h 7"/>
                  <a:gd name="T20" fmla="*/ 183 w 18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83" h="7">
                    <a:moveTo>
                      <a:pt x="0" y="4"/>
                    </a:moveTo>
                    <a:lnTo>
                      <a:pt x="0" y="7"/>
                    </a:lnTo>
                    <a:lnTo>
                      <a:pt x="183" y="7"/>
                    </a:lnTo>
                    <a:lnTo>
                      <a:pt x="183" y="0"/>
                    </a:lnTo>
                    <a:lnTo>
                      <a:pt x="0" y="0"/>
                    </a:lnTo>
                    <a:lnTo>
                      <a:pt x="0" y="4"/>
                    </a:lnTo>
                    <a:close/>
                  </a:path>
                </a:pathLst>
              </a:custGeom>
              <a:solidFill>
                <a:srgbClr val="FFFFFF"/>
              </a:solidFill>
              <a:ln w="9525">
                <a:noFill/>
                <a:round/>
                <a:headEnd/>
                <a:tailEnd/>
              </a:ln>
            </p:spPr>
            <p:txBody>
              <a:bodyPr/>
              <a:lstStyle/>
              <a:p>
                <a:endParaRPr lang="en-GB"/>
              </a:p>
            </p:txBody>
          </p:sp>
          <p:sp>
            <p:nvSpPr>
              <p:cNvPr id="108" name="Freeform 310"/>
              <p:cNvSpPr>
                <a:spLocks/>
              </p:cNvSpPr>
              <p:nvPr/>
            </p:nvSpPr>
            <p:spPr bwMode="auto">
              <a:xfrm>
                <a:off x="1205" y="2106"/>
                <a:ext cx="2" cy="3"/>
              </a:xfrm>
              <a:custGeom>
                <a:avLst/>
                <a:gdLst>
                  <a:gd name="T0" fmla="*/ 1 w 3"/>
                  <a:gd name="T1" fmla="*/ 0 h 7"/>
                  <a:gd name="T2" fmla="*/ 1 w 3"/>
                  <a:gd name="T3" fmla="*/ 0 h 7"/>
                  <a:gd name="T4" fmla="*/ 1 w 3"/>
                  <a:gd name="T5" fmla="*/ 0 h 7"/>
                  <a:gd name="T6" fmla="*/ 1 w 3"/>
                  <a:gd name="T7" fmla="*/ 0 h 7"/>
                  <a:gd name="T8" fmla="*/ 0 w 3"/>
                  <a:gd name="T9" fmla="*/ 0 h 7"/>
                  <a:gd name="T10" fmla="*/ 0 w 3"/>
                  <a:gd name="T11" fmla="*/ 0 h 7"/>
                  <a:gd name="T12" fmla="*/ 0 w 3"/>
                  <a:gd name="T13" fmla="*/ 1 h 7"/>
                  <a:gd name="T14" fmla="*/ 0 w 3"/>
                  <a:gd name="T15" fmla="*/ 1 h 7"/>
                  <a:gd name="T16" fmla="*/ 0 w 3"/>
                  <a:gd name="T17" fmla="*/ 1 h 7"/>
                  <a:gd name="T18" fmla="*/ 1 w 3"/>
                  <a:gd name="T19" fmla="*/ 1 h 7"/>
                  <a:gd name="T20" fmla="*/ 1 w 3"/>
                  <a:gd name="T21" fmla="*/ 1 h 7"/>
                  <a:gd name="T22" fmla="*/ 1 w 3"/>
                  <a:gd name="T23" fmla="*/ 1 h 7"/>
                  <a:gd name="T24" fmla="*/ 1 w 3"/>
                  <a:gd name="T25" fmla="*/ 1 h 7"/>
                  <a:gd name="T26" fmla="*/ 1 w 3"/>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7"/>
                  <a:gd name="T44" fmla="*/ 3 w 3"/>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7">
                    <a:moveTo>
                      <a:pt x="3" y="0"/>
                    </a:moveTo>
                    <a:lnTo>
                      <a:pt x="2" y="0"/>
                    </a:lnTo>
                    <a:lnTo>
                      <a:pt x="1" y="0"/>
                    </a:lnTo>
                    <a:lnTo>
                      <a:pt x="1" y="1"/>
                    </a:lnTo>
                    <a:lnTo>
                      <a:pt x="0" y="1"/>
                    </a:lnTo>
                    <a:lnTo>
                      <a:pt x="0" y="2"/>
                    </a:lnTo>
                    <a:lnTo>
                      <a:pt x="0" y="4"/>
                    </a:lnTo>
                    <a:lnTo>
                      <a:pt x="0" y="5"/>
                    </a:lnTo>
                    <a:lnTo>
                      <a:pt x="0" y="6"/>
                    </a:lnTo>
                    <a:lnTo>
                      <a:pt x="1" y="6"/>
                    </a:lnTo>
                    <a:lnTo>
                      <a:pt x="1" y="7"/>
                    </a:lnTo>
                    <a:lnTo>
                      <a:pt x="2" y="7"/>
                    </a:lnTo>
                    <a:lnTo>
                      <a:pt x="3" y="7"/>
                    </a:lnTo>
                    <a:lnTo>
                      <a:pt x="3" y="0"/>
                    </a:lnTo>
                    <a:close/>
                  </a:path>
                </a:pathLst>
              </a:custGeom>
              <a:solidFill>
                <a:srgbClr val="FFFFFF"/>
              </a:solidFill>
              <a:ln w="9525">
                <a:noFill/>
                <a:round/>
                <a:headEnd/>
                <a:tailEnd/>
              </a:ln>
            </p:spPr>
            <p:txBody>
              <a:bodyPr/>
              <a:lstStyle/>
              <a:p>
                <a:endParaRPr lang="en-GB"/>
              </a:p>
            </p:txBody>
          </p:sp>
          <p:sp>
            <p:nvSpPr>
              <p:cNvPr id="109" name="Freeform 311"/>
              <p:cNvSpPr>
                <a:spLocks/>
              </p:cNvSpPr>
              <p:nvPr/>
            </p:nvSpPr>
            <p:spPr bwMode="auto">
              <a:xfrm>
                <a:off x="396" y="2105"/>
                <a:ext cx="602" cy="11"/>
              </a:xfrm>
              <a:custGeom>
                <a:avLst/>
                <a:gdLst>
                  <a:gd name="T0" fmla="*/ 7 w 1204"/>
                  <a:gd name="T1" fmla="*/ 5 h 23"/>
                  <a:gd name="T2" fmla="*/ 291 w 1204"/>
                  <a:gd name="T3" fmla="*/ 5 h 23"/>
                  <a:gd name="T4" fmla="*/ 301 w 1204"/>
                  <a:gd name="T5" fmla="*/ 2 h 23"/>
                  <a:gd name="T6" fmla="*/ 291 w 1204"/>
                  <a:gd name="T7" fmla="*/ 0 h 23"/>
                  <a:gd name="T8" fmla="*/ 7 w 1204"/>
                  <a:gd name="T9" fmla="*/ 0 h 23"/>
                  <a:gd name="T10" fmla="*/ 0 w 1204"/>
                  <a:gd name="T11" fmla="*/ 2 h 23"/>
                  <a:gd name="T12" fmla="*/ 7 w 1204"/>
                  <a:gd name="T13" fmla="*/ 5 h 23"/>
                  <a:gd name="T14" fmla="*/ 0 60000 65536"/>
                  <a:gd name="T15" fmla="*/ 0 60000 65536"/>
                  <a:gd name="T16" fmla="*/ 0 60000 65536"/>
                  <a:gd name="T17" fmla="*/ 0 60000 65536"/>
                  <a:gd name="T18" fmla="*/ 0 60000 65536"/>
                  <a:gd name="T19" fmla="*/ 0 60000 65536"/>
                  <a:gd name="T20" fmla="*/ 0 60000 65536"/>
                  <a:gd name="T21" fmla="*/ 0 w 1204"/>
                  <a:gd name="T22" fmla="*/ 0 h 23"/>
                  <a:gd name="T23" fmla="*/ 1204 w 1204"/>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4" h="23">
                    <a:moveTo>
                      <a:pt x="30" y="23"/>
                    </a:moveTo>
                    <a:lnTo>
                      <a:pt x="1161" y="23"/>
                    </a:lnTo>
                    <a:lnTo>
                      <a:pt x="1204" y="11"/>
                    </a:lnTo>
                    <a:lnTo>
                      <a:pt x="1161" y="0"/>
                    </a:lnTo>
                    <a:lnTo>
                      <a:pt x="30" y="0"/>
                    </a:lnTo>
                    <a:lnTo>
                      <a:pt x="0" y="11"/>
                    </a:lnTo>
                    <a:lnTo>
                      <a:pt x="30" y="23"/>
                    </a:lnTo>
                    <a:close/>
                  </a:path>
                </a:pathLst>
              </a:custGeom>
              <a:solidFill>
                <a:srgbClr val="000000"/>
              </a:solidFill>
              <a:ln w="9525">
                <a:noFill/>
                <a:round/>
                <a:headEnd/>
                <a:tailEnd/>
              </a:ln>
            </p:spPr>
            <p:txBody>
              <a:bodyPr/>
              <a:lstStyle/>
              <a:p>
                <a:endParaRPr lang="en-GB"/>
              </a:p>
            </p:txBody>
          </p:sp>
          <p:sp>
            <p:nvSpPr>
              <p:cNvPr id="110" name="Freeform 312"/>
              <p:cNvSpPr>
                <a:spLocks/>
              </p:cNvSpPr>
              <p:nvPr/>
            </p:nvSpPr>
            <p:spPr bwMode="auto">
              <a:xfrm>
                <a:off x="411" y="2115"/>
                <a:ext cx="567" cy="3"/>
              </a:xfrm>
              <a:custGeom>
                <a:avLst/>
                <a:gdLst>
                  <a:gd name="T0" fmla="*/ 283 w 1134"/>
                  <a:gd name="T1" fmla="*/ 0 h 5"/>
                  <a:gd name="T2" fmla="*/ 0 w 1134"/>
                  <a:gd name="T3" fmla="*/ 0 h 5"/>
                  <a:gd name="T4" fmla="*/ 0 w 1134"/>
                  <a:gd name="T5" fmla="*/ 2 h 5"/>
                  <a:gd name="T6" fmla="*/ 283 w 1134"/>
                  <a:gd name="T7" fmla="*/ 2 h 5"/>
                  <a:gd name="T8" fmla="*/ 283 w 1134"/>
                  <a:gd name="T9" fmla="*/ 2 h 5"/>
                  <a:gd name="T10" fmla="*/ 283 w 1134"/>
                  <a:gd name="T11" fmla="*/ 2 h 5"/>
                  <a:gd name="T12" fmla="*/ 283 w 1134"/>
                  <a:gd name="T13" fmla="*/ 2 h 5"/>
                  <a:gd name="T14" fmla="*/ 283 w 1134"/>
                  <a:gd name="T15" fmla="*/ 1 h 5"/>
                  <a:gd name="T16" fmla="*/ 284 w 1134"/>
                  <a:gd name="T17" fmla="*/ 1 h 5"/>
                  <a:gd name="T18" fmla="*/ 284 w 1134"/>
                  <a:gd name="T19" fmla="*/ 1 h 5"/>
                  <a:gd name="T20" fmla="*/ 284 w 1134"/>
                  <a:gd name="T21" fmla="*/ 1 h 5"/>
                  <a:gd name="T22" fmla="*/ 284 w 1134"/>
                  <a:gd name="T23" fmla="*/ 1 h 5"/>
                  <a:gd name="T24" fmla="*/ 283 w 1134"/>
                  <a:gd name="T25" fmla="*/ 1 h 5"/>
                  <a:gd name="T26" fmla="*/ 283 w 1134"/>
                  <a:gd name="T27" fmla="*/ 0 h 5"/>
                  <a:gd name="T28" fmla="*/ 283 w 1134"/>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4"/>
                  <a:gd name="T46" fmla="*/ 0 h 5"/>
                  <a:gd name="T47" fmla="*/ 1134 w 1134"/>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4" h="5">
                    <a:moveTo>
                      <a:pt x="1131" y="0"/>
                    </a:moveTo>
                    <a:lnTo>
                      <a:pt x="0" y="0"/>
                    </a:lnTo>
                    <a:lnTo>
                      <a:pt x="0" y="5"/>
                    </a:lnTo>
                    <a:lnTo>
                      <a:pt x="1131" y="5"/>
                    </a:lnTo>
                    <a:lnTo>
                      <a:pt x="1132" y="5"/>
                    </a:lnTo>
                    <a:lnTo>
                      <a:pt x="1131" y="5"/>
                    </a:lnTo>
                    <a:lnTo>
                      <a:pt x="1132" y="5"/>
                    </a:lnTo>
                    <a:lnTo>
                      <a:pt x="1132" y="4"/>
                    </a:lnTo>
                    <a:lnTo>
                      <a:pt x="1134" y="4"/>
                    </a:lnTo>
                    <a:lnTo>
                      <a:pt x="1134" y="3"/>
                    </a:lnTo>
                    <a:lnTo>
                      <a:pt x="1134" y="2"/>
                    </a:lnTo>
                    <a:lnTo>
                      <a:pt x="1134" y="1"/>
                    </a:lnTo>
                    <a:lnTo>
                      <a:pt x="1132" y="1"/>
                    </a:lnTo>
                    <a:lnTo>
                      <a:pt x="1132" y="0"/>
                    </a:lnTo>
                    <a:lnTo>
                      <a:pt x="1131" y="0"/>
                    </a:lnTo>
                    <a:close/>
                  </a:path>
                </a:pathLst>
              </a:custGeom>
              <a:solidFill>
                <a:srgbClr val="000000"/>
              </a:solidFill>
              <a:ln w="9525">
                <a:noFill/>
                <a:round/>
                <a:headEnd/>
                <a:tailEnd/>
              </a:ln>
            </p:spPr>
            <p:txBody>
              <a:bodyPr/>
              <a:lstStyle/>
              <a:p>
                <a:endParaRPr lang="en-GB"/>
              </a:p>
            </p:txBody>
          </p:sp>
          <p:sp>
            <p:nvSpPr>
              <p:cNvPr id="111" name="Freeform 313"/>
              <p:cNvSpPr>
                <a:spLocks/>
              </p:cNvSpPr>
              <p:nvPr/>
            </p:nvSpPr>
            <p:spPr bwMode="auto">
              <a:xfrm>
                <a:off x="977" y="2109"/>
                <a:ext cx="23" cy="9"/>
              </a:xfrm>
              <a:custGeom>
                <a:avLst/>
                <a:gdLst>
                  <a:gd name="T0" fmla="*/ 11 w 45"/>
                  <a:gd name="T1" fmla="*/ 2 h 17"/>
                  <a:gd name="T2" fmla="*/ 11 w 45"/>
                  <a:gd name="T3" fmla="*/ 1 h 17"/>
                  <a:gd name="T4" fmla="*/ 0 w 45"/>
                  <a:gd name="T5" fmla="*/ 3 h 17"/>
                  <a:gd name="T6" fmla="*/ 1 w 45"/>
                  <a:gd name="T7" fmla="*/ 5 h 17"/>
                  <a:gd name="T8" fmla="*/ 11 w 45"/>
                  <a:gd name="T9" fmla="*/ 2 h 17"/>
                  <a:gd name="T10" fmla="*/ 11 w 45"/>
                  <a:gd name="T11" fmla="*/ 1 h 17"/>
                  <a:gd name="T12" fmla="*/ 11 w 45"/>
                  <a:gd name="T13" fmla="*/ 2 h 17"/>
                  <a:gd name="T14" fmla="*/ 11 w 45"/>
                  <a:gd name="T15" fmla="*/ 2 h 17"/>
                  <a:gd name="T16" fmla="*/ 12 w 45"/>
                  <a:gd name="T17" fmla="*/ 2 h 17"/>
                  <a:gd name="T18" fmla="*/ 12 w 45"/>
                  <a:gd name="T19" fmla="*/ 1 h 17"/>
                  <a:gd name="T20" fmla="*/ 12 w 45"/>
                  <a:gd name="T21" fmla="*/ 1 h 17"/>
                  <a:gd name="T22" fmla="*/ 12 w 45"/>
                  <a:gd name="T23" fmla="*/ 1 h 17"/>
                  <a:gd name="T24" fmla="*/ 11 w 45"/>
                  <a:gd name="T25" fmla="*/ 1 h 17"/>
                  <a:gd name="T26" fmla="*/ 11 w 45"/>
                  <a:gd name="T27" fmla="*/ 1 h 17"/>
                  <a:gd name="T28" fmla="*/ 11 w 45"/>
                  <a:gd name="T29" fmla="*/ 0 h 17"/>
                  <a:gd name="T30" fmla="*/ 11 w 45"/>
                  <a:gd name="T31" fmla="*/ 1 h 17"/>
                  <a:gd name="T32" fmla="*/ 11 w 45"/>
                  <a:gd name="T33" fmla="*/ 2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
                  <a:gd name="T52" fmla="*/ 0 h 17"/>
                  <a:gd name="T53" fmla="*/ 45 w 4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 h="17">
                    <a:moveTo>
                      <a:pt x="43" y="6"/>
                    </a:moveTo>
                    <a:lnTo>
                      <a:pt x="43" y="1"/>
                    </a:lnTo>
                    <a:lnTo>
                      <a:pt x="0" y="12"/>
                    </a:lnTo>
                    <a:lnTo>
                      <a:pt x="1" y="17"/>
                    </a:lnTo>
                    <a:lnTo>
                      <a:pt x="44" y="6"/>
                    </a:lnTo>
                    <a:lnTo>
                      <a:pt x="44" y="1"/>
                    </a:lnTo>
                    <a:lnTo>
                      <a:pt x="44" y="6"/>
                    </a:lnTo>
                    <a:lnTo>
                      <a:pt x="44" y="5"/>
                    </a:lnTo>
                    <a:lnTo>
                      <a:pt x="45" y="5"/>
                    </a:lnTo>
                    <a:lnTo>
                      <a:pt x="45" y="3"/>
                    </a:lnTo>
                    <a:lnTo>
                      <a:pt x="45" y="2"/>
                    </a:lnTo>
                    <a:lnTo>
                      <a:pt x="45" y="1"/>
                    </a:lnTo>
                    <a:lnTo>
                      <a:pt x="44" y="1"/>
                    </a:lnTo>
                    <a:lnTo>
                      <a:pt x="43" y="1"/>
                    </a:lnTo>
                    <a:lnTo>
                      <a:pt x="43" y="0"/>
                    </a:lnTo>
                    <a:lnTo>
                      <a:pt x="43" y="1"/>
                    </a:lnTo>
                    <a:lnTo>
                      <a:pt x="43" y="6"/>
                    </a:lnTo>
                    <a:close/>
                  </a:path>
                </a:pathLst>
              </a:custGeom>
              <a:solidFill>
                <a:srgbClr val="000000"/>
              </a:solidFill>
              <a:ln w="9525">
                <a:noFill/>
                <a:round/>
                <a:headEnd/>
                <a:tailEnd/>
              </a:ln>
            </p:spPr>
            <p:txBody>
              <a:bodyPr/>
              <a:lstStyle/>
              <a:p>
                <a:endParaRPr lang="en-GB"/>
              </a:p>
            </p:txBody>
          </p:sp>
          <p:sp>
            <p:nvSpPr>
              <p:cNvPr id="112" name="Freeform 314"/>
              <p:cNvSpPr>
                <a:spLocks/>
              </p:cNvSpPr>
              <p:nvPr/>
            </p:nvSpPr>
            <p:spPr bwMode="auto">
              <a:xfrm>
                <a:off x="976" y="2104"/>
                <a:ext cx="23" cy="8"/>
              </a:xfrm>
              <a:custGeom>
                <a:avLst/>
                <a:gdLst>
                  <a:gd name="T0" fmla="*/ 1 w 46"/>
                  <a:gd name="T1" fmla="*/ 1 h 16"/>
                  <a:gd name="T2" fmla="*/ 12 w 46"/>
                  <a:gd name="T3" fmla="*/ 4 h 16"/>
                  <a:gd name="T4" fmla="*/ 12 w 46"/>
                  <a:gd name="T5" fmla="*/ 2 h 16"/>
                  <a:gd name="T6" fmla="*/ 1 w 46"/>
                  <a:gd name="T7" fmla="*/ 0 h 16"/>
                  <a:gd name="T8" fmla="*/ 1 w 46"/>
                  <a:gd name="T9" fmla="*/ 0 h 16"/>
                  <a:gd name="T10" fmla="*/ 1 w 46"/>
                  <a:gd name="T11" fmla="*/ 0 h 16"/>
                  <a:gd name="T12" fmla="*/ 1 w 46"/>
                  <a:gd name="T13" fmla="*/ 0 h 16"/>
                  <a:gd name="T14" fmla="*/ 1 w 46"/>
                  <a:gd name="T15" fmla="*/ 0 h 16"/>
                  <a:gd name="T16" fmla="*/ 1 w 46"/>
                  <a:gd name="T17" fmla="*/ 1 h 16"/>
                  <a:gd name="T18" fmla="*/ 0 w 46"/>
                  <a:gd name="T19" fmla="*/ 1 h 16"/>
                  <a:gd name="T20" fmla="*/ 0 w 46"/>
                  <a:gd name="T21" fmla="*/ 1 h 16"/>
                  <a:gd name="T22" fmla="*/ 0 w 46"/>
                  <a:gd name="T23" fmla="*/ 1 h 16"/>
                  <a:gd name="T24" fmla="*/ 1 w 46"/>
                  <a:gd name="T25" fmla="*/ 1 h 16"/>
                  <a:gd name="T26" fmla="*/ 1 w 46"/>
                  <a:gd name="T27" fmla="*/ 1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
                  <a:gd name="T43" fmla="*/ 0 h 16"/>
                  <a:gd name="T44" fmla="*/ 46 w 4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 h="16">
                    <a:moveTo>
                      <a:pt x="2" y="4"/>
                    </a:moveTo>
                    <a:lnTo>
                      <a:pt x="45" y="16"/>
                    </a:lnTo>
                    <a:lnTo>
                      <a:pt x="46" y="11"/>
                    </a:lnTo>
                    <a:lnTo>
                      <a:pt x="3" y="0"/>
                    </a:lnTo>
                    <a:lnTo>
                      <a:pt x="2" y="0"/>
                    </a:lnTo>
                    <a:lnTo>
                      <a:pt x="3" y="0"/>
                    </a:lnTo>
                    <a:lnTo>
                      <a:pt x="2" y="0"/>
                    </a:lnTo>
                    <a:lnTo>
                      <a:pt x="1" y="0"/>
                    </a:lnTo>
                    <a:lnTo>
                      <a:pt x="1" y="1"/>
                    </a:lnTo>
                    <a:lnTo>
                      <a:pt x="0" y="1"/>
                    </a:lnTo>
                    <a:lnTo>
                      <a:pt x="0" y="2"/>
                    </a:lnTo>
                    <a:lnTo>
                      <a:pt x="0" y="3"/>
                    </a:lnTo>
                    <a:lnTo>
                      <a:pt x="1" y="4"/>
                    </a:lnTo>
                    <a:lnTo>
                      <a:pt x="2" y="4"/>
                    </a:lnTo>
                    <a:close/>
                  </a:path>
                </a:pathLst>
              </a:custGeom>
              <a:solidFill>
                <a:srgbClr val="000000"/>
              </a:solidFill>
              <a:ln w="9525">
                <a:noFill/>
                <a:round/>
                <a:headEnd/>
                <a:tailEnd/>
              </a:ln>
            </p:spPr>
            <p:txBody>
              <a:bodyPr/>
              <a:lstStyle/>
              <a:p>
                <a:endParaRPr lang="en-GB"/>
              </a:p>
            </p:txBody>
          </p:sp>
          <p:sp>
            <p:nvSpPr>
              <p:cNvPr id="113" name="Freeform 315"/>
              <p:cNvSpPr>
                <a:spLocks/>
              </p:cNvSpPr>
              <p:nvPr/>
            </p:nvSpPr>
            <p:spPr bwMode="auto">
              <a:xfrm>
                <a:off x="410" y="2104"/>
                <a:ext cx="567" cy="2"/>
              </a:xfrm>
              <a:custGeom>
                <a:avLst/>
                <a:gdLst>
                  <a:gd name="T0" fmla="*/ 1 w 1134"/>
                  <a:gd name="T1" fmla="*/ 1 h 4"/>
                  <a:gd name="T2" fmla="*/ 1 w 1134"/>
                  <a:gd name="T3" fmla="*/ 1 h 4"/>
                  <a:gd name="T4" fmla="*/ 284 w 1134"/>
                  <a:gd name="T5" fmla="*/ 1 h 4"/>
                  <a:gd name="T6" fmla="*/ 284 w 1134"/>
                  <a:gd name="T7" fmla="*/ 0 h 4"/>
                  <a:gd name="T8" fmla="*/ 1 w 1134"/>
                  <a:gd name="T9" fmla="*/ 0 h 4"/>
                  <a:gd name="T10" fmla="*/ 1 w 1134"/>
                  <a:gd name="T11" fmla="*/ 0 h 4"/>
                  <a:gd name="T12" fmla="*/ 1 w 1134"/>
                  <a:gd name="T13" fmla="*/ 0 h 4"/>
                  <a:gd name="T14" fmla="*/ 1 w 1134"/>
                  <a:gd name="T15" fmla="*/ 0 h 4"/>
                  <a:gd name="T16" fmla="*/ 1 w 1134"/>
                  <a:gd name="T17" fmla="*/ 1 h 4"/>
                  <a:gd name="T18" fmla="*/ 0 w 1134"/>
                  <a:gd name="T19" fmla="*/ 1 h 4"/>
                  <a:gd name="T20" fmla="*/ 0 w 1134"/>
                  <a:gd name="T21" fmla="*/ 1 h 4"/>
                  <a:gd name="T22" fmla="*/ 0 w 1134"/>
                  <a:gd name="T23" fmla="*/ 1 h 4"/>
                  <a:gd name="T24" fmla="*/ 0 w 1134"/>
                  <a:gd name="T25" fmla="*/ 1 h 4"/>
                  <a:gd name="T26" fmla="*/ 1 w 1134"/>
                  <a:gd name="T27" fmla="*/ 1 h 4"/>
                  <a:gd name="T28" fmla="*/ 1 w 1134"/>
                  <a:gd name="T29" fmla="*/ 1 h 4"/>
                  <a:gd name="T30" fmla="*/ 1 w 1134"/>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34"/>
                  <a:gd name="T49" fmla="*/ 0 h 4"/>
                  <a:gd name="T50" fmla="*/ 1134 w 113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34" h="4">
                    <a:moveTo>
                      <a:pt x="4" y="4"/>
                    </a:moveTo>
                    <a:lnTo>
                      <a:pt x="3" y="4"/>
                    </a:lnTo>
                    <a:lnTo>
                      <a:pt x="1134" y="4"/>
                    </a:lnTo>
                    <a:lnTo>
                      <a:pt x="1134" y="0"/>
                    </a:lnTo>
                    <a:lnTo>
                      <a:pt x="3" y="0"/>
                    </a:lnTo>
                    <a:lnTo>
                      <a:pt x="2" y="0"/>
                    </a:lnTo>
                    <a:lnTo>
                      <a:pt x="3" y="0"/>
                    </a:lnTo>
                    <a:lnTo>
                      <a:pt x="2" y="0"/>
                    </a:lnTo>
                    <a:lnTo>
                      <a:pt x="2" y="1"/>
                    </a:lnTo>
                    <a:lnTo>
                      <a:pt x="0" y="1"/>
                    </a:lnTo>
                    <a:lnTo>
                      <a:pt x="0" y="2"/>
                    </a:lnTo>
                    <a:lnTo>
                      <a:pt x="0" y="3"/>
                    </a:lnTo>
                    <a:lnTo>
                      <a:pt x="0" y="4"/>
                    </a:lnTo>
                    <a:lnTo>
                      <a:pt x="2" y="4"/>
                    </a:lnTo>
                    <a:lnTo>
                      <a:pt x="3" y="4"/>
                    </a:lnTo>
                    <a:lnTo>
                      <a:pt x="4" y="4"/>
                    </a:lnTo>
                    <a:close/>
                  </a:path>
                </a:pathLst>
              </a:custGeom>
              <a:solidFill>
                <a:srgbClr val="000000"/>
              </a:solidFill>
              <a:ln w="9525">
                <a:noFill/>
                <a:round/>
                <a:headEnd/>
                <a:tailEnd/>
              </a:ln>
            </p:spPr>
            <p:txBody>
              <a:bodyPr/>
              <a:lstStyle/>
              <a:p>
                <a:endParaRPr lang="en-GB"/>
              </a:p>
            </p:txBody>
          </p:sp>
          <p:sp>
            <p:nvSpPr>
              <p:cNvPr id="114" name="Freeform 316"/>
              <p:cNvSpPr>
                <a:spLocks/>
              </p:cNvSpPr>
              <p:nvPr/>
            </p:nvSpPr>
            <p:spPr bwMode="auto">
              <a:xfrm>
                <a:off x="395" y="2104"/>
                <a:ext cx="17" cy="8"/>
              </a:xfrm>
              <a:custGeom>
                <a:avLst/>
                <a:gdLst>
                  <a:gd name="T0" fmla="*/ 1 w 34"/>
                  <a:gd name="T1" fmla="*/ 2 h 16"/>
                  <a:gd name="T2" fmla="*/ 1 w 34"/>
                  <a:gd name="T3" fmla="*/ 4 h 16"/>
                  <a:gd name="T4" fmla="*/ 9 w 34"/>
                  <a:gd name="T5" fmla="*/ 1 h 16"/>
                  <a:gd name="T6" fmla="*/ 8 w 34"/>
                  <a:gd name="T7" fmla="*/ 0 h 16"/>
                  <a:gd name="T8" fmla="*/ 1 w 34"/>
                  <a:gd name="T9" fmla="*/ 2 h 16"/>
                  <a:gd name="T10" fmla="*/ 1 w 34"/>
                  <a:gd name="T11" fmla="*/ 4 h 16"/>
                  <a:gd name="T12" fmla="*/ 1 w 34"/>
                  <a:gd name="T13" fmla="*/ 2 h 16"/>
                  <a:gd name="T14" fmla="*/ 0 w 34"/>
                  <a:gd name="T15" fmla="*/ 2 h 16"/>
                  <a:gd name="T16" fmla="*/ 0 w 34"/>
                  <a:gd name="T17" fmla="*/ 3 h 16"/>
                  <a:gd name="T18" fmla="*/ 0 w 34"/>
                  <a:gd name="T19" fmla="*/ 3 h 16"/>
                  <a:gd name="T20" fmla="*/ 0 w 34"/>
                  <a:gd name="T21" fmla="*/ 3 h 16"/>
                  <a:gd name="T22" fmla="*/ 1 w 34"/>
                  <a:gd name="T23" fmla="*/ 3 h 16"/>
                  <a:gd name="T24" fmla="*/ 1 w 34"/>
                  <a:gd name="T25" fmla="*/ 4 h 16"/>
                  <a:gd name="T26" fmla="*/ 1 w 34"/>
                  <a:gd name="T27" fmla="*/ 4 h 16"/>
                  <a:gd name="T28" fmla="*/ 1 w 34"/>
                  <a:gd name="T29" fmla="*/ 4 h 16"/>
                  <a:gd name="T30" fmla="*/ 1 w 34"/>
                  <a:gd name="T31" fmla="*/ 2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
                  <a:gd name="T49" fmla="*/ 0 h 16"/>
                  <a:gd name="T50" fmla="*/ 34 w 3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 h="16">
                    <a:moveTo>
                      <a:pt x="4" y="11"/>
                    </a:moveTo>
                    <a:lnTo>
                      <a:pt x="4" y="16"/>
                    </a:lnTo>
                    <a:lnTo>
                      <a:pt x="34" y="4"/>
                    </a:lnTo>
                    <a:lnTo>
                      <a:pt x="32" y="0"/>
                    </a:lnTo>
                    <a:lnTo>
                      <a:pt x="2" y="11"/>
                    </a:lnTo>
                    <a:lnTo>
                      <a:pt x="2" y="16"/>
                    </a:lnTo>
                    <a:lnTo>
                      <a:pt x="2" y="11"/>
                    </a:lnTo>
                    <a:lnTo>
                      <a:pt x="0" y="11"/>
                    </a:lnTo>
                    <a:lnTo>
                      <a:pt x="0" y="12"/>
                    </a:lnTo>
                    <a:lnTo>
                      <a:pt x="0" y="13"/>
                    </a:lnTo>
                    <a:lnTo>
                      <a:pt x="0" y="15"/>
                    </a:lnTo>
                    <a:lnTo>
                      <a:pt x="2" y="15"/>
                    </a:lnTo>
                    <a:lnTo>
                      <a:pt x="2" y="16"/>
                    </a:lnTo>
                    <a:lnTo>
                      <a:pt x="3" y="16"/>
                    </a:lnTo>
                    <a:lnTo>
                      <a:pt x="4" y="16"/>
                    </a:lnTo>
                    <a:lnTo>
                      <a:pt x="4" y="11"/>
                    </a:lnTo>
                    <a:close/>
                  </a:path>
                </a:pathLst>
              </a:custGeom>
              <a:solidFill>
                <a:srgbClr val="000000"/>
              </a:solidFill>
              <a:ln w="9525">
                <a:noFill/>
                <a:round/>
                <a:headEnd/>
                <a:tailEnd/>
              </a:ln>
            </p:spPr>
            <p:txBody>
              <a:bodyPr/>
              <a:lstStyle/>
              <a:p>
                <a:endParaRPr lang="en-GB"/>
              </a:p>
            </p:txBody>
          </p:sp>
          <p:sp>
            <p:nvSpPr>
              <p:cNvPr id="115" name="Freeform 317"/>
              <p:cNvSpPr>
                <a:spLocks/>
              </p:cNvSpPr>
              <p:nvPr/>
            </p:nvSpPr>
            <p:spPr bwMode="auto">
              <a:xfrm>
                <a:off x="396" y="2110"/>
                <a:ext cx="17" cy="8"/>
              </a:xfrm>
              <a:custGeom>
                <a:avLst/>
                <a:gdLst>
                  <a:gd name="T0" fmla="*/ 8 w 33"/>
                  <a:gd name="T1" fmla="*/ 2 h 16"/>
                  <a:gd name="T2" fmla="*/ 8 w 33"/>
                  <a:gd name="T3" fmla="*/ 3 h 16"/>
                  <a:gd name="T4" fmla="*/ 1 w 33"/>
                  <a:gd name="T5" fmla="*/ 0 h 16"/>
                  <a:gd name="T6" fmla="*/ 0 w 33"/>
                  <a:gd name="T7" fmla="*/ 1 h 16"/>
                  <a:gd name="T8" fmla="*/ 8 w 33"/>
                  <a:gd name="T9" fmla="*/ 3 h 16"/>
                  <a:gd name="T10" fmla="*/ 8 w 33"/>
                  <a:gd name="T11" fmla="*/ 4 h 16"/>
                  <a:gd name="T12" fmla="*/ 8 w 33"/>
                  <a:gd name="T13" fmla="*/ 3 h 16"/>
                  <a:gd name="T14" fmla="*/ 8 w 33"/>
                  <a:gd name="T15" fmla="*/ 4 h 16"/>
                  <a:gd name="T16" fmla="*/ 8 w 33"/>
                  <a:gd name="T17" fmla="*/ 4 h 16"/>
                  <a:gd name="T18" fmla="*/ 8 w 33"/>
                  <a:gd name="T19" fmla="*/ 4 h 16"/>
                  <a:gd name="T20" fmla="*/ 8 w 33"/>
                  <a:gd name="T21" fmla="*/ 3 h 16"/>
                  <a:gd name="T22" fmla="*/ 9 w 33"/>
                  <a:gd name="T23" fmla="*/ 3 h 16"/>
                  <a:gd name="T24" fmla="*/ 9 w 33"/>
                  <a:gd name="T25" fmla="*/ 3 h 16"/>
                  <a:gd name="T26" fmla="*/ 9 w 33"/>
                  <a:gd name="T27" fmla="*/ 3 h 16"/>
                  <a:gd name="T28" fmla="*/ 9 w 33"/>
                  <a:gd name="T29" fmla="*/ 3 h 16"/>
                  <a:gd name="T30" fmla="*/ 8 w 33"/>
                  <a:gd name="T31" fmla="*/ 3 h 16"/>
                  <a:gd name="T32" fmla="*/ 8 w 33"/>
                  <a:gd name="T33" fmla="*/ 2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
                  <a:gd name="T52" fmla="*/ 0 h 16"/>
                  <a:gd name="T53" fmla="*/ 33 w 33"/>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 h="16">
                    <a:moveTo>
                      <a:pt x="31" y="11"/>
                    </a:moveTo>
                    <a:lnTo>
                      <a:pt x="32" y="12"/>
                    </a:lnTo>
                    <a:lnTo>
                      <a:pt x="2" y="0"/>
                    </a:lnTo>
                    <a:lnTo>
                      <a:pt x="0" y="5"/>
                    </a:lnTo>
                    <a:lnTo>
                      <a:pt x="30" y="15"/>
                    </a:lnTo>
                    <a:lnTo>
                      <a:pt x="31" y="16"/>
                    </a:lnTo>
                    <a:lnTo>
                      <a:pt x="30" y="15"/>
                    </a:lnTo>
                    <a:lnTo>
                      <a:pt x="30" y="16"/>
                    </a:lnTo>
                    <a:lnTo>
                      <a:pt x="31" y="16"/>
                    </a:lnTo>
                    <a:lnTo>
                      <a:pt x="32" y="16"/>
                    </a:lnTo>
                    <a:lnTo>
                      <a:pt x="32" y="15"/>
                    </a:lnTo>
                    <a:lnTo>
                      <a:pt x="33" y="15"/>
                    </a:lnTo>
                    <a:lnTo>
                      <a:pt x="33" y="14"/>
                    </a:lnTo>
                    <a:lnTo>
                      <a:pt x="33" y="13"/>
                    </a:lnTo>
                    <a:lnTo>
                      <a:pt x="33" y="12"/>
                    </a:lnTo>
                    <a:lnTo>
                      <a:pt x="32" y="12"/>
                    </a:lnTo>
                    <a:lnTo>
                      <a:pt x="31" y="11"/>
                    </a:lnTo>
                    <a:close/>
                  </a:path>
                </a:pathLst>
              </a:custGeom>
              <a:solidFill>
                <a:srgbClr val="000000"/>
              </a:solidFill>
              <a:ln w="9525">
                <a:noFill/>
                <a:round/>
                <a:headEnd/>
                <a:tailEnd/>
              </a:ln>
            </p:spPr>
            <p:txBody>
              <a:bodyPr/>
              <a:lstStyle/>
              <a:p>
                <a:endParaRPr lang="en-GB"/>
              </a:p>
            </p:txBody>
          </p:sp>
          <p:sp>
            <p:nvSpPr>
              <p:cNvPr id="116" name="Freeform 318"/>
              <p:cNvSpPr>
                <a:spLocks/>
              </p:cNvSpPr>
              <p:nvPr/>
            </p:nvSpPr>
            <p:spPr bwMode="auto">
              <a:xfrm>
                <a:off x="397" y="2105"/>
                <a:ext cx="601" cy="6"/>
              </a:xfrm>
              <a:custGeom>
                <a:avLst/>
                <a:gdLst>
                  <a:gd name="T0" fmla="*/ 0 w 1203"/>
                  <a:gd name="T1" fmla="*/ 3 h 11"/>
                  <a:gd name="T2" fmla="*/ 300 w 1203"/>
                  <a:gd name="T3" fmla="*/ 3 h 11"/>
                  <a:gd name="T4" fmla="*/ 289 w 1203"/>
                  <a:gd name="T5" fmla="*/ 0 h 11"/>
                  <a:gd name="T6" fmla="*/ 7 w 1203"/>
                  <a:gd name="T7" fmla="*/ 0 h 11"/>
                  <a:gd name="T8" fmla="*/ 0 w 1203"/>
                  <a:gd name="T9" fmla="*/ 3 h 11"/>
                  <a:gd name="T10" fmla="*/ 0 60000 65536"/>
                  <a:gd name="T11" fmla="*/ 0 60000 65536"/>
                  <a:gd name="T12" fmla="*/ 0 60000 65536"/>
                  <a:gd name="T13" fmla="*/ 0 60000 65536"/>
                  <a:gd name="T14" fmla="*/ 0 60000 65536"/>
                  <a:gd name="T15" fmla="*/ 0 w 1203"/>
                  <a:gd name="T16" fmla="*/ 0 h 11"/>
                  <a:gd name="T17" fmla="*/ 1203 w 1203"/>
                  <a:gd name="T18" fmla="*/ 11 h 11"/>
                </a:gdLst>
                <a:ahLst/>
                <a:cxnLst>
                  <a:cxn ang="T10">
                    <a:pos x="T0" y="T1"/>
                  </a:cxn>
                  <a:cxn ang="T11">
                    <a:pos x="T2" y="T3"/>
                  </a:cxn>
                  <a:cxn ang="T12">
                    <a:pos x="T4" y="T5"/>
                  </a:cxn>
                  <a:cxn ang="T13">
                    <a:pos x="T6" y="T7"/>
                  </a:cxn>
                  <a:cxn ang="T14">
                    <a:pos x="T8" y="T9"/>
                  </a:cxn>
                </a:cxnLst>
                <a:rect l="T15" t="T16" r="T17" b="T18"/>
                <a:pathLst>
                  <a:path w="1203" h="11">
                    <a:moveTo>
                      <a:pt x="0" y="11"/>
                    </a:moveTo>
                    <a:lnTo>
                      <a:pt x="1203" y="11"/>
                    </a:lnTo>
                    <a:lnTo>
                      <a:pt x="1159" y="0"/>
                    </a:lnTo>
                    <a:lnTo>
                      <a:pt x="29" y="0"/>
                    </a:lnTo>
                    <a:lnTo>
                      <a:pt x="0" y="11"/>
                    </a:lnTo>
                    <a:close/>
                  </a:path>
                </a:pathLst>
              </a:custGeom>
              <a:solidFill>
                <a:srgbClr val="BFBFBF"/>
              </a:solidFill>
              <a:ln w="9525">
                <a:noFill/>
                <a:round/>
                <a:headEnd/>
                <a:tailEnd/>
              </a:ln>
            </p:spPr>
            <p:txBody>
              <a:bodyPr/>
              <a:lstStyle/>
              <a:p>
                <a:endParaRPr lang="en-GB"/>
              </a:p>
            </p:txBody>
          </p:sp>
          <p:sp>
            <p:nvSpPr>
              <p:cNvPr id="117" name="Freeform 319"/>
              <p:cNvSpPr>
                <a:spLocks/>
              </p:cNvSpPr>
              <p:nvPr/>
            </p:nvSpPr>
            <p:spPr bwMode="auto">
              <a:xfrm>
                <a:off x="397" y="2110"/>
                <a:ext cx="603" cy="2"/>
              </a:xfrm>
              <a:custGeom>
                <a:avLst/>
                <a:gdLst>
                  <a:gd name="T0" fmla="*/ 301 w 1205"/>
                  <a:gd name="T1" fmla="*/ 1 h 5"/>
                  <a:gd name="T2" fmla="*/ 301 w 1205"/>
                  <a:gd name="T3" fmla="*/ 0 h 5"/>
                  <a:gd name="T4" fmla="*/ 0 w 1205"/>
                  <a:gd name="T5" fmla="*/ 0 h 5"/>
                  <a:gd name="T6" fmla="*/ 0 w 1205"/>
                  <a:gd name="T7" fmla="*/ 1 h 5"/>
                  <a:gd name="T8" fmla="*/ 301 w 1205"/>
                  <a:gd name="T9" fmla="*/ 1 h 5"/>
                  <a:gd name="T10" fmla="*/ 301 w 1205"/>
                  <a:gd name="T11" fmla="*/ 0 h 5"/>
                  <a:gd name="T12" fmla="*/ 301 w 1205"/>
                  <a:gd name="T13" fmla="*/ 1 h 5"/>
                  <a:gd name="T14" fmla="*/ 301 w 1205"/>
                  <a:gd name="T15" fmla="*/ 1 h 5"/>
                  <a:gd name="T16" fmla="*/ 302 w 1205"/>
                  <a:gd name="T17" fmla="*/ 1 h 5"/>
                  <a:gd name="T18" fmla="*/ 302 w 1205"/>
                  <a:gd name="T19" fmla="*/ 0 h 5"/>
                  <a:gd name="T20" fmla="*/ 302 w 1205"/>
                  <a:gd name="T21" fmla="*/ 0 h 5"/>
                  <a:gd name="T22" fmla="*/ 302 w 1205"/>
                  <a:gd name="T23" fmla="*/ 0 h 5"/>
                  <a:gd name="T24" fmla="*/ 301 w 1205"/>
                  <a:gd name="T25" fmla="*/ 0 h 5"/>
                  <a:gd name="T26" fmla="*/ 301 w 1205"/>
                  <a:gd name="T27" fmla="*/ 0 h 5"/>
                  <a:gd name="T28" fmla="*/ 301 w 120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5"/>
                  <a:gd name="T46" fmla="*/ 0 h 5"/>
                  <a:gd name="T47" fmla="*/ 1205 w 1205"/>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5" h="5">
                    <a:moveTo>
                      <a:pt x="1203" y="5"/>
                    </a:moveTo>
                    <a:lnTo>
                      <a:pt x="1203" y="0"/>
                    </a:lnTo>
                    <a:lnTo>
                      <a:pt x="0" y="0"/>
                    </a:lnTo>
                    <a:lnTo>
                      <a:pt x="0" y="5"/>
                    </a:lnTo>
                    <a:lnTo>
                      <a:pt x="1203" y="5"/>
                    </a:lnTo>
                    <a:lnTo>
                      <a:pt x="1204" y="0"/>
                    </a:lnTo>
                    <a:lnTo>
                      <a:pt x="1203" y="5"/>
                    </a:lnTo>
                    <a:lnTo>
                      <a:pt x="1204" y="5"/>
                    </a:lnTo>
                    <a:lnTo>
                      <a:pt x="1205" y="4"/>
                    </a:lnTo>
                    <a:lnTo>
                      <a:pt x="1205" y="2"/>
                    </a:lnTo>
                    <a:lnTo>
                      <a:pt x="1205" y="1"/>
                    </a:lnTo>
                    <a:lnTo>
                      <a:pt x="1205" y="0"/>
                    </a:lnTo>
                    <a:lnTo>
                      <a:pt x="1204" y="0"/>
                    </a:lnTo>
                    <a:lnTo>
                      <a:pt x="1203" y="0"/>
                    </a:lnTo>
                    <a:lnTo>
                      <a:pt x="1203" y="5"/>
                    </a:lnTo>
                    <a:close/>
                  </a:path>
                </a:pathLst>
              </a:custGeom>
              <a:solidFill>
                <a:srgbClr val="000000"/>
              </a:solidFill>
              <a:ln w="9525">
                <a:noFill/>
                <a:round/>
                <a:headEnd/>
                <a:tailEnd/>
              </a:ln>
            </p:spPr>
            <p:txBody>
              <a:bodyPr/>
              <a:lstStyle/>
              <a:p>
                <a:endParaRPr lang="en-GB"/>
              </a:p>
            </p:txBody>
          </p:sp>
          <p:sp>
            <p:nvSpPr>
              <p:cNvPr id="118" name="Freeform 320"/>
              <p:cNvSpPr>
                <a:spLocks/>
              </p:cNvSpPr>
              <p:nvPr/>
            </p:nvSpPr>
            <p:spPr bwMode="auto">
              <a:xfrm>
                <a:off x="975" y="2104"/>
                <a:ext cx="24" cy="8"/>
              </a:xfrm>
              <a:custGeom>
                <a:avLst/>
                <a:gdLst>
                  <a:gd name="T0" fmla="*/ 1 w 47"/>
                  <a:gd name="T1" fmla="*/ 1 h 16"/>
                  <a:gd name="T2" fmla="*/ 12 w 47"/>
                  <a:gd name="T3" fmla="*/ 4 h 16"/>
                  <a:gd name="T4" fmla="*/ 12 w 47"/>
                  <a:gd name="T5" fmla="*/ 2 h 16"/>
                  <a:gd name="T6" fmla="*/ 1 w 47"/>
                  <a:gd name="T7" fmla="*/ 0 h 16"/>
                  <a:gd name="T8" fmla="*/ 1 w 47"/>
                  <a:gd name="T9" fmla="*/ 0 h 16"/>
                  <a:gd name="T10" fmla="*/ 1 w 47"/>
                  <a:gd name="T11" fmla="*/ 0 h 16"/>
                  <a:gd name="T12" fmla="*/ 1 w 47"/>
                  <a:gd name="T13" fmla="*/ 0 h 16"/>
                  <a:gd name="T14" fmla="*/ 1 w 47"/>
                  <a:gd name="T15" fmla="*/ 0 h 16"/>
                  <a:gd name="T16" fmla="*/ 1 w 47"/>
                  <a:gd name="T17" fmla="*/ 1 h 16"/>
                  <a:gd name="T18" fmla="*/ 0 w 47"/>
                  <a:gd name="T19" fmla="*/ 1 h 16"/>
                  <a:gd name="T20" fmla="*/ 0 w 47"/>
                  <a:gd name="T21" fmla="*/ 1 h 16"/>
                  <a:gd name="T22" fmla="*/ 0 w 47"/>
                  <a:gd name="T23" fmla="*/ 1 h 16"/>
                  <a:gd name="T24" fmla="*/ 1 w 47"/>
                  <a:gd name="T25" fmla="*/ 1 h 16"/>
                  <a:gd name="T26" fmla="*/ 1 w 47"/>
                  <a:gd name="T27" fmla="*/ 1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
                  <a:gd name="T43" fmla="*/ 0 h 16"/>
                  <a:gd name="T44" fmla="*/ 47 w 47"/>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 h="16">
                    <a:moveTo>
                      <a:pt x="2" y="4"/>
                    </a:moveTo>
                    <a:lnTo>
                      <a:pt x="46" y="16"/>
                    </a:lnTo>
                    <a:lnTo>
                      <a:pt x="47" y="11"/>
                    </a:lnTo>
                    <a:lnTo>
                      <a:pt x="3" y="0"/>
                    </a:lnTo>
                    <a:lnTo>
                      <a:pt x="2" y="0"/>
                    </a:lnTo>
                    <a:lnTo>
                      <a:pt x="3" y="0"/>
                    </a:lnTo>
                    <a:lnTo>
                      <a:pt x="2" y="0"/>
                    </a:lnTo>
                    <a:lnTo>
                      <a:pt x="1" y="0"/>
                    </a:lnTo>
                    <a:lnTo>
                      <a:pt x="1" y="1"/>
                    </a:lnTo>
                    <a:lnTo>
                      <a:pt x="0" y="1"/>
                    </a:lnTo>
                    <a:lnTo>
                      <a:pt x="0" y="2"/>
                    </a:lnTo>
                    <a:lnTo>
                      <a:pt x="0" y="3"/>
                    </a:lnTo>
                    <a:lnTo>
                      <a:pt x="1" y="4"/>
                    </a:lnTo>
                    <a:lnTo>
                      <a:pt x="2" y="4"/>
                    </a:lnTo>
                    <a:close/>
                  </a:path>
                </a:pathLst>
              </a:custGeom>
              <a:solidFill>
                <a:srgbClr val="000000"/>
              </a:solidFill>
              <a:ln w="9525">
                <a:noFill/>
                <a:round/>
                <a:headEnd/>
                <a:tailEnd/>
              </a:ln>
            </p:spPr>
            <p:txBody>
              <a:bodyPr/>
              <a:lstStyle/>
              <a:p>
                <a:endParaRPr lang="en-GB"/>
              </a:p>
            </p:txBody>
          </p:sp>
          <p:sp>
            <p:nvSpPr>
              <p:cNvPr id="119" name="Freeform 321"/>
              <p:cNvSpPr>
                <a:spLocks/>
              </p:cNvSpPr>
              <p:nvPr/>
            </p:nvSpPr>
            <p:spPr bwMode="auto">
              <a:xfrm>
                <a:off x="410" y="2104"/>
                <a:ext cx="567" cy="2"/>
              </a:xfrm>
              <a:custGeom>
                <a:avLst/>
                <a:gdLst>
                  <a:gd name="T0" fmla="*/ 1 w 1133"/>
                  <a:gd name="T1" fmla="*/ 1 h 4"/>
                  <a:gd name="T2" fmla="*/ 1 w 1133"/>
                  <a:gd name="T3" fmla="*/ 1 h 4"/>
                  <a:gd name="T4" fmla="*/ 284 w 1133"/>
                  <a:gd name="T5" fmla="*/ 1 h 4"/>
                  <a:gd name="T6" fmla="*/ 284 w 1133"/>
                  <a:gd name="T7" fmla="*/ 0 h 4"/>
                  <a:gd name="T8" fmla="*/ 1 w 1133"/>
                  <a:gd name="T9" fmla="*/ 0 h 4"/>
                  <a:gd name="T10" fmla="*/ 1 w 1133"/>
                  <a:gd name="T11" fmla="*/ 0 h 4"/>
                  <a:gd name="T12" fmla="*/ 1 w 1133"/>
                  <a:gd name="T13" fmla="*/ 1 h 4"/>
                  <a:gd name="T14" fmla="*/ 0 w 1133"/>
                  <a:gd name="T15" fmla="*/ 1 h 4"/>
                  <a:gd name="T16" fmla="*/ 0 w 1133"/>
                  <a:gd name="T17" fmla="*/ 1 h 4"/>
                  <a:gd name="T18" fmla="*/ 0 w 1133"/>
                  <a:gd name="T19" fmla="*/ 1 h 4"/>
                  <a:gd name="T20" fmla="*/ 1 w 1133"/>
                  <a:gd name="T21" fmla="*/ 1 h 4"/>
                  <a:gd name="T22" fmla="*/ 1 w 1133"/>
                  <a:gd name="T23" fmla="*/ 1 h 4"/>
                  <a:gd name="T24" fmla="*/ 1 w 1133"/>
                  <a:gd name="T25" fmla="*/ 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33"/>
                  <a:gd name="T40" fmla="*/ 0 h 4"/>
                  <a:gd name="T41" fmla="*/ 1133 w 1133"/>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33" h="4">
                    <a:moveTo>
                      <a:pt x="4" y="4"/>
                    </a:moveTo>
                    <a:lnTo>
                      <a:pt x="3" y="4"/>
                    </a:lnTo>
                    <a:lnTo>
                      <a:pt x="1133" y="4"/>
                    </a:lnTo>
                    <a:lnTo>
                      <a:pt x="1133" y="0"/>
                    </a:lnTo>
                    <a:lnTo>
                      <a:pt x="3" y="0"/>
                    </a:lnTo>
                    <a:lnTo>
                      <a:pt x="2" y="0"/>
                    </a:lnTo>
                    <a:lnTo>
                      <a:pt x="2" y="1"/>
                    </a:lnTo>
                    <a:lnTo>
                      <a:pt x="0" y="1"/>
                    </a:lnTo>
                    <a:lnTo>
                      <a:pt x="0" y="2"/>
                    </a:lnTo>
                    <a:lnTo>
                      <a:pt x="0" y="3"/>
                    </a:lnTo>
                    <a:lnTo>
                      <a:pt x="2" y="4"/>
                    </a:lnTo>
                    <a:lnTo>
                      <a:pt x="3" y="4"/>
                    </a:lnTo>
                    <a:lnTo>
                      <a:pt x="4" y="4"/>
                    </a:lnTo>
                    <a:close/>
                  </a:path>
                </a:pathLst>
              </a:custGeom>
              <a:solidFill>
                <a:srgbClr val="000000"/>
              </a:solidFill>
              <a:ln w="9525">
                <a:noFill/>
                <a:round/>
                <a:headEnd/>
                <a:tailEnd/>
              </a:ln>
            </p:spPr>
            <p:txBody>
              <a:bodyPr/>
              <a:lstStyle/>
              <a:p>
                <a:endParaRPr lang="en-GB"/>
              </a:p>
            </p:txBody>
          </p:sp>
          <p:sp>
            <p:nvSpPr>
              <p:cNvPr id="120" name="Freeform 322"/>
              <p:cNvSpPr>
                <a:spLocks/>
              </p:cNvSpPr>
              <p:nvPr/>
            </p:nvSpPr>
            <p:spPr bwMode="auto">
              <a:xfrm>
                <a:off x="396" y="2104"/>
                <a:ext cx="16" cy="8"/>
              </a:xfrm>
              <a:custGeom>
                <a:avLst/>
                <a:gdLst>
                  <a:gd name="T0" fmla="*/ 1 w 32"/>
                  <a:gd name="T1" fmla="*/ 2 h 16"/>
                  <a:gd name="T2" fmla="*/ 1 w 32"/>
                  <a:gd name="T3" fmla="*/ 4 h 16"/>
                  <a:gd name="T4" fmla="*/ 8 w 32"/>
                  <a:gd name="T5" fmla="*/ 1 h 16"/>
                  <a:gd name="T6" fmla="*/ 7 w 32"/>
                  <a:gd name="T7" fmla="*/ 0 h 16"/>
                  <a:gd name="T8" fmla="*/ 1 w 32"/>
                  <a:gd name="T9" fmla="*/ 2 h 16"/>
                  <a:gd name="T10" fmla="*/ 1 w 32"/>
                  <a:gd name="T11" fmla="*/ 4 h 16"/>
                  <a:gd name="T12" fmla="*/ 1 w 32"/>
                  <a:gd name="T13" fmla="*/ 2 h 16"/>
                  <a:gd name="T14" fmla="*/ 0 w 32"/>
                  <a:gd name="T15" fmla="*/ 2 h 16"/>
                  <a:gd name="T16" fmla="*/ 0 w 32"/>
                  <a:gd name="T17" fmla="*/ 3 h 16"/>
                  <a:gd name="T18" fmla="*/ 0 w 32"/>
                  <a:gd name="T19" fmla="*/ 3 h 16"/>
                  <a:gd name="T20" fmla="*/ 0 w 32"/>
                  <a:gd name="T21" fmla="*/ 3 h 16"/>
                  <a:gd name="T22" fmla="*/ 1 w 32"/>
                  <a:gd name="T23" fmla="*/ 3 h 16"/>
                  <a:gd name="T24" fmla="*/ 1 w 32"/>
                  <a:gd name="T25" fmla="*/ 4 h 16"/>
                  <a:gd name="T26" fmla="*/ 1 w 32"/>
                  <a:gd name="T27" fmla="*/ 4 h 16"/>
                  <a:gd name="T28" fmla="*/ 1 w 32"/>
                  <a:gd name="T29" fmla="*/ 2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16"/>
                  <a:gd name="T47" fmla="*/ 32 w 32"/>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16">
                    <a:moveTo>
                      <a:pt x="2" y="11"/>
                    </a:moveTo>
                    <a:lnTo>
                      <a:pt x="2" y="16"/>
                    </a:lnTo>
                    <a:lnTo>
                      <a:pt x="32" y="4"/>
                    </a:lnTo>
                    <a:lnTo>
                      <a:pt x="31" y="0"/>
                    </a:lnTo>
                    <a:lnTo>
                      <a:pt x="1" y="11"/>
                    </a:lnTo>
                    <a:lnTo>
                      <a:pt x="2" y="16"/>
                    </a:lnTo>
                    <a:lnTo>
                      <a:pt x="1" y="11"/>
                    </a:lnTo>
                    <a:lnTo>
                      <a:pt x="0" y="11"/>
                    </a:lnTo>
                    <a:lnTo>
                      <a:pt x="0" y="12"/>
                    </a:lnTo>
                    <a:lnTo>
                      <a:pt x="0" y="13"/>
                    </a:lnTo>
                    <a:lnTo>
                      <a:pt x="0" y="15"/>
                    </a:lnTo>
                    <a:lnTo>
                      <a:pt x="1" y="15"/>
                    </a:lnTo>
                    <a:lnTo>
                      <a:pt x="1" y="16"/>
                    </a:lnTo>
                    <a:lnTo>
                      <a:pt x="2" y="16"/>
                    </a:lnTo>
                    <a:lnTo>
                      <a:pt x="2" y="11"/>
                    </a:lnTo>
                    <a:close/>
                  </a:path>
                </a:pathLst>
              </a:custGeom>
              <a:solidFill>
                <a:srgbClr val="000000"/>
              </a:solidFill>
              <a:ln w="9525">
                <a:noFill/>
                <a:round/>
                <a:headEnd/>
                <a:tailEnd/>
              </a:ln>
            </p:spPr>
            <p:txBody>
              <a:bodyPr/>
              <a:lstStyle/>
              <a:p>
                <a:endParaRPr lang="en-GB"/>
              </a:p>
            </p:txBody>
          </p:sp>
          <p:sp>
            <p:nvSpPr>
              <p:cNvPr id="121" name="Freeform 323"/>
              <p:cNvSpPr>
                <a:spLocks/>
              </p:cNvSpPr>
              <p:nvPr/>
            </p:nvSpPr>
            <p:spPr bwMode="auto">
              <a:xfrm>
                <a:off x="39" y="1997"/>
                <a:ext cx="7" cy="26"/>
              </a:xfrm>
              <a:custGeom>
                <a:avLst/>
                <a:gdLst>
                  <a:gd name="T0" fmla="*/ 1 w 13"/>
                  <a:gd name="T1" fmla="*/ 0 h 50"/>
                  <a:gd name="T2" fmla="*/ 3 w 13"/>
                  <a:gd name="T3" fmla="*/ 0 h 50"/>
                  <a:gd name="T4" fmla="*/ 3 w 13"/>
                  <a:gd name="T5" fmla="*/ 0 h 50"/>
                  <a:gd name="T6" fmla="*/ 3 w 13"/>
                  <a:gd name="T7" fmla="*/ 0 h 50"/>
                  <a:gd name="T8" fmla="*/ 3 w 13"/>
                  <a:gd name="T9" fmla="*/ 1 h 50"/>
                  <a:gd name="T10" fmla="*/ 4 w 13"/>
                  <a:gd name="T11" fmla="*/ 1 h 50"/>
                  <a:gd name="T12" fmla="*/ 4 w 13"/>
                  <a:gd name="T13" fmla="*/ 1 h 50"/>
                  <a:gd name="T14" fmla="*/ 4 w 13"/>
                  <a:gd name="T15" fmla="*/ 13 h 50"/>
                  <a:gd name="T16" fmla="*/ 4 w 13"/>
                  <a:gd name="T17" fmla="*/ 13 h 50"/>
                  <a:gd name="T18" fmla="*/ 3 w 13"/>
                  <a:gd name="T19" fmla="*/ 13 h 50"/>
                  <a:gd name="T20" fmla="*/ 3 w 13"/>
                  <a:gd name="T21" fmla="*/ 14 h 50"/>
                  <a:gd name="T22" fmla="*/ 3 w 13"/>
                  <a:gd name="T23" fmla="*/ 14 h 50"/>
                  <a:gd name="T24" fmla="*/ 3 w 13"/>
                  <a:gd name="T25" fmla="*/ 14 h 50"/>
                  <a:gd name="T26" fmla="*/ 1 w 13"/>
                  <a:gd name="T27" fmla="*/ 14 h 50"/>
                  <a:gd name="T28" fmla="*/ 1 w 13"/>
                  <a:gd name="T29" fmla="*/ 14 h 50"/>
                  <a:gd name="T30" fmla="*/ 1 w 13"/>
                  <a:gd name="T31" fmla="*/ 14 h 50"/>
                  <a:gd name="T32" fmla="*/ 1 w 13"/>
                  <a:gd name="T33" fmla="*/ 13 h 50"/>
                  <a:gd name="T34" fmla="*/ 0 w 13"/>
                  <a:gd name="T35" fmla="*/ 13 h 50"/>
                  <a:gd name="T36" fmla="*/ 0 w 13"/>
                  <a:gd name="T37" fmla="*/ 13 h 50"/>
                  <a:gd name="T38" fmla="*/ 0 w 13"/>
                  <a:gd name="T39" fmla="*/ 1 h 50"/>
                  <a:gd name="T40" fmla="*/ 0 w 13"/>
                  <a:gd name="T41" fmla="*/ 1 h 50"/>
                  <a:gd name="T42" fmla="*/ 1 w 13"/>
                  <a:gd name="T43" fmla="*/ 1 h 50"/>
                  <a:gd name="T44" fmla="*/ 1 w 13"/>
                  <a:gd name="T45" fmla="*/ 0 h 50"/>
                  <a:gd name="T46" fmla="*/ 1 w 13"/>
                  <a:gd name="T47" fmla="*/ 0 h 50"/>
                  <a:gd name="T48" fmla="*/ 1 w 13"/>
                  <a:gd name="T49" fmla="*/ 0 h 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50"/>
                  <a:gd name="T77" fmla="*/ 13 w 13"/>
                  <a:gd name="T78" fmla="*/ 50 h 5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50">
                    <a:moveTo>
                      <a:pt x="4" y="0"/>
                    </a:moveTo>
                    <a:lnTo>
                      <a:pt x="10" y="0"/>
                    </a:lnTo>
                    <a:lnTo>
                      <a:pt x="11" y="0"/>
                    </a:lnTo>
                    <a:lnTo>
                      <a:pt x="12" y="0"/>
                    </a:lnTo>
                    <a:lnTo>
                      <a:pt x="12" y="1"/>
                    </a:lnTo>
                    <a:lnTo>
                      <a:pt x="13" y="1"/>
                    </a:lnTo>
                    <a:lnTo>
                      <a:pt x="13" y="2"/>
                    </a:lnTo>
                    <a:lnTo>
                      <a:pt x="13" y="48"/>
                    </a:lnTo>
                    <a:lnTo>
                      <a:pt x="13" y="49"/>
                    </a:lnTo>
                    <a:lnTo>
                      <a:pt x="12" y="49"/>
                    </a:lnTo>
                    <a:lnTo>
                      <a:pt x="12" y="50"/>
                    </a:lnTo>
                    <a:lnTo>
                      <a:pt x="11" y="50"/>
                    </a:lnTo>
                    <a:lnTo>
                      <a:pt x="10" y="50"/>
                    </a:lnTo>
                    <a:lnTo>
                      <a:pt x="4" y="50"/>
                    </a:lnTo>
                    <a:lnTo>
                      <a:pt x="3" y="50"/>
                    </a:lnTo>
                    <a:lnTo>
                      <a:pt x="2" y="50"/>
                    </a:lnTo>
                    <a:lnTo>
                      <a:pt x="2" y="49"/>
                    </a:lnTo>
                    <a:lnTo>
                      <a:pt x="0" y="49"/>
                    </a:lnTo>
                    <a:lnTo>
                      <a:pt x="0" y="48"/>
                    </a:lnTo>
                    <a:lnTo>
                      <a:pt x="0" y="2"/>
                    </a:lnTo>
                    <a:lnTo>
                      <a:pt x="0" y="1"/>
                    </a:lnTo>
                    <a:lnTo>
                      <a:pt x="2" y="1"/>
                    </a:lnTo>
                    <a:lnTo>
                      <a:pt x="2" y="0"/>
                    </a:lnTo>
                    <a:lnTo>
                      <a:pt x="3" y="0"/>
                    </a:lnTo>
                    <a:lnTo>
                      <a:pt x="4" y="0"/>
                    </a:lnTo>
                    <a:close/>
                  </a:path>
                </a:pathLst>
              </a:custGeom>
              <a:solidFill>
                <a:srgbClr val="000000"/>
              </a:solidFill>
              <a:ln w="9525">
                <a:noFill/>
                <a:round/>
                <a:headEnd/>
                <a:tailEnd/>
              </a:ln>
            </p:spPr>
            <p:txBody>
              <a:bodyPr/>
              <a:lstStyle/>
              <a:p>
                <a:endParaRPr lang="en-GB"/>
              </a:p>
            </p:txBody>
          </p:sp>
          <p:sp>
            <p:nvSpPr>
              <p:cNvPr id="122" name="Rectangle 324"/>
              <p:cNvSpPr>
                <a:spLocks noChangeArrowheads="1"/>
              </p:cNvSpPr>
              <p:nvPr/>
            </p:nvSpPr>
            <p:spPr bwMode="auto">
              <a:xfrm>
                <a:off x="41" y="1996"/>
                <a:ext cx="3" cy="3"/>
              </a:xfrm>
              <a:prstGeom prst="rect">
                <a:avLst/>
              </a:prstGeom>
              <a:solidFill>
                <a:srgbClr val="000000"/>
              </a:solidFill>
              <a:ln w="9525">
                <a:noFill/>
                <a:miter lim="800000"/>
                <a:headEnd/>
                <a:tailEnd/>
              </a:ln>
            </p:spPr>
            <p:txBody>
              <a:bodyPr/>
              <a:lstStyle/>
              <a:p>
                <a:endParaRPr lang="en-US"/>
              </a:p>
            </p:txBody>
          </p:sp>
          <p:sp>
            <p:nvSpPr>
              <p:cNvPr id="123" name="Freeform 325"/>
              <p:cNvSpPr>
                <a:spLocks/>
              </p:cNvSpPr>
              <p:nvPr/>
            </p:nvSpPr>
            <p:spPr bwMode="auto">
              <a:xfrm>
                <a:off x="44" y="1996"/>
                <a:ext cx="3" cy="3"/>
              </a:xfrm>
              <a:custGeom>
                <a:avLst/>
                <a:gdLst>
                  <a:gd name="T0" fmla="*/ 2 w 5"/>
                  <a:gd name="T1" fmla="*/ 2 h 4"/>
                  <a:gd name="T2" fmla="*/ 2 w 5"/>
                  <a:gd name="T3" fmla="*/ 2 h 4"/>
                  <a:gd name="T4" fmla="*/ 2 w 5"/>
                  <a:gd name="T5" fmla="*/ 2 h 4"/>
                  <a:gd name="T6" fmla="*/ 1 w 5"/>
                  <a:gd name="T7" fmla="*/ 2 h 4"/>
                  <a:gd name="T8" fmla="*/ 1 w 5"/>
                  <a:gd name="T9" fmla="*/ 1 h 4"/>
                  <a:gd name="T10" fmla="*/ 1 w 5"/>
                  <a:gd name="T11" fmla="*/ 1 h 4"/>
                  <a:gd name="T12" fmla="*/ 1 w 5"/>
                  <a:gd name="T13" fmla="*/ 0 h 4"/>
                  <a:gd name="T14" fmla="*/ 1 w 5"/>
                  <a:gd name="T15" fmla="*/ 0 h 4"/>
                  <a:gd name="T16" fmla="*/ 1 w 5"/>
                  <a:gd name="T17" fmla="*/ 0 h 4"/>
                  <a:gd name="T18" fmla="*/ 0 w 5"/>
                  <a:gd name="T19" fmla="*/ 0 h 4"/>
                  <a:gd name="T20" fmla="*/ 0 w 5"/>
                  <a:gd name="T21" fmla="*/ 2 h 4"/>
                  <a:gd name="T22" fmla="*/ 1 w 5"/>
                  <a:gd name="T23" fmla="*/ 2 h 4"/>
                  <a:gd name="T24" fmla="*/ 2 w 5"/>
                  <a:gd name="T25" fmla="*/ 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4"/>
                  <a:gd name="T41" fmla="*/ 5 w 5"/>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4">
                    <a:moveTo>
                      <a:pt x="5" y="4"/>
                    </a:moveTo>
                    <a:lnTo>
                      <a:pt x="5" y="3"/>
                    </a:lnTo>
                    <a:lnTo>
                      <a:pt x="5" y="2"/>
                    </a:lnTo>
                    <a:lnTo>
                      <a:pt x="4" y="2"/>
                    </a:lnTo>
                    <a:lnTo>
                      <a:pt x="4" y="1"/>
                    </a:lnTo>
                    <a:lnTo>
                      <a:pt x="3" y="1"/>
                    </a:lnTo>
                    <a:lnTo>
                      <a:pt x="3" y="0"/>
                    </a:lnTo>
                    <a:lnTo>
                      <a:pt x="2" y="0"/>
                    </a:lnTo>
                    <a:lnTo>
                      <a:pt x="1" y="0"/>
                    </a:lnTo>
                    <a:lnTo>
                      <a:pt x="0" y="0"/>
                    </a:lnTo>
                    <a:lnTo>
                      <a:pt x="0" y="4"/>
                    </a:lnTo>
                    <a:lnTo>
                      <a:pt x="1" y="4"/>
                    </a:lnTo>
                    <a:lnTo>
                      <a:pt x="5" y="4"/>
                    </a:lnTo>
                    <a:close/>
                  </a:path>
                </a:pathLst>
              </a:custGeom>
              <a:solidFill>
                <a:srgbClr val="000000"/>
              </a:solidFill>
              <a:ln w="9525">
                <a:noFill/>
                <a:round/>
                <a:headEnd/>
                <a:tailEnd/>
              </a:ln>
            </p:spPr>
            <p:txBody>
              <a:bodyPr/>
              <a:lstStyle/>
              <a:p>
                <a:endParaRPr lang="en-GB"/>
              </a:p>
            </p:txBody>
          </p:sp>
          <p:sp>
            <p:nvSpPr>
              <p:cNvPr id="124" name="Rectangle 326"/>
              <p:cNvSpPr>
                <a:spLocks noChangeArrowheads="1"/>
              </p:cNvSpPr>
              <p:nvPr/>
            </p:nvSpPr>
            <p:spPr bwMode="auto">
              <a:xfrm>
                <a:off x="44" y="1999"/>
                <a:ext cx="3" cy="23"/>
              </a:xfrm>
              <a:prstGeom prst="rect">
                <a:avLst/>
              </a:prstGeom>
              <a:solidFill>
                <a:srgbClr val="000000"/>
              </a:solidFill>
              <a:ln w="9525">
                <a:noFill/>
                <a:miter lim="800000"/>
                <a:headEnd/>
                <a:tailEnd/>
              </a:ln>
            </p:spPr>
            <p:txBody>
              <a:bodyPr/>
              <a:lstStyle/>
              <a:p>
                <a:endParaRPr lang="en-US"/>
              </a:p>
            </p:txBody>
          </p:sp>
          <p:sp>
            <p:nvSpPr>
              <p:cNvPr id="125" name="Freeform 327"/>
              <p:cNvSpPr>
                <a:spLocks/>
              </p:cNvSpPr>
              <p:nvPr/>
            </p:nvSpPr>
            <p:spPr bwMode="auto">
              <a:xfrm>
                <a:off x="44" y="2022"/>
                <a:ext cx="3" cy="2"/>
              </a:xfrm>
              <a:custGeom>
                <a:avLst/>
                <a:gdLst>
                  <a:gd name="T0" fmla="*/ 0 w 5"/>
                  <a:gd name="T1" fmla="*/ 1 h 5"/>
                  <a:gd name="T2" fmla="*/ 1 w 5"/>
                  <a:gd name="T3" fmla="*/ 1 h 5"/>
                  <a:gd name="T4" fmla="*/ 1 w 5"/>
                  <a:gd name="T5" fmla="*/ 1 h 5"/>
                  <a:gd name="T6" fmla="*/ 1 w 5"/>
                  <a:gd name="T7" fmla="*/ 1 h 5"/>
                  <a:gd name="T8" fmla="*/ 1 w 5"/>
                  <a:gd name="T9" fmla="*/ 1 h 5"/>
                  <a:gd name="T10" fmla="*/ 1 w 5"/>
                  <a:gd name="T11" fmla="*/ 1 h 5"/>
                  <a:gd name="T12" fmla="*/ 1 w 5"/>
                  <a:gd name="T13" fmla="*/ 0 h 5"/>
                  <a:gd name="T14" fmla="*/ 2 w 5"/>
                  <a:gd name="T15" fmla="*/ 0 h 5"/>
                  <a:gd name="T16" fmla="*/ 2 w 5"/>
                  <a:gd name="T17" fmla="*/ 0 h 5"/>
                  <a:gd name="T18" fmla="*/ 2 w 5"/>
                  <a:gd name="T19" fmla="*/ 0 h 5"/>
                  <a:gd name="T20" fmla="*/ 1 w 5"/>
                  <a:gd name="T21" fmla="*/ 0 h 5"/>
                  <a:gd name="T22" fmla="*/ 0 w 5"/>
                  <a:gd name="T23" fmla="*/ 0 h 5"/>
                  <a:gd name="T24" fmla="*/ 0 w 5"/>
                  <a:gd name="T25" fmla="*/ 1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5"/>
                  <a:gd name="T41" fmla="*/ 5 w 5"/>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5">
                    <a:moveTo>
                      <a:pt x="0" y="5"/>
                    </a:moveTo>
                    <a:lnTo>
                      <a:pt x="1" y="5"/>
                    </a:lnTo>
                    <a:lnTo>
                      <a:pt x="2" y="5"/>
                    </a:lnTo>
                    <a:lnTo>
                      <a:pt x="3" y="5"/>
                    </a:lnTo>
                    <a:lnTo>
                      <a:pt x="3" y="4"/>
                    </a:lnTo>
                    <a:lnTo>
                      <a:pt x="4" y="4"/>
                    </a:lnTo>
                    <a:lnTo>
                      <a:pt x="4" y="2"/>
                    </a:lnTo>
                    <a:lnTo>
                      <a:pt x="5" y="2"/>
                    </a:lnTo>
                    <a:lnTo>
                      <a:pt x="5" y="1"/>
                    </a:lnTo>
                    <a:lnTo>
                      <a:pt x="5" y="0"/>
                    </a:lnTo>
                    <a:lnTo>
                      <a:pt x="1" y="0"/>
                    </a:lnTo>
                    <a:lnTo>
                      <a:pt x="0" y="0"/>
                    </a:lnTo>
                    <a:lnTo>
                      <a:pt x="0" y="5"/>
                    </a:lnTo>
                    <a:close/>
                  </a:path>
                </a:pathLst>
              </a:custGeom>
              <a:solidFill>
                <a:srgbClr val="000000"/>
              </a:solidFill>
              <a:ln w="9525">
                <a:noFill/>
                <a:round/>
                <a:headEnd/>
                <a:tailEnd/>
              </a:ln>
            </p:spPr>
            <p:txBody>
              <a:bodyPr/>
              <a:lstStyle/>
              <a:p>
                <a:endParaRPr lang="en-GB"/>
              </a:p>
            </p:txBody>
          </p:sp>
          <p:sp>
            <p:nvSpPr>
              <p:cNvPr id="126" name="Rectangle 328"/>
              <p:cNvSpPr>
                <a:spLocks noChangeArrowheads="1"/>
              </p:cNvSpPr>
              <p:nvPr/>
            </p:nvSpPr>
            <p:spPr bwMode="auto">
              <a:xfrm>
                <a:off x="41" y="2022"/>
                <a:ext cx="3" cy="2"/>
              </a:xfrm>
              <a:prstGeom prst="rect">
                <a:avLst/>
              </a:prstGeom>
              <a:solidFill>
                <a:srgbClr val="000000"/>
              </a:solidFill>
              <a:ln w="9525">
                <a:noFill/>
                <a:miter lim="800000"/>
                <a:headEnd/>
                <a:tailEnd/>
              </a:ln>
            </p:spPr>
            <p:txBody>
              <a:bodyPr/>
              <a:lstStyle/>
              <a:p>
                <a:endParaRPr lang="en-US"/>
              </a:p>
            </p:txBody>
          </p:sp>
          <p:sp>
            <p:nvSpPr>
              <p:cNvPr id="127" name="Freeform 329"/>
              <p:cNvSpPr>
                <a:spLocks/>
              </p:cNvSpPr>
              <p:nvPr/>
            </p:nvSpPr>
            <p:spPr bwMode="auto">
              <a:xfrm>
                <a:off x="38" y="2022"/>
                <a:ext cx="3" cy="2"/>
              </a:xfrm>
              <a:custGeom>
                <a:avLst/>
                <a:gdLst>
                  <a:gd name="T0" fmla="*/ 0 w 6"/>
                  <a:gd name="T1" fmla="*/ 0 h 5"/>
                  <a:gd name="T2" fmla="*/ 0 w 6"/>
                  <a:gd name="T3" fmla="*/ 0 h 5"/>
                  <a:gd name="T4" fmla="*/ 0 w 6"/>
                  <a:gd name="T5" fmla="*/ 0 h 5"/>
                  <a:gd name="T6" fmla="*/ 1 w 6"/>
                  <a:gd name="T7" fmla="*/ 0 h 5"/>
                  <a:gd name="T8" fmla="*/ 1 w 6"/>
                  <a:gd name="T9" fmla="*/ 1 h 5"/>
                  <a:gd name="T10" fmla="*/ 1 w 6"/>
                  <a:gd name="T11" fmla="*/ 1 h 5"/>
                  <a:gd name="T12" fmla="*/ 1 w 6"/>
                  <a:gd name="T13" fmla="*/ 1 h 5"/>
                  <a:gd name="T14" fmla="*/ 1 w 6"/>
                  <a:gd name="T15" fmla="*/ 1 h 5"/>
                  <a:gd name="T16" fmla="*/ 2 w 6"/>
                  <a:gd name="T17" fmla="*/ 1 h 5"/>
                  <a:gd name="T18" fmla="*/ 2 w 6"/>
                  <a:gd name="T19" fmla="*/ 1 h 5"/>
                  <a:gd name="T20" fmla="*/ 2 w 6"/>
                  <a:gd name="T21" fmla="*/ 0 h 5"/>
                  <a:gd name="T22" fmla="*/ 2 w 6"/>
                  <a:gd name="T23" fmla="*/ 0 h 5"/>
                  <a:gd name="T24" fmla="*/ 0 w 6"/>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5"/>
                  <a:gd name="T41" fmla="*/ 6 w 6"/>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5">
                    <a:moveTo>
                      <a:pt x="0" y="0"/>
                    </a:moveTo>
                    <a:lnTo>
                      <a:pt x="0" y="1"/>
                    </a:lnTo>
                    <a:lnTo>
                      <a:pt x="0" y="2"/>
                    </a:lnTo>
                    <a:lnTo>
                      <a:pt x="1" y="2"/>
                    </a:lnTo>
                    <a:lnTo>
                      <a:pt x="1" y="4"/>
                    </a:lnTo>
                    <a:lnTo>
                      <a:pt x="2" y="4"/>
                    </a:lnTo>
                    <a:lnTo>
                      <a:pt x="2" y="5"/>
                    </a:lnTo>
                    <a:lnTo>
                      <a:pt x="4" y="5"/>
                    </a:lnTo>
                    <a:lnTo>
                      <a:pt x="5" y="5"/>
                    </a:lnTo>
                    <a:lnTo>
                      <a:pt x="6" y="5"/>
                    </a:lnTo>
                    <a:lnTo>
                      <a:pt x="6" y="0"/>
                    </a:lnTo>
                    <a:lnTo>
                      <a:pt x="5" y="0"/>
                    </a:lnTo>
                    <a:lnTo>
                      <a:pt x="0" y="0"/>
                    </a:lnTo>
                    <a:close/>
                  </a:path>
                </a:pathLst>
              </a:custGeom>
              <a:solidFill>
                <a:srgbClr val="000000"/>
              </a:solidFill>
              <a:ln w="9525">
                <a:noFill/>
                <a:round/>
                <a:headEnd/>
                <a:tailEnd/>
              </a:ln>
            </p:spPr>
            <p:txBody>
              <a:bodyPr/>
              <a:lstStyle/>
              <a:p>
                <a:endParaRPr lang="en-GB"/>
              </a:p>
            </p:txBody>
          </p:sp>
          <p:sp>
            <p:nvSpPr>
              <p:cNvPr id="128" name="Rectangle 330"/>
              <p:cNvSpPr>
                <a:spLocks noChangeArrowheads="1"/>
              </p:cNvSpPr>
              <p:nvPr/>
            </p:nvSpPr>
            <p:spPr bwMode="auto">
              <a:xfrm>
                <a:off x="38" y="1999"/>
                <a:ext cx="2" cy="23"/>
              </a:xfrm>
              <a:prstGeom prst="rect">
                <a:avLst/>
              </a:prstGeom>
              <a:solidFill>
                <a:srgbClr val="000000"/>
              </a:solidFill>
              <a:ln w="9525">
                <a:noFill/>
                <a:miter lim="800000"/>
                <a:headEnd/>
                <a:tailEnd/>
              </a:ln>
            </p:spPr>
            <p:txBody>
              <a:bodyPr/>
              <a:lstStyle/>
              <a:p>
                <a:endParaRPr lang="en-US"/>
              </a:p>
            </p:txBody>
          </p:sp>
          <p:sp>
            <p:nvSpPr>
              <p:cNvPr id="129" name="Freeform 331"/>
              <p:cNvSpPr>
                <a:spLocks/>
              </p:cNvSpPr>
              <p:nvPr/>
            </p:nvSpPr>
            <p:spPr bwMode="auto">
              <a:xfrm>
                <a:off x="38" y="1996"/>
                <a:ext cx="3" cy="3"/>
              </a:xfrm>
              <a:custGeom>
                <a:avLst/>
                <a:gdLst>
                  <a:gd name="T0" fmla="*/ 2 w 6"/>
                  <a:gd name="T1" fmla="*/ 0 h 4"/>
                  <a:gd name="T2" fmla="*/ 2 w 6"/>
                  <a:gd name="T3" fmla="*/ 0 h 4"/>
                  <a:gd name="T4" fmla="*/ 1 w 6"/>
                  <a:gd name="T5" fmla="*/ 0 h 4"/>
                  <a:gd name="T6" fmla="*/ 1 w 6"/>
                  <a:gd name="T7" fmla="*/ 0 h 4"/>
                  <a:gd name="T8" fmla="*/ 1 w 6"/>
                  <a:gd name="T9" fmla="*/ 1 h 4"/>
                  <a:gd name="T10" fmla="*/ 1 w 6"/>
                  <a:gd name="T11" fmla="*/ 1 h 4"/>
                  <a:gd name="T12" fmla="*/ 1 w 6"/>
                  <a:gd name="T13" fmla="*/ 2 h 4"/>
                  <a:gd name="T14" fmla="*/ 0 w 6"/>
                  <a:gd name="T15" fmla="*/ 2 h 4"/>
                  <a:gd name="T16" fmla="*/ 0 w 6"/>
                  <a:gd name="T17" fmla="*/ 2 h 4"/>
                  <a:gd name="T18" fmla="*/ 0 w 6"/>
                  <a:gd name="T19" fmla="*/ 2 h 4"/>
                  <a:gd name="T20" fmla="*/ 2 w 6"/>
                  <a:gd name="T21" fmla="*/ 2 h 4"/>
                  <a:gd name="T22" fmla="*/ 2 w 6"/>
                  <a:gd name="T23" fmla="*/ 2 h 4"/>
                  <a:gd name="T24" fmla="*/ 2 w 6"/>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4"/>
                  <a:gd name="T41" fmla="*/ 6 w 6"/>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4">
                    <a:moveTo>
                      <a:pt x="6" y="0"/>
                    </a:moveTo>
                    <a:lnTo>
                      <a:pt x="5" y="0"/>
                    </a:lnTo>
                    <a:lnTo>
                      <a:pt x="4" y="0"/>
                    </a:lnTo>
                    <a:lnTo>
                      <a:pt x="2" y="0"/>
                    </a:lnTo>
                    <a:lnTo>
                      <a:pt x="2" y="1"/>
                    </a:lnTo>
                    <a:lnTo>
                      <a:pt x="1" y="1"/>
                    </a:lnTo>
                    <a:lnTo>
                      <a:pt x="1" y="2"/>
                    </a:lnTo>
                    <a:lnTo>
                      <a:pt x="0" y="2"/>
                    </a:lnTo>
                    <a:lnTo>
                      <a:pt x="0" y="3"/>
                    </a:lnTo>
                    <a:lnTo>
                      <a:pt x="0" y="4"/>
                    </a:lnTo>
                    <a:lnTo>
                      <a:pt x="5" y="4"/>
                    </a:lnTo>
                    <a:lnTo>
                      <a:pt x="6" y="4"/>
                    </a:lnTo>
                    <a:lnTo>
                      <a:pt x="6" y="0"/>
                    </a:lnTo>
                    <a:close/>
                  </a:path>
                </a:pathLst>
              </a:custGeom>
              <a:solidFill>
                <a:srgbClr val="000000"/>
              </a:solidFill>
              <a:ln w="9525">
                <a:noFill/>
                <a:round/>
                <a:headEnd/>
                <a:tailEnd/>
              </a:ln>
            </p:spPr>
            <p:txBody>
              <a:bodyPr/>
              <a:lstStyle/>
              <a:p>
                <a:endParaRPr lang="en-GB"/>
              </a:p>
            </p:txBody>
          </p:sp>
          <p:sp>
            <p:nvSpPr>
              <p:cNvPr id="130" name="Freeform 332"/>
              <p:cNvSpPr>
                <a:spLocks/>
              </p:cNvSpPr>
              <p:nvPr/>
            </p:nvSpPr>
            <p:spPr bwMode="auto">
              <a:xfrm>
                <a:off x="40" y="1998"/>
                <a:ext cx="5" cy="21"/>
              </a:xfrm>
              <a:custGeom>
                <a:avLst/>
                <a:gdLst>
                  <a:gd name="T0" fmla="*/ 1 w 10"/>
                  <a:gd name="T1" fmla="*/ 0 h 41"/>
                  <a:gd name="T2" fmla="*/ 2 w 10"/>
                  <a:gd name="T3" fmla="*/ 0 h 41"/>
                  <a:gd name="T4" fmla="*/ 3 w 10"/>
                  <a:gd name="T5" fmla="*/ 0 h 41"/>
                  <a:gd name="T6" fmla="*/ 3 w 10"/>
                  <a:gd name="T7" fmla="*/ 1 h 41"/>
                  <a:gd name="T8" fmla="*/ 3 w 10"/>
                  <a:gd name="T9" fmla="*/ 1 h 41"/>
                  <a:gd name="T10" fmla="*/ 3 w 10"/>
                  <a:gd name="T11" fmla="*/ 1 h 41"/>
                  <a:gd name="T12" fmla="*/ 3 w 10"/>
                  <a:gd name="T13" fmla="*/ 10 h 41"/>
                  <a:gd name="T14" fmla="*/ 3 w 10"/>
                  <a:gd name="T15" fmla="*/ 10 h 41"/>
                  <a:gd name="T16" fmla="*/ 3 w 10"/>
                  <a:gd name="T17" fmla="*/ 10 h 41"/>
                  <a:gd name="T18" fmla="*/ 3 w 10"/>
                  <a:gd name="T19" fmla="*/ 11 h 41"/>
                  <a:gd name="T20" fmla="*/ 2 w 10"/>
                  <a:gd name="T21" fmla="*/ 11 h 41"/>
                  <a:gd name="T22" fmla="*/ 1 w 10"/>
                  <a:gd name="T23" fmla="*/ 11 h 41"/>
                  <a:gd name="T24" fmla="*/ 1 w 10"/>
                  <a:gd name="T25" fmla="*/ 11 h 41"/>
                  <a:gd name="T26" fmla="*/ 0 w 10"/>
                  <a:gd name="T27" fmla="*/ 10 h 41"/>
                  <a:gd name="T28" fmla="*/ 0 w 10"/>
                  <a:gd name="T29" fmla="*/ 10 h 41"/>
                  <a:gd name="T30" fmla="*/ 0 w 10"/>
                  <a:gd name="T31" fmla="*/ 1 h 41"/>
                  <a:gd name="T32" fmla="*/ 0 w 10"/>
                  <a:gd name="T33" fmla="*/ 1 h 41"/>
                  <a:gd name="T34" fmla="*/ 1 w 10"/>
                  <a:gd name="T35" fmla="*/ 0 h 41"/>
                  <a:gd name="T36" fmla="*/ 1 w 10"/>
                  <a:gd name="T37" fmla="*/ 0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41"/>
                  <a:gd name="T59" fmla="*/ 10 w 10"/>
                  <a:gd name="T60" fmla="*/ 41 h 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41">
                    <a:moveTo>
                      <a:pt x="2" y="0"/>
                    </a:moveTo>
                    <a:lnTo>
                      <a:pt x="8" y="0"/>
                    </a:lnTo>
                    <a:lnTo>
                      <a:pt x="9" y="0"/>
                    </a:lnTo>
                    <a:lnTo>
                      <a:pt x="9" y="1"/>
                    </a:lnTo>
                    <a:lnTo>
                      <a:pt x="10" y="1"/>
                    </a:lnTo>
                    <a:lnTo>
                      <a:pt x="10" y="2"/>
                    </a:lnTo>
                    <a:lnTo>
                      <a:pt x="10" y="39"/>
                    </a:lnTo>
                    <a:lnTo>
                      <a:pt x="10" y="40"/>
                    </a:lnTo>
                    <a:lnTo>
                      <a:pt x="9" y="40"/>
                    </a:lnTo>
                    <a:lnTo>
                      <a:pt x="9" y="41"/>
                    </a:lnTo>
                    <a:lnTo>
                      <a:pt x="8" y="41"/>
                    </a:lnTo>
                    <a:lnTo>
                      <a:pt x="2" y="41"/>
                    </a:lnTo>
                    <a:lnTo>
                      <a:pt x="1" y="41"/>
                    </a:lnTo>
                    <a:lnTo>
                      <a:pt x="0" y="40"/>
                    </a:lnTo>
                    <a:lnTo>
                      <a:pt x="0" y="39"/>
                    </a:lnTo>
                    <a:lnTo>
                      <a:pt x="0" y="2"/>
                    </a:lnTo>
                    <a:lnTo>
                      <a:pt x="0" y="1"/>
                    </a:lnTo>
                    <a:lnTo>
                      <a:pt x="1" y="0"/>
                    </a:lnTo>
                    <a:lnTo>
                      <a:pt x="2" y="0"/>
                    </a:lnTo>
                    <a:close/>
                  </a:path>
                </a:pathLst>
              </a:custGeom>
              <a:solidFill>
                <a:srgbClr val="BFBFBF"/>
              </a:solidFill>
              <a:ln w="9525">
                <a:noFill/>
                <a:round/>
                <a:headEnd/>
                <a:tailEnd/>
              </a:ln>
            </p:spPr>
            <p:txBody>
              <a:bodyPr/>
              <a:lstStyle/>
              <a:p>
                <a:endParaRPr lang="en-GB"/>
              </a:p>
            </p:txBody>
          </p:sp>
          <p:sp>
            <p:nvSpPr>
              <p:cNvPr id="131" name="Rectangle 333"/>
              <p:cNvSpPr>
                <a:spLocks noChangeArrowheads="1"/>
              </p:cNvSpPr>
              <p:nvPr/>
            </p:nvSpPr>
            <p:spPr bwMode="auto">
              <a:xfrm>
                <a:off x="41" y="1997"/>
                <a:ext cx="3" cy="2"/>
              </a:xfrm>
              <a:prstGeom prst="rect">
                <a:avLst/>
              </a:prstGeom>
              <a:solidFill>
                <a:srgbClr val="BFBFBF"/>
              </a:solidFill>
              <a:ln w="9525">
                <a:noFill/>
                <a:miter lim="800000"/>
                <a:headEnd/>
                <a:tailEnd/>
              </a:ln>
            </p:spPr>
            <p:txBody>
              <a:bodyPr/>
              <a:lstStyle/>
              <a:p>
                <a:endParaRPr lang="en-US"/>
              </a:p>
            </p:txBody>
          </p:sp>
          <p:sp>
            <p:nvSpPr>
              <p:cNvPr id="132" name="Freeform 334"/>
              <p:cNvSpPr>
                <a:spLocks/>
              </p:cNvSpPr>
              <p:nvPr/>
            </p:nvSpPr>
            <p:spPr bwMode="auto">
              <a:xfrm>
                <a:off x="43" y="1997"/>
                <a:ext cx="3" cy="2"/>
              </a:xfrm>
              <a:custGeom>
                <a:avLst/>
                <a:gdLst>
                  <a:gd name="T0" fmla="*/ 2 w 6"/>
                  <a:gd name="T1" fmla="*/ 1 h 4"/>
                  <a:gd name="T2" fmla="*/ 2 w 6"/>
                  <a:gd name="T3" fmla="*/ 1 h 4"/>
                  <a:gd name="T4" fmla="*/ 2 w 6"/>
                  <a:gd name="T5" fmla="*/ 1 h 4"/>
                  <a:gd name="T6" fmla="*/ 2 w 6"/>
                  <a:gd name="T7" fmla="*/ 1 h 4"/>
                  <a:gd name="T8" fmla="*/ 1 w 6"/>
                  <a:gd name="T9" fmla="*/ 1 h 4"/>
                  <a:gd name="T10" fmla="*/ 1 w 6"/>
                  <a:gd name="T11" fmla="*/ 0 h 4"/>
                  <a:gd name="T12" fmla="*/ 1 w 6"/>
                  <a:gd name="T13" fmla="*/ 0 h 4"/>
                  <a:gd name="T14" fmla="*/ 1 w 6"/>
                  <a:gd name="T15" fmla="*/ 0 h 4"/>
                  <a:gd name="T16" fmla="*/ 1 w 6"/>
                  <a:gd name="T17" fmla="*/ 1 h 4"/>
                  <a:gd name="T18" fmla="*/ 0 w 6"/>
                  <a:gd name="T19" fmla="*/ 1 h 4"/>
                  <a:gd name="T20" fmla="*/ 2 w 6"/>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6" y="4"/>
                    </a:moveTo>
                    <a:lnTo>
                      <a:pt x="6" y="3"/>
                    </a:lnTo>
                    <a:lnTo>
                      <a:pt x="5" y="2"/>
                    </a:lnTo>
                    <a:lnTo>
                      <a:pt x="5" y="1"/>
                    </a:lnTo>
                    <a:lnTo>
                      <a:pt x="4" y="1"/>
                    </a:lnTo>
                    <a:lnTo>
                      <a:pt x="4" y="0"/>
                    </a:lnTo>
                    <a:lnTo>
                      <a:pt x="3" y="0"/>
                    </a:lnTo>
                    <a:lnTo>
                      <a:pt x="2" y="0"/>
                    </a:lnTo>
                    <a:lnTo>
                      <a:pt x="2" y="4"/>
                    </a:lnTo>
                    <a:lnTo>
                      <a:pt x="0" y="4"/>
                    </a:lnTo>
                    <a:lnTo>
                      <a:pt x="6" y="4"/>
                    </a:lnTo>
                    <a:close/>
                  </a:path>
                </a:pathLst>
              </a:custGeom>
              <a:solidFill>
                <a:srgbClr val="BFBFBF"/>
              </a:solidFill>
              <a:ln w="9525">
                <a:noFill/>
                <a:round/>
                <a:headEnd/>
                <a:tailEnd/>
              </a:ln>
            </p:spPr>
            <p:txBody>
              <a:bodyPr/>
              <a:lstStyle/>
              <a:p>
                <a:endParaRPr lang="en-GB"/>
              </a:p>
            </p:txBody>
          </p:sp>
          <p:sp>
            <p:nvSpPr>
              <p:cNvPr id="133" name="Rectangle 335"/>
              <p:cNvSpPr>
                <a:spLocks noChangeArrowheads="1"/>
              </p:cNvSpPr>
              <p:nvPr/>
            </p:nvSpPr>
            <p:spPr bwMode="auto">
              <a:xfrm>
                <a:off x="43" y="1999"/>
                <a:ext cx="3" cy="19"/>
              </a:xfrm>
              <a:prstGeom prst="rect">
                <a:avLst/>
              </a:prstGeom>
              <a:solidFill>
                <a:srgbClr val="BFBFBF"/>
              </a:solidFill>
              <a:ln w="9525">
                <a:noFill/>
                <a:miter lim="800000"/>
                <a:headEnd/>
                <a:tailEnd/>
              </a:ln>
            </p:spPr>
            <p:txBody>
              <a:bodyPr/>
              <a:lstStyle/>
              <a:p>
                <a:endParaRPr lang="en-US"/>
              </a:p>
            </p:txBody>
          </p:sp>
          <p:sp>
            <p:nvSpPr>
              <p:cNvPr id="134" name="Freeform 336"/>
              <p:cNvSpPr>
                <a:spLocks/>
              </p:cNvSpPr>
              <p:nvPr/>
            </p:nvSpPr>
            <p:spPr bwMode="auto">
              <a:xfrm>
                <a:off x="43" y="2018"/>
                <a:ext cx="3" cy="2"/>
              </a:xfrm>
              <a:custGeom>
                <a:avLst/>
                <a:gdLst>
                  <a:gd name="T0" fmla="*/ 1 w 6"/>
                  <a:gd name="T1" fmla="*/ 1 h 5"/>
                  <a:gd name="T2" fmla="*/ 1 w 6"/>
                  <a:gd name="T3" fmla="*/ 1 h 5"/>
                  <a:gd name="T4" fmla="*/ 1 w 6"/>
                  <a:gd name="T5" fmla="*/ 1 h 5"/>
                  <a:gd name="T6" fmla="*/ 1 w 6"/>
                  <a:gd name="T7" fmla="*/ 1 h 5"/>
                  <a:gd name="T8" fmla="*/ 2 w 6"/>
                  <a:gd name="T9" fmla="*/ 1 h 5"/>
                  <a:gd name="T10" fmla="*/ 2 w 6"/>
                  <a:gd name="T11" fmla="*/ 0 h 5"/>
                  <a:gd name="T12" fmla="*/ 2 w 6"/>
                  <a:gd name="T13" fmla="*/ 0 h 5"/>
                  <a:gd name="T14" fmla="*/ 2 w 6"/>
                  <a:gd name="T15" fmla="*/ 0 h 5"/>
                  <a:gd name="T16" fmla="*/ 0 w 6"/>
                  <a:gd name="T17" fmla="*/ 0 h 5"/>
                  <a:gd name="T18" fmla="*/ 0 w 6"/>
                  <a:gd name="T19" fmla="*/ 0 h 5"/>
                  <a:gd name="T20" fmla="*/ 0 w 6"/>
                  <a:gd name="T21" fmla="*/ 0 h 5"/>
                  <a:gd name="T22" fmla="*/ 1 w 6"/>
                  <a:gd name="T23" fmla="*/ 0 h 5"/>
                  <a:gd name="T24" fmla="*/ 1 w 6"/>
                  <a:gd name="T25" fmla="*/ 1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5"/>
                  <a:gd name="T41" fmla="*/ 6 w 6"/>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5">
                    <a:moveTo>
                      <a:pt x="2" y="5"/>
                    </a:moveTo>
                    <a:lnTo>
                      <a:pt x="3" y="5"/>
                    </a:lnTo>
                    <a:lnTo>
                      <a:pt x="4" y="5"/>
                    </a:lnTo>
                    <a:lnTo>
                      <a:pt x="4" y="4"/>
                    </a:lnTo>
                    <a:lnTo>
                      <a:pt x="5" y="4"/>
                    </a:lnTo>
                    <a:lnTo>
                      <a:pt x="5" y="2"/>
                    </a:lnTo>
                    <a:lnTo>
                      <a:pt x="6" y="1"/>
                    </a:lnTo>
                    <a:lnTo>
                      <a:pt x="6" y="0"/>
                    </a:lnTo>
                    <a:lnTo>
                      <a:pt x="0" y="0"/>
                    </a:lnTo>
                    <a:lnTo>
                      <a:pt x="0" y="1"/>
                    </a:lnTo>
                    <a:lnTo>
                      <a:pt x="0" y="0"/>
                    </a:lnTo>
                    <a:lnTo>
                      <a:pt x="2" y="0"/>
                    </a:lnTo>
                    <a:lnTo>
                      <a:pt x="2" y="5"/>
                    </a:lnTo>
                    <a:close/>
                  </a:path>
                </a:pathLst>
              </a:custGeom>
              <a:solidFill>
                <a:srgbClr val="BFBFBF"/>
              </a:solidFill>
              <a:ln w="9525">
                <a:noFill/>
                <a:round/>
                <a:headEnd/>
                <a:tailEnd/>
              </a:ln>
            </p:spPr>
            <p:txBody>
              <a:bodyPr/>
              <a:lstStyle/>
              <a:p>
                <a:endParaRPr lang="en-GB"/>
              </a:p>
            </p:txBody>
          </p:sp>
          <p:sp>
            <p:nvSpPr>
              <p:cNvPr id="135" name="Rectangle 337"/>
              <p:cNvSpPr>
                <a:spLocks noChangeArrowheads="1"/>
              </p:cNvSpPr>
              <p:nvPr/>
            </p:nvSpPr>
            <p:spPr bwMode="auto">
              <a:xfrm>
                <a:off x="41" y="2018"/>
                <a:ext cx="3" cy="2"/>
              </a:xfrm>
              <a:prstGeom prst="rect">
                <a:avLst/>
              </a:prstGeom>
              <a:solidFill>
                <a:srgbClr val="BFBFBF"/>
              </a:solidFill>
              <a:ln w="9525">
                <a:noFill/>
                <a:miter lim="800000"/>
                <a:headEnd/>
                <a:tailEnd/>
              </a:ln>
            </p:spPr>
            <p:txBody>
              <a:bodyPr/>
              <a:lstStyle/>
              <a:p>
                <a:endParaRPr lang="en-US"/>
              </a:p>
            </p:txBody>
          </p:sp>
          <p:sp>
            <p:nvSpPr>
              <p:cNvPr id="136" name="Freeform 338"/>
              <p:cNvSpPr>
                <a:spLocks/>
              </p:cNvSpPr>
              <p:nvPr/>
            </p:nvSpPr>
            <p:spPr bwMode="auto">
              <a:xfrm>
                <a:off x="39" y="2018"/>
                <a:ext cx="2" cy="2"/>
              </a:xfrm>
              <a:custGeom>
                <a:avLst/>
                <a:gdLst>
                  <a:gd name="T0" fmla="*/ 0 w 5"/>
                  <a:gd name="T1" fmla="*/ 0 h 5"/>
                  <a:gd name="T2" fmla="*/ 0 w 5"/>
                  <a:gd name="T3" fmla="*/ 0 h 5"/>
                  <a:gd name="T4" fmla="*/ 0 w 5"/>
                  <a:gd name="T5" fmla="*/ 0 h 5"/>
                  <a:gd name="T6" fmla="*/ 0 w 5"/>
                  <a:gd name="T7" fmla="*/ 0 h 5"/>
                  <a:gd name="T8" fmla="*/ 0 w 5"/>
                  <a:gd name="T9" fmla="*/ 1 h 5"/>
                  <a:gd name="T10" fmla="*/ 0 w 5"/>
                  <a:gd name="T11" fmla="*/ 1 h 5"/>
                  <a:gd name="T12" fmla="*/ 1 w 5"/>
                  <a:gd name="T13" fmla="*/ 1 h 5"/>
                  <a:gd name="T14" fmla="*/ 1 w 5"/>
                  <a:gd name="T15" fmla="*/ 1 h 5"/>
                  <a:gd name="T16" fmla="*/ 1 w 5"/>
                  <a:gd name="T17" fmla="*/ 0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0" y="1"/>
                    </a:lnTo>
                    <a:lnTo>
                      <a:pt x="0" y="2"/>
                    </a:lnTo>
                    <a:lnTo>
                      <a:pt x="1" y="2"/>
                    </a:lnTo>
                    <a:lnTo>
                      <a:pt x="1" y="4"/>
                    </a:lnTo>
                    <a:lnTo>
                      <a:pt x="3" y="5"/>
                    </a:lnTo>
                    <a:lnTo>
                      <a:pt x="4" y="5"/>
                    </a:lnTo>
                    <a:lnTo>
                      <a:pt x="5" y="5"/>
                    </a:lnTo>
                    <a:lnTo>
                      <a:pt x="5" y="0"/>
                    </a:lnTo>
                    <a:lnTo>
                      <a:pt x="0" y="0"/>
                    </a:lnTo>
                    <a:close/>
                  </a:path>
                </a:pathLst>
              </a:custGeom>
              <a:solidFill>
                <a:srgbClr val="BFBFBF"/>
              </a:solidFill>
              <a:ln w="9525">
                <a:noFill/>
                <a:round/>
                <a:headEnd/>
                <a:tailEnd/>
              </a:ln>
            </p:spPr>
            <p:txBody>
              <a:bodyPr/>
              <a:lstStyle/>
              <a:p>
                <a:endParaRPr lang="en-GB"/>
              </a:p>
            </p:txBody>
          </p:sp>
          <p:sp>
            <p:nvSpPr>
              <p:cNvPr id="137" name="Rectangle 339"/>
              <p:cNvSpPr>
                <a:spLocks noChangeArrowheads="1"/>
              </p:cNvSpPr>
              <p:nvPr/>
            </p:nvSpPr>
            <p:spPr bwMode="auto">
              <a:xfrm>
                <a:off x="39" y="1999"/>
                <a:ext cx="2" cy="19"/>
              </a:xfrm>
              <a:prstGeom prst="rect">
                <a:avLst/>
              </a:prstGeom>
              <a:solidFill>
                <a:srgbClr val="BFBFBF"/>
              </a:solidFill>
              <a:ln w="9525">
                <a:noFill/>
                <a:miter lim="800000"/>
                <a:headEnd/>
                <a:tailEnd/>
              </a:ln>
            </p:spPr>
            <p:txBody>
              <a:bodyPr/>
              <a:lstStyle/>
              <a:p>
                <a:endParaRPr lang="en-US"/>
              </a:p>
            </p:txBody>
          </p:sp>
          <p:sp>
            <p:nvSpPr>
              <p:cNvPr id="138" name="Freeform 340"/>
              <p:cNvSpPr>
                <a:spLocks/>
              </p:cNvSpPr>
              <p:nvPr/>
            </p:nvSpPr>
            <p:spPr bwMode="auto">
              <a:xfrm>
                <a:off x="39" y="1997"/>
                <a:ext cx="2" cy="2"/>
              </a:xfrm>
              <a:custGeom>
                <a:avLst/>
                <a:gdLst>
                  <a:gd name="T0" fmla="*/ 1 w 5"/>
                  <a:gd name="T1" fmla="*/ 0 h 4"/>
                  <a:gd name="T2" fmla="*/ 1 w 5"/>
                  <a:gd name="T3" fmla="*/ 0 h 4"/>
                  <a:gd name="T4" fmla="*/ 0 w 5"/>
                  <a:gd name="T5" fmla="*/ 0 h 4"/>
                  <a:gd name="T6" fmla="*/ 0 w 5"/>
                  <a:gd name="T7" fmla="*/ 1 h 4"/>
                  <a:gd name="T8" fmla="*/ 0 w 5"/>
                  <a:gd name="T9" fmla="*/ 1 h 4"/>
                  <a:gd name="T10" fmla="*/ 0 w 5"/>
                  <a:gd name="T11" fmla="*/ 1 h 4"/>
                  <a:gd name="T12" fmla="*/ 0 w 5"/>
                  <a:gd name="T13" fmla="*/ 1 h 4"/>
                  <a:gd name="T14" fmla="*/ 0 w 5"/>
                  <a:gd name="T15" fmla="*/ 1 h 4"/>
                  <a:gd name="T16" fmla="*/ 0 w 5"/>
                  <a:gd name="T17" fmla="*/ 1 h 4"/>
                  <a:gd name="T18" fmla="*/ 1 w 5"/>
                  <a:gd name="T19" fmla="*/ 1 h 4"/>
                  <a:gd name="T20" fmla="*/ 1 w 5"/>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4"/>
                  <a:gd name="T35" fmla="*/ 5 w 5"/>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4">
                    <a:moveTo>
                      <a:pt x="5" y="0"/>
                    </a:moveTo>
                    <a:lnTo>
                      <a:pt x="4" y="0"/>
                    </a:lnTo>
                    <a:lnTo>
                      <a:pt x="3" y="0"/>
                    </a:lnTo>
                    <a:lnTo>
                      <a:pt x="3" y="1"/>
                    </a:lnTo>
                    <a:lnTo>
                      <a:pt x="1" y="1"/>
                    </a:lnTo>
                    <a:lnTo>
                      <a:pt x="1" y="2"/>
                    </a:lnTo>
                    <a:lnTo>
                      <a:pt x="0" y="2"/>
                    </a:lnTo>
                    <a:lnTo>
                      <a:pt x="0" y="3"/>
                    </a:lnTo>
                    <a:lnTo>
                      <a:pt x="0" y="4"/>
                    </a:lnTo>
                    <a:lnTo>
                      <a:pt x="5" y="4"/>
                    </a:lnTo>
                    <a:lnTo>
                      <a:pt x="5" y="0"/>
                    </a:lnTo>
                    <a:close/>
                  </a:path>
                </a:pathLst>
              </a:custGeom>
              <a:solidFill>
                <a:srgbClr val="BFBFBF"/>
              </a:solidFill>
              <a:ln w="9525">
                <a:noFill/>
                <a:round/>
                <a:headEnd/>
                <a:tailEnd/>
              </a:ln>
            </p:spPr>
            <p:txBody>
              <a:bodyPr/>
              <a:lstStyle/>
              <a:p>
                <a:endParaRPr lang="en-GB"/>
              </a:p>
            </p:txBody>
          </p:sp>
          <p:sp>
            <p:nvSpPr>
              <p:cNvPr id="139" name="Freeform 341"/>
              <p:cNvSpPr>
                <a:spLocks/>
              </p:cNvSpPr>
              <p:nvPr/>
            </p:nvSpPr>
            <p:spPr bwMode="auto">
              <a:xfrm>
                <a:off x="40" y="1998"/>
                <a:ext cx="4" cy="18"/>
              </a:xfrm>
              <a:custGeom>
                <a:avLst/>
                <a:gdLst>
                  <a:gd name="T0" fmla="*/ 1 w 8"/>
                  <a:gd name="T1" fmla="*/ 0 h 36"/>
                  <a:gd name="T2" fmla="*/ 1 w 8"/>
                  <a:gd name="T3" fmla="*/ 0 h 36"/>
                  <a:gd name="T4" fmla="*/ 1 w 8"/>
                  <a:gd name="T5" fmla="*/ 0 h 36"/>
                  <a:gd name="T6" fmla="*/ 1 w 8"/>
                  <a:gd name="T7" fmla="*/ 1 h 36"/>
                  <a:gd name="T8" fmla="*/ 2 w 8"/>
                  <a:gd name="T9" fmla="*/ 1 h 36"/>
                  <a:gd name="T10" fmla="*/ 2 w 8"/>
                  <a:gd name="T11" fmla="*/ 1 h 36"/>
                  <a:gd name="T12" fmla="*/ 2 w 8"/>
                  <a:gd name="T13" fmla="*/ 9 h 36"/>
                  <a:gd name="T14" fmla="*/ 2 w 8"/>
                  <a:gd name="T15" fmla="*/ 9 h 36"/>
                  <a:gd name="T16" fmla="*/ 1 w 8"/>
                  <a:gd name="T17" fmla="*/ 9 h 36"/>
                  <a:gd name="T18" fmla="*/ 1 w 8"/>
                  <a:gd name="T19" fmla="*/ 9 h 36"/>
                  <a:gd name="T20" fmla="*/ 1 w 8"/>
                  <a:gd name="T21" fmla="*/ 9 h 36"/>
                  <a:gd name="T22" fmla="*/ 1 w 8"/>
                  <a:gd name="T23" fmla="*/ 9 h 36"/>
                  <a:gd name="T24" fmla="*/ 0 w 8"/>
                  <a:gd name="T25" fmla="*/ 9 h 36"/>
                  <a:gd name="T26" fmla="*/ 0 w 8"/>
                  <a:gd name="T27" fmla="*/ 9 h 36"/>
                  <a:gd name="T28" fmla="*/ 0 w 8"/>
                  <a:gd name="T29" fmla="*/ 1 h 36"/>
                  <a:gd name="T30" fmla="*/ 0 w 8"/>
                  <a:gd name="T31" fmla="*/ 1 h 36"/>
                  <a:gd name="T32" fmla="*/ 1 w 8"/>
                  <a:gd name="T33" fmla="*/ 1 h 36"/>
                  <a:gd name="T34" fmla="*/ 1 w 8"/>
                  <a:gd name="T35" fmla="*/ 0 h 36"/>
                  <a:gd name="T36" fmla="*/ 1 w 8"/>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36"/>
                  <a:gd name="T59" fmla="*/ 8 w 8"/>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36">
                    <a:moveTo>
                      <a:pt x="2" y="0"/>
                    </a:moveTo>
                    <a:lnTo>
                      <a:pt x="5" y="0"/>
                    </a:lnTo>
                    <a:lnTo>
                      <a:pt x="7" y="0"/>
                    </a:lnTo>
                    <a:lnTo>
                      <a:pt x="7" y="1"/>
                    </a:lnTo>
                    <a:lnTo>
                      <a:pt x="8" y="1"/>
                    </a:lnTo>
                    <a:lnTo>
                      <a:pt x="8" y="2"/>
                    </a:lnTo>
                    <a:lnTo>
                      <a:pt x="8" y="34"/>
                    </a:lnTo>
                    <a:lnTo>
                      <a:pt x="8" y="36"/>
                    </a:lnTo>
                    <a:lnTo>
                      <a:pt x="7" y="36"/>
                    </a:lnTo>
                    <a:lnTo>
                      <a:pt x="5" y="36"/>
                    </a:lnTo>
                    <a:lnTo>
                      <a:pt x="2" y="36"/>
                    </a:lnTo>
                    <a:lnTo>
                      <a:pt x="1" y="36"/>
                    </a:lnTo>
                    <a:lnTo>
                      <a:pt x="0" y="36"/>
                    </a:lnTo>
                    <a:lnTo>
                      <a:pt x="0" y="34"/>
                    </a:lnTo>
                    <a:lnTo>
                      <a:pt x="0" y="2"/>
                    </a:lnTo>
                    <a:lnTo>
                      <a:pt x="0" y="1"/>
                    </a:lnTo>
                    <a:lnTo>
                      <a:pt x="1" y="1"/>
                    </a:lnTo>
                    <a:lnTo>
                      <a:pt x="1" y="0"/>
                    </a:lnTo>
                    <a:lnTo>
                      <a:pt x="2" y="0"/>
                    </a:lnTo>
                    <a:close/>
                  </a:path>
                </a:pathLst>
              </a:custGeom>
              <a:solidFill>
                <a:srgbClr val="FFFFFF"/>
              </a:solidFill>
              <a:ln w="9525">
                <a:noFill/>
                <a:round/>
                <a:headEnd/>
                <a:tailEnd/>
              </a:ln>
            </p:spPr>
            <p:txBody>
              <a:bodyPr/>
              <a:lstStyle/>
              <a:p>
                <a:endParaRPr lang="en-GB"/>
              </a:p>
            </p:txBody>
          </p:sp>
          <p:sp>
            <p:nvSpPr>
              <p:cNvPr id="140" name="Rectangle 342"/>
              <p:cNvSpPr>
                <a:spLocks noChangeArrowheads="1"/>
              </p:cNvSpPr>
              <p:nvPr/>
            </p:nvSpPr>
            <p:spPr bwMode="auto">
              <a:xfrm>
                <a:off x="41" y="1997"/>
                <a:ext cx="2" cy="3"/>
              </a:xfrm>
              <a:prstGeom prst="rect">
                <a:avLst/>
              </a:prstGeom>
              <a:solidFill>
                <a:srgbClr val="FFFFFF"/>
              </a:solidFill>
              <a:ln w="9525">
                <a:noFill/>
                <a:miter lim="800000"/>
                <a:headEnd/>
                <a:tailEnd/>
              </a:ln>
            </p:spPr>
            <p:txBody>
              <a:bodyPr/>
              <a:lstStyle/>
              <a:p>
                <a:endParaRPr lang="en-US"/>
              </a:p>
            </p:txBody>
          </p:sp>
          <p:sp>
            <p:nvSpPr>
              <p:cNvPr id="141" name="Freeform 343"/>
              <p:cNvSpPr>
                <a:spLocks/>
              </p:cNvSpPr>
              <p:nvPr/>
            </p:nvSpPr>
            <p:spPr bwMode="auto">
              <a:xfrm>
                <a:off x="43" y="1997"/>
                <a:ext cx="3" cy="3"/>
              </a:xfrm>
              <a:custGeom>
                <a:avLst/>
                <a:gdLst>
                  <a:gd name="T0" fmla="*/ 2 w 5"/>
                  <a:gd name="T1" fmla="*/ 1 h 5"/>
                  <a:gd name="T2" fmla="*/ 2 w 5"/>
                  <a:gd name="T3" fmla="*/ 1 h 5"/>
                  <a:gd name="T4" fmla="*/ 2 w 5"/>
                  <a:gd name="T5" fmla="*/ 1 h 5"/>
                  <a:gd name="T6" fmla="*/ 1 w 5"/>
                  <a:gd name="T7" fmla="*/ 1 h 5"/>
                  <a:gd name="T8" fmla="*/ 1 w 5"/>
                  <a:gd name="T9" fmla="*/ 1 h 5"/>
                  <a:gd name="T10" fmla="*/ 1 w 5"/>
                  <a:gd name="T11" fmla="*/ 1 h 5"/>
                  <a:gd name="T12" fmla="*/ 1 w 5"/>
                  <a:gd name="T13" fmla="*/ 1 h 5"/>
                  <a:gd name="T14" fmla="*/ 1 w 5"/>
                  <a:gd name="T15" fmla="*/ 0 h 5"/>
                  <a:gd name="T16" fmla="*/ 0 w 5"/>
                  <a:gd name="T17" fmla="*/ 0 h 5"/>
                  <a:gd name="T18" fmla="*/ 0 w 5"/>
                  <a:gd name="T19" fmla="*/ 2 h 5"/>
                  <a:gd name="T20" fmla="*/ 0 w 5"/>
                  <a:gd name="T21" fmla="*/ 1 h 5"/>
                  <a:gd name="T22" fmla="*/ 2 w 5"/>
                  <a:gd name="T23" fmla="*/ 1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5" y="4"/>
                    </a:moveTo>
                    <a:lnTo>
                      <a:pt x="5" y="3"/>
                    </a:lnTo>
                    <a:lnTo>
                      <a:pt x="5" y="2"/>
                    </a:lnTo>
                    <a:lnTo>
                      <a:pt x="4" y="2"/>
                    </a:lnTo>
                    <a:lnTo>
                      <a:pt x="4" y="1"/>
                    </a:lnTo>
                    <a:lnTo>
                      <a:pt x="3" y="1"/>
                    </a:lnTo>
                    <a:lnTo>
                      <a:pt x="2" y="1"/>
                    </a:lnTo>
                    <a:lnTo>
                      <a:pt x="2" y="0"/>
                    </a:lnTo>
                    <a:lnTo>
                      <a:pt x="0" y="0"/>
                    </a:lnTo>
                    <a:lnTo>
                      <a:pt x="0" y="5"/>
                    </a:lnTo>
                    <a:lnTo>
                      <a:pt x="0" y="4"/>
                    </a:lnTo>
                    <a:lnTo>
                      <a:pt x="5" y="4"/>
                    </a:lnTo>
                    <a:close/>
                  </a:path>
                </a:pathLst>
              </a:custGeom>
              <a:solidFill>
                <a:srgbClr val="FFFFFF"/>
              </a:solidFill>
              <a:ln w="9525">
                <a:noFill/>
                <a:round/>
                <a:headEnd/>
                <a:tailEnd/>
              </a:ln>
            </p:spPr>
            <p:txBody>
              <a:bodyPr/>
              <a:lstStyle/>
              <a:p>
                <a:endParaRPr lang="en-GB"/>
              </a:p>
            </p:txBody>
          </p:sp>
          <p:sp>
            <p:nvSpPr>
              <p:cNvPr id="142" name="Rectangle 344"/>
              <p:cNvSpPr>
                <a:spLocks noChangeArrowheads="1"/>
              </p:cNvSpPr>
              <p:nvPr/>
            </p:nvSpPr>
            <p:spPr bwMode="auto">
              <a:xfrm>
                <a:off x="43" y="1999"/>
                <a:ext cx="3" cy="16"/>
              </a:xfrm>
              <a:prstGeom prst="rect">
                <a:avLst/>
              </a:prstGeom>
              <a:solidFill>
                <a:srgbClr val="FFFFFF"/>
              </a:solidFill>
              <a:ln w="9525">
                <a:noFill/>
                <a:miter lim="800000"/>
                <a:headEnd/>
                <a:tailEnd/>
              </a:ln>
            </p:spPr>
            <p:txBody>
              <a:bodyPr/>
              <a:lstStyle/>
              <a:p>
                <a:endParaRPr lang="en-US"/>
              </a:p>
            </p:txBody>
          </p:sp>
          <p:sp>
            <p:nvSpPr>
              <p:cNvPr id="143" name="Freeform 345"/>
              <p:cNvSpPr>
                <a:spLocks/>
              </p:cNvSpPr>
              <p:nvPr/>
            </p:nvSpPr>
            <p:spPr bwMode="auto">
              <a:xfrm>
                <a:off x="43" y="2015"/>
                <a:ext cx="3" cy="2"/>
              </a:xfrm>
              <a:custGeom>
                <a:avLst/>
                <a:gdLst>
                  <a:gd name="T0" fmla="*/ 0 w 5"/>
                  <a:gd name="T1" fmla="*/ 1 h 5"/>
                  <a:gd name="T2" fmla="*/ 1 w 5"/>
                  <a:gd name="T3" fmla="*/ 1 h 5"/>
                  <a:gd name="T4" fmla="*/ 1 w 5"/>
                  <a:gd name="T5" fmla="*/ 1 h 5"/>
                  <a:gd name="T6" fmla="*/ 1 w 5"/>
                  <a:gd name="T7" fmla="*/ 1 h 5"/>
                  <a:gd name="T8" fmla="*/ 2 w 5"/>
                  <a:gd name="T9" fmla="*/ 1 h 5"/>
                  <a:gd name="T10" fmla="*/ 2 w 5"/>
                  <a:gd name="T11" fmla="*/ 0 h 5"/>
                  <a:gd name="T12" fmla="*/ 2 w 5"/>
                  <a:gd name="T13" fmla="*/ 0 h 5"/>
                  <a:gd name="T14" fmla="*/ 0 w 5"/>
                  <a:gd name="T15" fmla="*/ 0 h 5"/>
                  <a:gd name="T16" fmla="*/ 0 w 5"/>
                  <a:gd name="T17" fmla="*/ 0 h 5"/>
                  <a:gd name="T18" fmla="*/ 0 w 5"/>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5"/>
                    </a:moveTo>
                    <a:lnTo>
                      <a:pt x="2" y="5"/>
                    </a:lnTo>
                    <a:lnTo>
                      <a:pt x="3" y="5"/>
                    </a:lnTo>
                    <a:lnTo>
                      <a:pt x="4" y="4"/>
                    </a:lnTo>
                    <a:lnTo>
                      <a:pt x="5" y="4"/>
                    </a:lnTo>
                    <a:lnTo>
                      <a:pt x="5" y="3"/>
                    </a:lnTo>
                    <a:lnTo>
                      <a:pt x="5" y="1"/>
                    </a:lnTo>
                    <a:lnTo>
                      <a:pt x="0" y="1"/>
                    </a:lnTo>
                    <a:lnTo>
                      <a:pt x="0" y="0"/>
                    </a:lnTo>
                    <a:lnTo>
                      <a:pt x="0" y="5"/>
                    </a:lnTo>
                    <a:close/>
                  </a:path>
                </a:pathLst>
              </a:custGeom>
              <a:solidFill>
                <a:srgbClr val="FFFFFF"/>
              </a:solidFill>
              <a:ln w="9525">
                <a:noFill/>
                <a:round/>
                <a:headEnd/>
                <a:tailEnd/>
              </a:ln>
            </p:spPr>
            <p:txBody>
              <a:bodyPr/>
              <a:lstStyle/>
              <a:p>
                <a:endParaRPr lang="en-GB"/>
              </a:p>
            </p:txBody>
          </p:sp>
          <p:sp>
            <p:nvSpPr>
              <p:cNvPr id="144" name="Rectangle 346"/>
              <p:cNvSpPr>
                <a:spLocks noChangeArrowheads="1"/>
              </p:cNvSpPr>
              <p:nvPr/>
            </p:nvSpPr>
            <p:spPr bwMode="auto">
              <a:xfrm>
                <a:off x="41" y="2015"/>
                <a:ext cx="2" cy="2"/>
              </a:xfrm>
              <a:prstGeom prst="rect">
                <a:avLst/>
              </a:prstGeom>
              <a:solidFill>
                <a:srgbClr val="FFFFFF"/>
              </a:solidFill>
              <a:ln w="9525">
                <a:noFill/>
                <a:miter lim="800000"/>
                <a:headEnd/>
                <a:tailEnd/>
              </a:ln>
            </p:spPr>
            <p:txBody>
              <a:bodyPr/>
              <a:lstStyle/>
              <a:p>
                <a:endParaRPr lang="en-US"/>
              </a:p>
            </p:txBody>
          </p:sp>
          <p:sp>
            <p:nvSpPr>
              <p:cNvPr id="145" name="Freeform 347"/>
              <p:cNvSpPr>
                <a:spLocks/>
              </p:cNvSpPr>
              <p:nvPr/>
            </p:nvSpPr>
            <p:spPr bwMode="auto">
              <a:xfrm>
                <a:off x="39" y="2015"/>
                <a:ext cx="2" cy="2"/>
              </a:xfrm>
              <a:custGeom>
                <a:avLst/>
                <a:gdLst>
                  <a:gd name="T0" fmla="*/ 0 w 5"/>
                  <a:gd name="T1" fmla="*/ 0 h 5"/>
                  <a:gd name="T2" fmla="*/ 0 w 5"/>
                  <a:gd name="T3" fmla="*/ 0 h 5"/>
                  <a:gd name="T4" fmla="*/ 0 w 5"/>
                  <a:gd name="T5" fmla="*/ 1 h 5"/>
                  <a:gd name="T6" fmla="*/ 0 w 5"/>
                  <a:gd name="T7" fmla="*/ 1 h 5"/>
                  <a:gd name="T8" fmla="*/ 0 w 5"/>
                  <a:gd name="T9" fmla="*/ 1 h 5"/>
                  <a:gd name="T10" fmla="*/ 0 w 5"/>
                  <a:gd name="T11" fmla="*/ 1 h 5"/>
                  <a:gd name="T12" fmla="*/ 1 w 5"/>
                  <a:gd name="T13" fmla="*/ 1 h 5"/>
                  <a:gd name="T14" fmla="*/ 1 w 5"/>
                  <a:gd name="T15" fmla="*/ 1 h 5"/>
                  <a:gd name="T16" fmla="*/ 1 w 5"/>
                  <a:gd name="T17" fmla="*/ 0 h 5"/>
                  <a:gd name="T18" fmla="*/ 1 w 5"/>
                  <a:gd name="T19" fmla="*/ 0 h 5"/>
                  <a:gd name="T20" fmla="*/ 1 w 5"/>
                  <a:gd name="T21" fmla="*/ 0 h 5"/>
                  <a:gd name="T22" fmla="*/ 1 w 5"/>
                  <a:gd name="T23" fmla="*/ 0 h 5"/>
                  <a:gd name="T24" fmla="*/ 0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5"/>
                  <a:gd name="T41" fmla="*/ 5 w 5"/>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5">
                    <a:moveTo>
                      <a:pt x="0" y="1"/>
                    </a:moveTo>
                    <a:lnTo>
                      <a:pt x="0" y="3"/>
                    </a:lnTo>
                    <a:lnTo>
                      <a:pt x="0" y="4"/>
                    </a:lnTo>
                    <a:lnTo>
                      <a:pt x="2" y="4"/>
                    </a:lnTo>
                    <a:lnTo>
                      <a:pt x="2" y="5"/>
                    </a:lnTo>
                    <a:lnTo>
                      <a:pt x="3" y="5"/>
                    </a:lnTo>
                    <a:lnTo>
                      <a:pt x="4" y="5"/>
                    </a:lnTo>
                    <a:lnTo>
                      <a:pt x="5" y="5"/>
                    </a:lnTo>
                    <a:lnTo>
                      <a:pt x="5" y="0"/>
                    </a:lnTo>
                    <a:lnTo>
                      <a:pt x="4" y="0"/>
                    </a:lnTo>
                    <a:lnTo>
                      <a:pt x="5" y="0"/>
                    </a:lnTo>
                    <a:lnTo>
                      <a:pt x="5" y="1"/>
                    </a:lnTo>
                    <a:lnTo>
                      <a:pt x="0" y="1"/>
                    </a:lnTo>
                    <a:close/>
                  </a:path>
                </a:pathLst>
              </a:custGeom>
              <a:solidFill>
                <a:srgbClr val="FFFFFF"/>
              </a:solidFill>
              <a:ln w="9525">
                <a:noFill/>
                <a:round/>
                <a:headEnd/>
                <a:tailEnd/>
              </a:ln>
            </p:spPr>
            <p:txBody>
              <a:bodyPr/>
              <a:lstStyle/>
              <a:p>
                <a:endParaRPr lang="en-GB"/>
              </a:p>
            </p:txBody>
          </p:sp>
          <p:sp>
            <p:nvSpPr>
              <p:cNvPr id="146" name="Rectangle 348"/>
              <p:cNvSpPr>
                <a:spLocks noChangeArrowheads="1"/>
              </p:cNvSpPr>
              <p:nvPr/>
            </p:nvSpPr>
            <p:spPr bwMode="auto">
              <a:xfrm>
                <a:off x="39" y="1999"/>
                <a:ext cx="2" cy="16"/>
              </a:xfrm>
              <a:prstGeom prst="rect">
                <a:avLst/>
              </a:prstGeom>
              <a:solidFill>
                <a:srgbClr val="FFFFFF"/>
              </a:solidFill>
              <a:ln w="9525">
                <a:noFill/>
                <a:miter lim="800000"/>
                <a:headEnd/>
                <a:tailEnd/>
              </a:ln>
            </p:spPr>
            <p:txBody>
              <a:bodyPr/>
              <a:lstStyle/>
              <a:p>
                <a:endParaRPr lang="en-US"/>
              </a:p>
            </p:txBody>
          </p:sp>
          <p:sp>
            <p:nvSpPr>
              <p:cNvPr id="147" name="Freeform 349"/>
              <p:cNvSpPr>
                <a:spLocks/>
              </p:cNvSpPr>
              <p:nvPr/>
            </p:nvSpPr>
            <p:spPr bwMode="auto">
              <a:xfrm>
                <a:off x="39" y="1997"/>
                <a:ext cx="2" cy="3"/>
              </a:xfrm>
              <a:custGeom>
                <a:avLst/>
                <a:gdLst>
                  <a:gd name="T0" fmla="*/ 1 w 5"/>
                  <a:gd name="T1" fmla="*/ 0 h 5"/>
                  <a:gd name="T2" fmla="*/ 1 w 5"/>
                  <a:gd name="T3" fmla="*/ 0 h 5"/>
                  <a:gd name="T4" fmla="*/ 0 w 5"/>
                  <a:gd name="T5" fmla="*/ 0 h 5"/>
                  <a:gd name="T6" fmla="*/ 0 w 5"/>
                  <a:gd name="T7" fmla="*/ 1 h 5"/>
                  <a:gd name="T8" fmla="*/ 0 w 5"/>
                  <a:gd name="T9" fmla="*/ 1 h 5"/>
                  <a:gd name="T10" fmla="*/ 0 w 5"/>
                  <a:gd name="T11" fmla="*/ 1 h 5"/>
                  <a:gd name="T12" fmla="*/ 0 w 5"/>
                  <a:gd name="T13" fmla="*/ 1 h 5"/>
                  <a:gd name="T14" fmla="*/ 0 w 5"/>
                  <a:gd name="T15" fmla="*/ 1 h 5"/>
                  <a:gd name="T16" fmla="*/ 1 w 5"/>
                  <a:gd name="T17" fmla="*/ 1 h 5"/>
                  <a:gd name="T18" fmla="*/ 1 w 5"/>
                  <a:gd name="T19" fmla="*/ 2 h 5"/>
                  <a:gd name="T20" fmla="*/ 1 w 5"/>
                  <a:gd name="T21" fmla="*/ 2 h 5"/>
                  <a:gd name="T22" fmla="*/ 1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5" y="0"/>
                    </a:moveTo>
                    <a:lnTo>
                      <a:pt x="4" y="0"/>
                    </a:lnTo>
                    <a:lnTo>
                      <a:pt x="3" y="0"/>
                    </a:lnTo>
                    <a:lnTo>
                      <a:pt x="3" y="1"/>
                    </a:lnTo>
                    <a:lnTo>
                      <a:pt x="2" y="1"/>
                    </a:lnTo>
                    <a:lnTo>
                      <a:pt x="0" y="2"/>
                    </a:lnTo>
                    <a:lnTo>
                      <a:pt x="0" y="3"/>
                    </a:lnTo>
                    <a:lnTo>
                      <a:pt x="0" y="4"/>
                    </a:lnTo>
                    <a:lnTo>
                      <a:pt x="5" y="4"/>
                    </a:lnTo>
                    <a:lnTo>
                      <a:pt x="4" y="5"/>
                    </a:lnTo>
                    <a:lnTo>
                      <a:pt x="5" y="5"/>
                    </a:lnTo>
                    <a:lnTo>
                      <a:pt x="5" y="0"/>
                    </a:lnTo>
                    <a:close/>
                  </a:path>
                </a:pathLst>
              </a:custGeom>
              <a:solidFill>
                <a:srgbClr val="FFFFFF"/>
              </a:solidFill>
              <a:ln w="9525">
                <a:noFill/>
                <a:round/>
                <a:headEnd/>
                <a:tailEnd/>
              </a:ln>
            </p:spPr>
            <p:txBody>
              <a:bodyPr/>
              <a:lstStyle/>
              <a:p>
                <a:endParaRPr lang="en-GB"/>
              </a:p>
            </p:txBody>
          </p:sp>
          <p:sp>
            <p:nvSpPr>
              <p:cNvPr id="148" name="Freeform 350"/>
              <p:cNvSpPr>
                <a:spLocks/>
              </p:cNvSpPr>
              <p:nvPr/>
            </p:nvSpPr>
            <p:spPr bwMode="auto">
              <a:xfrm>
                <a:off x="24" y="1999"/>
                <a:ext cx="15" cy="23"/>
              </a:xfrm>
              <a:custGeom>
                <a:avLst/>
                <a:gdLst>
                  <a:gd name="T0" fmla="*/ 7 w 31"/>
                  <a:gd name="T1" fmla="*/ 0 h 47"/>
                  <a:gd name="T2" fmla="*/ 0 w 31"/>
                  <a:gd name="T3" fmla="*/ 0 h 47"/>
                  <a:gd name="T4" fmla="*/ 0 w 31"/>
                  <a:gd name="T5" fmla="*/ 10 h 47"/>
                  <a:gd name="T6" fmla="*/ 7 w 31"/>
                  <a:gd name="T7" fmla="*/ 11 h 47"/>
                  <a:gd name="T8" fmla="*/ 7 w 31"/>
                  <a:gd name="T9" fmla="*/ 0 h 47"/>
                  <a:gd name="T10" fmla="*/ 0 60000 65536"/>
                  <a:gd name="T11" fmla="*/ 0 60000 65536"/>
                  <a:gd name="T12" fmla="*/ 0 60000 65536"/>
                  <a:gd name="T13" fmla="*/ 0 60000 65536"/>
                  <a:gd name="T14" fmla="*/ 0 60000 65536"/>
                  <a:gd name="T15" fmla="*/ 0 w 31"/>
                  <a:gd name="T16" fmla="*/ 0 h 47"/>
                  <a:gd name="T17" fmla="*/ 31 w 31"/>
                  <a:gd name="T18" fmla="*/ 47 h 47"/>
                </a:gdLst>
                <a:ahLst/>
                <a:cxnLst>
                  <a:cxn ang="T10">
                    <a:pos x="T0" y="T1"/>
                  </a:cxn>
                  <a:cxn ang="T11">
                    <a:pos x="T2" y="T3"/>
                  </a:cxn>
                  <a:cxn ang="T12">
                    <a:pos x="T4" y="T5"/>
                  </a:cxn>
                  <a:cxn ang="T13">
                    <a:pos x="T6" y="T7"/>
                  </a:cxn>
                  <a:cxn ang="T14">
                    <a:pos x="T8" y="T9"/>
                  </a:cxn>
                </a:cxnLst>
                <a:rect l="T15" t="T16" r="T17" b="T18"/>
                <a:pathLst>
                  <a:path w="31" h="47">
                    <a:moveTo>
                      <a:pt x="31" y="0"/>
                    </a:moveTo>
                    <a:lnTo>
                      <a:pt x="0" y="2"/>
                    </a:lnTo>
                    <a:lnTo>
                      <a:pt x="0" y="43"/>
                    </a:lnTo>
                    <a:lnTo>
                      <a:pt x="31" y="47"/>
                    </a:lnTo>
                    <a:lnTo>
                      <a:pt x="31" y="0"/>
                    </a:lnTo>
                    <a:close/>
                  </a:path>
                </a:pathLst>
              </a:custGeom>
              <a:solidFill>
                <a:srgbClr val="FF0000"/>
              </a:solidFill>
              <a:ln w="9525">
                <a:noFill/>
                <a:round/>
                <a:headEnd/>
                <a:tailEnd/>
              </a:ln>
            </p:spPr>
            <p:txBody>
              <a:bodyPr/>
              <a:lstStyle/>
              <a:p>
                <a:endParaRPr lang="en-GB"/>
              </a:p>
            </p:txBody>
          </p:sp>
          <p:sp>
            <p:nvSpPr>
              <p:cNvPr id="149" name="Freeform 351"/>
              <p:cNvSpPr>
                <a:spLocks/>
              </p:cNvSpPr>
              <p:nvPr/>
            </p:nvSpPr>
            <p:spPr bwMode="auto">
              <a:xfrm>
                <a:off x="22" y="1997"/>
                <a:ext cx="17" cy="4"/>
              </a:xfrm>
              <a:custGeom>
                <a:avLst/>
                <a:gdLst>
                  <a:gd name="T0" fmla="*/ 2 w 33"/>
                  <a:gd name="T1" fmla="*/ 1 h 7"/>
                  <a:gd name="T2" fmla="*/ 1 w 33"/>
                  <a:gd name="T3" fmla="*/ 2 h 7"/>
                  <a:gd name="T4" fmla="*/ 9 w 33"/>
                  <a:gd name="T5" fmla="*/ 1 h 7"/>
                  <a:gd name="T6" fmla="*/ 9 w 33"/>
                  <a:gd name="T7" fmla="*/ 0 h 7"/>
                  <a:gd name="T8" fmla="*/ 1 w 33"/>
                  <a:gd name="T9" fmla="*/ 1 h 7"/>
                  <a:gd name="T10" fmla="*/ 0 w 33"/>
                  <a:gd name="T11" fmla="*/ 1 h 7"/>
                  <a:gd name="T12" fmla="*/ 1 w 33"/>
                  <a:gd name="T13" fmla="*/ 1 h 7"/>
                  <a:gd name="T14" fmla="*/ 1 w 33"/>
                  <a:gd name="T15" fmla="*/ 1 h 7"/>
                  <a:gd name="T16" fmla="*/ 1 w 33"/>
                  <a:gd name="T17" fmla="*/ 1 h 7"/>
                  <a:gd name="T18" fmla="*/ 0 w 33"/>
                  <a:gd name="T19" fmla="*/ 1 h 7"/>
                  <a:gd name="T20" fmla="*/ 0 w 33"/>
                  <a:gd name="T21" fmla="*/ 1 h 7"/>
                  <a:gd name="T22" fmla="*/ 0 w 33"/>
                  <a:gd name="T23" fmla="*/ 2 h 7"/>
                  <a:gd name="T24" fmla="*/ 0 w 33"/>
                  <a:gd name="T25" fmla="*/ 2 h 7"/>
                  <a:gd name="T26" fmla="*/ 1 w 33"/>
                  <a:gd name="T27" fmla="*/ 2 h 7"/>
                  <a:gd name="T28" fmla="*/ 1 w 33"/>
                  <a:gd name="T29" fmla="*/ 2 h 7"/>
                  <a:gd name="T30" fmla="*/ 2 w 33"/>
                  <a:gd name="T31" fmla="*/ 1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
                  <a:gd name="T49" fmla="*/ 0 h 7"/>
                  <a:gd name="T50" fmla="*/ 33 w 33"/>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 h="7">
                    <a:moveTo>
                      <a:pt x="5" y="4"/>
                    </a:moveTo>
                    <a:lnTo>
                      <a:pt x="2" y="7"/>
                    </a:lnTo>
                    <a:lnTo>
                      <a:pt x="33" y="4"/>
                    </a:lnTo>
                    <a:lnTo>
                      <a:pt x="33" y="0"/>
                    </a:lnTo>
                    <a:lnTo>
                      <a:pt x="2" y="2"/>
                    </a:lnTo>
                    <a:lnTo>
                      <a:pt x="0" y="4"/>
                    </a:lnTo>
                    <a:lnTo>
                      <a:pt x="2" y="2"/>
                    </a:lnTo>
                    <a:lnTo>
                      <a:pt x="1" y="2"/>
                    </a:lnTo>
                    <a:lnTo>
                      <a:pt x="1" y="3"/>
                    </a:lnTo>
                    <a:lnTo>
                      <a:pt x="0" y="3"/>
                    </a:lnTo>
                    <a:lnTo>
                      <a:pt x="0" y="4"/>
                    </a:lnTo>
                    <a:lnTo>
                      <a:pt x="0" y="6"/>
                    </a:lnTo>
                    <a:lnTo>
                      <a:pt x="0" y="7"/>
                    </a:lnTo>
                    <a:lnTo>
                      <a:pt x="1" y="7"/>
                    </a:lnTo>
                    <a:lnTo>
                      <a:pt x="2" y="7"/>
                    </a:lnTo>
                    <a:lnTo>
                      <a:pt x="5" y="4"/>
                    </a:lnTo>
                    <a:close/>
                  </a:path>
                </a:pathLst>
              </a:custGeom>
              <a:solidFill>
                <a:srgbClr val="000000"/>
              </a:solidFill>
              <a:ln w="9525">
                <a:noFill/>
                <a:round/>
                <a:headEnd/>
                <a:tailEnd/>
              </a:ln>
            </p:spPr>
            <p:txBody>
              <a:bodyPr/>
              <a:lstStyle/>
              <a:p>
                <a:endParaRPr lang="en-GB"/>
              </a:p>
            </p:txBody>
          </p:sp>
          <p:sp>
            <p:nvSpPr>
              <p:cNvPr id="150" name="Freeform 352"/>
              <p:cNvSpPr>
                <a:spLocks/>
              </p:cNvSpPr>
              <p:nvPr/>
            </p:nvSpPr>
            <p:spPr bwMode="auto">
              <a:xfrm>
                <a:off x="22" y="2000"/>
                <a:ext cx="3" cy="21"/>
              </a:xfrm>
              <a:custGeom>
                <a:avLst/>
                <a:gdLst>
                  <a:gd name="T0" fmla="*/ 1 w 5"/>
                  <a:gd name="T1" fmla="*/ 9 h 43"/>
                  <a:gd name="T2" fmla="*/ 2 w 5"/>
                  <a:gd name="T3" fmla="*/ 10 h 43"/>
                  <a:gd name="T4" fmla="*/ 2 w 5"/>
                  <a:gd name="T5" fmla="*/ 0 h 43"/>
                  <a:gd name="T6" fmla="*/ 0 w 5"/>
                  <a:gd name="T7" fmla="*/ 0 h 43"/>
                  <a:gd name="T8" fmla="*/ 0 w 5"/>
                  <a:gd name="T9" fmla="*/ 10 h 43"/>
                  <a:gd name="T10" fmla="*/ 1 w 5"/>
                  <a:gd name="T11" fmla="*/ 10 h 43"/>
                  <a:gd name="T12" fmla="*/ 0 w 5"/>
                  <a:gd name="T13" fmla="*/ 10 h 43"/>
                  <a:gd name="T14" fmla="*/ 0 w 5"/>
                  <a:gd name="T15" fmla="*/ 10 h 43"/>
                  <a:gd name="T16" fmla="*/ 0 w 5"/>
                  <a:gd name="T17" fmla="*/ 10 h 43"/>
                  <a:gd name="T18" fmla="*/ 1 w 5"/>
                  <a:gd name="T19" fmla="*/ 10 h 43"/>
                  <a:gd name="T20" fmla="*/ 1 w 5"/>
                  <a:gd name="T21" fmla="*/ 10 h 43"/>
                  <a:gd name="T22" fmla="*/ 1 w 5"/>
                  <a:gd name="T23" fmla="*/ 10 h 43"/>
                  <a:gd name="T24" fmla="*/ 1 w 5"/>
                  <a:gd name="T25" fmla="*/ 10 h 43"/>
                  <a:gd name="T26" fmla="*/ 2 w 5"/>
                  <a:gd name="T27" fmla="*/ 10 h 43"/>
                  <a:gd name="T28" fmla="*/ 2 w 5"/>
                  <a:gd name="T29" fmla="*/ 10 h 43"/>
                  <a:gd name="T30" fmla="*/ 1 w 5"/>
                  <a:gd name="T31" fmla="*/ 9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
                  <a:gd name="T49" fmla="*/ 0 h 43"/>
                  <a:gd name="T50" fmla="*/ 5 w 5"/>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 h="43">
                    <a:moveTo>
                      <a:pt x="2" y="38"/>
                    </a:moveTo>
                    <a:lnTo>
                      <a:pt x="5" y="41"/>
                    </a:lnTo>
                    <a:lnTo>
                      <a:pt x="5" y="0"/>
                    </a:lnTo>
                    <a:lnTo>
                      <a:pt x="0" y="0"/>
                    </a:lnTo>
                    <a:lnTo>
                      <a:pt x="0" y="41"/>
                    </a:lnTo>
                    <a:lnTo>
                      <a:pt x="2" y="43"/>
                    </a:lnTo>
                    <a:lnTo>
                      <a:pt x="0" y="41"/>
                    </a:lnTo>
                    <a:lnTo>
                      <a:pt x="0" y="42"/>
                    </a:lnTo>
                    <a:lnTo>
                      <a:pt x="0" y="43"/>
                    </a:lnTo>
                    <a:lnTo>
                      <a:pt x="1" y="43"/>
                    </a:lnTo>
                    <a:lnTo>
                      <a:pt x="2" y="43"/>
                    </a:lnTo>
                    <a:lnTo>
                      <a:pt x="3" y="43"/>
                    </a:lnTo>
                    <a:lnTo>
                      <a:pt x="3" y="42"/>
                    </a:lnTo>
                    <a:lnTo>
                      <a:pt x="5" y="42"/>
                    </a:lnTo>
                    <a:lnTo>
                      <a:pt x="5" y="41"/>
                    </a:lnTo>
                    <a:lnTo>
                      <a:pt x="2" y="38"/>
                    </a:lnTo>
                    <a:close/>
                  </a:path>
                </a:pathLst>
              </a:custGeom>
              <a:solidFill>
                <a:srgbClr val="000000"/>
              </a:solidFill>
              <a:ln w="9525">
                <a:noFill/>
                <a:round/>
                <a:headEnd/>
                <a:tailEnd/>
              </a:ln>
            </p:spPr>
            <p:txBody>
              <a:bodyPr/>
              <a:lstStyle/>
              <a:p>
                <a:endParaRPr lang="en-GB"/>
              </a:p>
            </p:txBody>
          </p:sp>
          <p:sp>
            <p:nvSpPr>
              <p:cNvPr id="151" name="Freeform 353"/>
              <p:cNvSpPr>
                <a:spLocks/>
              </p:cNvSpPr>
              <p:nvPr/>
            </p:nvSpPr>
            <p:spPr bwMode="auto">
              <a:xfrm>
                <a:off x="24" y="2019"/>
                <a:ext cx="16" cy="4"/>
              </a:xfrm>
              <a:custGeom>
                <a:avLst/>
                <a:gdLst>
                  <a:gd name="T0" fmla="*/ 7 w 34"/>
                  <a:gd name="T1" fmla="*/ 1 h 10"/>
                  <a:gd name="T2" fmla="*/ 8 w 34"/>
                  <a:gd name="T3" fmla="*/ 1 h 10"/>
                  <a:gd name="T4" fmla="*/ 0 w 34"/>
                  <a:gd name="T5" fmla="*/ 0 h 10"/>
                  <a:gd name="T6" fmla="*/ 0 w 34"/>
                  <a:gd name="T7" fmla="*/ 1 h 10"/>
                  <a:gd name="T8" fmla="*/ 7 w 34"/>
                  <a:gd name="T9" fmla="*/ 2 h 10"/>
                  <a:gd name="T10" fmla="*/ 8 w 34"/>
                  <a:gd name="T11" fmla="*/ 1 h 10"/>
                  <a:gd name="T12" fmla="*/ 7 w 34"/>
                  <a:gd name="T13" fmla="*/ 2 h 10"/>
                  <a:gd name="T14" fmla="*/ 8 w 34"/>
                  <a:gd name="T15" fmla="*/ 2 h 10"/>
                  <a:gd name="T16" fmla="*/ 8 w 34"/>
                  <a:gd name="T17" fmla="*/ 2 h 10"/>
                  <a:gd name="T18" fmla="*/ 8 w 34"/>
                  <a:gd name="T19" fmla="*/ 1 h 10"/>
                  <a:gd name="T20" fmla="*/ 8 w 34"/>
                  <a:gd name="T21" fmla="*/ 1 h 10"/>
                  <a:gd name="T22" fmla="*/ 8 w 34"/>
                  <a:gd name="T23" fmla="*/ 1 h 10"/>
                  <a:gd name="T24" fmla="*/ 8 w 34"/>
                  <a:gd name="T25" fmla="*/ 1 h 10"/>
                  <a:gd name="T26" fmla="*/ 8 w 34"/>
                  <a:gd name="T27" fmla="*/ 1 h 10"/>
                  <a:gd name="T28" fmla="*/ 7 w 34"/>
                  <a:gd name="T29" fmla="*/ 1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10"/>
                  <a:gd name="T47" fmla="*/ 34 w 3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10">
                    <a:moveTo>
                      <a:pt x="29" y="7"/>
                    </a:moveTo>
                    <a:lnTo>
                      <a:pt x="33" y="5"/>
                    </a:lnTo>
                    <a:lnTo>
                      <a:pt x="0" y="0"/>
                    </a:lnTo>
                    <a:lnTo>
                      <a:pt x="0" y="5"/>
                    </a:lnTo>
                    <a:lnTo>
                      <a:pt x="31" y="10"/>
                    </a:lnTo>
                    <a:lnTo>
                      <a:pt x="34" y="7"/>
                    </a:lnTo>
                    <a:lnTo>
                      <a:pt x="31" y="10"/>
                    </a:lnTo>
                    <a:lnTo>
                      <a:pt x="33" y="10"/>
                    </a:lnTo>
                    <a:lnTo>
                      <a:pt x="34" y="10"/>
                    </a:lnTo>
                    <a:lnTo>
                      <a:pt x="34" y="8"/>
                    </a:lnTo>
                    <a:lnTo>
                      <a:pt x="34" y="7"/>
                    </a:lnTo>
                    <a:lnTo>
                      <a:pt x="34" y="6"/>
                    </a:lnTo>
                    <a:lnTo>
                      <a:pt x="34" y="5"/>
                    </a:lnTo>
                    <a:lnTo>
                      <a:pt x="33" y="5"/>
                    </a:lnTo>
                    <a:lnTo>
                      <a:pt x="29" y="7"/>
                    </a:lnTo>
                    <a:close/>
                  </a:path>
                </a:pathLst>
              </a:custGeom>
              <a:solidFill>
                <a:srgbClr val="000000"/>
              </a:solidFill>
              <a:ln w="9525">
                <a:noFill/>
                <a:round/>
                <a:headEnd/>
                <a:tailEnd/>
              </a:ln>
            </p:spPr>
            <p:txBody>
              <a:bodyPr/>
              <a:lstStyle/>
              <a:p>
                <a:endParaRPr lang="en-GB"/>
              </a:p>
            </p:txBody>
          </p:sp>
          <p:sp>
            <p:nvSpPr>
              <p:cNvPr id="152" name="Freeform 354"/>
              <p:cNvSpPr>
                <a:spLocks/>
              </p:cNvSpPr>
              <p:nvPr/>
            </p:nvSpPr>
            <p:spPr bwMode="auto">
              <a:xfrm>
                <a:off x="38" y="1997"/>
                <a:ext cx="2" cy="25"/>
              </a:xfrm>
              <a:custGeom>
                <a:avLst/>
                <a:gdLst>
                  <a:gd name="T0" fmla="*/ 0 w 5"/>
                  <a:gd name="T1" fmla="*/ 1 h 49"/>
                  <a:gd name="T2" fmla="*/ 0 w 5"/>
                  <a:gd name="T3" fmla="*/ 1 h 49"/>
                  <a:gd name="T4" fmla="*/ 0 w 5"/>
                  <a:gd name="T5" fmla="*/ 13 h 49"/>
                  <a:gd name="T6" fmla="*/ 1 w 5"/>
                  <a:gd name="T7" fmla="*/ 13 h 49"/>
                  <a:gd name="T8" fmla="*/ 1 w 5"/>
                  <a:gd name="T9" fmla="*/ 1 h 49"/>
                  <a:gd name="T10" fmla="*/ 0 w 5"/>
                  <a:gd name="T11" fmla="*/ 0 h 49"/>
                  <a:gd name="T12" fmla="*/ 1 w 5"/>
                  <a:gd name="T13" fmla="*/ 1 h 49"/>
                  <a:gd name="T14" fmla="*/ 1 w 5"/>
                  <a:gd name="T15" fmla="*/ 1 h 49"/>
                  <a:gd name="T16" fmla="*/ 1 w 5"/>
                  <a:gd name="T17" fmla="*/ 1 h 49"/>
                  <a:gd name="T18" fmla="*/ 1 w 5"/>
                  <a:gd name="T19" fmla="*/ 0 h 49"/>
                  <a:gd name="T20" fmla="*/ 0 w 5"/>
                  <a:gd name="T21" fmla="*/ 0 h 49"/>
                  <a:gd name="T22" fmla="*/ 0 w 5"/>
                  <a:gd name="T23" fmla="*/ 0 h 49"/>
                  <a:gd name="T24" fmla="*/ 0 w 5"/>
                  <a:gd name="T25" fmla="*/ 1 h 49"/>
                  <a:gd name="T26" fmla="*/ 0 w 5"/>
                  <a:gd name="T27" fmla="*/ 1 h 49"/>
                  <a:gd name="T28" fmla="*/ 0 w 5"/>
                  <a:gd name="T29" fmla="*/ 1 h 49"/>
                  <a:gd name="T30" fmla="*/ 0 w 5"/>
                  <a:gd name="T31" fmla="*/ 1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
                  <a:gd name="T49" fmla="*/ 0 h 49"/>
                  <a:gd name="T50" fmla="*/ 5 w 5"/>
                  <a:gd name="T51" fmla="*/ 49 h 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 h="49">
                    <a:moveTo>
                      <a:pt x="2" y="4"/>
                    </a:moveTo>
                    <a:lnTo>
                      <a:pt x="0" y="2"/>
                    </a:lnTo>
                    <a:lnTo>
                      <a:pt x="0" y="49"/>
                    </a:lnTo>
                    <a:lnTo>
                      <a:pt x="5" y="49"/>
                    </a:lnTo>
                    <a:lnTo>
                      <a:pt x="5" y="2"/>
                    </a:lnTo>
                    <a:lnTo>
                      <a:pt x="2" y="0"/>
                    </a:lnTo>
                    <a:lnTo>
                      <a:pt x="5" y="2"/>
                    </a:lnTo>
                    <a:lnTo>
                      <a:pt x="5" y="1"/>
                    </a:lnTo>
                    <a:lnTo>
                      <a:pt x="4" y="1"/>
                    </a:lnTo>
                    <a:lnTo>
                      <a:pt x="4" y="0"/>
                    </a:lnTo>
                    <a:lnTo>
                      <a:pt x="2" y="0"/>
                    </a:lnTo>
                    <a:lnTo>
                      <a:pt x="1" y="0"/>
                    </a:lnTo>
                    <a:lnTo>
                      <a:pt x="1" y="1"/>
                    </a:lnTo>
                    <a:lnTo>
                      <a:pt x="0" y="1"/>
                    </a:lnTo>
                    <a:lnTo>
                      <a:pt x="0" y="2"/>
                    </a:lnTo>
                    <a:lnTo>
                      <a:pt x="2" y="4"/>
                    </a:lnTo>
                    <a:close/>
                  </a:path>
                </a:pathLst>
              </a:custGeom>
              <a:solidFill>
                <a:srgbClr val="000000"/>
              </a:solidFill>
              <a:ln w="9525">
                <a:noFill/>
                <a:round/>
                <a:headEnd/>
                <a:tailEnd/>
              </a:ln>
            </p:spPr>
            <p:txBody>
              <a:bodyPr/>
              <a:lstStyle/>
              <a:p>
                <a:endParaRPr lang="en-GB"/>
              </a:p>
            </p:txBody>
          </p:sp>
          <p:sp>
            <p:nvSpPr>
              <p:cNvPr id="153" name="Freeform 355"/>
              <p:cNvSpPr>
                <a:spLocks/>
              </p:cNvSpPr>
              <p:nvPr/>
            </p:nvSpPr>
            <p:spPr bwMode="auto">
              <a:xfrm>
                <a:off x="24" y="2000"/>
                <a:ext cx="15" cy="6"/>
              </a:xfrm>
              <a:custGeom>
                <a:avLst/>
                <a:gdLst>
                  <a:gd name="T0" fmla="*/ 0 w 29"/>
                  <a:gd name="T1" fmla="*/ 0 h 13"/>
                  <a:gd name="T2" fmla="*/ 8 w 29"/>
                  <a:gd name="T3" fmla="*/ 0 h 13"/>
                  <a:gd name="T4" fmla="*/ 8 w 29"/>
                  <a:gd name="T5" fmla="*/ 3 h 13"/>
                  <a:gd name="T6" fmla="*/ 8 w 29"/>
                  <a:gd name="T7" fmla="*/ 3 h 13"/>
                  <a:gd name="T8" fmla="*/ 7 w 29"/>
                  <a:gd name="T9" fmla="*/ 2 h 13"/>
                  <a:gd name="T10" fmla="*/ 7 w 29"/>
                  <a:gd name="T11" fmla="*/ 2 h 13"/>
                  <a:gd name="T12" fmla="*/ 7 w 29"/>
                  <a:gd name="T13" fmla="*/ 2 h 13"/>
                  <a:gd name="T14" fmla="*/ 7 w 29"/>
                  <a:gd name="T15" fmla="*/ 1 h 13"/>
                  <a:gd name="T16" fmla="*/ 7 w 29"/>
                  <a:gd name="T17" fmla="*/ 1 h 13"/>
                  <a:gd name="T18" fmla="*/ 6 w 29"/>
                  <a:gd name="T19" fmla="*/ 1 h 13"/>
                  <a:gd name="T20" fmla="*/ 6 w 29"/>
                  <a:gd name="T21" fmla="*/ 1 h 13"/>
                  <a:gd name="T22" fmla="*/ 6 w 29"/>
                  <a:gd name="T23" fmla="*/ 1 h 13"/>
                  <a:gd name="T24" fmla="*/ 6 w 29"/>
                  <a:gd name="T25" fmla="*/ 1 h 13"/>
                  <a:gd name="T26" fmla="*/ 5 w 29"/>
                  <a:gd name="T27" fmla="*/ 1 h 13"/>
                  <a:gd name="T28" fmla="*/ 5 w 29"/>
                  <a:gd name="T29" fmla="*/ 1 h 13"/>
                  <a:gd name="T30" fmla="*/ 5 w 29"/>
                  <a:gd name="T31" fmla="*/ 1 h 13"/>
                  <a:gd name="T32" fmla="*/ 5 w 29"/>
                  <a:gd name="T33" fmla="*/ 1 h 13"/>
                  <a:gd name="T34" fmla="*/ 4 w 29"/>
                  <a:gd name="T35" fmla="*/ 1 h 13"/>
                  <a:gd name="T36" fmla="*/ 4 w 29"/>
                  <a:gd name="T37" fmla="*/ 1 h 13"/>
                  <a:gd name="T38" fmla="*/ 4 w 29"/>
                  <a:gd name="T39" fmla="*/ 1 h 13"/>
                  <a:gd name="T40" fmla="*/ 3 w 29"/>
                  <a:gd name="T41" fmla="*/ 1 h 13"/>
                  <a:gd name="T42" fmla="*/ 3 w 29"/>
                  <a:gd name="T43" fmla="*/ 1 h 13"/>
                  <a:gd name="T44" fmla="*/ 3 w 29"/>
                  <a:gd name="T45" fmla="*/ 1 h 13"/>
                  <a:gd name="T46" fmla="*/ 2 w 29"/>
                  <a:gd name="T47" fmla="*/ 1 h 13"/>
                  <a:gd name="T48" fmla="*/ 2 w 29"/>
                  <a:gd name="T49" fmla="*/ 1 h 13"/>
                  <a:gd name="T50" fmla="*/ 2 w 29"/>
                  <a:gd name="T51" fmla="*/ 1 h 13"/>
                  <a:gd name="T52" fmla="*/ 2 w 29"/>
                  <a:gd name="T53" fmla="*/ 1 h 13"/>
                  <a:gd name="T54" fmla="*/ 1 w 29"/>
                  <a:gd name="T55" fmla="*/ 0 h 13"/>
                  <a:gd name="T56" fmla="*/ 1 w 29"/>
                  <a:gd name="T57" fmla="*/ 0 h 13"/>
                  <a:gd name="T58" fmla="*/ 1 w 29"/>
                  <a:gd name="T59" fmla="*/ 0 h 13"/>
                  <a:gd name="T60" fmla="*/ 0 w 29"/>
                  <a:gd name="T61" fmla="*/ 0 h 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9"/>
                  <a:gd name="T94" fmla="*/ 0 h 13"/>
                  <a:gd name="T95" fmla="*/ 29 w 29"/>
                  <a:gd name="T96" fmla="*/ 13 h 1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9" h="13">
                    <a:moveTo>
                      <a:pt x="0" y="3"/>
                    </a:moveTo>
                    <a:lnTo>
                      <a:pt x="29" y="0"/>
                    </a:lnTo>
                    <a:lnTo>
                      <a:pt x="29" y="13"/>
                    </a:lnTo>
                    <a:lnTo>
                      <a:pt x="29" y="12"/>
                    </a:lnTo>
                    <a:lnTo>
                      <a:pt x="28" y="11"/>
                    </a:lnTo>
                    <a:lnTo>
                      <a:pt x="27" y="10"/>
                    </a:lnTo>
                    <a:lnTo>
                      <a:pt x="27" y="8"/>
                    </a:lnTo>
                    <a:lnTo>
                      <a:pt x="26" y="7"/>
                    </a:lnTo>
                    <a:lnTo>
                      <a:pt x="25" y="6"/>
                    </a:lnTo>
                    <a:lnTo>
                      <a:pt x="23" y="6"/>
                    </a:lnTo>
                    <a:lnTo>
                      <a:pt x="23" y="5"/>
                    </a:lnTo>
                    <a:lnTo>
                      <a:pt x="22" y="5"/>
                    </a:lnTo>
                    <a:lnTo>
                      <a:pt x="21" y="5"/>
                    </a:lnTo>
                    <a:lnTo>
                      <a:pt x="20" y="4"/>
                    </a:lnTo>
                    <a:lnTo>
                      <a:pt x="19" y="4"/>
                    </a:lnTo>
                    <a:lnTo>
                      <a:pt x="18" y="4"/>
                    </a:lnTo>
                    <a:lnTo>
                      <a:pt x="17" y="4"/>
                    </a:lnTo>
                    <a:lnTo>
                      <a:pt x="15" y="4"/>
                    </a:lnTo>
                    <a:lnTo>
                      <a:pt x="14" y="4"/>
                    </a:lnTo>
                    <a:lnTo>
                      <a:pt x="13" y="4"/>
                    </a:lnTo>
                    <a:lnTo>
                      <a:pt x="12" y="4"/>
                    </a:lnTo>
                    <a:lnTo>
                      <a:pt x="11" y="4"/>
                    </a:lnTo>
                    <a:lnTo>
                      <a:pt x="10" y="4"/>
                    </a:lnTo>
                    <a:lnTo>
                      <a:pt x="8" y="4"/>
                    </a:lnTo>
                    <a:lnTo>
                      <a:pt x="7" y="4"/>
                    </a:lnTo>
                    <a:lnTo>
                      <a:pt x="6" y="4"/>
                    </a:lnTo>
                    <a:lnTo>
                      <a:pt x="5" y="4"/>
                    </a:lnTo>
                    <a:lnTo>
                      <a:pt x="4" y="3"/>
                    </a:lnTo>
                    <a:lnTo>
                      <a:pt x="3" y="3"/>
                    </a:lnTo>
                    <a:lnTo>
                      <a:pt x="2" y="3"/>
                    </a:lnTo>
                    <a:lnTo>
                      <a:pt x="0" y="3"/>
                    </a:lnTo>
                    <a:close/>
                  </a:path>
                </a:pathLst>
              </a:custGeom>
              <a:solidFill>
                <a:srgbClr val="FFFFFF"/>
              </a:solidFill>
              <a:ln w="9525">
                <a:noFill/>
                <a:round/>
                <a:headEnd/>
                <a:tailEnd/>
              </a:ln>
            </p:spPr>
            <p:txBody>
              <a:bodyPr/>
              <a:lstStyle/>
              <a:p>
                <a:endParaRPr lang="en-GB"/>
              </a:p>
            </p:txBody>
          </p:sp>
          <p:sp>
            <p:nvSpPr>
              <p:cNvPr id="154" name="Freeform 356"/>
              <p:cNvSpPr>
                <a:spLocks/>
              </p:cNvSpPr>
              <p:nvPr/>
            </p:nvSpPr>
            <p:spPr bwMode="auto">
              <a:xfrm>
                <a:off x="648" y="1875"/>
                <a:ext cx="152" cy="117"/>
              </a:xfrm>
              <a:custGeom>
                <a:avLst/>
                <a:gdLst>
                  <a:gd name="T0" fmla="*/ 25 w 303"/>
                  <a:gd name="T1" fmla="*/ 0 h 234"/>
                  <a:gd name="T2" fmla="*/ 23 w 303"/>
                  <a:gd name="T3" fmla="*/ 5 h 234"/>
                  <a:gd name="T4" fmla="*/ 21 w 303"/>
                  <a:gd name="T5" fmla="*/ 9 h 234"/>
                  <a:gd name="T6" fmla="*/ 20 w 303"/>
                  <a:gd name="T7" fmla="*/ 14 h 234"/>
                  <a:gd name="T8" fmla="*/ 19 w 303"/>
                  <a:gd name="T9" fmla="*/ 18 h 234"/>
                  <a:gd name="T10" fmla="*/ 18 w 303"/>
                  <a:gd name="T11" fmla="*/ 22 h 234"/>
                  <a:gd name="T12" fmla="*/ 18 w 303"/>
                  <a:gd name="T13" fmla="*/ 26 h 234"/>
                  <a:gd name="T14" fmla="*/ 17 w 303"/>
                  <a:gd name="T15" fmla="*/ 29 h 234"/>
                  <a:gd name="T16" fmla="*/ 16 w 303"/>
                  <a:gd name="T17" fmla="*/ 33 h 234"/>
                  <a:gd name="T18" fmla="*/ 15 w 303"/>
                  <a:gd name="T19" fmla="*/ 37 h 234"/>
                  <a:gd name="T20" fmla="*/ 15 w 303"/>
                  <a:gd name="T21" fmla="*/ 40 h 234"/>
                  <a:gd name="T22" fmla="*/ 13 w 303"/>
                  <a:gd name="T23" fmla="*/ 44 h 234"/>
                  <a:gd name="T24" fmla="*/ 12 w 303"/>
                  <a:gd name="T25" fmla="*/ 47 h 234"/>
                  <a:gd name="T26" fmla="*/ 10 w 303"/>
                  <a:gd name="T27" fmla="*/ 50 h 234"/>
                  <a:gd name="T28" fmla="*/ 7 w 303"/>
                  <a:gd name="T29" fmla="*/ 53 h 234"/>
                  <a:gd name="T30" fmla="*/ 4 w 303"/>
                  <a:gd name="T31" fmla="*/ 56 h 234"/>
                  <a:gd name="T32" fmla="*/ 0 w 303"/>
                  <a:gd name="T33" fmla="*/ 59 h 234"/>
                  <a:gd name="T34" fmla="*/ 8 w 303"/>
                  <a:gd name="T35" fmla="*/ 59 h 234"/>
                  <a:gd name="T36" fmla="*/ 15 w 303"/>
                  <a:gd name="T37" fmla="*/ 58 h 234"/>
                  <a:gd name="T38" fmla="*/ 21 w 303"/>
                  <a:gd name="T39" fmla="*/ 58 h 234"/>
                  <a:gd name="T40" fmla="*/ 27 w 303"/>
                  <a:gd name="T41" fmla="*/ 57 h 234"/>
                  <a:gd name="T42" fmla="*/ 33 w 303"/>
                  <a:gd name="T43" fmla="*/ 56 h 234"/>
                  <a:gd name="T44" fmla="*/ 38 w 303"/>
                  <a:gd name="T45" fmla="*/ 56 h 234"/>
                  <a:gd name="T46" fmla="*/ 43 w 303"/>
                  <a:gd name="T47" fmla="*/ 55 h 234"/>
                  <a:gd name="T48" fmla="*/ 48 w 303"/>
                  <a:gd name="T49" fmla="*/ 54 h 234"/>
                  <a:gd name="T50" fmla="*/ 52 w 303"/>
                  <a:gd name="T51" fmla="*/ 53 h 234"/>
                  <a:gd name="T52" fmla="*/ 57 w 303"/>
                  <a:gd name="T53" fmla="*/ 52 h 234"/>
                  <a:gd name="T54" fmla="*/ 60 w 303"/>
                  <a:gd name="T55" fmla="*/ 50 h 234"/>
                  <a:gd name="T56" fmla="*/ 64 w 303"/>
                  <a:gd name="T57" fmla="*/ 49 h 234"/>
                  <a:gd name="T58" fmla="*/ 68 w 303"/>
                  <a:gd name="T59" fmla="*/ 47 h 234"/>
                  <a:gd name="T60" fmla="*/ 71 w 303"/>
                  <a:gd name="T61" fmla="*/ 45 h 234"/>
                  <a:gd name="T62" fmla="*/ 74 w 303"/>
                  <a:gd name="T63" fmla="*/ 44 h 234"/>
                  <a:gd name="T64" fmla="*/ 76 w 303"/>
                  <a:gd name="T65" fmla="*/ 42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234"/>
                  <a:gd name="T101" fmla="*/ 303 w 303"/>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234">
                    <a:moveTo>
                      <a:pt x="303" y="165"/>
                    </a:moveTo>
                    <a:lnTo>
                      <a:pt x="97" y="0"/>
                    </a:lnTo>
                    <a:lnTo>
                      <a:pt x="94" y="8"/>
                    </a:lnTo>
                    <a:lnTo>
                      <a:pt x="90" y="17"/>
                    </a:lnTo>
                    <a:lnTo>
                      <a:pt x="87" y="26"/>
                    </a:lnTo>
                    <a:lnTo>
                      <a:pt x="83" y="35"/>
                    </a:lnTo>
                    <a:lnTo>
                      <a:pt x="81" y="43"/>
                    </a:lnTo>
                    <a:lnTo>
                      <a:pt x="79" y="53"/>
                    </a:lnTo>
                    <a:lnTo>
                      <a:pt x="76" y="61"/>
                    </a:lnTo>
                    <a:lnTo>
                      <a:pt x="75" y="69"/>
                    </a:lnTo>
                    <a:lnTo>
                      <a:pt x="73" y="77"/>
                    </a:lnTo>
                    <a:lnTo>
                      <a:pt x="72" y="85"/>
                    </a:lnTo>
                    <a:lnTo>
                      <a:pt x="71" y="93"/>
                    </a:lnTo>
                    <a:lnTo>
                      <a:pt x="69" y="101"/>
                    </a:lnTo>
                    <a:lnTo>
                      <a:pt x="68" y="109"/>
                    </a:lnTo>
                    <a:lnTo>
                      <a:pt x="66" y="116"/>
                    </a:lnTo>
                    <a:lnTo>
                      <a:pt x="65" y="124"/>
                    </a:lnTo>
                    <a:lnTo>
                      <a:pt x="64" y="131"/>
                    </a:lnTo>
                    <a:lnTo>
                      <a:pt x="63" y="139"/>
                    </a:lnTo>
                    <a:lnTo>
                      <a:pt x="60" y="146"/>
                    </a:lnTo>
                    <a:lnTo>
                      <a:pt x="59" y="153"/>
                    </a:lnTo>
                    <a:lnTo>
                      <a:pt x="57" y="160"/>
                    </a:lnTo>
                    <a:lnTo>
                      <a:pt x="55" y="167"/>
                    </a:lnTo>
                    <a:lnTo>
                      <a:pt x="51" y="173"/>
                    </a:lnTo>
                    <a:lnTo>
                      <a:pt x="49" y="179"/>
                    </a:lnTo>
                    <a:lnTo>
                      <a:pt x="45" y="186"/>
                    </a:lnTo>
                    <a:lnTo>
                      <a:pt x="41" y="193"/>
                    </a:lnTo>
                    <a:lnTo>
                      <a:pt x="37" y="199"/>
                    </a:lnTo>
                    <a:lnTo>
                      <a:pt x="33" y="205"/>
                    </a:lnTo>
                    <a:lnTo>
                      <a:pt x="27" y="211"/>
                    </a:lnTo>
                    <a:lnTo>
                      <a:pt x="21" y="217"/>
                    </a:lnTo>
                    <a:lnTo>
                      <a:pt x="14" y="223"/>
                    </a:lnTo>
                    <a:lnTo>
                      <a:pt x="7" y="229"/>
                    </a:lnTo>
                    <a:lnTo>
                      <a:pt x="0" y="234"/>
                    </a:lnTo>
                    <a:lnTo>
                      <a:pt x="14" y="233"/>
                    </a:lnTo>
                    <a:lnTo>
                      <a:pt x="29" y="233"/>
                    </a:lnTo>
                    <a:lnTo>
                      <a:pt x="43" y="232"/>
                    </a:lnTo>
                    <a:lnTo>
                      <a:pt x="57" y="231"/>
                    </a:lnTo>
                    <a:lnTo>
                      <a:pt x="69" y="230"/>
                    </a:lnTo>
                    <a:lnTo>
                      <a:pt x="82" y="229"/>
                    </a:lnTo>
                    <a:lnTo>
                      <a:pt x="95" y="228"/>
                    </a:lnTo>
                    <a:lnTo>
                      <a:pt x="106" y="226"/>
                    </a:lnTo>
                    <a:lnTo>
                      <a:pt x="118" y="225"/>
                    </a:lnTo>
                    <a:lnTo>
                      <a:pt x="129" y="224"/>
                    </a:lnTo>
                    <a:lnTo>
                      <a:pt x="141" y="223"/>
                    </a:lnTo>
                    <a:lnTo>
                      <a:pt x="151" y="221"/>
                    </a:lnTo>
                    <a:lnTo>
                      <a:pt x="162" y="220"/>
                    </a:lnTo>
                    <a:lnTo>
                      <a:pt x="171" y="217"/>
                    </a:lnTo>
                    <a:lnTo>
                      <a:pt x="181" y="216"/>
                    </a:lnTo>
                    <a:lnTo>
                      <a:pt x="190" y="214"/>
                    </a:lnTo>
                    <a:lnTo>
                      <a:pt x="200" y="211"/>
                    </a:lnTo>
                    <a:lnTo>
                      <a:pt x="208" y="209"/>
                    </a:lnTo>
                    <a:lnTo>
                      <a:pt x="217" y="207"/>
                    </a:lnTo>
                    <a:lnTo>
                      <a:pt x="225" y="205"/>
                    </a:lnTo>
                    <a:lnTo>
                      <a:pt x="233" y="202"/>
                    </a:lnTo>
                    <a:lnTo>
                      <a:pt x="240" y="199"/>
                    </a:lnTo>
                    <a:lnTo>
                      <a:pt x="248" y="196"/>
                    </a:lnTo>
                    <a:lnTo>
                      <a:pt x="255" y="193"/>
                    </a:lnTo>
                    <a:lnTo>
                      <a:pt x="262" y="191"/>
                    </a:lnTo>
                    <a:lnTo>
                      <a:pt x="269" y="187"/>
                    </a:lnTo>
                    <a:lnTo>
                      <a:pt x="275" y="184"/>
                    </a:lnTo>
                    <a:lnTo>
                      <a:pt x="282" y="180"/>
                    </a:lnTo>
                    <a:lnTo>
                      <a:pt x="287" y="177"/>
                    </a:lnTo>
                    <a:lnTo>
                      <a:pt x="293" y="173"/>
                    </a:lnTo>
                    <a:lnTo>
                      <a:pt x="299" y="169"/>
                    </a:lnTo>
                    <a:lnTo>
                      <a:pt x="303" y="165"/>
                    </a:lnTo>
                    <a:close/>
                  </a:path>
                </a:pathLst>
              </a:custGeom>
              <a:solidFill>
                <a:srgbClr val="000000"/>
              </a:solidFill>
              <a:ln w="9525">
                <a:noFill/>
                <a:round/>
                <a:headEnd/>
                <a:tailEnd/>
              </a:ln>
            </p:spPr>
            <p:txBody>
              <a:bodyPr/>
              <a:lstStyle/>
              <a:p>
                <a:endParaRPr lang="en-GB"/>
              </a:p>
            </p:txBody>
          </p:sp>
          <p:sp>
            <p:nvSpPr>
              <p:cNvPr id="155" name="Freeform 357"/>
              <p:cNvSpPr>
                <a:spLocks/>
              </p:cNvSpPr>
              <p:nvPr/>
            </p:nvSpPr>
            <p:spPr bwMode="auto">
              <a:xfrm>
                <a:off x="695" y="1873"/>
                <a:ext cx="105" cy="86"/>
              </a:xfrm>
              <a:custGeom>
                <a:avLst/>
                <a:gdLst>
                  <a:gd name="T0" fmla="*/ 1 w 210"/>
                  <a:gd name="T1" fmla="*/ 1 h 172"/>
                  <a:gd name="T2" fmla="*/ 1 w 210"/>
                  <a:gd name="T3" fmla="*/ 1 h 172"/>
                  <a:gd name="T4" fmla="*/ 52 w 210"/>
                  <a:gd name="T5" fmla="*/ 43 h 172"/>
                  <a:gd name="T6" fmla="*/ 53 w 210"/>
                  <a:gd name="T7" fmla="*/ 42 h 172"/>
                  <a:gd name="T8" fmla="*/ 1 w 210"/>
                  <a:gd name="T9" fmla="*/ 1 h 172"/>
                  <a:gd name="T10" fmla="*/ 0 w 210"/>
                  <a:gd name="T11" fmla="*/ 1 h 172"/>
                  <a:gd name="T12" fmla="*/ 1 w 210"/>
                  <a:gd name="T13" fmla="*/ 1 h 172"/>
                  <a:gd name="T14" fmla="*/ 1 w 210"/>
                  <a:gd name="T15" fmla="*/ 1 h 172"/>
                  <a:gd name="T16" fmla="*/ 1 w 210"/>
                  <a:gd name="T17" fmla="*/ 0 h 172"/>
                  <a:gd name="T18" fmla="*/ 1 w 210"/>
                  <a:gd name="T19" fmla="*/ 0 h 172"/>
                  <a:gd name="T20" fmla="*/ 1 w 210"/>
                  <a:gd name="T21" fmla="*/ 1 h 172"/>
                  <a:gd name="T22" fmla="*/ 0 w 210"/>
                  <a:gd name="T23" fmla="*/ 1 h 172"/>
                  <a:gd name="T24" fmla="*/ 0 w 210"/>
                  <a:gd name="T25" fmla="*/ 1 h 172"/>
                  <a:gd name="T26" fmla="*/ 0 w 210"/>
                  <a:gd name="T27" fmla="*/ 1 h 172"/>
                  <a:gd name="T28" fmla="*/ 1 w 210"/>
                  <a:gd name="T29" fmla="*/ 1 h 172"/>
                  <a:gd name="T30" fmla="*/ 1 w 210"/>
                  <a:gd name="T31" fmla="*/ 1 h 1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0"/>
                  <a:gd name="T49" fmla="*/ 0 h 172"/>
                  <a:gd name="T50" fmla="*/ 210 w 210"/>
                  <a:gd name="T51" fmla="*/ 172 h 1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0" h="172">
                    <a:moveTo>
                      <a:pt x="4" y="4"/>
                    </a:moveTo>
                    <a:lnTo>
                      <a:pt x="1" y="5"/>
                    </a:lnTo>
                    <a:lnTo>
                      <a:pt x="207" y="172"/>
                    </a:lnTo>
                    <a:lnTo>
                      <a:pt x="210" y="167"/>
                    </a:lnTo>
                    <a:lnTo>
                      <a:pt x="4" y="1"/>
                    </a:lnTo>
                    <a:lnTo>
                      <a:pt x="0" y="3"/>
                    </a:lnTo>
                    <a:lnTo>
                      <a:pt x="4" y="1"/>
                    </a:lnTo>
                    <a:lnTo>
                      <a:pt x="3" y="1"/>
                    </a:lnTo>
                    <a:lnTo>
                      <a:pt x="3" y="0"/>
                    </a:lnTo>
                    <a:lnTo>
                      <a:pt x="2" y="0"/>
                    </a:lnTo>
                    <a:lnTo>
                      <a:pt x="1" y="1"/>
                    </a:lnTo>
                    <a:lnTo>
                      <a:pt x="0" y="3"/>
                    </a:lnTo>
                    <a:lnTo>
                      <a:pt x="0" y="4"/>
                    </a:lnTo>
                    <a:lnTo>
                      <a:pt x="0" y="5"/>
                    </a:lnTo>
                    <a:lnTo>
                      <a:pt x="1" y="5"/>
                    </a:lnTo>
                    <a:lnTo>
                      <a:pt x="4" y="4"/>
                    </a:lnTo>
                    <a:close/>
                  </a:path>
                </a:pathLst>
              </a:custGeom>
              <a:solidFill>
                <a:srgbClr val="000000"/>
              </a:solidFill>
              <a:ln w="9525">
                <a:noFill/>
                <a:round/>
                <a:headEnd/>
                <a:tailEnd/>
              </a:ln>
            </p:spPr>
            <p:txBody>
              <a:bodyPr/>
              <a:lstStyle/>
              <a:p>
                <a:endParaRPr lang="en-GB"/>
              </a:p>
            </p:txBody>
          </p:sp>
          <p:sp>
            <p:nvSpPr>
              <p:cNvPr id="156" name="Freeform 358"/>
              <p:cNvSpPr>
                <a:spLocks/>
              </p:cNvSpPr>
              <p:nvPr/>
            </p:nvSpPr>
            <p:spPr bwMode="auto">
              <a:xfrm>
                <a:off x="646" y="1874"/>
                <a:ext cx="52" cy="119"/>
              </a:xfrm>
              <a:custGeom>
                <a:avLst/>
                <a:gdLst>
                  <a:gd name="T0" fmla="*/ 2 w 102"/>
                  <a:gd name="T1" fmla="*/ 60 h 238"/>
                  <a:gd name="T2" fmla="*/ 5 w 102"/>
                  <a:gd name="T3" fmla="*/ 57 h 238"/>
                  <a:gd name="T4" fmla="*/ 8 w 102"/>
                  <a:gd name="T5" fmla="*/ 54 h 238"/>
                  <a:gd name="T6" fmla="*/ 11 w 102"/>
                  <a:gd name="T7" fmla="*/ 51 h 238"/>
                  <a:gd name="T8" fmla="*/ 13 w 102"/>
                  <a:gd name="T9" fmla="*/ 47 h 238"/>
                  <a:gd name="T10" fmla="*/ 15 w 102"/>
                  <a:gd name="T11" fmla="*/ 44 h 238"/>
                  <a:gd name="T12" fmla="*/ 16 w 102"/>
                  <a:gd name="T13" fmla="*/ 41 h 238"/>
                  <a:gd name="T14" fmla="*/ 17 w 102"/>
                  <a:gd name="T15" fmla="*/ 37 h 238"/>
                  <a:gd name="T16" fmla="*/ 18 w 102"/>
                  <a:gd name="T17" fmla="*/ 34 h 238"/>
                  <a:gd name="T18" fmla="*/ 18 w 102"/>
                  <a:gd name="T19" fmla="*/ 30 h 238"/>
                  <a:gd name="T20" fmla="*/ 19 w 102"/>
                  <a:gd name="T21" fmla="*/ 26 h 238"/>
                  <a:gd name="T22" fmla="*/ 20 w 102"/>
                  <a:gd name="T23" fmla="*/ 22 h 238"/>
                  <a:gd name="T24" fmla="*/ 21 w 102"/>
                  <a:gd name="T25" fmla="*/ 18 h 238"/>
                  <a:gd name="T26" fmla="*/ 22 w 102"/>
                  <a:gd name="T27" fmla="*/ 14 h 238"/>
                  <a:gd name="T28" fmla="*/ 23 w 102"/>
                  <a:gd name="T29" fmla="*/ 9 h 238"/>
                  <a:gd name="T30" fmla="*/ 24 w 102"/>
                  <a:gd name="T31" fmla="*/ 5 h 238"/>
                  <a:gd name="T32" fmla="*/ 27 w 102"/>
                  <a:gd name="T33" fmla="*/ 1 h 238"/>
                  <a:gd name="T34" fmla="*/ 24 w 102"/>
                  <a:gd name="T35" fmla="*/ 3 h 238"/>
                  <a:gd name="T36" fmla="*/ 22 w 102"/>
                  <a:gd name="T37" fmla="*/ 7 h 238"/>
                  <a:gd name="T38" fmla="*/ 21 w 102"/>
                  <a:gd name="T39" fmla="*/ 11 h 238"/>
                  <a:gd name="T40" fmla="*/ 20 w 102"/>
                  <a:gd name="T41" fmla="*/ 15 h 238"/>
                  <a:gd name="T42" fmla="*/ 19 w 102"/>
                  <a:gd name="T43" fmla="*/ 20 h 238"/>
                  <a:gd name="T44" fmla="*/ 18 w 102"/>
                  <a:gd name="T45" fmla="*/ 24 h 238"/>
                  <a:gd name="T46" fmla="*/ 18 w 102"/>
                  <a:gd name="T47" fmla="*/ 28 h 238"/>
                  <a:gd name="T48" fmla="*/ 17 w 102"/>
                  <a:gd name="T49" fmla="*/ 31 h 238"/>
                  <a:gd name="T50" fmla="*/ 16 w 102"/>
                  <a:gd name="T51" fmla="*/ 35 h 238"/>
                  <a:gd name="T52" fmla="*/ 16 w 102"/>
                  <a:gd name="T53" fmla="*/ 39 h 238"/>
                  <a:gd name="T54" fmla="*/ 14 w 102"/>
                  <a:gd name="T55" fmla="*/ 42 h 238"/>
                  <a:gd name="T56" fmla="*/ 13 w 102"/>
                  <a:gd name="T57" fmla="*/ 45 h 238"/>
                  <a:gd name="T58" fmla="*/ 11 w 102"/>
                  <a:gd name="T59" fmla="*/ 49 h 238"/>
                  <a:gd name="T60" fmla="*/ 9 w 102"/>
                  <a:gd name="T61" fmla="*/ 51 h 238"/>
                  <a:gd name="T62" fmla="*/ 6 w 102"/>
                  <a:gd name="T63" fmla="*/ 54 h 238"/>
                  <a:gd name="T64" fmla="*/ 3 w 102"/>
                  <a:gd name="T65" fmla="*/ 57 h 238"/>
                  <a:gd name="T66" fmla="*/ 1 w 102"/>
                  <a:gd name="T67" fmla="*/ 60 h 238"/>
                  <a:gd name="T68" fmla="*/ 1 w 102"/>
                  <a:gd name="T69" fmla="*/ 59 h 238"/>
                  <a:gd name="T70" fmla="*/ 1 w 102"/>
                  <a:gd name="T71" fmla="*/ 59 h 238"/>
                  <a:gd name="T72" fmla="*/ 1 w 102"/>
                  <a:gd name="T73" fmla="*/ 60 h 238"/>
                  <a:gd name="T74" fmla="*/ 1 w 102"/>
                  <a:gd name="T75" fmla="*/ 60 h 238"/>
                  <a:gd name="T76" fmla="*/ 1 w 102"/>
                  <a:gd name="T77" fmla="*/ 59 h 2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
                  <a:gd name="T118" fmla="*/ 0 h 238"/>
                  <a:gd name="T119" fmla="*/ 102 w 102"/>
                  <a:gd name="T120" fmla="*/ 238 h 2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 h="238">
                    <a:moveTo>
                      <a:pt x="3" y="233"/>
                    </a:moveTo>
                    <a:lnTo>
                      <a:pt x="5" y="238"/>
                    </a:lnTo>
                    <a:lnTo>
                      <a:pt x="13" y="232"/>
                    </a:lnTo>
                    <a:lnTo>
                      <a:pt x="19" y="226"/>
                    </a:lnTo>
                    <a:lnTo>
                      <a:pt x="25" y="219"/>
                    </a:lnTo>
                    <a:lnTo>
                      <a:pt x="32" y="214"/>
                    </a:lnTo>
                    <a:lnTo>
                      <a:pt x="37" y="208"/>
                    </a:lnTo>
                    <a:lnTo>
                      <a:pt x="41" y="201"/>
                    </a:lnTo>
                    <a:lnTo>
                      <a:pt x="46" y="195"/>
                    </a:lnTo>
                    <a:lnTo>
                      <a:pt x="51" y="188"/>
                    </a:lnTo>
                    <a:lnTo>
                      <a:pt x="54" y="181"/>
                    </a:lnTo>
                    <a:lnTo>
                      <a:pt x="56" y="176"/>
                    </a:lnTo>
                    <a:lnTo>
                      <a:pt x="60" y="169"/>
                    </a:lnTo>
                    <a:lnTo>
                      <a:pt x="62" y="162"/>
                    </a:lnTo>
                    <a:lnTo>
                      <a:pt x="64" y="154"/>
                    </a:lnTo>
                    <a:lnTo>
                      <a:pt x="66" y="147"/>
                    </a:lnTo>
                    <a:lnTo>
                      <a:pt x="68" y="140"/>
                    </a:lnTo>
                    <a:lnTo>
                      <a:pt x="69" y="133"/>
                    </a:lnTo>
                    <a:lnTo>
                      <a:pt x="70" y="125"/>
                    </a:lnTo>
                    <a:lnTo>
                      <a:pt x="71" y="118"/>
                    </a:lnTo>
                    <a:lnTo>
                      <a:pt x="74" y="110"/>
                    </a:lnTo>
                    <a:lnTo>
                      <a:pt x="75" y="102"/>
                    </a:lnTo>
                    <a:lnTo>
                      <a:pt x="76" y="95"/>
                    </a:lnTo>
                    <a:lnTo>
                      <a:pt x="77" y="87"/>
                    </a:lnTo>
                    <a:lnTo>
                      <a:pt x="78" y="79"/>
                    </a:lnTo>
                    <a:lnTo>
                      <a:pt x="81" y="71"/>
                    </a:lnTo>
                    <a:lnTo>
                      <a:pt x="82" y="62"/>
                    </a:lnTo>
                    <a:lnTo>
                      <a:pt x="84" y="54"/>
                    </a:lnTo>
                    <a:lnTo>
                      <a:pt x="86" y="46"/>
                    </a:lnTo>
                    <a:lnTo>
                      <a:pt x="89" y="36"/>
                    </a:lnTo>
                    <a:lnTo>
                      <a:pt x="92" y="28"/>
                    </a:lnTo>
                    <a:lnTo>
                      <a:pt x="94" y="19"/>
                    </a:lnTo>
                    <a:lnTo>
                      <a:pt x="99" y="10"/>
                    </a:lnTo>
                    <a:lnTo>
                      <a:pt x="102" y="1"/>
                    </a:lnTo>
                    <a:lnTo>
                      <a:pt x="98" y="0"/>
                    </a:lnTo>
                    <a:lnTo>
                      <a:pt x="94" y="9"/>
                    </a:lnTo>
                    <a:lnTo>
                      <a:pt x="91" y="18"/>
                    </a:lnTo>
                    <a:lnTo>
                      <a:pt x="87" y="26"/>
                    </a:lnTo>
                    <a:lnTo>
                      <a:pt x="84" y="35"/>
                    </a:lnTo>
                    <a:lnTo>
                      <a:pt x="82" y="44"/>
                    </a:lnTo>
                    <a:lnTo>
                      <a:pt x="79" y="53"/>
                    </a:lnTo>
                    <a:lnTo>
                      <a:pt x="77" y="61"/>
                    </a:lnTo>
                    <a:lnTo>
                      <a:pt x="76" y="70"/>
                    </a:lnTo>
                    <a:lnTo>
                      <a:pt x="74" y="78"/>
                    </a:lnTo>
                    <a:lnTo>
                      <a:pt x="72" y="86"/>
                    </a:lnTo>
                    <a:lnTo>
                      <a:pt x="71" y="94"/>
                    </a:lnTo>
                    <a:lnTo>
                      <a:pt x="70" y="102"/>
                    </a:lnTo>
                    <a:lnTo>
                      <a:pt x="68" y="109"/>
                    </a:lnTo>
                    <a:lnTo>
                      <a:pt x="67" y="117"/>
                    </a:lnTo>
                    <a:lnTo>
                      <a:pt x="66" y="124"/>
                    </a:lnTo>
                    <a:lnTo>
                      <a:pt x="64" y="132"/>
                    </a:lnTo>
                    <a:lnTo>
                      <a:pt x="63" y="139"/>
                    </a:lnTo>
                    <a:lnTo>
                      <a:pt x="61" y="146"/>
                    </a:lnTo>
                    <a:lnTo>
                      <a:pt x="60" y="153"/>
                    </a:lnTo>
                    <a:lnTo>
                      <a:pt x="58" y="160"/>
                    </a:lnTo>
                    <a:lnTo>
                      <a:pt x="55" y="166"/>
                    </a:lnTo>
                    <a:lnTo>
                      <a:pt x="52" y="173"/>
                    </a:lnTo>
                    <a:lnTo>
                      <a:pt x="49" y="180"/>
                    </a:lnTo>
                    <a:lnTo>
                      <a:pt x="46" y="186"/>
                    </a:lnTo>
                    <a:lnTo>
                      <a:pt x="43" y="193"/>
                    </a:lnTo>
                    <a:lnTo>
                      <a:pt x="38" y="199"/>
                    </a:lnTo>
                    <a:lnTo>
                      <a:pt x="33" y="204"/>
                    </a:lnTo>
                    <a:lnTo>
                      <a:pt x="29" y="210"/>
                    </a:lnTo>
                    <a:lnTo>
                      <a:pt x="23" y="216"/>
                    </a:lnTo>
                    <a:lnTo>
                      <a:pt x="16" y="222"/>
                    </a:lnTo>
                    <a:lnTo>
                      <a:pt x="9" y="227"/>
                    </a:lnTo>
                    <a:lnTo>
                      <a:pt x="1" y="233"/>
                    </a:lnTo>
                    <a:lnTo>
                      <a:pt x="3" y="238"/>
                    </a:lnTo>
                    <a:lnTo>
                      <a:pt x="1" y="233"/>
                    </a:lnTo>
                    <a:lnTo>
                      <a:pt x="1" y="234"/>
                    </a:lnTo>
                    <a:lnTo>
                      <a:pt x="0" y="235"/>
                    </a:lnTo>
                    <a:lnTo>
                      <a:pt x="1" y="235"/>
                    </a:lnTo>
                    <a:lnTo>
                      <a:pt x="1" y="237"/>
                    </a:lnTo>
                    <a:lnTo>
                      <a:pt x="1" y="238"/>
                    </a:lnTo>
                    <a:lnTo>
                      <a:pt x="2" y="238"/>
                    </a:lnTo>
                    <a:lnTo>
                      <a:pt x="3" y="238"/>
                    </a:lnTo>
                    <a:lnTo>
                      <a:pt x="5" y="238"/>
                    </a:lnTo>
                    <a:lnTo>
                      <a:pt x="3" y="233"/>
                    </a:lnTo>
                    <a:close/>
                  </a:path>
                </a:pathLst>
              </a:custGeom>
              <a:solidFill>
                <a:srgbClr val="000000"/>
              </a:solidFill>
              <a:ln w="9525">
                <a:noFill/>
                <a:round/>
                <a:headEnd/>
                <a:tailEnd/>
              </a:ln>
            </p:spPr>
            <p:txBody>
              <a:bodyPr/>
              <a:lstStyle/>
              <a:p>
                <a:endParaRPr lang="en-GB"/>
              </a:p>
            </p:txBody>
          </p:sp>
          <p:sp>
            <p:nvSpPr>
              <p:cNvPr id="157" name="Freeform 359"/>
              <p:cNvSpPr>
                <a:spLocks/>
              </p:cNvSpPr>
              <p:nvPr/>
            </p:nvSpPr>
            <p:spPr bwMode="auto">
              <a:xfrm>
                <a:off x="648" y="1957"/>
                <a:ext cx="153" cy="36"/>
              </a:xfrm>
              <a:custGeom>
                <a:avLst/>
                <a:gdLst>
                  <a:gd name="T0" fmla="*/ 76 w 306"/>
                  <a:gd name="T1" fmla="*/ 0 h 74"/>
                  <a:gd name="T2" fmla="*/ 73 w 306"/>
                  <a:gd name="T3" fmla="*/ 2 h 74"/>
                  <a:gd name="T4" fmla="*/ 70 w 306"/>
                  <a:gd name="T5" fmla="*/ 3 h 74"/>
                  <a:gd name="T6" fmla="*/ 67 w 306"/>
                  <a:gd name="T7" fmla="*/ 5 h 74"/>
                  <a:gd name="T8" fmla="*/ 63 w 306"/>
                  <a:gd name="T9" fmla="*/ 7 h 74"/>
                  <a:gd name="T10" fmla="*/ 60 w 306"/>
                  <a:gd name="T11" fmla="*/ 8 h 74"/>
                  <a:gd name="T12" fmla="*/ 56 w 306"/>
                  <a:gd name="T13" fmla="*/ 9 h 74"/>
                  <a:gd name="T14" fmla="*/ 52 w 306"/>
                  <a:gd name="T15" fmla="*/ 10 h 74"/>
                  <a:gd name="T16" fmla="*/ 47 w 306"/>
                  <a:gd name="T17" fmla="*/ 11 h 74"/>
                  <a:gd name="T18" fmla="*/ 42 w 306"/>
                  <a:gd name="T19" fmla="*/ 12 h 74"/>
                  <a:gd name="T20" fmla="*/ 38 w 306"/>
                  <a:gd name="T21" fmla="*/ 13 h 74"/>
                  <a:gd name="T22" fmla="*/ 33 w 306"/>
                  <a:gd name="T23" fmla="*/ 14 h 74"/>
                  <a:gd name="T24" fmla="*/ 26 w 306"/>
                  <a:gd name="T25" fmla="*/ 15 h 74"/>
                  <a:gd name="T26" fmla="*/ 20 w 306"/>
                  <a:gd name="T27" fmla="*/ 15 h 74"/>
                  <a:gd name="T28" fmla="*/ 14 w 306"/>
                  <a:gd name="T29" fmla="*/ 16 h 74"/>
                  <a:gd name="T30" fmla="*/ 7 w 306"/>
                  <a:gd name="T31" fmla="*/ 16 h 74"/>
                  <a:gd name="T32" fmla="*/ 0 w 306"/>
                  <a:gd name="T33" fmla="*/ 17 h 74"/>
                  <a:gd name="T34" fmla="*/ 3 w 306"/>
                  <a:gd name="T35" fmla="*/ 18 h 74"/>
                  <a:gd name="T36" fmla="*/ 10 w 306"/>
                  <a:gd name="T37" fmla="*/ 17 h 74"/>
                  <a:gd name="T38" fmla="*/ 18 w 306"/>
                  <a:gd name="T39" fmla="*/ 17 h 74"/>
                  <a:gd name="T40" fmla="*/ 23 w 306"/>
                  <a:gd name="T41" fmla="*/ 16 h 74"/>
                  <a:gd name="T42" fmla="*/ 29 w 306"/>
                  <a:gd name="T43" fmla="*/ 16 h 74"/>
                  <a:gd name="T44" fmla="*/ 36 w 306"/>
                  <a:gd name="T45" fmla="*/ 15 h 74"/>
                  <a:gd name="T46" fmla="*/ 40 w 306"/>
                  <a:gd name="T47" fmla="*/ 14 h 74"/>
                  <a:gd name="T48" fmla="*/ 45 w 306"/>
                  <a:gd name="T49" fmla="*/ 13 h 74"/>
                  <a:gd name="T50" fmla="*/ 50 w 306"/>
                  <a:gd name="T51" fmla="*/ 12 h 74"/>
                  <a:gd name="T52" fmla="*/ 54 w 306"/>
                  <a:gd name="T53" fmla="*/ 11 h 74"/>
                  <a:gd name="T54" fmla="*/ 58 w 306"/>
                  <a:gd name="T55" fmla="*/ 10 h 74"/>
                  <a:gd name="T56" fmla="*/ 62 w 306"/>
                  <a:gd name="T57" fmla="*/ 9 h 74"/>
                  <a:gd name="T58" fmla="*/ 66 w 306"/>
                  <a:gd name="T59" fmla="*/ 7 h 74"/>
                  <a:gd name="T60" fmla="*/ 69 w 306"/>
                  <a:gd name="T61" fmla="*/ 5 h 74"/>
                  <a:gd name="T62" fmla="*/ 72 w 306"/>
                  <a:gd name="T63" fmla="*/ 4 h 74"/>
                  <a:gd name="T64" fmla="*/ 75 w 306"/>
                  <a:gd name="T65" fmla="*/ 2 h 74"/>
                  <a:gd name="T66" fmla="*/ 77 w 306"/>
                  <a:gd name="T67" fmla="*/ 0 h 74"/>
                  <a:gd name="T68" fmla="*/ 77 w 306"/>
                  <a:gd name="T69" fmla="*/ 1 h 74"/>
                  <a:gd name="T70" fmla="*/ 77 w 306"/>
                  <a:gd name="T71" fmla="*/ 0 h 74"/>
                  <a:gd name="T72" fmla="*/ 77 w 306"/>
                  <a:gd name="T73" fmla="*/ 0 h 74"/>
                  <a:gd name="T74" fmla="*/ 76 w 306"/>
                  <a:gd name="T75" fmla="*/ 0 h 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6"/>
                  <a:gd name="T115" fmla="*/ 0 h 74"/>
                  <a:gd name="T116" fmla="*/ 306 w 306"/>
                  <a:gd name="T117" fmla="*/ 74 h 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6" h="74">
                    <a:moveTo>
                      <a:pt x="302" y="5"/>
                    </a:moveTo>
                    <a:lnTo>
                      <a:pt x="302" y="0"/>
                    </a:lnTo>
                    <a:lnTo>
                      <a:pt x="297" y="5"/>
                    </a:lnTo>
                    <a:lnTo>
                      <a:pt x="292" y="8"/>
                    </a:lnTo>
                    <a:lnTo>
                      <a:pt x="286" y="12"/>
                    </a:lnTo>
                    <a:lnTo>
                      <a:pt x="279" y="15"/>
                    </a:lnTo>
                    <a:lnTo>
                      <a:pt x="273" y="19"/>
                    </a:lnTo>
                    <a:lnTo>
                      <a:pt x="268" y="22"/>
                    </a:lnTo>
                    <a:lnTo>
                      <a:pt x="261" y="25"/>
                    </a:lnTo>
                    <a:lnTo>
                      <a:pt x="254" y="29"/>
                    </a:lnTo>
                    <a:lnTo>
                      <a:pt x="247" y="31"/>
                    </a:lnTo>
                    <a:lnTo>
                      <a:pt x="240" y="33"/>
                    </a:lnTo>
                    <a:lnTo>
                      <a:pt x="232" y="37"/>
                    </a:lnTo>
                    <a:lnTo>
                      <a:pt x="224" y="39"/>
                    </a:lnTo>
                    <a:lnTo>
                      <a:pt x="216" y="42"/>
                    </a:lnTo>
                    <a:lnTo>
                      <a:pt x="208" y="44"/>
                    </a:lnTo>
                    <a:lnTo>
                      <a:pt x="199" y="46"/>
                    </a:lnTo>
                    <a:lnTo>
                      <a:pt x="189" y="48"/>
                    </a:lnTo>
                    <a:lnTo>
                      <a:pt x="180" y="51"/>
                    </a:lnTo>
                    <a:lnTo>
                      <a:pt x="171" y="52"/>
                    </a:lnTo>
                    <a:lnTo>
                      <a:pt x="161" y="54"/>
                    </a:lnTo>
                    <a:lnTo>
                      <a:pt x="151" y="55"/>
                    </a:lnTo>
                    <a:lnTo>
                      <a:pt x="140" y="58"/>
                    </a:lnTo>
                    <a:lnTo>
                      <a:pt x="129" y="59"/>
                    </a:lnTo>
                    <a:lnTo>
                      <a:pt x="118" y="60"/>
                    </a:lnTo>
                    <a:lnTo>
                      <a:pt x="106" y="61"/>
                    </a:lnTo>
                    <a:lnTo>
                      <a:pt x="95" y="62"/>
                    </a:lnTo>
                    <a:lnTo>
                      <a:pt x="82" y="63"/>
                    </a:lnTo>
                    <a:lnTo>
                      <a:pt x="69" y="65"/>
                    </a:lnTo>
                    <a:lnTo>
                      <a:pt x="56" y="66"/>
                    </a:lnTo>
                    <a:lnTo>
                      <a:pt x="43" y="67"/>
                    </a:lnTo>
                    <a:lnTo>
                      <a:pt x="29" y="68"/>
                    </a:lnTo>
                    <a:lnTo>
                      <a:pt x="14" y="68"/>
                    </a:lnTo>
                    <a:lnTo>
                      <a:pt x="0" y="69"/>
                    </a:lnTo>
                    <a:lnTo>
                      <a:pt x="0" y="74"/>
                    </a:lnTo>
                    <a:lnTo>
                      <a:pt x="14" y="73"/>
                    </a:lnTo>
                    <a:lnTo>
                      <a:pt x="29" y="73"/>
                    </a:lnTo>
                    <a:lnTo>
                      <a:pt x="43" y="71"/>
                    </a:lnTo>
                    <a:lnTo>
                      <a:pt x="57" y="70"/>
                    </a:lnTo>
                    <a:lnTo>
                      <a:pt x="69" y="69"/>
                    </a:lnTo>
                    <a:lnTo>
                      <a:pt x="82" y="68"/>
                    </a:lnTo>
                    <a:lnTo>
                      <a:pt x="95" y="67"/>
                    </a:lnTo>
                    <a:lnTo>
                      <a:pt x="106" y="66"/>
                    </a:lnTo>
                    <a:lnTo>
                      <a:pt x="119" y="65"/>
                    </a:lnTo>
                    <a:lnTo>
                      <a:pt x="129" y="63"/>
                    </a:lnTo>
                    <a:lnTo>
                      <a:pt x="141" y="62"/>
                    </a:lnTo>
                    <a:lnTo>
                      <a:pt x="151" y="60"/>
                    </a:lnTo>
                    <a:lnTo>
                      <a:pt x="162" y="59"/>
                    </a:lnTo>
                    <a:lnTo>
                      <a:pt x="172" y="57"/>
                    </a:lnTo>
                    <a:lnTo>
                      <a:pt x="181" y="55"/>
                    </a:lnTo>
                    <a:lnTo>
                      <a:pt x="190" y="53"/>
                    </a:lnTo>
                    <a:lnTo>
                      <a:pt x="200" y="51"/>
                    </a:lnTo>
                    <a:lnTo>
                      <a:pt x="209" y="48"/>
                    </a:lnTo>
                    <a:lnTo>
                      <a:pt x="217" y="46"/>
                    </a:lnTo>
                    <a:lnTo>
                      <a:pt x="225" y="44"/>
                    </a:lnTo>
                    <a:lnTo>
                      <a:pt x="233" y="42"/>
                    </a:lnTo>
                    <a:lnTo>
                      <a:pt x="241" y="38"/>
                    </a:lnTo>
                    <a:lnTo>
                      <a:pt x="248" y="36"/>
                    </a:lnTo>
                    <a:lnTo>
                      <a:pt x="256" y="32"/>
                    </a:lnTo>
                    <a:lnTo>
                      <a:pt x="263" y="30"/>
                    </a:lnTo>
                    <a:lnTo>
                      <a:pt x="270" y="27"/>
                    </a:lnTo>
                    <a:lnTo>
                      <a:pt x="276" y="23"/>
                    </a:lnTo>
                    <a:lnTo>
                      <a:pt x="283" y="20"/>
                    </a:lnTo>
                    <a:lnTo>
                      <a:pt x="288" y="16"/>
                    </a:lnTo>
                    <a:lnTo>
                      <a:pt x="294" y="13"/>
                    </a:lnTo>
                    <a:lnTo>
                      <a:pt x="300" y="8"/>
                    </a:lnTo>
                    <a:lnTo>
                      <a:pt x="305" y="5"/>
                    </a:lnTo>
                    <a:lnTo>
                      <a:pt x="305" y="0"/>
                    </a:lnTo>
                    <a:lnTo>
                      <a:pt x="305" y="5"/>
                    </a:lnTo>
                    <a:lnTo>
                      <a:pt x="306" y="4"/>
                    </a:lnTo>
                    <a:lnTo>
                      <a:pt x="306" y="2"/>
                    </a:lnTo>
                    <a:lnTo>
                      <a:pt x="306" y="1"/>
                    </a:lnTo>
                    <a:lnTo>
                      <a:pt x="306" y="0"/>
                    </a:lnTo>
                    <a:lnTo>
                      <a:pt x="305" y="0"/>
                    </a:lnTo>
                    <a:lnTo>
                      <a:pt x="303" y="0"/>
                    </a:lnTo>
                    <a:lnTo>
                      <a:pt x="302" y="0"/>
                    </a:lnTo>
                    <a:lnTo>
                      <a:pt x="302" y="5"/>
                    </a:lnTo>
                    <a:close/>
                  </a:path>
                </a:pathLst>
              </a:custGeom>
              <a:solidFill>
                <a:srgbClr val="000000"/>
              </a:solidFill>
              <a:ln w="9525">
                <a:noFill/>
                <a:round/>
                <a:headEnd/>
                <a:tailEnd/>
              </a:ln>
            </p:spPr>
            <p:txBody>
              <a:bodyPr/>
              <a:lstStyle/>
              <a:p>
                <a:endParaRPr lang="en-GB"/>
              </a:p>
            </p:txBody>
          </p:sp>
          <p:sp>
            <p:nvSpPr>
              <p:cNvPr id="158" name="Freeform 360"/>
              <p:cNvSpPr>
                <a:spLocks/>
              </p:cNvSpPr>
              <p:nvPr/>
            </p:nvSpPr>
            <p:spPr bwMode="auto">
              <a:xfrm>
                <a:off x="684" y="1878"/>
                <a:ext cx="111" cy="104"/>
              </a:xfrm>
              <a:custGeom>
                <a:avLst/>
                <a:gdLst>
                  <a:gd name="T0" fmla="*/ 8 w 221"/>
                  <a:gd name="T1" fmla="*/ 1 h 208"/>
                  <a:gd name="T2" fmla="*/ 7 w 221"/>
                  <a:gd name="T3" fmla="*/ 3 h 208"/>
                  <a:gd name="T4" fmla="*/ 6 w 221"/>
                  <a:gd name="T5" fmla="*/ 7 h 208"/>
                  <a:gd name="T6" fmla="*/ 6 w 221"/>
                  <a:gd name="T7" fmla="*/ 9 h 208"/>
                  <a:gd name="T8" fmla="*/ 5 w 221"/>
                  <a:gd name="T9" fmla="*/ 12 h 208"/>
                  <a:gd name="T10" fmla="*/ 5 w 221"/>
                  <a:gd name="T11" fmla="*/ 14 h 208"/>
                  <a:gd name="T12" fmla="*/ 4 w 221"/>
                  <a:gd name="T13" fmla="*/ 17 h 208"/>
                  <a:gd name="T14" fmla="*/ 4 w 221"/>
                  <a:gd name="T15" fmla="*/ 20 h 208"/>
                  <a:gd name="T16" fmla="*/ 4 w 221"/>
                  <a:gd name="T17" fmla="*/ 22 h 208"/>
                  <a:gd name="T18" fmla="*/ 3 w 221"/>
                  <a:gd name="T19" fmla="*/ 25 h 208"/>
                  <a:gd name="T20" fmla="*/ 3 w 221"/>
                  <a:gd name="T21" fmla="*/ 27 h 208"/>
                  <a:gd name="T22" fmla="*/ 3 w 221"/>
                  <a:gd name="T23" fmla="*/ 29 h 208"/>
                  <a:gd name="T24" fmla="*/ 2 w 221"/>
                  <a:gd name="T25" fmla="*/ 33 h 208"/>
                  <a:gd name="T26" fmla="*/ 2 w 221"/>
                  <a:gd name="T27" fmla="*/ 36 h 208"/>
                  <a:gd name="T28" fmla="*/ 2 w 221"/>
                  <a:gd name="T29" fmla="*/ 38 h 208"/>
                  <a:gd name="T30" fmla="*/ 1 w 221"/>
                  <a:gd name="T31" fmla="*/ 41 h 208"/>
                  <a:gd name="T32" fmla="*/ 1 w 221"/>
                  <a:gd name="T33" fmla="*/ 43 h 208"/>
                  <a:gd name="T34" fmla="*/ 0 w 221"/>
                  <a:gd name="T35" fmla="*/ 44 h 208"/>
                  <a:gd name="T36" fmla="*/ 0 w 221"/>
                  <a:gd name="T37" fmla="*/ 46 h 208"/>
                  <a:gd name="T38" fmla="*/ 0 w 221"/>
                  <a:gd name="T39" fmla="*/ 47 h 208"/>
                  <a:gd name="T40" fmla="*/ 0 w 221"/>
                  <a:gd name="T41" fmla="*/ 48 h 208"/>
                  <a:gd name="T42" fmla="*/ 0 w 221"/>
                  <a:gd name="T43" fmla="*/ 49 h 208"/>
                  <a:gd name="T44" fmla="*/ 1 w 221"/>
                  <a:gd name="T45" fmla="*/ 49 h 208"/>
                  <a:gd name="T46" fmla="*/ 1 w 221"/>
                  <a:gd name="T47" fmla="*/ 50 h 208"/>
                  <a:gd name="T48" fmla="*/ 1 w 221"/>
                  <a:gd name="T49" fmla="*/ 51 h 208"/>
                  <a:gd name="T50" fmla="*/ 2 w 221"/>
                  <a:gd name="T51" fmla="*/ 51 h 208"/>
                  <a:gd name="T52" fmla="*/ 2 w 221"/>
                  <a:gd name="T53" fmla="*/ 51 h 208"/>
                  <a:gd name="T54" fmla="*/ 3 w 221"/>
                  <a:gd name="T55" fmla="*/ 52 h 208"/>
                  <a:gd name="T56" fmla="*/ 4 w 221"/>
                  <a:gd name="T57" fmla="*/ 52 h 208"/>
                  <a:gd name="T58" fmla="*/ 5 w 221"/>
                  <a:gd name="T59" fmla="*/ 52 h 208"/>
                  <a:gd name="T60" fmla="*/ 6 w 221"/>
                  <a:gd name="T61" fmla="*/ 52 h 208"/>
                  <a:gd name="T62" fmla="*/ 8 w 221"/>
                  <a:gd name="T63" fmla="*/ 52 h 208"/>
                  <a:gd name="T64" fmla="*/ 10 w 221"/>
                  <a:gd name="T65" fmla="*/ 52 h 208"/>
                  <a:gd name="T66" fmla="*/ 13 w 221"/>
                  <a:gd name="T67" fmla="*/ 52 h 208"/>
                  <a:gd name="T68" fmla="*/ 17 w 221"/>
                  <a:gd name="T69" fmla="*/ 51 h 208"/>
                  <a:gd name="T70" fmla="*/ 20 w 221"/>
                  <a:gd name="T71" fmla="*/ 51 h 208"/>
                  <a:gd name="T72" fmla="*/ 23 w 221"/>
                  <a:gd name="T73" fmla="*/ 50 h 208"/>
                  <a:gd name="T74" fmla="*/ 27 w 221"/>
                  <a:gd name="T75" fmla="*/ 50 h 208"/>
                  <a:gd name="T76" fmla="*/ 30 w 221"/>
                  <a:gd name="T77" fmla="*/ 49 h 208"/>
                  <a:gd name="T78" fmla="*/ 33 w 221"/>
                  <a:gd name="T79" fmla="*/ 48 h 208"/>
                  <a:gd name="T80" fmla="*/ 36 w 221"/>
                  <a:gd name="T81" fmla="*/ 47 h 208"/>
                  <a:gd name="T82" fmla="*/ 39 w 221"/>
                  <a:gd name="T83" fmla="*/ 46 h 208"/>
                  <a:gd name="T84" fmla="*/ 42 w 221"/>
                  <a:gd name="T85" fmla="*/ 45 h 208"/>
                  <a:gd name="T86" fmla="*/ 44 w 221"/>
                  <a:gd name="T87" fmla="*/ 44 h 208"/>
                  <a:gd name="T88" fmla="*/ 47 w 221"/>
                  <a:gd name="T89" fmla="*/ 43 h 208"/>
                  <a:gd name="T90" fmla="*/ 50 w 221"/>
                  <a:gd name="T91" fmla="*/ 42 h 208"/>
                  <a:gd name="T92" fmla="*/ 52 w 221"/>
                  <a:gd name="T93" fmla="*/ 40 h 208"/>
                  <a:gd name="T94" fmla="*/ 55 w 221"/>
                  <a:gd name="T95" fmla="*/ 39 h 208"/>
                  <a:gd name="T96" fmla="*/ 9 w 221"/>
                  <a:gd name="T97" fmla="*/ 0 h 2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1"/>
                  <a:gd name="T148" fmla="*/ 0 h 208"/>
                  <a:gd name="T149" fmla="*/ 221 w 221"/>
                  <a:gd name="T150" fmla="*/ 208 h 2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1" h="208">
                    <a:moveTo>
                      <a:pt x="33" y="0"/>
                    </a:moveTo>
                    <a:lnTo>
                      <a:pt x="31" y="4"/>
                    </a:lnTo>
                    <a:lnTo>
                      <a:pt x="30" y="10"/>
                    </a:lnTo>
                    <a:lnTo>
                      <a:pt x="28" y="15"/>
                    </a:lnTo>
                    <a:lnTo>
                      <a:pt x="26" y="19"/>
                    </a:lnTo>
                    <a:lnTo>
                      <a:pt x="24" y="25"/>
                    </a:lnTo>
                    <a:lnTo>
                      <a:pt x="23" y="30"/>
                    </a:lnTo>
                    <a:lnTo>
                      <a:pt x="22" y="35"/>
                    </a:lnTo>
                    <a:lnTo>
                      <a:pt x="21" y="40"/>
                    </a:lnTo>
                    <a:lnTo>
                      <a:pt x="20" y="46"/>
                    </a:lnTo>
                    <a:lnTo>
                      <a:pt x="18" y="50"/>
                    </a:lnTo>
                    <a:lnTo>
                      <a:pt x="17" y="56"/>
                    </a:lnTo>
                    <a:lnTo>
                      <a:pt x="16" y="61"/>
                    </a:lnTo>
                    <a:lnTo>
                      <a:pt x="15" y="66"/>
                    </a:lnTo>
                    <a:lnTo>
                      <a:pt x="15" y="71"/>
                    </a:lnTo>
                    <a:lnTo>
                      <a:pt x="14" y="77"/>
                    </a:lnTo>
                    <a:lnTo>
                      <a:pt x="13" y="82"/>
                    </a:lnTo>
                    <a:lnTo>
                      <a:pt x="13" y="87"/>
                    </a:lnTo>
                    <a:lnTo>
                      <a:pt x="11" y="93"/>
                    </a:lnTo>
                    <a:lnTo>
                      <a:pt x="11" y="97"/>
                    </a:lnTo>
                    <a:lnTo>
                      <a:pt x="10" y="103"/>
                    </a:lnTo>
                    <a:lnTo>
                      <a:pt x="10" y="109"/>
                    </a:lnTo>
                    <a:lnTo>
                      <a:pt x="9" y="114"/>
                    </a:lnTo>
                    <a:lnTo>
                      <a:pt x="9" y="119"/>
                    </a:lnTo>
                    <a:lnTo>
                      <a:pt x="8" y="125"/>
                    </a:lnTo>
                    <a:lnTo>
                      <a:pt x="8" y="130"/>
                    </a:lnTo>
                    <a:lnTo>
                      <a:pt x="7" y="135"/>
                    </a:lnTo>
                    <a:lnTo>
                      <a:pt x="6" y="141"/>
                    </a:lnTo>
                    <a:lnTo>
                      <a:pt x="6" y="146"/>
                    </a:lnTo>
                    <a:lnTo>
                      <a:pt x="5" y="152"/>
                    </a:lnTo>
                    <a:lnTo>
                      <a:pt x="3" y="157"/>
                    </a:lnTo>
                    <a:lnTo>
                      <a:pt x="3" y="162"/>
                    </a:lnTo>
                    <a:lnTo>
                      <a:pt x="2" y="168"/>
                    </a:lnTo>
                    <a:lnTo>
                      <a:pt x="1" y="171"/>
                    </a:lnTo>
                    <a:lnTo>
                      <a:pt x="1" y="173"/>
                    </a:lnTo>
                    <a:lnTo>
                      <a:pt x="0" y="176"/>
                    </a:lnTo>
                    <a:lnTo>
                      <a:pt x="0" y="178"/>
                    </a:lnTo>
                    <a:lnTo>
                      <a:pt x="0" y="181"/>
                    </a:lnTo>
                    <a:lnTo>
                      <a:pt x="0" y="184"/>
                    </a:lnTo>
                    <a:lnTo>
                      <a:pt x="0" y="185"/>
                    </a:lnTo>
                    <a:lnTo>
                      <a:pt x="0" y="187"/>
                    </a:lnTo>
                    <a:lnTo>
                      <a:pt x="0" y="189"/>
                    </a:lnTo>
                    <a:lnTo>
                      <a:pt x="0" y="191"/>
                    </a:lnTo>
                    <a:lnTo>
                      <a:pt x="0" y="193"/>
                    </a:lnTo>
                    <a:lnTo>
                      <a:pt x="0" y="194"/>
                    </a:lnTo>
                    <a:lnTo>
                      <a:pt x="1" y="196"/>
                    </a:lnTo>
                    <a:lnTo>
                      <a:pt x="1" y="198"/>
                    </a:lnTo>
                    <a:lnTo>
                      <a:pt x="2" y="199"/>
                    </a:lnTo>
                    <a:lnTo>
                      <a:pt x="2" y="200"/>
                    </a:lnTo>
                    <a:lnTo>
                      <a:pt x="3" y="201"/>
                    </a:lnTo>
                    <a:lnTo>
                      <a:pt x="5" y="202"/>
                    </a:lnTo>
                    <a:lnTo>
                      <a:pt x="6" y="202"/>
                    </a:lnTo>
                    <a:lnTo>
                      <a:pt x="7" y="203"/>
                    </a:lnTo>
                    <a:lnTo>
                      <a:pt x="8" y="204"/>
                    </a:lnTo>
                    <a:lnTo>
                      <a:pt x="9" y="204"/>
                    </a:lnTo>
                    <a:lnTo>
                      <a:pt x="11" y="206"/>
                    </a:lnTo>
                    <a:lnTo>
                      <a:pt x="13" y="206"/>
                    </a:lnTo>
                    <a:lnTo>
                      <a:pt x="15" y="207"/>
                    </a:lnTo>
                    <a:lnTo>
                      <a:pt x="16" y="207"/>
                    </a:lnTo>
                    <a:lnTo>
                      <a:pt x="18" y="207"/>
                    </a:lnTo>
                    <a:lnTo>
                      <a:pt x="21" y="207"/>
                    </a:lnTo>
                    <a:lnTo>
                      <a:pt x="23" y="207"/>
                    </a:lnTo>
                    <a:lnTo>
                      <a:pt x="25" y="208"/>
                    </a:lnTo>
                    <a:lnTo>
                      <a:pt x="29" y="208"/>
                    </a:lnTo>
                    <a:lnTo>
                      <a:pt x="31" y="208"/>
                    </a:lnTo>
                    <a:lnTo>
                      <a:pt x="38" y="207"/>
                    </a:lnTo>
                    <a:lnTo>
                      <a:pt x="45" y="207"/>
                    </a:lnTo>
                    <a:lnTo>
                      <a:pt x="52" y="206"/>
                    </a:lnTo>
                    <a:lnTo>
                      <a:pt x="59" y="204"/>
                    </a:lnTo>
                    <a:lnTo>
                      <a:pt x="66" y="204"/>
                    </a:lnTo>
                    <a:lnTo>
                      <a:pt x="73" y="203"/>
                    </a:lnTo>
                    <a:lnTo>
                      <a:pt x="78" y="202"/>
                    </a:lnTo>
                    <a:lnTo>
                      <a:pt x="85" y="201"/>
                    </a:lnTo>
                    <a:lnTo>
                      <a:pt x="92" y="200"/>
                    </a:lnTo>
                    <a:lnTo>
                      <a:pt x="98" y="199"/>
                    </a:lnTo>
                    <a:lnTo>
                      <a:pt x="105" y="198"/>
                    </a:lnTo>
                    <a:lnTo>
                      <a:pt x="111" y="195"/>
                    </a:lnTo>
                    <a:lnTo>
                      <a:pt x="117" y="194"/>
                    </a:lnTo>
                    <a:lnTo>
                      <a:pt x="123" y="193"/>
                    </a:lnTo>
                    <a:lnTo>
                      <a:pt x="129" y="191"/>
                    </a:lnTo>
                    <a:lnTo>
                      <a:pt x="136" y="189"/>
                    </a:lnTo>
                    <a:lnTo>
                      <a:pt x="142" y="187"/>
                    </a:lnTo>
                    <a:lnTo>
                      <a:pt x="147" y="186"/>
                    </a:lnTo>
                    <a:lnTo>
                      <a:pt x="153" y="184"/>
                    </a:lnTo>
                    <a:lnTo>
                      <a:pt x="159" y="181"/>
                    </a:lnTo>
                    <a:lnTo>
                      <a:pt x="165" y="179"/>
                    </a:lnTo>
                    <a:lnTo>
                      <a:pt x="170" y="177"/>
                    </a:lnTo>
                    <a:lnTo>
                      <a:pt x="176" y="175"/>
                    </a:lnTo>
                    <a:lnTo>
                      <a:pt x="181" y="172"/>
                    </a:lnTo>
                    <a:lnTo>
                      <a:pt x="187" y="170"/>
                    </a:lnTo>
                    <a:lnTo>
                      <a:pt x="192" y="168"/>
                    </a:lnTo>
                    <a:lnTo>
                      <a:pt x="197" y="165"/>
                    </a:lnTo>
                    <a:lnTo>
                      <a:pt x="203" y="162"/>
                    </a:lnTo>
                    <a:lnTo>
                      <a:pt x="207" y="160"/>
                    </a:lnTo>
                    <a:lnTo>
                      <a:pt x="212" y="156"/>
                    </a:lnTo>
                    <a:lnTo>
                      <a:pt x="217" y="154"/>
                    </a:lnTo>
                    <a:lnTo>
                      <a:pt x="221" y="150"/>
                    </a:lnTo>
                    <a:lnTo>
                      <a:pt x="33" y="0"/>
                    </a:lnTo>
                    <a:close/>
                  </a:path>
                </a:pathLst>
              </a:custGeom>
              <a:solidFill>
                <a:srgbClr val="FAFAFA"/>
              </a:solidFill>
              <a:ln w="9525">
                <a:noFill/>
                <a:round/>
                <a:headEnd/>
                <a:tailEnd/>
              </a:ln>
            </p:spPr>
            <p:txBody>
              <a:bodyPr/>
              <a:lstStyle/>
              <a:p>
                <a:endParaRPr lang="en-GB"/>
              </a:p>
            </p:txBody>
          </p:sp>
          <p:sp>
            <p:nvSpPr>
              <p:cNvPr id="159" name="Freeform 361"/>
              <p:cNvSpPr>
                <a:spLocks/>
              </p:cNvSpPr>
              <p:nvPr/>
            </p:nvSpPr>
            <p:spPr bwMode="auto">
              <a:xfrm>
                <a:off x="684" y="1878"/>
                <a:ext cx="18" cy="85"/>
              </a:xfrm>
              <a:custGeom>
                <a:avLst/>
                <a:gdLst>
                  <a:gd name="T0" fmla="*/ 1 w 36"/>
                  <a:gd name="T1" fmla="*/ 41 h 171"/>
                  <a:gd name="T2" fmla="*/ 1 w 36"/>
                  <a:gd name="T3" fmla="*/ 38 h 171"/>
                  <a:gd name="T4" fmla="*/ 2 w 36"/>
                  <a:gd name="T5" fmla="*/ 35 h 171"/>
                  <a:gd name="T6" fmla="*/ 2 w 36"/>
                  <a:gd name="T7" fmla="*/ 33 h 171"/>
                  <a:gd name="T8" fmla="*/ 2 w 36"/>
                  <a:gd name="T9" fmla="*/ 30 h 171"/>
                  <a:gd name="T10" fmla="*/ 3 w 36"/>
                  <a:gd name="T11" fmla="*/ 27 h 171"/>
                  <a:gd name="T12" fmla="*/ 3 w 36"/>
                  <a:gd name="T13" fmla="*/ 25 h 171"/>
                  <a:gd name="T14" fmla="*/ 3 w 36"/>
                  <a:gd name="T15" fmla="*/ 22 h 171"/>
                  <a:gd name="T16" fmla="*/ 4 w 36"/>
                  <a:gd name="T17" fmla="*/ 19 h 171"/>
                  <a:gd name="T18" fmla="*/ 5 w 36"/>
                  <a:gd name="T19" fmla="*/ 16 h 171"/>
                  <a:gd name="T20" fmla="*/ 5 w 36"/>
                  <a:gd name="T21" fmla="*/ 14 h 171"/>
                  <a:gd name="T22" fmla="*/ 5 w 36"/>
                  <a:gd name="T23" fmla="*/ 11 h 171"/>
                  <a:gd name="T24" fmla="*/ 6 w 36"/>
                  <a:gd name="T25" fmla="*/ 9 h 171"/>
                  <a:gd name="T26" fmla="*/ 6 w 36"/>
                  <a:gd name="T27" fmla="*/ 6 h 171"/>
                  <a:gd name="T28" fmla="*/ 7 w 36"/>
                  <a:gd name="T29" fmla="*/ 4 h 171"/>
                  <a:gd name="T30" fmla="*/ 9 w 36"/>
                  <a:gd name="T31" fmla="*/ 1 h 171"/>
                  <a:gd name="T32" fmla="*/ 7 w 36"/>
                  <a:gd name="T33" fmla="*/ 0 h 171"/>
                  <a:gd name="T34" fmla="*/ 7 w 36"/>
                  <a:gd name="T35" fmla="*/ 2 h 171"/>
                  <a:gd name="T36" fmla="*/ 6 w 36"/>
                  <a:gd name="T37" fmla="*/ 5 h 171"/>
                  <a:gd name="T38" fmla="*/ 5 w 36"/>
                  <a:gd name="T39" fmla="*/ 7 h 171"/>
                  <a:gd name="T40" fmla="*/ 5 w 36"/>
                  <a:gd name="T41" fmla="*/ 10 h 171"/>
                  <a:gd name="T42" fmla="*/ 4 w 36"/>
                  <a:gd name="T43" fmla="*/ 12 h 171"/>
                  <a:gd name="T44" fmla="*/ 3 w 36"/>
                  <a:gd name="T45" fmla="*/ 15 h 171"/>
                  <a:gd name="T46" fmla="*/ 3 w 36"/>
                  <a:gd name="T47" fmla="*/ 18 h 171"/>
                  <a:gd name="T48" fmla="*/ 2 w 36"/>
                  <a:gd name="T49" fmla="*/ 20 h 171"/>
                  <a:gd name="T50" fmla="*/ 2 w 36"/>
                  <a:gd name="T51" fmla="*/ 23 h 171"/>
                  <a:gd name="T52" fmla="*/ 2 w 36"/>
                  <a:gd name="T53" fmla="*/ 26 h 171"/>
                  <a:gd name="T54" fmla="*/ 1 w 36"/>
                  <a:gd name="T55" fmla="*/ 28 h 171"/>
                  <a:gd name="T56" fmla="*/ 1 w 36"/>
                  <a:gd name="T57" fmla="*/ 31 h 171"/>
                  <a:gd name="T58" fmla="*/ 1 w 36"/>
                  <a:gd name="T59" fmla="*/ 34 h 171"/>
                  <a:gd name="T60" fmla="*/ 1 w 36"/>
                  <a:gd name="T61" fmla="*/ 36 h 171"/>
                  <a:gd name="T62" fmla="*/ 1 w 36"/>
                  <a:gd name="T63" fmla="*/ 39 h 171"/>
                  <a:gd name="T64" fmla="*/ 0 w 36"/>
                  <a:gd name="T65" fmla="*/ 42 h 171"/>
                  <a:gd name="T66" fmla="*/ 0 w 36"/>
                  <a:gd name="T67" fmla="*/ 42 h 171"/>
                  <a:gd name="T68" fmla="*/ 1 w 36"/>
                  <a:gd name="T69" fmla="*/ 42 h 171"/>
                  <a:gd name="T70" fmla="*/ 1 w 36"/>
                  <a:gd name="T71" fmla="*/ 42 h 171"/>
                  <a:gd name="T72" fmla="*/ 1 w 36"/>
                  <a:gd name="T73" fmla="*/ 42 h 17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171"/>
                  <a:gd name="T113" fmla="*/ 36 w 36"/>
                  <a:gd name="T114" fmla="*/ 171 h 17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171">
                    <a:moveTo>
                      <a:pt x="5" y="169"/>
                    </a:moveTo>
                    <a:lnTo>
                      <a:pt x="6" y="164"/>
                    </a:lnTo>
                    <a:lnTo>
                      <a:pt x="6" y="158"/>
                    </a:lnTo>
                    <a:lnTo>
                      <a:pt x="7" y="153"/>
                    </a:lnTo>
                    <a:lnTo>
                      <a:pt x="8" y="148"/>
                    </a:lnTo>
                    <a:lnTo>
                      <a:pt x="9" y="142"/>
                    </a:lnTo>
                    <a:lnTo>
                      <a:pt x="9" y="136"/>
                    </a:lnTo>
                    <a:lnTo>
                      <a:pt x="10" y="132"/>
                    </a:lnTo>
                    <a:lnTo>
                      <a:pt x="10" y="126"/>
                    </a:lnTo>
                    <a:lnTo>
                      <a:pt x="11" y="120"/>
                    </a:lnTo>
                    <a:lnTo>
                      <a:pt x="11" y="116"/>
                    </a:lnTo>
                    <a:lnTo>
                      <a:pt x="13" y="110"/>
                    </a:lnTo>
                    <a:lnTo>
                      <a:pt x="13" y="104"/>
                    </a:lnTo>
                    <a:lnTo>
                      <a:pt x="14" y="100"/>
                    </a:lnTo>
                    <a:lnTo>
                      <a:pt x="14" y="94"/>
                    </a:lnTo>
                    <a:lnTo>
                      <a:pt x="15" y="88"/>
                    </a:lnTo>
                    <a:lnTo>
                      <a:pt x="16" y="83"/>
                    </a:lnTo>
                    <a:lnTo>
                      <a:pt x="16" y="78"/>
                    </a:lnTo>
                    <a:lnTo>
                      <a:pt x="17" y="73"/>
                    </a:lnTo>
                    <a:lnTo>
                      <a:pt x="17" y="67"/>
                    </a:lnTo>
                    <a:lnTo>
                      <a:pt x="18" y="63"/>
                    </a:lnTo>
                    <a:lnTo>
                      <a:pt x="20" y="57"/>
                    </a:lnTo>
                    <a:lnTo>
                      <a:pt x="21" y="52"/>
                    </a:lnTo>
                    <a:lnTo>
                      <a:pt x="22" y="47"/>
                    </a:lnTo>
                    <a:lnTo>
                      <a:pt x="23" y="42"/>
                    </a:lnTo>
                    <a:lnTo>
                      <a:pt x="24" y="36"/>
                    </a:lnTo>
                    <a:lnTo>
                      <a:pt x="25" y="32"/>
                    </a:lnTo>
                    <a:lnTo>
                      <a:pt x="26" y="26"/>
                    </a:lnTo>
                    <a:lnTo>
                      <a:pt x="29" y="21"/>
                    </a:lnTo>
                    <a:lnTo>
                      <a:pt x="30" y="17"/>
                    </a:lnTo>
                    <a:lnTo>
                      <a:pt x="32" y="11"/>
                    </a:lnTo>
                    <a:lnTo>
                      <a:pt x="33" y="6"/>
                    </a:lnTo>
                    <a:lnTo>
                      <a:pt x="36" y="2"/>
                    </a:lnTo>
                    <a:lnTo>
                      <a:pt x="31" y="0"/>
                    </a:lnTo>
                    <a:lnTo>
                      <a:pt x="29" y="4"/>
                    </a:lnTo>
                    <a:lnTo>
                      <a:pt x="28" y="10"/>
                    </a:lnTo>
                    <a:lnTo>
                      <a:pt x="25" y="14"/>
                    </a:lnTo>
                    <a:lnTo>
                      <a:pt x="24" y="20"/>
                    </a:lnTo>
                    <a:lnTo>
                      <a:pt x="22" y="25"/>
                    </a:lnTo>
                    <a:lnTo>
                      <a:pt x="21" y="31"/>
                    </a:lnTo>
                    <a:lnTo>
                      <a:pt x="20" y="35"/>
                    </a:lnTo>
                    <a:lnTo>
                      <a:pt x="18" y="41"/>
                    </a:lnTo>
                    <a:lnTo>
                      <a:pt x="17" y="46"/>
                    </a:lnTo>
                    <a:lnTo>
                      <a:pt x="16" y="51"/>
                    </a:lnTo>
                    <a:lnTo>
                      <a:pt x="15" y="56"/>
                    </a:lnTo>
                    <a:lnTo>
                      <a:pt x="14" y="62"/>
                    </a:lnTo>
                    <a:lnTo>
                      <a:pt x="13" y="66"/>
                    </a:lnTo>
                    <a:lnTo>
                      <a:pt x="13" y="72"/>
                    </a:lnTo>
                    <a:lnTo>
                      <a:pt x="11" y="78"/>
                    </a:lnTo>
                    <a:lnTo>
                      <a:pt x="10" y="82"/>
                    </a:lnTo>
                    <a:lnTo>
                      <a:pt x="10" y="88"/>
                    </a:lnTo>
                    <a:lnTo>
                      <a:pt x="9" y="94"/>
                    </a:lnTo>
                    <a:lnTo>
                      <a:pt x="9" y="98"/>
                    </a:lnTo>
                    <a:lnTo>
                      <a:pt x="8" y="104"/>
                    </a:lnTo>
                    <a:lnTo>
                      <a:pt x="8" y="109"/>
                    </a:lnTo>
                    <a:lnTo>
                      <a:pt x="7" y="115"/>
                    </a:lnTo>
                    <a:lnTo>
                      <a:pt x="7" y="120"/>
                    </a:lnTo>
                    <a:lnTo>
                      <a:pt x="6" y="125"/>
                    </a:lnTo>
                    <a:lnTo>
                      <a:pt x="6" y="131"/>
                    </a:lnTo>
                    <a:lnTo>
                      <a:pt x="5" y="136"/>
                    </a:lnTo>
                    <a:lnTo>
                      <a:pt x="3" y="141"/>
                    </a:lnTo>
                    <a:lnTo>
                      <a:pt x="3" y="147"/>
                    </a:lnTo>
                    <a:lnTo>
                      <a:pt x="2" y="153"/>
                    </a:lnTo>
                    <a:lnTo>
                      <a:pt x="1" y="157"/>
                    </a:lnTo>
                    <a:lnTo>
                      <a:pt x="1" y="163"/>
                    </a:lnTo>
                    <a:lnTo>
                      <a:pt x="0" y="169"/>
                    </a:lnTo>
                    <a:lnTo>
                      <a:pt x="0" y="170"/>
                    </a:lnTo>
                    <a:lnTo>
                      <a:pt x="0" y="171"/>
                    </a:lnTo>
                    <a:lnTo>
                      <a:pt x="1" y="171"/>
                    </a:lnTo>
                    <a:lnTo>
                      <a:pt x="2" y="171"/>
                    </a:lnTo>
                    <a:lnTo>
                      <a:pt x="3" y="171"/>
                    </a:lnTo>
                    <a:lnTo>
                      <a:pt x="3" y="170"/>
                    </a:lnTo>
                    <a:lnTo>
                      <a:pt x="5" y="170"/>
                    </a:lnTo>
                    <a:lnTo>
                      <a:pt x="5" y="169"/>
                    </a:lnTo>
                    <a:close/>
                  </a:path>
                </a:pathLst>
              </a:custGeom>
              <a:solidFill>
                <a:srgbClr val="000000"/>
              </a:solidFill>
              <a:ln w="9525">
                <a:noFill/>
                <a:round/>
                <a:headEnd/>
                <a:tailEnd/>
              </a:ln>
            </p:spPr>
            <p:txBody>
              <a:bodyPr/>
              <a:lstStyle/>
              <a:p>
                <a:endParaRPr lang="en-GB"/>
              </a:p>
            </p:txBody>
          </p:sp>
          <p:sp>
            <p:nvSpPr>
              <p:cNvPr id="160" name="Freeform 362"/>
              <p:cNvSpPr>
                <a:spLocks/>
              </p:cNvSpPr>
              <p:nvPr/>
            </p:nvSpPr>
            <p:spPr bwMode="auto">
              <a:xfrm>
                <a:off x="683" y="1962"/>
                <a:ext cx="18" cy="22"/>
              </a:xfrm>
              <a:custGeom>
                <a:avLst/>
                <a:gdLst>
                  <a:gd name="T0" fmla="*/ 8 w 35"/>
                  <a:gd name="T1" fmla="*/ 10 h 42"/>
                  <a:gd name="T2" fmla="*/ 7 w 35"/>
                  <a:gd name="T3" fmla="*/ 10 h 42"/>
                  <a:gd name="T4" fmla="*/ 5 w 35"/>
                  <a:gd name="T5" fmla="*/ 10 h 42"/>
                  <a:gd name="T6" fmla="*/ 5 w 35"/>
                  <a:gd name="T7" fmla="*/ 10 h 42"/>
                  <a:gd name="T8" fmla="*/ 4 w 35"/>
                  <a:gd name="T9" fmla="*/ 9 h 42"/>
                  <a:gd name="T10" fmla="*/ 3 w 35"/>
                  <a:gd name="T11" fmla="*/ 9 h 42"/>
                  <a:gd name="T12" fmla="*/ 3 w 35"/>
                  <a:gd name="T13" fmla="*/ 9 h 42"/>
                  <a:gd name="T14" fmla="*/ 2 w 35"/>
                  <a:gd name="T15" fmla="*/ 8 h 42"/>
                  <a:gd name="T16" fmla="*/ 2 w 35"/>
                  <a:gd name="T17" fmla="*/ 8 h 42"/>
                  <a:gd name="T18" fmla="*/ 2 w 35"/>
                  <a:gd name="T19" fmla="*/ 7 h 42"/>
                  <a:gd name="T20" fmla="*/ 1 w 35"/>
                  <a:gd name="T21" fmla="*/ 7 h 42"/>
                  <a:gd name="T22" fmla="*/ 1 w 35"/>
                  <a:gd name="T23" fmla="*/ 6 h 42"/>
                  <a:gd name="T24" fmla="*/ 1 w 35"/>
                  <a:gd name="T25" fmla="*/ 5 h 42"/>
                  <a:gd name="T26" fmla="*/ 1 w 35"/>
                  <a:gd name="T27" fmla="*/ 4 h 42"/>
                  <a:gd name="T28" fmla="*/ 2 w 35"/>
                  <a:gd name="T29" fmla="*/ 3 h 42"/>
                  <a:gd name="T30" fmla="*/ 2 w 35"/>
                  <a:gd name="T31" fmla="*/ 1 h 42"/>
                  <a:gd name="T32" fmla="*/ 1 w 35"/>
                  <a:gd name="T33" fmla="*/ 0 h 42"/>
                  <a:gd name="T34" fmla="*/ 1 w 35"/>
                  <a:gd name="T35" fmla="*/ 2 h 42"/>
                  <a:gd name="T36" fmla="*/ 0 w 35"/>
                  <a:gd name="T37" fmla="*/ 3 h 42"/>
                  <a:gd name="T38" fmla="*/ 0 w 35"/>
                  <a:gd name="T39" fmla="*/ 4 h 42"/>
                  <a:gd name="T40" fmla="*/ 0 w 35"/>
                  <a:gd name="T41" fmla="*/ 5 h 42"/>
                  <a:gd name="T42" fmla="*/ 0 w 35"/>
                  <a:gd name="T43" fmla="*/ 7 h 42"/>
                  <a:gd name="T44" fmla="*/ 0 w 35"/>
                  <a:gd name="T45" fmla="*/ 7 h 42"/>
                  <a:gd name="T46" fmla="*/ 1 w 35"/>
                  <a:gd name="T47" fmla="*/ 8 h 42"/>
                  <a:gd name="T48" fmla="*/ 1 w 35"/>
                  <a:gd name="T49" fmla="*/ 9 h 42"/>
                  <a:gd name="T50" fmla="*/ 1 w 35"/>
                  <a:gd name="T51" fmla="*/ 9 h 42"/>
                  <a:gd name="T52" fmla="*/ 2 w 35"/>
                  <a:gd name="T53" fmla="*/ 10 h 42"/>
                  <a:gd name="T54" fmla="*/ 3 w 35"/>
                  <a:gd name="T55" fmla="*/ 10 h 42"/>
                  <a:gd name="T56" fmla="*/ 4 w 35"/>
                  <a:gd name="T57" fmla="*/ 11 h 42"/>
                  <a:gd name="T58" fmla="*/ 5 w 35"/>
                  <a:gd name="T59" fmla="*/ 11 h 42"/>
                  <a:gd name="T60" fmla="*/ 6 w 35"/>
                  <a:gd name="T61" fmla="*/ 11 h 42"/>
                  <a:gd name="T62" fmla="*/ 7 w 35"/>
                  <a:gd name="T63" fmla="*/ 12 h 42"/>
                  <a:gd name="T64" fmla="*/ 9 w 35"/>
                  <a:gd name="T65" fmla="*/ 12 h 42"/>
                  <a:gd name="T66" fmla="*/ 9 w 35"/>
                  <a:gd name="T67" fmla="*/ 11 h 42"/>
                  <a:gd name="T68" fmla="*/ 9 w 35"/>
                  <a:gd name="T69" fmla="*/ 11 h 42"/>
                  <a:gd name="T70" fmla="*/ 9 w 35"/>
                  <a:gd name="T71" fmla="*/ 10 h 42"/>
                  <a:gd name="T72" fmla="*/ 9 w 35"/>
                  <a:gd name="T73" fmla="*/ 10 h 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5"/>
                  <a:gd name="T112" fmla="*/ 0 h 42"/>
                  <a:gd name="T113" fmla="*/ 35 w 35"/>
                  <a:gd name="T114" fmla="*/ 42 h 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5" h="42">
                    <a:moveTo>
                      <a:pt x="33" y="36"/>
                    </a:moveTo>
                    <a:lnTo>
                      <a:pt x="31" y="36"/>
                    </a:lnTo>
                    <a:lnTo>
                      <a:pt x="27" y="36"/>
                    </a:lnTo>
                    <a:lnTo>
                      <a:pt x="25" y="36"/>
                    </a:lnTo>
                    <a:lnTo>
                      <a:pt x="23" y="36"/>
                    </a:lnTo>
                    <a:lnTo>
                      <a:pt x="20" y="36"/>
                    </a:lnTo>
                    <a:lnTo>
                      <a:pt x="19" y="36"/>
                    </a:lnTo>
                    <a:lnTo>
                      <a:pt x="17" y="36"/>
                    </a:lnTo>
                    <a:lnTo>
                      <a:pt x="16" y="35"/>
                    </a:lnTo>
                    <a:lnTo>
                      <a:pt x="13" y="35"/>
                    </a:lnTo>
                    <a:lnTo>
                      <a:pt x="12" y="34"/>
                    </a:lnTo>
                    <a:lnTo>
                      <a:pt x="11" y="34"/>
                    </a:lnTo>
                    <a:lnTo>
                      <a:pt x="10" y="33"/>
                    </a:lnTo>
                    <a:lnTo>
                      <a:pt x="9" y="33"/>
                    </a:lnTo>
                    <a:lnTo>
                      <a:pt x="8" y="32"/>
                    </a:lnTo>
                    <a:lnTo>
                      <a:pt x="8" y="31"/>
                    </a:lnTo>
                    <a:lnTo>
                      <a:pt x="7" y="31"/>
                    </a:lnTo>
                    <a:lnTo>
                      <a:pt x="7" y="30"/>
                    </a:lnTo>
                    <a:lnTo>
                      <a:pt x="5" y="28"/>
                    </a:lnTo>
                    <a:lnTo>
                      <a:pt x="5" y="27"/>
                    </a:lnTo>
                    <a:lnTo>
                      <a:pt x="4" y="26"/>
                    </a:lnTo>
                    <a:lnTo>
                      <a:pt x="4" y="25"/>
                    </a:lnTo>
                    <a:lnTo>
                      <a:pt x="4" y="23"/>
                    </a:lnTo>
                    <a:lnTo>
                      <a:pt x="4" y="21"/>
                    </a:lnTo>
                    <a:lnTo>
                      <a:pt x="4" y="19"/>
                    </a:lnTo>
                    <a:lnTo>
                      <a:pt x="4" y="17"/>
                    </a:lnTo>
                    <a:lnTo>
                      <a:pt x="4" y="16"/>
                    </a:lnTo>
                    <a:lnTo>
                      <a:pt x="4" y="13"/>
                    </a:lnTo>
                    <a:lnTo>
                      <a:pt x="4" y="11"/>
                    </a:lnTo>
                    <a:lnTo>
                      <a:pt x="5" y="9"/>
                    </a:lnTo>
                    <a:lnTo>
                      <a:pt x="5" y="5"/>
                    </a:lnTo>
                    <a:lnTo>
                      <a:pt x="5" y="3"/>
                    </a:lnTo>
                    <a:lnTo>
                      <a:pt x="7" y="0"/>
                    </a:lnTo>
                    <a:lnTo>
                      <a:pt x="2" y="0"/>
                    </a:lnTo>
                    <a:lnTo>
                      <a:pt x="1" y="2"/>
                    </a:lnTo>
                    <a:lnTo>
                      <a:pt x="1" y="5"/>
                    </a:lnTo>
                    <a:lnTo>
                      <a:pt x="0" y="8"/>
                    </a:lnTo>
                    <a:lnTo>
                      <a:pt x="0" y="10"/>
                    </a:lnTo>
                    <a:lnTo>
                      <a:pt x="0" y="12"/>
                    </a:lnTo>
                    <a:lnTo>
                      <a:pt x="0" y="15"/>
                    </a:lnTo>
                    <a:lnTo>
                      <a:pt x="0" y="17"/>
                    </a:lnTo>
                    <a:lnTo>
                      <a:pt x="0" y="19"/>
                    </a:lnTo>
                    <a:lnTo>
                      <a:pt x="0" y="21"/>
                    </a:lnTo>
                    <a:lnTo>
                      <a:pt x="0" y="24"/>
                    </a:lnTo>
                    <a:lnTo>
                      <a:pt x="0" y="25"/>
                    </a:lnTo>
                    <a:lnTo>
                      <a:pt x="0" y="27"/>
                    </a:lnTo>
                    <a:lnTo>
                      <a:pt x="1" y="28"/>
                    </a:lnTo>
                    <a:lnTo>
                      <a:pt x="1" y="31"/>
                    </a:lnTo>
                    <a:lnTo>
                      <a:pt x="2" y="32"/>
                    </a:lnTo>
                    <a:lnTo>
                      <a:pt x="3" y="33"/>
                    </a:lnTo>
                    <a:lnTo>
                      <a:pt x="3" y="34"/>
                    </a:lnTo>
                    <a:lnTo>
                      <a:pt x="4" y="35"/>
                    </a:lnTo>
                    <a:lnTo>
                      <a:pt x="7" y="36"/>
                    </a:lnTo>
                    <a:lnTo>
                      <a:pt x="8" y="38"/>
                    </a:lnTo>
                    <a:lnTo>
                      <a:pt x="9" y="39"/>
                    </a:lnTo>
                    <a:lnTo>
                      <a:pt x="10" y="39"/>
                    </a:lnTo>
                    <a:lnTo>
                      <a:pt x="12" y="40"/>
                    </a:lnTo>
                    <a:lnTo>
                      <a:pt x="15" y="40"/>
                    </a:lnTo>
                    <a:lnTo>
                      <a:pt x="16" y="41"/>
                    </a:lnTo>
                    <a:lnTo>
                      <a:pt x="18" y="41"/>
                    </a:lnTo>
                    <a:lnTo>
                      <a:pt x="20" y="41"/>
                    </a:lnTo>
                    <a:lnTo>
                      <a:pt x="23" y="41"/>
                    </a:lnTo>
                    <a:lnTo>
                      <a:pt x="25" y="42"/>
                    </a:lnTo>
                    <a:lnTo>
                      <a:pt x="27" y="42"/>
                    </a:lnTo>
                    <a:lnTo>
                      <a:pt x="31" y="42"/>
                    </a:lnTo>
                    <a:lnTo>
                      <a:pt x="33" y="42"/>
                    </a:lnTo>
                    <a:lnTo>
                      <a:pt x="34" y="42"/>
                    </a:lnTo>
                    <a:lnTo>
                      <a:pt x="34" y="41"/>
                    </a:lnTo>
                    <a:lnTo>
                      <a:pt x="35" y="41"/>
                    </a:lnTo>
                    <a:lnTo>
                      <a:pt x="35" y="40"/>
                    </a:lnTo>
                    <a:lnTo>
                      <a:pt x="35" y="39"/>
                    </a:lnTo>
                    <a:lnTo>
                      <a:pt x="35" y="38"/>
                    </a:lnTo>
                    <a:lnTo>
                      <a:pt x="34" y="38"/>
                    </a:lnTo>
                    <a:lnTo>
                      <a:pt x="34" y="36"/>
                    </a:lnTo>
                    <a:lnTo>
                      <a:pt x="33" y="36"/>
                    </a:lnTo>
                    <a:close/>
                  </a:path>
                </a:pathLst>
              </a:custGeom>
              <a:solidFill>
                <a:srgbClr val="000000"/>
              </a:solidFill>
              <a:ln w="9525">
                <a:noFill/>
                <a:round/>
                <a:headEnd/>
                <a:tailEnd/>
              </a:ln>
            </p:spPr>
            <p:txBody>
              <a:bodyPr/>
              <a:lstStyle/>
              <a:p>
                <a:endParaRPr lang="en-GB"/>
              </a:p>
            </p:txBody>
          </p:sp>
          <p:sp>
            <p:nvSpPr>
              <p:cNvPr id="161" name="Freeform 363"/>
              <p:cNvSpPr>
                <a:spLocks/>
              </p:cNvSpPr>
              <p:nvPr/>
            </p:nvSpPr>
            <p:spPr bwMode="auto">
              <a:xfrm>
                <a:off x="700" y="1953"/>
                <a:ext cx="96" cy="31"/>
              </a:xfrm>
              <a:custGeom>
                <a:avLst/>
                <a:gdLst>
                  <a:gd name="T0" fmla="*/ 47 w 193"/>
                  <a:gd name="T1" fmla="*/ 0 h 62"/>
                  <a:gd name="T2" fmla="*/ 45 w 193"/>
                  <a:gd name="T3" fmla="*/ 2 h 62"/>
                  <a:gd name="T4" fmla="*/ 42 w 193"/>
                  <a:gd name="T5" fmla="*/ 3 h 62"/>
                  <a:gd name="T6" fmla="*/ 40 w 193"/>
                  <a:gd name="T7" fmla="*/ 5 h 62"/>
                  <a:gd name="T8" fmla="*/ 37 w 193"/>
                  <a:gd name="T9" fmla="*/ 6 h 62"/>
                  <a:gd name="T10" fmla="*/ 34 w 193"/>
                  <a:gd name="T11" fmla="*/ 7 h 62"/>
                  <a:gd name="T12" fmla="*/ 31 w 193"/>
                  <a:gd name="T13" fmla="*/ 8 h 62"/>
                  <a:gd name="T14" fmla="*/ 28 w 193"/>
                  <a:gd name="T15" fmla="*/ 9 h 62"/>
                  <a:gd name="T16" fmla="*/ 26 w 193"/>
                  <a:gd name="T17" fmla="*/ 10 h 62"/>
                  <a:gd name="T18" fmla="*/ 23 w 193"/>
                  <a:gd name="T19" fmla="*/ 11 h 62"/>
                  <a:gd name="T20" fmla="*/ 20 w 193"/>
                  <a:gd name="T21" fmla="*/ 12 h 62"/>
                  <a:gd name="T22" fmla="*/ 16 w 193"/>
                  <a:gd name="T23" fmla="*/ 12 h 62"/>
                  <a:gd name="T24" fmla="*/ 13 w 193"/>
                  <a:gd name="T25" fmla="*/ 13 h 62"/>
                  <a:gd name="T26" fmla="*/ 10 w 193"/>
                  <a:gd name="T27" fmla="*/ 14 h 62"/>
                  <a:gd name="T28" fmla="*/ 7 w 193"/>
                  <a:gd name="T29" fmla="*/ 14 h 62"/>
                  <a:gd name="T30" fmla="*/ 3 w 193"/>
                  <a:gd name="T31" fmla="*/ 14 h 62"/>
                  <a:gd name="T32" fmla="*/ 0 w 193"/>
                  <a:gd name="T33" fmla="*/ 14 h 62"/>
                  <a:gd name="T34" fmla="*/ 1 w 193"/>
                  <a:gd name="T35" fmla="*/ 16 h 62"/>
                  <a:gd name="T36" fmla="*/ 5 w 193"/>
                  <a:gd name="T37" fmla="*/ 15 h 62"/>
                  <a:gd name="T38" fmla="*/ 8 w 193"/>
                  <a:gd name="T39" fmla="*/ 15 h 62"/>
                  <a:gd name="T40" fmla="*/ 12 w 193"/>
                  <a:gd name="T41" fmla="*/ 14 h 62"/>
                  <a:gd name="T42" fmla="*/ 15 w 193"/>
                  <a:gd name="T43" fmla="*/ 14 h 62"/>
                  <a:gd name="T44" fmla="*/ 18 w 193"/>
                  <a:gd name="T45" fmla="*/ 13 h 62"/>
                  <a:gd name="T46" fmla="*/ 21 w 193"/>
                  <a:gd name="T47" fmla="*/ 12 h 62"/>
                  <a:gd name="T48" fmla="*/ 24 w 193"/>
                  <a:gd name="T49" fmla="*/ 12 h 62"/>
                  <a:gd name="T50" fmla="*/ 28 w 193"/>
                  <a:gd name="T51" fmla="*/ 11 h 62"/>
                  <a:gd name="T52" fmla="*/ 30 w 193"/>
                  <a:gd name="T53" fmla="*/ 10 h 62"/>
                  <a:gd name="T54" fmla="*/ 33 w 193"/>
                  <a:gd name="T55" fmla="*/ 9 h 62"/>
                  <a:gd name="T56" fmla="*/ 36 w 193"/>
                  <a:gd name="T57" fmla="*/ 8 h 62"/>
                  <a:gd name="T58" fmla="*/ 39 w 193"/>
                  <a:gd name="T59" fmla="*/ 6 h 62"/>
                  <a:gd name="T60" fmla="*/ 41 w 193"/>
                  <a:gd name="T61" fmla="*/ 5 h 62"/>
                  <a:gd name="T62" fmla="*/ 44 w 193"/>
                  <a:gd name="T63" fmla="*/ 4 h 62"/>
                  <a:gd name="T64" fmla="*/ 46 w 193"/>
                  <a:gd name="T65" fmla="*/ 2 h 62"/>
                  <a:gd name="T66" fmla="*/ 48 w 193"/>
                  <a:gd name="T67" fmla="*/ 0 h 62"/>
                  <a:gd name="T68" fmla="*/ 48 w 193"/>
                  <a:gd name="T69" fmla="*/ 1 h 62"/>
                  <a:gd name="T70" fmla="*/ 48 w 193"/>
                  <a:gd name="T71" fmla="*/ 1 h 62"/>
                  <a:gd name="T72" fmla="*/ 47 w 193"/>
                  <a:gd name="T73" fmla="*/ 0 h 62"/>
                  <a:gd name="T74" fmla="*/ 47 w 193"/>
                  <a:gd name="T75" fmla="*/ 0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3"/>
                  <a:gd name="T115" fmla="*/ 0 h 62"/>
                  <a:gd name="T116" fmla="*/ 193 w 193"/>
                  <a:gd name="T117" fmla="*/ 62 h 6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3" h="62">
                    <a:moveTo>
                      <a:pt x="189" y="5"/>
                    </a:moveTo>
                    <a:lnTo>
                      <a:pt x="189" y="0"/>
                    </a:lnTo>
                    <a:lnTo>
                      <a:pt x="184" y="4"/>
                    </a:lnTo>
                    <a:lnTo>
                      <a:pt x="180" y="6"/>
                    </a:lnTo>
                    <a:lnTo>
                      <a:pt x="175" y="9"/>
                    </a:lnTo>
                    <a:lnTo>
                      <a:pt x="171" y="12"/>
                    </a:lnTo>
                    <a:lnTo>
                      <a:pt x="165" y="15"/>
                    </a:lnTo>
                    <a:lnTo>
                      <a:pt x="160" y="17"/>
                    </a:lnTo>
                    <a:lnTo>
                      <a:pt x="154" y="20"/>
                    </a:lnTo>
                    <a:lnTo>
                      <a:pt x="150" y="22"/>
                    </a:lnTo>
                    <a:lnTo>
                      <a:pt x="144" y="24"/>
                    </a:lnTo>
                    <a:lnTo>
                      <a:pt x="138" y="27"/>
                    </a:lnTo>
                    <a:lnTo>
                      <a:pt x="133" y="29"/>
                    </a:lnTo>
                    <a:lnTo>
                      <a:pt x="127" y="31"/>
                    </a:lnTo>
                    <a:lnTo>
                      <a:pt x="121" y="33"/>
                    </a:lnTo>
                    <a:lnTo>
                      <a:pt x="115" y="36"/>
                    </a:lnTo>
                    <a:lnTo>
                      <a:pt x="110" y="37"/>
                    </a:lnTo>
                    <a:lnTo>
                      <a:pt x="104" y="39"/>
                    </a:lnTo>
                    <a:lnTo>
                      <a:pt x="98" y="40"/>
                    </a:lnTo>
                    <a:lnTo>
                      <a:pt x="92" y="43"/>
                    </a:lnTo>
                    <a:lnTo>
                      <a:pt x="85" y="44"/>
                    </a:lnTo>
                    <a:lnTo>
                      <a:pt x="80" y="45"/>
                    </a:lnTo>
                    <a:lnTo>
                      <a:pt x="73" y="47"/>
                    </a:lnTo>
                    <a:lnTo>
                      <a:pt x="67" y="48"/>
                    </a:lnTo>
                    <a:lnTo>
                      <a:pt x="60" y="50"/>
                    </a:lnTo>
                    <a:lnTo>
                      <a:pt x="54" y="51"/>
                    </a:lnTo>
                    <a:lnTo>
                      <a:pt x="47" y="52"/>
                    </a:lnTo>
                    <a:lnTo>
                      <a:pt x="40" y="53"/>
                    </a:lnTo>
                    <a:lnTo>
                      <a:pt x="35" y="53"/>
                    </a:lnTo>
                    <a:lnTo>
                      <a:pt x="28" y="54"/>
                    </a:lnTo>
                    <a:lnTo>
                      <a:pt x="21" y="55"/>
                    </a:lnTo>
                    <a:lnTo>
                      <a:pt x="14" y="55"/>
                    </a:lnTo>
                    <a:lnTo>
                      <a:pt x="7" y="56"/>
                    </a:lnTo>
                    <a:lnTo>
                      <a:pt x="0" y="56"/>
                    </a:lnTo>
                    <a:lnTo>
                      <a:pt x="0" y="62"/>
                    </a:lnTo>
                    <a:lnTo>
                      <a:pt x="7" y="61"/>
                    </a:lnTo>
                    <a:lnTo>
                      <a:pt x="14" y="61"/>
                    </a:lnTo>
                    <a:lnTo>
                      <a:pt x="21" y="60"/>
                    </a:lnTo>
                    <a:lnTo>
                      <a:pt x="28" y="59"/>
                    </a:lnTo>
                    <a:lnTo>
                      <a:pt x="35" y="59"/>
                    </a:lnTo>
                    <a:lnTo>
                      <a:pt x="42" y="58"/>
                    </a:lnTo>
                    <a:lnTo>
                      <a:pt x="48" y="56"/>
                    </a:lnTo>
                    <a:lnTo>
                      <a:pt x="54" y="55"/>
                    </a:lnTo>
                    <a:lnTo>
                      <a:pt x="61" y="54"/>
                    </a:lnTo>
                    <a:lnTo>
                      <a:pt x="68" y="53"/>
                    </a:lnTo>
                    <a:lnTo>
                      <a:pt x="74" y="52"/>
                    </a:lnTo>
                    <a:lnTo>
                      <a:pt x="81" y="51"/>
                    </a:lnTo>
                    <a:lnTo>
                      <a:pt x="86" y="48"/>
                    </a:lnTo>
                    <a:lnTo>
                      <a:pt x="93" y="47"/>
                    </a:lnTo>
                    <a:lnTo>
                      <a:pt x="99" y="45"/>
                    </a:lnTo>
                    <a:lnTo>
                      <a:pt x="105" y="44"/>
                    </a:lnTo>
                    <a:lnTo>
                      <a:pt x="112" y="41"/>
                    </a:lnTo>
                    <a:lnTo>
                      <a:pt x="118" y="40"/>
                    </a:lnTo>
                    <a:lnTo>
                      <a:pt x="123" y="38"/>
                    </a:lnTo>
                    <a:lnTo>
                      <a:pt x="129" y="36"/>
                    </a:lnTo>
                    <a:lnTo>
                      <a:pt x="135" y="33"/>
                    </a:lnTo>
                    <a:lnTo>
                      <a:pt x="141" y="31"/>
                    </a:lnTo>
                    <a:lnTo>
                      <a:pt x="146" y="29"/>
                    </a:lnTo>
                    <a:lnTo>
                      <a:pt x="151" y="27"/>
                    </a:lnTo>
                    <a:lnTo>
                      <a:pt x="157" y="24"/>
                    </a:lnTo>
                    <a:lnTo>
                      <a:pt x="163" y="22"/>
                    </a:lnTo>
                    <a:lnTo>
                      <a:pt x="167" y="18"/>
                    </a:lnTo>
                    <a:lnTo>
                      <a:pt x="173" y="16"/>
                    </a:lnTo>
                    <a:lnTo>
                      <a:pt x="178" y="14"/>
                    </a:lnTo>
                    <a:lnTo>
                      <a:pt x="182" y="10"/>
                    </a:lnTo>
                    <a:lnTo>
                      <a:pt x="187" y="7"/>
                    </a:lnTo>
                    <a:lnTo>
                      <a:pt x="193" y="5"/>
                    </a:lnTo>
                    <a:lnTo>
                      <a:pt x="193" y="0"/>
                    </a:lnTo>
                    <a:lnTo>
                      <a:pt x="193" y="5"/>
                    </a:lnTo>
                    <a:lnTo>
                      <a:pt x="193" y="4"/>
                    </a:lnTo>
                    <a:lnTo>
                      <a:pt x="193" y="2"/>
                    </a:lnTo>
                    <a:lnTo>
                      <a:pt x="193" y="1"/>
                    </a:lnTo>
                    <a:lnTo>
                      <a:pt x="193" y="0"/>
                    </a:lnTo>
                    <a:lnTo>
                      <a:pt x="191" y="0"/>
                    </a:lnTo>
                    <a:lnTo>
                      <a:pt x="190" y="0"/>
                    </a:lnTo>
                    <a:lnTo>
                      <a:pt x="189" y="0"/>
                    </a:lnTo>
                    <a:lnTo>
                      <a:pt x="189" y="5"/>
                    </a:lnTo>
                    <a:close/>
                  </a:path>
                </a:pathLst>
              </a:custGeom>
              <a:solidFill>
                <a:srgbClr val="000000"/>
              </a:solidFill>
              <a:ln w="9525">
                <a:noFill/>
                <a:round/>
                <a:headEnd/>
                <a:tailEnd/>
              </a:ln>
            </p:spPr>
            <p:txBody>
              <a:bodyPr/>
              <a:lstStyle/>
              <a:p>
                <a:endParaRPr lang="en-GB"/>
              </a:p>
            </p:txBody>
          </p:sp>
          <p:sp>
            <p:nvSpPr>
              <p:cNvPr id="162" name="Freeform 364"/>
              <p:cNvSpPr>
                <a:spLocks/>
              </p:cNvSpPr>
              <p:nvPr/>
            </p:nvSpPr>
            <p:spPr bwMode="auto">
              <a:xfrm>
                <a:off x="700" y="1877"/>
                <a:ext cx="96" cy="78"/>
              </a:xfrm>
              <a:custGeom>
                <a:avLst/>
                <a:gdLst>
                  <a:gd name="T0" fmla="*/ 1 w 193"/>
                  <a:gd name="T1" fmla="*/ 1 h 156"/>
                  <a:gd name="T2" fmla="*/ 0 w 193"/>
                  <a:gd name="T3" fmla="*/ 1 h 156"/>
                  <a:gd name="T4" fmla="*/ 47 w 193"/>
                  <a:gd name="T5" fmla="*/ 39 h 156"/>
                  <a:gd name="T6" fmla="*/ 48 w 193"/>
                  <a:gd name="T7" fmla="*/ 38 h 156"/>
                  <a:gd name="T8" fmla="*/ 1 w 193"/>
                  <a:gd name="T9" fmla="*/ 0 h 156"/>
                  <a:gd name="T10" fmla="*/ 0 w 193"/>
                  <a:gd name="T11" fmla="*/ 1 h 156"/>
                  <a:gd name="T12" fmla="*/ 1 w 193"/>
                  <a:gd name="T13" fmla="*/ 0 h 156"/>
                  <a:gd name="T14" fmla="*/ 0 w 193"/>
                  <a:gd name="T15" fmla="*/ 0 h 156"/>
                  <a:gd name="T16" fmla="*/ 0 w 193"/>
                  <a:gd name="T17" fmla="*/ 0 h 156"/>
                  <a:gd name="T18" fmla="*/ 0 w 193"/>
                  <a:gd name="T19" fmla="*/ 0 h 156"/>
                  <a:gd name="T20" fmla="*/ 0 w 193"/>
                  <a:gd name="T21" fmla="*/ 1 h 156"/>
                  <a:gd name="T22" fmla="*/ 0 w 193"/>
                  <a:gd name="T23" fmla="*/ 1 h 156"/>
                  <a:gd name="T24" fmla="*/ 0 w 193"/>
                  <a:gd name="T25" fmla="*/ 1 h 156"/>
                  <a:gd name="T26" fmla="*/ 0 w 193"/>
                  <a:gd name="T27" fmla="*/ 1 h 156"/>
                  <a:gd name="T28" fmla="*/ 1 w 193"/>
                  <a:gd name="T29" fmla="*/ 1 h 1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3"/>
                  <a:gd name="T46" fmla="*/ 0 h 156"/>
                  <a:gd name="T47" fmla="*/ 193 w 193"/>
                  <a:gd name="T48" fmla="*/ 156 h 1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3" h="156">
                    <a:moveTo>
                      <a:pt x="5" y="4"/>
                    </a:moveTo>
                    <a:lnTo>
                      <a:pt x="1" y="4"/>
                    </a:lnTo>
                    <a:lnTo>
                      <a:pt x="189" y="156"/>
                    </a:lnTo>
                    <a:lnTo>
                      <a:pt x="193" y="151"/>
                    </a:lnTo>
                    <a:lnTo>
                      <a:pt x="4" y="0"/>
                    </a:lnTo>
                    <a:lnTo>
                      <a:pt x="0" y="2"/>
                    </a:lnTo>
                    <a:lnTo>
                      <a:pt x="4" y="0"/>
                    </a:lnTo>
                    <a:lnTo>
                      <a:pt x="2" y="0"/>
                    </a:lnTo>
                    <a:lnTo>
                      <a:pt x="1" y="0"/>
                    </a:lnTo>
                    <a:lnTo>
                      <a:pt x="0" y="0"/>
                    </a:lnTo>
                    <a:lnTo>
                      <a:pt x="0" y="2"/>
                    </a:lnTo>
                    <a:lnTo>
                      <a:pt x="0" y="3"/>
                    </a:lnTo>
                    <a:lnTo>
                      <a:pt x="0" y="4"/>
                    </a:lnTo>
                    <a:lnTo>
                      <a:pt x="1" y="4"/>
                    </a:lnTo>
                    <a:lnTo>
                      <a:pt x="5" y="4"/>
                    </a:lnTo>
                    <a:close/>
                  </a:path>
                </a:pathLst>
              </a:custGeom>
              <a:solidFill>
                <a:srgbClr val="000000"/>
              </a:solidFill>
              <a:ln w="9525">
                <a:noFill/>
                <a:round/>
                <a:headEnd/>
                <a:tailEnd/>
              </a:ln>
            </p:spPr>
            <p:txBody>
              <a:bodyPr/>
              <a:lstStyle/>
              <a:p>
                <a:endParaRPr lang="en-GB"/>
              </a:p>
            </p:txBody>
          </p:sp>
          <p:sp>
            <p:nvSpPr>
              <p:cNvPr id="163" name="Freeform 365"/>
              <p:cNvSpPr>
                <a:spLocks/>
              </p:cNvSpPr>
              <p:nvPr/>
            </p:nvSpPr>
            <p:spPr bwMode="auto">
              <a:xfrm>
                <a:off x="699" y="1877"/>
                <a:ext cx="2" cy="2"/>
              </a:xfrm>
              <a:custGeom>
                <a:avLst/>
                <a:gdLst>
                  <a:gd name="T0" fmla="*/ 1 w 4"/>
                  <a:gd name="T1" fmla="*/ 1 h 4"/>
                  <a:gd name="T2" fmla="*/ 1 w 4"/>
                  <a:gd name="T3" fmla="*/ 1 h 4"/>
                  <a:gd name="T4" fmla="*/ 1 w 4"/>
                  <a:gd name="T5" fmla="*/ 1 h 4"/>
                  <a:gd name="T6" fmla="*/ 1 w 4"/>
                  <a:gd name="T7" fmla="*/ 0 h 4"/>
                  <a:gd name="T8" fmla="*/ 1 w 4"/>
                  <a:gd name="T9" fmla="*/ 0 h 4"/>
                  <a:gd name="T10" fmla="*/ 1 w 4"/>
                  <a:gd name="T11" fmla="*/ 0 h 4"/>
                  <a:gd name="T12" fmla="*/ 1 w 4"/>
                  <a:gd name="T13" fmla="*/ 0 h 4"/>
                  <a:gd name="T14" fmla="*/ 1 w 4"/>
                  <a:gd name="T15" fmla="*/ 1 h 4"/>
                  <a:gd name="T16" fmla="*/ 0 w 4"/>
                  <a:gd name="T17" fmla="*/ 1 h 4"/>
                  <a:gd name="T18" fmla="*/ 1 w 4"/>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4" y="4"/>
                    </a:moveTo>
                    <a:lnTo>
                      <a:pt x="4" y="3"/>
                    </a:lnTo>
                    <a:lnTo>
                      <a:pt x="4" y="2"/>
                    </a:lnTo>
                    <a:lnTo>
                      <a:pt x="4" y="0"/>
                    </a:lnTo>
                    <a:lnTo>
                      <a:pt x="3" y="0"/>
                    </a:lnTo>
                    <a:lnTo>
                      <a:pt x="2" y="0"/>
                    </a:lnTo>
                    <a:lnTo>
                      <a:pt x="1" y="0"/>
                    </a:lnTo>
                    <a:lnTo>
                      <a:pt x="1" y="2"/>
                    </a:lnTo>
                    <a:lnTo>
                      <a:pt x="0" y="2"/>
                    </a:lnTo>
                    <a:lnTo>
                      <a:pt x="4" y="4"/>
                    </a:lnTo>
                    <a:close/>
                  </a:path>
                </a:pathLst>
              </a:custGeom>
              <a:solidFill>
                <a:srgbClr val="FFFFFF"/>
              </a:solidFill>
              <a:ln w="9525">
                <a:noFill/>
                <a:round/>
                <a:headEnd/>
                <a:tailEnd/>
              </a:ln>
            </p:spPr>
            <p:txBody>
              <a:bodyPr/>
              <a:lstStyle/>
              <a:p>
                <a:endParaRPr lang="en-GB"/>
              </a:p>
            </p:txBody>
          </p:sp>
          <p:sp>
            <p:nvSpPr>
              <p:cNvPr id="164" name="Freeform 366"/>
              <p:cNvSpPr>
                <a:spLocks/>
              </p:cNvSpPr>
              <p:nvPr/>
            </p:nvSpPr>
            <p:spPr bwMode="auto">
              <a:xfrm>
                <a:off x="682" y="1878"/>
                <a:ext cx="19" cy="91"/>
              </a:xfrm>
              <a:custGeom>
                <a:avLst/>
                <a:gdLst>
                  <a:gd name="T0" fmla="*/ 1 w 38"/>
                  <a:gd name="T1" fmla="*/ 45 h 181"/>
                  <a:gd name="T2" fmla="*/ 1 w 38"/>
                  <a:gd name="T3" fmla="*/ 43 h 181"/>
                  <a:gd name="T4" fmla="*/ 2 w 38"/>
                  <a:gd name="T5" fmla="*/ 40 h 181"/>
                  <a:gd name="T6" fmla="*/ 2 w 38"/>
                  <a:gd name="T7" fmla="*/ 37 h 181"/>
                  <a:gd name="T8" fmla="*/ 3 w 38"/>
                  <a:gd name="T9" fmla="*/ 35 h 181"/>
                  <a:gd name="T10" fmla="*/ 3 w 38"/>
                  <a:gd name="T11" fmla="*/ 32 h 181"/>
                  <a:gd name="T12" fmla="*/ 3 w 38"/>
                  <a:gd name="T13" fmla="*/ 29 h 181"/>
                  <a:gd name="T14" fmla="*/ 4 w 38"/>
                  <a:gd name="T15" fmla="*/ 26 h 181"/>
                  <a:gd name="T16" fmla="*/ 5 w 38"/>
                  <a:gd name="T17" fmla="*/ 23 h 181"/>
                  <a:gd name="T18" fmla="*/ 5 w 38"/>
                  <a:gd name="T19" fmla="*/ 20 h 181"/>
                  <a:gd name="T20" fmla="*/ 5 w 38"/>
                  <a:gd name="T21" fmla="*/ 18 h 181"/>
                  <a:gd name="T22" fmla="*/ 5 w 38"/>
                  <a:gd name="T23" fmla="*/ 15 h 181"/>
                  <a:gd name="T24" fmla="*/ 6 w 38"/>
                  <a:gd name="T25" fmla="*/ 12 h 181"/>
                  <a:gd name="T26" fmla="*/ 7 w 38"/>
                  <a:gd name="T27" fmla="*/ 9 h 181"/>
                  <a:gd name="T28" fmla="*/ 7 w 38"/>
                  <a:gd name="T29" fmla="*/ 6 h 181"/>
                  <a:gd name="T30" fmla="*/ 9 w 38"/>
                  <a:gd name="T31" fmla="*/ 3 h 181"/>
                  <a:gd name="T32" fmla="*/ 10 w 38"/>
                  <a:gd name="T33" fmla="*/ 1 h 181"/>
                  <a:gd name="T34" fmla="*/ 7 w 38"/>
                  <a:gd name="T35" fmla="*/ 2 h 181"/>
                  <a:gd name="T36" fmla="*/ 7 w 38"/>
                  <a:gd name="T37" fmla="*/ 4 h 181"/>
                  <a:gd name="T38" fmla="*/ 6 w 38"/>
                  <a:gd name="T39" fmla="*/ 7 h 181"/>
                  <a:gd name="T40" fmla="*/ 5 w 38"/>
                  <a:gd name="T41" fmla="*/ 10 h 181"/>
                  <a:gd name="T42" fmla="*/ 5 w 38"/>
                  <a:gd name="T43" fmla="*/ 13 h 181"/>
                  <a:gd name="T44" fmla="*/ 4 w 38"/>
                  <a:gd name="T45" fmla="*/ 16 h 181"/>
                  <a:gd name="T46" fmla="*/ 3 w 38"/>
                  <a:gd name="T47" fmla="*/ 19 h 181"/>
                  <a:gd name="T48" fmla="*/ 3 w 38"/>
                  <a:gd name="T49" fmla="*/ 22 h 181"/>
                  <a:gd name="T50" fmla="*/ 3 w 38"/>
                  <a:gd name="T51" fmla="*/ 24 h 181"/>
                  <a:gd name="T52" fmla="*/ 2 w 38"/>
                  <a:gd name="T53" fmla="*/ 28 h 181"/>
                  <a:gd name="T54" fmla="*/ 2 w 38"/>
                  <a:gd name="T55" fmla="*/ 30 h 181"/>
                  <a:gd name="T56" fmla="*/ 1 w 38"/>
                  <a:gd name="T57" fmla="*/ 33 h 181"/>
                  <a:gd name="T58" fmla="*/ 1 w 38"/>
                  <a:gd name="T59" fmla="*/ 36 h 181"/>
                  <a:gd name="T60" fmla="*/ 1 w 38"/>
                  <a:gd name="T61" fmla="*/ 39 h 181"/>
                  <a:gd name="T62" fmla="*/ 1 w 38"/>
                  <a:gd name="T63" fmla="*/ 41 h 181"/>
                  <a:gd name="T64" fmla="*/ 1 w 38"/>
                  <a:gd name="T65" fmla="*/ 44 h 181"/>
                  <a:gd name="T66" fmla="*/ 0 w 38"/>
                  <a:gd name="T67" fmla="*/ 45 h 181"/>
                  <a:gd name="T68" fmla="*/ 1 w 38"/>
                  <a:gd name="T69" fmla="*/ 46 h 181"/>
                  <a:gd name="T70" fmla="*/ 1 w 38"/>
                  <a:gd name="T71" fmla="*/ 46 h 181"/>
                  <a:gd name="T72" fmla="*/ 1 w 38"/>
                  <a:gd name="T73" fmla="*/ 45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
                  <a:gd name="T112" fmla="*/ 0 h 181"/>
                  <a:gd name="T113" fmla="*/ 38 w 38"/>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 h="181">
                    <a:moveTo>
                      <a:pt x="5" y="179"/>
                    </a:moveTo>
                    <a:lnTo>
                      <a:pt x="5" y="180"/>
                    </a:lnTo>
                    <a:lnTo>
                      <a:pt x="6" y="174"/>
                    </a:lnTo>
                    <a:lnTo>
                      <a:pt x="7" y="170"/>
                    </a:lnTo>
                    <a:lnTo>
                      <a:pt x="8" y="164"/>
                    </a:lnTo>
                    <a:lnTo>
                      <a:pt x="8" y="159"/>
                    </a:lnTo>
                    <a:lnTo>
                      <a:pt x="10" y="154"/>
                    </a:lnTo>
                    <a:lnTo>
                      <a:pt x="11" y="148"/>
                    </a:lnTo>
                    <a:lnTo>
                      <a:pt x="11" y="143"/>
                    </a:lnTo>
                    <a:lnTo>
                      <a:pt x="12" y="138"/>
                    </a:lnTo>
                    <a:lnTo>
                      <a:pt x="13" y="132"/>
                    </a:lnTo>
                    <a:lnTo>
                      <a:pt x="13" y="126"/>
                    </a:lnTo>
                    <a:lnTo>
                      <a:pt x="14" y="120"/>
                    </a:lnTo>
                    <a:lnTo>
                      <a:pt x="14" y="115"/>
                    </a:lnTo>
                    <a:lnTo>
                      <a:pt x="15" y="109"/>
                    </a:lnTo>
                    <a:lnTo>
                      <a:pt x="16" y="103"/>
                    </a:lnTo>
                    <a:lnTo>
                      <a:pt x="16" y="97"/>
                    </a:lnTo>
                    <a:lnTo>
                      <a:pt x="18" y="92"/>
                    </a:lnTo>
                    <a:lnTo>
                      <a:pt x="18" y="86"/>
                    </a:lnTo>
                    <a:lnTo>
                      <a:pt x="19" y="80"/>
                    </a:lnTo>
                    <a:lnTo>
                      <a:pt x="20" y="74"/>
                    </a:lnTo>
                    <a:lnTo>
                      <a:pt x="21" y="69"/>
                    </a:lnTo>
                    <a:lnTo>
                      <a:pt x="22" y="63"/>
                    </a:lnTo>
                    <a:lnTo>
                      <a:pt x="22" y="57"/>
                    </a:lnTo>
                    <a:lnTo>
                      <a:pt x="23" y="51"/>
                    </a:lnTo>
                    <a:lnTo>
                      <a:pt x="25" y="46"/>
                    </a:lnTo>
                    <a:lnTo>
                      <a:pt x="27" y="40"/>
                    </a:lnTo>
                    <a:lnTo>
                      <a:pt x="28" y="34"/>
                    </a:lnTo>
                    <a:lnTo>
                      <a:pt x="29" y="28"/>
                    </a:lnTo>
                    <a:lnTo>
                      <a:pt x="30" y="23"/>
                    </a:lnTo>
                    <a:lnTo>
                      <a:pt x="33" y="18"/>
                    </a:lnTo>
                    <a:lnTo>
                      <a:pt x="35" y="12"/>
                    </a:lnTo>
                    <a:lnTo>
                      <a:pt x="36" y="6"/>
                    </a:lnTo>
                    <a:lnTo>
                      <a:pt x="38" y="2"/>
                    </a:lnTo>
                    <a:lnTo>
                      <a:pt x="34" y="0"/>
                    </a:lnTo>
                    <a:lnTo>
                      <a:pt x="31" y="5"/>
                    </a:lnTo>
                    <a:lnTo>
                      <a:pt x="30" y="11"/>
                    </a:lnTo>
                    <a:lnTo>
                      <a:pt x="28" y="16"/>
                    </a:lnTo>
                    <a:lnTo>
                      <a:pt x="26" y="21"/>
                    </a:lnTo>
                    <a:lnTo>
                      <a:pt x="25" y="27"/>
                    </a:lnTo>
                    <a:lnTo>
                      <a:pt x="23" y="33"/>
                    </a:lnTo>
                    <a:lnTo>
                      <a:pt x="21" y="39"/>
                    </a:lnTo>
                    <a:lnTo>
                      <a:pt x="20" y="44"/>
                    </a:lnTo>
                    <a:lnTo>
                      <a:pt x="19" y="50"/>
                    </a:lnTo>
                    <a:lnTo>
                      <a:pt x="18" y="56"/>
                    </a:lnTo>
                    <a:lnTo>
                      <a:pt x="16" y="62"/>
                    </a:lnTo>
                    <a:lnTo>
                      <a:pt x="16" y="67"/>
                    </a:lnTo>
                    <a:lnTo>
                      <a:pt x="15" y="73"/>
                    </a:lnTo>
                    <a:lnTo>
                      <a:pt x="14" y="79"/>
                    </a:lnTo>
                    <a:lnTo>
                      <a:pt x="13" y="85"/>
                    </a:lnTo>
                    <a:lnTo>
                      <a:pt x="13" y="90"/>
                    </a:lnTo>
                    <a:lnTo>
                      <a:pt x="12" y="96"/>
                    </a:lnTo>
                    <a:lnTo>
                      <a:pt x="11" y="102"/>
                    </a:lnTo>
                    <a:lnTo>
                      <a:pt x="11" y="109"/>
                    </a:lnTo>
                    <a:lnTo>
                      <a:pt x="10" y="115"/>
                    </a:lnTo>
                    <a:lnTo>
                      <a:pt x="10" y="120"/>
                    </a:lnTo>
                    <a:lnTo>
                      <a:pt x="8" y="126"/>
                    </a:lnTo>
                    <a:lnTo>
                      <a:pt x="7" y="131"/>
                    </a:lnTo>
                    <a:lnTo>
                      <a:pt x="7" y="136"/>
                    </a:lnTo>
                    <a:lnTo>
                      <a:pt x="6" y="142"/>
                    </a:lnTo>
                    <a:lnTo>
                      <a:pt x="6" y="148"/>
                    </a:lnTo>
                    <a:lnTo>
                      <a:pt x="5" y="153"/>
                    </a:lnTo>
                    <a:lnTo>
                      <a:pt x="4" y="158"/>
                    </a:lnTo>
                    <a:lnTo>
                      <a:pt x="3" y="164"/>
                    </a:lnTo>
                    <a:lnTo>
                      <a:pt x="3" y="169"/>
                    </a:lnTo>
                    <a:lnTo>
                      <a:pt x="1" y="173"/>
                    </a:lnTo>
                    <a:lnTo>
                      <a:pt x="0" y="179"/>
                    </a:lnTo>
                    <a:lnTo>
                      <a:pt x="0" y="180"/>
                    </a:lnTo>
                    <a:lnTo>
                      <a:pt x="0" y="181"/>
                    </a:lnTo>
                    <a:lnTo>
                      <a:pt x="1" y="181"/>
                    </a:lnTo>
                    <a:lnTo>
                      <a:pt x="3" y="181"/>
                    </a:lnTo>
                    <a:lnTo>
                      <a:pt x="4" y="181"/>
                    </a:lnTo>
                    <a:lnTo>
                      <a:pt x="4" y="180"/>
                    </a:lnTo>
                    <a:lnTo>
                      <a:pt x="5" y="180"/>
                    </a:lnTo>
                    <a:lnTo>
                      <a:pt x="5" y="179"/>
                    </a:lnTo>
                    <a:close/>
                  </a:path>
                </a:pathLst>
              </a:custGeom>
              <a:solidFill>
                <a:srgbClr val="FFFFFF"/>
              </a:solidFill>
              <a:ln w="9525">
                <a:noFill/>
                <a:round/>
                <a:headEnd/>
                <a:tailEnd/>
              </a:ln>
            </p:spPr>
            <p:txBody>
              <a:bodyPr/>
              <a:lstStyle/>
              <a:p>
                <a:endParaRPr lang="en-GB"/>
              </a:p>
            </p:txBody>
          </p:sp>
          <p:sp>
            <p:nvSpPr>
              <p:cNvPr id="165" name="Freeform 367"/>
              <p:cNvSpPr>
                <a:spLocks/>
              </p:cNvSpPr>
              <p:nvPr/>
            </p:nvSpPr>
            <p:spPr bwMode="auto">
              <a:xfrm>
                <a:off x="682" y="1967"/>
                <a:ext cx="15" cy="17"/>
              </a:xfrm>
              <a:custGeom>
                <a:avLst/>
                <a:gdLst>
                  <a:gd name="T0" fmla="*/ 6 w 31"/>
                  <a:gd name="T1" fmla="*/ 8 h 33"/>
                  <a:gd name="T2" fmla="*/ 5 w 31"/>
                  <a:gd name="T3" fmla="*/ 8 h 33"/>
                  <a:gd name="T4" fmla="*/ 5 w 31"/>
                  <a:gd name="T5" fmla="*/ 8 h 33"/>
                  <a:gd name="T6" fmla="*/ 4 w 31"/>
                  <a:gd name="T7" fmla="*/ 7 h 33"/>
                  <a:gd name="T8" fmla="*/ 3 w 31"/>
                  <a:gd name="T9" fmla="*/ 7 h 33"/>
                  <a:gd name="T10" fmla="*/ 3 w 31"/>
                  <a:gd name="T11" fmla="*/ 7 h 33"/>
                  <a:gd name="T12" fmla="*/ 2 w 31"/>
                  <a:gd name="T13" fmla="*/ 6 h 33"/>
                  <a:gd name="T14" fmla="*/ 2 w 31"/>
                  <a:gd name="T15" fmla="*/ 6 h 33"/>
                  <a:gd name="T16" fmla="*/ 1 w 31"/>
                  <a:gd name="T17" fmla="*/ 6 h 33"/>
                  <a:gd name="T18" fmla="*/ 1 w 31"/>
                  <a:gd name="T19" fmla="*/ 5 h 33"/>
                  <a:gd name="T20" fmla="*/ 1 w 31"/>
                  <a:gd name="T21" fmla="*/ 4 h 33"/>
                  <a:gd name="T22" fmla="*/ 1 w 31"/>
                  <a:gd name="T23" fmla="*/ 4 h 33"/>
                  <a:gd name="T24" fmla="*/ 1 w 31"/>
                  <a:gd name="T25" fmla="*/ 3 h 33"/>
                  <a:gd name="T26" fmla="*/ 1 w 31"/>
                  <a:gd name="T27" fmla="*/ 2 h 33"/>
                  <a:gd name="T28" fmla="*/ 1 w 31"/>
                  <a:gd name="T29" fmla="*/ 1 h 33"/>
                  <a:gd name="T30" fmla="*/ 0 w 31"/>
                  <a:gd name="T31" fmla="*/ 0 h 33"/>
                  <a:gd name="T32" fmla="*/ 0 w 31"/>
                  <a:gd name="T33" fmla="*/ 1 h 33"/>
                  <a:gd name="T34" fmla="*/ 0 w 31"/>
                  <a:gd name="T35" fmla="*/ 2 h 33"/>
                  <a:gd name="T36" fmla="*/ 0 w 31"/>
                  <a:gd name="T37" fmla="*/ 3 h 33"/>
                  <a:gd name="T38" fmla="*/ 0 w 31"/>
                  <a:gd name="T39" fmla="*/ 4 h 33"/>
                  <a:gd name="T40" fmla="*/ 0 w 31"/>
                  <a:gd name="T41" fmla="*/ 5 h 33"/>
                  <a:gd name="T42" fmla="*/ 0 w 31"/>
                  <a:gd name="T43" fmla="*/ 6 h 33"/>
                  <a:gd name="T44" fmla="*/ 1 w 31"/>
                  <a:gd name="T45" fmla="*/ 6 h 33"/>
                  <a:gd name="T46" fmla="*/ 1 w 31"/>
                  <a:gd name="T47" fmla="*/ 7 h 33"/>
                  <a:gd name="T48" fmla="*/ 1 w 31"/>
                  <a:gd name="T49" fmla="*/ 7 h 33"/>
                  <a:gd name="T50" fmla="*/ 2 w 31"/>
                  <a:gd name="T51" fmla="*/ 8 h 33"/>
                  <a:gd name="T52" fmla="*/ 3 w 31"/>
                  <a:gd name="T53" fmla="*/ 8 h 33"/>
                  <a:gd name="T54" fmla="*/ 3 w 31"/>
                  <a:gd name="T55" fmla="*/ 8 h 33"/>
                  <a:gd name="T56" fmla="*/ 4 w 31"/>
                  <a:gd name="T57" fmla="*/ 9 h 33"/>
                  <a:gd name="T58" fmla="*/ 5 w 31"/>
                  <a:gd name="T59" fmla="*/ 9 h 33"/>
                  <a:gd name="T60" fmla="*/ 6 w 31"/>
                  <a:gd name="T61" fmla="*/ 9 h 33"/>
                  <a:gd name="T62" fmla="*/ 7 w 31"/>
                  <a:gd name="T63" fmla="*/ 9 h 33"/>
                  <a:gd name="T64" fmla="*/ 7 w 31"/>
                  <a:gd name="T65" fmla="*/ 9 h 33"/>
                  <a:gd name="T66" fmla="*/ 7 w 31"/>
                  <a:gd name="T67" fmla="*/ 9 h 33"/>
                  <a:gd name="T68" fmla="*/ 7 w 31"/>
                  <a:gd name="T69" fmla="*/ 8 h 33"/>
                  <a:gd name="T70" fmla="*/ 7 w 31"/>
                  <a:gd name="T71" fmla="*/ 8 h 33"/>
                  <a:gd name="T72" fmla="*/ 7 w 31"/>
                  <a:gd name="T73" fmla="*/ 8 h 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
                  <a:gd name="T112" fmla="*/ 0 h 33"/>
                  <a:gd name="T113" fmla="*/ 31 w 31"/>
                  <a:gd name="T114" fmla="*/ 33 h 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 h="33">
                    <a:moveTo>
                      <a:pt x="28" y="29"/>
                    </a:moveTo>
                    <a:lnTo>
                      <a:pt x="27" y="29"/>
                    </a:lnTo>
                    <a:lnTo>
                      <a:pt x="24" y="29"/>
                    </a:lnTo>
                    <a:lnTo>
                      <a:pt x="23" y="29"/>
                    </a:lnTo>
                    <a:lnTo>
                      <a:pt x="22" y="29"/>
                    </a:lnTo>
                    <a:lnTo>
                      <a:pt x="20" y="29"/>
                    </a:lnTo>
                    <a:lnTo>
                      <a:pt x="19" y="29"/>
                    </a:lnTo>
                    <a:lnTo>
                      <a:pt x="17" y="28"/>
                    </a:lnTo>
                    <a:lnTo>
                      <a:pt x="16" y="28"/>
                    </a:lnTo>
                    <a:lnTo>
                      <a:pt x="15" y="28"/>
                    </a:lnTo>
                    <a:lnTo>
                      <a:pt x="14" y="26"/>
                    </a:lnTo>
                    <a:lnTo>
                      <a:pt x="13" y="26"/>
                    </a:lnTo>
                    <a:lnTo>
                      <a:pt x="12" y="25"/>
                    </a:lnTo>
                    <a:lnTo>
                      <a:pt x="11" y="24"/>
                    </a:lnTo>
                    <a:lnTo>
                      <a:pt x="9" y="24"/>
                    </a:lnTo>
                    <a:lnTo>
                      <a:pt x="9" y="23"/>
                    </a:lnTo>
                    <a:lnTo>
                      <a:pt x="8" y="22"/>
                    </a:lnTo>
                    <a:lnTo>
                      <a:pt x="7" y="21"/>
                    </a:lnTo>
                    <a:lnTo>
                      <a:pt x="7" y="20"/>
                    </a:lnTo>
                    <a:lnTo>
                      <a:pt x="6" y="18"/>
                    </a:lnTo>
                    <a:lnTo>
                      <a:pt x="6" y="17"/>
                    </a:lnTo>
                    <a:lnTo>
                      <a:pt x="6" y="16"/>
                    </a:lnTo>
                    <a:lnTo>
                      <a:pt x="6" y="15"/>
                    </a:lnTo>
                    <a:lnTo>
                      <a:pt x="6" y="13"/>
                    </a:lnTo>
                    <a:lnTo>
                      <a:pt x="5" y="11"/>
                    </a:lnTo>
                    <a:lnTo>
                      <a:pt x="5" y="10"/>
                    </a:lnTo>
                    <a:lnTo>
                      <a:pt x="5" y="8"/>
                    </a:lnTo>
                    <a:lnTo>
                      <a:pt x="5" y="6"/>
                    </a:lnTo>
                    <a:lnTo>
                      <a:pt x="6" y="5"/>
                    </a:lnTo>
                    <a:lnTo>
                      <a:pt x="6" y="2"/>
                    </a:lnTo>
                    <a:lnTo>
                      <a:pt x="6" y="0"/>
                    </a:lnTo>
                    <a:lnTo>
                      <a:pt x="1" y="0"/>
                    </a:lnTo>
                    <a:lnTo>
                      <a:pt x="1" y="2"/>
                    </a:lnTo>
                    <a:lnTo>
                      <a:pt x="0" y="3"/>
                    </a:lnTo>
                    <a:lnTo>
                      <a:pt x="0" y="6"/>
                    </a:lnTo>
                    <a:lnTo>
                      <a:pt x="0" y="8"/>
                    </a:lnTo>
                    <a:lnTo>
                      <a:pt x="0" y="10"/>
                    </a:lnTo>
                    <a:lnTo>
                      <a:pt x="0" y="11"/>
                    </a:lnTo>
                    <a:lnTo>
                      <a:pt x="0" y="14"/>
                    </a:lnTo>
                    <a:lnTo>
                      <a:pt x="1" y="15"/>
                    </a:lnTo>
                    <a:lnTo>
                      <a:pt x="1" y="17"/>
                    </a:lnTo>
                    <a:lnTo>
                      <a:pt x="1" y="18"/>
                    </a:lnTo>
                    <a:lnTo>
                      <a:pt x="2" y="20"/>
                    </a:lnTo>
                    <a:lnTo>
                      <a:pt x="2" y="21"/>
                    </a:lnTo>
                    <a:lnTo>
                      <a:pt x="2" y="23"/>
                    </a:lnTo>
                    <a:lnTo>
                      <a:pt x="4" y="24"/>
                    </a:lnTo>
                    <a:lnTo>
                      <a:pt x="5" y="25"/>
                    </a:lnTo>
                    <a:lnTo>
                      <a:pt x="5" y="26"/>
                    </a:lnTo>
                    <a:lnTo>
                      <a:pt x="6" y="28"/>
                    </a:lnTo>
                    <a:lnTo>
                      <a:pt x="7" y="28"/>
                    </a:lnTo>
                    <a:lnTo>
                      <a:pt x="8" y="29"/>
                    </a:lnTo>
                    <a:lnTo>
                      <a:pt x="9" y="30"/>
                    </a:lnTo>
                    <a:lnTo>
                      <a:pt x="11" y="31"/>
                    </a:lnTo>
                    <a:lnTo>
                      <a:pt x="12" y="31"/>
                    </a:lnTo>
                    <a:lnTo>
                      <a:pt x="13" y="32"/>
                    </a:lnTo>
                    <a:lnTo>
                      <a:pt x="15" y="32"/>
                    </a:lnTo>
                    <a:lnTo>
                      <a:pt x="16" y="32"/>
                    </a:lnTo>
                    <a:lnTo>
                      <a:pt x="17" y="33"/>
                    </a:lnTo>
                    <a:lnTo>
                      <a:pt x="20" y="33"/>
                    </a:lnTo>
                    <a:lnTo>
                      <a:pt x="21" y="33"/>
                    </a:lnTo>
                    <a:lnTo>
                      <a:pt x="23" y="33"/>
                    </a:lnTo>
                    <a:lnTo>
                      <a:pt x="24" y="33"/>
                    </a:lnTo>
                    <a:lnTo>
                      <a:pt x="27" y="33"/>
                    </a:lnTo>
                    <a:lnTo>
                      <a:pt x="28" y="33"/>
                    </a:lnTo>
                    <a:lnTo>
                      <a:pt x="29" y="33"/>
                    </a:lnTo>
                    <a:lnTo>
                      <a:pt x="28" y="33"/>
                    </a:lnTo>
                    <a:lnTo>
                      <a:pt x="29" y="33"/>
                    </a:lnTo>
                    <a:lnTo>
                      <a:pt x="30" y="33"/>
                    </a:lnTo>
                    <a:lnTo>
                      <a:pt x="30" y="32"/>
                    </a:lnTo>
                    <a:lnTo>
                      <a:pt x="31" y="32"/>
                    </a:lnTo>
                    <a:lnTo>
                      <a:pt x="31" y="31"/>
                    </a:lnTo>
                    <a:lnTo>
                      <a:pt x="30" y="31"/>
                    </a:lnTo>
                    <a:lnTo>
                      <a:pt x="30" y="30"/>
                    </a:lnTo>
                    <a:lnTo>
                      <a:pt x="29" y="29"/>
                    </a:lnTo>
                    <a:lnTo>
                      <a:pt x="28" y="29"/>
                    </a:lnTo>
                    <a:close/>
                  </a:path>
                </a:pathLst>
              </a:custGeom>
              <a:solidFill>
                <a:srgbClr val="FFFFFF"/>
              </a:solidFill>
              <a:ln w="9525">
                <a:noFill/>
                <a:round/>
                <a:headEnd/>
                <a:tailEnd/>
              </a:ln>
            </p:spPr>
            <p:txBody>
              <a:bodyPr/>
              <a:lstStyle/>
              <a:p>
                <a:endParaRPr lang="en-GB"/>
              </a:p>
            </p:txBody>
          </p:sp>
          <p:sp>
            <p:nvSpPr>
              <p:cNvPr id="166" name="Freeform 368"/>
              <p:cNvSpPr>
                <a:spLocks/>
              </p:cNvSpPr>
              <p:nvPr/>
            </p:nvSpPr>
            <p:spPr bwMode="auto">
              <a:xfrm>
                <a:off x="695" y="1954"/>
                <a:ext cx="101" cy="30"/>
              </a:xfrm>
              <a:custGeom>
                <a:avLst/>
                <a:gdLst>
                  <a:gd name="T0" fmla="*/ 49 w 202"/>
                  <a:gd name="T1" fmla="*/ 1 h 61"/>
                  <a:gd name="T2" fmla="*/ 46 w 202"/>
                  <a:gd name="T3" fmla="*/ 2 h 61"/>
                  <a:gd name="T4" fmla="*/ 44 w 202"/>
                  <a:gd name="T5" fmla="*/ 4 h 61"/>
                  <a:gd name="T6" fmla="*/ 41 w 202"/>
                  <a:gd name="T7" fmla="*/ 5 h 61"/>
                  <a:gd name="T8" fmla="*/ 38 w 202"/>
                  <a:gd name="T9" fmla="*/ 6 h 61"/>
                  <a:gd name="T10" fmla="*/ 35 w 202"/>
                  <a:gd name="T11" fmla="*/ 7 h 61"/>
                  <a:gd name="T12" fmla="*/ 31 w 202"/>
                  <a:gd name="T13" fmla="*/ 9 h 61"/>
                  <a:gd name="T14" fmla="*/ 28 w 202"/>
                  <a:gd name="T15" fmla="*/ 9 h 61"/>
                  <a:gd name="T16" fmla="*/ 25 w 202"/>
                  <a:gd name="T17" fmla="*/ 10 h 61"/>
                  <a:gd name="T18" fmla="*/ 22 w 202"/>
                  <a:gd name="T19" fmla="*/ 11 h 61"/>
                  <a:gd name="T20" fmla="*/ 19 w 202"/>
                  <a:gd name="T21" fmla="*/ 12 h 61"/>
                  <a:gd name="T22" fmla="*/ 15 w 202"/>
                  <a:gd name="T23" fmla="*/ 12 h 61"/>
                  <a:gd name="T24" fmla="*/ 12 w 202"/>
                  <a:gd name="T25" fmla="*/ 13 h 61"/>
                  <a:gd name="T26" fmla="*/ 9 w 202"/>
                  <a:gd name="T27" fmla="*/ 13 h 61"/>
                  <a:gd name="T28" fmla="*/ 6 w 202"/>
                  <a:gd name="T29" fmla="*/ 14 h 61"/>
                  <a:gd name="T30" fmla="*/ 2 w 202"/>
                  <a:gd name="T31" fmla="*/ 14 h 61"/>
                  <a:gd name="T32" fmla="*/ 1 w 202"/>
                  <a:gd name="T33" fmla="*/ 15 h 61"/>
                  <a:gd name="T34" fmla="*/ 3 w 202"/>
                  <a:gd name="T35" fmla="*/ 15 h 61"/>
                  <a:gd name="T36" fmla="*/ 7 w 202"/>
                  <a:gd name="T37" fmla="*/ 15 h 61"/>
                  <a:gd name="T38" fmla="*/ 11 w 202"/>
                  <a:gd name="T39" fmla="*/ 14 h 61"/>
                  <a:gd name="T40" fmla="*/ 13 w 202"/>
                  <a:gd name="T41" fmla="*/ 14 h 61"/>
                  <a:gd name="T42" fmla="*/ 18 w 202"/>
                  <a:gd name="T43" fmla="*/ 13 h 61"/>
                  <a:gd name="T44" fmla="*/ 21 w 202"/>
                  <a:gd name="T45" fmla="*/ 13 h 61"/>
                  <a:gd name="T46" fmla="*/ 24 w 202"/>
                  <a:gd name="T47" fmla="*/ 12 h 61"/>
                  <a:gd name="T48" fmla="*/ 27 w 202"/>
                  <a:gd name="T49" fmla="*/ 11 h 61"/>
                  <a:gd name="T50" fmla="*/ 30 w 202"/>
                  <a:gd name="T51" fmla="*/ 10 h 61"/>
                  <a:gd name="T52" fmla="*/ 34 w 202"/>
                  <a:gd name="T53" fmla="*/ 9 h 61"/>
                  <a:gd name="T54" fmla="*/ 37 w 202"/>
                  <a:gd name="T55" fmla="*/ 8 h 61"/>
                  <a:gd name="T56" fmla="*/ 40 w 202"/>
                  <a:gd name="T57" fmla="*/ 7 h 61"/>
                  <a:gd name="T58" fmla="*/ 43 w 202"/>
                  <a:gd name="T59" fmla="*/ 5 h 61"/>
                  <a:gd name="T60" fmla="*/ 45 w 202"/>
                  <a:gd name="T61" fmla="*/ 4 h 61"/>
                  <a:gd name="T62" fmla="*/ 48 w 202"/>
                  <a:gd name="T63" fmla="*/ 3 h 61"/>
                  <a:gd name="T64" fmla="*/ 51 w 202"/>
                  <a:gd name="T65" fmla="*/ 1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61"/>
                  <a:gd name="T101" fmla="*/ 202 w 202"/>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61">
                    <a:moveTo>
                      <a:pt x="198" y="0"/>
                    </a:moveTo>
                    <a:lnTo>
                      <a:pt x="193" y="4"/>
                    </a:lnTo>
                    <a:lnTo>
                      <a:pt x="189" y="7"/>
                    </a:lnTo>
                    <a:lnTo>
                      <a:pt x="183" y="11"/>
                    </a:lnTo>
                    <a:lnTo>
                      <a:pt x="177" y="13"/>
                    </a:lnTo>
                    <a:lnTo>
                      <a:pt x="173" y="16"/>
                    </a:lnTo>
                    <a:lnTo>
                      <a:pt x="167" y="19"/>
                    </a:lnTo>
                    <a:lnTo>
                      <a:pt x="161" y="21"/>
                    </a:lnTo>
                    <a:lnTo>
                      <a:pt x="155" y="25"/>
                    </a:lnTo>
                    <a:lnTo>
                      <a:pt x="150" y="27"/>
                    </a:lnTo>
                    <a:lnTo>
                      <a:pt x="144" y="29"/>
                    </a:lnTo>
                    <a:lnTo>
                      <a:pt x="138" y="31"/>
                    </a:lnTo>
                    <a:lnTo>
                      <a:pt x="132" y="34"/>
                    </a:lnTo>
                    <a:lnTo>
                      <a:pt x="125" y="36"/>
                    </a:lnTo>
                    <a:lnTo>
                      <a:pt x="120" y="37"/>
                    </a:lnTo>
                    <a:lnTo>
                      <a:pt x="114" y="39"/>
                    </a:lnTo>
                    <a:lnTo>
                      <a:pt x="107" y="42"/>
                    </a:lnTo>
                    <a:lnTo>
                      <a:pt x="101" y="43"/>
                    </a:lnTo>
                    <a:lnTo>
                      <a:pt x="94" y="44"/>
                    </a:lnTo>
                    <a:lnTo>
                      <a:pt x="87" y="46"/>
                    </a:lnTo>
                    <a:lnTo>
                      <a:pt x="82" y="48"/>
                    </a:lnTo>
                    <a:lnTo>
                      <a:pt x="75" y="49"/>
                    </a:lnTo>
                    <a:lnTo>
                      <a:pt x="68" y="50"/>
                    </a:lnTo>
                    <a:lnTo>
                      <a:pt x="62" y="51"/>
                    </a:lnTo>
                    <a:lnTo>
                      <a:pt x="55" y="52"/>
                    </a:lnTo>
                    <a:lnTo>
                      <a:pt x="48" y="53"/>
                    </a:lnTo>
                    <a:lnTo>
                      <a:pt x="41" y="53"/>
                    </a:lnTo>
                    <a:lnTo>
                      <a:pt x="34" y="54"/>
                    </a:lnTo>
                    <a:lnTo>
                      <a:pt x="28" y="56"/>
                    </a:lnTo>
                    <a:lnTo>
                      <a:pt x="21" y="56"/>
                    </a:lnTo>
                    <a:lnTo>
                      <a:pt x="14" y="57"/>
                    </a:lnTo>
                    <a:lnTo>
                      <a:pt x="7" y="57"/>
                    </a:lnTo>
                    <a:lnTo>
                      <a:pt x="0" y="57"/>
                    </a:lnTo>
                    <a:lnTo>
                      <a:pt x="1" y="61"/>
                    </a:lnTo>
                    <a:lnTo>
                      <a:pt x="8" y="61"/>
                    </a:lnTo>
                    <a:lnTo>
                      <a:pt x="15" y="61"/>
                    </a:lnTo>
                    <a:lnTo>
                      <a:pt x="22" y="60"/>
                    </a:lnTo>
                    <a:lnTo>
                      <a:pt x="29" y="60"/>
                    </a:lnTo>
                    <a:lnTo>
                      <a:pt x="36" y="59"/>
                    </a:lnTo>
                    <a:lnTo>
                      <a:pt x="41" y="59"/>
                    </a:lnTo>
                    <a:lnTo>
                      <a:pt x="48" y="58"/>
                    </a:lnTo>
                    <a:lnTo>
                      <a:pt x="55" y="57"/>
                    </a:lnTo>
                    <a:lnTo>
                      <a:pt x="62" y="56"/>
                    </a:lnTo>
                    <a:lnTo>
                      <a:pt x="69" y="54"/>
                    </a:lnTo>
                    <a:lnTo>
                      <a:pt x="76" y="53"/>
                    </a:lnTo>
                    <a:lnTo>
                      <a:pt x="83" y="52"/>
                    </a:lnTo>
                    <a:lnTo>
                      <a:pt x="89" y="51"/>
                    </a:lnTo>
                    <a:lnTo>
                      <a:pt x="95" y="49"/>
                    </a:lnTo>
                    <a:lnTo>
                      <a:pt x="102" y="48"/>
                    </a:lnTo>
                    <a:lnTo>
                      <a:pt x="108" y="46"/>
                    </a:lnTo>
                    <a:lnTo>
                      <a:pt x="115" y="44"/>
                    </a:lnTo>
                    <a:lnTo>
                      <a:pt x="121" y="42"/>
                    </a:lnTo>
                    <a:lnTo>
                      <a:pt x="128" y="41"/>
                    </a:lnTo>
                    <a:lnTo>
                      <a:pt x="134" y="38"/>
                    </a:lnTo>
                    <a:lnTo>
                      <a:pt x="139" y="36"/>
                    </a:lnTo>
                    <a:lnTo>
                      <a:pt x="146" y="34"/>
                    </a:lnTo>
                    <a:lnTo>
                      <a:pt x="152" y="31"/>
                    </a:lnTo>
                    <a:lnTo>
                      <a:pt x="158" y="29"/>
                    </a:lnTo>
                    <a:lnTo>
                      <a:pt x="163" y="26"/>
                    </a:lnTo>
                    <a:lnTo>
                      <a:pt x="169" y="23"/>
                    </a:lnTo>
                    <a:lnTo>
                      <a:pt x="175" y="20"/>
                    </a:lnTo>
                    <a:lnTo>
                      <a:pt x="180" y="18"/>
                    </a:lnTo>
                    <a:lnTo>
                      <a:pt x="185" y="14"/>
                    </a:lnTo>
                    <a:lnTo>
                      <a:pt x="191" y="12"/>
                    </a:lnTo>
                    <a:lnTo>
                      <a:pt x="196" y="8"/>
                    </a:lnTo>
                    <a:lnTo>
                      <a:pt x="202" y="5"/>
                    </a:lnTo>
                    <a:lnTo>
                      <a:pt x="198" y="0"/>
                    </a:lnTo>
                    <a:close/>
                  </a:path>
                </a:pathLst>
              </a:custGeom>
              <a:solidFill>
                <a:srgbClr val="FFFFFF"/>
              </a:solidFill>
              <a:ln w="9525">
                <a:noFill/>
                <a:round/>
                <a:headEnd/>
                <a:tailEnd/>
              </a:ln>
            </p:spPr>
            <p:txBody>
              <a:bodyPr/>
              <a:lstStyle/>
              <a:p>
                <a:endParaRPr lang="en-GB"/>
              </a:p>
            </p:txBody>
          </p:sp>
          <p:sp>
            <p:nvSpPr>
              <p:cNvPr id="167" name="Freeform 369"/>
              <p:cNvSpPr>
                <a:spLocks/>
              </p:cNvSpPr>
              <p:nvPr/>
            </p:nvSpPr>
            <p:spPr bwMode="auto">
              <a:xfrm>
                <a:off x="795" y="1954"/>
                <a:ext cx="1" cy="2"/>
              </a:xfrm>
              <a:custGeom>
                <a:avLst/>
                <a:gdLst>
                  <a:gd name="T0" fmla="*/ 0 w 4"/>
                  <a:gd name="T1" fmla="*/ 1 h 5"/>
                  <a:gd name="T2" fmla="*/ 0 w 4"/>
                  <a:gd name="T3" fmla="*/ 1 h 5"/>
                  <a:gd name="T4" fmla="*/ 0 w 4"/>
                  <a:gd name="T5" fmla="*/ 0 h 5"/>
                  <a:gd name="T6" fmla="*/ 0 w 4"/>
                  <a:gd name="T7" fmla="*/ 0 h 5"/>
                  <a:gd name="T8" fmla="*/ 0 w 4"/>
                  <a:gd name="T9" fmla="*/ 0 h 5"/>
                  <a:gd name="T10" fmla="*/ 0 w 4"/>
                  <a:gd name="T11" fmla="*/ 0 h 5"/>
                  <a:gd name="T12" fmla="*/ 0 w 4"/>
                  <a:gd name="T13" fmla="*/ 0 h 5"/>
                  <a:gd name="T14" fmla="*/ 0 w 4"/>
                  <a:gd name="T15" fmla="*/ 0 h 5"/>
                  <a:gd name="T16" fmla="*/ 0 w 4"/>
                  <a:gd name="T17" fmla="*/ 1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4" y="5"/>
                    </a:moveTo>
                    <a:lnTo>
                      <a:pt x="4" y="4"/>
                    </a:lnTo>
                    <a:lnTo>
                      <a:pt x="4" y="3"/>
                    </a:lnTo>
                    <a:lnTo>
                      <a:pt x="4" y="2"/>
                    </a:lnTo>
                    <a:lnTo>
                      <a:pt x="4" y="0"/>
                    </a:lnTo>
                    <a:lnTo>
                      <a:pt x="2" y="0"/>
                    </a:lnTo>
                    <a:lnTo>
                      <a:pt x="1" y="0"/>
                    </a:lnTo>
                    <a:lnTo>
                      <a:pt x="0" y="0"/>
                    </a:lnTo>
                    <a:lnTo>
                      <a:pt x="4" y="5"/>
                    </a:lnTo>
                    <a:close/>
                  </a:path>
                </a:pathLst>
              </a:custGeom>
              <a:solidFill>
                <a:srgbClr val="FFFFFF"/>
              </a:solidFill>
              <a:ln w="9525">
                <a:noFill/>
                <a:round/>
                <a:headEnd/>
                <a:tailEnd/>
              </a:ln>
            </p:spPr>
            <p:txBody>
              <a:bodyPr/>
              <a:lstStyle/>
              <a:p>
                <a:endParaRPr lang="en-GB"/>
              </a:p>
            </p:txBody>
          </p:sp>
          <p:sp>
            <p:nvSpPr>
              <p:cNvPr id="168" name="Freeform 370"/>
              <p:cNvSpPr>
                <a:spLocks/>
              </p:cNvSpPr>
              <p:nvPr/>
            </p:nvSpPr>
            <p:spPr bwMode="auto">
              <a:xfrm>
                <a:off x="684" y="1944"/>
                <a:ext cx="109" cy="38"/>
              </a:xfrm>
              <a:custGeom>
                <a:avLst/>
                <a:gdLst>
                  <a:gd name="T0" fmla="*/ 2 w 219"/>
                  <a:gd name="T1" fmla="*/ 0 h 76"/>
                  <a:gd name="T2" fmla="*/ 2 w 219"/>
                  <a:gd name="T3" fmla="*/ 1 h 76"/>
                  <a:gd name="T4" fmla="*/ 2 w 219"/>
                  <a:gd name="T5" fmla="*/ 1 h 76"/>
                  <a:gd name="T6" fmla="*/ 1 w 219"/>
                  <a:gd name="T7" fmla="*/ 2 h 76"/>
                  <a:gd name="T8" fmla="*/ 1 w 219"/>
                  <a:gd name="T9" fmla="*/ 3 h 76"/>
                  <a:gd name="T10" fmla="*/ 1 w 219"/>
                  <a:gd name="T11" fmla="*/ 5 h 76"/>
                  <a:gd name="T12" fmla="*/ 1 w 219"/>
                  <a:gd name="T13" fmla="*/ 5 h 76"/>
                  <a:gd name="T14" fmla="*/ 1 w 219"/>
                  <a:gd name="T15" fmla="*/ 6 h 76"/>
                  <a:gd name="T16" fmla="*/ 1 w 219"/>
                  <a:gd name="T17" fmla="*/ 7 h 76"/>
                  <a:gd name="T18" fmla="*/ 0 w 219"/>
                  <a:gd name="T19" fmla="*/ 8 h 76"/>
                  <a:gd name="T20" fmla="*/ 0 w 219"/>
                  <a:gd name="T21" fmla="*/ 9 h 76"/>
                  <a:gd name="T22" fmla="*/ 0 w 219"/>
                  <a:gd name="T23" fmla="*/ 10 h 76"/>
                  <a:gd name="T24" fmla="*/ 0 w 219"/>
                  <a:gd name="T25" fmla="*/ 10 h 76"/>
                  <a:gd name="T26" fmla="*/ 0 w 219"/>
                  <a:gd name="T27" fmla="*/ 11 h 76"/>
                  <a:gd name="T28" fmla="*/ 0 w 219"/>
                  <a:gd name="T29" fmla="*/ 12 h 76"/>
                  <a:gd name="T30" fmla="*/ 0 w 219"/>
                  <a:gd name="T31" fmla="*/ 13 h 76"/>
                  <a:gd name="T32" fmla="*/ 0 w 219"/>
                  <a:gd name="T33" fmla="*/ 14 h 76"/>
                  <a:gd name="T34" fmla="*/ 0 w 219"/>
                  <a:gd name="T35" fmla="*/ 15 h 76"/>
                  <a:gd name="T36" fmla="*/ 0 w 219"/>
                  <a:gd name="T37" fmla="*/ 16 h 76"/>
                  <a:gd name="T38" fmla="*/ 0 w 219"/>
                  <a:gd name="T39" fmla="*/ 17 h 76"/>
                  <a:gd name="T40" fmla="*/ 1 w 219"/>
                  <a:gd name="T41" fmla="*/ 18 h 76"/>
                  <a:gd name="T42" fmla="*/ 1 w 219"/>
                  <a:gd name="T43" fmla="*/ 18 h 76"/>
                  <a:gd name="T44" fmla="*/ 2 w 219"/>
                  <a:gd name="T45" fmla="*/ 19 h 76"/>
                  <a:gd name="T46" fmla="*/ 2 w 219"/>
                  <a:gd name="T47" fmla="*/ 19 h 76"/>
                  <a:gd name="T48" fmla="*/ 3 w 219"/>
                  <a:gd name="T49" fmla="*/ 19 h 76"/>
                  <a:gd name="T50" fmla="*/ 4 w 219"/>
                  <a:gd name="T51" fmla="*/ 19 h 76"/>
                  <a:gd name="T52" fmla="*/ 5 w 219"/>
                  <a:gd name="T53" fmla="*/ 19 h 76"/>
                  <a:gd name="T54" fmla="*/ 5 w 219"/>
                  <a:gd name="T55" fmla="*/ 19 h 76"/>
                  <a:gd name="T56" fmla="*/ 6 w 219"/>
                  <a:gd name="T57" fmla="*/ 19 h 76"/>
                  <a:gd name="T58" fmla="*/ 7 w 219"/>
                  <a:gd name="T59" fmla="*/ 19 h 76"/>
                  <a:gd name="T60" fmla="*/ 7 w 219"/>
                  <a:gd name="T61" fmla="*/ 19 h 76"/>
                  <a:gd name="T62" fmla="*/ 8 w 219"/>
                  <a:gd name="T63" fmla="*/ 19 h 76"/>
                  <a:gd name="T64" fmla="*/ 9 w 219"/>
                  <a:gd name="T65" fmla="*/ 19 h 76"/>
                  <a:gd name="T66" fmla="*/ 12 w 219"/>
                  <a:gd name="T67" fmla="*/ 19 h 76"/>
                  <a:gd name="T68" fmla="*/ 15 w 219"/>
                  <a:gd name="T69" fmla="*/ 19 h 76"/>
                  <a:gd name="T70" fmla="*/ 19 w 219"/>
                  <a:gd name="T71" fmla="*/ 18 h 76"/>
                  <a:gd name="T72" fmla="*/ 22 w 219"/>
                  <a:gd name="T73" fmla="*/ 18 h 76"/>
                  <a:gd name="T74" fmla="*/ 25 w 219"/>
                  <a:gd name="T75" fmla="*/ 17 h 76"/>
                  <a:gd name="T76" fmla="*/ 29 w 219"/>
                  <a:gd name="T77" fmla="*/ 15 h 76"/>
                  <a:gd name="T78" fmla="*/ 32 w 219"/>
                  <a:gd name="T79" fmla="*/ 15 h 76"/>
                  <a:gd name="T80" fmla="*/ 35 w 219"/>
                  <a:gd name="T81" fmla="*/ 14 h 76"/>
                  <a:gd name="T82" fmla="*/ 38 w 219"/>
                  <a:gd name="T83" fmla="*/ 13 h 76"/>
                  <a:gd name="T84" fmla="*/ 41 w 219"/>
                  <a:gd name="T85" fmla="*/ 12 h 76"/>
                  <a:gd name="T86" fmla="*/ 44 w 219"/>
                  <a:gd name="T87" fmla="*/ 11 h 76"/>
                  <a:gd name="T88" fmla="*/ 46 w 219"/>
                  <a:gd name="T89" fmla="*/ 10 h 76"/>
                  <a:gd name="T90" fmla="*/ 49 w 219"/>
                  <a:gd name="T91" fmla="*/ 9 h 76"/>
                  <a:gd name="T92" fmla="*/ 51 w 219"/>
                  <a:gd name="T93" fmla="*/ 7 h 76"/>
                  <a:gd name="T94" fmla="*/ 53 w 219"/>
                  <a:gd name="T95" fmla="*/ 6 h 76"/>
                  <a:gd name="T96" fmla="*/ 54 w 219"/>
                  <a:gd name="T97" fmla="*/ 5 h 7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9"/>
                  <a:gd name="T148" fmla="*/ 0 h 76"/>
                  <a:gd name="T149" fmla="*/ 219 w 219"/>
                  <a:gd name="T150" fmla="*/ 76 h 7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9" h="76">
                    <a:moveTo>
                      <a:pt x="219" y="22"/>
                    </a:moveTo>
                    <a:lnTo>
                      <a:pt x="9" y="0"/>
                    </a:lnTo>
                    <a:lnTo>
                      <a:pt x="8" y="1"/>
                    </a:lnTo>
                    <a:lnTo>
                      <a:pt x="8" y="3"/>
                    </a:lnTo>
                    <a:lnTo>
                      <a:pt x="8" y="6"/>
                    </a:lnTo>
                    <a:lnTo>
                      <a:pt x="8" y="7"/>
                    </a:lnTo>
                    <a:lnTo>
                      <a:pt x="8" y="9"/>
                    </a:lnTo>
                    <a:lnTo>
                      <a:pt x="7" y="10"/>
                    </a:lnTo>
                    <a:lnTo>
                      <a:pt x="7" y="12"/>
                    </a:lnTo>
                    <a:lnTo>
                      <a:pt x="7" y="15"/>
                    </a:lnTo>
                    <a:lnTo>
                      <a:pt x="7" y="16"/>
                    </a:lnTo>
                    <a:lnTo>
                      <a:pt x="6" y="18"/>
                    </a:lnTo>
                    <a:lnTo>
                      <a:pt x="6" y="19"/>
                    </a:lnTo>
                    <a:lnTo>
                      <a:pt x="6" y="22"/>
                    </a:lnTo>
                    <a:lnTo>
                      <a:pt x="6" y="23"/>
                    </a:lnTo>
                    <a:lnTo>
                      <a:pt x="4" y="25"/>
                    </a:lnTo>
                    <a:lnTo>
                      <a:pt x="4" y="26"/>
                    </a:lnTo>
                    <a:lnTo>
                      <a:pt x="4" y="29"/>
                    </a:lnTo>
                    <a:lnTo>
                      <a:pt x="3" y="31"/>
                    </a:lnTo>
                    <a:lnTo>
                      <a:pt x="3" y="32"/>
                    </a:lnTo>
                    <a:lnTo>
                      <a:pt x="3" y="34"/>
                    </a:lnTo>
                    <a:lnTo>
                      <a:pt x="3" y="35"/>
                    </a:lnTo>
                    <a:lnTo>
                      <a:pt x="2" y="38"/>
                    </a:lnTo>
                    <a:lnTo>
                      <a:pt x="2" y="39"/>
                    </a:lnTo>
                    <a:lnTo>
                      <a:pt x="2" y="41"/>
                    </a:lnTo>
                    <a:lnTo>
                      <a:pt x="2" y="42"/>
                    </a:lnTo>
                    <a:lnTo>
                      <a:pt x="2" y="45"/>
                    </a:lnTo>
                    <a:lnTo>
                      <a:pt x="1" y="47"/>
                    </a:lnTo>
                    <a:lnTo>
                      <a:pt x="1" y="48"/>
                    </a:lnTo>
                    <a:lnTo>
                      <a:pt x="1" y="50"/>
                    </a:lnTo>
                    <a:lnTo>
                      <a:pt x="1" y="52"/>
                    </a:lnTo>
                    <a:lnTo>
                      <a:pt x="1" y="54"/>
                    </a:lnTo>
                    <a:lnTo>
                      <a:pt x="0" y="55"/>
                    </a:lnTo>
                    <a:lnTo>
                      <a:pt x="0" y="57"/>
                    </a:lnTo>
                    <a:lnTo>
                      <a:pt x="1" y="60"/>
                    </a:lnTo>
                    <a:lnTo>
                      <a:pt x="1" y="61"/>
                    </a:lnTo>
                    <a:lnTo>
                      <a:pt x="1" y="63"/>
                    </a:lnTo>
                    <a:lnTo>
                      <a:pt x="2" y="64"/>
                    </a:lnTo>
                    <a:lnTo>
                      <a:pt x="2" y="67"/>
                    </a:lnTo>
                    <a:lnTo>
                      <a:pt x="3" y="68"/>
                    </a:lnTo>
                    <a:lnTo>
                      <a:pt x="4" y="69"/>
                    </a:lnTo>
                    <a:lnTo>
                      <a:pt x="4" y="70"/>
                    </a:lnTo>
                    <a:lnTo>
                      <a:pt x="6" y="71"/>
                    </a:lnTo>
                    <a:lnTo>
                      <a:pt x="7" y="71"/>
                    </a:lnTo>
                    <a:lnTo>
                      <a:pt x="8" y="72"/>
                    </a:lnTo>
                    <a:lnTo>
                      <a:pt x="9" y="73"/>
                    </a:lnTo>
                    <a:lnTo>
                      <a:pt x="10" y="73"/>
                    </a:lnTo>
                    <a:lnTo>
                      <a:pt x="11" y="75"/>
                    </a:lnTo>
                    <a:lnTo>
                      <a:pt x="14" y="75"/>
                    </a:lnTo>
                    <a:lnTo>
                      <a:pt x="15" y="75"/>
                    </a:lnTo>
                    <a:lnTo>
                      <a:pt x="16" y="76"/>
                    </a:lnTo>
                    <a:lnTo>
                      <a:pt x="17" y="76"/>
                    </a:lnTo>
                    <a:lnTo>
                      <a:pt x="18" y="76"/>
                    </a:lnTo>
                    <a:lnTo>
                      <a:pt x="21" y="76"/>
                    </a:lnTo>
                    <a:lnTo>
                      <a:pt x="22" y="76"/>
                    </a:lnTo>
                    <a:lnTo>
                      <a:pt x="23" y="76"/>
                    </a:lnTo>
                    <a:lnTo>
                      <a:pt x="24" y="76"/>
                    </a:lnTo>
                    <a:lnTo>
                      <a:pt x="26" y="76"/>
                    </a:lnTo>
                    <a:lnTo>
                      <a:pt x="27" y="76"/>
                    </a:lnTo>
                    <a:lnTo>
                      <a:pt x="29" y="76"/>
                    </a:lnTo>
                    <a:lnTo>
                      <a:pt x="30" y="76"/>
                    </a:lnTo>
                    <a:lnTo>
                      <a:pt x="31" y="76"/>
                    </a:lnTo>
                    <a:lnTo>
                      <a:pt x="32" y="76"/>
                    </a:lnTo>
                    <a:lnTo>
                      <a:pt x="34" y="76"/>
                    </a:lnTo>
                    <a:lnTo>
                      <a:pt x="36" y="76"/>
                    </a:lnTo>
                    <a:lnTo>
                      <a:pt x="37" y="76"/>
                    </a:lnTo>
                    <a:lnTo>
                      <a:pt x="42" y="76"/>
                    </a:lnTo>
                    <a:lnTo>
                      <a:pt x="49" y="75"/>
                    </a:lnTo>
                    <a:lnTo>
                      <a:pt x="56" y="75"/>
                    </a:lnTo>
                    <a:lnTo>
                      <a:pt x="62" y="73"/>
                    </a:lnTo>
                    <a:lnTo>
                      <a:pt x="69" y="72"/>
                    </a:lnTo>
                    <a:lnTo>
                      <a:pt x="76" y="71"/>
                    </a:lnTo>
                    <a:lnTo>
                      <a:pt x="83" y="70"/>
                    </a:lnTo>
                    <a:lnTo>
                      <a:pt x="90" y="69"/>
                    </a:lnTo>
                    <a:lnTo>
                      <a:pt x="95" y="68"/>
                    </a:lnTo>
                    <a:lnTo>
                      <a:pt x="102" y="67"/>
                    </a:lnTo>
                    <a:lnTo>
                      <a:pt x="109" y="65"/>
                    </a:lnTo>
                    <a:lnTo>
                      <a:pt x="116" y="63"/>
                    </a:lnTo>
                    <a:lnTo>
                      <a:pt x="122" y="62"/>
                    </a:lnTo>
                    <a:lnTo>
                      <a:pt x="129" y="60"/>
                    </a:lnTo>
                    <a:lnTo>
                      <a:pt x="135" y="58"/>
                    </a:lnTo>
                    <a:lnTo>
                      <a:pt x="142" y="56"/>
                    </a:lnTo>
                    <a:lnTo>
                      <a:pt x="147" y="55"/>
                    </a:lnTo>
                    <a:lnTo>
                      <a:pt x="154" y="53"/>
                    </a:lnTo>
                    <a:lnTo>
                      <a:pt x="160" y="50"/>
                    </a:lnTo>
                    <a:lnTo>
                      <a:pt x="166" y="48"/>
                    </a:lnTo>
                    <a:lnTo>
                      <a:pt x="171" y="47"/>
                    </a:lnTo>
                    <a:lnTo>
                      <a:pt x="176" y="45"/>
                    </a:lnTo>
                    <a:lnTo>
                      <a:pt x="182" y="42"/>
                    </a:lnTo>
                    <a:lnTo>
                      <a:pt x="186" y="40"/>
                    </a:lnTo>
                    <a:lnTo>
                      <a:pt x="191" y="38"/>
                    </a:lnTo>
                    <a:lnTo>
                      <a:pt x="196" y="35"/>
                    </a:lnTo>
                    <a:lnTo>
                      <a:pt x="200" y="33"/>
                    </a:lnTo>
                    <a:lnTo>
                      <a:pt x="205" y="31"/>
                    </a:lnTo>
                    <a:lnTo>
                      <a:pt x="208" y="29"/>
                    </a:lnTo>
                    <a:lnTo>
                      <a:pt x="212" y="26"/>
                    </a:lnTo>
                    <a:lnTo>
                      <a:pt x="215" y="24"/>
                    </a:lnTo>
                    <a:lnTo>
                      <a:pt x="219" y="22"/>
                    </a:lnTo>
                    <a:close/>
                  </a:path>
                </a:pathLst>
              </a:custGeom>
              <a:solidFill>
                <a:srgbClr val="FF0000"/>
              </a:solidFill>
              <a:ln w="9525">
                <a:noFill/>
                <a:round/>
                <a:headEnd/>
                <a:tailEnd/>
              </a:ln>
            </p:spPr>
            <p:txBody>
              <a:bodyPr/>
              <a:lstStyle/>
              <a:p>
                <a:endParaRPr lang="en-GB"/>
              </a:p>
            </p:txBody>
          </p:sp>
          <p:sp>
            <p:nvSpPr>
              <p:cNvPr id="169" name="Freeform 371"/>
              <p:cNvSpPr>
                <a:spLocks/>
              </p:cNvSpPr>
              <p:nvPr/>
            </p:nvSpPr>
            <p:spPr bwMode="auto">
              <a:xfrm>
                <a:off x="687" y="1942"/>
                <a:ext cx="106" cy="14"/>
              </a:xfrm>
              <a:custGeom>
                <a:avLst/>
                <a:gdLst>
                  <a:gd name="T0" fmla="*/ 1 w 213"/>
                  <a:gd name="T1" fmla="*/ 1 h 28"/>
                  <a:gd name="T2" fmla="*/ 0 w 213"/>
                  <a:gd name="T3" fmla="*/ 2 h 28"/>
                  <a:gd name="T4" fmla="*/ 53 w 213"/>
                  <a:gd name="T5" fmla="*/ 7 h 28"/>
                  <a:gd name="T6" fmla="*/ 53 w 213"/>
                  <a:gd name="T7" fmla="*/ 6 h 28"/>
                  <a:gd name="T8" fmla="*/ 0 w 213"/>
                  <a:gd name="T9" fmla="*/ 1 h 28"/>
                  <a:gd name="T10" fmla="*/ 0 w 213"/>
                  <a:gd name="T11" fmla="*/ 1 h 28"/>
                  <a:gd name="T12" fmla="*/ 0 w 213"/>
                  <a:gd name="T13" fmla="*/ 1 h 28"/>
                  <a:gd name="T14" fmla="*/ 0 w 213"/>
                  <a:gd name="T15" fmla="*/ 0 h 28"/>
                  <a:gd name="T16" fmla="*/ 0 w 213"/>
                  <a:gd name="T17" fmla="*/ 1 h 28"/>
                  <a:gd name="T18" fmla="*/ 0 w 213"/>
                  <a:gd name="T19" fmla="*/ 1 h 28"/>
                  <a:gd name="T20" fmla="*/ 0 w 213"/>
                  <a:gd name="T21" fmla="*/ 1 h 28"/>
                  <a:gd name="T22" fmla="*/ 0 w 213"/>
                  <a:gd name="T23" fmla="*/ 1 h 28"/>
                  <a:gd name="T24" fmla="*/ 0 w 213"/>
                  <a:gd name="T25" fmla="*/ 1 h 28"/>
                  <a:gd name="T26" fmla="*/ 0 w 213"/>
                  <a:gd name="T27" fmla="*/ 1 h 28"/>
                  <a:gd name="T28" fmla="*/ 0 w 213"/>
                  <a:gd name="T29" fmla="*/ 2 h 28"/>
                  <a:gd name="T30" fmla="*/ 0 w 213"/>
                  <a:gd name="T31" fmla="*/ 2 h 28"/>
                  <a:gd name="T32" fmla="*/ 0 w 213"/>
                  <a:gd name="T33" fmla="*/ 2 h 28"/>
                  <a:gd name="T34" fmla="*/ 1 w 213"/>
                  <a:gd name="T35" fmla="*/ 1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3"/>
                  <a:gd name="T55" fmla="*/ 0 h 28"/>
                  <a:gd name="T56" fmla="*/ 213 w 213"/>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3" h="28">
                    <a:moveTo>
                      <a:pt x="5" y="4"/>
                    </a:moveTo>
                    <a:lnTo>
                      <a:pt x="2" y="6"/>
                    </a:lnTo>
                    <a:lnTo>
                      <a:pt x="213" y="28"/>
                    </a:lnTo>
                    <a:lnTo>
                      <a:pt x="213" y="23"/>
                    </a:lnTo>
                    <a:lnTo>
                      <a:pt x="3" y="2"/>
                    </a:lnTo>
                    <a:lnTo>
                      <a:pt x="0" y="3"/>
                    </a:lnTo>
                    <a:lnTo>
                      <a:pt x="3" y="2"/>
                    </a:lnTo>
                    <a:lnTo>
                      <a:pt x="3" y="0"/>
                    </a:lnTo>
                    <a:lnTo>
                      <a:pt x="2" y="2"/>
                    </a:lnTo>
                    <a:lnTo>
                      <a:pt x="1" y="2"/>
                    </a:lnTo>
                    <a:lnTo>
                      <a:pt x="1" y="3"/>
                    </a:lnTo>
                    <a:lnTo>
                      <a:pt x="0" y="3"/>
                    </a:lnTo>
                    <a:lnTo>
                      <a:pt x="0" y="4"/>
                    </a:lnTo>
                    <a:lnTo>
                      <a:pt x="1" y="4"/>
                    </a:lnTo>
                    <a:lnTo>
                      <a:pt x="1" y="5"/>
                    </a:lnTo>
                    <a:lnTo>
                      <a:pt x="2" y="5"/>
                    </a:lnTo>
                    <a:lnTo>
                      <a:pt x="2" y="6"/>
                    </a:lnTo>
                    <a:lnTo>
                      <a:pt x="5" y="4"/>
                    </a:lnTo>
                    <a:close/>
                  </a:path>
                </a:pathLst>
              </a:custGeom>
              <a:solidFill>
                <a:srgbClr val="000000"/>
              </a:solidFill>
              <a:ln w="9525">
                <a:noFill/>
                <a:round/>
                <a:headEnd/>
                <a:tailEnd/>
              </a:ln>
            </p:spPr>
            <p:txBody>
              <a:bodyPr/>
              <a:lstStyle/>
              <a:p>
                <a:endParaRPr lang="en-GB"/>
              </a:p>
            </p:txBody>
          </p:sp>
          <p:sp>
            <p:nvSpPr>
              <p:cNvPr id="170" name="Freeform 372"/>
              <p:cNvSpPr>
                <a:spLocks/>
              </p:cNvSpPr>
              <p:nvPr/>
            </p:nvSpPr>
            <p:spPr bwMode="auto">
              <a:xfrm>
                <a:off x="683" y="1943"/>
                <a:ext cx="7" cy="31"/>
              </a:xfrm>
              <a:custGeom>
                <a:avLst/>
                <a:gdLst>
                  <a:gd name="T0" fmla="*/ 2 w 14"/>
                  <a:gd name="T1" fmla="*/ 15 h 61"/>
                  <a:gd name="T2" fmla="*/ 2 w 14"/>
                  <a:gd name="T3" fmla="*/ 14 h 61"/>
                  <a:gd name="T4" fmla="*/ 2 w 14"/>
                  <a:gd name="T5" fmla="*/ 13 h 61"/>
                  <a:gd name="T6" fmla="*/ 2 w 14"/>
                  <a:gd name="T7" fmla="*/ 12 h 61"/>
                  <a:gd name="T8" fmla="*/ 2 w 14"/>
                  <a:gd name="T9" fmla="*/ 11 h 61"/>
                  <a:gd name="T10" fmla="*/ 2 w 14"/>
                  <a:gd name="T11" fmla="*/ 10 h 61"/>
                  <a:gd name="T12" fmla="*/ 3 w 14"/>
                  <a:gd name="T13" fmla="*/ 9 h 61"/>
                  <a:gd name="T14" fmla="*/ 3 w 14"/>
                  <a:gd name="T15" fmla="*/ 8 h 61"/>
                  <a:gd name="T16" fmla="*/ 3 w 14"/>
                  <a:gd name="T17" fmla="*/ 7 h 61"/>
                  <a:gd name="T18" fmla="*/ 3 w 14"/>
                  <a:gd name="T19" fmla="*/ 7 h 61"/>
                  <a:gd name="T20" fmla="*/ 3 w 14"/>
                  <a:gd name="T21" fmla="*/ 6 h 61"/>
                  <a:gd name="T22" fmla="*/ 3 w 14"/>
                  <a:gd name="T23" fmla="*/ 5 h 61"/>
                  <a:gd name="T24" fmla="*/ 3 w 14"/>
                  <a:gd name="T25" fmla="*/ 4 h 61"/>
                  <a:gd name="T26" fmla="*/ 4 w 14"/>
                  <a:gd name="T27" fmla="*/ 3 h 61"/>
                  <a:gd name="T28" fmla="*/ 4 w 14"/>
                  <a:gd name="T29" fmla="*/ 2 h 61"/>
                  <a:gd name="T30" fmla="*/ 4 w 14"/>
                  <a:gd name="T31" fmla="*/ 1 h 61"/>
                  <a:gd name="T32" fmla="*/ 3 w 14"/>
                  <a:gd name="T33" fmla="*/ 0 h 61"/>
                  <a:gd name="T34" fmla="*/ 3 w 14"/>
                  <a:gd name="T35" fmla="*/ 1 h 61"/>
                  <a:gd name="T36" fmla="*/ 3 w 14"/>
                  <a:gd name="T37" fmla="*/ 2 h 61"/>
                  <a:gd name="T38" fmla="*/ 2 w 14"/>
                  <a:gd name="T39" fmla="*/ 3 h 61"/>
                  <a:gd name="T40" fmla="*/ 2 w 14"/>
                  <a:gd name="T41" fmla="*/ 4 h 61"/>
                  <a:gd name="T42" fmla="*/ 2 w 14"/>
                  <a:gd name="T43" fmla="*/ 5 h 61"/>
                  <a:gd name="T44" fmla="*/ 2 w 14"/>
                  <a:gd name="T45" fmla="*/ 6 h 61"/>
                  <a:gd name="T46" fmla="*/ 2 w 14"/>
                  <a:gd name="T47" fmla="*/ 7 h 61"/>
                  <a:gd name="T48" fmla="*/ 2 w 14"/>
                  <a:gd name="T49" fmla="*/ 8 h 61"/>
                  <a:gd name="T50" fmla="*/ 1 w 14"/>
                  <a:gd name="T51" fmla="*/ 9 h 61"/>
                  <a:gd name="T52" fmla="*/ 1 w 14"/>
                  <a:gd name="T53" fmla="*/ 9 h 61"/>
                  <a:gd name="T54" fmla="*/ 1 w 14"/>
                  <a:gd name="T55" fmla="*/ 10 h 61"/>
                  <a:gd name="T56" fmla="*/ 1 w 14"/>
                  <a:gd name="T57" fmla="*/ 11 h 61"/>
                  <a:gd name="T58" fmla="*/ 1 w 14"/>
                  <a:gd name="T59" fmla="*/ 12 h 61"/>
                  <a:gd name="T60" fmla="*/ 1 w 14"/>
                  <a:gd name="T61" fmla="*/ 13 h 61"/>
                  <a:gd name="T62" fmla="*/ 1 w 14"/>
                  <a:gd name="T63" fmla="*/ 14 h 61"/>
                  <a:gd name="T64" fmla="*/ 0 w 14"/>
                  <a:gd name="T65" fmla="*/ 15 h 61"/>
                  <a:gd name="T66" fmla="*/ 1 w 14"/>
                  <a:gd name="T67" fmla="*/ 15 h 61"/>
                  <a:gd name="T68" fmla="*/ 1 w 14"/>
                  <a:gd name="T69" fmla="*/ 16 h 61"/>
                  <a:gd name="T70" fmla="*/ 2 w 14"/>
                  <a:gd name="T71" fmla="*/ 16 h 61"/>
                  <a:gd name="T72" fmla="*/ 2 w 14"/>
                  <a:gd name="T73" fmla="*/ 15 h 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
                  <a:gd name="T112" fmla="*/ 0 h 61"/>
                  <a:gd name="T113" fmla="*/ 14 w 14"/>
                  <a:gd name="T114" fmla="*/ 61 h 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 h="61">
                    <a:moveTo>
                      <a:pt x="5" y="58"/>
                    </a:moveTo>
                    <a:lnTo>
                      <a:pt x="6" y="57"/>
                    </a:lnTo>
                    <a:lnTo>
                      <a:pt x="6" y="55"/>
                    </a:lnTo>
                    <a:lnTo>
                      <a:pt x="6" y="53"/>
                    </a:lnTo>
                    <a:lnTo>
                      <a:pt x="6" y="51"/>
                    </a:lnTo>
                    <a:lnTo>
                      <a:pt x="6" y="49"/>
                    </a:lnTo>
                    <a:lnTo>
                      <a:pt x="6" y="48"/>
                    </a:lnTo>
                    <a:lnTo>
                      <a:pt x="7" y="46"/>
                    </a:lnTo>
                    <a:lnTo>
                      <a:pt x="7" y="45"/>
                    </a:lnTo>
                    <a:lnTo>
                      <a:pt x="7" y="42"/>
                    </a:lnTo>
                    <a:lnTo>
                      <a:pt x="7" y="41"/>
                    </a:lnTo>
                    <a:lnTo>
                      <a:pt x="7" y="39"/>
                    </a:lnTo>
                    <a:lnTo>
                      <a:pt x="9" y="38"/>
                    </a:lnTo>
                    <a:lnTo>
                      <a:pt x="9" y="35"/>
                    </a:lnTo>
                    <a:lnTo>
                      <a:pt x="9" y="33"/>
                    </a:lnTo>
                    <a:lnTo>
                      <a:pt x="10" y="32"/>
                    </a:lnTo>
                    <a:lnTo>
                      <a:pt x="10" y="30"/>
                    </a:lnTo>
                    <a:lnTo>
                      <a:pt x="10" y="28"/>
                    </a:lnTo>
                    <a:lnTo>
                      <a:pt x="10" y="26"/>
                    </a:lnTo>
                    <a:lnTo>
                      <a:pt x="11" y="25"/>
                    </a:lnTo>
                    <a:lnTo>
                      <a:pt x="11" y="23"/>
                    </a:lnTo>
                    <a:lnTo>
                      <a:pt x="11" y="22"/>
                    </a:lnTo>
                    <a:lnTo>
                      <a:pt x="11" y="19"/>
                    </a:lnTo>
                    <a:lnTo>
                      <a:pt x="12" y="17"/>
                    </a:lnTo>
                    <a:lnTo>
                      <a:pt x="12" y="16"/>
                    </a:lnTo>
                    <a:lnTo>
                      <a:pt x="12" y="13"/>
                    </a:lnTo>
                    <a:lnTo>
                      <a:pt x="12" y="12"/>
                    </a:lnTo>
                    <a:lnTo>
                      <a:pt x="13" y="10"/>
                    </a:lnTo>
                    <a:lnTo>
                      <a:pt x="13" y="8"/>
                    </a:lnTo>
                    <a:lnTo>
                      <a:pt x="13" y="7"/>
                    </a:lnTo>
                    <a:lnTo>
                      <a:pt x="13" y="4"/>
                    </a:lnTo>
                    <a:lnTo>
                      <a:pt x="13" y="2"/>
                    </a:lnTo>
                    <a:lnTo>
                      <a:pt x="14" y="1"/>
                    </a:lnTo>
                    <a:lnTo>
                      <a:pt x="9" y="0"/>
                    </a:lnTo>
                    <a:lnTo>
                      <a:pt x="9" y="2"/>
                    </a:lnTo>
                    <a:lnTo>
                      <a:pt x="9" y="4"/>
                    </a:lnTo>
                    <a:lnTo>
                      <a:pt x="9" y="5"/>
                    </a:lnTo>
                    <a:lnTo>
                      <a:pt x="9" y="8"/>
                    </a:lnTo>
                    <a:lnTo>
                      <a:pt x="7" y="9"/>
                    </a:lnTo>
                    <a:lnTo>
                      <a:pt x="7" y="11"/>
                    </a:lnTo>
                    <a:lnTo>
                      <a:pt x="7" y="13"/>
                    </a:lnTo>
                    <a:lnTo>
                      <a:pt x="7" y="15"/>
                    </a:lnTo>
                    <a:lnTo>
                      <a:pt x="7" y="17"/>
                    </a:lnTo>
                    <a:lnTo>
                      <a:pt x="6" y="18"/>
                    </a:lnTo>
                    <a:lnTo>
                      <a:pt x="6" y="20"/>
                    </a:lnTo>
                    <a:lnTo>
                      <a:pt x="6" y="22"/>
                    </a:lnTo>
                    <a:lnTo>
                      <a:pt x="5" y="24"/>
                    </a:lnTo>
                    <a:lnTo>
                      <a:pt x="5" y="26"/>
                    </a:lnTo>
                    <a:lnTo>
                      <a:pt x="5" y="27"/>
                    </a:lnTo>
                    <a:lnTo>
                      <a:pt x="5" y="30"/>
                    </a:lnTo>
                    <a:lnTo>
                      <a:pt x="4" y="31"/>
                    </a:lnTo>
                    <a:lnTo>
                      <a:pt x="4" y="33"/>
                    </a:lnTo>
                    <a:lnTo>
                      <a:pt x="4" y="34"/>
                    </a:lnTo>
                    <a:lnTo>
                      <a:pt x="4" y="36"/>
                    </a:lnTo>
                    <a:lnTo>
                      <a:pt x="3" y="38"/>
                    </a:lnTo>
                    <a:lnTo>
                      <a:pt x="3" y="40"/>
                    </a:lnTo>
                    <a:lnTo>
                      <a:pt x="3" y="42"/>
                    </a:lnTo>
                    <a:lnTo>
                      <a:pt x="3" y="43"/>
                    </a:lnTo>
                    <a:lnTo>
                      <a:pt x="2" y="46"/>
                    </a:lnTo>
                    <a:lnTo>
                      <a:pt x="2" y="47"/>
                    </a:lnTo>
                    <a:lnTo>
                      <a:pt x="2" y="49"/>
                    </a:lnTo>
                    <a:lnTo>
                      <a:pt x="2" y="50"/>
                    </a:lnTo>
                    <a:lnTo>
                      <a:pt x="2" y="53"/>
                    </a:lnTo>
                    <a:lnTo>
                      <a:pt x="2" y="55"/>
                    </a:lnTo>
                    <a:lnTo>
                      <a:pt x="0" y="56"/>
                    </a:lnTo>
                    <a:lnTo>
                      <a:pt x="0" y="58"/>
                    </a:lnTo>
                    <a:lnTo>
                      <a:pt x="0" y="59"/>
                    </a:lnTo>
                    <a:lnTo>
                      <a:pt x="2" y="59"/>
                    </a:lnTo>
                    <a:lnTo>
                      <a:pt x="2" y="61"/>
                    </a:lnTo>
                    <a:lnTo>
                      <a:pt x="3" y="61"/>
                    </a:lnTo>
                    <a:lnTo>
                      <a:pt x="4" y="61"/>
                    </a:lnTo>
                    <a:lnTo>
                      <a:pt x="5" y="61"/>
                    </a:lnTo>
                    <a:lnTo>
                      <a:pt x="5" y="59"/>
                    </a:lnTo>
                    <a:lnTo>
                      <a:pt x="5" y="58"/>
                    </a:lnTo>
                    <a:close/>
                  </a:path>
                </a:pathLst>
              </a:custGeom>
              <a:solidFill>
                <a:srgbClr val="000000"/>
              </a:solidFill>
              <a:ln w="9525">
                <a:noFill/>
                <a:round/>
                <a:headEnd/>
                <a:tailEnd/>
              </a:ln>
            </p:spPr>
            <p:txBody>
              <a:bodyPr/>
              <a:lstStyle/>
              <a:p>
                <a:endParaRPr lang="en-GB"/>
              </a:p>
            </p:txBody>
          </p:sp>
          <p:sp>
            <p:nvSpPr>
              <p:cNvPr id="171" name="Freeform 373"/>
              <p:cNvSpPr>
                <a:spLocks/>
              </p:cNvSpPr>
              <p:nvPr/>
            </p:nvSpPr>
            <p:spPr bwMode="auto">
              <a:xfrm>
                <a:off x="683" y="1973"/>
                <a:ext cx="20" cy="11"/>
              </a:xfrm>
              <a:custGeom>
                <a:avLst/>
                <a:gdLst>
                  <a:gd name="T0" fmla="*/ 9 w 42"/>
                  <a:gd name="T1" fmla="*/ 4 h 22"/>
                  <a:gd name="T2" fmla="*/ 8 w 42"/>
                  <a:gd name="T3" fmla="*/ 4 h 22"/>
                  <a:gd name="T4" fmla="*/ 8 w 42"/>
                  <a:gd name="T5" fmla="*/ 4 h 22"/>
                  <a:gd name="T6" fmla="*/ 7 w 42"/>
                  <a:gd name="T7" fmla="*/ 4 h 22"/>
                  <a:gd name="T8" fmla="*/ 7 w 42"/>
                  <a:gd name="T9" fmla="*/ 4 h 22"/>
                  <a:gd name="T10" fmla="*/ 6 w 42"/>
                  <a:gd name="T11" fmla="*/ 4 h 22"/>
                  <a:gd name="T12" fmla="*/ 5 w 42"/>
                  <a:gd name="T13" fmla="*/ 4 h 22"/>
                  <a:gd name="T14" fmla="*/ 5 w 42"/>
                  <a:gd name="T15" fmla="*/ 4 h 22"/>
                  <a:gd name="T16" fmla="*/ 4 w 42"/>
                  <a:gd name="T17" fmla="*/ 3 h 22"/>
                  <a:gd name="T18" fmla="*/ 3 w 42"/>
                  <a:gd name="T19" fmla="*/ 3 h 22"/>
                  <a:gd name="T20" fmla="*/ 3 w 42"/>
                  <a:gd name="T21" fmla="*/ 3 h 22"/>
                  <a:gd name="T22" fmla="*/ 2 w 42"/>
                  <a:gd name="T23" fmla="*/ 3 h 22"/>
                  <a:gd name="T24" fmla="*/ 2 w 42"/>
                  <a:gd name="T25" fmla="*/ 3 h 22"/>
                  <a:gd name="T26" fmla="*/ 2 w 42"/>
                  <a:gd name="T27" fmla="*/ 3 h 22"/>
                  <a:gd name="T28" fmla="*/ 1 w 42"/>
                  <a:gd name="T29" fmla="*/ 1 h 22"/>
                  <a:gd name="T30" fmla="*/ 1 w 42"/>
                  <a:gd name="T31" fmla="*/ 1 h 22"/>
                  <a:gd name="T32" fmla="*/ 1 w 42"/>
                  <a:gd name="T33" fmla="*/ 0 h 22"/>
                  <a:gd name="T34" fmla="*/ 0 w 42"/>
                  <a:gd name="T35" fmla="*/ 1 h 22"/>
                  <a:gd name="T36" fmla="*/ 0 w 42"/>
                  <a:gd name="T37" fmla="*/ 1 h 22"/>
                  <a:gd name="T38" fmla="*/ 0 w 42"/>
                  <a:gd name="T39" fmla="*/ 3 h 22"/>
                  <a:gd name="T40" fmla="*/ 1 w 42"/>
                  <a:gd name="T41" fmla="*/ 3 h 22"/>
                  <a:gd name="T42" fmla="*/ 1 w 42"/>
                  <a:gd name="T43" fmla="*/ 3 h 22"/>
                  <a:gd name="T44" fmla="*/ 2 w 42"/>
                  <a:gd name="T45" fmla="*/ 5 h 22"/>
                  <a:gd name="T46" fmla="*/ 3 w 42"/>
                  <a:gd name="T47" fmla="*/ 5 h 22"/>
                  <a:gd name="T48" fmla="*/ 3 w 42"/>
                  <a:gd name="T49" fmla="*/ 5 h 22"/>
                  <a:gd name="T50" fmla="*/ 4 w 42"/>
                  <a:gd name="T51" fmla="*/ 6 h 22"/>
                  <a:gd name="T52" fmla="*/ 5 w 42"/>
                  <a:gd name="T53" fmla="*/ 6 h 22"/>
                  <a:gd name="T54" fmla="*/ 6 w 42"/>
                  <a:gd name="T55" fmla="*/ 6 h 22"/>
                  <a:gd name="T56" fmla="*/ 6 w 42"/>
                  <a:gd name="T57" fmla="*/ 6 h 22"/>
                  <a:gd name="T58" fmla="*/ 7 w 42"/>
                  <a:gd name="T59" fmla="*/ 6 h 22"/>
                  <a:gd name="T60" fmla="*/ 8 w 42"/>
                  <a:gd name="T61" fmla="*/ 6 h 22"/>
                  <a:gd name="T62" fmla="*/ 8 w 42"/>
                  <a:gd name="T63" fmla="*/ 6 h 22"/>
                  <a:gd name="T64" fmla="*/ 9 w 42"/>
                  <a:gd name="T65" fmla="*/ 6 h 22"/>
                  <a:gd name="T66" fmla="*/ 10 w 42"/>
                  <a:gd name="T67" fmla="*/ 6 h 22"/>
                  <a:gd name="T68" fmla="*/ 10 w 42"/>
                  <a:gd name="T69" fmla="*/ 5 h 22"/>
                  <a:gd name="T70" fmla="*/ 10 w 42"/>
                  <a:gd name="T71" fmla="*/ 5 h 22"/>
                  <a:gd name="T72" fmla="*/ 10 w 42"/>
                  <a:gd name="T73" fmla="*/ 4 h 22"/>
                  <a:gd name="T74" fmla="*/ 9 w 42"/>
                  <a:gd name="T75" fmla="*/ 4 h 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
                  <a:gd name="T115" fmla="*/ 0 h 22"/>
                  <a:gd name="T116" fmla="*/ 42 w 42"/>
                  <a:gd name="T117" fmla="*/ 22 h 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 h="22">
                    <a:moveTo>
                      <a:pt x="39" y="16"/>
                    </a:moveTo>
                    <a:lnTo>
                      <a:pt x="40" y="16"/>
                    </a:lnTo>
                    <a:lnTo>
                      <a:pt x="39" y="16"/>
                    </a:lnTo>
                    <a:lnTo>
                      <a:pt x="36" y="16"/>
                    </a:lnTo>
                    <a:lnTo>
                      <a:pt x="35" y="16"/>
                    </a:lnTo>
                    <a:lnTo>
                      <a:pt x="34" y="16"/>
                    </a:lnTo>
                    <a:lnTo>
                      <a:pt x="33" y="16"/>
                    </a:lnTo>
                    <a:lnTo>
                      <a:pt x="32" y="16"/>
                    </a:lnTo>
                    <a:lnTo>
                      <a:pt x="30" y="16"/>
                    </a:lnTo>
                    <a:lnTo>
                      <a:pt x="29" y="16"/>
                    </a:lnTo>
                    <a:lnTo>
                      <a:pt x="27" y="16"/>
                    </a:lnTo>
                    <a:lnTo>
                      <a:pt x="26" y="16"/>
                    </a:lnTo>
                    <a:lnTo>
                      <a:pt x="25" y="16"/>
                    </a:lnTo>
                    <a:lnTo>
                      <a:pt x="24" y="16"/>
                    </a:lnTo>
                    <a:lnTo>
                      <a:pt x="22" y="16"/>
                    </a:lnTo>
                    <a:lnTo>
                      <a:pt x="20" y="16"/>
                    </a:lnTo>
                    <a:lnTo>
                      <a:pt x="19" y="16"/>
                    </a:lnTo>
                    <a:lnTo>
                      <a:pt x="18" y="15"/>
                    </a:lnTo>
                    <a:lnTo>
                      <a:pt x="17" y="15"/>
                    </a:lnTo>
                    <a:lnTo>
                      <a:pt x="15" y="15"/>
                    </a:lnTo>
                    <a:lnTo>
                      <a:pt x="14" y="14"/>
                    </a:lnTo>
                    <a:lnTo>
                      <a:pt x="13" y="14"/>
                    </a:lnTo>
                    <a:lnTo>
                      <a:pt x="12" y="13"/>
                    </a:lnTo>
                    <a:lnTo>
                      <a:pt x="11" y="13"/>
                    </a:lnTo>
                    <a:lnTo>
                      <a:pt x="11" y="12"/>
                    </a:lnTo>
                    <a:lnTo>
                      <a:pt x="10" y="11"/>
                    </a:lnTo>
                    <a:lnTo>
                      <a:pt x="9" y="11"/>
                    </a:lnTo>
                    <a:lnTo>
                      <a:pt x="9" y="10"/>
                    </a:lnTo>
                    <a:lnTo>
                      <a:pt x="7" y="8"/>
                    </a:lnTo>
                    <a:lnTo>
                      <a:pt x="7" y="7"/>
                    </a:lnTo>
                    <a:lnTo>
                      <a:pt x="6" y="5"/>
                    </a:lnTo>
                    <a:lnTo>
                      <a:pt x="6" y="4"/>
                    </a:lnTo>
                    <a:lnTo>
                      <a:pt x="6" y="1"/>
                    </a:lnTo>
                    <a:lnTo>
                      <a:pt x="5" y="0"/>
                    </a:lnTo>
                    <a:lnTo>
                      <a:pt x="0" y="0"/>
                    </a:lnTo>
                    <a:lnTo>
                      <a:pt x="0" y="3"/>
                    </a:lnTo>
                    <a:lnTo>
                      <a:pt x="2" y="5"/>
                    </a:lnTo>
                    <a:lnTo>
                      <a:pt x="2" y="7"/>
                    </a:lnTo>
                    <a:lnTo>
                      <a:pt x="3" y="8"/>
                    </a:lnTo>
                    <a:lnTo>
                      <a:pt x="3" y="11"/>
                    </a:lnTo>
                    <a:lnTo>
                      <a:pt x="4" y="12"/>
                    </a:lnTo>
                    <a:lnTo>
                      <a:pt x="5" y="13"/>
                    </a:lnTo>
                    <a:lnTo>
                      <a:pt x="6" y="14"/>
                    </a:lnTo>
                    <a:lnTo>
                      <a:pt x="7" y="15"/>
                    </a:lnTo>
                    <a:lnTo>
                      <a:pt x="9" y="16"/>
                    </a:lnTo>
                    <a:lnTo>
                      <a:pt x="10" y="18"/>
                    </a:lnTo>
                    <a:lnTo>
                      <a:pt x="11" y="19"/>
                    </a:lnTo>
                    <a:lnTo>
                      <a:pt x="12" y="19"/>
                    </a:lnTo>
                    <a:lnTo>
                      <a:pt x="14" y="20"/>
                    </a:lnTo>
                    <a:lnTo>
                      <a:pt x="15" y="20"/>
                    </a:lnTo>
                    <a:lnTo>
                      <a:pt x="17" y="20"/>
                    </a:lnTo>
                    <a:lnTo>
                      <a:pt x="18" y="21"/>
                    </a:lnTo>
                    <a:lnTo>
                      <a:pt x="20" y="21"/>
                    </a:lnTo>
                    <a:lnTo>
                      <a:pt x="21" y="21"/>
                    </a:lnTo>
                    <a:lnTo>
                      <a:pt x="22" y="21"/>
                    </a:lnTo>
                    <a:lnTo>
                      <a:pt x="25" y="21"/>
                    </a:lnTo>
                    <a:lnTo>
                      <a:pt x="26" y="22"/>
                    </a:lnTo>
                    <a:lnTo>
                      <a:pt x="27" y="22"/>
                    </a:lnTo>
                    <a:lnTo>
                      <a:pt x="29" y="22"/>
                    </a:lnTo>
                    <a:lnTo>
                      <a:pt x="30" y="22"/>
                    </a:lnTo>
                    <a:lnTo>
                      <a:pt x="32" y="22"/>
                    </a:lnTo>
                    <a:lnTo>
                      <a:pt x="33" y="21"/>
                    </a:lnTo>
                    <a:lnTo>
                      <a:pt x="34" y="21"/>
                    </a:lnTo>
                    <a:lnTo>
                      <a:pt x="36" y="21"/>
                    </a:lnTo>
                    <a:lnTo>
                      <a:pt x="37" y="21"/>
                    </a:lnTo>
                    <a:lnTo>
                      <a:pt x="39" y="21"/>
                    </a:lnTo>
                    <a:lnTo>
                      <a:pt x="40" y="21"/>
                    </a:lnTo>
                    <a:lnTo>
                      <a:pt x="41" y="21"/>
                    </a:lnTo>
                    <a:lnTo>
                      <a:pt x="41" y="20"/>
                    </a:lnTo>
                    <a:lnTo>
                      <a:pt x="42" y="20"/>
                    </a:lnTo>
                    <a:lnTo>
                      <a:pt x="42" y="19"/>
                    </a:lnTo>
                    <a:lnTo>
                      <a:pt x="42" y="18"/>
                    </a:lnTo>
                    <a:lnTo>
                      <a:pt x="41" y="18"/>
                    </a:lnTo>
                    <a:lnTo>
                      <a:pt x="41" y="16"/>
                    </a:lnTo>
                    <a:lnTo>
                      <a:pt x="40" y="16"/>
                    </a:lnTo>
                    <a:lnTo>
                      <a:pt x="39" y="16"/>
                    </a:lnTo>
                    <a:close/>
                  </a:path>
                </a:pathLst>
              </a:custGeom>
              <a:solidFill>
                <a:srgbClr val="000000"/>
              </a:solidFill>
              <a:ln w="9525">
                <a:noFill/>
                <a:round/>
                <a:headEnd/>
                <a:tailEnd/>
              </a:ln>
            </p:spPr>
            <p:txBody>
              <a:bodyPr/>
              <a:lstStyle/>
              <a:p>
                <a:endParaRPr lang="en-GB"/>
              </a:p>
            </p:txBody>
          </p:sp>
          <p:sp>
            <p:nvSpPr>
              <p:cNvPr id="172" name="Freeform 374"/>
              <p:cNvSpPr>
                <a:spLocks/>
              </p:cNvSpPr>
              <p:nvPr/>
            </p:nvSpPr>
            <p:spPr bwMode="auto">
              <a:xfrm>
                <a:off x="702" y="1954"/>
                <a:ext cx="93" cy="29"/>
              </a:xfrm>
              <a:custGeom>
                <a:avLst/>
                <a:gdLst>
                  <a:gd name="T0" fmla="*/ 45 w 185"/>
                  <a:gd name="T1" fmla="*/ 0 h 59"/>
                  <a:gd name="T2" fmla="*/ 44 w 185"/>
                  <a:gd name="T3" fmla="*/ 1 h 59"/>
                  <a:gd name="T4" fmla="*/ 42 w 185"/>
                  <a:gd name="T5" fmla="*/ 2 h 59"/>
                  <a:gd name="T6" fmla="*/ 40 w 185"/>
                  <a:gd name="T7" fmla="*/ 3 h 59"/>
                  <a:gd name="T8" fmla="*/ 38 w 185"/>
                  <a:gd name="T9" fmla="*/ 4 h 59"/>
                  <a:gd name="T10" fmla="*/ 35 w 185"/>
                  <a:gd name="T11" fmla="*/ 5 h 59"/>
                  <a:gd name="T12" fmla="*/ 33 w 185"/>
                  <a:gd name="T13" fmla="*/ 6 h 59"/>
                  <a:gd name="T14" fmla="*/ 30 w 185"/>
                  <a:gd name="T15" fmla="*/ 7 h 59"/>
                  <a:gd name="T16" fmla="*/ 26 w 185"/>
                  <a:gd name="T17" fmla="*/ 8 h 59"/>
                  <a:gd name="T18" fmla="*/ 23 w 185"/>
                  <a:gd name="T19" fmla="*/ 9 h 59"/>
                  <a:gd name="T20" fmla="*/ 20 w 185"/>
                  <a:gd name="T21" fmla="*/ 10 h 59"/>
                  <a:gd name="T22" fmla="*/ 17 w 185"/>
                  <a:gd name="T23" fmla="*/ 11 h 59"/>
                  <a:gd name="T24" fmla="*/ 14 w 185"/>
                  <a:gd name="T25" fmla="*/ 12 h 59"/>
                  <a:gd name="T26" fmla="*/ 10 w 185"/>
                  <a:gd name="T27" fmla="*/ 12 h 59"/>
                  <a:gd name="T28" fmla="*/ 7 w 185"/>
                  <a:gd name="T29" fmla="*/ 13 h 59"/>
                  <a:gd name="T30" fmla="*/ 4 w 185"/>
                  <a:gd name="T31" fmla="*/ 13 h 59"/>
                  <a:gd name="T32" fmla="*/ 0 w 185"/>
                  <a:gd name="T33" fmla="*/ 13 h 59"/>
                  <a:gd name="T34" fmla="*/ 2 w 185"/>
                  <a:gd name="T35" fmla="*/ 14 h 59"/>
                  <a:gd name="T36" fmla="*/ 5 w 185"/>
                  <a:gd name="T37" fmla="*/ 14 h 59"/>
                  <a:gd name="T38" fmla="*/ 9 w 185"/>
                  <a:gd name="T39" fmla="*/ 14 h 59"/>
                  <a:gd name="T40" fmla="*/ 12 w 185"/>
                  <a:gd name="T41" fmla="*/ 13 h 59"/>
                  <a:gd name="T42" fmla="*/ 16 w 185"/>
                  <a:gd name="T43" fmla="*/ 12 h 59"/>
                  <a:gd name="T44" fmla="*/ 19 w 185"/>
                  <a:gd name="T45" fmla="*/ 12 h 59"/>
                  <a:gd name="T46" fmla="*/ 22 w 185"/>
                  <a:gd name="T47" fmla="*/ 11 h 59"/>
                  <a:gd name="T48" fmla="*/ 25 w 185"/>
                  <a:gd name="T49" fmla="*/ 10 h 59"/>
                  <a:gd name="T50" fmla="*/ 28 w 185"/>
                  <a:gd name="T51" fmla="*/ 9 h 59"/>
                  <a:gd name="T52" fmla="*/ 31 w 185"/>
                  <a:gd name="T53" fmla="*/ 8 h 59"/>
                  <a:gd name="T54" fmla="*/ 34 w 185"/>
                  <a:gd name="T55" fmla="*/ 7 h 59"/>
                  <a:gd name="T56" fmla="*/ 37 w 185"/>
                  <a:gd name="T57" fmla="*/ 6 h 59"/>
                  <a:gd name="T58" fmla="*/ 39 w 185"/>
                  <a:gd name="T59" fmla="*/ 5 h 59"/>
                  <a:gd name="T60" fmla="*/ 42 w 185"/>
                  <a:gd name="T61" fmla="*/ 4 h 59"/>
                  <a:gd name="T62" fmla="*/ 44 w 185"/>
                  <a:gd name="T63" fmla="*/ 3 h 59"/>
                  <a:gd name="T64" fmla="*/ 45 w 185"/>
                  <a:gd name="T65" fmla="*/ 1 h 59"/>
                  <a:gd name="T66" fmla="*/ 46 w 185"/>
                  <a:gd name="T67" fmla="*/ 0 h 59"/>
                  <a:gd name="T68" fmla="*/ 46 w 185"/>
                  <a:gd name="T69" fmla="*/ 1 h 59"/>
                  <a:gd name="T70" fmla="*/ 47 w 185"/>
                  <a:gd name="T71" fmla="*/ 0 h 59"/>
                  <a:gd name="T72" fmla="*/ 46 w 185"/>
                  <a:gd name="T73" fmla="*/ 0 h 59"/>
                  <a:gd name="T74" fmla="*/ 46 w 185"/>
                  <a:gd name="T75" fmla="*/ 0 h 59"/>
                  <a:gd name="T76" fmla="*/ 45 w 185"/>
                  <a:gd name="T77" fmla="*/ 0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5"/>
                  <a:gd name="T118" fmla="*/ 0 h 59"/>
                  <a:gd name="T119" fmla="*/ 185 w 185"/>
                  <a:gd name="T120" fmla="*/ 59 h 5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5" h="59">
                    <a:moveTo>
                      <a:pt x="183" y="5"/>
                    </a:moveTo>
                    <a:lnTo>
                      <a:pt x="180" y="0"/>
                    </a:lnTo>
                    <a:lnTo>
                      <a:pt x="178" y="3"/>
                    </a:lnTo>
                    <a:lnTo>
                      <a:pt x="175" y="5"/>
                    </a:lnTo>
                    <a:lnTo>
                      <a:pt x="171" y="7"/>
                    </a:lnTo>
                    <a:lnTo>
                      <a:pt x="168" y="10"/>
                    </a:lnTo>
                    <a:lnTo>
                      <a:pt x="163" y="12"/>
                    </a:lnTo>
                    <a:lnTo>
                      <a:pt x="159" y="14"/>
                    </a:lnTo>
                    <a:lnTo>
                      <a:pt x="155" y="16"/>
                    </a:lnTo>
                    <a:lnTo>
                      <a:pt x="149" y="19"/>
                    </a:lnTo>
                    <a:lnTo>
                      <a:pt x="145" y="21"/>
                    </a:lnTo>
                    <a:lnTo>
                      <a:pt x="139" y="23"/>
                    </a:lnTo>
                    <a:lnTo>
                      <a:pt x="134" y="26"/>
                    </a:lnTo>
                    <a:lnTo>
                      <a:pt x="129" y="27"/>
                    </a:lnTo>
                    <a:lnTo>
                      <a:pt x="123" y="29"/>
                    </a:lnTo>
                    <a:lnTo>
                      <a:pt x="117" y="31"/>
                    </a:lnTo>
                    <a:lnTo>
                      <a:pt x="111" y="34"/>
                    </a:lnTo>
                    <a:lnTo>
                      <a:pt x="104" y="35"/>
                    </a:lnTo>
                    <a:lnTo>
                      <a:pt x="99" y="37"/>
                    </a:lnTo>
                    <a:lnTo>
                      <a:pt x="92" y="38"/>
                    </a:lnTo>
                    <a:lnTo>
                      <a:pt x="86" y="41"/>
                    </a:lnTo>
                    <a:lnTo>
                      <a:pt x="79" y="42"/>
                    </a:lnTo>
                    <a:lnTo>
                      <a:pt x="72" y="44"/>
                    </a:lnTo>
                    <a:lnTo>
                      <a:pt x="66" y="45"/>
                    </a:lnTo>
                    <a:lnTo>
                      <a:pt x="59" y="46"/>
                    </a:lnTo>
                    <a:lnTo>
                      <a:pt x="53" y="48"/>
                    </a:lnTo>
                    <a:lnTo>
                      <a:pt x="46" y="49"/>
                    </a:lnTo>
                    <a:lnTo>
                      <a:pt x="40" y="50"/>
                    </a:lnTo>
                    <a:lnTo>
                      <a:pt x="33" y="51"/>
                    </a:lnTo>
                    <a:lnTo>
                      <a:pt x="26" y="52"/>
                    </a:lnTo>
                    <a:lnTo>
                      <a:pt x="19" y="53"/>
                    </a:lnTo>
                    <a:lnTo>
                      <a:pt x="13" y="53"/>
                    </a:lnTo>
                    <a:lnTo>
                      <a:pt x="6" y="54"/>
                    </a:lnTo>
                    <a:lnTo>
                      <a:pt x="0" y="54"/>
                    </a:lnTo>
                    <a:lnTo>
                      <a:pt x="1" y="59"/>
                    </a:lnTo>
                    <a:lnTo>
                      <a:pt x="6" y="59"/>
                    </a:lnTo>
                    <a:lnTo>
                      <a:pt x="13" y="58"/>
                    </a:lnTo>
                    <a:lnTo>
                      <a:pt x="20" y="58"/>
                    </a:lnTo>
                    <a:lnTo>
                      <a:pt x="27" y="57"/>
                    </a:lnTo>
                    <a:lnTo>
                      <a:pt x="33" y="56"/>
                    </a:lnTo>
                    <a:lnTo>
                      <a:pt x="40" y="56"/>
                    </a:lnTo>
                    <a:lnTo>
                      <a:pt x="47" y="54"/>
                    </a:lnTo>
                    <a:lnTo>
                      <a:pt x="54" y="53"/>
                    </a:lnTo>
                    <a:lnTo>
                      <a:pt x="61" y="51"/>
                    </a:lnTo>
                    <a:lnTo>
                      <a:pt x="68" y="50"/>
                    </a:lnTo>
                    <a:lnTo>
                      <a:pt x="73" y="49"/>
                    </a:lnTo>
                    <a:lnTo>
                      <a:pt x="80" y="46"/>
                    </a:lnTo>
                    <a:lnTo>
                      <a:pt x="87" y="45"/>
                    </a:lnTo>
                    <a:lnTo>
                      <a:pt x="93" y="44"/>
                    </a:lnTo>
                    <a:lnTo>
                      <a:pt x="100" y="42"/>
                    </a:lnTo>
                    <a:lnTo>
                      <a:pt x="107" y="39"/>
                    </a:lnTo>
                    <a:lnTo>
                      <a:pt x="112" y="38"/>
                    </a:lnTo>
                    <a:lnTo>
                      <a:pt x="118" y="36"/>
                    </a:lnTo>
                    <a:lnTo>
                      <a:pt x="124" y="34"/>
                    </a:lnTo>
                    <a:lnTo>
                      <a:pt x="130" y="31"/>
                    </a:lnTo>
                    <a:lnTo>
                      <a:pt x="135" y="30"/>
                    </a:lnTo>
                    <a:lnTo>
                      <a:pt x="141" y="28"/>
                    </a:lnTo>
                    <a:lnTo>
                      <a:pt x="147" y="26"/>
                    </a:lnTo>
                    <a:lnTo>
                      <a:pt x="152" y="23"/>
                    </a:lnTo>
                    <a:lnTo>
                      <a:pt x="156" y="21"/>
                    </a:lnTo>
                    <a:lnTo>
                      <a:pt x="161" y="19"/>
                    </a:lnTo>
                    <a:lnTo>
                      <a:pt x="165" y="16"/>
                    </a:lnTo>
                    <a:lnTo>
                      <a:pt x="170" y="14"/>
                    </a:lnTo>
                    <a:lnTo>
                      <a:pt x="174" y="12"/>
                    </a:lnTo>
                    <a:lnTo>
                      <a:pt x="177" y="10"/>
                    </a:lnTo>
                    <a:lnTo>
                      <a:pt x="180" y="7"/>
                    </a:lnTo>
                    <a:lnTo>
                      <a:pt x="184" y="5"/>
                    </a:lnTo>
                    <a:lnTo>
                      <a:pt x="183" y="0"/>
                    </a:lnTo>
                    <a:lnTo>
                      <a:pt x="184" y="5"/>
                    </a:lnTo>
                    <a:lnTo>
                      <a:pt x="184" y="4"/>
                    </a:lnTo>
                    <a:lnTo>
                      <a:pt x="185" y="4"/>
                    </a:lnTo>
                    <a:lnTo>
                      <a:pt x="185" y="3"/>
                    </a:lnTo>
                    <a:lnTo>
                      <a:pt x="185" y="2"/>
                    </a:lnTo>
                    <a:lnTo>
                      <a:pt x="184" y="2"/>
                    </a:lnTo>
                    <a:lnTo>
                      <a:pt x="184" y="0"/>
                    </a:lnTo>
                    <a:lnTo>
                      <a:pt x="183" y="0"/>
                    </a:lnTo>
                    <a:lnTo>
                      <a:pt x="182" y="0"/>
                    </a:lnTo>
                    <a:lnTo>
                      <a:pt x="180" y="0"/>
                    </a:lnTo>
                    <a:lnTo>
                      <a:pt x="183" y="5"/>
                    </a:lnTo>
                    <a:close/>
                  </a:path>
                </a:pathLst>
              </a:custGeom>
              <a:solidFill>
                <a:srgbClr val="000000"/>
              </a:solidFill>
              <a:ln w="9525">
                <a:noFill/>
                <a:round/>
                <a:headEnd/>
                <a:tailEnd/>
              </a:ln>
            </p:spPr>
            <p:txBody>
              <a:bodyPr/>
              <a:lstStyle/>
              <a:p>
                <a:endParaRPr lang="en-GB"/>
              </a:p>
            </p:txBody>
          </p:sp>
          <p:sp>
            <p:nvSpPr>
              <p:cNvPr id="173" name="Freeform 375"/>
              <p:cNvSpPr>
                <a:spLocks/>
              </p:cNvSpPr>
              <p:nvPr/>
            </p:nvSpPr>
            <p:spPr bwMode="auto">
              <a:xfrm>
                <a:off x="698" y="1880"/>
                <a:ext cx="73" cy="94"/>
              </a:xfrm>
              <a:custGeom>
                <a:avLst/>
                <a:gdLst>
                  <a:gd name="T0" fmla="*/ 36 w 147"/>
                  <a:gd name="T1" fmla="*/ 42 h 189"/>
                  <a:gd name="T2" fmla="*/ 1 w 147"/>
                  <a:gd name="T3" fmla="*/ 0 h 189"/>
                  <a:gd name="T4" fmla="*/ 0 w 147"/>
                  <a:gd name="T5" fmla="*/ 5 h 189"/>
                  <a:gd name="T6" fmla="*/ 20 w 147"/>
                  <a:gd name="T7" fmla="*/ 47 h 189"/>
                  <a:gd name="T8" fmla="*/ 21 w 147"/>
                  <a:gd name="T9" fmla="*/ 47 h 189"/>
                  <a:gd name="T10" fmla="*/ 21 w 147"/>
                  <a:gd name="T11" fmla="*/ 47 h 189"/>
                  <a:gd name="T12" fmla="*/ 22 w 147"/>
                  <a:gd name="T13" fmla="*/ 47 h 189"/>
                  <a:gd name="T14" fmla="*/ 22 w 147"/>
                  <a:gd name="T15" fmla="*/ 47 h 189"/>
                  <a:gd name="T16" fmla="*/ 23 w 147"/>
                  <a:gd name="T17" fmla="*/ 46 h 189"/>
                  <a:gd name="T18" fmla="*/ 24 w 147"/>
                  <a:gd name="T19" fmla="*/ 46 h 189"/>
                  <a:gd name="T20" fmla="*/ 24 w 147"/>
                  <a:gd name="T21" fmla="*/ 46 h 189"/>
                  <a:gd name="T22" fmla="*/ 25 w 147"/>
                  <a:gd name="T23" fmla="*/ 46 h 189"/>
                  <a:gd name="T24" fmla="*/ 25 w 147"/>
                  <a:gd name="T25" fmla="*/ 46 h 189"/>
                  <a:gd name="T26" fmla="*/ 26 w 147"/>
                  <a:gd name="T27" fmla="*/ 46 h 189"/>
                  <a:gd name="T28" fmla="*/ 26 w 147"/>
                  <a:gd name="T29" fmla="*/ 45 h 189"/>
                  <a:gd name="T30" fmla="*/ 27 w 147"/>
                  <a:gd name="T31" fmla="*/ 45 h 189"/>
                  <a:gd name="T32" fmla="*/ 27 w 147"/>
                  <a:gd name="T33" fmla="*/ 45 h 189"/>
                  <a:gd name="T34" fmla="*/ 28 w 147"/>
                  <a:gd name="T35" fmla="*/ 45 h 189"/>
                  <a:gd name="T36" fmla="*/ 28 w 147"/>
                  <a:gd name="T37" fmla="*/ 45 h 189"/>
                  <a:gd name="T38" fmla="*/ 29 w 147"/>
                  <a:gd name="T39" fmla="*/ 45 h 189"/>
                  <a:gd name="T40" fmla="*/ 29 w 147"/>
                  <a:gd name="T41" fmla="*/ 45 h 189"/>
                  <a:gd name="T42" fmla="*/ 30 w 147"/>
                  <a:gd name="T43" fmla="*/ 45 h 189"/>
                  <a:gd name="T44" fmla="*/ 30 w 147"/>
                  <a:gd name="T45" fmla="*/ 44 h 189"/>
                  <a:gd name="T46" fmla="*/ 31 w 147"/>
                  <a:gd name="T47" fmla="*/ 44 h 189"/>
                  <a:gd name="T48" fmla="*/ 31 w 147"/>
                  <a:gd name="T49" fmla="*/ 44 h 189"/>
                  <a:gd name="T50" fmla="*/ 32 w 147"/>
                  <a:gd name="T51" fmla="*/ 44 h 189"/>
                  <a:gd name="T52" fmla="*/ 32 w 147"/>
                  <a:gd name="T53" fmla="*/ 44 h 189"/>
                  <a:gd name="T54" fmla="*/ 33 w 147"/>
                  <a:gd name="T55" fmla="*/ 43 h 189"/>
                  <a:gd name="T56" fmla="*/ 33 w 147"/>
                  <a:gd name="T57" fmla="*/ 43 h 189"/>
                  <a:gd name="T58" fmla="*/ 34 w 147"/>
                  <a:gd name="T59" fmla="*/ 43 h 189"/>
                  <a:gd name="T60" fmla="*/ 34 w 147"/>
                  <a:gd name="T61" fmla="*/ 43 h 189"/>
                  <a:gd name="T62" fmla="*/ 35 w 147"/>
                  <a:gd name="T63" fmla="*/ 43 h 189"/>
                  <a:gd name="T64" fmla="*/ 35 w 147"/>
                  <a:gd name="T65" fmla="*/ 43 h 189"/>
                  <a:gd name="T66" fmla="*/ 35 w 147"/>
                  <a:gd name="T67" fmla="*/ 43 h 189"/>
                  <a:gd name="T68" fmla="*/ 36 w 147"/>
                  <a:gd name="T69" fmla="*/ 42 h 189"/>
                  <a:gd name="T70" fmla="*/ 36 w 147"/>
                  <a:gd name="T71" fmla="*/ 42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7"/>
                  <a:gd name="T109" fmla="*/ 0 h 189"/>
                  <a:gd name="T110" fmla="*/ 147 w 147"/>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7" h="189">
                    <a:moveTo>
                      <a:pt x="147" y="170"/>
                    </a:moveTo>
                    <a:lnTo>
                      <a:pt x="7" y="0"/>
                    </a:lnTo>
                    <a:lnTo>
                      <a:pt x="0" y="23"/>
                    </a:lnTo>
                    <a:lnTo>
                      <a:pt x="83" y="189"/>
                    </a:lnTo>
                    <a:lnTo>
                      <a:pt x="86" y="189"/>
                    </a:lnTo>
                    <a:lnTo>
                      <a:pt x="87" y="188"/>
                    </a:lnTo>
                    <a:lnTo>
                      <a:pt x="89" y="188"/>
                    </a:lnTo>
                    <a:lnTo>
                      <a:pt x="91" y="188"/>
                    </a:lnTo>
                    <a:lnTo>
                      <a:pt x="94" y="186"/>
                    </a:lnTo>
                    <a:lnTo>
                      <a:pt x="96" y="186"/>
                    </a:lnTo>
                    <a:lnTo>
                      <a:pt x="97" y="185"/>
                    </a:lnTo>
                    <a:lnTo>
                      <a:pt x="100" y="185"/>
                    </a:lnTo>
                    <a:lnTo>
                      <a:pt x="102" y="184"/>
                    </a:lnTo>
                    <a:lnTo>
                      <a:pt x="104" y="184"/>
                    </a:lnTo>
                    <a:lnTo>
                      <a:pt x="106" y="183"/>
                    </a:lnTo>
                    <a:lnTo>
                      <a:pt x="108" y="183"/>
                    </a:lnTo>
                    <a:lnTo>
                      <a:pt x="110" y="182"/>
                    </a:lnTo>
                    <a:lnTo>
                      <a:pt x="112" y="182"/>
                    </a:lnTo>
                    <a:lnTo>
                      <a:pt x="115" y="181"/>
                    </a:lnTo>
                    <a:lnTo>
                      <a:pt x="117" y="181"/>
                    </a:lnTo>
                    <a:lnTo>
                      <a:pt x="118" y="180"/>
                    </a:lnTo>
                    <a:lnTo>
                      <a:pt x="120" y="180"/>
                    </a:lnTo>
                    <a:lnTo>
                      <a:pt x="123" y="178"/>
                    </a:lnTo>
                    <a:lnTo>
                      <a:pt x="125" y="177"/>
                    </a:lnTo>
                    <a:lnTo>
                      <a:pt x="126" y="177"/>
                    </a:lnTo>
                    <a:lnTo>
                      <a:pt x="128" y="176"/>
                    </a:lnTo>
                    <a:lnTo>
                      <a:pt x="131" y="176"/>
                    </a:lnTo>
                    <a:lnTo>
                      <a:pt x="132" y="175"/>
                    </a:lnTo>
                    <a:lnTo>
                      <a:pt x="134" y="175"/>
                    </a:lnTo>
                    <a:lnTo>
                      <a:pt x="136" y="174"/>
                    </a:lnTo>
                    <a:lnTo>
                      <a:pt x="138" y="173"/>
                    </a:lnTo>
                    <a:lnTo>
                      <a:pt x="140" y="173"/>
                    </a:lnTo>
                    <a:lnTo>
                      <a:pt x="142" y="172"/>
                    </a:lnTo>
                    <a:lnTo>
                      <a:pt x="143" y="172"/>
                    </a:lnTo>
                    <a:lnTo>
                      <a:pt x="146" y="170"/>
                    </a:lnTo>
                    <a:lnTo>
                      <a:pt x="147" y="170"/>
                    </a:lnTo>
                    <a:close/>
                  </a:path>
                </a:pathLst>
              </a:custGeom>
              <a:solidFill>
                <a:srgbClr val="FFFFFF"/>
              </a:solidFill>
              <a:ln w="9525">
                <a:noFill/>
                <a:round/>
                <a:headEnd/>
                <a:tailEnd/>
              </a:ln>
            </p:spPr>
            <p:txBody>
              <a:bodyPr/>
              <a:lstStyle/>
              <a:p>
                <a:endParaRPr lang="en-GB"/>
              </a:p>
            </p:txBody>
          </p:sp>
          <p:sp>
            <p:nvSpPr>
              <p:cNvPr id="174" name="Freeform 376"/>
              <p:cNvSpPr>
                <a:spLocks/>
              </p:cNvSpPr>
              <p:nvPr/>
            </p:nvSpPr>
            <p:spPr bwMode="auto">
              <a:xfrm>
                <a:off x="700" y="1879"/>
                <a:ext cx="72" cy="87"/>
              </a:xfrm>
              <a:custGeom>
                <a:avLst/>
                <a:gdLst>
                  <a:gd name="T0" fmla="*/ 1 w 144"/>
                  <a:gd name="T1" fmla="*/ 1 h 174"/>
                  <a:gd name="T2" fmla="*/ 1 w 144"/>
                  <a:gd name="T3" fmla="*/ 1 h 174"/>
                  <a:gd name="T4" fmla="*/ 36 w 144"/>
                  <a:gd name="T5" fmla="*/ 44 h 174"/>
                  <a:gd name="T6" fmla="*/ 36 w 144"/>
                  <a:gd name="T7" fmla="*/ 43 h 174"/>
                  <a:gd name="T8" fmla="*/ 1 w 144"/>
                  <a:gd name="T9" fmla="*/ 1 h 174"/>
                  <a:gd name="T10" fmla="*/ 0 w 144"/>
                  <a:gd name="T11" fmla="*/ 1 h 174"/>
                  <a:gd name="T12" fmla="*/ 1 w 144"/>
                  <a:gd name="T13" fmla="*/ 1 h 174"/>
                  <a:gd name="T14" fmla="*/ 1 w 144"/>
                  <a:gd name="T15" fmla="*/ 0 h 174"/>
                  <a:gd name="T16" fmla="*/ 1 w 144"/>
                  <a:gd name="T17" fmla="*/ 0 h 174"/>
                  <a:gd name="T18" fmla="*/ 1 w 144"/>
                  <a:gd name="T19" fmla="*/ 0 h 174"/>
                  <a:gd name="T20" fmla="*/ 1 w 144"/>
                  <a:gd name="T21" fmla="*/ 0 h 174"/>
                  <a:gd name="T22" fmla="*/ 1 w 144"/>
                  <a:gd name="T23" fmla="*/ 1 h 174"/>
                  <a:gd name="T24" fmla="*/ 0 w 144"/>
                  <a:gd name="T25" fmla="*/ 1 h 174"/>
                  <a:gd name="T26" fmla="*/ 0 w 144"/>
                  <a:gd name="T27" fmla="*/ 1 h 174"/>
                  <a:gd name="T28" fmla="*/ 0 w 144"/>
                  <a:gd name="T29" fmla="*/ 1 h 174"/>
                  <a:gd name="T30" fmla="*/ 1 w 144"/>
                  <a:gd name="T31" fmla="*/ 1 h 174"/>
                  <a:gd name="T32" fmla="*/ 1 w 144"/>
                  <a:gd name="T33" fmla="*/ 1 h 1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4"/>
                  <a:gd name="T52" fmla="*/ 0 h 174"/>
                  <a:gd name="T53" fmla="*/ 144 w 144"/>
                  <a:gd name="T54" fmla="*/ 174 h 1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4" h="174">
                    <a:moveTo>
                      <a:pt x="5" y="3"/>
                    </a:moveTo>
                    <a:lnTo>
                      <a:pt x="1" y="3"/>
                    </a:lnTo>
                    <a:lnTo>
                      <a:pt x="141" y="174"/>
                    </a:lnTo>
                    <a:lnTo>
                      <a:pt x="144" y="170"/>
                    </a:lnTo>
                    <a:lnTo>
                      <a:pt x="5" y="1"/>
                    </a:lnTo>
                    <a:lnTo>
                      <a:pt x="0" y="1"/>
                    </a:lnTo>
                    <a:lnTo>
                      <a:pt x="5" y="1"/>
                    </a:lnTo>
                    <a:lnTo>
                      <a:pt x="5" y="0"/>
                    </a:lnTo>
                    <a:lnTo>
                      <a:pt x="4" y="0"/>
                    </a:lnTo>
                    <a:lnTo>
                      <a:pt x="2" y="0"/>
                    </a:lnTo>
                    <a:lnTo>
                      <a:pt x="1" y="0"/>
                    </a:lnTo>
                    <a:lnTo>
                      <a:pt x="1" y="1"/>
                    </a:lnTo>
                    <a:lnTo>
                      <a:pt x="0" y="1"/>
                    </a:lnTo>
                    <a:lnTo>
                      <a:pt x="0" y="2"/>
                    </a:lnTo>
                    <a:lnTo>
                      <a:pt x="0" y="3"/>
                    </a:lnTo>
                    <a:lnTo>
                      <a:pt x="1" y="3"/>
                    </a:lnTo>
                    <a:lnTo>
                      <a:pt x="5" y="3"/>
                    </a:lnTo>
                    <a:close/>
                  </a:path>
                </a:pathLst>
              </a:custGeom>
              <a:solidFill>
                <a:srgbClr val="FFFFFF"/>
              </a:solidFill>
              <a:ln w="9525">
                <a:noFill/>
                <a:round/>
                <a:headEnd/>
                <a:tailEnd/>
              </a:ln>
            </p:spPr>
            <p:txBody>
              <a:bodyPr/>
              <a:lstStyle/>
              <a:p>
                <a:endParaRPr lang="en-GB"/>
              </a:p>
            </p:txBody>
          </p:sp>
          <p:sp>
            <p:nvSpPr>
              <p:cNvPr id="175" name="Freeform 377"/>
              <p:cNvSpPr>
                <a:spLocks/>
              </p:cNvSpPr>
              <p:nvPr/>
            </p:nvSpPr>
            <p:spPr bwMode="auto">
              <a:xfrm>
                <a:off x="697" y="1879"/>
                <a:ext cx="5" cy="14"/>
              </a:xfrm>
              <a:custGeom>
                <a:avLst/>
                <a:gdLst>
                  <a:gd name="T0" fmla="*/ 1 w 12"/>
                  <a:gd name="T1" fmla="*/ 6 h 26"/>
                  <a:gd name="T2" fmla="*/ 1 w 12"/>
                  <a:gd name="T3" fmla="*/ 7 h 26"/>
                  <a:gd name="T4" fmla="*/ 2 w 12"/>
                  <a:gd name="T5" fmla="*/ 1 h 26"/>
                  <a:gd name="T6" fmla="*/ 1 w 12"/>
                  <a:gd name="T7" fmla="*/ 0 h 26"/>
                  <a:gd name="T8" fmla="*/ 0 w 12"/>
                  <a:gd name="T9" fmla="*/ 6 h 26"/>
                  <a:gd name="T10" fmla="*/ 0 w 12"/>
                  <a:gd name="T11" fmla="*/ 7 h 26"/>
                  <a:gd name="T12" fmla="*/ 0 w 12"/>
                  <a:gd name="T13" fmla="*/ 6 h 26"/>
                  <a:gd name="T14" fmla="*/ 0 w 12"/>
                  <a:gd name="T15" fmla="*/ 7 h 26"/>
                  <a:gd name="T16" fmla="*/ 0 w 12"/>
                  <a:gd name="T17" fmla="*/ 7 h 26"/>
                  <a:gd name="T18" fmla="*/ 0 w 12"/>
                  <a:gd name="T19" fmla="*/ 7 h 26"/>
                  <a:gd name="T20" fmla="*/ 0 w 12"/>
                  <a:gd name="T21" fmla="*/ 8 h 26"/>
                  <a:gd name="T22" fmla="*/ 0 w 12"/>
                  <a:gd name="T23" fmla="*/ 8 h 26"/>
                  <a:gd name="T24" fmla="*/ 1 w 12"/>
                  <a:gd name="T25" fmla="*/ 8 h 26"/>
                  <a:gd name="T26" fmla="*/ 1 w 12"/>
                  <a:gd name="T27" fmla="*/ 7 h 26"/>
                  <a:gd name="T28" fmla="*/ 1 w 12"/>
                  <a:gd name="T29" fmla="*/ 7 h 26"/>
                  <a:gd name="T30" fmla="*/ 1 w 12"/>
                  <a:gd name="T31" fmla="*/ 7 h 26"/>
                  <a:gd name="T32" fmla="*/ 1 w 12"/>
                  <a:gd name="T33" fmla="*/ 6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26"/>
                  <a:gd name="T53" fmla="*/ 12 w 12"/>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26">
                    <a:moveTo>
                      <a:pt x="5" y="23"/>
                    </a:moveTo>
                    <a:lnTo>
                      <a:pt x="5" y="24"/>
                    </a:lnTo>
                    <a:lnTo>
                      <a:pt x="12" y="2"/>
                    </a:lnTo>
                    <a:lnTo>
                      <a:pt x="7" y="0"/>
                    </a:lnTo>
                    <a:lnTo>
                      <a:pt x="0" y="23"/>
                    </a:lnTo>
                    <a:lnTo>
                      <a:pt x="0" y="25"/>
                    </a:lnTo>
                    <a:lnTo>
                      <a:pt x="0" y="23"/>
                    </a:lnTo>
                    <a:lnTo>
                      <a:pt x="0" y="24"/>
                    </a:lnTo>
                    <a:lnTo>
                      <a:pt x="0" y="25"/>
                    </a:lnTo>
                    <a:lnTo>
                      <a:pt x="1" y="25"/>
                    </a:lnTo>
                    <a:lnTo>
                      <a:pt x="1" y="26"/>
                    </a:lnTo>
                    <a:lnTo>
                      <a:pt x="2" y="26"/>
                    </a:lnTo>
                    <a:lnTo>
                      <a:pt x="4" y="26"/>
                    </a:lnTo>
                    <a:lnTo>
                      <a:pt x="4" y="25"/>
                    </a:lnTo>
                    <a:lnTo>
                      <a:pt x="5" y="25"/>
                    </a:lnTo>
                    <a:lnTo>
                      <a:pt x="5" y="24"/>
                    </a:lnTo>
                    <a:lnTo>
                      <a:pt x="5" y="23"/>
                    </a:lnTo>
                    <a:close/>
                  </a:path>
                </a:pathLst>
              </a:custGeom>
              <a:solidFill>
                <a:srgbClr val="FFFFFF"/>
              </a:solidFill>
              <a:ln w="9525">
                <a:noFill/>
                <a:round/>
                <a:headEnd/>
                <a:tailEnd/>
              </a:ln>
            </p:spPr>
            <p:txBody>
              <a:bodyPr/>
              <a:lstStyle/>
              <a:p>
                <a:endParaRPr lang="en-GB"/>
              </a:p>
            </p:txBody>
          </p:sp>
          <p:sp>
            <p:nvSpPr>
              <p:cNvPr id="176" name="Freeform 378"/>
              <p:cNvSpPr>
                <a:spLocks/>
              </p:cNvSpPr>
              <p:nvPr/>
            </p:nvSpPr>
            <p:spPr bwMode="auto">
              <a:xfrm>
                <a:off x="697" y="1891"/>
                <a:ext cx="43" cy="85"/>
              </a:xfrm>
              <a:custGeom>
                <a:avLst/>
                <a:gdLst>
                  <a:gd name="T0" fmla="*/ 20 w 88"/>
                  <a:gd name="T1" fmla="*/ 41 h 169"/>
                  <a:gd name="T2" fmla="*/ 21 w 88"/>
                  <a:gd name="T3" fmla="*/ 42 h 169"/>
                  <a:gd name="T4" fmla="*/ 1 w 88"/>
                  <a:gd name="T5" fmla="*/ 0 h 169"/>
                  <a:gd name="T6" fmla="*/ 0 w 88"/>
                  <a:gd name="T7" fmla="*/ 1 h 169"/>
                  <a:gd name="T8" fmla="*/ 20 w 88"/>
                  <a:gd name="T9" fmla="*/ 42 h 169"/>
                  <a:gd name="T10" fmla="*/ 21 w 88"/>
                  <a:gd name="T11" fmla="*/ 43 h 169"/>
                  <a:gd name="T12" fmla="*/ 20 w 88"/>
                  <a:gd name="T13" fmla="*/ 42 h 169"/>
                  <a:gd name="T14" fmla="*/ 20 w 88"/>
                  <a:gd name="T15" fmla="*/ 43 h 169"/>
                  <a:gd name="T16" fmla="*/ 20 w 88"/>
                  <a:gd name="T17" fmla="*/ 43 h 169"/>
                  <a:gd name="T18" fmla="*/ 21 w 88"/>
                  <a:gd name="T19" fmla="*/ 43 h 169"/>
                  <a:gd name="T20" fmla="*/ 21 w 88"/>
                  <a:gd name="T21" fmla="*/ 43 h 169"/>
                  <a:gd name="T22" fmla="*/ 21 w 88"/>
                  <a:gd name="T23" fmla="*/ 42 h 169"/>
                  <a:gd name="T24" fmla="*/ 21 w 88"/>
                  <a:gd name="T25" fmla="*/ 42 h 169"/>
                  <a:gd name="T26" fmla="*/ 21 w 88"/>
                  <a:gd name="T27" fmla="*/ 42 h 169"/>
                  <a:gd name="T28" fmla="*/ 20 w 88"/>
                  <a:gd name="T29" fmla="*/ 41 h 16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9"/>
                  <a:gd name="T47" fmla="*/ 88 w 88"/>
                  <a:gd name="T48" fmla="*/ 169 h 16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9">
                    <a:moveTo>
                      <a:pt x="84" y="164"/>
                    </a:moveTo>
                    <a:lnTo>
                      <a:pt x="88" y="166"/>
                    </a:lnTo>
                    <a:lnTo>
                      <a:pt x="5" y="0"/>
                    </a:lnTo>
                    <a:lnTo>
                      <a:pt x="0" y="2"/>
                    </a:lnTo>
                    <a:lnTo>
                      <a:pt x="83" y="168"/>
                    </a:lnTo>
                    <a:lnTo>
                      <a:pt x="85" y="169"/>
                    </a:lnTo>
                    <a:lnTo>
                      <a:pt x="83" y="168"/>
                    </a:lnTo>
                    <a:lnTo>
                      <a:pt x="83" y="169"/>
                    </a:lnTo>
                    <a:lnTo>
                      <a:pt x="84" y="169"/>
                    </a:lnTo>
                    <a:lnTo>
                      <a:pt x="85" y="169"/>
                    </a:lnTo>
                    <a:lnTo>
                      <a:pt x="87" y="169"/>
                    </a:lnTo>
                    <a:lnTo>
                      <a:pt x="88" y="168"/>
                    </a:lnTo>
                    <a:lnTo>
                      <a:pt x="88" y="167"/>
                    </a:lnTo>
                    <a:lnTo>
                      <a:pt x="88" y="166"/>
                    </a:lnTo>
                    <a:lnTo>
                      <a:pt x="84" y="164"/>
                    </a:lnTo>
                    <a:close/>
                  </a:path>
                </a:pathLst>
              </a:custGeom>
              <a:solidFill>
                <a:srgbClr val="FFFFFF"/>
              </a:solidFill>
              <a:ln w="9525">
                <a:noFill/>
                <a:round/>
                <a:headEnd/>
                <a:tailEnd/>
              </a:ln>
            </p:spPr>
            <p:txBody>
              <a:bodyPr/>
              <a:lstStyle/>
              <a:p>
                <a:endParaRPr lang="en-GB"/>
              </a:p>
            </p:txBody>
          </p:sp>
          <p:sp>
            <p:nvSpPr>
              <p:cNvPr id="177" name="Freeform 379"/>
              <p:cNvSpPr>
                <a:spLocks/>
              </p:cNvSpPr>
              <p:nvPr/>
            </p:nvSpPr>
            <p:spPr bwMode="auto">
              <a:xfrm>
                <a:off x="739" y="1963"/>
                <a:ext cx="33" cy="13"/>
              </a:xfrm>
              <a:custGeom>
                <a:avLst/>
                <a:gdLst>
                  <a:gd name="T0" fmla="*/ 16 w 67"/>
                  <a:gd name="T1" fmla="*/ 1 h 24"/>
                  <a:gd name="T2" fmla="*/ 15 w 67"/>
                  <a:gd name="T3" fmla="*/ 1 h 24"/>
                  <a:gd name="T4" fmla="*/ 14 w 67"/>
                  <a:gd name="T5" fmla="*/ 1 h 24"/>
                  <a:gd name="T6" fmla="*/ 13 w 67"/>
                  <a:gd name="T7" fmla="*/ 2 h 24"/>
                  <a:gd name="T8" fmla="*/ 12 w 67"/>
                  <a:gd name="T9" fmla="*/ 2 h 24"/>
                  <a:gd name="T10" fmla="*/ 11 w 67"/>
                  <a:gd name="T11" fmla="*/ 2 h 24"/>
                  <a:gd name="T12" fmla="*/ 10 w 67"/>
                  <a:gd name="T13" fmla="*/ 2 h 24"/>
                  <a:gd name="T14" fmla="*/ 9 w 67"/>
                  <a:gd name="T15" fmla="*/ 3 h 24"/>
                  <a:gd name="T16" fmla="*/ 8 w 67"/>
                  <a:gd name="T17" fmla="*/ 3 h 24"/>
                  <a:gd name="T18" fmla="*/ 7 w 67"/>
                  <a:gd name="T19" fmla="*/ 4 h 24"/>
                  <a:gd name="T20" fmla="*/ 6 w 67"/>
                  <a:gd name="T21" fmla="*/ 4 h 24"/>
                  <a:gd name="T22" fmla="*/ 5 w 67"/>
                  <a:gd name="T23" fmla="*/ 4 h 24"/>
                  <a:gd name="T24" fmla="*/ 4 w 67"/>
                  <a:gd name="T25" fmla="*/ 5 h 24"/>
                  <a:gd name="T26" fmla="*/ 3 w 67"/>
                  <a:gd name="T27" fmla="*/ 5 h 24"/>
                  <a:gd name="T28" fmla="*/ 2 w 67"/>
                  <a:gd name="T29" fmla="*/ 5 h 24"/>
                  <a:gd name="T30" fmla="*/ 1 w 67"/>
                  <a:gd name="T31" fmla="*/ 5 h 24"/>
                  <a:gd name="T32" fmla="*/ 0 w 67"/>
                  <a:gd name="T33" fmla="*/ 5 h 24"/>
                  <a:gd name="T34" fmla="*/ 1 w 67"/>
                  <a:gd name="T35" fmla="*/ 7 h 24"/>
                  <a:gd name="T36" fmla="*/ 2 w 67"/>
                  <a:gd name="T37" fmla="*/ 7 h 24"/>
                  <a:gd name="T38" fmla="*/ 3 w 67"/>
                  <a:gd name="T39" fmla="*/ 7 h 24"/>
                  <a:gd name="T40" fmla="*/ 4 w 67"/>
                  <a:gd name="T41" fmla="*/ 6 h 24"/>
                  <a:gd name="T42" fmla="*/ 5 w 67"/>
                  <a:gd name="T43" fmla="*/ 5 h 24"/>
                  <a:gd name="T44" fmla="*/ 6 w 67"/>
                  <a:gd name="T45" fmla="*/ 5 h 24"/>
                  <a:gd name="T46" fmla="*/ 7 w 67"/>
                  <a:gd name="T47" fmla="*/ 5 h 24"/>
                  <a:gd name="T48" fmla="*/ 8 w 67"/>
                  <a:gd name="T49" fmla="*/ 5 h 24"/>
                  <a:gd name="T50" fmla="*/ 9 w 67"/>
                  <a:gd name="T51" fmla="*/ 4 h 24"/>
                  <a:gd name="T52" fmla="*/ 10 w 67"/>
                  <a:gd name="T53" fmla="*/ 4 h 24"/>
                  <a:gd name="T54" fmla="*/ 11 w 67"/>
                  <a:gd name="T55" fmla="*/ 4 h 24"/>
                  <a:gd name="T56" fmla="*/ 12 w 67"/>
                  <a:gd name="T57" fmla="*/ 3 h 24"/>
                  <a:gd name="T58" fmla="*/ 13 w 67"/>
                  <a:gd name="T59" fmla="*/ 3 h 24"/>
                  <a:gd name="T60" fmla="*/ 14 w 67"/>
                  <a:gd name="T61" fmla="*/ 2 h 24"/>
                  <a:gd name="T62" fmla="*/ 15 w 67"/>
                  <a:gd name="T63" fmla="*/ 2 h 24"/>
                  <a:gd name="T64" fmla="*/ 16 w 67"/>
                  <a:gd name="T65" fmla="*/ 2 h 24"/>
                  <a:gd name="T66" fmla="*/ 16 w 67"/>
                  <a:gd name="T67" fmla="*/ 1 h 24"/>
                  <a:gd name="T68" fmla="*/ 16 w 67"/>
                  <a:gd name="T69" fmla="*/ 2 h 24"/>
                  <a:gd name="T70" fmla="*/ 16 w 67"/>
                  <a:gd name="T71" fmla="*/ 1 h 24"/>
                  <a:gd name="T72" fmla="*/ 16 w 67"/>
                  <a:gd name="T73" fmla="*/ 1 h 24"/>
                  <a:gd name="T74" fmla="*/ 16 w 67"/>
                  <a:gd name="T75" fmla="*/ 0 h 24"/>
                  <a:gd name="T76" fmla="*/ 16 w 67"/>
                  <a:gd name="T77" fmla="*/ 2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24"/>
                  <a:gd name="T119" fmla="*/ 67 w 67"/>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24">
                    <a:moveTo>
                      <a:pt x="64" y="5"/>
                    </a:moveTo>
                    <a:lnTo>
                      <a:pt x="65" y="1"/>
                    </a:lnTo>
                    <a:lnTo>
                      <a:pt x="62" y="1"/>
                    </a:lnTo>
                    <a:lnTo>
                      <a:pt x="61" y="2"/>
                    </a:lnTo>
                    <a:lnTo>
                      <a:pt x="59" y="2"/>
                    </a:lnTo>
                    <a:lnTo>
                      <a:pt x="57" y="3"/>
                    </a:lnTo>
                    <a:lnTo>
                      <a:pt x="56" y="3"/>
                    </a:lnTo>
                    <a:lnTo>
                      <a:pt x="53" y="5"/>
                    </a:lnTo>
                    <a:lnTo>
                      <a:pt x="51" y="6"/>
                    </a:lnTo>
                    <a:lnTo>
                      <a:pt x="50" y="6"/>
                    </a:lnTo>
                    <a:lnTo>
                      <a:pt x="48" y="7"/>
                    </a:lnTo>
                    <a:lnTo>
                      <a:pt x="45" y="7"/>
                    </a:lnTo>
                    <a:lnTo>
                      <a:pt x="44" y="8"/>
                    </a:lnTo>
                    <a:lnTo>
                      <a:pt x="42" y="8"/>
                    </a:lnTo>
                    <a:lnTo>
                      <a:pt x="39" y="9"/>
                    </a:lnTo>
                    <a:lnTo>
                      <a:pt x="38" y="10"/>
                    </a:lnTo>
                    <a:lnTo>
                      <a:pt x="36" y="10"/>
                    </a:lnTo>
                    <a:lnTo>
                      <a:pt x="34" y="11"/>
                    </a:lnTo>
                    <a:lnTo>
                      <a:pt x="31" y="11"/>
                    </a:lnTo>
                    <a:lnTo>
                      <a:pt x="29" y="13"/>
                    </a:lnTo>
                    <a:lnTo>
                      <a:pt x="28" y="13"/>
                    </a:lnTo>
                    <a:lnTo>
                      <a:pt x="26" y="14"/>
                    </a:lnTo>
                    <a:lnTo>
                      <a:pt x="23" y="14"/>
                    </a:lnTo>
                    <a:lnTo>
                      <a:pt x="21" y="15"/>
                    </a:lnTo>
                    <a:lnTo>
                      <a:pt x="19" y="15"/>
                    </a:lnTo>
                    <a:lnTo>
                      <a:pt x="18" y="16"/>
                    </a:lnTo>
                    <a:lnTo>
                      <a:pt x="15" y="16"/>
                    </a:lnTo>
                    <a:lnTo>
                      <a:pt x="13" y="17"/>
                    </a:lnTo>
                    <a:lnTo>
                      <a:pt x="11" y="17"/>
                    </a:lnTo>
                    <a:lnTo>
                      <a:pt x="8" y="18"/>
                    </a:lnTo>
                    <a:lnTo>
                      <a:pt x="7" y="18"/>
                    </a:lnTo>
                    <a:lnTo>
                      <a:pt x="5" y="18"/>
                    </a:lnTo>
                    <a:lnTo>
                      <a:pt x="3" y="19"/>
                    </a:lnTo>
                    <a:lnTo>
                      <a:pt x="0" y="19"/>
                    </a:lnTo>
                    <a:lnTo>
                      <a:pt x="1" y="24"/>
                    </a:lnTo>
                    <a:lnTo>
                      <a:pt x="4" y="24"/>
                    </a:lnTo>
                    <a:lnTo>
                      <a:pt x="6" y="24"/>
                    </a:lnTo>
                    <a:lnTo>
                      <a:pt x="8" y="23"/>
                    </a:lnTo>
                    <a:lnTo>
                      <a:pt x="9" y="23"/>
                    </a:lnTo>
                    <a:lnTo>
                      <a:pt x="12" y="22"/>
                    </a:lnTo>
                    <a:lnTo>
                      <a:pt x="14" y="22"/>
                    </a:lnTo>
                    <a:lnTo>
                      <a:pt x="16" y="21"/>
                    </a:lnTo>
                    <a:lnTo>
                      <a:pt x="19" y="21"/>
                    </a:lnTo>
                    <a:lnTo>
                      <a:pt x="21" y="19"/>
                    </a:lnTo>
                    <a:lnTo>
                      <a:pt x="22" y="19"/>
                    </a:lnTo>
                    <a:lnTo>
                      <a:pt x="24" y="18"/>
                    </a:lnTo>
                    <a:lnTo>
                      <a:pt x="27" y="18"/>
                    </a:lnTo>
                    <a:lnTo>
                      <a:pt x="29" y="17"/>
                    </a:lnTo>
                    <a:lnTo>
                      <a:pt x="31" y="17"/>
                    </a:lnTo>
                    <a:lnTo>
                      <a:pt x="33" y="16"/>
                    </a:lnTo>
                    <a:lnTo>
                      <a:pt x="35" y="16"/>
                    </a:lnTo>
                    <a:lnTo>
                      <a:pt x="37" y="15"/>
                    </a:lnTo>
                    <a:lnTo>
                      <a:pt x="39" y="15"/>
                    </a:lnTo>
                    <a:lnTo>
                      <a:pt x="42" y="14"/>
                    </a:lnTo>
                    <a:lnTo>
                      <a:pt x="43" y="13"/>
                    </a:lnTo>
                    <a:lnTo>
                      <a:pt x="45" y="13"/>
                    </a:lnTo>
                    <a:lnTo>
                      <a:pt x="48" y="11"/>
                    </a:lnTo>
                    <a:lnTo>
                      <a:pt x="49" y="11"/>
                    </a:lnTo>
                    <a:lnTo>
                      <a:pt x="51" y="10"/>
                    </a:lnTo>
                    <a:lnTo>
                      <a:pt x="53" y="10"/>
                    </a:lnTo>
                    <a:lnTo>
                      <a:pt x="56" y="9"/>
                    </a:lnTo>
                    <a:lnTo>
                      <a:pt x="57" y="8"/>
                    </a:lnTo>
                    <a:lnTo>
                      <a:pt x="59" y="8"/>
                    </a:lnTo>
                    <a:lnTo>
                      <a:pt x="60" y="7"/>
                    </a:lnTo>
                    <a:lnTo>
                      <a:pt x="62" y="7"/>
                    </a:lnTo>
                    <a:lnTo>
                      <a:pt x="65" y="6"/>
                    </a:lnTo>
                    <a:lnTo>
                      <a:pt x="66" y="5"/>
                    </a:lnTo>
                    <a:lnTo>
                      <a:pt x="67" y="1"/>
                    </a:lnTo>
                    <a:lnTo>
                      <a:pt x="66" y="5"/>
                    </a:lnTo>
                    <a:lnTo>
                      <a:pt x="67" y="5"/>
                    </a:lnTo>
                    <a:lnTo>
                      <a:pt x="67" y="3"/>
                    </a:lnTo>
                    <a:lnTo>
                      <a:pt x="67" y="2"/>
                    </a:lnTo>
                    <a:lnTo>
                      <a:pt x="67" y="1"/>
                    </a:lnTo>
                    <a:lnTo>
                      <a:pt x="66" y="1"/>
                    </a:lnTo>
                    <a:lnTo>
                      <a:pt x="66" y="0"/>
                    </a:lnTo>
                    <a:lnTo>
                      <a:pt x="65" y="0"/>
                    </a:lnTo>
                    <a:lnTo>
                      <a:pt x="65" y="1"/>
                    </a:lnTo>
                    <a:lnTo>
                      <a:pt x="64" y="5"/>
                    </a:lnTo>
                    <a:close/>
                  </a:path>
                </a:pathLst>
              </a:custGeom>
              <a:solidFill>
                <a:srgbClr val="FFFFFF"/>
              </a:solidFill>
              <a:ln w="9525">
                <a:noFill/>
                <a:round/>
                <a:headEnd/>
                <a:tailEnd/>
              </a:ln>
            </p:spPr>
            <p:txBody>
              <a:bodyPr/>
              <a:lstStyle/>
              <a:p>
                <a:endParaRPr lang="en-GB"/>
              </a:p>
            </p:txBody>
          </p:sp>
          <p:sp>
            <p:nvSpPr>
              <p:cNvPr id="178" name="Freeform 380"/>
              <p:cNvSpPr>
                <a:spLocks/>
              </p:cNvSpPr>
              <p:nvPr/>
            </p:nvSpPr>
            <p:spPr bwMode="auto">
              <a:xfrm>
                <a:off x="726" y="1948"/>
                <a:ext cx="45" cy="26"/>
              </a:xfrm>
              <a:custGeom>
                <a:avLst/>
                <a:gdLst>
                  <a:gd name="T0" fmla="*/ 0 w 91"/>
                  <a:gd name="T1" fmla="*/ 0 h 53"/>
                  <a:gd name="T2" fmla="*/ 17 w 91"/>
                  <a:gd name="T3" fmla="*/ 1 h 53"/>
                  <a:gd name="T4" fmla="*/ 22 w 91"/>
                  <a:gd name="T5" fmla="*/ 8 h 53"/>
                  <a:gd name="T6" fmla="*/ 22 w 91"/>
                  <a:gd name="T7" fmla="*/ 8 h 53"/>
                  <a:gd name="T8" fmla="*/ 21 w 91"/>
                  <a:gd name="T9" fmla="*/ 9 h 53"/>
                  <a:gd name="T10" fmla="*/ 21 w 91"/>
                  <a:gd name="T11" fmla="*/ 9 h 53"/>
                  <a:gd name="T12" fmla="*/ 20 w 91"/>
                  <a:gd name="T13" fmla="*/ 9 h 53"/>
                  <a:gd name="T14" fmla="*/ 20 w 91"/>
                  <a:gd name="T15" fmla="*/ 9 h 53"/>
                  <a:gd name="T16" fmla="*/ 19 w 91"/>
                  <a:gd name="T17" fmla="*/ 9 h 53"/>
                  <a:gd name="T18" fmla="*/ 19 w 91"/>
                  <a:gd name="T19" fmla="*/ 9 h 53"/>
                  <a:gd name="T20" fmla="*/ 18 w 91"/>
                  <a:gd name="T21" fmla="*/ 10 h 53"/>
                  <a:gd name="T22" fmla="*/ 18 w 91"/>
                  <a:gd name="T23" fmla="*/ 10 h 53"/>
                  <a:gd name="T24" fmla="*/ 17 w 91"/>
                  <a:gd name="T25" fmla="*/ 10 h 53"/>
                  <a:gd name="T26" fmla="*/ 17 w 91"/>
                  <a:gd name="T27" fmla="*/ 10 h 53"/>
                  <a:gd name="T28" fmla="*/ 16 w 91"/>
                  <a:gd name="T29" fmla="*/ 10 h 53"/>
                  <a:gd name="T30" fmla="*/ 16 w 91"/>
                  <a:gd name="T31" fmla="*/ 10 h 53"/>
                  <a:gd name="T32" fmla="*/ 15 w 91"/>
                  <a:gd name="T33" fmla="*/ 11 h 53"/>
                  <a:gd name="T34" fmla="*/ 15 w 91"/>
                  <a:gd name="T35" fmla="*/ 11 h 53"/>
                  <a:gd name="T36" fmla="*/ 14 w 91"/>
                  <a:gd name="T37" fmla="*/ 11 h 53"/>
                  <a:gd name="T38" fmla="*/ 14 w 91"/>
                  <a:gd name="T39" fmla="*/ 11 h 53"/>
                  <a:gd name="T40" fmla="*/ 13 w 91"/>
                  <a:gd name="T41" fmla="*/ 11 h 53"/>
                  <a:gd name="T42" fmla="*/ 13 w 91"/>
                  <a:gd name="T43" fmla="*/ 11 h 53"/>
                  <a:gd name="T44" fmla="*/ 12 w 91"/>
                  <a:gd name="T45" fmla="*/ 11 h 53"/>
                  <a:gd name="T46" fmla="*/ 12 w 91"/>
                  <a:gd name="T47" fmla="*/ 11 h 53"/>
                  <a:gd name="T48" fmla="*/ 11 w 91"/>
                  <a:gd name="T49" fmla="*/ 12 h 53"/>
                  <a:gd name="T50" fmla="*/ 11 w 91"/>
                  <a:gd name="T51" fmla="*/ 12 h 53"/>
                  <a:gd name="T52" fmla="*/ 10 w 91"/>
                  <a:gd name="T53" fmla="*/ 12 h 53"/>
                  <a:gd name="T54" fmla="*/ 10 w 91"/>
                  <a:gd name="T55" fmla="*/ 12 h 53"/>
                  <a:gd name="T56" fmla="*/ 9 w 91"/>
                  <a:gd name="T57" fmla="*/ 12 h 53"/>
                  <a:gd name="T58" fmla="*/ 9 w 91"/>
                  <a:gd name="T59" fmla="*/ 12 h 53"/>
                  <a:gd name="T60" fmla="*/ 8 w 91"/>
                  <a:gd name="T61" fmla="*/ 13 h 53"/>
                  <a:gd name="T62" fmla="*/ 8 w 91"/>
                  <a:gd name="T63" fmla="*/ 13 h 53"/>
                  <a:gd name="T64" fmla="*/ 7 w 91"/>
                  <a:gd name="T65" fmla="*/ 13 h 53"/>
                  <a:gd name="T66" fmla="*/ 7 w 91"/>
                  <a:gd name="T67" fmla="*/ 13 h 53"/>
                  <a:gd name="T68" fmla="*/ 6 w 91"/>
                  <a:gd name="T69" fmla="*/ 13 h 53"/>
                  <a:gd name="T70" fmla="*/ 0 w 91"/>
                  <a:gd name="T71" fmla="*/ 0 h 5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
                  <a:gd name="T109" fmla="*/ 0 h 53"/>
                  <a:gd name="T110" fmla="*/ 91 w 91"/>
                  <a:gd name="T111" fmla="*/ 53 h 5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 h="53">
                    <a:moveTo>
                      <a:pt x="0" y="0"/>
                    </a:moveTo>
                    <a:lnTo>
                      <a:pt x="68" y="7"/>
                    </a:lnTo>
                    <a:lnTo>
                      <a:pt x="91" y="34"/>
                    </a:lnTo>
                    <a:lnTo>
                      <a:pt x="89" y="34"/>
                    </a:lnTo>
                    <a:lnTo>
                      <a:pt x="86" y="36"/>
                    </a:lnTo>
                    <a:lnTo>
                      <a:pt x="85" y="37"/>
                    </a:lnTo>
                    <a:lnTo>
                      <a:pt x="83" y="37"/>
                    </a:lnTo>
                    <a:lnTo>
                      <a:pt x="81" y="38"/>
                    </a:lnTo>
                    <a:lnTo>
                      <a:pt x="79" y="38"/>
                    </a:lnTo>
                    <a:lnTo>
                      <a:pt x="77" y="39"/>
                    </a:lnTo>
                    <a:lnTo>
                      <a:pt x="75" y="40"/>
                    </a:lnTo>
                    <a:lnTo>
                      <a:pt x="73" y="40"/>
                    </a:lnTo>
                    <a:lnTo>
                      <a:pt x="71" y="41"/>
                    </a:lnTo>
                    <a:lnTo>
                      <a:pt x="69" y="41"/>
                    </a:lnTo>
                    <a:lnTo>
                      <a:pt x="67" y="42"/>
                    </a:lnTo>
                    <a:lnTo>
                      <a:pt x="66" y="42"/>
                    </a:lnTo>
                    <a:lnTo>
                      <a:pt x="63" y="44"/>
                    </a:lnTo>
                    <a:lnTo>
                      <a:pt x="61" y="44"/>
                    </a:lnTo>
                    <a:lnTo>
                      <a:pt x="59" y="45"/>
                    </a:lnTo>
                    <a:lnTo>
                      <a:pt x="58" y="45"/>
                    </a:lnTo>
                    <a:lnTo>
                      <a:pt x="55" y="46"/>
                    </a:lnTo>
                    <a:lnTo>
                      <a:pt x="53" y="47"/>
                    </a:lnTo>
                    <a:lnTo>
                      <a:pt x="51" y="47"/>
                    </a:lnTo>
                    <a:lnTo>
                      <a:pt x="49" y="47"/>
                    </a:lnTo>
                    <a:lnTo>
                      <a:pt x="47" y="48"/>
                    </a:lnTo>
                    <a:lnTo>
                      <a:pt x="45" y="48"/>
                    </a:lnTo>
                    <a:lnTo>
                      <a:pt x="43" y="49"/>
                    </a:lnTo>
                    <a:lnTo>
                      <a:pt x="41" y="49"/>
                    </a:lnTo>
                    <a:lnTo>
                      <a:pt x="39" y="50"/>
                    </a:lnTo>
                    <a:lnTo>
                      <a:pt x="37" y="50"/>
                    </a:lnTo>
                    <a:lnTo>
                      <a:pt x="34" y="52"/>
                    </a:lnTo>
                    <a:lnTo>
                      <a:pt x="32" y="52"/>
                    </a:lnTo>
                    <a:lnTo>
                      <a:pt x="31" y="53"/>
                    </a:lnTo>
                    <a:lnTo>
                      <a:pt x="29" y="53"/>
                    </a:lnTo>
                    <a:lnTo>
                      <a:pt x="26" y="53"/>
                    </a:lnTo>
                    <a:lnTo>
                      <a:pt x="0" y="0"/>
                    </a:lnTo>
                    <a:close/>
                  </a:path>
                </a:pathLst>
              </a:custGeom>
              <a:solidFill>
                <a:srgbClr val="FF7F7F"/>
              </a:solidFill>
              <a:ln w="9525">
                <a:noFill/>
                <a:round/>
                <a:headEnd/>
                <a:tailEnd/>
              </a:ln>
            </p:spPr>
            <p:txBody>
              <a:bodyPr/>
              <a:lstStyle/>
              <a:p>
                <a:endParaRPr lang="en-GB"/>
              </a:p>
            </p:txBody>
          </p:sp>
          <p:sp>
            <p:nvSpPr>
              <p:cNvPr id="179" name="Freeform 381"/>
              <p:cNvSpPr>
                <a:spLocks/>
              </p:cNvSpPr>
              <p:nvPr/>
            </p:nvSpPr>
            <p:spPr bwMode="auto">
              <a:xfrm>
                <a:off x="725" y="1947"/>
                <a:ext cx="36" cy="6"/>
              </a:xfrm>
              <a:custGeom>
                <a:avLst/>
                <a:gdLst>
                  <a:gd name="T0" fmla="*/ 18 w 71"/>
                  <a:gd name="T1" fmla="*/ 2 h 11"/>
                  <a:gd name="T2" fmla="*/ 18 w 71"/>
                  <a:gd name="T3" fmla="*/ 2 h 11"/>
                  <a:gd name="T4" fmla="*/ 1 w 71"/>
                  <a:gd name="T5" fmla="*/ 0 h 11"/>
                  <a:gd name="T6" fmla="*/ 0 w 71"/>
                  <a:gd name="T7" fmla="*/ 1 h 11"/>
                  <a:gd name="T8" fmla="*/ 18 w 71"/>
                  <a:gd name="T9" fmla="*/ 3 h 11"/>
                  <a:gd name="T10" fmla="*/ 17 w 71"/>
                  <a:gd name="T11" fmla="*/ 3 h 11"/>
                  <a:gd name="T12" fmla="*/ 18 w 71"/>
                  <a:gd name="T13" fmla="*/ 3 h 11"/>
                  <a:gd name="T14" fmla="*/ 18 w 71"/>
                  <a:gd name="T15" fmla="*/ 3 h 11"/>
                  <a:gd name="T16" fmla="*/ 18 w 71"/>
                  <a:gd name="T17" fmla="*/ 3 h 11"/>
                  <a:gd name="T18" fmla="*/ 18 w 71"/>
                  <a:gd name="T19" fmla="*/ 3 h 11"/>
                  <a:gd name="T20" fmla="*/ 18 w 71"/>
                  <a:gd name="T21" fmla="*/ 2 h 11"/>
                  <a:gd name="T22" fmla="*/ 18 w 71"/>
                  <a:gd name="T23" fmla="*/ 2 h 11"/>
                  <a:gd name="T24" fmla="*/ 18 w 71"/>
                  <a:gd name="T25" fmla="*/ 2 h 11"/>
                  <a:gd name="T26" fmla="*/ 18 w 71"/>
                  <a:gd name="T27" fmla="*/ 2 h 11"/>
                  <a:gd name="T28" fmla="*/ 18 w 71"/>
                  <a:gd name="T29" fmla="*/ 2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1"/>
                  <a:gd name="T47" fmla="*/ 71 w 71"/>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1">
                    <a:moveTo>
                      <a:pt x="71" y="6"/>
                    </a:moveTo>
                    <a:lnTo>
                      <a:pt x="69" y="6"/>
                    </a:lnTo>
                    <a:lnTo>
                      <a:pt x="1" y="0"/>
                    </a:lnTo>
                    <a:lnTo>
                      <a:pt x="0" y="4"/>
                    </a:lnTo>
                    <a:lnTo>
                      <a:pt x="69" y="11"/>
                    </a:lnTo>
                    <a:lnTo>
                      <a:pt x="68" y="10"/>
                    </a:lnTo>
                    <a:lnTo>
                      <a:pt x="69" y="11"/>
                    </a:lnTo>
                    <a:lnTo>
                      <a:pt x="70" y="11"/>
                    </a:lnTo>
                    <a:lnTo>
                      <a:pt x="71" y="10"/>
                    </a:lnTo>
                    <a:lnTo>
                      <a:pt x="71" y="9"/>
                    </a:lnTo>
                    <a:lnTo>
                      <a:pt x="71" y="8"/>
                    </a:lnTo>
                    <a:lnTo>
                      <a:pt x="71" y="6"/>
                    </a:lnTo>
                    <a:lnTo>
                      <a:pt x="70" y="6"/>
                    </a:lnTo>
                    <a:lnTo>
                      <a:pt x="69" y="6"/>
                    </a:lnTo>
                    <a:lnTo>
                      <a:pt x="71" y="6"/>
                    </a:lnTo>
                    <a:close/>
                  </a:path>
                </a:pathLst>
              </a:custGeom>
              <a:solidFill>
                <a:srgbClr val="FF7F7F"/>
              </a:solidFill>
              <a:ln w="9525">
                <a:noFill/>
                <a:round/>
                <a:headEnd/>
                <a:tailEnd/>
              </a:ln>
            </p:spPr>
            <p:txBody>
              <a:bodyPr/>
              <a:lstStyle/>
              <a:p>
                <a:endParaRPr lang="en-GB"/>
              </a:p>
            </p:txBody>
          </p:sp>
          <p:sp>
            <p:nvSpPr>
              <p:cNvPr id="180" name="Freeform 382"/>
              <p:cNvSpPr>
                <a:spLocks/>
              </p:cNvSpPr>
              <p:nvPr/>
            </p:nvSpPr>
            <p:spPr bwMode="auto">
              <a:xfrm>
                <a:off x="759" y="1950"/>
                <a:ext cx="14" cy="16"/>
              </a:xfrm>
              <a:custGeom>
                <a:avLst/>
                <a:gdLst>
                  <a:gd name="T0" fmla="*/ 7 w 26"/>
                  <a:gd name="T1" fmla="*/ 8 h 33"/>
                  <a:gd name="T2" fmla="*/ 7 w 26"/>
                  <a:gd name="T3" fmla="*/ 7 h 33"/>
                  <a:gd name="T4" fmla="*/ 1 w 26"/>
                  <a:gd name="T5" fmla="*/ 0 h 33"/>
                  <a:gd name="T6" fmla="*/ 0 w 26"/>
                  <a:gd name="T7" fmla="*/ 1 h 33"/>
                  <a:gd name="T8" fmla="*/ 6 w 26"/>
                  <a:gd name="T9" fmla="*/ 8 h 33"/>
                  <a:gd name="T10" fmla="*/ 6 w 26"/>
                  <a:gd name="T11" fmla="*/ 7 h 33"/>
                  <a:gd name="T12" fmla="*/ 6 w 26"/>
                  <a:gd name="T13" fmla="*/ 8 h 33"/>
                  <a:gd name="T14" fmla="*/ 6 w 26"/>
                  <a:gd name="T15" fmla="*/ 8 h 33"/>
                  <a:gd name="T16" fmla="*/ 7 w 26"/>
                  <a:gd name="T17" fmla="*/ 8 h 33"/>
                  <a:gd name="T18" fmla="*/ 7 w 26"/>
                  <a:gd name="T19" fmla="*/ 8 h 33"/>
                  <a:gd name="T20" fmla="*/ 7 w 26"/>
                  <a:gd name="T21" fmla="*/ 8 h 33"/>
                  <a:gd name="T22" fmla="*/ 8 w 26"/>
                  <a:gd name="T23" fmla="*/ 8 h 33"/>
                  <a:gd name="T24" fmla="*/ 8 w 26"/>
                  <a:gd name="T25" fmla="*/ 7 h 33"/>
                  <a:gd name="T26" fmla="*/ 8 w 26"/>
                  <a:gd name="T27" fmla="*/ 7 h 33"/>
                  <a:gd name="T28" fmla="*/ 7 w 26"/>
                  <a:gd name="T29" fmla="*/ 7 h 33"/>
                  <a:gd name="T30" fmla="*/ 7 w 26"/>
                  <a:gd name="T31" fmla="*/ 7 h 33"/>
                  <a:gd name="T32" fmla="*/ 7 w 26"/>
                  <a:gd name="T33" fmla="*/ 8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33"/>
                  <a:gd name="T53" fmla="*/ 26 w 26"/>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33">
                    <a:moveTo>
                      <a:pt x="24" y="33"/>
                    </a:moveTo>
                    <a:lnTo>
                      <a:pt x="25" y="28"/>
                    </a:lnTo>
                    <a:lnTo>
                      <a:pt x="3" y="0"/>
                    </a:lnTo>
                    <a:lnTo>
                      <a:pt x="0" y="4"/>
                    </a:lnTo>
                    <a:lnTo>
                      <a:pt x="22" y="32"/>
                    </a:lnTo>
                    <a:lnTo>
                      <a:pt x="23" y="28"/>
                    </a:lnTo>
                    <a:lnTo>
                      <a:pt x="22" y="32"/>
                    </a:lnTo>
                    <a:lnTo>
                      <a:pt x="23" y="33"/>
                    </a:lnTo>
                    <a:lnTo>
                      <a:pt x="24" y="33"/>
                    </a:lnTo>
                    <a:lnTo>
                      <a:pt x="25" y="33"/>
                    </a:lnTo>
                    <a:lnTo>
                      <a:pt x="25" y="32"/>
                    </a:lnTo>
                    <a:lnTo>
                      <a:pt x="26" y="32"/>
                    </a:lnTo>
                    <a:lnTo>
                      <a:pt x="26" y="30"/>
                    </a:lnTo>
                    <a:lnTo>
                      <a:pt x="26" y="29"/>
                    </a:lnTo>
                    <a:lnTo>
                      <a:pt x="25" y="29"/>
                    </a:lnTo>
                    <a:lnTo>
                      <a:pt x="25" y="28"/>
                    </a:lnTo>
                    <a:lnTo>
                      <a:pt x="24" y="33"/>
                    </a:lnTo>
                    <a:close/>
                  </a:path>
                </a:pathLst>
              </a:custGeom>
              <a:solidFill>
                <a:srgbClr val="FF7F7F"/>
              </a:solidFill>
              <a:ln w="9525">
                <a:noFill/>
                <a:round/>
                <a:headEnd/>
                <a:tailEnd/>
              </a:ln>
            </p:spPr>
            <p:txBody>
              <a:bodyPr/>
              <a:lstStyle/>
              <a:p>
                <a:endParaRPr lang="en-GB"/>
              </a:p>
            </p:txBody>
          </p:sp>
          <p:sp>
            <p:nvSpPr>
              <p:cNvPr id="181" name="Freeform 383"/>
              <p:cNvSpPr>
                <a:spLocks/>
              </p:cNvSpPr>
              <p:nvPr/>
            </p:nvSpPr>
            <p:spPr bwMode="auto">
              <a:xfrm>
                <a:off x="738" y="1964"/>
                <a:ext cx="33" cy="12"/>
              </a:xfrm>
              <a:custGeom>
                <a:avLst/>
                <a:gdLst>
                  <a:gd name="T0" fmla="*/ 1 w 67"/>
                  <a:gd name="T1" fmla="*/ 6 h 23"/>
                  <a:gd name="T2" fmla="*/ 1 w 67"/>
                  <a:gd name="T3" fmla="*/ 6 h 23"/>
                  <a:gd name="T4" fmla="*/ 3 w 67"/>
                  <a:gd name="T5" fmla="*/ 6 h 23"/>
                  <a:gd name="T6" fmla="*/ 3 w 67"/>
                  <a:gd name="T7" fmla="*/ 6 h 23"/>
                  <a:gd name="T8" fmla="*/ 5 w 67"/>
                  <a:gd name="T9" fmla="*/ 5 h 23"/>
                  <a:gd name="T10" fmla="*/ 5 w 67"/>
                  <a:gd name="T11" fmla="*/ 5 h 23"/>
                  <a:gd name="T12" fmla="*/ 7 w 67"/>
                  <a:gd name="T13" fmla="*/ 5 h 23"/>
                  <a:gd name="T14" fmla="*/ 7 w 67"/>
                  <a:gd name="T15" fmla="*/ 4 h 23"/>
                  <a:gd name="T16" fmla="*/ 9 w 67"/>
                  <a:gd name="T17" fmla="*/ 4 h 23"/>
                  <a:gd name="T18" fmla="*/ 9 w 67"/>
                  <a:gd name="T19" fmla="*/ 4 h 23"/>
                  <a:gd name="T20" fmla="*/ 11 w 67"/>
                  <a:gd name="T21" fmla="*/ 4 h 23"/>
                  <a:gd name="T22" fmla="*/ 11 w 67"/>
                  <a:gd name="T23" fmla="*/ 3 h 23"/>
                  <a:gd name="T24" fmla="*/ 13 w 67"/>
                  <a:gd name="T25" fmla="*/ 3 h 23"/>
                  <a:gd name="T26" fmla="*/ 13 w 67"/>
                  <a:gd name="T27" fmla="*/ 2 h 23"/>
                  <a:gd name="T28" fmla="*/ 15 w 67"/>
                  <a:gd name="T29" fmla="*/ 2 h 23"/>
                  <a:gd name="T30" fmla="*/ 15 w 67"/>
                  <a:gd name="T31" fmla="*/ 2 h 23"/>
                  <a:gd name="T32" fmla="*/ 16 w 67"/>
                  <a:gd name="T33" fmla="*/ 2 h 23"/>
                  <a:gd name="T34" fmla="*/ 15 w 67"/>
                  <a:gd name="T35" fmla="*/ 0 h 23"/>
                  <a:gd name="T36" fmla="*/ 15 w 67"/>
                  <a:gd name="T37" fmla="*/ 1 h 23"/>
                  <a:gd name="T38" fmla="*/ 14 w 67"/>
                  <a:gd name="T39" fmla="*/ 1 h 23"/>
                  <a:gd name="T40" fmla="*/ 13 w 67"/>
                  <a:gd name="T41" fmla="*/ 2 h 23"/>
                  <a:gd name="T42" fmla="*/ 12 w 67"/>
                  <a:gd name="T43" fmla="*/ 2 h 23"/>
                  <a:gd name="T44" fmla="*/ 11 w 67"/>
                  <a:gd name="T45" fmla="*/ 2 h 23"/>
                  <a:gd name="T46" fmla="*/ 10 w 67"/>
                  <a:gd name="T47" fmla="*/ 2 h 23"/>
                  <a:gd name="T48" fmla="*/ 9 w 67"/>
                  <a:gd name="T49" fmla="*/ 3 h 23"/>
                  <a:gd name="T50" fmla="*/ 8 w 67"/>
                  <a:gd name="T51" fmla="*/ 3 h 23"/>
                  <a:gd name="T52" fmla="*/ 7 w 67"/>
                  <a:gd name="T53" fmla="*/ 3 h 23"/>
                  <a:gd name="T54" fmla="*/ 6 w 67"/>
                  <a:gd name="T55" fmla="*/ 4 h 23"/>
                  <a:gd name="T56" fmla="*/ 5 w 67"/>
                  <a:gd name="T57" fmla="*/ 4 h 23"/>
                  <a:gd name="T58" fmla="*/ 4 w 67"/>
                  <a:gd name="T59" fmla="*/ 4 h 23"/>
                  <a:gd name="T60" fmla="*/ 3 w 67"/>
                  <a:gd name="T61" fmla="*/ 4 h 23"/>
                  <a:gd name="T62" fmla="*/ 2 w 67"/>
                  <a:gd name="T63" fmla="*/ 5 h 23"/>
                  <a:gd name="T64" fmla="*/ 1 w 67"/>
                  <a:gd name="T65" fmla="*/ 5 h 23"/>
                  <a:gd name="T66" fmla="*/ 1 w 67"/>
                  <a:gd name="T67" fmla="*/ 5 h 23"/>
                  <a:gd name="T68" fmla="*/ 0 w 67"/>
                  <a:gd name="T69" fmla="*/ 5 h 23"/>
                  <a:gd name="T70" fmla="*/ 0 w 67"/>
                  <a:gd name="T71" fmla="*/ 5 h 23"/>
                  <a:gd name="T72" fmla="*/ 0 w 67"/>
                  <a:gd name="T73" fmla="*/ 6 h 23"/>
                  <a:gd name="T74" fmla="*/ 0 w 67"/>
                  <a:gd name="T75" fmla="*/ 6 h 23"/>
                  <a:gd name="T76" fmla="*/ 1 w 67"/>
                  <a:gd name="T77" fmla="*/ 6 h 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23"/>
                  <a:gd name="T119" fmla="*/ 67 w 67"/>
                  <a:gd name="T120" fmla="*/ 23 h 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23">
                    <a:moveTo>
                      <a:pt x="0" y="22"/>
                    </a:moveTo>
                    <a:lnTo>
                      <a:pt x="4" y="23"/>
                    </a:lnTo>
                    <a:lnTo>
                      <a:pt x="5" y="23"/>
                    </a:lnTo>
                    <a:lnTo>
                      <a:pt x="7" y="23"/>
                    </a:lnTo>
                    <a:lnTo>
                      <a:pt x="9" y="22"/>
                    </a:lnTo>
                    <a:lnTo>
                      <a:pt x="12" y="22"/>
                    </a:lnTo>
                    <a:lnTo>
                      <a:pt x="13" y="21"/>
                    </a:lnTo>
                    <a:lnTo>
                      <a:pt x="15" y="21"/>
                    </a:lnTo>
                    <a:lnTo>
                      <a:pt x="17" y="20"/>
                    </a:lnTo>
                    <a:lnTo>
                      <a:pt x="20" y="20"/>
                    </a:lnTo>
                    <a:lnTo>
                      <a:pt x="22" y="18"/>
                    </a:lnTo>
                    <a:lnTo>
                      <a:pt x="23" y="18"/>
                    </a:lnTo>
                    <a:lnTo>
                      <a:pt x="25" y="18"/>
                    </a:lnTo>
                    <a:lnTo>
                      <a:pt x="28" y="17"/>
                    </a:lnTo>
                    <a:lnTo>
                      <a:pt x="30" y="17"/>
                    </a:lnTo>
                    <a:lnTo>
                      <a:pt x="31" y="16"/>
                    </a:lnTo>
                    <a:lnTo>
                      <a:pt x="34" y="16"/>
                    </a:lnTo>
                    <a:lnTo>
                      <a:pt x="36" y="15"/>
                    </a:lnTo>
                    <a:lnTo>
                      <a:pt x="38" y="14"/>
                    </a:lnTo>
                    <a:lnTo>
                      <a:pt x="39" y="14"/>
                    </a:lnTo>
                    <a:lnTo>
                      <a:pt x="42" y="13"/>
                    </a:lnTo>
                    <a:lnTo>
                      <a:pt x="44" y="13"/>
                    </a:lnTo>
                    <a:lnTo>
                      <a:pt x="46" y="12"/>
                    </a:lnTo>
                    <a:lnTo>
                      <a:pt x="47" y="12"/>
                    </a:lnTo>
                    <a:lnTo>
                      <a:pt x="50" y="10"/>
                    </a:lnTo>
                    <a:lnTo>
                      <a:pt x="52" y="10"/>
                    </a:lnTo>
                    <a:lnTo>
                      <a:pt x="54" y="9"/>
                    </a:lnTo>
                    <a:lnTo>
                      <a:pt x="55" y="8"/>
                    </a:lnTo>
                    <a:lnTo>
                      <a:pt x="58" y="8"/>
                    </a:lnTo>
                    <a:lnTo>
                      <a:pt x="60" y="7"/>
                    </a:lnTo>
                    <a:lnTo>
                      <a:pt x="61" y="7"/>
                    </a:lnTo>
                    <a:lnTo>
                      <a:pt x="63" y="6"/>
                    </a:lnTo>
                    <a:lnTo>
                      <a:pt x="66" y="5"/>
                    </a:lnTo>
                    <a:lnTo>
                      <a:pt x="67" y="5"/>
                    </a:lnTo>
                    <a:lnTo>
                      <a:pt x="66" y="0"/>
                    </a:lnTo>
                    <a:lnTo>
                      <a:pt x="63" y="0"/>
                    </a:lnTo>
                    <a:lnTo>
                      <a:pt x="62" y="1"/>
                    </a:lnTo>
                    <a:lnTo>
                      <a:pt x="60" y="2"/>
                    </a:lnTo>
                    <a:lnTo>
                      <a:pt x="58" y="2"/>
                    </a:lnTo>
                    <a:lnTo>
                      <a:pt x="57" y="4"/>
                    </a:lnTo>
                    <a:lnTo>
                      <a:pt x="54" y="4"/>
                    </a:lnTo>
                    <a:lnTo>
                      <a:pt x="52" y="5"/>
                    </a:lnTo>
                    <a:lnTo>
                      <a:pt x="50" y="6"/>
                    </a:lnTo>
                    <a:lnTo>
                      <a:pt x="49" y="6"/>
                    </a:lnTo>
                    <a:lnTo>
                      <a:pt x="46" y="7"/>
                    </a:lnTo>
                    <a:lnTo>
                      <a:pt x="44" y="7"/>
                    </a:lnTo>
                    <a:lnTo>
                      <a:pt x="43" y="8"/>
                    </a:lnTo>
                    <a:lnTo>
                      <a:pt x="40" y="8"/>
                    </a:lnTo>
                    <a:lnTo>
                      <a:pt x="38" y="9"/>
                    </a:lnTo>
                    <a:lnTo>
                      <a:pt x="36" y="9"/>
                    </a:lnTo>
                    <a:lnTo>
                      <a:pt x="35" y="10"/>
                    </a:lnTo>
                    <a:lnTo>
                      <a:pt x="32" y="10"/>
                    </a:lnTo>
                    <a:lnTo>
                      <a:pt x="30" y="12"/>
                    </a:lnTo>
                    <a:lnTo>
                      <a:pt x="28" y="12"/>
                    </a:lnTo>
                    <a:lnTo>
                      <a:pt x="27" y="13"/>
                    </a:lnTo>
                    <a:lnTo>
                      <a:pt x="24" y="13"/>
                    </a:lnTo>
                    <a:lnTo>
                      <a:pt x="22" y="14"/>
                    </a:lnTo>
                    <a:lnTo>
                      <a:pt x="21" y="14"/>
                    </a:lnTo>
                    <a:lnTo>
                      <a:pt x="19" y="15"/>
                    </a:lnTo>
                    <a:lnTo>
                      <a:pt x="16" y="15"/>
                    </a:lnTo>
                    <a:lnTo>
                      <a:pt x="14" y="16"/>
                    </a:lnTo>
                    <a:lnTo>
                      <a:pt x="12" y="16"/>
                    </a:lnTo>
                    <a:lnTo>
                      <a:pt x="10" y="17"/>
                    </a:lnTo>
                    <a:lnTo>
                      <a:pt x="8" y="17"/>
                    </a:lnTo>
                    <a:lnTo>
                      <a:pt x="6" y="17"/>
                    </a:lnTo>
                    <a:lnTo>
                      <a:pt x="4" y="18"/>
                    </a:lnTo>
                    <a:lnTo>
                      <a:pt x="2" y="18"/>
                    </a:lnTo>
                    <a:lnTo>
                      <a:pt x="5" y="20"/>
                    </a:lnTo>
                    <a:lnTo>
                      <a:pt x="2" y="18"/>
                    </a:lnTo>
                    <a:lnTo>
                      <a:pt x="1" y="18"/>
                    </a:lnTo>
                    <a:lnTo>
                      <a:pt x="1" y="20"/>
                    </a:lnTo>
                    <a:lnTo>
                      <a:pt x="0" y="20"/>
                    </a:lnTo>
                    <a:lnTo>
                      <a:pt x="0" y="21"/>
                    </a:lnTo>
                    <a:lnTo>
                      <a:pt x="0" y="22"/>
                    </a:lnTo>
                    <a:lnTo>
                      <a:pt x="0" y="23"/>
                    </a:lnTo>
                    <a:lnTo>
                      <a:pt x="1" y="23"/>
                    </a:lnTo>
                    <a:lnTo>
                      <a:pt x="2" y="23"/>
                    </a:lnTo>
                    <a:lnTo>
                      <a:pt x="4" y="23"/>
                    </a:lnTo>
                    <a:lnTo>
                      <a:pt x="0" y="22"/>
                    </a:lnTo>
                    <a:close/>
                  </a:path>
                </a:pathLst>
              </a:custGeom>
              <a:solidFill>
                <a:srgbClr val="FF7F7F"/>
              </a:solidFill>
              <a:ln w="9525">
                <a:noFill/>
                <a:round/>
                <a:headEnd/>
                <a:tailEnd/>
              </a:ln>
            </p:spPr>
            <p:txBody>
              <a:bodyPr/>
              <a:lstStyle/>
              <a:p>
                <a:endParaRPr lang="en-GB"/>
              </a:p>
            </p:txBody>
          </p:sp>
          <p:sp>
            <p:nvSpPr>
              <p:cNvPr id="182" name="Freeform 384"/>
              <p:cNvSpPr>
                <a:spLocks/>
              </p:cNvSpPr>
              <p:nvPr/>
            </p:nvSpPr>
            <p:spPr bwMode="auto">
              <a:xfrm>
                <a:off x="725" y="1947"/>
                <a:ext cx="15" cy="28"/>
              </a:xfrm>
              <a:custGeom>
                <a:avLst/>
                <a:gdLst>
                  <a:gd name="T0" fmla="*/ 0 w 31"/>
                  <a:gd name="T1" fmla="*/ 0 h 56"/>
                  <a:gd name="T2" fmla="*/ 0 w 31"/>
                  <a:gd name="T3" fmla="*/ 1 h 56"/>
                  <a:gd name="T4" fmla="*/ 6 w 31"/>
                  <a:gd name="T5" fmla="*/ 14 h 56"/>
                  <a:gd name="T6" fmla="*/ 7 w 31"/>
                  <a:gd name="T7" fmla="*/ 14 h 56"/>
                  <a:gd name="T8" fmla="*/ 1 w 31"/>
                  <a:gd name="T9" fmla="*/ 1 h 56"/>
                  <a:gd name="T10" fmla="*/ 0 w 31"/>
                  <a:gd name="T11" fmla="*/ 1 h 56"/>
                  <a:gd name="T12" fmla="*/ 1 w 31"/>
                  <a:gd name="T13" fmla="*/ 1 h 56"/>
                  <a:gd name="T14" fmla="*/ 0 w 31"/>
                  <a:gd name="T15" fmla="*/ 1 h 56"/>
                  <a:gd name="T16" fmla="*/ 0 w 31"/>
                  <a:gd name="T17" fmla="*/ 0 h 56"/>
                  <a:gd name="T18" fmla="*/ 0 w 31"/>
                  <a:gd name="T19" fmla="*/ 0 h 56"/>
                  <a:gd name="T20" fmla="*/ 0 w 31"/>
                  <a:gd name="T21" fmla="*/ 0 h 56"/>
                  <a:gd name="T22" fmla="*/ 0 w 31"/>
                  <a:gd name="T23" fmla="*/ 0 h 56"/>
                  <a:gd name="T24" fmla="*/ 0 w 31"/>
                  <a:gd name="T25" fmla="*/ 1 h 56"/>
                  <a:gd name="T26" fmla="*/ 0 w 31"/>
                  <a:gd name="T27" fmla="*/ 1 h 56"/>
                  <a:gd name="T28" fmla="*/ 0 w 31"/>
                  <a:gd name="T29" fmla="*/ 1 h 56"/>
                  <a:gd name="T30" fmla="*/ 0 w 31"/>
                  <a:gd name="T31" fmla="*/ 0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
                  <a:gd name="T49" fmla="*/ 0 h 56"/>
                  <a:gd name="T50" fmla="*/ 31 w 31"/>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 h="56">
                    <a:moveTo>
                      <a:pt x="2" y="0"/>
                    </a:moveTo>
                    <a:lnTo>
                      <a:pt x="0" y="3"/>
                    </a:lnTo>
                    <a:lnTo>
                      <a:pt x="26" y="56"/>
                    </a:lnTo>
                    <a:lnTo>
                      <a:pt x="31" y="54"/>
                    </a:lnTo>
                    <a:lnTo>
                      <a:pt x="4" y="1"/>
                    </a:lnTo>
                    <a:lnTo>
                      <a:pt x="1" y="4"/>
                    </a:lnTo>
                    <a:lnTo>
                      <a:pt x="4" y="1"/>
                    </a:lnTo>
                    <a:lnTo>
                      <a:pt x="3" y="1"/>
                    </a:lnTo>
                    <a:lnTo>
                      <a:pt x="3" y="0"/>
                    </a:lnTo>
                    <a:lnTo>
                      <a:pt x="2" y="0"/>
                    </a:lnTo>
                    <a:lnTo>
                      <a:pt x="1" y="0"/>
                    </a:lnTo>
                    <a:lnTo>
                      <a:pt x="0" y="0"/>
                    </a:lnTo>
                    <a:lnTo>
                      <a:pt x="0" y="1"/>
                    </a:lnTo>
                    <a:lnTo>
                      <a:pt x="0" y="2"/>
                    </a:lnTo>
                    <a:lnTo>
                      <a:pt x="0" y="3"/>
                    </a:lnTo>
                    <a:lnTo>
                      <a:pt x="2" y="0"/>
                    </a:lnTo>
                    <a:close/>
                  </a:path>
                </a:pathLst>
              </a:custGeom>
              <a:solidFill>
                <a:srgbClr val="FF7F7F"/>
              </a:solidFill>
              <a:ln w="9525">
                <a:noFill/>
                <a:round/>
                <a:headEnd/>
                <a:tailEnd/>
              </a:ln>
            </p:spPr>
            <p:txBody>
              <a:bodyPr/>
              <a:lstStyle/>
              <a:p>
                <a:endParaRPr lang="en-GB"/>
              </a:p>
            </p:txBody>
          </p:sp>
          <p:sp>
            <p:nvSpPr>
              <p:cNvPr id="183" name="Freeform 385"/>
              <p:cNvSpPr>
                <a:spLocks/>
              </p:cNvSpPr>
              <p:nvPr/>
            </p:nvSpPr>
            <p:spPr bwMode="auto">
              <a:xfrm>
                <a:off x="413" y="2106"/>
                <a:ext cx="1" cy="3"/>
              </a:xfrm>
              <a:custGeom>
                <a:avLst/>
                <a:gdLst>
                  <a:gd name="T0" fmla="*/ 0 w 4"/>
                  <a:gd name="T1" fmla="*/ 0 h 7"/>
                  <a:gd name="T2" fmla="*/ 0 w 4"/>
                  <a:gd name="T3" fmla="*/ 0 h 7"/>
                  <a:gd name="T4" fmla="*/ 0 w 4"/>
                  <a:gd name="T5" fmla="*/ 0 h 7"/>
                  <a:gd name="T6" fmla="*/ 0 w 4"/>
                  <a:gd name="T7" fmla="*/ 0 h 7"/>
                  <a:gd name="T8" fmla="*/ 0 w 4"/>
                  <a:gd name="T9" fmla="*/ 1 h 7"/>
                  <a:gd name="T10" fmla="*/ 0 w 4"/>
                  <a:gd name="T11" fmla="*/ 1 h 7"/>
                  <a:gd name="T12" fmla="*/ 0 w 4"/>
                  <a:gd name="T13" fmla="*/ 1 h 7"/>
                  <a:gd name="T14" fmla="*/ 0 w 4"/>
                  <a:gd name="T15" fmla="*/ 1 h 7"/>
                  <a:gd name="T16" fmla="*/ 0 w 4"/>
                  <a:gd name="T17" fmla="*/ 1 h 7"/>
                  <a:gd name="T18" fmla="*/ 0 w 4"/>
                  <a:gd name="T19" fmla="*/ 1 h 7"/>
                  <a:gd name="T20" fmla="*/ 0 w 4"/>
                  <a:gd name="T21" fmla="*/ 1 h 7"/>
                  <a:gd name="T22" fmla="*/ 0 w 4"/>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
                  <a:gd name="T38" fmla="*/ 4 w 4"/>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
                    <a:moveTo>
                      <a:pt x="4" y="0"/>
                    </a:moveTo>
                    <a:lnTo>
                      <a:pt x="2" y="0"/>
                    </a:lnTo>
                    <a:lnTo>
                      <a:pt x="1" y="1"/>
                    </a:lnTo>
                    <a:lnTo>
                      <a:pt x="0" y="2"/>
                    </a:lnTo>
                    <a:lnTo>
                      <a:pt x="0" y="4"/>
                    </a:lnTo>
                    <a:lnTo>
                      <a:pt x="0" y="5"/>
                    </a:lnTo>
                    <a:lnTo>
                      <a:pt x="0" y="6"/>
                    </a:lnTo>
                    <a:lnTo>
                      <a:pt x="1" y="6"/>
                    </a:lnTo>
                    <a:lnTo>
                      <a:pt x="1" y="7"/>
                    </a:lnTo>
                    <a:lnTo>
                      <a:pt x="2" y="7"/>
                    </a:lnTo>
                    <a:lnTo>
                      <a:pt x="4" y="7"/>
                    </a:lnTo>
                    <a:lnTo>
                      <a:pt x="4" y="0"/>
                    </a:lnTo>
                    <a:close/>
                  </a:path>
                </a:pathLst>
              </a:custGeom>
              <a:solidFill>
                <a:srgbClr val="FFFFFF"/>
              </a:solidFill>
              <a:ln w="9525">
                <a:noFill/>
                <a:round/>
                <a:headEnd/>
                <a:tailEnd/>
              </a:ln>
            </p:spPr>
            <p:txBody>
              <a:bodyPr/>
              <a:lstStyle/>
              <a:p>
                <a:endParaRPr lang="en-GB"/>
              </a:p>
            </p:txBody>
          </p:sp>
          <p:sp>
            <p:nvSpPr>
              <p:cNvPr id="184" name="Freeform 386"/>
              <p:cNvSpPr>
                <a:spLocks/>
              </p:cNvSpPr>
              <p:nvPr/>
            </p:nvSpPr>
            <p:spPr bwMode="auto">
              <a:xfrm>
                <a:off x="414" y="2106"/>
                <a:ext cx="564" cy="3"/>
              </a:xfrm>
              <a:custGeom>
                <a:avLst/>
                <a:gdLst>
                  <a:gd name="T0" fmla="*/ 283 w 1126"/>
                  <a:gd name="T1" fmla="*/ 1 h 7"/>
                  <a:gd name="T2" fmla="*/ 283 w 1126"/>
                  <a:gd name="T3" fmla="*/ 0 h 7"/>
                  <a:gd name="T4" fmla="*/ 0 w 1126"/>
                  <a:gd name="T5" fmla="*/ 0 h 7"/>
                  <a:gd name="T6" fmla="*/ 0 w 1126"/>
                  <a:gd name="T7" fmla="*/ 1 h 7"/>
                  <a:gd name="T8" fmla="*/ 283 w 1126"/>
                  <a:gd name="T9" fmla="*/ 1 h 7"/>
                  <a:gd name="T10" fmla="*/ 283 w 1126"/>
                  <a:gd name="T11" fmla="*/ 1 h 7"/>
                  <a:gd name="T12" fmla="*/ 0 60000 65536"/>
                  <a:gd name="T13" fmla="*/ 0 60000 65536"/>
                  <a:gd name="T14" fmla="*/ 0 60000 65536"/>
                  <a:gd name="T15" fmla="*/ 0 60000 65536"/>
                  <a:gd name="T16" fmla="*/ 0 60000 65536"/>
                  <a:gd name="T17" fmla="*/ 0 60000 65536"/>
                  <a:gd name="T18" fmla="*/ 0 w 1126"/>
                  <a:gd name="T19" fmla="*/ 0 h 7"/>
                  <a:gd name="T20" fmla="*/ 1126 w 1126"/>
                  <a:gd name="T21" fmla="*/ 7 h 7"/>
                </a:gdLst>
                <a:ahLst/>
                <a:cxnLst>
                  <a:cxn ang="T12">
                    <a:pos x="T0" y="T1"/>
                  </a:cxn>
                  <a:cxn ang="T13">
                    <a:pos x="T2" y="T3"/>
                  </a:cxn>
                  <a:cxn ang="T14">
                    <a:pos x="T4" y="T5"/>
                  </a:cxn>
                  <a:cxn ang="T15">
                    <a:pos x="T6" y="T7"/>
                  </a:cxn>
                  <a:cxn ang="T16">
                    <a:pos x="T8" y="T9"/>
                  </a:cxn>
                  <a:cxn ang="T17">
                    <a:pos x="T10" y="T11"/>
                  </a:cxn>
                </a:cxnLst>
                <a:rect l="T18" t="T19" r="T20" b="T21"/>
                <a:pathLst>
                  <a:path w="1126" h="7">
                    <a:moveTo>
                      <a:pt x="1126" y="4"/>
                    </a:moveTo>
                    <a:lnTo>
                      <a:pt x="1126" y="0"/>
                    </a:lnTo>
                    <a:lnTo>
                      <a:pt x="0" y="0"/>
                    </a:lnTo>
                    <a:lnTo>
                      <a:pt x="0" y="7"/>
                    </a:lnTo>
                    <a:lnTo>
                      <a:pt x="1126" y="7"/>
                    </a:lnTo>
                    <a:lnTo>
                      <a:pt x="1126" y="4"/>
                    </a:lnTo>
                    <a:close/>
                  </a:path>
                </a:pathLst>
              </a:custGeom>
              <a:solidFill>
                <a:srgbClr val="FFFFFF"/>
              </a:solidFill>
              <a:ln w="9525">
                <a:noFill/>
                <a:round/>
                <a:headEnd/>
                <a:tailEnd/>
              </a:ln>
            </p:spPr>
            <p:txBody>
              <a:bodyPr/>
              <a:lstStyle/>
              <a:p>
                <a:endParaRPr lang="en-GB"/>
              </a:p>
            </p:txBody>
          </p:sp>
          <p:sp>
            <p:nvSpPr>
              <p:cNvPr id="185" name="Freeform 387"/>
              <p:cNvSpPr>
                <a:spLocks/>
              </p:cNvSpPr>
              <p:nvPr/>
            </p:nvSpPr>
            <p:spPr bwMode="auto">
              <a:xfrm>
                <a:off x="978" y="2106"/>
                <a:ext cx="1" cy="3"/>
              </a:xfrm>
              <a:custGeom>
                <a:avLst/>
                <a:gdLst>
                  <a:gd name="T0" fmla="*/ 0 w 4"/>
                  <a:gd name="T1" fmla="*/ 1 h 7"/>
                  <a:gd name="T2" fmla="*/ 0 w 4"/>
                  <a:gd name="T3" fmla="*/ 1 h 7"/>
                  <a:gd name="T4" fmla="*/ 0 w 4"/>
                  <a:gd name="T5" fmla="*/ 1 h 7"/>
                  <a:gd name="T6" fmla="*/ 0 w 4"/>
                  <a:gd name="T7" fmla="*/ 1 h 7"/>
                  <a:gd name="T8" fmla="*/ 0 w 4"/>
                  <a:gd name="T9" fmla="*/ 1 h 7"/>
                  <a:gd name="T10" fmla="*/ 0 w 4"/>
                  <a:gd name="T11" fmla="*/ 1 h 7"/>
                  <a:gd name="T12" fmla="*/ 0 w 4"/>
                  <a:gd name="T13" fmla="*/ 1 h 7"/>
                  <a:gd name="T14" fmla="*/ 0 w 4"/>
                  <a:gd name="T15" fmla="*/ 0 h 7"/>
                  <a:gd name="T16" fmla="*/ 0 w 4"/>
                  <a:gd name="T17" fmla="*/ 0 h 7"/>
                  <a:gd name="T18" fmla="*/ 0 w 4"/>
                  <a:gd name="T19" fmla="*/ 0 h 7"/>
                  <a:gd name="T20" fmla="*/ 0 w 4"/>
                  <a:gd name="T21" fmla="*/ 0 h 7"/>
                  <a:gd name="T22" fmla="*/ 0 w 4"/>
                  <a:gd name="T23" fmla="*/ 1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
                  <a:gd name="T38" fmla="*/ 4 w 4"/>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
                    <a:moveTo>
                      <a:pt x="0" y="7"/>
                    </a:moveTo>
                    <a:lnTo>
                      <a:pt x="2" y="7"/>
                    </a:lnTo>
                    <a:lnTo>
                      <a:pt x="3" y="7"/>
                    </a:lnTo>
                    <a:lnTo>
                      <a:pt x="3" y="6"/>
                    </a:lnTo>
                    <a:lnTo>
                      <a:pt x="4" y="6"/>
                    </a:lnTo>
                    <a:lnTo>
                      <a:pt x="4" y="5"/>
                    </a:lnTo>
                    <a:lnTo>
                      <a:pt x="4" y="4"/>
                    </a:lnTo>
                    <a:lnTo>
                      <a:pt x="4" y="2"/>
                    </a:lnTo>
                    <a:lnTo>
                      <a:pt x="3" y="1"/>
                    </a:lnTo>
                    <a:lnTo>
                      <a:pt x="2" y="0"/>
                    </a:lnTo>
                    <a:lnTo>
                      <a:pt x="0" y="0"/>
                    </a:lnTo>
                    <a:lnTo>
                      <a:pt x="0" y="7"/>
                    </a:lnTo>
                    <a:close/>
                  </a:path>
                </a:pathLst>
              </a:custGeom>
              <a:solidFill>
                <a:srgbClr val="FFFFFF"/>
              </a:solidFill>
              <a:ln w="9525">
                <a:noFill/>
                <a:round/>
                <a:headEnd/>
                <a:tailEnd/>
              </a:ln>
            </p:spPr>
            <p:txBody>
              <a:bodyPr/>
              <a:lstStyle/>
              <a:p>
                <a:endParaRPr lang="en-GB"/>
              </a:p>
            </p:txBody>
          </p:sp>
          <p:sp>
            <p:nvSpPr>
              <p:cNvPr id="186" name="Freeform 388"/>
              <p:cNvSpPr>
                <a:spLocks/>
              </p:cNvSpPr>
              <p:nvPr/>
            </p:nvSpPr>
            <p:spPr bwMode="auto">
              <a:xfrm>
                <a:off x="462" y="1986"/>
                <a:ext cx="2" cy="2"/>
              </a:xfrm>
              <a:custGeom>
                <a:avLst/>
                <a:gdLst>
                  <a:gd name="T0" fmla="*/ 1 w 5"/>
                  <a:gd name="T1" fmla="*/ 1 h 3"/>
                  <a:gd name="T2" fmla="*/ 1 w 5"/>
                  <a:gd name="T3" fmla="*/ 1 h 3"/>
                  <a:gd name="T4" fmla="*/ 1 w 5"/>
                  <a:gd name="T5" fmla="*/ 1 h 3"/>
                  <a:gd name="T6" fmla="*/ 0 w 5"/>
                  <a:gd name="T7" fmla="*/ 1 h 3"/>
                  <a:gd name="T8" fmla="*/ 0 w 5"/>
                  <a:gd name="T9" fmla="*/ 0 h 3"/>
                  <a:gd name="T10" fmla="*/ 0 w 5"/>
                  <a:gd name="T11" fmla="*/ 0 h 3"/>
                  <a:gd name="T12" fmla="*/ 0 w 5"/>
                  <a:gd name="T13" fmla="*/ 1 h 3"/>
                  <a:gd name="T14" fmla="*/ 0 w 5"/>
                  <a:gd name="T15" fmla="*/ 1 h 3"/>
                  <a:gd name="T16" fmla="*/ 0 w 5"/>
                  <a:gd name="T17" fmla="*/ 1 h 3"/>
                  <a:gd name="T18" fmla="*/ 1 w 5"/>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5" y="3"/>
                    </a:moveTo>
                    <a:lnTo>
                      <a:pt x="5" y="2"/>
                    </a:lnTo>
                    <a:lnTo>
                      <a:pt x="5" y="1"/>
                    </a:lnTo>
                    <a:lnTo>
                      <a:pt x="3" y="1"/>
                    </a:lnTo>
                    <a:lnTo>
                      <a:pt x="3" y="0"/>
                    </a:lnTo>
                    <a:lnTo>
                      <a:pt x="2" y="0"/>
                    </a:lnTo>
                    <a:lnTo>
                      <a:pt x="1" y="1"/>
                    </a:lnTo>
                    <a:lnTo>
                      <a:pt x="0" y="1"/>
                    </a:lnTo>
                    <a:lnTo>
                      <a:pt x="0" y="2"/>
                    </a:lnTo>
                    <a:lnTo>
                      <a:pt x="5" y="3"/>
                    </a:lnTo>
                    <a:close/>
                  </a:path>
                </a:pathLst>
              </a:custGeom>
              <a:solidFill>
                <a:srgbClr val="000000"/>
              </a:solidFill>
              <a:ln w="9525">
                <a:noFill/>
                <a:round/>
                <a:headEnd/>
                <a:tailEnd/>
              </a:ln>
            </p:spPr>
            <p:txBody>
              <a:bodyPr/>
              <a:lstStyle/>
              <a:p>
                <a:endParaRPr lang="en-GB"/>
              </a:p>
            </p:txBody>
          </p:sp>
          <p:sp>
            <p:nvSpPr>
              <p:cNvPr id="187" name="Freeform 389"/>
              <p:cNvSpPr>
                <a:spLocks/>
              </p:cNvSpPr>
              <p:nvPr/>
            </p:nvSpPr>
            <p:spPr bwMode="auto">
              <a:xfrm>
                <a:off x="457" y="1987"/>
                <a:ext cx="18" cy="155"/>
              </a:xfrm>
              <a:custGeom>
                <a:avLst/>
                <a:gdLst>
                  <a:gd name="T0" fmla="*/ 9 w 36"/>
                  <a:gd name="T1" fmla="*/ 75 h 310"/>
                  <a:gd name="T2" fmla="*/ 7 w 36"/>
                  <a:gd name="T3" fmla="*/ 70 h 310"/>
                  <a:gd name="T4" fmla="*/ 6 w 36"/>
                  <a:gd name="T5" fmla="*/ 65 h 310"/>
                  <a:gd name="T6" fmla="*/ 5 w 36"/>
                  <a:gd name="T7" fmla="*/ 59 h 310"/>
                  <a:gd name="T8" fmla="*/ 5 w 36"/>
                  <a:gd name="T9" fmla="*/ 54 h 310"/>
                  <a:gd name="T10" fmla="*/ 4 w 36"/>
                  <a:gd name="T11" fmla="*/ 49 h 310"/>
                  <a:gd name="T12" fmla="*/ 3 w 36"/>
                  <a:gd name="T13" fmla="*/ 44 h 310"/>
                  <a:gd name="T14" fmla="*/ 2 w 36"/>
                  <a:gd name="T15" fmla="*/ 39 h 310"/>
                  <a:gd name="T16" fmla="*/ 2 w 36"/>
                  <a:gd name="T17" fmla="*/ 35 h 310"/>
                  <a:gd name="T18" fmla="*/ 1 w 36"/>
                  <a:gd name="T19" fmla="*/ 29 h 310"/>
                  <a:gd name="T20" fmla="*/ 1 w 36"/>
                  <a:gd name="T21" fmla="*/ 24 h 310"/>
                  <a:gd name="T22" fmla="*/ 1 w 36"/>
                  <a:gd name="T23" fmla="*/ 19 h 310"/>
                  <a:gd name="T24" fmla="*/ 1 w 36"/>
                  <a:gd name="T25" fmla="*/ 14 h 310"/>
                  <a:gd name="T26" fmla="*/ 1 w 36"/>
                  <a:gd name="T27" fmla="*/ 10 h 310"/>
                  <a:gd name="T28" fmla="*/ 2 w 36"/>
                  <a:gd name="T29" fmla="*/ 6 h 310"/>
                  <a:gd name="T30" fmla="*/ 2 w 36"/>
                  <a:gd name="T31" fmla="*/ 2 h 310"/>
                  <a:gd name="T32" fmla="*/ 2 w 36"/>
                  <a:gd name="T33" fmla="*/ 0 h 310"/>
                  <a:gd name="T34" fmla="*/ 1 w 36"/>
                  <a:gd name="T35" fmla="*/ 4 h 310"/>
                  <a:gd name="T36" fmla="*/ 1 w 36"/>
                  <a:gd name="T37" fmla="*/ 8 h 310"/>
                  <a:gd name="T38" fmla="*/ 0 w 36"/>
                  <a:gd name="T39" fmla="*/ 12 h 310"/>
                  <a:gd name="T40" fmla="*/ 0 w 36"/>
                  <a:gd name="T41" fmla="*/ 17 h 310"/>
                  <a:gd name="T42" fmla="*/ 0 w 36"/>
                  <a:gd name="T43" fmla="*/ 22 h 310"/>
                  <a:gd name="T44" fmla="*/ 1 w 36"/>
                  <a:gd name="T45" fmla="*/ 26 h 310"/>
                  <a:gd name="T46" fmla="*/ 1 w 36"/>
                  <a:gd name="T47" fmla="*/ 31 h 310"/>
                  <a:gd name="T48" fmla="*/ 1 w 36"/>
                  <a:gd name="T49" fmla="*/ 37 h 310"/>
                  <a:gd name="T50" fmla="*/ 1 w 36"/>
                  <a:gd name="T51" fmla="*/ 42 h 310"/>
                  <a:gd name="T52" fmla="*/ 2 w 36"/>
                  <a:gd name="T53" fmla="*/ 47 h 310"/>
                  <a:gd name="T54" fmla="*/ 3 w 36"/>
                  <a:gd name="T55" fmla="*/ 52 h 310"/>
                  <a:gd name="T56" fmla="*/ 5 w 36"/>
                  <a:gd name="T57" fmla="*/ 57 h 310"/>
                  <a:gd name="T58" fmla="*/ 5 w 36"/>
                  <a:gd name="T59" fmla="*/ 62 h 310"/>
                  <a:gd name="T60" fmla="*/ 6 w 36"/>
                  <a:gd name="T61" fmla="*/ 68 h 310"/>
                  <a:gd name="T62" fmla="*/ 6 w 36"/>
                  <a:gd name="T63" fmla="*/ 73 h 310"/>
                  <a:gd name="T64" fmla="*/ 7 w 36"/>
                  <a:gd name="T65" fmla="*/ 77 h 310"/>
                  <a:gd name="T66" fmla="*/ 8 w 36"/>
                  <a:gd name="T67" fmla="*/ 77 h 310"/>
                  <a:gd name="T68" fmla="*/ 9 w 36"/>
                  <a:gd name="T69" fmla="*/ 78 h 310"/>
                  <a:gd name="T70" fmla="*/ 9 w 36"/>
                  <a:gd name="T71" fmla="*/ 77 h 310"/>
                  <a:gd name="T72" fmla="*/ 9 w 36"/>
                  <a:gd name="T73" fmla="*/ 77 h 3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10"/>
                  <a:gd name="T113" fmla="*/ 36 w 36"/>
                  <a:gd name="T114" fmla="*/ 310 h 3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10">
                    <a:moveTo>
                      <a:pt x="36" y="306"/>
                    </a:moveTo>
                    <a:lnTo>
                      <a:pt x="33" y="297"/>
                    </a:lnTo>
                    <a:lnTo>
                      <a:pt x="32" y="288"/>
                    </a:lnTo>
                    <a:lnTo>
                      <a:pt x="30" y="279"/>
                    </a:lnTo>
                    <a:lnTo>
                      <a:pt x="29" y="268"/>
                    </a:lnTo>
                    <a:lnTo>
                      <a:pt x="26" y="259"/>
                    </a:lnTo>
                    <a:lnTo>
                      <a:pt x="25" y="249"/>
                    </a:lnTo>
                    <a:lnTo>
                      <a:pt x="23" y="238"/>
                    </a:lnTo>
                    <a:lnTo>
                      <a:pt x="22" y="229"/>
                    </a:lnTo>
                    <a:lnTo>
                      <a:pt x="19" y="219"/>
                    </a:lnTo>
                    <a:lnTo>
                      <a:pt x="18" y="208"/>
                    </a:lnTo>
                    <a:lnTo>
                      <a:pt x="16" y="198"/>
                    </a:lnTo>
                    <a:lnTo>
                      <a:pt x="15" y="188"/>
                    </a:lnTo>
                    <a:lnTo>
                      <a:pt x="14" y="177"/>
                    </a:lnTo>
                    <a:lnTo>
                      <a:pt x="11" y="167"/>
                    </a:lnTo>
                    <a:lnTo>
                      <a:pt x="10" y="157"/>
                    </a:lnTo>
                    <a:lnTo>
                      <a:pt x="9" y="146"/>
                    </a:lnTo>
                    <a:lnTo>
                      <a:pt x="8" y="137"/>
                    </a:lnTo>
                    <a:lnTo>
                      <a:pt x="7" y="127"/>
                    </a:lnTo>
                    <a:lnTo>
                      <a:pt x="6" y="116"/>
                    </a:lnTo>
                    <a:lnTo>
                      <a:pt x="6" y="106"/>
                    </a:lnTo>
                    <a:lnTo>
                      <a:pt x="4" y="97"/>
                    </a:lnTo>
                    <a:lnTo>
                      <a:pt x="4" y="88"/>
                    </a:lnTo>
                    <a:lnTo>
                      <a:pt x="4" y="77"/>
                    </a:lnTo>
                    <a:lnTo>
                      <a:pt x="4" y="68"/>
                    </a:lnTo>
                    <a:lnTo>
                      <a:pt x="4" y="59"/>
                    </a:lnTo>
                    <a:lnTo>
                      <a:pt x="6" y="51"/>
                    </a:lnTo>
                    <a:lnTo>
                      <a:pt x="6" y="42"/>
                    </a:lnTo>
                    <a:lnTo>
                      <a:pt x="7" y="33"/>
                    </a:lnTo>
                    <a:lnTo>
                      <a:pt x="8" y="24"/>
                    </a:lnTo>
                    <a:lnTo>
                      <a:pt x="10" y="16"/>
                    </a:lnTo>
                    <a:lnTo>
                      <a:pt x="11" y="9"/>
                    </a:lnTo>
                    <a:lnTo>
                      <a:pt x="14" y="1"/>
                    </a:lnTo>
                    <a:lnTo>
                      <a:pt x="9" y="0"/>
                    </a:lnTo>
                    <a:lnTo>
                      <a:pt x="7" y="8"/>
                    </a:lnTo>
                    <a:lnTo>
                      <a:pt x="6" y="16"/>
                    </a:lnTo>
                    <a:lnTo>
                      <a:pt x="3" y="24"/>
                    </a:lnTo>
                    <a:lnTo>
                      <a:pt x="2" y="32"/>
                    </a:lnTo>
                    <a:lnTo>
                      <a:pt x="1" y="40"/>
                    </a:lnTo>
                    <a:lnTo>
                      <a:pt x="0" y="50"/>
                    </a:lnTo>
                    <a:lnTo>
                      <a:pt x="0" y="59"/>
                    </a:lnTo>
                    <a:lnTo>
                      <a:pt x="0" y="68"/>
                    </a:lnTo>
                    <a:lnTo>
                      <a:pt x="0" y="77"/>
                    </a:lnTo>
                    <a:lnTo>
                      <a:pt x="0" y="88"/>
                    </a:lnTo>
                    <a:lnTo>
                      <a:pt x="0" y="97"/>
                    </a:lnTo>
                    <a:lnTo>
                      <a:pt x="1" y="107"/>
                    </a:lnTo>
                    <a:lnTo>
                      <a:pt x="1" y="116"/>
                    </a:lnTo>
                    <a:lnTo>
                      <a:pt x="2" y="127"/>
                    </a:lnTo>
                    <a:lnTo>
                      <a:pt x="3" y="137"/>
                    </a:lnTo>
                    <a:lnTo>
                      <a:pt x="4" y="147"/>
                    </a:lnTo>
                    <a:lnTo>
                      <a:pt x="6" y="158"/>
                    </a:lnTo>
                    <a:lnTo>
                      <a:pt x="7" y="168"/>
                    </a:lnTo>
                    <a:lnTo>
                      <a:pt x="8" y="178"/>
                    </a:lnTo>
                    <a:lnTo>
                      <a:pt x="10" y="189"/>
                    </a:lnTo>
                    <a:lnTo>
                      <a:pt x="11" y="199"/>
                    </a:lnTo>
                    <a:lnTo>
                      <a:pt x="14" y="209"/>
                    </a:lnTo>
                    <a:lnTo>
                      <a:pt x="15" y="219"/>
                    </a:lnTo>
                    <a:lnTo>
                      <a:pt x="17" y="229"/>
                    </a:lnTo>
                    <a:lnTo>
                      <a:pt x="18" y="239"/>
                    </a:lnTo>
                    <a:lnTo>
                      <a:pt x="21" y="250"/>
                    </a:lnTo>
                    <a:lnTo>
                      <a:pt x="22" y="259"/>
                    </a:lnTo>
                    <a:lnTo>
                      <a:pt x="24" y="269"/>
                    </a:lnTo>
                    <a:lnTo>
                      <a:pt x="25" y="279"/>
                    </a:lnTo>
                    <a:lnTo>
                      <a:pt x="27" y="289"/>
                    </a:lnTo>
                    <a:lnTo>
                      <a:pt x="29" y="298"/>
                    </a:lnTo>
                    <a:lnTo>
                      <a:pt x="31" y="307"/>
                    </a:lnTo>
                    <a:lnTo>
                      <a:pt x="31" y="308"/>
                    </a:lnTo>
                    <a:lnTo>
                      <a:pt x="32" y="308"/>
                    </a:lnTo>
                    <a:lnTo>
                      <a:pt x="32" y="310"/>
                    </a:lnTo>
                    <a:lnTo>
                      <a:pt x="33" y="310"/>
                    </a:lnTo>
                    <a:lnTo>
                      <a:pt x="34" y="308"/>
                    </a:lnTo>
                    <a:lnTo>
                      <a:pt x="36" y="308"/>
                    </a:lnTo>
                    <a:lnTo>
                      <a:pt x="36" y="307"/>
                    </a:lnTo>
                    <a:lnTo>
                      <a:pt x="36" y="306"/>
                    </a:lnTo>
                    <a:close/>
                  </a:path>
                </a:pathLst>
              </a:custGeom>
              <a:solidFill>
                <a:srgbClr val="000000"/>
              </a:solidFill>
              <a:ln w="9525">
                <a:noFill/>
                <a:round/>
                <a:headEnd/>
                <a:tailEnd/>
              </a:ln>
            </p:spPr>
            <p:txBody>
              <a:bodyPr/>
              <a:lstStyle/>
              <a:p>
                <a:endParaRPr lang="en-GB"/>
              </a:p>
            </p:txBody>
          </p:sp>
          <p:sp>
            <p:nvSpPr>
              <p:cNvPr id="188" name="Freeform 390"/>
              <p:cNvSpPr>
                <a:spLocks/>
              </p:cNvSpPr>
              <p:nvPr/>
            </p:nvSpPr>
            <p:spPr bwMode="auto">
              <a:xfrm>
                <a:off x="472" y="2140"/>
                <a:ext cx="40" cy="20"/>
              </a:xfrm>
              <a:custGeom>
                <a:avLst/>
                <a:gdLst>
                  <a:gd name="T0" fmla="*/ 19 w 79"/>
                  <a:gd name="T1" fmla="*/ 9 h 40"/>
                  <a:gd name="T2" fmla="*/ 17 w 79"/>
                  <a:gd name="T3" fmla="*/ 9 h 40"/>
                  <a:gd name="T4" fmla="*/ 16 w 79"/>
                  <a:gd name="T5" fmla="*/ 9 h 40"/>
                  <a:gd name="T6" fmla="*/ 14 w 79"/>
                  <a:gd name="T7" fmla="*/ 9 h 40"/>
                  <a:gd name="T8" fmla="*/ 12 w 79"/>
                  <a:gd name="T9" fmla="*/ 9 h 40"/>
                  <a:gd name="T10" fmla="*/ 11 w 79"/>
                  <a:gd name="T11" fmla="*/ 8 h 40"/>
                  <a:gd name="T12" fmla="*/ 10 w 79"/>
                  <a:gd name="T13" fmla="*/ 7 h 40"/>
                  <a:gd name="T14" fmla="*/ 8 w 79"/>
                  <a:gd name="T15" fmla="*/ 7 h 40"/>
                  <a:gd name="T16" fmla="*/ 7 w 79"/>
                  <a:gd name="T17" fmla="*/ 6 h 40"/>
                  <a:gd name="T18" fmla="*/ 6 w 79"/>
                  <a:gd name="T19" fmla="*/ 6 h 40"/>
                  <a:gd name="T20" fmla="*/ 5 w 79"/>
                  <a:gd name="T21" fmla="*/ 5 h 40"/>
                  <a:gd name="T22" fmla="*/ 4 w 79"/>
                  <a:gd name="T23" fmla="*/ 5 h 40"/>
                  <a:gd name="T24" fmla="*/ 3 w 79"/>
                  <a:gd name="T25" fmla="*/ 3 h 40"/>
                  <a:gd name="T26" fmla="*/ 3 w 79"/>
                  <a:gd name="T27" fmla="*/ 3 h 40"/>
                  <a:gd name="T28" fmla="*/ 2 w 79"/>
                  <a:gd name="T29" fmla="*/ 1 h 40"/>
                  <a:gd name="T30" fmla="*/ 2 w 79"/>
                  <a:gd name="T31" fmla="*/ 1 h 40"/>
                  <a:gd name="T32" fmla="*/ 0 w 79"/>
                  <a:gd name="T33" fmla="*/ 1 h 40"/>
                  <a:gd name="T34" fmla="*/ 1 w 79"/>
                  <a:gd name="T35" fmla="*/ 1 h 40"/>
                  <a:gd name="T36" fmla="*/ 1 w 79"/>
                  <a:gd name="T37" fmla="*/ 3 h 40"/>
                  <a:gd name="T38" fmla="*/ 2 w 79"/>
                  <a:gd name="T39" fmla="*/ 4 h 40"/>
                  <a:gd name="T40" fmla="*/ 3 w 79"/>
                  <a:gd name="T41" fmla="*/ 5 h 40"/>
                  <a:gd name="T42" fmla="*/ 4 w 79"/>
                  <a:gd name="T43" fmla="*/ 5 h 40"/>
                  <a:gd name="T44" fmla="*/ 5 w 79"/>
                  <a:gd name="T45" fmla="*/ 6 h 40"/>
                  <a:gd name="T46" fmla="*/ 6 w 79"/>
                  <a:gd name="T47" fmla="*/ 7 h 40"/>
                  <a:gd name="T48" fmla="*/ 7 w 79"/>
                  <a:gd name="T49" fmla="*/ 8 h 40"/>
                  <a:gd name="T50" fmla="*/ 9 w 79"/>
                  <a:gd name="T51" fmla="*/ 9 h 40"/>
                  <a:gd name="T52" fmla="*/ 10 w 79"/>
                  <a:gd name="T53" fmla="*/ 9 h 40"/>
                  <a:gd name="T54" fmla="*/ 12 w 79"/>
                  <a:gd name="T55" fmla="*/ 10 h 40"/>
                  <a:gd name="T56" fmla="*/ 13 w 79"/>
                  <a:gd name="T57" fmla="*/ 10 h 40"/>
                  <a:gd name="T58" fmla="*/ 14 w 79"/>
                  <a:gd name="T59" fmla="*/ 10 h 40"/>
                  <a:gd name="T60" fmla="*/ 16 w 79"/>
                  <a:gd name="T61" fmla="*/ 10 h 40"/>
                  <a:gd name="T62" fmla="*/ 18 w 79"/>
                  <a:gd name="T63" fmla="*/ 10 h 40"/>
                  <a:gd name="T64" fmla="*/ 20 w 79"/>
                  <a:gd name="T65" fmla="*/ 10 h 40"/>
                  <a:gd name="T66" fmla="*/ 20 w 79"/>
                  <a:gd name="T67" fmla="*/ 10 h 40"/>
                  <a:gd name="T68" fmla="*/ 20 w 79"/>
                  <a:gd name="T69" fmla="*/ 10 h 40"/>
                  <a:gd name="T70" fmla="*/ 20 w 79"/>
                  <a:gd name="T71" fmla="*/ 10 h 40"/>
                  <a:gd name="T72" fmla="*/ 20 w 79"/>
                  <a:gd name="T73" fmla="*/ 9 h 4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9"/>
                  <a:gd name="T112" fmla="*/ 0 h 40"/>
                  <a:gd name="T113" fmla="*/ 79 w 79"/>
                  <a:gd name="T114" fmla="*/ 40 h 4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9" h="40">
                    <a:moveTo>
                      <a:pt x="77" y="36"/>
                    </a:moveTo>
                    <a:lnTo>
                      <a:pt x="74" y="36"/>
                    </a:lnTo>
                    <a:lnTo>
                      <a:pt x="70" y="36"/>
                    </a:lnTo>
                    <a:lnTo>
                      <a:pt x="67" y="36"/>
                    </a:lnTo>
                    <a:lnTo>
                      <a:pt x="64" y="36"/>
                    </a:lnTo>
                    <a:lnTo>
                      <a:pt x="61" y="35"/>
                    </a:lnTo>
                    <a:lnTo>
                      <a:pt x="58" y="35"/>
                    </a:lnTo>
                    <a:lnTo>
                      <a:pt x="54" y="35"/>
                    </a:lnTo>
                    <a:lnTo>
                      <a:pt x="52" y="34"/>
                    </a:lnTo>
                    <a:lnTo>
                      <a:pt x="48" y="34"/>
                    </a:lnTo>
                    <a:lnTo>
                      <a:pt x="46" y="32"/>
                    </a:lnTo>
                    <a:lnTo>
                      <a:pt x="43" y="32"/>
                    </a:lnTo>
                    <a:lnTo>
                      <a:pt x="40" y="31"/>
                    </a:lnTo>
                    <a:lnTo>
                      <a:pt x="37" y="30"/>
                    </a:lnTo>
                    <a:lnTo>
                      <a:pt x="34" y="30"/>
                    </a:lnTo>
                    <a:lnTo>
                      <a:pt x="32" y="29"/>
                    </a:lnTo>
                    <a:lnTo>
                      <a:pt x="30" y="28"/>
                    </a:lnTo>
                    <a:lnTo>
                      <a:pt x="28" y="27"/>
                    </a:lnTo>
                    <a:lnTo>
                      <a:pt x="25" y="25"/>
                    </a:lnTo>
                    <a:lnTo>
                      <a:pt x="23" y="24"/>
                    </a:lnTo>
                    <a:lnTo>
                      <a:pt x="21" y="23"/>
                    </a:lnTo>
                    <a:lnTo>
                      <a:pt x="18" y="21"/>
                    </a:lnTo>
                    <a:lnTo>
                      <a:pt x="17" y="20"/>
                    </a:lnTo>
                    <a:lnTo>
                      <a:pt x="15" y="19"/>
                    </a:lnTo>
                    <a:lnTo>
                      <a:pt x="14" y="16"/>
                    </a:lnTo>
                    <a:lnTo>
                      <a:pt x="11" y="15"/>
                    </a:lnTo>
                    <a:lnTo>
                      <a:pt x="10" y="13"/>
                    </a:lnTo>
                    <a:lnTo>
                      <a:pt x="9" y="10"/>
                    </a:lnTo>
                    <a:lnTo>
                      <a:pt x="8" y="9"/>
                    </a:lnTo>
                    <a:lnTo>
                      <a:pt x="7" y="7"/>
                    </a:lnTo>
                    <a:lnTo>
                      <a:pt x="6" y="5"/>
                    </a:lnTo>
                    <a:lnTo>
                      <a:pt x="5" y="2"/>
                    </a:lnTo>
                    <a:lnTo>
                      <a:pt x="5" y="0"/>
                    </a:lnTo>
                    <a:lnTo>
                      <a:pt x="0" y="1"/>
                    </a:lnTo>
                    <a:lnTo>
                      <a:pt x="0" y="4"/>
                    </a:lnTo>
                    <a:lnTo>
                      <a:pt x="1" y="7"/>
                    </a:lnTo>
                    <a:lnTo>
                      <a:pt x="2" y="9"/>
                    </a:lnTo>
                    <a:lnTo>
                      <a:pt x="3" y="12"/>
                    </a:lnTo>
                    <a:lnTo>
                      <a:pt x="5" y="14"/>
                    </a:lnTo>
                    <a:lnTo>
                      <a:pt x="7" y="16"/>
                    </a:lnTo>
                    <a:lnTo>
                      <a:pt x="8" y="17"/>
                    </a:lnTo>
                    <a:lnTo>
                      <a:pt x="10" y="20"/>
                    </a:lnTo>
                    <a:lnTo>
                      <a:pt x="11" y="22"/>
                    </a:lnTo>
                    <a:lnTo>
                      <a:pt x="14" y="23"/>
                    </a:lnTo>
                    <a:lnTo>
                      <a:pt x="16" y="25"/>
                    </a:lnTo>
                    <a:lnTo>
                      <a:pt x="18" y="27"/>
                    </a:lnTo>
                    <a:lnTo>
                      <a:pt x="21" y="28"/>
                    </a:lnTo>
                    <a:lnTo>
                      <a:pt x="23" y="29"/>
                    </a:lnTo>
                    <a:lnTo>
                      <a:pt x="25" y="31"/>
                    </a:lnTo>
                    <a:lnTo>
                      <a:pt x="28" y="32"/>
                    </a:lnTo>
                    <a:lnTo>
                      <a:pt x="30" y="34"/>
                    </a:lnTo>
                    <a:lnTo>
                      <a:pt x="33" y="34"/>
                    </a:lnTo>
                    <a:lnTo>
                      <a:pt x="36" y="35"/>
                    </a:lnTo>
                    <a:lnTo>
                      <a:pt x="38" y="36"/>
                    </a:lnTo>
                    <a:lnTo>
                      <a:pt x="41" y="37"/>
                    </a:lnTo>
                    <a:lnTo>
                      <a:pt x="45" y="37"/>
                    </a:lnTo>
                    <a:lnTo>
                      <a:pt x="47" y="38"/>
                    </a:lnTo>
                    <a:lnTo>
                      <a:pt x="51" y="38"/>
                    </a:lnTo>
                    <a:lnTo>
                      <a:pt x="54" y="39"/>
                    </a:lnTo>
                    <a:lnTo>
                      <a:pt x="56" y="39"/>
                    </a:lnTo>
                    <a:lnTo>
                      <a:pt x="60" y="40"/>
                    </a:lnTo>
                    <a:lnTo>
                      <a:pt x="63" y="40"/>
                    </a:lnTo>
                    <a:lnTo>
                      <a:pt x="67" y="40"/>
                    </a:lnTo>
                    <a:lnTo>
                      <a:pt x="70" y="40"/>
                    </a:lnTo>
                    <a:lnTo>
                      <a:pt x="74" y="40"/>
                    </a:lnTo>
                    <a:lnTo>
                      <a:pt x="77" y="40"/>
                    </a:lnTo>
                    <a:lnTo>
                      <a:pt x="78" y="40"/>
                    </a:lnTo>
                    <a:lnTo>
                      <a:pt x="79" y="40"/>
                    </a:lnTo>
                    <a:lnTo>
                      <a:pt x="79" y="39"/>
                    </a:lnTo>
                    <a:lnTo>
                      <a:pt x="79" y="38"/>
                    </a:lnTo>
                    <a:lnTo>
                      <a:pt x="79" y="37"/>
                    </a:lnTo>
                    <a:lnTo>
                      <a:pt x="78" y="37"/>
                    </a:lnTo>
                    <a:lnTo>
                      <a:pt x="78" y="36"/>
                    </a:lnTo>
                    <a:lnTo>
                      <a:pt x="77" y="36"/>
                    </a:lnTo>
                    <a:close/>
                  </a:path>
                </a:pathLst>
              </a:custGeom>
              <a:solidFill>
                <a:srgbClr val="000000"/>
              </a:solidFill>
              <a:ln w="9525">
                <a:noFill/>
                <a:round/>
                <a:headEnd/>
                <a:tailEnd/>
              </a:ln>
            </p:spPr>
            <p:txBody>
              <a:bodyPr/>
              <a:lstStyle/>
              <a:p>
                <a:endParaRPr lang="en-GB"/>
              </a:p>
            </p:txBody>
          </p:sp>
          <p:sp>
            <p:nvSpPr>
              <p:cNvPr id="189" name="Freeform 391"/>
              <p:cNvSpPr>
                <a:spLocks/>
              </p:cNvSpPr>
              <p:nvPr/>
            </p:nvSpPr>
            <p:spPr bwMode="auto">
              <a:xfrm>
                <a:off x="511" y="2158"/>
                <a:ext cx="220" cy="2"/>
              </a:xfrm>
              <a:custGeom>
                <a:avLst/>
                <a:gdLst>
                  <a:gd name="T0" fmla="*/ 110 w 439"/>
                  <a:gd name="T1" fmla="*/ 0 h 4"/>
                  <a:gd name="T2" fmla="*/ 0 w 439"/>
                  <a:gd name="T3" fmla="*/ 0 h 4"/>
                  <a:gd name="T4" fmla="*/ 0 w 439"/>
                  <a:gd name="T5" fmla="*/ 1 h 4"/>
                  <a:gd name="T6" fmla="*/ 110 w 439"/>
                  <a:gd name="T7" fmla="*/ 1 h 4"/>
                  <a:gd name="T8" fmla="*/ 110 w 439"/>
                  <a:gd name="T9" fmla="*/ 1 h 4"/>
                  <a:gd name="T10" fmla="*/ 110 w 439"/>
                  <a:gd name="T11" fmla="*/ 1 h 4"/>
                  <a:gd name="T12" fmla="*/ 110 w 439"/>
                  <a:gd name="T13" fmla="*/ 1 h 4"/>
                  <a:gd name="T14" fmla="*/ 110 w 439"/>
                  <a:gd name="T15" fmla="*/ 1 h 4"/>
                  <a:gd name="T16" fmla="*/ 110 w 439"/>
                  <a:gd name="T17" fmla="*/ 1 h 4"/>
                  <a:gd name="T18" fmla="*/ 110 w 439"/>
                  <a:gd name="T19" fmla="*/ 1 h 4"/>
                  <a:gd name="T20" fmla="*/ 110 w 439"/>
                  <a:gd name="T21" fmla="*/ 0 h 4"/>
                  <a:gd name="T22" fmla="*/ 110 w 439"/>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9"/>
                  <a:gd name="T37" fmla="*/ 0 h 4"/>
                  <a:gd name="T38" fmla="*/ 439 w 439"/>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9" h="4">
                    <a:moveTo>
                      <a:pt x="437" y="0"/>
                    </a:moveTo>
                    <a:lnTo>
                      <a:pt x="0" y="0"/>
                    </a:lnTo>
                    <a:lnTo>
                      <a:pt x="0" y="4"/>
                    </a:lnTo>
                    <a:lnTo>
                      <a:pt x="437" y="4"/>
                    </a:lnTo>
                    <a:lnTo>
                      <a:pt x="438" y="4"/>
                    </a:lnTo>
                    <a:lnTo>
                      <a:pt x="438" y="3"/>
                    </a:lnTo>
                    <a:lnTo>
                      <a:pt x="439" y="3"/>
                    </a:lnTo>
                    <a:lnTo>
                      <a:pt x="439" y="2"/>
                    </a:lnTo>
                    <a:lnTo>
                      <a:pt x="439" y="1"/>
                    </a:lnTo>
                    <a:lnTo>
                      <a:pt x="438" y="1"/>
                    </a:lnTo>
                    <a:lnTo>
                      <a:pt x="438" y="0"/>
                    </a:lnTo>
                    <a:lnTo>
                      <a:pt x="437" y="0"/>
                    </a:lnTo>
                    <a:close/>
                  </a:path>
                </a:pathLst>
              </a:custGeom>
              <a:solidFill>
                <a:srgbClr val="000000"/>
              </a:solidFill>
              <a:ln w="9525">
                <a:noFill/>
                <a:round/>
                <a:headEnd/>
                <a:tailEnd/>
              </a:ln>
            </p:spPr>
            <p:txBody>
              <a:bodyPr/>
              <a:lstStyle/>
              <a:p>
                <a:endParaRPr lang="en-GB"/>
              </a:p>
            </p:txBody>
          </p:sp>
          <p:sp>
            <p:nvSpPr>
              <p:cNvPr id="190" name="Freeform 392"/>
              <p:cNvSpPr>
                <a:spLocks/>
              </p:cNvSpPr>
              <p:nvPr/>
            </p:nvSpPr>
            <p:spPr bwMode="auto">
              <a:xfrm>
                <a:off x="729" y="2129"/>
                <a:ext cx="39" cy="31"/>
              </a:xfrm>
              <a:custGeom>
                <a:avLst/>
                <a:gdLst>
                  <a:gd name="T0" fmla="*/ 18 w 77"/>
                  <a:gd name="T1" fmla="*/ 1 h 63"/>
                  <a:gd name="T2" fmla="*/ 18 w 77"/>
                  <a:gd name="T3" fmla="*/ 2 h 63"/>
                  <a:gd name="T4" fmla="*/ 17 w 77"/>
                  <a:gd name="T5" fmla="*/ 4 h 63"/>
                  <a:gd name="T6" fmla="*/ 17 w 77"/>
                  <a:gd name="T7" fmla="*/ 5 h 63"/>
                  <a:gd name="T8" fmla="*/ 16 w 77"/>
                  <a:gd name="T9" fmla="*/ 6 h 63"/>
                  <a:gd name="T10" fmla="*/ 15 w 77"/>
                  <a:gd name="T11" fmla="*/ 8 h 63"/>
                  <a:gd name="T12" fmla="*/ 14 w 77"/>
                  <a:gd name="T13" fmla="*/ 9 h 63"/>
                  <a:gd name="T14" fmla="*/ 13 w 77"/>
                  <a:gd name="T15" fmla="*/ 10 h 63"/>
                  <a:gd name="T16" fmla="*/ 12 w 77"/>
                  <a:gd name="T17" fmla="*/ 11 h 63"/>
                  <a:gd name="T18" fmla="*/ 10 w 77"/>
                  <a:gd name="T19" fmla="*/ 11 h 63"/>
                  <a:gd name="T20" fmla="*/ 9 w 77"/>
                  <a:gd name="T21" fmla="*/ 12 h 63"/>
                  <a:gd name="T22" fmla="*/ 7 w 77"/>
                  <a:gd name="T23" fmla="*/ 13 h 63"/>
                  <a:gd name="T24" fmla="*/ 6 w 77"/>
                  <a:gd name="T25" fmla="*/ 13 h 63"/>
                  <a:gd name="T26" fmla="*/ 4 w 77"/>
                  <a:gd name="T27" fmla="*/ 14 h 63"/>
                  <a:gd name="T28" fmla="*/ 3 w 77"/>
                  <a:gd name="T29" fmla="*/ 14 h 63"/>
                  <a:gd name="T30" fmla="*/ 1 w 77"/>
                  <a:gd name="T31" fmla="*/ 14 h 63"/>
                  <a:gd name="T32" fmla="*/ 0 w 77"/>
                  <a:gd name="T33" fmla="*/ 15 h 63"/>
                  <a:gd name="T34" fmla="*/ 2 w 77"/>
                  <a:gd name="T35" fmla="*/ 15 h 63"/>
                  <a:gd name="T36" fmla="*/ 4 w 77"/>
                  <a:gd name="T37" fmla="*/ 15 h 63"/>
                  <a:gd name="T38" fmla="*/ 5 w 77"/>
                  <a:gd name="T39" fmla="*/ 15 h 63"/>
                  <a:gd name="T40" fmla="*/ 7 w 77"/>
                  <a:gd name="T41" fmla="*/ 14 h 63"/>
                  <a:gd name="T42" fmla="*/ 8 w 77"/>
                  <a:gd name="T43" fmla="*/ 14 h 63"/>
                  <a:gd name="T44" fmla="*/ 10 w 77"/>
                  <a:gd name="T45" fmla="*/ 13 h 63"/>
                  <a:gd name="T46" fmla="*/ 12 w 77"/>
                  <a:gd name="T47" fmla="*/ 12 h 63"/>
                  <a:gd name="T48" fmla="*/ 13 w 77"/>
                  <a:gd name="T49" fmla="*/ 11 h 63"/>
                  <a:gd name="T50" fmla="*/ 14 w 77"/>
                  <a:gd name="T51" fmla="*/ 10 h 63"/>
                  <a:gd name="T52" fmla="*/ 15 w 77"/>
                  <a:gd name="T53" fmla="*/ 9 h 63"/>
                  <a:gd name="T54" fmla="*/ 16 w 77"/>
                  <a:gd name="T55" fmla="*/ 8 h 63"/>
                  <a:gd name="T56" fmla="*/ 17 w 77"/>
                  <a:gd name="T57" fmla="*/ 6 h 63"/>
                  <a:gd name="T58" fmla="*/ 18 w 77"/>
                  <a:gd name="T59" fmla="*/ 5 h 63"/>
                  <a:gd name="T60" fmla="*/ 19 w 77"/>
                  <a:gd name="T61" fmla="*/ 3 h 63"/>
                  <a:gd name="T62" fmla="*/ 19 w 77"/>
                  <a:gd name="T63" fmla="*/ 2 h 63"/>
                  <a:gd name="T64" fmla="*/ 20 w 77"/>
                  <a:gd name="T65" fmla="*/ 0 h 63"/>
                  <a:gd name="T66" fmla="*/ 19 w 77"/>
                  <a:gd name="T67" fmla="*/ 0 h 63"/>
                  <a:gd name="T68" fmla="*/ 19 w 77"/>
                  <a:gd name="T69" fmla="*/ 0 h 63"/>
                  <a:gd name="T70" fmla="*/ 18 w 77"/>
                  <a:gd name="T71" fmla="*/ 0 h 63"/>
                  <a:gd name="T72" fmla="*/ 18 w 77"/>
                  <a:gd name="T73" fmla="*/ 0 h 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7"/>
                  <a:gd name="T112" fmla="*/ 0 h 63"/>
                  <a:gd name="T113" fmla="*/ 77 w 77"/>
                  <a:gd name="T114" fmla="*/ 63 h 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7" h="63">
                    <a:moveTo>
                      <a:pt x="72" y="2"/>
                    </a:moveTo>
                    <a:lnTo>
                      <a:pt x="71" y="5"/>
                    </a:lnTo>
                    <a:lnTo>
                      <a:pt x="71" y="8"/>
                    </a:lnTo>
                    <a:lnTo>
                      <a:pt x="70" y="10"/>
                    </a:lnTo>
                    <a:lnTo>
                      <a:pt x="69" y="14"/>
                    </a:lnTo>
                    <a:lnTo>
                      <a:pt x="68" y="16"/>
                    </a:lnTo>
                    <a:lnTo>
                      <a:pt x="67" y="20"/>
                    </a:lnTo>
                    <a:lnTo>
                      <a:pt x="66" y="22"/>
                    </a:lnTo>
                    <a:lnTo>
                      <a:pt x="63" y="24"/>
                    </a:lnTo>
                    <a:lnTo>
                      <a:pt x="62" y="27"/>
                    </a:lnTo>
                    <a:lnTo>
                      <a:pt x="60" y="29"/>
                    </a:lnTo>
                    <a:lnTo>
                      <a:pt x="59" y="32"/>
                    </a:lnTo>
                    <a:lnTo>
                      <a:pt x="56" y="35"/>
                    </a:lnTo>
                    <a:lnTo>
                      <a:pt x="54" y="36"/>
                    </a:lnTo>
                    <a:lnTo>
                      <a:pt x="52" y="38"/>
                    </a:lnTo>
                    <a:lnTo>
                      <a:pt x="49" y="40"/>
                    </a:lnTo>
                    <a:lnTo>
                      <a:pt x="47" y="43"/>
                    </a:lnTo>
                    <a:lnTo>
                      <a:pt x="45" y="44"/>
                    </a:lnTo>
                    <a:lnTo>
                      <a:pt x="41" y="46"/>
                    </a:lnTo>
                    <a:lnTo>
                      <a:pt x="39" y="47"/>
                    </a:lnTo>
                    <a:lnTo>
                      <a:pt x="37" y="50"/>
                    </a:lnTo>
                    <a:lnTo>
                      <a:pt x="33" y="51"/>
                    </a:lnTo>
                    <a:lnTo>
                      <a:pt x="31" y="52"/>
                    </a:lnTo>
                    <a:lnTo>
                      <a:pt x="27" y="53"/>
                    </a:lnTo>
                    <a:lnTo>
                      <a:pt x="24" y="54"/>
                    </a:lnTo>
                    <a:lnTo>
                      <a:pt x="22" y="55"/>
                    </a:lnTo>
                    <a:lnTo>
                      <a:pt x="18" y="57"/>
                    </a:lnTo>
                    <a:lnTo>
                      <a:pt x="15" y="58"/>
                    </a:lnTo>
                    <a:lnTo>
                      <a:pt x="13" y="58"/>
                    </a:lnTo>
                    <a:lnTo>
                      <a:pt x="9" y="59"/>
                    </a:lnTo>
                    <a:lnTo>
                      <a:pt x="6" y="59"/>
                    </a:lnTo>
                    <a:lnTo>
                      <a:pt x="2" y="59"/>
                    </a:lnTo>
                    <a:lnTo>
                      <a:pt x="0" y="59"/>
                    </a:lnTo>
                    <a:lnTo>
                      <a:pt x="0" y="63"/>
                    </a:lnTo>
                    <a:lnTo>
                      <a:pt x="3" y="63"/>
                    </a:lnTo>
                    <a:lnTo>
                      <a:pt x="7" y="63"/>
                    </a:lnTo>
                    <a:lnTo>
                      <a:pt x="9" y="63"/>
                    </a:lnTo>
                    <a:lnTo>
                      <a:pt x="13" y="62"/>
                    </a:lnTo>
                    <a:lnTo>
                      <a:pt x="16" y="62"/>
                    </a:lnTo>
                    <a:lnTo>
                      <a:pt x="19" y="61"/>
                    </a:lnTo>
                    <a:lnTo>
                      <a:pt x="23" y="60"/>
                    </a:lnTo>
                    <a:lnTo>
                      <a:pt x="26" y="59"/>
                    </a:lnTo>
                    <a:lnTo>
                      <a:pt x="30" y="58"/>
                    </a:lnTo>
                    <a:lnTo>
                      <a:pt x="32" y="57"/>
                    </a:lnTo>
                    <a:lnTo>
                      <a:pt x="36" y="55"/>
                    </a:lnTo>
                    <a:lnTo>
                      <a:pt x="39" y="54"/>
                    </a:lnTo>
                    <a:lnTo>
                      <a:pt x="41" y="52"/>
                    </a:lnTo>
                    <a:lnTo>
                      <a:pt x="45" y="51"/>
                    </a:lnTo>
                    <a:lnTo>
                      <a:pt x="47" y="48"/>
                    </a:lnTo>
                    <a:lnTo>
                      <a:pt x="49" y="46"/>
                    </a:lnTo>
                    <a:lnTo>
                      <a:pt x="53" y="44"/>
                    </a:lnTo>
                    <a:lnTo>
                      <a:pt x="55" y="42"/>
                    </a:lnTo>
                    <a:lnTo>
                      <a:pt x="57" y="39"/>
                    </a:lnTo>
                    <a:lnTo>
                      <a:pt x="60" y="37"/>
                    </a:lnTo>
                    <a:lnTo>
                      <a:pt x="62" y="35"/>
                    </a:lnTo>
                    <a:lnTo>
                      <a:pt x="64" y="32"/>
                    </a:lnTo>
                    <a:lnTo>
                      <a:pt x="66" y="30"/>
                    </a:lnTo>
                    <a:lnTo>
                      <a:pt x="68" y="27"/>
                    </a:lnTo>
                    <a:lnTo>
                      <a:pt x="69" y="24"/>
                    </a:lnTo>
                    <a:lnTo>
                      <a:pt x="71" y="21"/>
                    </a:lnTo>
                    <a:lnTo>
                      <a:pt x="72" y="19"/>
                    </a:lnTo>
                    <a:lnTo>
                      <a:pt x="74" y="15"/>
                    </a:lnTo>
                    <a:lnTo>
                      <a:pt x="75" y="13"/>
                    </a:lnTo>
                    <a:lnTo>
                      <a:pt x="76" y="9"/>
                    </a:lnTo>
                    <a:lnTo>
                      <a:pt x="76" y="6"/>
                    </a:lnTo>
                    <a:lnTo>
                      <a:pt x="77" y="2"/>
                    </a:lnTo>
                    <a:lnTo>
                      <a:pt x="77" y="1"/>
                    </a:lnTo>
                    <a:lnTo>
                      <a:pt x="76" y="1"/>
                    </a:lnTo>
                    <a:lnTo>
                      <a:pt x="76" y="0"/>
                    </a:lnTo>
                    <a:lnTo>
                      <a:pt x="75" y="0"/>
                    </a:lnTo>
                    <a:lnTo>
                      <a:pt x="74" y="0"/>
                    </a:lnTo>
                    <a:lnTo>
                      <a:pt x="72" y="0"/>
                    </a:lnTo>
                    <a:lnTo>
                      <a:pt x="72" y="1"/>
                    </a:lnTo>
                    <a:lnTo>
                      <a:pt x="72" y="2"/>
                    </a:lnTo>
                    <a:close/>
                  </a:path>
                </a:pathLst>
              </a:custGeom>
              <a:solidFill>
                <a:srgbClr val="000000"/>
              </a:solidFill>
              <a:ln w="9525">
                <a:noFill/>
                <a:round/>
                <a:headEnd/>
                <a:tailEnd/>
              </a:ln>
            </p:spPr>
            <p:txBody>
              <a:bodyPr/>
              <a:lstStyle/>
              <a:p>
                <a:endParaRPr lang="en-GB"/>
              </a:p>
            </p:txBody>
          </p:sp>
          <p:sp>
            <p:nvSpPr>
              <p:cNvPr id="191" name="Freeform 393"/>
              <p:cNvSpPr>
                <a:spLocks/>
              </p:cNvSpPr>
              <p:nvPr/>
            </p:nvSpPr>
            <p:spPr bwMode="auto">
              <a:xfrm>
                <a:off x="723" y="1985"/>
                <a:ext cx="46" cy="145"/>
              </a:xfrm>
              <a:custGeom>
                <a:avLst/>
                <a:gdLst>
                  <a:gd name="T0" fmla="*/ 2 w 93"/>
                  <a:gd name="T1" fmla="*/ 2 h 289"/>
                  <a:gd name="T2" fmla="*/ 6 w 93"/>
                  <a:gd name="T3" fmla="*/ 3 h 289"/>
                  <a:gd name="T4" fmla="*/ 9 w 93"/>
                  <a:gd name="T5" fmla="*/ 6 h 289"/>
                  <a:gd name="T6" fmla="*/ 12 w 93"/>
                  <a:gd name="T7" fmla="*/ 9 h 289"/>
                  <a:gd name="T8" fmla="*/ 15 w 93"/>
                  <a:gd name="T9" fmla="*/ 12 h 289"/>
                  <a:gd name="T10" fmla="*/ 17 w 93"/>
                  <a:gd name="T11" fmla="*/ 17 h 289"/>
                  <a:gd name="T12" fmla="*/ 18 w 93"/>
                  <a:gd name="T13" fmla="*/ 22 h 289"/>
                  <a:gd name="T14" fmla="*/ 20 w 93"/>
                  <a:gd name="T15" fmla="*/ 27 h 289"/>
                  <a:gd name="T16" fmla="*/ 21 w 93"/>
                  <a:gd name="T17" fmla="*/ 32 h 289"/>
                  <a:gd name="T18" fmla="*/ 21 w 93"/>
                  <a:gd name="T19" fmla="*/ 38 h 289"/>
                  <a:gd name="T20" fmla="*/ 22 w 93"/>
                  <a:gd name="T21" fmla="*/ 44 h 289"/>
                  <a:gd name="T22" fmla="*/ 22 w 93"/>
                  <a:gd name="T23" fmla="*/ 49 h 289"/>
                  <a:gd name="T24" fmla="*/ 22 w 93"/>
                  <a:gd name="T25" fmla="*/ 55 h 289"/>
                  <a:gd name="T26" fmla="*/ 22 w 93"/>
                  <a:gd name="T27" fmla="*/ 60 h 289"/>
                  <a:gd name="T28" fmla="*/ 22 w 93"/>
                  <a:gd name="T29" fmla="*/ 66 h 289"/>
                  <a:gd name="T30" fmla="*/ 21 w 93"/>
                  <a:gd name="T31" fmla="*/ 70 h 289"/>
                  <a:gd name="T32" fmla="*/ 22 w 93"/>
                  <a:gd name="T33" fmla="*/ 73 h 289"/>
                  <a:gd name="T34" fmla="*/ 23 w 93"/>
                  <a:gd name="T35" fmla="*/ 68 h 289"/>
                  <a:gd name="T36" fmla="*/ 23 w 93"/>
                  <a:gd name="T37" fmla="*/ 63 h 289"/>
                  <a:gd name="T38" fmla="*/ 23 w 93"/>
                  <a:gd name="T39" fmla="*/ 58 h 289"/>
                  <a:gd name="T40" fmla="*/ 23 w 93"/>
                  <a:gd name="T41" fmla="*/ 52 h 289"/>
                  <a:gd name="T42" fmla="*/ 23 w 93"/>
                  <a:gd name="T43" fmla="*/ 46 h 289"/>
                  <a:gd name="T44" fmla="*/ 23 w 93"/>
                  <a:gd name="T45" fmla="*/ 41 h 289"/>
                  <a:gd name="T46" fmla="*/ 22 w 93"/>
                  <a:gd name="T47" fmla="*/ 35 h 289"/>
                  <a:gd name="T48" fmla="*/ 21 w 93"/>
                  <a:gd name="T49" fmla="*/ 29 h 289"/>
                  <a:gd name="T50" fmla="*/ 20 w 93"/>
                  <a:gd name="T51" fmla="*/ 24 h 289"/>
                  <a:gd name="T52" fmla="*/ 19 w 93"/>
                  <a:gd name="T53" fmla="*/ 19 h 289"/>
                  <a:gd name="T54" fmla="*/ 17 w 93"/>
                  <a:gd name="T55" fmla="*/ 14 h 289"/>
                  <a:gd name="T56" fmla="*/ 15 w 93"/>
                  <a:gd name="T57" fmla="*/ 10 h 289"/>
                  <a:gd name="T58" fmla="*/ 12 w 93"/>
                  <a:gd name="T59" fmla="*/ 6 h 289"/>
                  <a:gd name="T60" fmla="*/ 8 w 93"/>
                  <a:gd name="T61" fmla="*/ 3 h 289"/>
                  <a:gd name="T62" fmla="*/ 5 w 93"/>
                  <a:gd name="T63" fmla="*/ 1 h 289"/>
                  <a:gd name="T64" fmla="*/ 0 w 93"/>
                  <a:gd name="T65" fmla="*/ 0 h 2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289"/>
                  <a:gd name="T101" fmla="*/ 93 w 93"/>
                  <a:gd name="T102" fmla="*/ 289 h 2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289">
                    <a:moveTo>
                      <a:pt x="0" y="5"/>
                    </a:moveTo>
                    <a:lnTo>
                      <a:pt x="9" y="6"/>
                    </a:lnTo>
                    <a:lnTo>
                      <a:pt x="17" y="9"/>
                    </a:lnTo>
                    <a:lnTo>
                      <a:pt x="25" y="12"/>
                    </a:lnTo>
                    <a:lnTo>
                      <a:pt x="32" y="17"/>
                    </a:lnTo>
                    <a:lnTo>
                      <a:pt x="39" y="21"/>
                    </a:lnTo>
                    <a:lnTo>
                      <a:pt x="45" y="27"/>
                    </a:lnTo>
                    <a:lnTo>
                      <a:pt x="51" y="34"/>
                    </a:lnTo>
                    <a:lnTo>
                      <a:pt x="55" y="41"/>
                    </a:lnTo>
                    <a:lnTo>
                      <a:pt x="60" y="48"/>
                    </a:lnTo>
                    <a:lnTo>
                      <a:pt x="65" y="57"/>
                    </a:lnTo>
                    <a:lnTo>
                      <a:pt x="68" y="65"/>
                    </a:lnTo>
                    <a:lnTo>
                      <a:pt x="71" y="74"/>
                    </a:lnTo>
                    <a:lnTo>
                      <a:pt x="75" y="85"/>
                    </a:lnTo>
                    <a:lnTo>
                      <a:pt x="77" y="95"/>
                    </a:lnTo>
                    <a:lnTo>
                      <a:pt x="80" y="105"/>
                    </a:lnTo>
                    <a:lnTo>
                      <a:pt x="82" y="116"/>
                    </a:lnTo>
                    <a:lnTo>
                      <a:pt x="84" y="127"/>
                    </a:lnTo>
                    <a:lnTo>
                      <a:pt x="85" y="139"/>
                    </a:lnTo>
                    <a:lnTo>
                      <a:pt x="86" y="150"/>
                    </a:lnTo>
                    <a:lnTo>
                      <a:pt x="88" y="162"/>
                    </a:lnTo>
                    <a:lnTo>
                      <a:pt x="88" y="173"/>
                    </a:lnTo>
                    <a:lnTo>
                      <a:pt x="89" y="185"/>
                    </a:lnTo>
                    <a:lnTo>
                      <a:pt x="89" y="196"/>
                    </a:lnTo>
                    <a:lnTo>
                      <a:pt x="89" y="207"/>
                    </a:lnTo>
                    <a:lnTo>
                      <a:pt x="89" y="218"/>
                    </a:lnTo>
                    <a:lnTo>
                      <a:pt x="89" y="230"/>
                    </a:lnTo>
                    <a:lnTo>
                      <a:pt x="89" y="240"/>
                    </a:lnTo>
                    <a:lnTo>
                      <a:pt x="88" y="250"/>
                    </a:lnTo>
                    <a:lnTo>
                      <a:pt x="88" y="261"/>
                    </a:lnTo>
                    <a:lnTo>
                      <a:pt x="88" y="271"/>
                    </a:lnTo>
                    <a:lnTo>
                      <a:pt x="86" y="280"/>
                    </a:lnTo>
                    <a:lnTo>
                      <a:pt x="86" y="289"/>
                    </a:lnTo>
                    <a:lnTo>
                      <a:pt x="91" y="289"/>
                    </a:lnTo>
                    <a:lnTo>
                      <a:pt x="91" y="280"/>
                    </a:lnTo>
                    <a:lnTo>
                      <a:pt x="92" y="271"/>
                    </a:lnTo>
                    <a:lnTo>
                      <a:pt x="92" y="262"/>
                    </a:lnTo>
                    <a:lnTo>
                      <a:pt x="92" y="251"/>
                    </a:lnTo>
                    <a:lnTo>
                      <a:pt x="93" y="240"/>
                    </a:lnTo>
                    <a:lnTo>
                      <a:pt x="93" y="230"/>
                    </a:lnTo>
                    <a:lnTo>
                      <a:pt x="93" y="218"/>
                    </a:lnTo>
                    <a:lnTo>
                      <a:pt x="93" y="207"/>
                    </a:lnTo>
                    <a:lnTo>
                      <a:pt x="93" y="196"/>
                    </a:lnTo>
                    <a:lnTo>
                      <a:pt x="93" y="184"/>
                    </a:lnTo>
                    <a:lnTo>
                      <a:pt x="92" y="172"/>
                    </a:lnTo>
                    <a:lnTo>
                      <a:pt x="92" y="161"/>
                    </a:lnTo>
                    <a:lnTo>
                      <a:pt x="91" y="149"/>
                    </a:lnTo>
                    <a:lnTo>
                      <a:pt x="90" y="138"/>
                    </a:lnTo>
                    <a:lnTo>
                      <a:pt x="89" y="126"/>
                    </a:lnTo>
                    <a:lnTo>
                      <a:pt x="86" y="116"/>
                    </a:lnTo>
                    <a:lnTo>
                      <a:pt x="84" y="104"/>
                    </a:lnTo>
                    <a:lnTo>
                      <a:pt x="82" y="94"/>
                    </a:lnTo>
                    <a:lnTo>
                      <a:pt x="80" y="83"/>
                    </a:lnTo>
                    <a:lnTo>
                      <a:pt x="76" y="73"/>
                    </a:lnTo>
                    <a:lnTo>
                      <a:pt x="73" y="64"/>
                    </a:lnTo>
                    <a:lnTo>
                      <a:pt x="69" y="55"/>
                    </a:lnTo>
                    <a:lnTo>
                      <a:pt x="65" y="46"/>
                    </a:lnTo>
                    <a:lnTo>
                      <a:pt x="60" y="37"/>
                    </a:lnTo>
                    <a:lnTo>
                      <a:pt x="54" y="31"/>
                    </a:lnTo>
                    <a:lnTo>
                      <a:pt x="48" y="24"/>
                    </a:lnTo>
                    <a:lnTo>
                      <a:pt x="41" y="18"/>
                    </a:lnTo>
                    <a:lnTo>
                      <a:pt x="35" y="12"/>
                    </a:lnTo>
                    <a:lnTo>
                      <a:pt x="28" y="8"/>
                    </a:lnTo>
                    <a:lnTo>
                      <a:pt x="20" y="4"/>
                    </a:lnTo>
                    <a:lnTo>
                      <a:pt x="10" y="2"/>
                    </a:lnTo>
                    <a:lnTo>
                      <a:pt x="1" y="0"/>
                    </a:lnTo>
                    <a:lnTo>
                      <a:pt x="0" y="5"/>
                    </a:lnTo>
                    <a:close/>
                  </a:path>
                </a:pathLst>
              </a:custGeom>
              <a:solidFill>
                <a:srgbClr val="000000"/>
              </a:solidFill>
              <a:ln w="9525">
                <a:noFill/>
                <a:round/>
                <a:headEnd/>
                <a:tailEnd/>
              </a:ln>
            </p:spPr>
            <p:txBody>
              <a:bodyPr/>
              <a:lstStyle/>
              <a:p>
                <a:endParaRPr lang="en-GB"/>
              </a:p>
            </p:txBody>
          </p:sp>
          <p:sp>
            <p:nvSpPr>
              <p:cNvPr id="192" name="Freeform 394"/>
              <p:cNvSpPr>
                <a:spLocks/>
              </p:cNvSpPr>
              <p:nvPr/>
            </p:nvSpPr>
            <p:spPr bwMode="auto">
              <a:xfrm>
                <a:off x="721" y="1985"/>
                <a:ext cx="2" cy="3"/>
              </a:xfrm>
              <a:custGeom>
                <a:avLst/>
                <a:gdLst>
                  <a:gd name="T0" fmla="*/ 1 w 3"/>
                  <a:gd name="T1" fmla="*/ 0 h 5"/>
                  <a:gd name="T2" fmla="*/ 1 w 3"/>
                  <a:gd name="T3" fmla="*/ 0 h 5"/>
                  <a:gd name="T4" fmla="*/ 1 w 3"/>
                  <a:gd name="T5" fmla="*/ 1 h 5"/>
                  <a:gd name="T6" fmla="*/ 1 w 3"/>
                  <a:gd name="T7" fmla="*/ 1 h 5"/>
                  <a:gd name="T8" fmla="*/ 1 w 3"/>
                  <a:gd name="T9" fmla="*/ 1 h 5"/>
                  <a:gd name="T10" fmla="*/ 0 w 3"/>
                  <a:gd name="T11" fmla="*/ 1 h 5"/>
                  <a:gd name="T12" fmla="*/ 0 w 3"/>
                  <a:gd name="T13" fmla="*/ 1 h 5"/>
                  <a:gd name="T14" fmla="*/ 1 w 3"/>
                  <a:gd name="T15" fmla="*/ 1 h 5"/>
                  <a:gd name="T16" fmla="*/ 1 w 3"/>
                  <a:gd name="T17" fmla="*/ 1 h 5"/>
                  <a:gd name="T18" fmla="*/ 1 w 3"/>
                  <a:gd name="T19" fmla="*/ 1 h 5"/>
                  <a:gd name="T20" fmla="*/ 1 w 3"/>
                  <a:gd name="T21" fmla="*/ 2 h 5"/>
                  <a:gd name="T22" fmla="*/ 1 w 3"/>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5"/>
                  <a:gd name="T38" fmla="*/ 3 w 3"/>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5">
                    <a:moveTo>
                      <a:pt x="3" y="0"/>
                    </a:moveTo>
                    <a:lnTo>
                      <a:pt x="2" y="0"/>
                    </a:lnTo>
                    <a:lnTo>
                      <a:pt x="2" y="1"/>
                    </a:lnTo>
                    <a:lnTo>
                      <a:pt x="1" y="1"/>
                    </a:lnTo>
                    <a:lnTo>
                      <a:pt x="1" y="2"/>
                    </a:lnTo>
                    <a:lnTo>
                      <a:pt x="0" y="2"/>
                    </a:lnTo>
                    <a:lnTo>
                      <a:pt x="0" y="3"/>
                    </a:lnTo>
                    <a:lnTo>
                      <a:pt x="1" y="3"/>
                    </a:lnTo>
                    <a:lnTo>
                      <a:pt x="1" y="4"/>
                    </a:lnTo>
                    <a:lnTo>
                      <a:pt x="2" y="4"/>
                    </a:lnTo>
                    <a:lnTo>
                      <a:pt x="2" y="5"/>
                    </a:lnTo>
                    <a:lnTo>
                      <a:pt x="3" y="0"/>
                    </a:lnTo>
                    <a:close/>
                  </a:path>
                </a:pathLst>
              </a:custGeom>
              <a:solidFill>
                <a:srgbClr val="000000"/>
              </a:solidFill>
              <a:ln w="9525">
                <a:noFill/>
                <a:round/>
                <a:headEnd/>
                <a:tailEnd/>
              </a:ln>
            </p:spPr>
            <p:txBody>
              <a:bodyPr/>
              <a:lstStyle/>
              <a:p>
                <a:endParaRPr lang="en-GB"/>
              </a:p>
            </p:txBody>
          </p:sp>
          <p:sp>
            <p:nvSpPr>
              <p:cNvPr id="193" name="Freeform 395"/>
              <p:cNvSpPr>
                <a:spLocks/>
              </p:cNvSpPr>
              <p:nvPr/>
            </p:nvSpPr>
            <p:spPr bwMode="auto">
              <a:xfrm>
                <a:off x="920" y="2075"/>
                <a:ext cx="65" cy="31"/>
              </a:xfrm>
              <a:custGeom>
                <a:avLst/>
                <a:gdLst>
                  <a:gd name="T0" fmla="*/ 17 w 130"/>
                  <a:gd name="T1" fmla="*/ 16 h 61"/>
                  <a:gd name="T2" fmla="*/ 33 w 130"/>
                  <a:gd name="T3" fmla="*/ 0 h 61"/>
                  <a:gd name="T4" fmla="*/ 27 w 130"/>
                  <a:gd name="T5" fmla="*/ 0 h 61"/>
                  <a:gd name="T6" fmla="*/ 0 w 130"/>
                  <a:gd name="T7" fmla="*/ 16 h 61"/>
                  <a:gd name="T8" fmla="*/ 17 w 130"/>
                  <a:gd name="T9" fmla="*/ 16 h 61"/>
                  <a:gd name="T10" fmla="*/ 0 60000 65536"/>
                  <a:gd name="T11" fmla="*/ 0 60000 65536"/>
                  <a:gd name="T12" fmla="*/ 0 60000 65536"/>
                  <a:gd name="T13" fmla="*/ 0 60000 65536"/>
                  <a:gd name="T14" fmla="*/ 0 60000 65536"/>
                  <a:gd name="T15" fmla="*/ 0 w 130"/>
                  <a:gd name="T16" fmla="*/ 0 h 61"/>
                  <a:gd name="T17" fmla="*/ 130 w 130"/>
                  <a:gd name="T18" fmla="*/ 61 h 61"/>
                </a:gdLst>
                <a:ahLst/>
                <a:cxnLst>
                  <a:cxn ang="T10">
                    <a:pos x="T0" y="T1"/>
                  </a:cxn>
                  <a:cxn ang="T11">
                    <a:pos x="T2" y="T3"/>
                  </a:cxn>
                  <a:cxn ang="T12">
                    <a:pos x="T4" y="T5"/>
                  </a:cxn>
                  <a:cxn ang="T13">
                    <a:pos x="T6" y="T7"/>
                  </a:cxn>
                  <a:cxn ang="T14">
                    <a:pos x="T8" y="T9"/>
                  </a:cxn>
                </a:cxnLst>
                <a:rect l="T15" t="T16" r="T17" b="T18"/>
                <a:pathLst>
                  <a:path w="130" h="61">
                    <a:moveTo>
                      <a:pt x="71" y="61"/>
                    </a:moveTo>
                    <a:lnTo>
                      <a:pt x="130" y="0"/>
                    </a:lnTo>
                    <a:lnTo>
                      <a:pt x="111" y="0"/>
                    </a:lnTo>
                    <a:lnTo>
                      <a:pt x="0" y="61"/>
                    </a:lnTo>
                    <a:lnTo>
                      <a:pt x="71" y="61"/>
                    </a:lnTo>
                    <a:close/>
                  </a:path>
                </a:pathLst>
              </a:custGeom>
              <a:solidFill>
                <a:srgbClr val="000000"/>
              </a:solidFill>
              <a:ln w="9525">
                <a:noFill/>
                <a:round/>
                <a:headEnd/>
                <a:tailEnd/>
              </a:ln>
            </p:spPr>
            <p:txBody>
              <a:bodyPr/>
              <a:lstStyle/>
              <a:p>
                <a:endParaRPr lang="en-GB"/>
              </a:p>
            </p:txBody>
          </p:sp>
          <p:sp>
            <p:nvSpPr>
              <p:cNvPr id="194" name="Freeform 396"/>
              <p:cNvSpPr>
                <a:spLocks/>
              </p:cNvSpPr>
              <p:nvPr/>
            </p:nvSpPr>
            <p:spPr bwMode="auto">
              <a:xfrm>
                <a:off x="954" y="2074"/>
                <a:ext cx="32" cy="32"/>
              </a:xfrm>
              <a:custGeom>
                <a:avLst/>
                <a:gdLst>
                  <a:gd name="T0" fmla="*/ 15 w 65"/>
                  <a:gd name="T1" fmla="*/ 1 h 64"/>
                  <a:gd name="T2" fmla="*/ 15 w 65"/>
                  <a:gd name="T3" fmla="*/ 0 h 64"/>
                  <a:gd name="T4" fmla="*/ 0 w 65"/>
                  <a:gd name="T5" fmla="*/ 15 h 64"/>
                  <a:gd name="T6" fmla="*/ 1 w 65"/>
                  <a:gd name="T7" fmla="*/ 16 h 64"/>
                  <a:gd name="T8" fmla="*/ 16 w 65"/>
                  <a:gd name="T9" fmla="*/ 1 h 64"/>
                  <a:gd name="T10" fmla="*/ 15 w 65"/>
                  <a:gd name="T11" fmla="*/ 0 h 64"/>
                  <a:gd name="T12" fmla="*/ 16 w 65"/>
                  <a:gd name="T13" fmla="*/ 1 h 64"/>
                  <a:gd name="T14" fmla="*/ 16 w 65"/>
                  <a:gd name="T15" fmla="*/ 1 h 64"/>
                  <a:gd name="T16" fmla="*/ 16 w 65"/>
                  <a:gd name="T17" fmla="*/ 1 h 64"/>
                  <a:gd name="T18" fmla="*/ 16 w 65"/>
                  <a:gd name="T19" fmla="*/ 0 h 64"/>
                  <a:gd name="T20" fmla="*/ 16 w 65"/>
                  <a:gd name="T21" fmla="*/ 0 h 64"/>
                  <a:gd name="T22" fmla="*/ 15 w 65"/>
                  <a:gd name="T23" fmla="*/ 0 h 64"/>
                  <a:gd name="T24" fmla="*/ 15 w 65"/>
                  <a:gd name="T25" fmla="*/ 0 h 64"/>
                  <a:gd name="T26" fmla="*/ 15 w 65"/>
                  <a:gd name="T27" fmla="*/ 1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64"/>
                  <a:gd name="T44" fmla="*/ 65 w 65"/>
                  <a:gd name="T45" fmla="*/ 64 h 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64">
                    <a:moveTo>
                      <a:pt x="62" y="4"/>
                    </a:moveTo>
                    <a:lnTo>
                      <a:pt x="61" y="0"/>
                    </a:lnTo>
                    <a:lnTo>
                      <a:pt x="0" y="61"/>
                    </a:lnTo>
                    <a:lnTo>
                      <a:pt x="4" y="64"/>
                    </a:lnTo>
                    <a:lnTo>
                      <a:pt x="65" y="3"/>
                    </a:lnTo>
                    <a:lnTo>
                      <a:pt x="62" y="0"/>
                    </a:lnTo>
                    <a:lnTo>
                      <a:pt x="65" y="3"/>
                    </a:lnTo>
                    <a:lnTo>
                      <a:pt x="65" y="2"/>
                    </a:lnTo>
                    <a:lnTo>
                      <a:pt x="65" y="1"/>
                    </a:lnTo>
                    <a:lnTo>
                      <a:pt x="65" y="0"/>
                    </a:lnTo>
                    <a:lnTo>
                      <a:pt x="64" y="0"/>
                    </a:lnTo>
                    <a:lnTo>
                      <a:pt x="62" y="0"/>
                    </a:lnTo>
                    <a:lnTo>
                      <a:pt x="61" y="0"/>
                    </a:lnTo>
                    <a:lnTo>
                      <a:pt x="62" y="4"/>
                    </a:lnTo>
                    <a:close/>
                  </a:path>
                </a:pathLst>
              </a:custGeom>
              <a:solidFill>
                <a:srgbClr val="000000"/>
              </a:solidFill>
              <a:ln w="9525">
                <a:noFill/>
                <a:round/>
                <a:headEnd/>
                <a:tailEnd/>
              </a:ln>
            </p:spPr>
            <p:txBody>
              <a:bodyPr/>
              <a:lstStyle/>
              <a:p>
                <a:endParaRPr lang="en-GB"/>
              </a:p>
            </p:txBody>
          </p:sp>
          <p:sp>
            <p:nvSpPr>
              <p:cNvPr id="195" name="Freeform 397"/>
              <p:cNvSpPr>
                <a:spLocks/>
              </p:cNvSpPr>
              <p:nvPr/>
            </p:nvSpPr>
            <p:spPr bwMode="auto">
              <a:xfrm>
                <a:off x="974" y="2074"/>
                <a:ext cx="11" cy="2"/>
              </a:xfrm>
              <a:custGeom>
                <a:avLst/>
                <a:gdLst>
                  <a:gd name="T0" fmla="*/ 1 w 21"/>
                  <a:gd name="T1" fmla="*/ 1 h 4"/>
                  <a:gd name="T2" fmla="*/ 1 w 21"/>
                  <a:gd name="T3" fmla="*/ 1 h 4"/>
                  <a:gd name="T4" fmla="*/ 6 w 21"/>
                  <a:gd name="T5" fmla="*/ 1 h 4"/>
                  <a:gd name="T6" fmla="*/ 6 w 21"/>
                  <a:gd name="T7" fmla="*/ 0 h 4"/>
                  <a:gd name="T8" fmla="*/ 1 w 21"/>
                  <a:gd name="T9" fmla="*/ 0 h 4"/>
                  <a:gd name="T10" fmla="*/ 1 w 21"/>
                  <a:gd name="T11" fmla="*/ 0 h 4"/>
                  <a:gd name="T12" fmla="*/ 1 w 21"/>
                  <a:gd name="T13" fmla="*/ 0 h 4"/>
                  <a:gd name="T14" fmla="*/ 1 w 21"/>
                  <a:gd name="T15" fmla="*/ 0 h 4"/>
                  <a:gd name="T16" fmla="*/ 0 w 21"/>
                  <a:gd name="T17" fmla="*/ 0 h 4"/>
                  <a:gd name="T18" fmla="*/ 0 w 21"/>
                  <a:gd name="T19" fmla="*/ 1 h 4"/>
                  <a:gd name="T20" fmla="*/ 0 w 21"/>
                  <a:gd name="T21" fmla="*/ 1 h 4"/>
                  <a:gd name="T22" fmla="*/ 0 w 21"/>
                  <a:gd name="T23" fmla="*/ 1 h 4"/>
                  <a:gd name="T24" fmla="*/ 1 w 21"/>
                  <a:gd name="T25" fmla="*/ 1 h 4"/>
                  <a:gd name="T26" fmla="*/ 1 w 21"/>
                  <a:gd name="T27" fmla="*/ 1 h 4"/>
                  <a:gd name="T28" fmla="*/ 1 w 21"/>
                  <a:gd name="T29" fmla="*/ 1 h 4"/>
                  <a:gd name="T30" fmla="*/ 1 w 21"/>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4"/>
                  <a:gd name="T50" fmla="*/ 21 w 21"/>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4">
                    <a:moveTo>
                      <a:pt x="3" y="4"/>
                    </a:moveTo>
                    <a:lnTo>
                      <a:pt x="2" y="4"/>
                    </a:lnTo>
                    <a:lnTo>
                      <a:pt x="21" y="4"/>
                    </a:lnTo>
                    <a:lnTo>
                      <a:pt x="21" y="0"/>
                    </a:lnTo>
                    <a:lnTo>
                      <a:pt x="2" y="0"/>
                    </a:lnTo>
                    <a:lnTo>
                      <a:pt x="1" y="0"/>
                    </a:lnTo>
                    <a:lnTo>
                      <a:pt x="2" y="0"/>
                    </a:lnTo>
                    <a:lnTo>
                      <a:pt x="1" y="0"/>
                    </a:lnTo>
                    <a:lnTo>
                      <a:pt x="0" y="0"/>
                    </a:lnTo>
                    <a:lnTo>
                      <a:pt x="0" y="1"/>
                    </a:lnTo>
                    <a:lnTo>
                      <a:pt x="0" y="2"/>
                    </a:lnTo>
                    <a:lnTo>
                      <a:pt x="0" y="3"/>
                    </a:lnTo>
                    <a:lnTo>
                      <a:pt x="1" y="3"/>
                    </a:lnTo>
                    <a:lnTo>
                      <a:pt x="1" y="4"/>
                    </a:lnTo>
                    <a:lnTo>
                      <a:pt x="2" y="4"/>
                    </a:lnTo>
                    <a:lnTo>
                      <a:pt x="3" y="4"/>
                    </a:lnTo>
                    <a:close/>
                  </a:path>
                </a:pathLst>
              </a:custGeom>
              <a:solidFill>
                <a:srgbClr val="000000"/>
              </a:solidFill>
              <a:ln w="9525">
                <a:noFill/>
                <a:round/>
                <a:headEnd/>
                <a:tailEnd/>
              </a:ln>
            </p:spPr>
            <p:txBody>
              <a:bodyPr/>
              <a:lstStyle/>
              <a:p>
                <a:endParaRPr lang="en-GB"/>
              </a:p>
            </p:txBody>
          </p:sp>
          <p:sp>
            <p:nvSpPr>
              <p:cNvPr id="196" name="Freeform 398"/>
              <p:cNvSpPr>
                <a:spLocks/>
              </p:cNvSpPr>
              <p:nvPr/>
            </p:nvSpPr>
            <p:spPr bwMode="auto">
              <a:xfrm>
                <a:off x="919" y="2074"/>
                <a:ext cx="57" cy="33"/>
              </a:xfrm>
              <a:custGeom>
                <a:avLst/>
                <a:gdLst>
                  <a:gd name="T0" fmla="*/ 1 w 114"/>
                  <a:gd name="T1" fmla="*/ 16 h 65"/>
                  <a:gd name="T2" fmla="*/ 1 w 114"/>
                  <a:gd name="T3" fmla="*/ 16 h 65"/>
                  <a:gd name="T4" fmla="*/ 29 w 114"/>
                  <a:gd name="T5" fmla="*/ 1 h 65"/>
                  <a:gd name="T6" fmla="*/ 28 w 114"/>
                  <a:gd name="T7" fmla="*/ 0 h 65"/>
                  <a:gd name="T8" fmla="*/ 1 w 114"/>
                  <a:gd name="T9" fmla="*/ 16 h 65"/>
                  <a:gd name="T10" fmla="*/ 1 w 114"/>
                  <a:gd name="T11" fmla="*/ 17 h 65"/>
                  <a:gd name="T12" fmla="*/ 1 w 114"/>
                  <a:gd name="T13" fmla="*/ 16 h 65"/>
                  <a:gd name="T14" fmla="*/ 0 w 114"/>
                  <a:gd name="T15" fmla="*/ 16 h 65"/>
                  <a:gd name="T16" fmla="*/ 0 w 114"/>
                  <a:gd name="T17" fmla="*/ 16 h 65"/>
                  <a:gd name="T18" fmla="*/ 0 w 114"/>
                  <a:gd name="T19" fmla="*/ 16 h 65"/>
                  <a:gd name="T20" fmla="*/ 0 w 114"/>
                  <a:gd name="T21" fmla="*/ 16 h 65"/>
                  <a:gd name="T22" fmla="*/ 1 w 114"/>
                  <a:gd name="T23" fmla="*/ 16 h 65"/>
                  <a:gd name="T24" fmla="*/ 1 w 114"/>
                  <a:gd name="T25" fmla="*/ 17 h 65"/>
                  <a:gd name="T26" fmla="*/ 1 w 114"/>
                  <a:gd name="T27" fmla="*/ 17 h 65"/>
                  <a:gd name="T28" fmla="*/ 1 w 114"/>
                  <a:gd name="T29" fmla="*/ 17 h 65"/>
                  <a:gd name="T30" fmla="*/ 1 w 114"/>
                  <a:gd name="T31" fmla="*/ 16 h 65"/>
                  <a:gd name="T32" fmla="*/ 1 w 114"/>
                  <a:gd name="T33" fmla="*/ 16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4"/>
                  <a:gd name="T52" fmla="*/ 0 h 65"/>
                  <a:gd name="T53" fmla="*/ 114 w 114"/>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4" h="65">
                    <a:moveTo>
                      <a:pt x="2" y="61"/>
                    </a:moveTo>
                    <a:lnTo>
                      <a:pt x="3" y="64"/>
                    </a:lnTo>
                    <a:lnTo>
                      <a:pt x="114" y="4"/>
                    </a:lnTo>
                    <a:lnTo>
                      <a:pt x="112" y="0"/>
                    </a:lnTo>
                    <a:lnTo>
                      <a:pt x="1" y="61"/>
                    </a:lnTo>
                    <a:lnTo>
                      <a:pt x="2" y="65"/>
                    </a:lnTo>
                    <a:lnTo>
                      <a:pt x="1" y="61"/>
                    </a:lnTo>
                    <a:lnTo>
                      <a:pt x="0" y="61"/>
                    </a:lnTo>
                    <a:lnTo>
                      <a:pt x="0" y="62"/>
                    </a:lnTo>
                    <a:lnTo>
                      <a:pt x="0" y="63"/>
                    </a:lnTo>
                    <a:lnTo>
                      <a:pt x="0" y="64"/>
                    </a:lnTo>
                    <a:lnTo>
                      <a:pt x="1" y="64"/>
                    </a:lnTo>
                    <a:lnTo>
                      <a:pt x="1" y="65"/>
                    </a:lnTo>
                    <a:lnTo>
                      <a:pt x="2" y="65"/>
                    </a:lnTo>
                    <a:lnTo>
                      <a:pt x="3" y="65"/>
                    </a:lnTo>
                    <a:lnTo>
                      <a:pt x="3" y="64"/>
                    </a:lnTo>
                    <a:lnTo>
                      <a:pt x="2" y="61"/>
                    </a:lnTo>
                    <a:close/>
                  </a:path>
                </a:pathLst>
              </a:custGeom>
              <a:solidFill>
                <a:srgbClr val="000000"/>
              </a:solidFill>
              <a:ln w="9525">
                <a:noFill/>
                <a:round/>
                <a:headEnd/>
                <a:tailEnd/>
              </a:ln>
            </p:spPr>
            <p:txBody>
              <a:bodyPr/>
              <a:lstStyle/>
              <a:p>
                <a:endParaRPr lang="en-GB"/>
              </a:p>
            </p:txBody>
          </p:sp>
          <p:sp>
            <p:nvSpPr>
              <p:cNvPr id="197" name="Freeform 399"/>
              <p:cNvSpPr>
                <a:spLocks/>
              </p:cNvSpPr>
              <p:nvPr/>
            </p:nvSpPr>
            <p:spPr bwMode="auto">
              <a:xfrm>
                <a:off x="920" y="2104"/>
                <a:ext cx="36" cy="3"/>
              </a:xfrm>
              <a:custGeom>
                <a:avLst/>
                <a:gdLst>
                  <a:gd name="T0" fmla="*/ 17 w 73"/>
                  <a:gd name="T1" fmla="*/ 0 h 4"/>
                  <a:gd name="T2" fmla="*/ 17 w 73"/>
                  <a:gd name="T3" fmla="*/ 0 h 4"/>
                  <a:gd name="T4" fmla="*/ 0 w 73"/>
                  <a:gd name="T5" fmla="*/ 0 h 4"/>
                  <a:gd name="T6" fmla="*/ 0 w 73"/>
                  <a:gd name="T7" fmla="*/ 2 h 4"/>
                  <a:gd name="T8" fmla="*/ 17 w 73"/>
                  <a:gd name="T9" fmla="*/ 2 h 4"/>
                  <a:gd name="T10" fmla="*/ 18 w 73"/>
                  <a:gd name="T11" fmla="*/ 2 h 4"/>
                  <a:gd name="T12" fmla="*/ 17 w 73"/>
                  <a:gd name="T13" fmla="*/ 2 h 4"/>
                  <a:gd name="T14" fmla="*/ 18 w 73"/>
                  <a:gd name="T15" fmla="*/ 2 h 4"/>
                  <a:gd name="T16" fmla="*/ 18 w 73"/>
                  <a:gd name="T17" fmla="*/ 2 h 4"/>
                  <a:gd name="T18" fmla="*/ 18 w 73"/>
                  <a:gd name="T19" fmla="*/ 2 h 4"/>
                  <a:gd name="T20" fmla="*/ 18 w 73"/>
                  <a:gd name="T21" fmla="*/ 2 h 4"/>
                  <a:gd name="T22" fmla="*/ 18 w 73"/>
                  <a:gd name="T23" fmla="*/ 1 h 4"/>
                  <a:gd name="T24" fmla="*/ 18 w 73"/>
                  <a:gd name="T25" fmla="*/ 1 h 4"/>
                  <a:gd name="T26" fmla="*/ 18 w 73"/>
                  <a:gd name="T27" fmla="*/ 0 h 4"/>
                  <a:gd name="T28" fmla="*/ 17 w 73"/>
                  <a:gd name="T29" fmla="*/ 0 h 4"/>
                  <a:gd name="T30" fmla="*/ 17 w 73"/>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3"/>
                  <a:gd name="T49" fmla="*/ 0 h 4"/>
                  <a:gd name="T50" fmla="*/ 73 w 7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3" h="4">
                    <a:moveTo>
                      <a:pt x="68" y="0"/>
                    </a:moveTo>
                    <a:lnTo>
                      <a:pt x="71" y="0"/>
                    </a:lnTo>
                    <a:lnTo>
                      <a:pt x="0" y="0"/>
                    </a:lnTo>
                    <a:lnTo>
                      <a:pt x="0" y="4"/>
                    </a:lnTo>
                    <a:lnTo>
                      <a:pt x="71" y="4"/>
                    </a:lnTo>
                    <a:lnTo>
                      <a:pt x="72" y="3"/>
                    </a:lnTo>
                    <a:lnTo>
                      <a:pt x="71" y="4"/>
                    </a:lnTo>
                    <a:lnTo>
                      <a:pt x="72" y="4"/>
                    </a:lnTo>
                    <a:lnTo>
                      <a:pt x="72" y="3"/>
                    </a:lnTo>
                    <a:lnTo>
                      <a:pt x="73" y="3"/>
                    </a:lnTo>
                    <a:lnTo>
                      <a:pt x="73" y="2"/>
                    </a:lnTo>
                    <a:lnTo>
                      <a:pt x="73" y="1"/>
                    </a:lnTo>
                    <a:lnTo>
                      <a:pt x="72" y="1"/>
                    </a:lnTo>
                    <a:lnTo>
                      <a:pt x="72" y="0"/>
                    </a:lnTo>
                    <a:lnTo>
                      <a:pt x="71" y="0"/>
                    </a:lnTo>
                    <a:lnTo>
                      <a:pt x="68" y="0"/>
                    </a:lnTo>
                    <a:close/>
                  </a:path>
                </a:pathLst>
              </a:custGeom>
              <a:solidFill>
                <a:srgbClr val="000000"/>
              </a:solidFill>
              <a:ln w="9525">
                <a:noFill/>
                <a:round/>
                <a:headEnd/>
                <a:tailEnd/>
              </a:ln>
            </p:spPr>
            <p:txBody>
              <a:bodyPr/>
              <a:lstStyle/>
              <a:p>
                <a:endParaRPr lang="en-GB"/>
              </a:p>
            </p:txBody>
          </p:sp>
          <p:sp>
            <p:nvSpPr>
              <p:cNvPr id="198" name="Freeform 400"/>
              <p:cNvSpPr>
                <a:spLocks/>
              </p:cNvSpPr>
              <p:nvPr/>
            </p:nvSpPr>
            <p:spPr bwMode="auto">
              <a:xfrm>
                <a:off x="925" y="2102"/>
                <a:ext cx="2" cy="4"/>
              </a:xfrm>
              <a:custGeom>
                <a:avLst/>
                <a:gdLst>
                  <a:gd name="T0" fmla="*/ 0 w 5"/>
                  <a:gd name="T1" fmla="*/ 0 h 7"/>
                  <a:gd name="T2" fmla="*/ 0 w 5"/>
                  <a:gd name="T3" fmla="*/ 1 h 7"/>
                  <a:gd name="T4" fmla="*/ 0 w 5"/>
                  <a:gd name="T5" fmla="*/ 1 h 7"/>
                  <a:gd name="T6" fmla="*/ 0 w 5"/>
                  <a:gd name="T7" fmla="*/ 1 h 7"/>
                  <a:gd name="T8" fmla="*/ 0 w 5"/>
                  <a:gd name="T9" fmla="*/ 1 h 7"/>
                  <a:gd name="T10" fmla="*/ 0 w 5"/>
                  <a:gd name="T11" fmla="*/ 2 h 7"/>
                  <a:gd name="T12" fmla="*/ 0 w 5"/>
                  <a:gd name="T13" fmla="*/ 2 h 7"/>
                  <a:gd name="T14" fmla="*/ 0 w 5"/>
                  <a:gd name="T15" fmla="*/ 2 h 7"/>
                  <a:gd name="T16" fmla="*/ 0 w 5"/>
                  <a:gd name="T17" fmla="*/ 2 h 7"/>
                  <a:gd name="T18" fmla="*/ 1 w 5"/>
                  <a:gd name="T19" fmla="*/ 2 h 7"/>
                  <a:gd name="T20" fmla="*/ 1 w 5"/>
                  <a:gd name="T21" fmla="*/ 2 h 7"/>
                  <a:gd name="T22" fmla="*/ 0 w 5"/>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7"/>
                  <a:gd name="T38" fmla="*/ 5 w 5"/>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7">
                    <a:moveTo>
                      <a:pt x="2" y="0"/>
                    </a:moveTo>
                    <a:lnTo>
                      <a:pt x="2" y="1"/>
                    </a:lnTo>
                    <a:lnTo>
                      <a:pt x="0" y="1"/>
                    </a:lnTo>
                    <a:lnTo>
                      <a:pt x="0" y="3"/>
                    </a:lnTo>
                    <a:lnTo>
                      <a:pt x="0" y="4"/>
                    </a:lnTo>
                    <a:lnTo>
                      <a:pt x="0" y="5"/>
                    </a:lnTo>
                    <a:lnTo>
                      <a:pt x="2" y="6"/>
                    </a:lnTo>
                    <a:lnTo>
                      <a:pt x="3" y="6"/>
                    </a:lnTo>
                    <a:lnTo>
                      <a:pt x="3" y="7"/>
                    </a:lnTo>
                    <a:lnTo>
                      <a:pt x="4" y="7"/>
                    </a:lnTo>
                    <a:lnTo>
                      <a:pt x="5" y="6"/>
                    </a:lnTo>
                    <a:lnTo>
                      <a:pt x="2" y="0"/>
                    </a:lnTo>
                    <a:close/>
                  </a:path>
                </a:pathLst>
              </a:custGeom>
              <a:solidFill>
                <a:srgbClr val="FFFFFF"/>
              </a:solidFill>
              <a:ln w="9525">
                <a:noFill/>
                <a:round/>
                <a:headEnd/>
                <a:tailEnd/>
              </a:ln>
            </p:spPr>
            <p:txBody>
              <a:bodyPr/>
              <a:lstStyle/>
              <a:p>
                <a:endParaRPr lang="en-GB"/>
              </a:p>
            </p:txBody>
          </p:sp>
          <p:sp>
            <p:nvSpPr>
              <p:cNvPr id="199" name="Freeform 401"/>
              <p:cNvSpPr>
                <a:spLocks/>
              </p:cNvSpPr>
              <p:nvPr/>
            </p:nvSpPr>
            <p:spPr bwMode="auto">
              <a:xfrm>
                <a:off x="925" y="2074"/>
                <a:ext cx="53" cy="31"/>
              </a:xfrm>
              <a:custGeom>
                <a:avLst/>
                <a:gdLst>
                  <a:gd name="T0" fmla="*/ 26 w 104"/>
                  <a:gd name="T1" fmla="*/ 0 h 61"/>
                  <a:gd name="T2" fmla="*/ 25 w 104"/>
                  <a:gd name="T3" fmla="*/ 0 h 61"/>
                  <a:gd name="T4" fmla="*/ 0 w 104"/>
                  <a:gd name="T5" fmla="*/ 14 h 61"/>
                  <a:gd name="T6" fmla="*/ 1 w 104"/>
                  <a:gd name="T7" fmla="*/ 16 h 61"/>
                  <a:gd name="T8" fmla="*/ 27 w 104"/>
                  <a:gd name="T9" fmla="*/ 2 h 61"/>
                  <a:gd name="T10" fmla="*/ 26 w 104"/>
                  <a:gd name="T11" fmla="*/ 2 h 61"/>
                  <a:gd name="T12" fmla="*/ 27 w 104"/>
                  <a:gd name="T13" fmla="*/ 2 h 61"/>
                  <a:gd name="T14" fmla="*/ 27 w 104"/>
                  <a:gd name="T15" fmla="*/ 2 h 61"/>
                  <a:gd name="T16" fmla="*/ 27 w 104"/>
                  <a:gd name="T17" fmla="*/ 2 h 61"/>
                  <a:gd name="T18" fmla="*/ 27 w 104"/>
                  <a:gd name="T19" fmla="*/ 2 h 61"/>
                  <a:gd name="T20" fmla="*/ 27 w 104"/>
                  <a:gd name="T21" fmla="*/ 1 h 61"/>
                  <a:gd name="T22" fmla="*/ 27 w 104"/>
                  <a:gd name="T23" fmla="*/ 1 h 61"/>
                  <a:gd name="T24" fmla="*/ 27 w 104"/>
                  <a:gd name="T25" fmla="*/ 1 h 61"/>
                  <a:gd name="T26" fmla="*/ 27 w 104"/>
                  <a:gd name="T27" fmla="*/ 1 h 61"/>
                  <a:gd name="T28" fmla="*/ 27 w 104"/>
                  <a:gd name="T29" fmla="*/ 0 h 61"/>
                  <a:gd name="T30" fmla="*/ 27 w 104"/>
                  <a:gd name="T31" fmla="*/ 0 h 61"/>
                  <a:gd name="T32" fmla="*/ 26 w 104"/>
                  <a:gd name="T33" fmla="*/ 0 h 61"/>
                  <a:gd name="T34" fmla="*/ 26 w 104"/>
                  <a:gd name="T35" fmla="*/ 0 h 61"/>
                  <a:gd name="T36" fmla="*/ 25 w 104"/>
                  <a:gd name="T37" fmla="*/ 0 h 61"/>
                  <a:gd name="T38" fmla="*/ 26 w 104"/>
                  <a:gd name="T39" fmla="*/ 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4"/>
                  <a:gd name="T61" fmla="*/ 0 h 61"/>
                  <a:gd name="T62" fmla="*/ 104 w 104"/>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4" h="61">
                    <a:moveTo>
                      <a:pt x="101" y="0"/>
                    </a:moveTo>
                    <a:lnTo>
                      <a:pt x="99" y="0"/>
                    </a:lnTo>
                    <a:lnTo>
                      <a:pt x="0" y="55"/>
                    </a:lnTo>
                    <a:lnTo>
                      <a:pt x="3" y="61"/>
                    </a:lnTo>
                    <a:lnTo>
                      <a:pt x="102" y="6"/>
                    </a:lnTo>
                    <a:lnTo>
                      <a:pt x="101" y="7"/>
                    </a:lnTo>
                    <a:lnTo>
                      <a:pt x="102" y="6"/>
                    </a:lnTo>
                    <a:lnTo>
                      <a:pt x="103" y="6"/>
                    </a:lnTo>
                    <a:lnTo>
                      <a:pt x="103" y="5"/>
                    </a:lnTo>
                    <a:lnTo>
                      <a:pt x="104" y="5"/>
                    </a:lnTo>
                    <a:lnTo>
                      <a:pt x="104" y="3"/>
                    </a:lnTo>
                    <a:lnTo>
                      <a:pt x="104" y="2"/>
                    </a:lnTo>
                    <a:lnTo>
                      <a:pt x="104" y="1"/>
                    </a:lnTo>
                    <a:lnTo>
                      <a:pt x="103" y="1"/>
                    </a:lnTo>
                    <a:lnTo>
                      <a:pt x="103" y="0"/>
                    </a:lnTo>
                    <a:lnTo>
                      <a:pt x="102" y="0"/>
                    </a:lnTo>
                    <a:lnTo>
                      <a:pt x="101" y="0"/>
                    </a:lnTo>
                    <a:lnTo>
                      <a:pt x="100" y="0"/>
                    </a:lnTo>
                    <a:lnTo>
                      <a:pt x="99" y="0"/>
                    </a:lnTo>
                    <a:lnTo>
                      <a:pt x="101" y="0"/>
                    </a:lnTo>
                    <a:close/>
                  </a:path>
                </a:pathLst>
              </a:custGeom>
              <a:solidFill>
                <a:srgbClr val="FFFFFF"/>
              </a:solidFill>
              <a:ln w="9525">
                <a:noFill/>
                <a:round/>
                <a:headEnd/>
                <a:tailEnd/>
              </a:ln>
            </p:spPr>
            <p:txBody>
              <a:bodyPr/>
              <a:lstStyle/>
              <a:p>
                <a:endParaRPr lang="en-GB"/>
              </a:p>
            </p:txBody>
          </p:sp>
          <p:sp>
            <p:nvSpPr>
              <p:cNvPr id="200" name="Freeform 402"/>
              <p:cNvSpPr>
                <a:spLocks/>
              </p:cNvSpPr>
              <p:nvPr/>
            </p:nvSpPr>
            <p:spPr bwMode="auto">
              <a:xfrm>
                <a:off x="976" y="2074"/>
                <a:ext cx="5" cy="4"/>
              </a:xfrm>
              <a:custGeom>
                <a:avLst/>
                <a:gdLst>
                  <a:gd name="T0" fmla="*/ 3 w 10"/>
                  <a:gd name="T1" fmla="*/ 1 h 7"/>
                  <a:gd name="T2" fmla="*/ 3 w 10"/>
                  <a:gd name="T3" fmla="*/ 0 h 7"/>
                  <a:gd name="T4" fmla="*/ 0 w 10"/>
                  <a:gd name="T5" fmla="*/ 0 h 7"/>
                  <a:gd name="T6" fmla="*/ 0 w 10"/>
                  <a:gd name="T7" fmla="*/ 2 h 7"/>
                  <a:gd name="T8" fmla="*/ 3 w 10"/>
                  <a:gd name="T9" fmla="*/ 2 h 7"/>
                  <a:gd name="T10" fmla="*/ 3 w 10"/>
                  <a:gd name="T11" fmla="*/ 1 h 7"/>
                  <a:gd name="T12" fmla="*/ 0 60000 65536"/>
                  <a:gd name="T13" fmla="*/ 0 60000 65536"/>
                  <a:gd name="T14" fmla="*/ 0 60000 65536"/>
                  <a:gd name="T15" fmla="*/ 0 60000 65536"/>
                  <a:gd name="T16" fmla="*/ 0 60000 65536"/>
                  <a:gd name="T17" fmla="*/ 0 60000 65536"/>
                  <a:gd name="T18" fmla="*/ 0 w 10"/>
                  <a:gd name="T19" fmla="*/ 0 h 7"/>
                  <a:gd name="T20" fmla="*/ 10 w 10"/>
                  <a:gd name="T21" fmla="*/ 7 h 7"/>
                </a:gdLst>
                <a:ahLst/>
                <a:cxnLst>
                  <a:cxn ang="T12">
                    <a:pos x="T0" y="T1"/>
                  </a:cxn>
                  <a:cxn ang="T13">
                    <a:pos x="T2" y="T3"/>
                  </a:cxn>
                  <a:cxn ang="T14">
                    <a:pos x="T4" y="T5"/>
                  </a:cxn>
                  <a:cxn ang="T15">
                    <a:pos x="T6" y="T7"/>
                  </a:cxn>
                  <a:cxn ang="T16">
                    <a:pos x="T8" y="T9"/>
                  </a:cxn>
                  <a:cxn ang="T17">
                    <a:pos x="T10" y="T11"/>
                  </a:cxn>
                </a:cxnLst>
                <a:rect l="T18" t="T19" r="T20" b="T21"/>
                <a:pathLst>
                  <a:path w="10" h="7">
                    <a:moveTo>
                      <a:pt x="10" y="3"/>
                    </a:moveTo>
                    <a:lnTo>
                      <a:pt x="10" y="0"/>
                    </a:lnTo>
                    <a:lnTo>
                      <a:pt x="0" y="0"/>
                    </a:lnTo>
                    <a:lnTo>
                      <a:pt x="0" y="7"/>
                    </a:lnTo>
                    <a:lnTo>
                      <a:pt x="10" y="7"/>
                    </a:lnTo>
                    <a:lnTo>
                      <a:pt x="10" y="3"/>
                    </a:lnTo>
                    <a:close/>
                  </a:path>
                </a:pathLst>
              </a:custGeom>
              <a:solidFill>
                <a:srgbClr val="FFFFFF"/>
              </a:solidFill>
              <a:ln w="9525">
                <a:noFill/>
                <a:round/>
                <a:headEnd/>
                <a:tailEnd/>
              </a:ln>
            </p:spPr>
            <p:txBody>
              <a:bodyPr/>
              <a:lstStyle/>
              <a:p>
                <a:endParaRPr lang="en-GB"/>
              </a:p>
            </p:txBody>
          </p:sp>
          <p:sp>
            <p:nvSpPr>
              <p:cNvPr id="201" name="Freeform 403"/>
              <p:cNvSpPr>
                <a:spLocks/>
              </p:cNvSpPr>
              <p:nvPr/>
            </p:nvSpPr>
            <p:spPr bwMode="auto">
              <a:xfrm>
                <a:off x="981" y="2074"/>
                <a:ext cx="2" cy="4"/>
              </a:xfrm>
              <a:custGeom>
                <a:avLst/>
                <a:gdLst>
                  <a:gd name="T0" fmla="*/ 0 w 4"/>
                  <a:gd name="T1" fmla="*/ 2 h 7"/>
                  <a:gd name="T2" fmla="*/ 1 w 4"/>
                  <a:gd name="T3" fmla="*/ 2 h 7"/>
                  <a:gd name="T4" fmla="*/ 1 w 4"/>
                  <a:gd name="T5" fmla="*/ 2 h 7"/>
                  <a:gd name="T6" fmla="*/ 1 w 4"/>
                  <a:gd name="T7" fmla="*/ 2 h 7"/>
                  <a:gd name="T8" fmla="*/ 1 w 4"/>
                  <a:gd name="T9" fmla="*/ 1 h 7"/>
                  <a:gd name="T10" fmla="*/ 1 w 4"/>
                  <a:gd name="T11" fmla="*/ 1 h 7"/>
                  <a:gd name="T12" fmla="*/ 1 w 4"/>
                  <a:gd name="T13" fmla="*/ 1 h 7"/>
                  <a:gd name="T14" fmla="*/ 1 w 4"/>
                  <a:gd name="T15" fmla="*/ 1 h 7"/>
                  <a:gd name="T16" fmla="*/ 1 w 4"/>
                  <a:gd name="T17" fmla="*/ 0 h 7"/>
                  <a:gd name="T18" fmla="*/ 1 w 4"/>
                  <a:gd name="T19" fmla="*/ 0 h 7"/>
                  <a:gd name="T20" fmla="*/ 0 w 4"/>
                  <a:gd name="T21" fmla="*/ 0 h 7"/>
                  <a:gd name="T22" fmla="*/ 0 w 4"/>
                  <a:gd name="T23" fmla="*/ 2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
                  <a:gd name="T38" fmla="*/ 4 w 4"/>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
                    <a:moveTo>
                      <a:pt x="0" y="7"/>
                    </a:moveTo>
                    <a:lnTo>
                      <a:pt x="2" y="6"/>
                    </a:lnTo>
                    <a:lnTo>
                      <a:pt x="3" y="6"/>
                    </a:lnTo>
                    <a:lnTo>
                      <a:pt x="4" y="5"/>
                    </a:lnTo>
                    <a:lnTo>
                      <a:pt x="4" y="3"/>
                    </a:lnTo>
                    <a:lnTo>
                      <a:pt x="4" y="2"/>
                    </a:lnTo>
                    <a:lnTo>
                      <a:pt x="4" y="1"/>
                    </a:lnTo>
                    <a:lnTo>
                      <a:pt x="3" y="1"/>
                    </a:lnTo>
                    <a:lnTo>
                      <a:pt x="3" y="0"/>
                    </a:lnTo>
                    <a:lnTo>
                      <a:pt x="2" y="0"/>
                    </a:lnTo>
                    <a:lnTo>
                      <a:pt x="0" y="0"/>
                    </a:lnTo>
                    <a:lnTo>
                      <a:pt x="0" y="7"/>
                    </a:lnTo>
                    <a:close/>
                  </a:path>
                </a:pathLst>
              </a:custGeom>
              <a:solidFill>
                <a:srgbClr val="FFFFFF"/>
              </a:solidFill>
              <a:ln w="9525">
                <a:noFill/>
                <a:round/>
                <a:headEnd/>
                <a:tailEnd/>
              </a:ln>
            </p:spPr>
            <p:txBody>
              <a:bodyPr/>
              <a:lstStyle/>
              <a:p>
                <a:endParaRPr lang="en-GB"/>
              </a:p>
            </p:txBody>
          </p:sp>
          <p:sp>
            <p:nvSpPr>
              <p:cNvPr id="202" name="Freeform 404"/>
              <p:cNvSpPr>
                <a:spLocks/>
              </p:cNvSpPr>
              <p:nvPr/>
            </p:nvSpPr>
            <p:spPr bwMode="auto">
              <a:xfrm>
                <a:off x="1233" y="2012"/>
                <a:ext cx="54" cy="84"/>
              </a:xfrm>
              <a:custGeom>
                <a:avLst/>
                <a:gdLst>
                  <a:gd name="T0" fmla="*/ 1 w 108"/>
                  <a:gd name="T1" fmla="*/ 1 h 168"/>
                  <a:gd name="T2" fmla="*/ 2 w 108"/>
                  <a:gd name="T3" fmla="*/ 5 h 168"/>
                  <a:gd name="T4" fmla="*/ 3 w 108"/>
                  <a:gd name="T5" fmla="*/ 7 h 168"/>
                  <a:gd name="T6" fmla="*/ 5 w 108"/>
                  <a:gd name="T7" fmla="*/ 10 h 168"/>
                  <a:gd name="T8" fmla="*/ 7 w 108"/>
                  <a:gd name="T9" fmla="*/ 12 h 168"/>
                  <a:gd name="T10" fmla="*/ 8 w 108"/>
                  <a:gd name="T11" fmla="*/ 15 h 168"/>
                  <a:gd name="T12" fmla="*/ 10 w 108"/>
                  <a:gd name="T13" fmla="*/ 18 h 168"/>
                  <a:gd name="T14" fmla="*/ 12 w 108"/>
                  <a:gd name="T15" fmla="*/ 21 h 168"/>
                  <a:gd name="T16" fmla="*/ 13 w 108"/>
                  <a:gd name="T17" fmla="*/ 23 h 168"/>
                  <a:gd name="T18" fmla="*/ 14 w 108"/>
                  <a:gd name="T19" fmla="*/ 26 h 168"/>
                  <a:gd name="T20" fmla="*/ 17 w 108"/>
                  <a:gd name="T21" fmla="*/ 28 h 168"/>
                  <a:gd name="T22" fmla="*/ 19 w 108"/>
                  <a:gd name="T23" fmla="*/ 31 h 168"/>
                  <a:gd name="T24" fmla="*/ 21 w 108"/>
                  <a:gd name="T25" fmla="*/ 34 h 168"/>
                  <a:gd name="T26" fmla="*/ 23 w 108"/>
                  <a:gd name="T27" fmla="*/ 37 h 168"/>
                  <a:gd name="T28" fmla="*/ 24 w 108"/>
                  <a:gd name="T29" fmla="*/ 39 h 168"/>
                  <a:gd name="T30" fmla="*/ 26 w 108"/>
                  <a:gd name="T31" fmla="*/ 41 h 168"/>
                  <a:gd name="T32" fmla="*/ 26 w 108"/>
                  <a:gd name="T33" fmla="*/ 37 h 168"/>
                  <a:gd name="T34" fmla="*/ 24 w 108"/>
                  <a:gd name="T35" fmla="*/ 35 h 168"/>
                  <a:gd name="T36" fmla="*/ 23 w 108"/>
                  <a:gd name="T37" fmla="*/ 33 h 168"/>
                  <a:gd name="T38" fmla="*/ 21 w 108"/>
                  <a:gd name="T39" fmla="*/ 31 h 168"/>
                  <a:gd name="T40" fmla="*/ 20 w 108"/>
                  <a:gd name="T41" fmla="*/ 28 h 168"/>
                  <a:gd name="T42" fmla="*/ 18 w 108"/>
                  <a:gd name="T43" fmla="*/ 26 h 168"/>
                  <a:gd name="T44" fmla="*/ 17 w 108"/>
                  <a:gd name="T45" fmla="*/ 24 h 168"/>
                  <a:gd name="T46" fmla="*/ 15 w 108"/>
                  <a:gd name="T47" fmla="*/ 22 h 168"/>
                  <a:gd name="T48" fmla="*/ 14 w 108"/>
                  <a:gd name="T49" fmla="*/ 20 h 168"/>
                  <a:gd name="T50" fmla="*/ 12 w 108"/>
                  <a:gd name="T51" fmla="*/ 18 h 168"/>
                  <a:gd name="T52" fmla="*/ 11 w 108"/>
                  <a:gd name="T53" fmla="*/ 15 h 168"/>
                  <a:gd name="T54" fmla="*/ 10 w 108"/>
                  <a:gd name="T55" fmla="*/ 13 h 168"/>
                  <a:gd name="T56" fmla="*/ 9 w 108"/>
                  <a:gd name="T57" fmla="*/ 11 h 168"/>
                  <a:gd name="T58" fmla="*/ 7 w 108"/>
                  <a:gd name="T59" fmla="*/ 10 h 168"/>
                  <a:gd name="T60" fmla="*/ 6 w 108"/>
                  <a:gd name="T61" fmla="*/ 7 h 168"/>
                  <a:gd name="T62" fmla="*/ 5 w 108"/>
                  <a:gd name="T63" fmla="*/ 5 h 168"/>
                  <a:gd name="T64" fmla="*/ 3 w 108"/>
                  <a:gd name="T65" fmla="*/ 3 h 1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168"/>
                  <a:gd name="T101" fmla="*/ 108 w 108"/>
                  <a:gd name="T102" fmla="*/ 168 h 1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168">
                    <a:moveTo>
                      <a:pt x="0" y="0"/>
                    </a:moveTo>
                    <a:lnTo>
                      <a:pt x="2" y="5"/>
                    </a:lnTo>
                    <a:lnTo>
                      <a:pt x="5" y="11"/>
                    </a:lnTo>
                    <a:lnTo>
                      <a:pt x="8" y="17"/>
                    </a:lnTo>
                    <a:lnTo>
                      <a:pt x="10" y="23"/>
                    </a:lnTo>
                    <a:lnTo>
                      <a:pt x="14" y="28"/>
                    </a:lnTo>
                    <a:lnTo>
                      <a:pt x="16" y="34"/>
                    </a:lnTo>
                    <a:lnTo>
                      <a:pt x="20" y="40"/>
                    </a:lnTo>
                    <a:lnTo>
                      <a:pt x="22" y="45"/>
                    </a:lnTo>
                    <a:lnTo>
                      <a:pt x="25" y="50"/>
                    </a:lnTo>
                    <a:lnTo>
                      <a:pt x="29" y="56"/>
                    </a:lnTo>
                    <a:lnTo>
                      <a:pt x="32" y="62"/>
                    </a:lnTo>
                    <a:lnTo>
                      <a:pt x="35" y="68"/>
                    </a:lnTo>
                    <a:lnTo>
                      <a:pt x="38" y="72"/>
                    </a:lnTo>
                    <a:lnTo>
                      <a:pt x="41" y="78"/>
                    </a:lnTo>
                    <a:lnTo>
                      <a:pt x="45" y="84"/>
                    </a:lnTo>
                    <a:lnTo>
                      <a:pt x="48" y="88"/>
                    </a:lnTo>
                    <a:lnTo>
                      <a:pt x="52" y="94"/>
                    </a:lnTo>
                    <a:lnTo>
                      <a:pt x="55" y="99"/>
                    </a:lnTo>
                    <a:lnTo>
                      <a:pt x="59" y="104"/>
                    </a:lnTo>
                    <a:lnTo>
                      <a:pt x="62" y="109"/>
                    </a:lnTo>
                    <a:lnTo>
                      <a:pt x="66" y="115"/>
                    </a:lnTo>
                    <a:lnTo>
                      <a:pt x="69" y="119"/>
                    </a:lnTo>
                    <a:lnTo>
                      <a:pt x="73" y="124"/>
                    </a:lnTo>
                    <a:lnTo>
                      <a:pt x="77" y="130"/>
                    </a:lnTo>
                    <a:lnTo>
                      <a:pt x="81" y="134"/>
                    </a:lnTo>
                    <a:lnTo>
                      <a:pt x="84" y="139"/>
                    </a:lnTo>
                    <a:lnTo>
                      <a:pt x="89" y="145"/>
                    </a:lnTo>
                    <a:lnTo>
                      <a:pt x="92" y="149"/>
                    </a:lnTo>
                    <a:lnTo>
                      <a:pt x="96" y="154"/>
                    </a:lnTo>
                    <a:lnTo>
                      <a:pt x="100" y="158"/>
                    </a:lnTo>
                    <a:lnTo>
                      <a:pt x="104" y="163"/>
                    </a:lnTo>
                    <a:lnTo>
                      <a:pt x="108" y="168"/>
                    </a:lnTo>
                    <a:lnTo>
                      <a:pt x="103" y="148"/>
                    </a:lnTo>
                    <a:lnTo>
                      <a:pt x="99" y="144"/>
                    </a:lnTo>
                    <a:lnTo>
                      <a:pt x="96" y="140"/>
                    </a:lnTo>
                    <a:lnTo>
                      <a:pt x="92" y="135"/>
                    </a:lnTo>
                    <a:lnTo>
                      <a:pt x="90" y="132"/>
                    </a:lnTo>
                    <a:lnTo>
                      <a:pt x="86" y="127"/>
                    </a:lnTo>
                    <a:lnTo>
                      <a:pt x="83" y="124"/>
                    </a:lnTo>
                    <a:lnTo>
                      <a:pt x="81" y="119"/>
                    </a:lnTo>
                    <a:lnTo>
                      <a:pt x="77" y="115"/>
                    </a:lnTo>
                    <a:lnTo>
                      <a:pt x="74" y="111"/>
                    </a:lnTo>
                    <a:lnTo>
                      <a:pt x="71" y="107"/>
                    </a:lnTo>
                    <a:lnTo>
                      <a:pt x="68" y="102"/>
                    </a:lnTo>
                    <a:lnTo>
                      <a:pt x="66" y="98"/>
                    </a:lnTo>
                    <a:lnTo>
                      <a:pt x="62" y="94"/>
                    </a:lnTo>
                    <a:lnTo>
                      <a:pt x="60" y="89"/>
                    </a:lnTo>
                    <a:lnTo>
                      <a:pt x="56" y="85"/>
                    </a:lnTo>
                    <a:lnTo>
                      <a:pt x="54" y="80"/>
                    </a:lnTo>
                    <a:lnTo>
                      <a:pt x="51" y="77"/>
                    </a:lnTo>
                    <a:lnTo>
                      <a:pt x="48" y="72"/>
                    </a:lnTo>
                    <a:lnTo>
                      <a:pt x="46" y="68"/>
                    </a:lnTo>
                    <a:lnTo>
                      <a:pt x="43" y="63"/>
                    </a:lnTo>
                    <a:lnTo>
                      <a:pt x="40" y="60"/>
                    </a:lnTo>
                    <a:lnTo>
                      <a:pt x="38" y="55"/>
                    </a:lnTo>
                    <a:lnTo>
                      <a:pt x="36" y="50"/>
                    </a:lnTo>
                    <a:lnTo>
                      <a:pt x="33" y="46"/>
                    </a:lnTo>
                    <a:lnTo>
                      <a:pt x="30" y="41"/>
                    </a:lnTo>
                    <a:lnTo>
                      <a:pt x="28" y="37"/>
                    </a:lnTo>
                    <a:lnTo>
                      <a:pt x="25" y="33"/>
                    </a:lnTo>
                    <a:lnTo>
                      <a:pt x="23" y="28"/>
                    </a:lnTo>
                    <a:lnTo>
                      <a:pt x="22" y="24"/>
                    </a:lnTo>
                    <a:lnTo>
                      <a:pt x="20" y="19"/>
                    </a:lnTo>
                    <a:lnTo>
                      <a:pt x="17" y="15"/>
                    </a:lnTo>
                    <a:lnTo>
                      <a:pt x="15" y="10"/>
                    </a:lnTo>
                    <a:lnTo>
                      <a:pt x="0" y="0"/>
                    </a:lnTo>
                    <a:close/>
                  </a:path>
                </a:pathLst>
              </a:custGeom>
              <a:solidFill>
                <a:srgbClr val="000000"/>
              </a:solidFill>
              <a:ln w="9525">
                <a:noFill/>
                <a:round/>
                <a:headEnd/>
                <a:tailEnd/>
              </a:ln>
            </p:spPr>
            <p:txBody>
              <a:bodyPr/>
              <a:lstStyle/>
              <a:p>
                <a:endParaRPr lang="en-GB"/>
              </a:p>
            </p:txBody>
          </p:sp>
          <p:sp>
            <p:nvSpPr>
              <p:cNvPr id="203" name="Freeform 405"/>
              <p:cNvSpPr>
                <a:spLocks/>
              </p:cNvSpPr>
              <p:nvPr/>
            </p:nvSpPr>
            <p:spPr bwMode="auto">
              <a:xfrm>
                <a:off x="1232" y="2012"/>
                <a:ext cx="56" cy="86"/>
              </a:xfrm>
              <a:custGeom>
                <a:avLst/>
                <a:gdLst>
                  <a:gd name="T0" fmla="*/ 27 w 113"/>
                  <a:gd name="T1" fmla="*/ 42 h 171"/>
                  <a:gd name="T2" fmla="*/ 25 w 113"/>
                  <a:gd name="T3" fmla="*/ 40 h 171"/>
                  <a:gd name="T4" fmla="*/ 24 w 113"/>
                  <a:gd name="T5" fmla="*/ 37 h 171"/>
                  <a:gd name="T6" fmla="*/ 22 w 113"/>
                  <a:gd name="T7" fmla="*/ 35 h 171"/>
                  <a:gd name="T8" fmla="*/ 20 w 113"/>
                  <a:gd name="T9" fmla="*/ 32 h 171"/>
                  <a:gd name="T10" fmla="*/ 18 w 113"/>
                  <a:gd name="T11" fmla="*/ 30 h 171"/>
                  <a:gd name="T12" fmla="*/ 16 w 113"/>
                  <a:gd name="T13" fmla="*/ 28 h 171"/>
                  <a:gd name="T14" fmla="*/ 15 w 113"/>
                  <a:gd name="T15" fmla="*/ 25 h 171"/>
                  <a:gd name="T16" fmla="*/ 13 w 113"/>
                  <a:gd name="T17" fmla="*/ 22 h 171"/>
                  <a:gd name="T18" fmla="*/ 11 w 113"/>
                  <a:gd name="T19" fmla="*/ 20 h 171"/>
                  <a:gd name="T20" fmla="*/ 9 w 113"/>
                  <a:gd name="T21" fmla="*/ 17 h 171"/>
                  <a:gd name="T22" fmla="*/ 8 w 113"/>
                  <a:gd name="T23" fmla="*/ 14 h 171"/>
                  <a:gd name="T24" fmla="*/ 6 w 113"/>
                  <a:gd name="T25" fmla="*/ 11 h 171"/>
                  <a:gd name="T26" fmla="*/ 5 w 113"/>
                  <a:gd name="T27" fmla="*/ 9 h 171"/>
                  <a:gd name="T28" fmla="*/ 3 w 113"/>
                  <a:gd name="T29" fmla="*/ 6 h 171"/>
                  <a:gd name="T30" fmla="*/ 2 w 113"/>
                  <a:gd name="T31" fmla="*/ 3 h 171"/>
                  <a:gd name="T32" fmla="*/ 0 w 113"/>
                  <a:gd name="T33" fmla="*/ 0 h 171"/>
                  <a:gd name="T34" fmla="*/ 0 w 113"/>
                  <a:gd name="T35" fmla="*/ 2 h 171"/>
                  <a:gd name="T36" fmla="*/ 2 w 113"/>
                  <a:gd name="T37" fmla="*/ 5 h 171"/>
                  <a:gd name="T38" fmla="*/ 3 w 113"/>
                  <a:gd name="T39" fmla="*/ 8 h 171"/>
                  <a:gd name="T40" fmla="*/ 4 w 113"/>
                  <a:gd name="T41" fmla="*/ 11 h 171"/>
                  <a:gd name="T42" fmla="*/ 6 w 113"/>
                  <a:gd name="T43" fmla="*/ 14 h 171"/>
                  <a:gd name="T44" fmla="*/ 8 w 113"/>
                  <a:gd name="T45" fmla="*/ 16 h 171"/>
                  <a:gd name="T46" fmla="*/ 9 w 113"/>
                  <a:gd name="T47" fmla="*/ 19 h 171"/>
                  <a:gd name="T48" fmla="*/ 11 w 113"/>
                  <a:gd name="T49" fmla="*/ 22 h 171"/>
                  <a:gd name="T50" fmla="*/ 13 w 113"/>
                  <a:gd name="T51" fmla="*/ 24 h 171"/>
                  <a:gd name="T52" fmla="*/ 14 w 113"/>
                  <a:gd name="T53" fmla="*/ 27 h 171"/>
                  <a:gd name="T54" fmla="*/ 16 w 113"/>
                  <a:gd name="T55" fmla="*/ 30 h 171"/>
                  <a:gd name="T56" fmla="*/ 18 w 113"/>
                  <a:gd name="T57" fmla="*/ 32 h 171"/>
                  <a:gd name="T58" fmla="*/ 20 w 113"/>
                  <a:gd name="T59" fmla="*/ 34 h 171"/>
                  <a:gd name="T60" fmla="*/ 22 w 113"/>
                  <a:gd name="T61" fmla="*/ 37 h 171"/>
                  <a:gd name="T62" fmla="*/ 24 w 113"/>
                  <a:gd name="T63" fmla="*/ 39 h 171"/>
                  <a:gd name="T64" fmla="*/ 26 w 113"/>
                  <a:gd name="T65" fmla="*/ 42 h 171"/>
                  <a:gd name="T66" fmla="*/ 28 w 113"/>
                  <a:gd name="T67" fmla="*/ 43 h 171"/>
                  <a:gd name="T68" fmla="*/ 27 w 113"/>
                  <a:gd name="T69" fmla="*/ 43 h 171"/>
                  <a:gd name="T70" fmla="*/ 27 w 113"/>
                  <a:gd name="T71" fmla="*/ 43 h 171"/>
                  <a:gd name="T72" fmla="*/ 28 w 113"/>
                  <a:gd name="T73" fmla="*/ 43 h 171"/>
                  <a:gd name="T74" fmla="*/ 27 w 113"/>
                  <a:gd name="T75" fmla="*/ 42 h 1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
                  <a:gd name="T115" fmla="*/ 0 h 171"/>
                  <a:gd name="T116" fmla="*/ 113 w 113"/>
                  <a:gd name="T117" fmla="*/ 171 h 1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 h="171">
                    <a:moveTo>
                      <a:pt x="108" y="170"/>
                    </a:moveTo>
                    <a:lnTo>
                      <a:pt x="111" y="168"/>
                    </a:lnTo>
                    <a:lnTo>
                      <a:pt x="108" y="163"/>
                    </a:lnTo>
                    <a:lnTo>
                      <a:pt x="103" y="158"/>
                    </a:lnTo>
                    <a:lnTo>
                      <a:pt x="100" y="154"/>
                    </a:lnTo>
                    <a:lnTo>
                      <a:pt x="96" y="148"/>
                    </a:lnTo>
                    <a:lnTo>
                      <a:pt x="92" y="143"/>
                    </a:lnTo>
                    <a:lnTo>
                      <a:pt x="88" y="139"/>
                    </a:lnTo>
                    <a:lnTo>
                      <a:pt x="85" y="134"/>
                    </a:lnTo>
                    <a:lnTo>
                      <a:pt x="80" y="128"/>
                    </a:lnTo>
                    <a:lnTo>
                      <a:pt x="77" y="124"/>
                    </a:lnTo>
                    <a:lnTo>
                      <a:pt x="73" y="119"/>
                    </a:lnTo>
                    <a:lnTo>
                      <a:pt x="70" y="113"/>
                    </a:lnTo>
                    <a:lnTo>
                      <a:pt x="66" y="109"/>
                    </a:lnTo>
                    <a:lnTo>
                      <a:pt x="63" y="103"/>
                    </a:lnTo>
                    <a:lnTo>
                      <a:pt x="60" y="99"/>
                    </a:lnTo>
                    <a:lnTo>
                      <a:pt x="56" y="93"/>
                    </a:lnTo>
                    <a:lnTo>
                      <a:pt x="53" y="88"/>
                    </a:lnTo>
                    <a:lnTo>
                      <a:pt x="49" y="82"/>
                    </a:lnTo>
                    <a:lnTo>
                      <a:pt x="46" y="78"/>
                    </a:lnTo>
                    <a:lnTo>
                      <a:pt x="42" y="72"/>
                    </a:lnTo>
                    <a:lnTo>
                      <a:pt x="39" y="66"/>
                    </a:lnTo>
                    <a:lnTo>
                      <a:pt x="35" y="62"/>
                    </a:lnTo>
                    <a:lnTo>
                      <a:pt x="33" y="56"/>
                    </a:lnTo>
                    <a:lnTo>
                      <a:pt x="30" y="50"/>
                    </a:lnTo>
                    <a:lnTo>
                      <a:pt x="26" y="44"/>
                    </a:lnTo>
                    <a:lnTo>
                      <a:pt x="24" y="40"/>
                    </a:lnTo>
                    <a:lnTo>
                      <a:pt x="20" y="34"/>
                    </a:lnTo>
                    <a:lnTo>
                      <a:pt x="18" y="28"/>
                    </a:lnTo>
                    <a:lnTo>
                      <a:pt x="15" y="23"/>
                    </a:lnTo>
                    <a:lnTo>
                      <a:pt x="12" y="17"/>
                    </a:lnTo>
                    <a:lnTo>
                      <a:pt x="9" y="11"/>
                    </a:lnTo>
                    <a:lnTo>
                      <a:pt x="7" y="5"/>
                    </a:lnTo>
                    <a:lnTo>
                      <a:pt x="3" y="0"/>
                    </a:lnTo>
                    <a:lnTo>
                      <a:pt x="0" y="2"/>
                    </a:lnTo>
                    <a:lnTo>
                      <a:pt x="2" y="8"/>
                    </a:lnTo>
                    <a:lnTo>
                      <a:pt x="4" y="13"/>
                    </a:lnTo>
                    <a:lnTo>
                      <a:pt x="8" y="19"/>
                    </a:lnTo>
                    <a:lnTo>
                      <a:pt x="10" y="25"/>
                    </a:lnTo>
                    <a:lnTo>
                      <a:pt x="13" y="31"/>
                    </a:lnTo>
                    <a:lnTo>
                      <a:pt x="16" y="36"/>
                    </a:lnTo>
                    <a:lnTo>
                      <a:pt x="19" y="42"/>
                    </a:lnTo>
                    <a:lnTo>
                      <a:pt x="23" y="47"/>
                    </a:lnTo>
                    <a:lnTo>
                      <a:pt x="25" y="53"/>
                    </a:lnTo>
                    <a:lnTo>
                      <a:pt x="28" y="58"/>
                    </a:lnTo>
                    <a:lnTo>
                      <a:pt x="32" y="64"/>
                    </a:lnTo>
                    <a:lnTo>
                      <a:pt x="35" y="70"/>
                    </a:lnTo>
                    <a:lnTo>
                      <a:pt x="38" y="74"/>
                    </a:lnTo>
                    <a:lnTo>
                      <a:pt x="41" y="80"/>
                    </a:lnTo>
                    <a:lnTo>
                      <a:pt x="45" y="86"/>
                    </a:lnTo>
                    <a:lnTo>
                      <a:pt x="48" y="90"/>
                    </a:lnTo>
                    <a:lnTo>
                      <a:pt x="52" y="96"/>
                    </a:lnTo>
                    <a:lnTo>
                      <a:pt x="55" y="101"/>
                    </a:lnTo>
                    <a:lnTo>
                      <a:pt x="58" y="107"/>
                    </a:lnTo>
                    <a:lnTo>
                      <a:pt x="62" y="111"/>
                    </a:lnTo>
                    <a:lnTo>
                      <a:pt x="65" y="117"/>
                    </a:lnTo>
                    <a:lnTo>
                      <a:pt x="70" y="122"/>
                    </a:lnTo>
                    <a:lnTo>
                      <a:pt x="73" y="127"/>
                    </a:lnTo>
                    <a:lnTo>
                      <a:pt x="77" y="132"/>
                    </a:lnTo>
                    <a:lnTo>
                      <a:pt x="80" y="136"/>
                    </a:lnTo>
                    <a:lnTo>
                      <a:pt x="85" y="142"/>
                    </a:lnTo>
                    <a:lnTo>
                      <a:pt x="88" y="147"/>
                    </a:lnTo>
                    <a:lnTo>
                      <a:pt x="92" y="151"/>
                    </a:lnTo>
                    <a:lnTo>
                      <a:pt x="96" y="156"/>
                    </a:lnTo>
                    <a:lnTo>
                      <a:pt x="100" y="161"/>
                    </a:lnTo>
                    <a:lnTo>
                      <a:pt x="105" y="166"/>
                    </a:lnTo>
                    <a:lnTo>
                      <a:pt x="108" y="171"/>
                    </a:lnTo>
                    <a:lnTo>
                      <a:pt x="113" y="169"/>
                    </a:lnTo>
                    <a:lnTo>
                      <a:pt x="108" y="171"/>
                    </a:lnTo>
                    <a:lnTo>
                      <a:pt x="109" y="171"/>
                    </a:lnTo>
                    <a:lnTo>
                      <a:pt x="110" y="171"/>
                    </a:lnTo>
                    <a:lnTo>
                      <a:pt x="111" y="171"/>
                    </a:lnTo>
                    <a:lnTo>
                      <a:pt x="113" y="170"/>
                    </a:lnTo>
                    <a:lnTo>
                      <a:pt x="113" y="169"/>
                    </a:lnTo>
                    <a:lnTo>
                      <a:pt x="113" y="168"/>
                    </a:lnTo>
                    <a:lnTo>
                      <a:pt x="111" y="168"/>
                    </a:lnTo>
                    <a:lnTo>
                      <a:pt x="108" y="170"/>
                    </a:lnTo>
                    <a:close/>
                  </a:path>
                </a:pathLst>
              </a:custGeom>
              <a:solidFill>
                <a:srgbClr val="000000"/>
              </a:solidFill>
              <a:ln w="9525">
                <a:noFill/>
                <a:round/>
                <a:headEnd/>
                <a:tailEnd/>
              </a:ln>
            </p:spPr>
            <p:txBody>
              <a:bodyPr/>
              <a:lstStyle/>
              <a:p>
                <a:endParaRPr lang="en-GB"/>
              </a:p>
            </p:txBody>
          </p:sp>
          <p:sp>
            <p:nvSpPr>
              <p:cNvPr id="204" name="Freeform 406"/>
              <p:cNvSpPr>
                <a:spLocks/>
              </p:cNvSpPr>
              <p:nvPr/>
            </p:nvSpPr>
            <p:spPr bwMode="auto">
              <a:xfrm>
                <a:off x="1283" y="2085"/>
                <a:ext cx="5" cy="12"/>
              </a:xfrm>
              <a:custGeom>
                <a:avLst/>
                <a:gdLst>
                  <a:gd name="T0" fmla="*/ 0 w 11"/>
                  <a:gd name="T1" fmla="*/ 1 h 23"/>
                  <a:gd name="T2" fmla="*/ 0 w 11"/>
                  <a:gd name="T3" fmla="*/ 1 h 23"/>
                  <a:gd name="T4" fmla="*/ 1 w 11"/>
                  <a:gd name="T5" fmla="*/ 6 h 23"/>
                  <a:gd name="T6" fmla="*/ 2 w 11"/>
                  <a:gd name="T7" fmla="*/ 6 h 23"/>
                  <a:gd name="T8" fmla="*/ 1 w 11"/>
                  <a:gd name="T9" fmla="*/ 1 h 23"/>
                  <a:gd name="T10" fmla="*/ 1 w 11"/>
                  <a:gd name="T11" fmla="*/ 1 h 23"/>
                  <a:gd name="T12" fmla="*/ 1 w 11"/>
                  <a:gd name="T13" fmla="*/ 1 h 23"/>
                  <a:gd name="T14" fmla="*/ 1 w 11"/>
                  <a:gd name="T15" fmla="*/ 1 h 23"/>
                  <a:gd name="T16" fmla="*/ 1 w 11"/>
                  <a:gd name="T17" fmla="*/ 0 h 23"/>
                  <a:gd name="T18" fmla="*/ 0 w 11"/>
                  <a:gd name="T19" fmla="*/ 0 h 23"/>
                  <a:gd name="T20" fmla="*/ 0 w 11"/>
                  <a:gd name="T21" fmla="*/ 0 h 23"/>
                  <a:gd name="T22" fmla="*/ 0 w 11"/>
                  <a:gd name="T23" fmla="*/ 0 h 23"/>
                  <a:gd name="T24" fmla="*/ 0 w 11"/>
                  <a:gd name="T25" fmla="*/ 1 h 23"/>
                  <a:gd name="T26" fmla="*/ 0 w 11"/>
                  <a:gd name="T27" fmla="*/ 1 h 23"/>
                  <a:gd name="T28" fmla="*/ 0 w 11"/>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23"/>
                  <a:gd name="T47" fmla="*/ 11 w 11"/>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23">
                    <a:moveTo>
                      <a:pt x="0" y="3"/>
                    </a:moveTo>
                    <a:lnTo>
                      <a:pt x="0" y="2"/>
                    </a:lnTo>
                    <a:lnTo>
                      <a:pt x="6" y="23"/>
                    </a:lnTo>
                    <a:lnTo>
                      <a:pt x="11" y="22"/>
                    </a:lnTo>
                    <a:lnTo>
                      <a:pt x="5" y="1"/>
                    </a:lnTo>
                    <a:lnTo>
                      <a:pt x="4" y="1"/>
                    </a:lnTo>
                    <a:lnTo>
                      <a:pt x="5" y="1"/>
                    </a:lnTo>
                    <a:lnTo>
                      <a:pt x="4" y="1"/>
                    </a:lnTo>
                    <a:lnTo>
                      <a:pt x="4" y="0"/>
                    </a:lnTo>
                    <a:lnTo>
                      <a:pt x="3" y="0"/>
                    </a:lnTo>
                    <a:lnTo>
                      <a:pt x="1" y="0"/>
                    </a:lnTo>
                    <a:lnTo>
                      <a:pt x="0" y="0"/>
                    </a:lnTo>
                    <a:lnTo>
                      <a:pt x="0" y="1"/>
                    </a:lnTo>
                    <a:lnTo>
                      <a:pt x="0" y="2"/>
                    </a:lnTo>
                    <a:lnTo>
                      <a:pt x="0" y="3"/>
                    </a:lnTo>
                    <a:close/>
                  </a:path>
                </a:pathLst>
              </a:custGeom>
              <a:solidFill>
                <a:srgbClr val="000000"/>
              </a:solidFill>
              <a:ln w="9525">
                <a:noFill/>
                <a:round/>
                <a:headEnd/>
                <a:tailEnd/>
              </a:ln>
            </p:spPr>
            <p:txBody>
              <a:bodyPr/>
              <a:lstStyle/>
              <a:p>
                <a:endParaRPr lang="en-GB"/>
              </a:p>
            </p:txBody>
          </p:sp>
          <p:sp>
            <p:nvSpPr>
              <p:cNvPr id="205" name="Freeform 407"/>
              <p:cNvSpPr>
                <a:spLocks/>
              </p:cNvSpPr>
              <p:nvPr/>
            </p:nvSpPr>
            <p:spPr bwMode="auto">
              <a:xfrm>
                <a:off x="1239" y="2016"/>
                <a:ext cx="46" cy="71"/>
              </a:xfrm>
              <a:custGeom>
                <a:avLst/>
                <a:gdLst>
                  <a:gd name="T0" fmla="*/ 0 w 91"/>
                  <a:gd name="T1" fmla="*/ 1 h 141"/>
                  <a:gd name="T2" fmla="*/ 1 w 91"/>
                  <a:gd name="T3" fmla="*/ 3 h 141"/>
                  <a:gd name="T4" fmla="*/ 3 w 91"/>
                  <a:gd name="T5" fmla="*/ 6 h 141"/>
                  <a:gd name="T6" fmla="*/ 4 w 91"/>
                  <a:gd name="T7" fmla="*/ 8 h 141"/>
                  <a:gd name="T8" fmla="*/ 5 w 91"/>
                  <a:gd name="T9" fmla="*/ 10 h 141"/>
                  <a:gd name="T10" fmla="*/ 6 w 91"/>
                  <a:gd name="T11" fmla="*/ 12 h 141"/>
                  <a:gd name="T12" fmla="*/ 7 w 91"/>
                  <a:gd name="T13" fmla="*/ 14 h 141"/>
                  <a:gd name="T14" fmla="*/ 9 w 91"/>
                  <a:gd name="T15" fmla="*/ 17 h 141"/>
                  <a:gd name="T16" fmla="*/ 10 w 91"/>
                  <a:gd name="T17" fmla="*/ 19 h 141"/>
                  <a:gd name="T18" fmla="*/ 12 w 91"/>
                  <a:gd name="T19" fmla="*/ 21 h 141"/>
                  <a:gd name="T20" fmla="*/ 13 w 91"/>
                  <a:gd name="T21" fmla="*/ 23 h 141"/>
                  <a:gd name="T22" fmla="*/ 14 w 91"/>
                  <a:gd name="T23" fmla="*/ 25 h 141"/>
                  <a:gd name="T24" fmla="*/ 16 w 91"/>
                  <a:gd name="T25" fmla="*/ 27 h 141"/>
                  <a:gd name="T26" fmla="*/ 18 w 91"/>
                  <a:gd name="T27" fmla="*/ 30 h 141"/>
                  <a:gd name="T28" fmla="*/ 19 w 91"/>
                  <a:gd name="T29" fmla="*/ 32 h 141"/>
                  <a:gd name="T30" fmla="*/ 21 w 91"/>
                  <a:gd name="T31" fmla="*/ 34 h 141"/>
                  <a:gd name="T32" fmla="*/ 22 w 91"/>
                  <a:gd name="T33" fmla="*/ 36 h 141"/>
                  <a:gd name="T34" fmla="*/ 22 w 91"/>
                  <a:gd name="T35" fmla="*/ 34 h 141"/>
                  <a:gd name="T36" fmla="*/ 21 w 91"/>
                  <a:gd name="T37" fmla="*/ 32 h 141"/>
                  <a:gd name="T38" fmla="*/ 19 w 91"/>
                  <a:gd name="T39" fmla="*/ 30 h 141"/>
                  <a:gd name="T40" fmla="*/ 18 w 91"/>
                  <a:gd name="T41" fmla="*/ 28 h 141"/>
                  <a:gd name="T42" fmla="*/ 16 w 91"/>
                  <a:gd name="T43" fmla="*/ 26 h 141"/>
                  <a:gd name="T44" fmla="*/ 15 w 91"/>
                  <a:gd name="T45" fmla="*/ 24 h 141"/>
                  <a:gd name="T46" fmla="*/ 13 w 91"/>
                  <a:gd name="T47" fmla="*/ 22 h 141"/>
                  <a:gd name="T48" fmla="*/ 12 w 91"/>
                  <a:gd name="T49" fmla="*/ 19 h 141"/>
                  <a:gd name="T50" fmla="*/ 10 w 91"/>
                  <a:gd name="T51" fmla="*/ 17 h 141"/>
                  <a:gd name="T52" fmla="*/ 9 w 91"/>
                  <a:gd name="T53" fmla="*/ 15 h 141"/>
                  <a:gd name="T54" fmla="*/ 8 w 91"/>
                  <a:gd name="T55" fmla="*/ 13 h 141"/>
                  <a:gd name="T56" fmla="*/ 7 w 91"/>
                  <a:gd name="T57" fmla="*/ 11 h 141"/>
                  <a:gd name="T58" fmla="*/ 5 w 91"/>
                  <a:gd name="T59" fmla="*/ 8 h 141"/>
                  <a:gd name="T60" fmla="*/ 4 w 91"/>
                  <a:gd name="T61" fmla="*/ 6 h 141"/>
                  <a:gd name="T62" fmla="*/ 3 w 91"/>
                  <a:gd name="T63" fmla="*/ 4 h 141"/>
                  <a:gd name="T64" fmla="*/ 2 w 91"/>
                  <a:gd name="T65" fmla="*/ 2 h 141"/>
                  <a:gd name="T66" fmla="*/ 1 w 91"/>
                  <a:gd name="T67" fmla="*/ 1 h 141"/>
                  <a:gd name="T68" fmla="*/ 1 w 91"/>
                  <a:gd name="T69" fmla="*/ 1 h 141"/>
                  <a:gd name="T70" fmla="*/ 1 w 91"/>
                  <a:gd name="T71" fmla="*/ 0 h 141"/>
                  <a:gd name="T72" fmla="*/ 1 w 91"/>
                  <a:gd name="T73" fmla="*/ 0 h 141"/>
                  <a:gd name="T74" fmla="*/ 0 w 91"/>
                  <a:gd name="T75" fmla="*/ 1 h 141"/>
                  <a:gd name="T76" fmla="*/ 0 w 91"/>
                  <a:gd name="T77" fmla="*/ 1 h 1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141"/>
                  <a:gd name="T119" fmla="*/ 91 w 91"/>
                  <a:gd name="T120" fmla="*/ 141 h 1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141">
                    <a:moveTo>
                      <a:pt x="1" y="4"/>
                    </a:moveTo>
                    <a:lnTo>
                      <a:pt x="0" y="3"/>
                    </a:lnTo>
                    <a:lnTo>
                      <a:pt x="2" y="8"/>
                    </a:lnTo>
                    <a:lnTo>
                      <a:pt x="4" y="12"/>
                    </a:lnTo>
                    <a:lnTo>
                      <a:pt x="7" y="17"/>
                    </a:lnTo>
                    <a:lnTo>
                      <a:pt x="9" y="22"/>
                    </a:lnTo>
                    <a:lnTo>
                      <a:pt x="11" y="26"/>
                    </a:lnTo>
                    <a:lnTo>
                      <a:pt x="13" y="30"/>
                    </a:lnTo>
                    <a:lnTo>
                      <a:pt x="16" y="34"/>
                    </a:lnTo>
                    <a:lnTo>
                      <a:pt x="18" y="39"/>
                    </a:lnTo>
                    <a:lnTo>
                      <a:pt x="20" y="44"/>
                    </a:lnTo>
                    <a:lnTo>
                      <a:pt x="23" y="48"/>
                    </a:lnTo>
                    <a:lnTo>
                      <a:pt x="25" y="53"/>
                    </a:lnTo>
                    <a:lnTo>
                      <a:pt x="28" y="56"/>
                    </a:lnTo>
                    <a:lnTo>
                      <a:pt x="31" y="61"/>
                    </a:lnTo>
                    <a:lnTo>
                      <a:pt x="33" y="65"/>
                    </a:lnTo>
                    <a:lnTo>
                      <a:pt x="37" y="70"/>
                    </a:lnTo>
                    <a:lnTo>
                      <a:pt x="39" y="75"/>
                    </a:lnTo>
                    <a:lnTo>
                      <a:pt x="41" y="78"/>
                    </a:lnTo>
                    <a:lnTo>
                      <a:pt x="45" y="83"/>
                    </a:lnTo>
                    <a:lnTo>
                      <a:pt x="47" y="87"/>
                    </a:lnTo>
                    <a:lnTo>
                      <a:pt x="50" y="92"/>
                    </a:lnTo>
                    <a:lnTo>
                      <a:pt x="53" y="95"/>
                    </a:lnTo>
                    <a:lnTo>
                      <a:pt x="56" y="100"/>
                    </a:lnTo>
                    <a:lnTo>
                      <a:pt x="60" y="104"/>
                    </a:lnTo>
                    <a:lnTo>
                      <a:pt x="62" y="108"/>
                    </a:lnTo>
                    <a:lnTo>
                      <a:pt x="65" y="113"/>
                    </a:lnTo>
                    <a:lnTo>
                      <a:pt x="69" y="117"/>
                    </a:lnTo>
                    <a:lnTo>
                      <a:pt x="71" y="121"/>
                    </a:lnTo>
                    <a:lnTo>
                      <a:pt x="75" y="125"/>
                    </a:lnTo>
                    <a:lnTo>
                      <a:pt x="78" y="130"/>
                    </a:lnTo>
                    <a:lnTo>
                      <a:pt x="81" y="133"/>
                    </a:lnTo>
                    <a:lnTo>
                      <a:pt x="84" y="138"/>
                    </a:lnTo>
                    <a:lnTo>
                      <a:pt x="87" y="141"/>
                    </a:lnTo>
                    <a:lnTo>
                      <a:pt x="91" y="139"/>
                    </a:lnTo>
                    <a:lnTo>
                      <a:pt x="88" y="134"/>
                    </a:lnTo>
                    <a:lnTo>
                      <a:pt x="85" y="131"/>
                    </a:lnTo>
                    <a:lnTo>
                      <a:pt x="81" y="126"/>
                    </a:lnTo>
                    <a:lnTo>
                      <a:pt x="78" y="122"/>
                    </a:lnTo>
                    <a:lnTo>
                      <a:pt x="76" y="118"/>
                    </a:lnTo>
                    <a:lnTo>
                      <a:pt x="72" y="114"/>
                    </a:lnTo>
                    <a:lnTo>
                      <a:pt x="69" y="110"/>
                    </a:lnTo>
                    <a:lnTo>
                      <a:pt x="66" y="106"/>
                    </a:lnTo>
                    <a:lnTo>
                      <a:pt x="63" y="101"/>
                    </a:lnTo>
                    <a:lnTo>
                      <a:pt x="60" y="98"/>
                    </a:lnTo>
                    <a:lnTo>
                      <a:pt x="57" y="93"/>
                    </a:lnTo>
                    <a:lnTo>
                      <a:pt x="54" y="88"/>
                    </a:lnTo>
                    <a:lnTo>
                      <a:pt x="51" y="85"/>
                    </a:lnTo>
                    <a:lnTo>
                      <a:pt x="48" y="80"/>
                    </a:lnTo>
                    <a:lnTo>
                      <a:pt x="46" y="76"/>
                    </a:lnTo>
                    <a:lnTo>
                      <a:pt x="42" y="71"/>
                    </a:lnTo>
                    <a:lnTo>
                      <a:pt x="40" y="68"/>
                    </a:lnTo>
                    <a:lnTo>
                      <a:pt x="38" y="63"/>
                    </a:lnTo>
                    <a:lnTo>
                      <a:pt x="34" y="58"/>
                    </a:lnTo>
                    <a:lnTo>
                      <a:pt x="32" y="54"/>
                    </a:lnTo>
                    <a:lnTo>
                      <a:pt x="30" y="49"/>
                    </a:lnTo>
                    <a:lnTo>
                      <a:pt x="27" y="46"/>
                    </a:lnTo>
                    <a:lnTo>
                      <a:pt x="25" y="41"/>
                    </a:lnTo>
                    <a:lnTo>
                      <a:pt x="22" y="37"/>
                    </a:lnTo>
                    <a:lnTo>
                      <a:pt x="19" y="32"/>
                    </a:lnTo>
                    <a:lnTo>
                      <a:pt x="17" y="27"/>
                    </a:lnTo>
                    <a:lnTo>
                      <a:pt x="15" y="24"/>
                    </a:lnTo>
                    <a:lnTo>
                      <a:pt x="12" y="19"/>
                    </a:lnTo>
                    <a:lnTo>
                      <a:pt x="10" y="15"/>
                    </a:lnTo>
                    <a:lnTo>
                      <a:pt x="9" y="10"/>
                    </a:lnTo>
                    <a:lnTo>
                      <a:pt x="7" y="6"/>
                    </a:lnTo>
                    <a:lnTo>
                      <a:pt x="4" y="2"/>
                    </a:lnTo>
                    <a:lnTo>
                      <a:pt x="3" y="1"/>
                    </a:lnTo>
                    <a:lnTo>
                      <a:pt x="4" y="2"/>
                    </a:lnTo>
                    <a:lnTo>
                      <a:pt x="4" y="1"/>
                    </a:lnTo>
                    <a:lnTo>
                      <a:pt x="3" y="1"/>
                    </a:lnTo>
                    <a:lnTo>
                      <a:pt x="3" y="0"/>
                    </a:lnTo>
                    <a:lnTo>
                      <a:pt x="2" y="0"/>
                    </a:lnTo>
                    <a:lnTo>
                      <a:pt x="1" y="0"/>
                    </a:lnTo>
                    <a:lnTo>
                      <a:pt x="1" y="1"/>
                    </a:lnTo>
                    <a:lnTo>
                      <a:pt x="0" y="1"/>
                    </a:lnTo>
                    <a:lnTo>
                      <a:pt x="0" y="2"/>
                    </a:lnTo>
                    <a:lnTo>
                      <a:pt x="0" y="3"/>
                    </a:lnTo>
                    <a:lnTo>
                      <a:pt x="1" y="4"/>
                    </a:lnTo>
                    <a:close/>
                  </a:path>
                </a:pathLst>
              </a:custGeom>
              <a:solidFill>
                <a:srgbClr val="000000"/>
              </a:solidFill>
              <a:ln w="9525">
                <a:noFill/>
                <a:round/>
                <a:headEnd/>
                <a:tailEnd/>
              </a:ln>
            </p:spPr>
            <p:txBody>
              <a:bodyPr/>
              <a:lstStyle/>
              <a:p>
                <a:endParaRPr lang="en-GB"/>
              </a:p>
            </p:txBody>
          </p:sp>
          <p:sp>
            <p:nvSpPr>
              <p:cNvPr id="206" name="Freeform 408"/>
              <p:cNvSpPr>
                <a:spLocks/>
              </p:cNvSpPr>
              <p:nvPr/>
            </p:nvSpPr>
            <p:spPr bwMode="auto">
              <a:xfrm>
                <a:off x="1231" y="2011"/>
                <a:ext cx="10" cy="8"/>
              </a:xfrm>
              <a:custGeom>
                <a:avLst/>
                <a:gdLst>
                  <a:gd name="T0" fmla="*/ 1 w 19"/>
                  <a:gd name="T1" fmla="*/ 1 h 15"/>
                  <a:gd name="T2" fmla="*/ 1 w 19"/>
                  <a:gd name="T3" fmla="*/ 1 h 15"/>
                  <a:gd name="T4" fmla="*/ 5 w 19"/>
                  <a:gd name="T5" fmla="*/ 4 h 15"/>
                  <a:gd name="T6" fmla="*/ 5 w 19"/>
                  <a:gd name="T7" fmla="*/ 3 h 15"/>
                  <a:gd name="T8" fmla="*/ 1 w 19"/>
                  <a:gd name="T9" fmla="*/ 0 h 15"/>
                  <a:gd name="T10" fmla="*/ 1 w 19"/>
                  <a:gd name="T11" fmla="*/ 1 h 15"/>
                  <a:gd name="T12" fmla="*/ 1 w 19"/>
                  <a:gd name="T13" fmla="*/ 0 h 15"/>
                  <a:gd name="T14" fmla="*/ 1 w 19"/>
                  <a:gd name="T15" fmla="*/ 0 h 15"/>
                  <a:gd name="T16" fmla="*/ 1 w 19"/>
                  <a:gd name="T17" fmla="*/ 0 h 15"/>
                  <a:gd name="T18" fmla="*/ 1 w 19"/>
                  <a:gd name="T19" fmla="*/ 0 h 15"/>
                  <a:gd name="T20" fmla="*/ 1 w 19"/>
                  <a:gd name="T21" fmla="*/ 1 h 15"/>
                  <a:gd name="T22" fmla="*/ 0 w 19"/>
                  <a:gd name="T23" fmla="*/ 1 h 15"/>
                  <a:gd name="T24" fmla="*/ 0 w 19"/>
                  <a:gd name="T25" fmla="*/ 1 h 15"/>
                  <a:gd name="T26" fmla="*/ 1 w 19"/>
                  <a:gd name="T27" fmla="*/ 1 h 15"/>
                  <a:gd name="T28" fmla="*/ 1 w 19"/>
                  <a:gd name="T29" fmla="*/ 1 h 15"/>
                  <a:gd name="T30" fmla="*/ 1 w 19"/>
                  <a:gd name="T31" fmla="*/ 1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15"/>
                  <a:gd name="T50" fmla="*/ 19 w 19"/>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15">
                    <a:moveTo>
                      <a:pt x="4" y="2"/>
                    </a:moveTo>
                    <a:lnTo>
                      <a:pt x="1" y="4"/>
                    </a:lnTo>
                    <a:lnTo>
                      <a:pt x="17" y="15"/>
                    </a:lnTo>
                    <a:lnTo>
                      <a:pt x="19" y="12"/>
                    </a:lnTo>
                    <a:lnTo>
                      <a:pt x="4" y="0"/>
                    </a:lnTo>
                    <a:lnTo>
                      <a:pt x="1" y="4"/>
                    </a:lnTo>
                    <a:lnTo>
                      <a:pt x="4" y="0"/>
                    </a:lnTo>
                    <a:lnTo>
                      <a:pt x="3" y="0"/>
                    </a:lnTo>
                    <a:lnTo>
                      <a:pt x="2" y="0"/>
                    </a:lnTo>
                    <a:lnTo>
                      <a:pt x="1" y="0"/>
                    </a:lnTo>
                    <a:lnTo>
                      <a:pt x="1" y="2"/>
                    </a:lnTo>
                    <a:lnTo>
                      <a:pt x="0" y="2"/>
                    </a:lnTo>
                    <a:lnTo>
                      <a:pt x="0" y="3"/>
                    </a:lnTo>
                    <a:lnTo>
                      <a:pt x="1" y="3"/>
                    </a:lnTo>
                    <a:lnTo>
                      <a:pt x="1" y="4"/>
                    </a:lnTo>
                    <a:lnTo>
                      <a:pt x="4" y="2"/>
                    </a:lnTo>
                    <a:close/>
                  </a:path>
                </a:pathLst>
              </a:custGeom>
              <a:solidFill>
                <a:srgbClr val="000000"/>
              </a:solidFill>
              <a:ln w="9525">
                <a:noFill/>
                <a:round/>
                <a:headEnd/>
                <a:tailEnd/>
              </a:ln>
            </p:spPr>
            <p:txBody>
              <a:bodyPr/>
              <a:lstStyle/>
              <a:p>
                <a:endParaRPr lang="en-GB"/>
              </a:p>
            </p:txBody>
          </p:sp>
          <p:sp>
            <p:nvSpPr>
              <p:cNvPr id="207" name="Freeform 409"/>
              <p:cNvSpPr>
                <a:spLocks/>
              </p:cNvSpPr>
              <p:nvPr/>
            </p:nvSpPr>
            <p:spPr bwMode="auto">
              <a:xfrm>
                <a:off x="1235" y="2016"/>
                <a:ext cx="5" cy="3"/>
              </a:xfrm>
              <a:custGeom>
                <a:avLst/>
                <a:gdLst>
                  <a:gd name="T0" fmla="*/ 3 w 10"/>
                  <a:gd name="T1" fmla="*/ 0 h 7"/>
                  <a:gd name="T2" fmla="*/ 3 w 10"/>
                  <a:gd name="T3" fmla="*/ 0 h 7"/>
                  <a:gd name="T4" fmla="*/ 3 w 10"/>
                  <a:gd name="T5" fmla="*/ 0 h 7"/>
                  <a:gd name="T6" fmla="*/ 2 w 10"/>
                  <a:gd name="T7" fmla="*/ 0 h 7"/>
                  <a:gd name="T8" fmla="*/ 1 w 10"/>
                  <a:gd name="T9" fmla="*/ 0 h 7"/>
                  <a:gd name="T10" fmla="*/ 1 w 10"/>
                  <a:gd name="T11" fmla="*/ 0 h 7"/>
                  <a:gd name="T12" fmla="*/ 1 w 10"/>
                  <a:gd name="T13" fmla="*/ 0 h 7"/>
                  <a:gd name="T14" fmla="*/ 1 w 10"/>
                  <a:gd name="T15" fmla="*/ 0 h 7"/>
                  <a:gd name="T16" fmla="*/ 1 w 10"/>
                  <a:gd name="T17" fmla="*/ 0 h 7"/>
                  <a:gd name="T18" fmla="*/ 1 w 10"/>
                  <a:gd name="T19" fmla="*/ 0 h 7"/>
                  <a:gd name="T20" fmla="*/ 1 w 10"/>
                  <a:gd name="T21" fmla="*/ 0 h 7"/>
                  <a:gd name="T22" fmla="*/ 1 w 10"/>
                  <a:gd name="T23" fmla="*/ 0 h 7"/>
                  <a:gd name="T24" fmla="*/ 0 w 10"/>
                  <a:gd name="T25" fmla="*/ 0 h 7"/>
                  <a:gd name="T26" fmla="*/ 0 w 10"/>
                  <a:gd name="T27" fmla="*/ 1 h 7"/>
                  <a:gd name="T28" fmla="*/ 0 w 10"/>
                  <a:gd name="T29" fmla="*/ 1 h 7"/>
                  <a:gd name="T30" fmla="*/ 0 w 10"/>
                  <a:gd name="T31" fmla="*/ 1 h 7"/>
                  <a:gd name="T32" fmla="*/ 3 w 10"/>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7"/>
                  <a:gd name="T53" fmla="*/ 10 w 10"/>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7">
                    <a:moveTo>
                      <a:pt x="10" y="3"/>
                    </a:moveTo>
                    <a:lnTo>
                      <a:pt x="9" y="2"/>
                    </a:lnTo>
                    <a:lnTo>
                      <a:pt x="9" y="1"/>
                    </a:lnTo>
                    <a:lnTo>
                      <a:pt x="8" y="1"/>
                    </a:lnTo>
                    <a:lnTo>
                      <a:pt x="6" y="0"/>
                    </a:lnTo>
                    <a:lnTo>
                      <a:pt x="5" y="0"/>
                    </a:lnTo>
                    <a:lnTo>
                      <a:pt x="4" y="0"/>
                    </a:lnTo>
                    <a:lnTo>
                      <a:pt x="3" y="0"/>
                    </a:lnTo>
                    <a:lnTo>
                      <a:pt x="3" y="1"/>
                    </a:lnTo>
                    <a:lnTo>
                      <a:pt x="2" y="1"/>
                    </a:lnTo>
                    <a:lnTo>
                      <a:pt x="1" y="1"/>
                    </a:lnTo>
                    <a:lnTo>
                      <a:pt x="1" y="2"/>
                    </a:lnTo>
                    <a:lnTo>
                      <a:pt x="0" y="3"/>
                    </a:lnTo>
                    <a:lnTo>
                      <a:pt x="0" y="4"/>
                    </a:lnTo>
                    <a:lnTo>
                      <a:pt x="0" y="5"/>
                    </a:lnTo>
                    <a:lnTo>
                      <a:pt x="0" y="7"/>
                    </a:lnTo>
                    <a:lnTo>
                      <a:pt x="10" y="3"/>
                    </a:lnTo>
                    <a:close/>
                  </a:path>
                </a:pathLst>
              </a:custGeom>
              <a:solidFill>
                <a:srgbClr val="BFBFBF"/>
              </a:solidFill>
              <a:ln w="9525">
                <a:noFill/>
                <a:round/>
                <a:headEnd/>
                <a:tailEnd/>
              </a:ln>
            </p:spPr>
            <p:txBody>
              <a:bodyPr/>
              <a:lstStyle/>
              <a:p>
                <a:endParaRPr lang="en-GB"/>
              </a:p>
            </p:txBody>
          </p:sp>
          <p:sp>
            <p:nvSpPr>
              <p:cNvPr id="208" name="Freeform 410"/>
              <p:cNvSpPr>
                <a:spLocks/>
              </p:cNvSpPr>
              <p:nvPr/>
            </p:nvSpPr>
            <p:spPr bwMode="auto">
              <a:xfrm>
                <a:off x="1235" y="2018"/>
                <a:ext cx="45" cy="66"/>
              </a:xfrm>
              <a:custGeom>
                <a:avLst/>
                <a:gdLst>
                  <a:gd name="T0" fmla="*/ 23 w 88"/>
                  <a:gd name="T1" fmla="*/ 30 h 132"/>
                  <a:gd name="T2" fmla="*/ 21 w 88"/>
                  <a:gd name="T3" fmla="*/ 28 h 132"/>
                  <a:gd name="T4" fmla="*/ 19 w 88"/>
                  <a:gd name="T5" fmla="*/ 26 h 132"/>
                  <a:gd name="T6" fmla="*/ 18 w 88"/>
                  <a:gd name="T7" fmla="*/ 25 h 132"/>
                  <a:gd name="T8" fmla="*/ 16 w 88"/>
                  <a:gd name="T9" fmla="*/ 23 h 132"/>
                  <a:gd name="T10" fmla="*/ 15 w 88"/>
                  <a:gd name="T11" fmla="*/ 21 h 132"/>
                  <a:gd name="T12" fmla="*/ 14 w 88"/>
                  <a:gd name="T13" fmla="*/ 19 h 132"/>
                  <a:gd name="T14" fmla="*/ 13 w 88"/>
                  <a:gd name="T15" fmla="*/ 17 h 132"/>
                  <a:gd name="T16" fmla="*/ 11 w 88"/>
                  <a:gd name="T17" fmla="*/ 15 h 132"/>
                  <a:gd name="T18" fmla="*/ 10 w 88"/>
                  <a:gd name="T19" fmla="*/ 13 h 132"/>
                  <a:gd name="T20" fmla="*/ 9 w 88"/>
                  <a:gd name="T21" fmla="*/ 11 h 132"/>
                  <a:gd name="T22" fmla="*/ 7 w 88"/>
                  <a:gd name="T23" fmla="*/ 9 h 132"/>
                  <a:gd name="T24" fmla="*/ 6 w 88"/>
                  <a:gd name="T25" fmla="*/ 7 h 132"/>
                  <a:gd name="T26" fmla="*/ 5 w 88"/>
                  <a:gd name="T27" fmla="*/ 5 h 132"/>
                  <a:gd name="T28" fmla="*/ 4 w 88"/>
                  <a:gd name="T29" fmla="*/ 3 h 132"/>
                  <a:gd name="T30" fmla="*/ 3 w 88"/>
                  <a:gd name="T31" fmla="*/ 1 h 132"/>
                  <a:gd name="T32" fmla="*/ 0 w 88"/>
                  <a:gd name="T33" fmla="*/ 1 h 132"/>
                  <a:gd name="T34" fmla="*/ 1 w 88"/>
                  <a:gd name="T35" fmla="*/ 3 h 132"/>
                  <a:gd name="T36" fmla="*/ 3 w 88"/>
                  <a:gd name="T37" fmla="*/ 5 h 132"/>
                  <a:gd name="T38" fmla="*/ 3 w 88"/>
                  <a:gd name="T39" fmla="*/ 7 h 132"/>
                  <a:gd name="T40" fmla="*/ 5 w 88"/>
                  <a:gd name="T41" fmla="*/ 9 h 132"/>
                  <a:gd name="T42" fmla="*/ 6 w 88"/>
                  <a:gd name="T43" fmla="*/ 11 h 132"/>
                  <a:gd name="T44" fmla="*/ 7 w 88"/>
                  <a:gd name="T45" fmla="*/ 13 h 132"/>
                  <a:gd name="T46" fmla="*/ 8 w 88"/>
                  <a:gd name="T47" fmla="*/ 15 h 132"/>
                  <a:gd name="T48" fmla="*/ 9 w 88"/>
                  <a:gd name="T49" fmla="*/ 17 h 132"/>
                  <a:gd name="T50" fmla="*/ 11 w 88"/>
                  <a:gd name="T51" fmla="*/ 19 h 132"/>
                  <a:gd name="T52" fmla="*/ 12 w 88"/>
                  <a:gd name="T53" fmla="*/ 21 h 132"/>
                  <a:gd name="T54" fmla="*/ 13 w 88"/>
                  <a:gd name="T55" fmla="*/ 23 h 132"/>
                  <a:gd name="T56" fmla="*/ 15 w 88"/>
                  <a:gd name="T57" fmla="*/ 25 h 132"/>
                  <a:gd name="T58" fmla="*/ 16 w 88"/>
                  <a:gd name="T59" fmla="*/ 27 h 132"/>
                  <a:gd name="T60" fmla="*/ 18 w 88"/>
                  <a:gd name="T61" fmla="*/ 29 h 132"/>
                  <a:gd name="T62" fmla="*/ 19 w 88"/>
                  <a:gd name="T63" fmla="*/ 31 h 132"/>
                  <a:gd name="T64" fmla="*/ 21 w 88"/>
                  <a:gd name="T65" fmla="*/ 33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132"/>
                  <a:gd name="T101" fmla="*/ 88 w 88"/>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132">
                    <a:moveTo>
                      <a:pt x="88" y="125"/>
                    </a:moveTo>
                    <a:lnTo>
                      <a:pt x="86" y="122"/>
                    </a:lnTo>
                    <a:lnTo>
                      <a:pt x="83" y="119"/>
                    </a:lnTo>
                    <a:lnTo>
                      <a:pt x="80" y="115"/>
                    </a:lnTo>
                    <a:lnTo>
                      <a:pt x="77" y="111"/>
                    </a:lnTo>
                    <a:lnTo>
                      <a:pt x="74" y="107"/>
                    </a:lnTo>
                    <a:lnTo>
                      <a:pt x="71" y="104"/>
                    </a:lnTo>
                    <a:lnTo>
                      <a:pt x="69" y="100"/>
                    </a:lnTo>
                    <a:lnTo>
                      <a:pt x="65" y="96"/>
                    </a:lnTo>
                    <a:lnTo>
                      <a:pt x="63" y="92"/>
                    </a:lnTo>
                    <a:lnTo>
                      <a:pt x="61" y="89"/>
                    </a:lnTo>
                    <a:lnTo>
                      <a:pt x="57" y="84"/>
                    </a:lnTo>
                    <a:lnTo>
                      <a:pt x="55" y="81"/>
                    </a:lnTo>
                    <a:lnTo>
                      <a:pt x="53" y="77"/>
                    </a:lnTo>
                    <a:lnTo>
                      <a:pt x="50" y="73"/>
                    </a:lnTo>
                    <a:lnTo>
                      <a:pt x="48" y="69"/>
                    </a:lnTo>
                    <a:lnTo>
                      <a:pt x="45" y="65"/>
                    </a:lnTo>
                    <a:lnTo>
                      <a:pt x="42" y="61"/>
                    </a:lnTo>
                    <a:lnTo>
                      <a:pt x="40" y="56"/>
                    </a:lnTo>
                    <a:lnTo>
                      <a:pt x="38" y="53"/>
                    </a:lnTo>
                    <a:lnTo>
                      <a:pt x="35" y="50"/>
                    </a:lnTo>
                    <a:lnTo>
                      <a:pt x="33" y="45"/>
                    </a:lnTo>
                    <a:lnTo>
                      <a:pt x="31" y="42"/>
                    </a:lnTo>
                    <a:lnTo>
                      <a:pt x="28" y="37"/>
                    </a:lnTo>
                    <a:lnTo>
                      <a:pt x="26" y="32"/>
                    </a:lnTo>
                    <a:lnTo>
                      <a:pt x="24" y="29"/>
                    </a:lnTo>
                    <a:lnTo>
                      <a:pt x="21" y="24"/>
                    </a:lnTo>
                    <a:lnTo>
                      <a:pt x="19" y="21"/>
                    </a:lnTo>
                    <a:lnTo>
                      <a:pt x="18" y="16"/>
                    </a:lnTo>
                    <a:lnTo>
                      <a:pt x="16" y="13"/>
                    </a:lnTo>
                    <a:lnTo>
                      <a:pt x="13" y="8"/>
                    </a:lnTo>
                    <a:lnTo>
                      <a:pt x="11" y="4"/>
                    </a:lnTo>
                    <a:lnTo>
                      <a:pt x="10" y="0"/>
                    </a:lnTo>
                    <a:lnTo>
                      <a:pt x="0" y="4"/>
                    </a:lnTo>
                    <a:lnTo>
                      <a:pt x="2" y="8"/>
                    </a:lnTo>
                    <a:lnTo>
                      <a:pt x="4" y="13"/>
                    </a:lnTo>
                    <a:lnTo>
                      <a:pt x="6" y="17"/>
                    </a:lnTo>
                    <a:lnTo>
                      <a:pt x="9" y="21"/>
                    </a:lnTo>
                    <a:lnTo>
                      <a:pt x="11" y="25"/>
                    </a:lnTo>
                    <a:lnTo>
                      <a:pt x="12" y="30"/>
                    </a:lnTo>
                    <a:lnTo>
                      <a:pt x="15" y="33"/>
                    </a:lnTo>
                    <a:lnTo>
                      <a:pt x="17" y="38"/>
                    </a:lnTo>
                    <a:lnTo>
                      <a:pt x="19" y="42"/>
                    </a:lnTo>
                    <a:lnTo>
                      <a:pt x="21" y="46"/>
                    </a:lnTo>
                    <a:lnTo>
                      <a:pt x="24" y="51"/>
                    </a:lnTo>
                    <a:lnTo>
                      <a:pt x="26" y="54"/>
                    </a:lnTo>
                    <a:lnTo>
                      <a:pt x="28" y="59"/>
                    </a:lnTo>
                    <a:lnTo>
                      <a:pt x="31" y="62"/>
                    </a:lnTo>
                    <a:lnTo>
                      <a:pt x="34" y="67"/>
                    </a:lnTo>
                    <a:lnTo>
                      <a:pt x="36" y="70"/>
                    </a:lnTo>
                    <a:lnTo>
                      <a:pt x="39" y="75"/>
                    </a:lnTo>
                    <a:lnTo>
                      <a:pt x="41" y="78"/>
                    </a:lnTo>
                    <a:lnTo>
                      <a:pt x="43" y="83"/>
                    </a:lnTo>
                    <a:lnTo>
                      <a:pt x="47" y="86"/>
                    </a:lnTo>
                    <a:lnTo>
                      <a:pt x="49" y="90"/>
                    </a:lnTo>
                    <a:lnTo>
                      <a:pt x="51" y="94"/>
                    </a:lnTo>
                    <a:lnTo>
                      <a:pt x="55" y="98"/>
                    </a:lnTo>
                    <a:lnTo>
                      <a:pt x="57" y="102"/>
                    </a:lnTo>
                    <a:lnTo>
                      <a:pt x="59" y="106"/>
                    </a:lnTo>
                    <a:lnTo>
                      <a:pt x="63" y="109"/>
                    </a:lnTo>
                    <a:lnTo>
                      <a:pt x="65" y="114"/>
                    </a:lnTo>
                    <a:lnTo>
                      <a:pt x="69" y="117"/>
                    </a:lnTo>
                    <a:lnTo>
                      <a:pt x="71" y="121"/>
                    </a:lnTo>
                    <a:lnTo>
                      <a:pt x="74" y="124"/>
                    </a:lnTo>
                    <a:lnTo>
                      <a:pt x="78" y="129"/>
                    </a:lnTo>
                    <a:lnTo>
                      <a:pt x="80" y="132"/>
                    </a:lnTo>
                    <a:lnTo>
                      <a:pt x="88" y="125"/>
                    </a:lnTo>
                    <a:close/>
                  </a:path>
                </a:pathLst>
              </a:custGeom>
              <a:solidFill>
                <a:srgbClr val="BFBFBF"/>
              </a:solidFill>
              <a:ln w="9525">
                <a:noFill/>
                <a:round/>
                <a:headEnd/>
                <a:tailEnd/>
              </a:ln>
            </p:spPr>
            <p:txBody>
              <a:bodyPr/>
              <a:lstStyle/>
              <a:p>
                <a:endParaRPr lang="en-GB"/>
              </a:p>
            </p:txBody>
          </p:sp>
          <p:sp>
            <p:nvSpPr>
              <p:cNvPr id="209" name="Freeform 411"/>
              <p:cNvSpPr>
                <a:spLocks/>
              </p:cNvSpPr>
              <p:nvPr/>
            </p:nvSpPr>
            <p:spPr bwMode="auto">
              <a:xfrm>
                <a:off x="1276" y="2080"/>
                <a:ext cx="4" cy="5"/>
              </a:xfrm>
              <a:custGeom>
                <a:avLst/>
                <a:gdLst>
                  <a:gd name="T0" fmla="*/ 0 w 9"/>
                  <a:gd name="T1" fmla="*/ 1 h 10"/>
                  <a:gd name="T2" fmla="*/ 0 w 9"/>
                  <a:gd name="T3" fmla="*/ 3 h 10"/>
                  <a:gd name="T4" fmla="*/ 0 w 9"/>
                  <a:gd name="T5" fmla="*/ 3 h 10"/>
                  <a:gd name="T6" fmla="*/ 1 w 9"/>
                  <a:gd name="T7" fmla="*/ 3 h 10"/>
                  <a:gd name="T8" fmla="*/ 1 w 9"/>
                  <a:gd name="T9" fmla="*/ 3 h 10"/>
                  <a:gd name="T10" fmla="*/ 1 w 9"/>
                  <a:gd name="T11" fmla="*/ 3 h 10"/>
                  <a:gd name="T12" fmla="*/ 1 w 9"/>
                  <a:gd name="T13" fmla="*/ 3 h 10"/>
                  <a:gd name="T14" fmla="*/ 1 w 9"/>
                  <a:gd name="T15" fmla="*/ 3 h 10"/>
                  <a:gd name="T16" fmla="*/ 2 w 9"/>
                  <a:gd name="T17" fmla="*/ 1 h 10"/>
                  <a:gd name="T18" fmla="*/ 2 w 9"/>
                  <a:gd name="T19" fmla="*/ 1 h 10"/>
                  <a:gd name="T20" fmla="*/ 2 w 9"/>
                  <a:gd name="T21" fmla="*/ 1 h 10"/>
                  <a:gd name="T22" fmla="*/ 2 w 9"/>
                  <a:gd name="T23" fmla="*/ 1 h 10"/>
                  <a:gd name="T24" fmla="*/ 2 w 9"/>
                  <a:gd name="T25" fmla="*/ 1 h 10"/>
                  <a:gd name="T26" fmla="*/ 2 w 9"/>
                  <a:gd name="T27" fmla="*/ 1 h 10"/>
                  <a:gd name="T28" fmla="*/ 2 w 9"/>
                  <a:gd name="T29" fmla="*/ 1 h 10"/>
                  <a:gd name="T30" fmla="*/ 2 w 9"/>
                  <a:gd name="T31" fmla="*/ 0 h 10"/>
                  <a:gd name="T32" fmla="*/ 0 w 9"/>
                  <a:gd name="T33" fmla="*/ 1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0"/>
                  <a:gd name="T53" fmla="*/ 9 w 9"/>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0">
                    <a:moveTo>
                      <a:pt x="0" y="7"/>
                    </a:moveTo>
                    <a:lnTo>
                      <a:pt x="1" y="9"/>
                    </a:lnTo>
                    <a:lnTo>
                      <a:pt x="3" y="9"/>
                    </a:lnTo>
                    <a:lnTo>
                      <a:pt x="4" y="10"/>
                    </a:lnTo>
                    <a:lnTo>
                      <a:pt x="5" y="10"/>
                    </a:lnTo>
                    <a:lnTo>
                      <a:pt x="6" y="10"/>
                    </a:lnTo>
                    <a:lnTo>
                      <a:pt x="6" y="9"/>
                    </a:lnTo>
                    <a:lnTo>
                      <a:pt x="7" y="9"/>
                    </a:lnTo>
                    <a:lnTo>
                      <a:pt x="8" y="7"/>
                    </a:lnTo>
                    <a:lnTo>
                      <a:pt x="9" y="6"/>
                    </a:lnTo>
                    <a:lnTo>
                      <a:pt x="9" y="5"/>
                    </a:lnTo>
                    <a:lnTo>
                      <a:pt x="9" y="4"/>
                    </a:lnTo>
                    <a:lnTo>
                      <a:pt x="9" y="3"/>
                    </a:lnTo>
                    <a:lnTo>
                      <a:pt x="9" y="2"/>
                    </a:lnTo>
                    <a:lnTo>
                      <a:pt x="8" y="2"/>
                    </a:lnTo>
                    <a:lnTo>
                      <a:pt x="8" y="0"/>
                    </a:lnTo>
                    <a:lnTo>
                      <a:pt x="0" y="7"/>
                    </a:lnTo>
                    <a:close/>
                  </a:path>
                </a:pathLst>
              </a:custGeom>
              <a:solidFill>
                <a:srgbClr val="BFBFBF"/>
              </a:solidFill>
              <a:ln w="9525">
                <a:noFill/>
                <a:round/>
                <a:headEnd/>
                <a:tailEnd/>
              </a:ln>
            </p:spPr>
            <p:txBody>
              <a:bodyPr/>
              <a:lstStyle/>
              <a:p>
                <a:endParaRPr lang="en-GB"/>
              </a:p>
            </p:txBody>
          </p:sp>
          <p:sp>
            <p:nvSpPr>
              <p:cNvPr id="210" name="Freeform 412"/>
              <p:cNvSpPr>
                <a:spLocks/>
              </p:cNvSpPr>
              <p:nvPr/>
            </p:nvSpPr>
            <p:spPr bwMode="auto">
              <a:xfrm>
                <a:off x="1238" y="2019"/>
                <a:ext cx="40" cy="63"/>
              </a:xfrm>
              <a:custGeom>
                <a:avLst/>
                <a:gdLst>
                  <a:gd name="T0" fmla="*/ 0 w 80"/>
                  <a:gd name="T1" fmla="*/ 0 h 127"/>
                  <a:gd name="T2" fmla="*/ 1 w 80"/>
                  <a:gd name="T3" fmla="*/ 1 h 127"/>
                  <a:gd name="T4" fmla="*/ 1 w 80"/>
                  <a:gd name="T5" fmla="*/ 2 h 127"/>
                  <a:gd name="T6" fmla="*/ 1 w 80"/>
                  <a:gd name="T7" fmla="*/ 3 h 127"/>
                  <a:gd name="T8" fmla="*/ 2 w 80"/>
                  <a:gd name="T9" fmla="*/ 4 h 127"/>
                  <a:gd name="T10" fmla="*/ 3 w 80"/>
                  <a:gd name="T11" fmla="*/ 5 h 127"/>
                  <a:gd name="T12" fmla="*/ 3 w 80"/>
                  <a:gd name="T13" fmla="*/ 6 h 127"/>
                  <a:gd name="T14" fmla="*/ 3 w 80"/>
                  <a:gd name="T15" fmla="*/ 7 h 127"/>
                  <a:gd name="T16" fmla="*/ 4 w 80"/>
                  <a:gd name="T17" fmla="*/ 8 h 127"/>
                  <a:gd name="T18" fmla="*/ 5 w 80"/>
                  <a:gd name="T19" fmla="*/ 9 h 127"/>
                  <a:gd name="T20" fmla="*/ 5 w 80"/>
                  <a:gd name="T21" fmla="*/ 10 h 127"/>
                  <a:gd name="T22" fmla="*/ 5 w 80"/>
                  <a:gd name="T23" fmla="*/ 11 h 127"/>
                  <a:gd name="T24" fmla="*/ 6 w 80"/>
                  <a:gd name="T25" fmla="*/ 12 h 127"/>
                  <a:gd name="T26" fmla="*/ 7 w 80"/>
                  <a:gd name="T27" fmla="*/ 13 h 127"/>
                  <a:gd name="T28" fmla="*/ 7 w 80"/>
                  <a:gd name="T29" fmla="*/ 14 h 127"/>
                  <a:gd name="T30" fmla="*/ 9 w 80"/>
                  <a:gd name="T31" fmla="*/ 15 h 127"/>
                  <a:gd name="T32" fmla="*/ 9 w 80"/>
                  <a:gd name="T33" fmla="*/ 16 h 127"/>
                  <a:gd name="T34" fmla="*/ 10 w 80"/>
                  <a:gd name="T35" fmla="*/ 17 h 127"/>
                  <a:gd name="T36" fmla="*/ 10 w 80"/>
                  <a:gd name="T37" fmla="*/ 18 h 127"/>
                  <a:gd name="T38" fmla="*/ 10 w 80"/>
                  <a:gd name="T39" fmla="*/ 19 h 127"/>
                  <a:gd name="T40" fmla="*/ 11 w 80"/>
                  <a:gd name="T41" fmla="*/ 20 h 127"/>
                  <a:gd name="T42" fmla="*/ 12 w 80"/>
                  <a:gd name="T43" fmla="*/ 21 h 127"/>
                  <a:gd name="T44" fmla="*/ 12 w 80"/>
                  <a:gd name="T45" fmla="*/ 22 h 127"/>
                  <a:gd name="T46" fmla="*/ 13 w 80"/>
                  <a:gd name="T47" fmla="*/ 23 h 127"/>
                  <a:gd name="T48" fmla="*/ 14 w 80"/>
                  <a:gd name="T49" fmla="*/ 24 h 127"/>
                  <a:gd name="T50" fmla="*/ 14 w 80"/>
                  <a:gd name="T51" fmla="*/ 25 h 127"/>
                  <a:gd name="T52" fmla="*/ 15 w 80"/>
                  <a:gd name="T53" fmla="*/ 26 h 127"/>
                  <a:gd name="T54" fmla="*/ 17 w 80"/>
                  <a:gd name="T55" fmla="*/ 27 h 127"/>
                  <a:gd name="T56" fmla="*/ 17 w 80"/>
                  <a:gd name="T57" fmla="*/ 28 h 127"/>
                  <a:gd name="T58" fmla="*/ 18 w 80"/>
                  <a:gd name="T59" fmla="*/ 28 h 127"/>
                  <a:gd name="T60" fmla="*/ 19 w 80"/>
                  <a:gd name="T61" fmla="*/ 30 h 127"/>
                  <a:gd name="T62" fmla="*/ 19 w 80"/>
                  <a:gd name="T63" fmla="*/ 30 h 127"/>
                  <a:gd name="T64" fmla="*/ 20 w 80"/>
                  <a:gd name="T65" fmla="*/ 31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127"/>
                  <a:gd name="T101" fmla="*/ 80 w 80"/>
                  <a:gd name="T102" fmla="*/ 127 h 1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127">
                    <a:moveTo>
                      <a:pt x="0" y="0"/>
                    </a:moveTo>
                    <a:lnTo>
                      <a:pt x="3" y="4"/>
                    </a:lnTo>
                    <a:lnTo>
                      <a:pt x="4" y="8"/>
                    </a:lnTo>
                    <a:lnTo>
                      <a:pt x="6" y="13"/>
                    </a:lnTo>
                    <a:lnTo>
                      <a:pt x="8" y="16"/>
                    </a:lnTo>
                    <a:lnTo>
                      <a:pt x="11" y="21"/>
                    </a:lnTo>
                    <a:lnTo>
                      <a:pt x="13" y="25"/>
                    </a:lnTo>
                    <a:lnTo>
                      <a:pt x="15" y="29"/>
                    </a:lnTo>
                    <a:lnTo>
                      <a:pt x="16" y="34"/>
                    </a:lnTo>
                    <a:lnTo>
                      <a:pt x="19" y="37"/>
                    </a:lnTo>
                    <a:lnTo>
                      <a:pt x="21" y="42"/>
                    </a:lnTo>
                    <a:lnTo>
                      <a:pt x="23" y="45"/>
                    </a:lnTo>
                    <a:lnTo>
                      <a:pt x="26" y="50"/>
                    </a:lnTo>
                    <a:lnTo>
                      <a:pt x="29" y="53"/>
                    </a:lnTo>
                    <a:lnTo>
                      <a:pt x="31" y="58"/>
                    </a:lnTo>
                    <a:lnTo>
                      <a:pt x="34" y="61"/>
                    </a:lnTo>
                    <a:lnTo>
                      <a:pt x="36" y="66"/>
                    </a:lnTo>
                    <a:lnTo>
                      <a:pt x="38" y="69"/>
                    </a:lnTo>
                    <a:lnTo>
                      <a:pt x="41" y="74"/>
                    </a:lnTo>
                    <a:lnTo>
                      <a:pt x="43" y="77"/>
                    </a:lnTo>
                    <a:lnTo>
                      <a:pt x="46" y="81"/>
                    </a:lnTo>
                    <a:lnTo>
                      <a:pt x="49" y="86"/>
                    </a:lnTo>
                    <a:lnTo>
                      <a:pt x="51" y="89"/>
                    </a:lnTo>
                    <a:lnTo>
                      <a:pt x="54" y="94"/>
                    </a:lnTo>
                    <a:lnTo>
                      <a:pt x="57" y="97"/>
                    </a:lnTo>
                    <a:lnTo>
                      <a:pt x="59" y="100"/>
                    </a:lnTo>
                    <a:lnTo>
                      <a:pt x="63" y="105"/>
                    </a:lnTo>
                    <a:lnTo>
                      <a:pt x="65" y="109"/>
                    </a:lnTo>
                    <a:lnTo>
                      <a:pt x="68" y="112"/>
                    </a:lnTo>
                    <a:lnTo>
                      <a:pt x="71" y="115"/>
                    </a:lnTo>
                    <a:lnTo>
                      <a:pt x="74" y="120"/>
                    </a:lnTo>
                    <a:lnTo>
                      <a:pt x="76" y="123"/>
                    </a:lnTo>
                    <a:lnTo>
                      <a:pt x="80" y="127"/>
                    </a:lnTo>
                  </a:path>
                </a:pathLst>
              </a:custGeom>
              <a:noFill/>
              <a:ln w="0">
                <a:solidFill>
                  <a:srgbClr val="FFFFFF"/>
                </a:solidFill>
                <a:prstDash val="solid"/>
                <a:round/>
                <a:headEnd/>
                <a:tailEnd/>
              </a:ln>
            </p:spPr>
            <p:txBody>
              <a:bodyPr/>
              <a:lstStyle/>
              <a:p>
                <a:endParaRPr lang="en-GB"/>
              </a:p>
            </p:txBody>
          </p:sp>
          <p:sp>
            <p:nvSpPr>
              <p:cNvPr id="211" name="Freeform 413"/>
              <p:cNvSpPr>
                <a:spLocks/>
              </p:cNvSpPr>
              <p:nvPr/>
            </p:nvSpPr>
            <p:spPr bwMode="auto">
              <a:xfrm>
                <a:off x="1240" y="2018"/>
                <a:ext cx="44" cy="68"/>
              </a:xfrm>
              <a:custGeom>
                <a:avLst/>
                <a:gdLst>
                  <a:gd name="T0" fmla="*/ 2 w 86"/>
                  <a:gd name="T1" fmla="*/ 1 h 136"/>
                  <a:gd name="T2" fmla="*/ 4 w 86"/>
                  <a:gd name="T3" fmla="*/ 2 h 136"/>
                  <a:gd name="T4" fmla="*/ 5 w 86"/>
                  <a:gd name="T5" fmla="*/ 4 h 136"/>
                  <a:gd name="T6" fmla="*/ 7 w 86"/>
                  <a:gd name="T7" fmla="*/ 6 h 136"/>
                  <a:gd name="T8" fmla="*/ 9 w 86"/>
                  <a:gd name="T9" fmla="*/ 9 h 136"/>
                  <a:gd name="T10" fmla="*/ 11 w 86"/>
                  <a:gd name="T11" fmla="*/ 10 h 136"/>
                  <a:gd name="T12" fmla="*/ 12 w 86"/>
                  <a:gd name="T13" fmla="*/ 12 h 136"/>
                  <a:gd name="T14" fmla="*/ 14 w 86"/>
                  <a:gd name="T15" fmla="*/ 14 h 136"/>
                  <a:gd name="T16" fmla="*/ 15 w 86"/>
                  <a:gd name="T17" fmla="*/ 17 h 136"/>
                  <a:gd name="T18" fmla="*/ 17 w 86"/>
                  <a:gd name="T19" fmla="*/ 19 h 136"/>
                  <a:gd name="T20" fmla="*/ 18 w 86"/>
                  <a:gd name="T21" fmla="*/ 21 h 136"/>
                  <a:gd name="T22" fmla="*/ 19 w 86"/>
                  <a:gd name="T23" fmla="*/ 24 h 136"/>
                  <a:gd name="T24" fmla="*/ 20 w 86"/>
                  <a:gd name="T25" fmla="*/ 26 h 136"/>
                  <a:gd name="T26" fmla="*/ 21 w 86"/>
                  <a:gd name="T27" fmla="*/ 28 h 136"/>
                  <a:gd name="T28" fmla="*/ 21 w 86"/>
                  <a:gd name="T29" fmla="*/ 30 h 136"/>
                  <a:gd name="T30" fmla="*/ 22 w 86"/>
                  <a:gd name="T31" fmla="*/ 33 h 136"/>
                  <a:gd name="T32" fmla="*/ 21 w 86"/>
                  <a:gd name="T33" fmla="*/ 34 h 136"/>
                  <a:gd name="T34" fmla="*/ 20 w 86"/>
                  <a:gd name="T35" fmla="*/ 31 h 136"/>
                  <a:gd name="T36" fmla="*/ 18 w 86"/>
                  <a:gd name="T37" fmla="*/ 29 h 136"/>
                  <a:gd name="T38" fmla="*/ 17 w 86"/>
                  <a:gd name="T39" fmla="*/ 27 h 136"/>
                  <a:gd name="T40" fmla="*/ 15 w 86"/>
                  <a:gd name="T41" fmla="*/ 25 h 136"/>
                  <a:gd name="T42" fmla="*/ 14 w 86"/>
                  <a:gd name="T43" fmla="*/ 23 h 136"/>
                  <a:gd name="T44" fmla="*/ 12 w 86"/>
                  <a:gd name="T45" fmla="*/ 21 h 136"/>
                  <a:gd name="T46" fmla="*/ 11 w 86"/>
                  <a:gd name="T47" fmla="*/ 18 h 136"/>
                  <a:gd name="T48" fmla="*/ 9 w 86"/>
                  <a:gd name="T49" fmla="*/ 17 h 136"/>
                  <a:gd name="T50" fmla="*/ 8 w 86"/>
                  <a:gd name="T51" fmla="*/ 14 h 136"/>
                  <a:gd name="T52" fmla="*/ 7 w 86"/>
                  <a:gd name="T53" fmla="*/ 12 h 136"/>
                  <a:gd name="T54" fmla="*/ 6 w 86"/>
                  <a:gd name="T55" fmla="*/ 9 h 136"/>
                  <a:gd name="T56" fmla="*/ 4 w 86"/>
                  <a:gd name="T57" fmla="*/ 7 h 136"/>
                  <a:gd name="T58" fmla="*/ 3 w 86"/>
                  <a:gd name="T59" fmla="*/ 5 h 136"/>
                  <a:gd name="T60" fmla="*/ 2 w 86"/>
                  <a:gd name="T61" fmla="*/ 3 h 136"/>
                  <a:gd name="T62" fmla="*/ 1 w 86"/>
                  <a:gd name="T63" fmla="*/ 1 h 1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6"/>
                  <a:gd name="T97" fmla="*/ 0 h 136"/>
                  <a:gd name="T98" fmla="*/ 86 w 86"/>
                  <a:gd name="T99" fmla="*/ 136 h 1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6" h="136">
                    <a:moveTo>
                      <a:pt x="0" y="0"/>
                    </a:moveTo>
                    <a:lnTo>
                      <a:pt x="5" y="4"/>
                    </a:lnTo>
                    <a:lnTo>
                      <a:pt x="8" y="7"/>
                    </a:lnTo>
                    <a:lnTo>
                      <a:pt x="13" y="11"/>
                    </a:lnTo>
                    <a:lnTo>
                      <a:pt x="16" y="14"/>
                    </a:lnTo>
                    <a:lnTo>
                      <a:pt x="20" y="17"/>
                    </a:lnTo>
                    <a:lnTo>
                      <a:pt x="24" y="22"/>
                    </a:lnTo>
                    <a:lnTo>
                      <a:pt x="28" y="26"/>
                    </a:lnTo>
                    <a:lnTo>
                      <a:pt x="31" y="29"/>
                    </a:lnTo>
                    <a:lnTo>
                      <a:pt x="35" y="34"/>
                    </a:lnTo>
                    <a:lnTo>
                      <a:pt x="38" y="38"/>
                    </a:lnTo>
                    <a:lnTo>
                      <a:pt x="41" y="42"/>
                    </a:lnTo>
                    <a:lnTo>
                      <a:pt x="44" y="46"/>
                    </a:lnTo>
                    <a:lnTo>
                      <a:pt x="47" y="51"/>
                    </a:lnTo>
                    <a:lnTo>
                      <a:pt x="51" y="54"/>
                    </a:lnTo>
                    <a:lnTo>
                      <a:pt x="53" y="59"/>
                    </a:lnTo>
                    <a:lnTo>
                      <a:pt x="56" y="64"/>
                    </a:lnTo>
                    <a:lnTo>
                      <a:pt x="59" y="68"/>
                    </a:lnTo>
                    <a:lnTo>
                      <a:pt x="61" y="73"/>
                    </a:lnTo>
                    <a:lnTo>
                      <a:pt x="64" y="77"/>
                    </a:lnTo>
                    <a:lnTo>
                      <a:pt x="67" y="82"/>
                    </a:lnTo>
                    <a:lnTo>
                      <a:pt x="69" y="87"/>
                    </a:lnTo>
                    <a:lnTo>
                      <a:pt x="71" y="91"/>
                    </a:lnTo>
                    <a:lnTo>
                      <a:pt x="73" y="96"/>
                    </a:lnTo>
                    <a:lnTo>
                      <a:pt x="75" y="100"/>
                    </a:lnTo>
                    <a:lnTo>
                      <a:pt x="77" y="105"/>
                    </a:lnTo>
                    <a:lnTo>
                      <a:pt x="78" y="110"/>
                    </a:lnTo>
                    <a:lnTo>
                      <a:pt x="81" y="114"/>
                    </a:lnTo>
                    <a:lnTo>
                      <a:pt x="82" y="119"/>
                    </a:lnTo>
                    <a:lnTo>
                      <a:pt x="83" y="122"/>
                    </a:lnTo>
                    <a:lnTo>
                      <a:pt x="84" y="127"/>
                    </a:lnTo>
                    <a:lnTo>
                      <a:pt x="85" y="131"/>
                    </a:lnTo>
                    <a:lnTo>
                      <a:pt x="86" y="136"/>
                    </a:lnTo>
                    <a:lnTo>
                      <a:pt x="83" y="133"/>
                    </a:lnTo>
                    <a:lnTo>
                      <a:pt x="81" y="128"/>
                    </a:lnTo>
                    <a:lnTo>
                      <a:pt x="77" y="124"/>
                    </a:lnTo>
                    <a:lnTo>
                      <a:pt x="74" y="121"/>
                    </a:lnTo>
                    <a:lnTo>
                      <a:pt x="71" y="116"/>
                    </a:lnTo>
                    <a:lnTo>
                      <a:pt x="68" y="113"/>
                    </a:lnTo>
                    <a:lnTo>
                      <a:pt x="66" y="110"/>
                    </a:lnTo>
                    <a:lnTo>
                      <a:pt x="62" y="105"/>
                    </a:lnTo>
                    <a:lnTo>
                      <a:pt x="59" y="100"/>
                    </a:lnTo>
                    <a:lnTo>
                      <a:pt x="56" y="97"/>
                    </a:lnTo>
                    <a:lnTo>
                      <a:pt x="53" y="92"/>
                    </a:lnTo>
                    <a:lnTo>
                      <a:pt x="51" y="88"/>
                    </a:lnTo>
                    <a:lnTo>
                      <a:pt x="47" y="84"/>
                    </a:lnTo>
                    <a:lnTo>
                      <a:pt x="45" y="80"/>
                    </a:lnTo>
                    <a:lnTo>
                      <a:pt x="41" y="75"/>
                    </a:lnTo>
                    <a:lnTo>
                      <a:pt x="39" y="70"/>
                    </a:lnTo>
                    <a:lnTo>
                      <a:pt x="36" y="66"/>
                    </a:lnTo>
                    <a:lnTo>
                      <a:pt x="33" y="61"/>
                    </a:lnTo>
                    <a:lnTo>
                      <a:pt x="31" y="58"/>
                    </a:lnTo>
                    <a:lnTo>
                      <a:pt x="28" y="53"/>
                    </a:lnTo>
                    <a:lnTo>
                      <a:pt x="25" y="49"/>
                    </a:lnTo>
                    <a:lnTo>
                      <a:pt x="23" y="44"/>
                    </a:lnTo>
                    <a:lnTo>
                      <a:pt x="21" y="39"/>
                    </a:lnTo>
                    <a:lnTo>
                      <a:pt x="17" y="35"/>
                    </a:lnTo>
                    <a:lnTo>
                      <a:pt x="15" y="30"/>
                    </a:lnTo>
                    <a:lnTo>
                      <a:pt x="13" y="27"/>
                    </a:lnTo>
                    <a:lnTo>
                      <a:pt x="10" y="22"/>
                    </a:lnTo>
                    <a:lnTo>
                      <a:pt x="8" y="17"/>
                    </a:lnTo>
                    <a:lnTo>
                      <a:pt x="7" y="13"/>
                    </a:lnTo>
                    <a:lnTo>
                      <a:pt x="5" y="8"/>
                    </a:lnTo>
                    <a:lnTo>
                      <a:pt x="2" y="5"/>
                    </a:lnTo>
                    <a:lnTo>
                      <a:pt x="0" y="0"/>
                    </a:lnTo>
                    <a:close/>
                  </a:path>
                </a:pathLst>
              </a:custGeom>
              <a:solidFill>
                <a:srgbClr val="F9FCBC"/>
              </a:solidFill>
              <a:ln w="9525">
                <a:noFill/>
                <a:round/>
                <a:headEnd/>
                <a:tailEnd/>
              </a:ln>
            </p:spPr>
            <p:txBody>
              <a:bodyPr/>
              <a:lstStyle/>
              <a:p>
                <a:endParaRPr lang="en-GB"/>
              </a:p>
            </p:txBody>
          </p:sp>
          <p:sp>
            <p:nvSpPr>
              <p:cNvPr id="212" name="Freeform 414"/>
              <p:cNvSpPr>
                <a:spLocks/>
              </p:cNvSpPr>
              <p:nvPr/>
            </p:nvSpPr>
            <p:spPr bwMode="auto">
              <a:xfrm>
                <a:off x="1240" y="2017"/>
                <a:ext cx="45" cy="70"/>
              </a:xfrm>
              <a:custGeom>
                <a:avLst/>
                <a:gdLst>
                  <a:gd name="T0" fmla="*/ 23 w 90"/>
                  <a:gd name="T1" fmla="*/ 35 h 140"/>
                  <a:gd name="T2" fmla="*/ 22 w 90"/>
                  <a:gd name="T3" fmla="*/ 33 h 140"/>
                  <a:gd name="T4" fmla="*/ 22 w 90"/>
                  <a:gd name="T5" fmla="*/ 30 h 140"/>
                  <a:gd name="T6" fmla="*/ 21 w 90"/>
                  <a:gd name="T7" fmla="*/ 27 h 140"/>
                  <a:gd name="T8" fmla="*/ 20 w 90"/>
                  <a:gd name="T9" fmla="*/ 25 h 140"/>
                  <a:gd name="T10" fmla="*/ 19 w 90"/>
                  <a:gd name="T11" fmla="*/ 23 h 140"/>
                  <a:gd name="T12" fmla="*/ 18 w 90"/>
                  <a:gd name="T13" fmla="*/ 20 h 140"/>
                  <a:gd name="T14" fmla="*/ 16 w 90"/>
                  <a:gd name="T15" fmla="*/ 18 h 140"/>
                  <a:gd name="T16" fmla="*/ 15 w 90"/>
                  <a:gd name="T17" fmla="*/ 16 h 140"/>
                  <a:gd name="T18" fmla="*/ 13 w 90"/>
                  <a:gd name="T19" fmla="*/ 13 h 140"/>
                  <a:gd name="T20" fmla="*/ 11 w 90"/>
                  <a:gd name="T21" fmla="*/ 11 h 140"/>
                  <a:gd name="T22" fmla="*/ 10 w 90"/>
                  <a:gd name="T23" fmla="*/ 9 h 140"/>
                  <a:gd name="T24" fmla="*/ 9 w 90"/>
                  <a:gd name="T25" fmla="*/ 7 h 140"/>
                  <a:gd name="T26" fmla="*/ 6 w 90"/>
                  <a:gd name="T27" fmla="*/ 5 h 140"/>
                  <a:gd name="T28" fmla="*/ 5 w 90"/>
                  <a:gd name="T29" fmla="*/ 3 h 140"/>
                  <a:gd name="T30" fmla="*/ 3 w 90"/>
                  <a:gd name="T31" fmla="*/ 1 h 140"/>
                  <a:gd name="T32" fmla="*/ 1 w 90"/>
                  <a:gd name="T33" fmla="*/ 0 h 140"/>
                  <a:gd name="T34" fmla="*/ 1 w 90"/>
                  <a:gd name="T35" fmla="*/ 1 h 140"/>
                  <a:gd name="T36" fmla="*/ 3 w 90"/>
                  <a:gd name="T37" fmla="*/ 3 h 140"/>
                  <a:gd name="T38" fmla="*/ 5 w 90"/>
                  <a:gd name="T39" fmla="*/ 5 h 140"/>
                  <a:gd name="T40" fmla="*/ 6 w 90"/>
                  <a:gd name="T41" fmla="*/ 7 h 140"/>
                  <a:gd name="T42" fmla="*/ 9 w 90"/>
                  <a:gd name="T43" fmla="*/ 9 h 140"/>
                  <a:gd name="T44" fmla="*/ 10 w 90"/>
                  <a:gd name="T45" fmla="*/ 11 h 140"/>
                  <a:gd name="T46" fmla="*/ 11 w 90"/>
                  <a:gd name="T47" fmla="*/ 13 h 140"/>
                  <a:gd name="T48" fmla="*/ 13 w 90"/>
                  <a:gd name="T49" fmla="*/ 15 h 140"/>
                  <a:gd name="T50" fmla="*/ 14 w 90"/>
                  <a:gd name="T51" fmla="*/ 18 h 140"/>
                  <a:gd name="T52" fmla="*/ 15 w 90"/>
                  <a:gd name="T53" fmla="*/ 20 h 140"/>
                  <a:gd name="T54" fmla="*/ 17 w 90"/>
                  <a:gd name="T55" fmla="*/ 22 h 140"/>
                  <a:gd name="T56" fmla="*/ 18 w 90"/>
                  <a:gd name="T57" fmla="*/ 24 h 140"/>
                  <a:gd name="T58" fmla="*/ 19 w 90"/>
                  <a:gd name="T59" fmla="*/ 27 h 140"/>
                  <a:gd name="T60" fmla="*/ 20 w 90"/>
                  <a:gd name="T61" fmla="*/ 29 h 140"/>
                  <a:gd name="T62" fmla="*/ 21 w 90"/>
                  <a:gd name="T63" fmla="*/ 31 h 140"/>
                  <a:gd name="T64" fmla="*/ 21 w 90"/>
                  <a:gd name="T65" fmla="*/ 34 h 140"/>
                  <a:gd name="T66" fmla="*/ 23 w 90"/>
                  <a:gd name="T67" fmla="*/ 34 h 140"/>
                  <a:gd name="T68" fmla="*/ 22 w 90"/>
                  <a:gd name="T69" fmla="*/ 35 h 140"/>
                  <a:gd name="T70" fmla="*/ 22 w 90"/>
                  <a:gd name="T71" fmla="*/ 35 h 140"/>
                  <a:gd name="T72" fmla="*/ 23 w 90"/>
                  <a:gd name="T73" fmla="*/ 35 h 140"/>
                  <a:gd name="T74" fmla="*/ 23 w 90"/>
                  <a:gd name="T75" fmla="*/ 35 h 140"/>
                  <a:gd name="T76" fmla="*/ 23 w 90"/>
                  <a:gd name="T77" fmla="*/ 35 h 1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0"/>
                  <a:gd name="T118" fmla="*/ 0 h 140"/>
                  <a:gd name="T119" fmla="*/ 90 w 90"/>
                  <a:gd name="T120" fmla="*/ 140 h 1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0" h="140">
                    <a:moveTo>
                      <a:pt x="85" y="139"/>
                    </a:moveTo>
                    <a:lnTo>
                      <a:pt x="90" y="137"/>
                    </a:lnTo>
                    <a:lnTo>
                      <a:pt x="89" y="132"/>
                    </a:lnTo>
                    <a:lnTo>
                      <a:pt x="87" y="129"/>
                    </a:lnTo>
                    <a:lnTo>
                      <a:pt x="86" y="124"/>
                    </a:lnTo>
                    <a:lnTo>
                      <a:pt x="85" y="120"/>
                    </a:lnTo>
                    <a:lnTo>
                      <a:pt x="84" y="115"/>
                    </a:lnTo>
                    <a:lnTo>
                      <a:pt x="82" y="110"/>
                    </a:lnTo>
                    <a:lnTo>
                      <a:pt x="80" y="106"/>
                    </a:lnTo>
                    <a:lnTo>
                      <a:pt x="78" y="101"/>
                    </a:lnTo>
                    <a:lnTo>
                      <a:pt x="76" y="97"/>
                    </a:lnTo>
                    <a:lnTo>
                      <a:pt x="75" y="92"/>
                    </a:lnTo>
                    <a:lnTo>
                      <a:pt x="72" y="87"/>
                    </a:lnTo>
                    <a:lnTo>
                      <a:pt x="70" y="83"/>
                    </a:lnTo>
                    <a:lnTo>
                      <a:pt x="67" y="78"/>
                    </a:lnTo>
                    <a:lnTo>
                      <a:pt x="64" y="74"/>
                    </a:lnTo>
                    <a:lnTo>
                      <a:pt x="62" y="69"/>
                    </a:lnTo>
                    <a:lnTo>
                      <a:pt x="60" y="64"/>
                    </a:lnTo>
                    <a:lnTo>
                      <a:pt x="56" y="60"/>
                    </a:lnTo>
                    <a:lnTo>
                      <a:pt x="53" y="55"/>
                    </a:lnTo>
                    <a:lnTo>
                      <a:pt x="50" y="51"/>
                    </a:lnTo>
                    <a:lnTo>
                      <a:pt x="47" y="47"/>
                    </a:lnTo>
                    <a:lnTo>
                      <a:pt x="44" y="43"/>
                    </a:lnTo>
                    <a:lnTo>
                      <a:pt x="40" y="38"/>
                    </a:lnTo>
                    <a:lnTo>
                      <a:pt x="37" y="34"/>
                    </a:lnTo>
                    <a:lnTo>
                      <a:pt x="33" y="30"/>
                    </a:lnTo>
                    <a:lnTo>
                      <a:pt x="30" y="26"/>
                    </a:lnTo>
                    <a:lnTo>
                      <a:pt x="26" y="22"/>
                    </a:lnTo>
                    <a:lnTo>
                      <a:pt x="23" y="18"/>
                    </a:lnTo>
                    <a:lnTo>
                      <a:pt x="18" y="14"/>
                    </a:lnTo>
                    <a:lnTo>
                      <a:pt x="15" y="10"/>
                    </a:lnTo>
                    <a:lnTo>
                      <a:pt x="11" y="7"/>
                    </a:lnTo>
                    <a:lnTo>
                      <a:pt x="7" y="3"/>
                    </a:lnTo>
                    <a:lnTo>
                      <a:pt x="3" y="0"/>
                    </a:lnTo>
                    <a:lnTo>
                      <a:pt x="0" y="5"/>
                    </a:lnTo>
                    <a:lnTo>
                      <a:pt x="4" y="7"/>
                    </a:lnTo>
                    <a:lnTo>
                      <a:pt x="8" y="10"/>
                    </a:lnTo>
                    <a:lnTo>
                      <a:pt x="11" y="14"/>
                    </a:lnTo>
                    <a:lnTo>
                      <a:pt x="16" y="17"/>
                    </a:lnTo>
                    <a:lnTo>
                      <a:pt x="19" y="22"/>
                    </a:lnTo>
                    <a:lnTo>
                      <a:pt x="23" y="25"/>
                    </a:lnTo>
                    <a:lnTo>
                      <a:pt x="26" y="29"/>
                    </a:lnTo>
                    <a:lnTo>
                      <a:pt x="30" y="33"/>
                    </a:lnTo>
                    <a:lnTo>
                      <a:pt x="33" y="37"/>
                    </a:lnTo>
                    <a:lnTo>
                      <a:pt x="37" y="41"/>
                    </a:lnTo>
                    <a:lnTo>
                      <a:pt x="40" y="45"/>
                    </a:lnTo>
                    <a:lnTo>
                      <a:pt x="44" y="49"/>
                    </a:lnTo>
                    <a:lnTo>
                      <a:pt x="46" y="54"/>
                    </a:lnTo>
                    <a:lnTo>
                      <a:pt x="49" y="59"/>
                    </a:lnTo>
                    <a:lnTo>
                      <a:pt x="53" y="62"/>
                    </a:lnTo>
                    <a:lnTo>
                      <a:pt x="55" y="67"/>
                    </a:lnTo>
                    <a:lnTo>
                      <a:pt x="57" y="71"/>
                    </a:lnTo>
                    <a:lnTo>
                      <a:pt x="61" y="76"/>
                    </a:lnTo>
                    <a:lnTo>
                      <a:pt x="63" y="80"/>
                    </a:lnTo>
                    <a:lnTo>
                      <a:pt x="65" y="85"/>
                    </a:lnTo>
                    <a:lnTo>
                      <a:pt x="68" y="90"/>
                    </a:lnTo>
                    <a:lnTo>
                      <a:pt x="70" y="94"/>
                    </a:lnTo>
                    <a:lnTo>
                      <a:pt x="72" y="99"/>
                    </a:lnTo>
                    <a:lnTo>
                      <a:pt x="74" y="103"/>
                    </a:lnTo>
                    <a:lnTo>
                      <a:pt x="76" y="108"/>
                    </a:lnTo>
                    <a:lnTo>
                      <a:pt x="77" y="112"/>
                    </a:lnTo>
                    <a:lnTo>
                      <a:pt x="79" y="116"/>
                    </a:lnTo>
                    <a:lnTo>
                      <a:pt x="80" y="121"/>
                    </a:lnTo>
                    <a:lnTo>
                      <a:pt x="82" y="125"/>
                    </a:lnTo>
                    <a:lnTo>
                      <a:pt x="83" y="130"/>
                    </a:lnTo>
                    <a:lnTo>
                      <a:pt x="84" y="133"/>
                    </a:lnTo>
                    <a:lnTo>
                      <a:pt x="85" y="138"/>
                    </a:lnTo>
                    <a:lnTo>
                      <a:pt x="89" y="136"/>
                    </a:lnTo>
                    <a:lnTo>
                      <a:pt x="85" y="138"/>
                    </a:lnTo>
                    <a:lnTo>
                      <a:pt x="85" y="139"/>
                    </a:lnTo>
                    <a:lnTo>
                      <a:pt x="86" y="139"/>
                    </a:lnTo>
                    <a:lnTo>
                      <a:pt x="86" y="140"/>
                    </a:lnTo>
                    <a:lnTo>
                      <a:pt x="87" y="140"/>
                    </a:lnTo>
                    <a:lnTo>
                      <a:pt x="89" y="140"/>
                    </a:lnTo>
                    <a:lnTo>
                      <a:pt x="89" y="139"/>
                    </a:lnTo>
                    <a:lnTo>
                      <a:pt x="90" y="139"/>
                    </a:lnTo>
                    <a:lnTo>
                      <a:pt x="90" y="138"/>
                    </a:lnTo>
                    <a:lnTo>
                      <a:pt x="90" y="137"/>
                    </a:lnTo>
                    <a:lnTo>
                      <a:pt x="85" y="139"/>
                    </a:lnTo>
                    <a:close/>
                  </a:path>
                </a:pathLst>
              </a:custGeom>
              <a:solidFill>
                <a:srgbClr val="000000"/>
              </a:solidFill>
              <a:ln w="9525">
                <a:noFill/>
                <a:round/>
                <a:headEnd/>
                <a:tailEnd/>
              </a:ln>
            </p:spPr>
            <p:txBody>
              <a:bodyPr/>
              <a:lstStyle/>
              <a:p>
                <a:endParaRPr lang="en-GB"/>
              </a:p>
            </p:txBody>
          </p:sp>
          <p:sp>
            <p:nvSpPr>
              <p:cNvPr id="213" name="Freeform 415"/>
              <p:cNvSpPr>
                <a:spLocks/>
              </p:cNvSpPr>
              <p:nvPr/>
            </p:nvSpPr>
            <p:spPr bwMode="auto">
              <a:xfrm>
                <a:off x="1239" y="2017"/>
                <a:ext cx="45" cy="70"/>
              </a:xfrm>
              <a:custGeom>
                <a:avLst/>
                <a:gdLst>
                  <a:gd name="T0" fmla="*/ 0 w 90"/>
                  <a:gd name="T1" fmla="*/ 1 h 139"/>
                  <a:gd name="T2" fmla="*/ 1 w 90"/>
                  <a:gd name="T3" fmla="*/ 3 h 139"/>
                  <a:gd name="T4" fmla="*/ 3 w 90"/>
                  <a:gd name="T5" fmla="*/ 6 h 139"/>
                  <a:gd name="T6" fmla="*/ 3 w 90"/>
                  <a:gd name="T7" fmla="*/ 8 h 139"/>
                  <a:gd name="T8" fmla="*/ 5 w 90"/>
                  <a:gd name="T9" fmla="*/ 10 h 139"/>
                  <a:gd name="T10" fmla="*/ 6 w 90"/>
                  <a:gd name="T11" fmla="*/ 12 h 139"/>
                  <a:gd name="T12" fmla="*/ 6 w 90"/>
                  <a:gd name="T13" fmla="*/ 14 h 139"/>
                  <a:gd name="T14" fmla="*/ 9 w 90"/>
                  <a:gd name="T15" fmla="*/ 17 h 139"/>
                  <a:gd name="T16" fmla="*/ 10 w 90"/>
                  <a:gd name="T17" fmla="*/ 19 h 139"/>
                  <a:gd name="T18" fmla="*/ 11 w 90"/>
                  <a:gd name="T19" fmla="*/ 21 h 139"/>
                  <a:gd name="T20" fmla="*/ 12 w 90"/>
                  <a:gd name="T21" fmla="*/ 23 h 139"/>
                  <a:gd name="T22" fmla="*/ 14 w 90"/>
                  <a:gd name="T23" fmla="*/ 25 h 139"/>
                  <a:gd name="T24" fmla="*/ 15 w 90"/>
                  <a:gd name="T25" fmla="*/ 27 h 139"/>
                  <a:gd name="T26" fmla="*/ 18 w 90"/>
                  <a:gd name="T27" fmla="*/ 29 h 139"/>
                  <a:gd name="T28" fmla="*/ 19 w 90"/>
                  <a:gd name="T29" fmla="*/ 31 h 139"/>
                  <a:gd name="T30" fmla="*/ 20 w 90"/>
                  <a:gd name="T31" fmla="*/ 33 h 139"/>
                  <a:gd name="T32" fmla="*/ 22 w 90"/>
                  <a:gd name="T33" fmla="*/ 35 h 139"/>
                  <a:gd name="T34" fmla="*/ 22 w 90"/>
                  <a:gd name="T35" fmla="*/ 33 h 139"/>
                  <a:gd name="T36" fmla="*/ 21 w 90"/>
                  <a:gd name="T37" fmla="*/ 32 h 139"/>
                  <a:gd name="T38" fmla="*/ 19 w 90"/>
                  <a:gd name="T39" fmla="*/ 30 h 139"/>
                  <a:gd name="T40" fmla="*/ 18 w 90"/>
                  <a:gd name="T41" fmla="*/ 28 h 139"/>
                  <a:gd name="T42" fmla="*/ 15 w 90"/>
                  <a:gd name="T43" fmla="*/ 26 h 139"/>
                  <a:gd name="T44" fmla="*/ 14 w 90"/>
                  <a:gd name="T45" fmla="*/ 24 h 139"/>
                  <a:gd name="T46" fmla="*/ 12 w 90"/>
                  <a:gd name="T47" fmla="*/ 21 h 139"/>
                  <a:gd name="T48" fmla="*/ 11 w 90"/>
                  <a:gd name="T49" fmla="*/ 19 h 139"/>
                  <a:gd name="T50" fmla="*/ 10 w 90"/>
                  <a:gd name="T51" fmla="*/ 17 h 139"/>
                  <a:gd name="T52" fmla="*/ 9 w 90"/>
                  <a:gd name="T53" fmla="*/ 15 h 139"/>
                  <a:gd name="T54" fmla="*/ 7 w 90"/>
                  <a:gd name="T55" fmla="*/ 13 h 139"/>
                  <a:gd name="T56" fmla="*/ 6 w 90"/>
                  <a:gd name="T57" fmla="*/ 10 h 139"/>
                  <a:gd name="T58" fmla="*/ 5 w 90"/>
                  <a:gd name="T59" fmla="*/ 8 h 139"/>
                  <a:gd name="T60" fmla="*/ 3 w 90"/>
                  <a:gd name="T61" fmla="*/ 6 h 139"/>
                  <a:gd name="T62" fmla="*/ 3 w 90"/>
                  <a:gd name="T63" fmla="*/ 4 h 139"/>
                  <a:gd name="T64" fmla="*/ 1 w 90"/>
                  <a:gd name="T65" fmla="*/ 2 h 139"/>
                  <a:gd name="T66" fmla="*/ 1 w 90"/>
                  <a:gd name="T67" fmla="*/ 2 h 139"/>
                  <a:gd name="T68" fmla="*/ 1 w 90"/>
                  <a:gd name="T69" fmla="*/ 0 h 139"/>
                  <a:gd name="T70" fmla="*/ 1 w 90"/>
                  <a:gd name="T71" fmla="*/ 0 h 139"/>
                  <a:gd name="T72" fmla="*/ 1 w 90"/>
                  <a:gd name="T73" fmla="*/ 1 h 139"/>
                  <a:gd name="T74" fmla="*/ 0 w 90"/>
                  <a:gd name="T75" fmla="*/ 1 h 139"/>
                  <a:gd name="T76" fmla="*/ 1 w 90"/>
                  <a:gd name="T77" fmla="*/ 0 h 13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0"/>
                  <a:gd name="T118" fmla="*/ 0 h 139"/>
                  <a:gd name="T119" fmla="*/ 90 w 90"/>
                  <a:gd name="T120" fmla="*/ 139 h 13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0" h="139">
                    <a:moveTo>
                      <a:pt x="4" y="0"/>
                    </a:moveTo>
                    <a:lnTo>
                      <a:pt x="0" y="3"/>
                    </a:lnTo>
                    <a:lnTo>
                      <a:pt x="2" y="8"/>
                    </a:lnTo>
                    <a:lnTo>
                      <a:pt x="4" y="11"/>
                    </a:lnTo>
                    <a:lnTo>
                      <a:pt x="7" y="16"/>
                    </a:lnTo>
                    <a:lnTo>
                      <a:pt x="9" y="21"/>
                    </a:lnTo>
                    <a:lnTo>
                      <a:pt x="10" y="25"/>
                    </a:lnTo>
                    <a:lnTo>
                      <a:pt x="12" y="30"/>
                    </a:lnTo>
                    <a:lnTo>
                      <a:pt x="16" y="33"/>
                    </a:lnTo>
                    <a:lnTo>
                      <a:pt x="18" y="38"/>
                    </a:lnTo>
                    <a:lnTo>
                      <a:pt x="20" y="43"/>
                    </a:lnTo>
                    <a:lnTo>
                      <a:pt x="23" y="47"/>
                    </a:lnTo>
                    <a:lnTo>
                      <a:pt x="25" y="52"/>
                    </a:lnTo>
                    <a:lnTo>
                      <a:pt x="27" y="56"/>
                    </a:lnTo>
                    <a:lnTo>
                      <a:pt x="31" y="61"/>
                    </a:lnTo>
                    <a:lnTo>
                      <a:pt x="33" y="66"/>
                    </a:lnTo>
                    <a:lnTo>
                      <a:pt x="37" y="69"/>
                    </a:lnTo>
                    <a:lnTo>
                      <a:pt x="39" y="74"/>
                    </a:lnTo>
                    <a:lnTo>
                      <a:pt x="41" y="78"/>
                    </a:lnTo>
                    <a:lnTo>
                      <a:pt x="45" y="83"/>
                    </a:lnTo>
                    <a:lnTo>
                      <a:pt x="47" y="87"/>
                    </a:lnTo>
                    <a:lnTo>
                      <a:pt x="50" y="92"/>
                    </a:lnTo>
                    <a:lnTo>
                      <a:pt x="54" y="95"/>
                    </a:lnTo>
                    <a:lnTo>
                      <a:pt x="56" y="100"/>
                    </a:lnTo>
                    <a:lnTo>
                      <a:pt x="60" y="105"/>
                    </a:lnTo>
                    <a:lnTo>
                      <a:pt x="62" y="108"/>
                    </a:lnTo>
                    <a:lnTo>
                      <a:pt x="65" y="113"/>
                    </a:lnTo>
                    <a:lnTo>
                      <a:pt x="69" y="116"/>
                    </a:lnTo>
                    <a:lnTo>
                      <a:pt x="71" y="121"/>
                    </a:lnTo>
                    <a:lnTo>
                      <a:pt x="75" y="124"/>
                    </a:lnTo>
                    <a:lnTo>
                      <a:pt x="77" y="128"/>
                    </a:lnTo>
                    <a:lnTo>
                      <a:pt x="80" y="132"/>
                    </a:lnTo>
                    <a:lnTo>
                      <a:pt x="84" y="136"/>
                    </a:lnTo>
                    <a:lnTo>
                      <a:pt x="86" y="139"/>
                    </a:lnTo>
                    <a:lnTo>
                      <a:pt x="90" y="136"/>
                    </a:lnTo>
                    <a:lnTo>
                      <a:pt x="87" y="132"/>
                    </a:lnTo>
                    <a:lnTo>
                      <a:pt x="84" y="129"/>
                    </a:lnTo>
                    <a:lnTo>
                      <a:pt x="81" y="125"/>
                    </a:lnTo>
                    <a:lnTo>
                      <a:pt x="78" y="122"/>
                    </a:lnTo>
                    <a:lnTo>
                      <a:pt x="75" y="117"/>
                    </a:lnTo>
                    <a:lnTo>
                      <a:pt x="72" y="114"/>
                    </a:lnTo>
                    <a:lnTo>
                      <a:pt x="69" y="109"/>
                    </a:lnTo>
                    <a:lnTo>
                      <a:pt x="66" y="106"/>
                    </a:lnTo>
                    <a:lnTo>
                      <a:pt x="63" y="101"/>
                    </a:lnTo>
                    <a:lnTo>
                      <a:pt x="61" y="98"/>
                    </a:lnTo>
                    <a:lnTo>
                      <a:pt x="57" y="93"/>
                    </a:lnTo>
                    <a:lnTo>
                      <a:pt x="54" y="89"/>
                    </a:lnTo>
                    <a:lnTo>
                      <a:pt x="51" y="84"/>
                    </a:lnTo>
                    <a:lnTo>
                      <a:pt x="48" y="80"/>
                    </a:lnTo>
                    <a:lnTo>
                      <a:pt x="46" y="76"/>
                    </a:lnTo>
                    <a:lnTo>
                      <a:pt x="43" y="71"/>
                    </a:lnTo>
                    <a:lnTo>
                      <a:pt x="40" y="67"/>
                    </a:lnTo>
                    <a:lnTo>
                      <a:pt x="38" y="62"/>
                    </a:lnTo>
                    <a:lnTo>
                      <a:pt x="34" y="59"/>
                    </a:lnTo>
                    <a:lnTo>
                      <a:pt x="32" y="54"/>
                    </a:lnTo>
                    <a:lnTo>
                      <a:pt x="30" y="49"/>
                    </a:lnTo>
                    <a:lnTo>
                      <a:pt x="27" y="45"/>
                    </a:lnTo>
                    <a:lnTo>
                      <a:pt x="24" y="40"/>
                    </a:lnTo>
                    <a:lnTo>
                      <a:pt x="22" y="36"/>
                    </a:lnTo>
                    <a:lnTo>
                      <a:pt x="19" y="31"/>
                    </a:lnTo>
                    <a:lnTo>
                      <a:pt x="17" y="28"/>
                    </a:lnTo>
                    <a:lnTo>
                      <a:pt x="15" y="23"/>
                    </a:lnTo>
                    <a:lnTo>
                      <a:pt x="12" y="18"/>
                    </a:lnTo>
                    <a:lnTo>
                      <a:pt x="10" y="14"/>
                    </a:lnTo>
                    <a:lnTo>
                      <a:pt x="9" y="9"/>
                    </a:lnTo>
                    <a:lnTo>
                      <a:pt x="7" y="6"/>
                    </a:lnTo>
                    <a:lnTo>
                      <a:pt x="4" y="1"/>
                    </a:lnTo>
                    <a:lnTo>
                      <a:pt x="1" y="5"/>
                    </a:lnTo>
                    <a:lnTo>
                      <a:pt x="4" y="1"/>
                    </a:lnTo>
                    <a:lnTo>
                      <a:pt x="4" y="0"/>
                    </a:lnTo>
                    <a:lnTo>
                      <a:pt x="3" y="0"/>
                    </a:lnTo>
                    <a:lnTo>
                      <a:pt x="2" y="0"/>
                    </a:lnTo>
                    <a:lnTo>
                      <a:pt x="1" y="0"/>
                    </a:lnTo>
                    <a:lnTo>
                      <a:pt x="1" y="1"/>
                    </a:lnTo>
                    <a:lnTo>
                      <a:pt x="0" y="1"/>
                    </a:lnTo>
                    <a:lnTo>
                      <a:pt x="0" y="2"/>
                    </a:lnTo>
                    <a:lnTo>
                      <a:pt x="0" y="3"/>
                    </a:lnTo>
                    <a:lnTo>
                      <a:pt x="4" y="0"/>
                    </a:lnTo>
                    <a:close/>
                  </a:path>
                </a:pathLst>
              </a:custGeom>
              <a:solidFill>
                <a:srgbClr val="000000"/>
              </a:solidFill>
              <a:ln w="9525">
                <a:noFill/>
                <a:round/>
                <a:headEnd/>
                <a:tailEnd/>
              </a:ln>
            </p:spPr>
            <p:txBody>
              <a:bodyPr/>
              <a:lstStyle/>
              <a:p>
                <a:endParaRPr lang="en-GB"/>
              </a:p>
            </p:txBody>
          </p:sp>
          <p:sp>
            <p:nvSpPr>
              <p:cNvPr id="214" name="Freeform 416"/>
              <p:cNvSpPr>
                <a:spLocks/>
              </p:cNvSpPr>
              <p:nvPr/>
            </p:nvSpPr>
            <p:spPr bwMode="auto">
              <a:xfrm>
                <a:off x="1214" y="2116"/>
                <a:ext cx="80" cy="64"/>
              </a:xfrm>
              <a:custGeom>
                <a:avLst/>
                <a:gdLst>
                  <a:gd name="T0" fmla="*/ 1 w 160"/>
                  <a:gd name="T1" fmla="*/ 32 h 128"/>
                  <a:gd name="T2" fmla="*/ 3 w 160"/>
                  <a:gd name="T3" fmla="*/ 32 h 128"/>
                  <a:gd name="T4" fmla="*/ 6 w 160"/>
                  <a:gd name="T5" fmla="*/ 31 h 128"/>
                  <a:gd name="T6" fmla="*/ 9 w 160"/>
                  <a:gd name="T7" fmla="*/ 30 h 128"/>
                  <a:gd name="T8" fmla="*/ 10 w 160"/>
                  <a:gd name="T9" fmla="*/ 30 h 128"/>
                  <a:gd name="T10" fmla="*/ 12 w 160"/>
                  <a:gd name="T11" fmla="*/ 29 h 128"/>
                  <a:gd name="T12" fmla="*/ 15 w 160"/>
                  <a:gd name="T13" fmla="*/ 28 h 128"/>
                  <a:gd name="T14" fmla="*/ 17 w 160"/>
                  <a:gd name="T15" fmla="*/ 27 h 128"/>
                  <a:gd name="T16" fmla="*/ 19 w 160"/>
                  <a:gd name="T17" fmla="*/ 26 h 128"/>
                  <a:gd name="T18" fmla="*/ 20 w 160"/>
                  <a:gd name="T19" fmla="*/ 25 h 128"/>
                  <a:gd name="T20" fmla="*/ 22 w 160"/>
                  <a:gd name="T21" fmla="*/ 23 h 128"/>
                  <a:gd name="T22" fmla="*/ 24 w 160"/>
                  <a:gd name="T23" fmla="*/ 22 h 128"/>
                  <a:gd name="T24" fmla="*/ 26 w 160"/>
                  <a:gd name="T25" fmla="*/ 21 h 128"/>
                  <a:gd name="T26" fmla="*/ 27 w 160"/>
                  <a:gd name="T27" fmla="*/ 19 h 128"/>
                  <a:gd name="T28" fmla="*/ 29 w 160"/>
                  <a:gd name="T29" fmla="*/ 17 h 128"/>
                  <a:gd name="T30" fmla="*/ 30 w 160"/>
                  <a:gd name="T31" fmla="*/ 16 h 128"/>
                  <a:gd name="T32" fmla="*/ 31 w 160"/>
                  <a:gd name="T33" fmla="*/ 14 h 128"/>
                  <a:gd name="T34" fmla="*/ 31 w 160"/>
                  <a:gd name="T35" fmla="*/ 13 h 128"/>
                  <a:gd name="T36" fmla="*/ 33 w 160"/>
                  <a:gd name="T37" fmla="*/ 13 h 128"/>
                  <a:gd name="T38" fmla="*/ 33 w 160"/>
                  <a:gd name="T39" fmla="*/ 12 h 128"/>
                  <a:gd name="T40" fmla="*/ 33 w 160"/>
                  <a:gd name="T41" fmla="*/ 11 h 128"/>
                  <a:gd name="T42" fmla="*/ 34 w 160"/>
                  <a:gd name="T43" fmla="*/ 10 h 128"/>
                  <a:gd name="T44" fmla="*/ 34 w 160"/>
                  <a:gd name="T45" fmla="*/ 9 h 128"/>
                  <a:gd name="T46" fmla="*/ 35 w 160"/>
                  <a:gd name="T47" fmla="*/ 8 h 128"/>
                  <a:gd name="T48" fmla="*/ 35 w 160"/>
                  <a:gd name="T49" fmla="*/ 7 h 128"/>
                  <a:gd name="T50" fmla="*/ 35 w 160"/>
                  <a:gd name="T51" fmla="*/ 6 h 128"/>
                  <a:gd name="T52" fmla="*/ 36 w 160"/>
                  <a:gd name="T53" fmla="*/ 5 h 128"/>
                  <a:gd name="T54" fmla="*/ 36 w 160"/>
                  <a:gd name="T55" fmla="*/ 4 h 128"/>
                  <a:gd name="T56" fmla="*/ 36 w 160"/>
                  <a:gd name="T57" fmla="*/ 3 h 128"/>
                  <a:gd name="T58" fmla="*/ 36 w 160"/>
                  <a:gd name="T59" fmla="*/ 2 h 128"/>
                  <a:gd name="T60" fmla="*/ 37 w 160"/>
                  <a:gd name="T61" fmla="*/ 1 h 128"/>
                  <a:gd name="T62" fmla="*/ 37 w 160"/>
                  <a:gd name="T63" fmla="*/ 1 h 128"/>
                  <a:gd name="T64" fmla="*/ 40 w 160"/>
                  <a:gd name="T65" fmla="*/ 0 h 128"/>
                  <a:gd name="T66" fmla="*/ 40 w 160"/>
                  <a:gd name="T67" fmla="*/ 3 h 128"/>
                  <a:gd name="T68" fmla="*/ 38 w 160"/>
                  <a:gd name="T69" fmla="*/ 7 h 128"/>
                  <a:gd name="T70" fmla="*/ 37 w 160"/>
                  <a:gd name="T71" fmla="*/ 10 h 128"/>
                  <a:gd name="T72" fmla="*/ 36 w 160"/>
                  <a:gd name="T73" fmla="*/ 13 h 128"/>
                  <a:gd name="T74" fmla="*/ 33 w 160"/>
                  <a:gd name="T75" fmla="*/ 16 h 128"/>
                  <a:gd name="T76" fmla="*/ 31 w 160"/>
                  <a:gd name="T77" fmla="*/ 18 h 128"/>
                  <a:gd name="T78" fmla="*/ 28 w 160"/>
                  <a:gd name="T79" fmla="*/ 21 h 128"/>
                  <a:gd name="T80" fmla="*/ 26 w 160"/>
                  <a:gd name="T81" fmla="*/ 23 h 128"/>
                  <a:gd name="T82" fmla="*/ 23 w 160"/>
                  <a:gd name="T83" fmla="*/ 25 h 128"/>
                  <a:gd name="T84" fmla="*/ 20 w 160"/>
                  <a:gd name="T85" fmla="*/ 27 h 128"/>
                  <a:gd name="T86" fmla="*/ 18 w 160"/>
                  <a:gd name="T87" fmla="*/ 28 h 128"/>
                  <a:gd name="T88" fmla="*/ 14 w 160"/>
                  <a:gd name="T89" fmla="*/ 30 h 128"/>
                  <a:gd name="T90" fmla="*/ 11 w 160"/>
                  <a:gd name="T91" fmla="*/ 30 h 128"/>
                  <a:gd name="T92" fmla="*/ 7 w 160"/>
                  <a:gd name="T93" fmla="*/ 31 h 128"/>
                  <a:gd name="T94" fmla="*/ 3 w 160"/>
                  <a:gd name="T95" fmla="*/ 32 h 128"/>
                  <a:gd name="T96" fmla="*/ 0 w 160"/>
                  <a:gd name="T97" fmla="*/ 32 h 1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0"/>
                  <a:gd name="T148" fmla="*/ 0 h 128"/>
                  <a:gd name="T149" fmla="*/ 160 w 160"/>
                  <a:gd name="T150" fmla="*/ 128 h 1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0" h="128">
                    <a:moveTo>
                      <a:pt x="0" y="128"/>
                    </a:moveTo>
                    <a:lnTo>
                      <a:pt x="5" y="128"/>
                    </a:lnTo>
                    <a:lnTo>
                      <a:pt x="9" y="128"/>
                    </a:lnTo>
                    <a:lnTo>
                      <a:pt x="14" y="128"/>
                    </a:lnTo>
                    <a:lnTo>
                      <a:pt x="18" y="127"/>
                    </a:lnTo>
                    <a:lnTo>
                      <a:pt x="24" y="125"/>
                    </a:lnTo>
                    <a:lnTo>
                      <a:pt x="29" y="124"/>
                    </a:lnTo>
                    <a:lnTo>
                      <a:pt x="33" y="123"/>
                    </a:lnTo>
                    <a:lnTo>
                      <a:pt x="38" y="122"/>
                    </a:lnTo>
                    <a:lnTo>
                      <a:pt x="41" y="121"/>
                    </a:lnTo>
                    <a:lnTo>
                      <a:pt x="46" y="120"/>
                    </a:lnTo>
                    <a:lnTo>
                      <a:pt x="51" y="118"/>
                    </a:lnTo>
                    <a:lnTo>
                      <a:pt x="55" y="116"/>
                    </a:lnTo>
                    <a:lnTo>
                      <a:pt x="60" y="115"/>
                    </a:lnTo>
                    <a:lnTo>
                      <a:pt x="63" y="113"/>
                    </a:lnTo>
                    <a:lnTo>
                      <a:pt x="68" y="110"/>
                    </a:lnTo>
                    <a:lnTo>
                      <a:pt x="71" y="108"/>
                    </a:lnTo>
                    <a:lnTo>
                      <a:pt x="76" y="106"/>
                    </a:lnTo>
                    <a:lnTo>
                      <a:pt x="79" y="104"/>
                    </a:lnTo>
                    <a:lnTo>
                      <a:pt x="83" y="101"/>
                    </a:lnTo>
                    <a:lnTo>
                      <a:pt x="88" y="99"/>
                    </a:lnTo>
                    <a:lnTo>
                      <a:pt x="91" y="95"/>
                    </a:lnTo>
                    <a:lnTo>
                      <a:pt x="94" y="93"/>
                    </a:lnTo>
                    <a:lnTo>
                      <a:pt x="98" y="90"/>
                    </a:lnTo>
                    <a:lnTo>
                      <a:pt x="101" y="87"/>
                    </a:lnTo>
                    <a:lnTo>
                      <a:pt x="105" y="84"/>
                    </a:lnTo>
                    <a:lnTo>
                      <a:pt x="107" y="81"/>
                    </a:lnTo>
                    <a:lnTo>
                      <a:pt x="111" y="78"/>
                    </a:lnTo>
                    <a:lnTo>
                      <a:pt x="113" y="75"/>
                    </a:lnTo>
                    <a:lnTo>
                      <a:pt x="116" y="71"/>
                    </a:lnTo>
                    <a:lnTo>
                      <a:pt x="119" y="68"/>
                    </a:lnTo>
                    <a:lnTo>
                      <a:pt x="121" y="64"/>
                    </a:lnTo>
                    <a:lnTo>
                      <a:pt x="123" y="60"/>
                    </a:lnTo>
                    <a:lnTo>
                      <a:pt x="124" y="59"/>
                    </a:lnTo>
                    <a:lnTo>
                      <a:pt x="126" y="57"/>
                    </a:lnTo>
                    <a:lnTo>
                      <a:pt x="127" y="55"/>
                    </a:lnTo>
                    <a:lnTo>
                      <a:pt x="128" y="54"/>
                    </a:lnTo>
                    <a:lnTo>
                      <a:pt x="129" y="52"/>
                    </a:lnTo>
                    <a:lnTo>
                      <a:pt x="129" y="51"/>
                    </a:lnTo>
                    <a:lnTo>
                      <a:pt x="130" y="48"/>
                    </a:lnTo>
                    <a:lnTo>
                      <a:pt x="131" y="47"/>
                    </a:lnTo>
                    <a:lnTo>
                      <a:pt x="132" y="45"/>
                    </a:lnTo>
                    <a:lnTo>
                      <a:pt x="132" y="44"/>
                    </a:lnTo>
                    <a:lnTo>
                      <a:pt x="134" y="41"/>
                    </a:lnTo>
                    <a:lnTo>
                      <a:pt x="135" y="40"/>
                    </a:lnTo>
                    <a:lnTo>
                      <a:pt x="136" y="38"/>
                    </a:lnTo>
                    <a:lnTo>
                      <a:pt x="136" y="36"/>
                    </a:lnTo>
                    <a:lnTo>
                      <a:pt x="137" y="34"/>
                    </a:lnTo>
                    <a:lnTo>
                      <a:pt x="137" y="32"/>
                    </a:lnTo>
                    <a:lnTo>
                      <a:pt x="138" y="30"/>
                    </a:lnTo>
                    <a:lnTo>
                      <a:pt x="139" y="29"/>
                    </a:lnTo>
                    <a:lnTo>
                      <a:pt x="139" y="26"/>
                    </a:lnTo>
                    <a:lnTo>
                      <a:pt x="141" y="24"/>
                    </a:lnTo>
                    <a:lnTo>
                      <a:pt x="141" y="22"/>
                    </a:lnTo>
                    <a:lnTo>
                      <a:pt x="142" y="21"/>
                    </a:lnTo>
                    <a:lnTo>
                      <a:pt x="142" y="18"/>
                    </a:lnTo>
                    <a:lnTo>
                      <a:pt x="143" y="16"/>
                    </a:lnTo>
                    <a:lnTo>
                      <a:pt x="143" y="14"/>
                    </a:lnTo>
                    <a:lnTo>
                      <a:pt x="144" y="13"/>
                    </a:lnTo>
                    <a:lnTo>
                      <a:pt x="144" y="10"/>
                    </a:lnTo>
                    <a:lnTo>
                      <a:pt x="145" y="8"/>
                    </a:lnTo>
                    <a:lnTo>
                      <a:pt x="145" y="6"/>
                    </a:lnTo>
                    <a:lnTo>
                      <a:pt x="145" y="3"/>
                    </a:lnTo>
                    <a:lnTo>
                      <a:pt x="146" y="1"/>
                    </a:lnTo>
                    <a:lnTo>
                      <a:pt x="146" y="0"/>
                    </a:lnTo>
                    <a:lnTo>
                      <a:pt x="160" y="0"/>
                    </a:lnTo>
                    <a:lnTo>
                      <a:pt x="159" y="7"/>
                    </a:lnTo>
                    <a:lnTo>
                      <a:pt x="157" y="14"/>
                    </a:lnTo>
                    <a:lnTo>
                      <a:pt x="154" y="21"/>
                    </a:lnTo>
                    <a:lnTo>
                      <a:pt x="152" y="28"/>
                    </a:lnTo>
                    <a:lnTo>
                      <a:pt x="150" y="34"/>
                    </a:lnTo>
                    <a:lnTo>
                      <a:pt x="146" y="40"/>
                    </a:lnTo>
                    <a:lnTo>
                      <a:pt x="144" y="47"/>
                    </a:lnTo>
                    <a:lnTo>
                      <a:pt x="141" y="53"/>
                    </a:lnTo>
                    <a:lnTo>
                      <a:pt x="136" y="59"/>
                    </a:lnTo>
                    <a:lnTo>
                      <a:pt x="132" y="64"/>
                    </a:lnTo>
                    <a:lnTo>
                      <a:pt x="129" y="70"/>
                    </a:lnTo>
                    <a:lnTo>
                      <a:pt x="124" y="75"/>
                    </a:lnTo>
                    <a:lnTo>
                      <a:pt x="120" y="81"/>
                    </a:lnTo>
                    <a:lnTo>
                      <a:pt x="115" y="85"/>
                    </a:lnTo>
                    <a:lnTo>
                      <a:pt x="109" y="90"/>
                    </a:lnTo>
                    <a:lnTo>
                      <a:pt x="105" y="93"/>
                    </a:lnTo>
                    <a:lnTo>
                      <a:pt x="99" y="98"/>
                    </a:lnTo>
                    <a:lnTo>
                      <a:pt x="93" y="101"/>
                    </a:lnTo>
                    <a:lnTo>
                      <a:pt x="88" y="105"/>
                    </a:lnTo>
                    <a:lnTo>
                      <a:pt x="82" y="108"/>
                    </a:lnTo>
                    <a:lnTo>
                      <a:pt x="76" y="112"/>
                    </a:lnTo>
                    <a:lnTo>
                      <a:pt x="70" y="114"/>
                    </a:lnTo>
                    <a:lnTo>
                      <a:pt x="63" y="117"/>
                    </a:lnTo>
                    <a:lnTo>
                      <a:pt x="56" y="120"/>
                    </a:lnTo>
                    <a:lnTo>
                      <a:pt x="49" y="122"/>
                    </a:lnTo>
                    <a:lnTo>
                      <a:pt x="44" y="123"/>
                    </a:lnTo>
                    <a:lnTo>
                      <a:pt x="37" y="124"/>
                    </a:lnTo>
                    <a:lnTo>
                      <a:pt x="29" y="127"/>
                    </a:lnTo>
                    <a:lnTo>
                      <a:pt x="22" y="127"/>
                    </a:lnTo>
                    <a:lnTo>
                      <a:pt x="15" y="128"/>
                    </a:lnTo>
                    <a:lnTo>
                      <a:pt x="7" y="128"/>
                    </a:lnTo>
                    <a:lnTo>
                      <a:pt x="0" y="128"/>
                    </a:lnTo>
                    <a:close/>
                  </a:path>
                </a:pathLst>
              </a:custGeom>
              <a:solidFill>
                <a:srgbClr val="000000"/>
              </a:solidFill>
              <a:ln w="9525">
                <a:noFill/>
                <a:round/>
                <a:headEnd/>
                <a:tailEnd/>
              </a:ln>
            </p:spPr>
            <p:txBody>
              <a:bodyPr/>
              <a:lstStyle/>
              <a:p>
                <a:endParaRPr lang="en-GB"/>
              </a:p>
            </p:txBody>
          </p:sp>
          <p:sp>
            <p:nvSpPr>
              <p:cNvPr id="215" name="Freeform 417"/>
              <p:cNvSpPr>
                <a:spLocks/>
              </p:cNvSpPr>
              <p:nvPr/>
            </p:nvSpPr>
            <p:spPr bwMode="auto">
              <a:xfrm>
                <a:off x="1214" y="2145"/>
                <a:ext cx="63" cy="37"/>
              </a:xfrm>
              <a:custGeom>
                <a:avLst/>
                <a:gdLst>
                  <a:gd name="T0" fmla="*/ 30 w 126"/>
                  <a:gd name="T1" fmla="*/ 1 h 74"/>
                  <a:gd name="T2" fmla="*/ 29 w 126"/>
                  <a:gd name="T3" fmla="*/ 3 h 74"/>
                  <a:gd name="T4" fmla="*/ 27 w 126"/>
                  <a:gd name="T5" fmla="*/ 5 h 74"/>
                  <a:gd name="T6" fmla="*/ 26 w 126"/>
                  <a:gd name="T7" fmla="*/ 6 h 74"/>
                  <a:gd name="T8" fmla="*/ 24 w 126"/>
                  <a:gd name="T9" fmla="*/ 8 h 74"/>
                  <a:gd name="T10" fmla="*/ 23 w 126"/>
                  <a:gd name="T11" fmla="*/ 9 h 74"/>
                  <a:gd name="T12" fmla="*/ 21 w 126"/>
                  <a:gd name="T13" fmla="*/ 10 h 74"/>
                  <a:gd name="T14" fmla="*/ 19 w 126"/>
                  <a:gd name="T15" fmla="*/ 11 h 74"/>
                  <a:gd name="T16" fmla="*/ 17 w 126"/>
                  <a:gd name="T17" fmla="*/ 12 h 74"/>
                  <a:gd name="T18" fmla="*/ 15 w 126"/>
                  <a:gd name="T19" fmla="*/ 14 h 74"/>
                  <a:gd name="T20" fmla="*/ 13 w 126"/>
                  <a:gd name="T21" fmla="*/ 14 h 74"/>
                  <a:gd name="T22" fmla="*/ 11 w 126"/>
                  <a:gd name="T23" fmla="*/ 15 h 74"/>
                  <a:gd name="T24" fmla="*/ 8 w 126"/>
                  <a:gd name="T25" fmla="*/ 16 h 74"/>
                  <a:gd name="T26" fmla="*/ 6 w 126"/>
                  <a:gd name="T27" fmla="*/ 17 h 74"/>
                  <a:gd name="T28" fmla="*/ 4 w 126"/>
                  <a:gd name="T29" fmla="*/ 17 h 74"/>
                  <a:gd name="T30" fmla="*/ 2 w 126"/>
                  <a:gd name="T31" fmla="*/ 17 h 74"/>
                  <a:gd name="T32" fmla="*/ 0 w 126"/>
                  <a:gd name="T33" fmla="*/ 19 h 74"/>
                  <a:gd name="T34" fmla="*/ 3 w 126"/>
                  <a:gd name="T35" fmla="*/ 19 h 74"/>
                  <a:gd name="T36" fmla="*/ 5 w 126"/>
                  <a:gd name="T37" fmla="*/ 18 h 74"/>
                  <a:gd name="T38" fmla="*/ 8 w 126"/>
                  <a:gd name="T39" fmla="*/ 18 h 74"/>
                  <a:gd name="T40" fmla="*/ 10 w 126"/>
                  <a:gd name="T41" fmla="*/ 17 h 74"/>
                  <a:gd name="T42" fmla="*/ 12 w 126"/>
                  <a:gd name="T43" fmla="*/ 17 h 74"/>
                  <a:gd name="T44" fmla="*/ 14 w 126"/>
                  <a:gd name="T45" fmla="*/ 15 h 74"/>
                  <a:gd name="T46" fmla="*/ 16 w 126"/>
                  <a:gd name="T47" fmla="*/ 14 h 74"/>
                  <a:gd name="T48" fmla="*/ 19 w 126"/>
                  <a:gd name="T49" fmla="*/ 13 h 74"/>
                  <a:gd name="T50" fmla="*/ 21 w 126"/>
                  <a:gd name="T51" fmla="*/ 12 h 74"/>
                  <a:gd name="T52" fmla="*/ 23 w 126"/>
                  <a:gd name="T53" fmla="*/ 10 h 74"/>
                  <a:gd name="T54" fmla="*/ 24 w 126"/>
                  <a:gd name="T55" fmla="*/ 9 h 74"/>
                  <a:gd name="T56" fmla="*/ 26 w 126"/>
                  <a:gd name="T57" fmla="*/ 8 h 74"/>
                  <a:gd name="T58" fmla="*/ 28 w 126"/>
                  <a:gd name="T59" fmla="*/ 6 h 74"/>
                  <a:gd name="T60" fmla="*/ 29 w 126"/>
                  <a:gd name="T61" fmla="*/ 5 h 74"/>
                  <a:gd name="T62" fmla="*/ 31 w 126"/>
                  <a:gd name="T63" fmla="*/ 3 h 74"/>
                  <a:gd name="T64" fmla="*/ 32 w 126"/>
                  <a:gd name="T65" fmla="*/ 1 h 74"/>
                  <a:gd name="T66" fmla="*/ 32 w 126"/>
                  <a:gd name="T67" fmla="*/ 1 h 74"/>
                  <a:gd name="T68" fmla="*/ 32 w 126"/>
                  <a:gd name="T69" fmla="*/ 1 h 74"/>
                  <a:gd name="T70" fmla="*/ 31 w 126"/>
                  <a:gd name="T71" fmla="*/ 0 h 74"/>
                  <a:gd name="T72" fmla="*/ 31 w 126"/>
                  <a:gd name="T73" fmla="*/ 0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6"/>
                  <a:gd name="T112" fmla="*/ 0 h 74"/>
                  <a:gd name="T113" fmla="*/ 126 w 126"/>
                  <a:gd name="T114" fmla="*/ 74 h 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6" h="74">
                    <a:moveTo>
                      <a:pt x="122" y="2"/>
                    </a:moveTo>
                    <a:lnTo>
                      <a:pt x="119" y="5"/>
                    </a:lnTo>
                    <a:lnTo>
                      <a:pt x="116" y="9"/>
                    </a:lnTo>
                    <a:lnTo>
                      <a:pt x="114" y="12"/>
                    </a:lnTo>
                    <a:lnTo>
                      <a:pt x="112" y="15"/>
                    </a:lnTo>
                    <a:lnTo>
                      <a:pt x="108" y="19"/>
                    </a:lnTo>
                    <a:lnTo>
                      <a:pt x="106" y="22"/>
                    </a:lnTo>
                    <a:lnTo>
                      <a:pt x="102" y="26"/>
                    </a:lnTo>
                    <a:lnTo>
                      <a:pt x="99" y="28"/>
                    </a:lnTo>
                    <a:lnTo>
                      <a:pt x="96" y="32"/>
                    </a:lnTo>
                    <a:lnTo>
                      <a:pt x="93" y="34"/>
                    </a:lnTo>
                    <a:lnTo>
                      <a:pt x="90" y="37"/>
                    </a:lnTo>
                    <a:lnTo>
                      <a:pt x="85" y="40"/>
                    </a:lnTo>
                    <a:lnTo>
                      <a:pt x="82" y="42"/>
                    </a:lnTo>
                    <a:lnTo>
                      <a:pt x="78" y="44"/>
                    </a:lnTo>
                    <a:lnTo>
                      <a:pt x="75" y="47"/>
                    </a:lnTo>
                    <a:lnTo>
                      <a:pt x="70" y="49"/>
                    </a:lnTo>
                    <a:lnTo>
                      <a:pt x="67" y="51"/>
                    </a:lnTo>
                    <a:lnTo>
                      <a:pt x="62" y="53"/>
                    </a:lnTo>
                    <a:lnTo>
                      <a:pt x="59" y="56"/>
                    </a:lnTo>
                    <a:lnTo>
                      <a:pt x="54" y="57"/>
                    </a:lnTo>
                    <a:lnTo>
                      <a:pt x="49" y="59"/>
                    </a:lnTo>
                    <a:lnTo>
                      <a:pt x="46" y="60"/>
                    </a:lnTo>
                    <a:lnTo>
                      <a:pt x="41" y="61"/>
                    </a:lnTo>
                    <a:lnTo>
                      <a:pt x="37" y="63"/>
                    </a:lnTo>
                    <a:lnTo>
                      <a:pt x="32" y="64"/>
                    </a:lnTo>
                    <a:lnTo>
                      <a:pt x="28" y="65"/>
                    </a:lnTo>
                    <a:lnTo>
                      <a:pt x="23" y="66"/>
                    </a:lnTo>
                    <a:lnTo>
                      <a:pt x="18" y="67"/>
                    </a:lnTo>
                    <a:lnTo>
                      <a:pt x="14" y="67"/>
                    </a:lnTo>
                    <a:lnTo>
                      <a:pt x="9" y="68"/>
                    </a:lnTo>
                    <a:lnTo>
                      <a:pt x="5" y="68"/>
                    </a:lnTo>
                    <a:lnTo>
                      <a:pt x="0" y="68"/>
                    </a:lnTo>
                    <a:lnTo>
                      <a:pt x="0" y="74"/>
                    </a:lnTo>
                    <a:lnTo>
                      <a:pt x="5" y="73"/>
                    </a:lnTo>
                    <a:lnTo>
                      <a:pt x="9" y="73"/>
                    </a:lnTo>
                    <a:lnTo>
                      <a:pt x="15" y="73"/>
                    </a:lnTo>
                    <a:lnTo>
                      <a:pt x="20" y="72"/>
                    </a:lnTo>
                    <a:lnTo>
                      <a:pt x="24" y="71"/>
                    </a:lnTo>
                    <a:lnTo>
                      <a:pt x="29" y="70"/>
                    </a:lnTo>
                    <a:lnTo>
                      <a:pt x="33" y="70"/>
                    </a:lnTo>
                    <a:lnTo>
                      <a:pt x="38" y="67"/>
                    </a:lnTo>
                    <a:lnTo>
                      <a:pt x="43" y="66"/>
                    </a:lnTo>
                    <a:lnTo>
                      <a:pt x="47" y="65"/>
                    </a:lnTo>
                    <a:lnTo>
                      <a:pt x="52" y="64"/>
                    </a:lnTo>
                    <a:lnTo>
                      <a:pt x="56" y="61"/>
                    </a:lnTo>
                    <a:lnTo>
                      <a:pt x="60" y="59"/>
                    </a:lnTo>
                    <a:lnTo>
                      <a:pt x="64" y="58"/>
                    </a:lnTo>
                    <a:lnTo>
                      <a:pt x="69" y="56"/>
                    </a:lnTo>
                    <a:lnTo>
                      <a:pt x="73" y="53"/>
                    </a:lnTo>
                    <a:lnTo>
                      <a:pt x="77" y="51"/>
                    </a:lnTo>
                    <a:lnTo>
                      <a:pt x="81" y="49"/>
                    </a:lnTo>
                    <a:lnTo>
                      <a:pt x="85" y="47"/>
                    </a:lnTo>
                    <a:lnTo>
                      <a:pt x="89" y="43"/>
                    </a:lnTo>
                    <a:lnTo>
                      <a:pt x="92" y="41"/>
                    </a:lnTo>
                    <a:lnTo>
                      <a:pt x="96" y="38"/>
                    </a:lnTo>
                    <a:lnTo>
                      <a:pt x="99" y="35"/>
                    </a:lnTo>
                    <a:lnTo>
                      <a:pt x="102" y="32"/>
                    </a:lnTo>
                    <a:lnTo>
                      <a:pt x="106" y="29"/>
                    </a:lnTo>
                    <a:lnTo>
                      <a:pt x="109" y="26"/>
                    </a:lnTo>
                    <a:lnTo>
                      <a:pt x="112" y="22"/>
                    </a:lnTo>
                    <a:lnTo>
                      <a:pt x="115" y="19"/>
                    </a:lnTo>
                    <a:lnTo>
                      <a:pt x="117" y="15"/>
                    </a:lnTo>
                    <a:lnTo>
                      <a:pt x="121" y="12"/>
                    </a:lnTo>
                    <a:lnTo>
                      <a:pt x="123" y="9"/>
                    </a:lnTo>
                    <a:lnTo>
                      <a:pt x="126" y="4"/>
                    </a:lnTo>
                    <a:lnTo>
                      <a:pt x="126" y="5"/>
                    </a:lnTo>
                    <a:lnTo>
                      <a:pt x="126" y="4"/>
                    </a:lnTo>
                    <a:lnTo>
                      <a:pt x="126" y="3"/>
                    </a:lnTo>
                    <a:lnTo>
                      <a:pt x="126" y="2"/>
                    </a:lnTo>
                    <a:lnTo>
                      <a:pt x="124" y="2"/>
                    </a:lnTo>
                    <a:lnTo>
                      <a:pt x="124" y="0"/>
                    </a:lnTo>
                    <a:lnTo>
                      <a:pt x="123" y="0"/>
                    </a:lnTo>
                    <a:lnTo>
                      <a:pt x="122" y="0"/>
                    </a:lnTo>
                    <a:lnTo>
                      <a:pt x="122" y="2"/>
                    </a:lnTo>
                    <a:close/>
                  </a:path>
                </a:pathLst>
              </a:custGeom>
              <a:solidFill>
                <a:srgbClr val="000000"/>
              </a:solidFill>
              <a:ln w="9525">
                <a:noFill/>
                <a:round/>
                <a:headEnd/>
                <a:tailEnd/>
              </a:ln>
            </p:spPr>
            <p:txBody>
              <a:bodyPr/>
              <a:lstStyle/>
              <a:p>
                <a:endParaRPr lang="en-GB"/>
              </a:p>
            </p:txBody>
          </p:sp>
          <p:sp>
            <p:nvSpPr>
              <p:cNvPr id="216" name="Freeform 418"/>
              <p:cNvSpPr>
                <a:spLocks/>
              </p:cNvSpPr>
              <p:nvPr/>
            </p:nvSpPr>
            <p:spPr bwMode="auto">
              <a:xfrm>
                <a:off x="1275" y="2115"/>
                <a:ext cx="13" cy="33"/>
              </a:xfrm>
              <a:custGeom>
                <a:avLst/>
                <a:gdLst>
                  <a:gd name="T0" fmla="*/ 5 w 27"/>
                  <a:gd name="T1" fmla="*/ 1 h 65"/>
                  <a:gd name="T2" fmla="*/ 5 w 27"/>
                  <a:gd name="T3" fmla="*/ 2 h 65"/>
                  <a:gd name="T4" fmla="*/ 5 w 27"/>
                  <a:gd name="T5" fmla="*/ 3 h 65"/>
                  <a:gd name="T6" fmla="*/ 5 w 27"/>
                  <a:gd name="T7" fmla="*/ 4 h 65"/>
                  <a:gd name="T8" fmla="*/ 4 w 27"/>
                  <a:gd name="T9" fmla="*/ 5 h 65"/>
                  <a:gd name="T10" fmla="*/ 4 w 27"/>
                  <a:gd name="T11" fmla="*/ 6 h 65"/>
                  <a:gd name="T12" fmla="*/ 4 w 27"/>
                  <a:gd name="T13" fmla="*/ 7 h 65"/>
                  <a:gd name="T14" fmla="*/ 3 w 27"/>
                  <a:gd name="T15" fmla="*/ 8 h 65"/>
                  <a:gd name="T16" fmla="*/ 3 w 27"/>
                  <a:gd name="T17" fmla="*/ 9 h 65"/>
                  <a:gd name="T18" fmla="*/ 3 w 27"/>
                  <a:gd name="T19" fmla="*/ 10 h 65"/>
                  <a:gd name="T20" fmla="*/ 2 w 27"/>
                  <a:gd name="T21" fmla="*/ 11 h 65"/>
                  <a:gd name="T22" fmla="*/ 2 w 27"/>
                  <a:gd name="T23" fmla="*/ 12 h 65"/>
                  <a:gd name="T24" fmla="*/ 1 w 27"/>
                  <a:gd name="T25" fmla="*/ 13 h 65"/>
                  <a:gd name="T26" fmla="*/ 1 w 27"/>
                  <a:gd name="T27" fmla="*/ 13 h 65"/>
                  <a:gd name="T28" fmla="*/ 1 w 27"/>
                  <a:gd name="T29" fmla="*/ 14 h 65"/>
                  <a:gd name="T30" fmla="*/ 0 w 27"/>
                  <a:gd name="T31" fmla="*/ 15 h 65"/>
                  <a:gd name="T32" fmla="*/ 0 w 27"/>
                  <a:gd name="T33" fmla="*/ 16 h 65"/>
                  <a:gd name="T34" fmla="*/ 1 w 27"/>
                  <a:gd name="T35" fmla="*/ 16 h 65"/>
                  <a:gd name="T36" fmla="*/ 1 w 27"/>
                  <a:gd name="T37" fmla="*/ 15 h 65"/>
                  <a:gd name="T38" fmla="*/ 2 w 27"/>
                  <a:gd name="T39" fmla="*/ 14 h 65"/>
                  <a:gd name="T40" fmla="*/ 2 w 27"/>
                  <a:gd name="T41" fmla="*/ 13 h 65"/>
                  <a:gd name="T42" fmla="*/ 3 w 27"/>
                  <a:gd name="T43" fmla="*/ 13 h 65"/>
                  <a:gd name="T44" fmla="*/ 3 w 27"/>
                  <a:gd name="T45" fmla="*/ 12 h 65"/>
                  <a:gd name="T46" fmla="*/ 3 w 27"/>
                  <a:gd name="T47" fmla="*/ 11 h 65"/>
                  <a:gd name="T48" fmla="*/ 4 w 27"/>
                  <a:gd name="T49" fmla="*/ 10 h 65"/>
                  <a:gd name="T50" fmla="*/ 4 w 27"/>
                  <a:gd name="T51" fmla="*/ 9 h 65"/>
                  <a:gd name="T52" fmla="*/ 5 w 27"/>
                  <a:gd name="T53" fmla="*/ 8 h 65"/>
                  <a:gd name="T54" fmla="*/ 5 w 27"/>
                  <a:gd name="T55" fmla="*/ 7 h 65"/>
                  <a:gd name="T56" fmla="*/ 5 w 27"/>
                  <a:gd name="T57" fmla="*/ 6 h 65"/>
                  <a:gd name="T58" fmla="*/ 5 w 27"/>
                  <a:gd name="T59" fmla="*/ 5 h 65"/>
                  <a:gd name="T60" fmla="*/ 6 w 27"/>
                  <a:gd name="T61" fmla="*/ 4 h 65"/>
                  <a:gd name="T62" fmla="*/ 6 w 27"/>
                  <a:gd name="T63" fmla="*/ 3 h 65"/>
                  <a:gd name="T64" fmla="*/ 6 w 27"/>
                  <a:gd name="T65" fmla="*/ 2 h 65"/>
                  <a:gd name="T66" fmla="*/ 6 w 27"/>
                  <a:gd name="T67" fmla="*/ 2 h 65"/>
                  <a:gd name="T68" fmla="*/ 6 w 27"/>
                  <a:gd name="T69" fmla="*/ 1 h 65"/>
                  <a:gd name="T70" fmla="*/ 6 w 27"/>
                  <a:gd name="T71" fmla="*/ 1 h 65"/>
                  <a:gd name="T72" fmla="*/ 6 w 27"/>
                  <a:gd name="T73" fmla="*/ 0 h 65"/>
                  <a:gd name="T74" fmla="*/ 5 w 27"/>
                  <a:gd name="T75" fmla="*/ 1 h 65"/>
                  <a:gd name="T76" fmla="*/ 6 w 27"/>
                  <a:gd name="T77" fmla="*/ 0 h 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
                  <a:gd name="T118" fmla="*/ 0 h 65"/>
                  <a:gd name="T119" fmla="*/ 27 w 27"/>
                  <a:gd name="T120" fmla="*/ 65 h 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 h="65">
                    <a:moveTo>
                      <a:pt x="24" y="0"/>
                    </a:moveTo>
                    <a:lnTo>
                      <a:pt x="22" y="2"/>
                    </a:lnTo>
                    <a:lnTo>
                      <a:pt x="22" y="4"/>
                    </a:lnTo>
                    <a:lnTo>
                      <a:pt x="21" y="6"/>
                    </a:lnTo>
                    <a:lnTo>
                      <a:pt x="21" y="9"/>
                    </a:lnTo>
                    <a:lnTo>
                      <a:pt x="21" y="10"/>
                    </a:lnTo>
                    <a:lnTo>
                      <a:pt x="20" y="12"/>
                    </a:lnTo>
                    <a:lnTo>
                      <a:pt x="20" y="14"/>
                    </a:lnTo>
                    <a:lnTo>
                      <a:pt x="19" y="17"/>
                    </a:lnTo>
                    <a:lnTo>
                      <a:pt x="19" y="19"/>
                    </a:lnTo>
                    <a:lnTo>
                      <a:pt x="17" y="20"/>
                    </a:lnTo>
                    <a:lnTo>
                      <a:pt x="17" y="23"/>
                    </a:lnTo>
                    <a:lnTo>
                      <a:pt x="16" y="25"/>
                    </a:lnTo>
                    <a:lnTo>
                      <a:pt x="16" y="27"/>
                    </a:lnTo>
                    <a:lnTo>
                      <a:pt x="15" y="28"/>
                    </a:lnTo>
                    <a:lnTo>
                      <a:pt x="15" y="31"/>
                    </a:lnTo>
                    <a:lnTo>
                      <a:pt x="14" y="33"/>
                    </a:lnTo>
                    <a:lnTo>
                      <a:pt x="13" y="34"/>
                    </a:lnTo>
                    <a:lnTo>
                      <a:pt x="13" y="36"/>
                    </a:lnTo>
                    <a:lnTo>
                      <a:pt x="12" y="39"/>
                    </a:lnTo>
                    <a:lnTo>
                      <a:pt x="12" y="40"/>
                    </a:lnTo>
                    <a:lnTo>
                      <a:pt x="10" y="42"/>
                    </a:lnTo>
                    <a:lnTo>
                      <a:pt x="9" y="43"/>
                    </a:lnTo>
                    <a:lnTo>
                      <a:pt x="9" y="46"/>
                    </a:lnTo>
                    <a:lnTo>
                      <a:pt x="8" y="47"/>
                    </a:lnTo>
                    <a:lnTo>
                      <a:pt x="7" y="49"/>
                    </a:lnTo>
                    <a:lnTo>
                      <a:pt x="6" y="50"/>
                    </a:lnTo>
                    <a:lnTo>
                      <a:pt x="6" y="52"/>
                    </a:lnTo>
                    <a:lnTo>
                      <a:pt x="5" y="54"/>
                    </a:lnTo>
                    <a:lnTo>
                      <a:pt x="4" y="56"/>
                    </a:lnTo>
                    <a:lnTo>
                      <a:pt x="2" y="57"/>
                    </a:lnTo>
                    <a:lnTo>
                      <a:pt x="1" y="59"/>
                    </a:lnTo>
                    <a:lnTo>
                      <a:pt x="0" y="60"/>
                    </a:lnTo>
                    <a:lnTo>
                      <a:pt x="0" y="62"/>
                    </a:lnTo>
                    <a:lnTo>
                      <a:pt x="4" y="65"/>
                    </a:lnTo>
                    <a:lnTo>
                      <a:pt x="5" y="63"/>
                    </a:lnTo>
                    <a:lnTo>
                      <a:pt x="6" y="62"/>
                    </a:lnTo>
                    <a:lnTo>
                      <a:pt x="7" y="59"/>
                    </a:lnTo>
                    <a:lnTo>
                      <a:pt x="8" y="58"/>
                    </a:lnTo>
                    <a:lnTo>
                      <a:pt x="8" y="56"/>
                    </a:lnTo>
                    <a:lnTo>
                      <a:pt x="9" y="55"/>
                    </a:lnTo>
                    <a:lnTo>
                      <a:pt x="10" y="52"/>
                    </a:lnTo>
                    <a:lnTo>
                      <a:pt x="12" y="51"/>
                    </a:lnTo>
                    <a:lnTo>
                      <a:pt x="13" y="49"/>
                    </a:lnTo>
                    <a:lnTo>
                      <a:pt x="13" y="48"/>
                    </a:lnTo>
                    <a:lnTo>
                      <a:pt x="14" y="46"/>
                    </a:lnTo>
                    <a:lnTo>
                      <a:pt x="15" y="43"/>
                    </a:lnTo>
                    <a:lnTo>
                      <a:pt x="15" y="42"/>
                    </a:lnTo>
                    <a:lnTo>
                      <a:pt x="16" y="40"/>
                    </a:lnTo>
                    <a:lnTo>
                      <a:pt x="17" y="37"/>
                    </a:lnTo>
                    <a:lnTo>
                      <a:pt x="17" y="36"/>
                    </a:lnTo>
                    <a:lnTo>
                      <a:pt x="19" y="34"/>
                    </a:lnTo>
                    <a:lnTo>
                      <a:pt x="20" y="32"/>
                    </a:lnTo>
                    <a:lnTo>
                      <a:pt x="20" y="31"/>
                    </a:lnTo>
                    <a:lnTo>
                      <a:pt x="21" y="28"/>
                    </a:lnTo>
                    <a:lnTo>
                      <a:pt x="21" y="26"/>
                    </a:lnTo>
                    <a:lnTo>
                      <a:pt x="22" y="24"/>
                    </a:lnTo>
                    <a:lnTo>
                      <a:pt x="22" y="21"/>
                    </a:lnTo>
                    <a:lnTo>
                      <a:pt x="23" y="20"/>
                    </a:lnTo>
                    <a:lnTo>
                      <a:pt x="23" y="18"/>
                    </a:lnTo>
                    <a:lnTo>
                      <a:pt x="24" y="16"/>
                    </a:lnTo>
                    <a:lnTo>
                      <a:pt x="24" y="13"/>
                    </a:lnTo>
                    <a:lnTo>
                      <a:pt x="25" y="11"/>
                    </a:lnTo>
                    <a:lnTo>
                      <a:pt x="25" y="9"/>
                    </a:lnTo>
                    <a:lnTo>
                      <a:pt x="25" y="8"/>
                    </a:lnTo>
                    <a:lnTo>
                      <a:pt x="27" y="5"/>
                    </a:lnTo>
                    <a:lnTo>
                      <a:pt x="27" y="3"/>
                    </a:lnTo>
                    <a:lnTo>
                      <a:pt x="24" y="5"/>
                    </a:lnTo>
                    <a:lnTo>
                      <a:pt x="27" y="3"/>
                    </a:lnTo>
                    <a:lnTo>
                      <a:pt x="27" y="2"/>
                    </a:lnTo>
                    <a:lnTo>
                      <a:pt x="27" y="1"/>
                    </a:lnTo>
                    <a:lnTo>
                      <a:pt x="25" y="1"/>
                    </a:lnTo>
                    <a:lnTo>
                      <a:pt x="25" y="0"/>
                    </a:lnTo>
                    <a:lnTo>
                      <a:pt x="24" y="0"/>
                    </a:lnTo>
                    <a:lnTo>
                      <a:pt x="23" y="1"/>
                    </a:lnTo>
                    <a:lnTo>
                      <a:pt x="22" y="1"/>
                    </a:lnTo>
                    <a:lnTo>
                      <a:pt x="22" y="2"/>
                    </a:lnTo>
                    <a:lnTo>
                      <a:pt x="24" y="0"/>
                    </a:lnTo>
                    <a:close/>
                  </a:path>
                </a:pathLst>
              </a:custGeom>
              <a:solidFill>
                <a:srgbClr val="000000"/>
              </a:solidFill>
              <a:ln w="9525">
                <a:noFill/>
                <a:round/>
                <a:headEnd/>
                <a:tailEnd/>
              </a:ln>
            </p:spPr>
            <p:txBody>
              <a:bodyPr/>
              <a:lstStyle/>
              <a:p>
                <a:endParaRPr lang="en-GB"/>
              </a:p>
            </p:txBody>
          </p:sp>
          <p:sp>
            <p:nvSpPr>
              <p:cNvPr id="217" name="Freeform 419"/>
              <p:cNvSpPr>
                <a:spLocks/>
              </p:cNvSpPr>
              <p:nvPr/>
            </p:nvSpPr>
            <p:spPr bwMode="auto">
              <a:xfrm>
                <a:off x="1287" y="2115"/>
                <a:ext cx="8" cy="3"/>
              </a:xfrm>
              <a:custGeom>
                <a:avLst/>
                <a:gdLst>
                  <a:gd name="T0" fmla="*/ 4 w 16"/>
                  <a:gd name="T1" fmla="*/ 1 h 5"/>
                  <a:gd name="T2" fmla="*/ 3 w 16"/>
                  <a:gd name="T3" fmla="*/ 0 h 5"/>
                  <a:gd name="T4" fmla="*/ 0 w 16"/>
                  <a:gd name="T5" fmla="*/ 0 h 5"/>
                  <a:gd name="T6" fmla="*/ 0 w 16"/>
                  <a:gd name="T7" fmla="*/ 2 h 5"/>
                  <a:gd name="T8" fmla="*/ 3 w 16"/>
                  <a:gd name="T9" fmla="*/ 2 h 5"/>
                  <a:gd name="T10" fmla="*/ 3 w 16"/>
                  <a:gd name="T11" fmla="*/ 1 h 5"/>
                  <a:gd name="T12" fmla="*/ 3 w 16"/>
                  <a:gd name="T13" fmla="*/ 2 h 5"/>
                  <a:gd name="T14" fmla="*/ 3 w 16"/>
                  <a:gd name="T15" fmla="*/ 2 h 5"/>
                  <a:gd name="T16" fmla="*/ 3 w 16"/>
                  <a:gd name="T17" fmla="*/ 1 h 5"/>
                  <a:gd name="T18" fmla="*/ 4 w 16"/>
                  <a:gd name="T19" fmla="*/ 1 h 5"/>
                  <a:gd name="T20" fmla="*/ 4 w 16"/>
                  <a:gd name="T21" fmla="*/ 1 h 5"/>
                  <a:gd name="T22" fmla="*/ 4 w 16"/>
                  <a:gd name="T23" fmla="*/ 1 h 5"/>
                  <a:gd name="T24" fmla="*/ 4 w 16"/>
                  <a:gd name="T25" fmla="*/ 1 h 5"/>
                  <a:gd name="T26" fmla="*/ 3 w 16"/>
                  <a:gd name="T27" fmla="*/ 1 h 5"/>
                  <a:gd name="T28" fmla="*/ 3 w 16"/>
                  <a:gd name="T29" fmla="*/ 0 h 5"/>
                  <a:gd name="T30" fmla="*/ 4 w 16"/>
                  <a:gd name="T31" fmla="*/ 1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5"/>
                  <a:gd name="T50" fmla="*/ 16 w 16"/>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5">
                    <a:moveTo>
                      <a:pt x="16" y="3"/>
                    </a:moveTo>
                    <a:lnTo>
                      <a:pt x="14" y="0"/>
                    </a:lnTo>
                    <a:lnTo>
                      <a:pt x="0" y="0"/>
                    </a:lnTo>
                    <a:lnTo>
                      <a:pt x="0" y="5"/>
                    </a:lnTo>
                    <a:lnTo>
                      <a:pt x="14" y="5"/>
                    </a:lnTo>
                    <a:lnTo>
                      <a:pt x="12" y="2"/>
                    </a:lnTo>
                    <a:lnTo>
                      <a:pt x="14" y="5"/>
                    </a:lnTo>
                    <a:lnTo>
                      <a:pt x="15" y="5"/>
                    </a:lnTo>
                    <a:lnTo>
                      <a:pt x="15" y="4"/>
                    </a:lnTo>
                    <a:lnTo>
                      <a:pt x="16" y="4"/>
                    </a:lnTo>
                    <a:lnTo>
                      <a:pt x="16" y="3"/>
                    </a:lnTo>
                    <a:lnTo>
                      <a:pt x="16" y="2"/>
                    </a:lnTo>
                    <a:lnTo>
                      <a:pt x="16" y="1"/>
                    </a:lnTo>
                    <a:lnTo>
                      <a:pt x="15" y="1"/>
                    </a:lnTo>
                    <a:lnTo>
                      <a:pt x="14" y="0"/>
                    </a:lnTo>
                    <a:lnTo>
                      <a:pt x="16" y="3"/>
                    </a:lnTo>
                    <a:close/>
                  </a:path>
                </a:pathLst>
              </a:custGeom>
              <a:solidFill>
                <a:srgbClr val="000000"/>
              </a:solidFill>
              <a:ln w="9525">
                <a:noFill/>
                <a:round/>
                <a:headEnd/>
                <a:tailEnd/>
              </a:ln>
            </p:spPr>
            <p:txBody>
              <a:bodyPr/>
              <a:lstStyle/>
              <a:p>
                <a:endParaRPr lang="en-GB"/>
              </a:p>
            </p:txBody>
          </p:sp>
          <p:sp>
            <p:nvSpPr>
              <p:cNvPr id="218" name="Freeform 420"/>
              <p:cNvSpPr>
                <a:spLocks/>
              </p:cNvSpPr>
              <p:nvPr/>
            </p:nvSpPr>
            <p:spPr bwMode="auto">
              <a:xfrm>
                <a:off x="1213" y="2116"/>
                <a:ext cx="82" cy="66"/>
              </a:xfrm>
              <a:custGeom>
                <a:avLst/>
                <a:gdLst>
                  <a:gd name="T0" fmla="*/ 1 w 164"/>
                  <a:gd name="T1" fmla="*/ 33 h 132"/>
                  <a:gd name="T2" fmla="*/ 5 w 164"/>
                  <a:gd name="T3" fmla="*/ 33 h 132"/>
                  <a:gd name="T4" fmla="*/ 8 w 164"/>
                  <a:gd name="T5" fmla="*/ 33 h 132"/>
                  <a:gd name="T6" fmla="*/ 11 w 164"/>
                  <a:gd name="T7" fmla="*/ 31 h 132"/>
                  <a:gd name="T8" fmla="*/ 15 w 164"/>
                  <a:gd name="T9" fmla="*/ 30 h 132"/>
                  <a:gd name="T10" fmla="*/ 18 w 164"/>
                  <a:gd name="T11" fmla="*/ 29 h 132"/>
                  <a:gd name="T12" fmla="*/ 21 w 164"/>
                  <a:gd name="T13" fmla="*/ 27 h 132"/>
                  <a:gd name="T14" fmla="*/ 24 w 164"/>
                  <a:gd name="T15" fmla="*/ 26 h 132"/>
                  <a:gd name="T16" fmla="*/ 27 w 164"/>
                  <a:gd name="T17" fmla="*/ 24 h 132"/>
                  <a:gd name="T18" fmla="*/ 29 w 164"/>
                  <a:gd name="T19" fmla="*/ 21 h 132"/>
                  <a:gd name="T20" fmla="*/ 32 w 164"/>
                  <a:gd name="T21" fmla="*/ 19 h 132"/>
                  <a:gd name="T22" fmla="*/ 35 w 164"/>
                  <a:gd name="T23" fmla="*/ 17 h 132"/>
                  <a:gd name="T24" fmla="*/ 36 w 164"/>
                  <a:gd name="T25" fmla="*/ 13 h 132"/>
                  <a:gd name="T26" fmla="*/ 38 w 164"/>
                  <a:gd name="T27" fmla="*/ 10 h 132"/>
                  <a:gd name="T28" fmla="*/ 39 w 164"/>
                  <a:gd name="T29" fmla="*/ 7 h 132"/>
                  <a:gd name="T30" fmla="*/ 41 w 164"/>
                  <a:gd name="T31" fmla="*/ 4 h 132"/>
                  <a:gd name="T32" fmla="*/ 41 w 164"/>
                  <a:gd name="T33" fmla="*/ 1 h 132"/>
                  <a:gd name="T34" fmla="*/ 40 w 164"/>
                  <a:gd name="T35" fmla="*/ 1 h 132"/>
                  <a:gd name="T36" fmla="*/ 39 w 164"/>
                  <a:gd name="T37" fmla="*/ 5 h 132"/>
                  <a:gd name="T38" fmla="*/ 38 w 164"/>
                  <a:gd name="T39" fmla="*/ 8 h 132"/>
                  <a:gd name="T40" fmla="*/ 36 w 164"/>
                  <a:gd name="T41" fmla="*/ 11 h 132"/>
                  <a:gd name="T42" fmla="*/ 35 w 164"/>
                  <a:gd name="T43" fmla="*/ 14 h 132"/>
                  <a:gd name="T44" fmla="*/ 33 w 164"/>
                  <a:gd name="T45" fmla="*/ 17 h 132"/>
                  <a:gd name="T46" fmla="*/ 29 w 164"/>
                  <a:gd name="T47" fmla="*/ 19 h 132"/>
                  <a:gd name="T48" fmla="*/ 27 w 164"/>
                  <a:gd name="T49" fmla="*/ 22 h 132"/>
                  <a:gd name="T50" fmla="*/ 25 w 164"/>
                  <a:gd name="T51" fmla="*/ 24 h 132"/>
                  <a:gd name="T52" fmla="*/ 22 w 164"/>
                  <a:gd name="T53" fmla="*/ 26 h 132"/>
                  <a:gd name="T54" fmla="*/ 20 w 164"/>
                  <a:gd name="T55" fmla="*/ 27 h 132"/>
                  <a:gd name="T56" fmla="*/ 16 w 164"/>
                  <a:gd name="T57" fmla="*/ 29 h 132"/>
                  <a:gd name="T58" fmla="*/ 12 w 164"/>
                  <a:gd name="T59" fmla="*/ 29 h 132"/>
                  <a:gd name="T60" fmla="*/ 10 w 164"/>
                  <a:gd name="T61" fmla="*/ 30 h 132"/>
                  <a:gd name="T62" fmla="*/ 6 w 164"/>
                  <a:gd name="T63" fmla="*/ 31 h 132"/>
                  <a:gd name="T64" fmla="*/ 3 w 164"/>
                  <a:gd name="T65" fmla="*/ 31 h 132"/>
                  <a:gd name="T66" fmla="*/ 1 w 164"/>
                  <a:gd name="T67" fmla="*/ 33 h 132"/>
                  <a:gd name="T68" fmla="*/ 1 w 164"/>
                  <a:gd name="T69" fmla="*/ 31 h 132"/>
                  <a:gd name="T70" fmla="*/ 0 w 164"/>
                  <a:gd name="T71" fmla="*/ 32 h 132"/>
                  <a:gd name="T72" fmla="*/ 0 w 164"/>
                  <a:gd name="T73" fmla="*/ 33 h 132"/>
                  <a:gd name="T74" fmla="*/ 1 w 164"/>
                  <a:gd name="T75" fmla="*/ 33 h 132"/>
                  <a:gd name="T76" fmla="*/ 1 w 164"/>
                  <a:gd name="T77" fmla="*/ 33 h 1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4"/>
                  <a:gd name="T118" fmla="*/ 0 h 132"/>
                  <a:gd name="T119" fmla="*/ 164 w 164"/>
                  <a:gd name="T120" fmla="*/ 132 h 1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4" h="132">
                    <a:moveTo>
                      <a:pt x="2" y="126"/>
                    </a:moveTo>
                    <a:lnTo>
                      <a:pt x="2" y="132"/>
                    </a:lnTo>
                    <a:lnTo>
                      <a:pt x="9" y="131"/>
                    </a:lnTo>
                    <a:lnTo>
                      <a:pt x="17" y="131"/>
                    </a:lnTo>
                    <a:lnTo>
                      <a:pt x="24" y="130"/>
                    </a:lnTo>
                    <a:lnTo>
                      <a:pt x="32" y="130"/>
                    </a:lnTo>
                    <a:lnTo>
                      <a:pt x="39" y="128"/>
                    </a:lnTo>
                    <a:lnTo>
                      <a:pt x="46" y="126"/>
                    </a:lnTo>
                    <a:lnTo>
                      <a:pt x="53" y="125"/>
                    </a:lnTo>
                    <a:lnTo>
                      <a:pt x="60" y="123"/>
                    </a:lnTo>
                    <a:lnTo>
                      <a:pt x="66" y="121"/>
                    </a:lnTo>
                    <a:lnTo>
                      <a:pt x="72" y="117"/>
                    </a:lnTo>
                    <a:lnTo>
                      <a:pt x="79" y="115"/>
                    </a:lnTo>
                    <a:lnTo>
                      <a:pt x="85" y="111"/>
                    </a:lnTo>
                    <a:lnTo>
                      <a:pt x="91" y="108"/>
                    </a:lnTo>
                    <a:lnTo>
                      <a:pt x="96" y="105"/>
                    </a:lnTo>
                    <a:lnTo>
                      <a:pt x="102" y="101"/>
                    </a:lnTo>
                    <a:lnTo>
                      <a:pt x="108" y="96"/>
                    </a:lnTo>
                    <a:lnTo>
                      <a:pt x="114" y="92"/>
                    </a:lnTo>
                    <a:lnTo>
                      <a:pt x="118" y="87"/>
                    </a:lnTo>
                    <a:lnTo>
                      <a:pt x="123" y="83"/>
                    </a:lnTo>
                    <a:lnTo>
                      <a:pt x="128" y="78"/>
                    </a:lnTo>
                    <a:lnTo>
                      <a:pt x="132" y="72"/>
                    </a:lnTo>
                    <a:lnTo>
                      <a:pt x="137" y="67"/>
                    </a:lnTo>
                    <a:lnTo>
                      <a:pt x="140" y="61"/>
                    </a:lnTo>
                    <a:lnTo>
                      <a:pt x="144" y="55"/>
                    </a:lnTo>
                    <a:lnTo>
                      <a:pt x="147" y="49"/>
                    </a:lnTo>
                    <a:lnTo>
                      <a:pt x="151" y="42"/>
                    </a:lnTo>
                    <a:lnTo>
                      <a:pt x="154" y="37"/>
                    </a:lnTo>
                    <a:lnTo>
                      <a:pt x="156" y="30"/>
                    </a:lnTo>
                    <a:lnTo>
                      <a:pt x="159" y="23"/>
                    </a:lnTo>
                    <a:lnTo>
                      <a:pt x="161" y="16"/>
                    </a:lnTo>
                    <a:lnTo>
                      <a:pt x="163" y="8"/>
                    </a:lnTo>
                    <a:lnTo>
                      <a:pt x="164" y="1"/>
                    </a:lnTo>
                    <a:lnTo>
                      <a:pt x="160" y="0"/>
                    </a:lnTo>
                    <a:lnTo>
                      <a:pt x="157" y="7"/>
                    </a:lnTo>
                    <a:lnTo>
                      <a:pt x="156" y="15"/>
                    </a:lnTo>
                    <a:lnTo>
                      <a:pt x="154" y="22"/>
                    </a:lnTo>
                    <a:lnTo>
                      <a:pt x="152" y="27"/>
                    </a:lnTo>
                    <a:lnTo>
                      <a:pt x="149" y="34"/>
                    </a:lnTo>
                    <a:lnTo>
                      <a:pt x="146" y="41"/>
                    </a:lnTo>
                    <a:lnTo>
                      <a:pt x="144" y="47"/>
                    </a:lnTo>
                    <a:lnTo>
                      <a:pt x="140" y="53"/>
                    </a:lnTo>
                    <a:lnTo>
                      <a:pt x="137" y="58"/>
                    </a:lnTo>
                    <a:lnTo>
                      <a:pt x="132" y="64"/>
                    </a:lnTo>
                    <a:lnTo>
                      <a:pt x="129" y="69"/>
                    </a:lnTo>
                    <a:lnTo>
                      <a:pt x="124" y="75"/>
                    </a:lnTo>
                    <a:lnTo>
                      <a:pt x="119" y="79"/>
                    </a:lnTo>
                    <a:lnTo>
                      <a:pt x="115" y="84"/>
                    </a:lnTo>
                    <a:lnTo>
                      <a:pt x="110" y="88"/>
                    </a:lnTo>
                    <a:lnTo>
                      <a:pt x="106" y="93"/>
                    </a:lnTo>
                    <a:lnTo>
                      <a:pt x="100" y="96"/>
                    </a:lnTo>
                    <a:lnTo>
                      <a:pt x="94" y="100"/>
                    </a:lnTo>
                    <a:lnTo>
                      <a:pt x="88" y="105"/>
                    </a:lnTo>
                    <a:lnTo>
                      <a:pt x="83" y="107"/>
                    </a:lnTo>
                    <a:lnTo>
                      <a:pt x="77" y="110"/>
                    </a:lnTo>
                    <a:lnTo>
                      <a:pt x="71" y="114"/>
                    </a:lnTo>
                    <a:lnTo>
                      <a:pt x="64" y="116"/>
                    </a:lnTo>
                    <a:lnTo>
                      <a:pt x="58" y="118"/>
                    </a:lnTo>
                    <a:lnTo>
                      <a:pt x="51" y="119"/>
                    </a:lnTo>
                    <a:lnTo>
                      <a:pt x="45" y="122"/>
                    </a:lnTo>
                    <a:lnTo>
                      <a:pt x="38" y="123"/>
                    </a:lnTo>
                    <a:lnTo>
                      <a:pt x="31" y="124"/>
                    </a:lnTo>
                    <a:lnTo>
                      <a:pt x="24" y="125"/>
                    </a:lnTo>
                    <a:lnTo>
                      <a:pt x="17" y="126"/>
                    </a:lnTo>
                    <a:lnTo>
                      <a:pt x="9" y="126"/>
                    </a:lnTo>
                    <a:lnTo>
                      <a:pt x="2" y="126"/>
                    </a:lnTo>
                    <a:lnTo>
                      <a:pt x="2" y="132"/>
                    </a:lnTo>
                    <a:lnTo>
                      <a:pt x="2" y="126"/>
                    </a:lnTo>
                    <a:lnTo>
                      <a:pt x="1" y="126"/>
                    </a:lnTo>
                    <a:lnTo>
                      <a:pt x="1" y="128"/>
                    </a:lnTo>
                    <a:lnTo>
                      <a:pt x="0" y="128"/>
                    </a:lnTo>
                    <a:lnTo>
                      <a:pt x="0" y="129"/>
                    </a:lnTo>
                    <a:lnTo>
                      <a:pt x="0" y="130"/>
                    </a:lnTo>
                    <a:lnTo>
                      <a:pt x="0" y="131"/>
                    </a:lnTo>
                    <a:lnTo>
                      <a:pt x="1" y="131"/>
                    </a:lnTo>
                    <a:lnTo>
                      <a:pt x="1" y="132"/>
                    </a:lnTo>
                    <a:lnTo>
                      <a:pt x="2" y="132"/>
                    </a:lnTo>
                    <a:lnTo>
                      <a:pt x="2" y="126"/>
                    </a:lnTo>
                    <a:close/>
                  </a:path>
                </a:pathLst>
              </a:custGeom>
              <a:solidFill>
                <a:srgbClr val="000000"/>
              </a:solidFill>
              <a:ln w="9525">
                <a:noFill/>
                <a:round/>
                <a:headEnd/>
                <a:tailEnd/>
              </a:ln>
            </p:spPr>
            <p:txBody>
              <a:bodyPr/>
              <a:lstStyle/>
              <a:p>
                <a:endParaRPr lang="en-GB"/>
              </a:p>
            </p:txBody>
          </p:sp>
          <p:sp>
            <p:nvSpPr>
              <p:cNvPr id="219" name="Freeform 421"/>
              <p:cNvSpPr>
                <a:spLocks/>
              </p:cNvSpPr>
              <p:nvPr/>
            </p:nvSpPr>
            <p:spPr bwMode="auto">
              <a:xfrm>
                <a:off x="51" y="1986"/>
                <a:ext cx="84" cy="14"/>
              </a:xfrm>
              <a:custGeom>
                <a:avLst/>
                <a:gdLst>
                  <a:gd name="T0" fmla="*/ 1 w 168"/>
                  <a:gd name="T1" fmla="*/ 3 h 28"/>
                  <a:gd name="T2" fmla="*/ 1 w 168"/>
                  <a:gd name="T3" fmla="*/ 2 h 28"/>
                  <a:gd name="T4" fmla="*/ 3 w 168"/>
                  <a:gd name="T5" fmla="*/ 2 h 28"/>
                  <a:gd name="T6" fmla="*/ 4 w 168"/>
                  <a:gd name="T7" fmla="*/ 1 h 28"/>
                  <a:gd name="T8" fmla="*/ 6 w 168"/>
                  <a:gd name="T9" fmla="*/ 1 h 28"/>
                  <a:gd name="T10" fmla="*/ 9 w 168"/>
                  <a:gd name="T11" fmla="*/ 1 h 28"/>
                  <a:gd name="T12" fmla="*/ 11 w 168"/>
                  <a:gd name="T13" fmla="*/ 0 h 28"/>
                  <a:gd name="T14" fmla="*/ 13 w 168"/>
                  <a:gd name="T15" fmla="*/ 1 h 28"/>
                  <a:gd name="T16" fmla="*/ 17 w 168"/>
                  <a:gd name="T17" fmla="*/ 1 h 28"/>
                  <a:gd name="T18" fmla="*/ 20 w 168"/>
                  <a:gd name="T19" fmla="*/ 1 h 28"/>
                  <a:gd name="T20" fmla="*/ 23 w 168"/>
                  <a:gd name="T21" fmla="*/ 1 h 28"/>
                  <a:gd name="T22" fmla="*/ 26 w 168"/>
                  <a:gd name="T23" fmla="*/ 2 h 28"/>
                  <a:gd name="T24" fmla="*/ 30 w 168"/>
                  <a:gd name="T25" fmla="*/ 2 h 28"/>
                  <a:gd name="T26" fmla="*/ 34 w 168"/>
                  <a:gd name="T27" fmla="*/ 3 h 28"/>
                  <a:gd name="T28" fmla="*/ 37 w 168"/>
                  <a:gd name="T29" fmla="*/ 3 h 28"/>
                  <a:gd name="T30" fmla="*/ 40 w 168"/>
                  <a:gd name="T31" fmla="*/ 4 h 28"/>
                  <a:gd name="T32" fmla="*/ 42 w 168"/>
                  <a:gd name="T33" fmla="*/ 4 h 28"/>
                  <a:gd name="T34" fmla="*/ 40 w 168"/>
                  <a:gd name="T35" fmla="*/ 5 h 28"/>
                  <a:gd name="T36" fmla="*/ 37 w 168"/>
                  <a:gd name="T37" fmla="*/ 5 h 28"/>
                  <a:gd name="T38" fmla="*/ 35 w 168"/>
                  <a:gd name="T39" fmla="*/ 6 h 28"/>
                  <a:gd name="T40" fmla="*/ 31 w 168"/>
                  <a:gd name="T41" fmla="*/ 6 h 28"/>
                  <a:gd name="T42" fmla="*/ 29 w 168"/>
                  <a:gd name="T43" fmla="*/ 6 h 28"/>
                  <a:gd name="T44" fmla="*/ 26 w 168"/>
                  <a:gd name="T45" fmla="*/ 6 h 28"/>
                  <a:gd name="T46" fmla="*/ 23 w 168"/>
                  <a:gd name="T47" fmla="*/ 6 h 28"/>
                  <a:gd name="T48" fmla="*/ 21 w 168"/>
                  <a:gd name="T49" fmla="*/ 7 h 28"/>
                  <a:gd name="T50" fmla="*/ 19 w 168"/>
                  <a:gd name="T51" fmla="*/ 7 h 28"/>
                  <a:gd name="T52" fmla="*/ 15 w 168"/>
                  <a:gd name="T53" fmla="*/ 7 h 28"/>
                  <a:gd name="T54" fmla="*/ 13 w 168"/>
                  <a:gd name="T55" fmla="*/ 7 h 28"/>
                  <a:gd name="T56" fmla="*/ 11 w 168"/>
                  <a:gd name="T57" fmla="*/ 7 h 28"/>
                  <a:gd name="T58" fmla="*/ 7 w 168"/>
                  <a:gd name="T59" fmla="*/ 7 h 28"/>
                  <a:gd name="T60" fmla="*/ 5 w 168"/>
                  <a:gd name="T61" fmla="*/ 7 h 28"/>
                  <a:gd name="T62" fmla="*/ 3 w 168"/>
                  <a:gd name="T63" fmla="*/ 7 h 28"/>
                  <a:gd name="T64" fmla="*/ 0 w 168"/>
                  <a:gd name="T65" fmla="*/ 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8"/>
                  <a:gd name="T100" fmla="*/ 0 h 28"/>
                  <a:gd name="T101" fmla="*/ 168 w 168"/>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8" h="28">
                    <a:moveTo>
                      <a:pt x="0" y="26"/>
                    </a:moveTo>
                    <a:lnTo>
                      <a:pt x="3" y="9"/>
                    </a:lnTo>
                    <a:lnTo>
                      <a:pt x="4" y="8"/>
                    </a:lnTo>
                    <a:lnTo>
                      <a:pt x="5" y="7"/>
                    </a:lnTo>
                    <a:lnTo>
                      <a:pt x="8" y="6"/>
                    </a:lnTo>
                    <a:lnTo>
                      <a:pt x="10" y="5"/>
                    </a:lnTo>
                    <a:lnTo>
                      <a:pt x="12" y="3"/>
                    </a:lnTo>
                    <a:lnTo>
                      <a:pt x="16" y="2"/>
                    </a:lnTo>
                    <a:lnTo>
                      <a:pt x="19" y="2"/>
                    </a:lnTo>
                    <a:lnTo>
                      <a:pt x="24" y="1"/>
                    </a:lnTo>
                    <a:lnTo>
                      <a:pt x="28" y="1"/>
                    </a:lnTo>
                    <a:lnTo>
                      <a:pt x="33" y="1"/>
                    </a:lnTo>
                    <a:lnTo>
                      <a:pt x="39" y="0"/>
                    </a:lnTo>
                    <a:lnTo>
                      <a:pt x="43" y="0"/>
                    </a:lnTo>
                    <a:lnTo>
                      <a:pt x="49" y="1"/>
                    </a:lnTo>
                    <a:lnTo>
                      <a:pt x="55" y="1"/>
                    </a:lnTo>
                    <a:lnTo>
                      <a:pt x="62" y="1"/>
                    </a:lnTo>
                    <a:lnTo>
                      <a:pt x="68" y="1"/>
                    </a:lnTo>
                    <a:lnTo>
                      <a:pt x="74" y="2"/>
                    </a:lnTo>
                    <a:lnTo>
                      <a:pt x="80" y="2"/>
                    </a:lnTo>
                    <a:lnTo>
                      <a:pt x="87" y="3"/>
                    </a:lnTo>
                    <a:lnTo>
                      <a:pt x="94" y="3"/>
                    </a:lnTo>
                    <a:lnTo>
                      <a:pt x="101" y="5"/>
                    </a:lnTo>
                    <a:lnTo>
                      <a:pt x="107" y="6"/>
                    </a:lnTo>
                    <a:lnTo>
                      <a:pt x="114" y="7"/>
                    </a:lnTo>
                    <a:lnTo>
                      <a:pt x="121" y="7"/>
                    </a:lnTo>
                    <a:lnTo>
                      <a:pt x="127" y="8"/>
                    </a:lnTo>
                    <a:lnTo>
                      <a:pt x="133" y="9"/>
                    </a:lnTo>
                    <a:lnTo>
                      <a:pt x="140" y="10"/>
                    </a:lnTo>
                    <a:lnTo>
                      <a:pt x="146" y="11"/>
                    </a:lnTo>
                    <a:lnTo>
                      <a:pt x="152" y="13"/>
                    </a:lnTo>
                    <a:lnTo>
                      <a:pt x="157" y="14"/>
                    </a:lnTo>
                    <a:lnTo>
                      <a:pt x="163" y="15"/>
                    </a:lnTo>
                    <a:lnTo>
                      <a:pt x="168" y="16"/>
                    </a:lnTo>
                    <a:lnTo>
                      <a:pt x="163" y="17"/>
                    </a:lnTo>
                    <a:lnTo>
                      <a:pt x="159" y="17"/>
                    </a:lnTo>
                    <a:lnTo>
                      <a:pt x="153" y="18"/>
                    </a:lnTo>
                    <a:lnTo>
                      <a:pt x="148" y="18"/>
                    </a:lnTo>
                    <a:lnTo>
                      <a:pt x="142" y="20"/>
                    </a:lnTo>
                    <a:lnTo>
                      <a:pt x="138" y="21"/>
                    </a:lnTo>
                    <a:lnTo>
                      <a:pt x="132" y="21"/>
                    </a:lnTo>
                    <a:lnTo>
                      <a:pt x="126" y="22"/>
                    </a:lnTo>
                    <a:lnTo>
                      <a:pt x="122" y="22"/>
                    </a:lnTo>
                    <a:lnTo>
                      <a:pt x="116" y="23"/>
                    </a:lnTo>
                    <a:lnTo>
                      <a:pt x="111" y="23"/>
                    </a:lnTo>
                    <a:lnTo>
                      <a:pt x="106" y="23"/>
                    </a:lnTo>
                    <a:lnTo>
                      <a:pt x="100" y="24"/>
                    </a:lnTo>
                    <a:lnTo>
                      <a:pt x="95" y="24"/>
                    </a:lnTo>
                    <a:lnTo>
                      <a:pt x="89" y="24"/>
                    </a:lnTo>
                    <a:lnTo>
                      <a:pt x="84" y="25"/>
                    </a:lnTo>
                    <a:lnTo>
                      <a:pt x="79" y="25"/>
                    </a:lnTo>
                    <a:lnTo>
                      <a:pt x="73" y="25"/>
                    </a:lnTo>
                    <a:lnTo>
                      <a:pt x="68" y="26"/>
                    </a:lnTo>
                    <a:lnTo>
                      <a:pt x="63" y="26"/>
                    </a:lnTo>
                    <a:lnTo>
                      <a:pt x="57" y="26"/>
                    </a:lnTo>
                    <a:lnTo>
                      <a:pt x="53" y="26"/>
                    </a:lnTo>
                    <a:lnTo>
                      <a:pt x="47" y="26"/>
                    </a:lnTo>
                    <a:lnTo>
                      <a:pt x="41" y="26"/>
                    </a:lnTo>
                    <a:lnTo>
                      <a:pt x="36" y="28"/>
                    </a:lnTo>
                    <a:lnTo>
                      <a:pt x="31" y="28"/>
                    </a:lnTo>
                    <a:lnTo>
                      <a:pt x="25" y="28"/>
                    </a:lnTo>
                    <a:lnTo>
                      <a:pt x="20" y="28"/>
                    </a:lnTo>
                    <a:lnTo>
                      <a:pt x="15" y="28"/>
                    </a:lnTo>
                    <a:lnTo>
                      <a:pt x="10" y="28"/>
                    </a:lnTo>
                    <a:lnTo>
                      <a:pt x="4" y="28"/>
                    </a:lnTo>
                    <a:lnTo>
                      <a:pt x="0" y="26"/>
                    </a:lnTo>
                    <a:close/>
                  </a:path>
                </a:pathLst>
              </a:custGeom>
              <a:solidFill>
                <a:srgbClr val="BFBFBF"/>
              </a:solidFill>
              <a:ln w="9525">
                <a:noFill/>
                <a:round/>
                <a:headEnd/>
                <a:tailEnd/>
              </a:ln>
            </p:spPr>
            <p:txBody>
              <a:bodyPr/>
              <a:lstStyle/>
              <a:p>
                <a:endParaRPr lang="en-GB"/>
              </a:p>
            </p:txBody>
          </p:sp>
        </p:grpSp>
      </p:grpSp>
      <p:grpSp>
        <p:nvGrpSpPr>
          <p:cNvPr id="420" name="Group 422"/>
          <p:cNvGrpSpPr>
            <a:grpSpLocks noChangeAspect="1"/>
          </p:cNvGrpSpPr>
          <p:nvPr/>
        </p:nvGrpSpPr>
        <p:grpSpPr bwMode="auto">
          <a:xfrm>
            <a:off x="4800600" y="3899520"/>
            <a:ext cx="2092325" cy="730250"/>
            <a:chOff x="3024" y="1872"/>
            <a:chExt cx="1318" cy="460"/>
          </a:xfrm>
        </p:grpSpPr>
        <p:sp>
          <p:nvSpPr>
            <p:cNvPr id="421" name="AutoShape 423"/>
            <p:cNvSpPr>
              <a:spLocks noChangeAspect="1" noChangeArrowheads="1" noTextEdit="1"/>
            </p:cNvSpPr>
            <p:nvPr/>
          </p:nvSpPr>
          <p:spPr bwMode="auto">
            <a:xfrm>
              <a:off x="3024" y="1872"/>
              <a:ext cx="1318" cy="460"/>
            </a:xfrm>
            <a:prstGeom prst="rect">
              <a:avLst/>
            </a:prstGeom>
            <a:noFill/>
            <a:ln w="9525">
              <a:noFill/>
              <a:miter lim="800000"/>
              <a:headEnd/>
              <a:tailEnd/>
            </a:ln>
          </p:spPr>
          <p:txBody>
            <a:bodyPr/>
            <a:lstStyle/>
            <a:p>
              <a:endParaRPr lang="en-GB"/>
            </a:p>
          </p:txBody>
        </p:sp>
        <p:grpSp>
          <p:nvGrpSpPr>
            <p:cNvPr id="422" name="Group 424"/>
            <p:cNvGrpSpPr>
              <a:grpSpLocks/>
            </p:cNvGrpSpPr>
            <p:nvPr/>
          </p:nvGrpSpPr>
          <p:grpSpPr bwMode="auto">
            <a:xfrm>
              <a:off x="3027" y="1874"/>
              <a:ext cx="1314" cy="455"/>
              <a:chOff x="3027" y="1874"/>
              <a:chExt cx="1314" cy="455"/>
            </a:xfrm>
          </p:grpSpPr>
          <p:sp>
            <p:nvSpPr>
              <p:cNvPr id="512" name="Freeform 425"/>
              <p:cNvSpPr>
                <a:spLocks noEditPoints="1"/>
              </p:cNvSpPr>
              <p:nvPr/>
            </p:nvSpPr>
            <p:spPr bwMode="auto">
              <a:xfrm>
                <a:off x="3224" y="2104"/>
                <a:ext cx="987" cy="133"/>
              </a:xfrm>
              <a:custGeom>
                <a:avLst/>
                <a:gdLst>
                  <a:gd name="T0" fmla="*/ 494 w 1973"/>
                  <a:gd name="T1" fmla="*/ 54 h 266"/>
                  <a:gd name="T2" fmla="*/ 493 w 1973"/>
                  <a:gd name="T3" fmla="*/ 45 h 266"/>
                  <a:gd name="T4" fmla="*/ 490 w 1973"/>
                  <a:gd name="T5" fmla="*/ 37 h 266"/>
                  <a:gd name="T6" fmla="*/ 487 w 1973"/>
                  <a:gd name="T7" fmla="*/ 29 h 266"/>
                  <a:gd name="T8" fmla="*/ 483 w 1973"/>
                  <a:gd name="T9" fmla="*/ 22 h 266"/>
                  <a:gd name="T10" fmla="*/ 478 w 1973"/>
                  <a:gd name="T11" fmla="*/ 17 h 266"/>
                  <a:gd name="T12" fmla="*/ 472 w 1973"/>
                  <a:gd name="T13" fmla="*/ 11 h 266"/>
                  <a:gd name="T14" fmla="*/ 465 w 1973"/>
                  <a:gd name="T15" fmla="*/ 6 h 266"/>
                  <a:gd name="T16" fmla="*/ 457 w 1973"/>
                  <a:gd name="T17" fmla="*/ 3 h 266"/>
                  <a:gd name="T18" fmla="*/ 448 w 1973"/>
                  <a:gd name="T19" fmla="*/ 1 h 266"/>
                  <a:gd name="T20" fmla="*/ 438 w 1973"/>
                  <a:gd name="T21" fmla="*/ 0 h 266"/>
                  <a:gd name="T22" fmla="*/ 429 w 1973"/>
                  <a:gd name="T23" fmla="*/ 1 h 266"/>
                  <a:gd name="T24" fmla="*/ 420 w 1973"/>
                  <a:gd name="T25" fmla="*/ 1 h 266"/>
                  <a:gd name="T26" fmla="*/ 412 w 1973"/>
                  <a:gd name="T27" fmla="*/ 4 h 266"/>
                  <a:gd name="T28" fmla="*/ 405 w 1973"/>
                  <a:gd name="T29" fmla="*/ 7 h 266"/>
                  <a:gd name="T30" fmla="*/ 399 w 1973"/>
                  <a:gd name="T31" fmla="*/ 11 h 266"/>
                  <a:gd name="T32" fmla="*/ 394 w 1973"/>
                  <a:gd name="T33" fmla="*/ 17 h 266"/>
                  <a:gd name="T34" fmla="*/ 389 w 1973"/>
                  <a:gd name="T35" fmla="*/ 23 h 266"/>
                  <a:gd name="T36" fmla="*/ 386 w 1973"/>
                  <a:gd name="T37" fmla="*/ 31 h 266"/>
                  <a:gd name="T38" fmla="*/ 383 w 1973"/>
                  <a:gd name="T39" fmla="*/ 41 h 266"/>
                  <a:gd name="T40" fmla="*/ 382 w 1973"/>
                  <a:gd name="T41" fmla="*/ 51 h 266"/>
                  <a:gd name="T42" fmla="*/ 381 w 1973"/>
                  <a:gd name="T43" fmla="*/ 64 h 266"/>
                  <a:gd name="T44" fmla="*/ 114 w 1973"/>
                  <a:gd name="T45" fmla="*/ 62 h 266"/>
                  <a:gd name="T46" fmla="*/ 113 w 1973"/>
                  <a:gd name="T47" fmla="*/ 52 h 266"/>
                  <a:gd name="T48" fmla="*/ 111 w 1973"/>
                  <a:gd name="T49" fmla="*/ 42 h 266"/>
                  <a:gd name="T50" fmla="*/ 108 w 1973"/>
                  <a:gd name="T51" fmla="*/ 34 h 266"/>
                  <a:gd name="T52" fmla="*/ 103 w 1973"/>
                  <a:gd name="T53" fmla="*/ 27 h 266"/>
                  <a:gd name="T54" fmla="*/ 98 w 1973"/>
                  <a:gd name="T55" fmla="*/ 22 h 266"/>
                  <a:gd name="T56" fmla="*/ 92 w 1973"/>
                  <a:gd name="T57" fmla="*/ 17 h 266"/>
                  <a:gd name="T58" fmla="*/ 85 w 1973"/>
                  <a:gd name="T59" fmla="*/ 13 h 266"/>
                  <a:gd name="T60" fmla="*/ 78 w 1973"/>
                  <a:gd name="T61" fmla="*/ 11 h 266"/>
                  <a:gd name="T62" fmla="*/ 70 w 1973"/>
                  <a:gd name="T63" fmla="*/ 9 h 266"/>
                  <a:gd name="T64" fmla="*/ 61 w 1973"/>
                  <a:gd name="T65" fmla="*/ 8 h 266"/>
                  <a:gd name="T66" fmla="*/ 52 w 1973"/>
                  <a:gd name="T67" fmla="*/ 8 h 266"/>
                  <a:gd name="T68" fmla="*/ 43 w 1973"/>
                  <a:gd name="T69" fmla="*/ 9 h 266"/>
                  <a:gd name="T70" fmla="*/ 35 w 1973"/>
                  <a:gd name="T71" fmla="*/ 11 h 266"/>
                  <a:gd name="T72" fmla="*/ 28 w 1973"/>
                  <a:gd name="T73" fmla="*/ 14 h 266"/>
                  <a:gd name="T74" fmla="*/ 22 w 1973"/>
                  <a:gd name="T75" fmla="*/ 18 h 266"/>
                  <a:gd name="T76" fmla="*/ 17 w 1973"/>
                  <a:gd name="T77" fmla="*/ 23 h 266"/>
                  <a:gd name="T78" fmla="*/ 12 w 1973"/>
                  <a:gd name="T79" fmla="*/ 29 h 266"/>
                  <a:gd name="T80" fmla="*/ 8 w 1973"/>
                  <a:gd name="T81" fmla="*/ 36 h 266"/>
                  <a:gd name="T82" fmla="*/ 5 w 1973"/>
                  <a:gd name="T83" fmla="*/ 43 h 266"/>
                  <a:gd name="T84" fmla="*/ 2 w 1973"/>
                  <a:gd name="T85" fmla="*/ 51 h 266"/>
                  <a:gd name="T86" fmla="*/ 0 w 1973"/>
                  <a:gd name="T87" fmla="*/ 60 h 2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73"/>
                  <a:gd name="T133" fmla="*/ 0 h 266"/>
                  <a:gd name="T134" fmla="*/ 1973 w 1973"/>
                  <a:gd name="T135" fmla="*/ 266 h 2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73" h="266">
                    <a:moveTo>
                      <a:pt x="1522" y="256"/>
                    </a:moveTo>
                    <a:lnTo>
                      <a:pt x="1973" y="229"/>
                    </a:lnTo>
                    <a:lnTo>
                      <a:pt x="1973" y="218"/>
                    </a:lnTo>
                    <a:lnTo>
                      <a:pt x="1972" y="205"/>
                    </a:lnTo>
                    <a:lnTo>
                      <a:pt x="1970" y="193"/>
                    </a:lnTo>
                    <a:lnTo>
                      <a:pt x="1969" y="182"/>
                    </a:lnTo>
                    <a:lnTo>
                      <a:pt x="1965" y="170"/>
                    </a:lnTo>
                    <a:lnTo>
                      <a:pt x="1963" y="159"/>
                    </a:lnTo>
                    <a:lnTo>
                      <a:pt x="1960" y="149"/>
                    </a:lnTo>
                    <a:lnTo>
                      <a:pt x="1956" y="138"/>
                    </a:lnTo>
                    <a:lnTo>
                      <a:pt x="1952" y="128"/>
                    </a:lnTo>
                    <a:lnTo>
                      <a:pt x="1947" y="117"/>
                    </a:lnTo>
                    <a:lnTo>
                      <a:pt x="1941" y="108"/>
                    </a:lnTo>
                    <a:lnTo>
                      <a:pt x="1935" y="99"/>
                    </a:lnTo>
                    <a:lnTo>
                      <a:pt x="1930" y="90"/>
                    </a:lnTo>
                    <a:lnTo>
                      <a:pt x="1924" y="82"/>
                    </a:lnTo>
                    <a:lnTo>
                      <a:pt x="1917" y="73"/>
                    </a:lnTo>
                    <a:lnTo>
                      <a:pt x="1909" y="66"/>
                    </a:lnTo>
                    <a:lnTo>
                      <a:pt x="1902" y="58"/>
                    </a:lnTo>
                    <a:lnTo>
                      <a:pt x="1894" y="51"/>
                    </a:lnTo>
                    <a:lnTo>
                      <a:pt x="1885" y="44"/>
                    </a:lnTo>
                    <a:lnTo>
                      <a:pt x="1877" y="38"/>
                    </a:lnTo>
                    <a:lnTo>
                      <a:pt x="1866" y="32"/>
                    </a:lnTo>
                    <a:lnTo>
                      <a:pt x="1857" y="27"/>
                    </a:lnTo>
                    <a:lnTo>
                      <a:pt x="1847" y="22"/>
                    </a:lnTo>
                    <a:lnTo>
                      <a:pt x="1836" y="17"/>
                    </a:lnTo>
                    <a:lnTo>
                      <a:pt x="1825" y="14"/>
                    </a:lnTo>
                    <a:lnTo>
                      <a:pt x="1814" y="10"/>
                    </a:lnTo>
                    <a:lnTo>
                      <a:pt x="1802" y="7"/>
                    </a:lnTo>
                    <a:lnTo>
                      <a:pt x="1790" y="5"/>
                    </a:lnTo>
                    <a:lnTo>
                      <a:pt x="1778" y="2"/>
                    </a:lnTo>
                    <a:lnTo>
                      <a:pt x="1765" y="1"/>
                    </a:lnTo>
                    <a:lnTo>
                      <a:pt x="1751" y="0"/>
                    </a:lnTo>
                    <a:lnTo>
                      <a:pt x="1737" y="0"/>
                    </a:lnTo>
                    <a:lnTo>
                      <a:pt x="1725" y="0"/>
                    </a:lnTo>
                    <a:lnTo>
                      <a:pt x="1713" y="2"/>
                    </a:lnTo>
                    <a:lnTo>
                      <a:pt x="1702" y="3"/>
                    </a:lnTo>
                    <a:lnTo>
                      <a:pt x="1690" y="5"/>
                    </a:lnTo>
                    <a:lnTo>
                      <a:pt x="1679" y="7"/>
                    </a:lnTo>
                    <a:lnTo>
                      <a:pt x="1668" y="10"/>
                    </a:lnTo>
                    <a:lnTo>
                      <a:pt x="1658" y="13"/>
                    </a:lnTo>
                    <a:lnTo>
                      <a:pt x="1647" y="16"/>
                    </a:lnTo>
                    <a:lnTo>
                      <a:pt x="1638" y="21"/>
                    </a:lnTo>
                    <a:lnTo>
                      <a:pt x="1629" y="25"/>
                    </a:lnTo>
                    <a:lnTo>
                      <a:pt x="1620" y="30"/>
                    </a:lnTo>
                    <a:lnTo>
                      <a:pt x="1612" y="35"/>
                    </a:lnTo>
                    <a:lnTo>
                      <a:pt x="1604" y="40"/>
                    </a:lnTo>
                    <a:lnTo>
                      <a:pt x="1596" y="47"/>
                    </a:lnTo>
                    <a:lnTo>
                      <a:pt x="1589" y="53"/>
                    </a:lnTo>
                    <a:lnTo>
                      <a:pt x="1582" y="61"/>
                    </a:lnTo>
                    <a:lnTo>
                      <a:pt x="1575" y="68"/>
                    </a:lnTo>
                    <a:lnTo>
                      <a:pt x="1568" y="76"/>
                    </a:lnTo>
                    <a:lnTo>
                      <a:pt x="1562" y="85"/>
                    </a:lnTo>
                    <a:lnTo>
                      <a:pt x="1556" y="94"/>
                    </a:lnTo>
                    <a:lnTo>
                      <a:pt x="1552" y="105"/>
                    </a:lnTo>
                    <a:lnTo>
                      <a:pt x="1547" y="115"/>
                    </a:lnTo>
                    <a:lnTo>
                      <a:pt x="1543" y="127"/>
                    </a:lnTo>
                    <a:lnTo>
                      <a:pt x="1539" y="138"/>
                    </a:lnTo>
                    <a:lnTo>
                      <a:pt x="1536" y="151"/>
                    </a:lnTo>
                    <a:lnTo>
                      <a:pt x="1532" y="164"/>
                    </a:lnTo>
                    <a:lnTo>
                      <a:pt x="1529" y="177"/>
                    </a:lnTo>
                    <a:lnTo>
                      <a:pt x="1526" y="191"/>
                    </a:lnTo>
                    <a:lnTo>
                      <a:pt x="1525" y="206"/>
                    </a:lnTo>
                    <a:lnTo>
                      <a:pt x="1523" y="222"/>
                    </a:lnTo>
                    <a:lnTo>
                      <a:pt x="1522" y="238"/>
                    </a:lnTo>
                    <a:lnTo>
                      <a:pt x="1522" y="256"/>
                    </a:lnTo>
                    <a:close/>
                    <a:moveTo>
                      <a:pt x="0" y="243"/>
                    </a:moveTo>
                    <a:lnTo>
                      <a:pt x="455" y="266"/>
                    </a:lnTo>
                    <a:lnTo>
                      <a:pt x="455" y="251"/>
                    </a:lnTo>
                    <a:lnTo>
                      <a:pt x="454" y="236"/>
                    </a:lnTo>
                    <a:lnTo>
                      <a:pt x="453" y="222"/>
                    </a:lnTo>
                    <a:lnTo>
                      <a:pt x="450" y="208"/>
                    </a:lnTo>
                    <a:lnTo>
                      <a:pt x="448" y="195"/>
                    </a:lnTo>
                    <a:lnTo>
                      <a:pt x="445" y="183"/>
                    </a:lnTo>
                    <a:lnTo>
                      <a:pt x="441" y="170"/>
                    </a:lnTo>
                    <a:lnTo>
                      <a:pt x="438" y="159"/>
                    </a:lnTo>
                    <a:lnTo>
                      <a:pt x="433" y="149"/>
                    </a:lnTo>
                    <a:lnTo>
                      <a:pt x="429" y="138"/>
                    </a:lnTo>
                    <a:lnTo>
                      <a:pt x="423" y="129"/>
                    </a:lnTo>
                    <a:lnTo>
                      <a:pt x="417" y="120"/>
                    </a:lnTo>
                    <a:lnTo>
                      <a:pt x="411" y="111"/>
                    </a:lnTo>
                    <a:lnTo>
                      <a:pt x="404" y="103"/>
                    </a:lnTo>
                    <a:lnTo>
                      <a:pt x="397" y="94"/>
                    </a:lnTo>
                    <a:lnTo>
                      <a:pt x="390" y="88"/>
                    </a:lnTo>
                    <a:lnTo>
                      <a:pt x="382" y="81"/>
                    </a:lnTo>
                    <a:lnTo>
                      <a:pt x="374" y="75"/>
                    </a:lnTo>
                    <a:lnTo>
                      <a:pt x="366" y="69"/>
                    </a:lnTo>
                    <a:lnTo>
                      <a:pt x="357" y="63"/>
                    </a:lnTo>
                    <a:lnTo>
                      <a:pt x="348" y="59"/>
                    </a:lnTo>
                    <a:lnTo>
                      <a:pt x="339" y="54"/>
                    </a:lnTo>
                    <a:lnTo>
                      <a:pt x="329" y="51"/>
                    </a:lnTo>
                    <a:lnTo>
                      <a:pt x="319" y="47"/>
                    </a:lnTo>
                    <a:lnTo>
                      <a:pt x="309" y="44"/>
                    </a:lnTo>
                    <a:lnTo>
                      <a:pt x="298" y="41"/>
                    </a:lnTo>
                    <a:lnTo>
                      <a:pt x="288" y="39"/>
                    </a:lnTo>
                    <a:lnTo>
                      <a:pt x="278" y="37"/>
                    </a:lnTo>
                    <a:lnTo>
                      <a:pt x="266" y="36"/>
                    </a:lnTo>
                    <a:lnTo>
                      <a:pt x="255" y="35"/>
                    </a:lnTo>
                    <a:lnTo>
                      <a:pt x="243" y="33"/>
                    </a:lnTo>
                    <a:lnTo>
                      <a:pt x="232" y="33"/>
                    </a:lnTo>
                    <a:lnTo>
                      <a:pt x="218" y="33"/>
                    </a:lnTo>
                    <a:lnTo>
                      <a:pt x="206" y="35"/>
                    </a:lnTo>
                    <a:lnTo>
                      <a:pt x="193" y="35"/>
                    </a:lnTo>
                    <a:lnTo>
                      <a:pt x="182" y="37"/>
                    </a:lnTo>
                    <a:lnTo>
                      <a:pt x="170" y="38"/>
                    </a:lnTo>
                    <a:lnTo>
                      <a:pt x="160" y="40"/>
                    </a:lnTo>
                    <a:lnTo>
                      <a:pt x="150" y="44"/>
                    </a:lnTo>
                    <a:lnTo>
                      <a:pt x="139" y="46"/>
                    </a:lnTo>
                    <a:lnTo>
                      <a:pt x="129" y="51"/>
                    </a:lnTo>
                    <a:lnTo>
                      <a:pt x="120" y="54"/>
                    </a:lnTo>
                    <a:lnTo>
                      <a:pt x="112" y="59"/>
                    </a:lnTo>
                    <a:lnTo>
                      <a:pt x="102" y="63"/>
                    </a:lnTo>
                    <a:lnTo>
                      <a:pt x="94" y="69"/>
                    </a:lnTo>
                    <a:lnTo>
                      <a:pt x="86" y="75"/>
                    </a:lnTo>
                    <a:lnTo>
                      <a:pt x="79" y="81"/>
                    </a:lnTo>
                    <a:lnTo>
                      <a:pt x="71" y="88"/>
                    </a:lnTo>
                    <a:lnTo>
                      <a:pt x="66" y="94"/>
                    </a:lnTo>
                    <a:lnTo>
                      <a:pt x="59" y="103"/>
                    </a:lnTo>
                    <a:lnTo>
                      <a:pt x="53" y="109"/>
                    </a:lnTo>
                    <a:lnTo>
                      <a:pt x="46" y="117"/>
                    </a:lnTo>
                    <a:lnTo>
                      <a:pt x="41" y="127"/>
                    </a:lnTo>
                    <a:lnTo>
                      <a:pt x="36" y="135"/>
                    </a:lnTo>
                    <a:lnTo>
                      <a:pt x="31" y="145"/>
                    </a:lnTo>
                    <a:lnTo>
                      <a:pt x="26" y="154"/>
                    </a:lnTo>
                    <a:lnTo>
                      <a:pt x="22" y="165"/>
                    </a:lnTo>
                    <a:lnTo>
                      <a:pt x="18" y="174"/>
                    </a:lnTo>
                    <a:lnTo>
                      <a:pt x="14" y="185"/>
                    </a:lnTo>
                    <a:lnTo>
                      <a:pt x="10" y="196"/>
                    </a:lnTo>
                    <a:lnTo>
                      <a:pt x="8" y="207"/>
                    </a:lnTo>
                    <a:lnTo>
                      <a:pt x="5" y="219"/>
                    </a:lnTo>
                    <a:lnTo>
                      <a:pt x="2" y="231"/>
                    </a:lnTo>
                    <a:lnTo>
                      <a:pt x="0" y="243"/>
                    </a:lnTo>
                    <a:close/>
                  </a:path>
                </a:pathLst>
              </a:custGeom>
              <a:solidFill>
                <a:srgbClr val="333333"/>
              </a:solidFill>
              <a:ln w="9525">
                <a:noFill/>
                <a:round/>
                <a:headEnd/>
                <a:tailEnd/>
              </a:ln>
            </p:spPr>
            <p:txBody>
              <a:bodyPr/>
              <a:lstStyle/>
              <a:p>
                <a:endParaRPr lang="en-GB"/>
              </a:p>
            </p:txBody>
          </p:sp>
          <p:sp>
            <p:nvSpPr>
              <p:cNvPr id="513" name="Freeform 426"/>
              <p:cNvSpPr>
                <a:spLocks/>
              </p:cNvSpPr>
              <p:nvPr/>
            </p:nvSpPr>
            <p:spPr bwMode="auto">
              <a:xfrm>
                <a:off x="3985" y="2104"/>
                <a:ext cx="226" cy="128"/>
              </a:xfrm>
              <a:custGeom>
                <a:avLst/>
                <a:gdLst>
                  <a:gd name="T0" fmla="*/ 113 w 451"/>
                  <a:gd name="T1" fmla="*/ 57 h 256"/>
                  <a:gd name="T2" fmla="*/ 113 w 451"/>
                  <a:gd name="T3" fmla="*/ 51 h 256"/>
                  <a:gd name="T4" fmla="*/ 112 w 451"/>
                  <a:gd name="T5" fmla="*/ 45 h 256"/>
                  <a:gd name="T6" fmla="*/ 111 w 451"/>
                  <a:gd name="T7" fmla="*/ 39 h 256"/>
                  <a:gd name="T8" fmla="*/ 109 w 451"/>
                  <a:gd name="T9" fmla="*/ 34 h 256"/>
                  <a:gd name="T10" fmla="*/ 107 w 451"/>
                  <a:gd name="T11" fmla="*/ 29 h 256"/>
                  <a:gd name="T12" fmla="*/ 104 w 451"/>
                  <a:gd name="T13" fmla="*/ 24 h 256"/>
                  <a:gd name="T14" fmla="*/ 101 w 451"/>
                  <a:gd name="T15" fmla="*/ 20 h 256"/>
                  <a:gd name="T16" fmla="*/ 97 w 451"/>
                  <a:gd name="T17" fmla="*/ 16 h 256"/>
                  <a:gd name="T18" fmla="*/ 93 w 451"/>
                  <a:gd name="T19" fmla="*/ 12 h 256"/>
                  <a:gd name="T20" fmla="*/ 89 w 451"/>
                  <a:gd name="T21" fmla="*/ 9 h 256"/>
                  <a:gd name="T22" fmla="*/ 84 w 451"/>
                  <a:gd name="T23" fmla="*/ 6 h 256"/>
                  <a:gd name="T24" fmla="*/ 79 w 451"/>
                  <a:gd name="T25" fmla="*/ 4 h 256"/>
                  <a:gd name="T26" fmla="*/ 73 w 451"/>
                  <a:gd name="T27" fmla="*/ 2 h 256"/>
                  <a:gd name="T28" fmla="*/ 67 w 451"/>
                  <a:gd name="T29" fmla="*/ 1 h 256"/>
                  <a:gd name="T30" fmla="*/ 61 w 451"/>
                  <a:gd name="T31" fmla="*/ 1 h 256"/>
                  <a:gd name="T32" fmla="*/ 54 w 451"/>
                  <a:gd name="T33" fmla="*/ 0 h 256"/>
                  <a:gd name="T34" fmla="*/ 48 w 451"/>
                  <a:gd name="T35" fmla="*/ 1 h 256"/>
                  <a:gd name="T36" fmla="*/ 42 w 451"/>
                  <a:gd name="T37" fmla="*/ 1 h 256"/>
                  <a:gd name="T38" fmla="*/ 37 w 451"/>
                  <a:gd name="T39" fmla="*/ 2 h 256"/>
                  <a:gd name="T40" fmla="*/ 32 w 451"/>
                  <a:gd name="T41" fmla="*/ 4 h 256"/>
                  <a:gd name="T42" fmla="*/ 27 w 451"/>
                  <a:gd name="T43" fmla="*/ 6 h 256"/>
                  <a:gd name="T44" fmla="*/ 23 w 451"/>
                  <a:gd name="T45" fmla="*/ 8 h 256"/>
                  <a:gd name="T46" fmla="*/ 19 w 451"/>
                  <a:gd name="T47" fmla="*/ 11 h 256"/>
                  <a:gd name="T48" fmla="*/ 15 w 451"/>
                  <a:gd name="T49" fmla="*/ 15 h 256"/>
                  <a:gd name="T50" fmla="*/ 12 w 451"/>
                  <a:gd name="T51" fmla="*/ 19 h 256"/>
                  <a:gd name="T52" fmla="*/ 9 w 451"/>
                  <a:gd name="T53" fmla="*/ 23 h 256"/>
                  <a:gd name="T54" fmla="*/ 7 w 451"/>
                  <a:gd name="T55" fmla="*/ 28 h 256"/>
                  <a:gd name="T56" fmla="*/ 5 w 451"/>
                  <a:gd name="T57" fmla="*/ 34 h 256"/>
                  <a:gd name="T58" fmla="*/ 3 w 451"/>
                  <a:gd name="T59" fmla="*/ 41 h 256"/>
                  <a:gd name="T60" fmla="*/ 1 w 451"/>
                  <a:gd name="T61" fmla="*/ 47 h 256"/>
                  <a:gd name="T62" fmla="*/ 1 w 451"/>
                  <a:gd name="T63" fmla="*/ 55 h 256"/>
                  <a:gd name="T64" fmla="*/ 0 w 451"/>
                  <a:gd name="T65" fmla="*/ 64 h 2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256"/>
                  <a:gd name="T101" fmla="*/ 451 w 451"/>
                  <a:gd name="T102" fmla="*/ 256 h 2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256">
                    <a:moveTo>
                      <a:pt x="0" y="256"/>
                    </a:moveTo>
                    <a:lnTo>
                      <a:pt x="451" y="229"/>
                    </a:lnTo>
                    <a:lnTo>
                      <a:pt x="451" y="218"/>
                    </a:lnTo>
                    <a:lnTo>
                      <a:pt x="450" y="205"/>
                    </a:lnTo>
                    <a:lnTo>
                      <a:pt x="448" y="193"/>
                    </a:lnTo>
                    <a:lnTo>
                      <a:pt x="447" y="182"/>
                    </a:lnTo>
                    <a:lnTo>
                      <a:pt x="443" y="170"/>
                    </a:lnTo>
                    <a:lnTo>
                      <a:pt x="441" y="159"/>
                    </a:lnTo>
                    <a:lnTo>
                      <a:pt x="438" y="149"/>
                    </a:lnTo>
                    <a:lnTo>
                      <a:pt x="434" y="138"/>
                    </a:lnTo>
                    <a:lnTo>
                      <a:pt x="430" y="128"/>
                    </a:lnTo>
                    <a:lnTo>
                      <a:pt x="425" y="117"/>
                    </a:lnTo>
                    <a:lnTo>
                      <a:pt x="419" y="108"/>
                    </a:lnTo>
                    <a:lnTo>
                      <a:pt x="413" y="99"/>
                    </a:lnTo>
                    <a:lnTo>
                      <a:pt x="408" y="90"/>
                    </a:lnTo>
                    <a:lnTo>
                      <a:pt x="402" y="82"/>
                    </a:lnTo>
                    <a:lnTo>
                      <a:pt x="395" y="73"/>
                    </a:lnTo>
                    <a:lnTo>
                      <a:pt x="387" y="66"/>
                    </a:lnTo>
                    <a:lnTo>
                      <a:pt x="380" y="58"/>
                    </a:lnTo>
                    <a:lnTo>
                      <a:pt x="372" y="51"/>
                    </a:lnTo>
                    <a:lnTo>
                      <a:pt x="363" y="44"/>
                    </a:lnTo>
                    <a:lnTo>
                      <a:pt x="355" y="38"/>
                    </a:lnTo>
                    <a:lnTo>
                      <a:pt x="344" y="32"/>
                    </a:lnTo>
                    <a:lnTo>
                      <a:pt x="335" y="27"/>
                    </a:lnTo>
                    <a:lnTo>
                      <a:pt x="325" y="22"/>
                    </a:lnTo>
                    <a:lnTo>
                      <a:pt x="314" y="17"/>
                    </a:lnTo>
                    <a:lnTo>
                      <a:pt x="303" y="14"/>
                    </a:lnTo>
                    <a:lnTo>
                      <a:pt x="292" y="10"/>
                    </a:lnTo>
                    <a:lnTo>
                      <a:pt x="280" y="7"/>
                    </a:lnTo>
                    <a:lnTo>
                      <a:pt x="268" y="5"/>
                    </a:lnTo>
                    <a:lnTo>
                      <a:pt x="256" y="2"/>
                    </a:lnTo>
                    <a:lnTo>
                      <a:pt x="243" y="1"/>
                    </a:lnTo>
                    <a:lnTo>
                      <a:pt x="229" y="0"/>
                    </a:lnTo>
                    <a:lnTo>
                      <a:pt x="215" y="0"/>
                    </a:lnTo>
                    <a:lnTo>
                      <a:pt x="203" y="0"/>
                    </a:lnTo>
                    <a:lnTo>
                      <a:pt x="191" y="2"/>
                    </a:lnTo>
                    <a:lnTo>
                      <a:pt x="180" y="3"/>
                    </a:lnTo>
                    <a:lnTo>
                      <a:pt x="168" y="5"/>
                    </a:lnTo>
                    <a:lnTo>
                      <a:pt x="157" y="7"/>
                    </a:lnTo>
                    <a:lnTo>
                      <a:pt x="146" y="10"/>
                    </a:lnTo>
                    <a:lnTo>
                      <a:pt x="136" y="13"/>
                    </a:lnTo>
                    <a:lnTo>
                      <a:pt x="125" y="16"/>
                    </a:lnTo>
                    <a:lnTo>
                      <a:pt x="116" y="21"/>
                    </a:lnTo>
                    <a:lnTo>
                      <a:pt x="107" y="25"/>
                    </a:lnTo>
                    <a:lnTo>
                      <a:pt x="98" y="30"/>
                    </a:lnTo>
                    <a:lnTo>
                      <a:pt x="90" y="35"/>
                    </a:lnTo>
                    <a:lnTo>
                      <a:pt x="82" y="40"/>
                    </a:lnTo>
                    <a:lnTo>
                      <a:pt x="74" y="47"/>
                    </a:lnTo>
                    <a:lnTo>
                      <a:pt x="67" y="53"/>
                    </a:lnTo>
                    <a:lnTo>
                      <a:pt x="60" y="61"/>
                    </a:lnTo>
                    <a:lnTo>
                      <a:pt x="53" y="68"/>
                    </a:lnTo>
                    <a:lnTo>
                      <a:pt x="46" y="76"/>
                    </a:lnTo>
                    <a:lnTo>
                      <a:pt x="40" y="85"/>
                    </a:lnTo>
                    <a:lnTo>
                      <a:pt x="34" y="94"/>
                    </a:lnTo>
                    <a:lnTo>
                      <a:pt x="30" y="105"/>
                    </a:lnTo>
                    <a:lnTo>
                      <a:pt x="25" y="115"/>
                    </a:lnTo>
                    <a:lnTo>
                      <a:pt x="21" y="127"/>
                    </a:lnTo>
                    <a:lnTo>
                      <a:pt x="17" y="138"/>
                    </a:lnTo>
                    <a:lnTo>
                      <a:pt x="14" y="151"/>
                    </a:lnTo>
                    <a:lnTo>
                      <a:pt x="10" y="164"/>
                    </a:lnTo>
                    <a:lnTo>
                      <a:pt x="7" y="177"/>
                    </a:lnTo>
                    <a:lnTo>
                      <a:pt x="4" y="191"/>
                    </a:lnTo>
                    <a:lnTo>
                      <a:pt x="3" y="206"/>
                    </a:lnTo>
                    <a:lnTo>
                      <a:pt x="1" y="222"/>
                    </a:lnTo>
                    <a:lnTo>
                      <a:pt x="0" y="238"/>
                    </a:lnTo>
                    <a:lnTo>
                      <a:pt x="0" y="256"/>
                    </a:lnTo>
                  </a:path>
                </a:pathLst>
              </a:custGeom>
              <a:noFill/>
              <a:ln w="0">
                <a:solidFill>
                  <a:srgbClr val="000000"/>
                </a:solidFill>
                <a:prstDash val="solid"/>
                <a:round/>
                <a:headEnd/>
                <a:tailEnd/>
              </a:ln>
            </p:spPr>
            <p:txBody>
              <a:bodyPr/>
              <a:lstStyle/>
              <a:p>
                <a:endParaRPr lang="en-GB"/>
              </a:p>
            </p:txBody>
          </p:sp>
          <p:sp>
            <p:nvSpPr>
              <p:cNvPr id="514" name="Freeform 427"/>
              <p:cNvSpPr>
                <a:spLocks/>
              </p:cNvSpPr>
              <p:nvPr/>
            </p:nvSpPr>
            <p:spPr bwMode="auto">
              <a:xfrm>
                <a:off x="3224" y="2121"/>
                <a:ext cx="228" cy="116"/>
              </a:xfrm>
              <a:custGeom>
                <a:avLst/>
                <a:gdLst>
                  <a:gd name="T0" fmla="*/ 114 w 455"/>
                  <a:gd name="T1" fmla="*/ 58 h 233"/>
                  <a:gd name="T2" fmla="*/ 114 w 455"/>
                  <a:gd name="T3" fmla="*/ 50 h 233"/>
                  <a:gd name="T4" fmla="*/ 113 w 455"/>
                  <a:gd name="T5" fmla="*/ 43 h 233"/>
                  <a:gd name="T6" fmla="*/ 112 w 455"/>
                  <a:gd name="T7" fmla="*/ 37 h 233"/>
                  <a:gd name="T8" fmla="*/ 110 w 455"/>
                  <a:gd name="T9" fmla="*/ 31 h 233"/>
                  <a:gd name="T10" fmla="*/ 108 w 455"/>
                  <a:gd name="T11" fmla="*/ 26 h 233"/>
                  <a:gd name="T12" fmla="*/ 105 w 455"/>
                  <a:gd name="T13" fmla="*/ 21 h 233"/>
                  <a:gd name="T14" fmla="*/ 101 w 455"/>
                  <a:gd name="T15" fmla="*/ 17 h 233"/>
                  <a:gd name="T16" fmla="*/ 98 w 455"/>
                  <a:gd name="T17" fmla="*/ 13 h 233"/>
                  <a:gd name="T18" fmla="*/ 94 w 455"/>
                  <a:gd name="T19" fmla="*/ 10 h 233"/>
                  <a:gd name="T20" fmla="*/ 90 w 455"/>
                  <a:gd name="T21" fmla="*/ 7 h 233"/>
                  <a:gd name="T22" fmla="*/ 85 w 455"/>
                  <a:gd name="T23" fmla="*/ 5 h 233"/>
                  <a:gd name="T24" fmla="*/ 80 w 455"/>
                  <a:gd name="T25" fmla="*/ 3 h 233"/>
                  <a:gd name="T26" fmla="*/ 75 w 455"/>
                  <a:gd name="T27" fmla="*/ 2 h 233"/>
                  <a:gd name="T28" fmla="*/ 70 w 455"/>
                  <a:gd name="T29" fmla="*/ 1 h 233"/>
                  <a:gd name="T30" fmla="*/ 64 w 455"/>
                  <a:gd name="T31" fmla="*/ 0 h 233"/>
                  <a:gd name="T32" fmla="*/ 58 w 455"/>
                  <a:gd name="T33" fmla="*/ 0 h 233"/>
                  <a:gd name="T34" fmla="*/ 52 w 455"/>
                  <a:gd name="T35" fmla="*/ 0 h 233"/>
                  <a:gd name="T36" fmla="*/ 46 w 455"/>
                  <a:gd name="T37" fmla="*/ 1 h 233"/>
                  <a:gd name="T38" fmla="*/ 40 w 455"/>
                  <a:gd name="T39" fmla="*/ 1 h 233"/>
                  <a:gd name="T40" fmla="*/ 35 w 455"/>
                  <a:gd name="T41" fmla="*/ 3 h 233"/>
                  <a:gd name="T42" fmla="*/ 30 w 455"/>
                  <a:gd name="T43" fmla="*/ 5 h 233"/>
                  <a:gd name="T44" fmla="*/ 26 w 455"/>
                  <a:gd name="T45" fmla="*/ 7 h 233"/>
                  <a:gd name="T46" fmla="*/ 22 w 455"/>
                  <a:gd name="T47" fmla="*/ 10 h 233"/>
                  <a:gd name="T48" fmla="*/ 18 w 455"/>
                  <a:gd name="T49" fmla="*/ 13 h 233"/>
                  <a:gd name="T50" fmla="*/ 15 w 455"/>
                  <a:gd name="T51" fmla="*/ 17 h 233"/>
                  <a:gd name="T52" fmla="*/ 12 w 455"/>
                  <a:gd name="T53" fmla="*/ 21 h 233"/>
                  <a:gd name="T54" fmla="*/ 9 w 455"/>
                  <a:gd name="T55" fmla="*/ 25 h 233"/>
                  <a:gd name="T56" fmla="*/ 7 w 455"/>
                  <a:gd name="T57" fmla="*/ 30 h 233"/>
                  <a:gd name="T58" fmla="*/ 5 w 455"/>
                  <a:gd name="T59" fmla="*/ 35 h 233"/>
                  <a:gd name="T60" fmla="*/ 3 w 455"/>
                  <a:gd name="T61" fmla="*/ 40 h 233"/>
                  <a:gd name="T62" fmla="*/ 2 w 455"/>
                  <a:gd name="T63" fmla="*/ 46 h 233"/>
                  <a:gd name="T64" fmla="*/ 0 w 455"/>
                  <a:gd name="T65" fmla="*/ 52 h 2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5"/>
                  <a:gd name="T100" fmla="*/ 0 h 233"/>
                  <a:gd name="T101" fmla="*/ 455 w 455"/>
                  <a:gd name="T102" fmla="*/ 233 h 2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5" h="233">
                    <a:moveTo>
                      <a:pt x="0" y="210"/>
                    </a:moveTo>
                    <a:lnTo>
                      <a:pt x="455" y="233"/>
                    </a:lnTo>
                    <a:lnTo>
                      <a:pt x="455" y="218"/>
                    </a:lnTo>
                    <a:lnTo>
                      <a:pt x="454" y="203"/>
                    </a:lnTo>
                    <a:lnTo>
                      <a:pt x="453" y="189"/>
                    </a:lnTo>
                    <a:lnTo>
                      <a:pt x="450" y="175"/>
                    </a:lnTo>
                    <a:lnTo>
                      <a:pt x="448" y="162"/>
                    </a:lnTo>
                    <a:lnTo>
                      <a:pt x="445" y="150"/>
                    </a:lnTo>
                    <a:lnTo>
                      <a:pt x="441" y="137"/>
                    </a:lnTo>
                    <a:lnTo>
                      <a:pt x="438" y="126"/>
                    </a:lnTo>
                    <a:lnTo>
                      <a:pt x="433" y="116"/>
                    </a:lnTo>
                    <a:lnTo>
                      <a:pt x="429" y="105"/>
                    </a:lnTo>
                    <a:lnTo>
                      <a:pt x="423" y="96"/>
                    </a:lnTo>
                    <a:lnTo>
                      <a:pt x="417" y="87"/>
                    </a:lnTo>
                    <a:lnTo>
                      <a:pt x="411" y="78"/>
                    </a:lnTo>
                    <a:lnTo>
                      <a:pt x="404" y="70"/>
                    </a:lnTo>
                    <a:lnTo>
                      <a:pt x="397" y="61"/>
                    </a:lnTo>
                    <a:lnTo>
                      <a:pt x="390" y="55"/>
                    </a:lnTo>
                    <a:lnTo>
                      <a:pt x="382" y="48"/>
                    </a:lnTo>
                    <a:lnTo>
                      <a:pt x="374" y="42"/>
                    </a:lnTo>
                    <a:lnTo>
                      <a:pt x="366" y="36"/>
                    </a:lnTo>
                    <a:lnTo>
                      <a:pt x="357" y="30"/>
                    </a:lnTo>
                    <a:lnTo>
                      <a:pt x="348" y="26"/>
                    </a:lnTo>
                    <a:lnTo>
                      <a:pt x="339" y="21"/>
                    </a:lnTo>
                    <a:lnTo>
                      <a:pt x="329" y="18"/>
                    </a:lnTo>
                    <a:lnTo>
                      <a:pt x="319" y="14"/>
                    </a:lnTo>
                    <a:lnTo>
                      <a:pt x="309" y="11"/>
                    </a:lnTo>
                    <a:lnTo>
                      <a:pt x="298" y="8"/>
                    </a:lnTo>
                    <a:lnTo>
                      <a:pt x="288" y="6"/>
                    </a:lnTo>
                    <a:lnTo>
                      <a:pt x="278" y="4"/>
                    </a:lnTo>
                    <a:lnTo>
                      <a:pt x="266" y="3"/>
                    </a:lnTo>
                    <a:lnTo>
                      <a:pt x="255" y="2"/>
                    </a:lnTo>
                    <a:lnTo>
                      <a:pt x="243" y="0"/>
                    </a:lnTo>
                    <a:lnTo>
                      <a:pt x="232" y="0"/>
                    </a:lnTo>
                    <a:lnTo>
                      <a:pt x="218" y="0"/>
                    </a:lnTo>
                    <a:lnTo>
                      <a:pt x="206" y="2"/>
                    </a:lnTo>
                    <a:lnTo>
                      <a:pt x="193" y="2"/>
                    </a:lnTo>
                    <a:lnTo>
                      <a:pt x="182" y="4"/>
                    </a:lnTo>
                    <a:lnTo>
                      <a:pt x="170" y="5"/>
                    </a:lnTo>
                    <a:lnTo>
                      <a:pt x="160" y="7"/>
                    </a:lnTo>
                    <a:lnTo>
                      <a:pt x="150" y="11"/>
                    </a:lnTo>
                    <a:lnTo>
                      <a:pt x="139" y="13"/>
                    </a:lnTo>
                    <a:lnTo>
                      <a:pt x="129" y="18"/>
                    </a:lnTo>
                    <a:lnTo>
                      <a:pt x="120" y="21"/>
                    </a:lnTo>
                    <a:lnTo>
                      <a:pt x="112" y="26"/>
                    </a:lnTo>
                    <a:lnTo>
                      <a:pt x="102" y="30"/>
                    </a:lnTo>
                    <a:lnTo>
                      <a:pt x="94" y="36"/>
                    </a:lnTo>
                    <a:lnTo>
                      <a:pt x="86" y="42"/>
                    </a:lnTo>
                    <a:lnTo>
                      <a:pt x="79" y="48"/>
                    </a:lnTo>
                    <a:lnTo>
                      <a:pt x="71" y="55"/>
                    </a:lnTo>
                    <a:lnTo>
                      <a:pt x="66" y="61"/>
                    </a:lnTo>
                    <a:lnTo>
                      <a:pt x="59" y="70"/>
                    </a:lnTo>
                    <a:lnTo>
                      <a:pt x="53" y="76"/>
                    </a:lnTo>
                    <a:lnTo>
                      <a:pt x="46" y="84"/>
                    </a:lnTo>
                    <a:lnTo>
                      <a:pt x="41" y="94"/>
                    </a:lnTo>
                    <a:lnTo>
                      <a:pt x="36" y="102"/>
                    </a:lnTo>
                    <a:lnTo>
                      <a:pt x="31" y="112"/>
                    </a:lnTo>
                    <a:lnTo>
                      <a:pt x="26" y="121"/>
                    </a:lnTo>
                    <a:lnTo>
                      <a:pt x="22" y="132"/>
                    </a:lnTo>
                    <a:lnTo>
                      <a:pt x="18" y="141"/>
                    </a:lnTo>
                    <a:lnTo>
                      <a:pt x="14" y="152"/>
                    </a:lnTo>
                    <a:lnTo>
                      <a:pt x="10" y="163"/>
                    </a:lnTo>
                    <a:lnTo>
                      <a:pt x="8" y="174"/>
                    </a:lnTo>
                    <a:lnTo>
                      <a:pt x="5" y="186"/>
                    </a:lnTo>
                    <a:lnTo>
                      <a:pt x="2" y="198"/>
                    </a:lnTo>
                    <a:lnTo>
                      <a:pt x="0" y="210"/>
                    </a:lnTo>
                  </a:path>
                </a:pathLst>
              </a:custGeom>
              <a:noFill/>
              <a:ln w="0">
                <a:solidFill>
                  <a:srgbClr val="000000"/>
                </a:solidFill>
                <a:prstDash val="solid"/>
                <a:round/>
                <a:headEnd/>
                <a:tailEnd/>
              </a:ln>
            </p:spPr>
            <p:txBody>
              <a:bodyPr/>
              <a:lstStyle/>
              <a:p>
                <a:endParaRPr lang="en-GB"/>
              </a:p>
            </p:txBody>
          </p:sp>
          <p:sp>
            <p:nvSpPr>
              <p:cNvPr id="515" name="Freeform 428"/>
              <p:cNvSpPr>
                <a:spLocks/>
              </p:cNvSpPr>
              <p:nvPr/>
            </p:nvSpPr>
            <p:spPr bwMode="auto">
              <a:xfrm>
                <a:off x="3237" y="2124"/>
                <a:ext cx="206" cy="205"/>
              </a:xfrm>
              <a:custGeom>
                <a:avLst/>
                <a:gdLst>
                  <a:gd name="T0" fmla="*/ 57 w 412"/>
                  <a:gd name="T1" fmla="*/ 1 h 410"/>
                  <a:gd name="T2" fmla="*/ 66 w 412"/>
                  <a:gd name="T3" fmla="*/ 2 h 410"/>
                  <a:gd name="T4" fmla="*/ 73 w 412"/>
                  <a:gd name="T5" fmla="*/ 5 h 410"/>
                  <a:gd name="T6" fmla="*/ 79 w 412"/>
                  <a:gd name="T7" fmla="*/ 7 h 410"/>
                  <a:gd name="T8" fmla="*/ 85 w 412"/>
                  <a:gd name="T9" fmla="*/ 13 h 410"/>
                  <a:gd name="T10" fmla="*/ 91 w 412"/>
                  <a:gd name="T11" fmla="*/ 18 h 410"/>
                  <a:gd name="T12" fmla="*/ 95 w 412"/>
                  <a:gd name="T13" fmla="*/ 24 h 410"/>
                  <a:gd name="T14" fmla="*/ 99 w 412"/>
                  <a:gd name="T15" fmla="*/ 30 h 410"/>
                  <a:gd name="T16" fmla="*/ 101 w 412"/>
                  <a:gd name="T17" fmla="*/ 37 h 410"/>
                  <a:gd name="T18" fmla="*/ 103 w 412"/>
                  <a:gd name="T19" fmla="*/ 45 h 410"/>
                  <a:gd name="T20" fmla="*/ 103 w 412"/>
                  <a:gd name="T21" fmla="*/ 52 h 410"/>
                  <a:gd name="T22" fmla="*/ 102 w 412"/>
                  <a:gd name="T23" fmla="*/ 60 h 410"/>
                  <a:gd name="T24" fmla="*/ 101 w 412"/>
                  <a:gd name="T25" fmla="*/ 68 h 410"/>
                  <a:gd name="T26" fmla="*/ 98 w 412"/>
                  <a:gd name="T27" fmla="*/ 75 h 410"/>
                  <a:gd name="T28" fmla="*/ 94 w 412"/>
                  <a:gd name="T29" fmla="*/ 81 h 410"/>
                  <a:gd name="T30" fmla="*/ 89 w 412"/>
                  <a:gd name="T31" fmla="*/ 87 h 410"/>
                  <a:gd name="T32" fmla="*/ 84 w 412"/>
                  <a:gd name="T33" fmla="*/ 92 h 410"/>
                  <a:gd name="T34" fmla="*/ 78 w 412"/>
                  <a:gd name="T35" fmla="*/ 96 h 410"/>
                  <a:gd name="T36" fmla="*/ 71 w 412"/>
                  <a:gd name="T37" fmla="*/ 99 h 410"/>
                  <a:gd name="T38" fmla="*/ 63 w 412"/>
                  <a:gd name="T39" fmla="*/ 102 h 410"/>
                  <a:gd name="T40" fmla="*/ 56 w 412"/>
                  <a:gd name="T41" fmla="*/ 103 h 410"/>
                  <a:gd name="T42" fmla="*/ 48 w 412"/>
                  <a:gd name="T43" fmla="*/ 103 h 410"/>
                  <a:gd name="T44" fmla="*/ 41 w 412"/>
                  <a:gd name="T45" fmla="*/ 102 h 410"/>
                  <a:gd name="T46" fmla="*/ 33 w 412"/>
                  <a:gd name="T47" fmla="*/ 100 h 410"/>
                  <a:gd name="T48" fmla="*/ 26 w 412"/>
                  <a:gd name="T49" fmla="*/ 96 h 410"/>
                  <a:gd name="T50" fmla="*/ 21 w 412"/>
                  <a:gd name="T51" fmla="*/ 92 h 410"/>
                  <a:gd name="T52" fmla="*/ 14 w 412"/>
                  <a:gd name="T53" fmla="*/ 87 h 410"/>
                  <a:gd name="T54" fmla="*/ 10 w 412"/>
                  <a:gd name="T55" fmla="*/ 82 h 410"/>
                  <a:gd name="T56" fmla="*/ 6 w 412"/>
                  <a:gd name="T57" fmla="*/ 75 h 410"/>
                  <a:gd name="T58" fmla="*/ 3 w 412"/>
                  <a:gd name="T59" fmla="*/ 69 h 410"/>
                  <a:gd name="T60" fmla="*/ 1 w 412"/>
                  <a:gd name="T61" fmla="*/ 60 h 410"/>
                  <a:gd name="T62" fmla="*/ 0 w 412"/>
                  <a:gd name="T63" fmla="*/ 53 h 410"/>
                  <a:gd name="T64" fmla="*/ 1 w 412"/>
                  <a:gd name="T65" fmla="*/ 46 h 410"/>
                  <a:gd name="T66" fmla="*/ 2 w 412"/>
                  <a:gd name="T67" fmla="*/ 38 h 410"/>
                  <a:gd name="T68" fmla="*/ 5 w 412"/>
                  <a:gd name="T69" fmla="*/ 30 h 410"/>
                  <a:gd name="T70" fmla="*/ 9 w 412"/>
                  <a:gd name="T71" fmla="*/ 24 h 410"/>
                  <a:gd name="T72" fmla="*/ 13 w 412"/>
                  <a:gd name="T73" fmla="*/ 19 h 410"/>
                  <a:gd name="T74" fmla="*/ 18 w 412"/>
                  <a:gd name="T75" fmla="*/ 13 h 410"/>
                  <a:gd name="T76" fmla="*/ 24 w 412"/>
                  <a:gd name="T77" fmla="*/ 9 h 410"/>
                  <a:gd name="T78" fmla="*/ 30 w 412"/>
                  <a:gd name="T79" fmla="*/ 5 h 410"/>
                  <a:gd name="T80" fmla="*/ 38 w 412"/>
                  <a:gd name="T81" fmla="*/ 2 h 410"/>
                  <a:gd name="T82" fmla="*/ 45 w 412"/>
                  <a:gd name="T83" fmla="*/ 1 h 410"/>
                  <a:gd name="T84" fmla="*/ 52 w 412"/>
                  <a:gd name="T85" fmla="*/ 0 h 4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2"/>
                  <a:gd name="T130" fmla="*/ 0 h 410"/>
                  <a:gd name="T131" fmla="*/ 412 w 412"/>
                  <a:gd name="T132" fmla="*/ 410 h 4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2" h="410">
                    <a:moveTo>
                      <a:pt x="210" y="0"/>
                    </a:moveTo>
                    <a:lnTo>
                      <a:pt x="220" y="0"/>
                    </a:lnTo>
                    <a:lnTo>
                      <a:pt x="231" y="1"/>
                    </a:lnTo>
                    <a:lnTo>
                      <a:pt x="241" y="3"/>
                    </a:lnTo>
                    <a:lnTo>
                      <a:pt x="251" y="5"/>
                    </a:lnTo>
                    <a:lnTo>
                      <a:pt x="261" y="7"/>
                    </a:lnTo>
                    <a:lnTo>
                      <a:pt x="270" y="11"/>
                    </a:lnTo>
                    <a:lnTo>
                      <a:pt x="280" y="14"/>
                    </a:lnTo>
                    <a:lnTo>
                      <a:pt x="289" y="18"/>
                    </a:lnTo>
                    <a:lnTo>
                      <a:pt x="299" y="22"/>
                    </a:lnTo>
                    <a:lnTo>
                      <a:pt x="307" y="27"/>
                    </a:lnTo>
                    <a:lnTo>
                      <a:pt x="316" y="31"/>
                    </a:lnTo>
                    <a:lnTo>
                      <a:pt x="324" y="37"/>
                    </a:lnTo>
                    <a:lnTo>
                      <a:pt x="332" y="43"/>
                    </a:lnTo>
                    <a:lnTo>
                      <a:pt x="339" y="50"/>
                    </a:lnTo>
                    <a:lnTo>
                      <a:pt x="347" y="56"/>
                    </a:lnTo>
                    <a:lnTo>
                      <a:pt x="354" y="63"/>
                    </a:lnTo>
                    <a:lnTo>
                      <a:pt x="361" y="71"/>
                    </a:lnTo>
                    <a:lnTo>
                      <a:pt x="367" y="77"/>
                    </a:lnTo>
                    <a:lnTo>
                      <a:pt x="372" y="86"/>
                    </a:lnTo>
                    <a:lnTo>
                      <a:pt x="378" y="94"/>
                    </a:lnTo>
                    <a:lnTo>
                      <a:pt x="384" y="103"/>
                    </a:lnTo>
                    <a:lnTo>
                      <a:pt x="389" y="111"/>
                    </a:lnTo>
                    <a:lnTo>
                      <a:pt x="393" y="120"/>
                    </a:lnTo>
                    <a:lnTo>
                      <a:pt x="397" y="129"/>
                    </a:lnTo>
                    <a:lnTo>
                      <a:pt x="400" y="139"/>
                    </a:lnTo>
                    <a:lnTo>
                      <a:pt x="404" y="148"/>
                    </a:lnTo>
                    <a:lnTo>
                      <a:pt x="406" y="158"/>
                    </a:lnTo>
                    <a:lnTo>
                      <a:pt x="408" y="167"/>
                    </a:lnTo>
                    <a:lnTo>
                      <a:pt x="409" y="178"/>
                    </a:lnTo>
                    <a:lnTo>
                      <a:pt x="410" y="188"/>
                    </a:lnTo>
                    <a:lnTo>
                      <a:pt x="412" y="198"/>
                    </a:lnTo>
                    <a:lnTo>
                      <a:pt x="412" y="209"/>
                    </a:lnTo>
                    <a:lnTo>
                      <a:pt x="412" y="220"/>
                    </a:lnTo>
                    <a:lnTo>
                      <a:pt x="410" y="231"/>
                    </a:lnTo>
                    <a:lnTo>
                      <a:pt x="408" y="241"/>
                    </a:lnTo>
                    <a:lnTo>
                      <a:pt x="407" y="250"/>
                    </a:lnTo>
                    <a:lnTo>
                      <a:pt x="405" y="261"/>
                    </a:lnTo>
                    <a:lnTo>
                      <a:pt x="401" y="270"/>
                    </a:lnTo>
                    <a:lnTo>
                      <a:pt x="398" y="279"/>
                    </a:lnTo>
                    <a:lnTo>
                      <a:pt x="394" y="288"/>
                    </a:lnTo>
                    <a:lnTo>
                      <a:pt x="390" y="297"/>
                    </a:lnTo>
                    <a:lnTo>
                      <a:pt x="385" y="307"/>
                    </a:lnTo>
                    <a:lnTo>
                      <a:pt x="380" y="315"/>
                    </a:lnTo>
                    <a:lnTo>
                      <a:pt x="375" y="323"/>
                    </a:lnTo>
                    <a:lnTo>
                      <a:pt x="369" y="331"/>
                    </a:lnTo>
                    <a:lnTo>
                      <a:pt x="362" y="339"/>
                    </a:lnTo>
                    <a:lnTo>
                      <a:pt x="356" y="346"/>
                    </a:lnTo>
                    <a:lnTo>
                      <a:pt x="348" y="353"/>
                    </a:lnTo>
                    <a:lnTo>
                      <a:pt x="341" y="360"/>
                    </a:lnTo>
                    <a:lnTo>
                      <a:pt x="334" y="366"/>
                    </a:lnTo>
                    <a:lnTo>
                      <a:pt x="326" y="372"/>
                    </a:lnTo>
                    <a:lnTo>
                      <a:pt x="318" y="378"/>
                    </a:lnTo>
                    <a:lnTo>
                      <a:pt x="309" y="383"/>
                    </a:lnTo>
                    <a:lnTo>
                      <a:pt x="301" y="387"/>
                    </a:lnTo>
                    <a:lnTo>
                      <a:pt x="292" y="392"/>
                    </a:lnTo>
                    <a:lnTo>
                      <a:pt x="283" y="396"/>
                    </a:lnTo>
                    <a:lnTo>
                      <a:pt x="273" y="400"/>
                    </a:lnTo>
                    <a:lnTo>
                      <a:pt x="264" y="402"/>
                    </a:lnTo>
                    <a:lnTo>
                      <a:pt x="254" y="406"/>
                    </a:lnTo>
                    <a:lnTo>
                      <a:pt x="243" y="408"/>
                    </a:lnTo>
                    <a:lnTo>
                      <a:pt x="234" y="409"/>
                    </a:lnTo>
                    <a:lnTo>
                      <a:pt x="224" y="410"/>
                    </a:lnTo>
                    <a:lnTo>
                      <a:pt x="213" y="410"/>
                    </a:lnTo>
                    <a:lnTo>
                      <a:pt x="202" y="410"/>
                    </a:lnTo>
                    <a:lnTo>
                      <a:pt x="192" y="410"/>
                    </a:lnTo>
                    <a:lnTo>
                      <a:pt x="181" y="409"/>
                    </a:lnTo>
                    <a:lnTo>
                      <a:pt x="171" y="408"/>
                    </a:lnTo>
                    <a:lnTo>
                      <a:pt x="162" y="406"/>
                    </a:lnTo>
                    <a:lnTo>
                      <a:pt x="151" y="403"/>
                    </a:lnTo>
                    <a:lnTo>
                      <a:pt x="142" y="401"/>
                    </a:lnTo>
                    <a:lnTo>
                      <a:pt x="132" y="398"/>
                    </a:lnTo>
                    <a:lnTo>
                      <a:pt x="122" y="393"/>
                    </a:lnTo>
                    <a:lnTo>
                      <a:pt x="114" y="388"/>
                    </a:lnTo>
                    <a:lnTo>
                      <a:pt x="105" y="384"/>
                    </a:lnTo>
                    <a:lnTo>
                      <a:pt x="97" y="379"/>
                    </a:lnTo>
                    <a:lnTo>
                      <a:pt x="88" y="373"/>
                    </a:lnTo>
                    <a:lnTo>
                      <a:pt x="81" y="368"/>
                    </a:lnTo>
                    <a:lnTo>
                      <a:pt x="73" y="362"/>
                    </a:lnTo>
                    <a:lnTo>
                      <a:pt x="66" y="355"/>
                    </a:lnTo>
                    <a:lnTo>
                      <a:pt x="58" y="348"/>
                    </a:lnTo>
                    <a:lnTo>
                      <a:pt x="52" y="341"/>
                    </a:lnTo>
                    <a:lnTo>
                      <a:pt x="45" y="333"/>
                    </a:lnTo>
                    <a:lnTo>
                      <a:pt x="39" y="325"/>
                    </a:lnTo>
                    <a:lnTo>
                      <a:pt x="34" y="317"/>
                    </a:lnTo>
                    <a:lnTo>
                      <a:pt x="29" y="309"/>
                    </a:lnTo>
                    <a:lnTo>
                      <a:pt x="23" y="300"/>
                    </a:lnTo>
                    <a:lnTo>
                      <a:pt x="20" y="292"/>
                    </a:lnTo>
                    <a:lnTo>
                      <a:pt x="15" y="282"/>
                    </a:lnTo>
                    <a:lnTo>
                      <a:pt x="12" y="273"/>
                    </a:lnTo>
                    <a:lnTo>
                      <a:pt x="8" y="263"/>
                    </a:lnTo>
                    <a:lnTo>
                      <a:pt x="6" y="254"/>
                    </a:lnTo>
                    <a:lnTo>
                      <a:pt x="4" y="243"/>
                    </a:lnTo>
                    <a:lnTo>
                      <a:pt x="3" y="233"/>
                    </a:lnTo>
                    <a:lnTo>
                      <a:pt x="1" y="223"/>
                    </a:lnTo>
                    <a:lnTo>
                      <a:pt x="0" y="212"/>
                    </a:lnTo>
                    <a:lnTo>
                      <a:pt x="0" y="202"/>
                    </a:lnTo>
                    <a:lnTo>
                      <a:pt x="1" y="191"/>
                    </a:lnTo>
                    <a:lnTo>
                      <a:pt x="3" y="181"/>
                    </a:lnTo>
                    <a:lnTo>
                      <a:pt x="4" y="171"/>
                    </a:lnTo>
                    <a:lnTo>
                      <a:pt x="6" y="160"/>
                    </a:lnTo>
                    <a:lnTo>
                      <a:pt x="8" y="151"/>
                    </a:lnTo>
                    <a:lnTo>
                      <a:pt x="11" y="141"/>
                    </a:lnTo>
                    <a:lnTo>
                      <a:pt x="14" y="132"/>
                    </a:lnTo>
                    <a:lnTo>
                      <a:pt x="19" y="122"/>
                    </a:lnTo>
                    <a:lnTo>
                      <a:pt x="22" y="113"/>
                    </a:lnTo>
                    <a:lnTo>
                      <a:pt x="27" y="105"/>
                    </a:lnTo>
                    <a:lnTo>
                      <a:pt x="33" y="96"/>
                    </a:lnTo>
                    <a:lnTo>
                      <a:pt x="38" y="88"/>
                    </a:lnTo>
                    <a:lnTo>
                      <a:pt x="44" y="80"/>
                    </a:lnTo>
                    <a:lnTo>
                      <a:pt x="50" y="73"/>
                    </a:lnTo>
                    <a:lnTo>
                      <a:pt x="57" y="65"/>
                    </a:lnTo>
                    <a:lnTo>
                      <a:pt x="64" y="58"/>
                    </a:lnTo>
                    <a:lnTo>
                      <a:pt x="71" y="51"/>
                    </a:lnTo>
                    <a:lnTo>
                      <a:pt x="79" y="45"/>
                    </a:lnTo>
                    <a:lnTo>
                      <a:pt x="87" y="39"/>
                    </a:lnTo>
                    <a:lnTo>
                      <a:pt x="95" y="34"/>
                    </a:lnTo>
                    <a:lnTo>
                      <a:pt x="103" y="28"/>
                    </a:lnTo>
                    <a:lnTo>
                      <a:pt x="111" y="23"/>
                    </a:lnTo>
                    <a:lnTo>
                      <a:pt x="120" y="19"/>
                    </a:lnTo>
                    <a:lnTo>
                      <a:pt x="129" y="15"/>
                    </a:lnTo>
                    <a:lnTo>
                      <a:pt x="139" y="12"/>
                    </a:lnTo>
                    <a:lnTo>
                      <a:pt x="149" y="8"/>
                    </a:lnTo>
                    <a:lnTo>
                      <a:pt x="158" y="6"/>
                    </a:lnTo>
                    <a:lnTo>
                      <a:pt x="168" y="4"/>
                    </a:lnTo>
                    <a:lnTo>
                      <a:pt x="179" y="3"/>
                    </a:lnTo>
                    <a:lnTo>
                      <a:pt x="189" y="1"/>
                    </a:lnTo>
                    <a:lnTo>
                      <a:pt x="200" y="0"/>
                    </a:lnTo>
                    <a:lnTo>
                      <a:pt x="210" y="0"/>
                    </a:lnTo>
                    <a:close/>
                  </a:path>
                </a:pathLst>
              </a:custGeom>
              <a:solidFill>
                <a:srgbClr val="000000"/>
              </a:solidFill>
              <a:ln w="9525">
                <a:noFill/>
                <a:round/>
                <a:headEnd/>
                <a:tailEnd/>
              </a:ln>
            </p:spPr>
            <p:txBody>
              <a:bodyPr/>
              <a:lstStyle/>
              <a:p>
                <a:endParaRPr lang="en-GB"/>
              </a:p>
            </p:txBody>
          </p:sp>
          <p:sp>
            <p:nvSpPr>
              <p:cNvPr id="516" name="Freeform 429"/>
              <p:cNvSpPr>
                <a:spLocks/>
              </p:cNvSpPr>
              <p:nvPr/>
            </p:nvSpPr>
            <p:spPr bwMode="auto">
              <a:xfrm>
                <a:off x="3237" y="2124"/>
                <a:ext cx="206" cy="205"/>
              </a:xfrm>
              <a:custGeom>
                <a:avLst/>
                <a:gdLst>
                  <a:gd name="T0" fmla="*/ 57 w 412"/>
                  <a:gd name="T1" fmla="*/ 1 h 410"/>
                  <a:gd name="T2" fmla="*/ 66 w 412"/>
                  <a:gd name="T3" fmla="*/ 2 h 410"/>
                  <a:gd name="T4" fmla="*/ 73 w 412"/>
                  <a:gd name="T5" fmla="*/ 5 h 410"/>
                  <a:gd name="T6" fmla="*/ 79 w 412"/>
                  <a:gd name="T7" fmla="*/ 7 h 410"/>
                  <a:gd name="T8" fmla="*/ 85 w 412"/>
                  <a:gd name="T9" fmla="*/ 13 h 410"/>
                  <a:gd name="T10" fmla="*/ 91 w 412"/>
                  <a:gd name="T11" fmla="*/ 18 h 410"/>
                  <a:gd name="T12" fmla="*/ 95 w 412"/>
                  <a:gd name="T13" fmla="*/ 24 h 410"/>
                  <a:gd name="T14" fmla="*/ 99 w 412"/>
                  <a:gd name="T15" fmla="*/ 30 h 410"/>
                  <a:gd name="T16" fmla="*/ 101 w 412"/>
                  <a:gd name="T17" fmla="*/ 37 h 410"/>
                  <a:gd name="T18" fmla="*/ 103 w 412"/>
                  <a:gd name="T19" fmla="*/ 45 h 410"/>
                  <a:gd name="T20" fmla="*/ 103 w 412"/>
                  <a:gd name="T21" fmla="*/ 52 h 410"/>
                  <a:gd name="T22" fmla="*/ 102 w 412"/>
                  <a:gd name="T23" fmla="*/ 60 h 410"/>
                  <a:gd name="T24" fmla="*/ 101 w 412"/>
                  <a:gd name="T25" fmla="*/ 68 h 410"/>
                  <a:gd name="T26" fmla="*/ 98 w 412"/>
                  <a:gd name="T27" fmla="*/ 75 h 410"/>
                  <a:gd name="T28" fmla="*/ 94 w 412"/>
                  <a:gd name="T29" fmla="*/ 81 h 410"/>
                  <a:gd name="T30" fmla="*/ 89 w 412"/>
                  <a:gd name="T31" fmla="*/ 87 h 410"/>
                  <a:gd name="T32" fmla="*/ 84 w 412"/>
                  <a:gd name="T33" fmla="*/ 92 h 410"/>
                  <a:gd name="T34" fmla="*/ 78 w 412"/>
                  <a:gd name="T35" fmla="*/ 96 h 410"/>
                  <a:gd name="T36" fmla="*/ 71 w 412"/>
                  <a:gd name="T37" fmla="*/ 99 h 410"/>
                  <a:gd name="T38" fmla="*/ 63 w 412"/>
                  <a:gd name="T39" fmla="*/ 102 h 410"/>
                  <a:gd name="T40" fmla="*/ 56 w 412"/>
                  <a:gd name="T41" fmla="*/ 103 h 410"/>
                  <a:gd name="T42" fmla="*/ 48 w 412"/>
                  <a:gd name="T43" fmla="*/ 103 h 410"/>
                  <a:gd name="T44" fmla="*/ 41 w 412"/>
                  <a:gd name="T45" fmla="*/ 102 h 410"/>
                  <a:gd name="T46" fmla="*/ 33 w 412"/>
                  <a:gd name="T47" fmla="*/ 100 h 410"/>
                  <a:gd name="T48" fmla="*/ 26 w 412"/>
                  <a:gd name="T49" fmla="*/ 96 h 410"/>
                  <a:gd name="T50" fmla="*/ 21 w 412"/>
                  <a:gd name="T51" fmla="*/ 92 h 410"/>
                  <a:gd name="T52" fmla="*/ 14 w 412"/>
                  <a:gd name="T53" fmla="*/ 87 h 410"/>
                  <a:gd name="T54" fmla="*/ 10 w 412"/>
                  <a:gd name="T55" fmla="*/ 82 h 410"/>
                  <a:gd name="T56" fmla="*/ 6 w 412"/>
                  <a:gd name="T57" fmla="*/ 75 h 410"/>
                  <a:gd name="T58" fmla="*/ 3 w 412"/>
                  <a:gd name="T59" fmla="*/ 69 h 410"/>
                  <a:gd name="T60" fmla="*/ 1 w 412"/>
                  <a:gd name="T61" fmla="*/ 60 h 410"/>
                  <a:gd name="T62" fmla="*/ 0 w 412"/>
                  <a:gd name="T63" fmla="*/ 53 h 410"/>
                  <a:gd name="T64" fmla="*/ 1 w 412"/>
                  <a:gd name="T65" fmla="*/ 46 h 410"/>
                  <a:gd name="T66" fmla="*/ 2 w 412"/>
                  <a:gd name="T67" fmla="*/ 38 h 410"/>
                  <a:gd name="T68" fmla="*/ 5 w 412"/>
                  <a:gd name="T69" fmla="*/ 30 h 410"/>
                  <a:gd name="T70" fmla="*/ 9 w 412"/>
                  <a:gd name="T71" fmla="*/ 24 h 410"/>
                  <a:gd name="T72" fmla="*/ 13 w 412"/>
                  <a:gd name="T73" fmla="*/ 19 h 410"/>
                  <a:gd name="T74" fmla="*/ 18 w 412"/>
                  <a:gd name="T75" fmla="*/ 13 h 410"/>
                  <a:gd name="T76" fmla="*/ 24 w 412"/>
                  <a:gd name="T77" fmla="*/ 9 h 410"/>
                  <a:gd name="T78" fmla="*/ 30 w 412"/>
                  <a:gd name="T79" fmla="*/ 5 h 410"/>
                  <a:gd name="T80" fmla="*/ 38 w 412"/>
                  <a:gd name="T81" fmla="*/ 2 h 410"/>
                  <a:gd name="T82" fmla="*/ 45 w 412"/>
                  <a:gd name="T83" fmla="*/ 1 h 410"/>
                  <a:gd name="T84" fmla="*/ 52 w 412"/>
                  <a:gd name="T85" fmla="*/ 0 h 4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2"/>
                  <a:gd name="T130" fmla="*/ 0 h 410"/>
                  <a:gd name="T131" fmla="*/ 412 w 412"/>
                  <a:gd name="T132" fmla="*/ 410 h 4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2" h="410">
                    <a:moveTo>
                      <a:pt x="210" y="0"/>
                    </a:moveTo>
                    <a:lnTo>
                      <a:pt x="220" y="0"/>
                    </a:lnTo>
                    <a:lnTo>
                      <a:pt x="231" y="1"/>
                    </a:lnTo>
                    <a:lnTo>
                      <a:pt x="241" y="3"/>
                    </a:lnTo>
                    <a:lnTo>
                      <a:pt x="251" y="5"/>
                    </a:lnTo>
                    <a:lnTo>
                      <a:pt x="261" y="7"/>
                    </a:lnTo>
                    <a:lnTo>
                      <a:pt x="270" y="11"/>
                    </a:lnTo>
                    <a:lnTo>
                      <a:pt x="280" y="14"/>
                    </a:lnTo>
                    <a:lnTo>
                      <a:pt x="289" y="18"/>
                    </a:lnTo>
                    <a:lnTo>
                      <a:pt x="299" y="22"/>
                    </a:lnTo>
                    <a:lnTo>
                      <a:pt x="307" y="27"/>
                    </a:lnTo>
                    <a:lnTo>
                      <a:pt x="316" y="31"/>
                    </a:lnTo>
                    <a:lnTo>
                      <a:pt x="324" y="37"/>
                    </a:lnTo>
                    <a:lnTo>
                      <a:pt x="332" y="43"/>
                    </a:lnTo>
                    <a:lnTo>
                      <a:pt x="339" y="50"/>
                    </a:lnTo>
                    <a:lnTo>
                      <a:pt x="347" y="56"/>
                    </a:lnTo>
                    <a:lnTo>
                      <a:pt x="354" y="63"/>
                    </a:lnTo>
                    <a:lnTo>
                      <a:pt x="361" y="71"/>
                    </a:lnTo>
                    <a:lnTo>
                      <a:pt x="367" y="77"/>
                    </a:lnTo>
                    <a:lnTo>
                      <a:pt x="372" y="86"/>
                    </a:lnTo>
                    <a:lnTo>
                      <a:pt x="378" y="94"/>
                    </a:lnTo>
                    <a:lnTo>
                      <a:pt x="384" y="103"/>
                    </a:lnTo>
                    <a:lnTo>
                      <a:pt x="389" y="111"/>
                    </a:lnTo>
                    <a:lnTo>
                      <a:pt x="393" y="120"/>
                    </a:lnTo>
                    <a:lnTo>
                      <a:pt x="397" y="129"/>
                    </a:lnTo>
                    <a:lnTo>
                      <a:pt x="400" y="139"/>
                    </a:lnTo>
                    <a:lnTo>
                      <a:pt x="404" y="148"/>
                    </a:lnTo>
                    <a:lnTo>
                      <a:pt x="406" y="158"/>
                    </a:lnTo>
                    <a:lnTo>
                      <a:pt x="408" y="167"/>
                    </a:lnTo>
                    <a:lnTo>
                      <a:pt x="409" y="178"/>
                    </a:lnTo>
                    <a:lnTo>
                      <a:pt x="410" y="188"/>
                    </a:lnTo>
                    <a:lnTo>
                      <a:pt x="412" y="198"/>
                    </a:lnTo>
                    <a:lnTo>
                      <a:pt x="412" y="209"/>
                    </a:lnTo>
                    <a:lnTo>
                      <a:pt x="412" y="220"/>
                    </a:lnTo>
                    <a:lnTo>
                      <a:pt x="410" y="231"/>
                    </a:lnTo>
                    <a:lnTo>
                      <a:pt x="408" y="241"/>
                    </a:lnTo>
                    <a:lnTo>
                      <a:pt x="407" y="250"/>
                    </a:lnTo>
                    <a:lnTo>
                      <a:pt x="405" y="261"/>
                    </a:lnTo>
                    <a:lnTo>
                      <a:pt x="401" y="270"/>
                    </a:lnTo>
                    <a:lnTo>
                      <a:pt x="398" y="279"/>
                    </a:lnTo>
                    <a:lnTo>
                      <a:pt x="394" y="288"/>
                    </a:lnTo>
                    <a:lnTo>
                      <a:pt x="390" y="297"/>
                    </a:lnTo>
                    <a:lnTo>
                      <a:pt x="385" y="307"/>
                    </a:lnTo>
                    <a:lnTo>
                      <a:pt x="380" y="315"/>
                    </a:lnTo>
                    <a:lnTo>
                      <a:pt x="375" y="323"/>
                    </a:lnTo>
                    <a:lnTo>
                      <a:pt x="369" y="331"/>
                    </a:lnTo>
                    <a:lnTo>
                      <a:pt x="362" y="339"/>
                    </a:lnTo>
                    <a:lnTo>
                      <a:pt x="356" y="346"/>
                    </a:lnTo>
                    <a:lnTo>
                      <a:pt x="348" y="353"/>
                    </a:lnTo>
                    <a:lnTo>
                      <a:pt x="341" y="360"/>
                    </a:lnTo>
                    <a:lnTo>
                      <a:pt x="334" y="366"/>
                    </a:lnTo>
                    <a:lnTo>
                      <a:pt x="326" y="372"/>
                    </a:lnTo>
                    <a:lnTo>
                      <a:pt x="318" y="378"/>
                    </a:lnTo>
                    <a:lnTo>
                      <a:pt x="309" y="383"/>
                    </a:lnTo>
                    <a:lnTo>
                      <a:pt x="301" y="387"/>
                    </a:lnTo>
                    <a:lnTo>
                      <a:pt x="292" y="392"/>
                    </a:lnTo>
                    <a:lnTo>
                      <a:pt x="283" y="396"/>
                    </a:lnTo>
                    <a:lnTo>
                      <a:pt x="273" y="400"/>
                    </a:lnTo>
                    <a:lnTo>
                      <a:pt x="264" y="402"/>
                    </a:lnTo>
                    <a:lnTo>
                      <a:pt x="254" y="406"/>
                    </a:lnTo>
                    <a:lnTo>
                      <a:pt x="243" y="408"/>
                    </a:lnTo>
                    <a:lnTo>
                      <a:pt x="234" y="409"/>
                    </a:lnTo>
                    <a:lnTo>
                      <a:pt x="224" y="410"/>
                    </a:lnTo>
                    <a:lnTo>
                      <a:pt x="213" y="410"/>
                    </a:lnTo>
                    <a:lnTo>
                      <a:pt x="202" y="410"/>
                    </a:lnTo>
                    <a:lnTo>
                      <a:pt x="192" y="410"/>
                    </a:lnTo>
                    <a:lnTo>
                      <a:pt x="181" y="409"/>
                    </a:lnTo>
                    <a:lnTo>
                      <a:pt x="171" y="408"/>
                    </a:lnTo>
                    <a:lnTo>
                      <a:pt x="162" y="406"/>
                    </a:lnTo>
                    <a:lnTo>
                      <a:pt x="151" y="403"/>
                    </a:lnTo>
                    <a:lnTo>
                      <a:pt x="142" y="401"/>
                    </a:lnTo>
                    <a:lnTo>
                      <a:pt x="132" y="398"/>
                    </a:lnTo>
                    <a:lnTo>
                      <a:pt x="122" y="393"/>
                    </a:lnTo>
                    <a:lnTo>
                      <a:pt x="114" y="388"/>
                    </a:lnTo>
                    <a:lnTo>
                      <a:pt x="105" y="384"/>
                    </a:lnTo>
                    <a:lnTo>
                      <a:pt x="97" y="379"/>
                    </a:lnTo>
                    <a:lnTo>
                      <a:pt x="88" y="373"/>
                    </a:lnTo>
                    <a:lnTo>
                      <a:pt x="81" y="368"/>
                    </a:lnTo>
                    <a:lnTo>
                      <a:pt x="73" y="362"/>
                    </a:lnTo>
                    <a:lnTo>
                      <a:pt x="66" y="355"/>
                    </a:lnTo>
                    <a:lnTo>
                      <a:pt x="58" y="348"/>
                    </a:lnTo>
                    <a:lnTo>
                      <a:pt x="52" y="341"/>
                    </a:lnTo>
                    <a:lnTo>
                      <a:pt x="45" y="333"/>
                    </a:lnTo>
                    <a:lnTo>
                      <a:pt x="39" y="325"/>
                    </a:lnTo>
                    <a:lnTo>
                      <a:pt x="34" y="317"/>
                    </a:lnTo>
                    <a:lnTo>
                      <a:pt x="29" y="309"/>
                    </a:lnTo>
                    <a:lnTo>
                      <a:pt x="23" y="300"/>
                    </a:lnTo>
                    <a:lnTo>
                      <a:pt x="20" y="292"/>
                    </a:lnTo>
                    <a:lnTo>
                      <a:pt x="15" y="282"/>
                    </a:lnTo>
                    <a:lnTo>
                      <a:pt x="12" y="273"/>
                    </a:lnTo>
                    <a:lnTo>
                      <a:pt x="8" y="263"/>
                    </a:lnTo>
                    <a:lnTo>
                      <a:pt x="6" y="254"/>
                    </a:lnTo>
                    <a:lnTo>
                      <a:pt x="4" y="243"/>
                    </a:lnTo>
                    <a:lnTo>
                      <a:pt x="3" y="233"/>
                    </a:lnTo>
                    <a:lnTo>
                      <a:pt x="1" y="223"/>
                    </a:lnTo>
                    <a:lnTo>
                      <a:pt x="0" y="212"/>
                    </a:lnTo>
                    <a:lnTo>
                      <a:pt x="0" y="202"/>
                    </a:lnTo>
                    <a:lnTo>
                      <a:pt x="1" y="191"/>
                    </a:lnTo>
                    <a:lnTo>
                      <a:pt x="3" y="181"/>
                    </a:lnTo>
                    <a:lnTo>
                      <a:pt x="4" y="171"/>
                    </a:lnTo>
                    <a:lnTo>
                      <a:pt x="6" y="160"/>
                    </a:lnTo>
                    <a:lnTo>
                      <a:pt x="8" y="151"/>
                    </a:lnTo>
                    <a:lnTo>
                      <a:pt x="11" y="141"/>
                    </a:lnTo>
                    <a:lnTo>
                      <a:pt x="14" y="132"/>
                    </a:lnTo>
                    <a:lnTo>
                      <a:pt x="19" y="122"/>
                    </a:lnTo>
                    <a:lnTo>
                      <a:pt x="22" y="113"/>
                    </a:lnTo>
                    <a:lnTo>
                      <a:pt x="27" y="105"/>
                    </a:lnTo>
                    <a:lnTo>
                      <a:pt x="33" y="96"/>
                    </a:lnTo>
                    <a:lnTo>
                      <a:pt x="38" y="88"/>
                    </a:lnTo>
                    <a:lnTo>
                      <a:pt x="44" y="80"/>
                    </a:lnTo>
                    <a:lnTo>
                      <a:pt x="50" y="73"/>
                    </a:lnTo>
                    <a:lnTo>
                      <a:pt x="57" y="65"/>
                    </a:lnTo>
                    <a:lnTo>
                      <a:pt x="64" y="58"/>
                    </a:lnTo>
                    <a:lnTo>
                      <a:pt x="71" y="51"/>
                    </a:lnTo>
                    <a:lnTo>
                      <a:pt x="79" y="45"/>
                    </a:lnTo>
                    <a:lnTo>
                      <a:pt x="87" y="39"/>
                    </a:lnTo>
                    <a:lnTo>
                      <a:pt x="95" y="34"/>
                    </a:lnTo>
                    <a:lnTo>
                      <a:pt x="103" y="28"/>
                    </a:lnTo>
                    <a:lnTo>
                      <a:pt x="111" y="23"/>
                    </a:lnTo>
                    <a:lnTo>
                      <a:pt x="120" y="19"/>
                    </a:lnTo>
                    <a:lnTo>
                      <a:pt x="129" y="15"/>
                    </a:lnTo>
                    <a:lnTo>
                      <a:pt x="139" y="12"/>
                    </a:lnTo>
                    <a:lnTo>
                      <a:pt x="149" y="8"/>
                    </a:lnTo>
                    <a:lnTo>
                      <a:pt x="158" y="6"/>
                    </a:lnTo>
                    <a:lnTo>
                      <a:pt x="168" y="4"/>
                    </a:lnTo>
                    <a:lnTo>
                      <a:pt x="179" y="3"/>
                    </a:lnTo>
                    <a:lnTo>
                      <a:pt x="189" y="1"/>
                    </a:lnTo>
                    <a:lnTo>
                      <a:pt x="200" y="0"/>
                    </a:lnTo>
                    <a:lnTo>
                      <a:pt x="210" y="0"/>
                    </a:lnTo>
                  </a:path>
                </a:pathLst>
              </a:custGeom>
              <a:noFill/>
              <a:ln w="0">
                <a:solidFill>
                  <a:srgbClr val="000000"/>
                </a:solidFill>
                <a:prstDash val="solid"/>
                <a:round/>
                <a:headEnd/>
                <a:tailEnd/>
              </a:ln>
            </p:spPr>
            <p:txBody>
              <a:bodyPr/>
              <a:lstStyle/>
              <a:p>
                <a:endParaRPr lang="en-GB"/>
              </a:p>
            </p:txBody>
          </p:sp>
          <p:sp>
            <p:nvSpPr>
              <p:cNvPr id="517" name="Freeform 430"/>
              <p:cNvSpPr>
                <a:spLocks/>
              </p:cNvSpPr>
              <p:nvPr/>
            </p:nvSpPr>
            <p:spPr bwMode="auto">
              <a:xfrm>
                <a:off x="3267" y="2154"/>
                <a:ext cx="146" cy="146"/>
              </a:xfrm>
              <a:custGeom>
                <a:avLst/>
                <a:gdLst>
                  <a:gd name="T0" fmla="*/ 41 w 292"/>
                  <a:gd name="T1" fmla="*/ 0 h 293"/>
                  <a:gd name="T2" fmla="*/ 46 w 292"/>
                  <a:gd name="T3" fmla="*/ 1 h 293"/>
                  <a:gd name="T4" fmla="*/ 51 w 292"/>
                  <a:gd name="T5" fmla="*/ 3 h 293"/>
                  <a:gd name="T6" fmla="*/ 56 w 292"/>
                  <a:gd name="T7" fmla="*/ 5 h 293"/>
                  <a:gd name="T8" fmla="*/ 60 w 292"/>
                  <a:gd name="T9" fmla="*/ 9 h 293"/>
                  <a:gd name="T10" fmla="*/ 64 w 292"/>
                  <a:gd name="T11" fmla="*/ 12 h 293"/>
                  <a:gd name="T12" fmla="*/ 68 w 292"/>
                  <a:gd name="T13" fmla="*/ 16 h 293"/>
                  <a:gd name="T14" fmla="*/ 70 w 292"/>
                  <a:gd name="T15" fmla="*/ 21 h 293"/>
                  <a:gd name="T16" fmla="*/ 72 w 292"/>
                  <a:gd name="T17" fmla="*/ 26 h 293"/>
                  <a:gd name="T18" fmla="*/ 73 w 292"/>
                  <a:gd name="T19" fmla="*/ 31 h 293"/>
                  <a:gd name="T20" fmla="*/ 73 w 292"/>
                  <a:gd name="T21" fmla="*/ 37 h 293"/>
                  <a:gd name="T22" fmla="*/ 73 w 292"/>
                  <a:gd name="T23" fmla="*/ 43 h 293"/>
                  <a:gd name="T24" fmla="*/ 72 w 292"/>
                  <a:gd name="T25" fmla="*/ 48 h 293"/>
                  <a:gd name="T26" fmla="*/ 70 w 292"/>
                  <a:gd name="T27" fmla="*/ 53 h 293"/>
                  <a:gd name="T28" fmla="*/ 67 w 292"/>
                  <a:gd name="T29" fmla="*/ 57 h 293"/>
                  <a:gd name="T30" fmla="*/ 63 w 292"/>
                  <a:gd name="T31" fmla="*/ 61 h 293"/>
                  <a:gd name="T32" fmla="*/ 59 w 292"/>
                  <a:gd name="T33" fmla="*/ 65 h 293"/>
                  <a:gd name="T34" fmla="*/ 54 w 292"/>
                  <a:gd name="T35" fmla="*/ 68 h 293"/>
                  <a:gd name="T36" fmla="*/ 50 w 292"/>
                  <a:gd name="T37" fmla="*/ 70 h 293"/>
                  <a:gd name="T38" fmla="*/ 45 w 292"/>
                  <a:gd name="T39" fmla="*/ 72 h 293"/>
                  <a:gd name="T40" fmla="*/ 39 w 292"/>
                  <a:gd name="T41" fmla="*/ 73 h 293"/>
                  <a:gd name="T42" fmla="*/ 34 w 292"/>
                  <a:gd name="T43" fmla="*/ 73 h 293"/>
                  <a:gd name="T44" fmla="*/ 28 w 292"/>
                  <a:gd name="T45" fmla="*/ 72 h 293"/>
                  <a:gd name="T46" fmla="*/ 23 w 292"/>
                  <a:gd name="T47" fmla="*/ 70 h 293"/>
                  <a:gd name="T48" fmla="*/ 18 w 292"/>
                  <a:gd name="T49" fmla="*/ 68 h 293"/>
                  <a:gd name="T50" fmla="*/ 14 w 292"/>
                  <a:gd name="T51" fmla="*/ 65 h 293"/>
                  <a:gd name="T52" fmla="*/ 10 w 292"/>
                  <a:gd name="T53" fmla="*/ 62 h 293"/>
                  <a:gd name="T54" fmla="*/ 7 w 292"/>
                  <a:gd name="T55" fmla="*/ 57 h 293"/>
                  <a:gd name="T56" fmla="*/ 4 w 292"/>
                  <a:gd name="T57" fmla="*/ 53 h 293"/>
                  <a:gd name="T58" fmla="*/ 2 w 292"/>
                  <a:gd name="T59" fmla="*/ 48 h 293"/>
                  <a:gd name="T60" fmla="*/ 1 w 292"/>
                  <a:gd name="T61" fmla="*/ 43 h 293"/>
                  <a:gd name="T62" fmla="*/ 0 w 292"/>
                  <a:gd name="T63" fmla="*/ 38 h 293"/>
                  <a:gd name="T64" fmla="*/ 1 w 292"/>
                  <a:gd name="T65" fmla="*/ 32 h 293"/>
                  <a:gd name="T66" fmla="*/ 1 w 292"/>
                  <a:gd name="T67" fmla="*/ 26 h 293"/>
                  <a:gd name="T68" fmla="*/ 3 w 292"/>
                  <a:gd name="T69" fmla="*/ 22 h 293"/>
                  <a:gd name="T70" fmla="*/ 5 w 292"/>
                  <a:gd name="T71" fmla="*/ 17 h 293"/>
                  <a:gd name="T72" fmla="*/ 9 w 292"/>
                  <a:gd name="T73" fmla="*/ 13 h 293"/>
                  <a:gd name="T74" fmla="*/ 12 w 292"/>
                  <a:gd name="T75" fmla="*/ 9 h 293"/>
                  <a:gd name="T76" fmla="*/ 17 w 292"/>
                  <a:gd name="T77" fmla="*/ 6 h 293"/>
                  <a:gd name="T78" fmla="*/ 21 w 292"/>
                  <a:gd name="T79" fmla="*/ 3 h 293"/>
                  <a:gd name="T80" fmla="*/ 26 w 292"/>
                  <a:gd name="T81" fmla="*/ 1 h 293"/>
                  <a:gd name="T82" fmla="*/ 31 w 292"/>
                  <a:gd name="T83" fmla="*/ 0 h 293"/>
                  <a:gd name="T84" fmla="*/ 37 w 292"/>
                  <a:gd name="T85" fmla="*/ 0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2"/>
                  <a:gd name="T130" fmla="*/ 0 h 293"/>
                  <a:gd name="T131" fmla="*/ 292 w 292"/>
                  <a:gd name="T132" fmla="*/ 293 h 2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2" h="293">
                    <a:moveTo>
                      <a:pt x="149" y="0"/>
                    </a:moveTo>
                    <a:lnTo>
                      <a:pt x="156" y="0"/>
                    </a:lnTo>
                    <a:lnTo>
                      <a:pt x="164" y="1"/>
                    </a:lnTo>
                    <a:lnTo>
                      <a:pt x="171" y="2"/>
                    </a:lnTo>
                    <a:lnTo>
                      <a:pt x="178" y="4"/>
                    </a:lnTo>
                    <a:lnTo>
                      <a:pt x="185" y="6"/>
                    </a:lnTo>
                    <a:lnTo>
                      <a:pt x="191" y="8"/>
                    </a:lnTo>
                    <a:lnTo>
                      <a:pt x="198" y="10"/>
                    </a:lnTo>
                    <a:lnTo>
                      <a:pt x="205" y="13"/>
                    </a:lnTo>
                    <a:lnTo>
                      <a:pt x="212" y="16"/>
                    </a:lnTo>
                    <a:lnTo>
                      <a:pt x="218" y="20"/>
                    </a:lnTo>
                    <a:lnTo>
                      <a:pt x="224" y="23"/>
                    </a:lnTo>
                    <a:lnTo>
                      <a:pt x="229" y="27"/>
                    </a:lnTo>
                    <a:lnTo>
                      <a:pt x="235" y="31"/>
                    </a:lnTo>
                    <a:lnTo>
                      <a:pt x="241" y="36"/>
                    </a:lnTo>
                    <a:lnTo>
                      <a:pt x="246" y="40"/>
                    </a:lnTo>
                    <a:lnTo>
                      <a:pt x="251" y="45"/>
                    </a:lnTo>
                    <a:lnTo>
                      <a:pt x="256" y="51"/>
                    </a:lnTo>
                    <a:lnTo>
                      <a:pt x="261" y="55"/>
                    </a:lnTo>
                    <a:lnTo>
                      <a:pt x="265" y="61"/>
                    </a:lnTo>
                    <a:lnTo>
                      <a:pt x="269" y="67"/>
                    </a:lnTo>
                    <a:lnTo>
                      <a:pt x="272" y="73"/>
                    </a:lnTo>
                    <a:lnTo>
                      <a:pt x="276" y="80"/>
                    </a:lnTo>
                    <a:lnTo>
                      <a:pt x="279" y="85"/>
                    </a:lnTo>
                    <a:lnTo>
                      <a:pt x="281" y="92"/>
                    </a:lnTo>
                    <a:lnTo>
                      <a:pt x="284" y="99"/>
                    </a:lnTo>
                    <a:lnTo>
                      <a:pt x="286" y="106"/>
                    </a:lnTo>
                    <a:lnTo>
                      <a:pt x="288" y="113"/>
                    </a:lnTo>
                    <a:lnTo>
                      <a:pt x="289" y="120"/>
                    </a:lnTo>
                    <a:lnTo>
                      <a:pt x="291" y="127"/>
                    </a:lnTo>
                    <a:lnTo>
                      <a:pt x="292" y="135"/>
                    </a:lnTo>
                    <a:lnTo>
                      <a:pt x="292" y="142"/>
                    </a:lnTo>
                    <a:lnTo>
                      <a:pt x="292" y="150"/>
                    </a:lnTo>
                    <a:lnTo>
                      <a:pt x="292" y="157"/>
                    </a:lnTo>
                    <a:lnTo>
                      <a:pt x="292" y="164"/>
                    </a:lnTo>
                    <a:lnTo>
                      <a:pt x="291" y="172"/>
                    </a:lnTo>
                    <a:lnTo>
                      <a:pt x="288" y="179"/>
                    </a:lnTo>
                    <a:lnTo>
                      <a:pt x="287" y="185"/>
                    </a:lnTo>
                    <a:lnTo>
                      <a:pt x="285" y="192"/>
                    </a:lnTo>
                    <a:lnTo>
                      <a:pt x="282" y="199"/>
                    </a:lnTo>
                    <a:lnTo>
                      <a:pt x="280" y="206"/>
                    </a:lnTo>
                    <a:lnTo>
                      <a:pt x="277" y="212"/>
                    </a:lnTo>
                    <a:lnTo>
                      <a:pt x="273" y="219"/>
                    </a:lnTo>
                    <a:lnTo>
                      <a:pt x="270" y="225"/>
                    </a:lnTo>
                    <a:lnTo>
                      <a:pt x="265" y="230"/>
                    </a:lnTo>
                    <a:lnTo>
                      <a:pt x="262" y="236"/>
                    </a:lnTo>
                    <a:lnTo>
                      <a:pt x="257" y="242"/>
                    </a:lnTo>
                    <a:lnTo>
                      <a:pt x="252" y="246"/>
                    </a:lnTo>
                    <a:lnTo>
                      <a:pt x="248" y="251"/>
                    </a:lnTo>
                    <a:lnTo>
                      <a:pt x="242" y="257"/>
                    </a:lnTo>
                    <a:lnTo>
                      <a:pt x="236" y="260"/>
                    </a:lnTo>
                    <a:lnTo>
                      <a:pt x="232" y="265"/>
                    </a:lnTo>
                    <a:lnTo>
                      <a:pt x="226" y="269"/>
                    </a:lnTo>
                    <a:lnTo>
                      <a:pt x="219" y="273"/>
                    </a:lnTo>
                    <a:lnTo>
                      <a:pt x="213" y="276"/>
                    </a:lnTo>
                    <a:lnTo>
                      <a:pt x="208" y="280"/>
                    </a:lnTo>
                    <a:lnTo>
                      <a:pt x="201" y="282"/>
                    </a:lnTo>
                    <a:lnTo>
                      <a:pt x="194" y="284"/>
                    </a:lnTo>
                    <a:lnTo>
                      <a:pt x="187" y="287"/>
                    </a:lnTo>
                    <a:lnTo>
                      <a:pt x="180" y="289"/>
                    </a:lnTo>
                    <a:lnTo>
                      <a:pt x="173" y="290"/>
                    </a:lnTo>
                    <a:lnTo>
                      <a:pt x="166" y="291"/>
                    </a:lnTo>
                    <a:lnTo>
                      <a:pt x="158" y="293"/>
                    </a:lnTo>
                    <a:lnTo>
                      <a:pt x="151" y="293"/>
                    </a:lnTo>
                    <a:lnTo>
                      <a:pt x="143" y="293"/>
                    </a:lnTo>
                    <a:lnTo>
                      <a:pt x="136" y="293"/>
                    </a:lnTo>
                    <a:lnTo>
                      <a:pt x="128" y="291"/>
                    </a:lnTo>
                    <a:lnTo>
                      <a:pt x="121" y="290"/>
                    </a:lnTo>
                    <a:lnTo>
                      <a:pt x="114" y="289"/>
                    </a:lnTo>
                    <a:lnTo>
                      <a:pt x="107" y="288"/>
                    </a:lnTo>
                    <a:lnTo>
                      <a:pt x="100" y="286"/>
                    </a:lnTo>
                    <a:lnTo>
                      <a:pt x="94" y="283"/>
                    </a:lnTo>
                    <a:lnTo>
                      <a:pt x="87" y="280"/>
                    </a:lnTo>
                    <a:lnTo>
                      <a:pt x="81" y="278"/>
                    </a:lnTo>
                    <a:lnTo>
                      <a:pt x="74" y="274"/>
                    </a:lnTo>
                    <a:lnTo>
                      <a:pt x="68" y="271"/>
                    </a:lnTo>
                    <a:lnTo>
                      <a:pt x="62" y="266"/>
                    </a:lnTo>
                    <a:lnTo>
                      <a:pt x="57" y="263"/>
                    </a:lnTo>
                    <a:lnTo>
                      <a:pt x="51" y="258"/>
                    </a:lnTo>
                    <a:lnTo>
                      <a:pt x="46" y="253"/>
                    </a:lnTo>
                    <a:lnTo>
                      <a:pt x="41" y="248"/>
                    </a:lnTo>
                    <a:lnTo>
                      <a:pt x="36" y="243"/>
                    </a:lnTo>
                    <a:lnTo>
                      <a:pt x="31" y="237"/>
                    </a:lnTo>
                    <a:lnTo>
                      <a:pt x="28" y="231"/>
                    </a:lnTo>
                    <a:lnTo>
                      <a:pt x="23" y="226"/>
                    </a:lnTo>
                    <a:lnTo>
                      <a:pt x="20" y="220"/>
                    </a:lnTo>
                    <a:lnTo>
                      <a:pt x="16" y="214"/>
                    </a:lnTo>
                    <a:lnTo>
                      <a:pt x="13" y="207"/>
                    </a:lnTo>
                    <a:lnTo>
                      <a:pt x="11" y="202"/>
                    </a:lnTo>
                    <a:lnTo>
                      <a:pt x="8" y="195"/>
                    </a:lnTo>
                    <a:lnTo>
                      <a:pt x="6" y="188"/>
                    </a:lnTo>
                    <a:lnTo>
                      <a:pt x="4" y="181"/>
                    </a:lnTo>
                    <a:lnTo>
                      <a:pt x="2" y="174"/>
                    </a:lnTo>
                    <a:lnTo>
                      <a:pt x="1" y="166"/>
                    </a:lnTo>
                    <a:lnTo>
                      <a:pt x="0" y="159"/>
                    </a:lnTo>
                    <a:lnTo>
                      <a:pt x="0" y="152"/>
                    </a:lnTo>
                    <a:lnTo>
                      <a:pt x="0" y="144"/>
                    </a:lnTo>
                    <a:lnTo>
                      <a:pt x="0" y="137"/>
                    </a:lnTo>
                    <a:lnTo>
                      <a:pt x="1" y="129"/>
                    </a:lnTo>
                    <a:lnTo>
                      <a:pt x="2" y="122"/>
                    </a:lnTo>
                    <a:lnTo>
                      <a:pt x="4" y="115"/>
                    </a:lnTo>
                    <a:lnTo>
                      <a:pt x="5" y="107"/>
                    </a:lnTo>
                    <a:lnTo>
                      <a:pt x="7" y="100"/>
                    </a:lnTo>
                    <a:lnTo>
                      <a:pt x="9" y="94"/>
                    </a:lnTo>
                    <a:lnTo>
                      <a:pt x="13" y="88"/>
                    </a:lnTo>
                    <a:lnTo>
                      <a:pt x="15" y="81"/>
                    </a:lnTo>
                    <a:lnTo>
                      <a:pt x="19" y="75"/>
                    </a:lnTo>
                    <a:lnTo>
                      <a:pt x="22" y="69"/>
                    </a:lnTo>
                    <a:lnTo>
                      <a:pt x="27" y="63"/>
                    </a:lnTo>
                    <a:lnTo>
                      <a:pt x="30" y="58"/>
                    </a:lnTo>
                    <a:lnTo>
                      <a:pt x="35" y="52"/>
                    </a:lnTo>
                    <a:lnTo>
                      <a:pt x="39" y="46"/>
                    </a:lnTo>
                    <a:lnTo>
                      <a:pt x="45" y="42"/>
                    </a:lnTo>
                    <a:lnTo>
                      <a:pt x="50" y="37"/>
                    </a:lnTo>
                    <a:lnTo>
                      <a:pt x="55" y="32"/>
                    </a:lnTo>
                    <a:lnTo>
                      <a:pt x="61" y="28"/>
                    </a:lnTo>
                    <a:lnTo>
                      <a:pt x="67" y="24"/>
                    </a:lnTo>
                    <a:lnTo>
                      <a:pt x="73" y="21"/>
                    </a:lnTo>
                    <a:lnTo>
                      <a:pt x="79" y="17"/>
                    </a:lnTo>
                    <a:lnTo>
                      <a:pt x="85" y="14"/>
                    </a:lnTo>
                    <a:lnTo>
                      <a:pt x="91" y="10"/>
                    </a:lnTo>
                    <a:lnTo>
                      <a:pt x="98" y="8"/>
                    </a:lnTo>
                    <a:lnTo>
                      <a:pt x="105" y="6"/>
                    </a:lnTo>
                    <a:lnTo>
                      <a:pt x="112" y="5"/>
                    </a:lnTo>
                    <a:lnTo>
                      <a:pt x="119" y="2"/>
                    </a:lnTo>
                    <a:lnTo>
                      <a:pt x="127" y="1"/>
                    </a:lnTo>
                    <a:lnTo>
                      <a:pt x="134" y="1"/>
                    </a:lnTo>
                    <a:lnTo>
                      <a:pt x="141" y="0"/>
                    </a:lnTo>
                    <a:lnTo>
                      <a:pt x="149" y="0"/>
                    </a:lnTo>
                    <a:close/>
                  </a:path>
                </a:pathLst>
              </a:custGeom>
              <a:solidFill>
                <a:srgbClr val="666666"/>
              </a:solidFill>
              <a:ln w="9525">
                <a:noFill/>
                <a:round/>
                <a:headEnd/>
                <a:tailEnd/>
              </a:ln>
            </p:spPr>
            <p:txBody>
              <a:bodyPr/>
              <a:lstStyle/>
              <a:p>
                <a:endParaRPr lang="en-GB"/>
              </a:p>
            </p:txBody>
          </p:sp>
          <p:sp>
            <p:nvSpPr>
              <p:cNvPr id="518" name="Freeform 431"/>
              <p:cNvSpPr>
                <a:spLocks/>
              </p:cNvSpPr>
              <p:nvPr/>
            </p:nvSpPr>
            <p:spPr bwMode="auto">
              <a:xfrm>
                <a:off x="3267" y="2154"/>
                <a:ext cx="146" cy="146"/>
              </a:xfrm>
              <a:custGeom>
                <a:avLst/>
                <a:gdLst>
                  <a:gd name="T0" fmla="*/ 41 w 292"/>
                  <a:gd name="T1" fmla="*/ 0 h 293"/>
                  <a:gd name="T2" fmla="*/ 46 w 292"/>
                  <a:gd name="T3" fmla="*/ 1 h 293"/>
                  <a:gd name="T4" fmla="*/ 51 w 292"/>
                  <a:gd name="T5" fmla="*/ 3 h 293"/>
                  <a:gd name="T6" fmla="*/ 56 w 292"/>
                  <a:gd name="T7" fmla="*/ 5 h 293"/>
                  <a:gd name="T8" fmla="*/ 60 w 292"/>
                  <a:gd name="T9" fmla="*/ 9 h 293"/>
                  <a:gd name="T10" fmla="*/ 64 w 292"/>
                  <a:gd name="T11" fmla="*/ 12 h 293"/>
                  <a:gd name="T12" fmla="*/ 68 w 292"/>
                  <a:gd name="T13" fmla="*/ 16 h 293"/>
                  <a:gd name="T14" fmla="*/ 70 w 292"/>
                  <a:gd name="T15" fmla="*/ 21 h 293"/>
                  <a:gd name="T16" fmla="*/ 72 w 292"/>
                  <a:gd name="T17" fmla="*/ 26 h 293"/>
                  <a:gd name="T18" fmla="*/ 73 w 292"/>
                  <a:gd name="T19" fmla="*/ 31 h 293"/>
                  <a:gd name="T20" fmla="*/ 73 w 292"/>
                  <a:gd name="T21" fmla="*/ 37 h 293"/>
                  <a:gd name="T22" fmla="*/ 73 w 292"/>
                  <a:gd name="T23" fmla="*/ 43 h 293"/>
                  <a:gd name="T24" fmla="*/ 72 w 292"/>
                  <a:gd name="T25" fmla="*/ 48 h 293"/>
                  <a:gd name="T26" fmla="*/ 70 w 292"/>
                  <a:gd name="T27" fmla="*/ 53 h 293"/>
                  <a:gd name="T28" fmla="*/ 67 w 292"/>
                  <a:gd name="T29" fmla="*/ 57 h 293"/>
                  <a:gd name="T30" fmla="*/ 63 w 292"/>
                  <a:gd name="T31" fmla="*/ 61 h 293"/>
                  <a:gd name="T32" fmla="*/ 59 w 292"/>
                  <a:gd name="T33" fmla="*/ 65 h 293"/>
                  <a:gd name="T34" fmla="*/ 54 w 292"/>
                  <a:gd name="T35" fmla="*/ 68 h 293"/>
                  <a:gd name="T36" fmla="*/ 50 w 292"/>
                  <a:gd name="T37" fmla="*/ 70 h 293"/>
                  <a:gd name="T38" fmla="*/ 45 w 292"/>
                  <a:gd name="T39" fmla="*/ 72 h 293"/>
                  <a:gd name="T40" fmla="*/ 39 w 292"/>
                  <a:gd name="T41" fmla="*/ 73 h 293"/>
                  <a:gd name="T42" fmla="*/ 34 w 292"/>
                  <a:gd name="T43" fmla="*/ 73 h 293"/>
                  <a:gd name="T44" fmla="*/ 28 w 292"/>
                  <a:gd name="T45" fmla="*/ 72 h 293"/>
                  <a:gd name="T46" fmla="*/ 23 w 292"/>
                  <a:gd name="T47" fmla="*/ 70 h 293"/>
                  <a:gd name="T48" fmla="*/ 18 w 292"/>
                  <a:gd name="T49" fmla="*/ 68 h 293"/>
                  <a:gd name="T50" fmla="*/ 14 w 292"/>
                  <a:gd name="T51" fmla="*/ 65 h 293"/>
                  <a:gd name="T52" fmla="*/ 10 w 292"/>
                  <a:gd name="T53" fmla="*/ 62 h 293"/>
                  <a:gd name="T54" fmla="*/ 7 w 292"/>
                  <a:gd name="T55" fmla="*/ 57 h 293"/>
                  <a:gd name="T56" fmla="*/ 4 w 292"/>
                  <a:gd name="T57" fmla="*/ 53 h 293"/>
                  <a:gd name="T58" fmla="*/ 2 w 292"/>
                  <a:gd name="T59" fmla="*/ 48 h 293"/>
                  <a:gd name="T60" fmla="*/ 1 w 292"/>
                  <a:gd name="T61" fmla="*/ 43 h 293"/>
                  <a:gd name="T62" fmla="*/ 0 w 292"/>
                  <a:gd name="T63" fmla="*/ 38 h 293"/>
                  <a:gd name="T64" fmla="*/ 1 w 292"/>
                  <a:gd name="T65" fmla="*/ 32 h 293"/>
                  <a:gd name="T66" fmla="*/ 1 w 292"/>
                  <a:gd name="T67" fmla="*/ 26 h 293"/>
                  <a:gd name="T68" fmla="*/ 3 w 292"/>
                  <a:gd name="T69" fmla="*/ 22 h 293"/>
                  <a:gd name="T70" fmla="*/ 5 w 292"/>
                  <a:gd name="T71" fmla="*/ 17 h 293"/>
                  <a:gd name="T72" fmla="*/ 9 w 292"/>
                  <a:gd name="T73" fmla="*/ 13 h 293"/>
                  <a:gd name="T74" fmla="*/ 12 w 292"/>
                  <a:gd name="T75" fmla="*/ 9 h 293"/>
                  <a:gd name="T76" fmla="*/ 17 w 292"/>
                  <a:gd name="T77" fmla="*/ 6 h 293"/>
                  <a:gd name="T78" fmla="*/ 21 w 292"/>
                  <a:gd name="T79" fmla="*/ 3 h 293"/>
                  <a:gd name="T80" fmla="*/ 26 w 292"/>
                  <a:gd name="T81" fmla="*/ 1 h 293"/>
                  <a:gd name="T82" fmla="*/ 31 w 292"/>
                  <a:gd name="T83" fmla="*/ 0 h 293"/>
                  <a:gd name="T84" fmla="*/ 37 w 292"/>
                  <a:gd name="T85" fmla="*/ 0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2"/>
                  <a:gd name="T130" fmla="*/ 0 h 293"/>
                  <a:gd name="T131" fmla="*/ 292 w 292"/>
                  <a:gd name="T132" fmla="*/ 293 h 2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2" h="293">
                    <a:moveTo>
                      <a:pt x="149" y="0"/>
                    </a:moveTo>
                    <a:lnTo>
                      <a:pt x="156" y="0"/>
                    </a:lnTo>
                    <a:lnTo>
                      <a:pt x="164" y="1"/>
                    </a:lnTo>
                    <a:lnTo>
                      <a:pt x="171" y="2"/>
                    </a:lnTo>
                    <a:lnTo>
                      <a:pt x="178" y="4"/>
                    </a:lnTo>
                    <a:lnTo>
                      <a:pt x="185" y="6"/>
                    </a:lnTo>
                    <a:lnTo>
                      <a:pt x="191" y="8"/>
                    </a:lnTo>
                    <a:lnTo>
                      <a:pt x="198" y="10"/>
                    </a:lnTo>
                    <a:lnTo>
                      <a:pt x="205" y="13"/>
                    </a:lnTo>
                    <a:lnTo>
                      <a:pt x="212" y="16"/>
                    </a:lnTo>
                    <a:lnTo>
                      <a:pt x="218" y="20"/>
                    </a:lnTo>
                    <a:lnTo>
                      <a:pt x="224" y="23"/>
                    </a:lnTo>
                    <a:lnTo>
                      <a:pt x="229" y="27"/>
                    </a:lnTo>
                    <a:lnTo>
                      <a:pt x="235" y="31"/>
                    </a:lnTo>
                    <a:lnTo>
                      <a:pt x="241" y="36"/>
                    </a:lnTo>
                    <a:lnTo>
                      <a:pt x="246" y="40"/>
                    </a:lnTo>
                    <a:lnTo>
                      <a:pt x="251" y="45"/>
                    </a:lnTo>
                    <a:lnTo>
                      <a:pt x="256" y="51"/>
                    </a:lnTo>
                    <a:lnTo>
                      <a:pt x="261" y="55"/>
                    </a:lnTo>
                    <a:lnTo>
                      <a:pt x="265" y="61"/>
                    </a:lnTo>
                    <a:lnTo>
                      <a:pt x="269" y="67"/>
                    </a:lnTo>
                    <a:lnTo>
                      <a:pt x="272" y="73"/>
                    </a:lnTo>
                    <a:lnTo>
                      <a:pt x="276" y="80"/>
                    </a:lnTo>
                    <a:lnTo>
                      <a:pt x="279" y="85"/>
                    </a:lnTo>
                    <a:lnTo>
                      <a:pt x="281" y="92"/>
                    </a:lnTo>
                    <a:lnTo>
                      <a:pt x="284" y="99"/>
                    </a:lnTo>
                    <a:lnTo>
                      <a:pt x="286" y="106"/>
                    </a:lnTo>
                    <a:lnTo>
                      <a:pt x="288" y="113"/>
                    </a:lnTo>
                    <a:lnTo>
                      <a:pt x="289" y="120"/>
                    </a:lnTo>
                    <a:lnTo>
                      <a:pt x="291" y="127"/>
                    </a:lnTo>
                    <a:lnTo>
                      <a:pt x="292" y="135"/>
                    </a:lnTo>
                    <a:lnTo>
                      <a:pt x="292" y="142"/>
                    </a:lnTo>
                    <a:lnTo>
                      <a:pt x="292" y="150"/>
                    </a:lnTo>
                    <a:lnTo>
                      <a:pt x="292" y="157"/>
                    </a:lnTo>
                    <a:lnTo>
                      <a:pt x="292" y="164"/>
                    </a:lnTo>
                    <a:lnTo>
                      <a:pt x="291" y="172"/>
                    </a:lnTo>
                    <a:lnTo>
                      <a:pt x="288" y="179"/>
                    </a:lnTo>
                    <a:lnTo>
                      <a:pt x="287" y="185"/>
                    </a:lnTo>
                    <a:lnTo>
                      <a:pt x="285" y="192"/>
                    </a:lnTo>
                    <a:lnTo>
                      <a:pt x="282" y="199"/>
                    </a:lnTo>
                    <a:lnTo>
                      <a:pt x="280" y="206"/>
                    </a:lnTo>
                    <a:lnTo>
                      <a:pt x="277" y="212"/>
                    </a:lnTo>
                    <a:lnTo>
                      <a:pt x="273" y="219"/>
                    </a:lnTo>
                    <a:lnTo>
                      <a:pt x="270" y="225"/>
                    </a:lnTo>
                    <a:lnTo>
                      <a:pt x="265" y="230"/>
                    </a:lnTo>
                    <a:lnTo>
                      <a:pt x="262" y="236"/>
                    </a:lnTo>
                    <a:lnTo>
                      <a:pt x="257" y="242"/>
                    </a:lnTo>
                    <a:lnTo>
                      <a:pt x="252" y="246"/>
                    </a:lnTo>
                    <a:lnTo>
                      <a:pt x="248" y="251"/>
                    </a:lnTo>
                    <a:lnTo>
                      <a:pt x="242" y="257"/>
                    </a:lnTo>
                    <a:lnTo>
                      <a:pt x="236" y="260"/>
                    </a:lnTo>
                    <a:lnTo>
                      <a:pt x="232" y="265"/>
                    </a:lnTo>
                    <a:lnTo>
                      <a:pt x="226" y="269"/>
                    </a:lnTo>
                    <a:lnTo>
                      <a:pt x="219" y="273"/>
                    </a:lnTo>
                    <a:lnTo>
                      <a:pt x="213" y="276"/>
                    </a:lnTo>
                    <a:lnTo>
                      <a:pt x="208" y="280"/>
                    </a:lnTo>
                    <a:lnTo>
                      <a:pt x="201" y="282"/>
                    </a:lnTo>
                    <a:lnTo>
                      <a:pt x="194" y="284"/>
                    </a:lnTo>
                    <a:lnTo>
                      <a:pt x="187" y="287"/>
                    </a:lnTo>
                    <a:lnTo>
                      <a:pt x="180" y="289"/>
                    </a:lnTo>
                    <a:lnTo>
                      <a:pt x="173" y="290"/>
                    </a:lnTo>
                    <a:lnTo>
                      <a:pt x="166" y="291"/>
                    </a:lnTo>
                    <a:lnTo>
                      <a:pt x="158" y="293"/>
                    </a:lnTo>
                    <a:lnTo>
                      <a:pt x="151" y="293"/>
                    </a:lnTo>
                    <a:lnTo>
                      <a:pt x="143" y="293"/>
                    </a:lnTo>
                    <a:lnTo>
                      <a:pt x="136" y="293"/>
                    </a:lnTo>
                    <a:lnTo>
                      <a:pt x="128" y="291"/>
                    </a:lnTo>
                    <a:lnTo>
                      <a:pt x="121" y="290"/>
                    </a:lnTo>
                    <a:lnTo>
                      <a:pt x="114" y="289"/>
                    </a:lnTo>
                    <a:lnTo>
                      <a:pt x="107" y="288"/>
                    </a:lnTo>
                    <a:lnTo>
                      <a:pt x="100" y="286"/>
                    </a:lnTo>
                    <a:lnTo>
                      <a:pt x="94" y="283"/>
                    </a:lnTo>
                    <a:lnTo>
                      <a:pt x="87" y="280"/>
                    </a:lnTo>
                    <a:lnTo>
                      <a:pt x="81" y="278"/>
                    </a:lnTo>
                    <a:lnTo>
                      <a:pt x="74" y="274"/>
                    </a:lnTo>
                    <a:lnTo>
                      <a:pt x="68" y="271"/>
                    </a:lnTo>
                    <a:lnTo>
                      <a:pt x="62" y="266"/>
                    </a:lnTo>
                    <a:lnTo>
                      <a:pt x="57" y="263"/>
                    </a:lnTo>
                    <a:lnTo>
                      <a:pt x="51" y="258"/>
                    </a:lnTo>
                    <a:lnTo>
                      <a:pt x="46" y="253"/>
                    </a:lnTo>
                    <a:lnTo>
                      <a:pt x="41" y="248"/>
                    </a:lnTo>
                    <a:lnTo>
                      <a:pt x="36" y="243"/>
                    </a:lnTo>
                    <a:lnTo>
                      <a:pt x="31" y="237"/>
                    </a:lnTo>
                    <a:lnTo>
                      <a:pt x="28" y="231"/>
                    </a:lnTo>
                    <a:lnTo>
                      <a:pt x="23" y="226"/>
                    </a:lnTo>
                    <a:lnTo>
                      <a:pt x="20" y="220"/>
                    </a:lnTo>
                    <a:lnTo>
                      <a:pt x="16" y="214"/>
                    </a:lnTo>
                    <a:lnTo>
                      <a:pt x="13" y="207"/>
                    </a:lnTo>
                    <a:lnTo>
                      <a:pt x="11" y="202"/>
                    </a:lnTo>
                    <a:lnTo>
                      <a:pt x="8" y="195"/>
                    </a:lnTo>
                    <a:lnTo>
                      <a:pt x="6" y="188"/>
                    </a:lnTo>
                    <a:lnTo>
                      <a:pt x="4" y="181"/>
                    </a:lnTo>
                    <a:lnTo>
                      <a:pt x="2" y="174"/>
                    </a:lnTo>
                    <a:lnTo>
                      <a:pt x="1" y="166"/>
                    </a:lnTo>
                    <a:lnTo>
                      <a:pt x="0" y="159"/>
                    </a:lnTo>
                    <a:lnTo>
                      <a:pt x="0" y="152"/>
                    </a:lnTo>
                    <a:lnTo>
                      <a:pt x="0" y="144"/>
                    </a:lnTo>
                    <a:lnTo>
                      <a:pt x="0" y="137"/>
                    </a:lnTo>
                    <a:lnTo>
                      <a:pt x="1" y="129"/>
                    </a:lnTo>
                    <a:lnTo>
                      <a:pt x="2" y="122"/>
                    </a:lnTo>
                    <a:lnTo>
                      <a:pt x="4" y="115"/>
                    </a:lnTo>
                    <a:lnTo>
                      <a:pt x="5" y="107"/>
                    </a:lnTo>
                    <a:lnTo>
                      <a:pt x="7" y="100"/>
                    </a:lnTo>
                    <a:lnTo>
                      <a:pt x="9" y="94"/>
                    </a:lnTo>
                    <a:lnTo>
                      <a:pt x="13" y="88"/>
                    </a:lnTo>
                    <a:lnTo>
                      <a:pt x="15" y="81"/>
                    </a:lnTo>
                    <a:lnTo>
                      <a:pt x="19" y="75"/>
                    </a:lnTo>
                    <a:lnTo>
                      <a:pt x="22" y="69"/>
                    </a:lnTo>
                    <a:lnTo>
                      <a:pt x="27" y="63"/>
                    </a:lnTo>
                    <a:lnTo>
                      <a:pt x="30" y="58"/>
                    </a:lnTo>
                    <a:lnTo>
                      <a:pt x="35" y="52"/>
                    </a:lnTo>
                    <a:lnTo>
                      <a:pt x="39" y="46"/>
                    </a:lnTo>
                    <a:lnTo>
                      <a:pt x="45" y="42"/>
                    </a:lnTo>
                    <a:lnTo>
                      <a:pt x="50" y="37"/>
                    </a:lnTo>
                    <a:lnTo>
                      <a:pt x="55" y="32"/>
                    </a:lnTo>
                    <a:lnTo>
                      <a:pt x="61" y="28"/>
                    </a:lnTo>
                    <a:lnTo>
                      <a:pt x="67" y="24"/>
                    </a:lnTo>
                    <a:lnTo>
                      <a:pt x="73" y="21"/>
                    </a:lnTo>
                    <a:lnTo>
                      <a:pt x="79" y="17"/>
                    </a:lnTo>
                    <a:lnTo>
                      <a:pt x="85" y="14"/>
                    </a:lnTo>
                    <a:lnTo>
                      <a:pt x="91" y="10"/>
                    </a:lnTo>
                    <a:lnTo>
                      <a:pt x="98" y="8"/>
                    </a:lnTo>
                    <a:lnTo>
                      <a:pt x="105" y="6"/>
                    </a:lnTo>
                    <a:lnTo>
                      <a:pt x="112" y="5"/>
                    </a:lnTo>
                    <a:lnTo>
                      <a:pt x="119" y="2"/>
                    </a:lnTo>
                    <a:lnTo>
                      <a:pt x="127" y="1"/>
                    </a:lnTo>
                    <a:lnTo>
                      <a:pt x="134" y="1"/>
                    </a:lnTo>
                    <a:lnTo>
                      <a:pt x="141" y="0"/>
                    </a:lnTo>
                    <a:lnTo>
                      <a:pt x="149" y="0"/>
                    </a:lnTo>
                  </a:path>
                </a:pathLst>
              </a:custGeom>
              <a:noFill/>
              <a:ln w="0">
                <a:solidFill>
                  <a:srgbClr val="000000"/>
                </a:solidFill>
                <a:prstDash val="solid"/>
                <a:round/>
                <a:headEnd/>
                <a:tailEnd/>
              </a:ln>
            </p:spPr>
            <p:txBody>
              <a:bodyPr/>
              <a:lstStyle/>
              <a:p>
                <a:endParaRPr lang="en-GB"/>
              </a:p>
            </p:txBody>
          </p:sp>
          <p:sp>
            <p:nvSpPr>
              <p:cNvPr id="519" name="Freeform 432"/>
              <p:cNvSpPr>
                <a:spLocks/>
              </p:cNvSpPr>
              <p:nvPr/>
            </p:nvSpPr>
            <p:spPr bwMode="auto">
              <a:xfrm>
                <a:off x="3275" y="2162"/>
                <a:ext cx="130" cy="130"/>
              </a:xfrm>
              <a:custGeom>
                <a:avLst/>
                <a:gdLst>
                  <a:gd name="T0" fmla="*/ 36 w 262"/>
                  <a:gd name="T1" fmla="*/ 1 h 260"/>
                  <a:gd name="T2" fmla="*/ 41 w 262"/>
                  <a:gd name="T3" fmla="*/ 1 h 260"/>
                  <a:gd name="T4" fmla="*/ 45 w 262"/>
                  <a:gd name="T5" fmla="*/ 3 h 260"/>
                  <a:gd name="T6" fmla="*/ 50 w 262"/>
                  <a:gd name="T7" fmla="*/ 5 h 260"/>
                  <a:gd name="T8" fmla="*/ 53 w 262"/>
                  <a:gd name="T9" fmla="*/ 7 h 260"/>
                  <a:gd name="T10" fmla="*/ 57 w 262"/>
                  <a:gd name="T11" fmla="*/ 11 h 260"/>
                  <a:gd name="T12" fmla="*/ 59 w 262"/>
                  <a:gd name="T13" fmla="*/ 14 h 260"/>
                  <a:gd name="T14" fmla="*/ 62 w 262"/>
                  <a:gd name="T15" fmla="*/ 19 h 260"/>
                  <a:gd name="T16" fmla="*/ 63 w 262"/>
                  <a:gd name="T17" fmla="*/ 23 h 260"/>
                  <a:gd name="T18" fmla="*/ 65 w 262"/>
                  <a:gd name="T19" fmla="*/ 28 h 260"/>
                  <a:gd name="T20" fmla="*/ 65 w 262"/>
                  <a:gd name="T21" fmla="*/ 33 h 260"/>
                  <a:gd name="T22" fmla="*/ 64 w 262"/>
                  <a:gd name="T23" fmla="*/ 38 h 260"/>
                  <a:gd name="T24" fmla="*/ 63 w 262"/>
                  <a:gd name="T25" fmla="*/ 43 h 260"/>
                  <a:gd name="T26" fmla="*/ 61 w 262"/>
                  <a:gd name="T27" fmla="*/ 47 h 260"/>
                  <a:gd name="T28" fmla="*/ 59 w 262"/>
                  <a:gd name="T29" fmla="*/ 51 h 260"/>
                  <a:gd name="T30" fmla="*/ 56 w 262"/>
                  <a:gd name="T31" fmla="*/ 55 h 260"/>
                  <a:gd name="T32" fmla="*/ 52 w 262"/>
                  <a:gd name="T33" fmla="*/ 58 h 260"/>
                  <a:gd name="T34" fmla="*/ 49 w 262"/>
                  <a:gd name="T35" fmla="*/ 60 h 260"/>
                  <a:gd name="T36" fmla="*/ 44 w 262"/>
                  <a:gd name="T37" fmla="*/ 62 h 260"/>
                  <a:gd name="T38" fmla="*/ 40 w 262"/>
                  <a:gd name="T39" fmla="*/ 65 h 260"/>
                  <a:gd name="T40" fmla="*/ 35 w 262"/>
                  <a:gd name="T41" fmla="*/ 65 h 260"/>
                  <a:gd name="T42" fmla="*/ 30 w 262"/>
                  <a:gd name="T43" fmla="*/ 65 h 260"/>
                  <a:gd name="T44" fmla="*/ 25 w 262"/>
                  <a:gd name="T45" fmla="*/ 65 h 260"/>
                  <a:gd name="T46" fmla="*/ 21 w 262"/>
                  <a:gd name="T47" fmla="*/ 63 h 260"/>
                  <a:gd name="T48" fmla="*/ 16 w 262"/>
                  <a:gd name="T49" fmla="*/ 61 h 260"/>
                  <a:gd name="T50" fmla="*/ 12 w 262"/>
                  <a:gd name="T51" fmla="*/ 58 h 260"/>
                  <a:gd name="T52" fmla="*/ 9 w 262"/>
                  <a:gd name="T53" fmla="*/ 55 h 260"/>
                  <a:gd name="T54" fmla="*/ 6 w 262"/>
                  <a:gd name="T55" fmla="*/ 51 h 260"/>
                  <a:gd name="T56" fmla="*/ 3 w 262"/>
                  <a:gd name="T57" fmla="*/ 47 h 260"/>
                  <a:gd name="T58" fmla="*/ 2 w 262"/>
                  <a:gd name="T59" fmla="*/ 43 h 260"/>
                  <a:gd name="T60" fmla="*/ 0 w 262"/>
                  <a:gd name="T61" fmla="*/ 38 h 260"/>
                  <a:gd name="T62" fmla="*/ 0 w 262"/>
                  <a:gd name="T63" fmla="*/ 33 h 260"/>
                  <a:gd name="T64" fmla="*/ 0 w 262"/>
                  <a:gd name="T65" fmla="*/ 28 h 260"/>
                  <a:gd name="T66" fmla="*/ 1 w 262"/>
                  <a:gd name="T67" fmla="*/ 24 h 260"/>
                  <a:gd name="T68" fmla="*/ 3 w 262"/>
                  <a:gd name="T69" fmla="*/ 19 h 260"/>
                  <a:gd name="T70" fmla="*/ 5 w 262"/>
                  <a:gd name="T71" fmla="*/ 15 h 260"/>
                  <a:gd name="T72" fmla="*/ 7 w 262"/>
                  <a:gd name="T73" fmla="*/ 11 h 260"/>
                  <a:gd name="T74" fmla="*/ 11 w 262"/>
                  <a:gd name="T75" fmla="*/ 8 h 260"/>
                  <a:gd name="T76" fmla="*/ 15 w 262"/>
                  <a:gd name="T77" fmla="*/ 5 h 260"/>
                  <a:gd name="T78" fmla="*/ 19 w 262"/>
                  <a:gd name="T79" fmla="*/ 3 h 260"/>
                  <a:gd name="T80" fmla="*/ 23 w 262"/>
                  <a:gd name="T81" fmla="*/ 1 h 260"/>
                  <a:gd name="T82" fmla="*/ 28 w 262"/>
                  <a:gd name="T83" fmla="*/ 1 h 260"/>
                  <a:gd name="T84" fmla="*/ 33 w 262"/>
                  <a:gd name="T85" fmla="*/ 0 h 2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2"/>
                  <a:gd name="T130" fmla="*/ 0 h 260"/>
                  <a:gd name="T131" fmla="*/ 262 w 262"/>
                  <a:gd name="T132" fmla="*/ 260 h 2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2" h="260">
                    <a:moveTo>
                      <a:pt x="134" y="0"/>
                    </a:moveTo>
                    <a:lnTo>
                      <a:pt x="140" y="0"/>
                    </a:lnTo>
                    <a:lnTo>
                      <a:pt x="146" y="1"/>
                    </a:lnTo>
                    <a:lnTo>
                      <a:pt x="153" y="2"/>
                    </a:lnTo>
                    <a:lnTo>
                      <a:pt x="159" y="4"/>
                    </a:lnTo>
                    <a:lnTo>
                      <a:pt x="166" y="5"/>
                    </a:lnTo>
                    <a:lnTo>
                      <a:pt x="172" y="7"/>
                    </a:lnTo>
                    <a:lnTo>
                      <a:pt x="178" y="8"/>
                    </a:lnTo>
                    <a:lnTo>
                      <a:pt x="183" y="12"/>
                    </a:lnTo>
                    <a:lnTo>
                      <a:pt x="189" y="14"/>
                    </a:lnTo>
                    <a:lnTo>
                      <a:pt x="195" y="16"/>
                    </a:lnTo>
                    <a:lnTo>
                      <a:pt x="201" y="20"/>
                    </a:lnTo>
                    <a:lnTo>
                      <a:pt x="205" y="23"/>
                    </a:lnTo>
                    <a:lnTo>
                      <a:pt x="211" y="28"/>
                    </a:lnTo>
                    <a:lnTo>
                      <a:pt x="216" y="31"/>
                    </a:lnTo>
                    <a:lnTo>
                      <a:pt x="220" y="36"/>
                    </a:lnTo>
                    <a:lnTo>
                      <a:pt x="225" y="39"/>
                    </a:lnTo>
                    <a:lnTo>
                      <a:pt x="229" y="44"/>
                    </a:lnTo>
                    <a:lnTo>
                      <a:pt x="233" y="50"/>
                    </a:lnTo>
                    <a:lnTo>
                      <a:pt x="236" y="54"/>
                    </a:lnTo>
                    <a:lnTo>
                      <a:pt x="240" y="59"/>
                    </a:lnTo>
                    <a:lnTo>
                      <a:pt x="243" y="65"/>
                    </a:lnTo>
                    <a:lnTo>
                      <a:pt x="247" y="70"/>
                    </a:lnTo>
                    <a:lnTo>
                      <a:pt x="249" y="76"/>
                    </a:lnTo>
                    <a:lnTo>
                      <a:pt x="252" y="82"/>
                    </a:lnTo>
                    <a:lnTo>
                      <a:pt x="254" y="88"/>
                    </a:lnTo>
                    <a:lnTo>
                      <a:pt x="256" y="93"/>
                    </a:lnTo>
                    <a:lnTo>
                      <a:pt x="258" y="100"/>
                    </a:lnTo>
                    <a:lnTo>
                      <a:pt x="259" y="106"/>
                    </a:lnTo>
                    <a:lnTo>
                      <a:pt x="261" y="113"/>
                    </a:lnTo>
                    <a:lnTo>
                      <a:pt x="261" y="119"/>
                    </a:lnTo>
                    <a:lnTo>
                      <a:pt x="262" y="126"/>
                    </a:lnTo>
                    <a:lnTo>
                      <a:pt x="262" y="133"/>
                    </a:lnTo>
                    <a:lnTo>
                      <a:pt x="261" y="139"/>
                    </a:lnTo>
                    <a:lnTo>
                      <a:pt x="261" y="146"/>
                    </a:lnTo>
                    <a:lnTo>
                      <a:pt x="259" y="152"/>
                    </a:lnTo>
                    <a:lnTo>
                      <a:pt x="258" y="159"/>
                    </a:lnTo>
                    <a:lnTo>
                      <a:pt x="257" y="165"/>
                    </a:lnTo>
                    <a:lnTo>
                      <a:pt x="255" y="172"/>
                    </a:lnTo>
                    <a:lnTo>
                      <a:pt x="252" y="177"/>
                    </a:lnTo>
                    <a:lnTo>
                      <a:pt x="250" y="183"/>
                    </a:lnTo>
                    <a:lnTo>
                      <a:pt x="248" y="189"/>
                    </a:lnTo>
                    <a:lnTo>
                      <a:pt x="244" y="195"/>
                    </a:lnTo>
                    <a:lnTo>
                      <a:pt x="241" y="199"/>
                    </a:lnTo>
                    <a:lnTo>
                      <a:pt x="237" y="205"/>
                    </a:lnTo>
                    <a:lnTo>
                      <a:pt x="234" y="210"/>
                    </a:lnTo>
                    <a:lnTo>
                      <a:pt x="231" y="214"/>
                    </a:lnTo>
                    <a:lnTo>
                      <a:pt x="226" y="220"/>
                    </a:lnTo>
                    <a:lnTo>
                      <a:pt x="221" y="224"/>
                    </a:lnTo>
                    <a:lnTo>
                      <a:pt x="217" y="228"/>
                    </a:lnTo>
                    <a:lnTo>
                      <a:pt x="212" y="233"/>
                    </a:lnTo>
                    <a:lnTo>
                      <a:pt x="208" y="236"/>
                    </a:lnTo>
                    <a:lnTo>
                      <a:pt x="202" y="240"/>
                    </a:lnTo>
                    <a:lnTo>
                      <a:pt x="197" y="243"/>
                    </a:lnTo>
                    <a:lnTo>
                      <a:pt x="191" y="245"/>
                    </a:lnTo>
                    <a:lnTo>
                      <a:pt x="186" y="249"/>
                    </a:lnTo>
                    <a:lnTo>
                      <a:pt x="180" y="251"/>
                    </a:lnTo>
                    <a:lnTo>
                      <a:pt x="174" y="253"/>
                    </a:lnTo>
                    <a:lnTo>
                      <a:pt x="167" y="256"/>
                    </a:lnTo>
                    <a:lnTo>
                      <a:pt x="161" y="257"/>
                    </a:lnTo>
                    <a:lnTo>
                      <a:pt x="155" y="258"/>
                    </a:lnTo>
                    <a:lnTo>
                      <a:pt x="149" y="259"/>
                    </a:lnTo>
                    <a:lnTo>
                      <a:pt x="142" y="260"/>
                    </a:lnTo>
                    <a:lnTo>
                      <a:pt x="135" y="260"/>
                    </a:lnTo>
                    <a:lnTo>
                      <a:pt x="129" y="260"/>
                    </a:lnTo>
                    <a:lnTo>
                      <a:pt x="122" y="260"/>
                    </a:lnTo>
                    <a:lnTo>
                      <a:pt x="115" y="259"/>
                    </a:lnTo>
                    <a:lnTo>
                      <a:pt x="108" y="258"/>
                    </a:lnTo>
                    <a:lnTo>
                      <a:pt x="103" y="257"/>
                    </a:lnTo>
                    <a:lnTo>
                      <a:pt x="96" y="256"/>
                    </a:lnTo>
                    <a:lnTo>
                      <a:pt x="90" y="253"/>
                    </a:lnTo>
                    <a:lnTo>
                      <a:pt x="84" y="252"/>
                    </a:lnTo>
                    <a:lnTo>
                      <a:pt x="79" y="249"/>
                    </a:lnTo>
                    <a:lnTo>
                      <a:pt x="73" y="247"/>
                    </a:lnTo>
                    <a:lnTo>
                      <a:pt x="67" y="244"/>
                    </a:lnTo>
                    <a:lnTo>
                      <a:pt x="61" y="241"/>
                    </a:lnTo>
                    <a:lnTo>
                      <a:pt x="57" y="237"/>
                    </a:lnTo>
                    <a:lnTo>
                      <a:pt x="51" y="234"/>
                    </a:lnTo>
                    <a:lnTo>
                      <a:pt x="46" y="229"/>
                    </a:lnTo>
                    <a:lnTo>
                      <a:pt x="42" y="225"/>
                    </a:lnTo>
                    <a:lnTo>
                      <a:pt x="37" y="221"/>
                    </a:lnTo>
                    <a:lnTo>
                      <a:pt x="34" y="217"/>
                    </a:lnTo>
                    <a:lnTo>
                      <a:pt x="29" y="211"/>
                    </a:lnTo>
                    <a:lnTo>
                      <a:pt x="26" y="206"/>
                    </a:lnTo>
                    <a:lnTo>
                      <a:pt x="22" y="202"/>
                    </a:lnTo>
                    <a:lnTo>
                      <a:pt x="19" y="196"/>
                    </a:lnTo>
                    <a:lnTo>
                      <a:pt x="15" y="190"/>
                    </a:lnTo>
                    <a:lnTo>
                      <a:pt x="13" y="184"/>
                    </a:lnTo>
                    <a:lnTo>
                      <a:pt x="11" y="179"/>
                    </a:lnTo>
                    <a:lnTo>
                      <a:pt x="8" y="173"/>
                    </a:lnTo>
                    <a:lnTo>
                      <a:pt x="6" y="167"/>
                    </a:lnTo>
                    <a:lnTo>
                      <a:pt x="4" y="160"/>
                    </a:lnTo>
                    <a:lnTo>
                      <a:pt x="2" y="154"/>
                    </a:lnTo>
                    <a:lnTo>
                      <a:pt x="1" y="148"/>
                    </a:lnTo>
                    <a:lnTo>
                      <a:pt x="1" y="142"/>
                    </a:lnTo>
                    <a:lnTo>
                      <a:pt x="0" y="135"/>
                    </a:lnTo>
                    <a:lnTo>
                      <a:pt x="0" y="128"/>
                    </a:lnTo>
                    <a:lnTo>
                      <a:pt x="1" y="121"/>
                    </a:lnTo>
                    <a:lnTo>
                      <a:pt x="1" y="115"/>
                    </a:lnTo>
                    <a:lnTo>
                      <a:pt x="2" y="108"/>
                    </a:lnTo>
                    <a:lnTo>
                      <a:pt x="4" y="102"/>
                    </a:lnTo>
                    <a:lnTo>
                      <a:pt x="5" y="96"/>
                    </a:lnTo>
                    <a:lnTo>
                      <a:pt x="7" y="90"/>
                    </a:lnTo>
                    <a:lnTo>
                      <a:pt x="9" y="83"/>
                    </a:lnTo>
                    <a:lnTo>
                      <a:pt x="12" y="77"/>
                    </a:lnTo>
                    <a:lnTo>
                      <a:pt x="14" y="72"/>
                    </a:lnTo>
                    <a:lnTo>
                      <a:pt x="17" y="66"/>
                    </a:lnTo>
                    <a:lnTo>
                      <a:pt x="21" y="61"/>
                    </a:lnTo>
                    <a:lnTo>
                      <a:pt x="24" y="55"/>
                    </a:lnTo>
                    <a:lnTo>
                      <a:pt x="28" y="51"/>
                    </a:lnTo>
                    <a:lnTo>
                      <a:pt x="31" y="46"/>
                    </a:lnTo>
                    <a:lnTo>
                      <a:pt x="36" y="42"/>
                    </a:lnTo>
                    <a:lnTo>
                      <a:pt x="40" y="37"/>
                    </a:lnTo>
                    <a:lnTo>
                      <a:pt x="45" y="32"/>
                    </a:lnTo>
                    <a:lnTo>
                      <a:pt x="50" y="29"/>
                    </a:lnTo>
                    <a:lnTo>
                      <a:pt x="54" y="24"/>
                    </a:lnTo>
                    <a:lnTo>
                      <a:pt x="60" y="21"/>
                    </a:lnTo>
                    <a:lnTo>
                      <a:pt x="66" y="17"/>
                    </a:lnTo>
                    <a:lnTo>
                      <a:pt x="70" y="15"/>
                    </a:lnTo>
                    <a:lnTo>
                      <a:pt x="76" y="12"/>
                    </a:lnTo>
                    <a:lnTo>
                      <a:pt x="82" y="9"/>
                    </a:lnTo>
                    <a:lnTo>
                      <a:pt x="89" y="7"/>
                    </a:lnTo>
                    <a:lnTo>
                      <a:pt x="95" y="5"/>
                    </a:lnTo>
                    <a:lnTo>
                      <a:pt x="100" y="4"/>
                    </a:lnTo>
                    <a:lnTo>
                      <a:pt x="107" y="2"/>
                    </a:lnTo>
                    <a:lnTo>
                      <a:pt x="113" y="1"/>
                    </a:lnTo>
                    <a:lnTo>
                      <a:pt x="120" y="0"/>
                    </a:lnTo>
                    <a:lnTo>
                      <a:pt x="127" y="0"/>
                    </a:lnTo>
                    <a:lnTo>
                      <a:pt x="134" y="0"/>
                    </a:lnTo>
                    <a:close/>
                  </a:path>
                </a:pathLst>
              </a:custGeom>
              <a:solidFill>
                <a:srgbClr val="E5E5E5"/>
              </a:solidFill>
              <a:ln w="9525">
                <a:noFill/>
                <a:round/>
                <a:headEnd/>
                <a:tailEnd/>
              </a:ln>
            </p:spPr>
            <p:txBody>
              <a:bodyPr/>
              <a:lstStyle/>
              <a:p>
                <a:endParaRPr lang="en-GB"/>
              </a:p>
            </p:txBody>
          </p:sp>
          <p:sp>
            <p:nvSpPr>
              <p:cNvPr id="520" name="Freeform 433"/>
              <p:cNvSpPr>
                <a:spLocks/>
              </p:cNvSpPr>
              <p:nvPr/>
            </p:nvSpPr>
            <p:spPr bwMode="auto">
              <a:xfrm>
                <a:off x="3341" y="2160"/>
                <a:ext cx="65" cy="68"/>
              </a:xfrm>
              <a:custGeom>
                <a:avLst/>
                <a:gdLst>
                  <a:gd name="T0" fmla="*/ 33 w 130"/>
                  <a:gd name="T1" fmla="*/ 32 h 135"/>
                  <a:gd name="T2" fmla="*/ 33 w 130"/>
                  <a:gd name="T3" fmla="*/ 29 h 135"/>
                  <a:gd name="T4" fmla="*/ 31 w 130"/>
                  <a:gd name="T5" fmla="*/ 26 h 135"/>
                  <a:gd name="T6" fmla="*/ 30 w 130"/>
                  <a:gd name="T7" fmla="*/ 23 h 135"/>
                  <a:gd name="T8" fmla="*/ 29 w 130"/>
                  <a:gd name="T9" fmla="*/ 20 h 135"/>
                  <a:gd name="T10" fmla="*/ 28 w 130"/>
                  <a:gd name="T11" fmla="*/ 17 h 135"/>
                  <a:gd name="T12" fmla="*/ 26 w 130"/>
                  <a:gd name="T13" fmla="*/ 14 h 135"/>
                  <a:gd name="T14" fmla="*/ 24 w 130"/>
                  <a:gd name="T15" fmla="*/ 12 h 135"/>
                  <a:gd name="T16" fmla="*/ 22 w 130"/>
                  <a:gd name="T17" fmla="*/ 9 h 135"/>
                  <a:gd name="T18" fmla="*/ 19 w 130"/>
                  <a:gd name="T19" fmla="*/ 7 h 135"/>
                  <a:gd name="T20" fmla="*/ 17 w 130"/>
                  <a:gd name="T21" fmla="*/ 6 h 135"/>
                  <a:gd name="T22" fmla="*/ 14 w 130"/>
                  <a:gd name="T23" fmla="*/ 4 h 135"/>
                  <a:gd name="T24" fmla="*/ 11 w 130"/>
                  <a:gd name="T25" fmla="*/ 3 h 135"/>
                  <a:gd name="T26" fmla="*/ 8 w 130"/>
                  <a:gd name="T27" fmla="*/ 1 h 135"/>
                  <a:gd name="T28" fmla="*/ 4 w 130"/>
                  <a:gd name="T29" fmla="*/ 1 h 135"/>
                  <a:gd name="T30" fmla="*/ 1 w 130"/>
                  <a:gd name="T31" fmla="*/ 0 h 135"/>
                  <a:gd name="T32" fmla="*/ 0 w 130"/>
                  <a:gd name="T33" fmla="*/ 1 h 135"/>
                  <a:gd name="T34" fmla="*/ 3 w 130"/>
                  <a:gd name="T35" fmla="*/ 2 h 135"/>
                  <a:gd name="T36" fmla="*/ 6 w 130"/>
                  <a:gd name="T37" fmla="*/ 2 h 135"/>
                  <a:gd name="T38" fmla="*/ 9 w 130"/>
                  <a:gd name="T39" fmla="*/ 3 h 135"/>
                  <a:gd name="T40" fmla="*/ 12 w 130"/>
                  <a:gd name="T41" fmla="*/ 4 h 135"/>
                  <a:gd name="T42" fmla="*/ 15 w 130"/>
                  <a:gd name="T43" fmla="*/ 6 h 135"/>
                  <a:gd name="T44" fmla="*/ 17 w 130"/>
                  <a:gd name="T45" fmla="*/ 7 h 135"/>
                  <a:gd name="T46" fmla="*/ 20 w 130"/>
                  <a:gd name="T47" fmla="*/ 9 h 135"/>
                  <a:gd name="T48" fmla="*/ 22 w 130"/>
                  <a:gd name="T49" fmla="*/ 11 h 135"/>
                  <a:gd name="T50" fmla="*/ 24 w 130"/>
                  <a:gd name="T51" fmla="*/ 14 h 135"/>
                  <a:gd name="T52" fmla="*/ 26 w 130"/>
                  <a:gd name="T53" fmla="*/ 16 h 135"/>
                  <a:gd name="T54" fmla="*/ 27 w 130"/>
                  <a:gd name="T55" fmla="*/ 19 h 135"/>
                  <a:gd name="T56" fmla="*/ 29 w 130"/>
                  <a:gd name="T57" fmla="*/ 22 h 135"/>
                  <a:gd name="T58" fmla="*/ 30 w 130"/>
                  <a:gd name="T59" fmla="*/ 25 h 135"/>
                  <a:gd name="T60" fmla="*/ 30 w 130"/>
                  <a:gd name="T61" fmla="*/ 28 h 135"/>
                  <a:gd name="T62" fmla="*/ 31 w 130"/>
                  <a:gd name="T63" fmla="*/ 31 h 135"/>
                  <a:gd name="T64" fmla="*/ 31 w 130"/>
                  <a:gd name="T65" fmla="*/ 34 h 1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0"/>
                  <a:gd name="T100" fmla="*/ 0 h 135"/>
                  <a:gd name="T101" fmla="*/ 130 w 130"/>
                  <a:gd name="T102" fmla="*/ 135 h 1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0" h="135">
                    <a:moveTo>
                      <a:pt x="130" y="135"/>
                    </a:moveTo>
                    <a:lnTo>
                      <a:pt x="130" y="128"/>
                    </a:lnTo>
                    <a:lnTo>
                      <a:pt x="129" y="121"/>
                    </a:lnTo>
                    <a:lnTo>
                      <a:pt x="129" y="114"/>
                    </a:lnTo>
                    <a:lnTo>
                      <a:pt x="128" y="108"/>
                    </a:lnTo>
                    <a:lnTo>
                      <a:pt x="127" y="101"/>
                    </a:lnTo>
                    <a:lnTo>
                      <a:pt x="124" y="95"/>
                    </a:lnTo>
                    <a:lnTo>
                      <a:pt x="122" y="89"/>
                    </a:lnTo>
                    <a:lnTo>
                      <a:pt x="120" y="83"/>
                    </a:lnTo>
                    <a:lnTo>
                      <a:pt x="117" y="77"/>
                    </a:lnTo>
                    <a:lnTo>
                      <a:pt x="115" y="71"/>
                    </a:lnTo>
                    <a:lnTo>
                      <a:pt x="112" y="66"/>
                    </a:lnTo>
                    <a:lnTo>
                      <a:pt x="108" y="60"/>
                    </a:lnTo>
                    <a:lnTo>
                      <a:pt x="105" y="55"/>
                    </a:lnTo>
                    <a:lnTo>
                      <a:pt x="101" y="49"/>
                    </a:lnTo>
                    <a:lnTo>
                      <a:pt x="97" y="45"/>
                    </a:lnTo>
                    <a:lnTo>
                      <a:pt x="92" y="40"/>
                    </a:lnTo>
                    <a:lnTo>
                      <a:pt x="89" y="36"/>
                    </a:lnTo>
                    <a:lnTo>
                      <a:pt x="83" y="31"/>
                    </a:lnTo>
                    <a:lnTo>
                      <a:pt x="78" y="28"/>
                    </a:lnTo>
                    <a:lnTo>
                      <a:pt x="74" y="24"/>
                    </a:lnTo>
                    <a:lnTo>
                      <a:pt x="68" y="21"/>
                    </a:lnTo>
                    <a:lnTo>
                      <a:pt x="62" y="17"/>
                    </a:lnTo>
                    <a:lnTo>
                      <a:pt x="56" y="14"/>
                    </a:lnTo>
                    <a:lnTo>
                      <a:pt x="50" y="11"/>
                    </a:lnTo>
                    <a:lnTo>
                      <a:pt x="45" y="9"/>
                    </a:lnTo>
                    <a:lnTo>
                      <a:pt x="39" y="7"/>
                    </a:lnTo>
                    <a:lnTo>
                      <a:pt x="32" y="4"/>
                    </a:lnTo>
                    <a:lnTo>
                      <a:pt x="26" y="3"/>
                    </a:lnTo>
                    <a:lnTo>
                      <a:pt x="19" y="1"/>
                    </a:lnTo>
                    <a:lnTo>
                      <a:pt x="12" y="1"/>
                    </a:lnTo>
                    <a:lnTo>
                      <a:pt x="6" y="0"/>
                    </a:lnTo>
                    <a:lnTo>
                      <a:pt x="0" y="0"/>
                    </a:lnTo>
                    <a:lnTo>
                      <a:pt x="0" y="4"/>
                    </a:lnTo>
                    <a:lnTo>
                      <a:pt x="6" y="4"/>
                    </a:lnTo>
                    <a:lnTo>
                      <a:pt x="12" y="6"/>
                    </a:lnTo>
                    <a:lnTo>
                      <a:pt x="18" y="7"/>
                    </a:lnTo>
                    <a:lnTo>
                      <a:pt x="25" y="8"/>
                    </a:lnTo>
                    <a:lnTo>
                      <a:pt x="31" y="9"/>
                    </a:lnTo>
                    <a:lnTo>
                      <a:pt x="37" y="11"/>
                    </a:lnTo>
                    <a:lnTo>
                      <a:pt x="44" y="13"/>
                    </a:lnTo>
                    <a:lnTo>
                      <a:pt x="49" y="15"/>
                    </a:lnTo>
                    <a:lnTo>
                      <a:pt x="54" y="18"/>
                    </a:lnTo>
                    <a:lnTo>
                      <a:pt x="60" y="21"/>
                    </a:lnTo>
                    <a:lnTo>
                      <a:pt x="65" y="24"/>
                    </a:lnTo>
                    <a:lnTo>
                      <a:pt x="70" y="28"/>
                    </a:lnTo>
                    <a:lnTo>
                      <a:pt x="76" y="31"/>
                    </a:lnTo>
                    <a:lnTo>
                      <a:pt x="80" y="36"/>
                    </a:lnTo>
                    <a:lnTo>
                      <a:pt x="85" y="39"/>
                    </a:lnTo>
                    <a:lnTo>
                      <a:pt x="89" y="44"/>
                    </a:lnTo>
                    <a:lnTo>
                      <a:pt x="93" y="48"/>
                    </a:lnTo>
                    <a:lnTo>
                      <a:pt x="97" y="53"/>
                    </a:lnTo>
                    <a:lnTo>
                      <a:pt x="101" y="57"/>
                    </a:lnTo>
                    <a:lnTo>
                      <a:pt x="105" y="63"/>
                    </a:lnTo>
                    <a:lnTo>
                      <a:pt x="107" y="68"/>
                    </a:lnTo>
                    <a:lnTo>
                      <a:pt x="110" y="74"/>
                    </a:lnTo>
                    <a:lnTo>
                      <a:pt x="113" y="79"/>
                    </a:lnTo>
                    <a:lnTo>
                      <a:pt x="116" y="85"/>
                    </a:lnTo>
                    <a:lnTo>
                      <a:pt x="117" y="91"/>
                    </a:lnTo>
                    <a:lnTo>
                      <a:pt x="120" y="97"/>
                    </a:lnTo>
                    <a:lnTo>
                      <a:pt x="122" y="102"/>
                    </a:lnTo>
                    <a:lnTo>
                      <a:pt x="123" y="109"/>
                    </a:lnTo>
                    <a:lnTo>
                      <a:pt x="124" y="115"/>
                    </a:lnTo>
                    <a:lnTo>
                      <a:pt x="124" y="122"/>
                    </a:lnTo>
                    <a:lnTo>
                      <a:pt x="124" y="128"/>
                    </a:lnTo>
                    <a:lnTo>
                      <a:pt x="125" y="135"/>
                    </a:lnTo>
                    <a:lnTo>
                      <a:pt x="130" y="135"/>
                    </a:lnTo>
                    <a:close/>
                  </a:path>
                </a:pathLst>
              </a:custGeom>
              <a:solidFill>
                <a:srgbClr val="000000"/>
              </a:solidFill>
              <a:ln w="9525">
                <a:noFill/>
                <a:round/>
                <a:headEnd/>
                <a:tailEnd/>
              </a:ln>
            </p:spPr>
            <p:txBody>
              <a:bodyPr/>
              <a:lstStyle/>
              <a:p>
                <a:endParaRPr lang="en-GB"/>
              </a:p>
            </p:txBody>
          </p:sp>
          <p:sp>
            <p:nvSpPr>
              <p:cNvPr id="521" name="Freeform 434"/>
              <p:cNvSpPr>
                <a:spLocks/>
              </p:cNvSpPr>
              <p:nvPr/>
            </p:nvSpPr>
            <p:spPr bwMode="auto">
              <a:xfrm>
                <a:off x="3339" y="2228"/>
                <a:ext cx="67" cy="65"/>
              </a:xfrm>
              <a:custGeom>
                <a:avLst/>
                <a:gdLst>
                  <a:gd name="T0" fmla="*/ 1 w 135"/>
                  <a:gd name="T1" fmla="*/ 33 h 130"/>
                  <a:gd name="T2" fmla="*/ 5 w 135"/>
                  <a:gd name="T3" fmla="*/ 33 h 130"/>
                  <a:gd name="T4" fmla="*/ 8 w 135"/>
                  <a:gd name="T5" fmla="*/ 31 h 130"/>
                  <a:gd name="T6" fmla="*/ 11 w 135"/>
                  <a:gd name="T7" fmla="*/ 30 h 130"/>
                  <a:gd name="T8" fmla="*/ 14 w 135"/>
                  <a:gd name="T9" fmla="*/ 29 h 130"/>
                  <a:gd name="T10" fmla="*/ 17 w 135"/>
                  <a:gd name="T11" fmla="*/ 28 h 130"/>
                  <a:gd name="T12" fmla="*/ 20 w 135"/>
                  <a:gd name="T13" fmla="*/ 26 h 130"/>
                  <a:gd name="T14" fmla="*/ 22 w 135"/>
                  <a:gd name="T15" fmla="*/ 24 h 130"/>
                  <a:gd name="T16" fmla="*/ 24 w 135"/>
                  <a:gd name="T17" fmla="*/ 22 h 130"/>
                  <a:gd name="T18" fmla="*/ 26 w 135"/>
                  <a:gd name="T19" fmla="*/ 19 h 130"/>
                  <a:gd name="T20" fmla="*/ 28 w 135"/>
                  <a:gd name="T21" fmla="*/ 17 h 130"/>
                  <a:gd name="T22" fmla="*/ 30 w 135"/>
                  <a:gd name="T23" fmla="*/ 14 h 130"/>
                  <a:gd name="T24" fmla="*/ 31 w 135"/>
                  <a:gd name="T25" fmla="*/ 11 h 130"/>
                  <a:gd name="T26" fmla="*/ 32 w 135"/>
                  <a:gd name="T27" fmla="*/ 8 h 130"/>
                  <a:gd name="T28" fmla="*/ 33 w 135"/>
                  <a:gd name="T29" fmla="*/ 5 h 130"/>
                  <a:gd name="T30" fmla="*/ 33 w 135"/>
                  <a:gd name="T31" fmla="*/ 1 h 130"/>
                  <a:gd name="T32" fmla="*/ 32 w 135"/>
                  <a:gd name="T33" fmla="*/ 0 h 130"/>
                  <a:gd name="T34" fmla="*/ 32 w 135"/>
                  <a:gd name="T35" fmla="*/ 3 h 130"/>
                  <a:gd name="T36" fmla="*/ 31 w 135"/>
                  <a:gd name="T37" fmla="*/ 6 h 130"/>
                  <a:gd name="T38" fmla="*/ 30 w 135"/>
                  <a:gd name="T39" fmla="*/ 9 h 130"/>
                  <a:gd name="T40" fmla="*/ 29 w 135"/>
                  <a:gd name="T41" fmla="*/ 12 h 130"/>
                  <a:gd name="T42" fmla="*/ 28 w 135"/>
                  <a:gd name="T43" fmla="*/ 15 h 130"/>
                  <a:gd name="T44" fmla="*/ 26 w 135"/>
                  <a:gd name="T45" fmla="*/ 17 h 130"/>
                  <a:gd name="T46" fmla="*/ 24 w 135"/>
                  <a:gd name="T47" fmla="*/ 20 h 130"/>
                  <a:gd name="T48" fmla="*/ 22 w 135"/>
                  <a:gd name="T49" fmla="*/ 22 h 130"/>
                  <a:gd name="T50" fmla="*/ 20 w 135"/>
                  <a:gd name="T51" fmla="*/ 24 h 130"/>
                  <a:gd name="T52" fmla="*/ 18 w 135"/>
                  <a:gd name="T53" fmla="*/ 26 h 130"/>
                  <a:gd name="T54" fmla="*/ 15 w 135"/>
                  <a:gd name="T55" fmla="*/ 27 h 130"/>
                  <a:gd name="T56" fmla="*/ 12 w 135"/>
                  <a:gd name="T57" fmla="*/ 29 h 130"/>
                  <a:gd name="T58" fmla="*/ 9 w 135"/>
                  <a:gd name="T59" fmla="*/ 30 h 130"/>
                  <a:gd name="T60" fmla="*/ 6 w 135"/>
                  <a:gd name="T61" fmla="*/ 30 h 130"/>
                  <a:gd name="T62" fmla="*/ 3 w 135"/>
                  <a:gd name="T63" fmla="*/ 31 h 130"/>
                  <a:gd name="T64" fmla="*/ 0 w 135"/>
                  <a:gd name="T65" fmla="*/ 31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30"/>
                  <a:gd name="T101" fmla="*/ 135 w 135"/>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30">
                    <a:moveTo>
                      <a:pt x="0" y="130"/>
                    </a:moveTo>
                    <a:lnTo>
                      <a:pt x="7" y="130"/>
                    </a:lnTo>
                    <a:lnTo>
                      <a:pt x="13" y="130"/>
                    </a:lnTo>
                    <a:lnTo>
                      <a:pt x="20" y="129"/>
                    </a:lnTo>
                    <a:lnTo>
                      <a:pt x="27" y="127"/>
                    </a:lnTo>
                    <a:lnTo>
                      <a:pt x="32" y="126"/>
                    </a:lnTo>
                    <a:lnTo>
                      <a:pt x="39" y="125"/>
                    </a:lnTo>
                    <a:lnTo>
                      <a:pt x="45" y="123"/>
                    </a:lnTo>
                    <a:lnTo>
                      <a:pt x="52" y="120"/>
                    </a:lnTo>
                    <a:lnTo>
                      <a:pt x="58" y="118"/>
                    </a:lnTo>
                    <a:lnTo>
                      <a:pt x="64" y="115"/>
                    </a:lnTo>
                    <a:lnTo>
                      <a:pt x="69" y="112"/>
                    </a:lnTo>
                    <a:lnTo>
                      <a:pt x="74" y="109"/>
                    </a:lnTo>
                    <a:lnTo>
                      <a:pt x="80" y="106"/>
                    </a:lnTo>
                    <a:lnTo>
                      <a:pt x="84" y="101"/>
                    </a:lnTo>
                    <a:lnTo>
                      <a:pt x="90" y="97"/>
                    </a:lnTo>
                    <a:lnTo>
                      <a:pt x="95" y="93"/>
                    </a:lnTo>
                    <a:lnTo>
                      <a:pt x="99" y="88"/>
                    </a:lnTo>
                    <a:lnTo>
                      <a:pt x="103" y="84"/>
                    </a:lnTo>
                    <a:lnTo>
                      <a:pt x="107" y="79"/>
                    </a:lnTo>
                    <a:lnTo>
                      <a:pt x="111" y="73"/>
                    </a:lnTo>
                    <a:lnTo>
                      <a:pt x="114" y="68"/>
                    </a:lnTo>
                    <a:lnTo>
                      <a:pt x="118" y="63"/>
                    </a:lnTo>
                    <a:lnTo>
                      <a:pt x="121" y="57"/>
                    </a:lnTo>
                    <a:lnTo>
                      <a:pt x="123" y="51"/>
                    </a:lnTo>
                    <a:lnTo>
                      <a:pt x="126" y="44"/>
                    </a:lnTo>
                    <a:lnTo>
                      <a:pt x="128" y="39"/>
                    </a:lnTo>
                    <a:lnTo>
                      <a:pt x="130" y="33"/>
                    </a:lnTo>
                    <a:lnTo>
                      <a:pt x="132" y="26"/>
                    </a:lnTo>
                    <a:lnTo>
                      <a:pt x="133" y="20"/>
                    </a:lnTo>
                    <a:lnTo>
                      <a:pt x="134" y="13"/>
                    </a:lnTo>
                    <a:lnTo>
                      <a:pt x="134" y="6"/>
                    </a:lnTo>
                    <a:lnTo>
                      <a:pt x="135" y="0"/>
                    </a:lnTo>
                    <a:lnTo>
                      <a:pt x="130" y="0"/>
                    </a:lnTo>
                    <a:lnTo>
                      <a:pt x="129" y="6"/>
                    </a:lnTo>
                    <a:lnTo>
                      <a:pt x="129" y="12"/>
                    </a:lnTo>
                    <a:lnTo>
                      <a:pt x="128" y="19"/>
                    </a:lnTo>
                    <a:lnTo>
                      <a:pt x="127" y="25"/>
                    </a:lnTo>
                    <a:lnTo>
                      <a:pt x="126" y="32"/>
                    </a:lnTo>
                    <a:lnTo>
                      <a:pt x="123" y="38"/>
                    </a:lnTo>
                    <a:lnTo>
                      <a:pt x="121" y="43"/>
                    </a:lnTo>
                    <a:lnTo>
                      <a:pt x="119" y="49"/>
                    </a:lnTo>
                    <a:lnTo>
                      <a:pt x="117" y="55"/>
                    </a:lnTo>
                    <a:lnTo>
                      <a:pt x="113" y="61"/>
                    </a:lnTo>
                    <a:lnTo>
                      <a:pt x="111" y="65"/>
                    </a:lnTo>
                    <a:lnTo>
                      <a:pt x="107" y="71"/>
                    </a:lnTo>
                    <a:lnTo>
                      <a:pt x="103" y="76"/>
                    </a:lnTo>
                    <a:lnTo>
                      <a:pt x="99" y="80"/>
                    </a:lnTo>
                    <a:lnTo>
                      <a:pt x="95" y="85"/>
                    </a:lnTo>
                    <a:lnTo>
                      <a:pt x="91" y="89"/>
                    </a:lnTo>
                    <a:lnTo>
                      <a:pt x="87" y="93"/>
                    </a:lnTo>
                    <a:lnTo>
                      <a:pt x="82" y="97"/>
                    </a:lnTo>
                    <a:lnTo>
                      <a:pt x="76" y="101"/>
                    </a:lnTo>
                    <a:lnTo>
                      <a:pt x="72" y="104"/>
                    </a:lnTo>
                    <a:lnTo>
                      <a:pt x="67" y="108"/>
                    </a:lnTo>
                    <a:lnTo>
                      <a:pt x="61" y="111"/>
                    </a:lnTo>
                    <a:lnTo>
                      <a:pt x="55" y="114"/>
                    </a:lnTo>
                    <a:lnTo>
                      <a:pt x="50" y="116"/>
                    </a:lnTo>
                    <a:lnTo>
                      <a:pt x="44" y="118"/>
                    </a:lnTo>
                    <a:lnTo>
                      <a:pt x="38" y="120"/>
                    </a:lnTo>
                    <a:lnTo>
                      <a:pt x="31" y="122"/>
                    </a:lnTo>
                    <a:lnTo>
                      <a:pt x="26" y="123"/>
                    </a:lnTo>
                    <a:lnTo>
                      <a:pt x="20" y="124"/>
                    </a:lnTo>
                    <a:lnTo>
                      <a:pt x="13" y="125"/>
                    </a:lnTo>
                    <a:lnTo>
                      <a:pt x="6" y="125"/>
                    </a:lnTo>
                    <a:lnTo>
                      <a:pt x="0" y="125"/>
                    </a:lnTo>
                    <a:lnTo>
                      <a:pt x="0" y="130"/>
                    </a:lnTo>
                    <a:close/>
                  </a:path>
                </a:pathLst>
              </a:custGeom>
              <a:solidFill>
                <a:srgbClr val="000000"/>
              </a:solidFill>
              <a:ln w="9525">
                <a:noFill/>
                <a:round/>
                <a:headEnd/>
                <a:tailEnd/>
              </a:ln>
            </p:spPr>
            <p:txBody>
              <a:bodyPr/>
              <a:lstStyle/>
              <a:p>
                <a:endParaRPr lang="en-GB"/>
              </a:p>
            </p:txBody>
          </p:sp>
          <p:sp>
            <p:nvSpPr>
              <p:cNvPr id="522" name="Freeform 435"/>
              <p:cNvSpPr>
                <a:spLocks/>
              </p:cNvSpPr>
              <p:nvPr/>
            </p:nvSpPr>
            <p:spPr bwMode="auto">
              <a:xfrm>
                <a:off x="3273" y="2225"/>
                <a:ext cx="66" cy="68"/>
              </a:xfrm>
              <a:custGeom>
                <a:avLst/>
                <a:gdLst>
                  <a:gd name="T0" fmla="*/ 0 w 131"/>
                  <a:gd name="T1" fmla="*/ 2 h 135"/>
                  <a:gd name="T2" fmla="*/ 1 w 131"/>
                  <a:gd name="T3" fmla="*/ 6 h 135"/>
                  <a:gd name="T4" fmla="*/ 1 w 131"/>
                  <a:gd name="T5" fmla="*/ 9 h 135"/>
                  <a:gd name="T6" fmla="*/ 2 w 131"/>
                  <a:gd name="T7" fmla="*/ 12 h 135"/>
                  <a:gd name="T8" fmla="*/ 4 w 131"/>
                  <a:gd name="T9" fmla="*/ 15 h 135"/>
                  <a:gd name="T10" fmla="*/ 5 w 131"/>
                  <a:gd name="T11" fmla="*/ 18 h 135"/>
                  <a:gd name="T12" fmla="*/ 7 w 131"/>
                  <a:gd name="T13" fmla="*/ 20 h 135"/>
                  <a:gd name="T14" fmla="*/ 9 w 131"/>
                  <a:gd name="T15" fmla="*/ 23 h 135"/>
                  <a:gd name="T16" fmla="*/ 11 w 131"/>
                  <a:gd name="T17" fmla="*/ 25 h 135"/>
                  <a:gd name="T18" fmla="*/ 13 w 131"/>
                  <a:gd name="T19" fmla="*/ 27 h 135"/>
                  <a:gd name="T20" fmla="*/ 16 w 131"/>
                  <a:gd name="T21" fmla="*/ 29 h 135"/>
                  <a:gd name="T22" fmla="*/ 19 w 131"/>
                  <a:gd name="T23" fmla="*/ 31 h 135"/>
                  <a:gd name="T24" fmla="*/ 22 w 131"/>
                  <a:gd name="T25" fmla="*/ 32 h 135"/>
                  <a:gd name="T26" fmla="*/ 25 w 131"/>
                  <a:gd name="T27" fmla="*/ 33 h 135"/>
                  <a:gd name="T28" fmla="*/ 28 w 131"/>
                  <a:gd name="T29" fmla="*/ 34 h 135"/>
                  <a:gd name="T30" fmla="*/ 31 w 131"/>
                  <a:gd name="T31" fmla="*/ 34 h 135"/>
                  <a:gd name="T32" fmla="*/ 33 w 131"/>
                  <a:gd name="T33" fmla="*/ 33 h 135"/>
                  <a:gd name="T34" fmla="*/ 30 w 131"/>
                  <a:gd name="T35" fmla="*/ 33 h 135"/>
                  <a:gd name="T36" fmla="*/ 27 w 131"/>
                  <a:gd name="T37" fmla="*/ 32 h 135"/>
                  <a:gd name="T38" fmla="*/ 24 w 131"/>
                  <a:gd name="T39" fmla="*/ 31 h 135"/>
                  <a:gd name="T40" fmla="*/ 21 w 131"/>
                  <a:gd name="T41" fmla="*/ 30 h 135"/>
                  <a:gd name="T42" fmla="*/ 18 w 131"/>
                  <a:gd name="T43" fmla="*/ 29 h 135"/>
                  <a:gd name="T44" fmla="*/ 15 w 131"/>
                  <a:gd name="T45" fmla="*/ 27 h 135"/>
                  <a:gd name="T46" fmla="*/ 13 w 131"/>
                  <a:gd name="T47" fmla="*/ 25 h 135"/>
                  <a:gd name="T48" fmla="*/ 11 w 131"/>
                  <a:gd name="T49" fmla="*/ 23 h 135"/>
                  <a:gd name="T50" fmla="*/ 9 w 131"/>
                  <a:gd name="T51" fmla="*/ 21 h 135"/>
                  <a:gd name="T52" fmla="*/ 7 w 131"/>
                  <a:gd name="T53" fmla="*/ 19 h 135"/>
                  <a:gd name="T54" fmla="*/ 5 w 131"/>
                  <a:gd name="T55" fmla="*/ 16 h 135"/>
                  <a:gd name="T56" fmla="*/ 4 w 131"/>
                  <a:gd name="T57" fmla="*/ 13 h 135"/>
                  <a:gd name="T58" fmla="*/ 3 w 131"/>
                  <a:gd name="T59" fmla="*/ 10 h 135"/>
                  <a:gd name="T60" fmla="*/ 2 w 131"/>
                  <a:gd name="T61" fmla="*/ 7 h 135"/>
                  <a:gd name="T62" fmla="*/ 2 w 131"/>
                  <a:gd name="T63" fmla="*/ 4 h 135"/>
                  <a:gd name="T64" fmla="*/ 1 w 131"/>
                  <a:gd name="T65" fmla="*/ 0 h 1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135"/>
                  <a:gd name="T101" fmla="*/ 131 w 131"/>
                  <a:gd name="T102" fmla="*/ 135 h 1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135">
                    <a:moveTo>
                      <a:pt x="0" y="0"/>
                    </a:moveTo>
                    <a:lnTo>
                      <a:pt x="0" y="7"/>
                    </a:lnTo>
                    <a:lnTo>
                      <a:pt x="1" y="14"/>
                    </a:lnTo>
                    <a:lnTo>
                      <a:pt x="1" y="21"/>
                    </a:lnTo>
                    <a:lnTo>
                      <a:pt x="2" y="26"/>
                    </a:lnTo>
                    <a:lnTo>
                      <a:pt x="3" y="33"/>
                    </a:lnTo>
                    <a:lnTo>
                      <a:pt x="6" y="39"/>
                    </a:lnTo>
                    <a:lnTo>
                      <a:pt x="8" y="46"/>
                    </a:lnTo>
                    <a:lnTo>
                      <a:pt x="10" y="52"/>
                    </a:lnTo>
                    <a:lnTo>
                      <a:pt x="13" y="58"/>
                    </a:lnTo>
                    <a:lnTo>
                      <a:pt x="15" y="63"/>
                    </a:lnTo>
                    <a:lnTo>
                      <a:pt x="18" y="69"/>
                    </a:lnTo>
                    <a:lnTo>
                      <a:pt x="22" y="75"/>
                    </a:lnTo>
                    <a:lnTo>
                      <a:pt x="25" y="79"/>
                    </a:lnTo>
                    <a:lnTo>
                      <a:pt x="29" y="85"/>
                    </a:lnTo>
                    <a:lnTo>
                      <a:pt x="33" y="90"/>
                    </a:lnTo>
                    <a:lnTo>
                      <a:pt x="38" y="94"/>
                    </a:lnTo>
                    <a:lnTo>
                      <a:pt x="42" y="99"/>
                    </a:lnTo>
                    <a:lnTo>
                      <a:pt x="47" y="104"/>
                    </a:lnTo>
                    <a:lnTo>
                      <a:pt x="52" y="107"/>
                    </a:lnTo>
                    <a:lnTo>
                      <a:pt x="57" y="111"/>
                    </a:lnTo>
                    <a:lnTo>
                      <a:pt x="62" y="115"/>
                    </a:lnTo>
                    <a:lnTo>
                      <a:pt x="68" y="117"/>
                    </a:lnTo>
                    <a:lnTo>
                      <a:pt x="74" y="121"/>
                    </a:lnTo>
                    <a:lnTo>
                      <a:pt x="79" y="123"/>
                    </a:lnTo>
                    <a:lnTo>
                      <a:pt x="85" y="127"/>
                    </a:lnTo>
                    <a:lnTo>
                      <a:pt x="91" y="128"/>
                    </a:lnTo>
                    <a:lnTo>
                      <a:pt x="98" y="130"/>
                    </a:lnTo>
                    <a:lnTo>
                      <a:pt x="104" y="131"/>
                    </a:lnTo>
                    <a:lnTo>
                      <a:pt x="110" y="134"/>
                    </a:lnTo>
                    <a:lnTo>
                      <a:pt x="117" y="134"/>
                    </a:lnTo>
                    <a:lnTo>
                      <a:pt x="124" y="135"/>
                    </a:lnTo>
                    <a:lnTo>
                      <a:pt x="131" y="135"/>
                    </a:lnTo>
                    <a:lnTo>
                      <a:pt x="131" y="130"/>
                    </a:lnTo>
                    <a:lnTo>
                      <a:pt x="124" y="130"/>
                    </a:lnTo>
                    <a:lnTo>
                      <a:pt x="117" y="129"/>
                    </a:lnTo>
                    <a:lnTo>
                      <a:pt x="112" y="128"/>
                    </a:lnTo>
                    <a:lnTo>
                      <a:pt x="105" y="127"/>
                    </a:lnTo>
                    <a:lnTo>
                      <a:pt x="99" y="125"/>
                    </a:lnTo>
                    <a:lnTo>
                      <a:pt x="93" y="123"/>
                    </a:lnTo>
                    <a:lnTo>
                      <a:pt x="87" y="122"/>
                    </a:lnTo>
                    <a:lnTo>
                      <a:pt x="82" y="120"/>
                    </a:lnTo>
                    <a:lnTo>
                      <a:pt x="76" y="116"/>
                    </a:lnTo>
                    <a:lnTo>
                      <a:pt x="70" y="114"/>
                    </a:lnTo>
                    <a:lnTo>
                      <a:pt x="64" y="111"/>
                    </a:lnTo>
                    <a:lnTo>
                      <a:pt x="60" y="107"/>
                    </a:lnTo>
                    <a:lnTo>
                      <a:pt x="55" y="104"/>
                    </a:lnTo>
                    <a:lnTo>
                      <a:pt x="49" y="99"/>
                    </a:lnTo>
                    <a:lnTo>
                      <a:pt x="46" y="96"/>
                    </a:lnTo>
                    <a:lnTo>
                      <a:pt x="41" y="91"/>
                    </a:lnTo>
                    <a:lnTo>
                      <a:pt x="37" y="86"/>
                    </a:lnTo>
                    <a:lnTo>
                      <a:pt x="33" y="82"/>
                    </a:lnTo>
                    <a:lnTo>
                      <a:pt x="29" y="77"/>
                    </a:lnTo>
                    <a:lnTo>
                      <a:pt x="25" y="73"/>
                    </a:lnTo>
                    <a:lnTo>
                      <a:pt x="23" y="67"/>
                    </a:lnTo>
                    <a:lnTo>
                      <a:pt x="19" y="61"/>
                    </a:lnTo>
                    <a:lnTo>
                      <a:pt x="17" y="55"/>
                    </a:lnTo>
                    <a:lnTo>
                      <a:pt x="14" y="49"/>
                    </a:lnTo>
                    <a:lnTo>
                      <a:pt x="13" y="44"/>
                    </a:lnTo>
                    <a:lnTo>
                      <a:pt x="10" y="38"/>
                    </a:lnTo>
                    <a:lnTo>
                      <a:pt x="8" y="32"/>
                    </a:lnTo>
                    <a:lnTo>
                      <a:pt x="7" y="26"/>
                    </a:lnTo>
                    <a:lnTo>
                      <a:pt x="6" y="20"/>
                    </a:lnTo>
                    <a:lnTo>
                      <a:pt x="6" y="13"/>
                    </a:lnTo>
                    <a:lnTo>
                      <a:pt x="4" y="7"/>
                    </a:lnTo>
                    <a:lnTo>
                      <a:pt x="4" y="0"/>
                    </a:lnTo>
                    <a:lnTo>
                      <a:pt x="0" y="0"/>
                    </a:lnTo>
                    <a:close/>
                  </a:path>
                </a:pathLst>
              </a:custGeom>
              <a:solidFill>
                <a:srgbClr val="000000"/>
              </a:solidFill>
              <a:ln w="9525">
                <a:noFill/>
                <a:round/>
                <a:headEnd/>
                <a:tailEnd/>
              </a:ln>
            </p:spPr>
            <p:txBody>
              <a:bodyPr/>
              <a:lstStyle/>
              <a:p>
                <a:endParaRPr lang="en-GB"/>
              </a:p>
            </p:txBody>
          </p:sp>
          <p:sp>
            <p:nvSpPr>
              <p:cNvPr id="523" name="Freeform 436"/>
              <p:cNvSpPr>
                <a:spLocks/>
              </p:cNvSpPr>
              <p:nvPr/>
            </p:nvSpPr>
            <p:spPr bwMode="auto">
              <a:xfrm>
                <a:off x="3273" y="2160"/>
                <a:ext cx="68" cy="65"/>
              </a:xfrm>
              <a:custGeom>
                <a:avLst/>
                <a:gdLst>
                  <a:gd name="T0" fmla="*/ 33 w 136"/>
                  <a:gd name="T1" fmla="*/ 0 h 130"/>
                  <a:gd name="T2" fmla="*/ 28 w 136"/>
                  <a:gd name="T3" fmla="*/ 1 h 130"/>
                  <a:gd name="T4" fmla="*/ 25 w 136"/>
                  <a:gd name="T5" fmla="*/ 1 h 130"/>
                  <a:gd name="T6" fmla="*/ 22 w 136"/>
                  <a:gd name="T7" fmla="*/ 1 h 130"/>
                  <a:gd name="T8" fmla="*/ 19 w 136"/>
                  <a:gd name="T9" fmla="*/ 2 h 130"/>
                  <a:gd name="T10" fmla="*/ 17 w 136"/>
                  <a:gd name="T11" fmla="*/ 4 h 130"/>
                  <a:gd name="T12" fmla="*/ 13 w 136"/>
                  <a:gd name="T13" fmla="*/ 6 h 130"/>
                  <a:gd name="T14" fmla="*/ 11 w 136"/>
                  <a:gd name="T15" fmla="*/ 8 h 130"/>
                  <a:gd name="T16" fmla="*/ 9 w 136"/>
                  <a:gd name="T17" fmla="*/ 10 h 130"/>
                  <a:gd name="T18" fmla="*/ 7 w 136"/>
                  <a:gd name="T19" fmla="*/ 13 h 130"/>
                  <a:gd name="T20" fmla="*/ 5 w 136"/>
                  <a:gd name="T21" fmla="*/ 15 h 130"/>
                  <a:gd name="T22" fmla="*/ 3 w 136"/>
                  <a:gd name="T23" fmla="*/ 18 h 130"/>
                  <a:gd name="T24" fmla="*/ 2 w 136"/>
                  <a:gd name="T25" fmla="*/ 21 h 130"/>
                  <a:gd name="T26" fmla="*/ 1 w 136"/>
                  <a:gd name="T27" fmla="*/ 24 h 130"/>
                  <a:gd name="T28" fmla="*/ 1 w 136"/>
                  <a:gd name="T29" fmla="*/ 27 h 130"/>
                  <a:gd name="T30" fmla="*/ 0 w 136"/>
                  <a:gd name="T31" fmla="*/ 30 h 130"/>
                  <a:gd name="T32" fmla="*/ 1 w 136"/>
                  <a:gd name="T33" fmla="*/ 33 h 130"/>
                  <a:gd name="T34" fmla="*/ 1 w 136"/>
                  <a:gd name="T35" fmla="*/ 29 h 130"/>
                  <a:gd name="T36" fmla="*/ 2 w 136"/>
                  <a:gd name="T37" fmla="*/ 26 h 130"/>
                  <a:gd name="T38" fmla="*/ 2 w 136"/>
                  <a:gd name="T39" fmla="*/ 23 h 130"/>
                  <a:gd name="T40" fmla="*/ 4 w 136"/>
                  <a:gd name="T41" fmla="*/ 20 h 130"/>
                  <a:gd name="T42" fmla="*/ 5 w 136"/>
                  <a:gd name="T43" fmla="*/ 17 h 130"/>
                  <a:gd name="T44" fmla="*/ 7 w 136"/>
                  <a:gd name="T45" fmla="*/ 14 h 130"/>
                  <a:gd name="T46" fmla="*/ 9 w 136"/>
                  <a:gd name="T47" fmla="*/ 12 h 130"/>
                  <a:gd name="T48" fmla="*/ 11 w 136"/>
                  <a:gd name="T49" fmla="*/ 10 h 130"/>
                  <a:gd name="T50" fmla="*/ 13 w 136"/>
                  <a:gd name="T51" fmla="*/ 8 h 130"/>
                  <a:gd name="T52" fmla="*/ 15 w 136"/>
                  <a:gd name="T53" fmla="*/ 6 h 130"/>
                  <a:gd name="T54" fmla="*/ 18 w 136"/>
                  <a:gd name="T55" fmla="*/ 4 h 130"/>
                  <a:gd name="T56" fmla="*/ 21 w 136"/>
                  <a:gd name="T57" fmla="*/ 3 h 130"/>
                  <a:gd name="T58" fmla="*/ 24 w 136"/>
                  <a:gd name="T59" fmla="*/ 2 h 130"/>
                  <a:gd name="T60" fmla="*/ 27 w 136"/>
                  <a:gd name="T61" fmla="*/ 1 h 130"/>
                  <a:gd name="T62" fmla="*/ 30 w 136"/>
                  <a:gd name="T63" fmla="*/ 1 h 130"/>
                  <a:gd name="T64" fmla="*/ 34 w 136"/>
                  <a:gd name="T65" fmla="*/ 1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6"/>
                  <a:gd name="T100" fmla="*/ 0 h 130"/>
                  <a:gd name="T101" fmla="*/ 136 w 136"/>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6" h="130">
                    <a:moveTo>
                      <a:pt x="136" y="0"/>
                    </a:moveTo>
                    <a:lnTo>
                      <a:pt x="129" y="0"/>
                    </a:lnTo>
                    <a:lnTo>
                      <a:pt x="122" y="0"/>
                    </a:lnTo>
                    <a:lnTo>
                      <a:pt x="115" y="1"/>
                    </a:lnTo>
                    <a:lnTo>
                      <a:pt x="108" y="2"/>
                    </a:lnTo>
                    <a:lnTo>
                      <a:pt x="102" y="3"/>
                    </a:lnTo>
                    <a:lnTo>
                      <a:pt x="95" y="4"/>
                    </a:lnTo>
                    <a:lnTo>
                      <a:pt x="90" y="7"/>
                    </a:lnTo>
                    <a:lnTo>
                      <a:pt x="84" y="9"/>
                    </a:lnTo>
                    <a:lnTo>
                      <a:pt x="77" y="11"/>
                    </a:lnTo>
                    <a:lnTo>
                      <a:pt x="71" y="15"/>
                    </a:lnTo>
                    <a:lnTo>
                      <a:pt x="67" y="17"/>
                    </a:lnTo>
                    <a:lnTo>
                      <a:pt x="61" y="21"/>
                    </a:lnTo>
                    <a:lnTo>
                      <a:pt x="55" y="25"/>
                    </a:lnTo>
                    <a:lnTo>
                      <a:pt x="51" y="29"/>
                    </a:lnTo>
                    <a:lnTo>
                      <a:pt x="46" y="32"/>
                    </a:lnTo>
                    <a:lnTo>
                      <a:pt x="40" y="37"/>
                    </a:lnTo>
                    <a:lnTo>
                      <a:pt x="37" y="41"/>
                    </a:lnTo>
                    <a:lnTo>
                      <a:pt x="32" y="46"/>
                    </a:lnTo>
                    <a:lnTo>
                      <a:pt x="28" y="52"/>
                    </a:lnTo>
                    <a:lnTo>
                      <a:pt x="24" y="56"/>
                    </a:lnTo>
                    <a:lnTo>
                      <a:pt x="21" y="62"/>
                    </a:lnTo>
                    <a:lnTo>
                      <a:pt x="17" y="67"/>
                    </a:lnTo>
                    <a:lnTo>
                      <a:pt x="14" y="72"/>
                    </a:lnTo>
                    <a:lnTo>
                      <a:pt x="11" y="78"/>
                    </a:lnTo>
                    <a:lnTo>
                      <a:pt x="9" y="85"/>
                    </a:lnTo>
                    <a:lnTo>
                      <a:pt x="7" y="91"/>
                    </a:lnTo>
                    <a:lnTo>
                      <a:pt x="4" y="97"/>
                    </a:lnTo>
                    <a:lnTo>
                      <a:pt x="3" y="104"/>
                    </a:lnTo>
                    <a:lnTo>
                      <a:pt x="2" y="110"/>
                    </a:lnTo>
                    <a:lnTo>
                      <a:pt x="1" y="116"/>
                    </a:lnTo>
                    <a:lnTo>
                      <a:pt x="0" y="123"/>
                    </a:lnTo>
                    <a:lnTo>
                      <a:pt x="0" y="130"/>
                    </a:lnTo>
                    <a:lnTo>
                      <a:pt x="4" y="130"/>
                    </a:lnTo>
                    <a:lnTo>
                      <a:pt x="6" y="123"/>
                    </a:lnTo>
                    <a:lnTo>
                      <a:pt x="6" y="117"/>
                    </a:lnTo>
                    <a:lnTo>
                      <a:pt x="7" y="110"/>
                    </a:lnTo>
                    <a:lnTo>
                      <a:pt x="8" y="105"/>
                    </a:lnTo>
                    <a:lnTo>
                      <a:pt x="9" y="98"/>
                    </a:lnTo>
                    <a:lnTo>
                      <a:pt x="11" y="92"/>
                    </a:lnTo>
                    <a:lnTo>
                      <a:pt x="14" y="86"/>
                    </a:lnTo>
                    <a:lnTo>
                      <a:pt x="16" y="80"/>
                    </a:lnTo>
                    <a:lnTo>
                      <a:pt x="18" y="75"/>
                    </a:lnTo>
                    <a:lnTo>
                      <a:pt x="22" y="69"/>
                    </a:lnTo>
                    <a:lnTo>
                      <a:pt x="25" y="64"/>
                    </a:lnTo>
                    <a:lnTo>
                      <a:pt x="29" y="59"/>
                    </a:lnTo>
                    <a:lnTo>
                      <a:pt x="32" y="54"/>
                    </a:lnTo>
                    <a:lnTo>
                      <a:pt x="36" y="49"/>
                    </a:lnTo>
                    <a:lnTo>
                      <a:pt x="40" y="45"/>
                    </a:lnTo>
                    <a:lnTo>
                      <a:pt x="44" y="40"/>
                    </a:lnTo>
                    <a:lnTo>
                      <a:pt x="48" y="37"/>
                    </a:lnTo>
                    <a:lnTo>
                      <a:pt x="53" y="32"/>
                    </a:lnTo>
                    <a:lnTo>
                      <a:pt x="59" y="29"/>
                    </a:lnTo>
                    <a:lnTo>
                      <a:pt x="63" y="25"/>
                    </a:lnTo>
                    <a:lnTo>
                      <a:pt x="69" y="22"/>
                    </a:lnTo>
                    <a:lnTo>
                      <a:pt x="74" y="19"/>
                    </a:lnTo>
                    <a:lnTo>
                      <a:pt x="79" y="16"/>
                    </a:lnTo>
                    <a:lnTo>
                      <a:pt x="85" y="14"/>
                    </a:lnTo>
                    <a:lnTo>
                      <a:pt x="91" y="11"/>
                    </a:lnTo>
                    <a:lnTo>
                      <a:pt x="97" y="9"/>
                    </a:lnTo>
                    <a:lnTo>
                      <a:pt x="104" y="8"/>
                    </a:lnTo>
                    <a:lnTo>
                      <a:pt x="109" y="7"/>
                    </a:lnTo>
                    <a:lnTo>
                      <a:pt x="116" y="6"/>
                    </a:lnTo>
                    <a:lnTo>
                      <a:pt x="122" y="4"/>
                    </a:lnTo>
                    <a:lnTo>
                      <a:pt x="129" y="4"/>
                    </a:lnTo>
                    <a:lnTo>
                      <a:pt x="136" y="4"/>
                    </a:lnTo>
                    <a:lnTo>
                      <a:pt x="136" y="0"/>
                    </a:lnTo>
                    <a:close/>
                  </a:path>
                </a:pathLst>
              </a:custGeom>
              <a:solidFill>
                <a:srgbClr val="000000"/>
              </a:solidFill>
              <a:ln w="9525">
                <a:noFill/>
                <a:round/>
                <a:headEnd/>
                <a:tailEnd/>
              </a:ln>
            </p:spPr>
            <p:txBody>
              <a:bodyPr/>
              <a:lstStyle/>
              <a:p>
                <a:endParaRPr lang="en-GB"/>
              </a:p>
            </p:txBody>
          </p:sp>
          <p:sp>
            <p:nvSpPr>
              <p:cNvPr id="524" name="Freeform 437"/>
              <p:cNvSpPr>
                <a:spLocks noEditPoints="1"/>
              </p:cNvSpPr>
              <p:nvPr/>
            </p:nvSpPr>
            <p:spPr bwMode="auto">
              <a:xfrm>
                <a:off x="3277" y="2164"/>
                <a:ext cx="125" cy="126"/>
              </a:xfrm>
              <a:custGeom>
                <a:avLst/>
                <a:gdLst>
                  <a:gd name="T0" fmla="*/ 0 w 251"/>
                  <a:gd name="T1" fmla="*/ 35 h 252"/>
                  <a:gd name="T2" fmla="*/ 0 w 251"/>
                  <a:gd name="T3" fmla="*/ 31 h 252"/>
                  <a:gd name="T4" fmla="*/ 0 w 251"/>
                  <a:gd name="T5" fmla="*/ 27 h 252"/>
                  <a:gd name="T6" fmla="*/ 6 w 251"/>
                  <a:gd name="T7" fmla="*/ 26 h 252"/>
                  <a:gd name="T8" fmla="*/ 5 w 251"/>
                  <a:gd name="T9" fmla="*/ 29 h 252"/>
                  <a:gd name="T10" fmla="*/ 5 w 251"/>
                  <a:gd name="T11" fmla="*/ 33 h 252"/>
                  <a:gd name="T12" fmla="*/ 5 w 251"/>
                  <a:gd name="T13" fmla="*/ 37 h 252"/>
                  <a:gd name="T14" fmla="*/ 13 w 251"/>
                  <a:gd name="T15" fmla="*/ 58 h 252"/>
                  <a:gd name="T16" fmla="*/ 10 w 251"/>
                  <a:gd name="T17" fmla="*/ 55 h 252"/>
                  <a:gd name="T18" fmla="*/ 6 w 251"/>
                  <a:gd name="T19" fmla="*/ 52 h 252"/>
                  <a:gd name="T20" fmla="*/ 4 w 251"/>
                  <a:gd name="T21" fmla="*/ 48 h 252"/>
                  <a:gd name="T22" fmla="*/ 10 w 251"/>
                  <a:gd name="T23" fmla="*/ 47 h 252"/>
                  <a:gd name="T24" fmla="*/ 12 w 251"/>
                  <a:gd name="T25" fmla="*/ 50 h 252"/>
                  <a:gd name="T26" fmla="*/ 15 w 251"/>
                  <a:gd name="T27" fmla="*/ 52 h 252"/>
                  <a:gd name="T28" fmla="*/ 38 w 251"/>
                  <a:gd name="T29" fmla="*/ 62 h 252"/>
                  <a:gd name="T30" fmla="*/ 34 w 251"/>
                  <a:gd name="T31" fmla="*/ 63 h 252"/>
                  <a:gd name="T32" fmla="*/ 30 w 251"/>
                  <a:gd name="T33" fmla="*/ 63 h 252"/>
                  <a:gd name="T34" fmla="*/ 25 w 251"/>
                  <a:gd name="T35" fmla="*/ 62 h 252"/>
                  <a:gd name="T36" fmla="*/ 25 w 251"/>
                  <a:gd name="T37" fmla="*/ 57 h 252"/>
                  <a:gd name="T38" fmla="*/ 29 w 251"/>
                  <a:gd name="T39" fmla="*/ 58 h 252"/>
                  <a:gd name="T40" fmla="*/ 33 w 251"/>
                  <a:gd name="T41" fmla="*/ 58 h 252"/>
                  <a:gd name="T42" fmla="*/ 36 w 251"/>
                  <a:gd name="T43" fmla="*/ 57 h 252"/>
                  <a:gd name="T44" fmla="*/ 57 w 251"/>
                  <a:gd name="T45" fmla="*/ 50 h 252"/>
                  <a:gd name="T46" fmla="*/ 54 w 251"/>
                  <a:gd name="T47" fmla="*/ 54 h 252"/>
                  <a:gd name="T48" fmla="*/ 50 w 251"/>
                  <a:gd name="T49" fmla="*/ 56 h 252"/>
                  <a:gd name="T50" fmla="*/ 47 w 251"/>
                  <a:gd name="T51" fmla="*/ 59 h 252"/>
                  <a:gd name="T52" fmla="*/ 47 w 251"/>
                  <a:gd name="T53" fmla="*/ 53 h 252"/>
                  <a:gd name="T54" fmla="*/ 50 w 251"/>
                  <a:gd name="T55" fmla="*/ 50 h 252"/>
                  <a:gd name="T56" fmla="*/ 52 w 251"/>
                  <a:gd name="T57" fmla="*/ 48 h 252"/>
                  <a:gd name="T58" fmla="*/ 62 w 251"/>
                  <a:gd name="T59" fmla="*/ 25 h 252"/>
                  <a:gd name="T60" fmla="*/ 62 w 251"/>
                  <a:gd name="T61" fmla="*/ 29 h 252"/>
                  <a:gd name="T62" fmla="*/ 62 w 251"/>
                  <a:gd name="T63" fmla="*/ 34 h 252"/>
                  <a:gd name="T64" fmla="*/ 62 w 251"/>
                  <a:gd name="T65" fmla="*/ 38 h 252"/>
                  <a:gd name="T66" fmla="*/ 57 w 251"/>
                  <a:gd name="T67" fmla="*/ 37 h 252"/>
                  <a:gd name="T68" fmla="*/ 57 w 251"/>
                  <a:gd name="T69" fmla="*/ 33 h 252"/>
                  <a:gd name="T70" fmla="*/ 57 w 251"/>
                  <a:gd name="T71" fmla="*/ 30 h 252"/>
                  <a:gd name="T72" fmla="*/ 57 w 251"/>
                  <a:gd name="T73" fmla="*/ 26 h 252"/>
                  <a:gd name="T74" fmla="*/ 50 w 251"/>
                  <a:gd name="T75" fmla="*/ 7 h 252"/>
                  <a:gd name="T76" fmla="*/ 53 w 251"/>
                  <a:gd name="T77" fmla="*/ 10 h 252"/>
                  <a:gd name="T78" fmla="*/ 56 w 251"/>
                  <a:gd name="T79" fmla="*/ 13 h 252"/>
                  <a:gd name="T80" fmla="*/ 54 w 251"/>
                  <a:gd name="T81" fmla="*/ 19 h 252"/>
                  <a:gd name="T82" fmla="*/ 52 w 251"/>
                  <a:gd name="T83" fmla="*/ 16 h 252"/>
                  <a:gd name="T84" fmla="*/ 49 w 251"/>
                  <a:gd name="T85" fmla="*/ 13 h 252"/>
                  <a:gd name="T86" fmla="*/ 47 w 251"/>
                  <a:gd name="T87" fmla="*/ 11 h 252"/>
                  <a:gd name="T88" fmla="*/ 25 w 251"/>
                  <a:gd name="T89" fmla="*/ 1 h 252"/>
                  <a:gd name="T90" fmla="*/ 29 w 251"/>
                  <a:gd name="T91" fmla="*/ 0 h 252"/>
                  <a:gd name="T92" fmla="*/ 34 w 251"/>
                  <a:gd name="T93" fmla="*/ 1 h 252"/>
                  <a:gd name="T94" fmla="*/ 38 w 251"/>
                  <a:gd name="T95" fmla="*/ 1 h 252"/>
                  <a:gd name="T96" fmla="*/ 36 w 251"/>
                  <a:gd name="T97" fmla="*/ 6 h 252"/>
                  <a:gd name="T98" fmla="*/ 32 w 251"/>
                  <a:gd name="T99" fmla="*/ 6 h 252"/>
                  <a:gd name="T100" fmla="*/ 29 w 251"/>
                  <a:gd name="T101" fmla="*/ 6 h 252"/>
                  <a:gd name="T102" fmla="*/ 25 w 251"/>
                  <a:gd name="T103" fmla="*/ 6 h 252"/>
                  <a:gd name="T104" fmla="*/ 6 w 251"/>
                  <a:gd name="T105" fmla="*/ 12 h 252"/>
                  <a:gd name="T106" fmla="*/ 9 w 251"/>
                  <a:gd name="T107" fmla="*/ 9 h 252"/>
                  <a:gd name="T108" fmla="*/ 13 w 251"/>
                  <a:gd name="T109" fmla="*/ 6 h 252"/>
                  <a:gd name="T110" fmla="*/ 18 w 251"/>
                  <a:gd name="T111" fmla="*/ 9 h 252"/>
                  <a:gd name="T112" fmla="*/ 15 w 251"/>
                  <a:gd name="T113" fmla="*/ 12 h 252"/>
                  <a:gd name="T114" fmla="*/ 12 w 251"/>
                  <a:gd name="T115" fmla="*/ 14 h 252"/>
                  <a:gd name="T116" fmla="*/ 10 w 251"/>
                  <a:gd name="T117" fmla="*/ 1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1"/>
                  <a:gd name="T178" fmla="*/ 0 h 252"/>
                  <a:gd name="T179" fmla="*/ 251 w 251"/>
                  <a:gd name="T180" fmla="*/ 252 h 2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1" h="252">
                    <a:moveTo>
                      <a:pt x="3" y="155"/>
                    </a:moveTo>
                    <a:lnTo>
                      <a:pt x="3" y="153"/>
                    </a:lnTo>
                    <a:lnTo>
                      <a:pt x="3" y="152"/>
                    </a:lnTo>
                    <a:lnTo>
                      <a:pt x="2" y="149"/>
                    </a:lnTo>
                    <a:lnTo>
                      <a:pt x="2" y="147"/>
                    </a:lnTo>
                    <a:lnTo>
                      <a:pt x="2" y="145"/>
                    </a:lnTo>
                    <a:lnTo>
                      <a:pt x="1" y="144"/>
                    </a:lnTo>
                    <a:lnTo>
                      <a:pt x="1" y="141"/>
                    </a:lnTo>
                    <a:lnTo>
                      <a:pt x="1" y="139"/>
                    </a:lnTo>
                    <a:lnTo>
                      <a:pt x="1" y="138"/>
                    </a:lnTo>
                    <a:lnTo>
                      <a:pt x="1" y="136"/>
                    </a:lnTo>
                    <a:lnTo>
                      <a:pt x="0" y="133"/>
                    </a:lnTo>
                    <a:lnTo>
                      <a:pt x="0" y="132"/>
                    </a:lnTo>
                    <a:lnTo>
                      <a:pt x="0" y="130"/>
                    </a:lnTo>
                    <a:lnTo>
                      <a:pt x="0" y="128"/>
                    </a:lnTo>
                    <a:lnTo>
                      <a:pt x="0" y="126"/>
                    </a:lnTo>
                    <a:lnTo>
                      <a:pt x="0" y="124"/>
                    </a:lnTo>
                    <a:lnTo>
                      <a:pt x="0" y="122"/>
                    </a:lnTo>
                    <a:lnTo>
                      <a:pt x="0" y="120"/>
                    </a:lnTo>
                    <a:lnTo>
                      <a:pt x="1" y="118"/>
                    </a:lnTo>
                    <a:lnTo>
                      <a:pt x="1" y="116"/>
                    </a:lnTo>
                    <a:lnTo>
                      <a:pt x="1" y="114"/>
                    </a:lnTo>
                    <a:lnTo>
                      <a:pt x="1" y="113"/>
                    </a:lnTo>
                    <a:lnTo>
                      <a:pt x="1" y="110"/>
                    </a:lnTo>
                    <a:lnTo>
                      <a:pt x="2" y="108"/>
                    </a:lnTo>
                    <a:lnTo>
                      <a:pt x="2" y="106"/>
                    </a:lnTo>
                    <a:lnTo>
                      <a:pt x="2" y="105"/>
                    </a:lnTo>
                    <a:lnTo>
                      <a:pt x="2" y="102"/>
                    </a:lnTo>
                    <a:lnTo>
                      <a:pt x="3" y="100"/>
                    </a:lnTo>
                    <a:lnTo>
                      <a:pt x="3" y="98"/>
                    </a:lnTo>
                    <a:lnTo>
                      <a:pt x="4" y="97"/>
                    </a:lnTo>
                    <a:lnTo>
                      <a:pt x="4" y="94"/>
                    </a:lnTo>
                    <a:lnTo>
                      <a:pt x="4" y="92"/>
                    </a:lnTo>
                    <a:lnTo>
                      <a:pt x="25" y="98"/>
                    </a:lnTo>
                    <a:lnTo>
                      <a:pt x="24" y="100"/>
                    </a:lnTo>
                    <a:lnTo>
                      <a:pt x="24" y="101"/>
                    </a:lnTo>
                    <a:lnTo>
                      <a:pt x="24" y="103"/>
                    </a:lnTo>
                    <a:lnTo>
                      <a:pt x="23" y="105"/>
                    </a:lnTo>
                    <a:lnTo>
                      <a:pt x="23" y="106"/>
                    </a:lnTo>
                    <a:lnTo>
                      <a:pt x="23" y="108"/>
                    </a:lnTo>
                    <a:lnTo>
                      <a:pt x="22" y="109"/>
                    </a:lnTo>
                    <a:lnTo>
                      <a:pt x="22" y="111"/>
                    </a:lnTo>
                    <a:lnTo>
                      <a:pt x="22" y="113"/>
                    </a:lnTo>
                    <a:lnTo>
                      <a:pt x="22" y="115"/>
                    </a:lnTo>
                    <a:lnTo>
                      <a:pt x="22" y="116"/>
                    </a:lnTo>
                    <a:lnTo>
                      <a:pt x="22" y="118"/>
                    </a:lnTo>
                    <a:lnTo>
                      <a:pt x="21" y="120"/>
                    </a:lnTo>
                    <a:lnTo>
                      <a:pt x="21" y="122"/>
                    </a:lnTo>
                    <a:lnTo>
                      <a:pt x="21" y="123"/>
                    </a:lnTo>
                    <a:lnTo>
                      <a:pt x="21" y="124"/>
                    </a:lnTo>
                    <a:lnTo>
                      <a:pt x="21" y="126"/>
                    </a:lnTo>
                    <a:lnTo>
                      <a:pt x="21" y="128"/>
                    </a:lnTo>
                    <a:lnTo>
                      <a:pt x="21" y="130"/>
                    </a:lnTo>
                    <a:lnTo>
                      <a:pt x="21" y="131"/>
                    </a:lnTo>
                    <a:lnTo>
                      <a:pt x="21" y="133"/>
                    </a:lnTo>
                    <a:lnTo>
                      <a:pt x="22" y="134"/>
                    </a:lnTo>
                    <a:lnTo>
                      <a:pt x="22" y="136"/>
                    </a:lnTo>
                    <a:lnTo>
                      <a:pt x="22" y="138"/>
                    </a:lnTo>
                    <a:lnTo>
                      <a:pt x="22" y="139"/>
                    </a:lnTo>
                    <a:lnTo>
                      <a:pt x="22" y="141"/>
                    </a:lnTo>
                    <a:lnTo>
                      <a:pt x="22" y="143"/>
                    </a:lnTo>
                    <a:lnTo>
                      <a:pt x="23" y="144"/>
                    </a:lnTo>
                    <a:lnTo>
                      <a:pt x="23" y="146"/>
                    </a:lnTo>
                    <a:lnTo>
                      <a:pt x="23" y="147"/>
                    </a:lnTo>
                    <a:lnTo>
                      <a:pt x="24" y="148"/>
                    </a:lnTo>
                    <a:lnTo>
                      <a:pt x="24" y="151"/>
                    </a:lnTo>
                    <a:lnTo>
                      <a:pt x="3" y="155"/>
                    </a:lnTo>
                    <a:close/>
                    <a:moveTo>
                      <a:pt x="61" y="234"/>
                    </a:moveTo>
                    <a:lnTo>
                      <a:pt x="59" y="232"/>
                    </a:lnTo>
                    <a:lnTo>
                      <a:pt x="57" y="231"/>
                    </a:lnTo>
                    <a:lnTo>
                      <a:pt x="55" y="230"/>
                    </a:lnTo>
                    <a:lnTo>
                      <a:pt x="54" y="229"/>
                    </a:lnTo>
                    <a:lnTo>
                      <a:pt x="52" y="228"/>
                    </a:lnTo>
                    <a:lnTo>
                      <a:pt x="50" y="227"/>
                    </a:lnTo>
                    <a:lnTo>
                      <a:pt x="49" y="225"/>
                    </a:lnTo>
                    <a:lnTo>
                      <a:pt x="47" y="224"/>
                    </a:lnTo>
                    <a:lnTo>
                      <a:pt x="46" y="223"/>
                    </a:lnTo>
                    <a:lnTo>
                      <a:pt x="45" y="222"/>
                    </a:lnTo>
                    <a:lnTo>
                      <a:pt x="42" y="220"/>
                    </a:lnTo>
                    <a:lnTo>
                      <a:pt x="41" y="219"/>
                    </a:lnTo>
                    <a:lnTo>
                      <a:pt x="40" y="217"/>
                    </a:lnTo>
                    <a:lnTo>
                      <a:pt x="39" y="216"/>
                    </a:lnTo>
                    <a:lnTo>
                      <a:pt x="37" y="215"/>
                    </a:lnTo>
                    <a:lnTo>
                      <a:pt x="35" y="214"/>
                    </a:lnTo>
                    <a:lnTo>
                      <a:pt x="34" y="212"/>
                    </a:lnTo>
                    <a:lnTo>
                      <a:pt x="33" y="210"/>
                    </a:lnTo>
                    <a:lnTo>
                      <a:pt x="32" y="209"/>
                    </a:lnTo>
                    <a:lnTo>
                      <a:pt x="31" y="207"/>
                    </a:lnTo>
                    <a:lnTo>
                      <a:pt x="30" y="206"/>
                    </a:lnTo>
                    <a:lnTo>
                      <a:pt x="27" y="205"/>
                    </a:lnTo>
                    <a:lnTo>
                      <a:pt x="26" y="202"/>
                    </a:lnTo>
                    <a:lnTo>
                      <a:pt x="25" y="201"/>
                    </a:lnTo>
                    <a:lnTo>
                      <a:pt x="24" y="200"/>
                    </a:lnTo>
                    <a:lnTo>
                      <a:pt x="23" y="198"/>
                    </a:lnTo>
                    <a:lnTo>
                      <a:pt x="22" y="197"/>
                    </a:lnTo>
                    <a:lnTo>
                      <a:pt x="21" y="194"/>
                    </a:lnTo>
                    <a:lnTo>
                      <a:pt x="19" y="193"/>
                    </a:lnTo>
                    <a:lnTo>
                      <a:pt x="18" y="191"/>
                    </a:lnTo>
                    <a:lnTo>
                      <a:pt x="17" y="190"/>
                    </a:lnTo>
                    <a:lnTo>
                      <a:pt x="16" y="187"/>
                    </a:lnTo>
                    <a:lnTo>
                      <a:pt x="34" y="177"/>
                    </a:lnTo>
                    <a:lnTo>
                      <a:pt x="35" y="179"/>
                    </a:lnTo>
                    <a:lnTo>
                      <a:pt x="37" y="181"/>
                    </a:lnTo>
                    <a:lnTo>
                      <a:pt x="38" y="182"/>
                    </a:lnTo>
                    <a:lnTo>
                      <a:pt x="39" y="183"/>
                    </a:lnTo>
                    <a:lnTo>
                      <a:pt x="39" y="185"/>
                    </a:lnTo>
                    <a:lnTo>
                      <a:pt x="40" y="186"/>
                    </a:lnTo>
                    <a:lnTo>
                      <a:pt x="41" y="187"/>
                    </a:lnTo>
                    <a:lnTo>
                      <a:pt x="42" y="189"/>
                    </a:lnTo>
                    <a:lnTo>
                      <a:pt x="44" y="190"/>
                    </a:lnTo>
                    <a:lnTo>
                      <a:pt x="45" y="192"/>
                    </a:lnTo>
                    <a:lnTo>
                      <a:pt x="46" y="193"/>
                    </a:lnTo>
                    <a:lnTo>
                      <a:pt x="46" y="194"/>
                    </a:lnTo>
                    <a:lnTo>
                      <a:pt x="47" y="196"/>
                    </a:lnTo>
                    <a:lnTo>
                      <a:pt x="48" y="197"/>
                    </a:lnTo>
                    <a:lnTo>
                      <a:pt x="49" y="198"/>
                    </a:lnTo>
                    <a:lnTo>
                      <a:pt x="50" y="199"/>
                    </a:lnTo>
                    <a:lnTo>
                      <a:pt x="52" y="200"/>
                    </a:lnTo>
                    <a:lnTo>
                      <a:pt x="53" y="201"/>
                    </a:lnTo>
                    <a:lnTo>
                      <a:pt x="54" y="202"/>
                    </a:lnTo>
                    <a:lnTo>
                      <a:pt x="55" y="204"/>
                    </a:lnTo>
                    <a:lnTo>
                      <a:pt x="56" y="205"/>
                    </a:lnTo>
                    <a:lnTo>
                      <a:pt x="59" y="206"/>
                    </a:lnTo>
                    <a:lnTo>
                      <a:pt x="60" y="207"/>
                    </a:lnTo>
                    <a:lnTo>
                      <a:pt x="61" y="208"/>
                    </a:lnTo>
                    <a:lnTo>
                      <a:pt x="62" y="208"/>
                    </a:lnTo>
                    <a:lnTo>
                      <a:pt x="63" y="209"/>
                    </a:lnTo>
                    <a:lnTo>
                      <a:pt x="64" y="210"/>
                    </a:lnTo>
                    <a:lnTo>
                      <a:pt x="65" y="212"/>
                    </a:lnTo>
                    <a:lnTo>
                      <a:pt x="67" y="213"/>
                    </a:lnTo>
                    <a:lnTo>
                      <a:pt x="69" y="213"/>
                    </a:lnTo>
                    <a:lnTo>
                      <a:pt x="70" y="214"/>
                    </a:lnTo>
                    <a:lnTo>
                      <a:pt x="71" y="215"/>
                    </a:lnTo>
                    <a:lnTo>
                      <a:pt x="61" y="234"/>
                    </a:lnTo>
                    <a:close/>
                    <a:moveTo>
                      <a:pt x="155" y="247"/>
                    </a:moveTo>
                    <a:lnTo>
                      <a:pt x="154" y="248"/>
                    </a:lnTo>
                    <a:lnTo>
                      <a:pt x="152" y="248"/>
                    </a:lnTo>
                    <a:lnTo>
                      <a:pt x="150" y="250"/>
                    </a:lnTo>
                    <a:lnTo>
                      <a:pt x="147" y="250"/>
                    </a:lnTo>
                    <a:lnTo>
                      <a:pt x="146" y="250"/>
                    </a:lnTo>
                    <a:lnTo>
                      <a:pt x="144" y="250"/>
                    </a:lnTo>
                    <a:lnTo>
                      <a:pt x="141" y="251"/>
                    </a:lnTo>
                    <a:lnTo>
                      <a:pt x="140" y="251"/>
                    </a:lnTo>
                    <a:lnTo>
                      <a:pt x="138" y="251"/>
                    </a:lnTo>
                    <a:lnTo>
                      <a:pt x="136" y="251"/>
                    </a:lnTo>
                    <a:lnTo>
                      <a:pt x="135" y="251"/>
                    </a:lnTo>
                    <a:lnTo>
                      <a:pt x="132" y="251"/>
                    </a:lnTo>
                    <a:lnTo>
                      <a:pt x="130" y="251"/>
                    </a:lnTo>
                    <a:lnTo>
                      <a:pt x="129" y="252"/>
                    </a:lnTo>
                    <a:lnTo>
                      <a:pt x="127" y="252"/>
                    </a:lnTo>
                    <a:lnTo>
                      <a:pt x="124" y="251"/>
                    </a:lnTo>
                    <a:lnTo>
                      <a:pt x="122" y="251"/>
                    </a:lnTo>
                    <a:lnTo>
                      <a:pt x="121" y="251"/>
                    </a:lnTo>
                    <a:lnTo>
                      <a:pt x="118" y="251"/>
                    </a:lnTo>
                    <a:lnTo>
                      <a:pt x="116" y="251"/>
                    </a:lnTo>
                    <a:lnTo>
                      <a:pt x="115" y="251"/>
                    </a:lnTo>
                    <a:lnTo>
                      <a:pt x="113" y="251"/>
                    </a:lnTo>
                    <a:lnTo>
                      <a:pt x="110" y="251"/>
                    </a:lnTo>
                    <a:lnTo>
                      <a:pt x="108" y="250"/>
                    </a:lnTo>
                    <a:lnTo>
                      <a:pt x="107" y="250"/>
                    </a:lnTo>
                    <a:lnTo>
                      <a:pt x="105" y="250"/>
                    </a:lnTo>
                    <a:lnTo>
                      <a:pt x="102" y="248"/>
                    </a:lnTo>
                    <a:lnTo>
                      <a:pt x="100" y="248"/>
                    </a:lnTo>
                    <a:lnTo>
                      <a:pt x="99" y="248"/>
                    </a:lnTo>
                    <a:lnTo>
                      <a:pt x="97" y="247"/>
                    </a:lnTo>
                    <a:lnTo>
                      <a:pt x="94" y="247"/>
                    </a:lnTo>
                    <a:lnTo>
                      <a:pt x="92" y="247"/>
                    </a:lnTo>
                    <a:lnTo>
                      <a:pt x="98" y="227"/>
                    </a:lnTo>
                    <a:lnTo>
                      <a:pt x="100" y="227"/>
                    </a:lnTo>
                    <a:lnTo>
                      <a:pt x="101" y="228"/>
                    </a:lnTo>
                    <a:lnTo>
                      <a:pt x="103" y="228"/>
                    </a:lnTo>
                    <a:lnTo>
                      <a:pt x="105" y="228"/>
                    </a:lnTo>
                    <a:lnTo>
                      <a:pt x="107" y="229"/>
                    </a:lnTo>
                    <a:lnTo>
                      <a:pt x="108" y="229"/>
                    </a:lnTo>
                    <a:lnTo>
                      <a:pt x="110" y="229"/>
                    </a:lnTo>
                    <a:lnTo>
                      <a:pt x="112" y="229"/>
                    </a:lnTo>
                    <a:lnTo>
                      <a:pt x="114" y="230"/>
                    </a:lnTo>
                    <a:lnTo>
                      <a:pt x="115" y="230"/>
                    </a:lnTo>
                    <a:lnTo>
                      <a:pt x="116" y="230"/>
                    </a:lnTo>
                    <a:lnTo>
                      <a:pt x="118" y="230"/>
                    </a:lnTo>
                    <a:lnTo>
                      <a:pt x="120" y="230"/>
                    </a:lnTo>
                    <a:lnTo>
                      <a:pt x="122" y="230"/>
                    </a:lnTo>
                    <a:lnTo>
                      <a:pt x="123" y="230"/>
                    </a:lnTo>
                    <a:lnTo>
                      <a:pt x="125" y="230"/>
                    </a:lnTo>
                    <a:lnTo>
                      <a:pt x="127" y="230"/>
                    </a:lnTo>
                    <a:lnTo>
                      <a:pt x="128" y="230"/>
                    </a:lnTo>
                    <a:lnTo>
                      <a:pt x="130" y="230"/>
                    </a:lnTo>
                    <a:lnTo>
                      <a:pt x="131" y="230"/>
                    </a:lnTo>
                    <a:lnTo>
                      <a:pt x="133" y="230"/>
                    </a:lnTo>
                    <a:lnTo>
                      <a:pt x="135" y="230"/>
                    </a:lnTo>
                    <a:lnTo>
                      <a:pt x="137" y="230"/>
                    </a:lnTo>
                    <a:lnTo>
                      <a:pt x="138" y="230"/>
                    </a:lnTo>
                    <a:lnTo>
                      <a:pt x="139" y="230"/>
                    </a:lnTo>
                    <a:lnTo>
                      <a:pt x="141" y="229"/>
                    </a:lnTo>
                    <a:lnTo>
                      <a:pt x="143" y="229"/>
                    </a:lnTo>
                    <a:lnTo>
                      <a:pt x="144" y="229"/>
                    </a:lnTo>
                    <a:lnTo>
                      <a:pt x="146" y="229"/>
                    </a:lnTo>
                    <a:lnTo>
                      <a:pt x="147" y="228"/>
                    </a:lnTo>
                    <a:lnTo>
                      <a:pt x="148" y="228"/>
                    </a:lnTo>
                    <a:lnTo>
                      <a:pt x="151" y="228"/>
                    </a:lnTo>
                    <a:lnTo>
                      <a:pt x="155" y="247"/>
                    </a:lnTo>
                    <a:close/>
                    <a:moveTo>
                      <a:pt x="232" y="191"/>
                    </a:moveTo>
                    <a:lnTo>
                      <a:pt x="232" y="192"/>
                    </a:lnTo>
                    <a:lnTo>
                      <a:pt x="231" y="194"/>
                    </a:lnTo>
                    <a:lnTo>
                      <a:pt x="230" y="196"/>
                    </a:lnTo>
                    <a:lnTo>
                      <a:pt x="229" y="198"/>
                    </a:lnTo>
                    <a:lnTo>
                      <a:pt x="228" y="199"/>
                    </a:lnTo>
                    <a:lnTo>
                      <a:pt x="227" y="201"/>
                    </a:lnTo>
                    <a:lnTo>
                      <a:pt x="226" y="202"/>
                    </a:lnTo>
                    <a:lnTo>
                      <a:pt x="224" y="204"/>
                    </a:lnTo>
                    <a:lnTo>
                      <a:pt x="223" y="206"/>
                    </a:lnTo>
                    <a:lnTo>
                      <a:pt x="222" y="207"/>
                    </a:lnTo>
                    <a:lnTo>
                      <a:pt x="220" y="208"/>
                    </a:lnTo>
                    <a:lnTo>
                      <a:pt x="219" y="210"/>
                    </a:lnTo>
                    <a:lnTo>
                      <a:pt x="218" y="212"/>
                    </a:lnTo>
                    <a:lnTo>
                      <a:pt x="216" y="213"/>
                    </a:lnTo>
                    <a:lnTo>
                      <a:pt x="215" y="214"/>
                    </a:lnTo>
                    <a:lnTo>
                      <a:pt x="214" y="215"/>
                    </a:lnTo>
                    <a:lnTo>
                      <a:pt x="212" y="217"/>
                    </a:lnTo>
                    <a:lnTo>
                      <a:pt x="211" y="219"/>
                    </a:lnTo>
                    <a:lnTo>
                      <a:pt x="209" y="220"/>
                    </a:lnTo>
                    <a:lnTo>
                      <a:pt x="207" y="221"/>
                    </a:lnTo>
                    <a:lnTo>
                      <a:pt x="206" y="222"/>
                    </a:lnTo>
                    <a:lnTo>
                      <a:pt x="205" y="223"/>
                    </a:lnTo>
                    <a:lnTo>
                      <a:pt x="203" y="224"/>
                    </a:lnTo>
                    <a:lnTo>
                      <a:pt x="201" y="225"/>
                    </a:lnTo>
                    <a:lnTo>
                      <a:pt x="200" y="227"/>
                    </a:lnTo>
                    <a:lnTo>
                      <a:pt x="198" y="228"/>
                    </a:lnTo>
                    <a:lnTo>
                      <a:pt x="197" y="229"/>
                    </a:lnTo>
                    <a:lnTo>
                      <a:pt x="194" y="230"/>
                    </a:lnTo>
                    <a:lnTo>
                      <a:pt x="193" y="231"/>
                    </a:lnTo>
                    <a:lnTo>
                      <a:pt x="191" y="232"/>
                    </a:lnTo>
                    <a:lnTo>
                      <a:pt x="190" y="234"/>
                    </a:lnTo>
                    <a:lnTo>
                      <a:pt x="188" y="235"/>
                    </a:lnTo>
                    <a:lnTo>
                      <a:pt x="177" y="216"/>
                    </a:lnTo>
                    <a:lnTo>
                      <a:pt x="179" y="216"/>
                    </a:lnTo>
                    <a:lnTo>
                      <a:pt x="181" y="215"/>
                    </a:lnTo>
                    <a:lnTo>
                      <a:pt x="182" y="214"/>
                    </a:lnTo>
                    <a:lnTo>
                      <a:pt x="184" y="213"/>
                    </a:lnTo>
                    <a:lnTo>
                      <a:pt x="185" y="212"/>
                    </a:lnTo>
                    <a:lnTo>
                      <a:pt x="186" y="212"/>
                    </a:lnTo>
                    <a:lnTo>
                      <a:pt x="188" y="210"/>
                    </a:lnTo>
                    <a:lnTo>
                      <a:pt x="189" y="209"/>
                    </a:lnTo>
                    <a:lnTo>
                      <a:pt x="191" y="208"/>
                    </a:lnTo>
                    <a:lnTo>
                      <a:pt x="192" y="207"/>
                    </a:lnTo>
                    <a:lnTo>
                      <a:pt x="193" y="206"/>
                    </a:lnTo>
                    <a:lnTo>
                      <a:pt x="194" y="205"/>
                    </a:lnTo>
                    <a:lnTo>
                      <a:pt x="196" y="204"/>
                    </a:lnTo>
                    <a:lnTo>
                      <a:pt x="197" y="202"/>
                    </a:lnTo>
                    <a:lnTo>
                      <a:pt x="198" y="201"/>
                    </a:lnTo>
                    <a:lnTo>
                      <a:pt x="199" y="200"/>
                    </a:lnTo>
                    <a:lnTo>
                      <a:pt x="200" y="199"/>
                    </a:lnTo>
                    <a:lnTo>
                      <a:pt x="201" y="198"/>
                    </a:lnTo>
                    <a:lnTo>
                      <a:pt x="203" y="197"/>
                    </a:lnTo>
                    <a:lnTo>
                      <a:pt x="204" y="196"/>
                    </a:lnTo>
                    <a:lnTo>
                      <a:pt x="205" y="194"/>
                    </a:lnTo>
                    <a:lnTo>
                      <a:pt x="206" y="193"/>
                    </a:lnTo>
                    <a:lnTo>
                      <a:pt x="207" y="192"/>
                    </a:lnTo>
                    <a:lnTo>
                      <a:pt x="208" y="191"/>
                    </a:lnTo>
                    <a:lnTo>
                      <a:pt x="209" y="190"/>
                    </a:lnTo>
                    <a:lnTo>
                      <a:pt x="211" y="189"/>
                    </a:lnTo>
                    <a:lnTo>
                      <a:pt x="211" y="187"/>
                    </a:lnTo>
                    <a:lnTo>
                      <a:pt x="212" y="185"/>
                    </a:lnTo>
                    <a:lnTo>
                      <a:pt x="213" y="184"/>
                    </a:lnTo>
                    <a:lnTo>
                      <a:pt x="214" y="183"/>
                    </a:lnTo>
                    <a:lnTo>
                      <a:pt x="214" y="182"/>
                    </a:lnTo>
                    <a:lnTo>
                      <a:pt x="215" y="181"/>
                    </a:lnTo>
                    <a:lnTo>
                      <a:pt x="232" y="191"/>
                    </a:lnTo>
                    <a:close/>
                    <a:moveTo>
                      <a:pt x="247" y="97"/>
                    </a:moveTo>
                    <a:lnTo>
                      <a:pt x="249" y="98"/>
                    </a:lnTo>
                    <a:lnTo>
                      <a:pt x="249" y="100"/>
                    </a:lnTo>
                    <a:lnTo>
                      <a:pt x="250" y="102"/>
                    </a:lnTo>
                    <a:lnTo>
                      <a:pt x="250" y="103"/>
                    </a:lnTo>
                    <a:lnTo>
                      <a:pt x="250" y="106"/>
                    </a:lnTo>
                    <a:lnTo>
                      <a:pt x="250" y="108"/>
                    </a:lnTo>
                    <a:lnTo>
                      <a:pt x="251" y="110"/>
                    </a:lnTo>
                    <a:lnTo>
                      <a:pt x="251" y="111"/>
                    </a:lnTo>
                    <a:lnTo>
                      <a:pt x="251" y="114"/>
                    </a:lnTo>
                    <a:lnTo>
                      <a:pt x="251" y="116"/>
                    </a:lnTo>
                    <a:lnTo>
                      <a:pt x="251" y="117"/>
                    </a:lnTo>
                    <a:lnTo>
                      <a:pt x="251" y="120"/>
                    </a:lnTo>
                    <a:lnTo>
                      <a:pt x="251" y="122"/>
                    </a:lnTo>
                    <a:lnTo>
                      <a:pt x="251" y="123"/>
                    </a:lnTo>
                    <a:lnTo>
                      <a:pt x="251" y="125"/>
                    </a:lnTo>
                    <a:lnTo>
                      <a:pt x="251" y="128"/>
                    </a:lnTo>
                    <a:lnTo>
                      <a:pt x="251" y="129"/>
                    </a:lnTo>
                    <a:lnTo>
                      <a:pt x="251" y="131"/>
                    </a:lnTo>
                    <a:lnTo>
                      <a:pt x="251" y="133"/>
                    </a:lnTo>
                    <a:lnTo>
                      <a:pt x="251" y="136"/>
                    </a:lnTo>
                    <a:lnTo>
                      <a:pt x="251" y="137"/>
                    </a:lnTo>
                    <a:lnTo>
                      <a:pt x="251" y="139"/>
                    </a:lnTo>
                    <a:lnTo>
                      <a:pt x="251" y="141"/>
                    </a:lnTo>
                    <a:lnTo>
                      <a:pt x="250" y="143"/>
                    </a:lnTo>
                    <a:lnTo>
                      <a:pt x="250" y="145"/>
                    </a:lnTo>
                    <a:lnTo>
                      <a:pt x="250" y="147"/>
                    </a:lnTo>
                    <a:lnTo>
                      <a:pt x="249" y="149"/>
                    </a:lnTo>
                    <a:lnTo>
                      <a:pt x="249" y="151"/>
                    </a:lnTo>
                    <a:lnTo>
                      <a:pt x="249" y="153"/>
                    </a:lnTo>
                    <a:lnTo>
                      <a:pt x="247" y="155"/>
                    </a:lnTo>
                    <a:lnTo>
                      <a:pt x="247" y="158"/>
                    </a:lnTo>
                    <a:lnTo>
                      <a:pt x="246" y="160"/>
                    </a:lnTo>
                    <a:lnTo>
                      <a:pt x="227" y="153"/>
                    </a:lnTo>
                    <a:lnTo>
                      <a:pt x="227" y="152"/>
                    </a:lnTo>
                    <a:lnTo>
                      <a:pt x="228" y="151"/>
                    </a:lnTo>
                    <a:lnTo>
                      <a:pt x="228" y="148"/>
                    </a:lnTo>
                    <a:lnTo>
                      <a:pt x="228" y="147"/>
                    </a:lnTo>
                    <a:lnTo>
                      <a:pt x="229" y="145"/>
                    </a:lnTo>
                    <a:lnTo>
                      <a:pt x="229" y="144"/>
                    </a:lnTo>
                    <a:lnTo>
                      <a:pt x="229" y="141"/>
                    </a:lnTo>
                    <a:lnTo>
                      <a:pt x="230" y="140"/>
                    </a:lnTo>
                    <a:lnTo>
                      <a:pt x="230" y="138"/>
                    </a:lnTo>
                    <a:lnTo>
                      <a:pt x="230" y="137"/>
                    </a:lnTo>
                    <a:lnTo>
                      <a:pt x="230" y="134"/>
                    </a:lnTo>
                    <a:lnTo>
                      <a:pt x="230" y="133"/>
                    </a:lnTo>
                    <a:lnTo>
                      <a:pt x="230" y="132"/>
                    </a:lnTo>
                    <a:lnTo>
                      <a:pt x="230" y="130"/>
                    </a:lnTo>
                    <a:lnTo>
                      <a:pt x="230" y="129"/>
                    </a:lnTo>
                    <a:lnTo>
                      <a:pt x="230" y="126"/>
                    </a:lnTo>
                    <a:lnTo>
                      <a:pt x="230" y="125"/>
                    </a:lnTo>
                    <a:lnTo>
                      <a:pt x="230" y="123"/>
                    </a:lnTo>
                    <a:lnTo>
                      <a:pt x="230" y="122"/>
                    </a:lnTo>
                    <a:lnTo>
                      <a:pt x="230" y="121"/>
                    </a:lnTo>
                    <a:lnTo>
                      <a:pt x="230" y="118"/>
                    </a:lnTo>
                    <a:lnTo>
                      <a:pt x="230" y="117"/>
                    </a:lnTo>
                    <a:lnTo>
                      <a:pt x="230" y="115"/>
                    </a:lnTo>
                    <a:lnTo>
                      <a:pt x="230" y="114"/>
                    </a:lnTo>
                    <a:lnTo>
                      <a:pt x="230" y="111"/>
                    </a:lnTo>
                    <a:lnTo>
                      <a:pt x="230" y="110"/>
                    </a:lnTo>
                    <a:lnTo>
                      <a:pt x="229" y="109"/>
                    </a:lnTo>
                    <a:lnTo>
                      <a:pt x="229" y="107"/>
                    </a:lnTo>
                    <a:lnTo>
                      <a:pt x="229" y="106"/>
                    </a:lnTo>
                    <a:lnTo>
                      <a:pt x="229" y="105"/>
                    </a:lnTo>
                    <a:lnTo>
                      <a:pt x="228" y="102"/>
                    </a:lnTo>
                    <a:lnTo>
                      <a:pt x="228" y="101"/>
                    </a:lnTo>
                    <a:lnTo>
                      <a:pt x="247" y="97"/>
                    </a:lnTo>
                    <a:close/>
                    <a:moveTo>
                      <a:pt x="191" y="18"/>
                    </a:moveTo>
                    <a:lnTo>
                      <a:pt x="193" y="19"/>
                    </a:lnTo>
                    <a:lnTo>
                      <a:pt x="194" y="21"/>
                    </a:lnTo>
                    <a:lnTo>
                      <a:pt x="197" y="22"/>
                    </a:lnTo>
                    <a:lnTo>
                      <a:pt x="198" y="23"/>
                    </a:lnTo>
                    <a:lnTo>
                      <a:pt x="199" y="24"/>
                    </a:lnTo>
                    <a:lnTo>
                      <a:pt x="201" y="25"/>
                    </a:lnTo>
                    <a:lnTo>
                      <a:pt x="203" y="26"/>
                    </a:lnTo>
                    <a:lnTo>
                      <a:pt x="205" y="27"/>
                    </a:lnTo>
                    <a:lnTo>
                      <a:pt x="206" y="29"/>
                    </a:lnTo>
                    <a:lnTo>
                      <a:pt x="207" y="30"/>
                    </a:lnTo>
                    <a:lnTo>
                      <a:pt x="208" y="31"/>
                    </a:lnTo>
                    <a:lnTo>
                      <a:pt x="211" y="33"/>
                    </a:lnTo>
                    <a:lnTo>
                      <a:pt x="212" y="34"/>
                    </a:lnTo>
                    <a:lnTo>
                      <a:pt x="213" y="35"/>
                    </a:lnTo>
                    <a:lnTo>
                      <a:pt x="214" y="37"/>
                    </a:lnTo>
                    <a:lnTo>
                      <a:pt x="216" y="38"/>
                    </a:lnTo>
                    <a:lnTo>
                      <a:pt x="218" y="39"/>
                    </a:lnTo>
                    <a:lnTo>
                      <a:pt x="219" y="41"/>
                    </a:lnTo>
                    <a:lnTo>
                      <a:pt x="220" y="42"/>
                    </a:lnTo>
                    <a:lnTo>
                      <a:pt x="221" y="44"/>
                    </a:lnTo>
                    <a:lnTo>
                      <a:pt x="222" y="46"/>
                    </a:lnTo>
                    <a:lnTo>
                      <a:pt x="223" y="47"/>
                    </a:lnTo>
                    <a:lnTo>
                      <a:pt x="224" y="48"/>
                    </a:lnTo>
                    <a:lnTo>
                      <a:pt x="226" y="50"/>
                    </a:lnTo>
                    <a:lnTo>
                      <a:pt x="227" y="52"/>
                    </a:lnTo>
                    <a:lnTo>
                      <a:pt x="228" y="54"/>
                    </a:lnTo>
                    <a:lnTo>
                      <a:pt x="229" y="55"/>
                    </a:lnTo>
                    <a:lnTo>
                      <a:pt x="230" y="57"/>
                    </a:lnTo>
                    <a:lnTo>
                      <a:pt x="231" y="59"/>
                    </a:lnTo>
                    <a:lnTo>
                      <a:pt x="232" y="61"/>
                    </a:lnTo>
                    <a:lnTo>
                      <a:pt x="234" y="62"/>
                    </a:lnTo>
                    <a:lnTo>
                      <a:pt x="235" y="64"/>
                    </a:lnTo>
                    <a:lnTo>
                      <a:pt x="216" y="73"/>
                    </a:lnTo>
                    <a:lnTo>
                      <a:pt x="216" y="72"/>
                    </a:lnTo>
                    <a:lnTo>
                      <a:pt x="215" y="71"/>
                    </a:lnTo>
                    <a:lnTo>
                      <a:pt x="214" y="70"/>
                    </a:lnTo>
                    <a:lnTo>
                      <a:pt x="213" y="68"/>
                    </a:lnTo>
                    <a:lnTo>
                      <a:pt x="212" y="67"/>
                    </a:lnTo>
                    <a:lnTo>
                      <a:pt x="212" y="65"/>
                    </a:lnTo>
                    <a:lnTo>
                      <a:pt x="211" y="64"/>
                    </a:lnTo>
                    <a:lnTo>
                      <a:pt x="209" y="62"/>
                    </a:lnTo>
                    <a:lnTo>
                      <a:pt x="208" y="61"/>
                    </a:lnTo>
                    <a:lnTo>
                      <a:pt x="207" y="60"/>
                    </a:lnTo>
                    <a:lnTo>
                      <a:pt x="206" y="59"/>
                    </a:lnTo>
                    <a:lnTo>
                      <a:pt x="205" y="57"/>
                    </a:lnTo>
                    <a:lnTo>
                      <a:pt x="204" y="56"/>
                    </a:lnTo>
                    <a:lnTo>
                      <a:pt x="203" y="55"/>
                    </a:lnTo>
                    <a:lnTo>
                      <a:pt x="201" y="54"/>
                    </a:lnTo>
                    <a:lnTo>
                      <a:pt x="200" y="53"/>
                    </a:lnTo>
                    <a:lnTo>
                      <a:pt x="199" y="52"/>
                    </a:lnTo>
                    <a:lnTo>
                      <a:pt x="198" y="50"/>
                    </a:lnTo>
                    <a:lnTo>
                      <a:pt x="197" y="49"/>
                    </a:lnTo>
                    <a:lnTo>
                      <a:pt x="196" y="48"/>
                    </a:lnTo>
                    <a:lnTo>
                      <a:pt x="194" y="47"/>
                    </a:lnTo>
                    <a:lnTo>
                      <a:pt x="193" y="46"/>
                    </a:lnTo>
                    <a:lnTo>
                      <a:pt x="192" y="45"/>
                    </a:lnTo>
                    <a:lnTo>
                      <a:pt x="191" y="44"/>
                    </a:lnTo>
                    <a:lnTo>
                      <a:pt x="190" y="42"/>
                    </a:lnTo>
                    <a:lnTo>
                      <a:pt x="189" y="41"/>
                    </a:lnTo>
                    <a:lnTo>
                      <a:pt x="188" y="41"/>
                    </a:lnTo>
                    <a:lnTo>
                      <a:pt x="186" y="40"/>
                    </a:lnTo>
                    <a:lnTo>
                      <a:pt x="184" y="39"/>
                    </a:lnTo>
                    <a:lnTo>
                      <a:pt x="183" y="38"/>
                    </a:lnTo>
                    <a:lnTo>
                      <a:pt x="182" y="37"/>
                    </a:lnTo>
                    <a:lnTo>
                      <a:pt x="181" y="37"/>
                    </a:lnTo>
                    <a:lnTo>
                      <a:pt x="191" y="18"/>
                    </a:lnTo>
                    <a:close/>
                    <a:moveTo>
                      <a:pt x="97" y="3"/>
                    </a:moveTo>
                    <a:lnTo>
                      <a:pt x="98" y="3"/>
                    </a:lnTo>
                    <a:lnTo>
                      <a:pt x="100" y="2"/>
                    </a:lnTo>
                    <a:lnTo>
                      <a:pt x="102" y="2"/>
                    </a:lnTo>
                    <a:lnTo>
                      <a:pt x="105" y="2"/>
                    </a:lnTo>
                    <a:lnTo>
                      <a:pt x="106" y="1"/>
                    </a:lnTo>
                    <a:lnTo>
                      <a:pt x="108" y="1"/>
                    </a:lnTo>
                    <a:lnTo>
                      <a:pt x="110" y="1"/>
                    </a:lnTo>
                    <a:lnTo>
                      <a:pt x="112" y="1"/>
                    </a:lnTo>
                    <a:lnTo>
                      <a:pt x="114" y="1"/>
                    </a:lnTo>
                    <a:lnTo>
                      <a:pt x="116" y="0"/>
                    </a:lnTo>
                    <a:lnTo>
                      <a:pt x="118" y="0"/>
                    </a:lnTo>
                    <a:lnTo>
                      <a:pt x="120" y="0"/>
                    </a:lnTo>
                    <a:lnTo>
                      <a:pt x="122" y="0"/>
                    </a:lnTo>
                    <a:lnTo>
                      <a:pt x="124" y="0"/>
                    </a:lnTo>
                    <a:lnTo>
                      <a:pt x="125" y="0"/>
                    </a:lnTo>
                    <a:lnTo>
                      <a:pt x="128" y="0"/>
                    </a:lnTo>
                    <a:lnTo>
                      <a:pt x="130" y="0"/>
                    </a:lnTo>
                    <a:lnTo>
                      <a:pt x="131" y="0"/>
                    </a:lnTo>
                    <a:lnTo>
                      <a:pt x="133" y="0"/>
                    </a:lnTo>
                    <a:lnTo>
                      <a:pt x="136" y="1"/>
                    </a:lnTo>
                    <a:lnTo>
                      <a:pt x="138" y="1"/>
                    </a:lnTo>
                    <a:lnTo>
                      <a:pt x="139" y="1"/>
                    </a:lnTo>
                    <a:lnTo>
                      <a:pt x="141" y="1"/>
                    </a:lnTo>
                    <a:lnTo>
                      <a:pt x="144" y="1"/>
                    </a:lnTo>
                    <a:lnTo>
                      <a:pt x="145" y="2"/>
                    </a:lnTo>
                    <a:lnTo>
                      <a:pt x="147" y="2"/>
                    </a:lnTo>
                    <a:lnTo>
                      <a:pt x="150" y="2"/>
                    </a:lnTo>
                    <a:lnTo>
                      <a:pt x="152" y="3"/>
                    </a:lnTo>
                    <a:lnTo>
                      <a:pt x="153" y="3"/>
                    </a:lnTo>
                    <a:lnTo>
                      <a:pt x="155" y="3"/>
                    </a:lnTo>
                    <a:lnTo>
                      <a:pt x="158" y="4"/>
                    </a:lnTo>
                    <a:lnTo>
                      <a:pt x="160" y="4"/>
                    </a:lnTo>
                    <a:lnTo>
                      <a:pt x="154" y="25"/>
                    </a:lnTo>
                    <a:lnTo>
                      <a:pt x="152" y="24"/>
                    </a:lnTo>
                    <a:lnTo>
                      <a:pt x="151" y="24"/>
                    </a:lnTo>
                    <a:lnTo>
                      <a:pt x="148" y="23"/>
                    </a:lnTo>
                    <a:lnTo>
                      <a:pt x="147" y="23"/>
                    </a:lnTo>
                    <a:lnTo>
                      <a:pt x="145" y="23"/>
                    </a:lnTo>
                    <a:lnTo>
                      <a:pt x="144" y="23"/>
                    </a:lnTo>
                    <a:lnTo>
                      <a:pt x="143" y="22"/>
                    </a:lnTo>
                    <a:lnTo>
                      <a:pt x="140" y="22"/>
                    </a:lnTo>
                    <a:lnTo>
                      <a:pt x="139" y="22"/>
                    </a:lnTo>
                    <a:lnTo>
                      <a:pt x="137" y="22"/>
                    </a:lnTo>
                    <a:lnTo>
                      <a:pt x="136" y="22"/>
                    </a:lnTo>
                    <a:lnTo>
                      <a:pt x="133" y="21"/>
                    </a:lnTo>
                    <a:lnTo>
                      <a:pt x="132" y="21"/>
                    </a:lnTo>
                    <a:lnTo>
                      <a:pt x="130" y="21"/>
                    </a:lnTo>
                    <a:lnTo>
                      <a:pt x="129" y="21"/>
                    </a:lnTo>
                    <a:lnTo>
                      <a:pt x="127" y="21"/>
                    </a:lnTo>
                    <a:lnTo>
                      <a:pt x="125" y="21"/>
                    </a:lnTo>
                    <a:lnTo>
                      <a:pt x="124" y="21"/>
                    </a:lnTo>
                    <a:lnTo>
                      <a:pt x="122" y="21"/>
                    </a:lnTo>
                    <a:lnTo>
                      <a:pt x="121" y="21"/>
                    </a:lnTo>
                    <a:lnTo>
                      <a:pt x="118" y="21"/>
                    </a:lnTo>
                    <a:lnTo>
                      <a:pt x="117" y="21"/>
                    </a:lnTo>
                    <a:lnTo>
                      <a:pt x="116" y="22"/>
                    </a:lnTo>
                    <a:lnTo>
                      <a:pt x="114" y="22"/>
                    </a:lnTo>
                    <a:lnTo>
                      <a:pt x="113" y="22"/>
                    </a:lnTo>
                    <a:lnTo>
                      <a:pt x="110" y="22"/>
                    </a:lnTo>
                    <a:lnTo>
                      <a:pt x="109" y="22"/>
                    </a:lnTo>
                    <a:lnTo>
                      <a:pt x="108" y="23"/>
                    </a:lnTo>
                    <a:lnTo>
                      <a:pt x="106" y="23"/>
                    </a:lnTo>
                    <a:lnTo>
                      <a:pt x="105" y="23"/>
                    </a:lnTo>
                    <a:lnTo>
                      <a:pt x="102" y="24"/>
                    </a:lnTo>
                    <a:lnTo>
                      <a:pt x="101" y="24"/>
                    </a:lnTo>
                    <a:lnTo>
                      <a:pt x="97" y="3"/>
                    </a:lnTo>
                    <a:close/>
                    <a:moveTo>
                      <a:pt x="18" y="60"/>
                    </a:moveTo>
                    <a:lnTo>
                      <a:pt x="19" y="59"/>
                    </a:lnTo>
                    <a:lnTo>
                      <a:pt x="21" y="56"/>
                    </a:lnTo>
                    <a:lnTo>
                      <a:pt x="22" y="55"/>
                    </a:lnTo>
                    <a:lnTo>
                      <a:pt x="23" y="54"/>
                    </a:lnTo>
                    <a:lnTo>
                      <a:pt x="24" y="52"/>
                    </a:lnTo>
                    <a:lnTo>
                      <a:pt x="25" y="50"/>
                    </a:lnTo>
                    <a:lnTo>
                      <a:pt x="26" y="48"/>
                    </a:lnTo>
                    <a:lnTo>
                      <a:pt x="27" y="47"/>
                    </a:lnTo>
                    <a:lnTo>
                      <a:pt x="29" y="46"/>
                    </a:lnTo>
                    <a:lnTo>
                      <a:pt x="30" y="44"/>
                    </a:lnTo>
                    <a:lnTo>
                      <a:pt x="31" y="42"/>
                    </a:lnTo>
                    <a:lnTo>
                      <a:pt x="33" y="41"/>
                    </a:lnTo>
                    <a:lnTo>
                      <a:pt x="34" y="40"/>
                    </a:lnTo>
                    <a:lnTo>
                      <a:pt x="35" y="39"/>
                    </a:lnTo>
                    <a:lnTo>
                      <a:pt x="37" y="37"/>
                    </a:lnTo>
                    <a:lnTo>
                      <a:pt x="38" y="35"/>
                    </a:lnTo>
                    <a:lnTo>
                      <a:pt x="40" y="34"/>
                    </a:lnTo>
                    <a:lnTo>
                      <a:pt x="41" y="33"/>
                    </a:lnTo>
                    <a:lnTo>
                      <a:pt x="42" y="32"/>
                    </a:lnTo>
                    <a:lnTo>
                      <a:pt x="44" y="31"/>
                    </a:lnTo>
                    <a:lnTo>
                      <a:pt x="46" y="30"/>
                    </a:lnTo>
                    <a:lnTo>
                      <a:pt x="47" y="27"/>
                    </a:lnTo>
                    <a:lnTo>
                      <a:pt x="48" y="26"/>
                    </a:lnTo>
                    <a:lnTo>
                      <a:pt x="50" y="25"/>
                    </a:lnTo>
                    <a:lnTo>
                      <a:pt x="52" y="24"/>
                    </a:lnTo>
                    <a:lnTo>
                      <a:pt x="54" y="23"/>
                    </a:lnTo>
                    <a:lnTo>
                      <a:pt x="55" y="22"/>
                    </a:lnTo>
                    <a:lnTo>
                      <a:pt x="57" y="21"/>
                    </a:lnTo>
                    <a:lnTo>
                      <a:pt x="59" y="19"/>
                    </a:lnTo>
                    <a:lnTo>
                      <a:pt x="61" y="18"/>
                    </a:lnTo>
                    <a:lnTo>
                      <a:pt x="62" y="17"/>
                    </a:lnTo>
                    <a:lnTo>
                      <a:pt x="64" y="16"/>
                    </a:lnTo>
                    <a:lnTo>
                      <a:pt x="74" y="34"/>
                    </a:lnTo>
                    <a:lnTo>
                      <a:pt x="72" y="35"/>
                    </a:lnTo>
                    <a:lnTo>
                      <a:pt x="71" y="37"/>
                    </a:lnTo>
                    <a:lnTo>
                      <a:pt x="70" y="38"/>
                    </a:lnTo>
                    <a:lnTo>
                      <a:pt x="68" y="38"/>
                    </a:lnTo>
                    <a:lnTo>
                      <a:pt x="67" y="39"/>
                    </a:lnTo>
                    <a:lnTo>
                      <a:pt x="65" y="40"/>
                    </a:lnTo>
                    <a:lnTo>
                      <a:pt x="64" y="41"/>
                    </a:lnTo>
                    <a:lnTo>
                      <a:pt x="62" y="42"/>
                    </a:lnTo>
                    <a:lnTo>
                      <a:pt x="61" y="44"/>
                    </a:lnTo>
                    <a:lnTo>
                      <a:pt x="60" y="45"/>
                    </a:lnTo>
                    <a:lnTo>
                      <a:pt x="59" y="46"/>
                    </a:lnTo>
                    <a:lnTo>
                      <a:pt x="57" y="46"/>
                    </a:lnTo>
                    <a:lnTo>
                      <a:pt x="56" y="47"/>
                    </a:lnTo>
                    <a:lnTo>
                      <a:pt x="55" y="48"/>
                    </a:lnTo>
                    <a:lnTo>
                      <a:pt x="54" y="49"/>
                    </a:lnTo>
                    <a:lnTo>
                      <a:pt x="53" y="50"/>
                    </a:lnTo>
                    <a:lnTo>
                      <a:pt x="52" y="52"/>
                    </a:lnTo>
                    <a:lnTo>
                      <a:pt x="50" y="53"/>
                    </a:lnTo>
                    <a:lnTo>
                      <a:pt x="49" y="54"/>
                    </a:lnTo>
                    <a:lnTo>
                      <a:pt x="48" y="55"/>
                    </a:lnTo>
                    <a:lnTo>
                      <a:pt x="47" y="57"/>
                    </a:lnTo>
                    <a:lnTo>
                      <a:pt x="46" y="59"/>
                    </a:lnTo>
                    <a:lnTo>
                      <a:pt x="45" y="60"/>
                    </a:lnTo>
                    <a:lnTo>
                      <a:pt x="44" y="61"/>
                    </a:lnTo>
                    <a:lnTo>
                      <a:pt x="42" y="62"/>
                    </a:lnTo>
                    <a:lnTo>
                      <a:pt x="41" y="63"/>
                    </a:lnTo>
                    <a:lnTo>
                      <a:pt x="40" y="64"/>
                    </a:lnTo>
                    <a:lnTo>
                      <a:pt x="40" y="65"/>
                    </a:lnTo>
                    <a:lnTo>
                      <a:pt x="39" y="67"/>
                    </a:lnTo>
                    <a:lnTo>
                      <a:pt x="38" y="69"/>
                    </a:lnTo>
                    <a:lnTo>
                      <a:pt x="37" y="70"/>
                    </a:lnTo>
                    <a:lnTo>
                      <a:pt x="37" y="71"/>
                    </a:lnTo>
                    <a:lnTo>
                      <a:pt x="18" y="60"/>
                    </a:lnTo>
                    <a:close/>
                  </a:path>
                </a:pathLst>
              </a:custGeom>
              <a:solidFill>
                <a:srgbClr val="BFBFBF"/>
              </a:solidFill>
              <a:ln w="9525">
                <a:noFill/>
                <a:round/>
                <a:headEnd/>
                <a:tailEnd/>
              </a:ln>
            </p:spPr>
            <p:txBody>
              <a:bodyPr/>
              <a:lstStyle/>
              <a:p>
                <a:endParaRPr lang="en-GB"/>
              </a:p>
            </p:txBody>
          </p:sp>
          <p:sp>
            <p:nvSpPr>
              <p:cNvPr id="525" name="Freeform 438"/>
              <p:cNvSpPr>
                <a:spLocks/>
              </p:cNvSpPr>
              <p:nvPr/>
            </p:nvSpPr>
            <p:spPr bwMode="auto">
              <a:xfrm>
                <a:off x="3276" y="2209"/>
                <a:ext cx="4" cy="33"/>
              </a:xfrm>
              <a:custGeom>
                <a:avLst/>
                <a:gdLst>
                  <a:gd name="T0" fmla="*/ 1 w 10"/>
                  <a:gd name="T1" fmla="*/ 1 h 66"/>
                  <a:gd name="T2" fmla="*/ 1 w 10"/>
                  <a:gd name="T3" fmla="*/ 1 h 66"/>
                  <a:gd name="T4" fmla="*/ 1 w 10"/>
                  <a:gd name="T5" fmla="*/ 2 h 66"/>
                  <a:gd name="T6" fmla="*/ 0 w 10"/>
                  <a:gd name="T7" fmla="*/ 3 h 66"/>
                  <a:gd name="T8" fmla="*/ 0 w 10"/>
                  <a:gd name="T9" fmla="*/ 4 h 66"/>
                  <a:gd name="T10" fmla="*/ 0 w 10"/>
                  <a:gd name="T11" fmla="*/ 5 h 66"/>
                  <a:gd name="T12" fmla="*/ 0 w 10"/>
                  <a:gd name="T13" fmla="*/ 6 h 66"/>
                  <a:gd name="T14" fmla="*/ 0 w 10"/>
                  <a:gd name="T15" fmla="*/ 7 h 66"/>
                  <a:gd name="T16" fmla="*/ 0 w 10"/>
                  <a:gd name="T17" fmla="*/ 8 h 66"/>
                  <a:gd name="T18" fmla="*/ 0 w 10"/>
                  <a:gd name="T19" fmla="*/ 9 h 66"/>
                  <a:gd name="T20" fmla="*/ 0 w 10"/>
                  <a:gd name="T21" fmla="*/ 10 h 66"/>
                  <a:gd name="T22" fmla="*/ 0 w 10"/>
                  <a:gd name="T23" fmla="*/ 11 h 66"/>
                  <a:gd name="T24" fmla="*/ 0 w 10"/>
                  <a:gd name="T25" fmla="*/ 12 h 66"/>
                  <a:gd name="T26" fmla="*/ 0 w 10"/>
                  <a:gd name="T27" fmla="*/ 13 h 66"/>
                  <a:gd name="T28" fmla="*/ 0 w 10"/>
                  <a:gd name="T29" fmla="*/ 14 h 66"/>
                  <a:gd name="T30" fmla="*/ 1 w 10"/>
                  <a:gd name="T31" fmla="*/ 15 h 66"/>
                  <a:gd name="T32" fmla="*/ 1 w 10"/>
                  <a:gd name="T33" fmla="*/ 17 h 66"/>
                  <a:gd name="T34" fmla="*/ 2 w 10"/>
                  <a:gd name="T35" fmla="*/ 15 h 66"/>
                  <a:gd name="T36" fmla="*/ 1 w 10"/>
                  <a:gd name="T37" fmla="*/ 14 h 66"/>
                  <a:gd name="T38" fmla="*/ 1 w 10"/>
                  <a:gd name="T39" fmla="*/ 13 h 66"/>
                  <a:gd name="T40" fmla="*/ 1 w 10"/>
                  <a:gd name="T41" fmla="*/ 12 h 66"/>
                  <a:gd name="T42" fmla="*/ 1 w 10"/>
                  <a:gd name="T43" fmla="*/ 12 h 66"/>
                  <a:gd name="T44" fmla="*/ 1 w 10"/>
                  <a:gd name="T45" fmla="*/ 10 h 66"/>
                  <a:gd name="T46" fmla="*/ 1 w 10"/>
                  <a:gd name="T47" fmla="*/ 10 h 66"/>
                  <a:gd name="T48" fmla="*/ 1 w 10"/>
                  <a:gd name="T49" fmla="*/ 9 h 66"/>
                  <a:gd name="T50" fmla="*/ 1 w 10"/>
                  <a:gd name="T51" fmla="*/ 8 h 66"/>
                  <a:gd name="T52" fmla="*/ 1 w 10"/>
                  <a:gd name="T53" fmla="*/ 7 h 66"/>
                  <a:gd name="T54" fmla="*/ 1 w 10"/>
                  <a:gd name="T55" fmla="*/ 6 h 66"/>
                  <a:gd name="T56" fmla="*/ 1 w 10"/>
                  <a:gd name="T57" fmla="*/ 5 h 66"/>
                  <a:gd name="T58" fmla="*/ 1 w 10"/>
                  <a:gd name="T59" fmla="*/ 4 h 66"/>
                  <a:gd name="T60" fmla="*/ 1 w 10"/>
                  <a:gd name="T61" fmla="*/ 3 h 66"/>
                  <a:gd name="T62" fmla="*/ 2 w 10"/>
                  <a:gd name="T63" fmla="*/ 2 h 66"/>
                  <a:gd name="T64" fmla="*/ 2 w 10"/>
                  <a:gd name="T65" fmla="*/ 1 h 66"/>
                  <a:gd name="T66" fmla="*/ 1 w 10"/>
                  <a:gd name="T67" fmla="*/ 1 h 66"/>
                  <a:gd name="T68" fmla="*/ 2 w 10"/>
                  <a:gd name="T69" fmla="*/ 1 h 66"/>
                  <a:gd name="T70" fmla="*/ 2 w 10"/>
                  <a:gd name="T71" fmla="*/ 0 h 66"/>
                  <a:gd name="T72" fmla="*/ 1 w 10"/>
                  <a:gd name="T73" fmla="*/ 0 h 66"/>
                  <a:gd name="T74" fmla="*/ 1 w 10"/>
                  <a:gd name="T75" fmla="*/ 1 h 66"/>
                  <a:gd name="T76" fmla="*/ 1 w 10"/>
                  <a:gd name="T77" fmla="*/ 1 h 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
                  <a:gd name="T118" fmla="*/ 0 h 66"/>
                  <a:gd name="T119" fmla="*/ 10 w 10"/>
                  <a:gd name="T120" fmla="*/ 66 h 6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 h="66">
                    <a:moveTo>
                      <a:pt x="9" y="0"/>
                    </a:moveTo>
                    <a:lnTo>
                      <a:pt x="5" y="2"/>
                    </a:lnTo>
                    <a:lnTo>
                      <a:pt x="5" y="3"/>
                    </a:lnTo>
                    <a:lnTo>
                      <a:pt x="4" y="5"/>
                    </a:lnTo>
                    <a:lnTo>
                      <a:pt x="4" y="8"/>
                    </a:lnTo>
                    <a:lnTo>
                      <a:pt x="4" y="10"/>
                    </a:lnTo>
                    <a:lnTo>
                      <a:pt x="3" y="12"/>
                    </a:lnTo>
                    <a:lnTo>
                      <a:pt x="3" y="13"/>
                    </a:lnTo>
                    <a:lnTo>
                      <a:pt x="3" y="16"/>
                    </a:lnTo>
                    <a:lnTo>
                      <a:pt x="2" y="18"/>
                    </a:lnTo>
                    <a:lnTo>
                      <a:pt x="2" y="20"/>
                    </a:lnTo>
                    <a:lnTo>
                      <a:pt x="2" y="21"/>
                    </a:lnTo>
                    <a:lnTo>
                      <a:pt x="2" y="24"/>
                    </a:lnTo>
                    <a:lnTo>
                      <a:pt x="2" y="26"/>
                    </a:lnTo>
                    <a:lnTo>
                      <a:pt x="0" y="28"/>
                    </a:lnTo>
                    <a:lnTo>
                      <a:pt x="0" y="30"/>
                    </a:lnTo>
                    <a:lnTo>
                      <a:pt x="0" y="32"/>
                    </a:lnTo>
                    <a:lnTo>
                      <a:pt x="0" y="34"/>
                    </a:lnTo>
                    <a:lnTo>
                      <a:pt x="0" y="36"/>
                    </a:lnTo>
                    <a:lnTo>
                      <a:pt x="0" y="38"/>
                    </a:lnTo>
                    <a:lnTo>
                      <a:pt x="0" y="40"/>
                    </a:lnTo>
                    <a:lnTo>
                      <a:pt x="0" y="42"/>
                    </a:lnTo>
                    <a:lnTo>
                      <a:pt x="0" y="43"/>
                    </a:lnTo>
                    <a:lnTo>
                      <a:pt x="0" y="46"/>
                    </a:lnTo>
                    <a:lnTo>
                      <a:pt x="2" y="48"/>
                    </a:lnTo>
                    <a:lnTo>
                      <a:pt x="2" y="50"/>
                    </a:lnTo>
                    <a:lnTo>
                      <a:pt x="2" y="51"/>
                    </a:lnTo>
                    <a:lnTo>
                      <a:pt x="2" y="54"/>
                    </a:lnTo>
                    <a:lnTo>
                      <a:pt x="3" y="56"/>
                    </a:lnTo>
                    <a:lnTo>
                      <a:pt x="3" y="58"/>
                    </a:lnTo>
                    <a:lnTo>
                      <a:pt x="3" y="59"/>
                    </a:lnTo>
                    <a:lnTo>
                      <a:pt x="4" y="62"/>
                    </a:lnTo>
                    <a:lnTo>
                      <a:pt x="4" y="64"/>
                    </a:lnTo>
                    <a:lnTo>
                      <a:pt x="4" y="66"/>
                    </a:lnTo>
                    <a:lnTo>
                      <a:pt x="9" y="64"/>
                    </a:lnTo>
                    <a:lnTo>
                      <a:pt x="9" y="63"/>
                    </a:lnTo>
                    <a:lnTo>
                      <a:pt x="9" y="61"/>
                    </a:lnTo>
                    <a:lnTo>
                      <a:pt x="7" y="58"/>
                    </a:lnTo>
                    <a:lnTo>
                      <a:pt x="7" y="57"/>
                    </a:lnTo>
                    <a:lnTo>
                      <a:pt x="7" y="55"/>
                    </a:lnTo>
                    <a:lnTo>
                      <a:pt x="6" y="53"/>
                    </a:lnTo>
                    <a:lnTo>
                      <a:pt x="6" y="51"/>
                    </a:lnTo>
                    <a:lnTo>
                      <a:pt x="6" y="49"/>
                    </a:lnTo>
                    <a:lnTo>
                      <a:pt x="6" y="48"/>
                    </a:lnTo>
                    <a:lnTo>
                      <a:pt x="6" y="46"/>
                    </a:lnTo>
                    <a:lnTo>
                      <a:pt x="6" y="43"/>
                    </a:lnTo>
                    <a:lnTo>
                      <a:pt x="5" y="42"/>
                    </a:lnTo>
                    <a:lnTo>
                      <a:pt x="5" y="40"/>
                    </a:lnTo>
                    <a:lnTo>
                      <a:pt x="5" y="38"/>
                    </a:lnTo>
                    <a:lnTo>
                      <a:pt x="5" y="36"/>
                    </a:lnTo>
                    <a:lnTo>
                      <a:pt x="5" y="34"/>
                    </a:lnTo>
                    <a:lnTo>
                      <a:pt x="5" y="32"/>
                    </a:lnTo>
                    <a:lnTo>
                      <a:pt x="6" y="31"/>
                    </a:lnTo>
                    <a:lnTo>
                      <a:pt x="6" y="28"/>
                    </a:lnTo>
                    <a:lnTo>
                      <a:pt x="6" y="26"/>
                    </a:lnTo>
                    <a:lnTo>
                      <a:pt x="6" y="25"/>
                    </a:lnTo>
                    <a:lnTo>
                      <a:pt x="6" y="23"/>
                    </a:lnTo>
                    <a:lnTo>
                      <a:pt x="6" y="20"/>
                    </a:lnTo>
                    <a:lnTo>
                      <a:pt x="7" y="18"/>
                    </a:lnTo>
                    <a:lnTo>
                      <a:pt x="7" y="17"/>
                    </a:lnTo>
                    <a:lnTo>
                      <a:pt x="7" y="15"/>
                    </a:lnTo>
                    <a:lnTo>
                      <a:pt x="7" y="12"/>
                    </a:lnTo>
                    <a:lnTo>
                      <a:pt x="9" y="11"/>
                    </a:lnTo>
                    <a:lnTo>
                      <a:pt x="9" y="9"/>
                    </a:lnTo>
                    <a:lnTo>
                      <a:pt x="10" y="7"/>
                    </a:lnTo>
                    <a:lnTo>
                      <a:pt x="10" y="4"/>
                    </a:lnTo>
                    <a:lnTo>
                      <a:pt x="10" y="3"/>
                    </a:lnTo>
                    <a:lnTo>
                      <a:pt x="7" y="4"/>
                    </a:lnTo>
                    <a:lnTo>
                      <a:pt x="10" y="3"/>
                    </a:lnTo>
                    <a:lnTo>
                      <a:pt x="10" y="2"/>
                    </a:lnTo>
                    <a:lnTo>
                      <a:pt x="10" y="1"/>
                    </a:lnTo>
                    <a:lnTo>
                      <a:pt x="10" y="0"/>
                    </a:lnTo>
                    <a:lnTo>
                      <a:pt x="9" y="0"/>
                    </a:lnTo>
                    <a:lnTo>
                      <a:pt x="7" y="0"/>
                    </a:lnTo>
                    <a:lnTo>
                      <a:pt x="6" y="0"/>
                    </a:lnTo>
                    <a:lnTo>
                      <a:pt x="6" y="1"/>
                    </a:lnTo>
                    <a:lnTo>
                      <a:pt x="5" y="1"/>
                    </a:lnTo>
                    <a:lnTo>
                      <a:pt x="5" y="2"/>
                    </a:lnTo>
                    <a:lnTo>
                      <a:pt x="9" y="0"/>
                    </a:lnTo>
                    <a:close/>
                  </a:path>
                </a:pathLst>
              </a:custGeom>
              <a:solidFill>
                <a:srgbClr val="000000"/>
              </a:solidFill>
              <a:ln w="9525">
                <a:noFill/>
                <a:round/>
                <a:headEnd/>
                <a:tailEnd/>
              </a:ln>
            </p:spPr>
            <p:txBody>
              <a:bodyPr/>
              <a:lstStyle/>
              <a:p>
                <a:endParaRPr lang="en-GB"/>
              </a:p>
            </p:txBody>
          </p:sp>
          <p:sp>
            <p:nvSpPr>
              <p:cNvPr id="526" name="Freeform 439"/>
              <p:cNvSpPr>
                <a:spLocks/>
              </p:cNvSpPr>
              <p:nvPr/>
            </p:nvSpPr>
            <p:spPr bwMode="auto">
              <a:xfrm>
                <a:off x="3279" y="2209"/>
                <a:ext cx="12" cy="5"/>
              </a:xfrm>
              <a:custGeom>
                <a:avLst/>
                <a:gdLst>
                  <a:gd name="T0" fmla="*/ 6 w 23"/>
                  <a:gd name="T1" fmla="*/ 3 h 10"/>
                  <a:gd name="T2" fmla="*/ 6 w 23"/>
                  <a:gd name="T3" fmla="*/ 1 h 10"/>
                  <a:gd name="T4" fmla="*/ 1 w 23"/>
                  <a:gd name="T5" fmla="*/ 0 h 10"/>
                  <a:gd name="T6" fmla="*/ 0 w 23"/>
                  <a:gd name="T7" fmla="*/ 1 h 10"/>
                  <a:gd name="T8" fmla="*/ 5 w 23"/>
                  <a:gd name="T9" fmla="*/ 3 h 10"/>
                  <a:gd name="T10" fmla="*/ 5 w 23"/>
                  <a:gd name="T11" fmla="*/ 2 h 10"/>
                  <a:gd name="T12" fmla="*/ 5 w 23"/>
                  <a:gd name="T13" fmla="*/ 3 h 10"/>
                  <a:gd name="T14" fmla="*/ 6 w 23"/>
                  <a:gd name="T15" fmla="*/ 3 h 10"/>
                  <a:gd name="T16" fmla="*/ 6 w 23"/>
                  <a:gd name="T17" fmla="*/ 3 h 10"/>
                  <a:gd name="T18" fmla="*/ 6 w 23"/>
                  <a:gd name="T19" fmla="*/ 3 h 10"/>
                  <a:gd name="T20" fmla="*/ 6 w 23"/>
                  <a:gd name="T21" fmla="*/ 3 h 10"/>
                  <a:gd name="T22" fmla="*/ 6 w 23"/>
                  <a:gd name="T23" fmla="*/ 2 h 10"/>
                  <a:gd name="T24" fmla="*/ 6 w 23"/>
                  <a:gd name="T25" fmla="*/ 1 h 10"/>
                  <a:gd name="T26" fmla="*/ 6 w 23"/>
                  <a:gd name="T27" fmla="*/ 1 h 10"/>
                  <a:gd name="T28" fmla="*/ 6 w 23"/>
                  <a:gd name="T29" fmla="*/ 1 h 10"/>
                  <a:gd name="T30" fmla="*/ 6 w 23"/>
                  <a:gd name="T31" fmla="*/ 1 h 10"/>
                  <a:gd name="T32" fmla="*/ 6 w 23"/>
                  <a:gd name="T33" fmla="*/ 3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0"/>
                  <a:gd name="T53" fmla="*/ 23 w 23"/>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0">
                    <a:moveTo>
                      <a:pt x="23" y="9"/>
                    </a:moveTo>
                    <a:lnTo>
                      <a:pt x="21" y="5"/>
                    </a:lnTo>
                    <a:lnTo>
                      <a:pt x="2" y="0"/>
                    </a:lnTo>
                    <a:lnTo>
                      <a:pt x="0" y="4"/>
                    </a:lnTo>
                    <a:lnTo>
                      <a:pt x="20" y="10"/>
                    </a:lnTo>
                    <a:lnTo>
                      <a:pt x="19" y="8"/>
                    </a:lnTo>
                    <a:lnTo>
                      <a:pt x="20" y="10"/>
                    </a:lnTo>
                    <a:lnTo>
                      <a:pt x="21" y="10"/>
                    </a:lnTo>
                    <a:lnTo>
                      <a:pt x="22" y="10"/>
                    </a:lnTo>
                    <a:lnTo>
                      <a:pt x="22" y="9"/>
                    </a:lnTo>
                    <a:lnTo>
                      <a:pt x="23" y="9"/>
                    </a:lnTo>
                    <a:lnTo>
                      <a:pt x="23" y="8"/>
                    </a:lnTo>
                    <a:lnTo>
                      <a:pt x="23" y="7"/>
                    </a:lnTo>
                    <a:lnTo>
                      <a:pt x="22" y="7"/>
                    </a:lnTo>
                    <a:lnTo>
                      <a:pt x="22" y="5"/>
                    </a:lnTo>
                    <a:lnTo>
                      <a:pt x="21" y="5"/>
                    </a:lnTo>
                    <a:lnTo>
                      <a:pt x="23" y="9"/>
                    </a:lnTo>
                    <a:close/>
                  </a:path>
                </a:pathLst>
              </a:custGeom>
              <a:solidFill>
                <a:srgbClr val="000000"/>
              </a:solidFill>
              <a:ln w="9525">
                <a:noFill/>
                <a:round/>
                <a:headEnd/>
                <a:tailEnd/>
              </a:ln>
            </p:spPr>
            <p:txBody>
              <a:bodyPr/>
              <a:lstStyle/>
              <a:p>
                <a:endParaRPr lang="en-GB"/>
              </a:p>
            </p:txBody>
          </p:sp>
          <p:sp>
            <p:nvSpPr>
              <p:cNvPr id="527" name="Freeform 440"/>
              <p:cNvSpPr>
                <a:spLocks/>
              </p:cNvSpPr>
              <p:nvPr/>
            </p:nvSpPr>
            <p:spPr bwMode="auto">
              <a:xfrm>
                <a:off x="3286" y="2213"/>
                <a:ext cx="5" cy="27"/>
              </a:xfrm>
              <a:custGeom>
                <a:avLst/>
                <a:gdLst>
                  <a:gd name="T0" fmla="*/ 2 w 9"/>
                  <a:gd name="T1" fmla="*/ 12 h 55"/>
                  <a:gd name="T2" fmla="*/ 2 w 9"/>
                  <a:gd name="T3" fmla="*/ 12 h 55"/>
                  <a:gd name="T4" fmla="*/ 2 w 9"/>
                  <a:gd name="T5" fmla="*/ 11 h 55"/>
                  <a:gd name="T6" fmla="*/ 2 w 9"/>
                  <a:gd name="T7" fmla="*/ 10 h 55"/>
                  <a:gd name="T8" fmla="*/ 2 w 9"/>
                  <a:gd name="T9" fmla="*/ 10 h 55"/>
                  <a:gd name="T10" fmla="*/ 2 w 9"/>
                  <a:gd name="T11" fmla="*/ 9 h 55"/>
                  <a:gd name="T12" fmla="*/ 2 w 9"/>
                  <a:gd name="T13" fmla="*/ 8 h 55"/>
                  <a:gd name="T14" fmla="*/ 2 w 9"/>
                  <a:gd name="T15" fmla="*/ 7 h 55"/>
                  <a:gd name="T16" fmla="*/ 2 w 9"/>
                  <a:gd name="T17" fmla="*/ 6 h 55"/>
                  <a:gd name="T18" fmla="*/ 2 w 9"/>
                  <a:gd name="T19" fmla="*/ 6 h 55"/>
                  <a:gd name="T20" fmla="*/ 2 w 9"/>
                  <a:gd name="T21" fmla="*/ 5 h 55"/>
                  <a:gd name="T22" fmla="*/ 2 w 9"/>
                  <a:gd name="T23" fmla="*/ 4 h 55"/>
                  <a:gd name="T24" fmla="*/ 2 w 9"/>
                  <a:gd name="T25" fmla="*/ 3 h 55"/>
                  <a:gd name="T26" fmla="*/ 2 w 9"/>
                  <a:gd name="T27" fmla="*/ 2 h 55"/>
                  <a:gd name="T28" fmla="*/ 2 w 9"/>
                  <a:gd name="T29" fmla="*/ 1 h 55"/>
                  <a:gd name="T30" fmla="*/ 2 w 9"/>
                  <a:gd name="T31" fmla="*/ 1 h 55"/>
                  <a:gd name="T32" fmla="*/ 3 w 9"/>
                  <a:gd name="T33" fmla="*/ 0 h 55"/>
                  <a:gd name="T34" fmla="*/ 1 w 9"/>
                  <a:gd name="T35" fmla="*/ 0 h 55"/>
                  <a:gd name="T36" fmla="*/ 1 w 9"/>
                  <a:gd name="T37" fmla="*/ 1 h 55"/>
                  <a:gd name="T38" fmla="*/ 1 w 9"/>
                  <a:gd name="T39" fmla="*/ 2 h 55"/>
                  <a:gd name="T40" fmla="*/ 1 w 9"/>
                  <a:gd name="T41" fmla="*/ 2 h 55"/>
                  <a:gd name="T42" fmla="*/ 1 w 9"/>
                  <a:gd name="T43" fmla="*/ 3 h 55"/>
                  <a:gd name="T44" fmla="*/ 1 w 9"/>
                  <a:gd name="T45" fmla="*/ 4 h 55"/>
                  <a:gd name="T46" fmla="*/ 0 w 9"/>
                  <a:gd name="T47" fmla="*/ 5 h 55"/>
                  <a:gd name="T48" fmla="*/ 0 w 9"/>
                  <a:gd name="T49" fmla="*/ 6 h 55"/>
                  <a:gd name="T50" fmla="*/ 0 w 9"/>
                  <a:gd name="T51" fmla="*/ 7 h 55"/>
                  <a:gd name="T52" fmla="*/ 0 w 9"/>
                  <a:gd name="T53" fmla="*/ 8 h 55"/>
                  <a:gd name="T54" fmla="*/ 0 w 9"/>
                  <a:gd name="T55" fmla="*/ 8 h 55"/>
                  <a:gd name="T56" fmla="*/ 1 w 9"/>
                  <a:gd name="T57" fmla="*/ 9 h 55"/>
                  <a:gd name="T58" fmla="*/ 1 w 9"/>
                  <a:gd name="T59" fmla="*/ 10 h 55"/>
                  <a:gd name="T60" fmla="*/ 1 w 9"/>
                  <a:gd name="T61" fmla="*/ 11 h 55"/>
                  <a:gd name="T62" fmla="*/ 1 w 9"/>
                  <a:gd name="T63" fmla="*/ 12 h 55"/>
                  <a:gd name="T64" fmla="*/ 1 w 9"/>
                  <a:gd name="T65" fmla="*/ 12 h 55"/>
                  <a:gd name="T66" fmla="*/ 2 w 9"/>
                  <a:gd name="T67" fmla="*/ 12 h 55"/>
                  <a:gd name="T68" fmla="*/ 1 w 9"/>
                  <a:gd name="T69" fmla="*/ 13 h 55"/>
                  <a:gd name="T70" fmla="*/ 2 w 9"/>
                  <a:gd name="T71" fmla="*/ 13 h 55"/>
                  <a:gd name="T72" fmla="*/ 2 w 9"/>
                  <a:gd name="T73" fmla="*/ 13 h 55"/>
                  <a:gd name="T74" fmla="*/ 2 w 9"/>
                  <a:gd name="T75" fmla="*/ 13 h 55"/>
                  <a:gd name="T76" fmla="*/ 2 w 9"/>
                  <a:gd name="T77" fmla="*/ 12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
                  <a:gd name="T118" fmla="*/ 0 h 55"/>
                  <a:gd name="T119" fmla="*/ 9 w 9"/>
                  <a:gd name="T120" fmla="*/ 55 h 5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 h="55">
                    <a:moveTo>
                      <a:pt x="6" y="55"/>
                    </a:moveTo>
                    <a:lnTo>
                      <a:pt x="8" y="51"/>
                    </a:lnTo>
                    <a:lnTo>
                      <a:pt x="8" y="50"/>
                    </a:lnTo>
                    <a:lnTo>
                      <a:pt x="7" y="49"/>
                    </a:lnTo>
                    <a:lnTo>
                      <a:pt x="7" y="47"/>
                    </a:lnTo>
                    <a:lnTo>
                      <a:pt x="7" y="46"/>
                    </a:lnTo>
                    <a:lnTo>
                      <a:pt x="7" y="45"/>
                    </a:lnTo>
                    <a:lnTo>
                      <a:pt x="6" y="42"/>
                    </a:lnTo>
                    <a:lnTo>
                      <a:pt x="6" y="41"/>
                    </a:lnTo>
                    <a:lnTo>
                      <a:pt x="6" y="40"/>
                    </a:lnTo>
                    <a:lnTo>
                      <a:pt x="6" y="38"/>
                    </a:lnTo>
                    <a:lnTo>
                      <a:pt x="6" y="36"/>
                    </a:lnTo>
                    <a:lnTo>
                      <a:pt x="6" y="34"/>
                    </a:lnTo>
                    <a:lnTo>
                      <a:pt x="5" y="33"/>
                    </a:lnTo>
                    <a:lnTo>
                      <a:pt x="5" y="32"/>
                    </a:lnTo>
                    <a:lnTo>
                      <a:pt x="5" y="30"/>
                    </a:lnTo>
                    <a:lnTo>
                      <a:pt x="5" y="28"/>
                    </a:lnTo>
                    <a:lnTo>
                      <a:pt x="5" y="26"/>
                    </a:lnTo>
                    <a:lnTo>
                      <a:pt x="5" y="25"/>
                    </a:lnTo>
                    <a:lnTo>
                      <a:pt x="5" y="24"/>
                    </a:lnTo>
                    <a:lnTo>
                      <a:pt x="6" y="22"/>
                    </a:lnTo>
                    <a:lnTo>
                      <a:pt x="6" y="20"/>
                    </a:lnTo>
                    <a:lnTo>
                      <a:pt x="6" y="18"/>
                    </a:lnTo>
                    <a:lnTo>
                      <a:pt x="6" y="17"/>
                    </a:lnTo>
                    <a:lnTo>
                      <a:pt x="6" y="16"/>
                    </a:lnTo>
                    <a:lnTo>
                      <a:pt x="6" y="13"/>
                    </a:lnTo>
                    <a:lnTo>
                      <a:pt x="7" y="12"/>
                    </a:lnTo>
                    <a:lnTo>
                      <a:pt x="7" y="10"/>
                    </a:lnTo>
                    <a:lnTo>
                      <a:pt x="7" y="9"/>
                    </a:lnTo>
                    <a:lnTo>
                      <a:pt x="7" y="7"/>
                    </a:lnTo>
                    <a:lnTo>
                      <a:pt x="8" y="5"/>
                    </a:lnTo>
                    <a:lnTo>
                      <a:pt x="8" y="4"/>
                    </a:lnTo>
                    <a:lnTo>
                      <a:pt x="8" y="2"/>
                    </a:lnTo>
                    <a:lnTo>
                      <a:pt x="9" y="1"/>
                    </a:lnTo>
                    <a:lnTo>
                      <a:pt x="5" y="0"/>
                    </a:lnTo>
                    <a:lnTo>
                      <a:pt x="4" y="1"/>
                    </a:lnTo>
                    <a:lnTo>
                      <a:pt x="4" y="3"/>
                    </a:lnTo>
                    <a:lnTo>
                      <a:pt x="4" y="4"/>
                    </a:lnTo>
                    <a:lnTo>
                      <a:pt x="3" y="7"/>
                    </a:lnTo>
                    <a:lnTo>
                      <a:pt x="3" y="8"/>
                    </a:lnTo>
                    <a:lnTo>
                      <a:pt x="3" y="10"/>
                    </a:lnTo>
                    <a:lnTo>
                      <a:pt x="1" y="11"/>
                    </a:lnTo>
                    <a:lnTo>
                      <a:pt x="1" y="13"/>
                    </a:lnTo>
                    <a:lnTo>
                      <a:pt x="1" y="15"/>
                    </a:lnTo>
                    <a:lnTo>
                      <a:pt x="1" y="17"/>
                    </a:lnTo>
                    <a:lnTo>
                      <a:pt x="1" y="18"/>
                    </a:lnTo>
                    <a:lnTo>
                      <a:pt x="0" y="20"/>
                    </a:lnTo>
                    <a:lnTo>
                      <a:pt x="0" y="22"/>
                    </a:lnTo>
                    <a:lnTo>
                      <a:pt x="0" y="23"/>
                    </a:lnTo>
                    <a:lnTo>
                      <a:pt x="0" y="25"/>
                    </a:lnTo>
                    <a:lnTo>
                      <a:pt x="0" y="26"/>
                    </a:lnTo>
                    <a:lnTo>
                      <a:pt x="0" y="28"/>
                    </a:lnTo>
                    <a:lnTo>
                      <a:pt x="0" y="30"/>
                    </a:lnTo>
                    <a:lnTo>
                      <a:pt x="0" y="32"/>
                    </a:lnTo>
                    <a:lnTo>
                      <a:pt x="0" y="33"/>
                    </a:lnTo>
                    <a:lnTo>
                      <a:pt x="0" y="35"/>
                    </a:lnTo>
                    <a:lnTo>
                      <a:pt x="0" y="36"/>
                    </a:lnTo>
                    <a:lnTo>
                      <a:pt x="1" y="39"/>
                    </a:lnTo>
                    <a:lnTo>
                      <a:pt x="1" y="40"/>
                    </a:lnTo>
                    <a:lnTo>
                      <a:pt x="1" y="41"/>
                    </a:lnTo>
                    <a:lnTo>
                      <a:pt x="1" y="43"/>
                    </a:lnTo>
                    <a:lnTo>
                      <a:pt x="1" y="45"/>
                    </a:lnTo>
                    <a:lnTo>
                      <a:pt x="3" y="47"/>
                    </a:lnTo>
                    <a:lnTo>
                      <a:pt x="3" y="48"/>
                    </a:lnTo>
                    <a:lnTo>
                      <a:pt x="3" y="50"/>
                    </a:lnTo>
                    <a:lnTo>
                      <a:pt x="4" y="51"/>
                    </a:lnTo>
                    <a:lnTo>
                      <a:pt x="4" y="53"/>
                    </a:lnTo>
                    <a:lnTo>
                      <a:pt x="5" y="50"/>
                    </a:lnTo>
                    <a:lnTo>
                      <a:pt x="4" y="53"/>
                    </a:lnTo>
                    <a:lnTo>
                      <a:pt x="4" y="54"/>
                    </a:lnTo>
                    <a:lnTo>
                      <a:pt x="5" y="54"/>
                    </a:lnTo>
                    <a:lnTo>
                      <a:pt x="5" y="55"/>
                    </a:lnTo>
                    <a:lnTo>
                      <a:pt x="6" y="55"/>
                    </a:lnTo>
                    <a:lnTo>
                      <a:pt x="7" y="55"/>
                    </a:lnTo>
                    <a:lnTo>
                      <a:pt x="7" y="54"/>
                    </a:lnTo>
                    <a:lnTo>
                      <a:pt x="8" y="54"/>
                    </a:lnTo>
                    <a:lnTo>
                      <a:pt x="8" y="53"/>
                    </a:lnTo>
                    <a:lnTo>
                      <a:pt x="8" y="51"/>
                    </a:lnTo>
                    <a:lnTo>
                      <a:pt x="6" y="55"/>
                    </a:lnTo>
                    <a:close/>
                  </a:path>
                </a:pathLst>
              </a:custGeom>
              <a:solidFill>
                <a:srgbClr val="000000"/>
              </a:solidFill>
              <a:ln w="9525">
                <a:noFill/>
                <a:round/>
                <a:headEnd/>
                <a:tailEnd/>
              </a:ln>
            </p:spPr>
            <p:txBody>
              <a:bodyPr/>
              <a:lstStyle/>
              <a:p>
                <a:endParaRPr lang="en-GB"/>
              </a:p>
            </p:txBody>
          </p:sp>
          <p:sp>
            <p:nvSpPr>
              <p:cNvPr id="528" name="Freeform 441"/>
              <p:cNvSpPr>
                <a:spLocks/>
              </p:cNvSpPr>
              <p:nvPr/>
            </p:nvSpPr>
            <p:spPr bwMode="auto">
              <a:xfrm>
                <a:off x="3277" y="2238"/>
                <a:ext cx="12" cy="5"/>
              </a:xfrm>
              <a:custGeom>
                <a:avLst/>
                <a:gdLst>
                  <a:gd name="T0" fmla="*/ 0 w 23"/>
                  <a:gd name="T1" fmla="*/ 2 h 10"/>
                  <a:gd name="T2" fmla="*/ 1 w 23"/>
                  <a:gd name="T3" fmla="*/ 3 h 10"/>
                  <a:gd name="T4" fmla="*/ 6 w 23"/>
                  <a:gd name="T5" fmla="*/ 1 h 10"/>
                  <a:gd name="T6" fmla="*/ 6 w 23"/>
                  <a:gd name="T7" fmla="*/ 0 h 10"/>
                  <a:gd name="T8" fmla="*/ 1 w 23"/>
                  <a:gd name="T9" fmla="*/ 1 h 10"/>
                  <a:gd name="T10" fmla="*/ 2 w 23"/>
                  <a:gd name="T11" fmla="*/ 1 h 10"/>
                  <a:gd name="T12" fmla="*/ 1 w 23"/>
                  <a:gd name="T13" fmla="*/ 1 h 10"/>
                  <a:gd name="T14" fmla="*/ 1 w 23"/>
                  <a:gd name="T15" fmla="*/ 1 h 10"/>
                  <a:gd name="T16" fmla="*/ 1 w 23"/>
                  <a:gd name="T17" fmla="*/ 1 h 10"/>
                  <a:gd name="T18" fmla="*/ 0 w 23"/>
                  <a:gd name="T19" fmla="*/ 1 h 10"/>
                  <a:gd name="T20" fmla="*/ 0 w 23"/>
                  <a:gd name="T21" fmla="*/ 1 h 10"/>
                  <a:gd name="T22" fmla="*/ 0 w 23"/>
                  <a:gd name="T23" fmla="*/ 2 h 10"/>
                  <a:gd name="T24" fmla="*/ 1 w 23"/>
                  <a:gd name="T25" fmla="*/ 2 h 10"/>
                  <a:gd name="T26" fmla="*/ 1 w 23"/>
                  <a:gd name="T27" fmla="*/ 3 h 10"/>
                  <a:gd name="T28" fmla="*/ 1 w 23"/>
                  <a:gd name="T29" fmla="*/ 3 h 10"/>
                  <a:gd name="T30" fmla="*/ 1 w 23"/>
                  <a:gd name="T31" fmla="*/ 3 h 10"/>
                  <a:gd name="T32" fmla="*/ 0 w 23"/>
                  <a:gd name="T33" fmla="*/ 2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0"/>
                  <a:gd name="T53" fmla="*/ 23 w 23"/>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0">
                    <a:moveTo>
                      <a:pt x="0" y="8"/>
                    </a:moveTo>
                    <a:lnTo>
                      <a:pt x="3" y="10"/>
                    </a:lnTo>
                    <a:lnTo>
                      <a:pt x="23" y="5"/>
                    </a:lnTo>
                    <a:lnTo>
                      <a:pt x="22" y="0"/>
                    </a:lnTo>
                    <a:lnTo>
                      <a:pt x="2" y="5"/>
                    </a:lnTo>
                    <a:lnTo>
                      <a:pt x="5" y="6"/>
                    </a:lnTo>
                    <a:lnTo>
                      <a:pt x="2" y="5"/>
                    </a:lnTo>
                    <a:lnTo>
                      <a:pt x="1" y="5"/>
                    </a:lnTo>
                    <a:lnTo>
                      <a:pt x="1" y="6"/>
                    </a:lnTo>
                    <a:lnTo>
                      <a:pt x="0" y="6"/>
                    </a:lnTo>
                    <a:lnTo>
                      <a:pt x="0" y="7"/>
                    </a:lnTo>
                    <a:lnTo>
                      <a:pt x="0" y="8"/>
                    </a:lnTo>
                    <a:lnTo>
                      <a:pt x="1" y="8"/>
                    </a:lnTo>
                    <a:lnTo>
                      <a:pt x="1" y="10"/>
                    </a:lnTo>
                    <a:lnTo>
                      <a:pt x="2" y="10"/>
                    </a:lnTo>
                    <a:lnTo>
                      <a:pt x="3" y="10"/>
                    </a:lnTo>
                    <a:lnTo>
                      <a:pt x="0" y="8"/>
                    </a:lnTo>
                    <a:close/>
                  </a:path>
                </a:pathLst>
              </a:custGeom>
              <a:solidFill>
                <a:srgbClr val="000000"/>
              </a:solidFill>
              <a:ln w="9525">
                <a:noFill/>
                <a:round/>
                <a:headEnd/>
                <a:tailEnd/>
              </a:ln>
            </p:spPr>
            <p:txBody>
              <a:bodyPr/>
              <a:lstStyle/>
              <a:p>
                <a:endParaRPr lang="en-GB"/>
              </a:p>
            </p:txBody>
          </p:sp>
          <p:sp>
            <p:nvSpPr>
              <p:cNvPr id="529" name="Freeform 442"/>
              <p:cNvSpPr>
                <a:spLocks/>
              </p:cNvSpPr>
              <p:nvPr/>
            </p:nvSpPr>
            <p:spPr bwMode="auto">
              <a:xfrm>
                <a:off x="3284" y="2257"/>
                <a:ext cx="24" cy="24"/>
              </a:xfrm>
              <a:custGeom>
                <a:avLst/>
                <a:gdLst>
                  <a:gd name="T0" fmla="*/ 0 w 48"/>
                  <a:gd name="T1" fmla="*/ 1 h 50"/>
                  <a:gd name="T2" fmla="*/ 1 w 48"/>
                  <a:gd name="T3" fmla="*/ 1 h 50"/>
                  <a:gd name="T4" fmla="*/ 1 w 48"/>
                  <a:gd name="T5" fmla="*/ 2 h 50"/>
                  <a:gd name="T6" fmla="*/ 2 w 48"/>
                  <a:gd name="T7" fmla="*/ 3 h 50"/>
                  <a:gd name="T8" fmla="*/ 3 w 48"/>
                  <a:gd name="T9" fmla="*/ 4 h 50"/>
                  <a:gd name="T10" fmla="*/ 3 w 48"/>
                  <a:gd name="T11" fmla="*/ 5 h 50"/>
                  <a:gd name="T12" fmla="*/ 3 w 48"/>
                  <a:gd name="T13" fmla="*/ 6 h 50"/>
                  <a:gd name="T14" fmla="*/ 5 w 48"/>
                  <a:gd name="T15" fmla="*/ 6 h 50"/>
                  <a:gd name="T16" fmla="*/ 5 w 48"/>
                  <a:gd name="T17" fmla="*/ 7 h 50"/>
                  <a:gd name="T18" fmla="*/ 6 w 48"/>
                  <a:gd name="T19" fmla="*/ 7 h 50"/>
                  <a:gd name="T20" fmla="*/ 6 w 48"/>
                  <a:gd name="T21" fmla="*/ 8 h 50"/>
                  <a:gd name="T22" fmla="*/ 7 w 48"/>
                  <a:gd name="T23" fmla="*/ 9 h 50"/>
                  <a:gd name="T24" fmla="*/ 8 w 48"/>
                  <a:gd name="T25" fmla="*/ 9 h 50"/>
                  <a:gd name="T26" fmla="*/ 9 w 48"/>
                  <a:gd name="T27" fmla="*/ 10 h 50"/>
                  <a:gd name="T28" fmla="*/ 10 w 48"/>
                  <a:gd name="T29" fmla="*/ 11 h 50"/>
                  <a:gd name="T30" fmla="*/ 11 w 48"/>
                  <a:gd name="T31" fmla="*/ 11 h 50"/>
                  <a:gd name="T32" fmla="*/ 12 w 48"/>
                  <a:gd name="T33" fmla="*/ 12 h 50"/>
                  <a:gd name="T34" fmla="*/ 12 w 48"/>
                  <a:gd name="T35" fmla="*/ 11 h 50"/>
                  <a:gd name="T36" fmla="*/ 11 w 48"/>
                  <a:gd name="T37" fmla="*/ 10 h 50"/>
                  <a:gd name="T38" fmla="*/ 10 w 48"/>
                  <a:gd name="T39" fmla="*/ 9 h 50"/>
                  <a:gd name="T40" fmla="*/ 9 w 48"/>
                  <a:gd name="T41" fmla="*/ 9 h 50"/>
                  <a:gd name="T42" fmla="*/ 9 w 48"/>
                  <a:gd name="T43" fmla="*/ 8 h 50"/>
                  <a:gd name="T44" fmla="*/ 7 w 48"/>
                  <a:gd name="T45" fmla="*/ 8 h 50"/>
                  <a:gd name="T46" fmla="*/ 6 w 48"/>
                  <a:gd name="T47" fmla="*/ 7 h 50"/>
                  <a:gd name="T48" fmla="*/ 6 w 48"/>
                  <a:gd name="T49" fmla="*/ 6 h 50"/>
                  <a:gd name="T50" fmla="*/ 6 w 48"/>
                  <a:gd name="T51" fmla="*/ 6 h 50"/>
                  <a:gd name="T52" fmla="*/ 5 w 48"/>
                  <a:gd name="T53" fmla="*/ 5 h 50"/>
                  <a:gd name="T54" fmla="*/ 5 w 48"/>
                  <a:gd name="T55" fmla="*/ 5 h 50"/>
                  <a:gd name="T56" fmla="*/ 3 w 48"/>
                  <a:gd name="T57" fmla="*/ 4 h 50"/>
                  <a:gd name="T58" fmla="*/ 3 w 48"/>
                  <a:gd name="T59" fmla="*/ 3 h 50"/>
                  <a:gd name="T60" fmla="*/ 3 w 48"/>
                  <a:gd name="T61" fmla="*/ 2 h 50"/>
                  <a:gd name="T62" fmla="*/ 2 w 48"/>
                  <a:gd name="T63" fmla="*/ 1 h 50"/>
                  <a:gd name="T64" fmla="*/ 2 w 48"/>
                  <a:gd name="T65" fmla="*/ 0 h 50"/>
                  <a:gd name="T66" fmla="*/ 1 w 48"/>
                  <a:gd name="T67" fmla="*/ 1 h 50"/>
                  <a:gd name="T68" fmla="*/ 1 w 48"/>
                  <a:gd name="T69" fmla="*/ 0 h 50"/>
                  <a:gd name="T70" fmla="*/ 1 w 48"/>
                  <a:gd name="T71" fmla="*/ 0 h 50"/>
                  <a:gd name="T72" fmla="*/ 1 w 48"/>
                  <a:gd name="T73" fmla="*/ 0 h 50"/>
                  <a:gd name="T74" fmla="*/ 0 w 48"/>
                  <a:gd name="T75" fmla="*/ 0 h 50"/>
                  <a:gd name="T76" fmla="*/ 1 w 48"/>
                  <a:gd name="T77" fmla="*/ 0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
                  <a:gd name="T118" fmla="*/ 0 h 50"/>
                  <a:gd name="T119" fmla="*/ 48 w 48"/>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 h="50">
                    <a:moveTo>
                      <a:pt x="1" y="0"/>
                    </a:moveTo>
                    <a:lnTo>
                      <a:pt x="0" y="4"/>
                    </a:lnTo>
                    <a:lnTo>
                      <a:pt x="1" y="6"/>
                    </a:lnTo>
                    <a:lnTo>
                      <a:pt x="2" y="7"/>
                    </a:lnTo>
                    <a:lnTo>
                      <a:pt x="3" y="9"/>
                    </a:lnTo>
                    <a:lnTo>
                      <a:pt x="4" y="11"/>
                    </a:lnTo>
                    <a:lnTo>
                      <a:pt x="5" y="13"/>
                    </a:lnTo>
                    <a:lnTo>
                      <a:pt x="8" y="14"/>
                    </a:lnTo>
                    <a:lnTo>
                      <a:pt x="9" y="16"/>
                    </a:lnTo>
                    <a:lnTo>
                      <a:pt x="10" y="17"/>
                    </a:lnTo>
                    <a:lnTo>
                      <a:pt x="11" y="20"/>
                    </a:lnTo>
                    <a:lnTo>
                      <a:pt x="12" y="21"/>
                    </a:lnTo>
                    <a:lnTo>
                      <a:pt x="13" y="22"/>
                    </a:lnTo>
                    <a:lnTo>
                      <a:pt x="15" y="24"/>
                    </a:lnTo>
                    <a:lnTo>
                      <a:pt x="16" y="25"/>
                    </a:lnTo>
                    <a:lnTo>
                      <a:pt x="17" y="27"/>
                    </a:lnTo>
                    <a:lnTo>
                      <a:pt x="19" y="29"/>
                    </a:lnTo>
                    <a:lnTo>
                      <a:pt x="20" y="30"/>
                    </a:lnTo>
                    <a:lnTo>
                      <a:pt x="21" y="31"/>
                    </a:lnTo>
                    <a:lnTo>
                      <a:pt x="23" y="32"/>
                    </a:lnTo>
                    <a:lnTo>
                      <a:pt x="24" y="35"/>
                    </a:lnTo>
                    <a:lnTo>
                      <a:pt x="26" y="36"/>
                    </a:lnTo>
                    <a:lnTo>
                      <a:pt x="27" y="37"/>
                    </a:lnTo>
                    <a:lnTo>
                      <a:pt x="28" y="38"/>
                    </a:lnTo>
                    <a:lnTo>
                      <a:pt x="31" y="39"/>
                    </a:lnTo>
                    <a:lnTo>
                      <a:pt x="32" y="40"/>
                    </a:lnTo>
                    <a:lnTo>
                      <a:pt x="33" y="42"/>
                    </a:lnTo>
                    <a:lnTo>
                      <a:pt x="35" y="43"/>
                    </a:lnTo>
                    <a:lnTo>
                      <a:pt x="36" y="45"/>
                    </a:lnTo>
                    <a:lnTo>
                      <a:pt x="39" y="46"/>
                    </a:lnTo>
                    <a:lnTo>
                      <a:pt x="40" y="47"/>
                    </a:lnTo>
                    <a:lnTo>
                      <a:pt x="42" y="47"/>
                    </a:lnTo>
                    <a:lnTo>
                      <a:pt x="43" y="49"/>
                    </a:lnTo>
                    <a:lnTo>
                      <a:pt x="46" y="50"/>
                    </a:lnTo>
                    <a:lnTo>
                      <a:pt x="48" y="46"/>
                    </a:lnTo>
                    <a:lnTo>
                      <a:pt x="46" y="45"/>
                    </a:lnTo>
                    <a:lnTo>
                      <a:pt x="45" y="44"/>
                    </a:lnTo>
                    <a:lnTo>
                      <a:pt x="42" y="43"/>
                    </a:lnTo>
                    <a:lnTo>
                      <a:pt x="41" y="42"/>
                    </a:lnTo>
                    <a:lnTo>
                      <a:pt x="40" y="40"/>
                    </a:lnTo>
                    <a:lnTo>
                      <a:pt x="38" y="39"/>
                    </a:lnTo>
                    <a:lnTo>
                      <a:pt x="36" y="38"/>
                    </a:lnTo>
                    <a:lnTo>
                      <a:pt x="35" y="37"/>
                    </a:lnTo>
                    <a:lnTo>
                      <a:pt x="33" y="36"/>
                    </a:lnTo>
                    <a:lnTo>
                      <a:pt x="32" y="35"/>
                    </a:lnTo>
                    <a:lnTo>
                      <a:pt x="31" y="34"/>
                    </a:lnTo>
                    <a:lnTo>
                      <a:pt x="30" y="32"/>
                    </a:lnTo>
                    <a:lnTo>
                      <a:pt x="27" y="31"/>
                    </a:lnTo>
                    <a:lnTo>
                      <a:pt x="26" y="29"/>
                    </a:lnTo>
                    <a:lnTo>
                      <a:pt x="25" y="28"/>
                    </a:lnTo>
                    <a:lnTo>
                      <a:pt x="24" y="27"/>
                    </a:lnTo>
                    <a:lnTo>
                      <a:pt x="23" y="25"/>
                    </a:lnTo>
                    <a:lnTo>
                      <a:pt x="20" y="24"/>
                    </a:lnTo>
                    <a:lnTo>
                      <a:pt x="19" y="22"/>
                    </a:lnTo>
                    <a:lnTo>
                      <a:pt x="18" y="21"/>
                    </a:lnTo>
                    <a:lnTo>
                      <a:pt x="17" y="20"/>
                    </a:lnTo>
                    <a:lnTo>
                      <a:pt x="16" y="17"/>
                    </a:lnTo>
                    <a:lnTo>
                      <a:pt x="15" y="16"/>
                    </a:lnTo>
                    <a:lnTo>
                      <a:pt x="13" y="15"/>
                    </a:lnTo>
                    <a:lnTo>
                      <a:pt x="12" y="13"/>
                    </a:lnTo>
                    <a:lnTo>
                      <a:pt x="11" y="12"/>
                    </a:lnTo>
                    <a:lnTo>
                      <a:pt x="10" y="9"/>
                    </a:lnTo>
                    <a:lnTo>
                      <a:pt x="9" y="8"/>
                    </a:lnTo>
                    <a:lnTo>
                      <a:pt x="8" y="6"/>
                    </a:lnTo>
                    <a:lnTo>
                      <a:pt x="7" y="5"/>
                    </a:lnTo>
                    <a:lnTo>
                      <a:pt x="5" y="2"/>
                    </a:lnTo>
                    <a:lnTo>
                      <a:pt x="4" y="1"/>
                    </a:lnTo>
                    <a:lnTo>
                      <a:pt x="3" y="5"/>
                    </a:lnTo>
                    <a:lnTo>
                      <a:pt x="4" y="1"/>
                    </a:lnTo>
                    <a:lnTo>
                      <a:pt x="4" y="0"/>
                    </a:lnTo>
                    <a:lnTo>
                      <a:pt x="3" y="0"/>
                    </a:lnTo>
                    <a:lnTo>
                      <a:pt x="2" y="0"/>
                    </a:lnTo>
                    <a:lnTo>
                      <a:pt x="1" y="0"/>
                    </a:lnTo>
                    <a:lnTo>
                      <a:pt x="1" y="1"/>
                    </a:lnTo>
                    <a:lnTo>
                      <a:pt x="0" y="1"/>
                    </a:lnTo>
                    <a:lnTo>
                      <a:pt x="0" y="2"/>
                    </a:lnTo>
                    <a:lnTo>
                      <a:pt x="0" y="4"/>
                    </a:lnTo>
                    <a:lnTo>
                      <a:pt x="1" y="0"/>
                    </a:lnTo>
                    <a:close/>
                  </a:path>
                </a:pathLst>
              </a:custGeom>
              <a:solidFill>
                <a:srgbClr val="000000"/>
              </a:solidFill>
              <a:ln w="9525">
                <a:noFill/>
                <a:round/>
                <a:headEnd/>
                <a:tailEnd/>
              </a:ln>
            </p:spPr>
            <p:txBody>
              <a:bodyPr/>
              <a:lstStyle/>
              <a:p>
                <a:endParaRPr lang="en-GB"/>
              </a:p>
            </p:txBody>
          </p:sp>
          <p:sp>
            <p:nvSpPr>
              <p:cNvPr id="530" name="Freeform 443"/>
              <p:cNvSpPr>
                <a:spLocks/>
              </p:cNvSpPr>
              <p:nvPr/>
            </p:nvSpPr>
            <p:spPr bwMode="auto">
              <a:xfrm>
                <a:off x="3284" y="2251"/>
                <a:ext cx="12" cy="8"/>
              </a:xfrm>
              <a:custGeom>
                <a:avLst/>
                <a:gdLst>
                  <a:gd name="T0" fmla="*/ 6 w 23"/>
                  <a:gd name="T1" fmla="*/ 1 h 15"/>
                  <a:gd name="T2" fmla="*/ 5 w 23"/>
                  <a:gd name="T3" fmla="*/ 0 h 15"/>
                  <a:gd name="T4" fmla="*/ 0 w 23"/>
                  <a:gd name="T5" fmla="*/ 3 h 15"/>
                  <a:gd name="T6" fmla="*/ 1 w 23"/>
                  <a:gd name="T7" fmla="*/ 4 h 15"/>
                  <a:gd name="T8" fmla="*/ 5 w 23"/>
                  <a:gd name="T9" fmla="*/ 1 h 15"/>
                  <a:gd name="T10" fmla="*/ 5 w 23"/>
                  <a:gd name="T11" fmla="*/ 1 h 15"/>
                  <a:gd name="T12" fmla="*/ 5 w 23"/>
                  <a:gd name="T13" fmla="*/ 1 h 15"/>
                  <a:gd name="T14" fmla="*/ 6 w 23"/>
                  <a:gd name="T15" fmla="*/ 1 h 15"/>
                  <a:gd name="T16" fmla="*/ 6 w 23"/>
                  <a:gd name="T17" fmla="*/ 1 h 15"/>
                  <a:gd name="T18" fmla="*/ 6 w 23"/>
                  <a:gd name="T19" fmla="*/ 1 h 15"/>
                  <a:gd name="T20" fmla="*/ 6 w 23"/>
                  <a:gd name="T21" fmla="*/ 1 h 15"/>
                  <a:gd name="T22" fmla="*/ 6 w 23"/>
                  <a:gd name="T23" fmla="*/ 1 h 15"/>
                  <a:gd name="T24" fmla="*/ 6 w 23"/>
                  <a:gd name="T25" fmla="*/ 1 h 15"/>
                  <a:gd name="T26" fmla="*/ 6 w 23"/>
                  <a:gd name="T27" fmla="*/ 0 h 15"/>
                  <a:gd name="T28" fmla="*/ 5 w 23"/>
                  <a:gd name="T29" fmla="*/ 0 h 15"/>
                  <a:gd name="T30" fmla="*/ 5 w 23"/>
                  <a:gd name="T31" fmla="*/ 0 h 15"/>
                  <a:gd name="T32" fmla="*/ 5 w 23"/>
                  <a:gd name="T33" fmla="*/ 0 h 15"/>
                  <a:gd name="T34" fmla="*/ 6 w 23"/>
                  <a:gd name="T35" fmla="*/ 1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15"/>
                  <a:gd name="T56" fmla="*/ 23 w 23"/>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15">
                    <a:moveTo>
                      <a:pt x="22" y="1"/>
                    </a:moveTo>
                    <a:lnTo>
                      <a:pt x="18" y="0"/>
                    </a:lnTo>
                    <a:lnTo>
                      <a:pt x="0" y="10"/>
                    </a:lnTo>
                    <a:lnTo>
                      <a:pt x="2" y="15"/>
                    </a:lnTo>
                    <a:lnTo>
                      <a:pt x="20" y="4"/>
                    </a:lnTo>
                    <a:lnTo>
                      <a:pt x="18" y="3"/>
                    </a:lnTo>
                    <a:lnTo>
                      <a:pt x="20" y="4"/>
                    </a:lnTo>
                    <a:lnTo>
                      <a:pt x="22" y="4"/>
                    </a:lnTo>
                    <a:lnTo>
                      <a:pt x="22" y="3"/>
                    </a:lnTo>
                    <a:lnTo>
                      <a:pt x="23" y="3"/>
                    </a:lnTo>
                    <a:lnTo>
                      <a:pt x="23" y="2"/>
                    </a:lnTo>
                    <a:lnTo>
                      <a:pt x="22" y="2"/>
                    </a:lnTo>
                    <a:lnTo>
                      <a:pt x="22" y="1"/>
                    </a:lnTo>
                    <a:lnTo>
                      <a:pt x="22" y="0"/>
                    </a:lnTo>
                    <a:lnTo>
                      <a:pt x="20" y="0"/>
                    </a:lnTo>
                    <a:lnTo>
                      <a:pt x="19" y="0"/>
                    </a:lnTo>
                    <a:lnTo>
                      <a:pt x="18" y="0"/>
                    </a:lnTo>
                    <a:lnTo>
                      <a:pt x="22" y="1"/>
                    </a:lnTo>
                    <a:close/>
                  </a:path>
                </a:pathLst>
              </a:custGeom>
              <a:solidFill>
                <a:srgbClr val="000000"/>
              </a:solidFill>
              <a:ln w="9525">
                <a:noFill/>
                <a:round/>
                <a:headEnd/>
                <a:tailEnd/>
              </a:ln>
            </p:spPr>
            <p:txBody>
              <a:bodyPr/>
              <a:lstStyle/>
              <a:p>
                <a:endParaRPr lang="en-GB"/>
              </a:p>
            </p:txBody>
          </p:sp>
          <p:sp>
            <p:nvSpPr>
              <p:cNvPr id="531" name="Freeform 444"/>
              <p:cNvSpPr>
                <a:spLocks/>
              </p:cNvSpPr>
              <p:nvPr/>
            </p:nvSpPr>
            <p:spPr bwMode="auto">
              <a:xfrm>
                <a:off x="3294" y="2252"/>
                <a:ext cx="20" cy="21"/>
              </a:xfrm>
              <a:custGeom>
                <a:avLst/>
                <a:gdLst>
                  <a:gd name="T0" fmla="*/ 9 w 41"/>
                  <a:gd name="T1" fmla="*/ 10 h 41"/>
                  <a:gd name="T2" fmla="*/ 9 w 41"/>
                  <a:gd name="T3" fmla="*/ 9 h 41"/>
                  <a:gd name="T4" fmla="*/ 8 w 41"/>
                  <a:gd name="T5" fmla="*/ 9 h 41"/>
                  <a:gd name="T6" fmla="*/ 7 w 41"/>
                  <a:gd name="T7" fmla="*/ 8 h 41"/>
                  <a:gd name="T8" fmla="*/ 7 w 41"/>
                  <a:gd name="T9" fmla="*/ 8 h 41"/>
                  <a:gd name="T10" fmla="*/ 6 w 41"/>
                  <a:gd name="T11" fmla="*/ 7 h 41"/>
                  <a:gd name="T12" fmla="*/ 6 w 41"/>
                  <a:gd name="T13" fmla="*/ 7 h 41"/>
                  <a:gd name="T14" fmla="*/ 5 w 41"/>
                  <a:gd name="T15" fmla="*/ 6 h 41"/>
                  <a:gd name="T16" fmla="*/ 5 w 41"/>
                  <a:gd name="T17" fmla="*/ 6 h 41"/>
                  <a:gd name="T18" fmla="*/ 4 w 41"/>
                  <a:gd name="T19" fmla="*/ 5 h 41"/>
                  <a:gd name="T20" fmla="*/ 3 w 41"/>
                  <a:gd name="T21" fmla="*/ 4 h 41"/>
                  <a:gd name="T22" fmla="*/ 3 w 41"/>
                  <a:gd name="T23" fmla="*/ 4 h 41"/>
                  <a:gd name="T24" fmla="*/ 3 w 41"/>
                  <a:gd name="T25" fmla="*/ 3 h 41"/>
                  <a:gd name="T26" fmla="*/ 2 w 41"/>
                  <a:gd name="T27" fmla="*/ 3 h 41"/>
                  <a:gd name="T28" fmla="*/ 1 w 41"/>
                  <a:gd name="T29" fmla="*/ 2 h 41"/>
                  <a:gd name="T30" fmla="*/ 1 w 41"/>
                  <a:gd name="T31" fmla="*/ 1 h 41"/>
                  <a:gd name="T32" fmla="*/ 1 w 41"/>
                  <a:gd name="T33" fmla="*/ 0 h 41"/>
                  <a:gd name="T34" fmla="*/ 0 w 41"/>
                  <a:gd name="T35" fmla="*/ 2 h 41"/>
                  <a:gd name="T36" fmla="*/ 0 w 41"/>
                  <a:gd name="T37" fmla="*/ 2 h 41"/>
                  <a:gd name="T38" fmla="*/ 1 w 41"/>
                  <a:gd name="T39" fmla="*/ 3 h 41"/>
                  <a:gd name="T40" fmla="*/ 1 w 41"/>
                  <a:gd name="T41" fmla="*/ 4 h 41"/>
                  <a:gd name="T42" fmla="*/ 2 w 41"/>
                  <a:gd name="T43" fmla="*/ 4 h 41"/>
                  <a:gd name="T44" fmla="*/ 2 w 41"/>
                  <a:gd name="T45" fmla="*/ 5 h 41"/>
                  <a:gd name="T46" fmla="*/ 3 w 41"/>
                  <a:gd name="T47" fmla="*/ 6 h 41"/>
                  <a:gd name="T48" fmla="*/ 3 w 41"/>
                  <a:gd name="T49" fmla="*/ 6 h 41"/>
                  <a:gd name="T50" fmla="*/ 4 w 41"/>
                  <a:gd name="T51" fmla="*/ 7 h 41"/>
                  <a:gd name="T52" fmla="*/ 5 w 41"/>
                  <a:gd name="T53" fmla="*/ 8 h 41"/>
                  <a:gd name="T54" fmla="*/ 5 w 41"/>
                  <a:gd name="T55" fmla="*/ 8 h 41"/>
                  <a:gd name="T56" fmla="*/ 6 w 41"/>
                  <a:gd name="T57" fmla="*/ 8 h 41"/>
                  <a:gd name="T58" fmla="*/ 7 w 41"/>
                  <a:gd name="T59" fmla="*/ 9 h 41"/>
                  <a:gd name="T60" fmla="*/ 7 w 41"/>
                  <a:gd name="T61" fmla="*/ 10 h 41"/>
                  <a:gd name="T62" fmla="*/ 8 w 41"/>
                  <a:gd name="T63" fmla="*/ 10 h 41"/>
                  <a:gd name="T64" fmla="*/ 9 w 41"/>
                  <a:gd name="T65" fmla="*/ 10 h 41"/>
                  <a:gd name="T66" fmla="*/ 9 w 41"/>
                  <a:gd name="T67" fmla="*/ 10 h 41"/>
                  <a:gd name="T68" fmla="*/ 9 w 41"/>
                  <a:gd name="T69" fmla="*/ 11 h 41"/>
                  <a:gd name="T70" fmla="*/ 9 w 41"/>
                  <a:gd name="T71" fmla="*/ 10 h 41"/>
                  <a:gd name="T72" fmla="*/ 10 w 41"/>
                  <a:gd name="T73" fmla="*/ 10 h 41"/>
                  <a:gd name="T74" fmla="*/ 9 w 41"/>
                  <a:gd name="T75" fmla="*/ 10 h 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1"/>
                  <a:gd name="T115" fmla="*/ 0 h 41"/>
                  <a:gd name="T116" fmla="*/ 41 w 41"/>
                  <a:gd name="T117" fmla="*/ 41 h 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1" h="41">
                    <a:moveTo>
                      <a:pt x="41" y="40"/>
                    </a:moveTo>
                    <a:lnTo>
                      <a:pt x="39" y="37"/>
                    </a:lnTo>
                    <a:lnTo>
                      <a:pt x="38" y="36"/>
                    </a:lnTo>
                    <a:lnTo>
                      <a:pt x="37" y="36"/>
                    </a:lnTo>
                    <a:lnTo>
                      <a:pt x="36" y="34"/>
                    </a:lnTo>
                    <a:lnTo>
                      <a:pt x="34" y="33"/>
                    </a:lnTo>
                    <a:lnTo>
                      <a:pt x="32" y="32"/>
                    </a:lnTo>
                    <a:lnTo>
                      <a:pt x="31" y="32"/>
                    </a:lnTo>
                    <a:lnTo>
                      <a:pt x="30" y="31"/>
                    </a:lnTo>
                    <a:lnTo>
                      <a:pt x="29" y="30"/>
                    </a:lnTo>
                    <a:lnTo>
                      <a:pt x="28" y="29"/>
                    </a:lnTo>
                    <a:lnTo>
                      <a:pt x="27" y="28"/>
                    </a:lnTo>
                    <a:lnTo>
                      <a:pt x="26" y="26"/>
                    </a:lnTo>
                    <a:lnTo>
                      <a:pt x="24" y="25"/>
                    </a:lnTo>
                    <a:lnTo>
                      <a:pt x="23" y="25"/>
                    </a:lnTo>
                    <a:lnTo>
                      <a:pt x="22" y="24"/>
                    </a:lnTo>
                    <a:lnTo>
                      <a:pt x="21" y="23"/>
                    </a:lnTo>
                    <a:lnTo>
                      <a:pt x="20" y="22"/>
                    </a:lnTo>
                    <a:lnTo>
                      <a:pt x="19" y="21"/>
                    </a:lnTo>
                    <a:lnTo>
                      <a:pt x="17" y="20"/>
                    </a:lnTo>
                    <a:lnTo>
                      <a:pt x="16" y="18"/>
                    </a:lnTo>
                    <a:lnTo>
                      <a:pt x="15" y="16"/>
                    </a:lnTo>
                    <a:lnTo>
                      <a:pt x="14" y="15"/>
                    </a:lnTo>
                    <a:lnTo>
                      <a:pt x="13" y="14"/>
                    </a:lnTo>
                    <a:lnTo>
                      <a:pt x="12" y="13"/>
                    </a:lnTo>
                    <a:lnTo>
                      <a:pt x="12" y="11"/>
                    </a:lnTo>
                    <a:lnTo>
                      <a:pt x="11" y="10"/>
                    </a:lnTo>
                    <a:lnTo>
                      <a:pt x="9" y="9"/>
                    </a:lnTo>
                    <a:lnTo>
                      <a:pt x="8" y="7"/>
                    </a:lnTo>
                    <a:lnTo>
                      <a:pt x="7" y="6"/>
                    </a:lnTo>
                    <a:lnTo>
                      <a:pt x="7" y="5"/>
                    </a:lnTo>
                    <a:lnTo>
                      <a:pt x="6" y="3"/>
                    </a:lnTo>
                    <a:lnTo>
                      <a:pt x="5" y="1"/>
                    </a:lnTo>
                    <a:lnTo>
                      <a:pt x="4" y="0"/>
                    </a:lnTo>
                    <a:lnTo>
                      <a:pt x="0" y="2"/>
                    </a:lnTo>
                    <a:lnTo>
                      <a:pt x="0" y="5"/>
                    </a:lnTo>
                    <a:lnTo>
                      <a:pt x="1" y="6"/>
                    </a:lnTo>
                    <a:lnTo>
                      <a:pt x="2" y="7"/>
                    </a:lnTo>
                    <a:lnTo>
                      <a:pt x="4" y="8"/>
                    </a:lnTo>
                    <a:lnTo>
                      <a:pt x="5" y="10"/>
                    </a:lnTo>
                    <a:lnTo>
                      <a:pt x="5" y="11"/>
                    </a:lnTo>
                    <a:lnTo>
                      <a:pt x="6" y="13"/>
                    </a:lnTo>
                    <a:lnTo>
                      <a:pt x="7" y="14"/>
                    </a:lnTo>
                    <a:lnTo>
                      <a:pt x="8" y="16"/>
                    </a:lnTo>
                    <a:lnTo>
                      <a:pt x="9" y="17"/>
                    </a:lnTo>
                    <a:lnTo>
                      <a:pt x="11" y="18"/>
                    </a:lnTo>
                    <a:lnTo>
                      <a:pt x="12" y="20"/>
                    </a:lnTo>
                    <a:lnTo>
                      <a:pt x="13" y="21"/>
                    </a:lnTo>
                    <a:lnTo>
                      <a:pt x="14" y="22"/>
                    </a:lnTo>
                    <a:lnTo>
                      <a:pt x="15" y="23"/>
                    </a:lnTo>
                    <a:lnTo>
                      <a:pt x="16" y="25"/>
                    </a:lnTo>
                    <a:lnTo>
                      <a:pt x="17" y="26"/>
                    </a:lnTo>
                    <a:lnTo>
                      <a:pt x="19" y="28"/>
                    </a:lnTo>
                    <a:lnTo>
                      <a:pt x="20" y="29"/>
                    </a:lnTo>
                    <a:lnTo>
                      <a:pt x="21" y="30"/>
                    </a:lnTo>
                    <a:lnTo>
                      <a:pt x="22" y="31"/>
                    </a:lnTo>
                    <a:lnTo>
                      <a:pt x="23" y="31"/>
                    </a:lnTo>
                    <a:lnTo>
                      <a:pt x="24" y="32"/>
                    </a:lnTo>
                    <a:lnTo>
                      <a:pt x="26" y="33"/>
                    </a:lnTo>
                    <a:lnTo>
                      <a:pt x="28" y="34"/>
                    </a:lnTo>
                    <a:lnTo>
                      <a:pt x="29" y="36"/>
                    </a:lnTo>
                    <a:lnTo>
                      <a:pt x="30" y="37"/>
                    </a:lnTo>
                    <a:lnTo>
                      <a:pt x="31" y="38"/>
                    </a:lnTo>
                    <a:lnTo>
                      <a:pt x="32" y="38"/>
                    </a:lnTo>
                    <a:lnTo>
                      <a:pt x="34" y="39"/>
                    </a:lnTo>
                    <a:lnTo>
                      <a:pt x="36" y="40"/>
                    </a:lnTo>
                    <a:lnTo>
                      <a:pt x="37" y="41"/>
                    </a:lnTo>
                    <a:lnTo>
                      <a:pt x="36" y="38"/>
                    </a:lnTo>
                    <a:lnTo>
                      <a:pt x="37" y="41"/>
                    </a:lnTo>
                    <a:lnTo>
                      <a:pt x="38" y="41"/>
                    </a:lnTo>
                    <a:lnTo>
                      <a:pt x="39" y="41"/>
                    </a:lnTo>
                    <a:lnTo>
                      <a:pt x="39" y="40"/>
                    </a:lnTo>
                    <a:lnTo>
                      <a:pt x="41" y="40"/>
                    </a:lnTo>
                    <a:lnTo>
                      <a:pt x="41" y="39"/>
                    </a:lnTo>
                    <a:lnTo>
                      <a:pt x="41" y="38"/>
                    </a:lnTo>
                    <a:lnTo>
                      <a:pt x="39" y="37"/>
                    </a:lnTo>
                    <a:lnTo>
                      <a:pt x="41" y="40"/>
                    </a:lnTo>
                    <a:close/>
                  </a:path>
                </a:pathLst>
              </a:custGeom>
              <a:solidFill>
                <a:srgbClr val="000000"/>
              </a:solidFill>
              <a:ln w="9525">
                <a:noFill/>
                <a:round/>
                <a:headEnd/>
                <a:tailEnd/>
              </a:ln>
            </p:spPr>
            <p:txBody>
              <a:bodyPr/>
              <a:lstStyle/>
              <a:p>
                <a:endParaRPr lang="en-GB"/>
              </a:p>
            </p:txBody>
          </p:sp>
          <p:sp>
            <p:nvSpPr>
              <p:cNvPr id="532" name="Freeform 445"/>
              <p:cNvSpPr>
                <a:spLocks/>
              </p:cNvSpPr>
              <p:nvPr/>
            </p:nvSpPr>
            <p:spPr bwMode="auto">
              <a:xfrm>
                <a:off x="3306" y="2271"/>
                <a:ext cx="8" cy="11"/>
              </a:xfrm>
              <a:custGeom>
                <a:avLst/>
                <a:gdLst>
                  <a:gd name="T0" fmla="*/ 1 w 15"/>
                  <a:gd name="T1" fmla="*/ 6 h 22"/>
                  <a:gd name="T2" fmla="*/ 1 w 15"/>
                  <a:gd name="T3" fmla="*/ 6 h 22"/>
                  <a:gd name="T4" fmla="*/ 4 w 15"/>
                  <a:gd name="T5" fmla="*/ 1 h 22"/>
                  <a:gd name="T6" fmla="*/ 3 w 15"/>
                  <a:gd name="T7" fmla="*/ 0 h 22"/>
                  <a:gd name="T8" fmla="*/ 0 w 15"/>
                  <a:gd name="T9" fmla="*/ 5 h 22"/>
                  <a:gd name="T10" fmla="*/ 1 w 15"/>
                  <a:gd name="T11" fmla="*/ 5 h 22"/>
                  <a:gd name="T12" fmla="*/ 0 w 15"/>
                  <a:gd name="T13" fmla="*/ 5 h 22"/>
                  <a:gd name="T14" fmla="*/ 0 w 15"/>
                  <a:gd name="T15" fmla="*/ 5 h 22"/>
                  <a:gd name="T16" fmla="*/ 0 w 15"/>
                  <a:gd name="T17" fmla="*/ 5 h 22"/>
                  <a:gd name="T18" fmla="*/ 0 w 15"/>
                  <a:gd name="T19" fmla="*/ 6 h 22"/>
                  <a:gd name="T20" fmla="*/ 1 w 15"/>
                  <a:gd name="T21" fmla="*/ 6 h 22"/>
                  <a:gd name="T22" fmla="*/ 1 w 15"/>
                  <a:gd name="T23" fmla="*/ 6 h 22"/>
                  <a:gd name="T24" fmla="*/ 1 w 15"/>
                  <a:gd name="T25" fmla="*/ 6 h 22"/>
                  <a:gd name="T26" fmla="*/ 1 w 15"/>
                  <a:gd name="T27" fmla="*/ 6 h 22"/>
                  <a:gd name="T28" fmla="*/ 1 w 15"/>
                  <a:gd name="T29" fmla="*/ 6 h 22"/>
                  <a:gd name="T30" fmla="*/ 1 w 15"/>
                  <a:gd name="T31" fmla="*/ 6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22"/>
                  <a:gd name="T50" fmla="*/ 15 w 15"/>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22">
                    <a:moveTo>
                      <a:pt x="1" y="21"/>
                    </a:moveTo>
                    <a:lnTo>
                      <a:pt x="3" y="21"/>
                    </a:lnTo>
                    <a:lnTo>
                      <a:pt x="15" y="2"/>
                    </a:lnTo>
                    <a:lnTo>
                      <a:pt x="10" y="0"/>
                    </a:lnTo>
                    <a:lnTo>
                      <a:pt x="0" y="17"/>
                    </a:lnTo>
                    <a:lnTo>
                      <a:pt x="3" y="17"/>
                    </a:lnTo>
                    <a:lnTo>
                      <a:pt x="0" y="17"/>
                    </a:lnTo>
                    <a:lnTo>
                      <a:pt x="0" y="18"/>
                    </a:lnTo>
                    <a:lnTo>
                      <a:pt x="0" y="20"/>
                    </a:lnTo>
                    <a:lnTo>
                      <a:pt x="0" y="21"/>
                    </a:lnTo>
                    <a:lnTo>
                      <a:pt x="1" y="21"/>
                    </a:lnTo>
                    <a:lnTo>
                      <a:pt x="1" y="22"/>
                    </a:lnTo>
                    <a:lnTo>
                      <a:pt x="2" y="22"/>
                    </a:lnTo>
                    <a:lnTo>
                      <a:pt x="3" y="22"/>
                    </a:lnTo>
                    <a:lnTo>
                      <a:pt x="3" y="21"/>
                    </a:lnTo>
                    <a:lnTo>
                      <a:pt x="1" y="21"/>
                    </a:lnTo>
                    <a:close/>
                  </a:path>
                </a:pathLst>
              </a:custGeom>
              <a:solidFill>
                <a:srgbClr val="000000"/>
              </a:solidFill>
              <a:ln w="9525">
                <a:noFill/>
                <a:round/>
                <a:headEnd/>
                <a:tailEnd/>
              </a:ln>
            </p:spPr>
            <p:txBody>
              <a:bodyPr/>
              <a:lstStyle/>
              <a:p>
                <a:endParaRPr lang="en-GB"/>
              </a:p>
            </p:txBody>
          </p:sp>
          <p:sp>
            <p:nvSpPr>
              <p:cNvPr id="533" name="Freeform 446"/>
              <p:cNvSpPr>
                <a:spLocks/>
              </p:cNvSpPr>
              <p:nvPr/>
            </p:nvSpPr>
            <p:spPr bwMode="auto">
              <a:xfrm>
                <a:off x="3322" y="2286"/>
                <a:ext cx="33" cy="5"/>
              </a:xfrm>
              <a:custGeom>
                <a:avLst/>
                <a:gdLst>
                  <a:gd name="T0" fmla="*/ 1 w 66"/>
                  <a:gd name="T1" fmla="*/ 1 h 10"/>
                  <a:gd name="T2" fmla="*/ 1 w 66"/>
                  <a:gd name="T3" fmla="*/ 1 h 10"/>
                  <a:gd name="T4" fmla="*/ 2 w 66"/>
                  <a:gd name="T5" fmla="*/ 1 h 10"/>
                  <a:gd name="T6" fmla="*/ 3 w 66"/>
                  <a:gd name="T7" fmla="*/ 2 h 10"/>
                  <a:gd name="T8" fmla="*/ 4 w 66"/>
                  <a:gd name="T9" fmla="*/ 2 h 10"/>
                  <a:gd name="T10" fmla="*/ 5 w 66"/>
                  <a:gd name="T11" fmla="*/ 3 h 10"/>
                  <a:gd name="T12" fmla="*/ 6 w 66"/>
                  <a:gd name="T13" fmla="*/ 3 h 10"/>
                  <a:gd name="T14" fmla="*/ 7 w 66"/>
                  <a:gd name="T15" fmla="*/ 3 h 10"/>
                  <a:gd name="T16" fmla="*/ 8 w 66"/>
                  <a:gd name="T17" fmla="*/ 3 h 10"/>
                  <a:gd name="T18" fmla="*/ 9 w 66"/>
                  <a:gd name="T19" fmla="*/ 3 h 10"/>
                  <a:gd name="T20" fmla="*/ 10 w 66"/>
                  <a:gd name="T21" fmla="*/ 3 h 10"/>
                  <a:gd name="T22" fmla="*/ 11 w 66"/>
                  <a:gd name="T23" fmla="*/ 3 h 10"/>
                  <a:gd name="T24" fmla="*/ 12 w 66"/>
                  <a:gd name="T25" fmla="*/ 3 h 10"/>
                  <a:gd name="T26" fmla="*/ 13 w 66"/>
                  <a:gd name="T27" fmla="*/ 3 h 10"/>
                  <a:gd name="T28" fmla="*/ 14 w 66"/>
                  <a:gd name="T29" fmla="*/ 2 h 10"/>
                  <a:gd name="T30" fmla="*/ 15 w 66"/>
                  <a:gd name="T31" fmla="*/ 1 h 10"/>
                  <a:gd name="T32" fmla="*/ 17 w 66"/>
                  <a:gd name="T33" fmla="*/ 1 h 10"/>
                  <a:gd name="T34" fmla="*/ 15 w 66"/>
                  <a:gd name="T35" fmla="*/ 1 h 10"/>
                  <a:gd name="T36" fmla="*/ 15 w 66"/>
                  <a:gd name="T37" fmla="*/ 1 h 10"/>
                  <a:gd name="T38" fmla="*/ 13 w 66"/>
                  <a:gd name="T39" fmla="*/ 1 h 10"/>
                  <a:gd name="T40" fmla="*/ 12 w 66"/>
                  <a:gd name="T41" fmla="*/ 1 h 10"/>
                  <a:gd name="T42" fmla="*/ 12 w 66"/>
                  <a:gd name="T43" fmla="*/ 1 h 10"/>
                  <a:gd name="T44" fmla="*/ 10 w 66"/>
                  <a:gd name="T45" fmla="*/ 1 h 10"/>
                  <a:gd name="T46" fmla="*/ 10 w 66"/>
                  <a:gd name="T47" fmla="*/ 1 h 10"/>
                  <a:gd name="T48" fmla="*/ 9 w 66"/>
                  <a:gd name="T49" fmla="*/ 1 h 10"/>
                  <a:gd name="T50" fmla="*/ 8 w 66"/>
                  <a:gd name="T51" fmla="*/ 1 h 10"/>
                  <a:gd name="T52" fmla="*/ 7 w 66"/>
                  <a:gd name="T53" fmla="*/ 1 h 10"/>
                  <a:gd name="T54" fmla="*/ 6 w 66"/>
                  <a:gd name="T55" fmla="*/ 1 h 10"/>
                  <a:gd name="T56" fmla="*/ 5 w 66"/>
                  <a:gd name="T57" fmla="*/ 1 h 10"/>
                  <a:gd name="T58" fmla="*/ 4 w 66"/>
                  <a:gd name="T59" fmla="*/ 1 h 10"/>
                  <a:gd name="T60" fmla="*/ 3 w 66"/>
                  <a:gd name="T61" fmla="*/ 1 h 10"/>
                  <a:gd name="T62" fmla="*/ 2 w 66"/>
                  <a:gd name="T63" fmla="*/ 1 h 10"/>
                  <a:gd name="T64" fmla="*/ 1 w 66"/>
                  <a:gd name="T65" fmla="*/ 1 h 10"/>
                  <a:gd name="T66" fmla="*/ 1 w 66"/>
                  <a:gd name="T67" fmla="*/ 1 h 10"/>
                  <a:gd name="T68" fmla="*/ 1 w 66"/>
                  <a:gd name="T69" fmla="*/ 0 h 10"/>
                  <a:gd name="T70" fmla="*/ 1 w 66"/>
                  <a:gd name="T71" fmla="*/ 1 h 10"/>
                  <a:gd name="T72" fmla="*/ 0 w 66"/>
                  <a:gd name="T73" fmla="*/ 1 h 10"/>
                  <a:gd name="T74" fmla="*/ 0 w 66"/>
                  <a:gd name="T75" fmla="*/ 1 h 10"/>
                  <a:gd name="T76" fmla="*/ 1 w 66"/>
                  <a:gd name="T77" fmla="*/ 1 h 10"/>
                  <a:gd name="T78" fmla="*/ 0 w 66"/>
                  <a:gd name="T79" fmla="*/ 1 h 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6"/>
                  <a:gd name="T121" fmla="*/ 0 h 10"/>
                  <a:gd name="T122" fmla="*/ 66 w 66"/>
                  <a:gd name="T123" fmla="*/ 10 h 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6" h="10">
                    <a:moveTo>
                      <a:pt x="0" y="2"/>
                    </a:moveTo>
                    <a:lnTo>
                      <a:pt x="2" y="6"/>
                    </a:lnTo>
                    <a:lnTo>
                      <a:pt x="4" y="6"/>
                    </a:lnTo>
                    <a:lnTo>
                      <a:pt x="5" y="6"/>
                    </a:lnTo>
                    <a:lnTo>
                      <a:pt x="8" y="7"/>
                    </a:lnTo>
                    <a:lnTo>
                      <a:pt x="10" y="7"/>
                    </a:lnTo>
                    <a:lnTo>
                      <a:pt x="12" y="8"/>
                    </a:lnTo>
                    <a:lnTo>
                      <a:pt x="15" y="8"/>
                    </a:lnTo>
                    <a:lnTo>
                      <a:pt x="16" y="8"/>
                    </a:lnTo>
                    <a:lnTo>
                      <a:pt x="18" y="8"/>
                    </a:lnTo>
                    <a:lnTo>
                      <a:pt x="20" y="9"/>
                    </a:lnTo>
                    <a:lnTo>
                      <a:pt x="23" y="9"/>
                    </a:lnTo>
                    <a:lnTo>
                      <a:pt x="24" y="9"/>
                    </a:lnTo>
                    <a:lnTo>
                      <a:pt x="26" y="9"/>
                    </a:lnTo>
                    <a:lnTo>
                      <a:pt x="28" y="9"/>
                    </a:lnTo>
                    <a:lnTo>
                      <a:pt x="31" y="9"/>
                    </a:lnTo>
                    <a:lnTo>
                      <a:pt x="32" y="10"/>
                    </a:lnTo>
                    <a:lnTo>
                      <a:pt x="34" y="10"/>
                    </a:lnTo>
                    <a:lnTo>
                      <a:pt x="37" y="10"/>
                    </a:lnTo>
                    <a:lnTo>
                      <a:pt x="39" y="10"/>
                    </a:lnTo>
                    <a:lnTo>
                      <a:pt x="40" y="10"/>
                    </a:lnTo>
                    <a:lnTo>
                      <a:pt x="42" y="10"/>
                    </a:lnTo>
                    <a:lnTo>
                      <a:pt x="45" y="9"/>
                    </a:lnTo>
                    <a:lnTo>
                      <a:pt x="46" y="9"/>
                    </a:lnTo>
                    <a:lnTo>
                      <a:pt x="48" y="9"/>
                    </a:lnTo>
                    <a:lnTo>
                      <a:pt x="50" y="9"/>
                    </a:lnTo>
                    <a:lnTo>
                      <a:pt x="53" y="9"/>
                    </a:lnTo>
                    <a:lnTo>
                      <a:pt x="54" y="9"/>
                    </a:lnTo>
                    <a:lnTo>
                      <a:pt x="56" y="8"/>
                    </a:lnTo>
                    <a:lnTo>
                      <a:pt x="58" y="8"/>
                    </a:lnTo>
                    <a:lnTo>
                      <a:pt x="61" y="8"/>
                    </a:lnTo>
                    <a:lnTo>
                      <a:pt x="62" y="7"/>
                    </a:lnTo>
                    <a:lnTo>
                      <a:pt x="64" y="7"/>
                    </a:lnTo>
                    <a:lnTo>
                      <a:pt x="66" y="6"/>
                    </a:lnTo>
                    <a:lnTo>
                      <a:pt x="65" y="1"/>
                    </a:lnTo>
                    <a:lnTo>
                      <a:pt x="63" y="2"/>
                    </a:lnTo>
                    <a:lnTo>
                      <a:pt x="61" y="2"/>
                    </a:lnTo>
                    <a:lnTo>
                      <a:pt x="60" y="3"/>
                    </a:lnTo>
                    <a:lnTo>
                      <a:pt x="57" y="3"/>
                    </a:lnTo>
                    <a:lnTo>
                      <a:pt x="55" y="3"/>
                    </a:lnTo>
                    <a:lnTo>
                      <a:pt x="54" y="3"/>
                    </a:lnTo>
                    <a:lnTo>
                      <a:pt x="51" y="4"/>
                    </a:lnTo>
                    <a:lnTo>
                      <a:pt x="49" y="4"/>
                    </a:lnTo>
                    <a:lnTo>
                      <a:pt x="48" y="4"/>
                    </a:lnTo>
                    <a:lnTo>
                      <a:pt x="46" y="4"/>
                    </a:lnTo>
                    <a:lnTo>
                      <a:pt x="43" y="4"/>
                    </a:lnTo>
                    <a:lnTo>
                      <a:pt x="42" y="4"/>
                    </a:lnTo>
                    <a:lnTo>
                      <a:pt x="40" y="4"/>
                    </a:lnTo>
                    <a:lnTo>
                      <a:pt x="38" y="4"/>
                    </a:lnTo>
                    <a:lnTo>
                      <a:pt x="37" y="4"/>
                    </a:lnTo>
                    <a:lnTo>
                      <a:pt x="34" y="4"/>
                    </a:lnTo>
                    <a:lnTo>
                      <a:pt x="32" y="4"/>
                    </a:lnTo>
                    <a:lnTo>
                      <a:pt x="31" y="4"/>
                    </a:lnTo>
                    <a:lnTo>
                      <a:pt x="28" y="4"/>
                    </a:lnTo>
                    <a:lnTo>
                      <a:pt x="26" y="4"/>
                    </a:lnTo>
                    <a:lnTo>
                      <a:pt x="25" y="4"/>
                    </a:lnTo>
                    <a:lnTo>
                      <a:pt x="23" y="4"/>
                    </a:lnTo>
                    <a:lnTo>
                      <a:pt x="20" y="4"/>
                    </a:lnTo>
                    <a:lnTo>
                      <a:pt x="19" y="3"/>
                    </a:lnTo>
                    <a:lnTo>
                      <a:pt x="17" y="3"/>
                    </a:lnTo>
                    <a:lnTo>
                      <a:pt x="15" y="3"/>
                    </a:lnTo>
                    <a:lnTo>
                      <a:pt x="13" y="2"/>
                    </a:lnTo>
                    <a:lnTo>
                      <a:pt x="11" y="2"/>
                    </a:lnTo>
                    <a:lnTo>
                      <a:pt x="9" y="2"/>
                    </a:lnTo>
                    <a:lnTo>
                      <a:pt x="7" y="1"/>
                    </a:lnTo>
                    <a:lnTo>
                      <a:pt x="5" y="1"/>
                    </a:lnTo>
                    <a:lnTo>
                      <a:pt x="3" y="1"/>
                    </a:lnTo>
                    <a:lnTo>
                      <a:pt x="4" y="3"/>
                    </a:lnTo>
                    <a:lnTo>
                      <a:pt x="3" y="1"/>
                    </a:lnTo>
                    <a:lnTo>
                      <a:pt x="3" y="0"/>
                    </a:lnTo>
                    <a:lnTo>
                      <a:pt x="2" y="0"/>
                    </a:lnTo>
                    <a:lnTo>
                      <a:pt x="2" y="1"/>
                    </a:lnTo>
                    <a:lnTo>
                      <a:pt x="1" y="1"/>
                    </a:lnTo>
                    <a:lnTo>
                      <a:pt x="0" y="1"/>
                    </a:lnTo>
                    <a:lnTo>
                      <a:pt x="0" y="2"/>
                    </a:lnTo>
                    <a:lnTo>
                      <a:pt x="0" y="3"/>
                    </a:lnTo>
                    <a:lnTo>
                      <a:pt x="0" y="4"/>
                    </a:lnTo>
                    <a:lnTo>
                      <a:pt x="1" y="4"/>
                    </a:lnTo>
                    <a:lnTo>
                      <a:pt x="2" y="6"/>
                    </a:lnTo>
                    <a:lnTo>
                      <a:pt x="0" y="2"/>
                    </a:lnTo>
                    <a:close/>
                  </a:path>
                </a:pathLst>
              </a:custGeom>
              <a:solidFill>
                <a:srgbClr val="000000"/>
              </a:solidFill>
              <a:ln w="9525">
                <a:noFill/>
                <a:round/>
                <a:headEnd/>
                <a:tailEnd/>
              </a:ln>
            </p:spPr>
            <p:txBody>
              <a:bodyPr/>
              <a:lstStyle/>
              <a:p>
                <a:endParaRPr lang="en-GB"/>
              </a:p>
            </p:txBody>
          </p:sp>
          <p:sp>
            <p:nvSpPr>
              <p:cNvPr id="534" name="Freeform 447"/>
              <p:cNvSpPr>
                <a:spLocks/>
              </p:cNvSpPr>
              <p:nvPr/>
            </p:nvSpPr>
            <p:spPr bwMode="auto">
              <a:xfrm>
                <a:off x="3322" y="2276"/>
                <a:ext cx="6" cy="12"/>
              </a:xfrm>
              <a:custGeom>
                <a:avLst/>
                <a:gdLst>
                  <a:gd name="T0" fmla="*/ 3 w 11"/>
                  <a:gd name="T1" fmla="*/ 0 h 23"/>
                  <a:gd name="T2" fmla="*/ 2 w 11"/>
                  <a:gd name="T3" fmla="*/ 1 h 23"/>
                  <a:gd name="T4" fmla="*/ 0 w 11"/>
                  <a:gd name="T5" fmla="*/ 6 h 23"/>
                  <a:gd name="T6" fmla="*/ 1 w 11"/>
                  <a:gd name="T7" fmla="*/ 6 h 23"/>
                  <a:gd name="T8" fmla="*/ 3 w 11"/>
                  <a:gd name="T9" fmla="*/ 1 h 23"/>
                  <a:gd name="T10" fmla="*/ 2 w 11"/>
                  <a:gd name="T11" fmla="*/ 2 h 23"/>
                  <a:gd name="T12" fmla="*/ 3 w 11"/>
                  <a:gd name="T13" fmla="*/ 1 h 23"/>
                  <a:gd name="T14" fmla="*/ 3 w 11"/>
                  <a:gd name="T15" fmla="*/ 1 h 23"/>
                  <a:gd name="T16" fmla="*/ 3 w 11"/>
                  <a:gd name="T17" fmla="*/ 1 h 23"/>
                  <a:gd name="T18" fmla="*/ 3 w 11"/>
                  <a:gd name="T19" fmla="*/ 1 h 23"/>
                  <a:gd name="T20" fmla="*/ 3 w 11"/>
                  <a:gd name="T21" fmla="*/ 0 h 23"/>
                  <a:gd name="T22" fmla="*/ 3 w 11"/>
                  <a:gd name="T23" fmla="*/ 0 h 23"/>
                  <a:gd name="T24" fmla="*/ 2 w 11"/>
                  <a:gd name="T25" fmla="*/ 0 h 23"/>
                  <a:gd name="T26" fmla="*/ 2 w 11"/>
                  <a:gd name="T27" fmla="*/ 0 h 23"/>
                  <a:gd name="T28" fmla="*/ 2 w 11"/>
                  <a:gd name="T29" fmla="*/ 1 h 23"/>
                  <a:gd name="T30" fmla="*/ 2 w 11"/>
                  <a:gd name="T31" fmla="*/ 1 h 23"/>
                  <a:gd name="T32" fmla="*/ 3 w 11"/>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23"/>
                  <a:gd name="T53" fmla="*/ 11 w 11"/>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23">
                    <a:moveTo>
                      <a:pt x="9" y="0"/>
                    </a:moveTo>
                    <a:lnTo>
                      <a:pt x="5" y="1"/>
                    </a:lnTo>
                    <a:lnTo>
                      <a:pt x="0" y="22"/>
                    </a:lnTo>
                    <a:lnTo>
                      <a:pt x="4" y="23"/>
                    </a:lnTo>
                    <a:lnTo>
                      <a:pt x="10" y="3"/>
                    </a:lnTo>
                    <a:lnTo>
                      <a:pt x="8" y="5"/>
                    </a:lnTo>
                    <a:lnTo>
                      <a:pt x="10" y="3"/>
                    </a:lnTo>
                    <a:lnTo>
                      <a:pt x="11" y="3"/>
                    </a:lnTo>
                    <a:lnTo>
                      <a:pt x="11" y="1"/>
                    </a:lnTo>
                    <a:lnTo>
                      <a:pt x="10" y="1"/>
                    </a:lnTo>
                    <a:lnTo>
                      <a:pt x="10" y="0"/>
                    </a:lnTo>
                    <a:lnTo>
                      <a:pt x="9" y="0"/>
                    </a:lnTo>
                    <a:lnTo>
                      <a:pt x="8" y="0"/>
                    </a:lnTo>
                    <a:lnTo>
                      <a:pt x="7" y="0"/>
                    </a:lnTo>
                    <a:lnTo>
                      <a:pt x="7" y="1"/>
                    </a:lnTo>
                    <a:lnTo>
                      <a:pt x="5" y="1"/>
                    </a:lnTo>
                    <a:lnTo>
                      <a:pt x="9" y="0"/>
                    </a:lnTo>
                    <a:close/>
                  </a:path>
                </a:pathLst>
              </a:custGeom>
              <a:solidFill>
                <a:srgbClr val="000000"/>
              </a:solidFill>
              <a:ln w="9525">
                <a:noFill/>
                <a:round/>
                <a:headEnd/>
                <a:tailEnd/>
              </a:ln>
            </p:spPr>
            <p:txBody>
              <a:bodyPr/>
              <a:lstStyle/>
              <a:p>
                <a:endParaRPr lang="en-GB"/>
              </a:p>
            </p:txBody>
          </p:sp>
          <p:sp>
            <p:nvSpPr>
              <p:cNvPr id="535" name="Freeform 448"/>
              <p:cNvSpPr>
                <a:spLocks/>
              </p:cNvSpPr>
              <p:nvPr/>
            </p:nvSpPr>
            <p:spPr bwMode="auto">
              <a:xfrm>
                <a:off x="3326" y="2276"/>
                <a:ext cx="28" cy="5"/>
              </a:xfrm>
              <a:custGeom>
                <a:avLst/>
                <a:gdLst>
                  <a:gd name="T0" fmla="*/ 13 w 55"/>
                  <a:gd name="T1" fmla="*/ 1 h 10"/>
                  <a:gd name="T2" fmla="*/ 13 w 55"/>
                  <a:gd name="T3" fmla="*/ 1 h 10"/>
                  <a:gd name="T4" fmla="*/ 12 w 55"/>
                  <a:gd name="T5" fmla="*/ 1 h 10"/>
                  <a:gd name="T6" fmla="*/ 11 w 55"/>
                  <a:gd name="T7" fmla="*/ 1 h 10"/>
                  <a:gd name="T8" fmla="*/ 10 w 55"/>
                  <a:gd name="T9" fmla="*/ 1 h 10"/>
                  <a:gd name="T10" fmla="*/ 10 w 55"/>
                  <a:gd name="T11" fmla="*/ 1 h 10"/>
                  <a:gd name="T12" fmla="*/ 9 w 55"/>
                  <a:gd name="T13" fmla="*/ 1 h 10"/>
                  <a:gd name="T14" fmla="*/ 8 w 55"/>
                  <a:gd name="T15" fmla="*/ 1 h 10"/>
                  <a:gd name="T16" fmla="*/ 7 w 55"/>
                  <a:gd name="T17" fmla="*/ 1 h 10"/>
                  <a:gd name="T18" fmla="*/ 6 w 55"/>
                  <a:gd name="T19" fmla="*/ 1 h 10"/>
                  <a:gd name="T20" fmla="*/ 5 w 55"/>
                  <a:gd name="T21" fmla="*/ 1 h 10"/>
                  <a:gd name="T22" fmla="*/ 5 w 55"/>
                  <a:gd name="T23" fmla="*/ 1 h 10"/>
                  <a:gd name="T24" fmla="*/ 4 w 55"/>
                  <a:gd name="T25" fmla="*/ 1 h 10"/>
                  <a:gd name="T26" fmla="*/ 3 w 55"/>
                  <a:gd name="T27" fmla="*/ 1 h 10"/>
                  <a:gd name="T28" fmla="*/ 2 w 55"/>
                  <a:gd name="T29" fmla="*/ 1 h 10"/>
                  <a:gd name="T30" fmla="*/ 1 w 55"/>
                  <a:gd name="T31" fmla="*/ 1 h 10"/>
                  <a:gd name="T32" fmla="*/ 1 w 55"/>
                  <a:gd name="T33" fmla="*/ 0 h 10"/>
                  <a:gd name="T34" fmla="*/ 1 w 55"/>
                  <a:gd name="T35" fmla="*/ 1 h 10"/>
                  <a:gd name="T36" fmla="*/ 1 w 55"/>
                  <a:gd name="T37" fmla="*/ 1 h 10"/>
                  <a:gd name="T38" fmla="*/ 2 w 55"/>
                  <a:gd name="T39" fmla="*/ 1 h 10"/>
                  <a:gd name="T40" fmla="*/ 3 w 55"/>
                  <a:gd name="T41" fmla="*/ 1 h 10"/>
                  <a:gd name="T42" fmla="*/ 4 w 55"/>
                  <a:gd name="T43" fmla="*/ 2 h 10"/>
                  <a:gd name="T44" fmla="*/ 5 w 55"/>
                  <a:gd name="T45" fmla="*/ 2 h 10"/>
                  <a:gd name="T46" fmla="*/ 6 w 55"/>
                  <a:gd name="T47" fmla="*/ 2 h 10"/>
                  <a:gd name="T48" fmla="*/ 7 w 55"/>
                  <a:gd name="T49" fmla="*/ 2 h 10"/>
                  <a:gd name="T50" fmla="*/ 8 w 55"/>
                  <a:gd name="T51" fmla="*/ 3 h 10"/>
                  <a:gd name="T52" fmla="*/ 8 w 55"/>
                  <a:gd name="T53" fmla="*/ 3 h 10"/>
                  <a:gd name="T54" fmla="*/ 9 w 55"/>
                  <a:gd name="T55" fmla="*/ 2 h 10"/>
                  <a:gd name="T56" fmla="*/ 10 w 55"/>
                  <a:gd name="T57" fmla="*/ 2 h 10"/>
                  <a:gd name="T58" fmla="*/ 11 w 55"/>
                  <a:gd name="T59" fmla="*/ 2 h 10"/>
                  <a:gd name="T60" fmla="*/ 12 w 55"/>
                  <a:gd name="T61" fmla="*/ 1 h 10"/>
                  <a:gd name="T62" fmla="*/ 12 w 55"/>
                  <a:gd name="T63" fmla="*/ 1 h 10"/>
                  <a:gd name="T64" fmla="*/ 13 w 55"/>
                  <a:gd name="T65" fmla="*/ 1 h 10"/>
                  <a:gd name="T66" fmla="*/ 13 w 55"/>
                  <a:gd name="T67" fmla="*/ 1 h 10"/>
                  <a:gd name="T68" fmla="*/ 14 w 55"/>
                  <a:gd name="T69" fmla="*/ 1 h 10"/>
                  <a:gd name="T70" fmla="*/ 14 w 55"/>
                  <a:gd name="T71" fmla="*/ 1 h 10"/>
                  <a:gd name="T72" fmla="*/ 14 w 55"/>
                  <a:gd name="T73" fmla="*/ 1 h 10"/>
                  <a:gd name="T74" fmla="*/ 14 w 55"/>
                  <a:gd name="T75" fmla="*/ 1 h 10"/>
                  <a:gd name="T76" fmla="*/ 14 w 55"/>
                  <a:gd name="T77" fmla="*/ 1 h 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10"/>
                  <a:gd name="T119" fmla="*/ 55 w 55"/>
                  <a:gd name="T120" fmla="*/ 10 h 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10">
                    <a:moveTo>
                      <a:pt x="55" y="3"/>
                    </a:moveTo>
                    <a:lnTo>
                      <a:pt x="52" y="1"/>
                    </a:lnTo>
                    <a:lnTo>
                      <a:pt x="50" y="1"/>
                    </a:lnTo>
                    <a:lnTo>
                      <a:pt x="49" y="1"/>
                    </a:lnTo>
                    <a:lnTo>
                      <a:pt x="47" y="3"/>
                    </a:lnTo>
                    <a:lnTo>
                      <a:pt x="46" y="3"/>
                    </a:lnTo>
                    <a:lnTo>
                      <a:pt x="45" y="3"/>
                    </a:lnTo>
                    <a:lnTo>
                      <a:pt x="42" y="3"/>
                    </a:lnTo>
                    <a:lnTo>
                      <a:pt x="41" y="4"/>
                    </a:lnTo>
                    <a:lnTo>
                      <a:pt x="40" y="4"/>
                    </a:lnTo>
                    <a:lnTo>
                      <a:pt x="38" y="4"/>
                    </a:lnTo>
                    <a:lnTo>
                      <a:pt x="37" y="4"/>
                    </a:lnTo>
                    <a:lnTo>
                      <a:pt x="35" y="4"/>
                    </a:lnTo>
                    <a:lnTo>
                      <a:pt x="33" y="4"/>
                    </a:lnTo>
                    <a:lnTo>
                      <a:pt x="32" y="4"/>
                    </a:lnTo>
                    <a:lnTo>
                      <a:pt x="30" y="4"/>
                    </a:lnTo>
                    <a:lnTo>
                      <a:pt x="29" y="4"/>
                    </a:lnTo>
                    <a:lnTo>
                      <a:pt x="27" y="4"/>
                    </a:lnTo>
                    <a:lnTo>
                      <a:pt x="25" y="4"/>
                    </a:lnTo>
                    <a:lnTo>
                      <a:pt x="24" y="4"/>
                    </a:lnTo>
                    <a:lnTo>
                      <a:pt x="22" y="4"/>
                    </a:lnTo>
                    <a:lnTo>
                      <a:pt x="20" y="4"/>
                    </a:lnTo>
                    <a:lnTo>
                      <a:pt x="19" y="4"/>
                    </a:lnTo>
                    <a:lnTo>
                      <a:pt x="17" y="4"/>
                    </a:lnTo>
                    <a:lnTo>
                      <a:pt x="16" y="4"/>
                    </a:lnTo>
                    <a:lnTo>
                      <a:pt x="14" y="3"/>
                    </a:lnTo>
                    <a:lnTo>
                      <a:pt x="12" y="3"/>
                    </a:lnTo>
                    <a:lnTo>
                      <a:pt x="11" y="3"/>
                    </a:lnTo>
                    <a:lnTo>
                      <a:pt x="9" y="3"/>
                    </a:lnTo>
                    <a:lnTo>
                      <a:pt x="8" y="1"/>
                    </a:lnTo>
                    <a:lnTo>
                      <a:pt x="5" y="1"/>
                    </a:lnTo>
                    <a:lnTo>
                      <a:pt x="4" y="1"/>
                    </a:lnTo>
                    <a:lnTo>
                      <a:pt x="2" y="0"/>
                    </a:lnTo>
                    <a:lnTo>
                      <a:pt x="1" y="0"/>
                    </a:lnTo>
                    <a:lnTo>
                      <a:pt x="0" y="5"/>
                    </a:lnTo>
                    <a:lnTo>
                      <a:pt x="1" y="5"/>
                    </a:lnTo>
                    <a:lnTo>
                      <a:pt x="3" y="6"/>
                    </a:lnTo>
                    <a:lnTo>
                      <a:pt x="4" y="6"/>
                    </a:lnTo>
                    <a:lnTo>
                      <a:pt x="7" y="6"/>
                    </a:lnTo>
                    <a:lnTo>
                      <a:pt x="8" y="7"/>
                    </a:lnTo>
                    <a:lnTo>
                      <a:pt x="10" y="7"/>
                    </a:lnTo>
                    <a:lnTo>
                      <a:pt x="11" y="7"/>
                    </a:lnTo>
                    <a:lnTo>
                      <a:pt x="14" y="8"/>
                    </a:lnTo>
                    <a:lnTo>
                      <a:pt x="15" y="8"/>
                    </a:lnTo>
                    <a:lnTo>
                      <a:pt x="17" y="8"/>
                    </a:lnTo>
                    <a:lnTo>
                      <a:pt x="18" y="8"/>
                    </a:lnTo>
                    <a:lnTo>
                      <a:pt x="20" y="8"/>
                    </a:lnTo>
                    <a:lnTo>
                      <a:pt x="22" y="8"/>
                    </a:lnTo>
                    <a:lnTo>
                      <a:pt x="24" y="8"/>
                    </a:lnTo>
                    <a:lnTo>
                      <a:pt x="25" y="8"/>
                    </a:lnTo>
                    <a:lnTo>
                      <a:pt x="27" y="10"/>
                    </a:lnTo>
                    <a:lnTo>
                      <a:pt x="29" y="10"/>
                    </a:lnTo>
                    <a:lnTo>
                      <a:pt x="31" y="10"/>
                    </a:lnTo>
                    <a:lnTo>
                      <a:pt x="32" y="10"/>
                    </a:lnTo>
                    <a:lnTo>
                      <a:pt x="33" y="8"/>
                    </a:lnTo>
                    <a:lnTo>
                      <a:pt x="35" y="8"/>
                    </a:lnTo>
                    <a:lnTo>
                      <a:pt x="37" y="8"/>
                    </a:lnTo>
                    <a:lnTo>
                      <a:pt x="39" y="8"/>
                    </a:lnTo>
                    <a:lnTo>
                      <a:pt x="40" y="8"/>
                    </a:lnTo>
                    <a:lnTo>
                      <a:pt x="42" y="8"/>
                    </a:lnTo>
                    <a:lnTo>
                      <a:pt x="43" y="8"/>
                    </a:lnTo>
                    <a:lnTo>
                      <a:pt x="45" y="7"/>
                    </a:lnTo>
                    <a:lnTo>
                      <a:pt x="47" y="7"/>
                    </a:lnTo>
                    <a:lnTo>
                      <a:pt x="48" y="7"/>
                    </a:lnTo>
                    <a:lnTo>
                      <a:pt x="50" y="6"/>
                    </a:lnTo>
                    <a:lnTo>
                      <a:pt x="52" y="6"/>
                    </a:lnTo>
                    <a:lnTo>
                      <a:pt x="53" y="6"/>
                    </a:lnTo>
                    <a:lnTo>
                      <a:pt x="50" y="4"/>
                    </a:lnTo>
                    <a:lnTo>
                      <a:pt x="53" y="6"/>
                    </a:lnTo>
                    <a:lnTo>
                      <a:pt x="54" y="6"/>
                    </a:lnTo>
                    <a:lnTo>
                      <a:pt x="54" y="5"/>
                    </a:lnTo>
                    <a:lnTo>
                      <a:pt x="55" y="5"/>
                    </a:lnTo>
                    <a:lnTo>
                      <a:pt x="55" y="4"/>
                    </a:lnTo>
                    <a:lnTo>
                      <a:pt x="55" y="3"/>
                    </a:lnTo>
                    <a:lnTo>
                      <a:pt x="54" y="1"/>
                    </a:lnTo>
                    <a:lnTo>
                      <a:pt x="53" y="1"/>
                    </a:lnTo>
                    <a:lnTo>
                      <a:pt x="52" y="1"/>
                    </a:lnTo>
                    <a:lnTo>
                      <a:pt x="55" y="3"/>
                    </a:lnTo>
                    <a:close/>
                  </a:path>
                </a:pathLst>
              </a:custGeom>
              <a:solidFill>
                <a:srgbClr val="000000"/>
              </a:solidFill>
              <a:ln w="9525">
                <a:noFill/>
                <a:round/>
                <a:headEnd/>
                <a:tailEnd/>
              </a:ln>
            </p:spPr>
            <p:txBody>
              <a:bodyPr/>
              <a:lstStyle/>
              <a:p>
                <a:endParaRPr lang="en-GB"/>
              </a:p>
            </p:txBody>
          </p:sp>
          <p:sp>
            <p:nvSpPr>
              <p:cNvPr id="536" name="Freeform 449"/>
              <p:cNvSpPr>
                <a:spLocks/>
              </p:cNvSpPr>
              <p:nvPr/>
            </p:nvSpPr>
            <p:spPr bwMode="auto">
              <a:xfrm>
                <a:off x="3351" y="2277"/>
                <a:ext cx="5" cy="12"/>
              </a:xfrm>
              <a:custGeom>
                <a:avLst/>
                <a:gdLst>
                  <a:gd name="T0" fmla="*/ 2 w 10"/>
                  <a:gd name="T1" fmla="*/ 6 h 24"/>
                  <a:gd name="T2" fmla="*/ 3 w 10"/>
                  <a:gd name="T3" fmla="*/ 5 h 24"/>
                  <a:gd name="T4" fmla="*/ 1 w 10"/>
                  <a:gd name="T5" fmla="*/ 0 h 24"/>
                  <a:gd name="T6" fmla="*/ 0 w 10"/>
                  <a:gd name="T7" fmla="*/ 1 h 24"/>
                  <a:gd name="T8" fmla="*/ 1 w 10"/>
                  <a:gd name="T9" fmla="*/ 6 h 24"/>
                  <a:gd name="T10" fmla="*/ 1 w 10"/>
                  <a:gd name="T11" fmla="*/ 5 h 24"/>
                  <a:gd name="T12" fmla="*/ 1 w 10"/>
                  <a:gd name="T13" fmla="*/ 6 h 24"/>
                  <a:gd name="T14" fmla="*/ 1 w 10"/>
                  <a:gd name="T15" fmla="*/ 6 h 24"/>
                  <a:gd name="T16" fmla="*/ 1 w 10"/>
                  <a:gd name="T17" fmla="*/ 6 h 24"/>
                  <a:gd name="T18" fmla="*/ 1 w 10"/>
                  <a:gd name="T19" fmla="*/ 6 h 24"/>
                  <a:gd name="T20" fmla="*/ 1 w 10"/>
                  <a:gd name="T21" fmla="*/ 6 h 24"/>
                  <a:gd name="T22" fmla="*/ 2 w 10"/>
                  <a:gd name="T23" fmla="*/ 6 h 24"/>
                  <a:gd name="T24" fmla="*/ 2 w 10"/>
                  <a:gd name="T25" fmla="*/ 6 h 24"/>
                  <a:gd name="T26" fmla="*/ 3 w 10"/>
                  <a:gd name="T27" fmla="*/ 6 h 24"/>
                  <a:gd name="T28" fmla="*/ 3 w 10"/>
                  <a:gd name="T29" fmla="*/ 6 h 24"/>
                  <a:gd name="T30" fmla="*/ 3 w 10"/>
                  <a:gd name="T31" fmla="*/ 5 h 24"/>
                  <a:gd name="T32" fmla="*/ 2 w 10"/>
                  <a:gd name="T33" fmla="*/ 6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24"/>
                  <a:gd name="T53" fmla="*/ 10 w 10"/>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24">
                    <a:moveTo>
                      <a:pt x="8" y="23"/>
                    </a:moveTo>
                    <a:lnTo>
                      <a:pt x="10" y="20"/>
                    </a:lnTo>
                    <a:lnTo>
                      <a:pt x="5" y="0"/>
                    </a:lnTo>
                    <a:lnTo>
                      <a:pt x="0" y="1"/>
                    </a:lnTo>
                    <a:lnTo>
                      <a:pt x="5" y="21"/>
                    </a:lnTo>
                    <a:lnTo>
                      <a:pt x="7" y="18"/>
                    </a:lnTo>
                    <a:lnTo>
                      <a:pt x="5" y="21"/>
                    </a:lnTo>
                    <a:lnTo>
                      <a:pt x="5" y="23"/>
                    </a:lnTo>
                    <a:lnTo>
                      <a:pt x="6" y="23"/>
                    </a:lnTo>
                    <a:lnTo>
                      <a:pt x="7" y="23"/>
                    </a:lnTo>
                    <a:lnTo>
                      <a:pt x="7" y="24"/>
                    </a:lnTo>
                    <a:lnTo>
                      <a:pt x="8" y="24"/>
                    </a:lnTo>
                    <a:lnTo>
                      <a:pt x="8" y="23"/>
                    </a:lnTo>
                    <a:lnTo>
                      <a:pt x="10" y="23"/>
                    </a:lnTo>
                    <a:lnTo>
                      <a:pt x="10" y="21"/>
                    </a:lnTo>
                    <a:lnTo>
                      <a:pt x="10" y="20"/>
                    </a:lnTo>
                    <a:lnTo>
                      <a:pt x="8" y="23"/>
                    </a:lnTo>
                    <a:close/>
                  </a:path>
                </a:pathLst>
              </a:custGeom>
              <a:solidFill>
                <a:srgbClr val="000000"/>
              </a:solidFill>
              <a:ln w="9525">
                <a:noFill/>
                <a:round/>
                <a:headEnd/>
                <a:tailEnd/>
              </a:ln>
            </p:spPr>
            <p:txBody>
              <a:bodyPr/>
              <a:lstStyle/>
              <a:p>
                <a:endParaRPr lang="en-GB"/>
              </a:p>
            </p:txBody>
          </p:sp>
          <p:sp>
            <p:nvSpPr>
              <p:cNvPr id="537" name="Freeform 450"/>
              <p:cNvSpPr>
                <a:spLocks/>
              </p:cNvSpPr>
              <p:nvPr/>
            </p:nvSpPr>
            <p:spPr bwMode="auto">
              <a:xfrm>
                <a:off x="3370" y="2259"/>
                <a:ext cx="24" cy="23"/>
              </a:xfrm>
              <a:custGeom>
                <a:avLst/>
                <a:gdLst>
                  <a:gd name="T0" fmla="*/ 1 w 50"/>
                  <a:gd name="T1" fmla="*/ 11 h 47"/>
                  <a:gd name="T2" fmla="*/ 1 w 50"/>
                  <a:gd name="T3" fmla="*/ 11 h 47"/>
                  <a:gd name="T4" fmla="*/ 2 w 50"/>
                  <a:gd name="T5" fmla="*/ 10 h 47"/>
                  <a:gd name="T6" fmla="*/ 3 w 50"/>
                  <a:gd name="T7" fmla="*/ 10 h 47"/>
                  <a:gd name="T8" fmla="*/ 4 w 50"/>
                  <a:gd name="T9" fmla="*/ 9 h 47"/>
                  <a:gd name="T10" fmla="*/ 5 w 50"/>
                  <a:gd name="T11" fmla="*/ 8 h 47"/>
                  <a:gd name="T12" fmla="*/ 6 w 50"/>
                  <a:gd name="T13" fmla="*/ 8 h 47"/>
                  <a:gd name="T14" fmla="*/ 6 w 50"/>
                  <a:gd name="T15" fmla="*/ 7 h 47"/>
                  <a:gd name="T16" fmla="*/ 7 w 50"/>
                  <a:gd name="T17" fmla="*/ 6 h 47"/>
                  <a:gd name="T18" fmla="*/ 8 w 50"/>
                  <a:gd name="T19" fmla="*/ 6 h 47"/>
                  <a:gd name="T20" fmla="*/ 8 w 50"/>
                  <a:gd name="T21" fmla="*/ 5 h 47"/>
                  <a:gd name="T22" fmla="*/ 9 w 50"/>
                  <a:gd name="T23" fmla="*/ 4 h 47"/>
                  <a:gd name="T24" fmla="*/ 10 w 50"/>
                  <a:gd name="T25" fmla="*/ 4 h 47"/>
                  <a:gd name="T26" fmla="*/ 10 w 50"/>
                  <a:gd name="T27" fmla="*/ 3 h 47"/>
                  <a:gd name="T28" fmla="*/ 11 w 50"/>
                  <a:gd name="T29" fmla="*/ 2 h 47"/>
                  <a:gd name="T30" fmla="*/ 11 w 50"/>
                  <a:gd name="T31" fmla="*/ 1 h 47"/>
                  <a:gd name="T32" fmla="*/ 12 w 50"/>
                  <a:gd name="T33" fmla="*/ 0 h 47"/>
                  <a:gd name="T34" fmla="*/ 11 w 50"/>
                  <a:gd name="T35" fmla="*/ 0 h 47"/>
                  <a:gd name="T36" fmla="*/ 10 w 50"/>
                  <a:gd name="T37" fmla="*/ 1 h 47"/>
                  <a:gd name="T38" fmla="*/ 10 w 50"/>
                  <a:gd name="T39" fmla="*/ 2 h 47"/>
                  <a:gd name="T40" fmla="*/ 9 w 50"/>
                  <a:gd name="T41" fmla="*/ 2 h 47"/>
                  <a:gd name="T42" fmla="*/ 8 w 50"/>
                  <a:gd name="T43" fmla="*/ 3 h 47"/>
                  <a:gd name="T44" fmla="*/ 8 w 50"/>
                  <a:gd name="T45" fmla="*/ 4 h 47"/>
                  <a:gd name="T46" fmla="*/ 7 w 50"/>
                  <a:gd name="T47" fmla="*/ 4 h 47"/>
                  <a:gd name="T48" fmla="*/ 6 w 50"/>
                  <a:gd name="T49" fmla="*/ 5 h 47"/>
                  <a:gd name="T50" fmla="*/ 6 w 50"/>
                  <a:gd name="T51" fmla="*/ 6 h 47"/>
                  <a:gd name="T52" fmla="*/ 5 w 50"/>
                  <a:gd name="T53" fmla="*/ 6 h 47"/>
                  <a:gd name="T54" fmla="*/ 5 w 50"/>
                  <a:gd name="T55" fmla="*/ 7 h 47"/>
                  <a:gd name="T56" fmla="*/ 4 w 50"/>
                  <a:gd name="T57" fmla="*/ 8 h 47"/>
                  <a:gd name="T58" fmla="*/ 3 w 50"/>
                  <a:gd name="T59" fmla="*/ 8 h 47"/>
                  <a:gd name="T60" fmla="*/ 2 w 50"/>
                  <a:gd name="T61" fmla="*/ 9 h 47"/>
                  <a:gd name="T62" fmla="*/ 1 w 50"/>
                  <a:gd name="T63" fmla="*/ 10 h 47"/>
                  <a:gd name="T64" fmla="*/ 1 w 50"/>
                  <a:gd name="T65" fmla="*/ 10 h 47"/>
                  <a:gd name="T66" fmla="*/ 1 w 50"/>
                  <a:gd name="T67" fmla="*/ 11 h 47"/>
                  <a:gd name="T68" fmla="*/ 0 w 50"/>
                  <a:gd name="T69" fmla="*/ 11 h 47"/>
                  <a:gd name="T70" fmla="*/ 0 w 50"/>
                  <a:gd name="T71" fmla="*/ 11 h 47"/>
                  <a:gd name="T72" fmla="*/ 0 w 50"/>
                  <a:gd name="T73" fmla="*/ 11 h 47"/>
                  <a:gd name="T74" fmla="*/ 1 w 50"/>
                  <a:gd name="T75" fmla="*/ 11 h 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
                  <a:gd name="T115" fmla="*/ 0 h 47"/>
                  <a:gd name="T116" fmla="*/ 50 w 50"/>
                  <a:gd name="T117" fmla="*/ 47 h 4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 h="47">
                    <a:moveTo>
                      <a:pt x="0" y="46"/>
                    </a:moveTo>
                    <a:lnTo>
                      <a:pt x="4" y="47"/>
                    </a:lnTo>
                    <a:lnTo>
                      <a:pt x="6" y="46"/>
                    </a:lnTo>
                    <a:lnTo>
                      <a:pt x="7" y="45"/>
                    </a:lnTo>
                    <a:lnTo>
                      <a:pt x="9" y="44"/>
                    </a:lnTo>
                    <a:lnTo>
                      <a:pt x="11" y="42"/>
                    </a:lnTo>
                    <a:lnTo>
                      <a:pt x="13" y="41"/>
                    </a:lnTo>
                    <a:lnTo>
                      <a:pt x="14" y="40"/>
                    </a:lnTo>
                    <a:lnTo>
                      <a:pt x="16" y="39"/>
                    </a:lnTo>
                    <a:lnTo>
                      <a:pt x="18" y="38"/>
                    </a:lnTo>
                    <a:lnTo>
                      <a:pt x="20" y="37"/>
                    </a:lnTo>
                    <a:lnTo>
                      <a:pt x="21" y="35"/>
                    </a:lnTo>
                    <a:lnTo>
                      <a:pt x="22" y="34"/>
                    </a:lnTo>
                    <a:lnTo>
                      <a:pt x="24" y="33"/>
                    </a:lnTo>
                    <a:lnTo>
                      <a:pt x="26" y="32"/>
                    </a:lnTo>
                    <a:lnTo>
                      <a:pt x="27" y="30"/>
                    </a:lnTo>
                    <a:lnTo>
                      <a:pt x="29" y="29"/>
                    </a:lnTo>
                    <a:lnTo>
                      <a:pt x="30" y="27"/>
                    </a:lnTo>
                    <a:lnTo>
                      <a:pt x="31" y="26"/>
                    </a:lnTo>
                    <a:lnTo>
                      <a:pt x="33" y="25"/>
                    </a:lnTo>
                    <a:lnTo>
                      <a:pt x="35" y="23"/>
                    </a:lnTo>
                    <a:lnTo>
                      <a:pt x="36" y="22"/>
                    </a:lnTo>
                    <a:lnTo>
                      <a:pt x="37" y="20"/>
                    </a:lnTo>
                    <a:lnTo>
                      <a:pt x="38" y="18"/>
                    </a:lnTo>
                    <a:lnTo>
                      <a:pt x="39" y="17"/>
                    </a:lnTo>
                    <a:lnTo>
                      <a:pt x="41" y="16"/>
                    </a:lnTo>
                    <a:lnTo>
                      <a:pt x="42" y="14"/>
                    </a:lnTo>
                    <a:lnTo>
                      <a:pt x="43" y="12"/>
                    </a:lnTo>
                    <a:lnTo>
                      <a:pt x="44" y="11"/>
                    </a:lnTo>
                    <a:lnTo>
                      <a:pt x="45" y="9"/>
                    </a:lnTo>
                    <a:lnTo>
                      <a:pt x="46" y="8"/>
                    </a:lnTo>
                    <a:lnTo>
                      <a:pt x="47" y="6"/>
                    </a:lnTo>
                    <a:lnTo>
                      <a:pt x="49" y="4"/>
                    </a:lnTo>
                    <a:lnTo>
                      <a:pt x="50" y="2"/>
                    </a:lnTo>
                    <a:lnTo>
                      <a:pt x="46" y="0"/>
                    </a:lnTo>
                    <a:lnTo>
                      <a:pt x="45" y="1"/>
                    </a:lnTo>
                    <a:lnTo>
                      <a:pt x="44" y="3"/>
                    </a:lnTo>
                    <a:lnTo>
                      <a:pt x="43" y="4"/>
                    </a:lnTo>
                    <a:lnTo>
                      <a:pt x="42" y="7"/>
                    </a:lnTo>
                    <a:lnTo>
                      <a:pt x="41" y="8"/>
                    </a:lnTo>
                    <a:lnTo>
                      <a:pt x="39" y="9"/>
                    </a:lnTo>
                    <a:lnTo>
                      <a:pt x="38" y="11"/>
                    </a:lnTo>
                    <a:lnTo>
                      <a:pt x="37" y="12"/>
                    </a:lnTo>
                    <a:lnTo>
                      <a:pt x="36" y="14"/>
                    </a:lnTo>
                    <a:lnTo>
                      <a:pt x="35" y="16"/>
                    </a:lnTo>
                    <a:lnTo>
                      <a:pt x="34" y="17"/>
                    </a:lnTo>
                    <a:lnTo>
                      <a:pt x="33" y="18"/>
                    </a:lnTo>
                    <a:lnTo>
                      <a:pt x="31" y="19"/>
                    </a:lnTo>
                    <a:lnTo>
                      <a:pt x="29" y="22"/>
                    </a:lnTo>
                    <a:lnTo>
                      <a:pt x="28" y="23"/>
                    </a:lnTo>
                    <a:lnTo>
                      <a:pt x="27" y="24"/>
                    </a:lnTo>
                    <a:lnTo>
                      <a:pt x="26" y="25"/>
                    </a:lnTo>
                    <a:lnTo>
                      <a:pt x="24" y="26"/>
                    </a:lnTo>
                    <a:lnTo>
                      <a:pt x="22" y="27"/>
                    </a:lnTo>
                    <a:lnTo>
                      <a:pt x="21" y="29"/>
                    </a:lnTo>
                    <a:lnTo>
                      <a:pt x="20" y="31"/>
                    </a:lnTo>
                    <a:lnTo>
                      <a:pt x="18" y="32"/>
                    </a:lnTo>
                    <a:lnTo>
                      <a:pt x="16" y="33"/>
                    </a:lnTo>
                    <a:lnTo>
                      <a:pt x="15" y="34"/>
                    </a:lnTo>
                    <a:lnTo>
                      <a:pt x="13" y="35"/>
                    </a:lnTo>
                    <a:lnTo>
                      <a:pt x="12" y="37"/>
                    </a:lnTo>
                    <a:lnTo>
                      <a:pt x="11" y="38"/>
                    </a:lnTo>
                    <a:lnTo>
                      <a:pt x="8" y="39"/>
                    </a:lnTo>
                    <a:lnTo>
                      <a:pt x="7" y="40"/>
                    </a:lnTo>
                    <a:lnTo>
                      <a:pt x="5" y="41"/>
                    </a:lnTo>
                    <a:lnTo>
                      <a:pt x="4" y="42"/>
                    </a:lnTo>
                    <a:lnTo>
                      <a:pt x="1" y="44"/>
                    </a:lnTo>
                    <a:lnTo>
                      <a:pt x="5" y="44"/>
                    </a:lnTo>
                    <a:lnTo>
                      <a:pt x="1" y="44"/>
                    </a:lnTo>
                    <a:lnTo>
                      <a:pt x="0" y="44"/>
                    </a:lnTo>
                    <a:lnTo>
                      <a:pt x="0" y="45"/>
                    </a:lnTo>
                    <a:lnTo>
                      <a:pt x="0" y="46"/>
                    </a:lnTo>
                    <a:lnTo>
                      <a:pt x="0" y="47"/>
                    </a:lnTo>
                    <a:lnTo>
                      <a:pt x="1" y="47"/>
                    </a:lnTo>
                    <a:lnTo>
                      <a:pt x="3" y="47"/>
                    </a:lnTo>
                    <a:lnTo>
                      <a:pt x="4" y="47"/>
                    </a:lnTo>
                    <a:lnTo>
                      <a:pt x="0" y="46"/>
                    </a:lnTo>
                    <a:close/>
                  </a:path>
                </a:pathLst>
              </a:custGeom>
              <a:solidFill>
                <a:srgbClr val="000000"/>
              </a:solidFill>
              <a:ln w="9525">
                <a:noFill/>
                <a:round/>
                <a:headEnd/>
                <a:tailEnd/>
              </a:ln>
            </p:spPr>
            <p:txBody>
              <a:bodyPr/>
              <a:lstStyle/>
              <a:p>
                <a:endParaRPr lang="en-GB"/>
              </a:p>
            </p:txBody>
          </p:sp>
          <p:sp>
            <p:nvSpPr>
              <p:cNvPr id="538" name="Freeform 451"/>
              <p:cNvSpPr>
                <a:spLocks/>
              </p:cNvSpPr>
              <p:nvPr/>
            </p:nvSpPr>
            <p:spPr bwMode="auto">
              <a:xfrm>
                <a:off x="3364" y="2271"/>
                <a:ext cx="8" cy="11"/>
              </a:xfrm>
              <a:custGeom>
                <a:avLst/>
                <a:gdLst>
                  <a:gd name="T0" fmla="*/ 1 w 15"/>
                  <a:gd name="T1" fmla="*/ 1 h 22"/>
                  <a:gd name="T2" fmla="*/ 1 w 15"/>
                  <a:gd name="T3" fmla="*/ 1 h 22"/>
                  <a:gd name="T4" fmla="*/ 3 w 15"/>
                  <a:gd name="T5" fmla="*/ 6 h 22"/>
                  <a:gd name="T6" fmla="*/ 4 w 15"/>
                  <a:gd name="T7" fmla="*/ 5 h 22"/>
                  <a:gd name="T8" fmla="*/ 1 w 15"/>
                  <a:gd name="T9" fmla="*/ 1 h 22"/>
                  <a:gd name="T10" fmla="*/ 1 w 15"/>
                  <a:gd name="T11" fmla="*/ 1 h 22"/>
                  <a:gd name="T12" fmla="*/ 1 w 15"/>
                  <a:gd name="T13" fmla="*/ 1 h 22"/>
                  <a:gd name="T14" fmla="*/ 1 w 15"/>
                  <a:gd name="T15" fmla="*/ 0 h 22"/>
                  <a:gd name="T16" fmla="*/ 1 w 15"/>
                  <a:gd name="T17" fmla="*/ 0 h 22"/>
                  <a:gd name="T18" fmla="*/ 1 w 15"/>
                  <a:gd name="T19" fmla="*/ 1 h 22"/>
                  <a:gd name="T20" fmla="*/ 1 w 15"/>
                  <a:gd name="T21" fmla="*/ 1 h 22"/>
                  <a:gd name="T22" fmla="*/ 1 w 15"/>
                  <a:gd name="T23" fmla="*/ 1 h 22"/>
                  <a:gd name="T24" fmla="*/ 0 w 15"/>
                  <a:gd name="T25" fmla="*/ 1 h 22"/>
                  <a:gd name="T26" fmla="*/ 0 w 15"/>
                  <a:gd name="T27" fmla="*/ 1 h 22"/>
                  <a:gd name="T28" fmla="*/ 1 w 15"/>
                  <a:gd name="T29" fmla="*/ 1 h 22"/>
                  <a:gd name="T30" fmla="*/ 1 w 15"/>
                  <a:gd name="T31" fmla="*/ 1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22"/>
                  <a:gd name="T50" fmla="*/ 15 w 15"/>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22">
                    <a:moveTo>
                      <a:pt x="1" y="1"/>
                    </a:moveTo>
                    <a:lnTo>
                      <a:pt x="1" y="3"/>
                    </a:lnTo>
                    <a:lnTo>
                      <a:pt x="10" y="22"/>
                    </a:lnTo>
                    <a:lnTo>
                      <a:pt x="15" y="20"/>
                    </a:lnTo>
                    <a:lnTo>
                      <a:pt x="4" y="1"/>
                    </a:lnTo>
                    <a:lnTo>
                      <a:pt x="4" y="5"/>
                    </a:lnTo>
                    <a:lnTo>
                      <a:pt x="4" y="1"/>
                    </a:lnTo>
                    <a:lnTo>
                      <a:pt x="3" y="0"/>
                    </a:lnTo>
                    <a:lnTo>
                      <a:pt x="2" y="0"/>
                    </a:lnTo>
                    <a:lnTo>
                      <a:pt x="2" y="1"/>
                    </a:lnTo>
                    <a:lnTo>
                      <a:pt x="1" y="1"/>
                    </a:lnTo>
                    <a:lnTo>
                      <a:pt x="1" y="2"/>
                    </a:lnTo>
                    <a:lnTo>
                      <a:pt x="0" y="2"/>
                    </a:lnTo>
                    <a:lnTo>
                      <a:pt x="0" y="3"/>
                    </a:lnTo>
                    <a:lnTo>
                      <a:pt x="1" y="3"/>
                    </a:lnTo>
                    <a:lnTo>
                      <a:pt x="1" y="1"/>
                    </a:lnTo>
                    <a:close/>
                  </a:path>
                </a:pathLst>
              </a:custGeom>
              <a:solidFill>
                <a:srgbClr val="000000"/>
              </a:solidFill>
              <a:ln w="9525">
                <a:noFill/>
                <a:round/>
                <a:headEnd/>
                <a:tailEnd/>
              </a:ln>
            </p:spPr>
            <p:txBody>
              <a:bodyPr/>
              <a:lstStyle/>
              <a:p>
                <a:endParaRPr lang="en-GB"/>
              </a:p>
            </p:txBody>
          </p:sp>
          <p:sp>
            <p:nvSpPr>
              <p:cNvPr id="539" name="Freeform 452"/>
              <p:cNvSpPr>
                <a:spLocks/>
              </p:cNvSpPr>
              <p:nvPr/>
            </p:nvSpPr>
            <p:spPr bwMode="auto">
              <a:xfrm>
                <a:off x="3365" y="2253"/>
                <a:ext cx="21" cy="20"/>
              </a:xfrm>
              <a:custGeom>
                <a:avLst/>
                <a:gdLst>
                  <a:gd name="T0" fmla="*/ 10 w 42"/>
                  <a:gd name="T1" fmla="*/ 0 h 42"/>
                  <a:gd name="T2" fmla="*/ 9 w 42"/>
                  <a:gd name="T3" fmla="*/ 1 h 42"/>
                  <a:gd name="T4" fmla="*/ 9 w 42"/>
                  <a:gd name="T5" fmla="*/ 1 h 42"/>
                  <a:gd name="T6" fmla="*/ 8 w 42"/>
                  <a:gd name="T7" fmla="*/ 2 h 42"/>
                  <a:gd name="T8" fmla="*/ 7 w 42"/>
                  <a:gd name="T9" fmla="*/ 3 h 42"/>
                  <a:gd name="T10" fmla="*/ 7 w 42"/>
                  <a:gd name="T11" fmla="*/ 3 h 42"/>
                  <a:gd name="T12" fmla="*/ 6 w 42"/>
                  <a:gd name="T13" fmla="*/ 4 h 42"/>
                  <a:gd name="T14" fmla="*/ 6 w 42"/>
                  <a:gd name="T15" fmla="*/ 5 h 42"/>
                  <a:gd name="T16" fmla="*/ 5 w 42"/>
                  <a:gd name="T17" fmla="*/ 5 h 42"/>
                  <a:gd name="T18" fmla="*/ 5 w 42"/>
                  <a:gd name="T19" fmla="*/ 5 h 42"/>
                  <a:gd name="T20" fmla="*/ 5 w 42"/>
                  <a:gd name="T21" fmla="*/ 6 h 42"/>
                  <a:gd name="T22" fmla="*/ 3 w 42"/>
                  <a:gd name="T23" fmla="*/ 6 h 42"/>
                  <a:gd name="T24" fmla="*/ 3 w 42"/>
                  <a:gd name="T25" fmla="*/ 7 h 42"/>
                  <a:gd name="T26" fmla="*/ 3 w 42"/>
                  <a:gd name="T27" fmla="*/ 7 h 42"/>
                  <a:gd name="T28" fmla="*/ 1 w 42"/>
                  <a:gd name="T29" fmla="*/ 8 h 42"/>
                  <a:gd name="T30" fmla="*/ 1 w 42"/>
                  <a:gd name="T31" fmla="*/ 8 h 42"/>
                  <a:gd name="T32" fmla="*/ 0 w 42"/>
                  <a:gd name="T33" fmla="*/ 9 h 42"/>
                  <a:gd name="T34" fmla="*/ 1 w 42"/>
                  <a:gd name="T35" fmla="*/ 9 h 42"/>
                  <a:gd name="T36" fmla="*/ 1 w 42"/>
                  <a:gd name="T37" fmla="*/ 9 h 42"/>
                  <a:gd name="T38" fmla="*/ 3 w 42"/>
                  <a:gd name="T39" fmla="*/ 9 h 42"/>
                  <a:gd name="T40" fmla="*/ 3 w 42"/>
                  <a:gd name="T41" fmla="*/ 8 h 42"/>
                  <a:gd name="T42" fmla="*/ 4 w 42"/>
                  <a:gd name="T43" fmla="*/ 8 h 42"/>
                  <a:gd name="T44" fmla="*/ 5 w 42"/>
                  <a:gd name="T45" fmla="*/ 7 h 42"/>
                  <a:gd name="T46" fmla="*/ 5 w 42"/>
                  <a:gd name="T47" fmla="*/ 7 h 42"/>
                  <a:gd name="T48" fmla="*/ 6 w 42"/>
                  <a:gd name="T49" fmla="*/ 6 h 42"/>
                  <a:gd name="T50" fmla="*/ 6 w 42"/>
                  <a:gd name="T51" fmla="*/ 5 h 42"/>
                  <a:gd name="T52" fmla="*/ 7 w 42"/>
                  <a:gd name="T53" fmla="*/ 5 h 42"/>
                  <a:gd name="T54" fmla="*/ 7 w 42"/>
                  <a:gd name="T55" fmla="*/ 5 h 42"/>
                  <a:gd name="T56" fmla="*/ 9 w 42"/>
                  <a:gd name="T57" fmla="*/ 4 h 42"/>
                  <a:gd name="T58" fmla="*/ 9 w 42"/>
                  <a:gd name="T59" fmla="*/ 3 h 42"/>
                  <a:gd name="T60" fmla="*/ 10 w 42"/>
                  <a:gd name="T61" fmla="*/ 3 h 42"/>
                  <a:gd name="T62" fmla="*/ 10 w 42"/>
                  <a:gd name="T63" fmla="*/ 2 h 42"/>
                  <a:gd name="T64" fmla="*/ 10 w 42"/>
                  <a:gd name="T65" fmla="*/ 1 h 42"/>
                  <a:gd name="T66" fmla="*/ 10 w 42"/>
                  <a:gd name="T67" fmla="*/ 1 h 42"/>
                  <a:gd name="T68" fmla="*/ 11 w 42"/>
                  <a:gd name="T69" fmla="*/ 1 h 42"/>
                  <a:gd name="T70" fmla="*/ 11 w 42"/>
                  <a:gd name="T71" fmla="*/ 0 h 42"/>
                  <a:gd name="T72" fmla="*/ 10 w 42"/>
                  <a:gd name="T73" fmla="*/ 0 h 42"/>
                  <a:gd name="T74" fmla="*/ 10 w 42"/>
                  <a:gd name="T75" fmla="*/ 0 h 42"/>
                  <a:gd name="T76" fmla="*/ 10 w 42"/>
                  <a:gd name="T77" fmla="*/ 0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42"/>
                  <a:gd name="T119" fmla="*/ 42 w 42"/>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42">
                    <a:moveTo>
                      <a:pt x="40" y="1"/>
                    </a:moveTo>
                    <a:lnTo>
                      <a:pt x="37" y="2"/>
                    </a:lnTo>
                    <a:lnTo>
                      <a:pt x="37" y="4"/>
                    </a:lnTo>
                    <a:lnTo>
                      <a:pt x="36" y="5"/>
                    </a:lnTo>
                    <a:lnTo>
                      <a:pt x="35" y="6"/>
                    </a:lnTo>
                    <a:lnTo>
                      <a:pt x="33" y="7"/>
                    </a:lnTo>
                    <a:lnTo>
                      <a:pt x="33" y="8"/>
                    </a:lnTo>
                    <a:lnTo>
                      <a:pt x="32" y="9"/>
                    </a:lnTo>
                    <a:lnTo>
                      <a:pt x="31" y="12"/>
                    </a:lnTo>
                    <a:lnTo>
                      <a:pt x="30" y="13"/>
                    </a:lnTo>
                    <a:lnTo>
                      <a:pt x="29" y="14"/>
                    </a:lnTo>
                    <a:lnTo>
                      <a:pt x="29" y="15"/>
                    </a:lnTo>
                    <a:lnTo>
                      <a:pt x="28" y="16"/>
                    </a:lnTo>
                    <a:lnTo>
                      <a:pt x="27" y="17"/>
                    </a:lnTo>
                    <a:lnTo>
                      <a:pt x="25" y="19"/>
                    </a:lnTo>
                    <a:lnTo>
                      <a:pt x="24" y="20"/>
                    </a:lnTo>
                    <a:lnTo>
                      <a:pt x="23" y="21"/>
                    </a:lnTo>
                    <a:lnTo>
                      <a:pt x="22" y="22"/>
                    </a:lnTo>
                    <a:lnTo>
                      <a:pt x="21" y="23"/>
                    </a:lnTo>
                    <a:lnTo>
                      <a:pt x="20" y="24"/>
                    </a:lnTo>
                    <a:lnTo>
                      <a:pt x="18" y="25"/>
                    </a:lnTo>
                    <a:lnTo>
                      <a:pt x="17" y="27"/>
                    </a:lnTo>
                    <a:lnTo>
                      <a:pt x="16" y="28"/>
                    </a:lnTo>
                    <a:lnTo>
                      <a:pt x="14" y="28"/>
                    </a:lnTo>
                    <a:lnTo>
                      <a:pt x="13" y="29"/>
                    </a:lnTo>
                    <a:lnTo>
                      <a:pt x="12" y="30"/>
                    </a:lnTo>
                    <a:lnTo>
                      <a:pt x="10" y="31"/>
                    </a:lnTo>
                    <a:lnTo>
                      <a:pt x="9" y="32"/>
                    </a:lnTo>
                    <a:lnTo>
                      <a:pt x="8" y="33"/>
                    </a:lnTo>
                    <a:lnTo>
                      <a:pt x="6" y="35"/>
                    </a:lnTo>
                    <a:lnTo>
                      <a:pt x="5" y="35"/>
                    </a:lnTo>
                    <a:lnTo>
                      <a:pt x="3" y="36"/>
                    </a:lnTo>
                    <a:lnTo>
                      <a:pt x="2" y="37"/>
                    </a:lnTo>
                    <a:lnTo>
                      <a:pt x="0" y="38"/>
                    </a:lnTo>
                    <a:lnTo>
                      <a:pt x="3" y="42"/>
                    </a:lnTo>
                    <a:lnTo>
                      <a:pt x="5" y="40"/>
                    </a:lnTo>
                    <a:lnTo>
                      <a:pt x="6" y="40"/>
                    </a:lnTo>
                    <a:lnTo>
                      <a:pt x="7" y="39"/>
                    </a:lnTo>
                    <a:lnTo>
                      <a:pt x="9" y="38"/>
                    </a:lnTo>
                    <a:lnTo>
                      <a:pt x="10" y="37"/>
                    </a:lnTo>
                    <a:lnTo>
                      <a:pt x="12" y="36"/>
                    </a:lnTo>
                    <a:lnTo>
                      <a:pt x="14" y="35"/>
                    </a:lnTo>
                    <a:lnTo>
                      <a:pt x="15" y="35"/>
                    </a:lnTo>
                    <a:lnTo>
                      <a:pt x="16" y="33"/>
                    </a:lnTo>
                    <a:lnTo>
                      <a:pt x="17" y="32"/>
                    </a:lnTo>
                    <a:lnTo>
                      <a:pt x="18" y="31"/>
                    </a:lnTo>
                    <a:lnTo>
                      <a:pt x="20" y="30"/>
                    </a:lnTo>
                    <a:lnTo>
                      <a:pt x="22" y="29"/>
                    </a:lnTo>
                    <a:lnTo>
                      <a:pt x="23" y="28"/>
                    </a:lnTo>
                    <a:lnTo>
                      <a:pt x="24" y="27"/>
                    </a:lnTo>
                    <a:lnTo>
                      <a:pt x="25" y="25"/>
                    </a:lnTo>
                    <a:lnTo>
                      <a:pt x="27" y="24"/>
                    </a:lnTo>
                    <a:lnTo>
                      <a:pt x="28" y="23"/>
                    </a:lnTo>
                    <a:lnTo>
                      <a:pt x="29" y="22"/>
                    </a:lnTo>
                    <a:lnTo>
                      <a:pt x="30" y="21"/>
                    </a:lnTo>
                    <a:lnTo>
                      <a:pt x="31" y="20"/>
                    </a:lnTo>
                    <a:lnTo>
                      <a:pt x="32" y="17"/>
                    </a:lnTo>
                    <a:lnTo>
                      <a:pt x="33" y="16"/>
                    </a:lnTo>
                    <a:lnTo>
                      <a:pt x="35" y="15"/>
                    </a:lnTo>
                    <a:lnTo>
                      <a:pt x="35" y="14"/>
                    </a:lnTo>
                    <a:lnTo>
                      <a:pt x="36" y="13"/>
                    </a:lnTo>
                    <a:lnTo>
                      <a:pt x="37" y="12"/>
                    </a:lnTo>
                    <a:lnTo>
                      <a:pt x="38" y="10"/>
                    </a:lnTo>
                    <a:lnTo>
                      <a:pt x="39" y="8"/>
                    </a:lnTo>
                    <a:lnTo>
                      <a:pt x="40" y="7"/>
                    </a:lnTo>
                    <a:lnTo>
                      <a:pt x="40" y="6"/>
                    </a:lnTo>
                    <a:lnTo>
                      <a:pt x="42" y="5"/>
                    </a:lnTo>
                    <a:lnTo>
                      <a:pt x="38" y="5"/>
                    </a:lnTo>
                    <a:lnTo>
                      <a:pt x="42" y="5"/>
                    </a:lnTo>
                    <a:lnTo>
                      <a:pt x="42" y="4"/>
                    </a:lnTo>
                    <a:lnTo>
                      <a:pt x="42" y="2"/>
                    </a:lnTo>
                    <a:lnTo>
                      <a:pt x="42" y="1"/>
                    </a:lnTo>
                    <a:lnTo>
                      <a:pt x="40" y="1"/>
                    </a:lnTo>
                    <a:lnTo>
                      <a:pt x="39" y="0"/>
                    </a:lnTo>
                    <a:lnTo>
                      <a:pt x="39" y="1"/>
                    </a:lnTo>
                    <a:lnTo>
                      <a:pt x="38" y="1"/>
                    </a:lnTo>
                    <a:lnTo>
                      <a:pt x="37" y="2"/>
                    </a:lnTo>
                    <a:lnTo>
                      <a:pt x="40" y="1"/>
                    </a:lnTo>
                    <a:close/>
                  </a:path>
                </a:pathLst>
              </a:custGeom>
              <a:solidFill>
                <a:srgbClr val="000000"/>
              </a:solidFill>
              <a:ln w="9525">
                <a:noFill/>
                <a:round/>
                <a:headEnd/>
                <a:tailEnd/>
              </a:ln>
            </p:spPr>
            <p:txBody>
              <a:bodyPr/>
              <a:lstStyle/>
              <a:p>
                <a:endParaRPr lang="en-GB"/>
              </a:p>
            </p:txBody>
          </p:sp>
          <p:sp>
            <p:nvSpPr>
              <p:cNvPr id="540" name="Freeform 453"/>
              <p:cNvSpPr>
                <a:spLocks/>
              </p:cNvSpPr>
              <p:nvPr/>
            </p:nvSpPr>
            <p:spPr bwMode="auto">
              <a:xfrm>
                <a:off x="3384" y="2253"/>
                <a:ext cx="11" cy="8"/>
              </a:xfrm>
              <a:custGeom>
                <a:avLst/>
                <a:gdLst>
                  <a:gd name="T0" fmla="*/ 6 w 22"/>
                  <a:gd name="T1" fmla="*/ 4 h 15"/>
                  <a:gd name="T2" fmla="*/ 6 w 22"/>
                  <a:gd name="T3" fmla="*/ 3 h 15"/>
                  <a:gd name="T4" fmla="*/ 1 w 22"/>
                  <a:gd name="T5" fmla="*/ 0 h 15"/>
                  <a:gd name="T6" fmla="*/ 0 w 22"/>
                  <a:gd name="T7" fmla="*/ 1 h 15"/>
                  <a:gd name="T8" fmla="*/ 5 w 22"/>
                  <a:gd name="T9" fmla="*/ 4 h 15"/>
                  <a:gd name="T10" fmla="*/ 5 w 22"/>
                  <a:gd name="T11" fmla="*/ 3 h 15"/>
                  <a:gd name="T12" fmla="*/ 5 w 22"/>
                  <a:gd name="T13" fmla="*/ 4 h 15"/>
                  <a:gd name="T14" fmla="*/ 5 w 22"/>
                  <a:gd name="T15" fmla="*/ 4 h 15"/>
                  <a:gd name="T16" fmla="*/ 5 w 22"/>
                  <a:gd name="T17" fmla="*/ 4 h 15"/>
                  <a:gd name="T18" fmla="*/ 6 w 22"/>
                  <a:gd name="T19" fmla="*/ 4 h 15"/>
                  <a:gd name="T20" fmla="*/ 6 w 22"/>
                  <a:gd name="T21" fmla="*/ 4 h 15"/>
                  <a:gd name="T22" fmla="*/ 6 w 22"/>
                  <a:gd name="T23" fmla="*/ 4 h 15"/>
                  <a:gd name="T24" fmla="*/ 6 w 22"/>
                  <a:gd name="T25" fmla="*/ 3 h 15"/>
                  <a:gd name="T26" fmla="*/ 6 w 22"/>
                  <a:gd name="T27" fmla="*/ 3 h 15"/>
                  <a:gd name="T28" fmla="*/ 6 w 22"/>
                  <a:gd name="T29" fmla="*/ 3 h 15"/>
                  <a:gd name="T30" fmla="*/ 6 w 22"/>
                  <a:gd name="T31" fmla="*/ 4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15"/>
                  <a:gd name="T50" fmla="*/ 22 w 22"/>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15">
                    <a:moveTo>
                      <a:pt x="21" y="14"/>
                    </a:moveTo>
                    <a:lnTo>
                      <a:pt x="21" y="11"/>
                    </a:lnTo>
                    <a:lnTo>
                      <a:pt x="2" y="0"/>
                    </a:lnTo>
                    <a:lnTo>
                      <a:pt x="0" y="4"/>
                    </a:lnTo>
                    <a:lnTo>
                      <a:pt x="17" y="15"/>
                    </a:lnTo>
                    <a:lnTo>
                      <a:pt x="17" y="12"/>
                    </a:lnTo>
                    <a:lnTo>
                      <a:pt x="17" y="15"/>
                    </a:lnTo>
                    <a:lnTo>
                      <a:pt x="18" y="15"/>
                    </a:lnTo>
                    <a:lnTo>
                      <a:pt x="20" y="15"/>
                    </a:lnTo>
                    <a:lnTo>
                      <a:pt x="21" y="15"/>
                    </a:lnTo>
                    <a:lnTo>
                      <a:pt x="21" y="14"/>
                    </a:lnTo>
                    <a:lnTo>
                      <a:pt x="22" y="13"/>
                    </a:lnTo>
                    <a:lnTo>
                      <a:pt x="22" y="12"/>
                    </a:lnTo>
                    <a:lnTo>
                      <a:pt x="21" y="12"/>
                    </a:lnTo>
                    <a:lnTo>
                      <a:pt x="21" y="11"/>
                    </a:lnTo>
                    <a:lnTo>
                      <a:pt x="21" y="14"/>
                    </a:lnTo>
                    <a:close/>
                  </a:path>
                </a:pathLst>
              </a:custGeom>
              <a:solidFill>
                <a:srgbClr val="000000"/>
              </a:solidFill>
              <a:ln w="9525">
                <a:noFill/>
                <a:round/>
                <a:headEnd/>
                <a:tailEnd/>
              </a:ln>
            </p:spPr>
            <p:txBody>
              <a:bodyPr/>
              <a:lstStyle/>
              <a:p>
                <a:endParaRPr lang="en-GB"/>
              </a:p>
            </p:txBody>
          </p:sp>
          <p:sp>
            <p:nvSpPr>
              <p:cNvPr id="541" name="Freeform 454"/>
              <p:cNvSpPr>
                <a:spLocks/>
              </p:cNvSpPr>
              <p:nvPr/>
            </p:nvSpPr>
            <p:spPr bwMode="auto">
              <a:xfrm>
                <a:off x="3399" y="2212"/>
                <a:ext cx="5" cy="33"/>
              </a:xfrm>
              <a:custGeom>
                <a:avLst/>
                <a:gdLst>
                  <a:gd name="T0" fmla="*/ 1 w 10"/>
                  <a:gd name="T1" fmla="*/ 16 h 67"/>
                  <a:gd name="T2" fmla="*/ 1 w 10"/>
                  <a:gd name="T3" fmla="*/ 15 h 67"/>
                  <a:gd name="T4" fmla="*/ 1 w 10"/>
                  <a:gd name="T5" fmla="*/ 14 h 67"/>
                  <a:gd name="T6" fmla="*/ 2 w 10"/>
                  <a:gd name="T7" fmla="*/ 13 h 67"/>
                  <a:gd name="T8" fmla="*/ 2 w 10"/>
                  <a:gd name="T9" fmla="*/ 12 h 67"/>
                  <a:gd name="T10" fmla="*/ 3 w 10"/>
                  <a:gd name="T11" fmla="*/ 11 h 67"/>
                  <a:gd name="T12" fmla="*/ 3 w 10"/>
                  <a:gd name="T13" fmla="*/ 10 h 67"/>
                  <a:gd name="T14" fmla="*/ 3 w 10"/>
                  <a:gd name="T15" fmla="*/ 9 h 67"/>
                  <a:gd name="T16" fmla="*/ 3 w 10"/>
                  <a:gd name="T17" fmla="*/ 8 h 67"/>
                  <a:gd name="T18" fmla="*/ 3 w 10"/>
                  <a:gd name="T19" fmla="*/ 7 h 67"/>
                  <a:gd name="T20" fmla="*/ 3 w 10"/>
                  <a:gd name="T21" fmla="*/ 6 h 67"/>
                  <a:gd name="T22" fmla="*/ 3 w 10"/>
                  <a:gd name="T23" fmla="*/ 5 h 67"/>
                  <a:gd name="T24" fmla="*/ 3 w 10"/>
                  <a:gd name="T25" fmla="*/ 4 h 67"/>
                  <a:gd name="T26" fmla="*/ 2 w 10"/>
                  <a:gd name="T27" fmla="*/ 3 h 67"/>
                  <a:gd name="T28" fmla="*/ 2 w 10"/>
                  <a:gd name="T29" fmla="*/ 2 h 67"/>
                  <a:gd name="T30" fmla="*/ 1 w 10"/>
                  <a:gd name="T31" fmla="*/ 1 h 67"/>
                  <a:gd name="T32" fmla="*/ 1 w 10"/>
                  <a:gd name="T33" fmla="*/ 0 h 67"/>
                  <a:gd name="T34" fmla="*/ 1 w 10"/>
                  <a:gd name="T35" fmla="*/ 1 h 67"/>
                  <a:gd name="T36" fmla="*/ 1 w 10"/>
                  <a:gd name="T37" fmla="*/ 1 h 67"/>
                  <a:gd name="T38" fmla="*/ 1 w 10"/>
                  <a:gd name="T39" fmla="*/ 3 h 67"/>
                  <a:gd name="T40" fmla="*/ 1 w 10"/>
                  <a:gd name="T41" fmla="*/ 3 h 67"/>
                  <a:gd name="T42" fmla="*/ 1 w 10"/>
                  <a:gd name="T43" fmla="*/ 4 h 67"/>
                  <a:gd name="T44" fmla="*/ 1 w 10"/>
                  <a:gd name="T45" fmla="*/ 5 h 67"/>
                  <a:gd name="T46" fmla="*/ 1 w 10"/>
                  <a:gd name="T47" fmla="*/ 6 h 67"/>
                  <a:gd name="T48" fmla="*/ 1 w 10"/>
                  <a:gd name="T49" fmla="*/ 7 h 67"/>
                  <a:gd name="T50" fmla="*/ 1 w 10"/>
                  <a:gd name="T51" fmla="*/ 8 h 67"/>
                  <a:gd name="T52" fmla="*/ 1 w 10"/>
                  <a:gd name="T53" fmla="*/ 9 h 67"/>
                  <a:gd name="T54" fmla="*/ 1 w 10"/>
                  <a:gd name="T55" fmla="*/ 10 h 67"/>
                  <a:gd name="T56" fmla="*/ 1 w 10"/>
                  <a:gd name="T57" fmla="*/ 11 h 67"/>
                  <a:gd name="T58" fmla="*/ 1 w 10"/>
                  <a:gd name="T59" fmla="*/ 12 h 67"/>
                  <a:gd name="T60" fmla="*/ 1 w 10"/>
                  <a:gd name="T61" fmla="*/ 13 h 67"/>
                  <a:gd name="T62" fmla="*/ 1 w 10"/>
                  <a:gd name="T63" fmla="*/ 14 h 67"/>
                  <a:gd name="T64" fmla="*/ 1 w 10"/>
                  <a:gd name="T65" fmla="*/ 15 h 67"/>
                  <a:gd name="T66" fmla="*/ 1 w 10"/>
                  <a:gd name="T67" fmla="*/ 15 h 67"/>
                  <a:gd name="T68" fmla="*/ 0 w 10"/>
                  <a:gd name="T69" fmla="*/ 16 h 67"/>
                  <a:gd name="T70" fmla="*/ 1 w 10"/>
                  <a:gd name="T71" fmla="*/ 16 h 67"/>
                  <a:gd name="T72" fmla="*/ 1 w 10"/>
                  <a:gd name="T73" fmla="*/ 16 h 67"/>
                  <a:gd name="T74" fmla="*/ 1 w 10"/>
                  <a:gd name="T75" fmla="*/ 16 h 67"/>
                  <a:gd name="T76" fmla="*/ 1 w 10"/>
                  <a:gd name="T77" fmla="*/ 16 h 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
                  <a:gd name="T118" fmla="*/ 0 h 67"/>
                  <a:gd name="T119" fmla="*/ 10 w 10"/>
                  <a:gd name="T120" fmla="*/ 67 h 6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 h="67">
                    <a:moveTo>
                      <a:pt x="2" y="67"/>
                    </a:moveTo>
                    <a:lnTo>
                      <a:pt x="6" y="65"/>
                    </a:lnTo>
                    <a:lnTo>
                      <a:pt x="6" y="63"/>
                    </a:lnTo>
                    <a:lnTo>
                      <a:pt x="6" y="60"/>
                    </a:lnTo>
                    <a:lnTo>
                      <a:pt x="7" y="59"/>
                    </a:lnTo>
                    <a:lnTo>
                      <a:pt x="7" y="57"/>
                    </a:lnTo>
                    <a:lnTo>
                      <a:pt x="8" y="54"/>
                    </a:lnTo>
                    <a:lnTo>
                      <a:pt x="8" y="52"/>
                    </a:lnTo>
                    <a:lnTo>
                      <a:pt x="8" y="51"/>
                    </a:lnTo>
                    <a:lnTo>
                      <a:pt x="8" y="49"/>
                    </a:lnTo>
                    <a:lnTo>
                      <a:pt x="9" y="46"/>
                    </a:lnTo>
                    <a:lnTo>
                      <a:pt x="9" y="44"/>
                    </a:lnTo>
                    <a:lnTo>
                      <a:pt x="9" y="43"/>
                    </a:lnTo>
                    <a:lnTo>
                      <a:pt x="9" y="41"/>
                    </a:lnTo>
                    <a:lnTo>
                      <a:pt x="9" y="38"/>
                    </a:lnTo>
                    <a:lnTo>
                      <a:pt x="9" y="36"/>
                    </a:lnTo>
                    <a:lnTo>
                      <a:pt x="9" y="35"/>
                    </a:lnTo>
                    <a:lnTo>
                      <a:pt x="10" y="33"/>
                    </a:lnTo>
                    <a:lnTo>
                      <a:pt x="10" y="30"/>
                    </a:lnTo>
                    <a:lnTo>
                      <a:pt x="10" y="28"/>
                    </a:lnTo>
                    <a:lnTo>
                      <a:pt x="10" y="27"/>
                    </a:lnTo>
                    <a:lnTo>
                      <a:pt x="9" y="25"/>
                    </a:lnTo>
                    <a:lnTo>
                      <a:pt x="9" y="22"/>
                    </a:lnTo>
                    <a:lnTo>
                      <a:pt x="9" y="20"/>
                    </a:lnTo>
                    <a:lnTo>
                      <a:pt x="9" y="19"/>
                    </a:lnTo>
                    <a:lnTo>
                      <a:pt x="9" y="16"/>
                    </a:lnTo>
                    <a:lnTo>
                      <a:pt x="9" y="14"/>
                    </a:lnTo>
                    <a:lnTo>
                      <a:pt x="8" y="13"/>
                    </a:lnTo>
                    <a:lnTo>
                      <a:pt x="8" y="11"/>
                    </a:lnTo>
                    <a:lnTo>
                      <a:pt x="8" y="8"/>
                    </a:lnTo>
                    <a:lnTo>
                      <a:pt x="8" y="6"/>
                    </a:lnTo>
                    <a:lnTo>
                      <a:pt x="7" y="5"/>
                    </a:lnTo>
                    <a:lnTo>
                      <a:pt x="7" y="3"/>
                    </a:lnTo>
                    <a:lnTo>
                      <a:pt x="6" y="0"/>
                    </a:lnTo>
                    <a:lnTo>
                      <a:pt x="1" y="2"/>
                    </a:lnTo>
                    <a:lnTo>
                      <a:pt x="2" y="4"/>
                    </a:lnTo>
                    <a:lnTo>
                      <a:pt x="2" y="6"/>
                    </a:lnTo>
                    <a:lnTo>
                      <a:pt x="2" y="7"/>
                    </a:lnTo>
                    <a:lnTo>
                      <a:pt x="3" y="10"/>
                    </a:lnTo>
                    <a:lnTo>
                      <a:pt x="3" y="12"/>
                    </a:lnTo>
                    <a:lnTo>
                      <a:pt x="3" y="13"/>
                    </a:lnTo>
                    <a:lnTo>
                      <a:pt x="5" y="15"/>
                    </a:lnTo>
                    <a:lnTo>
                      <a:pt x="5" y="18"/>
                    </a:lnTo>
                    <a:lnTo>
                      <a:pt x="5" y="19"/>
                    </a:lnTo>
                    <a:lnTo>
                      <a:pt x="5" y="21"/>
                    </a:lnTo>
                    <a:lnTo>
                      <a:pt x="5" y="22"/>
                    </a:lnTo>
                    <a:lnTo>
                      <a:pt x="5" y="25"/>
                    </a:lnTo>
                    <a:lnTo>
                      <a:pt x="5" y="27"/>
                    </a:lnTo>
                    <a:lnTo>
                      <a:pt x="5" y="28"/>
                    </a:lnTo>
                    <a:lnTo>
                      <a:pt x="5" y="30"/>
                    </a:lnTo>
                    <a:lnTo>
                      <a:pt x="5" y="33"/>
                    </a:lnTo>
                    <a:lnTo>
                      <a:pt x="5" y="34"/>
                    </a:lnTo>
                    <a:lnTo>
                      <a:pt x="5" y="36"/>
                    </a:lnTo>
                    <a:lnTo>
                      <a:pt x="5" y="38"/>
                    </a:lnTo>
                    <a:lnTo>
                      <a:pt x="5" y="39"/>
                    </a:lnTo>
                    <a:lnTo>
                      <a:pt x="5" y="42"/>
                    </a:lnTo>
                    <a:lnTo>
                      <a:pt x="5" y="44"/>
                    </a:lnTo>
                    <a:lnTo>
                      <a:pt x="3" y="45"/>
                    </a:lnTo>
                    <a:lnTo>
                      <a:pt x="3" y="48"/>
                    </a:lnTo>
                    <a:lnTo>
                      <a:pt x="3" y="50"/>
                    </a:lnTo>
                    <a:lnTo>
                      <a:pt x="3" y="52"/>
                    </a:lnTo>
                    <a:lnTo>
                      <a:pt x="2" y="53"/>
                    </a:lnTo>
                    <a:lnTo>
                      <a:pt x="2" y="56"/>
                    </a:lnTo>
                    <a:lnTo>
                      <a:pt x="2" y="58"/>
                    </a:lnTo>
                    <a:lnTo>
                      <a:pt x="1" y="60"/>
                    </a:lnTo>
                    <a:lnTo>
                      <a:pt x="1" y="61"/>
                    </a:lnTo>
                    <a:lnTo>
                      <a:pt x="0" y="64"/>
                    </a:lnTo>
                    <a:lnTo>
                      <a:pt x="3" y="63"/>
                    </a:lnTo>
                    <a:lnTo>
                      <a:pt x="0" y="64"/>
                    </a:lnTo>
                    <a:lnTo>
                      <a:pt x="0" y="65"/>
                    </a:lnTo>
                    <a:lnTo>
                      <a:pt x="1" y="65"/>
                    </a:lnTo>
                    <a:lnTo>
                      <a:pt x="1" y="66"/>
                    </a:lnTo>
                    <a:lnTo>
                      <a:pt x="2" y="67"/>
                    </a:lnTo>
                    <a:lnTo>
                      <a:pt x="3" y="67"/>
                    </a:lnTo>
                    <a:lnTo>
                      <a:pt x="5" y="66"/>
                    </a:lnTo>
                    <a:lnTo>
                      <a:pt x="5" y="65"/>
                    </a:lnTo>
                    <a:lnTo>
                      <a:pt x="6" y="65"/>
                    </a:lnTo>
                    <a:lnTo>
                      <a:pt x="2" y="67"/>
                    </a:lnTo>
                    <a:close/>
                  </a:path>
                </a:pathLst>
              </a:custGeom>
              <a:solidFill>
                <a:srgbClr val="000000"/>
              </a:solidFill>
              <a:ln w="9525">
                <a:noFill/>
                <a:round/>
                <a:headEnd/>
                <a:tailEnd/>
              </a:ln>
            </p:spPr>
            <p:txBody>
              <a:bodyPr/>
              <a:lstStyle/>
              <a:p>
                <a:endParaRPr lang="en-GB"/>
              </a:p>
            </p:txBody>
          </p:sp>
          <p:sp>
            <p:nvSpPr>
              <p:cNvPr id="542" name="Freeform 455"/>
              <p:cNvSpPr>
                <a:spLocks/>
              </p:cNvSpPr>
              <p:nvPr/>
            </p:nvSpPr>
            <p:spPr bwMode="auto">
              <a:xfrm>
                <a:off x="3389" y="2239"/>
                <a:ext cx="12" cy="6"/>
              </a:xfrm>
              <a:custGeom>
                <a:avLst/>
                <a:gdLst>
                  <a:gd name="T0" fmla="*/ 0 w 23"/>
                  <a:gd name="T1" fmla="*/ 1 h 11"/>
                  <a:gd name="T2" fmla="*/ 1 w 23"/>
                  <a:gd name="T3" fmla="*/ 2 h 11"/>
                  <a:gd name="T4" fmla="*/ 6 w 23"/>
                  <a:gd name="T5" fmla="*/ 3 h 11"/>
                  <a:gd name="T6" fmla="*/ 6 w 23"/>
                  <a:gd name="T7" fmla="*/ 2 h 11"/>
                  <a:gd name="T8" fmla="*/ 1 w 23"/>
                  <a:gd name="T9" fmla="*/ 0 h 11"/>
                  <a:gd name="T10" fmla="*/ 2 w 23"/>
                  <a:gd name="T11" fmla="*/ 1 h 11"/>
                  <a:gd name="T12" fmla="*/ 1 w 23"/>
                  <a:gd name="T13" fmla="*/ 0 h 11"/>
                  <a:gd name="T14" fmla="*/ 1 w 23"/>
                  <a:gd name="T15" fmla="*/ 0 h 11"/>
                  <a:gd name="T16" fmla="*/ 1 w 23"/>
                  <a:gd name="T17" fmla="*/ 0 h 11"/>
                  <a:gd name="T18" fmla="*/ 1 w 23"/>
                  <a:gd name="T19" fmla="*/ 1 h 11"/>
                  <a:gd name="T20" fmla="*/ 0 w 23"/>
                  <a:gd name="T21" fmla="*/ 1 h 11"/>
                  <a:gd name="T22" fmla="*/ 0 w 23"/>
                  <a:gd name="T23" fmla="*/ 1 h 11"/>
                  <a:gd name="T24" fmla="*/ 0 w 23"/>
                  <a:gd name="T25" fmla="*/ 1 h 11"/>
                  <a:gd name="T26" fmla="*/ 0 w 23"/>
                  <a:gd name="T27" fmla="*/ 1 h 11"/>
                  <a:gd name="T28" fmla="*/ 1 w 23"/>
                  <a:gd name="T29" fmla="*/ 1 h 11"/>
                  <a:gd name="T30" fmla="*/ 1 w 23"/>
                  <a:gd name="T31" fmla="*/ 2 h 11"/>
                  <a:gd name="T32" fmla="*/ 0 w 23"/>
                  <a:gd name="T33" fmla="*/ 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1"/>
                  <a:gd name="T53" fmla="*/ 23 w 23"/>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1">
                    <a:moveTo>
                      <a:pt x="0" y="2"/>
                    </a:moveTo>
                    <a:lnTo>
                      <a:pt x="2" y="5"/>
                    </a:lnTo>
                    <a:lnTo>
                      <a:pt x="22" y="11"/>
                    </a:lnTo>
                    <a:lnTo>
                      <a:pt x="23" y="7"/>
                    </a:lnTo>
                    <a:lnTo>
                      <a:pt x="4" y="0"/>
                    </a:lnTo>
                    <a:lnTo>
                      <a:pt x="5" y="3"/>
                    </a:lnTo>
                    <a:lnTo>
                      <a:pt x="4" y="0"/>
                    </a:lnTo>
                    <a:lnTo>
                      <a:pt x="3" y="0"/>
                    </a:lnTo>
                    <a:lnTo>
                      <a:pt x="2" y="0"/>
                    </a:lnTo>
                    <a:lnTo>
                      <a:pt x="2" y="1"/>
                    </a:lnTo>
                    <a:lnTo>
                      <a:pt x="0" y="1"/>
                    </a:lnTo>
                    <a:lnTo>
                      <a:pt x="0" y="2"/>
                    </a:lnTo>
                    <a:lnTo>
                      <a:pt x="0" y="3"/>
                    </a:lnTo>
                    <a:lnTo>
                      <a:pt x="0" y="4"/>
                    </a:lnTo>
                    <a:lnTo>
                      <a:pt x="2" y="4"/>
                    </a:lnTo>
                    <a:lnTo>
                      <a:pt x="2" y="5"/>
                    </a:lnTo>
                    <a:lnTo>
                      <a:pt x="0" y="2"/>
                    </a:lnTo>
                    <a:close/>
                  </a:path>
                </a:pathLst>
              </a:custGeom>
              <a:solidFill>
                <a:srgbClr val="000000"/>
              </a:solidFill>
              <a:ln w="9525">
                <a:noFill/>
                <a:round/>
                <a:headEnd/>
                <a:tailEnd/>
              </a:ln>
            </p:spPr>
            <p:txBody>
              <a:bodyPr/>
              <a:lstStyle/>
              <a:p>
                <a:endParaRPr lang="en-GB"/>
              </a:p>
            </p:txBody>
          </p:sp>
          <p:sp>
            <p:nvSpPr>
              <p:cNvPr id="543" name="Freeform 456"/>
              <p:cNvSpPr>
                <a:spLocks/>
              </p:cNvSpPr>
              <p:nvPr/>
            </p:nvSpPr>
            <p:spPr bwMode="auto">
              <a:xfrm>
                <a:off x="3389" y="2213"/>
                <a:ext cx="5" cy="28"/>
              </a:xfrm>
              <a:custGeom>
                <a:avLst/>
                <a:gdLst>
                  <a:gd name="T0" fmla="*/ 1 w 10"/>
                  <a:gd name="T1" fmla="*/ 1 h 55"/>
                  <a:gd name="T2" fmla="*/ 1 w 10"/>
                  <a:gd name="T3" fmla="*/ 2 h 55"/>
                  <a:gd name="T4" fmla="*/ 1 w 10"/>
                  <a:gd name="T5" fmla="*/ 3 h 55"/>
                  <a:gd name="T6" fmla="*/ 1 w 10"/>
                  <a:gd name="T7" fmla="*/ 3 h 55"/>
                  <a:gd name="T8" fmla="*/ 1 w 10"/>
                  <a:gd name="T9" fmla="*/ 4 h 55"/>
                  <a:gd name="T10" fmla="*/ 1 w 10"/>
                  <a:gd name="T11" fmla="*/ 5 h 55"/>
                  <a:gd name="T12" fmla="*/ 1 w 10"/>
                  <a:gd name="T13" fmla="*/ 6 h 55"/>
                  <a:gd name="T14" fmla="*/ 1 w 10"/>
                  <a:gd name="T15" fmla="*/ 6 h 55"/>
                  <a:gd name="T16" fmla="*/ 1 w 10"/>
                  <a:gd name="T17" fmla="*/ 7 h 55"/>
                  <a:gd name="T18" fmla="*/ 1 w 10"/>
                  <a:gd name="T19" fmla="*/ 8 h 55"/>
                  <a:gd name="T20" fmla="*/ 1 w 10"/>
                  <a:gd name="T21" fmla="*/ 9 h 55"/>
                  <a:gd name="T22" fmla="*/ 1 w 10"/>
                  <a:gd name="T23" fmla="*/ 10 h 55"/>
                  <a:gd name="T24" fmla="*/ 1 w 10"/>
                  <a:gd name="T25" fmla="*/ 11 h 55"/>
                  <a:gd name="T26" fmla="*/ 1 w 10"/>
                  <a:gd name="T27" fmla="*/ 11 h 55"/>
                  <a:gd name="T28" fmla="*/ 1 w 10"/>
                  <a:gd name="T29" fmla="*/ 12 h 55"/>
                  <a:gd name="T30" fmla="*/ 1 w 10"/>
                  <a:gd name="T31" fmla="*/ 13 h 55"/>
                  <a:gd name="T32" fmla="*/ 0 w 10"/>
                  <a:gd name="T33" fmla="*/ 14 h 55"/>
                  <a:gd name="T34" fmla="*/ 1 w 10"/>
                  <a:gd name="T35" fmla="*/ 14 h 55"/>
                  <a:gd name="T36" fmla="*/ 1 w 10"/>
                  <a:gd name="T37" fmla="*/ 13 h 55"/>
                  <a:gd name="T38" fmla="*/ 1 w 10"/>
                  <a:gd name="T39" fmla="*/ 12 h 55"/>
                  <a:gd name="T40" fmla="*/ 1 w 10"/>
                  <a:gd name="T41" fmla="*/ 11 h 55"/>
                  <a:gd name="T42" fmla="*/ 2 w 10"/>
                  <a:gd name="T43" fmla="*/ 10 h 55"/>
                  <a:gd name="T44" fmla="*/ 2 w 10"/>
                  <a:gd name="T45" fmla="*/ 10 h 55"/>
                  <a:gd name="T46" fmla="*/ 2 w 10"/>
                  <a:gd name="T47" fmla="*/ 9 h 55"/>
                  <a:gd name="T48" fmla="*/ 3 w 10"/>
                  <a:gd name="T49" fmla="*/ 8 h 55"/>
                  <a:gd name="T50" fmla="*/ 3 w 10"/>
                  <a:gd name="T51" fmla="*/ 7 h 55"/>
                  <a:gd name="T52" fmla="*/ 3 w 10"/>
                  <a:gd name="T53" fmla="*/ 6 h 55"/>
                  <a:gd name="T54" fmla="*/ 2 w 10"/>
                  <a:gd name="T55" fmla="*/ 5 h 55"/>
                  <a:gd name="T56" fmla="*/ 2 w 10"/>
                  <a:gd name="T57" fmla="*/ 4 h 55"/>
                  <a:gd name="T58" fmla="*/ 2 w 10"/>
                  <a:gd name="T59" fmla="*/ 3 h 55"/>
                  <a:gd name="T60" fmla="*/ 1 w 10"/>
                  <a:gd name="T61" fmla="*/ 3 h 55"/>
                  <a:gd name="T62" fmla="*/ 1 w 10"/>
                  <a:gd name="T63" fmla="*/ 2 h 55"/>
                  <a:gd name="T64" fmla="*/ 1 w 10"/>
                  <a:gd name="T65" fmla="*/ 1 h 55"/>
                  <a:gd name="T66" fmla="*/ 1 w 10"/>
                  <a:gd name="T67" fmla="*/ 1 h 55"/>
                  <a:gd name="T68" fmla="*/ 1 w 10"/>
                  <a:gd name="T69" fmla="*/ 0 h 55"/>
                  <a:gd name="T70" fmla="*/ 1 w 10"/>
                  <a:gd name="T71" fmla="*/ 0 h 55"/>
                  <a:gd name="T72" fmla="*/ 1 w 10"/>
                  <a:gd name="T73" fmla="*/ 1 h 55"/>
                  <a:gd name="T74" fmla="*/ 1 w 10"/>
                  <a:gd name="T75" fmla="*/ 0 h 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
                  <a:gd name="T115" fmla="*/ 0 h 55"/>
                  <a:gd name="T116" fmla="*/ 10 w 10"/>
                  <a:gd name="T117" fmla="*/ 55 h 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 h="55">
                    <a:moveTo>
                      <a:pt x="3" y="0"/>
                    </a:moveTo>
                    <a:lnTo>
                      <a:pt x="2" y="2"/>
                    </a:lnTo>
                    <a:lnTo>
                      <a:pt x="2" y="4"/>
                    </a:lnTo>
                    <a:lnTo>
                      <a:pt x="3" y="6"/>
                    </a:lnTo>
                    <a:lnTo>
                      <a:pt x="3" y="7"/>
                    </a:lnTo>
                    <a:lnTo>
                      <a:pt x="3" y="9"/>
                    </a:lnTo>
                    <a:lnTo>
                      <a:pt x="3" y="10"/>
                    </a:lnTo>
                    <a:lnTo>
                      <a:pt x="4" y="11"/>
                    </a:lnTo>
                    <a:lnTo>
                      <a:pt x="4" y="14"/>
                    </a:lnTo>
                    <a:lnTo>
                      <a:pt x="4" y="15"/>
                    </a:lnTo>
                    <a:lnTo>
                      <a:pt x="4" y="16"/>
                    </a:lnTo>
                    <a:lnTo>
                      <a:pt x="4" y="18"/>
                    </a:lnTo>
                    <a:lnTo>
                      <a:pt x="4" y="19"/>
                    </a:lnTo>
                    <a:lnTo>
                      <a:pt x="4" y="22"/>
                    </a:lnTo>
                    <a:lnTo>
                      <a:pt x="4" y="23"/>
                    </a:lnTo>
                    <a:lnTo>
                      <a:pt x="4" y="24"/>
                    </a:lnTo>
                    <a:lnTo>
                      <a:pt x="4" y="26"/>
                    </a:lnTo>
                    <a:lnTo>
                      <a:pt x="4" y="27"/>
                    </a:lnTo>
                    <a:lnTo>
                      <a:pt x="4" y="30"/>
                    </a:lnTo>
                    <a:lnTo>
                      <a:pt x="4" y="31"/>
                    </a:lnTo>
                    <a:lnTo>
                      <a:pt x="4" y="32"/>
                    </a:lnTo>
                    <a:lnTo>
                      <a:pt x="4" y="34"/>
                    </a:lnTo>
                    <a:lnTo>
                      <a:pt x="4" y="35"/>
                    </a:lnTo>
                    <a:lnTo>
                      <a:pt x="4" y="38"/>
                    </a:lnTo>
                    <a:lnTo>
                      <a:pt x="4" y="39"/>
                    </a:lnTo>
                    <a:lnTo>
                      <a:pt x="3" y="41"/>
                    </a:lnTo>
                    <a:lnTo>
                      <a:pt x="3" y="42"/>
                    </a:lnTo>
                    <a:lnTo>
                      <a:pt x="3" y="44"/>
                    </a:lnTo>
                    <a:lnTo>
                      <a:pt x="3" y="46"/>
                    </a:lnTo>
                    <a:lnTo>
                      <a:pt x="2" y="47"/>
                    </a:lnTo>
                    <a:lnTo>
                      <a:pt x="2" y="49"/>
                    </a:lnTo>
                    <a:lnTo>
                      <a:pt x="2" y="50"/>
                    </a:lnTo>
                    <a:lnTo>
                      <a:pt x="0" y="53"/>
                    </a:lnTo>
                    <a:lnTo>
                      <a:pt x="0" y="54"/>
                    </a:lnTo>
                    <a:lnTo>
                      <a:pt x="5" y="55"/>
                    </a:lnTo>
                    <a:lnTo>
                      <a:pt x="6" y="54"/>
                    </a:lnTo>
                    <a:lnTo>
                      <a:pt x="6" y="52"/>
                    </a:lnTo>
                    <a:lnTo>
                      <a:pt x="6" y="50"/>
                    </a:lnTo>
                    <a:lnTo>
                      <a:pt x="7" y="48"/>
                    </a:lnTo>
                    <a:lnTo>
                      <a:pt x="7" y="47"/>
                    </a:lnTo>
                    <a:lnTo>
                      <a:pt x="7" y="45"/>
                    </a:lnTo>
                    <a:lnTo>
                      <a:pt x="7" y="44"/>
                    </a:lnTo>
                    <a:lnTo>
                      <a:pt x="8" y="41"/>
                    </a:lnTo>
                    <a:lnTo>
                      <a:pt x="8" y="40"/>
                    </a:lnTo>
                    <a:lnTo>
                      <a:pt x="8" y="38"/>
                    </a:lnTo>
                    <a:lnTo>
                      <a:pt x="8" y="37"/>
                    </a:lnTo>
                    <a:lnTo>
                      <a:pt x="8" y="34"/>
                    </a:lnTo>
                    <a:lnTo>
                      <a:pt x="8" y="33"/>
                    </a:lnTo>
                    <a:lnTo>
                      <a:pt x="8" y="31"/>
                    </a:lnTo>
                    <a:lnTo>
                      <a:pt x="10" y="30"/>
                    </a:lnTo>
                    <a:lnTo>
                      <a:pt x="10" y="27"/>
                    </a:lnTo>
                    <a:lnTo>
                      <a:pt x="10" y="26"/>
                    </a:lnTo>
                    <a:lnTo>
                      <a:pt x="10" y="24"/>
                    </a:lnTo>
                    <a:lnTo>
                      <a:pt x="10" y="23"/>
                    </a:lnTo>
                    <a:lnTo>
                      <a:pt x="8" y="21"/>
                    </a:lnTo>
                    <a:lnTo>
                      <a:pt x="8" y="19"/>
                    </a:lnTo>
                    <a:lnTo>
                      <a:pt x="8" y="18"/>
                    </a:lnTo>
                    <a:lnTo>
                      <a:pt x="8" y="16"/>
                    </a:lnTo>
                    <a:lnTo>
                      <a:pt x="8" y="15"/>
                    </a:lnTo>
                    <a:lnTo>
                      <a:pt x="8" y="12"/>
                    </a:lnTo>
                    <a:lnTo>
                      <a:pt x="8" y="11"/>
                    </a:lnTo>
                    <a:lnTo>
                      <a:pt x="7" y="9"/>
                    </a:lnTo>
                    <a:lnTo>
                      <a:pt x="7" y="8"/>
                    </a:lnTo>
                    <a:lnTo>
                      <a:pt x="7" y="7"/>
                    </a:lnTo>
                    <a:lnTo>
                      <a:pt x="7" y="4"/>
                    </a:lnTo>
                    <a:lnTo>
                      <a:pt x="6" y="3"/>
                    </a:lnTo>
                    <a:lnTo>
                      <a:pt x="6" y="1"/>
                    </a:lnTo>
                    <a:lnTo>
                      <a:pt x="4" y="4"/>
                    </a:lnTo>
                    <a:lnTo>
                      <a:pt x="6" y="1"/>
                    </a:lnTo>
                    <a:lnTo>
                      <a:pt x="5" y="0"/>
                    </a:lnTo>
                    <a:lnTo>
                      <a:pt x="4" y="0"/>
                    </a:lnTo>
                    <a:lnTo>
                      <a:pt x="3" y="0"/>
                    </a:lnTo>
                    <a:lnTo>
                      <a:pt x="2" y="0"/>
                    </a:lnTo>
                    <a:lnTo>
                      <a:pt x="2" y="1"/>
                    </a:lnTo>
                    <a:lnTo>
                      <a:pt x="2" y="2"/>
                    </a:lnTo>
                    <a:lnTo>
                      <a:pt x="3" y="0"/>
                    </a:lnTo>
                    <a:close/>
                  </a:path>
                </a:pathLst>
              </a:custGeom>
              <a:solidFill>
                <a:srgbClr val="000000"/>
              </a:solidFill>
              <a:ln w="9525">
                <a:noFill/>
                <a:round/>
                <a:headEnd/>
                <a:tailEnd/>
              </a:ln>
            </p:spPr>
            <p:txBody>
              <a:bodyPr/>
              <a:lstStyle/>
              <a:p>
                <a:endParaRPr lang="en-GB"/>
              </a:p>
            </p:txBody>
          </p:sp>
          <p:sp>
            <p:nvSpPr>
              <p:cNvPr id="544" name="Freeform 457"/>
              <p:cNvSpPr>
                <a:spLocks/>
              </p:cNvSpPr>
              <p:nvPr/>
            </p:nvSpPr>
            <p:spPr bwMode="auto">
              <a:xfrm>
                <a:off x="3390" y="2211"/>
                <a:ext cx="12" cy="5"/>
              </a:xfrm>
              <a:custGeom>
                <a:avLst/>
                <a:gdLst>
                  <a:gd name="T0" fmla="*/ 6 w 24"/>
                  <a:gd name="T1" fmla="*/ 1 h 9"/>
                  <a:gd name="T2" fmla="*/ 5 w 24"/>
                  <a:gd name="T3" fmla="*/ 0 h 9"/>
                  <a:gd name="T4" fmla="*/ 0 w 24"/>
                  <a:gd name="T5" fmla="*/ 2 h 9"/>
                  <a:gd name="T6" fmla="*/ 1 w 24"/>
                  <a:gd name="T7" fmla="*/ 3 h 9"/>
                  <a:gd name="T8" fmla="*/ 6 w 24"/>
                  <a:gd name="T9" fmla="*/ 2 h 9"/>
                  <a:gd name="T10" fmla="*/ 5 w 24"/>
                  <a:gd name="T11" fmla="*/ 1 h 9"/>
                  <a:gd name="T12" fmla="*/ 6 w 24"/>
                  <a:gd name="T13" fmla="*/ 2 h 9"/>
                  <a:gd name="T14" fmla="*/ 6 w 24"/>
                  <a:gd name="T15" fmla="*/ 1 h 9"/>
                  <a:gd name="T16" fmla="*/ 6 w 24"/>
                  <a:gd name="T17" fmla="*/ 1 h 9"/>
                  <a:gd name="T18" fmla="*/ 6 w 24"/>
                  <a:gd name="T19" fmla="*/ 1 h 9"/>
                  <a:gd name="T20" fmla="*/ 6 w 24"/>
                  <a:gd name="T21" fmla="*/ 1 h 9"/>
                  <a:gd name="T22" fmla="*/ 6 w 24"/>
                  <a:gd name="T23" fmla="*/ 1 h 9"/>
                  <a:gd name="T24" fmla="*/ 6 w 24"/>
                  <a:gd name="T25" fmla="*/ 0 h 9"/>
                  <a:gd name="T26" fmla="*/ 6 w 24"/>
                  <a:gd name="T27" fmla="*/ 0 h 9"/>
                  <a:gd name="T28" fmla="*/ 5 w 24"/>
                  <a:gd name="T29" fmla="*/ 0 h 9"/>
                  <a:gd name="T30" fmla="*/ 6 w 24"/>
                  <a:gd name="T31" fmla="*/ 1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9"/>
                  <a:gd name="T50" fmla="*/ 24 w 24"/>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9">
                    <a:moveTo>
                      <a:pt x="23" y="1"/>
                    </a:moveTo>
                    <a:lnTo>
                      <a:pt x="20" y="0"/>
                    </a:lnTo>
                    <a:lnTo>
                      <a:pt x="0" y="5"/>
                    </a:lnTo>
                    <a:lnTo>
                      <a:pt x="1" y="9"/>
                    </a:lnTo>
                    <a:lnTo>
                      <a:pt x="22" y="5"/>
                    </a:lnTo>
                    <a:lnTo>
                      <a:pt x="18" y="3"/>
                    </a:lnTo>
                    <a:lnTo>
                      <a:pt x="22" y="5"/>
                    </a:lnTo>
                    <a:lnTo>
                      <a:pt x="23" y="4"/>
                    </a:lnTo>
                    <a:lnTo>
                      <a:pt x="23" y="3"/>
                    </a:lnTo>
                    <a:lnTo>
                      <a:pt x="24" y="3"/>
                    </a:lnTo>
                    <a:lnTo>
                      <a:pt x="23" y="3"/>
                    </a:lnTo>
                    <a:lnTo>
                      <a:pt x="23" y="1"/>
                    </a:lnTo>
                    <a:lnTo>
                      <a:pt x="23" y="0"/>
                    </a:lnTo>
                    <a:lnTo>
                      <a:pt x="22" y="0"/>
                    </a:lnTo>
                    <a:lnTo>
                      <a:pt x="20" y="0"/>
                    </a:lnTo>
                    <a:lnTo>
                      <a:pt x="23" y="1"/>
                    </a:lnTo>
                    <a:close/>
                  </a:path>
                </a:pathLst>
              </a:custGeom>
              <a:solidFill>
                <a:srgbClr val="000000"/>
              </a:solidFill>
              <a:ln w="9525">
                <a:noFill/>
                <a:round/>
                <a:headEnd/>
                <a:tailEnd/>
              </a:ln>
            </p:spPr>
            <p:txBody>
              <a:bodyPr/>
              <a:lstStyle/>
              <a:p>
                <a:endParaRPr lang="en-GB"/>
              </a:p>
            </p:txBody>
          </p:sp>
          <p:sp>
            <p:nvSpPr>
              <p:cNvPr id="545" name="Freeform 458"/>
              <p:cNvSpPr>
                <a:spLocks/>
              </p:cNvSpPr>
              <p:nvPr/>
            </p:nvSpPr>
            <p:spPr bwMode="auto">
              <a:xfrm>
                <a:off x="3372" y="2172"/>
                <a:ext cx="24" cy="25"/>
              </a:xfrm>
              <a:custGeom>
                <a:avLst/>
                <a:gdLst>
                  <a:gd name="T0" fmla="*/ 12 w 47"/>
                  <a:gd name="T1" fmla="*/ 11 h 51"/>
                  <a:gd name="T2" fmla="*/ 12 w 47"/>
                  <a:gd name="T3" fmla="*/ 10 h 51"/>
                  <a:gd name="T4" fmla="*/ 11 w 47"/>
                  <a:gd name="T5" fmla="*/ 9 h 51"/>
                  <a:gd name="T6" fmla="*/ 10 w 47"/>
                  <a:gd name="T7" fmla="*/ 9 h 51"/>
                  <a:gd name="T8" fmla="*/ 10 w 47"/>
                  <a:gd name="T9" fmla="*/ 8 h 51"/>
                  <a:gd name="T10" fmla="*/ 9 w 47"/>
                  <a:gd name="T11" fmla="*/ 7 h 51"/>
                  <a:gd name="T12" fmla="*/ 9 w 47"/>
                  <a:gd name="T13" fmla="*/ 6 h 51"/>
                  <a:gd name="T14" fmla="*/ 8 w 47"/>
                  <a:gd name="T15" fmla="*/ 5 h 51"/>
                  <a:gd name="T16" fmla="*/ 7 w 47"/>
                  <a:gd name="T17" fmla="*/ 5 h 51"/>
                  <a:gd name="T18" fmla="*/ 7 w 47"/>
                  <a:gd name="T19" fmla="*/ 4 h 51"/>
                  <a:gd name="T20" fmla="*/ 6 w 47"/>
                  <a:gd name="T21" fmla="*/ 3 h 51"/>
                  <a:gd name="T22" fmla="*/ 5 w 47"/>
                  <a:gd name="T23" fmla="*/ 3 h 51"/>
                  <a:gd name="T24" fmla="*/ 4 w 47"/>
                  <a:gd name="T25" fmla="*/ 2 h 51"/>
                  <a:gd name="T26" fmla="*/ 4 w 47"/>
                  <a:gd name="T27" fmla="*/ 1 h 51"/>
                  <a:gd name="T28" fmla="*/ 3 w 47"/>
                  <a:gd name="T29" fmla="*/ 1 h 51"/>
                  <a:gd name="T30" fmla="*/ 2 w 47"/>
                  <a:gd name="T31" fmla="*/ 0 h 51"/>
                  <a:gd name="T32" fmla="*/ 1 w 47"/>
                  <a:gd name="T33" fmla="*/ 0 h 51"/>
                  <a:gd name="T34" fmla="*/ 1 w 47"/>
                  <a:gd name="T35" fmla="*/ 1 h 51"/>
                  <a:gd name="T36" fmla="*/ 1 w 47"/>
                  <a:gd name="T37" fmla="*/ 2 h 51"/>
                  <a:gd name="T38" fmla="*/ 2 w 47"/>
                  <a:gd name="T39" fmla="*/ 2 h 51"/>
                  <a:gd name="T40" fmla="*/ 3 w 47"/>
                  <a:gd name="T41" fmla="*/ 3 h 51"/>
                  <a:gd name="T42" fmla="*/ 4 w 47"/>
                  <a:gd name="T43" fmla="*/ 3 h 51"/>
                  <a:gd name="T44" fmla="*/ 5 w 47"/>
                  <a:gd name="T45" fmla="*/ 4 h 51"/>
                  <a:gd name="T46" fmla="*/ 6 w 47"/>
                  <a:gd name="T47" fmla="*/ 4 h 51"/>
                  <a:gd name="T48" fmla="*/ 6 w 47"/>
                  <a:gd name="T49" fmla="*/ 5 h 51"/>
                  <a:gd name="T50" fmla="*/ 7 w 47"/>
                  <a:gd name="T51" fmla="*/ 6 h 51"/>
                  <a:gd name="T52" fmla="*/ 7 w 47"/>
                  <a:gd name="T53" fmla="*/ 7 h 51"/>
                  <a:gd name="T54" fmla="*/ 8 w 47"/>
                  <a:gd name="T55" fmla="*/ 7 h 51"/>
                  <a:gd name="T56" fmla="*/ 9 w 47"/>
                  <a:gd name="T57" fmla="*/ 8 h 51"/>
                  <a:gd name="T58" fmla="*/ 9 w 47"/>
                  <a:gd name="T59" fmla="*/ 9 h 51"/>
                  <a:gd name="T60" fmla="*/ 10 w 47"/>
                  <a:gd name="T61" fmla="*/ 10 h 51"/>
                  <a:gd name="T62" fmla="*/ 10 w 47"/>
                  <a:gd name="T63" fmla="*/ 11 h 51"/>
                  <a:gd name="T64" fmla="*/ 11 w 47"/>
                  <a:gd name="T65" fmla="*/ 11 h 51"/>
                  <a:gd name="T66" fmla="*/ 11 w 47"/>
                  <a:gd name="T67" fmla="*/ 11 h 51"/>
                  <a:gd name="T68" fmla="*/ 11 w 47"/>
                  <a:gd name="T69" fmla="*/ 12 h 51"/>
                  <a:gd name="T70" fmla="*/ 12 w 47"/>
                  <a:gd name="T71" fmla="*/ 12 h 51"/>
                  <a:gd name="T72" fmla="*/ 12 w 47"/>
                  <a:gd name="T73" fmla="*/ 12 h 51"/>
                  <a:gd name="T74" fmla="*/ 12 w 47"/>
                  <a:gd name="T75" fmla="*/ 11 h 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
                  <a:gd name="T115" fmla="*/ 0 h 51"/>
                  <a:gd name="T116" fmla="*/ 47 w 47"/>
                  <a:gd name="T117" fmla="*/ 51 h 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 h="51">
                    <a:moveTo>
                      <a:pt x="46" y="51"/>
                    </a:moveTo>
                    <a:lnTo>
                      <a:pt x="47" y="47"/>
                    </a:lnTo>
                    <a:lnTo>
                      <a:pt x="46" y="45"/>
                    </a:lnTo>
                    <a:lnTo>
                      <a:pt x="45" y="43"/>
                    </a:lnTo>
                    <a:lnTo>
                      <a:pt x="44" y="41"/>
                    </a:lnTo>
                    <a:lnTo>
                      <a:pt x="42" y="39"/>
                    </a:lnTo>
                    <a:lnTo>
                      <a:pt x="41" y="38"/>
                    </a:lnTo>
                    <a:lnTo>
                      <a:pt x="40" y="36"/>
                    </a:lnTo>
                    <a:lnTo>
                      <a:pt x="39" y="34"/>
                    </a:lnTo>
                    <a:lnTo>
                      <a:pt x="38" y="32"/>
                    </a:lnTo>
                    <a:lnTo>
                      <a:pt x="37" y="31"/>
                    </a:lnTo>
                    <a:lnTo>
                      <a:pt x="36" y="30"/>
                    </a:lnTo>
                    <a:lnTo>
                      <a:pt x="34" y="28"/>
                    </a:lnTo>
                    <a:lnTo>
                      <a:pt x="33" y="26"/>
                    </a:lnTo>
                    <a:lnTo>
                      <a:pt x="32" y="25"/>
                    </a:lnTo>
                    <a:lnTo>
                      <a:pt x="30" y="23"/>
                    </a:lnTo>
                    <a:lnTo>
                      <a:pt x="29" y="22"/>
                    </a:lnTo>
                    <a:lnTo>
                      <a:pt x="28" y="21"/>
                    </a:lnTo>
                    <a:lnTo>
                      <a:pt x="26" y="19"/>
                    </a:lnTo>
                    <a:lnTo>
                      <a:pt x="25" y="17"/>
                    </a:lnTo>
                    <a:lnTo>
                      <a:pt x="23" y="16"/>
                    </a:lnTo>
                    <a:lnTo>
                      <a:pt x="22" y="15"/>
                    </a:lnTo>
                    <a:lnTo>
                      <a:pt x="21" y="14"/>
                    </a:lnTo>
                    <a:lnTo>
                      <a:pt x="19" y="13"/>
                    </a:lnTo>
                    <a:lnTo>
                      <a:pt x="17" y="11"/>
                    </a:lnTo>
                    <a:lnTo>
                      <a:pt x="16" y="9"/>
                    </a:lnTo>
                    <a:lnTo>
                      <a:pt x="15" y="8"/>
                    </a:lnTo>
                    <a:lnTo>
                      <a:pt x="13" y="7"/>
                    </a:lnTo>
                    <a:lnTo>
                      <a:pt x="11" y="6"/>
                    </a:lnTo>
                    <a:lnTo>
                      <a:pt x="9" y="5"/>
                    </a:lnTo>
                    <a:lnTo>
                      <a:pt x="8" y="3"/>
                    </a:lnTo>
                    <a:lnTo>
                      <a:pt x="6" y="2"/>
                    </a:lnTo>
                    <a:lnTo>
                      <a:pt x="4" y="1"/>
                    </a:lnTo>
                    <a:lnTo>
                      <a:pt x="2" y="0"/>
                    </a:lnTo>
                    <a:lnTo>
                      <a:pt x="0" y="5"/>
                    </a:lnTo>
                    <a:lnTo>
                      <a:pt x="2" y="6"/>
                    </a:lnTo>
                    <a:lnTo>
                      <a:pt x="3" y="7"/>
                    </a:lnTo>
                    <a:lnTo>
                      <a:pt x="4" y="8"/>
                    </a:lnTo>
                    <a:lnTo>
                      <a:pt x="7" y="9"/>
                    </a:lnTo>
                    <a:lnTo>
                      <a:pt x="8" y="10"/>
                    </a:lnTo>
                    <a:lnTo>
                      <a:pt x="10" y="11"/>
                    </a:lnTo>
                    <a:lnTo>
                      <a:pt x="11" y="13"/>
                    </a:lnTo>
                    <a:lnTo>
                      <a:pt x="13" y="14"/>
                    </a:lnTo>
                    <a:lnTo>
                      <a:pt x="15" y="15"/>
                    </a:lnTo>
                    <a:lnTo>
                      <a:pt x="16" y="16"/>
                    </a:lnTo>
                    <a:lnTo>
                      <a:pt x="17" y="17"/>
                    </a:lnTo>
                    <a:lnTo>
                      <a:pt x="18" y="18"/>
                    </a:lnTo>
                    <a:lnTo>
                      <a:pt x="21" y="19"/>
                    </a:lnTo>
                    <a:lnTo>
                      <a:pt x="22" y="21"/>
                    </a:lnTo>
                    <a:lnTo>
                      <a:pt x="23" y="22"/>
                    </a:lnTo>
                    <a:lnTo>
                      <a:pt x="24" y="24"/>
                    </a:lnTo>
                    <a:lnTo>
                      <a:pt x="25" y="25"/>
                    </a:lnTo>
                    <a:lnTo>
                      <a:pt x="26" y="26"/>
                    </a:lnTo>
                    <a:lnTo>
                      <a:pt x="28" y="28"/>
                    </a:lnTo>
                    <a:lnTo>
                      <a:pt x="30" y="30"/>
                    </a:lnTo>
                    <a:lnTo>
                      <a:pt x="31" y="31"/>
                    </a:lnTo>
                    <a:lnTo>
                      <a:pt x="32" y="32"/>
                    </a:lnTo>
                    <a:lnTo>
                      <a:pt x="33" y="34"/>
                    </a:lnTo>
                    <a:lnTo>
                      <a:pt x="34" y="36"/>
                    </a:lnTo>
                    <a:lnTo>
                      <a:pt x="36" y="37"/>
                    </a:lnTo>
                    <a:lnTo>
                      <a:pt x="37" y="39"/>
                    </a:lnTo>
                    <a:lnTo>
                      <a:pt x="38" y="40"/>
                    </a:lnTo>
                    <a:lnTo>
                      <a:pt x="39" y="43"/>
                    </a:lnTo>
                    <a:lnTo>
                      <a:pt x="40" y="44"/>
                    </a:lnTo>
                    <a:lnTo>
                      <a:pt x="41" y="46"/>
                    </a:lnTo>
                    <a:lnTo>
                      <a:pt x="42" y="47"/>
                    </a:lnTo>
                    <a:lnTo>
                      <a:pt x="42" y="49"/>
                    </a:lnTo>
                    <a:lnTo>
                      <a:pt x="44" y="46"/>
                    </a:lnTo>
                    <a:lnTo>
                      <a:pt x="42" y="49"/>
                    </a:lnTo>
                    <a:lnTo>
                      <a:pt x="44" y="49"/>
                    </a:lnTo>
                    <a:lnTo>
                      <a:pt x="44" y="51"/>
                    </a:lnTo>
                    <a:lnTo>
                      <a:pt x="45" y="51"/>
                    </a:lnTo>
                    <a:lnTo>
                      <a:pt x="46" y="51"/>
                    </a:lnTo>
                    <a:lnTo>
                      <a:pt x="47" y="49"/>
                    </a:lnTo>
                    <a:lnTo>
                      <a:pt x="47" y="48"/>
                    </a:lnTo>
                    <a:lnTo>
                      <a:pt x="47" y="47"/>
                    </a:lnTo>
                    <a:lnTo>
                      <a:pt x="46" y="51"/>
                    </a:lnTo>
                    <a:close/>
                  </a:path>
                </a:pathLst>
              </a:custGeom>
              <a:solidFill>
                <a:srgbClr val="000000"/>
              </a:solidFill>
              <a:ln w="9525">
                <a:noFill/>
                <a:round/>
                <a:headEnd/>
                <a:tailEnd/>
              </a:ln>
            </p:spPr>
            <p:txBody>
              <a:bodyPr/>
              <a:lstStyle/>
              <a:p>
                <a:endParaRPr lang="en-GB"/>
              </a:p>
            </p:txBody>
          </p:sp>
          <p:sp>
            <p:nvSpPr>
              <p:cNvPr id="546" name="Freeform 459"/>
              <p:cNvSpPr>
                <a:spLocks/>
              </p:cNvSpPr>
              <p:nvPr/>
            </p:nvSpPr>
            <p:spPr bwMode="auto">
              <a:xfrm>
                <a:off x="3384" y="2195"/>
                <a:ext cx="11" cy="7"/>
              </a:xfrm>
              <a:custGeom>
                <a:avLst/>
                <a:gdLst>
                  <a:gd name="T0" fmla="*/ 1 w 22"/>
                  <a:gd name="T1" fmla="*/ 3 h 15"/>
                  <a:gd name="T2" fmla="*/ 1 w 22"/>
                  <a:gd name="T3" fmla="*/ 3 h 15"/>
                  <a:gd name="T4" fmla="*/ 6 w 22"/>
                  <a:gd name="T5" fmla="*/ 1 h 15"/>
                  <a:gd name="T6" fmla="*/ 5 w 22"/>
                  <a:gd name="T7" fmla="*/ 0 h 15"/>
                  <a:gd name="T8" fmla="*/ 1 w 22"/>
                  <a:gd name="T9" fmla="*/ 2 h 15"/>
                  <a:gd name="T10" fmla="*/ 1 w 22"/>
                  <a:gd name="T11" fmla="*/ 2 h 15"/>
                  <a:gd name="T12" fmla="*/ 1 w 22"/>
                  <a:gd name="T13" fmla="*/ 2 h 15"/>
                  <a:gd name="T14" fmla="*/ 0 w 22"/>
                  <a:gd name="T15" fmla="*/ 2 h 15"/>
                  <a:gd name="T16" fmla="*/ 0 w 22"/>
                  <a:gd name="T17" fmla="*/ 3 h 15"/>
                  <a:gd name="T18" fmla="*/ 1 w 22"/>
                  <a:gd name="T19" fmla="*/ 3 h 15"/>
                  <a:gd name="T20" fmla="*/ 1 w 22"/>
                  <a:gd name="T21" fmla="*/ 3 h 15"/>
                  <a:gd name="T22" fmla="*/ 1 w 22"/>
                  <a:gd name="T23" fmla="*/ 3 h 15"/>
                  <a:gd name="T24" fmla="*/ 1 w 22"/>
                  <a:gd name="T25" fmla="*/ 3 h 15"/>
                  <a:gd name="T26" fmla="*/ 1 w 22"/>
                  <a:gd name="T27" fmla="*/ 3 h 15"/>
                  <a:gd name="T28" fmla="*/ 1 w 22"/>
                  <a:gd name="T29" fmla="*/ 3 h 15"/>
                  <a:gd name="T30" fmla="*/ 1 w 22"/>
                  <a:gd name="T31" fmla="*/ 3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15"/>
                  <a:gd name="T50" fmla="*/ 22 w 22"/>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15">
                    <a:moveTo>
                      <a:pt x="1" y="13"/>
                    </a:moveTo>
                    <a:lnTo>
                      <a:pt x="4" y="14"/>
                    </a:lnTo>
                    <a:lnTo>
                      <a:pt x="22" y="5"/>
                    </a:lnTo>
                    <a:lnTo>
                      <a:pt x="20" y="0"/>
                    </a:lnTo>
                    <a:lnTo>
                      <a:pt x="1" y="10"/>
                    </a:lnTo>
                    <a:lnTo>
                      <a:pt x="5" y="10"/>
                    </a:lnTo>
                    <a:lnTo>
                      <a:pt x="1" y="10"/>
                    </a:lnTo>
                    <a:lnTo>
                      <a:pt x="0" y="11"/>
                    </a:lnTo>
                    <a:lnTo>
                      <a:pt x="0" y="13"/>
                    </a:lnTo>
                    <a:lnTo>
                      <a:pt x="1" y="13"/>
                    </a:lnTo>
                    <a:lnTo>
                      <a:pt x="1" y="14"/>
                    </a:lnTo>
                    <a:lnTo>
                      <a:pt x="2" y="14"/>
                    </a:lnTo>
                    <a:lnTo>
                      <a:pt x="2" y="15"/>
                    </a:lnTo>
                    <a:lnTo>
                      <a:pt x="4" y="15"/>
                    </a:lnTo>
                    <a:lnTo>
                      <a:pt x="4" y="14"/>
                    </a:lnTo>
                    <a:lnTo>
                      <a:pt x="1" y="13"/>
                    </a:lnTo>
                    <a:close/>
                  </a:path>
                </a:pathLst>
              </a:custGeom>
              <a:solidFill>
                <a:srgbClr val="000000"/>
              </a:solidFill>
              <a:ln w="9525">
                <a:noFill/>
                <a:round/>
                <a:headEnd/>
                <a:tailEnd/>
              </a:ln>
            </p:spPr>
            <p:txBody>
              <a:bodyPr/>
              <a:lstStyle/>
              <a:p>
                <a:endParaRPr lang="en-GB"/>
              </a:p>
            </p:txBody>
          </p:sp>
          <p:sp>
            <p:nvSpPr>
              <p:cNvPr id="547" name="Freeform 460"/>
              <p:cNvSpPr>
                <a:spLocks/>
              </p:cNvSpPr>
              <p:nvPr/>
            </p:nvSpPr>
            <p:spPr bwMode="auto">
              <a:xfrm>
                <a:off x="3366" y="2181"/>
                <a:ext cx="20" cy="20"/>
              </a:xfrm>
              <a:custGeom>
                <a:avLst/>
                <a:gdLst>
                  <a:gd name="T0" fmla="*/ 0 w 41"/>
                  <a:gd name="T1" fmla="*/ 1 h 41"/>
                  <a:gd name="T2" fmla="*/ 1 w 41"/>
                  <a:gd name="T3" fmla="*/ 1 h 41"/>
                  <a:gd name="T4" fmla="*/ 1 w 41"/>
                  <a:gd name="T5" fmla="*/ 1 h 41"/>
                  <a:gd name="T6" fmla="*/ 2 w 41"/>
                  <a:gd name="T7" fmla="*/ 2 h 41"/>
                  <a:gd name="T8" fmla="*/ 3 w 41"/>
                  <a:gd name="T9" fmla="*/ 3 h 41"/>
                  <a:gd name="T10" fmla="*/ 3 w 41"/>
                  <a:gd name="T11" fmla="*/ 3 h 41"/>
                  <a:gd name="T12" fmla="*/ 4 w 41"/>
                  <a:gd name="T13" fmla="*/ 3 h 41"/>
                  <a:gd name="T14" fmla="*/ 4 w 41"/>
                  <a:gd name="T15" fmla="*/ 4 h 41"/>
                  <a:gd name="T16" fmla="*/ 5 w 41"/>
                  <a:gd name="T17" fmla="*/ 5 h 41"/>
                  <a:gd name="T18" fmla="*/ 5 w 41"/>
                  <a:gd name="T19" fmla="*/ 5 h 41"/>
                  <a:gd name="T20" fmla="*/ 6 w 41"/>
                  <a:gd name="T21" fmla="*/ 6 h 41"/>
                  <a:gd name="T22" fmla="*/ 6 w 41"/>
                  <a:gd name="T23" fmla="*/ 6 h 41"/>
                  <a:gd name="T24" fmla="*/ 7 w 41"/>
                  <a:gd name="T25" fmla="*/ 7 h 41"/>
                  <a:gd name="T26" fmla="*/ 7 w 41"/>
                  <a:gd name="T27" fmla="*/ 8 h 41"/>
                  <a:gd name="T28" fmla="*/ 8 w 41"/>
                  <a:gd name="T29" fmla="*/ 8 h 41"/>
                  <a:gd name="T30" fmla="*/ 8 w 41"/>
                  <a:gd name="T31" fmla="*/ 9 h 41"/>
                  <a:gd name="T32" fmla="*/ 9 w 41"/>
                  <a:gd name="T33" fmla="*/ 10 h 41"/>
                  <a:gd name="T34" fmla="*/ 10 w 41"/>
                  <a:gd name="T35" fmla="*/ 9 h 41"/>
                  <a:gd name="T36" fmla="*/ 9 w 41"/>
                  <a:gd name="T37" fmla="*/ 8 h 41"/>
                  <a:gd name="T38" fmla="*/ 9 w 41"/>
                  <a:gd name="T39" fmla="*/ 7 h 41"/>
                  <a:gd name="T40" fmla="*/ 8 w 41"/>
                  <a:gd name="T41" fmla="*/ 7 h 41"/>
                  <a:gd name="T42" fmla="*/ 8 w 41"/>
                  <a:gd name="T43" fmla="*/ 6 h 41"/>
                  <a:gd name="T44" fmla="*/ 7 w 41"/>
                  <a:gd name="T45" fmla="*/ 5 h 41"/>
                  <a:gd name="T46" fmla="*/ 7 w 41"/>
                  <a:gd name="T47" fmla="*/ 5 h 41"/>
                  <a:gd name="T48" fmla="*/ 6 w 41"/>
                  <a:gd name="T49" fmla="*/ 4 h 41"/>
                  <a:gd name="T50" fmla="*/ 5 w 41"/>
                  <a:gd name="T51" fmla="*/ 3 h 41"/>
                  <a:gd name="T52" fmla="*/ 5 w 41"/>
                  <a:gd name="T53" fmla="*/ 3 h 41"/>
                  <a:gd name="T54" fmla="*/ 4 w 41"/>
                  <a:gd name="T55" fmla="*/ 2 h 41"/>
                  <a:gd name="T56" fmla="*/ 3 w 41"/>
                  <a:gd name="T57" fmla="*/ 2 h 41"/>
                  <a:gd name="T58" fmla="*/ 3 w 41"/>
                  <a:gd name="T59" fmla="*/ 1 h 41"/>
                  <a:gd name="T60" fmla="*/ 2 w 41"/>
                  <a:gd name="T61" fmla="*/ 1 h 41"/>
                  <a:gd name="T62" fmla="*/ 2 w 41"/>
                  <a:gd name="T63" fmla="*/ 0 h 41"/>
                  <a:gd name="T64" fmla="*/ 1 w 41"/>
                  <a:gd name="T65" fmla="*/ 0 h 41"/>
                  <a:gd name="T66" fmla="*/ 1 w 41"/>
                  <a:gd name="T67" fmla="*/ 1 h 41"/>
                  <a:gd name="T68" fmla="*/ 0 w 41"/>
                  <a:gd name="T69" fmla="*/ 0 h 41"/>
                  <a:gd name="T70" fmla="*/ 0 w 41"/>
                  <a:gd name="T71" fmla="*/ 0 h 41"/>
                  <a:gd name="T72" fmla="*/ 0 w 41"/>
                  <a:gd name="T73" fmla="*/ 0 h 41"/>
                  <a:gd name="T74" fmla="*/ 0 w 41"/>
                  <a:gd name="T75" fmla="*/ 1 h 41"/>
                  <a:gd name="T76" fmla="*/ 0 w 41"/>
                  <a:gd name="T77" fmla="*/ 0 h 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41"/>
                  <a:gd name="T119" fmla="*/ 41 w 41"/>
                  <a:gd name="T120" fmla="*/ 41 h 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41">
                    <a:moveTo>
                      <a:pt x="0" y="1"/>
                    </a:moveTo>
                    <a:lnTo>
                      <a:pt x="1" y="5"/>
                    </a:lnTo>
                    <a:lnTo>
                      <a:pt x="3" y="5"/>
                    </a:lnTo>
                    <a:lnTo>
                      <a:pt x="4" y="6"/>
                    </a:lnTo>
                    <a:lnTo>
                      <a:pt x="5" y="7"/>
                    </a:lnTo>
                    <a:lnTo>
                      <a:pt x="6" y="7"/>
                    </a:lnTo>
                    <a:lnTo>
                      <a:pt x="7" y="8"/>
                    </a:lnTo>
                    <a:lnTo>
                      <a:pt x="10" y="10"/>
                    </a:lnTo>
                    <a:lnTo>
                      <a:pt x="11" y="11"/>
                    </a:lnTo>
                    <a:lnTo>
                      <a:pt x="12" y="12"/>
                    </a:lnTo>
                    <a:lnTo>
                      <a:pt x="13" y="13"/>
                    </a:lnTo>
                    <a:lnTo>
                      <a:pt x="14" y="13"/>
                    </a:lnTo>
                    <a:lnTo>
                      <a:pt x="15" y="14"/>
                    </a:lnTo>
                    <a:lnTo>
                      <a:pt x="16" y="15"/>
                    </a:lnTo>
                    <a:lnTo>
                      <a:pt x="18" y="16"/>
                    </a:lnTo>
                    <a:lnTo>
                      <a:pt x="19" y="18"/>
                    </a:lnTo>
                    <a:lnTo>
                      <a:pt x="20" y="19"/>
                    </a:lnTo>
                    <a:lnTo>
                      <a:pt x="21" y="20"/>
                    </a:lnTo>
                    <a:lnTo>
                      <a:pt x="22" y="21"/>
                    </a:lnTo>
                    <a:lnTo>
                      <a:pt x="23" y="22"/>
                    </a:lnTo>
                    <a:lnTo>
                      <a:pt x="25" y="23"/>
                    </a:lnTo>
                    <a:lnTo>
                      <a:pt x="26" y="25"/>
                    </a:lnTo>
                    <a:lnTo>
                      <a:pt x="26" y="26"/>
                    </a:lnTo>
                    <a:lnTo>
                      <a:pt x="27" y="27"/>
                    </a:lnTo>
                    <a:lnTo>
                      <a:pt x="28" y="29"/>
                    </a:lnTo>
                    <a:lnTo>
                      <a:pt x="29" y="30"/>
                    </a:lnTo>
                    <a:lnTo>
                      <a:pt x="30" y="31"/>
                    </a:lnTo>
                    <a:lnTo>
                      <a:pt x="31" y="33"/>
                    </a:lnTo>
                    <a:lnTo>
                      <a:pt x="33" y="34"/>
                    </a:lnTo>
                    <a:lnTo>
                      <a:pt x="33" y="35"/>
                    </a:lnTo>
                    <a:lnTo>
                      <a:pt x="34" y="37"/>
                    </a:lnTo>
                    <a:lnTo>
                      <a:pt x="35" y="38"/>
                    </a:lnTo>
                    <a:lnTo>
                      <a:pt x="36" y="39"/>
                    </a:lnTo>
                    <a:lnTo>
                      <a:pt x="37" y="41"/>
                    </a:lnTo>
                    <a:lnTo>
                      <a:pt x="41" y="38"/>
                    </a:lnTo>
                    <a:lnTo>
                      <a:pt x="40" y="37"/>
                    </a:lnTo>
                    <a:lnTo>
                      <a:pt x="40" y="36"/>
                    </a:lnTo>
                    <a:lnTo>
                      <a:pt x="38" y="34"/>
                    </a:lnTo>
                    <a:lnTo>
                      <a:pt x="37" y="33"/>
                    </a:lnTo>
                    <a:lnTo>
                      <a:pt x="36" y="31"/>
                    </a:lnTo>
                    <a:lnTo>
                      <a:pt x="35" y="30"/>
                    </a:lnTo>
                    <a:lnTo>
                      <a:pt x="34" y="28"/>
                    </a:lnTo>
                    <a:lnTo>
                      <a:pt x="33" y="27"/>
                    </a:lnTo>
                    <a:lnTo>
                      <a:pt x="33" y="26"/>
                    </a:lnTo>
                    <a:lnTo>
                      <a:pt x="31" y="25"/>
                    </a:lnTo>
                    <a:lnTo>
                      <a:pt x="30" y="23"/>
                    </a:lnTo>
                    <a:lnTo>
                      <a:pt x="29" y="22"/>
                    </a:lnTo>
                    <a:lnTo>
                      <a:pt x="28" y="20"/>
                    </a:lnTo>
                    <a:lnTo>
                      <a:pt x="27" y="19"/>
                    </a:lnTo>
                    <a:lnTo>
                      <a:pt x="26" y="18"/>
                    </a:lnTo>
                    <a:lnTo>
                      <a:pt x="25" y="16"/>
                    </a:lnTo>
                    <a:lnTo>
                      <a:pt x="23" y="15"/>
                    </a:lnTo>
                    <a:lnTo>
                      <a:pt x="22" y="14"/>
                    </a:lnTo>
                    <a:lnTo>
                      <a:pt x="21" y="13"/>
                    </a:lnTo>
                    <a:lnTo>
                      <a:pt x="20" y="12"/>
                    </a:lnTo>
                    <a:lnTo>
                      <a:pt x="19" y="11"/>
                    </a:lnTo>
                    <a:lnTo>
                      <a:pt x="16" y="10"/>
                    </a:lnTo>
                    <a:lnTo>
                      <a:pt x="15" y="8"/>
                    </a:lnTo>
                    <a:lnTo>
                      <a:pt x="14" y="7"/>
                    </a:lnTo>
                    <a:lnTo>
                      <a:pt x="13" y="7"/>
                    </a:lnTo>
                    <a:lnTo>
                      <a:pt x="12" y="6"/>
                    </a:lnTo>
                    <a:lnTo>
                      <a:pt x="11" y="5"/>
                    </a:lnTo>
                    <a:lnTo>
                      <a:pt x="10" y="4"/>
                    </a:lnTo>
                    <a:lnTo>
                      <a:pt x="8" y="3"/>
                    </a:lnTo>
                    <a:lnTo>
                      <a:pt x="6" y="1"/>
                    </a:lnTo>
                    <a:lnTo>
                      <a:pt x="5" y="1"/>
                    </a:lnTo>
                    <a:lnTo>
                      <a:pt x="4" y="0"/>
                    </a:lnTo>
                    <a:lnTo>
                      <a:pt x="5" y="4"/>
                    </a:lnTo>
                    <a:lnTo>
                      <a:pt x="4" y="0"/>
                    </a:lnTo>
                    <a:lnTo>
                      <a:pt x="3" y="0"/>
                    </a:lnTo>
                    <a:lnTo>
                      <a:pt x="1" y="0"/>
                    </a:lnTo>
                    <a:lnTo>
                      <a:pt x="0" y="0"/>
                    </a:lnTo>
                    <a:lnTo>
                      <a:pt x="0" y="1"/>
                    </a:lnTo>
                    <a:lnTo>
                      <a:pt x="0" y="3"/>
                    </a:lnTo>
                    <a:lnTo>
                      <a:pt x="0" y="4"/>
                    </a:lnTo>
                    <a:lnTo>
                      <a:pt x="1" y="4"/>
                    </a:lnTo>
                    <a:lnTo>
                      <a:pt x="1" y="5"/>
                    </a:lnTo>
                    <a:lnTo>
                      <a:pt x="0" y="1"/>
                    </a:lnTo>
                    <a:close/>
                  </a:path>
                </a:pathLst>
              </a:custGeom>
              <a:solidFill>
                <a:srgbClr val="000000"/>
              </a:solidFill>
              <a:ln w="9525">
                <a:noFill/>
                <a:round/>
                <a:headEnd/>
                <a:tailEnd/>
              </a:ln>
            </p:spPr>
            <p:txBody>
              <a:bodyPr/>
              <a:lstStyle/>
              <a:p>
                <a:endParaRPr lang="en-GB"/>
              </a:p>
            </p:txBody>
          </p:sp>
          <p:sp>
            <p:nvSpPr>
              <p:cNvPr id="548" name="Freeform 461"/>
              <p:cNvSpPr>
                <a:spLocks/>
              </p:cNvSpPr>
              <p:nvPr/>
            </p:nvSpPr>
            <p:spPr bwMode="auto">
              <a:xfrm>
                <a:off x="3366" y="2172"/>
                <a:ext cx="8" cy="11"/>
              </a:xfrm>
              <a:custGeom>
                <a:avLst/>
                <a:gdLst>
                  <a:gd name="T0" fmla="*/ 4 w 15"/>
                  <a:gd name="T1" fmla="*/ 0 h 22"/>
                  <a:gd name="T2" fmla="*/ 3 w 15"/>
                  <a:gd name="T3" fmla="*/ 1 h 22"/>
                  <a:gd name="T4" fmla="*/ 0 w 15"/>
                  <a:gd name="T5" fmla="*/ 5 h 22"/>
                  <a:gd name="T6" fmla="*/ 2 w 15"/>
                  <a:gd name="T7" fmla="*/ 6 h 22"/>
                  <a:gd name="T8" fmla="*/ 4 w 15"/>
                  <a:gd name="T9" fmla="*/ 1 h 22"/>
                  <a:gd name="T10" fmla="*/ 3 w 15"/>
                  <a:gd name="T11" fmla="*/ 1 h 22"/>
                  <a:gd name="T12" fmla="*/ 4 w 15"/>
                  <a:gd name="T13" fmla="*/ 1 h 22"/>
                  <a:gd name="T14" fmla="*/ 4 w 15"/>
                  <a:gd name="T15" fmla="*/ 1 h 22"/>
                  <a:gd name="T16" fmla="*/ 4 w 15"/>
                  <a:gd name="T17" fmla="*/ 1 h 22"/>
                  <a:gd name="T18" fmla="*/ 4 w 15"/>
                  <a:gd name="T19" fmla="*/ 0 h 22"/>
                  <a:gd name="T20" fmla="*/ 4 w 15"/>
                  <a:gd name="T21" fmla="*/ 0 h 22"/>
                  <a:gd name="T22" fmla="*/ 3 w 15"/>
                  <a:gd name="T23" fmla="*/ 0 h 22"/>
                  <a:gd name="T24" fmla="*/ 3 w 15"/>
                  <a:gd name="T25" fmla="*/ 1 h 22"/>
                  <a:gd name="T26" fmla="*/ 3 w 15"/>
                  <a:gd name="T27" fmla="*/ 1 h 22"/>
                  <a:gd name="T28" fmla="*/ 4 w 15"/>
                  <a:gd name="T29" fmla="*/ 0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22"/>
                  <a:gd name="T47" fmla="*/ 15 w 15"/>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22">
                    <a:moveTo>
                      <a:pt x="14" y="0"/>
                    </a:moveTo>
                    <a:lnTo>
                      <a:pt x="11" y="1"/>
                    </a:lnTo>
                    <a:lnTo>
                      <a:pt x="0" y="19"/>
                    </a:lnTo>
                    <a:lnTo>
                      <a:pt x="5" y="22"/>
                    </a:lnTo>
                    <a:lnTo>
                      <a:pt x="15" y="3"/>
                    </a:lnTo>
                    <a:lnTo>
                      <a:pt x="12" y="5"/>
                    </a:lnTo>
                    <a:lnTo>
                      <a:pt x="15" y="3"/>
                    </a:lnTo>
                    <a:lnTo>
                      <a:pt x="15" y="2"/>
                    </a:lnTo>
                    <a:lnTo>
                      <a:pt x="15" y="1"/>
                    </a:lnTo>
                    <a:lnTo>
                      <a:pt x="14" y="0"/>
                    </a:lnTo>
                    <a:lnTo>
                      <a:pt x="13" y="0"/>
                    </a:lnTo>
                    <a:lnTo>
                      <a:pt x="12" y="0"/>
                    </a:lnTo>
                    <a:lnTo>
                      <a:pt x="12" y="1"/>
                    </a:lnTo>
                    <a:lnTo>
                      <a:pt x="11" y="1"/>
                    </a:lnTo>
                    <a:lnTo>
                      <a:pt x="14" y="0"/>
                    </a:lnTo>
                    <a:close/>
                  </a:path>
                </a:pathLst>
              </a:custGeom>
              <a:solidFill>
                <a:srgbClr val="000000"/>
              </a:solidFill>
              <a:ln w="9525">
                <a:noFill/>
                <a:round/>
                <a:headEnd/>
                <a:tailEnd/>
              </a:ln>
            </p:spPr>
            <p:txBody>
              <a:bodyPr/>
              <a:lstStyle/>
              <a:p>
                <a:endParaRPr lang="en-GB"/>
              </a:p>
            </p:txBody>
          </p:sp>
          <p:sp>
            <p:nvSpPr>
              <p:cNvPr id="549" name="Freeform 462"/>
              <p:cNvSpPr>
                <a:spLocks/>
              </p:cNvSpPr>
              <p:nvPr/>
            </p:nvSpPr>
            <p:spPr bwMode="auto">
              <a:xfrm>
                <a:off x="3325" y="2163"/>
                <a:ext cx="33" cy="4"/>
              </a:xfrm>
              <a:custGeom>
                <a:avLst/>
                <a:gdLst>
                  <a:gd name="T0" fmla="*/ 16 w 67"/>
                  <a:gd name="T1" fmla="*/ 1 h 10"/>
                  <a:gd name="T2" fmla="*/ 15 w 67"/>
                  <a:gd name="T3" fmla="*/ 1 h 10"/>
                  <a:gd name="T4" fmla="*/ 14 w 67"/>
                  <a:gd name="T5" fmla="*/ 0 h 10"/>
                  <a:gd name="T6" fmla="*/ 13 w 67"/>
                  <a:gd name="T7" fmla="*/ 0 h 10"/>
                  <a:gd name="T8" fmla="*/ 12 w 67"/>
                  <a:gd name="T9" fmla="*/ 0 h 10"/>
                  <a:gd name="T10" fmla="*/ 11 w 67"/>
                  <a:gd name="T11" fmla="*/ 0 h 10"/>
                  <a:gd name="T12" fmla="*/ 10 w 67"/>
                  <a:gd name="T13" fmla="*/ 0 h 10"/>
                  <a:gd name="T14" fmla="*/ 9 w 67"/>
                  <a:gd name="T15" fmla="*/ 0 h 10"/>
                  <a:gd name="T16" fmla="*/ 8 w 67"/>
                  <a:gd name="T17" fmla="*/ 0 h 10"/>
                  <a:gd name="T18" fmla="*/ 7 w 67"/>
                  <a:gd name="T19" fmla="*/ 0 h 10"/>
                  <a:gd name="T20" fmla="*/ 6 w 67"/>
                  <a:gd name="T21" fmla="*/ 0 h 10"/>
                  <a:gd name="T22" fmla="*/ 5 w 67"/>
                  <a:gd name="T23" fmla="*/ 0 h 10"/>
                  <a:gd name="T24" fmla="*/ 4 w 67"/>
                  <a:gd name="T25" fmla="*/ 0 h 10"/>
                  <a:gd name="T26" fmla="*/ 3 w 67"/>
                  <a:gd name="T27" fmla="*/ 0 h 10"/>
                  <a:gd name="T28" fmla="*/ 2 w 67"/>
                  <a:gd name="T29" fmla="*/ 0 h 10"/>
                  <a:gd name="T30" fmla="*/ 1 w 67"/>
                  <a:gd name="T31" fmla="*/ 0 h 10"/>
                  <a:gd name="T32" fmla="*/ 0 w 67"/>
                  <a:gd name="T33" fmla="*/ 1 h 10"/>
                  <a:gd name="T34" fmla="*/ 1 w 67"/>
                  <a:gd name="T35" fmla="*/ 2 h 10"/>
                  <a:gd name="T36" fmla="*/ 1 w 67"/>
                  <a:gd name="T37" fmla="*/ 1 h 10"/>
                  <a:gd name="T38" fmla="*/ 3 w 67"/>
                  <a:gd name="T39" fmla="*/ 1 h 10"/>
                  <a:gd name="T40" fmla="*/ 3 w 67"/>
                  <a:gd name="T41" fmla="*/ 1 h 10"/>
                  <a:gd name="T42" fmla="*/ 4 w 67"/>
                  <a:gd name="T43" fmla="*/ 1 h 10"/>
                  <a:gd name="T44" fmla="*/ 5 w 67"/>
                  <a:gd name="T45" fmla="*/ 1 h 10"/>
                  <a:gd name="T46" fmla="*/ 6 w 67"/>
                  <a:gd name="T47" fmla="*/ 1 h 10"/>
                  <a:gd name="T48" fmla="*/ 7 w 67"/>
                  <a:gd name="T49" fmla="*/ 1 h 10"/>
                  <a:gd name="T50" fmla="*/ 8 w 67"/>
                  <a:gd name="T51" fmla="*/ 1 h 10"/>
                  <a:gd name="T52" fmla="*/ 9 w 67"/>
                  <a:gd name="T53" fmla="*/ 1 h 10"/>
                  <a:gd name="T54" fmla="*/ 10 w 67"/>
                  <a:gd name="T55" fmla="*/ 1 h 10"/>
                  <a:gd name="T56" fmla="*/ 11 w 67"/>
                  <a:gd name="T57" fmla="*/ 1 h 10"/>
                  <a:gd name="T58" fmla="*/ 12 w 67"/>
                  <a:gd name="T59" fmla="*/ 1 h 10"/>
                  <a:gd name="T60" fmla="*/ 13 w 67"/>
                  <a:gd name="T61" fmla="*/ 1 h 10"/>
                  <a:gd name="T62" fmla="*/ 14 w 67"/>
                  <a:gd name="T63" fmla="*/ 2 h 10"/>
                  <a:gd name="T64" fmla="*/ 15 w 67"/>
                  <a:gd name="T65" fmla="*/ 2 h 10"/>
                  <a:gd name="T66" fmla="*/ 15 w 67"/>
                  <a:gd name="T67" fmla="*/ 1 h 10"/>
                  <a:gd name="T68" fmla="*/ 16 w 67"/>
                  <a:gd name="T69" fmla="*/ 2 h 10"/>
                  <a:gd name="T70" fmla="*/ 16 w 67"/>
                  <a:gd name="T71" fmla="*/ 2 h 10"/>
                  <a:gd name="T72" fmla="*/ 16 w 67"/>
                  <a:gd name="T73" fmla="*/ 1 h 10"/>
                  <a:gd name="T74" fmla="*/ 16 w 67"/>
                  <a:gd name="T75" fmla="*/ 1 h 10"/>
                  <a:gd name="T76" fmla="*/ 16 w 67"/>
                  <a:gd name="T77" fmla="*/ 1 h 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10"/>
                  <a:gd name="T119" fmla="*/ 67 w 67"/>
                  <a:gd name="T120" fmla="*/ 10 h 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10">
                    <a:moveTo>
                      <a:pt x="67" y="9"/>
                    </a:moveTo>
                    <a:lnTo>
                      <a:pt x="65" y="5"/>
                    </a:lnTo>
                    <a:lnTo>
                      <a:pt x="64" y="5"/>
                    </a:lnTo>
                    <a:lnTo>
                      <a:pt x="61" y="4"/>
                    </a:lnTo>
                    <a:lnTo>
                      <a:pt x="59" y="4"/>
                    </a:lnTo>
                    <a:lnTo>
                      <a:pt x="57" y="3"/>
                    </a:lnTo>
                    <a:lnTo>
                      <a:pt x="55" y="3"/>
                    </a:lnTo>
                    <a:lnTo>
                      <a:pt x="53" y="3"/>
                    </a:lnTo>
                    <a:lnTo>
                      <a:pt x="51" y="3"/>
                    </a:lnTo>
                    <a:lnTo>
                      <a:pt x="49" y="2"/>
                    </a:lnTo>
                    <a:lnTo>
                      <a:pt x="46" y="2"/>
                    </a:lnTo>
                    <a:lnTo>
                      <a:pt x="45" y="2"/>
                    </a:lnTo>
                    <a:lnTo>
                      <a:pt x="43" y="2"/>
                    </a:lnTo>
                    <a:lnTo>
                      <a:pt x="41" y="0"/>
                    </a:lnTo>
                    <a:lnTo>
                      <a:pt x="38" y="0"/>
                    </a:lnTo>
                    <a:lnTo>
                      <a:pt x="37" y="0"/>
                    </a:lnTo>
                    <a:lnTo>
                      <a:pt x="35" y="0"/>
                    </a:lnTo>
                    <a:lnTo>
                      <a:pt x="33" y="0"/>
                    </a:lnTo>
                    <a:lnTo>
                      <a:pt x="30" y="0"/>
                    </a:lnTo>
                    <a:lnTo>
                      <a:pt x="29" y="0"/>
                    </a:lnTo>
                    <a:lnTo>
                      <a:pt x="27" y="0"/>
                    </a:lnTo>
                    <a:lnTo>
                      <a:pt x="25" y="0"/>
                    </a:lnTo>
                    <a:lnTo>
                      <a:pt x="22" y="0"/>
                    </a:lnTo>
                    <a:lnTo>
                      <a:pt x="21" y="0"/>
                    </a:lnTo>
                    <a:lnTo>
                      <a:pt x="19" y="2"/>
                    </a:lnTo>
                    <a:lnTo>
                      <a:pt x="17" y="2"/>
                    </a:lnTo>
                    <a:lnTo>
                      <a:pt x="14" y="2"/>
                    </a:lnTo>
                    <a:lnTo>
                      <a:pt x="13" y="2"/>
                    </a:lnTo>
                    <a:lnTo>
                      <a:pt x="11" y="2"/>
                    </a:lnTo>
                    <a:lnTo>
                      <a:pt x="8" y="3"/>
                    </a:lnTo>
                    <a:lnTo>
                      <a:pt x="6" y="3"/>
                    </a:lnTo>
                    <a:lnTo>
                      <a:pt x="5" y="3"/>
                    </a:lnTo>
                    <a:lnTo>
                      <a:pt x="3" y="4"/>
                    </a:lnTo>
                    <a:lnTo>
                      <a:pt x="0" y="4"/>
                    </a:lnTo>
                    <a:lnTo>
                      <a:pt x="2" y="9"/>
                    </a:lnTo>
                    <a:lnTo>
                      <a:pt x="4" y="9"/>
                    </a:lnTo>
                    <a:lnTo>
                      <a:pt x="6" y="7"/>
                    </a:lnTo>
                    <a:lnTo>
                      <a:pt x="7" y="7"/>
                    </a:lnTo>
                    <a:lnTo>
                      <a:pt x="10" y="7"/>
                    </a:lnTo>
                    <a:lnTo>
                      <a:pt x="12" y="7"/>
                    </a:lnTo>
                    <a:lnTo>
                      <a:pt x="13" y="6"/>
                    </a:lnTo>
                    <a:lnTo>
                      <a:pt x="15" y="6"/>
                    </a:lnTo>
                    <a:lnTo>
                      <a:pt x="18" y="6"/>
                    </a:lnTo>
                    <a:lnTo>
                      <a:pt x="19" y="6"/>
                    </a:lnTo>
                    <a:lnTo>
                      <a:pt x="21" y="6"/>
                    </a:lnTo>
                    <a:lnTo>
                      <a:pt x="23" y="5"/>
                    </a:lnTo>
                    <a:lnTo>
                      <a:pt x="25" y="5"/>
                    </a:lnTo>
                    <a:lnTo>
                      <a:pt x="27" y="5"/>
                    </a:lnTo>
                    <a:lnTo>
                      <a:pt x="29" y="5"/>
                    </a:lnTo>
                    <a:lnTo>
                      <a:pt x="30" y="5"/>
                    </a:lnTo>
                    <a:lnTo>
                      <a:pt x="33" y="5"/>
                    </a:lnTo>
                    <a:lnTo>
                      <a:pt x="35" y="5"/>
                    </a:lnTo>
                    <a:lnTo>
                      <a:pt x="36" y="5"/>
                    </a:lnTo>
                    <a:lnTo>
                      <a:pt x="38" y="5"/>
                    </a:lnTo>
                    <a:lnTo>
                      <a:pt x="41" y="6"/>
                    </a:lnTo>
                    <a:lnTo>
                      <a:pt x="42" y="6"/>
                    </a:lnTo>
                    <a:lnTo>
                      <a:pt x="44" y="6"/>
                    </a:lnTo>
                    <a:lnTo>
                      <a:pt x="46" y="6"/>
                    </a:lnTo>
                    <a:lnTo>
                      <a:pt x="48" y="6"/>
                    </a:lnTo>
                    <a:lnTo>
                      <a:pt x="50" y="7"/>
                    </a:lnTo>
                    <a:lnTo>
                      <a:pt x="52" y="7"/>
                    </a:lnTo>
                    <a:lnTo>
                      <a:pt x="55" y="7"/>
                    </a:lnTo>
                    <a:lnTo>
                      <a:pt x="56" y="9"/>
                    </a:lnTo>
                    <a:lnTo>
                      <a:pt x="58" y="9"/>
                    </a:lnTo>
                    <a:lnTo>
                      <a:pt x="60" y="9"/>
                    </a:lnTo>
                    <a:lnTo>
                      <a:pt x="63" y="10"/>
                    </a:lnTo>
                    <a:lnTo>
                      <a:pt x="64" y="10"/>
                    </a:lnTo>
                    <a:lnTo>
                      <a:pt x="63" y="7"/>
                    </a:lnTo>
                    <a:lnTo>
                      <a:pt x="64" y="10"/>
                    </a:lnTo>
                    <a:lnTo>
                      <a:pt x="65" y="10"/>
                    </a:lnTo>
                    <a:lnTo>
                      <a:pt x="66" y="10"/>
                    </a:lnTo>
                    <a:lnTo>
                      <a:pt x="66" y="9"/>
                    </a:lnTo>
                    <a:lnTo>
                      <a:pt x="67" y="9"/>
                    </a:lnTo>
                    <a:lnTo>
                      <a:pt x="67" y="7"/>
                    </a:lnTo>
                    <a:lnTo>
                      <a:pt x="67" y="6"/>
                    </a:lnTo>
                    <a:lnTo>
                      <a:pt x="66" y="6"/>
                    </a:lnTo>
                    <a:lnTo>
                      <a:pt x="66" y="5"/>
                    </a:lnTo>
                    <a:lnTo>
                      <a:pt x="65" y="5"/>
                    </a:lnTo>
                    <a:lnTo>
                      <a:pt x="67" y="9"/>
                    </a:lnTo>
                    <a:close/>
                  </a:path>
                </a:pathLst>
              </a:custGeom>
              <a:solidFill>
                <a:srgbClr val="000000"/>
              </a:solidFill>
              <a:ln w="9525">
                <a:noFill/>
                <a:round/>
                <a:headEnd/>
                <a:tailEnd/>
              </a:ln>
            </p:spPr>
            <p:txBody>
              <a:bodyPr/>
              <a:lstStyle/>
              <a:p>
                <a:endParaRPr lang="en-GB"/>
              </a:p>
            </p:txBody>
          </p:sp>
          <p:sp>
            <p:nvSpPr>
              <p:cNvPr id="550" name="Freeform 463"/>
              <p:cNvSpPr>
                <a:spLocks/>
              </p:cNvSpPr>
              <p:nvPr/>
            </p:nvSpPr>
            <p:spPr bwMode="auto">
              <a:xfrm>
                <a:off x="3353" y="2166"/>
                <a:ext cx="5" cy="12"/>
              </a:xfrm>
              <a:custGeom>
                <a:avLst/>
                <a:gdLst>
                  <a:gd name="T0" fmla="*/ 1 w 10"/>
                  <a:gd name="T1" fmla="*/ 6 h 23"/>
                  <a:gd name="T2" fmla="*/ 1 w 10"/>
                  <a:gd name="T3" fmla="*/ 6 h 23"/>
                  <a:gd name="T4" fmla="*/ 3 w 10"/>
                  <a:gd name="T5" fmla="*/ 1 h 23"/>
                  <a:gd name="T6" fmla="*/ 1 w 10"/>
                  <a:gd name="T7" fmla="*/ 0 h 23"/>
                  <a:gd name="T8" fmla="*/ 0 w 10"/>
                  <a:gd name="T9" fmla="*/ 5 h 23"/>
                  <a:gd name="T10" fmla="*/ 1 w 10"/>
                  <a:gd name="T11" fmla="*/ 5 h 23"/>
                  <a:gd name="T12" fmla="*/ 0 w 10"/>
                  <a:gd name="T13" fmla="*/ 5 h 23"/>
                  <a:gd name="T14" fmla="*/ 0 w 10"/>
                  <a:gd name="T15" fmla="*/ 6 h 23"/>
                  <a:gd name="T16" fmla="*/ 0 w 10"/>
                  <a:gd name="T17" fmla="*/ 6 h 23"/>
                  <a:gd name="T18" fmla="*/ 1 w 10"/>
                  <a:gd name="T19" fmla="*/ 6 h 23"/>
                  <a:gd name="T20" fmla="*/ 1 w 10"/>
                  <a:gd name="T21" fmla="*/ 6 h 23"/>
                  <a:gd name="T22" fmla="*/ 1 w 10"/>
                  <a:gd name="T23" fmla="*/ 6 h 23"/>
                  <a:gd name="T24" fmla="*/ 1 w 10"/>
                  <a:gd name="T25" fmla="*/ 6 h 23"/>
                  <a:gd name="T26" fmla="*/ 1 w 10"/>
                  <a:gd name="T27" fmla="*/ 6 h 23"/>
                  <a:gd name="T28" fmla="*/ 1 w 10"/>
                  <a:gd name="T29" fmla="*/ 6 h 23"/>
                  <a:gd name="T30" fmla="*/ 1 w 10"/>
                  <a:gd name="T31" fmla="*/ 6 h 23"/>
                  <a:gd name="T32" fmla="*/ 1 w 10"/>
                  <a:gd name="T33" fmla="*/ 6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23"/>
                  <a:gd name="T53" fmla="*/ 10 w 10"/>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23">
                    <a:moveTo>
                      <a:pt x="1" y="23"/>
                    </a:moveTo>
                    <a:lnTo>
                      <a:pt x="4" y="21"/>
                    </a:lnTo>
                    <a:lnTo>
                      <a:pt x="10" y="2"/>
                    </a:lnTo>
                    <a:lnTo>
                      <a:pt x="6" y="0"/>
                    </a:lnTo>
                    <a:lnTo>
                      <a:pt x="0" y="20"/>
                    </a:lnTo>
                    <a:lnTo>
                      <a:pt x="2" y="18"/>
                    </a:lnTo>
                    <a:lnTo>
                      <a:pt x="0" y="20"/>
                    </a:lnTo>
                    <a:lnTo>
                      <a:pt x="0" y="21"/>
                    </a:lnTo>
                    <a:lnTo>
                      <a:pt x="0" y="22"/>
                    </a:lnTo>
                    <a:lnTo>
                      <a:pt x="1" y="22"/>
                    </a:lnTo>
                    <a:lnTo>
                      <a:pt x="1" y="23"/>
                    </a:lnTo>
                    <a:lnTo>
                      <a:pt x="2" y="23"/>
                    </a:lnTo>
                    <a:lnTo>
                      <a:pt x="3" y="23"/>
                    </a:lnTo>
                    <a:lnTo>
                      <a:pt x="3" y="22"/>
                    </a:lnTo>
                    <a:lnTo>
                      <a:pt x="4" y="22"/>
                    </a:lnTo>
                    <a:lnTo>
                      <a:pt x="4" y="21"/>
                    </a:lnTo>
                    <a:lnTo>
                      <a:pt x="1" y="23"/>
                    </a:lnTo>
                    <a:close/>
                  </a:path>
                </a:pathLst>
              </a:custGeom>
              <a:solidFill>
                <a:srgbClr val="000000"/>
              </a:solidFill>
              <a:ln w="9525">
                <a:noFill/>
                <a:round/>
                <a:headEnd/>
                <a:tailEnd/>
              </a:ln>
            </p:spPr>
            <p:txBody>
              <a:bodyPr/>
              <a:lstStyle/>
              <a:p>
                <a:endParaRPr lang="en-GB"/>
              </a:p>
            </p:txBody>
          </p:sp>
          <p:sp>
            <p:nvSpPr>
              <p:cNvPr id="551" name="Freeform 464"/>
              <p:cNvSpPr>
                <a:spLocks/>
              </p:cNvSpPr>
              <p:nvPr/>
            </p:nvSpPr>
            <p:spPr bwMode="auto">
              <a:xfrm>
                <a:off x="3326" y="2173"/>
                <a:ext cx="28" cy="5"/>
              </a:xfrm>
              <a:custGeom>
                <a:avLst/>
                <a:gdLst>
                  <a:gd name="T0" fmla="*/ 1 w 55"/>
                  <a:gd name="T1" fmla="*/ 2 h 9"/>
                  <a:gd name="T2" fmla="*/ 2 w 55"/>
                  <a:gd name="T3" fmla="*/ 2 h 9"/>
                  <a:gd name="T4" fmla="*/ 3 w 55"/>
                  <a:gd name="T5" fmla="*/ 2 h 9"/>
                  <a:gd name="T6" fmla="*/ 4 w 55"/>
                  <a:gd name="T7" fmla="*/ 2 h 9"/>
                  <a:gd name="T8" fmla="*/ 4 w 55"/>
                  <a:gd name="T9" fmla="*/ 2 h 9"/>
                  <a:gd name="T10" fmla="*/ 5 w 55"/>
                  <a:gd name="T11" fmla="*/ 2 h 9"/>
                  <a:gd name="T12" fmla="*/ 6 w 55"/>
                  <a:gd name="T13" fmla="*/ 2 h 9"/>
                  <a:gd name="T14" fmla="*/ 7 w 55"/>
                  <a:gd name="T15" fmla="*/ 2 h 9"/>
                  <a:gd name="T16" fmla="*/ 7 w 55"/>
                  <a:gd name="T17" fmla="*/ 2 h 9"/>
                  <a:gd name="T18" fmla="*/ 8 w 55"/>
                  <a:gd name="T19" fmla="*/ 2 h 9"/>
                  <a:gd name="T20" fmla="*/ 9 w 55"/>
                  <a:gd name="T21" fmla="*/ 2 h 9"/>
                  <a:gd name="T22" fmla="*/ 10 w 55"/>
                  <a:gd name="T23" fmla="*/ 2 h 9"/>
                  <a:gd name="T24" fmla="*/ 11 w 55"/>
                  <a:gd name="T25" fmla="*/ 2 h 9"/>
                  <a:gd name="T26" fmla="*/ 12 w 55"/>
                  <a:gd name="T27" fmla="*/ 2 h 9"/>
                  <a:gd name="T28" fmla="*/ 12 w 55"/>
                  <a:gd name="T29" fmla="*/ 2 h 9"/>
                  <a:gd name="T30" fmla="*/ 13 w 55"/>
                  <a:gd name="T31" fmla="*/ 2 h 9"/>
                  <a:gd name="T32" fmla="*/ 14 w 55"/>
                  <a:gd name="T33" fmla="*/ 3 h 9"/>
                  <a:gd name="T34" fmla="*/ 14 w 55"/>
                  <a:gd name="T35" fmla="*/ 1 h 9"/>
                  <a:gd name="T36" fmla="*/ 13 w 55"/>
                  <a:gd name="T37" fmla="*/ 1 h 9"/>
                  <a:gd name="T38" fmla="*/ 12 w 55"/>
                  <a:gd name="T39" fmla="*/ 1 h 9"/>
                  <a:gd name="T40" fmla="*/ 11 w 55"/>
                  <a:gd name="T41" fmla="*/ 1 h 9"/>
                  <a:gd name="T42" fmla="*/ 10 w 55"/>
                  <a:gd name="T43" fmla="*/ 1 h 9"/>
                  <a:gd name="T44" fmla="*/ 10 w 55"/>
                  <a:gd name="T45" fmla="*/ 1 h 9"/>
                  <a:gd name="T46" fmla="*/ 9 w 55"/>
                  <a:gd name="T47" fmla="*/ 0 h 9"/>
                  <a:gd name="T48" fmla="*/ 8 w 55"/>
                  <a:gd name="T49" fmla="*/ 0 h 9"/>
                  <a:gd name="T50" fmla="*/ 7 w 55"/>
                  <a:gd name="T51" fmla="*/ 0 h 9"/>
                  <a:gd name="T52" fmla="*/ 6 w 55"/>
                  <a:gd name="T53" fmla="*/ 0 h 9"/>
                  <a:gd name="T54" fmla="*/ 5 w 55"/>
                  <a:gd name="T55" fmla="*/ 0 h 9"/>
                  <a:gd name="T56" fmla="*/ 4 w 55"/>
                  <a:gd name="T57" fmla="*/ 1 h 9"/>
                  <a:gd name="T58" fmla="*/ 4 w 55"/>
                  <a:gd name="T59" fmla="*/ 1 h 9"/>
                  <a:gd name="T60" fmla="*/ 3 w 55"/>
                  <a:gd name="T61" fmla="*/ 1 h 9"/>
                  <a:gd name="T62" fmla="*/ 2 w 55"/>
                  <a:gd name="T63" fmla="*/ 1 h 9"/>
                  <a:gd name="T64" fmla="*/ 1 w 55"/>
                  <a:gd name="T65" fmla="*/ 1 h 9"/>
                  <a:gd name="T66" fmla="*/ 1 w 55"/>
                  <a:gd name="T67" fmla="*/ 2 h 9"/>
                  <a:gd name="T68" fmla="*/ 1 w 55"/>
                  <a:gd name="T69" fmla="*/ 1 h 9"/>
                  <a:gd name="T70" fmla="*/ 0 w 55"/>
                  <a:gd name="T71" fmla="*/ 2 h 9"/>
                  <a:gd name="T72" fmla="*/ 1 w 55"/>
                  <a:gd name="T73" fmla="*/ 2 h 9"/>
                  <a:gd name="T74" fmla="*/ 1 w 55"/>
                  <a:gd name="T75" fmla="*/ 2 h 9"/>
                  <a:gd name="T76" fmla="*/ 0 w 55"/>
                  <a:gd name="T77" fmla="*/ 2 h 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9"/>
                  <a:gd name="T119" fmla="*/ 55 w 55"/>
                  <a:gd name="T120" fmla="*/ 9 h 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9">
                    <a:moveTo>
                      <a:pt x="0" y="6"/>
                    </a:moveTo>
                    <a:lnTo>
                      <a:pt x="3" y="8"/>
                    </a:lnTo>
                    <a:lnTo>
                      <a:pt x="4" y="8"/>
                    </a:lnTo>
                    <a:lnTo>
                      <a:pt x="6" y="7"/>
                    </a:lnTo>
                    <a:lnTo>
                      <a:pt x="8" y="7"/>
                    </a:lnTo>
                    <a:lnTo>
                      <a:pt x="9" y="7"/>
                    </a:lnTo>
                    <a:lnTo>
                      <a:pt x="10" y="6"/>
                    </a:lnTo>
                    <a:lnTo>
                      <a:pt x="13" y="6"/>
                    </a:lnTo>
                    <a:lnTo>
                      <a:pt x="14" y="6"/>
                    </a:lnTo>
                    <a:lnTo>
                      <a:pt x="15" y="6"/>
                    </a:lnTo>
                    <a:lnTo>
                      <a:pt x="17" y="6"/>
                    </a:lnTo>
                    <a:lnTo>
                      <a:pt x="18" y="6"/>
                    </a:lnTo>
                    <a:lnTo>
                      <a:pt x="19" y="5"/>
                    </a:lnTo>
                    <a:lnTo>
                      <a:pt x="22" y="5"/>
                    </a:lnTo>
                    <a:lnTo>
                      <a:pt x="23" y="5"/>
                    </a:lnTo>
                    <a:lnTo>
                      <a:pt x="25" y="5"/>
                    </a:lnTo>
                    <a:lnTo>
                      <a:pt x="26" y="5"/>
                    </a:lnTo>
                    <a:lnTo>
                      <a:pt x="28" y="5"/>
                    </a:lnTo>
                    <a:lnTo>
                      <a:pt x="30" y="5"/>
                    </a:lnTo>
                    <a:lnTo>
                      <a:pt x="31" y="5"/>
                    </a:lnTo>
                    <a:lnTo>
                      <a:pt x="33" y="5"/>
                    </a:lnTo>
                    <a:lnTo>
                      <a:pt x="34" y="6"/>
                    </a:lnTo>
                    <a:lnTo>
                      <a:pt x="37" y="6"/>
                    </a:lnTo>
                    <a:lnTo>
                      <a:pt x="38" y="6"/>
                    </a:lnTo>
                    <a:lnTo>
                      <a:pt x="39" y="6"/>
                    </a:lnTo>
                    <a:lnTo>
                      <a:pt x="41" y="6"/>
                    </a:lnTo>
                    <a:lnTo>
                      <a:pt x="42" y="6"/>
                    </a:lnTo>
                    <a:lnTo>
                      <a:pt x="45" y="7"/>
                    </a:lnTo>
                    <a:lnTo>
                      <a:pt x="46" y="7"/>
                    </a:lnTo>
                    <a:lnTo>
                      <a:pt x="47" y="7"/>
                    </a:lnTo>
                    <a:lnTo>
                      <a:pt x="49" y="7"/>
                    </a:lnTo>
                    <a:lnTo>
                      <a:pt x="51" y="8"/>
                    </a:lnTo>
                    <a:lnTo>
                      <a:pt x="53" y="8"/>
                    </a:lnTo>
                    <a:lnTo>
                      <a:pt x="54" y="9"/>
                    </a:lnTo>
                    <a:lnTo>
                      <a:pt x="55" y="4"/>
                    </a:lnTo>
                    <a:lnTo>
                      <a:pt x="54" y="4"/>
                    </a:lnTo>
                    <a:lnTo>
                      <a:pt x="52" y="4"/>
                    </a:lnTo>
                    <a:lnTo>
                      <a:pt x="51" y="3"/>
                    </a:lnTo>
                    <a:lnTo>
                      <a:pt x="48" y="3"/>
                    </a:lnTo>
                    <a:lnTo>
                      <a:pt x="47" y="3"/>
                    </a:lnTo>
                    <a:lnTo>
                      <a:pt x="45" y="3"/>
                    </a:lnTo>
                    <a:lnTo>
                      <a:pt x="44" y="1"/>
                    </a:lnTo>
                    <a:lnTo>
                      <a:pt x="41" y="1"/>
                    </a:lnTo>
                    <a:lnTo>
                      <a:pt x="40" y="1"/>
                    </a:lnTo>
                    <a:lnTo>
                      <a:pt x="38" y="1"/>
                    </a:lnTo>
                    <a:lnTo>
                      <a:pt x="37" y="1"/>
                    </a:lnTo>
                    <a:lnTo>
                      <a:pt x="34" y="0"/>
                    </a:lnTo>
                    <a:lnTo>
                      <a:pt x="33" y="0"/>
                    </a:lnTo>
                    <a:lnTo>
                      <a:pt x="31" y="0"/>
                    </a:lnTo>
                    <a:lnTo>
                      <a:pt x="30" y="0"/>
                    </a:lnTo>
                    <a:lnTo>
                      <a:pt x="29" y="0"/>
                    </a:lnTo>
                    <a:lnTo>
                      <a:pt x="26" y="0"/>
                    </a:lnTo>
                    <a:lnTo>
                      <a:pt x="25" y="0"/>
                    </a:lnTo>
                    <a:lnTo>
                      <a:pt x="23" y="0"/>
                    </a:lnTo>
                    <a:lnTo>
                      <a:pt x="22" y="0"/>
                    </a:lnTo>
                    <a:lnTo>
                      <a:pt x="19" y="0"/>
                    </a:lnTo>
                    <a:lnTo>
                      <a:pt x="18" y="0"/>
                    </a:lnTo>
                    <a:lnTo>
                      <a:pt x="16" y="1"/>
                    </a:lnTo>
                    <a:lnTo>
                      <a:pt x="15" y="1"/>
                    </a:lnTo>
                    <a:lnTo>
                      <a:pt x="13" y="1"/>
                    </a:lnTo>
                    <a:lnTo>
                      <a:pt x="11" y="1"/>
                    </a:lnTo>
                    <a:lnTo>
                      <a:pt x="10" y="1"/>
                    </a:lnTo>
                    <a:lnTo>
                      <a:pt x="8" y="3"/>
                    </a:lnTo>
                    <a:lnTo>
                      <a:pt x="7" y="3"/>
                    </a:lnTo>
                    <a:lnTo>
                      <a:pt x="4" y="3"/>
                    </a:lnTo>
                    <a:lnTo>
                      <a:pt x="3" y="4"/>
                    </a:lnTo>
                    <a:lnTo>
                      <a:pt x="2" y="4"/>
                    </a:lnTo>
                    <a:lnTo>
                      <a:pt x="4" y="5"/>
                    </a:lnTo>
                    <a:lnTo>
                      <a:pt x="2" y="4"/>
                    </a:lnTo>
                    <a:lnTo>
                      <a:pt x="1" y="4"/>
                    </a:lnTo>
                    <a:lnTo>
                      <a:pt x="0" y="5"/>
                    </a:lnTo>
                    <a:lnTo>
                      <a:pt x="0" y="6"/>
                    </a:lnTo>
                    <a:lnTo>
                      <a:pt x="0" y="7"/>
                    </a:lnTo>
                    <a:lnTo>
                      <a:pt x="1" y="7"/>
                    </a:lnTo>
                    <a:lnTo>
                      <a:pt x="1" y="8"/>
                    </a:lnTo>
                    <a:lnTo>
                      <a:pt x="2" y="8"/>
                    </a:lnTo>
                    <a:lnTo>
                      <a:pt x="3" y="8"/>
                    </a:lnTo>
                    <a:lnTo>
                      <a:pt x="0" y="6"/>
                    </a:lnTo>
                    <a:close/>
                  </a:path>
                </a:pathLst>
              </a:custGeom>
              <a:solidFill>
                <a:srgbClr val="000000"/>
              </a:solidFill>
              <a:ln w="9525">
                <a:noFill/>
                <a:round/>
                <a:headEnd/>
                <a:tailEnd/>
              </a:ln>
            </p:spPr>
            <p:txBody>
              <a:bodyPr/>
              <a:lstStyle/>
              <a:p>
                <a:endParaRPr lang="en-GB"/>
              </a:p>
            </p:txBody>
          </p:sp>
          <p:sp>
            <p:nvSpPr>
              <p:cNvPr id="552" name="Freeform 465"/>
              <p:cNvSpPr>
                <a:spLocks/>
              </p:cNvSpPr>
              <p:nvPr/>
            </p:nvSpPr>
            <p:spPr bwMode="auto">
              <a:xfrm>
                <a:off x="3324" y="2164"/>
                <a:ext cx="5" cy="12"/>
              </a:xfrm>
              <a:custGeom>
                <a:avLst/>
                <a:gdLst>
                  <a:gd name="T0" fmla="*/ 1 w 9"/>
                  <a:gd name="T1" fmla="*/ 0 h 23"/>
                  <a:gd name="T2" fmla="*/ 0 w 9"/>
                  <a:gd name="T3" fmla="*/ 1 h 23"/>
                  <a:gd name="T4" fmla="*/ 2 w 9"/>
                  <a:gd name="T5" fmla="*/ 6 h 23"/>
                  <a:gd name="T6" fmla="*/ 3 w 9"/>
                  <a:gd name="T7" fmla="*/ 6 h 23"/>
                  <a:gd name="T8" fmla="*/ 2 w 9"/>
                  <a:gd name="T9" fmla="*/ 1 h 23"/>
                  <a:gd name="T10" fmla="*/ 1 w 9"/>
                  <a:gd name="T11" fmla="*/ 2 h 23"/>
                  <a:gd name="T12" fmla="*/ 2 w 9"/>
                  <a:gd name="T13" fmla="*/ 1 h 23"/>
                  <a:gd name="T14" fmla="*/ 2 w 9"/>
                  <a:gd name="T15" fmla="*/ 1 h 23"/>
                  <a:gd name="T16" fmla="*/ 1 w 9"/>
                  <a:gd name="T17" fmla="*/ 1 h 23"/>
                  <a:gd name="T18" fmla="*/ 1 w 9"/>
                  <a:gd name="T19" fmla="*/ 0 h 23"/>
                  <a:gd name="T20" fmla="*/ 1 w 9"/>
                  <a:gd name="T21" fmla="*/ 0 h 23"/>
                  <a:gd name="T22" fmla="*/ 1 w 9"/>
                  <a:gd name="T23" fmla="*/ 0 h 23"/>
                  <a:gd name="T24" fmla="*/ 0 w 9"/>
                  <a:gd name="T25" fmla="*/ 0 h 23"/>
                  <a:gd name="T26" fmla="*/ 0 w 9"/>
                  <a:gd name="T27" fmla="*/ 1 h 23"/>
                  <a:gd name="T28" fmla="*/ 0 w 9"/>
                  <a:gd name="T29" fmla="*/ 1 h 23"/>
                  <a:gd name="T30" fmla="*/ 0 w 9"/>
                  <a:gd name="T31" fmla="*/ 1 h 23"/>
                  <a:gd name="T32" fmla="*/ 1 w 9"/>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23"/>
                  <a:gd name="T53" fmla="*/ 9 w 9"/>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23">
                    <a:moveTo>
                      <a:pt x="1" y="0"/>
                    </a:moveTo>
                    <a:lnTo>
                      <a:pt x="0" y="3"/>
                    </a:lnTo>
                    <a:lnTo>
                      <a:pt x="5" y="23"/>
                    </a:lnTo>
                    <a:lnTo>
                      <a:pt x="9" y="22"/>
                    </a:lnTo>
                    <a:lnTo>
                      <a:pt x="5" y="2"/>
                    </a:lnTo>
                    <a:lnTo>
                      <a:pt x="3" y="5"/>
                    </a:lnTo>
                    <a:lnTo>
                      <a:pt x="5" y="2"/>
                    </a:lnTo>
                    <a:lnTo>
                      <a:pt x="5" y="1"/>
                    </a:lnTo>
                    <a:lnTo>
                      <a:pt x="4" y="1"/>
                    </a:lnTo>
                    <a:lnTo>
                      <a:pt x="4" y="0"/>
                    </a:lnTo>
                    <a:lnTo>
                      <a:pt x="3"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553" name="Freeform 466"/>
              <p:cNvSpPr>
                <a:spLocks/>
              </p:cNvSpPr>
              <p:nvPr/>
            </p:nvSpPr>
            <p:spPr bwMode="auto">
              <a:xfrm>
                <a:off x="3286" y="2171"/>
                <a:ext cx="24" cy="24"/>
              </a:xfrm>
              <a:custGeom>
                <a:avLst/>
                <a:gdLst>
                  <a:gd name="T0" fmla="*/ 11 w 50"/>
                  <a:gd name="T1" fmla="*/ 1 h 48"/>
                  <a:gd name="T2" fmla="*/ 10 w 50"/>
                  <a:gd name="T3" fmla="*/ 1 h 48"/>
                  <a:gd name="T4" fmla="*/ 9 w 50"/>
                  <a:gd name="T5" fmla="*/ 1 h 48"/>
                  <a:gd name="T6" fmla="*/ 8 w 50"/>
                  <a:gd name="T7" fmla="*/ 2 h 48"/>
                  <a:gd name="T8" fmla="*/ 7 w 50"/>
                  <a:gd name="T9" fmla="*/ 3 h 48"/>
                  <a:gd name="T10" fmla="*/ 7 w 50"/>
                  <a:gd name="T11" fmla="*/ 3 h 48"/>
                  <a:gd name="T12" fmla="*/ 6 w 50"/>
                  <a:gd name="T13" fmla="*/ 3 h 48"/>
                  <a:gd name="T14" fmla="*/ 5 w 50"/>
                  <a:gd name="T15" fmla="*/ 5 h 48"/>
                  <a:gd name="T16" fmla="*/ 5 w 50"/>
                  <a:gd name="T17" fmla="*/ 5 h 48"/>
                  <a:gd name="T18" fmla="*/ 4 w 50"/>
                  <a:gd name="T19" fmla="*/ 6 h 48"/>
                  <a:gd name="T20" fmla="*/ 3 w 50"/>
                  <a:gd name="T21" fmla="*/ 6 h 48"/>
                  <a:gd name="T22" fmla="*/ 3 w 50"/>
                  <a:gd name="T23" fmla="*/ 7 h 48"/>
                  <a:gd name="T24" fmla="*/ 2 w 50"/>
                  <a:gd name="T25" fmla="*/ 8 h 48"/>
                  <a:gd name="T26" fmla="*/ 1 w 50"/>
                  <a:gd name="T27" fmla="*/ 9 h 48"/>
                  <a:gd name="T28" fmla="*/ 1 w 50"/>
                  <a:gd name="T29" fmla="*/ 10 h 48"/>
                  <a:gd name="T30" fmla="*/ 0 w 50"/>
                  <a:gd name="T31" fmla="*/ 11 h 48"/>
                  <a:gd name="T32" fmla="*/ 0 w 50"/>
                  <a:gd name="T33" fmla="*/ 12 h 48"/>
                  <a:gd name="T34" fmla="*/ 1 w 50"/>
                  <a:gd name="T35" fmla="*/ 12 h 48"/>
                  <a:gd name="T36" fmla="*/ 1 w 50"/>
                  <a:gd name="T37" fmla="*/ 11 h 48"/>
                  <a:gd name="T38" fmla="*/ 2 w 50"/>
                  <a:gd name="T39" fmla="*/ 10 h 48"/>
                  <a:gd name="T40" fmla="*/ 3 w 50"/>
                  <a:gd name="T41" fmla="*/ 9 h 48"/>
                  <a:gd name="T42" fmla="*/ 3 w 50"/>
                  <a:gd name="T43" fmla="*/ 9 h 48"/>
                  <a:gd name="T44" fmla="*/ 4 w 50"/>
                  <a:gd name="T45" fmla="*/ 7 h 48"/>
                  <a:gd name="T46" fmla="*/ 4 w 50"/>
                  <a:gd name="T47" fmla="*/ 6 h 48"/>
                  <a:gd name="T48" fmla="*/ 5 w 50"/>
                  <a:gd name="T49" fmla="*/ 6 h 48"/>
                  <a:gd name="T50" fmla="*/ 6 w 50"/>
                  <a:gd name="T51" fmla="*/ 6 h 48"/>
                  <a:gd name="T52" fmla="*/ 6 w 50"/>
                  <a:gd name="T53" fmla="*/ 5 h 48"/>
                  <a:gd name="T54" fmla="*/ 7 w 50"/>
                  <a:gd name="T55" fmla="*/ 5 h 48"/>
                  <a:gd name="T56" fmla="*/ 8 w 50"/>
                  <a:gd name="T57" fmla="*/ 3 h 48"/>
                  <a:gd name="T58" fmla="*/ 8 w 50"/>
                  <a:gd name="T59" fmla="*/ 3 h 48"/>
                  <a:gd name="T60" fmla="*/ 9 w 50"/>
                  <a:gd name="T61" fmla="*/ 3 h 48"/>
                  <a:gd name="T62" fmla="*/ 10 w 50"/>
                  <a:gd name="T63" fmla="*/ 2 h 48"/>
                  <a:gd name="T64" fmla="*/ 11 w 50"/>
                  <a:gd name="T65" fmla="*/ 2 h 48"/>
                  <a:gd name="T66" fmla="*/ 11 w 50"/>
                  <a:gd name="T67" fmla="*/ 1 h 48"/>
                  <a:gd name="T68" fmla="*/ 11 w 50"/>
                  <a:gd name="T69" fmla="*/ 1 h 48"/>
                  <a:gd name="T70" fmla="*/ 12 w 50"/>
                  <a:gd name="T71" fmla="*/ 1 h 48"/>
                  <a:gd name="T72" fmla="*/ 11 w 50"/>
                  <a:gd name="T73" fmla="*/ 1 h 48"/>
                  <a:gd name="T74" fmla="*/ 11 w 50"/>
                  <a:gd name="T75" fmla="*/ 0 h 48"/>
                  <a:gd name="T76" fmla="*/ 11 w 50"/>
                  <a:gd name="T77" fmla="*/ 1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
                  <a:gd name="T118" fmla="*/ 0 h 48"/>
                  <a:gd name="T119" fmla="*/ 50 w 50"/>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 h="48">
                    <a:moveTo>
                      <a:pt x="50" y="1"/>
                    </a:moveTo>
                    <a:lnTo>
                      <a:pt x="46" y="1"/>
                    </a:lnTo>
                    <a:lnTo>
                      <a:pt x="44" y="2"/>
                    </a:lnTo>
                    <a:lnTo>
                      <a:pt x="42" y="2"/>
                    </a:lnTo>
                    <a:lnTo>
                      <a:pt x="40" y="3"/>
                    </a:lnTo>
                    <a:lnTo>
                      <a:pt x="38" y="4"/>
                    </a:lnTo>
                    <a:lnTo>
                      <a:pt x="37" y="7"/>
                    </a:lnTo>
                    <a:lnTo>
                      <a:pt x="35" y="8"/>
                    </a:lnTo>
                    <a:lnTo>
                      <a:pt x="33" y="9"/>
                    </a:lnTo>
                    <a:lnTo>
                      <a:pt x="32" y="10"/>
                    </a:lnTo>
                    <a:lnTo>
                      <a:pt x="30" y="11"/>
                    </a:lnTo>
                    <a:lnTo>
                      <a:pt x="29" y="12"/>
                    </a:lnTo>
                    <a:lnTo>
                      <a:pt x="27" y="13"/>
                    </a:lnTo>
                    <a:lnTo>
                      <a:pt x="25" y="15"/>
                    </a:lnTo>
                    <a:lnTo>
                      <a:pt x="24" y="16"/>
                    </a:lnTo>
                    <a:lnTo>
                      <a:pt x="22" y="17"/>
                    </a:lnTo>
                    <a:lnTo>
                      <a:pt x="21" y="18"/>
                    </a:lnTo>
                    <a:lnTo>
                      <a:pt x="20" y="20"/>
                    </a:lnTo>
                    <a:lnTo>
                      <a:pt x="18" y="21"/>
                    </a:lnTo>
                    <a:lnTo>
                      <a:pt x="16" y="23"/>
                    </a:lnTo>
                    <a:lnTo>
                      <a:pt x="15" y="24"/>
                    </a:lnTo>
                    <a:lnTo>
                      <a:pt x="14" y="26"/>
                    </a:lnTo>
                    <a:lnTo>
                      <a:pt x="13" y="27"/>
                    </a:lnTo>
                    <a:lnTo>
                      <a:pt x="12" y="28"/>
                    </a:lnTo>
                    <a:lnTo>
                      <a:pt x="10" y="30"/>
                    </a:lnTo>
                    <a:lnTo>
                      <a:pt x="9" y="32"/>
                    </a:lnTo>
                    <a:lnTo>
                      <a:pt x="8" y="33"/>
                    </a:lnTo>
                    <a:lnTo>
                      <a:pt x="6" y="35"/>
                    </a:lnTo>
                    <a:lnTo>
                      <a:pt x="5" y="36"/>
                    </a:lnTo>
                    <a:lnTo>
                      <a:pt x="4" y="38"/>
                    </a:lnTo>
                    <a:lnTo>
                      <a:pt x="2" y="40"/>
                    </a:lnTo>
                    <a:lnTo>
                      <a:pt x="1" y="41"/>
                    </a:lnTo>
                    <a:lnTo>
                      <a:pt x="1" y="43"/>
                    </a:lnTo>
                    <a:lnTo>
                      <a:pt x="0" y="45"/>
                    </a:lnTo>
                    <a:lnTo>
                      <a:pt x="4" y="48"/>
                    </a:lnTo>
                    <a:lnTo>
                      <a:pt x="5" y="46"/>
                    </a:lnTo>
                    <a:lnTo>
                      <a:pt x="6" y="45"/>
                    </a:lnTo>
                    <a:lnTo>
                      <a:pt x="7" y="42"/>
                    </a:lnTo>
                    <a:lnTo>
                      <a:pt x="8" y="41"/>
                    </a:lnTo>
                    <a:lnTo>
                      <a:pt x="9" y="39"/>
                    </a:lnTo>
                    <a:lnTo>
                      <a:pt x="10" y="38"/>
                    </a:lnTo>
                    <a:lnTo>
                      <a:pt x="12" y="36"/>
                    </a:lnTo>
                    <a:lnTo>
                      <a:pt x="13" y="34"/>
                    </a:lnTo>
                    <a:lnTo>
                      <a:pt x="14" y="33"/>
                    </a:lnTo>
                    <a:lnTo>
                      <a:pt x="15" y="32"/>
                    </a:lnTo>
                    <a:lnTo>
                      <a:pt x="16" y="31"/>
                    </a:lnTo>
                    <a:lnTo>
                      <a:pt x="17" y="28"/>
                    </a:lnTo>
                    <a:lnTo>
                      <a:pt x="18" y="27"/>
                    </a:lnTo>
                    <a:lnTo>
                      <a:pt x="20" y="26"/>
                    </a:lnTo>
                    <a:lnTo>
                      <a:pt x="22" y="25"/>
                    </a:lnTo>
                    <a:lnTo>
                      <a:pt x="23" y="24"/>
                    </a:lnTo>
                    <a:lnTo>
                      <a:pt x="24" y="23"/>
                    </a:lnTo>
                    <a:lnTo>
                      <a:pt x="25" y="20"/>
                    </a:lnTo>
                    <a:lnTo>
                      <a:pt x="27" y="19"/>
                    </a:lnTo>
                    <a:lnTo>
                      <a:pt x="29" y="18"/>
                    </a:lnTo>
                    <a:lnTo>
                      <a:pt x="30" y="17"/>
                    </a:lnTo>
                    <a:lnTo>
                      <a:pt x="31" y="16"/>
                    </a:lnTo>
                    <a:lnTo>
                      <a:pt x="33" y="15"/>
                    </a:lnTo>
                    <a:lnTo>
                      <a:pt x="35" y="13"/>
                    </a:lnTo>
                    <a:lnTo>
                      <a:pt x="36" y="12"/>
                    </a:lnTo>
                    <a:lnTo>
                      <a:pt x="38" y="11"/>
                    </a:lnTo>
                    <a:lnTo>
                      <a:pt x="39" y="10"/>
                    </a:lnTo>
                    <a:lnTo>
                      <a:pt x="42" y="9"/>
                    </a:lnTo>
                    <a:lnTo>
                      <a:pt x="43" y="8"/>
                    </a:lnTo>
                    <a:lnTo>
                      <a:pt x="45" y="7"/>
                    </a:lnTo>
                    <a:lnTo>
                      <a:pt x="46" y="5"/>
                    </a:lnTo>
                    <a:lnTo>
                      <a:pt x="48" y="4"/>
                    </a:lnTo>
                    <a:lnTo>
                      <a:pt x="45" y="3"/>
                    </a:lnTo>
                    <a:lnTo>
                      <a:pt x="48" y="4"/>
                    </a:lnTo>
                    <a:lnTo>
                      <a:pt x="48" y="3"/>
                    </a:lnTo>
                    <a:lnTo>
                      <a:pt x="50" y="3"/>
                    </a:lnTo>
                    <a:lnTo>
                      <a:pt x="50" y="2"/>
                    </a:lnTo>
                    <a:lnTo>
                      <a:pt x="50" y="1"/>
                    </a:lnTo>
                    <a:lnTo>
                      <a:pt x="48" y="1"/>
                    </a:lnTo>
                    <a:lnTo>
                      <a:pt x="48" y="0"/>
                    </a:lnTo>
                    <a:lnTo>
                      <a:pt x="47" y="0"/>
                    </a:lnTo>
                    <a:lnTo>
                      <a:pt x="46" y="0"/>
                    </a:lnTo>
                    <a:lnTo>
                      <a:pt x="46" y="1"/>
                    </a:lnTo>
                    <a:lnTo>
                      <a:pt x="50" y="1"/>
                    </a:lnTo>
                    <a:close/>
                  </a:path>
                </a:pathLst>
              </a:custGeom>
              <a:solidFill>
                <a:srgbClr val="000000"/>
              </a:solidFill>
              <a:ln w="9525">
                <a:noFill/>
                <a:round/>
                <a:headEnd/>
                <a:tailEnd/>
              </a:ln>
            </p:spPr>
            <p:txBody>
              <a:bodyPr/>
              <a:lstStyle/>
              <a:p>
                <a:endParaRPr lang="en-GB"/>
              </a:p>
            </p:txBody>
          </p:sp>
          <p:sp>
            <p:nvSpPr>
              <p:cNvPr id="554" name="Freeform 467"/>
              <p:cNvSpPr>
                <a:spLocks/>
              </p:cNvSpPr>
              <p:nvPr/>
            </p:nvSpPr>
            <p:spPr bwMode="auto">
              <a:xfrm>
                <a:off x="3308" y="2171"/>
                <a:ext cx="7" cy="11"/>
              </a:xfrm>
              <a:custGeom>
                <a:avLst/>
                <a:gdLst>
                  <a:gd name="T0" fmla="*/ 3 w 15"/>
                  <a:gd name="T1" fmla="*/ 6 h 22"/>
                  <a:gd name="T2" fmla="*/ 3 w 15"/>
                  <a:gd name="T3" fmla="*/ 5 h 22"/>
                  <a:gd name="T4" fmla="*/ 1 w 15"/>
                  <a:gd name="T5" fmla="*/ 0 h 22"/>
                  <a:gd name="T6" fmla="*/ 0 w 15"/>
                  <a:gd name="T7" fmla="*/ 1 h 22"/>
                  <a:gd name="T8" fmla="*/ 2 w 15"/>
                  <a:gd name="T9" fmla="*/ 5 h 22"/>
                  <a:gd name="T10" fmla="*/ 2 w 15"/>
                  <a:gd name="T11" fmla="*/ 5 h 22"/>
                  <a:gd name="T12" fmla="*/ 2 w 15"/>
                  <a:gd name="T13" fmla="*/ 5 h 22"/>
                  <a:gd name="T14" fmla="*/ 2 w 15"/>
                  <a:gd name="T15" fmla="*/ 6 h 22"/>
                  <a:gd name="T16" fmla="*/ 3 w 15"/>
                  <a:gd name="T17" fmla="*/ 6 h 22"/>
                  <a:gd name="T18" fmla="*/ 3 w 15"/>
                  <a:gd name="T19" fmla="*/ 6 h 22"/>
                  <a:gd name="T20" fmla="*/ 3 w 15"/>
                  <a:gd name="T21" fmla="*/ 6 h 22"/>
                  <a:gd name="T22" fmla="*/ 3 w 15"/>
                  <a:gd name="T23" fmla="*/ 5 h 22"/>
                  <a:gd name="T24" fmla="*/ 3 w 15"/>
                  <a:gd name="T25" fmla="*/ 5 h 22"/>
                  <a:gd name="T26" fmla="*/ 3 w 15"/>
                  <a:gd name="T27" fmla="*/ 5 h 22"/>
                  <a:gd name="T28" fmla="*/ 3 w 15"/>
                  <a:gd name="T29" fmla="*/ 5 h 22"/>
                  <a:gd name="T30" fmla="*/ 3 w 15"/>
                  <a:gd name="T31" fmla="*/ 5 h 22"/>
                  <a:gd name="T32" fmla="*/ 3 w 15"/>
                  <a:gd name="T33" fmla="*/ 6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22"/>
                  <a:gd name="T53" fmla="*/ 15 w 15"/>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22">
                    <a:moveTo>
                      <a:pt x="13" y="22"/>
                    </a:moveTo>
                    <a:lnTo>
                      <a:pt x="14" y="18"/>
                    </a:lnTo>
                    <a:lnTo>
                      <a:pt x="5" y="0"/>
                    </a:lnTo>
                    <a:lnTo>
                      <a:pt x="0" y="2"/>
                    </a:lnTo>
                    <a:lnTo>
                      <a:pt x="10" y="20"/>
                    </a:lnTo>
                    <a:lnTo>
                      <a:pt x="10" y="17"/>
                    </a:lnTo>
                    <a:lnTo>
                      <a:pt x="10" y="20"/>
                    </a:lnTo>
                    <a:lnTo>
                      <a:pt x="10" y="22"/>
                    </a:lnTo>
                    <a:lnTo>
                      <a:pt x="12" y="22"/>
                    </a:lnTo>
                    <a:lnTo>
                      <a:pt x="13" y="22"/>
                    </a:lnTo>
                    <a:lnTo>
                      <a:pt x="14" y="22"/>
                    </a:lnTo>
                    <a:lnTo>
                      <a:pt x="14" y="20"/>
                    </a:lnTo>
                    <a:lnTo>
                      <a:pt x="15" y="20"/>
                    </a:lnTo>
                    <a:lnTo>
                      <a:pt x="15" y="19"/>
                    </a:lnTo>
                    <a:lnTo>
                      <a:pt x="14" y="19"/>
                    </a:lnTo>
                    <a:lnTo>
                      <a:pt x="14" y="18"/>
                    </a:lnTo>
                    <a:lnTo>
                      <a:pt x="13" y="22"/>
                    </a:lnTo>
                    <a:close/>
                  </a:path>
                </a:pathLst>
              </a:custGeom>
              <a:solidFill>
                <a:srgbClr val="000000"/>
              </a:solidFill>
              <a:ln w="9525">
                <a:noFill/>
                <a:round/>
                <a:headEnd/>
                <a:tailEnd/>
              </a:ln>
            </p:spPr>
            <p:txBody>
              <a:bodyPr/>
              <a:lstStyle/>
              <a:p>
                <a:endParaRPr lang="en-GB"/>
              </a:p>
            </p:txBody>
          </p:sp>
          <p:sp>
            <p:nvSpPr>
              <p:cNvPr id="555" name="Freeform 468"/>
              <p:cNvSpPr>
                <a:spLocks/>
              </p:cNvSpPr>
              <p:nvPr/>
            </p:nvSpPr>
            <p:spPr bwMode="auto">
              <a:xfrm>
                <a:off x="3294" y="2180"/>
                <a:ext cx="20" cy="21"/>
              </a:xfrm>
              <a:custGeom>
                <a:avLst/>
                <a:gdLst>
                  <a:gd name="T0" fmla="*/ 1 w 41"/>
                  <a:gd name="T1" fmla="*/ 10 h 41"/>
                  <a:gd name="T2" fmla="*/ 1 w 41"/>
                  <a:gd name="T3" fmla="*/ 10 h 41"/>
                  <a:gd name="T4" fmla="*/ 1 w 41"/>
                  <a:gd name="T5" fmla="*/ 9 h 41"/>
                  <a:gd name="T6" fmla="*/ 2 w 41"/>
                  <a:gd name="T7" fmla="*/ 8 h 41"/>
                  <a:gd name="T8" fmla="*/ 3 w 41"/>
                  <a:gd name="T9" fmla="*/ 8 h 41"/>
                  <a:gd name="T10" fmla="*/ 3 w 41"/>
                  <a:gd name="T11" fmla="*/ 7 h 41"/>
                  <a:gd name="T12" fmla="*/ 3 w 41"/>
                  <a:gd name="T13" fmla="*/ 7 h 41"/>
                  <a:gd name="T14" fmla="*/ 4 w 41"/>
                  <a:gd name="T15" fmla="*/ 6 h 41"/>
                  <a:gd name="T16" fmla="*/ 5 w 41"/>
                  <a:gd name="T17" fmla="*/ 6 h 41"/>
                  <a:gd name="T18" fmla="*/ 5 w 41"/>
                  <a:gd name="T19" fmla="*/ 5 h 41"/>
                  <a:gd name="T20" fmla="*/ 6 w 41"/>
                  <a:gd name="T21" fmla="*/ 4 h 41"/>
                  <a:gd name="T22" fmla="*/ 6 w 41"/>
                  <a:gd name="T23" fmla="*/ 4 h 41"/>
                  <a:gd name="T24" fmla="*/ 7 w 41"/>
                  <a:gd name="T25" fmla="*/ 3 h 41"/>
                  <a:gd name="T26" fmla="*/ 8 w 41"/>
                  <a:gd name="T27" fmla="*/ 3 h 41"/>
                  <a:gd name="T28" fmla="*/ 8 w 41"/>
                  <a:gd name="T29" fmla="*/ 2 h 41"/>
                  <a:gd name="T30" fmla="*/ 9 w 41"/>
                  <a:gd name="T31" fmla="*/ 2 h 41"/>
                  <a:gd name="T32" fmla="*/ 10 w 41"/>
                  <a:gd name="T33" fmla="*/ 2 h 41"/>
                  <a:gd name="T34" fmla="*/ 9 w 41"/>
                  <a:gd name="T35" fmla="*/ 1 h 41"/>
                  <a:gd name="T36" fmla="*/ 8 w 41"/>
                  <a:gd name="T37" fmla="*/ 1 h 41"/>
                  <a:gd name="T38" fmla="*/ 7 w 41"/>
                  <a:gd name="T39" fmla="*/ 2 h 41"/>
                  <a:gd name="T40" fmla="*/ 7 w 41"/>
                  <a:gd name="T41" fmla="*/ 2 h 41"/>
                  <a:gd name="T42" fmla="*/ 6 w 41"/>
                  <a:gd name="T43" fmla="*/ 3 h 41"/>
                  <a:gd name="T44" fmla="*/ 5 w 41"/>
                  <a:gd name="T45" fmla="*/ 3 h 41"/>
                  <a:gd name="T46" fmla="*/ 5 w 41"/>
                  <a:gd name="T47" fmla="*/ 4 h 41"/>
                  <a:gd name="T48" fmla="*/ 4 w 41"/>
                  <a:gd name="T49" fmla="*/ 4 h 41"/>
                  <a:gd name="T50" fmla="*/ 3 w 41"/>
                  <a:gd name="T51" fmla="*/ 5 h 41"/>
                  <a:gd name="T52" fmla="*/ 3 w 41"/>
                  <a:gd name="T53" fmla="*/ 6 h 41"/>
                  <a:gd name="T54" fmla="*/ 2 w 41"/>
                  <a:gd name="T55" fmla="*/ 6 h 41"/>
                  <a:gd name="T56" fmla="*/ 2 w 41"/>
                  <a:gd name="T57" fmla="*/ 7 h 41"/>
                  <a:gd name="T58" fmla="*/ 1 w 41"/>
                  <a:gd name="T59" fmla="*/ 8 h 41"/>
                  <a:gd name="T60" fmla="*/ 1 w 41"/>
                  <a:gd name="T61" fmla="*/ 8 h 41"/>
                  <a:gd name="T62" fmla="*/ 0 w 41"/>
                  <a:gd name="T63" fmla="*/ 9 h 41"/>
                  <a:gd name="T64" fmla="*/ 0 w 41"/>
                  <a:gd name="T65" fmla="*/ 10 h 41"/>
                  <a:gd name="T66" fmla="*/ 1 w 41"/>
                  <a:gd name="T67" fmla="*/ 10 h 41"/>
                  <a:gd name="T68" fmla="*/ 0 w 41"/>
                  <a:gd name="T69" fmla="*/ 10 h 41"/>
                  <a:gd name="T70" fmla="*/ 0 w 41"/>
                  <a:gd name="T71" fmla="*/ 11 h 41"/>
                  <a:gd name="T72" fmla="*/ 0 w 41"/>
                  <a:gd name="T73" fmla="*/ 11 h 41"/>
                  <a:gd name="T74" fmla="*/ 1 w 41"/>
                  <a:gd name="T75" fmla="*/ 10 h 41"/>
                  <a:gd name="T76" fmla="*/ 0 w 41"/>
                  <a:gd name="T77" fmla="*/ 11 h 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41"/>
                  <a:gd name="T119" fmla="*/ 41 w 41"/>
                  <a:gd name="T120" fmla="*/ 41 h 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41">
                    <a:moveTo>
                      <a:pt x="1" y="41"/>
                    </a:moveTo>
                    <a:lnTo>
                      <a:pt x="5" y="40"/>
                    </a:lnTo>
                    <a:lnTo>
                      <a:pt x="5" y="39"/>
                    </a:lnTo>
                    <a:lnTo>
                      <a:pt x="6" y="38"/>
                    </a:lnTo>
                    <a:lnTo>
                      <a:pt x="7" y="37"/>
                    </a:lnTo>
                    <a:lnTo>
                      <a:pt x="7" y="35"/>
                    </a:lnTo>
                    <a:lnTo>
                      <a:pt x="8" y="33"/>
                    </a:lnTo>
                    <a:lnTo>
                      <a:pt x="10" y="32"/>
                    </a:lnTo>
                    <a:lnTo>
                      <a:pt x="11" y="31"/>
                    </a:lnTo>
                    <a:lnTo>
                      <a:pt x="12" y="30"/>
                    </a:lnTo>
                    <a:lnTo>
                      <a:pt x="12" y="29"/>
                    </a:lnTo>
                    <a:lnTo>
                      <a:pt x="13" y="28"/>
                    </a:lnTo>
                    <a:lnTo>
                      <a:pt x="14" y="27"/>
                    </a:lnTo>
                    <a:lnTo>
                      <a:pt x="15" y="25"/>
                    </a:lnTo>
                    <a:lnTo>
                      <a:pt x="16" y="24"/>
                    </a:lnTo>
                    <a:lnTo>
                      <a:pt x="18" y="23"/>
                    </a:lnTo>
                    <a:lnTo>
                      <a:pt x="19" y="22"/>
                    </a:lnTo>
                    <a:lnTo>
                      <a:pt x="20" y="21"/>
                    </a:lnTo>
                    <a:lnTo>
                      <a:pt x="21" y="20"/>
                    </a:lnTo>
                    <a:lnTo>
                      <a:pt x="22" y="18"/>
                    </a:lnTo>
                    <a:lnTo>
                      <a:pt x="23" y="17"/>
                    </a:lnTo>
                    <a:lnTo>
                      <a:pt x="25" y="16"/>
                    </a:lnTo>
                    <a:lnTo>
                      <a:pt x="26" y="15"/>
                    </a:lnTo>
                    <a:lnTo>
                      <a:pt x="27" y="14"/>
                    </a:lnTo>
                    <a:lnTo>
                      <a:pt x="29" y="13"/>
                    </a:lnTo>
                    <a:lnTo>
                      <a:pt x="30" y="12"/>
                    </a:lnTo>
                    <a:lnTo>
                      <a:pt x="31" y="12"/>
                    </a:lnTo>
                    <a:lnTo>
                      <a:pt x="33" y="10"/>
                    </a:lnTo>
                    <a:lnTo>
                      <a:pt x="34" y="9"/>
                    </a:lnTo>
                    <a:lnTo>
                      <a:pt x="35" y="8"/>
                    </a:lnTo>
                    <a:lnTo>
                      <a:pt x="37" y="7"/>
                    </a:lnTo>
                    <a:lnTo>
                      <a:pt x="38" y="7"/>
                    </a:lnTo>
                    <a:lnTo>
                      <a:pt x="40" y="6"/>
                    </a:lnTo>
                    <a:lnTo>
                      <a:pt x="41" y="5"/>
                    </a:lnTo>
                    <a:lnTo>
                      <a:pt x="38" y="0"/>
                    </a:lnTo>
                    <a:lnTo>
                      <a:pt x="37" y="1"/>
                    </a:lnTo>
                    <a:lnTo>
                      <a:pt x="36" y="2"/>
                    </a:lnTo>
                    <a:lnTo>
                      <a:pt x="34" y="3"/>
                    </a:lnTo>
                    <a:lnTo>
                      <a:pt x="33" y="5"/>
                    </a:lnTo>
                    <a:lnTo>
                      <a:pt x="31" y="5"/>
                    </a:lnTo>
                    <a:lnTo>
                      <a:pt x="30" y="6"/>
                    </a:lnTo>
                    <a:lnTo>
                      <a:pt x="28" y="7"/>
                    </a:lnTo>
                    <a:lnTo>
                      <a:pt x="27" y="8"/>
                    </a:lnTo>
                    <a:lnTo>
                      <a:pt x="26" y="9"/>
                    </a:lnTo>
                    <a:lnTo>
                      <a:pt x="25" y="10"/>
                    </a:lnTo>
                    <a:lnTo>
                      <a:pt x="23" y="12"/>
                    </a:lnTo>
                    <a:lnTo>
                      <a:pt x="21" y="13"/>
                    </a:lnTo>
                    <a:lnTo>
                      <a:pt x="20" y="14"/>
                    </a:lnTo>
                    <a:lnTo>
                      <a:pt x="19" y="15"/>
                    </a:lnTo>
                    <a:lnTo>
                      <a:pt x="18" y="16"/>
                    </a:lnTo>
                    <a:lnTo>
                      <a:pt x="16" y="17"/>
                    </a:lnTo>
                    <a:lnTo>
                      <a:pt x="15" y="18"/>
                    </a:lnTo>
                    <a:lnTo>
                      <a:pt x="14" y="20"/>
                    </a:lnTo>
                    <a:lnTo>
                      <a:pt x="13" y="21"/>
                    </a:lnTo>
                    <a:lnTo>
                      <a:pt x="12" y="22"/>
                    </a:lnTo>
                    <a:lnTo>
                      <a:pt x="11" y="23"/>
                    </a:lnTo>
                    <a:lnTo>
                      <a:pt x="10" y="24"/>
                    </a:lnTo>
                    <a:lnTo>
                      <a:pt x="8" y="25"/>
                    </a:lnTo>
                    <a:lnTo>
                      <a:pt x="7" y="27"/>
                    </a:lnTo>
                    <a:lnTo>
                      <a:pt x="6" y="29"/>
                    </a:lnTo>
                    <a:lnTo>
                      <a:pt x="6" y="30"/>
                    </a:lnTo>
                    <a:lnTo>
                      <a:pt x="5" y="31"/>
                    </a:lnTo>
                    <a:lnTo>
                      <a:pt x="4" y="32"/>
                    </a:lnTo>
                    <a:lnTo>
                      <a:pt x="3" y="33"/>
                    </a:lnTo>
                    <a:lnTo>
                      <a:pt x="1" y="36"/>
                    </a:lnTo>
                    <a:lnTo>
                      <a:pt x="1" y="37"/>
                    </a:lnTo>
                    <a:lnTo>
                      <a:pt x="0" y="38"/>
                    </a:lnTo>
                    <a:lnTo>
                      <a:pt x="4" y="37"/>
                    </a:lnTo>
                    <a:lnTo>
                      <a:pt x="0" y="38"/>
                    </a:lnTo>
                    <a:lnTo>
                      <a:pt x="0" y="39"/>
                    </a:lnTo>
                    <a:lnTo>
                      <a:pt x="0" y="40"/>
                    </a:lnTo>
                    <a:lnTo>
                      <a:pt x="0" y="41"/>
                    </a:lnTo>
                    <a:lnTo>
                      <a:pt x="1" y="41"/>
                    </a:lnTo>
                    <a:lnTo>
                      <a:pt x="3" y="41"/>
                    </a:lnTo>
                    <a:lnTo>
                      <a:pt x="4" y="41"/>
                    </a:lnTo>
                    <a:lnTo>
                      <a:pt x="4" y="40"/>
                    </a:lnTo>
                    <a:lnTo>
                      <a:pt x="5" y="40"/>
                    </a:lnTo>
                    <a:lnTo>
                      <a:pt x="1" y="41"/>
                    </a:lnTo>
                    <a:close/>
                  </a:path>
                </a:pathLst>
              </a:custGeom>
              <a:solidFill>
                <a:srgbClr val="000000"/>
              </a:solidFill>
              <a:ln w="9525">
                <a:noFill/>
                <a:round/>
                <a:headEnd/>
                <a:tailEnd/>
              </a:ln>
            </p:spPr>
            <p:txBody>
              <a:bodyPr/>
              <a:lstStyle/>
              <a:p>
                <a:endParaRPr lang="en-GB"/>
              </a:p>
            </p:txBody>
          </p:sp>
          <p:sp>
            <p:nvSpPr>
              <p:cNvPr id="556" name="Freeform 469"/>
              <p:cNvSpPr>
                <a:spLocks/>
              </p:cNvSpPr>
              <p:nvPr/>
            </p:nvSpPr>
            <p:spPr bwMode="auto">
              <a:xfrm>
                <a:off x="3285" y="2193"/>
                <a:ext cx="11" cy="8"/>
              </a:xfrm>
              <a:custGeom>
                <a:avLst/>
                <a:gdLst>
                  <a:gd name="T0" fmla="*/ 1 w 22"/>
                  <a:gd name="T1" fmla="*/ 1 h 16"/>
                  <a:gd name="T2" fmla="*/ 1 w 22"/>
                  <a:gd name="T3" fmla="*/ 1 h 16"/>
                  <a:gd name="T4" fmla="*/ 5 w 22"/>
                  <a:gd name="T5" fmla="*/ 4 h 16"/>
                  <a:gd name="T6" fmla="*/ 6 w 22"/>
                  <a:gd name="T7" fmla="*/ 3 h 16"/>
                  <a:gd name="T8" fmla="*/ 1 w 22"/>
                  <a:gd name="T9" fmla="*/ 1 h 16"/>
                  <a:gd name="T10" fmla="*/ 1 w 22"/>
                  <a:gd name="T11" fmla="*/ 1 h 16"/>
                  <a:gd name="T12" fmla="*/ 1 w 22"/>
                  <a:gd name="T13" fmla="*/ 1 h 16"/>
                  <a:gd name="T14" fmla="*/ 1 w 22"/>
                  <a:gd name="T15" fmla="*/ 0 h 16"/>
                  <a:gd name="T16" fmla="*/ 1 w 22"/>
                  <a:gd name="T17" fmla="*/ 0 h 16"/>
                  <a:gd name="T18" fmla="*/ 1 w 22"/>
                  <a:gd name="T19" fmla="*/ 1 h 16"/>
                  <a:gd name="T20" fmla="*/ 0 w 22"/>
                  <a:gd name="T21" fmla="*/ 1 h 16"/>
                  <a:gd name="T22" fmla="*/ 0 w 22"/>
                  <a:gd name="T23" fmla="*/ 1 h 16"/>
                  <a:gd name="T24" fmla="*/ 1 w 22"/>
                  <a:gd name="T25" fmla="*/ 1 h 16"/>
                  <a:gd name="T26" fmla="*/ 1 w 22"/>
                  <a:gd name="T27" fmla="*/ 1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6"/>
                  <a:gd name="T44" fmla="*/ 22 w 2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6">
                    <a:moveTo>
                      <a:pt x="1" y="2"/>
                    </a:moveTo>
                    <a:lnTo>
                      <a:pt x="1" y="5"/>
                    </a:lnTo>
                    <a:lnTo>
                      <a:pt x="19" y="16"/>
                    </a:lnTo>
                    <a:lnTo>
                      <a:pt x="22" y="12"/>
                    </a:lnTo>
                    <a:lnTo>
                      <a:pt x="3" y="2"/>
                    </a:lnTo>
                    <a:lnTo>
                      <a:pt x="5" y="5"/>
                    </a:lnTo>
                    <a:lnTo>
                      <a:pt x="3" y="2"/>
                    </a:lnTo>
                    <a:lnTo>
                      <a:pt x="3" y="0"/>
                    </a:lnTo>
                    <a:lnTo>
                      <a:pt x="2" y="0"/>
                    </a:lnTo>
                    <a:lnTo>
                      <a:pt x="1" y="2"/>
                    </a:lnTo>
                    <a:lnTo>
                      <a:pt x="0" y="3"/>
                    </a:lnTo>
                    <a:lnTo>
                      <a:pt x="0" y="4"/>
                    </a:lnTo>
                    <a:lnTo>
                      <a:pt x="1" y="5"/>
                    </a:lnTo>
                    <a:lnTo>
                      <a:pt x="1" y="2"/>
                    </a:lnTo>
                    <a:close/>
                  </a:path>
                </a:pathLst>
              </a:custGeom>
              <a:solidFill>
                <a:srgbClr val="000000"/>
              </a:solidFill>
              <a:ln w="9525">
                <a:noFill/>
                <a:round/>
                <a:headEnd/>
                <a:tailEnd/>
              </a:ln>
            </p:spPr>
            <p:txBody>
              <a:bodyPr/>
              <a:lstStyle/>
              <a:p>
                <a:endParaRPr lang="en-GB"/>
              </a:p>
            </p:txBody>
          </p:sp>
          <p:sp>
            <p:nvSpPr>
              <p:cNvPr id="557" name="Freeform 470"/>
              <p:cNvSpPr>
                <a:spLocks noEditPoints="1"/>
              </p:cNvSpPr>
              <p:nvPr/>
            </p:nvSpPr>
            <p:spPr bwMode="auto">
              <a:xfrm>
                <a:off x="3277" y="2164"/>
                <a:ext cx="125" cy="125"/>
              </a:xfrm>
              <a:custGeom>
                <a:avLst/>
                <a:gdLst>
                  <a:gd name="T0" fmla="*/ 0 w 250"/>
                  <a:gd name="T1" fmla="*/ 34 h 250"/>
                  <a:gd name="T2" fmla="*/ 0 w 250"/>
                  <a:gd name="T3" fmla="*/ 31 h 250"/>
                  <a:gd name="T4" fmla="*/ 1 w 250"/>
                  <a:gd name="T5" fmla="*/ 27 h 250"/>
                  <a:gd name="T6" fmla="*/ 5 w 250"/>
                  <a:gd name="T7" fmla="*/ 27 h 250"/>
                  <a:gd name="T8" fmla="*/ 4 w 250"/>
                  <a:gd name="T9" fmla="*/ 30 h 250"/>
                  <a:gd name="T10" fmla="*/ 4 w 250"/>
                  <a:gd name="T11" fmla="*/ 33 h 250"/>
                  <a:gd name="T12" fmla="*/ 5 w 250"/>
                  <a:gd name="T13" fmla="*/ 35 h 250"/>
                  <a:gd name="T14" fmla="*/ 13 w 250"/>
                  <a:gd name="T15" fmla="*/ 56 h 250"/>
                  <a:gd name="T16" fmla="*/ 10 w 250"/>
                  <a:gd name="T17" fmla="*/ 54 h 250"/>
                  <a:gd name="T18" fmla="*/ 8 w 250"/>
                  <a:gd name="T19" fmla="*/ 52 h 250"/>
                  <a:gd name="T20" fmla="*/ 6 w 250"/>
                  <a:gd name="T21" fmla="*/ 49 h 250"/>
                  <a:gd name="T22" fmla="*/ 10 w 250"/>
                  <a:gd name="T23" fmla="*/ 48 h 250"/>
                  <a:gd name="T24" fmla="*/ 12 w 250"/>
                  <a:gd name="T25" fmla="*/ 51 h 250"/>
                  <a:gd name="T26" fmla="*/ 14 w 250"/>
                  <a:gd name="T27" fmla="*/ 52 h 250"/>
                  <a:gd name="T28" fmla="*/ 37 w 250"/>
                  <a:gd name="T29" fmla="*/ 62 h 250"/>
                  <a:gd name="T30" fmla="*/ 34 w 250"/>
                  <a:gd name="T31" fmla="*/ 63 h 250"/>
                  <a:gd name="T32" fmla="*/ 30 w 250"/>
                  <a:gd name="T33" fmla="*/ 63 h 250"/>
                  <a:gd name="T34" fmla="*/ 27 w 250"/>
                  <a:gd name="T35" fmla="*/ 62 h 250"/>
                  <a:gd name="T36" fmla="*/ 27 w 250"/>
                  <a:gd name="T37" fmla="*/ 58 h 250"/>
                  <a:gd name="T38" fmla="*/ 30 w 250"/>
                  <a:gd name="T39" fmla="*/ 59 h 250"/>
                  <a:gd name="T40" fmla="*/ 33 w 250"/>
                  <a:gd name="T41" fmla="*/ 59 h 250"/>
                  <a:gd name="T42" fmla="*/ 36 w 250"/>
                  <a:gd name="T43" fmla="*/ 58 h 250"/>
                  <a:gd name="T44" fmla="*/ 56 w 250"/>
                  <a:gd name="T45" fmla="*/ 51 h 250"/>
                  <a:gd name="T46" fmla="*/ 54 w 250"/>
                  <a:gd name="T47" fmla="*/ 54 h 250"/>
                  <a:gd name="T48" fmla="*/ 51 w 250"/>
                  <a:gd name="T49" fmla="*/ 56 h 250"/>
                  <a:gd name="T50" fmla="*/ 48 w 250"/>
                  <a:gd name="T51" fmla="*/ 58 h 250"/>
                  <a:gd name="T52" fmla="*/ 49 w 250"/>
                  <a:gd name="T53" fmla="*/ 53 h 250"/>
                  <a:gd name="T54" fmla="*/ 51 w 250"/>
                  <a:gd name="T55" fmla="*/ 50 h 250"/>
                  <a:gd name="T56" fmla="*/ 53 w 250"/>
                  <a:gd name="T57" fmla="*/ 48 h 250"/>
                  <a:gd name="T58" fmla="*/ 62 w 250"/>
                  <a:gd name="T59" fmla="*/ 27 h 250"/>
                  <a:gd name="T60" fmla="*/ 63 w 250"/>
                  <a:gd name="T61" fmla="*/ 30 h 250"/>
                  <a:gd name="T62" fmla="*/ 63 w 250"/>
                  <a:gd name="T63" fmla="*/ 33 h 250"/>
                  <a:gd name="T64" fmla="*/ 62 w 250"/>
                  <a:gd name="T65" fmla="*/ 37 h 250"/>
                  <a:gd name="T66" fmla="*/ 59 w 250"/>
                  <a:gd name="T67" fmla="*/ 35 h 250"/>
                  <a:gd name="T68" fmla="*/ 59 w 250"/>
                  <a:gd name="T69" fmla="*/ 33 h 250"/>
                  <a:gd name="T70" fmla="*/ 59 w 250"/>
                  <a:gd name="T71" fmla="*/ 30 h 250"/>
                  <a:gd name="T72" fmla="*/ 58 w 250"/>
                  <a:gd name="T73" fmla="*/ 27 h 250"/>
                  <a:gd name="T74" fmla="*/ 51 w 250"/>
                  <a:gd name="T75" fmla="*/ 7 h 250"/>
                  <a:gd name="T76" fmla="*/ 54 w 250"/>
                  <a:gd name="T77" fmla="*/ 10 h 250"/>
                  <a:gd name="T78" fmla="*/ 56 w 250"/>
                  <a:gd name="T79" fmla="*/ 12 h 250"/>
                  <a:gd name="T80" fmla="*/ 54 w 250"/>
                  <a:gd name="T81" fmla="*/ 16 h 250"/>
                  <a:gd name="T82" fmla="*/ 52 w 250"/>
                  <a:gd name="T83" fmla="*/ 14 h 250"/>
                  <a:gd name="T84" fmla="*/ 50 w 250"/>
                  <a:gd name="T85" fmla="*/ 12 h 250"/>
                  <a:gd name="T86" fmla="*/ 48 w 250"/>
                  <a:gd name="T87" fmla="*/ 10 h 250"/>
                  <a:gd name="T88" fmla="*/ 27 w 250"/>
                  <a:gd name="T89" fmla="*/ 1 h 250"/>
                  <a:gd name="T90" fmla="*/ 31 w 250"/>
                  <a:gd name="T91" fmla="*/ 0 h 250"/>
                  <a:gd name="T92" fmla="*/ 34 w 250"/>
                  <a:gd name="T93" fmla="*/ 0 h 250"/>
                  <a:gd name="T94" fmla="*/ 38 w 250"/>
                  <a:gd name="T95" fmla="*/ 1 h 250"/>
                  <a:gd name="T96" fmla="*/ 35 w 250"/>
                  <a:gd name="T97" fmla="*/ 5 h 250"/>
                  <a:gd name="T98" fmla="*/ 31 w 250"/>
                  <a:gd name="T99" fmla="*/ 4 h 250"/>
                  <a:gd name="T100" fmla="*/ 29 w 250"/>
                  <a:gd name="T101" fmla="*/ 4 h 250"/>
                  <a:gd name="T102" fmla="*/ 6 w 250"/>
                  <a:gd name="T103" fmla="*/ 14 h 250"/>
                  <a:gd name="T104" fmla="*/ 8 w 250"/>
                  <a:gd name="T105" fmla="*/ 11 h 250"/>
                  <a:gd name="T106" fmla="*/ 10 w 250"/>
                  <a:gd name="T107" fmla="*/ 9 h 250"/>
                  <a:gd name="T108" fmla="*/ 13 w 250"/>
                  <a:gd name="T109" fmla="*/ 6 h 250"/>
                  <a:gd name="T110" fmla="*/ 16 w 250"/>
                  <a:gd name="T111" fmla="*/ 9 h 250"/>
                  <a:gd name="T112" fmla="*/ 14 w 250"/>
                  <a:gd name="T113" fmla="*/ 11 h 250"/>
                  <a:gd name="T114" fmla="*/ 11 w 250"/>
                  <a:gd name="T115" fmla="*/ 13 h 250"/>
                  <a:gd name="T116" fmla="*/ 9 w 250"/>
                  <a:gd name="T117" fmla="*/ 16 h 2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0"/>
                  <a:gd name="T178" fmla="*/ 0 h 250"/>
                  <a:gd name="T179" fmla="*/ 250 w 250"/>
                  <a:gd name="T180" fmla="*/ 250 h 2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0" h="250">
                    <a:moveTo>
                      <a:pt x="2" y="147"/>
                    </a:moveTo>
                    <a:lnTo>
                      <a:pt x="2" y="146"/>
                    </a:lnTo>
                    <a:lnTo>
                      <a:pt x="2" y="144"/>
                    </a:lnTo>
                    <a:lnTo>
                      <a:pt x="1" y="143"/>
                    </a:lnTo>
                    <a:lnTo>
                      <a:pt x="1" y="142"/>
                    </a:lnTo>
                    <a:lnTo>
                      <a:pt x="1" y="139"/>
                    </a:lnTo>
                    <a:lnTo>
                      <a:pt x="1" y="138"/>
                    </a:lnTo>
                    <a:lnTo>
                      <a:pt x="0" y="137"/>
                    </a:lnTo>
                    <a:lnTo>
                      <a:pt x="0" y="135"/>
                    </a:lnTo>
                    <a:lnTo>
                      <a:pt x="0" y="133"/>
                    </a:lnTo>
                    <a:lnTo>
                      <a:pt x="0" y="132"/>
                    </a:lnTo>
                    <a:lnTo>
                      <a:pt x="0" y="130"/>
                    </a:lnTo>
                    <a:lnTo>
                      <a:pt x="0" y="129"/>
                    </a:lnTo>
                    <a:lnTo>
                      <a:pt x="0" y="128"/>
                    </a:lnTo>
                    <a:lnTo>
                      <a:pt x="0" y="127"/>
                    </a:lnTo>
                    <a:lnTo>
                      <a:pt x="0" y="124"/>
                    </a:lnTo>
                    <a:lnTo>
                      <a:pt x="0" y="123"/>
                    </a:lnTo>
                    <a:lnTo>
                      <a:pt x="0" y="122"/>
                    </a:lnTo>
                    <a:lnTo>
                      <a:pt x="0" y="120"/>
                    </a:lnTo>
                    <a:lnTo>
                      <a:pt x="0" y="119"/>
                    </a:lnTo>
                    <a:lnTo>
                      <a:pt x="0" y="117"/>
                    </a:lnTo>
                    <a:lnTo>
                      <a:pt x="0" y="115"/>
                    </a:lnTo>
                    <a:lnTo>
                      <a:pt x="0" y="114"/>
                    </a:lnTo>
                    <a:lnTo>
                      <a:pt x="0" y="112"/>
                    </a:lnTo>
                    <a:lnTo>
                      <a:pt x="1" y="110"/>
                    </a:lnTo>
                    <a:lnTo>
                      <a:pt x="1" y="109"/>
                    </a:lnTo>
                    <a:lnTo>
                      <a:pt x="1" y="107"/>
                    </a:lnTo>
                    <a:lnTo>
                      <a:pt x="1" y="106"/>
                    </a:lnTo>
                    <a:lnTo>
                      <a:pt x="1" y="105"/>
                    </a:lnTo>
                    <a:lnTo>
                      <a:pt x="2" y="102"/>
                    </a:lnTo>
                    <a:lnTo>
                      <a:pt x="2" y="101"/>
                    </a:lnTo>
                    <a:lnTo>
                      <a:pt x="2" y="99"/>
                    </a:lnTo>
                    <a:lnTo>
                      <a:pt x="3" y="98"/>
                    </a:lnTo>
                    <a:lnTo>
                      <a:pt x="18" y="102"/>
                    </a:lnTo>
                    <a:lnTo>
                      <a:pt x="18" y="104"/>
                    </a:lnTo>
                    <a:lnTo>
                      <a:pt x="18" y="105"/>
                    </a:lnTo>
                    <a:lnTo>
                      <a:pt x="17" y="106"/>
                    </a:lnTo>
                    <a:lnTo>
                      <a:pt x="17" y="108"/>
                    </a:lnTo>
                    <a:lnTo>
                      <a:pt x="17" y="109"/>
                    </a:lnTo>
                    <a:lnTo>
                      <a:pt x="17" y="110"/>
                    </a:lnTo>
                    <a:lnTo>
                      <a:pt x="17" y="112"/>
                    </a:lnTo>
                    <a:lnTo>
                      <a:pt x="16" y="113"/>
                    </a:lnTo>
                    <a:lnTo>
                      <a:pt x="16" y="114"/>
                    </a:lnTo>
                    <a:lnTo>
                      <a:pt x="16" y="115"/>
                    </a:lnTo>
                    <a:lnTo>
                      <a:pt x="16" y="117"/>
                    </a:lnTo>
                    <a:lnTo>
                      <a:pt x="16" y="119"/>
                    </a:lnTo>
                    <a:lnTo>
                      <a:pt x="16" y="120"/>
                    </a:lnTo>
                    <a:lnTo>
                      <a:pt x="16" y="121"/>
                    </a:lnTo>
                    <a:lnTo>
                      <a:pt x="16" y="122"/>
                    </a:lnTo>
                    <a:lnTo>
                      <a:pt x="16" y="123"/>
                    </a:lnTo>
                    <a:lnTo>
                      <a:pt x="16" y="124"/>
                    </a:lnTo>
                    <a:lnTo>
                      <a:pt x="16" y="125"/>
                    </a:lnTo>
                    <a:lnTo>
                      <a:pt x="16" y="128"/>
                    </a:lnTo>
                    <a:lnTo>
                      <a:pt x="16" y="129"/>
                    </a:lnTo>
                    <a:lnTo>
                      <a:pt x="16" y="130"/>
                    </a:lnTo>
                    <a:lnTo>
                      <a:pt x="16" y="131"/>
                    </a:lnTo>
                    <a:lnTo>
                      <a:pt x="16" y="132"/>
                    </a:lnTo>
                    <a:lnTo>
                      <a:pt x="16" y="133"/>
                    </a:lnTo>
                    <a:lnTo>
                      <a:pt x="16" y="135"/>
                    </a:lnTo>
                    <a:lnTo>
                      <a:pt x="17" y="136"/>
                    </a:lnTo>
                    <a:lnTo>
                      <a:pt x="17" y="137"/>
                    </a:lnTo>
                    <a:lnTo>
                      <a:pt x="17" y="138"/>
                    </a:lnTo>
                    <a:lnTo>
                      <a:pt x="17" y="139"/>
                    </a:lnTo>
                    <a:lnTo>
                      <a:pt x="17" y="142"/>
                    </a:lnTo>
                    <a:lnTo>
                      <a:pt x="18" y="143"/>
                    </a:lnTo>
                    <a:lnTo>
                      <a:pt x="18" y="144"/>
                    </a:lnTo>
                    <a:lnTo>
                      <a:pt x="2" y="147"/>
                    </a:lnTo>
                    <a:close/>
                    <a:moveTo>
                      <a:pt x="54" y="228"/>
                    </a:moveTo>
                    <a:lnTo>
                      <a:pt x="53" y="227"/>
                    </a:lnTo>
                    <a:lnTo>
                      <a:pt x="52" y="226"/>
                    </a:lnTo>
                    <a:lnTo>
                      <a:pt x="51" y="224"/>
                    </a:lnTo>
                    <a:lnTo>
                      <a:pt x="49" y="224"/>
                    </a:lnTo>
                    <a:lnTo>
                      <a:pt x="48" y="223"/>
                    </a:lnTo>
                    <a:lnTo>
                      <a:pt x="46" y="222"/>
                    </a:lnTo>
                    <a:lnTo>
                      <a:pt x="45" y="221"/>
                    </a:lnTo>
                    <a:lnTo>
                      <a:pt x="44" y="220"/>
                    </a:lnTo>
                    <a:lnTo>
                      <a:pt x="43" y="220"/>
                    </a:lnTo>
                    <a:lnTo>
                      <a:pt x="41" y="219"/>
                    </a:lnTo>
                    <a:lnTo>
                      <a:pt x="40" y="218"/>
                    </a:lnTo>
                    <a:lnTo>
                      <a:pt x="39" y="216"/>
                    </a:lnTo>
                    <a:lnTo>
                      <a:pt x="38" y="215"/>
                    </a:lnTo>
                    <a:lnTo>
                      <a:pt x="37" y="214"/>
                    </a:lnTo>
                    <a:lnTo>
                      <a:pt x="36" y="213"/>
                    </a:lnTo>
                    <a:lnTo>
                      <a:pt x="36" y="212"/>
                    </a:lnTo>
                    <a:lnTo>
                      <a:pt x="34" y="211"/>
                    </a:lnTo>
                    <a:lnTo>
                      <a:pt x="33" y="209"/>
                    </a:lnTo>
                    <a:lnTo>
                      <a:pt x="32" y="208"/>
                    </a:lnTo>
                    <a:lnTo>
                      <a:pt x="31" y="207"/>
                    </a:lnTo>
                    <a:lnTo>
                      <a:pt x="30" y="206"/>
                    </a:lnTo>
                    <a:lnTo>
                      <a:pt x="29" y="205"/>
                    </a:lnTo>
                    <a:lnTo>
                      <a:pt x="28" y="204"/>
                    </a:lnTo>
                    <a:lnTo>
                      <a:pt x="28" y="203"/>
                    </a:lnTo>
                    <a:lnTo>
                      <a:pt x="26" y="201"/>
                    </a:lnTo>
                    <a:lnTo>
                      <a:pt x="25" y="200"/>
                    </a:lnTo>
                    <a:lnTo>
                      <a:pt x="24" y="199"/>
                    </a:lnTo>
                    <a:lnTo>
                      <a:pt x="23" y="198"/>
                    </a:lnTo>
                    <a:lnTo>
                      <a:pt x="22" y="196"/>
                    </a:lnTo>
                    <a:lnTo>
                      <a:pt x="22" y="195"/>
                    </a:lnTo>
                    <a:lnTo>
                      <a:pt x="21" y="193"/>
                    </a:lnTo>
                    <a:lnTo>
                      <a:pt x="20" y="192"/>
                    </a:lnTo>
                    <a:lnTo>
                      <a:pt x="34" y="184"/>
                    </a:lnTo>
                    <a:lnTo>
                      <a:pt x="34" y="185"/>
                    </a:lnTo>
                    <a:lnTo>
                      <a:pt x="36" y="186"/>
                    </a:lnTo>
                    <a:lnTo>
                      <a:pt x="37" y="188"/>
                    </a:lnTo>
                    <a:lnTo>
                      <a:pt x="37" y="189"/>
                    </a:lnTo>
                    <a:lnTo>
                      <a:pt x="38" y="190"/>
                    </a:lnTo>
                    <a:lnTo>
                      <a:pt x="39" y="191"/>
                    </a:lnTo>
                    <a:lnTo>
                      <a:pt x="39" y="192"/>
                    </a:lnTo>
                    <a:lnTo>
                      <a:pt x="40" y="193"/>
                    </a:lnTo>
                    <a:lnTo>
                      <a:pt x="41" y="195"/>
                    </a:lnTo>
                    <a:lnTo>
                      <a:pt x="41" y="196"/>
                    </a:lnTo>
                    <a:lnTo>
                      <a:pt x="43" y="196"/>
                    </a:lnTo>
                    <a:lnTo>
                      <a:pt x="44" y="197"/>
                    </a:lnTo>
                    <a:lnTo>
                      <a:pt x="44" y="198"/>
                    </a:lnTo>
                    <a:lnTo>
                      <a:pt x="45" y="199"/>
                    </a:lnTo>
                    <a:lnTo>
                      <a:pt x="46" y="200"/>
                    </a:lnTo>
                    <a:lnTo>
                      <a:pt x="47" y="201"/>
                    </a:lnTo>
                    <a:lnTo>
                      <a:pt x="48" y="201"/>
                    </a:lnTo>
                    <a:lnTo>
                      <a:pt x="48" y="203"/>
                    </a:lnTo>
                    <a:lnTo>
                      <a:pt x="49" y="204"/>
                    </a:lnTo>
                    <a:lnTo>
                      <a:pt x="51" y="205"/>
                    </a:lnTo>
                    <a:lnTo>
                      <a:pt x="52" y="205"/>
                    </a:lnTo>
                    <a:lnTo>
                      <a:pt x="53" y="206"/>
                    </a:lnTo>
                    <a:lnTo>
                      <a:pt x="53" y="207"/>
                    </a:lnTo>
                    <a:lnTo>
                      <a:pt x="54" y="208"/>
                    </a:lnTo>
                    <a:lnTo>
                      <a:pt x="55" y="208"/>
                    </a:lnTo>
                    <a:lnTo>
                      <a:pt x="56" y="209"/>
                    </a:lnTo>
                    <a:lnTo>
                      <a:pt x="58" y="209"/>
                    </a:lnTo>
                    <a:lnTo>
                      <a:pt x="59" y="211"/>
                    </a:lnTo>
                    <a:lnTo>
                      <a:pt x="60" y="212"/>
                    </a:lnTo>
                    <a:lnTo>
                      <a:pt x="61" y="212"/>
                    </a:lnTo>
                    <a:lnTo>
                      <a:pt x="61" y="213"/>
                    </a:lnTo>
                    <a:lnTo>
                      <a:pt x="62" y="213"/>
                    </a:lnTo>
                    <a:lnTo>
                      <a:pt x="54" y="228"/>
                    </a:lnTo>
                    <a:close/>
                    <a:moveTo>
                      <a:pt x="147" y="247"/>
                    </a:moveTo>
                    <a:lnTo>
                      <a:pt x="146" y="247"/>
                    </a:lnTo>
                    <a:lnTo>
                      <a:pt x="145" y="247"/>
                    </a:lnTo>
                    <a:lnTo>
                      <a:pt x="143" y="249"/>
                    </a:lnTo>
                    <a:lnTo>
                      <a:pt x="142" y="249"/>
                    </a:lnTo>
                    <a:lnTo>
                      <a:pt x="140" y="249"/>
                    </a:lnTo>
                    <a:lnTo>
                      <a:pt x="138" y="249"/>
                    </a:lnTo>
                    <a:lnTo>
                      <a:pt x="137" y="250"/>
                    </a:lnTo>
                    <a:lnTo>
                      <a:pt x="136" y="250"/>
                    </a:lnTo>
                    <a:lnTo>
                      <a:pt x="134" y="250"/>
                    </a:lnTo>
                    <a:lnTo>
                      <a:pt x="132" y="250"/>
                    </a:lnTo>
                    <a:lnTo>
                      <a:pt x="131" y="250"/>
                    </a:lnTo>
                    <a:lnTo>
                      <a:pt x="129" y="250"/>
                    </a:lnTo>
                    <a:lnTo>
                      <a:pt x="128" y="250"/>
                    </a:lnTo>
                    <a:lnTo>
                      <a:pt x="127" y="250"/>
                    </a:lnTo>
                    <a:lnTo>
                      <a:pt x="124" y="250"/>
                    </a:lnTo>
                    <a:lnTo>
                      <a:pt x="123" y="250"/>
                    </a:lnTo>
                    <a:lnTo>
                      <a:pt x="122" y="250"/>
                    </a:lnTo>
                    <a:lnTo>
                      <a:pt x="120" y="250"/>
                    </a:lnTo>
                    <a:lnTo>
                      <a:pt x="119" y="250"/>
                    </a:lnTo>
                    <a:lnTo>
                      <a:pt x="117" y="250"/>
                    </a:lnTo>
                    <a:lnTo>
                      <a:pt x="115" y="250"/>
                    </a:lnTo>
                    <a:lnTo>
                      <a:pt x="114" y="250"/>
                    </a:lnTo>
                    <a:lnTo>
                      <a:pt x="113" y="249"/>
                    </a:lnTo>
                    <a:lnTo>
                      <a:pt x="111" y="249"/>
                    </a:lnTo>
                    <a:lnTo>
                      <a:pt x="109" y="249"/>
                    </a:lnTo>
                    <a:lnTo>
                      <a:pt x="108" y="249"/>
                    </a:lnTo>
                    <a:lnTo>
                      <a:pt x="106" y="247"/>
                    </a:lnTo>
                    <a:lnTo>
                      <a:pt x="105" y="247"/>
                    </a:lnTo>
                    <a:lnTo>
                      <a:pt x="104" y="247"/>
                    </a:lnTo>
                    <a:lnTo>
                      <a:pt x="101" y="247"/>
                    </a:lnTo>
                    <a:lnTo>
                      <a:pt x="100" y="246"/>
                    </a:lnTo>
                    <a:lnTo>
                      <a:pt x="98" y="246"/>
                    </a:lnTo>
                    <a:lnTo>
                      <a:pt x="102" y="230"/>
                    </a:lnTo>
                    <a:lnTo>
                      <a:pt x="104" y="231"/>
                    </a:lnTo>
                    <a:lnTo>
                      <a:pt x="106" y="231"/>
                    </a:lnTo>
                    <a:lnTo>
                      <a:pt x="107" y="231"/>
                    </a:lnTo>
                    <a:lnTo>
                      <a:pt x="108" y="231"/>
                    </a:lnTo>
                    <a:lnTo>
                      <a:pt x="109" y="233"/>
                    </a:lnTo>
                    <a:lnTo>
                      <a:pt x="111" y="233"/>
                    </a:lnTo>
                    <a:lnTo>
                      <a:pt x="112" y="233"/>
                    </a:lnTo>
                    <a:lnTo>
                      <a:pt x="113" y="233"/>
                    </a:lnTo>
                    <a:lnTo>
                      <a:pt x="115" y="233"/>
                    </a:lnTo>
                    <a:lnTo>
                      <a:pt x="116" y="234"/>
                    </a:lnTo>
                    <a:lnTo>
                      <a:pt x="117" y="234"/>
                    </a:lnTo>
                    <a:lnTo>
                      <a:pt x="119" y="234"/>
                    </a:lnTo>
                    <a:lnTo>
                      <a:pt x="120" y="234"/>
                    </a:lnTo>
                    <a:lnTo>
                      <a:pt x="121" y="234"/>
                    </a:lnTo>
                    <a:lnTo>
                      <a:pt x="122" y="234"/>
                    </a:lnTo>
                    <a:lnTo>
                      <a:pt x="123" y="234"/>
                    </a:lnTo>
                    <a:lnTo>
                      <a:pt x="124" y="234"/>
                    </a:lnTo>
                    <a:lnTo>
                      <a:pt x="127" y="234"/>
                    </a:lnTo>
                    <a:lnTo>
                      <a:pt x="128" y="234"/>
                    </a:lnTo>
                    <a:lnTo>
                      <a:pt x="129" y="234"/>
                    </a:lnTo>
                    <a:lnTo>
                      <a:pt x="130" y="234"/>
                    </a:lnTo>
                    <a:lnTo>
                      <a:pt x="131" y="234"/>
                    </a:lnTo>
                    <a:lnTo>
                      <a:pt x="132" y="234"/>
                    </a:lnTo>
                    <a:lnTo>
                      <a:pt x="134" y="234"/>
                    </a:lnTo>
                    <a:lnTo>
                      <a:pt x="135" y="233"/>
                    </a:lnTo>
                    <a:lnTo>
                      <a:pt x="136" y="233"/>
                    </a:lnTo>
                    <a:lnTo>
                      <a:pt x="137" y="233"/>
                    </a:lnTo>
                    <a:lnTo>
                      <a:pt x="138" y="233"/>
                    </a:lnTo>
                    <a:lnTo>
                      <a:pt x="139" y="233"/>
                    </a:lnTo>
                    <a:lnTo>
                      <a:pt x="142" y="231"/>
                    </a:lnTo>
                    <a:lnTo>
                      <a:pt x="143" y="231"/>
                    </a:lnTo>
                    <a:lnTo>
                      <a:pt x="144" y="231"/>
                    </a:lnTo>
                    <a:lnTo>
                      <a:pt x="147" y="247"/>
                    </a:lnTo>
                    <a:close/>
                    <a:moveTo>
                      <a:pt x="228" y="196"/>
                    </a:moveTo>
                    <a:lnTo>
                      <a:pt x="227" y="197"/>
                    </a:lnTo>
                    <a:lnTo>
                      <a:pt x="226" y="198"/>
                    </a:lnTo>
                    <a:lnTo>
                      <a:pt x="225" y="199"/>
                    </a:lnTo>
                    <a:lnTo>
                      <a:pt x="225" y="200"/>
                    </a:lnTo>
                    <a:lnTo>
                      <a:pt x="223" y="201"/>
                    </a:lnTo>
                    <a:lnTo>
                      <a:pt x="222" y="203"/>
                    </a:lnTo>
                    <a:lnTo>
                      <a:pt x="221" y="205"/>
                    </a:lnTo>
                    <a:lnTo>
                      <a:pt x="220" y="206"/>
                    </a:lnTo>
                    <a:lnTo>
                      <a:pt x="220" y="207"/>
                    </a:lnTo>
                    <a:lnTo>
                      <a:pt x="219" y="208"/>
                    </a:lnTo>
                    <a:lnTo>
                      <a:pt x="218" y="209"/>
                    </a:lnTo>
                    <a:lnTo>
                      <a:pt x="217" y="211"/>
                    </a:lnTo>
                    <a:lnTo>
                      <a:pt x="215" y="212"/>
                    </a:lnTo>
                    <a:lnTo>
                      <a:pt x="214" y="213"/>
                    </a:lnTo>
                    <a:lnTo>
                      <a:pt x="213" y="213"/>
                    </a:lnTo>
                    <a:lnTo>
                      <a:pt x="212" y="214"/>
                    </a:lnTo>
                    <a:lnTo>
                      <a:pt x="211" y="215"/>
                    </a:lnTo>
                    <a:lnTo>
                      <a:pt x="210" y="216"/>
                    </a:lnTo>
                    <a:lnTo>
                      <a:pt x="208" y="218"/>
                    </a:lnTo>
                    <a:lnTo>
                      <a:pt x="207" y="219"/>
                    </a:lnTo>
                    <a:lnTo>
                      <a:pt x="206" y="220"/>
                    </a:lnTo>
                    <a:lnTo>
                      <a:pt x="205" y="221"/>
                    </a:lnTo>
                    <a:lnTo>
                      <a:pt x="204" y="221"/>
                    </a:lnTo>
                    <a:lnTo>
                      <a:pt x="203" y="222"/>
                    </a:lnTo>
                    <a:lnTo>
                      <a:pt x="202" y="223"/>
                    </a:lnTo>
                    <a:lnTo>
                      <a:pt x="200" y="224"/>
                    </a:lnTo>
                    <a:lnTo>
                      <a:pt x="199" y="226"/>
                    </a:lnTo>
                    <a:lnTo>
                      <a:pt x="198" y="226"/>
                    </a:lnTo>
                    <a:lnTo>
                      <a:pt x="196" y="227"/>
                    </a:lnTo>
                    <a:lnTo>
                      <a:pt x="195" y="228"/>
                    </a:lnTo>
                    <a:lnTo>
                      <a:pt x="193" y="229"/>
                    </a:lnTo>
                    <a:lnTo>
                      <a:pt x="192" y="229"/>
                    </a:lnTo>
                    <a:lnTo>
                      <a:pt x="184" y="215"/>
                    </a:lnTo>
                    <a:lnTo>
                      <a:pt x="185" y="214"/>
                    </a:lnTo>
                    <a:lnTo>
                      <a:pt x="187" y="214"/>
                    </a:lnTo>
                    <a:lnTo>
                      <a:pt x="188" y="213"/>
                    </a:lnTo>
                    <a:lnTo>
                      <a:pt x="189" y="212"/>
                    </a:lnTo>
                    <a:lnTo>
                      <a:pt x="190" y="212"/>
                    </a:lnTo>
                    <a:lnTo>
                      <a:pt x="191" y="211"/>
                    </a:lnTo>
                    <a:lnTo>
                      <a:pt x="192" y="211"/>
                    </a:lnTo>
                    <a:lnTo>
                      <a:pt x="193" y="209"/>
                    </a:lnTo>
                    <a:lnTo>
                      <a:pt x="195" y="208"/>
                    </a:lnTo>
                    <a:lnTo>
                      <a:pt x="196" y="207"/>
                    </a:lnTo>
                    <a:lnTo>
                      <a:pt x="197" y="206"/>
                    </a:lnTo>
                    <a:lnTo>
                      <a:pt x="198" y="205"/>
                    </a:lnTo>
                    <a:lnTo>
                      <a:pt x="199" y="205"/>
                    </a:lnTo>
                    <a:lnTo>
                      <a:pt x="200" y="204"/>
                    </a:lnTo>
                    <a:lnTo>
                      <a:pt x="202" y="203"/>
                    </a:lnTo>
                    <a:lnTo>
                      <a:pt x="202" y="201"/>
                    </a:lnTo>
                    <a:lnTo>
                      <a:pt x="203" y="200"/>
                    </a:lnTo>
                    <a:lnTo>
                      <a:pt x="204" y="200"/>
                    </a:lnTo>
                    <a:lnTo>
                      <a:pt x="205" y="199"/>
                    </a:lnTo>
                    <a:lnTo>
                      <a:pt x="205" y="198"/>
                    </a:lnTo>
                    <a:lnTo>
                      <a:pt x="206" y="197"/>
                    </a:lnTo>
                    <a:lnTo>
                      <a:pt x="207" y="196"/>
                    </a:lnTo>
                    <a:lnTo>
                      <a:pt x="207" y="195"/>
                    </a:lnTo>
                    <a:lnTo>
                      <a:pt x="208" y="195"/>
                    </a:lnTo>
                    <a:lnTo>
                      <a:pt x="210" y="193"/>
                    </a:lnTo>
                    <a:lnTo>
                      <a:pt x="210" y="192"/>
                    </a:lnTo>
                    <a:lnTo>
                      <a:pt x="211" y="191"/>
                    </a:lnTo>
                    <a:lnTo>
                      <a:pt x="212" y="190"/>
                    </a:lnTo>
                    <a:lnTo>
                      <a:pt x="212" y="189"/>
                    </a:lnTo>
                    <a:lnTo>
                      <a:pt x="213" y="188"/>
                    </a:lnTo>
                    <a:lnTo>
                      <a:pt x="213" y="186"/>
                    </a:lnTo>
                    <a:lnTo>
                      <a:pt x="228" y="196"/>
                    </a:lnTo>
                    <a:close/>
                    <a:moveTo>
                      <a:pt x="248" y="102"/>
                    </a:moveTo>
                    <a:lnTo>
                      <a:pt x="248" y="104"/>
                    </a:lnTo>
                    <a:lnTo>
                      <a:pt x="248" y="105"/>
                    </a:lnTo>
                    <a:lnTo>
                      <a:pt x="249" y="107"/>
                    </a:lnTo>
                    <a:lnTo>
                      <a:pt x="249" y="108"/>
                    </a:lnTo>
                    <a:lnTo>
                      <a:pt x="249" y="109"/>
                    </a:lnTo>
                    <a:lnTo>
                      <a:pt x="249" y="112"/>
                    </a:lnTo>
                    <a:lnTo>
                      <a:pt x="250" y="113"/>
                    </a:lnTo>
                    <a:lnTo>
                      <a:pt x="250" y="114"/>
                    </a:lnTo>
                    <a:lnTo>
                      <a:pt x="250" y="116"/>
                    </a:lnTo>
                    <a:lnTo>
                      <a:pt x="250" y="117"/>
                    </a:lnTo>
                    <a:lnTo>
                      <a:pt x="250" y="119"/>
                    </a:lnTo>
                    <a:lnTo>
                      <a:pt x="250" y="120"/>
                    </a:lnTo>
                    <a:lnTo>
                      <a:pt x="250" y="122"/>
                    </a:lnTo>
                    <a:lnTo>
                      <a:pt x="250" y="123"/>
                    </a:lnTo>
                    <a:lnTo>
                      <a:pt x="250" y="124"/>
                    </a:lnTo>
                    <a:lnTo>
                      <a:pt x="250" y="127"/>
                    </a:lnTo>
                    <a:lnTo>
                      <a:pt x="250" y="128"/>
                    </a:lnTo>
                    <a:lnTo>
                      <a:pt x="250" y="129"/>
                    </a:lnTo>
                    <a:lnTo>
                      <a:pt x="250" y="131"/>
                    </a:lnTo>
                    <a:lnTo>
                      <a:pt x="250" y="132"/>
                    </a:lnTo>
                    <a:lnTo>
                      <a:pt x="250" y="133"/>
                    </a:lnTo>
                    <a:lnTo>
                      <a:pt x="250" y="136"/>
                    </a:lnTo>
                    <a:lnTo>
                      <a:pt x="250" y="137"/>
                    </a:lnTo>
                    <a:lnTo>
                      <a:pt x="249" y="139"/>
                    </a:lnTo>
                    <a:lnTo>
                      <a:pt x="249" y="140"/>
                    </a:lnTo>
                    <a:lnTo>
                      <a:pt x="249" y="142"/>
                    </a:lnTo>
                    <a:lnTo>
                      <a:pt x="249" y="144"/>
                    </a:lnTo>
                    <a:lnTo>
                      <a:pt x="248" y="145"/>
                    </a:lnTo>
                    <a:lnTo>
                      <a:pt x="248" y="146"/>
                    </a:lnTo>
                    <a:lnTo>
                      <a:pt x="248" y="148"/>
                    </a:lnTo>
                    <a:lnTo>
                      <a:pt x="246" y="150"/>
                    </a:lnTo>
                    <a:lnTo>
                      <a:pt x="246" y="152"/>
                    </a:lnTo>
                    <a:lnTo>
                      <a:pt x="231" y="146"/>
                    </a:lnTo>
                    <a:lnTo>
                      <a:pt x="231" y="145"/>
                    </a:lnTo>
                    <a:lnTo>
                      <a:pt x="231" y="144"/>
                    </a:lnTo>
                    <a:lnTo>
                      <a:pt x="231" y="143"/>
                    </a:lnTo>
                    <a:lnTo>
                      <a:pt x="233" y="142"/>
                    </a:lnTo>
                    <a:lnTo>
                      <a:pt x="233" y="140"/>
                    </a:lnTo>
                    <a:lnTo>
                      <a:pt x="233" y="139"/>
                    </a:lnTo>
                    <a:lnTo>
                      <a:pt x="233" y="138"/>
                    </a:lnTo>
                    <a:lnTo>
                      <a:pt x="233" y="136"/>
                    </a:lnTo>
                    <a:lnTo>
                      <a:pt x="234" y="135"/>
                    </a:lnTo>
                    <a:lnTo>
                      <a:pt x="234" y="133"/>
                    </a:lnTo>
                    <a:lnTo>
                      <a:pt x="234" y="132"/>
                    </a:lnTo>
                    <a:lnTo>
                      <a:pt x="234" y="131"/>
                    </a:lnTo>
                    <a:lnTo>
                      <a:pt x="234" y="130"/>
                    </a:lnTo>
                    <a:lnTo>
                      <a:pt x="234" y="129"/>
                    </a:lnTo>
                    <a:lnTo>
                      <a:pt x="234" y="128"/>
                    </a:lnTo>
                    <a:lnTo>
                      <a:pt x="234" y="125"/>
                    </a:lnTo>
                    <a:lnTo>
                      <a:pt x="234" y="124"/>
                    </a:lnTo>
                    <a:lnTo>
                      <a:pt x="234" y="123"/>
                    </a:lnTo>
                    <a:lnTo>
                      <a:pt x="234" y="122"/>
                    </a:lnTo>
                    <a:lnTo>
                      <a:pt x="234" y="121"/>
                    </a:lnTo>
                    <a:lnTo>
                      <a:pt x="234" y="120"/>
                    </a:lnTo>
                    <a:lnTo>
                      <a:pt x="234" y="119"/>
                    </a:lnTo>
                    <a:lnTo>
                      <a:pt x="234" y="117"/>
                    </a:lnTo>
                    <a:lnTo>
                      <a:pt x="234" y="116"/>
                    </a:lnTo>
                    <a:lnTo>
                      <a:pt x="233" y="115"/>
                    </a:lnTo>
                    <a:lnTo>
                      <a:pt x="233" y="113"/>
                    </a:lnTo>
                    <a:lnTo>
                      <a:pt x="233" y="112"/>
                    </a:lnTo>
                    <a:lnTo>
                      <a:pt x="233" y="110"/>
                    </a:lnTo>
                    <a:lnTo>
                      <a:pt x="233" y="109"/>
                    </a:lnTo>
                    <a:lnTo>
                      <a:pt x="231" y="108"/>
                    </a:lnTo>
                    <a:lnTo>
                      <a:pt x="231" y="107"/>
                    </a:lnTo>
                    <a:lnTo>
                      <a:pt x="231" y="106"/>
                    </a:lnTo>
                    <a:lnTo>
                      <a:pt x="248" y="102"/>
                    </a:lnTo>
                    <a:close/>
                    <a:moveTo>
                      <a:pt x="196" y="22"/>
                    </a:moveTo>
                    <a:lnTo>
                      <a:pt x="197" y="23"/>
                    </a:lnTo>
                    <a:lnTo>
                      <a:pt x="198" y="24"/>
                    </a:lnTo>
                    <a:lnTo>
                      <a:pt x="199" y="24"/>
                    </a:lnTo>
                    <a:lnTo>
                      <a:pt x="200" y="25"/>
                    </a:lnTo>
                    <a:lnTo>
                      <a:pt x="202" y="26"/>
                    </a:lnTo>
                    <a:lnTo>
                      <a:pt x="203" y="28"/>
                    </a:lnTo>
                    <a:lnTo>
                      <a:pt x="204" y="28"/>
                    </a:lnTo>
                    <a:lnTo>
                      <a:pt x="206" y="29"/>
                    </a:lnTo>
                    <a:lnTo>
                      <a:pt x="207" y="30"/>
                    </a:lnTo>
                    <a:lnTo>
                      <a:pt x="208" y="31"/>
                    </a:lnTo>
                    <a:lnTo>
                      <a:pt x="210" y="32"/>
                    </a:lnTo>
                    <a:lnTo>
                      <a:pt x="211" y="33"/>
                    </a:lnTo>
                    <a:lnTo>
                      <a:pt x="212" y="34"/>
                    </a:lnTo>
                    <a:lnTo>
                      <a:pt x="212" y="36"/>
                    </a:lnTo>
                    <a:lnTo>
                      <a:pt x="213" y="37"/>
                    </a:lnTo>
                    <a:lnTo>
                      <a:pt x="214" y="37"/>
                    </a:lnTo>
                    <a:lnTo>
                      <a:pt x="215" y="38"/>
                    </a:lnTo>
                    <a:lnTo>
                      <a:pt x="217" y="39"/>
                    </a:lnTo>
                    <a:lnTo>
                      <a:pt x="218" y="40"/>
                    </a:lnTo>
                    <a:lnTo>
                      <a:pt x="219" y="41"/>
                    </a:lnTo>
                    <a:lnTo>
                      <a:pt x="220" y="43"/>
                    </a:lnTo>
                    <a:lnTo>
                      <a:pt x="221" y="44"/>
                    </a:lnTo>
                    <a:lnTo>
                      <a:pt x="221" y="46"/>
                    </a:lnTo>
                    <a:lnTo>
                      <a:pt x="222" y="47"/>
                    </a:lnTo>
                    <a:lnTo>
                      <a:pt x="223" y="48"/>
                    </a:lnTo>
                    <a:lnTo>
                      <a:pt x="225" y="49"/>
                    </a:lnTo>
                    <a:lnTo>
                      <a:pt x="226" y="51"/>
                    </a:lnTo>
                    <a:lnTo>
                      <a:pt x="226" y="52"/>
                    </a:lnTo>
                    <a:lnTo>
                      <a:pt x="227" y="53"/>
                    </a:lnTo>
                    <a:lnTo>
                      <a:pt x="228" y="55"/>
                    </a:lnTo>
                    <a:lnTo>
                      <a:pt x="229" y="56"/>
                    </a:lnTo>
                    <a:lnTo>
                      <a:pt x="229" y="58"/>
                    </a:lnTo>
                    <a:lnTo>
                      <a:pt x="215" y="66"/>
                    </a:lnTo>
                    <a:lnTo>
                      <a:pt x="214" y="64"/>
                    </a:lnTo>
                    <a:lnTo>
                      <a:pt x="214" y="63"/>
                    </a:lnTo>
                    <a:lnTo>
                      <a:pt x="213" y="62"/>
                    </a:lnTo>
                    <a:lnTo>
                      <a:pt x="213" y="61"/>
                    </a:lnTo>
                    <a:lnTo>
                      <a:pt x="212" y="60"/>
                    </a:lnTo>
                    <a:lnTo>
                      <a:pt x="211" y="59"/>
                    </a:lnTo>
                    <a:lnTo>
                      <a:pt x="211" y="58"/>
                    </a:lnTo>
                    <a:lnTo>
                      <a:pt x="210" y="56"/>
                    </a:lnTo>
                    <a:lnTo>
                      <a:pt x="208" y="55"/>
                    </a:lnTo>
                    <a:lnTo>
                      <a:pt x="208" y="54"/>
                    </a:lnTo>
                    <a:lnTo>
                      <a:pt x="207" y="53"/>
                    </a:lnTo>
                    <a:lnTo>
                      <a:pt x="206" y="52"/>
                    </a:lnTo>
                    <a:lnTo>
                      <a:pt x="205" y="52"/>
                    </a:lnTo>
                    <a:lnTo>
                      <a:pt x="205" y="51"/>
                    </a:lnTo>
                    <a:lnTo>
                      <a:pt x="204" y="49"/>
                    </a:lnTo>
                    <a:lnTo>
                      <a:pt x="203" y="48"/>
                    </a:lnTo>
                    <a:lnTo>
                      <a:pt x="202" y="47"/>
                    </a:lnTo>
                    <a:lnTo>
                      <a:pt x="200" y="46"/>
                    </a:lnTo>
                    <a:lnTo>
                      <a:pt x="199" y="45"/>
                    </a:lnTo>
                    <a:lnTo>
                      <a:pt x="198" y="44"/>
                    </a:lnTo>
                    <a:lnTo>
                      <a:pt x="197" y="44"/>
                    </a:lnTo>
                    <a:lnTo>
                      <a:pt x="196" y="43"/>
                    </a:lnTo>
                    <a:lnTo>
                      <a:pt x="196" y="41"/>
                    </a:lnTo>
                    <a:lnTo>
                      <a:pt x="195" y="41"/>
                    </a:lnTo>
                    <a:lnTo>
                      <a:pt x="193" y="40"/>
                    </a:lnTo>
                    <a:lnTo>
                      <a:pt x="192" y="39"/>
                    </a:lnTo>
                    <a:lnTo>
                      <a:pt x="191" y="39"/>
                    </a:lnTo>
                    <a:lnTo>
                      <a:pt x="190" y="38"/>
                    </a:lnTo>
                    <a:lnTo>
                      <a:pt x="189" y="37"/>
                    </a:lnTo>
                    <a:lnTo>
                      <a:pt x="188" y="37"/>
                    </a:lnTo>
                    <a:lnTo>
                      <a:pt x="187" y="36"/>
                    </a:lnTo>
                    <a:lnTo>
                      <a:pt x="196" y="22"/>
                    </a:lnTo>
                    <a:close/>
                    <a:moveTo>
                      <a:pt x="102" y="2"/>
                    </a:moveTo>
                    <a:lnTo>
                      <a:pt x="104" y="2"/>
                    </a:lnTo>
                    <a:lnTo>
                      <a:pt x="105" y="1"/>
                    </a:lnTo>
                    <a:lnTo>
                      <a:pt x="107" y="1"/>
                    </a:lnTo>
                    <a:lnTo>
                      <a:pt x="108" y="1"/>
                    </a:lnTo>
                    <a:lnTo>
                      <a:pt x="109" y="1"/>
                    </a:lnTo>
                    <a:lnTo>
                      <a:pt x="112" y="0"/>
                    </a:lnTo>
                    <a:lnTo>
                      <a:pt x="113" y="0"/>
                    </a:lnTo>
                    <a:lnTo>
                      <a:pt x="114" y="0"/>
                    </a:lnTo>
                    <a:lnTo>
                      <a:pt x="116" y="0"/>
                    </a:lnTo>
                    <a:lnTo>
                      <a:pt x="117" y="0"/>
                    </a:lnTo>
                    <a:lnTo>
                      <a:pt x="119" y="0"/>
                    </a:lnTo>
                    <a:lnTo>
                      <a:pt x="121" y="0"/>
                    </a:lnTo>
                    <a:lnTo>
                      <a:pt x="122" y="0"/>
                    </a:lnTo>
                    <a:lnTo>
                      <a:pt x="123" y="0"/>
                    </a:lnTo>
                    <a:lnTo>
                      <a:pt x="126" y="0"/>
                    </a:lnTo>
                    <a:lnTo>
                      <a:pt x="127" y="0"/>
                    </a:lnTo>
                    <a:lnTo>
                      <a:pt x="128" y="0"/>
                    </a:lnTo>
                    <a:lnTo>
                      <a:pt x="130" y="0"/>
                    </a:lnTo>
                    <a:lnTo>
                      <a:pt x="131" y="0"/>
                    </a:lnTo>
                    <a:lnTo>
                      <a:pt x="132" y="0"/>
                    </a:lnTo>
                    <a:lnTo>
                      <a:pt x="135" y="0"/>
                    </a:lnTo>
                    <a:lnTo>
                      <a:pt x="136" y="0"/>
                    </a:lnTo>
                    <a:lnTo>
                      <a:pt x="137" y="0"/>
                    </a:lnTo>
                    <a:lnTo>
                      <a:pt x="139" y="1"/>
                    </a:lnTo>
                    <a:lnTo>
                      <a:pt x="140" y="1"/>
                    </a:lnTo>
                    <a:lnTo>
                      <a:pt x="143" y="1"/>
                    </a:lnTo>
                    <a:lnTo>
                      <a:pt x="144" y="1"/>
                    </a:lnTo>
                    <a:lnTo>
                      <a:pt x="145" y="2"/>
                    </a:lnTo>
                    <a:lnTo>
                      <a:pt x="147" y="2"/>
                    </a:lnTo>
                    <a:lnTo>
                      <a:pt x="149" y="2"/>
                    </a:lnTo>
                    <a:lnTo>
                      <a:pt x="150" y="2"/>
                    </a:lnTo>
                    <a:lnTo>
                      <a:pt x="152" y="3"/>
                    </a:lnTo>
                    <a:lnTo>
                      <a:pt x="147" y="18"/>
                    </a:lnTo>
                    <a:lnTo>
                      <a:pt x="146" y="18"/>
                    </a:lnTo>
                    <a:lnTo>
                      <a:pt x="145" y="18"/>
                    </a:lnTo>
                    <a:lnTo>
                      <a:pt x="143" y="17"/>
                    </a:lnTo>
                    <a:lnTo>
                      <a:pt x="142" y="17"/>
                    </a:lnTo>
                    <a:lnTo>
                      <a:pt x="140" y="17"/>
                    </a:lnTo>
                    <a:lnTo>
                      <a:pt x="139" y="17"/>
                    </a:lnTo>
                    <a:lnTo>
                      <a:pt x="138" y="17"/>
                    </a:lnTo>
                    <a:lnTo>
                      <a:pt x="137" y="16"/>
                    </a:lnTo>
                    <a:lnTo>
                      <a:pt x="136" y="16"/>
                    </a:lnTo>
                    <a:lnTo>
                      <a:pt x="134" y="16"/>
                    </a:lnTo>
                    <a:lnTo>
                      <a:pt x="132" y="16"/>
                    </a:lnTo>
                    <a:lnTo>
                      <a:pt x="131" y="16"/>
                    </a:lnTo>
                    <a:lnTo>
                      <a:pt x="130" y="16"/>
                    </a:lnTo>
                    <a:lnTo>
                      <a:pt x="129" y="16"/>
                    </a:lnTo>
                    <a:lnTo>
                      <a:pt x="128" y="16"/>
                    </a:lnTo>
                    <a:lnTo>
                      <a:pt x="127" y="16"/>
                    </a:lnTo>
                    <a:lnTo>
                      <a:pt x="126" y="16"/>
                    </a:lnTo>
                    <a:lnTo>
                      <a:pt x="123" y="16"/>
                    </a:lnTo>
                    <a:lnTo>
                      <a:pt x="122" y="16"/>
                    </a:lnTo>
                    <a:lnTo>
                      <a:pt x="121" y="16"/>
                    </a:lnTo>
                    <a:lnTo>
                      <a:pt x="120" y="16"/>
                    </a:lnTo>
                    <a:lnTo>
                      <a:pt x="119" y="16"/>
                    </a:lnTo>
                    <a:lnTo>
                      <a:pt x="117" y="16"/>
                    </a:lnTo>
                    <a:lnTo>
                      <a:pt x="116" y="16"/>
                    </a:lnTo>
                    <a:lnTo>
                      <a:pt x="115" y="16"/>
                    </a:lnTo>
                    <a:lnTo>
                      <a:pt x="114" y="16"/>
                    </a:lnTo>
                    <a:lnTo>
                      <a:pt x="113" y="17"/>
                    </a:lnTo>
                    <a:lnTo>
                      <a:pt x="111" y="17"/>
                    </a:lnTo>
                    <a:lnTo>
                      <a:pt x="109" y="17"/>
                    </a:lnTo>
                    <a:lnTo>
                      <a:pt x="108" y="17"/>
                    </a:lnTo>
                    <a:lnTo>
                      <a:pt x="107" y="17"/>
                    </a:lnTo>
                    <a:lnTo>
                      <a:pt x="106" y="18"/>
                    </a:lnTo>
                    <a:lnTo>
                      <a:pt x="102" y="2"/>
                    </a:lnTo>
                    <a:close/>
                    <a:moveTo>
                      <a:pt x="22" y="54"/>
                    </a:moveTo>
                    <a:lnTo>
                      <a:pt x="23" y="53"/>
                    </a:lnTo>
                    <a:lnTo>
                      <a:pt x="24" y="52"/>
                    </a:lnTo>
                    <a:lnTo>
                      <a:pt x="24" y="51"/>
                    </a:lnTo>
                    <a:lnTo>
                      <a:pt x="25" y="49"/>
                    </a:lnTo>
                    <a:lnTo>
                      <a:pt x="26" y="47"/>
                    </a:lnTo>
                    <a:lnTo>
                      <a:pt x="28" y="46"/>
                    </a:lnTo>
                    <a:lnTo>
                      <a:pt x="29" y="45"/>
                    </a:lnTo>
                    <a:lnTo>
                      <a:pt x="29" y="44"/>
                    </a:lnTo>
                    <a:lnTo>
                      <a:pt x="30" y="43"/>
                    </a:lnTo>
                    <a:lnTo>
                      <a:pt x="31" y="41"/>
                    </a:lnTo>
                    <a:lnTo>
                      <a:pt x="32" y="40"/>
                    </a:lnTo>
                    <a:lnTo>
                      <a:pt x="33" y="39"/>
                    </a:lnTo>
                    <a:lnTo>
                      <a:pt x="34" y="38"/>
                    </a:lnTo>
                    <a:lnTo>
                      <a:pt x="36" y="37"/>
                    </a:lnTo>
                    <a:lnTo>
                      <a:pt x="37" y="36"/>
                    </a:lnTo>
                    <a:lnTo>
                      <a:pt x="38" y="34"/>
                    </a:lnTo>
                    <a:lnTo>
                      <a:pt x="39" y="33"/>
                    </a:lnTo>
                    <a:lnTo>
                      <a:pt x="40" y="33"/>
                    </a:lnTo>
                    <a:lnTo>
                      <a:pt x="41" y="32"/>
                    </a:lnTo>
                    <a:lnTo>
                      <a:pt x="43" y="31"/>
                    </a:lnTo>
                    <a:lnTo>
                      <a:pt x="44" y="30"/>
                    </a:lnTo>
                    <a:lnTo>
                      <a:pt x="45" y="29"/>
                    </a:lnTo>
                    <a:lnTo>
                      <a:pt x="46" y="28"/>
                    </a:lnTo>
                    <a:lnTo>
                      <a:pt x="47" y="26"/>
                    </a:lnTo>
                    <a:lnTo>
                      <a:pt x="48" y="26"/>
                    </a:lnTo>
                    <a:lnTo>
                      <a:pt x="49" y="25"/>
                    </a:lnTo>
                    <a:lnTo>
                      <a:pt x="51" y="24"/>
                    </a:lnTo>
                    <a:lnTo>
                      <a:pt x="52" y="23"/>
                    </a:lnTo>
                    <a:lnTo>
                      <a:pt x="54" y="22"/>
                    </a:lnTo>
                    <a:lnTo>
                      <a:pt x="55" y="22"/>
                    </a:lnTo>
                    <a:lnTo>
                      <a:pt x="56" y="21"/>
                    </a:lnTo>
                    <a:lnTo>
                      <a:pt x="58" y="20"/>
                    </a:lnTo>
                    <a:lnTo>
                      <a:pt x="66" y="34"/>
                    </a:lnTo>
                    <a:lnTo>
                      <a:pt x="64" y="34"/>
                    </a:lnTo>
                    <a:lnTo>
                      <a:pt x="63" y="36"/>
                    </a:lnTo>
                    <a:lnTo>
                      <a:pt x="62" y="36"/>
                    </a:lnTo>
                    <a:lnTo>
                      <a:pt x="61" y="37"/>
                    </a:lnTo>
                    <a:lnTo>
                      <a:pt x="60" y="38"/>
                    </a:lnTo>
                    <a:lnTo>
                      <a:pt x="59" y="38"/>
                    </a:lnTo>
                    <a:lnTo>
                      <a:pt x="58" y="39"/>
                    </a:lnTo>
                    <a:lnTo>
                      <a:pt x="56" y="40"/>
                    </a:lnTo>
                    <a:lnTo>
                      <a:pt x="55" y="40"/>
                    </a:lnTo>
                    <a:lnTo>
                      <a:pt x="54" y="41"/>
                    </a:lnTo>
                    <a:lnTo>
                      <a:pt x="54" y="43"/>
                    </a:lnTo>
                    <a:lnTo>
                      <a:pt x="53" y="43"/>
                    </a:lnTo>
                    <a:lnTo>
                      <a:pt x="52" y="44"/>
                    </a:lnTo>
                    <a:lnTo>
                      <a:pt x="51" y="45"/>
                    </a:lnTo>
                    <a:lnTo>
                      <a:pt x="49" y="46"/>
                    </a:lnTo>
                    <a:lnTo>
                      <a:pt x="48" y="47"/>
                    </a:lnTo>
                    <a:lnTo>
                      <a:pt x="47" y="47"/>
                    </a:lnTo>
                    <a:lnTo>
                      <a:pt x="47" y="48"/>
                    </a:lnTo>
                    <a:lnTo>
                      <a:pt x="46" y="49"/>
                    </a:lnTo>
                    <a:lnTo>
                      <a:pt x="45" y="51"/>
                    </a:lnTo>
                    <a:lnTo>
                      <a:pt x="44" y="52"/>
                    </a:lnTo>
                    <a:lnTo>
                      <a:pt x="43" y="53"/>
                    </a:lnTo>
                    <a:lnTo>
                      <a:pt x="41" y="54"/>
                    </a:lnTo>
                    <a:lnTo>
                      <a:pt x="41" y="55"/>
                    </a:lnTo>
                    <a:lnTo>
                      <a:pt x="40" y="56"/>
                    </a:lnTo>
                    <a:lnTo>
                      <a:pt x="39" y="58"/>
                    </a:lnTo>
                    <a:lnTo>
                      <a:pt x="39" y="59"/>
                    </a:lnTo>
                    <a:lnTo>
                      <a:pt x="38" y="60"/>
                    </a:lnTo>
                    <a:lnTo>
                      <a:pt x="37" y="61"/>
                    </a:lnTo>
                    <a:lnTo>
                      <a:pt x="36" y="62"/>
                    </a:lnTo>
                    <a:lnTo>
                      <a:pt x="22" y="54"/>
                    </a:lnTo>
                    <a:close/>
                  </a:path>
                </a:pathLst>
              </a:custGeom>
              <a:solidFill>
                <a:srgbClr val="000000"/>
              </a:solidFill>
              <a:ln w="9525">
                <a:noFill/>
                <a:round/>
                <a:headEnd/>
                <a:tailEnd/>
              </a:ln>
            </p:spPr>
            <p:txBody>
              <a:bodyPr/>
              <a:lstStyle/>
              <a:p>
                <a:endParaRPr lang="en-GB"/>
              </a:p>
            </p:txBody>
          </p:sp>
          <p:sp>
            <p:nvSpPr>
              <p:cNvPr id="558" name="Freeform 471"/>
              <p:cNvSpPr>
                <a:spLocks/>
              </p:cNvSpPr>
              <p:nvPr/>
            </p:nvSpPr>
            <p:spPr bwMode="auto">
              <a:xfrm>
                <a:off x="3276" y="2212"/>
                <a:ext cx="4" cy="27"/>
              </a:xfrm>
              <a:custGeom>
                <a:avLst/>
                <a:gdLst>
                  <a:gd name="T0" fmla="*/ 1 w 8"/>
                  <a:gd name="T1" fmla="*/ 1 h 52"/>
                  <a:gd name="T2" fmla="*/ 1 w 8"/>
                  <a:gd name="T3" fmla="*/ 1 h 52"/>
                  <a:gd name="T4" fmla="*/ 1 w 8"/>
                  <a:gd name="T5" fmla="*/ 2 h 52"/>
                  <a:gd name="T6" fmla="*/ 1 w 8"/>
                  <a:gd name="T7" fmla="*/ 3 h 52"/>
                  <a:gd name="T8" fmla="*/ 0 w 8"/>
                  <a:gd name="T9" fmla="*/ 4 h 52"/>
                  <a:gd name="T10" fmla="*/ 0 w 8"/>
                  <a:gd name="T11" fmla="*/ 5 h 52"/>
                  <a:gd name="T12" fmla="*/ 0 w 8"/>
                  <a:gd name="T13" fmla="*/ 5 h 52"/>
                  <a:gd name="T14" fmla="*/ 0 w 8"/>
                  <a:gd name="T15" fmla="*/ 6 h 52"/>
                  <a:gd name="T16" fmla="*/ 0 w 8"/>
                  <a:gd name="T17" fmla="*/ 7 h 52"/>
                  <a:gd name="T18" fmla="*/ 0 w 8"/>
                  <a:gd name="T19" fmla="*/ 8 h 52"/>
                  <a:gd name="T20" fmla="*/ 0 w 8"/>
                  <a:gd name="T21" fmla="*/ 9 h 52"/>
                  <a:gd name="T22" fmla="*/ 0 w 8"/>
                  <a:gd name="T23" fmla="*/ 10 h 52"/>
                  <a:gd name="T24" fmla="*/ 0 w 8"/>
                  <a:gd name="T25" fmla="*/ 11 h 52"/>
                  <a:gd name="T26" fmla="*/ 0 w 8"/>
                  <a:gd name="T27" fmla="*/ 11 h 52"/>
                  <a:gd name="T28" fmla="*/ 1 w 8"/>
                  <a:gd name="T29" fmla="*/ 12 h 52"/>
                  <a:gd name="T30" fmla="*/ 1 w 8"/>
                  <a:gd name="T31" fmla="*/ 13 h 52"/>
                  <a:gd name="T32" fmla="*/ 1 w 8"/>
                  <a:gd name="T33" fmla="*/ 14 h 52"/>
                  <a:gd name="T34" fmla="*/ 1 w 8"/>
                  <a:gd name="T35" fmla="*/ 13 h 52"/>
                  <a:gd name="T36" fmla="*/ 1 w 8"/>
                  <a:gd name="T37" fmla="*/ 12 h 52"/>
                  <a:gd name="T38" fmla="*/ 1 w 8"/>
                  <a:gd name="T39" fmla="*/ 11 h 52"/>
                  <a:gd name="T40" fmla="*/ 1 w 8"/>
                  <a:gd name="T41" fmla="*/ 11 h 52"/>
                  <a:gd name="T42" fmla="*/ 1 w 8"/>
                  <a:gd name="T43" fmla="*/ 10 h 52"/>
                  <a:gd name="T44" fmla="*/ 1 w 8"/>
                  <a:gd name="T45" fmla="*/ 9 h 52"/>
                  <a:gd name="T46" fmla="*/ 1 w 8"/>
                  <a:gd name="T47" fmla="*/ 9 h 52"/>
                  <a:gd name="T48" fmla="*/ 1 w 8"/>
                  <a:gd name="T49" fmla="*/ 8 h 52"/>
                  <a:gd name="T50" fmla="*/ 1 w 8"/>
                  <a:gd name="T51" fmla="*/ 7 h 52"/>
                  <a:gd name="T52" fmla="*/ 1 w 8"/>
                  <a:gd name="T53" fmla="*/ 6 h 52"/>
                  <a:gd name="T54" fmla="*/ 1 w 8"/>
                  <a:gd name="T55" fmla="*/ 5 h 52"/>
                  <a:gd name="T56" fmla="*/ 1 w 8"/>
                  <a:gd name="T57" fmla="*/ 5 h 52"/>
                  <a:gd name="T58" fmla="*/ 1 w 8"/>
                  <a:gd name="T59" fmla="*/ 4 h 52"/>
                  <a:gd name="T60" fmla="*/ 1 w 8"/>
                  <a:gd name="T61" fmla="*/ 3 h 52"/>
                  <a:gd name="T62" fmla="*/ 1 w 8"/>
                  <a:gd name="T63" fmla="*/ 2 h 52"/>
                  <a:gd name="T64" fmla="*/ 1 w 8"/>
                  <a:gd name="T65" fmla="*/ 1 h 52"/>
                  <a:gd name="T66" fmla="*/ 1 w 8"/>
                  <a:gd name="T67" fmla="*/ 1 h 52"/>
                  <a:gd name="T68" fmla="*/ 2 w 8"/>
                  <a:gd name="T69" fmla="*/ 1 h 52"/>
                  <a:gd name="T70" fmla="*/ 1 w 8"/>
                  <a:gd name="T71" fmla="*/ 1 h 52"/>
                  <a:gd name="T72" fmla="*/ 1 w 8"/>
                  <a:gd name="T73" fmla="*/ 0 h 52"/>
                  <a:gd name="T74" fmla="*/ 1 w 8"/>
                  <a:gd name="T75" fmla="*/ 0 h 52"/>
                  <a:gd name="T76" fmla="*/ 1 w 8"/>
                  <a:gd name="T77" fmla="*/ 1 h 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2"/>
                  <a:gd name="T119" fmla="*/ 8 w 8"/>
                  <a:gd name="T120" fmla="*/ 52 h 5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2">
                    <a:moveTo>
                      <a:pt x="5" y="0"/>
                    </a:moveTo>
                    <a:lnTo>
                      <a:pt x="3" y="2"/>
                    </a:lnTo>
                    <a:lnTo>
                      <a:pt x="2" y="3"/>
                    </a:lnTo>
                    <a:lnTo>
                      <a:pt x="2" y="4"/>
                    </a:lnTo>
                    <a:lnTo>
                      <a:pt x="2" y="6"/>
                    </a:lnTo>
                    <a:lnTo>
                      <a:pt x="1" y="8"/>
                    </a:lnTo>
                    <a:lnTo>
                      <a:pt x="1" y="10"/>
                    </a:lnTo>
                    <a:lnTo>
                      <a:pt x="1" y="11"/>
                    </a:lnTo>
                    <a:lnTo>
                      <a:pt x="1" y="12"/>
                    </a:lnTo>
                    <a:lnTo>
                      <a:pt x="0" y="14"/>
                    </a:lnTo>
                    <a:lnTo>
                      <a:pt x="0" y="16"/>
                    </a:lnTo>
                    <a:lnTo>
                      <a:pt x="0" y="18"/>
                    </a:lnTo>
                    <a:lnTo>
                      <a:pt x="0" y="19"/>
                    </a:lnTo>
                    <a:lnTo>
                      <a:pt x="0" y="20"/>
                    </a:lnTo>
                    <a:lnTo>
                      <a:pt x="0" y="23"/>
                    </a:lnTo>
                    <a:lnTo>
                      <a:pt x="0" y="24"/>
                    </a:lnTo>
                    <a:lnTo>
                      <a:pt x="0" y="25"/>
                    </a:lnTo>
                    <a:lnTo>
                      <a:pt x="0" y="27"/>
                    </a:lnTo>
                    <a:lnTo>
                      <a:pt x="0" y="28"/>
                    </a:lnTo>
                    <a:lnTo>
                      <a:pt x="0" y="31"/>
                    </a:lnTo>
                    <a:lnTo>
                      <a:pt x="0" y="32"/>
                    </a:lnTo>
                    <a:lnTo>
                      <a:pt x="0" y="33"/>
                    </a:lnTo>
                    <a:lnTo>
                      <a:pt x="0" y="35"/>
                    </a:lnTo>
                    <a:lnTo>
                      <a:pt x="0" y="36"/>
                    </a:lnTo>
                    <a:lnTo>
                      <a:pt x="0" y="37"/>
                    </a:lnTo>
                    <a:lnTo>
                      <a:pt x="0" y="40"/>
                    </a:lnTo>
                    <a:lnTo>
                      <a:pt x="0" y="41"/>
                    </a:lnTo>
                    <a:lnTo>
                      <a:pt x="0" y="42"/>
                    </a:lnTo>
                    <a:lnTo>
                      <a:pt x="1" y="44"/>
                    </a:lnTo>
                    <a:lnTo>
                      <a:pt x="1" y="46"/>
                    </a:lnTo>
                    <a:lnTo>
                      <a:pt x="1" y="47"/>
                    </a:lnTo>
                    <a:lnTo>
                      <a:pt x="1" y="49"/>
                    </a:lnTo>
                    <a:lnTo>
                      <a:pt x="2" y="50"/>
                    </a:lnTo>
                    <a:lnTo>
                      <a:pt x="2" y="52"/>
                    </a:lnTo>
                    <a:lnTo>
                      <a:pt x="7" y="50"/>
                    </a:lnTo>
                    <a:lnTo>
                      <a:pt x="7" y="49"/>
                    </a:lnTo>
                    <a:lnTo>
                      <a:pt x="7" y="48"/>
                    </a:lnTo>
                    <a:lnTo>
                      <a:pt x="5" y="47"/>
                    </a:lnTo>
                    <a:lnTo>
                      <a:pt x="5" y="44"/>
                    </a:lnTo>
                    <a:lnTo>
                      <a:pt x="5" y="43"/>
                    </a:lnTo>
                    <a:lnTo>
                      <a:pt x="5" y="42"/>
                    </a:lnTo>
                    <a:lnTo>
                      <a:pt x="4" y="40"/>
                    </a:lnTo>
                    <a:lnTo>
                      <a:pt x="4" y="39"/>
                    </a:lnTo>
                    <a:lnTo>
                      <a:pt x="4" y="37"/>
                    </a:lnTo>
                    <a:lnTo>
                      <a:pt x="4" y="36"/>
                    </a:lnTo>
                    <a:lnTo>
                      <a:pt x="4" y="34"/>
                    </a:lnTo>
                    <a:lnTo>
                      <a:pt x="4" y="33"/>
                    </a:lnTo>
                    <a:lnTo>
                      <a:pt x="4" y="32"/>
                    </a:lnTo>
                    <a:lnTo>
                      <a:pt x="4" y="29"/>
                    </a:lnTo>
                    <a:lnTo>
                      <a:pt x="4" y="28"/>
                    </a:lnTo>
                    <a:lnTo>
                      <a:pt x="4" y="27"/>
                    </a:lnTo>
                    <a:lnTo>
                      <a:pt x="4" y="26"/>
                    </a:lnTo>
                    <a:lnTo>
                      <a:pt x="4" y="24"/>
                    </a:lnTo>
                    <a:lnTo>
                      <a:pt x="4" y="23"/>
                    </a:lnTo>
                    <a:lnTo>
                      <a:pt x="4" y="21"/>
                    </a:lnTo>
                    <a:lnTo>
                      <a:pt x="4" y="19"/>
                    </a:lnTo>
                    <a:lnTo>
                      <a:pt x="4" y="18"/>
                    </a:lnTo>
                    <a:lnTo>
                      <a:pt x="4" y="17"/>
                    </a:lnTo>
                    <a:lnTo>
                      <a:pt x="5" y="14"/>
                    </a:lnTo>
                    <a:lnTo>
                      <a:pt x="5" y="13"/>
                    </a:lnTo>
                    <a:lnTo>
                      <a:pt x="5" y="12"/>
                    </a:lnTo>
                    <a:lnTo>
                      <a:pt x="5" y="10"/>
                    </a:lnTo>
                    <a:lnTo>
                      <a:pt x="7" y="9"/>
                    </a:lnTo>
                    <a:lnTo>
                      <a:pt x="7" y="8"/>
                    </a:lnTo>
                    <a:lnTo>
                      <a:pt x="7" y="5"/>
                    </a:lnTo>
                    <a:lnTo>
                      <a:pt x="7" y="4"/>
                    </a:lnTo>
                    <a:lnTo>
                      <a:pt x="8" y="3"/>
                    </a:lnTo>
                    <a:lnTo>
                      <a:pt x="4" y="4"/>
                    </a:lnTo>
                    <a:lnTo>
                      <a:pt x="8" y="3"/>
                    </a:lnTo>
                    <a:lnTo>
                      <a:pt x="8" y="2"/>
                    </a:lnTo>
                    <a:lnTo>
                      <a:pt x="8" y="1"/>
                    </a:lnTo>
                    <a:lnTo>
                      <a:pt x="7" y="1"/>
                    </a:lnTo>
                    <a:lnTo>
                      <a:pt x="7" y="0"/>
                    </a:lnTo>
                    <a:lnTo>
                      <a:pt x="5" y="0"/>
                    </a:lnTo>
                    <a:lnTo>
                      <a:pt x="4" y="0"/>
                    </a:lnTo>
                    <a:lnTo>
                      <a:pt x="3" y="0"/>
                    </a:lnTo>
                    <a:lnTo>
                      <a:pt x="3" y="1"/>
                    </a:lnTo>
                    <a:lnTo>
                      <a:pt x="3" y="2"/>
                    </a:lnTo>
                    <a:lnTo>
                      <a:pt x="5" y="0"/>
                    </a:lnTo>
                    <a:close/>
                  </a:path>
                </a:pathLst>
              </a:custGeom>
              <a:solidFill>
                <a:srgbClr val="000000"/>
              </a:solidFill>
              <a:ln w="9525">
                <a:noFill/>
                <a:round/>
                <a:headEnd/>
                <a:tailEnd/>
              </a:ln>
            </p:spPr>
            <p:txBody>
              <a:bodyPr/>
              <a:lstStyle/>
              <a:p>
                <a:endParaRPr lang="en-GB"/>
              </a:p>
            </p:txBody>
          </p:sp>
          <p:sp>
            <p:nvSpPr>
              <p:cNvPr id="559" name="Freeform 472"/>
              <p:cNvSpPr>
                <a:spLocks/>
              </p:cNvSpPr>
              <p:nvPr/>
            </p:nvSpPr>
            <p:spPr bwMode="auto">
              <a:xfrm>
                <a:off x="3279" y="2212"/>
                <a:ext cx="9" cy="5"/>
              </a:xfrm>
              <a:custGeom>
                <a:avLst/>
                <a:gdLst>
                  <a:gd name="T0" fmla="*/ 4 w 19"/>
                  <a:gd name="T1" fmla="*/ 2 h 9"/>
                  <a:gd name="T2" fmla="*/ 4 w 19"/>
                  <a:gd name="T3" fmla="*/ 1 h 9"/>
                  <a:gd name="T4" fmla="*/ 0 w 19"/>
                  <a:gd name="T5" fmla="*/ 0 h 9"/>
                  <a:gd name="T6" fmla="*/ 0 w 19"/>
                  <a:gd name="T7" fmla="*/ 1 h 9"/>
                  <a:gd name="T8" fmla="*/ 4 w 19"/>
                  <a:gd name="T9" fmla="*/ 3 h 9"/>
                  <a:gd name="T10" fmla="*/ 3 w 19"/>
                  <a:gd name="T11" fmla="*/ 2 h 9"/>
                  <a:gd name="T12" fmla="*/ 4 w 19"/>
                  <a:gd name="T13" fmla="*/ 3 h 9"/>
                  <a:gd name="T14" fmla="*/ 4 w 19"/>
                  <a:gd name="T15" fmla="*/ 3 h 9"/>
                  <a:gd name="T16" fmla="*/ 4 w 19"/>
                  <a:gd name="T17" fmla="*/ 3 h 9"/>
                  <a:gd name="T18" fmla="*/ 4 w 19"/>
                  <a:gd name="T19" fmla="*/ 2 h 9"/>
                  <a:gd name="T20" fmla="*/ 4 w 19"/>
                  <a:gd name="T21" fmla="*/ 2 h 9"/>
                  <a:gd name="T22" fmla="*/ 4 w 19"/>
                  <a:gd name="T23" fmla="*/ 2 h 9"/>
                  <a:gd name="T24" fmla="*/ 4 w 19"/>
                  <a:gd name="T25" fmla="*/ 1 h 9"/>
                  <a:gd name="T26" fmla="*/ 4 w 19"/>
                  <a:gd name="T27" fmla="*/ 1 h 9"/>
                  <a:gd name="T28" fmla="*/ 4 w 19"/>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9"/>
                  <a:gd name="T47" fmla="*/ 19 w 19"/>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9">
                    <a:moveTo>
                      <a:pt x="19" y="8"/>
                    </a:moveTo>
                    <a:lnTo>
                      <a:pt x="18" y="4"/>
                    </a:lnTo>
                    <a:lnTo>
                      <a:pt x="1" y="0"/>
                    </a:lnTo>
                    <a:lnTo>
                      <a:pt x="0" y="4"/>
                    </a:lnTo>
                    <a:lnTo>
                      <a:pt x="16" y="9"/>
                    </a:lnTo>
                    <a:lnTo>
                      <a:pt x="14" y="5"/>
                    </a:lnTo>
                    <a:lnTo>
                      <a:pt x="16" y="9"/>
                    </a:lnTo>
                    <a:lnTo>
                      <a:pt x="18" y="9"/>
                    </a:lnTo>
                    <a:lnTo>
                      <a:pt x="19" y="9"/>
                    </a:lnTo>
                    <a:lnTo>
                      <a:pt x="19" y="8"/>
                    </a:lnTo>
                    <a:lnTo>
                      <a:pt x="19" y="6"/>
                    </a:lnTo>
                    <a:lnTo>
                      <a:pt x="19" y="5"/>
                    </a:lnTo>
                    <a:lnTo>
                      <a:pt x="19" y="4"/>
                    </a:lnTo>
                    <a:lnTo>
                      <a:pt x="18" y="4"/>
                    </a:lnTo>
                    <a:lnTo>
                      <a:pt x="19" y="8"/>
                    </a:lnTo>
                    <a:close/>
                  </a:path>
                </a:pathLst>
              </a:custGeom>
              <a:solidFill>
                <a:srgbClr val="000000"/>
              </a:solidFill>
              <a:ln w="9525">
                <a:noFill/>
                <a:round/>
                <a:headEnd/>
                <a:tailEnd/>
              </a:ln>
            </p:spPr>
            <p:txBody>
              <a:bodyPr/>
              <a:lstStyle/>
              <a:p>
                <a:endParaRPr lang="en-GB"/>
              </a:p>
            </p:txBody>
          </p:sp>
          <p:sp>
            <p:nvSpPr>
              <p:cNvPr id="560" name="Freeform 473"/>
              <p:cNvSpPr>
                <a:spLocks/>
              </p:cNvSpPr>
              <p:nvPr/>
            </p:nvSpPr>
            <p:spPr bwMode="auto">
              <a:xfrm>
                <a:off x="3284" y="2215"/>
                <a:ext cx="4" cy="23"/>
              </a:xfrm>
              <a:custGeom>
                <a:avLst/>
                <a:gdLst>
                  <a:gd name="T0" fmla="*/ 2 w 7"/>
                  <a:gd name="T1" fmla="*/ 11 h 45"/>
                  <a:gd name="T2" fmla="*/ 2 w 7"/>
                  <a:gd name="T3" fmla="*/ 10 h 45"/>
                  <a:gd name="T4" fmla="*/ 2 w 7"/>
                  <a:gd name="T5" fmla="*/ 10 h 45"/>
                  <a:gd name="T6" fmla="*/ 2 w 7"/>
                  <a:gd name="T7" fmla="*/ 9 h 45"/>
                  <a:gd name="T8" fmla="*/ 1 w 7"/>
                  <a:gd name="T9" fmla="*/ 8 h 45"/>
                  <a:gd name="T10" fmla="*/ 1 w 7"/>
                  <a:gd name="T11" fmla="*/ 8 h 45"/>
                  <a:gd name="T12" fmla="*/ 1 w 7"/>
                  <a:gd name="T13" fmla="*/ 7 h 45"/>
                  <a:gd name="T14" fmla="*/ 1 w 7"/>
                  <a:gd name="T15" fmla="*/ 6 h 45"/>
                  <a:gd name="T16" fmla="*/ 1 w 7"/>
                  <a:gd name="T17" fmla="*/ 6 h 45"/>
                  <a:gd name="T18" fmla="*/ 1 w 7"/>
                  <a:gd name="T19" fmla="*/ 5 h 45"/>
                  <a:gd name="T20" fmla="*/ 1 w 7"/>
                  <a:gd name="T21" fmla="*/ 5 h 45"/>
                  <a:gd name="T22" fmla="*/ 1 w 7"/>
                  <a:gd name="T23" fmla="*/ 4 h 45"/>
                  <a:gd name="T24" fmla="*/ 1 w 7"/>
                  <a:gd name="T25" fmla="*/ 3 h 45"/>
                  <a:gd name="T26" fmla="*/ 2 w 7"/>
                  <a:gd name="T27" fmla="*/ 3 h 45"/>
                  <a:gd name="T28" fmla="*/ 2 w 7"/>
                  <a:gd name="T29" fmla="*/ 2 h 45"/>
                  <a:gd name="T30" fmla="*/ 2 w 7"/>
                  <a:gd name="T31" fmla="*/ 2 h 45"/>
                  <a:gd name="T32" fmla="*/ 2 w 7"/>
                  <a:gd name="T33" fmla="*/ 1 h 45"/>
                  <a:gd name="T34" fmla="*/ 1 w 7"/>
                  <a:gd name="T35" fmla="*/ 1 h 45"/>
                  <a:gd name="T36" fmla="*/ 1 w 7"/>
                  <a:gd name="T37" fmla="*/ 2 h 45"/>
                  <a:gd name="T38" fmla="*/ 1 w 7"/>
                  <a:gd name="T39" fmla="*/ 2 h 45"/>
                  <a:gd name="T40" fmla="*/ 1 w 7"/>
                  <a:gd name="T41" fmla="*/ 3 h 45"/>
                  <a:gd name="T42" fmla="*/ 0 w 7"/>
                  <a:gd name="T43" fmla="*/ 4 h 45"/>
                  <a:gd name="T44" fmla="*/ 0 w 7"/>
                  <a:gd name="T45" fmla="*/ 4 h 45"/>
                  <a:gd name="T46" fmla="*/ 0 w 7"/>
                  <a:gd name="T47" fmla="*/ 5 h 45"/>
                  <a:gd name="T48" fmla="*/ 0 w 7"/>
                  <a:gd name="T49" fmla="*/ 6 h 45"/>
                  <a:gd name="T50" fmla="*/ 0 w 7"/>
                  <a:gd name="T51" fmla="*/ 6 h 45"/>
                  <a:gd name="T52" fmla="*/ 0 w 7"/>
                  <a:gd name="T53" fmla="*/ 7 h 45"/>
                  <a:gd name="T54" fmla="*/ 0 w 7"/>
                  <a:gd name="T55" fmla="*/ 8 h 45"/>
                  <a:gd name="T56" fmla="*/ 0 w 7"/>
                  <a:gd name="T57" fmla="*/ 8 h 45"/>
                  <a:gd name="T58" fmla="*/ 0 w 7"/>
                  <a:gd name="T59" fmla="*/ 9 h 45"/>
                  <a:gd name="T60" fmla="*/ 1 w 7"/>
                  <a:gd name="T61" fmla="*/ 10 h 45"/>
                  <a:gd name="T62" fmla="*/ 1 w 7"/>
                  <a:gd name="T63" fmla="*/ 10 h 45"/>
                  <a:gd name="T64" fmla="*/ 1 w 7"/>
                  <a:gd name="T65" fmla="*/ 11 h 45"/>
                  <a:gd name="T66" fmla="*/ 1 w 7"/>
                  <a:gd name="T67" fmla="*/ 11 h 45"/>
                  <a:gd name="T68" fmla="*/ 1 w 7"/>
                  <a:gd name="T69" fmla="*/ 11 h 45"/>
                  <a:gd name="T70" fmla="*/ 1 w 7"/>
                  <a:gd name="T71" fmla="*/ 12 h 45"/>
                  <a:gd name="T72" fmla="*/ 2 w 7"/>
                  <a:gd name="T73" fmla="*/ 12 h 45"/>
                  <a:gd name="T74" fmla="*/ 2 w 7"/>
                  <a:gd name="T75" fmla="*/ 11 h 45"/>
                  <a:gd name="T76" fmla="*/ 2 w 7"/>
                  <a:gd name="T77" fmla="*/ 11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
                  <a:gd name="T118" fmla="*/ 0 h 45"/>
                  <a:gd name="T119" fmla="*/ 7 w 7"/>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 h="45">
                    <a:moveTo>
                      <a:pt x="4" y="45"/>
                    </a:moveTo>
                    <a:lnTo>
                      <a:pt x="7" y="42"/>
                    </a:lnTo>
                    <a:lnTo>
                      <a:pt x="7" y="41"/>
                    </a:lnTo>
                    <a:lnTo>
                      <a:pt x="6" y="39"/>
                    </a:lnTo>
                    <a:lnTo>
                      <a:pt x="6" y="38"/>
                    </a:lnTo>
                    <a:lnTo>
                      <a:pt x="6" y="37"/>
                    </a:lnTo>
                    <a:lnTo>
                      <a:pt x="6" y="36"/>
                    </a:lnTo>
                    <a:lnTo>
                      <a:pt x="6" y="35"/>
                    </a:lnTo>
                    <a:lnTo>
                      <a:pt x="6" y="34"/>
                    </a:lnTo>
                    <a:lnTo>
                      <a:pt x="4" y="32"/>
                    </a:lnTo>
                    <a:lnTo>
                      <a:pt x="4" y="31"/>
                    </a:lnTo>
                    <a:lnTo>
                      <a:pt x="4" y="30"/>
                    </a:lnTo>
                    <a:lnTo>
                      <a:pt x="4" y="29"/>
                    </a:lnTo>
                    <a:lnTo>
                      <a:pt x="4" y="28"/>
                    </a:lnTo>
                    <a:lnTo>
                      <a:pt x="4" y="26"/>
                    </a:lnTo>
                    <a:lnTo>
                      <a:pt x="4" y="24"/>
                    </a:lnTo>
                    <a:lnTo>
                      <a:pt x="4" y="23"/>
                    </a:lnTo>
                    <a:lnTo>
                      <a:pt x="4" y="22"/>
                    </a:lnTo>
                    <a:lnTo>
                      <a:pt x="4" y="21"/>
                    </a:lnTo>
                    <a:lnTo>
                      <a:pt x="4" y="20"/>
                    </a:lnTo>
                    <a:lnTo>
                      <a:pt x="4" y="19"/>
                    </a:lnTo>
                    <a:lnTo>
                      <a:pt x="4" y="18"/>
                    </a:lnTo>
                    <a:lnTo>
                      <a:pt x="4" y="16"/>
                    </a:lnTo>
                    <a:lnTo>
                      <a:pt x="4" y="15"/>
                    </a:lnTo>
                    <a:lnTo>
                      <a:pt x="4" y="14"/>
                    </a:lnTo>
                    <a:lnTo>
                      <a:pt x="4" y="12"/>
                    </a:lnTo>
                    <a:lnTo>
                      <a:pt x="6" y="11"/>
                    </a:lnTo>
                    <a:lnTo>
                      <a:pt x="6" y="9"/>
                    </a:lnTo>
                    <a:lnTo>
                      <a:pt x="6" y="8"/>
                    </a:lnTo>
                    <a:lnTo>
                      <a:pt x="6" y="7"/>
                    </a:lnTo>
                    <a:lnTo>
                      <a:pt x="6" y="6"/>
                    </a:lnTo>
                    <a:lnTo>
                      <a:pt x="7" y="5"/>
                    </a:lnTo>
                    <a:lnTo>
                      <a:pt x="7" y="4"/>
                    </a:lnTo>
                    <a:lnTo>
                      <a:pt x="7" y="3"/>
                    </a:lnTo>
                    <a:lnTo>
                      <a:pt x="2" y="0"/>
                    </a:lnTo>
                    <a:lnTo>
                      <a:pt x="2" y="3"/>
                    </a:lnTo>
                    <a:lnTo>
                      <a:pt x="2" y="4"/>
                    </a:lnTo>
                    <a:lnTo>
                      <a:pt x="1" y="5"/>
                    </a:lnTo>
                    <a:lnTo>
                      <a:pt x="1" y="6"/>
                    </a:lnTo>
                    <a:lnTo>
                      <a:pt x="1" y="7"/>
                    </a:lnTo>
                    <a:lnTo>
                      <a:pt x="1" y="9"/>
                    </a:lnTo>
                    <a:lnTo>
                      <a:pt x="1" y="11"/>
                    </a:lnTo>
                    <a:lnTo>
                      <a:pt x="0" y="12"/>
                    </a:lnTo>
                    <a:lnTo>
                      <a:pt x="0" y="13"/>
                    </a:lnTo>
                    <a:lnTo>
                      <a:pt x="0" y="14"/>
                    </a:lnTo>
                    <a:lnTo>
                      <a:pt x="0" y="15"/>
                    </a:lnTo>
                    <a:lnTo>
                      <a:pt x="0" y="18"/>
                    </a:lnTo>
                    <a:lnTo>
                      <a:pt x="0" y="19"/>
                    </a:lnTo>
                    <a:lnTo>
                      <a:pt x="0" y="20"/>
                    </a:lnTo>
                    <a:lnTo>
                      <a:pt x="0" y="21"/>
                    </a:lnTo>
                    <a:lnTo>
                      <a:pt x="0" y="22"/>
                    </a:lnTo>
                    <a:lnTo>
                      <a:pt x="0" y="23"/>
                    </a:lnTo>
                    <a:lnTo>
                      <a:pt x="0" y="24"/>
                    </a:lnTo>
                    <a:lnTo>
                      <a:pt x="0" y="27"/>
                    </a:lnTo>
                    <a:lnTo>
                      <a:pt x="0" y="28"/>
                    </a:lnTo>
                    <a:lnTo>
                      <a:pt x="0" y="29"/>
                    </a:lnTo>
                    <a:lnTo>
                      <a:pt x="0" y="30"/>
                    </a:lnTo>
                    <a:lnTo>
                      <a:pt x="0" y="31"/>
                    </a:lnTo>
                    <a:lnTo>
                      <a:pt x="0" y="32"/>
                    </a:lnTo>
                    <a:lnTo>
                      <a:pt x="0" y="34"/>
                    </a:lnTo>
                    <a:lnTo>
                      <a:pt x="1" y="36"/>
                    </a:lnTo>
                    <a:lnTo>
                      <a:pt x="1" y="37"/>
                    </a:lnTo>
                    <a:lnTo>
                      <a:pt x="1" y="38"/>
                    </a:lnTo>
                    <a:lnTo>
                      <a:pt x="1" y="39"/>
                    </a:lnTo>
                    <a:lnTo>
                      <a:pt x="1" y="41"/>
                    </a:lnTo>
                    <a:lnTo>
                      <a:pt x="2" y="42"/>
                    </a:lnTo>
                    <a:lnTo>
                      <a:pt x="2" y="43"/>
                    </a:lnTo>
                    <a:lnTo>
                      <a:pt x="3" y="41"/>
                    </a:lnTo>
                    <a:lnTo>
                      <a:pt x="2" y="43"/>
                    </a:lnTo>
                    <a:lnTo>
                      <a:pt x="2" y="44"/>
                    </a:lnTo>
                    <a:lnTo>
                      <a:pt x="3" y="44"/>
                    </a:lnTo>
                    <a:lnTo>
                      <a:pt x="3" y="45"/>
                    </a:lnTo>
                    <a:lnTo>
                      <a:pt x="4" y="45"/>
                    </a:lnTo>
                    <a:lnTo>
                      <a:pt x="6" y="45"/>
                    </a:lnTo>
                    <a:lnTo>
                      <a:pt x="6" y="44"/>
                    </a:lnTo>
                    <a:lnTo>
                      <a:pt x="7" y="44"/>
                    </a:lnTo>
                    <a:lnTo>
                      <a:pt x="7" y="43"/>
                    </a:lnTo>
                    <a:lnTo>
                      <a:pt x="7" y="42"/>
                    </a:lnTo>
                    <a:lnTo>
                      <a:pt x="4" y="45"/>
                    </a:lnTo>
                    <a:close/>
                  </a:path>
                </a:pathLst>
              </a:custGeom>
              <a:solidFill>
                <a:srgbClr val="000000"/>
              </a:solidFill>
              <a:ln w="9525">
                <a:noFill/>
                <a:round/>
                <a:headEnd/>
                <a:tailEnd/>
              </a:ln>
            </p:spPr>
            <p:txBody>
              <a:bodyPr/>
              <a:lstStyle/>
              <a:p>
                <a:endParaRPr lang="en-GB"/>
              </a:p>
            </p:txBody>
          </p:sp>
          <p:sp>
            <p:nvSpPr>
              <p:cNvPr id="561" name="Freeform 474"/>
              <p:cNvSpPr>
                <a:spLocks/>
              </p:cNvSpPr>
              <p:nvPr/>
            </p:nvSpPr>
            <p:spPr bwMode="auto">
              <a:xfrm>
                <a:off x="3277" y="2235"/>
                <a:ext cx="10" cy="4"/>
              </a:xfrm>
              <a:custGeom>
                <a:avLst/>
                <a:gdLst>
                  <a:gd name="T0" fmla="*/ 0 w 18"/>
                  <a:gd name="T1" fmla="*/ 1 h 8"/>
                  <a:gd name="T2" fmla="*/ 1 w 18"/>
                  <a:gd name="T3" fmla="*/ 2 h 8"/>
                  <a:gd name="T4" fmla="*/ 6 w 18"/>
                  <a:gd name="T5" fmla="*/ 1 h 8"/>
                  <a:gd name="T6" fmla="*/ 5 w 18"/>
                  <a:gd name="T7" fmla="*/ 0 h 8"/>
                  <a:gd name="T8" fmla="*/ 1 w 18"/>
                  <a:gd name="T9" fmla="*/ 1 h 8"/>
                  <a:gd name="T10" fmla="*/ 2 w 18"/>
                  <a:gd name="T11" fmla="*/ 1 h 8"/>
                  <a:gd name="T12" fmla="*/ 1 w 18"/>
                  <a:gd name="T13" fmla="*/ 1 h 8"/>
                  <a:gd name="T14" fmla="*/ 1 w 18"/>
                  <a:gd name="T15" fmla="*/ 1 h 8"/>
                  <a:gd name="T16" fmla="*/ 1 w 18"/>
                  <a:gd name="T17" fmla="*/ 1 h 8"/>
                  <a:gd name="T18" fmla="*/ 0 w 18"/>
                  <a:gd name="T19" fmla="*/ 1 h 8"/>
                  <a:gd name="T20" fmla="*/ 0 w 18"/>
                  <a:gd name="T21" fmla="*/ 1 h 8"/>
                  <a:gd name="T22" fmla="*/ 0 w 18"/>
                  <a:gd name="T23" fmla="*/ 1 h 8"/>
                  <a:gd name="T24" fmla="*/ 1 w 18"/>
                  <a:gd name="T25" fmla="*/ 1 h 8"/>
                  <a:gd name="T26" fmla="*/ 1 w 18"/>
                  <a:gd name="T27" fmla="*/ 2 h 8"/>
                  <a:gd name="T28" fmla="*/ 1 w 18"/>
                  <a:gd name="T29" fmla="*/ 2 h 8"/>
                  <a:gd name="T30" fmla="*/ 1 w 18"/>
                  <a:gd name="T31" fmla="*/ 2 h 8"/>
                  <a:gd name="T32" fmla="*/ 0 w 18"/>
                  <a:gd name="T33" fmla="*/ 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8"/>
                  <a:gd name="T53" fmla="*/ 18 w 18"/>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8">
                    <a:moveTo>
                      <a:pt x="0" y="6"/>
                    </a:moveTo>
                    <a:lnTo>
                      <a:pt x="3" y="8"/>
                    </a:lnTo>
                    <a:lnTo>
                      <a:pt x="18" y="4"/>
                    </a:lnTo>
                    <a:lnTo>
                      <a:pt x="17" y="0"/>
                    </a:lnTo>
                    <a:lnTo>
                      <a:pt x="2" y="3"/>
                    </a:lnTo>
                    <a:lnTo>
                      <a:pt x="5" y="4"/>
                    </a:lnTo>
                    <a:lnTo>
                      <a:pt x="2" y="3"/>
                    </a:lnTo>
                    <a:lnTo>
                      <a:pt x="1" y="3"/>
                    </a:lnTo>
                    <a:lnTo>
                      <a:pt x="1" y="4"/>
                    </a:lnTo>
                    <a:lnTo>
                      <a:pt x="0" y="4"/>
                    </a:lnTo>
                    <a:lnTo>
                      <a:pt x="0" y="5"/>
                    </a:lnTo>
                    <a:lnTo>
                      <a:pt x="0" y="6"/>
                    </a:lnTo>
                    <a:lnTo>
                      <a:pt x="1" y="6"/>
                    </a:lnTo>
                    <a:lnTo>
                      <a:pt x="1" y="8"/>
                    </a:lnTo>
                    <a:lnTo>
                      <a:pt x="2" y="8"/>
                    </a:lnTo>
                    <a:lnTo>
                      <a:pt x="3" y="8"/>
                    </a:lnTo>
                    <a:lnTo>
                      <a:pt x="0" y="6"/>
                    </a:lnTo>
                    <a:close/>
                  </a:path>
                </a:pathLst>
              </a:custGeom>
              <a:solidFill>
                <a:srgbClr val="000000"/>
              </a:solidFill>
              <a:ln w="9525">
                <a:noFill/>
                <a:round/>
                <a:headEnd/>
                <a:tailEnd/>
              </a:ln>
            </p:spPr>
            <p:txBody>
              <a:bodyPr/>
              <a:lstStyle/>
              <a:p>
                <a:endParaRPr lang="en-GB"/>
              </a:p>
            </p:txBody>
          </p:sp>
          <p:sp>
            <p:nvSpPr>
              <p:cNvPr id="562" name="Freeform 475"/>
              <p:cNvSpPr>
                <a:spLocks/>
              </p:cNvSpPr>
              <p:nvPr/>
            </p:nvSpPr>
            <p:spPr bwMode="auto">
              <a:xfrm>
                <a:off x="3286" y="2259"/>
                <a:ext cx="19" cy="20"/>
              </a:xfrm>
              <a:custGeom>
                <a:avLst/>
                <a:gdLst>
                  <a:gd name="T0" fmla="*/ 0 w 38"/>
                  <a:gd name="T1" fmla="*/ 1 h 39"/>
                  <a:gd name="T2" fmla="*/ 1 w 38"/>
                  <a:gd name="T3" fmla="*/ 2 h 39"/>
                  <a:gd name="T4" fmla="*/ 1 w 38"/>
                  <a:gd name="T5" fmla="*/ 3 h 39"/>
                  <a:gd name="T6" fmla="*/ 1 w 38"/>
                  <a:gd name="T7" fmla="*/ 3 h 39"/>
                  <a:gd name="T8" fmla="*/ 2 w 38"/>
                  <a:gd name="T9" fmla="*/ 4 h 39"/>
                  <a:gd name="T10" fmla="*/ 2 w 38"/>
                  <a:gd name="T11" fmla="*/ 4 h 39"/>
                  <a:gd name="T12" fmla="*/ 3 w 38"/>
                  <a:gd name="T13" fmla="*/ 5 h 39"/>
                  <a:gd name="T14" fmla="*/ 3 w 38"/>
                  <a:gd name="T15" fmla="*/ 6 h 39"/>
                  <a:gd name="T16" fmla="*/ 4 w 38"/>
                  <a:gd name="T17" fmla="*/ 6 h 39"/>
                  <a:gd name="T18" fmla="*/ 5 w 38"/>
                  <a:gd name="T19" fmla="*/ 7 h 39"/>
                  <a:gd name="T20" fmla="*/ 5 w 38"/>
                  <a:gd name="T21" fmla="*/ 7 h 39"/>
                  <a:gd name="T22" fmla="*/ 5 w 38"/>
                  <a:gd name="T23" fmla="*/ 8 h 39"/>
                  <a:gd name="T24" fmla="*/ 6 w 38"/>
                  <a:gd name="T25" fmla="*/ 8 h 39"/>
                  <a:gd name="T26" fmla="*/ 7 w 38"/>
                  <a:gd name="T27" fmla="*/ 9 h 39"/>
                  <a:gd name="T28" fmla="*/ 7 w 38"/>
                  <a:gd name="T29" fmla="*/ 9 h 39"/>
                  <a:gd name="T30" fmla="*/ 9 w 38"/>
                  <a:gd name="T31" fmla="*/ 10 h 39"/>
                  <a:gd name="T32" fmla="*/ 9 w 38"/>
                  <a:gd name="T33" fmla="*/ 10 h 39"/>
                  <a:gd name="T34" fmla="*/ 10 w 38"/>
                  <a:gd name="T35" fmla="*/ 9 h 39"/>
                  <a:gd name="T36" fmla="*/ 9 w 38"/>
                  <a:gd name="T37" fmla="*/ 9 h 39"/>
                  <a:gd name="T38" fmla="*/ 8 w 38"/>
                  <a:gd name="T39" fmla="*/ 8 h 39"/>
                  <a:gd name="T40" fmla="*/ 7 w 38"/>
                  <a:gd name="T41" fmla="*/ 8 h 39"/>
                  <a:gd name="T42" fmla="*/ 7 w 38"/>
                  <a:gd name="T43" fmla="*/ 7 h 39"/>
                  <a:gd name="T44" fmla="*/ 6 w 38"/>
                  <a:gd name="T45" fmla="*/ 7 h 39"/>
                  <a:gd name="T46" fmla="*/ 5 w 38"/>
                  <a:gd name="T47" fmla="*/ 6 h 39"/>
                  <a:gd name="T48" fmla="*/ 5 w 38"/>
                  <a:gd name="T49" fmla="*/ 6 h 39"/>
                  <a:gd name="T50" fmla="*/ 5 w 38"/>
                  <a:gd name="T51" fmla="*/ 5 h 39"/>
                  <a:gd name="T52" fmla="*/ 4 w 38"/>
                  <a:gd name="T53" fmla="*/ 5 h 39"/>
                  <a:gd name="T54" fmla="*/ 3 w 38"/>
                  <a:gd name="T55" fmla="*/ 4 h 39"/>
                  <a:gd name="T56" fmla="*/ 3 w 38"/>
                  <a:gd name="T57" fmla="*/ 4 h 39"/>
                  <a:gd name="T58" fmla="*/ 2 w 38"/>
                  <a:gd name="T59" fmla="*/ 3 h 39"/>
                  <a:gd name="T60" fmla="*/ 2 w 38"/>
                  <a:gd name="T61" fmla="*/ 2 h 39"/>
                  <a:gd name="T62" fmla="*/ 1 w 38"/>
                  <a:gd name="T63" fmla="*/ 2 h 39"/>
                  <a:gd name="T64" fmla="*/ 1 w 38"/>
                  <a:gd name="T65" fmla="*/ 1 h 39"/>
                  <a:gd name="T66" fmla="*/ 1 w 38"/>
                  <a:gd name="T67" fmla="*/ 2 h 39"/>
                  <a:gd name="T68" fmla="*/ 1 w 38"/>
                  <a:gd name="T69" fmla="*/ 0 h 39"/>
                  <a:gd name="T70" fmla="*/ 1 w 38"/>
                  <a:gd name="T71" fmla="*/ 0 h 39"/>
                  <a:gd name="T72" fmla="*/ 0 w 38"/>
                  <a:gd name="T73" fmla="*/ 0 h 39"/>
                  <a:gd name="T74" fmla="*/ 0 w 38"/>
                  <a:gd name="T75" fmla="*/ 1 h 39"/>
                  <a:gd name="T76" fmla="*/ 1 w 38"/>
                  <a:gd name="T77" fmla="*/ 0 h 3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39"/>
                  <a:gd name="T119" fmla="*/ 38 w 38"/>
                  <a:gd name="T120" fmla="*/ 39 h 3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39">
                    <a:moveTo>
                      <a:pt x="1" y="0"/>
                    </a:moveTo>
                    <a:lnTo>
                      <a:pt x="0" y="3"/>
                    </a:lnTo>
                    <a:lnTo>
                      <a:pt x="1" y="5"/>
                    </a:lnTo>
                    <a:lnTo>
                      <a:pt x="3" y="6"/>
                    </a:lnTo>
                    <a:lnTo>
                      <a:pt x="4" y="8"/>
                    </a:lnTo>
                    <a:lnTo>
                      <a:pt x="5" y="9"/>
                    </a:lnTo>
                    <a:lnTo>
                      <a:pt x="5" y="10"/>
                    </a:lnTo>
                    <a:lnTo>
                      <a:pt x="6" y="11"/>
                    </a:lnTo>
                    <a:lnTo>
                      <a:pt x="7" y="13"/>
                    </a:lnTo>
                    <a:lnTo>
                      <a:pt x="8" y="14"/>
                    </a:lnTo>
                    <a:lnTo>
                      <a:pt x="9" y="15"/>
                    </a:lnTo>
                    <a:lnTo>
                      <a:pt x="11" y="16"/>
                    </a:lnTo>
                    <a:lnTo>
                      <a:pt x="11" y="18"/>
                    </a:lnTo>
                    <a:lnTo>
                      <a:pt x="12" y="19"/>
                    </a:lnTo>
                    <a:lnTo>
                      <a:pt x="13" y="21"/>
                    </a:lnTo>
                    <a:lnTo>
                      <a:pt x="14" y="22"/>
                    </a:lnTo>
                    <a:lnTo>
                      <a:pt x="15" y="23"/>
                    </a:lnTo>
                    <a:lnTo>
                      <a:pt x="16" y="24"/>
                    </a:lnTo>
                    <a:lnTo>
                      <a:pt x="17" y="25"/>
                    </a:lnTo>
                    <a:lnTo>
                      <a:pt x="19" y="26"/>
                    </a:lnTo>
                    <a:lnTo>
                      <a:pt x="20" y="28"/>
                    </a:lnTo>
                    <a:lnTo>
                      <a:pt x="21" y="28"/>
                    </a:lnTo>
                    <a:lnTo>
                      <a:pt x="22" y="29"/>
                    </a:lnTo>
                    <a:lnTo>
                      <a:pt x="23" y="30"/>
                    </a:lnTo>
                    <a:lnTo>
                      <a:pt x="24" y="31"/>
                    </a:lnTo>
                    <a:lnTo>
                      <a:pt x="26" y="32"/>
                    </a:lnTo>
                    <a:lnTo>
                      <a:pt x="27" y="33"/>
                    </a:lnTo>
                    <a:lnTo>
                      <a:pt x="28" y="34"/>
                    </a:lnTo>
                    <a:lnTo>
                      <a:pt x="29" y="36"/>
                    </a:lnTo>
                    <a:lnTo>
                      <a:pt x="30" y="36"/>
                    </a:lnTo>
                    <a:lnTo>
                      <a:pt x="32" y="37"/>
                    </a:lnTo>
                    <a:lnTo>
                      <a:pt x="34" y="38"/>
                    </a:lnTo>
                    <a:lnTo>
                      <a:pt x="35" y="39"/>
                    </a:lnTo>
                    <a:lnTo>
                      <a:pt x="36" y="39"/>
                    </a:lnTo>
                    <a:lnTo>
                      <a:pt x="38" y="36"/>
                    </a:lnTo>
                    <a:lnTo>
                      <a:pt x="37" y="34"/>
                    </a:lnTo>
                    <a:lnTo>
                      <a:pt x="36" y="33"/>
                    </a:lnTo>
                    <a:lnTo>
                      <a:pt x="35" y="33"/>
                    </a:lnTo>
                    <a:lnTo>
                      <a:pt x="34" y="32"/>
                    </a:lnTo>
                    <a:lnTo>
                      <a:pt x="32" y="31"/>
                    </a:lnTo>
                    <a:lnTo>
                      <a:pt x="31" y="30"/>
                    </a:lnTo>
                    <a:lnTo>
                      <a:pt x="30" y="30"/>
                    </a:lnTo>
                    <a:lnTo>
                      <a:pt x="29" y="29"/>
                    </a:lnTo>
                    <a:lnTo>
                      <a:pt x="28" y="28"/>
                    </a:lnTo>
                    <a:lnTo>
                      <a:pt x="27" y="26"/>
                    </a:lnTo>
                    <a:lnTo>
                      <a:pt x="26" y="25"/>
                    </a:lnTo>
                    <a:lnTo>
                      <a:pt x="24" y="24"/>
                    </a:lnTo>
                    <a:lnTo>
                      <a:pt x="23" y="23"/>
                    </a:lnTo>
                    <a:lnTo>
                      <a:pt x="22" y="23"/>
                    </a:lnTo>
                    <a:lnTo>
                      <a:pt x="21" y="22"/>
                    </a:lnTo>
                    <a:lnTo>
                      <a:pt x="20" y="21"/>
                    </a:lnTo>
                    <a:lnTo>
                      <a:pt x="19" y="19"/>
                    </a:lnTo>
                    <a:lnTo>
                      <a:pt x="17" y="18"/>
                    </a:lnTo>
                    <a:lnTo>
                      <a:pt x="16" y="17"/>
                    </a:lnTo>
                    <a:lnTo>
                      <a:pt x="16" y="16"/>
                    </a:lnTo>
                    <a:lnTo>
                      <a:pt x="15" y="15"/>
                    </a:lnTo>
                    <a:lnTo>
                      <a:pt x="14" y="14"/>
                    </a:lnTo>
                    <a:lnTo>
                      <a:pt x="13" y="13"/>
                    </a:lnTo>
                    <a:lnTo>
                      <a:pt x="12" y="11"/>
                    </a:lnTo>
                    <a:lnTo>
                      <a:pt x="11" y="10"/>
                    </a:lnTo>
                    <a:lnTo>
                      <a:pt x="11" y="9"/>
                    </a:lnTo>
                    <a:lnTo>
                      <a:pt x="9" y="7"/>
                    </a:lnTo>
                    <a:lnTo>
                      <a:pt x="8" y="6"/>
                    </a:lnTo>
                    <a:lnTo>
                      <a:pt x="7" y="5"/>
                    </a:lnTo>
                    <a:lnTo>
                      <a:pt x="6" y="3"/>
                    </a:lnTo>
                    <a:lnTo>
                      <a:pt x="6" y="2"/>
                    </a:lnTo>
                    <a:lnTo>
                      <a:pt x="5" y="1"/>
                    </a:lnTo>
                    <a:lnTo>
                      <a:pt x="4" y="5"/>
                    </a:lnTo>
                    <a:lnTo>
                      <a:pt x="5" y="1"/>
                    </a:lnTo>
                    <a:lnTo>
                      <a:pt x="5" y="0"/>
                    </a:lnTo>
                    <a:lnTo>
                      <a:pt x="4" y="0"/>
                    </a:lnTo>
                    <a:lnTo>
                      <a:pt x="3"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563" name="Freeform 476"/>
              <p:cNvSpPr>
                <a:spLocks/>
              </p:cNvSpPr>
              <p:nvPr/>
            </p:nvSpPr>
            <p:spPr bwMode="auto">
              <a:xfrm>
                <a:off x="3287" y="2255"/>
                <a:ext cx="9" cy="7"/>
              </a:xfrm>
              <a:custGeom>
                <a:avLst/>
                <a:gdLst>
                  <a:gd name="T0" fmla="*/ 4 w 19"/>
                  <a:gd name="T1" fmla="*/ 1 h 13"/>
                  <a:gd name="T2" fmla="*/ 3 w 19"/>
                  <a:gd name="T3" fmla="*/ 0 h 13"/>
                  <a:gd name="T4" fmla="*/ 0 w 19"/>
                  <a:gd name="T5" fmla="*/ 2 h 13"/>
                  <a:gd name="T6" fmla="*/ 0 w 19"/>
                  <a:gd name="T7" fmla="*/ 4 h 13"/>
                  <a:gd name="T8" fmla="*/ 4 w 19"/>
                  <a:gd name="T9" fmla="*/ 1 h 13"/>
                  <a:gd name="T10" fmla="*/ 3 w 19"/>
                  <a:gd name="T11" fmla="*/ 1 h 13"/>
                  <a:gd name="T12" fmla="*/ 4 w 19"/>
                  <a:gd name="T13" fmla="*/ 1 h 13"/>
                  <a:gd name="T14" fmla="*/ 4 w 19"/>
                  <a:gd name="T15" fmla="*/ 1 h 13"/>
                  <a:gd name="T16" fmla="*/ 4 w 19"/>
                  <a:gd name="T17" fmla="*/ 1 h 13"/>
                  <a:gd name="T18" fmla="*/ 4 w 19"/>
                  <a:gd name="T19" fmla="*/ 1 h 13"/>
                  <a:gd name="T20" fmla="*/ 4 w 19"/>
                  <a:gd name="T21" fmla="*/ 1 h 13"/>
                  <a:gd name="T22" fmla="*/ 4 w 19"/>
                  <a:gd name="T23" fmla="*/ 0 h 13"/>
                  <a:gd name="T24" fmla="*/ 4 w 19"/>
                  <a:gd name="T25" fmla="*/ 0 h 13"/>
                  <a:gd name="T26" fmla="*/ 3 w 19"/>
                  <a:gd name="T27" fmla="*/ 0 h 13"/>
                  <a:gd name="T28" fmla="*/ 4 w 19"/>
                  <a:gd name="T29" fmla="*/ 1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13"/>
                  <a:gd name="T47" fmla="*/ 19 w 19"/>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13">
                    <a:moveTo>
                      <a:pt x="19" y="1"/>
                    </a:moveTo>
                    <a:lnTo>
                      <a:pt x="15" y="0"/>
                    </a:lnTo>
                    <a:lnTo>
                      <a:pt x="0" y="8"/>
                    </a:lnTo>
                    <a:lnTo>
                      <a:pt x="3" y="13"/>
                    </a:lnTo>
                    <a:lnTo>
                      <a:pt x="18" y="4"/>
                    </a:lnTo>
                    <a:lnTo>
                      <a:pt x="14" y="3"/>
                    </a:lnTo>
                    <a:lnTo>
                      <a:pt x="18" y="4"/>
                    </a:lnTo>
                    <a:lnTo>
                      <a:pt x="18" y="3"/>
                    </a:lnTo>
                    <a:lnTo>
                      <a:pt x="19" y="3"/>
                    </a:lnTo>
                    <a:lnTo>
                      <a:pt x="19" y="2"/>
                    </a:lnTo>
                    <a:lnTo>
                      <a:pt x="19" y="1"/>
                    </a:lnTo>
                    <a:lnTo>
                      <a:pt x="18" y="0"/>
                    </a:lnTo>
                    <a:lnTo>
                      <a:pt x="16" y="0"/>
                    </a:lnTo>
                    <a:lnTo>
                      <a:pt x="15" y="0"/>
                    </a:lnTo>
                    <a:lnTo>
                      <a:pt x="19" y="1"/>
                    </a:lnTo>
                    <a:close/>
                  </a:path>
                </a:pathLst>
              </a:custGeom>
              <a:solidFill>
                <a:srgbClr val="000000"/>
              </a:solidFill>
              <a:ln w="9525">
                <a:noFill/>
                <a:round/>
                <a:headEnd/>
                <a:tailEnd/>
              </a:ln>
            </p:spPr>
            <p:txBody>
              <a:bodyPr/>
              <a:lstStyle/>
              <a:p>
                <a:endParaRPr lang="en-GB"/>
              </a:p>
            </p:txBody>
          </p:sp>
          <p:sp>
            <p:nvSpPr>
              <p:cNvPr id="564" name="Freeform 477"/>
              <p:cNvSpPr>
                <a:spLocks/>
              </p:cNvSpPr>
              <p:nvPr/>
            </p:nvSpPr>
            <p:spPr bwMode="auto">
              <a:xfrm>
                <a:off x="3294" y="2256"/>
                <a:ext cx="16" cy="16"/>
              </a:xfrm>
              <a:custGeom>
                <a:avLst/>
                <a:gdLst>
                  <a:gd name="T0" fmla="*/ 7 w 34"/>
                  <a:gd name="T1" fmla="*/ 7 h 32"/>
                  <a:gd name="T2" fmla="*/ 7 w 34"/>
                  <a:gd name="T3" fmla="*/ 6 h 32"/>
                  <a:gd name="T4" fmla="*/ 6 w 34"/>
                  <a:gd name="T5" fmla="*/ 6 h 32"/>
                  <a:gd name="T6" fmla="*/ 6 w 34"/>
                  <a:gd name="T7" fmla="*/ 6 h 32"/>
                  <a:gd name="T8" fmla="*/ 5 w 34"/>
                  <a:gd name="T9" fmla="*/ 5 h 32"/>
                  <a:gd name="T10" fmla="*/ 5 w 34"/>
                  <a:gd name="T11" fmla="*/ 5 h 32"/>
                  <a:gd name="T12" fmla="*/ 4 w 34"/>
                  <a:gd name="T13" fmla="*/ 4 h 32"/>
                  <a:gd name="T14" fmla="*/ 4 w 34"/>
                  <a:gd name="T15" fmla="*/ 4 h 32"/>
                  <a:gd name="T16" fmla="*/ 4 w 34"/>
                  <a:gd name="T17" fmla="*/ 3 h 32"/>
                  <a:gd name="T18" fmla="*/ 3 w 34"/>
                  <a:gd name="T19" fmla="*/ 3 h 32"/>
                  <a:gd name="T20" fmla="*/ 3 w 34"/>
                  <a:gd name="T21" fmla="*/ 3 h 32"/>
                  <a:gd name="T22" fmla="*/ 2 w 34"/>
                  <a:gd name="T23" fmla="*/ 2 h 32"/>
                  <a:gd name="T24" fmla="*/ 2 w 34"/>
                  <a:gd name="T25" fmla="*/ 2 h 32"/>
                  <a:gd name="T26" fmla="*/ 2 w 34"/>
                  <a:gd name="T27" fmla="*/ 1 h 32"/>
                  <a:gd name="T28" fmla="*/ 1 w 34"/>
                  <a:gd name="T29" fmla="*/ 1 h 32"/>
                  <a:gd name="T30" fmla="*/ 1 w 34"/>
                  <a:gd name="T31" fmla="*/ 1 h 32"/>
                  <a:gd name="T32" fmla="*/ 0 w 34"/>
                  <a:gd name="T33" fmla="*/ 1 h 32"/>
                  <a:gd name="T34" fmla="*/ 0 w 34"/>
                  <a:gd name="T35" fmla="*/ 1 h 32"/>
                  <a:gd name="T36" fmla="*/ 0 w 34"/>
                  <a:gd name="T37" fmla="*/ 1 h 32"/>
                  <a:gd name="T38" fmla="*/ 1 w 34"/>
                  <a:gd name="T39" fmla="*/ 2 h 32"/>
                  <a:gd name="T40" fmla="*/ 1 w 34"/>
                  <a:gd name="T41" fmla="*/ 3 h 32"/>
                  <a:gd name="T42" fmla="*/ 2 w 34"/>
                  <a:gd name="T43" fmla="*/ 3 h 32"/>
                  <a:gd name="T44" fmla="*/ 2 w 34"/>
                  <a:gd name="T45" fmla="*/ 4 h 32"/>
                  <a:gd name="T46" fmla="*/ 3 w 34"/>
                  <a:gd name="T47" fmla="*/ 4 h 32"/>
                  <a:gd name="T48" fmla="*/ 3 w 34"/>
                  <a:gd name="T49" fmla="*/ 5 h 32"/>
                  <a:gd name="T50" fmla="*/ 3 w 34"/>
                  <a:gd name="T51" fmla="*/ 5 h 32"/>
                  <a:gd name="T52" fmla="*/ 4 w 34"/>
                  <a:gd name="T53" fmla="*/ 5 h 32"/>
                  <a:gd name="T54" fmla="*/ 4 w 34"/>
                  <a:gd name="T55" fmla="*/ 6 h 32"/>
                  <a:gd name="T56" fmla="*/ 5 w 34"/>
                  <a:gd name="T57" fmla="*/ 6 h 32"/>
                  <a:gd name="T58" fmla="*/ 5 w 34"/>
                  <a:gd name="T59" fmla="*/ 7 h 32"/>
                  <a:gd name="T60" fmla="*/ 6 w 34"/>
                  <a:gd name="T61" fmla="*/ 7 h 32"/>
                  <a:gd name="T62" fmla="*/ 6 w 34"/>
                  <a:gd name="T63" fmla="*/ 7 h 32"/>
                  <a:gd name="T64" fmla="*/ 7 w 34"/>
                  <a:gd name="T65" fmla="*/ 8 h 32"/>
                  <a:gd name="T66" fmla="*/ 7 w 34"/>
                  <a:gd name="T67" fmla="*/ 8 h 32"/>
                  <a:gd name="T68" fmla="*/ 7 w 34"/>
                  <a:gd name="T69" fmla="*/ 8 h 32"/>
                  <a:gd name="T70" fmla="*/ 7 w 34"/>
                  <a:gd name="T71" fmla="*/ 7 h 32"/>
                  <a:gd name="T72" fmla="*/ 7 w 34"/>
                  <a:gd name="T73" fmla="*/ 7 h 32"/>
                  <a:gd name="T74" fmla="*/ 7 w 34"/>
                  <a:gd name="T75" fmla="*/ 7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32"/>
                  <a:gd name="T116" fmla="*/ 34 w 34"/>
                  <a:gd name="T117" fmla="*/ 32 h 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32">
                    <a:moveTo>
                      <a:pt x="32" y="31"/>
                    </a:moveTo>
                    <a:lnTo>
                      <a:pt x="31" y="29"/>
                    </a:lnTo>
                    <a:lnTo>
                      <a:pt x="31" y="28"/>
                    </a:lnTo>
                    <a:lnTo>
                      <a:pt x="30" y="26"/>
                    </a:lnTo>
                    <a:lnTo>
                      <a:pt x="29" y="26"/>
                    </a:lnTo>
                    <a:lnTo>
                      <a:pt x="28" y="25"/>
                    </a:lnTo>
                    <a:lnTo>
                      <a:pt x="27" y="25"/>
                    </a:lnTo>
                    <a:lnTo>
                      <a:pt x="26" y="24"/>
                    </a:lnTo>
                    <a:lnTo>
                      <a:pt x="24" y="23"/>
                    </a:lnTo>
                    <a:lnTo>
                      <a:pt x="23" y="22"/>
                    </a:lnTo>
                    <a:lnTo>
                      <a:pt x="22" y="22"/>
                    </a:lnTo>
                    <a:lnTo>
                      <a:pt x="21" y="21"/>
                    </a:lnTo>
                    <a:lnTo>
                      <a:pt x="20" y="20"/>
                    </a:lnTo>
                    <a:lnTo>
                      <a:pt x="20" y="18"/>
                    </a:lnTo>
                    <a:lnTo>
                      <a:pt x="19" y="18"/>
                    </a:lnTo>
                    <a:lnTo>
                      <a:pt x="17" y="17"/>
                    </a:lnTo>
                    <a:lnTo>
                      <a:pt x="16" y="16"/>
                    </a:lnTo>
                    <a:lnTo>
                      <a:pt x="16" y="15"/>
                    </a:lnTo>
                    <a:lnTo>
                      <a:pt x="15" y="15"/>
                    </a:lnTo>
                    <a:lnTo>
                      <a:pt x="14" y="14"/>
                    </a:lnTo>
                    <a:lnTo>
                      <a:pt x="13" y="13"/>
                    </a:lnTo>
                    <a:lnTo>
                      <a:pt x="13" y="12"/>
                    </a:lnTo>
                    <a:lnTo>
                      <a:pt x="12" y="10"/>
                    </a:lnTo>
                    <a:lnTo>
                      <a:pt x="11" y="9"/>
                    </a:lnTo>
                    <a:lnTo>
                      <a:pt x="11" y="8"/>
                    </a:lnTo>
                    <a:lnTo>
                      <a:pt x="9" y="8"/>
                    </a:lnTo>
                    <a:lnTo>
                      <a:pt x="8" y="7"/>
                    </a:lnTo>
                    <a:lnTo>
                      <a:pt x="8" y="6"/>
                    </a:lnTo>
                    <a:lnTo>
                      <a:pt x="7" y="5"/>
                    </a:lnTo>
                    <a:lnTo>
                      <a:pt x="6" y="3"/>
                    </a:lnTo>
                    <a:lnTo>
                      <a:pt x="6" y="2"/>
                    </a:lnTo>
                    <a:lnTo>
                      <a:pt x="5" y="1"/>
                    </a:lnTo>
                    <a:lnTo>
                      <a:pt x="5" y="0"/>
                    </a:lnTo>
                    <a:lnTo>
                      <a:pt x="0" y="2"/>
                    </a:lnTo>
                    <a:lnTo>
                      <a:pt x="1" y="3"/>
                    </a:lnTo>
                    <a:lnTo>
                      <a:pt x="1" y="5"/>
                    </a:lnTo>
                    <a:lnTo>
                      <a:pt x="2" y="6"/>
                    </a:lnTo>
                    <a:lnTo>
                      <a:pt x="2" y="7"/>
                    </a:lnTo>
                    <a:lnTo>
                      <a:pt x="4" y="8"/>
                    </a:lnTo>
                    <a:lnTo>
                      <a:pt x="5" y="9"/>
                    </a:lnTo>
                    <a:lnTo>
                      <a:pt x="6" y="10"/>
                    </a:lnTo>
                    <a:lnTo>
                      <a:pt x="6" y="12"/>
                    </a:lnTo>
                    <a:lnTo>
                      <a:pt x="7" y="13"/>
                    </a:lnTo>
                    <a:lnTo>
                      <a:pt x="8" y="14"/>
                    </a:lnTo>
                    <a:lnTo>
                      <a:pt x="8" y="15"/>
                    </a:lnTo>
                    <a:lnTo>
                      <a:pt x="9" y="16"/>
                    </a:lnTo>
                    <a:lnTo>
                      <a:pt x="11" y="17"/>
                    </a:lnTo>
                    <a:lnTo>
                      <a:pt x="12" y="17"/>
                    </a:lnTo>
                    <a:lnTo>
                      <a:pt x="12" y="18"/>
                    </a:lnTo>
                    <a:lnTo>
                      <a:pt x="13" y="20"/>
                    </a:lnTo>
                    <a:lnTo>
                      <a:pt x="14" y="21"/>
                    </a:lnTo>
                    <a:lnTo>
                      <a:pt x="15" y="22"/>
                    </a:lnTo>
                    <a:lnTo>
                      <a:pt x="16" y="22"/>
                    </a:lnTo>
                    <a:lnTo>
                      <a:pt x="17" y="23"/>
                    </a:lnTo>
                    <a:lnTo>
                      <a:pt x="17" y="24"/>
                    </a:lnTo>
                    <a:lnTo>
                      <a:pt x="19" y="25"/>
                    </a:lnTo>
                    <a:lnTo>
                      <a:pt x="20" y="25"/>
                    </a:lnTo>
                    <a:lnTo>
                      <a:pt x="21" y="26"/>
                    </a:lnTo>
                    <a:lnTo>
                      <a:pt x="22" y="28"/>
                    </a:lnTo>
                    <a:lnTo>
                      <a:pt x="23" y="29"/>
                    </a:lnTo>
                    <a:lnTo>
                      <a:pt x="24" y="29"/>
                    </a:lnTo>
                    <a:lnTo>
                      <a:pt x="26" y="30"/>
                    </a:lnTo>
                    <a:lnTo>
                      <a:pt x="27" y="30"/>
                    </a:lnTo>
                    <a:lnTo>
                      <a:pt x="27" y="31"/>
                    </a:lnTo>
                    <a:lnTo>
                      <a:pt x="28" y="32"/>
                    </a:lnTo>
                    <a:lnTo>
                      <a:pt x="29" y="32"/>
                    </a:lnTo>
                    <a:lnTo>
                      <a:pt x="29" y="29"/>
                    </a:lnTo>
                    <a:lnTo>
                      <a:pt x="29" y="32"/>
                    </a:lnTo>
                    <a:lnTo>
                      <a:pt x="30" y="32"/>
                    </a:lnTo>
                    <a:lnTo>
                      <a:pt x="31" y="32"/>
                    </a:lnTo>
                    <a:lnTo>
                      <a:pt x="32" y="32"/>
                    </a:lnTo>
                    <a:lnTo>
                      <a:pt x="32" y="31"/>
                    </a:lnTo>
                    <a:lnTo>
                      <a:pt x="34" y="30"/>
                    </a:lnTo>
                    <a:lnTo>
                      <a:pt x="32" y="30"/>
                    </a:lnTo>
                    <a:lnTo>
                      <a:pt x="32" y="29"/>
                    </a:lnTo>
                    <a:lnTo>
                      <a:pt x="31" y="29"/>
                    </a:lnTo>
                    <a:lnTo>
                      <a:pt x="32" y="31"/>
                    </a:lnTo>
                    <a:close/>
                  </a:path>
                </a:pathLst>
              </a:custGeom>
              <a:solidFill>
                <a:srgbClr val="000000"/>
              </a:solidFill>
              <a:ln w="9525">
                <a:noFill/>
                <a:round/>
                <a:headEnd/>
                <a:tailEnd/>
              </a:ln>
            </p:spPr>
            <p:txBody>
              <a:bodyPr/>
              <a:lstStyle/>
              <a:p>
                <a:endParaRPr lang="en-GB"/>
              </a:p>
            </p:txBody>
          </p:sp>
          <p:sp>
            <p:nvSpPr>
              <p:cNvPr id="565" name="Freeform 478"/>
              <p:cNvSpPr>
                <a:spLocks/>
              </p:cNvSpPr>
              <p:nvPr/>
            </p:nvSpPr>
            <p:spPr bwMode="auto">
              <a:xfrm>
                <a:off x="3303" y="2270"/>
                <a:ext cx="7" cy="10"/>
              </a:xfrm>
              <a:custGeom>
                <a:avLst/>
                <a:gdLst>
                  <a:gd name="T0" fmla="*/ 1 w 12"/>
                  <a:gd name="T1" fmla="*/ 5 h 18"/>
                  <a:gd name="T2" fmla="*/ 1 w 12"/>
                  <a:gd name="T3" fmla="*/ 5 h 18"/>
                  <a:gd name="T4" fmla="*/ 4 w 12"/>
                  <a:gd name="T5" fmla="*/ 1 h 18"/>
                  <a:gd name="T6" fmla="*/ 3 w 12"/>
                  <a:gd name="T7" fmla="*/ 0 h 18"/>
                  <a:gd name="T8" fmla="*/ 0 w 12"/>
                  <a:gd name="T9" fmla="*/ 4 h 18"/>
                  <a:gd name="T10" fmla="*/ 1 w 12"/>
                  <a:gd name="T11" fmla="*/ 4 h 18"/>
                  <a:gd name="T12" fmla="*/ 0 w 12"/>
                  <a:gd name="T13" fmla="*/ 4 h 18"/>
                  <a:gd name="T14" fmla="*/ 0 w 12"/>
                  <a:gd name="T15" fmla="*/ 5 h 18"/>
                  <a:gd name="T16" fmla="*/ 0 w 12"/>
                  <a:gd name="T17" fmla="*/ 5 h 18"/>
                  <a:gd name="T18" fmla="*/ 1 w 12"/>
                  <a:gd name="T19" fmla="*/ 5 h 18"/>
                  <a:gd name="T20" fmla="*/ 1 w 12"/>
                  <a:gd name="T21" fmla="*/ 6 h 18"/>
                  <a:gd name="T22" fmla="*/ 1 w 12"/>
                  <a:gd name="T23" fmla="*/ 6 h 18"/>
                  <a:gd name="T24" fmla="*/ 1 w 12"/>
                  <a:gd name="T25" fmla="*/ 6 h 18"/>
                  <a:gd name="T26" fmla="*/ 1 w 12"/>
                  <a:gd name="T27" fmla="*/ 5 h 18"/>
                  <a:gd name="T28" fmla="*/ 1 w 12"/>
                  <a:gd name="T29" fmla="*/ 5 h 18"/>
                  <a:gd name="T30" fmla="*/ 1 w 12"/>
                  <a:gd name="T31" fmla="*/ 5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8"/>
                  <a:gd name="T50" fmla="*/ 12 w 12"/>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8">
                    <a:moveTo>
                      <a:pt x="1" y="17"/>
                    </a:moveTo>
                    <a:lnTo>
                      <a:pt x="4" y="17"/>
                    </a:lnTo>
                    <a:lnTo>
                      <a:pt x="12" y="2"/>
                    </a:lnTo>
                    <a:lnTo>
                      <a:pt x="9" y="0"/>
                    </a:lnTo>
                    <a:lnTo>
                      <a:pt x="0" y="15"/>
                    </a:lnTo>
                    <a:lnTo>
                      <a:pt x="3" y="14"/>
                    </a:lnTo>
                    <a:lnTo>
                      <a:pt x="0" y="15"/>
                    </a:lnTo>
                    <a:lnTo>
                      <a:pt x="0" y="16"/>
                    </a:lnTo>
                    <a:lnTo>
                      <a:pt x="0" y="17"/>
                    </a:lnTo>
                    <a:lnTo>
                      <a:pt x="1" y="17"/>
                    </a:lnTo>
                    <a:lnTo>
                      <a:pt x="1" y="18"/>
                    </a:lnTo>
                    <a:lnTo>
                      <a:pt x="2" y="18"/>
                    </a:lnTo>
                    <a:lnTo>
                      <a:pt x="3" y="18"/>
                    </a:lnTo>
                    <a:lnTo>
                      <a:pt x="3" y="17"/>
                    </a:lnTo>
                    <a:lnTo>
                      <a:pt x="4" y="17"/>
                    </a:lnTo>
                    <a:lnTo>
                      <a:pt x="1" y="17"/>
                    </a:lnTo>
                    <a:close/>
                  </a:path>
                </a:pathLst>
              </a:custGeom>
              <a:solidFill>
                <a:srgbClr val="000000"/>
              </a:solidFill>
              <a:ln w="9525">
                <a:noFill/>
                <a:round/>
                <a:headEnd/>
                <a:tailEnd/>
              </a:ln>
            </p:spPr>
            <p:txBody>
              <a:bodyPr/>
              <a:lstStyle/>
              <a:p>
                <a:endParaRPr lang="en-GB"/>
              </a:p>
            </p:txBody>
          </p:sp>
          <p:sp>
            <p:nvSpPr>
              <p:cNvPr id="566" name="Freeform 479"/>
              <p:cNvSpPr>
                <a:spLocks/>
              </p:cNvSpPr>
              <p:nvPr/>
            </p:nvSpPr>
            <p:spPr bwMode="auto">
              <a:xfrm>
                <a:off x="3325" y="2287"/>
                <a:ext cx="27" cy="4"/>
              </a:xfrm>
              <a:custGeom>
                <a:avLst/>
                <a:gdLst>
                  <a:gd name="T0" fmla="*/ 1 w 53"/>
                  <a:gd name="T1" fmla="*/ 1 h 8"/>
                  <a:gd name="T2" fmla="*/ 2 w 53"/>
                  <a:gd name="T3" fmla="*/ 1 h 8"/>
                  <a:gd name="T4" fmla="*/ 2 w 53"/>
                  <a:gd name="T5" fmla="*/ 1 h 8"/>
                  <a:gd name="T6" fmla="*/ 3 w 53"/>
                  <a:gd name="T7" fmla="*/ 1 h 8"/>
                  <a:gd name="T8" fmla="*/ 4 w 53"/>
                  <a:gd name="T9" fmla="*/ 1 h 8"/>
                  <a:gd name="T10" fmla="*/ 5 w 53"/>
                  <a:gd name="T11" fmla="*/ 2 h 8"/>
                  <a:gd name="T12" fmla="*/ 6 w 53"/>
                  <a:gd name="T13" fmla="*/ 2 h 8"/>
                  <a:gd name="T14" fmla="*/ 6 w 53"/>
                  <a:gd name="T15" fmla="*/ 2 h 8"/>
                  <a:gd name="T16" fmla="*/ 7 w 53"/>
                  <a:gd name="T17" fmla="*/ 2 h 8"/>
                  <a:gd name="T18" fmla="*/ 8 w 53"/>
                  <a:gd name="T19" fmla="*/ 2 h 8"/>
                  <a:gd name="T20" fmla="*/ 9 w 53"/>
                  <a:gd name="T21" fmla="*/ 2 h 8"/>
                  <a:gd name="T22" fmla="*/ 9 w 53"/>
                  <a:gd name="T23" fmla="*/ 2 h 8"/>
                  <a:gd name="T24" fmla="*/ 10 w 53"/>
                  <a:gd name="T25" fmla="*/ 2 h 8"/>
                  <a:gd name="T26" fmla="*/ 11 w 53"/>
                  <a:gd name="T27" fmla="*/ 1 h 8"/>
                  <a:gd name="T28" fmla="*/ 12 w 53"/>
                  <a:gd name="T29" fmla="*/ 1 h 8"/>
                  <a:gd name="T30" fmla="*/ 13 w 53"/>
                  <a:gd name="T31" fmla="*/ 1 h 8"/>
                  <a:gd name="T32" fmla="*/ 14 w 53"/>
                  <a:gd name="T33" fmla="*/ 1 h 8"/>
                  <a:gd name="T34" fmla="*/ 13 w 53"/>
                  <a:gd name="T35" fmla="*/ 1 h 8"/>
                  <a:gd name="T36" fmla="*/ 12 w 53"/>
                  <a:gd name="T37" fmla="*/ 1 h 8"/>
                  <a:gd name="T38" fmla="*/ 11 w 53"/>
                  <a:gd name="T39" fmla="*/ 1 h 8"/>
                  <a:gd name="T40" fmla="*/ 11 w 53"/>
                  <a:gd name="T41" fmla="*/ 1 h 8"/>
                  <a:gd name="T42" fmla="*/ 10 w 53"/>
                  <a:gd name="T43" fmla="*/ 1 h 8"/>
                  <a:gd name="T44" fmla="*/ 9 w 53"/>
                  <a:gd name="T45" fmla="*/ 1 h 8"/>
                  <a:gd name="T46" fmla="*/ 8 w 53"/>
                  <a:gd name="T47" fmla="*/ 1 h 8"/>
                  <a:gd name="T48" fmla="*/ 7 w 53"/>
                  <a:gd name="T49" fmla="*/ 1 h 8"/>
                  <a:gd name="T50" fmla="*/ 7 w 53"/>
                  <a:gd name="T51" fmla="*/ 1 h 8"/>
                  <a:gd name="T52" fmla="*/ 6 w 53"/>
                  <a:gd name="T53" fmla="*/ 1 h 8"/>
                  <a:gd name="T54" fmla="*/ 5 w 53"/>
                  <a:gd name="T55" fmla="*/ 1 h 8"/>
                  <a:gd name="T56" fmla="*/ 5 w 53"/>
                  <a:gd name="T57" fmla="*/ 1 h 8"/>
                  <a:gd name="T58" fmla="*/ 4 w 53"/>
                  <a:gd name="T59" fmla="*/ 1 h 8"/>
                  <a:gd name="T60" fmla="*/ 3 w 53"/>
                  <a:gd name="T61" fmla="*/ 1 h 8"/>
                  <a:gd name="T62" fmla="*/ 2 w 53"/>
                  <a:gd name="T63" fmla="*/ 1 h 8"/>
                  <a:gd name="T64" fmla="*/ 1 w 53"/>
                  <a:gd name="T65" fmla="*/ 0 h 8"/>
                  <a:gd name="T66" fmla="*/ 1 w 53"/>
                  <a:gd name="T67" fmla="*/ 1 h 8"/>
                  <a:gd name="T68" fmla="*/ 1 w 53"/>
                  <a:gd name="T69" fmla="*/ 0 h 8"/>
                  <a:gd name="T70" fmla="*/ 1 w 53"/>
                  <a:gd name="T71" fmla="*/ 1 h 8"/>
                  <a:gd name="T72" fmla="*/ 0 w 53"/>
                  <a:gd name="T73" fmla="*/ 1 h 8"/>
                  <a:gd name="T74" fmla="*/ 1 w 53"/>
                  <a:gd name="T75" fmla="*/ 1 h 8"/>
                  <a:gd name="T76" fmla="*/ 1 w 53"/>
                  <a:gd name="T77" fmla="*/ 1 h 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
                  <a:gd name="T118" fmla="*/ 0 h 8"/>
                  <a:gd name="T119" fmla="*/ 53 w 53"/>
                  <a:gd name="T120" fmla="*/ 8 h 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 h="8">
                    <a:moveTo>
                      <a:pt x="0" y="1"/>
                    </a:moveTo>
                    <a:lnTo>
                      <a:pt x="2" y="5"/>
                    </a:lnTo>
                    <a:lnTo>
                      <a:pt x="3" y="5"/>
                    </a:lnTo>
                    <a:lnTo>
                      <a:pt x="5" y="6"/>
                    </a:lnTo>
                    <a:lnTo>
                      <a:pt x="6" y="6"/>
                    </a:lnTo>
                    <a:lnTo>
                      <a:pt x="8" y="6"/>
                    </a:lnTo>
                    <a:lnTo>
                      <a:pt x="10" y="6"/>
                    </a:lnTo>
                    <a:lnTo>
                      <a:pt x="11" y="7"/>
                    </a:lnTo>
                    <a:lnTo>
                      <a:pt x="13" y="7"/>
                    </a:lnTo>
                    <a:lnTo>
                      <a:pt x="15" y="7"/>
                    </a:lnTo>
                    <a:lnTo>
                      <a:pt x="16" y="7"/>
                    </a:lnTo>
                    <a:lnTo>
                      <a:pt x="18" y="8"/>
                    </a:lnTo>
                    <a:lnTo>
                      <a:pt x="19" y="8"/>
                    </a:lnTo>
                    <a:lnTo>
                      <a:pt x="21" y="8"/>
                    </a:lnTo>
                    <a:lnTo>
                      <a:pt x="23" y="8"/>
                    </a:lnTo>
                    <a:lnTo>
                      <a:pt x="24" y="8"/>
                    </a:lnTo>
                    <a:lnTo>
                      <a:pt x="26" y="8"/>
                    </a:lnTo>
                    <a:lnTo>
                      <a:pt x="27" y="8"/>
                    </a:lnTo>
                    <a:lnTo>
                      <a:pt x="28" y="8"/>
                    </a:lnTo>
                    <a:lnTo>
                      <a:pt x="31" y="8"/>
                    </a:lnTo>
                    <a:lnTo>
                      <a:pt x="32" y="8"/>
                    </a:lnTo>
                    <a:lnTo>
                      <a:pt x="33" y="8"/>
                    </a:lnTo>
                    <a:lnTo>
                      <a:pt x="35" y="8"/>
                    </a:lnTo>
                    <a:lnTo>
                      <a:pt x="36" y="8"/>
                    </a:lnTo>
                    <a:lnTo>
                      <a:pt x="38" y="8"/>
                    </a:lnTo>
                    <a:lnTo>
                      <a:pt x="40" y="8"/>
                    </a:lnTo>
                    <a:lnTo>
                      <a:pt x="41" y="8"/>
                    </a:lnTo>
                    <a:lnTo>
                      <a:pt x="43" y="7"/>
                    </a:lnTo>
                    <a:lnTo>
                      <a:pt x="44" y="7"/>
                    </a:lnTo>
                    <a:lnTo>
                      <a:pt x="46" y="7"/>
                    </a:lnTo>
                    <a:lnTo>
                      <a:pt x="48" y="7"/>
                    </a:lnTo>
                    <a:lnTo>
                      <a:pt x="49" y="6"/>
                    </a:lnTo>
                    <a:lnTo>
                      <a:pt x="50" y="6"/>
                    </a:lnTo>
                    <a:lnTo>
                      <a:pt x="53" y="6"/>
                    </a:lnTo>
                    <a:lnTo>
                      <a:pt x="51" y="1"/>
                    </a:lnTo>
                    <a:lnTo>
                      <a:pt x="49" y="1"/>
                    </a:lnTo>
                    <a:lnTo>
                      <a:pt x="48" y="1"/>
                    </a:lnTo>
                    <a:lnTo>
                      <a:pt x="47" y="2"/>
                    </a:lnTo>
                    <a:lnTo>
                      <a:pt x="46" y="2"/>
                    </a:lnTo>
                    <a:lnTo>
                      <a:pt x="43" y="2"/>
                    </a:lnTo>
                    <a:lnTo>
                      <a:pt x="42" y="2"/>
                    </a:lnTo>
                    <a:lnTo>
                      <a:pt x="41" y="2"/>
                    </a:lnTo>
                    <a:lnTo>
                      <a:pt x="39" y="3"/>
                    </a:lnTo>
                    <a:lnTo>
                      <a:pt x="38" y="3"/>
                    </a:lnTo>
                    <a:lnTo>
                      <a:pt x="36" y="3"/>
                    </a:lnTo>
                    <a:lnTo>
                      <a:pt x="34" y="3"/>
                    </a:lnTo>
                    <a:lnTo>
                      <a:pt x="33" y="3"/>
                    </a:lnTo>
                    <a:lnTo>
                      <a:pt x="32" y="3"/>
                    </a:lnTo>
                    <a:lnTo>
                      <a:pt x="31" y="3"/>
                    </a:lnTo>
                    <a:lnTo>
                      <a:pt x="28" y="3"/>
                    </a:lnTo>
                    <a:lnTo>
                      <a:pt x="27" y="3"/>
                    </a:lnTo>
                    <a:lnTo>
                      <a:pt x="26" y="3"/>
                    </a:lnTo>
                    <a:lnTo>
                      <a:pt x="24" y="3"/>
                    </a:lnTo>
                    <a:lnTo>
                      <a:pt x="23" y="3"/>
                    </a:lnTo>
                    <a:lnTo>
                      <a:pt x="21" y="3"/>
                    </a:lnTo>
                    <a:lnTo>
                      <a:pt x="20" y="3"/>
                    </a:lnTo>
                    <a:lnTo>
                      <a:pt x="18" y="2"/>
                    </a:lnTo>
                    <a:lnTo>
                      <a:pt x="17" y="2"/>
                    </a:lnTo>
                    <a:lnTo>
                      <a:pt x="16" y="2"/>
                    </a:lnTo>
                    <a:lnTo>
                      <a:pt x="13" y="2"/>
                    </a:lnTo>
                    <a:lnTo>
                      <a:pt x="12" y="2"/>
                    </a:lnTo>
                    <a:lnTo>
                      <a:pt x="11" y="1"/>
                    </a:lnTo>
                    <a:lnTo>
                      <a:pt x="9" y="1"/>
                    </a:lnTo>
                    <a:lnTo>
                      <a:pt x="8" y="1"/>
                    </a:lnTo>
                    <a:lnTo>
                      <a:pt x="6" y="0"/>
                    </a:lnTo>
                    <a:lnTo>
                      <a:pt x="4" y="0"/>
                    </a:lnTo>
                    <a:lnTo>
                      <a:pt x="3" y="0"/>
                    </a:lnTo>
                    <a:lnTo>
                      <a:pt x="4" y="2"/>
                    </a:lnTo>
                    <a:lnTo>
                      <a:pt x="3" y="0"/>
                    </a:lnTo>
                    <a:lnTo>
                      <a:pt x="2" y="0"/>
                    </a:lnTo>
                    <a:lnTo>
                      <a:pt x="1" y="0"/>
                    </a:lnTo>
                    <a:lnTo>
                      <a:pt x="1" y="1"/>
                    </a:lnTo>
                    <a:lnTo>
                      <a:pt x="0" y="1"/>
                    </a:lnTo>
                    <a:lnTo>
                      <a:pt x="0" y="2"/>
                    </a:lnTo>
                    <a:lnTo>
                      <a:pt x="0" y="3"/>
                    </a:lnTo>
                    <a:lnTo>
                      <a:pt x="1" y="3"/>
                    </a:lnTo>
                    <a:lnTo>
                      <a:pt x="1" y="5"/>
                    </a:lnTo>
                    <a:lnTo>
                      <a:pt x="2" y="5"/>
                    </a:lnTo>
                    <a:lnTo>
                      <a:pt x="0" y="1"/>
                    </a:lnTo>
                    <a:close/>
                  </a:path>
                </a:pathLst>
              </a:custGeom>
              <a:solidFill>
                <a:srgbClr val="000000"/>
              </a:solidFill>
              <a:ln w="9525">
                <a:noFill/>
                <a:round/>
                <a:headEnd/>
                <a:tailEnd/>
              </a:ln>
            </p:spPr>
            <p:txBody>
              <a:bodyPr/>
              <a:lstStyle/>
              <a:p>
                <a:endParaRPr lang="en-GB"/>
              </a:p>
            </p:txBody>
          </p:sp>
          <p:sp>
            <p:nvSpPr>
              <p:cNvPr id="567" name="Freeform 480"/>
              <p:cNvSpPr>
                <a:spLocks/>
              </p:cNvSpPr>
              <p:nvPr/>
            </p:nvSpPr>
            <p:spPr bwMode="auto">
              <a:xfrm>
                <a:off x="3325" y="2278"/>
                <a:ext cx="5" cy="10"/>
              </a:xfrm>
              <a:custGeom>
                <a:avLst/>
                <a:gdLst>
                  <a:gd name="T0" fmla="*/ 2 w 9"/>
                  <a:gd name="T1" fmla="*/ 0 h 18"/>
                  <a:gd name="T2" fmla="*/ 1 w 9"/>
                  <a:gd name="T3" fmla="*/ 1 h 18"/>
                  <a:gd name="T4" fmla="*/ 0 w 9"/>
                  <a:gd name="T5" fmla="*/ 5 h 18"/>
                  <a:gd name="T6" fmla="*/ 1 w 9"/>
                  <a:gd name="T7" fmla="*/ 6 h 18"/>
                  <a:gd name="T8" fmla="*/ 3 w 9"/>
                  <a:gd name="T9" fmla="*/ 1 h 18"/>
                  <a:gd name="T10" fmla="*/ 2 w 9"/>
                  <a:gd name="T11" fmla="*/ 2 h 18"/>
                  <a:gd name="T12" fmla="*/ 3 w 9"/>
                  <a:gd name="T13" fmla="*/ 1 h 18"/>
                  <a:gd name="T14" fmla="*/ 3 w 9"/>
                  <a:gd name="T15" fmla="*/ 1 h 18"/>
                  <a:gd name="T16" fmla="*/ 3 w 9"/>
                  <a:gd name="T17" fmla="*/ 1 h 18"/>
                  <a:gd name="T18" fmla="*/ 2 w 9"/>
                  <a:gd name="T19" fmla="*/ 1 h 18"/>
                  <a:gd name="T20" fmla="*/ 2 w 9"/>
                  <a:gd name="T21" fmla="*/ 0 h 18"/>
                  <a:gd name="T22" fmla="*/ 2 w 9"/>
                  <a:gd name="T23" fmla="*/ 0 h 18"/>
                  <a:gd name="T24" fmla="*/ 2 w 9"/>
                  <a:gd name="T25" fmla="*/ 0 h 18"/>
                  <a:gd name="T26" fmla="*/ 2 w 9"/>
                  <a:gd name="T27" fmla="*/ 1 h 18"/>
                  <a:gd name="T28" fmla="*/ 1 w 9"/>
                  <a:gd name="T29" fmla="*/ 1 h 18"/>
                  <a:gd name="T30" fmla="*/ 1 w 9"/>
                  <a:gd name="T31" fmla="*/ 1 h 18"/>
                  <a:gd name="T32" fmla="*/ 2 w 9"/>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8"/>
                  <a:gd name="T53" fmla="*/ 9 w 9"/>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8">
                    <a:moveTo>
                      <a:pt x="8" y="0"/>
                    </a:moveTo>
                    <a:lnTo>
                      <a:pt x="4" y="2"/>
                    </a:lnTo>
                    <a:lnTo>
                      <a:pt x="0" y="17"/>
                    </a:lnTo>
                    <a:lnTo>
                      <a:pt x="4" y="18"/>
                    </a:lnTo>
                    <a:lnTo>
                      <a:pt x="9" y="3"/>
                    </a:lnTo>
                    <a:lnTo>
                      <a:pt x="6" y="5"/>
                    </a:lnTo>
                    <a:lnTo>
                      <a:pt x="9" y="3"/>
                    </a:lnTo>
                    <a:lnTo>
                      <a:pt x="9" y="2"/>
                    </a:lnTo>
                    <a:lnTo>
                      <a:pt x="9" y="1"/>
                    </a:lnTo>
                    <a:lnTo>
                      <a:pt x="8" y="1"/>
                    </a:lnTo>
                    <a:lnTo>
                      <a:pt x="8" y="0"/>
                    </a:lnTo>
                    <a:lnTo>
                      <a:pt x="6" y="0"/>
                    </a:lnTo>
                    <a:lnTo>
                      <a:pt x="5" y="0"/>
                    </a:lnTo>
                    <a:lnTo>
                      <a:pt x="5" y="1"/>
                    </a:lnTo>
                    <a:lnTo>
                      <a:pt x="4" y="1"/>
                    </a:lnTo>
                    <a:lnTo>
                      <a:pt x="4" y="2"/>
                    </a:lnTo>
                    <a:lnTo>
                      <a:pt x="8" y="0"/>
                    </a:lnTo>
                    <a:close/>
                  </a:path>
                </a:pathLst>
              </a:custGeom>
              <a:solidFill>
                <a:srgbClr val="000000"/>
              </a:solidFill>
              <a:ln w="9525">
                <a:noFill/>
                <a:round/>
                <a:headEnd/>
                <a:tailEnd/>
              </a:ln>
            </p:spPr>
            <p:txBody>
              <a:bodyPr/>
              <a:lstStyle/>
              <a:p>
                <a:endParaRPr lang="en-GB"/>
              </a:p>
            </p:txBody>
          </p:sp>
          <p:sp>
            <p:nvSpPr>
              <p:cNvPr id="568" name="Freeform 481"/>
              <p:cNvSpPr>
                <a:spLocks/>
              </p:cNvSpPr>
              <p:nvPr/>
            </p:nvSpPr>
            <p:spPr bwMode="auto">
              <a:xfrm>
                <a:off x="3329" y="2278"/>
                <a:ext cx="22" cy="4"/>
              </a:xfrm>
              <a:custGeom>
                <a:avLst/>
                <a:gdLst>
                  <a:gd name="T0" fmla="*/ 11 w 44"/>
                  <a:gd name="T1" fmla="*/ 1 h 8"/>
                  <a:gd name="T2" fmla="*/ 10 w 44"/>
                  <a:gd name="T3" fmla="*/ 1 h 8"/>
                  <a:gd name="T4" fmla="*/ 9 w 44"/>
                  <a:gd name="T5" fmla="*/ 1 h 8"/>
                  <a:gd name="T6" fmla="*/ 9 w 44"/>
                  <a:gd name="T7" fmla="*/ 1 h 8"/>
                  <a:gd name="T8" fmla="*/ 8 w 44"/>
                  <a:gd name="T9" fmla="*/ 1 h 8"/>
                  <a:gd name="T10" fmla="*/ 7 w 44"/>
                  <a:gd name="T11" fmla="*/ 1 h 8"/>
                  <a:gd name="T12" fmla="*/ 6 w 44"/>
                  <a:gd name="T13" fmla="*/ 1 h 8"/>
                  <a:gd name="T14" fmla="*/ 6 w 44"/>
                  <a:gd name="T15" fmla="*/ 1 h 8"/>
                  <a:gd name="T16" fmla="*/ 6 w 44"/>
                  <a:gd name="T17" fmla="*/ 1 h 8"/>
                  <a:gd name="T18" fmla="*/ 5 w 44"/>
                  <a:gd name="T19" fmla="*/ 1 h 8"/>
                  <a:gd name="T20" fmla="*/ 5 w 44"/>
                  <a:gd name="T21" fmla="*/ 1 h 8"/>
                  <a:gd name="T22" fmla="*/ 3 w 44"/>
                  <a:gd name="T23" fmla="*/ 1 h 8"/>
                  <a:gd name="T24" fmla="*/ 3 w 44"/>
                  <a:gd name="T25" fmla="*/ 1 h 8"/>
                  <a:gd name="T26" fmla="*/ 3 w 44"/>
                  <a:gd name="T27" fmla="*/ 1 h 8"/>
                  <a:gd name="T28" fmla="*/ 1 w 44"/>
                  <a:gd name="T29" fmla="*/ 1 h 8"/>
                  <a:gd name="T30" fmla="*/ 1 w 44"/>
                  <a:gd name="T31" fmla="*/ 1 h 8"/>
                  <a:gd name="T32" fmla="*/ 1 w 44"/>
                  <a:gd name="T33" fmla="*/ 0 h 8"/>
                  <a:gd name="T34" fmla="*/ 1 w 44"/>
                  <a:gd name="T35" fmla="*/ 1 h 8"/>
                  <a:gd name="T36" fmla="*/ 1 w 44"/>
                  <a:gd name="T37" fmla="*/ 1 h 8"/>
                  <a:gd name="T38" fmla="*/ 1 w 44"/>
                  <a:gd name="T39" fmla="*/ 1 h 8"/>
                  <a:gd name="T40" fmla="*/ 3 w 44"/>
                  <a:gd name="T41" fmla="*/ 1 h 8"/>
                  <a:gd name="T42" fmla="*/ 3 w 44"/>
                  <a:gd name="T43" fmla="*/ 1 h 8"/>
                  <a:gd name="T44" fmla="*/ 3 w 44"/>
                  <a:gd name="T45" fmla="*/ 2 h 8"/>
                  <a:gd name="T46" fmla="*/ 5 w 44"/>
                  <a:gd name="T47" fmla="*/ 2 h 8"/>
                  <a:gd name="T48" fmla="*/ 5 w 44"/>
                  <a:gd name="T49" fmla="*/ 2 h 8"/>
                  <a:gd name="T50" fmla="*/ 6 w 44"/>
                  <a:gd name="T51" fmla="*/ 2 h 8"/>
                  <a:gd name="T52" fmla="*/ 6 w 44"/>
                  <a:gd name="T53" fmla="*/ 2 h 8"/>
                  <a:gd name="T54" fmla="*/ 7 w 44"/>
                  <a:gd name="T55" fmla="*/ 2 h 8"/>
                  <a:gd name="T56" fmla="*/ 7 w 44"/>
                  <a:gd name="T57" fmla="*/ 2 h 8"/>
                  <a:gd name="T58" fmla="*/ 9 w 44"/>
                  <a:gd name="T59" fmla="*/ 2 h 8"/>
                  <a:gd name="T60" fmla="*/ 9 w 44"/>
                  <a:gd name="T61" fmla="*/ 1 h 8"/>
                  <a:gd name="T62" fmla="*/ 10 w 44"/>
                  <a:gd name="T63" fmla="*/ 1 h 8"/>
                  <a:gd name="T64" fmla="*/ 11 w 44"/>
                  <a:gd name="T65" fmla="*/ 1 h 8"/>
                  <a:gd name="T66" fmla="*/ 10 w 44"/>
                  <a:gd name="T67" fmla="*/ 1 h 8"/>
                  <a:gd name="T68" fmla="*/ 11 w 44"/>
                  <a:gd name="T69" fmla="*/ 1 h 8"/>
                  <a:gd name="T70" fmla="*/ 11 w 44"/>
                  <a:gd name="T71" fmla="*/ 1 h 8"/>
                  <a:gd name="T72" fmla="*/ 11 w 44"/>
                  <a:gd name="T73" fmla="*/ 1 h 8"/>
                  <a:gd name="T74" fmla="*/ 11 w 44"/>
                  <a:gd name="T75" fmla="*/ 1 h 8"/>
                  <a:gd name="T76" fmla="*/ 11 w 44"/>
                  <a:gd name="T77" fmla="*/ 1 h 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
                  <a:gd name="T118" fmla="*/ 0 h 8"/>
                  <a:gd name="T119" fmla="*/ 44 w 44"/>
                  <a:gd name="T120" fmla="*/ 8 h 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 h="8">
                    <a:moveTo>
                      <a:pt x="44" y="2"/>
                    </a:moveTo>
                    <a:lnTo>
                      <a:pt x="41" y="1"/>
                    </a:lnTo>
                    <a:lnTo>
                      <a:pt x="40" y="1"/>
                    </a:lnTo>
                    <a:lnTo>
                      <a:pt x="38" y="1"/>
                    </a:lnTo>
                    <a:lnTo>
                      <a:pt x="37" y="2"/>
                    </a:lnTo>
                    <a:lnTo>
                      <a:pt x="36" y="2"/>
                    </a:lnTo>
                    <a:lnTo>
                      <a:pt x="35" y="2"/>
                    </a:lnTo>
                    <a:lnTo>
                      <a:pt x="34" y="2"/>
                    </a:lnTo>
                    <a:lnTo>
                      <a:pt x="33" y="2"/>
                    </a:lnTo>
                    <a:lnTo>
                      <a:pt x="32" y="2"/>
                    </a:lnTo>
                    <a:lnTo>
                      <a:pt x="30" y="3"/>
                    </a:lnTo>
                    <a:lnTo>
                      <a:pt x="29" y="3"/>
                    </a:lnTo>
                    <a:lnTo>
                      <a:pt x="28" y="3"/>
                    </a:lnTo>
                    <a:lnTo>
                      <a:pt x="27" y="3"/>
                    </a:lnTo>
                    <a:lnTo>
                      <a:pt x="26" y="3"/>
                    </a:lnTo>
                    <a:lnTo>
                      <a:pt x="25" y="3"/>
                    </a:lnTo>
                    <a:lnTo>
                      <a:pt x="22" y="3"/>
                    </a:lnTo>
                    <a:lnTo>
                      <a:pt x="21" y="3"/>
                    </a:lnTo>
                    <a:lnTo>
                      <a:pt x="20" y="3"/>
                    </a:lnTo>
                    <a:lnTo>
                      <a:pt x="19" y="3"/>
                    </a:lnTo>
                    <a:lnTo>
                      <a:pt x="18" y="3"/>
                    </a:lnTo>
                    <a:lnTo>
                      <a:pt x="17" y="3"/>
                    </a:lnTo>
                    <a:lnTo>
                      <a:pt x="15" y="3"/>
                    </a:lnTo>
                    <a:lnTo>
                      <a:pt x="14" y="2"/>
                    </a:lnTo>
                    <a:lnTo>
                      <a:pt x="13" y="2"/>
                    </a:lnTo>
                    <a:lnTo>
                      <a:pt x="12" y="2"/>
                    </a:lnTo>
                    <a:lnTo>
                      <a:pt x="11" y="2"/>
                    </a:lnTo>
                    <a:lnTo>
                      <a:pt x="9" y="2"/>
                    </a:lnTo>
                    <a:lnTo>
                      <a:pt x="7" y="2"/>
                    </a:lnTo>
                    <a:lnTo>
                      <a:pt x="6" y="1"/>
                    </a:lnTo>
                    <a:lnTo>
                      <a:pt x="5" y="1"/>
                    </a:lnTo>
                    <a:lnTo>
                      <a:pt x="4" y="1"/>
                    </a:lnTo>
                    <a:lnTo>
                      <a:pt x="3" y="1"/>
                    </a:lnTo>
                    <a:lnTo>
                      <a:pt x="2" y="0"/>
                    </a:lnTo>
                    <a:lnTo>
                      <a:pt x="0" y="5"/>
                    </a:lnTo>
                    <a:lnTo>
                      <a:pt x="2" y="6"/>
                    </a:lnTo>
                    <a:lnTo>
                      <a:pt x="3" y="6"/>
                    </a:lnTo>
                    <a:lnTo>
                      <a:pt x="4" y="6"/>
                    </a:lnTo>
                    <a:lnTo>
                      <a:pt x="5" y="6"/>
                    </a:lnTo>
                    <a:lnTo>
                      <a:pt x="7" y="7"/>
                    </a:lnTo>
                    <a:lnTo>
                      <a:pt x="9" y="7"/>
                    </a:lnTo>
                    <a:lnTo>
                      <a:pt x="10" y="7"/>
                    </a:lnTo>
                    <a:lnTo>
                      <a:pt x="11" y="7"/>
                    </a:lnTo>
                    <a:lnTo>
                      <a:pt x="12" y="7"/>
                    </a:lnTo>
                    <a:lnTo>
                      <a:pt x="13" y="8"/>
                    </a:lnTo>
                    <a:lnTo>
                      <a:pt x="15" y="8"/>
                    </a:lnTo>
                    <a:lnTo>
                      <a:pt x="17" y="8"/>
                    </a:lnTo>
                    <a:lnTo>
                      <a:pt x="18" y="8"/>
                    </a:lnTo>
                    <a:lnTo>
                      <a:pt x="19" y="8"/>
                    </a:lnTo>
                    <a:lnTo>
                      <a:pt x="20" y="8"/>
                    </a:lnTo>
                    <a:lnTo>
                      <a:pt x="21" y="8"/>
                    </a:lnTo>
                    <a:lnTo>
                      <a:pt x="22" y="8"/>
                    </a:lnTo>
                    <a:lnTo>
                      <a:pt x="25" y="8"/>
                    </a:lnTo>
                    <a:lnTo>
                      <a:pt x="26" y="8"/>
                    </a:lnTo>
                    <a:lnTo>
                      <a:pt x="27" y="8"/>
                    </a:lnTo>
                    <a:lnTo>
                      <a:pt x="28" y="8"/>
                    </a:lnTo>
                    <a:lnTo>
                      <a:pt x="29" y="8"/>
                    </a:lnTo>
                    <a:lnTo>
                      <a:pt x="30" y="8"/>
                    </a:lnTo>
                    <a:lnTo>
                      <a:pt x="32" y="8"/>
                    </a:lnTo>
                    <a:lnTo>
                      <a:pt x="34" y="8"/>
                    </a:lnTo>
                    <a:lnTo>
                      <a:pt x="35" y="7"/>
                    </a:lnTo>
                    <a:lnTo>
                      <a:pt x="36" y="7"/>
                    </a:lnTo>
                    <a:lnTo>
                      <a:pt x="37" y="7"/>
                    </a:lnTo>
                    <a:lnTo>
                      <a:pt x="38" y="7"/>
                    </a:lnTo>
                    <a:lnTo>
                      <a:pt x="40" y="7"/>
                    </a:lnTo>
                    <a:lnTo>
                      <a:pt x="41" y="6"/>
                    </a:lnTo>
                    <a:lnTo>
                      <a:pt x="42" y="6"/>
                    </a:lnTo>
                    <a:lnTo>
                      <a:pt x="40" y="3"/>
                    </a:lnTo>
                    <a:lnTo>
                      <a:pt x="42" y="6"/>
                    </a:lnTo>
                    <a:lnTo>
                      <a:pt x="43" y="6"/>
                    </a:lnTo>
                    <a:lnTo>
                      <a:pt x="43" y="5"/>
                    </a:lnTo>
                    <a:lnTo>
                      <a:pt x="44" y="5"/>
                    </a:lnTo>
                    <a:lnTo>
                      <a:pt x="44" y="3"/>
                    </a:lnTo>
                    <a:lnTo>
                      <a:pt x="44" y="2"/>
                    </a:lnTo>
                    <a:lnTo>
                      <a:pt x="43" y="2"/>
                    </a:lnTo>
                    <a:lnTo>
                      <a:pt x="43" y="1"/>
                    </a:lnTo>
                    <a:lnTo>
                      <a:pt x="42" y="1"/>
                    </a:lnTo>
                    <a:lnTo>
                      <a:pt x="41" y="1"/>
                    </a:lnTo>
                    <a:lnTo>
                      <a:pt x="44" y="2"/>
                    </a:lnTo>
                    <a:close/>
                  </a:path>
                </a:pathLst>
              </a:custGeom>
              <a:solidFill>
                <a:srgbClr val="000000"/>
              </a:solidFill>
              <a:ln w="9525">
                <a:noFill/>
                <a:round/>
                <a:headEnd/>
                <a:tailEnd/>
              </a:ln>
            </p:spPr>
            <p:txBody>
              <a:bodyPr/>
              <a:lstStyle/>
              <a:p>
                <a:endParaRPr lang="en-GB"/>
              </a:p>
            </p:txBody>
          </p:sp>
          <p:sp>
            <p:nvSpPr>
              <p:cNvPr id="569" name="Freeform 482"/>
              <p:cNvSpPr>
                <a:spLocks/>
              </p:cNvSpPr>
              <p:nvPr/>
            </p:nvSpPr>
            <p:spPr bwMode="auto">
              <a:xfrm>
                <a:off x="3348" y="2280"/>
                <a:ext cx="4" cy="9"/>
              </a:xfrm>
              <a:custGeom>
                <a:avLst/>
                <a:gdLst>
                  <a:gd name="T0" fmla="*/ 1 w 8"/>
                  <a:gd name="T1" fmla="*/ 4 h 20"/>
                  <a:gd name="T2" fmla="*/ 2 w 8"/>
                  <a:gd name="T3" fmla="*/ 3 h 20"/>
                  <a:gd name="T4" fmla="*/ 1 w 8"/>
                  <a:gd name="T5" fmla="*/ 0 h 20"/>
                  <a:gd name="T6" fmla="*/ 0 w 8"/>
                  <a:gd name="T7" fmla="*/ 0 h 20"/>
                  <a:gd name="T8" fmla="*/ 1 w 8"/>
                  <a:gd name="T9" fmla="*/ 4 h 20"/>
                  <a:gd name="T10" fmla="*/ 1 w 8"/>
                  <a:gd name="T11" fmla="*/ 3 h 20"/>
                  <a:gd name="T12" fmla="*/ 1 w 8"/>
                  <a:gd name="T13" fmla="*/ 4 h 20"/>
                  <a:gd name="T14" fmla="*/ 1 w 8"/>
                  <a:gd name="T15" fmla="*/ 4 h 20"/>
                  <a:gd name="T16" fmla="*/ 1 w 8"/>
                  <a:gd name="T17" fmla="*/ 4 h 20"/>
                  <a:gd name="T18" fmla="*/ 1 w 8"/>
                  <a:gd name="T19" fmla="*/ 4 h 20"/>
                  <a:gd name="T20" fmla="*/ 1 w 8"/>
                  <a:gd name="T21" fmla="*/ 4 h 20"/>
                  <a:gd name="T22" fmla="*/ 1 w 8"/>
                  <a:gd name="T23" fmla="*/ 4 h 20"/>
                  <a:gd name="T24" fmla="*/ 1 w 8"/>
                  <a:gd name="T25" fmla="*/ 4 h 20"/>
                  <a:gd name="T26" fmla="*/ 2 w 8"/>
                  <a:gd name="T27" fmla="*/ 4 h 20"/>
                  <a:gd name="T28" fmla="*/ 2 w 8"/>
                  <a:gd name="T29" fmla="*/ 4 h 20"/>
                  <a:gd name="T30" fmla="*/ 2 w 8"/>
                  <a:gd name="T31" fmla="*/ 3 h 20"/>
                  <a:gd name="T32" fmla="*/ 1 w 8"/>
                  <a:gd name="T33" fmla="*/ 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20"/>
                  <a:gd name="T53" fmla="*/ 8 w 8"/>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20">
                    <a:moveTo>
                      <a:pt x="7" y="20"/>
                    </a:moveTo>
                    <a:lnTo>
                      <a:pt x="8" y="16"/>
                    </a:lnTo>
                    <a:lnTo>
                      <a:pt x="4" y="0"/>
                    </a:lnTo>
                    <a:lnTo>
                      <a:pt x="0" y="1"/>
                    </a:lnTo>
                    <a:lnTo>
                      <a:pt x="3" y="17"/>
                    </a:lnTo>
                    <a:lnTo>
                      <a:pt x="5" y="15"/>
                    </a:lnTo>
                    <a:lnTo>
                      <a:pt x="3" y="17"/>
                    </a:lnTo>
                    <a:lnTo>
                      <a:pt x="3" y="19"/>
                    </a:lnTo>
                    <a:lnTo>
                      <a:pt x="4" y="19"/>
                    </a:lnTo>
                    <a:lnTo>
                      <a:pt x="4" y="20"/>
                    </a:lnTo>
                    <a:lnTo>
                      <a:pt x="5" y="20"/>
                    </a:lnTo>
                    <a:lnTo>
                      <a:pt x="7" y="20"/>
                    </a:lnTo>
                    <a:lnTo>
                      <a:pt x="7" y="19"/>
                    </a:lnTo>
                    <a:lnTo>
                      <a:pt x="8" y="19"/>
                    </a:lnTo>
                    <a:lnTo>
                      <a:pt x="8" y="17"/>
                    </a:lnTo>
                    <a:lnTo>
                      <a:pt x="8" y="16"/>
                    </a:lnTo>
                    <a:lnTo>
                      <a:pt x="7" y="20"/>
                    </a:lnTo>
                    <a:close/>
                  </a:path>
                </a:pathLst>
              </a:custGeom>
              <a:solidFill>
                <a:srgbClr val="000000"/>
              </a:solidFill>
              <a:ln w="9525">
                <a:noFill/>
                <a:round/>
                <a:headEnd/>
                <a:tailEnd/>
              </a:ln>
            </p:spPr>
            <p:txBody>
              <a:bodyPr/>
              <a:lstStyle/>
              <a:p>
                <a:endParaRPr lang="en-GB"/>
              </a:p>
            </p:txBody>
          </p:sp>
          <p:sp>
            <p:nvSpPr>
              <p:cNvPr id="570" name="Freeform 483"/>
              <p:cNvSpPr>
                <a:spLocks/>
              </p:cNvSpPr>
              <p:nvPr/>
            </p:nvSpPr>
            <p:spPr bwMode="auto">
              <a:xfrm>
                <a:off x="3373" y="2262"/>
                <a:ext cx="19" cy="19"/>
              </a:xfrm>
              <a:custGeom>
                <a:avLst/>
                <a:gdLst>
                  <a:gd name="T0" fmla="*/ 0 w 39"/>
                  <a:gd name="T1" fmla="*/ 9 h 38"/>
                  <a:gd name="T2" fmla="*/ 1 w 39"/>
                  <a:gd name="T3" fmla="*/ 9 h 38"/>
                  <a:gd name="T4" fmla="*/ 2 w 39"/>
                  <a:gd name="T5" fmla="*/ 9 h 38"/>
                  <a:gd name="T6" fmla="*/ 3 w 39"/>
                  <a:gd name="T7" fmla="*/ 8 h 38"/>
                  <a:gd name="T8" fmla="*/ 3 w 39"/>
                  <a:gd name="T9" fmla="*/ 7 h 38"/>
                  <a:gd name="T10" fmla="*/ 4 w 39"/>
                  <a:gd name="T11" fmla="*/ 6 h 38"/>
                  <a:gd name="T12" fmla="*/ 5 w 39"/>
                  <a:gd name="T13" fmla="*/ 6 h 38"/>
                  <a:gd name="T14" fmla="*/ 5 w 39"/>
                  <a:gd name="T15" fmla="*/ 6 h 38"/>
                  <a:gd name="T16" fmla="*/ 6 w 39"/>
                  <a:gd name="T17" fmla="*/ 5 h 38"/>
                  <a:gd name="T18" fmla="*/ 6 w 39"/>
                  <a:gd name="T19" fmla="*/ 5 h 38"/>
                  <a:gd name="T20" fmla="*/ 7 w 39"/>
                  <a:gd name="T21" fmla="*/ 5 h 38"/>
                  <a:gd name="T22" fmla="*/ 7 w 39"/>
                  <a:gd name="T23" fmla="*/ 3 h 38"/>
                  <a:gd name="T24" fmla="*/ 8 w 39"/>
                  <a:gd name="T25" fmla="*/ 3 h 38"/>
                  <a:gd name="T26" fmla="*/ 8 w 39"/>
                  <a:gd name="T27" fmla="*/ 2 h 38"/>
                  <a:gd name="T28" fmla="*/ 9 w 39"/>
                  <a:gd name="T29" fmla="*/ 1 h 38"/>
                  <a:gd name="T30" fmla="*/ 9 w 39"/>
                  <a:gd name="T31" fmla="*/ 1 h 38"/>
                  <a:gd name="T32" fmla="*/ 9 w 39"/>
                  <a:gd name="T33" fmla="*/ 1 h 38"/>
                  <a:gd name="T34" fmla="*/ 8 w 39"/>
                  <a:gd name="T35" fmla="*/ 1 h 38"/>
                  <a:gd name="T36" fmla="*/ 8 w 39"/>
                  <a:gd name="T37" fmla="*/ 1 h 38"/>
                  <a:gd name="T38" fmla="*/ 7 w 39"/>
                  <a:gd name="T39" fmla="*/ 1 h 38"/>
                  <a:gd name="T40" fmla="*/ 7 w 39"/>
                  <a:gd name="T41" fmla="*/ 2 h 38"/>
                  <a:gd name="T42" fmla="*/ 7 w 39"/>
                  <a:gd name="T43" fmla="*/ 2 h 38"/>
                  <a:gd name="T44" fmla="*/ 6 w 39"/>
                  <a:gd name="T45" fmla="*/ 3 h 38"/>
                  <a:gd name="T46" fmla="*/ 6 w 39"/>
                  <a:gd name="T47" fmla="*/ 3 h 38"/>
                  <a:gd name="T48" fmla="*/ 5 w 39"/>
                  <a:gd name="T49" fmla="*/ 5 h 38"/>
                  <a:gd name="T50" fmla="*/ 5 w 39"/>
                  <a:gd name="T51" fmla="*/ 5 h 38"/>
                  <a:gd name="T52" fmla="*/ 4 w 39"/>
                  <a:gd name="T53" fmla="*/ 5 h 38"/>
                  <a:gd name="T54" fmla="*/ 3 w 39"/>
                  <a:gd name="T55" fmla="*/ 5 h 38"/>
                  <a:gd name="T56" fmla="*/ 3 w 39"/>
                  <a:gd name="T57" fmla="*/ 6 h 38"/>
                  <a:gd name="T58" fmla="*/ 2 w 39"/>
                  <a:gd name="T59" fmla="*/ 6 h 38"/>
                  <a:gd name="T60" fmla="*/ 2 w 39"/>
                  <a:gd name="T61" fmla="*/ 7 h 38"/>
                  <a:gd name="T62" fmla="*/ 1 w 39"/>
                  <a:gd name="T63" fmla="*/ 7 h 38"/>
                  <a:gd name="T64" fmla="*/ 0 w 39"/>
                  <a:gd name="T65" fmla="*/ 8 h 38"/>
                  <a:gd name="T66" fmla="*/ 1 w 39"/>
                  <a:gd name="T67" fmla="*/ 9 h 38"/>
                  <a:gd name="T68" fmla="*/ 0 w 39"/>
                  <a:gd name="T69" fmla="*/ 9 h 38"/>
                  <a:gd name="T70" fmla="*/ 0 w 39"/>
                  <a:gd name="T71" fmla="*/ 9 h 38"/>
                  <a:gd name="T72" fmla="*/ 0 w 39"/>
                  <a:gd name="T73" fmla="*/ 9 h 38"/>
                  <a:gd name="T74" fmla="*/ 0 w 39"/>
                  <a:gd name="T75" fmla="*/ 10 h 38"/>
                  <a:gd name="T76" fmla="*/ 0 w 39"/>
                  <a:gd name="T77" fmla="*/ 9 h 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9"/>
                  <a:gd name="T118" fmla="*/ 0 h 38"/>
                  <a:gd name="T119" fmla="*/ 39 w 39"/>
                  <a:gd name="T120" fmla="*/ 38 h 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9" h="38">
                    <a:moveTo>
                      <a:pt x="0" y="35"/>
                    </a:moveTo>
                    <a:lnTo>
                      <a:pt x="3" y="36"/>
                    </a:lnTo>
                    <a:lnTo>
                      <a:pt x="5" y="36"/>
                    </a:lnTo>
                    <a:lnTo>
                      <a:pt x="6" y="35"/>
                    </a:lnTo>
                    <a:lnTo>
                      <a:pt x="7" y="34"/>
                    </a:lnTo>
                    <a:lnTo>
                      <a:pt x="9" y="33"/>
                    </a:lnTo>
                    <a:lnTo>
                      <a:pt x="10" y="32"/>
                    </a:lnTo>
                    <a:lnTo>
                      <a:pt x="12" y="32"/>
                    </a:lnTo>
                    <a:lnTo>
                      <a:pt x="13" y="31"/>
                    </a:lnTo>
                    <a:lnTo>
                      <a:pt x="14" y="29"/>
                    </a:lnTo>
                    <a:lnTo>
                      <a:pt x="16" y="28"/>
                    </a:lnTo>
                    <a:lnTo>
                      <a:pt x="17" y="27"/>
                    </a:lnTo>
                    <a:lnTo>
                      <a:pt x="18" y="26"/>
                    </a:lnTo>
                    <a:lnTo>
                      <a:pt x="20" y="26"/>
                    </a:lnTo>
                    <a:lnTo>
                      <a:pt x="21" y="25"/>
                    </a:lnTo>
                    <a:lnTo>
                      <a:pt x="22" y="24"/>
                    </a:lnTo>
                    <a:lnTo>
                      <a:pt x="23" y="23"/>
                    </a:lnTo>
                    <a:lnTo>
                      <a:pt x="24" y="21"/>
                    </a:lnTo>
                    <a:lnTo>
                      <a:pt x="25" y="20"/>
                    </a:lnTo>
                    <a:lnTo>
                      <a:pt x="27" y="19"/>
                    </a:lnTo>
                    <a:lnTo>
                      <a:pt x="28" y="18"/>
                    </a:lnTo>
                    <a:lnTo>
                      <a:pt x="29" y="17"/>
                    </a:lnTo>
                    <a:lnTo>
                      <a:pt x="30" y="16"/>
                    </a:lnTo>
                    <a:lnTo>
                      <a:pt x="30" y="14"/>
                    </a:lnTo>
                    <a:lnTo>
                      <a:pt x="31" y="13"/>
                    </a:lnTo>
                    <a:lnTo>
                      <a:pt x="32" y="12"/>
                    </a:lnTo>
                    <a:lnTo>
                      <a:pt x="33" y="11"/>
                    </a:lnTo>
                    <a:lnTo>
                      <a:pt x="35" y="10"/>
                    </a:lnTo>
                    <a:lnTo>
                      <a:pt x="36" y="9"/>
                    </a:lnTo>
                    <a:lnTo>
                      <a:pt x="36" y="6"/>
                    </a:lnTo>
                    <a:lnTo>
                      <a:pt x="37" y="5"/>
                    </a:lnTo>
                    <a:lnTo>
                      <a:pt x="38" y="4"/>
                    </a:lnTo>
                    <a:lnTo>
                      <a:pt x="39" y="3"/>
                    </a:lnTo>
                    <a:lnTo>
                      <a:pt x="39" y="2"/>
                    </a:lnTo>
                    <a:lnTo>
                      <a:pt x="36" y="0"/>
                    </a:lnTo>
                    <a:lnTo>
                      <a:pt x="35" y="1"/>
                    </a:lnTo>
                    <a:lnTo>
                      <a:pt x="33" y="2"/>
                    </a:lnTo>
                    <a:lnTo>
                      <a:pt x="33" y="3"/>
                    </a:lnTo>
                    <a:lnTo>
                      <a:pt x="32" y="4"/>
                    </a:lnTo>
                    <a:lnTo>
                      <a:pt x="31" y="5"/>
                    </a:lnTo>
                    <a:lnTo>
                      <a:pt x="30" y="6"/>
                    </a:lnTo>
                    <a:lnTo>
                      <a:pt x="30" y="8"/>
                    </a:lnTo>
                    <a:lnTo>
                      <a:pt x="29" y="9"/>
                    </a:lnTo>
                    <a:lnTo>
                      <a:pt x="28" y="10"/>
                    </a:lnTo>
                    <a:lnTo>
                      <a:pt x="27" y="11"/>
                    </a:lnTo>
                    <a:lnTo>
                      <a:pt x="25" y="12"/>
                    </a:lnTo>
                    <a:lnTo>
                      <a:pt x="25" y="13"/>
                    </a:lnTo>
                    <a:lnTo>
                      <a:pt x="24" y="14"/>
                    </a:lnTo>
                    <a:lnTo>
                      <a:pt x="23" y="16"/>
                    </a:lnTo>
                    <a:lnTo>
                      <a:pt x="22" y="17"/>
                    </a:lnTo>
                    <a:lnTo>
                      <a:pt x="21" y="18"/>
                    </a:lnTo>
                    <a:lnTo>
                      <a:pt x="20" y="19"/>
                    </a:lnTo>
                    <a:lnTo>
                      <a:pt x="18" y="20"/>
                    </a:lnTo>
                    <a:lnTo>
                      <a:pt x="17" y="20"/>
                    </a:lnTo>
                    <a:lnTo>
                      <a:pt x="16" y="21"/>
                    </a:lnTo>
                    <a:lnTo>
                      <a:pt x="15" y="23"/>
                    </a:lnTo>
                    <a:lnTo>
                      <a:pt x="14" y="24"/>
                    </a:lnTo>
                    <a:lnTo>
                      <a:pt x="13" y="25"/>
                    </a:lnTo>
                    <a:lnTo>
                      <a:pt x="12" y="26"/>
                    </a:lnTo>
                    <a:lnTo>
                      <a:pt x="10" y="26"/>
                    </a:lnTo>
                    <a:lnTo>
                      <a:pt x="9" y="27"/>
                    </a:lnTo>
                    <a:lnTo>
                      <a:pt x="8" y="28"/>
                    </a:lnTo>
                    <a:lnTo>
                      <a:pt x="6" y="29"/>
                    </a:lnTo>
                    <a:lnTo>
                      <a:pt x="5" y="29"/>
                    </a:lnTo>
                    <a:lnTo>
                      <a:pt x="3" y="31"/>
                    </a:lnTo>
                    <a:lnTo>
                      <a:pt x="2" y="32"/>
                    </a:lnTo>
                    <a:lnTo>
                      <a:pt x="1" y="33"/>
                    </a:lnTo>
                    <a:lnTo>
                      <a:pt x="5" y="33"/>
                    </a:lnTo>
                    <a:lnTo>
                      <a:pt x="1" y="33"/>
                    </a:lnTo>
                    <a:lnTo>
                      <a:pt x="0" y="33"/>
                    </a:lnTo>
                    <a:lnTo>
                      <a:pt x="0" y="34"/>
                    </a:lnTo>
                    <a:lnTo>
                      <a:pt x="0" y="35"/>
                    </a:lnTo>
                    <a:lnTo>
                      <a:pt x="0" y="36"/>
                    </a:lnTo>
                    <a:lnTo>
                      <a:pt x="1" y="36"/>
                    </a:lnTo>
                    <a:lnTo>
                      <a:pt x="1" y="38"/>
                    </a:lnTo>
                    <a:lnTo>
                      <a:pt x="2" y="38"/>
                    </a:lnTo>
                    <a:lnTo>
                      <a:pt x="2" y="36"/>
                    </a:lnTo>
                    <a:lnTo>
                      <a:pt x="3" y="36"/>
                    </a:lnTo>
                    <a:lnTo>
                      <a:pt x="0" y="35"/>
                    </a:lnTo>
                    <a:close/>
                  </a:path>
                </a:pathLst>
              </a:custGeom>
              <a:solidFill>
                <a:srgbClr val="000000"/>
              </a:solidFill>
              <a:ln w="9525">
                <a:noFill/>
                <a:round/>
                <a:headEnd/>
                <a:tailEnd/>
              </a:ln>
            </p:spPr>
            <p:txBody>
              <a:bodyPr/>
              <a:lstStyle/>
              <a:p>
                <a:endParaRPr lang="en-GB"/>
              </a:p>
            </p:txBody>
          </p:sp>
          <p:sp>
            <p:nvSpPr>
              <p:cNvPr id="571" name="Freeform 484"/>
              <p:cNvSpPr>
                <a:spLocks/>
              </p:cNvSpPr>
              <p:nvPr/>
            </p:nvSpPr>
            <p:spPr bwMode="auto">
              <a:xfrm>
                <a:off x="3368" y="2271"/>
                <a:ext cx="7" cy="9"/>
              </a:xfrm>
              <a:custGeom>
                <a:avLst/>
                <a:gdLst>
                  <a:gd name="T0" fmla="*/ 1 w 13"/>
                  <a:gd name="T1" fmla="*/ 0 h 17"/>
                  <a:gd name="T2" fmla="*/ 0 w 13"/>
                  <a:gd name="T3" fmla="*/ 1 h 17"/>
                  <a:gd name="T4" fmla="*/ 2 w 13"/>
                  <a:gd name="T5" fmla="*/ 5 h 17"/>
                  <a:gd name="T6" fmla="*/ 4 w 13"/>
                  <a:gd name="T7" fmla="*/ 4 h 17"/>
                  <a:gd name="T8" fmla="*/ 2 w 13"/>
                  <a:gd name="T9" fmla="*/ 1 h 17"/>
                  <a:gd name="T10" fmla="*/ 1 w 13"/>
                  <a:gd name="T11" fmla="*/ 2 h 17"/>
                  <a:gd name="T12" fmla="*/ 2 w 13"/>
                  <a:gd name="T13" fmla="*/ 1 h 17"/>
                  <a:gd name="T14" fmla="*/ 2 w 13"/>
                  <a:gd name="T15" fmla="*/ 0 h 17"/>
                  <a:gd name="T16" fmla="*/ 1 w 13"/>
                  <a:gd name="T17" fmla="*/ 0 h 17"/>
                  <a:gd name="T18" fmla="*/ 1 w 13"/>
                  <a:gd name="T19" fmla="*/ 0 h 17"/>
                  <a:gd name="T20" fmla="*/ 1 w 13"/>
                  <a:gd name="T21" fmla="*/ 0 h 17"/>
                  <a:gd name="T22" fmla="*/ 0 w 13"/>
                  <a:gd name="T23" fmla="*/ 0 h 17"/>
                  <a:gd name="T24" fmla="*/ 0 w 13"/>
                  <a:gd name="T25" fmla="*/ 1 h 17"/>
                  <a:gd name="T26" fmla="*/ 0 w 13"/>
                  <a:gd name="T27" fmla="*/ 1 h 17"/>
                  <a:gd name="T28" fmla="*/ 0 w 13"/>
                  <a:gd name="T29" fmla="*/ 1 h 17"/>
                  <a:gd name="T30" fmla="*/ 1 w 13"/>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17"/>
                  <a:gd name="T50" fmla="*/ 13 w 13"/>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17">
                    <a:moveTo>
                      <a:pt x="1" y="0"/>
                    </a:moveTo>
                    <a:lnTo>
                      <a:pt x="0" y="3"/>
                    </a:lnTo>
                    <a:lnTo>
                      <a:pt x="8" y="17"/>
                    </a:lnTo>
                    <a:lnTo>
                      <a:pt x="13" y="15"/>
                    </a:lnTo>
                    <a:lnTo>
                      <a:pt x="5" y="1"/>
                    </a:lnTo>
                    <a:lnTo>
                      <a:pt x="3" y="5"/>
                    </a:lnTo>
                    <a:lnTo>
                      <a:pt x="5" y="1"/>
                    </a:lnTo>
                    <a:lnTo>
                      <a:pt x="5" y="0"/>
                    </a:lnTo>
                    <a:lnTo>
                      <a:pt x="3" y="0"/>
                    </a:lnTo>
                    <a:lnTo>
                      <a:pt x="2"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572" name="Freeform 485"/>
              <p:cNvSpPr>
                <a:spLocks/>
              </p:cNvSpPr>
              <p:nvPr/>
            </p:nvSpPr>
            <p:spPr bwMode="auto">
              <a:xfrm>
                <a:off x="3369" y="2257"/>
                <a:ext cx="16" cy="16"/>
              </a:xfrm>
              <a:custGeom>
                <a:avLst/>
                <a:gdLst>
                  <a:gd name="T0" fmla="*/ 7 w 32"/>
                  <a:gd name="T1" fmla="*/ 0 h 34"/>
                  <a:gd name="T2" fmla="*/ 6 w 32"/>
                  <a:gd name="T3" fmla="*/ 1 h 34"/>
                  <a:gd name="T4" fmla="*/ 6 w 32"/>
                  <a:gd name="T5" fmla="*/ 1 h 34"/>
                  <a:gd name="T6" fmla="*/ 6 w 32"/>
                  <a:gd name="T7" fmla="*/ 1 h 34"/>
                  <a:gd name="T8" fmla="*/ 5 w 32"/>
                  <a:gd name="T9" fmla="*/ 2 h 34"/>
                  <a:gd name="T10" fmla="*/ 5 w 32"/>
                  <a:gd name="T11" fmla="*/ 3 h 34"/>
                  <a:gd name="T12" fmla="*/ 5 w 32"/>
                  <a:gd name="T13" fmla="*/ 3 h 34"/>
                  <a:gd name="T14" fmla="*/ 4 w 32"/>
                  <a:gd name="T15" fmla="*/ 3 h 34"/>
                  <a:gd name="T16" fmla="*/ 4 w 32"/>
                  <a:gd name="T17" fmla="*/ 4 h 34"/>
                  <a:gd name="T18" fmla="*/ 3 w 32"/>
                  <a:gd name="T19" fmla="*/ 4 h 34"/>
                  <a:gd name="T20" fmla="*/ 3 w 32"/>
                  <a:gd name="T21" fmla="*/ 4 h 34"/>
                  <a:gd name="T22" fmla="*/ 2 w 32"/>
                  <a:gd name="T23" fmla="*/ 5 h 34"/>
                  <a:gd name="T24" fmla="*/ 2 w 32"/>
                  <a:gd name="T25" fmla="*/ 5 h 34"/>
                  <a:gd name="T26" fmla="*/ 1 w 32"/>
                  <a:gd name="T27" fmla="*/ 6 h 34"/>
                  <a:gd name="T28" fmla="*/ 1 w 32"/>
                  <a:gd name="T29" fmla="*/ 6 h 34"/>
                  <a:gd name="T30" fmla="*/ 1 w 32"/>
                  <a:gd name="T31" fmla="*/ 6 h 34"/>
                  <a:gd name="T32" fmla="*/ 1 w 32"/>
                  <a:gd name="T33" fmla="*/ 8 h 34"/>
                  <a:gd name="T34" fmla="*/ 1 w 32"/>
                  <a:gd name="T35" fmla="*/ 7 h 34"/>
                  <a:gd name="T36" fmla="*/ 1 w 32"/>
                  <a:gd name="T37" fmla="*/ 7 h 34"/>
                  <a:gd name="T38" fmla="*/ 2 w 32"/>
                  <a:gd name="T39" fmla="*/ 7 h 34"/>
                  <a:gd name="T40" fmla="*/ 3 w 32"/>
                  <a:gd name="T41" fmla="*/ 6 h 34"/>
                  <a:gd name="T42" fmla="*/ 3 w 32"/>
                  <a:gd name="T43" fmla="*/ 6 h 34"/>
                  <a:gd name="T44" fmla="*/ 4 w 32"/>
                  <a:gd name="T45" fmla="*/ 5 h 34"/>
                  <a:gd name="T46" fmla="*/ 4 w 32"/>
                  <a:gd name="T47" fmla="*/ 5 h 34"/>
                  <a:gd name="T48" fmla="*/ 5 w 32"/>
                  <a:gd name="T49" fmla="*/ 4 h 34"/>
                  <a:gd name="T50" fmla="*/ 5 w 32"/>
                  <a:gd name="T51" fmla="*/ 4 h 34"/>
                  <a:gd name="T52" fmla="*/ 5 w 32"/>
                  <a:gd name="T53" fmla="*/ 4 h 34"/>
                  <a:gd name="T54" fmla="*/ 6 w 32"/>
                  <a:gd name="T55" fmla="*/ 3 h 34"/>
                  <a:gd name="T56" fmla="*/ 7 w 32"/>
                  <a:gd name="T57" fmla="*/ 3 h 34"/>
                  <a:gd name="T58" fmla="*/ 7 w 32"/>
                  <a:gd name="T59" fmla="*/ 2 h 34"/>
                  <a:gd name="T60" fmla="*/ 7 w 32"/>
                  <a:gd name="T61" fmla="*/ 1 h 34"/>
                  <a:gd name="T62" fmla="*/ 8 w 32"/>
                  <a:gd name="T63" fmla="*/ 1 h 34"/>
                  <a:gd name="T64" fmla="*/ 7 w 32"/>
                  <a:gd name="T65" fmla="*/ 1 h 34"/>
                  <a:gd name="T66" fmla="*/ 8 w 32"/>
                  <a:gd name="T67" fmla="*/ 0 h 34"/>
                  <a:gd name="T68" fmla="*/ 7 w 32"/>
                  <a:gd name="T69" fmla="*/ 0 h 34"/>
                  <a:gd name="T70" fmla="*/ 7 w 32"/>
                  <a:gd name="T71" fmla="*/ 0 h 34"/>
                  <a:gd name="T72" fmla="*/ 7 w 32"/>
                  <a:gd name="T73" fmla="*/ 0 h 34"/>
                  <a:gd name="T74" fmla="*/ 7 w 32"/>
                  <a:gd name="T75" fmla="*/ 0 h 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34"/>
                  <a:gd name="T116" fmla="*/ 32 w 32"/>
                  <a:gd name="T117" fmla="*/ 34 h 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34">
                    <a:moveTo>
                      <a:pt x="31" y="0"/>
                    </a:moveTo>
                    <a:lnTo>
                      <a:pt x="28" y="1"/>
                    </a:lnTo>
                    <a:lnTo>
                      <a:pt x="28" y="2"/>
                    </a:lnTo>
                    <a:lnTo>
                      <a:pt x="27" y="4"/>
                    </a:lnTo>
                    <a:lnTo>
                      <a:pt x="27" y="5"/>
                    </a:lnTo>
                    <a:lnTo>
                      <a:pt x="25" y="6"/>
                    </a:lnTo>
                    <a:lnTo>
                      <a:pt x="25" y="7"/>
                    </a:lnTo>
                    <a:lnTo>
                      <a:pt x="24" y="7"/>
                    </a:lnTo>
                    <a:lnTo>
                      <a:pt x="23" y="8"/>
                    </a:lnTo>
                    <a:lnTo>
                      <a:pt x="23" y="9"/>
                    </a:lnTo>
                    <a:lnTo>
                      <a:pt x="22" y="11"/>
                    </a:lnTo>
                    <a:lnTo>
                      <a:pt x="21" y="12"/>
                    </a:lnTo>
                    <a:lnTo>
                      <a:pt x="21" y="13"/>
                    </a:lnTo>
                    <a:lnTo>
                      <a:pt x="20" y="13"/>
                    </a:lnTo>
                    <a:lnTo>
                      <a:pt x="19" y="14"/>
                    </a:lnTo>
                    <a:lnTo>
                      <a:pt x="19" y="15"/>
                    </a:lnTo>
                    <a:lnTo>
                      <a:pt x="17" y="16"/>
                    </a:lnTo>
                    <a:lnTo>
                      <a:pt x="16" y="16"/>
                    </a:lnTo>
                    <a:lnTo>
                      <a:pt x="15" y="17"/>
                    </a:lnTo>
                    <a:lnTo>
                      <a:pt x="15" y="19"/>
                    </a:lnTo>
                    <a:lnTo>
                      <a:pt x="14" y="20"/>
                    </a:lnTo>
                    <a:lnTo>
                      <a:pt x="13" y="20"/>
                    </a:lnTo>
                    <a:lnTo>
                      <a:pt x="12" y="21"/>
                    </a:lnTo>
                    <a:lnTo>
                      <a:pt x="10" y="22"/>
                    </a:lnTo>
                    <a:lnTo>
                      <a:pt x="9" y="23"/>
                    </a:lnTo>
                    <a:lnTo>
                      <a:pt x="8" y="24"/>
                    </a:lnTo>
                    <a:lnTo>
                      <a:pt x="7" y="24"/>
                    </a:lnTo>
                    <a:lnTo>
                      <a:pt x="6" y="25"/>
                    </a:lnTo>
                    <a:lnTo>
                      <a:pt x="5" y="27"/>
                    </a:lnTo>
                    <a:lnTo>
                      <a:pt x="4" y="27"/>
                    </a:lnTo>
                    <a:lnTo>
                      <a:pt x="2" y="28"/>
                    </a:lnTo>
                    <a:lnTo>
                      <a:pt x="1" y="28"/>
                    </a:lnTo>
                    <a:lnTo>
                      <a:pt x="0" y="29"/>
                    </a:lnTo>
                    <a:lnTo>
                      <a:pt x="2" y="34"/>
                    </a:lnTo>
                    <a:lnTo>
                      <a:pt x="4" y="32"/>
                    </a:lnTo>
                    <a:lnTo>
                      <a:pt x="5" y="31"/>
                    </a:lnTo>
                    <a:lnTo>
                      <a:pt x="6" y="31"/>
                    </a:lnTo>
                    <a:lnTo>
                      <a:pt x="7" y="30"/>
                    </a:lnTo>
                    <a:lnTo>
                      <a:pt x="8" y="30"/>
                    </a:lnTo>
                    <a:lnTo>
                      <a:pt x="9" y="29"/>
                    </a:lnTo>
                    <a:lnTo>
                      <a:pt x="10" y="28"/>
                    </a:lnTo>
                    <a:lnTo>
                      <a:pt x="12" y="28"/>
                    </a:lnTo>
                    <a:lnTo>
                      <a:pt x="13" y="27"/>
                    </a:lnTo>
                    <a:lnTo>
                      <a:pt x="14" y="25"/>
                    </a:lnTo>
                    <a:lnTo>
                      <a:pt x="15" y="24"/>
                    </a:lnTo>
                    <a:lnTo>
                      <a:pt x="16" y="24"/>
                    </a:lnTo>
                    <a:lnTo>
                      <a:pt x="17" y="23"/>
                    </a:lnTo>
                    <a:lnTo>
                      <a:pt x="17" y="22"/>
                    </a:lnTo>
                    <a:lnTo>
                      <a:pt x="19" y="21"/>
                    </a:lnTo>
                    <a:lnTo>
                      <a:pt x="20" y="20"/>
                    </a:lnTo>
                    <a:lnTo>
                      <a:pt x="21" y="20"/>
                    </a:lnTo>
                    <a:lnTo>
                      <a:pt x="22" y="19"/>
                    </a:lnTo>
                    <a:lnTo>
                      <a:pt x="22" y="17"/>
                    </a:lnTo>
                    <a:lnTo>
                      <a:pt x="23" y="16"/>
                    </a:lnTo>
                    <a:lnTo>
                      <a:pt x="24" y="15"/>
                    </a:lnTo>
                    <a:lnTo>
                      <a:pt x="25" y="14"/>
                    </a:lnTo>
                    <a:lnTo>
                      <a:pt x="27" y="13"/>
                    </a:lnTo>
                    <a:lnTo>
                      <a:pt x="28" y="12"/>
                    </a:lnTo>
                    <a:lnTo>
                      <a:pt x="28" y="11"/>
                    </a:lnTo>
                    <a:lnTo>
                      <a:pt x="29" y="9"/>
                    </a:lnTo>
                    <a:lnTo>
                      <a:pt x="30" y="8"/>
                    </a:lnTo>
                    <a:lnTo>
                      <a:pt x="30" y="7"/>
                    </a:lnTo>
                    <a:lnTo>
                      <a:pt x="31" y="6"/>
                    </a:lnTo>
                    <a:lnTo>
                      <a:pt x="32" y="5"/>
                    </a:lnTo>
                    <a:lnTo>
                      <a:pt x="32" y="4"/>
                    </a:lnTo>
                    <a:lnTo>
                      <a:pt x="29" y="5"/>
                    </a:lnTo>
                    <a:lnTo>
                      <a:pt x="32" y="4"/>
                    </a:lnTo>
                    <a:lnTo>
                      <a:pt x="32" y="2"/>
                    </a:lnTo>
                    <a:lnTo>
                      <a:pt x="32" y="1"/>
                    </a:lnTo>
                    <a:lnTo>
                      <a:pt x="31" y="1"/>
                    </a:lnTo>
                    <a:lnTo>
                      <a:pt x="31" y="0"/>
                    </a:lnTo>
                    <a:lnTo>
                      <a:pt x="30" y="0"/>
                    </a:lnTo>
                    <a:lnTo>
                      <a:pt x="29" y="0"/>
                    </a:lnTo>
                    <a:lnTo>
                      <a:pt x="29" y="1"/>
                    </a:lnTo>
                    <a:lnTo>
                      <a:pt x="28" y="1"/>
                    </a:lnTo>
                    <a:lnTo>
                      <a:pt x="31" y="0"/>
                    </a:lnTo>
                    <a:close/>
                  </a:path>
                </a:pathLst>
              </a:custGeom>
              <a:solidFill>
                <a:srgbClr val="000000"/>
              </a:solidFill>
              <a:ln w="9525">
                <a:noFill/>
                <a:round/>
                <a:headEnd/>
                <a:tailEnd/>
              </a:ln>
            </p:spPr>
            <p:txBody>
              <a:bodyPr/>
              <a:lstStyle/>
              <a:p>
                <a:endParaRPr lang="en-GB"/>
              </a:p>
            </p:txBody>
          </p:sp>
          <p:sp>
            <p:nvSpPr>
              <p:cNvPr id="573" name="Freeform 486"/>
              <p:cNvSpPr>
                <a:spLocks/>
              </p:cNvSpPr>
              <p:nvPr/>
            </p:nvSpPr>
            <p:spPr bwMode="auto">
              <a:xfrm>
                <a:off x="3383" y="2257"/>
                <a:ext cx="10" cy="6"/>
              </a:xfrm>
              <a:custGeom>
                <a:avLst/>
                <a:gdLst>
                  <a:gd name="T0" fmla="*/ 5 w 18"/>
                  <a:gd name="T1" fmla="*/ 3 h 14"/>
                  <a:gd name="T2" fmla="*/ 5 w 18"/>
                  <a:gd name="T3" fmla="*/ 2 h 14"/>
                  <a:gd name="T4" fmla="*/ 1 w 18"/>
                  <a:gd name="T5" fmla="*/ 0 h 14"/>
                  <a:gd name="T6" fmla="*/ 0 w 18"/>
                  <a:gd name="T7" fmla="*/ 1 h 14"/>
                  <a:gd name="T8" fmla="*/ 4 w 18"/>
                  <a:gd name="T9" fmla="*/ 3 h 14"/>
                  <a:gd name="T10" fmla="*/ 4 w 18"/>
                  <a:gd name="T11" fmla="*/ 2 h 14"/>
                  <a:gd name="T12" fmla="*/ 4 w 18"/>
                  <a:gd name="T13" fmla="*/ 3 h 14"/>
                  <a:gd name="T14" fmla="*/ 4 w 18"/>
                  <a:gd name="T15" fmla="*/ 3 h 14"/>
                  <a:gd name="T16" fmla="*/ 5 w 18"/>
                  <a:gd name="T17" fmla="*/ 3 h 14"/>
                  <a:gd name="T18" fmla="*/ 5 w 18"/>
                  <a:gd name="T19" fmla="*/ 3 h 14"/>
                  <a:gd name="T20" fmla="*/ 5 w 18"/>
                  <a:gd name="T21" fmla="*/ 3 h 14"/>
                  <a:gd name="T22" fmla="*/ 6 w 18"/>
                  <a:gd name="T23" fmla="*/ 2 h 14"/>
                  <a:gd name="T24" fmla="*/ 6 w 18"/>
                  <a:gd name="T25" fmla="*/ 2 h 14"/>
                  <a:gd name="T26" fmla="*/ 5 w 18"/>
                  <a:gd name="T27" fmla="*/ 2 h 14"/>
                  <a:gd name="T28" fmla="*/ 5 w 18"/>
                  <a:gd name="T29" fmla="*/ 2 h 14"/>
                  <a:gd name="T30" fmla="*/ 5 w 18"/>
                  <a:gd name="T31" fmla="*/ 3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4"/>
                  <a:gd name="T50" fmla="*/ 18 w 18"/>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4">
                    <a:moveTo>
                      <a:pt x="17" y="13"/>
                    </a:moveTo>
                    <a:lnTo>
                      <a:pt x="17" y="9"/>
                    </a:lnTo>
                    <a:lnTo>
                      <a:pt x="2" y="0"/>
                    </a:lnTo>
                    <a:lnTo>
                      <a:pt x="0" y="5"/>
                    </a:lnTo>
                    <a:lnTo>
                      <a:pt x="14" y="14"/>
                    </a:lnTo>
                    <a:lnTo>
                      <a:pt x="14" y="11"/>
                    </a:lnTo>
                    <a:lnTo>
                      <a:pt x="14" y="14"/>
                    </a:lnTo>
                    <a:lnTo>
                      <a:pt x="15" y="14"/>
                    </a:lnTo>
                    <a:lnTo>
                      <a:pt x="16" y="14"/>
                    </a:lnTo>
                    <a:lnTo>
                      <a:pt x="17" y="14"/>
                    </a:lnTo>
                    <a:lnTo>
                      <a:pt x="17" y="13"/>
                    </a:lnTo>
                    <a:lnTo>
                      <a:pt x="18" y="12"/>
                    </a:lnTo>
                    <a:lnTo>
                      <a:pt x="18" y="11"/>
                    </a:lnTo>
                    <a:lnTo>
                      <a:pt x="17" y="11"/>
                    </a:lnTo>
                    <a:lnTo>
                      <a:pt x="17" y="9"/>
                    </a:lnTo>
                    <a:lnTo>
                      <a:pt x="17" y="13"/>
                    </a:lnTo>
                    <a:close/>
                  </a:path>
                </a:pathLst>
              </a:custGeom>
              <a:solidFill>
                <a:srgbClr val="000000"/>
              </a:solidFill>
              <a:ln w="9525">
                <a:noFill/>
                <a:round/>
                <a:headEnd/>
                <a:tailEnd/>
              </a:ln>
            </p:spPr>
            <p:txBody>
              <a:bodyPr/>
              <a:lstStyle/>
              <a:p>
                <a:endParaRPr lang="en-GB"/>
              </a:p>
            </p:txBody>
          </p:sp>
          <p:sp>
            <p:nvSpPr>
              <p:cNvPr id="574" name="Freeform 487"/>
              <p:cNvSpPr>
                <a:spLocks/>
              </p:cNvSpPr>
              <p:nvPr/>
            </p:nvSpPr>
            <p:spPr bwMode="auto">
              <a:xfrm>
                <a:off x="3400" y="2215"/>
                <a:ext cx="4" cy="27"/>
              </a:xfrm>
              <a:custGeom>
                <a:avLst/>
                <a:gdLst>
                  <a:gd name="T0" fmla="*/ 1 w 8"/>
                  <a:gd name="T1" fmla="*/ 13 h 53"/>
                  <a:gd name="T2" fmla="*/ 1 w 8"/>
                  <a:gd name="T3" fmla="*/ 12 h 53"/>
                  <a:gd name="T4" fmla="*/ 1 w 8"/>
                  <a:gd name="T5" fmla="*/ 11 h 53"/>
                  <a:gd name="T6" fmla="*/ 1 w 8"/>
                  <a:gd name="T7" fmla="*/ 11 h 53"/>
                  <a:gd name="T8" fmla="*/ 1 w 8"/>
                  <a:gd name="T9" fmla="*/ 10 h 53"/>
                  <a:gd name="T10" fmla="*/ 2 w 8"/>
                  <a:gd name="T11" fmla="*/ 9 h 53"/>
                  <a:gd name="T12" fmla="*/ 2 w 8"/>
                  <a:gd name="T13" fmla="*/ 8 h 53"/>
                  <a:gd name="T14" fmla="*/ 2 w 8"/>
                  <a:gd name="T15" fmla="*/ 8 h 53"/>
                  <a:gd name="T16" fmla="*/ 2 w 8"/>
                  <a:gd name="T17" fmla="*/ 7 h 53"/>
                  <a:gd name="T18" fmla="*/ 2 w 8"/>
                  <a:gd name="T19" fmla="*/ 6 h 53"/>
                  <a:gd name="T20" fmla="*/ 2 w 8"/>
                  <a:gd name="T21" fmla="*/ 5 h 53"/>
                  <a:gd name="T22" fmla="*/ 2 w 8"/>
                  <a:gd name="T23" fmla="*/ 4 h 53"/>
                  <a:gd name="T24" fmla="*/ 2 w 8"/>
                  <a:gd name="T25" fmla="*/ 4 h 53"/>
                  <a:gd name="T26" fmla="*/ 1 w 8"/>
                  <a:gd name="T27" fmla="*/ 3 h 53"/>
                  <a:gd name="T28" fmla="*/ 1 w 8"/>
                  <a:gd name="T29" fmla="*/ 2 h 53"/>
                  <a:gd name="T30" fmla="*/ 1 w 8"/>
                  <a:gd name="T31" fmla="*/ 1 h 53"/>
                  <a:gd name="T32" fmla="*/ 1 w 8"/>
                  <a:gd name="T33" fmla="*/ 0 h 53"/>
                  <a:gd name="T34" fmla="*/ 1 w 8"/>
                  <a:gd name="T35" fmla="*/ 1 h 53"/>
                  <a:gd name="T36" fmla="*/ 1 w 8"/>
                  <a:gd name="T37" fmla="*/ 2 h 53"/>
                  <a:gd name="T38" fmla="*/ 1 w 8"/>
                  <a:gd name="T39" fmla="*/ 3 h 53"/>
                  <a:gd name="T40" fmla="*/ 1 w 8"/>
                  <a:gd name="T41" fmla="*/ 3 h 53"/>
                  <a:gd name="T42" fmla="*/ 1 w 8"/>
                  <a:gd name="T43" fmla="*/ 4 h 53"/>
                  <a:gd name="T44" fmla="*/ 1 w 8"/>
                  <a:gd name="T45" fmla="*/ 5 h 53"/>
                  <a:gd name="T46" fmla="*/ 1 w 8"/>
                  <a:gd name="T47" fmla="*/ 6 h 53"/>
                  <a:gd name="T48" fmla="*/ 1 w 8"/>
                  <a:gd name="T49" fmla="*/ 6 h 53"/>
                  <a:gd name="T50" fmla="*/ 1 w 8"/>
                  <a:gd name="T51" fmla="*/ 7 h 53"/>
                  <a:gd name="T52" fmla="*/ 1 w 8"/>
                  <a:gd name="T53" fmla="*/ 8 h 53"/>
                  <a:gd name="T54" fmla="*/ 1 w 8"/>
                  <a:gd name="T55" fmla="*/ 8 h 53"/>
                  <a:gd name="T56" fmla="*/ 1 w 8"/>
                  <a:gd name="T57" fmla="*/ 9 h 53"/>
                  <a:gd name="T58" fmla="*/ 1 w 8"/>
                  <a:gd name="T59" fmla="*/ 10 h 53"/>
                  <a:gd name="T60" fmla="*/ 1 w 8"/>
                  <a:gd name="T61" fmla="*/ 11 h 53"/>
                  <a:gd name="T62" fmla="*/ 1 w 8"/>
                  <a:gd name="T63" fmla="*/ 12 h 53"/>
                  <a:gd name="T64" fmla="*/ 0 w 8"/>
                  <a:gd name="T65" fmla="*/ 13 h 53"/>
                  <a:gd name="T66" fmla="*/ 1 w 8"/>
                  <a:gd name="T67" fmla="*/ 13 h 53"/>
                  <a:gd name="T68" fmla="*/ 0 w 8"/>
                  <a:gd name="T69" fmla="*/ 13 h 53"/>
                  <a:gd name="T70" fmla="*/ 1 w 8"/>
                  <a:gd name="T71" fmla="*/ 13 h 53"/>
                  <a:gd name="T72" fmla="*/ 1 w 8"/>
                  <a:gd name="T73" fmla="*/ 14 h 53"/>
                  <a:gd name="T74" fmla="*/ 1 w 8"/>
                  <a:gd name="T75" fmla="*/ 13 h 53"/>
                  <a:gd name="T76" fmla="*/ 1 w 8"/>
                  <a:gd name="T77" fmla="*/ 13 h 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3"/>
                  <a:gd name="T119" fmla="*/ 8 w 8"/>
                  <a:gd name="T120" fmla="*/ 53 h 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3">
                    <a:moveTo>
                      <a:pt x="1" y="53"/>
                    </a:moveTo>
                    <a:lnTo>
                      <a:pt x="5" y="51"/>
                    </a:lnTo>
                    <a:lnTo>
                      <a:pt x="5" y="50"/>
                    </a:lnTo>
                    <a:lnTo>
                      <a:pt x="6" y="47"/>
                    </a:lnTo>
                    <a:lnTo>
                      <a:pt x="6" y="46"/>
                    </a:lnTo>
                    <a:lnTo>
                      <a:pt x="6" y="44"/>
                    </a:lnTo>
                    <a:lnTo>
                      <a:pt x="7" y="43"/>
                    </a:lnTo>
                    <a:lnTo>
                      <a:pt x="7" y="42"/>
                    </a:lnTo>
                    <a:lnTo>
                      <a:pt x="7" y="39"/>
                    </a:lnTo>
                    <a:lnTo>
                      <a:pt x="7" y="38"/>
                    </a:lnTo>
                    <a:lnTo>
                      <a:pt x="8" y="36"/>
                    </a:lnTo>
                    <a:lnTo>
                      <a:pt x="8" y="35"/>
                    </a:lnTo>
                    <a:lnTo>
                      <a:pt x="8" y="34"/>
                    </a:lnTo>
                    <a:lnTo>
                      <a:pt x="8" y="31"/>
                    </a:lnTo>
                    <a:lnTo>
                      <a:pt x="8" y="30"/>
                    </a:lnTo>
                    <a:lnTo>
                      <a:pt x="8" y="29"/>
                    </a:lnTo>
                    <a:lnTo>
                      <a:pt x="8" y="27"/>
                    </a:lnTo>
                    <a:lnTo>
                      <a:pt x="8" y="26"/>
                    </a:lnTo>
                    <a:lnTo>
                      <a:pt x="8" y="23"/>
                    </a:lnTo>
                    <a:lnTo>
                      <a:pt x="8" y="22"/>
                    </a:lnTo>
                    <a:lnTo>
                      <a:pt x="8" y="21"/>
                    </a:lnTo>
                    <a:lnTo>
                      <a:pt x="8" y="19"/>
                    </a:lnTo>
                    <a:lnTo>
                      <a:pt x="8" y="18"/>
                    </a:lnTo>
                    <a:lnTo>
                      <a:pt x="8" y="16"/>
                    </a:lnTo>
                    <a:lnTo>
                      <a:pt x="8" y="14"/>
                    </a:lnTo>
                    <a:lnTo>
                      <a:pt x="8" y="13"/>
                    </a:lnTo>
                    <a:lnTo>
                      <a:pt x="8" y="12"/>
                    </a:lnTo>
                    <a:lnTo>
                      <a:pt x="7" y="9"/>
                    </a:lnTo>
                    <a:lnTo>
                      <a:pt x="7" y="8"/>
                    </a:lnTo>
                    <a:lnTo>
                      <a:pt x="7" y="7"/>
                    </a:lnTo>
                    <a:lnTo>
                      <a:pt x="7" y="5"/>
                    </a:lnTo>
                    <a:lnTo>
                      <a:pt x="6" y="4"/>
                    </a:lnTo>
                    <a:lnTo>
                      <a:pt x="6" y="3"/>
                    </a:lnTo>
                    <a:lnTo>
                      <a:pt x="6" y="0"/>
                    </a:lnTo>
                    <a:lnTo>
                      <a:pt x="1" y="1"/>
                    </a:lnTo>
                    <a:lnTo>
                      <a:pt x="1" y="3"/>
                    </a:lnTo>
                    <a:lnTo>
                      <a:pt x="1" y="5"/>
                    </a:lnTo>
                    <a:lnTo>
                      <a:pt x="2" y="6"/>
                    </a:lnTo>
                    <a:lnTo>
                      <a:pt x="2" y="7"/>
                    </a:lnTo>
                    <a:lnTo>
                      <a:pt x="2" y="9"/>
                    </a:lnTo>
                    <a:lnTo>
                      <a:pt x="2" y="11"/>
                    </a:lnTo>
                    <a:lnTo>
                      <a:pt x="2" y="12"/>
                    </a:lnTo>
                    <a:lnTo>
                      <a:pt x="4" y="13"/>
                    </a:lnTo>
                    <a:lnTo>
                      <a:pt x="4" y="15"/>
                    </a:lnTo>
                    <a:lnTo>
                      <a:pt x="4" y="16"/>
                    </a:lnTo>
                    <a:lnTo>
                      <a:pt x="4" y="18"/>
                    </a:lnTo>
                    <a:lnTo>
                      <a:pt x="4" y="20"/>
                    </a:lnTo>
                    <a:lnTo>
                      <a:pt x="4" y="21"/>
                    </a:lnTo>
                    <a:lnTo>
                      <a:pt x="4" y="22"/>
                    </a:lnTo>
                    <a:lnTo>
                      <a:pt x="4" y="23"/>
                    </a:lnTo>
                    <a:lnTo>
                      <a:pt x="4" y="26"/>
                    </a:lnTo>
                    <a:lnTo>
                      <a:pt x="4" y="27"/>
                    </a:lnTo>
                    <a:lnTo>
                      <a:pt x="4" y="28"/>
                    </a:lnTo>
                    <a:lnTo>
                      <a:pt x="4" y="30"/>
                    </a:lnTo>
                    <a:lnTo>
                      <a:pt x="4" y="31"/>
                    </a:lnTo>
                    <a:lnTo>
                      <a:pt x="4" y="32"/>
                    </a:lnTo>
                    <a:lnTo>
                      <a:pt x="4" y="35"/>
                    </a:lnTo>
                    <a:lnTo>
                      <a:pt x="2" y="36"/>
                    </a:lnTo>
                    <a:lnTo>
                      <a:pt x="2" y="37"/>
                    </a:lnTo>
                    <a:lnTo>
                      <a:pt x="2" y="39"/>
                    </a:lnTo>
                    <a:lnTo>
                      <a:pt x="2" y="41"/>
                    </a:lnTo>
                    <a:lnTo>
                      <a:pt x="2" y="42"/>
                    </a:lnTo>
                    <a:lnTo>
                      <a:pt x="1" y="44"/>
                    </a:lnTo>
                    <a:lnTo>
                      <a:pt x="1" y="45"/>
                    </a:lnTo>
                    <a:lnTo>
                      <a:pt x="1" y="46"/>
                    </a:lnTo>
                    <a:lnTo>
                      <a:pt x="0" y="49"/>
                    </a:lnTo>
                    <a:lnTo>
                      <a:pt x="0" y="50"/>
                    </a:lnTo>
                    <a:lnTo>
                      <a:pt x="4" y="49"/>
                    </a:lnTo>
                    <a:lnTo>
                      <a:pt x="0" y="50"/>
                    </a:lnTo>
                    <a:lnTo>
                      <a:pt x="0" y="51"/>
                    </a:lnTo>
                    <a:lnTo>
                      <a:pt x="0" y="52"/>
                    </a:lnTo>
                    <a:lnTo>
                      <a:pt x="1" y="52"/>
                    </a:lnTo>
                    <a:lnTo>
                      <a:pt x="1" y="53"/>
                    </a:lnTo>
                    <a:lnTo>
                      <a:pt x="2" y="53"/>
                    </a:lnTo>
                    <a:lnTo>
                      <a:pt x="4" y="53"/>
                    </a:lnTo>
                    <a:lnTo>
                      <a:pt x="4" y="52"/>
                    </a:lnTo>
                    <a:lnTo>
                      <a:pt x="5" y="52"/>
                    </a:lnTo>
                    <a:lnTo>
                      <a:pt x="5" y="51"/>
                    </a:lnTo>
                    <a:lnTo>
                      <a:pt x="1" y="53"/>
                    </a:lnTo>
                    <a:close/>
                  </a:path>
                </a:pathLst>
              </a:custGeom>
              <a:solidFill>
                <a:srgbClr val="000000"/>
              </a:solidFill>
              <a:ln w="9525">
                <a:noFill/>
                <a:round/>
                <a:headEnd/>
                <a:tailEnd/>
              </a:ln>
            </p:spPr>
            <p:txBody>
              <a:bodyPr/>
              <a:lstStyle/>
              <a:p>
                <a:endParaRPr lang="en-GB"/>
              </a:p>
            </p:txBody>
          </p:sp>
          <p:sp>
            <p:nvSpPr>
              <p:cNvPr id="575" name="Freeform 488"/>
              <p:cNvSpPr>
                <a:spLocks/>
              </p:cNvSpPr>
              <p:nvPr/>
            </p:nvSpPr>
            <p:spPr bwMode="auto">
              <a:xfrm>
                <a:off x="3392" y="2236"/>
                <a:ext cx="9" cy="6"/>
              </a:xfrm>
              <a:custGeom>
                <a:avLst/>
                <a:gdLst>
                  <a:gd name="T0" fmla="*/ 0 w 20"/>
                  <a:gd name="T1" fmla="*/ 1 h 10"/>
                  <a:gd name="T2" fmla="*/ 0 w 20"/>
                  <a:gd name="T3" fmla="*/ 1 h 10"/>
                  <a:gd name="T4" fmla="*/ 4 w 20"/>
                  <a:gd name="T5" fmla="*/ 4 h 10"/>
                  <a:gd name="T6" fmla="*/ 4 w 20"/>
                  <a:gd name="T7" fmla="*/ 2 h 10"/>
                  <a:gd name="T8" fmla="*/ 0 w 20"/>
                  <a:gd name="T9" fmla="*/ 0 h 10"/>
                  <a:gd name="T10" fmla="*/ 1 w 20"/>
                  <a:gd name="T11" fmla="*/ 1 h 10"/>
                  <a:gd name="T12" fmla="*/ 0 w 20"/>
                  <a:gd name="T13" fmla="*/ 0 h 10"/>
                  <a:gd name="T14" fmla="*/ 0 w 20"/>
                  <a:gd name="T15" fmla="*/ 0 h 10"/>
                  <a:gd name="T16" fmla="*/ 0 w 20"/>
                  <a:gd name="T17" fmla="*/ 1 h 10"/>
                  <a:gd name="T18" fmla="*/ 0 w 20"/>
                  <a:gd name="T19" fmla="*/ 1 h 10"/>
                  <a:gd name="T20" fmla="*/ 0 w 20"/>
                  <a:gd name="T21" fmla="*/ 1 h 10"/>
                  <a:gd name="T22" fmla="*/ 0 w 20"/>
                  <a:gd name="T23" fmla="*/ 1 h 10"/>
                  <a:gd name="T24" fmla="*/ 0 w 20"/>
                  <a:gd name="T25" fmla="*/ 1 h 10"/>
                  <a:gd name="T26" fmla="*/ 0 w 20"/>
                  <a:gd name="T27" fmla="*/ 1 h 10"/>
                  <a:gd name="T28" fmla="*/ 0 w 20"/>
                  <a:gd name="T29" fmla="*/ 1 h 10"/>
                  <a:gd name="T30" fmla="*/ 0 w 20"/>
                  <a:gd name="T31" fmla="*/ 1 h 10"/>
                  <a:gd name="T32" fmla="*/ 0 w 20"/>
                  <a:gd name="T33" fmla="*/ 1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10"/>
                  <a:gd name="T53" fmla="*/ 20 w 20"/>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10">
                    <a:moveTo>
                      <a:pt x="1" y="2"/>
                    </a:moveTo>
                    <a:lnTo>
                      <a:pt x="2" y="4"/>
                    </a:lnTo>
                    <a:lnTo>
                      <a:pt x="17" y="10"/>
                    </a:lnTo>
                    <a:lnTo>
                      <a:pt x="20" y="6"/>
                    </a:lnTo>
                    <a:lnTo>
                      <a:pt x="3" y="0"/>
                    </a:lnTo>
                    <a:lnTo>
                      <a:pt x="6" y="3"/>
                    </a:lnTo>
                    <a:lnTo>
                      <a:pt x="3" y="0"/>
                    </a:lnTo>
                    <a:lnTo>
                      <a:pt x="2" y="0"/>
                    </a:lnTo>
                    <a:lnTo>
                      <a:pt x="2" y="1"/>
                    </a:lnTo>
                    <a:lnTo>
                      <a:pt x="1" y="1"/>
                    </a:lnTo>
                    <a:lnTo>
                      <a:pt x="1" y="2"/>
                    </a:lnTo>
                    <a:lnTo>
                      <a:pt x="0" y="2"/>
                    </a:lnTo>
                    <a:lnTo>
                      <a:pt x="0" y="3"/>
                    </a:lnTo>
                    <a:lnTo>
                      <a:pt x="1" y="3"/>
                    </a:lnTo>
                    <a:lnTo>
                      <a:pt x="1" y="4"/>
                    </a:lnTo>
                    <a:lnTo>
                      <a:pt x="2" y="4"/>
                    </a:lnTo>
                    <a:lnTo>
                      <a:pt x="1" y="2"/>
                    </a:lnTo>
                    <a:close/>
                  </a:path>
                </a:pathLst>
              </a:custGeom>
              <a:solidFill>
                <a:srgbClr val="000000"/>
              </a:solidFill>
              <a:ln w="9525">
                <a:noFill/>
                <a:round/>
                <a:headEnd/>
                <a:tailEnd/>
              </a:ln>
            </p:spPr>
            <p:txBody>
              <a:bodyPr/>
              <a:lstStyle/>
              <a:p>
                <a:endParaRPr lang="en-GB"/>
              </a:p>
            </p:txBody>
          </p:sp>
          <p:sp>
            <p:nvSpPr>
              <p:cNvPr id="576" name="Freeform 489"/>
              <p:cNvSpPr>
                <a:spLocks/>
              </p:cNvSpPr>
              <p:nvPr/>
            </p:nvSpPr>
            <p:spPr bwMode="auto">
              <a:xfrm>
                <a:off x="3392" y="2216"/>
                <a:ext cx="4" cy="22"/>
              </a:xfrm>
              <a:custGeom>
                <a:avLst/>
                <a:gdLst>
                  <a:gd name="T0" fmla="*/ 0 w 7"/>
                  <a:gd name="T1" fmla="*/ 1 h 43"/>
                  <a:gd name="T2" fmla="*/ 0 w 7"/>
                  <a:gd name="T3" fmla="*/ 2 h 43"/>
                  <a:gd name="T4" fmla="*/ 1 w 7"/>
                  <a:gd name="T5" fmla="*/ 2 h 43"/>
                  <a:gd name="T6" fmla="*/ 1 w 7"/>
                  <a:gd name="T7" fmla="*/ 3 h 43"/>
                  <a:gd name="T8" fmla="*/ 1 w 7"/>
                  <a:gd name="T9" fmla="*/ 3 h 43"/>
                  <a:gd name="T10" fmla="*/ 1 w 7"/>
                  <a:gd name="T11" fmla="*/ 4 h 43"/>
                  <a:gd name="T12" fmla="*/ 1 w 7"/>
                  <a:gd name="T13" fmla="*/ 5 h 43"/>
                  <a:gd name="T14" fmla="*/ 1 w 7"/>
                  <a:gd name="T15" fmla="*/ 5 h 43"/>
                  <a:gd name="T16" fmla="*/ 1 w 7"/>
                  <a:gd name="T17" fmla="*/ 6 h 43"/>
                  <a:gd name="T18" fmla="*/ 1 w 7"/>
                  <a:gd name="T19" fmla="*/ 7 h 43"/>
                  <a:gd name="T20" fmla="*/ 1 w 7"/>
                  <a:gd name="T21" fmla="*/ 7 h 43"/>
                  <a:gd name="T22" fmla="*/ 1 w 7"/>
                  <a:gd name="T23" fmla="*/ 8 h 43"/>
                  <a:gd name="T24" fmla="*/ 1 w 7"/>
                  <a:gd name="T25" fmla="*/ 8 h 43"/>
                  <a:gd name="T26" fmla="*/ 1 w 7"/>
                  <a:gd name="T27" fmla="*/ 9 h 43"/>
                  <a:gd name="T28" fmla="*/ 1 w 7"/>
                  <a:gd name="T29" fmla="*/ 9 h 43"/>
                  <a:gd name="T30" fmla="*/ 0 w 7"/>
                  <a:gd name="T31" fmla="*/ 10 h 43"/>
                  <a:gd name="T32" fmla="*/ 0 w 7"/>
                  <a:gd name="T33" fmla="*/ 11 h 43"/>
                  <a:gd name="T34" fmla="*/ 2 w 7"/>
                  <a:gd name="T35" fmla="*/ 11 h 43"/>
                  <a:gd name="T36" fmla="*/ 2 w 7"/>
                  <a:gd name="T37" fmla="*/ 10 h 43"/>
                  <a:gd name="T38" fmla="*/ 2 w 7"/>
                  <a:gd name="T39" fmla="*/ 9 h 43"/>
                  <a:gd name="T40" fmla="*/ 2 w 7"/>
                  <a:gd name="T41" fmla="*/ 9 h 43"/>
                  <a:gd name="T42" fmla="*/ 2 w 7"/>
                  <a:gd name="T43" fmla="*/ 8 h 43"/>
                  <a:gd name="T44" fmla="*/ 2 w 7"/>
                  <a:gd name="T45" fmla="*/ 7 h 43"/>
                  <a:gd name="T46" fmla="*/ 2 w 7"/>
                  <a:gd name="T47" fmla="*/ 7 h 43"/>
                  <a:gd name="T48" fmla="*/ 2 w 7"/>
                  <a:gd name="T49" fmla="*/ 6 h 43"/>
                  <a:gd name="T50" fmla="*/ 2 w 7"/>
                  <a:gd name="T51" fmla="*/ 5 h 43"/>
                  <a:gd name="T52" fmla="*/ 2 w 7"/>
                  <a:gd name="T53" fmla="*/ 5 h 43"/>
                  <a:gd name="T54" fmla="*/ 2 w 7"/>
                  <a:gd name="T55" fmla="*/ 4 h 43"/>
                  <a:gd name="T56" fmla="*/ 2 w 7"/>
                  <a:gd name="T57" fmla="*/ 4 h 43"/>
                  <a:gd name="T58" fmla="*/ 2 w 7"/>
                  <a:gd name="T59" fmla="*/ 3 h 43"/>
                  <a:gd name="T60" fmla="*/ 2 w 7"/>
                  <a:gd name="T61" fmla="*/ 2 h 43"/>
                  <a:gd name="T62" fmla="*/ 2 w 7"/>
                  <a:gd name="T63" fmla="*/ 2 h 43"/>
                  <a:gd name="T64" fmla="*/ 2 w 7"/>
                  <a:gd name="T65" fmla="*/ 1 h 43"/>
                  <a:gd name="T66" fmla="*/ 1 w 7"/>
                  <a:gd name="T67" fmla="*/ 1 h 43"/>
                  <a:gd name="T68" fmla="*/ 1 w 7"/>
                  <a:gd name="T69" fmla="*/ 0 h 43"/>
                  <a:gd name="T70" fmla="*/ 1 w 7"/>
                  <a:gd name="T71" fmla="*/ 0 h 43"/>
                  <a:gd name="T72" fmla="*/ 0 w 7"/>
                  <a:gd name="T73" fmla="*/ 1 h 43"/>
                  <a:gd name="T74" fmla="*/ 0 w 7"/>
                  <a:gd name="T75" fmla="*/ 1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
                  <a:gd name="T115" fmla="*/ 0 h 43"/>
                  <a:gd name="T116" fmla="*/ 7 w 7"/>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 h="43">
                    <a:moveTo>
                      <a:pt x="1" y="0"/>
                    </a:moveTo>
                    <a:lnTo>
                      <a:pt x="0" y="3"/>
                    </a:lnTo>
                    <a:lnTo>
                      <a:pt x="0" y="4"/>
                    </a:lnTo>
                    <a:lnTo>
                      <a:pt x="0" y="5"/>
                    </a:lnTo>
                    <a:lnTo>
                      <a:pt x="1" y="6"/>
                    </a:lnTo>
                    <a:lnTo>
                      <a:pt x="1" y="8"/>
                    </a:lnTo>
                    <a:lnTo>
                      <a:pt x="1" y="9"/>
                    </a:lnTo>
                    <a:lnTo>
                      <a:pt x="1" y="10"/>
                    </a:lnTo>
                    <a:lnTo>
                      <a:pt x="1" y="11"/>
                    </a:lnTo>
                    <a:lnTo>
                      <a:pt x="1" y="12"/>
                    </a:lnTo>
                    <a:lnTo>
                      <a:pt x="2" y="13"/>
                    </a:lnTo>
                    <a:lnTo>
                      <a:pt x="2" y="15"/>
                    </a:lnTo>
                    <a:lnTo>
                      <a:pt x="2" y="16"/>
                    </a:lnTo>
                    <a:lnTo>
                      <a:pt x="2" y="17"/>
                    </a:lnTo>
                    <a:lnTo>
                      <a:pt x="2" y="18"/>
                    </a:lnTo>
                    <a:lnTo>
                      <a:pt x="2" y="19"/>
                    </a:lnTo>
                    <a:lnTo>
                      <a:pt x="2" y="20"/>
                    </a:lnTo>
                    <a:lnTo>
                      <a:pt x="2" y="21"/>
                    </a:lnTo>
                    <a:lnTo>
                      <a:pt x="2" y="24"/>
                    </a:lnTo>
                    <a:lnTo>
                      <a:pt x="2" y="25"/>
                    </a:lnTo>
                    <a:lnTo>
                      <a:pt x="2" y="26"/>
                    </a:lnTo>
                    <a:lnTo>
                      <a:pt x="2" y="27"/>
                    </a:lnTo>
                    <a:lnTo>
                      <a:pt x="2" y="28"/>
                    </a:lnTo>
                    <a:lnTo>
                      <a:pt x="2" y="29"/>
                    </a:lnTo>
                    <a:lnTo>
                      <a:pt x="2" y="31"/>
                    </a:lnTo>
                    <a:lnTo>
                      <a:pt x="1" y="32"/>
                    </a:lnTo>
                    <a:lnTo>
                      <a:pt x="1" y="33"/>
                    </a:lnTo>
                    <a:lnTo>
                      <a:pt x="1" y="34"/>
                    </a:lnTo>
                    <a:lnTo>
                      <a:pt x="1" y="35"/>
                    </a:lnTo>
                    <a:lnTo>
                      <a:pt x="1" y="36"/>
                    </a:lnTo>
                    <a:lnTo>
                      <a:pt x="0" y="39"/>
                    </a:lnTo>
                    <a:lnTo>
                      <a:pt x="0" y="40"/>
                    </a:lnTo>
                    <a:lnTo>
                      <a:pt x="0" y="41"/>
                    </a:lnTo>
                    <a:lnTo>
                      <a:pt x="0" y="42"/>
                    </a:lnTo>
                    <a:lnTo>
                      <a:pt x="5" y="43"/>
                    </a:lnTo>
                    <a:lnTo>
                      <a:pt x="5" y="42"/>
                    </a:lnTo>
                    <a:lnTo>
                      <a:pt x="5" y="41"/>
                    </a:lnTo>
                    <a:lnTo>
                      <a:pt x="5" y="39"/>
                    </a:lnTo>
                    <a:lnTo>
                      <a:pt x="6" y="38"/>
                    </a:lnTo>
                    <a:lnTo>
                      <a:pt x="6" y="36"/>
                    </a:lnTo>
                    <a:lnTo>
                      <a:pt x="6" y="35"/>
                    </a:lnTo>
                    <a:lnTo>
                      <a:pt x="6" y="34"/>
                    </a:lnTo>
                    <a:lnTo>
                      <a:pt x="7" y="33"/>
                    </a:lnTo>
                    <a:lnTo>
                      <a:pt x="7" y="32"/>
                    </a:lnTo>
                    <a:lnTo>
                      <a:pt x="7" y="29"/>
                    </a:lnTo>
                    <a:lnTo>
                      <a:pt x="7" y="28"/>
                    </a:lnTo>
                    <a:lnTo>
                      <a:pt x="7" y="27"/>
                    </a:lnTo>
                    <a:lnTo>
                      <a:pt x="7" y="26"/>
                    </a:lnTo>
                    <a:lnTo>
                      <a:pt x="7" y="25"/>
                    </a:lnTo>
                    <a:lnTo>
                      <a:pt x="7" y="24"/>
                    </a:lnTo>
                    <a:lnTo>
                      <a:pt x="7" y="21"/>
                    </a:lnTo>
                    <a:lnTo>
                      <a:pt x="7" y="20"/>
                    </a:lnTo>
                    <a:lnTo>
                      <a:pt x="7" y="19"/>
                    </a:lnTo>
                    <a:lnTo>
                      <a:pt x="7" y="18"/>
                    </a:lnTo>
                    <a:lnTo>
                      <a:pt x="7" y="17"/>
                    </a:lnTo>
                    <a:lnTo>
                      <a:pt x="7" y="16"/>
                    </a:lnTo>
                    <a:lnTo>
                      <a:pt x="7" y="15"/>
                    </a:lnTo>
                    <a:lnTo>
                      <a:pt x="7" y="13"/>
                    </a:lnTo>
                    <a:lnTo>
                      <a:pt x="7" y="11"/>
                    </a:lnTo>
                    <a:lnTo>
                      <a:pt x="7" y="10"/>
                    </a:lnTo>
                    <a:lnTo>
                      <a:pt x="6" y="9"/>
                    </a:lnTo>
                    <a:lnTo>
                      <a:pt x="6" y="8"/>
                    </a:lnTo>
                    <a:lnTo>
                      <a:pt x="6" y="6"/>
                    </a:lnTo>
                    <a:lnTo>
                      <a:pt x="6" y="5"/>
                    </a:lnTo>
                    <a:lnTo>
                      <a:pt x="5" y="4"/>
                    </a:lnTo>
                    <a:lnTo>
                      <a:pt x="5" y="3"/>
                    </a:lnTo>
                    <a:lnTo>
                      <a:pt x="5" y="1"/>
                    </a:lnTo>
                    <a:lnTo>
                      <a:pt x="2" y="4"/>
                    </a:lnTo>
                    <a:lnTo>
                      <a:pt x="5" y="1"/>
                    </a:lnTo>
                    <a:lnTo>
                      <a:pt x="4" y="0"/>
                    </a:lnTo>
                    <a:lnTo>
                      <a:pt x="2"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577" name="Freeform 490"/>
              <p:cNvSpPr>
                <a:spLocks/>
              </p:cNvSpPr>
              <p:nvPr/>
            </p:nvSpPr>
            <p:spPr bwMode="auto">
              <a:xfrm>
                <a:off x="3393" y="2215"/>
                <a:ext cx="9" cy="4"/>
              </a:xfrm>
              <a:custGeom>
                <a:avLst/>
                <a:gdLst>
                  <a:gd name="T0" fmla="*/ 4 w 20"/>
                  <a:gd name="T1" fmla="*/ 1 h 8"/>
                  <a:gd name="T2" fmla="*/ 3 w 20"/>
                  <a:gd name="T3" fmla="*/ 0 h 8"/>
                  <a:gd name="T4" fmla="*/ 0 w 20"/>
                  <a:gd name="T5" fmla="*/ 1 h 8"/>
                  <a:gd name="T6" fmla="*/ 0 w 20"/>
                  <a:gd name="T7" fmla="*/ 2 h 8"/>
                  <a:gd name="T8" fmla="*/ 4 w 20"/>
                  <a:gd name="T9" fmla="*/ 1 h 8"/>
                  <a:gd name="T10" fmla="*/ 3 w 20"/>
                  <a:gd name="T11" fmla="*/ 1 h 8"/>
                  <a:gd name="T12" fmla="*/ 4 w 20"/>
                  <a:gd name="T13" fmla="*/ 1 h 8"/>
                  <a:gd name="T14" fmla="*/ 4 w 20"/>
                  <a:gd name="T15" fmla="*/ 1 h 8"/>
                  <a:gd name="T16" fmla="*/ 4 w 20"/>
                  <a:gd name="T17" fmla="*/ 1 h 8"/>
                  <a:gd name="T18" fmla="*/ 4 w 20"/>
                  <a:gd name="T19" fmla="*/ 1 h 8"/>
                  <a:gd name="T20" fmla="*/ 4 w 20"/>
                  <a:gd name="T21" fmla="*/ 1 h 8"/>
                  <a:gd name="T22" fmla="*/ 4 w 20"/>
                  <a:gd name="T23" fmla="*/ 1 h 8"/>
                  <a:gd name="T24" fmla="*/ 4 w 20"/>
                  <a:gd name="T25" fmla="*/ 0 h 8"/>
                  <a:gd name="T26" fmla="*/ 4 w 20"/>
                  <a:gd name="T27" fmla="*/ 0 h 8"/>
                  <a:gd name="T28" fmla="*/ 3 w 20"/>
                  <a:gd name="T29" fmla="*/ 0 h 8"/>
                  <a:gd name="T30" fmla="*/ 4 w 20"/>
                  <a:gd name="T31" fmla="*/ 1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8"/>
                  <a:gd name="T50" fmla="*/ 20 w 20"/>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8">
                    <a:moveTo>
                      <a:pt x="20" y="1"/>
                    </a:moveTo>
                    <a:lnTo>
                      <a:pt x="16" y="0"/>
                    </a:lnTo>
                    <a:lnTo>
                      <a:pt x="0" y="4"/>
                    </a:lnTo>
                    <a:lnTo>
                      <a:pt x="1" y="8"/>
                    </a:lnTo>
                    <a:lnTo>
                      <a:pt x="18" y="5"/>
                    </a:lnTo>
                    <a:lnTo>
                      <a:pt x="15" y="2"/>
                    </a:lnTo>
                    <a:lnTo>
                      <a:pt x="18" y="5"/>
                    </a:lnTo>
                    <a:lnTo>
                      <a:pt x="19" y="5"/>
                    </a:lnTo>
                    <a:lnTo>
                      <a:pt x="19" y="4"/>
                    </a:lnTo>
                    <a:lnTo>
                      <a:pt x="20" y="4"/>
                    </a:lnTo>
                    <a:lnTo>
                      <a:pt x="20" y="2"/>
                    </a:lnTo>
                    <a:lnTo>
                      <a:pt x="20" y="1"/>
                    </a:lnTo>
                    <a:lnTo>
                      <a:pt x="19" y="0"/>
                    </a:lnTo>
                    <a:lnTo>
                      <a:pt x="18" y="0"/>
                    </a:lnTo>
                    <a:lnTo>
                      <a:pt x="16" y="0"/>
                    </a:lnTo>
                    <a:lnTo>
                      <a:pt x="20" y="1"/>
                    </a:lnTo>
                    <a:close/>
                  </a:path>
                </a:pathLst>
              </a:custGeom>
              <a:solidFill>
                <a:srgbClr val="000000"/>
              </a:solidFill>
              <a:ln w="9525">
                <a:noFill/>
                <a:round/>
                <a:headEnd/>
                <a:tailEnd/>
              </a:ln>
            </p:spPr>
            <p:txBody>
              <a:bodyPr/>
              <a:lstStyle/>
              <a:p>
                <a:endParaRPr lang="en-GB"/>
              </a:p>
            </p:txBody>
          </p:sp>
          <p:sp>
            <p:nvSpPr>
              <p:cNvPr id="578" name="Freeform 491"/>
              <p:cNvSpPr>
                <a:spLocks/>
              </p:cNvSpPr>
              <p:nvPr/>
            </p:nvSpPr>
            <p:spPr bwMode="auto">
              <a:xfrm>
                <a:off x="3375" y="2174"/>
                <a:ext cx="19" cy="20"/>
              </a:xfrm>
              <a:custGeom>
                <a:avLst/>
                <a:gdLst>
                  <a:gd name="T0" fmla="*/ 9 w 38"/>
                  <a:gd name="T1" fmla="*/ 9 h 40"/>
                  <a:gd name="T2" fmla="*/ 9 w 38"/>
                  <a:gd name="T3" fmla="*/ 9 h 40"/>
                  <a:gd name="T4" fmla="*/ 9 w 38"/>
                  <a:gd name="T5" fmla="*/ 7 h 40"/>
                  <a:gd name="T6" fmla="*/ 8 w 38"/>
                  <a:gd name="T7" fmla="*/ 7 h 40"/>
                  <a:gd name="T8" fmla="*/ 7 w 38"/>
                  <a:gd name="T9" fmla="*/ 6 h 40"/>
                  <a:gd name="T10" fmla="*/ 6 w 38"/>
                  <a:gd name="T11" fmla="*/ 5 h 40"/>
                  <a:gd name="T12" fmla="*/ 6 w 38"/>
                  <a:gd name="T13" fmla="*/ 5 h 40"/>
                  <a:gd name="T14" fmla="*/ 6 w 38"/>
                  <a:gd name="T15" fmla="*/ 5 h 40"/>
                  <a:gd name="T16" fmla="*/ 5 w 38"/>
                  <a:gd name="T17" fmla="*/ 4 h 40"/>
                  <a:gd name="T18" fmla="*/ 5 w 38"/>
                  <a:gd name="T19" fmla="*/ 3 h 40"/>
                  <a:gd name="T20" fmla="*/ 5 w 38"/>
                  <a:gd name="T21" fmla="*/ 3 h 40"/>
                  <a:gd name="T22" fmla="*/ 3 w 38"/>
                  <a:gd name="T23" fmla="*/ 3 h 40"/>
                  <a:gd name="T24" fmla="*/ 3 w 38"/>
                  <a:gd name="T25" fmla="*/ 2 h 40"/>
                  <a:gd name="T26" fmla="*/ 2 w 38"/>
                  <a:gd name="T27" fmla="*/ 1 h 40"/>
                  <a:gd name="T28" fmla="*/ 1 w 38"/>
                  <a:gd name="T29" fmla="*/ 1 h 40"/>
                  <a:gd name="T30" fmla="*/ 1 w 38"/>
                  <a:gd name="T31" fmla="*/ 1 h 40"/>
                  <a:gd name="T32" fmla="*/ 1 w 38"/>
                  <a:gd name="T33" fmla="*/ 0 h 40"/>
                  <a:gd name="T34" fmla="*/ 1 w 38"/>
                  <a:gd name="T35" fmla="*/ 1 h 40"/>
                  <a:gd name="T36" fmla="*/ 1 w 38"/>
                  <a:gd name="T37" fmla="*/ 1 h 40"/>
                  <a:gd name="T38" fmla="*/ 1 w 38"/>
                  <a:gd name="T39" fmla="*/ 3 h 40"/>
                  <a:gd name="T40" fmla="*/ 2 w 38"/>
                  <a:gd name="T41" fmla="*/ 3 h 40"/>
                  <a:gd name="T42" fmla="*/ 2 w 38"/>
                  <a:gd name="T43" fmla="*/ 3 h 40"/>
                  <a:gd name="T44" fmla="*/ 3 w 38"/>
                  <a:gd name="T45" fmla="*/ 3 h 40"/>
                  <a:gd name="T46" fmla="*/ 3 w 38"/>
                  <a:gd name="T47" fmla="*/ 4 h 40"/>
                  <a:gd name="T48" fmla="*/ 5 w 38"/>
                  <a:gd name="T49" fmla="*/ 5 h 40"/>
                  <a:gd name="T50" fmla="*/ 5 w 38"/>
                  <a:gd name="T51" fmla="*/ 5 h 40"/>
                  <a:gd name="T52" fmla="*/ 5 w 38"/>
                  <a:gd name="T53" fmla="*/ 5 h 40"/>
                  <a:gd name="T54" fmla="*/ 5 w 38"/>
                  <a:gd name="T55" fmla="*/ 6 h 40"/>
                  <a:gd name="T56" fmla="*/ 6 w 38"/>
                  <a:gd name="T57" fmla="*/ 6 h 40"/>
                  <a:gd name="T58" fmla="*/ 6 w 38"/>
                  <a:gd name="T59" fmla="*/ 7 h 40"/>
                  <a:gd name="T60" fmla="*/ 7 w 38"/>
                  <a:gd name="T61" fmla="*/ 8 h 40"/>
                  <a:gd name="T62" fmla="*/ 7 w 38"/>
                  <a:gd name="T63" fmla="*/ 9 h 40"/>
                  <a:gd name="T64" fmla="*/ 8 w 38"/>
                  <a:gd name="T65" fmla="*/ 10 h 40"/>
                  <a:gd name="T66" fmla="*/ 9 w 38"/>
                  <a:gd name="T67" fmla="*/ 9 h 40"/>
                  <a:gd name="T68" fmla="*/ 9 w 38"/>
                  <a:gd name="T69" fmla="*/ 10 h 40"/>
                  <a:gd name="T70" fmla="*/ 9 w 38"/>
                  <a:gd name="T71" fmla="*/ 10 h 40"/>
                  <a:gd name="T72" fmla="*/ 9 w 38"/>
                  <a:gd name="T73" fmla="*/ 10 h 40"/>
                  <a:gd name="T74" fmla="*/ 10 w 38"/>
                  <a:gd name="T75" fmla="*/ 10 h 40"/>
                  <a:gd name="T76" fmla="*/ 9 w 38"/>
                  <a:gd name="T77" fmla="*/ 9 h 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40"/>
                  <a:gd name="T119" fmla="*/ 38 w 38"/>
                  <a:gd name="T120" fmla="*/ 40 h 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40">
                    <a:moveTo>
                      <a:pt x="35" y="40"/>
                    </a:moveTo>
                    <a:lnTo>
                      <a:pt x="36" y="36"/>
                    </a:lnTo>
                    <a:lnTo>
                      <a:pt x="35" y="35"/>
                    </a:lnTo>
                    <a:lnTo>
                      <a:pt x="35" y="33"/>
                    </a:lnTo>
                    <a:lnTo>
                      <a:pt x="34" y="32"/>
                    </a:lnTo>
                    <a:lnTo>
                      <a:pt x="33" y="31"/>
                    </a:lnTo>
                    <a:lnTo>
                      <a:pt x="32" y="29"/>
                    </a:lnTo>
                    <a:lnTo>
                      <a:pt x="32" y="28"/>
                    </a:lnTo>
                    <a:lnTo>
                      <a:pt x="31" y="27"/>
                    </a:lnTo>
                    <a:lnTo>
                      <a:pt x="30" y="25"/>
                    </a:lnTo>
                    <a:lnTo>
                      <a:pt x="28" y="24"/>
                    </a:lnTo>
                    <a:lnTo>
                      <a:pt x="27" y="23"/>
                    </a:lnTo>
                    <a:lnTo>
                      <a:pt x="26" y="21"/>
                    </a:lnTo>
                    <a:lnTo>
                      <a:pt x="25" y="20"/>
                    </a:lnTo>
                    <a:lnTo>
                      <a:pt x="25" y="19"/>
                    </a:lnTo>
                    <a:lnTo>
                      <a:pt x="24" y="18"/>
                    </a:lnTo>
                    <a:lnTo>
                      <a:pt x="23" y="17"/>
                    </a:lnTo>
                    <a:lnTo>
                      <a:pt x="22" y="16"/>
                    </a:lnTo>
                    <a:lnTo>
                      <a:pt x="20" y="14"/>
                    </a:lnTo>
                    <a:lnTo>
                      <a:pt x="19" y="13"/>
                    </a:lnTo>
                    <a:lnTo>
                      <a:pt x="18" y="12"/>
                    </a:lnTo>
                    <a:lnTo>
                      <a:pt x="17" y="11"/>
                    </a:lnTo>
                    <a:lnTo>
                      <a:pt x="16" y="10"/>
                    </a:lnTo>
                    <a:lnTo>
                      <a:pt x="15" y="9"/>
                    </a:lnTo>
                    <a:lnTo>
                      <a:pt x="13" y="9"/>
                    </a:lnTo>
                    <a:lnTo>
                      <a:pt x="12" y="8"/>
                    </a:lnTo>
                    <a:lnTo>
                      <a:pt x="11" y="6"/>
                    </a:lnTo>
                    <a:lnTo>
                      <a:pt x="10" y="5"/>
                    </a:lnTo>
                    <a:lnTo>
                      <a:pt x="9" y="4"/>
                    </a:lnTo>
                    <a:lnTo>
                      <a:pt x="7" y="3"/>
                    </a:lnTo>
                    <a:lnTo>
                      <a:pt x="5" y="3"/>
                    </a:lnTo>
                    <a:lnTo>
                      <a:pt x="4" y="2"/>
                    </a:lnTo>
                    <a:lnTo>
                      <a:pt x="3" y="1"/>
                    </a:lnTo>
                    <a:lnTo>
                      <a:pt x="2" y="0"/>
                    </a:lnTo>
                    <a:lnTo>
                      <a:pt x="0" y="4"/>
                    </a:lnTo>
                    <a:lnTo>
                      <a:pt x="1" y="5"/>
                    </a:lnTo>
                    <a:lnTo>
                      <a:pt x="2" y="5"/>
                    </a:lnTo>
                    <a:lnTo>
                      <a:pt x="3" y="6"/>
                    </a:lnTo>
                    <a:lnTo>
                      <a:pt x="4" y="8"/>
                    </a:lnTo>
                    <a:lnTo>
                      <a:pt x="5" y="9"/>
                    </a:lnTo>
                    <a:lnTo>
                      <a:pt x="7" y="9"/>
                    </a:lnTo>
                    <a:lnTo>
                      <a:pt x="8" y="10"/>
                    </a:lnTo>
                    <a:lnTo>
                      <a:pt x="9" y="11"/>
                    </a:lnTo>
                    <a:lnTo>
                      <a:pt x="10" y="12"/>
                    </a:lnTo>
                    <a:lnTo>
                      <a:pt x="11" y="13"/>
                    </a:lnTo>
                    <a:lnTo>
                      <a:pt x="12" y="13"/>
                    </a:lnTo>
                    <a:lnTo>
                      <a:pt x="13" y="14"/>
                    </a:lnTo>
                    <a:lnTo>
                      <a:pt x="15" y="16"/>
                    </a:lnTo>
                    <a:lnTo>
                      <a:pt x="16" y="17"/>
                    </a:lnTo>
                    <a:lnTo>
                      <a:pt x="17" y="18"/>
                    </a:lnTo>
                    <a:lnTo>
                      <a:pt x="18" y="19"/>
                    </a:lnTo>
                    <a:lnTo>
                      <a:pt x="19" y="20"/>
                    </a:lnTo>
                    <a:lnTo>
                      <a:pt x="20" y="21"/>
                    </a:lnTo>
                    <a:lnTo>
                      <a:pt x="20" y="23"/>
                    </a:lnTo>
                    <a:lnTo>
                      <a:pt x="22" y="24"/>
                    </a:lnTo>
                    <a:lnTo>
                      <a:pt x="23" y="25"/>
                    </a:lnTo>
                    <a:lnTo>
                      <a:pt x="24" y="26"/>
                    </a:lnTo>
                    <a:lnTo>
                      <a:pt x="25" y="27"/>
                    </a:lnTo>
                    <a:lnTo>
                      <a:pt x="26" y="28"/>
                    </a:lnTo>
                    <a:lnTo>
                      <a:pt x="26" y="29"/>
                    </a:lnTo>
                    <a:lnTo>
                      <a:pt x="27" y="31"/>
                    </a:lnTo>
                    <a:lnTo>
                      <a:pt x="28" y="32"/>
                    </a:lnTo>
                    <a:lnTo>
                      <a:pt x="30" y="33"/>
                    </a:lnTo>
                    <a:lnTo>
                      <a:pt x="30" y="34"/>
                    </a:lnTo>
                    <a:lnTo>
                      <a:pt x="31" y="36"/>
                    </a:lnTo>
                    <a:lnTo>
                      <a:pt x="32" y="38"/>
                    </a:lnTo>
                    <a:lnTo>
                      <a:pt x="33" y="39"/>
                    </a:lnTo>
                    <a:lnTo>
                      <a:pt x="33" y="35"/>
                    </a:lnTo>
                    <a:lnTo>
                      <a:pt x="33" y="39"/>
                    </a:lnTo>
                    <a:lnTo>
                      <a:pt x="33" y="40"/>
                    </a:lnTo>
                    <a:lnTo>
                      <a:pt x="34" y="40"/>
                    </a:lnTo>
                    <a:lnTo>
                      <a:pt x="35" y="40"/>
                    </a:lnTo>
                    <a:lnTo>
                      <a:pt x="36" y="40"/>
                    </a:lnTo>
                    <a:lnTo>
                      <a:pt x="36" y="39"/>
                    </a:lnTo>
                    <a:lnTo>
                      <a:pt x="36" y="38"/>
                    </a:lnTo>
                    <a:lnTo>
                      <a:pt x="38" y="38"/>
                    </a:lnTo>
                    <a:lnTo>
                      <a:pt x="36" y="38"/>
                    </a:lnTo>
                    <a:lnTo>
                      <a:pt x="36" y="36"/>
                    </a:lnTo>
                    <a:lnTo>
                      <a:pt x="35" y="40"/>
                    </a:lnTo>
                    <a:close/>
                  </a:path>
                </a:pathLst>
              </a:custGeom>
              <a:solidFill>
                <a:srgbClr val="000000"/>
              </a:solidFill>
              <a:ln w="9525">
                <a:noFill/>
                <a:round/>
                <a:headEnd/>
                <a:tailEnd/>
              </a:ln>
            </p:spPr>
            <p:txBody>
              <a:bodyPr/>
              <a:lstStyle/>
              <a:p>
                <a:endParaRPr lang="en-GB"/>
              </a:p>
            </p:txBody>
          </p:sp>
          <p:sp>
            <p:nvSpPr>
              <p:cNvPr id="579" name="Freeform 492"/>
              <p:cNvSpPr>
                <a:spLocks/>
              </p:cNvSpPr>
              <p:nvPr/>
            </p:nvSpPr>
            <p:spPr bwMode="auto">
              <a:xfrm>
                <a:off x="3384" y="2192"/>
                <a:ext cx="9" cy="6"/>
              </a:xfrm>
              <a:custGeom>
                <a:avLst/>
                <a:gdLst>
                  <a:gd name="T0" fmla="*/ 0 w 17"/>
                  <a:gd name="T1" fmla="*/ 3 h 13"/>
                  <a:gd name="T2" fmla="*/ 1 w 17"/>
                  <a:gd name="T3" fmla="*/ 3 h 13"/>
                  <a:gd name="T4" fmla="*/ 5 w 17"/>
                  <a:gd name="T5" fmla="*/ 1 h 13"/>
                  <a:gd name="T6" fmla="*/ 4 w 17"/>
                  <a:gd name="T7" fmla="*/ 0 h 13"/>
                  <a:gd name="T8" fmla="*/ 1 w 17"/>
                  <a:gd name="T9" fmla="*/ 2 h 13"/>
                  <a:gd name="T10" fmla="*/ 2 w 17"/>
                  <a:gd name="T11" fmla="*/ 2 h 13"/>
                  <a:gd name="T12" fmla="*/ 1 w 17"/>
                  <a:gd name="T13" fmla="*/ 2 h 13"/>
                  <a:gd name="T14" fmla="*/ 0 w 17"/>
                  <a:gd name="T15" fmla="*/ 2 h 13"/>
                  <a:gd name="T16" fmla="*/ 0 w 17"/>
                  <a:gd name="T17" fmla="*/ 2 h 13"/>
                  <a:gd name="T18" fmla="*/ 0 w 17"/>
                  <a:gd name="T19" fmla="*/ 2 h 13"/>
                  <a:gd name="T20" fmla="*/ 0 w 17"/>
                  <a:gd name="T21" fmla="*/ 3 h 13"/>
                  <a:gd name="T22" fmla="*/ 1 w 17"/>
                  <a:gd name="T23" fmla="*/ 3 h 13"/>
                  <a:gd name="T24" fmla="*/ 1 w 17"/>
                  <a:gd name="T25" fmla="*/ 3 h 13"/>
                  <a:gd name="T26" fmla="*/ 1 w 17"/>
                  <a:gd name="T27" fmla="*/ 3 h 13"/>
                  <a:gd name="T28" fmla="*/ 1 w 17"/>
                  <a:gd name="T29" fmla="*/ 3 h 13"/>
                  <a:gd name="T30" fmla="*/ 0 w 17"/>
                  <a:gd name="T31" fmla="*/ 3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3"/>
                  <a:gd name="T50" fmla="*/ 17 w 17"/>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3">
                    <a:moveTo>
                      <a:pt x="0" y="12"/>
                    </a:moveTo>
                    <a:lnTo>
                      <a:pt x="4" y="13"/>
                    </a:lnTo>
                    <a:lnTo>
                      <a:pt x="17" y="5"/>
                    </a:lnTo>
                    <a:lnTo>
                      <a:pt x="15" y="0"/>
                    </a:lnTo>
                    <a:lnTo>
                      <a:pt x="1" y="8"/>
                    </a:lnTo>
                    <a:lnTo>
                      <a:pt x="5" y="9"/>
                    </a:lnTo>
                    <a:lnTo>
                      <a:pt x="1" y="8"/>
                    </a:lnTo>
                    <a:lnTo>
                      <a:pt x="0" y="8"/>
                    </a:lnTo>
                    <a:lnTo>
                      <a:pt x="0" y="9"/>
                    </a:lnTo>
                    <a:lnTo>
                      <a:pt x="0" y="11"/>
                    </a:lnTo>
                    <a:lnTo>
                      <a:pt x="0" y="12"/>
                    </a:lnTo>
                    <a:lnTo>
                      <a:pt x="1" y="12"/>
                    </a:lnTo>
                    <a:lnTo>
                      <a:pt x="1" y="13"/>
                    </a:lnTo>
                    <a:lnTo>
                      <a:pt x="2" y="13"/>
                    </a:lnTo>
                    <a:lnTo>
                      <a:pt x="4" y="13"/>
                    </a:lnTo>
                    <a:lnTo>
                      <a:pt x="0" y="12"/>
                    </a:lnTo>
                    <a:close/>
                  </a:path>
                </a:pathLst>
              </a:custGeom>
              <a:solidFill>
                <a:srgbClr val="000000"/>
              </a:solidFill>
              <a:ln w="9525">
                <a:noFill/>
                <a:round/>
                <a:headEnd/>
                <a:tailEnd/>
              </a:ln>
            </p:spPr>
            <p:txBody>
              <a:bodyPr/>
              <a:lstStyle/>
              <a:p>
                <a:endParaRPr lang="en-GB"/>
              </a:p>
            </p:txBody>
          </p:sp>
          <p:sp>
            <p:nvSpPr>
              <p:cNvPr id="580" name="Freeform 493"/>
              <p:cNvSpPr>
                <a:spLocks/>
              </p:cNvSpPr>
              <p:nvPr/>
            </p:nvSpPr>
            <p:spPr bwMode="auto">
              <a:xfrm>
                <a:off x="3370" y="2181"/>
                <a:ext cx="16" cy="17"/>
              </a:xfrm>
              <a:custGeom>
                <a:avLst/>
                <a:gdLst>
                  <a:gd name="T0" fmla="*/ 0 w 34"/>
                  <a:gd name="T1" fmla="*/ 1 h 34"/>
                  <a:gd name="T2" fmla="*/ 1 w 34"/>
                  <a:gd name="T3" fmla="*/ 1 h 34"/>
                  <a:gd name="T4" fmla="*/ 1 w 34"/>
                  <a:gd name="T5" fmla="*/ 1 h 34"/>
                  <a:gd name="T6" fmla="*/ 2 w 34"/>
                  <a:gd name="T7" fmla="*/ 2 h 34"/>
                  <a:gd name="T8" fmla="*/ 2 w 34"/>
                  <a:gd name="T9" fmla="*/ 3 h 34"/>
                  <a:gd name="T10" fmla="*/ 3 w 34"/>
                  <a:gd name="T11" fmla="*/ 3 h 34"/>
                  <a:gd name="T12" fmla="*/ 3 w 34"/>
                  <a:gd name="T13" fmla="*/ 3 h 34"/>
                  <a:gd name="T14" fmla="*/ 4 w 34"/>
                  <a:gd name="T15" fmla="*/ 4 h 34"/>
                  <a:gd name="T16" fmla="*/ 4 w 34"/>
                  <a:gd name="T17" fmla="*/ 5 h 34"/>
                  <a:gd name="T18" fmla="*/ 5 w 34"/>
                  <a:gd name="T19" fmla="*/ 5 h 34"/>
                  <a:gd name="T20" fmla="*/ 5 w 34"/>
                  <a:gd name="T21" fmla="*/ 5 h 34"/>
                  <a:gd name="T22" fmla="*/ 5 w 34"/>
                  <a:gd name="T23" fmla="*/ 6 h 34"/>
                  <a:gd name="T24" fmla="*/ 6 w 34"/>
                  <a:gd name="T25" fmla="*/ 7 h 34"/>
                  <a:gd name="T26" fmla="*/ 6 w 34"/>
                  <a:gd name="T27" fmla="*/ 7 h 34"/>
                  <a:gd name="T28" fmla="*/ 7 w 34"/>
                  <a:gd name="T29" fmla="*/ 9 h 34"/>
                  <a:gd name="T30" fmla="*/ 8 w 34"/>
                  <a:gd name="T31" fmla="*/ 7 h 34"/>
                  <a:gd name="T32" fmla="*/ 8 w 34"/>
                  <a:gd name="T33" fmla="*/ 7 h 34"/>
                  <a:gd name="T34" fmla="*/ 7 w 34"/>
                  <a:gd name="T35" fmla="*/ 6 h 34"/>
                  <a:gd name="T36" fmla="*/ 7 w 34"/>
                  <a:gd name="T37" fmla="*/ 6 h 34"/>
                  <a:gd name="T38" fmla="*/ 6 w 34"/>
                  <a:gd name="T39" fmla="*/ 5 h 34"/>
                  <a:gd name="T40" fmla="*/ 6 w 34"/>
                  <a:gd name="T41" fmla="*/ 5 h 34"/>
                  <a:gd name="T42" fmla="*/ 5 w 34"/>
                  <a:gd name="T43" fmla="*/ 4 h 34"/>
                  <a:gd name="T44" fmla="*/ 5 w 34"/>
                  <a:gd name="T45" fmla="*/ 3 h 34"/>
                  <a:gd name="T46" fmla="*/ 5 w 34"/>
                  <a:gd name="T47" fmla="*/ 3 h 34"/>
                  <a:gd name="T48" fmla="*/ 4 w 34"/>
                  <a:gd name="T49" fmla="*/ 3 h 34"/>
                  <a:gd name="T50" fmla="*/ 4 w 34"/>
                  <a:gd name="T51" fmla="*/ 2 h 34"/>
                  <a:gd name="T52" fmla="*/ 3 w 34"/>
                  <a:gd name="T53" fmla="*/ 2 h 34"/>
                  <a:gd name="T54" fmla="*/ 3 w 34"/>
                  <a:gd name="T55" fmla="*/ 1 h 34"/>
                  <a:gd name="T56" fmla="*/ 2 w 34"/>
                  <a:gd name="T57" fmla="*/ 1 h 34"/>
                  <a:gd name="T58" fmla="*/ 2 w 34"/>
                  <a:gd name="T59" fmla="*/ 1 h 34"/>
                  <a:gd name="T60" fmla="*/ 1 w 34"/>
                  <a:gd name="T61" fmla="*/ 1 h 34"/>
                  <a:gd name="T62" fmla="*/ 1 w 34"/>
                  <a:gd name="T63" fmla="*/ 1 h 34"/>
                  <a:gd name="T64" fmla="*/ 1 w 34"/>
                  <a:gd name="T65" fmla="*/ 1 h 34"/>
                  <a:gd name="T66" fmla="*/ 0 w 34"/>
                  <a:gd name="T67" fmla="*/ 0 h 34"/>
                  <a:gd name="T68" fmla="*/ 0 w 34"/>
                  <a:gd name="T69" fmla="*/ 1 h 34"/>
                  <a:gd name="T70" fmla="*/ 0 w 34"/>
                  <a:gd name="T71" fmla="*/ 1 h 34"/>
                  <a:gd name="T72" fmla="*/ 0 w 34"/>
                  <a:gd name="T73" fmla="*/ 1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
                  <a:gd name="T112" fmla="*/ 0 h 34"/>
                  <a:gd name="T113" fmla="*/ 34 w 34"/>
                  <a:gd name="T114" fmla="*/ 34 h 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 h="34">
                    <a:moveTo>
                      <a:pt x="1" y="1"/>
                    </a:moveTo>
                    <a:lnTo>
                      <a:pt x="1" y="5"/>
                    </a:lnTo>
                    <a:lnTo>
                      <a:pt x="3" y="6"/>
                    </a:lnTo>
                    <a:lnTo>
                      <a:pt x="4" y="6"/>
                    </a:lnTo>
                    <a:lnTo>
                      <a:pt x="5" y="7"/>
                    </a:lnTo>
                    <a:lnTo>
                      <a:pt x="6" y="7"/>
                    </a:lnTo>
                    <a:lnTo>
                      <a:pt x="7" y="8"/>
                    </a:lnTo>
                    <a:lnTo>
                      <a:pt x="8" y="10"/>
                    </a:lnTo>
                    <a:lnTo>
                      <a:pt x="9" y="11"/>
                    </a:lnTo>
                    <a:lnTo>
                      <a:pt x="11" y="12"/>
                    </a:lnTo>
                    <a:lnTo>
                      <a:pt x="12" y="12"/>
                    </a:lnTo>
                    <a:lnTo>
                      <a:pt x="13" y="13"/>
                    </a:lnTo>
                    <a:lnTo>
                      <a:pt x="14" y="14"/>
                    </a:lnTo>
                    <a:lnTo>
                      <a:pt x="15" y="15"/>
                    </a:lnTo>
                    <a:lnTo>
                      <a:pt x="16" y="16"/>
                    </a:lnTo>
                    <a:lnTo>
                      <a:pt x="18" y="18"/>
                    </a:lnTo>
                    <a:lnTo>
                      <a:pt x="19" y="19"/>
                    </a:lnTo>
                    <a:lnTo>
                      <a:pt x="20" y="20"/>
                    </a:lnTo>
                    <a:lnTo>
                      <a:pt x="21" y="21"/>
                    </a:lnTo>
                    <a:lnTo>
                      <a:pt x="21" y="22"/>
                    </a:lnTo>
                    <a:lnTo>
                      <a:pt x="22" y="23"/>
                    </a:lnTo>
                    <a:lnTo>
                      <a:pt x="23" y="23"/>
                    </a:lnTo>
                    <a:lnTo>
                      <a:pt x="23" y="25"/>
                    </a:lnTo>
                    <a:lnTo>
                      <a:pt x="24" y="26"/>
                    </a:lnTo>
                    <a:lnTo>
                      <a:pt x="26" y="27"/>
                    </a:lnTo>
                    <a:lnTo>
                      <a:pt x="26" y="28"/>
                    </a:lnTo>
                    <a:lnTo>
                      <a:pt x="27" y="29"/>
                    </a:lnTo>
                    <a:lnTo>
                      <a:pt x="27" y="30"/>
                    </a:lnTo>
                    <a:lnTo>
                      <a:pt x="28" y="31"/>
                    </a:lnTo>
                    <a:lnTo>
                      <a:pt x="29" y="33"/>
                    </a:lnTo>
                    <a:lnTo>
                      <a:pt x="29" y="34"/>
                    </a:lnTo>
                    <a:lnTo>
                      <a:pt x="34" y="31"/>
                    </a:lnTo>
                    <a:lnTo>
                      <a:pt x="33" y="30"/>
                    </a:lnTo>
                    <a:lnTo>
                      <a:pt x="33" y="29"/>
                    </a:lnTo>
                    <a:lnTo>
                      <a:pt x="31" y="28"/>
                    </a:lnTo>
                    <a:lnTo>
                      <a:pt x="30" y="27"/>
                    </a:lnTo>
                    <a:lnTo>
                      <a:pt x="30" y="26"/>
                    </a:lnTo>
                    <a:lnTo>
                      <a:pt x="29" y="25"/>
                    </a:lnTo>
                    <a:lnTo>
                      <a:pt x="28" y="23"/>
                    </a:lnTo>
                    <a:lnTo>
                      <a:pt x="28" y="22"/>
                    </a:lnTo>
                    <a:lnTo>
                      <a:pt x="27" y="21"/>
                    </a:lnTo>
                    <a:lnTo>
                      <a:pt x="26" y="20"/>
                    </a:lnTo>
                    <a:lnTo>
                      <a:pt x="24" y="19"/>
                    </a:lnTo>
                    <a:lnTo>
                      <a:pt x="24" y="18"/>
                    </a:lnTo>
                    <a:lnTo>
                      <a:pt x="23" y="16"/>
                    </a:lnTo>
                    <a:lnTo>
                      <a:pt x="22" y="15"/>
                    </a:lnTo>
                    <a:lnTo>
                      <a:pt x="21" y="15"/>
                    </a:lnTo>
                    <a:lnTo>
                      <a:pt x="21" y="14"/>
                    </a:lnTo>
                    <a:lnTo>
                      <a:pt x="20" y="13"/>
                    </a:lnTo>
                    <a:lnTo>
                      <a:pt x="19" y="12"/>
                    </a:lnTo>
                    <a:lnTo>
                      <a:pt x="18" y="11"/>
                    </a:lnTo>
                    <a:lnTo>
                      <a:pt x="16" y="11"/>
                    </a:lnTo>
                    <a:lnTo>
                      <a:pt x="16" y="10"/>
                    </a:lnTo>
                    <a:lnTo>
                      <a:pt x="15" y="8"/>
                    </a:lnTo>
                    <a:lnTo>
                      <a:pt x="14" y="7"/>
                    </a:lnTo>
                    <a:lnTo>
                      <a:pt x="13" y="7"/>
                    </a:lnTo>
                    <a:lnTo>
                      <a:pt x="12" y="6"/>
                    </a:lnTo>
                    <a:lnTo>
                      <a:pt x="11" y="5"/>
                    </a:lnTo>
                    <a:lnTo>
                      <a:pt x="9" y="5"/>
                    </a:lnTo>
                    <a:lnTo>
                      <a:pt x="8" y="4"/>
                    </a:lnTo>
                    <a:lnTo>
                      <a:pt x="7" y="3"/>
                    </a:lnTo>
                    <a:lnTo>
                      <a:pt x="6" y="3"/>
                    </a:lnTo>
                    <a:lnTo>
                      <a:pt x="6" y="1"/>
                    </a:lnTo>
                    <a:lnTo>
                      <a:pt x="5" y="1"/>
                    </a:lnTo>
                    <a:lnTo>
                      <a:pt x="5" y="4"/>
                    </a:lnTo>
                    <a:lnTo>
                      <a:pt x="5" y="1"/>
                    </a:lnTo>
                    <a:lnTo>
                      <a:pt x="4" y="0"/>
                    </a:lnTo>
                    <a:lnTo>
                      <a:pt x="3" y="0"/>
                    </a:lnTo>
                    <a:lnTo>
                      <a:pt x="1" y="1"/>
                    </a:lnTo>
                    <a:lnTo>
                      <a:pt x="1" y="3"/>
                    </a:lnTo>
                    <a:lnTo>
                      <a:pt x="0" y="3"/>
                    </a:lnTo>
                    <a:lnTo>
                      <a:pt x="0" y="4"/>
                    </a:lnTo>
                    <a:lnTo>
                      <a:pt x="1" y="4"/>
                    </a:lnTo>
                    <a:lnTo>
                      <a:pt x="1" y="5"/>
                    </a:lnTo>
                    <a:lnTo>
                      <a:pt x="1" y="1"/>
                    </a:lnTo>
                    <a:close/>
                  </a:path>
                </a:pathLst>
              </a:custGeom>
              <a:solidFill>
                <a:srgbClr val="000000"/>
              </a:solidFill>
              <a:ln w="9525">
                <a:noFill/>
                <a:round/>
                <a:headEnd/>
                <a:tailEnd/>
              </a:ln>
            </p:spPr>
            <p:txBody>
              <a:bodyPr/>
              <a:lstStyle/>
              <a:p>
                <a:endParaRPr lang="en-GB"/>
              </a:p>
            </p:txBody>
          </p:sp>
          <p:sp>
            <p:nvSpPr>
              <p:cNvPr id="581" name="Freeform 494"/>
              <p:cNvSpPr>
                <a:spLocks/>
              </p:cNvSpPr>
              <p:nvPr/>
            </p:nvSpPr>
            <p:spPr bwMode="auto">
              <a:xfrm>
                <a:off x="3370" y="2174"/>
                <a:ext cx="7" cy="9"/>
              </a:xfrm>
              <a:custGeom>
                <a:avLst/>
                <a:gdLst>
                  <a:gd name="T0" fmla="*/ 3 w 13"/>
                  <a:gd name="T1" fmla="*/ 0 h 17"/>
                  <a:gd name="T2" fmla="*/ 2 w 13"/>
                  <a:gd name="T3" fmla="*/ 1 h 17"/>
                  <a:gd name="T4" fmla="*/ 0 w 13"/>
                  <a:gd name="T5" fmla="*/ 4 h 17"/>
                  <a:gd name="T6" fmla="*/ 1 w 13"/>
                  <a:gd name="T7" fmla="*/ 5 h 17"/>
                  <a:gd name="T8" fmla="*/ 3 w 13"/>
                  <a:gd name="T9" fmla="*/ 1 h 17"/>
                  <a:gd name="T10" fmla="*/ 3 w 13"/>
                  <a:gd name="T11" fmla="*/ 1 h 17"/>
                  <a:gd name="T12" fmla="*/ 3 w 13"/>
                  <a:gd name="T13" fmla="*/ 1 h 17"/>
                  <a:gd name="T14" fmla="*/ 4 w 13"/>
                  <a:gd name="T15" fmla="*/ 1 h 17"/>
                  <a:gd name="T16" fmla="*/ 4 w 13"/>
                  <a:gd name="T17" fmla="*/ 1 h 17"/>
                  <a:gd name="T18" fmla="*/ 4 w 13"/>
                  <a:gd name="T19" fmla="*/ 1 h 17"/>
                  <a:gd name="T20" fmla="*/ 3 w 13"/>
                  <a:gd name="T21" fmla="*/ 1 h 17"/>
                  <a:gd name="T22" fmla="*/ 3 w 13"/>
                  <a:gd name="T23" fmla="*/ 0 h 17"/>
                  <a:gd name="T24" fmla="*/ 3 w 13"/>
                  <a:gd name="T25" fmla="*/ 0 h 17"/>
                  <a:gd name="T26" fmla="*/ 3 w 13"/>
                  <a:gd name="T27" fmla="*/ 0 h 17"/>
                  <a:gd name="T28" fmla="*/ 2 w 13"/>
                  <a:gd name="T29" fmla="*/ 0 h 17"/>
                  <a:gd name="T30" fmla="*/ 2 w 13"/>
                  <a:gd name="T31" fmla="*/ 1 h 17"/>
                  <a:gd name="T32" fmla="*/ 3 w 13"/>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7"/>
                  <a:gd name="T53" fmla="*/ 13 w 1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7">
                    <a:moveTo>
                      <a:pt x="12" y="0"/>
                    </a:moveTo>
                    <a:lnTo>
                      <a:pt x="8" y="1"/>
                    </a:lnTo>
                    <a:lnTo>
                      <a:pt x="0" y="14"/>
                    </a:lnTo>
                    <a:lnTo>
                      <a:pt x="4" y="17"/>
                    </a:lnTo>
                    <a:lnTo>
                      <a:pt x="12" y="3"/>
                    </a:lnTo>
                    <a:lnTo>
                      <a:pt x="10" y="4"/>
                    </a:lnTo>
                    <a:lnTo>
                      <a:pt x="12" y="3"/>
                    </a:lnTo>
                    <a:lnTo>
                      <a:pt x="13" y="3"/>
                    </a:lnTo>
                    <a:lnTo>
                      <a:pt x="13" y="2"/>
                    </a:lnTo>
                    <a:lnTo>
                      <a:pt x="13" y="1"/>
                    </a:lnTo>
                    <a:lnTo>
                      <a:pt x="12" y="1"/>
                    </a:lnTo>
                    <a:lnTo>
                      <a:pt x="12" y="0"/>
                    </a:lnTo>
                    <a:lnTo>
                      <a:pt x="11" y="0"/>
                    </a:lnTo>
                    <a:lnTo>
                      <a:pt x="10" y="0"/>
                    </a:lnTo>
                    <a:lnTo>
                      <a:pt x="8" y="0"/>
                    </a:lnTo>
                    <a:lnTo>
                      <a:pt x="8" y="1"/>
                    </a:lnTo>
                    <a:lnTo>
                      <a:pt x="12" y="0"/>
                    </a:lnTo>
                    <a:close/>
                  </a:path>
                </a:pathLst>
              </a:custGeom>
              <a:solidFill>
                <a:srgbClr val="000000"/>
              </a:solidFill>
              <a:ln w="9525">
                <a:noFill/>
                <a:round/>
                <a:headEnd/>
                <a:tailEnd/>
              </a:ln>
            </p:spPr>
            <p:txBody>
              <a:bodyPr/>
              <a:lstStyle/>
              <a:p>
                <a:endParaRPr lang="en-GB"/>
              </a:p>
            </p:txBody>
          </p:sp>
          <p:sp>
            <p:nvSpPr>
              <p:cNvPr id="582" name="Freeform 495"/>
              <p:cNvSpPr>
                <a:spLocks/>
              </p:cNvSpPr>
              <p:nvPr/>
            </p:nvSpPr>
            <p:spPr bwMode="auto">
              <a:xfrm>
                <a:off x="3328" y="2163"/>
                <a:ext cx="27" cy="4"/>
              </a:xfrm>
              <a:custGeom>
                <a:avLst/>
                <a:gdLst>
                  <a:gd name="T0" fmla="*/ 13 w 53"/>
                  <a:gd name="T1" fmla="*/ 1 h 10"/>
                  <a:gd name="T2" fmla="*/ 13 w 53"/>
                  <a:gd name="T3" fmla="*/ 1 h 10"/>
                  <a:gd name="T4" fmla="*/ 12 w 53"/>
                  <a:gd name="T5" fmla="*/ 0 h 10"/>
                  <a:gd name="T6" fmla="*/ 11 w 53"/>
                  <a:gd name="T7" fmla="*/ 0 h 10"/>
                  <a:gd name="T8" fmla="*/ 10 w 53"/>
                  <a:gd name="T9" fmla="*/ 0 h 10"/>
                  <a:gd name="T10" fmla="*/ 9 w 53"/>
                  <a:gd name="T11" fmla="*/ 0 h 10"/>
                  <a:gd name="T12" fmla="*/ 9 w 53"/>
                  <a:gd name="T13" fmla="*/ 0 h 10"/>
                  <a:gd name="T14" fmla="*/ 8 w 53"/>
                  <a:gd name="T15" fmla="*/ 0 h 10"/>
                  <a:gd name="T16" fmla="*/ 7 w 53"/>
                  <a:gd name="T17" fmla="*/ 0 h 10"/>
                  <a:gd name="T18" fmla="*/ 6 w 53"/>
                  <a:gd name="T19" fmla="*/ 0 h 10"/>
                  <a:gd name="T20" fmla="*/ 5 w 53"/>
                  <a:gd name="T21" fmla="*/ 0 h 10"/>
                  <a:gd name="T22" fmla="*/ 4 w 53"/>
                  <a:gd name="T23" fmla="*/ 0 h 10"/>
                  <a:gd name="T24" fmla="*/ 4 w 53"/>
                  <a:gd name="T25" fmla="*/ 0 h 10"/>
                  <a:gd name="T26" fmla="*/ 3 w 53"/>
                  <a:gd name="T27" fmla="*/ 0 h 10"/>
                  <a:gd name="T28" fmla="*/ 2 w 53"/>
                  <a:gd name="T29" fmla="*/ 0 h 10"/>
                  <a:gd name="T30" fmla="*/ 1 w 53"/>
                  <a:gd name="T31" fmla="*/ 0 h 10"/>
                  <a:gd name="T32" fmla="*/ 0 w 53"/>
                  <a:gd name="T33" fmla="*/ 1 h 10"/>
                  <a:gd name="T34" fmla="*/ 1 w 53"/>
                  <a:gd name="T35" fmla="*/ 2 h 10"/>
                  <a:gd name="T36" fmla="*/ 2 w 53"/>
                  <a:gd name="T37" fmla="*/ 1 h 10"/>
                  <a:gd name="T38" fmla="*/ 3 w 53"/>
                  <a:gd name="T39" fmla="*/ 1 h 10"/>
                  <a:gd name="T40" fmla="*/ 3 w 53"/>
                  <a:gd name="T41" fmla="*/ 1 h 10"/>
                  <a:gd name="T42" fmla="*/ 4 w 53"/>
                  <a:gd name="T43" fmla="*/ 1 h 10"/>
                  <a:gd name="T44" fmla="*/ 5 w 53"/>
                  <a:gd name="T45" fmla="*/ 1 h 10"/>
                  <a:gd name="T46" fmla="*/ 6 w 53"/>
                  <a:gd name="T47" fmla="*/ 1 h 10"/>
                  <a:gd name="T48" fmla="*/ 7 w 53"/>
                  <a:gd name="T49" fmla="*/ 1 h 10"/>
                  <a:gd name="T50" fmla="*/ 7 w 53"/>
                  <a:gd name="T51" fmla="*/ 1 h 10"/>
                  <a:gd name="T52" fmla="*/ 8 w 53"/>
                  <a:gd name="T53" fmla="*/ 1 h 10"/>
                  <a:gd name="T54" fmla="*/ 9 w 53"/>
                  <a:gd name="T55" fmla="*/ 1 h 10"/>
                  <a:gd name="T56" fmla="*/ 9 w 53"/>
                  <a:gd name="T57" fmla="*/ 1 h 10"/>
                  <a:gd name="T58" fmla="*/ 10 w 53"/>
                  <a:gd name="T59" fmla="*/ 1 h 10"/>
                  <a:gd name="T60" fmla="*/ 11 w 53"/>
                  <a:gd name="T61" fmla="*/ 1 h 10"/>
                  <a:gd name="T62" fmla="*/ 12 w 53"/>
                  <a:gd name="T63" fmla="*/ 2 h 10"/>
                  <a:gd name="T64" fmla="*/ 13 w 53"/>
                  <a:gd name="T65" fmla="*/ 2 h 10"/>
                  <a:gd name="T66" fmla="*/ 13 w 53"/>
                  <a:gd name="T67" fmla="*/ 1 h 10"/>
                  <a:gd name="T68" fmla="*/ 13 w 53"/>
                  <a:gd name="T69" fmla="*/ 2 h 10"/>
                  <a:gd name="T70" fmla="*/ 13 w 53"/>
                  <a:gd name="T71" fmla="*/ 2 h 10"/>
                  <a:gd name="T72" fmla="*/ 14 w 53"/>
                  <a:gd name="T73" fmla="*/ 1 h 10"/>
                  <a:gd name="T74" fmla="*/ 14 w 53"/>
                  <a:gd name="T75" fmla="*/ 1 h 10"/>
                  <a:gd name="T76" fmla="*/ 13 w 53"/>
                  <a:gd name="T77" fmla="*/ 1 h 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
                  <a:gd name="T118" fmla="*/ 0 h 10"/>
                  <a:gd name="T119" fmla="*/ 53 w 53"/>
                  <a:gd name="T120" fmla="*/ 10 h 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 h="10">
                    <a:moveTo>
                      <a:pt x="53" y="7"/>
                    </a:moveTo>
                    <a:lnTo>
                      <a:pt x="51" y="5"/>
                    </a:lnTo>
                    <a:lnTo>
                      <a:pt x="50" y="4"/>
                    </a:lnTo>
                    <a:lnTo>
                      <a:pt x="49" y="4"/>
                    </a:lnTo>
                    <a:lnTo>
                      <a:pt x="46" y="4"/>
                    </a:lnTo>
                    <a:lnTo>
                      <a:pt x="45" y="3"/>
                    </a:lnTo>
                    <a:lnTo>
                      <a:pt x="43" y="3"/>
                    </a:lnTo>
                    <a:lnTo>
                      <a:pt x="42" y="3"/>
                    </a:lnTo>
                    <a:lnTo>
                      <a:pt x="39" y="3"/>
                    </a:lnTo>
                    <a:lnTo>
                      <a:pt x="38" y="2"/>
                    </a:lnTo>
                    <a:lnTo>
                      <a:pt x="37" y="2"/>
                    </a:lnTo>
                    <a:lnTo>
                      <a:pt x="35" y="2"/>
                    </a:lnTo>
                    <a:lnTo>
                      <a:pt x="34" y="2"/>
                    </a:lnTo>
                    <a:lnTo>
                      <a:pt x="33" y="2"/>
                    </a:lnTo>
                    <a:lnTo>
                      <a:pt x="30" y="2"/>
                    </a:lnTo>
                    <a:lnTo>
                      <a:pt x="29" y="2"/>
                    </a:lnTo>
                    <a:lnTo>
                      <a:pt x="27" y="2"/>
                    </a:lnTo>
                    <a:lnTo>
                      <a:pt x="26" y="0"/>
                    </a:lnTo>
                    <a:lnTo>
                      <a:pt x="25" y="0"/>
                    </a:lnTo>
                    <a:lnTo>
                      <a:pt x="22" y="0"/>
                    </a:lnTo>
                    <a:lnTo>
                      <a:pt x="21" y="0"/>
                    </a:lnTo>
                    <a:lnTo>
                      <a:pt x="20" y="0"/>
                    </a:lnTo>
                    <a:lnTo>
                      <a:pt x="18" y="2"/>
                    </a:lnTo>
                    <a:lnTo>
                      <a:pt x="16" y="2"/>
                    </a:lnTo>
                    <a:lnTo>
                      <a:pt x="14" y="2"/>
                    </a:lnTo>
                    <a:lnTo>
                      <a:pt x="13" y="2"/>
                    </a:lnTo>
                    <a:lnTo>
                      <a:pt x="12" y="2"/>
                    </a:lnTo>
                    <a:lnTo>
                      <a:pt x="10" y="2"/>
                    </a:lnTo>
                    <a:lnTo>
                      <a:pt x="8" y="2"/>
                    </a:lnTo>
                    <a:lnTo>
                      <a:pt x="7" y="3"/>
                    </a:lnTo>
                    <a:lnTo>
                      <a:pt x="5" y="3"/>
                    </a:lnTo>
                    <a:lnTo>
                      <a:pt x="4" y="3"/>
                    </a:lnTo>
                    <a:lnTo>
                      <a:pt x="3" y="4"/>
                    </a:lnTo>
                    <a:lnTo>
                      <a:pt x="0" y="4"/>
                    </a:lnTo>
                    <a:lnTo>
                      <a:pt x="1" y="9"/>
                    </a:lnTo>
                    <a:lnTo>
                      <a:pt x="3" y="9"/>
                    </a:lnTo>
                    <a:lnTo>
                      <a:pt x="5" y="7"/>
                    </a:lnTo>
                    <a:lnTo>
                      <a:pt x="6" y="7"/>
                    </a:lnTo>
                    <a:lnTo>
                      <a:pt x="7" y="7"/>
                    </a:lnTo>
                    <a:lnTo>
                      <a:pt x="10" y="7"/>
                    </a:lnTo>
                    <a:lnTo>
                      <a:pt x="11" y="6"/>
                    </a:lnTo>
                    <a:lnTo>
                      <a:pt x="12" y="6"/>
                    </a:lnTo>
                    <a:lnTo>
                      <a:pt x="14" y="6"/>
                    </a:lnTo>
                    <a:lnTo>
                      <a:pt x="15" y="6"/>
                    </a:lnTo>
                    <a:lnTo>
                      <a:pt x="16" y="6"/>
                    </a:lnTo>
                    <a:lnTo>
                      <a:pt x="18" y="6"/>
                    </a:lnTo>
                    <a:lnTo>
                      <a:pt x="20" y="6"/>
                    </a:lnTo>
                    <a:lnTo>
                      <a:pt x="21" y="6"/>
                    </a:lnTo>
                    <a:lnTo>
                      <a:pt x="22" y="6"/>
                    </a:lnTo>
                    <a:lnTo>
                      <a:pt x="25" y="6"/>
                    </a:lnTo>
                    <a:lnTo>
                      <a:pt x="26" y="6"/>
                    </a:lnTo>
                    <a:lnTo>
                      <a:pt x="27" y="6"/>
                    </a:lnTo>
                    <a:lnTo>
                      <a:pt x="29" y="6"/>
                    </a:lnTo>
                    <a:lnTo>
                      <a:pt x="30" y="6"/>
                    </a:lnTo>
                    <a:lnTo>
                      <a:pt x="31" y="6"/>
                    </a:lnTo>
                    <a:lnTo>
                      <a:pt x="34" y="6"/>
                    </a:lnTo>
                    <a:lnTo>
                      <a:pt x="35" y="6"/>
                    </a:lnTo>
                    <a:lnTo>
                      <a:pt x="36" y="6"/>
                    </a:lnTo>
                    <a:lnTo>
                      <a:pt x="37" y="7"/>
                    </a:lnTo>
                    <a:lnTo>
                      <a:pt x="39" y="7"/>
                    </a:lnTo>
                    <a:lnTo>
                      <a:pt x="41" y="7"/>
                    </a:lnTo>
                    <a:lnTo>
                      <a:pt x="43" y="7"/>
                    </a:lnTo>
                    <a:lnTo>
                      <a:pt x="44" y="9"/>
                    </a:lnTo>
                    <a:lnTo>
                      <a:pt x="45" y="9"/>
                    </a:lnTo>
                    <a:lnTo>
                      <a:pt x="48" y="9"/>
                    </a:lnTo>
                    <a:lnTo>
                      <a:pt x="49" y="9"/>
                    </a:lnTo>
                    <a:lnTo>
                      <a:pt x="50" y="10"/>
                    </a:lnTo>
                    <a:lnTo>
                      <a:pt x="49" y="6"/>
                    </a:lnTo>
                    <a:lnTo>
                      <a:pt x="50" y="10"/>
                    </a:lnTo>
                    <a:lnTo>
                      <a:pt x="51" y="10"/>
                    </a:lnTo>
                    <a:lnTo>
                      <a:pt x="52" y="10"/>
                    </a:lnTo>
                    <a:lnTo>
                      <a:pt x="52" y="9"/>
                    </a:lnTo>
                    <a:lnTo>
                      <a:pt x="53" y="9"/>
                    </a:lnTo>
                    <a:lnTo>
                      <a:pt x="53" y="7"/>
                    </a:lnTo>
                    <a:lnTo>
                      <a:pt x="53" y="6"/>
                    </a:lnTo>
                    <a:lnTo>
                      <a:pt x="53" y="5"/>
                    </a:lnTo>
                    <a:lnTo>
                      <a:pt x="52" y="5"/>
                    </a:lnTo>
                    <a:lnTo>
                      <a:pt x="51" y="5"/>
                    </a:lnTo>
                    <a:lnTo>
                      <a:pt x="53" y="7"/>
                    </a:lnTo>
                    <a:close/>
                  </a:path>
                </a:pathLst>
              </a:custGeom>
              <a:solidFill>
                <a:srgbClr val="000000"/>
              </a:solidFill>
              <a:ln w="9525">
                <a:noFill/>
                <a:round/>
                <a:headEnd/>
                <a:tailEnd/>
              </a:ln>
            </p:spPr>
            <p:txBody>
              <a:bodyPr/>
              <a:lstStyle/>
              <a:p>
                <a:endParaRPr lang="en-GB"/>
              </a:p>
            </p:txBody>
          </p:sp>
          <p:sp>
            <p:nvSpPr>
              <p:cNvPr id="583" name="Freeform 496"/>
              <p:cNvSpPr>
                <a:spLocks/>
              </p:cNvSpPr>
              <p:nvPr/>
            </p:nvSpPr>
            <p:spPr bwMode="auto">
              <a:xfrm>
                <a:off x="3350" y="2166"/>
                <a:ext cx="5" cy="9"/>
              </a:xfrm>
              <a:custGeom>
                <a:avLst/>
                <a:gdLst>
                  <a:gd name="T0" fmla="*/ 1 w 9"/>
                  <a:gd name="T1" fmla="*/ 4 h 19"/>
                  <a:gd name="T2" fmla="*/ 2 w 9"/>
                  <a:gd name="T3" fmla="*/ 4 h 19"/>
                  <a:gd name="T4" fmla="*/ 3 w 9"/>
                  <a:gd name="T5" fmla="*/ 0 h 19"/>
                  <a:gd name="T6" fmla="*/ 2 w 9"/>
                  <a:gd name="T7" fmla="*/ 0 h 19"/>
                  <a:gd name="T8" fmla="*/ 0 w 9"/>
                  <a:gd name="T9" fmla="*/ 4 h 19"/>
                  <a:gd name="T10" fmla="*/ 1 w 9"/>
                  <a:gd name="T11" fmla="*/ 3 h 19"/>
                  <a:gd name="T12" fmla="*/ 0 w 9"/>
                  <a:gd name="T13" fmla="*/ 4 h 19"/>
                  <a:gd name="T14" fmla="*/ 0 w 9"/>
                  <a:gd name="T15" fmla="*/ 4 h 19"/>
                  <a:gd name="T16" fmla="*/ 0 w 9"/>
                  <a:gd name="T17" fmla="*/ 4 h 19"/>
                  <a:gd name="T18" fmla="*/ 1 w 9"/>
                  <a:gd name="T19" fmla="*/ 4 h 19"/>
                  <a:gd name="T20" fmla="*/ 1 w 9"/>
                  <a:gd name="T21" fmla="*/ 4 h 19"/>
                  <a:gd name="T22" fmla="*/ 1 w 9"/>
                  <a:gd name="T23" fmla="*/ 4 h 19"/>
                  <a:gd name="T24" fmla="*/ 2 w 9"/>
                  <a:gd name="T25" fmla="*/ 4 h 19"/>
                  <a:gd name="T26" fmla="*/ 2 w 9"/>
                  <a:gd name="T27" fmla="*/ 4 h 19"/>
                  <a:gd name="T28" fmla="*/ 1 w 9"/>
                  <a:gd name="T29" fmla="*/ 4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1" y="19"/>
                    </a:moveTo>
                    <a:lnTo>
                      <a:pt x="5" y="18"/>
                    </a:lnTo>
                    <a:lnTo>
                      <a:pt x="9" y="1"/>
                    </a:lnTo>
                    <a:lnTo>
                      <a:pt x="5" y="0"/>
                    </a:lnTo>
                    <a:lnTo>
                      <a:pt x="0" y="16"/>
                    </a:lnTo>
                    <a:lnTo>
                      <a:pt x="2" y="14"/>
                    </a:lnTo>
                    <a:lnTo>
                      <a:pt x="0" y="16"/>
                    </a:lnTo>
                    <a:lnTo>
                      <a:pt x="0" y="18"/>
                    </a:lnTo>
                    <a:lnTo>
                      <a:pt x="0" y="19"/>
                    </a:lnTo>
                    <a:lnTo>
                      <a:pt x="1" y="19"/>
                    </a:lnTo>
                    <a:lnTo>
                      <a:pt x="2" y="19"/>
                    </a:lnTo>
                    <a:lnTo>
                      <a:pt x="4" y="19"/>
                    </a:lnTo>
                    <a:lnTo>
                      <a:pt x="5" y="19"/>
                    </a:lnTo>
                    <a:lnTo>
                      <a:pt x="5" y="18"/>
                    </a:lnTo>
                    <a:lnTo>
                      <a:pt x="1" y="19"/>
                    </a:lnTo>
                    <a:close/>
                  </a:path>
                </a:pathLst>
              </a:custGeom>
              <a:solidFill>
                <a:srgbClr val="000000"/>
              </a:solidFill>
              <a:ln w="9525">
                <a:noFill/>
                <a:round/>
                <a:headEnd/>
                <a:tailEnd/>
              </a:ln>
            </p:spPr>
            <p:txBody>
              <a:bodyPr/>
              <a:lstStyle/>
              <a:p>
                <a:endParaRPr lang="en-GB"/>
              </a:p>
            </p:txBody>
          </p:sp>
          <p:sp>
            <p:nvSpPr>
              <p:cNvPr id="584" name="Freeform 497"/>
              <p:cNvSpPr>
                <a:spLocks/>
              </p:cNvSpPr>
              <p:nvPr/>
            </p:nvSpPr>
            <p:spPr bwMode="auto">
              <a:xfrm>
                <a:off x="3329" y="2171"/>
                <a:ext cx="22" cy="4"/>
              </a:xfrm>
              <a:custGeom>
                <a:avLst/>
                <a:gdLst>
                  <a:gd name="T0" fmla="*/ 1 w 43"/>
                  <a:gd name="T1" fmla="*/ 2 h 7"/>
                  <a:gd name="T2" fmla="*/ 2 w 43"/>
                  <a:gd name="T3" fmla="*/ 2 h 7"/>
                  <a:gd name="T4" fmla="*/ 2 w 43"/>
                  <a:gd name="T5" fmla="*/ 2 h 7"/>
                  <a:gd name="T6" fmla="*/ 3 w 43"/>
                  <a:gd name="T7" fmla="*/ 1 h 7"/>
                  <a:gd name="T8" fmla="*/ 3 w 43"/>
                  <a:gd name="T9" fmla="*/ 1 h 7"/>
                  <a:gd name="T10" fmla="*/ 4 w 43"/>
                  <a:gd name="T11" fmla="*/ 1 h 7"/>
                  <a:gd name="T12" fmla="*/ 5 w 43"/>
                  <a:gd name="T13" fmla="*/ 1 h 7"/>
                  <a:gd name="T14" fmla="*/ 5 w 43"/>
                  <a:gd name="T15" fmla="*/ 1 h 7"/>
                  <a:gd name="T16" fmla="*/ 6 w 43"/>
                  <a:gd name="T17" fmla="*/ 1 h 7"/>
                  <a:gd name="T18" fmla="*/ 7 w 43"/>
                  <a:gd name="T19" fmla="*/ 1 h 7"/>
                  <a:gd name="T20" fmla="*/ 7 w 43"/>
                  <a:gd name="T21" fmla="*/ 1 h 7"/>
                  <a:gd name="T22" fmla="*/ 8 w 43"/>
                  <a:gd name="T23" fmla="*/ 1 h 7"/>
                  <a:gd name="T24" fmla="*/ 8 w 43"/>
                  <a:gd name="T25" fmla="*/ 1 h 7"/>
                  <a:gd name="T26" fmla="*/ 9 w 43"/>
                  <a:gd name="T27" fmla="*/ 2 h 7"/>
                  <a:gd name="T28" fmla="*/ 10 w 43"/>
                  <a:gd name="T29" fmla="*/ 2 h 7"/>
                  <a:gd name="T30" fmla="*/ 10 w 43"/>
                  <a:gd name="T31" fmla="*/ 2 h 7"/>
                  <a:gd name="T32" fmla="*/ 11 w 43"/>
                  <a:gd name="T33" fmla="*/ 2 h 7"/>
                  <a:gd name="T34" fmla="*/ 11 w 43"/>
                  <a:gd name="T35" fmla="*/ 1 h 7"/>
                  <a:gd name="T36" fmla="*/ 10 w 43"/>
                  <a:gd name="T37" fmla="*/ 1 h 7"/>
                  <a:gd name="T38" fmla="*/ 10 w 43"/>
                  <a:gd name="T39" fmla="*/ 1 h 7"/>
                  <a:gd name="T40" fmla="*/ 9 w 43"/>
                  <a:gd name="T41" fmla="*/ 1 h 7"/>
                  <a:gd name="T42" fmla="*/ 8 w 43"/>
                  <a:gd name="T43" fmla="*/ 0 h 7"/>
                  <a:gd name="T44" fmla="*/ 8 w 43"/>
                  <a:gd name="T45" fmla="*/ 0 h 7"/>
                  <a:gd name="T46" fmla="*/ 7 w 43"/>
                  <a:gd name="T47" fmla="*/ 0 h 7"/>
                  <a:gd name="T48" fmla="*/ 6 w 43"/>
                  <a:gd name="T49" fmla="*/ 0 h 7"/>
                  <a:gd name="T50" fmla="*/ 6 w 43"/>
                  <a:gd name="T51" fmla="*/ 0 h 7"/>
                  <a:gd name="T52" fmla="*/ 5 w 43"/>
                  <a:gd name="T53" fmla="*/ 0 h 7"/>
                  <a:gd name="T54" fmla="*/ 4 w 43"/>
                  <a:gd name="T55" fmla="*/ 0 h 7"/>
                  <a:gd name="T56" fmla="*/ 4 w 43"/>
                  <a:gd name="T57" fmla="*/ 0 h 7"/>
                  <a:gd name="T58" fmla="*/ 3 w 43"/>
                  <a:gd name="T59" fmla="*/ 0 h 7"/>
                  <a:gd name="T60" fmla="*/ 2 w 43"/>
                  <a:gd name="T61" fmla="*/ 0 h 7"/>
                  <a:gd name="T62" fmla="*/ 2 w 43"/>
                  <a:gd name="T63" fmla="*/ 1 h 7"/>
                  <a:gd name="T64" fmla="*/ 1 w 43"/>
                  <a:gd name="T65" fmla="*/ 1 h 7"/>
                  <a:gd name="T66" fmla="*/ 1 w 43"/>
                  <a:gd name="T67" fmla="*/ 1 h 7"/>
                  <a:gd name="T68" fmla="*/ 1 w 43"/>
                  <a:gd name="T69" fmla="*/ 1 h 7"/>
                  <a:gd name="T70" fmla="*/ 0 w 43"/>
                  <a:gd name="T71" fmla="*/ 1 h 7"/>
                  <a:gd name="T72" fmla="*/ 1 w 43"/>
                  <a:gd name="T73" fmla="*/ 2 h 7"/>
                  <a:gd name="T74" fmla="*/ 1 w 43"/>
                  <a:gd name="T75" fmla="*/ 2 h 7"/>
                  <a:gd name="T76" fmla="*/ 0 w 43"/>
                  <a:gd name="T77" fmla="*/ 1 h 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
                  <a:gd name="T118" fmla="*/ 0 h 7"/>
                  <a:gd name="T119" fmla="*/ 43 w 43"/>
                  <a:gd name="T120" fmla="*/ 7 h 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 h="7">
                    <a:moveTo>
                      <a:pt x="0" y="4"/>
                    </a:moveTo>
                    <a:lnTo>
                      <a:pt x="3" y="7"/>
                    </a:lnTo>
                    <a:lnTo>
                      <a:pt x="4" y="6"/>
                    </a:lnTo>
                    <a:lnTo>
                      <a:pt x="5" y="6"/>
                    </a:lnTo>
                    <a:lnTo>
                      <a:pt x="7" y="6"/>
                    </a:lnTo>
                    <a:lnTo>
                      <a:pt x="8" y="6"/>
                    </a:lnTo>
                    <a:lnTo>
                      <a:pt x="9" y="6"/>
                    </a:lnTo>
                    <a:lnTo>
                      <a:pt x="10" y="4"/>
                    </a:lnTo>
                    <a:lnTo>
                      <a:pt x="11" y="4"/>
                    </a:lnTo>
                    <a:lnTo>
                      <a:pt x="12" y="4"/>
                    </a:lnTo>
                    <a:lnTo>
                      <a:pt x="13" y="4"/>
                    </a:lnTo>
                    <a:lnTo>
                      <a:pt x="15" y="4"/>
                    </a:lnTo>
                    <a:lnTo>
                      <a:pt x="16" y="4"/>
                    </a:lnTo>
                    <a:lnTo>
                      <a:pt x="17" y="4"/>
                    </a:lnTo>
                    <a:lnTo>
                      <a:pt x="18" y="4"/>
                    </a:lnTo>
                    <a:lnTo>
                      <a:pt x="19" y="4"/>
                    </a:lnTo>
                    <a:lnTo>
                      <a:pt x="22" y="4"/>
                    </a:lnTo>
                    <a:lnTo>
                      <a:pt x="23" y="4"/>
                    </a:lnTo>
                    <a:lnTo>
                      <a:pt x="24" y="4"/>
                    </a:lnTo>
                    <a:lnTo>
                      <a:pt x="25" y="4"/>
                    </a:lnTo>
                    <a:lnTo>
                      <a:pt x="26" y="4"/>
                    </a:lnTo>
                    <a:lnTo>
                      <a:pt x="27" y="4"/>
                    </a:lnTo>
                    <a:lnTo>
                      <a:pt x="28" y="4"/>
                    </a:lnTo>
                    <a:lnTo>
                      <a:pt x="30" y="4"/>
                    </a:lnTo>
                    <a:lnTo>
                      <a:pt x="31" y="4"/>
                    </a:lnTo>
                    <a:lnTo>
                      <a:pt x="32" y="4"/>
                    </a:lnTo>
                    <a:lnTo>
                      <a:pt x="34" y="6"/>
                    </a:lnTo>
                    <a:lnTo>
                      <a:pt x="35" y="6"/>
                    </a:lnTo>
                    <a:lnTo>
                      <a:pt x="36" y="6"/>
                    </a:lnTo>
                    <a:lnTo>
                      <a:pt x="38" y="6"/>
                    </a:lnTo>
                    <a:lnTo>
                      <a:pt x="39" y="7"/>
                    </a:lnTo>
                    <a:lnTo>
                      <a:pt x="40" y="7"/>
                    </a:lnTo>
                    <a:lnTo>
                      <a:pt x="41" y="7"/>
                    </a:lnTo>
                    <a:lnTo>
                      <a:pt x="42" y="7"/>
                    </a:lnTo>
                    <a:lnTo>
                      <a:pt x="43" y="2"/>
                    </a:lnTo>
                    <a:lnTo>
                      <a:pt x="42" y="2"/>
                    </a:lnTo>
                    <a:lnTo>
                      <a:pt x="41" y="2"/>
                    </a:lnTo>
                    <a:lnTo>
                      <a:pt x="40" y="1"/>
                    </a:lnTo>
                    <a:lnTo>
                      <a:pt x="39" y="1"/>
                    </a:lnTo>
                    <a:lnTo>
                      <a:pt x="38" y="1"/>
                    </a:lnTo>
                    <a:lnTo>
                      <a:pt x="35" y="1"/>
                    </a:lnTo>
                    <a:lnTo>
                      <a:pt x="34" y="1"/>
                    </a:lnTo>
                    <a:lnTo>
                      <a:pt x="33" y="0"/>
                    </a:lnTo>
                    <a:lnTo>
                      <a:pt x="32" y="0"/>
                    </a:lnTo>
                    <a:lnTo>
                      <a:pt x="31" y="0"/>
                    </a:lnTo>
                    <a:lnTo>
                      <a:pt x="30" y="0"/>
                    </a:lnTo>
                    <a:lnTo>
                      <a:pt x="27" y="0"/>
                    </a:lnTo>
                    <a:lnTo>
                      <a:pt x="26" y="0"/>
                    </a:lnTo>
                    <a:lnTo>
                      <a:pt x="25" y="0"/>
                    </a:lnTo>
                    <a:lnTo>
                      <a:pt x="24" y="0"/>
                    </a:lnTo>
                    <a:lnTo>
                      <a:pt x="23" y="0"/>
                    </a:lnTo>
                    <a:lnTo>
                      <a:pt x="22" y="0"/>
                    </a:lnTo>
                    <a:lnTo>
                      <a:pt x="19" y="0"/>
                    </a:lnTo>
                    <a:lnTo>
                      <a:pt x="18" y="0"/>
                    </a:lnTo>
                    <a:lnTo>
                      <a:pt x="17" y="0"/>
                    </a:lnTo>
                    <a:lnTo>
                      <a:pt x="16" y="0"/>
                    </a:lnTo>
                    <a:lnTo>
                      <a:pt x="15" y="0"/>
                    </a:lnTo>
                    <a:lnTo>
                      <a:pt x="13" y="0"/>
                    </a:lnTo>
                    <a:lnTo>
                      <a:pt x="12" y="0"/>
                    </a:lnTo>
                    <a:lnTo>
                      <a:pt x="10" y="0"/>
                    </a:lnTo>
                    <a:lnTo>
                      <a:pt x="9" y="0"/>
                    </a:lnTo>
                    <a:lnTo>
                      <a:pt x="8" y="0"/>
                    </a:lnTo>
                    <a:lnTo>
                      <a:pt x="7" y="1"/>
                    </a:lnTo>
                    <a:lnTo>
                      <a:pt x="5" y="1"/>
                    </a:lnTo>
                    <a:lnTo>
                      <a:pt x="4" y="1"/>
                    </a:lnTo>
                    <a:lnTo>
                      <a:pt x="3" y="1"/>
                    </a:lnTo>
                    <a:lnTo>
                      <a:pt x="2" y="2"/>
                    </a:lnTo>
                    <a:lnTo>
                      <a:pt x="4" y="3"/>
                    </a:lnTo>
                    <a:lnTo>
                      <a:pt x="2" y="2"/>
                    </a:lnTo>
                    <a:lnTo>
                      <a:pt x="1" y="2"/>
                    </a:lnTo>
                    <a:lnTo>
                      <a:pt x="0" y="3"/>
                    </a:lnTo>
                    <a:lnTo>
                      <a:pt x="0" y="4"/>
                    </a:lnTo>
                    <a:lnTo>
                      <a:pt x="0" y="6"/>
                    </a:lnTo>
                    <a:lnTo>
                      <a:pt x="1" y="6"/>
                    </a:lnTo>
                    <a:lnTo>
                      <a:pt x="1" y="7"/>
                    </a:lnTo>
                    <a:lnTo>
                      <a:pt x="2" y="7"/>
                    </a:lnTo>
                    <a:lnTo>
                      <a:pt x="3" y="7"/>
                    </a:lnTo>
                    <a:lnTo>
                      <a:pt x="0" y="4"/>
                    </a:lnTo>
                    <a:close/>
                  </a:path>
                </a:pathLst>
              </a:custGeom>
              <a:solidFill>
                <a:srgbClr val="000000"/>
              </a:solidFill>
              <a:ln w="9525">
                <a:noFill/>
                <a:round/>
                <a:headEnd/>
                <a:tailEnd/>
              </a:ln>
            </p:spPr>
            <p:txBody>
              <a:bodyPr/>
              <a:lstStyle/>
              <a:p>
                <a:endParaRPr lang="en-GB"/>
              </a:p>
            </p:txBody>
          </p:sp>
          <p:sp>
            <p:nvSpPr>
              <p:cNvPr id="585" name="Freeform 498"/>
              <p:cNvSpPr>
                <a:spLocks/>
              </p:cNvSpPr>
              <p:nvPr/>
            </p:nvSpPr>
            <p:spPr bwMode="auto">
              <a:xfrm>
                <a:off x="3328" y="2164"/>
                <a:ext cx="4" cy="10"/>
              </a:xfrm>
              <a:custGeom>
                <a:avLst/>
                <a:gdLst>
                  <a:gd name="T0" fmla="*/ 1 w 8"/>
                  <a:gd name="T1" fmla="*/ 0 h 18"/>
                  <a:gd name="T2" fmla="*/ 0 w 8"/>
                  <a:gd name="T3" fmla="*/ 1 h 18"/>
                  <a:gd name="T4" fmla="*/ 1 w 8"/>
                  <a:gd name="T5" fmla="*/ 6 h 18"/>
                  <a:gd name="T6" fmla="*/ 2 w 8"/>
                  <a:gd name="T7" fmla="*/ 5 h 18"/>
                  <a:gd name="T8" fmla="*/ 1 w 8"/>
                  <a:gd name="T9" fmla="*/ 1 h 18"/>
                  <a:gd name="T10" fmla="*/ 1 w 8"/>
                  <a:gd name="T11" fmla="*/ 2 h 18"/>
                  <a:gd name="T12" fmla="*/ 1 w 8"/>
                  <a:gd name="T13" fmla="*/ 1 h 18"/>
                  <a:gd name="T14" fmla="*/ 1 w 8"/>
                  <a:gd name="T15" fmla="*/ 1 h 18"/>
                  <a:gd name="T16" fmla="*/ 1 w 8"/>
                  <a:gd name="T17" fmla="*/ 0 h 18"/>
                  <a:gd name="T18" fmla="*/ 1 w 8"/>
                  <a:gd name="T19" fmla="*/ 0 h 18"/>
                  <a:gd name="T20" fmla="*/ 1 w 8"/>
                  <a:gd name="T21" fmla="*/ 0 h 18"/>
                  <a:gd name="T22" fmla="*/ 0 w 8"/>
                  <a:gd name="T23" fmla="*/ 0 h 18"/>
                  <a:gd name="T24" fmla="*/ 0 w 8"/>
                  <a:gd name="T25" fmla="*/ 1 h 18"/>
                  <a:gd name="T26" fmla="*/ 0 w 8"/>
                  <a:gd name="T27" fmla="*/ 1 h 18"/>
                  <a:gd name="T28" fmla="*/ 1 w 8"/>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8"/>
                  <a:gd name="T47" fmla="*/ 8 w 8"/>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8">
                    <a:moveTo>
                      <a:pt x="1" y="0"/>
                    </a:moveTo>
                    <a:lnTo>
                      <a:pt x="0" y="2"/>
                    </a:lnTo>
                    <a:lnTo>
                      <a:pt x="4" y="18"/>
                    </a:lnTo>
                    <a:lnTo>
                      <a:pt x="8" y="17"/>
                    </a:lnTo>
                    <a:lnTo>
                      <a:pt x="5" y="1"/>
                    </a:lnTo>
                    <a:lnTo>
                      <a:pt x="2" y="5"/>
                    </a:lnTo>
                    <a:lnTo>
                      <a:pt x="5" y="1"/>
                    </a:lnTo>
                    <a:lnTo>
                      <a:pt x="4" y="1"/>
                    </a:lnTo>
                    <a:lnTo>
                      <a:pt x="4" y="0"/>
                    </a:lnTo>
                    <a:lnTo>
                      <a:pt x="2" y="0"/>
                    </a:lnTo>
                    <a:lnTo>
                      <a:pt x="1" y="0"/>
                    </a:lnTo>
                    <a:lnTo>
                      <a:pt x="0" y="0"/>
                    </a:lnTo>
                    <a:lnTo>
                      <a:pt x="0" y="1"/>
                    </a:lnTo>
                    <a:lnTo>
                      <a:pt x="0" y="2"/>
                    </a:lnTo>
                    <a:lnTo>
                      <a:pt x="1" y="0"/>
                    </a:lnTo>
                    <a:close/>
                  </a:path>
                </a:pathLst>
              </a:custGeom>
              <a:solidFill>
                <a:srgbClr val="000000"/>
              </a:solidFill>
              <a:ln w="9525">
                <a:noFill/>
                <a:round/>
                <a:headEnd/>
                <a:tailEnd/>
              </a:ln>
            </p:spPr>
            <p:txBody>
              <a:bodyPr/>
              <a:lstStyle/>
              <a:p>
                <a:endParaRPr lang="en-GB"/>
              </a:p>
            </p:txBody>
          </p:sp>
          <p:sp>
            <p:nvSpPr>
              <p:cNvPr id="586" name="Freeform 499"/>
              <p:cNvSpPr>
                <a:spLocks/>
              </p:cNvSpPr>
              <p:nvPr/>
            </p:nvSpPr>
            <p:spPr bwMode="auto">
              <a:xfrm>
                <a:off x="3287" y="2173"/>
                <a:ext cx="20" cy="19"/>
              </a:xfrm>
              <a:custGeom>
                <a:avLst/>
                <a:gdLst>
                  <a:gd name="T0" fmla="*/ 9 w 40"/>
                  <a:gd name="T1" fmla="*/ 0 h 38"/>
                  <a:gd name="T2" fmla="*/ 9 w 40"/>
                  <a:gd name="T3" fmla="*/ 1 h 38"/>
                  <a:gd name="T4" fmla="*/ 7 w 40"/>
                  <a:gd name="T5" fmla="*/ 1 h 38"/>
                  <a:gd name="T6" fmla="*/ 7 w 40"/>
                  <a:gd name="T7" fmla="*/ 1 h 38"/>
                  <a:gd name="T8" fmla="*/ 6 w 40"/>
                  <a:gd name="T9" fmla="*/ 2 h 38"/>
                  <a:gd name="T10" fmla="*/ 5 w 40"/>
                  <a:gd name="T11" fmla="*/ 2 h 38"/>
                  <a:gd name="T12" fmla="*/ 5 w 40"/>
                  <a:gd name="T13" fmla="*/ 3 h 38"/>
                  <a:gd name="T14" fmla="*/ 5 w 40"/>
                  <a:gd name="T15" fmla="*/ 3 h 38"/>
                  <a:gd name="T16" fmla="*/ 4 w 40"/>
                  <a:gd name="T17" fmla="*/ 4 h 38"/>
                  <a:gd name="T18" fmla="*/ 3 w 40"/>
                  <a:gd name="T19" fmla="*/ 5 h 38"/>
                  <a:gd name="T20" fmla="*/ 3 w 40"/>
                  <a:gd name="T21" fmla="*/ 5 h 38"/>
                  <a:gd name="T22" fmla="*/ 3 w 40"/>
                  <a:gd name="T23" fmla="*/ 5 h 38"/>
                  <a:gd name="T24" fmla="*/ 2 w 40"/>
                  <a:gd name="T25" fmla="*/ 6 h 38"/>
                  <a:gd name="T26" fmla="*/ 1 w 40"/>
                  <a:gd name="T27" fmla="*/ 7 h 38"/>
                  <a:gd name="T28" fmla="*/ 1 w 40"/>
                  <a:gd name="T29" fmla="*/ 7 h 38"/>
                  <a:gd name="T30" fmla="*/ 1 w 40"/>
                  <a:gd name="T31" fmla="*/ 9 h 38"/>
                  <a:gd name="T32" fmla="*/ 0 w 40"/>
                  <a:gd name="T33" fmla="*/ 9 h 38"/>
                  <a:gd name="T34" fmla="*/ 1 w 40"/>
                  <a:gd name="T35" fmla="*/ 10 h 38"/>
                  <a:gd name="T36" fmla="*/ 1 w 40"/>
                  <a:gd name="T37" fmla="*/ 9 h 38"/>
                  <a:gd name="T38" fmla="*/ 3 w 40"/>
                  <a:gd name="T39" fmla="*/ 8 h 38"/>
                  <a:gd name="T40" fmla="*/ 3 w 40"/>
                  <a:gd name="T41" fmla="*/ 7 h 38"/>
                  <a:gd name="T42" fmla="*/ 3 w 40"/>
                  <a:gd name="T43" fmla="*/ 6 h 38"/>
                  <a:gd name="T44" fmla="*/ 3 w 40"/>
                  <a:gd name="T45" fmla="*/ 6 h 38"/>
                  <a:gd name="T46" fmla="*/ 4 w 40"/>
                  <a:gd name="T47" fmla="*/ 5 h 38"/>
                  <a:gd name="T48" fmla="*/ 5 w 40"/>
                  <a:gd name="T49" fmla="*/ 5 h 38"/>
                  <a:gd name="T50" fmla="*/ 5 w 40"/>
                  <a:gd name="T51" fmla="*/ 5 h 38"/>
                  <a:gd name="T52" fmla="*/ 5 w 40"/>
                  <a:gd name="T53" fmla="*/ 4 h 38"/>
                  <a:gd name="T54" fmla="*/ 6 w 40"/>
                  <a:gd name="T55" fmla="*/ 3 h 38"/>
                  <a:gd name="T56" fmla="*/ 6 w 40"/>
                  <a:gd name="T57" fmla="*/ 3 h 38"/>
                  <a:gd name="T58" fmla="*/ 7 w 40"/>
                  <a:gd name="T59" fmla="*/ 2 h 38"/>
                  <a:gd name="T60" fmla="*/ 8 w 40"/>
                  <a:gd name="T61" fmla="*/ 2 h 38"/>
                  <a:gd name="T62" fmla="*/ 9 w 40"/>
                  <a:gd name="T63" fmla="*/ 1 h 38"/>
                  <a:gd name="T64" fmla="*/ 10 w 40"/>
                  <a:gd name="T65" fmla="*/ 1 h 38"/>
                  <a:gd name="T66" fmla="*/ 9 w 40"/>
                  <a:gd name="T67" fmla="*/ 1 h 38"/>
                  <a:gd name="T68" fmla="*/ 10 w 40"/>
                  <a:gd name="T69" fmla="*/ 1 h 38"/>
                  <a:gd name="T70" fmla="*/ 10 w 40"/>
                  <a:gd name="T71" fmla="*/ 1 h 38"/>
                  <a:gd name="T72" fmla="*/ 10 w 40"/>
                  <a:gd name="T73" fmla="*/ 0 h 38"/>
                  <a:gd name="T74" fmla="*/ 9 w 40"/>
                  <a:gd name="T75" fmla="*/ 0 h 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38"/>
                  <a:gd name="T116" fmla="*/ 40 w 40"/>
                  <a:gd name="T117" fmla="*/ 38 h 3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38">
                    <a:moveTo>
                      <a:pt x="40" y="1"/>
                    </a:moveTo>
                    <a:lnTo>
                      <a:pt x="36" y="0"/>
                    </a:lnTo>
                    <a:lnTo>
                      <a:pt x="35" y="1"/>
                    </a:lnTo>
                    <a:lnTo>
                      <a:pt x="34" y="3"/>
                    </a:lnTo>
                    <a:lnTo>
                      <a:pt x="32" y="4"/>
                    </a:lnTo>
                    <a:lnTo>
                      <a:pt x="31" y="4"/>
                    </a:lnTo>
                    <a:lnTo>
                      <a:pt x="29" y="5"/>
                    </a:lnTo>
                    <a:lnTo>
                      <a:pt x="28" y="6"/>
                    </a:lnTo>
                    <a:lnTo>
                      <a:pt x="27" y="7"/>
                    </a:lnTo>
                    <a:lnTo>
                      <a:pt x="26" y="8"/>
                    </a:lnTo>
                    <a:lnTo>
                      <a:pt x="24" y="9"/>
                    </a:lnTo>
                    <a:lnTo>
                      <a:pt x="23" y="9"/>
                    </a:lnTo>
                    <a:lnTo>
                      <a:pt x="21" y="11"/>
                    </a:lnTo>
                    <a:lnTo>
                      <a:pt x="20" y="12"/>
                    </a:lnTo>
                    <a:lnTo>
                      <a:pt x="19" y="13"/>
                    </a:lnTo>
                    <a:lnTo>
                      <a:pt x="18" y="14"/>
                    </a:lnTo>
                    <a:lnTo>
                      <a:pt x="17" y="15"/>
                    </a:lnTo>
                    <a:lnTo>
                      <a:pt x="16" y="16"/>
                    </a:lnTo>
                    <a:lnTo>
                      <a:pt x="14" y="17"/>
                    </a:lnTo>
                    <a:lnTo>
                      <a:pt x="13" y="19"/>
                    </a:lnTo>
                    <a:lnTo>
                      <a:pt x="12" y="20"/>
                    </a:lnTo>
                    <a:lnTo>
                      <a:pt x="11" y="21"/>
                    </a:lnTo>
                    <a:lnTo>
                      <a:pt x="10" y="22"/>
                    </a:lnTo>
                    <a:lnTo>
                      <a:pt x="10" y="23"/>
                    </a:lnTo>
                    <a:lnTo>
                      <a:pt x="9" y="24"/>
                    </a:lnTo>
                    <a:lnTo>
                      <a:pt x="8" y="26"/>
                    </a:lnTo>
                    <a:lnTo>
                      <a:pt x="6" y="27"/>
                    </a:lnTo>
                    <a:lnTo>
                      <a:pt x="5" y="28"/>
                    </a:lnTo>
                    <a:lnTo>
                      <a:pt x="4" y="29"/>
                    </a:lnTo>
                    <a:lnTo>
                      <a:pt x="3" y="30"/>
                    </a:lnTo>
                    <a:lnTo>
                      <a:pt x="3" y="32"/>
                    </a:lnTo>
                    <a:lnTo>
                      <a:pt x="2" y="34"/>
                    </a:lnTo>
                    <a:lnTo>
                      <a:pt x="1" y="35"/>
                    </a:lnTo>
                    <a:lnTo>
                      <a:pt x="0" y="36"/>
                    </a:lnTo>
                    <a:lnTo>
                      <a:pt x="4" y="38"/>
                    </a:lnTo>
                    <a:lnTo>
                      <a:pt x="5" y="37"/>
                    </a:lnTo>
                    <a:lnTo>
                      <a:pt x="5" y="36"/>
                    </a:lnTo>
                    <a:lnTo>
                      <a:pt x="6" y="35"/>
                    </a:lnTo>
                    <a:lnTo>
                      <a:pt x="8" y="34"/>
                    </a:lnTo>
                    <a:lnTo>
                      <a:pt x="9" y="32"/>
                    </a:lnTo>
                    <a:lnTo>
                      <a:pt x="9" y="31"/>
                    </a:lnTo>
                    <a:lnTo>
                      <a:pt x="10" y="30"/>
                    </a:lnTo>
                    <a:lnTo>
                      <a:pt x="11" y="29"/>
                    </a:lnTo>
                    <a:lnTo>
                      <a:pt x="12" y="27"/>
                    </a:lnTo>
                    <a:lnTo>
                      <a:pt x="13" y="26"/>
                    </a:lnTo>
                    <a:lnTo>
                      <a:pt x="14" y="26"/>
                    </a:lnTo>
                    <a:lnTo>
                      <a:pt x="14" y="24"/>
                    </a:lnTo>
                    <a:lnTo>
                      <a:pt x="16" y="23"/>
                    </a:lnTo>
                    <a:lnTo>
                      <a:pt x="17" y="22"/>
                    </a:lnTo>
                    <a:lnTo>
                      <a:pt x="18" y="21"/>
                    </a:lnTo>
                    <a:lnTo>
                      <a:pt x="19" y="20"/>
                    </a:lnTo>
                    <a:lnTo>
                      <a:pt x="20" y="19"/>
                    </a:lnTo>
                    <a:lnTo>
                      <a:pt x="21" y="17"/>
                    </a:lnTo>
                    <a:lnTo>
                      <a:pt x="23" y="16"/>
                    </a:lnTo>
                    <a:lnTo>
                      <a:pt x="24" y="15"/>
                    </a:lnTo>
                    <a:lnTo>
                      <a:pt x="25" y="15"/>
                    </a:lnTo>
                    <a:lnTo>
                      <a:pt x="26" y="14"/>
                    </a:lnTo>
                    <a:lnTo>
                      <a:pt x="27" y="13"/>
                    </a:lnTo>
                    <a:lnTo>
                      <a:pt x="28" y="12"/>
                    </a:lnTo>
                    <a:lnTo>
                      <a:pt x="29" y="11"/>
                    </a:lnTo>
                    <a:lnTo>
                      <a:pt x="31" y="11"/>
                    </a:lnTo>
                    <a:lnTo>
                      <a:pt x="32" y="9"/>
                    </a:lnTo>
                    <a:lnTo>
                      <a:pt x="34" y="8"/>
                    </a:lnTo>
                    <a:lnTo>
                      <a:pt x="35" y="7"/>
                    </a:lnTo>
                    <a:lnTo>
                      <a:pt x="36" y="6"/>
                    </a:lnTo>
                    <a:lnTo>
                      <a:pt x="38" y="6"/>
                    </a:lnTo>
                    <a:lnTo>
                      <a:pt x="39" y="5"/>
                    </a:lnTo>
                    <a:lnTo>
                      <a:pt x="35" y="4"/>
                    </a:lnTo>
                    <a:lnTo>
                      <a:pt x="39" y="5"/>
                    </a:lnTo>
                    <a:lnTo>
                      <a:pt x="40" y="5"/>
                    </a:lnTo>
                    <a:lnTo>
                      <a:pt x="40" y="4"/>
                    </a:lnTo>
                    <a:lnTo>
                      <a:pt x="40" y="3"/>
                    </a:lnTo>
                    <a:lnTo>
                      <a:pt x="40" y="1"/>
                    </a:lnTo>
                    <a:lnTo>
                      <a:pt x="39" y="0"/>
                    </a:lnTo>
                    <a:lnTo>
                      <a:pt x="38" y="0"/>
                    </a:lnTo>
                    <a:lnTo>
                      <a:pt x="36" y="0"/>
                    </a:lnTo>
                    <a:lnTo>
                      <a:pt x="40" y="1"/>
                    </a:lnTo>
                    <a:close/>
                  </a:path>
                </a:pathLst>
              </a:custGeom>
              <a:solidFill>
                <a:srgbClr val="000000"/>
              </a:solidFill>
              <a:ln w="9525">
                <a:noFill/>
                <a:round/>
                <a:headEnd/>
                <a:tailEnd/>
              </a:ln>
            </p:spPr>
            <p:txBody>
              <a:bodyPr/>
              <a:lstStyle/>
              <a:p>
                <a:endParaRPr lang="en-GB"/>
              </a:p>
            </p:txBody>
          </p:sp>
          <p:sp>
            <p:nvSpPr>
              <p:cNvPr id="587" name="Freeform 500"/>
              <p:cNvSpPr>
                <a:spLocks/>
              </p:cNvSpPr>
              <p:nvPr/>
            </p:nvSpPr>
            <p:spPr bwMode="auto">
              <a:xfrm>
                <a:off x="3305" y="2174"/>
                <a:ext cx="6" cy="9"/>
              </a:xfrm>
              <a:custGeom>
                <a:avLst/>
                <a:gdLst>
                  <a:gd name="T0" fmla="*/ 3 w 13"/>
                  <a:gd name="T1" fmla="*/ 4 h 19"/>
                  <a:gd name="T2" fmla="*/ 3 w 13"/>
                  <a:gd name="T3" fmla="*/ 3 h 19"/>
                  <a:gd name="T4" fmla="*/ 1 w 13"/>
                  <a:gd name="T5" fmla="*/ 0 h 19"/>
                  <a:gd name="T6" fmla="*/ 0 w 13"/>
                  <a:gd name="T7" fmla="*/ 0 h 19"/>
                  <a:gd name="T8" fmla="*/ 2 w 13"/>
                  <a:gd name="T9" fmla="*/ 4 h 19"/>
                  <a:gd name="T10" fmla="*/ 2 w 13"/>
                  <a:gd name="T11" fmla="*/ 3 h 19"/>
                  <a:gd name="T12" fmla="*/ 2 w 13"/>
                  <a:gd name="T13" fmla="*/ 4 h 19"/>
                  <a:gd name="T14" fmla="*/ 2 w 13"/>
                  <a:gd name="T15" fmla="*/ 4 h 19"/>
                  <a:gd name="T16" fmla="*/ 2 w 13"/>
                  <a:gd name="T17" fmla="*/ 4 h 19"/>
                  <a:gd name="T18" fmla="*/ 2 w 13"/>
                  <a:gd name="T19" fmla="*/ 4 h 19"/>
                  <a:gd name="T20" fmla="*/ 3 w 13"/>
                  <a:gd name="T21" fmla="*/ 4 h 19"/>
                  <a:gd name="T22" fmla="*/ 3 w 13"/>
                  <a:gd name="T23" fmla="*/ 4 h 19"/>
                  <a:gd name="T24" fmla="*/ 3 w 13"/>
                  <a:gd name="T25" fmla="*/ 4 h 19"/>
                  <a:gd name="T26" fmla="*/ 3 w 13"/>
                  <a:gd name="T27" fmla="*/ 4 h 19"/>
                  <a:gd name="T28" fmla="*/ 3 w 13"/>
                  <a:gd name="T29" fmla="*/ 3 h 19"/>
                  <a:gd name="T30" fmla="*/ 3 w 13"/>
                  <a:gd name="T31" fmla="*/ 4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19"/>
                  <a:gd name="T50" fmla="*/ 13 w 13"/>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19">
                    <a:moveTo>
                      <a:pt x="12" y="18"/>
                    </a:moveTo>
                    <a:lnTo>
                      <a:pt x="13" y="15"/>
                    </a:lnTo>
                    <a:lnTo>
                      <a:pt x="5" y="0"/>
                    </a:lnTo>
                    <a:lnTo>
                      <a:pt x="0" y="3"/>
                    </a:lnTo>
                    <a:lnTo>
                      <a:pt x="8" y="18"/>
                    </a:lnTo>
                    <a:lnTo>
                      <a:pt x="9" y="14"/>
                    </a:lnTo>
                    <a:lnTo>
                      <a:pt x="8" y="18"/>
                    </a:lnTo>
                    <a:lnTo>
                      <a:pt x="9" y="18"/>
                    </a:lnTo>
                    <a:lnTo>
                      <a:pt x="9" y="19"/>
                    </a:lnTo>
                    <a:lnTo>
                      <a:pt x="11" y="19"/>
                    </a:lnTo>
                    <a:lnTo>
                      <a:pt x="12" y="19"/>
                    </a:lnTo>
                    <a:lnTo>
                      <a:pt x="12" y="18"/>
                    </a:lnTo>
                    <a:lnTo>
                      <a:pt x="13" y="18"/>
                    </a:lnTo>
                    <a:lnTo>
                      <a:pt x="13" y="16"/>
                    </a:lnTo>
                    <a:lnTo>
                      <a:pt x="13" y="15"/>
                    </a:lnTo>
                    <a:lnTo>
                      <a:pt x="12" y="18"/>
                    </a:lnTo>
                    <a:close/>
                  </a:path>
                </a:pathLst>
              </a:custGeom>
              <a:solidFill>
                <a:srgbClr val="000000"/>
              </a:solidFill>
              <a:ln w="9525">
                <a:noFill/>
                <a:round/>
                <a:headEnd/>
                <a:tailEnd/>
              </a:ln>
            </p:spPr>
            <p:txBody>
              <a:bodyPr/>
              <a:lstStyle/>
              <a:p>
                <a:endParaRPr lang="en-GB"/>
              </a:p>
            </p:txBody>
          </p:sp>
          <p:sp>
            <p:nvSpPr>
              <p:cNvPr id="588" name="Freeform 501"/>
              <p:cNvSpPr>
                <a:spLocks/>
              </p:cNvSpPr>
              <p:nvPr/>
            </p:nvSpPr>
            <p:spPr bwMode="auto">
              <a:xfrm>
                <a:off x="3294" y="2181"/>
                <a:ext cx="17" cy="16"/>
              </a:xfrm>
              <a:custGeom>
                <a:avLst/>
                <a:gdLst>
                  <a:gd name="T0" fmla="*/ 1 w 34"/>
                  <a:gd name="T1" fmla="*/ 7 h 34"/>
                  <a:gd name="T2" fmla="*/ 1 w 34"/>
                  <a:gd name="T3" fmla="*/ 7 h 34"/>
                  <a:gd name="T4" fmla="*/ 1 w 34"/>
                  <a:gd name="T5" fmla="*/ 6 h 34"/>
                  <a:gd name="T6" fmla="*/ 2 w 34"/>
                  <a:gd name="T7" fmla="*/ 6 h 34"/>
                  <a:gd name="T8" fmla="*/ 2 w 34"/>
                  <a:gd name="T9" fmla="*/ 5 h 34"/>
                  <a:gd name="T10" fmla="*/ 3 w 34"/>
                  <a:gd name="T11" fmla="*/ 5 h 34"/>
                  <a:gd name="T12" fmla="*/ 3 w 34"/>
                  <a:gd name="T13" fmla="*/ 4 h 34"/>
                  <a:gd name="T14" fmla="*/ 3 w 34"/>
                  <a:gd name="T15" fmla="*/ 4 h 34"/>
                  <a:gd name="T16" fmla="*/ 4 w 34"/>
                  <a:gd name="T17" fmla="*/ 4 h 34"/>
                  <a:gd name="T18" fmla="*/ 5 w 34"/>
                  <a:gd name="T19" fmla="*/ 3 h 34"/>
                  <a:gd name="T20" fmla="*/ 5 w 34"/>
                  <a:gd name="T21" fmla="*/ 3 h 34"/>
                  <a:gd name="T22" fmla="*/ 6 w 34"/>
                  <a:gd name="T23" fmla="*/ 2 h 34"/>
                  <a:gd name="T24" fmla="*/ 6 w 34"/>
                  <a:gd name="T25" fmla="*/ 2 h 34"/>
                  <a:gd name="T26" fmla="*/ 7 w 34"/>
                  <a:gd name="T27" fmla="*/ 1 h 34"/>
                  <a:gd name="T28" fmla="*/ 7 w 34"/>
                  <a:gd name="T29" fmla="*/ 1 h 34"/>
                  <a:gd name="T30" fmla="*/ 9 w 34"/>
                  <a:gd name="T31" fmla="*/ 1 h 34"/>
                  <a:gd name="T32" fmla="*/ 7 w 34"/>
                  <a:gd name="T33" fmla="*/ 0 h 34"/>
                  <a:gd name="T34" fmla="*/ 7 w 34"/>
                  <a:gd name="T35" fmla="*/ 0 h 34"/>
                  <a:gd name="T36" fmla="*/ 6 w 34"/>
                  <a:gd name="T37" fmla="*/ 0 h 34"/>
                  <a:gd name="T38" fmla="*/ 6 w 34"/>
                  <a:gd name="T39" fmla="*/ 1 h 34"/>
                  <a:gd name="T40" fmla="*/ 5 w 34"/>
                  <a:gd name="T41" fmla="*/ 1 h 34"/>
                  <a:gd name="T42" fmla="*/ 5 w 34"/>
                  <a:gd name="T43" fmla="*/ 1 h 34"/>
                  <a:gd name="T44" fmla="*/ 4 w 34"/>
                  <a:gd name="T45" fmla="*/ 2 h 34"/>
                  <a:gd name="T46" fmla="*/ 3 w 34"/>
                  <a:gd name="T47" fmla="*/ 3 h 34"/>
                  <a:gd name="T48" fmla="*/ 3 w 34"/>
                  <a:gd name="T49" fmla="*/ 3 h 34"/>
                  <a:gd name="T50" fmla="*/ 2 w 34"/>
                  <a:gd name="T51" fmla="*/ 3 h 34"/>
                  <a:gd name="T52" fmla="*/ 2 w 34"/>
                  <a:gd name="T53" fmla="*/ 4 h 34"/>
                  <a:gd name="T54" fmla="*/ 1 w 34"/>
                  <a:gd name="T55" fmla="*/ 4 h 34"/>
                  <a:gd name="T56" fmla="*/ 1 w 34"/>
                  <a:gd name="T57" fmla="*/ 5 h 34"/>
                  <a:gd name="T58" fmla="*/ 1 w 34"/>
                  <a:gd name="T59" fmla="*/ 5 h 34"/>
                  <a:gd name="T60" fmla="*/ 1 w 34"/>
                  <a:gd name="T61" fmla="*/ 6 h 34"/>
                  <a:gd name="T62" fmla="*/ 1 w 34"/>
                  <a:gd name="T63" fmla="*/ 6 h 34"/>
                  <a:gd name="T64" fmla="*/ 1 w 34"/>
                  <a:gd name="T65" fmla="*/ 7 h 34"/>
                  <a:gd name="T66" fmla="*/ 0 w 34"/>
                  <a:gd name="T67" fmla="*/ 7 h 34"/>
                  <a:gd name="T68" fmla="*/ 1 w 34"/>
                  <a:gd name="T69" fmla="*/ 7 h 34"/>
                  <a:gd name="T70" fmla="*/ 1 w 34"/>
                  <a:gd name="T71" fmla="*/ 8 h 34"/>
                  <a:gd name="T72" fmla="*/ 1 w 34"/>
                  <a:gd name="T73" fmla="*/ 7 h 34"/>
                  <a:gd name="T74" fmla="*/ 1 w 34"/>
                  <a:gd name="T75" fmla="*/ 7 h 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34"/>
                  <a:gd name="T116" fmla="*/ 34 w 34"/>
                  <a:gd name="T117" fmla="*/ 34 h 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34">
                    <a:moveTo>
                      <a:pt x="1" y="32"/>
                    </a:moveTo>
                    <a:lnTo>
                      <a:pt x="5" y="32"/>
                    </a:lnTo>
                    <a:lnTo>
                      <a:pt x="6" y="31"/>
                    </a:lnTo>
                    <a:lnTo>
                      <a:pt x="6" y="30"/>
                    </a:lnTo>
                    <a:lnTo>
                      <a:pt x="7" y="29"/>
                    </a:lnTo>
                    <a:lnTo>
                      <a:pt x="7" y="28"/>
                    </a:lnTo>
                    <a:lnTo>
                      <a:pt x="8" y="27"/>
                    </a:lnTo>
                    <a:lnTo>
                      <a:pt x="10" y="26"/>
                    </a:lnTo>
                    <a:lnTo>
                      <a:pt x="10" y="24"/>
                    </a:lnTo>
                    <a:lnTo>
                      <a:pt x="11" y="23"/>
                    </a:lnTo>
                    <a:lnTo>
                      <a:pt x="12" y="23"/>
                    </a:lnTo>
                    <a:lnTo>
                      <a:pt x="12" y="22"/>
                    </a:lnTo>
                    <a:lnTo>
                      <a:pt x="13" y="21"/>
                    </a:lnTo>
                    <a:lnTo>
                      <a:pt x="14" y="20"/>
                    </a:lnTo>
                    <a:lnTo>
                      <a:pt x="14" y="19"/>
                    </a:lnTo>
                    <a:lnTo>
                      <a:pt x="15" y="19"/>
                    </a:lnTo>
                    <a:lnTo>
                      <a:pt x="16" y="17"/>
                    </a:lnTo>
                    <a:lnTo>
                      <a:pt x="18" y="16"/>
                    </a:lnTo>
                    <a:lnTo>
                      <a:pt x="19" y="15"/>
                    </a:lnTo>
                    <a:lnTo>
                      <a:pt x="20" y="14"/>
                    </a:lnTo>
                    <a:lnTo>
                      <a:pt x="21" y="13"/>
                    </a:lnTo>
                    <a:lnTo>
                      <a:pt x="22" y="12"/>
                    </a:lnTo>
                    <a:lnTo>
                      <a:pt x="23" y="12"/>
                    </a:lnTo>
                    <a:lnTo>
                      <a:pt x="25" y="11"/>
                    </a:lnTo>
                    <a:lnTo>
                      <a:pt x="25" y="9"/>
                    </a:lnTo>
                    <a:lnTo>
                      <a:pt x="26" y="9"/>
                    </a:lnTo>
                    <a:lnTo>
                      <a:pt x="27" y="8"/>
                    </a:lnTo>
                    <a:lnTo>
                      <a:pt x="28" y="7"/>
                    </a:lnTo>
                    <a:lnTo>
                      <a:pt x="29" y="7"/>
                    </a:lnTo>
                    <a:lnTo>
                      <a:pt x="30" y="6"/>
                    </a:lnTo>
                    <a:lnTo>
                      <a:pt x="31" y="6"/>
                    </a:lnTo>
                    <a:lnTo>
                      <a:pt x="33" y="5"/>
                    </a:lnTo>
                    <a:lnTo>
                      <a:pt x="34" y="4"/>
                    </a:lnTo>
                    <a:lnTo>
                      <a:pt x="31" y="0"/>
                    </a:lnTo>
                    <a:lnTo>
                      <a:pt x="30" y="0"/>
                    </a:lnTo>
                    <a:lnTo>
                      <a:pt x="29" y="1"/>
                    </a:lnTo>
                    <a:lnTo>
                      <a:pt x="28" y="2"/>
                    </a:lnTo>
                    <a:lnTo>
                      <a:pt x="27" y="2"/>
                    </a:lnTo>
                    <a:lnTo>
                      <a:pt x="26" y="4"/>
                    </a:lnTo>
                    <a:lnTo>
                      <a:pt x="25" y="5"/>
                    </a:lnTo>
                    <a:lnTo>
                      <a:pt x="23" y="5"/>
                    </a:lnTo>
                    <a:lnTo>
                      <a:pt x="22" y="6"/>
                    </a:lnTo>
                    <a:lnTo>
                      <a:pt x="21" y="7"/>
                    </a:lnTo>
                    <a:lnTo>
                      <a:pt x="20" y="7"/>
                    </a:lnTo>
                    <a:lnTo>
                      <a:pt x="19" y="8"/>
                    </a:lnTo>
                    <a:lnTo>
                      <a:pt x="18" y="9"/>
                    </a:lnTo>
                    <a:lnTo>
                      <a:pt x="16" y="11"/>
                    </a:lnTo>
                    <a:lnTo>
                      <a:pt x="15" y="12"/>
                    </a:lnTo>
                    <a:lnTo>
                      <a:pt x="14" y="13"/>
                    </a:lnTo>
                    <a:lnTo>
                      <a:pt x="13" y="14"/>
                    </a:lnTo>
                    <a:lnTo>
                      <a:pt x="12" y="15"/>
                    </a:lnTo>
                    <a:lnTo>
                      <a:pt x="11" y="15"/>
                    </a:lnTo>
                    <a:lnTo>
                      <a:pt x="11" y="16"/>
                    </a:lnTo>
                    <a:lnTo>
                      <a:pt x="10" y="17"/>
                    </a:lnTo>
                    <a:lnTo>
                      <a:pt x="8" y="19"/>
                    </a:lnTo>
                    <a:lnTo>
                      <a:pt x="7" y="20"/>
                    </a:lnTo>
                    <a:lnTo>
                      <a:pt x="7" y="21"/>
                    </a:lnTo>
                    <a:lnTo>
                      <a:pt x="6" y="22"/>
                    </a:lnTo>
                    <a:lnTo>
                      <a:pt x="5" y="23"/>
                    </a:lnTo>
                    <a:lnTo>
                      <a:pt x="5" y="24"/>
                    </a:lnTo>
                    <a:lnTo>
                      <a:pt x="4" y="26"/>
                    </a:lnTo>
                    <a:lnTo>
                      <a:pt x="3" y="26"/>
                    </a:lnTo>
                    <a:lnTo>
                      <a:pt x="3" y="27"/>
                    </a:lnTo>
                    <a:lnTo>
                      <a:pt x="1" y="28"/>
                    </a:lnTo>
                    <a:lnTo>
                      <a:pt x="0" y="29"/>
                    </a:lnTo>
                    <a:lnTo>
                      <a:pt x="4" y="29"/>
                    </a:lnTo>
                    <a:lnTo>
                      <a:pt x="0" y="29"/>
                    </a:lnTo>
                    <a:lnTo>
                      <a:pt x="0" y="30"/>
                    </a:lnTo>
                    <a:lnTo>
                      <a:pt x="0" y="31"/>
                    </a:lnTo>
                    <a:lnTo>
                      <a:pt x="1" y="32"/>
                    </a:lnTo>
                    <a:lnTo>
                      <a:pt x="3" y="32"/>
                    </a:lnTo>
                    <a:lnTo>
                      <a:pt x="3" y="34"/>
                    </a:lnTo>
                    <a:lnTo>
                      <a:pt x="4" y="34"/>
                    </a:lnTo>
                    <a:lnTo>
                      <a:pt x="4" y="32"/>
                    </a:lnTo>
                    <a:lnTo>
                      <a:pt x="5" y="32"/>
                    </a:lnTo>
                    <a:lnTo>
                      <a:pt x="1" y="32"/>
                    </a:lnTo>
                    <a:close/>
                  </a:path>
                </a:pathLst>
              </a:custGeom>
              <a:solidFill>
                <a:srgbClr val="000000"/>
              </a:solidFill>
              <a:ln w="9525">
                <a:noFill/>
                <a:round/>
                <a:headEnd/>
                <a:tailEnd/>
              </a:ln>
            </p:spPr>
            <p:txBody>
              <a:bodyPr/>
              <a:lstStyle/>
              <a:p>
                <a:endParaRPr lang="en-GB"/>
              </a:p>
            </p:txBody>
          </p:sp>
          <p:sp>
            <p:nvSpPr>
              <p:cNvPr id="589" name="Freeform 502"/>
              <p:cNvSpPr>
                <a:spLocks/>
              </p:cNvSpPr>
              <p:nvPr/>
            </p:nvSpPr>
            <p:spPr bwMode="auto">
              <a:xfrm>
                <a:off x="3287" y="2190"/>
                <a:ext cx="9" cy="7"/>
              </a:xfrm>
              <a:custGeom>
                <a:avLst/>
                <a:gdLst>
                  <a:gd name="T0" fmla="*/ 0 w 17"/>
                  <a:gd name="T1" fmla="*/ 1 h 12"/>
                  <a:gd name="T2" fmla="*/ 1 w 17"/>
                  <a:gd name="T3" fmla="*/ 1 h 12"/>
                  <a:gd name="T4" fmla="*/ 4 w 17"/>
                  <a:gd name="T5" fmla="*/ 4 h 12"/>
                  <a:gd name="T6" fmla="*/ 5 w 17"/>
                  <a:gd name="T7" fmla="*/ 3 h 12"/>
                  <a:gd name="T8" fmla="*/ 1 w 17"/>
                  <a:gd name="T9" fmla="*/ 0 h 12"/>
                  <a:gd name="T10" fmla="*/ 1 w 17"/>
                  <a:gd name="T11" fmla="*/ 1 h 12"/>
                  <a:gd name="T12" fmla="*/ 1 w 17"/>
                  <a:gd name="T13" fmla="*/ 0 h 12"/>
                  <a:gd name="T14" fmla="*/ 1 w 17"/>
                  <a:gd name="T15" fmla="*/ 0 h 12"/>
                  <a:gd name="T16" fmla="*/ 1 w 17"/>
                  <a:gd name="T17" fmla="*/ 0 h 12"/>
                  <a:gd name="T18" fmla="*/ 1 w 17"/>
                  <a:gd name="T19" fmla="*/ 1 h 12"/>
                  <a:gd name="T20" fmla="*/ 0 w 17"/>
                  <a:gd name="T21" fmla="*/ 1 h 12"/>
                  <a:gd name="T22" fmla="*/ 0 w 17"/>
                  <a:gd name="T23" fmla="*/ 1 h 12"/>
                  <a:gd name="T24" fmla="*/ 0 w 17"/>
                  <a:gd name="T25" fmla="*/ 1 h 12"/>
                  <a:gd name="T26" fmla="*/ 1 w 17"/>
                  <a:gd name="T27" fmla="*/ 1 h 12"/>
                  <a:gd name="T28" fmla="*/ 1 w 17"/>
                  <a:gd name="T29" fmla="*/ 1 h 12"/>
                  <a:gd name="T30" fmla="*/ 0 w 17"/>
                  <a:gd name="T31" fmla="*/ 1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2"/>
                  <a:gd name="T50" fmla="*/ 17 w 17"/>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2">
                    <a:moveTo>
                      <a:pt x="0" y="1"/>
                    </a:moveTo>
                    <a:lnTo>
                      <a:pt x="1" y="4"/>
                    </a:lnTo>
                    <a:lnTo>
                      <a:pt x="14" y="12"/>
                    </a:lnTo>
                    <a:lnTo>
                      <a:pt x="17" y="9"/>
                    </a:lnTo>
                    <a:lnTo>
                      <a:pt x="3" y="0"/>
                    </a:lnTo>
                    <a:lnTo>
                      <a:pt x="4" y="3"/>
                    </a:lnTo>
                    <a:lnTo>
                      <a:pt x="3" y="0"/>
                    </a:lnTo>
                    <a:lnTo>
                      <a:pt x="2" y="0"/>
                    </a:lnTo>
                    <a:lnTo>
                      <a:pt x="1" y="0"/>
                    </a:lnTo>
                    <a:lnTo>
                      <a:pt x="1" y="1"/>
                    </a:lnTo>
                    <a:lnTo>
                      <a:pt x="0" y="1"/>
                    </a:lnTo>
                    <a:lnTo>
                      <a:pt x="0" y="2"/>
                    </a:lnTo>
                    <a:lnTo>
                      <a:pt x="0" y="3"/>
                    </a:lnTo>
                    <a:lnTo>
                      <a:pt x="1" y="3"/>
                    </a:lnTo>
                    <a:lnTo>
                      <a:pt x="1" y="4"/>
                    </a:lnTo>
                    <a:lnTo>
                      <a:pt x="0" y="1"/>
                    </a:lnTo>
                    <a:close/>
                  </a:path>
                </a:pathLst>
              </a:custGeom>
              <a:solidFill>
                <a:srgbClr val="000000"/>
              </a:solidFill>
              <a:ln w="9525">
                <a:noFill/>
                <a:round/>
                <a:headEnd/>
                <a:tailEnd/>
              </a:ln>
            </p:spPr>
            <p:txBody>
              <a:bodyPr/>
              <a:lstStyle/>
              <a:p>
                <a:endParaRPr lang="en-GB"/>
              </a:p>
            </p:txBody>
          </p:sp>
          <p:sp>
            <p:nvSpPr>
              <p:cNvPr id="590" name="Freeform 503"/>
              <p:cNvSpPr>
                <a:spLocks/>
              </p:cNvSpPr>
              <p:nvPr/>
            </p:nvSpPr>
            <p:spPr bwMode="auto">
              <a:xfrm>
                <a:off x="3289" y="2175"/>
                <a:ext cx="102" cy="103"/>
              </a:xfrm>
              <a:custGeom>
                <a:avLst/>
                <a:gdLst>
                  <a:gd name="T0" fmla="*/ 28 w 204"/>
                  <a:gd name="T1" fmla="*/ 1 h 205"/>
                  <a:gd name="T2" fmla="*/ 33 w 204"/>
                  <a:gd name="T3" fmla="*/ 1 h 205"/>
                  <a:gd name="T4" fmla="*/ 36 w 204"/>
                  <a:gd name="T5" fmla="*/ 3 h 205"/>
                  <a:gd name="T6" fmla="*/ 40 w 204"/>
                  <a:gd name="T7" fmla="*/ 4 h 205"/>
                  <a:gd name="T8" fmla="*/ 42 w 204"/>
                  <a:gd name="T9" fmla="*/ 7 h 205"/>
                  <a:gd name="T10" fmla="*/ 45 w 204"/>
                  <a:gd name="T11" fmla="*/ 9 h 205"/>
                  <a:gd name="T12" fmla="*/ 47 w 204"/>
                  <a:gd name="T13" fmla="*/ 12 h 205"/>
                  <a:gd name="T14" fmla="*/ 49 w 204"/>
                  <a:gd name="T15" fmla="*/ 15 h 205"/>
                  <a:gd name="T16" fmla="*/ 50 w 204"/>
                  <a:gd name="T17" fmla="*/ 19 h 205"/>
                  <a:gd name="T18" fmla="*/ 51 w 204"/>
                  <a:gd name="T19" fmla="*/ 22 h 205"/>
                  <a:gd name="T20" fmla="*/ 51 w 204"/>
                  <a:gd name="T21" fmla="*/ 27 h 205"/>
                  <a:gd name="T22" fmla="*/ 51 w 204"/>
                  <a:gd name="T23" fmla="*/ 30 h 205"/>
                  <a:gd name="T24" fmla="*/ 50 w 204"/>
                  <a:gd name="T25" fmla="*/ 34 h 205"/>
                  <a:gd name="T26" fmla="*/ 49 w 204"/>
                  <a:gd name="T27" fmla="*/ 37 h 205"/>
                  <a:gd name="T28" fmla="*/ 47 w 204"/>
                  <a:gd name="T29" fmla="*/ 41 h 205"/>
                  <a:gd name="T30" fmla="*/ 44 w 204"/>
                  <a:gd name="T31" fmla="*/ 44 h 205"/>
                  <a:gd name="T32" fmla="*/ 42 w 204"/>
                  <a:gd name="T33" fmla="*/ 46 h 205"/>
                  <a:gd name="T34" fmla="*/ 39 w 204"/>
                  <a:gd name="T35" fmla="*/ 48 h 205"/>
                  <a:gd name="T36" fmla="*/ 36 w 204"/>
                  <a:gd name="T37" fmla="*/ 50 h 205"/>
                  <a:gd name="T38" fmla="*/ 31 w 204"/>
                  <a:gd name="T39" fmla="*/ 51 h 205"/>
                  <a:gd name="T40" fmla="*/ 27 w 204"/>
                  <a:gd name="T41" fmla="*/ 51 h 205"/>
                  <a:gd name="T42" fmla="*/ 24 w 204"/>
                  <a:gd name="T43" fmla="*/ 52 h 205"/>
                  <a:gd name="T44" fmla="*/ 20 w 204"/>
                  <a:gd name="T45" fmla="*/ 51 h 205"/>
                  <a:gd name="T46" fmla="*/ 17 w 204"/>
                  <a:gd name="T47" fmla="*/ 50 h 205"/>
                  <a:gd name="T48" fmla="*/ 13 w 204"/>
                  <a:gd name="T49" fmla="*/ 48 h 205"/>
                  <a:gd name="T50" fmla="*/ 10 w 204"/>
                  <a:gd name="T51" fmla="*/ 46 h 205"/>
                  <a:gd name="T52" fmla="*/ 7 w 204"/>
                  <a:gd name="T53" fmla="*/ 44 h 205"/>
                  <a:gd name="T54" fmla="*/ 5 w 204"/>
                  <a:gd name="T55" fmla="*/ 41 h 205"/>
                  <a:gd name="T56" fmla="*/ 3 w 204"/>
                  <a:gd name="T57" fmla="*/ 38 h 205"/>
                  <a:gd name="T58" fmla="*/ 2 w 204"/>
                  <a:gd name="T59" fmla="*/ 34 h 205"/>
                  <a:gd name="T60" fmla="*/ 1 w 204"/>
                  <a:gd name="T61" fmla="*/ 31 h 205"/>
                  <a:gd name="T62" fmla="*/ 0 w 204"/>
                  <a:gd name="T63" fmla="*/ 27 h 205"/>
                  <a:gd name="T64" fmla="*/ 1 w 204"/>
                  <a:gd name="T65" fmla="*/ 23 h 205"/>
                  <a:gd name="T66" fmla="*/ 1 w 204"/>
                  <a:gd name="T67" fmla="*/ 19 h 205"/>
                  <a:gd name="T68" fmla="*/ 2 w 204"/>
                  <a:gd name="T69" fmla="*/ 16 h 205"/>
                  <a:gd name="T70" fmla="*/ 4 w 204"/>
                  <a:gd name="T71" fmla="*/ 12 h 205"/>
                  <a:gd name="T72" fmla="*/ 6 w 204"/>
                  <a:gd name="T73" fmla="*/ 10 h 205"/>
                  <a:gd name="T74" fmla="*/ 9 w 204"/>
                  <a:gd name="T75" fmla="*/ 7 h 205"/>
                  <a:gd name="T76" fmla="*/ 12 w 204"/>
                  <a:gd name="T77" fmla="*/ 5 h 205"/>
                  <a:gd name="T78" fmla="*/ 15 w 204"/>
                  <a:gd name="T79" fmla="*/ 3 h 205"/>
                  <a:gd name="T80" fmla="*/ 19 w 204"/>
                  <a:gd name="T81" fmla="*/ 1 h 205"/>
                  <a:gd name="T82" fmla="*/ 23 w 204"/>
                  <a:gd name="T83" fmla="*/ 1 h 205"/>
                  <a:gd name="T84" fmla="*/ 26 w 204"/>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4"/>
                  <a:gd name="T130" fmla="*/ 0 h 205"/>
                  <a:gd name="T131" fmla="*/ 204 w 204"/>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4" h="205">
                    <a:moveTo>
                      <a:pt x="104" y="0"/>
                    </a:moveTo>
                    <a:lnTo>
                      <a:pt x="109" y="1"/>
                    </a:lnTo>
                    <a:lnTo>
                      <a:pt x="114" y="1"/>
                    </a:lnTo>
                    <a:lnTo>
                      <a:pt x="120" y="2"/>
                    </a:lnTo>
                    <a:lnTo>
                      <a:pt x="124" y="2"/>
                    </a:lnTo>
                    <a:lnTo>
                      <a:pt x="129" y="4"/>
                    </a:lnTo>
                    <a:lnTo>
                      <a:pt x="135" y="6"/>
                    </a:lnTo>
                    <a:lnTo>
                      <a:pt x="139" y="7"/>
                    </a:lnTo>
                    <a:lnTo>
                      <a:pt x="144" y="9"/>
                    </a:lnTo>
                    <a:lnTo>
                      <a:pt x="149" y="11"/>
                    </a:lnTo>
                    <a:lnTo>
                      <a:pt x="152" y="14"/>
                    </a:lnTo>
                    <a:lnTo>
                      <a:pt x="157" y="16"/>
                    </a:lnTo>
                    <a:lnTo>
                      <a:pt x="161" y="18"/>
                    </a:lnTo>
                    <a:lnTo>
                      <a:pt x="165" y="22"/>
                    </a:lnTo>
                    <a:lnTo>
                      <a:pt x="168" y="25"/>
                    </a:lnTo>
                    <a:lnTo>
                      <a:pt x="172" y="27"/>
                    </a:lnTo>
                    <a:lnTo>
                      <a:pt x="175" y="31"/>
                    </a:lnTo>
                    <a:lnTo>
                      <a:pt x="179" y="36"/>
                    </a:lnTo>
                    <a:lnTo>
                      <a:pt x="182" y="39"/>
                    </a:lnTo>
                    <a:lnTo>
                      <a:pt x="185" y="42"/>
                    </a:lnTo>
                    <a:lnTo>
                      <a:pt x="188" y="47"/>
                    </a:lnTo>
                    <a:lnTo>
                      <a:pt x="190" y="50"/>
                    </a:lnTo>
                    <a:lnTo>
                      <a:pt x="192" y="55"/>
                    </a:lnTo>
                    <a:lnTo>
                      <a:pt x="195" y="60"/>
                    </a:lnTo>
                    <a:lnTo>
                      <a:pt x="197" y="64"/>
                    </a:lnTo>
                    <a:lnTo>
                      <a:pt x="198" y="69"/>
                    </a:lnTo>
                    <a:lnTo>
                      <a:pt x="200" y="74"/>
                    </a:lnTo>
                    <a:lnTo>
                      <a:pt x="202" y="78"/>
                    </a:lnTo>
                    <a:lnTo>
                      <a:pt x="203" y="84"/>
                    </a:lnTo>
                    <a:lnTo>
                      <a:pt x="204" y="88"/>
                    </a:lnTo>
                    <a:lnTo>
                      <a:pt x="204" y="94"/>
                    </a:lnTo>
                    <a:lnTo>
                      <a:pt x="204" y="99"/>
                    </a:lnTo>
                    <a:lnTo>
                      <a:pt x="204" y="105"/>
                    </a:lnTo>
                    <a:lnTo>
                      <a:pt x="204" y="109"/>
                    </a:lnTo>
                    <a:lnTo>
                      <a:pt x="204" y="115"/>
                    </a:lnTo>
                    <a:lnTo>
                      <a:pt x="203" y="120"/>
                    </a:lnTo>
                    <a:lnTo>
                      <a:pt x="202" y="125"/>
                    </a:lnTo>
                    <a:lnTo>
                      <a:pt x="200" y="130"/>
                    </a:lnTo>
                    <a:lnTo>
                      <a:pt x="199" y="135"/>
                    </a:lnTo>
                    <a:lnTo>
                      <a:pt x="197" y="139"/>
                    </a:lnTo>
                    <a:lnTo>
                      <a:pt x="196" y="144"/>
                    </a:lnTo>
                    <a:lnTo>
                      <a:pt x="194" y="148"/>
                    </a:lnTo>
                    <a:lnTo>
                      <a:pt x="191" y="153"/>
                    </a:lnTo>
                    <a:lnTo>
                      <a:pt x="189" y="156"/>
                    </a:lnTo>
                    <a:lnTo>
                      <a:pt x="185" y="161"/>
                    </a:lnTo>
                    <a:lnTo>
                      <a:pt x="183" y="164"/>
                    </a:lnTo>
                    <a:lnTo>
                      <a:pt x="180" y="169"/>
                    </a:lnTo>
                    <a:lnTo>
                      <a:pt x="176" y="173"/>
                    </a:lnTo>
                    <a:lnTo>
                      <a:pt x="173" y="176"/>
                    </a:lnTo>
                    <a:lnTo>
                      <a:pt x="169" y="179"/>
                    </a:lnTo>
                    <a:lnTo>
                      <a:pt x="166" y="183"/>
                    </a:lnTo>
                    <a:lnTo>
                      <a:pt x="161" y="185"/>
                    </a:lnTo>
                    <a:lnTo>
                      <a:pt x="158" y="187"/>
                    </a:lnTo>
                    <a:lnTo>
                      <a:pt x="153" y="191"/>
                    </a:lnTo>
                    <a:lnTo>
                      <a:pt x="149" y="193"/>
                    </a:lnTo>
                    <a:lnTo>
                      <a:pt x="145" y="196"/>
                    </a:lnTo>
                    <a:lnTo>
                      <a:pt x="141" y="197"/>
                    </a:lnTo>
                    <a:lnTo>
                      <a:pt x="136" y="199"/>
                    </a:lnTo>
                    <a:lnTo>
                      <a:pt x="131" y="200"/>
                    </a:lnTo>
                    <a:lnTo>
                      <a:pt x="126" y="201"/>
                    </a:lnTo>
                    <a:lnTo>
                      <a:pt x="121" y="202"/>
                    </a:lnTo>
                    <a:lnTo>
                      <a:pt x="116" y="204"/>
                    </a:lnTo>
                    <a:lnTo>
                      <a:pt x="111" y="204"/>
                    </a:lnTo>
                    <a:lnTo>
                      <a:pt x="106" y="205"/>
                    </a:lnTo>
                    <a:lnTo>
                      <a:pt x="100" y="205"/>
                    </a:lnTo>
                    <a:lnTo>
                      <a:pt x="96" y="205"/>
                    </a:lnTo>
                    <a:lnTo>
                      <a:pt x="90" y="204"/>
                    </a:lnTo>
                    <a:lnTo>
                      <a:pt x="85" y="204"/>
                    </a:lnTo>
                    <a:lnTo>
                      <a:pt x="79" y="202"/>
                    </a:lnTo>
                    <a:lnTo>
                      <a:pt x="75" y="201"/>
                    </a:lnTo>
                    <a:lnTo>
                      <a:pt x="70" y="199"/>
                    </a:lnTo>
                    <a:lnTo>
                      <a:pt x="66" y="198"/>
                    </a:lnTo>
                    <a:lnTo>
                      <a:pt x="61" y="196"/>
                    </a:lnTo>
                    <a:lnTo>
                      <a:pt x="56" y="193"/>
                    </a:lnTo>
                    <a:lnTo>
                      <a:pt x="52" y="191"/>
                    </a:lnTo>
                    <a:lnTo>
                      <a:pt x="47" y="189"/>
                    </a:lnTo>
                    <a:lnTo>
                      <a:pt x="44" y="186"/>
                    </a:lnTo>
                    <a:lnTo>
                      <a:pt x="39" y="183"/>
                    </a:lnTo>
                    <a:lnTo>
                      <a:pt x="36" y="181"/>
                    </a:lnTo>
                    <a:lnTo>
                      <a:pt x="32" y="177"/>
                    </a:lnTo>
                    <a:lnTo>
                      <a:pt x="29" y="174"/>
                    </a:lnTo>
                    <a:lnTo>
                      <a:pt x="25" y="170"/>
                    </a:lnTo>
                    <a:lnTo>
                      <a:pt x="22" y="166"/>
                    </a:lnTo>
                    <a:lnTo>
                      <a:pt x="20" y="162"/>
                    </a:lnTo>
                    <a:lnTo>
                      <a:pt x="16" y="159"/>
                    </a:lnTo>
                    <a:lnTo>
                      <a:pt x="14" y="154"/>
                    </a:lnTo>
                    <a:lnTo>
                      <a:pt x="11" y="149"/>
                    </a:lnTo>
                    <a:lnTo>
                      <a:pt x="9" y="145"/>
                    </a:lnTo>
                    <a:lnTo>
                      <a:pt x="7" y="140"/>
                    </a:lnTo>
                    <a:lnTo>
                      <a:pt x="6" y="136"/>
                    </a:lnTo>
                    <a:lnTo>
                      <a:pt x="3" y="131"/>
                    </a:lnTo>
                    <a:lnTo>
                      <a:pt x="2" y="126"/>
                    </a:lnTo>
                    <a:lnTo>
                      <a:pt x="1" y="122"/>
                    </a:lnTo>
                    <a:lnTo>
                      <a:pt x="1" y="116"/>
                    </a:lnTo>
                    <a:lnTo>
                      <a:pt x="0" y="111"/>
                    </a:lnTo>
                    <a:lnTo>
                      <a:pt x="0" y="106"/>
                    </a:lnTo>
                    <a:lnTo>
                      <a:pt x="0" y="101"/>
                    </a:lnTo>
                    <a:lnTo>
                      <a:pt x="0" y="95"/>
                    </a:lnTo>
                    <a:lnTo>
                      <a:pt x="1" y="91"/>
                    </a:lnTo>
                    <a:lnTo>
                      <a:pt x="1" y="85"/>
                    </a:lnTo>
                    <a:lnTo>
                      <a:pt x="2" y="80"/>
                    </a:lnTo>
                    <a:lnTo>
                      <a:pt x="3" y="76"/>
                    </a:lnTo>
                    <a:lnTo>
                      <a:pt x="5" y="70"/>
                    </a:lnTo>
                    <a:lnTo>
                      <a:pt x="7" y="65"/>
                    </a:lnTo>
                    <a:lnTo>
                      <a:pt x="8" y="61"/>
                    </a:lnTo>
                    <a:lnTo>
                      <a:pt x="10" y="56"/>
                    </a:lnTo>
                    <a:lnTo>
                      <a:pt x="13" y="53"/>
                    </a:lnTo>
                    <a:lnTo>
                      <a:pt x="16" y="48"/>
                    </a:lnTo>
                    <a:lnTo>
                      <a:pt x="18" y="44"/>
                    </a:lnTo>
                    <a:lnTo>
                      <a:pt x="22" y="40"/>
                    </a:lnTo>
                    <a:lnTo>
                      <a:pt x="24" y="37"/>
                    </a:lnTo>
                    <a:lnTo>
                      <a:pt x="28" y="32"/>
                    </a:lnTo>
                    <a:lnTo>
                      <a:pt x="31" y="29"/>
                    </a:lnTo>
                    <a:lnTo>
                      <a:pt x="35" y="25"/>
                    </a:lnTo>
                    <a:lnTo>
                      <a:pt x="38" y="23"/>
                    </a:lnTo>
                    <a:lnTo>
                      <a:pt x="43" y="19"/>
                    </a:lnTo>
                    <a:lnTo>
                      <a:pt x="46" y="17"/>
                    </a:lnTo>
                    <a:lnTo>
                      <a:pt x="51" y="14"/>
                    </a:lnTo>
                    <a:lnTo>
                      <a:pt x="55" y="11"/>
                    </a:lnTo>
                    <a:lnTo>
                      <a:pt x="60" y="9"/>
                    </a:lnTo>
                    <a:lnTo>
                      <a:pt x="64" y="8"/>
                    </a:lnTo>
                    <a:lnTo>
                      <a:pt x="69" y="6"/>
                    </a:lnTo>
                    <a:lnTo>
                      <a:pt x="74" y="4"/>
                    </a:lnTo>
                    <a:lnTo>
                      <a:pt x="78" y="3"/>
                    </a:lnTo>
                    <a:lnTo>
                      <a:pt x="83" y="2"/>
                    </a:lnTo>
                    <a:lnTo>
                      <a:pt x="89" y="1"/>
                    </a:lnTo>
                    <a:lnTo>
                      <a:pt x="93" y="1"/>
                    </a:lnTo>
                    <a:lnTo>
                      <a:pt x="99" y="0"/>
                    </a:lnTo>
                    <a:lnTo>
                      <a:pt x="104" y="0"/>
                    </a:lnTo>
                    <a:close/>
                  </a:path>
                </a:pathLst>
              </a:custGeom>
              <a:solidFill>
                <a:srgbClr val="CCCCCC"/>
              </a:solidFill>
              <a:ln w="9525">
                <a:noFill/>
                <a:round/>
                <a:headEnd/>
                <a:tailEnd/>
              </a:ln>
            </p:spPr>
            <p:txBody>
              <a:bodyPr/>
              <a:lstStyle/>
              <a:p>
                <a:endParaRPr lang="en-GB"/>
              </a:p>
            </p:txBody>
          </p:sp>
          <p:sp>
            <p:nvSpPr>
              <p:cNvPr id="591" name="Freeform 504"/>
              <p:cNvSpPr>
                <a:spLocks/>
              </p:cNvSpPr>
              <p:nvPr/>
            </p:nvSpPr>
            <p:spPr bwMode="auto">
              <a:xfrm>
                <a:off x="3341" y="2174"/>
                <a:ext cx="51" cy="54"/>
              </a:xfrm>
              <a:custGeom>
                <a:avLst/>
                <a:gdLst>
                  <a:gd name="T0" fmla="*/ 26 w 102"/>
                  <a:gd name="T1" fmla="*/ 26 h 107"/>
                  <a:gd name="T2" fmla="*/ 26 w 102"/>
                  <a:gd name="T3" fmla="*/ 23 h 107"/>
                  <a:gd name="T4" fmla="*/ 25 w 102"/>
                  <a:gd name="T5" fmla="*/ 20 h 107"/>
                  <a:gd name="T6" fmla="*/ 24 w 102"/>
                  <a:gd name="T7" fmla="*/ 18 h 107"/>
                  <a:gd name="T8" fmla="*/ 24 w 102"/>
                  <a:gd name="T9" fmla="*/ 16 h 107"/>
                  <a:gd name="T10" fmla="*/ 22 w 102"/>
                  <a:gd name="T11" fmla="*/ 13 h 107"/>
                  <a:gd name="T12" fmla="*/ 21 w 102"/>
                  <a:gd name="T13" fmla="*/ 11 h 107"/>
                  <a:gd name="T14" fmla="*/ 20 w 102"/>
                  <a:gd name="T15" fmla="*/ 9 h 107"/>
                  <a:gd name="T16" fmla="*/ 18 w 102"/>
                  <a:gd name="T17" fmla="*/ 7 h 107"/>
                  <a:gd name="T18" fmla="*/ 15 w 102"/>
                  <a:gd name="T19" fmla="*/ 6 h 107"/>
                  <a:gd name="T20" fmla="*/ 13 w 102"/>
                  <a:gd name="T21" fmla="*/ 4 h 107"/>
                  <a:gd name="T22" fmla="*/ 12 w 102"/>
                  <a:gd name="T23" fmla="*/ 3 h 107"/>
                  <a:gd name="T24" fmla="*/ 9 w 102"/>
                  <a:gd name="T25" fmla="*/ 2 h 107"/>
                  <a:gd name="T26" fmla="*/ 6 w 102"/>
                  <a:gd name="T27" fmla="*/ 1 h 107"/>
                  <a:gd name="T28" fmla="*/ 4 w 102"/>
                  <a:gd name="T29" fmla="*/ 1 h 107"/>
                  <a:gd name="T30" fmla="*/ 2 w 102"/>
                  <a:gd name="T31" fmla="*/ 0 h 107"/>
                  <a:gd name="T32" fmla="*/ 0 w 102"/>
                  <a:gd name="T33" fmla="*/ 1 h 107"/>
                  <a:gd name="T34" fmla="*/ 3 w 102"/>
                  <a:gd name="T35" fmla="*/ 2 h 107"/>
                  <a:gd name="T36" fmla="*/ 5 w 102"/>
                  <a:gd name="T37" fmla="*/ 2 h 107"/>
                  <a:gd name="T38" fmla="*/ 7 w 102"/>
                  <a:gd name="T39" fmla="*/ 3 h 107"/>
                  <a:gd name="T40" fmla="*/ 10 w 102"/>
                  <a:gd name="T41" fmla="*/ 4 h 107"/>
                  <a:gd name="T42" fmla="*/ 12 w 102"/>
                  <a:gd name="T43" fmla="*/ 5 h 107"/>
                  <a:gd name="T44" fmla="*/ 13 w 102"/>
                  <a:gd name="T45" fmla="*/ 6 h 107"/>
                  <a:gd name="T46" fmla="*/ 15 w 102"/>
                  <a:gd name="T47" fmla="*/ 7 h 107"/>
                  <a:gd name="T48" fmla="*/ 18 w 102"/>
                  <a:gd name="T49" fmla="*/ 9 h 107"/>
                  <a:gd name="T50" fmla="*/ 19 w 102"/>
                  <a:gd name="T51" fmla="*/ 11 h 107"/>
                  <a:gd name="T52" fmla="*/ 21 w 102"/>
                  <a:gd name="T53" fmla="*/ 13 h 107"/>
                  <a:gd name="T54" fmla="*/ 22 w 102"/>
                  <a:gd name="T55" fmla="*/ 15 h 107"/>
                  <a:gd name="T56" fmla="*/ 23 w 102"/>
                  <a:gd name="T57" fmla="*/ 17 h 107"/>
                  <a:gd name="T58" fmla="*/ 24 w 102"/>
                  <a:gd name="T59" fmla="*/ 20 h 107"/>
                  <a:gd name="T60" fmla="*/ 24 w 102"/>
                  <a:gd name="T61" fmla="*/ 22 h 107"/>
                  <a:gd name="T62" fmla="*/ 25 w 102"/>
                  <a:gd name="T63" fmla="*/ 24 h 107"/>
                  <a:gd name="T64" fmla="*/ 25 w 102"/>
                  <a:gd name="T65" fmla="*/ 27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
                  <a:gd name="T100" fmla="*/ 0 h 107"/>
                  <a:gd name="T101" fmla="*/ 102 w 102"/>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 h="107">
                    <a:moveTo>
                      <a:pt x="102" y="107"/>
                    </a:moveTo>
                    <a:lnTo>
                      <a:pt x="102" y="101"/>
                    </a:lnTo>
                    <a:lnTo>
                      <a:pt x="102" y="95"/>
                    </a:lnTo>
                    <a:lnTo>
                      <a:pt x="102" y="90"/>
                    </a:lnTo>
                    <a:lnTo>
                      <a:pt x="101" y="85"/>
                    </a:lnTo>
                    <a:lnTo>
                      <a:pt x="100" y="80"/>
                    </a:lnTo>
                    <a:lnTo>
                      <a:pt x="99" y="76"/>
                    </a:lnTo>
                    <a:lnTo>
                      <a:pt x="96" y="70"/>
                    </a:lnTo>
                    <a:lnTo>
                      <a:pt x="95" y="65"/>
                    </a:lnTo>
                    <a:lnTo>
                      <a:pt x="93" y="61"/>
                    </a:lnTo>
                    <a:lnTo>
                      <a:pt x="91" y="56"/>
                    </a:lnTo>
                    <a:lnTo>
                      <a:pt x="88" y="51"/>
                    </a:lnTo>
                    <a:lnTo>
                      <a:pt x="86" y="48"/>
                    </a:lnTo>
                    <a:lnTo>
                      <a:pt x="83" y="43"/>
                    </a:lnTo>
                    <a:lnTo>
                      <a:pt x="80" y="40"/>
                    </a:lnTo>
                    <a:lnTo>
                      <a:pt x="77" y="35"/>
                    </a:lnTo>
                    <a:lnTo>
                      <a:pt x="73" y="32"/>
                    </a:lnTo>
                    <a:lnTo>
                      <a:pt x="70" y="28"/>
                    </a:lnTo>
                    <a:lnTo>
                      <a:pt x="66" y="25"/>
                    </a:lnTo>
                    <a:lnTo>
                      <a:pt x="62" y="21"/>
                    </a:lnTo>
                    <a:lnTo>
                      <a:pt x="58" y="19"/>
                    </a:lnTo>
                    <a:lnTo>
                      <a:pt x="54" y="16"/>
                    </a:lnTo>
                    <a:lnTo>
                      <a:pt x="49" y="13"/>
                    </a:lnTo>
                    <a:lnTo>
                      <a:pt x="45" y="11"/>
                    </a:lnTo>
                    <a:lnTo>
                      <a:pt x="40" y="9"/>
                    </a:lnTo>
                    <a:lnTo>
                      <a:pt x="35" y="6"/>
                    </a:lnTo>
                    <a:lnTo>
                      <a:pt x="31" y="5"/>
                    </a:lnTo>
                    <a:lnTo>
                      <a:pt x="26" y="4"/>
                    </a:lnTo>
                    <a:lnTo>
                      <a:pt x="22" y="2"/>
                    </a:lnTo>
                    <a:lnTo>
                      <a:pt x="16" y="2"/>
                    </a:lnTo>
                    <a:lnTo>
                      <a:pt x="11" y="1"/>
                    </a:lnTo>
                    <a:lnTo>
                      <a:pt x="5" y="0"/>
                    </a:lnTo>
                    <a:lnTo>
                      <a:pt x="0" y="0"/>
                    </a:lnTo>
                    <a:lnTo>
                      <a:pt x="0" y="4"/>
                    </a:lnTo>
                    <a:lnTo>
                      <a:pt x="5" y="5"/>
                    </a:lnTo>
                    <a:lnTo>
                      <a:pt x="10" y="5"/>
                    </a:lnTo>
                    <a:lnTo>
                      <a:pt x="15" y="6"/>
                    </a:lnTo>
                    <a:lnTo>
                      <a:pt x="20" y="8"/>
                    </a:lnTo>
                    <a:lnTo>
                      <a:pt x="25" y="9"/>
                    </a:lnTo>
                    <a:lnTo>
                      <a:pt x="30" y="10"/>
                    </a:lnTo>
                    <a:lnTo>
                      <a:pt x="34" y="11"/>
                    </a:lnTo>
                    <a:lnTo>
                      <a:pt x="39" y="13"/>
                    </a:lnTo>
                    <a:lnTo>
                      <a:pt x="43" y="16"/>
                    </a:lnTo>
                    <a:lnTo>
                      <a:pt x="47" y="18"/>
                    </a:lnTo>
                    <a:lnTo>
                      <a:pt x="51" y="20"/>
                    </a:lnTo>
                    <a:lnTo>
                      <a:pt x="55" y="23"/>
                    </a:lnTo>
                    <a:lnTo>
                      <a:pt x="60" y="26"/>
                    </a:lnTo>
                    <a:lnTo>
                      <a:pt x="63" y="28"/>
                    </a:lnTo>
                    <a:lnTo>
                      <a:pt x="66" y="32"/>
                    </a:lnTo>
                    <a:lnTo>
                      <a:pt x="70" y="35"/>
                    </a:lnTo>
                    <a:lnTo>
                      <a:pt x="73" y="39"/>
                    </a:lnTo>
                    <a:lnTo>
                      <a:pt x="76" y="42"/>
                    </a:lnTo>
                    <a:lnTo>
                      <a:pt x="79" y="47"/>
                    </a:lnTo>
                    <a:lnTo>
                      <a:pt x="81" y="50"/>
                    </a:lnTo>
                    <a:lnTo>
                      <a:pt x="84" y="55"/>
                    </a:lnTo>
                    <a:lnTo>
                      <a:pt x="86" y="58"/>
                    </a:lnTo>
                    <a:lnTo>
                      <a:pt x="88" y="63"/>
                    </a:lnTo>
                    <a:lnTo>
                      <a:pt x="91" y="67"/>
                    </a:lnTo>
                    <a:lnTo>
                      <a:pt x="92" y="72"/>
                    </a:lnTo>
                    <a:lnTo>
                      <a:pt x="94" y="77"/>
                    </a:lnTo>
                    <a:lnTo>
                      <a:pt x="95" y="81"/>
                    </a:lnTo>
                    <a:lnTo>
                      <a:pt x="96" y="86"/>
                    </a:lnTo>
                    <a:lnTo>
                      <a:pt x="96" y="90"/>
                    </a:lnTo>
                    <a:lnTo>
                      <a:pt x="98" y="96"/>
                    </a:lnTo>
                    <a:lnTo>
                      <a:pt x="98" y="101"/>
                    </a:lnTo>
                    <a:lnTo>
                      <a:pt x="98" y="107"/>
                    </a:lnTo>
                    <a:lnTo>
                      <a:pt x="102" y="107"/>
                    </a:lnTo>
                    <a:close/>
                  </a:path>
                </a:pathLst>
              </a:custGeom>
              <a:solidFill>
                <a:srgbClr val="000000"/>
              </a:solidFill>
              <a:ln w="9525">
                <a:noFill/>
                <a:round/>
                <a:headEnd/>
                <a:tailEnd/>
              </a:ln>
            </p:spPr>
            <p:txBody>
              <a:bodyPr/>
              <a:lstStyle/>
              <a:p>
                <a:endParaRPr lang="en-GB"/>
              </a:p>
            </p:txBody>
          </p:sp>
          <p:sp>
            <p:nvSpPr>
              <p:cNvPr id="592" name="Freeform 505"/>
              <p:cNvSpPr>
                <a:spLocks/>
              </p:cNvSpPr>
              <p:nvPr/>
            </p:nvSpPr>
            <p:spPr bwMode="auto">
              <a:xfrm>
                <a:off x="3339" y="2228"/>
                <a:ext cx="53" cy="51"/>
              </a:xfrm>
              <a:custGeom>
                <a:avLst/>
                <a:gdLst>
                  <a:gd name="T0" fmla="*/ 2 w 106"/>
                  <a:gd name="T1" fmla="*/ 26 h 102"/>
                  <a:gd name="T2" fmla="*/ 4 w 106"/>
                  <a:gd name="T3" fmla="*/ 26 h 102"/>
                  <a:gd name="T4" fmla="*/ 7 w 106"/>
                  <a:gd name="T5" fmla="*/ 25 h 102"/>
                  <a:gd name="T6" fmla="*/ 9 w 106"/>
                  <a:gd name="T7" fmla="*/ 24 h 102"/>
                  <a:gd name="T8" fmla="*/ 12 w 106"/>
                  <a:gd name="T9" fmla="*/ 24 h 102"/>
                  <a:gd name="T10" fmla="*/ 13 w 106"/>
                  <a:gd name="T11" fmla="*/ 22 h 102"/>
                  <a:gd name="T12" fmla="*/ 16 w 106"/>
                  <a:gd name="T13" fmla="*/ 21 h 102"/>
                  <a:gd name="T14" fmla="*/ 18 w 106"/>
                  <a:gd name="T15" fmla="*/ 19 h 102"/>
                  <a:gd name="T16" fmla="*/ 20 w 106"/>
                  <a:gd name="T17" fmla="*/ 18 h 102"/>
                  <a:gd name="T18" fmla="*/ 21 w 106"/>
                  <a:gd name="T19" fmla="*/ 15 h 102"/>
                  <a:gd name="T20" fmla="*/ 23 w 106"/>
                  <a:gd name="T21" fmla="*/ 13 h 102"/>
                  <a:gd name="T22" fmla="*/ 24 w 106"/>
                  <a:gd name="T23" fmla="*/ 11 h 102"/>
                  <a:gd name="T24" fmla="*/ 25 w 106"/>
                  <a:gd name="T25" fmla="*/ 9 h 102"/>
                  <a:gd name="T26" fmla="*/ 26 w 106"/>
                  <a:gd name="T27" fmla="*/ 6 h 102"/>
                  <a:gd name="T28" fmla="*/ 27 w 106"/>
                  <a:gd name="T29" fmla="*/ 4 h 102"/>
                  <a:gd name="T30" fmla="*/ 27 w 106"/>
                  <a:gd name="T31" fmla="*/ 1 h 102"/>
                  <a:gd name="T32" fmla="*/ 26 w 106"/>
                  <a:gd name="T33" fmla="*/ 0 h 102"/>
                  <a:gd name="T34" fmla="*/ 26 w 106"/>
                  <a:gd name="T35" fmla="*/ 3 h 102"/>
                  <a:gd name="T36" fmla="*/ 25 w 106"/>
                  <a:gd name="T37" fmla="*/ 5 h 102"/>
                  <a:gd name="T38" fmla="*/ 25 w 106"/>
                  <a:gd name="T39" fmla="*/ 7 h 102"/>
                  <a:gd name="T40" fmla="*/ 24 w 106"/>
                  <a:gd name="T41" fmla="*/ 10 h 102"/>
                  <a:gd name="T42" fmla="*/ 23 w 106"/>
                  <a:gd name="T43" fmla="*/ 12 h 102"/>
                  <a:gd name="T44" fmla="*/ 21 w 106"/>
                  <a:gd name="T45" fmla="*/ 13 h 102"/>
                  <a:gd name="T46" fmla="*/ 20 w 106"/>
                  <a:gd name="T47" fmla="*/ 15 h 102"/>
                  <a:gd name="T48" fmla="*/ 18 w 106"/>
                  <a:gd name="T49" fmla="*/ 18 h 102"/>
                  <a:gd name="T50" fmla="*/ 16 w 106"/>
                  <a:gd name="T51" fmla="*/ 19 h 102"/>
                  <a:gd name="T52" fmla="*/ 14 w 106"/>
                  <a:gd name="T53" fmla="*/ 21 h 102"/>
                  <a:gd name="T54" fmla="*/ 13 w 106"/>
                  <a:gd name="T55" fmla="*/ 22 h 102"/>
                  <a:gd name="T56" fmla="*/ 10 w 106"/>
                  <a:gd name="T57" fmla="*/ 23 h 102"/>
                  <a:gd name="T58" fmla="*/ 7 w 106"/>
                  <a:gd name="T59" fmla="*/ 24 h 102"/>
                  <a:gd name="T60" fmla="*/ 6 w 106"/>
                  <a:gd name="T61" fmla="*/ 24 h 102"/>
                  <a:gd name="T62" fmla="*/ 3 w 106"/>
                  <a:gd name="T63" fmla="*/ 24 h 102"/>
                  <a:gd name="T64" fmla="*/ 0 w 106"/>
                  <a:gd name="T65" fmla="*/ 25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02"/>
                  <a:gd name="T101" fmla="*/ 106 w 106"/>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02">
                    <a:moveTo>
                      <a:pt x="0" y="102"/>
                    </a:moveTo>
                    <a:lnTo>
                      <a:pt x="6" y="102"/>
                    </a:lnTo>
                    <a:lnTo>
                      <a:pt x="11" y="102"/>
                    </a:lnTo>
                    <a:lnTo>
                      <a:pt x="16" y="101"/>
                    </a:lnTo>
                    <a:lnTo>
                      <a:pt x="21" y="100"/>
                    </a:lnTo>
                    <a:lnTo>
                      <a:pt x="27" y="99"/>
                    </a:lnTo>
                    <a:lnTo>
                      <a:pt x="31" y="97"/>
                    </a:lnTo>
                    <a:lnTo>
                      <a:pt x="36" y="96"/>
                    </a:lnTo>
                    <a:lnTo>
                      <a:pt x="41" y="94"/>
                    </a:lnTo>
                    <a:lnTo>
                      <a:pt x="46" y="93"/>
                    </a:lnTo>
                    <a:lnTo>
                      <a:pt x="50" y="91"/>
                    </a:lnTo>
                    <a:lnTo>
                      <a:pt x="54" y="88"/>
                    </a:lnTo>
                    <a:lnTo>
                      <a:pt x="59" y="85"/>
                    </a:lnTo>
                    <a:lnTo>
                      <a:pt x="64" y="82"/>
                    </a:lnTo>
                    <a:lnTo>
                      <a:pt x="67" y="79"/>
                    </a:lnTo>
                    <a:lnTo>
                      <a:pt x="70" y="76"/>
                    </a:lnTo>
                    <a:lnTo>
                      <a:pt x="75" y="72"/>
                    </a:lnTo>
                    <a:lnTo>
                      <a:pt x="79" y="69"/>
                    </a:lnTo>
                    <a:lnTo>
                      <a:pt x="82" y="65"/>
                    </a:lnTo>
                    <a:lnTo>
                      <a:pt x="84" y="62"/>
                    </a:lnTo>
                    <a:lnTo>
                      <a:pt x="88" y="57"/>
                    </a:lnTo>
                    <a:lnTo>
                      <a:pt x="90" y="54"/>
                    </a:lnTo>
                    <a:lnTo>
                      <a:pt x="94" y="49"/>
                    </a:lnTo>
                    <a:lnTo>
                      <a:pt x="96" y="44"/>
                    </a:lnTo>
                    <a:lnTo>
                      <a:pt x="98" y="40"/>
                    </a:lnTo>
                    <a:lnTo>
                      <a:pt x="99" y="35"/>
                    </a:lnTo>
                    <a:lnTo>
                      <a:pt x="102" y="31"/>
                    </a:lnTo>
                    <a:lnTo>
                      <a:pt x="103" y="25"/>
                    </a:lnTo>
                    <a:lnTo>
                      <a:pt x="104" y="20"/>
                    </a:lnTo>
                    <a:lnTo>
                      <a:pt x="105" y="16"/>
                    </a:lnTo>
                    <a:lnTo>
                      <a:pt x="106" y="10"/>
                    </a:lnTo>
                    <a:lnTo>
                      <a:pt x="106" y="4"/>
                    </a:lnTo>
                    <a:lnTo>
                      <a:pt x="106" y="0"/>
                    </a:lnTo>
                    <a:lnTo>
                      <a:pt x="102" y="0"/>
                    </a:lnTo>
                    <a:lnTo>
                      <a:pt x="102" y="4"/>
                    </a:lnTo>
                    <a:lnTo>
                      <a:pt x="102" y="9"/>
                    </a:lnTo>
                    <a:lnTo>
                      <a:pt x="100" y="15"/>
                    </a:lnTo>
                    <a:lnTo>
                      <a:pt x="99" y="19"/>
                    </a:lnTo>
                    <a:lnTo>
                      <a:pt x="98" y="24"/>
                    </a:lnTo>
                    <a:lnTo>
                      <a:pt x="97" y="28"/>
                    </a:lnTo>
                    <a:lnTo>
                      <a:pt x="95" y="33"/>
                    </a:lnTo>
                    <a:lnTo>
                      <a:pt x="94" y="38"/>
                    </a:lnTo>
                    <a:lnTo>
                      <a:pt x="91" y="42"/>
                    </a:lnTo>
                    <a:lnTo>
                      <a:pt x="89" y="47"/>
                    </a:lnTo>
                    <a:lnTo>
                      <a:pt x="87" y="50"/>
                    </a:lnTo>
                    <a:lnTo>
                      <a:pt x="84" y="55"/>
                    </a:lnTo>
                    <a:lnTo>
                      <a:pt x="81" y="58"/>
                    </a:lnTo>
                    <a:lnTo>
                      <a:pt x="77" y="62"/>
                    </a:lnTo>
                    <a:lnTo>
                      <a:pt x="75" y="65"/>
                    </a:lnTo>
                    <a:lnTo>
                      <a:pt x="72" y="69"/>
                    </a:lnTo>
                    <a:lnTo>
                      <a:pt x="68" y="72"/>
                    </a:lnTo>
                    <a:lnTo>
                      <a:pt x="64" y="76"/>
                    </a:lnTo>
                    <a:lnTo>
                      <a:pt x="60" y="78"/>
                    </a:lnTo>
                    <a:lnTo>
                      <a:pt x="57" y="81"/>
                    </a:lnTo>
                    <a:lnTo>
                      <a:pt x="52" y="84"/>
                    </a:lnTo>
                    <a:lnTo>
                      <a:pt x="49" y="86"/>
                    </a:lnTo>
                    <a:lnTo>
                      <a:pt x="44" y="88"/>
                    </a:lnTo>
                    <a:lnTo>
                      <a:pt x="39" y="89"/>
                    </a:lnTo>
                    <a:lnTo>
                      <a:pt x="35" y="92"/>
                    </a:lnTo>
                    <a:lnTo>
                      <a:pt x="30" y="93"/>
                    </a:lnTo>
                    <a:lnTo>
                      <a:pt x="26" y="94"/>
                    </a:lnTo>
                    <a:lnTo>
                      <a:pt x="21" y="95"/>
                    </a:lnTo>
                    <a:lnTo>
                      <a:pt x="15" y="96"/>
                    </a:lnTo>
                    <a:lnTo>
                      <a:pt x="11" y="96"/>
                    </a:lnTo>
                    <a:lnTo>
                      <a:pt x="6" y="97"/>
                    </a:lnTo>
                    <a:lnTo>
                      <a:pt x="0" y="97"/>
                    </a:lnTo>
                    <a:lnTo>
                      <a:pt x="0" y="102"/>
                    </a:lnTo>
                    <a:close/>
                  </a:path>
                </a:pathLst>
              </a:custGeom>
              <a:solidFill>
                <a:srgbClr val="000000"/>
              </a:solidFill>
              <a:ln w="9525">
                <a:noFill/>
                <a:round/>
                <a:headEnd/>
                <a:tailEnd/>
              </a:ln>
            </p:spPr>
            <p:txBody>
              <a:bodyPr/>
              <a:lstStyle/>
              <a:p>
                <a:endParaRPr lang="en-GB"/>
              </a:p>
            </p:txBody>
          </p:sp>
          <p:sp>
            <p:nvSpPr>
              <p:cNvPr id="593" name="Freeform 506"/>
              <p:cNvSpPr>
                <a:spLocks/>
              </p:cNvSpPr>
              <p:nvPr/>
            </p:nvSpPr>
            <p:spPr bwMode="auto">
              <a:xfrm>
                <a:off x="3288" y="2226"/>
                <a:ext cx="51" cy="53"/>
              </a:xfrm>
              <a:custGeom>
                <a:avLst/>
                <a:gdLst>
                  <a:gd name="T0" fmla="*/ 0 w 102"/>
                  <a:gd name="T1" fmla="*/ 2 h 106"/>
                  <a:gd name="T2" fmla="*/ 1 w 102"/>
                  <a:gd name="T3" fmla="*/ 3 h 106"/>
                  <a:gd name="T4" fmla="*/ 1 w 102"/>
                  <a:gd name="T5" fmla="*/ 7 h 106"/>
                  <a:gd name="T6" fmla="*/ 2 w 102"/>
                  <a:gd name="T7" fmla="*/ 9 h 106"/>
                  <a:gd name="T8" fmla="*/ 3 w 102"/>
                  <a:gd name="T9" fmla="*/ 12 h 106"/>
                  <a:gd name="T10" fmla="*/ 3 w 102"/>
                  <a:gd name="T11" fmla="*/ 13 h 106"/>
                  <a:gd name="T12" fmla="*/ 5 w 102"/>
                  <a:gd name="T13" fmla="*/ 15 h 106"/>
                  <a:gd name="T14" fmla="*/ 6 w 102"/>
                  <a:gd name="T15" fmla="*/ 18 h 106"/>
                  <a:gd name="T16" fmla="*/ 8 w 102"/>
                  <a:gd name="T17" fmla="*/ 20 h 106"/>
                  <a:gd name="T18" fmla="*/ 10 w 102"/>
                  <a:gd name="T19" fmla="*/ 21 h 106"/>
                  <a:gd name="T20" fmla="*/ 12 w 102"/>
                  <a:gd name="T21" fmla="*/ 23 h 106"/>
                  <a:gd name="T22" fmla="*/ 14 w 102"/>
                  <a:gd name="T23" fmla="*/ 24 h 106"/>
                  <a:gd name="T24" fmla="*/ 17 w 102"/>
                  <a:gd name="T25" fmla="*/ 25 h 106"/>
                  <a:gd name="T26" fmla="*/ 20 w 102"/>
                  <a:gd name="T27" fmla="*/ 26 h 106"/>
                  <a:gd name="T28" fmla="*/ 22 w 102"/>
                  <a:gd name="T29" fmla="*/ 27 h 106"/>
                  <a:gd name="T30" fmla="*/ 25 w 102"/>
                  <a:gd name="T31" fmla="*/ 27 h 106"/>
                  <a:gd name="T32" fmla="*/ 26 w 102"/>
                  <a:gd name="T33" fmla="*/ 26 h 106"/>
                  <a:gd name="T34" fmla="*/ 23 w 102"/>
                  <a:gd name="T35" fmla="*/ 25 h 106"/>
                  <a:gd name="T36" fmla="*/ 21 w 102"/>
                  <a:gd name="T37" fmla="*/ 25 h 106"/>
                  <a:gd name="T38" fmla="*/ 19 w 102"/>
                  <a:gd name="T39" fmla="*/ 24 h 106"/>
                  <a:gd name="T40" fmla="*/ 16 w 102"/>
                  <a:gd name="T41" fmla="*/ 23 h 106"/>
                  <a:gd name="T42" fmla="*/ 13 w 102"/>
                  <a:gd name="T43" fmla="*/ 23 h 106"/>
                  <a:gd name="T44" fmla="*/ 12 w 102"/>
                  <a:gd name="T45" fmla="*/ 21 h 106"/>
                  <a:gd name="T46" fmla="*/ 10 w 102"/>
                  <a:gd name="T47" fmla="*/ 20 h 106"/>
                  <a:gd name="T48" fmla="*/ 8 w 102"/>
                  <a:gd name="T49" fmla="*/ 18 h 106"/>
                  <a:gd name="T50" fmla="*/ 6 w 102"/>
                  <a:gd name="T51" fmla="*/ 15 h 106"/>
                  <a:gd name="T52" fmla="*/ 5 w 102"/>
                  <a:gd name="T53" fmla="*/ 13 h 106"/>
                  <a:gd name="T54" fmla="*/ 4 w 102"/>
                  <a:gd name="T55" fmla="*/ 12 h 106"/>
                  <a:gd name="T56" fmla="*/ 3 w 102"/>
                  <a:gd name="T57" fmla="*/ 10 h 106"/>
                  <a:gd name="T58" fmla="*/ 2 w 102"/>
                  <a:gd name="T59" fmla="*/ 7 h 106"/>
                  <a:gd name="T60" fmla="*/ 2 w 102"/>
                  <a:gd name="T61" fmla="*/ 5 h 106"/>
                  <a:gd name="T62" fmla="*/ 1 w 102"/>
                  <a:gd name="T63" fmla="*/ 3 h 106"/>
                  <a:gd name="T64" fmla="*/ 1 w 102"/>
                  <a:gd name="T65" fmla="*/ 0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
                  <a:gd name="T100" fmla="*/ 0 h 106"/>
                  <a:gd name="T101" fmla="*/ 102 w 102"/>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 h="106">
                    <a:moveTo>
                      <a:pt x="0" y="0"/>
                    </a:moveTo>
                    <a:lnTo>
                      <a:pt x="0" y="5"/>
                    </a:lnTo>
                    <a:lnTo>
                      <a:pt x="0" y="10"/>
                    </a:lnTo>
                    <a:lnTo>
                      <a:pt x="1" y="15"/>
                    </a:lnTo>
                    <a:lnTo>
                      <a:pt x="1" y="21"/>
                    </a:lnTo>
                    <a:lnTo>
                      <a:pt x="2" y="25"/>
                    </a:lnTo>
                    <a:lnTo>
                      <a:pt x="3" y="31"/>
                    </a:lnTo>
                    <a:lnTo>
                      <a:pt x="5" y="36"/>
                    </a:lnTo>
                    <a:lnTo>
                      <a:pt x="7" y="40"/>
                    </a:lnTo>
                    <a:lnTo>
                      <a:pt x="9" y="45"/>
                    </a:lnTo>
                    <a:lnTo>
                      <a:pt x="11" y="50"/>
                    </a:lnTo>
                    <a:lnTo>
                      <a:pt x="13" y="54"/>
                    </a:lnTo>
                    <a:lnTo>
                      <a:pt x="16" y="59"/>
                    </a:lnTo>
                    <a:lnTo>
                      <a:pt x="19" y="62"/>
                    </a:lnTo>
                    <a:lnTo>
                      <a:pt x="23" y="67"/>
                    </a:lnTo>
                    <a:lnTo>
                      <a:pt x="25" y="70"/>
                    </a:lnTo>
                    <a:lnTo>
                      <a:pt x="28" y="74"/>
                    </a:lnTo>
                    <a:lnTo>
                      <a:pt x="32" y="77"/>
                    </a:lnTo>
                    <a:lnTo>
                      <a:pt x="37" y="81"/>
                    </a:lnTo>
                    <a:lnTo>
                      <a:pt x="40" y="84"/>
                    </a:lnTo>
                    <a:lnTo>
                      <a:pt x="45" y="88"/>
                    </a:lnTo>
                    <a:lnTo>
                      <a:pt x="48" y="90"/>
                    </a:lnTo>
                    <a:lnTo>
                      <a:pt x="53" y="92"/>
                    </a:lnTo>
                    <a:lnTo>
                      <a:pt x="57" y="95"/>
                    </a:lnTo>
                    <a:lnTo>
                      <a:pt x="62" y="97"/>
                    </a:lnTo>
                    <a:lnTo>
                      <a:pt x="66" y="99"/>
                    </a:lnTo>
                    <a:lnTo>
                      <a:pt x="71" y="100"/>
                    </a:lnTo>
                    <a:lnTo>
                      <a:pt x="77" y="103"/>
                    </a:lnTo>
                    <a:lnTo>
                      <a:pt x="81" y="104"/>
                    </a:lnTo>
                    <a:lnTo>
                      <a:pt x="86" y="105"/>
                    </a:lnTo>
                    <a:lnTo>
                      <a:pt x="92" y="105"/>
                    </a:lnTo>
                    <a:lnTo>
                      <a:pt x="98" y="106"/>
                    </a:lnTo>
                    <a:lnTo>
                      <a:pt x="102" y="106"/>
                    </a:lnTo>
                    <a:lnTo>
                      <a:pt x="102" y="101"/>
                    </a:lnTo>
                    <a:lnTo>
                      <a:pt x="98" y="100"/>
                    </a:lnTo>
                    <a:lnTo>
                      <a:pt x="92" y="100"/>
                    </a:lnTo>
                    <a:lnTo>
                      <a:pt x="87" y="99"/>
                    </a:lnTo>
                    <a:lnTo>
                      <a:pt x="83" y="99"/>
                    </a:lnTo>
                    <a:lnTo>
                      <a:pt x="78" y="98"/>
                    </a:lnTo>
                    <a:lnTo>
                      <a:pt x="73" y="96"/>
                    </a:lnTo>
                    <a:lnTo>
                      <a:pt x="69" y="95"/>
                    </a:lnTo>
                    <a:lnTo>
                      <a:pt x="64" y="92"/>
                    </a:lnTo>
                    <a:lnTo>
                      <a:pt x="60" y="91"/>
                    </a:lnTo>
                    <a:lnTo>
                      <a:pt x="55" y="89"/>
                    </a:lnTo>
                    <a:lnTo>
                      <a:pt x="52" y="85"/>
                    </a:lnTo>
                    <a:lnTo>
                      <a:pt x="47" y="83"/>
                    </a:lnTo>
                    <a:lnTo>
                      <a:pt x="43" y="81"/>
                    </a:lnTo>
                    <a:lnTo>
                      <a:pt x="39" y="77"/>
                    </a:lnTo>
                    <a:lnTo>
                      <a:pt x="35" y="74"/>
                    </a:lnTo>
                    <a:lnTo>
                      <a:pt x="32" y="70"/>
                    </a:lnTo>
                    <a:lnTo>
                      <a:pt x="30" y="67"/>
                    </a:lnTo>
                    <a:lnTo>
                      <a:pt x="26" y="63"/>
                    </a:lnTo>
                    <a:lnTo>
                      <a:pt x="23" y="60"/>
                    </a:lnTo>
                    <a:lnTo>
                      <a:pt x="20" y="55"/>
                    </a:lnTo>
                    <a:lnTo>
                      <a:pt x="18" y="52"/>
                    </a:lnTo>
                    <a:lnTo>
                      <a:pt x="16" y="47"/>
                    </a:lnTo>
                    <a:lnTo>
                      <a:pt x="13" y="43"/>
                    </a:lnTo>
                    <a:lnTo>
                      <a:pt x="11" y="39"/>
                    </a:lnTo>
                    <a:lnTo>
                      <a:pt x="10" y="35"/>
                    </a:lnTo>
                    <a:lnTo>
                      <a:pt x="8" y="30"/>
                    </a:lnTo>
                    <a:lnTo>
                      <a:pt x="7" y="24"/>
                    </a:lnTo>
                    <a:lnTo>
                      <a:pt x="5" y="20"/>
                    </a:lnTo>
                    <a:lnTo>
                      <a:pt x="5" y="15"/>
                    </a:lnTo>
                    <a:lnTo>
                      <a:pt x="4" y="10"/>
                    </a:lnTo>
                    <a:lnTo>
                      <a:pt x="4" y="5"/>
                    </a:lnTo>
                    <a:lnTo>
                      <a:pt x="4" y="0"/>
                    </a:lnTo>
                    <a:lnTo>
                      <a:pt x="0" y="0"/>
                    </a:lnTo>
                    <a:close/>
                  </a:path>
                </a:pathLst>
              </a:custGeom>
              <a:solidFill>
                <a:srgbClr val="000000"/>
              </a:solidFill>
              <a:ln w="9525">
                <a:noFill/>
                <a:round/>
                <a:headEnd/>
                <a:tailEnd/>
              </a:ln>
            </p:spPr>
            <p:txBody>
              <a:bodyPr/>
              <a:lstStyle/>
              <a:p>
                <a:endParaRPr lang="en-GB"/>
              </a:p>
            </p:txBody>
          </p:sp>
          <p:sp>
            <p:nvSpPr>
              <p:cNvPr id="594" name="Freeform 507"/>
              <p:cNvSpPr>
                <a:spLocks/>
              </p:cNvSpPr>
              <p:nvPr/>
            </p:nvSpPr>
            <p:spPr bwMode="auto">
              <a:xfrm>
                <a:off x="3288" y="2174"/>
                <a:ext cx="53" cy="52"/>
              </a:xfrm>
              <a:custGeom>
                <a:avLst/>
                <a:gdLst>
                  <a:gd name="T0" fmla="*/ 26 w 106"/>
                  <a:gd name="T1" fmla="*/ 0 h 103"/>
                  <a:gd name="T2" fmla="*/ 23 w 106"/>
                  <a:gd name="T3" fmla="*/ 1 h 103"/>
                  <a:gd name="T4" fmla="*/ 20 w 106"/>
                  <a:gd name="T5" fmla="*/ 1 h 103"/>
                  <a:gd name="T6" fmla="*/ 18 w 106"/>
                  <a:gd name="T7" fmla="*/ 2 h 103"/>
                  <a:gd name="T8" fmla="*/ 15 w 106"/>
                  <a:gd name="T9" fmla="*/ 3 h 103"/>
                  <a:gd name="T10" fmla="*/ 13 w 106"/>
                  <a:gd name="T11" fmla="*/ 4 h 103"/>
                  <a:gd name="T12" fmla="*/ 11 w 106"/>
                  <a:gd name="T13" fmla="*/ 5 h 103"/>
                  <a:gd name="T14" fmla="*/ 9 w 106"/>
                  <a:gd name="T15" fmla="*/ 7 h 103"/>
                  <a:gd name="T16" fmla="*/ 7 w 106"/>
                  <a:gd name="T17" fmla="*/ 9 h 103"/>
                  <a:gd name="T18" fmla="*/ 6 w 106"/>
                  <a:gd name="T19" fmla="*/ 11 h 103"/>
                  <a:gd name="T20" fmla="*/ 4 w 106"/>
                  <a:gd name="T21" fmla="*/ 13 h 103"/>
                  <a:gd name="T22" fmla="*/ 3 w 106"/>
                  <a:gd name="T23" fmla="*/ 15 h 103"/>
                  <a:gd name="T24" fmla="*/ 2 w 106"/>
                  <a:gd name="T25" fmla="*/ 17 h 103"/>
                  <a:gd name="T26" fmla="*/ 1 w 106"/>
                  <a:gd name="T27" fmla="*/ 20 h 103"/>
                  <a:gd name="T28" fmla="*/ 1 w 106"/>
                  <a:gd name="T29" fmla="*/ 22 h 103"/>
                  <a:gd name="T30" fmla="*/ 0 w 106"/>
                  <a:gd name="T31" fmla="*/ 25 h 103"/>
                  <a:gd name="T32" fmla="*/ 1 w 106"/>
                  <a:gd name="T33" fmla="*/ 26 h 103"/>
                  <a:gd name="T34" fmla="*/ 2 w 106"/>
                  <a:gd name="T35" fmla="*/ 24 h 103"/>
                  <a:gd name="T36" fmla="*/ 2 w 106"/>
                  <a:gd name="T37" fmla="*/ 21 h 103"/>
                  <a:gd name="T38" fmla="*/ 3 w 106"/>
                  <a:gd name="T39" fmla="*/ 19 h 103"/>
                  <a:gd name="T40" fmla="*/ 3 w 106"/>
                  <a:gd name="T41" fmla="*/ 16 h 103"/>
                  <a:gd name="T42" fmla="*/ 5 w 106"/>
                  <a:gd name="T43" fmla="*/ 14 h 103"/>
                  <a:gd name="T44" fmla="*/ 6 w 106"/>
                  <a:gd name="T45" fmla="*/ 12 h 103"/>
                  <a:gd name="T46" fmla="*/ 7 w 106"/>
                  <a:gd name="T47" fmla="*/ 10 h 103"/>
                  <a:gd name="T48" fmla="*/ 9 w 106"/>
                  <a:gd name="T49" fmla="*/ 9 h 103"/>
                  <a:gd name="T50" fmla="*/ 11 w 106"/>
                  <a:gd name="T51" fmla="*/ 7 h 103"/>
                  <a:gd name="T52" fmla="*/ 13 w 106"/>
                  <a:gd name="T53" fmla="*/ 5 h 103"/>
                  <a:gd name="T54" fmla="*/ 14 w 106"/>
                  <a:gd name="T55" fmla="*/ 4 h 103"/>
                  <a:gd name="T56" fmla="*/ 17 w 106"/>
                  <a:gd name="T57" fmla="*/ 3 h 103"/>
                  <a:gd name="T58" fmla="*/ 19 w 106"/>
                  <a:gd name="T59" fmla="*/ 3 h 103"/>
                  <a:gd name="T60" fmla="*/ 22 w 106"/>
                  <a:gd name="T61" fmla="*/ 2 h 103"/>
                  <a:gd name="T62" fmla="*/ 24 w 106"/>
                  <a:gd name="T63" fmla="*/ 2 h 103"/>
                  <a:gd name="T64" fmla="*/ 27 w 106"/>
                  <a:gd name="T65" fmla="*/ 1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03"/>
                  <a:gd name="T101" fmla="*/ 106 w 106"/>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03">
                    <a:moveTo>
                      <a:pt x="106" y="0"/>
                    </a:moveTo>
                    <a:lnTo>
                      <a:pt x="101" y="0"/>
                    </a:lnTo>
                    <a:lnTo>
                      <a:pt x="95" y="1"/>
                    </a:lnTo>
                    <a:lnTo>
                      <a:pt x="90" y="1"/>
                    </a:lnTo>
                    <a:lnTo>
                      <a:pt x="85" y="2"/>
                    </a:lnTo>
                    <a:lnTo>
                      <a:pt x="80" y="3"/>
                    </a:lnTo>
                    <a:lnTo>
                      <a:pt x="75" y="4"/>
                    </a:lnTo>
                    <a:lnTo>
                      <a:pt x="70" y="5"/>
                    </a:lnTo>
                    <a:lnTo>
                      <a:pt x="65" y="8"/>
                    </a:lnTo>
                    <a:lnTo>
                      <a:pt x="61" y="10"/>
                    </a:lnTo>
                    <a:lnTo>
                      <a:pt x="56" y="11"/>
                    </a:lnTo>
                    <a:lnTo>
                      <a:pt x="52" y="14"/>
                    </a:lnTo>
                    <a:lnTo>
                      <a:pt x="47" y="17"/>
                    </a:lnTo>
                    <a:lnTo>
                      <a:pt x="43" y="19"/>
                    </a:lnTo>
                    <a:lnTo>
                      <a:pt x="39" y="23"/>
                    </a:lnTo>
                    <a:lnTo>
                      <a:pt x="35" y="26"/>
                    </a:lnTo>
                    <a:lnTo>
                      <a:pt x="32" y="29"/>
                    </a:lnTo>
                    <a:lnTo>
                      <a:pt x="28" y="33"/>
                    </a:lnTo>
                    <a:lnTo>
                      <a:pt x="25" y="36"/>
                    </a:lnTo>
                    <a:lnTo>
                      <a:pt x="22" y="41"/>
                    </a:lnTo>
                    <a:lnTo>
                      <a:pt x="18" y="44"/>
                    </a:lnTo>
                    <a:lnTo>
                      <a:pt x="16" y="49"/>
                    </a:lnTo>
                    <a:lnTo>
                      <a:pt x="13" y="54"/>
                    </a:lnTo>
                    <a:lnTo>
                      <a:pt x="10" y="57"/>
                    </a:lnTo>
                    <a:lnTo>
                      <a:pt x="9" y="62"/>
                    </a:lnTo>
                    <a:lnTo>
                      <a:pt x="7" y="67"/>
                    </a:lnTo>
                    <a:lnTo>
                      <a:pt x="4" y="72"/>
                    </a:lnTo>
                    <a:lnTo>
                      <a:pt x="3" y="77"/>
                    </a:lnTo>
                    <a:lnTo>
                      <a:pt x="2" y="81"/>
                    </a:lnTo>
                    <a:lnTo>
                      <a:pt x="1" y="87"/>
                    </a:lnTo>
                    <a:lnTo>
                      <a:pt x="0" y="92"/>
                    </a:lnTo>
                    <a:lnTo>
                      <a:pt x="0" y="97"/>
                    </a:lnTo>
                    <a:lnTo>
                      <a:pt x="0" y="103"/>
                    </a:lnTo>
                    <a:lnTo>
                      <a:pt x="4" y="103"/>
                    </a:lnTo>
                    <a:lnTo>
                      <a:pt x="4" y="97"/>
                    </a:lnTo>
                    <a:lnTo>
                      <a:pt x="5" y="93"/>
                    </a:lnTo>
                    <a:lnTo>
                      <a:pt x="5" y="88"/>
                    </a:lnTo>
                    <a:lnTo>
                      <a:pt x="7" y="82"/>
                    </a:lnTo>
                    <a:lnTo>
                      <a:pt x="8" y="78"/>
                    </a:lnTo>
                    <a:lnTo>
                      <a:pt x="9" y="73"/>
                    </a:lnTo>
                    <a:lnTo>
                      <a:pt x="11" y="69"/>
                    </a:lnTo>
                    <a:lnTo>
                      <a:pt x="12" y="64"/>
                    </a:lnTo>
                    <a:lnTo>
                      <a:pt x="15" y="59"/>
                    </a:lnTo>
                    <a:lnTo>
                      <a:pt x="17" y="56"/>
                    </a:lnTo>
                    <a:lnTo>
                      <a:pt x="19" y="51"/>
                    </a:lnTo>
                    <a:lnTo>
                      <a:pt x="23" y="47"/>
                    </a:lnTo>
                    <a:lnTo>
                      <a:pt x="25" y="43"/>
                    </a:lnTo>
                    <a:lnTo>
                      <a:pt x="28" y="40"/>
                    </a:lnTo>
                    <a:lnTo>
                      <a:pt x="32" y="36"/>
                    </a:lnTo>
                    <a:lnTo>
                      <a:pt x="35" y="33"/>
                    </a:lnTo>
                    <a:lnTo>
                      <a:pt x="39" y="29"/>
                    </a:lnTo>
                    <a:lnTo>
                      <a:pt x="42" y="26"/>
                    </a:lnTo>
                    <a:lnTo>
                      <a:pt x="46" y="24"/>
                    </a:lnTo>
                    <a:lnTo>
                      <a:pt x="50" y="20"/>
                    </a:lnTo>
                    <a:lnTo>
                      <a:pt x="54" y="18"/>
                    </a:lnTo>
                    <a:lnTo>
                      <a:pt x="58" y="16"/>
                    </a:lnTo>
                    <a:lnTo>
                      <a:pt x="63" y="13"/>
                    </a:lnTo>
                    <a:lnTo>
                      <a:pt x="66" y="12"/>
                    </a:lnTo>
                    <a:lnTo>
                      <a:pt x="71" y="10"/>
                    </a:lnTo>
                    <a:lnTo>
                      <a:pt x="76" y="9"/>
                    </a:lnTo>
                    <a:lnTo>
                      <a:pt x="81" y="8"/>
                    </a:lnTo>
                    <a:lnTo>
                      <a:pt x="86" y="6"/>
                    </a:lnTo>
                    <a:lnTo>
                      <a:pt x="91" y="5"/>
                    </a:lnTo>
                    <a:lnTo>
                      <a:pt x="95" y="5"/>
                    </a:lnTo>
                    <a:lnTo>
                      <a:pt x="101" y="4"/>
                    </a:lnTo>
                    <a:lnTo>
                      <a:pt x="106" y="4"/>
                    </a:lnTo>
                    <a:lnTo>
                      <a:pt x="106" y="0"/>
                    </a:lnTo>
                    <a:close/>
                  </a:path>
                </a:pathLst>
              </a:custGeom>
              <a:solidFill>
                <a:srgbClr val="000000"/>
              </a:solidFill>
              <a:ln w="9525">
                <a:noFill/>
                <a:round/>
                <a:headEnd/>
                <a:tailEnd/>
              </a:ln>
            </p:spPr>
            <p:txBody>
              <a:bodyPr/>
              <a:lstStyle/>
              <a:p>
                <a:endParaRPr lang="en-GB"/>
              </a:p>
            </p:txBody>
          </p:sp>
          <p:sp>
            <p:nvSpPr>
              <p:cNvPr id="595" name="Freeform 508"/>
              <p:cNvSpPr>
                <a:spLocks/>
              </p:cNvSpPr>
              <p:nvPr/>
            </p:nvSpPr>
            <p:spPr bwMode="auto">
              <a:xfrm>
                <a:off x="3295" y="2181"/>
                <a:ext cx="91" cy="91"/>
              </a:xfrm>
              <a:custGeom>
                <a:avLst/>
                <a:gdLst>
                  <a:gd name="T0" fmla="*/ 25 w 183"/>
                  <a:gd name="T1" fmla="*/ 1 h 182"/>
                  <a:gd name="T2" fmla="*/ 29 w 183"/>
                  <a:gd name="T3" fmla="*/ 1 h 182"/>
                  <a:gd name="T4" fmla="*/ 32 w 183"/>
                  <a:gd name="T5" fmla="*/ 2 h 182"/>
                  <a:gd name="T6" fmla="*/ 35 w 183"/>
                  <a:gd name="T7" fmla="*/ 3 h 182"/>
                  <a:gd name="T8" fmla="*/ 37 w 183"/>
                  <a:gd name="T9" fmla="*/ 6 h 182"/>
                  <a:gd name="T10" fmla="*/ 39 w 183"/>
                  <a:gd name="T11" fmla="*/ 7 h 182"/>
                  <a:gd name="T12" fmla="*/ 42 w 183"/>
                  <a:gd name="T13" fmla="*/ 11 h 182"/>
                  <a:gd name="T14" fmla="*/ 43 w 183"/>
                  <a:gd name="T15" fmla="*/ 13 h 182"/>
                  <a:gd name="T16" fmla="*/ 44 w 183"/>
                  <a:gd name="T17" fmla="*/ 17 h 182"/>
                  <a:gd name="T18" fmla="*/ 45 w 183"/>
                  <a:gd name="T19" fmla="*/ 20 h 182"/>
                  <a:gd name="T20" fmla="*/ 45 w 183"/>
                  <a:gd name="T21" fmla="*/ 23 h 182"/>
                  <a:gd name="T22" fmla="*/ 45 w 183"/>
                  <a:gd name="T23" fmla="*/ 26 h 182"/>
                  <a:gd name="T24" fmla="*/ 44 w 183"/>
                  <a:gd name="T25" fmla="*/ 30 h 182"/>
                  <a:gd name="T26" fmla="*/ 43 w 183"/>
                  <a:gd name="T27" fmla="*/ 34 h 182"/>
                  <a:gd name="T28" fmla="*/ 41 w 183"/>
                  <a:gd name="T29" fmla="*/ 36 h 182"/>
                  <a:gd name="T30" fmla="*/ 39 w 183"/>
                  <a:gd name="T31" fmla="*/ 39 h 182"/>
                  <a:gd name="T32" fmla="*/ 37 w 183"/>
                  <a:gd name="T33" fmla="*/ 41 h 182"/>
                  <a:gd name="T34" fmla="*/ 34 w 183"/>
                  <a:gd name="T35" fmla="*/ 43 h 182"/>
                  <a:gd name="T36" fmla="*/ 31 w 183"/>
                  <a:gd name="T37" fmla="*/ 44 h 182"/>
                  <a:gd name="T38" fmla="*/ 28 w 183"/>
                  <a:gd name="T39" fmla="*/ 45 h 182"/>
                  <a:gd name="T40" fmla="*/ 25 w 183"/>
                  <a:gd name="T41" fmla="*/ 46 h 182"/>
                  <a:gd name="T42" fmla="*/ 21 w 183"/>
                  <a:gd name="T43" fmla="*/ 46 h 182"/>
                  <a:gd name="T44" fmla="*/ 18 w 183"/>
                  <a:gd name="T45" fmla="*/ 45 h 182"/>
                  <a:gd name="T46" fmla="*/ 14 w 183"/>
                  <a:gd name="T47" fmla="*/ 44 h 182"/>
                  <a:gd name="T48" fmla="*/ 11 w 183"/>
                  <a:gd name="T49" fmla="*/ 43 h 182"/>
                  <a:gd name="T50" fmla="*/ 9 w 183"/>
                  <a:gd name="T51" fmla="*/ 41 h 182"/>
                  <a:gd name="T52" fmla="*/ 6 w 183"/>
                  <a:gd name="T53" fmla="*/ 39 h 182"/>
                  <a:gd name="T54" fmla="*/ 4 w 183"/>
                  <a:gd name="T55" fmla="*/ 36 h 182"/>
                  <a:gd name="T56" fmla="*/ 2 w 183"/>
                  <a:gd name="T57" fmla="*/ 34 h 182"/>
                  <a:gd name="T58" fmla="*/ 1 w 183"/>
                  <a:gd name="T59" fmla="*/ 30 h 182"/>
                  <a:gd name="T60" fmla="*/ 0 w 183"/>
                  <a:gd name="T61" fmla="*/ 27 h 182"/>
                  <a:gd name="T62" fmla="*/ 0 w 183"/>
                  <a:gd name="T63" fmla="*/ 23 h 182"/>
                  <a:gd name="T64" fmla="*/ 0 w 183"/>
                  <a:gd name="T65" fmla="*/ 21 h 182"/>
                  <a:gd name="T66" fmla="*/ 1 w 183"/>
                  <a:gd name="T67" fmla="*/ 17 h 182"/>
                  <a:gd name="T68" fmla="*/ 2 w 183"/>
                  <a:gd name="T69" fmla="*/ 13 h 182"/>
                  <a:gd name="T70" fmla="*/ 3 w 183"/>
                  <a:gd name="T71" fmla="*/ 11 h 182"/>
                  <a:gd name="T72" fmla="*/ 5 w 183"/>
                  <a:gd name="T73" fmla="*/ 9 h 182"/>
                  <a:gd name="T74" fmla="*/ 8 w 183"/>
                  <a:gd name="T75" fmla="*/ 6 h 182"/>
                  <a:gd name="T76" fmla="*/ 10 w 183"/>
                  <a:gd name="T77" fmla="*/ 3 h 182"/>
                  <a:gd name="T78" fmla="*/ 13 w 183"/>
                  <a:gd name="T79" fmla="*/ 2 h 182"/>
                  <a:gd name="T80" fmla="*/ 16 w 183"/>
                  <a:gd name="T81" fmla="*/ 1 h 182"/>
                  <a:gd name="T82" fmla="*/ 19 w 183"/>
                  <a:gd name="T83" fmla="*/ 1 h 182"/>
                  <a:gd name="T84" fmla="*/ 23 w 183"/>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82"/>
                  <a:gd name="T131" fmla="*/ 183 w 183"/>
                  <a:gd name="T132" fmla="*/ 182 h 1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82">
                    <a:moveTo>
                      <a:pt x="93" y="0"/>
                    </a:moveTo>
                    <a:lnTo>
                      <a:pt x="97" y="0"/>
                    </a:lnTo>
                    <a:lnTo>
                      <a:pt x="102" y="1"/>
                    </a:lnTo>
                    <a:lnTo>
                      <a:pt x="106" y="1"/>
                    </a:lnTo>
                    <a:lnTo>
                      <a:pt x="111" y="3"/>
                    </a:lnTo>
                    <a:lnTo>
                      <a:pt x="116" y="4"/>
                    </a:lnTo>
                    <a:lnTo>
                      <a:pt x="120" y="5"/>
                    </a:lnTo>
                    <a:lnTo>
                      <a:pt x="124" y="6"/>
                    </a:lnTo>
                    <a:lnTo>
                      <a:pt x="128" y="8"/>
                    </a:lnTo>
                    <a:lnTo>
                      <a:pt x="132" y="11"/>
                    </a:lnTo>
                    <a:lnTo>
                      <a:pt x="136" y="12"/>
                    </a:lnTo>
                    <a:lnTo>
                      <a:pt x="140" y="14"/>
                    </a:lnTo>
                    <a:lnTo>
                      <a:pt x="143" y="16"/>
                    </a:lnTo>
                    <a:lnTo>
                      <a:pt x="147" y="20"/>
                    </a:lnTo>
                    <a:lnTo>
                      <a:pt x="150" y="22"/>
                    </a:lnTo>
                    <a:lnTo>
                      <a:pt x="154" y="26"/>
                    </a:lnTo>
                    <a:lnTo>
                      <a:pt x="157" y="28"/>
                    </a:lnTo>
                    <a:lnTo>
                      <a:pt x="159" y="31"/>
                    </a:lnTo>
                    <a:lnTo>
                      <a:pt x="163" y="35"/>
                    </a:lnTo>
                    <a:lnTo>
                      <a:pt x="165" y="38"/>
                    </a:lnTo>
                    <a:lnTo>
                      <a:pt x="168" y="42"/>
                    </a:lnTo>
                    <a:lnTo>
                      <a:pt x="170" y="45"/>
                    </a:lnTo>
                    <a:lnTo>
                      <a:pt x="172" y="50"/>
                    </a:lnTo>
                    <a:lnTo>
                      <a:pt x="174" y="53"/>
                    </a:lnTo>
                    <a:lnTo>
                      <a:pt x="176" y="58"/>
                    </a:lnTo>
                    <a:lnTo>
                      <a:pt x="178" y="61"/>
                    </a:lnTo>
                    <a:lnTo>
                      <a:pt x="179" y="66"/>
                    </a:lnTo>
                    <a:lnTo>
                      <a:pt x="180" y="71"/>
                    </a:lnTo>
                    <a:lnTo>
                      <a:pt x="181" y="74"/>
                    </a:lnTo>
                    <a:lnTo>
                      <a:pt x="181" y="79"/>
                    </a:lnTo>
                    <a:lnTo>
                      <a:pt x="183" y="83"/>
                    </a:lnTo>
                    <a:lnTo>
                      <a:pt x="183" y="88"/>
                    </a:lnTo>
                    <a:lnTo>
                      <a:pt x="183" y="92"/>
                    </a:lnTo>
                    <a:lnTo>
                      <a:pt x="183" y="97"/>
                    </a:lnTo>
                    <a:lnTo>
                      <a:pt x="181" y="102"/>
                    </a:lnTo>
                    <a:lnTo>
                      <a:pt x="181" y="106"/>
                    </a:lnTo>
                    <a:lnTo>
                      <a:pt x="180" y="111"/>
                    </a:lnTo>
                    <a:lnTo>
                      <a:pt x="179" y="115"/>
                    </a:lnTo>
                    <a:lnTo>
                      <a:pt x="178" y="120"/>
                    </a:lnTo>
                    <a:lnTo>
                      <a:pt x="177" y="124"/>
                    </a:lnTo>
                    <a:lnTo>
                      <a:pt x="174" y="128"/>
                    </a:lnTo>
                    <a:lnTo>
                      <a:pt x="173" y="133"/>
                    </a:lnTo>
                    <a:lnTo>
                      <a:pt x="171" y="136"/>
                    </a:lnTo>
                    <a:lnTo>
                      <a:pt x="169" y="140"/>
                    </a:lnTo>
                    <a:lnTo>
                      <a:pt x="166" y="143"/>
                    </a:lnTo>
                    <a:lnTo>
                      <a:pt x="163" y="147"/>
                    </a:lnTo>
                    <a:lnTo>
                      <a:pt x="161" y="150"/>
                    </a:lnTo>
                    <a:lnTo>
                      <a:pt x="158" y="153"/>
                    </a:lnTo>
                    <a:lnTo>
                      <a:pt x="155" y="157"/>
                    </a:lnTo>
                    <a:lnTo>
                      <a:pt x="151" y="159"/>
                    </a:lnTo>
                    <a:lnTo>
                      <a:pt x="148" y="163"/>
                    </a:lnTo>
                    <a:lnTo>
                      <a:pt x="144" y="165"/>
                    </a:lnTo>
                    <a:lnTo>
                      <a:pt x="141" y="167"/>
                    </a:lnTo>
                    <a:lnTo>
                      <a:pt x="138" y="170"/>
                    </a:lnTo>
                    <a:lnTo>
                      <a:pt x="133" y="172"/>
                    </a:lnTo>
                    <a:lnTo>
                      <a:pt x="130" y="174"/>
                    </a:lnTo>
                    <a:lnTo>
                      <a:pt x="125" y="175"/>
                    </a:lnTo>
                    <a:lnTo>
                      <a:pt x="121" y="178"/>
                    </a:lnTo>
                    <a:lnTo>
                      <a:pt x="117" y="179"/>
                    </a:lnTo>
                    <a:lnTo>
                      <a:pt x="112" y="180"/>
                    </a:lnTo>
                    <a:lnTo>
                      <a:pt x="108" y="181"/>
                    </a:lnTo>
                    <a:lnTo>
                      <a:pt x="104" y="181"/>
                    </a:lnTo>
                    <a:lnTo>
                      <a:pt x="100" y="182"/>
                    </a:lnTo>
                    <a:lnTo>
                      <a:pt x="95" y="182"/>
                    </a:lnTo>
                    <a:lnTo>
                      <a:pt x="90" y="182"/>
                    </a:lnTo>
                    <a:lnTo>
                      <a:pt x="85" y="182"/>
                    </a:lnTo>
                    <a:lnTo>
                      <a:pt x="80" y="182"/>
                    </a:lnTo>
                    <a:lnTo>
                      <a:pt x="77" y="181"/>
                    </a:lnTo>
                    <a:lnTo>
                      <a:pt x="72" y="180"/>
                    </a:lnTo>
                    <a:lnTo>
                      <a:pt x="67" y="179"/>
                    </a:lnTo>
                    <a:lnTo>
                      <a:pt x="63" y="178"/>
                    </a:lnTo>
                    <a:lnTo>
                      <a:pt x="59" y="176"/>
                    </a:lnTo>
                    <a:lnTo>
                      <a:pt x="55" y="174"/>
                    </a:lnTo>
                    <a:lnTo>
                      <a:pt x="50" y="173"/>
                    </a:lnTo>
                    <a:lnTo>
                      <a:pt x="47" y="171"/>
                    </a:lnTo>
                    <a:lnTo>
                      <a:pt x="43" y="168"/>
                    </a:lnTo>
                    <a:lnTo>
                      <a:pt x="40" y="166"/>
                    </a:lnTo>
                    <a:lnTo>
                      <a:pt x="36" y="164"/>
                    </a:lnTo>
                    <a:lnTo>
                      <a:pt x="33" y="160"/>
                    </a:lnTo>
                    <a:lnTo>
                      <a:pt x="29" y="158"/>
                    </a:lnTo>
                    <a:lnTo>
                      <a:pt x="26" y="155"/>
                    </a:lnTo>
                    <a:lnTo>
                      <a:pt x="24" y="151"/>
                    </a:lnTo>
                    <a:lnTo>
                      <a:pt x="20" y="148"/>
                    </a:lnTo>
                    <a:lnTo>
                      <a:pt x="18" y="144"/>
                    </a:lnTo>
                    <a:lnTo>
                      <a:pt x="15" y="141"/>
                    </a:lnTo>
                    <a:lnTo>
                      <a:pt x="13" y="137"/>
                    </a:lnTo>
                    <a:lnTo>
                      <a:pt x="11" y="134"/>
                    </a:lnTo>
                    <a:lnTo>
                      <a:pt x="9" y="129"/>
                    </a:lnTo>
                    <a:lnTo>
                      <a:pt x="7" y="126"/>
                    </a:lnTo>
                    <a:lnTo>
                      <a:pt x="5" y="121"/>
                    </a:lnTo>
                    <a:lnTo>
                      <a:pt x="4" y="117"/>
                    </a:lnTo>
                    <a:lnTo>
                      <a:pt x="3" y="112"/>
                    </a:lnTo>
                    <a:lnTo>
                      <a:pt x="2" y="109"/>
                    </a:lnTo>
                    <a:lnTo>
                      <a:pt x="2" y="104"/>
                    </a:lnTo>
                    <a:lnTo>
                      <a:pt x="0" y="99"/>
                    </a:lnTo>
                    <a:lnTo>
                      <a:pt x="0" y="95"/>
                    </a:lnTo>
                    <a:lnTo>
                      <a:pt x="0" y="90"/>
                    </a:lnTo>
                    <a:lnTo>
                      <a:pt x="0" y="86"/>
                    </a:lnTo>
                    <a:lnTo>
                      <a:pt x="0" y="81"/>
                    </a:lnTo>
                    <a:lnTo>
                      <a:pt x="2" y="76"/>
                    </a:lnTo>
                    <a:lnTo>
                      <a:pt x="3" y="72"/>
                    </a:lnTo>
                    <a:lnTo>
                      <a:pt x="4" y="67"/>
                    </a:lnTo>
                    <a:lnTo>
                      <a:pt x="5" y="63"/>
                    </a:lnTo>
                    <a:lnTo>
                      <a:pt x="6" y="59"/>
                    </a:lnTo>
                    <a:lnTo>
                      <a:pt x="9" y="54"/>
                    </a:lnTo>
                    <a:lnTo>
                      <a:pt x="10" y="51"/>
                    </a:lnTo>
                    <a:lnTo>
                      <a:pt x="12" y="46"/>
                    </a:lnTo>
                    <a:lnTo>
                      <a:pt x="14" y="43"/>
                    </a:lnTo>
                    <a:lnTo>
                      <a:pt x="17" y="39"/>
                    </a:lnTo>
                    <a:lnTo>
                      <a:pt x="19" y="36"/>
                    </a:lnTo>
                    <a:lnTo>
                      <a:pt x="22" y="33"/>
                    </a:lnTo>
                    <a:lnTo>
                      <a:pt x="25" y="29"/>
                    </a:lnTo>
                    <a:lnTo>
                      <a:pt x="28" y="26"/>
                    </a:lnTo>
                    <a:lnTo>
                      <a:pt x="32" y="23"/>
                    </a:lnTo>
                    <a:lnTo>
                      <a:pt x="35" y="20"/>
                    </a:lnTo>
                    <a:lnTo>
                      <a:pt x="39" y="18"/>
                    </a:lnTo>
                    <a:lnTo>
                      <a:pt x="42" y="15"/>
                    </a:lnTo>
                    <a:lnTo>
                      <a:pt x="45" y="13"/>
                    </a:lnTo>
                    <a:lnTo>
                      <a:pt x="49" y="11"/>
                    </a:lnTo>
                    <a:lnTo>
                      <a:pt x="53" y="8"/>
                    </a:lnTo>
                    <a:lnTo>
                      <a:pt x="57" y="7"/>
                    </a:lnTo>
                    <a:lnTo>
                      <a:pt x="62" y="5"/>
                    </a:lnTo>
                    <a:lnTo>
                      <a:pt x="66" y="4"/>
                    </a:lnTo>
                    <a:lnTo>
                      <a:pt x="70" y="3"/>
                    </a:lnTo>
                    <a:lnTo>
                      <a:pt x="74" y="3"/>
                    </a:lnTo>
                    <a:lnTo>
                      <a:pt x="79" y="1"/>
                    </a:lnTo>
                    <a:lnTo>
                      <a:pt x="83" y="0"/>
                    </a:lnTo>
                    <a:lnTo>
                      <a:pt x="88" y="0"/>
                    </a:lnTo>
                    <a:lnTo>
                      <a:pt x="93" y="0"/>
                    </a:lnTo>
                    <a:close/>
                  </a:path>
                </a:pathLst>
              </a:custGeom>
              <a:solidFill>
                <a:srgbClr val="7F7F7F"/>
              </a:solidFill>
              <a:ln w="9525">
                <a:noFill/>
                <a:round/>
                <a:headEnd/>
                <a:tailEnd/>
              </a:ln>
            </p:spPr>
            <p:txBody>
              <a:bodyPr/>
              <a:lstStyle/>
              <a:p>
                <a:endParaRPr lang="en-GB"/>
              </a:p>
            </p:txBody>
          </p:sp>
          <p:sp>
            <p:nvSpPr>
              <p:cNvPr id="596" name="Freeform 509"/>
              <p:cNvSpPr>
                <a:spLocks/>
              </p:cNvSpPr>
              <p:nvPr/>
            </p:nvSpPr>
            <p:spPr bwMode="auto">
              <a:xfrm>
                <a:off x="3341" y="2180"/>
                <a:ext cx="46" cy="47"/>
              </a:xfrm>
              <a:custGeom>
                <a:avLst/>
                <a:gdLst>
                  <a:gd name="T0" fmla="*/ 23 w 92"/>
                  <a:gd name="T1" fmla="*/ 23 h 94"/>
                  <a:gd name="T2" fmla="*/ 23 w 92"/>
                  <a:gd name="T3" fmla="*/ 21 h 94"/>
                  <a:gd name="T4" fmla="*/ 23 w 92"/>
                  <a:gd name="T5" fmla="*/ 18 h 94"/>
                  <a:gd name="T6" fmla="*/ 22 w 92"/>
                  <a:gd name="T7" fmla="*/ 15 h 94"/>
                  <a:gd name="T8" fmla="*/ 21 w 92"/>
                  <a:gd name="T9" fmla="*/ 13 h 94"/>
                  <a:gd name="T10" fmla="*/ 20 w 92"/>
                  <a:gd name="T11" fmla="*/ 12 h 94"/>
                  <a:gd name="T12" fmla="*/ 19 w 92"/>
                  <a:gd name="T13" fmla="*/ 10 h 94"/>
                  <a:gd name="T14" fmla="*/ 18 w 92"/>
                  <a:gd name="T15" fmla="*/ 8 h 94"/>
                  <a:gd name="T16" fmla="*/ 15 w 92"/>
                  <a:gd name="T17" fmla="*/ 6 h 94"/>
                  <a:gd name="T18" fmla="*/ 13 w 92"/>
                  <a:gd name="T19" fmla="*/ 5 h 94"/>
                  <a:gd name="T20" fmla="*/ 12 w 92"/>
                  <a:gd name="T21" fmla="*/ 3 h 94"/>
                  <a:gd name="T22" fmla="*/ 10 w 92"/>
                  <a:gd name="T23" fmla="*/ 3 h 94"/>
                  <a:gd name="T24" fmla="*/ 8 w 92"/>
                  <a:gd name="T25" fmla="*/ 1 h 94"/>
                  <a:gd name="T26" fmla="*/ 6 w 92"/>
                  <a:gd name="T27" fmla="*/ 1 h 94"/>
                  <a:gd name="T28" fmla="*/ 3 w 92"/>
                  <a:gd name="T29" fmla="*/ 1 h 94"/>
                  <a:gd name="T30" fmla="*/ 1 w 92"/>
                  <a:gd name="T31" fmla="*/ 0 h 94"/>
                  <a:gd name="T32" fmla="*/ 0 w 92"/>
                  <a:gd name="T33" fmla="*/ 1 h 94"/>
                  <a:gd name="T34" fmla="*/ 3 w 92"/>
                  <a:gd name="T35" fmla="*/ 1 h 94"/>
                  <a:gd name="T36" fmla="*/ 5 w 92"/>
                  <a:gd name="T37" fmla="*/ 1 h 94"/>
                  <a:gd name="T38" fmla="*/ 6 w 92"/>
                  <a:gd name="T39" fmla="*/ 3 h 94"/>
                  <a:gd name="T40" fmla="*/ 9 w 92"/>
                  <a:gd name="T41" fmla="*/ 3 h 94"/>
                  <a:gd name="T42" fmla="*/ 11 w 92"/>
                  <a:gd name="T43" fmla="*/ 4 h 94"/>
                  <a:gd name="T44" fmla="*/ 12 w 92"/>
                  <a:gd name="T45" fmla="*/ 6 h 94"/>
                  <a:gd name="T46" fmla="*/ 14 w 92"/>
                  <a:gd name="T47" fmla="*/ 6 h 94"/>
                  <a:gd name="T48" fmla="*/ 15 w 92"/>
                  <a:gd name="T49" fmla="*/ 8 h 94"/>
                  <a:gd name="T50" fmla="*/ 17 w 92"/>
                  <a:gd name="T51" fmla="*/ 10 h 94"/>
                  <a:gd name="T52" fmla="*/ 18 w 92"/>
                  <a:gd name="T53" fmla="*/ 12 h 94"/>
                  <a:gd name="T54" fmla="*/ 20 w 92"/>
                  <a:gd name="T55" fmla="*/ 13 h 94"/>
                  <a:gd name="T56" fmla="*/ 20 w 92"/>
                  <a:gd name="T57" fmla="*/ 15 h 94"/>
                  <a:gd name="T58" fmla="*/ 21 w 92"/>
                  <a:gd name="T59" fmla="*/ 17 h 94"/>
                  <a:gd name="T60" fmla="*/ 22 w 92"/>
                  <a:gd name="T61" fmla="*/ 20 h 94"/>
                  <a:gd name="T62" fmla="*/ 22 w 92"/>
                  <a:gd name="T63" fmla="*/ 22 h 94"/>
                  <a:gd name="T64" fmla="*/ 22 w 92"/>
                  <a:gd name="T65" fmla="*/ 24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4"/>
                  <a:gd name="T101" fmla="*/ 92 w 92"/>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4">
                    <a:moveTo>
                      <a:pt x="92" y="94"/>
                    </a:moveTo>
                    <a:lnTo>
                      <a:pt x="92" y="90"/>
                    </a:lnTo>
                    <a:lnTo>
                      <a:pt x="92" y="85"/>
                    </a:lnTo>
                    <a:lnTo>
                      <a:pt x="91" y="81"/>
                    </a:lnTo>
                    <a:lnTo>
                      <a:pt x="91" y="76"/>
                    </a:lnTo>
                    <a:lnTo>
                      <a:pt x="90" y="71"/>
                    </a:lnTo>
                    <a:lnTo>
                      <a:pt x="88" y="67"/>
                    </a:lnTo>
                    <a:lnTo>
                      <a:pt x="87" y="62"/>
                    </a:lnTo>
                    <a:lnTo>
                      <a:pt x="85" y="59"/>
                    </a:lnTo>
                    <a:lnTo>
                      <a:pt x="84" y="54"/>
                    </a:lnTo>
                    <a:lnTo>
                      <a:pt x="81" y="51"/>
                    </a:lnTo>
                    <a:lnTo>
                      <a:pt x="79" y="46"/>
                    </a:lnTo>
                    <a:lnTo>
                      <a:pt x="77" y="43"/>
                    </a:lnTo>
                    <a:lnTo>
                      <a:pt x="75" y="39"/>
                    </a:lnTo>
                    <a:lnTo>
                      <a:pt x="71" y="36"/>
                    </a:lnTo>
                    <a:lnTo>
                      <a:pt x="69" y="32"/>
                    </a:lnTo>
                    <a:lnTo>
                      <a:pt x="65" y="29"/>
                    </a:lnTo>
                    <a:lnTo>
                      <a:pt x="62" y="25"/>
                    </a:lnTo>
                    <a:lnTo>
                      <a:pt x="58" y="22"/>
                    </a:lnTo>
                    <a:lnTo>
                      <a:pt x="55" y="20"/>
                    </a:lnTo>
                    <a:lnTo>
                      <a:pt x="51" y="17"/>
                    </a:lnTo>
                    <a:lnTo>
                      <a:pt x="48" y="15"/>
                    </a:lnTo>
                    <a:lnTo>
                      <a:pt x="45" y="12"/>
                    </a:lnTo>
                    <a:lnTo>
                      <a:pt x="40" y="10"/>
                    </a:lnTo>
                    <a:lnTo>
                      <a:pt x="37" y="8"/>
                    </a:lnTo>
                    <a:lnTo>
                      <a:pt x="32" y="6"/>
                    </a:lnTo>
                    <a:lnTo>
                      <a:pt x="27" y="5"/>
                    </a:lnTo>
                    <a:lnTo>
                      <a:pt x="23" y="3"/>
                    </a:lnTo>
                    <a:lnTo>
                      <a:pt x="19" y="2"/>
                    </a:lnTo>
                    <a:lnTo>
                      <a:pt x="15" y="1"/>
                    </a:lnTo>
                    <a:lnTo>
                      <a:pt x="10" y="1"/>
                    </a:lnTo>
                    <a:lnTo>
                      <a:pt x="4" y="0"/>
                    </a:lnTo>
                    <a:lnTo>
                      <a:pt x="0" y="0"/>
                    </a:lnTo>
                    <a:lnTo>
                      <a:pt x="0" y="5"/>
                    </a:lnTo>
                    <a:lnTo>
                      <a:pt x="4" y="5"/>
                    </a:lnTo>
                    <a:lnTo>
                      <a:pt x="9" y="6"/>
                    </a:lnTo>
                    <a:lnTo>
                      <a:pt x="13" y="6"/>
                    </a:lnTo>
                    <a:lnTo>
                      <a:pt x="18" y="7"/>
                    </a:lnTo>
                    <a:lnTo>
                      <a:pt x="22" y="8"/>
                    </a:lnTo>
                    <a:lnTo>
                      <a:pt x="26" y="9"/>
                    </a:lnTo>
                    <a:lnTo>
                      <a:pt x="31" y="10"/>
                    </a:lnTo>
                    <a:lnTo>
                      <a:pt x="34" y="13"/>
                    </a:lnTo>
                    <a:lnTo>
                      <a:pt x="38" y="14"/>
                    </a:lnTo>
                    <a:lnTo>
                      <a:pt x="42" y="16"/>
                    </a:lnTo>
                    <a:lnTo>
                      <a:pt x="46" y="18"/>
                    </a:lnTo>
                    <a:lnTo>
                      <a:pt x="49" y="21"/>
                    </a:lnTo>
                    <a:lnTo>
                      <a:pt x="53" y="23"/>
                    </a:lnTo>
                    <a:lnTo>
                      <a:pt x="56" y="27"/>
                    </a:lnTo>
                    <a:lnTo>
                      <a:pt x="60" y="29"/>
                    </a:lnTo>
                    <a:lnTo>
                      <a:pt x="62" y="32"/>
                    </a:lnTo>
                    <a:lnTo>
                      <a:pt x="65" y="35"/>
                    </a:lnTo>
                    <a:lnTo>
                      <a:pt x="68" y="38"/>
                    </a:lnTo>
                    <a:lnTo>
                      <a:pt x="70" y="41"/>
                    </a:lnTo>
                    <a:lnTo>
                      <a:pt x="72" y="45"/>
                    </a:lnTo>
                    <a:lnTo>
                      <a:pt x="75" y="48"/>
                    </a:lnTo>
                    <a:lnTo>
                      <a:pt x="77" y="53"/>
                    </a:lnTo>
                    <a:lnTo>
                      <a:pt x="79" y="56"/>
                    </a:lnTo>
                    <a:lnTo>
                      <a:pt x="80" y="60"/>
                    </a:lnTo>
                    <a:lnTo>
                      <a:pt x="83" y="65"/>
                    </a:lnTo>
                    <a:lnTo>
                      <a:pt x="84" y="68"/>
                    </a:lnTo>
                    <a:lnTo>
                      <a:pt x="85" y="73"/>
                    </a:lnTo>
                    <a:lnTo>
                      <a:pt x="86" y="77"/>
                    </a:lnTo>
                    <a:lnTo>
                      <a:pt x="86" y="82"/>
                    </a:lnTo>
                    <a:lnTo>
                      <a:pt x="87" y="85"/>
                    </a:lnTo>
                    <a:lnTo>
                      <a:pt x="87" y="90"/>
                    </a:lnTo>
                    <a:lnTo>
                      <a:pt x="87" y="94"/>
                    </a:lnTo>
                    <a:lnTo>
                      <a:pt x="92" y="94"/>
                    </a:lnTo>
                    <a:close/>
                  </a:path>
                </a:pathLst>
              </a:custGeom>
              <a:solidFill>
                <a:srgbClr val="000000"/>
              </a:solidFill>
              <a:ln w="9525">
                <a:noFill/>
                <a:round/>
                <a:headEnd/>
                <a:tailEnd/>
              </a:ln>
            </p:spPr>
            <p:txBody>
              <a:bodyPr/>
              <a:lstStyle/>
              <a:p>
                <a:endParaRPr lang="en-GB"/>
              </a:p>
            </p:txBody>
          </p:sp>
          <p:sp>
            <p:nvSpPr>
              <p:cNvPr id="597" name="Freeform 510"/>
              <p:cNvSpPr>
                <a:spLocks/>
              </p:cNvSpPr>
              <p:nvPr/>
            </p:nvSpPr>
            <p:spPr bwMode="auto">
              <a:xfrm>
                <a:off x="3339" y="2227"/>
                <a:ext cx="48" cy="46"/>
              </a:xfrm>
              <a:custGeom>
                <a:avLst/>
                <a:gdLst>
                  <a:gd name="T0" fmla="*/ 0 w 96"/>
                  <a:gd name="T1" fmla="*/ 23 h 93"/>
                  <a:gd name="T2" fmla="*/ 3 w 96"/>
                  <a:gd name="T3" fmla="*/ 23 h 93"/>
                  <a:gd name="T4" fmla="*/ 5 w 96"/>
                  <a:gd name="T5" fmla="*/ 22 h 93"/>
                  <a:gd name="T6" fmla="*/ 7 w 96"/>
                  <a:gd name="T7" fmla="*/ 22 h 93"/>
                  <a:gd name="T8" fmla="*/ 10 w 96"/>
                  <a:gd name="T9" fmla="*/ 21 h 93"/>
                  <a:gd name="T10" fmla="*/ 12 w 96"/>
                  <a:gd name="T11" fmla="*/ 20 h 93"/>
                  <a:gd name="T12" fmla="*/ 13 w 96"/>
                  <a:gd name="T13" fmla="*/ 19 h 93"/>
                  <a:gd name="T14" fmla="*/ 15 w 96"/>
                  <a:gd name="T15" fmla="*/ 18 h 93"/>
                  <a:gd name="T16" fmla="*/ 17 w 96"/>
                  <a:gd name="T17" fmla="*/ 16 h 93"/>
                  <a:gd name="T18" fmla="*/ 19 w 96"/>
                  <a:gd name="T19" fmla="*/ 15 h 93"/>
                  <a:gd name="T20" fmla="*/ 20 w 96"/>
                  <a:gd name="T21" fmla="*/ 13 h 93"/>
                  <a:gd name="T22" fmla="*/ 21 w 96"/>
                  <a:gd name="T23" fmla="*/ 11 h 93"/>
                  <a:gd name="T24" fmla="*/ 22 w 96"/>
                  <a:gd name="T25" fmla="*/ 9 h 93"/>
                  <a:gd name="T26" fmla="*/ 23 w 96"/>
                  <a:gd name="T27" fmla="*/ 7 h 93"/>
                  <a:gd name="T28" fmla="*/ 24 w 96"/>
                  <a:gd name="T29" fmla="*/ 5 h 93"/>
                  <a:gd name="T30" fmla="*/ 24 w 96"/>
                  <a:gd name="T31" fmla="*/ 2 h 93"/>
                  <a:gd name="T32" fmla="*/ 24 w 96"/>
                  <a:gd name="T33" fmla="*/ 0 h 93"/>
                  <a:gd name="T34" fmla="*/ 23 w 96"/>
                  <a:gd name="T35" fmla="*/ 1 h 93"/>
                  <a:gd name="T36" fmla="*/ 23 w 96"/>
                  <a:gd name="T37" fmla="*/ 3 h 93"/>
                  <a:gd name="T38" fmla="*/ 22 w 96"/>
                  <a:gd name="T39" fmla="*/ 5 h 93"/>
                  <a:gd name="T40" fmla="*/ 22 w 96"/>
                  <a:gd name="T41" fmla="*/ 8 h 93"/>
                  <a:gd name="T42" fmla="*/ 21 w 96"/>
                  <a:gd name="T43" fmla="*/ 10 h 93"/>
                  <a:gd name="T44" fmla="*/ 20 w 96"/>
                  <a:gd name="T45" fmla="*/ 11 h 93"/>
                  <a:gd name="T46" fmla="*/ 19 w 96"/>
                  <a:gd name="T47" fmla="*/ 13 h 93"/>
                  <a:gd name="T48" fmla="*/ 17 w 96"/>
                  <a:gd name="T49" fmla="*/ 15 h 93"/>
                  <a:gd name="T50" fmla="*/ 15 w 96"/>
                  <a:gd name="T51" fmla="*/ 16 h 93"/>
                  <a:gd name="T52" fmla="*/ 13 w 96"/>
                  <a:gd name="T53" fmla="*/ 18 h 93"/>
                  <a:gd name="T54" fmla="*/ 12 w 96"/>
                  <a:gd name="T55" fmla="*/ 19 h 93"/>
                  <a:gd name="T56" fmla="*/ 10 w 96"/>
                  <a:gd name="T57" fmla="*/ 20 h 93"/>
                  <a:gd name="T58" fmla="*/ 7 w 96"/>
                  <a:gd name="T59" fmla="*/ 20 h 93"/>
                  <a:gd name="T60" fmla="*/ 6 w 96"/>
                  <a:gd name="T61" fmla="*/ 21 h 93"/>
                  <a:gd name="T62" fmla="*/ 3 w 96"/>
                  <a:gd name="T63" fmla="*/ 21 h 93"/>
                  <a:gd name="T64" fmla="*/ 2 w 96"/>
                  <a:gd name="T65" fmla="*/ 22 h 93"/>
                  <a:gd name="T66" fmla="*/ 1 w 96"/>
                  <a:gd name="T67" fmla="*/ 23 h 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6"/>
                  <a:gd name="T103" fmla="*/ 0 h 93"/>
                  <a:gd name="T104" fmla="*/ 96 w 96"/>
                  <a:gd name="T105" fmla="*/ 93 h 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6" h="93">
                    <a:moveTo>
                      <a:pt x="1" y="93"/>
                    </a:moveTo>
                    <a:lnTo>
                      <a:pt x="0" y="93"/>
                    </a:lnTo>
                    <a:lnTo>
                      <a:pt x="6" y="93"/>
                    </a:lnTo>
                    <a:lnTo>
                      <a:pt x="11" y="93"/>
                    </a:lnTo>
                    <a:lnTo>
                      <a:pt x="15" y="93"/>
                    </a:lnTo>
                    <a:lnTo>
                      <a:pt x="20" y="91"/>
                    </a:lnTo>
                    <a:lnTo>
                      <a:pt x="24" y="90"/>
                    </a:lnTo>
                    <a:lnTo>
                      <a:pt x="29" y="89"/>
                    </a:lnTo>
                    <a:lnTo>
                      <a:pt x="32" y="88"/>
                    </a:lnTo>
                    <a:lnTo>
                      <a:pt x="37" y="86"/>
                    </a:lnTo>
                    <a:lnTo>
                      <a:pt x="42" y="84"/>
                    </a:lnTo>
                    <a:lnTo>
                      <a:pt x="45" y="82"/>
                    </a:lnTo>
                    <a:lnTo>
                      <a:pt x="50" y="80"/>
                    </a:lnTo>
                    <a:lnTo>
                      <a:pt x="53" y="78"/>
                    </a:lnTo>
                    <a:lnTo>
                      <a:pt x="57" y="75"/>
                    </a:lnTo>
                    <a:lnTo>
                      <a:pt x="60" y="73"/>
                    </a:lnTo>
                    <a:lnTo>
                      <a:pt x="64" y="70"/>
                    </a:lnTo>
                    <a:lnTo>
                      <a:pt x="67" y="66"/>
                    </a:lnTo>
                    <a:lnTo>
                      <a:pt x="70" y="64"/>
                    </a:lnTo>
                    <a:lnTo>
                      <a:pt x="74" y="60"/>
                    </a:lnTo>
                    <a:lnTo>
                      <a:pt x="76" y="57"/>
                    </a:lnTo>
                    <a:lnTo>
                      <a:pt x="79" y="53"/>
                    </a:lnTo>
                    <a:lnTo>
                      <a:pt x="82" y="49"/>
                    </a:lnTo>
                    <a:lnTo>
                      <a:pt x="84" y="45"/>
                    </a:lnTo>
                    <a:lnTo>
                      <a:pt x="87" y="41"/>
                    </a:lnTo>
                    <a:lnTo>
                      <a:pt x="88" y="37"/>
                    </a:lnTo>
                    <a:lnTo>
                      <a:pt x="90" y="33"/>
                    </a:lnTo>
                    <a:lnTo>
                      <a:pt x="91" y="28"/>
                    </a:lnTo>
                    <a:lnTo>
                      <a:pt x="92" y="25"/>
                    </a:lnTo>
                    <a:lnTo>
                      <a:pt x="94" y="20"/>
                    </a:lnTo>
                    <a:lnTo>
                      <a:pt x="95" y="15"/>
                    </a:lnTo>
                    <a:lnTo>
                      <a:pt x="96" y="11"/>
                    </a:lnTo>
                    <a:lnTo>
                      <a:pt x="96" y="6"/>
                    </a:lnTo>
                    <a:lnTo>
                      <a:pt x="96" y="0"/>
                    </a:lnTo>
                    <a:lnTo>
                      <a:pt x="91" y="0"/>
                    </a:lnTo>
                    <a:lnTo>
                      <a:pt x="91" y="5"/>
                    </a:lnTo>
                    <a:lnTo>
                      <a:pt x="90" y="10"/>
                    </a:lnTo>
                    <a:lnTo>
                      <a:pt x="90" y="14"/>
                    </a:lnTo>
                    <a:lnTo>
                      <a:pt x="89" y="19"/>
                    </a:lnTo>
                    <a:lnTo>
                      <a:pt x="88" y="23"/>
                    </a:lnTo>
                    <a:lnTo>
                      <a:pt x="87" y="27"/>
                    </a:lnTo>
                    <a:lnTo>
                      <a:pt x="85" y="32"/>
                    </a:lnTo>
                    <a:lnTo>
                      <a:pt x="83" y="35"/>
                    </a:lnTo>
                    <a:lnTo>
                      <a:pt x="82" y="40"/>
                    </a:lnTo>
                    <a:lnTo>
                      <a:pt x="80" y="43"/>
                    </a:lnTo>
                    <a:lnTo>
                      <a:pt x="77" y="46"/>
                    </a:lnTo>
                    <a:lnTo>
                      <a:pt x="75" y="50"/>
                    </a:lnTo>
                    <a:lnTo>
                      <a:pt x="73" y="53"/>
                    </a:lnTo>
                    <a:lnTo>
                      <a:pt x="69" y="57"/>
                    </a:lnTo>
                    <a:lnTo>
                      <a:pt x="67" y="60"/>
                    </a:lnTo>
                    <a:lnTo>
                      <a:pt x="64" y="63"/>
                    </a:lnTo>
                    <a:lnTo>
                      <a:pt x="61" y="66"/>
                    </a:lnTo>
                    <a:lnTo>
                      <a:pt x="58" y="68"/>
                    </a:lnTo>
                    <a:lnTo>
                      <a:pt x="54" y="72"/>
                    </a:lnTo>
                    <a:lnTo>
                      <a:pt x="51" y="74"/>
                    </a:lnTo>
                    <a:lnTo>
                      <a:pt x="47" y="76"/>
                    </a:lnTo>
                    <a:lnTo>
                      <a:pt x="43" y="78"/>
                    </a:lnTo>
                    <a:lnTo>
                      <a:pt x="39" y="80"/>
                    </a:lnTo>
                    <a:lnTo>
                      <a:pt x="36" y="82"/>
                    </a:lnTo>
                    <a:lnTo>
                      <a:pt x="31" y="83"/>
                    </a:lnTo>
                    <a:lnTo>
                      <a:pt x="27" y="84"/>
                    </a:lnTo>
                    <a:lnTo>
                      <a:pt x="23" y="86"/>
                    </a:lnTo>
                    <a:lnTo>
                      <a:pt x="19" y="87"/>
                    </a:lnTo>
                    <a:lnTo>
                      <a:pt x="14" y="87"/>
                    </a:lnTo>
                    <a:lnTo>
                      <a:pt x="9" y="88"/>
                    </a:lnTo>
                    <a:lnTo>
                      <a:pt x="6" y="88"/>
                    </a:lnTo>
                    <a:lnTo>
                      <a:pt x="1" y="88"/>
                    </a:lnTo>
                    <a:lnTo>
                      <a:pt x="1" y="93"/>
                    </a:lnTo>
                    <a:close/>
                  </a:path>
                </a:pathLst>
              </a:custGeom>
              <a:solidFill>
                <a:srgbClr val="000000"/>
              </a:solidFill>
              <a:ln w="9525">
                <a:noFill/>
                <a:round/>
                <a:headEnd/>
                <a:tailEnd/>
              </a:ln>
            </p:spPr>
            <p:txBody>
              <a:bodyPr/>
              <a:lstStyle/>
              <a:p>
                <a:endParaRPr lang="en-GB"/>
              </a:p>
            </p:txBody>
          </p:sp>
          <p:sp>
            <p:nvSpPr>
              <p:cNvPr id="598" name="Freeform 511"/>
              <p:cNvSpPr>
                <a:spLocks/>
              </p:cNvSpPr>
              <p:nvPr/>
            </p:nvSpPr>
            <p:spPr bwMode="auto">
              <a:xfrm>
                <a:off x="3294" y="2226"/>
                <a:ext cx="46" cy="47"/>
              </a:xfrm>
              <a:custGeom>
                <a:avLst/>
                <a:gdLst>
                  <a:gd name="T0" fmla="*/ 0 w 92"/>
                  <a:gd name="T1" fmla="*/ 1 h 95"/>
                  <a:gd name="T2" fmla="*/ 0 w 92"/>
                  <a:gd name="T3" fmla="*/ 3 h 95"/>
                  <a:gd name="T4" fmla="*/ 1 w 92"/>
                  <a:gd name="T5" fmla="*/ 5 h 95"/>
                  <a:gd name="T6" fmla="*/ 1 w 92"/>
                  <a:gd name="T7" fmla="*/ 8 h 95"/>
                  <a:gd name="T8" fmla="*/ 2 w 92"/>
                  <a:gd name="T9" fmla="*/ 10 h 95"/>
                  <a:gd name="T10" fmla="*/ 3 w 92"/>
                  <a:gd name="T11" fmla="*/ 12 h 95"/>
                  <a:gd name="T12" fmla="*/ 5 w 92"/>
                  <a:gd name="T13" fmla="*/ 13 h 95"/>
                  <a:gd name="T14" fmla="*/ 6 w 92"/>
                  <a:gd name="T15" fmla="*/ 15 h 95"/>
                  <a:gd name="T16" fmla="*/ 7 w 92"/>
                  <a:gd name="T17" fmla="*/ 17 h 95"/>
                  <a:gd name="T18" fmla="*/ 9 w 92"/>
                  <a:gd name="T19" fmla="*/ 18 h 95"/>
                  <a:gd name="T20" fmla="*/ 11 w 92"/>
                  <a:gd name="T21" fmla="*/ 20 h 95"/>
                  <a:gd name="T22" fmla="*/ 13 w 92"/>
                  <a:gd name="T23" fmla="*/ 21 h 95"/>
                  <a:gd name="T24" fmla="*/ 15 w 92"/>
                  <a:gd name="T25" fmla="*/ 22 h 95"/>
                  <a:gd name="T26" fmla="*/ 17 w 92"/>
                  <a:gd name="T27" fmla="*/ 22 h 95"/>
                  <a:gd name="T28" fmla="*/ 20 w 92"/>
                  <a:gd name="T29" fmla="*/ 23 h 95"/>
                  <a:gd name="T30" fmla="*/ 22 w 92"/>
                  <a:gd name="T31" fmla="*/ 23 h 95"/>
                  <a:gd name="T32" fmla="*/ 23 w 92"/>
                  <a:gd name="T33" fmla="*/ 22 h 95"/>
                  <a:gd name="T34" fmla="*/ 21 w 92"/>
                  <a:gd name="T35" fmla="*/ 22 h 95"/>
                  <a:gd name="T36" fmla="*/ 19 w 92"/>
                  <a:gd name="T37" fmla="*/ 22 h 95"/>
                  <a:gd name="T38" fmla="*/ 17 w 92"/>
                  <a:gd name="T39" fmla="*/ 21 h 95"/>
                  <a:gd name="T40" fmla="*/ 14 w 92"/>
                  <a:gd name="T41" fmla="*/ 20 h 95"/>
                  <a:gd name="T42" fmla="*/ 12 w 92"/>
                  <a:gd name="T43" fmla="*/ 19 h 95"/>
                  <a:gd name="T44" fmla="*/ 11 w 92"/>
                  <a:gd name="T45" fmla="*/ 18 h 95"/>
                  <a:gd name="T46" fmla="*/ 9 w 92"/>
                  <a:gd name="T47" fmla="*/ 17 h 95"/>
                  <a:gd name="T48" fmla="*/ 7 w 92"/>
                  <a:gd name="T49" fmla="*/ 15 h 95"/>
                  <a:gd name="T50" fmla="*/ 6 w 92"/>
                  <a:gd name="T51" fmla="*/ 14 h 95"/>
                  <a:gd name="T52" fmla="*/ 5 w 92"/>
                  <a:gd name="T53" fmla="*/ 12 h 95"/>
                  <a:gd name="T54" fmla="*/ 3 w 92"/>
                  <a:gd name="T55" fmla="*/ 10 h 95"/>
                  <a:gd name="T56" fmla="*/ 3 w 92"/>
                  <a:gd name="T57" fmla="*/ 8 h 95"/>
                  <a:gd name="T58" fmla="*/ 2 w 92"/>
                  <a:gd name="T59" fmla="*/ 6 h 95"/>
                  <a:gd name="T60" fmla="*/ 1 w 92"/>
                  <a:gd name="T61" fmla="*/ 4 h 95"/>
                  <a:gd name="T62" fmla="*/ 1 w 92"/>
                  <a:gd name="T63" fmla="*/ 2 h 95"/>
                  <a:gd name="T64" fmla="*/ 1 w 92"/>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5"/>
                  <a:gd name="T101" fmla="*/ 92 w 9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5">
                    <a:moveTo>
                      <a:pt x="0" y="0"/>
                    </a:moveTo>
                    <a:lnTo>
                      <a:pt x="0" y="5"/>
                    </a:lnTo>
                    <a:lnTo>
                      <a:pt x="0" y="9"/>
                    </a:lnTo>
                    <a:lnTo>
                      <a:pt x="0" y="14"/>
                    </a:lnTo>
                    <a:lnTo>
                      <a:pt x="1" y="19"/>
                    </a:lnTo>
                    <a:lnTo>
                      <a:pt x="2" y="23"/>
                    </a:lnTo>
                    <a:lnTo>
                      <a:pt x="4" y="28"/>
                    </a:lnTo>
                    <a:lnTo>
                      <a:pt x="5" y="32"/>
                    </a:lnTo>
                    <a:lnTo>
                      <a:pt x="7" y="36"/>
                    </a:lnTo>
                    <a:lnTo>
                      <a:pt x="8" y="40"/>
                    </a:lnTo>
                    <a:lnTo>
                      <a:pt x="11" y="44"/>
                    </a:lnTo>
                    <a:lnTo>
                      <a:pt x="13" y="48"/>
                    </a:lnTo>
                    <a:lnTo>
                      <a:pt x="15" y="52"/>
                    </a:lnTo>
                    <a:lnTo>
                      <a:pt x="17" y="55"/>
                    </a:lnTo>
                    <a:lnTo>
                      <a:pt x="20" y="60"/>
                    </a:lnTo>
                    <a:lnTo>
                      <a:pt x="23" y="63"/>
                    </a:lnTo>
                    <a:lnTo>
                      <a:pt x="27" y="66"/>
                    </a:lnTo>
                    <a:lnTo>
                      <a:pt x="29" y="69"/>
                    </a:lnTo>
                    <a:lnTo>
                      <a:pt x="32" y="73"/>
                    </a:lnTo>
                    <a:lnTo>
                      <a:pt x="36" y="75"/>
                    </a:lnTo>
                    <a:lnTo>
                      <a:pt x="39" y="78"/>
                    </a:lnTo>
                    <a:lnTo>
                      <a:pt x="44" y="81"/>
                    </a:lnTo>
                    <a:lnTo>
                      <a:pt x="47" y="83"/>
                    </a:lnTo>
                    <a:lnTo>
                      <a:pt x="52" y="85"/>
                    </a:lnTo>
                    <a:lnTo>
                      <a:pt x="55" y="86"/>
                    </a:lnTo>
                    <a:lnTo>
                      <a:pt x="60" y="89"/>
                    </a:lnTo>
                    <a:lnTo>
                      <a:pt x="64" y="90"/>
                    </a:lnTo>
                    <a:lnTo>
                      <a:pt x="68" y="91"/>
                    </a:lnTo>
                    <a:lnTo>
                      <a:pt x="73" y="92"/>
                    </a:lnTo>
                    <a:lnTo>
                      <a:pt x="77" y="93"/>
                    </a:lnTo>
                    <a:lnTo>
                      <a:pt x="82" y="95"/>
                    </a:lnTo>
                    <a:lnTo>
                      <a:pt x="87" y="95"/>
                    </a:lnTo>
                    <a:lnTo>
                      <a:pt x="92" y="95"/>
                    </a:lnTo>
                    <a:lnTo>
                      <a:pt x="92" y="90"/>
                    </a:lnTo>
                    <a:lnTo>
                      <a:pt x="88" y="90"/>
                    </a:lnTo>
                    <a:lnTo>
                      <a:pt x="83" y="90"/>
                    </a:lnTo>
                    <a:lnTo>
                      <a:pt x="79" y="89"/>
                    </a:lnTo>
                    <a:lnTo>
                      <a:pt x="74" y="88"/>
                    </a:lnTo>
                    <a:lnTo>
                      <a:pt x="69" y="86"/>
                    </a:lnTo>
                    <a:lnTo>
                      <a:pt x="66" y="85"/>
                    </a:lnTo>
                    <a:lnTo>
                      <a:pt x="61" y="84"/>
                    </a:lnTo>
                    <a:lnTo>
                      <a:pt x="58" y="83"/>
                    </a:lnTo>
                    <a:lnTo>
                      <a:pt x="53" y="81"/>
                    </a:lnTo>
                    <a:lnTo>
                      <a:pt x="50" y="78"/>
                    </a:lnTo>
                    <a:lnTo>
                      <a:pt x="46" y="76"/>
                    </a:lnTo>
                    <a:lnTo>
                      <a:pt x="43" y="74"/>
                    </a:lnTo>
                    <a:lnTo>
                      <a:pt x="39" y="72"/>
                    </a:lnTo>
                    <a:lnTo>
                      <a:pt x="36" y="69"/>
                    </a:lnTo>
                    <a:lnTo>
                      <a:pt x="32" y="66"/>
                    </a:lnTo>
                    <a:lnTo>
                      <a:pt x="30" y="63"/>
                    </a:lnTo>
                    <a:lnTo>
                      <a:pt x="27" y="60"/>
                    </a:lnTo>
                    <a:lnTo>
                      <a:pt x="24" y="57"/>
                    </a:lnTo>
                    <a:lnTo>
                      <a:pt x="22" y="53"/>
                    </a:lnTo>
                    <a:lnTo>
                      <a:pt x="19" y="50"/>
                    </a:lnTo>
                    <a:lnTo>
                      <a:pt x="16" y="46"/>
                    </a:lnTo>
                    <a:lnTo>
                      <a:pt x="15" y="43"/>
                    </a:lnTo>
                    <a:lnTo>
                      <a:pt x="13" y="38"/>
                    </a:lnTo>
                    <a:lnTo>
                      <a:pt x="12" y="35"/>
                    </a:lnTo>
                    <a:lnTo>
                      <a:pt x="9" y="30"/>
                    </a:lnTo>
                    <a:lnTo>
                      <a:pt x="8" y="27"/>
                    </a:lnTo>
                    <a:lnTo>
                      <a:pt x="7" y="22"/>
                    </a:lnTo>
                    <a:lnTo>
                      <a:pt x="6" y="17"/>
                    </a:lnTo>
                    <a:lnTo>
                      <a:pt x="6" y="13"/>
                    </a:lnTo>
                    <a:lnTo>
                      <a:pt x="5" y="9"/>
                    </a:lnTo>
                    <a:lnTo>
                      <a:pt x="5" y="5"/>
                    </a:lnTo>
                    <a:lnTo>
                      <a:pt x="5" y="0"/>
                    </a:lnTo>
                    <a:lnTo>
                      <a:pt x="0" y="0"/>
                    </a:lnTo>
                    <a:close/>
                  </a:path>
                </a:pathLst>
              </a:custGeom>
              <a:solidFill>
                <a:srgbClr val="000000"/>
              </a:solidFill>
              <a:ln w="9525">
                <a:noFill/>
                <a:round/>
                <a:headEnd/>
                <a:tailEnd/>
              </a:ln>
            </p:spPr>
            <p:txBody>
              <a:bodyPr/>
              <a:lstStyle/>
              <a:p>
                <a:endParaRPr lang="en-GB"/>
              </a:p>
            </p:txBody>
          </p:sp>
          <p:sp>
            <p:nvSpPr>
              <p:cNvPr id="599" name="Freeform 512"/>
              <p:cNvSpPr>
                <a:spLocks/>
              </p:cNvSpPr>
              <p:nvPr/>
            </p:nvSpPr>
            <p:spPr bwMode="auto">
              <a:xfrm>
                <a:off x="3294" y="2180"/>
                <a:ext cx="47" cy="46"/>
              </a:xfrm>
              <a:custGeom>
                <a:avLst/>
                <a:gdLst>
                  <a:gd name="T0" fmla="*/ 22 w 95"/>
                  <a:gd name="T1" fmla="*/ 0 h 92"/>
                  <a:gd name="T2" fmla="*/ 20 w 95"/>
                  <a:gd name="T3" fmla="*/ 1 h 92"/>
                  <a:gd name="T4" fmla="*/ 18 w 95"/>
                  <a:gd name="T5" fmla="*/ 1 h 92"/>
                  <a:gd name="T6" fmla="*/ 15 w 95"/>
                  <a:gd name="T7" fmla="*/ 1 h 92"/>
                  <a:gd name="T8" fmla="*/ 13 w 95"/>
                  <a:gd name="T9" fmla="*/ 2 h 92"/>
                  <a:gd name="T10" fmla="*/ 11 w 95"/>
                  <a:gd name="T11" fmla="*/ 3 h 92"/>
                  <a:gd name="T12" fmla="*/ 9 w 95"/>
                  <a:gd name="T13" fmla="*/ 5 h 92"/>
                  <a:gd name="T14" fmla="*/ 7 w 95"/>
                  <a:gd name="T15" fmla="*/ 6 h 92"/>
                  <a:gd name="T16" fmla="*/ 6 w 95"/>
                  <a:gd name="T17" fmla="*/ 7 h 92"/>
                  <a:gd name="T18" fmla="*/ 5 w 95"/>
                  <a:gd name="T19" fmla="*/ 9 h 92"/>
                  <a:gd name="T20" fmla="*/ 3 w 95"/>
                  <a:gd name="T21" fmla="*/ 11 h 92"/>
                  <a:gd name="T22" fmla="*/ 2 w 95"/>
                  <a:gd name="T23" fmla="*/ 13 h 92"/>
                  <a:gd name="T24" fmla="*/ 1 w 95"/>
                  <a:gd name="T25" fmla="*/ 15 h 92"/>
                  <a:gd name="T26" fmla="*/ 1 w 95"/>
                  <a:gd name="T27" fmla="*/ 17 h 92"/>
                  <a:gd name="T28" fmla="*/ 0 w 95"/>
                  <a:gd name="T29" fmla="*/ 20 h 92"/>
                  <a:gd name="T30" fmla="*/ 0 w 95"/>
                  <a:gd name="T31" fmla="*/ 22 h 92"/>
                  <a:gd name="T32" fmla="*/ 1 w 95"/>
                  <a:gd name="T33" fmla="*/ 23 h 92"/>
                  <a:gd name="T34" fmla="*/ 1 w 95"/>
                  <a:gd name="T35" fmla="*/ 21 h 92"/>
                  <a:gd name="T36" fmla="*/ 1 w 95"/>
                  <a:gd name="T37" fmla="*/ 19 h 92"/>
                  <a:gd name="T38" fmla="*/ 2 w 95"/>
                  <a:gd name="T39" fmla="*/ 17 h 92"/>
                  <a:gd name="T40" fmla="*/ 3 w 95"/>
                  <a:gd name="T41" fmla="*/ 14 h 92"/>
                  <a:gd name="T42" fmla="*/ 4 w 95"/>
                  <a:gd name="T43" fmla="*/ 12 h 92"/>
                  <a:gd name="T44" fmla="*/ 5 w 95"/>
                  <a:gd name="T45" fmla="*/ 11 h 92"/>
                  <a:gd name="T46" fmla="*/ 6 w 95"/>
                  <a:gd name="T47" fmla="*/ 9 h 92"/>
                  <a:gd name="T48" fmla="*/ 7 w 95"/>
                  <a:gd name="T49" fmla="*/ 7 h 92"/>
                  <a:gd name="T50" fmla="*/ 9 w 95"/>
                  <a:gd name="T51" fmla="*/ 6 h 92"/>
                  <a:gd name="T52" fmla="*/ 11 w 95"/>
                  <a:gd name="T53" fmla="*/ 5 h 92"/>
                  <a:gd name="T54" fmla="*/ 13 w 95"/>
                  <a:gd name="T55" fmla="*/ 3 h 92"/>
                  <a:gd name="T56" fmla="*/ 15 w 95"/>
                  <a:gd name="T57" fmla="*/ 3 h 92"/>
                  <a:gd name="T58" fmla="*/ 17 w 95"/>
                  <a:gd name="T59" fmla="*/ 2 h 92"/>
                  <a:gd name="T60" fmla="*/ 19 w 95"/>
                  <a:gd name="T61" fmla="*/ 1 h 92"/>
                  <a:gd name="T62" fmla="*/ 21 w 95"/>
                  <a:gd name="T63" fmla="*/ 1 h 92"/>
                  <a:gd name="T64" fmla="*/ 23 w 95"/>
                  <a:gd name="T65" fmla="*/ 1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92"/>
                  <a:gd name="T101" fmla="*/ 95 w 95"/>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92">
                    <a:moveTo>
                      <a:pt x="95" y="0"/>
                    </a:moveTo>
                    <a:lnTo>
                      <a:pt x="90" y="0"/>
                    </a:lnTo>
                    <a:lnTo>
                      <a:pt x="85" y="0"/>
                    </a:lnTo>
                    <a:lnTo>
                      <a:pt x="81" y="1"/>
                    </a:lnTo>
                    <a:lnTo>
                      <a:pt x="76" y="1"/>
                    </a:lnTo>
                    <a:lnTo>
                      <a:pt x="72" y="2"/>
                    </a:lnTo>
                    <a:lnTo>
                      <a:pt x="67" y="3"/>
                    </a:lnTo>
                    <a:lnTo>
                      <a:pt x="62" y="5"/>
                    </a:lnTo>
                    <a:lnTo>
                      <a:pt x="59" y="7"/>
                    </a:lnTo>
                    <a:lnTo>
                      <a:pt x="54" y="8"/>
                    </a:lnTo>
                    <a:lnTo>
                      <a:pt x="51" y="10"/>
                    </a:lnTo>
                    <a:lnTo>
                      <a:pt x="46" y="13"/>
                    </a:lnTo>
                    <a:lnTo>
                      <a:pt x="43" y="15"/>
                    </a:lnTo>
                    <a:lnTo>
                      <a:pt x="39" y="17"/>
                    </a:lnTo>
                    <a:lnTo>
                      <a:pt x="35" y="21"/>
                    </a:lnTo>
                    <a:lnTo>
                      <a:pt x="31" y="23"/>
                    </a:lnTo>
                    <a:lnTo>
                      <a:pt x="29" y="27"/>
                    </a:lnTo>
                    <a:lnTo>
                      <a:pt x="26" y="30"/>
                    </a:lnTo>
                    <a:lnTo>
                      <a:pt x="22" y="32"/>
                    </a:lnTo>
                    <a:lnTo>
                      <a:pt x="20" y="36"/>
                    </a:lnTo>
                    <a:lnTo>
                      <a:pt x="16" y="40"/>
                    </a:lnTo>
                    <a:lnTo>
                      <a:pt x="14" y="44"/>
                    </a:lnTo>
                    <a:lnTo>
                      <a:pt x="12" y="47"/>
                    </a:lnTo>
                    <a:lnTo>
                      <a:pt x="9" y="52"/>
                    </a:lnTo>
                    <a:lnTo>
                      <a:pt x="8" y="55"/>
                    </a:lnTo>
                    <a:lnTo>
                      <a:pt x="6" y="60"/>
                    </a:lnTo>
                    <a:lnTo>
                      <a:pt x="5" y="65"/>
                    </a:lnTo>
                    <a:lnTo>
                      <a:pt x="4" y="68"/>
                    </a:lnTo>
                    <a:lnTo>
                      <a:pt x="2" y="73"/>
                    </a:lnTo>
                    <a:lnTo>
                      <a:pt x="1" y="77"/>
                    </a:lnTo>
                    <a:lnTo>
                      <a:pt x="0" y="82"/>
                    </a:lnTo>
                    <a:lnTo>
                      <a:pt x="0" y="86"/>
                    </a:lnTo>
                    <a:lnTo>
                      <a:pt x="0" y="92"/>
                    </a:lnTo>
                    <a:lnTo>
                      <a:pt x="5" y="92"/>
                    </a:lnTo>
                    <a:lnTo>
                      <a:pt x="5" y="88"/>
                    </a:lnTo>
                    <a:lnTo>
                      <a:pt x="5" y="83"/>
                    </a:lnTo>
                    <a:lnTo>
                      <a:pt x="6" y="78"/>
                    </a:lnTo>
                    <a:lnTo>
                      <a:pt x="7" y="74"/>
                    </a:lnTo>
                    <a:lnTo>
                      <a:pt x="8" y="70"/>
                    </a:lnTo>
                    <a:lnTo>
                      <a:pt x="9" y="66"/>
                    </a:lnTo>
                    <a:lnTo>
                      <a:pt x="11" y="61"/>
                    </a:lnTo>
                    <a:lnTo>
                      <a:pt x="13" y="58"/>
                    </a:lnTo>
                    <a:lnTo>
                      <a:pt x="14" y="54"/>
                    </a:lnTo>
                    <a:lnTo>
                      <a:pt x="16" y="50"/>
                    </a:lnTo>
                    <a:lnTo>
                      <a:pt x="19" y="46"/>
                    </a:lnTo>
                    <a:lnTo>
                      <a:pt x="21" y="43"/>
                    </a:lnTo>
                    <a:lnTo>
                      <a:pt x="23" y="39"/>
                    </a:lnTo>
                    <a:lnTo>
                      <a:pt x="26" y="36"/>
                    </a:lnTo>
                    <a:lnTo>
                      <a:pt x="29" y="32"/>
                    </a:lnTo>
                    <a:lnTo>
                      <a:pt x="31" y="30"/>
                    </a:lnTo>
                    <a:lnTo>
                      <a:pt x="35" y="27"/>
                    </a:lnTo>
                    <a:lnTo>
                      <a:pt x="38" y="24"/>
                    </a:lnTo>
                    <a:lnTo>
                      <a:pt x="42" y="22"/>
                    </a:lnTo>
                    <a:lnTo>
                      <a:pt x="45" y="20"/>
                    </a:lnTo>
                    <a:lnTo>
                      <a:pt x="49" y="17"/>
                    </a:lnTo>
                    <a:lnTo>
                      <a:pt x="52" y="15"/>
                    </a:lnTo>
                    <a:lnTo>
                      <a:pt x="57" y="13"/>
                    </a:lnTo>
                    <a:lnTo>
                      <a:pt x="60" y="12"/>
                    </a:lnTo>
                    <a:lnTo>
                      <a:pt x="65" y="9"/>
                    </a:lnTo>
                    <a:lnTo>
                      <a:pt x="68" y="8"/>
                    </a:lnTo>
                    <a:lnTo>
                      <a:pt x="73" y="7"/>
                    </a:lnTo>
                    <a:lnTo>
                      <a:pt x="77" y="7"/>
                    </a:lnTo>
                    <a:lnTo>
                      <a:pt x="81" y="6"/>
                    </a:lnTo>
                    <a:lnTo>
                      <a:pt x="85" y="6"/>
                    </a:lnTo>
                    <a:lnTo>
                      <a:pt x="90" y="5"/>
                    </a:lnTo>
                    <a:lnTo>
                      <a:pt x="95" y="5"/>
                    </a:lnTo>
                    <a:lnTo>
                      <a:pt x="95" y="0"/>
                    </a:lnTo>
                    <a:close/>
                  </a:path>
                </a:pathLst>
              </a:custGeom>
              <a:solidFill>
                <a:srgbClr val="000000"/>
              </a:solidFill>
              <a:ln w="9525">
                <a:noFill/>
                <a:round/>
                <a:headEnd/>
                <a:tailEnd/>
              </a:ln>
            </p:spPr>
            <p:txBody>
              <a:bodyPr/>
              <a:lstStyle/>
              <a:p>
                <a:endParaRPr lang="en-GB"/>
              </a:p>
            </p:txBody>
          </p:sp>
          <p:sp>
            <p:nvSpPr>
              <p:cNvPr id="600" name="Freeform 513"/>
              <p:cNvSpPr>
                <a:spLocks/>
              </p:cNvSpPr>
              <p:nvPr/>
            </p:nvSpPr>
            <p:spPr bwMode="auto">
              <a:xfrm>
                <a:off x="3302" y="2189"/>
                <a:ext cx="76" cy="76"/>
              </a:xfrm>
              <a:custGeom>
                <a:avLst/>
                <a:gdLst>
                  <a:gd name="T0" fmla="*/ 22 w 151"/>
                  <a:gd name="T1" fmla="*/ 0 h 151"/>
                  <a:gd name="T2" fmla="*/ 24 w 151"/>
                  <a:gd name="T3" fmla="*/ 1 h 151"/>
                  <a:gd name="T4" fmla="*/ 27 w 151"/>
                  <a:gd name="T5" fmla="*/ 2 h 151"/>
                  <a:gd name="T6" fmla="*/ 29 w 151"/>
                  <a:gd name="T7" fmla="*/ 3 h 151"/>
                  <a:gd name="T8" fmla="*/ 32 w 151"/>
                  <a:gd name="T9" fmla="*/ 5 h 151"/>
                  <a:gd name="T10" fmla="*/ 34 w 151"/>
                  <a:gd name="T11" fmla="*/ 7 h 151"/>
                  <a:gd name="T12" fmla="*/ 35 w 151"/>
                  <a:gd name="T13" fmla="*/ 9 h 151"/>
                  <a:gd name="T14" fmla="*/ 36 w 151"/>
                  <a:gd name="T15" fmla="*/ 11 h 151"/>
                  <a:gd name="T16" fmla="*/ 37 w 151"/>
                  <a:gd name="T17" fmla="*/ 14 h 151"/>
                  <a:gd name="T18" fmla="*/ 38 w 151"/>
                  <a:gd name="T19" fmla="*/ 17 h 151"/>
                  <a:gd name="T20" fmla="*/ 38 w 151"/>
                  <a:gd name="T21" fmla="*/ 19 h 151"/>
                  <a:gd name="T22" fmla="*/ 38 w 151"/>
                  <a:gd name="T23" fmla="*/ 22 h 151"/>
                  <a:gd name="T24" fmla="*/ 37 w 151"/>
                  <a:gd name="T25" fmla="*/ 25 h 151"/>
                  <a:gd name="T26" fmla="*/ 36 w 151"/>
                  <a:gd name="T27" fmla="*/ 28 h 151"/>
                  <a:gd name="T28" fmla="*/ 35 w 151"/>
                  <a:gd name="T29" fmla="*/ 30 h 151"/>
                  <a:gd name="T30" fmla="*/ 33 w 151"/>
                  <a:gd name="T31" fmla="*/ 32 h 151"/>
                  <a:gd name="T32" fmla="*/ 31 w 151"/>
                  <a:gd name="T33" fmla="*/ 34 h 151"/>
                  <a:gd name="T34" fmla="*/ 29 w 151"/>
                  <a:gd name="T35" fmla="*/ 36 h 151"/>
                  <a:gd name="T36" fmla="*/ 26 w 151"/>
                  <a:gd name="T37" fmla="*/ 37 h 151"/>
                  <a:gd name="T38" fmla="*/ 24 w 151"/>
                  <a:gd name="T39" fmla="*/ 38 h 151"/>
                  <a:gd name="T40" fmla="*/ 21 w 151"/>
                  <a:gd name="T41" fmla="*/ 38 h 151"/>
                  <a:gd name="T42" fmla="*/ 18 w 151"/>
                  <a:gd name="T43" fmla="*/ 38 h 151"/>
                  <a:gd name="T44" fmla="*/ 15 w 151"/>
                  <a:gd name="T45" fmla="*/ 38 h 151"/>
                  <a:gd name="T46" fmla="*/ 13 w 151"/>
                  <a:gd name="T47" fmla="*/ 37 h 151"/>
                  <a:gd name="T48" fmla="*/ 10 w 151"/>
                  <a:gd name="T49" fmla="*/ 36 h 151"/>
                  <a:gd name="T50" fmla="*/ 8 w 151"/>
                  <a:gd name="T51" fmla="*/ 34 h 151"/>
                  <a:gd name="T52" fmla="*/ 6 w 151"/>
                  <a:gd name="T53" fmla="*/ 32 h 151"/>
                  <a:gd name="T54" fmla="*/ 4 w 151"/>
                  <a:gd name="T55" fmla="*/ 30 h 151"/>
                  <a:gd name="T56" fmla="*/ 3 w 151"/>
                  <a:gd name="T57" fmla="*/ 28 h 151"/>
                  <a:gd name="T58" fmla="*/ 2 w 151"/>
                  <a:gd name="T59" fmla="*/ 26 h 151"/>
                  <a:gd name="T60" fmla="*/ 1 w 151"/>
                  <a:gd name="T61" fmla="*/ 23 h 151"/>
                  <a:gd name="T62" fmla="*/ 0 w 151"/>
                  <a:gd name="T63" fmla="*/ 20 h 151"/>
                  <a:gd name="T64" fmla="*/ 0 w 151"/>
                  <a:gd name="T65" fmla="*/ 17 h 151"/>
                  <a:gd name="T66" fmla="*/ 1 w 151"/>
                  <a:gd name="T67" fmla="*/ 14 h 151"/>
                  <a:gd name="T68" fmla="*/ 2 w 151"/>
                  <a:gd name="T69" fmla="*/ 12 h 151"/>
                  <a:gd name="T70" fmla="*/ 3 w 151"/>
                  <a:gd name="T71" fmla="*/ 9 h 151"/>
                  <a:gd name="T72" fmla="*/ 5 w 151"/>
                  <a:gd name="T73" fmla="*/ 7 h 151"/>
                  <a:gd name="T74" fmla="*/ 7 w 151"/>
                  <a:gd name="T75" fmla="*/ 5 h 151"/>
                  <a:gd name="T76" fmla="*/ 9 w 151"/>
                  <a:gd name="T77" fmla="*/ 4 h 151"/>
                  <a:gd name="T78" fmla="*/ 11 w 151"/>
                  <a:gd name="T79" fmla="*/ 2 h 151"/>
                  <a:gd name="T80" fmla="*/ 14 w 151"/>
                  <a:gd name="T81" fmla="*/ 1 h 151"/>
                  <a:gd name="T82" fmla="*/ 17 w 151"/>
                  <a:gd name="T83" fmla="*/ 1 h 151"/>
                  <a:gd name="T84" fmla="*/ 20 w 151"/>
                  <a:gd name="T85" fmla="*/ 0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1"/>
                  <a:gd name="T130" fmla="*/ 0 h 151"/>
                  <a:gd name="T131" fmla="*/ 151 w 151"/>
                  <a:gd name="T132" fmla="*/ 151 h 1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1" h="151">
                    <a:moveTo>
                      <a:pt x="78" y="0"/>
                    </a:moveTo>
                    <a:lnTo>
                      <a:pt x="81" y="0"/>
                    </a:lnTo>
                    <a:lnTo>
                      <a:pt x="85" y="0"/>
                    </a:lnTo>
                    <a:lnTo>
                      <a:pt x="89" y="2"/>
                    </a:lnTo>
                    <a:lnTo>
                      <a:pt x="93" y="3"/>
                    </a:lnTo>
                    <a:lnTo>
                      <a:pt x="96" y="3"/>
                    </a:lnTo>
                    <a:lnTo>
                      <a:pt x="100" y="4"/>
                    </a:lnTo>
                    <a:lnTo>
                      <a:pt x="103" y="5"/>
                    </a:lnTo>
                    <a:lnTo>
                      <a:pt x="106" y="7"/>
                    </a:lnTo>
                    <a:lnTo>
                      <a:pt x="110" y="9"/>
                    </a:lnTo>
                    <a:lnTo>
                      <a:pt x="113" y="10"/>
                    </a:lnTo>
                    <a:lnTo>
                      <a:pt x="116" y="12"/>
                    </a:lnTo>
                    <a:lnTo>
                      <a:pt x="119" y="14"/>
                    </a:lnTo>
                    <a:lnTo>
                      <a:pt x="121" y="17"/>
                    </a:lnTo>
                    <a:lnTo>
                      <a:pt x="125" y="19"/>
                    </a:lnTo>
                    <a:lnTo>
                      <a:pt x="127" y="21"/>
                    </a:lnTo>
                    <a:lnTo>
                      <a:pt x="129" y="23"/>
                    </a:lnTo>
                    <a:lnTo>
                      <a:pt x="133" y="26"/>
                    </a:lnTo>
                    <a:lnTo>
                      <a:pt x="135" y="29"/>
                    </a:lnTo>
                    <a:lnTo>
                      <a:pt x="138" y="32"/>
                    </a:lnTo>
                    <a:lnTo>
                      <a:pt x="139" y="35"/>
                    </a:lnTo>
                    <a:lnTo>
                      <a:pt x="141" y="37"/>
                    </a:lnTo>
                    <a:lnTo>
                      <a:pt x="142" y="41"/>
                    </a:lnTo>
                    <a:lnTo>
                      <a:pt x="144" y="44"/>
                    </a:lnTo>
                    <a:lnTo>
                      <a:pt x="146" y="48"/>
                    </a:lnTo>
                    <a:lnTo>
                      <a:pt x="147" y="51"/>
                    </a:lnTo>
                    <a:lnTo>
                      <a:pt x="148" y="55"/>
                    </a:lnTo>
                    <a:lnTo>
                      <a:pt x="149" y="58"/>
                    </a:lnTo>
                    <a:lnTo>
                      <a:pt x="150" y="61"/>
                    </a:lnTo>
                    <a:lnTo>
                      <a:pt x="150" y="65"/>
                    </a:lnTo>
                    <a:lnTo>
                      <a:pt x="151" y="70"/>
                    </a:lnTo>
                    <a:lnTo>
                      <a:pt x="151" y="73"/>
                    </a:lnTo>
                    <a:lnTo>
                      <a:pt x="151" y="76"/>
                    </a:lnTo>
                    <a:lnTo>
                      <a:pt x="151" y="81"/>
                    </a:lnTo>
                    <a:lnTo>
                      <a:pt x="150" y="84"/>
                    </a:lnTo>
                    <a:lnTo>
                      <a:pt x="150" y="88"/>
                    </a:lnTo>
                    <a:lnTo>
                      <a:pt x="149" y="93"/>
                    </a:lnTo>
                    <a:lnTo>
                      <a:pt x="149" y="96"/>
                    </a:lnTo>
                    <a:lnTo>
                      <a:pt x="148" y="99"/>
                    </a:lnTo>
                    <a:lnTo>
                      <a:pt x="147" y="103"/>
                    </a:lnTo>
                    <a:lnTo>
                      <a:pt x="144" y="106"/>
                    </a:lnTo>
                    <a:lnTo>
                      <a:pt x="143" y="110"/>
                    </a:lnTo>
                    <a:lnTo>
                      <a:pt x="141" y="112"/>
                    </a:lnTo>
                    <a:lnTo>
                      <a:pt x="140" y="116"/>
                    </a:lnTo>
                    <a:lnTo>
                      <a:pt x="138" y="119"/>
                    </a:lnTo>
                    <a:lnTo>
                      <a:pt x="135" y="121"/>
                    </a:lnTo>
                    <a:lnTo>
                      <a:pt x="133" y="125"/>
                    </a:lnTo>
                    <a:lnTo>
                      <a:pt x="131" y="127"/>
                    </a:lnTo>
                    <a:lnTo>
                      <a:pt x="128" y="129"/>
                    </a:lnTo>
                    <a:lnTo>
                      <a:pt x="126" y="132"/>
                    </a:lnTo>
                    <a:lnTo>
                      <a:pt x="123" y="134"/>
                    </a:lnTo>
                    <a:lnTo>
                      <a:pt x="120" y="136"/>
                    </a:lnTo>
                    <a:lnTo>
                      <a:pt x="117" y="139"/>
                    </a:lnTo>
                    <a:lnTo>
                      <a:pt x="113" y="141"/>
                    </a:lnTo>
                    <a:lnTo>
                      <a:pt x="111" y="142"/>
                    </a:lnTo>
                    <a:lnTo>
                      <a:pt x="108" y="144"/>
                    </a:lnTo>
                    <a:lnTo>
                      <a:pt x="104" y="146"/>
                    </a:lnTo>
                    <a:lnTo>
                      <a:pt x="101" y="147"/>
                    </a:lnTo>
                    <a:lnTo>
                      <a:pt x="97" y="148"/>
                    </a:lnTo>
                    <a:lnTo>
                      <a:pt x="94" y="149"/>
                    </a:lnTo>
                    <a:lnTo>
                      <a:pt x="89" y="150"/>
                    </a:lnTo>
                    <a:lnTo>
                      <a:pt x="86" y="150"/>
                    </a:lnTo>
                    <a:lnTo>
                      <a:pt x="82" y="150"/>
                    </a:lnTo>
                    <a:lnTo>
                      <a:pt x="79" y="151"/>
                    </a:lnTo>
                    <a:lnTo>
                      <a:pt x="74" y="151"/>
                    </a:lnTo>
                    <a:lnTo>
                      <a:pt x="71" y="150"/>
                    </a:lnTo>
                    <a:lnTo>
                      <a:pt x="67" y="150"/>
                    </a:lnTo>
                    <a:lnTo>
                      <a:pt x="63" y="150"/>
                    </a:lnTo>
                    <a:lnTo>
                      <a:pt x="59" y="149"/>
                    </a:lnTo>
                    <a:lnTo>
                      <a:pt x="56" y="148"/>
                    </a:lnTo>
                    <a:lnTo>
                      <a:pt x="52" y="147"/>
                    </a:lnTo>
                    <a:lnTo>
                      <a:pt x="49" y="146"/>
                    </a:lnTo>
                    <a:lnTo>
                      <a:pt x="45" y="144"/>
                    </a:lnTo>
                    <a:lnTo>
                      <a:pt x="42" y="143"/>
                    </a:lnTo>
                    <a:lnTo>
                      <a:pt x="38" y="141"/>
                    </a:lnTo>
                    <a:lnTo>
                      <a:pt x="36" y="140"/>
                    </a:lnTo>
                    <a:lnTo>
                      <a:pt x="33" y="137"/>
                    </a:lnTo>
                    <a:lnTo>
                      <a:pt x="29" y="135"/>
                    </a:lnTo>
                    <a:lnTo>
                      <a:pt x="27" y="133"/>
                    </a:lnTo>
                    <a:lnTo>
                      <a:pt x="25" y="131"/>
                    </a:lnTo>
                    <a:lnTo>
                      <a:pt x="21" y="128"/>
                    </a:lnTo>
                    <a:lnTo>
                      <a:pt x="19" y="125"/>
                    </a:lnTo>
                    <a:lnTo>
                      <a:pt x="17" y="122"/>
                    </a:lnTo>
                    <a:lnTo>
                      <a:pt x="14" y="120"/>
                    </a:lnTo>
                    <a:lnTo>
                      <a:pt x="13" y="117"/>
                    </a:lnTo>
                    <a:lnTo>
                      <a:pt x="11" y="113"/>
                    </a:lnTo>
                    <a:lnTo>
                      <a:pt x="9" y="111"/>
                    </a:lnTo>
                    <a:lnTo>
                      <a:pt x="7" y="108"/>
                    </a:lnTo>
                    <a:lnTo>
                      <a:pt x="6" y="104"/>
                    </a:lnTo>
                    <a:lnTo>
                      <a:pt x="5" y="101"/>
                    </a:lnTo>
                    <a:lnTo>
                      <a:pt x="4" y="97"/>
                    </a:lnTo>
                    <a:lnTo>
                      <a:pt x="3" y="94"/>
                    </a:lnTo>
                    <a:lnTo>
                      <a:pt x="2" y="89"/>
                    </a:lnTo>
                    <a:lnTo>
                      <a:pt x="2" y="86"/>
                    </a:lnTo>
                    <a:lnTo>
                      <a:pt x="0" y="82"/>
                    </a:lnTo>
                    <a:lnTo>
                      <a:pt x="0" y="79"/>
                    </a:lnTo>
                    <a:lnTo>
                      <a:pt x="0" y="74"/>
                    </a:lnTo>
                    <a:lnTo>
                      <a:pt x="0" y="71"/>
                    </a:lnTo>
                    <a:lnTo>
                      <a:pt x="0" y="67"/>
                    </a:lnTo>
                    <a:lnTo>
                      <a:pt x="2" y="63"/>
                    </a:lnTo>
                    <a:lnTo>
                      <a:pt x="3" y="59"/>
                    </a:lnTo>
                    <a:lnTo>
                      <a:pt x="3" y="56"/>
                    </a:lnTo>
                    <a:lnTo>
                      <a:pt x="4" y="52"/>
                    </a:lnTo>
                    <a:lnTo>
                      <a:pt x="5" y="49"/>
                    </a:lnTo>
                    <a:lnTo>
                      <a:pt x="7" y="45"/>
                    </a:lnTo>
                    <a:lnTo>
                      <a:pt x="9" y="42"/>
                    </a:lnTo>
                    <a:lnTo>
                      <a:pt x="10" y="38"/>
                    </a:lnTo>
                    <a:lnTo>
                      <a:pt x="12" y="36"/>
                    </a:lnTo>
                    <a:lnTo>
                      <a:pt x="14" y="33"/>
                    </a:lnTo>
                    <a:lnTo>
                      <a:pt x="17" y="29"/>
                    </a:lnTo>
                    <a:lnTo>
                      <a:pt x="19" y="27"/>
                    </a:lnTo>
                    <a:lnTo>
                      <a:pt x="21" y="25"/>
                    </a:lnTo>
                    <a:lnTo>
                      <a:pt x="24" y="21"/>
                    </a:lnTo>
                    <a:lnTo>
                      <a:pt x="26" y="19"/>
                    </a:lnTo>
                    <a:lnTo>
                      <a:pt x="29" y="17"/>
                    </a:lnTo>
                    <a:lnTo>
                      <a:pt x="32" y="14"/>
                    </a:lnTo>
                    <a:lnTo>
                      <a:pt x="35" y="13"/>
                    </a:lnTo>
                    <a:lnTo>
                      <a:pt x="38" y="11"/>
                    </a:lnTo>
                    <a:lnTo>
                      <a:pt x="41" y="9"/>
                    </a:lnTo>
                    <a:lnTo>
                      <a:pt x="44" y="7"/>
                    </a:lnTo>
                    <a:lnTo>
                      <a:pt x="48" y="6"/>
                    </a:lnTo>
                    <a:lnTo>
                      <a:pt x="51" y="5"/>
                    </a:lnTo>
                    <a:lnTo>
                      <a:pt x="55" y="4"/>
                    </a:lnTo>
                    <a:lnTo>
                      <a:pt x="58" y="3"/>
                    </a:lnTo>
                    <a:lnTo>
                      <a:pt x="62" y="2"/>
                    </a:lnTo>
                    <a:lnTo>
                      <a:pt x="66" y="2"/>
                    </a:lnTo>
                    <a:lnTo>
                      <a:pt x="70" y="0"/>
                    </a:lnTo>
                    <a:lnTo>
                      <a:pt x="73" y="0"/>
                    </a:lnTo>
                    <a:lnTo>
                      <a:pt x="78" y="0"/>
                    </a:lnTo>
                    <a:close/>
                  </a:path>
                </a:pathLst>
              </a:custGeom>
              <a:solidFill>
                <a:srgbClr val="CCCCCC"/>
              </a:solidFill>
              <a:ln w="9525">
                <a:noFill/>
                <a:round/>
                <a:headEnd/>
                <a:tailEnd/>
              </a:ln>
            </p:spPr>
            <p:txBody>
              <a:bodyPr/>
              <a:lstStyle/>
              <a:p>
                <a:endParaRPr lang="en-GB"/>
              </a:p>
            </p:txBody>
          </p:sp>
          <p:sp>
            <p:nvSpPr>
              <p:cNvPr id="601" name="Freeform 514"/>
              <p:cNvSpPr>
                <a:spLocks/>
              </p:cNvSpPr>
              <p:nvPr/>
            </p:nvSpPr>
            <p:spPr bwMode="auto">
              <a:xfrm>
                <a:off x="3302" y="2189"/>
                <a:ext cx="76" cy="76"/>
              </a:xfrm>
              <a:custGeom>
                <a:avLst/>
                <a:gdLst>
                  <a:gd name="T0" fmla="*/ 22 w 151"/>
                  <a:gd name="T1" fmla="*/ 0 h 151"/>
                  <a:gd name="T2" fmla="*/ 24 w 151"/>
                  <a:gd name="T3" fmla="*/ 1 h 151"/>
                  <a:gd name="T4" fmla="*/ 27 w 151"/>
                  <a:gd name="T5" fmla="*/ 2 h 151"/>
                  <a:gd name="T6" fmla="*/ 29 w 151"/>
                  <a:gd name="T7" fmla="*/ 3 h 151"/>
                  <a:gd name="T8" fmla="*/ 32 w 151"/>
                  <a:gd name="T9" fmla="*/ 5 h 151"/>
                  <a:gd name="T10" fmla="*/ 34 w 151"/>
                  <a:gd name="T11" fmla="*/ 7 h 151"/>
                  <a:gd name="T12" fmla="*/ 35 w 151"/>
                  <a:gd name="T13" fmla="*/ 9 h 151"/>
                  <a:gd name="T14" fmla="*/ 36 w 151"/>
                  <a:gd name="T15" fmla="*/ 11 h 151"/>
                  <a:gd name="T16" fmla="*/ 37 w 151"/>
                  <a:gd name="T17" fmla="*/ 14 h 151"/>
                  <a:gd name="T18" fmla="*/ 38 w 151"/>
                  <a:gd name="T19" fmla="*/ 17 h 151"/>
                  <a:gd name="T20" fmla="*/ 38 w 151"/>
                  <a:gd name="T21" fmla="*/ 19 h 151"/>
                  <a:gd name="T22" fmla="*/ 38 w 151"/>
                  <a:gd name="T23" fmla="*/ 22 h 151"/>
                  <a:gd name="T24" fmla="*/ 37 w 151"/>
                  <a:gd name="T25" fmla="*/ 25 h 151"/>
                  <a:gd name="T26" fmla="*/ 36 w 151"/>
                  <a:gd name="T27" fmla="*/ 28 h 151"/>
                  <a:gd name="T28" fmla="*/ 35 w 151"/>
                  <a:gd name="T29" fmla="*/ 30 h 151"/>
                  <a:gd name="T30" fmla="*/ 33 w 151"/>
                  <a:gd name="T31" fmla="*/ 32 h 151"/>
                  <a:gd name="T32" fmla="*/ 31 w 151"/>
                  <a:gd name="T33" fmla="*/ 34 h 151"/>
                  <a:gd name="T34" fmla="*/ 29 w 151"/>
                  <a:gd name="T35" fmla="*/ 36 h 151"/>
                  <a:gd name="T36" fmla="*/ 26 w 151"/>
                  <a:gd name="T37" fmla="*/ 37 h 151"/>
                  <a:gd name="T38" fmla="*/ 24 w 151"/>
                  <a:gd name="T39" fmla="*/ 38 h 151"/>
                  <a:gd name="T40" fmla="*/ 21 w 151"/>
                  <a:gd name="T41" fmla="*/ 38 h 151"/>
                  <a:gd name="T42" fmla="*/ 18 w 151"/>
                  <a:gd name="T43" fmla="*/ 38 h 151"/>
                  <a:gd name="T44" fmla="*/ 15 w 151"/>
                  <a:gd name="T45" fmla="*/ 38 h 151"/>
                  <a:gd name="T46" fmla="*/ 13 w 151"/>
                  <a:gd name="T47" fmla="*/ 37 h 151"/>
                  <a:gd name="T48" fmla="*/ 10 w 151"/>
                  <a:gd name="T49" fmla="*/ 36 h 151"/>
                  <a:gd name="T50" fmla="*/ 8 w 151"/>
                  <a:gd name="T51" fmla="*/ 34 h 151"/>
                  <a:gd name="T52" fmla="*/ 6 w 151"/>
                  <a:gd name="T53" fmla="*/ 32 h 151"/>
                  <a:gd name="T54" fmla="*/ 4 w 151"/>
                  <a:gd name="T55" fmla="*/ 30 h 151"/>
                  <a:gd name="T56" fmla="*/ 3 w 151"/>
                  <a:gd name="T57" fmla="*/ 28 h 151"/>
                  <a:gd name="T58" fmla="*/ 2 w 151"/>
                  <a:gd name="T59" fmla="*/ 26 h 151"/>
                  <a:gd name="T60" fmla="*/ 1 w 151"/>
                  <a:gd name="T61" fmla="*/ 23 h 151"/>
                  <a:gd name="T62" fmla="*/ 0 w 151"/>
                  <a:gd name="T63" fmla="*/ 20 h 151"/>
                  <a:gd name="T64" fmla="*/ 0 w 151"/>
                  <a:gd name="T65" fmla="*/ 17 h 151"/>
                  <a:gd name="T66" fmla="*/ 1 w 151"/>
                  <a:gd name="T67" fmla="*/ 14 h 151"/>
                  <a:gd name="T68" fmla="*/ 2 w 151"/>
                  <a:gd name="T69" fmla="*/ 12 h 151"/>
                  <a:gd name="T70" fmla="*/ 3 w 151"/>
                  <a:gd name="T71" fmla="*/ 9 h 151"/>
                  <a:gd name="T72" fmla="*/ 5 w 151"/>
                  <a:gd name="T73" fmla="*/ 7 h 151"/>
                  <a:gd name="T74" fmla="*/ 7 w 151"/>
                  <a:gd name="T75" fmla="*/ 5 h 151"/>
                  <a:gd name="T76" fmla="*/ 9 w 151"/>
                  <a:gd name="T77" fmla="*/ 4 h 151"/>
                  <a:gd name="T78" fmla="*/ 11 w 151"/>
                  <a:gd name="T79" fmla="*/ 2 h 151"/>
                  <a:gd name="T80" fmla="*/ 14 w 151"/>
                  <a:gd name="T81" fmla="*/ 1 h 151"/>
                  <a:gd name="T82" fmla="*/ 17 w 151"/>
                  <a:gd name="T83" fmla="*/ 1 h 151"/>
                  <a:gd name="T84" fmla="*/ 20 w 151"/>
                  <a:gd name="T85" fmla="*/ 0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1"/>
                  <a:gd name="T130" fmla="*/ 0 h 151"/>
                  <a:gd name="T131" fmla="*/ 151 w 151"/>
                  <a:gd name="T132" fmla="*/ 151 h 1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1" h="151">
                    <a:moveTo>
                      <a:pt x="78" y="0"/>
                    </a:moveTo>
                    <a:lnTo>
                      <a:pt x="81" y="0"/>
                    </a:lnTo>
                    <a:lnTo>
                      <a:pt x="85" y="0"/>
                    </a:lnTo>
                    <a:lnTo>
                      <a:pt x="89" y="2"/>
                    </a:lnTo>
                    <a:lnTo>
                      <a:pt x="93" y="3"/>
                    </a:lnTo>
                    <a:lnTo>
                      <a:pt x="96" y="3"/>
                    </a:lnTo>
                    <a:lnTo>
                      <a:pt x="100" y="4"/>
                    </a:lnTo>
                    <a:lnTo>
                      <a:pt x="103" y="5"/>
                    </a:lnTo>
                    <a:lnTo>
                      <a:pt x="106" y="7"/>
                    </a:lnTo>
                    <a:lnTo>
                      <a:pt x="110" y="9"/>
                    </a:lnTo>
                    <a:lnTo>
                      <a:pt x="113" y="10"/>
                    </a:lnTo>
                    <a:lnTo>
                      <a:pt x="116" y="12"/>
                    </a:lnTo>
                    <a:lnTo>
                      <a:pt x="119" y="14"/>
                    </a:lnTo>
                    <a:lnTo>
                      <a:pt x="121" y="17"/>
                    </a:lnTo>
                    <a:lnTo>
                      <a:pt x="125" y="19"/>
                    </a:lnTo>
                    <a:lnTo>
                      <a:pt x="127" y="21"/>
                    </a:lnTo>
                    <a:lnTo>
                      <a:pt x="129" y="23"/>
                    </a:lnTo>
                    <a:lnTo>
                      <a:pt x="133" y="26"/>
                    </a:lnTo>
                    <a:lnTo>
                      <a:pt x="135" y="29"/>
                    </a:lnTo>
                    <a:lnTo>
                      <a:pt x="138" y="32"/>
                    </a:lnTo>
                    <a:lnTo>
                      <a:pt x="139" y="35"/>
                    </a:lnTo>
                    <a:lnTo>
                      <a:pt x="141" y="37"/>
                    </a:lnTo>
                    <a:lnTo>
                      <a:pt x="142" y="41"/>
                    </a:lnTo>
                    <a:lnTo>
                      <a:pt x="144" y="44"/>
                    </a:lnTo>
                    <a:lnTo>
                      <a:pt x="146" y="48"/>
                    </a:lnTo>
                    <a:lnTo>
                      <a:pt x="147" y="51"/>
                    </a:lnTo>
                    <a:lnTo>
                      <a:pt x="148" y="55"/>
                    </a:lnTo>
                    <a:lnTo>
                      <a:pt x="149" y="58"/>
                    </a:lnTo>
                    <a:lnTo>
                      <a:pt x="150" y="61"/>
                    </a:lnTo>
                    <a:lnTo>
                      <a:pt x="150" y="65"/>
                    </a:lnTo>
                    <a:lnTo>
                      <a:pt x="151" y="70"/>
                    </a:lnTo>
                    <a:lnTo>
                      <a:pt x="151" y="73"/>
                    </a:lnTo>
                    <a:lnTo>
                      <a:pt x="151" y="76"/>
                    </a:lnTo>
                    <a:lnTo>
                      <a:pt x="151" y="81"/>
                    </a:lnTo>
                    <a:lnTo>
                      <a:pt x="150" y="84"/>
                    </a:lnTo>
                    <a:lnTo>
                      <a:pt x="150" y="88"/>
                    </a:lnTo>
                    <a:lnTo>
                      <a:pt x="149" y="93"/>
                    </a:lnTo>
                    <a:lnTo>
                      <a:pt x="149" y="96"/>
                    </a:lnTo>
                    <a:lnTo>
                      <a:pt x="148" y="99"/>
                    </a:lnTo>
                    <a:lnTo>
                      <a:pt x="147" y="103"/>
                    </a:lnTo>
                    <a:lnTo>
                      <a:pt x="144" y="106"/>
                    </a:lnTo>
                    <a:lnTo>
                      <a:pt x="143" y="110"/>
                    </a:lnTo>
                    <a:lnTo>
                      <a:pt x="141" y="112"/>
                    </a:lnTo>
                    <a:lnTo>
                      <a:pt x="140" y="116"/>
                    </a:lnTo>
                    <a:lnTo>
                      <a:pt x="138" y="119"/>
                    </a:lnTo>
                    <a:lnTo>
                      <a:pt x="135" y="121"/>
                    </a:lnTo>
                    <a:lnTo>
                      <a:pt x="133" y="125"/>
                    </a:lnTo>
                    <a:lnTo>
                      <a:pt x="131" y="127"/>
                    </a:lnTo>
                    <a:lnTo>
                      <a:pt x="128" y="129"/>
                    </a:lnTo>
                    <a:lnTo>
                      <a:pt x="126" y="132"/>
                    </a:lnTo>
                    <a:lnTo>
                      <a:pt x="123" y="134"/>
                    </a:lnTo>
                    <a:lnTo>
                      <a:pt x="120" y="136"/>
                    </a:lnTo>
                    <a:lnTo>
                      <a:pt x="117" y="139"/>
                    </a:lnTo>
                    <a:lnTo>
                      <a:pt x="113" y="141"/>
                    </a:lnTo>
                    <a:lnTo>
                      <a:pt x="111" y="142"/>
                    </a:lnTo>
                    <a:lnTo>
                      <a:pt x="108" y="144"/>
                    </a:lnTo>
                    <a:lnTo>
                      <a:pt x="104" y="146"/>
                    </a:lnTo>
                    <a:lnTo>
                      <a:pt x="101" y="147"/>
                    </a:lnTo>
                    <a:lnTo>
                      <a:pt x="97" y="148"/>
                    </a:lnTo>
                    <a:lnTo>
                      <a:pt x="94" y="149"/>
                    </a:lnTo>
                    <a:lnTo>
                      <a:pt x="89" y="150"/>
                    </a:lnTo>
                    <a:lnTo>
                      <a:pt x="86" y="150"/>
                    </a:lnTo>
                    <a:lnTo>
                      <a:pt x="82" y="150"/>
                    </a:lnTo>
                    <a:lnTo>
                      <a:pt x="79" y="151"/>
                    </a:lnTo>
                    <a:lnTo>
                      <a:pt x="74" y="151"/>
                    </a:lnTo>
                    <a:lnTo>
                      <a:pt x="71" y="150"/>
                    </a:lnTo>
                    <a:lnTo>
                      <a:pt x="67" y="150"/>
                    </a:lnTo>
                    <a:lnTo>
                      <a:pt x="63" y="150"/>
                    </a:lnTo>
                    <a:lnTo>
                      <a:pt x="59" y="149"/>
                    </a:lnTo>
                    <a:lnTo>
                      <a:pt x="56" y="148"/>
                    </a:lnTo>
                    <a:lnTo>
                      <a:pt x="52" y="147"/>
                    </a:lnTo>
                    <a:lnTo>
                      <a:pt x="49" y="146"/>
                    </a:lnTo>
                    <a:lnTo>
                      <a:pt x="45" y="144"/>
                    </a:lnTo>
                    <a:lnTo>
                      <a:pt x="42" y="143"/>
                    </a:lnTo>
                    <a:lnTo>
                      <a:pt x="38" y="141"/>
                    </a:lnTo>
                    <a:lnTo>
                      <a:pt x="36" y="140"/>
                    </a:lnTo>
                    <a:lnTo>
                      <a:pt x="33" y="137"/>
                    </a:lnTo>
                    <a:lnTo>
                      <a:pt x="29" y="135"/>
                    </a:lnTo>
                    <a:lnTo>
                      <a:pt x="27" y="133"/>
                    </a:lnTo>
                    <a:lnTo>
                      <a:pt x="25" y="131"/>
                    </a:lnTo>
                    <a:lnTo>
                      <a:pt x="21" y="128"/>
                    </a:lnTo>
                    <a:lnTo>
                      <a:pt x="19" y="125"/>
                    </a:lnTo>
                    <a:lnTo>
                      <a:pt x="17" y="122"/>
                    </a:lnTo>
                    <a:lnTo>
                      <a:pt x="14" y="120"/>
                    </a:lnTo>
                    <a:lnTo>
                      <a:pt x="13" y="117"/>
                    </a:lnTo>
                    <a:lnTo>
                      <a:pt x="11" y="113"/>
                    </a:lnTo>
                    <a:lnTo>
                      <a:pt x="9" y="111"/>
                    </a:lnTo>
                    <a:lnTo>
                      <a:pt x="7" y="108"/>
                    </a:lnTo>
                    <a:lnTo>
                      <a:pt x="6" y="104"/>
                    </a:lnTo>
                    <a:lnTo>
                      <a:pt x="5" y="101"/>
                    </a:lnTo>
                    <a:lnTo>
                      <a:pt x="4" y="97"/>
                    </a:lnTo>
                    <a:lnTo>
                      <a:pt x="3" y="94"/>
                    </a:lnTo>
                    <a:lnTo>
                      <a:pt x="2" y="89"/>
                    </a:lnTo>
                    <a:lnTo>
                      <a:pt x="2" y="86"/>
                    </a:lnTo>
                    <a:lnTo>
                      <a:pt x="0" y="82"/>
                    </a:lnTo>
                    <a:lnTo>
                      <a:pt x="0" y="79"/>
                    </a:lnTo>
                    <a:lnTo>
                      <a:pt x="0" y="74"/>
                    </a:lnTo>
                    <a:lnTo>
                      <a:pt x="0" y="71"/>
                    </a:lnTo>
                    <a:lnTo>
                      <a:pt x="0" y="67"/>
                    </a:lnTo>
                    <a:lnTo>
                      <a:pt x="2" y="63"/>
                    </a:lnTo>
                    <a:lnTo>
                      <a:pt x="3" y="59"/>
                    </a:lnTo>
                    <a:lnTo>
                      <a:pt x="3" y="56"/>
                    </a:lnTo>
                    <a:lnTo>
                      <a:pt x="4" y="52"/>
                    </a:lnTo>
                    <a:lnTo>
                      <a:pt x="5" y="49"/>
                    </a:lnTo>
                    <a:lnTo>
                      <a:pt x="7" y="45"/>
                    </a:lnTo>
                    <a:lnTo>
                      <a:pt x="9" y="42"/>
                    </a:lnTo>
                    <a:lnTo>
                      <a:pt x="10" y="38"/>
                    </a:lnTo>
                    <a:lnTo>
                      <a:pt x="12" y="36"/>
                    </a:lnTo>
                    <a:lnTo>
                      <a:pt x="14" y="33"/>
                    </a:lnTo>
                    <a:lnTo>
                      <a:pt x="17" y="29"/>
                    </a:lnTo>
                    <a:lnTo>
                      <a:pt x="19" y="27"/>
                    </a:lnTo>
                    <a:lnTo>
                      <a:pt x="21" y="25"/>
                    </a:lnTo>
                    <a:lnTo>
                      <a:pt x="24" y="21"/>
                    </a:lnTo>
                    <a:lnTo>
                      <a:pt x="26" y="19"/>
                    </a:lnTo>
                    <a:lnTo>
                      <a:pt x="29" y="17"/>
                    </a:lnTo>
                    <a:lnTo>
                      <a:pt x="32" y="14"/>
                    </a:lnTo>
                    <a:lnTo>
                      <a:pt x="35" y="13"/>
                    </a:lnTo>
                    <a:lnTo>
                      <a:pt x="38" y="11"/>
                    </a:lnTo>
                    <a:lnTo>
                      <a:pt x="41" y="9"/>
                    </a:lnTo>
                    <a:lnTo>
                      <a:pt x="44" y="7"/>
                    </a:lnTo>
                    <a:lnTo>
                      <a:pt x="48" y="6"/>
                    </a:lnTo>
                    <a:lnTo>
                      <a:pt x="51" y="5"/>
                    </a:lnTo>
                    <a:lnTo>
                      <a:pt x="55" y="4"/>
                    </a:lnTo>
                    <a:lnTo>
                      <a:pt x="58" y="3"/>
                    </a:lnTo>
                    <a:lnTo>
                      <a:pt x="62" y="2"/>
                    </a:lnTo>
                    <a:lnTo>
                      <a:pt x="66" y="2"/>
                    </a:lnTo>
                    <a:lnTo>
                      <a:pt x="70" y="0"/>
                    </a:lnTo>
                    <a:lnTo>
                      <a:pt x="73" y="0"/>
                    </a:lnTo>
                    <a:lnTo>
                      <a:pt x="78" y="0"/>
                    </a:lnTo>
                  </a:path>
                </a:pathLst>
              </a:custGeom>
              <a:noFill/>
              <a:ln w="0">
                <a:solidFill>
                  <a:srgbClr val="000000"/>
                </a:solidFill>
                <a:prstDash val="solid"/>
                <a:round/>
                <a:headEnd/>
                <a:tailEnd/>
              </a:ln>
            </p:spPr>
            <p:txBody>
              <a:bodyPr/>
              <a:lstStyle/>
              <a:p>
                <a:endParaRPr lang="en-GB"/>
              </a:p>
            </p:txBody>
          </p:sp>
          <p:sp>
            <p:nvSpPr>
              <p:cNvPr id="602" name="Freeform 515"/>
              <p:cNvSpPr>
                <a:spLocks/>
              </p:cNvSpPr>
              <p:nvPr/>
            </p:nvSpPr>
            <p:spPr bwMode="auto">
              <a:xfrm>
                <a:off x="3306" y="2193"/>
                <a:ext cx="68" cy="67"/>
              </a:xfrm>
              <a:custGeom>
                <a:avLst/>
                <a:gdLst>
                  <a:gd name="T0" fmla="*/ 20 w 134"/>
                  <a:gd name="T1" fmla="*/ 0 h 135"/>
                  <a:gd name="T2" fmla="*/ 22 w 134"/>
                  <a:gd name="T3" fmla="*/ 0 h 135"/>
                  <a:gd name="T4" fmla="*/ 24 w 134"/>
                  <a:gd name="T5" fmla="*/ 1 h 135"/>
                  <a:gd name="T6" fmla="*/ 26 w 134"/>
                  <a:gd name="T7" fmla="*/ 2 h 135"/>
                  <a:gd name="T8" fmla="*/ 28 w 134"/>
                  <a:gd name="T9" fmla="*/ 4 h 135"/>
                  <a:gd name="T10" fmla="*/ 30 w 134"/>
                  <a:gd name="T11" fmla="*/ 5 h 135"/>
                  <a:gd name="T12" fmla="*/ 32 w 134"/>
                  <a:gd name="T13" fmla="*/ 7 h 135"/>
                  <a:gd name="T14" fmla="*/ 33 w 134"/>
                  <a:gd name="T15" fmla="*/ 10 h 135"/>
                  <a:gd name="T16" fmla="*/ 34 w 134"/>
                  <a:gd name="T17" fmla="*/ 12 h 135"/>
                  <a:gd name="T18" fmla="*/ 35 w 134"/>
                  <a:gd name="T19" fmla="*/ 14 h 135"/>
                  <a:gd name="T20" fmla="*/ 35 w 134"/>
                  <a:gd name="T21" fmla="*/ 17 h 135"/>
                  <a:gd name="T22" fmla="*/ 34 w 134"/>
                  <a:gd name="T23" fmla="*/ 20 h 135"/>
                  <a:gd name="T24" fmla="*/ 33 w 134"/>
                  <a:gd name="T25" fmla="*/ 22 h 135"/>
                  <a:gd name="T26" fmla="*/ 32 w 134"/>
                  <a:gd name="T27" fmla="*/ 24 h 135"/>
                  <a:gd name="T28" fmla="*/ 31 w 134"/>
                  <a:gd name="T29" fmla="*/ 26 h 135"/>
                  <a:gd name="T30" fmla="*/ 30 w 134"/>
                  <a:gd name="T31" fmla="*/ 28 h 135"/>
                  <a:gd name="T32" fmla="*/ 28 w 134"/>
                  <a:gd name="T33" fmla="*/ 30 h 135"/>
                  <a:gd name="T34" fmla="*/ 26 w 134"/>
                  <a:gd name="T35" fmla="*/ 31 h 135"/>
                  <a:gd name="T36" fmla="*/ 24 w 134"/>
                  <a:gd name="T37" fmla="*/ 32 h 135"/>
                  <a:gd name="T38" fmla="*/ 21 w 134"/>
                  <a:gd name="T39" fmla="*/ 33 h 135"/>
                  <a:gd name="T40" fmla="*/ 19 w 134"/>
                  <a:gd name="T41" fmla="*/ 33 h 135"/>
                  <a:gd name="T42" fmla="*/ 16 w 134"/>
                  <a:gd name="T43" fmla="*/ 33 h 135"/>
                  <a:gd name="T44" fmla="*/ 14 w 134"/>
                  <a:gd name="T45" fmla="*/ 33 h 135"/>
                  <a:gd name="T46" fmla="*/ 11 w 134"/>
                  <a:gd name="T47" fmla="*/ 33 h 135"/>
                  <a:gd name="T48" fmla="*/ 9 w 134"/>
                  <a:gd name="T49" fmla="*/ 31 h 135"/>
                  <a:gd name="T50" fmla="*/ 7 w 134"/>
                  <a:gd name="T51" fmla="*/ 30 h 135"/>
                  <a:gd name="T52" fmla="*/ 5 w 134"/>
                  <a:gd name="T53" fmla="*/ 28 h 135"/>
                  <a:gd name="T54" fmla="*/ 3 w 134"/>
                  <a:gd name="T55" fmla="*/ 26 h 135"/>
                  <a:gd name="T56" fmla="*/ 2 w 134"/>
                  <a:gd name="T57" fmla="*/ 24 h 135"/>
                  <a:gd name="T58" fmla="*/ 1 w 134"/>
                  <a:gd name="T59" fmla="*/ 22 h 135"/>
                  <a:gd name="T60" fmla="*/ 1 w 134"/>
                  <a:gd name="T61" fmla="*/ 20 h 135"/>
                  <a:gd name="T62" fmla="*/ 0 w 134"/>
                  <a:gd name="T63" fmla="*/ 17 h 135"/>
                  <a:gd name="T64" fmla="*/ 1 w 134"/>
                  <a:gd name="T65" fmla="*/ 15 h 135"/>
                  <a:gd name="T66" fmla="*/ 1 w 134"/>
                  <a:gd name="T67" fmla="*/ 12 h 135"/>
                  <a:gd name="T68" fmla="*/ 2 w 134"/>
                  <a:gd name="T69" fmla="*/ 10 h 135"/>
                  <a:gd name="T70" fmla="*/ 3 w 134"/>
                  <a:gd name="T71" fmla="*/ 8 h 135"/>
                  <a:gd name="T72" fmla="*/ 4 w 134"/>
                  <a:gd name="T73" fmla="*/ 6 h 135"/>
                  <a:gd name="T74" fmla="*/ 6 w 134"/>
                  <a:gd name="T75" fmla="*/ 4 h 135"/>
                  <a:gd name="T76" fmla="*/ 8 w 134"/>
                  <a:gd name="T77" fmla="*/ 3 h 135"/>
                  <a:gd name="T78" fmla="*/ 10 w 134"/>
                  <a:gd name="T79" fmla="*/ 1 h 135"/>
                  <a:gd name="T80" fmla="*/ 12 w 134"/>
                  <a:gd name="T81" fmla="*/ 1 h 135"/>
                  <a:gd name="T82" fmla="*/ 15 w 134"/>
                  <a:gd name="T83" fmla="*/ 0 h 135"/>
                  <a:gd name="T84" fmla="*/ 18 w 134"/>
                  <a:gd name="T85" fmla="*/ 0 h 1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4"/>
                  <a:gd name="T130" fmla="*/ 0 h 135"/>
                  <a:gd name="T131" fmla="*/ 134 w 134"/>
                  <a:gd name="T132" fmla="*/ 135 h 1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4" h="135">
                    <a:moveTo>
                      <a:pt x="69" y="0"/>
                    </a:moveTo>
                    <a:lnTo>
                      <a:pt x="72" y="0"/>
                    </a:lnTo>
                    <a:lnTo>
                      <a:pt x="76" y="2"/>
                    </a:lnTo>
                    <a:lnTo>
                      <a:pt x="78" y="2"/>
                    </a:lnTo>
                    <a:lnTo>
                      <a:pt x="81" y="3"/>
                    </a:lnTo>
                    <a:lnTo>
                      <a:pt x="85" y="3"/>
                    </a:lnTo>
                    <a:lnTo>
                      <a:pt x="88" y="4"/>
                    </a:lnTo>
                    <a:lnTo>
                      <a:pt x="92" y="5"/>
                    </a:lnTo>
                    <a:lnTo>
                      <a:pt x="94" y="6"/>
                    </a:lnTo>
                    <a:lnTo>
                      <a:pt x="97" y="8"/>
                    </a:lnTo>
                    <a:lnTo>
                      <a:pt x="100" y="10"/>
                    </a:lnTo>
                    <a:lnTo>
                      <a:pt x="103" y="11"/>
                    </a:lnTo>
                    <a:lnTo>
                      <a:pt x="106" y="13"/>
                    </a:lnTo>
                    <a:lnTo>
                      <a:pt x="108" y="15"/>
                    </a:lnTo>
                    <a:lnTo>
                      <a:pt x="111" y="16"/>
                    </a:lnTo>
                    <a:lnTo>
                      <a:pt x="114" y="19"/>
                    </a:lnTo>
                    <a:lnTo>
                      <a:pt x="116" y="21"/>
                    </a:lnTo>
                    <a:lnTo>
                      <a:pt x="118" y="23"/>
                    </a:lnTo>
                    <a:lnTo>
                      <a:pt x="119" y="27"/>
                    </a:lnTo>
                    <a:lnTo>
                      <a:pt x="122" y="29"/>
                    </a:lnTo>
                    <a:lnTo>
                      <a:pt x="124" y="31"/>
                    </a:lnTo>
                    <a:lnTo>
                      <a:pt x="125" y="35"/>
                    </a:lnTo>
                    <a:lnTo>
                      <a:pt x="127" y="37"/>
                    </a:lnTo>
                    <a:lnTo>
                      <a:pt x="129" y="41"/>
                    </a:lnTo>
                    <a:lnTo>
                      <a:pt x="130" y="43"/>
                    </a:lnTo>
                    <a:lnTo>
                      <a:pt x="131" y="46"/>
                    </a:lnTo>
                    <a:lnTo>
                      <a:pt x="132" y="50"/>
                    </a:lnTo>
                    <a:lnTo>
                      <a:pt x="133" y="52"/>
                    </a:lnTo>
                    <a:lnTo>
                      <a:pt x="133" y="56"/>
                    </a:lnTo>
                    <a:lnTo>
                      <a:pt x="134" y="59"/>
                    </a:lnTo>
                    <a:lnTo>
                      <a:pt x="134" y="63"/>
                    </a:lnTo>
                    <a:lnTo>
                      <a:pt x="134" y="66"/>
                    </a:lnTo>
                    <a:lnTo>
                      <a:pt x="134" y="69"/>
                    </a:lnTo>
                    <a:lnTo>
                      <a:pt x="134" y="73"/>
                    </a:lnTo>
                    <a:lnTo>
                      <a:pt x="134" y="76"/>
                    </a:lnTo>
                    <a:lnTo>
                      <a:pt x="133" y="80"/>
                    </a:lnTo>
                    <a:lnTo>
                      <a:pt x="133" y="83"/>
                    </a:lnTo>
                    <a:lnTo>
                      <a:pt x="132" y="87"/>
                    </a:lnTo>
                    <a:lnTo>
                      <a:pt x="131" y="89"/>
                    </a:lnTo>
                    <a:lnTo>
                      <a:pt x="130" y="92"/>
                    </a:lnTo>
                    <a:lnTo>
                      <a:pt x="129" y="96"/>
                    </a:lnTo>
                    <a:lnTo>
                      <a:pt x="127" y="98"/>
                    </a:lnTo>
                    <a:lnTo>
                      <a:pt x="126" y="102"/>
                    </a:lnTo>
                    <a:lnTo>
                      <a:pt x="124" y="104"/>
                    </a:lnTo>
                    <a:lnTo>
                      <a:pt x="123" y="106"/>
                    </a:lnTo>
                    <a:lnTo>
                      <a:pt x="120" y="110"/>
                    </a:lnTo>
                    <a:lnTo>
                      <a:pt x="118" y="112"/>
                    </a:lnTo>
                    <a:lnTo>
                      <a:pt x="116" y="114"/>
                    </a:lnTo>
                    <a:lnTo>
                      <a:pt x="114" y="117"/>
                    </a:lnTo>
                    <a:lnTo>
                      <a:pt x="111" y="119"/>
                    </a:lnTo>
                    <a:lnTo>
                      <a:pt x="109" y="121"/>
                    </a:lnTo>
                    <a:lnTo>
                      <a:pt x="107" y="122"/>
                    </a:lnTo>
                    <a:lnTo>
                      <a:pt x="104" y="125"/>
                    </a:lnTo>
                    <a:lnTo>
                      <a:pt x="101" y="126"/>
                    </a:lnTo>
                    <a:lnTo>
                      <a:pt x="99" y="128"/>
                    </a:lnTo>
                    <a:lnTo>
                      <a:pt x="95" y="129"/>
                    </a:lnTo>
                    <a:lnTo>
                      <a:pt x="92" y="130"/>
                    </a:lnTo>
                    <a:lnTo>
                      <a:pt x="89" y="132"/>
                    </a:lnTo>
                    <a:lnTo>
                      <a:pt x="86" y="133"/>
                    </a:lnTo>
                    <a:lnTo>
                      <a:pt x="82" y="134"/>
                    </a:lnTo>
                    <a:lnTo>
                      <a:pt x="79" y="134"/>
                    </a:lnTo>
                    <a:lnTo>
                      <a:pt x="76" y="135"/>
                    </a:lnTo>
                    <a:lnTo>
                      <a:pt x="73" y="135"/>
                    </a:lnTo>
                    <a:lnTo>
                      <a:pt x="70" y="135"/>
                    </a:lnTo>
                    <a:lnTo>
                      <a:pt x="66" y="135"/>
                    </a:lnTo>
                    <a:lnTo>
                      <a:pt x="63" y="135"/>
                    </a:lnTo>
                    <a:lnTo>
                      <a:pt x="59" y="135"/>
                    </a:lnTo>
                    <a:lnTo>
                      <a:pt x="56" y="135"/>
                    </a:lnTo>
                    <a:lnTo>
                      <a:pt x="53" y="134"/>
                    </a:lnTo>
                    <a:lnTo>
                      <a:pt x="49" y="133"/>
                    </a:lnTo>
                    <a:lnTo>
                      <a:pt x="46" y="133"/>
                    </a:lnTo>
                    <a:lnTo>
                      <a:pt x="43" y="132"/>
                    </a:lnTo>
                    <a:lnTo>
                      <a:pt x="40" y="130"/>
                    </a:lnTo>
                    <a:lnTo>
                      <a:pt x="36" y="128"/>
                    </a:lnTo>
                    <a:lnTo>
                      <a:pt x="34" y="127"/>
                    </a:lnTo>
                    <a:lnTo>
                      <a:pt x="31" y="126"/>
                    </a:lnTo>
                    <a:lnTo>
                      <a:pt x="28" y="124"/>
                    </a:lnTo>
                    <a:lnTo>
                      <a:pt x="26" y="121"/>
                    </a:lnTo>
                    <a:lnTo>
                      <a:pt x="24" y="119"/>
                    </a:lnTo>
                    <a:lnTo>
                      <a:pt x="21" y="118"/>
                    </a:lnTo>
                    <a:lnTo>
                      <a:pt x="19" y="115"/>
                    </a:lnTo>
                    <a:lnTo>
                      <a:pt x="17" y="113"/>
                    </a:lnTo>
                    <a:lnTo>
                      <a:pt x="15" y="110"/>
                    </a:lnTo>
                    <a:lnTo>
                      <a:pt x="12" y="107"/>
                    </a:lnTo>
                    <a:lnTo>
                      <a:pt x="11" y="105"/>
                    </a:lnTo>
                    <a:lnTo>
                      <a:pt x="9" y="102"/>
                    </a:lnTo>
                    <a:lnTo>
                      <a:pt x="8" y="99"/>
                    </a:lnTo>
                    <a:lnTo>
                      <a:pt x="6" y="96"/>
                    </a:lnTo>
                    <a:lnTo>
                      <a:pt x="4" y="94"/>
                    </a:lnTo>
                    <a:lnTo>
                      <a:pt x="3" y="90"/>
                    </a:lnTo>
                    <a:lnTo>
                      <a:pt x="3" y="87"/>
                    </a:lnTo>
                    <a:lnTo>
                      <a:pt x="2" y="84"/>
                    </a:lnTo>
                    <a:lnTo>
                      <a:pt x="1" y="81"/>
                    </a:lnTo>
                    <a:lnTo>
                      <a:pt x="1" y="77"/>
                    </a:lnTo>
                    <a:lnTo>
                      <a:pt x="0" y="74"/>
                    </a:lnTo>
                    <a:lnTo>
                      <a:pt x="0" y="71"/>
                    </a:lnTo>
                    <a:lnTo>
                      <a:pt x="0" y="67"/>
                    </a:lnTo>
                    <a:lnTo>
                      <a:pt x="0" y="64"/>
                    </a:lnTo>
                    <a:lnTo>
                      <a:pt x="1" y="60"/>
                    </a:lnTo>
                    <a:lnTo>
                      <a:pt x="1" y="57"/>
                    </a:lnTo>
                    <a:lnTo>
                      <a:pt x="2" y="53"/>
                    </a:lnTo>
                    <a:lnTo>
                      <a:pt x="2" y="50"/>
                    </a:lnTo>
                    <a:lnTo>
                      <a:pt x="3" y="48"/>
                    </a:lnTo>
                    <a:lnTo>
                      <a:pt x="4" y="44"/>
                    </a:lnTo>
                    <a:lnTo>
                      <a:pt x="5" y="41"/>
                    </a:lnTo>
                    <a:lnTo>
                      <a:pt x="6" y="38"/>
                    </a:lnTo>
                    <a:lnTo>
                      <a:pt x="9" y="35"/>
                    </a:lnTo>
                    <a:lnTo>
                      <a:pt x="10" y="33"/>
                    </a:lnTo>
                    <a:lnTo>
                      <a:pt x="12" y="30"/>
                    </a:lnTo>
                    <a:lnTo>
                      <a:pt x="13" y="27"/>
                    </a:lnTo>
                    <a:lnTo>
                      <a:pt x="16" y="25"/>
                    </a:lnTo>
                    <a:lnTo>
                      <a:pt x="18" y="22"/>
                    </a:lnTo>
                    <a:lnTo>
                      <a:pt x="20" y="20"/>
                    </a:lnTo>
                    <a:lnTo>
                      <a:pt x="23" y="18"/>
                    </a:lnTo>
                    <a:lnTo>
                      <a:pt x="25" y="15"/>
                    </a:lnTo>
                    <a:lnTo>
                      <a:pt x="27" y="14"/>
                    </a:lnTo>
                    <a:lnTo>
                      <a:pt x="31" y="12"/>
                    </a:lnTo>
                    <a:lnTo>
                      <a:pt x="33" y="10"/>
                    </a:lnTo>
                    <a:lnTo>
                      <a:pt x="36" y="8"/>
                    </a:lnTo>
                    <a:lnTo>
                      <a:pt x="39" y="7"/>
                    </a:lnTo>
                    <a:lnTo>
                      <a:pt x="42" y="6"/>
                    </a:lnTo>
                    <a:lnTo>
                      <a:pt x="46" y="5"/>
                    </a:lnTo>
                    <a:lnTo>
                      <a:pt x="48" y="4"/>
                    </a:lnTo>
                    <a:lnTo>
                      <a:pt x="51" y="3"/>
                    </a:lnTo>
                    <a:lnTo>
                      <a:pt x="55" y="2"/>
                    </a:lnTo>
                    <a:lnTo>
                      <a:pt x="58" y="2"/>
                    </a:lnTo>
                    <a:lnTo>
                      <a:pt x="62" y="2"/>
                    </a:lnTo>
                    <a:lnTo>
                      <a:pt x="65" y="0"/>
                    </a:lnTo>
                    <a:lnTo>
                      <a:pt x="69" y="0"/>
                    </a:lnTo>
                    <a:close/>
                  </a:path>
                </a:pathLst>
              </a:custGeom>
              <a:solidFill>
                <a:srgbClr val="999999"/>
              </a:solidFill>
              <a:ln w="9525">
                <a:noFill/>
                <a:round/>
                <a:headEnd/>
                <a:tailEnd/>
              </a:ln>
            </p:spPr>
            <p:txBody>
              <a:bodyPr/>
              <a:lstStyle/>
              <a:p>
                <a:endParaRPr lang="en-GB"/>
              </a:p>
            </p:txBody>
          </p:sp>
          <p:sp>
            <p:nvSpPr>
              <p:cNvPr id="603" name="Freeform 516"/>
              <p:cNvSpPr>
                <a:spLocks/>
              </p:cNvSpPr>
              <p:nvPr/>
            </p:nvSpPr>
            <p:spPr bwMode="auto">
              <a:xfrm>
                <a:off x="3341" y="2192"/>
                <a:ext cx="34" cy="35"/>
              </a:xfrm>
              <a:custGeom>
                <a:avLst/>
                <a:gdLst>
                  <a:gd name="T0" fmla="*/ 17 w 69"/>
                  <a:gd name="T1" fmla="*/ 17 h 71"/>
                  <a:gd name="T2" fmla="*/ 17 w 69"/>
                  <a:gd name="T3" fmla="*/ 15 h 71"/>
                  <a:gd name="T4" fmla="*/ 16 w 69"/>
                  <a:gd name="T5" fmla="*/ 13 h 71"/>
                  <a:gd name="T6" fmla="*/ 16 w 69"/>
                  <a:gd name="T7" fmla="*/ 11 h 71"/>
                  <a:gd name="T8" fmla="*/ 15 w 69"/>
                  <a:gd name="T9" fmla="*/ 10 h 71"/>
                  <a:gd name="T10" fmla="*/ 14 w 69"/>
                  <a:gd name="T11" fmla="*/ 8 h 71"/>
                  <a:gd name="T12" fmla="*/ 13 w 69"/>
                  <a:gd name="T13" fmla="*/ 7 h 71"/>
                  <a:gd name="T14" fmla="*/ 12 w 69"/>
                  <a:gd name="T15" fmla="*/ 6 h 71"/>
                  <a:gd name="T16" fmla="*/ 11 w 69"/>
                  <a:gd name="T17" fmla="*/ 5 h 71"/>
                  <a:gd name="T18" fmla="*/ 10 w 69"/>
                  <a:gd name="T19" fmla="*/ 3 h 71"/>
                  <a:gd name="T20" fmla="*/ 8 w 69"/>
                  <a:gd name="T21" fmla="*/ 2 h 71"/>
                  <a:gd name="T22" fmla="*/ 7 w 69"/>
                  <a:gd name="T23" fmla="*/ 2 h 71"/>
                  <a:gd name="T24" fmla="*/ 5 w 69"/>
                  <a:gd name="T25" fmla="*/ 1 h 71"/>
                  <a:gd name="T26" fmla="*/ 4 w 69"/>
                  <a:gd name="T27" fmla="*/ 0 h 71"/>
                  <a:gd name="T28" fmla="*/ 2 w 69"/>
                  <a:gd name="T29" fmla="*/ 0 h 71"/>
                  <a:gd name="T30" fmla="*/ 0 w 69"/>
                  <a:gd name="T31" fmla="*/ 0 h 71"/>
                  <a:gd name="T32" fmla="*/ 0 w 69"/>
                  <a:gd name="T33" fmla="*/ 1 h 71"/>
                  <a:gd name="T34" fmla="*/ 1 w 69"/>
                  <a:gd name="T35" fmla="*/ 1 h 71"/>
                  <a:gd name="T36" fmla="*/ 3 w 69"/>
                  <a:gd name="T37" fmla="*/ 1 h 71"/>
                  <a:gd name="T38" fmla="*/ 4 w 69"/>
                  <a:gd name="T39" fmla="*/ 2 h 71"/>
                  <a:gd name="T40" fmla="*/ 6 w 69"/>
                  <a:gd name="T41" fmla="*/ 2 h 71"/>
                  <a:gd name="T42" fmla="*/ 7 w 69"/>
                  <a:gd name="T43" fmla="*/ 3 h 71"/>
                  <a:gd name="T44" fmla="*/ 8 w 69"/>
                  <a:gd name="T45" fmla="*/ 4 h 71"/>
                  <a:gd name="T46" fmla="*/ 10 w 69"/>
                  <a:gd name="T47" fmla="*/ 5 h 71"/>
                  <a:gd name="T48" fmla="*/ 11 w 69"/>
                  <a:gd name="T49" fmla="*/ 6 h 71"/>
                  <a:gd name="T50" fmla="*/ 12 w 69"/>
                  <a:gd name="T51" fmla="*/ 7 h 71"/>
                  <a:gd name="T52" fmla="*/ 13 w 69"/>
                  <a:gd name="T53" fmla="*/ 8 h 71"/>
                  <a:gd name="T54" fmla="*/ 14 w 69"/>
                  <a:gd name="T55" fmla="*/ 10 h 71"/>
                  <a:gd name="T56" fmla="*/ 14 w 69"/>
                  <a:gd name="T57" fmla="*/ 11 h 71"/>
                  <a:gd name="T58" fmla="*/ 15 w 69"/>
                  <a:gd name="T59" fmla="*/ 13 h 71"/>
                  <a:gd name="T60" fmla="*/ 15 w 69"/>
                  <a:gd name="T61" fmla="*/ 14 h 71"/>
                  <a:gd name="T62" fmla="*/ 15 w 69"/>
                  <a:gd name="T63" fmla="*/ 16 h 71"/>
                  <a:gd name="T64" fmla="*/ 15 w 69"/>
                  <a:gd name="T65" fmla="*/ 1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71"/>
                  <a:gd name="T101" fmla="*/ 69 w 69"/>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71">
                    <a:moveTo>
                      <a:pt x="69" y="71"/>
                    </a:moveTo>
                    <a:lnTo>
                      <a:pt x="68" y="68"/>
                    </a:lnTo>
                    <a:lnTo>
                      <a:pt x="68" y="65"/>
                    </a:lnTo>
                    <a:lnTo>
                      <a:pt x="68" y="61"/>
                    </a:lnTo>
                    <a:lnTo>
                      <a:pt x="66" y="58"/>
                    </a:lnTo>
                    <a:lnTo>
                      <a:pt x="66" y="54"/>
                    </a:lnTo>
                    <a:lnTo>
                      <a:pt x="65" y="51"/>
                    </a:lnTo>
                    <a:lnTo>
                      <a:pt x="64" y="47"/>
                    </a:lnTo>
                    <a:lnTo>
                      <a:pt x="63" y="44"/>
                    </a:lnTo>
                    <a:lnTo>
                      <a:pt x="62" y="42"/>
                    </a:lnTo>
                    <a:lnTo>
                      <a:pt x="61" y="38"/>
                    </a:lnTo>
                    <a:lnTo>
                      <a:pt x="58" y="35"/>
                    </a:lnTo>
                    <a:lnTo>
                      <a:pt x="57" y="32"/>
                    </a:lnTo>
                    <a:lnTo>
                      <a:pt x="55" y="29"/>
                    </a:lnTo>
                    <a:lnTo>
                      <a:pt x="53" y="27"/>
                    </a:lnTo>
                    <a:lnTo>
                      <a:pt x="50" y="24"/>
                    </a:lnTo>
                    <a:lnTo>
                      <a:pt x="48" y="22"/>
                    </a:lnTo>
                    <a:lnTo>
                      <a:pt x="46" y="20"/>
                    </a:lnTo>
                    <a:lnTo>
                      <a:pt x="43" y="17"/>
                    </a:lnTo>
                    <a:lnTo>
                      <a:pt x="41" y="15"/>
                    </a:lnTo>
                    <a:lnTo>
                      <a:pt x="38" y="13"/>
                    </a:lnTo>
                    <a:lnTo>
                      <a:pt x="35" y="10"/>
                    </a:lnTo>
                    <a:lnTo>
                      <a:pt x="32" y="9"/>
                    </a:lnTo>
                    <a:lnTo>
                      <a:pt x="30" y="8"/>
                    </a:lnTo>
                    <a:lnTo>
                      <a:pt x="26" y="6"/>
                    </a:lnTo>
                    <a:lnTo>
                      <a:pt x="23" y="5"/>
                    </a:lnTo>
                    <a:lnTo>
                      <a:pt x="20" y="4"/>
                    </a:lnTo>
                    <a:lnTo>
                      <a:pt x="17" y="2"/>
                    </a:lnTo>
                    <a:lnTo>
                      <a:pt x="13" y="2"/>
                    </a:lnTo>
                    <a:lnTo>
                      <a:pt x="10" y="1"/>
                    </a:lnTo>
                    <a:lnTo>
                      <a:pt x="7" y="1"/>
                    </a:lnTo>
                    <a:lnTo>
                      <a:pt x="3" y="0"/>
                    </a:lnTo>
                    <a:lnTo>
                      <a:pt x="0" y="0"/>
                    </a:lnTo>
                    <a:lnTo>
                      <a:pt x="0" y="6"/>
                    </a:lnTo>
                    <a:lnTo>
                      <a:pt x="2" y="6"/>
                    </a:lnTo>
                    <a:lnTo>
                      <a:pt x="5" y="6"/>
                    </a:lnTo>
                    <a:lnTo>
                      <a:pt x="9" y="6"/>
                    </a:lnTo>
                    <a:lnTo>
                      <a:pt x="12" y="7"/>
                    </a:lnTo>
                    <a:lnTo>
                      <a:pt x="16" y="8"/>
                    </a:lnTo>
                    <a:lnTo>
                      <a:pt x="18" y="8"/>
                    </a:lnTo>
                    <a:lnTo>
                      <a:pt x="22" y="9"/>
                    </a:lnTo>
                    <a:lnTo>
                      <a:pt x="24" y="10"/>
                    </a:lnTo>
                    <a:lnTo>
                      <a:pt x="27" y="13"/>
                    </a:lnTo>
                    <a:lnTo>
                      <a:pt x="30" y="14"/>
                    </a:lnTo>
                    <a:lnTo>
                      <a:pt x="33" y="15"/>
                    </a:lnTo>
                    <a:lnTo>
                      <a:pt x="35" y="17"/>
                    </a:lnTo>
                    <a:lnTo>
                      <a:pt x="38" y="18"/>
                    </a:lnTo>
                    <a:lnTo>
                      <a:pt x="40" y="21"/>
                    </a:lnTo>
                    <a:lnTo>
                      <a:pt x="42" y="23"/>
                    </a:lnTo>
                    <a:lnTo>
                      <a:pt x="45" y="25"/>
                    </a:lnTo>
                    <a:lnTo>
                      <a:pt x="47" y="28"/>
                    </a:lnTo>
                    <a:lnTo>
                      <a:pt x="49" y="30"/>
                    </a:lnTo>
                    <a:lnTo>
                      <a:pt x="50" y="32"/>
                    </a:lnTo>
                    <a:lnTo>
                      <a:pt x="53" y="35"/>
                    </a:lnTo>
                    <a:lnTo>
                      <a:pt x="54" y="38"/>
                    </a:lnTo>
                    <a:lnTo>
                      <a:pt x="56" y="40"/>
                    </a:lnTo>
                    <a:lnTo>
                      <a:pt x="57" y="43"/>
                    </a:lnTo>
                    <a:lnTo>
                      <a:pt x="58" y="46"/>
                    </a:lnTo>
                    <a:lnTo>
                      <a:pt x="60" y="50"/>
                    </a:lnTo>
                    <a:lnTo>
                      <a:pt x="61" y="52"/>
                    </a:lnTo>
                    <a:lnTo>
                      <a:pt x="61" y="55"/>
                    </a:lnTo>
                    <a:lnTo>
                      <a:pt x="62" y="59"/>
                    </a:lnTo>
                    <a:lnTo>
                      <a:pt x="63" y="61"/>
                    </a:lnTo>
                    <a:lnTo>
                      <a:pt x="63" y="65"/>
                    </a:lnTo>
                    <a:lnTo>
                      <a:pt x="63" y="68"/>
                    </a:lnTo>
                    <a:lnTo>
                      <a:pt x="63" y="71"/>
                    </a:lnTo>
                    <a:lnTo>
                      <a:pt x="69" y="71"/>
                    </a:lnTo>
                    <a:close/>
                  </a:path>
                </a:pathLst>
              </a:custGeom>
              <a:solidFill>
                <a:srgbClr val="000000"/>
              </a:solidFill>
              <a:ln w="9525">
                <a:noFill/>
                <a:round/>
                <a:headEnd/>
                <a:tailEnd/>
              </a:ln>
            </p:spPr>
            <p:txBody>
              <a:bodyPr/>
              <a:lstStyle/>
              <a:p>
                <a:endParaRPr lang="en-GB"/>
              </a:p>
            </p:txBody>
          </p:sp>
          <p:sp>
            <p:nvSpPr>
              <p:cNvPr id="604" name="Freeform 517"/>
              <p:cNvSpPr>
                <a:spLocks/>
              </p:cNvSpPr>
              <p:nvPr/>
            </p:nvSpPr>
            <p:spPr bwMode="auto">
              <a:xfrm>
                <a:off x="3339" y="2227"/>
                <a:ext cx="36" cy="35"/>
              </a:xfrm>
              <a:custGeom>
                <a:avLst/>
                <a:gdLst>
                  <a:gd name="T0" fmla="*/ 0 w 73"/>
                  <a:gd name="T1" fmla="*/ 18 h 70"/>
                  <a:gd name="T2" fmla="*/ 2 w 73"/>
                  <a:gd name="T3" fmla="*/ 17 h 70"/>
                  <a:gd name="T4" fmla="*/ 3 w 73"/>
                  <a:gd name="T5" fmla="*/ 17 h 70"/>
                  <a:gd name="T6" fmla="*/ 5 w 73"/>
                  <a:gd name="T7" fmla="*/ 17 h 70"/>
                  <a:gd name="T8" fmla="*/ 7 w 73"/>
                  <a:gd name="T9" fmla="*/ 16 h 70"/>
                  <a:gd name="T10" fmla="*/ 8 w 73"/>
                  <a:gd name="T11" fmla="*/ 15 h 70"/>
                  <a:gd name="T12" fmla="*/ 10 w 73"/>
                  <a:gd name="T13" fmla="*/ 14 h 70"/>
                  <a:gd name="T14" fmla="*/ 11 w 73"/>
                  <a:gd name="T15" fmla="*/ 13 h 70"/>
                  <a:gd name="T16" fmla="*/ 12 w 73"/>
                  <a:gd name="T17" fmla="*/ 12 h 70"/>
                  <a:gd name="T18" fmla="*/ 13 w 73"/>
                  <a:gd name="T19" fmla="*/ 11 h 70"/>
                  <a:gd name="T20" fmla="*/ 14 w 73"/>
                  <a:gd name="T21" fmla="*/ 10 h 70"/>
                  <a:gd name="T22" fmla="*/ 16 w 73"/>
                  <a:gd name="T23" fmla="*/ 9 h 70"/>
                  <a:gd name="T24" fmla="*/ 16 w 73"/>
                  <a:gd name="T25" fmla="*/ 7 h 70"/>
                  <a:gd name="T26" fmla="*/ 17 w 73"/>
                  <a:gd name="T27" fmla="*/ 5 h 70"/>
                  <a:gd name="T28" fmla="*/ 17 w 73"/>
                  <a:gd name="T29" fmla="*/ 3 h 70"/>
                  <a:gd name="T30" fmla="*/ 18 w 73"/>
                  <a:gd name="T31" fmla="*/ 1 h 70"/>
                  <a:gd name="T32" fmla="*/ 18 w 73"/>
                  <a:gd name="T33" fmla="*/ 0 h 70"/>
                  <a:gd name="T34" fmla="*/ 16 w 73"/>
                  <a:gd name="T35" fmla="*/ 1 h 70"/>
                  <a:gd name="T36" fmla="*/ 16 w 73"/>
                  <a:gd name="T37" fmla="*/ 2 h 70"/>
                  <a:gd name="T38" fmla="*/ 16 w 73"/>
                  <a:gd name="T39" fmla="*/ 4 h 70"/>
                  <a:gd name="T40" fmla="*/ 15 w 73"/>
                  <a:gd name="T41" fmla="*/ 5 h 70"/>
                  <a:gd name="T42" fmla="*/ 15 w 73"/>
                  <a:gd name="T43" fmla="*/ 7 h 70"/>
                  <a:gd name="T44" fmla="*/ 14 w 73"/>
                  <a:gd name="T45" fmla="*/ 9 h 70"/>
                  <a:gd name="T46" fmla="*/ 13 w 73"/>
                  <a:gd name="T47" fmla="*/ 9 h 70"/>
                  <a:gd name="T48" fmla="*/ 12 w 73"/>
                  <a:gd name="T49" fmla="*/ 10 h 70"/>
                  <a:gd name="T50" fmla="*/ 11 w 73"/>
                  <a:gd name="T51" fmla="*/ 12 h 70"/>
                  <a:gd name="T52" fmla="*/ 10 w 73"/>
                  <a:gd name="T53" fmla="*/ 13 h 70"/>
                  <a:gd name="T54" fmla="*/ 8 w 73"/>
                  <a:gd name="T55" fmla="*/ 14 h 70"/>
                  <a:gd name="T56" fmla="*/ 7 w 73"/>
                  <a:gd name="T57" fmla="*/ 14 h 70"/>
                  <a:gd name="T58" fmla="*/ 5 w 73"/>
                  <a:gd name="T59" fmla="*/ 15 h 70"/>
                  <a:gd name="T60" fmla="*/ 4 w 73"/>
                  <a:gd name="T61" fmla="*/ 15 h 70"/>
                  <a:gd name="T62" fmla="*/ 2 w 73"/>
                  <a:gd name="T63" fmla="*/ 16 h 70"/>
                  <a:gd name="T64" fmla="*/ 1 w 73"/>
                  <a:gd name="T65" fmla="*/ 16 h 70"/>
                  <a:gd name="T66" fmla="*/ 0 w 73"/>
                  <a:gd name="T67" fmla="*/ 18 h 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3"/>
                  <a:gd name="T103" fmla="*/ 0 h 70"/>
                  <a:gd name="T104" fmla="*/ 73 w 73"/>
                  <a:gd name="T105" fmla="*/ 70 h 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3" h="70">
                    <a:moveTo>
                      <a:pt x="1" y="70"/>
                    </a:moveTo>
                    <a:lnTo>
                      <a:pt x="0" y="70"/>
                    </a:lnTo>
                    <a:lnTo>
                      <a:pt x="5" y="70"/>
                    </a:lnTo>
                    <a:lnTo>
                      <a:pt x="8" y="68"/>
                    </a:lnTo>
                    <a:lnTo>
                      <a:pt x="12" y="68"/>
                    </a:lnTo>
                    <a:lnTo>
                      <a:pt x="15" y="68"/>
                    </a:lnTo>
                    <a:lnTo>
                      <a:pt x="19" y="67"/>
                    </a:lnTo>
                    <a:lnTo>
                      <a:pt x="22" y="66"/>
                    </a:lnTo>
                    <a:lnTo>
                      <a:pt x="26" y="65"/>
                    </a:lnTo>
                    <a:lnTo>
                      <a:pt x="28" y="64"/>
                    </a:lnTo>
                    <a:lnTo>
                      <a:pt x="31" y="63"/>
                    </a:lnTo>
                    <a:lnTo>
                      <a:pt x="35" y="61"/>
                    </a:lnTo>
                    <a:lnTo>
                      <a:pt x="37" y="59"/>
                    </a:lnTo>
                    <a:lnTo>
                      <a:pt x="41" y="58"/>
                    </a:lnTo>
                    <a:lnTo>
                      <a:pt x="43" y="56"/>
                    </a:lnTo>
                    <a:lnTo>
                      <a:pt x="45" y="53"/>
                    </a:lnTo>
                    <a:lnTo>
                      <a:pt x="49" y="52"/>
                    </a:lnTo>
                    <a:lnTo>
                      <a:pt x="51" y="50"/>
                    </a:lnTo>
                    <a:lnTo>
                      <a:pt x="53" y="48"/>
                    </a:lnTo>
                    <a:lnTo>
                      <a:pt x="55" y="44"/>
                    </a:lnTo>
                    <a:lnTo>
                      <a:pt x="58" y="42"/>
                    </a:lnTo>
                    <a:lnTo>
                      <a:pt x="59" y="40"/>
                    </a:lnTo>
                    <a:lnTo>
                      <a:pt x="61" y="36"/>
                    </a:lnTo>
                    <a:lnTo>
                      <a:pt x="64" y="34"/>
                    </a:lnTo>
                    <a:lnTo>
                      <a:pt x="65" y="30"/>
                    </a:lnTo>
                    <a:lnTo>
                      <a:pt x="66" y="28"/>
                    </a:lnTo>
                    <a:lnTo>
                      <a:pt x="67" y="25"/>
                    </a:lnTo>
                    <a:lnTo>
                      <a:pt x="68" y="21"/>
                    </a:lnTo>
                    <a:lnTo>
                      <a:pt x="69" y="18"/>
                    </a:lnTo>
                    <a:lnTo>
                      <a:pt x="70" y="14"/>
                    </a:lnTo>
                    <a:lnTo>
                      <a:pt x="72" y="11"/>
                    </a:lnTo>
                    <a:lnTo>
                      <a:pt x="72" y="7"/>
                    </a:lnTo>
                    <a:lnTo>
                      <a:pt x="72" y="4"/>
                    </a:lnTo>
                    <a:lnTo>
                      <a:pt x="73" y="0"/>
                    </a:lnTo>
                    <a:lnTo>
                      <a:pt x="67" y="0"/>
                    </a:lnTo>
                    <a:lnTo>
                      <a:pt x="67" y="4"/>
                    </a:lnTo>
                    <a:lnTo>
                      <a:pt x="67" y="7"/>
                    </a:lnTo>
                    <a:lnTo>
                      <a:pt x="66" y="11"/>
                    </a:lnTo>
                    <a:lnTo>
                      <a:pt x="66" y="13"/>
                    </a:lnTo>
                    <a:lnTo>
                      <a:pt x="65" y="17"/>
                    </a:lnTo>
                    <a:lnTo>
                      <a:pt x="64" y="20"/>
                    </a:lnTo>
                    <a:lnTo>
                      <a:pt x="62" y="22"/>
                    </a:lnTo>
                    <a:lnTo>
                      <a:pt x="61" y="26"/>
                    </a:lnTo>
                    <a:lnTo>
                      <a:pt x="60" y="28"/>
                    </a:lnTo>
                    <a:lnTo>
                      <a:pt x="59" y="32"/>
                    </a:lnTo>
                    <a:lnTo>
                      <a:pt x="57" y="34"/>
                    </a:lnTo>
                    <a:lnTo>
                      <a:pt x="55" y="36"/>
                    </a:lnTo>
                    <a:lnTo>
                      <a:pt x="53" y="38"/>
                    </a:lnTo>
                    <a:lnTo>
                      <a:pt x="51" y="41"/>
                    </a:lnTo>
                    <a:lnTo>
                      <a:pt x="50" y="43"/>
                    </a:lnTo>
                    <a:lnTo>
                      <a:pt x="47" y="45"/>
                    </a:lnTo>
                    <a:lnTo>
                      <a:pt x="45" y="48"/>
                    </a:lnTo>
                    <a:lnTo>
                      <a:pt x="43" y="50"/>
                    </a:lnTo>
                    <a:lnTo>
                      <a:pt x="41" y="52"/>
                    </a:lnTo>
                    <a:lnTo>
                      <a:pt x="37" y="53"/>
                    </a:lnTo>
                    <a:lnTo>
                      <a:pt x="35" y="56"/>
                    </a:lnTo>
                    <a:lnTo>
                      <a:pt x="32" y="57"/>
                    </a:lnTo>
                    <a:lnTo>
                      <a:pt x="29" y="58"/>
                    </a:lnTo>
                    <a:lnTo>
                      <a:pt x="27" y="59"/>
                    </a:lnTo>
                    <a:lnTo>
                      <a:pt x="23" y="60"/>
                    </a:lnTo>
                    <a:lnTo>
                      <a:pt x="20" y="61"/>
                    </a:lnTo>
                    <a:lnTo>
                      <a:pt x="17" y="63"/>
                    </a:lnTo>
                    <a:lnTo>
                      <a:pt x="14" y="63"/>
                    </a:lnTo>
                    <a:lnTo>
                      <a:pt x="11" y="64"/>
                    </a:lnTo>
                    <a:lnTo>
                      <a:pt x="7" y="64"/>
                    </a:lnTo>
                    <a:lnTo>
                      <a:pt x="4" y="64"/>
                    </a:lnTo>
                    <a:lnTo>
                      <a:pt x="1" y="64"/>
                    </a:lnTo>
                    <a:lnTo>
                      <a:pt x="1" y="70"/>
                    </a:lnTo>
                    <a:close/>
                  </a:path>
                </a:pathLst>
              </a:custGeom>
              <a:solidFill>
                <a:srgbClr val="000000"/>
              </a:solidFill>
              <a:ln w="9525">
                <a:noFill/>
                <a:round/>
                <a:headEnd/>
                <a:tailEnd/>
              </a:ln>
            </p:spPr>
            <p:txBody>
              <a:bodyPr/>
              <a:lstStyle/>
              <a:p>
                <a:endParaRPr lang="en-GB"/>
              </a:p>
            </p:txBody>
          </p:sp>
          <p:sp>
            <p:nvSpPr>
              <p:cNvPr id="605" name="Freeform 518"/>
              <p:cNvSpPr>
                <a:spLocks/>
              </p:cNvSpPr>
              <p:nvPr/>
            </p:nvSpPr>
            <p:spPr bwMode="auto">
              <a:xfrm>
                <a:off x="3305" y="2226"/>
                <a:ext cx="35" cy="36"/>
              </a:xfrm>
              <a:custGeom>
                <a:avLst/>
                <a:gdLst>
                  <a:gd name="T0" fmla="*/ 0 w 69"/>
                  <a:gd name="T1" fmla="*/ 1 h 72"/>
                  <a:gd name="T2" fmla="*/ 0 w 69"/>
                  <a:gd name="T3" fmla="*/ 2 h 72"/>
                  <a:gd name="T4" fmla="*/ 1 w 69"/>
                  <a:gd name="T5" fmla="*/ 5 h 72"/>
                  <a:gd name="T6" fmla="*/ 1 w 69"/>
                  <a:gd name="T7" fmla="*/ 6 h 72"/>
                  <a:gd name="T8" fmla="*/ 2 w 69"/>
                  <a:gd name="T9" fmla="*/ 7 h 72"/>
                  <a:gd name="T10" fmla="*/ 3 w 69"/>
                  <a:gd name="T11" fmla="*/ 9 h 72"/>
                  <a:gd name="T12" fmla="*/ 4 w 69"/>
                  <a:gd name="T13" fmla="*/ 10 h 72"/>
                  <a:gd name="T14" fmla="*/ 5 w 69"/>
                  <a:gd name="T15" fmla="*/ 11 h 72"/>
                  <a:gd name="T16" fmla="*/ 6 w 69"/>
                  <a:gd name="T17" fmla="*/ 13 h 72"/>
                  <a:gd name="T18" fmla="*/ 7 w 69"/>
                  <a:gd name="T19" fmla="*/ 14 h 72"/>
                  <a:gd name="T20" fmla="*/ 8 w 69"/>
                  <a:gd name="T21" fmla="*/ 15 h 72"/>
                  <a:gd name="T22" fmla="*/ 10 w 69"/>
                  <a:gd name="T23" fmla="*/ 15 h 72"/>
                  <a:gd name="T24" fmla="*/ 12 w 69"/>
                  <a:gd name="T25" fmla="*/ 17 h 72"/>
                  <a:gd name="T26" fmla="*/ 13 w 69"/>
                  <a:gd name="T27" fmla="*/ 18 h 72"/>
                  <a:gd name="T28" fmla="*/ 15 w 69"/>
                  <a:gd name="T29" fmla="*/ 18 h 72"/>
                  <a:gd name="T30" fmla="*/ 17 w 69"/>
                  <a:gd name="T31" fmla="*/ 18 h 72"/>
                  <a:gd name="T32" fmla="*/ 18 w 69"/>
                  <a:gd name="T33" fmla="*/ 17 h 72"/>
                  <a:gd name="T34" fmla="*/ 16 w 69"/>
                  <a:gd name="T35" fmla="*/ 17 h 72"/>
                  <a:gd name="T36" fmla="*/ 14 w 69"/>
                  <a:gd name="T37" fmla="*/ 17 h 72"/>
                  <a:gd name="T38" fmla="*/ 13 w 69"/>
                  <a:gd name="T39" fmla="*/ 15 h 72"/>
                  <a:gd name="T40" fmla="*/ 11 w 69"/>
                  <a:gd name="T41" fmla="*/ 15 h 72"/>
                  <a:gd name="T42" fmla="*/ 10 w 69"/>
                  <a:gd name="T43" fmla="*/ 14 h 72"/>
                  <a:gd name="T44" fmla="*/ 8 w 69"/>
                  <a:gd name="T45" fmla="*/ 13 h 72"/>
                  <a:gd name="T46" fmla="*/ 7 w 69"/>
                  <a:gd name="T47" fmla="*/ 12 h 72"/>
                  <a:gd name="T48" fmla="*/ 6 w 69"/>
                  <a:gd name="T49" fmla="*/ 11 h 72"/>
                  <a:gd name="T50" fmla="*/ 5 w 69"/>
                  <a:gd name="T51" fmla="*/ 10 h 72"/>
                  <a:gd name="T52" fmla="*/ 4 w 69"/>
                  <a:gd name="T53" fmla="*/ 9 h 72"/>
                  <a:gd name="T54" fmla="*/ 4 w 69"/>
                  <a:gd name="T55" fmla="*/ 7 h 72"/>
                  <a:gd name="T56" fmla="*/ 3 w 69"/>
                  <a:gd name="T57" fmla="*/ 6 h 72"/>
                  <a:gd name="T58" fmla="*/ 2 w 69"/>
                  <a:gd name="T59" fmla="*/ 5 h 72"/>
                  <a:gd name="T60" fmla="*/ 2 w 69"/>
                  <a:gd name="T61" fmla="*/ 3 h 72"/>
                  <a:gd name="T62" fmla="*/ 2 w 69"/>
                  <a:gd name="T63" fmla="*/ 1 h 72"/>
                  <a:gd name="T64" fmla="*/ 2 w 69"/>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72"/>
                  <a:gd name="T101" fmla="*/ 69 w 69"/>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72">
                    <a:moveTo>
                      <a:pt x="0" y="0"/>
                    </a:moveTo>
                    <a:lnTo>
                      <a:pt x="0" y="4"/>
                    </a:lnTo>
                    <a:lnTo>
                      <a:pt x="0" y="7"/>
                    </a:lnTo>
                    <a:lnTo>
                      <a:pt x="0" y="10"/>
                    </a:lnTo>
                    <a:lnTo>
                      <a:pt x="1" y="14"/>
                    </a:lnTo>
                    <a:lnTo>
                      <a:pt x="3" y="17"/>
                    </a:lnTo>
                    <a:lnTo>
                      <a:pt x="3" y="21"/>
                    </a:lnTo>
                    <a:lnTo>
                      <a:pt x="4" y="24"/>
                    </a:lnTo>
                    <a:lnTo>
                      <a:pt x="5" y="28"/>
                    </a:lnTo>
                    <a:lnTo>
                      <a:pt x="6" y="30"/>
                    </a:lnTo>
                    <a:lnTo>
                      <a:pt x="8" y="34"/>
                    </a:lnTo>
                    <a:lnTo>
                      <a:pt x="9" y="37"/>
                    </a:lnTo>
                    <a:lnTo>
                      <a:pt x="12" y="39"/>
                    </a:lnTo>
                    <a:lnTo>
                      <a:pt x="13" y="42"/>
                    </a:lnTo>
                    <a:lnTo>
                      <a:pt x="15" y="45"/>
                    </a:lnTo>
                    <a:lnTo>
                      <a:pt x="18" y="47"/>
                    </a:lnTo>
                    <a:lnTo>
                      <a:pt x="20" y="50"/>
                    </a:lnTo>
                    <a:lnTo>
                      <a:pt x="22" y="52"/>
                    </a:lnTo>
                    <a:lnTo>
                      <a:pt x="24" y="54"/>
                    </a:lnTo>
                    <a:lnTo>
                      <a:pt x="27" y="57"/>
                    </a:lnTo>
                    <a:lnTo>
                      <a:pt x="30" y="59"/>
                    </a:lnTo>
                    <a:lnTo>
                      <a:pt x="32" y="60"/>
                    </a:lnTo>
                    <a:lnTo>
                      <a:pt x="36" y="62"/>
                    </a:lnTo>
                    <a:lnTo>
                      <a:pt x="38" y="63"/>
                    </a:lnTo>
                    <a:lnTo>
                      <a:pt x="42" y="66"/>
                    </a:lnTo>
                    <a:lnTo>
                      <a:pt x="45" y="67"/>
                    </a:lnTo>
                    <a:lnTo>
                      <a:pt x="49" y="68"/>
                    </a:lnTo>
                    <a:lnTo>
                      <a:pt x="51" y="69"/>
                    </a:lnTo>
                    <a:lnTo>
                      <a:pt x="54" y="69"/>
                    </a:lnTo>
                    <a:lnTo>
                      <a:pt x="58" y="70"/>
                    </a:lnTo>
                    <a:lnTo>
                      <a:pt x="61" y="70"/>
                    </a:lnTo>
                    <a:lnTo>
                      <a:pt x="65" y="72"/>
                    </a:lnTo>
                    <a:lnTo>
                      <a:pt x="69" y="72"/>
                    </a:lnTo>
                    <a:lnTo>
                      <a:pt x="69" y="66"/>
                    </a:lnTo>
                    <a:lnTo>
                      <a:pt x="66" y="66"/>
                    </a:lnTo>
                    <a:lnTo>
                      <a:pt x="62" y="66"/>
                    </a:lnTo>
                    <a:lnTo>
                      <a:pt x="59" y="65"/>
                    </a:lnTo>
                    <a:lnTo>
                      <a:pt x="56" y="65"/>
                    </a:lnTo>
                    <a:lnTo>
                      <a:pt x="53" y="63"/>
                    </a:lnTo>
                    <a:lnTo>
                      <a:pt x="50" y="62"/>
                    </a:lnTo>
                    <a:lnTo>
                      <a:pt x="46" y="62"/>
                    </a:lnTo>
                    <a:lnTo>
                      <a:pt x="44" y="60"/>
                    </a:lnTo>
                    <a:lnTo>
                      <a:pt x="41" y="59"/>
                    </a:lnTo>
                    <a:lnTo>
                      <a:pt x="38" y="58"/>
                    </a:lnTo>
                    <a:lnTo>
                      <a:pt x="36" y="57"/>
                    </a:lnTo>
                    <a:lnTo>
                      <a:pt x="32" y="54"/>
                    </a:lnTo>
                    <a:lnTo>
                      <a:pt x="30" y="53"/>
                    </a:lnTo>
                    <a:lnTo>
                      <a:pt x="28" y="51"/>
                    </a:lnTo>
                    <a:lnTo>
                      <a:pt x="26" y="48"/>
                    </a:lnTo>
                    <a:lnTo>
                      <a:pt x="23" y="46"/>
                    </a:lnTo>
                    <a:lnTo>
                      <a:pt x="21" y="44"/>
                    </a:lnTo>
                    <a:lnTo>
                      <a:pt x="20" y="42"/>
                    </a:lnTo>
                    <a:lnTo>
                      <a:pt x="18" y="39"/>
                    </a:lnTo>
                    <a:lnTo>
                      <a:pt x="15" y="37"/>
                    </a:lnTo>
                    <a:lnTo>
                      <a:pt x="14" y="34"/>
                    </a:lnTo>
                    <a:lnTo>
                      <a:pt x="13" y="31"/>
                    </a:lnTo>
                    <a:lnTo>
                      <a:pt x="12" y="28"/>
                    </a:lnTo>
                    <a:lnTo>
                      <a:pt x="9" y="25"/>
                    </a:lnTo>
                    <a:lnTo>
                      <a:pt x="9" y="22"/>
                    </a:lnTo>
                    <a:lnTo>
                      <a:pt x="8" y="20"/>
                    </a:lnTo>
                    <a:lnTo>
                      <a:pt x="7" y="16"/>
                    </a:lnTo>
                    <a:lnTo>
                      <a:pt x="6" y="13"/>
                    </a:lnTo>
                    <a:lnTo>
                      <a:pt x="6" y="10"/>
                    </a:lnTo>
                    <a:lnTo>
                      <a:pt x="6" y="7"/>
                    </a:lnTo>
                    <a:lnTo>
                      <a:pt x="5" y="4"/>
                    </a:lnTo>
                    <a:lnTo>
                      <a:pt x="5" y="0"/>
                    </a:lnTo>
                    <a:lnTo>
                      <a:pt x="0" y="0"/>
                    </a:lnTo>
                    <a:close/>
                  </a:path>
                </a:pathLst>
              </a:custGeom>
              <a:solidFill>
                <a:srgbClr val="000000"/>
              </a:solidFill>
              <a:ln w="9525">
                <a:noFill/>
                <a:round/>
                <a:headEnd/>
                <a:tailEnd/>
              </a:ln>
            </p:spPr>
            <p:txBody>
              <a:bodyPr/>
              <a:lstStyle/>
              <a:p>
                <a:endParaRPr lang="en-GB"/>
              </a:p>
            </p:txBody>
          </p:sp>
          <p:sp>
            <p:nvSpPr>
              <p:cNvPr id="606" name="Freeform 519"/>
              <p:cNvSpPr>
                <a:spLocks/>
              </p:cNvSpPr>
              <p:nvPr/>
            </p:nvSpPr>
            <p:spPr bwMode="auto">
              <a:xfrm>
                <a:off x="3305" y="2192"/>
                <a:ext cx="36" cy="34"/>
              </a:xfrm>
              <a:custGeom>
                <a:avLst/>
                <a:gdLst>
                  <a:gd name="T0" fmla="*/ 17 w 72"/>
                  <a:gd name="T1" fmla="*/ 0 h 69"/>
                  <a:gd name="T2" fmla="*/ 15 w 72"/>
                  <a:gd name="T3" fmla="*/ 0 h 69"/>
                  <a:gd name="T4" fmla="*/ 13 w 72"/>
                  <a:gd name="T5" fmla="*/ 0 h 69"/>
                  <a:gd name="T6" fmla="*/ 11 w 72"/>
                  <a:gd name="T7" fmla="*/ 1 h 69"/>
                  <a:gd name="T8" fmla="*/ 10 w 72"/>
                  <a:gd name="T9" fmla="*/ 1 h 69"/>
                  <a:gd name="T10" fmla="*/ 9 w 72"/>
                  <a:gd name="T11" fmla="*/ 2 h 69"/>
                  <a:gd name="T12" fmla="*/ 7 w 72"/>
                  <a:gd name="T13" fmla="*/ 3 h 69"/>
                  <a:gd name="T14" fmla="*/ 6 w 72"/>
                  <a:gd name="T15" fmla="*/ 4 h 69"/>
                  <a:gd name="T16" fmla="*/ 5 w 72"/>
                  <a:gd name="T17" fmla="*/ 5 h 69"/>
                  <a:gd name="T18" fmla="*/ 3 w 72"/>
                  <a:gd name="T19" fmla="*/ 7 h 69"/>
                  <a:gd name="T20" fmla="*/ 2 w 72"/>
                  <a:gd name="T21" fmla="*/ 8 h 69"/>
                  <a:gd name="T22" fmla="*/ 1 w 72"/>
                  <a:gd name="T23" fmla="*/ 9 h 69"/>
                  <a:gd name="T24" fmla="*/ 1 w 72"/>
                  <a:gd name="T25" fmla="*/ 11 h 69"/>
                  <a:gd name="T26" fmla="*/ 1 w 72"/>
                  <a:gd name="T27" fmla="*/ 13 h 69"/>
                  <a:gd name="T28" fmla="*/ 1 w 72"/>
                  <a:gd name="T29" fmla="*/ 14 h 69"/>
                  <a:gd name="T30" fmla="*/ 0 w 72"/>
                  <a:gd name="T31" fmla="*/ 16 h 69"/>
                  <a:gd name="T32" fmla="*/ 1 w 72"/>
                  <a:gd name="T33" fmla="*/ 17 h 69"/>
                  <a:gd name="T34" fmla="*/ 1 w 72"/>
                  <a:gd name="T35" fmla="*/ 15 h 69"/>
                  <a:gd name="T36" fmla="*/ 1 w 72"/>
                  <a:gd name="T37" fmla="*/ 14 h 69"/>
                  <a:gd name="T38" fmla="*/ 2 w 72"/>
                  <a:gd name="T39" fmla="*/ 12 h 69"/>
                  <a:gd name="T40" fmla="*/ 2 w 72"/>
                  <a:gd name="T41" fmla="*/ 11 h 69"/>
                  <a:gd name="T42" fmla="*/ 3 w 72"/>
                  <a:gd name="T43" fmla="*/ 9 h 69"/>
                  <a:gd name="T44" fmla="*/ 5 w 72"/>
                  <a:gd name="T45" fmla="*/ 8 h 69"/>
                  <a:gd name="T46" fmla="*/ 5 w 72"/>
                  <a:gd name="T47" fmla="*/ 7 h 69"/>
                  <a:gd name="T48" fmla="*/ 6 w 72"/>
                  <a:gd name="T49" fmla="*/ 6 h 69"/>
                  <a:gd name="T50" fmla="*/ 7 w 72"/>
                  <a:gd name="T51" fmla="*/ 5 h 69"/>
                  <a:gd name="T52" fmla="*/ 9 w 72"/>
                  <a:gd name="T53" fmla="*/ 4 h 69"/>
                  <a:gd name="T54" fmla="*/ 10 w 72"/>
                  <a:gd name="T55" fmla="*/ 3 h 69"/>
                  <a:gd name="T56" fmla="*/ 11 w 72"/>
                  <a:gd name="T57" fmla="*/ 2 h 69"/>
                  <a:gd name="T58" fmla="*/ 13 w 72"/>
                  <a:gd name="T59" fmla="*/ 2 h 69"/>
                  <a:gd name="T60" fmla="*/ 14 w 72"/>
                  <a:gd name="T61" fmla="*/ 1 h 69"/>
                  <a:gd name="T62" fmla="*/ 17 w 72"/>
                  <a:gd name="T63" fmla="*/ 1 h 69"/>
                  <a:gd name="T64" fmla="*/ 18 w 72"/>
                  <a:gd name="T65" fmla="*/ 1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69"/>
                  <a:gd name="T101" fmla="*/ 72 w 72"/>
                  <a:gd name="T102" fmla="*/ 69 h 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69">
                    <a:moveTo>
                      <a:pt x="72" y="0"/>
                    </a:moveTo>
                    <a:lnTo>
                      <a:pt x="68" y="0"/>
                    </a:lnTo>
                    <a:lnTo>
                      <a:pt x="64" y="0"/>
                    </a:lnTo>
                    <a:lnTo>
                      <a:pt x="60" y="1"/>
                    </a:lnTo>
                    <a:lnTo>
                      <a:pt x="57" y="1"/>
                    </a:lnTo>
                    <a:lnTo>
                      <a:pt x="53" y="2"/>
                    </a:lnTo>
                    <a:lnTo>
                      <a:pt x="51" y="4"/>
                    </a:lnTo>
                    <a:lnTo>
                      <a:pt x="47" y="5"/>
                    </a:lnTo>
                    <a:lnTo>
                      <a:pt x="44" y="6"/>
                    </a:lnTo>
                    <a:lnTo>
                      <a:pt x="41" y="7"/>
                    </a:lnTo>
                    <a:lnTo>
                      <a:pt x="38" y="8"/>
                    </a:lnTo>
                    <a:lnTo>
                      <a:pt x="35" y="10"/>
                    </a:lnTo>
                    <a:lnTo>
                      <a:pt x="32" y="12"/>
                    </a:lnTo>
                    <a:lnTo>
                      <a:pt x="29" y="14"/>
                    </a:lnTo>
                    <a:lnTo>
                      <a:pt x="27" y="16"/>
                    </a:lnTo>
                    <a:lnTo>
                      <a:pt x="24" y="17"/>
                    </a:lnTo>
                    <a:lnTo>
                      <a:pt x="21" y="20"/>
                    </a:lnTo>
                    <a:lnTo>
                      <a:pt x="19" y="22"/>
                    </a:lnTo>
                    <a:lnTo>
                      <a:pt x="16" y="25"/>
                    </a:lnTo>
                    <a:lnTo>
                      <a:pt x="15" y="28"/>
                    </a:lnTo>
                    <a:lnTo>
                      <a:pt x="13" y="30"/>
                    </a:lnTo>
                    <a:lnTo>
                      <a:pt x="11" y="33"/>
                    </a:lnTo>
                    <a:lnTo>
                      <a:pt x="9" y="36"/>
                    </a:lnTo>
                    <a:lnTo>
                      <a:pt x="7" y="39"/>
                    </a:lnTo>
                    <a:lnTo>
                      <a:pt x="6" y="42"/>
                    </a:lnTo>
                    <a:lnTo>
                      <a:pt x="5" y="45"/>
                    </a:lnTo>
                    <a:lnTo>
                      <a:pt x="4" y="48"/>
                    </a:lnTo>
                    <a:lnTo>
                      <a:pt x="3" y="52"/>
                    </a:lnTo>
                    <a:lnTo>
                      <a:pt x="1" y="55"/>
                    </a:lnTo>
                    <a:lnTo>
                      <a:pt x="1" y="59"/>
                    </a:lnTo>
                    <a:lnTo>
                      <a:pt x="0" y="62"/>
                    </a:lnTo>
                    <a:lnTo>
                      <a:pt x="0" y="66"/>
                    </a:lnTo>
                    <a:lnTo>
                      <a:pt x="0" y="69"/>
                    </a:lnTo>
                    <a:lnTo>
                      <a:pt x="5" y="69"/>
                    </a:lnTo>
                    <a:lnTo>
                      <a:pt x="6" y="66"/>
                    </a:lnTo>
                    <a:lnTo>
                      <a:pt x="6" y="62"/>
                    </a:lnTo>
                    <a:lnTo>
                      <a:pt x="6" y="59"/>
                    </a:lnTo>
                    <a:lnTo>
                      <a:pt x="7" y="56"/>
                    </a:lnTo>
                    <a:lnTo>
                      <a:pt x="7" y="53"/>
                    </a:lnTo>
                    <a:lnTo>
                      <a:pt x="8" y="50"/>
                    </a:lnTo>
                    <a:lnTo>
                      <a:pt x="9" y="47"/>
                    </a:lnTo>
                    <a:lnTo>
                      <a:pt x="11" y="44"/>
                    </a:lnTo>
                    <a:lnTo>
                      <a:pt x="12" y="42"/>
                    </a:lnTo>
                    <a:lnTo>
                      <a:pt x="14" y="38"/>
                    </a:lnTo>
                    <a:lnTo>
                      <a:pt x="15" y="36"/>
                    </a:lnTo>
                    <a:lnTo>
                      <a:pt x="18" y="33"/>
                    </a:lnTo>
                    <a:lnTo>
                      <a:pt x="19" y="31"/>
                    </a:lnTo>
                    <a:lnTo>
                      <a:pt x="21" y="29"/>
                    </a:lnTo>
                    <a:lnTo>
                      <a:pt x="23" y="27"/>
                    </a:lnTo>
                    <a:lnTo>
                      <a:pt x="26" y="24"/>
                    </a:lnTo>
                    <a:lnTo>
                      <a:pt x="28" y="22"/>
                    </a:lnTo>
                    <a:lnTo>
                      <a:pt x="30" y="20"/>
                    </a:lnTo>
                    <a:lnTo>
                      <a:pt x="32" y="17"/>
                    </a:lnTo>
                    <a:lnTo>
                      <a:pt x="35" y="16"/>
                    </a:lnTo>
                    <a:lnTo>
                      <a:pt x="37" y="14"/>
                    </a:lnTo>
                    <a:lnTo>
                      <a:pt x="41" y="13"/>
                    </a:lnTo>
                    <a:lnTo>
                      <a:pt x="43" y="12"/>
                    </a:lnTo>
                    <a:lnTo>
                      <a:pt x="46" y="10"/>
                    </a:lnTo>
                    <a:lnTo>
                      <a:pt x="49" y="9"/>
                    </a:lnTo>
                    <a:lnTo>
                      <a:pt x="52" y="8"/>
                    </a:lnTo>
                    <a:lnTo>
                      <a:pt x="56" y="7"/>
                    </a:lnTo>
                    <a:lnTo>
                      <a:pt x="58" y="7"/>
                    </a:lnTo>
                    <a:lnTo>
                      <a:pt x="61" y="6"/>
                    </a:lnTo>
                    <a:lnTo>
                      <a:pt x="65" y="6"/>
                    </a:lnTo>
                    <a:lnTo>
                      <a:pt x="68" y="6"/>
                    </a:lnTo>
                    <a:lnTo>
                      <a:pt x="72" y="6"/>
                    </a:lnTo>
                    <a:lnTo>
                      <a:pt x="72" y="0"/>
                    </a:lnTo>
                    <a:close/>
                  </a:path>
                </a:pathLst>
              </a:custGeom>
              <a:solidFill>
                <a:srgbClr val="000000"/>
              </a:solidFill>
              <a:ln w="9525">
                <a:noFill/>
                <a:round/>
                <a:headEnd/>
                <a:tailEnd/>
              </a:ln>
            </p:spPr>
            <p:txBody>
              <a:bodyPr/>
              <a:lstStyle/>
              <a:p>
                <a:endParaRPr lang="en-GB"/>
              </a:p>
            </p:txBody>
          </p:sp>
          <p:sp>
            <p:nvSpPr>
              <p:cNvPr id="607" name="Freeform 520"/>
              <p:cNvSpPr>
                <a:spLocks noEditPoints="1"/>
              </p:cNvSpPr>
              <p:nvPr/>
            </p:nvSpPr>
            <p:spPr bwMode="auto">
              <a:xfrm>
                <a:off x="3308" y="2197"/>
                <a:ext cx="64" cy="61"/>
              </a:xfrm>
              <a:custGeom>
                <a:avLst/>
                <a:gdLst>
                  <a:gd name="T0" fmla="*/ 0 w 128"/>
                  <a:gd name="T1" fmla="*/ 16 h 122"/>
                  <a:gd name="T2" fmla="*/ 8 w 128"/>
                  <a:gd name="T3" fmla="*/ 15 h 122"/>
                  <a:gd name="T4" fmla="*/ 10 w 128"/>
                  <a:gd name="T5" fmla="*/ 10 h 122"/>
                  <a:gd name="T6" fmla="*/ 4 w 128"/>
                  <a:gd name="T7" fmla="*/ 4 h 122"/>
                  <a:gd name="T8" fmla="*/ 0 w 128"/>
                  <a:gd name="T9" fmla="*/ 16 h 122"/>
                  <a:gd name="T10" fmla="*/ 12 w 128"/>
                  <a:gd name="T11" fmla="*/ 31 h 122"/>
                  <a:gd name="T12" fmla="*/ 14 w 128"/>
                  <a:gd name="T13" fmla="*/ 23 h 122"/>
                  <a:gd name="T14" fmla="*/ 9 w 128"/>
                  <a:gd name="T15" fmla="*/ 19 h 122"/>
                  <a:gd name="T16" fmla="*/ 2 w 128"/>
                  <a:gd name="T17" fmla="*/ 23 h 122"/>
                  <a:gd name="T18" fmla="*/ 12 w 128"/>
                  <a:gd name="T19" fmla="*/ 31 h 122"/>
                  <a:gd name="T20" fmla="*/ 29 w 128"/>
                  <a:gd name="T21" fmla="*/ 23 h 122"/>
                  <a:gd name="T22" fmla="*/ 22 w 128"/>
                  <a:gd name="T23" fmla="*/ 19 h 122"/>
                  <a:gd name="T24" fmla="*/ 17 w 128"/>
                  <a:gd name="T25" fmla="*/ 23 h 122"/>
                  <a:gd name="T26" fmla="*/ 19 w 128"/>
                  <a:gd name="T27" fmla="*/ 31 h 122"/>
                  <a:gd name="T28" fmla="*/ 29 w 128"/>
                  <a:gd name="T29" fmla="*/ 23 h 122"/>
                  <a:gd name="T30" fmla="*/ 28 w 128"/>
                  <a:gd name="T31" fmla="*/ 5 h 122"/>
                  <a:gd name="T32" fmla="*/ 22 w 128"/>
                  <a:gd name="T33" fmla="*/ 10 h 122"/>
                  <a:gd name="T34" fmla="*/ 23 w 128"/>
                  <a:gd name="T35" fmla="*/ 15 h 122"/>
                  <a:gd name="T36" fmla="*/ 32 w 128"/>
                  <a:gd name="T37" fmla="*/ 17 h 122"/>
                  <a:gd name="T38" fmla="*/ 28 w 128"/>
                  <a:gd name="T39" fmla="*/ 5 h 122"/>
                  <a:gd name="T40" fmla="*/ 9 w 128"/>
                  <a:gd name="T41" fmla="*/ 0 h 122"/>
                  <a:gd name="T42" fmla="*/ 13 w 128"/>
                  <a:gd name="T43" fmla="*/ 8 h 122"/>
                  <a:gd name="T44" fmla="*/ 19 w 128"/>
                  <a:gd name="T45" fmla="*/ 8 h 122"/>
                  <a:gd name="T46" fmla="*/ 22 w 128"/>
                  <a:gd name="T47" fmla="*/ 1 h 122"/>
                  <a:gd name="T48" fmla="*/ 9 w 128"/>
                  <a:gd name="T49" fmla="*/ 0 h 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22"/>
                  <a:gd name="T77" fmla="*/ 128 w 128"/>
                  <a:gd name="T78" fmla="*/ 122 h 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22">
                    <a:moveTo>
                      <a:pt x="0" y="64"/>
                    </a:moveTo>
                    <a:lnTo>
                      <a:pt x="32" y="61"/>
                    </a:lnTo>
                    <a:lnTo>
                      <a:pt x="40" y="38"/>
                    </a:lnTo>
                    <a:lnTo>
                      <a:pt x="17" y="15"/>
                    </a:lnTo>
                    <a:lnTo>
                      <a:pt x="0" y="64"/>
                    </a:lnTo>
                    <a:close/>
                    <a:moveTo>
                      <a:pt x="50" y="122"/>
                    </a:moveTo>
                    <a:lnTo>
                      <a:pt x="56" y="89"/>
                    </a:lnTo>
                    <a:lnTo>
                      <a:pt x="38" y="74"/>
                    </a:lnTo>
                    <a:lnTo>
                      <a:pt x="8" y="89"/>
                    </a:lnTo>
                    <a:lnTo>
                      <a:pt x="50" y="122"/>
                    </a:lnTo>
                    <a:close/>
                    <a:moveTo>
                      <a:pt x="119" y="92"/>
                    </a:moveTo>
                    <a:lnTo>
                      <a:pt x="91" y="76"/>
                    </a:lnTo>
                    <a:lnTo>
                      <a:pt x="71" y="89"/>
                    </a:lnTo>
                    <a:lnTo>
                      <a:pt x="76" y="122"/>
                    </a:lnTo>
                    <a:lnTo>
                      <a:pt x="119" y="92"/>
                    </a:lnTo>
                    <a:close/>
                    <a:moveTo>
                      <a:pt x="112" y="17"/>
                    </a:moveTo>
                    <a:lnTo>
                      <a:pt x="88" y="39"/>
                    </a:lnTo>
                    <a:lnTo>
                      <a:pt x="94" y="62"/>
                    </a:lnTo>
                    <a:lnTo>
                      <a:pt x="128" y="66"/>
                    </a:lnTo>
                    <a:lnTo>
                      <a:pt x="112" y="17"/>
                    </a:lnTo>
                    <a:close/>
                    <a:moveTo>
                      <a:pt x="39" y="0"/>
                    </a:moveTo>
                    <a:lnTo>
                      <a:pt x="53" y="30"/>
                    </a:lnTo>
                    <a:lnTo>
                      <a:pt x="76" y="30"/>
                    </a:lnTo>
                    <a:lnTo>
                      <a:pt x="91" y="1"/>
                    </a:lnTo>
                    <a:lnTo>
                      <a:pt x="39" y="0"/>
                    </a:lnTo>
                    <a:close/>
                  </a:path>
                </a:pathLst>
              </a:custGeom>
              <a:solidFill>
                <a:srgbClr val="E5E5E5"/>
              </a:solidFill>
              <a:ln w="9525">
                <a:noFill/>
                <a:round/>
                <a:headEnd/>
                <a:tailEnd/>
              </a:ln>
            </p:spPr>
            <p:txBody>
              <a:bodyPr/>
              <a:lstStyle/>
              <a:p>
                <a:endParaRPr lang="en-GB"/>
              </a:p>
            </p:txBody>
          </p:sp>
          <p:sp>
            <p:nvSpPr>
              <p:cNvPr id="608" name="Freeform 521"/>
              <p:cNvSpPr>
                <a:spLocks/>
              </p:cNvSpPr>
              <p:nvPr/>
            </p:nvSpPr>
            <p:spPr bwMode="auto">
              <a:xfrm>
                <a:off x="3308" y="2205"/>
                <a:ext cx="20" cy="25"/>
              </a:xfrm>
              <a:custGeom>
                <a:avLst/>
                <a:gdLst>
                  <a:gd name="T0" fmla="*/ 0 w 40"/>
                  <a:gd name="T1" fmla="*/ 13 h 49"/>
                  <a:gd name="T2" fmla="*/ 8 w 40"/>
                  <a:gd name="T3" fmla="*/ 12 h 49"/>
                  <a:gd name="T4" fmla="*/ 10 w 40"/>
                  <a:gd name="T5" fmla="*/ 6 h 49"/>
                  <a:gd name="T6" fmla="*/ 5 w 40"/>
                  <a:gd name="T7" fmla="*/ 0 h 49"/>
                  <a:gd name="T8" fmla="*/ 0 w 40"/>
                  <a:gd name="T9" fmla="*/ 13 h 49"/>
                  <a:gd name="T10" fmla="*/ 0 60000 65536"/>
                  <a:gd name="T11" fmla="*/ 0 60000 65536"/>
                  <a:gd name="T12" fmla="*/ 0 60000 65536"/>
                  <a:gd name="T13" fmla="*/ 0 60000 65536"/>
                  <a:gd name="T14" fmla="*/ 0 60000 65536"/>
                  <a:gd name="T15" fmla="*/ 0 w 40"/>
                  <a:gd name="T16" fmla="*/ 0 h 49"/>
                  <a:gd name="T17" fmla="*/ 40 w 40"/>
                  <a:gd name="T18" fmla="*/ 49 h 49"/>
                </a:gdLst>
                <a:ahLst/>
                <a:cxnLst>
                  <a:cxn ang="T10">
                    <a:pos x="T0" y="T1"/>
                  </a:cxn>
                  <a:cxn ang="T11">
                    <a:pos x="T2" y="T3"/>
                  </a:cxn>
                  <a:cxn ang="T12">
                    <a:pos x="T4" y="T5"/>
                  </a:cxn>
                  <a:cxn ang="T13">
                    <a:pos x="T6" y="T7"/>
                  </a:cxn>
                  <a:cxn ang="T14">
                    <a:pos x="T8" y="T9"/>
                  </a:cxn>
                </a:cxnLst>
                <a:rect l="T15" t="T16" r="T17" b="T18"/>
                <a:pathLst>
                  <a:path w="40" h="49">
                    <a:moveTo>
                      <a:pt x="0" y="49"/>
                    </a:moveTo>
                    <a:lnTo>
                      <a:pt x="32" y="46"/>
                    </a:lnTo>
                    <a:lnTo>
                      <a:pt x="40" y="23"/>
                    </a:lnTo>
                    <a:lnTo>
                      <a:pt x="17" y="0"/>
                    </a:lnTo>
                    <a:lnTo>
                      <a:pt x="0" y="49"/>
                    </a:lnTo>
                  </a:path>
                </a:pathLst>
              </a:custGeom>
              <a:noFill/>
              <a:ln w="0">
                <a:solidFill>
                  <a:srgbClr val="000000"/>
                </a:solidFill>
                <a:prstDash val="solid"/>
                <a:round/>
                <a:headEnd/>
                <a:tailEnd/>
              </a:ln>
            </p:spPr>
            <p:txBody>
              <a:bodyPr/>
              <a:lstStyle/>
              <a:p>
                <a:endParaRPr lang="en-GB"/>
              </a:p>
            </p:txBody>
          </p:sp>
          <p:sp>
            <p:nvSpPr>
              <p:cNvPr id="609" name="Freeform 522"/>
              <p:cNvSpPr>
                <a:spLocks/>
              </p:cNvSpPr>
              <p:nvPr/>
            </p:nvSpPr>
            <p:spPr bwMode="auto">
              <a:xfrm>
                <a:off x="3312" y="2235"/>
                <a:ext cx="24" cy="23"/>
              </a:xfrm>
              <a:custGeom>
                <a:avLst/>
                <a:gdLst>
                  <a:gd name="T0" fmla="*/ 11 w 48"/>
                  <a:gd name="T1" fmla="*/ 11 h 48"/>
                  <a:gd name="T2" fmla="*/ 12 w 48"/>
                  <a:gd name="T3" fmla="*/ 3 h 48"/>
                  <a:gd name="T4" fmla="*/ 7 w 48"/>
                  <a:gd name="T5" fmla="*/ 0 h 48"/>
                  <a:gd name="T6" fmla="*/ 0 w 48"/>
                  <a:gd name="T7" fmla="*/ 3 h 48"/>
                  <a:gd name="T8" fmla="*/ 11 w 48"/>
                  <a:gd name="T9" fmla="*/ 11 h 48"/>
                  <a:gd name="T10" fmla="*/ 0 60000 65536"/>
                  <a:gd name="T11" fmla="*/ 0 60000 65536"/>
                  <a:gd name="T12" fmla="*/ 0 60000 65536"/>
                  <a:gd name="T13" fmla="*/ 0 60000 65536"/>
                  <a:gd name="T14" fmla="*/ 0 60000 65536"/>
                  <a:gd name="T15" fmla="*/ 0 w 48"/>
                  <a:gd name="T16" fmla="*/ 0 h 48"/>
                  <a:gd name="T17" fmla="*/ 48 w 48"/>
                  <a:gd name="T18" fmla="*/ 48 h 48"/>
                </a:gdLst>
                <a:ahLst/>
                <a:cxnLst>
                  <a:cxn ang="T10">
                    <a:pos x="T0" y="T1"/>
                  </a:cxn>
                  <a:cxn ang="T11">
                    <a:pos x="T2" y="T3"/>
                  </a:cxn>
                  <a:cxn ang="T12">
                    <a:pos x="T4" y="T5"/>
                  </a:cxn>
                  <a:cxn ang="T13">
                    <a:pos x="T6" y="T7"/>
                  </a:cxn>
                  <a:cxn ang="T14">
                    <a:pos x="T8" y="T9"/>
                  </a:cxn>
                </a:cxnLst>
                <a:rect l="T15" t="T16" r="T17" b="T18"/>
                <a:pathLst>
                  <a:path w="48" h="48">
                    <a:moveTo>
                      <a:pt x="42" y="48"/>
                    </a:moveTo>
                    <a:lnTo>
                      <a:pt x="48" y="15"/>
                    </a:lnTo>
                    <a:lnTo>
                      <a:pt x="30" y="0"/>
                    </a:lnTo>
                    <a:lnTo>
                      <a:pt x="0" y="15"/>
                    </a:lnTo>
                    <a:lnTo>
                      <a:pt x="42" y="48"/>
                    </a:lnTo>
                  </a:path>
                </a:pathLst>
              </a:custGeom>
              <a:noFill/>
              <a:ln w="0">
                <a:solidFill>
                  <a:srgbClr val="000000"/>
                </a:solidFill>
                <a:prstDash val="solid"/>
                <a:round/>
                <a:headEnd/>
                <a:tailEnd/>
              </a:ln>
            </p:spPr>
            <p:txBody>
              <a:bodyPr/>
              <a:lstStyle/>
              <a:p>
                <a:endParaRPr lang="en-GB"/>
              </a:p>
            </p:txBody>
          </p:sp>
          <p:sp>
            <p:nvSpPr>
              <p:cNvPr id="610" name="Freeform 523"/>
              <p:cNvSpPr>
                <a:spLocks/>
              </p:cNvSpPr>
              <p:nvPr/>
            </p:nvSpPr>
            <p:spPr bwMode="auto">
              <a:xfrm>
                <a:off x="3344" y="2235"/>
                <a:ext cx="23" cy="23"/>
              </a:xfrm>
              <a:custGeom>
                <a:avLst/>
                <a:gdLst>
                  <a:gd name="T0" fmla="*/ 11 w 48"/>
                  <a:gd name="T1" fmla="*/ 4 h 46"/>
                  <a:gd name="T2" fmla="*/ 5 w 48"/>
                  <a:gd name="T3" fmla="*/ 0 h 46"/>
                  <a:gd name="T4" fmla="*/ 0 w 48"/>
                  <a:gd name="T5" fmla="*/ 3 h 46"/>
                  <a:gd name="T6" fmla="*/ 1 w 48"/>
                  <a:gd name="T7" fmla="*/ 12 h 46"/>
                  <a:gd name="T8" fmla="*/ 11 w 48"/>
                  <a:gd name="T9" fmla="*/ 4 h 46"/>
                  <a:gd name="T10" fmla="*/ 0 60000 65536"/>
                  <a:gd name="T11" fmla="*/ 0 60000 65536"/>
                  <a:gd name="T12" fmla="*/ 0 60000 65536"/>
                  <a:gd name="T13" fmla="*/ 0 60000 65536"/>
                  <a:gd name="T14" fmla="*/ 0 60000 65536"/>
                  <a:gd name="T15" fmla="*/ 0 w 48"/>
                  <a:gd name="T16" fmla="*/ 0 h 46"/>
                  <a:gd name="T17" fmla="*/ 48 w 48"/>
                  <a:gd name="T18" fmla="*/ 46 h 46"/>
                </a:gdLst>
                <a:ahLst/>
                <a:cxnLst>
                  <a:cxn ang="T10">
                    <a:pos x="T0" y="T1"/>
                  </a:cxn>
                  <a:cxn ang="T11">
                    <a:pos x="T2" y="T3"/>
                  </a:cxn>
                  <a:cxn ang="T12">
                    <a:pos x="T4" y="T5"/>
                  </a:cxn>
                  <a:cxn ang="T13">
                    <a:pos x="T6" y="T7"/>
                  </a:cxn>
                  <a:cxn ang="T14">
                    <a:pos x="T8" y="T9"/>
                  </a:cxn>
                </a:cxnLst>
                <a:rect l="T15" t="T16" r="T17" b="T18"/>
                <a:pathLst>
                  <a:path w="48" h="46">
                    <a:moveTo>
                      <a:pt x="48" y="16"/>
                    </a:moveTo>
                    <a:lnTo>
                      <a:pt x="20" y="0"/>
                    </a:lnTo>
                    <a:lnTo>
                      <a:pt x="0" y="13"/>
                    </a:lnTo>
                    <a:lnTo>
                      <a:pt x="5" y="46"/>
                    </a:lnTo>
                    <a:lnTo>
                      <a:pt x="48" y="16"/>
                    </a:lnTo>
                  </a:path>
                </a:pathLst>
              </a:custGeom>
              <a:noFill/>
              <a:ln w="0">
                <a:solidFill>
                  <a:srgbClr val="000000"/>
                </a:solidFill>
                <a:prstDash val="solid"/>
                <a:round/>
                <a:headEnd/>
                <a:tailEnd/>
              </a:ln>
            </p:spPr>
            <p:txBody>
              <a:bodyPr/>
              <a:lstStyle/>
              <a:p>
                <a:endParaRPr lang="en-GB"/>
              </a:p>
            </p:txBody>
          </p:sp>
          <p:sp>
            <p:nvSpPr>
              <p:cNvPr id="611" name="Freeform 524"/>
              <p:cNvSpPr>
                <a:spLocks/>
              </p:cNvSpPr>
              <p:nvPr/>
            </p:nvSpPr>
            <p:spPr bwMode="auto">
              <a:xfrm>
                <a:off x="3352" y="2206"/>
                <a:ext cx="20" cy="25"/>
              </a:xfrm>
              <a:custGeom>
                <a:avLst/>
                <a:gdLst>
                  <a:gd name="T0" fmla="*/ 6 w 40"/>
                  <a:gd name="T1" fmla="*/ 0 h 49"/>
                  <a:gd name="T2" fmla="*/ 0 w 40"/>
                  <a:gd name="T3" fmla="*/ 6 h 49"/>
                  <a:gd name="T4" fmla="*/ 1 w 40"/>
                  <a:gd name="T5" fmla="*/ 12 h 49"/>
                  <a:gd name="T6" fmla="*/ 10 w 40"/>
                  <a:gd name="T7" fmla="*/ 13 h 49"/>
                  <a:gd name="T8" fmla="*/ 6 w 40"/>
                  <a:gd name="T9" fmla="*/ 0 h 49"/>
                  <a:gd name="T10" fmla="*/ 0 60000 65536"/>
                  <a:gd name="T11" fmla="*/ 0 60000 65536"/>
                  <a:gd name="T12" fmla="*/ 0 60000 65536"/>
                  <a:gd name="T13" fmla="*/ 0 60000 65536"/>
                  <a:gd name="T14" fmla="*/ 0 60000 65536"/>
                  <a:gd name="T15" fmla="*/ 0 w 40"/>
                  <a:gd name="T16" fmla="*/ 0 h 49"/>
                  <a:gd name="T17" fmla="*/ 40 w 40"/>
                  <a:gd name="T18" fmla="*/ 49 h 49"/>
                </a:gdLst>
                <a:ahLst/>
                <a:cxnLst>
                  <a:cxn ang="T10">
                    <a:pos x="T0" y="T1"/>
                  </a:cxn>
                  <a:cxn ang="T11">
                    <a:pos x="T2" y="T3"/>
                  </a:cxn>
                  <a:cxn ang="T12">
                    <a:pos x="T4" y="T5"/>
                  </a:cxn>
                  <a:cxn ang="T13">
                    <a:pos x="T6" y="T7"/>
                  </a:cxn>
                  <a:cxn ang="T14">
                    <a:pos x="T8" y="T9"/>
                  </a:cxn>
                </a:cxnLst>
                <a:rect l="T15" t="T16" r="T17" b="T18"/>
                <a:pathLst>
                  <a:path w="40" h="49">
                    <a:moveTo>
                      <a:pt x="24" y="0"/>
                    </a:moveTo>
                    <a:lnTo>
                      <a:pt x="0" y="22"/>
                    </a:lnTo>
                    <a:lnTo>
                      <a:pt x="6" y="45"/>
                    </a:lnTo>
                    <a:lnTo>
                      <a:pt x="40" y="49"/>
                    </a:lnTo>
                    <a:lnTo>
                      <a:pt x="24" y="0"/>
                    </a:lnTo>
                  </a:path>
                </a:pathLst>
              </a:custGeom>
              <a:noFill/>
              <a:ln w="0">
                <a:solidFill>
                  <a:srgbClr val="000000"/>
                </a:solidFill>
                <a:prstDash val="solid"/>
                <a:round/>
                <a:headEnd/>
                <a:tailEnd/>
              </a:ln>
            </p:spPr>
            <p:txBody>
              <a:bodyPr/>
              <a:lstStyle/>
              <a:p>
                <a:endParaRPr lang="en-GB"/>
              </a:p>
            </p:txBody>
          </p:sp>
          <p:sp>
            <p:nvSpPr>
              <p:cNvPr id="612" name="Freeform 525"/>
              <p:cNvSpPr>
                <a:spLocks/>
              </p:cNvSpPr>
              <p:nvPr/>
            </p:nvSpPr>
            <p:spPr bwMode="auto">
              <a:xfrm>
                <a:off x="3328" y="2197"/>
                <a:ext cx="26" cy="15"/>
              </a:xfrm>
              <a:custGeom>
                <a:avLst/>
                <a:gdLst>
                  <a:gd name="T0" fmla="*/ 0 w 52"/>
                  <a:gd name="T1" fmla="*/ 0 h 30"/>
                  <a:gd name="T2" fmla="*/ 3 w 52"/>
                  <a:gd name="T3" fmla="*/ 8 h 30"/>
                  <a:gd name="T4" fmla="*/ 10 w 52"/>
                  <a:gd name="T5" fmla="*/ 8 h 30"/>
                  <a:gd name="T6" fmla="*/ 13 w 52"/>
                  <a:gd name="T7" fmla="*/ 1 h 30"/>
                  <a:gd name="T8" fmla="*/ 0 w 52"/>
                  <a:gd name="T9" fmla="*/ 0 h 30"/>
                  <a:gd name="T10" fmla="*/ 0 60000 65536"/>
                  <a:gd name="T11" fmla="*/ 0 60000 65536"/>
                  <a:gd name="T12" fmla="*/ 0 60000 65536"/>
                  <a:gd name="T13" fmla="*/ 0 60000 65536"/>
                  <a:gd name="T14" fmla="*/ 0 60000 65536"/>
                  <a:gd name="T15" fmla="*/ 0 w 52"/>
                  <a:gd name="T16" fmla="*/ 0 h 30"/>
                  <a:gd name="T17" fmla="*/ 52 w 52"/>
                  <a:gd name="T18" fmla="*/ 30 h 30"/>
                </a:gdLst>
                <a:ahLst/>
                <a:cxnLst>
                  <a:cxn ang="T10">
                    <a:pos x="T0" y="T1"/>
                  </a:cxn>
                  <a:cxn ang="T11">
                    <a:pos x="T2" y="T3"/>
                  </a:cxn>
                  <a:cxn ang="T12">
                    <a:pos x="T4" y="T5"/>
                  </a:cxn>
                  <a:cxn ang="T13">
                    <a:pos x="T6" y="T7"/>
                  </a:cxn>
                  <a:cxn ang="T14">
                    <a:pos x="T8" y="T9"/>
                  </a:cxn>
                </a:cxnLst>
                <a:rect l="T15" t="T16" r="T17" b="T18"/>
                <a:pathLst>
                  <a:path w="52" h="30">
                    <a:moveTo>
                      <a:pt x="0" y="0"/>
                    </a:moveTo>
                    <a:lnTo>
                      <a:pt x="14" y="30"/>
                    </a:lnTo>
                    <a:lnTo>
                      <a:pt x="37" y="30"/>
                    </a:lnTo>
                    <a:lnTo>
                      <a:pt x="52" y="1"/>
                    </a:lnTo>
                    <a:lnTo>
                      <a:pt x="0" y="0"/>
                    </a:lnTo>
                  </a:path>
                </a:pathLst>
              </a:custGeom>
              <a:noFill/>
              <a:ln w="0">
                <a:solidFill>
                  <a:srgbClr val="000000"/>
                </a:solidFill>
                <a:prstDash val="solid"/>
                <a:round/>
                <a:headEnd/>
                <a:tailEnd/>
              </a:ln>
            </p:spPr>
            <p:txBody>
              <a:bodyPr/>
              <a:lstStyle/>
              <a:p>
                <a:endParaRPr lang="en-GB"/>
              </a:p>
            </p:txBody>
          </p:sp>
          <p:sp>
            <p:nvSpPr>
              <p:cNvPr id="613" name="Freeform 526"/>
              <p:cNvSpPr>
                <a:spLocks noEditPoints="1"/>
              </p:cNvSpPr>
              <p:nvPr/>
            </p:nvSpPr>
            <p:spPr bwMode="auto">
              <a:xfrm>
                <a:off x="3309" y="2198"/>
                <a:ext cx="62" cy="59"/>
              </a:xfrm>
              <a:custGeom>
                <a:avLst/>
                <a:gdLst>
                  <a:gd name="T0" fmla="*/ 0 w 124"/>
                  <a:gd name="T1" fmla="*/ 15 h 118"/>
                  <a:gd name="T2" fmla="*/ 6 w 124"/>
                  <a:gd name="T3" fmla="*/ 14 h 118"/>
                  <a:gd name="T4" fmla="*/ 8 w 124"/>
                  <a:gd name="T5" fmla="*/ 9 h 118"/>
                  <a:gd name="T6" fmla="*/ 4 w 124"/>
                  <a:gd name="T7" fmla="*/ 4 h 118"/>
                  <a:gd name="T8" fmla="*/ 0 w 124"/>
                  <a:gd name="T9" fmla="*/ 15 h 118"/>
                  <a:gd name="T10" fmla="*/ 12 w 124"/>
                  <a:gd name="T11" fmla="*/ 30 h 118"/>
                  <a:gd name="T12" fmla="*/ 13 w 124"/>
                  <a:gd name="T13" fmla="*/ 24 h 118"/>
                  <a:gd name="T14" fmla="*/ 8 w 124"/>
                  <a:gd name="T15" fmla="*/ 20 h 118"/>
                  <a:gd name="T16" fmla="*/ 2 w 124"/>
                  <a:gd name="T17" fmla="*/ 22 h 118"/>
                  <a:gd name="T18" fmla="*/ 12 w 124"/>
                  <a:gd name="T19" fmla="*/ 30 h 118"/>
                  <a:gd name="T20" fmla="*/ 29 w 124"/>
                  <a:gd name="T21" fmla="*/ 23 h 118"/>
                  <a:gd name="T22" fmla="*/ 23 w 124"/>
                  <a:gd name="T23" fmla="*/ 21 h 118"/>
                  <a:gd name="T24" fmla="*/ 19 w 124"/>
                  <a:gd name="T25" fmla="*/ 24 h 118"/>
                  <a:gd name="T26" fmla="*/ 19 w 124"/>
                  <a:gd name="T27" fmla="*/ 30 h 118"/>
                  <a:gd name="T28" fmla="*/ 29 w 124"/>
                  <a:gd name="T29" fmla="*/ 23 h 118"/>
                  <a:gd name="T30" fmla="*/ 28 w 124"/>
                  <a:gd name="T31" fmla="*/ 5 h 118"/>
                  <a:gd name="T32" fmla="*/ 24 w 124"/>
                  <a:gd name="T33" fmla="*/ 10 h 118"/>
                  <a:gd name="T34" fmla="*/ 26 w 124"/>
                  <a:gd name="T35" fmla="*/ 15 h 118"/>
                  <a:gd name="T36" fmla="*/ 31 w 124"/>
                  <a:gd name="T37" fmla="*/ 16 h 118"/>
                  <a:gd name="T38" fmla="*/ 28 w 124"/>
                  <a:gd name="T39" fmla="*/ 5 h 118"/>
                  <a:gd name="T40" fmla="*/ 10 w 124"/>
                  <a:gd name="T41" fmla="*/ 0 h 118"/>
                  <a:gd name="T42" fmla="*/ 13 w 124"/>
                  <a:gd name="T43" fmla="*/ 5 h 118"/>
                  <a:gd name="T44" fmla="*/ 19 w 124"/>
                  <a:gd name="T45" fmla="*/ 5 h 118"/>
                  <a:gd name="T46" fmla="*/ 22 w 124"/>
                  <a:gd name="T47" fmla="*/ 1 h 118"/>
                  <a:gd name="T48" fmla="*/ 10 w 124"/>
                  <a:gd name="T49" fmla="*/ 0 h 1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4"/>
                  <a:gd name="T76" fmla="*/ 0 h 118"/>
                  <a:gd name="T77" fmla="*/ 124 w 124"/>
                  <a:gd name="T78" fmla="*/ 118 h 1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4" h="118">
                    <a:moveTo>
                      <a:pt x="0" y="62"/>
                    </a:moveTo>
                    <a:lnTo>
                      <a:pt x="23" y="56"/>
                    </a:lnTo>
                    <a:lnTo>
                      <a:pt x="30" y="35"/>
                    </a:lnTo>
                    <a:lnTo>
                      <a:pt x="16" y="16"/>
                    </a:lnTo>
                    <a:lnTo>
                      <a:pt x="0" y="62"/>
                    </a:lnTo>
                    <a:close/>
                    <a:moveTo>
                      <a:pt x="48" y="118"/>
                    </a:moveTo>
                    <a:lnTo>
                      <a:pt x="49" y="94"/>
                    </a:lnTo>
                    <a:lnTo>
                      <a:pt x="31" y="80"/>
                    </a:lnTo>
                    <a:lnTo>
                      <a:pt x="8" y="88"/>
                    </a:lnTo>
                    <a:lnTo>
                      <a:pt x="48" y="118"/>
                    </a:lnTo>
                    <a:close/>
                    <a:moveTo>
                      <a:pt x="115" y="91"/>
                    </a:moveTo>
                    <a:lnTo>
                      <a:pt x="92" y="81"/>
                    </a:lnTo>
                    <a:lnTo>
                      <a:pt x="75" y="94"/>
                    </a:lnTo>
                    <a:lnTo>
                      <a:pt x="75" y="118"/>
                    </a:lnTo>
                    <a:lnTo>
                      <a:pt x="115" y="91"/>
                    </a:lnTo>
                    <a:close/>
                    <a:moveTo>
                      <a:pt x="110" y="17"/>
                    </a:moveTo>
                    <a:lnTo>
                      <a:pt x="95" y="37"/>
                    </a:lnTo>
                    <a:lnTo>
                      <a:pt x="101" y="57"/>
                    </a:lnTo>
                    <a:lnTo>
                      <a:pt x="124" y="64"/>
                    </a:lnTo>
                    <a:lnTo>
                      <a:pt x="110" y="17"/>
                    </a:lnTo>
                    <a:close/>
                    <a:moveTo>
                      <a:pt x="38" y="0"/>
                    </a:moveTo>
                    <a:lnTo>
                      <a:pt x="51" y="20"/>
                    </a:lnTo>
                    <a:lnTo>
                      <a:pt x="74" y="20"/>
                    </a:lnTo>
                    <a:lnTo>
                      <a:pt x="88" y="1"/>
                    </a:lnTo>
                    <a:lnTo>
                      <a:pt x="38" y="0"/>
                    </a:lnTo>
                    <a:close/>
                  </a:path>
                </a:pathLst>
              </a:custGeom>
              <a:solidFill>
                <a:srgbClr val="000000"/>
              </a:solidFill>
              <a:ln w="9525">
                <a:noFill/>
                <a:round/>
                <a:headEnd/>
                <a:tailEnd/>
              </a:ln>
            </p:spPr>
            <p:txBody>
              <a:bodyPr/>
              <a:lstStyle/>
              <a:p>
                <a:endParaRPr lang="en-GB"/>
              </a:p>
            </p:txBody>
          </p:sp>
          <p:sp>
            <p:nvSpPr>
              <p:cNvPr id="614" name="Freeform 527"/>
              <p:cNvSpPr>
                <a:spLocks/>
              </p:cNvSpPr>
              <p:nvPr/>
            </p:nvSpPr>
            <p:spPr bwMode="auto">
              <a:xfrm>
                <a:off x="3309" y="2206"/>
                <a:ext cx="15" cy="23"/>
              </a:xfrm>
              <a:custGeom>
                <a:avLst/>
                <a:gdLst>
                  <a:gd name="T0" fmla="*/ 0 w 30"/>
                  <a:gd name="T1" fmla="*/ 12 h 46"/>
                  <a:gd name="T2" fmla="*/ 6 w 30"/>
                  <a:gd name="T3" fmla="*/ 10 h 46"/>
                  <a:gd name="T4" fmla="*/ 8 w 30"/>
                  <a:gd name="T5" fmla="*/ 5 h 46"/>
                  <a:gd name="T6" fmla="*/ 4 w 30"/>
                  <a:gd name="T7" fmla="*/ 0 h 46"/>
                  <a:gd name="T8" fmla="*/ 0 w 30"/>
                  <a:gd name="T9" fmla="*/ 12 h 46"/>
                  <a:gd name="T10" fmla="*/ 0 60000 65536"/>
                  <a:gd name="T11" fmla="*/ 0 60000 65536"/>
                  <a:gd name="T12" fmla="*/ 0 60000 65536"/>
                  <a:gd name="T13" fmla="*/ 0 60000 65536"/>
                  <a:gd name="T14" fmla="*/ 0 60000 65536"/>
                  <a:gd name="T15" fmla="*/ 0 w 30"/>
                  <a:gd name="T16" fmla="*/ 0 h 46"/>
                  <a:gd name="T17" fmla="*/ 30 w 30"/>
                  <a:gd name="T18" fmla="*/ 46 h 46"/>
                </a:gdLst>
                <a:ahLst/>
                <a:cxnLst>
                  <a:cxn ang="T10">
                    <a:pos x="T0" y="T1"/>
                  </a:cxn>
                  <a:cxn ang="T11">
                    <a:pos x="T2" y="T3"/>
                  </a:cxn>
                  <a:cxn ang="T12">
                    <a:pos x="T4" y="T5"/>
                  </a:cxn>
                  <a:cxn ang="T13">
                    <a:pos x="T6" y="T7"/>
                  </a:cxn>
                  <a:cxn ang="T14">
                    <a:pos x="T8" y="T9"/>
                  </a:cxn>
                </a:cxnLst>
                <a:rect l="T15" t="T16" r="T17" b="T18"/>
                <a:pathLst>
                  <a:path w="30" h="46">
                    <a:moveTo>
                      <a:pt x="0" y="46"/>
                    </a:moveTo>
                    <a:lnTo>
                      <a:pt x="23" y="40"/>
                    </a:lnTo>
                    <a:lnTo>
                      <a:pt x="30" y="19"/>
                    </a:lnTo>
                    <a:lnTo>
                      <a:pt x="16" y="0"/>
                    </a:lnTo>
                    <a:lnTo>
                      <a:pt x="0" y="46"/>
                    </a:lnTo>
                  </a:path>
                </a:pathLst>
              </a:custGeom>
              <a:noFill/>
              <a:ln w="0">
                <a:solidFill>
                  <a:srgbClr val="000000"/>
                </a:solidFill>
                <a:prstDash val="solid"/>
                <a:round/>
                <a:headEnd/>
                <a:tailEnd/>
              </a:ln>
            </p:spPr>
            <p:txBody>
              <a:bodyPr/>
              <a:lstStyle/>
              <a:p>
                <a:endParaRPr lang="en-GB"/>
              </a:p>
            </p:txBody>
          </p:sp>
          <p:sp>
            <p:nvSpPr>
              <p:cNvPr id="615" name="Freeform 528"/>
              <p:cNvSpPr>
                <a:spLocks/>
              </p:cNvSpPr>
              <p:nvPr/>
            </p:nvSpPr>
            <p:spPr bwMode="auto">
              <a:xfrm>
                <a:off x="3313" y="2238"/>
                <a:ext cx="20" cy="19"/>
              </a:xfrm>
              <a:custGeom>
                <a:avLst/>
                <a:gdLst>
                  <a:gd name="T0" fmla="*/ 10 w 41"/>
                  <a:gd name="T1" fmla="*/ 10 h 38"/>
                  <a:gd name="T2" fmla="*/ 10 w 41"/>
                  <a:gd name="T3" fmla="*/ 3 h 38"/>
                  <a:gd name="T4" fmla="*/ 5 w 41"/>
                  <a:gd name="T5" fmla="*/ 0 h 38"/>
                  <a:gd name="T6" fmla="*/ 0 w 41"/>
                  <a:gd name="T7" fmla="*/ 2 h 38"/>
                  <a:gd name="T8" fmla="*/ 10 w 41"/>
                  <a:gd name="T9" fmla="*/ 10 h 38"/>
                  <a:gd name="T10" fmla="*/ 0 60000 65536"/>
                  <a:gd name="T11" fmla="*/ 0 60000 65536"/>
                  <a:gd name="T12" fmla="*/ 0 60000 65536"/>
                  <a:gd name="T13" fmla="*/ 0 60000 65536"/>
                  <a:gd name="T14" fmla="*/ 0 60000 65536"/>
                  <a:gd name="T15" fmla="*/ 0 w 41"/>
                  <a:gd name="T16" fmla="*/ 0 h 38"/>
                  <a:gd name="T17" fmla="*/ 41 w 41"/>
                  <a:gd name="T18" fmla="*/ 38 h 38"/>
                </a:gdLst>
                <a:ahLst/>
                <a:cxnLst>
                  <a:cxn ang="T10">
                    <a:pos x="T0" y="T1"/>
                  </a:cxn>
                  <a:cxn ang="T11">
                    <a:pos x="T2" y="T3"/>
                  </a:cxn>
                  <a:cxn ang="T12">
                    <a:pos x="T4" y="T5"/>
                  </a:cxn>
                  <a:cxn ang="T13">
                    <a:pos x="T6" y="T7"/>
                  </a:cxn>
                  <a:cxn ang="T14">
                    <a:pos x="T8" y="T9"/>
                  </a:cxn>
                </a:cxnLst>
                <a:rect l="T15" t="T16" r="T17" b="T18"/>
                <a:pathLst>
                  <a:path w="41" h="38">
                    <a:moveTo>
                      <a:pt x="40" y="38"/>
                    </a:moveTo>
                    <a:lnTo>
                      <a:pt x="41" y="14"/>
                    </a:lnTo>
                    <a:lnTo>
                      <a:pt x="23" y="0"/>
                    </a:lnTo>
                    <a:lnTo>
                      <a:pt x="0" y="8"/>
                    </a:lnTo>
                    <a:lnTo>
                      <a:pt x="40" y="38"/>
                    </a:lnTo>
                  </a:path>
                </a:pathLst>
              </a:custGeom>
              <a:noFill/>
              <a:ln w="0">
                <a:solidFill>
                  <a:srgbClr val="000000"/>
                </a:solidFill>
                <a:prstDash val="solid"/>
                <a:round/>
                <a:headEnd/>
                <a:tailEnd/>
              </a:ln>
            </p:spPr>
            <p:txBody>
              <a:bodyPr/>
              <a:lstStyle/>
              <a:p>
                <a:endParaRPr lang="en-GB"/>
              </a:p>
            </p:txBody>
          </p:sp>
          <p:sp>
            <p:nvSpPr>
              <p:cNvPr id="616" name="Freeform 529"/>
              <p:cNvSpPr>
                <a:spLocks/>
              </p:cNvSpPr>
              <p:nvPr/>
            </p:nvSpPr>
            <p:spPr bwMode="auto">
              <a:xfrm>
                <a:off x="3347" y="2239"/>
                <a:ext cx="20" cy="18"/>
              </a:xfrm>
              <a:custGeom>
                <a:avLst/>
                <a:gdLst>
                  <a:gd name="T0" fmla="*/ 10 w 40"/>
                  <a:gd name="T1" fmla="*/ 2 h 37"/>
                  <a:gd name="T2" fmla="*/ 5 w 40"/>
                  <a:gd name="T3" fmla="*/ 0 h 37"/>
                  <a:gd name="T4" fmla="*/ 0 w 40"/>
                  <a:gd name="T5" fmla="*/ 3 h 37"/>
                  <a:gd name="T6" fmla="*/ 0 w 40"/>
                  <a:gd name="T7" fmla="*/ 9 h 37"/>
                  <a:gd name="T8" fmla="*/ 10 w 40"/>
                  <a:gd name="T9" fmla="*/ 2 h 37"/>
                  <a:gd name="T10" fmla="*/ 0 60000 65536"/>
                  <a:gd name="T11" fmla="*/ 0 60000 65536"/>
                  <a:gd name="T12" fmla="*/ 0 60000 65536"/>
                  <a:gd name="T13" fmla="*/ 0 60000 65536"/>
                  <a:gd name="T14" fmla="*/ 0 60000 65536"/>
                  <a:gd name="T15" fmla="*/ 0 w 40"/>
                  <a:gd name="T16" fmla="*/ 0 h 37"/>
                  <a:gd name="T17" fmla="*/ 40 w 40"/>
                  <a:gd name="T18" fmla="*/ 37 h 37"/>
                </a:gdLst>
                <a:ahLst/>
                <a:cxnLst>
                  <a:cxn ang="T10">
                    <a:pos x="T0" y="T1"/>
                  </a:cxn>
                  <a:cxn ang="T11">
                    <a:pos x="T2" y="T3"/>
                  </a:cxn>
                  <a:cxn ang="T12">
                    <a:pos x="T4" y="T5"/>
                  </a:cxn>
                  <a:cxn ang="T13">
                    <a:pos x="T6" y="T7"/>
                  </a:cxn>
                  <a:cxn ang="T14">
                    <a:pos x="T8" y="T9"/>
                  </a:cxn>
                </a:cxnLst>
                <a:rect l="T15" t="T16" r="T17" b="T18"/>
                <a:pathLst>
                  <a:path w="40" h="37">
                    <a:moveTo>
                      <a:pt x="40" y="10"/>
                    </a:moveTo>
                    <a:lnTo>
                      <a:pt x="17" y="0"/>
                    </a:lnTo>
                    <a:lnTo>
                      <a:pt x="0" y="13"/>
                    </a:lnTo>
                    <a:lnTo>
                      <a:pt x="0" y="37"/>
                    </a:lnTo>
                    <a:lnTo>
                      <a:pt x="40" y="10"/>
                    </a:lnTo>
                  </a:path>
                </a:pathLst>
              </a:custGeom>
              <a:noFill/>
              <a:ln w="0">
                <a:solidFill>
                  <a:srgbClr val="000000"/>
                </a:solidFill>
                <a:prstDash val="solid"/>
                <a:round/>
                <a:headEnd/>
                <a:tailEnd/>
              </a:ln>
            </p:spPr>
            <p:txBody>
              <a:bodyPr/>
              <a:lstStyle/>
              <a:p>
                <a:endParaRPr lang="en-GB"/>
              </a:p>
            </p:txBody>
          </p:sp>
          <p:sp>
            <p:nvSpPr>
              <p:cNvPr id="617" name="Freeform 530"/>
              <p:cNvSpPr>
                <a:spLocks/>
              </p:cNvSpPr>
              <p:nvPr/>
            </p:nvSpPr>
            <p:spPr bwMode="auto">
              <a:xfrm>
                <a:off x="3356" y="2206"/>
                <a:ext cx="15" cy="24"/>
              </a:xfrm>
              <a:custGeom>
                <a:avLst/>
                <a:gdLst>
                  <a:gd name="T0" fmla="*/ 4 w 29"/>
                  <a:gd name="T1" fmla="*/ 0 h 47"/>
                  <a:gd name="T2" fmla="*/ 0 w 29"/>
                  <a:gd name="T3" fmla="*/ 5 h 47"/>
                  <a:gd name="T4" fmla="*/ 2 w 29"/>
                  <a:gd name="T5" fmla="*/ 10 h 47"/>
                  <a:gd name="T6" fmla="*/ 8 w 29"/>
                  <a:gd name="T7" fmla="*/ 12 h 47"/>
                  <a:gd name="T8" fmla="*/ 4 w 29"/>
                  <a:gd name="T9" fmla="*/ 0 h 47"/>
                  <a:gd name="T10" fmla="*/ 0 60000 65536"/>
                  <a:gd name="T11" fmla="*/ 0 60000 65536"/>
                  <a:gd name="T12" fmla="*/ 0 60000 65536"/>
                  <a:gd name="T13" fmla="*/ 0 60000 65536"/>
                  <a:gd name="T14" fmla="*/ 0 60000 65536"/>
                  <a:gd name="T15" fmla="*/ 0 w 29"/>
                  <a:gd name="T16" fmla="*/ 0 h 47"/>
                  <a:gd name="T17" fmla="*/ 29 w 29"/>
                  <a:gd name="T18" fmla="*/ 47 h 47"/>
                </a:gdLst>
                <a:ahLst/>
                <a:cxnLst>
                  <a:cxn ang="T10">
                    <a:pos x="T0" y="T1"/>
                  </a:cxn>
                  <a:cxn ang="T11">
                    <a:pos x="T2" y="T3"/>
                  </a:cxn>
                  <a:cxn ang="T12">
                    <a:pos x="T4" y="T5"/>
                  </a:cxn>
                  <a:cxn ang="T13">
                    <a:pos x="T6" y="T7"/>
                  </a:cxn>
                  <a:cxn ang="T14">
                    <a:pos x="T8" y="T9"/>
                  </a:cxn>
                </a:cxnLst>
                <a:rect l="T15" t="T16" r="T17" b="T18"/>
                <a:pathLst>
                  <a:path w="29" h="47">
                    <a:moveTo>
                      <a:pt x="15" y="0"/>
                    </a:moveTo>
                    <a:lnTo>
                      <a:pt x="0" y="20"/>
                    </a:lnTo>
                    <a:lnTo>
                      <a:pt x="6" y="40"/>
                    </a:lnTo>
                    <a:lnTo>
                      <a:pt x="29" y="47"/>
                    </a:lnTo>
                    <a:lnTo>
                      <a:pt x="15" y="0"/>
                    </a:lnTo>
                  </a:path>
                </a:pathLst>
              </a:custGeom>
              <a:noFill/>
              <a:ln w="0">
                <a:solidFill>
                  <a:srgbClr val="000000"/>
                </a:solidFill>
                <a:prstDash val="solid"/>
                <a:round/>
                <a:headEnd/>
                <a:tailEnd/>
              </a:ln>
            </p:spPr>
            <p:txBody>
              <a:bodyPr/>
              <a:lstStyle/>
              <a:p>
                <a:endParaRPr lang="en-GB"/>
              </a:p>
            </p:txBody>
          </p:sp>
          <p:sp>
            <p:nvSpPr>
              <p:cNvPr id="618" name="Freeform 531"/>
              <p:cNvSpPr>
                <a:spLocks/>
              </p:cNvSpPr>
              <p:nvPr/>
            </p:nvSpPr>
            <p:spPr bwMode="auto">
              <a:xfrm>
                <a:off x="3328" y="2198"/>
                <a:ext cx="25" cy="10"/>
              </a:xfrm>
              <a:custGeom>
                <a:avLst/>
                <a:gdLst>
                  <a:gd name="T0" fmla="*/ 0 w 50"/>
                  <a:gd name="T1" fmla="*/ 0 h 20"/>
                  <a:gd name="T2" fmla="*/ 3 w 50"/>
                  <a:gd name="T3" fmla="*/ 5 h 20"/>
                  <a:gd name="T4" fmla="*/ 9 w 50"/>
                  <a:gd name="T5" fmla="*/ 5 h 20"/>
                  <a:gd name="T6" fmla="*/ 13 w 50"/>
                  <a:gd name="T7" fmla="*/ 1 h 20"/>
                  <a:gd name="T8" fmla="*/ 0 w 50"/>
                  <a:gd name="T9" fmla="*/ 0 h 20"/>
                  <a:gd name="T10" fmla="*/ 0 60000 65536"/>
                  <a:gd name="T11" fmla="*/ 0 60000 65536"/>
                  <a:gd name="T12" fmla="*/ 0 60000 65536"/>
                  <a:gd name="T13" fmla="*/ 0 60000 65536"/>
                  <a:gd name="T14" fmla="*/ 0 60000 65536"/>
                  <a:gd name="T15" fmla="*/ 0 w 50"/>
                  <a:gd name="T16" fmla="*/ 0 h 20"/>
                  <a:gd name="T17" fmla="*/ 50 w 50"/>
                  <a:gd name="T18" fmla="*/ 20 h 20"/>
                </a:gdLst>
                <a:ahLst/>
                <a:cxnLst>
                  <a:cxn ang="T10">
                    <a:pos x="T0" y="T1"/>
                  </a:cxn>
                  <a:cxn ang="T11">
                    <a:pos x="T2" y="T3"/>
                  </a:cxn>
                  <a:cxn ang="T12">
                    <a:pos x="T4" y="T5"/>
                  </a:cxn>
                  <a:cxn ang="T13">
                    <a:pos x="T6" y="T7"/>
                  </a:cxn>
                  <a:cxn ang="T14">
                    <a:pos x="T8" y="T9"/>
                  </a:cxn>
                </a:cxnLst>
                <a:rect l="T15" t="T16" r="T17" b="T18"/>
                <a:pathLst>
                  <a:path w="50" h="20">
                    <a:moveTo>
                      <a:pt x="0" y="0"/>
                    </a:moveTo>
                    <a:lnTo>
                      <a:pt x="13" y="20"/>
                    </a:lnTo>
                    <a:lnTo>
                      <a:pt x="36" y="20"/>
                    </a:lnTo>
                    <a:lnTo>
                      <a:pt x="50" y="1"/>
                    </a:lnTo>
                    <a:lnTo>
                      <a:pt x="0" y="0"/>
                    </a:lnTo>
                  </a:path>
                </a:pathLst>
              </a:custGeom>
              <a:noFill/>
              <a:ln w="0">
                <a:solidFill>
                  <a:srgbClr val="000000"/>
                </a:solidFill>
                <a:prstDash val="solid"/>
                <a:round/>
                <a:headEnd/>
                <a:tailEnd/>
              </a:ln>
            </p:spPr>
            <p:txBody>
              <a:bodyPr/>
              <a:lstStyle/>
              <a:p>
                <a:endParaRPr lang="en-GB"/>
              </a:p>
            </p:txBody>
          </p:sp>
          <p:sp>
            <p:nvSpPr>
              <p:cNvPr id="619" name="Freeform 532"/>
              <p:cNvSpPr>
                <a:spLocks noEditPoints="1"/>
              </p:cNvSpPr>
              <p:nvPr/>
            </p:nvSpPr>
            <p:spPr bwMode="auto">
              <a:xfrm>
                <a:off x="3315" y="2201"/>
                <a:ext cx="50" cy="48"/>
              </a:xfrm>
              <a:custGeom>
                <a:avLst/>
                <a:gdLst>
                  <a:gd name="T0" fmla="*/ 4 w 99"/>
                  <a:gd name="T1" fmla="*/ 23 h 96"/>
                  <a:gd name="T2" fmla="*/ 4 w 99"/>
                  <a:gd name="T3" fmla="*/ 22 h 96"/>
                  <a:gd name="T4" fmla="*/ 4 w 99"/>
                  <a:gd name="T5" fmla="*/ 22 h 96"/>
                  <a:gd name="T6" fmla="*/ 5 w 99"/>
                  <a:gd name="T7" fmla="*/ 21 h 96"/>
                  <a:gd name="T8" fmla="*/ 6 w 99"/>
                  <a:gd name="T9" fmla="*/ 21 h 96"/>
                  <a:gd name="T10" fmla="*/ 7 w 99"/>
                  <a:gd name="T11" fmla="*/ 21 h 96"/>
                  <a:gd name="T12" fmla="*/ 8 w 99"/>
                  <a:gd name="T13" fmla="*/ 22 h 96"/>
                  <a:gd name="T14" fmla="*/ 8 w 99"/>
                  <a:gd name="T15" fmla="*/ 23 h 96"/>
                  <a:gd name="T16" fmla="*/ 7 w 99"/>
                  <a:gd name="T17" fmla="*/ 24 h 96"/>
                  <a:gd name="T18" fmla="*/ 6 w 99"/>
                  <a:gd name="T19" fmla="*/ 24 h 96"/>
                  <a:gd name="T20" fmla="*/ 5 w 99"/>
                  <a:gd name="T21" fmla="*/ 24 h 96"/>
                  <a:gd name="T22" fmla="*/ 20 w 99"/>
                  <a:gd name="T23" fmla="*/ 24 h 96"/>
                  <a:gd name="T24" fmla="*/ 19 w 99"/>
                  <a:gd name="T25" fmla="*/ 24 h 96"/>
                  <a:gd name="T26" fmla="*/ 18 w 99"/>
                  <a:gd name="T27" fmla="*/ 24 h 96"/>
                  <a:gd name="T28" fmla="*/ 17 w 99"/>
                  <a:gd name="T29" fmla="*/ 24 h 96"/>
                  <a:gd name="T30" fmla="*/ 17 w 99"/>
                  <a:gd name="T31" fmla="*/ 22 h 96"/>
                  <a:gd name="T32" fmla="*/ 18 w 99"/>
                  <a:gd name="T33" fmla="*/ 22 h 96"/>
                  <a:gd name="T34" fmla="*/ 19 w 99"/>
                  <a:gd name="T35" fmla="*/ 21 h 96"/>
                  <a:gd name="T36" fmla="*/ 20 w 99"/>
                  <a:gd name="T37" fmla="*/ 21 h 96"/>
                  <a:gd name="T38" fmla="*/ 20 w 99"/>
                  <a:gd name="T39" fmla="*/ 22 h 96"/>
                  <a:gd name="T40" fmla="*/ 21 w 99"/>
                  <a:gd name="T41" fmla="*/ 22 h 96"/>
                  <a:gd name="T42" fmla="*/ 21 w 99"/>
                  <a:gd name="T43" fmla="*/ 24 h 96"/>
                  <a:gd name="T44" fmla="*/ 20 w 99"/>
                  <a:gd name="T45" fmla="*/ 24 h 96"/>
                  <a:gd name="T46" fmla="*/ 25 w 99"/>
                  <a:gd name="T47" fmla="*/ 11 h 96"/>
                  <a:gd name="T48" fmla="*/ 25 w 99"/>
                  <a:gd name="T49" fmla="*/ 11 h 96"/>
                  <a:gd name="T50" fmla="*/ 24 w 99"/>
                  <a:gd name="T51" fmla="*/ 12 h 96"/>
                  <a:gd name="T52" fmla="*/ 23 w 99"/>
                  <a:gd name="T53" fmla="*/ 12 h 96"/>
                  <a:gd name="T54" fmla="*/ 22 w 99"/>
                  <a:gd name="T55" fmla="*/ 11 h 96"/>
                  <a:gd name="T56" fmla="*/ 22 w 99"/>
                  <a:gd name="T57" fmla="*/ 11 h 96"/>
                  <a:gd name="T58" fmla="*/ 22 w 99"/>
                  <a:gd name="T59" fmla="*/ 9 h 96"/>
                  <a:gd name="T60" fmla="*/ 22 w 99"/>
                  <a:gd name="T61" fmla="*/ 9 h 96"/>
                  <a:gd name="T62" fmla="*/ 23 w 99"/>
                  <a:gd name="T63" fmla="*/ 9 h 96"/>
                  <a:gd name="T64" fmla="*/ 24 w 99"/>
                  <a:gd name="T65" fmla="*/ 9 h 96"/>
                  <a:gd name="T66" fmla="*/ 25 w 99"/>
                  <a:gd name="T67" fmla="*/ 9 h 96"/>
                  <a:gd name="T68" fmla="*/ 13 w 99"/>
                  <a:gd name="T69" fmla="*/ 0 h 96"/>
                  <a:gd name="T70" fmla="*/ 14 w 99"/>
                  <a:gd name="T71" fmla="*/ 1 h 96"/>
                  <a:gd name="T72" fmla="*/ 14 w 99"/>
                  <a:gd name="T73" fmla="*/ 1 h 96"/>
                  <a:gd name="T74" fmla="*/ 14 w 99"/>
                  <a:gd name="T75" fmla="*/ 3 h 96"/>
                  <a:gd name="T76" fmla="*/ 14 w 99"/>
                  <a:gd name="T77" fmla="*/ 3 h 96"/>
                  <a:gd name="T78" fmla="*/ 13 w 99"/>
                  <a:gd name="T79" fmla="*/ 3 h 96"/>
                  <a:gd name="T80" fmla="*/ 12 w 99"/>
                  <a:gd name="T81" fmla="*/ 3 h 96"/>
                  <a:gd name="T82" fmla="*/ 11 w 99"/>
                  <a:gd name="T83" fmla="*/ 3 h 96"/>
                  <a:gd name="T84" fmla="*/ 11 w 99"/>
                  <a:gd name="T85" fmla="*/ 2 h 96"/>
                  <a:gd name="T86" fmla="*/ 11 w 99"/>
                  <a:gd name="T87" fmla="*/ 1 h 96"/>
                  <a:gd name="T88" fmla="*/ 12 w 99"/>
                  <a:gd name="T89" fmla="*/ 0 h 96"/>
                  <a:gd name="T90" fmla="*/ 1 w 99"/>
                  <a:gd name="T91" fmla="*/ 9 h 96"/>
                  <a:gd name="T92" fmla="*/ 2 w 99"/>
                  <a:gd name="T93" fmla="*/ 8 h 96"/>
                  <a:gd name="T94" fmla="*/ 3 w 99"/>
                  <a:gd name="T95" fmla="*/ 8 h 96"/>
                  <a:gd name="T96" fmla="*/ 3 w 99"/>
                  <a:gd name="T97" fmla="*/ 9 h 96"/>
                  <a:gd name="T98" fmla="*/ 4 w 99"/>
                  <a:gd name="T99" fmla="*/ 10 h 96"/>
                  <a:gd name="T100" fmla="*/ 4 w 99"/>
                  <a:gd name="T101" fmla="*/ 11 h 96"/>
                  <a:gd name="T102" fmla="*/ 3 w 99"/>
                  <a:gd name="T103" fmla="*/ 11 h 96"/>
                  <a:gd name="T104" fmla="*/ 2 w 99"/>
                  <a:gd name="T105" fmla="*/ 12 h 96"/>
                  <a:gd name="T106" fmla="*/ 1 w 99"/>
                  <a:gd name="T107" fmla="*/ 11 h 96"/>
                  <a:gd name="T108" fmla="*/ 0 w 99"/>
                  <a:gd name="T109" fmla="*/ 11 h 96"/>
                  <a:gd name="T110" fmla="*/ 0 w 99"/>
                  <a:gd name="T111" fmla="*/ 9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9"/>
                  <a:gd name="T169" fmla="*/ 0 h 96"/>
                  <a:gd name="T170" fmla="*/ 99 w 99"/>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9" h="96">
                    <a:moveTo>
                      <a:pt x="17" y="94"/>
                    </a:moveTo>
                    <a:lnTo>
                      <a:pt x="17" y="93"/>
                    </a:lnTo>
                    <a:lnTo>
                      <a:pt x="16" y="93"/>
                    </a:lnTo>
                    <a:lnTo>
                      <a:pt x="16" y="91"/>
                    </a:lnTo>
                    <a:lnTo>
                      <a:pt x="15" y="91"/>
                    </a:lnTo>
                    <a:lnTo>
                      <a:pt x="15" y="90"/>
                    </a:lnTo>
                    <a:lnTo>
                      <a:pt x="15" y="89"/>
                    </a:lnTo>
                    <a:lnTo>
                      <a:pt x="15" y="88"/>
                    </a:lnTo>
                    <a:lnTo>
                      <a:pt x="15" y="87"/>
                    </a:lnTo>
                    <a:lnTo>
                      <a:pt x="15" y="86"/>
                    </a:lnTo>
                    <a:lnTo>
                      <a:pt x="16" y="86"/>
                    </a:lnTo>
                    <a:lnTo>
                      <a:pt x="16" y="85"/>
                    </a:lnTo>
                    <a:lnTo>
                      <a:pt x="17" y="83"/>
                    </a:lnTo>
                    <a:lnTo>
                      <a:pt x="18" y="83"/>
                    </a:lnTo>
                    <a:lnTo>
                      <a:pt x="18" y="82"/>
                    </a:lnTo>
                    <a:lnTo>
                      <a:pt x="20" y="82"/>
                    </a:lnTo>
                    <a:lnTo>
                      <a:pt x="21" y="82"/>
                    </a:lnTo>
                    <a:lnTo>
                      <a:pt x="21" y="81"/>
                    </a:lnTo>
                    <a:lnTo>
                      <a:pt x="22" y="81"/>
                    </a:lnTo>
                    <a:lnTo>
                      <a:pt x="23" y="81"/>
                    </a:lnTo>
                    <a:lnTo>
                      <a:pt x="24" y="82"/>
                    </a:lnTo>
                    <a:lnTo>
                      <a:pt x="25" y="82"/>
                    </a:lnTo>
                    <a:lnTo>
                      <a:pt x="26" y="82"/>
                    </a:lnTo>
                    <a:lnTo>
                      <a:pt x="26" y="83"/>
                    </a:lnTo>
                    <a:lnTo>
                      <a:pt x="28" y="83"/>
                    </a:lnTo>
                    <a:lnTo>
                      <a:pt x="28" y="85"/>
                    </a:lnTo>
                    <a:lnTo>
                      <a:pt x="29" y="85"/>
                    </a:lnTo>
                    <a:lnTo>
                      <a:pt x="29" y="86"/>
                    </a:lnTo>
                    <a:lnTo>
                      <a:pt x="29" y="87"/>
                    </a:lnTo>
                    <a:lnTo>
                      <a:pt x="29" y="88"/>
                    </a:lnTo>
                    <a:lnTo>
                      <a:pt x="29" y="89"/>
                    </a:lnTo>
                    <a:lnTo>
                      <a:pt x="29" y="90"/>
                    </a:lnTo>
                    <a:lnTo>
                      <a:pt x="29" y="91"/>
                    </a:lnTo>
                    <a:lnTo>
                      <a:pt x="28" y="91"/>
                    </a:lnTo>
                    <a:lnTo>
                      <a:pt x="28" y="93"/>
                    </a:lnTo>
                    <a:lnTo>
                      <a:pt x="26" y="94"/>
                    </a:lnTo>
                    <a:lnTo>
                      <a:pt x="25" y="95"/>
                    </a:lnTo>
                    <a:lnTo>
                      <a:pt x="24" y="95"/>
                    </a:lnTo>
                    <a:lnTo>
                      <a:pt x="23" y="95"/>
                    </a:lnTo>
                    <a:lnTo>
                      <a:pt x="22" y="95"/>
                    </a:lnTo>
                    <a:lnTo>
                      <a:pt x="21" y="95"/>
                    </a:lnTo>
                    <a:lnTo>
                      <a:pt x="20" y="95"/>
                    </a:lnTo>
                    <a:lnTo>
                      <a:pt x="18" y="95"/>
                    </a:lnTo>
                    <a:lnTo>
                      <a:pt x="18" y="94"/>
                    </a:lnTo>
                    <a:lnTo>
                      <a:pt x="17" y="94"/>
                    </a:lnTo>
                    <a:close/>
                    <a:moveTo>
                      <a:pt x="79" y="95"/>
                    </a:moveTo>
                    <a:lnTo>
                      <a:pt x="78" y="95"/>
                    </a:lnTo>
                    <a:lnTo>
                      <a:pt x="78" y="96"/>
                    </a:lnTo>
                    <a:lnTo>
                      <a:pt x="77" y="96"/>
                    </a:lnTo>
                    <a:lnTo>
                      <a:pt x="76" y="96"/>
                    </a:lnTo>
                    <a:lnTo>
                      <a:pt x="75" y="96"/>
                    </a:lnTo>
                    <a:lnTo>
                      <a:pt x="74" y="96"/>
                    </a:lnTo>
                    <a:lnTo>
                      <a:pt x="73" y="96"/>
                    </a:lnTo>
                    <a:lnTo>
                      <a:pt x="71" y="96"/>
                    </a:lnTo>
                    <a:lnTo>
                      <a:pt x="71" y="95"/>
                    </a:lnTo>
                    <a:lnTo>
                      <a:pt x="70" y="95"/>
                    </a:lnTo>
                    <a:lnTo>
                      <a:pt x="70" y="94"/>
                    </a:lnTo>
                    <a:lnTo>
                      <a:pt x="69" y="94"/>
                    </a:lnTo>
                    <a:lnTo>
                      <a:pt x="69" y="93"/>
                    </a:lnTo>
                    <a:lnTo>
                      <a:pt x="68" y="93"/>
                    </a:lnTo>
                    <a:lnTo>
                      <a:pt x="68" y="91"/>
                    </a:lnTo>
                    <a:lnTo>
                      <a:pt x="68" y="90"/>
                    </a:lnTo>
                    <a:lnTo>
                      <a:pt x="68" y="89"/>
                    </a:lnTo>
                    <a:lnTo>
                      <a:pt x="68" y="88"/>
                    </a:lnTo>
                    <a:lnTo>
                      <a:pt x="68" y="87"/>
                    </a:lnTo>
                    <a:lnTo>
                      <a:pt x="68" y="86"/>
                    </a:lnTo>
                    <a:lnTo>
                      <a:pt x="69" y="86"/>
                    </a:lnTo>
                    <a:lnTo>
                      <a:pt x="69" y="85"/>
                    </a:lnTo>
                    <a:lnTo>
                      <a:pt x="70" y="85"/>
                    </a:lnTo>
                    <a:lnTo>
                      <a:pt x="70" y="83"/>
                    </a:lnTo>
                    <a:lnTo>
                      <a:pt x="71" y="83"/>
                    </a:lnTo>
                    <a:lnTo>
                      <a:pt x="73" y="82"/>
                    </a:lnTo>
                    <a:lnTo>
                      <a:pt x="74" y="82"/>
                    </a:lnTo>
                    <a:lnTo>
                      <a:pt x="75" y="82"/>
                    </a:lnTo>
                    <a:lnTo>
                      <a:pt x="76" y="82"/>
                    </a:lnTo>
                    <a:lnTo>
                      <a:pt x="77" y="82"/>
                    </a:lnTo>
                    <a:lnTo>
                      <a:pt x="77" y="83"/>
                    </a:lnTo>
                    <a:lnTo>
                      <a:pt x="78" y="83"/>
                    </a:lnTo>
                    <a:lnTo>
                      <a:pt x="79" y="83"/>
                    </a:lnTo>
                    <a:lnTo>
                      <a:pt x="79" y="85"/>
                    </a:lnTo>
                    <a:lnTo>
                      <a:pt x="81" y="85"/>
                    </a:lnTo>
                    <a:lnTo>
                      <a:pt x="81" y="86"/>
                    </a:lnTo>
                    <a:lnTo>
                      <a:pt x="82" y="87"/>
                    </a:lnTo>
                    <a:lnTo>
                      <a:pt x="82" y="88"/>
                    </a:lnTo>
                    <a:lnTo>
                      <a:pt x="82" y="89"/>
                    </a:lnTo>
                    <a:lnTo>
                      <a:pt x="82" y="90"/>
                    </a:lnTo>
                    <a:lnTo>
                      <a:pt x="82" y="91"/>
                    </a:lnTo>
                    <a:lnTo>
                      <a:pt x="82" y="93"/>
                    </a:lnTo>
                    <a:lnTo>
                      <a:pt x="81" y="93"/>
                    </a:lnTo>
                    <a:lnTo>
                      <a:pt x="81" y="94"/>
                    </a:lnTo>
                    <a:lnTo>
                      <a:pt x="79" y="94"/>
                    </a:lnTo>
                    <a:lnTo>
                      <a:pt x="79" y="95"/>
                    </a:lnTo>
                    <a:close/>
                    <a:moveTo>
                      <a:pt x="99" y="37"/>
                    </a:moveTo>
                    <a:lnTo>
                      <a:pt x="99" y="38"/>
                    </a:lnTo>
                    <a:lnTo>
                      <a:pt x="99" y="40"/>
                    </a:lnTo>
                    <a:lnTo>
                      <a:pt x="99" y="41"/>
                    </a:lnTo>
                    <a:lnTo>
                      <a:pt x="99" y="42"/>
                    </a:lnTo>
                    <a:lnTo>
                      <a:pt x="98" y="42"/>
                    </a:lnTo>
                    <a:lnTo>
                      <a:pt x="98" y="43"/>
                    </a:lnTo>
                    <a:lnTo>
                      <a:pt x="98" y="44"/>
                    </a:lnTo>
                    <a:lnTo>
                      <a:pt x="97" y="44"/>
                    </a:lnTo>
                    <a:lnTo>
                      <a:pt x="97" y="45"/>
                    </a:lnTo>
                    <a:lnTo>
                      <a:pt x="96" y="45"/>
                    </a:lnTo>
                    <a:lnTo>
                      <a:pt x="94" y="47"/>
                    </a:lnTo>
                    <a:lnTo>
                      <a:pt x="93" y="47"/>
                    </a:lnTo>
                    <a:lnTo>
                      <a:pt x="92" y="47"/>
                    </a:lnTo>
                    <a:lnTo>
                      <a:pt x="91" y="47"/>
                    </a:lnTo>
                    <a:lnTo>
                      <a:pt x="90" y="47"/>
                    </a:lnTo>
                    <a:lnTo>
                      <a:pt x="89" y="45"/>
                    </a:lnTo>
                    <a:lnTo>
                      <a:pt x="88" y="45"/>
                    </a:lnTo>
                    <a:lnTo>
                      <a:pt x="88" y="44"/>
                    </a:lnTo>
                    <a:lnTo>
                      <a:pt x="86" y="44"/>
                    </a:lnTo>
                    <a:lnTo>
                      <a:pt x="86" y="43"/>
                    </a:lnTo>
                    <a:lnTo>
                      <a:pt x="85" y="43"/>
                    </a:lnTo>
                    <a:lnTo>
                      <a:pt x="85" y="42"/>
                    </a:lnTo>
                    <a:lnTo>
                      <a:pt x="85" y="41"/>
                    </a:lnTo>
                    <a:lnTo>
                      <a:pt x="85" y="40"/>
                    </a:lnTo>
                    <a:lnTo>
                      <a:pt x="85" y="38"/>
                    </a:lnTo>
                    <a:lnTo>
                      <a:pt x="85" y="37"/>
                    </a:lnTo>
                    <a:lnTo>
                      <a:pt x="85" y="36"/>
                    </a:lnTo>
                    <a:lnTo>
                      <a:pt x="86" y="36"/>
                    </a:lnTo>
                    <a:lnTo>
                      <a:pt x="86" y="35"/>
                    </a:lnTo>
                    <a:lnTo>
                      <a:pt x="88" y="35"/>
                    </a:lnTo>
                    <a:lnTo>
                      <a:pt x="88" y="34"/>
                    </a:lnTo>
                    <a:lnTo>
                      <a:pt x="89" y="34"/>
                    </a:lnTo>
                    <a:lnTo>
                      <a:pt x="89" y="33"/>
                    </a:lnTo>
                    <a:lnTo>
                      <a:pt x="90" y="33"/>
                    </a:lnTo>
                    <a:lnTo>
                      <a:pt x="91" y="33"/>
                    </a:lnTo>
                    <a:lnTo>
                      <a:pt x="92" y="33"/>
                    </a:lnTo>
                    <a:lnTo>
                      <a:pt x="93" y="33"/>
                    </a:lnTo>
                    <a:lnTo>
                      <a:pt x="94" y="33"/>
                    </a:lnTo>
                    <a:lnTo>
                      <a:pt x="96" y="33"/>
                    </a:lnTo>
                    <a:lnTo>
                      <a:pt x="96" y="34"/>
                    </a:lnTo>
                    <a:lnTo>
                      <a:pt x="97" y="34"/>
                    </a:lnTo>
                    <a:lnTo>
                      <a:pt x="97" y="35"/>
                    </a:lnTo>
                    <a:lnTo>
                      <a:pt x="98" y="35"/>
                    </a:lnTo>
                    <a:lnTo>
                      <a:pt x="98" y="36"/>
                    </a:lnTo>
                    <a:lnTo>
                      <a:pt x="99" y="37"/>
                    </a:lnTo>
                    <a:close/>
                    <a:moveTo>
                      <a:pt x="50" y="0"/>
                    </a:moveTo>
                    <a:lnTo>
                      <a:pt x="51" y="0"/>
                    </a:lnTo>
                    <a:lnTo>
                      <a:pt x="52" y="0"/>
                    </a:lnTo>
                    <a:lnTo>
                      <a:pt x="52" y="2"/>
                    </a:lnTo>
                    <a:lnTo>
                      <a:pt x="53" y="2"/>
                    </a:lnTo>
                    <a:lnTo>
                      <a:pt x="54" y="2"/>
                    </a:lnTo>
                    <a:lnTo>
                      <a:pt x="54" y="3"/>
                    </a:lnTo>
                    <a:lnTo>
                      <a:pt x="55" y="3"/>
                    </a:lnTo>
                    <a:lnTo>
                      <a:pt x="55" y="4"/>
                    </a:lnTo>
                    <a:lnTo>
                      <a:pt x="56" y="4"/>
                    </a:lnTo>
                    <a:lnTo>
                      <a:pt x="56" y="5"/>
                    </a:lnTo>
                    <a:lnTo>
                      <a:pt x="56" y="6"/>
                    </a:lnTo>
                    <a:lnTo>
                      <a:pt x="56" y="7"/>
                    </a:lnTo>
                    <a:lnTo>
                      <a:pt x="56" y="9"/>
                    </a:lnTo>
                    <a:lnTo>
                      <a:pt x="56" y="10"/>
                    </a:lnTo>
                    <a:lnTo>
                      <a:pt x="56" y="11"/>
                    </a:lnTo>
                    <a:lnTo>
                      <a:pt x="55" y="12"/>
                    </a:lnTo>
                    <a:lnTo>
                      <a:pt x="55" y="13"/>
                    </a:lnTo>
                    <a:lnTo>
                      <a:pt x="54" y="13"/>
                    </a:lnTo>
                    <a:lnTo>
                      <a:pt x="53" y="14"/>
                    </a:lnTo>
                    <a:lnTo>
                      <a:pt x="52" y="14"/>
                    </a:lnTo>
                    <a:lnTo>
                      <a:pt x="51" y="14"/>
                    </a:lnTo>
                    <a:lnTo>
                      <a:pt x="50" y="14"/>
                    </a:lnTo>
                    <a:lnTo>
                      <a:pt x="48" y="14"/>
                    </a:lnTo>
                    <a:lnTo>
                      <a:pt x="47" y="14"/>
                    </a:lnTo>
                    <a:lnTo>
                      <a:pt x="46" y="14"/>
                    </a:lnTo>
                    <a:lnTo>
                      <a:pt x="46" y="13"/>
                    </a:lnTo>
                    <a:lnTo>
                      <a:pt x="45" y="13"/>
                    </a:lnTo>
                    <a:lnTo>
                      <a:pt x="45" y="12"/>
                    </a:lnTo>
                    <a:lnTo>
                      <a:pt x="44" y="12"/>
                    </a:lnTo>
                    <a:lnTo>
                      <a:pt x="44" y="11"/>
                    </a:lnTo>
                    <a:lnTo>
                      <a:pt x="43" y="10"/>
                    </a:lnTo>
                    <a:lnTo>
                      <a:pt x="43" y="9"/>
                    </a:lnTo>
                    <a:lnTo>
                      <a:pt x="43" y="7"/>
                    </a:lnTo>
                    <a:lnTo>
                      <a:pt x="43" y="6"/>
                    </a:lnTo>
                    <a:lnTo>
                      <a:pt x="43" y="5"/>
                    </a:lnTo>
                    <a:lnTo>
                      <a:pt x="44" y="5"/>
                    </a:lnTo>
                    <a:lnTo>
                      <a:pt x="44" y="4"/>
                    </a:lnTo>
                    <a:lnTo>
                      <a:pt x="45" y="3"/>
                    </a:lnTo>
                    <a:lnTo>
                      <a:pt x="46" y="2"/>
                    </a:lnTo>
                    <a:lnTo>
                      <a:pt x="47" y="2"/>
                    </a:lnTo>
                    <a:lnTo>
                      <a:pt x="48" y="0"/>
                    </a:lnTo>
                    <a:lnTo>
                      <a:pt x="50" y="0"/>
                    </a:lnTo>
                    <a:close/>
                    <a:moveTo>
                      <a:pt x="0" y="35"/>
                    </a:moveTo>
                    <a:lnTo>
                      <a:pt x="1" y="34"/>
                    </a:lnTo>
                    <a:lnTo>
                      <a:pt x="1" y="33"/>
                    </a:lnTo>
                    <a:lnTo>
                      <a:pt x="2" y="33"/>
                    </a:lnTo>
                    <a:lnTo>
                      <a:pt x="3" y="32"/>
                    </a:lnTo>
                    <a:lnTo>
                      <a:pt x="5" y="32"/>
                    </a:lnTo>
                    <a:lnTo>
                      <a:pt x="6" y="32"/>
                    </a:lnTo>
                    <a:lnTo>
                      <a:pt x="7" y="30"/>
                    </a:lnTo>
                    <a:lnTo>
                      <a:pt x="7" y="32"/>
                    </a:lnTo>
                    <a:lnTo>
                      <a:pt x="8" y="32"/>
                    </a:lnTo>
                    <a:lnTo>
                      <a:pt x="9" y="32"/>
                    </a:lnTo>
                    <a:lnTo>
                      <a:pt x="10" y="32"/>
                    </a:lnTo>
                    <a:lnTo>
                      <a:pt x="10" y="33"/>
                    </a:lnTo>
                    <a:lnTo>
                      <a:pt x="11" y="33"/>
                    </a:lnTo>
                    <a:lnTo>
                      <a:pt x="11" y="34"/>
                    </a:lnTo>
                    <a:lnTo>
                      <a:pt x="13" y="34"/>
                    </a:lnTo>
                    <a:lnTo>
                      <a:pt x="13" y="35"/>
                    </a:lnTo>
                    <a:lnTo>
                      <a:pt x="14" y="36"/>
                    </a:lnTo>
                    <a:lnTo>
                      <a:pt x="14" y="37"/>
                    </a:lnTo>
                    <a:lnTo>
                      <a:pt x="14" y="38"/>
                    </a:lnTo>
                    <a:lnTo>
                      <a:pt x="14" y="40"/>
                    </a:lnTo>
                    <a:lnTo>
                      <a:pt x="14" y="41"/>
                    </a:lnTo>
                    <a:lnTo>
                      <a:pt x="13" y="41"/>
                    </a:lnTo>
                    <a:lnTo>
                      <a:pt x="13" y="42"/>
                    </a:lnTo>
                    <a:lnTo>
                      <a:pt x="11" y="43"/>
                    </a:lnTo>
                    <a:lnTo>
                      <a:pt x="10" y="44"/>
                    </a:lnTo>
                    <a:lnTo>
                      <a:pt x="9" y="44"/>
                    </a:lnTo>
                    <a:lnTo>
                      <a:pt x="8" y="44"/>
                    </a:lnTo>
                    <a:lnTo>
                      <a:pt x="8" y="45"/>
                    </a:lnTo>
                    <a:lnTo>
                      <a:pt x="7" y="45"/>
                    </a:lnTo>
                    <a:lnTo>
                      <a:pt x="6" y="45"/>
                    </a:lnTo>
                    <a:lnTo>
                      <a:pt x="5" y="44"/>
                    </a:lnTo>
                    <a:lnTo>
                      <a:pt x="3" y="44"/>
                    </a:lnTo>
                    <a:lnTo>
                      <a:pt x="2" y="44"/>
                    </a:lnTo>
                    <a:lnTo>
                      <a:pt x="2" y="43"/>
                    </a:lnTo>
                    <a:lnTo>
                      <a:pt x="1" y="43"/>
                    </a:lnTo>
                    <a:lnTo>
                      <a:pt x="1" y="42"/>
                    </a:lnTo>
                    <a:lnTo>
                      <a:pt x="0" y="42"/>
                    </a:lnTo>
                    <a:lnTo>
                      <a:pt x="0" y="41"/>
                    </a:lnTo>
                    <a:lnTo>
                      <a:pt x="0" y="40"/>
                    </a:lnTo>
                    <a:lnTo>
                      <a:pt x="0" y="38"/>
                    </a:lnTo>
                    <a:lnTo>
                      <a:pt x="0" y="37"/>
                    </a:lnTo>
                    <a:lnTo>
                      <a:pt x="0" y="36"/>
                    </a:lnTo>
                    <a:lnTo>
                      <a:pt x="0" y="35"/>
                    </a:lnTo>
                    <a:close/>
                  </a:path>
                </a:pathLst>
              </a:custGeom>
              <a:solidFill>
                <a:srgbClr val="7F7F7F"/>
              </a:solidFill>
              <a:ln w="9525">
                <a:noFill/>
                <a:round/>
                <a:headEnd/>
                <a:tailEnd/>
              </a:ln>
            </p:spPr>
            <p:txBody>
              <a:bodyPr/>
              <a:lstStyle/>
              <a:p>
                <a:endParaRPr lang="en-GB"/>
              </a:p>
            </p:txBody>
          </p:sp>
          <p:sp>
            <p:nvSpPr>
              <p:cNvPr id="620" name="Freeform 533"/>
              <p:cNvSpPr>
                <a:spLocks/>
              </p:cNvSpPr>
              <p:nvPr/>
            </p:nvSpPr>
            <p:spPr bwMode="auto">
              <a:xfrm>
                <a:off x="3323" y="2241"/>
                <a:ext cx="7" cy="7"/>
              </a:xfrm>
              <a:custGeom>
                <a:avLst/>
                <a:gdLst>
                  <a:gd name="T0" fmla="*/ 1 w 14"/>
                  <a:gd name="T1" fmla="*/ 4 h 14"/>
                  <a:gd name="T2" fmla="*/ 1 w 14"/>
                  <a:gd name="T3" fmla="*/ 3 h 14"/>
                  <a:gd name="T4" fmla="*/ 1 w 14"/>
                  <a:gd name="T5" fmla="*/ 3 h 14"/>
                  <a:gd name="T6" fmla="*/ 1 w 14"/>
                  <a:gd name="T7" fmla="*/ 3 h 14"/>
                  <a:gd name="T8" fmla="*/ 0 w 14"/>
                  <a:gd name="T9" fmla="*/ 3 h 14"/>
                  <a:gd name="T10" fmla="*/ 0 w 14"/>
                  <a:gd name="T11" fmla="*/ 3 h 14"/>
                  <a:gd name="T12" fmla="*/ 0 w 14"/>
                  <a:gd name="T13" fmla="*/ 2 h 14"/>
                  <a:gd name="T14" fmla="*/ 0 w 14"/>
                  <a:gd name="T15" fmla="*/ 2 h 14"/>
                  <a:gd name="T16" fmla="*/ 0 w 14"/>
                  <a:gd name="T17" fmla="*/ 2 h 14"/>
                  <a:gd name="T18" fmla="*/ 0 w 14"/>
                  <a:gd name="T19" fmla="*/ 2 h 14"/>
                  <a:gd name="T20" fmla="*/ 1 w 14"/>
                  <a:gd name="T21" fmla="*/ 2 h 14"/>
                  <a:gd name="T22" fmla="*/ 1 w 14"/>
                  <a:gd name="T23" fmla="*/ 1 h 14"/>
                  <a:gd name="T24" fmla="*/ 1 w 14"/>
                  <a:gd name="T25" fmla="*/ 1 h 14"/>
                  <a:gd name="T26" fmla="*/ 1 w 14"/>
                  <a:gd name="T27" fmla="*/ 1 h 14"/>
                  <a:gd name="T28" fmla="*/ 1 w 14"/>
                  <a:gd name="T29" fmla="*/ 1 h 14"/>
                  <a:gd name="T30" fmla="*/ 2 w 14"/>
                  <a:gd name="T31" fmla="*/ 1 h 14"/>
                  <a:gd name="T32" fmla="*/ 2 w 14"/>
                  <a:gd name="T33" fmla="*/ 1 h 14"/>
                  <a:gd name="T34" fmla="*/ 2 w 14"/>
                  <a:gd name="T35" fmla="*/ 0 h 14"/>
                  <a:gd name="T36" fmla="*/ 2 w 14"/>
                  <a:gd name="T37" fmla="*/ 0 h 14"/>
                  <a:gd name="T38" fmla="*/ 2 w 14"/>
                  <a:gd name="T39" fmla="*/ 0 h 14"/>
                  <a:gd name="T40" fmla="*/ 3 w 14"/>
                  <a:gd name="T41" fmla="*/ 1 h 14"/>
                  <a:gd name="T42" fmla="*/ 3 w 14"/>
                  <a:gd name="T43" fmla="*/ 1 h 14"/>
                  <a:gd name="T44" fmla="*/ 3 w 14"/>
                  <a:gd name="T45" fmla="*/ 1 h 14"/>
                  <a:gd name="T46" fmla="*/ 3 w 14"/>
                  <a:gd name="T47" fmla="*/ 1 h 14"/>
                  <a:gd name="T48" fmla="*/ 4 w 14"/>
                  <a:gd name="T49" fmla="*/ 1 h 14"/>
                  <a:gd name="T50" fmla="*/ 4 w 14"/>
                  <a:gd name="T51" fmla="*/ 1 h 14"/>
                  <a:gd name="T52" fmla="*/ 4 w 14"/>
                  <a:gd name="T53" fmla="*/ 1 h 14"/>
                  <a:gd name="T54" fmla="*/ 4 w 14"/>
                  <a:gd name="T55" fmla="*/ 2 h 14"/>
                  <a:gd name="T56" fmla="*/ 4 w 14"/>
                  <a:gd name="T57" fmla="*/ 2 h 14"/>
                  <a:gd name="T58" fmla="*/ 4 w 14"/>
                  <a:gd name="T59" fmla="*/ 2 h 14"/>
                  <a:gd name="T60" fmla="*/ 4 w 14"/>
                  <a:gd name="T61" fmla="*/ 2 h 14"/>
                  <a:gd name="T62" fmla="*/ 4 w 14"/>
                  <a:gd name="T63" fmla="*/ 3 h 14"/>
                  <a:gd name="T64" fmla="*/ 4 w 14"/>
                  <a:gd name="T65" fmla="*/ 3 h 14"/>
                  <a:gd name="T66" fmla="*/ 4 w 14"/>
                  <a:gd name="T67" fmla="*/ 3 h 14"/>
                  <a:gd name="T68" fmla="*/ 4 w 14"/>
                  <a:gd name="T69" fmla="*/ 3 h 14"/>
                  <a:gd name="T70" fmla="*/ 3 w 14"/>
                  <a:gd name="T71" fmla="*/ 4 h 14"/>
                  <a:gd name="T72" fmla="*/ 3 w 14"/>
                  <a:gd name="T73" fmla="*/ 4 h 14"/>
                  <a:gd name="T74" fmla="*/ 3 w 14"/>
                  <a:gd name="T75" fmla="*/ 4 h 14"/>
                  <a:gd name="T76" fmla="*/ 2 w 14"/>
                  <a:gd name="T77" fmla="*/ 4 h 14"/>
                  <a:gd name="T78" fmla="*/ 2 w 14"/>
                  <a:gd name="T79" fmla="*/ 4 h 14"/>
                  <a:gd name="T80" fmla="*/ 2 w 14"/>
                  <a:gd name="T81" fmla="*/ 4 h 14"/>
                  <a:gd name="T82" fmla="*/ 2 w 14"/>
                  <a:gd name="T83" fmla="*/ 4 h 14"/>
                  <a:gd name="T84" fmla="*/ 1 w 14"/>
                  <a:gd name="T85" fmla="*/ 4 h 14"/>
                  <a:gd name="T86" fmla="*/ 1 w 14"/>
                  <a:gd name="T87" fmla="*/ 4 h 14"/>
                  <a:gd name="T88" fmla="*/ 1 w 14"/>
                  <a:gd name="T89" fmla="*/ 4 h 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
                  <a:gd name="T136" fmla="*/ 0 h 14"/>
                  <a:gd name="T137" fmla="*/ 14 w 14"/>
                  <a:gd name="T138" fmla="*/ 14 h 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 h="14">
                    <a:moveTo>
                      <a:pt x="2" y="13"/>
                    </a:moveTo>
                    <a:lnTo>
                      <a:pt x="2" y="12"/>
                    </a:lnTo>
                    <a:lnTo>
                      <a:pt x="1" y="12"/>
                    </a:lnTo>
                    <a:lnTo>
                      <a:pt x="1" y="10"/>
                    </a:lnTo>
                    <a:lnTo>
                      <a:pt x="0" y="10"/>
                    </a:lnTo>
                    <a:lnTo>
                      <a:pt x="0" y="9"/>
                    </a:lnTo>
                    <a:lnTo>
                      <a:pt x="0" y="8"/>
                    </a:lnTo>
                    <a:lnTo>
                      <a:pt x="0" y="7"/>
                    </a:lnTo>
                    <a:lnTo>
                      <a:pt x="0" y="6"/>
                    </a:lnTo>
                    <a:lnTo>
                      <a:pt x="0" y="5"/>
                    </a:lnTo>
                    <a:lnTo>
                      <a:pt x="1" y="5"/>
                    </a:lnTo>
                    <a:lnTo>
                      <a:pt x="1" y="4"/>
                    </a:lnTo>
                    <a:lnTo>
                      <a:pt x="2" y="2"/>
                    </a:lnTo>
                    <a:lnTo>
                      <a:pt x="3" y="2"/>
                    </a:lnTo>
                    <a:lnTo>
                      <a:pt x="3" y="1"/>
                    </a:lnTo>
                    <a:lnTo>
                      <a:pt x="5" y="1"/>
                    </a:lnTo>
                    <a:lnTo>
                      <a:pt x="6" y="1"/>
                    </a:lnTo>
                    <a:lnTo>
                      <a:pt x="6" y="0"/>
                    </a:lnTo>
                    <a:lnTo>
                      <a:pt x="7" y="0"/>
                    </a:lnTo>
                    <a:lnTo>
                      <a:pt x="8" y="0"/>
                    </a:lnTo>
                    <a:lnTo>
                      <a:pt x="9" y="1"/>
                    </a:lnTo>
                    <a:lnTo>
                      <a:pt x="10" y="1"/>
                    </a:lnTo>
                    <a:lnTo>
                      <a:pt x="11" y="1"/>
                    </a:lnTo>
                    <a:lnTo>
                      <a:pt x="11" y="2"/>
                    </a:lnTo>
                    <a:lnTo>
                      <a:pt x="13" y="2"/>
                    </a:lnTo>
                    <a:lnTo>
                      <a:pt x="13" y="4"/>
                    </a:lnTo>
                    <a:lnTo>
                      <a:pt x="14" y="4"/>
                    </a:lnTo>
                    <a:lnTo>
                      <a:pt x="14" y="5"/>
                    </a:lnTo>
                    <a:lnTo>
                      <a:pt x="14" y="6"/>
                    </a:lnTo>
                    <a:lnTo>
                      <a:pt x="14" y="7"/>
                    </a:lnTo>
                    <a:lnTo>
                      <a:pt x="14" y="8"/>
                    </a:lnTo>
                    <a:lnTo>
                      <a:pt x="14" y="9"/>
                    </a:lnTo>
                    <a:lnTo>
                      <a:pt x="14" y="10"/>
                    </a:lnTo>
                    <a:lnTo>
                      <a:pt x="13" y="10"/>
                    </a:lnTo>
                    <a:lnTo>
                      <a:pt x="13" y="12"/>
                    </a:lnTo>
                    <a:lnTo>
                      <a:pt x="11" y="13"/>
                    </a:lnTo>
                    <a:lnTo>
                      <a:pt x="10" y="14"/>
                    </a:lnTo>
                    <a:lnTo>
                      <a:pt x="9" y="14"/>
                    </a:lnTo>
                    <a:lnTo>
                      <a:pt x="8" y="14"/>
                    </a:lnTo>
                    <a:lnTo>
                      <a:pt x="7" y="14"/>
                    </a:lnTo>
                    <a:lnTo>
                      <a:pt x="6" y="14"/>
                    </a:lnTo>
                    <a:lnTo>
                      <a:pt x="5" y="14"/>
                    </a:lnTo>
                    <a:lnTo>
                      <a:pt x="3" y="14"/>
                    </a:lnTo>
                    <a:lnTo>
                      <a:pt x="3" y="13"/>
                    </a:lnTo>
                    <a:lnTo>
                      <a:pt x="2" y="13"/>
                    </a:lnTo>
                  </a:path>
                </a:pathLst>
              </a:custGeom>
              <a:noFill/>
              <a:ln w="0">
                <a:solidFill>
                  <a:srgbClr val="000000"/>
                </a:solidFill>
                <a:prstDash val="solid"/>
                <a:round/>
                <a:headEnd/>
                <a:tailEnd/>
              </a:ln>
            </p:spPr>
            <p:txBody>
              <a:bodyPr/>
              <a:lstStyle/>
              <a:p>
                <a:endParaRPr lang="en-GB"/>
              </a:p>
            </p:txBody>
          </p:sp>
          <p:sp>
            <p:nvSpPr>
              <p:cNvPr id="621" name="Freeform 534"/>
              <p:cNvSpPr>
                <a:spLocks/>
              </p:cNvSpPr>
              <p:nvPr/>
            </p:nvSpPr>
            <p:spPr bwMode="auto">
              <a:xfrm>
                <a:off x="3349" y="2242"/>
                <a:ext cx="7" cy="7"/>
              </a:xfrm>
              <a:custGeom>
                <a:avLst/>
                <a:gdLst>
                  <a:gd name="T0" fmla="*/ 3 w 14"/>
                  <a:gd name="T1" fmla="*/ 4 h 14"/>
                  <a:gd name="T2" fmla="*/ 3 w 14"/>
                  <a:gd name="T3" fmla="*/ 4 h 14"/>
                  <a:gd name="T4" fmla="*/ 3 w 14"/>
                  <a:gd name="T5" fmla="*/ 4 h 14"/>
                  <a:gd name="T6" fmla="*/ 3 w 14"/>
                  <a:gd name="T7" fmla="*/ 4 h 14"/>
                  <a:gd name="T8" fmla="*/ 2 w 14"/>
                  <a:gd name="T9" fmla="*/ 4 h 14"/>
                  <a:gd name="T10" fmla="*/ 2 w 14"/>
                  <a:gd name="T11" fmla="*/ 4 h 14"/>
                  <a:gd name="T12" fmla="*/ 2 w 14"/>
                  <a:gd name="T13" fmla="*/ 4 h 14"/>
                  <a:gd name="T14" fmla="*/ 2 w 14"/>
                  <a:gd name="T15" fmla="*/ 4 h 14"/>
                  <a:gd name="T16" fmla="*/ 1 w 14"/>
                  <a:gd name="T17" fmla="*/ 4 h 14"/>
                  <a:gd name="T18" fmla="*/ 1 w 14"/>
                  <a:gd name="T19" fmla="*/ 4 h 14"/>
                  <a:gd name="T20" fmla="*/ 1 w 14"/>
                  <a:gd name="T21" fmla="*/ 4 h 14"/>
                  <a:gd name="T22" fmla="*/ 1 w 14"/>
                  <a:gd name="T23" fmla="*/ 3 h 14"/>
                  <a:gd name="T24" fmla="*/ 1 w 14"/>
                  <a:gd name="T25" fmla="*/ 3 h 14"/>
                  <a:gd name="T26" fmla="*/ 1 w 14"/>
                  <a:gd name="T27" fmla="*/ 3 h 14"/>
                  <a:gd name="T28" fmla="*/ 0 w 14"/>
                  <a:gd name="T29" fmla="*/ 3 h 14"/>
                  <a:gd name="T30" fmla="*/ 0 w 14"/>
                  <a:gd name="T31" fmla="*/ 3 h 14"/>
                  <a:gd name="T32" fmla="*/ 0 w 14"/>
                  <a:gd name="T33" fmla="*/ 2 h 14"/>
                  <a:gd name="T34" fmla="*/ 0 w 14"/>
                  <a:gd name="T35" fmla="*/ 2 h 14"/>
                  <a:gd name="T36" fmla="*/ 0 w 14"/>
                  <a:gd name="T37" fmla="*/ 2 h 14"/>
                  <a:gd name="T38" fmla="*/ 0 w 14"/>
                  <a:gd name="T39" fmla="*/ 2 h 14"/>
                  <a:gd name="T40" fmla="*/ 0 w 14"/>
                  <a:gd name="T41" fmla="*/ 1 h 14"/>
                  <a:gd name="T42" fmla="*/ 1 w 14"/>
                  <a:gd name="T43" fmla="*/ 1 h 14"/>
                  <a:gd name="T44" fmla="*/ 1 w 14"/>
                  <a:gd name="T45" fmla="*/ 1 h 14"/>
                  <a:gd name="T46" fmla="*/ 1 w 14"/>
                  <a:gd name="T47" fmla="*/ 1 h 14"/>
                  <a:gd name="T48" fmla="*/ 1 w 14"/>
                  <a:gd name="T49" fmla="*/ 1 h 14"/>
                  <a:gd name="T50" fmla="*/ 1 w 14"/>
                  <a:gd name="T51" fmla="*/ 1 h 14"/>
                  <a:gd name="T52" fmla="*/ 2 w 14"/>
                  <a:gd name="T53" fmla="*/ 0 h 14"/>
                  <a:gd name="T54" fmla="*/ 2 w 14"/>
                  <a:gd name="T55" fmla="*/ 0 h 14"/>
                  <a:gd name="T56" fmla="*/ 2 w 14"/>
                  <a:gd name="T57" fmla="*/ 0 h 14"/>
                  <a:gd name="T58" fmla="*/ 2 w 14"/>
                  <a:gd name="T59" fmla="*/ 0 h 14"/>
                  <a:gd name="T60" fmla="*/ 3 w 14"/>
                  <a:gd name="T61" fmla="*/ 0 h 14"/>
                  <a:gd name="T62" fmla="*/ 3 w 14"/>
                  <a:gd name="T63" fmla="*/ 1 h 14"/>
                  <a:gd name="T64" fmla="*/ 3 w 14"/>
                  <a:gd name="T65" fmla="*/ 1 h 14"/>
                  <a:gd name="T66" fmla="*/ 3 w 14"/>
                  <a:gd name="T67" fmla="*/ 1 h 14"/>
                  <a:gd name="T68" fmla="*/ 3 w 14"/>
                  <a:gd name="T69" fmla="*/ 1 h 14"/>
                  <a:gd name="T70" fmla="*/ 4 w 14"/>
                  <a:gd name="T71" fmla="*/ 1 h 14"/>
                  <a:gd name="T72" fmla="*/ 4 w 14"/>
                  <a:gd name="T73" fmla="*/ 1 h 14"/>
                  <a:gd name="T74" fmla="*/ 4 w 14"/>
                  <a:gd name="T75" fmla="*/ 2 h 14"/>
                  <a:gd name="T76" fmla="*/ 4 w 14"/>
                  <a:gd name="T77" fmla="*/ 2 h 14"/>
                  <a:gd name="T78" fmla="*/ 4 w 14"/>
                  <a:gd name="T79" fmla="*/ 2 h 14"/>
                  <a:gd name="T80" fmla="*/ 4 w 14"/>
                  <a:gd name="T81" fmla="*/ 2 h 14"/>
                  <a:gd name="T82" fmla="*/ 4 w 14"/>
                  <a:gd name="T83" fmla="*/ 3 h 14"/>
                  <a:gd name="T84" fmla="*/ 4 w 14"/>
                  <a:gd name="T85" fmla="*/ 3 h 14"/>
                  <a:gd name="T86" fmla="*/ 4 w 14"/>
                  <a:gd name="T87" fmla="*/ 3 h 14"/>
                  <a:gd name="T88" fmla="*/ 4 w 14"/>
                  <a:gd name="T89" fmla="*/ 3 h 14"/>
                  <a:gd name="T90" fmla="*/ 3 w 14"/>
                  <a:gd name="T91" fmla="*/ 3 h 14"/>
                  <a:gd name="T92" fmla="*/ 3 w 14"/>
                  <a:gd name="T93" fmla="*/ 4 h 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
                  <a:gd name="T142" fmla="*/ 0 h 14"/>
                  <a:gd name="T143" fmla="*/ 14 w 14"/>
                  <a:gd name="T144" fmla="*/ 14 h 1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 h="14">
                    <a:moveTo>
                      <a:pt x="11" y="13"/>
                    </a:moveTo>
                    <a:lnTo>
                      <a:pt x="10" y="13"/>
                    </a:lnTo>
                    <a:lnTo>
                      <a:pt x="10" y="14"/>
                    </a:lnTo>
                    <a:lnTo>
                      <a:pt x="9" y="14"/>
                    </a:lnTo>
                    <a:lnTo>
                      <a:pt x="8" y="14"/>
                    </a:lnTo>
                    <a:lnTo>
                      <a:pt x="7" y="14"/>
                    </a:lnTo>
                    <a:lnTo>
                      <a:pt x="6" y="14"/>
                    </a:lnTo>
                    <a:lnTo>
                      <a:pt x="5" y="14"/>
                    </a:lnTo>
                    <a:lnTo>
                      <a:pt x="3" y="14"/>
                    </a:lnTo>
                    <a:lnTo>
                      <a:pt x="3" y="13"/>
                    </a:lnTo>
                    <a:lnTo>
                      <a:pt x="2" y="13"/>
                    </a:lnTo>
                    <a:lnTo>
                      <a:pt x="2" y="12"/>
                    </a:lnTo>
                    <a:lnTo>
                      <a:pt x="1" y="12"/>
                    </a:lnTo>
                    <a:lnTo>
                      <a:pt x="1" y="11"/>
                    </a:lnTo>
                    <a:lnTo>
                      <a:pt x="0" y="11"/>
                    </a:lnTo>
                    <a:lnTo>
                      <a:pt x="0" y="9"/>
                    </a:lnTo>
                    <a:lnTo>
                      <a:pt x="0" y="8"/>
                    </a:lnTo>
                    <a:lnTo>
                      <a:pt x="0" y="7"/>
                    </a:lnTo>
                    <a:lnTo>
                      <a:pt x="0" y="6"/>
                    </a:lnTo>
                    <a:lnTo>
                      <a:pt x="0" y="5"/>
                    </a:lnTo>
                    <a:lnTo>
                      <a:pt x="0" y="4"/>
                    </a:lnTo>
                    <a:lnTo>
                      <a:pt x="1" y="4"/>
                    </a:lnTo>
                    <a:lnTo>
                      <a:pt x="1" y="3"/>
                    </a:lnTo>
                    <a:lnTo>
                      <a:pt x="2" y="3"/>
                    </a:lnTo>
                    <a:lnTo>
                      <a:pt x="2" y="1"/>
                    </a:lnTo>
                    <a:lnTo>
                      <a:pt x="3" y="1"/>
                    </a:lnTo>
                    <a:lnTo>
                      <a:pt x="5" y="0"/>
                    </a:lnTo>
                    <a:lnTo>
                      <a:pt x="6" y="0"/>
                    </a:lnTo>
                    <a:lnTo>
                      <a:pt x="7" y="0"/>
                    </a:lnTo>
                    <a:lnTo>
                      <a:pt x="8" y="0"/>
                    </a:lnTo>
                    <a:lnTo>
                      <a:pt x="9" y="0"/>
                    </a:lnTo>
                    <a:lnTo>
                      <a:pt x="9" y="1"/>
                    </a:lnTo>
                    <a:lnTo>
                      <a:pt x="10" y="1"/>
                    </a:lnTo>
                    <a:lnTo>
                      <a:pt x="11" y="1"/>
                    </a:lnTo>
                    <a:lnTo>
                      <a:pt x="11" y="3"/>
                    </a:lnTo>
                    <a:lnTo>
                      <a:pt x="13" y="3"/>
                    </a:lnTo>
                    <a:lnTo>
                      <a:pt x="13" y="4"/>
                    </a:lnTo>
                    <a:lnTo>
                      <a:pt x="14" y="5"/>
                    </a:lnTo>
                    <a:lnTo>
                      <a:pt x="14" y="6"/>
                    </a:lnTo>
                    <a:lnTo>
                      <a:pt x="14" y="7"/>
                    </a:lnTo>
                    <a:lnTo>
                      <a:pt x="14" y="8"/>
                    </a:lnTo>
                    <a:lnTo>
                      <a:pt x="14" y="9"/>
                    </a:lnTo>
                    <a:lnTo>
                      <a:pt x="14" y="11"/>
                    </a:lnTo>
                    <a:lnTo>
                      <a:pt x="13" y="11"/>
                    </a:lnTo>
                    <a:lnTo>
                      <a:pt x="13" y="12"/>
                    </a:lnTo>
                    <a:lnTo>
                      <a:pt x="11" y="12"/>
                    </a:lnTo>
                    <a:lnTo>
                      <a:pt x="11" y="13"/>
                    </a:lnTo>
                  </a:path>
                </a:pathLst>
              </a:custGeom>
              <a:noFill/>
              <a:ln w="0">
                <a:solidFill>
                  <a:srgbClr val="000000"/>
                </a:solidFill>
                <a:prstDash val="solid"/>
                <a:round/>
                <a:headEnd/>
                <a:tailEnd/>
              </a:ln>
            </p:spPr>
            <p:txBody>
              <a:bodyPr/>
              <a:lstStyle/>
              <a:p>
                <a:endParaRPr lang="en-GB"/>
              </a:p>
            </p:txBody>
          </p:sp>
          <p:sp>
            <p:nvSpPr>
              <p:cNvPr id="622" name="Freeform 535"/>
              <p:cNvSpPr>
                <a:spLocks/>
              </p:cNvSpPr>
              <p:nvPr/>
            </p:nvSpPr>
            <p:spPr bwMode="auto">
              <a:xfrm>
                <a:off x="3358" y="2217"/>
                <a:ext cx="7" cy="7"/>
              </a:xfrm>
              <a:custGeom>
                <a:avLst/>
                <a:gdLst>
                  <a:gd name="T0" fmla="*/ 4 w 14"/>
                  <a:gd name="T1" fmla="*/ 1 h 14"/>
                  <a:gd name="T2" fmla="*/ 4 w 14"/>
                  <a:gd name="T3" fmla="*/ 2 h 14"/>
                  <a:gd name="T4" fmla="*/ 4 w 14"/>
                  <a:gd name="T5" fmla="*/ 2 h 14"/>
                  <a:gd name="T6" fmla="*/ 4 w 14"/>
                  <a:gd name="T7" fmla="*/ 2 h 14"/>
                  <a:gd name="T8" fmla="*/ 4 w 14"/>
                  <a:gd name="T9" fmla="*/ 3 h 14"/>
                  <a:gd name="T10" fmla="*/ 4 w 14"/>
                  <a:gd name="T11" fmla="*/ 3 h 14"/>
                  <a:gd name="T12" fmla="*/ 4 w 14"/>
                  <a:gd name="T13" fmla="*/ 3 h 14"/>
                  <a:gd name="T14" fmla="*/ 4 w 14"/>
                  <a:gd name="T15" fmla="*/ 3 h 14"/>
                  <a:gd name="T16" fmla="*/ 3 w 14"/>
                  <a:gd name="T17" fmla="*/ 3 h 14"/>
                  <a:gd name="T18" fmla="*/ 3 w 14"/>
                  <a:gd name="T19" fmla="*/ 3 h 14"/>
                  <a:gd name="T20" fmla="*/ 3 w 14"/>
                  <a:gd name="T21" fmla="*/ 3 h 14"/>
                  <a:gd name="T22" fmla="*/ 3 w 14"/>
                  <a:gd name="T23" fmla="*/ 4 h 14"/>
                  <a:gd name="T24" fmla="*/ 2 w 14"/>
                  <a:gd name="T25" fmla="*/ 4 h 14"/>
                  <a:gd name="T26" fmla="*/ 2 w 14"/>
                  <a:gd name="T27" fmla="*/ 4 h 14"/>
                  <a:gd name="T28" fmla="*/ 2 w 14"/>
                  <a:gd name="T29" fmla="*/ 4 h 14"/>
                  <a:gd name="T30" fmla="*/ 2 w 14"/>
                  <a:gd name="T31" fmla="*/ 4 h 14"/>
                  <a:gd name="T32" fmla="*/ 1 w 14"/>
                  <a:gd name="T33" fmla="*/ 3 h 14"/>
                  <a:gd name="T34" fmla="*/ 1 w 14"/>
                  <a:gd name="T35" fmla="*/ 3 h 14"/>
                  <a:gd name="T36" fmla="*/ 1 w 14"/>
                  <a:gd name="T37" fmla="*/ 3 h 14"/>
                  <a:gd name="T38" fmla="*/ 1 w 14"/>
                  <a:gd name="T39" fmla="*/ 3 h 14"/>
                  <a:gd name="T40" fmla="*/ 1 w 14"/>
                  <a:gd name="T41" fmla="*/ 3 h 14"/>
                  <a:gd name="T42" fmla="*/ 0 w 14"/>
                  <a:gd name="T43" fmla="*/ 3 h 14"/>
                  <a:gd name="T44" fmla="*/ 0 w 14"/>
                  <a:gd name="T45" fmla="*/ 3 h 14"/>
                  <a:gd name="T46" fmla="*/ 0 w 14"/>
                  <a:gd name="T47" fmla="*/ 2 h 14"/>
                  <a:gd name="T48" fmla="*/ 0 w 14"/>
                  <a:gd name="T49" fmla="*/ 2 h 14"/>
                  <a:gd name="T50" fmla="*/ 0 w 14"/>
                  <a:gd name="T51" fmla="*/ 2 h 14"/>
                  <a:gd name="T52" fmla="*/ 0 w 14"/>
                  <a:gd name="T53" fmla="*/ 1 h 14"/>
                  <a:gd name="T54" fmla="*/ 0 w 14"/>
                  <a:gd name="T55" fmla="*/ 1 h 14"/>
                  <a:gd name="T56" fmla="*/ 1 w 14"/>
                  <a:gd name="T57" fmla="*/ 1 h 14"/>
                  <a:gd name="T58" fmla="*/ 1 w 14"/>
                  <a:gd name="T59" fmla="*/ 1 h 14"/>
                  <a:gd name="T60" fmla="*/ 1 w 14"/>
                  <a:gd name="T61" fmla="*/ 1 h 14"/>
                  <a:gd name="T62" fmla="*/ 1 w 14"/>
                  <a:gd name="T63" fmla="*/ 1 h 14"/>
                  <a:gd name="T64" fmla="*/ 1 w 14"/>
                  <a:gd name="T65" fmla="*/ 1 h 14"/>
                  <a:gd name="T66" fmla="*/ 1 w 14"/>
                  <a:gd name="T67" fmla="*/ 0 h 14"/>
                  <a:gd name="T68" fmla="*/ 2 w 14"/>
                  <a:gd name="T69" fmla="*/ 0 h 14"/>
                  <a:gd name="T70" fmla="*/ 2 w 14"/>
                  <a:gd name="T71" fmla="*/ 0 h 14"/>
                  <a:gd name="T72" fmla="*/ 2 w 14"/>
                  <a:gd name="T73" fmla="*/ 0 h 14"/>
                  <a:gd name="T74" fmla="*/ 2 w 14"/>
                  <a:gd name="T75" fmla="*/ 0 h 14"/>
                  <a:gd name="T76" fmla="*/ 3 w 14"/>
                  <a:gd name="T77" fmla="*/ 0 h 14"/>
                  <a:gd name="T78" fmla="*/ 3 w 14"/>
                  <a:gd name="T79" fmla="*/ 0 h 14"/>
                  <a:gd name="T80" fmla="*/ 3 w 14"/>
                  <a:gd name="T81" fmla="*/ 1 h 14"/>
                  <a:gd name="T82" fmla="*/ 3 w 14"/>
                  <a:gd name="T83" fmla="*/ 1 h 14"/>
                  <a:gd name="T84" fmla="*/ 3 w 14"/>
                  <a:gd name="T85" fmla="*/ 1 h 14"/>
                  <a:gd name="T86" fmla="*/ 4 w 14"/>
                  <a:gd name="T87" fmla="*/ 1 h 14"/>
                  <a:gd name="T88" fmla="*/ 4 w 14"/>
                  <a:gd name="T89" fmla="*/ 1 h 14"/>
                  <a:gd name="T90" fmla="*/ 4 w 14"/>
                  <a:gd name="T91" fmla="*/ 1 h 1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
                  <a:gd name="T139" fmla="*/ 0 h 14"/>
                  <a:gd name="T140" fmla="*/ 14 w 14"/>
                  <a:gd name="T141" fmla="*/ 14 h 1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 h="14">
                    <a:moveTo>
                      <a:pt x="14" y="4"/>
                    </a:moveTo>
                    <a:lnTo>
                      <a:pt x="14" y="5"/>
                    </a:lnTo>
                    <a:lnTo>
                      <a:pt x="14" y="7"/>
                    </a:lnTo>
                    <a:lnTo>
                      <a:pt x="14" y="8"/>
                    </a:lnTo>
                    <a:lnTo>
                      <a:pt x="14" y="9"/>
                    </a:lnTo>
                    <a:lnTo>
                      <a:pt x="13" y="9"/>
                    </a:lnTo>
                    <a:lnTo>
                      <a:pt x="13" y="10"/>
                    </a:lnTo>
                    <a:lnTo>
                      <a:pt x="13" y="11"/>
                    </a:lnTo>
                    <a:lnTo>
                      <a:pt x="12" y="11"/>
                    </a:lnTo>
                    <a:lnTo>
                      <a:pt x="12" y="12"/>
                    </a:lnTo>
                    <a:lnTo>
                      <a:pt x="11" y="12"/>
                    </a:lnTo>
                    <a:lnTo>
                      <a:pt x="9" y="14"/>
                    </a:lnTo>
                    <a:lnTo>
                      <a:pt x="8" y="14"/>
                    </a:lnTo>
                    <a:lnTo>
                      <a:pt x="7" y="14"/>
                    </a:lnTo>
                    <a:lnTo>
                      <a:pt x="6" y="14"/>
                    </a:lnTo>
                    <a:lnTo>
                      <a:pt x="5" y="14"/>
                    </a:lnTo>
                    <a:lnTo>
                      <a:pt x="4" y="12"/>
                    </a:lnTo>
                    <a:lnTo>
                      <a:pt x="3" y="12"/>
                    </a:lnTo>
                    <a:lnTo>
                      <a:pt x="3" y="11"/>
                    </a:lnTo>
                    <a:lnTo>
                      <a:pt x="1" y="11"/>
                    </a:lnTo>
                    <a:lnTo>
                      <a:pt x="1" y="10"/>
                    </a:lnTo>
                    <a:lnTo>
                      <a:pt x="0" y="10"/>
                    </a:lnTo>
                    <a:lnTo>
                      <a:pt x="0" y="9"/>
                    </a:lnTo>
                    <a:lnTo>
                      <a:pt x="0" y="8"/>
                    </a:lnTo>
                    <a:lnTo>
                      <a:pt x="0" y="7"/>
                    </a:lnTo>
                    <a:lnTo>
                      <a:pt x="0" y="5"/>
                    </a:lnTo>
                    <a:lnTo>
                      <a:pt x="0" y="4"/>
                    </a:lnTo>
                    <a:lnTo>
                      <a:pt x="0" y="3"/>
                    </a:lnTo>
                    <a:lnTo>
                      <a:pt x="1" y="3"/>
                    </a:lnTo>
                    <a:lnTo>
                      <a:pt x="1" y="2"/>
                    </a:lnTo>
                    <a:lnTo>
                      <a:pt x="3" y="2"/>
                    </a:lnTo>
                    <a:lnTo>
                      <a:pt x="3" y="1"/>
                    </a:lnTo>
                    <a:lnTo>
                      <a:pt x="4" y="1"/>
                    </a:lnTo>
                    <a:lnTo>
                      <a:pt x="4" y="0"/>
                    </a:lnTo>
                    <a:lnTo>
                      <a:pt x="5" y="0"/>
                    </a:lnTo>
                    <a:lnTo>
                      <a:pt x="6" y="0"/>
                    </a:lnTo>
                    <a:lnTo>
                      <a:pt x="7" y="0"/>
                    </a:lnTo>
                    <a:lnTo>
                      <a:pt x="8" y="0"/>
                    </a:lnTo>
                    <a:lnTo>
                      <a:pt x="9" y="0"/>
                    </a:lnTo>
                    <a:lnTo>
                      <a:pt x="11" y="0"/>
                    </a:lnTo>
                    <a:lnTo>
                      <a:pt x="11" y="1"/>
                    </a:lnTo>
                    <a:lnTo>
                      <a:pt x="12" y="1"/>
                    </a:lnTo>
                    <a:lnTo>
                      <a:pt x="12" y="2"/>
                    </a:lnTo>
                    <a:lnTo>
                      <a:pt x="13" y="2"/>
                    </a:lnTo>
                    <a:lnTo>
                      <a:pt x="13" y="3"/>
                    </a:lnTo>
                    <a:lnTo>
                      <a:pt x="14" y="4"/>
                    </a:lnTo>
                  </a:path>
                </a:pathLst>
              </a:custGeom>
              <a:noFill/>
              <a:ln w="0">
                <a:solidFill>
                  <a:srgbClr val="000000"/>
                </a:solidFill>
                <a:prstDash val="solid"/>
                <a:round/>
                <a:headEnd/>
                <a:tailEnd/>
              </a:ln>
            </p:spPr>
            <p:txBody>
              <a:bodyPr/>
              <a:lstStyle/>
              <a:p>
                <a:endParaRPr lang="en-GB"/>
              </a:p>
            </p:txBody>
          </p:sp>
          <p:sp>
            <p:nvSpPr>
              <p:cNvPr id="623" name="Freeform 536"/>
              <p:cNvSpPr>
                <a:spLocks/>
              </p:cNvSpPr>
              <p:nvPr/>
            </p:nvSpPr>
            <p:spPr bwMode="auto">
              <a:xfrm>
                <a:off x="3337" y="2201"/>
                <a:ext cx="7" cy="7"/>
              </a:xfrm>
              <a:custGeom>
                <a:avLst/>
                <a:gdLst>
                  <a:gd name="T0" fmla="*/ 2 w 13"/>
                  <a:gd name="T1" fmla="*/ 0 h 14"/>
                  <a:gd name="T2" fmla="*/ 2 w 13"/>
                  <a:gd name="T3" fmla="*/ 0 h 14"/>
                  <a:gd name="T4" fmla="*/ 3 w 13"/>
                  <a:gd name="T5" fmla="*/ 0 h 14"/>
                  <a:gd name="T6" fmla="*/ 3 w 13"/>
                  <a:gd name="T7" fmla="*/ 1 h 14"/>
                  <a:gd name="T8" fmla="*/ 3 w 13"/>
                  <a:gd name="T9" fmla="*/ 1 h 14"/>
                  <a:gd name="T10" fmla="*/ 3 w 13"/>
                  <a:gd name="T11" fmla="*/ 1 h 14"/>
                  <a:gd name="T12" fmla="*/ 3 w 13"/>
                  <a:gd name="T13" fmla="*/ 1 h 14"/>
                  <a:gd name="T14" fmla="*/ 3 w 13"/>
                  <a:gd name="T15" fmla="*/ 1 h 14"/>
                  <a:gd name="T16" fmla="*/ 3 w 13"/>
                  <a:gd name="T17" fmla="*/ 1 h 14"/>
                  <a:gd name="T18" fmla="*/ 4 w 13"/>
                  <a:gd name="T19" fmla="*/ 1 h 14"/>
                  <a:gd name="T20" fmla="*/ 4 w 13"/>
                  <a:gd name="T21" fmla="*/ 2 h 14"/>
                  <a:gd name="T22" fmla="*/ 4 w 13"/>
                  <a:gd name="T23" fmla="*/ 2 h 14"/>
                  <a:gd name="T24" fmla="*/ 4 w 13"/>
                  <a:gd name="T25" fmla="*/ 2 h 14"/>
                  <a:gd name="T26" fmla="*/ 4 w 13"/>
                  <a:gd name="T27" fmla="*/ 3 h 14"/>
                  <a:gd name="T28" fmla="*/ 4 w 13"/>
                  <a:gd name="T29" fmla="*/ 3 h 14"/>
                  <a:gd name="T30" fmla="*/ 4 w 13"/>
                  <a:gd name="T31" fmla="*/ 3 h 14"/>
                  <a:gd name="T32" fmla="*/ 3 w 13"/>
                  <a:gd name="T33" fmla="*/ 3 h 14"/>
                  <a:gd name="T34" fmla="*/ 3 w 13"/>
                  <a:gd name="T35" fmla="*/ 4 h 14"/>
                  <a:gd name="T36" fmla="*/ 3 w 13"/>
                  <a:gd name="T37" fmla="*/ 4 h 14"/>
                  <a:gd name="T38" fmla="*/ 3 w 13"/>
                  <a:gd name="T39" fmla="*/ 4 h 14"/>
                  <a:gd name="T40" fmla="*/ 3 w 13"/>
                  <a:gd name="T41" fmla="*/ 4 h 14"/>
                  <a:gd name="T42" fmla="*/ 2 w 13"/>
                  <a:gd name="T43" fmla="*/ 4 h 14"/>
                  <a:gd name="T44" fmla="*/ 2 w 13"/>
                  <a:gd name="T45" fmla="*/ 4 h 14"/>
                  <a:gd name="T46" fmla="*/ 2 w 13"/>
                  <a:gd name="T47" fmla="*/ 4 h 14"/>
                  <a:gd name="T48" fmla="*/ 1 w 13"/>
                  <a:gd name="T49" fmla="*/ 4 h 14"/>
                  <a:gd name="T50" fmla="*/ 1 w 13"/>
                  <a:gd name="T51" fmla="*/ 4 h 14"/>
                  <a:gd name="T52" fmla="*/ 1 w 13"/>
                  <a:gd name="T53" fmla="*/ 4 h 14"/>
                  <a:gd name="T54" fmla="*/ 1 w 13"/>
                  <a:gd name="T55" fmla="*/ 4 h 14"/>
                  <a:gd name="T56" fmla="*/ 1 w 13"/>
                  <a:gd name="T57" fmla="*/ 3 h 14"/>
                  <a:gd name="T58" fmla="*/ 1 w 13"/>
                  <a:gd name="T59" fmla="*/ 3 h 14"/>
                  <a:gd name="T60" fmla="*/ 1 w 13"/>
                  <a:gd name="T61" fmla="*/ 3 h 14"/>
                  <a:gd name="T62" fmla="*/ 0 w 13"/>
                  <a:gd name="T63" fmla="*/ 3 h 14"/>
                  <a:gd name="T64" fmla="*/ 0 w 13"/>
                  <a:gd name="T65" fmla="*/ 3 h 14"/>
                  <a:gd name="T66" fmla="*/ 0 w 13"/>
                  <a:gd name="T67" fmla="*/ 2 h 14"/>
                  <a:gd name="T68" fmla="*/ 0 w 13"/>
                  <a:gd name="T69" fmla="*/ 2 h 14"/>
                  <a:gd name="T70" fmla="*/ 0 w 13"/>
                  <a:gd name="T71" fmla="*/ 2 h 14"/>
                  <a:gd name="T72" fmla="*/ 1 w 13"/>
                  <a:gd name="T73" fmla="*/ 2 h 14"/>
                  <a:gd name="T74" fmla="*/ 1 w 13"/>
                  <a:gd name="T75" fmla="*/ 1 h 14"/>
                  <a:gd name="T76" fmla="*/ 1 w 13"/>
                  <a:gd name="T77" fmla="*/ 1 h 14"/>
                  <a:gd name="T78" fmla="*/ 1 w 13"/>
                  <a:gd name="T79" fmla="*/ 1 h 14"/>
                  <a:gd name="T80" fmla="*/ 1 w 13"/>
                  <a:gd name="T81" fmla="*/ 1 h 14"/>
                  <a:gd name="T82" fmla="*/ 2 w 13"/>
                  <a:gd name="T83" fmla="*/ 0 h 14"/>
                  <a:gd name="T84" fmla="*/ 2 w 13"/>
                  <a:gd name="T85" fmla="*/ 0 h 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
                  <a:gd name="T130" fmla="*/ 0 h 14"/>
                  <a:gd name="T131" fmla="*/ 13 w 13"/>
                  <a:gd name="T132" fmla="*/ 14 h 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 h="14">
                    <a:moveTo>
                      <a:pt x="7" y="0"/>
                    </a:moveTo>
                    <a:lnTo>
                      <a:pt x="8" y="0"/>
                    </a:lnTo>
                    <a:lnTo>
                      <a:pt x="9" y="0"/>
                    </a:lnTo>
                    <a:lnTo>
                      <a:pt x="9" y="2"/>
                    </a:lnTo>
                    <a:lnTo>
                      <a:pt x="10" y="2"/>
                    </a:lnTo>
                    <a:lnTo>
                      <a:pt x="11" y="2"/>
                    </a:lnTo>
                    <a:lnTo>
                      <a:pt x="11" y="3"/>
                    </a:lnTo>
                    <a:lnTo>
                      <a:pt x="12" y="3"/>
                    </a:lnTo>
                    <a:lnTo>
                      <a:pt x="12" y="4"/>
                    </a:lnTo>
                    <a:lnTo>
                      <a:pt x="13" y="4"/>
                    </a:lnTo>
                    <a:lnTo>
                      <a:pt x="13" y="5"/>
                    </a:lnTo>
                    <a:lnTo>
                      <a:pt x="13" y="6"/>
                    </a:lnTo>
                    <a:lnTo>
                      <a:pt x="13" y="7"/>
                    </a:lnTo>
                    <a:lnTo>
                      <a:pt x="13" y="9"/>
                    </a:lnTo>
                    <a:lnTo>
                      <a:pt x="13" y="10"/>
                    </a:lnTo>
                    <a:lnTo>
                      <a:pt x="13" y="11"/>
                    </a:lnTo>
                    <a:lnTo>
                      <a:pt x="12" y="12"/>
                    </a:lnTo>
                    <a:lnTo>
                      <a:pt x="12" y="13"/>
                    </a:lnTo>
                    <a:lnTo>
                      <a:pt x="11" y="13"/>
                    </a:lnTo>
                    <a:lnTo>
                      <a:pt x="10" y="14"/>
                    </a:lnTo>
                    <a:lnTo>
                      <a:pt x="9" y="14"/>
                    </a:lnTo>
                    <a:lnTo>
                      <a:pt x="8" y="14"/>
                    </a:lnTo>
                    <a:lnTo>
                      <a:pt x="7" y="14"/>
                    </a:lnTo>
                    <a:lnTo>
                      <a:pt x="5" y="14"/>
                    </a:lnTo>
                    <a:lnTo>
                      <a:pt x="4" y="14"/>
                    </a:lnTo>
                    <a:lnTo>
                      <a:pt x="3" y="14"/>
                    </a:lnTo>
                    <a:lnTo>
                      <a:pt x="3" y="13"/>
                    </a:lnTo>
                    <a:lnTo>
                      <a:pt x="2" y="13"/>
                    </a:lnTo>
                    <a:lnTo>
                      <a:pt x="2" y="12"/>
                    </a:lnTo>
                    <a:lnTo>
                      <a:pt x="1" y="12"/>
                    </a:lnTo>
                    <a:lnTo>
                      <a:pt x="1" y="11"/>
                    </a:lnTo>
                    <a:lnTo>
                      <a:pt x="0" y="10"/>
                    </a:lnTo>
                    <a:lnTo>
                      <a:pt x="0" y="9"/>
                    </a:lnTo>
                    <a:lnTo>
                      <a:pt x="0" y="7"/>
                    </a:lnTo>
                    <a:lnTo>
                      <a:pt x="0" y="6"/>
                    </a:lnTo>
                    <a:lnTo>
                      <a:pt x="0" y="5"/>
                    </a:lnTo>
                    <a:lnTo>
                      <a:pt x="1" y="5"/>
                    </a:lnTo>
                    <a:lnTo>
                      <a:pt x="1" y="4"/>
                    </a:lnTo>
                    <a:lnTo>
                      <a:pt x="2" y="3"/>
                    </a:lnTo>
                    <a:lnTo>
                      <a:pt x="3" y="2"/>
                    </a:lnTo>
                    <a:lnTo>
                      <a:pt x="4" y="2"/>
                    </a:lnTo>
                    <a:lnTo>
                      <a:pt x="5" y="0"/>
                    </a:lnTo>
                    <a:lnTo>
                      <a:pt x="7" y="0"/>
                    </a:lnTo>
                  </a:path>
                </a:pathLst>
              </a:custGeom>
              <a:noFill/>
              <a:ln w="0">
                <a:solidFill>
                  <a:srgbClr val="000000"/>
                </a:solidFill>
                <a:prstDash val="solid"/>
                <a:round/>
                <a:headEnd/>
                <a:tailEnd/>
              </a:ln>
            </p:spPr>
            <p:txBody>
              <a:bodyPr/>
              <a:lstStyle/>
              <a:p>
                <a:endParaRPr lang="en-GB"/>
              </a:p>
            </p:txBody>
          </p:sp>
          <p:sp>
            <p:nvSpPr>
              <p:cNvPr id="624" name="Freeform 537"/>
              <p:cNvSpPr>
                <a:spLocks/>
              </p:cNvSpPr>
              <p:nvPr/>
            </p:nvSpPr>
            <p:spPr bwMode="auto">
              <a:xfrm>
                <a:off x="3315" y="2216"/>
                <a:ext cx="7" cy="7"/>
              </a:xfrm>
              <a:custGeom>
                <a:avLst/>
                <a:gdLst>
                  <a:gd name="T0" fmla="*/ 0 w 14"/>
                  <a:gd name="T1" fmla="*/ 1 h 15"/>
                  <a:gd name="T2" fmla="*/ 1 w 14"/>
                  <a:gd name="T3" fmla="*/ 1 h 15"/>
                  <a:gd name="T4" fmla="*/ 1 w 14"/>
                  <a:gd name="T5" fmla="*/ 0 h 15"/>
                  <a:gd name="T6" fmla="*/ 1 w 14"/>
                  <a:gd name="T7" fmla="*/ 0 h 15"/>
                  <a:gd name="T8" fmla="*/ 1 w 14"/>
                  <a:gd name="T9" fmla="*/ 0 h 15"/>
                  <a:gd name="T10" fmla="*/ 2 w 14"/>
                  <a:gd name="T11" fmla="*/ 0 h 15"/>
                  <a:gd name="T12" fmla="*/ 2 w 14"/>
                  <a:gd name="T13" fmla="*/ 0 h 15"/>
                  <a:gd name="T14" fmla="*/ 2 w 14"/>
                  <a:gd name="T15" fmla="*/ 0 h 15"/>
                  <a:gd name="T16" fmla="*/ 2 w 14"/>
                  <a:gd name="T17" fmla="*/ 0 h 15"/>
                  <a:gd name="T18" fmla="*/ 2 w 14"/>
                  <a:gd name="T19" fmla="*/ 0 h 15"/>
                  <a:gd name="T20" fmla="*/ 3 w 14"/>
                  <a:gd name="T21" fmla="*/ 0 h 15"/>
                  <a:gd name="T22" fmla="*/ 3 w 14"/>
                  <a:gd name="T23" fmla="*/ 0 h 15"/>
                  <a:gd name="T24" fmla="*/ 3 w 14"/>
                  <a:gd name="T25" fmla="*/ 0 h 15"/>
                  <a:gd name="T26" fmla="*/ 3 w 14"/>
                  <a:gd name="T27" fmla="*/ 0 h 15"/>
                  <a:gd name="T28" fmla="*/ 3 w 14"/>
                  <a:gd name="T29" fmla="*/ 1 h 15"/>
                  <a:gd name="T30" fmla="*/ 4 w 14"/>
                  <a:gd name="T31" fmla="*/ 1 h 15"/>
                  <a:gd name="T32" fmla="*/ 4 w 14"/>
                  <a:gd name="T33" fmla="*/ 1 h 15"/>
                  <a:gd name="T34" fmla="*/ 4 w 14"/>
                  <a:gd name="T35" fmla="*/ 1 h 15"/>
                  <a:gd name="T36" fmla="*/ 4 w 14"/>
                  <a:gd name="T37" fmla="*/ 1 h 15"/>
                  <a:gd name="T38" fmla="*/ 4 w 14"/>
                  <a:gd name="T39" fmla="*/ 2 h 15"/>
                  <a:gd name="T40" fmla="*/ 4 w 14"/>
                  <a:gd name="T41" fmla="*/ 2 h 15"/>
                  <a:gd name="T42" fmla="*/ 4 w 14"/>
                  <a:gd name="T43" fmla="*/ 2 h 15"/>
                  <a:gd name="T44" fmla="*/ 4 w 14"/>
                  <a:gd name="T45" fmla="*/ 2 h 15"/>
                  <a:gd name="T46" fmla="*/ 4 w 14"/>
                  <a:gd name="T47" fmla="*/ 3 h 15"/>
                  <a:gd name="T48" fmla="*/ 3 w 14"/>
                  <a:gd name="T49" fmla="*/ 3 h 15"/>
                  <a:gd name="T50" fmla="*/ 3 w 14"/>
                  <a:gd name="T51" fmla="*/ 3 h 15"/>
                  <a:gd name="T52" fmla="*/ 3 w 14"/>
                  <a:gd name="T53" fmla="*/ 3 h 15"/>
                  <a:gd name="T54" fmla="*/ 2 w 14"/>
                  <a:gd name="T55" fmla="*/ 3 h 15"/>
                  <a:gd name="T56" fmla="*/ 2 w 14"/>
                  <a:gd name="T57" fmla="*/ 3 h 15"/>
                  <a:gd name="T58" fmla="*/ 2 w 14"/>
                  <a:gd name="T59" fmla="*/ 3 h 15"/>
                  <a:gd name="T60" fmla="*/ 2 w 14"/>
                  <a:gd name="T61" fmla="*/ 3 h 15"/>
                  <a:gd name="T62" fmla="*/ 2 w 14"/>
                  <a:gd name="T63" fmla="*/ 3 h 15"/>
                  <a:gd name="T64" fmla="*/ 1 w 14"/>
                  <a:gd name="T65" fmla="*/ 3 h 15"/>
                  <a:gd name="T66" fmla="*/ 1 w 14"/>
                  <a:gd name="T67" fmla="*/ 3 h 15"/>
                  <a:gd name="T68" fmla="*/ 1 w 14"/>
                  <a:gd name="T69" fmla="*/ 3 h 15"/>
                  <a:gd name="T70" fmla="*/ 1 w 14"/>
                  <a:gd name="T71" fmla="*/ 3 h 15"/>
                  <a:gd name="T72" fmla="*/ 1 w 14"/>
                  <a:gd name="T73" fmla="*/ 3 h 15"/>
                  <a:gd name="T74" fmla="*/ 0 w 14"/>
                  <a:gd name="T75" fmla="*/ 3 h 15"/>
                  <a:gd name="T76" fmla="*/ 0 w 14"/>
                  <a:gd name="T77" fmla="*/ 2 h 15"/>
                  <a:gd name="T78" fmla="*/ 0 w 14"/>
                  <a:gd name="T79" fmla="*/ 2 h 15"/>
                  <a:gd name="T80" fmla="*/ 0 w 14"/>
                  <a:gd name="T81" fmla="*/ 2 h 15"/>
                  <a:gd name="T82" fmla="*/ 0 w 14"/>
                  <a:gd name="T83" fmla="*/ 1 h 15"/>
                  <a:gd name="T84" fmla="*/ 0 w 14"/>
                  <a:gd name="T85" fmla="*/ 1 h 15"/>
                  <a:gd name="T86" fmla="*/ 0 w 14"/>
                  <a:gd name="T87" fmla="*/ 1 h 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
                  <a:gd name="T133" fmla="*/ 0 h 15"/>
                  <a:gd name="T134" fmla="*/ 14 w 14"/>
                  <a:gd name="T135" fmla="*/ 15 h 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 h="15">
                    <a:moveTo>
                      <a:pt x="0" y="5"/>
                    </a:moveTo>
                    <a:lnTo>
                      <a:pt x="1" y="4"/>
                    </a:lnTo>
                    <a:lnTo>
                      <a:pt x="1" y="3"/>
                    </a:lnTo>
                    <a:lnTo>
                      <a:pt x="2" y="3"/>
                    </a:lnTo>
                    <a:lnTo>
                      <a:pt x="3" y="2"/>
                    </a:lnTo>
                    <a:lnTo>
                      <a:pt x="5" y="2"/>
                    </a:lnTo>
                    <a:lnTo>
                      <a:pt x="6" y="2"/>
                    </a:lnTo>
                    <a:lnTo>
                      <a:pt x="7" y="0"/>
                    </a:lnTo>
                    <a:lnTo>
                      <a:pt x="7" y="2"/>
                    </a:lnTo>
                    <a:lnTo>
                      <a:pt x="8" y="2"/>
                    </a:lnTo>
                    <a:lnTo>
                      <a:pt x="9" y="2"/>
                    </a:lnTo>
                    <a:lnTo>
                      <a:pt x="10" y="2"/>
                    </a:lnTo>
                    <a:lnTo>
                      <a:pt x="10" y="3"/>
                    </a:lnTo>
                    <a:lnTo>
                      <a:pt x="11" y="3"/>
                    </a:lnTo>
                    <a:lnTo>
                      <a:pt x="11" y="4"/>
                    </a:lnTo>
                    <a:lnTo>
                      <a:pt x="13" y="4"/>
                    </a:lnTo>
                    <a:lnTo>
                      <a:pt x="13" y="5"/>
                    </a:lnTo>
                    <a:lnTo>
                      <a:pt x="14" y="6"/>
                    </a:lnTo>
                    <a:lnTo>
                      <a:pt x="14" y="7"/>
                    </a:lnTo>
                    <a:lnTo>
                      <a:pt x="14" y="8"/>
                    </a:lnTo>
                    <a:lnTo>
                      <a:pt x="14" y="10"/>
                    </a:lnTo>
                    <a:lnTo>
                      <a:pt x="14" y="11"/>
                    </a:lnTo>
                    <a:lnTo>
                      <a:pt x="13" y="11"/>
                    </a:lnTo>
                    <a:lnTo>
                      <a:pt x="13" y="12"/>
                    </a:lnTo>
                    <a:lnTo>
                      <a:pt x="11" y="13"/>
                    </a:lnTo>
                    <a:lnTo>
                      <a:pt x="10" y="14"/>
                    </a:lnTo>
                    <a:lnTo>
                      <a:pt x="9" y="14"/>
                    </a:lnTo>
                    <a:lnTo>
                      <a:pt x="8" y="14"/>
                    </a:lnTo>
                    <a:lnTo>
                      <a:pt x="8" y="15"/>
                    </a:lnTo>
                    <a:lnTo>
                      <a:pt x="7" y="15"/>
                    </a:lnTo>
                    <a:lnTo>
                      <a:pt x="6" y="15"/>
                    </a:lnTo>
                    <a:lnTo>
                      <a:pt x="5" y="14"/>
                    </a:lnTo>
                    <a:lnTo>
                      <a:pt x="3" y="14"/>
                    </a:lnTo>
                    <a:lnTo>
                      <a:pt x="2" y="14"/>
                    </a:lnTo>
                    <a:lnTo>
                      <a:pt x="2" y="13"/>
                    </a:lnTo>
                    <a:lnTo>
                      <a:pt x="1" y="13"/>
                    </a:lnTo>
                    <a:lnTo>
                      <a:pt x="1" y="12"/>
                    </a:lnTo>
                    <a:lnTo>
                      <a:pt x="0" y="12"/>
                    </a:lnTo>
                    <a:lnTo>
                      <a:pt x="0" y="11"/>
                    </a:lnTo>
                    <a:lnTo>
                      <a:pt x="0" y="10"/>
                    </a:lnTo>
                    <a:lnTo>
                      <a:pt x="0" y="8"/>
                    </a:lnTo>
                    <a:lnTo>
                      <a:pt x="0" y="7"/>
                    </a:lnTo>
                    <a:lnTo>
                      <a:pt x="0" y="6"/>
                    </a:lnTo>
                    <a:lnTo>
                      <a:pt x="0" y="5"/>
                    </a:lnTo>
                  </a:path>
                </a:pathLst>
              </a:custGeom>
              <a:noFill/>
              <a:ln w="0">
                <a:solidFill>
                  <a:srgbClr val="000000"/>
                </a:solidFill>
                <a:prstDash val="solid"/>
                <a:round/>
                <a:headEnd/>
                <a:tailEnd/>
              </a:ln>
            </p:spPr>
            <p:txBody>
              <a:bodyPr/>
              <a:lstStyle/>
              <a:p>
                <a:endParaRPr lang="en-GB"/>
              </a:p>
            </p:txBody>
          </p:sp>
          <p:sp>
            <p:nvSpPr>
              <p:cNvPr id="625" name="Freeform 538"/>
              <p:cNvSpPr>
                <a:spLocks noEditPoints="1"/>
              </p:cNvSpPr>
              <p:nvPr/>
            </p:nvSpPr>
            <p:spPr bwMode="auto">
              <a:xfrm>
                <a:off x="3315" y="2201"/>
                <a:ext cx="49" cy="47"/>
              </a:xfrm>
              <a:custGeom>
                <a:avLst/>
                <a:gdLst>
                  <a:gd name="T0" fmla="*/ 5 w 98"/>
                  <a:gd name="T1" fmla="*/ 23 h 93"/>
                  <a:gd name="T2" fmla="*/ 4 w 98"/>
                  <a:gd name="T3" fmla="*/ 22 h 93"/>
                  <a:gd name="T4" fmla="*/ 5 w 98"/>
                  <a:gd name="T5" fmla="*/ 21 h 93"/>
                  <a:gd name="T6" fmla="*/ 6 w 98"/>
                  <a:gd name="T7" fmla="*/ 21 h 93"/>
                  <a:gd name="T8" fmla="*/ 6 w 98"/>
                  <a:gd name="T9" fmla="*/ 21 h 93"/>
                  <a:gd name="T10" fmla="*/ 7 w 98"/>
                  <a:gd name="T11" fmla="*/ 22 h 93"/>
                  <a:gd name="T12" fmla="*/ 6 w 98"/>
                  <a:gd name="T13" fmla="*/ 23 h 93"/>
                  <a:gd name="T14" fmla="*/ 6 w 98"/>
                  <a:gd name="T15" fmla="*/ 24 h 93"/>
                  <a:gd name="T16" fmla="*/ 5 w 98"/>
                  <a:gd name="T17" fmla="*/ 24 h 93"/>
                  <a:gd name="T18" fmla="*/ 20 w 98"/>
                  <a:gd name="T19" fmla="*/ 23 h 93"/>
                  <a:gd name="T20" fmla="*/ 19 w 98"/>
                  <a:gd name="T21" fmla="*/ 24 h 93"/>
                  <a:gd name="T22" fmla="*/ 18 w 98"/>
                  <a:gd name="T23" fmla="*/ 23 h 93"/>
                  <a:gd name="T24" fmla="*/ 18 w 98"/>
                  <a:gd name="T25" fmla="*/ 22 h 93"/>
                  <a:gd name="T26" fmla="*/ 18 w 98"/>
                  <a:gd name="T27" fmla="*/ 22 h 93"/>
                  <a:gd name="T28" fmla="*/ 19 w 98"/>
                  <a:gd name="T29" fmla="*/ 21 h 93"/>
                  <a:gd name="T30" fmla="*/ 20 w 98"/>
                  <a:gd name="T31" fmla="*/ 21 h 93"/>
                  <a:gd name="T32" fmla="*/ 21 w 98"/>
                  <a:gd name="T33" fmla="*/ 21 h 93"/>
                  <a:gd name="T34" fmla="*/ 21 w 98"/>
                  <a:gd name="T35" fmla="*/ 22 h 93"/>
                  <a:gd name="T36" fmla="*/ 21 w 98"/>
                  <a:gd name="T37" fmla="*/ 23 h 93"/>
                  <a:gd name="T38" fmla="*/ 25 w 98"/>
                  <a:gd name="T39" fmla="*/ 10 h 93"/>
                  <a:gd name="T40" fmla="*/ 25 w 98"/>
                  <a:gd name="T41" fmla="*/ 11 h 93"/>
                  <a:gd name="T42" fmla="*/ 24 w 98"/>
                  <a:gd name="T43" fmla="*/ 11 h 93"/>
                  <a:gd name="T44" fmla="*/ 23 w 98"/>
                  <a:gd name="T45" fmla="*/ 11 h 93"/>
                  <a:gd name="T46" fmla="*/ 22 w 98"/>
                  <a:gd name="T47" fmla="*/ 10 h 93"/>
                  <a:gd name="T48" fmla="*/ 22 w 98"/>
                  <a:gd name="T49" fmla="*/ 9 h 93"/>
                  <a:gd name="T50" fmla="*/ 23 w 98"/>
                  <a:gd name="T51" fmla="*/ 9 h 93"/>
                  <a:gd name="T52" fmla="*/ 23 w 98"/>
                  <a:gd name="T53" fmla="*/ 8 h 93"/>
                  <a:gd name="T54" fmla="*/ 24 w 98"/>
                  <a:gd name="T55" fmla="*/ 8 h 93"/>
                  <a:gd name="T56" fmla="*/ 25 w 98"/>
                  <a:gd name="T57" fmla="*/ 9 h 93"/>
                  <a:gd name="T58" fmla="*/ 13 w 98"/>
                  <a:gd name="T59" fmla="*/ 1 h 93"/>
                  <a:gd name="T60" fmla="*/ 13 w 98"/>
                  <a:gd name="T61" fmla="*/ 1 h 93"/>
                  <a:gd name="T62" fmla="*/ 13 w 98"/>
                  <a:gd name="T63" fmla="*/ 2 h 93"/>
                  <a:gd name="T64" fmla="*/ 13 w 98"/>
                  <a:gd name="T65" fmla="*/ 3 h 93"/>
                  <a:gd name="T66" fmla="*/ 12 w 98"/>
                  <a:gd name="T67" fmla="*/ 3 h 93"/>
                  <a:gd name="T68" fmla="*/ 12 w 98"/>
                  <a:gd name="T69" fmla="*/ 3 h 93"/>
                  <a:gd name="T70" fmla="*/ 11 w 98"/>
                  <a:gd name="T71" fmla="*/ 2 h 93"/>
                  <a:gd name="T72" fmla="*/ 11 w 98"/>
                  <a:gd name="T73" fmla="*/ 1 h 93"/>
                  <a:gd name="T74" fmla="*/ 12 w 98"/>
                  <a:gd name="T75" fmla="*/ 1 h 93"/>
                  <a:gd name="T76" fmla="*/ 12 w 98"/>
                  <a:gd name="T77" fmla="*/ 0 h 93"/>
                  <a:gd name="T78" fmla="*/ 1 w 98"/>
                  <a:gd name="T79" fmla="*/ 8 h 93"/>
                  <a:gd name="T80" fmla="*/ 2 w 98"/>
                  <a:gd name="T81" fmla="*/ 8 h 93"/>
                  <a:gd name="T82" fmla="*/ 3 w 98"/>
                  <a:gd name="T83" fmla="*/ 8 h 93"/>
                  <a:gd name="T84" fmla="*/ 3 w 98"/>
                  <a:gd name="T85" fmla="*/ 9 h 93"/>
                  <a:gd name="T86" fmla="*/ 3 w 98"/>
                  <a:gd name="T87" fmla="*/ 10 h 93"/>
                  <a:gd name="T88" fmla="*/ 2 w 98"/>
                  <a:gd name="T89" fmla="*/ 11 h 93"/>
                  <a:gd name="T90" fmla="*/ 1 w 98"/>
                  <a:gd name="T91" fmla="*/ 11 h 93"/>
                  <a:gd name="T92" fmla="*/ 1 w 98"/>
                  <a:gd name="T93" fmla="*/ 10 h 93"/>
                  <a:gd name="T94" fmla="*/ 0 w 98"/>
                  <a:gd name="T95" fmla="*/ 9 h 9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8"/>
                  <a:gd name="T145" fmla="*/ 0 h 93"/>
                  <a:gd name="T146" fmla="*/ 98 w 98"/>
                  <a:gd name="T147" fmla="*/ 93 h 9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8" h="93">
                    <a:moveTo>
                      <a:pt x="18" y="92"/>
                    </a:moveTo>
                    <a:lnTo>
                      <a:pt x="18" y="91"/>
                    </a:lnTo>
                    <a:lnTo>
                      <a:pt x="17" y="91"/>
                    </a:lnTo>
                    <a:lnTo>
                      <a:pt x="17" y="89"/>
                    </a:lnTo>
                    <a:lnTo>
                      <a:pt x="17" y="88"/>
                    </a:lnTo>
                    <a:lnTo>
                      <a:pt x="16" y="88"/>
                    </a:lnTo>
                    <a:lnTo>
                      <a:pt x="16" y="87"/>
                    </a:lnTo>
                    <a:lnTo>
                      <a:pt x="16" y="86"/>
                    </a:lnTo>
                    <a:lnTo>
                      <a:pt x="16" y="85"/>
                    </a:lnTo>
                    <a:lnTo>
                      <a:pt x="17" y="85"/>
                    </a:lnTo>
                    <a:lnTo>
                      <a:pt x="17" y="84"/>
                    </a:lnTo>
                    <a:lnTo>
                      <a:pt x="18" y="83"/>
                    </a:lnTo>
                    <a:lnTo>
                      <a:pt x="20" y="83"/>
                    </a:lnTo>
                    <a:lnTo>
                      <a:pt x="20" y="81"/>
                    </a:lnTo>
                    <a:lnTo>
                      <a:pt x="21" y="81"/>
                    </a:lnTo>
                    <a:lnTo>
                      <a:pt x="22" y="81"/>
                    </a:lnTo>
                    <a:lnTo>
                      <a:pt x="23" y="81"/>
                    </a:lnTo>
                    <a:lnTo>
                      <a:pt x="24" y="83"/>
                    </a:lnTo>
                    <a:lnTo>
                      <a:pt x="25" y="83"/>
                    </a:lnTo>
                    <a:lnTo>
                      <a:pt x="26" y="84"/>
                    </a:lnTo>
                    <a:lnTo>
                      <a:pt x="26" y="85"/>
                    </a:lnTo>
                    <a:lnTo>
                      <a:pt x="28" y="85"/>
                    </a:lnTo>
                    <a:lnTo>
                      <a:pt x="28" y="86"/>
                    </a:lnTo>
                    <a:lnTo>
                      <a:pt x="28" y="87"/>
                    </a:lnTo>
                    <a:lnTo>
                      <a:pt x="28" y="88"/>
                    </a:lnTo>
                    <a:lnTo>
                      <a:pt x="28" y="89"/>
                    </a:lnTo>
                    <a:lnTo>
                      <a:pt x="28" y="91"/>
                    </a:lnTo>
                    <a:lnTo>
                      <a:pt x="26" y="91"/>
                    </a:lnTo>
                    <a:lnTo>
                      <a:pt x="26" y="92"/>
                    </a:lnTo>
                    <a:lnTo>
                      <a:pt x="25" y="92"/>
                    </a:lnTo>
                    <a:lnTo>
                      <a:pt x="25" y="93"/>
                    </a:lnTo>
                    <a:lnTo>
                      <a:pt x="24" y="93"/>
                    </a:lnTo>
                    <a:lnTo>
                      <a:pt x="23" y="93"/>
                    </a:lnTo>
                    <a:lnTo>
                      <a:pt x="22" y="93"/>
                    </a:lnTo>
                    <a:lnTo>
                      <a:pt x="21" y="93"/>
                    </a:lnTo>
                    <a:lnTo>
                      <a:pt x="20" y="93"/>
                    </a:lnTo>
                    <a:lnTo>
                      <a:pt x="20" y="92"/>
                    </a:lnTo>
                    <a:lnTo>
                      <a:pt x="18" y="92"/>
                    </a:lnTo>
                    <a:close/>
                    <a:moveTo>
                      <a:pt x="79" y="92"/>
                    </a:moveTo>
                    <a:lnTo>
                      <a:pt x="78" y="92"/>
                    </a:lnTo>
                    <a:lnTo>
                      <a:pt x="78" y="93"/>
                    </a:lnTo>
                    <a:lnTo>
                      <a:pt x="77" y="93"/>
                    </a:lnTo>
                    <a:lnTo>
                      <a:pt x="76" y="93"/>
                    </a:lnTo>
                    <a:lnTo>
                      <a:pt x="75" y="93"/>
                    </a:lnTo>
                    <a:lnTo>
                      <a:pt x="74" y="93"/>
                    </a:lnTo>
                    <a:lnTo>
                      <a:pt x="73" y="93"/>
                    </a:lnTo>
                    <a:lnTo>
                      <a:pt x="73" y="92"/>
                    </a:lnTo>
                    <a:lnTo>
                      <a:pt x="71" y="92"/>
                    </a:lnTo>
                    <a:lnTo>
                      <a:pt x="71" y="91"/>
                    </a:lnTo>
                    <a:lnTo>
                      <a:pt x="70" y="91"/>
                    </a:lnTo>
                    <a:lnTo>
                      <a:pt x="70" y="89"/>
                    </a:lnTo>
                    <a:lnTo>
                      <a:pt x="70" y="88"/>
                    </a:lnTo>
                    <a:lnTo>
                      <a:pt x="70" y="87"/>
                    </a:lnTo>
                    <a:lnTo>
                      <a:pt x="70" y="86"/>
                    </a:lnTo>
                    <a:lnTo>
                      <a:pt x="70" y="85"/>
                    </a:lnTo>
                    <a:lnTo>
                      <a:pt x="71" y="85"/>
                    </a:lnTo>
                    <a:lnTo>
                      <a:pt x="71" y="84"/>
                    </a:lnTo>
                    <a:lnTo>
                      <a:pt x="73" y="84"/>
                    </a:lnTo>
                    <a:lnTo>
                      <a:pt x="73" y="83"/>
                    </a:lnTo>
                    <a:lnTo>
                      <a:pt x="74" y="83"/>
                    </a:lnTo>
                    <a:lnTo>
                      <a:pt x="75" y="83"/>
                    </a:lnTo>
                    <a:lnTo>
                      <a:pt x="76" y="81"/>
                    </a:lnTo>
                    <a:lnTo>
                      <a:pt x="76" y="83"/>
                    </a:lnTo>
                    <a:lnTo>
                      <a:pt x="77" y="83"/>
                    </a:lnTo>
                    <a:lnTo>
                      <a:pt x="78" y="83"/>
                    </a:lnTo>
                    <a:lnTo>
                      <a:pt x="79" y="83"/>
                    </a:lnTo>
                    <a:lnTo>
                      <a:pt x="79" y="84"/>
                    </a:lnTo>
                    <a:lnTo>
                      <a:pt x="81" y="84"/>
                    </a:lnTo>
                    <a:lnTo>
                      <a:pt x="81" y="85"/>
                    </a:lnTo>
                    <a:lnTo>
                      <a:pt x="82" y="85"/>
                    </a:lnTo>
                    <a:lnTo>
                      <a:pt x="82" y="86"/>
                    </a:lnTo>
                    <a:lnTo>
                      <a:pt x="82" y="87"/>
                    </a:lnTo>
                    <a:lnTo>
                      <a:pt x="82" y="88"/>
                    </a:lnTo>
                    <a:lnTo>
                      <a:pt x="82" y="89"/>
                    </a:lnTo>
                    <a:lnTo>
                      <a:pt x="81" y="89"/>
                    </a:lnTo>
                    <a:lnTo>
                      <a:pt x="81" y="91"/>
                    </a:lnTo>
                    <a:lnTo>
                      <a:pt x="79" y="92"/>
                    </a:lnTo>
                    <a:close/>
                    <a:moveTo>
                      <a:pt x="98" y="35"/>
                    </a:moveTo>
                    <a:lnTo>
                      <a:pt x="98" y="36"/>
                    </a:lnTo>
                    <a:lnTo>
                      <a:pt x="98" y="38"/>
                    </a:lnTo>
                    <a:lnTo>
                      <a:pt x="98" y="39"/>
                    </a:lnTo>
                    <a:lnTo>
                      <a:pt x="98" y="40"/>
                    </a:lnTo>
                    <a:lnTo>
                      <a:pt x="97" y="40"/>
                    </a:lnTo>
                    <a:lnTo>
                      <a:pt x="97" y="41"/>
                    </a:lnTo>
                    <a:lnTo>
                      <a:pt x="96" y="41"/>
                    </a:lnTo>
                    <a:lnTo>
                      <a:pt x="96" y="42"/>
                    </a:lnTo>
                    <a:lnTo>
                      <a:pt x="94" y="42"/>
                    </a:lnTo>
                    <a:lnTo>
                      <a:pt x="93" y="42"/>
                    </a:lnTo>
                    <a:lnTo>
                      <a:pt x="92" y="42"/>
                    </a:lnTo>
                    <a:lnTo>
                      <a:pt x="91" y="42"/>
                    </a:lnTo>
                    <a:lnTo>
                      <a:pt x="90" y="42"/>
                    </a:lnTo>
                    <a:lnTo>
                      <a:pt x="90" y="41"/>
                    </a:lnTo>
                    <a:lnTo>
                      <a:pt x="89" y="41"/>
                    </a:lnTo>
                    <a:lnTo>
                      <a:pt x="89" y="40"/>
                    </a:lnTo>
                    <a:lnTo>
                      <a:pt x="88" y="40"/>
                    </a:lnTo>
                    <a:lnTo>
                      <a:pt x="88" y="39"/>
                    </a:lnTo>
                    <a:lnTo>
                      <a:pt x="88" y="38"/>
                    </a:lnTo>
                    <a:lnTo>
                      <a:pt x="88" y="36"/>
                    </a:lnTo>
                    <a:lnTo>
                      <a:pt x="86" y="36"/>
                    </a:lnTo>
                    <a:lnTo>
                      <a:pt x="88" y="36"/>
                    </a:lnTo>
                    <a:lnTo>
                      <a:pt x="88" y="35"/>
                    </a:lnTo>
                    <a:lnTo>
                      <a:pt x="88" y="34"/>
                    </a:lnTo>
                    <a:lnTo>
                      <a:pt x="88" y="33"/>
                    </a:lnTo>
                    <a:lnTo>
                      <a:pt x="89" y="33"/>
                    </a:lnTo>
                    <a:lnTo>
                      <a:pt x="89" y="32"/>
                    </a:lnTo>
                    <a:lnTo>
                      <a:pt x="90" y="32"/>
                    </a:lnTo>
                    <a:lnTo>
                      <a:pt x="91" y="31"/>
                    </a:lnTo>
                    <a:lnTo>
                      <a:pt x="92" y="31"/>
                    </a:lnTo>
                    <a:lnTo>
                      <a:pt x="93" y="31"/>
                    </a:lnTo>
                    <a:lnTo>
                      <a:pt x="94" y="31"/>
                    </a:lnTo>
                    <a:lnTo>
                      <a:pt x="94" y="32"/>
                    </a:lnTo>
                    <a:lnTo>
                      <a:pt x="96" y="32"/>
                    </a:lnTo>
                    <a:lnTo>
                      <a:pt x="97" y="32"/>
                    </a:lnTo>
                    <a:lnTo>
                      <a:pt x="97" y="33"/>
                    </a:lnTo>
                    <a:lnTo>
                      <a:pt x="98" y="34"/>
                    </a:lnTo>
                    <a:lnTo>
                      <a:pt x="98" y="35"/>
                    </a:lnTo>
                    <a:close/>
                    <a:moveTo>
                      <a:pt x="50" y="0"/>
                    </a:moveTo>
                    <a:lnTo>
                      <a:pt x="51" y="0"/>
                    </a:lnTo>
                    <a:lnTo>
                      <a:pt x="52" y="0"/>
                    </a:lnTo>
                    <a:lnTo>
                      <a:pt x="53" y="1"/>
                    </a:lnTo>
                    <a:lnTo>
                      <a:pt x="54" y="1"/>
                    </a:lnTo>
                    <a:lnTo>
                      <a:pt x="54" y="2"/>
                    </a:lnTo>
                    <a:lnTo>
                      <a:pt x="54" y="3"/>
                    </a:lnTo>
                    <a:lnTo>
                      <a:pt x="55" y="3"/>
                    </a:lnTo>
                    <a:lnTo>
                      <a:pt x="55" y="4"/>
                    </a:lnTo>
                    <a:lnTo>
                      <a:pt x="55" y="5"/>
                    </a:lnTo>
                    <a:lnTo>
                      <a:pt x="55" y="7"/>
                    </a:lnTo>
                    <a:lnTo>
                      <a:pt x="55" y="8"/>
                    </a:lnTo>
                    <a:lnTo>
                      <a:pt x="54" y="8"/>
                    </a:lnTo>
                    <a:lnTo>
                      <a:pt x="54" y="9"/>
                    </a:lnTo>
                    <a:lnTo>
                      <a:pt x="53" y="9"/>
                    </a:lnTo>
                    <a:lnTo>
                      <a:pt x="53" y="10"/>
                    </a:lnTo>
                    <a:lnTo>
                      <a:pt x="52" y="10"/>
                    </a:lnTo>
                    <a:lnTo>
                      <a:pt x="51" y="10"/>
                    </a:lnTo>
                    <a:lnTo>
                      <a:pt x="51" y="11"/>
                    </a:lnTo>
                    <a:lnTo>
                      <a:pt x="50" y="11"/>
                    </a:lnTo>
                    <a:lnTo>
                      <a:pt x="48" y="11"/>
                    </a:lnTo>
                    <a:lnTo>
                      <a:pt x="48" y="10"/>
                    </a:lnTo>
                    <a:lnTo>
                      <a:pt x="47" y="10"/>
                    </a:lnTo>
                    <a:lnTo>
                      <a:pt x="46" y="10"/>
                    </a:lnTo>
                    <a:lnTo>
                      <a:pt x="46" y="9"/>
                    </a:lnTo>
                    <a:lnTo>
                      <a:pt x="45" y="9"/>
                    </a:lnTo>
                    <a:lnTo>
                      <a:pt x="45" y="8"/>
                    </a:lnTo>
                    <a:lnTo>
                      <a:pt x="44" y="8"/>
                    </a:lnTo>
                    <a:lnTo>
                      <a:pt x="44" y="7"/>
                    </a:lnTo>
                    <a:lnTo>
                      <a:pt x="44" y="5"/>
                    </a:lnTo>
                    <a:lnTo>
                      <a:pt x="44" y="4"/>
                    </a:lnTo>
                    <a:lnTo>
                      <a:pt x="44" y="3"/>
                    </a:lnTo>
                    <a:lnTo>
                      <a:pt x="44" y="2"/>
                    </a:lnTo>
                    <a:lnTo>
                      <a:pt x="45" y="2"/>
                    </a:lnTo>
                    <a:lnTo>
                      <a:pt x="45" y="1"/>
                    </a:lnTo>
                    <a:lnTo>
                      <a:pt x="46" y="1"/>
                    </a:lnTo>
                    <a:lnTo>
                      <a:pt x="46" y="0"/>
                    </a:lnTo>
                    <a:lnTo>
                      <a:pt x="47" y="0"/>
                    </a:lnTo>
                    <a:lnTo>
                      <a:pt x="48" y="0"/>
                    </a:lnTo>
                    <a:lnTo>
                      <a:pt x="50" y="0"/>
                    </a:lnTo>
                    <a:close/>
                    <a:moveTo>
                      <a:pt x="0" y="34"/>
                    </a:moveTo>
                    <a:lnTo>
                      <a:pt x="1" y="34"/>
                    </a:lnTo>
                    <a:lnTo>
                      <a:pt x="1" y="33"/>
                    </a:lnTo>
                    <a:lnTo>
                      <a:pt x="2" y="32"/>
                    </a:lnTo>
                    <a:lnTo>
                      <a:pt x="3" y="32"/>
                    </a:lnTo>
                    <a:lnTo>
                      <a:pt x="3" y="31"/>
                    </a:lnTo>
                    <a:lnTo>
                      <a:pt x="5" y="31"/>
                    </a:lnTo>
                    <a:lnTo>
                      <a:pt x="6" y="31"/>
                    </a:lnTo>
                    <a:lnTo>
                      <a:pt x="7" y="31"/>
                    </a:lnTo>
                    <a:lnTo>
                      <a:pt x="8" y="31"/>
                    </a:lnTo>
                    <a:lnTo>
                      <a:pt x="9" y="32"/>
                    </a:lnTo>
                    <a:lnTo>
                      <a:pt x="10" y="32"/>
                    </a:lnTo>
                    <a:lnTo>
                      <a:pt x="10" y="33"/>
                    </a:lnTo>
                    <a:lnTo>
                      <a:pt x="10" y="34"/>
                    </a:lnTo>
                    <a:lnTo>
                      <a:pt x="11" y="34"/>
                    </a:lnTo>
                    <a:lnTo>
                      <a:pt x="11" y="35"/>
                    </a:lnTo>
                    <a:lnTo>
                      <a:pt x="11" y="36"/>
                    </a:lnTo>
                    <a:lnTo>
                      <a:pt x="11" y="38"/>
                    </a:lnTo>
                    <a:lnTo>
                      <a:pt x="11" y="39"/>
                    </a:lnTo>
                    <a:lnTo>
                      <a:pt x="10" y="39"/>
                    </a:lnTo>
                    <a:lnTo>
                      <a:pt x="10" y="40"/>
                    </a:lnTo>
                    <a:lnTo>
                      <a:pt x="9" y="41"/>
                    </a:lnTo>
                    <a:lnTo>
                      <a:pt x="8" y="41"/>
                    </a:lnTo>
                    <a:lnTo>
                      <a:pt x="8" y="42"/>
                    </a:lnTo>
                    <a:lnTo>
                      <a:pt x="7" y="42"/>
                    </a:lnTo>
                    <a:lnTo>
                      <a:pt x="6" y="42"/>
                    </a:lnTo>
                    <a:lnTo>
                      <a:pt x="5" y="42"/>
                    </a:lnTo>
                    <a:lnTo>
                      <a:pt x="3" y="42"/>
                    </a:lnTo>
                    <a:lnTo>
                      <a:pt x="3" y="41"/>
                    </a:lnTo>
                    <a:lnTo>
                      <a:pt x="2" y="41"/>
                    </a:lnTo>
                    <a:lnTo>
                      <a:pt x="2" y="40"/>
                    </a:lnTo>
                    <a:lnTo>
                      <a:pt x="1" y="40"/>
                    </a:lnTo>
                    <a:lnTo>
                      <a:pt x="1" y="39"/>
                    </a:lnTo>
                    <a:lnTo>
                      <a:pt x="0" y="39"/>
                    </a:lnTo>
                    <a:lnTo>
                      <a:pt x="0" y="38"/>
                    </a:lnTo>
                    <a:lnTo>
                      <a:pt x="0" y="36"/>
                    </a:lnTo>
                    <a:lnTo>
                      <a:pt x="0" y="35"/>
                    </a:lnTo>
                    <a:lnTo>
                      <a:pt x="0" y="34"/>
                    </a:lnTo>
                    <a:close/>
                  </a:path>
                </a:pathLst>
              </a:custGeom>
              <a:solidFill>
                <a:srgbClr val="FFFFFF"/>
              </a:solidFill>
              <a:ln w="9525">
                <a:noFill/>
                <a:round/>
                <a:headEnd/>
                <a:tailEnd/>
              </a:ln>
            </p:spPr>
            <p:txBody>
              <a:bodyPr/>
              <a:lstStyle/>
              <a:p>
                <a:endParaRPr lang="en-GB"/>
              </a:p>
            </p:txBody>
          </p:sp>
          <p:sp>
            <p:nvSpPr>
              <p:cNvPr id="626" name="Freeform 539"/>
              <p:cNvSpPr>
                <a:spLocks/>
              </p:cNvSpPr>
              <p:nvPr/>
            </p:nvSpPr>
            <p:spPr bwMode="auto">
              <a:xfrm>
                <a:off x="3027" y="1874"/>
                <a:ext cx="1312" cy="368"/>
              </a:xfrm>
              <a:custGeom>
                <a:avLst/>
                <a:gdLst>
                  <a:gd name="T0" fmla="*/ 477 w 2624"/>
                  <a:gd name="T1" fmla="*/ 182 h 735"/>
                  <a:gd name="T2" fmla="*/ 479 w 2624"/>
                  <a:gd name="T3" fmla="*/ 180 h 735"/>
                  <a:gd name="T4" fmla="*/ 481 w 2624"/>
                  <a:gd name="T5" fmla="*/ 166 h 735"/>
                  <a:gd name="T6" fmla="*/ 492 w 2624"/>
                  <a:gd name="T7" fmla="*/ 136 h 735"/>
                  <a:gd name="T8" fmla="*/ 521 w 2624"/>
                  <a:gd name="T9" fmla="*/ 118 h 735"/>
                  <a:gd name="T10" fmla="*/ 558 w 2624"/>
                  <a:gd name="T11" fmla="*/ 121 h 735"/>
                  <a:gd name="T12" fmla="*/ 581 w 2624"/>
                  <a:gd name="T13" fmla="*/ 140 h 735"/>
                  <a:gd name="T14" fmla="*/ 589 w 2624"/>
                  <a:gd name="T15" fmla="*/ 168 h 735"/>
                  <a:gd name="T16" fmla="*/ 590 w 2624"/>
                  <a:gd name="T17" fmla="*/ 173 h 735"/>
                  <a:gd name="T18" fmla="*/ 595 w 2624"/>
                  <a:gd name="T19" fmla="*/ 175 h 735"/>
                  <a:gd name="T20" fmla="*/ 633 w 2624"/>
                  <a:gd name="T21" fmla="*/ 172 h 735"/>
                  <a:gd name="T22" fmla="*/ 636 w 2624"/>
                  <a:gd name="T23" fmla="*/ 168 h 735"/>
                  <a:gd name="T24" fmla="*/ 638 w 2624"/>
                  <a:gd name="T25" fmla="*/ 161 h 735"/>
                  <a:gd name="T26" fmla="*/ 645 w 2624"/>
                  <a:gd name="T27" fmla="*/ 158 h 735"/>
                  <a:gd name="T28" fmla="*/ 652 w 2624"/>
                  <a:gd name="T29" fmla="*/ 155 h 735"/>
                  <a:gd name="T30" fmla="*/ 656 w 2624"/>
                  <a:gd name="T31" fmla="*/ 150 h 735"/>
                  <a:gd name="T32" fmla="*/ 654 w 2624"/>
                  <a:gd name="T33" fmla="*/ 128 h 735"/>
                  <a:gd name="T34" fmla="*/ 646 w 2624"/>
                  <a:gd name="T35" fmla="*/ 123 h 735"/>
                  <a:gd name="T36" fmla="*/ 638 w 2624"/>
                  <a:gd name="T37" fmla="*/ 119 h 735"/>
                  <a:gd name="T38" fmla="*/ 637 w 2624"/>
                  <a:gd name="T39" fmla="*/ 110 h 735"/>
                  <a:gd name="T40" fmla="*/ 636 w 2624"/>
                  <a:gd name="T41" fmla="*/ 102 h 735"/>
                  <a:gd name="T42" fmla="*/ 634 w 2624"/>
                  <a:gd name="T43" fmla="*/ 96 h 735"/>
                  <a:gd name="T44" fmla="*/ 632 w 2624"/>
                  <a:gd name="T45" fmla="*/ 93 h 735"/>
                  <a:gd name="T46" fmla="*/ 627 w 2624"/>
                  <a:gd name="T47" fmla="*/ 91 h 735"/>
                  <a:gd name="T48" fmla="*/ 576 w 2624"/>
                  <a:gd name="T49" fmla="*/ 77 h 735"/>
                  <a:gd name="T50" fmla="*/ 511 w 2624"/>
                  <a:gd name="T51" fmla="*/ 66 h 735"/>
                  <a:gd name="T52" fmla="*/ 453 w 2624"/>
                  <a:gd name="T53" fmla="*/ 56 h 735"/>
                  <a:gd name="T54" fmla="*/ 423 w 2624"/>
                  <a:gd name="T55" fmla="*/ 36 h 735"/>
                  <a:gd name="T56" fmla="*/ 392 w 2624"/>
                  <a:gd name="T57" fmla="*/ 17 h 735"/>
                  <a:gd name="T58" fmla="*/ 375 w 2624"/>
                  <a:gd name="T59" fmla="*/ 7 h 735"/>
                  <a:gd name="T60" fmla="*/ 373 w 2624"/>
                  <a:gd name="T61" fmla="*/ 5 h 735"/>
                  <a:gd name="T62" fmla="*/ 330 w 2624"/>
                  <a:gd name="T63" fmla="*/ 1 h 735"/>
                  <a:gd name="T64" fmla="*/ 259 w 2624"/>
                  <a:gd name="T65" fmla="*/ 1 h 735"/>
                  <a:gd name="T66" fmla="*/ 188 w 2624"/>
                  <a:gd name="T67" fmla="*/ 4 h 735"/>
                  <a:gd name="T68" fmla="*/ 177 w 2624"/>
                  <a:gd name="T69" fmla="*/ 6 h 735"/>
                  <a:gd name="T70" fmla="*/ 172 w 2624"/>
                  <a:gd name="T71" fmla="*/ 9 h 735"/>
                  <a:gd name="T72" fmla="*/ 162 w 2624"/>
                  <a:gd name="T73" fmla="*/ 17 h 735"/>
                  <a:gd name="T74" fmla="*/ 139 w 2624"/>
                  <a:gd name="T75" fmla="*/ 34 h 735"/>
                  <a:gd name="T76" fmla="*/ 115 w 2624"/>
                  <a:gd name="T77" fmla="*/ 53 h 735"/>
                  <a:gd name="T78" fmla="*/ 87 w 2624"/>
                  <a:gd name="T79" fmla="*/ 62 h 735"/>
                  <a:gd name="T80" fmla="*/ 59 w 2624"/>
                  <a:gd name="T81" fmla="*/ 64 h 735"/>
                  <a:gd name="T82" fmla="*/ 33 w 2624"/>
                  <a:gd name="T83" fmla="*/ 70 h 735"/>
                  <a:gd name="T84" fmla="*/ 21 w 2624"/>
                  <a:gd name="T85" fmla="*/ 84 h 735"/>
                  <a:gd name="T86" fmla="*/ 21 w 2624"/>
                  <a:gd name="T87" fmla="*/ 108 h 735"/>
                  <a:gd name="T88" fmla="*/ 10 w 2624"/>
                  <a:gd name="T89" fmla="*/ 131 h 735"/>
                  <a:gd name="T90" fmla="*/ 5 w 2624"/>
                  <a:gd name="T91" fmla="*/ 134 h 735"/>
                  <a:gd name="T92" fmla="*/ 1 w 2624"/>
                  <a:gd name="T93" fmla="*/ 137 h 735"/>
                  <a:gd name="T94" fmla="*/ 0 w 2624"/>
                  <a:gd name="T95" fmla="*/ 161 h 735"/>
                  <a:gd name="T96" fmla="*/ 3 w 2624"/>
                  <a:gd name="T97" fmla="*/ 164 h 735"/>
                  <a:gd name="T98" fmla="*/ 7 w 2624"/>
                  <a:gd name="T99" fmla="*/ 165 h 735"/>
                  <a:gd name="T100" fmla="*/ 97 w 2624"/>
                  <a:gd name="T101" fmla="*/ 178 h 735"/>
                  <a:gd name="T102" fmla="*/ 100 w 2624"/>
                  <a:gd name="T103" fmla="*/ 176 h 735"/>
                  <a:gd name="T104" fmla="*/ 102 w 2624"/>
                  <a:gd name="T105" fmla="*/ 171 h 735"/>
                  <a:gd name="T106" fmla="*/ 111 w 2624"/>
                  <a:gd name="T107" fmla="*/ 148 h 735"/>
                  <a:gd name="T108" fmla="*/ 127 w 2624"/>
                  <a:gd name="T109" fmla="*/ 132 h 735"/>
                  <a:gd name="T110" fmla="*/ 182 w 2624"/>
                  <a:gd name="T111" fmla="*/ 130 h 735"/>
                  <a:gd name="T112" fmla="*/ 199 w 2624"/>
                  <a:gd name="T113" fmla="*/ 144 h 735"/>
                  <a:gd name="T114" fmla="*/ 208 w 2624"/>
                  <a:gd name="T115" fmla="*/ 168 h 735"/>
                  <a:gd name="T116" fmla="*/ 208 w 2624"/>
                  <a:gd name="T117" fmla="*/ 179 h 735"/>
                  <a:gd name="T118" fmla="*/ 210 w 2624"/>
                  <a:gd name="T119" fmla="*/ 182 h 735"/>
                  <a:gd name="T120" fmla="*/ 213 w 2624"/>
                  <a:gd name="T121" fmla="*/ 184 h 7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24"/>
                  <a:gd name="T184" fmla="*/ 0 h 735"/>
                  <a:gd name="T185" fmla="*/ 2624 w 2624"/>
                  <a:gd name="T186" fmla="*/ 735 h 7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24" h="735">
                    <a:moveTo>
                      <a:pt x="855" y="735"/>
                    </a:moveTo>
                    <a:lnTo>
                      <a:pt x="1896" y="727"/>
                    </a:lnTo>
                    <a:lnTo>
                      <a:pt x="1897" y="727"/>
                    </a:lnTo>
                    <a:lnTo>
                      <a:pt x="1898" y="727"/>
                    </a:lnTo>
                    <a:lnTo>
                      <a:pt x="1900" y="726"/>
                    </a:lnTo>
                    <a:lnTo>
                      <a:pt x="1901" y="726"/>
                    </a:lnTo>
                    <a:lnTo>
                      <a:pt x="1902" y="726"/>
                    </a:lnTo>
                    <a:lnTo>
                      <a:pt x="1903" y="726"/>
                    </a:lnTo>
                    <a:lnTo>
                      <a:pt x="1904" y="726"/>
                    </a:lnTo>
                    <a:lnTo>
                      <a:pt x="1905" y="726"/>
                    </a:lnTo>
                    <a:lnTo>
                      <a:pt x="1906" y="725"/>
                    </a:lnTo>
                    <a:lnTo>
                      <a:pt x="1908" y="725"/>
                    </a:lnTo>
                    <a:lnTo>
                      <a:pt x="1909" y="725"/>
                    </a:lnTo>
                    <a:lnTo>
                      <a:pt x="1910" y="724"/>
                    </a:lnTo>
                    <a:lnTo>
                      <a:pt x="1911" y="723"/>
                    </a:lnTo>
                    <a:lnTo>
                      <a:pt x="1912" y="723"/>
                    </a:lnTo>
                    <a:lnTo>
                      <a:pt x="1913" y="723"/>
                    </a:lnTo>
                    <a:lnTo>
                      <a:pt x="1913" y="722"/>
                    </a:lnTo>
                    <a:lnTo>
                      <a:pt x="1915" y="722"/>
                    </a:lnTo>
                    <a:lnTo>
                      <a:pt x="1916" y="720"/>
                    </a:lnTo>
                    <a:lnTo>
                      <a:pt x="1916" y="719"/>
                    </a:lnTo>
                    <a:lnTo>
                      <a:pt x="1917" y="719"/>
                    </a:lnTo>
                    <a:lnTo>
                      <a:pt x="1918" y="718"/>
                    </a:lnTo>
                    <a:lnTo>
                      <a:pt x="1918" y="717"/>
                    </a:lnTo>
                    <a:lnTo>
                      <a:pt x="1919" y="716"/>
                    </a:lnTo>
                    <a:lnTo>
                      <a:pt x="1919" y="715"/>
                    </a:lnTo>
                    <a:lnTo>
                      <a:pt x="1920" y="713"/>
                    </a:lnTo>
                    <a:lnTo>
                      <a:pt x="1920" y="712"/>
                    </a:lnTo>
                    <a:lnTo>
                      <a:pt x="1920" y="711"/>
                    </a:lnTo>
                    <a:lnTo>
                      <a:pt x="1920" y="710"/>
                    </a:lnTo>
                    <a:lnTo>
                      <a:pt x="1920" y="709"/>
                    </a:lnTo>
                    <a:lnTo>
                      <a:pt x="1920" y="708"/>
                    </a:lnTo>
                    <a:lnTo>
                      <a:pt x="1921" y="697"/>
                    </a:lnTo>
                    <a:lnTo>
                      <a:pt x="1921" y="686"/>
                    </a:lnTo>
                    <a:lnTo>
                      <a:pt x="1923" y="676"/>
                    </a:lnTo>
                    <a:lnTo>
                      <a:pt x="1924" y="664"/>
                    </a:lnTo>
                    <a:lnTo>
                      <a:pt x="1925" y="654"/>
                    </a:lnTo>
                    <a:lnTo>
                      <a:pt x="1927" y="642"/>
                    </a:lnTo>
                    <a:lnTo>
                      <a:pt x="1930" y="632"/>
                    </a:lnTo>
                    <a:lnTo>
                      <a:pt x="1932" y="620"/>
                    </a:lnTo>
                    <a:lnTo>
                      <a:pt x="1934" y="610"/>
                    </a:lnTo>
                    <a:lnTo>
                      <a:pt x="1938" y="600"/>
                    </a:lnTo>
                    <a:lnTo>
                      <a:pt x="1942" y="589"/>
                    </a:lnTo>
                    <a:lnTo>
                      <a:pt x="1946" y="580"/>
                    </a:lnTo>
                    <a:lnTo>
                      <a:pt x="1950" y="570"/>
                    </a:lnTo>
                    <a:lnTo>
                      <a:pt x="1956" y="560"/>
                    </a:lnTo>
                    <a:lnTo>
                      <a:pt x="1961" y="551"/>
                    </a:lnTo>
                    <a:lnTo>
                      <a:pt x="1968" y="542"/>
                    </a:lnTo>
                    <a:lnTo>
                      <a:pt x="1973" y="533"/>
                    </a:lnTo>
                    <a:lnTo>
                      <a:pt x="1980" y="525"/>
                    </a:lnTo>
                    <a:lnTo>
                      <a:pt x="1988" y="517"/>
                    </a:lnTo>
                    <a:lnTo>
                      <a:pt x="1996" y="510"/>
                    </a:lnTo>
                    <a:lnTo>
                      <a:pt x="2004" y="503"/>
                    </a:lnTo>
                    <a:lnTo>
                      <a:pt x="2014" y="496"/>
                    </a:lnTo>
                    <a:lnTo>
                      <a:pt x="2024" y="490"/>
                    </a:lnTo>
                    <a:lnTo>
                      <a:pt x="2034" y="484"/>
                    </a:lnTo>
                    <a:lnTo>
                      <a:pt x="2045" y="480"/>
                    </a:lnTo>
                    <a:lnTo>
                      <a:pt x="2056" y="476"/>
                    </a:lnTo>
                    <a:lnTo>
                      <a:pt x="2069" y="472"/>
                    </a:lnTo>
                    <a:lnTo>
                      <a:pt x="2082" y="469"/>
                    </a:lnTo>
                    <a:lnTo>
                      <a:pt x="2095" y="467"/>
                    </a:lnTo>
                    <a:lnTo>
                      <a:pt x="2109" y="465"/>
                    </a:lnTo>
                    <a:lnTo>
                      <a:pt x="2124" y="465"/>
                    </a:lnTo>
                    <a:lnTo>
                      <a:pt x="2140" y="465"/>
                    </a:lnTo>
                    <a:lnTo>
                      <a:pt x="2152" y="465"/>
                    </a:lnTo>
                    <a:lnTo>
                      <a:pt x="2163" y="466"/>
                    </a:lnTo>
                    <a:lnTo>
                      <a:pt x="2175" y="467"/>
                    </a:lnTo>
                    <a:lnTo>
                      <a:pt x="2186" y="469"/>
                    </a:lnTo>
                    <a:lnTo>
                      <a:pt x="2198" y="472"/>
                    </a:lnTo>
                    <a:lnTo>
                      <a:pt x="2208" y="474"/>
                    </a:lnTo>
                    <a:lnTo>
                      <a:pt x="2219" y="477"/>
                    </a:lnTo>
                    <a:lnTo>
                      <a:pt x="2229" y="481"/>
                    </a:lnTo>
                    <a:lnTo>
                      <a:pt x="2238" y="486"/>
                    </a:lnTo>
                    <a:lnTo>
                      <a:pt x="2248" y="490"/>
                    </a:lnTo>
                    <a:lnTo>
                      <a:pt x="2257" y="495"/>
                    </a:lnTo>
                    <a:lnTo>
                      <a:pt x="2266" y="500"/>
                    </a:lnTo>
                    <a:lnTo>
                      <a:pt x="2274" y="506"/>
                    </a:lnTo>
                    <a:lnTo>
                      <a:pt x="2282" y="512"/>
                    </a:lnTo>
                    <a:lnTo>
                      <a:pt x="2290" y="519"/>
                    </a:lnTo>
                    <a:lnTo>
                      <a:pt x="2297" y="526"/>
                    </a:lnTo>
                    <a:lnTo>
                      <a:pt x="2304" y="533"/>
                    </a:lnTo>
                    <a:lnTo>
                      <a:pt x="2311" y="541"/>
                    </a:lnTo>
                    <a:lnTo>
                      <a:pt x="2317" y="549"/>
                    </a:lnTo>
                    <a:lnTo>
                      <a:pt x="2322" y="557"/>
                    </a:lnTo>
                    <a:lnTo>
                      <a:pt x="2327" y="565"/>
                    </a:lnTo>
                    <a:lnTo>
                      <a:pt x="2333" y="573"/>
                    </a:lnTo>
                    <a:lnTo>
                      <a:pt x="2336" y="582"/>
                    </a:lnTo>
                    <a:lnTo>
                      <a:pt x="2341" y="591"/>
                    </a:lnTo>
                    <a:lnTo>
                      <a:pt x="2344" y="601"/>
                    </a:lnTo>
                    <a:lnTo>
                      <a:pt x="2348" y="610"/>
                    </a:lnTo>
                    <a:lnTo>
                      <a:pt x="2350" y="620"/>
                    </a:lnTo>
                    <a:lnTo>
                      <a:pt x="2352" y="631"/>
                    </a:lnTo>
                    <a:lnTo>
                      <a:pt x="2353" y="641"/>
                    </a:lnTo>
                    <a:lnTo>
                      <a:pt x="2355" y="651"/>
                    </a:lnTo>
                    <a:lnTo>
                      <a:pt x="2356" y="662"/>
                    </a:lnTo>
                    <a:lnTo>
                      <a:pt x="2356" y="672"/>
                    </a:lnTo>
                    <a:lnTo>
                      <a:pt x="2356" y="674"/>
                    </a:lnTo>
                    <a:lnTo>
                      <a:pt x="2356" y="677"/>
                    </a:lnTo>
                    <a:lnTo>
                      <a:pt x="2356" y="678"/>
                    </a:lnTo>
                    <a:lnTo>
                      <a:pt x="2357" y="680"/>
                    </a:lnTo>
                    <a:lnTo>
                      <a:pt x="2357" y="681"/>
                    </a:lnTo>
                    <a:lnTo>
                      <a:pt x="2357" y="684"/>
                    </a:lnTo>
                    <a:lnTo>
                      <a:pt x="2357" y="685"/>
                    </a:lnTo>
                    <a:lnTo>
                      <a:pt x="2358" y="686"/>
                    </a:lnTo>
                    <a:lnTo>
                      <a:pt x="2358" y="687"/>
                    </a:lnTo>
                    <a:lnTo>
                      <a:pt x="2359" y="688"/>
                    </a:lnTo>
                    <a:lnTo>
                      <a:pt x="2359" y="689"/>
                    </a:lnTo>
                    <a:lnTo>
                      <a:pt x="2360" y="690"/>
                    </a:lnTo>
                    <a:lnTo>
                      <a:pt x="2362" y="692"/>
                    </a:lnTo>
                    <a:lnTo>
                      <a:pt x="2363" y="693"/>
                    </a:lnTo>
                    <a:lnTo>
                      <a:pt x="2363" y="694"/>
                    </a:lnTo>
                    <a:lnTo>
                      <a:pt x="2364" y="695"/>
                    </a:lnTo>
                    <a:lnTo>
                      <a:pt x="2365" y="695"/>
                    </a:lnTo>
                    <a:lnTo>
                      <a:pt x="2366" y="696"/>
                    </a:lnTo>
                    <a:lnTo>
                      <a:pt x="2368" y="696"/>
                    </a:lnTo>
                    <a:lnTo>
                      <a:pt x="2370" y="697"/>
                    </a:lnTo>
                    <a:lnTo>
                      <a:pt x="2371" y="697"/>
                    </a:lnTo>
                    <a:lnTo>
                      <a:pt x="2373" y="697"/>
                    </a:lnTo>
                    <a:lnTo>
                      <a:pt x="2374" y="699"/>
                    </a:lnTo>
                    <a:lnTo>
                      <a:pt x="2377" y="699"/>
                    </a:lnTo>
                    <a:lnTo>
                      <a:pt x="2378" y="699"/>
                    </a:lnTo>
                    <a:lnTo>
                      <a:pt x="2380" y="699"/>
                    </a:lnTo>
                    <a:lnTo>
                      <a:pt x="2382" y="699"/>
                    </a:lnTo>
                    <a:lnTo>
                      <a:pt x="2385" y="699"/>
                    </a:lnTo>
                    <a:lnTo>
                      <a:pt x="2387" y="699"/>
                    </a:lnTo>
                    <a:lnTo>
                      <a:pt x="2389" y="699"/>
                    </a:lnTo>
                    <a:lnTo>
                      <a:pt x="2392" y="699"/>
                    </a:lnTo>
                    <a:lnTo>
                      <a:pt x="2394" y="699"/>
                    </a:lnTo>
                    <a:lnTo>
                      <a:pt x="2522" y="688"/>
                    </a:lnTo>
                    <a:lnTo>
                      <a:pt x="2524" y="688"/>
                    </a:lnTo>
                    <a:lnTo>
                      <a:pt x="2526" y="688"/>
                    </a:lnTo>
                    <a:lnTo>
                      <a:pt x="2529" y="687"/>
                    </a:lnTo>
                    <a:lnTo>
                      <a:pt x="2531" y="686"/>
                    </a:lnTo>
                    <a:lnTo>
                      <a:pt x="2533" y="686"/>
                    </a:lnTo>
                    <a:lnTo>
                      <a:pt x="2534" y="685"/>
                    </a:lnTo>
                    <a:lnTo>
                      <a:pt x="2536" y="684"/>
                    </a:lnTo>
                    <a:lnTo>
                      <a:pt x="2537" y="681"/>
                    </a:lnTo>
                    <a:lnTo>
                      <a:pt x="2538" y="680"/>
                    </a:lnTo>
                    <a:lnTo>
                      <a:pt x="2539" y="679"/>
                    </a:lnTo>
                    <a:lnTo>
                      <a:pt x="2540" y="677"/>
                    </a:lnTo>
                    <a:lnTo>
                      <a:pt x="2541" y="676"/>
                    </a:lnTo>
                    <a:lnTo>
                      <a:pt x="2541" y="673"/>
                    </a:lnTo>
                    <a:lnTo>
                      <a:pt x="2542" y="671"/>
                    </a:lnTo>
                    <a:lnTo>
                      <a:pt x="2542" y="670"/>
                    </a:lnTo>
                    <a:lnTo>
                      <a:pt x="2544" y="667"/>
                    </a:lnTo>
                    <a:lnTo>
                      <a:pt x="2544" y="665"/>
                    </a:lnTo>
                    <a:lnTo>
                      <a:pt x="2545" y="663"/>
                    </a:lnTo>
                    <a:lnTo>
                      <a:pt x="2545" y="661"/>
                    </a:lnTo>
                    <a:lnTo>
                      <a:pt x="2546" y="658"/>
                    </a:lnTo>
                    <a:lnTo>
                      <a:pt x="2546" y="656"/>
                    </a:lnTo>
                    <a:lnTo>
                      <a:pt x="2547" y="655"/>
                    </a:lnTo>
                    <a:lnTo>
                      <a:pt x="2547" y="652"/>
                    </a:lnTo>
                    <a:lnTo>
                      <a:pt x="2548" y="650"/>
                    </a:lnTo>
                    <a:lnTo>
                      <a:pt x="2548" y="648"/>
                    </a:lnTo>
                    <a:lnTo>
                      <a:pt x="2549" y="646"/>
                    </a:lnTo>
                    <a:lnTo>
                      <a:pt x="2551" y="643"/>
                    </a:lnTo>
                    <a:lnTo>
                      <a:pt x="2552" y="642"/>
                    </a:lnTo>
                    <a:lnTo>
                      <a:pt x="2554" y="640"/>
                    </a:lnTo>
                    <a:lnTo>
                      <a:pt x="2555" y="638"/>
                    </a:lnTo>
                    <a:lnTo>
                      <a:pt x="2556" y="636"/>
                    </a:lnTo>
                    <a:lnTo>
                      <a:pt x="2559" y="635"/>
                    </a:lnTo>
                    <a:lnTo>
                      <a:pt x="2561" y="634"/>
                    </a:lnTo>
                    <a:lnTo>
                      <a:pt x="2563" y="634"/>
                    </a:lnTo>
                    <a:lnTo>
                      <a:pt x="2567" y="633"/>
                    </a:lnTo>
                    <a:lnTo>
                      <a:pt x="2569" y="633"/>
                    </a:lnTo>
                    <a:lnTo>
                      <a:pt x="2571" y="632"/>
                    </a:lnTo>
                    <a:lnTo>
                      <a:pt x="2574" y="632"/>
                    </a:lnTo>
                    <a:lnTo>
                      <a:pt x="2577" y="631"/>
                    </a:lnTo>
                    <a:lnTo>
                      <a:pt x="2579" y="629"/>
                    </a:lnTo>
                    <a:lnTo>
                      <a:pt x="2582" y="628"/>
                    </a:lnTo>
                    <a:lnTo>
                      <a:pt x="2585" y="628"/>
                    </a:lnTo>
                    <a:lnTo>
                      <a:pt x="2587" y="627"/>
                    </a:lnTo>
                    <a:lnTo>
                      <a:pt x="2590" y="626"/>
                    </a:lnTo>
                    <a:lnTo>
                      <a:pt x="2593" y="625"/>
                    </a:lnTo>
                    <a:lnTo>
                      <a:pt x="2595" y="624"/>
                    </a:lnTo>
                    <a:lnTo>
                      <a:pt x="2598" y="623"/>
                    </a:lnTo>
                    <a:lnTo>
                      <a:pt x="2600" y="621"/>
                    </a:lnTo>
                    <a:lnTo>
                      <a:pt x="2602" y="620"/>
                    </a:lnTo>
                    <a:lnTo>
                      <a:pt x="2605" y="619"/>
                    </a:lnTo>
                    <a:lnTo>
                      <a:pt x="2607" y="618"/>
                    </a:lnTo>
                    <a:lnTo>
                      <a:pt x="2609" y="617"/>
                    </a:lnTo>
                    <a:lnTo>
                      <a:pt x="2612" y="616"/>
                    </a:lnTo>
                    <a:lnTo>
                      <a:pt x="2613" y="613"/>
                    </a:lnTo>
                    <a:lnTo>
                      <a:pt x="2615" y="612"/>
                    </a:lnTo>
                    <a:lnTo>
                      <a:pt x="2616" y="611"/>
                    </a:lnTo>
                    <a:lnTo>
                      <a:pt x="2617" y="609"/>
                    </a:lnTo>
                    <a:lnTo>
                      <a:pt x="2620" y="608"/>
                    </a:lnTo>
                    <a:lnTo>
                      <a:pt x="2621" y="606"/>
                    </a:lnTo>
                    <a:lnTo>
                      <a:pt x="2621" y="604"/>
                    </a:lnTo>
                    <a:lnTo>
                      <a:pt x="2622" y="602"/>
                    </a:lnTo>
                    <a:lnTo>
                      <a:pt x="2623" y="601"/>
                    </a:lnTo>
                    <a:lnTo>
                      <a:pt x="2623" y="598"/>
                    </a:lnTo>
                    <a:lnTo>
                      <a:pt x="2623" y="597"/>
                    </a:lnTo>
                    <a:lnTo>
                      <a:pt x="2624" y="528"/>
                    </a:lnTo>
                    <a:lnTo>
                      <a:pt x="2624" y="526"/>
                    </a:lnTo>
                    <a:lnTo>
                      <a:pt x="2624" y="525"/>
                    </a:lnTo>
                    <a:lnTo>
                      <a:pt x="2623" y="522"/>
                    </a:lnTo>
                    <a:lnTo>
                      <a:pt x="2622" y="520"/>
                    </a:lnTo>
                    <a:lnTo>
                      <a:pt x="2622" y="519"/>
                    </a:lnTo>
                    <a:lnTo>
                      <a:pt x="2621" y="517"/>
                    </a:lnTo>
                    <a:lnTo>
                      <a:pt x="2618" y="514"/>
                    </a:lnTo>
                    <a:lnTo>
                      <a:pt x="2617" y="513"/>
                    </a:lnTo>
                    <a:lnTo>
                      <a:pt x="2616" y="511"/>
                    </a:lnTo>
                    <a:lnTo>
                      <a:pt x="2614" y="510"/>
                    </a:lnTo>
                    <a:lnTo>
                      <a:pt x="2612" y="507"/>
                    </a:lnTo>
                    <a:lnTo>
                      <a:pt x="2609" y="506"/>
                    </a:lnTo>
                    <a:lnTo>
                      <a:pt x="2607" y="504"/>
                    </a:lnTo>
                    <a:lnTo>
                      <a:pt x="2605" y="503"/>
                    </a:lnTo>
                    <a:lnTo>
                      <a:pt x="2602" y="500"/>
                    </a:lnTo>
                    <a:lnTo>
                      <a:pt x="2600" y="499"/>
                    </a:lnTo>
                    <a:lnTo>
                      <a:pt x="2597" y="497"/>
                    </a:lnTo>
                    <a:lnTo>
                      <a:pt x="2594" y="496"/>
                    </a:lnTo>
                    <a:lnTo>
                      <a:pt x="2592" y="495"/>
                    </a:lnTo>
                    <a:lnTo>
                      <a:pt x="2589" y="492"/>
                    </a:lnTo>
                    <a:lnTo>
                      <a:pt x="2585" y="491"/>
                    </a:lnTo>
                    <a:lnTo>
                      <a:pt x="2583" y="490"/>
                    </a:lnTo>
                    <a:lnTo>
                      <a:pt x="2579" y="489"/>
                    </a:lnTo>
                    <a:lnTo>
                      <a:pt x="2576" y="487"/>
                    </a:lnTo>
                    <a:lnTo>
                      <a:pt x="2574" y="486"/>
                    </a:lnTo>
                    <a:lnTo>
                      <a:pt x="2570" y="484"/>
                    </a:lnTo>
                    <a:lnTo>
                      <a:pt x="2567" y="483"/>
                    </a:lnTo>
                    <a:lnTo>
                      <a:pt x="2564" y="482"/>
                    </a:lnTo>
                    <a:lnTo>
                      <a:pt x="2561" y="482"/>
                    </a:lnTo>
                    <a:lnTo>
                      <a:pt x="2557" y="481"/>
                    </a:lnTo>
                    <a:lnTo>
                      <a:pt x="2555" y="480"/>
                    </a:lnTo>
                    <a:lnTo>
                      <a:pt x="2552" y="479"/>
                    </a:lnTo>
                    <a:lnTo>
                      <a:pt x="2552" y="476"/>
                    </a:lnTo>
                    <a:lnTo>
                      <a:pt x="2552" y="474"/>
                    </a:lnTo>
                    <a:lnTo>
                      <a:pt x="2552" y="471"/>
                    </a:lnTo>
                    <a:lnTo>
                      <a:pt x="2551" y="468"/>
                    </a:lnTo>
                    <a:lnTo>
                      <a:pt x="2551" y="465"/>
                    </a:lnTo>
                    <a:lnTo>
                      <a:pt x="2551" y="462"/>
                    </a:lnTo>
                    <a:lnTo>
                      <a:pt x="2551" y="460"/>
                    </a:lnTo>
                    <a:lnTo>
                      <a:pt x="2551" y="457"/>
                    </a:lnTo>
                    <a:lnTo>
                      <a:pt x="2549" y="454"/>
                    </a:lnTo>
                    <a:lnTo>
                      <a:pt x="2549" y="451"/>
                    </a:lnTo>
                    <a:lnTo>
                      <a:pt x="2549" y="449"/>
                    </a:lnTo>
                    <a:lnTo>
                      <a:pt x="2548" y="445"/>
                    </a:lnTo>
                    <a:lnTo>
                      <a:pt x="2548" y="443"/>
                    </a:lnTo>
                    <a:lnTo>
                      <a:pt x="2548" y="439"/>
                    </a:lnTo>
                    <a:lnTo>
                      <a:pt x="2547" y="437"/>
                    </a:lnTo>
                    <a:lnTo>
                      <a:pt x="2547" y="435"/>
                    </a:lnTo>
                    <a:lnTo>
                      <a:pt x="2547" y="431"/>
                    </a:lnTo>
                    <a:lnTo>
                      <a:pt x="2546" y="429"/>
                    </a:lnTo>
                    <a:lnTo>
                      <a:pt x="2546" y="426"/>
                    </a:lnTo>
                    <a:lnTo>
                      <a:pt x="2546" y="423"/>
                    </a:lnTo>
                    <a:lnTo>
                      <a:pt x="2545" y="421"/>
                    </a:lnTo>
                    <a:lnTo>
                      <a:pt x="2545" y="418"/>
                    </a:lnTo>
                    <a:lnTo>
                      <a:pt x="2544" y="415"/>
                    </a:lnTo>
                    <a:lnTo>
                      <a:pt x="2544" y="412"/>
                    </a:lnTo>
                    <a:lnTo>
                      <a:pt x="2542" y="410"/>
                    </a:lnTo>
                    <a:lnTo>
                      <a:pt x="2542" y="407"/>
                    </a:lnTo>
                    <a:lnTo>
                      <a:pt x="2541" y="404"/>
                    </a:lnTo>
                    <a:lnTo>
                      <a:pt x="2541" y="401"/>
                    </a:lnTo>
                    <a:lnTo>
                      <a:pt x="2540" y="399"/>
                    </a:lnTo>
                    <a:lnTo>
                      <a:pt x="2540" y="396"/>
                    </a:lnTo>
                    <a:lnTo>
                      <a:pt x="2539" y="393"/>
                    </a:lnTo>
                    <a:lnTo>
                      <a:pt x="2539" y="391"/>
                    </a:lnTo>
                    <a:lnTo>
                      <a:pt x="2538" y="389"/>
                    </a:lnTo>
                    <a:lnTo>
                      <a:pt x="2538" y="388"/>
                    </a:lnTo>
                    <a:lnTo>
                      <a:pt x="2537" y="385"/>
                    </a:lnTo>
                    <a:lnTo>
                      <a:pt x="2537" y="384"/>
                    </a:lnTo>
                    <a:lnTo>
                      <a:pt x="2536" y="383"/>
                    </a:lnTo>
                    <a:lnTo>
                      <a:pt x="2536" y="382"/>
                    </a:lnTo>
                    <a:lnTo>
                      <a:pt x="2534" y="380"/>
                    </a:lnTo>
                    <a:lnTo>
                      <a:pt x="2534" y="378"/>
                    </a:lnTo>
                    <a:lnTo>
                      <a:pt x="2533" y="377"/>
                    </a:lnTo>
                    <a:lnTo>
                      <a:pt x="2532" y="376"/>
                    </a:lnTo>
                    <a:lnTo>
                      <a:pt x="2532" y="375"/>
                    </a:lnTo>
                    <a:lnTo>
                      <a:pt x="2531" y="374"/>
                    </a:lnTo>
                    <a:lnTo>
                      <a:pt x="2530" y="374"/>
                    </a:lnTo>
                    <a:lnTo>
                      <a:pt x="2530" y="373"/>
                    </a:lnTo>
                    <a:lnTo>
                      <a:pt x="2529" y="372"/>
                    </a:lnTo>
                    <a:lnTo>
                      <a:pt x="2527" y="370"/>
                    </a:lnTo>
                    <a:lnTo>
                      <a:pt x="2526" y="370"/>
                    </a:lnTo>
                    <a:lnTo>
                      <a:pt x="2525" y="369"/>
                    </a:lnTo>
                    <a:lnTo>
                      <a:pt x="2524" y="368"/>
                    </a:lnTo>
                    <a:lnTo>
                      <a:pt x="2523" y="368"/>
                    </a:lnTo>
                    <a:lnTo>
                      <a:pt x="2522" y="367"/>
                    </a:lnTo>
                    <a:lnTo>
                      <a:pt x="2521" y="367"/>
                    </a:lnTo>
                    <a:lnTo>
                      <a:pt x="2519" y="366"/>
                    </a:lnTo>
                    <a:lnTo>
                      <a:pt x="2518" y="365"/>
                    </a:lnTo>
                    <a:lnTo>
                      <a:pt x="2516" y="365"/>
                    </a:lnTo>
                    <a:lnTo>
                      <a:pt x="2515" y="363"/>
                    </a:lnTo>
                    <a:lnTo>
                      <a:pt x="2512" y="363"/>
                    </a:lnTo>
                    <a:lnTo>
                      <a:pt x="2511" y="362"/>
                    </a:lnTo>
                    <a:lnTo>
                      <a:pt x="2509" y="361"/>
                    </a:lnTo>
                    <a:lnTo>
                      <a:pt x="2507" y="361"/>
                    </a:lnTo>
                    <a:lnTo>
                      <a:pt x="2504" y="360"/>
                    </a:lnTo>
                    <a:lnTo>
                      <a:pt x="2502" y="359"/>
                    </a:lnTo>
                    <a:lnTo>
                      <a:pt x="2483" y="353"/>
                    </a:lnTo>
                    <a:lnTo>
                      <a:pt x="2463" y="348"/>
                    </a:lnTo>
                    <a:lnTo>
                      <a:pt x="2443" y="343"/>
                    </a:lnTo>
                    <a:lnTo>
                      <a:pt x="2424" y="338"/>
                    </a:lnTo>
                    <a:lnTo>
                      <a:pt x="2403" y="332"/>
                    </a:lnTo>
                    <a:lnTo>
                      <a:pt x="2383" y="328"/>
                    </a:lnTo>
                    <a:lnTo>
                      <a:pt x="2363" y="323"/>
                    </a:lnTo>
                    <a:lnTo>
                      <a:pt x="2342" y="317"/>
                    </a:lnTo>
                    <a:lnTo>
                      <a:pt x="2321" y="313"/>
                    </a:lnTo>
                    <a:lnTo>
                      <a:pt x="2301" y="308"/>
                    </a:lnTo>
                    <a:lnTo>
                      <a:pt x="2280" y="304"/>
                    </a:lnTo>
                    <a:lnTo>
                      <a:pt x="2259" y="299"/>
                    </a:lnTo>
                    <a:lnTo>
                      <a:pt x="2238" y="296"/>
                    </a:lnTo>
                    <a:lnTo>
                      <a:pt x="2218" y="291"/>
                    </a:lnTo>
                    <a:lnTo>
                      <a:pt x="2196" y="286"/>
                    </a:lnTo>
                    <a:lnTo>
                      <a:pt x="2175" y="283"/>
                    </a:lnTo>
                    <a:lnTo>
                      <a:pt x="2154" y="279"/>
                    </a:lnTo>
                    <a:lnTo>
                      <a:pt x="2132" y="275"/>
                    </a:lnTo>
                    <a:lnTo>
                      <a:pt x="2110" y="271"/>
                    </a:lnTo>
                    <a:lnTo>
                      <a:pt x="2090" y="268"/>
                    </a:lnTo>
                    <a:lnTo>
                      <a:pt x="2068" y="264"/>
                    </a:lnTo>
                    <a:lnTo>
                      <a:pt x="2047" y="261"/>
                    </a:lnTo>
                    <a:lnTo>
                      <a:pt x="2025" y="258"/>
                    </a:lnTo>
                    <a:lnTo>
                      <a:pt x="2003" y="255"/>
                    </a:lnTo>
                    <a:lnTo>
                      <a:pt x="1981" y="252"/>
                    </a:lnTo>
                    <a:lnTo>
                      <a:pt x="1961" y="249"/>
                    </a:lnTo>
                    <a:lnTo>
                      <a:pt x="1939" y="246"/>
                    </a:lnTo>
                    <a:lnTo>
                      <a:pt x="1917" y="244"/>
                    </a:lnTo>
                    <a:lnTo>
                      <a:pt x="1896" y="241"/>
                    </a:lnTo>
                    <a:lnTo>
                      <a:pt x="1874" y="239"/>
                    </a:lnTo>
                    <a:lnTo>
                      <a:pt x="1852" y="237"/>
                    </a:lnTo>
                    <a:lnTo>
                      <a:pt x="1832" y="234"/>
                    </a:lnTo>
                    <a:lnTo>
                      <a:pt x="1821" y="228"/>
                    </a:lnTo>
                    <a:lnTo>
                      <a:pt x="1812" y="221"/>
                    </a:lnTo>
                    <a:lnTo>
                      <a:pt x="1802" y="214"/>
                    </a:lnTo>
                    <a:lnTo>
                      <a:pt x="1792" y="207"/>
                    </a:lnTo>
                    <a:lnTo>
                      <a:pt x="1782" y="200"/>
                    </a:lnTo>
                    <a:lnTo>
                      <a:pt x="1773" y="193"/>
                    </a:lnTo>
                    <a:lnTo>
                      <a:pt x="1762" y="187"/>
                    </a:lnTo>
                    <a:lnTo>
                      <a:pt x="1752" y="180"/>
                    </a:lnTo>
                    <a:lnTo>
                      <a:pt x="1743" y="173"/>
                    </a:lnTo>
                    <a:lnTo>
                      <a:pt x="1733" y="167"/>
                    </a:lnTo>
                    <a:lnTo>
                      <a:pt x="1723" y="161"/>
                    </a:lnTo>
                    <a:lnTo>
                      <a:pt x="1713" y="154"/>
                    </a:lnTo>
                    <a:lnTo>
                      <a:pt x="1703" y="148"/>
                    </a:lnTo>
                    <a:lnTo>
                      <a:pt x="1692" y="141"/>
                    </a:lnTo>
                    <a:lnTo>
                      <a:pt x="1683" y="135"/>
                    </a:lnTo>
                    <a:lnTo>
                      <a:pt x="1673" y="129"/>
                    </a:lnTo>
                    <a:lnTo>
                      <a:pt x="1662" y="123"/>
                    </a:lnTo>
                    <a:lnTo>
                      <a:pt x="1652" y="116"/>
                    </a:lnTo>
                    <a:lnTo>
                      <a:pt x="1642" y="110"/>
                    </a:lnTo>
                    <a:lnTo>
                      <a:pt x="1631" y="104"/>
                    </a:lnTo>
                    <a:lnTo>
                      <a:pt x="1621" y="97"/>
                    </a:lnTo>
                    <a:lnTo>
                      <a:pt x="1610" y="92"/>
                    </a:lnTo>
                    <a:lnTo>
                      <a:pt x="1600" y="86"/>
                    </a:lnTo>
                    <a:lnTo>
                      <a:pt x="1590" y="80"/>
                    </a:lnTo>
                    <a:lnTo>
                      <a:pt x="1579" y="73"/>
                    </a:lnTo>
                    <a:lnTo>
                      <a:pt x="1569" y="68"/>
                    </a:lnTo>
                    <a:lnTo>
                      <a:pt x="1559" y="62"/>
                    </a:lnTo>
                    <a:lnTo>
                      <a:pt x="1547" y="56"/>
                    </a:lnTo>
                    <a:lnTo>
                      <a:pt x="1537" y="50"/>
                    </a:lnTo>
                    <a:lnTo>
                      <a:pt x="1526" y="45"/>
                    </a:lnTo>
                    <a:lnTo>
                      <a:pt x="1515" y="39"/>
                    </a:lnTo>
                    <a:lnTo>
                      <a:pt x="1504" y="34"/>
                    </a:lnTo>
                    <a:lnTo>
                      <a:pt x="1503" y="33"/>
                    </a:lnTo>
                    <a:lnTo>
                      <a:pt x="1502" y="32"/>
                    </a:lnTo>
                    <a:lnTo>
                      <a:pt x="1502" y="31"/>
                    </a:lnTo>
                    <a:lnTo>
                      <a:pt x="1501" y="30"/>
                    </a:lnTo>
                    <a:lnTo>
                      <a:pt x="1501" y="28"/>
                    </a:lnTo>
                    <a:lnTo>
                      <a:pt x="1501" y="27"/>
                    </a:lnTo>
                    <a:lnTo>
                      <a:pt x="1500" y="27"/>
                    </a:lnTo>
                    <a:lnTo>
                      <a:pt x="1500" y="26"/>
                    </a:lnTo>
                    <a:lnTo>
                      <a:pt x="1500" y="25"/>
                    </a:lnTo>
                    <a:lnTo>
                      <a:pt x="1499" y="24"/>
                    </a:lnTo>
                    <a:lnTo>
                      <a:pt x="1499" y="23"/>
                    </a:lnTo>
                    <a:lnTo>
                      <a:pt x="1497" y="21"/>
                    </a:lnTo>
                    <a:lnTo>
                      <a:pt x="1497" y="20"/>
                    </a:lnTo>
                    <a:lnTo>
                      <a:pt x="1496" y="20"/>
                    </a:lnTo>
                    <a:lnTo>
                      <a:pt x="1496" y="19"/>
                    </a:lnTo>
                    <a:lnTo>
                      <a:pt x="1495" y="19"/>
                    </a:lnTo>
                    <a:lnTo>
                      <a:pt x="1494" y="18"/>
                    </a:lnTo>
                    <a:lnTo>
                      <a:pt x="1493" y="18"/>
                    </a:lnTo>
                    <a:lnTo>
                      <a:pt x="1492" y="18"/>
                    </a:lnTo>
                    <a:lnTo>
                      <a:pt x="1492" y="17"/>
                    </a:lnTo>
                    <a:lnTo>
                      <a:pt x="1491" y="17"/>
                    </a:lnTo>
                    <a:lnTo>
                      <a:pt x="1489" y="17"/>
                    </a:lnTo>
                    <a:lnTo>
                      <a:pt x="1488" y="16"/>
                    </a:lnTo>
                    <a:lnTo>
                      <a:pt x="1464" y="15"/>
                    </a:lnTo>
                    <a:lnTo>
                      <a:pt x="1441" y="12"/>
                    </a:lnTo>
                    <a:lnTo>
                      <a:pt x="1417" y="10"/>
                    </a:lnTo>
                    <a:lnTo>
                      <a:pt x="1394" y="9"/>
                    </a:lnTo>
                    <a:lnTo>
                      <a:pt x="1370" y="8"/>
                    </a:lnTo>
                    <a:lnTo>
                      <a:pt x="1345" y="5"/>
                    </a:lnTo>
                    <a:lnTo>
                      <a:pt x="1322" y="4"/>
                    </a:lnTo>
                    <a:lnTo>
                      <a:pt x="1298" y="3"/>
                    </a:lnTo>
                    <a:lnTo>
                      <a:pt x="1274" y="3"/>
                    </a:lnTo>
                    <a:lnTo>
                      <a:pt x="1251" y="2"/>
                    </a:lnTo>
                    <a:lnTo>
                      <a:pt x="1227" y="1"/>
                    </a:lnTo>
                    <a:lnTo>
                      <a:pt x="1203" y="1"/>
                    </a:lnTo>
                    <a:lnTo>
                      <a:pt x="1178" y="1"/>
                    </a:lnTo>
                    <a:lnTo>
                      <a:pt x="1154" y="1"/>
                    </a:lnTo>
                    <a:lnTo>
                      <a:pt x="1131" y="0"/>
                    </a:lnTo>
                    <a:lnTo>
                      <a:pt x="1107" y="1"/>
                    </a:lnTo>
                    <a:lnTo>
                      <a:pt x="1083" y="1"/>
                    </a:lnTo>
                    <a:lnTo>
                      <a:pt x="1059" y="1"/>
                    </a:lnTo>
                    <a:lnTo>
                      <a:pt x="1035" y="1"/>
                    </a:lnTo>
                    <a:lnTo>
                      <a:pt x="1011" y="2"/>
                    </a:lnTo>
                    <a:lnTo>
                      <a:pt x="987" y="2"/>
                    </a:lnTo>
                    <a:lnTo>
                      <a:pt x="964" y="3"/>
                    </a:lnTo>
                    <a:lnTo>
                      <a:pt x="940" y="4"/>
                    </a:lnTo>
                    <a:lnTo>
                      <a:pt x="917" y="5"/>
                    </a:lnTo>
                    <a:lnTo>
                      <a:pt x="893" y="7"/>
                    </a:lnTo>
                    <a:lnTo>
                      <a:pt x="870" y="8"/>
                    </a:lnTo>
                    <a:lnTo>
                      <a:pt x="847" y="9"/>
                    </a:lnTo>
                    <a:lnTo>
                      <a:pt x="822" y="11"/>
                    </a:lnTo>
                    <a:lnTo>
                      <a:pt x="799" y="12"/>
                    </a:lnTo>
                    <a:lnTo>
                      <a:pt x="776" y="15"/>
                    </a:lnTo>
                    <a:lnTo>
                      <a:pt x="753" y="16"/>
                    </a:lnTo>
                    <a:lnTo>
                      <a:pt x="730" y="18"/>
                    </a:lnTo>
                    <a:lnTo>
                      <a:pt x="729" y="18"/>
                    </a:lnTo>
                    <a:lnTo>
                      <a:pt x="727" y="18"/>
                    </a:lnTo>
                    <a:lnTo>
                      <a:pt x="726" y="19"/>
                    </a:lnTo>
                    <a:lnTo>
                      <a:pt x="723" y="19"/>
                    </a:lnTo>
                    <a:lnTo>
                      <a:pt x="722" y="20"/>
                    </a:lnTo>
                    <a:lnTo>
                      <a:pt x="720" y="20"/>
                    </a:lnTo>
                    <a:lnTo>
                      <a:pt x="719" y="21"/>
                    </a:lnTo>
                    <a:lnTo>
                      <a:pt x="716" y="21"/>
                    </a:lnTo>
                    <a:lnTo>
                      <a:pt x="715" y="23"/>
                    </a:lnTo>
                    <a:lnTo>
                      <a:pt x="713" y="23"/>
                    </a:lnTo>
                    <a:lnTo>
                      <a:pt x="711" y="24"/>
                    </a:lnTo>
                    <a:lnTo>
                      <a:pt x="709" y="25"/>
                    </a:lnTo>
                    <a:lnTo>
                      <a:pt x="707" y="26"/>
                    </a:lnTo>
                    <a:lnTo>
                      <a:pt x="706" y="27"/>
                    </a:lnTo>
                    <a:lnTo>
                      <a:pt x="704" y="27"/>
                    </a:lnTo>
                    <a:lnTo>
                      <a:pt x="703" y="28"/>
                    </a:lnTo>
                    <a:lnTo>
                      <a:pt x="700" y="30"/>
                    </a:lnTo>
                    <a:lnTo>
                      <a:pt x="699" y="31"/>
                    </a:lnTo>
                    <a:lnTo>
                      <a:pt x="697" y="32"/>
                    </a:lnTo>
                    <a:lnTo>
                      <a:pt x="694" y="33"/>
                    </a:lnTo>
                    <a:lnTo>
                      <a:pt x="693" y="34"/>
                    </a:lnTo>
                    <a:lnTo>
                      <a:pt x="691" y="35"/>
                    </a:lnTo>
                    <a:lnTo>
                      <a:pt x="690" y="36"/>
                    </a:lnTo>
                    <a:lnTo>
                      <a:pt x="688" y="38"/>
                    </a:lnTo>
                    <a:lnTo>
                      <a:pt x="686" y="40"/>
                    </a:lnTo>
                    <a:lnTo>
                      <a:pt x="684" y="41"/>
                    </a:lnTo>
                    <a:lnTo>
                      <a:pt x="683" y="42"/>
                    </a:lnTo>
                    <a:lnTo>
                      <a:pt x="681" y="43"/>
                    </a:lnTo>
                    <a:lnTo>
                      <a:pt x="678" y="45"/>
                    </a:lnTo>
                    <a:lnTo>
                      <a:pt x="677" y="46"/>
                    </a:lnTo>
                    <a:lnTo>
                      <a:pt x="675" y="47"/>
                    </a:lnTo>
                    <a:lnTo>
                      <a:pt x="674" y="48"/>
                    </a:lnTo>
                    <a:lnTo>
                      <a:pt x="666" y="54"/>
                    </a:lnTo>
                    <a:lnTo>
                      <a:pt x="656" y="59"/>
                    </a:lnTo>
                    <a:lnTo>
                      <a:pt x="648" y="65"/>
                    </a:lnTo>
                    <a:lnTo>
                      <a:pt x="640" y="71"/>
                    </a:lnTo>
                    <a:lnTo>
                      <a:pt x="632" y="77"/>
                    </a:lnTo>
                    <a:lnTo>
                      <a:pt x="624" y="83"/>
                    </a:lnTo>
                    <a:lnTo>
                      <a:pt x="616" y="88"/>
                    </a:lnTo>
                    <a:lnTo>
                      <a:pt x="608" y="94"/>
                    </a:lnTo>
                    <a:lnTo>
                      <a:pt x="600" y="100"/>
                    </a:lnTo>
                    <a:lnTo>
                      <a:pt x="592" y="106"/>
                    </a:lnTo>
                    <a:lnTo>
                      <a:pt x="584" y="111"/>
                    </a:lnTo>
                    <a:lnTo>
                      <a:pt x="576" y="117"/>
                    </a:lnTo>
                    <a:lnTo>
                      <a:pt x="568" y="123"/>
                    </a:lnTo>
                    <a:lnTo>
                      <a:pt x="561" y="130"/>
                    </a:lnTo>
                    <a:lnTo>
                      <a:pt x="553" y="135"/>
                    </a:lnTo>
                    <a:lnTo>
                      <a:pt x="545" y="141"/>
                    </a:lnTo>
                    <a:lnTo>
                      <a:pt x="537" y="147"/>
                    </a:lnTo>
                    <a:lnTo>
                      <a:pt x="530" y="154"/>
                    </a:lnTo>
                    <a:lnTo>
                      <a:pt x="522" y="160"/>
                    </a:lnTo>
                    <a:lnTo>
                      <a:pt x="514" y="167"/>
                    </a:lnTo>
                    <a:lnTo>
                      <a:pt x="507" y="172"/>
                    </a:lnTo>
                    <a:lnTo>
                      <a:pt x="499" y="178"/>
                    </a:lnTo>
                    <a:lnTo>
                      <a:pt x="491" y="185"/>
                    </a:lnTo>
                    <a:lnTo>
                      <a:pt x="484" y="191"/>
                    </a:lnTo>
                    <a:lnTo>
                      <a:pt x="476" y="198"/>
                    </a:lnTo>
                    <a:lnTo>
                      <a:pt x="469" y="203"/>
                    </a:lnTo>
                    <a:lnTo>
                      <a:pt x="461" y="210"/>
                    </a:lnTo>
                    <a:lnTo>
                      <a:pt x="453" y="217"/>
                    </a:lnTo>
                    <a:lnTo>
                      <a:pt x="446" y="223"/>
                    </a:lnTo>
                    <a:lnTo>
                      <a:pt x="438" y="230"/>
                    </a:lnTo>
                    <a:lnTo>
                      <a:pt x="431" y="237"/>
                    </a:lnTo>
                    <a:lnTo>
                      <a:pt x="423" y="243"/>
                    </a:lnTo>
                    <a:lnTo>
                      <a:pt x="412" y="244"/>
                    </a:lnTo>
                    <a:lnTo>
                      <a:pt x="402" y="244"/>
                    </a:lnTo>
                    <a:lnTo>
                      <a:pt x="391" y="245"/>
                    </a:lnTo>
                    <a:lnTo>
                      <a:pt x="381" y="245"/>
                    </a:lnTo>
                    <a:lnTo>
                      <a:pt x="371" y="246"/>
                    </a:lnTo>
                    <a:lnTo>
                      <a:pt x="360" y="246"/>
                    </a:lnTo>
                    <a:lnTo>
                      <a:pt x="351" y="247"/>
                    </a:lnTo>
                    <a:lnTo>
                      <a:pt x="341" y="247"/>
                    </a:lnTo>
                    <a:lnTo>
                      <a:pt x="332" y="248"/>
                    </a:lnTo>
                    <a:lnTo>
                      <a:pt x="321" y="248"/>
                    </a:lnTo>
                    <a:lnTo>
                      <a:pt x="312" y="249"/>
                    </a:lnTo>
                    <a:lnTo>
                      <a:pt x="302" y="251"/>
                    </a:lnTo>
                    <a:lnTo>
                      <a:pt x="292" y="251"/>
                    </a:lnTo>
                    <a:lnTo>
                      <a:pt x="283" y="252"/>
                    </a:lnTo>
                    <a:lnTo>
                      <a:pt x="273" y="253"/>
                    </a:lnTo>
                    <a:lnTo>
                      <a:pt x="264" y="254"/>
                    </a:lnTo>
                    <a:lnTo>
                      <a:pt x="254" y="254"/>
                    </a:lnTo>
                    <a:lnTo>
                      <a:pt x="245" y="255"/>
                    </a:lnTo>
                    <a:lnTo>
                      <a:pt x="236" y="256"/>
                    </a:lnTo>
                    <a:lnTo>
                      <a:pt x="227" y="258"/>
                    </a:lnTo>
                    <a:lnTo>
                      <a:pt x="219" y="260"/>
                    </a:lnTo>
                    <a:lnTo>
                      <a:pt x="209" y="261"/>
                    </a:lnTo>
                    <a:lnTo>
                      <a:pt x="200" y="262"/>
                    </a:lnTo>
                    <a:lnTo>
                      <a:pt x="191" y="264"/>
                    </a:lnTo>
                    <a:lnTo>
                      <a:pt x="183" y="266"/>
                    </a:lnTo>
                    <a:lnTo>
                      <a:pt x="174" y="268"/>
                    </a:lnTo>
                    <a:lnTo>
                      <a:pt x="165" y="270"/>
                    </a:lnTo>
                    <a:lnTo>
                      <a:pt x="156" y="272"/>
                    </a:lnTo>
                    <a:lnTo>
                      <a:pt x="147" y="275"/>
                    </a:lnTo>
                    <a:lnTo>
                      <a:pt x="139" y="277"/>
                    </a:lnTo>
                    <a:lnTo>
                      <a:pt x="130" y="279"/>
                    </a:lnTo>
                    <a:lnTo>
                      <a:pt x="122" y="282"/>
                    </a:lnTo>
                    <a:lnTo>
                      <a:pt x="117" y="284"/>
                    </a:lnTo>
                    <a:lnTo>
                      <a:pt x="113" y="287"/>
                    </a:lnTo>
                    <a:lnTo>
                      <a:pt x="108" y="291"/>
                    </a:lnTo>
                    <a:lnTo>
                      <a:pt x="105" y="296"/>
                    </a:lnTo>
                    <a:lnTo>
                      <a:pt x="101" y="299"/>
                    </a:lnTo>
                    <a:lnTo>
                      <a:pt x="98" y="305"/>
                    </a:lnTo>
                    <a:lnTo>
                      <a:pt x="95" y="309"/>
                    </a:lnTo>
                    <a:lnTo>
                      <a:pt x="92" y="315"/>
                    </a:lnTo>
                    <a:lnTo>
                      <a:pt x="90" y="322"/>
                    </a:lnTo>
                    <a:lnTo>
                      <a:pt x="88" y="328"/>
                    </a:lnTo>
                    <a:lnTo>
                      <a:pt x="86" y="335"/>
                    </a:lnTo>
                    <a:lnTo>
                      <a:pt x="85" y="342"/>
                    </a:lnTo>
                    <a:lnTo>
                      <a:pt x="84" y="350"/>
                    </a:lnTo>
                    <a:lnTo>
                      <a:pt x="83" y="357"/>
                    </a:lnTo>
                    <a:lnTo>
                      <a:pt x="82" y="365"/>
                    </a:lnTo>
                    <a:lnTo>
                      <a:pt x="82" y="373"/>
                    </a:lnTo>
                    <a:lnTo>
                      <a:pt x="82" y="381"/>
                    </a:lnTo>
                    <a:lnTo>
                      <a:pt x="80" y="389"/>
                    </a:lnTo>
                    <a:lnTo>
                      <a:pt x="80" y="397"/>
                    </a:lnTo>
                    <a:lnTo>
                      <a:pt x="82" y="405"/>
                    </a:lnTo>
                    <a:lnTo>
                      <a:pt x="82" y="414"/>
                    </a:lnTo>
                    <a:lnTo>
                      <a:pt x="82" y="422"/>
                    </a:lnTo>
                    <a:lnTo>
                      <a:pt x="83" y="430"/>
                    </a:lnTo>
                    <a:lnTo>
                      <a:pt x="83" y="438"/>
                    </a:lnTo>
                    <a:lnTo>
                      <a:pt x="84" y="448"/>
                    </a:lnTo>
                    <a:lnTo>
                      <a:pt x="85" y="456"/>
                    </a:lnTo>
                    <a:lnTo>
                      <a:pt x="85" y="464"/>
                    </a:lnTo>
                    <a:lnTo>
                      <a:pt x="86" y="472"/>
                    </a:lnTo>
                    <a:lnTo>
                      <a:pt x="87" y="479"/>
                    </a:lnTo>
                    <a:lnTo>
                      <a:pt x="88" y="487"/>
                    </a:lnTo>
                    <a:lnTo>
                      <a:pt x="90" y="494"/>
                    </a:lnTo>
                    <a:lnTo>
                      <a:pt x="91" y="500"/>
                    </a:lnTo>
                    <a:lnTo>
                      <a:pt x="42" y="522"/>
                    </a:lnTo>
                    <a:lnTo>
                      <a:pt x="41" y="524"/>
                    </a:lnTo>
                    <a:lnTo>
                      <a:pt x="39" y="524"/>
                    </a:lnTo>
                    <a:lnTo>
                      <a:pt x="38" y="525"/>
                    </a:lnTo>
                    <a:lnTo>
                      <a:pt x="35" y="526"/>
                    </a:lnTo>
                    <a:lnTo>
                      <a:pt x="34" y="526"/>
                    </a:lnTo>
                    <a:lnTo>
                      <a:pt x="32" y="527"/>
                    </a:lnTo>
                    <a:lnTo>
                      <a:pt x="31" y="528"/>
                    </a:lnTo>
                    <a:lnTo>
                      <a:pt x="29" y="528"/>
                    </a:lnTo>
                    <a:lnTo>
                      <a:pt x="27" y="529"/>
                    </a:lnTo>
                    <a:lnTo>
                      <a:pt x="25" y="530"/>
                    </a:lnTo>
                    <a:lnTo>
                      <a:pt x="24" y="530"/>
                    </a:lnTo>
                    <a:lnTo>
                      <a:pt x="22" y="532"/>
                    </a:lnTo>
                    <a:lnTo>
                      <a:pt x="20" y="533"/>
                    </a:lnTo>
                    <a:lnTo>
                      <a:pt x="18" y="534"/>
                    </a:lnTo>
                    <a:lnTo>
                      <a:pt x="17" y="534"/>
                    </a:lnTo>
                    <a:lnTo>
                      <a:pt x="16" y="535"/>
                    </a:lnTo>
                    <a:lnTo>
                      <a:pt x="14" y="536"/>
                    </a:lnTo>
                    <a:lnTo>
                      <a:pt x="12" y="537"/>
                    </a:lnTo>
                    <a:lnTo>
                      <a:pt x="11" y="538"/>
                    </a:lnTo>
                    <a:lnTo>
                      <a:pt x="10" y="540"/>
                    </a:lnTo>
                    <a:lnTo>
                      <a:pt x="9" y="541"/>
                    </a:lnTo>
                    <a:lnTo>
                      <a:pt x="8" y="542"/>
                    </a:lnTo>
                    <a:lnTo>
                      <a:pt x="7" y="543"/>
                    </a:lnTo>
                    <a:lnTo>
                      <a:pt x="6" y="544"/>
                    </a:lnTo>
                    <a:lnTo>
                      <a:pt x="4" y="545"/>
                    </a:lnTo>
                    <a:lnTo>
                      <a:pt x="3" y="547"/>
                    </a:lnTo>
                    <a:lnTo>
                      <a:pt x="3" y="548"/>
                    </a:lnTo>
                    <a:lnTo>
                      <a:pt x="2" y="549"/>
                    </a:lnTo>
                    <a:lnTo>
                      <a:pt x="2" y="550"/>
                    </a:lnTo>
                    <a:lnTo>
                      <a:pt x="1" y="552"/>
                    </a:lnTo>
                    <a:lnTo>
                      <a:pt x="1" y="553"/>
                    </a:lnTo>
                    <a:lnTo>
                      <a:pt x="1" y="555"/>
                    </a:lnTo>
                    <a:lnTo>
                      <a:pt x="0" y="635"/>
                    </a:lnTo>
                    <a:lnTo>
                      <a:pt x="0" y="636"/>
                    </a:lnTo>
                    <a:lnTo>
                      <a:pt x="0" y="639"/>
                    </a:lnTo>
                    <a:lnTo>
                      <a:pt x="0" y="640"/>
                    </a:lnTo>
                    <a:lnTo>
                      <a:pt x="0" y="641"/>
                    </a:lnTo>
                    <a:lnTo>
                      <a:pt x="0" y="642"/>
                    </a:lnTo>
                    <a:lnTo>
                      <a:pt x="1" y="643"/>
                    </a:lnTo>
                    <a:lnTo>
                      <a:pt x="1" y="644"/>
                    </a:lnTo>
                    <a:lnTo>
                      <a:pt x="2" y="646"/>
                    </a:lnTo>
                    <a:lnTo>
                      <a:pt x="2" y="647"/>
                    </a:lnTo>
                    <a:lnTo>
                      <a:pt x="3" y="648"/>
                    </a:lnTo>
                    <a:lnTo>
                      <a:pt x="4" y="649"/>
                    </a:lnTo>
                    <a:lnTo>
                      <a:pt x="6" y="649"/>
                    </a:lnTo>
                    <a:lnTo>
                      <a:pt x="7" y="650"/>
                    </a:lnTo>
                    <a:lnTo>
                      <a:pt x="8" y="651"/>
                    </a:lnTo>
                    <a:lnTo>
                      <a:pt x="9" y="652"/>
                    </a:lnTo>
                    <a:lnTo>
                      <a:pt x="10" y="652"/>
                    </a:lnTo>
                    <a:lnTo>
                      <a:pt x="11" y="654"/>
                    </a:lnTo>
                    <a:lnTo>
                      <a:pt x="12" y="654"/>
                    </a:lnTo>
                    <a:lnTo>
                      <a:pt x="14" y="655"/>
                    </a:lnTo>
                    <a:lnTo>
                      <a:pt x="15" y="656"/>
                    </a:lnTo>
                    <a:lnTo>
                      <a:pt x="17" y="656"/>
                    </a:lnTo>
                    <a:lnTo>
                      <a:pt x="18" y="656"/>
                    </a:lnTo>
                    <a:lnTo>
                      <a:pt x="19" y="657"/>
                    </a:lnTo>
                    <a:lnTo>
                      <a:pt x="22" y="657"/>
                    </a:lnTo>
                    <a:lnTo>
                      <a:pt x="23" y="658"/>
                    </a:lnTo>
                    <a:lnTo>
                      <a:pt x="25" y="658"/>
                    </a:lnTo>
                    <a:lnTo>
                      <a:pt x="26" y="658"/>
                    </a:lnTo>
                    <a:lnTo>
                      <a:pt x="29" y="659"/>
                    </a:lnTo>
                    <a:lnTo>
                      <a:pt x="31" y="659"/>
                    </a:lnTo>
                    <a:lnTo>
                      <a:pt x="32" y="659"/>
                    </a:lnTo>
                    <a:lnTo>
                      <a:pt x="34" y="661"/>
                    </a:lnTo>
                    <a:lnTo>
                      <a:pt x="37" y="661"/>
                    </a:lnTo>
                    <a:lnTo>
                      <a:pt x="376" y="711"/>
                    </a:lnTo>
                    <a:lnTo>
                      <a:pt x="378" y="711"/>
                    </a:lnTo>
                    <a:lnTo>
                      <a:pt x="380" y="711"/>
                    </a:lnTo>
                    <a:lnTo>
                      <a:pt x="381" y="711"/>
                    </a:lnTo>
                    <a:lnTo>
                      <a:pt x="382" y="711"/>
                    </a:lnTo>
                    <a:lnTo>
                      <a:pt x="385" y="711"/>
                    </a:lnTo>
                    <a:lnTo>
                      <a:pt x="386" y="711"/>
                    </a:lnTo>
                    <a:lnTo>
                      <a:pt x="387" y="711"/>
                    </a:lnTo>
                    <a:lnTo>
                      <a:pt x="388" y="711"/>
                    </a:lnTo>
                    <a:lnTo>
                      <a:pt x="389" y="711"/>
                    </a:lnTo>
                    <a:lnTo>
                      <a:pt x="390" y="710"/>
                    </a:lnTo>
                    <a:lnTo>
                      <a:pt x="391" y="710"/>
                    </a:lnTo>
                    <a:lnTo>
                      <a:pt x="393" y="709"/>
                    </a:lnTo>
                    <a:lnTo>
                      <a:pt x="394" y="709"/>
                    </a:lnTo>
                    <a:lnTo>
                      <a:pt x="395" y="708"/>
                    </a:lnTo>
                    <a:lnTo>
                      <a:pt x="396" y="708"/>
                    </a:lnTo>
                    <a:lnTo>
                      <a:pt x="397" y="707"/>
                    </a:lnTo>
                    <a:lnTo>
                      <a:pt x="398" y="707"/>
                    </a:lnTo>
                    <a:lnTo>
                      <a:pt x="398" y="705"/>
                    </a:lnTo>
                    <a:lnTo>
                      <a:pt x="400" y="704"/>
                    </a:lnTo>
                    <a:lnTo>
                      <a:pt x="401" y="704"/>
                    </a:lnTo>
                    <a:lnTo>
                      <a:pt x="401" y="703"/>
                    </a:lnTo>
                    <a:lnTo>
                      <a:pt x="402" y="702"/>
                    </a:lnTo>
                    <a:lnTo>
                      <a:pt x="403" y="701"/>
                    </a:lnTo>
                    <a:lnTo>
                      <a:pt x="403" y="700"/>
                    </a:lnTo>
                    <a:lnTo>
                      <a:pt x="404" y="699"/>
                    </a:lnTo>
                    <a:lnTo>
                      <a:pt x="405" y="697"/>
                    </a:lnTo>
                    <a:lnTo>
                      <a:pt x="405" y="696"/>
                    </a:lnTo>
                    <a:lnTo>
                      <a:pt x="406" y="695"/>
                    </a:lnTo>
                    <a:lnTo>
                      <a:pt x="406" y="694"/>
                    </a:lnTo>
                    <a:lnTo>
                      <a:pt x="408" y="693"/>
                    </a:lnTo>
                    <a:lnTo>
                      <a:pt x="408" y="690"/>
                    </a:lnTo>
                    <a:lnTo>
                      <a:pt x="409" y="684"/>
                    </a:lnTo>
                    <a:lnTo>
                      <a:pt x="411" y="676"/>
                    </a:lnTo>
                    <a:lnTo>
                      <a:pt x="413" y="667"/>
                    </a:lnTo>
                    <a:lnTo>
                      <a:pt x="416" y="659"/>
                    </a:lnTo>
                    <a:lnTo>
                      <a:pt x="418" y="651"/>
                    </a:lnTo>
                    <a:lnTo>
                      <a:pt x="420" y="643"/>
                    </a:lnTo>
                    <a:lnTo>
                      <a:pt x="424" y="635"/>
                    </a:lnTo>
                    <a:lnTo>
                      <a:pt x="426" y="627"/>
                    </a:lnTo>
                    <a:lnTo>
                      <a:pt x="429" y="620"/>
                    </a:lnTo>
                    <a:lnTo>
                      <a:pt x="433" y="612"/>
                    </a:lnTo>
                    <a:lnTo>
                      <a:pt x="436" y="604"/>
                    </a:lnTo>
                    <a:lnTo>
                      <a:pt x="441" y="597"/>
                    </a:lnTo>
                    <a:lnTo>
                      <a:pt x="444" y="590"/>
                    </a:lnTo>
                    <a:lnTo>
                      <a:pt x="449" y="583"/>
                    </a:lnTo>
                    <a:lnTo>
                      <a:pt x="454" y="576"/>
                    </a:lnTo>
                    <a:lnTo>
                      <a:pt x="458" y="570"/>
                    </a:lnTo>
                    <a:lnTo>
                      <a:pt x="463" y="564"/>
                    </a:lnTo>
                    <a:lnTo>
                      <a:pt x="469" y="558"/>
                    </a:lnTo>
                    <a:lnTo>
                      <a:pt x="473" y="552"/>
                    </a:lnTo>
                    <a:lnTo>
                      <a:pt x="479" y="547"/>
                    </a:lnTo>
                    <a:lnTo>
                      <a:pt x="485" y="541"/>
                    </a:lnTo>
                    <a:lnTo>
                      <a:pt x="492" y="536"/>
                    </a:lnTo>
                    <a:lnTo>
                      <a:pt x="497" y="533"/>
                    </a:lnTo>
                    <a:lnTo>
                      <a:pt x="504" y="528"/>
                    </a:lnTo>
                    <a:lnTo>
                      <a:pt x="511" y="525"/>
                    </a:lnTo>
                    <a:lnTo>
                      <a:pt x="518" y="521"/>
                    </a:lnTo>
                    <a:lnTo>
                      <a:pt x="525" y="519"/>
                    </a:lnTo>
                    <a:lnTo>
                      <a:pt x="532" y="517"/>
                    </a:lnTo>
                    <a:lnTo>
                      <a:pt x="540" y="515"/>
                    </a:lnTo>
                    <a:lnTo>
                      <a:pt x="548" y="514"/>
                    </a:lnTo>
                    <a:lnTo>
                      <a:pt x="556" y="513"/>
                    </a:lnTo>
                    <a:lnTo>
                      <a:pt x="565" y="513"/>
                    </a:lnTo>
                    <a:lnTo>
                      <a:pt x="701" y="515"/>
                    </a:lnTo>
                    <a:lnTo>
                      <a:pt x="708" y="515"/>
                    </a:lnTo>
                    <a:lnTo>
                      <a:pt x="715" y="517"/>
                    </a:lnTo>
                    <a:lnTo>
                      <a:pt x="722" y="518"/>
                    </a:lnTo>
                    <a:lnTo>
                      <a:pt x="728" y="520"/>
                    </a:lnTo>
                    <a:lnTo>
                      <a:pt x="735" y="522"/>
                    </a:lnTo>
                    <a:lnTo>
                      <a:pt x="742" y="525"/>
                    </a:lnTo>
                    <a:lnTo>
                      <a:pt x="747" y="528"/>
                    </a:lnTo>
                    <a:lnTo>
                      <a:pt x="753" y="533"/>
                    </a:lnTo>
                    <a:lnTo>
                      <a:pt x="759" y="536"/>
                    </a:lnTo>
                    <a:lnTo>
                      <a:pt x="765" y="541"/>
                    </a:lnTo>
                    <a:lnTo>
                      <a:pt x="771" y="545"/>
                    </a:lnTo>
                    <a:lnTo>
                      <a:pt x="776" y="551"/>
                    </a:lnTo>
                    <a:lnTo>
                      <a:pt x="782" y="557"/>
                    </a:lnTo>
                    <a:lnTo>
                      <a:pt x="787" y="563"/>
                    </a:lnTo>
                    <a:lnTo>
                      <a:pt x="791" y="568"/>
                    </a:lnTo>
                    <a:lnTo>
                      <a:pt x="796" y="575"/>
                    </a:lnTo>
                    <a:lnTo>
                      <a:pt x="800" y="582"/>
                    </a:lnTo>
                    <a:lnTo>
                      <a:pt x="805" y="589"/>
                    </a:lnTo>
                    <a:lnTo>
                      <a:pt x="809" y="596"/>
                    </a:lnTo>
                    <a:lnTo>
                      <a:pt x="812" y="603"/>
                    </a:lnTo>
                    <a:lnTo>
                      <a:pt x="815" y="611"/>
                    </a:lnTo>
                    <a:lnTo>
                      <a:pt x="819" y="619"/>
                    </a:lnTo>
                    <a:lnTo>
                      <a:pt x="822" y="627"/>
                    </a:lnTo>
                    <a:lnTo>
                      <a:pt x="825" y="635"/>
                    </a:lnTo>
                    <a:lnTo>
                      <a:pt x="827" y="643"/>
                    </a:lnTo>
                    <a:lnTo>
                      <a:pt x="829" y="651"/>
                    </a:lnTo>
                    <a:lnTo>
                      <a:pt x="830" y="661"/>
                    </a:lnTo>
                    <a:lnTo>
                      <a:pt x="832" y="669"/>
                    </a:lnTo>
                    <a:lnTo>
                      <a:pt x="833" y="677"/>
                    </a:lnTo>
                    <a:lnTo>
                      <a:pt x="834" y="686"/>
                    </a:lnTo>
                    <a:lnTo>
                      <a:pt x="834" y="694"/>
                    </a:lnTo>
                    <a:lnTo>
                      <a:pt x="834" y="703"/>
                    </a:lnTo>
                    <a:lnTo>
                      <a:pt x="835" y="704"/>
                    </a:lnTo>
                    <a:lnTo>
                      <a:pt x="835" y="705"/>
                    </a:lnTo>
                    <a:lnTo>
                      <a:pt x="835" y="707"/>
                    </a:lnTo>
                    <a:lnTo>
                      <a:pt x="835" y="709"/>
                    </a:lnTo>
                    <a:lnTo>
                      <a:pt x="835" y="710"/>
                    </a:lnTo>
                    <a:lnTo>
                      <a:pt x="835" y="711"/>
                    </a:lnTo>
                    <a:lnTo>
                      <a:pt x="835" y="712"/>
                    </a:lnTo>
                    <a:lnTo>
                      <a:pt x="835" y="713"/>
                    </a:lnTo>
                    <a:lnTo>
                      <a:pt x="836" y="716"/>
                    </a:lnTo>
                    <a:lnTo>
                      <a:pt x="836" y="717"/>
                    </a:lnTo>
                    <a:lnTo>
                      <a:pt x="836" y="718"/>
                    </a:lnTo>
                    <a:lnTo>
                      <a:pt x="836" y="719"/>
                    </a:lnTo>
                    <a:lnTo>
                      <a:pt x="837" y="720"/>
                    </a:lnTo>
                    <a:lnTo>
                      <a:pt x="837" y="722"/>
                    </a:lnTo>
                    <a:lnTo>
                      <a:pt x="838" y="724"/>
                    </a:lnTo>
                    <a:lnTo>
                      <a:pt x="838" y="725"/>
                    </a:lnTo>
                    <a:lnTo>
                      <a:pt x="838" y="726"/>
                    </a:lnTo>
                    <a:lnTo>
                      <a:pt x="840" y="727"/>
                    </a:lnTo>
                    <a:lnTo>
                      <a:pt x="841" y="727"/>
                    </a:lnTo>
                    <a:lnTo>
                      <a:pt x="841" y="728"/>
                    </a:lnTo>
                    <a:lnTo>
                      <a:pt x="842" y="730"/>
                    </a:lnTo>
                    <a:lnTo>
                      <a:pt x="843" y="731"/>
                    </a:lnTo>
                    <a:lnTo>
                      <a:pt x="843" y="732"/>
                    </a:lnTo>
                    <a:lnTo>
                      <a:pt x="844" y="732"/>
                    </a:lnTo>
                    <a:lnTo>
                      <a:pt x="845" y="733"/>
                    </a:lnTo>
                    <a:lnTo>
                      <a:pt x="847" y="733"/>
                    </a:lnTo>
                    <a:lnTo>
                      <a:pt x="848" y="734"/>
                    </a:lnTo>
                    <a:lnTo>
                      <a:pt x="849" y="734"/>
                    </a:lnTo>
                    <a:lnTo>
                      <a:pt x="850" y="735"/>
                    </a:lnTo>
                    <a:lnTo>
                      <a:pt x="851" y="735"/>
                    </a:lnTo>
                    <a:lnTo>
                      <a:pt x="853" y="735"/>
                    </a:lnTo>
                    <a:lnTo>
                      <a:pt x="855" y="735"/>
                    </a:lnTo>
                    <a:close/>
                  </a:path>
                </a:pathLst>
              </a:custGeom>
              <a:solidFill>
                <a:srgbClr val="8C9B47"/>
              </a:solidFill>
              <a:ln w="9525">
                <a:noFill/>
                <a:round/>
                <a:headEnd/>
                <a:tailEnd/>
              </a:ln>
            </p:spPr>
            <p:txBody>
              <a:bodyPr/>
              <a:lstStyle/>
              <a:p>
                <a:endParaRPr lang="en-GB"/>
              </a:p>
            </p:txBody>
          </p:sp>
          <p:sp>
            <p:nvSpPr>
              <p:cNvPr id="627" name="Freeform 540"/>
              <p:cNvSpPr>
                <a:spLocks/>
              </p:cNvSpPr>
              <p:nvPr/>
            </p:nvSpPr>
            <p:spPr bwMode="auto">
              <a:xfrm>
                <a:off x="3027" y="1874"/>
                <a:ext cx="1312" cy="368"/>
              </a:xfrm>
              <a:custGeom>
                <a:avLst/>
                <a:gdLst>
                  <a:gd name="T0" fmla="*/ 477 w 2624"/>
                  <a:gd name="T1" fmla="*/ 182 h 735"/>
                  <a:gd name="T2" fmla="*/ 479 w 2624"/>
                  <a:gd name="T3" fmla="*/ 180 h 735"/>
                  <a:gd name="T4" fmla="*/ 481 w 2624"/>
                  <a:gd name="T5" fmla="*/ 166 h 735"/>
                  <a:gd name="T6" fmla="*/ 492 w 2624"/>
                  <a:gd name="T7" fmla="*/ 136 h 735"/>
                  <a:gd name="T8" fmla="*/ 521 w 2624"/>
                  <a:gd name="T9" fmla="*/ 118 h 735"/>
                  <a:gd name="T10" fmla="*/ 558 w 2624"/>
                  <a:gd name="T11" fmla="*/ 121 h 735"/>
                  <a:gd name="T12" fmla="*/ 581 w 2624"/>
                  <a:gd name="T13" fmla="*/ 140 h 735"/>
                  <a:gd name="T14" fmla="*/ 589 w 2624"/>
                  <a:gd name="T15" fmla="*/ 168 h 735"/>
                  <a:gd name="T16" fmla="*/ 590 w 2624"/>
                  <a:gd name="T17" fmla="*/ 173 h 735"/>
                  <a:gd name="T18" fmla="*/ 595 w 2624"/>
                  <a:gd name="T19" fmla="*/ 175 h 735"/>
                  <a:gd name="T20" fmla="*/ 633 w 2624"/>
                  <a:gd name="T21" fmla="*/ 172 h 735"/>
                  <a:gd name="T22" fmla="*/ 636 w 2624"/>
                  <a:gd name="T23" fmla="*/ 168 h 735"/>
                  <a:gd name="T24" fmla="*/ 638 w 2624"/>
                  <a:gd name="T25" fmla="*/ 161 h 735"/>
                  <a:gd name="T26" fmla="*/ 645 w 2624"/>
                  <a:gd name="T27" fmla="*/ 158 h 735"/>
                  <a:gd name="T28" fmla="*/ 652 w 2624"/>
                  <a:gd name="T29" fmla="*/ 155 h 735"/>
                  <a:gd name="T30" fmla="*/ 656 w 2624"/>
                  <a:gd name="T31" fmla="*/ 150 h 735"/>
                  <a:gd name="T32" fmla="*/ 654 w 2624"/>
                  <a:gd name="T33" fmla="*/ 128 h 735"/>
                  <a:gd name="T34" fmla="*/ 646 w 2624"/>
                  <a:gd name="T35" fmla="*/ 123 h 735"/>
                  <a:gd name="T36" fmla="*/ 638 w 2624"/>
                  <a:gd name="T37" fmla="*/ 119 h 735"/>
                  <a:gd name="T38" fmla="*/ 637 w 2624"/>
                  <a:gd name="T39" fmla="*/ 110 h 735"/>
                  <a:gd name="T40" fmla="*/ 636 w 2624"/>
                  <a:gd name="T41" fmla="*/ 102 h 735"/>
                  <a:gd name="T42" fmla="*/ 634 w 2624"/>
                  <a:gd name="T43" fmla="*/ 96 h 735"/>
                  <a:gd name="T44" fmla="*/ 632 w 2624"/>
                  <a:gd name="T45" fmla="*/ 93 h 735"/>
                  <a:gd name="T46" fmla="*/ 627 w 2624"/>
                  <a:gd name="T47" fmla="*/ 91 h 735"/>
                  <a:gd name="T48" fmla="*/ 576 w 2624"/>
                  <a:gd name="T49" fmla="*/ 77 h 735"/>
                  <a:gd name="T50" fmla="*/ 511 w 2624"/>
                  <a:gd name="T51" fmla="*/ 66 h 735"/>
                  <a:gd name="T52" fmla="*/ 453 w 2624"/>
                  <a:gd name="T53" fmla="*/ 56 h 735"/>
                  <a:gd name="T54" fmla="*/ 423 w 2624"/>
                  <a:gd name="T55" fmla="*/ 36 h 735"/>
                  <a:gd name="T56" fmla="*/ 392 w 2624"/>
                  <a:gd name="T57" fmla="*/ 17 h 735"/>
                  <a:gd name="T58" fmla="*/ 375 w 2624"/>
                  <a:gd name="T59" fmla="*/ 7 h 735"/>
                  <a:gd name="T60" fmla="*/ 373 w 2624"/>
                  <a:gd name="T61" fmla="*/ 5 h 735"/>
                  <a:gd name="T62" fmla="*/ 330 w 2624"/>
                  <a:gd name="T63" fmla="*/ 1 h 735"/>
                  <a:gd name="T64" fmla="*/ 259 w 2624"/>
                  <a:gd name="T65" fmla="*/ 1 h 735"/>
                  <a:gd name="T66" fmla="*/ 188 w 2624"/>
                  <a:gd name="T67" fmla="*/ 4 h 735"/>
                  <a:gd name="T68" fmla="*/ 177 w 2624"/>
                  <a:gd name="T69" fmla="*/ 6 h 735"/>
                  <a:gd name="T70" fmla="*/ 172 w 2624"/>
                  <a:gd name="T71" fmla="*/ 9 h 735"/>
                  <a:gd name="T72" fmla="*/ 162 w 2624"/>
                  <a:gd name="T73" fmla="*/ 17 h 735"/>
                  <a:gd name="T74" fmla="*/ 139 w 2624"/>
                  <a:gd name="T75" fmla="*/ 34 h 735"/>
                  <a:gd name="T76" fmla="*/ 115 w 2624"/>
                  <a:gd name="T77" fmla="*/ 53 h 735"/>
                  <a:gd name="T78" fmla="*/ 87 w 2624"/>
                  <a:gd name="T79" fmla="*/ 62 h 735"/>
                  <a:gd name="T80" fmla="*/ 59 w 2624"/>
                  <a:gd name="T81" fmla="*/ 64 h 735"/>
                  <a:gd name="T82" fmla="*/ 33 w 2624"/>
                  <a:gd name="T83" fmla="*/ 70 h 735"/>
                  <a:gd name="T84" fmla="*/ 21 w 2624"/>
                  <a:gd name="T85" fmla="*/ 84 h 735"/>
                  <a:gd name="T86" fmla="*/ 21 w 2624"/>
                  <a:gd name="T87" fmla="*/ 108 h 735"/>
                  <a:gd name="T88" fmla="*/ 10 w 2624"/>
                  <a:gd name="T89" fmla="*/ 131 h 735"/>
                  <a:gd name="T90" fmla="*/ 5 w 2624"/>
                  <a:gd name="T91" fmla="*/ 134 h 735"/>
                  <a:gd name="T92" fmla="*/ 1 w 2624"/>
                  <a:gd name="T93" fmla="*/ 137 h 735"/>
                  <a:gd name="T94" fmla="*/ 0 w 2624"/>
                  <a:gd name="T95" fmla="*/ 161 h 735"/>
                  <a:gd name="T96" fmla="*/ 3 w 2624"/>
                  <a:gd name="T97" fmla="*/ 164 h 735"/>
                  <a:gd name="T98" fmla="*/ 7 w 2624"/>
                  <a:gd name="T99" fmla="*/ 165 h 735"/>
                  <a:gd name="T100" fmla="*/ 97 w 2624"/>
                  <a:gd name="T101" fmla="*/ 178 h 735"/>
                  <a:gd name="T102" fmla="*/ 100 w 2624"/>
                  <a:gd name="T103" fmla="*/ 176 h 735"/>
                  <a:gd name="T104" fmla="*/ 102 w 2624"/>
                  <a:gd name="T105" fmla="*/ 171 h 735"/>
                  <a:gd name="T106" fmla="*/ 111 w 2624"/>
                  <a:gd name="T107" fmla="*/ 148 h 735"/>
                  <a:gd name="T108" fmla="*/ 127 w 2624"/>
                  <a:gd name="T109" fmla="*/ 132 h 735"/>
                  <a:gd name="T110" fmla="*/ 182 w 2624"/>
                  <a:gd name="T111" fmla="*/ 130 h 735"/>
                  <a:gd name="T112" fmla="*/ 199 w 2624"/>
                  <a:gd name="T113" fmla="*/ 144 h 735"/>
                  <a:gd name="T114" fmla="*/ 208 w 2624"/>
                  <a:gd name="T115" fmla="*/ 168 h 735"/>
                  <a:gd name="T116" fmla="*/ 208 w 2624"/>
                  <a:gd name="T117" fmla="*/ 179 h 735"/>
                  <a:gd name="T118" fmla="*/ 210 w 2624"/>
                  <a:gd name="T119" fmla="*/ 182 h 735"/>
                  <a:gd name="T120" fmla="*/ 213 w 2624"/>
                  <a:gd name="T121" fmla="*/ 184 h 7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24"/>
                  <a:gd name="T184" fmla="*/ 0 h 735"/>
                  <a:gd name="T185" fmla="*/ 2624 w 2624"/>
                  <a:gd name="T186" fmla="*/ 735 h 7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24" h="735">
                    <a:moveTo>
                      <a:pt x="855" y="735"/>
                    </a:moveTo>
                    <a:lnTo>
                      <a:pt x="1896" y="727"/>
                    </a:lnTo>
                    <a:lnTo>
                      <a:pt x="1897" y="727"/>
                    </a:lnTo>
                    <a:lnTo>
                      <a:pt x="1898" y="727"/>
                    </a:lnTo>
                    <a:lnTo>
                      <a:pt x="1900" y="726"/>
                    </a:lnTo>
                    <a:lnTo>
                      <a:pt x="1901" y="726"/>
                    </a:lnTo>
                    <a:lnTo>
                      <a:pt x="1902" y="726"/>
                    </a:lnTo>
                    <a:lnTo>
                      <a:pt x="1903" y="726"/>
                    </a:lnTo>
                    <a:lnTo>
                      <a:pt x="1904" y="726"/>
                    </a:lnTo>
                    <a:lnTo>
                      <a:pt x="1905" y="726"/>
                    </a:lnTo>
                    <a:lnTo>
                      <a:pt x="1906" y="725"/>
                    </a:lnTo>
                    <a:lnTo>
                      <a:pt x="1908" y="725"/>
                    </a:lnTo>
                    <a:lnTo>
                      <a:pt x="1909" y="725"/>
                    </a:lnTo>
                    <a:lnTo>
                      <a:pt x="1910" y="724"/>
                    </a:lnTo>
                    <a:lnTo>
                      <a:pt x="1911" y="723"/>
                    </a:lnTo>
                    <a:lnTo>
                      <a:pt x="1912" y="723"/>
                    </a:lnTo>
                    <a:lnTo>
                      <a:pt x="1913" y="723"/>
                    </a:lnTo>
                    <a:lnTo>
                      <a:pt x="1913" y="722"/>
                    </a:lnTo>
                    <a:lnTo>
                      <a:pt x="1915" y="722"/>
                    </a:lnTo>
                    <a:lnTo>
                      <a:pt x="1916" y="720"/>
                    </a:lnTo>
                    <a:lnTo>
                      <a:pt x="1916" y="719"/>
                    </a:lnTo>
                    <a:lnTo>
                      <a:pt x="1917" y="719"/>
                    </a:lnTo>
                    <a:lnTo>
                      <a:pt x="1918" y="718"/>
                    </a:lnTo>
                    <a:lnTo>
                      <a:pt x="1918" y="717"/>
                    </a:lnTo>
                    <a:lnTo>
                      <a:pt x="1919" y="716"/>
                    </a:lnTo>
                    <a:lnTo>
                      <a:pt x="1919" y="715"/>
                    </a:lnTo>
                    <a:lnTo>
                      <a:pt x="1920" y="713"/>
                    </a:lnTo>
                    <a:lnTo>
                      <a:pt x="1920" y="712"/>
                    </a:lnTo>
                    <a:lnTo>
                      <a:pt x="1920" y="711"/>
                    </a:lnTo>
                    <a:lnTo>
                      <a:pt x="1920" y="710"/>
                    </a:lnTo>
                    <a:lnTo>
                      <a:pt x="1920" y="709"/>
                    </a:lnTo>
                    <a:lnTo>
                      <a:pt x="1920" y="708"/>
                    </a:lnTo>
                    <a:lnTo>
                      <a:pt x="1921" y="697"/>
                    </a:lnTo>
                    <a:lnTo>
                      <a:pt x="1921" y="686"/>
                    </a:lnTo>
                    <a:lnTo>
                      <a:pt x="1923" y="676"/>
                    </a:lnTo>
                    <a:lnTo>
                      <a:pt x="1924" y="664"/>
                    </a:lnTo>
                    <a:lnTo>
                      <a:pt x="1925" y="654"/>
                    </a:lnTo>
                    <a:lnTo>
                      <a:pt x="1927" y="642"/>
                    </a:lnTo>
                    <a:lnTo>
                      <a:pt x="1930" y="632"/>
                    </a:lnTo>
                    <a:lnTo>
                      <a:pt x="1932" y="620"/>
                    </a:lnTo>
                    <a:lnTo>
                      <a:pt x="1934" y="610"/>
                    </a:lnTo>
                    <a:lnTo>
                      <a:pt x="1938" y="600"/>
                    </a:lnTo>
                    <a:lnTo>
                      <a:pt x="1942" y="589"/>
                    </a:lnTo>
                    <a:lnTo>
                      <a:pt x="1946" y="580"/>
                    </a:lnTo>
                    <a:lnTo>
                      <a:pt x="1950" y="570"/>
                    </a:lnTo>
                    <a:lnTo>
                      <a:pt x="1956" y="560"/>
                    </a:lnTo>
                    <a:lnTo>
                      <a:pt x="1961" y="551"/>
                    </a:lnTo>
                    <a:lnTo>
                      <a:pt x="1968" y="542"/>
                    </a:lnTo>
                    <a:lnTo>
                      <a:pt x="1973" y="533"/>
                    </a:lnTo>
                    <a:lnTo>
                      <a:pt x="1980" y="525"/>
                    </a:lnTo>
                    <a:lnTo>
                      <a:pt x="1988" y="517"/>
                    </a:lnTo>
                    <a:lnTo>
                      <a:pt x="1996" y="510"/>
                    </a:lnTo>
                    <a:lnTo>
                      <a:pt x="2004" y="503"/>
                    </a:lnTo>
                    <a:lnTo>
                      <a:pt x="2014" y="496"/>
                    </a:lnTo>
                    <a:lnTo>
                      <a:pt x="2024" y="490"/>
                    </a:lnTo>
                    <a:lnTo>
                      <a:pt x="2034" y="484"/>
                    </a:lnTo>
                    <a:lnTo>
                      <a:pt x="2045" y="480"/>
                    </a:lnTo>
                    <a:lnTo>
                      <a:pt x="2056" y="476"/>
                    </a:lnTo>
                    <a:lnTo>
                      <a:pt x="2069" y="472"/>
                    </a:lnTo>
                    <a:lnTo>
                      <a:pt x="2082" y="469"/>
                    </a:lnTo>
                    <a:lnTo>
                      <a:pt x="2095" y="467"/>
                    </a:lnTo>
                    <a:lnTo>
                      <a:pt x="2109" y="465"/>
                    </a:lnTo>
                    <a:lnTo>
                      <a:pt x="2124" y="465"/>
                    </a:lnTo>
                    <a:lnTo>
                      <a:pt x="2140" y="465"/>
                    </a:lnTo>
                    <a:lnTo>
                      <a:pt x="2152" y="465"/>
                    </a:lnTo>
                    <a:lnTo>
                      <a:pt x="2163" y="466"/>
                    </a:lnTo>
                    <a:lnTo>
                      <a:pt x="2175" y="467"/>
                    </a:lnTo>
                    <a:lnTo>
                      <a:pt x="2186" y="469"/>
                    </a:lnTo>
                    <a:lnTo>
                      <a:pt x="2198" y="472"/>
                    </a:lnTo>
                    <a:lnTo>
                      <a:pt x="2208" y="474"/>
                    </a:lnTo>
                    <a:lnTo>
                      <a:pt x="2219" y="477"/>
                    </a:lnTo>
                    <a:lnTo>
                      <a:pt x="2229" y="481"/>
                    </a:lnTo>
                    <a:lnTo>
                      <a:pt x="2238" y="486"/>
                    </a:lnTo>
                    <a:lnTo>
                      <a:pt x="2248" y="490"/>
                    </a:lnTo>
                    <a:lnTo>
                      <a:pt x="2257" y="495"/>
                    </a:lnTo>
                    <a:lnTo>
                      <a:pt x="2266" y="500"/>
                    </a:lnTo>
                    <a:lnTo>
                      <a:pt x="2274" y="506"/>
                    </a:lnTo>
                    <a:lnTo>
                      <a:pt x="2282" y="512"/>
                    </a:lnTo>
                    <a:lnTo>
                      <a:pt x="2290" y="519"/>
                    </a:lnTo>
                    <a:lnTo>
                      <a:pt x="2297" y="526"/>
                    </a:lnTo>
                    <a:lnTo>
                      <a:pt x="2304" y="533"/>
                    </a:lnTo>
                    <a:lnTo>
                      <a:pt x="2311" y="541"/>
                    </a:lnTo>
                    <a:lnTo>
                      <a:pt x="2317" y="549"/>
                    </a:lnTo>
                    <a:lnTo>
                      <a:pt x="2322" y="557"/>
                    </a:lnTo>
                    <a:lnTo>
                      <a:pt x="2327" y="565"/>
                    </a:lnTo>
                    <a:lnTo>
                      <a:pt x="2333" y="573"/>
                    </a:lnTo>
                    <a:lnTo>
                      <a:pt x="2336" y="582"/>
                    </a:lnTo>
                    <a:lnTo>
                      <a:pt x="2341" y="591"/>
                    </a:lnTo>
                    <a:lnTo>
                      <a:pt x="2344" y="601"/>
                    </a:lnTo>
                    <a:lnTo>
                      <a:pt x="2348" y="610"/>
                    </a:lnTo>
                    <a:lnTo>
                      <a:pt x="2350" y="620"/>
                    </a:lnTo>
                    <a:lnTo>
                      <a:pt x="2352" y="631"/>
                    </a:lnTo>
                    <a:lnTo>
                      <a:pt x="2353" y="641"/>
                    </a:lnTo>
                    <a:lnTo>
                      <a:pt x="2355" y="651"/>
                    </a:lnTo>
                    <a:lnTo>
                      <a:pt x="2356" y="662"/>
                    </a:lnTo>
                    <a:lnTo>
                      <a:pt x="2356" y="672"/>
                    </a:lnTo>
                    <a:lnTo>
                      <a:pt x="2356" y="674"/>
                    </a:lnTo>
                    <a:lnTo>
                      <a:pt x="2356" y="677"/>
                    </a:lnTo>
                    <a:lnTo>
                      <a:pt x="2356" y="678"/>
                    </a:lnTo>
                    <a:lnTo>
                      <a:pt x="2357" y="680"/>
                    </a:lnTo>
                    <a:lnTo>
                      <a:pt x="2357" y="681"/>
                    </a:lnTo>
                    <a:lnTo>
                      <a:pt x="2357" y="684"/>
                    </a:lnTo>
                    <a:lnTo>
                      <a:pt x="2357" y="685"/>
                    </a:lnTo>
                    <a:lnTo>
                      <a:pt x="2358" y="686"/>
                    </a:lnTo>
                    <a:lnTo>
                      <a:pt x="2358" y="687"/>
                    </a:lnTo>
                    <a:lnTo>
                      <a:pt x="2359" y="688"/>
                    </a:lnTo>
                    <a:lnTo>
                      <a:pt x="2359" y="689"/>
                    </a:lnTo>
                    <a:lnTo>
                      <a:pt x="2360" y="690"/>
                    </a:lnTo>
                    <a:lnTo>
                      <a:pt x="2362" y="692"/>
                    </a:lnTo>
                    <a:lnTo>
                      <a:pt x="2363" y="693"/>
                    </a:lnTo>
                    <a:lnTo>
                      <a:pt x="2363" y="694"/>
                    </a:lnTo>
                    <a:lnTo>
                      <a:pt x="2364" y="695"/>
                    </a:lnTo>
                    <a:lnTo>
                      <a:pt x="2365" y="695"/>
                    </a:lnTo>
                    <a:lnTo>
                      <a:pt x="2366" y="696"/>
                    </a:lnTo>
                    <a:lnTo>
                      <a:pt x="2368" y="696"/>
                    </a:lnTo>
                    <a:lnTo>
                      <a:pt x="2370" y="697"/>
                    </a:lnTo>
                    <a:lnTo>
                      <a:pt x="2371" y="697"/>
                    </a:lnTo>
                    <a:lnTo>
                      <a:pt x="2373" y="697"/>
                    </a:lnTo>
                    <a:lnTo>
                      <a:pt x="2374" y="699"/>
                    </a:lnTo>
                    <a:lnTo>
                      <a:pt x="2377" y="699"/>
                    </a:lnTo>
                    <a:lnTo>
                      <a:pt x="2378" y="699"/>
                    </a:lnTo>
                    <a:lnTo>
                      <a:pt x="2380" y="699"/>
                    </a:lnTo>
                    <a:lnTo>
                      <a:pt x="2382" y="699"/>
                    </a:lnTo>
                    <a:lnTo>
                      <a:pt x="2385" y="699"/>
                    </a:lnTo>
                    <a:lnTo>
                      <a:pt x="2387" y="699"/>
                    </a:lnTo>
                    <a:lnTo>
                      <a:pt x="2389" y="699"/>
                    </a:lnTo>
                    <a:lnTo>
                      <a:pt x="2392" y="699"/>
                    </a:lnTo>
                    <a:lnTo>
                      <a:pt x="2394" y="699"/>
                    </a:lnTo>
                    <a:lnTo>
                      <a:pt x="2522" y="688"/>
                    </a:lnTo>
                    <a:lnTo>
                      <a:pt x="2524" y="688"/>
                    </a:lnTo>
                    <a:lnTo>
                      <a:pt x="2526" y="688"/>
                    </a:lnTo>
                    <a:lnTo>
                      <a:pt x="2529" y="687"/>
                    </a:lnTo>
                    <a:lnTo>
                      <a:pt x="2531" y="686"/>
                    </a:lnTo>
                    <a:lnTo>
                      <a:pt x="2533" y="686"/>
                    </a:lnTo>
                    <a:lnTo>
                      <a:pt x="2534" y="685"/>
                    </a:lnTo>
                    <a:lnTo>
                      <a:pt x="2536" y="684"/>
                    </a:lnTo>
                    <a:lnTo>
                      <a:pt x="2537" y="681"/>
                    </a:lnTo>
                    <a:lnTo>
                      <a:pt x="2538" y="680"/>
                    </a:lnTo>
                    <a:lnTo>
                      <a:pt x="2539" y="679"/>
                    </a:lnTo>
                    <a:lnTo>
                      <a:pt x="2540" y="677"/>
                    </a:lnTo>
                    <a:lnTo>
                      <a:pt x="2541" y="676"/>
                    </a:lnTo>
                    <a:lnTo>
                      <a:pt x="2541" y="673"/>
                    </a:lnTo>
                    <a:lnTo>
                      <a:pt x="2542" y="671"/>
                    </a:lnTo>
                    <a:lnTo>
                      <a:pt x="2542" y="670"/>
                    </a:lnTo>
                    <a:lnTo>
                      <a:pt x="2544" y="667"/>
                    </a:lnTo>
                    <a:lnTo>
                      <a:pt x="2544" y="665"/>
                    </a:lnTo>
                    <a:lnTo>
                      <a:pt x="2545" y="663"/>
                    </a:lnTo>
                    <a:lnTo>
                      <a:pt x="2545" y="661"/>
                    </a:lnTo>
                    <a:lnTo>
                      <a:pt x="2546" y="658"/>
                    </a:lnTo>
                    <a:lnTo>
                      <a:pt x="2546" y="656"/>
                    </a:lnTo>
                    <a:lnTo>
                      <a:pt x="2547" y="655"/>
                    </a:lnTo>
                    <a:lnTo>
                      <a:pt x="2547" y="652"/>
                    </a:lnTo>
                    <a:lnTo>
                      <a:pt x="2548" y="650"/>
                    </a:lnTo>
                    <a:lnTo>
                      <a:pt x="2548" y="648"/>
                    </a:lnTo>
                    <a:lnTo>
                      <a:pt x="2549" y="646"/>
                    </a:lnTo>
                    <a:lnTo>
                      <a:pt x="2551" y="643"/>
                    </a:lnTo>
                    <a:lnTo>
                      <a:pt x="2552" y="642"/>
                    </a:lnTo>
                    <a:lnTo>
                      <a:pt x="2554" y="640"/>
                    </a:lnTo>
                    <a:lnTo>
                      <a:pt x="2555" y="638"/>
                    </a:lnTo>
                    <a:lnTo>
                      <a:pt x="2556" y="636"/>
                    </a:lnTo>
                    <a:lnTo>
                      <a:pt x="2559" y="635"/>
                    </a:lnTo>
                    <a:lnTo>
                      <a:pt x="2561" y="634"/>
                    </a:lnTo>
                    <a:lnTo>
                      <a:pt x="2563" y="634"/>
                    </a:lnTo>
                    <a:lnTo>
                      <a:pt x="2567" y="633"/>
                    </a:lnTo>
                    <a:lnTo>
                      <a:pt x="2569" y="633"/>
                    </a:lnTo>
                    <a:lnTo>
                      <a:pt x="2571" y="632"/>
                    </a:lnTo>
                    <a:lnTo>
                      <a:pt x="2574" y="632"/>
                    </a:lnTo>
                    <a:lnTo>
                      <a:pt x="2577" y="631"/>
                    </a:lnTo>
                    <a:lnTo>
                      <a:pt x="2579" y="629"/>
                    </a:lnTo>
                    <a:lnTo>
                      <a:pt x="2582" y="628"/>
                    </a:lnTo>
                    <a:lnTo>
                      <a:pt x="2585" y="628"/>
                    </a:lnTo>
                    <a:lnTo>
                      <a:pt x="2587" y="627"/>
                    </a:lnTo>
                    <a:lnTo>
                      <a:pt x="2590" y="626"/>
                    </a:lnTo>
                    <a:lnTo>
                      <a:pt x="2593" y="625"/>
                    </a:lnTo>
                    <a:lnTo>
                      <a:pt x="2595" y="624"/>
                    </a:lnTo>
                    <a:lnTo>
                      <a:pt x="2598" y="623"/>
                    </a:lnTo>
                    <a:lnTo>
                      <a:pt x="2600" y="621"/>
                    </a:lnTo>
                    <a:lnTo>
                      <a:pt x="2602" y="620"/>
                    </a:lnTo>
                    <a:lnTo>
                      <a:pt x="2605" y="619"/>
                    </a:lnTo>
                    <a:lnTo>
                      <a:pt x="2607" y="618"/>
                    </a:lnTo>
                    <a:lnTo>
                      <a:pt x="2609" y="617"/>
                    </a:lnTo>
                    <a:lnTo>
                      <a:pt x="2612" y="616"/>
                    </a:lnTo>
                    <a:lnTo>
                      <a:pt x="2613" y="613"/>
                    </a:lnTo>
                    <a:lnTo>
                      <a:pt x="2615" y="612"/>
                    </a:lnTo>
                    <a:lnTo>
                      <a:pt x="2616" y="611"/>
                    </a:lnTo>
                    <a:lnTo>
                      <a:pt x="2617" y="609"/>
                    </a:lnTo>
                    <a:lnTo>
                      <a:pt x="2620" y="608"/>
                    </a:lnTo>
                    <a:lnTo>
                      <a:pt x="2621" y="606"/>
                    </a:lnTo>
                    <a:lnTo>
                      <a:pt x="2621" y="604"/>
                    </a:lnTo>
                    <a:lnTo>
                      <a:pt x="2622" y="602"/>
                    </a:lnTo>
                    <a:lnTo>
                      <a:pt x="2623" y="601"/>
                    </a:lnTo>
                    <a:lnTo>
                      <a:pt x="2623" y="598"/>
                    </a:lnTo>
                    <a:lnTo>
                      <a:pt x="2623" y="597"/>
                    </a:lnTo>
                    <a:lnTo>
                      <a:pt x="2624" y="528"/>
                    </a:lnTo>
                    <a:lnTo>
                      <a:pt x="2624" y="526"/>
                    </a:lnTo>
                    <a:lnTo>
                      <a:pt x="2624" y="525"/>
                    </a:lnTo>
                    <a:lnTo>
                      <a:pt x="2623" y="522"/>
                    </a:lnTo>
                    <a:lnTo>
                      <a:pt x="2622" y="520"/>
                    </a:lnTo>
                    <a:lnTo>
                      <a:pt x="2622" y="519"/>
                    </a:lnTo>
                    <a:lnTo>
                      <a:pt x="2621" y="517"/>
                    </a:lnTo>
                    <a:lnTo>
                      <a:pt x="2618" y="514"/>
                    </a:lnTo>
                    <a:lnTo>
                      <a:pt x="2617" y="513"/>
                    </a:lnTo>
                    <a:lnTo>
                      <a:pt x="2616" y="511"/>
                    </a:lnTo>
                    <a:lnTo>
                      <a:pt x="2614" y="510"/>
                    </a:lnTo>
                    <a:lnTo>
                      <a:pt x="2612" y="507"/>
                    </a:lnTo>
                    <a:lnTo>
                      <a:pt x="2609" y="506"/>
                    </a:lnTo>
                    <a:lnTo>
                      <a:pt x="2607" y="504"/>
                    </a:lnTo>
                    <a:lnTo>
                      <a:pt x="2605" y="503"/>
                    </a:lnTo>
                    <a:lnTo>
                      <a:pt x="2602" y="500"/>
                    </a:lnTo>
                    <a:lnTo>
                      <a:pt x="2600" y="499"/>
                    </a:lnTo>
                    <a:lnTo>
                      <a:pt x="2597" y="497"/>
                    </a:lnTo>
                    <a:lnTo>
                      <a:pt x="2594" y="496"/>
                    </a:lnTo>
                    <a:lnTo>
                      <a:pt x="2592" y="495"/>
                    </a:lnTo>
                    <a:lnTo>
                      <a:pt x="2589" y="492"/>
                    </a:lnTo>
                    <a:lnTo>
                      <a:pt x="2585" y="491"/>
                    </a:lnTo>
                    <a:lnTo>
                      <a:pt x="2583" y="490"/>
                    </a:lnTo>
                    <a:lnTo>
                      <a:pt x="2579" y="489"/>
                    </a:lnTo>
                    <a:lnTo>
                      <a:pt x="2576" y="487"/>
                    </a:lnTo>
                    <a:lnTo>
                      <a:pt x="2574" y="486"/>
                    </a:lnTo>
                    <a:lnTo>
                      <a:pt x="2570" y="484"/>
                    </a:lnTo>
                    <a:lnTo>
                      <a:pt x="2567" y="483"/>
                    </a:lnTo>
                    <a:lnTo>
                      <a:pt x="2564" y="482"/>
                    </a:lnTo>
                    <a:lnTo>
                      <a:pt x="2561" y="482"/>
                    </a:lnTo>
                    <a:lnTo>
                      <a:pt x="2557" y="481"/>
                    </a:lnTo>
                    <a:lnTo>
                      <a:pt x="2555" y="480"/>
                    </a:lnTo>
                    <a:lnTo>
                      <a:pt x="2552" y="479"/>
                    </a:lnTo>
                    <a:lnTo>
                      <a:pt x="2552" y="476"/>
                    </a:lnTo>
                    <a:lnTo>
                      <a:pt x="2552" y="474"/>
                    </a:lnTo>
                    <a:lnTo>
                      <a:pt x="2552" y="471"/>
                    </a:lnTo>
                    <a:lnTo>
                      <a:pt x="2551" y="468"/>
                    </a:lnTo>
                    <a:lnTo>
                      <a:pt x="2551" y="465"/>
                    </a:lnTo>
                    <a:lnTo>
                      <a:pt x="2551" y="462"/>
                    </a:lnTo>
                    <a:lnTo>
                      <a:pt x="2551" y="460"/>
                    </a:lnTo>
                    <a:lnTo>
                      <a:pt x="2551" y="457"/>
                    </a:lnTo>
                    <a:lnTo>
                      <a:pt x="2549" y="454"/>
                    </a:lnTo>
                    <a:lnTo>
                      <a:pt x="2549" y="451"/>
                    </a:lnTo>
                    <a:lnTo>
                      <a:pt x="2549" y="449"/>
                    </a:lnTo>
                    <a:lnTo>
                      <a:pt x="2548" y="445"/>
                    </a:lnTo>
                    <a:lnTo>
                      <a:pt x="2548" y="443"/>
                    </a:lnTo>
                    <a:lnTo>
                      <a:pt x="2548" y="439"/>
                    </a:lnTo>
                    <a:lnTo>
                      <a:pt x="2547" y="437"/>
                    </a:lnTo>
                    <a:lnTo>
                      <a:pt x="2547" y="435"/>
                    </a:lnTo>
                    <a:lnTo>
                      <a:pt x="2547" y="431"/>
                    </a:lnTo>
                    <a:lnTo>
                      <a:pt x="2546" y="429"/>
                    </a:lnTo>
                    <a:lnTo>
                      <a:pt x="2546" y="426"/>
                    </a:lnTo>
                    <a:lnTo>
                      <a:pt x="2546" y="423"/>
                    </a:lnTo>
                    <a:lnTo>
                      <a:pt x="2545" y="421"/>
                    </a:lnTo>
                    <a:lnTo>
                      <a:pt x="2545" y="418"/>
                    </a:lnTo>
                    <a:lnTo>
                      <a:pt x="2544" y="415"/>
                    </a:lnTo>
                    <a:lnTo>
                      <a:pt x="2544" y="412"/>
                    </a:lnTo>
                    <a:lnTo>
                      <a:pt x="2542" y="410"/>
                    </a:lnTo>
                    <a:lnTo>
                      <a:pt x="2542" y="407"/>
                    </a:lnTo>
                    <a:lnTo>
                      <a:pt x="2541" y="404"/>
                    </a:lnTo>
                    <a:lnTo>
                      <a:pt x="2541" y="401"/>
                    </a:lnTo>
                    <a:lnTo>
                      <a:pt x="2540" y="399"/>
                    </a:lnTo>
                    <a:lnTo>
                      <a:pt x="2540" y="396"/>
                    </a:lnTo>
                    <a:lnTo>
                      <a:pt x="2539" y="393"/>
                    </a:lnTo>
                    <a:lnTo>
                      <a:pt x="2539" y="391"/>
                    </a:lnTo>
                    <a:lnTo>
                      <a:pt x="2538" y="389"/>
                    </a:lnTo>
                    <a:lnTo>
                      <a:pt x="2538" y="388"/>
                    </a:lnTo>
                    <a:lnTo>
                      <a:pt x="2537" y="385"/>
                    </a:lnTo>
                    <a:lnTo>
                      <a:pt x="2537" y="384"/>
                    </a:lnTo>
                    <a:lnTo>
                      <a:pt x="2536" y="383"/>
                    </a:lnTo>
                    <a:lnTo>
                      <a:pt x="2536" y="382"/>
                    </a:lnTo>
                    <a:lnTo>
                      <a:pt x="2534" y="380"/>
                    </a:lnTo>
                    <a:lnTo>
                      <a:pt x="2534" y="378"/>
                    </a:lnTo>
                    <a:lnTo>
                      <a:pt x="2533" y="377"/>
                    </a:lnTo>
                    <a:lnTo>
                      <a:pt x="2532" y="376"/>
                    </a:lnTo>
                    <a:lnTo>
                      <a:pt x="2532" y="375"/>
                    </a:lnTo>
                    <a:lnTo>
                      <a:pt x="2531" y="374"/>
                    </a:lnTo>
                    <a:lnTo>
                      <a:pt x="2530" y="374"/>
                    </a:lnTo>
                    <a:lnTo>
                      <a:pt x="2530" y="373"/>
                    </a:lnTo>
                    <a:lnTo>
                      <a:pt x="2529" y="372"/>
                    </a:lnTo>
                    <a:lnTo>
                      <a:pt x="2527" y="370"/>
                    </a:lnTo>
                    <a:lnTo>
                      <a:pt x="2526" y="370"/>
                    </a:lnTo>
                    <a:lnTo>
                      <a:pt x="2525" y="369"/>
                    </a:lnTo>
                    <a:lnTo>
                      <a:pt x="2524" y="368"/>
                    </a:lnTo>
                    <a:lnTo>
                      <a:pt x="2523" y="368"/>
                    </a:lnTo>
                    <a:lnTo>
                      <a:pt x="2522" y="367"/>
                    </a:lnTo>
                    <a:lnTo>
                      <a:pt x="2521" y="367"/>
                    </a:lnTo>
                    <a:lnTo>
                      <a:pt x="2519" y="366"/>
                    </a:lnTo>
                    <a:lnTo>
                      <a:pt x="2518" y="365"/>
                    </a:lnTo>
                    <a:lnTo>
                      <a:pt x="2516" y="365"/>
                    </a:lnTo>
                    <a:lnTo>
                      <a:pt x="2515" y="363"/>
                    </a:lnTo>
                    <a:lnTo>
                      <a:pt x="2512" y="363"/>
                    </a:lnTo>
                    <a:lnTo>
                      <a:pt x="2511" y="362"/>
                    </a:lnTo>
                    <a:lnTo>
                      <a:pt x="2509" y="361"/>
                    </a:lnTo>
                    <a:lnTo>
                      <a:pt x="2507" y="361"/>
                    </a:lnTo>
                    <a:lnTo>
                      <a:pt x="2504" y="360"/>
                    </a:lnTo>
                    <a:lnTo>
                      <a:pt x="2502" y="359"/>
                    </a:lnTo>
                    <a:lnTo>
                      <a:pt x="2483" y="353"/>
                    </a:lnTo>
                    <a:lnTo>
                      <a:pt x="2463" y="348"/>
                    </a:lnTo>
                    <a:lnTo>
                      <a:pt x="2443" y="343"/>
                    </a:lnTo>
                    <a:lnTo>
                      <a:pt x="2424" y="338"/>
                    </a:lnTo>
                    <a:lnTo>
                      <a:pt x="2403" y="332"/>
                    </a:lnTo>
                    <a:lnTo>
                      <a:pt x="2383" y="328"/>
                    </a:lnTo>
                    <a:lnTo>
                      <a:pt x="2363" y="323"/>
                    </a:lnTo>
                    <a:lnTo>
                      <a:pt x="2342" y="317"/>
                    </a:lnTo>
                    <a:lnTo>
                      <a:pt x="2321" y="313"/>
                    </a:lnTo>
                    <a:lnTo>
                      <a:pt x="2301" y="308"/>
                    </a:lnTo>
                    <a:lnTo>
                      <a:pt x="2280" y="304"/>
                    </a:lnTo>
                    <a:lnTo>
                      <a:pt x="2259" y="299"/>
                    </a:lnTo>
                    <a:lnTo>
                      <a:pt x="2238" y="296"/>
                    </a:lnTo>
                    <a:lnTo>
                      <a:pt x="2218" y="291"/>
                    </a:lnTo>
                    <a:lnTo>
                      <a:pt x="2196" y="286"/>
                    </a:lnTo>
                    <a:lnTo>
                      <a:pt x="2175" y="283"/>
                    </a:lnTo>
                    <a:lnTo>
                      <a:pt x="2154" y="279"/>
                    </a:lnTo>
                    <a:lnTo>
                      <a:pt x="2132" y="275"/>
                    </a:lnTo>
                    <a:lnTo>
                      <a:pt x="2110" y="271"/>
                    </a:lnTo>
                    <a:lnTo>
                      <a:pt x="2090" y="268"/>
                    </a:lnTo>
                    <a:lnTo>
                      <a:pt x="2068" y="264"/>
                    </a:lnTo>
                    <a:lnTo>
                      <a:pt x="2047" y="261"/>
                    </a:lnTo>
                    <a:lnTo>
                      <a:pt x="2025" y="258"/>
                    </a:lnTo>
                    <a:lnTo>
                      <a:pt x="2003" y="255"/>
                    </a:lnTo>
                    <a:lnTo>
                      <a:pt x="1981" y="252"/>
                    </a:lnTo>
                    <a:lnTo>
                      <a:pt x="1961" y="249"/>
                    </a:lnTo>
                    <a:lnTo>
                      <a:pt x="1939" y="246"/>
                    </a:lnTo>
                    <a:lnTo>
                      <a:pt x="1917" y="244"/>
                    </a:lnTo>
                    <a:lnTo>
                      <a:pt x="1896" y="241"/>
                    </a:lnTo>
                    <a:lnTo>
                      <a:pt x="1874" y="239"/>
                    </a:lnTo>
                    <a:lnTo>
                      <a:pt x="1852" y="237"/>
                    </a:lnTo>
                    <a:lnTo>
                      <a:pt x="1832" y="234"/>
                    </a:lnTo>
                    <a:lnTo>
                      <a:pt x="1821" y="228"/>
                    </a:lnTo>
                    <a:lnTo>
                      <a:pt x="1812" y="221"/>
                    </a:lnTo>
                    <a:lnTo>
                      <a:pt x="1802" y="214"/>
                    </a:lnTo>
                    <a:lnTo>
                      <a:pt x="1792" y="207"/>
                    </a:lnTo>
                    <a:lnTo>
                      <a:pt x="1782" y="200"/>
                    </a:lnTo>
                    <a:lnTo>
                      <a:pt x="1773" y="193"/>
                    </a:lnTo>
                    <a:lnTo>
                      <a:pt x="1762" y="187"/>
                    </a:lnTo>
                    <a:lnTo>
                      <a:pt x="1752" y="180"/>
                    </a:lnTo>
                    <a:lnTo>
                      <a:pt x="1743" y="173"/>
                    </a:lnTo>
                    <a:lnTo>
                      <a:pt x="1733" y="167"/>
                    </a:lnTo>
                    <a:lnTo>
                      <a:pt x="1723" y="161"/>
                    </a:lnTo>
                    <a:lnTo>
                      <a:pt x="1713" y="154"/>
                    </a:lnTo>
                    <a:lnTo>
                      <a:pt x="1703" y="148"/>
                    </a:lnTo>
                    <a:lnTo>
                      <a:pt x="1692" y="141"/>
                    </a:lnTo>
                    <a:lnTo>
                      <a:pt x="1683" y="135"/>
                    </a:lnTo>
                    <a:lnTo>
                      <a:pt x="1673" y="129"/>
                    </a:lnTo>
                    <a:lnTo>
                      <a:pt x="1662" y="123"/>
                    </a:lnTo>
                    <a:lnTo>
                      <a:pt x="1652" y="116"/>
                    </a:lnTo>
                    <a:lnTo>
                      <a:pt x="1642" y="110"/>
                    </a:lnTo>
                    <a:lnTo>
                      <a:pt x="1631" y="104"/>
                    </a:lnTo>
                    <a:lnTo>
                      <a:pt x="1621" y="97"/>
                    </a:lnTo>
                    <a:lnTo>
                      <a:pt x="1610" y="92"/>
                    </a:lnTo>
                    <a:lnTo>
                      <a:pt x="1600" y="86"/>
                    </a:lnTo>
                    <a:lnTo>
                      <a:pt x="1590" y="80"/>
                    </a:lnTo>
                    <a:lnTo>
                      <a:pt x="1579" y="73"/>
                    </a:lnTo>
                    <a:lnTo>
                      <a:pt x="1569" y="68"/>
                    </a:lnTo>
                    <a:lnTo>
                      <a:pt x="1559" y="62"/>
                    </a:lnTo>
                    <a:lnTo>
                      <a:pt x="1547" y="56"/>
                    </a:lnTo>
                    <a:lnTo>
                      <a:pt x="1537" y="50"/>
                    </a:lnTo>
                    <a:lnTo>
                      <a:pt x="1526" y="45"/>
                    </a:lnTo>
                    <a:lnTo>
                      <a:pt x="1515" y="39"/>
                    </a:lnTo>
                    <a:lnTo>
                      <a:pt x="1504" y="34"/>
                    </a:lnTo>
                    <a:lnTo>
                      <a:pt x="1503" y="33"/>
                    </a:lnTo>
                    <a:lnTo>
                      <a:pt x="1502" y="32"/>
                    </a:lnTo>
                    <a:lnTo>
                      <a:pt x="1502" y="31"/>
                    </a:lnTo>
                    <a:lnTo>
                      <a:pt x="1501" y="30"/>
                    </a:lnTo>
                    <a:lnTo>
                      <a:pt x="1501" y="28"/>
                    </a:lnTo>
                    <a:lnTo>
                      <a:pt x="1501" y="27"/>
                    </a:lnTo>
                    <a:lnTo>
                      <a:pt x="1500" y="27"/>
                    </a:lnTo>
                    <a:lnTo>
                      <a:pt x="1500" y="26"/>
                    </a:lnTo>
                    <a:lnTo>
                      <a:pt x="1500" y="25"/>
                    </a:lnTo>
                    <a:lnTo>
                      <a:pt x="1499" y="24"/>
                    </a:lnTo>
                    <a:lnTo>
                      <a:pt x="1499" y="23"/>
                    </a:lnTo>
                    <a:lnTo>
                      <a:pt x="1497" y="21"/>
                    </a:lnTo>
                    <a:lnTo>
                      <a:pt x="1497" y="20"/>
                    </a:lnTo>
                    <a:lnTo>
                      <a:pt x="1496" y="20"/>
                    </a:lnTo>
                    <a:lnTo>
                      <a:pt x="1496" y="19"/>
                    </a:lnTo>
                    <a:lnTo>
                      <a:pt x="1495" y="19"/>
                    </a:lnTo>
                    <a:lnTo>
                      <a:pt x="1494" y="18"/>
                    </a:lnTo>
                    <a:lnTo>
                      <a:pt x="1493" y="18"/>
                    </a:lnTo>
                    <a:lnTo>
                      <a:pt x="1492" y="18"/>
                    </a:lnTo>
                    <a:lnTo>
                      <a:pt x="1492" y="17"/>
                    </a:lnTo>
                    <a:lnTo>
                      <a:pt x="1491" y="17"/>
                    </a:lnTo>
                    <a:lnTo>
                      <a:pt x="1489" y="17"/>
                    </a:lnTo>
                    <a:lnTo>
                      <a:pt x="1488" y="16"/>
                    </a:lnTo>
                    <a:lnTo>
                      <a:pt x="1464" y="15"/>
                    </a:lnTo>
                    <a:lnTo>
                      <a:pt x="1441" y="12"/>
                    </a:lnTo>
                    <a:lnTo>
                      <a:pt x="1417" y="10"/>
                    </a:lnTo>
                    <a:lnTo>
                      <a:pt x="1394" y="9"/>
                    </a:lnTo>
                    <a:lnTo>
                      <a:pt x="1370" y="8"/>
                    </a:lnTo>
                    <a:lnTo>
                      <a:pt x="1345" y="5"/>
                    </a:lnTo>
                    <a:lnTo>
                      <a:pt x="1322" y="4"/>
                    </a:lnTo>
                    <a:lnTo>
                      <a:pt x="1298" y="3"/>
                    </a:lnTo>
                    <a:lnTo>
                      <a:pt x="1274" y="3"/>
                    </a:lnTo>
                    <a:lnTo>
                      <a:pt x="1251" y="2"/>
                    </a:lnTo>
                    <a:lnTo>
                      <a:pt x="1227" y="1"/>
                    </a:lnTo>
                    <a:lnTo>
                      <a:pt x="1203" y="1"/>
                    </a:lnTo>
                    <a:lnTo>
                      <a:pt x="1178" y="1"/>
                    </a:lnTo>
                    <a:lnTo>
                      <a:pt x="1154" y="1"/>
                    </a:lnTo>
                    <a:lnTo>
                      <a:pt x="1131" y="0"/>
                    </a:lnTo>
                    <a:lnTo>
                      <a:pt x="1107" y="1"/>
                    </a:lnTo>
                    <a:lnTo>
                      <a:pt x="1083" y="1"/>
                    </a:lnTo>
                    <a:lnTo>
                      <a:pt x="1059" y="1"/>
                    </a:lnTo>
                    <a:lnTo>
                      <a:pt x="1035" y="1"/>
                    </a:lnTo>
                    <a:lnTo>
                      <a:pt x="1011" y="2"/>
                    </a:lnTo>
                    <a:lnTo>
                      <a:pt x="987" y="2"/>
                    </a:lnTo>
                    <a:lnTo>
                      <a:pt x="964" y="3"/>
                    </a:lnTo>
                    <a:lnTo>
                      <a:pt x="940" y="4"/>
                    </a:lnTo>
                    <a:lnTo>
                      <a:pt x="917" y="5"/>
                    </a:lnTo>
                    <a:lnTo>
                      <a:pt x="893" y="7"/>
                    </a:lnTo>
                    <a:lnTo>
                      <a:pt x="870" y="8"/>
                    </a:lnTo>
                    <a:lnTo>
                      <a:pt x="847" y="9"/>
                    </a:lnTo>
                    <a:lnTo>
                      <a:pt x="822" y="11"/>
                    </a:lnTo>
                    <a:lnTo>
                      <a:pt x="799" y="12"/>
                    </a:lnTo>
                    <a:lnTo>
                      <a:pt x="776" y="15"/>
                    </a:lnTo>
                    <a:lnTo>
                      <a:pt x="753" y="16"/>
                    </a:lnTo>
                    <a:lnTo>
                      <a:pt x="730" y="18"/>
                    </a:lnTo>
                    <a:lnTo>
                      <a:pt x="729" y="18"/>
                    </a:lnTo>
                    <a:lnTo>
                      <a:pt x="727" y="18"/>
                    </a:lnTo>
                    <a:lnTo>
                      <a:pt x="726" y="19"/>
                    </a:lnTo>
                    <a:lnTo>
                      <a:pt x="723" y="19"/>
                    </a:lnTo>
                    <a:lnTo>
                      <a:pt x="722" y="20"/>
                    </a:lnTo>
                    <a:lnTo>
                      <a:pt x="720" y="20"/>
                    </a:lnTo>
                    <a:lnTo>
                      <a:pt x="719" y="21"/>
                    </a:lnTo>
                    <a:lnTo>
                      <a:pt x="716" y="21"/>
                    </a:lnTo>
                    <a:lnTo>
                      <a:pt x="715" y="23"/>
                    </a:lnTo>
                    <a:lnTo>
                      <a:pt x="713" y="23"/>
                    </a:lnTo>
                    <a:lnTo>
                      <a:pt x="711" y="24"/>
                    </a:lnTo>
                    <a:lnTo>
                      <a:pt x="709" y="25"/>
                    </a:lnTo>
                    <a:lnTo>
                      <a:pt x="707" y="26"/>
                    </a:lnTo>
                    <a:lnTo>
                      <a:pt x="706" y="27"/>
                    </a:lnTo>
                    <a:lnTo>
                      <a:pt x="704" y="27"/>
                    </a:lnTo>
                    <a:lnTo>
                      <a:pt x="703" y="28"/>
                    </a:lnTo>
                    <a:lnTo>
                      <a:pt x="700" y="30"/>
                    </a:lnTo>
                    <a:lnTo>
                      <a:pt x="699" y="31"/>
                    </a:lnTo>
                    <a:lnTo>
                      <a:pt x="697" y="32"/>
                    </a:lnTo>
                    <a:lnTo>
                      <a:pt x="694" y="33"/>
                    </a:lnTo>
                    <a:lnTo>
                      <a:pt x="693" y="34"/>
                    </a:lnTo>
                    <a:lnTo>
                      <a:pt x="691" y="35"/>
                    </a:lnTo>
                    <a:lnTo>
                      <a:pt x="690" y="36"/>
                    </a:lnTo>
                    <a:lnTo>
                      <a:pt x="688" y="38"/>
                    </a:lnTo>
                    <a:lnTo>
                      <a:pt x="686" y="40"/>
                    </a:lnTo>
                    <a:lnTo>
                      <a:pt x="684" y="41"/>
                    </a:lnTo>
                    <a:lnTo>
                      <a:pt x="683" y="42"/>
                    </a:lnTo>
                    <a:lnTo>
                      <a:pt x="681" y="43"/>
                    </a:lnTo>
                    <a:lnTo>
                      <a:pt x="678" y="45"/>
                    </a:lnTo>
                    <a:lnTo>
                      <a:pt x="677" y="46"/>
                    </a:lnTo>
                    <a:lnTo>
                      <a:pt x="675" y="47"/>
                    </a:lnTo>
                    <a:lnTo>
                      <a:pt x="674" y="48"/>
                    </a:lnTo>
                    <a:lnTo>
                      <a:pt x="666" y="54"/>
                    </a:lnTo>
                    <a:lnTo>
                      <a:pt x="656" y="59"/>
                    </a:lnTo>
                    <a:lnTo>
                      <a:pt x="648" y="65"/>
                    </a:lnTo>
                    <a:lnTo>
                      <a:pt x="640" y="71"/>
                    </a:lnTo>
                    <a:lnTo>
                      <a:pt x="632" y="77"/>
                    </a:lnTo>
                    <a:lnTo>
                      <a:pt x="624" y="83"/>
                    </a:lnTo>
                    <a:lnTo>
                      <a:pt x="616" y="88"/>
                    </a:lnTo>
                    <a:lnTo>
                      <a:pt x="608" y="94"/>
                    </a:lnTo>
                    <a:lnTo>
                      <a:pt x="600" y="100"/>
                    </a:lnTo>
                    <a:lnTo>
                      <a:pt x="592" y="106"/>
                    </a:lnTo>
                    <a:lnTo>
                      <a:pt x="584" y="111"/>
                    </a:lnTo>
                    <a:lnTo>
                      <a:pt x="576" y="117"/>
                    </a:lnTo>
                    <a:lnTo>
                      <a:pt x="568" y="123"/>
                    </a:lnTo>
                    <a:lnTo>
                      <a:pt x="561" y="130"/>
                    </a:lnTo>
                    <a:lnTo>
                      <a:pt x="553" y="135"/>
                    </a:lnTo>
                    <a:lnTo>
                      <a:pt x="545" y="141"/>
                    </a:lnTo>
                    <a:lnTo>
                      <a:pt x="537" y="147"/>
                    </a:lnTo>
                    <a:lnTo>
                      <a:pt x="530" y="154"/>
                    </a:lnTo>
                    <a:lnTo>
                      <a:pt x="522" y="160"/>
                    </a:lnTo>
                    <a:lnTo>
                      <a:pt x="514" y="167"/>
                    </a:lnTo>
                    <a:lnTo>
                      <a:pt x="507" y="172"/>
                    </a:lnTo>
                    <a:lnTo>
                      <a:pt x="499" y="178"/>
                    </a:lnTo>
                    <a:lnTo>
                      <a:pt x="491" y="185"/>
                    </a:lnTo>
                    <a:lnTo>
                      <a:pt x="484" y="191"/>
                    </a:lnTo>
                    <a:lnTo>
                      <a:pt x="476" y="198"/>
                    </a:lnTo>
                    <a:lnTo>
                      <a:pt x="469" y="203"/>
                    </a:lnTo>
                    <a:lnTo>
                      <a:pt x="461" y="210"/>
                    </a:lnTo>
                    <a:lnTo>
                      <a:pt x="453" y="217"/>
                    </a:lnTo>
                    <a:lnTo>
                      <a:pt x="446" y="223"/>
                    </a:lnTo>
                    <a:lnTo>
                      <a:pt x="438" y="230"/>
                    </a:lnTo>
                    <a:lnTo>
                      <a:pt x="431" y="237"/>
                    </a:lnTo>
                    <a:lnTo>
                      <a:pt x="423" y="243"/>
                    </a:lnTo>
                    <a:lnTo>
                      <a:pt x="412" y="244"/>
                    </a:lnTo>
                    <a:lnTo>
                      <a:pt x="402" y="244"/>
                    </a:lnTo>
                    <a:lnTo>
                      <a:pt x="391" y="245"/>
                    </a:lnTo>
                    <a:lnTo>
                      <a:pt x="381" y="245"/>
                    </a:lnTo>
                    <a:lnTo>
                      <a:pt x="371" y="246"/>
                    </a:lnTo>
                    <a:lnTo>
                      <a:pt x="360" y="246"/>
                    </a:lnTo>
                    <a:lnTo>
                      <a:pt x="351" y="247"/>
                    </a:lnTo>
                    <a:lnTo>
                      <a:pt x="341" y="247"/>
                    </a:lnTo>
                    <a:lnTo>
                      <a:pt x="332" y="248"/>
                    </a:lnTo>
                    <a:lnTo>
                      <a:pt x="321" y="248"/>
                    </a:lnTo>
                    <a:lnTo>
                      <a:pt x="312" y="249"/>
                    </a:lnTo>
                    <a:lnTo>
                      <a:pt x="302" y="251"/>
                    </a:lnTo>
                    <a:lnTo>
                      <a:pt x="292" y="251"/>
                    </a:lnTo>
                    <a:lnTo>
                      <a:pt x="283" y="252"/>
                    </a:lnTo>
                    <a:lnTo>
                      <a:pt x="273" y="253"/>
                    </a:lnTo>
                    <a:lnTo>
                      <a:pt x="264" y="254"/>
                    </a:lnTo>
                    <a:lnTo>
                      <a:pt x="254" y="254"/>
                    </a:lnTo>
                    <a:lnTo>
                      <a:pt x="245" y="255"/>
                    </a:lnTo>
                    <a:lnTo>
                      <a:pt x="236" y="256"/>
                    </a:lnTo>
                    <a:lnTo>
                      <a:pt x="227" y="258"/>
                    </a:lnTo>
                    <a:lnTo>
                      <a:pt x="219" y="260"/>
                    </a:lnTo>
                    <a:lnTo>
                      <a:pt x="209" y="261"/>
                    </a:lnTo>
                    <a:lnTo>
                      <a:pt x="200" y="262"/>
                    </a:lnTo>
                    <a:lnTo>
                      <a:pt x="191" y="264"/>
                    </a:lnTo>
                    <a:lnTo>
                      <a:pt x="183" y="266"/>
                    </a:lnTo>
                    <a:lnTo>
                      <a:pt x="174" y="268"/>
                    </a:lnTo>
                    <a:lnTo>
                      <a:pt x="165" y="270"/>
                    </a:lnTo>
                    <a:lnTo>
                      <a:pt x="156" y="272"/>
                    </a:lnTo>
                    <a:lnTo>
                      <a:pt x="147" y="275"/>
                    </a:lnTo>
                    <a:lnTo>
                      <a:pt x="139" y="277"/>
                    </a:lnTo>
                    <a:lnTo>
                      <a:pt x="130" y="279"/>
                    </a:lnTo>
                    <a:lnTo>
                      <a:pt x="122" y="282"/>
                    </a:lnTo>
                    <a:lnTo>
                      <a:pt x="117" y="284"/>
                    </a:lnTo>
                    <a:lnTo>
                      <a:pt x="113" y="287"/>
                    </a:lnTo>
                    <a:lnTo>
                      <a:pt x="108" y="291"/>
                    </a:lnTo>
                    <a:lnTo>
                      <a:pt x="105" y="296"/>
                    </a:lnTo>
                    <a:lnTo>
                      <a:pt x="101" y="299"/>
                    </a:lnTo>
                    <a:lnTo>
                      <a:pt x="98" y="305"/>
                    </a:lnTo>
                    <a:lnTo>
                      <a:pt x="95" y="309"/>
                    </a:lnTo>
                    <a:lnTo>
                      <a:pt x="92" y="315"/>
                    </a:lnTo>
                    <a:lnTo>
                      <a:pt x="90" y="322"/>
                    </a:lnTo>
                    <a:lnTo>
                      <a:pt x="88" y="328"/>
                    </a:lnTo>
                    <a:lnTo>
                      <a:pt x="86" y="335"/>
                    </a:lnTo>
                    <a:lnTo>
                      <a:pt x="85" y="342"/>
                    </a:lnTo>
                    <a:lnTo>
                      <a:pt x="84" y="350"/>
                    </a:lnTo>
                    <a:lnTo>
                      <a:pt x="83" y="357"/>
                    </a:lnTo>
                    <a:lnTo>
                      <a:pt x="82" y="365"/>
                    </a:lnTo>
                    <a:lnTo>
                      <a:pt x="82" y="373"/>
                    </a:lnTo>
                    <a:lnTo>
                      <a:pt x="82" y="381"/>
                    </a:lnTo>
                    <a:lnTo>
                      <a:pt x="80" y="389"/>
                    </a:lnTo>
                    <a:lnTo>
                      <a:pt x="80" y="397"/>
                    </a:lnTo>
                    <a:lnTo>
                      <a:pt x="82" y="405"/>
                    </a:lnTo>
                    <a:lnTo>
                      <a:pt x="82" y="414"/>
                    </a:lnTo>
                    <a:lnTo>
                      <a:pt x="82" y="422"/>
                    </a:lnTo>
                    <a:lnTo>
                      <a:pt x="83" y="430"/>
                    </a:lnTo>
                    <a:lnTo>
                      <a:pt x="83" y="438"/>
                    </a:lnTo>
                    <a:lnTo>
                      <a:pt x="84" y="448"/>
                    </a:lnTo>
                    <a:lnTo>
                      <a:pt x="85" y="456"/>
                    </a:lnTo>
                    <a:lnTo>
                      <a:pt x="85" y="464"/>
                    </a:lnTo>
                    <a:lnTo>
                      <a:pt x="86" y="472"/>
                    </a:lnTo>
                    <a:lnTo>
                      <a:pt x="87" y="479"/>
                    </a:lnTo>
                    <a:lnTo>
                      <a:pt x="88" y="487"/>
                    </a:lnTo>
                    <a:lnTo>
                      <a:pt x="90" y="494"/>
                    </a:lnTo>
                    <a:lnTo>
                      <a:pt x="91" y="500"/>
                    </a:lnTo>
                    <a:lnTo>
                      <a:pt x="42" y="522"/>
                    </a:lnTo>
                    <a:lnTo>
                      <a:pt x="41" y="524"/>
                    </a:lnTo>
                    <a:lnTo>
                      <a:pt x="39" y="524"/>
                    </a:lnTo>
                    <a:lnTo>
                      <a:pt x="38" y="525"/>
                    </a:lnTo>
                    <a:lnTo>
                      <a:pt x="35" y="526"/>
                    </a:lnTo>
                    <a:lnTo>
                      <a:pt x="34" y="526"/>
                    </a:lnTo>
                    <a:lnTo>
                      <a:pt x="32" y="527"/>
                    </a:lnTo>
                    <a:lnTo>
                      <a:pt x="31" y="528"/>
                    </a:lnTo>
                    <a:lnTo>
                      <a:pt x="29" y="528"/>
                    </a:lnTo>
                    <a:lnTo>
                      <a:pt x="27" y="529"/>
                    </a:lnTo>
                    <a:lnTo>
                      <a:pt x="25" y="530"/>
                    </a:lnTo>
                    <a:lnTo>
                      <a:pt x="24" y="530"/>
                    </a:lnTo>
                    <a:lnTo>
                      <a:pt x="22" y="532"/>
                    </a:lnTo>
                    <a:lnTo>
                      <a:pt x="20" y="533"/>
                    </a:lnTo>
                    <a:lnTo>
                      <a:pt x="18" y="534"/>
                    </a:lnTo>
                    <a:lnTo>
                      <a:pt x="17" y="534"/>
                    </a:lnTo>
                    <a:lnTo>
                      <a:pt x="16" y="535"/>
                    </a:lnTo>
                    <a:lnTo>
                      <a:pt x="14" y="536"/>
                    </a:lnTo>
                    <a:lnTo>
                      <a:pt x="12" y="537"/>
                    </a:lnTo>
                    <a:lnTo>
                      <a:pt x="11" y="538"/>
                    </a:lnTo>
                    <a:lnTo>
                      <a:pt x="10" y="540"/>
                    </a:lnTo>
                    <a:lnTo>
                      <a:pt x="9" y="541"/>
                    </a:lnTo>
                    <a:lnTo>
                      <a:pt x="8" y="542"/>
                    </a:lnTo>
                    <a:lnTo>
                      <a:pt x="7" y="543"/>
                    </a:lnTo>
                    <a:lnTo>
                      <a:pt x="6" y="544"/>
                    </a:lnTo>
                    <a:lnTo>
                      <a:pt x="4" y="545"/>
                    </a:lnTo>
                    <a:lnTo>
                      <a:pt x="3" y="547"/>
                    </a:lnTo>
                    <a:lnTo>
                      <a:pt x="3" y="548"/>
                    </a:lnTo>
                    <a:lnTo>
                      <a:pt x="2" y="549"/>
                    </a:lnTo>
                    <a:lnTo>
                      <a:pt x="2" y="550"/>
                    </a:lnTo>
                    <a:lnTo>
                      <a:pt x="1" y="552"/>
                    </a:lnTo>
                    <a:lnTo>
                      <a:pt x="1" y="553"/>
                    </a:lnTo>
                    <a:lnTo>
                      <a:pt x="1" y="555"/>
                    </a:lnTo>
                    <a:lnTo>
                      <a:pt x="0" y="635"/>
                    </a:lnTo>
                    <a:lnTo>
                      <a:pt x="0" y="636"/>
                    </a:lnTo>
                    <a:lnTo>
                      <a:pt x="0" y="639"/>
                    </a:lnTo>
                    <a:lnTo>
                      <a:pt x="0" y="640"/>
                    </a:lnTo>
                    <a:lnTo>
                      <a:pt x="0" y="641"/>
                    </a:lnTo>
                    <a:lnTo>
                      <a:pt x="0" y="642"/>
                    </a:lnTo>
                    <a:lnTo>
                      <a:pt x="1" y="643"/>
                    </a:lnTo>
                    <a:lnTo>
                      <a:pt x="1" y="644"/>
                    </a:lnTo>
                    <a:lnTo>
                      <a:pt x="2" y="646"/>
                    </a:lnTo>
                    <a:lnTo>
                      <a:pt x="2" y="647"/>
                    </a:lnTo>
                    <a:lnTo>
                      <a:pt x="3" y="648"/>
                    </a:lnTo>
                    <a:lnTo>
                      <a:pt x="4" y="649"/>
                    </a:lnTo>
                    <a:lnTo>
                      <a:pt x="6" y="649"/>
                    </a:lnTo>
                    <a:lnTo>
                      <a:pt x="7" y="650"/>
                    </a:lnTo>
                    <a:lnTo>
                      <a:pt x="8" y="651"/>
                    </a:lnTo>
                    <a:lnTo>
                      <a:pt x="9" y="652"/>
                    </a:lnTo>
                    <a:lnTo>
                      <a:pt x="10" y="652"/>
                    </a:lnTo>
                    <a:lnTo>
                      <a:pt x="11" y="654"/>
                    </a:lnTo>
                    <a:lnTo>
                      <a:pt x="12" y="654"/>
                    </a:lnTo>
                    <a:lnTo>
                      <a:pt x="14" y="655"/>
                    </a:lnTo>
                    <a:lnTo>
                      <a:pt x="15" y="656"/>
                    </a:lnTo>
                    <a:lnTo>
                      <a:pt x="17" y="656"/>
                    </a:lnTo>
                    <a:lnTo>
                      <a:pt x="18" y="656"/>
                    </a:lnTo>
                    <a:lnTo>
                      <a:pt x="19" y="657"/>
                    </a:lnTo>
                    <a:lnTo>
                      <a:pt x="22" y="657"/>
                    </a:lnTo>
                    <a:lnTo>
                      <a:pt x="23" y="658"/>
                    </a:lnTo>
                    <a:lnTo>
                      <a:pt x="25" y="658"/>
                    </a:lnTo>
                    <a:lnTo>
                      <a:pt x="26" y="658"/>
                    </a:lnTo>
                    <a:lnTo>
                      <a:pt x="29" y="659"/>
                    </a:lnTo>
                    <a:lnTo>
                      <a:pt x="31" y="659"/>
                    </a:lnTo>
                    <a:lnTo>
                      <a:pt x="32" y="659"/>
                    </a:lnTo>
                    <a:lnTo>
                      <a:pt x="34" y="661"/>
                    </a:lnTo>
                    <a:lnTo>
                      <a:pt x="37" y="661"/>
                    </a:lnTo>
                    <a:lnTo>
                      <a:pt x="376" y="711"/>
                    </a:lnTo>
                    <a:lnTo>
                      <a:pt x="378" y="711"/>
                    </a:lnTo>
                    <a:lnTo>
                      <a:pt x="380" y="711"/>
                    </a:lnTo>
                    <a:lnTo>
                      <a:pt x="381" y="711"/>
                    </a:lnTo>
                    <a:lnTo>
                      <a:pt x="382" y="711"/>
                    </a:lnTo>
                    <a:lnTo>
                      <a:pt x="385" y="711"/>
                    </a:lnTo>
                    <a:lnTo>
                      <a:pt x="386" y="711"/>
                    </a:lnTo>
                    <a:lnTo>
                      <a:pt x="387" y="711"/>
                    </a:lnTo>
                    <a:lnTo>
                      <a:pt x="388" y="711"/>
                    </a:lnTo>
                    <a:lnTo>
                      <a:pt x="389" y="711"/>
                    </a:lnTo>
                    <a:lnTo>
                      <a:pt x="390" y="710"/>
                    </a:lnTo>
                    <a:lnTo>
                      <a:pt x="391" y="710"/>
                    </a:lnTo>
                    <a:lnTo>
                      <a:pt x="393" y="709"/>
                    </a:lnTo>
                    <a:lnTo>
                      <a:pt x="394" y="709"/>
                    </a:lnTo>
                    <a:lnTo>
                      <a:pt x="395" y="708"/>
                    </a:lnTo>
                    <a:lnTo>
                      <a:pt x="396" y="708"/>
                    </a:lnTo>
                    <a:lnTo>
                      <a:pt x="397" y="707"/>
                    </a:lnTo>
                    <a:lnTo>
                      <a:pt x="398" y="707"/>
                    </a:lnTo>
                    <a:lnTo>
                      <a:pt x="398" y="705"/>
                    </a:lnTo>
                    <a:lnTo>
                      <a:pt x="400" y="704"/>
                    </a:lnTo>
                    <a:lnTo>
                      <a:pt x="401" y="704"/>
                    </a:lnTo>
                    <a:lnTo>
                      <a:pt x="401" y="703"/>
                    </a:lnTo>
                    <a:lnTo>
                      <a:pt x="402" y="702"/>
                    </a:lnTo>
                    <a:lnTo>
                      <a:pt x="403" y="701"/>
                    </a:lnTo>
                    <a:lnTo>
                      <a:pt x="403" y="700"/>
                    </a:lnTo>
                    <a:lnTo>
                      <a:pt x="404" y="699"/>
                    </a:lnTo>
                    <a:lnTo>
                      <a:pt x="405" y="697"/>
                    </a:lnTo>
                    <a:lnTo>
                      <a:pt x="405" y="696"/>
                    </a:lnTo>
                    <a:lnTo>
                      <a:pt x="406" y="695"/>
                    </a:lnTo>
                    <a:lnTo>
                      <a:pt x="406" y="694"/>
                    </a:lnTo>
                    <a:lnTo>
                      <a:pt x="408" y="693"/>
                    </a:lnTo>
                    <a:lnTo>
                      <a:pt x="408" y="690"/>
                    </a:lnTo>
                    <a:lnTo>
                      <a:pt x="409" y="684"/>
                    </a:lnTo>
                    <a:lnTo>
                      <a:pt x="411" y="676"/>
                    </a:lnTo>
                    <a:lnTo>
                      <a:pt x="413" y="667"/>
                    </a:lnTo>
                    <a:lnTo>
                      <a:pt x="416" y="659"/>
                    </a:lnTo>
                    <a:lnTo>
                      <a:pt x="418" y="651"/>
                    </a:lnTo>
                    <a:lnTo>
                      <a:pt x="420" y="643"/>
                    </a:lnTo>
                    <a:lnTo>
                      <a:pt x="424" y="635"/>
                    </a:lnTo>
                    <a:lnTo>
                      <a:pt x="426" y="627"/>
                    </a:lnTo>
                    <a:lnTo>
                      <a:pt x="429" y="620"/>
                    </a:lnTo>
                    <a:lnTo>
                      <a:pt x="433" y="612"/>
                    </a:lnTo>
                    <a:lnTo>
                      <a:pt x="436" y="604"/>
                    </a:lnTo>
                    <a:lnTo>
                      <a:pt x="441" y="597"/>
                    </a:lnTo>
                    <a:lnTo>
                      <a:pt x="444" y="590"/>
                    </a:lnTo>
                    <a:lnTo>
                      <a:pt x="449" y="583"/>
                    </a:lnTo>
                    <a:lnTo>
                      <a:pt x="454" y="576"/>
                    </a:lnTo>
                    <a:lnTo>
                      <a:pt x="458" y="570"/>
                    </a:lnTo>
                    <a:lnTo>
                      <a:pt x="463" y="564"/>
                    </a:lnTo>
                    <a:lnTo>
                      <a:pt x="469" y="558"/>
                    </a:lnTo>
                    <a:lnTo>
                      <a:pt x="473" y="552"/>
                    </a:lnTo>
                    <a:lnTo>
                      <a:pt x="479" y="547"/>
                    </a:lnTo>
                    <a:lnTo>
                      <a:pt x="485" y="541"/>
                    </a:lnTo>
                    <a:lnTo>
                      <a:pt x="492" y="536"/>
                    </a:lnTo>
                    <a:lnTo>
                      <a:pt x="497" y="533"/>
                    </a:lnTo>
                    <a:lnTo>
                      <a:pt x="504" y="528"/>
                    </a:lnTo>
                    <a:lnTo>
                      <a:pt x="511" y="525"/>
                    </a:lnTo>
                    <a:lnTo>
                      <a:pt x="518" y="521"/>
                    </a:lnTo>
                    <a:lnTo>
                      <a:pt x="525" y="519"/>
                    </a:lnTo>
                    <a:lnTo>
                      <a:pt x="532" y="517"/>
                    </a:lnTo>
                    <a:lnTo>
                      <a:pt x="540" y="515"/>
                    </a:lnTo>
                    <a:lnTo>
                      <a:pt x="548" y="514"/>
                    </a:lnTo>
                    <a:lnTo>
                      <a:pt x="556" y="513"/>
                    </a:lnTo>
                    <a:lnTo>
                      <a:pt x="565" y="513"/>
                    </a:lnTo>
                    <a:lnTo>
                      <a:pt x="701" y="515"/>
                    </a:lnTo>
                    <a:lnTo>
                      <a:pt x="708" y="515"/>
                    </a:lnTo>
                    <a:lnTo>
                      <a:pt x="715" y="517"/>
                    </a:lnTo>
                    <a:lnTo>
                      <a:pt x="722" y="518"/>
                    </a:lnTo>
                    <a:lnTo>
                      <a:pt x="728" y="520"/>
                    </a:lnTo>
                    <a:lnTo>
                      <a:pt x="735" y="522"/>
                    </a:lnTo>
                    <a:lnTo>
                      <a:pt x="742" y="525"/>
                    </a:lnTo>
                    <a:lnTo>
                      <a:pt x="747" y="528"/>
                    </a:lnTo>
                    <a:lnTo>
                      <a:pt x="753" y="533"/>
                    </a:lnTo>
                    <a:lnTo>
                      <a:pt x="759" y="536"/>
                    </a:lnTo>
                    <a:lnTo>
                      <a:pt x="765" y="541"/>
                    </a:lnTo>
                    <a:lnTo>
                      <a:pt x="771" y="545"/>
                    </a:lnTo>
                    <a:lnTo>
                      <a:pt x="776" y="551"/>
                    </a:lnTo>
                    <a:lnTo>
                      <a:pt x="782" y="557"/>
                    </a:lnTo>
                    <a:lnTo>
                      <a:pt x="787" y="563"/>
                    </a:lnTo>
                    <a:lnTo>
                      <a:pt x="791" y="568"/>
                    </a:lnTo>
                    <a:lnTo>
                      <a:pt x="796" y="575"/>
                    </a:lnTo>
                    <a:lnTo>
                      <a:pt x="800" y="582"/>
                    </a:lnTo>
                    <a:lnTo>
                      <a:pt x="805" y="589"/>
                    </a:lnTo>
                    <a:lnTo>
                      <a:pt x="809" y="596"/>
                    </a:lnTo>
                    <a:lnTo>
                      <a:pt x="812" y="603"/>
                    </a:lnTo>
                    <a:lnTo>
                      <a:pt x="815" y="611"/>
                    </a:lnTo>
                    <a:lnTo>
                      <a:pt x="819" y="619"/>
                    </a:lnTo>
                    <a:lnTo>
                      <a:pt x="822" y="627"/>
                    </a:lnTo>
                    <a:lnTo>
                      <a:pt x="825" y="635"/>
                    </a:lnTo>
                    <a:lnTo>
                      <a:pt x="827" y="643"/>
                    </a:lnTo>
                    <a:lnTo>
                      <a:pt x="829" y="651"/>
                    </a:lnTo>
                    <a:lnTo>
                      <a:pt x="830" y="661"/>
                    </a:lnTo>
                    <a:lnTo>
                      <a:pt x="832" y="669"/>
                    </a:lnTo>
                    <a:lnTo>
                      <a:pt x="833" y="677"/>
                    </a:lnTo>
                    <a:lnTo>
                      <a:pt x="834" y="686"/>
                    </a:lnTo>
                    <a:lnTo>
                      <a:pt x="834" y="694"/>
                    </a:lnTo>
                    <a:lnTo>
                      <a:pt x="834" y="703"/>
                    </a:lnTo>
                    <a:lnTo>
                      <a:pt x="835" y="704"/>
                    </a:lnTo>
                    <a:lnTo>
                      <a:pt x="835" y="705"/>
                    </a:lnTo>
                    <a:lnTo>
                      <a:pt x="835" y="707"/>
                    </a:lnTo>
                    <a:lnTo>
                      <a:pt x="835" y="709"/>
                    </a:lnTo>
                    <a:lnTo>
                      <a:pt x="835" y="710"/>
                    </a:lnTo>
                    <a:lnTo>
                      <a:pt x="835" y="711"/>
                    </a:lnTo>
                    <a:lnTo>
                      <a:pt x="835" y="712"/>
                    </a:lnTo>
                    <a:lnTo>
                      <a:pt x="835" y="713"/>
                    </a:lnTo>
                    <a:lnTo>
                      <a:pt x="836" y="716"/>
                    </a:lnTo>
                    <a:lnTo>
                      <a:pt x="836" y="717"/>
                    </a:lnTo>
                    <a:lnTo>
                      <a:pt x="836" y="718"/>
                    </a:lnTo>
                    <a:lnTo>
                      <a:pt x="836" y="719"/>
                    </a:lnTo>
                    <a:lnTo>
                      <a:pt x="837" y="720"/>
                    </a:lnTo>
                    <a:lnTo>
                      <a:pt x="837" y="722"/>
                    </a:lnTo>
                    <a:lnTo>
                      <a:pt x="838" y="724"/>
                    </a:lnTo>
                    <a:lnTo>
                      <a:pt x="838" y="725"/>
                    </a:lnTo>
                    <a:lnTo>
                      <a:pt x="838" y="726"/>
                    </a:lnTo>
                    <a:lnTo>
                      <a:pt x="840" y="727"/>
                    </a:lnTo>
                    <a:lnTo>
                      <a:pt x="841" y="727"/>
                    </a:lnTo>
                    <a:lnTo>
                      <a:pt x="841" y="728"/>
                    </a:lnTo>
                    <a:lnTo>
                      <a:pt x="842" y="730"/>
                    </a:lnTo>
                    <a:lnTo>
                      <a:pt x="843" y="731"/>
                    </a:lnTo>
                    <a:lnTo>
                      <a:pt x="843" y="732"/>
                    </a:lnTo>
                    <a:lnTo>
                      <a:pt x="844" y="732"/>
                    </a:lnTo>
                    <a:lnTo>
                      <a:pt x="845" y="733"/>
                    </a:lnTo>
                    <a:lnTo>
                      <a:pt x="847" y="733"/>
                    </a:lnTo>
                    <a:lnTo>
                      <a:pt x="848" y="734"/>
                    </a:lnTo>
                    <a:lnTo>
                      <a:pt x="849" y="734"/>
                    </a:lnTo>
                    <a:lnTo>
                      <a:pt x="850" y="735"/>
                    </a:lnTo>
                    <a:lnTo>
                      <a:pt x="851" y="735"/>
                    </a:lnTo>
                    <a:lnTo>
                      <a:pt x="853" y="735"/>
                    </a:lnTo>
                    <a:lnTo>
                      <a:pt x="855" y="735"/>
                    </a:lnTo>
                  </a:path>
                </a:pathLst>
              </a:custGeom>
              <a:noFill/>
              <a:ln w="0">
                <a:solidFill>
                  <a:srgbClr val="000000"/>
                </a:solidFill>
                <a:prstDash val="solid"/>
                <a:round/>
                <a:headEnd/>
                <a:tailEnd/>
              </a:ln>
            </p:spPr>
            <p:txBody>
              <a:bodyPr/>
              <a:lstStyle/>
              <a:p>
                <a:endParaRPr lang="en-GB"/>
              </a:p>
            </p:txBody>
          </p:sp>
          <p:sp>
            <p:nvSpPr>
              <p:cNvPr id="628" name="Freeform 541"/>
              <p:cNvSpPr>
                <a:spLocks noEditPoints="1"/>
              </p:cNvSpPr>
              <p:nvPr/>
            </p:nvSpPr>
            <p:spPr bwMode="auto">
              <a:xfrm>
                <a:off x="3072" y="1876"/>
                <a:ext cx="1220" cy="282"/>
              </a:xfrm>
              <a:custGeom>
                <a:avLst/>
                <a:gdLst>
                  <a:gd name="T0" fmla="*/ 609 w 2439"/>
                  <a:gd name="T1" fmla="*/ 93 h 564"/>
                  <a:gd name="T2" fmla="*/ 607 w 2439"/>
                  <a:gd name="T3" fmla="*/ 91 h 564"/>
                  <a:gd name="T4" fmla="*/ 604 w 2439"/>
                  <a:gd name="T5" fmla="*/ 90 h 564"/>
                  <a:gd name="T6" fmla="*/ 571 w 2439"/>
                  <a:gd name="T7" fmla="*/ 81 h 564"/>
                  <a:gd name="T8" fmla="*/ 524 w 2439"/>
                  <a:gd name="T9" fmla="*/ 71 h 564"/>
                  <a:gd name="T10" fmla="*/ 478 w 2439"/>
                  <a:gd name="T11" fmla="*/ 65 h 564"/>
                  <a:gd name="T12" fmla="*/ 433 w 2439"/>
                  <a:gd name="T13" fmla="*/ 57 h 564"/>
                  <a:gd name="T14" fmla="*/ 410 w 2439"/>
                  <a:gd name="T15" fmla="*/ 42 h 564"/>
                  <a:gd name="T16" fmla="*/ 387 w 2439"/>
                  <a:gd name="T17" fmla="*/ 27 h 564"/>
                  <a:gd name="T18" fmla="*/ 364 w 2439"/>
                  <a:gd name="T19" fmla="*/ 13 h 564"/>
                  <a:gd name="T20" fmla="*/ 352 w 2439"/>
                  <a:gd name="T21" fmla="*/ 6 h 564"/>
                  <a:gd name="T22" fmla="*/ 350 w 2439"/>
                  <a:gd name="T23" fmla="*/ 4 h 564"/>
                  <a:gd name="T24" fmla="*/ 347 w 2439"/>
                  <a:gd name="T25" fmla="*/ 3 h 564"/>
                  <a:gd name="T26" fmla="*/ 296 w 2439"/>
                  <a:gd name="T27" fmla="*/ 1 h 564"/>
                  <a:gd name="T28" fmla="*/ 244 w 2439"/>
                  <a:gd name="T29" fmla="*/ 1 h 564"/>
                  <a:gd name="T30" fmla="*/ 193 w 2439"/>
                  <a:gd name="T31" fmla="*/ 2 h 564"/>
                  <a:gd name="T32" fmla="*/ 163 w 2439"/>
                  <a:gd name="T33" fmla="*/ 4 h 564"/>
                  <a:gd name="T34" fmla="*/ 160 w 2439"/>
                  <a:gd name="T35" fmla="*/ 5 h 564"/>
                  <a:gd name="T36" fmla="*/ 157 w 2439"/>
                  <a:gd name="T37" fmla="*/ 6 h 564"/>
                  <a:gd name="T38" fmla="*/ 154 w 2439"/>
                  <a:gd name="T39" fmla="*/ 7 h 564"/>
                  <a:gd name="T40" fmla="*/ 135 w 2439"/>
                  <a:gd name="T41" fmla="*/ 20 h 564"/>
                  <a:gd name="T42" fmla="*/ 116 w 2439"/>
                  <a:gd name="T43" fmla="*/ 35 h 564"/>
                  <a:gd name="T44" fmla="*/ 97 w 2439"/>
                  <a:gd name="T45" fmla="*/ 50 h 564"/>
                  <a:gd name="T46" fmla="*/ 77 w 2439"/>
                  <a:gd name="T47" fmla="*/ 61 h 564"/>
                  <a:gd name="T48" fmla="*/ 56 w 2439"/>
                  <a:gd name="T49" fmla="*/ 62 h 564"/>
                  <a:gd name="T50" fmla="*/ 35 w 2439"/>
                  <a:gd name="T51" fmla="*/ 65 h 564"/>
                  <a:gd name="T52" fmla="*/ 14 w 2439"/>
                  <a:gd name="T53" fmla="*/ 69 h 564"/>
                  <a:gd name="T54" fmla="*/ 6 w 2439"/>
                  <a:gd name="T55" fmla="*/ 72 h 564"/>
                  <a:gd name="T56" fmla="*/ 3 w 2439"/>
                  <a:gd name="T57" fmla="*/ 76 h 564"/>
                  <a:gd name="T58" fmla="*/ 1 w 2439"/>
                  <a:gd name="T59" fmla="*/ 80 h 564"/>
                  <a:gd name="T60" fmla="*/ 24 w 2439"/>
                  <a:gd name="T61" fmla="*/ 84 h 564"/>
                  <a:gd name="T62" fmla="*/ 128 w 2439"/>
                  <a:gd name="T63" fmla="*/ 84 h 564"/>
                  <a:gd name="T64" fmla="*/ 233 w 2439"/>
                  <a:gd name="T65" fmla="*/ 83 h 564"/>
                  <a:gd name="T66" fmla="*/ 337 w 2439"/>
                  <a:gd name="T67" fmla="*/ 84 h 564"/>
                  <a:gd name="T68" fmla="*/ 417 w 2439"/>
                  <a:gd name="T69" fmla="*/ 85 h 564"/>
                  <a:gd name="T70" fmla="*/ 485 w 2439"/>
                  <a:gd name="T71" fmla="*/ 87 h 564"/>
                  <a:gd name="T72" fmla="*/ 552 w 2439"/>
                  <a:gd name="T73" fmla="*/ 91 h 564"/>
                  <a:gd name="T74" fmla="*/ 177 w 2439"/>
                  <a:gd name="T75" fmla="*/ 141 h 564"/>
                  <a:gd name="T76" fmla="*/ 172 w 2439"/>
                  <a:gd name="T77" fmla="*/ 134 h 564"/>
                  <a:gd name="T78" fmla="*/ 165 w 2439"/>
                  <a:gd name="T79" fmla="*/ 125 h 564"/>
                  <a:gd name="T80" fmla="*/ 157 w 2439"/>
                  <a:gd name="T81" fmla="*/ 120 h 564"/>
                  <a:gd name="T82" fmla="*/ 114 w 2439"/>
                  <a:gd name="T83" fmla="*/ 119 h 564"/>
                  <a:gd name="T84" fmla="*/ 105 w 2439"/>
                  <a:gd name="T85" fmla="*/ 123 h 564"/>
                  <a:gd name="T86" fmla="*/ 99 w 2439"/>
                  <a:gd name="T87" fmla="*/ 130 h 564"/>
                  <a:gd name="T88" fmla="*/ 93 w 2439"/>
                  <a:gd name="T89" fmla="*/ 137 h 564"/>
                  <a:gd name="T90" fmla="*/ 96 w 2439"/>
                  <a:gd name="T91" fmla="*/ 135 h 564"/>
                  <a:gd name="T92" fmla="*/ 103 w 2439"/>
                  <a:gd name="T93" fmla="*/ 130 h 564"/>
                  <a:gd name="T94" fmla="*/ 110 w 2439"/>
                  <a:gd name="T95" fmla="*/ 126 h 564"/>
                  <a:gd name="T96" fmla="*/ 153 w 2439"/>
                  <a:gd name="T97" fmla="*/ 126 h 564"/>
                  <a:gd name="T98" fmla="*/ 162 w 2439"/>
                  <a:gd name="T99" fmla="*/ 128 h 564"/>
                  <a:gd name="T100" fmla="*/ 169 w 2439"/>
                  <a:gd name="T101" fmla="*/ 133 h 564"/>
                  <a:gd name="T102" fmla="*/ 175 w 2439"/>
                  <a:gd name="T103" fmla="*/ 139 h 564"/>
                  <a:gd name="T104" fmla="*/ 545 w 2439"/>
                  <a:gd name="T105" fmla="*/ 119 h 564"/>
                  <a:gd name="T106" fmla="*/ 522 w 2439"/>
                  <a:gd name="T107" fmla="*/ 108 h 564"/>
                  <a:gd name="T108" fmla="*/ 495 w 2439"/>
                  <a:gd name="T109" fmla="*/ 109 h 564"/>
                  <a:gd name="T110" fmla="*/ 475 w 2439"/>
                  <a:gd name="T111" fmla="*/ 124 h 564"/>
                  <a:gd name="T112" fmla="*/ 492 w 2439"/>
                  <a:gd name="T113" fmla="*/ 115 h 564"/>
                  <a:gd name="T114" fmla="*/ 517 w 2439"/>
                  <a:gd name="T115" fmla="*/ 113 h 564"/>
                  <a:gd name="T116" fmla="*/ 540 w 2439"/>
                  <a:gd name="T117" fmla="*/ 119 h 5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39"/>
                  <a:gd name="T178" fmla="*/ 0 h 564"/>
                  <a:gd name="T179" fmla="*/ 2439 w 2439"/>
                  <a:gd name="T180" fmla="*/ 564 h 5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39" h="564">
                    <a:moveTo>
                      <a:pt x="2439" y="385"/>
                    </a:moveTo>
                    <a:lnTo>
                      <a:pt x="2439" y="383"/>
                    </a:lnTo>
                    <a:lnTo>
                      <a:pt x="2439" y="382"/>
                    </a:lnTo>
                    <a:lnTo>
                      <a:pt x="2438" y="381"/>
                    </a:lnTo>
                    <a:lnTo>
                      <a:pt x="2436" y="380"/>
                    </a:lnTo>
                    <a:lnTo>
                      <a:pt x="2436" y="379"/>
                    </a:lnTo>
                    <a:lnTo>
                      <a:pt x="2435" y="378"/>
                    </a:lnTo>
                    <a:lnTo>
                      <a:pt x="2435" y="377"/>
                    </a:lnTo>
                    <a:lnTo>
                      <a:pt x="2434" y="375"/>
                    </a:lnTo>
                    <a:lnTo>
                      <a:pt x="2433" y="374"/>
                    </a:lnTo>
                    <a:lnTo>
                      <a:pt x="2432" y="373"/>
                    </a:lnTo>
                    <a:lnTo>
                      <a:pt x="2431" y="372"/>
                    </a:lnTo>
                    <a:lnTo>
                      <a:pt x="2430" y="371"/>
                    </a:lnTo>
                    <a:lnTo>
                      <a:pt x="2428" y="371"/>
                    </a:lnTo>
                    <a:lnTo>
                      <a:pt x="2428" y="370"/>
                    </a:lnTo>
                    <a:lnTo>
                      <a:pt x="2427" y="369"/>
                    </a:lnTo>
                    <a:lnTo>
                      <a:pt x="2426" y="369"/>
                    </a:lnTo>
                    <a:lnTo>
                      <a:pt x="2425" y="367"/>
                    </a:lnTo>
                    <a:lnTo>
                      <a:pt x="2424" y="367"/>
                    </a:lnTo>
                    <a:lnTo>
                      <a:pt x="2424" y="366"/>
                    </a:lnTo>
                    <a:lnTo>
                      <a:pt x="2423" y="366"/>
                    </a:lnTo>
                    <a:lnTo>
                      <a:pt x="2421" y="365"/>
                    </a:lnTo>
                    <a:lnTo>
                      <a:pt x="2420" y="365"/>
                    </a:lnTo>
                    <a:lnTo>
                      <a:pt x="2419" y="364"/>
                    </a:lnTo>
                    <a:lnTo>
                      <a:pt x="2418" y="364"/>
                    </a:lnTo>
                    <a:lnTo>
                      <a:pt x="2417" y="364"/>
                    </a:lnTo>
                    <a:lnTo>
                      <a:pt x="2416" y="363"/>
                    </a:lnTo>
                    <a:lnTo>
                      <a:pt x="2415" y="363"/>
                    </a:lnTo>
                    <a:lnTo>
                      <a:pt x="2413" y="363"/>
                    </a:lnTo>
                    <a:lnTo>
                      <a:pt x="2412" y="362"/>
                    </a:lnTo>
                    <a:lnTo>
                      <a:pt x="2390" y="356"/>
                    </a:lnTo>
                    <a:lnTo>
                      <a:pt x="2368" y="350"/>
                    </a:lnTo>
                    <a:lnTo>
                      <a:pt x="2347" y="344"/>
                    </a:lnTo>
                    <a:lnTo>
                      <a:pt x="2325" y="339"/>
                    </a:lnTo>
                    <a:lnTo>
                      <a:pt x="2304" y="333"/>
                    </a:lnTo>
                    <a:lnTo>
                      <a:pt x="2282" y="327"/>
                    </a:lnTo>
                    <a:lnTo>
                      <a:pt x="2261" y="322"/>
                    </a:lnTo>
                    <a:lnTo>
                      <a:pt x="2241" y="318"/>
                    </a:lnTo>
                    <a:lnTo>
                      <a:pt x="2219" y="312"/>
                    </a:lnTo>
                    <a:lnTo>
                      <a:pt x="2198" y="307"/>
                    </a:lnTo>
                    <a:lnTo>
                      <a:pt x="2177" y="303"/>
                    </a:lnTo>
                    <a:lnTo>
                      <a:pt x="2157" y="299"/>
                    </a:lnTo>
                    <a:lnTo>
                      <a:pt x="2136" y="295"/>
                    </a:lnTo>
                    <a:lnTo>
                      <a:pt x="2116" y="290"/>
                    </a:lnTo>
                    <a:lnTo>
                      <a:pt x="2095" y="287"/>
                    </a:lnTo>
                    <a:lnTo>
                      <a:pt x="2075" y="283"/>
                    </a:lnTo>
                    <a:lnTo>
                      <a:pt x="2054" y="279"/>
                    </a:lnTo>
                    <a:lnTo>
                      <a:pt x="2033" y="275"/>
                    </a:lnTo>
                    <a:lnTo>
                      <a:pt x="2012" y="272"/>
                    </a:lnTo>
                    <a:lnTo>
                      <a:pt x="1992" y="268"/>
                    </a:lnTo>
                    <a:lnTo>
                      <a:pt x="1972" y="266"/>
                    </a:lnTo>
                    <a:lnTo>
                      <a:pt x="1951" y="263"/>
                    </a:lnTo>
                    <a:lnTo>
                      <a:pt x="1931" y="259"/>
                    </a:lnTo>
                    <a:lnTo>
                      <a:pt x="1910" y="257"/>
                    </a:lnTo>
                    <a:lnTo>
                      <a:pt x="1888" y="253"/>
                    </a:lnTo>
                    <a:lnTo>
                      <a:pt x="1867" y="251"/>
                    </a:lnTo>
                    <a:lnTo>
                      <a:pt x="1847" y="249"/>
                    </a:lnTo>
                    <a:lnTo>
                      <a:pt x="1825" y="245"/>
                    </a:lnTo>
                    <a:lnTo>
                      <a:pt x="1804" y="243"/>
                    </a:lnTo>
                    <a:lnTo>
                      <a:pt x="1782" y="241"/>
                    </a:lnTo>
                    <a:lnTo>
                      <a:pt x="1761" y="238"/>
                    </a:lnTo>
                    <a:lnTo>
                      <a:pt x="1739" y="236"/>
                    </a:lnTo>
                    <a:lnTo>
                      <a:pt x="1729" y="229"/>
                    </a:lnTo>
                    <a:lnTo>
                      <a:pt x="1720" y="222"/>
                    </a:lnTo>
                    <a:lnTo>
                      <a:pt x="1709" y="215"/>
                    </a:lnTo>
                    <a:lnTo>
                      <a:pt x="1699" y="208"/>
                    </a:lnTo>
                    <a:lnTo>
                      <a:pt x="1690" y="202"/>
                    </a:lnTo>
                    <a:lnTo>
                      <a:pt x="1680" y="196"/>
                    </a:lnTo>
                    <a:lnTo>
                      <a:pt x="1669" y="189"/>
                    </a:lnTo>
                    <a:lnTo>
                      <a:pt x="1660" y="182"/>
                    </a:lnTo>
                    <a:lnTo>
                      <a:pt x="1650" y="175"/>
                    </a:lnTo>
                    <a:lnTo>
                      <a:pt x="1639" y="168"/>
                    </a:lnTo>
                    <a:lnTo>
                      <a:pt x="1629" y="162"/>
                    </a:lnTo>
                    <a:lnTo>
                      <a:pt x="1620" y="156"/>
                    </a:lnTo>
                    <a:lnTo>
                      <a:pt x="1609" y="149"/>
                    </a:lnTo>
                    <a:lnTo>
                      <a:pt x="1599" y="143"/>
                    </a:lnTo>
                    <a:lnTo>
                      <a:pt x="1589" y="136"/>
                    </a:lnTo>
                    <a:lnTo>
                      <a:pt x="1578" y="129"/>
                    </a:lnTo>
                    <a:lnTo>
                      <a:pt x="1568" y="123"/>
                    </a:lnTo>
                    <a:lnTo>
                      <a:pt x="1557" y="116"/>
                    </a:lnTo>
                    <a:lnTo>
                      <a:pt x="1547" y="111"/>
                    </a:lnTo>
                    <a:lnTo>
                      <a:pt x="1537" y="104"/>
                    </a:lnTo>
                    <a:lnTo>
                      <a:pt x="1526" y="98"/>
                    </a:lnTo>
                    <a:lnTo>
                      <a:pt x="1516" y="92"/>
                    </a:lnTo>
                    <a:lnTo>
                      <a:pt x="1506" y="85"/>
                    </a:lnTo>
                    <a:lnTo>
                      <a:pt x="1495" y="80"/>
                    </a:lnTo>
                    <a:lnTo>
                      <a:pt x="1485" y="74"/>
                    </a:lnTo>
                    <a:lnTo>
                      <a:pt x="1474" y="67"/>
                    </a:lnTo>
                    <a:lnTo>
                      <a:pt x="1463" y="61"/>
                    </a:lnTo>
                    <a:lnTo>
                      <a:pt x="1453" y="55"/>
                    </a:lnTo>
                    <a:lnTo>
                      <a:pt x="1442" y="50"/>
                    </a:lnTo>
                    <a:lnTo>
                      <a:pt x="1432" y="44"/>
                    </a:lnTo>
                    <a:lnTo>
                      <a:pt x="1421" y="38"/>
                    </a:lnTo>
                    <a:lnTo>
                      <a:pt x="1410" y="32"/>
                    </a:lnTo>
                    <a:lnTo>
                      <a:pt x="1410" y="31"/>
                    </a:lnTo>
                    <a:lnTo>
                      <a:pt x="1409" y="30"/>
                    </a:lnTo>
                    <a:lnTo>
                      <a:pt x="1408" y="29"/>
                    </a:lnTo>
                    <a:lnTo>
                      <a:pt x="1408" y="28"/>
                    </a:lnTo>
                    <a:lnTo>
                      <a:pt x="1406" y="27"/>
                    </a:lnTo>
                    <a:lnTo>
                      <a:pt x="1406" y="25"/>
                    </a:lnTo>
                    <a:lnTo>
                      <a:pt x="1405" y="25"/>
                    </a:lnTo>
                    <a:lnTo>
                      <a:pt x="1405" y="24"/>
                    </a:lnTo>
                    <a:lnTo>
                      <a:pt x="1404" y="23"/>
                    </a:lnTo>
                    <a:lnTo>
                      <a:pt x="1403" y="22"/>
                    </a:lnTo>
                    <a:lnTo>
                      <a:pt x="1402" y="21"/>
                    </a:lnTo>
                    <a:lnTo>
                      <a:pt x="1401" y="20"/>
                    </a:lnTo>
                    <a:lnTo>
                      <a:pt x="1400" y="18"/>
                    </a:lnTo>
                    <a:lnTo>
                      <a:pt x="1398" y="18"/>
                    </a:lnTo>
                    <a:lnTo>
                      <a:pt x="1397" y="17"/>
                    </a:lnTo>
                    <a:lnTo>
                      <a:pt x="1396" y="17"/>
                    </a:lnTo>
                    <a:lnTo>
                      <a:pt x="1395" y="17"/>
                    </a:lnTo>
                    <a:lnTo>
                      <a:pt x="1394" y="16"/>
                    </a:lnTo>
                    <a:lnTo>
                      <a:pt x="1392" y="16"/>
                    </a:lnTo>
                    <a:lnTo>
                      <a:pt x="1390" y="16"/>
                    </a:lnTo>
                    <a:lnTo>
                      <a:pt x="1389" y="15"/>
                    </a:lnTo>
                    <a:lnTo>
                      <a:pt x="1388" y="15"/>
                    </a:lnTo>
                    <a:lnTo>
                      <a:pt x="1387" y="15"/>
                    </a:lnTo>
                    <a:lnTo>
                      <a:pt x="1364" y="13"/>
                    </a:lnTo>
                    <a:lnTo>
                      <a:pt x="1341" y="12"/>
                    </a:lnTo>
                    <a:lnTo>
                      <a:pt x="1318" y="9"/>
                    </a:lnTo>
                    <a:lnTo>
                      <a:pt x="1295" y="8"/>
                    </a:lnTo>
                    <a:lnTo>
                      <a:pt x="1273" y="7"/>
                    </a:lnTo>
                    <a:lnTo>
                      <a:pt x="1250" y="6"/>
                    </a:lnTo>
                    <a:lnTo>
                      <a:pt x="1227" y="5"/>
                    </a:lnTo>
                    <a:lnTo>
                      <a:pt x="1204" y="4"/>
                    </a:lnTo>
                    <a:lnTo>
                      <a:pt x="1181" y="2"/>
                    </a:lnTo>
                    <a:lnTo>
                      <a:pt x="1159" y="2"/>
                    </a:lnTo>
                    <a:lnTo>
                      <a:pt x="1136" y="1"/>
                    </a:lnTo>
                    <a:lnTo>
                      <a:pt x="1113" y="1"/>
                    </a:lnTo>
                    <a:lnTo>
                      <a:pt x="1090" y="0"/>
                    </a:lnTo>
                    <a:lnTo>
                      <a:pt x="1067" y="0"/>
                    </a:lnTo>
                    <a:lnTo>
                      <a:pt x="1045" y="0"/>
                    </a:lnTo>
                    <a:lnTo>
                      <a:pt x="1022" y="0"/>
                    </a:lnTo>
                    <a:lnTo>
                      <a:pt x="999" y="0"/>
                    </a:lnTo>
                    <a:lnTo>
                      <a:pt x="976" y="1"/>
                    </a:lnTo>
                    <a:lnTo>
                      <a:pt x="954" y="1"/>
                    </a:lnTo>
                    <a:lnTo>
                      <a:pt x="931" y="1"/>
                    </a:lnTo>
                    <a:lnTo>
                      <a:pt x="908" y="2"/>
                    </a:lnTo>
                    <a:lnTo>
                      <a:pt x="885" y="4"/>
                    </a:lnTo>
                    <a:lnTo>
                      <a:pt x="862" y="5"/>
                    </a:lnTo>
                    <a:lnTo>
                      <a:pt x="840" y="5"/>
                    </a:lnTo>
                    <a:lnTo>
                      <a:pt x="817" y="6"/>
                    </a:lnTo>
                    <a:lnTo>
                      <a:pt x="794" y="8"/>
                    </a:lnTo>
                    <a:lnTo>
                      <a:pt x="771" y="9"/>
                    </a:lnTo>
                    <a:lnTo>
                      <a:pt x="747" y="10"/>
                    </a:lnTo>
                    <a:lnTo>
                      <a:pt x="726" y="12"/>
                    </a:lnTo>
                    <a:lnTo>
                      <a:pt x="703" y="14"/>
                    </a:lnTo>
                    <a:lnTo>
                      <a:pt x="680" y="15"/>
                    </a:lnTo>
                    <a:lnTo>
                      <a:pt x="656" y="17"/>
                    </a:lnTo>
                    <a:lnTo>
                      <a:pt x="655" y="17"/>
                    </a:lnTo>
                    <a:lnTo>
                      <a:pt x="653" y="17"/>
                    </a:lnTo>
                    <a:lnTo>
                      <a:pt x="652" y="17"/>
                    </a:lnTo>
                    <a:lnTo>
                      <a:pt x="651" y="18"/>
                    </a:lnTo>
                    <a:lnTo>
                      <a:pt x="650" y="18"/>
                    </a:lnTo>
                    <a:lnTo>
                      <a:pt x="647" y="18"/>
                    </a:lnTo>
                    <a:lnTo>
                      <a:pt x="646" y="18"/>
                    </a:lnTo>
                    <a:lnTo>
                      <a:pt x="645" y="18"/>
                    </a:lnTo>
                    <a:lnTo>
                      <a:pt x="644" y="20"/>
                    </a:lnTo>
                    <a:lnTo>
                      <a:pt x="641" y="20"/>
                    </a:lnTo>
                    <a:lnTo>
                      <a:pt x="640" y="20"/>
                    </a:lnTo>
                    <a:lnTo>
                      <a:pt x="639" y="20"/>
                    </a:lnTo>
                    <a:lnTo>
                      <a:pt x="638" y="21"/>
                    </a:lnTo>
                    <a:lnTo>
                      <a:pt x="637" y="21"/>
                    </a:lnTo>
                    <a:lnTo>
                      <a:pt x="635" y="21"/>
                    </a:lnTo>
                    <a:lnTo>
                      <a:pt x="633" y="22"/>
                    </a:lnTo>
                    <a:lnTo>
                      <a:pt x="632" y="22"/>
                    </a:lnTo>
                    <a:lnTo>
                      <a:pt x="631" y="22"/>
                    </a:lnTo>
                    <a:lnTo>
                      <a:pt x="630" y="23"/>
                    </a:lnTo>
                    <a:lnTo>
                      <a:pt x="629" y="23"/>
                    </a:lnTo>
                    <a:lnTo>
                      <a:pt x="627" y="23"/>
                    </a:lnTo>
                    <a:lnTo>
                      <a:pt x="625" y="24"/>
                    </a:lnTo>
                    <a:lnTo>
                      <a:pt x="624" y="24"/>
                    </a:lnTo>
                    <a:lnTo>
                      <a:pt x="623" y="25"/>
                    </a:lnTo>
                    <a:lnTo>
                      <a:pt x="622" y="25"/>
                    </a:lnTo>
                    <a:lnTo>
                      <a:pt x="621" y="27"/>
                    </a:lnTo>
                    <a:lnTo>
                      <a:pt x="620" y="27"/>
                    </a:lnTo>
                    <a:lnTo>
                      <a:pt x="618" y="28"/>
                    </a:lnTo>
                    <a:lnTo>
                      <a:pt x="617" y="29"/>
                    </a:lnTo>
                    <a:lnTo>
                      <a:pt x="615" y="29"/>
                    </a:lnTo>
                    <a:lnTo>
                      <a:pt x="614" y="30"/>
                    </a:lnTo>
                    <a:lnTo>
                      <a:pt x="613" y="31"/>
                    </a:lnTo>
                    <a:lnTo>
                      <a:pt x="603" y="37"/>
                    </a:lnTo>
                    <a:lnTo>
                      <a:pt x="594" y="43"/>
                    </a:lnTo>
                    <a:lnTo>
                      <a:pt x="585" y="48"/>
                    </a:lnTo>
                    <a:lnTo>
                      <a:pt x="576" y="55"/>
                    </a:lnTo>
                    <a:lnTo>
                      <a:pt x="568" y="61"/>
                    </a:lnTo>
                    <a:lnTo>
                      <a:pt x="559" y="67"/>
                    </a:lnTo>
                    <a:lnTo>
                      <a:pt x="549" y="74"/>
                    </a:lnTo>
                    <a:lnTo>
                      <a:pt x="540" y="80"/>
                    </a:lnTo>
                    <a:lnTo>
                      <a:pt x="531" y="86"/>
                    </a:lnTo>
                    <a:lnTo>
                      <a:pt x="523" y="92"/>
                    </a:lnTo>
                    <a:lnTo>
                      <a:pt x="514" y="99"/>
                    </a:lnTo>
                    <a:lnTo>
                      <a:pt x="504" y="105"/>
                    </a:lnTo>
                    <a:lnTo>
                      <a:pt x="496" y="112"/>
                    </a:lnTo>
                    <a:lnTo>
                      <a:pt x="487" y="119"/>
                    </a:lnTo>
                    <a:lnTo>
                      <a:pt x="479" y="124"/>
                    </a:lnTo>
                    <a:lnTo>
                      <a:pt x="470" y="131"/>
                    </a:lnTo>
                    <a:lnTo>
                      <a:pt x="462" y="138"/>
                    </a:lnTo>
                    <a:lnTo>
                      <a:pt x="453" y="145"/>
                    </a:lnTo>
                    <a:lnTo>
                      <a:pt x="444" y="152"/>
                    </a:lnTo>
                    <a:lnTo>
                      <a:pt x="435" y="159"/>
                    </a:lnTo>
                    <a:lnTo>
                      <a:pt x="427" y="165"/>
                    </a:lnTo>
                    <a:lnTo>
                      <a:pt x="419" y="173"/>
                    </a:lnTo>
                    <a:lnTo>
                      <a:pt x="410" y="180"/>
                    </a:lnTo>
                    <a:lnTo>
                      <a:pt x="402" y="187"/>
                    </a:lnTo>
                    <a:lnTo>
                      <a:pt x="394" y="194"/>
                    </a:lnTo>
                    <a:lnTo>
                      <a:pt x="385" y="200"/>
                    </a:lnTo>
                    <a:lnTo>
                      <a:pt x="377" y="207"/>
                    </a:lnTo>
                    <a:lnTo>
                      <a:pt x="368" y="215"/>
                    </a:lnTo>
                    <a:lnTo>
                      <a:pt x="360" y="222"/>
                    </a:lnTo>
                    <a:lnTo>
                      <a:pt x="351" y="230"/>
                    </a:lnTo>
                    <a:lnTo>
                      <a:pt x="343" y="237"/>
                    </a:lnTo>
                    <a:lnTo>
                      <a:pt x="335" y="245"/>
                    </a:lnTo>
                    <a:lnTo>
                      <a:pt x="326" y="245"/>
                    </a:lnTo>
                    <a:lnTo>
                      <a:pt x="315" y="246"/>
                    </a:lnTo>
                    <a:lnTo>
                      <a:pt x="306" y="246"/>
                    </a:lnTo>
                    <a:lnTo>
                      <a:pt x="297" y="246"/>
                    </a:lnTo>
                    <a:lnTo>
                      <a:pt x="288" y="248"/>
                    </a:lnTo>
                    <a:lnTo>
                      <a:pt x="279" y="248"/>
                    </a:lnTo>
                    <a:lnTo>
                      <a:pt x="269" y="248"/>
                    </a:lnTo>
                    <a:lnTo>
                      <a:pt x="260" y="249"/>
                    </a:lnTo>
                    <a:lnTo>
                      <a:pt x="251" y="249"/>
                    </a:lnTo>
                    <a:lnTo>
                      <a:pt x="242" y="249"/>
                    </a:lnTo>
                    <a:lnTo>
                      <a:pt x="233" y="250"/>
                    </a:lnTo>
                    <a:lnTo>
                      <a:pt x="223" y="250"/>
                    </a:lnTo>
                    <a:lnTo>
                      <a:pt x="214" y="251"/>
                    </a:lnTo>
                    <a:lnTo>
                      <a:pt x="205" y="251"/>
                    </a:lnTo>
                    <a:lnTo>
                      <a:pt x="196" y="252"/>
                    </a:lnTo>
                    <a:lnTo>
                      <a:pt x="186" y="253"/>
                    </a:lnTo>
                    <a:lnTo>
                      <a:pt x="177" y="253"/>
                    </a:lnTo>
                    <a:lnTo>
                      <a:pt x="168" y="255"/>
                    </a:lnTo>
                    <a:lnTo>
                      <a:pt x="159" y="256"/>
                    </a:lnTo>
                    <a:lnTo>
                      <a:pt x="150" y="257"/>
                    </a:lnTo>
                    <a:lnTo>
                      <a:pt x="140" y="258"/>
                    </a:lnTo>
                    <a:lnTo>
                      <a:pt x="131" y="259"/>
                    </a:lnTo>
                    <a:lnTo>
                      <a:pt x="122" y="261"/>
                    </a:lnTo>
                    <a:lnTo>
                      <a:pt x="113" y="263"/>
                    </a:lnTo>
                    <a:lnTo>
                      <a:pt x="102" y="265"/>
                    </a:lnTo>
                    <a:lnTo>
                      <a:pt x="93" y="266"/>
                    </a:lnTo>
                    <a:lnTo>
                      <a:pt x="83" y="268"/>
                    </a:lnTo>
                    <a:lnTo>
                      <a:pt x="74" y="271"/>
                    </a:lnTo>
                    <a:lnTo>
                      <a:pt x="63" y="273"/>
                    </a:lnTo>
                    <a:lnTo>
                      <a:pt x="53" y="275"/>
                    </a:lnTo>
                    <a:lnTo>
                      <a:pt x="42" y="279"/>
                    </a:lnTo>
                    <a:lnTo>
                      <a:pt x="32" y="281"/>
                    </a:lnTo>
                    <a:lnTo>
                      <a:pt x="31" y="282"/>
                    </a:lnTo>
                    <a:lnTo>
                      <a:pt x="30" y="283"/>
                    </a:lnTo>
                    <a:lnTo>
                      <a:pt x="29" y="283"/>
                    </a:lnTo>
                    <a:lnTo>
                      <a:pt x="26" y="284"/>
                    </a:lnTo>
                    <a:lnTo>
                      <a:pt x="25" y="286"/>
                    </a:lnTo>
                    <a:lnTo>
                      <a:pt x="24" y="287"/>
                    </a:lnTo>
                    <a:lnTo>
                      <a:pt x="23" y="288"/>
                    </a:lnTo>
                    <a:lnTo>
                      <a:pt x="21" y="290"/>
                    </a:lnTo>
                    <a:lnTo>
                      <a:pt x="19" y="291"/>
                    </a:lnTo>
                    <a:lnTo>
                      <a:pt x="18" y="294"/>
                    </a:lnTo>
                    <a:lnTo>
                      <a:pt x="17" y="295"/>
                    </a:lnTo>
                    <a:lnTo>
                      <a:pt x="16" y="297"/>
                    </a:lnTo>
                    <a:lnTo>
                      <a:pt x="14" y="298"/>
                    </a:lnTo>
                    <a:lnTo>
                      <a:pt x="12" y="301"/>
                    </a:lnTo>
                    <a:lnTo>
                      <a:pt x="11" y="303"/>
                    </a:lnTo>
                    <a:lnTo>
                      <a:pt x="10" y="304"/>
                    </a:lnTo>
                    <a:lnTo>
                      <a:pt x="9" y="306"/>
                    </a:lnTo>
                    <a:lnTo>
                      <a:pt x="8" y="309"/>
                    </a:lnTo>
                    <a:lnTo>
                      <a:pt x="7" y="311"/>
                    </a:lnTo>
                    <a:lnTo>
                      <a:pt x="6" y="313"/>
                    </a:lnTo>
                    <a:lnTo>
                      <a:pt x="6" y="314"/>
                    </a:lnTo>
                    <a:lnTo>
                      <a:pt x="4" y="317"/>
                    </a:lnTo>
                    <a:lnTo>
                      <a:pt x="3" y="319"/>
                    </a:lnTo>
                    <a:lnTo>
                      <a:pt x="3" y="321"/>
                    </a:lnTo>
                    <a:lnTo>
                      <a:pt x="2" y="322"/>
                    </a:lnTo>
                    <a:lnTo>
                      <a:pt x="1" y="325"/>
                    </a:lnTo>
                    <a:lnTo>
                      <a:pt x="1" y="327"/>
                    </a:lnTo>
                    <a:lnTo>
                      <a:pt x="1" y="328"/>
                    </a:lnTo>
                    <a:lnTo>
                      <a:pt x="1" y="331"/>
                    </a:lnTo>
                    <a:lnTo>
                      <a:pt x="0" y="332"/>
                    </a:lnTo>
                    <a:lnTo>
                      <a:pt x="0" y="334"/>
                    </a:lnTo>
                    <a:lnTo>
                      <a:pt x="0" y="335"/>
                    </a:lnTo>
                    <a:lnTo>
                      <a:pt x="47" y="336"/>
                    </a:lnTo>
                    <a:lnTo>
                      <a:pt x="93" y="336"/>
                    </a:lnTo>
                    <a:lnTo>
                      <a:pt x="139" y="337"/>
                    </a:lnTo>
                    <a:lnTo>
                      <a:pt x="185" y="337"/>
                    </a:lnTo>
                    <a:lnTo>
                      <a:pt x="233" y="337"/>
                    </a:lnTo>
                    <a:lnTo>
                      <a:pt x="279" y="337"/>
                    </a:lnTo>
                    <a:lnTo>
                      <a:pt x="325" y="337"/>
                    </a:lnTo>
                    <a:lnTo>
                      <a:pt x="372" y="337"/>
                    </a:lnTo>
                    <a:lnTo>
                      <a:pt x="418" y="337"/>
                    </a:lnTo>
                    <a:lnTo>
                      <a:pt x="464" y="337"/>
                    </a:lnTo>
                    <a:lnTo>
                      <a:pt x="511" y="337"/>
                    </a:lnTo>
                    <a:lnTo>
                      <a:pt x="557" y="337"/>
                    </a:lnTo>
                    <a:lnTo>
                      <a:pt x="603" y="336"/>
                    </a:lnTo>
                    <a:lnTo>
                      <a:pt x="651" y="336"/>
                    </a:lnTo>
                    <a:lnTo>
                      <a:pt x="697" y="336"/>
                    </a:lnTo>
                    <a:lnTo>
                      <a:pt x="743" y="336"/>
                    </a:lnTo>
                    <a:lnTo>
                      <a:pt x="790" y="335"/>
                    </a:lnTo>
                    <a:lnTo>
                      <a:pt x="836" y="335"/>
                    </a:lnTo>
                    <a:lnTo>
                      <a:pt x="882" y="335"/>
                    </a:lnTo>
                    <a:lnTo>
                      <a:pt x="930" y="335"/>
                    </a:lnTo>
                    <a:lnTo>
                      <a:pt x="976" y="335"/>
                    </a:lnTo>
                    <a:lnTo>
                      <a:pt x="1022" y="335"/>
                    </a:lnTo>
                    <a:lnTo>
                      <a:pt x="1069" y="335"/>
                    </a:lnTo>
                    <a:lnTo>
                      <a:pt x="1115" y="335"/>
                    </a:lnTo>
                    <a:lnTo>
                      <a:pt x="1161" y="335"/>
                    </a:lnTo>
                    <a:lnTo>
                      <a:pt x="1207" y="336"/>
                    </a:lnTo>
                    <a:lnTo>
                      <a:pt x="1254" y="336"/>
                    </a:lnTo>
                    <a:lnTo>
                      <a:pt x="1300" y="337"/>
                    </a:lnTo>
                    <a:lnTo>
                      <a:pt x="1347" y="337"/>
                    </a:lnTo>
                    <a:lnTo>
                      <a:pt x="1393" y="339"/>
                    </a:lnTo>
                    <a:lnTo>
                      <a:pt x="1440" y="340"/>
                    </a:lnTo>
                    <a:lnTo>
                      <a:pt x="1486" y="342"/>
                    </a:lnTo>
                    <a:lnTo>
                      <a:pt x="1516" y="342"/>
                    </a:lnTo>
                    <a:lnTo>
                      <a:pt x="1546" y="342"/>
                    </a:lnTo>
                    <a:lnTo>
                      <a:pt x="1577" y="342"/>
                    </a:lnTo>
                    <a:lnTo>
                      <a:pt x="1607" y="342"/>
                    </a:lnTo>
                    <a:lnTo>
                      <a:pt x="1637" y="342"/>
                    </a:lnTo>
                    <a:lnTo>
                      <a:pt x="1667" y="343"/>
                    </a:lnTo>
                    <a:lnTo>
                      <a:pt x="1697" y="343"/>
                    </a:lnTo>
                    <a:lnTo>
                      <a:pt x="1727" y="344"/>
                    </a:lnTo>
                    <a:lnTo>
                      <a:pt x="1757" y="345"/>
                    </a:lnTo>
                    <a:lnTo>
                      <a:pt x="1787" y="345"/>
                    </a:lnTo>
                    <a:lnTo>
                      <a:pt x="1818" y="347"/>
                    </a:lnTo>
                    <a:lnTo>
                      <a:pt x="1848" y="348"/>
                    </a:lnTo>
                    <a:lnTo>
                      <a:pt x="1878" y="349"/>
                    </a:lnTo>
                    <a:lnTo>
                      <a:pt x="1908" y="350"/>
                    </a:lnTo>
                    <a:lnTo>
                      <a:pt x="1938" y="351"/>
                    </a:lnTo>
                    <a:lnTo>
                      <a:pt x="1968" y="352"/>
                    </a:lnTo>
                    <a:lnTo>
                      <a:pt x="1996" y="355"/>
                    </a:lnTo>
                    <a:lnTo>
                      <a:pt x="2026" y="356"/>
                    </a:lnTo>
                    <a:lnTo>
                      <a:pt x="2056" y="357"/>
                    </a:lnTo>
                    <a:lnTo>
                      <a:pt x="2086" y="359"/>
                    </a:lnTo>
                    <a:lnTo>
                      <a:pt x="2116" y="360"/>
                    </a:lnTo>
                    <a:lnTo>
                      <a:pt x="2145" y="363"/>
                    </a:lnTo>
                    <a:lnTo>
                      <a:pt x="2175" y="365"/>
                    </a:lnTo>
                    <a:lnTo>
                      <a:pt x="2205" y="366"/>
                    </a:lnTo>
                    <a:lnTo>
                      <a:pt x="2234" y="369"/>
                    </a:lnTo>
                    <a:lnTo>
                      <a:pt x="2264" y="371"/>
                    </a:lnTo>
                    <a:lnTo>
                      <a:pt x="2292" y="373"/>
                    </a:lnTo>
                    <a:lnTo>
                      <a:pt x="2322" y="375"/>
                    </a:lnTo>
                    <a:lnTo>
                      <a:pt x="2351" y="378"/>
                    </a:lnTo>
                    <a:lnTo>
                      <a:pt x="2381" y="380"/>
                    </a:lnTo>
                    <a:lnTo>
                      <a:pt x="2410" y="382"/>
                    </a:lnTo>
                    <a:lnTo>
                      <a:pt x="2439" y="385"/>
                    </a:lnTo>
                    <a:close/>
                    <a:moveTo>
                      <a:pt x="708" y="564"/>
                    </a:moveTo>
                    <a:lnTo>
                      <a:pt x="706" y="561"/>
                    </a:lnTo>
                    <a:lnTo>
                      <a:pt x="703" y="557"/>
                    </a:lnTo>
                    <a:lnTo>
                      <a:pt x="700" y="555"/>
                    </a:lnTo>
                    <a:lnTo>
                      <a:pt x="698" y="552"/>
                    </a:lnTo>
                    <a:lnTo>
                      <a:pt x="696" y="548"/>
                    </a:lnTo>
                    <a:lnTo>
                      <a:pt x="693" y="544"/>
                    </a:lnTo>
                    <a:lnTo>
                      <a:pt x="691" y="540"/>
                    </a:lnTo>
                    <a:lnTo>
                      <a:pt x="688" y="537"/>
                    </a:lnTo>
                    <a:lnTo>
                      <a:pt x="685" y="533"/>
                    </a:lnTo>
                    <a:lnTo>
                      <a:pt x="682" y="530"/>
                    </a:lnTo>
                    <a:lnTo>
                      <a:pt x="680" y="526"/>
                    </a:lnTo>
                    <a:lnTo>
                      <a:pt x="676" y="523"/>
                    </a:lnTo>
                    <a:lnTo>
                      <a:pt x="674" y="519"/>
                    </a:lnTo>
                    <a:lnTo>
                      <a:pt x="670" y="516"/>
                    </a:lnTo>
                    <a:lnTo>
                      <a:pt x="667" y="512"/>
                    </a:lnTo>
                    <a:lnTo>
                      <a:pt x="665" y="509"/>
                    </a:lnTo>
                    <a:lnTo>
                      <a:pt x="661" y="506"/>
                    </a:lnTo>
                    <a:lnTo>
                      <a:pt x="658" y="503"/>
                    </a:lnTo>
                    <a:lnTo>
                      <a:pt x="654" y="500"/>
                    </a:lnTo>
                    <a:lnTo>
                      <a:pt x="651" y="497"/>
                    </a:lnTo>
                    <a:lnTo>
                      <a:pt x="647" y="494"/>
                    </a:lnTo>
                    <a:lnTo>
                      <a:pt x="644" y="492"/>
                    </a:lnTo>
                    <a:lnTo>
                      <a:pt x="640" y="489"/>
                    </a:lnTo>
                    <a:lnTo>
                      <a:pt x="637" y="487"/>
                    </a:lnTo>
                    <a:lnTo>
                      <a:pt x="632" y="486"/>
                    </a:lnTo>
                    <a:lnTo>
                      <a:pt x="629" y="484"/>
                    </a:lnTo>
                    <a:lnTo>
                      <a:pt x="625" y="483"/>
                    </a:lnTo>
                    <a:lnTo>
                      <a:pt x="621" y="481"/>
                    </a:lnTo>
                    <a:lnTo>
                      <a:pt x="617" y="480"/>
                    </a:lnTo>
                    <a:lnTo>
                      <a:pt x="613" y="479"/>
                    </a:lnTo>
                    <a:lnTo>
                      <a:pt x="608" y="479"/>
                    </a:lnTo>
                    <a:lnTo>
                      <a:pt x="605" y="479"/>
                    </a:lnTo>
                    <a:lnTo>
                      <a:pt x="468" y="476"/>
                    </a:lnTo>
                    <a:lnTo>
                      <a:pt x="463" y="477"/>
                    </a:lnTo>
                    <a:lnTo>
                      <a:pt x="458" y="477"/>
                    </a:lnTo>
                    <a:lnTo>
                      <a:pt x="454" y="477"/>
                    </a:lnTo>
                    <a:lnTo>
                      <a:pt x="449" y="478"/>
                    </a:lnTo>
                    <a:lnTo>
                      <a:pt x="446" y="479"/>
                    </a:lnTo>
                    <a:lnTo>
                      <a:pt x="442" y="480"/>
                    </a:lnTo>
                    <a:lnTo>
                      <a:pt x="438" y="483"/>
                    </a:lnTo>
                    <a:lnTo>
                      <a:pt x="434" y="484"/>
                    </a:lnTo>
                    <a:lnTo>
                      <a:pt x="431" y="486"/>
                    </a:lnTo>
                    <a:lnTo>
                      <a:pt x="427" y="488"/>
                    </a:lnTo>
                    <a:lnTo>
                      <a:pt x="424" y="491"/>
                    </a:lnTo>
                    <a:lnTo>
                      <a:pt x="420" y="493"/>
                    </a:lnTo>
                    <a:lnTo>
                      <a:pt x="417" y="495"/>
                    </a:lnTo>
                    <a:lnTo>
                      <a:pt x="415" y="497"/>
                    </a:lnTo>
                    <a:lnTo>
                      <a:pt x="411" y="501"/>
                    </a:lnTo>
                    <a:lnTo>
                      <a:pt x="408" y="503"/>
                    </a:lnTo>
                    <a:lnTo>
                      <a:pt x="405" y="507"/>
                    </a:lnTo>
                    <a:lnTo>
                      <a:pt x="402" y="510"/>
                    </a:lnTo>
                    <a:lnTo>
                      <a:pt x="400" y="514"/>
                    </a:lnTo>
                    <a:lnTo>
                      <a:pt x="396" y="516"/>
                    </a:lnTo>
                    <a:lnTo>
                      <a:pt x="394" y="519"/>
                    </a:lnTo>
                    <a:lnTo>
                      <a:pt x="391" y="523"/>
                    </a:lnTo>
                    <a:lnTo>
                      <a:pt x="388" y="526"/>
                    </a:lnTo>
                    <a:lnTo>
                      <a:pt x="386" y="530"/>
                    </a:lnTo>
                    <a:lnTo>
                      <a:pt x="383" y="532"/>
                    </a:lnTo>
                    <a:lnTo>
                      <a:pt x="381" y="535"/>
                    </a:lnTo>
                    <a:lnTo>
                      <a:pt x="379" y="539"/>
                    </a:lnTo>
                    <a:lnTo>
                      <a:pt x="375" y="542"/>
                    </a:lnTo>
                    <a:lnTo>
                      <a:pt x="373" y="545"/>
                    </a:lnTo>
                    <a:lnTo>
                      <a:pt x="371" y="548"/>
                    </a:lnTo>
                    <a:lnTo>
                      <a:pt x="368" y="550"/>
                    </a:lnTo>
                    <a:lnTo>
                      <a:pt x="366" y="553"/>
                    </a:lnTo>
                    <a:lnTo>
                      <a:pt x="368" y="550"/>
                    </a:lnTo>
                    <a:lnTo>
                      <a:pt x="371" y="548"/>
                    </a:lnTo>
                    <a:lnTo>
                      <a:pt x="373" y="546"/>
                    </a:lnTo>
                    <a:lnTo>
                      <a:pt x="375" y="544"/>
                    </a:lnTo>
                    <a:lnTo>
                      <a:pt x="378" y="541"/>
                    </a:lnTo>
                    <a:lnTo>
                      <a:pt x="381" y="539"/>
                    </a:lnTo>
                    <a:lnTo>
                      <a:pt x="383" y="537"/>
                    </a:lnTo>
                    <a:lnTo>
                      <a:pt x="386" y="534"/>
                    </a:lnTo>
                    <a:lnTo>
                      <a:pt x="388" y="532"/>
                    </a:lnTo>
                    <a:lnTo>
                      <a:pt x="391" y="530"/>
                    </a:lnTo>
                    <a:lnTo>
                      <a:pt x="394" y="527"/>
                    </a:lnTo>
                    <a:lnTo>
                      <a:pt x="396" y="525"/>
                    </a:lnTo>
                    <a:lnTo>
                      <a:pt x="400" y="523"/>
                    </a:lnTo>
                    <a:lnTo>
                      <a:pt x="402" y="522"/>
                    </a:lnTo>
                    <a:lnTo>
                      <a:pt x="405" y="519"/>
                    </a:lnTo>
                    <a:lnTo>
                      <a:pt x="409" y="518"/>
                    </a:lnTo>
                    <a:lnTo>
                      <a:pt x="411" y="516"/>
                    </a:lnTo>
                    <a:lnTo>
                      <a:pt x="415" y="515"/>
                    </a:lnTo>
                    <a:lnTo>
                      <a:pt x="418" y="512"/>
                    </a:lnTo>
                    <a:lnTo>
                      <a:pt x="421" y="511"/>
                    </a:lnTo>
                    <a:lnTo>
                      <a:pt x="425" y="510"/>
                    </a:lnTo>
                    <a:lnTo>
                      <a:pt x="428" y="509"/>
                    </a:lnTo>
                    <a:lnTo>
                      <a:pt x="432" y="508"/>
                    </a:lnTo>
                    <a:lnTo>
                      <a:pt x="435" y="507"/>
                    </a:lnTo>
                    <a:lnTo>
                      <a:pt x="439" y="506"/>
                    </a:lnTo>
                    <a:lnTo>
                      <a:pt x="443" y="504"/>
                    </a:lnTo>
                    <a:lnTo>
                      <a:pt x="447" y="504"/>
                    </a:lnTo>
                    <a:lnTo>
                      <a:pt x="451" y="503"/>
                    </a:lnTo>
                    <a:lnTo>
                      <a:pt x="455" y="503"/>
                    </a:lnTo>
                    <a:lnTo>
                      <a:pt x="459" y="502"/>
                    </a:lnTo>
                    <a:lnTo>
                      <a:pt x="464" y="502"/>
                    </a:lnTo>
                    <a:lnTo>
                      <a:pt x="469" y="502"/>
                    </a:lnTo>
                    <a:lnTo>
                      <a:pt x="606" y="504"/>
                    </a:lnTo>
                    <a:lnTo>
                      <a:pt x="610" y="504"/>
                    </a:lnTo>
                    <a:lnTo>
                      <a:pt x="614" y="506"/>
                    </a:lnTo>
                    <a:lnTo>
                      <a:pt x="618" y="506"/>
                    </a:lnTo>
                    <a:lnTo>
                      <a:pt x="622" y="507"/>
                    </a:lnTo>
                    <a:lnTo>
                      <a:pt x="627" y="507"/>
                    </a:lnTo>
                    <a:lnTo>
                      <a:pt x="630" y="508"/>
                    </a:lnTo>
                    <a:lnTo>
                      <a:pt x="633" y="509"/>
                    </a:lnTo>
                    <a:lnTo>
                      <a:pt x="638" y="510"/>
                    </a:lnTo>
                    <a:lnTo>
                      <a:pt x="641" y="511"/>
                    </a:lnTo>
                    <a:lnTo>
                      <a:pt x="645" y="512"/>
                    </a:lnTo>
                    <a:lnTo>
                      <a:pt x="648" y="514"/>
                    </a:lnTo>
                    <a:lnTo>
                      <a:pt x="652" y="515"/>
                    </a:lnTo>
                    <a:lnTo>
                      <a:pt x="655" y="517"/>
                    </a:lnTo>
                    <a:lnTo>
                      <a:pt x="659" y="518"/>
                    </a:lnTo>
                    <a:lnTo>
                      <a:pt x="661" y="521"/>
                    </a:lnTo>
                    <a:lnTo>
                      <a:pt x="665" y="523"/>
                    </a:lnTo>
                    <a:lnTo>
                      <a:pt x="668" y="524"/>
                    </a:lnTo>
                    <a:lnTo>
                      <a:pt x="670" y="526"/>
                    </a:lnTo>
                    <a:lnTo>
                      <a:pt x="674" y="529"/>
                    </a:lnTo>
                    <a:lnTo>
                      <a:pt x="677" y="531"/>
                    </a:lnTo>
                    <a:lnTo>
                      <a:pt x="680" y="533"/>
                    </a:lnTo>
                    <a:lnTo>
                      <a:pt x="682" y="535"/>
                    </a:lnTo>
                    <a:lnTo>
                      <a:pt x="685" y="539"/>
                    </a:lnTo>
                    <a:lnTo>
                      <a:pt x="688" y="541"/>
                    </a:lnTo>
                    <a:lnTo>
                      <a:pt x="690" y="544"/>
                    </a:lnTo>
                    <a:lnTo>
                      <a:pt x="693" y="547"/>
                    </a:lnTo>
                    <a:lnTo>
                      <a:pt x="696" y="549"/>
                    </a:lnTo>
                    <a:lnTo>
                      <a:pt x="698" y="553"/>
                    </a:lnTo>
                    <a:lnTo>
                      <a:pt x="700" y="555"/>
                    </a:lnTo>
                    <a:lnTo>
                      <a:pt x="703" y="559"/>
                    </a:lnTo>
                    <a:lnTo>
                      <a:pt x="705" y="561"/>
                    </a:lnTo>
                    <a:lnTo>
                      <a:pt x="708" y="564"/>
                    </a:lnTo>
                    <a:close/>
                    <a:moveTo>
                      <a:pt x="2206" y="509"/>
                    </a:moveTo>
                    <a:lnTo>
                      <a:pt x="2200" y="500"/>
                    </a:lnTo>
                    <a:lnTo>
                      <a:pt x="2193" y="492"/>
                    </a:lnTo>
                    <a:lnTo>
                      <a:pt x="2186" y="484"/>
                    </a:lnTo>
                    <a:lnTo>
                      <a:pt x="2180" y="476"/>
                    </a:lnTo>
                    <a:lnTo>
                      <a:pt x="2170" y="469"/>
                    </a:lnTo>
                    <a:lnTo>
                      <a:pt x="2161" y="462"/>
                    </a:lnTo>
                    <a:lnTo>
                      <a:pt x="2152" y="456"/>
                    </a:lnTo>
                    <a:lnTo>
                      <a:pt x="2142" y="450"/>
                    </a:lnTo>
                    <a:lnTo>
                      <a:pt x="2131" y="446"/>
                    </a:lnTo>
                    <a:lnTo>
                      <a:pt x="2121" y="441"/>
                    </a:lnTo>
                    <a:lnTo>
                      <a:pt x="2109" y="438"/>
                    </a:lnTo>
                    <a:lnTo>
                      <a:pt x="2098" y="434"/>
                    </a:lnTo>
                    <a:lnTo>
                      <a:pt x="2086" y="432"/>
                    </a:lnTo>
                    <a:lnTo>
                      <a:pt x="2075" y="430"/>
                    </a:lnTo>
                    <a:lnTo>
                      <a:pt x="2062" y="428"/>
                    </a:lnTo>
                    <a:lnTo>
                      <a:pt x="2051" y="427"/>
                    </a:lnTo>
                    <a:lnTo>
                      <a:pt x="2038" y="427"/>
                    </a:lnTo>
                    <a:lnTo>
                      <a:pt x="2026" y="427"/>
                    </a:lnTo>
                    <a:lnTo>
                      <a:pt x="2014" y="428"/>
                    </a:lnTo>
                    <a:lnTo>
                      <a:pt x="2002" y="431"/>
                    </a:lnTo>
                    <a:lnTo>
                      <a:pt x="1991" y="433"/>
                    </a:lnTo>
                    <a:lnTo>
                      <a:pt x="1979" y="436"/>
                    </a:lnTo>
                    <a:lnTo>
                      <a:pt x="1969" y="440"/>
                    </a:lnTo>
                    <a:lnTo>
                      <a:pt x="1957" y="445"/>
                    </a:lnTo>
                    <a:lnTo>
                      <a:pt x="1948" y="450"/>
                    </a:lnTo>
                    <a:lnTo>
                      <a:pt x="1938" y="456"/>
                    </a:lnTo>
                    <a:lnTo>
                      <a:pt x="1928" y="463"/>
                    </a:lnTo>
                    <a:lnTo>
                      <a:pt x="1920" y="470"/>
                    </a:lnTo>
                    <a:lnTo>
                      <a:pt x="1912" y="478"/>
                    </a:lnTo>
                    <a:lnTo>
                      <a:pt x="1904" y="487"/>
                    </a:lnTo>
                    <a:lnTo>
                      <a:pt x="1897" y="496"/>
                    </a:lnTo>
                    <a:lnTo>
                      <a:pt x="1892" y="507"/>
                    </a:lnTo>
                    <a:lnTo>
                      <a:pt x="1900" y="500"/>
                    </a:lnTo>
                    <a:lnTo>
                      <a:pt x="1908" y="493"/>
                    </a:lnTo>
                    <a:lnTo>
                      <a:pt x="1917" y="486"/>
                    </a:lnTo>
                    <a:lnTo>
                      <a:pt x="1926" y="480"/>
                    </a:lnTo>
                    <a:lnTo>
                      <a:pt x="1935" y="476"/>
                    </a:lnTo>
                    <a:lnTo>
                      <a:pt x="1946" y="471"/>
                    </a:lnTo>
                    <a:lnTo>
                      <a:pt x="1956" y="466"/>
                    </a:lnTo>
                    <a:lnTo>
                      <a:pt x="1966" y="463"/>
                    </a:lnTo>
                    <a:lnTo>
                      <a:pt x="1977" y="461"/>
                    </a:lnTo>
                    <a:lnTo>
                      <a:pt x="1987" y="458"/>
                    </a:lnTo>
                    <a:lnTo>
                      <a:pt x="1999" y="456"/>
                    </a:lnTo>
                    <a:lnTo>
                      <a:pt x="2010" y="454"/>
                    </a:lnTo>
                    <a:lnTo>
                      <a:pt x="2022" y="454"/>
                    </a:lnTo>
                    <a:lnTo>
                      <a:pt x="2033" y="453"/>
                    </a:lnTo>
                    <a:lnTo>
                      <a:pt x="2044" y="453"/>
                    </a:lnTo>
                    <a:lnTo>
                      <a:pt x="2055" y="453"/>
                    </a:lnTo>
                    <a:lnTo>
                      <a:pt x="2067" y="454"/>
                    </a:lnTo>
                    <a:lnTo>
                      <a:pt x="2078" y="455"/>
                    </a:lnTo>
                    <a:lnTo>
                      <a:pt x="2090" y="456"/>
                    </a:lnTo>
                    <a:lnTo>
                      <a:pt x="2100" y="458"/>
                    </a:lnTo>
                    <a:lnTo>
                      <a:pt x="2110" y="461"/>
                    </a:lnTo>
                    <a:lnTo>
                      <a:pt x="2122" y="464"/>
                    </a:lnTo>
                    <a:lnTo>
                      <a:pt x="2131" y="466"/>
                    </a:lnTo>
                    <a:lnTo>
                      <a:pt x="2142" y="470"/>
                    </a:lnTo>
                    <a:lnTo>
                      <a:pt x="2151" y="474"/>
                    </a:lnTo>
                    <a:lnTo>
                      <a:pt x="2160" y="478"/>
                    </a:lnTo>
                    <a:lnTo>
                      <a:pt x="2169" y="483"/>
                    </a:lnTo>
                    <a:lnTo>
                      <a:pt x="2177" y="487"/>
                    </a:lnTo>
                    <a:lnTo>
                      <a:pt x="2185" y="492"/>
                    </a:lnTo>
                    <a:lnTo>
                      <a:pt x="2192" y="497"/>
                    </a:lnTo>
                    <a:lnTo>
                      <a:pt x="2199" y="503"/>
                    </a:lnTo>
                    <a:lnTo>
                      <a:pt x="2206" y="509"/>
                    </a:lnTo>
                    <a:close/>
                  </a:path>
                </a:pathLst>
              </a:custGeom>
              <a:solidFill>
                <a:srgbClr val="CCDB87"/>
              </a:solidFill>
              <a:ln w="9525">
                <a:noFill/>
                <a:round/>
                <a:headEnd/>
                <a:tailEnd/>
              </a:ln>
            </p:spPr>
            <p:txBody>
              <a:bodyPr/>
              <a:lstStyle/>
              <a:p>
                <a:endParaRPr lang="en-GB"/>
              </a:p>
            </p:txBody>
          </p:sp>
          <p:sp>
            <p:nvSpPr>
              <p:cNvPr id="629" name="Freeform 542"/>
              <p:cNvSpPr>
                <a:spLocks noEditPoints="1"/>
              </p:cNvSpPr>
              <p:nvPr/>
            </p:nvSpPr>
            <p:spPr bwMode="auto">
              <a:xfrm>
                <a:off x="3027" y="2114"/>
                <a:ext cx="1312" cy="128"/>
              </a:xfrm>
              <a:custGeom>
                <a:avLst/>
                <a:gdLst>
                  <a:gd name="T0" fmla="*/ 639 w 2624"/>
                  <a:gd name="T1" fmla="*/ 8 h 256"/>
                  <a:gd name="T2" fmla="*/ 639 w 2624"/>
                  <a:gd name="T3" fmla="*/ 5 h 256"/>
                  <a:gd name="T4" fmla="*/ 639 w 2624"/>
                  <a:gd name="T5" fmla="*/ 1 h 256"/>
                  <a:gd name="T6" fmla="*/ 641 w 2624"/>
                  <a:gd name="T7" fmla="*/ 1 h 256"/>
                  <a:gd name="T8" fmla="*/ 648 w 2624"/>
                  <a:gd name="T9" fmla="*/ 3 h 256"/>
                  <a:gd name="T10" fmla="*/ 654 w 2624"/>
                  <a:gd name="T11" fmla="*/ 7 h 256"/>
                  <a:gd name="T12" fmla="*/ 656 w 2624"/>
                  <a:gd name="T13" fmla="*/ 11 h 256"/>
                  <a:gd name="T14" fmla="*/ 655 w 2624"/>
                  <a:gd name="T15" fmla="*/ 32 h 256"/>
                  <a:gd name="T16" fmla="*/ 651 w 2624"/>
                  <a:gd name="T17" fmla="*/ 35 h 256"/>
                  <a:gd name="T18" fmla="*/ 645 w 2624"/>
                  <a:gd name="T19" fmla="*/ 38 h 256"/>
                  <a:gd name="T20" fmla="*/ 639 w 2624"/>
                  <a:gd name="T21" fmla="*/ 39 h 256"/>
                  <a:gd name="T22" fmla="*/ 637 w 2624"/>
                  <a:gd name="T23" fmla="*/ 44 h 256"/>
                  <a:gd name="T24" fmla="*/ 636 w 2624"/>
                  <a:gd name="T25" fmla="*/ 48 h 256"/>
                  <a:gd name="T26" fmla="*/ 633 w 2624"/>
                  <a:gd name="T27" fmla="*/ 52 h 256"/>
                  <a:gd name="T28" fmla="*/ 595 w 2624"/>
                  <a:gd name="T29" fmla="*/ 55 h 256"/>
                  <a:gd name="T30" fmla="*/ 592 w 2624"/>
                  <a:gd name="T31" fmla="*/ 54 h 256"/>
                  <a:gd name="T32" fmla="*/ 590 w 2624"/>
                  <a:gd name="T33" fmla="*/ 52 h 256"/>
                  <a:gd name="T34" fmla="*/ 590 w 2624"/>
                  <a:gd name="T35" fmla="*/ 49 h 256"/>
                  <a:gd name="T36" fmla="*/ 588 w 2624"/>
                  <a:gd name="T37" fmla="*/ 34 h 256"/>
                  <a:gd name="T38" fmla="*/ 583 w 2624"/>
                  <a:gd name="T39" fmla="*/ 23 h 256"/>
                  <a:gd name="T40" fmla="*/ 577 w 2624"/>
                  <a:gd name="T41" fmla="*/ 14 h 256"/>
                  <a:gd name="T42" fmla="*/ 197 w 2624"/>
                  <a:gd name="T43" fmla="*/ 21 h 256"/>
                  <a:gd name="T44" fmla="*/ 192 w 2624"/>
                  <a:gd name="T45" fmla="*/ 16 h 256"/>
                  <a:gd name="T46" fmla="*/ 188 w 2624"/>
                  <a:gd name="T47" fmla="*/ 13 h 256"/>
                  <a:gd name="T48" fmla="*/ 184 w 2624"/>
                  <a:gd name="T49" fmla="*/ 10 h 256"/>
                  <a:gd name="T50" fmla="*/ 494 w 2624"/>
                  <a:gd name="T51" fmla="*/ 12 h 256"/>
                  <a:gd name="T52" fmla="*/ 492 w 2624"/>
                  <a:gd name="T53" fmla="*/ 15 h 256"/>
                  <a:gd name="T54" fmla="*/ 489 w 2624"/>
                  <a:gd name="T55" fmla="*/ 19 h 256"/>
                  <a:gd name="T56" fmla="*/ 198 w 2624"/>
                  <a:gd name="T57" fmla="*/ 23 h 256"/>
                  <a:gd name="T58" fmla="*/ 211 w 2624"/>
                  <a:gd name="T59" fmla="*/ 35 h 256"/>
                  <a:gd name="T60" fmla="*/ 218 w 2624"/>
                  <a:gd name="T61" fmla="*/ 37 h 256"/>
                  <a:gd name="T62" fmla="*/ 224 w 2624"/>
                  <a:gd name="T63" fmla="*/ 40 h 256"/>
                  <a:gd name="T64" fmla="*/ 481 w 2624"/>
                  <a:gd name="T65" fmla="*/ 43 h 256"/>
                  <a:gd name="T66" fmla="*/ 481 w 2624"/>
                  <a:gd name="T67" fmla="*/ 48 h 256"/>
                  <a:gd name="T68" fmla="*/ 480 w 2624"/>
                  <a:gd name="T69" fmla="*/ 52 h 256"/>
                  <a:gd name="T70" fmla="*/ 480 w 2624"/>
                  <a:gd name="T71" fmla="*/ 56 h 256"/>
                  <a:gd name="T72" fmla="*/ 479 w 2624"/>
                  <a:gd name="T73" fmla="*/ 59 h 256"/>
                  <a:gd name="T74" fmla="*/ 478 w 2624"/>
                  <a:gd name="T75" fmla="*/ 61 h 256"/>
                  <a:gd name="T76" fmla="*/ 475 w 2624"/>
                  <a:gd name="T77" fmla="*/ 61 h 256"/>
                  <a:gd name="T78" fmla="*/ 212 w 2624"/>
                  <a:gd name="T79" fmla="*/ 63 h 256"/>
                  <a:gd name="T80" fmla="*/ 210 w 2624"/>
                  <a:gd name="T81" fmla="*/ 62 h 256"/>
                  <a:gd name="T82" fmla="*/ 209 w 2624"/>
                  <a:gd name="T83" fmla="*/ 59 h 256"/>
                  <a:gd name="T84" fmla="*/ 208 w 2624"/>
                  <a:gd name="T85" fmla="*/ 56 h 256"/>
                  <a:gd name="T86" fmla="*/ 208 w 2624"/>
                  <a:gd name="T87" fmla="*/ 50 h 256"/>
                  <a:gd name="T88" fmla="*/ 207 w 2624"/>
                  <a:gd name="T89" fmla="*/ 44 h 256"/>
                  <a:gd name="T90" fmla="*/ 206 w 2624"/>
                  <a:gd name="T91" fmla="*/ 38 h 256"/>
                  <a:gd name="T92" fmla="*/ 22 w 2624"/>
                  <a:gd name="T93" fmla="*/ 6 h 256"/>
                  <a:gd name="T94" fmla="*/ 22 w 2624"/>
                  <a:gd name="T95" fmla="*/ 9 h 256"/>
                  <a:gd name="T96" fmla="*/ 23 w 2624"/>
                  <a:gd name="T97" fmla="*/ 10 h 256"/>
                  <a:gd name="T98" fmla="*/ 122 w 2624"/>
                  <a:gd name="T99" fmla="*/ 14 h 256"/>
                  <a:gd name="T100" fmla="*/ 112 w 2624"/>
                  <a:gd name="T101" fmla="*/ 25 h 256"/>
                  <a:gd name="T102" fmla="*/ 105 w 2624"/>
                  <a:gd name="T103" fmla="*/ 39 h 256"/>
                  <a:gd name="T104" fmla="*/ 102 w 2624"/>
                  <a:gd name="T105" fmla="*/ 52 h 256"/>
                  <a:gd name="T106" fmla="*/ 100 w 2624"/>
                  <a:gd name="T107" fmla="*/ 55 h 256"/>
                  <a:gd name="T108" fmla="*/ 98 w 2624"/>
                  <a:gd name="T109" fmla="*/ 57 h 256"/>
                  <a:gd name="T110" fmla="*/ 95 w 2624"/>
                  <a:gd name="T111" fmla="*/ 58 h 256"/>
                  <a:gd name="T112" fmla="*/ 6 w 2624"/>
                  <a:gd name="T113" fmla="*/ 45 h 256"/>
                  <a:gd name="T114" fmla="*/ 3 w 2624"/>
                  <a:gd name="T115" fmla="*/ 44 h 256"/>
                  <a:gd name="T116" fmla="*/ 1 w 2624"/>
                  <a:gd name="T117" fmla="*/ 42 h 256"/>
                  <a:gd name="T118" fmla="*/ 0 w 2624"/>
                  <a:gd name="T119" fmla="*/ 40 h 256"/>
                  <a:gd name="T120" fmla="*/ 1 w 2624"/>
                  <a:gd name="T121" fmla="*/ 17 h 256"/>
                  <a:gd name="T122" fmla="*/ 3 w 2624"/>
                  <a:gd name="T123" fmla="*/ 15 h 256"/>
                  <a:gd name="T124" fmla="*/ 5 w 2624"/>
                  <a:gd name="T125" fmla="*/ 13 h 2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24"/>
                  <a:gd name="T190" fmla="*/ 0 h 256"/>
                  <a:gd name="T191" fmla="*/ 2624 w 2624"/>
                  <a:gd name="T192" fmla="*/ 256 h 2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24" h="256">
                    <a:moveTo>
                      <a:pt x="2289" y="38"/>
                    </a:moveTo>
                    <a:lnTo>
                      <a:pt x="2546" y="38"/>
                    </a:lnTo>
                    <a:lnTo>
                      <a:pt x="2547" y="38"/>
                    </a:lnTo>
                    <a:lnTo>
                      <a:pt x="2548" y="38"/>
                    </a:lnTo>
                    <a:lnTo>
                      <a:pt x="2549" y="36"/>
                    </a:lnTo>
                    <a:lnTo>
                      <a:pt x="2551" y="36"/>
                    </a:lnTo>
                    <a:lnTo>
                      <a:pt x="2551" y="35"/>
                    </a:lnTo>
                    <a:lnTo>
                      <a:pt x="2552" y="34"/>
                    </a:lnTo>
                    <a:lnTo>
                      <a:pt x="2553" y="33"/>
                    </a:lnTo>
                    <a:lnTo>
                      <a:pt x="2553" y="32"/>
                    </a:lnTo>
                    <a:lnTo>
                      <a:pt x="2553" y="31"/>
                    </a:lnTo>
                    <a:lnTo>
                      <a:pt x="2554" y="30"/>
                    </a:lnTo>
                    <a:lnTo>
                      <a:pt x="2554" y="28"/>
                    </a:lnTo>
                    <a:lnTo>
                      <a:pt x="2554" y="26"/>
                    </a:lnTo>
                    <a:lnTo>
                      <a:pt x="2554" y="25"/>
                    </a:lnTo>
                    <a:lnTo>
                      <a:pt x="2554" y="24"/>
                    </a:lnTo>
                    <a:lnTo>
                      <a:pt x="2554" y="23"/>
                    </a:lnTo>
                    <a:lnTo>
                      <a:pt x="2554" y="20"/>
                    </a:lnTo>
                    <a:lnTo>
                      <a:pt x="2554" y="19"/>
                    </a:lnTo>
                    <a:lnTo>
                      <a:pt x="2554" y="18"/>
                    </a:lnTo>
                    <a:lnTo>
                      <a:pt x="2554" y="16"/>
                    </a:lnTo>
                    <a:lnTo>
                      <a:pt x="2554" y="15"/>
                    </a:lnTo>
                    <a:lnTo>
                      <a:pt x="2554" y="13"/>
                    </a:lnTo>
                    <a:lnTo>
                      <a:pt x="2554" y="11"/>
                    </a:lnTo>
                    <a:lnTo>
                      <a:pt x="2554" y="10"/>
                    </a:lnTo>
                    <a:lnTo>
                      <a:pt x="2554" y="9"/>
                    </a:lnTo>
                    <a:lnTo>
                      <a:pt x="2553" y="7"/>
                    </a:lnTo>
                    <a:lnTo>
                      <a:pt x="2553" y="5"/>
                    </a:lnTo>
                    <a:lnTo>
                      <a:pt x="2553" y="4"/>
                    </a:lnTo>
                    <a:lnTo>
                      <a:pt x="2553" y="3"/>
                    </a:lnTo>
                    <a:lnTo>
                      <a:pt x="2553" y="2"/>
                    </a:lnTo>
                    <a:lnTo>
                      <a:pt x="2553" y="0"/>
                    </a:lnTo>
                    <a:lnTo>
                      <a:pt x="2555" y="1"/>
                    </a:lnTo>
                    <a:lnTo>
                      <a:pt x="2559" y="2"/>
                    </a:lnTo>
                    <a:lnTo>
                      <a:pt x="2561" y="3"/>
                    </a:lnTo>
                    <a:lnTo>
                      <a:pt x="2564" y="3"/>
                    </a:lnTo>
                    <a:lnTo>
                      <a:pt x="2567" y="4"/>
                    </a:lnTo>
                    <a:lnTo>
                      <a:pt x="2570" y="5"/>
                    </a:lnTo>
                    <a:lnTo>
                      <a:pt x="2574" y="7"/>
                    </a:lnTo>
                    <a:lnTo>
                      <a:pt x="2576" y="8"/>
                    </a:lnTo>
                    <a:lnTo>
                      <a:pt x="2579" y="9"/>
                    </a:lnTo>
                    <a:lnTo>
                      <a:pt x="2583" y="11"/>
                    </a:lnTo>
                    <a:lnTo>
                      <a:pt x="2585" y="12"/>
                    </a:lnTo>
                    <a:lnTo>
                      <a:pt x="2589" y="13"/>
                    </a:lnTo>
                    <a:lnTo>
                      <a:pt x="2591" y="15"/>
                    </a:lnTo>
                    <a:lnTo>
                      <a:pt x="2594" y="17"/>
                    </a:lnTo>
                    <a:lnTo>
                      <a:pt x="2597" y="18"/>
                    </a:lnTo>
                    <a:lnTo>
                      <a:pt x="2600" y="19"/>
                    </a:lnTo>
                    <a:lnTo>
                      <a:pt x="2602" y="21"/>
                    </a:lnTo>
                    <a:lnTo>
                      <a:pt x="2605" y="23"/>
                    </a:lnTo>
                    <a:lnTo>
                      <a:pt x="2607" y="25"/>
                    </a:lnTo>
                    <a:lnTo>
                      <a:pt x="2610" y="26"/>
                    </a:lnTo>
                    <a:lnTo>
                      <a:pt x="2612" y="28"/>
                    </a:lnTo>
                    <a:lnTo>
                      <a:pt x="2614" y="30"/>
                    </a:lnTo>
                    <a:lnTo>
                      <a:pt x="2616" y="32"/>
                    </a:lnTo>
                    <a:lnTo>
                      <a:pt x="2617" y="34"/>
                    </a:lnTo>
                    <a:lnTo>
                      <a:pt x="2620" y="35"/>
                    </a:lnTo>
                    <a:lnTo>
                      <a:pt x="2621" y="38"/>
                    </a:lnTo>
                    <a:lnTo>
                      <a:pt x="2622" y="39"/>
                    </a:lnTo>
                    <a:lnTo>
                      <a:pt x="2623" y="41"/>
                    </a:lnTo>
                    <a:lnTo>
                      <a:pt x="2624" y="43"/>
                    </a:lnTo>
                    <a:lnTo>
                      <a:pt x="2624" y="45"/>
                    </a:lnTo>
                    <a:lnTo>
                      <a:pt x="2624" y="47"/>
                    </a:lnTo>
                    <a:lnTo>
                      <a:pt x="2624" y="49"/>
                    </a:lnTo>
                    <a:lnTo>
                      <a:pt x="2623" y="118"/>
                    </a:lnTo>
                    <a:lnTo>
                      <a:pt x="2623" y="119"/>
                    </a:lnTo>
                    <a:lnTo>
                      <a:pt x="2623" y="122"/>
                    </a:lnTo>
                    <a:lnTo>
                      <a:pt x="2622" y="123"/>
                    </a:lnTo>
                    <a:lnTo>
                      <a:pt x="2622" y="125"/>
                    </a:lnTo>
                    <a:lnTo>
                      <a:pt x="2621" y="126"/>
                    </a:lnTo>
                    <a:lnTo>
                      <a:pt x="2620" y="129"/>
                    </a:lnTo>
                    <a:lnTo>
                      <a:pt x="2618" y="130"/>
                    </a:lnTo>
                    <a:lnTo>
                      <a:pt x="2617" y="131"/>
                    </a:lnTo>
                    <a:lnTo>
                      <a:pt x="2615" y="133"/>
                    </a:lnTo>
                    <a:lnTo>
                      <a:pt x="2614" y="134"/>
                    </a:lnTo>
                    <a:lnTo>
                      <a:pt x="2612" y="135"/>
                    </a:lnTo>
                    <a:lnTo>
                      <a:pt x="2610" y="138"/>
                    </a:lnTo>
                    <a:lnTo>
                      <a:pt x="2608" y="139"/>
                    </a:lnTo>
                    <a:lnTo>
                      <a:pt x="2606" y="140"/>
                    </a:lnTo>
                    <a:lnTo>
                      <a:pt x="2604" y="141"/>
                    </a:lnTo>
                    <a:lnTo>
                      <a:pt x="2601" y="142"/>
                    </a:lnTo>
                    <a:lnTo>
                      <a:pt x="2599" y="144"/>
                    </a:lnTo>
                    <a:lnTo>
                      <a:pt x="2597" y="145"/>
                    </a:lnTo>
                    <a:lnTo>
                      <a:pt x="2593" y="146"/>
                    </a:lnTo>
                    <a:lnTo>
                      <a:pt x="2591" y="147"/>
                    </a:lnTo>
                    <a:lnTo>
                      <a:pt x="2589" y="148"/>
                    </a:lnTo>
                    <a:lnTo>
                      <a:pt x="2586" y="148"/>
                    </a:lnTo>
                    <a:lnTo>
                      <a:pt x="2583" y="149"/>
                    </a:lnTo>
                    <a:lnTo>
                      <a:pt x="2580" y="150"/>
                    </a:lnTo>
                    <a:lnTo>
                      <a:pt x="2578" y="152"/>
                    </a:lnTo>
                    <a:lnTo>
                      <a:pt x="2575" y="152"/>
                    </a:lnTo>
                    <a:lnTo>
                      <a:pt x="2572" y="153"/>
                    </a:lnTo>
                    <a:lnTo>
                      <a:pt x="2570" y="154"/>
                    </a:lnTo>
                    <a:lnTo>
                      <a:pt x="2567" y="154"/>
                    </a:lnTo>
                    <a:lnTo>
                      <a:pt x="2564" y="155"/>
                    </a:lnTo>
                    <a:lnTo>
                      <a:pt x="2562" y="155"/>
                    </a:lnTo>
                    <a:lnTo>
                      <a:pt x="2560" y="156"/>
                    </a:lnTo>
                    <a:lnTo>
                      <a:pt x="2557" y="157"/>
                    </a:lnTo>
                    <a:lnTo>
                      <a:pt x="2556" y="159"/>
                    </a:lnTo>
                    <a:lnTo>
                      <a:pt x="2555" y="160"/>
                    </a:lnTo>
                    <a:lnTo>
                      <a:pt x="2554" y="162"/>
                    </a:lnTo>
                    <a:lnTo>
                      <a:pt x="2553" y="163"/>
                    </a:lnTo>
                    <a:lnTo>
                      <a:pt x="2552" y="165"/>
                    </a:lnTo>
                    <a:lnTo>
                      <a:pt x="2551" y="168"/>
                    </a:lnTo>
                    <a:lnTo>
                      <a:pt x="2549" y="169"/>
                    </a:lnTo>
                    <a:lnTo>
                      <a:pt x="2548" y="171"/>
                    </a:lnTo>
                    <a:lnTo>
                      <a:pt x="2548" y="173"/>
                    </a:lnTo>
                    <a:lnTo>
                      <a:pt x="2547" y="176"/>
                    </a:lnTo>
                    <a:lnTo>
                      <a:pt x="2547" y="178"/>
                    </a:lnTo>
                    <a:lnTo>
                      <a:pt x="2546" y="180"/>
                    </a:lnTo>
                    <a:lnTo>
                      <a:pt x="2546" y="183"/>
                    </a:lnTo>
                    <a:lnTo>
                      <a:pt x="2545" y="184"/>
                    </a:lnTo>
                    <a:lnTo>
                      <a:pt x="2545" y="186"/>
                    </a:lnTo>
                    <a:lnTo>
                      <a:pt x="2544" y="188"/>
                    </a:lnTo>
                    <a:lnTo>
                      <a:pt x="2544" y="191"/>
                    </a:lnTo>
                    <a:lnTo>
                      <a:pt x="2542" y="193"/>
                    </a:lnTo>
                    <a:lnTo>
                      <a:pt x="2541" y="195"/>
                    </a:lnTo>
                    <a:lnTo>
                      <a:pt x="2541" y="197"/>
                    </a:lnTo>
                    <a:lnTo>
                      <a:pt x="2540" y="199"/>
                    </a:lnTo>
                    <a:lnTo>
                      <a:pt x="2539" y="200"/>
                    </a:lnTo>
                    <a:lnTo>
                      <a:pt x="2538" y="202"/>
                    </a:lnTo>
                    <a:lnTo>
                      <a:pt x="2537" y="203"/>
                    </a:lnTo>
                    <a:lnTo>
                      <a:pt x="2536" y="205"/>
                    </a:lnTo>
                    <a:lnTo>
                      <a:pt x="2534" y="206"/>
                    </a:lnTo>
                    <a:lnTo>
                      <a:pt x="2533" y="207"/>
                    </a:lnTo>
                    <a:lnTo>
                      <a:pt x="2531" y="208"/>
                    </a:lnTo>
                    <a:lnTo>
                      <a:pt x="2530" y="208"/>
                    </a:lnTo>
                    <a:lnTo>
                      <a:pt x="2527" y="209"/>
                    </a:lnTo>
                    <a:lnTo>
                      <a:pt x="2525" y="209"/>
                    </a:lnTo>
                    <a:lnTo>
                      <a:pt x="2389" y="220"/>
                    </a:lnTo>
                    <a:lnTo>
                      <a:pt x="2387" y="220"/>
                    </a:lnTo>
                    <a:lnTo>
                      <a:pt x="2385" y="220"/>
                    </a:lnTo>
                    <a:lnTo>
                      <a:pt x="2382" y="220"/>
                    </a:lnTo>
                    <a:lnTo>
                      <a:pt x="2381" y="220"/>
                    </a:lnTo>
                    <a:lnTo>
                      <a:pt x="2379" y="220"/>
                    </a:lnTo>
                    <a:lnTo>
                      <a:pt x="2378" y="220"/>
                    </a:lnTo>
                    <a:lnTo>
                      <a:pt x="2375" y="220"/>
                    </a:lnTo>
                    <a:lnTo>
                      <a:pt x="2374" y="220"/>
                    </a:lnTo>
                    <a:lnTo>
                      <a:pt x="2372" y="218"/>
                    </a:lnTo>
                    <a:lnTo>
                      <a:pt x="2371" y="218"/>
                    </a:lnTo>
                    <a:lnTo>
                      <a:pt x="2370" y="218"/>
                    </a:lnTo>
                    <a:lnTo>
                      <a:pt x="2368" y="217"/>
                    </a:lnTo>
                    <a:lnTo>
                      <a:pt x="2367" y="217"/>
                    </a:lnTo>
                    <a:lnTo>
                      <a:pt x="2366" y="216"/>
                    </a:lnTo>
                    <a:lnTo>
                      <a:pt x="2365" y="216"/>
                    </a:lnTo>
                    <a:lnTo>
                      <a:pt x="2364" y="215"/>
                    </a:lnTo>
                    <a:lnTo>
                      <a:pt x="2364" y="214"/>
                    </a:lnTo>
                    <a:lnTo>
                      <a:pt x="2363" y="214"/>
                    </a:lnTo>
                    <a:lnTo>
                      <a:pt x="2362" y="213"/>
                    </a:lnTo>
                    <a:lnTo>
                      <a:pt x="2362" y="211"/>
                    </a:lnTo>
                    <a:lnTo>
                      <a:pt x="2360" y="211"/>
                    </a:lnTo>
                    <a:lnTo>
                      <a:pt x="2359" y="210"/>
                    </a:lnTo>
                    <a:lnTo>
                      <a:pt x="2359" y="209"/>
                    </a:lnTo>
                    <a:lnTo>
                      <a:pt x="2359" y="208"/>
                    </a:lnTo>
                    <a:lnTo>
                      <a:pt x="2358" y="207"/>
                    </a:lnTo>
                    <a:lnTo>
                      <a:pt x="2358" y="206"/>
                    </a:lnTo>
                    <a:lnTo>
                      <a:pt x="2358" y="205"/>
                    </a:lnTo>
                    <a:lnTo>
                      <a:pt x="2357" y="203"/>
                    </a:lnTo>
                    <a:lnTo>
                      <a:pt x="2357" y="201"/>
                    </a:lnTo>
                    <a:lnTo>
                      <a:pt x="2357" y="200"/>
                    </a:lnTo>
                    <a:lnTo>
                      <a:pt x="2357" y="199"/>
                    </a:lnTo>
                    <a:lnTo>
                      <a:pt x="2357" y="198"/>
                    </a:lnTo>
                    <a:lnTo>
                      <a:pt x="2356" y="190"/>
                    </a:lnTo>
                    <a:lnTo>
                      <a:pt x="2356" y="183"/>
                    </a:lnTo>
                    <a:lnTo>
                      <a:pt x="2356" y="176"/>
                    </a:lnTo>
                    <a:lnTo>
                      <a:pt x="2355" y="170"/>
                    </a:lnTo>
                    <a:lnTo>
                      <a:pt x="2353" y="163"/>
                    </a:lnTo>
                    <a:lnTo>
                      <a:pt x="2353" y="157"/>
                    </a:lnTo>
                    <a:lnTo>
                      <a:pt x="2352" y="150"/>
                    </a:lnTo>
                    <a:lnTo>
                      <a:pt x="2351" y="145"/>
                    </a:lnTo>
                    <a:lnTo>
                      <a:pt x="2349" y="139"/>
                    </a:lnTo>
                    <a:lnTo>
                      <a:pt x="2348" y="133"/>
                    </a:lnTo>
                    <a:lnTo>
                      <a:pt x="2347" y="127"/>
                    </a:lnTo>
                    <a:lnTo>
                      <a:pt x="2344" y="123"/>
                    </a:lnTo>
                    <a:lnTo>
                      <a:pt x="2343" y="117"/>
                    </a:lnTo>
                    <a:lnTo>
                      <a:pt x="2341" y="112"/>
                    </a:lnTo>
                    <a:lnTo>
                      <a:pt x="2339" y="107"/>
                    </a:lnTo>
                    <a:lnTo>
                      <a:pt x="2336" y="102"/>
                    </a:lnTo>
                    <a:lnTo>
                      <a:pt x="2334" y="97"/>
                    </a:lnTo>
                    <a:lnTo>
                      <a:pt x="2332" y="93"/>
                    </a:lnTo>
                    <a:lnTo>
                      <a:pt x="2329" y="88"/>
                    </a:lnTo>
                    <a:lnTo>
                      <a:pt x="2327" y="84"/>
                    </a:lnTo>
                    <a:lnTo>
                      <a:pt x="2324" y="80"/>
                    </a:lnTo>
                    <a:lnTo>
                      <a:pt x="2321" y="76"/>
                    </a:lnTo>
                    <a:lnTo>
                      <a:pt x="2318" y="72"/>
                    </a:lnTo>
                    <a:lnTo>
                      <a:pt x="2315" y="68"/>
                    </a:lnTo>
                    <a:lnTo>
                      <a:pt x="2312" y="64"/>
                    </a:lnTo>
                    <a:lnTo>
                      <a:pt x="2310" y="59"/>
                    </a:lnTo>
                    <a:lnTo>
                      <a:pt x="2306" y="56"/>
                    </a:lnTo>
                    <a:lnTo>
                      <a:pt x="2303" y="53"/>
                    </a:lnTo>
                    <a:lnTo>
                      <a:pt x="2299" y="49"/>
                    </a:lnTo>
                    <a:lnTo>
                      <a:pt x="2296" y="46"/>
                    </a:lnTo>
                    <a:lnTo>
                      <a:pt x="2292" y="41"/>
                    </a:lnTo>
                    <a:lnTo>
                      <a:pt x="2289" y="38"/>
                    </a:lnTo>
                    <a:close/>
                    <a:moveTo>
                      <a:pt x="794" y="92"/>
                    </a:moveTo>
                    <a:lnTo>
                      <a:pt x="791" y="89"/>
                    </a:lnTo>
                    <a:lnTo>
                      <a:pt x="789" y="86"/>
                    </a:lnTo>
                    <a:lnTo>
                      <a:pt x="788" y="84"/>
                    </a:lnTo>
                    <a:lnTo>
                      <a:pt x="785" y="81"/>
                    </a:lnTo>
                    <a:lnTo>
                      <a:pt x="783" y="79"/>
                    </a:lnTo>
                    <a:lnTo>
                      <a:pt x="782" y="78"/>
                    </a:lnTo>
                    <a:lnTo>
                      <a:pt x="780" y="76"/>
                    </a:lnTo>
                    <a:lnTo>
                      <a:pt x="777" y="73"/>
                    </a:lnTo>
                    <a:lnTo>
                      <a:pt x="776" y="72"/>
                    </a:lnTo>
                    <a:lnTo>
                      <a:pt x="774" y="70"/>
                    </a:lnTo>
                    <a:lnTo>
                      <a:pt x="773" y="68"/>
                    </a:lnTo>
                    <a:lnTo>
                      <a:pt x="771" y="66"/>
                    </a:lnTo>
                    <a:lnTo>
                      <a:pt x="769" y="64"/>
                    </a:lnTo>
                    <a:lnTo>
                      <a:pt x="767" y="63"/>
                    </a:lnTo>
                    <a:lnTo>
                      <a:pt x="765" y="62"/>
                    </a:lnTo>
                    <a:lnTo>
                      <a:pt x="764" y="59"/>
                    </a:lnTo>
                    <a:lnTo>
                      <a:pt x="761" y="58"/>
                    </a:lnTo>
                    <a:lnTo>
                      <a:pt x="760" y="57"/>
                    </a:lnTo>
                    <a:lnTo>
                      <a:pt x="758" y="56"/>
                    </a:lnTo>
                    <a:lnTo>
                      <a:pt x="756" y="55"/>
                    </a:lnTo>
                    <a:lnTo>
                      <a:pt x="754" y="54"/>
                    </a:lnTo>
                    <a:lnTo>
                      <a:pt x="752" y="51"/>
                    </a:lnTo>
                    <a:lnTo>
                      <a:pt x="750" y="50"/>
                    </a:lnTo>
                    <a:lnTo>
                      <a:pt x="749" y="49"/>
                    </a:lnTo>
                    <a:lnTo>
                      <a:pt x="746" y="48"/>
                    </a:lnTo>
                    <a:lnTo>
                      <a:pt x="744" y="48"/>
                    </a:lnTo>
                    <a:lnTo>
                      <a:pt x="742" y="47"/>
                    </a:lnTo>
                    <a:lnTo>
                      <a:pt x="739" y="46"/>
                    </a:lnTo>
                    <a:lnTo>
                      <a:pt x="737" y="45"/>
                    </a:lnTo>
                    <a:lnTo>
                      <a:pt x="736" y="43"/>
                    </a:lnTo>
                    <a:lnTo>
                      <a:pt x="732" y="42"/>
                    </a:lnTo>
                    <a:lnTo>
                      <a:pt x="730" y="41"/>
                    </a:lnTo>
                    <a:lnTo>
                      <a:pt x="1988" y="39"/>
                    </a:lnTo>
                    <a:lnTo>
                      <a:pt x="1986" y="40"/>
                    </a:lnTo>
                    <a:lnTo>
                      <a:pt x="1985" y="42"/>
                    </a:lnTo>
                    <a:lnTo>
                      <a:pt x="1984" y="43"/>
                    </a:lnTo>
                    <a:lnTo>
                      <a:pt x="1983" y="45"/>
                    </a:lnTo>
                    <a:lnTo>
                      <a:pt x="1980" y="46"/>
                    </a:lnTo>
                    <a:lnTo>
                      <a:pt x="1979" y="48"/>
                    </a:lnTo>
                    <a:lnTo>
                      <a:pt x="1978" y="49"/>
                    </a:lnTo>
                    <a:lnTo>
                      <a:pt x="1977" y="50"/>
                    </a:lnTo>
                    <a:lnTo>
                      <a:pt x="1976" y="53"/>
                    </a:lnTo>
                    <a:lnTo>
                      <a:pt x="1974" y="54"/>
                    </a:lnTo>
                    <a:lnTo>
                      <a:pt x="1973" y="55"/>
                    </a:lnTo>
                    <a:lnTo>
                      <a:pt x="1972" y="57"/>
                    </a:lnTo>
                    <a:lnTo>
                      <a:pt x="1971" y="58"/>
                    </a:lnTo>
                    <a:lnTo>
                      <a:pt x="1970" y="59"/>
                    </a:lnTo>
                    <a:lnTo>
                      <a:pt x="1969" y="62"/>
                    </a:lnTo>
                    <a:lnTo>
                      <a:pt x="1968" y="63"/>
                    </a:lnTo>
                    <a:lnTo>
                      <a:pt x="1966" y="65"/>
                    </a:lnTo>
                    <a:lnTo>
                      <a:pt x="1965" y="66"/>
                    </a:lnTo>
                    <a:lnTo>
                      <a:pt x="1964" y="68"/>
                    </a:lnTo>
                    <a:lnTo>
                      <a:pt x="1963" y="70"/>
                    </a:lnTo>
                    <a:lnTo>
                      <a:pt x="1962" y="71"/>
                    </a:lnTo>
                    <a:lnTo>
                      <a:pt x="1961" y="73"/>
                    </a:lnTo>
                    <a:lnTo>
                      <a:pt x="1959" y="74"/>
                    </a:lnTo>
                    <a:lnTo>
                      <a:pt x="1958" y="76"/>
                    </a:lnTo>
                    <a:lnTo>
                      <a:pt x="1958" y="78"/>
                    </a:lnTo>
                    <a:lnTo>
                      <a:pt x="1957" y="79"/>
                    </a:lnTo>
                    <a:lnTo>
                      <a:pt x="1956" y="81"/>
                    </a:lnTo>
                    <a:lnTo>
                      <a:pt x="1955" y="83"/>
                    </a:lnTo>
                    <a:lnTo>
                      <a:pt x="1954" y="85"/>
                    </a:lnTo>
                    <a:lnTo>
                      <a:pt x="1954" y="86"/>
                    </a:lnTo>
                    <a:lnTo>
                      <a:pt x="1953" y="88"/>
                    </a:lnTo>
                    <a:lnTo>
                      <a:pt x="1951" y="89"/>
                    </a:lnTo>
                    <a:lnTo>
                      <a:pt x="794" y="92"/>
                    </a:lnTo>
                    <a:close/>
                    <a:moveTo>
                      <a:pt x="820" y="144"/>
                    </a:moveTo>
                    <a:lnTo>
                      <a:pt x="824" y="144"/>
                    </a:lnTo>
                    <a:lnTo>
                      <a:pt x="827" y="144"/>
                    </a:lnTo>
                    <a:lnTo>
                      <a:pt x="830" y="142"/>
                    </a:lnTo>
                    <a:lnTo>
                      <a:pt x="833" y="142"/>
                    </a:lnTo>
                    <a:lnTo>
                      <a:pt x="836" y="142"/>
                    </a:lnTo>
                    <a:lnTo>
                      <a:pt x="840" y="142"/>
                    </a:lnTo>
                    <a:lnTo>
                      <a:pt x="843" y="142"/>
                    </a:lnTo>
                    <a:lnTo>
                      <a:pt x="845" y="142"/>
                    </a:lnTo>
                    <a:lnTo>
                      <a:pt x="849" y="144"/>
                    </a:lnTo>
                    <a:lnTo>
                      <a:pt x="852" y="144"/>
                    </a:lnTo>
                    <a:lnTo>
                      <a:pt x="855" y="144"/>
                    </a:lnTo>
                    <a:lnTo>
                      <a:pt x="858" y="145"/>
                    </a:lnTo>
                    <a:lnTo>
                      <a:pt x="860" y="145"/>
                    </a:lnTo>
                    <a:lnTo>
                      <a:pt x="864" y="146"/>
                    </a:lnTo>
                    <a:lnTo>
                      <a:pt x="866" y="147"/>
                    </a:lnTo>
                    <a:lnTo>
                      <a:pt x="870" y="148"/>
                    </a:lnTo>
                    <a:lnTo>
                      <a:pt x="872" y="149"/>
                    </a:lnTo>
                    <a:lnTo>
                      <a:pt x="875" y="150"/>
                    </a:lnTo>
                    <a:lnTo>
                      <a:pt x="878" y="152"/>
                    </a:lnTo>
                    <a:lnTo>
                      <a:pt x="881" y="153"/>
                    </a:lnTo>
                    <a:lnTo>
                      <a:pt x="883" y="154"/>
                    </a:lnTo>
                    <a:lnTo>
                      <a:pt x="886" y="156"/>
                    </a:lnTo>
                    <a:lnTo>
                      <a:pt x="889" y="157"/>
                    </a:lnTo>
                    <a:lnTo>
                      <a:pt x="891" y="160"/>
                    </a:lnTo>
                    <a:lnTo>
                      <a:pt x="894" y="161"/>
                    </a:lnTo>
                    <a:lnTo>
                      <a:pt x="896" y="163"/>
                    </a:lnTo>
                    <a:lnTo>
                      <a:pt x="898" y="165"/>
                    </a:lnTo>
                    <a:lnTo>
                      <a:pt x="901" y="168"/>
                    </a:lnTo>
                    <a:lnTo>
                      <a:pt x="903" y="170"/>
                    </a:lnTo>
                    <a:lnTo>
                      <a:pt x="905" y="172"/>
                    </a:lnTo>
                    <a:lnTo>
                      <a:pt x="908" y="176"/>
                    </a:lnTo>
                    <a:lnTo>
                      <a:pt x="910" y="178"/>
                    </a:lnTo>
                    <a:lnTo>
                      <a:pt x="1926" y="171"/>
                    </a:lnTo>
                    <a:lnTo>
                      <a:pt x="1926" y="172"/>
                    </a:lnTo>
                    <a:lnTo>
                      <a:pt x="1925" y="175"/>
                    </a:lnTo>
                    <a:lnTo>
                      <a:pt x="1925" y="177"/>
                    </a:lnTo>
                    <a:lnTo>
                      <a:pt x="1925" y="178"/>
                    </a:lnTo>
                    <a:lnTo>
                      <a:pt x="1925" y="180"/>
                    </a:lnTo>
                    <a:lnTo>
                      <a:pt x="1925" y="183"/>
                    </a:lnTo>
                    <a:lnTo>
                      <a:pt x="1924" y="184"/>
                    </a:lnTo>
                    <a:lnTo>
                      <a:pt x="1924" y="186"/>
                    </a:lnTo>
                    <a:lnTo>
                      <a:pt x="1924" y="188"/>
                    </a:lnTo>
                    <a:lnTo>
                      <a:pt x="1924" y="190"/>
                    </a:lnTo>
                    <a:lnTo>
                      <a:pt x="1924" y="192"/>
                    </a:lnTo>
                    <a:lnTo>
                      <a:pt x="1924" y="193"/>
                    </a:lnTo>
                    <a:lnTo>
                      <a:pt x="1923" y="195"/>
                    </a:lnTo>
                    <a:lnTo>
                      <a:pt x="1923" y="198"/>
                    </a:lnTo>
                    <a:lnTo>
                      <a:pt x="1923" y="199"/>
                    </a:lnTo>
                    <a:lnTo>
                      <a:pt x="1923" y="201"/>
                    </a:lnTo>
                    <a:lnTo>
                      <a:pt x="1923" y="203"/>
                    </a:lnTo>
                    <a:lnTo>
                      <a:pt x="1923" y="205"/>
                    </a:lnTo>
                    <a:lnTo>
                      <a:pt x="1923" y="207"/>
                    </a:lnTo>
                    <a:lnTo>
                      <a:pt x="1923" y="209"/>
                    </a:lnTo>
                    <a:lnTo>
                      <a:pt x="1923" y="210"/>
                    </a:lnTo>
                    <a:lnTo>
                      <a:pt x="1921" y="213"/>
                    </a:lnTo>
                    <a:lnTo>
                      <a:pt x="1921" y="214"/>
                    </a:lnTo>
                    <a:lnTo>
                      <a:pt x="1921" y="216"/>
                    </a:lnTo>
                    <a:lnTo>
                      <a:pt x="1921" y="218"/>
                    </a:lnTo>
                    <a:lnTo>
                      <a:pt x="1921" y="220"/>
                    </a:lnTo>
                    <a:lnTo>
                      <a:pt x="1921" y="222"/>
                    </a:lnTo>
                    <a:lnTo>
                      <a:pt x="1921" y="224"/>
                    </a:lnTo>
                    <a:lnTo>
                      <a:pt x="1921" y="225"/>
                    </a:lnTo>
                    <a:lnTo>
                      <a:pt x="1921" y="228"/>
                    </a:lnTo>
                    <a:lnTo>
                      <a:pt x="1921" y="230"/>
                    </a:lnTo>
                    <a:lnTo>
                      <a:pt x="1921" y="231"/>
                    </a:lnTo>
                    <a:lnTo>
                      <a:pt x="1921" y="232"/>
                    </a:lnTo>
                    <a:lnTo>
                      <a:pt x="1921" y="233"/>
                    </a:lnTo>
                    <a:lnTo>
                      <a:pt x="1920" y="234"/>
                    </a:lnTo>
                    <a:lnTo>
                      <a:pt x="1920" y="236"/>
                    </a:lnTo>
                    <a:lnTo>
                      <a:pt x="1920" y="237"/>
                    </a:lnTo>
                    <a:lnTo>
                      <a:pt x="1919" y="238"/>
                    </a:lnTo>
                    <a:lnTo>
                      <a:pt x="1918" y="239"/>
                    </a:lnTo>
                    <a:lnTo>
                      <a:pt x="1918" y="240"/>
                    </a:lnTo>
                    <a:lnTo>
                      <a:pt x="1917" y="240"/>
                    </a:lnTo>
                    <a:lnTo>
                      <a:pt x="1917" y="241"/>
                    </a:lnTo>
                    <a:lnTo>
                      <a:pt x="1916" y="241"/>
                    </a:lnTo>
                    <a:lnTo>
                      <a:pt x="1915" y="243"/>
                    </a:lnTo>
                    <a:lnTo>
                      <a:pt x="1913" y="243"/>
                    </a:lnTo>
                    <a:lnTo>
                      <a:pt x="1913" y="244"/>
                    </a:lnTo>
                    <a:lnTo>
                      <a:pt x="1912" y="244"/>
                    </a:lnTo>
                    <a:lnTo>
                      <a:pt x="1911" y="245"/>
                    </a:lnTo>
                    <a:lnTo>
                      <a:pt x="1910" y="245"/>
                    </a:lnTo>
                    <a:lnTo>
                      <a:pt x="1909" y="246"/>
                    </a:lnTo>
                    <a:lnTo>
                      <a:pt x="1908" y="246"/>
                    </a:lnTo>
                    <a:lnTo>
                      <a:pt x="1906" y="246"/>
                    </a:lnTo>
                    <a:lnTo>
                      <a:pt x="1905" y="247"/>
                    </a:lnTo>
                    <a:lnTo>
                      <a:pt x="1904" y="247"/>
                    </a:lnTo>
                    <a:lnTo>
                      <a:pt x="1903" y="247"/>
                    </a:lnTo>
                    <a:lnTo>
                      <a:pt x="1902" y="247"/>
                    </a:lnTo>
                    <a:lnTo>
                      <a:pt x="1901" y="247"/>
                    </a:lnTo>
                    <a:lnTo>
                      <a:pt x="1900" y="247"/>
                    </a:lnTo>
                    <a:lnTo>
                      <a:pt x="1898" y="248"/>
                    </a:lnTo>
                    <a:lnTo>
                      <a:pt x="1897" y="248"/>
                    </a:lnTo>
                    <a:lnTo>
                      <a:pt x="852" y="256"/>
                    </a:lnTo>
                    <a:lnTo>
                      <a:pt x="851" y="256"/>
                    </a:lnTo>
                    <a:lnTo>
                      <a:pt x="850" y="255"/>
                    </a:lnTo>
                    <a:lnTo>
                      <a:pt x="849" y="255"/>
                    </a:lnTo>
                    <a:lnTo>
                      <a:pt x="848" y="255"/>
                    </a:lnTo>
                    <a:lnTo>
                      <a:pt x="848" y="254"/>
                    </a:lnTo>
                    <a:lnTo>
                      <a:pt x="847" y="254"/>
                    </a:lnTo>
                    <a:lnTo>
                      <a:pt x="845" y="254"/>
                    </a:lnTo>
                    <a:lnTo>
                      <a:pt x="844" y="253"/>
                    </a:lnTo>
                    <a:lnTo>
                      <a:pt x="843" y="252"/>
                    </a:lnTo>
                    <a:lnTo>
                      <a:pt x="843" y="251"/>
                    </a:lnTo>
                    <a:lnTo>
                      <a:pt x="842" y="251"/>
                    </a:lnTo>
                    <a:lnTo>
                      <a:pt x="841" y="249"/>
                    </a:lnTo>
                    <a:lnTo>
                      <a:pt x="841" y="248"/>
                    </a:lnTo>
                    <a:lnTo>
                      <a:pt x="840" y="247"/>
                    </a:lnTo>
                    <a:lnTo>
                      <a:pt x="840" y="246"/>
                    </a:lnTo>
                    <a:lnTo>
                      <a:pt x="838" y="245"/>
                    </a:lnTo>
                    <a:lnTo>
                      <a:pt x="838" y="244"/>
                    </a:lnTo>
                    <a:lnTo>
                      <a:pt x="838" y="243"/>
                    </a:lnTo>
                    <a:lnTo>
                      <a:pt x="837" y="241"/>
                    </a:lnTo>
                    <a:lnTo>
                      <a:pt x="837" y="240"/>
                    </a:lnTo>
                    <a:lnTo>
                      <a:pt x="837" y="239"/>
                    </a:lnTo>
                    <a:lnTo>
                      <a:pt x="836" y="238"/>
                    </a:lnTo>
                    <a:lnTo>
                      <a:pt x="836" y="237"/>
                    </a:lnTo>
                    <a:lnTo>
                      <a:pt x="836" y="236"/>
                    </a:lnTo>
                    <a:lnTo>
                      <a:pt x="836" y="234"/>
                    </a:lnTo>
                    <a:lnTo>
                      <a:pt x="835" y="233"/>
                    </a:lnTo>
                    <a:lnTo>
                      <a:pt x="835" y="232"/>
                    </a:lnTo>
                    <a:lnTo>
                      <a:pt x="835" y="231"/>
                    </a:lnTo>
                    <a:lnTo>
                      <a:pt x="835" y="230"/>
                    </a:lnTo>
                    <a:lnTo>
                      <a:pt x="835" y="229"/>
                    </a:lnTo>
                    <a:lnTo>
                      <a:pt x="835" y="226"/>
                    </a:lnTo>
                    <a:lnTo>
                      <a:pt x="835" y="223"/>
                    </a:lnTo>
                    <a:lnTo>
                      <a:pt x="835" y="221"/>
                    </a:lnTo>
                    <a:lnTo>
                      <a:pt x="835" y="218"/>
                    </a:lnTo>
                    <a:lnTo>
                      <a:pt x="835" y="215"/>
                    </a:lnTo>
                    <a:lnTo>
                      <a:pt x="835" y="213"/>
                    </a:lnTo>
                    <a:lnTo>
                      <a:pt x="835" y="210"/>
                    </a:lnTo>
                    <a:lnTo>
                      <a:pt x="834" y="207"/>
                    </a:lnTo>
                    <a:lnTo>
                      <a:pt x="834" y="205"/>
                    </a:lnTo>
                    <a:lnTo>
                      <a:pt x="834" y="202"/>
                    </a:lnTo>
                    <a:lnTo>
                      <a:pt x="834" y="199"/>
                    </a:lnTo>
                    <a:lnTo>
                      <a:pt x="833" y="197"/>
                    </a:lnTo>
                    <a:lnTo>
                      <a:pt x="833" y="194"/>
                    </a:lnTo>
                    <a:lnTo>
                      <a:pt x="833" y="191"/>
                    </a:lnTo>
                    <a:lnTo>
                      <a:pt x="832" y="188"/>
                    </a:lnTo>
                    <a:lnTo>
                      <a:pt x="832" y="186"/>
                    </a:lnTo>
                    <a:lnTo>
                      <a:pt x="832" y="183"/>
                    </a:lnTo>
                    <a:lnTo>
                      <a:pt x="830" y="180"/>
                    </a:lnTo>
                    <a:lnTo>
                      <a:pt x="830" y="178"/>
                    </a:lnTo>
                    <a:lnTo>
                      <a:pt x="829" y="175"/>
                    </a:lnTo>
                    <a:lnTo>
                      <a:pt x="829" y="172"/>
                    </a:lnTo>
                    <a:lnTo>
                      <a:pt x="828" y="170"/>
                    </a:lnTo>
                    <a:lnTo>
                      <a:pt x="828" y="167"/>
                    </a:lnTo>
                    <a:lnTo>
                      <a:pt x="827" y="164"/>
                    </a:lnTo>
                    <a:lnTo>
                      <a:pt x="827" y="162"/>
                    </a:lnTo>
                    <a:lnTo>
                      <a:pt x="826" y="160"/>
                    </a:lnTo>
                    <a:lnTo>
                      <a:pt x="825" y="156"/>
                    </a:lnTo>
                    <a:lnTo>
                      <a:pt x="825" y="154"/>
                    </a:lnTo>
                    <a:lnTo>
                      <a:pt x="824" y="152"/>
                    </a:lnTo>
                    <a:lnTo>
                      <a:pt x="822" y="149"/>
                    </a:lnTo>
                    <a:lnTo>
                      <a:pt x="821" y="146"/>
                    </a:lnTo>
                    <a:lnTo>
                      <a:pt x="820" y="144"/>
                    </a:lnTo>
                    <a:close/>
                    <a:moveTo>
                      <a:pt x="92" y="21"/>
                    </a:moveTo>
                    <a:lnTo>
                      <a:pt x="91" y="23"/>
                    </a:lnTo>
                    <a:lnTo>
                      <a:pt x="91" y="24"/>
                    </a:lnTo>
                    <a:lnTo>
                      <a:pt x="90" y="25"/>
                    </a:lnTo>
                    <a:lnTo>
                      <a:pt x="90" y="26"/>
                    </a:lnTo>
                    <a:lnTo>
                      <a:pt x="90" y="27"/>
                    </a:lnTo>
                    <a:lnTo>
                      <a:pt x="88" y="28"/>
                    </a:lnTo>
                    <a:lnTo>
                      <a:pt x="88" y="30"/>
                    </a:lnTo>
                    <a:lnTo>
                      <a:pt x="88" y="31"/>
                    </a:lnTo>
                    <a:lnTo>
                      <a:pt x="88" y="32"/>
                    </a:lnTo>
                    <a:lnTo>
                      <a:pt x="88" y="33"/>
                    </a:lnTo>
                    <a:lnTo>
                      <a:pt x="88" y="34"/>
                    </a:lnTo>
                    <a:lnTo>
                      <a:pt x="88" y="35"/>
                    </a:lnTo>
                    <a:lnTo>
                      <a:pt x="88" y="36"/>
                    </a:lnTo>
                    <a:lnTo>
                      <a:pt x="90" y="36"/>
                    </a:lnTo>
                    <a:lnTo>
                      <a:pt x="90" y="38"/>
                    </a:lnTo>
                    <a:lnTo>
                      <a:pt x="91" y="39"/>
                    </a:lnTo>
                    <a:lnTo>
                      <a:pt x="91" y="40"/>
                    </a:lnTo>
                    <a:lnTo>
                      <a:pt x="92" y="40"/>
                    </a:lnTo>
                    <a:lnTo>
                      <a:pt x="92" y="41"/>
                    </a:lnTo>
                    <a:lnTo>
                      <a:pt x="93" y="41"/>
                    </a:lnTo>
                    <a:lnTo>
                      <a:pt x="94" y="42"/>
                    </a:lnTo>
                    <a:lnTo>
                      <a:pt x="95" y="42"/>
                    </a:lnTo>
                    <a:lnTo>
                      <a:pt x="97" y="42"/>
                    </a:lnTo>
                    <a:lnTo>
                      <a:pt x="98" y="42"/>
                    </a:lnTo>
                    <a:lnTo>
                      <a:pt x="521" y="41"/>
                    </a:lnTo>
                    <a:lnTo>
                      <a:pt x="516" y="43"/>
                    </a:lnTo>
                    <a:lnTo>
                      <a:pt x="510" y="46"/>
                    </a:lnTo>
                    <a:lnTo>
                      <a:pt x="504" y="49"/>
                    </a:lnTo>
                    <a:lnTo>
                      <a:pt x="499" y="53"/>
                    </a:lnTo>
                    <a:lnTo>
                      <a:pt x="494" y="56"/>
                    </a:lnTo>
                    <a:lnTo>
                      <a:pt x="489" y="59"/>
                    </a:lnTo>
                    <a:lnTo>
                      <a:pt x="484" y="63"/>
                    </a:lnTo>
                    <a:lnTo>
                      <a:pt x="479" y="68"/>
                    </a:lnTo>
                    <a:lnTo>
                      <a:pt x="474" y="72"/>
                    </a:lnTo>
                    <a:lnTo>
                      <a:pt x="470" y="77"/>
                    </a:lnTo>
                    <a:lnTo>
                      <a:pt x="465" y="81"/>
                    </a:lnTo>
                    <a:lnTo>
                      <a:pt x="462" y="87"/>
                    </a:lnTo>
                    <a:lnTo>
                      <a:pt x="457" y="92"/>
                    </a:lnTo>
                    <a:lnTo>
                      <a:pt x="454" y="97"/>
                    </a:lnTo>
                    <a:lnTo>
                      <a:pt x="449" y="103"/>
                    </a:lnTo>
                    <a:lnTo>
                      <a:pt x="446" y="109"/>
                    </a:lnTo>
                    <a:lnTo>
                      <a:pt x="442" y="115"/>
                    </a:lnTo>
                    <a:lnTo>
                      <a:pt x="439" y="122"/>
                    </a:lnTo>
                    <a:lnTo>
                      <a:pt x="436" y="127"/>
                    </a:lnTo>
                    <a:lnTo>
                      <a:pt x="433" y="133"/>
                    </a:lnTo>
                    <a:lnTo>
                      <a:pt x="429" y="140"/>
                    </a:lnTo>
                    <a:lnTo>
                      <a:pt x="427" y="146"/>
                    </a:lnTo>
                    <a:lnTo>
                      <a:pt x="425" y="153"/>
                    </a:lnTo>
                    <a:lnTo>
                      <a:pt x="423" y="159"/>
                    </a:lnTo>
                    <a:lnTo>
                      <a:pt x="420" y="165"/>
                    </a:lnTo>
                    <a:lnTo>
                      <a:pt x="418" y="171"/>
                    </a:lnTo>
                    <a:lnTo>
                      <a:pt x="416" y="178"/>
                    </a:lnTo>
                    <a:lnTo>
                      <a:pt x="415" y="184"/>
                    </a:lnTo>
                    <a:lnTo>
                      <a:pt x="412" y="191"/>
                    </a:lnTo>
                    <a:lnTo>
                      <a:pt x="411" y="197"/>
                    </a:lnTo>
                    <a:lnTo>
                      <a:pt x="410" y="203"/>
                    </a:lnTo>
                    <a:lnTo>
                      <a:pt x="409" y="209"/>
                    </a:lnTo>
                    <a:lnTo>
                      <a:pt x="409" y="210"/>
                    </a:lnTo>
                    <a:lnTo>
                      <a:pt x="408" y="213"/>
                    </a:lnTo>
                    <a:lnTo>
                      <a:pt x="408" y="214"/>
                    </a:lnTo>
                    <a:lnTo>
                      <a:pt x="406" y="216"/>
                    </a:lnTo>
                    <a:lnTo>
                      <a:pt x="406" y="217"/>
                    </a:lnTo>
                    <a:lnTo>
                      <a:pt x="405" y="218"/>
                    </a:lnTo>
                    <a:lnTo>
                      <a:pt x="405" y="220"/>
                    </a:lnTo>
                    <a:lnTo>
                      <a:pt x="404" y="221"/>
                    </a:lnTo>
                    <a:lnTo>
                      <a:pt x="403" y="222"/>
                    </a:lnTo>
                    <a:lnTo>
                      <a:pt x="403" y="223"/>
                    </a:lnTo>
                    <a:lnTo>
                      <a:pt x="402" y="224"/>
                    </a:lnTo>
                    <a:lnTo>
                      <a:pt x="401" y="225"/>
                    </a:lnTo>
                    <a:lnTo>
                      <a:pt x="400" y="226"/>
                    </a:lnTo>
                    <a:lnTo>
                      <a:pt x="398" y="228"/>
                    </a:lnTo>
                    <a:lnTo>
                      <a:pt x="397" y="228"/>
                    </a:lnTo>
                    <a:lnTo>
                      <a:pt x="396" y="229"/>
                    </a:lnTo>
                    <a:lnTo>
                      <a:pt x="395" y="230"/>
                    </a:lnTo>
                    <a:lnTo>
                      <a:pt x="394" y="230"/>
                    </a:lnTo>
                    <a:lnTo>
                      <a:pt x="393" y="231"/>
                    </a:lnTo>
                    <a:lnTo>
                      <a:pt x="391" y="231"/>
                    </a:lnTo>
                    <a:lnTo>
                      <a:pt x="390" y="231"/>
                    </a:lnTo>
                    <a:lnTo>
                      <a:pt x="389" y="232"/>
                    </a:lnTo>
                    <a:lnTo>
                      <a:pt x="388" y="232"/>
                    </a:lnTo>
                    <a:lnTo>
                      <a:pt x="387" y="232"/>
                    </a:lnTo>
                    <a:lnTo>
                      <a:pt x="386" y="232"/>
                    </a:lnTo>
                    <a:lnTo>
                      <a:pt x="383" y="232"/>
                    </a:lnTo>
                    <a:lnTo>
                      <a:pt x="382" y="232"/>
                    </a:lnTo>
                    <a:lnTo>
                      <a:pt x="381" y="232"/>
                    </a:lnTo>
                    <a:lnTo>
                      <a:pt x="380" y="232"/>
                    </a:lnTo>
                    <a:lnTo>
                      <a:pt x="378" y="232"/>
                    </a:lnTo>
                    <a:lnTo>
                      <a:pt x="376" y="232"/>
                    </a:lnTo>
                    <a:lnTo>
                      <a:pt x="375" y="232"/>
                    </a:lnTo>
                    <a:lnTo>
                      <a:pt x="33" y="182"/>
                    </a:lnTo>
                    <a:lnTo>
                      <a:pt x="32" y="182"/>
                    </a:lnTo>
                    <a:lnTo>
                      <a:pt x="31" y="180"/>
                    </a:lnTo>
                    <a:lnTo>
                      <a:pt x="30" y="180"/>
                    </a:lnTo>
                    <a:lnTo>
                      <a:pt x="27" y="180"/>
                    </a:lnTo>
                    <a:lnTo>
                      <a:pt x="26" y="180"/>
                    </a:lnTo>
                    <a:lnTo>
                      <a:pt x="25" y="179"/>
                    </a:lnTo>
                    <a:lnTo>
                      <a:pt x="23" y="179"/>
                    </a:lnTo>
                    <a:lnTo>
                      <a:pt x="22" y="179"/>
                    </a:lnTo>
                    <a:lnTo>
                      <a:pt x="20" y="178"/>
                    </a:lnTo>
                    <a:lnTo>
                      <a:pt x="19" y="178"/>
                    </a:lnTo>
                    <a:lnTo>
                      <a:pt x="17" y="177"/>
                    </a:lnTo>
                    <a:lnTo>
                      <a:pt x="16" y="177"/>
                    </a:lnTo>
                    <a:lnTo>
                      <a:pt x="15" y="176"/>
                    </a:lnTo>
                    <a:lnTo>
                      <a:pt x="14" y="176"/>
                    </a:lnTo>
                    <a:lnTo>
                      <a:pt x="12" y="175"/>
                    </a:lnTo>
                    <a:lnTo>
                      <a:pt x="11" y="175"/>
                    </a:lnTo>
                    <a:lnTo>
                      <a:pt x="10" y="173"/>
                    </a:lnTo>
                    <a:lnTo>
                      <a:pt x="9" y="172"/>
                    </a:lnTo>
                    <a:lnTo>
                      <a:pt x="8" y="172"/>
                    </a:lnTo>
                    <a:lnTo>
                      <a:pt x="7" y="171"/>
                    </a:lnTo>
                    <a:lnTo>
                      <a:pt x="6" y="170"/>
                    </a:lnTo>
                    <a:lnTo>
                      <a:pt x="4" y="170"/>
                    </a:lnTo>
                    <a:lnTo>
                      <a:pt x="3" y="169"/>
                    </a:lnTo>
                    <a:lnTo>
                      <a:pt x="3" y="168"/>
                    </a:lnTo>
                    <a:lnTo>
                      <a:pt x="2" y="167"/>
                    </a:lnTo>
                    <a:lnTo>
                      <a:pt x="2" y="165"/>
                    </a:lnTo>
                    <a:lnTo>
                      <a:pt x="1" y="164"/>
                    </a:lnTo>
                    <a:lnTo>
                      <a:pt x="1" y="163"/>
                    </a:lnTo>
                    <a:lnTo>
                      <a:pt x="0" y="162"/>
                    </a:lnTo>
                    <a:lnTo>
                      <a:pt x="0" y="161"/>
                    </a:lnTo>
                    <a:lnTo>
                      <a:pt x="0" y="160"/>
                    </a:lnTo>
                    <a:lnTo>
                      <a:pt x="0" y="159"/>
                    </a:lnTo>
                    <a:lnTo>
                      <a:pt x="1" y="77"/>
                    </a:lnTo>
                    <a:lnTo>
                      <a:pt x="1" y="76"/>
                    </a:lnTo>
                    <a:lnTo>
                      <a:pt x="2" y="74"/>
                    </a:lnTo>
                    <a:lnTo>
                      <a:pt x="2" y="73"/>
                    </a:lnTo>
                    <a:lnTo>
                      <a:pt x="2" y="72"/>
                    </a:lnTo>
                    <a:lnTo>
                      <a:pt x="2" y="71"/>
                    </a:lnTo>
                    <a:lnTo>
                      <a:pt x="2" y="70"/>
                    </a:lnTo>
                    <a:lnTo>
                      <a:pt x="3" y="70"/>
                    </a:lnTo>
                    <a:lnTo>
                      <a:pt x="3" y="69"/>
                    </a:lnTo>
                    <a:lnTo>
                      <a:pt x="4" y="68"/>
                    </a:lnTo>
                    <a:lnTo>
                      <a:pt x="6" y="66"/>
                    </a:lnTo>
                    <a:lnTo>
                      <a:pt x="6" y="65"/>
                    </a:lnTo>
                    <a:lnTo>
                      <a:pt x="7" y="64"/>
                    </a:lnTo>
                    <a:lnTo>
                      <a:pt x="8" y="63"/>
                    </a:lnTo>
                    <a:lnTo>
                      <a:pt x="9" y="63"/>
                    </a:lnTo>
                    <a:lnTo>
                      <a:pt x="9" y="62"/>
                    </a:lnTo>
                    <a:lnTo>
                      <a:pt x="10" y="61"/>
                    </a:lnTo>
                    <a:lnTo>
                      <a:pt x="11" y="61"/>
                    </a:lnTo>
                    <a:lnTo>
                      <a:pt x="11" y="59"/>
                    </a:lnTo>
                    <a:lnTo>
                      <a:pt x="12" y="59"/>
                    </a:lnTo>
                    <a:lnTo>
                      <a:pt x="14" y="58"/>
                    </a:lnTo>
                    <a:lnTo>
                      <a:pt x="15" y="58"/>
                    </a:lnTo>
                    <a:lnTo>
                      <a:pt x="15" y="57"/>
                    </a:lnTo>
                    <a:lnTo>
                      <a:pt x="16" y="56"/>
                    </a:lnTo>
                    <a:lnTo>
                      <a:pt x="17" y="56"/>
                    </a:lnTo>
                    <a:lnTo>
                      <a:pt x="18" y="55"/>
                    </a:lnTo>
                    <a:lnTo>
                      <a:pt x="19" y="55"/>
                    </a:lnTo>
                    <a:lnTo>
                      <a:pt x="19" y="54"/>
                    </a:lnTo>
                    <a:lnTo>
                      <a:pt x="20" y="54"/>
                    </a:lnTo>
                    <a:lnTo>
                      <a:pt x="22" y="53"/>
                    </a:lnTo>
                    <a:lnTo>
                      <a:pt x="92" y="21"/>
                    </a:lnTo>
                    <a:close/>
                  </a:path>
                </a:pathLst>
              </a:custGeom>
              <a:solidFill>
                <a:srgbClr val="404040"/>
              </a:solidFill>
              <a:ln w="9525">
                <a:noFill/>
                <a:round/>
                <a:headEnd/>
                <a:tailEnd/>
              </a:ln>
            </p:spPr>
            <p:txBody>
              <a:bodyPr/>
              <a:lstStyle/>
              <a:p>
                <a:endParaRPr lang="en-GB"/>
              </a:p>
            </p:txBody>
          </p:sp>
          <p:sp>
            <p:nvSpPr>
              <p:cNvPr id="630" name="Freeform 543"/>
              <p:cNvSpPr>
                <a:spLocks/>
              </p:cNvSpPr>
              <p:nvPr/>
            </p:nvSpPr>
            <p:spPr bwMode="auto">
              <a:xfrm>
                <a:off x="4171" y="2114"/>
                <a:ext cx="168" cy="110"/>
              </a:xfrm>
              <a:custGeom>
                <a:avLst/>
                <a:gdLst>
                  <a:gd name="T0" fmla="*/ 65 w 335"/>
                  <a:gd name="T1" fmla="*/ 10 h 220"/>
                  <a:gd name="T2" fmla="*/ 66 w 335"/>
                  <a:gd name="T3" fmla="*/ 9 h 220"/>
                  <a:gd name="T4" fmla="*/ 66 w 335"/>
                  <a:gd name="T5" fmla="*/ 7 h 220"/>
                  <a:gd name="T6" fmla="*/ 67 w 335"/>
                  <a:gd name="T7" fmla="*/ 7 h 220"/>
                  <a:gd name="T8" fmla="*/ 67 w 335"/>
                  <a:gd name="T9" fmla="*/ 5 h 220"/>
                  <a:gd name="T10" fmla="*/ 67 w 335"/>
                  <a:gd name="T11" fmla="*/ 3 h 220"/>
                  <a:gd name="T12" fmla="*/ 66 w 335"/>
                  <a:gd name="T13" fmla="*/ 2 h 220"/>
                  <a:gd name="T14" fmla="*/ 66 w 335"/>
                  <a:gd name="T15" fmla="*/ 1 h 220"/>
                  <a:gd name="T16" fmla="*/ 68 w 335"/>
                  <a:gd name="T17" fmla="*/ 1 h 220"/>
                  <a:gd name="T18" fmla="*/ 72 w 335"/>
                  <a:gd name="T19" fmla="*/ 2 h 220"/>
                  <a:gd name="T20" fmla="*/ 74 w 335"/>
                  <a:gd name="T21" fmla="*/ 3 h 220"/>
                  <a:gd name="T22" fmla="*/ 77 w 335"/>
                  <a:gd name="T23" fmla="*/ 5 h 220"/>
                  <a:gd name="T24" fmla="*/ 80 w 335"/>
                  <a:gd name="T25" fmla="*/ 7 h 220"/>
                  <a:gd name="T26" fmla="*/ 82 w 335"/>
                  <a:gd name="T27" fmla="*/ 8 h 220"/>
                  <a:gd name="T28" fmla="*/ 84 w 335"/>
                  <a:gd name="T29" fmla="*/ 10 h 220"/>
                  <a:gd name="T30" fmla="*/ 84 w 335"/>
                  <a:gd name="T31" fmla="*/ 12 h 220"/>
                  <a:gd name="T32" fmla="*/ 84 w 335"/>
                  <a:gd name="T33" fmla="*/ 30 h 220"/>
                  <a:gd name="T34" fmla="*/ 83 w 335"/>
                  <a:gd name="T35" fmla="*/ 33 h 220"/>
                  <a:gd name="T36" fmla="*/ 82 w 335"/>
                  <a:gd name="T37" fmla="*/ 34 h 220"/>
                  <a:gd name="T38" fmla="*/ 80 w 335"/>
                  <a:gd name="T39" fmla="*/ 35 h 220"/>
                  <a:gd name="T40" fmla="*/ 77 w 335"/>
                  <a:gd name="T41" fmla="*/ 37 h 220"/>
                  <a:gd name="T42" fmla="*/ 75 w 335"/>
                  <a:gd name="T43" fmla="*/ 37 h 220"/>
                  <a:gd name="T44" fmla="*/ 72 w 335"/>
                  <a:gd name="T45" fmla="*/ 38 h 220"/>
                  <a:gd name="T46" fmla="*/ 69 w 335"/>
                  <a:gd name="T47" fmla="*/ 39 h 220"/>
                  <a:gd name="T48" fmla="*/ 67 w 335"/>
                  <a:gd name="T49" fmla="*/ 40 h 220"/>
                  <a:gd name="T50" fmla="*/ 66 w 335"/>
                  <a:gd name="T51" fmla="*/ 42 h 220"/>
                  <a:gd name="T52" fmla="*/ 65 w 335"/>
                  <a:gd name="T53" fmla="*/ 44 h 220"/>
                  <a:gd name="T54" fmla="*/ 65 w 335"/>
                  <a:gd name="T55" fmla="*/ 46 h 220"/>
                  <a:gd name="T56" fmla="*/ 64 w 335"/>
                  <a:gd name="T57" fmla="*/ 48 h 220"/>
                  <a:gd name="T58" fmla="*/ 63 w 335"/>
                  <a:gd name="T59" fmla="*/ 50 h 220"/>
                  <a:gd name="T60" fmla="*/ 62 w 335"/>
                  <a:gd name="T61" fmla="*/ 52 h 220"/>
                  <a:gd name="T62" fmla="*/ 61 w 335"/>
                  <a:gd name="T63" fmla="*/ 52 h 220"/>
                  <a:gd name="T64" fmla="*/ 25 w 335"/>
                  <a:gd name="T65" fmla="*/ 55 h 220"/>
                  <a:gd name="T66" fmla="*/ 23 w 335"/>
                  <a:gd name="T67" fmla="*/ 55 h 220"/>
                  <a:gd name="T68" fmla="*/ 21 w 335"/>
                  <a:gd name="T69" fmla="*/ 55 h 220"/>
                  <a:gd name="T70" fmla="*/ 20 w 335"/>
                  <a:gd name="T71" fmla="*/ 55 h 220"/>
                  <a:gd name="T72" fmla="*/ 19 w 335"/>
                  <a:gd name="T73" fmla="*/ 54 h 220"/>
                  <a:gd name="T74" fmla="*/ 18 w 335"/>
                  <a:gd name="T75" fmla="*/ 53 h 220"/>
                  <a:gd name="T76" fmla="*/ 18 w 335"/>
                  <a:gd name="T77" fmla="*/ 52 h 220"/>
                  <a:gd name="T78" fmla="*/ 17 w 335"/>
                  <a:gd name="T79" fmla="*/ 51 h 220"/>
                  <a:gd name="T80" fmla="*/ 17 w 335"/>
                  <a:gd name="T81" fmla="*/ 48 h 220"/>
                  <a:gd name="T82" fmla="*/ 16 w 335"/>
                  <a:gd name="T83" fmla="*/ 41 h 220"/>
                  <a:gd name="T84" fmla="*/ 15 w 335"/>
                  <a:gd name="T85" fmla="*/ 35 h 220"/>
                  <a:gd name="T86" fmla="*/ 14 w 335"/>
                  <a:gd name="T87" fmla="*/ 29 h 220"/>
                  <a:gd name="T88" fmla="*/ 12 w 335"/>
                  <a:gd name="T89" fmla="*/ 25 h 220"/>
                  <a:gd name="T90" fmla="*/ 9 w 335"/>
                  <a:gd name="T91" fmla="*/ 20 h 220"/>
                  <a:gd name="T92" fmla="*/ 6 w 335"/>
                  <a:gd name="T93" fmla="*/ 16 h 220"/>
                  <a:gd name="T94" fmla="*/ 3 w 335"/>
                  <a:gd name="T95" fmla="*/ 13 h 2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5"/>
                  <a:gd name="T145" fmla="*/ 0 h 220"/>
                  <a:gd name="T146" fmla="*/ 335 w 335"/>
                  <a:gd name="T147" fmla="*/ 220 h 2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5" h="220">
                    <a:moveTo>
                      <a:pt x="0" y="38"/>
                    </a:moveTo>
                    <a:lnTo>
                      <a:pt x="257" y="38"/>
                    </a:lnTo>
                    <a:lnTo>
                      <a:pt x="258" y="38"/>
                    </a:lnTo>
                    <a:lnTo>
                      <a:pt x="259" y="38"/>
                    </a:lnTo>
                    <a:lnTo>
                      <a:pt x="260" y="36"/>
                    </a:lnTo>
                    <a:lnTo>
                      <a:pt x="262" y="36"/>
                    </a:lnTo>
                    <a:lnTo>
                      <a:pt x="262" y="35"/>
                    </a:lnTo>
                    <a:lnTo>
                      <a:pt x="263" y="34"/>
                    </a:lnTo>
                    <a:lnTo>
                      <a:pt x="263" y="33"/>
                    </a:lnTo>
                    <a:lnTo>
                      <a:pt x="264" y="33"/>
                    </a:lnTo>
                    <a:lnTo>
                      <a:pt x="264" y="32"/>
                    </a:lnTo>
                    <a:lnTo>
                      <a:pt x="264" y="31"/>
                    </a:lnTo>
                    <a:lnTo>
                      <a:pt x="265" y="30"/>
                    </a:lnTo>
                    <a:lnTo>
                      <a:pt x="265" y="28"/>
                    </a:lnTo>
                    <a:lnTo>
                      <a:pt x="265" y="26"/>
                    </a:lnTo>
                    <a:lnTo>
                      <a:pt x="265" y="25"/>
                    </a:lnTo>
                    <a:lnTo>
                      <a:pt x="265" y="24"/>
                    </a:lnTo>
                    <a:lnTo>
                      <a:pt x="265" y="23"/>
                    </a:lnTo>
                    <a:lnTo>
                      <a:pt x="265" y="20"/>
                    </a:lnTo>
                    <a:lnTo>
                      <a:pt x="265" y="19"/>
                    </a:lnTo>
                    <a:lnTo>
                      <a:pt x="265" y="18"/>
                    </a:lnTo>
                    <a:lnTo>
                      <a:pt x="265" y="16"/>
                    </a:lnTo>
                    <a:lnTo>
                      <a:pt x="265" y="15"/>
                    </a:lnTo>
                    <a:lnTo>
                      <a:pt x="265" y="13"/>
                    </a:lnTo>
                    <a:lnTo>
                      <a:pt x="265" y="11"/>
                    </a:lnTo>
                    <a:lnTo>
                      <a:pt x="265" y="10"/>
                    </a:lnTo>
                    <a:lnTo>
                      <a:pt x="265" y="9"/>
                    </a:lnTo>
                    <a:lnTo>
                      <a:pt x="264" y="7"/>
                    </a:lnTo>
                    <a:lnTo>
                      <a:pt x="264" y="5"/>
                    </a:lnTo>
                    <a:lnTo>
                      <a:pt x="264" y="4"/>
                    </a:lnTo>
                    <a:lnTo>
                      <a:pt x="264" y="3"/>
                    </a:lnTo>
                    <a:lnTo>
                      <a:pt x="264" y="2"/>
                    </a:lnTo>
                    <a:lnTo>
                      <a:pt x="264" y="0"/>
                    </a:lnTo>
                    <a:lnTo>
                      <a:pt x="266" y="1"/>
                    </a:lnTo>
                    <a:lnTo>
                      <a:pt x="270" y="2"/>
                    </a:lnTo>
                    <a:lnTo>
                      <a:pt x="272" y="3"/>
                    </a:lnTo>
                    <a:lnTo>
                      <a:pt x="275" y="3"/>
                    </a:lnTo>
                    <a:lnTo>
                      <a:pt x="278" y="4"/>
                    </a:lnTo>
                    <a:lnTo>
                      <a:pt x="281" y="5"/>
                    </a:lnTo>
                    <a:lnTo>
                      <a:pt x="285" y="7"/>
                    </a:lnTo>
                    <a:lnTo>
                      <a:pt x="287" y="8"/>
                    </a:lnTo>
                    <a:lnTo>
                      <a:pt x="290" y="9"/>
                    </a:lnTo>
                    <a:lnTo>
                      <a:pt x="294" y="11"/>
                    </a:lnTo>
                    <a:lnTo>
                      <a:pt x="296" y="12"/>
                    </a:lnTo>
                    <a:lnTo>
                      <a:pt x="300" y="13"/>
                    </a:lnTo>
                    <a:lnTo>
                      <a:pt x="302" y="15"/>
                    </a:lnTo>
                    <a:lnTo>
                      <a:pt x="305" y="17"/>
                    </a:lnTo>
                    <a:lnTo>
                      <a:pt x="308" y="18"/>
                    </a:lnTo>
                    <a:lnTo>
                      <a:pt x="311" y="19"/>
                    </a:lnTo>
                    <a:lnTo>
                      <a:pt x="313" y="21"/>
                    </a:lnTo>
                    <a:lnTo>
                      <a:pt x="316" y="23"/>
                    </a:lnTo>
                    <a:lnTo>
                      <a:pt x="318" y="25"/>
                    </a:lnTo>
                    <a:lnTo>
                      <a:pt x="321" y="26"/>
                    </a:lnTo>
                    <a:lnTo>
                      <a:pt x="323" y="28"/>
                    </a:lnTo>
                    <a:lnTo>
                      <a:pt x="325" y="30"/>
                    </a:lnTo>
                    <a:lnTo>
                      <a:pt x="327" y="32"/>
                    </a:lnTo>
                    <a:lnTo>
                      <a:pt x="328" y="33"/>
                    </a:lnTo>
                    <a:lnTo>
                      <a:pt x="331" y="35"/>
                    </a:lnTo>
                    <a:lnTo>
                      <a:pt x="332" y="38"/>
                    </a:lnTo>
                    <a:lnTo>
                      <a:pt x="333" y="39"/>
                    </a:lnTo>
                    <a:lnTo>
                      <a:pt x="334" y="41"/>
                    </a:lnTo>
                    <a:lnTo>
                      <a:pt x="335" y="43"/>
                    </a:lnTo>
                    <a:lnTo>
                      <a:pt x="335" y="45"/>
                    </a:lnTo>
                    <a:lnTo>
                      <a:pt x="335" y="47"/>
                    </a:lnTo>
                    <a:lnTo>
                      <a:pt x="335" y="49"/>
                    </a:lnTo>
                    <a:lnTo>
                      <a:pt x="334" y="118"/>
                    </a:lnTo>
                    <a:lnTo>
                      <a:pt x="334" y="119"/>
                    </a:lnTo>
                    <a:lnTo>
                      <a:pt x="334" y="122"/>
                    </a:lnTo>
                    <a:lnTo>
                      <a:pt x="333" y="123"/>
                    </a:lnTo>
                    <a:lnTo>
                      <a:pt x="333" y="125"/>
                    </a:lnTo>
                    <a:lnTo>
                      <a:pt x="332" y="126"/>
                    </a:lnTo>
                    <a:lnTo>
                      <a:pt x="331" y="129"/>
                    </a:lnTo>
                    <a:lnTo>
                      <a:pt x="329" y="130"/>
                    </a:lnTo>
                    <a:lnTo>
                      <a:pt x="328" y="131"/>
                    </a:lnTo>
                    <a:lnTo>
                      <a:pt x="326" y="133"/>
                    </a:lnTo>
                    <a:lnTo>
                      <a:pt x="325" y="134"/>
                    </a:lnTo>
                    <a:lnTo>
                      <a:pt x="323" y="135"/>
                    </a:lnTo>
                    <a:lnTo>
                      <a:pt x="321" y="138"/>
                    </a:lnTo>
                    <a:lnTo>
                      <a:pt x="319" y="139"/>
                    </a:lnTo>
                    <a:lnTo>
                      <a:pt x="317" y="140"/>
                    </a:lnTo>
                    <a:lnTo>
                      <a:pt x="315" y="141"/>
                    </a:lnTo>
                    <a:lnTo>
                      <a:pt x="312" y="142"/>
                    </a:lnTo>
                    <a:lnTo>
                      <a:pt x="310" y="144"/>
                    </a:lnTo>
                    <a:lnTo>
                      <a:pt x="308" y="145"/>
                    </a:lnTo>
                    <a:lnTo>
                      <a:pt x="304" y="146"/>
                    </a:lnTo>
                    <a:lnTo>
                      <a:pt x="302" y="147"/>
                    </a:lnTo>
                    <a:lnTo>
                      <a:pt x="300" y="148"/>
                    </a:lnTo>
                    <a:lnTo>
                      <a:pt x="297" y="148"/>
                    </a:lnTo>
                    <a:lnTo>
                      <a:pt x="294" y="149"/>
                    </a:lnTo>
                    <a:lnTo>
                      <a:pt x="291" y="150"/>
                    </a:lnTo>
                    <a:lnTo>
                      <a:pt x="289" y="152"/>
                    </a:lnTo>
                    <a:lnTo>
                      <a:pt x="286" y="152"/>
                    </a:lnTo>
                    <a:lnTo>
                      <a:pt x="283" y="153"/>
                    </a:lnTo>
                    <a:lnTo>
                      <a:pt x="281" y="154"/>
                    </a:lnTo>
                    <a:lnTo>
                      <a:pt x="278" y="154"/>
                    </a:lnTo>
                    <a:lnTo>
                      <a:pt x="275" y="155"/>
                    </a:lnTo>
                    <a:lnTo>
                      <a:pt x="273" y="155"/>
                    </a:lnTo>
                    <a:lnTo>
                      <a:pt x="271" y="156"/>
                    </a:lnTo>
                    <a:lnTo>
                      <a:pt x="268" y="157"/>
                    </a:lnTo>
                    <a:lnTo>
                      <a:pt x="267" y="159"/>
                    </a:lnTo>
                    <a:lnTo>
                      <a:pt x="266" y="160"/>
                    </a:lnTo>
                    <a:lnTo>
                      <a:pt x="265" y="162"/>
                    </a:lnTo>
                    <a:lnTo>
                      <a:pt x="264" y="163"/>
                    </a:lnTo>
                    <a:lnTo>
                      <a:pt x="263" y="165"/>
                    </a:lnTo>
                    <a:lnTo>
                      <a:pt x="262" y="168"/>
                    </a:lnTo>
                    <a:lnTo>
                      <a:pt x="260" y="169"/>
                    </a:lnTo>
                    <a:lnTo>
                      <a:pt x="259" y="171"/>
                    </a:lnTo>
                    <a:lnTo>
                      <a:pt x="259" y="173"/>
                    </a:lnTo>
                    <a:lnTo>
                      <a:pt x="258" y="176"/>
                    </a:lnTo>
                    <a:lnTo>
                      <a:pt x="258" y="178"/>
                    </a:lnTo>
                    <a:lnTo>
                      <a:pt x="257" y="180"/>
                    </a:lnTo>
                    <a:lnTo>
                      <a:pt x="257" y="183"/>
                    </a:lnTo>
                    <a:lnTo>
                      <a:pt x="256" y="184"/>
                    </a:lnTo>
                    <a:lnTo>
                      <a:pt x="256" y="186"/>
                    </a:lnTo>
                    <a:lnTo>
                      <a:pt x="255" y="188"/>
                    </a:lnTo>
                    <a:lnTo>
                      <a:pt x="255" y="191"/>
                    </a:lnTo>
                    <a:lnTo>
                      <a:pt x="253" y="193"/>
                    </a:lnTo>
                    <a:lnTo>
                      <a:pt x="252" y="195"/>
                    </a:lnTo>
                    <a:lnTo>
                      <a:pt x="252" y="197"/>
                    </a:lnTo>
                    <a:lnTo>
                      <a:pt x="251" y="199"/>
                    </a:lnTo>
                    <a:lnTo>
                      <a:pt x="250" y="200"/>
                    </a:lnTo>
                    <a:lnTo>
                      <a:pt x="249" y="202"/>
                    </a:lnTo>
                    <a:lnTo>
                      <a:pt x="248" y="203"/>
                    </a:lnTo>
                    <a:lnTo>
                      <a:pt x="247" y="205"/>
                    </a:lnTo>
                    <a:lnTo>
                      <a:pt x="245" y="206"/>
                    </a:lnTo>
                    <a:lnTo>
                      <a:pt x="244" y="207"/>
                    </a:lnTo>
                    <a:lnTo>
                      <a:pt x="242" y="208"/>
                    </a:lnTo>
                    <a:lnTo>
                      <a:pt x="241" y="208"/>
                    </a:lnTo>
                    <a:lnTo>
                      <a:pt x="238" y="209"/>
                    </a:lnTo>
                    <a:lnTo>
                      <a:pt x="236" y="209"/>
                    </a:lnTo>
                    <a:lnTo>
                      <a:pt x="100" y="220"/>
                    </a:lnTo>
                    <a:lnTo>
                      <a:pt x="98" y="220"/>
                    </a:lnTo>
                    <a:lnTo>
                      <a:pt x="96" y="220"/>
                    </a:lnTo>
                    <a:lnTo>
                      <a:pt x="93" y="220"/>
                    </a:lnTo>
                    <a:lnTo>
                      <a:pt x="92" y="220"/>
                    </a:lnTo>
                    <a:lnTo>
                      <a:pt x="90" y="220"/>
                    </a:lnTo>
                    <a:lnTo>
                      <a:pt x="89" y="220"/>
                    </a:lnTo>
                    <a:lnTo>
                      <a:pt x="86" y="220"/>
                    </a:lnTo>
                    <a:lnTo>
                      <a:pt x="85" y="220"/>
                    </a:lnTo>
                    <a:lnTo>
                      <a:pt x="83" y="218"/>
                    </a:lnTo>
                    <a:lnTo>
                      <a:pt x="82" y="218"/>
                    </a:lnTo>
                    <a:lnTo>
                      <a:pt x="81" y="218"/>
                    </a:lnTo>
                    <a:lnTo>
                      <a:pt x="79" y="217"/>
                    </a:lnTo>
                    <a:lnTo>
                      <a:pt x="78" y="217"/>
                    </a:lnTo>
                    <a:lnTo>
                      <a:pt x="77" y="216"/>
                    </a:lnTo>
                    <a:lnTo>
                      <a:pt x="76" y="216"/>
                    </a:lnTo>
                    <a:lnTo>
                      <a:pt x="75" y="215"/>
                    </a:lnTo>
                    <a:lnTo>
                      <a:pt x="75" y="214"/>
                    </a:lnTo>
                    <a:lnTo>
                      <a:pt x="74" y="214"/>
                    </a:lnTo>
                    <a:lnTo>
                      <a:pt x="73" y="213"/>
                    </a:lnTo>
                    <a:lnTo>
                      <a:pt x="73" y="211"/>
                    </a:lnTo>
                    <a:lnTo>
                      <a:pt x="71" y="211"/>
                    </a:lnTo>
                    <a:lnTo>
                      <a:pt x="70" y="210"/>
                    </a:lnTo>
                    <a:lnTo>
                      <a:pt x="70" y="209"/>
                    </a:lnTo>
                    <a:lnTo>
                      <a:pt x="70" y="208"/>
                    </a:lnTo>
                    <a:lnTo>
                      <a:pt x="69" y="207"/>
                    </a:lnTo>
                    <a:lnTo>
                      <a:pt x="69" y="206"/>
                    </a:lnTo>
                    <a:lnTo>
                      <a:pt x="69" y="205"/>
                    </a:lnTo>
                    <a:lnTo>
                      <a:pt x="68" y="203"/>
                    </a:lnTo>
                    <a:lnTo>
                      <a:pt x="68" y="201"/>
                    </a:lnTo>
                    <a:lnTo>
                      <a:pt x="68" y="200"/>
                    </a:lnTo>
                    <a:lnTo>
                      <a:pt x="68" y="199"/>
                    </a:lnTo>
                    <a:lnTo>
                      <a:pt x="68" y="198"/>
                    </a:lnTo>
                    <a:lnTo>
                      <a:pt x="67" y="190"/>
                    </a:lnTo>
                    <a:lnTo>
                      <a:pt x="67" y="183"/>
                    </a:lnTo>
                    <a:lnTo>
                      <a:pt x="67" y="176"/>
                    </a:lnTo>
                    <a:lnTo>
                      <a:pt x="66" y="170"/>
                    </a:lnTo>
                    <a:lnTo>
                      <a:pt x="64" y="163"/>
                    </a:lnTo>
                    <a:lnTo>
                      <a:pt x="64" y="157"/>
                    </a:lnTo>
                    <a:lnTo>
                      <a:pt x="63" y="150"/>
                    </a:lnTo>
                    <a:lnTo>
                      <a:pt x="62" y="145"/>
                    </a:lnTo>
                    <a:lnTo>
                      <a:pt x="60" y="139"/>
                    </a:lnTo>
                    <a:lnTo>
                      <a:pt x="59" y="133"/>
                    </a:lnTo>
                    <a:lnTo>
                      <a:pt x="58" y="127"/>
                    </a:lnTo>
                    <a:lnTo>
                      <a:pt x="55" y="123"/>
                    </a:lnTo>
                    <a:lnTo>
                      <a:pt x="54" y="117"/>
                    </a:lnTo>
                    <a:lnTo>
                      <a:pt x="52" y="112"/>
                    </a:lnTo>
                    <a:lnTo>
                      <a:pt x="50" y="107"/>
                    </a:lnTo>
                    <a:lnTo>
                      <a:pt x="47" y="102"/>
                    </a:lnTo>
                    <a:lnTo>
                      <a:pt x="45" y="97"/>
                    </a:lnTo>
                    <a:lnTo>
                      <a:pt x="43" y="93"/>
                    </a:lnTo>
                    <a:lnTo>
                      <a:pt x="40" y="88"/>
                    </a:lnTo>
                    <a:lnTo>
                      <a:pt x="38" y="84"/>
                    </a:lnTo>
                    <a:lnTo>
                      <a:pt x="35" y="80"/>
                    </a:lnTo>
                    <a:lnTo>
                      <a:pt x="32" y="76"/>
                    </a:lnTo>
                    <a:lnTo>
                      <a:pt x="29" y="72"/>
                    </a:lnTo>
                    <a:lnTo>
                      <a:pt x="26" y="68"/>
                    </a:lnTo>
                    <a:lnTo>
                      <a:pt x="23" y="64"/>
                    </a:lnTo>
                    <a:lnTo>
                      <a:pt x="21" y="59"/>
                    </a:lnTo>
                    <a:lnTo>
                      <a:pt x="17" y="56"/>
                    </a:lnTo>
                    <a:lnTo>
                      <a:pt x="14" y="53"/>
                    </a:lnTo>
                    <a:lnTo>
                      <a:pt x="10" y="49"/>
                    </a:lnTo>
                    <a:lnTo>
                      <a:pt x="7" y="46"/>
                    </a:lnTo>
                    <a:lnTo>
                      <a:pt x="3" y="41"/>
                    </a:lnTo>
                    <a:lnTo>
                      <a:pt x="0" y="38"/>
                    </a:lnTo>
                  </a:path>
                </a:pathLst>
              </a:custGeom>
              <a:noFill/>
              <a:ln w="0">
                <a:solidFill>
                  <a:srgbClr val="000000"/>
                </a:solidFill>
                <a:prstDash val="solid"/>
                <a:round/>
                <a:headEnd/>
                <a:tailEnd/>
              </a:ln>
            </p:spPr>
            <p:txBody>
              <a:bodyPr/>
              <a:lstStyle/>
              <a:p>
                <a:endParaRPr lang="en-GB"/>
              </a:p>
            </p:txBody>
          </p:sp>
          <p:sp>
            <p:nvSpPr>
              <p:cNvPr id="631" name="Freeform 544"/>
              <p:cNvSpPr>
                <a:spLocks/>
              </p:cNvSpPr>
              <p:nvPr/>
            </p:nvSpPr>
            <p:spPr bwMode="auto">
              <a:xfrm>
                <a:off x="3392" y="2133"/>
                <a:ext cx="629" cy="27"/>
              </a:xfrm>
              <a:custGeom>
                <a:avLst/>
                <a:gdLst>
                  <a:gd name="T0" fmla="*/ 15 w 1258"/>
                  <a:gd name="T1" fmla="*/ 13 h 53"/>
                  <a:gd name="T2" fmla="*/ 14 w 1258"/>
                  <a:gd name="T3" fmla="*/ 12 h 53"/>
                  <a:gd name="T4" fmla="*/ 13 w 1258"/>
                  <a:gd name="T5" fmla="*/ 10 h 53"/>
                  <a:gd name="T6" fmla="*/ 12 w 1258"/>
                  <a:gd name="T7" fmla="*/ 10 h 53"/>
                  <a:gd name="T8" fmla="*/ 11 w 1258"/>
                  <a:gd name="T9" fmla="*/ 9 h 53"/>
                  <a:gd name="T10" fmla="*/ 10 w 1258"/>
                  <a:gd name="T11" fmla="*/ 8 h 53"/>
                  <a:gd name="T12" fmla="*/ 10 w 1258"/>
                  <a:gd name="T13" fmla="*/ 7 h 53"/>
                  <a:gd name="T14" fmla="*/ 9 w 1258"/>
                  <a:gd name="T15" fmla="*/ 6 h 53"/>
                  <a:gd name="T16" fmla="*/ 7 w 1258"/>
                  <a:gd name="T17" fmla="*/ 5 h 53"/>
                  <a:gd name="T18" fmla="*/ 7 w 1258"/>
                  <a:gd name="T19" fmla="*/ 5 h 53"/>
                  <a:gd name="T20" fmla="*/ 6 w 1258"/>
                  <a:gd name="T21" fmla="*/ 4 h 53"/>
                  <a:gd name="T22" fmla="*/ 5 w 1258"/>
                  <a:gd name="T23" fmla="*/ 3 h 53"/>
                  <a:gd name="T24" fmla="*/ 4 w 1258"/>
                  <a:gd name="T25" fmla="*/ 3 h 53"/>
                  <a:gd name="T26" fmla="*/ 3 w 1258"/>
                  <a:gd name="T27" fmla="*/ 2 h 53"/>
                  <a:gd name="T28" fmla="*/ 1 w 1258"/>
                  <a:gd name="T29" fmla="*/ 2 h 53"/>
                  <a:gd name="T30" fmla="*/ 1 w 1258"/>
                  <a:gd name="T31" fmla="*/ 1 h 53"/>
                  <a:gd name="T32" fmla="*/ 315 w 1258"/>
                  <a:gd name="T33" fmla="*/ 0 h 53"/>
                  <a:gd name="T34" fmla="*/ 314 w 1258"/>
                  <a:gd name="T35" fmla="*/ 1 h 53"/>
                  <a:gd name="T36" fmla="*/ 314 w 1258"/>
                  <a:gd name="T37" fmla="*/ 2 h 53"/>
                  <a:gd name="T38" fmla="*/ 313 w 1258"/>
                  <a:gd name="T39" fmla="*/ 3 h 53"/>
                  <a:gd name="T40" fmla="*/ 312 w 1258"/>
                  <a:gd name="T41" fmla="*/ 3 h 53"/>
                  <a:gd name="T42" fmla="*/ 311 w 1258"/>
                  <a:gd name="T43" fmla="*/ 4 h 53"/>
                  <a:gd name="T44" fmla="*/ 311 w 1258"/>
                  <a:gd name="T45" fmla="*/ 5 h 53"/>
                  <a:gd name="T46" fmla="*/ 310 w 1258"/>
                  <a:gd name="T47" fmla="*/ 5 h 53"/>
                  <a:gd name="T48" fmla="*/ 310 w 1258"/>
                  <a:gd name="T49" fmla="*/ 6 h 53"/>
                  <a:gd name="T50" fmla="*/ 309 w 1258"/>
                  <a:gd name="T51" fmla="*/ 7 h 53"/>
                  <a:gd name="T52" fmla="*/ 309 w 1258"/>
                  <a:gd name="T53" fmla="*/ 8 h 53"/>
                  <a:gd name="T54" fmla="*/ 308 w 1258"/>
                  <a:gd name="T55" fmla="*/ 9 h 53"/>
                  <a:gd name="T56" fmla="*/ 307 w 1258"/>
                  <a:gd name="T57" fmla="*/ 10 h 53"/>
                  <a:gd name="T58" fmla="*/ 307 w 1258"/>
                  <a:gd name="T59" fmla="*/ 10 h 53"/>
                  <a:gd name="T60" fmla="*/ 307 w 1258"/>
                  <a:gd name="T61" fmla="*/ 11 h 53"/>
                  <a:gd name="T62" fmla="*/ 306 w 1258"/>
                  <a:gd name="T63" fmla="*/ 12 h 53"/>
                  <a:gd name="T64" fmla="*/ 306 w 1258"/>
                  <a:gd name="T65" fmla="*/ 13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8"/>
                  <a:gd name="T100" fmla="*/ 0 h 53"/>
                  <a:gd name="T101" fmla="*/ 1258 w 1258"/>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8" h="53">
                    <a:moveTo>
                      <a:pt x="64" y="53"/>
                    </a:moveTo>
                    <a:lnTo>
                      <a:pt x="61" y="50"/>
                    </a:lnTo>
                    <a:lnTo>
                      <a:pt x="59" y="47"/>
                    </a:lnTo>
                    <a:lnTo>
                      <a:pt x="58" y="45"/>
                    </a:lnTo>
                    <a:lnTo>
                      <a:pt x="55" y="42"/>
                    </a:lnTo>
                    <a:lnTo>
                      <a:pt x="53" y="40"/>
                    </a:lnTo>
                    <a:lnTo>
                      <a:pt x="52" y="39"/>
                    </a:lnTo>
                    <a:lnTo>
                      <a:pt x="50" y="37"/>
                    </a:lnTo>
                    <a:lnTo>
                      <a:pt x="47" y="34"/>
                    </a:lnTo>
                    <a:lnTo>
                      <a:pt x="46" y="33"/>
                    </a:lnTo>
                    <a:lnTo>
                      <a:pt x="44" y="31"/>
                    </a:lnTo>
                    <a:lnTo>
                      <a:pt x="43" y="29"/>
                    </a:lnTo>
                    <a:lnTo>
                      <a:pt x="41" y="27"/>
                    </a:lnTo>
                    <a:lnTo>
                      <a:pt x="39" y="25"/>
                    </a:lnTo>
                    <a:lnTo>
                      <a:pt x="37" y="24"/>
                    </a:lnTo>
                    <a:lnTo>
                      <a:pt x="35" y="23"/>
                    </a:lnTo>
                    <a:lnTo>
                      <a:pt x="34" y="20"/>
                    </a:lnTo>
                    <a:lnTo>
                      <a:pt x="31" y="19"/>
                    </a:lnTo>
                    <a:lnTo>
                      <a:pt x="30" y="18"/>
                    </a:lnTo>
                    <a:lnTo>
                      <a:pt x="28" y="17"/>
                    </a:lnTo>
                    <a:lnTo>
                      <a:pt x="26" y="16"/>
                    </a:lnTo>
                    <a:lnTo>
                      <a:pt x="24" y="15"/>
                    </a:lnTo>
                    <a:lnTo>
                      <a:pt x="22" y="12"/>
                    </a:lnTo>
                    <a:lnTo>
                      <a:pt x="20" y="11"/>
                    </a:lnTo>
                    <a:lnTo>
                      <a:pt x="19" y="10"/>
                    </a:lnTo>
                    <a:lnTo>
                      <a:pt x="16" y="9"/>
                    </a:lnTo>
                    <a:lnTo>
                      <a:pt x="14" y="9"/>
                    </a:lnTo>
                    <a:lnTo>
                      <a:pt x="12" y="8"/>
                    </a:lnTo>
                    <a:lnTo>
                      <a:pt x="9" y="7"/>
                    </a:lnTo>
                    <a:lnTo>
                      <a:pt x="7" y="6"/>
                    </a:lnTo>
                    <a:lnTo>
                      <a:pt x="6" y="4"/>
                    </a:lnTo>
                    <a:lnTo>
                      <a:pt x="2" y="3"/>
                    </a:lnTo>
                    <a:lnTo>
                      <a:pt x="0" y="2"/>
                    </a:lnTo>
                    <a:lnTo>
                      <a:pt x="1258" y="0"/>
                    </a:lnTo>
                    <a:lnTo>
                      <a:pt x="1256" y="1"/>
                    </a:lnTo>
                    <a:lnTo>
                      <a:pt x="1255" y="3"/>
                    </a:lnTo>
                    <a:lnTo>
                      <a:pt x="1254" y="4"/>
                    </a:lnTo>
                    <a:lnTo>
                      <a:pt x="1253" y="6"/>
                    </a:lnTo>
                    <a:lnTo>
                      <a:pt x="1250" y="7"/>
                    </a:lnTo>
                    <a:lnTo>
                      <a:pt x="1249" y="9"/>
                    </a:lnTo>
                    <a:lnTo>
                      <a:pt x="1248" y="10"/>
                    </a:lnTo>
                    <a:lnTo>
                      <a:pt x="1247" y="11"/>
                    </a:lnTo>
                    <a:lnTo>
                      <a:pt x="1246" y="14"/>
                    </a:lnTo>
                    <a:lnTo>
                      <a:pt x="1244" y="15"/>
                    </a:lnTo>
                    <a:lnTo>
                      <a:pt x="1243" y="16"/>
                    </a:lnTo>
                    <a:lnTo>
                      <a:pt x="1242" y="18"/>
                    </a:lnTo>
                    <a:lnTo>
                      <a:pt x="1241" y="19"/>
                    </a:lnTo>
                    <a:lnTo>
                      <a:pt x="1240" y="20"/>
                    </a:lnTo>
                    <a:lnTo>
                      <a:pt x="1239" y="23"/>
                    </a:lnTo>
                    <a:lnTo>
                      <a:pt x="1238" y="24"/>
                    </a:lnTo>
                    <a:lnTo>
                      <a:pt x="1236" y="26"/>
                    </a:lnTo>
                    <a:lnTo>
                      <a:pt x="1235" y="27"/>
                    </a:lnTo>
                    <a:lnTo>
                      <a:pt x="1234" y="29"/>
                    </a:lnTo>
                    <a:lnTo>
                      <a:pt x="1233" y="31"/>
                    </a:lnTo>
                    <a:lnTo>
                      <a:pt x="1232" y="32"/>
                    </a:lnTo>
                    <a:lnTo>
                      <a:pt x="1231" y="34"/>
                    </a:lnTo>
                    <a:lnTo>
                      <a:pt x="1229" y="35"/>
                    </a:lnTo>
                    <a:lnTo>
                      <a:pt x="1228" y="37"/>
                    </a:lnTo>
                    <a:lnTo>
                      <a:pt x="1228" y="39"/>
                    </a:lnTo>
                    <a:lnTo>
                      <a:pt x="1227" y="40"/>
                    </a:lnTo>
                    <a:lnTo>
                      <a:pt x="1226" y="42"/>
                    </a:lnTo>
                    <a:lnTo>
                      <a:pt x="1225" y="44"/>
                    </a:lnTo>
                    <a:lnTo>
                      <a:pt x="1224" y="46"/>
                    </a:lnTo>
                    <a:lnTo>
                      <a:pt x="1224" y="47"/>
                    </a:lnTo>
                    <a:lnTo>
                      <a:pt x="1223" y="49"/>
                    </a:lnTo>
                    <a:lnTo>
                      <a:pt x="1221" y="50"/>
                    </a:lnTo>
                    <a:lnTo>
                      <a:pt x="64" y="53"/>
                    </a:lnTo>
                  </a:path>
                </a:pathLst>
              </a:custGeom>
              <a:noFill/>
              <a:ln w="0">
                <a:solidFill>
                  <a:srgbClr val="000000"/>
                </a:solidFill>
                <a:prstDash val="solid"/>
                <a:round/>
                <a:headEnd/>
                <a:tailEnd/>
              </a:ln>
            </p:spPr>
            <p:txBody>
              <a:bodyPr/>
              <a:lstStyle/>
              <a:p>
                <a:endParaRPr lang="en-GB"/>
              </a:p>
            </p:txBody>
          </p:sp>
          <p:sp>
            <p:nvSpPr>
              <p:cNvPr id="632" name="Freeform 545"/>
              <p:cNvSpPr>
                <a:spLocks/>
              </p:cNvSpPr>
              <p:nvPr/>
            </p:nvSpPr>
            <p:spPr bwMode="auto">
              <a:xfrm>
                <a:off x="3437" y="2185"/>
                <a:ext cx="553" cy="57"/>
              </a:xfrm>
              <a:custGeom>
                <a:avLst/>
                <a:gdLst>
                  <a:gd name="T0" fmla="*/ 1 w 1106"/>
                  <a:gd name="T1" fmla="*/ 1 h 114"/>
                  <a:gd name="T2" fmla="*/ 4 w 1106"/>
                  <a:gd name="T3" fmla="*/ 0 h 114"/>
                  <a:gd name="T4" fmla="*/ 6 w 1106"/>
                  <a:gd name="T5" fmla="*/ 0 h 114"/>
                  <a:gd name="T6" fmla="*/ 9 w 1106"/>
                  <a:gd name="T7" fmla="*/ 1 h 114"/>
                  <a:gd name="T8" fmla="*/ 11 w 1106"/>
                  <a:gd name="T9" fmla="*/ 1 h 114"/>
                  <a:gd name="T10" fmla="*/ 13 w 1106"/>
                  <a:gd name="T11" fmla="*/ 2 h 114"/>
                  <a:gd name="T12" fmla="*/ 15 w 1106"/>
                  <a:gd name="T13" fmla="*/ 3 h 114"/>
                  <a:gd name="T14" fmla="*/ 17 w 1106"/>
                  <a:gd name="T15" fmla="*/ 4 h 114"/>
                  <a:gd name="T16" fmla="*/ 19 w 1106"/>
                  <a:gd name="T17" fmla="*/ 6 h 114"/>
                  <a:gd name="T18" fmla="*/ 20 w 1106"/>
                  <a:gd name="T19" fmla="*/ 7 h 114"/>
                  <a:gd name="T20" fmla="*/ 22 w 1106"/>
                  <a:gd name="T21" fmla="*/ 9 h 114"/>
                  <a:gd name="T22" fmla="*/ 277 w 1106"/>
                  <a:gd name="T23" fmla="*/ 9 h 114"/>
                  <a:gd name="T24" fmla="*/ 277 w 1106"/>
                  <a:gd name="T25" fmla="*/ 10 h 114"/>
                  <a:gd name="T26" fmla="*/ 276 w 1106"/>
                  <a:gd name="T27" fmla="*/ 11 h 114"/>
                  <a:gd name="T28" fmla="*/ 276 w 1106"/>
                  <a:gd name="T29" fmla="*/ 13 h 114"/>
                  <a:gd name="T30" fmla="*/ 276 w 1106"/>
                  <a:gd name="T31" fmla="*/ 14 h 114"/>
                  <a:gd name="T32" fmla="*/ 276 w 1106"/>
                  <a:gd name="T33" fmla="*/ 15 h 114"/>
                  <a:gd name="T34" fmla="*/ 276 w 1106"/>
                  <a:gd name="T35" fmla="*/ 17 h 114"/>
                  <a:gd name="T36" fmla="*/ 276 w 1106"/>
                  <a:gd name="T37" fmla="*/ 18 h 114"/>
                  <a:gd name="T38" fmla="*/ 276 w 1106"/>
                  <a:gd name="T39" fmla="*/ 20 h 114"/>
                  <a:gd name="T40" fmla="*/ 276 w 1106"/>
                  <a:gd name="T41" fmla="*/ 21 h 114"/>
                  <a:gd name="T42" fmla="*/ 276 w 1106"/>
                  <a:gd name="T43" fmla="*/ 23 h 114"/>
                  <a:gd name="T44" fmla="*/ 275 w 1106"/>
                  <a:gd name="T45" fmla="*/ 23 h 114"/>
                  <a:gd name="T46" fmla="*/ 275 w 1106"/>
                  <a:gd name="T47" fmla="*/ 24 h 114"/>
                  <a:gd name="T48" fmla="*/ 275 w 1106"/>
                  <a:gd name="T49" fmla="*/ 25 h 114"/>
                  <a:gd name="T50" fmla="*/ 274 w 1106"/>
                  <a:gd name="T51" fmla="*/ 26 h 114"/>
                  <a:gd name="T52" fmla="*/ 273 w 1106"/>
                  <a:gd name="T53" fmla="*/ 26 h 114"/>
                  <a:gd name="T54" fmla="*/ 273 w 1106"/>
                  <a:gd name="T55" fmla="*/ 26 h 114"/>
                  <a:gd name="T56" fmla="*/ 272 w 1106"/>
                  <a:gd name="T57" fmla="*/ 27 h 114"/>
                  <a:gd name="T58" fmla="*/ 271 w 1106"/>
                  <a:gd name="T59" fmla="*/ 27 h 114"/>
                  <a:gd name="T60" fmla="*/ 270 w 1106"/>
                  <a:gd name="T61" fmla="*/ 27 h 114"/>
                  <a:gd name="T62" fmla="*/ 7 w 1106"/>
                  <a:gd name="T63" fmla="*/ 29 h 114"/>
                  <a:gd name="T64" fmla="*/ 7 w 1106"/>
                  <a:gd name="T65" fmla="*/ 29 h 114"/>
                  <a:gd name="T66" fmla="*/ 6 w 1106"/>
                  <a:gd name="T67" fmla="*/ 28 h 114"/>
                  <a:gd name="T68" fmla="*/ 5 w 1106"/>
                  <a:gd name="T69" fmla="*/ 28 h 114"/>
                  <a:gd name="T70" fmla="*/ 5 w 1106"/>
                  <a:gd name="T71" fmla="*/ 27 h 114"/>
                  <a:gd name="T72" fmla="*/ 4 w 1106"/>
                  <a:gd name="T73" fmla="*/ 26 h 114"/>
                  <a:gd name="T74" fmla="*/ 4 w 1106"/>
                  <a:gd name="T75" fmla="*/ 25 h 114"/>
                  <a:gd name="T76" fmla="*/ 4 w 1106"/>
                  <a:gd name="T77" fmla="*/ 24 h 114"/>
                  <a:gd name="T78" fmla="*/ 3 w 1106"/>
                  <a:gd name="T79" fmla="*/ 23 h 114"/>
                  <a:gd name="T80" fmla="*/ 3 w 1106"/>
                  <a:gd name="T81" fmla="*/ 22 h 114"/>
                  <a:gd name="T82" fmla="*/ 3 w 1106"/>
                  <a:gd name="T83" fmla="*/ 21 h 114"/>
                  <a:gd name="T84" fmla="*/ 3 w 1106"/>
                  <a:gd name="T85" fmla="*/ 19 h 114"/>
                  <a:gd name="T86" fmla="*/ 3 w 1106"/>
                  <a:gd name="T87" fmla="*/ 17 h 114"/>
                  <a:gd name="T88" fmla="*/ 3 w 1106"/>
                  <a:gd name="T89" fmla="*/ 14 h 114"/>
                  <a:gd name="T90" fmla="*/ 3 w 1106"/>
                  <a:gd name="T91" fmla="*/ 13 h 114"/>
                  <a:gd name="T92" fmla="*/ 3 w 1106"/>
                  <a:gd name="T93" fmla="*/ 11 h 114"/>
                  <a:gd name="T94" fmla="*/ 2 w 1106"/>
                  <a:gd name="T95" fmla="*/ 9 h 114"/>
                  <a:gd name="T96" fmla="*/ 2 w 1106"/>
                  <a:gd name="T97" fmla="*/ 7 h 114"/>
                  <a:gd name="T98" fmla="*/ 1 w 1106"/>
                  <a:gd name="T99" fmla="*/ 5 h 114"/>
                  <a:gd name="T100" fmla="*/ 1 w 1106"/>
                  <a:gd name="T101" fmla="*/ 3 h 114"/>
                  <a:gd name="T102" fmla="*/ 0 w 1106"/>
                  <a:gd name="T103" fmla="*/ 1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6"/>
                  <a:gd name="T157" fmla="*/ 0 h 114"/>
                  <a:gd name="T158" fmla="*/ 1106 w 1106"/>
                  <a:gd name="T159" fmla="*/ 114 h 11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6" h="114">
                    <a:moveTo>
                      <a:pt x="0" y="2"/>
                    </a:moveTo>
                    <a:lnTo>
                      <a:pt x="4" y="2"/>
                    </a:lnTo>
                    <a:lnTo>
                      <a:pt x="7" y="2"/>
                    </a:lnTo>
                    <a:lnTo>
                      <a:pt x="10" y="0"/>
                    </a:lnTo>
                    <a:lnTo>
                      <a:pt x="13" y="0"/>
                    </a:lnTo>
                    <a:lnTo>
                      <a:pt x="16" y="0"/>
                    </a:lnTo>
                    <a:lnTo>
                      <a:pt x="20" y="0"/>
                    </a:lnTo>
                    <a:lnTo>
                      <a:pt x="23" y="0"/>
                    </a:lnTo>
                    <a:lnTo>
                      <a:pt x="25" y="0"/>
                    </a:lnTo>
                    <a:lnTo>
                      <a:pt x="29" y="2"/>
                    </a:lnTo>
                    <a:lnTo>
                      <a:pt x="32" y="2"/>
                    </a:lnTo>
                    <a:lnTo>
                      <a:pt x="35" y="2"/>
                    </a:lnTo>
                    <a:lnTo>
                      <a:pt x="38" y="3"/>
                    </a:lnTo>
                    <a:lnTo>
                      <a:pt x="40" y="3"/>
                    </a:lnTo>
                    <a:lnTo>
                      <a:pt x="44" y="4"/>
                    </a:lnTo>
                    <a:lnTo>
                      <a:pt x="46" y="5"/>
                    </a:lnTo>
                    <a:lnTo>
                      <a:pt x="50" y="6"/>
                    </a:lnTo>
                    <a:lnTo>
                      <a:pt x="52" y="7"/>
                    </a:lnTo>
                    <a:lnTo>
                      <a:pt x="55" y="8"/>
                    </a:lnTo>
                    <a:lnTo>
                      <a:pt x="58" y="10"/>
                    </a:lnTo>
                    <a:lnTo>
                      <a:pt x="61" y="11"/>
                    </a:lnTo>
                    <a:lnTo>
                      <a:pt x="63" y="12"/>
                    </a:lnTo>
                    <a:lnTo>
                      <a:pt x="66" y="14"/>
                    </a:lnTo>
                    <a:lnTo>
                      <a:pt x="69" y="15"/>
                    </a:lnTo>
                    <a:lnTo>
                      <a:pt x="71" y="18"/>
                    </a:lnTo>
                    <a:lnTo>
                      <a:pt x="74" y="19"/>
                    </a:lnTo>
                    <a:lnTo>
                      <a:pt x="76" y="21"/>
                    </a:lnTo>
                    <a:lnTo>
                      <a:pt x="78" y="23"/>
                    </a:lnTo>
                    <a:lnTo>
                      <a:pt x="81" y="26"/>
                    </a:lnTo>
                    <a:lnTo>
                      <a:pt x="83" y="28"/>
                    </a:lnTo>
                    <a:lnTo>
                      <a:pt x="85" y="30"/>
                    </a:lnTo>
                    <a:lnTo>
                      <a:pt x="88" y="34"/>
                    </a:lnTo>
                    <a:lnTo>
                      <a:pt x="90" y="36"/>
                    </a:lnTo>
                    <a:lnTo>
                      <a:pt x="1106" y="29"/>
                    </a:lnTo>
                    <a:lnTo>
                      <a:pt x="1106" y="30"/>
                    </a:lnTo>
                    <a:lnTo>
                      <a:pt x="1105" y="33"/>
                    </a:lnTo>
                    <a:lnTo>
                      <a:pt x="1105" y="35"/>
                    </a:lnTo>
                    <a:lnTo>
                      <a:pt x="1105" y="36"/>
                    </a:lnTo>
                    <a:lnTo>
                      <a:pt x="1105" y="38"/>
                    </a:lnTo>
                    <a:lnTo>
                      <a:pt x="1105" y="41"/>
                    </a:lnTo>
                    <a:lnTo>
                      <a:pt x="1104" y="42"/>
                    </a:lnTo>
                    <a:lnTo>
                      <a:pt x="1104" y="44"/>
                    </a:lnTo>
                    <a:lnTo>
                      <a:pt x="1104" y="46"/>
                    </a:lnTo>
                    <a:lnTo>
                      <a:pt x="1104" y="48"/>
                    </a:lnTo>
                    <a:lnTo>
                      <a:pt x="1104" y="50"/>
                    </a:lnTo>
                    <a:lnTo>
                      <a:pt x="1104" y="51"/>
                    </a:lnTo>
                    <a:lnTo>
                      <a:pt x="1103" y="53"/>
                    </a:lnTo>
                    <a:lnTo>
                      <a:pt x="1103" y="56"/>
                    </a:lnTo>
                    <a:lnTo>
                      <a:pt x="1103" y="57"/>
                    </a:lnTo>
                    <a:lnTo>
                      <a:pt x="1103" y="59"/>
                    </a:lnTo>
                    <a:lnTo>
                      <a:pt x="1103" y="61"/>
                    </a:lnTo>
                    <a:lnTo>
                      <a:pt x="1103" y="63"/>
                    </a:lnTo>
                    <a:lnTo>
                      <a:pt x="1103" y="65"/>
                    </a:lnTo>
                    <a:lnTo>
                      <a:pt x="1103" y="67"/>
                    </a:lnTo>
                    <a:lnTo>
                      <a:pt x="1103" y="68"/>
                    </a:lnTo>
                    <a:lnTo>
                      <a:pt x="1101" y="71"/>
                    </a:lnTo>
                    <a:lnTo>
                      <a:pt x="1101" y="72"/>
                    </a:lnTo>
                    <a:lnTo>
                      <a:pt x="1101" y="74"/>
                    </a:lnTo>
                    <a:lnTo>
                      <a:pt x="1101" y="76"/>
                    </a:lnTo>
                    <a:lnTo>
                      <a:pt x="1101" y="78"/>
                    </a:lnTo>
                    <a:lnTo>
                      <a:pt x="1101" y="80"/>
                    </a:lnTo>
                    <a:lnTo>
                      <a:pt x="1101" y="82"/>
                    </a:lnTo>
                    <a:lnTo>
                      <a:pt x="1101" y="83"/>
                    </a:lnTo>
                    <a:lnTo>
                      <a:pt x="1101" y="86"/>
                    </a:lnTo>
                    <a:lnTo>
                      <a:pt x="1101" y="88"/>
                    </a:lnTo>
                    <a:lnTo>
                      <a:pt x="1101" y="89"/>
                    </a:lnTo>
                    <a:lnTo>
                      <a:pt x="1101" y="90"/>
                    </a:lnTo>
                    <a:lnTo>
                      <a:pt x="1101" y="91"/>
                    </a:lnTo>
                    <a:lnTo>
                      <a:pt x="1100" y="92"/>
                    </a:lnTo>
                    <a:lnTo>
                      <a:pt x="1100" y="94"/>
                    </a:lnTo>
                    <a:lnTo>
                      <a:pt x="1100" y="95"/>
                    </a:lnTo>
                    <a:lnTo>
                      <a:pt x="1099" y="96"/>
                    </a:lnTo>
                    <a:lnTo>
                      <a:pt x="1098" y="97"/>
                    </a:lnTo>
                    <a:lnTo>
                      <a:pt x="1098" y="98"/>
                    </a:lnTo>
                    <a:lnTo>
                      <a:pt x="1097" y="98"/>
                    </a:lnTo>
                    <a:lnTo>
                      <a:pt x="1097" y="99"/>
                    </a:lnTo>
                    <a:lnTo>
                      <a:pt x="1096" y="99"/>
                    </a:lnTo>
                    <a:lnTo>
                      <a:pt x="1095" y="101"/>
                    </a:lnTo>
                    <a:lnTo>
                      <a:pt x="1093" y="101"/>
                    </a:lnTo>
                    <a:lnTo>
                      <a:pt x="1093" y="102"/>
                    </a:lnTo>
                    <a:lnTo>
                      <a:pt x="1092" y="102"/>
                    </a:lnTo>
                    <a:lnTo>
                      <a:pt x="1091" y="103"/>
                    </a:lnTo>
                    <a:lnTo>
                      <a:pt x="1090" y="103"/>
                    </a:lnTo>
                    <a:lnTo>
                      <a:pt x="1089" y="104"/>
                    </a:lnTo>
                    <a:lnTo>
                      <a:pt x="1088" y="104"/>
                    </a:lnTo>
                    <a:lnTo>
                      <a:pt x="1086" y="104"/>
                    </a:lnTo>
                    <a:lnTo>
                      <a:pt x="1085" y="105"/>
                    </a:lnTo>
                    <a:lnTo>
                      <a:pt x="1084" y="105"/>
                    </a:lnTo>
                    <a:lnTo>
                      <a:pt x="1083" y="105"/>
                    </a:lnTo>
                    <a:lnTo>
                      <a:pt x="1082" y="105"/>
                    </a:lnTo>
                    <a:lnTo>
                      <a:pt x="1081" y="105"/>
                    </a:lnTo>
                    <a:lnTo>
                      <a:pt x="1080" y="105"/>
                    </a:lnTo>
                    <a:lnTo>
                      <a:pt x="1078" y="106"/>
                    </a:lnTo>
                    <a:lnTo>
                      <a:pt x="1077" y="106"/>
                    </a:lnTo>
                    <a:lnTo>
                      <a:pt x="32" y="114"/>
                    </a:lnTo>
                    <a:lnTo>
                      <a:pt x="31" y="114"/>
                    </a:lnTo>
                    <a:lnTo>
                      <a:pt x="30" y="113"/>
                    </a:lnTo>
                    <a:lnTo>
                      <a:pt x="29" y="113"/>
                    </a:lnTo>
                    <a:lnTo>
                      <a:pt x="28" y="113"/>
                    </a:lnTo>
                    <a:lnTo>
                      <a:pt x="27" y="112"/>
                    </a:lnTo>
                    <a:lnTo>
                      <a:pt x="25" y="112"/>
                    </a:lnTo>
                    <a:lnTo>
                      <a:pt x="24" y="111"/>
                    </a:lnTo>
                    <a:lnTo>
                      <a:pt x="23" y="110"/>
                    </a:lnTo>
                    <a:lnTo>
                      <a:pt x="23" y="109"/>
                    </a:lnTo>
                    <a:lnTo>
                      <a:pt x="22" y="109"/>
                    </a:lnTo>
                    <a:lnTo>
                      <a:pt x="21" y="107"/>
                    </a:lnTo>
                    <a:lnTo>
                      <a:pt x="21" y="106"/>
                    </a:lnTo>
                    <a:lnTo>
                      <a:pt x="20" y="105"/>
                    </a:lnTo>
                    <a:lnTo>
                      <a:pt x="20" y="104"/>
                    </a:lnTo>
                    <a:lnTo>
                      <a:pt x="18" y="103"/>
                    </a:lnTo>
                    <a:lnTo>
                      <a:pt x="18" y="102"/>
                    </a:lnTo>
                    <a:lnTo>
                      <a:pt x="18" y="101"/>
                    </a:lnTo>
                    <a:lnTo>
                      <a:pt x="17" y="101"/>
                    </a:lnTo>
                    <a:lnTo>
                      <a:pt x="17" y="98"/>
                    </a:lnTo>
                    <a:lnTo>
                      <a:pt x="17" y="97"/>
                    </a:lnTo>
                    <a:lnTo>
                      <a:pt x="16" y="96"/>
                    </a:lnTo>
                    <a:lnTo>
                      <a:pt x="16" y="95"/>
                    </a:lnTo>
                    <a:lnTo>
                      <a:pt x="16" y="94"/>
                    </a:lnTo>
                    <a:lnTo>
                      <a:pt x="16" y="92"/>
                    </a:lnTo>
                    <a:lnTo>
                      <a:pt x="15" y="91"/>
                    </a:lnTo>
                    <a:lnTo>
                      <a:pt x="15" y="90"/>
                    </a:lnTo>
                    <a:lnTo>
                      <a:pt x="15" y="89"/>
                    </a:lnTo>
                    <a:lnTo>
                      <a:pt x="15" y="88"/>
                    </a:lnTo>
                    <a:lnTo>
                      <a:pt x="15" y="87"/>
                    </a:lnTo>
                    <a:lnTo>
                      <a:pt x="15" y="84"/>
                    </a:lnTo>
                    <a:lnTo>
                      <a:pt x="15" y="81"/>
                    </a:lnTo>
                    <a:lnTo>
                      <a:pt x="15" y="79"/>
                    </a:lnTo>
                    <a:lnTo>
                      <a:pt x="15" y="76"/>
                    </a:lnTo>
                    <a:lnTo>
                      <a:pt x="15" y="73"/>
                    </a:lnTo>
                    <a:lnTo>
                      <a:pt x="15" y="71"/>
                    </a:lnTo>
                    <a:lnTo>
                      <a:pt x="15" y="68"/>
                    </a:lnTo>
                    <a:lnTo>
                      <a:pt x="14" y="65"/>
                    </a:lnTo>
                    <a:lnTo>
                      <a:pt x="14" y="63"/>
                    </a:lnTo>
                    <a:lnTo>
                      <a:pt x="14" y="60"/>
                    </a:lnTo>
                    <a:lnTo>
                      <a:pt x="14" y="57"/>
                    </a:lnTo>
                    <a:lnTo>
                      <a:pt x="13" y="55"/>
                    </a:lnTo>
                    <a:lnTo>
                      <a:pt x="13" y="52"/>
                    </a:lnTo>
                    <a:lnTo>
                      <a:pt x="13" y="49"/>
                    </a:lnTo>
                    <a:lnTo>
                      <a:pt x="12" y="46"/>
                    </a:lnTo>
                    <a:lnTo>
                      <a:pt x="12" y="44"/>
                    </a:lnTo>
                    <a:lnTo>
                      <a:pt x="12" y="41"/>
                    </a:lnTo>
                    <a:lnTo>
                      <a:pt x="10" y="38"/>
                    </a:lnTo>
                    <a:lnTo>
                      <a:pt x="10" y="36"/>
                    </a:lnTo>
                    <a:lnTo>
                      <a:pt x="9" y="33"/>
                    </a:lnTo>
                    <a:lnTo>
                      <a:pt x="9" y="30"/>
                    </a:lnTo>
                    <a:lnTo>
                      <a:pt x="8" y="28"/>
                    </a:lnTo>
                    <a:lnTo>
                      <a:pt x="8" y="25"/>
                    </a:lnTo>
                    <a:lnTo>
                      <a:pt x="7" y="22"/>
                    </a:lnTo>
                    <a:lnTo>
                      <a:pt x="7" y="20"/>
                    </a:lnTo>
                    <a:lnTo>
                      <a:pt x="6" y="18"/>
                    </a:lnTo>
                    <a:lnTo>
                      <a:pt x="5" y="14"/>
                    </a:lnTo>
                    <a:lnTo>
                      <a:pt x="5" y="12"/>
                    </a:lnTo>
                    <a:lnTo>
                      <a:pt x="4" y="10"/>
                    </a:lnTo>
                    <a:lnTo>
                      <a:pt x="2" y="7"/>
                    </a:lnTo>
                    <a:lnTo>
                      <a:pt x="1" y="4"/>
                    </a:lnTo>
                    <a:lnTo>
                      <a:pt x="0" y="2"/>
                    </a:lnTo>
                  </a:path>
                </a:pathLst>
              </a:custGeom>
              <a:noFill/>
              <a:ln w="0">
                <a:solidFill>
                  <a:srgbClr val="000000"/>
                </a:solidFill>
                <a:prstDash val="solid"/>
                <a:round/>
                <a:headEnd/>
                <a:tailEnd/>
              </a:ln>
            </p:spPr>
            <p:txBody>
              <a:bodyPr/>
              <a:lstStyle/>
              <a:p>
                <a:endParaRPr lang="en-GB"/>
              </a:p>
            </p:txBody>
          </p:sp>
          <p:sp>
            <p:nvSpPr>
              <p:cNvPr id="633" name="Freeform 546"/>
              <p:cNvSpPr>
                <a:spLocks/>
              </p:cNvSpPr>
              <p:nvPr/>
            </p:nvSpPr>
            <p:spPr bwMode="auto">
              <a:xfrm>
                <a:off x="3027" y="2125"/>
                <a:ext cx="260" cy="105"/>
              </a:xfrm>
              <a:custGeom>
                <a:avLst/>
                <a:gdLst>
                  <a:gd name="T0" fmla="*/ 22 w 521"/>
                  <a:gd name="T1" fmla="*/ 0 h 211"/>
                  <a:gd name="T2" fmla="*/ 22 w 521"/>
                  <a:gd name="T3" fmla="*/ 1 h 211"/>
                  <a:gd name="T4" fmla="*/ 22 w 521"/>
                  <a:gd name="T5" fmla="*/ 2 h 211"/>
                  <a:gd name="T6" fmla="*/ 22 w 521"/>
                  <a:gd name="T7" fmla="*/ 3 h 211"/>
                  <a:gd name="T8" fmla="*/ 22 w 521"/>
                  <a:gd name="T9" fmla="*/ 3 h 211"/>
                  <a:gd name="T10" fmla="*/ 22 w 521"/>
                  <a:gd name="T11" fmla="*/ 4 h 211"/>
                  <a:gd name="T12" fmla="*/ 23 w 521"/>
                  <a:gd name="T13" fmla="*/ 5 h 211"/>
                  <a:gd name="T14" fmla="*/ 24 w 521"/>
                  <a:gd name="T15" fmla="*/ 5 h 211"/>
                  <a:gd name="T16" fmla="*/ 129 w 521"/>
                  <a:gd name="T17" fmla="*/ 5 h 211"/>
                  <a:gd name="T18" fmla="*/ 124 w 521"/>
                  <a:gd name="T19" fmla="*/ 8 h 211"/>
                  <a:gd name="T20" fmla="*/ 121 w 521"/>
                  <a:gd name="T21" fmla="*/ 10 h 211"/>
                  <a:gd name="T22" fmla="*/ 117 w 521"/>
                  <a:gd name="T23" fmla="*/ 14 h 211"/>
                  <a:gd name="T24" fmla="*/ 114 w 521"/>
                  <a:gd name="T25" fmla="*/ 17 h 211"/>
                  <a:gd name="T26" fmla="*/ 111 w 521"/>
                  <a:gd name="T27" fmla="*/ 22 h 211"/>
                  <a:gd name="T28" fmla="*/ 109 w 521"/>
                  <a:gd name="T29" fmla="*/ 26 h 211"/>
                  <a:gd name="T30" fmla="*/ 106 w 521"/>
                  <a:gd name="T31" fmla="*/ 31 h 211"/>
                  <a:gd name="T32" fmla="*/ 105 w 521"/>
                  <a:gd name="T33" fmla="*/ 36 h 211"/>
                  <a:gd name="T34" fmla="*/ 103 w 521"/>
                  <a:gd name="T35" fmla="*/ 40 h 211"/>
                  <a:gd name="T36" fmla="*/ 102 w 521"/>
                  <a:gd name="T37" fmla="*/ 45 h 211"/>
                  <a:gd name="T38" fmla="*/ 102 w 521"/>
                  <a:gd name="T39" fmla="*/ 48 h 211"/>
                  <a:gd name="T40" fmla="*/ 101 w 521"/>
                  <a:gd name="T41" fmla="*/ 49 h 211"/>
                  <a:gd name="T42" fmla="*/ 101 w 521"/>
                  <a:gd name="T43" fmla="*/ 50 h 211"/>
                  <a:gd name="T44" fmla="*/ 100 w 521"/>
                  <a:gd name="T45" fmla="*/ 50 h 211"/>
                  <a:gd name="T46" fmla="*/ 99 w 521"/>
                  <a:gd name="T47" fmla="*/ 51 h 211"/>
                  <a:gd name="T48" fmla="*/ 98 w 521"/>
                  <a:gd name="T49" fmla="*/ 52 h 211"/>
                  <a:gd name="T50" fmla="*/ 97 w 521"/>
                  <a:gd name="T51" fmla="*/ 52 h 211"/>
                  <a:gd name="T52" fmla="*/ 97 w 521"/>
                  <a:gd name="T53" fmla="*/ 52 h 211"/>
                  <a:gd name="T54" fmla="*/ 95 w 521"/>
                  <a:gd name="T55" fmla="*/ 52 h 211"/>
                  <a:gd name="T56" fmla="*/ 95 w 521"/>
                  <a:gd name="T57" fmla="*/ 52 h 211"/>
                  <a:gd name="T58" fmla="*/ 93 w 521"/>
                  <a:gd name="T59" fmla="*/ 52 h 211"/>
                  <a:gd name="T60" fmla="*/ 7 w 521"/>
                  <a:gd name="T61" fmla="*/ 39 h 211"/>
                  <a:gd name="T62" fmla="*/ 6 w 521"/>
                  <a:gd name="T63" fmla="*/ 39 h 211"/>
                  <a:gd name="T64" fmla="*/ 5 w 521"/>
                  <a:gd name="T65" fmla="*/ 39 h 211"/>
                  <a:gd name="T66" fmla="*/ 4 w 521"/>
                  <a:gd name="T67" fmla="*/ 39 h 211"/>
                  <a:gd name="T68" fmla="*/ 3 w 521"/>
                  <a:gd name="T69" fmla="*/ 38 h 211"/>
                  <a:gd name="T70" fmla="*/ 2 w 521"/>
                  <a:gd name="T71" fmla="*/ 38 h 211"/>
                  <a:gd name="T72" fmla="*/ 1 w 521"/>
                  <a:gd name="T73" fmla="*/ 37 h 211"/>
                  <a:gd name="T74" fmla="*/ 0 w 521"/>
                  <a:gd name="T75" fmla="*/ 37 h 211"/>
                  <a:gd name="T76" fmla="*/ 0 w 521"/>
                  <a:gd name="T77" fmla="*/ 36 h 211"/>
                  <a:gd name="T78" fmla="*/ 0 w 521"/>
                  <a:gd name="T79" fmla="*/ 35 h 211"/>
                  <a:gd name="T80" fmla="*/ 0 w 521"/>
                  <a:gd name="T81" fmla="*/ 34 h 211"/>
                  <a:gd name="T82" fmla="*/ 0 w 521"/>
                  <a:gd name="T83" fmla="*/ 13 h 211"/>
                  <a:gd name="T84" fmla="*/ 0 w 521"/>
                  <a:gd name="T85" fmla="*/ 12 h 211"/>
                  <a:gd name="T86" fmla="*/ 0 w 521"/>
                  <a:gd name="T87" fmla="*/ 12 h 211"/>
                  <a:gd name="T88" fmla="*/ 1 w 521"/>
                  <a:gd name="T89" fmla="*/ 11 h 211"/>
                  <a:gd name="T90" fmla="*/ 2 w 521"/>
                  <a:gd name="T91" fmla="*/ 10 h 211"/>
                  <a:gd name="T92" fmla="*/ 2 w 521"/>
                  <a:gd name="T93" fmla="*/ 10 h 211"/>
                  <a:gd name="T94" fmla="*/ 3 w 521"/>
                  <a:gd name="T95" fmla="*/ 9 h 211"/>
                  <a:gd name="T96" fmla="*/ 4 w 521"/>
                  <a:gd name="T97" fmla="*/ 8 h 211"/>
                  <a:gd name="T98" fmla="*/ 4 w 521"/>
                  <a:gd name="T99" fmla="*/ 8 h 211"/>
                  <a:gd name="T100" fmla="*/ 5 w 521"/>
                  <a:gd name="T101" fmla="*/ 8 h 2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1"/>
                  <a:gd name="T154" fmla="*/ 0 h 211"/>
                  <a:gd name="T155" fmla="*/ 521 w 521"/>
                  <a:gd name="T156" fmla="*/ 211 h 2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1" h="211">
                    <a:moveTo>
                      <a:pt x="92" y="0"/>
                    </a:moveTo>
                    <a:lnTo>
                      <a:pt x="91" y="2"/>
                    </a:lnTo>
                    <a:lnTo>
                      <a:pt x="91" y="3"/>
                    </a:lnTo>
                    <a:lnTo>
                      <a:pt x="90" y="4"/>
                    </a:lnTo>
                    <a:lnTo>
                      <a:pt x="90" y="5"/>
                    </a:lnTo>
                    <a:lnTo>
                      <a:pt x="90" y="6"/>
                    </a:lnTo>
                    <a:lnTo>
                      <a:pt x="88" y="7"/>
                    </a:lnTo>
                    <a:lnTo>
                      <a:pt x="88" y="9"/>
                    </a:lnTo>
                    <a:lnTo>
                      <a:pt x="88" y="10"/>
                    </a:lnTo>
                    <a:lnTo>
                      <a:pt x="88" y="11"/>
                    </a:lnTo>
                    <a:lnTo>
                      <a:pt x="88" y="12"/>
                    </a:lnTo>
                    <a:lnTo>
                      <a:pt x="88" y="13"/>
                    </a:lnTo>
                    <a:lnTo>
                      <a:pt x="88" y="14"/>
                    </a:lnTo>
                    <a:lnTo>
                      <a:pt x="88" y="15"/>
                    </a:lnTo>
                    <a:lnTo>
                      <a:pt x="90" y="15"/>
                    </a:lnTo>
                    <a:lnTo>
                      <a:pt x="90" y="17"/>
                    </a:lnTo>
                    <a:lnTo>
                      <a:pt x="91" y="18"/>
                    </a:lnTo>
                    <a:lnTo>
                      <a:pt x="91" y="19"/>
                    </a:lnTo>
                    <a:lnTo>
                      <a:pt x="92" y="19"/>
                    </a:lnTo>
                    <a:lnTo>
                      <a:pt x="92" y="20"/>
                    </a:lnTo>
                    <a:lnTo>
                      <a:pt x="93" y="20"/>
                    </a:lnTo>
                    <a:lnTo>
                      <a:pt x="94" y="21"/>
                    </a:lnTo>
                    <a:lnTo>
                      <a:pt x="95" y="21"/>
                    </a:lnTo>
                    <a:lnTo>
                      <a:pt x="97" y="21"/>
                    </a:lnTo>
                    <a:lnTo>
                      <a:pt x="98" y="21"/>
                    </a:lnTo>
                    <a:lnTo>
                      <a:pt x="521" y="20"/>
                    </a:lnTo>
                    <a:lnTo>
                      <a:pt x="516" y="22"/>
                    </a:lnTo>
                    <a:lnTo>
                      <a:pt x="510" y="25"/>
                    </a:lnTo>
                    <a:lnTo>
                      <a:pt x="504" y="28"/>
                    </a:lnTo>
                    <a:lnTo>
                      <a:pt x="499" y="32"/>
                    </a:lnTo>
                    <a:lnTo>
                      <a:pt x="494" y="35"/>
                    </a:lnTo>
                    <a:lnTo>
                      <a:pt x="489" y="38"/>
                    </a:lnTo>
                    <a:lnTo>
                      <a:pt x="484" y="42"/>
                    </a:lnTo>
                    <a:lnTo>
                      <a:pt x="479" y="47"/>
                    </a:lnTo>
                    <a:lnTo>
                      <a:pt x="474" y="51"/>
                    </a:lnTo>
                    <a:lnTo>
                      <a:pt x="470" y="56"/>
                    </a:lnTo>
                    <a:lnTo>
                      <a:pt x="465" y="60"/>
                    </a:lnTo>
                    <a:lnTo>
                      <a:pt x="462" y="66"/>
                    </a:lnTo>
                    <a:lnTo>
                      <a:pt x="457" y="71"/>
                    </a:lnTo>
                    <a:lnTo>
                      <a:pt x="454" y="76"/>
                    </a:lnTo>
                    <a:lnTo>
                      <a:pt x="449" y="82"/>
                    </a:lnTo>
                    <a:lnTo>
                      <a:pt x="446" y="88"/>
                    </a:lnTo>
                    <a:lnTo>
                      <a:pt x="442" y="94"/>
                    </a:lnTo>
                    <a:lnTo>
                      <a:pt x="439" y="101"/>
                    </a:lnTo>
                    <a:lnTo>
                      <a:pt x="436" y="106"/>
                    </a:lnTo>
                    <a:lnTo>
                      <a:pt x="433" y="112"/>
                    </a:lnTo>
                    <a:lnTo>
                      <a:pt x="429" y="119"/>
                    </a:lnTo>
                    <a:lnTo>
                      <a:pt x="427" y="125"/>
                    </a:lnTo>
                    <a:lnTo>
                      <a:pt x="425" y="132"/>
                    </a:lnTo>
                    <a:lnTo>
                      <a:pt x="423" y="138"/>
                    </a:lnTo>
                    <a:lnTo>
                      <a:pt x="420" y="144"/>
                    </a:lnTo>
                    <a:lnTo>
                      <a:pt x="418" y="150"/>
                    </a:lnTo>
                    <a:lnTo>
                      <a:pt x="416" y="157"/>
                    </a:lnTo>
                    <a:lnTo>
                      <a:pt x="415" y="163"/>
                    </a:lnTo>
                    <a:lnTo>
                      <a:pt x="412" y="170"/>
                    </a:lnTo>
                    <a:lnTo>
                      <a:pt x="411" y="176"/>
                    </a:lnTo>
                    <a:lnTo>
                      <a:pt x="410" y="182"/>
                    </a:lnTo>
                    <a:lnTo>
                      <a:pt x="409" y="188"/>
                    </a:lnTo>
                    <a:lnTo>
                      <a:pt x="409" y="189"/>
                    </a:lnTo>
                    <a:lnTo>
                      <a:pt x="408" y="192"/>
                    </a:lnTo>
                    <a:lnTo>
                      <a:pt x="408" y="193"/>
                    </a:lnTo>
                    <a:lnTo>
                      <a:pt x="406" y="195"/>
                    </a:lnTo>
                    <a:lnTo>
                      <a:pt x="406" y="196"/>
                    </a:lnTo>
                    <a:lnTo>
                      <a:pt x="405" y="197"/>
                    </a:lnTo>
                    <a:lnTo>
                      <a:pt x="405" y="199"/>
                    </a:lnTo>
                    <a:lnTo>
                      <a:pt x="404" y="200"/>
                    </a:lnTo>
                    <a:lnTo>
                      <a:pt x="403" y="201"/>
                    </a:lnTo>
                    <a:lnTo>
                      <a:pt x="403" y="202"/>
                    </a:lnTo>
                    <a:lnTo>
                      <a:pt x="402" y="203"/>
                    </a:lnTo>
                    <a:lnTo>
                      <a:pt x="401" y="204"/>
                    </a:lnTo>
                    <a:lnTo>
                      <a:pt x="400" y="205"/>
                    </a:lnTo>
                    <a:lnTo>
                      <a:pt x="398" y="207"/>
                    </a:lnTo>
                    <a:lnTo>
                      <a:pt x="397" y="207"/>
                    </a:lnTo>
                    <a:lnTo>
                      <a:pt x="396" y="208"/>
                    </a:lnTo>
                    <a:lnTo>
                      <a:pt x="395" y="209"/>
                    </a:lnTo>
                    <a:lnTo>
                      <a:pt x="394" y="209"/>
                    </a:lnTo>
                    <a:lnTo>
                      <a:pt x="393" y="210"/>
                    </a:lnTo>
                    <a:lnTo>
                      <a:pt x="391" y="210"/>
                    </a:lnTo>
                    <a:lnTo>
                      <a:pt x="390" y="210"/>
                    </a:lnTo>
                    <a:lnTo>
                      <a:pt x="389" y="211"/>
                    </a:lnTo>
                    <a:lnTo>
                      <a:pt x="388" y="211"/>
                    </a:lnTo>
                    <a:lnTo>
                      <a:pt x="387" y="211"/>
                    </a:lnTo>
                    <a:lnTo>
                      <a:pt x="386" y="211"/>
                    </a:lnTo>
                    <a:lnTo>
                      <a:pt x="383" y="211"/>
                    </a:lnTo>
                    <a:lnTo>
                      <a:pt x="382" y="211"/>
                    </a:lnTo>
                    <a:lnTo>
                      <a:pt x="381" y="211"/>
                    </a:lnTo>
                    <a:lnTo>
                      <a:pt x="380" y="211"/>
                    </a:lnTo>
                    <a:lnTo>
                      <a:pt x="378" y="211"/>
                    </a:lnTo>
                    <a:lnTo>
                      <a:pt x="376" y="211"/>
                    </a:lnTo>
                    <a:lnTo>
                      <a:pt x="375" y="211"/>
                    </a:lnTo>
                    <a:lnTo>
                      <a:pt x="33" y="161"/>
                    </a:lnTo>
                    <a:lnTo>
                      <a:pt x="32" y="161"/>
                    </a:lnTo>
                    <a:lnTo>
                      <a:pt x="31" y="159"/>
                    </a:lnTo>
                    <a:lnTo>
                      <a:pt x="30" y="159"/>
                    </a:lnTo>
                    <a:lnTo>
                      <a:pt x="27" y="159"/>
                    </a:lnTo>
                    <a:lnTo>
                      <a:pt x="26" y="159"/>
                    </a:lnTo>
                    <a:lnTo>
                      <a:pt x="25" y="158"/>
                    </a:lnTo>
                    <a:lnTo>
                      <a:pt x="23" y="158"/>
                    </a:lnTo>
                    <a:lnTo>
                      <a:pt x="22" y="158"/>
                    </a:lnTo>
                    <a:lnTo>
                      <a:pt x="20" y="157"/>
                    </a:lnTo>
                    <a:lnTo>
                      <a:pt x="19" y="157"/>
                    </a:lnTo>
                    <a:lnTo>
                      <a:pt x="17" y="156"/>
                    </a:lnTo>
                    <a:lnTo>
                      <a:pt x="16" y="156"/>
                    </a:lnTo>
                    <a:lnTo>
                      <a:pt x="15" y="155"/>
                    </a:lnTo>
                    <a:lnTo>
                      <a:pt x="14" y="155"/>
                    </a:lnTo>
                    <a:lnTo>
                      <a:pt x="12" y="154"/>
                    </a:lnTo>
                    <a:lnTo>
                      <a:pt x="11" y="154"/>
                    </a:lnTo>
                    <a:lnTo>
                      <a:pt x="10" y="152"/>
                    </a:lnTo>
                    <a:lnTo>
                      <a:pt x="9" y="151"/>
                    </a:lnTo>
                    <a:lnTo>
                      <a:pt x="8" y="151"/>
                    </a:lnTo>
                    <a:lnTo>
                      <a:pt x="7" y="150"/>
                    </a:lnTo>
                    <a:lnTo>
                      <a:pt x="6" y="149"/>
                    </a:lnTo>
                    <a:lnTo>
                      <a:pt x="4" y="149"/>
                    </a:lnTo>
                    <a:lnTo>
                      <a:pt x="3" y="148"/>
                    </a:lnTo>
                    <a:lnTo>
                      <a:pt x="3" y="147"/>
                    </a:lnTo>
                    <a:lnTo>
                      <a:pt x="2" y="146"/>
                    </a:lnTo>
                    <a:lnTo>
                      <a:pt x="2" y="144"/>
                    </a:lnTo>
                    <a:lnTo>
                      <a:pt x="1" y="143"/>
                    </a:lnTo>
                    <a:lnTo>
                      <a:pt x="1" y="142"/>
                    </a:lnTo>
                    <a:lnTo>
                      <a:pt x="0" y="141"/>
                    </a:lnTo>
                    <a:lnTo>
                      <a:pt x="0" y="140"/>
                    </a:lnTo>
                    <a:lnTo>
                      <a:pt x="0" y="139"/>
                    </a:lnTo>
                    <a:lnTo>
                      <a:pt x="0" y="138"/>
                    </a:lnTo>
                    <a:lnTo>
                      <a:pt x="1" y="56"/>
                    </a:lnTo>
                    <a:lnTo>
                      <a:pt x="1" y="55"/>
                    </a:lnTo>
                    <a:lnTo>
                      <a:pt x="2" y="53"/>
                    </a:lnTo>
                    <a:lnTo>
                      <a:pt x="2" y="52"/>
                    </a:lnTo>
                    <a:lnTo>
                      <a:pt x="2" y="51"/>
                    </a:lnTo>
                    <a:lnTo>
                      <a:pt x="2" y="50"/>
                    </a:lnTo>
                    <a:lnTo>
                      <a:pt x="2" y="49"/>
                    </a:lnTo>
                    <a:lnTo>
                      <a:pt x="3" y="49"/>
                    </a:lnTo>
                    <a:lnTo>
                      <a:pt x="3" y="48"/>
                    </a:lnTo>
                    <a:lnTo>
                      <a:pt x="4" y="47"/>
                    </a:lnTo>
                    <a:lnTo>
                      <a:pt x="6" y="45"/>
                    </a:lnTo>
                    <a:lnTo>
                      <a:pt x="6" y="44"/>
                    </a:lnTo>
                    <a:lnTo>
                      <a:pt x="7" y="43"/>
                    </a:lnTo>
                    <a:lnTo>
                      <a:pt x="8" y="42"/>
                    </a:lnTo>
                    <a:lnTo>
                      <a:pt x="9" y="42"/>
                    </a:lnTo>
                    <a:lnTo>
                      <a:pt x="9" y="41"/>
                    </a:lnTo>
                    <a:lnTo>
                      <a:pt x="10" y="40"/>
                    </a:lnTo>
                    <a:lnTo>
                      <a:pt x="11" y="40"/>
                    </a:lnTo>
                    <a:lnTo>
                      <a:pt x="11" y="38"/>
                    </a:lnTo>
                    <a:lnTo>
                      <a:pt x="12" y="38"/>
                    </a:lnTo>
                    <a:lnTo>
                      <a:pt x="14" y="37"/>
                    </a:lnTo>
                    <a:lnTo>
                      <a:pt x="15" y="37"/>
                    </a:lnTo>
                    <a:lnTo>
                      <a:pt x="15" y="36"/>
                    </a:lnTo>
                    <a:lnTo>
                      <a:pt x="16" y="35"/>
                    </a:lnTo>
                    <a:lnTo>
                      <a:pt x="17" y="35"/>
                    </a:lnTo>
                    <a:lnTo>
                      <a:pt x="18" y="34"/>
                    </a:lnTo>
                    <a:lnTo>
                      <a:pt x="19" y="34"/>
                    </a:lnTo>
                    <a:lnTo>
                      <a:pt x="19" y="33"/>
                    </a:lnTo>
                    <a:lnTo>
                      <a:pt x="20" y="33"/>
                    </a:lnTo>
                    <a:lnTo>
                      <a:pt x="22" y="32"/>
                    </a:lnTo>
                    <a:lnTo>
                      <a:pt x="92" y="0"/>
                    </a:lnTo>
                  </a:path>
                </a:pathLst>
              </a:custGeom>
              <a:noFill/>
              <a:ln w="0">
                <a:solidFill>
                  <a:srgbClr val="000000"/>
                </a:solidFill>
                <a:prstDash val="solid"/>
                <a:round/>
                <a:headEnd/>
                <a:tailEnd/>
              </a:ln>
            </p:spPr>
            <p:txBody>
              <a:bodyPr/>
              <a:lstStyle/>
              <a:p>
                <a:endParaRPr lang="en-GB"/>
              </a:p>
            </p:txBody>
          </p:sp>
          <p:sp>
            <p:nvSpPr>
              <p:cNvPr id="634" name="Freeform 547"/>
              <p:cNvSpPr>
                <a:spLocks/>
              </p:cNvSpPr>
              <p:nvPr/>
            </p:nvSpPr>
            <p:spPr bwMode="auto">
              <a:xfrm>
                <a:off x="3356" y="1890"/>
                <a:ext cx="568" cy="145"/>
              </a:xfrm>
              <a:custGeom>
                <a:avLst/>
                <a:gdLst>
                  <a:gd name="T0" fmla="*/ 0 w 1137"/>
                  <a:gd name="T1" fmla="*/ 62 h 289"/>
                  <a:gd name="T2" fmla="*/ 0 w 1137"/>
                  <a:gd name="T3" fmla="*/ 63 h 289"/>
                  <a:gd name="T4" fmla="*/ 0 w 1137"/>
                  <a:gd name="T5" fmla="*/ 65 h 289"/>
                  <a:gd name="T6" fmla="*/ 0 w 1137"/>
                  <a:gd name="T7" fmla="*/ 66 h 289"/>
                  <a:gd name="T8" fmla="*/ 0 w 1137"/>
                  <a:gd name="T9" fmla="*/ 67 h 289"/>
                  <a:gd name="T10" fmla="*/ 1 w 1137"/>
                  <a:gd name="T11" fmla="*/ 68 h 289"/>
                  <a:gd name="T12" fmla="*/ 2 w 1137"/>
                  <a:gd name="T13" fmla="*/ 69 h 289"/>
                  <a:gd name="T14" fmla="*/ 2 w 1137"/>
                  <a:gd name="T15" fmla="*/ 70 h 289"/>
                  <a:gd name="T16" fmla="*/ 4 w 1137"/>
                  <a:gd name="T17" fmla="*/ 71 h 289"/>
                  <a:gd name="T18" fmla="*/ 5 w 1137"/>
                  <a:gd name="T19" fmla="*/ 71 h 289"/>
                  <a:gd name="T20" fmla="*/ 6 w 1137"/>
                  <a:gd name="T21" fmla="*/ 71 h 289"/>
                  <a:gd name="T22" fmla="*/ 282 w 1137"/>
                  <a:gd name="T23" fmla="*/ 73 h 289"/>
                  <a:gd name="T24" fmla="*/ 282 w 1137"/>
                  <a:gd name="T25" fmla="*/ 72 h 289"/>
                  <a:gd name="T26" fmla="*/ 283 w 1137"/>
                  <a:gd name="T27" fmla="*/ 72 h 289"/>
                  <a:gd name="T28" fmla="*/ 284 w 1137"/>
                  <a:gd name="T29" fmla="*/ 71 h 289"/>
                  <a:gd name="T30" fmla="*/ 284 w 1137"/>
                  <a:gd name="T31" fmla="*/ 71 h 289"/>
                  <a:gd name="T32" fmla="*/ 284 w 1137"/>
                  <a:gd name="T33" fmla="*/ 70 h 289"/>
                  <a:gd name="T34" fmla="*/ 284 w 1137"/>
                  <a:gd name="T35" fmla="*/ 63 h 289"/>
                  <a:gd name="T36" fmla="*/ 284 w 1137"/>
                  <a:gd name="T37" fmla="*/ 62 h 289"/>
                  <a:gd name="T38" fmla="*/ 283 w 1137"/>
                  <a:gd name="T39" fmla="*/ 62 h 289"/>
                  <a:gd name="T40" fmla="*/ 283 w 1137"/>
                  <a:gd name="T41" fmla="*/ 61 h 289"/>
                  <a:gd name="T42" fmla="*/ 282 w 1137"/>
                  <a:gd name="T43" fmla="*/ 60 h 289"/>
                  <a:gd name="T44" fmla="*/ 282 w 1137"/>
                  <a:gd name="T45" fmla="*/ 60 h 289"/>
                  <a:gd name="T46" fmla="*/ 282 w 1137"/>
                  <a:gd name="T47" fmla="*/ 60 h 289"/>
                  <a:gd name="T48" fmla="*/ 279 w 1137"/>
                  <a:gd name="T49" fmla="*/ 57 h 289"/>
                  <a:gd name="T50" fmla="*/ 272 w 1137"/>
                  <a:gd name="T51" fmla="*/ 52 h 289"/>
                  <a:gd name="T52" fmla="*/ 265 w 1137"/>
                  <a:gd name="T53" fmla="*/ 46 h 289"/>
                  <a:gd name="T54" fmla="*/ 258 w 1137"/>
                  <a:gd name="T55" fmla="*/ 41 h 289"/>
                  <a:gd name="T56" fmla="*/ 251 w 1137"/>
                  <a:gd name="T57" fmla="*/ 36 h 289"/>
                  <a:gd name="T58" fmla="*/ 244 w 1137"/>
                  <a:gd name="T59" fmla="*/ 31 h 289"/>
                  <a:gd name="T60" fmla="*/ 237 w 1137"/>
                  <a:gd name="T61" fmla="*/ 26 h 289"/>
                  <a:gd name="T62" fmla="*/ 229 w 1137"/>
                  <a:gd name="T63" fmla="*/ 21 h 289"/>
                  <a:gd name="T64" fmla="*/ 222 w 1137"/>
                  <a:gd name="T65" fmla="*/ 16 h 289"/>
                  <a:gd name="T66" fmla="*/ 214 w 1137"/>
                  <a:gd name="T67" fmla="*/ 11 h 289"/>
                  <a:gd name="T68" fmla="*/ 206 w 1137"/>
                  <a:gd name="T69" fmla="*/ 6 h 289"/>
                  <a:gd name="T70" fmla="*/ 203 w 1137"/>
                  <a:gd name="T71" fmla="*/ 4 h 289"/>
                  <a:gd name="T72" fmla="*/ 202 w 1137"/>
                  <a:gd name="T73" fmla="*/ 4 h 289"/>
                  <a:gd name="T74" fmla="*/ 201 w 1137"/>
                  <a:gd name="T75" fmla="*/ 4 h 289"/>
                  <a:gd name="T76" fmla="*/ 201 w 1137"/>
                  <a:gd name="T77" fmla="*/ 3 h 289"/>
                  <a:gd name="T78" fmla="*/ 200 w 1137"/>
                  <a:gd name="T79" fmla="*/ 3 h 289"/>
                  <a:gd name="T80" fmla="*/ 199 w 1137"/>
                  <a:gd name="T81" fmla="*/ 3 h 289"/>
                  <a:gd name="T82" fmla="*/ 198 w 1137"/>
                  <a:gd name="T83" fmla="*/ 2 h 289"/>
                  <a:gd name="T84" fmla="*/ 197 w 1137"/>
                  <a:gd name="T85" fmla="*/ 2 h 289"/>
                  <a:gd name="T86" fmla="*/ 197 w 1137"/>
                  <a:gd name="T87" fmla="*/ 2 h 289"/>
                  <a:gd name="T88" fmla="*/ 196 w 1137"/>
                  <a:gd name="T89" fmla="*/ 2 h 289"/>
                  <a:gd name="T90" fmla="*/ 42 w 1137"/>
                  <a:gd name="T91" fmla="*/ 1 h 289"/>
                  <a:gd name="T92" fmla="*/ 42 w 1137"/>
                  <a:gd name="T93" fmla="*/ 1 h 289"/>
                  <a:gd name="T94" fmla="*/ 40 w 1137"/>
                  <a:gd name="T95" fmla="*/ 2 h 289"/>
                  <a:gd name="T96" fmla="*/ 40 w 1137"/>
                  <a:gd name="T97" fmla="*/ 2 h 289"/>
                  <a:gd name="T98" fmla="*/ 39 w 1137"/>
                  <a:gd name="T99" fmla="*/ 2 h 289"/>
                  <a:gd name="T100" fmla="*/ 38 w 1137"/>
                  <a:gd name="T101" fmla="*/ 2 h 289"/>
                  <a:gd name="T102" fmla="*/ 37 w 1137"/>
                  <a:gd name="T103" fmla="*/ 3 h 289"/>
                  <a:gd name="T104" fmla="*/ 36 w 1137"/>
                  <a:gd name="T105" fmla="*/ 4 h 289"/>
                  <a:gd name="T106" fmla="*/ 36 w 1137"/>
                  <a:gd name="T107" fmla="*/ 4 h 289"/>
                  <a:gd name="T108" fmla="*/ 35 w 1137"/>
                  <a:gd name="T109" fmla="*/ 5 h 2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37"/>
                  <a:gd name="T166" fmla="*/ 0 h 289"/>
                  <a:gd name="T167" fmla="*/ 1137 w 1137"/>
                  <a:gd name="T168" fmla="*/ 289 h 28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37" h="289">
                    <a:moveTo>
                      <a:pt x="5" y="242"/>
                    </a:moveTo>
                    <a:lnTo>
                      <a:pt x="4" y="244"/>
                    </a:lnTo>
                    <a:lnTo>
                      <a:pt x="3" y="246"/>
                    </a:lnTo>
                    <a:lnTo>
                      <a:pt x="2" y="249"/>
                    </a:lnTo>
                    <a:lnTo>
                      <a:pt x="2" y="251"/>
                    </a:lnTo>
                    <a:lnTo>
                      <a:pt x="1" y="252"/>
                    </a:lnTo>
                    <a:lnTo>
                      <a:pt x="1" y="254"/>
                    </a:lnTo>
                    <a:lnTo>
                      <a:pt x="0" y="255"/>
                    </a:lnTo>
                    <a:lnTo>
                      <a:pt x="0" y="258"/>
                    </a:lnTo>
                    <a:lnTo>
                      <a:pt x="0" y="260"/>
                    </a:lnTo>
                    <a:lnTo>
                      <a:pt x="0" y="261"/>
                    </a:lnTo>
                    <a:lnTo>
                      <a:pt x="1" y="264"/>
                    </a:lnTo>
                    <a:lnTo>
                      <a:pt x="1" y="265"/>
                    </a:lnTo>
                    <a:lnTo>
                      <a:pt x="1" y="266"/>
                    </a:lnTo>
                    <a:lnTo>
                      <a:pt x="2" y="268"/>
                    </a:lnTo>
                    <a:lnTo>
                      <a:pt x="2" y="269"/>
                    </a:lnTo>
                    <a:lnTo>
                      <a:pt x="3" y="270"/>
                    </a:lnTo>
                    <a:lnTo>
                      <a:pt x="4" y="272"/>
                    </a:lnTo>
                    <a:lnTo>
                      <a:pt x="5" y="273"/>
                    </a:lnTo>
                    <a:lnTo>
                      <a:pt x="7" y="274"/>
                    </a:lnTo>
                    <a:lnTo>
                      <a:pt x="8" y="275"/>
                    </a:lnTo>
                    <a:lnTo>
                      <a:pt x="9" y="276"/>
                    </a:lnTo>
                    <a:lnTo>
                      <a:pt x="10" y="277"/>
                    </a:lnTo>
                    <a:lnTo>
                      <a:pt x="11" y="278"/>
                    </a:lnTo>
                    <a:lnTo>
                      <a:pt x="12" y="278"/>
                    </a:lnTo>
                    <a:lnTo>
                      <a:pt x="15" y="280"/>
                    </a:lnTo>
                    <a:lnTo>
                      <a:pt x="16" y="281"/>
                    </a:lnTo>
                    <a:lnTo>
                      <a:pt x="17" y="281"/>
                    </a:lnTo>
                    <a:lnTo>
                      <a:pt x="19" y="281"/>
                    </a:lnTo>
                    <a:lnTo>
                      <a:pt x="20" y="282"/>
                    </a:lnTo>
                    <a:lnTo>
                      <a:pt x="23" y="282"/>
                    </a:lnTo>
                    <a:lnTo>
                      <a:pt x="24" y="282"/>
                    </a:lnTo>
                    <a:lnTo>
                      <a:pt x="26" y="282"/>
                    </a:lnTo>
                    <a:lnTo>
                      <a:pt x="1126" y="289"/>
                    </a:lnTo>
                    <a:lnTo>
                      <a:pt x="1128" y="289"/>
                    </a:lnTo>
                    <a:lnTo>
                      <a:pt x="1129" y="289"/>
                    </a:lnTo>
                    <a:lnTo>
                      <a:pt x="1130" y="289"/>
                    </a:lnTo>
                    <a:lnTo>
                      <a:pt x="1130" y="288"/>
                    </a:lnTo>
                    <a:lnTo>
                      <a:pt x="1131" y="288"/>
                    </a:lnTo>
                    <a:lnTo>
                      <a:pt x="1132" y="288"/>
                    </a:lnTo>
                    <a:lnTo>
                      <a:pt x="1133" y="287"/>
                    </a:lnTo>
                    <a:lnTo>
                      <a:pt x="1134" y="287"/>
                    </a:lnTo>
                    <a:lnTo>
                      <a:pt x="1134" y="285"/>
                    </a:lnTo>
                    <a:lnTo>
                      <a:pt x="1136" y="285"/>
                    </a:lnTo>
                    <a:lnTo>
                      <a:pt x="1136" y="284"/>
                    </a:lnTo>
                    <a:lnTo>
                      <a:pt x="1136" y="283"/>
                    </a:lnTo>
                    <a:lnTo>
                      <a:pt x="1137" y="283"/>
                    </a:lnTo>
                    <a:lnTo>
                      <a:pt x="1137" y="282"/>
                    </a:lnTo>
                    <a:lnTo>
                      <a:pt x="1137" y="281"/>
                    </a:lnTo>
                    <a:lnTo>
                      <a:pt x="1137" y="280"/>
                    </a:lnTo>
                    <a:lnTo>
                      <a:pt x="1137" y="278"/>
                    </a:lnTo>
                    <a:lnTo>
                      <a:pt x="1137" y="252"/>
                    </a:lnTo>
                    <a:lnTo>
                      <a:pt x="1137" y="251"/>
                    </a:lnTo>
                    <a:lnTo>
                      <a:pt x="1137" y="250"/>
                    </a:lnTo>
                    <a:lnTo>
                      <a:pt x="1137" y="249"/>
                    </a:lnTo>
                    <a:lnTo>
                      <a:pt x="1137" y="247"/>
                    </a:lnTo>
                    <a:lnTo>
                      <a:pt x="1136" y="247"/>
                    </a:lnTo>
                    <a:lnTo>
                      <a:pt x="1136" y="246"/>
                    </a:lnTo>
                    <a:lnTo>
                      <a:pt x="1136" y="245"/>
                    </a:lnTo>
                    <a:lnTo>
                      <a:pt x="1134" y="245"/>
                    </a:lnTo>
                    <a:lnTo>
                      <a:pt x="1134" y="244"/>
                    </a:lnTo>
                    <a:lnTo>
                      <a:pt x="1133" y="243"/>
                    </a:lnTo>
                    <a:lnTo>
                      <a:pt x="1133" y="242"/>
                    </a:lnTo>
                    <a:lnTo>
                      <a:pt x="1132" y="242"/>
                    </a:lnTo>
                    <a:lnTo>
                      <a:pt x="1132" y="240"/>
                    </a:lnTo>
                    <a:lnTo>
                      <a:pt x="1131" y="240"/>
                    </a:lnTo>
                    <a:lnTo>
                      <a:pt x="1131" y="239"/>
                    </a:lnTo>
                    <a:lnTo>
                      <a:pt x="1130" y="239"/>
                    </a:lnTo>
                    <a:lnTo>
                      <a:pt x="1130" y="238"/>
                    </a:lnTo>
                    <a:lnTo>
                      <a:pt x="1129" y="238"/>
                    </a:lnTo>
                    <a:lnTo>
                      <a:pt x="1129" y="237"/>
                    </a:lnTo>
                    <a:lnTo>
                      <a:pt x="1128" y="237"/>
                    </a:lnTo>
                    <a:lnTo>
                      <a:pt x="1126" y="236"/>
                    </a:lnTo>
                    <a:lnTo>
                      <a:pt x="1125" y="236"/>
                    </a:lnTo>
                    <a:lnTo>
                      <a:pt x="1117" y="228"/>
                    </a:lnTo>
                    <a:lnTo>
                      <a:pt x="1108" y="221"/>
                    </a:lnTo>
                    <a:lnTo>
                      <a:pt x="1099" y="213"/>
                    </a:lnTo>
                    <a:lnTo>
                      <a:pt x="1089" y="206"/>
                    </a:lnTo>
                    <a:lnTo>
                      <a:pt x="1081" y="199"/>
                    </a:lnTo>
                    <a:lnTo>
                      <a:pt x="1072" y="191"/>
                    </a:lnTo>
                    <a:lnTo>
                      <a:pt x="1063" y="184"/>
                    </a:lnTo>
                    <a:lnTo>
                      <a:pt x="1054" y="177"/>
                    </a:lnTo>
                    <a:lnTo>
                      <a:pt x="1045" y="170"/>
                    </a:lnTo>
                    <a:lnTo>
                      <a:pt x="1034" y="163"/>
                    </a:lnTo>
                    <a:lnTo>
                      <a:pt x="1025" y="156"/>
                    </a:lnTo>
                    <a:lnTo>
                      <a:pt x="1016" y="150"/>
                    </a:lnTo>
                    <a:lnTo>
                      <a:pt x="1007" y="143"/>
                    </a:lnTo>
                    <a:lnTo>
                      <a:pt x="996" y="136"/>
                    </a:lnTo>
                    <a:lnTo>
                      <a:pt x="987" y="129"/>
                    </a:lnTo>
                    <a:lnTo>
                      <a:pt x="977" y="122"/>
                    </a:lnTo>
                    <a:lnTo>
                      <a:pt x="967" y="115"/>
                    </a:lnTo>
                    <a:lnTo>
                      <a:pt x="957" y="108"/>
                    </a:lnTo>
                    <a:lnTo>
                      <a:pt x="948" y="101"/>
                    </a:lnTo>
                    <a:lnTo>
                      <a:pt x="937" y="94"/>
                    </a:lnTo>
                    <a:lnTo>
                      <a:pt x="928" y="89"/>
                    </a:lnTo>
                    <a:lnTo>
                      <a:pt x="918" y="82"/>
                    </a:lnTo>
                    <a:lnTo>
                      <a:pt x="907" y="75"/>
                    </a:lnTo>
                    <a:lnTo>
                      <a:pt x="898" y="69"/>
                    </a:lnTo>
                    <a:lnTo>
                      <a:pt x="888" y="62"/>
                    </a:lnTo>
                    <a:lnTo>
                      <a:pt x="878" y="55"/>
                    </a:lnTo>
                    <a:lnTo>
                      <a:pt x="867" y="49"/>
                    </a:lnTo>
                    <a:lnTo>
                      <a:pt x="857" y="42"/>
                    </a:lnTo>
                    <a:lnTo>
                      <a:pt x="846" y="36"/>
                    </a:lnTo>
                    <a:lnTo>
                      <a:pt x="836" y="30"/>
                    </a:lnTo>
                    <a:lnTo>
                      <a:pt x="826" y="23"/>
                    </a:lnTo>
                    <a:lnTo>
                      <a:pt x="815" y="17"/>
                    </a:lnTo>
                    <a:lnTo>
                      <a:pt x="815" y="16"/>
                    </a:lnTo>
                    <a:lnTo>
                      <a:pt x="814" y="16"/>
                    </a:lnTo>
                    <a:lnTo>
                      <a:pt x="813" y="15"/>
                    </a:lnTo>
                    <a:lnTo>
                      <a:pt x="812" y="15"/>
                    </a:lnTo>
                    <a:lnTo>
                      <a:pt x="811" y="14"/>
                    </a:lnTo>
                    <a:lnTo>
                      <a:pt x="810" y="14"/>
                    </a:lnTo>
                    <a:lnTo>
                      <a:pt x="808" y="13"/>
                    </a:lnTo>
                    <a:lnTo>
                      <a:pt x="807" y="13"/>
                    </a:lnTo>
                    <a:lnTo>
                      <a:pt x="806" y="11"/>
                    </a:lnTo>
                    <a:lnTo>
                      <a:pt x="805" y="11"/>
                    </a:lnTo>
                    <a:lnTo>
                      <a:pt x="804" y="10"/>
                    </a:lnTo>
                    <a:lnTo>
                      <a:pt x="803" y="10"/>
                    </a:lnTo>
                    <a:lnTo>
                      <a:pt x="801" y="10"/>
                    </a:lnTo>
                    <a:lnTo>
                      <a:pt x="800" y="10"/>
                    </a:lnTo>
                    <a:lnTo>
                      <a:pt x="800" y="9"/>
                    </a:lnTo>
                    <a:lnTo>
                      <a:pt x="799" y="9"/>
                    </a:lnTo>
                    <a:lnTo>
                      <a:pt x="798" y="9"/>
                    </a:lnTo>
                    <a:lnTo>
                      <a:pt x="797" y="9"/>
                    </a:lnTo>
                    <a:lnTo>
                      <a:pt x="796" y="8"/>
                    </a:lnTo>
                    <a:lnTo>
                      <a:pt x="795" y="8"/>
                    </a:lnTo>
                    <a:lnTo>
                      <a:pt x="793" y="8"/>
                    </a:lnTo>
                    <a:lnTo>
                      <a:pt x="792" y="8"/>
                    </a:lnTo>
                    <a:lnTo>
                      <a:pt x="791" y="8"/>
                    </a:lnTo>
                    <a:lnTo>
                      <a:pt x="790" y="7"/>
                    </a:lnTo>
                    <a:lnTo>
                      <a:pt x="789" y="7"/>
                    </a:lnTo>
                    <a:lnTo>
                      <a:pt x="788" y="7"/>
                    </a:lnTo>
                    <a:lnTo>
                      <a:pt x="786" y="7"/>
                    </a:lnTo>
                    <a:lnTo>
                      <a:pt x="785" y="7"/>
                    </a:lnTo>
                    <a:lnTo>
                      <a:pt x="784" y="7"/>
                    </a:lnTo>
                    <a:lnTo>
                      <a:pt x="504" y="0"/>
                    </a:lnTo>
                    <a:lnTo>
                      <a:pt x="172" y="4"/>
                    </a:lnTo>
                    <a:lnTo>
                      <a:pt x="171" y="4"/>
                    </a:lnTo>
                    <a:lnTo>
                      <a:pt x="170" y="4"/>
                    </a:lnTo>
                    <a:lnTo>
                      <a:pt x="169" y="4"/>
                    </a:lnTo>
                    <a:lnTo>
                      <a:pt x="168" y="4"/>
                    </a:lnTo>
                    <a:lnTo>
                      <a:pt x="167" y="4"/>
                    </a:lnTo>
                    <a:lnTo>
                      <a:pt x="164" y="4"/>
                    </a:lnTo>
                    <a:lnTo>
                      <a:pt x="163" y="6"/>
                    </a:lnTo>
                    <a:lnTo>
                      <a:pt x="162" y="6"/>
                    </a:lnTo>
                    <a:lnTo>
                      <a:pt x="161" y="6"/>
                    </a:lnTo>
                    <a:lnTo>
                      <a:pt x="160" y="6"/>
                    </a:lnTo>
                    <a:lnTo>
                      <a:pt x="159" y="7"/>
                    </a:lnTo>
                    <a:lnTo>
                      <a:pt x="157" y="7"/>
                    </a:lnTo>
                    <a:lnTo>
                      <a:pt x="156" y="7"/>
                    </a:lnTo>
                    <a:lnTo>
                      <a:pt x="155" y="8"/>
                    </a:lnTo>
                    <a:lnTo>
                      <a:pt x="154" y="8"/>
                    </a:lnTo>
                    <a:lnTo>
                      <a:pt x="153" y="8"/>
                    </a:lnTo>
                    <a:lnTo>
                      <a:pt x="152" y="9"/>
                    </a:lnTo>
                    <a:lnTo>
                      <a:pt x="151" y="10"/>
                    </a:lnTo>
                    <a:lnTo>
                      <a:pt x="149" y="10"/>
                    </a:lnTo>
                    <a:lnTo>
                      <a:pt x="148" y="11"/>
                    </a:lnTo>
                    <a:lnTo>
                      <a:pt x="147" y="13"/>
                    </a:lnTo>
                    <a:lnTo>
                      <a:pt x="146" y="13"/>
                    </a:lnTo>
                    <a:lnTo>
                      <a:pt x="146" y="14"/>
                    </a:lnTo>
                    <a:lnTo>
                      <a:pt x="145" y="14"/>
                    </a:lnTo>
                    <a:lnTo>
                      <a:pt x="145" y="15"/>
                    </a:lnTo>
                    <a:lnTo>
                      <a:pt x="144" y="15"/>
                    </a:lnTo>
                    <a:lnTo>
                      <a:pt x="144" y="16"/>
                    </a:lnTo>
                    <a:lnTo>
                      <a:pt x="142" y="17"/>
                    </a:lnTo>
                    <a:lnTo>
                      <a:pt x="5" y="242"/>
                    </a:lnTo>
                  </a:path>
                </a:pathLst>
              </a:custGeom>
              <a:noFill/>
              <a:ln w="0">
                <a:solidFill>
                  <a:srgbClr val="000000"/>
                </a:solidFill>
                <a:prstDash val="solid"/>
                <a:round/>
                <a:headEnd/>
                <a:tailEnd/>
              </a:ln>
            </p:spPr>
            <p:txBody>
              <a:bodyPr/>
              <a:lstStyle/>
              <a:p>
                <a:endParaRPr lang="en-GB"/>
              </a:p>
            </p:txBody>
          </p:sp>
          <p:sp>
            <p:nvSpPr>
              <p:cNvPr id="635" name="Freeform 548"/>
              <p:cNvSpPr>
                <a:spLocks/>
              </p:cNvSpPr>
              <p:nvPr/>
            </p:nvSpPr>
            <p:spPr bwMode="auto">
              <a:xfrm>
                <a:off x="3368" y="1897"/>
                <a:ext cx="541" cy="134"/>
              </a:xfrm>
              <a:custGeom>
                <a:avLst/>
                <a:gdLst>
                  <a:gd name="T0" fmla="*/ 1 w 1081"/>
                  <a:gd name="T1" fmla="*/ 57 h 267"/>
                  <a:gd name="T2" fmla="*/ 0 w 1081"/>
                  <a:gd name="T3" fmla="*/ 58 h 267"/>
                  <a:gd name="T4" fmla="*/ 0 w 1081"/>
                  <a:gd name="T5" fmla="*/ 60 h 267"/>
                  <a:gd name="T6" fmla="*/ 0 w 1081"/>
                  <a:gd name="T7" fmla="*/ 61 h 267"/>
                  <a:gd name="T8" fmla="*/ 1 w 1081"/>
                  <a:gd name="T9" fmla="*/ 62 h 267"/>
                  <a:gd name="T10" fmla="*/ 1 w 1081"/>
                  <a:gd name="T11" fmla="*/ 63 h 267"/>
                  <a:gd name="T12" fmla="*/ 2 w 1081"/>
                  <a:gd name="T13" fmla="*/ 64 h 267"/>
                  <a:gd name="T14" fmla="*/ 3 w 1081"/>
                  <a:gd name="T15" fmla="*/ 64 h 267"/>
                  <a:gd name="T16" fmla="*/ 4 w 1081"/>
                  <a:gd name="T17" fmla="*/ 65 h 267"/>
                  <a:gd name="T18" fmla="*/ 5 w 1081"/>
                  <a:gd name="T19" fmla="*/ 65 h 267"/>
                  <a:gd name="T20" fmla="*/ 6 w 1081"/>
                  <a:gd name="T21" fmla="*/ 65 h 267"/>
                  <a:gd name="T22" fmla="*/ 269 w 1081"/>
                  <a:gd name="T23" fmla="*/ 67 h 267"/>
                  <a:gd name="T24" fmla="*/ 269 w 1081"/>
                  <a:gd name="T25" fmla="*/ 67 h 267"/>
                  <a:gd name="T26" fmla="*/ 270 w 1081"/>
                  <a:gd name="T27" fmla="*/ 66 h 267"/>
                  <a:gd name="T28" fmla="*/ 270 w 1081"/>
                  <a:gd name="T29" fmla="*/ 65 h 267"/>
                  <a:gd name="T30" fmla="*/ 271 w 1081"/>
                  <a:gd name="T31" fmla="*/ 65 h 267"/>
                  <a:gd name="T32" fmla="*/ 271 w 1081"/>
                  <a:gd name="T33" fmla="*/ 58 h 267"/>
                  <a:gd name="T34" fmla="*/ 270 w 1081"/>
                  <a:gd name="T35" fmla="*/ 58 h 267"/>
                  <a:gd name="T36" fmla="*/ 270 w 1081"/>
                  <a:gd name="T37" fmla="*/ 57 h 267"/>
                  <a:gd name="T38" fmla="*/ 269 w 1081"/>
                  <a:gd name="T39" fmla="*/ 56 h 267"/>
                  <a:gd name="T40" fmla="*/ 269 w 1081"/>
                  <a:gd name="T41" fmla="*/ 56 h 267"/>
                  <a:gd name="T42" fmla="*/ 268 w 1081"/>
                  <a:gd name="T43" fmla="*/ 55 h 267"/>
                  <a:gd name="T44" fmla="*/ 266 w 1081"/>
                  <a:gd name="T45" fmla="*/ 53 h 267"/>
                  <a:gd name="T46" fmla="*/ 259 w 1081"/>
                  <a:gd name="T47" fmla="*/ 48 h 267"/>
                  <a:gd name="T48" fmla="*/ 253 w 1081"/>
                  <a:gd name="T49" fmla="*/ 43 h 267"/>
                  <a:gd name="T50" fmla="*/ 246 w 1081"/>
                  <a:gd name="T51" fmla="*/ 38 h 267"/>
                  <a:gd name="T52" fmla="*/ 239 w 1081"/>
                  <a:gd name="T53" fmla="*/ 33 h 267"/>
                  <a:gd name="T54" fmla="*/ 233 w 1081"/>
                  <a:gd name="T55" fmla="*/ 29 h 267"/>
                  <a:gd name="T56" fmla="*/ 225 w 1081"/>
                  <a:gd name="T57" fmla="*/ 24 h 267"/>
                  <a:gd name="T58" fmla="*/ 218 w 1081"/>
                  <a:gd name="T59" fmla="*/ 19 h 267"/>
                  <a:gd name="T60" fmla="*/ 211 w 1081"/>
                  <a:gd name="T61" fmla="*/ 15 h 267"/>
                  <a:gd name="T62" fmla="*/ 204 w 1081"/>
                  <a:gd name="T63" fmla="*/ 10 h 267"/>
                  <a:gd name="T64" fmla="*/ 197 w 1081"/>
                  <a:gd name="T65" fmla="*/ 6 h 267"/>
                  <a:gd name="T66" fmla="*/ 194 w 1081"/>
                  <a:gd name="T67" fmla="*/ 4 h 267"/>
                  <a:gd name="T68" fmla="*/ 193 w 1081"/>
                  <a:gd name="T69" fmla="*/ 4 h 267"/>
                  <a:gd name="T70" fmla="*/ 192 w 1081"/>
                  <a:gd name="T71" fmla="*/ 3 h 267"/>
                  <a:gd name="T72" fmla="*/ 192 w 1081"/>
                  <a:gd name="T73" fmla="*/ 3 h 267"/>
                  <a:gd name="T74" fmla="*/ 191 w 1081"/>
                  <a:gd name="T75" fmla="*/ 3 h 267"/>
                  <a:gd name="T76" fmla="*/ 190 w 1081"/>
                  <a:gd name="T77" fmla="*/ 3 h 267"/>
                  <a:gd name="T78" fmla="*/ 189 w 1081"/>
                  <a:gd name="T79" fmla="*/ 2 h 267"/>
                  <a:gd name="T80" fmla="*/ 188 w 1081"/>
                  <a:gd name="T81" fmla="*/ 2 h 267"/>
                  <a:gd name="T82" fmla="*/ 187 w 1081"/>
                  <a:gd name="T83" fmla="*/ 2 h 267"/>
                  <a:gd name="T84" fmla="*/ 120 w 1081"/>
                  <a:gd name="T85" fmla="*/ 0 h 267"/>
                  <a:gd name="T86" fmla="*/ 41 w 1081"/>
                  <a:gd name="T87" fmla="*/ 1 h 267"/>
                  <a:gd name="T88" fmla="*/ 40 w 1081"/>
                  <a:gd name="T89" fmla="*/ 1 h 267"/>
                  <a:gd name="T90" fmla="*/ 39 w 1081"/>
                  <a:gd name="T91" fmla="*/ 2 h 267"/>
                  <a:gd name="T92" fmla="*/ 38 w 1081"/>
                  <a:gd name="T93" fmla="*/ 2 h 267"/>
                  <a:gd name="T94" fmla="*/ 37 w 1081"/>
                  <a:gd name="T95" fmla="*/ 2 h 267"/>
                  <a:gd name="T96" fmla="*/ 36 w 1081"/>
                  <a:gd name="T97" fmla="*/ 3 h 267"/>
                  <a:gd name="T98" fmla="*/ 36 w 1081"/>
                  <a:gd name="T99" fmla="*/ 3 h 267"/>
                  <a:gd name="T100" fmla="*/ 35 w 1081"/>
                  <a:gd name="T101" fmla="*/ 3 h 267"/>
                  <a:gd name="T102" fmla="*/ 34 w 1081"/>
                  <a:gd name="T103" fmla="*/ 4 h 26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1"/>
                  <a:gd name="T157" fmla="*/ 0 h 267"/>
                  <a:gd name="T158" fmla="*/ 1081 w 1081"/>
                  <a:gd name="T159" fmla="*/ 267 h 26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1" h="267">
                    <a:moveTo>
                      <a:pt x="5" y="223"/>
                    </a:moveTo>
                    <a:lnTo>
                      <a:pt x="3" y="225"/>
                    </a:lnTo>
                    <a:lnTo>
                      <a:pt x="2" y="226"/>
                    </a:lnTo>
                    <a:lnTo>
                      <a:pt x="1" y="229"/>
                    </a:lnTo>
                    <a:lnTo>
                      <a:pt x="1" y="230"/>
                    </a:lnTo>
                    <a:lnTo>
                      <a:pt x="0" y="232"/>
                    </a:lnTo>
                    <a:lnTo>
                      <a:pt x="0" y="235"/>
                    </a:lnTo>
                    <a:lnTo>
                      <a:pt x="0" y="236"/>
                    </a:lnTo>
                    <a:lnTo>
                      <a:pt x="0" y="238"/>
                    </a:lnTo>
                    <a:lnTo>
                      <a:pt x="0" y="239"/>
                    </a:lnTo>
                    <a:lnTo>
                      <a:pt x="0" y="240"/>
                    </a:lnTo>
                    <a:lnTo>
                      <a:pt x="0" y="243"/>
                    </a:lnTo>
                    <a:lnTo>
                      <a:pt x="0" y="244"/>
                    </a:lnTo>
                    <a:lnTo>
                      <a:pt x="1" y="245"/>
                    </a:lnTo>
                    <a:lnTo>
                      <a:pt x="1" y="246"/>
                    </a:lnTo>
                    <a:lnTo>
                      <a:pt x="2" y="248"/>
                    </a:lnTo>
                    <a:lnTo>
                      <a:pt x="2" y="250"/>
                    </a:lnTo>
                    <a:lnTo>
                      <a:pt x="3" y="251"/>
                    </a:lnTo>
                    <a:lnTo>
                      <a:pt x="5" y="252"/>
                    </a:lnTo>
                    <a:lnTo>
                      <a:pt x="6" y="253"/>
                    </a:lnTo>
                    <a:lnTo>
                      <a:pt x="7" y="254"/>
                    </a:lnTo>
                    <a:lnTo>
                      <a:pt x="8" y="254"/>
                    </a:lnTo>
                    <a:lnTo>
                      <a:pt x="9" y="255"/>
                    </a:lnTo>
                    <a:lnTo>
                      <a:pt x="10" y="256"/>
                    </a:lnTo>
                    <a:lnTo>
                      <a:pt x="11" y="256"/>
                    </a:lnTo>
                    <a:lnTo>
                      <a:pt x="13" y="258"/>
                    </a:lnTo>
                    <a:lnTo>
                      <a:pt x="15" y="259"/>
                    </a:lnTo>
                    <a:lnTo>
                      <a:pt x="16" y="259"/>
                    </a:lnTo>
                    <a:lnTo>
                      <a:pt x="17" y="259"/>
                    </a:lnTo>
                    <a:lnTo>
                      <a:pt x="20" y="260"/>
                    </a:lnTo>
                    <a:lnTo>
                      <a:pt x="21" y="260"/>
                    </a:lnTo>
                    <a:lnTo>
                      <a:pt x="22" y="260"/>
                    </a:lnTo>
                    <a:lnTo>
                      <a:pt x="24" y="260"/>
                    </a:lnTo>
                    <a:lnTo>
                      <a:pt x="1070" y="267"/>
                    </a:lnTo>
                    <a:lnTo>
                      <a:pt x="1071" y="267"/>
                    </a:lnTo>
                    <a:lnTo>
                      <a:pt x="1073" y="267"/>
                    </a:lnTo>
                    <a:lnTo>
                      <a:pt x="1073" y="266"/>
                    </a:lnTo>
                    <a:lnTo>
                      <a:pt x="1074" y="266"/>
                    </a:lnTo>
                    <a:lnTo>
                      <a:pt x="1075" y="266"/>
                    </a:lnTo>
                    <a:lnTo>
                      <a:pt x="1076" y="266"/>
                    </a:lnTo>
                    <a:lnTo>
                      <a:pt x="1077" y="264"/>
                    </a:lnTo>
                    <a:lnTo>
                      <a:pt x="1078" y="263"/>
                    </a:lnTo>
                    <a:lnTo>
                      <a:pt x="1079" y="262"/>
                    </a:lnTo>
                    <a:lnTo>
                      <a:pt x="1079" y="261"/>
                    </a:lnTo>
                    <a:lnTo>
                      <a:pt x="1079" y="260"/>
                    </a:lnTo>
                    <a:lnTo>
                      <a:pt x="1081" y="260"/>
                    </a:lnTo>
                    <a:lnTo>
                      <a:pt x="1081" y="259"/>
                    </a:lnTo>
                    <a:lnTo>
                      <a:pt x="1081" y="258"/>
                    </a:lnTo>
                    <a:lnTo>
                      <a:pt x="1081" y="256"/>
                    </a:lnTo>
                    <a:lnTo>
                      <a:pt x="1081" y="232"/>
                    </a:lnTo>
                    <a:lnTo>
                      <a:pt x="1081" y="231"/>
                    </a:lnTo>
                    <a:lnTo>
                      <a:pt x="1081" y="230"/>
                    </a:lnTo>
                    <a:lnTo>
                      <a:pt x="1079" y="230"/>
                    </a:lnTo>
                    <a:lnTo>
                      <a:pt x="1079" y="229"/>
                    </a:lnTo>
                    <a:lnTo>
                      <a:pt x="1079" y="228"/>
                    </a:lnTo>
                    <a:lnTo>
                      <a:pt x="1078" y="226"/>
                    </a:lnTo>
                    <a:lnTo>
                      <a:pt x="1078" y="225"/>
                    </a:lnTo>
                    <a:lnTo>
                      <a:pt x="1077" y="224"/>
                    </a:lnTo>
                    <a:lnTo>
                      <a:pt x="1076" y="223"/>
                    </a:lnTo>
                    <a:lnTo>
                      <a:pt x="1076" y="222"/>
                    </a:lnTo>
                    <a:lnTo>
                      <a:pt x="1075" y="222"/>
                    </a:lnTo>
                    <a:lnTo>
                      <a:pt x="1075" y="221"/>
                    </a:lnTo>
                    <a:lnTo>
                      <a:pt x="1074" y="221"/>
                    </a:lnTo>
                    <a:lnTo>
                      <a:pt x="1073" y="220"/>
                    </a:lnTo>
                    <a:lnTo>
                      <a:pt x="1071" y="218"/>
                    </a:lnTo>
                    <a:lnTo>
                      <a:pt x="1070" y="218"/>
                    </a:lnTo>
                    <a:lnTo>
                      <a:pt x="1070" y="217"/>
                    </a:lnTo>
                    <a:lnTo>
                      <a:pt x="1069" y="217"/>
                    </a:lnTo>
                    <a:lnTo>
                      <a:pt x="1061" y="210"/>
                    </a:lnTo>
                    <a:lnTo>
                      <a:pt x="1053" y="203"/>
                    </a:lnTo>
                    <a:lnTo>
                      <a:pt x="1044" y="197"/>
                    </a:lnTo>
                    <a:lnTo>
                      <a:pt x="1036" y="190"/>
                    </a:lnTo>
                    <a:lnTo>
                      <a:pt x="1026" y="184"/>
                    </a:lnTo>
                    <a:lnTo>
                      <a:pt x="1018" y="177"/>
                    </a:lnTo>
                    <a:lnTo>
                      <a:pt x="1009" y="170"/>
                    </a:lnTo>
                    <a:lnTo>
                      <a:pt x="1001" y="163"/>
                    </a:lnTo>
                    <a:lnTo>
                      <a:pt x="992" y="157"/>
                    </a:lnTo>
                    <a:lnTo>
                      <a:pt x="983" y="151"/>
                    </a:lnTo>
                    <a:lnTo>
                      <a:pt x="973" y="144"/>
                    </a:lnTo>
                    <a:lnTo>
                      <a:pt x="965" y="138"/>
                    </a:lnTo>
                    <a:lnTo>
                      <a:pt x="956" y="131"/>
                    </a:lnTo>
                    <a:lnTo>
                      <a:pt x="947" y="125"/>
                    </a:lnTo>
                    <a:lnTo>
                      <a:pt x="938" y="118"/>
                    </a:lnTo>
                    <a:lnTo>
                      <a:pt x="929" y="113"/>
                    </a:lnTo>
                    <a:lnTo>
                      <a:pt x="919" y="107"/>
                    </a:lnTo>
                    <a:lnTo>
                      <a:pt x="910" y="100"/>
                    </a:lnTo>
                    <a:lnTo>
                      <a:pt x="900" y="94"/>
                    </a:lnTo>
                    <a:lnTo>
                      <a:pt x="891" y="87"/>
                    </a:lnTo>
                    <a:lnTo>
                      <a:pt x="881" y="81"/>
                    </a:lnTo>
                    <a:lnTo>
                      <a:pt x="872" y="76"/>
                    </a:lnTo>
                    <a:lnTo>
                      <a:pt x="863" y="70"/>
                    </a:lnTo>
                    <a:lnTo>
                      <a:pt x="853" y="63"/>
                    </a:lnTo>
                    <a:lnTo>
                      <a:pt x="843" y="57"/>
                    </a:lnTo>
                    <a:lnTo>
                      <a:pt x="834" y="51"/>
                    </a:lnTo>
                    <a:lnTo>
                      <a:pt x="824" y="46"/>
                    </a:lnTo>
                    <a:lnTo>
                      <a:pt x="814" y="39"/>
                    </a:lnTo>
                    <a:lnTo>
                      <a:pt x="804" y="33"/>
                    </a:lnTo>
                    <a:lnTo>
                      <a:pt x="795" y="27"/>
                    </a:lnTo>
                    <a:lnTo>
                      <a:pt x="785" y="22"/>
                    </a:lnTo>
                    <a:lnTo>
                      <a:pt x="775" y="16"/>
                    </a:lnTo>
                    <a:lnTo>
                      <a:pt x="774" y="15"/>
                    </a:lnTo>
                    <a:lnTo>
                      <a:pt x="773" y="15"/>
                    </a:lnTo>
                    <a:lnTo>
                      <a:pt x="772" y="15"/>
                    </a:lnTo>
                    <a:lnTo>
                      <a:pt x="772" y="13"/>
                    </a:lnTo>
                    <a:lnTo>
                      <a:pt x="771" y="13"/>
                    </a:lnTo>
                    <a:lnTo>
                      <a:pt x="770" y="12"/>
                    </a:lnTo>
                    <a:lnTo>
                      <a:pt x="768" y="12"/>
                    </a:lnTo>
                    <a:lnTo>
                      <a:pt x="767" y="12"/>
                    </a:lnTo>
                    <a:lnTo>
                      <a:pt x="767" y="11"/>
                    </a:lnTo>
                    <a:lnTo>
                      <a:pt x="766" y="11"/>
                    </a:lnTo>
                    <a:lnTo>
                      <a:pt x="765" y="11"/>
                    </a:lnTo>
                    <a:lnTo>
                      <a:pt x="764" y="10"/>
                    </a:lnTo>
                    <a:lnTo>
                      <a:pt x="763" y="10"/>
                    </a:lnTo>
                    <a:lnTo>
                      <a:pt x="761" y="10"/>
                    </a:lnTo>
                    <a:lnTo>
                      <a:pt x="760" y="9"/>
                    </a:lnTo>
                    <a:lnTo>
                      <a:pt x="759" y="9"/>
                    </a:lnTo>
                    <a:lnTo>
                      <a:pt x="758" y="9"/>
                    </a:lnTo>
                    <a:lnTo>
                      <a:pt x="757" y="9"/>
                    </a:lnTo>
                    <a:lnTo>
                      <a:pt x="756" y="8"/>
                    </a:lnTo>
                    <a:lnTo>
                      <a:pt x="755" y="8"/>
                    </a:lnTo>
                    <a:lnTo>
                      <a:pt x="753" y="8"/>
                    </a:lnTo>
                    <a:lnTo>
                      <a:pt x="752" y="8"/>
                    </a:lnTo>
                    <a:lnTo>
                      <a:pt x="751" y="8"/>
                    </a:lnTo>
                    <a:lnTo>
                      <a:pt x="750" y="7"/>
                    </a:lnTo>
                    <a:lnTo>
                      <a:pt x="749" y="7"/>
                    </a:lnTo>
                    <a:lnTo>
                      <a:pt x="748" y="7"/>
                    </a:lnTo>
                    <a:lnTo>
                      <a:pt x="747" y="7"/>
                    </a:lnTo>
                    <a:lnTo>
                      <a:pt x="745" y="7"/>
                    </a:lnTo>
                    <a:lnTo>
                      <a:pt x="479" y="0"/>
                    </a:lnTo>
                    <a:lnTo>
                      <a:pt x="164" y="4"/>
                    </a:lnTo>
                    <a:lnTo>
                      <a:pt x="162" y="4"/>
                    </a:lnTo>
                    <a:lnTo>
                      <a:pt x="161" y="4"/>
                    </a:lnTo>
                    <a:lnTo>
                      <a:pt x="160" y="4"/>
                    </a:lnTo>
                    <a:lnTo>
                      <a:pt x="159" y="4"/>
                    </a:lnTo>
                    <a:lnTo>
                      <a:pt x="158" y="4"/>
                    </a:lnTo>
                    <a:lnTo>
                      <a:pt x="157" y="4"/>
                    </a:lnTo>
                    <a:lnTo>
                      <a:pt x="155" y="5"/>
                    </a:lnTo>
                    <a:lnTo>
                      <a:pt x="154" y="5"/>
                    </a:lnTo>
                    <a:lnTo>
                      <a:pt x="153" y="5"/>
                    </a:lnTo>
                    <a:lnTo>
                      <a:pt x="152" y="5"/>
                    </a:lnTo>
                    <a:lnTo>
                      <a:pt x="151" y="5"/>
                    </a:lnTo>
                    <a:lnTo>
                      <a:pt x="150" y="7"/>
                    </a:lnTo>
                    <a:lnTo>
                      <a:pt x="149" y="7"/>
                    </a:lnTo>
                    <a:lnTo>
                      <a:pt x="147" y="7"/>
                    </a:lnTo>
                    <a:lnTo>
                      <a:pt x="146" y="8"/>
                    </a:lnTo>
                    <a:lnTo>
                      <a:pt x="145" y="8"/>
                    </a:lnTo>
                    <a:lnTo>
                      <a:pt x="144" y="9"/>
                    </a:lnTo>
                    <a:lnTo>
                      <a:pt x="143" y="9"/>
                    </a:lnTo>
                    <a:lnTo>
                      <a:pt x="142" y="10"/>
                    </a:lnTo>
                    <a:lnTo>
                      <a:pt x="141" y="10"/>
                    </a:lnTo>
                    <a:lnTo>
                      <a:pt x="141" y="11"/>
                    </a:lnTo>
                    <a:lnTo>
                      <a:pt x="139" y="11"/>
                    </a:lnTo>
                    <a:lnTo>
                      <a:pt x="138" y="12"/>
                    </a:lnTo>
                    <a:lnTo>
                      <a:pt x="137" y="13"/>
                    </a:lnTo>
                    <a:lnTo>
                      <a:pt x="136" y="15"/>
                    </a:lnTo>
                    <a:lnTo>
                      <a:pt x="135" y="16"/>
                    </a:lnTo>
                    <a:lnTo>
                      <a:pt x="5" y="223"/>
                    </a:lnTo>
                    <a:close/>
                  </a:path>
                </a:pathLst>
              </a:custGeom>
              <a:solidFill>
                <a:srgbClr val="000000"/>
              </a:solidFill>
              <a:ln w="9525">
                <a:noFill/>
                <a:round/>
                <a:headEnd/>
                <a:tailEnd/>
              </a:ln>
            </p:spPr>
            <p:txBody>
              <a:bodyPr/>
              <a:lstStyle/>
              <a:p>
                <a:endParaRPr lang="en-GB"/>
              </a:p>
            </p:txBody>
          </p:sp>
          <p:sp>
            <p:nvSpPr>
              <p:cNvPr id="636" name="Freeform 549"/>
              <p:cNvSpPr>
                <a:spLocks/>
              </p:cNvSpPr>
              <p:nvPr/>
            </p:nvSpPr>
            <p:spPr bwMode="auto">
              <a:xfrm>
                <a:off x="3368" y="1897"/>
                <a:ext cx="541" cy="134"/>
              </a:xfrm>
              <a:custGeom>
                <a:avLst/>
                <a:gdLst>
                  <a:gd name="T0" fmla="*/ 1 w 1081"/>
                  <a:gd name="T1" fmla="*/ 57 h 267"/>
                  <a:gd name="T2" fmla="*/ 0 w 1081"/>
                  <a:gd name="T3" fmla="*/ 58 h 267"/>
                  <a:gd name="T4" fmla="*/ 0 w 1081"/>
                  <a:gd name="T5" fmla="*/ 60 h 267"/>
                  <a:gd name="T6" fmla="*/ 0 w 1081"/>
                  <a:gd name="T7" fmla="*/ 61 h 267"/>
                  <a:gd name="T8" fmla="*/ 1 w 1081"/>
                  <a:gd name="T9" fmla="*/ 62 h 267"/>
                  <a:gd name="T10" fmla="*/ 1 w 1081"/>
                  <a:gd name="T11" fmla="*/ 63 h 267"/>
                  <a:gd name="T12" fmla="*/ 2 w 1081"/>
                  <a:gd name="T13" fmla="*/ 64 h 267"/>
                  <a:gd name="T14" fmla="*/ 3 w 1081"/>
                  <a:gd name="T15" fmla="*/ 64 h 267"/>
                  <a:gd name="T16" fmla="*/ 4 w 1081"/>
                  <a:gd name="T17" fmla="*/ 65 h 267"/>
                  <a:gd name="T18" fmla="*/ 5 w 1081"/>
                  <a:gd name="T19" fmla="*/ 65 h 267"/>
                  <a:gd name="T20" fmla="*/ 6 w 1081"/>
                  <a:gd name="T21" fmla="*/ 65 h 267"/>
                  <a:gd name="T22" fmla="*/ 269 w 1081"/>
                  <a:gd name="T23" fmla="*/ 67 h 267"/>
                  <a:gd name="T24" fmla="*/ 269 w 1081"/>
                  <a:gd name="T25" fmla="*/ 67 h 267"/>
                  <a:gd name="T26" fmla="*/ 270 w 1081"/>
                  <a:gd name="T27" fmla="*/ 66 h 267"/>
                  <a:gd name="T28" fmla="*/ 270 w 1081"/>
                  <a:gd name="T29" fmla="*/ 65 h 267"/>
                  <a:gd name="T30" fmla="*/ 271 w 1081"/>
                  <a:gd name="T31" fmla="*/ 65 h 267"/>
                  <a:gd name="T32" fmla="*/ 271 w 1081"/>
                  <a:gd name="T33" fmla="*/ 58 h 267"/>
                  <a:gd name="T34" fmla="*/ 270 w 1081"/>
                  <a:gd name="T35" fmla="*/ 58 h 267"/>
                  <a:gd name="T36" fmla="*/ 270 w 1081"/>
                  <a:gd name="T37" fmla="*/ 57 h 267"/>
                  <a:gd name="T38" fmla="*/ 269 w 1081"/>
                  <a:gd name="T39" fmla="*/ 56 h 267"/>
                  <a:gd name="T40" fmla="*/ 269 w 1081"/>
                  <a:gd name="T41" fmla="*/ 56 h 267"/>
                  <a:gd name="T42" fmla="*/ 268 w 1081"/>
                  <a:gd name="T43" fmla="*/ 55 h 267"/>
                  <a:gd name="T44" fmla="*/ 266 w 1081"/>
                  <a:gd name="T45" fmla="*/ 53 h 267"/>
                  <a:gd name="T46" fmla="*/ 259 w 1081"/>
                  <a:gd name="T47" fmla="*/ 48 h 267"/>
                  <a:gd name="T48" fmla="*/ 253 w 1081"/>
                  <a:gd name="T49" fmla="*/ 43 h 267"/>
                  <a:gd name="T50" fmla="*/ 246 w 1081"/>
                  <a:gd name="T51" fmla="*/ 38 h 267"/>
                  <a:gd name="T52" fmla="*/ 239 w 1081"/>
                  <a:gd name="T53" fmla="*/ 33 h 267"/>
                  <a:gd name="T54" fmla="*/ 233 w 1081"/>
                  <a:gd name="T55" fmla="*/ 29 h 267"/>
                  <a:gd name="T56" fmla="*/ 225 w 1081"/>
                  <a:gd name="T57" fmla="*/ 24 h 267"/>
                  <a:gd name="T58" fmla="*/ 218 w 1081"/>
                  <a:gd name="T59" fmla="*/ 19 h 267"/>
                  <a:gd name="T60" fmla="*/ 211 w 1081"/>
                  <a:gd name="T61" fmla="*/ 15 h 267"/>
                  <a:gd name="T62" fmla="*/ 204 w 1081"/>
                  <a:gd name="T63" fmla="*/ 10 h 267"/>
                  <a:gd name="T64" fmla="*/ 197 w 1081"/>
                  <a:gd name="T65" fmla="*/ 6 h 267"/>
                  <a:gd name="T66" fmla="*/ 194 w 1081"/>
                  <a:gd name="T67" fmla="*/ 4 h 267"/>
                  <a:gd name="T68" fmla="*/ 193 w 1081"/>
                  <a:gd name="T69" fmla="*/ 4 h 267"/>
                  <a:gd name="T70" fmla="*/ 192 w 1081"/>
                  <a:gd name="T71" fmla="*/ 3 h 267"/>
                  <a:gd name="T72" fmla="*/ 192 w 1081"/>
                  <a:gd name="T73" fmla="*/ 3 h 267"/>
                  <a:gd name="T74" fmla="*/ 191 w 1081"/>
                  <a:gd name="T75" fmla="*/ 3 h 267"/>
                  <a:gd name="T76" fmla="*/ 190 w 1081"/>
                  <a:gd name="T77" fmla="*/ 3 h 267"/>
                  <a:gd name="T78" fmla="*/ 189 w 1081"/>
                  <a:gd name="T79" fmla="*/ 2 h 267"/>
                  <a:gd name="T80" fmla="*/ 188 w 1081"/>
                  <a:gd name="T81" fmla="*/ 2 h 267"/>
                  <a:gd name="T82" fmla="*/ 187 w 1081"/>
                  <a:gd name="T83" fmla="*/ 2 h 267"/>
                  <a:gd name="T84" fmla="*/ 120 w 1081"/>
                  <a:gd name="T85" fmla="*/ 0 h 267"/>
                  <a:gd name="T86" fmla="*/ 41 w 1081"/>
                  <a:gd name="T87" fmla="*/ 1 h 267"/>
                  <a:gd name="T88" fmla="*/ 40 w 1081"/>
                  <a:gd name="T89" fmla="*/ 1 h 267"/>
                  <a:gd name="T90" fmla="*/ 39 w 1081"/>
                  <a:gd name="T91" fmla="*/ 2 h 267"/>
                  <a:gd name="T92" fmla="*/ 38 w 1081"/>
                  <a:gd name="T93" fmla="*/ 2 h 267"/>
                  <a:gd name="T94" fmla="*/ 37 w 1081"/>
                  <a:gd name="T95" fmla="*/ 2 h 267"/>
                  <a:gd name="T96" fmla="*/ 36 w 1081"/>
                  <a:gd name="T97" fmla="*/ 3 h 267"/>
                  <a:gd name="T98" fmla="*/ 36 w 1081"/>
                  <a:gd name="T99" fmla="*/ 3 h 267"/>
                  <a:gd name="T100" fmla="*/ 35 w 1081"/>
                  <a:gd name="T101" fmla="*/ 3 h 267"/>
                  <a:gd name="T102" fmla="*/ 34 w 1081"/>
                  <a:gd name="T103" fmla="*/ 4 h 26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1"/>
                  <a:gd name="T157" fmla="*/ 0 h 267"/>
                  <a:gd name="T158" fmla="*/ 1081 w 1081"/>
                  <a:gd name="T159" fmla="*/ 267 h 26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1" h="267">
                    <a:moveTo>
                      <a:pt x="5" y="223"/>
                    </a:moveTo>
                    <a:lnTo>
                      <a:pt x="3" y="225"/>
                    </a:lnTo>
                    <a:lnTo>
                      <a:pt x="2" y="226"/>
                    </a:lnTo>
                    <a:lnTo>
                      <a:pt x="1" y="229"/>
                    </a:lnTo>
                    <a:lnTo>
                      <a:pt x="1" y="230"/>
                    </a:lnTo>
                    <a:lnTo>
                      <a:pt x="0" y="232"/>
                    </a:lnTo>
                    <a:lnTo>
                      <a:pt x="0" y="235"/>
                    </a:lnTo>
                    <a:lnTo>
                      <a:pt x="0" y="236"/>
                    </a:lnTo>
                    <a:lnTo>
                      <a:pt x="0" y="238"/>
                    </a:lnTo>
                    <a:lnTo>
                      <a:pt x="0" y="239"/>
                    </a:lnTo>
                    <a:lnTo>
                      <a:pt x="0" y="240"/>
                    </a:lnTo>
                    <a:lnTo>
                      <a:pt x="0" y="243"/>
                    </a:lnTo>
                    <a:lnTo>
                      <a:pt x="0" y="244"/>
                    </a:lnTo>
                    <a:lnTo>
                      <a:pt x="1" y="245"/>
                    </a:lnTo>
                    <a:lnTo>
                      <a:pt x="1" y="246"/>
                    </a:lnTo>
                    <a:lnTo>
                      <a:pt x="2" y="248"/>
                    </a:lnTo>
                    <a:lnTo>
                      <a:pt x="2" y="250"/>
                    </a:lnTo>
                    <a:lnTo>
                      <a:pt x="3" y="251"/>
                    </a:lnTo>
                    <a:lnTo>
                      <a:pt x="5" y="252"/>
                    </a:lnTo>
                    <a:lnTo>
                      <a:pt x="6" y="253"/>
                    </a:lnTo>
                    <a:lnTo>
                      <a:pt x="7" y="254"/>
                    </a:lnTo>
                    <a:lnTo>
                      <a:pt x="8" y="254"/>
                    </a:lnTo>
                    <a:lnTo>
                      <a:pt x="9" y="255"/>
                    </a:lnTo>
                    <a:lnTo>
                      <a:pt x="10" y="256"/>
                    </a:lnTo>
                    <a:lnTo>
                      <a:pt x="11" y="256"/>
                    </a:lnTo>
                    <a:lnTo>
                      <a:pt x="13" y="258"/>
                    </a:lnTo>
                    <a:lnTo>
                      <a:pt x="15" y="259"/>
                    </a:lnTo>
                    <a:lnTo>
                      <a:pt x="16" y="259"/>
                    </a:lnTo>
                    <a:lnTo>
                      <a:pt x="17" y="259"/>
                    </a:lnTo>
                    <a:lnTo>
                      <a:pt x="20" y="260"/>
                    </a:lnTo>
                    <a:lnTo>
                      <a:pt x="21" y="260"/>
                    </a:lnTo>
                    <a:lnTo>
                      <a:pt x="22" y="260"/>
                    </a:lnTo>
                    <a:lnTo>
                      <a:pt x="24" y="260"/>
                    </a:lnTo>
                    <a:lnTo>
                      <a:pt x="1070" y="267"/>
                    </a:lnTo>
                    <a:lnTo>
                      <a:pt x="1071" y="267"/>
                    </a:lnTo>
                    <a:lnTo>
                      <a:pt x="1073" y="267"/>
                    </a:lnTo>
                    <a:lnTo>
                      <a:pt x="1073" y="266"/>
                    </a:lnTo>
                    <a:lnTo>
                      <a:pt x="1074" y="266"/>
                    </a:lnTo>
                    <a:lnTo>
                      <a:pt x="1075" y="266"/>
                    </a:lnTo>
                    <a:lnTo>
                      <a:pt x="1076" y="266"/>
                    </a:lnTo>
                    <a:lnTo>
                      <a:pt x="1077" y="264"/>
                    </a:lnTo>
                    <a:lnTo>
                      <a:pt x="1078" y="263"/>
                    </a:lnTo>
                    <a:lnTo>
                      <a:pt x="1079" y="262"/>
                    </a:lnTo>
                    <a:lnTo>
                      <a:pt x="1079" y="261"/>
                    </a:lnTo>
                    <a:lnTo>
                      <a:pt x="1079" y="260"/>
                    </a:lnTo>
                    <a:lnTo>
                      <a:pt x="1081" y="260"/>
                    </a:lnTo>
                    <a:lnTo>
                      <a:pt x="1081" y="259"/>
                    </a:lnTo>
                    <a:lnTo>
                      <a:pt x="1081" y="258"/>
                    </a:lnTo>
                    <a:lnTo>
                      <a:pt x="1081" y="256"/>
                    </a:lnTo>
                    <a:lnTo>
                      <a:pt x="1081" y="232"/>
                    </a:lnTo>
                    <a:lnTo>
                      <a:pt x="1081" y="231"/>
                    </a:lnTo>
                    <a:lnTo>
                      <a:pt x="1081" y="230"/>
                    </a:lnTo>
                    <a:lnTo>
                      <a:pt x="1079" y="230"/>
                    </a:lnTo>
                    <a:lnTo>
                      <a:pt x="1079" y="229"/>
                    </a:lnTo>
                    <a:lnTo>
                      <a:pt x="1079" y="228"/>
                    </a:lnTo>
                    <a:lnTo>
                      <a:pt x="1078" y="226"/>
                    </a:lnTo>
                    <a:lnTo>
                      <a:pt x="1078" y="225"/>
                    </a:lnTo>
                    <a:lnTo>
                      <a:pt x="1077" y="224"/>
                    </a:lnTo>
                    <a:lnTo>
                      <a:pt x="1076" y="223"/>
                    </a:lnTo>
                    <a:lnTo>
                      <a:pt x="1076" y="222"/>
                    </a:lnTo>
                    <a:lnTo>
                      <a:pt x="1075" y="222"/>
                    </a:lnTo>
                    <a:lnTo>
                      <a:pt x="1075" y="221"/>
                    </a:lnTo>
                    <a:lnTo>
                      <a:pt x="1074" y="221"/>
                    </a:lnTo>
                    <a:lnTo>
                      <a:pt x="1073" y="220"/>
                    </a:lnTo>
                    <a:lnTo>
                      <a:pt x="1071" y="218"/>
                    </a:lnTo>
                    <a:lnTo>
                      <a:pt x="1070" y="218"/>
                    </a:lnTo>
                    <a:lnTo>
                      <a:pt x="1070" y="217"/>
                    </a:lnTo>
                    <a:lnTo>
                      <a:pt x="1069" y="217"/>
                    </a:lnTo>
                    <a:lnTo>
                      <a:pt x="1061" y="210"/>
                    </a:lnTo>
                    <a:lnTo>
                      <a:pt x="1053" y="203"/>
                    </a:lnTo>
                    <a:lnTo>
                      <a:pt x="1044" y="197"/>
                    </a:lnTo>
                    <a:lnTo>
                      <a:pt x="1036" y="190"/>
                    </a:lnTo>
                    <a:lnTo>
                      <a:pt x="1026" y="184"/>
                    </a:lnTo>
                    <a:lnTo>
                      <a:pt x="1018" y="177"/>
                    </a:lnTo>
                    <a:lnTo>
                      <a:pt x="1009" y="170"/>
                    </a:lnTo>
                    <a:lnTo>
                      <a:pt x="1001" y="163"/>
                    </a:lnTo>
                    <a:lnTo>
                      <a:pt x="992" y="157"/>
                    </a:lnTo>
                    <a:lnTo>
                      <a:pt x="983" y="151"/>
                    </a:lnTo>
                    <a:lnTo>
                      <a:pt x="973" y="144"/>
                    </a:lnTo>
                    <a:lnTo>
                      <a:pt x="965" y="138"/>
                    </a:lnTo>
                    <a:lnTo>
                      <a:pt x="956" y="131"/>
                    </a:lnTo>
                    <a:lnTo>
                      <a:pt x="947" y="125"/>
                    </a:lnTo>
                    <a:lnTo>
                      <a:pt x="938" y="118"/>
                    </a:lnTo>
                    <a:lnTo>
                      <a:pt x="929" y="113"/>
                    </a:lnTo>
                    <a:lnTo>
                      <a:pt x="919" y="107"/>
                    </a:lnTo>
                    <a:lnTo>
                      <a:pt x="910" y="100"/>
                    </a:lnTo>
                    <a:lnTo>
                      <a:pt x="900" y="94"/>
                    </a:lnTo>
                    <a:lnTo>
                      <a:pt x="891" y="87"/>
                    </a:lnTo>
                    <a:lnTo>
                      <a:pt x="881" y="81"/>
                    </a:lnTo>
                    <a:lnTo>
                      <a:pt x="872" y="76"/>
                    </a:lnTo>
                    <a:lnTo>
                      <a:pt x="863" y="70"/>
                    </a:lnTo>
                    <a:lnTo>
                      <a:pt x="853" y="63"/>
                    </a:lnTo>
                    <a:lnTo>
                      <a:pt x="843" y="57"/>
                    </a:lnTo>
                    <a:lnTo>
                      <a:pt x="834" y="51"/>
                    </a:lnTo>
                    <a:lnTo>
                      <a:pt x="824" y="46"/>
                    </a:lnTo>
                    <a:lnTo>
                      <a:pt x="814" y="39"/>
                    </a:lnTo>
                    <a:lnTo>
                      <a:pt x="804" y="33"/>
                    </a:lnTo>
                    <a:lnTo>
                      <a:pt x="795" y="27"/>
                    </a:lnTo>
                    <a:lnTo>
                      <a:pt x="785" y="22"/>
                    </a:lnTo>
                    <a:lnTo>
                      <a:pt x="775" y="16"/>
                    </a:lnTo>
                    <a:lnTo>
                      <a:pt x="774" y="15"/>
                    </a:lnTo>
                    <a:lnTo>
                      <a:pt x="773" y="15"/>
                    </a:lnTo>
                    <a:lnTo>
                      <a:pt x="772" y="15"/>
                    </a:lnTo>
                    <a:lnTo>
                      <a:pt x="772" y="13"/>
                    </a:lnTo>
                    <a:lnTo>
                      <a:pt x="771" y="13"/>
                    </a:lnTo>
                    <a:lnTo>
                      <a:pt x="770" y="12"/>
                    </a:lnTo>
                    <a:lnTo>
                      <a:pt x="768" y="12"/>
                    </a:lnTo>
                    <a:lnTo>
                      <a:pt x="767" y="12"/>
                    </a:lnTo>
                    <a:lnTo>
                      <a:pt x="767" y="11"/>
                    </a:lnTo>
                    <a:lnTo>
                      <a:pt x="766" y="11"/>
                    </a:lnTo>
                    <a:lnTo>
                      <a:pt x="765" y="11"/>
                    </a:lnTo>
                    <a:lnTo>
                      <a:pt x="764" y="10"/>
                    </a:lnTo>
                    <a:lnTo>
                      <a:pt x="763" y="10"/>
                    </a:lnTo>
                    <a:lnTo>
                      <a:pt x="761" y="10"/>
                    </a:lnTo>
                    <a:lnTo>
                      <a:pt x="760" y="9"/>
                    </a:lnTo>
                    <a:lnTo>
                      <a:pt x="759" y="9"/>
                    </a:lnTo>
                    <a:lnTo>
                      <a:pt x="758" y="9"/>
                    </a:lnTo>
                    <a:lnTo>
                      <a:pt x="757" y="9"/>
                    </a:lnTo>
                    <a:lnTo>
                      <a:pt x="756" y="8"/>
                    </a:lnTo>
                    <a:lnTo>
                      <a:pt x="755" y="8"/>
                    </a:lnTo>
                    <a:lnTo>
                      <a:pt x="753" y="8"/>
                    </a:lnTo>
                    <a:lnTo>
                      <a:pt x="752" y="8"/>
                    </a:lnTo>
                    <a:lnTo>
                      <a:pt x="751" y="8"/>
                    </a:lnTo>
                    <a:lnTo>
                      <a:pt x="750" y="7"/>
                    </a:lnTo>
                    <a:lnTo>
                      <a:pt x="749" y="7"/>
                    </a:lnTo>
                    <a:lnTo>
                      <a:pt x="748" y="7"/>
                    </a:lnTo>
                    <a:lnTo>
                      <a:pt x="747" y="7"/>
                    </a:lnTo>
                    <a:lnTo>
                      <a:pt x="745" y="7"/>
                    </a:lnTo>
                    <a:lnTo>
                      <a:pt x="479" y="0"/>
                    </a:lnTo>
                    <a:lnTo>
                      <a:pt x="164" y="4"/>
                    </a:lnTo>
                    <a:lnTo>
                      <a:pt x="162" y="4"/>
                    </a:lnTo>
                    <a:lnTo>
                      <a:pt x="161" y="4"/>
                    </a:lnTo>
                    <a:lnTo>
                      <a:pt x="160" y="4"/>
                    </a:lnTo>
                    <a:lnTo>
                      <a:pt x="159" y="4"/>
                    </a:lnTo>
                    <a:lnTo>
                      <a:pt x="158" y="4"/>
                    </a:lnTo>
                    <a:lnTo>
                      <a:pt x="157" y="4"/>
                    </a:lnTo>
                    <a:lnTo>
                      <a:pt x="155" y="5"/>
                    </a:lnTo>
                    <a:lnTo>
                      <a:pt x="154" y="5"/>
                    </a:lnTo>
                    <a:lnTo>
                      <a:pt x="153" y="5"/>
                    </a:lnTo>
                    <a:lnTo>
                      <a:pt x="152" y="5"/>
                    </a:lnTo>
                    <a:lnTo>
                      <a:pt x="151" y="5"/>
                    </a:lnTo>
                    <a:lnTo>
                      <a:pt x="150" y="7"/>
                    </a:lnTo>
                    <a:lnTo>
                      <a:pt x="149" y="7"/>
                    </a:lnTo>
                    <a:lnTo>
                      <a:pt x="147" y="7"/>
                    </a:lnTo>
                    <a:lnTo>
                      <a:pt x="146" y="8"/>
                    </a:lnTo>
                    <a:lnTo>
                      <a:pt x="145" y="8"/>
                    </a:lnTo>
                    <a:lnTo>
                      <a:pt x="144" y="9"/>
                    </a:lnTo>
                    <a:lnTo>
                      <a:pt x="143" y="9"/>
                    </a:lnTo>
                    <a:lnTo>
                      <a:pt x="142" y="10"/>
                    </a:lnTo>
                    <a:lnTo>
                      <a:pt x="141" y="10"/>
                    </a:lnTo>
                    <a:lnTo>
                      <a:pt x="141" y="11"/>
                    </a:lnTo>
                    <a:lnTo>
                      <a:pt x="139" y="11"/>
                    </a:lnTo>
                    <a:lnTo>
                      <a:pt x="138" y="12"/>
                    </a:lnTo>
                    <a:lnTo>
                      <a:pt x="137" y="13"/>
                    </a:lnTo>
                    <a:lnTo>
                      <a:pt x="136" y="15"/>
                    </a:lnTo>
                    <a:lnTo>
                      <a:pt x="135" y="16"/>
                    </a:lnTo>
                    <a:lnTo>
                      <a:pt x="5" y="223"/>
                    </a:lnTo>
                  </a:path>
                </a:pathLst>
              </a:custGeom>
              <a:noFill/>
              <a:ln w="0">
                <a:solidFill>
                  <a:srgbClr val="000000"/>
                </a:solidFill>
                <a:prstDash val="solid"/>
                <a:round/>
                <a:headEnd/>
                <a:tailEnd/>
              </a:ln>
            </p:spPr>
            <p:txBody>
              <a:bodyPr/>
              <a:lstStyle/>
              <a:p>
                <a:endParaRPr lang="en-GB"/>
              </a:p>
            </p:txBody>
          </p:sp>
          <p:sp>
            <p:nvSpPr>
              <p:cNvPr id="637" name="Freeform 550"/>
              <p:cNvSpPr>
                <a:spLocks/>
              </p:cNvSpPr>
              <p:nvPr/>
            </p:nvSpPr>
            <p:spPr bwMode="auto">
              <a:xfrm>
                <a:off x="3408" y="1898"/>
                <a:ext cx="470" cy="113"/>
              </a:xfrm>
              <a:custGeom>
                <a:avLst/>
                <a:gdLst>
                  <a:gd name="T0" fmla="*/ 1 w 939"/>
                  <a:gd name="T1" fmla="*/ 48 h 226"/>
                  <a:gd name="T2" fmla="*/ 0 w 939"/>
                  <a:gd name="T3" fmla="*/ 50 h 226"/>
                  <a:gd name="T4" fmla="*/ 0 w 939"/>
                  <a:gd name="T5" fmla="*/ 51 h 226"/>
                  <a:gd name="T6" fmla="*/ 0 w 939"/>
                  <a:gd name="T7" fmla="*/ 52 h 226"/>
                  <a:gd name="T8" fmla="*/ 1 w 939"/>
                  <a:gd name="T9" fmla="*/ 52 h 226"/>
                  <a:gd name="T10" fmla="*/ 1 w 939"/>
                  <a:gd name="T11" fmla="*/ 53 h 226"/>
                  <a:gd name="T12" fmla="*/ 2 w 939"/>
                  <a:gd name="T13" fmla="*/ 54 h 226"/>
                  <a:gd name="T14" fmla="*/ 3 w 939"/>
                  <a:gd name="T15" fmla="*/ 54 h 226"/>
                  <a:gd name="T16" fmla="*/ 4 w 939"/>
                  <a:gd name="T17" fmla="*/ 55 h 226"/>
                  <a:gd name="T18" fmla="*/ 5 w 939"/>
                  <a:gd name="T19" fmla="*/ 55 h 226"/>
                  <a:gd name="T20" fmla="*/ 6 w 939"/>
                  <a:gd name="T21" fmla="*/ 55 h 226"/>
                  <a:gd name="T22" fmla="*/ 234 w 939"/>
                  <a:gd name="T23" fmla="*/ 57 h 226"/>
                  <a:gd name="T24" fmla="*/ 234 w 939"/>
                  <a:gd name="T25" fmla="*/ 56 h 226"/>
                  <a:gd name="T26" fmla="*/ 235 w 939"/>
                  <a:gd name="T27" fmla="*/ 56 h 226"/>
                  <a:gd name="T28" fmla="*/ 235 w 939"/>
                  <a:gd name="T29" fmla="*/ 55 h 226"/>
                  <a:gd name="T30" fmla="*/ 235 w 939"/>
                  <a:gd name="T31" fmla="*/ 50 h 226"/>
                  <a:gd name="T32" fmla="*/ 235 w 939"/>
                  <a:gd name="T33" fmla="*/ 49 h 226"/>
                  <a:gd name="T34" fmla="*/ 235 w 939"/>
                  <a:gd name="T35" fmla="*/ 48 h 226"/>
                  <a:gd name="T36" fmla="*/ 234 w 939"/>
                  <a:gd name="T37" fmla="*/ 48 h 226"/>
                  <a:gd name="T38" fmla="*/ 234 w 939"/>
                  <a:gd name="T39" fmla="*/ 47 h 226"/>
                  <a:gd name="T40" fmla="*/ 233 w 939"/>
                  <a:gd name="T41" fmla="*/ 47 h 226"/>
                  <a:gd name="T42" fmla="*/ 233 w 939"/>
                  <a:gd name="T43" fmla="*/ 46 h 226"/>
                  <a:gd name="T44" fmla="*/ 227 w 939"/>
                  <a:gd name="T45" fmla="*/ 42 h 226"/>
                  <a:gd name="T46" fmla="*/ 222 w 939"/>
                  <a:gd name="T47" fmla="*/ 38 h 226"/>
                  <a:gd name="T48" fmla="*/ 216 w 939"/>
                  <a:gd name="T49" fmla="*/ 34 h 226"/>
                  <a:gd name="T50" fmla="*/ 210 w 939"/>
                  <a:gd name="T51" fmla="*/ 29 h 226"/>
                  <a:gd name="T52" fmla="*/ 204 w 939"/>
                  <a:gd name="T53" fmla="*/ 26 h 226"/>
                  <a:gd name="T54" fmla="*/ 198 w 939"/>
                  <a:gd name="T55" fmla="*/ 22 h 226"/>
                  <a:gd name="T56" fmla="*/ 192 w 939"/>
                  <a:gd name="T57" fmla="*/ 18 h 226"/>
                  <a:gd name="T58" fmla="*/ 186 w 939"/>
                  <a:gd name="T59" fmla="*/ 14 h 226"/>
                  <a:gd name="T60" fmla="*/ 180 w 939"/>
                  <a:gd name="T61" fmla="*/ 10 h 226"/>
                  <a:gd name="T62" fmla="*/ 173 w 939"/>
                  <a:gd name="T63" fmla="*/ 6 h 226"/>
                  <a:gd name="T64" fmla="*/ 169 w 939"/>
                  <a:gd name="T65" fmla="*/ 4 h 226"/>
                  <a:gd name="T66" fmla="*/ 168 w 939"/>
                  <a:gd name="T67" fmla="*/ 3 h 226"/>
                  <a:gd name="T68" fmla="*/ 167 w 939"/>
                  <a:gd name="T69" fmla="*/ 3 h 226"/>
                  <a:gd name="T70" fmla="*/ 166 w 939"/>
                  <a:gd name="T71" fmla="*/ 3 h 226"/>
                  <a:gd name="T72" fmla="*/ 166 w 939"/>
                  <a:gd name="T73" fmla="*/ 2 h 226"/>
                  <a:gd name="T74" fmla="*/ 165 w 939"/>
                  <a:gd name="T75" fmla="*/ 2 h 226"/>
                  <a:gd name="T76" fmla="*/ 164 w 939"/>
                  <a:gd name="T77" fmla="*/ 2 h 226"/>
                  <a:gd name="T78" fmla="*/ 163 w 939"/>
                  <a:gd name="T79" fmla="*/ 2 h 226"/>
                  <a:gd name="T80" fmla="*/ 163 w 939"/>
                  <a:gd name="T81" fmla="*/ 2 h 226"/>
                  <a:gd name="T82" fmla="*/ 30 w 939"/>
                  <a:gd name="T83" fmla="*/ 2 h 226"/>
                  <a:gd name="T84" fmla="*/ 29 w 939"/>
                  <a:gd name="T85" fmla="*/ 2 h 226"/>
                  <a:gd name="T86" fmla="*/ 28 w 939"/>
                  <a:gd name="T87" fmla="*/ 2 h 226"/>
                  <a:gd name="T88" fmla="*/ 27 w 939"/>
                  <a:gd name="T89" fmla="*/ 2 h 226"/>
                  <a:gd name="T90" fmla="*/ 26 w 939"/>
                  <a:gd name="T91" fmla="*/ 2 h 226"/>
                  <a:gd name="T92" fmla="*/ 26 w 939"/>
                  <a:gd name="T93" fmla="*/ 3 h 226"/>
                  <a:gd name="T94" fmla="*/ 25 w 939"/>
                  <a:gd name="T95" fmla="*/ 3 h 226"/>
                  <a:gd name="T96" fmla="*/ 24 w 939"/>
                  <a:gd name="T97" fmla="*/ 3 h 226"/>
                  <a:gd name="T98" fmla="*/ 24 w 939"/>
                  <a:gd name="T99" fmla="*/ 4 h 226"/>
                  <a:gd name="T100" fmla="*/ 1 w 939"/>
                  <a:gd name="T101" fmla="*/ 48 h 2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39"/>
                  <a:gd name="T154" fmla="*/ 0 h 226"/>
                  <a:gd name="T155" fmla="*/ 939 w 939"/>
                  <a:gd name="T156" fmla="*/ 226 h 2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39" h="226">
                    <a:moveTo>
                      <a:pt x="4" y="189"/>
                    </a:moveTo>
                    <a:lnTo>
                      <a:pt x="3" y="190"/>
                    </a:lnTo>
                    <a:lnTo>
                      <a:pt x="3" y="192"/>
                    </a:lnTo>
                    <a:lnTo>
                      <a:pt x="2" y="193"/>
                    </a:lnTo>
                    <a:lnTo>
                      <a:pt x="2" y="195"/>
                    </a:lnTo>
                    <a:lnTo>
                      <a:pt x="0" y="197"/>
                    </a:lnTo>
                    <a:lnTo>
                      <a:pt x="0" y="198"/>
                    </a:lnTo>
                    <a:lnTo>
                      <a:pt x="0" y="199"/>
                    </a:lnTo>
                    <a:lnTo>
                      <a:pt x="0" y="201"/>
                    </a:lnTo>
                    <a:lnTo>
                      <a:pt x="0" y="203"/>
                    </a:lnTo>
                    <a:lnTo>
                      <a:pt x="0" y="204"/>
                    </a:lnTo>
                    <a:lnTo>
                      <a:pt x="0" y="205"/>
                    </a:lnTo>
                    <a:lnTo>
                      <a:pt x="0" y="206"/>
                    </a:lnTo>
                    <a:lnTo>
                      <a:pt x="0" y="207"/>
                    </a:lnTo>
                    <a:lnTo>
                      <a:pt x="2" y="208"/>
                    </a:lnTo>
                    <a:lnTo>
                      <a:pt x="2" y="210"/>
                    </a:lnTo>
                    <a:lnTo>
                      <a:pt x="3" y="211"/>
                    </a:lnTo>
                    <a:lnTo>
                      <a:pt x="4" y="212"/>
                    </a:lnTo>
                    <a:lnTo>
                      <a:pt x="4" y="213"/>
                    </a:lnTo>
                    <a:lnTo>
                      <a:pt x="5" y="214"/>
                    </a:lnTo>
                    <a:lnTo>
                      <a:pt x="6" y="214"/>
                    </a:lnTo>
                    <a:lnTo>
                      <a:pt x="7" y="215"/>
                    </a:lnTo>
                    <a:lnTo>
                      <a:pt x="9" y="216"/>
                    </a:lnTo>
                    <a:lnTo>
                      <a:pt x="10" y="216"/>
                    </a:lnTo>
                    <a:lnTo>
                      <a:pt x="11" y="218"/>
                    </a:lnTo>
                    <a:lnTo>
                      <a:pt x="12" y="218"/>
                    </a:lnTo>
                    <a:lnTo>
                      <a:pt x="13" y="219"/>
                    </a:lnTo>
                    <a:lnTo>
                      <a:pt x="14" y="219"/>
                    </a:lnTo>
                    <a:lnTo>
                      <a:pt x="15" y="219"/>
                    </a:lnTo>
                    <a:lnTo>
                      <a:pt x="17" y="220"/>
                    </a:lnTo>
                    <a:lnTo>
                      <a:pt x="19" y="220"/>
                    </a:lnTo>
                    <a:lnTo>
                      <a:pt x="20" y="220"/>
                    </a:lnTo>
                    <a:lnTo>
                      <a:pt x="21" y="220"/>
                    </a:lnTo>
                    <a:lnTo>
                      <a:pt x="931" y="226"/>
                    </a:lnTo>
                    <a:lnTo>
                      <a:pt x="932" y="226"/>
                    </a:lnTo>
                    <a:lnTo>
                      <a:pt x="934" y="226"/>
                    </a:lnTo>
                    <a:lnTo>
                      <a:pt x="935" y="226"/>
                    </a:lnTo>
                    <a:lnTo>
                      <a:pt x="936" y="226"/>
                    </a:lnTo>
                    <a:lnTo>
                      <a:pt x="936" y="224"/>
                    </a:lnTo>
                    <a:lnTo>
                      <a:pt x="937" y="224"/>
                    </a:lnTo>
                    <a:lnTo>
                      <a:pt x="938" y="223"/>
                    </a:lnTo>
                    <a:lnTo>
                      <a:pt x="938" y="222"/>
                    </a:lnTo>
                    <a:lnTo>
                      <a:pt x="939" y="222"/>
                    </a:lnTo>
                    <a:lnTo>
                      <a:pt x="939" y="221"/>
                    </a:lnTo>
                    <a:lnTo>
                      <a:pt x="939" y="220"/>
                    </a:lnTo>
                    <a:lnTo>
                      <a:pt x="939" y="219"/>
                    </a:lnTo>
                    <a:lnTo>
                      <a:pt x="939" y="218"/>
                    </a:lnTo>
                    <a:lnTo>
                      <a:pt x="939" y="197"/>
                    </a:lnTo>
                    <a:lnTo>
                      <a:pt x="939" y="196"/>
                    </a:lnTo>
                    <a:lnTo>
                      <a:pt x="939" y="195"/>
                    </a:lnTo>
                    <a:lnTo>
                      <a:pt x="939" y="193"/>
                    </a:lnTo>
                    <a:lnTo>
                      <a:pt x="938" y="193"/>
                    </a:lnTo>
                    <a:lnTo>
                      <a:pt x="938" y="192"/>
                    </a:lnTo>
                    <a:lnTo>
                      <a:pt x="938" y="191"/>
                    </a:lnTo>
                    <a:lnTo>
                      <a:pt x="937" y="191"/>
                    </a:lnTo>
                    <a:lnTo>
                      <a:pt x="937" y="190"/>
                    </a:lnTo>
                    <a:lnTo>
                      <a:pt x="936" y="190"/>
                    </a:lnTo>
                    <a:lnTo>
                      <a:pt x="936" y="189"/>
                    </a:lnTo>
                    <a:lnTo>
                      <a:pt x="935" y="189"/>
                    </a:lnTo>
                    <a:lnTo>
                      <a:pt x="935" y="188"/>
                    </a:lnTo>
                    <a:lnTo>
                      <a:pt x="934" y="188"/>
                    </a:lnTo>
                    <a:lnTo>
                      <a:pt x="934" y="186"/>
                    </a:lnTo>
                    <a:lnTo>
                      <a:pt x="932" y="186"/>
                    </a:lnTo>
                    <a:lnTo>
                      <a:pt x="932" y="185"/>
                    </a:lnTo>
                    <a:lnTo>
                      <a:pt x="931" y="185"/>
                    </a:lnTo>
                    <a:lnTo>
                      <a:pt x="930" y="184"/>
                    </a:lnTo>
                    <a:lnTo>
                      <a:pt x="923" y="178"/>
                    </a:lnTo>
                    <a:lnTo>
                      <a:pt x="915" y="173"/>
                    </a:lnTo>
                    <a:lnTo>
                      <a:pt x="908" y="167"/>
                    </a:lnTo>
                    <a:lnTo>
                      <a:pt x="901" y="161"/>
                    </a:lnTo>
                    <a:lnTo>
                      <a:pt x="893" y="155"/>
                    </a:lnTo>
                    <a:lnTo>
                      <a:pt x="885" y="151"/>
                    </a:lnTo>
                    <a:lnTo>
                      <a:pt x="878" y="145"/>
                    </a:lnTo>
                    <a:lnTo>
                      <a:pt x="870" y="139"/>
                    </a:lnTo>
                    <a:lnTo>
                      <a:pt x="862" y="134"/>
                    </a:lnTo>
                    <a:lnTo>
                      <a:pt x="855" y="128"/>
                    </a:lnTo>
                    <a:lnTo>
                      <a:pt x="847" y="123"/>
                    </a:lnTo>
                    <a:lnTo>
                      <a:pt x="839" y="117"/>
                    </a:lnTo>
                    <a:lnTo>
                      <a:pt x="831" y="112"/>
                    </a:lnTo>
                    <a:lnTo>
                      <a:pt x="823" y="106"/>
                    </a:lnTo>
                    <a:lnTo>
                      <a:pt x="815" y="101"/>
                    </a:lnTo>
                    <a:lnTo>
                      <a:pt x="807" y="96"/>
                    </a:lnTo>
                    <a:lnTo>
                      <a:pt x="799" y="91"/>
                    </a:lnTo>
                    <a:lnTo>
                      <a:pt x="791" y="85"/>
                    </a:lnTo>
                    <a:lnTo>
                      <a:pt x="783" y="81"/>
                    </a:lnTo>
                    <a:lnTo>
                      <a:pt x="775" y="75"/>
                    </a:lnTo>
                    <a:lnTo>
                      <a:pt x="767" y="70"/>
                    </a:lnTo>
                    <a:lnTo>
                      <a:pt x="759" y="64"/>
                    </a:lnTo>
                    <a:lnTo>
                      <a:pt x="750" y="60"/>
                    </a:lnTo>
                    <a:lnTo>
                      <a:pt x="741" y="54"/>
                    </a:lnTo>
                    <a:lnTo>
                      <a:pt x="733" y="49"/>
                    </a:lnTo>
                    <a:lnTo>
                      <a:pt x="725" y="44"/>
                    </a:lnTo>
                    <a:lnTo>
                      <a:pt x="717" y="39"/>
                    </a:lnTo>
                    <a:lnTo>
                      <a:pt x="708" y="35"/>
                    </a:lnTo>
                    <a:lnTo>
                      <a:pt x="700" y="29"/>
                    </a:lnTo>
                    <a:lnTo>
                      <a:pt x="692" y="24"/>
                    </a:lnTo>
                    <a:lnTo>
                      <a:pt x="682" y="18"/>
                    </a:lnTo>
                    <a:lnTo>
                      <a:pt x="674" y="14"/>
                    </a:lnTo>
                    <a:lnTo>
                      <a:pt x="673" y="14"/>
                    </a:lnTo>
                    <a:lnTo>
                      <a:pt x="672" y="13"/>
                    </a:lnTo>
                    <a:lnTo>
                      <a:pt x="671" y="13"/>
                    </a:lnTo>
                    <a:lnTo>
                      <a:pt x="670" y="11"/>
                    </a:lnTo>
                    <a:lnTo>
                      <a:pt x="669" y="11"/>
                    </a:lnTo>
                    <a:lnTo>
                      <a:pt x="668" y="10"/>
                    </a:lnTo>
                    <a:lnTo>
                      <a:pt x="666" y="10"/>
                    </a:lnTo>
                    <a:lnTo>
                      <a:pt x="665" y="10"/>
                    </a:lnTo>
                    <a:lnTo>
                      <a:pt x="665" y="9"/>
                    </a:lnTo>
                    <a:lnTo>
                      <a:pt x="664" y="9"/>
                    </a:lnTo>
                    <a:lnTo>
                      <a:pt x="663" y="9"/>
                    </a:lnTo>
                    <a:lnTo>
                      <a:pt x="662" y="8"/>
                    </a:lnTo>
                    <a:lnTo>
                      <a:pt x="661" y="8"/>
                    </a:lnTo>
                    <a:lnTo>
                      <a:pt x="659" y="8"/>
                    </a:lnTo>
                    <a:lnTo>
                      <a:pt x="658" y="8"/>
                    </a:lnTo>
                    <a:lnTo>
                      <a:pt x="657" y="8"/>
                    </a:lnTo>
                    <a:lnTo>
                      <a:pt x="657" y="7"/>
                    </a:lnTo>
                    <a:lnTo>
                      <a:pt x="656" y="7"/>
                    </a:lnTo>
                    <a:lnTo>
                      <a:pt x="655" y="7"/>
                    </a:lnTo>
                    <a:lnTo>
                      <a:pt x="654" y="7"/>
                    </a:lnTo>
                    <a:lnTo>
                      <a:pt x="653" y="7"/>
                    </a:lnTo>
                    <a:lnTo>
                      <a:pt x="651" y="7"/>
                    </a:lnTo>
                    <a:lnTo>
                      <a:pt x="651" y="6"/>
                    </a:lnTo>
                    <a:lnTo>
                      <a:pt x="650" y="6"/>
                    </a:lnTo>
                    <a:lnTo>
                      <a:pt x="649" y="6"/>
                    </a:lnTo>
                    <a:lnTo>
                      <a:pt x="648" y="6"/>
                    </a:lnTo>
                    <a:lnTo>
                      <a:pt x="416" y="0"/>
                    </a:lnTo>
                    <a:lnTo>
                      <a:pt x="117" y="6"/>
                    </a:lnTo>
                    <a:lnTo>
                      <a:pt x="116" y="6"/>
                    </a:lnTo>
                    <a:lnTo>
                      <a:pt x="115" y="6"/>
                    </a:lnTo>
                    <a:lnTo>
                      <a:pt x="113" y="6"/>
                    </a:lnTo>
                    <a:lnTo>
                      <a:pt x="112" y="6"/>
                    </a:lnTo>
                    <a:lnTo>
                      <a:pt x="111" y="6"/>
                    </a:lnTo>
                    <a:lnTo>
                      <a:pt x="110" y="7"/>
                    </a:lnTo>
                    <a:lnTo>
                      <a:pt x="109" y="7"/>
                    </a:lnTo>
                    <a:lnTo>
                      <a:pt x="108" y="7"/>
                    </a:lnTo>
                    <a:lnTo>
                      <a:pt x="106" y="7"/>
                    </a:lnTo>
                    <a:lnTo>
                      <a:pt x="105" y="7"/>
                    </a:lnTo>
                    <a:lnTo>
                      <a:pt x="104" y="8"/>
                    </a:lnTo>
                    <a:lnTo>
                      <a:pt x="103" y="8"/>
                    </a:lnTo>
                    <a:lnTo>
                      <a:pt x="102" y="8"/>
                    </a:lnTo>
                    <a:lnTo>
                      <a:pt x="102" y="9"/>
                    </a:lnTo>
                    <a:lnTo>
                      <a:pt x="101" y="9"/>
                    </a:lnTo>
                    <a:lnTo>
                      <a:pt x="100" y="9"/>
                    </a:lnTo>
                    <a:lnTo>
                      <a:pt x="100" y="10"/>
                    </a:lnTo>
                    <a:lnTo>
                      <a:pt x="98" y="10"/>
                    </a:lnTo>
                    <a:lnTo>
                      <a:pt x="97" y="10"/>
                    </a:lnTo>
                    <a:lnTo>
                      <a:pt x="97" y="11"/>
                    </a:lnTo>
                    <a:lnTo>
                      <a:pt x="96" y="11"/>
                    </a:lnTo>
                    <a:lnTo>
                      <a:pt x="96" y="13"/>
                    </a:lnTo>
                    <a:lnTo>
                      <a:pt x="95" y="13"/>
                    </a:lnTo>
                    <a:lnTo>
                      <a:pt x="94" y="14"/>
                    </a:lnTo>
                    <a:lnTo>
                      <a:pt x="93" y="15"/>
                    </a:lnTo>
                    <a:lnTo>
                      <a:pt x="93" y="16"/>
                    </a:lnTo>
                    <a:lnTo>
                      <a:pt x="4" y="189"/>
                    </a:lnTo>
                    <a:close/>
                  </a:path>
                </a:pathLst>
              </a:custGeom>
              <a:solidFill>
                <a:srgbClr val="E5E5E5"/>
              </a:solidFill>
              <a:ln w="9525">
                <a:noFill/>
                <a:round/>
                <a:headEnd/>
                <a:tailEnd/>
              </a:ln>
            </p:spPr>
            <p:txBody>
              <a:bodyPr/>
              <a:lstStyle/>
              <a:p>
                <a:endParaRPr lang="en-GB"/>
              </a:p>
            </p:txBody>
          </p:sp>
          <p:sp>
            <p:nvSpPr>
              <p:cNvPr id="638" name="Freeform 551"/>
              <p:cNvSpPr>
                <a:spLocks/>
              </p:cNvSpPr>
              <p:nvPr/>
            </p:nvSpPr>
            <p:spPr bwMode="auto">
              <a:xfrm>
                <a:off x="3408" y="1898"/>
                <a:ext cx="470" cy="113"/>
              </a:xfrm>
              <a:custGeom>
                <a:avLst/>
                <a:gdLst>
                  <a:gd name="T0" fmla="*/ 1 w 939"/>
                  <a:gd name="T1" fmla="*/ 48 h 226"/>
                  <a:gd name="T2" fmla="*/ 0 w 939"/>
                  <a:gd name="T3" fmla="*/ 50 h 226"/>
                  <a:gd name="T4" fmla="*/ 0 w 939"/>
                  <a:gd name="T5" fmla="*/ 51 h 226"/>
                  <a:gd name="T6" fmla="*/ 0 w 939"/>
                  <a:gd name="T7" fmla="*/ 52 h 226"/>
                  <a:gd name="T8" fmla="*/ 1 w 939"/>
                  <a:gd name="T9" fmla="*/ 52 h 226"/>
                  <a:gd name="T10" fmla="*/ 1 w 939"/>
                  <a:gd name="T11" fmla="*/ 53 h 226"/>
                  <a:gd name="T12" fmla="*/ 2 w 939"/>
                  <a:gd name="T13" fmla="*/ 54 h 226"/>
                  <a:gd name="T14" fmla="*/ 3 w 939"/>
                  <a:gd name="T15" fmla="*/ 54 h 226"/>
                  <a:gd name="T16" fmla="*/ 4 w 939"/>
                  <a:gd name="T17" fmla="*/ 55 h 226"/>
                  <a:gd name="T18" fmla="*/ 5 w 939"/>
                  <a:gd name="T19" fmla="*/ 55 h 226"/>
                  <a:gd name="T20" fmla="*/ 6 w 939"/>
                  <a:gd name="T21" fmla="*/ 55 h 226"/>
                  <a:gd name="T22" fmla="*/ 234 w 939"/>
                  <a:gd name="T23" fmla="*/ 57 h 226"/>
                  <a:gd name="T24" fmla="*/ 234 w 939"/>
                  <a:gd name="T25" fmla="*/ 56 h 226"/>
                  <a:gd name="T26" fmla="*/ 235 w 939"/>
                  <a:gd name="T27" fmla="*/ 56 h 226"/>
                  <a:gd name="T28" fmla="*/ 235 w 939"/>
                  <a:gd name="T29" fmla="*/ 55 h 226"/>
                  <a:gd name="T30" fmla="*/ 235 w 939"/>
                  <a:gd name="T31" fmla="*/ 50 h 226"/>
                  <a:gd name="T32" fmla="*/ 235 w 939"/>
                  <a:gd name="T33" fmla="*/ 49 h 226"/>
                  <a:gd name="T34" fmla="*/ 235 w 939"/>
                  <a:gd name="T35" fmla="*/ 48 h 226"/>
                  <a:gd name="T36" fmla="*/ 234 w 939"/>
                  <a:gd name="T37" fmla="*/ 48 h 226"/>
                  <a:gd name="T38" fmla="*/ 234 w 939"/>
                  <a:gd name="T39" fmla="*/ 47 h 226"/>
                  <a:gd name="T40" fmla="*/ 233 w 939"/>
                  <a:gd name="T41" fmla="*/ 47 h 226"/>
                  <a:gd name="T42" fmla="*/ 233 w 939"/>
                  <a:gd name="T43" fmla="*/ 46 h 226"/>
                  <a:gd name="T44" fmla="*/ 227 w 939"/>
                  <a:gd name="T45" fmla="*/ 42 h 226"/>
                  <a:gd name="T46" fmla="*/ 222 w 939"/>
                  <a:gd name="T47" fmla="*/ 38 h 226"/>
                  <a:gd name="T48" fmla="*/ 216 w 939"/>
                  <a:gd name="T49" fmla="*/ 34 h 226"/>
                  <a:gd name="T50" fmla="*/ 210 w 939"/>
                  <a:gd name="T51" fmla="*/ 29 h 226"/>
                  <a:gd name="T52" fmla="*/ 204 w 939"/>
                  <a:gd name="T53" fmla="*/ 26 h 226"/>
                  <a:gd name="T54" fmla="*/ 198 w 939"/>
                  <a:gd name="T55" fmla="*/ 22 h 226"/>
                  <a:gd name="T56" fmla="*/ 192 w 939"/>
                  <a:gd name="T57" fmla="*/ 18 h 226"/>
                  <a:gd name="T58" fmla="*/ 186 w 939"/>
                  <a:gd name="T59" fmla="*/ 14 h 226"/>
                  <a:gd name="T60" fmla="*/ 180 w 939"/>
                  <a:gd name="T61" fmla="*/ 10 h 226"/>
                  <a:gd name="T62" fmla="*/ 173 w 939"/>
                  <a:gd name="T63" fmla="*/ 6 h 226"/>
                  <a:gd name="T64" fmla="*/ 169 w 939"/>
                  <a:gd name="T65" fmla="*/ 4 h 226"/>
                  <a:gd name="T66" fmla="*/ 168 w 939"/>
                  <a:gd name="T67" fmla="*/ 3 h 226"/>
                  <a:gd name="T68" fmla="*/ 167 w 939"/>
                  <a:gd name="T69" fmla="*/ 3 h 226"/>
                  <a:gd name="T70" fmla="*/ 166 w 939"/>
                  <a:gd name="T71" fmla="*/ 3 h 226"/>
                  <a:gd name="T72" fmla="*/ 166 w 939"/>
                  <a:gd name="T73" fmla="*/ 2 h 226"/>
                  <a:gd name="T74" fmla="*/ 165 w 939"/>
                  <a:gd name="T75" fmla="*/ 2 h 226"/>
                  <a:gd name="T76" fmla="*/ 164 w 939"/>
                  <a:gd name="T77" fmla="*/ 2 h 226"/>
                  <a:gd name="T78" fmla="*/ 163 w 939"/>
                  <a:gd name="T79" fmla="*/ 2 h 226"/>
                  <a:gd name="T80" fmla="*/ 163 w 939"/>
                  <a:gd name="T81" fmla="*/ 2 h 226"/>
                  <a:gd name="T82" fmla="*/ 30 w 939"/>
                  <a:gd name="T83" fmla="*/ 2 h 226"/>
                  <a:gd name="T84" fmla="*/ 29 w 939"/>
                  <a:gd name="T85" fmla="*/ 2 h 226"/>
                  <a:gd name="T86" fmla="*/ 28 w 939"/>
                  <a:gd name="T87" fmla="*/ 2 h 226"/>
                  <a:gd name="T88" fmla="*/ 27 w 939"/>
                  <a:gd name="T89" fmla="*/ 2 h 226"/>
                  <a:gd name="T90" fmla="*/ 26 w 939"/>
                  <a:gd name="T91" fmla="*/ 2 h 226"/>
                  <a:gd name="T92" fmla="*/ 26 w 939"/>
                  <a:gd name="T93" fmla="*/ 3 h 226"/>
                  <a:gd name="T94" fmla="*/ 25 w 939"/>
                  <a:gd name="T95" fmla="*/ 3 h 226"/>
                  <a:gd name="T96" fmla="*/ 24 w 939"/>
                  <a:gd name="T97" fmla="*/ 3 h 226"/>
                  <a:gd name="T98" fmla="*/ 24 w 939"/>
                  <a:gd name="T99" fmla="*/ 4 h 226"/>
                  <a:gd name="T100" fmla="*/ 1 w 939"/>
                  <a:gd name="T101" fmla="*/ 48 h 2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39"/>
                  <a:gd name="T154" fmla="*/ 0 h 226"/>
                  <a:gd name="T155" fmla="*/ 939 w 939"/>
                  <a:gd name="T156" fmla="*/ 226 h 2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39" h="226">
                    <a:moveTo>
                      <a:pt x="4" y="189"/>
                    </a:moveTo>
                    <a:lnTo>
                      <a:pt x="3" y="190"/>
                    </a:lnTo>
                    <a:lnTo>
                      <a:pt x="3" y="192"/>
                    </a:lnTo>
                    <a:lnTo>
                      <a:pt x="2" y="193"/>
                    </a:lnTo>
                    <a:lnTo>
                      <a:pt x="2" y="195"/>
                    </a:lnTo>
                    <a:lnTo>
                      <a:pt x="0" y="197"/>
                    </a:lnTo>
                    <a:lnTo>
                      <a:pt x="0" y="198"/>
                    </a:lnTo>
                    <a:lnTo>
                      <a:pt x="0" y="199"/>
                    </a:lnTo>
                    <a:lnTo>
                      <a:pt x="0" y="201"/>
                    </a:lnTo>
                    <a:lnTo>
                      <a:pt x="0" y="203"/>
                    </a:lnTo>
                    <a:lnTo>
                      <a:pt x="0" y="204"/>
                    </a:lnTo>
                    <a:lnTo>
                      <a:pt x="0" y="205"/>
                    </a:lnTo>
                    <a:lnTo>
                      <a:pt x="0" y="206"/>
                    </a:lnTo>
                    <a:lnTo>
                      <a:pt x="0" y="207"/>
                    </a:lnTo>
                    <a:lnTo>
                      <a:pt x="2" y="208"/>
                    </a:lnTo>
                    <a:lnTo>
                      <a:pt x="2" y="210"/>
                    </a:lnTo>
                    <a:lnTo>
                      <a:pt x="3" y="211"/>
                    </a:lnTo>
                    <a:lnTo>
                      <a:pt x="4" y="212"/>
                    </a:lnTo>
                    <a:lnTo>
                      <a:pt x="4" y="213"/>
                    </a:lnTo>
                    <a:lnTo>
                      <a:pt x="5" y="214"/>
                    </a:lnTo>
                    <a:lnTo>
                      <a:pt x="6" y="214"/>
                    </a:lnTo>
                    <a:lnTo>
                      <a:pt x="7" y="215"/>
                    </a:lnTo>
                    <a:lnTo>
                      <a:pt x="9" y="216"/>
                    </a:lnTo>
                    <a:lnTo>
                      <a:pt x="10" y="216"/>
                    </a:lnTo>
                    <a:lnTo>
                      <a:pt x="11" y="218"/>
                    </a:lnTo>
                    <a:lnTo>
                      <a:pt x="12" y="218"/>
                    </a:lnTo>
                    <a:lnTo>
                      <a:pt x="13" y="219"/>
                    </a:lnTo>
                    <a:lnTo>
                      <a:pt x="14" y="219"/>
                    </a:lnTo>
                    <a:lnTo>
                      <a:pt x="15" y="219"/>
                    </a:lnTo>
                    <a:lnTo>
                      <a:pt x="17" y="220"/>
                    </a:lnTo>
                    <a:lnTo>
                      <a:pt x="19" y="220"/>
                    </a:lnTo>
                    <a:lnTo>
                      <a:pt x="20" y="220"/>
                    </a:lnTo>
                    <a:lnTo>
                      <a:pt x="21" y="220"/>
                    </a:lnTo>
                    <a:lnTo>
                      <a:pt x="931" y="226"/>
                    </a:lnTo>
                    <a:lnTo>
                      <a:pt x="932" y="226"/>
                    </a:lnTo>
                    <a:lnTo>
                      <a:pt x="934" y="226"/>
                    </a:lnTo>
                    <a:lnTo>
                      <a:pt x="935" y="226"/>
                    </a:lnTo>
                    <a:lnTo>
                      <a:pt x="936" y="226"/>
                    </a:lnTo>
                    <a:lnTo>
                      <a:pt x="936" y="224"/>
                    </a:lnTo>
                    <a:lnTo>
                      <a:pt x="937" y="224"/>
                    </a:lnTo>
                    <a:lnTo>
                      <a:pt x="938" y="223"/>
                    </a:lnTo>
                    <a:lnTo>
                      <a:pt x="938" y="222"/>
                    </a:lnTo>
                    <a:lnTo>
                      <a:pt x="939" y="222"/>
                    </a:lnTo>
                    <a:lnTo>
                      <a:pt x="939" y="221"/>
                    </a:lnTo>
                    <a:lnTo>
                      <a:pt x="939" y="220"/>
                    </a:lnTo>
                    <a:lnTo>
                      <a:pt x="939" y="219"/>
                    </a:lnTo>
                    <a:lnTo>
                      <a:pt x="939" y="218"/>
                    </a:lnTo>
                    <a:lnTo>
                      <a:pt x="939" y="197"/>
                    </a:lnTo>
                    <a:lnTo>
                      <a:pt x="939" y="196"/>
                    </a:lnTo>
                    <a:lnTo>
                      <a:pt x="939" y="195"/>
                    </a:lnTo>
                    <a:lnTo>
                      <a:pt x="939" y="193"/>
                    </a:lnTo>
                    <a:lnTo>
                      <a:pt x="938" y="193"/>
                    </a:lnTo>
                    <a:lnTo>
                      <a:pt x="938" y="192"/>
                    </a:lnTo>
                    <a:lnTo>
                      <a:pt x="938" y="191"/>
                    </a:lnTo>
                    <a:lnTo>
                      <a:pt x="937" y="191"/>
                    </a:lnTo>
                    <a:lnTo>
                      <a:pt x="937" y="190"/>
                    </a:lnTo>
                    <a:lnTo>
                      <a:pt x="936" y="190"/>
                    </a:lnTo>
                    <a:lnTo>
                      <a:pt x="936" y="189"/>
                    </a:lnTo>
                    <a:lnTo>
                      <a:pt x="935" y="189"/>
                    </a:lnTo>
                    <a:lnTo>
                      <a:pt x="935" y="188"/>
                    </a:lnTo>
                    <a:lnTo>
                      <a:pt x="934" y="188"/>
                    </a:lnTo>
                    <a:lnTo>
                      <a:pt x="934" y="186"/>
                    </a:lnTo>
                    <a:lnTo>
                      <a:pt x="932" y="186"/>
                    </a:lnTo>
                    <a:lnTo>
                      <a:pt x="932" y="185"/>
                    </a:lnTo>
                    <a:lnTo>
                      <a:pt x="931" y="185"/>
                    </a:lnTo>
                    <a:lnTo>
                      <a:pt x="930" y="184"/>
                    </a:lnTo>
                    <a:lnTo>
                      <a:pt x="923" y="178"/>
                    </a:lnTo>
                    <a:lnTo>
                      <a:pt x="915" y="173"/>
                    </a:lnTo>
                    <a:lnTo>
                      <a:pt x="908" y="167"/>
                    </a:lnTo>
                    <a:lnTo>
                      <a:pt x="901" y="161"/>
                    </a:lnTo>
                    <a:lnTo>
                      <a:pt x="893" y="155"/>
                    </a:lnTo>
                    <a:lnTo>
                      <a:pt x="885" y="151"/>
                    </a:lnTo>
                    <a:lnTo>
                      <a:pt x="878" y="145"/>
                    </a:lnTo>
                    <a:lnTo>
                      <a:pt x="870" y="139"/>
                    </a:lnTo>
                    <a:lnTo>
                      <a:pt x="862" y="134"/>
                    </a:lnTo>
                    <a:lnTo>
                      <a:pt x="855" y="128"/>
                    </a:lnTo>
                    <a:lnTo>
                      <a:pt x="847" y="123"/>
                    </a:lnTo>
                    <a:lnTo>
                      <a:pt x="839" y="117"/>
                    </a:lnTo>
                    <a:lnTo>
                      <a:pt x="831" y="112"/>
                    </a:lnTo>
                    <a:lnTo>
                      <a:pt x="823" y="106"/>
                    </a:lnTo>
                    <a:lnTo>
                      <a:pt x="815" y="101"/>
                    </a:lnTo>
                    <a:lnTo>
                      <a:pt x="807" y="96"/>
                    </a:lnTo>
                    <a:lnTo>
                      <a:pt x="799" y="91"/>
                    </a:lnTo>
                    <a:lnTo>
                      <a:pt x="791" y="85"/>
                    </a:lnTo>
                    <a:lnTo>
                      <a:pt x="783" y="81"/>
                    </a:lnTo>
                    <a:lnTo>
                      <a:pt x="775" y="75"/>
                    </a:lnTo>
                    <a:lnTo>
                      <a:pt x="767" y="70"/>
                    </a:lnTo>
                    <a:lnTo>
                      <a:pt x="759" y="64"/>
                    </a:lnTo>
                    <a:lnTo>
                      <a:pt x="750" y="60"/>
                    </a:lnTo>
                    <a:lnTo>
                      <a:pt x="741" y="54"/>
                    </a:lnTo>
                    <a:lnTo>
                      <a:pt x="733" y="49"/>
                    </a:lnTo>
                    <a:lnTo>
                      <a:pt x="725" y="44"/>
                    </a:lnTo>
                    <a:lnTo>
                      <a:pt x="717" y="39"/>
                    </a:lnTo>
                    <a:lnTo>
                      <a:pt x="708" y="35"/>
                    </a:lnTo>
                    <a:lnTo>
                      <a:pt x="700" y="29"/>
                    </a:lnTo>
                    <a:lnTo>
                      <a:pt x="692" y="24"/>
                    </a:lnTo>
                    <a:lnTo>
                      <a:pt x="682" y="18"/>
                    </a:lnTo>
                    <a:lnTo>
                      <a:pt x="674" y="14"/>
                    </a:lnTo>
                    <a:lnTo>
                      <a:pt x="673" y="14"/>
                    </a:lnTo>
                    <a:lnTo>
                      <a:pt x="672" y="13"/>
                    </a:lnTo>
                    <a:lnTo>
                      <a:pt x="671" y="13"/>
                    </a:lnTo>
                    <a:lnTo>
                      <a:pt x="670" y="11"/>
                    </a:lnTo>
                    <a:lnTo>
                      <a:pt x="669" y="11"/>
                    </a:lnTo>
                    <a:lnTo>
                      <a:pt x="668" y="10"/>
                    </a:lnTo>
                    <a:lnTo>
                      <a:pt x="666" y="10"/>
                    </a:lnTo>
                    <a:lnTo>
                      <a:pt x="665" y="10"/>
                    </a:lnTo>
                    <a:lnTo>
                      <a:pt x="665" y="9"/>
                    </a:lnTo>
                    <a:lnTo>
                      <a:pt x="664" y="9"/>
                    </a:lnTo>
                    <a:lnTo>
                      <a:pt x="663" y="9"/>
                    </a:lnTo>
                    <a:lnTo>
                      <a:pt x="662" y="8"/>
                    </a:lnTo>
                    <a:lnTo>
                      <a:pt x="661" y="8"/>
                    </a:lnTo>
                    <a:lnTo>
                      <a:pt x="659" y="8"/>
                    </a:lnTo>
                    <a:lnTo>
                      <a:pt x="658" y="8"/>
                    </a:lnTo>
                    <a:lnTo>
                      <a:pt x="657" y="8"/>
                    </a:lnTo>
                    <a:lnTo>
                      <a:pt x="657" y="7"/>
                    </a:lnTo>
                    <a:lnTo>
                      <a:pt x="656" y="7"/>
                    </a:lnTo>
                    <a:lnTo>
                      <a:pt x="655" y="7"/>
                    </a:lnTo>
                    <a:lnTo>
                      <a:pt x="654" y="7"/>
                    </a:lnTo>
                    <a:lnTo>
                      <a:pt x="653" y="7"/>
                    </a:lnTo>
                    <a:lnTo>
                      <a:pt x="651" y="7"/>
                    </a:lnTo>
                    <a:lnTo>
                      <a:pt x="651" y="6"/>
                    </a:lnTo>
                    <a:lnTo>
                      <a:pt x="650" y="6"/>
                    </a:lnTo>
                    <a:lnTo>
                      <a:pt x="649" y="6"/>
                    </a:lnTo>
                    <a:lnTo>
                      <a:pt x="648" y="6"/>
                    </a:lnTo>
                    <a:lnTo>
                      <a:pt x="416" y="0"/>
                    </a:lnTo>
                    <a:lnTo>
                      <a:pt x="117" y="6"/>
                    </a:lnTo>
                    <a:lnTo>
                      <a:pt x="116" y="6"/>
                    </a:lnTo>
                    <a:lnTo>
                      <a:pt x="115" y="6"/>
                    </a:lnTo>
                    <a:lnTo>
                      <a:pt x="113" y="6"/>
                    </a:lnTo>
                    <a:lnTo>
                      <a:pt x="112" y="6"/>
                    </a:lnTo>
                    <a:lnTo>
                      <a:pt x="111" y="6"/>
                    </a:lnTo>
                    <a:lnTo>
                      <a:pt x="110" y="7"/>
                    </a:lnTo>
                    <a:lnTo>
                      <a:pt x="109" y="7"/>
                    </a:lnTo>
                    <a:lnTo>
                      <a:pt x="108" y="7"/>
                    </a:lnTo>
                    <a:lnTo>
                      <a:pt x="106" y="7"/>
                    </a:lnTo>
                    <a:lnTo>
                      <a:pt x="105" y="7"/>
                    </a:lnTo>
                    <a:lnTo>
                      <a:pt x="104" y="8"/>
                    </a:lnTo>
                    <a:lnTo>
                      <a:pt x="103" y="8"/>
                    </a:lnTo>
                    <a:lnTo>
                      <a:pt x="102" y="8"/>
                    </a:lnTo>
                    <a:lnTo>
                      <a:pt x="102" y="9"/>
                    </a:lnTo>
                    <a:lnTo>
                      <a:pt x="101" y="9"/>
                    </a:lnTo>
                    <a:lnTo>
                      <a:pt x="100" y="9"/>
                    </a:lnTo>
                    <a:lnTo>
                      <a:pt x="100" y="10"/>
                    </a:lnTo>
                    <a:lnTo>
                      <a:pt x="98" y="10"/>
                    </a:lnTo>
                    <a:lnTo>
                      <a:pt x="97" y="10"/>
                    </a:lnTo>
                    <a:lnTo>
                      <a:pt x="97" y="11"/>
                    </a:lnTo>
                    <a:lnTo>
                      <a:pt x="96" y="11"/>
                    </a:lnTo>
                    <a:lnTo>
                      <a:pt x="96" y="13"/>
                    </a:lnTo>
                    <a:lnTo>
                      <a:pt x="95" y="13"/>
                    </a:lnTo>
                    <a:lnTo>
                      <a:pt x="94" y="14"/>
                    </a:lnTo>
                    <a:lnTo>
                      <a:pt x="93" y="15"/>
                    </a:lnTo>
                    <a:lnTo>
                      <a:pt x="93" y="16"/>
                    </a:lnTo>
                    <a:lnTo>
                      <a:pt x="4" y="189"/>
                    </a:lnTo>
                  </a:path>
                </a:pathLst>
              </a:custGeom>
              <a:noFill/>
              <a:ln w="0">
                <a:solidFill>
                  <a:srgbClr val="000000"/>
                </a:solidFill>
                <a:prstDash val="solid"/>
                <a:round/>
                <a:headEnd/>
                <a:tailEnd/>
              </a:ln>
            </p:spPr>
            <p:txBody>
              <a:bodyPr/>
              <a:lstStyle/>
              <a:p>
                <a:endParaRPr lang="en-GB"/>
              </a:p>
            </p:txBody>
          </p:sp>
          <p:sp>
            <p:nvSpPr>
              <p:cNvPr id="639" name="Freeform 552"/>
              <p:cNvSpPr>
                <a:spLocks noEditPoints="1"/>
              </p:cNvSpPr>
              <p:nvPr/>
            </p:nvSpPr>
            <p:spPr bwMode="auto">
              <a:xfrm>
                <a:off x="3452" y="1899"/>
                <a:ext cx="207" cy="130"/>
              </a:xfrm>
              <a:custGeom>
                <a:avLst/>
                <a:gdLst>
                  <a:gd name="T0" fmla="*/ 75 w 414"/>
                  <a:gd name="T1" fmla="*/ 0 h 260"/>
                  <a:gd name="T2" fmla="*/ 82 w 414"/>
                  <a:gd name="T3" fmla="*/ 65 h 260"/>
                  <a:gd name="T4" fmla="*/ 104 w 414"/>
                  <a:gd name="T5" fmla="*/ 65 h 260"/>
                  <a:gd name="T6" fmla="*/ 91 w 414"/>
                  <a:gd name="T7" fmla="*/ 0 h 260"/>
                  <a:gd name="T8" fmla="*/ 90 w 414"/>
                  <a:gd name="T9" fmla="*/ 0 h 260"/>
                  <a:gd name="T10" fmla="*/ 90 w 414"/>
                  <a:gd name="T11" fmla="*/ 0 h 260"/>
                  <a:gd name="T12" fmla="*/ 89 w 414"/>
                  <a:gd name="T13" fmla="*/ 0 h 260"/>
                  <a:gd name="T14" fmla="*/ 89 w 414"/>
                  <a:gd name="T15" fmla="*/ 0 h 260"/>
                  <a:gd name="T16" fmla="*/ 88 w 414"/>
                  <a:gd name="T17" fmla="*/ 0 h 260"/>
                  <a:gd name="T18" fmla="*/ 88 w 414"/>
                  <a:gd name="T19" fmla="*/ 0 h 260"/>
                  <a:gd name="T20" fmla="*/ 87 w 414"/>
                  <a:gd name="T21" fmla="*/ 0 h 260"/>
                  <a:gd name="T22" fmla="*/ 86 w 414"/>
                  <a:gd name="T23" fmla="*/ 0 h 260"/>
                  <a:gd name="T24" fmla="*/ 86 w 414"/>
                  <a:gd name="T25" fmla="*/ 0 h 260"/>
                  <a:gd name="T26" fmla="*/ 86 w 414"/>
                  <a:gd name="T27" fmla="*/ 0 h 260"/>
                  <a:gd name="T28" fmla="*/ 85 w 414"/>
                  <a:gd name="T29" fmla="*/ 0 h 260"/>
                  <a:gd name="T30" fmla="*/ 84 w 414"/>
                  <a:gd name="T31" fmla="*/ 0 h 260"/>
                  <a:gd name="T32" fmla="*/ 84 w 414"/>
                  <a:gd name="T33" fmla="*/ 0 h 260"/>
                  <a:gd name="T34" fmla="*/ 84 w 414"/>
                  <a:gd name="T35" fmla="*/ 0 h 260"/>
                  <a:gd name="T36" fmla="*/ 83 w 414"/>
                  <a:gd name="T37" fmla="*/ 0 h 260"/>
                  <a:gd name="T38" fmla="*/ 83 w 414"/>
                  <a:gd name="T39" fmla="*/ 0 h 260"/>
                  <a:gd name="T40" fmla="*/ 82 w 414"/>
                  <a:gd name="T41" fmla="*/ 0 h 260"/>
                  <a:gd name="T42" fmla="*/ 82 w 414"/>
                  <a:gd name="T43" fmla="*/ 0 h 260"/>
                  <a:gd name="T44" fmla="*/ 81 w 414"/>
                  <a:gd name="T45" fmla="*/ 0 h 260"/>
                  <a:gd name="T46" fmla="*/ 81 w 414"/>
                  <a:gd name="T47" fmla="*/ 0 h 260"/>
                  <a:gd name="T48" fmla="*/ 80 w 414"/>
                  <a:gd name="T49" fmla="*/ 0 h 260"/>
                  <a:gd name="T50" fmla="*/ 80 w 414"/>
                  <a:gd name="T51" fmla="*/ 0 h 260"/>
                  <a:gd name="T52" fmla="*/ 79 w 414"/>
                  <a:gd name="T53" fmla="*/ 0 h 260"/>
                  <a:gd name="T54" fmla="*/ 79 w 414"/>
                  <a:gd name="T55" fmla="*/ 0 h 260"/>
                  <a:gd name="T56" fmla="*/ 78 w 414"/>
                  <a:gd name="T57" fmla="*/ 0 h 260"/>
                  <a:gd name="T58" fmla="*/ 78 w 414"/>
                  <a:gd name="T59" fmla="*/ 0 h 260"/>
                  <a:gd name="T60" fmla="*/ 77 w 414"/>
                  <a:gd name="T61" fmla="*/ 0 h 260"/>
                  <a:gd name="T62" fmla="*/ 77 w 414"/>
                  <a:gd name="T63" fmla="*/ 0 h 260"/>
                  <a:gd name="T64" fmla="*/ 76 w 414"/>
                  <a:gd name="T65" fmla="*/ 0 h 260"/>
                  <a:gd name="T66" fmla="*/ 76 w 414"/>
                  <a:gd name="T67" fmla="*/ 0 h 260"/>
                  <a:gd name="T68" fmla="*/ 75 w 414"/>
                  <a:gd name="T69" fmla="*/ 0 h 260"/>
                  <a:gd name="T70" fmla="*/ 75 w 414"/>
                  <a:gd name="T71" fmla="*/ 0 h 260"/>
                  <a:gd name="T72" fmla="*/ 0 w 414"/>
                  <a:gd name="T73" fmla="*/ 1 h 260"/>
                  <a:gd name="T74" fmla="*/ 2 w 414"/>
                  <a:gd name="T75" fmla="*/ 65 h 260"/>
                  <a:gd name="T76" fmla="*/ 6 w 414"/>
                  <a:gd name="T77" fmla="*/ 65 h 260"/>
                  <a:gd name="T78" fmla="*/ 5 w 414"/>
                  <a:gd name="T79" fmla="*/ 1 h 260"/>
                  <a:gd name="T80" fmla="*/ 0 w 414"/>
                  <a:gd name="T81" fmla="*/ 1 h 2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14"/>
                  <a:gd name="T124" fmla="*/ 0 h 260"/>
                  <a:gd name="T125" fmla="*/ 414 w 414"/>
                  <a:gd name="T126" fmla="*/ 260 h 2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14" h="260">
                    <a:moveTo>
                      <a:pt x="297" y="0"/>
                    </a:moveTo>
                    <a:lnTo>
                      <a:pt x="328" y="259"/>
                    </a:lnTo>
                    <a:lnTo>
                      <a:pt x="414" y="260"/>
                    </a:lnTo>
                    <a:lnTo>
                      <a:pt x="361" y="0"/>
                    </a:lnTo>
                    <a:lnTo>
                      <a:pt x="359" y="0"/>
                    </a:lnTo>
                    <a:lnTo>
                      <a:pt x="357" y="0"/>
                    </a:lnTo>
                    <a:lnTo>
                      <a:pt x="355" y="0"/>
                    </a:lnTo>
                    <a:lnTo>
                      <a:pt x="353" y="0"/>
                    </a:lnTo>
                    <a:lnTo>
                      <a:pt x="350" y="0"/>
                    </a:lnTo>
                    <a:lnTo>
                      <a:pt x="349" y="0"/>
                    </a:lnTo>
                    <a:lnTo>
                      <a:pt x="347" y="0"/>
                    </a:lnTo>
                    <a:lnTo>
                      <a:pt x="344" y="0"/>
                    </a:lnTo>
                    <a:lnTo>
                      <a:pt x="343" y="0"/>
                    </a:lnTo>
                    <a:lnTo>
                      <a:pt x="341" y="0"/>
                    </a:lnTo>
                    <a:lnTo>
                      <a:pt x="339" y="0"/>
                    </a:lnTo>
                    <a:lnTo>
                      <a:pt x="336" y="0"/>
                    </a:lnTo>
                    <a:lnTo>
                      <a:pt x="335" y="0"/>
                    </a:lnTo>
                    <a:lnTo>
                      <a:pt x="333" y="0"/>
                    </a:lnTo>
                    <a:lnTo>
                      <a:pt x="331" y="0"/>
                    </a:lnTo>
                    <a:lnTo>
                      <a:pt x="330" y="0"/>
                    </a:lnTo>
                    <a:lnTo>
                      <a:pt x="327" y="0"/>
                    </a:lnTo>
                    <a:lnTo>
                      <a:pt x="325" y="0"/>
                    </a:lnTo>
                    <a:lnTo>
                      <a:pt x="323" y="0"/>
                    </a:lnTo>
                    <a:lnTo>
                      <a:pt x="321" y="0"/>
                    </a:lnTo>
                    <a:lnTo>
                      <a:pt x="319" y="0"/>
                    </a:lnTo>
                    <a:lnTo>
                      <a:pt x="317" y="0"/>
                    </a:lnTo>
                    <a:lnTo>
                      <a:pt x="316" y="0"/>
                    </a:lnTo>
                    <a:lnTo>
                      <a:pt x="313" y="0"/>
                    </a:lnTo>
                    <a:lnTo>
                      <a:pt x="311" y="0"/>
                    </a:lnTo>
                    <a:lnTo>
                      <a:pt x="310" y="0"/>
                    </a:lnTo>
                    <a:lnTo>
                      <a:pt x="308" y="0"/>
                    </a:lnTo>
                    <a:lnTo>
                      <a:pt x="305" y="0"/>
                    </a:lnTo>
                    <a:lnTo>
                      <a:pt x="304" y="0"/>
                    </a:lnTo>
                    <a:lnTo>
                      <a:pt x="302" y="0"/>
                    </a:lnTo>
                    <a:lnTo>
                      <a:pt x="300" y="0"/>
                    </a:lnTo>
                    <a:lnTo>
                      <a:pt x="297" y="0"/>
                    </a:lnTo>
                    <a:close/>
                    <a:moveTo>
                      <a:pt x="0" y="1"/>
                    </a:moveTo>
                    <a:lnTo>
                      <a:pt x="5" y="258"/>
                    </a:lnTo>
                    <a:lnTo>
                      <a:pt x="25" y="258"/>
                    </a:lnTo>
                    <a:lnTo>
                      <a:pt x="20" y="1"/>
                    </a:lnTo>
                    <a:lnTo>
                      <a:pt x="0" y="1"/>
                    </a:lnTo>
                    <a:close/>
                  </a:path>
                </a:pathLst>
              </a:custGeom>
              <a:solidFill>
                <a:srgbClr val="CCDB87"/>
              </a:solidFill>
              <a:ln w="9525">
                <a:noFill/>
                <a:round/>
                <a:headEnd/>
                <a:tailEnd/>
              </a:ln>
            </p:spPr>
            <p:txBody>
              <a:bodyPr/>
              <a:lstStyle/>
              <a:p>
                <a:endParaRPr lang="en-GB"/>
              </a:p>
            </p:txBody>
          </p:sp>
          <p:sp>
            <p:nvSpPr>
              <p:cNvPr id="640" name="Freeform 553"/>
              <p:cNvSpPr>
                <a:spLocks/>
              </p:cNvSpPr>
              <p:nvPr/>
            </p:nvSpPr>
            <p:spPr bwMode="auto">
              <a:xfrm>
                <a:off x="3601" y="1899"/>
                <a:ext cx="58" cy="130"/>
              </a:xfrm>
              <a:custGeom>
                <a:avLst/>
                <a:gdLst>
                  <a:gd name="T0" fmla="*/ 0 w 117"/>
                  <a:gd name="T1" fmla="*/ 0 h 260"/>
                  <a:gd name="T2" fmla="*/ 7 w 117"/>
                  <a:gd name="T3" fmla="*/ 65 h 260"/>
                  <a:gd name="T4" fmla="*/ 29 w 117"/>
                  <a:gd name="T5" fmla="*/ 65 h 260"/>
                  <a:gd name="T6" fmla="*/ 16 w 117"/>
                  <a:gd name="T7" fmla="*/ 0 h 260"/>
                  <a:gd name="T8" fmla="*/ 15 w 117"/>
                  <a:gd name="T9" fmla="*/ 0 h 260"/>
                  <a:gd name="T10" fmla="*/ 15 w 117"/>
                  <a:gd name="T11" fmla="*/ 0 h 260"/>
                  <a:gd name="T12" fmla="*/ 14 w 117"/>
                  <a:gd name="T13" fmla="*/ 0 h 260"/>
                  <a:gd name="T14" fmla="*/ 14 w 117"/>
                  <a:gd name="T15" fmla="*/ 0 h 260"/>
                  <a:gd name="T16" fmla="*/ 13 w 117"/>
                  <a:gd name="T17" fmla="*/ 0 h 260"/>
                  <a:gd name="T18" fmla="*/ 13 w 117"/>
                  <a:gd name="T19" fmla="*/ 0 h 260"/>
                  <a:gd name="T20" fmla="*/ 12 w 117"/>
                  <a:gd name="T21" fmla="*/ 0 h 260"/>
                  <a:gd name="T22" fmla="*/ 11 w 117"/>
                  <a:gd name="T23" fmla="*/ 0 h 260"/>
                  <a:gd name="T24" fmla="*/ 11 w 117"/>
                  <a:gd name="T25" fmla="*/ 0 h 260"/>
                  <a:gd name="T26" fmla="*/ 11 w 117"/>
                  <a:gd name="T27" fmla="*/ 0 h 260"/>
                  <a:gd name="T28" fmla="*/ 10 w 117"/>
                  <a:gd name="T29" fmla="*/ 0 h 260"/>
                  <a:gd name="T30" fmla="*/ 9 w 117"/>
                  <a:gd name="T31" fmla="*/ 0 h 260"/>
                  <a:gd name="T32" fmla="*/ 9 w 117"/>
                  <a:gd name="T33" fmla="*/ 0 h 260"/>
                  <a:gd name="T34" fmla="*/ 9 w 117"/>
                  <a:gd name="T35" fmla="*/ 0 h 260"/>
                  <a:gd name="T36" fmla="*/ 8 w 117"/>
                  <a:gd name="T37" fmla="*/ 0 h 260"/>
                  <a:gd name="T38" fmla="*/ 8 w 117"/>
                  <a:gd name="T39" fmla="*/ 0 h 260"/>
                  <a:gd name="T40" fmla="*/ 7 w 117"/>
                  <a:gd name="T41" fmla="*/ 0 h 260"/>
                  <a:gd name="T42" fmla="*/ 7 w 117"/>
                  <a:gd name="T43" fmla="*/ 0 h 260"/>
                  <a:gd name="T44" fmla="*/ 6 w 117"/>
                  <a:gd name="T45" fmla="*/ 0 h 260"/>
                  <a:gd name="T46" fmla="*/ 6 w 117"/>
                  <a:gd name="T47" fmla="*/ 0 h 260"/>
                  <a:gd name="T48" fmla="*/ 5 w 117"/>
                  <a:gd name="T49" fmla="*/ 0 h 260"/>
                  <a:gd name="T50" fmla="*/ 5 w 117"/>
                  <a:gd name="T51" fmla="*/ 0 h 260"/>
                  <a:gd name="T52" fmla="*/ 4 w 117"/>
                  <a:gd name="T53" fmla="*/ 0 h 260"/>
                  <a:gd name="T54" fmla="*/ 4 w 117"/>
                  <a:gd name="T55" fmla="*/ 0 h 260"/>
                  <a:gd name="T56" fmla="*/ 3 w 117"/>
                  <a:gd name="T57" fmla="*/ 0 h 260"/>
                  <a:gd name="T58" fmla="*/ 3 w 117"/>
                  <a:gd name="T59" fmla="*/ 0 h 260"/>
                  <a:gd name="T60" fmla="*/ 2 w 117"/>
                  <a:gd name="T61" fmla="*/ 0 h 260"/>
                  <a:gd name="T62" fmla="*/ 2 w 117"/>
                  <a:gd name="T63" fmla="*/ 0 h 260"/>
                  <a:gd name="T64" fmla="*/ 1 w 117"/>
                  <a:gd name="T65" fmla="*/ 0 h 260"/>
                  <a:gd name="T66" fmla="*/ 1 w 117"/>
                  <a:gd name="T67" fmla="*/ 0 h 260"/>
                  <a:gd name="T68" fmla="*/ 0 w 117"/>
                  <a:gd name="T69" fmla="*/ 0 h 260"/>
                  <a:gd name="T70" fmla="*/ 0 w 117"/>
                  <a:gd name="T71" fmla="*/ 0 h 26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7"/>
                  <a:gd name="T109" fmla="*/ 0 h 260"/>
                  <a:gd name="T110" fmla="*/ 117 w 117"/>
                  <a:gd name="T111" fmla="*/ 260 h 26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7" h="260">
                    <a:moveTo>
                      <a:pt x="0" y="0"/>
                    </a:moveTo>
                    <a:lnTo>
                      <a:pt x="31" y="259"/>
                    </a:lnTo>
                    <a:lnTo>
                      <a:pt x="117" y="260"/>
                    </a:lnTo>
                    <a:lnTo>
                      <a:pt x="64" y="0"/>
                    </a:lnTo>
                    <a:lnTo>
                      <a:pt x="62" y="0"/>
                    </a:lnTo>
                    <a:lnTo>
                      <a:pt x="60" y="0"/>
                    </a:lnTo>
                    <a:lnTo>
                      <a:pt x="58" y="0"/>
                    </a:lnTo>
                    <a:lnTo>
                      <a:pt x="56" y="0"/>
                    </a:lnTo>
                    <a:lnTo>
                      <a:pt x="53" y="0"/>
                    </a:lnTo>
                    <a:lnTo>
                      <a:pt x="52" y="0"/>
                    </a:lnTo>
                    <a:lnTo>
                      <a:pt x="50" y="0"/>
                    </a:lnTo>
                    <a:lnTo>
                      <a:pt x="47" y="0"/>
                    </a:lnTo>
                    <a:lnTo>
                      <a:pt x="46" y="0"/>
                    </a:lnTo>
                    <a:lnTo>
                      <a:pt x="44" y="0"/>
                    </a:lnTo>
                    <a:lnTo>
                      <a:pt x="42" y="0"/>
                    </a:lnTo>
                    <a:lnTo>
                      <a:pt x="39" y="0"/>
                    </a:lnTo>
                    <a:lnTo>
                      <a:pt x="38" y="0"/>
                    </a:lnTo>
                    <a:lnTo>
                      <a:pt x="36" y="0"/>
                    </a:lnTo>
                    <a:lnTo>
                      <a:pt x="34" y="0"/>
                    </a:lnTo>
                    <a:lnTo>
                      <a:pt x="33" y="0"/>
                    </a:lnTo>
                    <a:lnTo>
                      <a:pt x="30" y="0"/>
                    </a:lnTo>
                    <a:lnTo>
                      <a:pt x="28" y="0"/>
                    </a:lnTo>
                    <a:lnTo>
                      <a:pt x="26" y="0"/>
                    </a:lnTo>
                    <a:lnTo>
                      <a:pt x="24" y="0"/>
                    </a:lnTo>
                    <a:lnTo>
                      <a:pt x="22" y="0"/>
                    </a:lnTo>
                    <a:lnTo>
                      <a:pt x="20" y="0"/>
                    </a:lnTo>
                    <a:lnTo>
                      <a:pt x="19" y="0"/>
                    </a:lnTo>
                    <a:lnTo>
                      <a:pt x="16" y="0"/>
                    </a:lnTo>
                    <a:lnTo>
                      <a:pt x="14" y="0"/>
                    </a:lnTo>
                    <a:lnTo>
                      <a:pt x="13" y="0"/>
                    </a:lnTo>
                    <a:lnTo>
                      <a:pt x="11" y="0"/>
                    </a:lnTo>
                    <a:lnTo>
                      <a:pt x="8" y="0"/>
                    </a:lnTo>
                    <a:lnTo>
                      <a:pt x="7" y="0"/>
                    </a:lnTo>
                    <a:lnTo>
                      <a:pt x="5" y="0"/>
                    </a:lnTo>
                    <a:lnTo>
                      <a:pt x="3" y="0"/>
                    </a:lnTo>
                    <a:lnTo>
                      <a:pt x="0" y="0"/>
                    </a:lnTo>
                  </a:path>
                </a:pathLst>
              </a:custGeom>
              <a:noFill/>
              <a:ln w="0">
                <a:solidFill>
                  <a:srgbClr val="000000"/>
                </a:solidFill>
                <a:prstDash val="solid"/>
                <a:round/>
                <a:headEnd/>
                <a:tailEnd/>
              </a:ln>
            </p:spPr>
            <p:txBody>
              <a:bodyPr/>
              <a:lstStyle/>
              <a:p>
                <a:endParaRPr lang="en-GB"/>
              </a:p>
            </p:txBody>
          </p:sp>
          <p:sp>
            <p:nvSpPr>
              <p:cNvPr id="641" name="Freeform 554"/>
              <p:cNvSpPr>
                <a:spLocks/>
              </p:cNvSpPr>
              <p:nvPr/>
            </p:nvSpPr>
            <p:spPr bwMode="auto">
              <a:xfrm>
                <a:off x="3452" y="1900"/>
                <a:ext cx="13" cy="128"/>
              </a:xfrm>
              <a:custGeom>
                <a:avLst/>
                <a:gdLst>
                  <a:gd name="T0" fmla="*/ 0 w 25"/>
                  <a:gd name="T1" fmla="*/ 0 h 257"/>
                  <a:gd name="T2" fmla="*/ 2 w 25"/>
                  <a:gd name="T3" fmla="*/ 64 h 257"/>
                  <a:gd name="T4" fmla="*/ 7 w 25"/>
                  <a:gd name="T5" fmla="*/ 64 h 257"/>
                  <a:gd name="T6" fmla="*/ 5 w 25"/>
                  <a:gd name="T7" fmla="*/ 0 h 257"/>
                  <a:gd name="T8" fmla="*/ 0 w 25"/>
                  <a:gd name="T9" fmla="*/ 0 h 257"/>
                  <a:gd name="T10" fmla="*/ 0 60000 65536"/>
                  <a:gd name="T11" fmla="*/ 0 60000 65536"/>
                  <a:gd name="T12" fmla="*/ 0 60000 65536"/>
                  <a:gd name="T13" fmla="*/ 0 60000 65536"/>
                  <a:gd name="T14" fmla="*/ 0 60000 65536"/>
                  <a:gd name="T15" fmla="*/ 0 w 25"/>
                  <a:gd name="T16" fmla="*/ 0 h 257"/>
                  <a:gd name="T17" fmla="*/ 25 w 25"/>
                  <a:gd name="T18" fmla="*/ 257 h 257"/>
                </a:gdLst>
                <a:ahLst/>
                <a:cxnLst>
                  <a:cxn ang="T10">
                    <a:pos x="T0" y="T1"/>
                  </a:cxn>
                  <a:cxn ang="T11">
                    <a:pos x="T2" y="T3"/>
                  </a:cxn>
                  <a:cxn ang="T12">
                    <a:pos x="T4" y="T5"/>
                  </a:cxn>
                  <a:cxn ang="T13">
                    <a:pos x="T6" y="T7"/>
                  </a:cxn>
                  <a:cxn ang="T14">
                    <a:pos x="T8" y="T9"/>
                  </a:cxn>
                </a:cxnLst>
                <a:rect l="T15" t="T16" r="T17" b="T18"/>
                <a:pathLst>
                  <a:path w="25" h="257">
                    <a:moveTo>
                      <a:pt x="0" y="0"/>
                    </a:moveTo>
                    <a:lnTo>
                      <a:pt x="5" y="257"/>
                    </a:lnTo>
                    <a:lnTo>
                      <a:pt x="25" y="257"/>
                    </a:lnTo>
                    <a:lnTo>
                      <a:pt x="20" y="0"/>
                    </a:lnTo>
                    <a:lnTo>
                      <a:pt x="0" y="0"/>
                    </a:lnTo>
                  </a:path>
                </a:pathLst>
              </a:custGeom>
              <a:noFill/>
              <a:ln w="0">
                <a:solidFill>
                  <a:srgbClr val="000000"/>
                </a:solidFill>
                <a:prstDash val="solid"/>
                <a:round/>
                <a:headEnd/>
                <a:tailEnd/>
              </a:ln>
            </p:spPr>
            <p:txBody>
              <a:bodyPr/>
              <a:lstStyle/>
              <a:p>
                <a:endParaRPr lang="en-GB"/>
              </a:p>
            </p:txBody>
          </p:sp>
          <p:sp>
            <p:nvSpPr>
              <p:cNvPr id="642" name="Freeform 555"/>
              <p:cNvSpPr>
                <a:spLocks/>
              </p:cNvSpPr>
              <p:nvPr/>
            </p:nvSpPr>
            <p:spPr bwMode="auto">
              <a:xfrm>
                <a:off x="3614" y="1899"/>
                <a:ext cx="4" cy="2"/>
              </a:xfrm>
              <a:custGeom>
                <a:avLst/>
                <a:gdLst>
                  <a:gd name="T0" fmla="*/ 2 w 7"/>
                  <a:gd name="T1" fmla="*/ 1 h 4"/>
                  <a:gd name="T2" fmla="*/ 2 w 7"/>
                  <a:gd name="T3" fmla="*/ 1 h 4"/>
                  <a:gd name="T4" fmla="*/ 2 w 7"/>
                  <a:gd name="T5" fmla="*/ 1 h 4"/>
                  <a:gd name="T6" fmla="*/ 2 w 7"/>
                  <a:gd name="T7" fmla="*/ 0 h 4"/>
                  <a:gd name="T8" fmla="*/ 1 w 7"/>
                  <a:gd name="T9" fmla="*/ 0 h 4"/>
                  <a:gd name="T10" fmla="*/ 1 w 7"/>
                  <a:gd name="T11" fmla="*/ 0 h 4"/>
                  <a:gd name="T12" fmla="*/ 1 w 7"/>
                  <a:gd name="T13" fmla="*/ 0 h 4"/>
                  <a:gd name="T14" fmla="*/ 1 w 7"/>
                  <a:gd name="T15" fmla="*/ 1 h 4"/>
                  <a:gd name="T16" fmla="*/ 0 w 7"/>
                  <a:gd name="T17" fmla="*/ 1 h 4"/>
                  <a:gd name="T18" fmla="*/ 0 w 7"/>
                  <a:gd name="T19" fmla="*/ 1 h 4"/>
                  <a:gd name="T20" fmla="*/ 0 w 7"/>
                  <a:gd name="T21" fmla="*/ 1 h 4"/>
                  <a:gd name="T22" fmla="*/ 2 w 7"/>
                  <a:gd name="T23" fmla="*/ 1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4"/>
                  <a:gd name="T38" fmla="*/ 7 w 7"/>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4">
                    <a:moveTo>
                      <a:pt x="7" y="4"/>
                    </a:moveTo>
                    <a:lnTo>
                      <a:pt x="7" y="2"/>
                    </a:lnTo>
                    <a:lnTo>
                      <a:pt x="6" y="1"/>
                    </a:lnTo>
                    <a:lnTo>
                      <a:pt x="5" y="0"/>
                    </a:lnTo>
                    <a:lnTo>
                      <a:pt x="3" y="0"/>
                    </a:lnTo>
                    <a:lnTo>
                      <a:pt x="2" y="0"/>
                    </a:lnTo>
                    <a:lnTo>
                      <a:pt x="1" y="0"/>
                    </a:lnTo>
                    <a:lnTo>
                      <a:pt x="1" y="1"/>
                    </a:lnTo>
                    <a:lnTo>
                      <a:pt x="0" y="1"/>
                    </a:lnTo>
                    <a:lnTo>
                      <a:pt x="0" y="2"/>
                    </a:lnTo>
                    <a:lnTo>
                      <a:pt x="0" y="4"/>
                    </a:lnTo>
                    <a:lnTo>
                      <a:pt x="7" y="4"/>
                    </a:lnTo>
                    <a:close/>
                  </a:path>
                </a:pathLst>
              </a:custGeom>
              <a:solidFill>
                <a:srgbClr val="000000"/>
              </a:solidFill>
              <a:ln w="9525">
                <a:noFill/>
                <a:round/>
                <a:headEnd/>
                <a:tailEnd/>
              </a:ln>
            </p:spPr>
            <p:txBody>
              <a:bodyPr/>
              <a:lstStyle/>
              <a:p>
                <a:endParaRPr lang="en-GB"/>
              </a:p>
            </p:txBody>
          </p:sp>
          <p:sp>
            <p:nvSpPr>
              <p:cNvPr id="643" name="Freeform 556"/>
              <p:cNvSpPr>
                <a:spLocks/>
              </p:cNvSpPr>
              <p:nvPr/>
            </p:nvSpPr>
            <p:spPr bwMode="auto">
              <a:xfrm>
                <a:off x="3614" y="1901"/>
                <a:ext cx="22" cy="127"/>
              </a:xfrm>
              <a:custGeom>
                <a:avLst/>
                <a:gdLst>
                  <a:gd name="T0" fmla="*/ 10 w 44"/>
                  <a:gd name="T1" fmla="*/ 64 h 254"/>
                  <a:gd name="T2" fmla="*/ 11 w 44"/>
                  <a:gd name="T3" fmla="*/ 64 h 254"/>
                  <a:gd name="T4" fmla="*/ 1 w 44"/>
                  <a:gd name="T5" fmla="*/ 0 h 254"/>
                  <a:gd name="T6" fmla="*/ 0 w 44"/>
                  <a:gd name="T7" fmla="*/ 0 h 254"/>
                  <a:gd name="T8" fmla="*/ 10 w 44"/>
                  <a:gd name="T9" fmla="*/ 64 h 254"/>
                  <a:gd name="T10" fmla="*/ 10 w 44"/>
                  <a:gd name="T11" fmla="*/ 64 h 254"/>
                  <a:gd name="T12" fmla="*/ 0 60000 65536"/>
                  <a:gd name="T13" fmla="*/ 0 60000 65536"/>
                  <a:gd name="T14" fmla="*/ 0 60000 65536"/>
                  <a:gd name="T15" fmla="*/ 0 60000 65536"/>
                  <a:gd name="T16" fmla="*/ 0 60000 65536"/>
                  <a:gd name="T17" fmla="*/ 0 60000 65536"/>
                  <a:gd name="T18" fmla="*/ 0 w 44"/>
                  <a:gd name="T19" fmla="*/ 0 h 254"/>
                  <a:gd name="T20" fmla="*/ 44 w 44"/>
                  <a:gd name="T21" fmla="*/ 254 h 254"/>
                </a:gdLst>
                <a:ahLst/>
                <a:cxnLst>
                  <a:cxn ang="T12">
                    <a:pos x="T0" y="T1"/>
                  </a:cxn>
                  <a:cxn ang="T13">
                    <a:pos x="T2" y="T3"/>
                  </a:cxn>
                  <a:cxn ang="T14">
                    <a:pos x="T4" y="T5"/>
                  </a:cxn>
                  <a:cxn ang="T15">
                    <a:pos x="T6" y="T7"/>
                  </a:cxn>
                  <a:cxn ang="T16">
                    <a:pos x="T8" y="T9"/>
                  </a:cxn>
                  <a:cxn ang="T17">
                    <a:pos x="T10" y="T11"/>
                  </a:cxn>
                </a:cxnLst>
                <a:rect l="T18" t="T19" r="T20" b="T21"/>
                <a:pathLst>
                  <a:path w="44" h="254">
                    <a:moveTo>
                      <a:pt x="40" y="253"/>
                    </a:moveTo>
                    <a:lnTo>
                      <a:pt x="44" y="253"/>
                    </a:lnTo>
                    <a:lnTo>
                      <a:pt x="7" y="0"/>
                    </a:lnTo>
                    <a:lnTo>
                      <a:pt x="0" y="0"/>
                    </a:lnTo>
                    <a:lnTo>
                      <a:pt x="37" y="254"/>
                    </a:lnTo>
                    <a:lnTo>
                      <a:pt x="40" y="253"/>
                    </a:lnTo>
                    <a:close/>
                  </a:path>
                </a:pathLst>
              </a:custGeom>
              <a:solidFill>
                <a:srgbClr val="000000"/>
              </a:solidFill>
              <a:ln w="9525">
                <a:noFill/>
                <a:round/>
                <a:headEnd/>
                <a:tailEnd/>
              </a:ln>
            </p:spPr>
            <p:txBody>
              <a:bodyPr/>
              <a:lstStyle/>
              <a:p>
                <a:endParaRPr lang="en-GB"/>
              </a:p>
            </p:txBody>
          </p:sp>
          <p:sp>
            <p:nvSpPr>
              <p:cNvPr id="644" name="Freeform 557"/>
              <p:cNvSpPr>
                <a:spLocks/>
              </p:cNvSpPr>
              <p:nvPr/>
            </p:nvSpPr>
            <p:spPr bwMode="auto">
              <a:xfrm>
                <a:off x="3633" y="2027"/>
                <a:ext cx="3" cy="2"/>
              </a:xfrm>
              <a:custGeom>
                <a:avLst/>
                <a:gdLst>
                  <a:gd name="T0" fmla="*/ 0 w 7"/>
                  <a:gd name="T1" fmla="*/ 1 h 3"/>
                  <a:gd name="T2" fmla="*/ 0 w 7"/>
                  <a:gd name="T3" fmla="*/ 1 h 3"/>
                  <a:gd name="T4" fmla="*/ 0 w 7"/>
                  <a:gd name="T5" fmla="*/ 1 h 3"/>
                  <a:gd name="T6" fmla="*/ 0 w 7"/>
                  <a:gd name="T7" fmla="*/ 1 h 3"/>
                  <a:gd name="T8" fmla="*/ 0 w 7"/>
                  <a:gd name="T9" fmla="*/ 1 h 3"/>
                  <a:gd name="T10" fmla="*/ 0 w 7"/>
                  <a:gd name="T11" fmla="*/ 1 h 3"/>
                  <a:gd name="T12" fmla="*/ 1 w 7"/>
                  <a:gd name="T13" fmla="*/ 1 h 3"/>
                  <a:gd name="T14" fmla="*/ 1 w 7"/>
                  <a:gd name="T15" fmla="*/ 1 h 3"/>
                  <a:gd name="T16" fmla="*/ 1 w 7"/>
                  <a:gd name="T17" fmla="*/ 1 h 3"/>
                  <a:gd name="T18" fmla="*/ 1 w 7"/>
                  <a:gd name="T19" fmla="*/ 1 h 3"/>
                  <a:gd name="T20" fmla="*/ 1 w 7"/>
                  <a:gd name="T21" fmla="*/ 1 h 3"/>
                  <a:gd name="T22" fmla="*/ 1 w 7"/>
                  <a:gd name="T23" fmla="*/ 0 h 3"/>
                  <a:gd name="T24" fmla="*/ 0 w 7"/>
                  <a:gd name="T25" fmla="*/ 1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0" y="1"/>
                    </a:moveTo>
                    <a:lnTo>
                      <a:pt x="0" y="2"/>
                    </a:lnTo>
                    <a:lnTo>
                      <a:pt x="1" y="2"/>
                    </a:lnTo>
                    <a:lnTo>
                      <a:pt x="1" y="3"/>
                    </a:lnTo>
                    <a:lnTo>
                      <a:pt x="2" y="3"/>
                    </a:lnTo>
                    <a:lnTo>
                      <a:pt x="3" y="3"/>
                    </a:lnTo>
                    <a:lnTo>
                      <a:pt x="4" y="3"/>
                    </a:lnTo>
                    <a:lnTo>
                      <a:pt x="6" y="3"/>
                    </a:lnTo>
                    <a:lnTo>
                      <a:pt x="6" y="2"/>
                    </a:lnTo>
                    <a:lnTo>
                      <a:pt x="7" y="2"/>
                    </a:lnTo>
                    <a:lnTo>
                      <a:pt x="7" y="1"/>
                    </a:lnTo>
                    <a:lnTo>
                      <a:pt x="7" y="0"/>
                    </a:lnTo>
                    <a:lnTo>
                      <a:pt x="0" y="1"/>
                    </a:lnTo>
                    <a:close/>
                  </a:path>
                </a:pathLst>
              </a:custGeom>
              <a:solidFill>
                <a:srgbClr val="000000"/>
              </a:solidFill>
              <a:ln w="9525">
                <a:noFill/>
                <a:round/>
                <a:headEnd/>
                <a:tailEnd/>
              </a:ln>
            </p:spPr>
            <p:txBody>
              <a:bodyPr/>
              <a:lstStyle/>
              <a:p>
                <a:endParaRPr lang="en-GB"/>
              </a:p>
            </p:txBody>
          </p:sp>
          <p:sp>
            <p:nvSpPr>
              <p:cNvPr id="645" name="Freeform 558"/>
              <p:cNvSpPr>
                <a:spLocks/>
              </p:cNvSpPr>
              <p:nvPr/>
            </p:nvSpPr>
            <p:spPr bwMode="auto">
              <a:xfrm>
                <a:off x="3468" y="1900"/>
                <a:ext cx="25" cy="111"/>
              </a:xfrm>
              <a:custGeom>
                <a:avLst/>
                <a:gdLst>
                  <a:gd name="T0" fmla="*/ 8 w 52"/>
                  <a:gd name="T1" fmla="*/ 55 h 221"/>
                  <a:gd name="T2" fmla="*/ 12 w 52"/>
                  <a:gd name="T3" fmla="*/ 55 h 221"/>
                  <a:gd name="T4" fmla="*/ 8 w 52"/>
                  <a:gd name="T5" fmla="*/ 0 h 221"/>
                  <a:gd name="T6" fmla="*/ 0 w 52"/>
                  <a:gd name="T7" fmla="*/ 1 h 221"/>
                  <a:gd name="T8" fmla="*/ 4 w 52"/>
                  <a:gd name="T9" fmla="*/ 56 h 221"/>
                  <a:gd name="T10" fmla="*/ 8 w 52"/>
                  <a:gd name="T11" fmla="*/ 55 h 221"/>
                  <a:gd name="T12" fmla="*/ 0 60000 65536"/>
                  <a:gd name="T13" fmla="*/ 0 60000 65536"/>
                  <a:gd name="T14" fmla="*/ 0 60000 65536"/>
                  <a:gd name="T15" fmla="*/ 0 60000 65536"/>
                  <a:gd name="T16" fmla="*/ 0 60000 65536"/>
                  <a:gd name="T17" fmla="*/ 0 60000 65536"/>
                  <a:gd name="T18" fmla="*/ 0 w 52"/>
                  <a:gd name="T19" fmla="*/ 0 h 221"/>
                  <a:gd name="T20" fmla="*/ 52 w 52"/>
                  <a:gd name="T21" fmla="*/ 221 h 221"/>
                </a:gdLst>
                <a:ahLst/>
                <a:cxnLst>
                  <a:cxn ang="T12">
                    <a:pos x="T0" y="T1"/>
                  </a:cxn>
                  <a:cxn ang="T13">
                    <a:pos x="T2" y="T3"/>
                  </a:cxn>
                  <a:cxn ang="T14">
                    <a:pos x="T4" y="T5"/>
                  </a:cxn>
                  <a:cxn ang="T15">
                    <a:pos x="T6" y="T7"/>
                  </a:cxn>
                  <a:cxn ang="T16">
                    <a:pos x="T8" y="T9"/>
                  </a:cxn>
                  <a:cxn ang="T17">
                    <a:pos x="T10" y="T11"/>
                  </a:cxn>
                </a:cxnLst>
                <a:rect l="T18" t="T19" r="T20" b="T21"/>
                <a:pathLst>
                  <a:path w="52" h="221">
                    <a:moveTo>
                      <a:pt x="35" y="219"/>
                    </a:moveTo>
                    <a:lnTo>
                      <a:pt x="52" y="218"/>
                    </a:lnTo>
                    <a:lnTo>
                      <a:pt x="35" y="0"/>
                    </a:lnTo>
                    <a:lnTo>
                      <a:pt x="0" y="4"/>
                    </a:lnTo>
                    <a:lnTo>
                      <a:pt x="17" y="221"/>
                    </a:lnTo>
                    <a:lnTo>
                      <a:pt x="35" y="219"/>
                    </a:lnTo>
                    <a:close/>
                  </a:path>
                </a:pathLst>
              </a:custGeom>
              <a:solidFill>
                <a:srgbClr val="000000"/>
              </a:solidFill>
              <a:ln w="9525">
                <a:noFill/>
                <a:round/>
                <a:headEnd/>
                <a:tailEnd/>
              </a:ln>
            </p:spPr>
            <p:txBody>
              <a:bodyPr/>
              <a:lstStyle/>
              <a:p>
                <a:endParaRPr lang="en-GB"/>
              </a:p>
            </p:txBody>
          </p:sp>
          <p:sp>
            <p:nvSpPr>
              <p:cNvPr id="646" name="Freeform 559"/>
              <p:cNvSpPr>
                <a:spLocks/>
              </p:cNvSpPr>
              <p:nvPr/>
            </p:nvSpPr>
            <p:spPr bwMode="auto">
              <a:xfrm>
                <a:off x="3642" y="1946"/>
                <a:ext cx="237" cy="68"/>
              </a:xfrm>
              <a:custGeom>
                <a:avLst/>
                <a:gdLst>
                  <a:gd name="T0" fmla="*/ 2 w 474"/>
                  <a:gd name="T1" fmla="*/ 0 h 136"/>
                  <a:gd name="T2" fmla="*/ 3 w 474"/>
                  <a:gd name="T3" fmla="*/ 1 h 136"/>
                  <a:gd name="T4" fmla="*/ 5 w 474"/>
                  <a:gd name="T5" fmla="*/ 1 h 136"/>
                  <a:gd name="T6" fmla="*/ 7 w 474"/>
                  <a:gd name="T7" fmla="*/ 2 h 136"/>
                  <a:gd name="T8" fmla="*/ 8 w 474"/>
                  <a:gd name="T9" fmla="*/ 3 h 136"/>
                  <a:gd name="T10" fmla="*/ 10 w 474"/>
                  <a:gd name="T11" fmla="*/ 4 h 136"/>
                  <a:gd name="T12" fmla="*/ 11 w 474"/>
                  <a:gd name="T13" fmla="*/ 5 h 136"/>
                  <a:gd name="T14" fmla="*/ 12 w 474"/>
                  <a:gd name="T15" fmla="*/ 7 h 136"/>
                  <a:gd name="T16" fmla="*/ 13 w 474"/>
                  <a:gd name="T17" fmla="*/ 9 h 136"/>
                  <a:gd name="T18" fmla="*/ 14 w 474"/>
                  <a:gd name="T19" fmla="*/ 11 h 136"/>
                  <a:gd name="T20" fmla="*/ 14 w 474"/>
                  <a:gd name="T21" fmla="*/ 13 h 136"/>
                  <a:gd name="T22" fmla="*/ 14 w 474"/>
                  <a:gd name="T23" fmla="*/ 15 h 136"/>
                  <a:gd name="T24" fmla="*/ 13 w 474"/>
                  <a:gd name="T25" fmla="*/ 17 h 136"/>
                  <a:gd name="T26" fmla="*/ 13 w 474"/>
                  <a:gd name="T27" fmla="*/ 18 h 136"/>
                  <a:gd name="T28" fmla="*/ 12 w 474"/>
                  <a:gd name="T29" fmla="*/ 20 h 136"/>
                  <a:gd name="T30" fmla="*/ 12 w 474"/>
                  <a:gd name="T31" fmla="*/ 21 h 136"/>
                  <a:gd name="T32" fmla="*/ 11 w 474"/>
                  <a:gd name="T33" fmla="*/ 22 h 136"/>
                  <a:gd name="T34" fmla="*/ 11 w 474"/>
                  <a:gd name="T35" fmla="*/ 24 h 136"/>
                  <a:gd name="T36" fmla="*/ 11 w 474"/>
                  <a:gd name="T37" fmla="*/ 26 h 136"/>
                  <a:gd name="T38" fmla="*/ 11 w 474"/>
                  <a:gd name="T39" fmla="*/ 27 h 136"/>
                  <a:gd name="T40" fmla="*/ 11 w 474"/>
                  <a:gd name="T41" fmla="*/ 29 h 136"/>
                  <a:gd name="T42" fmla="*/ 76 w 474"/>
                  <a:gd name="T43" fmla="*/ 32 h 136"/>
                  <a:gd name="T44" fmla="*/ 82 w 474"/>
                  <a:gd name="T45" fmla="*/ 17 h 136"/>
                  <a:gd name="T46" fmla="*/ 82 w 474"/>
                  <a:gd name="T47" fmla="*/ 17 h 136"/>
                  <a:gd name="T48" fmla="*/ 83 w 474"/>
                  <a:gd name="T49" fmla="*/ 16 h 136"/>
                  <a:gd name="T50" fmla="*/ 84 w 474"/>
                  <a:gd name="T51" fmla="*/ 16 h 136"/>
                  <a:gd name="T52" fmla="*/ 85 w 474"/>
                  <a:gd name="T53" fmla="*/ 17 h 136"/>
                  <a:gd name="T54" fmla="*/ 85 w 474"/>
                  <a:gd name="T55" fmla="*/ 17 h 136"/>
                  <a:gd name="T56" fmla="*/ 85 w 474"/>
                  <a:gd name="T57" fmla="*/ 17 h 136"/>
                  <a:gd name="T58" fmla="*/ 85 w 474"/>
                  <a:gd name="T59" fmla="*/ 18 h 136"/>
                  <a:gd name="T60" fmla="*/ 85 w 474"/>
                  <a:gd name="T61" fmla="*/ 18 h 136"/>
                  <a:gd name="T62" fmla="*/ 102 w 474"/>
                  <a:gd name="T63" fmla="*/ 12 h 136"/>
                  <a:gd name="T64" fmla="*/ 104 w 474"/>
                  <a:gd name="T65" fmla="*/ 13 h 136"/>
                  <a:gd name="T66" fmla="*/ 106 w 474"/>
                  <a:gd name="T67" fmla="*/ 14 h 136"/>
                  <a:gd name="T68" fmla="*/ 108 w 474"/>
                  <a:gd name="T69" fmla="*/ 16 h 136"/>
                  <a:gd name="T70" fmla="*/ 110 w 474"/>
                  <a:gd name="T71" fmla="*/ 17 h 136"/>
                  <a:gd name="T72" fmla="*/ 112 w 474"/>
                  <a:gd name="T73" fmla="*/ 18 h 136"/>
                  <a:gd name="T74" fmla="*/ 114 w 474"/>
                  <a:gd name="T75" fmla="*/ 20 h 136"/>
                  <a:gd name="T76" fmla="*/ 116 w 474"/>
                  <a:gd name="T77" fmla="*/ 21 h 136"/>
                  <a:gd name="T78" fmla="*/ 117 w 474"/>
                  <a:gd name="T79" fmla="*/ 23 h 136"/>
                  <a:gd name="T80" fmla="*/ 118 w 474"/>
                  <a:gd name="T81" fmla="*/ 24 h 136"/>
                  <a:gd name="T82" fmla="*/ 119 w 474"/>
                  <a:gd name="T83" fmla="*/ 25 h 136"/>
                  <a:gd name="T84" fmla="*/ 119 w 474"/>
                  <a:gd name="T85" fmla="*/ 34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4"/>
                  <a:gd name="T130" fmla="*/ 0 h 136"/>
                  <a:gd name="T131" fmla="*/ 474 w 474"/>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4" h="136">
                    <a:moveTo>
                      <a:pt x="0" y="0"/>
                    </a:moveTo>
                    <a:lnTo>
                      <a:pt x="3" y="0"/>
                    </a:lnTo>
                    <a:lnTo>
                      <a:pt x="5" y="0"/>
                    </a:lnTo>
                    <a:lnTo>
                      <a:pt x="7" y="2"/>
                    </a:lnTo>
                    <a:lnTo>
                      <a:pt x="9" y="2"/>
                    </a:lnTo>
                    <a:lnTo>
                      <a:pt x="12" y="3"/>
                    </a:lnTo>
                    <a:lnTo>
                      <a:pt x="14" y="4"/>
                    </a:lnTo>
                    <a:lnTo>
                      <a:pt x="16" y="4"/>
                    </a:lnTo>
                    <a:lnTo>
                      <a:pt x="20" y="5"/>
                    </a:lnTo>
                    <a:lnTo>
                      <a:pt x="22" y="6"/>
                    </a:lnTo>
                    <a:lnTo>
                      <a:pt x="24" y="7"/>
                    </a:lnTo>
                    <a:lnTo>
                      <a:pt x="27" y="8"/>
                    </a:lnTo>
                    <a:lnTo>
                      <a:pt x="28" y="10"/>
                    </a:lnTo>
                    <a:lnTo>
                      <a:pt x="30" y="11"/>
                    </a:lnTo>
                    <a:lnTo>
                      <a:pt x="32" y="13"/>
                    </a:lnTo>
                    <a:lnTo>
                      <a:pt x="35" y="14"/>
                    </a:lnTo>
                    <a:lnTo>
                      <a:pt x="37" y="15"/>
                    </a:lnTo>
                    <a:lnTo>
                      <a:pt x="38" y="18"/>
                    </a:lnTo>
                    <a:lnTo>
                      <a:pt x="41" y="19"/>
                    </a:lnTo>
                    <a:lnTo>
                      <a:pt x="42" y="21"/>
                    </a:lnTo>
                    <a:lnTo>
                      <a:pt x="44" y="23"/>
                    </a:lnTo>
                    <a:lnTo>
                      <a:pt x="45" y="25"/>
                    </a:lnTo>
                    <a:lnTo>
                      <a:pt x="46" y="27"/>
                    </a:lnTo>
                    <a:lnTo>
                      <a:pt x="47" y="29"/>
                    </a:lnTo>
                    <a:lnTo>
                      <a:pt x="49" y="31"/>
                    </a:lnTo>
                    <a:lnTo>
                      <a:pt x="50" y="35"/>
                    </a:lnTo>
                    <a:lnTo>
                      <a:pt x="51" y="37"/>
                    </a:lnTo>
                    <a:lnTo>
                      <a:pt x="52" y="40"/>
                    </a:lnTo>
                    <a:lnTo>
                      <a:pt x="52" y="43"/>
                    </a:lnTo>
                    <a:lnTo>
                      <a:pt x="53" y="45"/>
                    </a:lnTo>
                    <a:lnTo>
                      <a:pt x="53" y="49"/>
                    </a:lnTo>
                    <a:lnTo>
                      <a:pt x="53" y="51"/>
                    </a:lnTo>
                    <a:lnTo>
                      <a:pt x="53" y="55"/>
                    </a:lnTo>
                    <a:lnTo>
                      <a:pt x="53" y="57"/>
                    </a:lnTo>
                    <a:lnTo>
                      <a:pt x="53" y="59"/>
                    </a:lnTo>
                    <a:lnTo>
                      <a:pt x="53" y="61"/>
                    </a:lnTo>
                    <a:lnTo>
                      <a:pt x="52" y="64"/>
                    </a:lnTo>
                    <a:lnTo>
                      <a:pt x="52" y="66"/>
                    </a:lnTo>
                    <a:lnTo>
                      <a:pt x="52" y="67"/>
                    </a:lnTo>
                    <a:lnTo>
                      <a:pt x="51" y="69"/>
                    </a:lnTo>
                    <a:lnTo>
                      <a:pt x="50" y="72"/>
                    </a:lnTo>
                    <a:lnTo>
                      <a:pt x="50" y="74"/>
                    </a:lnTo>
                    <a:lnTo>
                      <a:pt x="49" y="75"/>
                    </a:lnTo>
                    <a:lnTo>
                      <a:pt x="49" y="78"/>
                    </a:lnTo>
                    <a:lnTo>
                      <a:pt x="47" y="80"/>
                    </a:lnTo>
                    <a:lnTo>
                      <a:pt x="46" y="82"/>
                    </a:lnTo>
                    <a:lnTo>
                      <a:pt x="46" y="83"/>
                    </a:lnTo>
                    <a:lnTo>
                      <a:pt x="45" y="86"/>
                    </a:lnTo>
                    <a:lnTo>
                      <a:pt x="44" y="88"/>
                    </a:lnTo>
                    <a:lnTo>
                      <a:pt x="44" y="89"/>
                    </a:lnTo>
                    <a:lnTo>
                      <a:pt x="43" y="91"/>
                    </a:lnTo>
                    <a:lnTo>
                      <a:pt x="43" y="94"/>
                    </a:lnTo>
                    <a:lnTo>
                      <a:pt x="42" y="96"/>
                    </a:lnTo>
                    <a:lnTo>
                      <a:pt x="42" y="98"/>
                    </a:lnTo>
                    <a:lnTo>
                      <a:pt x="41" y="99"/>
                    </a:lnTo>
                    <a:lnTo>
                      <a:pt x="41" y="102"/>
                    </a:lnTo>
                    <a:lnTo>
                      <a:pt x="41" y="104"/>
                    </a:lnTo>
                    <a:lnTo>
                      <a:pt x="41" y="106"/>
                    </a:lnTo>
                    <a:lnTo>
                      <a:pt x="41" y="109"/>
                    </a:lnTo>
                    <a:lnTo>
                      <a:pt x="41" y="111"/>
                    </a:lnTo>
                    <a:lnTo>
                      <a:pt x="41" y="113"/>
                    </a:lnTo>
                    <a:lnTo>
                      <a:pt x="41" y="117"/>
                    </a:lnTo>
                    <a:lnTo>
                      <a:pt x="42" y="119"/>
                    </a:lnTo>
                    <a:lnTo>
                      <a:pt x="42" y="121"/>
                    </a:lnTo>
                    <a:lnTo>
                      <a:pt x="43" y="125"/>
                    </a:lnTo>
                    <a:lnTo>
                      <a:pt x="302" y="128"/>
                    </a:lnTo>
                    <a:lnTo>
                      <a:pt x="325" y="68"/>
                    </a:lnTo>
                    <a:lnTo>
                      <a:pt x="325" y="67"/>
                    </a:lnTo>
                    <a:lnTo>
                      <a:pt x="325" y="66"/>
                    </a:lnTo>
                    <a:lnTo>
                      <a:pt x="326" y="66"/>
                    </a:lnTo>
                    <a:lnTo>
                      <a:pt x="326" y="65"/>
                    </a:lnTo>
                    <a:lnTo>
                      <a:pt x="327" y="65"/>
                    </a:lnTo>
                    <a:lnTo>
                      <a:pt x="327" y="64"/>
                    </a:lnTo>
                    <a:lnTo>
                      <a:pt x="329" y="64"/>
                    </a:lnTo>
                    <a:lnTo>
                      <a:pt x="330" y="64"/>
                    </a:lnTo>
                    <a:lnTo>
                      <a:pt x="331" y="64"/>
                    </a:lnTo>
                    <a:lnTo>
                      <a:pt x="332" y="64"/>
                    </a:lnTo>
                    <a:lnTo>
                      <a:pt x="333" y="64"/>
                    </a:lnTo>
                    <a:lnTo>
                      <a:pt x="334" y="64"/>
                    </a:lnTo>
                    <a:lnTo>
                      <a:pt x="335" y="64"/>
                    </a:lnTo>
                    <a:lnTo>
                      <a:pt x="337" y="65"/>
                    </a:lnTo>
                    <a:lnTo>
                      <a:pt x="338" y="65"/>
                    </a:lnTo>
                    <a:lnTo>
                      <a:pt x="338" y="66"/>
                    </a:lnTo>
                    <a:lnTo>
                      <a:pt x="339" y="66"/>
                    </a:lnTo>
                    <a:lnTo>
                      <a:pt x="339" y="67"/>
                    </a:lnTo>
                    <a:lnTo>
                      <a:pt x="340" y="67"/>
                    </a:lnTo>
                    <a:lnTo>
                      <a:pt x="340" y="68"/>
                    </a:lnTo>
                    <a:lnTo>
                      <a:pt x="340" y="69"/>
                    </a:lnTo>
                    <a:lnTo>
                      <a:pt x="340" y="71"/>
                    </a:lnTo>
                    <a:lnTo>
                      <a:pt x="340" y="72"/>
                    </a:lnTo>
                    <a:lnTo>
                      <a:pt x="340" y="73"/>
                    </a:lnTo>
                    <a:lnTo>
                      <a:pt x="340" y="74"/>
                    </a:lnTo>
                    <a:lnTo>
                      <a:pt x="340" y="75"/>
                    </a:lnTo>
                    <a:lnTo>
                      <a:pt x="320" y="129"/>
                    </a:lnTo>
                    <a:lnTo>
                      <a:pt x="372" y="130"/>
                    </a:lnTo>
                    <a:lnTo>
                      <a:pt x="406" y="48"/>
                    </a:lnTo>
                    <a:lnTo>
                      <a:pt x="408" y="49"/>
                    </a:lnTo>
                    <a:lnTo>
                      <a:pt x="410" y="51"/>
                    </a:lnTo>
                    <a:lnTo>
                      <a:pt x="413" y="52"/>
                    </a:lnTo>
                    <a:lnTo>
                      <a:pt x="416" y="55"/>
                    </a:lnTo>
                    <a:lnTo>
                      <a:pt x="418" y="56"/>
                    </a:lnTo>
                    <a:lnTo>
                      <a:pt x="421" y="58"/>
                    </a:lnTo>
                    <a:lnTo>
                      <a:pt x="424" y="59"/>
                    </a:lnTo>
                    <a:lnTo>
                      <a:pt x="426" y="61"/>
                    </a:lnTo>
                    <a:lnTo>
                      <a:pt x="430" y="64"/>
                    </a:lnTo>
                    <a:lnTo>
                      <a:pt x="432" y="66"/>
                    </a:lnTo>
                    <a:lnTo>
                      <a:pt x="436" y="67"/>
                    </a:lnTo>
                    <a:lnTo>
                      <a:pt x="438" y="69"/>
                    </a:lnTo>
                    <a:lnTo>
                      <a:pt x="441" y="72"/>
                    </a:lnTo>
                    <a:lnTo>
                      <a:pt x="444" y="73"/>
                    </a:lnTo>
                    <a:lnTo>
                      <a:pt x="446" y="75"/>
                    </a:lnTo>
                    <a:lnTo>
                      <a:pt x="450" y="78"/>
                    </a:lnTo>
                    <a:lnTo>
                      <a:pt x="452" y="80"/>
                    </a:lnTo>
                    <a:lnTo>
                      <a:pt x="454" y="81"/>
                    </a:lnTo>
                    <a:lnTo>
                      <a:pt x="456" y="83"/>
                    </a:lnTo>
                    <a:lnTo>
                      <a:pt x="459" y="86"/>
                    </a:lnTo>
                    <a:lnTo>
                      <a:pt x="461" y="87"/>
                    </a:lnTo>
                    <a:lnTo>
                      <a:pt x="463" y="89"/>
                    </a:lnTo>
                    <a:lnTo>
                      <a:pt x="464" y="90"/>
                    </a:lnTo>
                    <a:lnTo>
                      <a:pt x="467" y="92"/>
                    </a:lnTo>
                    <a:lnTo>
                      <a:pt x="468" y="94"/>
                    </a:lnTo>
                    <a:lnTo>
                      <a:pt x="470" y="96"/>
                    </a:lnTo>
                    <a:lnTo>
                      <a:pt x="471" y="97"/>
                    </a:lnTo>
                    <a:lnTo>
                      <a:pt x="473" y="98"/>
                    </a:lnTo>
                    <a:lnTo>
                      <a:pt x="473" y="99"/>
                    </a:lnTo>
                    <a:lnTo>
                      <a:pt x="474" y="101"/>
                    </a:lnTo>
                    <a:lnTo>
                      <a:pt x="474" y="102"/>
                    </a:lnTo>
                    <a:lnTo>
                      <a:pt x="474" y="103"/>
                    </a:lnTo>
                    <a:lnTo>
                      <a:pt x="474" y="136"/>
                    </a:lnTo>
                    <a:lnTo>
                      <a:pt x="27" y="133"/>
                    </a:lnTo>
                    <a:lnTo>
                      <a:pt x="0" y="0"/>
                    </a:lnTo>
                    <a:close/>
                  </a:path>
                </a:pathLst>
              </a:custGeom>
              <a:solidFill>
                <a:srgbClr val="000000"/>
              </a:solidFill>
              <a:ln w="9525">
                <a:noFill/>
                <a:round/>
                <a:headEnd/>
                <a:tailEnd/>
              </a:ln>
            </p:spPr>
            <p:txBody>
              <a:bodyPr/>
              <a:lstStyle/>
              <a:p>
                <a:endParaRPr lang="en-GB"/>
              </a:p>
            </p:txBody>
          </p:sp>
          <p:sp>
            <p:nvSpPr>
              <p:cNvPr id="647" name="Freeform 560"/>
              <p:cNvSpPr>
                <a:spLocks/>
              </p:cNvSpPr>
              <p:nvPr/>
            </p:nvSpPr>
            <p:spPr bwMode="auto">
              <a:xfrm>
                <a:off x="3642" y="1946"/>
                <a:ext cx="237" cy="68"/>
              </a:xfrm>
              <a:custGeom>
                <a:avLst/>
                <a:gdLst>
                  <a:gd name="T0" fmla="*/ 2 w 474"/>
                  <a:gd name="T1" fmla="*/ 0 h 136"/>
                  <a:gd name="T2" fmla="*/ 3 w 474"/>
                  <a:gd name="T3" fmla="*/ 1 h 136"/>
                  <a:gd name="T4" fmla="*/ 5 w 474"/>
                  <a:gd name="T5" fmla="*/ 1 h 136"/>
                  <a:gd name="T6" fmla="*/ 7 w 474"/>
                  <a:gd name="T7" fmla="*/ 2 h 136"/>
                  <a:gd name="T8" fmla="*/ 8 w 474"/>
                  <a:gd name="T9" fmla="*/ 3 h 136"/>
                  <a:gd name="T10" fmla="*/ 10 w 474"/>
                  <a:gd name="T11" fmla="*/ 4 h 136"/>
                  <a:gd name="T12" fmla="*/ 11 w 474"/>
                  <a:gd name="T13" fmla="*/ 5 h 136"/>
                  <a:gd name="T14" fmla="*/ 12 w 474"/>
                  <a:gd name="T15" fmla="*/ 7 h 136"/>
                  <a:gd name="T16" fmla="*/ 13 w 474"/>
                  <a:gd name="T17" fmla="*/ 9 h 136"/>
                  <a:gd name="T18" fmla="*/ 14 w 474"/>
                  <a:gd name="T19" fmla="*/ 11 h 136"/>
                  <a:gd name="T20" fmla="*/ 14 w 474"/>
                  <a:gd name="T21" fmla="*/ 13 h 136"/>
                  <a:gd name="T22" fmla="*/ 14 w 474"/>
                  <a:gd name="T23" fmla="*/ 15 h 136"/>
                  <a:gd name="T24" fmla="*/ 13 w 474"/>
                  <a:gd name="T25" fmla="*/ 17 h 136"/>
                  <a:gd name="T26" fmla="*/ 13 w 474"/>
                  <a:gd name="T27" fmla="*/ 18 h 136"/>
                  <a:gd name="T28" fmla="*/ 12 w 474"/>
                  <a:gd name="T29" fmla="*/ 20 h 136"/>
                  <a:gd name="T30" fmla="*/ 12 w 474"/>
                  <a:gd name="T31" fmla="*/ 21 h 136"/>
                  <a:gd name="T32" fmla="*/ 11 w 474"/>
                  <a:gd name="T33" fmla="*/ 22 h 136"/>
                  <a:gd name="T34" fmla="*/ 11 w 474"/>
                  <a:gd name="T35" fmla="*/ 24 h 136"/>
                  <a:gd name="T36" fmla="*/ 11 w 474"/>
                  <a:gd name="T37" fmla="*/ 26 h 136"/>
                  <a:gd name="T38" fmla="*/ 11 w 474"/>
                  <a:gd name="T39" fmla="*/ 27 h 136"/>
                  <a:gd name="T40" fmla="*/ 11 w 474"/>
                  <a:gd name="T41" fmla="*/ 29 h 136"/>
                  <a:gd name="T42" fmla="*/ 76 w 474"/>
                  <a:gd name="T43" fmla="*/ 32 h 136"/>
                  <a:gd name="T44" fmla="*/ 82 w 474"/>
                  <a:gd name="T45" fmla="*/ 17 h 136"/>
                  <a:gd name="T46" fmla="*/ 82 w 474"/>
                  <a:gd name="T47" fmla="*/ 17 h 136"/>
                  <a:gd name="T48" fmla="*/ 83 w 474"/>
                  <a:gd name="T49" fmla="*/ 16 h 136"/>
                  <a:gd name="T50" fmla="*/ 84 w 474"/>
                  <a:gd name="T51" fmla="*/ 16 h 136"/>
                  <a:gd name="T52" fmla="*/ 85 w 474"/>
                  <a:gd name="T53" fmla="*/ 17 h 136"/>
                  <a:gd name="T54" fmla="*/ 85 w 474"/>
                  <a:gd name="T55" fmla="*/ 17 h 136"/>
                  <a:gd name="T56" fmla="*/ 85 w 474"/>
                  <a:gd name="T57" fmla="*/ 17 h 136"/>
                  <a:gd name="T58" fmla="*/ 85 w 474"/>
                  <a:gd name="T59" fmla="*/ 18 h 136"/>
                  <a:gd name="T60" fmla="*/ 85 w 474"/>
                  <a:gd name="T61" fmla="*/ 18 h 136"/>
                  <a:gd name="T62" fmla="*/ 102 w 474"/>
                  <a:gd name="T63" fmla="*/ 12 h 136"/>
                  <a:gd name="T64" fmla="*/ 104 w 474"/>
                  <a:gd name="T65" fmla="*/ 13 h 136"/>
                  <a:gd name="T66" fmla="*/ 106 w 474"/>
                  <a:gd name="T67" fmla="*/ 14 h 136"/>
                  <a:gd name="T68" fmla="*/ 108 w 474"/>
                  <a:gd name="T69" fmla="*/ 16 h 136"/>
                  <a:gd name="T70" fmla="*/ 110 w 474"/>
                  <a:gd name="T71" fmla="*/ 17 h 136"/>
                  <a:gd name="T72" fmla="*/ 112 w 474"/>
                  <a:gd name="T73" fmla="*/ 18 h 136"/>
                  <a:gd name="T74" fmla="*/ 114 w 474"/>
                  <a:gd name="T75" fmla="*/ 20 h 136"/>
                  <a:gd name="T76" fmla="*/ 116 w 474"/>
                  <a:gd name="T77" fmla="*/ 21 h 136"/>
                  <a:gd name="T78" fmla="*/ 117 w 474"/>
                  <a:gd name="T79" fmla="*/ 23 h 136"/>
                  <a:gd name="T80" fmla="*/ 118 w 474"/>
                  <a:gd name="T81" fmla="*/ 24 h 136"/>
                  <a:gd name="T82" fmla="*/ 119 w 474"/>
                  <a:gd name="T83" fmla="*/ 25 h 136"/>
                  <a:gd name="T84" fmla="*/ 119 w 474"/>
                  <a:gd name="T85" fmla="*/ 34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4"/>
                  <a:gd name="T130" fmla="*/ 0 h 136"/>
                  <a:gd name="T131" fmla="*/ 474 w 474"/>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4" h="136">
                    <a:moveTo>
                      <a:pt x="0" y="0"/>
                    </a:moveTo>
                    <a:lnTo>
                      <a:pt x="3" y="0"/>
                    </a:lnTo>
                    <a:lnTo>
                      <a:pt x="5" y="0"/>
                    </a:lnTo>
                    <a:lnTo>
                      <a:pt x="7" y="2"/>
                    </a:lnTo>
                    <a:lnTo>
                      <a:pt x="9" y="2"/>
                    </a:lnTo>
                    <a:lnTo>
                      <a:pt x="12" y="3"/>
                    </a:lnTo>
                    <a:lnTo>
                      <a:pt x="14" y="4"/>
                    </a:lnTo>
                    <a:lnTo>
                      <a:pt x="16" y="4"/>
                    </a:lnTo>
                    <a:lnTo>
                      <a:pt x="20" y="5"/>
                    </a:lnTo>
                    <a:lnTo>
                      <a:pt x="22" y="6"/>
                    </a:lnTo>
                    <a:lnTo>
                      <a:pt x="24" y="7"/>
                    </a:lnTo>
                    <a:lnTo>
                      <a:pt x="27" y="8"/>
                    </a:lnTo>
                    <a:lnTo>
                      <a:pt x="28" y="10"/>
                    </a:lnTo>
                    <a:lnTo>
                      <a:pt x="30" y="11"/>
                    </a:lnTo>
                    <a:lnTo>
                      <a:pt x="32" y="13"/>
                    </a:lnTo>
                    <a:lnTo>
                      <a:pt x="35" y="14"/>
                    </a:lnTo>
                    <a:lnTo>
                      <a:pt x="37" y="15"/>
                    </a:lnTo>
                    <a:lnTo>
                      <a:pt x="38" y="18"/>
                    </a:lnTo>
                    <a:lnTo>
                      <a:pt x="41" y="19"/>
                    </a:lnTo>
                    <a:lnTo>
                      <a:pt x="42" y="21"/>
                    </a:lnTo>
                    <a:lnTo>
                      <a:pt x="44" y="23"/>
                    </a:lnTo>
                    <a:lnTo>
                      <a:pt x="45" y="25"/>
                    </a:lnTo>
                    <a:lnTo>
                      <a:pt x="46" y="27"/>
                    </a:lnTo>
                    <a:lnTo>
                      <a:pt x="47" y="29"/>
                    </a:lnTo>
                    <a:lnTo>
                      <a:pt x="49" y="31"/>
                    </a:lnTo>
                    <a:lnTo>
                      <a:pt x="50" y="35"/>
                    </a:lnTo>
                    <a:lnTo>
                      <a:pt x="51" y="37"/>
                    </a:lnTo>
                    <a:lnTo>
                      <a:pt x="52" y="40"/>
                    </a:lnTo>
                    <a:lnTo>
                      <a:pt x="52" y="43"/>
                    </a:lnTo>
                    <a:lnTo>
                      <a:pt x="53" y="45"/>
                    </a:lnTo>
                    <a:lnTo>
                      <a:pt x="53" y="49"/>
                    </a:lnTo>
                    <a:lnTo>
                      <a:pt x="53" y="51"/>
                    </a:lnTo>
                    <a:lnTo>
                      <a:pt x="53" y="55"/>
                    </a:lnTo>
                    <a:lnTo>
                      <a:pt x="53" y="57"/>
                    </a:lnTo>
                    <a:lnTo>
                      <a:pt x="53" y="59"/>
                    </a:lnTo>
                    <a:lnTo>
                      <a:pt x="53" y="61"/>
                    </a:lnTo>
                    <a:lnTo>
                      <a:pt x="52" y="64"/>
                    </a:lnTo>
                    <a:lnTo>
                      <a:pt x="52" y="66"/>
                    </a:lnTo>
                    <a:lnTo>
                      <a:pt x="52" y="67"/>
                    </a:lnTo>
                    <a:lnTo>
                      <a:pt x="51" y="69"/>
                    </a:lnTo>
                    <a:lnTo>
                      <a:pt x="50" y="72"/>
                    </a:lnTo>
                    <a:lnTo>
                      <a:pt x="50" y="74"/>
                    </a:lnTo>
                    <a:lnTo>
                      <a:pt x="49" y="75"/>
                    </a:lnTo>
                    <a:lnTo>
                      <a:pt x="49" y="78"/>
                    </a:lnTo>
                    <a:lnTo>
                      <a:pt x="47" y="80"/>
                    </a:lnTo>
                    <a:lnTo>
                      <a:pt x="46" y="82"/>
                    </a:lnTo>
                    <a:lnTo>
                      <a:pt x="46" y="83"/>
                    </a:lnTo>
                    <a:lnTo>
                      <a:pt x="45" y="86"/>
                    </a:lnTo>
                    <a:lnTo>
                      <a:pt x="44" y="88"/>
                    </a:lnTo>
                    <a:lnTo>
                      <a:pt x="44" y="89"/>
                    </a:lnTo>
                    <a:lnTo>
                      <a:pt x="43" y="91"/>
                    </a:lnTo>
                    <a:lnTo>
                      <a:pt x="43" y="94"/>
                    </a:lnTo>
                    <a:lnTo>
                      <a:pt x="42" y="96"/>
                    </a:lnTo>
                    <a:lnTo>
                      <a:pt x="42" y="98"/>
                    </a:lnTo>
                    <a:lnTo>
                      <a:pt x="41" y="99"/>
                    </a:lnTo>
                    <a:lnTo>
                      <a:pt x="41" y="102"/>
                    </a:lnTo>
                    <a:lnTo>
                      <a:pt x="41" y="104"/>
                    </a:lnTo>
                    <a:lnTo>
                      <a:pt x="41" y="106"/>
                    </a:lnTo>
                    <a:lnTo>
                      <a:pt x="41" y="109"/>
                    </a:lnTo>
                    <a:lnTo>
                      <a:pt x="41" y="111"/>
                    </a:lnTo>
                    <a:lnTo>
                      <a:pt x="41" y="113"/>
                    </a:lnTo>
                    <a:lnTo>
                      <a:pt x="41" y="117"/>
                    </a:lnTo>
                    <a:lnTo>
                      <a:pt x="42" y="119"/>
                    </a:lnTo>
                    <a:lnTo>
                      <a:pt x="42" y="121"/>
                    </a:lnTo>
                    <a:lnTo>
                      <a:pt x="43" y="125"/>
                    </a:lnTo>
                    <a:lnTo>
                      <a:pt x="302" y="128"/>
                    </a:lnTo>
                    <a:lnTo>
                      <a:pt x="325" y="68"/>
                    </a:lnTo>
                    <a:lnTo>
                      <a:pt x="325" y="67"/>
                    </a:lnTo>
                    <a:lnTo>
                      <a:pt x="325" y="66"/>
                    </a:lnTo>
                    <a:lnTo>
                      <a:pt x="326" y="66"/>
                    </a:lnTo>
                    <a:lnTo>
                      <a:pt x="326" y="65"/>
                    </a:lnTo>
                    <a:lnTo>
                      <a:pt x="327" y="65"/>
                    </a:lnTo>
                    <a:lnTo>
                      <a:pt x="327" y="64"/>
                    </a:lnTo>
                    <a:lnTo>
                      <a:pt x="329" y="64"/>
                    </a:lnTo>
                    <a:lnTo>
                      <a:pt x="330" y="64"/>
                    </a:lnTo>
                    <a:lnTo>
                      <a:pt x="331" y="64"/>
                    </a:lnTo>
                    <a:lnTo>
                      <a:pt x="332" y="64"/>
                    </a:lnTo>
                    <a:lnTo>
                      <a:pt x="333" y="64"/>
                    </a:lnTo>
                    <a:lnTo>
                      <a:pt x="334" y="64"/>
                    </a:lnTo>
                    <a:lnTo>
                      <a:pt x="335" y="64"/>
                    </a:lnTo>
                    <a:lnTo>
                      <a:pt x="337" y="65"/>
                    </a:lnTo>
                    <a:lnTo>
                      <a:pt x="338" y="65"/>
                    </a:lnTo>
                    <a:lnTo>
                      <a:pt x="338" y="66"/>
                    </a:lnTo>
                    <a:lnTo>
                      <a:pt x="339" y="66"/>
                    </a:lnTo>
                    <a:lnTo>
                      <a:pt x="339" y="67"/>
                    </a:lnTo>
                    <a:lnTo>
                      <a:pt x="340" y="67"/>
                    </a:lnTo>
                    <a:lnTo>
                      <a:pt x="340" y="68"/>
                    </a:lnTo>
                    <a:lnTo>
                      <a:pt x="340" y="69"/>
                    </a:lnTo>
                    <a:lnTo>
                      <a:pt x="340" y="71"/>
                    </a:lnTo>
                    <a:lnTo>
                      <a:pt x="340" y="72"/>
                    </a:lnTo>
                    <a:lnTo>
                      <a:pt x="340" y="73"/>
                    </a:lnTo>
                    <a:lnTo>
                      <a:pt x="340" y="74"/>
                    </a:lnTo>
                    <a:lnTo>
                      <a:pt x="340" y="75"/>
                    </a:lnTo>
                    <a:lnTo>
                      <a:pt x="320" y="129"/>
                    </a:lnTo>
                    <a:lnTo>
                      <a:pt x="372" y="130"/>
                    </a:lnTo>
                    <a:lnTo>
                      <a:pt x="406" y="48"/>
                    </a:lnTo>
                    <a:lnTo>
                      <a:pt x="408" y="49"/>
                    </a:lnTo>
                    <a:lnTo>
                      <a:pt x="410" y="51"/>
                    </a:lnTo>
                    <a:lnTo>
                      <a:pt x="413" y="52"/>
                    </a:lnTo>
                    <a:lnTo>
                      <a:pt x="416" y="55"/>
                    </a:lnTo>
                    <a:lnTo>
                      <a:pt x="418" y="56"/>
                    </a:lnTo>
                    <a:lnTo>
                      <a:pt x="421" y="58"/>
                    </a:lnTo>
                    <a:lnTo>
                      <a:pt x="424" y="59"/>
                    </a:lnTo>
                    <a:lnTo>
                      <a:pt x="426" y="61"/>
                    </a:lnTo>
                    <a:lnTo>
                      <a:pt x="430" y="64"/>
                    </a:lnTo>
                    <a:lnTo>
                      <a:pt x="432" y="66"/>
                    </a:lnTo>
                    <a:lnTo>
                      <a:pt x="436" y="67"/>
                    </a:lnTo>
                    <a:lnTo>
                      <a:pt x="438" y="69"/>
                    </a:lnTo>
                    <a:lnTo>
                      <a:pt x="441" y="72"/>
                    </a:lnTo>
                    <a:lnTo>
                      <a:pt x="444" y="73"/>
                    </a:lnTo>
                    <a:lnTo>
                      <a:pt x="446" y="75"/>
                    </a:lnTo>
                    <a:lnTo>
                      <a:pt x="450" y="78"/>
                    </a:lnTo>
                    <a:lnTo>
                      <a:pt x="452" y="80"/>
                    </a:lnTo>
                    <a:lnTo>
                      <a:pt x="454" y="81"/>
                    </a:lnTo>
                    <a:lnTo>
                      <a:pt x="456" y="83"/>
                    </a:lnTo>
                    <a:lnTo>
                      <a:pt x="459" y="86"/>
                    </a:lnTo>
                    <a:lnTo>
                      <a:pt x="461" y="87"/>
                    </a:lnTo>
                    <a:lnTo>
                      <a:pt x="463" y="89"/>
                    </a:lnTo>
                    <a:lnTo>
                      <a:pt x="464" y="90"/>
                    </a:lnTo>
                    <a:lnTo>
                      <a:pt x="467" y="92"/>
                    </a:lnTo>
                    <a:lnTo>
                      <a:pt x="468" y="94"/>
                    </a:lnTo>
                    <a:lnTo>
                      <a:pt x="470" y="96"/>
                    </a:lnTo>
                    <a:lnTo>
                      <a:pt x="471" y="97"/>
                    </a:lnTo>
                    <a:lnTo>
                      <a:pt x="473" y="98"/>
                    </a:lnTo>
                    <a:lnTo>
                      <a:pt x="473" y="99"/>
                    </a:lnTo>
                    <a:lnTo>
                      <a:pt x="474" y="101"/>
                    </a:lnTo>
                    <a:lnTo>
                      <a:pt x="474" y="102"/>
                    </a:lnTo>
                    <a:lnTo>
                      <a:pt x="474" y="103"/>
                    </a:lnTo>
                    <a:lnTo>
                      <a:pt x="474" y="136"/>
                    </a:lnTo>
                    <a:lnTo>
                      <a:pt x="27" y="133"/>
                    </a:lnTo>
                    <a:lnTo>
                      <a:pt x="0" y="0"/>
                    </a:lnTo>
                  </a:path>
                </a:pathLst>
              </a:custGeom>
              <a:noFill/>
              <a:ln w="0">
                <a:solidFill>
                  <a:srgbClr val="000000"/>
                </a:solidFill>
                <a:prstDash val="solid"/>
                <a:round/>
                <a:headEnd/>
                <a:tailEnd/>
              </a:ln>
            </p:spPr>
            <p:txBody>
              <a:bodyPr/>
              <a:lstStyle/>
              <a:p>
                <a:endParaRPr lang="en-GB"/>
              </a:p>
            </p:txBody>
          </p:sp>
          <p:sp>
            <p:nvSpPr>
              <p:cNvPr id="648" name="Freeform 561"/>
              <p:cNvSpPr>
                <a:spLocks/>
              </p:cNvSpPr>
              <p:nvPr/>
            </p:nvSpPr>
            <p:spPr bwMode="auto">
              <a:xfrm>
                <a:off x="3067" y="2049"/>
                <a:ext cx="39" cy="73"/>
              </a:xfrm>
              <a:custGeom>
                <a:avLst/>
                <a:gdLst>
                  <a:gd name="T0" fmla="*/ 16 w 79"/>
                  <a:gd name="T1" fmla="*/ 0 h 147"/>
                  <a:gd name="T2" fmla="*/ 16 w 79"/>
                  <a:gd name="T3" fmla="*/ 0 h 147"/>
                  <a:gd name="T4" fmla="*/ 17 w 79"/>
                  <a:gd name="T5" fmla="*/ 0 h 147"/>
                  <a:gd name="T6" fmla="*/ 17 w 79"/>
                  <a:gd name="T7" fmla="*/ 0 h 147"/>
                  <a:gd name="T8" fmla="*/ 18 w 79"/>
                  <a:gd name="T9" fmla="*/ 1 h 147"/>
                  <a:gd name="T10" fmla="*/ 18 w 79"/>
                  <a:gd name="T11" fmla="*/ 1 h 147"/>
                  <a:gd name="T12" fmla="*/ 18 w 79"/>
                  <a:gd name="T13" fmla="*/ 1 h 147"/>
                  <a:gd name="T14" fmla="*/ 19 w 79"/>
                  <a:gd name="T15" fmla="*/ 1 h 147"/>
                  <a:gd name="T16" fmla="*/ 19 w 79"/>
                  <a:gd name="T17" fmla="*/ 2 h 147"/>
                  <a:gd name="T18" fmla="*/ 19 w 79"/>
                  <a:gd name="T19" fmla="*/ 3 h 147"/>
                  <a:gd name="T20" fmla="*/ 19 w 79"/>
                  <a:gd name="T21" fmla="*/ 3 h 147"/>
                  <a:gd name="T22" fmla="*/ 19 w 79"/>
                  <a:gd name="T23" fmla="*/ 33 h 147"/>
                  <a:gd name="T24" fmla="*/ 19 w 79"/>
                  <a:gd name="T25" fmla="*/ 34 h 147"/>
                  <a:gd name="T26" fmla="*/ 18 w 79"/>
                  <a:gd name="T27" fmla="*/ 34 h 147"/>
                  <a:gd name="T28" fmla="*/ 18 w 79"/>
                  <a:gd name="T29" fmla="*/ 35 h 147"/>
                  <a:gd name="T30" fmla="*/ 18 w 79"/>
                  <a:gd name="T31" fmla="*/ 35 h 147"/>
                  <a:gd name="T32" fmla="*/ 18 w 79"/>
                  <a:gd name="T33" fmla="*/ 35 h 147"/>
                  <a:gd name="T34" fmla="*/ 18 w 79"/>
                  <a:gd name="T35" fmla="*/ 36 h 147"/>
                  <a:gd name="T36" fmla="*/ 17 w 79"/>
                  <a:gd name="T37" fmla="*/ 36 h 147"/>
                  <a:gd name="T38" fmla="*/ 16 w 79"/>
                  <a:gd name="T39" fmla="*/ 36 h 147"/>
                  <a:gd name="T40" fmla="*/ 16 w 79"/>
                  <a:gd name="T41" fmla="*/ 36 h 147"/>
                  <a:gd name="T42" fmla="*/ 15 w 79"/>
                  <a:gd name="T43" fmla="*/ 36 h 147"/>
                  <a:gd name="T44" fmla="*/ 2 w 79"/>
                  <a:gd name="T45" fmla="*/ 35 h 147"/>
                  <a:gd name="T46" fmla="*/ 1 w 79"/>
                  <a:gd name="T47" fmla="*/ 33 h 147"/>
                  <a:gd name="T48" fmla="*/ 1 w 79"/>
                  <a:gd name="T49" fmla="*/ 30 h 147"/>
                  <a:gd name="T50" fmla="*/ 1 w 79"/>
                  <a:gd name="T51" fmla="*/ 28 h 147"/>
                  <a:gd name="T52" fmla="*/ 1 w 79"/>
                  <a:gd name="T53" fmla="*/ 25 h 147"/>
                  <a:gd name="T54" fmla="*/ 0 w 79"/>
                  <a:gd name="T55" fmla="*/ 23 h 147"/>
                  <a:gd name="T56" fmla="*/ 0 w 79"/>
                  <a:gd name="T57" fmla="*/ 20 h 147"/>
                  <a:gd name="T58" fmla="*/ 0 w 79"/>
                  <a:gd name="T59" fmla="*/ 18 h 147"/>
                  <a:gd name="T60" fmla="*/ 0 w 79"/>
                  <a:gd name="T61" fmla="*/ 16 h 147"/>
                  <a:gd name="T62" fmla="*/ 0 w 79"/>
                  <a:gd name="T63" fmla="*/ 14 h 147"/>
                  <a:gd name="T64" fmla="*/ 0 w 79"/>
                  <a:gd name="T65" fmla="*/ 11 h 147"/>
                  <a:gd name="T66" fmla="*/ 0 w 79"/>
                  <a:gd name="T67" fmla="*/ 9 h 147"/>
                  <a:gd name="T68" fmla="*/ 0 w 79"/>
                  <a:gd name="T69" fmla="*/ 7 h 147"/>
                  <a:gd name="T70" fmla="*/ 0 w 79"/>
                  <a:gd name="T71" fmla="*/ 5 h 147"/>
                  <a:gd name="T72" fmla="*/ 0 w 79"/>
                  <a:gd name="T73" fmla="*/ 3 h 147"/>
                  <a:gd name="T74" fmla="*/ 1 w 79"/>
                  <a:gd name="T75" fmla="*/ 1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147"/>
                  <a:gd name="T116" fmla="*/ 79 w 79"/>
                  <a:gd name="T117" fmla="*/ 147 h 14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147">
                    <a:moveTo>
                      <a:pt x="4" y="0"/>
                    </a:moveTo>
                    <a:lnTo>
                      <a:pt x="65" y="2"/>
                    </a:lnTo>
                    <a:lnTo>
                      <a:pt x="66" y="2"/>
                    </a:lnTo>
                    <a:lnTo>
                      <a:pt x="67" y="2"/>
                    </a:lnTo>
                    <a:lnTo>
                      <a:pt x="68" y="2"/>
                    </a:lnTo>
                    <a:lnTo>
                      <a:pt x="68" y="3"/>
                    </a:lnTo>
                    <a:lnTo>
                      <a:pt x="70" y="3"/>
                    </a:lnTo>
                    <a:lnTo>
                      <a:pt x="71" y="3"/>
                    </a:lnTo>
                    <a:lnTo>
                      <a:pt x="72" y="3"/>
                    </a:lnTo>
                    <a:lnTo>
                      <a:pt x="73" y="4"/>
                    </a:lnTo>
                    <a:lnTo>
                      <a:pt x="74" y="4"/>
                    </a:lnTo>
                    <a:lnTo>
                      <a:pt x="74" y="5"/>
                    </a:lnTo>
                    <a:lnTo>
                      <a:pt x="75" y="5"/>
                    </a:lnTo>
                    <a:lnTo>
                      <a:pt x="75" y="6"/>
                    </a:lnTo>
                    <a:lnTo>
                      <a:pt x="76" y="6"/>
                    </a:lnTo>
                    <a:lnTo>
                      <a:pt x="76" y="7"/>
                    </a:lnTo>
                    <a:lnTo>
                      <a:pt x="78" y="9"/>
                    </a:lnTo>
                    <a:lnTo>
                      <a:pt x="78" y="10"/>
                    </a:lnTo>
                    <a:lnTo>
                      <a:pt x="78" y="11"/>
                    </a:lnTo>
                    <a:lnTo>
                      <a:pt x="79" y="12"/>
                    </a:lnTo>
                    <a:lnTo>
                      <a:pt x="79" y="13"/>
                    </a:lnTo>
                    <a:lnTo>
                      <a:pt x="79" y="14"/>
                    </a:lnTo>
                    <a:lnTo>
                      <a:pt x="79" y="15"/>
                    </a:lnTo>
                    <a:lnTo>
                      <a:pt x="76" y="135"/>
                    </a:lnTo>
                    <a:lnTo>
                      <a:pt x="76" y="136"/>
                    </a:lnTo>
                    <a:lnTo>
                      <a:pt x="76" y="138"/>
                    </a:lnTo>
                    <a:lnTo>
                      <a:pt x="76" y="139"/>
                    </a:lnTo>
                    <a:lnTo>
                      <a:pt x="75" y="139"/>
                    </a:lnTo>
                    <a:lnTo>
                      <a:pt x="75" y="140"/>
                    </a:lnTo>
                    <a:lnTo>
                      <a:pt x="75" y="141"/>
                    </a:lnTo>
                    <a:lnTo>
                      <a:pt x="74" y="141"/>
                    </a:lnTo>
                    <a:lnTo>
                      <a:pt x="74" y="142"/>
                    </a:lnTo>
                    <a:lnTo>
                      <a:pt x="73" y="142"/>
                    </a:lnTo>
                    <a:lnTo>
                      <a:pt x="73" y="143"/>
                    </a:lnTo>
                    <a:lnTo>
                      <a:pt x="72" y="143"/>
                    </a:lnTo>
                    <a:lnTo>
                      <a:pt x="72" y="144"/>
                    </a:lnTo>
                    <a:lnTo>
                      <a:pt x="71" y="144"/>
                    </a:lnTo>
                    <a:lnTo>
                      <a:pt x="70" y="146"/>
                    </a:lnTo>
                    <a:lnTo>
                      <a:pt x="68" y="146"/>
                    </a:lnTo>
                    <a:lnTo>
                      <a:pt x="67" y="146"/>
                    </a:lnTo>
                    <a:lnTo>
                      <a:pt x="66" y="147"/>
                    </a:lnTo>
                    <a:lnTo>
                      <a:pt x="65" y="147"/>
                    </a:lnTo>
                    <a:lnTo>
                      <a:pt x="64" y="147"/>
                    </a:lnTo>
                    <a:lnTo>
                      <a:pt x="63" y="147"/>
                    </a:lnTo>
                    <a:lnTo>
                      <a:pt x="10" y="146"/>
                    </a:lnTo>
                    <a:lnTo>
                      <a:pt x="10" y="141"/>
                    </a:lnTo>
                    <a:lnTo>
                      <a:pt x="8" y="136"/>
                    </a:lnTo>
                    <a:lnTo>
                      <a:pt x="7" y="132"/>
                    </a:lnTo>
                    <a:lnTo>
                      <a:pt x="7" y="127"/>
                    </a:lnTo>
                    <a:lnTo>
                      <a:pt x="6" y="123"/>
                    </a:lnTo>
                    <a:lnTo>
                      <a:pt x="6" y="117"/>
                    </a:lnTo>
                    <a:lnTo>
                      <a:pt x="5" y="112"/>
                    </a:lnTo>
                    <a:lnTo>
                      <a:pt x="5" y="108"/>
                    </a:lnTo>
                    <a:lnTo>
                      <a:pt x="4" y="103"/>
                    </a:lnTo>
                    <a:lnTo>
                      <a:pt x="4" y="98"/>
                    </a:lnTo>
                    <a:lnTo>
                      <a:pt x="3" y="94"/>
                    </a:lnTo>
                    <a:lnTo>
                      <a:pt x="3" y="88"/>
                    </a:lnTo>
                    <a:lnTo>
                      <a:pt x="3" y="83"/>
                    </a:lnTo>
                    <a:lnTo>
                      <a:pt x="2" y="79"/>
                    </a:lnTo>
                    <a:lnTo>
                      <a:pt x="2" y="74"/>
                    </a:lnTo>
                    <a:lnTo>
                      <a:pt x="2" y="70"/>
                    </a:lnTo>
                    <a:lnTo>
                      <a:pt x="2" y="65"/>
                    </a:lnTo>
                    <a:lnTo>
                      <a:pt x="2" y="60"/>
                    </a:lnTo>
                    <a:lnTo>
                      <a:pt x="0" y="56"/>
                    </a:lnTo>
                    <a:lnTo>
                      <a:pt x="0" y="51"/>
                    </a:lnTo>
                    <a:lnTo>
                      <a:pt x="0" y="47"/>
                    </a:lnTo>
                    <a:lnTo>
                      <a:pt x="0" y="42"/>
                    </a:lnTo>
                    <a:lnTo>
                      <a:pt x="0" y="37"/>
                    </a:lnTo>
                    <a:lnTo>
                      <a:pt x="2" y="33"/>
                    </a:lnTo>
                    <a:lnTo>
                      <a:pt x="2" y="28"/>
                    </a:lnTo>
                    <a:lnTo>
                      <a:pt x="2" y="25"/>
                    </a:lnTo>
                    <a:lnTo>
                      <a:pt x="2" y="20"/>
                    </a:lnTo>
                    <a:lnTo>
                      <a:pt x="3" y="17"/>
                    </a:lnTo>
                    <a:lnTo>
                      <a:pt x="3" y="12"/>
                    </a:lnTo>
                    <a:lnTo>
                      <a:pt x="3" y="9"/>
                    </a:lnTo>
                    <a:lnTo>
                      <a:pt x="4" y="5"/>
                    </a:lnTo>
                    <a:lnTo>
                      <a:pt x="4" y="0"/>
                    </a:lnTo>
                    <a:close/>
                  </a:path>
                </a:pathLst>
              </a:custGeom>
              <a:solidFill>
                <a:srgbClr val="000000"/>
              </a:solidFill>
              <a:ln w="9525">
                <a:noFill/>
                <a:round/>
                <a:headEnd/>
                <a:tailEnd/>
              </a:ln>
            </p:spPr>
            <p:txBody>
              <a:bodyPr/>
              <a:lstStyle/>
              <a:p>
                <a:endParaRPr lang="en-GB"/>
              </a:p>
            </p:txBody>
          </p:sp>
          <p:sp>
            <p:nvSpPr>
              <p:cNvPr id="649" name="Freeform 562"/>
              <p:cNvSpPr>
                <a:spLocks/>
              </p:cNvSpPr>
              <p:nvPr/>
            </p:nvSpPr>
            <p:spPr bwMode="auto">
              <a:xfrm>
                <a:off x="3067" y="2049"/>
                <a:ext cx="39" cy="73"/>
              </a:xfrm>
              <a:custGeom>
                <a:avLst/>
                <a:gdLst>
                  <a:gd name="T0" fmla="*/ 16 w 79"/>
                  <a:gd name="T1" fmla="*/ 0 h 147"/>
                  <a:gd name="T2" fmla="*/ 16 w 79"/>
                  <a:gd name="T3" fmla="*/ 0 h 147"/>
                  <a:gd name="T4" fmla="*/ 17 w 79"/>
                  <a:gd name="T5" fmla="*/ 0 h 147"/>
                  <a:gd name="T6" fmla="*/ 17 w 79"/>
                  <a:gd name="T7" fmla="*/ 0 h 147"/>
                  <a:gd name="T8" fmla="*/ 18 w 79"/>
                  <a:gd name="T9" fmla="*/ 1 h 147"/>
                  <a:gd name="T10" fmla="*/ 18 w 79"/>
                  <a:gd name="T11" fmla="*/ 1 h 147"/>
                  <a:gd name="T12" fmla="*/ 18 w 79"/>
                  <a:gd name="T13" fmla="*/ 1 h 147"/>
                  <a:gd name="T14" fmla="*/ 19 w 79"/>
                  <a:gd name="T15" fmla="*/ 1 h 147"/>
                  <a:gd name="T16" fmla="*/ 19 w 79"/>
                  <a:gd name="T17" fmla="*/ 2 h 147"/>
                  <a:gd name="T18" fmla="*/ 19 w 79"/>
                  <a:gd name="T19" fmla="*/ 3 h 147"/>
                  <a:gd name="T20" fmla="*/ 19 w 79"/>
                  <a:gd name="T21" fmla="*/ 3 h 147"/>
                  <a:gd name="T22" fmla="*/ 19 w 79"/>
                  <a:gd name="T23" fmla="*/ 33 h 147"/>
                  <a:gd name="T24" fmla="*/ 19 w 79"/>
                  <a:gd name="T25" fmla="*/ 34 h 147"/>
                  <a:gd name="T26" fmla="*/ 18 w 79"/>
                  <a:gd name="T27" fmla="*/ 34 h 147"/>
                  <a:gd name="T28" fmla="*/ 18 w 79"/>
                  <a:gd name="T29" fmla="*/ 35 h 147"/>
                  <a:gd name="T30" fmla="*/ 18 w 79"/>
                  <a:gd name="T31" fmla="*/ 35 h 147"/>
                  <a:gd name="T32" fmla="*/ 18 w 79"/>
                  <a:gd name="T33" fmla="*/ 35 h 147"/>
                  <a:gd name="T34" fmla="*/ 18 w 79"/>
                  <a:gd name="T35" fmla="*/ 36 h 147"/>
                  <a:gd name="T36" fmla="*/ 17 w 79"/>
                  <a:gd name="T37" fmla="*/ 36 h 147"/>
                  <a:gd name="T38" fmla="*/ 16 w 79"/>
                  <a:gd name="T39" fmla="*/ 36 h 147"/>
                  <a:gd name="T40" fmla="*/ 16 w 79"/>
                  <a:gd name="T41" fmla="*/ 36 h 147"/>
                  <a:gd name="T42" fmla="*/ 15 w 79"/>
                  <a:gd name="T43" fmla="*/ 36 h 147"/>
                  <a:gd name="T44" fmla="*/ 2 w 79"/>
                  <a:gd name="T45" fmla="*/ 35 h 147"/>
                  <a:gd name="T46" fmla="*/ 1 w 79"/>
                  <a:gd name="T47" fmla="*/ 33 h 147"/>
                  <a:gd name="T48" fmla="*/ 1 w 79"/>
                  <a:gd name="T49" fmla="*/ 30 h 147"/>
                  <a:gd name="T50" fmla="*/ 1 w 79"/>
                  <a:gd name="T51" fmla="*/ 28 h 147"/>
                  <a:gd name="T52" fmla="*/ 1 w 79"/>
                  <a:gd name="T53" fmla="*/ 25 h 147"/>
                  <a:gd name="T54" fmla="*/ 0 w 79"/>
                  <a:gd name="T55" fmla="*/ 23 h 147"/>
                  <a:gd name="T56" fmla="*/ 0 w 79"/>
                  <a:gd name="T57" fmla="*/ 20 h 147"/>
                  <a:gd name="T58" fmla="*/ 0 w 79"/>
                  <a:gd name="T59" fmla="*/ 18 h 147"/>
                  <a:gd name="T60" fmla="*/ 0 w 79"/>
                  <a:gd name="T61" fmla="*/ 16 h 147"/>
                  <a:gd name="T62" fmla="*/ 0 w 79"/>
                  <a:gd name="T63" fmla="*/ 14 h 147"/>
                  <a:gd name="T64" fmla="*/ 0 w 79"/>
                  <a:gd name="T65" fmla="*/ 11 h 147"/>
                  <a:gd name="T66" fmla="*/ 0 w 79"/>
                  <a:gd name="T67" fmla="*/ 9 h 147"/>
                  <a:gd name="T68" fmla="*/ 0 w 79"/>
                  <a:gd name="T69" fmla="*/ 7 h 147"/>
                  <a:gd name="T70" fmla="*/ 0 w 79"/>
                  <a:gd name="T71" fmla="*/ 5 h 147"/>
                  <a:gd name="T72" fmla="*/ 0 w 79"/>
                  <a:gd name="T73" fmla="*/ 3 h 147"/>
                  <a:gd name="T74" fmla="*/ 1 w 79"/>
                  <a:gd name="T75" fmla="*/ 1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147"/>
                  <a:gd name="T116" fmla="*/ 79 w 79"/>
                  <a:gd name="T117" fmla="*/ 147 h 14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147">
                    <a:moveTo>
                      <a:pt x="4" y="0"/>
                    </a:moveTo>
                    <a:lnTo>
                      <a:pt x="65" y="2"/>
                    </a:lnTo>
                    <a:lnTo>
                      <a:pt x="66" y="2"/>
                    </a:lnTo>
                    <a:lnTo>
                      <a:pt x="67" y="2"/>
                    </a:lnTo>
                    <a:lnTo>
                      <a:pt x="68" y="2"/>
                    </a:lnTo>
                    <a:lnTo>
                      <a:pt x="68" y="3"/>
                    </a:lnTo>
                    <a:lnTo>
                      <a:pt x="70" y="3"/>
                    </a:lnTo>
                    <a:lnTo>
                      <a:pt x="71" y="3"/>
                    </a:lnTo>
                    <a:lnTo>
                      <a:pt x="72" y="3"/>
                    </a:lnTo>
                    <a:lnTo>
                      <a:pt x="73" y="4"/>
                    </a:lnTo>
                    <a:lnTo>
                      <a:pt x="74" y="4"/>
                    </a:lnTo>
                    <a:lnTo>
                      <a:pt x="74" y="5"/>
                    </a:lnTo>
                    <a:lnTo>
                      <a:pt x="75" y="5"/>
                    </a:lnTo>
                    <a:lnTo>
                      <a:pt x="75" y="6"/>
                    </a:lnTo>
                    <a:lnTo>
                      <a:pt x="76" y="6"/>
                    </a:lnTo>
                    <a:lnTo>
                      <a:pt x="76" y="7"/>
                    </a:lnTo>
                    <a:lnTo>
                      <a:pt x="78" y="9"/>
                    </a:lnTo>
                    <a:lnTo>
                      <a:pt x="78" y="10"/>
                    </a:lnTo>
                    <a:lnTo>
                      <a:pt x="78" y="11"/>
                    </a:lnTo>
                    <a:lnTo>
                      <a:pt x="79" y="12"/>
                    </a:lnTo>
                    <a:lnTo>
                      <a:pt x="79" y="13"/>
                    </a:lnTo>
                    <a:lnTo>
                      <a:pt x="79" y="14"/>
                    </a:lnTo>
                    <a:lnTo>
                      <a:pt x="79" y="15"/>
                    </a:lnTo>
                    <a:lnTo>
                      <a:pt x="76" y="135"/>
                    </a:lnTo>
                    <a:lnTo>
                      <a:pt x="76" y="136"/>
                    </a:lnTo>
                    <a:lnTo>
                      <a:pt x="76" y="138"/>
                    </a:lnTo>
                    <a:lnTo>
                      <a:pt x="76" y="139"/>
                    </a:lnTo>
                    <a:lnTo>
                      <a:pt x="75" y="139"/>
                    </a:lnTo>
                    <a:lnTo>
                      <a:pt x="75" y="140"/>
                    </a:lnTo>
                    <a:lnTo>
                      <a:pt x="75" y="141"/>
                    </a:lnTo>
                    <a:lnTo>
                      <a:pt x="74" y="141"/>
                    </a:lnTo>
                    <a:lnTo>
                      <a:pt x="74" y="142"/>
                    </a:lnTo>
                    <a:lnTo>
                      <a:pt x="73" y="142"/>
                    </a:lnTo>
                    <a:lnTo>
                      <a:pt x="73" y="143"/>
                    </a:lnTo>
                    <a:lnTo>
                      <a:pt x="72" y="143"/>
                    </a:lnTo>
                    <a:lnTo>
                      <a:pt x="72" y="144"/>
                    </a:lnTo>
                    <a:lnTo>
                      <a:pt x="71" y="144"/>
                    </a:lnTo>
                    <a:lnTo>
                      <a:pt x="70" y="146"/>
                    </a:lnTo>
                    <a:lnTo>
                      <a:pt x="68" y="146"/>
                    </a:lnTo>
                    <a:lnTo>
                      <a:pt x="67" y="146"/>
                    </a:lnTo>
                    <a:lnTo>
                      <a:pt x="66" y="147"/>
                    </a:lnTo>
                    <a:lnTo>
                      <a:pt x="65" y="147"/>
                    </a:lnTo>
                    <a:lnTo>
                      <a:pt x="64" y="147"/>
                    </a:lnTo>
                    <a:lnTo>
                      <a:pt x="63" y="147"/>
                    </a:lnTo>
                    <a:lnTo>
                      <a:pt x="10" y="146"/>
                    </a:lnTo>
                    <a:lnTo>
                      <a:pt x="10" y="141"/>
                    </a:lnTo>
                    <a:lnTo>
                      <a:pt x="8" y="136"/>
                    </a:lnTo>
                    <a:lnTo>
                      <a:pt x="7" y="132"/>
                    </a:lnTo>
                    <a:lnTo>
                      <a:pt x="7" y="127"/>
                    </a:lnTo>
                    <a:lnTo>
                      <a:pt x="6" y="123"/>
                    </a:lnTo>
                    <a:lnTo>
                      <a:pt x="6" y="117"/>
                    </a:lnTo>
                    <a:lnTo>
                      <a:pt x="5" y="112"/>
                    </a:lnTo>
                    <a:lnTo>
                      <a:pt x="5" y="108"/>
                    </a:lnTo>
                    <a:lnTo>
                      <a:pt x="4" y="103"/>
                    </a:lnTo>
                    <a:lnTo>
                      <a:pt x="4" y="98"/>
                    </a:lnTo>
                    <a:lnTo>
                      <a:pt x="3" y="94"/>
                    </a:lnTo>
                    <a:lnTo>
                      <a:pt x="3" y="88"/>
                    </a:lnTo>
                    <a:lnTo>
                      <a:pt x="3" y="83"/>
                    </a:lnTo>
                    <a:lnTo>
                      <a:pt x="2" y="79"/>
                    </a:lnTo>
                    <a:lnTo>
                      <a:pt x="2" y="74"/>
                    </a:lnTo>
                    <a:lnTo>
                      <a:pt x="2" y="70"/>
                    </a:lnTo>
                    <a:lnTo>
                      <a:pt x="2" y="65"/>
                    </a:lnTo>
                    <a:lnTo>
                      <a:pt x="2" y="60"/>
                    </a:lnTo>
                    <a:lnTo>
                      <a:pt x="0" y="56"/>
                    </a:lnTo>
                    <a:lnTo>
                      <a:pt x="0" y="51"/>
                    </a:lnTo>
                    <a:lnTo>
                      <a:pt x="0" y="47"/>
                    </a:lnTo>
                    <a:lnTo>
                      <a:pt x="0" y="42"/>
                    </a:lnTo>
                    <a:lnTo>
                      <a:pt x="0" y="37"/>
                    </a:lnTo>
                    <a:lnTo>
                      <a:pt x="2" y="33"/>
                    </a:lnTo>
                    <a:lnTo>
                      <a:pt x="2" y="28"/>
                    </a:lnTo>
                    <a:lnTo>
                      <a:pt x="2" y="25"/>
                    </a:lnTo>
                    <a:lnTo>
                      <a:pt x="2" y="20"/>
                    </a:lnTo>
                    <a:lnTo>
                      <a:pt x="3" y="17"/>
                    </a:lnTo>
                    <a:lnTo>
                      <a:pt x="3" y="12"/>
                    </a:lnTo>
                    <a:lnTo>
                      <a:pt x="3" y="9"/>
                    </a:lnTo>
                    <a:lnTo>
                      <a:pt x="4" y="5"/>
                    </a:lnTo>
                    <a:lnTo>
                      <a:pt x="4" y="0"/>
                    </a:lnTo>
                  </a:path>
                </a:pathLst>
              </a:custGeom>
              <a:noFill/>
              <a:ln w="0">
                <a:solidFill>
                  <a:srgbClr val="000000"/>
                </a:solidFill>
                <a:prstDash val="solid"/>
                <a:round/>
                <a:headEnd/>
                <a:tailEnd/>
              </a:ln>
            </p:spPr>
            <p:txBody>
              <a:bodyPr/>
              <a:lstStyle/>
              <a:p>
                <a:endParaRPr lang="en-GB"/>
              </a:p>
            </p:txBody>
          </p:sp>
          <p:sp>
            <p:nvSpPr>
              <p:cNvPr id="650" name="Freeform 563"/>
              <p:cNvSpPr>
                <a:spLocks/>
              </p:cNvSpPr>
              <p:nvPr/>
            </p:nvSpPr>
            <p:spPr bwMode="auto">
              <a:xfrm>
                <a:off x="3658" y="2147"/>
                <a:ext cx="3" cy="5"/>
              </a:xfrm>
              <a:custGeom>
                <a:avLst/>
                <a:gdLst>
                  <a:gd name="T0" fmla="*/ 2 w 6"/>
                  <a:gd name="T1" fmla="*/ 0 h 11"/>
                  <a:gd name="T2" fmla="*/ 2 w 6"/>
                  <a:gd name="T3" fmla="*/ 0 h 11"/>
                  <a:gd name="T4" fmla="*/ 1 w 6"/>
                  <a:gd name="T5" fmla="*/ 0 h 11"/>
                  <a:gd name="T6" fmla="*/ 1 w 6"/>
                  <a:gd name="T7" fmla="*/ 0 h 11"/>
                  <a:gd name="T8" fmla="*/ 1 w 6"/>
                  <a:gd name="T9" fmla="*/ 0 h 11"/>
                  <a:gd name="T10" fmla="*/ 1 w 6"/>
                  <a:gd name="T11" fmla="*/ 0 h 11"/>
                  <a:gd name="T12" fmla="*/ 1 w 6"/>
                  <a:gd name="T13" fmla="*/ 0 h 11"/>
                  <a:gd name="T14" fmla="*/ 1 w 6"/>
                  <a:gd name="T15" fmla="*/ 1 h 11"/>
                  <a:gd name="T16" fmla="*/ 0 w 6"/>
                  <a:gd name="T17" fmla="*/ 1 h 11"/>
                  <a:gd name="T18" fmla="*/ 0 w 6"/>
                  <a:gd name="T19" fmla="*/ 1 h 11"/>
                  <a:gd name="T20" fmla="*/ 1 w 6"/>
                  <a:gd name="T21" fmla="*/ 1 h 11"/>
                  <a:gd name="T22" fmla="*/ 1 w 6"/>
                  <a:gd name="T23" fmla="*/ 1 h 11"/>
                  <a:gd name="T24" fmla="*/ 1 w 6"/>
                  <a:gd name="T25" fmla="*/ 2 h 11"/>
                  <a:gd name="T26" fmla="*/ 1 w 6"/>
                  <a:gd name="T27" fmla="*/ 2 h 11"/>
                  <a:gd name="T28" fmla="*/ 1 w 6"/>
                  <a:gd name="T29" fmla="*/ 2 h 11"/>
                  <a:gd name="T30" fmla="*/ 1 w 6"/>
                  <a:gd name="T31" fmla="*/ 2 h 11"/>
                  <a:gd name="T32" fmla="*/ 2 w 6"/>
                  <a:gd name="T33" fmla="*/ 2 h 11"/>
                  <a:gd name="T34" fmla="*/ 2 w 6"/>
                  <a:gd name="T35" fmla="*/ 2 h 11"/>
                  <a:gd name="T36" fmla="*/ 2 w 6"/>
                  <a:gd name="T37" fmla="*/ 2 h 11"/>
                  <a:gd name="T38" fmla="*/ 2 w 6"/>
                  <a:gd name="T39" fmla="*/ 0 h 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
                  <a:gd name="T61" fmla="*/ 0 h 11"/>
                  <a:gd name="T62" fmla="*/ 6 w 6"/>
                  <a:gd name="T63" fmla="*/ 11 h 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 h="11">
                    <a:moveTo>
                      <a:pt x="6" y="0"/>
                    </a:moveTo>
                    <a:lnTo>
                      <a:pt x="5" y="0"/>
                    </a:lnTo>
                    <a:lnTo>
                      <a:pt x="4" y="0"/>
                    </a:lnTo>
                    <a:lnTo>
                      <a:pt x="3" y="0"/>
                    </a:lnTo>
                    <a:lnTo>
                      <a:pt x="3" y="1"/>
                    </a:lnTo>
                    <a:lnTo>
                      <a:pt x="1" y="1"/>
                    </a:lnTo>
                    <a:lnTo>
                      <a:pt x="1" y="3"/>
                    </a:lnTo>
                    <a:lnTo>
                      <a:pt x="1" y="4"/>
                    </a:lnTo>
                    <a:lnTo>
                      <a:pt x="0" y="5"/>
                    </a:lnTo>
                    <a:lnTo>
                      <a:pt x="0" y="6"/>
                    </a:lnTo>
                    <a:lnTo>
                      <a:pt x="1" y="6"/>
                    </a:lnTo>
                    <a:lnTo>
                      <a:pt x="1" y="7"/>
                    </a:lnTo>
                    <a:lnTo>
                      <a:pt x="1" y="8"/>
                    </a:lnTo>
                    <a:lnTo>
                      <a:pt x="3" y="8"/>
                    </a:lnTo>
                    <a:lnTo>
                      <a:pt x="3" y="9"/>
                    </a:lnTo>
                    <a:lnTo>
                      <a:pt x="4" y="9"/>
                    </a:lnTo>
                    <a:lnTo>
                      <a:pt x="5" y="9"/>
                    </a:lnTo>
                    <a:lnTo>
                      <a:pt x="5" y="11"/>
                    </a:lnTo>
                    <a:lnTo>
                      <a:pt x="6" y="11"/>
                    </a:lnTo>
                    <a:lnTo>
                      <a:pt x="6" y="0"/>
                    </a:lnTo>
                    <a:close/>
                  </a:path>
                </a:pathLst>
              </a:custGeom>
              <a:solidFill>
                <a:srgbClr val="BFBFBF"/>
              </a:solidFill>
              <a:ln w="9525">
                <a:noFill/>
                <a:round/>
                <a:headEnd/>
                <a:tailEnd/>
              </a:ln>
            </p:spPr>
            <p:txBody>
              <a:bodyPr/>
              <a:lstStyle/>
              <a:p>
                <a:endParaRPr lang="en-GB"/>
              </a:p>
            </p:txBody>
          </p:sp>
          <p:sp>
            <p:nvSpPr>
              <p:cNvPr id="651" name="Freeform 564"/>
              <p:cNvSpPr>
                <a:spLocks/>
              </p:cNvSpPr>
              <p:nvPr/>
            </p:nvSpPr>
            <p:spPr bwMode="auto">
              <a:xfrm>
                <a:off x="3661" y="2146"/>
                <a:ext cx="267" cy="6"/>
              </a:xfrm>
              <a:custGeom>
                <a:avLst/>
                <a:gdLst>
                  <a:gd name="T0" fmla="*/ 133 w 536"/>
                  <a:gd name="T1" fmla="*/ 2 h 12"/>
                  <a:gd name="T2" fmla="*/ 133 w 536"/>
                  <a:gd name="T3" fmla="*/ 0 h 12"/>
                  <a:gd name="T4" fmla="*/ 0 w 536"/>
                  <a:gd name="T5" fmla="*/ 1 h 12"/>
                  <a:gd name="T6" fmla="*/ 0 w 536"/>
                  <a:gd name="T7" fmla="*/ 3 h 12"/>
                  <a:gd name="T8" fmla="*/ 133 w 536"/>
                  <a:gd name="T9" fmla="*/ 3 h 12"/>
                  <a:gd name="T10" fmla="*/ 133 w 536"/>
                  <a:gd name="T11" fmla="*/ 2 h 12"/>
                  <a:gd name="T12" fmla="*/ 0 60000 65536"/>
                  <a:gd name="T13" fmla="*/ 0 60000 65536"/>
                  <a:gd name="T14" fmla="*/ 0 60000 65536"/>
                  <a:gd name="T15" fmla="*/ 0 60000 65536"/>
                  <a:gd name="T16" fmla="*/ 0 60000 65536"/>
                  <a:gd name="T17" fmla="*/ 0 60000 65536"/>
                  <a:gd name="T18" fmla="*/ 0 w 536"/>
                  <a:gd name="T19" fmla="*/ 0 h 12"/>
                  <a:gd name="T20" fmla="*/ 536 w 5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536" h="12">
                    <a:moveTo>
                      <a:pt x="536" y="5"/>
                    </a:moveTo>
                    <a:lnTo>
                      <a:pt x="536" y="0"/>
                    </a:lnTo>
                    <a:lnTo>
                      <a:pt x="0" y="1"/>
                    </a:lnTo>
                    <a:lnTo>
                      <a:pt x="0" y="12"/>
                    </a:lnTo>
                    <a:lnTo>
                      <a:pt x="536" y="10"/>
                    </a:lnTo>
                    <a:lnTo>
                      <a:pt x="536" y="5"/>
                    </a:lnTo>
                    <a:close/>
                  </a:path>
                </a:pathLst>
              </a:custGeom>
              <a:solidFill>
                <a:srgbClr val="BFBFBF"/>
              </a:solidFill>
              <a:ln w="9525">
                <a:noFill/>
                <a:round/>
                <a:headEnd/>
                <a:tailEnd/>
              </a:ln>
            </p:spPr>
            <p:txBody>
              <a:bodyPr/>
              <a:lstStyle/>
              <a:p>
                <a:endParaRPr lang="en-GB"/>
              </a:p>
            </p:txBody>
          </p:sp>
          <p:sp>
            <p:nvSpPr>
              <p:cNvPr id="652" name="Freeform 565"/>
              <p:cNvSpPr>
                <a:spLocks/>
              </p:cNvSpPr>
              <p:nvPr/>
            </p:nvSpPr>
            <p:spPr bwMode="auto">
              <a:xfrm>
                <a:off x="3928" y="2146"/>
                <a:ext cx="3" cy="5"/>
              </a:xfrm>
              <a:custGeom>
                <a:avLst/>
                <a:gdLst>
                  <a:gd name="T0" fmla="*/ 0 w 4"/>
                  <a:gd name="T1" fmla="*/ 3 h 10"/>
                  <a:gd name="T2" fmla="*/ 1 w 4"/>
                  <a:gd name="T3" fmla="*/ 3 h 10"/>
                  <a:gd name="T4" fmla="*/ 2 w 4"/>
                  <a:gd name="T5" fmla="*/ 3 h 10"/>
                  <a:gd name="T6" fmla="*/ 2 w 4"/>
                  <a:gd name="T7" fmla="*/ 3 h 10"/>
                  <a:gd name="T8" fmla="*/ 2 w 4"/>
                  <a:gd name="T9" fmla="*/ 3 h 10"/>
                  <a:gd name="T10" fmla="*/ 2 w 4"/>
                  <a:gd name="T11" fmla="*/ 2 h 10"/>
                  <a:gd name="T12" fmla="*/ 2 w 4"/>
                  <a:gd name="T13" fmla="*/ 2 h 10"/>
                  <a:gd name="T14" fmla="*/ 2 w 4"/>
                  <a:gd name="T15" fmla="*/ 1 h 10"/>
                  <a:gd name="T16" fmla="*/ 2 w 4"/>
                  <a:gd name="T17" fmla="*/ 1 h 10"/>
                  <a:gd name="T18" fmla="*/ 2 w 4"/>
                  <a:gd name="T19" fmla="*/ 1 h 10"/>
                  <a:gd name="T20" fmla="*/ 2 w 4"/>
                  <a:gd name="T21" fmla="*/ 1 h 10"/>
                  <a:gd name="T22" fmla="*/ 2 w 4"/>
                  <a:gd name="T23" fmla="*/ 1 h 10"/>
                  <a:gd name="T24" fmla="*/ 2 w 4"/>
                  <a:gd name="T25" fmla="*/ 1 h 10"/>
                  <a:gd name="T26" fmla="*/ 2 w 4"/>
                  <a:gd name="T27" fmla="*/ 1 h 10"/>
                  <a:gd name="T28" fmla="*/ 2 w 4"/>
                  <a:gd name="T29" fmla="*/ 1 h 10"/>
                  <a:gd name="T30" fmla="*/ 2 w 4"/>
                  <a:gd name="T31" fmla="*/ 0 h 10"/>
                  <a:gd name="T32" fmla="*/ 1 w 4"/>
                  <a:gd name="T33" fmla="*/ 0 h 10"/>
                  <a:gd name="T34" fmla="*/ 0 w 4"/>
                  <a:gd name="T35" fmla="*/ 0 h 10"/>
                  <a:gd name="T36" fmla="*/ 0 w 4"/>
                  <a:gd name="T37" fmla="*/ 3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10"/>
                  <a:gd name="T59" fmla="*/ 4 w 4"/>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10">
                    <a:moveTo>
                      <a:pt x="0" y="10"/>
                    </a:moveTo>
                    <a:lnTo>
                      <a:pt x="1" y="10"/>
                    </a:lnTo>
                    <a:lnTo>
                      <a:pt x="2" y="10"/>
                    </a:lnTo>
                    <a:lnTo>
                      <a:pt x="2" y="9"/>
                    </a:lnTo>
                    <a:lnTo>
                      <a:pt x="3" y="9"/>
                    </a:lnTo>
                    <a:lnTo>
                      <a:pt x="3" y="8"/>
                    </a:lnTo>
                    <a:lnTo>
                      <a:pt x="4" y="8"/>
                    </a:lnTo>
                    <a:lnTo>
                      <a:pt x="4" y="7"/>
                    </a:lnTo>
                    <a:lnTo>
                      <a:pt x="4" y="6"/>
                    </a:lnTo>
                    <a:lnTo>
                      <a:pt x="4" y="5"/>
                    </a:lnTo>
                    <a:lnTo>
                      <a:pt x="4" y="4"/>
                    </a:lnTo>
                    <a:lnTo>
                      <a:pt x="4" y="2"/>
                    </a:lnTo>
                    <a:lnTo>
                      <a:pt x="3" y="2"/>
                    </a:lnTo>
                    <a:lnTo>
                      <a:pt x="3" y="1"/>
                    </a:lnTo>
                    <a:lnTo>
                      <a:pt x="2" y="1"/>
                    </a:lnTo>
                    <a:lnTo>
                      <a:pt x="2" y="0"/>
                    </a:lnTo>
                    <a:lnTo>
                      <a:pt x="1" y="0"/>
                    </a:lnTo>
                    <a:lnTo>
                      <a:pt x="0" y="0"/>
                    </a:lnTo>
                    <a:lnTo>
                      <a:pt x="0" y="10"/>
                    </a:lnTo>
                    <a:close/>
                  </a:path>
                </a:pathLst>
              </a:custGeom>
              <a:solidFill>
                <a:srgbClr val="BFBFBF"/>
              </a:solidFill>
              <a:ln w="9525">
                <a:noFill/>
                <a:round/>
                <a:headEnd/>
                <a:tailEnd/>
              </a:ln>
            </p:spPr>
            <p:txBody>
              <a:bodyPr/>
              <a:lstStyle/>
              <a:p>
                <a:endParaRPr lang="en-GB"/>
              </a:p>
            </p:txBody>
          </p:sp>
          <p:sp>
            <p:nvSpPr>
              <p:cNvPr id="653" name="Freeform 566"/>
              <p:cNvSpPr>
                <a:spLocks/>
              </p:cNvSpPr>
              <p:nvPr/>
            </p:nvSpPr>
            <p:spPr bwMode="auto">
              <a:xfrm>
                <a:off x="3438" y="2148"/>
                <a:ext cx="2" cy="5"/>
              </a:xfrm>
              <a:custGeom>
                <a:avLst/>
                <a:gdLst>
                  <a:gd name="T0" fmla="*/ 1 w 6"/>
                  <a:gd name="T1" fmla="*/ 0 h 10"/>
                  <a:gd name="T2" fmla="*/ 1 w 6"/>
                  <a:gd name="T3" fmla="*/ 0 h 10"/>
                  <a:gd name="T4" fmla="*/ 0 w 6"/>
                  <a:gd name="T5" fmla="*/ 0 h 10"/>
                  <a:gd name="T6" fmla="*/ 0 w 6"/>
                  <a:gd name="T7" fmla="*/ 1 h 10"/>
                  <a:gd name="T8" fmla="*/ 0 w 6"/>
                  <a:gd name="T9" fmla="*/ 1 h 10"/>
                  <a:gd name="T10" fmla="*/ 0 w 6"/>
                  <a:gd name="T11" fmla="*/ 1 h 10"/>
                  <a:gd name="T12" fmla="*/ 0 w 6"/>
                  <a:gd name="T13" fmla="*/ 1 h 10"/>
                  <a:gd name="T14" fmla="*/ 0 w 6"/>
                  <a:gd name="T15" fmla="*/ 1 h 10"/>
                  <a:gd name="T16" fmla="*/ 0 w 6"/>
                  <a:gd name="T17" fmla="*/ 1 h 10"/>
                  <a:gd name="T18" fmla="*/ 0 w 6"/>
                  <a:gd name="T19" fmla="*/ 1 h 10"/>
                  <a:gd name="T20" fmla="*/ 0 w 6"/>
                  <a:gd name="T21" fmla="*/ 2 h 10"/>
                  <a:gd name="T22" fmla="*/ 0 w 6"/>
                  <a:gd name="T23" fmla="*/ 3 h 10"/>
                  <a:gd name="T24" fmla="*/ 0 w 6"/>
                  <a:gd name="T25" fmla="*/ 3 h 10"/>
                  <a:gd name="T26" fmla="*/ 0 w 6"/>
                  <a:gd name="T27" fmla="*/ 3 h 10"/>
                  <a:gd name="T28" fmla="*/ 1 w 6"/>
                  <a:gd name="T29" fmla="*/ 3 h 10"/>
                  <a:gd name="T30" fmla="*/ 1 w 6"/>
                  <a:gd name="T31" fmla="*/ 3 h 10"/>
                  <a:gd name="T32" fmla="*/ 1 w 6"/>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6" y="0"/>
                    </a:moveTo>
                    <a:lnTo>
                      <a:pt x="5" y="0"/>
                    </a:lnTo>
                    <a:lnTo>
                      <a:pt x="4" y="0"/>
                    </a:lnTo>
                    <a:lnTo>
                      <a:pt x="3" y="1"/>
                    </a:lnTo>
                    <a:lnTo>
                      <a:pt x="1" y="1"/>
                    </a:lnTo>
                    <a:lnTo>
                      <a:pt x="1" y="2"/>
                    </a:lnTo>
                    <a:lnTo>
                      <a:pt x="1" y="3"/>
                    </a:lnTo>
                    <a:lnTo>
                      <a:pt x="0" y="4"/>
                    </a:lnTo>
                    <a:lnTo>
                      <a:pt x="0" y="5"/>
                    </a:lnTo>
                    <a:lnTo>
                      <a:pt x="1" y="6"/>
                    </a:lnTo>
                    <a:lnTo>
                      <a:pt x="1" y="8"/>
                    </a:lnTo>
                    <a:lnTo>
                      <a:pt x="1" y="9"/>
                    </a:lnTo>
                    <a:lnTo>
                      <a:pt x="3" y="9"/>
                    </a:lnTo>
                    <a:lnTo>
                      <a:pt x="4" y="10"/>
                    </a:lnTo>
                    <a:lnTo>
                      <a:pt x="5" y="10"/>
                    </a:lnTo>
                    <a:lnTo>
                      <a:pt x="6" y="10"/>
                    </a:lnTo>
                    <a:lnTo>
                      <a:pt x="6" y="0"/>
                    </a:lnTo>
                    <a:close/>
                  </a:path>
                </a:pathLst>
              </a:custGeom>
              <a:solidFill>
                <a:srgbClr val="BFBFBF"/>
              </a:solidFill>
              <a:ln w="9525">
                <a:noFill/>
                <a:round/>
                <a:headEnd/>
                <a:tailEnd/>
              </a:ln>
            </p:spPr>
            <p:txBody>
              <a:bodyPr/>
              <a:lstStyle/>
              <a:p>
                <a:endParaRPr lang="en-GB"/>
              </a:p>
            </p:txBody>
          </p:sp>
          <p:sp>
            <p:nvSpPr>
              <p:cNvPr id="654" name="Freeform 567"/>
              <p:cNvSpPr>
                <a:spLocks/>
              </p:cNvSpPr>
              <p:nvPr/>
            </p:nvSpPr>
            <p:spPr bwMode="auto">
              <a:xfrm>
                <a:off x="3440" y="2147"/>
                <a:ext cx="189" cy="6"/>
              </a:xfrm>
              <a:custGeom>
                <a:avLst/>
                <a:gdLst>
                  <a:gd name="T0" fmla="*/ 95 w 378"/>
                  <a:gd name="T1" fmla="*/ 1 h 13"/>
                  <a:gd name="T2" fmla="*/ 95 w 378"/>
                  <a:gd name="T3" fmla="*/ 0 h 13"/>
                  <a:gd name="T4" fmla="*/ 0 w 378"/>
                  <a:gd name="T5" fmla="*/ 0 h 13"/>
                  <a:gd name="T6" fmla="*/ 0 w 378"/>
                  <a:gd name="T7" fmla="*/ 3 h 13"/>
                  <a:gd name="T8" fmla="*/ 95 w 378"/>
                  <a:gd name="T9" fmla="*/ 2 h 13"/>
                  <a:gd name="T10" fmla="*/ 95 w 378"/>
                  <a:gd name="T11" fmla="*/ 1 h 13"/>
                  <a:gd name="T12" fmla="*/ 0 60000 65536"/>
                  <a:gd name="T13" fmla="*/ 0 60000 65536"/>
                  <a:gd name="T14" fmla="*/ 0 60000 65536"/>
                  <a:gd name="T15" fmla="*/ 0 60000 65536"/>
                  <a:gd name="T16" fmla="*/ 0 60000 65536"/>
                  <a:gd name="T17" fmla="*/ 0 60000 65536"/>
                  <a:gd name="T18" fmla="*/ 0 w 378"/>
                  <a:gd name="T19" fmla="*/ 0 h 13"/>
                  <a:gd name="T20" fmla="*/ 378 w 37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378" h="13">
                    <a:moveTo>
                      <a:pt x="378" y="6"/>
                    </a:moveTo>
                    <a:lnTo>
                      <a:pt x="378" y="0"/>
                    </a:lnTo>
                    <a:lnTo>
                      <a:pt x="0" y="3"/>
                    </a:lnTo>
                    <a:lnTo>
                      <a:pt x="0" y="13"/>
                    </a:lnTo>
                    <a:lnTo>
                      <a:pt x="378" y="11"/>
                    </a:lnTo>
                    <a:lnTo>
                      <a:pt x="378" y="6"/>
                    </a:lnTo>
                    <a:close/>
                  </a:path>
                </a:pathLst>
              </a:custGeom>
              <a:solidFill>
                <a:srgbClr val="BFBFBF"/>
              </a:solidFill>
              <a:ln w="9525">
                <a:noFill/>
                <a:round/>
                <a:headEnd/>
                <a:tailEnd/>
              </a:ln>
            </p:spPr>
            <p:txBody>
              <a:bodyPr/>
              <a:lstStyle/>
              <a:p>
                <a:endParaRPr lang="en-GB"/>
              </a:p>
            </p:txBody>
          </p:sp>
          <p:sp>
            <p:nvSpPr>
              <p:cNvPr id="655" name="Freeform 568"/>
              <p:cNvSpPr>
                <a:spLocks/>
              </p:cNvSpPr>
              <p:nvPr/>
            </p:nvSpPr>
            <p:spPr bwMode="auto">
              <a:xfrm>
                <a:off x="3629" y="2147"/>
                <a:ext cx="3" cy="5"/>
              </a:xfrm>
              <a:custGeom>
                <a:avLst/>
                <a:gdLst>
                  <a:gd name="T0" fmla="*/ 0 w 4"/>
                  <a:gd name="T1" fmla="*/ 3 h 10"/>
                  <a:gd name="T2" fmla="*/ 1 w 4"/>
                  <a:gd name="T3" fmla="*/ 3 h 10"/>
                  <a:gd name="T4" fmla="*/ 2 w 4"/>
                  <a:gd name="T5" fmla="*/ 3 h 10"/>
                  <a:gd name="T6" fmla="*/ 2 w 4"/>
                  <a:gd name="T7" fmla="*/ 3 h 10"/>
                  <a:gd name="T8" fmla="*/ 2 w 4"/>
                  <a:gd name="T9" fmla="*/ 2 h 10"/>
                  <a:gd name="T10" fmla="*/ 2 w 4"/>
                  <a:gd name="T11" fmla="*/ 2 h 10"/>
                  <a:gd name="T12" fmla="*/ 2 w 4"/>
                  <a:gd name="T13" fmla="*/ 1 h 10"/>
                  <a:gd name="T14" fmla="*/ 2 w 4"/>
                  <a:gd name="T15" fmla="*/ 1 h 10"/>
                  <a:gd name="T16" fmla="*/ 2 w 4"/>
                  <a:gd name="T17" fmla="*/ 1 h 10"/>
                  <a:gd name="T18" fmla="*/ 2 w 4"/>
                  <a:gd name="T19" fmla="*/ 1 h 10"/>
                  <a:gd name="T20" fmla="*/ 2 w 4"/>
                  <a:gd name="T21" fmla="*/ 1 h 10"/>
                  <a:gd name="T22" fmla="*/ 2 w 4"/>
                  <a:gd name="T23" fmla="*/ 1 h 10"/>
                  <a:gd name="T24" fmla="*/ 2 w 4"/>
                  <a:gd name="T25" fmla="*/ 1 h 10"/>
                  <a:gd name="T26" fmla="*/ 2 w 4"/>
                  <a:gd name="T27" fmla="*/ 0 h 10"/>
                  <a:gd name="T28" fmla="*/ 2 w 4"/>
                  <a:gd name="T29" fmla="*/ 0 h 10"/>
                  <a:gd name="T30" fmla="*/ 1 w 4"/>
                  <a:gd name="T31" fmla="*/ 0 h 10"/>
                  <a:gd name="T32" fmla="*/ 0 w 4"/>
                  <a:gd name="T33" fmla="*/ 0 h 10"/>
                  <a:gd name="T34" fmla="*/ 0 w 4"/>
                  <a:gd name="T35" fmla="*/ 3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
                  <a:gd name="T55" fmla="*/ 0 h 10"/>
                  <a:gd name="T56" fmla="*/ 4 w 4"/>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 h="10">
                    <a:moveTo>
                      <a:pt x="0" y="10"/>
                    </a:moveTo>
                    <a:lnTo>
                      <a:pt x="1" y="10"/>
                    </a:lnTo>
                    <a:lnTo>
                      <a:pt x="2" y="10"/>
                    </a:lnTo>
                    <a:lnTo>
                      <a:pt x="3" y="10"/>
                    </a:lnTo>
                    <a:lnTo>
                      <a:pt x="3" y="8"/>
                    </a:lnTo>
                    <a:lnTo>
                      <a:pt x="4" y="8"/>
                    </a:lnTo>
                    <a:lnTo>
                      <a:pt x="4" y="7"/>
                    </a:lnTo>
                    <a:lnTo>
                      <a:pt x="4" y="6"/>
                    </a:lnTo>
                    <a:lnTo>
                      <a:pt x="4" y="5"/>
                    </a:lnTo>
                    <a:lnTo>
                      <a:pt x="4" y="4"/>
                    </a:lnTo>
                    <a:lnTo>
                      <a:pt x="4" y="3"/>
                    </a:lnTo>
                    <a:lnTo>
                      <a:pt x="4" y="2"/>
                    </a:lnTo>
                    <a:lnTo>
                      <a:pt x="3" y="2"/>
                    </a:lnTo>
                    <a:lnTo>
                      <a:pt x="3" y="0"/>
                    </a:lnTo>
                    <a:lnTo>
                      <a:pt x="2" y="0"/>
                    </a:lnTo>
                    <a:lnTo>
                      <a:pt x="1" y="0"/>
                    </a:lnTo>
                    <a:lnTo>
                      <a:pt x="0" y="0"/>
                    </a:lnTo>
                    <a:lnTo>
                      <a:pt x="0" y="10"/>
                    </a:lnTo>
                    <a:close/>
                  </a:path>
                </a:pathLst>
              </a:custGeom>
              <a:solidFill>
                <a:srgbClr val="BFBFBF"/>
              </a:solidFill>
              <a:ln w="9525">
                <a:noFill/>
                <a:round/>
                <a:headEnd/>
                <a:tailEnd/>
              </a:ln>
            </p:spPr>
            <p:txBody>
              <a:bodyPr/>
              <a:lstStyle/>
              <a:p>
                <a:endParaRPr lang="en-GB"/>
              </a:p>
            </p:txBody>
          </p:sp>
          <p:sp>
            <p:nvSpPr>
              <p:cNvPr id="656" name="Freeform 569"/>
              <p:cNvSpPr>
                <a:spLocks/>
              </p:cNvSpPr>
              <p:nvPr/>
            </p:nvSpPr>
            <p:spPr bwMode="auto">
              <a:xfrm>
                <a:off x="4198" y="2144"/>
                <a:ext cx="2" cy="5"/>
              </a:xfrm>
              <a:custGeom>
                <a:avLst/>
                <a:gdLst>
                  <a:gd name="T0" fmla="*/ 1 w 5"/>
                  <a:gd name="T1" fmla="*/ 0 h 10"/>
                  <a:gd name="T2" fmla="*/ 0 w 5"/>
                  <a:gd name="T3" fmla="*/ 0 h 10"/>
                  <a:gd name="T4" fmla="*/ 0 w 5"/>
                  <a:gd name="T5" fmla="*/ 0 h 10"/>
                  <a:gd name="T6" fmla="*/ 0 w 5"/>
                  <a:gd name="T7" fmla="*/ 1 h 10"/>
                  <a:gd name="T8" fmla="*/ 0 w 5"/>
                  <a:gd name="T9" fmla="*/ 1 h 10"/>
                  <a:gd name="T10" fmla="*/ 0 w 5"/>
                  <a:gd name="T11" fmla="*/ 1 h 10"/>
                  <a:gd name="T12" fmla="*/ 0 w 5"/>
                  <a:gd name="T13" fmla="*/ 1 h 10"/>
                  <a:gd name="T14" fmla="*/ 0 w 5"/>
                  <a:gd name="T15" fmla="*/ 1 h 10"/>
                  <a:gd name="T16" fmla="*/ 0 w 5"/>
                  <a:gd name="T17" fmla="*/ 1 h 10"/>
                  <a:gd name="T18" fmla="*/ 0 w 5"/>
                  <a:gd name="T19" fmla="*/ 1 h 10"/>
                  <a:gd name="T20" fmla="*/ 0 w 5"/>
                  <a:gd name="T21" fmla="*/ 1 h 10"/>
                  <a:gd name="T22" fmla="*/ 0 w 5"/>
                  <a:gd name="T23" fmla="*/ 2 h 10"/>
                  <a:gd name="T24" fmla="*/ 0 w 5"/>
                  <a:gd name="T25" fmla="*/ 2 h 10"/>
                  <a:gd name="T26" fmla="*/ 0 w 5"/>
                  <a:gd name="T27" fmla="*/ 3 h 10"/>
                  <a:gd name="T28" fmla="*/ 0 w 5"/>
                  <a:gd name="T29" fmla="*/ 3 h 10"/>
                  <a:gd name="T30" fmla="*/ 0 w 5"/>
                  <a:gd name="T31" fmla="*/ 3 h 10"/>
                  <a:gd name="T32" fmla="*/ 0 w 5"/>
                  <a:gd name="T33" fmla="*/ 3 h 10"/>
                  <a:gd name="T34" fmla="*/ 1 w 5"/>
                  <a:gd name="T35" fmla="*/ 3 h 10"/>
                  <a:gd name="T36" fmla="*/ 1 w 5"/>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
                  <a:gd name="T58" fmla="*/ 0 h 10"/>
                  <a:gd name="T59" fmla="*/ 5 w 5"/>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 h="10">
                    <a:moveTo>
                      <a:pt x="5" y="0"/>
                    </a:moveTo>
                    <a:lnTo>
                      <a:pt x="3" y="0"/>
                    </a:lnTo>
                    <a:lnTo>
                      <a:pt x="2" y="0"/>
                    </a:lnTo>
                    <a:lnTo>
                      <a:pt x="2" y="1"/>
                    </a:lnTo>
                    <a:lnTo>
                      <a:pt x="1" y="1"/>
                    </a:lnTo>
                    <a:lnTo>
                      <a:pt x="1" y="2"/>
                    </a:lnTo>
                    <a:lnTo>
                      <a:pt x="0" y="2"/>
                    </a:lnTo>
                    <a:lnTo>
                      <a:pt x="0" y="3"/>
                    </a:lnTo>
                    <a:lnTo>
                      <a:pt x="0" y="4"/>
                    </a:lnTo>
                    <a:lnTo>
                      <a:pt x="0" y="5"/>
                    </a:lnTo>
                    <a:lnTo>
                      <a:pt x="0" y="7"/>
                    </a:lnTo>
                    <a:lnTo>
                      <a:pt x="0" y="8"/>
                    </a:lnTo>
                    <a:lnTo>
                      <a:pt x="1" y="8"/>
                    </a:lnTo>
                    <a:lnTo>
                      <a:pt x="1" y="9"/>
                    </a:lnTo>
                    <a:lnTo>
                      <a:pt x="2" y="9"/>
                    </a:lnTo>
                    <a:lnTo>
                      <a:pt x="2" y="10"/>
                    </a:lnTo>
                    <a:lnTo>
                      <a:pt x="3" y="10"/>
                    </a:lnTo>
                    <a:lnTo>
                      <a:pt x="5" y="10"/>
                    </a:lnTo>
                    <a:lnTo>
                      <a:pt x="5" y="0"/>
                    </a:lnTo>
                    <a:close/>
                  </a:path>
                </a:pathLst>
              </a:custGeom>
              <a:solidFill>
                <a:srgbClr val="BFBFBF"/>
              </a:solidFill>
              <a:ln w="9525">
                <a:noFill/>
                <a:round/>
                <a:headEnd/>
                <a:tailEnd/>
              </a:ln>
            </p:spPr>
            <p:txBody>
              <a:bodyPr/>
              <a:lstStyle/>
              <a:p>
                <a:endParaRPr lang="en-GB"/>
              </a:p>
            </p:txBody>
          </p:sp>
          <p:sp>
            <p:nvSpPr>
              <p:cNvPr id="657" name="Freeform 570"/>
              <p:cNvSpPr>
                <a:spLocks/>
              </p:cNvSpPr>
              <p:nvPr/>
            </p:nvSpPr>
            <p:spPr bwMode="auto">
              <a:xfrm>
                <a:off x="4200" y="2144"/>
                <a:ext cx="139" cy="5"/>
              </a:xfrm>
              <a:custGeom>
                <a:avLst/>
                <a:gdLst>
                  <a:gd name="T0" fmla="*/ 70 w 277"/>
                  <a:gd name="T1" fmla="*/ 1 h 12"/>
                  <a:gd name="T2" fmla="*/ 70 w 277"/>
                  <a:gd name="T3" fmla="*/ 0 h 12"/>
                  <a:gd name="T4" fmla="*/ 0 w 277"/>
                  <a:gd name="T5" fmla="*/ 0 h 12"/>
                  <a:gd name="T6" fmla="*/ 0 w 277"/>
                  <a:gd name="T7" fmla="*/ 2 h 12"/>
                  <a:gd name="T8" fmla="*/ 70 w 277"/>
                  <a:gd name="T9" fmla="*/ 2 h 12"/>
                  <a:gd name="T10" fmla="*/ 70 w 277"/>
                  <a:gd name="T11" fmla="*/ 1 h 12"/>
                  <a:gd name="T12" fmla="*/ 0 60000 65536"/>
                  <a:gd name="T13" fmla="*/ 0 60000 65536"/>
                  <a:gd name="T14" fmla="*/ 0 60000 65536"/>
                  <a:gd name="T15" fmla="*/ 0 60000 65536"/>
                  <a:gd name="T16" fmla="*/ 0 60000 65536"/>
                  <a:gd name="T17" fmla="*/ 0 60000 65536"/>
                  <a:gd name="T18" fmla="*/ 0 w 277"/>
                  <a:gd name="T19" fmla="*/ 0 h 12"/>
                  <a:gd name="T20" fmla="*/ 277 w 27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77" h="12">
                    <a:moveTo>
                      <a:pt x="277" y="6"/>
                    </a:moveTo>
                    <a:lnTo>
                      <a:pt x="277" y="0"/>
                    </a:lnTo>
                    <a:lnTo>
                      <a:pt x="0" y="2"/>
                    </a:lnTo>
                    <a:lnTo>
                      <a:pt x="0" y="12"/>
                    </a:lnTo>
                    <a:lnTo>
                      <a:pt x="277" y="11"/>
                    </a:lnTo>
                    <a:lnTo>
                      <a:pt x="277" y="6"/>
                    </a:lnTo>
                    <a:close/>
                  </a:path>
                </a:pathLst>
              </a:custGeom>
              <a:solidFill>
                <a:srgbClr val="BFBFBF"/>
              </a:solidFill>
              <a:ln w="9525">
                <a:noFill/>
                <a:round/>
                <a:headEnd/>
                <a:tailEnd/>
              </a:ln>
            </p:spPr>
            <p:txBody>
              <a:bodyPr/>
              <a:lstStyle/>
              <a:p>
                <a:endParaRPr lang="en-GB"/>
              </a:p>
            </p:txBody>
          </p:sp>
          <p:sp>
            <p:nvSpPr>
              <p:cNvPr id="658" name="Freeform 571"/>
              <p:cNvSpPr>
                <a:spLocks/>
              </p:cNvSpPr>
              <p:nvPr/>
            </p:nvSpPr>
            <p:spPr bwMode="auto">
              <a:xfrm>
                <a:off x="4339" y="2144"/>
                <a:ext cx="2" cy="5"/>
              </a:xfrm>
              <a:custGeom>
                <a:avLst/>
                <a:gdLst>
                  <a:gd name="T0" fmla="*/ 0 w 5"/>
                  <a:gd name="T1" fmla="*/ 2 h 11"/>
                  <a:gd name="T2" fmla="*/ 0 w 5"/>
                  <a:gd name="T3" fmla="*/ 2 h 11"/>
                  <a:gd name="T4" fmla="*/ 0 w 5"/>
                  <a:gd name="T5" fmla="*/ 2 h 11"/>
                  <a:gd name="T6" fmla="*/ 0 w 5"/>
                  <a:gd name="T7" fmla="*/ 2 h 11"/>
                  <a:gd name="T8" fmla="*/ 1 w 5"/>
                  <a:gd name="T9" fmla="*/ 2 h 11"/>
                  <a:gd name="T10" fmla="*/ 1 w 5"/>
                  <a:gd name="T11" fmla="*/ 2 h 11"/>
                  <a:gd name="T12" fmla="*/ 1 w 5"/>
                  <a:gd name="T13" fmla="*/ 1 h 11"/>
                  <a:gd name="T14" fmla="*/ 1 w 5"/>
                  <a:gd name="T15" fmla="*/ 1 h 11"/>
                  <a:gd name="T16" fmla="*/ 1 w 5"/>
                  <a:gd name="T17" fmla="*/ 1 h 11"/>
                  <a:gd name="T18" fmla="*/ 1 w 5"/>
                  <a:gd name="T19" fmla="*/ 1 h 11"/>
                  <a:gd name="T20" fmla="*/ 1 w 5"/>
                  <a:gd name="T21" fmla="*/ 0 h 11"/>
                  <a:gd name="T22" fmla="*/ 1 w 5"/>
                  <a:gd name="T23" fmla="*/ 0 h 11"/>
                  <a:gd name="T24" fmla="*/ 1 w 5"/>
                  <a:gd name="T25" fmla="*/ 0 h 11"/>
                  <a:gd name="T26" fmla="*/ 0 w 5"/>
                  <a:gd name="T27" fmla="*/ 0 h 11"/>
                  <a:gd name="T28" fmla="*/ 0 w 5"/>
                  <a:gd name="T29" fmla="*/ 0 h 11"/>
                  <a:gd name="T30" fmla="*/ 0 w 5"/>
                  <a:gd name="T31" fmla="*/ 0 h 11"/>
                  <a:gd name="T32" fmla="*/ 0 w 5"/>
                  <a:gd name="T33" fmla="*/ 0 h 11"/>
                  <a:gd name="T34" fmla="*/ 0 w 5"/>
                  <a:gd name="T35" fmla="*/ 2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
                  <a:gd name="T55" fmla="*/ 0 h 11"/>
                  <a:gd name="T56" fmla="*/ 5 w 5"/>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 h="11">
                    <a:moveTo>
                      <a:pt x="0" y="11"/>
                    </a:moveTo>
                    <a:lnTo>
                      <a:pt x="1" y="11"/>
                    </a:lnTo>
                    <a:lnTo>
                      <a:pt x="3" y="11"/>
                    </a:lnTo>
                    <a:lnTo>
                      <a:pt x="3" y="10"/>
                    </a:lnTo>
                    <a:lnTo>
                      <a:pt x="4" y="10"/>
                    </a:lnTo>
                    <a:lnTo>
                      <a:pt x="5" y="9"/>
                    </a:lnTo>
                    <a:lnTo>
                      <a:pt x="5" y="7"/>
                    </a:lnTo>
                    <a:lnTo>
                      <a:pt x="5" y="6"/>
                    </a:lnTo>
                    <a:lnTo>
                      <a:pt x="5" y="5"/>
                    </a:lnTo>
                    <a:lnTo>
                      <a:pt x="5" y="4"/>
                    </a:lnTo>
                    <a:lnTo>
                      <a:pt x="5" y="3"/>
                    </a:lnTo>
                    <a:lnTo>
                      <a:pt x="4" y="3"/>
                    </a:lnTo>
                    <a:lnTo>
                      <a:pt x="4" y="2"/>
                    </a:lnTo>
                    <a:lnTo>
                      <a:pt x="3" y="2"/>
                    </a:lnTo>
                    <a:lnTo>
                      <a:pt x="3" y="0"/>
                    </a:lnTo>
                    <a:lnTo>
                      <a:pt x="1" y="0"/>
                    </a:lnTo>
                    <a:lnTo>
                      <a:pt x="0" y="0"/>
                    </a:lnTo>
                    <a:lnTo>
                      <a:pt x="0" y="11"/>
                    </a:lnTo>
                    <a:close/>
                  </a:path>
                </a:pathLst>
              </a:custGeom>
              <a:solidFill>
                <a:srgbClr val="BFBFBF"/>
              </a:solidFill>
              <a:ln w="9525">
                <a:noFill/>
                <a:round/>
                <a:headEnd/>
                <a:tailEnd/>
              </a:ln>
            </p:spPr>
            <p:txBody>
              <a:bodyPr/>
              <a:lstStyle/>
              <a:p>
                <a:endParaRPr lang="en-GB"/>
              </a:p>
            </p:txBody>
          </p:sp>
          <p:sp>
            <p:nvSpPr>
              <p:cNvPr id="659" name="Freeform 572"/>
              <p:cNvSpPr>
                <a:spLocks/>
              </p:cNvSpPr>
              <p:nvPr/>
            </p:nvSpPr>
            <p:spPr bwMode="auto">
              <a:xfrm>
                <a:off x="3092" y="2150"/>
                <a:ext cx="3" cy="5"/>
              </a:xfrm>
              <a:custGeom>
                <a:avLst/>
                <a:gdLst>
                  <a:gd name="T0" fmla="*/ 2 w 6"/>
                  <a:gd name="T1" fmla="*/ 0 h 11"/>
                  <a:gd name="T2" fmla="*/ 2 w 6"/>
                  <a:gd name="T3" fmla="*/ 0 h 11"/>
                  <a:gd name="T4" fmla="*/ 1 w 6"/>
                  <a:gd name="T5" fmla="*/ 0 h 11"/>
                  <a:gd name="T6" fmla="*/ 1 w 6"/>
                  <a:gd name="T7" fmla="*/ 0 h 11"/>
                  <a:gd name="T8" fmla="*/ 1 w 6"/>
                  <a:gd name="T9" fmla="*/ 0 h 11"/>
                  <a:gd name="T10" fmla="*/ 1 w 6"/>
                  <a:gd name="T11" fmla="*/ 0 h 11"/>
                  <a:gd name="T12" fmla="*/ 1 w 6"/>
                  <a:gd name="T13" fmla="*/ 1 h 11"/>
                  <a:gd name="T14" fmla="*/ 0 w 6"/>
                  <a:gd name="T15" fmla="*/ 1 h 11"/>
                  <a:gd name="T16" fmla="*/ 0 w 6"/>
                  <a:gd name="T17" fmla="*/ 1 h 11"/>
                  <a:gd name="T18" fmla="*/ 0 w 6"/>
                  <a:gd name="T19" fmla="*/ 1 h 11"/>
                  <a:gd name="T20" fmla="*/ 0 w 6"/>
                  <a:gd name="T21" fmla="*/ 1 h 11"/>
                  <a:gd name="T22" fmla="*/ 1 w 6"/>
                  <a:gd name="T23" fmla="*/ 1 h 11"/>
                  <a:gd name="T24" fmla="*/ 1 w 6"/>
                  <a:gd name="T25" fmla="*/ 2 h 11"/>
                  <a:gd name="T26" fmla="*/ 1 w 6"/>
                  <a:gd name="T27" fmla="*/ 2 h 11"/>
                  <a:gd name="T28" fmla="*/ 1 w 6"/>
                  <a:gd name="T29" fmla="*/ 2 h 11"/>
                  <a:gd name="T30" fmla="*/ 1 w 6"/>
                  <a:gd name="T31" fmla="*/ 2 h 11"/>
                  <a:gd name="T32" fmla="*/ 2 w 6"/>
                  <a:gd name="T33" fmla="*/ 2 h 11"/>
                  <a:gd name="T34" fmla="*/ 2 w 6"/>
                  <a:gd name="T35" fmla="*/ 2 h 11"/>
                  <a:gd name="T36" fmla="*/ 2 w 6"/>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
                  <a:gd name="T58" fmla="*/ 0 h 11"/>
                  <a:gd name="T59" fmla="*/ 6 w 6"/>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 h="11">
                    <a:moveTo>
                      <a:pt x="6" y="0"/>
                    </a:moveTo>
                    <a:lnTo>
                      <a:pt x="5" y="0"/>
                    </a:lnTo>
                    <a:lnTo>
                      <a:pt x="3" y="0"/>
                    </a:lnTo>
                    <a:lnTo>
                      <a:pt x="2" y="1"/>
                    </a:lnTo>
                    <a:lnTo>
                      <a:pt x="1" y="1"/>
                    </a:lnTo>
                    <a:lnTo>
                      <a:pt x="1" y="2"/>
                    </a:lnTo>
                    <a:lnTo>
                      <a:pt x="1" y="4"/>
                    </a:lnTo>
                    <a:lnTo>
                      <a:pt x="0" y="4"/>
                    </a:lnTo>
                    <a:lnTo>
                      <a:pt x="0" y="5"/>
                    </a:lnTo>
                    <a:lnTo>
                      <a:pt x="0" y="6"/>
                    </a:lnTo>
                    <a:lnTo>
                      <a:pt x="0" y="7"/>
                    </a:lnTo>
                    <a:lnTo>
                      <a:pt x="1" y="7"/>
                    </a:lnTo>
                    <a:lnTo>
                      <a:pt x="1" y="8"/>
                    </a:lnTo>
                    <a:lnTo>
                      <a:pt x="2" y="9"/>
                    </a:lnTo>
                    <a:lnTo>
                      <a:pt x="3" y="9"/>
                    </a:lnTo>
                    <a:lnTo>
                      <a:pt x="3" y="11"/>
                    </a:lnTo>
                    <a:lnTo>
                      <a:pt x="5" y="11"/>
                    </a:lnTo>
                    <a:lnTo>
                      <a:pt x="6" y="11"/>
                    </a:lnTo>
                    <a:lnTo>
                      <a:pt x="6" y="0"/>
                    </a:lnTo>
                    <a:close/>
                  </a:path>
                </a:pathLst>
              </a:custGeom>
              <a:solidFill>
                <a:srgbClr val="BFBFBF"/>
              </a:solidFill>
              <a:ln w="9525">
                <a:noFill/>
                <a:round/>
                <a:headEnd/>
                <a:tailEnd/>
              </a:ln>
            </p:spPr>
            <p:txBody>
              <a:bodyPr/>
              <a:lstStyle/>
              <a:p>
                <a:endParaRPr lang="en-GB"/>
              </a:p>
            </p:txBody>
          </p:sp>
          <p:sp>
            <p:nvSpPr>
              <p:cNvPr id="660" name="Freeform 573"/>
              <p:cNvSpPr>
                <a:spLocks/>
              </p:cNvSpPr>
              <p:nvPr/>
            </p:nvSpPr>
            <p:spPr bwMode="auto">
              <a:xfrm>
                <a:off x="3095" y="2149"/>
                <a:ext cx="153" cy="6"/>
              </a:xfrm>
              <a:custGeom>
                <a:avLst/>
                <a:gdLst>
                  <a:gd name="T0" fmla="*/ 77 w 305"/>
                  <a:gd name="T1" fmla="*/ 2 h 12"/>
                  <a:gd name="T2" fmla="*/ 77 w 305"/>
                  <a:gd name="T3" fmla="*/ 0 h 12"/>
                  <a:gd name="T4" fmla="*/ 0 w 305"/>
                  <a:gd name="T5" fmla="*/ 1 h 12"/>
                  <a:gd name="T6" fmla="*/ 0 w 305"/>
                  <a:gd name="T7" fmla="*/ 3 h 12"/>
                  <a:gd name="T8" fmla="*/ 77 w 305"/>
                  <a:gd name="T9" fmla="*/ 3 h 12"/>
                  <a:gd name="T10" fmla="*/ 77 w 305"/>
                  <a:gd name="T11" fmla="*/ 2 h 12"/>
                  <a:gd name="T12" fmla="*/ 0 60000 65536"/>
                  <a:gd name="T13" fmla="*/ 0 60000 65536"/>
                  <a:gd name="T14" fmla="*/ 0 60000 65536"/>
                  <a:gd name="T15" fmla="*/ 0 60000 65536"/>
                  <a:gd name="T16" fmla="*/ 0 60000 65536"/>
                  <a:gd name="T17" fmla="*/ 0 60000 65536"/>
                  <a:gd name="T18" fmla="*/ 0 w 305"/>
                  <a:gd name="T19" fmla="*/ 0 h 12"/>
                  <a:gd name="T20" fmla="*/ 305 w 305"/>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305" h="12">
                    <a:moveTo>
                      <a:pt x="305" y="5"/>
                    </a:moveTo>
                    <a:lnTo>
                      <a:pt x="305" y="0"/>
                    </a:lnTo>
                    <a:lnTo>
                      <a:pt x="0" y="1"/>
                    </a:lnTo>
                    <a:lnTo>
                      <a:pt x="0" y="12"/>
                    </a:lnTo>
                    <a:lnTo>
                      <a:pt x="305" y="10"/>
                    </a:lnTo>
                    <a:lnTo>
                      <a:pt x="305" y="5"/>
                    </a:lnTo>
                    <a:close/>
                  </a:path>
                </a:pathLst>
              </a:custGeom>
              <a:solidFill>
                <a:srgbClr val="BFBFBF"/>
              </a:solidFill>
              <a:ln w="9525">
                <a:noFill/>
                <a:round/>
                <a:headEnd/>
                <a:tailEnd/>
              </a:ln>
            </p:spPr>
            <p:txBody>
              <a:bodyPr/>
              <a:lstStyle/>
              <a:p>
                <a:endParaRPr lang="en-GB"/>
              </a:p>
            </p:txBody>
          </p:sp>
          <p:sp>
            <p:nvSpPr>
              <p:cNvPr id="661" name="Freeform 574"/>
              <p:cNvSpPr>
                <a:spLocks/>
              </p:cNvSpPr>
              <p:nvPr/>
            </p:nvSpPr>
            <p:spPr bwMode="auto">
              <a:xfrm>
                <a:off x="3248" y="2149"/>
                <a:ext cx="2" cy="6"/>
              </a:xfrm>
              <a:custGeom>
                <a:avLst/>
                <a:gdLst>
                  <a:gd name="T0" fmla="*/ 0 w 6"/>
                  <a:gd name="T1" fmla="*/ 4 h 10"/>
                  <a:gd name="T2" fmla="*/ 0 w 6"/>
                  <a:gd name="T3" fmla="*/ 4 h 10"/>
                  <a:gd name="T4" fmla="*/ 0 w 6"/>
                  <a:gd name="T5" fmla="*/ 4 h 10"/>
                  <a:gd name="T6" fmla="*/ 0 w 6"/>
                  <a:gd name="T7" fmla="*/ 3 h 10"/>
                  <a:gd name="T8" fmla="*/ 1 w 6"/>
                  <a:gd name="T9" fmla="*/ 3 h 10"/>
                  <a:gd name="T10" fmla="*/ 1 w 6"/>
                  <a:gd name="T11" fmla="*/ 3 h 10"/>
                  <a:gd name="T12" fmla="*/ 1 w 6"/>
                  <a:gd name="T13" fmla="*/ 2 h 10"/>
                  <a:gd name="T14" fmla="*/ 1 w 6"/>
                  <a:gd name="T15" fmla="*/ 2 h 10"/>
                  <a:gd name="T16" fmla="*/ 1 w 6"/>
                  <a:gd name="T17" fmla="*/ 2 h 10"/>
                  <a:gd name="T18" fmla="*/ 1 w 6"/>
                  <a:gd name="T19" fmla="*/ 1 h 10"/>
                  <a:gd name="T20" fmla="*/ 1 w 6"/>
                  <a:gd name="T21" fmla="*/ 1 h 10"/>
                  <a:gd name="T22" fmla="*/ 1 w 6"/>
                  <a:gd name="T23" fmla="*/ 1 h 10"/>
                  <a:gd name="T24" fmla="*/ 0 w 6"/>
                  <a:gd name="T25" fmla="*/ 1 h 10"/>
                  <a:gd name="T26" fmla="*/ 0 w 6"/>
                  <a:gd name="T27" fmla="*/ 0 h 10"/>
                  <a:gd name="T28" fmla="*/ 0 w 6"/>
                  <a:gd name="T29" fmla="*/ 0 h 10"/>
                  <a:gd name="T30" fmla="*/ 0 w 6"/>
                  <a:gd name="T31" fmla="*/ 0 h 10"/>
                  <a:gd name="T32" fmla="*/ 0 w 6"/>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0" y="10"/>
                    </a:moveTo>
                    <a:lnTo>
                      <a:pt x="1" y="10"/>
                    </a:lnTo>
                    <a:lnTo>
                      <a:pt x="2" y="10"/>
                    </a:lnTo>
                    <a:lnTo>
                      <a:pt x="3" y="9"/>
                    </a:lnTo>
                    <a:lnTo>
                      <a:pt x="5" y="9"/>
                    </a:lnTo>
                    <a:lnTo>
                      <a:pt x="5" y="8"/>
                    </a:lnTo>
                    <a:lnTo>
                      <a:pt x="6" y="7"/>
                    </a:lnTo>
                    <a:lnTo>
                      <a:pt x="6" y="6"/>
                    </a:lnTo>
                    <a:lnTo>
                      <a:pt x="6" y="5"/>
                    </a:lnTo>
                    <a:lnTo>
                      <a:pt x="6" y="3"/>
                    </a:lnTo>
                    <a:lnTo>
                      <a:pt x="5" y="2"/>
                    </a:lnTo>
                    <a:lnTo>
                      <a:pt x="5" y="1"/>
                    </a:lnTo>
                    <a:lnTo>
                      <a:pt x="3" y="1"/>
                    </a:lnTo>
                    <a:lnTo>
                      <a:pt x="2" y="0"/>
                    </a:lnTo>
                    <a:lnTo>
                      <a:pt x="1" y="0"/>
                    </a:lnTo>
                    <a:lnTo>
                      <a:pt x="0" y="0"/>
                    </a:lnTo>
                    <a:lnTo>
                      <a:pt x="0" y="10"/>
                    </a:lnTo>
                    <a:close/>
                  </a:path>
                </a:pathLst>
              </a:custGeom>
              <a:solidFill>
                <a:srgbClr val="BFBFBF"/>
              </a:solidFill>
              <a:ln w="9525">
                <a:noFill/>
                <a:round/>
                <a:headEnd/>
                <a:tailEnd/>
              </a:ln>
            </p:spPr>
            <p:txBody>
              <a:bodyPr/>
              <a:lstStyle/>
              <a:p>
                <a:endParaRPr lang="en-GB"/>
              </a:p>
            </p:txBody>
          </p:sp>
          <p:sp>
            <p:nvSpPr>
              <p:cNvPr id="662" name="Freeform 575"/>
              <p:cNvSpPr>
                <a:spLocks/>
              </p:cNvSpPr>
              <p:nvPr/>
            </p:nvSpPr>
            <p:spPr bwMode="auto">
              <a:xfrm>
                <a:off x="3373" y="1888"/>
                <a:ext cx="406" cy="5"/>
              </a:xfrm>
              <a:custGeom>
                <a:avLst/>
                <a:gdLst>
                  <a:gd name="T0" fmla="*/ 0 w 813"/>
                  <a:gd name="T1" fmla="*/ 2 h 11"/>
                  <a:gd name="T2" fmla="*/ 6 w 813"/>
                  <a:gd name="T3" fmla="*/ 2 h 11"/>
                  <a:gd name="T4" fmla="*/ 12 w 813"/>
                  <a:gd name="T5" fmla="*/ 1 h 11"/>
                  <a:gd name="T6" fmla="*/ 18 w 813"/>
                  <a:gd name="T7" fmla="*/ 1 h 11"/>
                  <a:gd name="T8" fmla="*/ 25 w 813"/>
                  <a:gd name="T9" fmla="*/ 1 h 11"/>
                  <a:gd name="T10" fmla="*/ 31 w 813"/>
                  <a:gd name="T11" fmla="*/ 1 h 11"/>
                  <a:gd name="T12" fmla="*/ 37 w 813"/>
                  <a:gd name="T13" fmla="*/ 1 h 11"/>
                  <a:gd name="T14" fmla="*/ 44 w 813"/>
                  <a:gd name="T15" fmla="*/ 0 h 11"/>
                  <a:gd name="T16" fmla="*/ 50 w 813"/>
                  <a:gd name="T17" fmla="*/ 0 h 11"/>
                  <a:gd name="T18" fmla="*/ 56 w 813"/>
                  <a:gd name="T19" fmla="*/ 0 h 11"/>
                  <a:gd name="T20" fmla="*/ 63 w 813"/>
                  <a:gd name="T21" fmla="*/ 0 h 11"/>
                  <a:gd name="T22" fmla="*/ 69 w 813"/>
                  <a:gd name="T23" fmla="*/ 0 h 11"/>
                  <a:gd name="T24" fmla="*/ 75 w 813"/>
                  <a:gd name="T25" fmla="*/ 0 h 11"/>
                  <a:gd name="T26" fmla="*/ 82 w 813"/>
                  <a:gd name="T27" fmla="*/ 0 h 11"/>
                  <a:gd name="T28" fmla="*/ 88 w 813"/>
                  <a:gd name="T29" fmla="*/ 0 h 11"/>
                  <a:gd name="T30" fmla="*/ 95 w 813"/>
                  <a:gd name="T31" fmla="*/ 0 h 11"/>
                  <a:gd name="T32" fmla="*/ 101 w 813"/>
                  <a:gd name="T33" fmla="*/ 0 h 11"/>
                  <a:gd name="T34" fmla="*/ 107 w 813"/>
                  <a:gd name="T35" fmla="*/ 0 h 11"/>
                  <a:gd name="T36" fmla="*/ 114 w 813"/>
                  <a:gd name="T37" fmla="*/ 0 h 11"/>
                  <a:gd name="T38" fmla="*/ 120 w 813"/>
                  <a:gd name="T39" fmla="*/ 0 h 11"/>
                  <a:gd name="T40" fmla="*/ 126 w 813"/>
                  <a:gd name="T41" fmla="*/ 0 h 11"/>
                  <a:gd name="T42" fmla="*/ 133 w 813"/>
                  <a:gd name="T43" fmla="*/ 0 h 11"/>
                  <a:gd name="T44" fmla="*/ 139 w 813"/>
                  <a:gd name="T45" fmla="*/ 0 h 11"/>
                  <a:gd name="T46" fmla="*/ 145 w 813"/>
                  <a:gd name="T47" fmla="*/ 0 h 11"/>
                  <a:gd name="T48" fmla="*/ 152 w 813"/>
                  <a:gd name="T49" fmla="*/ 0 h 11"/>
                  <a:gd name="T50" fmla="*/ 158 w 813"/>
                  <a:gd name="T51" fmla="*/ 0 h 11"/>
                  <a:gd name="T52" fmla="*/ 165 w 813"/>
                  <a:gd name="T53" fmla="*/ 0 h 11"/>
                  <a:gd name="T54" fmla="*/ 171 w 813"/>
                  <a:gd name="T55" fmla="*/ 0 h 11"/>
                  <a:gd name="T56" fmla="*/ 177 w 813"/>
                  <a:gd name="T57" fmla="*/ 1 h 11"/>
                  <a:gd name="T58" fmla="*/ 184 w 813"/>
                  <a:gd name="T59" fmla="*/ 1 h 11"/>
                  <a:gd name="T60" fmla="*/ 190 w 813"/>
                  <a:gd name="T61" fmla="*/ 1 h 11"/>
                  <a:gd name="T62" fmla="*/ 196 w 813"/>
                  <a:gd name="T63" fmla="*/ 1 h 11"/>
                  <a:gd name="T64" fmla="*/ 203 w 813"/>
                  <a:gd name="T65" fmla="*/ 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3"/>
                  <a:gd name="T100" fmla="*/ 0 h 11"/>
                  <a:gd name="T101" fmla="*/ 813 w 813"/>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3" h="11">
                    <a:moveTo>
                      <a:pt x="0" y="11"/>
                    </a:moveTo>
                    <a:lnTo>
                      <a:pt x="24" y="8"/>
                    </a:lnTo>
                    <a:lnTo>
                      <a:pt x="50" y="7"/>
                    </a:lnTo>
                    <a:lnTo>
                      <a:pt x="75" y="6"/>
                    </a:lnTo>
                    <a:lnTo>
                      <a:pt x="100" y="6"/>
                    </a:lnTo>
                    <a:lnTo>
                      <a:pt x="126" y="5"/>
                    </a:lnTo>
                    <a:lnTo>
                      <a:pt x="151" y="4"/>
                    </a:lnTo>
                    <a:lnTo>
                      <a:pt x="176" y="3"/>
                    </a:lnTo>
                    <a:lnTo>
                      <a:pt x="202" y="3"/>
                    </a:lnTo>
                    <a:lnTo>
                      <a:pt x="227" y="1"/>
                    </a:lnTo>
                    <a:lnTo>
                      <a:pt x="252" y="1"/>
                    </a:lnTo>
                    <a:lnTo>
                      <a:pt x="278" y="0"/>
                    </a:lnTo>
                    <a:lnTo>
                      <a:pt x="303" y="0"/>
                    </a:lnTo>
                    <a:lnTo>
                      <a:pt x="328" y="0"/>
                    </a:lnTo>
                    <a:lnTo>
                      <a:pt x="354" y="0"/>
                    </a:lnTo>
                    <a:lnTo>
                      <a:pt x="380" y="0"/>
                    </a:lnTo>
                    <a:lnTo>
                      <a:pt x="406" y="0"/>
                    </a:lnTo>
                    <a:lnTo>
                      <a:pt x="431" y="0"/>
                    </a:lnTo>
                    <a:lnTo>
                      <a:pt x="456" y="0"/>
                    </a:lnTo>
                    <a:lnTo>
                      <a:pt x="482" y="0"/>
                    </a:lnTo>
                    <a:lnTo>
                      <a:pt x="507" y="0"/>
                    </a:lnTo>
                    <a:lnTo>
                      <a:pt x="532" y="0"/>
                    </a:lnTo>
                    <a:lnTo>
                      <a:pt x="558" y="0"/>
                    </a:lnTo>
                    <a:lnTo>
                      <a:pt x="583" y="1"/>
                    </a:lnTo>
                    <a:lnTo>
                      <a:pt x="608" y="1"/>
                    </a:lnTo>
                    <a:lnTo>
                      <a:pt x="635" y="1"/>
                    </a:lnTo>
                    <a:lnTo>
                      <a:pt x="660" y="3"/>
                    </a:lnTo>
                    <a:lnTo>
                      <a:pt x="686" y="3"/>
                    </a:lnTo>
                    <a:lnTo>
                      <a:pt x="711" y="4"/>
                    </a:lnTo>
                    <a:lnTo>
                      <a:pt x="736" y="4"/>
                    </a:lnTo>
                    <a:lnTo>
                      <a:pt x="762" y="5"/>
                    </a:lnTo>
                    <a:lnTo>
                      <a:pt x="787" y="6"/>
                    </a:lnTo>
                    <a:lnTo>
                      <a:pt x="813" y="6"/>
                    </a:lnTo>
                  </a:path>
                </a:pathLst>
              </a:custGeom>
              <a:noFill/>
              <a:ln w="0">
                <a:solidFill>
                  <a:srgbClr val="000000"/>
                </a:solidFill>
                <a:prstDash val="solid"/>
                <a:round/>
                <a:headEnd/>
                <a:tailEnd/>
              </a:ln>
            </p:spPr>
            <p:txBody>
              <a:bodyPr/>
              <a:lstStyle/>
              <a:p>
                <a:endParaRPr lang="en-GB"/>
              </a:p>
            </p:txBody>
          </p:sp>
          <p:sp>
            <p:nvSpPr>
              <p:cNvPr id="663" name="Freeform 576"/>
              <p:cNvSpPr>
                <a:spLocks/>
              </p:cNvSpPr>
              <p:nvPr/>
            </p:nvSpPr>
            <p:spPr bwMode="auto">
              <a:xfrm>
                <a:off x="3353" y="2015"/>
                <a:ext cx="11" cy="30"/>
              </a:xfrm>
              <a:custGeom>
                <a:avLst/>
                <a:gdLst>
                  <a:gd name="T0" fmla="*/ 2 w 23"/>
                  <a:gd name="T1" fmla="*/ 0 h 59"/>
                  <a:gd name="T2" fmla="*/ 2 w 23"/>
                  <a:gd name="T3" fmla="*/ 1 h 59"/>
                  <a:gd name="T4" fmla="*/ 1 w 23"/>
                  <a:gd name="T5" fmla="*/ 1 h 59"/>
                  <a:gd name="T6" fmla="*/ 1 w 23"/>
                  <a:gd name="T7" fmla="*/ 2 h 59"/>
                  <a:gd name="T8" fmla="*/ 1 w 23"/>
                  <a:gd name="T9" fmla="*/ 2 h 59"/>
                  <a:gd name="T10" fmla="*/ 1 w 23"/>
                  <a:gd name="T11" fmla="*/ 3 h 59"/>
                  <a:gd name="T12" fmla="*/ 0 w 23"/>
                  <a:gd name="T13" fmla="*/ 3 h 59"/>
                  <a:gd name="T14" fmla="*/ 0 w 23"/>
                  <a:gd name="T15" fmla="*/ 4 h 59"/>
                  <a:gd name="T16" fmla="*/ 0 w 23"/>
                  <a:gd name="T17" fmla="*/ 5 h 59"/>
                  <a:gd name="T18" fmla="*/ 0 w 23"/>
                  <a:gd name="T19" fmla="*/ 5 h 59"/>
                  <a:gd name="T20" fmla="*/ 0 w 23"/>
                  <a:gd name="T21" fmla="*/ 6 h 59"/>
                  <a:gd name="T22" fmla="*/ 0 w 23"/>
                  <a:gd name="T23" fmla="*/ 7 h 59"/>
                  <a:gd name="T24" fmla="*/ 0 w 23"/>
                  <a:gd name="T25" fmla="*/ 7 h 59"/>
                  <a:gd name="T26" fmla="*/ 0 w 23"/>
                  <a:gd name="T27" fmla="*/ 8 h 59"/>
                  <a:gd name="T28" fmla="*/ 0 w 23"/>
                  <a:gd name="T29" fmla="*/ 8 h 59"/>
                  <a:gd name="T30" fmla="*/ 0 w 23"/>
                  <a:gd name="T31" fmla="*/ 9 h 59"/>
                  <a:gd name="T32" fmla="*/ 0 w 23"/>
                  <a:gd name="T33" fmla="*/ 10 h 59"/>
                  <a:gd name="T34" fmla="*/ 0 w 23"/>
                  <a:gd name="T35" fmla="*/ 10 h 59"/>
                  <a:gd name="T36" fmla="*/ 0 w 23"/>
                  <a:gd name="T37" fmla="*/ 11 h 59"/>
                  <a:gd name="T38" fmla="*/ 0 w 23"/>
                  <a:gd name="T39" fmla="*/ 11 h 59"/>
                  <a:gd name="T40" fmla="*/ 0 w 23"/>
                  <a:gd name="T41" fmla="*/ 12 h 59"/>
                  <a:gd name="T42" fmla="*/ 0 w 23"/>
                  <a:gd name="T43" fmla="*/ 12 h 59"/>
                  <a:gd name="T44" fmla="*/ 0 w 23"/>
                  <a:gd name="T45" fmla="*/ 13 h 59"/>
                  <a:gd name="T46" fmla="*/ 0 w 23"/>
                  <a:gd name="T47" fmla="*/ 13 h 59"/>
                  <a:gd name="T48" fmla="*/ 1 w 23"/>
                  <a:gd name="T49" fmla="*/ 14 h 59"/>
                  <a:gd name="T50" fmla="*/ 1 w 23"/>
                  <a:gd name="T51" fmla="*/ 14 h 59"/>
                  <a:gd name="T52" fmla="*/ 2 w 23"/>
                  <a:gd name="T53" fmla="*/ 14 h 59"/>
                  <a:gd name="T54" fmla="*/ 2 w 23"/>
                  <a:gd name="T55" fmla="*/ 14 h 59"/>
                  <a:gd name="T56" fmla="*/ 2 w 23"/>
                  <a:gd name="T57" fmla="*/ 15 h 59"/>
                  <a:gd name="T58" fmla="*/ 3 w 23"/>
                  <a:gd name="T59" fmla="*/ 15 h 59"/>
                  <a:gd name="T60" fmla="*/ 4 w 23"/>
                  <a:gd name="T61" fmla="*/ 15 h 59"/>
                  <a:gd name="T62" fmla="*/ 4 w 23"/>
                  <a:gd name="T63" fmla="*/ 15 h 59"/>
                  <a:gd name="T64" fmla="*/ 5 w 23"/>
                  <a:gd name="T65" fmla="*/ 15 h 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
                  <a:gd name="T100" fmla="*/ 0 h 59"/>
                  <a:gd name="T101" fmla="*/ 23 w 23"/>
                  <a:gd name="T102" fmla="*/ 59 h 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 h="59">
                    <a:moveTo>
                      <a:pt x="9" y="0"/>
                    </a:moveTo>
                    <a:lnTo>
                      <a:pt x="8" y="2"/>
                    </a:lnTo>
                    <a:lnTo>
                      <a:pt x="7" y="3"/>
                    </a:lnTo>
                    <a:lnTo>
                      <a:pt x="7" y="5"/>
                    </a:lnTo>
                    <a:lnTo>
                      <a:pt x="6" y="8"/>
                    </a:lnTo>
                    <a:lnTo>
                      <a:pt x="4" y="10"/>
                    </a:lnTo>
                    <a:lnTo>
                      <a:pt x="3" y="12"/>
                    </a:lnTo>
                    <a:lnTo>
                      <a:pt x="3" y="15"/>
                    </a:lnTo>
                    <a:lnTo>
                      <a:pt x="2" y="18"/>
                    </a:lnTo>
                    <a:lnTo>
                      <a:pt x="2" y="20"/>
                    </a:lnTo>
                    <a:lnTo>
                      <a:pt x="1" y="23"/>
                    </a:lnTo>
                    <a:lnTo>
                      <a:pt x="1" y="25"/>
                    </a:lnTo>
                    <a:lnTo>
                      <a:pt x="0" y="27"/>
                    </a:lnTo>
                    <a:lnTo>
                      <a:pt x="0" y="29"/>
                    </a:lnTo>
                    <a:lnTo>
                      <a:pt x="0" y="32"/>
                    </a:lnTo>
                    <a:lnTo>
                      <a:pt x="0" y="35"/>
                    </a:lnTo>
                    <a:lnTo>
                      <a:pt x="0" y="38"/>
                    </a:lnTo>
                    <a:lnTo>
                      <a:pt x="0" y="40"/>
                    </a:lnTo>
                    <a:lnTo>
                      <a:pt x="0" y="41"/>
                    </a:lnTo>
                    <a:lnTo>
                      <a:pt x="0" y="43"/>
                    </a:lnTo>
                    <a:lnTo>
                      <a:pt x="1" y="46"/>
                    </a:lnTo>
                    <a:lnTo>
                      <a:pt x="2" y="48"/>
                    </a:lnTo>
                    <a:lnTo>
                      <a:pt x="2" y="49"/>
                    </a:lnTo>
                    <a:lnTo>
                      <a:pt x="3" y="51"/>
                    </a:lnTo>
                    <a:lnTo>
                      <a:pt x="4" y="53"/>
                    </a:lnTo>
                    <a:lnTo>
                      <a:pt x="7" y="54"/>
                    </a:lnTo>
                    <a:lnTo>
                      <a:pt x="8" y="56"/>
                    </a:lnTo>
                    <a:lnTo>
                      <a:pt x="10" y="56"/>
                    </a:lnTo>
                    <a:lnTo>
                      <a:pt x="11" y="57"/>
                    </a:lnTo>
                    <a:lnTo>
                      <a:pt x="14" y="58"/>
                    </a:lnTo>
                    <a:lnTo>
                      <a:pt x="17" y="58"/>
                    </a:lnTo>
                    <a:lnTo>
                      <a:pt x="19" y="59"/>
                    </a:lnTo>
                    <a:lnTo>
                      <a:pt x="23" y="59"/>
                    </a:lnTo>
                  </a:path>
                </a:pathLst>
              </a:custGeom>
              <a:noFill/>
              <a:ln w="0">
                <a:solidFill>
                  <a:srgbClr val="000000"/>
                </a:solidFill>
                <a:prstDash val="solid"/>
                <a:round/>
                <a:headEnd/>
                <a:tailEnd/>
              </a:ln>
            </p:spPr>
            <p:txBody>
              <a:bodyPr/>
              <a:lstStyle/>
              <a:p>
                <a:endParaRPr lang="en-GB"/>
              </a:p>
            </p:txBody>
          </p:sp>
          <p:sp>
            <p:nvSpPr>
              <p:cNvPr id="664" name="Freeform 577"/>
              <p:cNvSpPr>
                <a:spLocks/>
              </p:cNvSpPr>
              <p:nvPr/>
            </p:nvSpPr>
            <p:spPr bwMode="auto">
              <a:xfrm>
                <a:off x="3078" y="1891"/>
                <a:ext cx="365" cy="294"/>
              </a:xfrm>
              <a:custGeom>
                <a:avLst/>
                <a:gdLst>
                  <a:gd name="T0" fmla="*/ 65 w 731"/>
                  <a:gd name="T1" fmla="*/ 56 h 588"/>
                  <a:gd name="T2" fmla="*/ 56 w 731"/>
                  <a:gd name="T3" fmla="*/ 57 h 588"/>
                  <a:gd name="T4" fmla="*/ 47 w 731"/>
                  <a:gd name="T5" fmla="*/ 57 h 588"/>
                  <a:gd name="T6" fmla="*/ 39 w 731"/>
                  <a:gd name="T7" fmla="*/ 58 h 588"/>
                  <a:gd name="T8" fmla="*/ 30 w 731"/>
                  <a:gd name="T9" fmla="*/ 59 h 588"/>
                  <a:gd name="T10" fmla="*/ 21 w 731"/>
                  <a:gd name="T11" fmla="*/ 61 h 588"/>
                  <a:gd name="T12" fmla="*/ 13 w 731"/>
                  <a:gd name="T13" fmla="*/ 63 h 588"/>
                  <a:gd name="T14" fmla="*/ 4 w 731"/>
                  <a:gd name="T15" fmla="*/ 66 h 588"/>
                  <a:gd name="T16" fmla="*/ 5 w 731"/>
                  <a:gd name="T17" fmla="*/ 66 h 588"/>
                  <a:gd name="T18" fmla="*/ 15 w 731"/>
                  <a:gd name="T19" fmla="*/ 64 h 588"/>
                  <a:gd name="T20" fmla="*/ 25 w 731"/>
                  <a:gd name="T21" fmla="*/ 62 h 588"/>
                  <a:gd name="T22" fmla="*/ 35 w 731"/>
                  <a:gd name="T23" fmla="*/ 61 h 588"/>
                  <a:gd name="T24" fmla="*/ 46 w 731"/>
                  <a:gd name="T25" fmla="*/ 60 h 588"/>
                  <a:gd name="T26" fmla="*/ 57 w 731"/>
                  <a:gd name="T27" fmla="*/ 59 h 588"/>
                  <a:gd name="T28" fmla="*/ 67 w 731"/>
                  <a:gd name="T29" fmla="*/ 59 h 588"/>
                  <a:gd name="T30" fmla="*/ 78 w 731"/>
                  <a:gd name="T31" fmla="*/ 59 h 588"/>
                  <a:gd name="T32" fmla="*/ 88 w 731"/>
                  <a:gd name="T33" fmla="*/ 55 h 588"/>
                  <a:gd name="T34" fmla="*/ 96 w 731"/>
                  <a:gd name="T35" fmla="*/ 48 h 588"/>
                  <a:gd name="T36" fmla="*/ 105 w 731"/>
                  <a:gd name="T37" fmla="*/ 41 h 588"/>
                  <a:gd name="T38" fmla="*/ 113 w 731"/>
                  <a:gd name="T39" fmla="*/ 34 h 588"/>
                  <a:gd name="T40" fmla="*/ 122 w 731"/>
                  <a:gd name="T41" fmla="*/ 27 h 588"/>
                  <a:gd name="T42" fmla="*/ 131 w 731"/>
                  <a:gd name="T43" fmla="*/ 20 h 588"/>
                  <a:gd name="T44" fmla="*/ 139 w 731"/>
                  <a:gd name="T45" fmla="*/ 13 h 588"/>
                  <a:gd name="T46" fmla="*/ 149 w 731"/>
                  <a:gd name="T47" fmla="*/ 6 h 588"/>
                  <a:gd name="T48" fmla="*/ 153 w 731"/>
                  <a:gd name="T49" fmla="*/ 3 h 588"/>
                  <a:gd name="T50" fmla="*/ 154 w 731"/>
                  <a:gd name="T51" fmla="*/ 2 h 588"/>
                  <a:gd name="T52" fmla="*/ 155 w 731"/>
                  <a:gd name="T53" fmla="*/ 2 h 588"/>
                  <a:gd name="T54" fmla="*/ 156 w 731"/>
                  <a:gd name="T55" fmla="*/ 1 h 588"/>
                  <a:gd name="T56" fmla="*/ 157 w 731"/>
                  <a:gd name="T57" fmla="*/ 1 h 588"/>
                  <a:gd name="T58" fmla="*/ 159 w 731"/>
                  <a:gd name="T59" fmla="*/ 1 h 588"/>
                  <a:gd name="T60" fmla="*/ 172 w 731"/>
                  <a:gd name="T61" fmla="*/ 0 h 588"/>
                  <a:gd name="T62" fmla="*/ 128 w 731"/>
                  <a:gd name="T63" fmla="*/ 73 h 588"/>
                  <a:gd name="T64" fmla="*/ 127 w 731"/>
                  <a:gd name="T65" fmla="*/ 76 h 588"/>
                  <a:gd name="T66" fmla="*/ 127 w 731"/>
                  <a:gd name="T67" fmla="*/ 81 h 588"/>
                  <a:gd name="T68" fmla="*/ 127 w 731"/>
                  <a:gd name="T69" fmla="*/ 86 h 588"/>
                  <a:gd name="T70" fmla="*/ 128 w 731"/>
                  <a:gd name="T71" fmla="*/ 91 h 588"/>
                  <a:gd name="T72" fmla="*/ 128 w 731"/>
                  <a:gd name="T73" fmla="*/ 96 h 588"/>
                  <a:gd name="T74" fmla="*/ 129 w 731"/>
                  <a:gd name="T75" fmla="*/ 102 h 588"/>
                  <a:gd name="T76" fmla="*/ 130 w 731"/>
                  <a:gd name="T77" fmla="*/ 107 h 588"/>
                  <a:gd name="T78" fmla="*/ 130 w 731"/>
                  <a:gd name="T79" fmla="*/ 109 h 588"/>
                  <a:gd name="T80" fmla="*/ 131 w 731"/>
                  <a:gd name="T81" fmla="*/ 110 h 588"/>
                  <a:gd name="T82" fmla="*/ 131 w 731"/>
                  <a:gd name="T83" fmla="*/ 111 h 588"/>
                  <a:gd name="T84" fmla="*/ 132 w 731"/>
                  <a:gd name="T85" fmla="*/ 111 h 588"/>
                  <a:gd name="T86" fmla="*/ 133 w 731"/>
                  <a:gd name="T87" fmla="*/ 112 h 588"/>
                  <a:gd name="T88" fmla="*/ 151 w 731"/>
                  <a:gd name="T89" fmla="*/ 112 h 588"/>
                  <a:gd name="T90" fmla="*/ 156 w 731"/>
                  <a:gd name="T91" fmla="*/ 114 h 588"/>
                  <a:gd name="T92" fmla="*/ 161 w 731"/>
                  <a:gd name="T93" fmla="*/ 117 h 588"/>
                  <a:gd name="T94" fmla="*/ 166 w 731"/>
                  <a:gd name="T95" fmla="*/ 122 h 588"/>
                  <a:gd name="T96" fmla="*/ 170 w 731"/>
                  <a:gd name="T97" fmla="*/ 127 h 588"/>
                  <a:gd name="T98" fmla="*/ 174 w 731"/>
                  <a:gd name="T99" fmla="*/ 134 h 588"/>
                  <a:gd name="T100" fmla="*/ 177 w 731"/>
                  <a:gd name="T101" fmla="*/ 140 h 588"/>
                  <a:gd name="T102" fmla="*/ 181 w 731"/>
                  <a:gd name="T103" fmla="*/ 145 h 5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1"/>
                  <a:gd name="T157" fmla="*/ 0 h 588"/>
                  <a:gd name="T158" fmla="*/ 731 w 731"/>
                  <a:gd name="T159" fmla="*/ 588 h 5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1" h="588">
                    <a:moveTo>
                      <a:pt x="288" y="212"/>
                    </a:moveTo>
                    <a:lnTo>
                      <a:pt x="280" y="226"/>
                    </a:lnTo>
                    <a:lnTo>
                      <a:pt x="271" y="226"/>
                    </a:lnTo>
                    <a:lnTo>
                      <a:pt x="262" y="226"/>
                    </a:lnTo>
                    <a:lnTo>
                      <a:pt x="254" y="227"/>
                    </a:lnTo>
                    <a:lnTo>
                      <a:pt x="244" y="227"/>
                    </a:lnTo>
                    <a:lnTo>
                      <a:pt x="235" y="228"/>
                    </a:lnTo>
                    <a:lnTo>
                      <a:pt x="227" y="228"/>
                    </a:lnTo>
                    <a:lnTo>
                      <a:pt x="218" y="229"/>
                    </a:lnTo>
                    <a:lnTo>
                      <a:pt x="209" y="229"/>
                    </a:lnTo>
                    <a:lnTo>
                      <a:pt x="201" y="230"/>
                    </a:lnTo>
                    <a:lnTo>
                      <a:pt x="191" y="231"/>
                    </a:lnTo>
                    <a:lnTo>
                      <a:pt x="182" y="233"/>
                    </a:lnTo>
                    <a:lnTo>
                      <a:pt x="174" y="233"/>
                    </a:lnTo>
                    <a:lnTo>
                      <a:pt x="165" y="234"/>
                    </a:lnTo>
                    <a:lnTo>
                      <a:pt x="156" y="235"/>
                    </a:lnTo>
                    <a:lnTo>
                      <a:pt x="148" y="236"/>
                    </a:lnTo>
                    <a:lnTo>
                      <a:pt x="138" y="237"/>
                    </a:lnTo>
                    <a:lnTo>
                      <a:pt x="130" y="238"/>
                    </a:lnTo>
                    <a:lnTo>
                      <a:pt x="121" y="239"/>
                    </a:lnTo>
                    <a:lnTo>
                      <a:pt x="112" y="242"/>
                    </a:lnTo>
                    <a:lnTo>
                      <a:pt x="104" y="243"/>
                    </a:lnTo>
                    <a:lnTo>
                      <a:pt x="95" y="244"/>
                    </a:lnTo>
                    <a:lnTo>
                      <a:pt x="87" y="246"/>
                    </a:lnTo>
                    <a:lnTo>
                      <a:pt x="77" y="248"/>
                    </a:lnTo>
                    <a:lnTo>
                      <a:pt x="69" y="250"/>
                    </a:lnTo>
                    <a:lnTo>
                      <a:pt x="60" y="251"/>
                    </a:lnTo>
                    <a:lnTo>
                      <a:pt x="52" y="253"/>
                    </a:lnTo>
                    <a:lnTo>
                      <a:pt x="43" y="256"/>
                    </a:lnTo>
                    <a:lnTo>
                      <a:pt x="35" y="258"/>
                    </a:lnTo>
                    <a:lnTo>
                      <a:pt x="25" y="260"/>
                    </a:lnTo>
                    <a:lnTo>
                      <a:pt x="17" y="263"/>
                    </a:lnTo>
                    <a:lnTo>
                      <a:pt x="8" y="265"/>
                    </a:lnTo>
                    <a:lnTo>
                      <a:pt x="0" y="267"/>
                    </a:lnTo>
                    <a:lnTo>
                      <a:pt x="9" y="265"/>
                    </a:lnTo>
                    <a:lnTo>
                      <a:pt x="20" y="263"/>
                    </a:lnTo>
                    <a:lnTo>
                      <a:pt x="30" y="261"/>
                    </a:lnTo>
                    <a:lnTo>
                      <a:pt x="39" y="259"/>
                    </a:lnTo>
                    <a:lnTo>
                      <a:pt x="50" y="257"/>
                    </a:lnTo>
                    <a:lnTo>
                      <a:pt x="60" y="256"/>
                    </a:lnTo>
                    <a:lnTo>
                      <a:pt x="70" y="254"/>
                    </a:lnTo>
                    <a:lnTo>
                      <a:pt x="81" y="252"/>
                    </a:lnTo>
                    <a:lnTo>
                      <a:pt x="90" y="251"/>
                    </a:lnTo>
                    <a:lnTo>
                      <a:pt x="100" y="250"/>
                    </a:lnTo>
                    <a:lnTo>
                      <a:pt x="111" y="249"/>
                    </a:lnTo>
                    <a:lnTo>
                      <a:pt x="122" y="248"/>
                    </a:lnTo>
                    <a:lnTo>
                      <a:pt x="133" y="246"/>
                    </a:lnTo>
                    <a:lnTo>
                      <a:pt x="143" y="245"/>
                    </a:lnTo>
                    <a:lnTo>
                      <a:pt x="153" y="244"/>
                    </a:lnTo>
                    <a:lnTo>
                      <a:pt x="164" y="243"/>
                    </a:lnTo>
                    <a:lnTo>
                      <a:pt x="174" y="242"/>
                    </a:lnTo>
                    <a:lnTo>
                      <a:pt x="186" y="242"/>
                    </a:lnTo>
                    <a:lnTo>
                      <a:pt x="196" y="241"/>
                    </a:lnTo>
                    <a:lnTo>
                      <a:pt x="206" y="239"/>
                    </a:lnTo>
                    <a:lnTo>
                      <a:pt x="217" y="239"/>
                    </a:lnTo>
                    <a:lnTo>
                      <a:pt x="228" y="238"/>
                    </a:lnTo>
                    <a:lnTo>
                      <a:pt x="239" y="238"/>
                    </a:lnTo>
                    <a:lnTo>
                      <a:pt x="249" y="238"/>
                    </a:lnTo>
                    <a:lnTo>
                      <a:pt x="261" y="237"/>
                    </a:lnTo>
                    <a:lnTo>
                      <a:pt x="271" y="237"/>
                    </a:lnTo>
                    <a:lnTo>
                      <a:pt x="281" y="237"/>
                    </a:lnTo>
                    <a:lnTo>
                      <a:pt x="293" y="236"/>
                    </a:lnTo>
                    <a:lnTo>
                      <a:pt x="303" y="236"/>
                    </a:lnTo>
                    <a:lnTo>
                      <a:pt x="314" y="236"/>
                    </a:lnTo>
                    <a:lnTo>
                      <a:pt x="325" y="236"/>
                    </a:lnTo>
                    <a:lnTo>
                      <a:pt x="335" y="236"/>
                    </a:lnTo>
                    <a:lnTo>
                      <a:pt x="343" y="229"/>
                    </a:lnTo>
                    <a:lnTo>
                      <a:pt x="353" y="221"/>
                    </a:lnTo>
                    <a:lnTo>
                      <a:pt x="361" y="214"/>
                    </a:lnTo>
                    <a:lnTo>
                      <a:pt x="369" y="207"/>
                    </a:lnTo>
                    <a:lnTo>
                      <a:pt x="377" y="200"/>
                    </a:lnTo>
                    <a:lnTo>
                      <a:pt x="386" y="193"/>
                    </a:lnTo>
                    <a:lnTo>
                      <a:pt x="394" y="185"/>
                    </a:lnTo>
                    <a:lnTo>
                      <a:pt x="403" y="178"/>
                    </a:lnTo>
                    <a:lnTo>
                      <a:pt x="411" y="172"/>
                    </a:lnTo>
                    <a:lnTo>
                      <a:pt x="420" y="165"/>
                    </a:lnTo>
                    <a:lnTo>
                      <a:pt x="429" y="158"/>
                    </a:lnTo>
                    <a:lnTo>
                      <a:pt x="437" y="150"/>
                    </a:lnTo>
                    <a:lnTo>
                      <a:pt x="446" y="143"/>
                    </a:lnTo>
                    <a:lnTo>
                      <a:pt x="454" y="136"/>
                    </a:lnTo>
                    <a:lnTo>
                      <a:pt x="462" y="129"/>
                    </a:lnTo>
                    <a:lnTo>
                      <a:pt x="471" y="122"/>
                    </a:lnTo>
                    <a:lnTo>
                      <a:pt x="481" y="115"/>
                    </a:lnTo>
                    <a:lnTo>
                      <a:pt x="489" y="108"/>
                    </a:lnTo>
                    <a:lnTo>
                      <a:pt x="498" y="101"/>
                    </a:lnTo>
                    <a:lnTo>
                      <a:pt x="506" y="94"/>
                    </a:lnTo>
                    <a:lnTo>
                      <a:pt x="515" y="88"/>
                    </a:lnTo>
                    <a:lnTo>
                      <a:pt x="524" y="81"/>
                    </a:lnTo>
                    <a:lnTo>
                      <a:pt x="532" y="74"/>
                    </a:lnTo>
                    <a:lnTo>
                      <a:pt x="542" y="67"/>
                    </a:lnTo>
                    <a:lnTo>
                      <a:pt x="551" y="60"/>
                    </a:lnTo>
                    <a:lnTo>
                      <a:pt x="559" y="53"/>
                    </a:lnTo>
                    <a:lnTo>
                      <a:pt x="568" y="46"/>
                    </a:lnTo>
                    <a:lnTo>
                      <a:pt x="577" y="39"/>
                    </a:lnTo>
                    <a:lnTo>
                      <a:pt x="587" y="33"/>
                    </a:lnTo>
                    <a:lnTo>
                      <a:pt x="596" y="26"/>
                    </a:lnTo>
                    <a:lnTo>
                      <a:pt x="605" y="20"/>
                    </a:lnTo>
                    <a:lnTo>
                      <a:pt x="614" y="13"/>
                    </a:lnTo>
                    <a:lnTo>
                      <a:pt x="615" y="13"/>
                    </a:lnTo>
                    <a:lnTo>
                      <a:pt x="615" y="12"/>
                    </a:lnTo>
                    <a:lnTo>
                      <a:pt x="617" y="12"/>
                    </a:lnTo>
                    <a:lnTo>
                      <a:pt x="618" y="10"/>
                    </a:lnTo>
                    <a:lnTo>
                      <a:pt x="619" y="10"/>
                    </a:lnTo>
                    <a:lnTo>
                      <a:pt x="619" y="9"/>
                    </a:lnTo>
                    <a:lnTo>
                      <a:pt x="620" y="9"/>
                    </a:lnTo>
                    <a:lnTo>
                      <a:pt x="621" y="9"/>
                    </a:lnTo>
                    <a:lnTo>
                      <a:pt x="621" y="8"/>
                    </a:lnTo>
                    <a:lnTo>
                      <a:pt x="622" y="8"/>
                    </a:lnTo>
                    <a:lnTo>
                      <a:pt x="623" y="7"/>
                    </a:lnTo>
                    <a:lnTo>
                      <a:pt x="625" y="7"/>
                    </a:lnTo>
                    <a:lnTo>
                      <a:pt x="626" y="6"/>
                    </a:lnTo>
                    <a:lnTo>
                      <a:pt x="627" y="6"/>
                    </a:lnTo>
                    <a:lnTo>
                      <a:pt x="628" y="5"/>
                    </a:lnTo>
                    <a:lnTo>
                      <a:pt x="629" y="5"/>
                    </a:lnTo>
                    <a:lnTo>
                      <a:pt x="630" y="3"/>
                    </a:lnTo>
                    <a:lnTo>
                      <a:pt x="631" y="3"/>
                    </a:lnTo>
                    <a:lnTo>
                      <a:pt x="633" y="3"/>
                    </a:lnTo>
                    <a:lnTo>
                      <a:pt x="634" y="2"/>
                    </a:lnTo>
                    <a:lnTo>
                      <a:pt x="635" y="2"/>
                    </a:lnTo>
                    <a:lnTo>
                      <a:pt x="636" y="2"/>
                    </a:lnTo>
                    <a:lnTo>
                      <a:pt x="637" y="2"/>
                    </a:lnTo>
                    <a:lnTo>
                      <a:pt x="638" y="2"/>
                    </a:lnTo>
                    <a:lnTo>
                      <a:pt x="640" y="1"/>
                    </a:lnTo>
                    <a:lnTo>
                      <a:pt x="688" y="0"/>
                    </a:lnTo>
                    <a:lnTo>
                      <a:pt x="517" y="281"/>
                    </a:lnTo>
                    <a:lnTo>
                      <a:pt x="515" y="284"/>
                    </a:lnTo>
                    <a:lnTo>
                      <a:pt x="514" y="287"/>
                    </a:lnTo>
                    <a:lnTo>
                      <a:pt x="513" y="290"/>
                    </a:lnTo>
                    <a:lnTo>
                      <a:pt x="513" y="294"/>
                    </a:lnTo>
                    <a:lnTo>
                      <a:pt x="512" y="297"/>
                    </a:lnTo>
                    <a:lnTo>
                      <a:pt x="511" y="302"/>
                    </a:lnTo>
                    <a:lnTo>
                      <a:pt x="511" y="305"/>
                    </a:lnTo>
                    <a:lnTo>
                      <a:pt x="511" y="310"/>
                    </a:lnTo>
                    <a:lnTo>
                      <a:pt x="509" y="314"/>
                    </a:lnTo>
                    <a:lnTo>
                      <a:pt x="509" y="319"/>
                    </a:lnTo>
                    <a:lnTo>
                      <a:pt x="509" y="324"/>
                    </a:lnTo>
                    <a:lnTo>
                      <a:pt x="509" y="329"/>
                    </a:lnTo>
                    <a:lnTo>
                      <a:pt x="509" y="334"/>
                    </a:lnTo>
                    <a:lnTo>
                      <a:pt x="509" y="339"/>
                    </a:lnTo>
                    <a:lnTo>
                      <a:pt x="511" y="344"/>
                    </a:lnTo>
                    <a:lnTo>
                      <a:pt x="511" y="349"/>
                    </a:lnTo>
                    <a:lnTo>
                      <a:pt x="511" y="355"/>
                    </a:lnTo>
                    <a:lnTo>
                      <a:pt x="512" y="360"/>
                    </a:lnTo>
                    <a:lnTo>
                      <a:pt x="512" y="365"/>
                    </a:lnTo>
                    <a:lnTo>
                      <a:pt x="513" y="371"/>
                    </a:lnTo>
                    <a:lnTo>
                      <a:pt x="513" y="377"/>
                    </a:lnTo>
                    <a:lnTo>
                      <a:pt x="514" y="382"/>
                    </a:lnTo>
                    <a:lnTo>
                      <a:pt x="514" y="387"/>
                    </a:lnTo>
                    <a:lnTo>
                      <a:pt x="515" y="393"/>
                    </a:lnTo>
                    <a:lnTo>
                      <a:pt x="516" y="398"/>
                    </a:lnTo>
                    <a:lnTo>
                      <a:pt x="516" y="404"/>
                    </a:lnTo>
                    <a:lnTo>
                      <a:pt x="517" y="409"/>
                    </a:lnTo>
                    <a:lnTo>
                      <a:pt x="519" y="415"/>
                    </a:lnTo>
                    <a:lnTo>
                      <a:pt x="519" y="419"/>
                    </a:lnTo>
                    <a:lnTo>
                      <a:pt x="520" y="425"/>
                    </a:lnTo>
                    <a:lnTo>
                      <a:pt x="521" y="429"/>
                    </a:lnTo>
                    <a:lnTo>
                      <a:pt x="521" y="434"/>
                    </a:lnTo>
                    <a:lnTo>
                      <a:pt x="522" y="435"/>
                    </a:lnTo>
                    <a:lnTo>
                      <a:pt x="522" y="436"/>
                    </a:lnTo>
                    <a:lnTo>
                      <a:pt x="522" y="438"/>
                    </a:lnTo>
                    <a:lnTo>
                      <a:pt x="523" y="439"/>
                    </a:lnTo>
                    <a:lnTo>
                      <a:pt x="523" y="440"/>
                    </a:lnTo>
                    <a:lnTo>
                      <a:pt x="523" y="441"/>
                    </a:lnTo>
                    <a:lnTo>
                      <a:pt x="524" y="441"/>
                    </a:lnTo>
                    <a:lnTo>
                      <a:pt x="524" y="442"/>
                    </a:lnTo>
                    <a:lnTo>
                      <a:pt x="526" y="443"/>
                    </a:lnTo>
                    <a:lnTo>
                      <a:pt x="526" y="444"/>
                    </a:lnTo>
                    <a:lnTo>
                      <a:pt x="527" y="444"/>
                    </a:lnTo>
                    <a:lnTo>
                      <a:pt x="527" y="446"/>
                    </a:lnTo>
                    <a:lnTo>
                      <a:pt x="528" y="446"/>
                    </a:lnTo>
                    <a:lnTo>
                      <a:pt x="529" y="446"/>
                    </a:lnTo>
                    <a:lnTo>
                      <a:pt x="529" y="447"/>
                    </a:lnTo>
                    <a:lnTo>
                      <a:pt x="530" y="447"/>
                    </a:lnTo>
                    <a:lnTo>
                      <a:pt x="531" y="447"/>
                    </a:lnTo>
                    <a:lnTo>
                      <a:pt x="532" y="447"/>
                    </a:lnTo>
                    <a:lnTo>
                      <a:pt x="534" y="448"/>
                    </a:lnTo>
                    <a:lnTo>
                      <a:pt x="535" y="448"/>
                    </a:lnTo>
                    <a:lnTo>
                      <a:pt x="597" y="449"/>
                    </a:lnTo>
                    <a:lnTo>
                      <a:pt x="603" y="449"/>
                    </a:lnTo>
                    <a:lnTo>
                      <a:pt x="607" y="450"/>
                    </a:lnTo>
                    <a:lnTo>
                      <a:pt x="612" y="451"/>
                    </a:lnTo>
                    <a:lnTo>
                      <a:pt x="618" y="453"/>
                    </a:lnTo>
                    <a:lnTo>
                      <a:pt x="622" y="455"/>
                    </a:lnTo>
                    <a:lnTo>
                      <a:pt x="627" y="457"/>
                    </a:lnTo>
                    <a:lnTo>
                      <a:pt x="631" y="461"/>
                    </a:lnTo>
                    <a:lnTo>
                      <a:pt x="636" y="464"/>
                    </a:lnTo>
                    <a:lnTo>
                      <a:pt x="641" y="467"/>
                    </a:lnTo>
                    <a:lnTo>
                      <a:pt x="645" y="471"/>
                    </a:lnTo>
                    <a:lnTo>
                      <a:pt x="650" y="476"/>
                    </a:lnTo>
                    <a:lnTo>
                      <a:pt x="655" y="480"/>
                    </a:lnTo>
                    <a:lnTo>
                      <a:pt x="659" y="485"/>
                    </a:lnTo>
                    <a:lnTo>
                      <a:pt x="664" y="489"/>
                    </a:lnTo>
                    <a:lnTo>
                      <a:pt x="668" y="495"/>
                    </a:lnTo>
                    <a:lnTo>
                      <a:pt x="673" y="500"/>
                    </a:lnTo>
                    <a:lnTo>
                      <a:pt x="676" y="505"/>
                    </a:lnTo>
                    <a:lnTo>
                      <a:pt x="681" y="511"/>
                    </a:lnTo>
                    <a:lnTo>
                      <a:pt x="686" y="517"/>
                    </a:lnTo>
                    <a:lnTo>
                      <a:pt x="689" y="523"/>
                    </a:lnTo>
                    <a:lnTo>
                      <a:pt x="693" y="529"/>
                    </a:lnTo>
                    <a:lnTo>
                      <a:pt x="697" y="534"/>
                    </a:lnTo>
                    <a:lnTo>
                      <a:pt x="701" y="540"/>
                    </a:lnTo>
                    <a:lnTo>
                      <a:pt x="704" y="546"/>
                    </a:lnTo>
                    <a:lnTo>
                      <a:pt x="708" y="552"/>
                    </a:lnTo>
                    <a:lnTo>
                      <a:pt x="711" y="557"/>
                    </a:lnTo>
                    <a:lnTo>
                      <a:pt x="714" y="563"/>
                    </a:lnTo>
                    <a:lnTo>
                      <a:pt x="718" y="569"/>
                    </a:lnTo>
                    <a:lnTo>
                      <a:pt x="721" y="573"/>
                    </a:lnTo>
                    <a:lnTo>
                      <a:pt x="725" y="579"/>
                    </a:lnTo>
                    <a:lnTo>
                      <a:pt x="727" y="584"/>
                    </a:lnTo>
                    <a:lnTo>
                      <a:pt x="731" y="588"/>
                    </a:lnTo>
                  </a:path>
                </a:pathLst>
              </a:custGeom>
              <a:noFill/>
              <a:ln w="0">
                <a:solidFill>
                  <a:srgbClr val="000000"/>
                </a:solidFill>
                <a:prstDash val="solid"/>
                <a:round/>
                <a:headEnd/>
                <a:tailEnd/>
              </a:ln>
            </p:spPr>
            <p:txBody>
              <a:bodyPr/>
              <a:lstStyle/>
              <a:p>
                <a:endParaRPr lang="en-GB"/>
              </a:p>
            </p:txBody>
          </p:sp>
          <p:sp>
            <p:nvSpPr>
              <p:cNvPr id="665" name="Freeform 578"/>
              <p:cNvSpPr>
                <a:spLocks/>
              </p:cNvSpPr>
              <p:nvPr/>
            </p:nvSpPr>
            <p:spPr bwMode="auto">
              <a:xfrm>
                <a:off x="3924" y="2030"/>
                <a:ext cx="372" cy="39"/>
              </a:xfrm>
              <a:custGeom>
                <a:avLst/>
                <a:gdLst>
                  <a:gd name="T0" fmla="*/ 1 w 743"/>
                  <a:gd name="T1" fmla="*/ 0 h 77"/>
                  <a:gd name="T2" fmla="*/ 0 w 743"/>
                  <a:gd name="T3" fmla="*/ 4 h 77"/>
                  <a:gd name="T4" fmla="*/ 6 w 743"/>
                  <a:gd name="T5" fmla="*/ 4 h 77"/>
                  <a:gd name="T6" fmla="*/ 12 w 743"/>
                  <a:gd name="T7" fmla="*/ 5 h 77"/>
                  <a:gd name="T8" fmla="*/ 18 w 743"/>
                  <a:gd name="T9" fmla="*/ 5 h 77"/>
                  <a:gd name="T10" fmla="*/ 24 w 743"/>
                  <a:gd name="T11" fmla="*/ 5 h 77"/>
                  <a:gd name="T12" fmla="*/ 30 w 743"/>
                  <a:gd name="T13" fmla="*/ 6 h 77"/>
                  <a:gd name="T14" fmla="*/ 36 w 743"/>
                  <a:gd name="T15" fmla="*/ 6 h 77"/>
                  <a:gd name="T16" fmla="*/ 41 w 743"/>
                  <a:gd name="T17" fmla="*/ 7 h 77"/>
                  <a:gd name="T18" fmla="*/ 48 w 743"/>
                  <a:gd name="T19" fmla="*/ 7 h 77"/>
                  <a:gd name="T20" fmla="*/ 53 w 743"/>
                  <a:gd name="T21" fmla="*/ 7 h 77"/>
                  <a:gd name="T22" fmla="*/ 59 w 743"/>
                  <a:gd name="T23" fmla="*/ 8 h 77"/>
                  <a:gd name="T24" fmla="*/ 65 w 743"/>
                  <a:gd name="T25" fmla="*/ 8 h 77"/>
                  <a:gd name="T26" fmla="*/ 71 w 743"/>
                  <a:gd name="T27" fmla="*/ 9 h 77"/>
                  <a:gd name="T28" fmla="*/ 77 w 743"/>
                  <a:gd name="T29" fmla="*/ 9 h 77"/>
                  <a:gd name="T30" fmla="*/ 82 w 743"/>
                  <a:gd name="T31" fmla="*/ 9 h 77"/>
                  <a:gd name="T32" fmla="*/ 88 w 743"/>
                  <a:gd name="T33" fmla="*/ 10 h 77"/>
                  <a:gd name="T34" fmla="*/ 94 w 743"/>
                  <a:gd name="T35" fmla="*/ 10 h 77"/>
                  <a:gd name="T36" fmla="*/ 100 w 743"/>
                  <a:gd name="T37" fmla="*/ 11 h 77"/>
                  <a:gd name="T38" fmla="*/ 105 w 743"/>
                  <a:gd name="T39" fmla="*/ 12 h 77"/>
                  <a:gd name="T40" fmla="*/ 111 w 743"/>
                  <a:gd name="T41" fmla="*/ 12 h 77"/>
                  <a:gd name="T42" fmla="*/ 117 w 743"/>
                  <a:gd name="T43" fmla="*/ 13 h 77"/>
                  <a:gd name="T44" fmla="*/ 123 w 743"/>
                  <a:gd name="T45" fmla="*/ 13 h 77"/>
                  <a:gd name="T46" fmla="*/ 129 w 743"/>
                  <a:gd name="T47" fmla="*/ 14 h 77"/>
                  <a:gd name="T48" fmla="*/ 135 w 743"/>
                  <a:gd name="T49" fmla="*/ 14 h 77"/>
                  <a:gd name="T50" fmla="*/ 140 w 743"/>
                  <a:gd name="T51" fmla="*/ 15 h 77"/>
                  <a:gd name="T52" fmla="*/ 146 w 743"/>
                  <a:gd name="T53" fmla="*/ 15 h 77"/>
                  <a:gd name="T54" fmla="*/ 152 w 743"/>
                  <a:gd name="T55" fmla="*/ 16 h 77"/>
                  <a:gd name="T56" fmla="*/ 157 w 743"/>
                  <a:gd name="T57" fmla="*/ 16 h 77"/>
                  <a:gd name="T58" fmla="*/ 163 w 743"/>
                  <a:gd name="T59" fmla="*/ 17 h 77"/>
                  <a:gd name="T60" fmla="*/ 169 w 743"/>
                  <a:gd name="T61" fmla="*/ 18 h 77"/>
                  <a:gd name="T62" fmla="*/ 175 w 743"/>
                  <a:gd name="T63" fmla="*/ 18 h 77"/>
                  <a:gd name="T64" fmla="*/ 180 w 743"/>
                  <a:gd name="T65" fmla="*/ 19 h 77"/>
                  <a:gd name="T66" fmla="*/ 186 w 743"/>
                  <a:gd name="T67" fmla="*/ 20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3"/>
                  <a:gd name="T103" fmla="*/ 0 h 77"/>
                  <a:gd name="T104" fmla="*/ 743 w 743"/>
                  <a:gd name="T105" fmla="*/ 77 h 7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3" h="77">
                    <a:moveTo>
                      <a:pt x="1" y="0"/>
                    </a:moveTo>
                    <a:lnTo>
                      <a:pt x="0" y="15"/>
                    </a:lnTo>
                    <a:lnTo>
                      <a:pt x="24" y="16"/>
                    </a:lnTo>
                    <a:lnTo>
                      <a:pt x="47" y="17"/>
                    </a:lnTo>
                    <a:lnTo>
                      <a:pt x="71" y="19"/>
                    </a:lnTo>
                    <a:lnTo>
                      <a:pt x="94" y="20"/>
                    </a:lnTo>
                    <a:lnTo>
                      <a:pt x="118" y="22"/>
                    </a:lnTo>
                    <a:lnTo>
                      <a:pt x="141" y="23"/>
                    </a:lnTo>
                    <a:lnTo>
                      <a:pt x="164" y="25"/>
                    </a:lnTo>
                    <a:lnTo>
                      <a:pt x="189" y="26"/>
                    </a:lnTo>
                    <a:lnTo>
                      <a:pt x="212" y="27"/>
                    </a:lnTo>
                    <a:lnTo>
                      <a:pt x="235" y="30"/>
                    </a:lnTo>
                    <a:lnTo>
                      <a:pt x="258" y="31"/>
                    </a:lnTo>
                    <a:lnTo>
                      <a:pt x="282" y="33"/>
                    </a:lnTo>
                    <a:lnTo>
                      <a:pt x="305" y="34"/>
                    </a:lnTo>
                    <a:lnTo>
                      <a:pt x="328" y="36"/>
                    </a:lnTo>
                    <a:lnTo>
                      <a:pt x="351" y="39"/>
                    </a:lnTo>
                    <a:lnTo>
                      <a:pt x="374" y="40"/>
                    </a:lnTo>
                    <a:lnTo>
                      <a:pt x="397" y="42"/>
                    </a:lnTo>
                    <a:lnTo>
                      <a:pt x="420" y="45"/>
                    </a:lnTo>
                    <a:lnTo>
                      <a:pt x="443" y="47"/>
                    </a:lnTo>
                    <a:lnTo>
                      <a:pt x="466" y="49"/>
                    </a:lnTo>
                    <a:lnTo>
                      <a:pt x="489" y="51"/>
                    </a:lnTo>
                    <a:lnTo>
                      <a:pt x="514" y="53"/>
                    </a:lnTo>
                    <a:lnTo>
                      <a:pt x="537" y="55"/>
                    </a:lnTo>
                    <a:lnTo>
                      <a:pt x="560" y="57"/>
                    </a:lnTo>
                    <a:lnTo>
                      <a:pt x="583" y="60"/>
                    </a:lnTo>
                    <a:lnTo>
                      <a:pt x="605" y="62"/>
                    </a:lnTo>
                    <a:lnTo>
                      <a:pt x="628" y="64"/>
                    </a:lnTo>
                    <a:lnTo>
                      <a:pt x="651" y="66"/>
                    </a:lnTo>
                    <a:lnTo>
                      <a:pt x="674" y="69"/>
                    </a:lnTo>
                    <a:lnTo>
                      <a:pt x="697" y="72"/>
                    </a:lnTo>
                    <a:lnTo>
                      <a:pt x="720" y="74"/>
                    </a:lnTo>
                    <a:lnTo>
                      <a:pt x="743" y="77"/>
                    </a:lnTo>
                  </a:path>
                </a:pathLst>
              </a:custGeom>
              <a:noFill/>
              <a:ln w="0">
                <a:solidFill>
                  <a:srgbClr val="000000"/>
                </a:solidFill>
                <a:prstDash val="solid"/>
                <a:round/>
                <a:headEnd/>
                <a:tailEnd/>
              </a:ln>
            </p:spPr>
            <p:txBody>
              <a:bodyPr/>
              <a:lstStyle/>
              <a:p>
                <a:endParaRPr lang="en-GB"/>
              </a:p>
            </p:txBody>
          </p:sp>
          <p:sp>
            <p:nvSpPr>
              <p:cNvPr id="666" name="Freeform 579"/>
              <p:cNvSpPr>
                <a:spLocks/>
              </p:cNvSpPr>
              <p:nvPr/>
            </p:nvSpPr>
            <p:spPr bwMode="auto">
              <a:xfrm>
                <a:off x="3950" y="1993"/>
                <a:ext cx="323" cy="63"/>
              </a:xfrm>
              <a:custGeom>
                <a:avLst/>
                <a:gdLst>
                  <a:gd name="T0" fmla="*/ 5 w 648"/>
                  <a:gd name="T1" fmla="*/ 0 h 124"/>
                  <a:gd name="T2" fmla="*/ 0 w 648"/>
                  <a:gd name="T3" fmla="*/ 9 h 124"/>
                  <a:gd name="T4" fmla="*/ 5 w 648"/>
                  <a:gd name="T5" fmla="*/ 9 h 124"/>
                  <a:gd name="T6" fmla="*/ 10 w 648"/>
                  <a:gd name="T7" fmla="*/ 10 h 124"/>
                  <a:gd name="T8" fmla="*/ 16 w 648"/>
                  <a:gd name="T9" fmla="*/ 10 h 124"/>
                  <a:gd name="T10" fmla="*/ 21 w 648"/>
                  <a:gd name="T11" fmla="*/ 10 h 124"/>
                  <a:gd name="T12" fmla="*/ 26 w 648"/>
                  <a:gd name="T13" fmla="*/ 10 h 124"/>
                  <a:gd name="T14" fmla="*/ 31 w 648"/>
                  <a:gd name="T15" fmla="*/ 11 h 124"/>
                  <a:gd name="T16" fmla="*/ 36 w 648"/>
                  <a:gd name="T17" fmla="*/ 11 h 124"/>
                  <a:gd name="T18" fmla="*/ 41 w 648"/>
                  <a:gd name="T19" fmla="*/ 12 h 124"/>
                  <a:gd name="T20" fmla="*/ 47 w 648"/>
                  <a:gd name="T21" fmla="*/ 12 h 124"/>
                  <a:gd name="T22" fmla="*/ 52 w 648"/>
                  <a:gd name="T23" fmla="*/ 13 h 124"/>
                  <a:gd name="T24" fmla="*/ 57 w 648"/>
                  <a:gd name="T25" fmla="*/ 13 h 124"/>
                  <a:gd name="T26" fmla="*/ 62 w 648"/>
                  <a:gd name="T27" fmla="*/ 14 h 124"/>
                  <a:gd name="T28" fmla="*/ 67 w 648"/>
                  <a:gd name="T29" fmla="*/ 14 h 124"/>
                  <a:gd name="T30" fmla="*/ 72 w 648"/>
                  <a:gd name="T31" fmla="*/ 15 h 124"/>
                  <a:gd name="T32" fmla="*/ 77 w 648"/>
                  <a:gd name="T33" fmla="*/ 16 h 124"/>
                  <a:gd name="T34" fmla="*/ 82 w 648"/>
                  <a:gd name="T35" fmla="*/ 16 h 124"/>
                  <a:gd name="T36" fmla="*/ 87 w 648"/>
                  <a:gd name="T37" fmla="*/ 17 h 124"/>
                  <a:gd name="T38" fmla="*/ 92 w 648"/>
                  <a:gd name="T39" fmla="*/ 18 h 124"/>
                  <a:gd name="T40" fmla="*/ 97 w 648"/>
                  <a:gd name="T41" fmla="*/ 19 h 124"/>
                  <a:gd name="T42" fmla="*/ 102 w 648"/>
                  <a:gd name="T43" fmla="*/ 20 h 124"/>
                  <a:gd name="T44" fmla="*/ 107 w 648"/>
                  <a:gd name="T45" fmla="*/ 20 h 124"/>
                  <a:gd name="T46" fmla="*/ 112 w 648"/>
                  <a:gd name="T47" fmla="*/ 21 h 124"/>
                  <a:gd name="T48" fmla="*/ 117 w 648"/>
                  <a:gd name="T49" fmla="*/ 22 h 124"/>
                  <a:gd name="T50" fmla="*/ 122 w 648"/>
                  <a:gd name="T51" fmla="*/ 23 h 124"/>
                  <a:gd name="T52" fmla="*/ 127 w 648"/>
                  <a:gd name="T53" fmla="*/ 24 h 124"/>
                  <a:gd name="T54" fmla="*/ 132 w 648"/>
                  <a:gd name="T55" fmla="*/ 25 h 124"/>
                  <a:gd name="T56" fmla="*/ 137 w 648"/>
                  <a:gd name="T57" fmla="*/ 26 h 124"/>
                  <a:gd name="T58" fmla="*/ 142 w 648"/>
                  <a:gd name="T59" fmla="*/ 27 h 124"/>
                  <a:gd name="T60" fmla="*/ 147 w 648"/>
                  <a:gd name="T61" fmla="*/ 28 h 124"/>
                  <a:gd name="T62" fmla="*/ 152 w 648"/>
                  <a:gd name="T63" fmla="*/ 29 h 124"/>
                  <a:gd name="T64" fmla="*/ 156 w 648"/>
                  <a:gd name="T65" fmla="*/ 31 h 124"/>
                  <a:gd name="T66" fmla="*/ 161 w 648"/>
                  <a:gd name="T67" fmla="*/ 32 h 1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48"/>
                  <a:gd name="T103" fmla="*/ 0 h 124"/>
                  <a:gd name="T104" fmla="*/ 648 w 648"/>
                  <a:gd name="T105" fmla="*/ 124 h 1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48" h="124">
                    <a:moveTo>
                      <a:pt x="21" y="0"/>
                    </a:moveTo>
                    <a:lnTo>
                      <a:pt x="0" y="34"/>
                    </a:lnTo>
                    <a:lnTo>
                      <a:pt x="21" y="36"/>
                    </a:lnTo>
                    <a:lnTo>
                      <a:pt x="42" y="37"/>
                    </a:lnTo>
                    <a:lnTo>
                      <a:pt x="64" y="38"/>
                    </a:lnTo>
                    <a:lnTo>
                      <a:pt x="85" y="39"/>
                    </a:lnTo>
                    <a:lnTo>
                      <a:pt x="105" y="40"/>
                    </a:lnTo>
                    <a:lnTo>
                      <a:pt x="126" y="43"/>
                    </a:lnTo>
                    <a:lnTo>
                      <a:pt x="147" y="44"/>
                    </a:lnTo>
                    <a:lnTo>
                      <a:pt x="167" y="45"/>
                    </a:lnTo>
                    <a:lnTo>
                      <a:pt x="188" y="47"/>
                    </a:lnTo>
                    <a:lnTo>
                      <a:pt x="209" y="49"/>
                    </a:lnTo>
                    <a:lnTo>
                      <a:pt x="230" y="52"/>
                    </a:lnTo>
                    <a:lnTo>
                      <a:pt x="250" y="54"/>
                    </a:lnTo>
                    <a:lnTo>
                      <a:pt x="270" y="56"/>
                    </a:lnTo>
                    <a:lnTo>
                      <a:pt x="291" y="59"/>
                    </a:lnTo>
                    <a:lnTo>
                      <a:pt x="311" y="61"/>
                    </a:lnTo>
                    <a:lnTo>
                      <a:pt x="331" y="63"/>
                    </a:lnTo>
                    <a:lnTo>
                      <a:pt x="352" y="67"/>
                    </a:lnTo>
                    <a:lnTo>
                      <a:pt x="371" y="69"/>
                    </a:lnTo>
                    <a:lnTo>
                      <a:pt x="392" y="72"/>
                    </a:lnTo>
                    <a:lnTo>
                      <a:pt x="412" y="76"/>
                    </a:lnTo>
                    <a:lnTo>
                      <a:pt x="432" y="79"/>
                    </a:lnTo>
                    <a:lnTo>
                      <a:pt x="452" y="83"/>
                    </a:lnTo>
                    <a:lnTo>
                      <a:pt x="472" y="86"/>
                    </a:lnTo>
                    <a:lnTo>
                      <a:pt x="491" y="90"/>
                    </a:lnTo>
                    <a:lnTo>
                      <a:pt x="512" y="93"/>
                    </a:lnTo>
                    <a:lnTo>
                      <a:pt x="532" y="98"/>
                    </a:lnTo>
                    <a:lnTo>
                      <a:pt x="551" y="101"/>
                    </a:lnTo>
                    <a:lnTo>
                      <a:pt x="571" y="106"/>
                    </a:lnTo>
                    <a:lnTo>
                      <a:pt x="589" y="110"/>
                    </a:lnTo>
                    <a:lnTo>
                      <a:pt x="609" y="115"/>
                    </a:lnTo>
                    <a:lnTo>
                      <a:pt x="628" y="120"/>
                    </a:lnTo>
                    <a:lnTo>
                      <a:pt x="648" y="124"/>
                    </a:lnTo>
                  </a:path>
                </a:pathLst>
              </a:custGeom>
              <a:noFill/>
              <a:ln w="0">
                <a:solidFill>
                  <a:srgbClr val="000000"/>
                </a:solidFill>
                <a:prstDash val="solid"/>
                <a:round/>
                <a:headEnd/>
                <a:tailEnd/>
              </a:ln>
            </p:spPr>
            <p:txBody>
              <a:bodyPr/>
              <a:lstStyle/>
              <a:p>
                <a:endParaRPr lang="en-GB"/>
              </a:p>
            </p:txBody>
          </p:sp>
          <p:sp>
            <p:nvSpPr>
              <p:cNvPr id="667" name="Line 580"/>
              <p:cNvSpPr>
                <a:spLocks noChangeShapeType="1"/>
              </p:cNvSpPr>
              <p:nvPr/>
            </p:nvSpPr>
            <p:spPr bwMode="auto">
              <a:xfrm flipV="1">
                <a:off x="3445" y="2221"/>
                <a:ext cx="543" cy="2"/>
              </a:xfrm>
              <a:prstGeom prst="line">
                <a:avLst/>
              </a:prstGeom>
              <a:noFill/>
              <a:ln w="0">
                <a:solidFill>
                  <a:srgbClr val="000000"/>
                </a:solidFill>
                <a:round/>
                <a:headEnd/>
                <a:tailEnd/>
              </a:ln>
            </p:spPr>
            <p:txBody>
              <a:bodyPr/>
              <a:lstStyle/>
              <a:p>
                <a:endParaRPr lang="en-GB"/>
              </a:p>
            </p:txBody>
          </p:sp>
          <p:sp>
            <p:nvSpPr>
              <p:cNvPr id="668" name="Freeform 581"/>
              <p:cNvSpPr>
                <a:spLocks/>
              </p:cNvSpPr>
              <p:nvPr/>
            </p:nvSpPr>
            <p:spPr bwMode="auto">
              <a:xfrm>
                <a:off x="3636" y="2033"/>
                <a:ext cx="18" cy="189"/>
              </a:xfrm>
              <a:custGeom>
                <a:avLst/>
                <a:gdLst>
                  <a:gd name="T0" fmla="*/ 0 w 34"/>
                  <a:gd name="T1" fmla="*/ 0 h 378"/>
                  <a:gd name="T2" fmla="*/ 1 w 34"/>
                  <a:gd name="T3" fmla="*/ 3 h 378"/>
                  <a:gd name="T4" fmla="*/ 2 w 34"/>
                  <a:gd name="T5" fmla="*/ 6 h 378"/>
                  <a:gd name="T6" fmla="*/ 3 w 34"/>
                  <a:gd name="T7" fmla="*/ 9 h 378"/>
                  <a:gd name="T8" fmla="*/ 3 w 34"/>
                  <a:gd name="T9" fmla="*/ 11 h 378"/>
                  <a:gd name="T10" fmla="*/ 4 w 34"/>
                  <a:gd name="T11" fmla="*/ 13 h 378"/>
                  <a:gd name="T12" fmla="*/ 5 w 34"/>
                  <a:gd name="T13" fmla="*/ 17 h 378"/>
                  <a:gd name="T14" fmla="*/ 5 w 34"/>
                  <a:gd name="T15" fmla="*/ 19 h 378"/>
                  <a:gd name="T16" fmla="*/ 6 w 34"/>
                  <a:gd name="T17" fmla="*/ 22 h 378"/>
                  <a:gd name="T18" fmla="*/ 6 w 34"/>
                  <a:gd name="T19" fmla="*/ 24 h 378"/>
                  <a:gd name="T20" fmla="*/ 7 w 34"/>
                  <a:gd name="T21" fmla="*/ 27 h 378"/>
                  <a:gd name="T22" fmla="*/ 7 w 34"/>
                  <a:gd name="T23" fmla="*/ 30 h 378"/>
                  <a:gd name="T24" fmla="*/ 7 w 34"/>
                  <a:gd name="T25" fmla="*/ 34 h 378"/>
                  <a:gd name="T26" fmla="*/ 8 w 34"/>
                  <a:gd name="T27" fmla="*/ 37 h 378"/>
                  <a:gd name="T28" fmla="*/ 8 w 34"/>
                  <a:gd name="T29" fmla="*/ 40 h 378"/>
                  <a:gd name="T30" fmla="*/ 8 w 34"/>
                  <a:gd name="T31" fmla="*/ 43 h 378"/>
                  <a:gd name="T32" fmla="*/ 8 w 34"/>
                  <a:gd name="T33" fmla="*/ 46 h 378"/>
                  <a:gd name="T34" fmla="*/ 9 w 34"/>
                  <a:gd name="T35" fmla="*/ 48 h 378"/>
                  <a:gd name="T36" fmla="*/ 9 w 34"/>
                  <a:gd name="T37" fmla="*/ 51 h 378"/>
                  <a:gd name="T38" fmla="*/ 9 w 34"/>
                  <a:gd name="T39" fmla="*/ 54 h 378"/>
                  <a:gd name="T40" fmla="*/ 9 w 34"/>
                  <a:gd name="T41" fmla="*/ 57 h 378"/>
                  <a:gd name="T42" fmla="*/ 9 w 34"/>
                  <a:gd name="T43" fmla="*/ 60 h 378"/>
                  <a:gd name="T44" fmla="*/ 9 w 34"/>
                  <a:gd name="T45" fmla="*/ 63 h 378"/>
                  <a:gd name="T46" fmla="*/ 10 w 34"/>
                  <a:gd name="T47" fmla="*/ 67 h 378"/>
                  <a:gd name="T48" fmla="*/ 10 w 34"/>
                  <a:gd name="T49" fmla="*/ 70 h 378"/>
                  <a:gd name="T50" fmla="*/ 9 w 34"/>
                  <a:gd name="T51" fmla="*/ 73 h 378"/>
                  <a:gd name="T52" fmla="*/ 9 w 34"/>
                  <a:gd name="T53" fmla="*/ 76 h 378"/>
                  <a:gd name="T54" fmla="*/ 9 w 34"/>
                  <a:gd name="T55" fmla="*/ 79 h 378"/>
                  <a:gd name="T56" fmla="*/ 9 w 34"/>
                  <a:gd name="T57" fmla="*/ 83 h 378"/>
                  <a:gd name="T58" fmla="*/ 9 w 34"/>
                  <a:gd name="T59" fmla="*/ 86 h 378"/>
                  <a:gd name="T60" fmla="*/ 9 w 34"/>
                  <a:gd name="T61" fmla="*/ 89 h 378"/>
                  <a:gd name="T62" fmla="*/ 9 w 34"/>
                  <a:gd name="T63" fmla="*/ 92 h 378"/>
                  <a:gd name="T64" fmla="*/ 9 w 34"/>
                  <a:gd name="T65" fmla="*/ 95 h 3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378"/>
                  <a:gd name="T101" fmla="*/ 34 w 34"/>
                  <a:gd name="T102" fmla="*/ 378 h 3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378">
                    <a:moveTo>
                      <a:pt x="0" y="0"/>
                    </a:moveTo>
                    <a:lnTo>
                      <a:pt x="3" y="11"/>
                    </a:lnTo>
                    <a:lnTo>
                      <a:pt x="5" y="21"/>
                    </a:lnTo>
                    <a:lnTo>
                      <a:pt x="9" y="33"/>
                    </a:lnTo>
                    <a:lnTo>
                      <a:pt x="11" y="43"/>
                    </a:lnTo>
                    <a:lnTo>
                      <a:pt x="15" y="53"/>
                    </a:lnTo>
                    <a:lnTo>
                      <a:pt x="17" y="65"/>
                    </a:lnTo>
                    <a:lnTo>
                      <a:pt x="18" y="76"/>
                    </a:lnTo>
                    <a:lnTo>
                      <a:pt x="20" y="88"/>
                    </a:lnTo>
                    <a:lnTo>
                      <a:pt x="23" y="98"/>
                    </a:lnTo>
                    <a:lnTo>
                      <a:pt x="24" y="110"/>
                    </a:lnTo>
                    <a:lnTo>
                      <a:pt x="26" y="122"/>
                    </a:lnTo>
                    <a:lnTo>
                      <a:pt x="27" y="134"/>
                    </a:lnTo>
                    <a:lnTo>
                      <a:pt x="28" y="145"/>
                    </a:lnTo>
                    <a:lnTo>
                      <a:pt x="30" y="157"/>
                    </a:lnTo>
                    <a:lnTo>
                      <a:pt x="31" y="170"/>
                    </a:lnTo>
                    <a:lnTo>
                      <a:pt x="31" y="181"/>
                    </a:lnTo>
                    <a:lnTo>
                      <a:pt x="32" y="193"/>
                    </a:lnTo>
                    <a:lnTo>
                      <a:pt x="32" y="205"/>
                    </a:lnTo>
                    <a:lnTo>
                      <a:pt x="33" y="218"/>
                    </a:lnTo>
                    <a:lnTo>
                      <a:pt x="33" y="230"/>
                    </a:lnTo>
                    <a:lnTo>
                      <a:pt x="33" y="242"/>
                    </a:lnTo>
                    <a:lnTo>
                      <a:pt x="33" y="254"/>
                    </a:lnTo>
                    <a:lnTo>
                      <a:pt x="34" y="266"/>
                    </a:lnTo>
                    <a:lnTo>
                      <a:pt x="34" y="279"/>
                    </a:lnTo>
                    <a:lnTo>
                      <a:pt x="33" y="292"/>
                    </a:lnTo>
                    <a:lnTo>
                      <a:pt x="33" y="303"/>
                    </a:lnTo>
                    <a:lnTo>
                      <a:pt x="33" y="316"/>
                    </a:lnTo>
                    <a:lnTo>
                      <a:pt x="33" y="329"/>
                    </a:lnTo>
                    <a:lnTo>
                      <a:pt x="33" y="341"/>
                    </a:lnTo>
                    <a:lnTo>
                      <a:pt x="33" y="354"/>
                    </a:lnTo>
                    <a:lnTo>
                      <a:pt x="32" y="367"/>
                    </a:lnTo>
                    <a:lnTo>
                      <a:pt x="32" y="378"/>
                    </a:lnTo>
                  </a:path>
                </a:pathLst>
              </a:custGeom>
              <a:noFill/>
              <a:ln w="0">
                <a:solidFill>
                  <a:srgbClr val="000000"/>
                </a:solidFill>
                <a:prstDash val="solid"/>
                <a:round/>
                <a:headEnd/>
                <a:tailEnd/>
              </a:ln>
            </p:spPr>
            <p:txBody>
              <a:bodyPr/>
              <a:lstStyle/>
              <a:p>
                <a:endParaRPr lang="en-GB"/>
              </a:p>
            </p:txBody>
          </p:sp>
          <p:sp>
            <p:nvSpPr>
              <p:cNvPr id="669" name="Freeform 582"/>
              <p:cNvSpPr>
                <a:spLocks/>
              </p:cNvSpPr>
              <p:nvPr/>
            </p:nvSpPr>
            <p:spPr bwMode="auto">
              <a:xfrm>
                <a:off x="3933" y="2002"/>
                <a:ext cx="28" cy="236"/>
              </a:xfrm>
              <a:custGeom>
                <a:avLst/>
                <a:gdLst>
                  <a:gd name="T0" fmla="*/ 0 w 55"/>
                  <a:gd name="T1" fmla="*/ 0 h 473"/>
                  <a:gd name="T2" fmla="*/ 9 w 55"/>
                  <a:gd name="T3" fmla="*/ 5 h 473"/>
                  <a:gd name="T4" fmla="*/ 8 w 55"/>
                  <a:gd name="T5" fmla="*/ 5 h 473"/>
                  <a:gd name="T6" fmla="*/ 8 w 55"/>
                  <a:gd name="T7" fmla="*/ 6 h 473"/>
                  <a:gd name="T8" fmla="*/ 8 w 55"/>
                  <a:gd name="T9" fmla="*/ 7 h 473"/>
                  <a:gd name="T10" fmla="*/ 8 w 55"/>
                  <a:gd name="T11" fmla="*/ 8 h 473"/>
                  <a:gd name="T12" fmla="*/ 8 w 55"/>
                  <a:gd name="T13" fmla="*/ 9 h 473"/>
                  <a:gd name="T14" fmla="*/ 8 w 55"/>
                  <a:gd name="T15" fmla="*/ 10 h 473"/>
                  <a:gd name="T16" fmla="*/ 8 w 55"/>
                  <a:gd name="T17" fmla="*/ 11 h 473"/>
                  <a:gd name="T18" fmla="*/ 8 w 55"/>
                  <a:gd name="T19" fmla="*/ 12 h 473"/>
                  <a:gd name="T20" fmla="*/ 9 w 55"/>
                  <a:gd name="T21" fmla="*/ 13 h 473"/>
                  <a:gd name="T22" fmla="*/ 9 w 55"/>
                  <a:gd name="T23" fmla="*/ 14 h 473"/>
                  <a:gd name="T24" fmla="*/ 10 w 55"/>
                  <a:gd name="T25" fmla="*/ 16 h 473"/>
                  <a:gd name="T26" fmla="*/ 10 w 55"/>
                  <a:gd name="T27" fmla="*/ 17 h 473"/>
                  <a:gd name="T28" fmla="*/ 11 w 55"/>
                  <a:gd name="T29" fmla="*/ 19 h 473"/>
                  <a:gd name="T30" fmla="*/ 11 w 55"/>
                  <a:gd name="T31" fmla="*/ 21 h 473"/>
                  <a:gd name="T32" fmla="*/ 12 w 55"/>
                  <a:gd name="T33" fmla="*/ 23 h 473"/>
                  <a:gd name="T34" fmla="*/ 12 w 55"/>
                  <a:gd name="T35" fmla="*/ 26 h 473"/>
                  <a:gd name="T36" fmla="*/ 13 w 55"/>
                  <a:gd name="T37" fmla="*/ 28 h 473"/>
                  <a:gd name="T38" fmla="*/ 13 w 55"/>
                  <a:gd name="T39" fmla="*/ 32 h 473"/>
                  <a:gd name="T40" fmla="*/ 14 w 55"/>
                  <a:gd name="T41" fmla="*/ 35 h 473"/>
                  <a:gd name="T42" fmla="*/ 14 w 55"/>
                  <a:gd name="T43" fmla="*/ 39 h 473"/>
                  <a:gd name="T44" fmla="*/ 14 w 55"/>
                  <a:gd name="T45" fmla="*/ 43 h 473"/>
                  <a:gd name="T46" fmla="*/ 14 w 55"/>
                  <a:gd name="T47" fmla="*/ 47 h 473"/>
                  <a:gd name="T48" fmla="*/ 14 w 55"/>
                  <a:gd name="T49" fmla="*/ 52 h 473"/>
                  <a:gd name="T50" fmla="*/ 14 w 55"/>
                  <a:gd name="T51" fmla="*/ 57 h 473"/>
                  <a:gd name="T52" fmla="*/ 14 w 55"/>
                  <a:gd name="T53" fmla="*/ 63 h 473"/>
                  <a:gd name="T54" fmla="*/ 14 w 55"/>
                  <a:gd name="T55" fmla="*/ 69 h 473"/>
                  <a:gd name="T56" fmla="*/ 13 w 55"/>
                  <a:gd name="T57" fmla="*/ 76 h 473"/>
                  <a:gd name="T58" fmla="*/ 13 w 55"/>
                  <a:gd name="T59" fmla="*/ 83 h 473"/>
                  <a:gd name="T60" fmla="*/ 12 w 55"/>
                  <a:gd name="T61" fmla="*/ 91 h 473"/>
                  <a:gd name="T62" fmla="*/ 11 w 55"/>
                  <a:gd name="T63" fmla="*/ 100 h 473"/>
                  <a:gd name="T64" fmla="*/ 10 w 55"/>
                  <a:gd name="T65" fmla="*/ 108 h 473"/>
                  <a:gd name="T66" fmla="*/ 8 w 55"/>
                  <a:gd name="T67" fmla="*/ 118 h 4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
                  <a:gd name="T103" fmla="*/ 0 h 473"/>
                  <a:gd name="T104" fmla="*/ 55 w 55"/>
                  <a:gd name="T105" fmla="*/ 473 h 4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 h="473">
                    <a:moveTo>
                      <a:pt x="0" y="0"/>
                    </a:moveTo>
                    <a:lnTo>
                      <a:pt x="33" y="20"/>
                    </a:lnTo>
                    <a:lnTo>
                      <a:pt x="31" y="23"/>
                    </a:lnTo>
                    <a:lnTo>
                      <a:pt x="30" y="27"/>
                    </a:lnTo>
                    <a:lnTo>
                      <a:pt x="29" y="30"/>
                    </a:lnTo>
                    <a:lnTo>
                      <a:pt x="29" y="33"/>
                    </a:lnTo>
                    <a:lnTo>
                      <a:pt x="29" y="37"/>
                    </a:lnTo>
                    <a:lnTo>
                      <a:pt x="30" y="40"/>
                    </a:lnTo>
                    <a:lnTo>
                      <a:pt x="30" y="45"/>
                    </a:lnTo>
                    <a:lnTo>
                      <a:pt x="32" y="48"/>
                    </a:lnTo>
                    <a:lnTo>
                      <a:pt x="33" y="53"/>
                    </a:lnTo>
                    <a:lnTo>
                      <a:pt x="35" y="59"/>
                    </a:lnTo>
                    <a:lnTo>
                      <a:pt x="37" y="65"/>
                    </a:lnTo>
                    <a:lnTo>
                      <a:pt x="39" y="70"/>
                    </a:lnTo>
                    <a:lnTo>
                      <a:pt x="41" y="77"/>
                    </a:lnTo>
                    <a:lnTo>
                      <a:pt x="43" y="85"/>
                    </a:lnTo>
                    <a:lnTo>
                      <a:pt x="45" y="94"/>
                    </a:lnTo>
                    <a:lnTo>
                      <a:pt x="47" y="105"/>
                    </a:lnTo>
                    <a:lnTo>
                      <a:pt x="50" y="115"/>
                    </a:lnTo>
                    <a:lnTo>
                      <a:pt x="51" y="128"/>
                    </a:lnTo>
                    <a:lnTo>
                      <a:pt x="53" y="141"/>
                    </a:lnTo>
                    <a:lnTo>
                      <a:pt x="54" y="156"/>
                    </a:lnTo>
                    <a:lnTo>
                      <a:pt x="55" y="172"/>
                    </a:lnTo>
                    <a:lnTo>
                      <a:pt x="55" y="190"/>
                    </a:lnTo>
                    <a:lnTo>
                      <a:pt x="55" y="210"/>
                    </a:lnTo>
                    <a:lnTo>
                      <a:pt x="55" y="230"/>
                    </a:lnTo>
                    <a:lnTo>
                      <a:pt x="55" y="253"/>
                    </a:lnTo>
                    <a:lnTo>
                      <a:pt x="53" y="279"/>
                    </a:lnTo>
                    <a:lnTo>
                      <a:pt x="52" y="305"/>
                    </a:lnTo>
                    <a:lnTo>
                      <a:pt x="50" y="335"/>
                    </a:lnTo>
                    <a:lnTo>
                      <a:pt x="46" y="366"/>
                    </a:lnTo>
                    <a:lnTo>
                      <a:pt x="43" y="400"/>
                    </a:lnTo>
                    <a:lnTo>
                      <a:pt x="37" y="435"/>
                    </a:lnTo>
                    <a:lnTo>
                      <a:pt x="32" y="473"/>
                    </a:lnTo>
                  </a:path>
                </a:pathLst>
              </a:custGeom>
              <a:noFill/>
              <a:ln w="0">
                <a:solidFill>
                  <a:srgbClr val="000000"/>
                </a:solidFill>
                <a:prstDash val="solid"/>
                <a:round/>
                <a:headEnd/>
                <a:tailEnd/>
              </a:ln>
            </p:spPr>
            <p:txBody>
              <a:bodyPr/>
              <a:lstStyle/>
              <a:p>
                <a:endParaRPr lang="en-GB"/>
              </a:p>
            </p:txBody>
          </p:sp>
          <p:sp>
            <p:nvSpPr>
              <p:cNvPr id="670" name="Freeform 583"/>
              <p:cNvSpPr>
                <a:spLocks noEditPoints="1"/>
              </p:cNvSpPr>
              <p:nvPr/>
            </p:nvSpPr>
            <p:spPr bwMode="auto">
              <a:xfrm>
                <a:off x="3239" y="1890"/>
                <a:ext cx="704" cy="112"/>
              </a:xfrm>
              <a:custGeom>
                <a:avLst/>
                <a:gdLst>
                  <a:gd name="T0" fmla="*/ 1 w 1408"/>
                  <a:gd name="T1" fmla="*/ 54 h 222"/>
                  <a:gd name="T2" fmla="*/ 1 w 1408"/>
                  <a:gd name="T3" fmla="*/ 54 h 222"/>
                  <a:gd name="T4" fmla="*/ 3 w 1408"/>
                  <a:gd name="T5" fmla="*/ 54 h 222"/>
                  <a:gd name="T6" fmla="*/ 3 w 1408"/>
                  <a:gd name="T7" fmla="*/ 55 h 222"/>
                  <a:gd name="T8" fmla="*/ 5 w 1408"/>
                  <a:gd name="T9" fmla="*/ 55 h 222"/>
                  <a:gd name="T10" fmla="*/ 6 w 1408"/>
                  <a:gd name="T11" fmla="*/ 54 h 222"/>
                  <a:gd name="T12" fmla="*/ 9 w 1408"/>
                  <a:gd name="T13" fmla="*/ 52 h 222"/>
                  <a:gd name="T14" fmla="*/ 16 w 1408"/>
                  <a:gd name="T15" fmla="*/ 45 h 222"/>
                  <a:gd name="T16" fmla="*/ 23 w 1408"/>
                  <a:gd name="T17" fmla="*/ 39 h 222"/>
                  <a:gd name="T18" fmla="*/ 31 w 1408"/>
                  <a:gd name="T19" fmla="*/ 33 h 222"/>
                  <a:gd name="T20" fmla="*/ 40 w 1408"/>
                  <a:gd name="T21" fmla="*/ 27 h 222"/>
                  <a:gd name="T22" fmla="*/ 47 w 1408"/>
                  <a:gd name="T23" fmla="*/ 20 h 222"/>
                  <a:gd name="T24" fmla="*/ 55 w 1408"/>
                  <a:gd name="T25" fmla="*/ 15 h 222"/>
                  <a:gd name="T26" fmla="*/ 63 w 1408"/>
                  <a:gd name="T27" fmla="*/ 9 h 222"/>
                  <a:gd name="T28" fmla="*/ 70 w 1408"/>
                  <a:gd name="T29" fmla="*/ 4 h 222"/>
                  <a:gd name="T30" fmla="*/ 69 w 1408"/>
                  <a:gd name="T31" fmla="*/ 3 h 222"/>
                  <a:gd name="T32" fmla="*/ 68 w 1408"/>
                  <a:gd name="T33" fmla="*/ 3 h 222"/>
                  <a:gd name="T34" fmla="*/ 67 w 1408"/>
                  <a:gd name="T35" fmla="*/ 2 h 222"/>
                  <a:gd name="T36" fmla="*/ 67 w 1408"/>
                  <a:gd name="T37" fmla="*/ 2 h 222"/>
                  <a:gd name="T38" fmla="*/ 59 w 1408"/>
                  <a:gd name="T39" fmla="*/ 6 h 222"/>
                  <a:gd name="T40" fmla="*/ 51 w 1408"/>
                  <a:gd name="T41" fmla="*/ 12 h 222"/>
                  <a:gd name="T42" fmla="*/ 43 w 1408"/>
                  <a:gd name="T43" fmla="*/ 18 h 222"/>
                  <a:gd name="T44" fmla="*/ 35 w 1408"/>
                  <a:gd name="T45" fmla="*/ 25 h 222"/>
                  <a:gd name="T46" fmla="*/ 25 w 1408"/>
                  <a:gd name="T47" fmla="*/ 31 h 222"/>
                  <a:gd name="T48" fmla="*/ 18 w 1408"/>
                  <a:gd name="T49" fmla="*/ 38 h 222"/>
                  <a:gd name="T50" fmla="*/ 10 w 1408"/>
                  <a:gd name="T51" fmla="*/ 45 h 222"/>
                  <a:gd name="T52" fmla="*/ 1 w 1408"/>
                  <a:gd name="T53" fmla="*/ 52 h 222"/>
                  <a:gd name="T54" fmla="*/ 352 w 1408"/>
                  <a:gd name="T55" fmla="*/ 52 h 222"/>
                  <a:gd name="T56" fmla="*/ 352 w 1408"/>
                  <a:gd name="T57" fmla="*/ 53 h 222"/>
                  <a:gd name="T58" fmla="*/ 351 w 1408"/>
                  <a:gd name="T59" fmla="*/ 54 h 222"/>
                  <a:gd name="T60" fmla="*/ 350 w 1408"/>
                  <a:gd name="T61" fmla="*/ 55 h 222"/>
                  <a:gd name="T62" fmla="*/ 348 w 1408"/>
                  <a:gd name="T63" fmla="*/ 56 h 222"/>
                  <a:gd name="T64" fmla="*/ 347 w 1408"/>
                  <a:gd name="T65" fmla="*/ 57 h 222"/>
                  <a:gd name="T66" fmla="*/ 345 w 1408"/>
                  <a:gd name="T67" fmla="*/ 57 h 222"/>
                  <a:gd name="T68" fmla="*/ 343 w 1408"/>
                  <a:gd name="T69" fmla="*/ 56 h 222"/>
                  <a:gd name="T70" fmla="*/ 338 w 1408"/>
                  <a:gd name="T71" fmla="*/ 52 h 222"/>
                  <a:gd name="T72" fmla="*/ 329 w 1408"/>
                  <a:gd name="T73" fmla="*/ 45 h 222"/>
                  <a:gd name="T74" fmla="*/ 320 w 1408"/>
                  <a:gd name="T75" fmla="*/ 39 h 222"/>
                  <a:gd name="T76" fmla="*/ 311 w 1408"/>
                  <a:gd name="T77" fmla="*/ 32 h 222"/>
                  <a:gd name="T78" fmla="*/ 301 w 1408"/>
                  <a:gd name="T79" fmla="*/ 26 h 222"/>
                  <a:gd name="T80" fmla="*/ 292 w 1408"/>
                  <a:gd name="T81" fmla="*/ 19 h 222"/>
                  <a:gd name="T82" fmla="*/ 283 w 1408"/>
                  <a:gd name="T83" fmla="*/ 13 h 222"/>
                  <a:gd name="T84" fmla="*/ 273 w 1408"/>
                  <a:gd name="T85" fmla="*/ 7 h 222"/>
                  <a:gd name="T86" fmla="*/ 268 w 1408"/>
                  <a:gd name="T87" fmla="*/ 4 h 222"/>
                  <a:gd name="T88" fmla="*/ 267 w 1408"/>
                  <a:gd name="T89" fmla="*/ 3 h 222"/>
                  <a:gd name="T90" fmla="*/ 267 w 1408"/>
                  <a:gd name="T91" fmla="*/ 1 h 222"/>
                  <a:gd name="T92" fmla="*/ 268 w 1408"/>
                  <a:gd name="T93" fmla="*/ 1 h 222"/>
                  <a:gd name="T94" fmla="*/ 269 w 1408"/>
                  <a:gd name="T95" fmla="*/ 1 h 222"/>
                  <a:gd name="T96" fmla="*/ 273 w 1408"/>
                  <a:gd name="T97" fmla="*/ 2 h 222"/>
                  <a:gd name="T98" fmla="*/ 283 w 1408"/>
                  <a:gd name="T99" fmla="*/ 8 h 222"/>
                  <a:gd name="T100" fmla="*/ 294 w 1408"/>
                  <a:gd name="T101" fmla="*/ 14 h 222"/>
                  <a:gd name="T102" fmla="*/ 304 w 1408"/>
                  <a:gd name="T103" fmla="*/ 20 h 222"/>
                  <a:gd name="T104" fmla="*/ 315 w 1408"/>
                  <a:gd name="T105" fmla="*/ 26 h 222"/>
                  <a:gd name="T106" fmla="*/ 325 w 1408"/>
                  <a:gd name="T107" fmla="*/ 33 h 222"/>
                  <a:gd name="T108" fmla="*/ 335 w 1408"/>
                  <a:gd name="T109" fmla="*/ 39 h 222"/>
                  <a:gd name="T110" fmla="*/ 345 w 1408"/>
                  <a:gd name="T111" fmla="*/ 46 h 2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08"/>
                  <a:gd name="T169" fmla="*/ 0 h 222"/>
                  <a:gd name="T170" fmla="*/ 1408 w 1408"/>
                  <a:gd name="T171" fmla="*/ 222 h 2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08" h="222">
                    <a:moveTo>
                      <a:pt x="0" y="211"/>
                    </a:moveTo>
                    <a:lnTo>
                      <a:pt x="0" y="212"/>
                    </a:lnTo>
                    <a:lnTo>
                      <a:pt x="1" y="212"/>
                    </a:lnTo>
                    <a:lnTo>
                      <a:pt x="1" y="213"/>
                    </a:lnTo>
                    <a:lnTo>
                      <a:pt x="2" y="213"/>
                    </a:lnTo>
                    <a:lnTo>
                      <a:pt x="3" y="213"/>
                    </a:lnTo>
                    <a:lnTo>
                      <a:pt x="3" y="214"/>
                    </a:lnTo>
                    <a:lnTo>
                      <a:pt x="4" y="214"/>
                    </a:lnTo>
                    <a:lnTo>
                      <a:pt x="5" y="214"/>
                    </a:lnTo>
                    <a:lnTo>
                      <a:pt x="7" y="215"/>
                    </a:lnTo>
                    <a:lnTo>
                      <a:pt x="8" y="215"/>
                    </a:lnTo>
                    <a:lnTo>
                      <a:pt x="9" y="215"/>
                    </a:lnTo>
                    <a:lnTo>
                      <a:pt x="10" y="216"/>
                    </a:lnTo>
                    <a:lnTo>
                      <a:pt x="11" y="216"/>
                    </a:lnTo>
                    <a:lnTo>
                      <a:pt x="12" y="216"/>
                    </a:lnTo>
                    <a:lnTo>
                      <a:pt x="14" y="216"/>
                    </a:lnTo>
                    <a:lnTo>
                      <a:pt x="15" y="216"/>
                    </a:lnTo>
                    <a:lnTo>
                      <a:pt x="16" y="216"/>
                    </a:lnTo>
                    <a:lnTo>
                      <a:pt x="17" y="216"/>
                    </a:lnTo>
                    <a:lnTo>
                      <a:pt x="18" y="216"/>
                    </a:lnTo>
                    <a:lnTo>
                      <a:pt x="19" y="215"/>
                    </a:lnTo>
                    <a:lnTo>
                      <a:pt x="20" y="215"/>
                    </a:lnTo>
                    <a:lnTo>
                      <a:pt x="22" y="215"/>
                    </a:lnTo>
                    <a:lnTo>
                      <a:pt x="23" y="215"/>
                    </a:lnTo>
                    <a:lnTo>
                      <a:pt x="24" y="214"/>
                    </a:lnTo>
                    <a:lnTo>
                      <a:pt x="25" y="213"/>
                    </a:lnTo>
                    <a:lnTo>
                      <a:pt x="26" y="213"/>
                    </a:lnTo>
                    <a:lnTo>
                      <a:pt x="34" y="206"/>
                    </a:lnTo>
                    <a:lnTo>
                      <a:pt x="42" y="199"/>
                    </a:lnTo>
                    <a:lnTo>
                      <a:pt x="49" y="193"/>
                    </a:lnTo>
                    <a:lnTo>
                      <a:pt x="57" y="186"/>
                    </a:lnTo>
                    <a:lnTo>
                      <a:pt x="64" y="179"/>
                    </a:lnTo>
                    <a:lnTo>
                      <a:pt x="72" y="174"/>
                    </a:lnTo>
                    <a:lnTo>
                      <a:pt x="80" y="167"/>
                    </a:lnTo>
                    <a:lnTo>
                      <a:pt x="87" y="161"/>
                    </a:lnTo>
                    <a:lnTo>
                      <a:pt x="95" y="154"/>
                    </a:lnTo>
                    <a:lnTo>
                      <a:pt x="103" y="148"/>
                    </a:lnTo>
                    <a:lnTo>
                      <a:pt x="110" y="141"/>
                    </a:lnTo>
                    <a:lnTo>
                      <a:pt x="118" y="136"/>
                    </a:lnTo>
                    <a:lnTo>
                      <a:pt x="126" y="129"/>
                    </a:lnTo>
                    <a:lnTo>
                      <a:pt x="133" y="123"/>
                    </a:lnTo>
                    <a:lnTo>
                      <a:pt x="141" y="117"/>
                    </a:lnTo>
                    <a:lnTo>
                      <a:pt x="150" y="112"/>
                    </a:lnTo>
                    <a:lnTo>
                      <a:pt x="158" y="105"/>
                    </a:lnTo>
                    <a:lnTo>
                      <a:pt x="164" y="99"/>
                    </a:lnTo>
                    <a:lnTo>
                      <a:pt x="173" y="93"/>
                    </a:lnTo>
                    <a:lnTo>
                      <a:pt x="181" y="87"/>
                    </a:lnTo>
                    <a:lnTo>
                      <a:pt x="189" y="80"/>
                    </a:lnTo>
                    <a:lnTo>
                      <a:pt x="197" y="75"/>
                    </a:lnTo>
                    <a:lnTo>
                      <a:pt x="205" y="69"/>
                    </a:lnTo>
                    <a:lnTo>
                      <a:pt x="212" y="63"/>
                    </a:lnTo>
                    <a:lnTo>
                      <a:pt x="220" y="57"/>
                    </a:lnTo>
                    <a:lnTo>
                      <a:pt x="228" y="52"/>
                    </a:lnTo>
                    <a:lnTo>
                      <a:pt x="236" y="46"/>
                    </a:lnTo>
                    <a:lnTo>
                      <a:pt x="244" y="39"/>
                    </a:lnTo>
                    <a:lnTo>
                      <a:pt x="253" y="33"/>
                    </a:lnTo>
                    <a:lnTo>
                      <a:pt x="261" y="27"/>
                    </a:lnTo>
                    <a:lnTo>
                      <a:pt x="269" y="22"/>
                    </a:lnTo>
                    <a:lnTo>
                      <a:pt x="277" y="16"/>
                    </a:lnTo>
                    <a:lnTo>
                      <a:pt x="279" y="15"/>
                    </a:lnTo>
                    <a:lnTo>
                      <a:pt x="279" y="14"/>
                    </a:lnTo>
                    <a:lnTo>
                      <a:pt x="279" y="13"/>
                    </a:lnTo>
                    <a:lnTo>
                      <a:pt x="277" y="11"/>
                    </a:lnTo>
                    <a:lnTo>
                      <a:pt x="276" y="10"/>
                    </a:lnTo>
                    <a:lnTo>
                      <a:pt x="275" y="10"/>
                    </a:lnTo>
                    <a:lnTo>
                      <a:pt x="274" y="9"/>
                    </a:lnTo>
                    <a:lnTo>
                      <a:pt x="273" y="9"/>
                    </a:lnTo>
                    <a:lnTo>
                      <a:pt x="272" y="9"/>
                    </a:lnTo>
                    <a:lnTo>
                      <a:pt x="270" y="9"/>
                    </a:lnTo>
                    <a:lnTo>
                      <a:pt x="270" y="8"/>
                    </a:lnTo>
                    <a:lnTo>
                      <a:pt x="269" y="8"/>
                    </a:lnTo>
                    <a:lnTo>
                      <a:pt x="268" y="8"/>
                    </a:lnTo>
                    <a:lnTo>
                      <a:pt x="267" y="8"/>
                    </a:lnTo>
                    <a:lnTo>
                      <a:pt x="266" y="8"/>
                    </a:lnTo>
                    <a:lnTo>
                      <a:pt x="266" y="7"/>
                    </a:lnTo>
                    <a:lnTo>
                      <a:pt x="265" y="7"/>
                    </a:lnTo>
                    <a:lnTo>
                      <a:pt x="264" y="7"/>
                    </a:lnTo>
                    <a:lnTo>
                      <a:pt x="254" y="13"/>
                    </a:lnTo>
                    <a:lnTo>
                      <a:pt x="246" y="18"/>
                    </a:lnTo>
                    <a:lnTo>
                      <a:pt x="237" y="24"/>
                    </a:lnTo>
                    <a:lnTo>
                      <a:pt x="229" y="30"/>
                    </a:lnTo>
                    <a:lnTo>
                      <a:pt x="221" y="37"/>
                    </a:lnTo>
                    <a:lnTo>
                      <a:pt x="212" y="42"/>
                    </a:lnTo>
                    <a:lnTo>
                      <a:pt x="204" y="48"/>
                    </a:lnTo>
                    <a:lnTo>
                      <a:pt x="196" y="54"/>
                    </a:lnTo>
                    <a:lnTo>
                      <a:pt x="186" y="61"/>
                    </a:lnTo>
                    <a:lnTo>
                      <a:pt x="178" y="67"/>
                    </a:lnTo>
                    <a:lnTo>
                      <a:pt x="170" y="72"/>
                    </a:lnTo>
                    <a:lnTo>
                      <a:pt x="161" y="79"/>
                    </a:lnTo>
                    <a:lnTo>
                      <a:pt x="153" y="85"/>
                    </a:lnTo>
                    <a:lnTo>
                      <a:pt x="145" y="91"/>
                    </a:lnTo>
                    <a:lnTo>
                      <a:pt x="137" y="98"/>
                    </a:lnTo>
                    <a:lnTo>
                      <a:pt x="129" y="103"/>
                    </a:lnTo>
                    <a:lnTo>
                      <a:pt x="121" y="110"/>
                    </a:lnTo>
                    <a:lnTo>
                      <a:pt x="111" y="117"/>
                    </a:lnTo>
                    <a:lnTo>
                      <a:pt x="103" y="123"/>
                    </a:lnTo>
                    <a:lnTo>
                      <a:pt x="95" y="130"/>
                    </a:lnTo>
                    <a:lnTo>
                      <a:pt x="87" y="137"/>
                    </a:lnTo>
                    <a:lnTo>
                      <a:pt x="79" y="143"/>
                    </a:lnTo>
                    <a:lnTo>
                      <a:pt x="71" y="150"/>
                    </a:lnTo>
                    <a:lnTo>
                      <a:pt x="63" y="156"/>
                    </a:lnTo>
                    <a:lnTo>
                      <a:pt x="55" y="163"/>
                    </a:lnTo>
                    <a:lnTo>
                      <a:pt x="47" y="169"/>
                    </a:lnTo>
                    <a:lnTo>
                      <a:pt x="39" y="176"/>
                    </a:lnTo>
                    <a:lnTo>
                      <a:pt x="31" y="183"/>
                    </a:lnTo>
                    <a:lnTo>
                      <a:pt x="23" y="190"/>
                    </a:lnTo>
                    <a:lnTo>
                      <a:pt x="15" y="197"/>
                    </a:lnTo>
                    <a:lnTo>
                      <a:pt x="7" y="204"/>
                    </a:lnTo>
                    <a:lnTo>
                      <a:pt x="0" y="211"/>
                    </a:lnTo>
                    <a:close/>
                    <a:moveTo>
                      <a:pt x="1408" y="202"/>
                    </a:moveTo>
                    <a:lnTo>
                      <a:pt x="1408" y="204"/>
                    </a:lnTo>
                    <a:lnTo>
                      <a:pt x="1408" y="205"/>
                    </a:lnTo>
                    <a:lnTo>
                      <a:pt x="1408" y="206"/>
                    </a:lnTo>
                    <a:lnTo>
                      <a:pt x="1408" y="207"/>
                    </a:lnTo>
                    <a:lnTo>
                      <a:pt x="1406" y="208"/>
                    </a:lnTo>
                    <a:lnTo>
                      <a:pt x="1406" y="209"/>
                    </a:lnTo>
                    <a:lnTo>
                      <a:pt x="1405" y="209"/>
                    </a:lnTo>
                    <a:lnTo>
                      <a:pt x="1404" y="211"/>
                    </a:lnTo>
                    <a:lnTo>
                      <a:pt x="1404" y="212"/>
                    </a:lnTo>
                    <a:lnTo>
                      <a:pt x="1403" y="213"/>
                    </a:lnTo>
                    <a:lnTo>
                      <a:pt x="1402" y="214"/>
                    </a:lnTo>
                    <a:lnTo>
                      <a:pt x="1401" y="215"/>
                    </a:lnTo>
                    <a:lnTo>
                      <a:pt x="1400" y="216"/>
                    </a:lnTo>
                    <a:lnTo>
                      <a:pt x="1397" y="217"/>
                    </a:lnTo>
                    <a:lnTo>
                      <a:pt x="1396" y="217"/>
                    </a:lnTo>
                    <a:lnTo>
                      <a:pt x="1395" y="219"/>
                    </a:lnTo>
                    <a:lnTo>
                      <a:pt x="1394" y="220"/>
                    </a:lnTo>
                    <a:lnTo>
                      <a:pt x="1391" y="220"/>
                    </a:lnTo>
                    <a:lnTo>
                      <a:pt x="1390" y="221"/>
                    </a:lnTo>
                    <a:lnTo>
                      <a:pt x="1389" y="221"/>
                    </a:lnTo>
                    <a:lnTo>
                      <a:pt x="1387" y="222"/>
                    </a:lnTo>
                    <a:lnTo>
                      <a:pt x="1386" y="222"/>
                    </a:lnTo>
                    <a:lnTo>
                      <a:pt x="1383" y="222"/>
                    </a:lnTo>
                    <a:lnTo>
                      <a:pt x="1382" y="222"/>
                    </a:lnTo>
                    <a:lnTo>
                      <a:pt x="1380" y="222"/>
                    </a:lnTo>
                    <a:lnTo>
                      <a:pt x="1379" y="222"/>
                    </a:lnTo>
                    <a:lnTo>
                      <a:pt x="1376" y="222"/>
                    </a:lnTo>
                    <a:lnTo>
                      <a:pt x="1375" y="222"/>
                    </a:lnTo>
                    <a:lnTo>
                      <a:pt x="1374" y="221"/>
                    </a:lnTo>
                    <a:lnTo>
                      <a:pt x="1372" y="221"/>
                    </a:lnTo>
                    <a:lnTo>
                      <a:pt x="1371" y="220"/>
                    </a:lnTo>
                    <a:lnTo>
                      <a:pt x="1370" y="219"/>
                    </a:lnTo>
                    <a:lnTo>
                      <a:pt x="1360" y="212"/>
                    </a:lnTo>
                    <a:lnTo>
                      <a:pt x="1351" y="205"/>
                    </a:lnTo>
                    <a:lnTo>
                      <a:pt x="1342" y="198"/>
                    </a:lnTo>
                    <a:lnTo>
                      <a:pt x="1333" y="192"/>
                    </a:lnTo>
                    <a:lnTo>
                      <a:pt x="1325" y="185"/>
                    </a:lnTo>
                    <a:lnTo>
                      <a:pt x="1315" y="178"/>
                    </a:lnTo>
                    <a:lnTo>
                      <a:pt x="1306" y="171"/>
                    </a:lnTo>
                    <a:lnTo>
                      <a:pt x="1297" y="165"/>
                    </a:lnTo>
                    <a:lnTo>
                      <a:pt x="1288" y="159"/>
                    </a:lnTo>
                    <a:lnTo>
                      <a:pt x="1279" y="152"/>
                    </a:lnTo>
                    <a:lnTo>
                      <a:pt x="1269" y="145"/>
                    </a:lnTo>
                    <a:lnTo>
                      <a:pt x="1260" y="139"/>
                    </a:lnTo>
                    <a:lnTo>
                      <a:pt x="1251" y="132"/>
                    </a:lnTo>
                    <a:lnTo>
                      <a:pt x="1242" y="127"/>
                    </a:lnTo>
                    <a:lnTo>
                      <a:pt x="1232" y="120"/>
                    </a:lnTo>
                    <a:lnTo>
                      <a:pt x="1223" y="114"/>
                    </a:lnTo>
                    <a:lnTo>
                      <a:pt x="1214" y="107"/>
                    </a:lnTo>
                    <a:lnTo>
                      <a:pt x="1204" y="101"/>
                    </a:lnTo>
                    <a:lnTo>
                      <a:pt x="1194" y="94"/>
                    </a:lnTo>
                    <a:lnTo>
                      <a:pt x="1185" y="89"/>
                    </a:lnTo>
                    <a:lnTo>
                      <a:pt x="1176" y="82"/>
                    </a:lnTo>
                    <a:lnTo>
                      <a:pt x="1167" y="76"/>
                    </a:lnTo>
                    <a:lnTo>
                      <a:pt x="1158" y="70"/>
                    </a:lnTo>
                    <a:lnTo>
                      <a:pt x="1147" y="63"/>
                    </a:lnTo>
                    <a:lnTo>
                      <a:pt x="1138" y="57"/>
                    </a:lnTo>
                    <a:lnTo>
                      <a:pt x="1129" y="52"/>
                    </a:lnTo>
                    <a:lnTo>
                      <a:pt x="1120" y="46"/>
                    </a:lnTo>
                    <a:lnTo>
                      <a:pt x="1109" y="39"/>
                    </a:lnTo>
                    <a:lnTo>
                      <a:pt x="1100" y="33"/>
                    </a:lnTo>
                    <a:lnTo>
                      <a:pt x="1091" y="27"/>
                    </a:lnTo>
                    <a:lnTo>
                      <a:pt x="1082" y="21"/>
                    </a:lnTo>
                    <a:lnTo>
                      <a:pt x="1071" y="15"/>
                    </a:lnTo>
                    <a:lnTo>
                      <a:pt x="1070" y="14"/>
                    </a:lnTo>
                    <a:lnTo>
                      <a:pt x="1069" y="14"/>
                    </a:lnTo>
                    <a:lnTo>
                      <a:pt x="1069" y="13"/>
                    </a:lnTo>
                    <a:lnTo>
                      <a:pt x="1068" y="11"/>
                    </a:lnTo>
                    <a:lnTo>
                      <a:pt x="1067" y="10"/>
                    </a:lnTo>
                    <a:lnTo>
                      <a:pt x="1067" y="9"/>
                    </a:lnTo>
                    <a:lnTo>
                      <a:pt x="1065" y="8"/>
                    </a:lnTo>
                    <a:lnTo>
                      <a:pt x="1065" y="7"/>
                    </a:lnTo>
                    <a:lnTo>
                      <a:pt x="1065" y="6"/>
                    </a:lnTo>
                    <a:lnTo>
                      <a:pt x="1067" y="4"/>
                    </a:lnTo>
                    <a:lnTo>
                      <a:pt x="1068" y="3"/>
                    </a:lnTo>
                    <a:lnTo>
                      <a:pt x="1069" y="3"/>
                    </a:lnTo>
                    <a:lnTo>
                      <a:pt x="1069" y="2"/>
                    </a:lnTo>
                    <a:lnTo>
                      <a:pt x="1070" y="2"/>
                    </a:lnTo>
                    <a:lnTo>
                      <a:pt x="1071" y="2"/>
                    </a:lnTo>
                    <a:lnTo>
                      <a:pt x="1072" y="1"/>
                    </a:lnTo>
                    <a:lnTo>
                      <a:pt x="1073" y="1"/>
                    </a:lnTo>
                    <a:lnTo>
                      <a:pt x="1075" y="1"/>
                    </a:lnTo>
                    <a:lnTo>
                      <a:pt x="1076" y="1"/>
                    </a:lnTo>
                    <a:lnTo>
                      <a:pt x="1077" y="0"/>
                    </a:lnTo>
                    <a:lnTo>
                      <a:pt x="1078" y="0"/>
                    </a:lnTo>
                    <a:lnTo>
                      <a:pt x="1090" y="6"/>
                    </a:lnTo>
                    <a:lnTo>
                      <a:pt x="1100" y="11"/>
                    </a:lnTo>
                    <a:lnTo>
                      <a:pt x="1112" y="17"/>
                    </a:lnTo>
                    <a:lnTo>
                      <a:pt x="1122" y="23"/>
                    </a:lnTo>
                    <a:lnTo>
                      <a:pt x="1132" y="29"/>
                    </a:lnTo>
                    <a:lnTo>
                      <a:pt x="1143" y="34"/>
                    </a:lnTo>
                    <a:lnTo>
                      <a:pt x="1154" y="40"/>
                    </a:lnTo>
                    <a:lnTo>
                      <a:pt x="1165" y="46"/>
                    </a:lnTo>
                    <a:lnTo>
                      <a:pt x="1175" y="53"/>
                    </a:lnTo>
                    <a:lnTo>
                      <a:pt x="1185" y="59"/>
                    </a:lnTo>
                    <a:lnTo>
                      <a:pt x="1196" y="64"/>
                    </a:lnTo>
                    <a:lnTo>
                      <a:pt x="1206" y="71"/>
                    </a:lnTo>
                    <a:lnTo>
                      <a:pt x="1216" y="77"/>
                    </a:lnTo>
                    <a:lnTo>
                      <a:pt x="1227" y="83"/>
                    </a:lnTo>
                    <a:lnTo>
                      <a:pt x="1237" y="90"/>
                    </a:lnTo>
                    <a:lnTo>
                      <a:pt x="1247" y="95"/>
                    </a:lnTo>
                    <a:lnTo>
                      <a:pt x="1258" y="102"/>
                    </a:lnTo>
                    <a:lnTo>
                      <a:pt x="1267" y="108"/>
                    </a:lnTo>
                    <a:lnTo>
                      <a:pt x="1277" y="115"/>
                    </a:lnTo>
                    <a:lnTo>
                      <a:pt x="1288" y="121"/>
                    </a:lnTo>
                    <a:lnTo>
                      <a:pt x="1298" y="128"/>
                    </a:lnTo>
                    <a:lnTo>
                      <a:pt x="1309" y="135"/>
                    </a:lnTo>
                    <a:lnTo>
                      <a:pt x="1318" y="141"/>
                    </a:lnTo>
                    <a:lnTo>
                      <a:pt x="1328" y="147"/>
                    </a:lnTo>
                    <a:lnTo>
                      <a:pt x="1338" y="154"/>
                    </a:lnTo>
                    <a:lnTo>
                      <a:pt x="1348" y="161"/>
                    </a:lnTo>
                    <a:lnTo>
                      <a:pt x="1358" y="168"/>
                    </a:lnTo>
                    <a:lnTo>
                      <a:pt x="1368" y="175"/>
                    </a:lnTo>
                    <a:lnTo>
                      <a:pt x="1378" y="182"/>
                    </a:lnTo>
                    <a:lnTo>
                      <a:pt x="1388" y="189"/>
                    </a:lnTo>
                    <a:lnTo>
                      <a:pt x="1398" y="196"/>
                    </a:lnTo>
                    <a:lnTo>
                      <a:pt x="1408" y="202"/>
                    </a:lnTo>
                    <a:close/>
                  </a:path>
                </a:pathLst>
              </a:custGeom>
              <a:solidFill>
                <a:srgbClr val="000000"/>
              </a:solidFill>
              <a:ln w="9525">
                <a:noFill/>
                <a:round/>
                <a:headEnd/>
                <a:tailEnd/>
              </a:ln>
            </p:spPr>
            <p:txBody>
              <a:bodyPr/>
              <a:lstStyle/>
              <a:p>
                <a:endParaRPr lang="en-GB"/>
              </a:p>
            </p:txBody>
          </p:sp>
          <p:sp>
            <p:nvSpPr>
              <p:cNvPr id="671" name="Freeform 584"/>
              <p:cNvSpPr>
                <a:spLocks/>
              </p:cNvSpPr>
              <p:nvPr/>
            </p:nvSpPr>
            <p:spPr bwMode="auto">
              <a:xfrm>
                <a:off x="3239" y="1894"/>
                <a:ext cx="139" cy="105"/>
              </a:xfrm>
              <a:custGeom>
                <a:avLst/>
                <a:gdLst>
                  <a:gd name="T0" fmla="*/ 0 w 279"/>
                  <a:gd name="T1" fmla="*/ 52 h 209"/>
                  <a:gd name="T2" fmla="*/ 0 w 279"/>
                  <a:gd name="T3" fmla="*/ 52 h 209"/>
                  <a:gd name="T4" fmla="*/ 0 w 279"/>
                  <a:gd name="T5" fmla="*/ 52 h 209"/>
                  <a:gd name="T6" fmla="*/ 1 w 279"/>
                  <a:gd name="T7" fmla="*/ 52 h 209"/>
                  <a:gd name="T8" fmla="*/ 1 w 279"/>
                  <a:gd name="T9" fmla="*/ 52 h 209"/>
                  <a:gd name="T10" fmla="*/ 2 w 279"/>
                  <a:gd name="T11" fmla="*/ 52 h 209"/>
                  <a:gd name="T12" fmla="*/ 2 w 279"/>
                  <a:gd name="T13" fmla="*/ 53 h 209"/>
                  <a:gd name="T14" fmla="*/ 3 w 279"/>
                  <a:gd name="T15" fmla="*/ 53 h 209"/>
                  <a:gd name="T16" fmla="*/ 4 w 279"/>
                  <a:gd name="T17" fmla="*/ 53 h 209"/>
                  <a:gd name="T18" fmla="*/ 4 w 279"/>
                  <a:gd name="T19" fmla="*/ 53 h 209"/>
                  <a:gd name="T20" fmla="*/ 5 w 279"/>
                  <a:gd name="T21" fmla="*/ 52 h 209"/>
                  <a:gd name="T22" fmla="*/ 5 w 279"/>
                  <a:gd name="T23" fmla="*/ 52 h 209"/>
                  <a:gd name="T24" fmla="*/ 6 w 279"/>
                  <a:gd name="T25" fmla="*/ 52 h 209"/>
                  <a:gd name="T26" fmla="*/ 8 w 279"/>
                  <a:gd name="T27" fmla="*/ 50 h 209"/>
                  <a:gd name="T28" fmla="*/ 12 w 279"/>
                  <a:gd name="T29" fmla="*/ 47 h 209"/>
                  <a:gd name="T30" fmla="*/ 16 w 279"/>
                  <a:gd name="T31" fmla="*/ 43 h 209"/>
                  <a:gd name="T32" fmla="*/ 20 w 279"/>
                  <a:gd name="T33" fmla="*/ 40 h 209"/>
                  <a:gd name="T34" fmla="*/ 23 w 279"/>
                  <a:gd name="T35" fmla="*/ 37 h 209"/>
                  <a:gd name="T36" fmla="*/ 27 w 279"/>
                  <a:gd name="T37" fmla="*/ 34 h 209"/>
                  <a:gd name="T38" fmla="*/ 31 w 279"/>
                  <a:gd name="T39" fmla="*/ 31 h 209"/>
                  <a:gd name="T40" fmla="*/ 35 w 279"/>
                  <a:gd name="T41" fmla="*/ 28 h 209"/>
                  <a:gd name="T42" fmla="*/ 39 w 279"/>
                  <a:gd name="T43" fmla="*/ 25 h 209"/>
                  <a:gd name="T44" fmla="*/ 43 w 279"/>
                  <a:gd name="T45" fmla="*/ 22 h 209"/>
                  <a:gd name="T46" fmla="*/ 47 w 279"/>
                  <a:gd name="T47" fmla="*/ 19 h 209"/>
                  <a:gd name="T48" fmla="*/ 51 w 279"/>
                  <a:gd name="T49" fmla="*/ 16 h 209"/>
                  <a:gd name="T50" fmla="*/ 55 w 279"/>
                  <a:gd name="T51" fmla="*/ 13 h 209"/>
                  <a:gd name="T52" fmla="*/ 59 w 279"/>
                  <a:gd name="T53" fmla="*/ 10 h 209"/>
                  <a:gd name="T54" fmla="*/ 63 w 279"/>
                  <a:gd name="T55" fmla="*/ 7 h 209"/>
                  <a:gd name="T56" fmla="*/ 67 w 279"/>
                  <a:gd name="T57" fmla="*/ 4 h 209"/>
                  <a:gd name="T58" fmla="*/ 69 w 279"/>
                  <a:gd name="T59" fmla="*/ 2 h 209"/>
                  <a:gd name="T60" fmla="*/ 69 w 279"/>
                  <a:gd name="T61" fmla="*/ 2 h 209"/>
                  <a:gd name="T62" fmla="*/ 69 w 279"/>
                  <a:gd name="T63" fmla="*/ 1 h 209"/>
                  <a:gd name="T64" fmla="*/ 68 w 279"/>
                  <a:gd name="T65" fmla="*/ 1 h 209"/>
                  <a:gd name="T66" fmla="*/ 68 w 279"/>
                  <a:gd name="T67" fmla="*/ 1 h 209"/>
                  <a:gd name="T68" fmla="*/ 67 w 279"/>
                  <a:gd name="T69" fmla="*/ 1 h 209"/>
                  <a:gd name="T70" fmla="*/ 67 w 279"/>
                  <a:gd name="T71" fmla="*/ 1 h 209"/>
                  <a:gd name="T72" fmla="*/ 66 w 279"/>
                  <a:gd name="T73" fmla="*/ 1 h 209"/>
                  <a:gd name="T74" fmla="*/ 66 w 279"/>
                  <a:gd name="T75" fmla="*/ 0 h 209"/>
                  <a:gd name="T76" fmla="*/ 63 w 279"/>
                  <a:gd name="T77" fmla="*/ 2 h 209"/>
                  <a:gd name="T78" fmla="*/ 59 w 279"/>
                  <a:gd name="T79" fmla="*/ 5 h 209"/>
                  <a:gd name="T80" fmla="*/ 55 w 279"/>
                  <a:gd name="T81" fmla="*/ 8 h 209"/>
                  <a:gd name="T82" fmla="*/ 51 w 279"/>
                  <a:gd name="T83" fmla="*/ 11 h 209"/>
                  <a:gd name="T84" fmla="*/ 46 w 279"/>
                  <a:gd name="T85" fmla="*/ 14 h 209"/>
                  <a:gd name="T86" fmla="*/ 42 w 279"/>
                  <a:gd name="T87" fmla="*/ 17 h 209"/>
                  <a:gd name="T88" fmla="*/ 38 w 279"/>
                  <a:gd name="T89" fmla="*/ 20 h 209"/>
                  <a:gd name="T90" fmla="*/ 34 w 279"/>
                  <a:gd name="T91" fmla="*/ 23 h 209"/>
                  <a:gd name="T92" fmla="*/ 30 w 279"/>
                  <a:gd name="T93" fmla="*/ 26 h 209"/>
                  <a:gd name="T94" fmla="*/ 25 w 279"/>
                  <a:gd name="T95" fmla="*/ 29 h 209"/>
                  <a:gd name="T96" fmla="*/ 21 w 279"/>
                  <a:gd name="T97" fmla="*/ 33 h 209"/>
                  <a:gd name="T98" fmla="*/ 17 w 279"/>
                  <a:gd name="T99" fmla="*/ 36 h 209"/>
                  <a:gd name="T100" fmla="*/ 13 w 279"/>
                  <a:gd name="T101" fmla="*/ 39 h 209"/>
                  <a:gd name="T102" fmla="*/ 9 w 279"/>
                  <a:gd name="T103" fmla="*/ 43 h 209"/>
                  <a:gd name="T104" fmla="*/ 5 w 279"/>
                  <a:gd name="T105" fmla="*/ 46 h 209"/>
                  <a:gd name="T106" fmla="*/ 1 w 279"/>
                  <a:gd name="T107" fmla="*/ 50 h 2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79"/>
                  <a:gd name="T163" fmla="*/ 0 h 209"/>
                  <a:gd name="T164" fmla="*/ 279 w 279"/>
                  <a:gd name="T165" fmla="*/ 209 h 2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79" h="209">
                    <a:moveTo>
                      <a:pt x="0" y="204"/>
                    </a:moveTo>
                    <a:lnTo>
                      <a:pt x="0" y="205"/>
                    </a:lnTo>
                    <a:lnTo>
                      <a:pt x="1" y="205"/>
                    </a:lnTo>
                    <a:lnTo>
                      <a:pt x="1" y="206"/>
                    </a:lnTo>
                    <a:lnTo>
                      <a:pt x="2" y="206"/>
                    </a:lnTo>
                    <a:lnTo>
                      <a:pt x="3" y="206"/>
                    </a:lnTo>
                    <a:lnTo>
                      <a:pt x="3" y="207"/>
                    </a:lnTo>
                    <a:lnTo>
                      <a:pt x="4" y="207"/>
                    </a:lnTo>
                    <a:lnTo>
                      <a:pt x="5" y="207"/>
                    </a:lnTo>
                    <a:lnTo>
                      <a:pt x="7" y="208"/>
                    </a:lnTo>
                    <a:lnTo>
                      <a:pt x="8" y="208"/>
                    </a:lnTo>
                    <a:lnTo>
                      <a:pt x="9" y="208"/>
                    </a:lnTo>
                    <a:lnTo>
                      <a:pt x="10" y="209"/>
                    </a:lnTo>
                    <a:lnTo>
                      <a:pt x="11" y="209"/>
                    </a:lnTo>
                    <a:lnTo>
                      <a:pt x="12" y="209"/>
                    </a:lnTo>
                    <a:lnTo>
                      <a:pt x="14" y="209"/>
                    </a:lnTo>
                    <a:lnTo>
                      <a:pt x="15" y="209"/>
                    </a:lnTo>
                    <a:lnTo>
                      <a:pt x="16" y="209"/>
                    </a:lnTo>
                    <a:lnTo>
                      <a:pt x="17" y="209"/>
                    </a:lnTo>
                    <a:lnTo>
                      <a:pt x="18" y="209"/>
                    </a:lnTo>
                    <a:lnTo>
                      <a:pt x="19" y="208"/>
                    </a:lnTo>
                    <a:lnTo>
                      <a:pt x="20" y="208"/>
                    </a:lnTo>
                    <a:lnTo>
                      <a:pt x="22" y="208"/>
                    </a:lnTo>
                    <a:lnTo>
                      <a:pt x="23" y="208"/>
                    </a:lnTo>
                    <a:lnTo>
                      <a:pt x="24" y="207"/>
                    </a:lnTo>
                    <a:lnTo>
                      <a:pt x="25" y="206"/>
                    </a:lnTo>
                    <a:lnTo>
                      <a:pt x="26" y="206"/>
                    </a:lnTo>
                    <a:lnTo>
                      <a:pt x="34" y="199"/>
                    </a:lnTo>
                    <a:lnTo>
                      <a:pt x="42" y="192"/>
                    </a:lnTo>
                    <a:lnTo>
                      <a:pt x="49" y="186"/>
                    </a:lnTo>
                    <a:lnTo>
                      <a:pt x="57" y="179"/>
                    </a:lnTo>
                    <a:lnTo>
                      <a:pt x="64" y="172"/>
                    </a:lnTo>
                    <a:lnTo>
                      <a:pt x="72" y="167"/>
                    </a:lnTo>
                    <a:lnTo>
                      <a:pt x="80" y="160"/>
                    </a:lnTo>
                    <a:lnTo>
                      <a:pt x="87" y="154"/>
                    </a:lnTo>
                    <a:lnTo>
                      <a:pt x="95" y="147"/>
                    </a:lnTo>
                    <a:lnTo>
                      <a:pt x="103" y="141"/>
                    </a:lnTo>
                    <a:lnTo>
                      <a:pt x="110" y="134"/>
                    </a:lnTo>
                    <a:lnTo>
                      <a:pt x="118" y="129"/>
                    </a:lnTo>
                    <a:lnTo>
                      <a:pt x="126" y="122"/>
                    </a:lnTo>
                    <a:lnTo>
                      <a:pt x="133" y="116"/>
                    </a:lnTo>
                    <a:lnTo>
                      <a:pt x="141" y="110"/>
                    </a:lnTo>
                    <a:lnTo>
                      <a:pt x="150" y="105"/>
                    </a:lnTo>
                    <a:lnTo>
                      <a:pt x="158" y="98"/>
                    </a:lnTo>
                    <a:lnTo>
                      <a:pt x="164" y="92"/>
                    </a:lnTo>
                    <a:lnTo>
                      <a:pt x="173" y="86"/>
                    </a:lnTo>
                    <a:lnTo>
                      <a:pt x="181" y="80"/>
                    </a:lnTo>
                    <a:lnTo>
                      <a:pt x="189" y="73"/>
                    </a:lnTo>
                    <a:lnTo>
                      <a:pt x="197" y="68"/>
                    </a:lnTo>
                    <a:lnTo>
                      <a:pt x="205" y="62"/>
                    </a:lnTo>
                    <a:lnTo>
                      <a:pt x="212" y="56"/>
                    </a:lnTo>
                    <a:lnTo>
                      <a:pt x="220" y="50"/>
                    </a:lnTo>
                    <a:lnTo>
                      <a:pt x="228" y="45"/>
                    </a:lnTo>
                    <a:lnTo>
                      <a:pt x="236" y="39"/>
                    </a:lnTo>
                    <a:lnTo>
                      <a:pt x="244" y="32"/>
                    </a:lnTo>
                    <a:lnTo>
                      <a:pt x="253" y="26"/>
                    </a:lnTo>
                    <a:lnTo>
                      <a:pt x="261" y="20"/>
                    </a:lnTo>
                    <a:lnTo>
                      <a:pt x="269" y="15"/>
                    </a:lnTo>
                    <a:lnTo>
                      <a:pt x="277" y="9"/>
                    </a:lnTo>
                    <a:lnTo>
                      <a:pt x="279" y="8"/>
                    </a:lnTo>
                    <a:lnTo>
                      <a:pt x="279" y="7"/>
                    </a:lnTo>
                    <a:lnTo>
                      <a:pt x="279" y="6"/>
                    </a:lnTo>
                    <a:lnTo>
                      <a:pt x="277" y="4"/>
                    </a:lnTo>
                    <a:lnTo>
                      <a:pt x="276" y="3"/>
                    </a:lnTo>
                    <a:lnTo>
                      <a:pt x="275" y="3"/>
                    </a:lnTo>
                    <a:lnTo>
                      <a:pt x="274" y="2"/>
                    </a:lnTo>
                    <a:lnTo>
                      <a:pt x="273" y="2"/>
                    </a:lnTo>
                    <a:lnTo>
                      <a:pt x="272" y="2"/>
                    </a:lnTo>
                    <a:lnTo>
                      <a:pt x="270" y="2"/>
                    </a:lnTo>
                    <a:lnTo>
                      <a:pt x="270" y="1"/>
                    </a:lnTo>
                    <a:lnTo>
                      <a:pt x="269" y="1"/>
                    </a:lnTo>
                    <a:lnTo>
                      <a:pt x="268" y="1"/>
                    </a:lnTo>
                    <a:lnTo>
                      <a:pt x="267" y="1"/>
                    </a:lnTo>
                    <a:lnTo>
                      <a:pt x="266" y="1"/>
                    </a:lnTo>
                    <a:lnTo>
                      <a:pt x="266" y="0"/>
                    </a:lnTo>
                    <a:lnTo>
                      <a:pt x="265" y="0"/>
                    </a:lnTo>
                    <a:lnTo>
                      <a:pt x="264" y="0"/>
                    </a:lnTo>
                    <a:lnTo>
                      <a:pt x="254" y="6"/>
                    </a:lnTo>
                    <a:lnTo>
                      <a:pt x="246" y="11"/>
                    </a:lnTo>
                    <a:lnTo>
                      <a:pt x="237" y="17"/>
                    </a:lnTo>
                    <a:lnTo>
                      <a:pt x="229" y="23"/>
                    </a:lnTo>
                    <a:lnTo>
                      <a:pt x="221" y="30"/>
                    </a:lnTo>
                    <a:lnTo>
                      <a:pt x="212" y="35"/>
                    </a:lnTo>
                    <a:lnTo>
                      <a:pt x="204" y="41"/>
                    </a:lnTo>
                    <a:lnTo>
                      <a:pt x="196" y="47"/>
                    </a:lnTo>
                    <a:lnTo>
                      <a:pt x="186" y="54"/>
                    </a:lnTo>
                    <a:lnTo>
                      <a:pt x="178" y="60"/>
                    </a:lnTo>
                    <a:lnTo>
                      <a:pt x="170" y="65"/>
                    </a:lnTo>
                    <a:lnTo>
                      <a:pt x="161" y="72"/>
                    </a:lnTo>
                    <a:lnTo>
                      <a:pt x="153" y="78"/>
                    </a:lnTo>
                    <a:lnTo>
                      <a:pt x="145" y="84"/>
                    </a:lnTo>
                    <a:lnTo>
                      <a:pt x="137" y="91"/>
                    </a:lnTo>
                    <a:lnTo>
                      <a:pt x="129" y="96"/>
                    </a:lnTo>
                    <a:lnTo>
                      <a:pt x="121" y="103"/>
                    </a:lnTo>
                    <a:lnTo>
                      <a:pt x="111" y="110"/>
                    </a:lnTo>
                    <a:lnTo>
                      <a:pt x="103" y="116"/>
                    </a:lnTo>
                    <a:lnTo>
                      <a:pt x="95" y="123"/>
                    </a:lnTo>
                    <a:lnTo>
                      <a:pt x="87" y="130"/>
                    </a:lnTo>
                    <a:lnTo>
                      <a:pt x="79" y="136"/>
                    </a:lnTo>
                    <a:lnTo>
                      <a:pt x="71" y="143"/>
                    </a:lnTo>
                    <a:lnTo>
                      <a:pt x="63" y="149"/>
                    </a:lnTo>
                    <a:lnTo>
                      <a:pt x="55" y="156"/>
                    </a:lnTo>
                    <a:lnTo>
                      <a:pt x="47" y="162"/>
                    </a:lnTo>
                    <a:lnTo>
                      <a:pt x="39" y="169"/>
                    </a:lnTo>
                    <a:lnTo>
                      <a:pt x="31" y="176"/>
                    </a:lnTo>
                    <a:lnTo>
                      <a:pt x="23" y="183"/>
                    </a:lnTo>
                    <a:lnTo>
                      <a:pt x="15" y="190"/>
                    </a:lnTo>
                    <a:lnTo>
                      <a:pt x="7" y="197"/>
                    </a:lnTo>
                    <a:lnTo>
                      <a:pt x="0" y="204"/>
                    </a:lnTo>
                  </a:path>
                </a:pathLst>
              </a:custGeom>
              <a:noFill/>
              <a:ln w="0">
                <a:solidFill>
                  <a:srgbClr val="000000"/>
                </a:solidFill>
                <a:prstDash val="solid"/>
                <a:round/>
                <a:headEnd/>
                <a:tailEnd/>
              </a:ln>
            </p:spPr>
            <p:txBody>
              <a:bodyPr/>
              <a:lstStyle/>
              <a:p>
                <a:endParaRPr lang="en-GB"/>
              </a:p>
            </p:txBody>
          </p:sp>
          <p:sp>
            <p:nvSpPr>
              <p:cNvPr id="672" name="Freeform 585"/>
              <p:cNvSpPr>
                <a:spLocks/>
              </p:cNvSpPr>
              <p:nvPr/>
            </p:nvSpPr>
            <p:spPr bwMode="auto">
              <a:xfrm>
                <a:off x="3772" y="1890"/>
                <a:ext cx="171" cy="112"/>
              </a:xfrm>
              <a:custGeom>
                <a:avLst/>
                <a:gdLst>
                  <a:gd name="T0" fmla="*/ 85 w 343"/>
                  <a:gd name="T1" fmla="*/ 52 h 222"/>
                  <a:gd name="T2" fmla="*/ 85 w 343"/>
                  <a:gd name="T3" fmla="*/ 52 h 222"/>
                  <a:gd name="T4" fmla="*/ 85 w 343"/>
                  <a:gd name="T5" fmla="*/ 53 h 222"/>
                  <a:gd name="T6" fmla="*/ 85 w 343"/>
                  <a:gd name="T7" fmla="*/ 53 h 222"/>
                  <a:gd name="T8" fmla="*/ 84 w 343"/>
                  <a:gd name="T9" fmla="*/ 54 h 222"/>
                  <a:gd name="T10" fmla="*/ 84 w 343"/>
                  <a:gd name="T11" fmla="*/ 54 h 222"/>
                  <a:gd name="T12" fmla="*/ 83 w 343"/>
                  <a:gd name="T13" fmla="*/ 55 h 222"/>
                  <a:gd name="T14" fmla="*/ 82 w 343"/>
                  <a:gd name="T15" fmla="*/ 55 h 222"/>
                  <a:gd name="T16" fmla="*/ 82 w 343"/>
                  <a:gd name="T17" fmla="*/ 56 h 222"/>
                  <a:gd name="T18" fmla="*/ 81 w 343"/>
                  <a:gd name="T19" fmla="*/ 56 h 222"/>
                  <a:gd name="T20" fmla="*/ 80 w 343"/>
                  <a:gd name="T21" fmla="*/ 57 h 222"/>
                  <a:gd name="T22" fmla="*/ 79 w 343"/>
                  <a:gd name="T23" fmla="*/ 57 h 222"/>
                  <a:gd name="T24" fmla="*/ 78 w 343"/>
                  <a:gd name="T25" fmla="*/ 57 h 222"/>
                  <a:gd name="T26" fmla="*/ 77 w 343"/>
                  <a:gd name="T27" fmla="*/ 57 h 222"/>
                  <a:gd name="T28" fmla="*/ 77 w 343"/>
                  <a:gd name="T29" fmla="*/ 56 h 222"/>
                  <a:gd name="T30" fmla="*/ 76 w 343"/>
                  <a:gd name="T31" fmla="*/ 56 h 222"/>
                  <a:gd name="T32" fmla="*/ 73 w 343"/>
                  <a:gd name="T33" fmla="*/ 54 h 222"/>
                  <a:gd name="T34" fmla="*/ 69 w 343"/>
                  <a:gd name="T35" fmla="*/ 50 h 222"/>
                  <a:gd name="T36" fmla="*/ 65 w 343"/>
                  <a:gd name="T37" fmla="*/ 47 h 222"/>
                  <a:gd name="T38" fmla="*/ 60 w 343"/>
                  <a:gd name="T39" fmla="*/ 43 h 222"/>
                  <a:gd name="T40" fmla="*/ 55 w 343"/>
                  <a:gd name="T41" fmla="*/ 40 h 222"/>
                  <a:gd name="T42" fmla="*/ 51 w 343"/>
                  <a:gd name="T43" fmla="*/ 37 h 222"/>
                  <a:gd name="T44" fmla="*/ 46 w 343"/>
                  <a:gd name="T45" fmla="*/ 34 h 222"/>
                  <a:gd name="T46" fmla="*/ 41 w 343"/>
                  <a:gd name="T47" fmla="*/ 31 h 222"/>
                  <a:gd name="T48" fmla="*/ 37 w 343"/>
                  <a:gd name="T49" fmla="*/ 27 h 222"/>
                  <a:gd name="T50" fmla="*/ 32 w 343"/>
                  <a:gd name="T51" fmla="*/ 24 h 222"/>
                  <a:gd name="T52" fmla="*/ 27 w 343"/>
                  <a:gd name="T53" fmla="*/ 21 h 222"/>
                  <a:gd name="T54" fmla="*/ 23 w 343"/>
                  <a:gd name="T55" fmla="*/ 18 h 222"/>
                  <a:gd name="T56" fmla="*/ 18 w 343"/>
                  <a:gd name="T57" fmla="*/ 15 h 222"/>
                  <a:gd name="T58" fmla="*/ 13 w 343"/>
                  <a:gd name="T59" fmla="*/ 12 h 222"/>
                  <a:gd name="T60" fmla="*/ 8 w 343"/>
                  <a:gd name="T61" fmla="*/ 9 h 222"/>
                  <a:gd name="T62" fmla="*/ 4 w 343"/>
                  <a:gd name="T63" fmla="*/ 6 h 222"/>
                  <a:gd name="T64" fmla="*/ 1 w 343"/>
                  <a:gd name="T65" fmla="*/ 4 h 222"/>
                  <a:gd name="T66" fmla="*/ 1 w 343"/>
                  <a:gd name="T67" fmla="*/ 4 h 222"/>
                  <a:gd name="T68" fmla="*/ 0 w 343"/>
                  <a:gd name="T69" fmla="*/ 3 h 222"/>
                  <a:gd name="T70" fmla="*/ 0 w 343"/>
                  <a:gd name="T71" fmla="*/ 2 h 222"/>
                  <a:gd name="T72" fmla="*/ 0 w 343"/>
                  <a:gd name="T73" fmla="*/ 2 h 222"/>
                  <a:gd name="T74" fmla="*/ 0 w 343"/>
                  <a:gd name="T75" fmla="*/ 1 h 222"/>
                  <a:gd name="T76" fmla="*/ 1 w 343"/>
                  <a:gd name="T77" fmla="*/ 1 h 222"/>
                  <a:gd name="T78" fmla="*/ 1 w 343"/>
                  <a:gd name="T79" fmla="*/ 1 h 222"/>
                  <a:gd name="T80" fmla="*/ 2 w 343"/>
                  <a:gd name="T81" fmla="*/ 1 h 222"/>
                  <a:gd name="T82" fmla="*/ 2 w 343"/>
                  <a:gd name="T83" fmla="*/ 1 h 222"/>
                  <a:gd name="T84" fmla="*/ 3 w 343"/>
                  <a:gd name="T85" fmla="*/ 0 h 222"/>
                  <a:gd name="T86" fmla="*/ 8 w 343"/>
                  <a:gd name="T87" fmla="*/ 3 h 222"/>
                  <a:gd name="T88" fmla="*/ 14 w 343"/>
                  <a:gd name="T89" fmla="*/ 6 h 222"/>
                  <a:gd name="T90" fmla="*/ 19 w 343"/>
                  <a:gd name="T91" fmla="*/ 9 h 222"/>
                  <a:gd name="T92" fmla="*/ 25 w 343"/>
                  <a:gd name="T93" fmla="*/ 12 h 222"/>
                  <a:gd name="T94" fmla="*/ 30 w 343"/>
                  <a:gd name="T95" fmla="*/ 15 h 222"/>
                  <a:gd name="T96" fmla="*/ 35 w 343"/>
                  <a:gd name="T97" fmla="*/ 18 h 222"/>
                  <a:gd name="T98" fmla="*/ 40 w 343"/>
                  <a:gd name="T99" fmla="*/ 21 h 222"/>
                  <a:gd name="T100" fmla="*/ 45 w 343"/>
                  <a:gd name="T101" fmla="*/ 24 h 222"/>
                  <a:gd name="T102" fmla="*/ 50 w 343"/>
                  <a:gd name="T103" fmla="*/ 27 h 222"/>
                  <a:gd name="T104" fmla="*/ 55 w 343"/>
                  <a:gd name="T105" fmla="*/ 31 h 222"/>
                  <a:gd name="T106" fmla="*/ 61 w 343"/>
                  <a:gd name="T107" fmla="*/ 34 h 222"/>
                  <a:gd name="T108" fmla="*/ 65 w 343"/>
                  <a:gd name="T109" fmla="*/ 37 h 222"/>
                  <a:gd name="T110" fmla="*/ 70 w 343"/>
                  <a:gd name="T111" fmla="*/ 41 h 222"/>
                  <a:gd name="T112" fmla="*/ 75 w 343"/>
                  <a:gd name="T113" fmla="*/ 44 h 222"/>
                  <a:gd name="T114" fmla="*/ 80 w 343"/>
                  <a:gd name="T115" fmla="*/ 48 h 222"/>
                  <a:gd name="T116" fmla="*/ 85 w 343"/>
                  <a:gd name="T117" fmla="*/ 51 h 2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43"/>
                  <a:gd name="T178" fmla="*/ 0 h 222"/>
                  <a:gd name="T179" fmla="*/ 343 w 343"/>
                  <a:gd name="T180" fmla="*/ 222 h 22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43" h="222">
                    <a:moveTo>
                      <a:pt x="343" y="202"/>
                    </a:moveTo>
                    <a:lnTo>
                      <a:pt x="343" y="204"/>
                    </a:lnTo>
                    <a:lnTo>
                      <a:pt x="343" y="205"/>
                    </a:lnTo>
                    <a:lnTo>
                      <a:pt x="343" y="206"/>
                    </a:lnTo>
                    <a:lnTo>
                      <a:pt x="343" y="207"/>
                    </a:lnTo>
                    <a:lnTo>
                      <a:pt x="341" y="208"/>
                    </a:lnTo>
                    <a:lnTo>
                      <a:pt x="341" y="209"/>
                    </a:lnTo>
                    <a:lnTo>
                      <a:pt x="340" y="209"/>
                    </a:lnTo>
                    <a:lnTo>
                      <a:pt x="339" y="211"/>
                    </a:lnTo>
                    <a:lnTo>
                      <a:pt x="339" y="212"/>
                    </a:lnTo>
                    <a:lnTo>
                      <a:pt x="338" y="213"/>
                    </a:lnTo>
                    <a:lnTo>
                      <a:pt x="337" y="214"/>
                    </a:lnTo>
                    <a:lnTo>
                      <a:pt x="336" y="215"/>
                    </a:lnTo>
                    <a:lnTo>
                      <a:pt x="335" y="216"/>
                    </a:lnTo>
                    <a:lnTo>
                      <a:pt x="332" y="217"/>
                    </a:lnTo>
                    <a:lnTo>
                      <a:pt x="331" y="217"/>
                    </a:lnTo>
                    <a:lnTo>
                      <a:pt x="330" y="219"/>
                    </a:lnTo>
                    <a:lnTo>
                      <a:pt x="329" y="220"/>
                    </a:lnTo>
                    <a:lnTo>
                      <a:pt x="326" y="220"/>
                    </a:lnTo>
                    <a:lnTo>
                      <a:pt x="325" y="221"/>
                    </a:lnTo>
                    <a:lnTo>
                      <a:pt x="324" y="221"/>
                    </a:lnTo>
                    <a:lnTo>
                      <a:pt x="322" y="222"/>
                    </a:lnTo>
                    <a:lnTo>
                      <a:pt x="321" y="222"/>
                    </a:lnTo>
                    <a:lnTo>
                      <a:pt x="318" y="222"/>
                    </a:lnTo>
                    <a:lnTo>
                      <a:pt x="317" y="222"/>
                    </a:lnTo>
                    <a:lnTo>
                      <a:pt x="315" y="222"/>
                    </a:lnTo>
                    <a:lnTo>
                      <a:pt x="314" y="222"/>
                    </a:lnTo>
                    <a:lnTo>
                      <a:pt x="311" y="222"/>
                    </a:lnTo>
                    <a:lnTo>
                      <a:pt x="310" y="222"/>
                    </a:lnTo>
                    <a:lnTo>
                      <a:pt x="309" y="221"/>
                    </a:lnTo>
                    <a:lnTo>
                      <a:pt x="307" y="221"/>
                    </a:lnTo>
                    <a:lnTo>
                      <a:pt x="306" y="220"/>
                    </a:lnTo>
                    <a:lnTo>
                      <a:pt x="305" y="219"/>
                    </a:lnTo>
                    <a:lnTo>
                      <a:pt x="295" y="212"/>
                    </a:lnTo>
                    <a:lnTo>
                      <a:pt x="286" y="205"/>
                    </a:lnTo>
                    <a:lnTo>
                      <a:pt x="277" y="198"/>
                    </a:lnTo>
                    <a:lnTo>
                      <a:pt x="268" y="192"/>
                    </a:lnTo>
                    <a:lnTo>
                      <a:pt x="260" y="185"/>
                    </a:lnTo>
                    <a:lnTo>
                      <a:pt x="250" y="178"/>
                    </a:lnTo>
                    <a:lnTo>
                      <a:pt x="241" y="171"/>
                    </a:lnTo>
                    <a:lnTo>
                      <a:pt x="232" y="165"/>
                    </a:lnTo>
                    <a:lnTo>
                      <a:pt x="223" y="159"/>
                    </a:lnTo>
                    <a:lnTo>
                      <a:pt x="214" y="152"/>
                    </a:lnTo>
                    <a:lnTo>
                      <a:pt x="204" y="145"/>
                    </a:lnTo>
                    <a:lnTo>
                      <a:pt x="195" y="139"/>
                    </a:lnTo>
                    <a:lnTo>
                      <a:pt x="186" y="132"/>
                    </a:lnTo>
                    <a:lnTo>
                      <a:pt x="177" y="127"/>
                    </a:lnTo>
                    <a:lnTo>
                      <a:pt x="167" y="120"/>
                    </a:lnTo>
                    <a:lnTo>
                      <a:pt x="158" y="114"/>
                    </a:lnTo>
                    <a:lnTo>
                      <a:pt x="149" y="107"/>
                    </a:lnTo>
                    <a:lnTo>
                      <a:pt x="139" y="101"/>
                    </a:lnTo>
                    <a:lnTo>
                      <a:pt x="129" y="94"/>
                    </a:lnTo>
                    <a:lnTo>
                      <a:pt x="120" y="89"/>
                    </a:lnTo>
                    <a:lnTo>
                      <a:pt x="111" y="82"/>
                    </a:lnTo>
                    <a:lnTo>
                      <a:pt x="102" y="76"/>
                    </a:lnTo>
                    <a:lnTo>
                      <a:pt x="93" y="70"/>
                    </a:lnTo>
                    <a:lnTo>
                      <a:pt x="82" y="63"/>
                    </a:lnTo>
                    <a:lnTo>
                      <a:pt x="73" y="57"/>
                    </a:lnTo>
                    <a:lnTo>
                      <a:pt x="64" y="52"/>
                    </a:lnTo>
                    <a:lnTo>
                      <a:pt x="55" y="45"/>
                    </a:lnTo>
                    <a:lnTo>
                      <a:pt x="44" y="39"/>
                    </a:lnTo>
                    <a:lnTo>
                      <a:pt x="35" y="33"/>
                    </a:lnTo>
                    <a:lnTo>
                      <a:pt x="26" y="27"/>
                    </a:lnTo>
                    <a:lnTo>
                      <a:pt x="17" y="21"/>
                    </a:lnTo>
                    <a:lnTo>
                      <a:pt x="6" y="15"/>
                    </a:lnTo>
                    <a:lnTo>
                      <a:pt x="5" y="14"/>
                    </a:lnTo>
                    <a:lnTo>
                      <a:pt x="4" y="14"/>
                    </a:lnTo>
                    <a:lnTo>
                      <a:pt x="4" y="13"/>
                    </a:lnTo>
                    <a:lnTo>
                      <a:pt x="3" y="11"/>
                    </a:lnTo>
                    <a:lnTo>
                      <a:pt x="2" y="10"/>
                    </a:lnTo>
                    <a:lnTo>
                      <a:pt x="2" y="9"/>
                    </a:lnTo>
                    <a:lnTo>
                      <a:pt x="0" y="8"/>
                    </a:lnTo>
                    <a:lnTo>
                      <a:pt x="0" y="7"/>
                    </a:lnTo>
                    <a:lnTo>
                      <a:pt x="0" y="6"/>
                    </a:lnTo>
                    <a:lnTo>
                      <a:pt x="2" y="4"/>
                    </a:lnTo>
                    <a:lnTo>
                      <a:pt x="3" y="3"/>
                    </a:lnTo>
                    <a:lnTo>
                      <a:pt x="4" y="3"/>
                    </a:lnTo>
                    <a:lnTo>
                      <a:pt x="4" y="2"/>
                    </a:lnTo>
                    <a:lnTo>
                      <a:pt x="5" y="2"/>
                    </a:lnTo>
                    <a:lnTo>
                      <a:pt x="6" y="2"/>
                    </a:lnTo>
                    <a:lnTo>
                      <a:pt x="7" y="1"/>
                    </a:lnTo>
                    <a:lnTo>
                      <a:pt x="8" y="1"/>
                    </a:lnTo>
                    <a:lnTo>
                      <a:pt x="10" y="1"/>
                    </a:lnTo>
                    <a:lnTo>
                      <a:pt x="11" y="1"/>
                    </a:lnTo>
                    <a:lnTo>
                      <a:pt x="12" y="0"/>
                    </a:lnTo>
                    <a:lnTo>
                      <a:pt x="13" y="0"/>
                    </a:lnTo>
                    <a:lnTo>
                      <a:pt x="25" y="6"/>
                    </a:lnTo>
                    <a:lnTo>
                      <a:pt x="35" y="11"/>
                    </a:lnTo>
                    <a:lnTo>
                      <a:pt x="47" y="17"/>
                    </a:lnTo>
                    <a:lnTo>
                      <a:pt x="57" y="23"/>
                    </a:lnTo>
                    <a:lnTo>
                      <a:pt x="67" y="29"/>
                    </a:lnTo>
                    <a:lnTo>
                      <a:pt x="78" y="34"/>
                    </a:lnTo>
                    <a:lnTo>
                      <a:pt x="89" y="40"/>
                    </a:lnTo>
                    <a:lnTo>
                      <a:pt x="100" y="46"/>
                    </a:lnTo>
                    <a:lnTo>
                      <a:pt x="110" y="53"/>
                    </a:lnTo>
                    <a:lnTo>
                      <a:pt x="120" y="59"/>
                    </a:lnTo>
                    <a:lnTo>
                      <a:pt x="131" y="64"/>
                    </a:lnTo>
                    <a:lnTo>
                      <a:pt x="141" y="71"/>
                    </a:lnTo>
                    <a:lnTo>
                      <a:pt x="151" y="77"/>
                    </a:lnTo>
                    <a:lnTo>
                      <a:pt x="162" y="83"/>
                    </a:lnTo>
                    <a:lnTo>
                      <a:pt x="172" y="90"/>
                    </a:lnTo>
                    <a:lnTo>
                      <a:pt x="182" y="95"/>
                    </a:lnTo>
                    <a:lnTo>
                      <a:pt x="193" y="102"/>
                    </a:lnTo>
                    <a:lnTo>
                      <a:pt x="202" y="108"/>
                    </a:lnTo>
                    <a:lnTo>
                      <a:pt x="212" y="115"/>
                    </a:lnTo>
                    <a:lnTo>
                      <a:pt x="223" y="121"/>
                    </a:lnTo>
                    <a:lnTo>
                      <a:pt x="233" y="128"/>
                    </a:lnTo>
                    <a:lnTo>
                      <a:pt x="244" y="135"/>
                    </a:lnTo>
                    <a:lnTo>
                      <a:pt x="253" y="141"/>
                    </a:lnTo>
                    <a:lnTo>
                      <a:pt x="263" y="147"/>
                    </a:lnTo>
                    <a:lnTo>
                      <a:pt x="273" y="154"/>
                    </a:lnTo>
                    <a:lnTo>
                      <a:pt x="283" y="161"/>
                    </a:lnTo>
                    <a:lnTo>
                      <a:pt x="293" y="168"/>
                    </a:lnTo>
                    <a:lnTo>
                      <a:pt x="303" y="175"/>
                    </a:lnTo>
                    <a:lnTo>
                      <a:pt x="313" y="182"/>
                    </a:lnTo>
                    <a:lnTo>
                      <a:pt x="323" y="189"/>
                    </a:lnTo>
                    <a:lnTo>
                      <a:pt x="333" y="196"/>
                    </a:lnTo>
                    <a:lnTo>
                      <a:pt x="343" y="202"/>
                    </a:lnTo>
                  </a:path>
                </a:pathLst>
              </a:custGeom>
              <a:noFill/>
              <a:ln w="0">
                <a:solidFill>
                  <a:srgbClr val="000000"/>
                </a:solidFill>
                <a:prstDash val="solid"/>
                <a:round/>
                <a:headEnd/>
                <a:tailEnd/>
              </a:ln>
            </p:spPr>
            <p:txBody>
              <a:bodyPr/>
              <a:lstStyle/>
              <a:p>
                <a:endParaRPr lang="en-GB"/>
              </a:p>
            </p:txBody>
          </p:sp>
          <p:sp>
            <p:nvSpPr>
              <p:cNvPr id="673" name="Freeform 586"/>
              <p:cNvSpPr>
                <a:spLocks/>
              </p:cNvSpPr>
              <p:nvPr/>
            </p:nvSpPr>
            <p:spPr bwMode="auto">
              <a:xfrm>
                <a:off x="4285" y="2074"/>
                <a:ext cx="19" cy="50"/>
              </a:xfrm>
              <a:custGeom>
                <a:avLst/>
                <a:gdLst>
                  <a:gd name="T0" fmla="*/ 6 w 38"/>
                  <a:gd name="T1" fmla="*/ 0 h 101"/>
                  <a:gd name="T2" fmla="*/ 1 w 38"/>
                  <a:gd name="T3" fmla="*/ 0 h 101"/>
                  <a:gd name="T4" fmla="*/ 1 w 38"/>
                  <a:gd name="T5" fmla="*/ 0 h 101"/>
                  <a:gd name="T6" fmla="*/ 1 w 38"/>
                  <a:gd name="T7" fmla="*/ 0 h 101"/>
                  <a:gd name="T8" fmla="*/ 1 w 38"/>
                  <a:gd name="T9" fmla="*/ 0 h 101"/>
                  <a:gd name="T10" fmla="*/ 1 w 38"/>
                  <a:gd name="T11" fmla="*/ 0 h 101"/>
                  <a:gd name="T12" fmla="*/ 1 w 38"/>
                  <a:gd name="T13" fmla="*/ 0 h 101"/>
                  <a:gd name="T14" fmla="*/ 1 w 38"/>
                  <a:gd name="T15" fmla="*/ 0 h 101"/>
                  <a:gd name="T16" fmla="*/ 1 w 38"/>
                  <a:gd name="T17" fmla="*/ 0 h 101"/>
                  <a:gd name="T18" fmla="*/ 0 w 38"/>
                  <a:gd name="T19" fmla="*/ 0 h 101"/>
                  <a:gd name="T20" fmla="*/ 0 w 38"/>
                  <a:gd name="T21" fmla="*/ 1 h 101"/>
                  <a:gd name="T22" fmla="*/ 0 w 38"/>
                  <a:gd name="T23" fmla="*/ 1 h 101"/>
                  <a:gd name="T24" fmla="*/ 0 w 38"/>
                  <a:gd name="T25" fmla="*/ 1 h 101"/>
                  <a:gd name="T26" fmla="*/ 0 w 38"/>
                  <a:gd name="T27" fmla="*/ 2 h 101"/>
                  <a:gd name="T28" fmla="*/ 0 w 38"/>
                  <a:gd name="T29" fmla="*/ 2 h 101"/>
                  <a:gd name="T30" fmla="*/ 0 w 38"/>
                  <a:gd name="T31" fmla="*/ 2 h 101"/>
                  <a:gd name="T32" fmla="*/ 0 w 38"/>
                  <a:gd name="T33" fmla="*/ 3 h 101"/>
                  <a:gd name="T34" fmla="*/ 0 w 38"/>
                  <a:gd name="T35" fmla="*/ 3 h 101"/>
                  <a:gd name="T36" fmla="*/ 0 w 38"/>
                  <a:gd name="T37" fmla="*/ 3 h 101"/>
                  <a:gd name="T38" fmla="*/ 0 w 38"/>
                  <a:gd name="T39" fmla="*/ 3 h 101"/>
                  <a:gd name="T40" fmla="*/ 0 w 38"/>
                  <a:gd name="T41" fmla="*/ 4 h 101"/>
                  <a:gd name="T42" fmla="*/ 2 w 38"/>
                  <a:gd name="T43" fmla="*/ 25 h 101"/>
                  <a:gd name="T44" fmla="*/ 10 w 38"/>
                  <a:gd name="T45" fmla="*/ 25 h 101"/>
                  <a:gd name="T46" fmla="*/ 10 w 38"/>
                  <a:gd name="T47" fmla="*/ 24 h 101"/>
                  <a:gd name="T48" fmla="*/ 10 w 38"/>
                  <a:gd name="T49" fmla="*/ 24 h 101"/>
                  <a:gd name="T50" fmla="*/ 10 w 38"/>
                  <a:gd name="T51" fmla="*/ 23 h 101"/>
                  <a:gd name="T52" fmla="*/ 10 w 38"/>
                  <a:gd name="T53" fmla="*/ 22 h 101"/>
                  <a:gd name="T54" fmla="*/ 10 w 38"/>
                  <a:gd name="T55" fmla="*/ 21 h 101"/>
                  <a:gd name="T56" fmla="*/ 10 w 38"/>
                  <a:gd name="T57" fmla="*/ 20 h 101"/>
                  <a:gd name="T58" fmla="*/ 10 w 38"/>
                  <a:gd name="T59" fmla="*/ 19 h 101"/>
                  <a:gd name="T60" fmla="*/ 9 w 38"/>
                  <a:gd name="T61" fmla="*/ 19 h 101"/>
                  <a:gd name="T62" fmla="*/ 9 w 38"/>
                  <a:gd name="T63" fmla="*/ 18 h 101"/>
                  <a:gd name="T64" fmla="*/ 9 w 38"/>
                  <a:gd name="T65" fmla="*/ 17 h 101"/>
                  <a:gd name="T66" fmla="*/ 9 w 38"/>
                  <a:gd name="T67" fmla="*/ 16 h 101"/>
                  <a:gd name="T68" fmla="*/ 9 w 38"/>
                  <a:gd name="T69" fmla="*/ 15 h 101"/>
                  <a:gd name="T70" fmla="*/ 9 w 38"/>
                  <a:gd name="T71" fmla="*/ 15 h 101"/>
                  <a:gd name="T72" fmla="*/ 9 w 38"/>
                  <a:gd name="T73" fmla="*/ 14 h 101"/>
                  <a:gd name="T74" fmla="*/ 9 w 38"/>
                  <a:gd name="T75" fmla="*/ 13 h 101"/>
                  <a:gd name="T76" fmla="*/ 9 w 38"/>
                  <a:gd name="T77" fmla="*/ 12 h 101"/>
                  <a:gd name="T78" fmla="*/ 9 w 38"/>
                  <a:gd name="T79" fmla="*/ 11 h 101"/>
                  <a:gd name="T80" fmla="*/ 8 w 38"/>
                  <a:gd name="T81" fmla="*/ 11 h 101"/>
                  <a:gd name="T82" fmla="*/ 8 w 38"/>
                  <a:gd name="T83" fmla="*/ 10 h 101"/>
                  <a:gd name="T84" fmla="*/ 8 w 38"/>
                  <a:gd name="T85" fmla="*/ 9 h 101"/>
                  <a:gd name="T86" fmla="*/ 7 w 38"/>
                  <a:gd name="T87" fmla="*/ 8 h 101"/>
                  <a:gd name="T88" fmla="*/ 7 w 38"/>
                  <a:gd name="T89" fmla="*/ 7 h 101"/>
                  <a:gd name="T90" fmla="*/ 7 w 38"/>
                  <a:gd name="T91" fmla="*/ 7 h 101"/>
                  <a:gd name="T92" fmla="*/ 7 w 38"/>
                  <a:gd name="T93" fmla="*/ 6 h 101"/>
                  <a:gd name="T94" fmla="*/ 7 w 38"/>
                  <a:gd name="T95" fmla="*/ 5 h 101"/>
                  <a:gd name="T96" fmla="*/ 7 w 38"/>
                  <a:gd name="T97" fmla="*/ 4 h 101"/>
                  <a:gd name="T98" fmla="*/ 7 w 38"/>
                  <a:gd name="T99" fmla="*/ 4 h 101"/>
                  <a:gd name="T100" fmla="*/ 7 w 38"/>
                  <a:gd name="T101" fmla="*/ 3 h 101"/>
                  <a:gd name="T102" fmla="*/ 6 w 38"/>
                  <a:gd name="T103" fmla="*/ 2 h 101"/>
                  <a:gd name="T104" fmla="*/ 6 w 38"/>
                  <a:gd name="T105" fmla="*/ 1 h 101"/>
                  <a:gd name="T106" fmla="*/ 6 w 38"/>
                  <a:gd name="T107" fmla="*/ 0 h 101"/>
                  <a:gd name="T108" fmla="*/ 6 w 38"/>
                  <a:gd name="T109" fmla="*/ 0 h 10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
                  <a:gd name="T166" fmla="*/ 0 h 101"/>
                  <a:gd name="T167" fmla="*/ 38 w 38"/>
                  <a:gd name="T168" fmla="*/ 101 h 10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 h="101">
                    <a:moveTo>
                      <a:pt x="24" y="0"/>
                    </a:moveTo>
                    <a:lnTo>
                      <a:pt x="6" y="0"/>
                    </a:lnTo>
                    <a:lnTo>
                      <a:pt x="5" y="0"/>
                    </a:lnTo>
                    <a:lnTo>
                      <a:pt x="3" y="0"/>
                    </a:lnTo>
                    <a:lnTo>
                      <a:pt x="2" y="0"/>
                    </a:lnTo>
                    <a:lnTo>
                      <a:pt x="2" y="1"/>
                    </a:lnTo>
                    <a:lnTo>
                      <a:pt x="1" y="1"/>
                    </a:lnTo>
                    <a:lnTo>
                      <a:pt x="1" y="2"/>
                    </a:lnTo>
                    <a:lnTo>
                      <a:pt x="1" y="3"/>
                    </a:lnTo>
                    <a:lnTo>
                      <a:pt x="0" y="3"/>
                    </a:lnTo>
                    <a:lnTo>
                      <a:pt x="0" y="5"/>
                    </a:lnTo>
                    <a:lnTo>
                      <a:pt x="0" y="6"/>
                    </a:lnTo>
                    <a:lnTo>
                      <a:pt x="0" y="7"/>
                    </a:lnTo>
                    <a:lnTo>
                      <a:pt x="0" y="8"/>
                    </a:lnTo>
                    <a:lnTo>
                      <a:pt x="0" y="9"/>
                    </a:lnTo>
                    <a:lnTo>
                      <a:pt x="0" y="10"/>
                    </a:lnTo>
                    <a:lnTo>
                      <a:pt x="0" y="12"/>
                    </a:lnTo>
                    <a:lnTo>
                      <a:pt x="0" y="13"/>
                    </a:lnTo>
                    <a:lnTo>
                      <a:pt x="0" y="14"/>
                    </a:lnTo>
                    <a:lnTo>
                      <a:pt x="0" y="15"/>
                    </a:lnTo>
                    <a:lnTo>
                      <a:pt x="0" y="16"/>
                    </a:lnTo>
                    <a:lnTo>
                      <a:pt x="11" y="101"/>
                    </a:lnTo>
                    <a:lnTo>
                      <a:pt x="38" y="101"/>
                    </a:lnTo>
                    <a:lnTo>
                      <a:pt x="38" y="99"/>
                    </a:lnTo>
                    <a:lnTo>
                      <a:pt x="38" y="96"/>
                    </a:lnTo>
                    <a:lnTo>
                      <a:pt x="38" y="92"/>
                    </a:lnTo>
                    <a:lnTo>
                      <a:pt x="37" y="89"/>
                    </a:lnTo>
                    <a:lnTo>
                      <a:pt x="37" y="86"/>
                    </a:lnTo>
                    <a:lnTo>
                      <a:pt x="37" y="83"/>
                    </a:lnTo>
                    <a:lnTo>
                      <a:pt x="37" y="79"/>
                    </a:lnTo>
                    <a:lnTo>
                      <a:pt x="36" y="76"/>
                    </a:lnTo>
                    <a:lnTo>
                      <a:pt x="36" y="73"/>
                    </a:lnTo>
                    <a:lnTo>
                      <a:pt x="36" y="70"/>
                    </a:lnTo>
                    <a:lnTo>
                      <a:pt x="36" y="67"/>
                    </a:lnTo>
                    <a:lnTo>
                      <a:pt x="35" y="63"/>
                    </a:lnTo>
                    <a:lnTo>
                      <a:pt x="35" y="60"/>
                    </a:lnTo>
                    <a:lnTo>
                      <a:pt x="35" y="56"/>
                    </a:lnTo>
                    <a:lnTo>
                      <a:pt x="33" y="54"/>
                    </a:lnTo>
                    <a:lnTo>
                      <a:pt x="33" y="51"/>
                    </a:lnTo>
                    <a:lnTo>
                      <a:pt x="33" y="47"/>
                    </a:lnTo>
                    <a:lnTo>
                      <a:pt x="32" y="44"/>
                    </a:lnTo>
                    <a:lnTo>
                      <a:pt x="32" y="41"/>
                    </a:lnTo>
                    <a:lnTo>
                      <a:pt x="32" y="38"/>
                    </a:lnTo>
                    <a:lnTo>
                      <a:pt x="31" y="35"/>
                    </a:lnTo>
                    <a:lnTo>
                      <a:pt x="31" y="31"/>
                    </a:lnTo>
                    <a:lnTo>
                      <a:pt x="30" y="28"/>
                    </a:lnTo>
                    <a:lnTo>
                      <a:pt x="30" y="25"/>
                    </a:lnTo>
                    <a:lnTo>
                      <a:pt x="29" y="22"/>
                    </a:lnTo>
                    <a:lnTo>
                      <a:pt x="29" y="18"/>
                    </a:lnTo>
                    <a:lnTo>
                      <a:pt x="28" y="16"/>
                    </a:lnTo>
                    <a:lnTo>
                      <a:pt x="28" y="13"/>
                    </a:lnTo>
                    <a:lnTo>
                      <a:pt x="26" y="9"/>
                    </a:lnTo>
                    <a:lnTo>
                      <a:pt x="26" y="6"/>
                    </a:lnTo>
                    <a:lnTo>
                      <a:pt x="25" y="3"/>
                    </a:lnTo>
                    <a:lnTo>
                      <a:pt x="24" y="0"/>
                    </a:lnTo>
                    <a:close/>
                  </a:path>
                </a:pathLst>
              </a:custGeom>
              <a:solidFill>
                <a:srgbClr val="000000"/>
              </a:solidFill>
              <a:ln w="9525">
                <a:noFill/>
                <a:round/>
                <a:headEnd/>
                <a:tailEnd/>
              </a:ln>
            </p:spPr>
            <p:txBody>
              <a:bodyPr/>
              <a:lstStyle/>
              <a:p>
                <a:endParaRPr lang="en-GB"/>
              </a:p>
            </p:txBody>
          </p:sp>
          <p:sp>
            <p:nvSpPr>
              <p:cNvPr id="674" name="Freeform 587"/>
              <p:cNvSpPr>
                <a:spLocks/>
              </p:cNvSpPr>
              <p:nvPr/>
            </p:nvSpPr>
            <p:spPr bwMode="auto">
              <a:xfrm>
                <a:off x="4285" y="2074"/>
                <a:ext cx="19" cy="50"/>
              </a:xfrm>
              <a:custGeom>
                <a:avLst/>
                <a:gdLst>
                  <a:gd name="T0" fmla="*/ 6 w 38"/>
                  <a:gd name="T1" fmla="*/ 0 h 101"/>
                  <a:gd name="T2" fmla="*/ 1 w 38"/>
                  <a:gd name="T3" fmla="*/ 0 h 101"/>
                  <a:gd name="T4" fmla="*/ 1 w 38"/>
                  <a:gd name="T5" fmla="*/ 0 h 101"/>
                  <a:gd name="T6" fmla="*/ 1 w 38"/>
                  <a:gd name="T7" fmla="*/ 0 h 101"/>
                  <a:gd name="T8" fmla="*/ 1 w 38"/>
                  <a:gd name="T9" fmla="*/ 0 h 101"/>
                  <a:gd name="T10" fmla="*/ 1 w 38"/>
                  <a:gd name="T11" fmla="*/ 0 h 101"/>
                  <a:gd name="T12" fmla="*/ 1 w 38"/>
                  <a:gd name="T13" fmla="*/ 0 h 101"/>
                  <a:gd name="T14" fmla="*/ 1 w 38"/>
                  <a:gd name="T15" fmla="*/ 0 h 101"/>
                  <a:gd name="T16" fmla="*/ 1 w 38"/>
                  <a:gd name="T17" fmla="*/ 0 h 101"/>
                  <a:gd name="T18" fmla="*/ 0 w 38"/>
                  <a:gd name="T19" fmla="*/ 0 h 101"/>
                  <a:gd name="T20" fmla="*/ 0 w 38"/>
                  <a:gd name="T21" fmla="*/ 1 h 101"/>
                  <a:gd name="T22" fmla="*/ 0 w 38"/>
                  <a:gd name="T23" fmla="*/ 1 h 101"/>
                  <a:gd name="T24" fmla="*/ 0 w 38"/>
                  <a:gd name="T25" fmla="*/ 1 h 101"/>
                  <a:gd name="T26" fmla="*/ 0 w 38"/>
                  <a:gd name="T27" fmla="*/ 2 h 101"/>
                  <a:gd name="T28" fmla="*/ 0 w 38"/>
                  <a:gd name="T29" fmla="*/ 2 h 101"/>
                  <a:gd name="T30" fmla="*/ 0 w 38"/>
                  <a:gd name="T31" fmla="*/ 2 h 101"/>
                  <a:gd name="T32" fmla="*/ 0 w 38"/>
                  <a:gd name="T33" fmla="*/ 3 h 101"/>
                  <a:gd name="T34" fmla="*/ 0 w 38"/>
                  <a:gd name="T35" fmla="*/ 3 h 101"/>
                  <a:gd name="T36" fmla="*/ 0 w 38"/>
                  <a:gd name="T37" fmla="*/ 3 h 101"/>
                  <a:gd name="T38" fmla="*/ 0 w 38"/>
                  <a:gd name="T39" fmla="*/ 3 h 101"/>
                  <a:gd name="T40" fmla="*/ 0 w 38"/>
                  <a:gd name="T41" fmla="*/ 4 h 101"/>
                  <a:gd name="T42" fmla="*/ 2 w 38"/>
                  <a:gd name="T43" fmla="*/ 25 h 101"/>
                  <a:gd name="T44" fmla="*/ 10 w 38"/>
                  <a:gd name="T45" fmla="*/ 25 h 101"/>
                  <a:gd name="T46" fmla="*/ 10 w 38"/>
                  <a:gd name="T47" fmla="*/ 24 h 101"/>
                  <a:gd name="T48" fmla="*/ 10 w 38"/>
                  <a:gd name="T49" fmla="*/ 24 h 101"/>
                  <a:gd name="T50" fmla="*/ 10 w 38"/>
                  <a:gd name="T51" fmla="*/ 23 h 101"/>
                  <a:gd name="T52" fmla="*/ 10 w 38"/>
                  <a:gd name="T53" fmla="*/ 22 h 101"/>
                  <a:gd name="T54" fmla="*/ 10 w 38"/>
                  <a:gd name="T55" fmla="*/ 21 h 101"/>
                  <a:gd name="T56" fmla="*/ 10 w 38"/>
                  <a:gd name="T57" fmla="*/ 20 h 101"/>
                  <a:gd name="T58" fmla="*/ 10 w 38"/>
                  <a:gd name="T59" fmla="*/ 19 h 101"/>
                  <a:gd name="T60" fmla="*/ 9 w 38"/>
                  <a:gd name="T61" fmla="*/ 19 h 101"/>
                  <a:gd name="T62" fmla="*/ 9 w 38"/>
                  <a:gd name="T63" fmla="*/ 18 h 101"/>
                  <a:gd name="T64" fmla="*/ 9 w 38"/>
                  <a:gd name="T65" fmla="*/ 17 h 101"/>
                  <a:gd name="T66" fmla="*/ 9 w 38"/>
                  <a:gd name="T67" fmla="*/ 16 h 101"/>
                  <a:gd name="T68" fmla="*/ 9 w 38"/>
                  <a:gd name="T69" fmla="*/ 15 h 101"/>
                  <a:gd name="T70" fmla="*/ 9 w 38"/>
                  <a:gd name="T71" fmla="*/ 15 h 101"/>
                  <a:gd name="T72" fmla="*/ 9 w 38"/>
                  <a:gd name="T73" fmla="*/ 14 h 101"/>
                  <a:gd name="T74" fmla="*/ 9 w 38"/>
                  <a:gd name="T75" fmla="*/ 13 h 101"/>
                  <a:gd name="T76" fmla="*/ 9 w 38"/>
                  <a:gd name="T77" fmla="*/ 12 h 101"/>
                  <a:gd name="T78" fmla="*/ 9 w 38"/>
                  <a:gd name="T79" fmla="*/ 11 h 101"/>
                  <a:gd name="T80" fmla="*/ 8 w 38"/>
                  <a:gd name="T81" fmla="*/ 11 h 101"/>
                  <a:gd name="T82" fmla="*/ 8 w 38"/>
                  <a:gd name="T83" fmla="*/ 10 h 101"/>
                  <a:gd name="T84" fmla="*/ 8 w 38"/>
                  <a:gd name="T85" fmla="*/ 9 h 101"/>
                  <a:gd name="T86" fmla="*/ 7 w 38"/>
                  <a:gd name="T87" fmla="*/ 8 h 101"/>
                  <a:gd name="T88" fmla="*/ 7 w 38"/>
                  <a:gd name="T89" fmla="*/ 7 h 101"/>
                  <a:gd name="T90" fmla="*/ 7 w 38"/>
                  <a:gd name="T91" fmla="*/ 7 h 101"/>
                  <a:gd name="T92" fmla="*/ 7 w 38"/>
                  <a:gd name="T93" fmla="*/ 6 h 101"/>
                  <a:gd name="T94" fmla="*/ 7 w 38"/>
                  <a:gd name="T95" fmla="*/ 5 h 101"/>
                  <a:gd name="T96" fmla="*/ 7 w 38"/>
                  <a:gd name="T97" fmla="*/ 4 h 101"/>
                  <a:gd name="T98" fmla="*/ 7 w 38"/>
                  <a:gd name="T99" fmla="*/ 4 h 101"/>
                  <a:gd name="T100" fmla="*/ 7 w 38"/>
                  <a:gd name="T101" fmla="*/ 3 h 101"/>
                  <a:gd name="T102" fmla="*/ 6 w 38"/>
                  <a:gd name="T103" fmla="*/ 2 h 101"/>
                  <a:gd name="T104" fmla="*/ 6 w 38"/>
                  <a:gd name="T105" fmla="*/ 1 h 101"/>
                  <a:gd name="T106" fmla="*/ 6 w 38"/>
                  <a:gd name="T107" fmla="*/ 0 h 101"/>
                  <a:gd name="T108" fmla="*/ 6 w 38"/>
                  <a:gd name="T109" fmla="*/ 0 h 10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
                  <a:gd name="T166" fmla="*/ 0 h 101"/>
                  <a:gd name="T167" fmla="*/ 38 w 38"/>
                  <a:gd name="T168" fmla="*/ 101 h 10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 h="101">
                    <a:moveTo>
                      <a:pt x="24" y="0"/>
                    </a:moveTo>
                    <a:lnTo>
                      <a:pt x="6" y="0"/>
                    </a:lnTo>
                    <a:lnTo>
                      <a:pt x="5" y="0"/>
                    </a:lnTo>
                    <a:lnTo>
                      <a:pt x="3" y="0"/>
                    </a:lnTo>
                    <a:lnTo>
                      <a:pt x="2" y="0"/>
                    </a:lnTo>
                    <a:lnTo>
                      <a:pt x="2" y="1"/>
                    </a:lnTo>
                    <a:lnTo>
                      <a:pt x="1" y="1"/>
                    </a:lnTo>
                    <a:lnTo>
                      <a:pt x="1" y="2"/>
                    </a:lnTo>
                    <a:lnTo>
                      <a:pt x="1" y="3"/>
                    </a:lnTo>
                    <a:lnTo>
                      <a:pt x="0" y="3"/>
                    </a:lnTo>
                    <a:lnTo>
                      <a:pt x="0" y="5"/>
                    </a:lnTo>
                    <a:lnTo>
                      <a:pt x="0" y="6"/>
                    </a:lnTo>
                    <a:lnTo>
                      <a:pt x="0" y="7"/>
                    </a:lnTo>
                    <a:lnTo>
                      <a:pt x="0" y="8"/>
                    </a:lnTo>
                    <a:lnTo>
                      <a:pt x="0" y="9"/>
                    </a:lnTo>
                    <a:lnTo>
                      <a:pt x="0" y="10"/>
                    </a:lnTo>
                    <a:lnTo>
                      <a:pt x="0" y="12"/>
                    </a:lnTo>
                    <a:lnTo>
                      <a:pt x="0" y="13"/>
                    </a:lnTo>
                    <a:lnTo>
                      <a:pt x="0" y="14"/>
                    </a:lnTo>
                    <a:lnTo>
                      <a:pt x="0" y="15"/>
                    </a:lnTo>
                    <a:lnTo>
                      <a:pt x="0" y="16"/>
                    </a:lnTo>
                    <a:lnTo>
                      <a:pt x="11" y="101"/>
                    </a:lnTo>
                    <a:lnTo>
                      <a:pt x="38" y="101"/>
                    </a:lnTo>
                    <a:lnTo>
                      <a:pt x="38" y="99"/>
                    </a:lnTo>
                    <a:lnTo>
                      <a:pt x="38" y="96"/>
                    </a:lnTo>
                    <a:lnTo>
                      <a:pt x="38" y="92"/>
                    </a:lnTo>
                    <a:lnTo>
                      <a:pt x="37" y="89"/>
                    </a:lnTo>
                    <a:lnTo>
                      <a:pt x="37" y="86"/>
                    </a:lnTo>
                    <a:lnTo>
                      <a:pt x="37" y="83"/>
                    </a:lnTo>
                    <a:lnTo>
                      <a:pt x="37" y="79"/>
                    </a:lnTo>
                    <a:lnTo>
                      <a:pt x="36" y="76"/>
                    </a:lnTo>
                    <a:lnTo>
                      <a:pt x="36" y="73"/>
                    </a:lnTo>
                    <a:lnTo>
                      <a:pt x="36" y="70"/>
                    </a:lnTo>
                    <a:lnTo>
                      <a:pt x="36" y="67"/>
                    </a:lnTo>
                    <a:lnTo>
                      <a:pt x="35" y="63"/>
                    </a:lnTo>
                    <a:lnTo>
                      <a:pt x="35" y="60"/>
                    </a:lnTo>
                    <a:lnTo>
                      <a:pt x="35" y="56"/>
                    </a:lnTo>
                    <a:lnTo>
                      <a:pt x="33" y="54"/>
                    </a:lnTo>
                    <a:lnTo>
                      <a:pt x="33" y="51"/>
                    </a:lnTo>
                    <a:lnTo>
                      <a:pt x="33" y="47"/>
                    </a:lnTo>
                    <a:lnTo>
                      <a:pt x="32" y="44"/>
                    </a:lnTo>
                    <a:lnTo>
                      <a:pt x="32" y="41"/>
                    </a:lnTo>
                    <a:lnTo>
                      <a:pt x="32" y="38"/>
                    </a:lnTo>
                    <a:lnTo>
                      <a:pt x="31" y="35"/>
                    </a:lnTo>
                    <a:lnTo>
                      <a:pt x="31" y="31"/>
                    </a:lnTo>
                    <a:lnTo>
                      <a:pt x="30" y="28"/>
                    </a:lnTo>
                    <a:lnTo>
                      <a:pt x="30" y="25"/>
                    </a:lnTo>
                    <a:lnTo>
                      <a:pt x="29" y="22"/>
                    </a:lnTo>
                    <a:lnTo>
                      <a:pt x="29" y="18"/>
                    </a:lnTo>
                    <a:lnTo>
                      <a:pt x="28" y="16"/>
                    </a:lnTo>
                    <a:lnTo>
                      <a:pt x="28" y="13"/>
                    </a:lnTo>
                    <a:lnTo>
                      <a:pt x="26" y="9"/>
                    </a:lnTo>
                    <a:lnTo>
                      <a:pt x="26" y="6"/>
                    </a:lnTo>
                    <a:lnTo>
                      <a:pt x="25" y="3"/>
                    </a:lnTo>
                    <a:lnTo>
                      <a:pt x="24" y="0"/>
                    </a:lnTo>
                  </a:path>
                </a:pathLst>
              </a:custGeom>
              <a:noFill/>
              <a:ln w="0">
                <a:solidFill>
                  <a:srgbClr val="000000"/>
                </a:solidFill>
                <a:prstDash val="solid"/>
                <a:round/>
                <a:headEnd/>
                <a:tailEnd/>
              </a:ln>
            </p:spPr>
            <p:txBody>
              <a:bodyPr/>
              <a:lstStyle/>
              <a:p>
                <a:endParaRPr lang="en-GB"/>
              </a:p>
            </p:txBody>
          </p:sp>
          <p:sp>
            <p:nvSpPr>
              <p:cNvPr id="675" name="Freeform 588"/>
              <p:cNvSpPr>
                <a:spLocks noEditPoints="1"/>
              </p:cNvSpPr>
              <p:nvPr/>
            </p:nvSpPr>
            <p:spPr bwMode="auto">
              <a:xfrm>
                <a:off x="4235" y="2076"/>
                <a:ext cx="69" cy="45"/>
              </a:xfrm>
              <a:custGeom>
                <a:avLst/>
                <a:gdLst>
                  <a:gd name="T0" fmla="*/ 27 w 138"/>
                  <a:gd name="T1" fmla="*/ 0 h 91"/>
                  <a:gd name="T2" fmla="*/ 26 w 138"/>
                  <a:gd name="T3" fmla="*/ 0 h 91"/>
                  <a:gd name="T4" fmla="*/ 26 w 138"/>
                  <a:gd name="T5" fmla="*/ 0 h 91"/>
                  <a:gd name="T6" fmla="*/ 25 w 138"/>
                  <a:gd name="T7" fmla="*/ 0 h 91"/>
                  <a:gd name="T8" fmla="*/ 25 w 138"/>
                  <a:gd name="T9" fmla="*/ 1 h 91"/>
                  <a:gd name="T10" fmla="*/ 25 w 138"/>
                  <a:gd name="T11" fmla="*/ 2 h 91"/>
                  <a:gd name="T12" fmla="*/ 25 w 138"/>
                  <a:gd name="T13" fmla="*/ 2 h 91"/>
                  <a:gd name="T14" fmla="*/ 25 w 138"/>
                  <a:gd name="T15" fmla="*/ 3 h 91"/>
                  <a:gd name="T16" fmla="*/ 28 w 138"/>
                  <a:gd name="T17" fmla="*/ 22 h 91"/>
                  <a:gd name="T18" fmla="*/ 35 w 138"/>
                  <a:gd name="T19" fmla="*/ 22 h 91"/>
                  <a:gd name="T20" fmla="*/ 35 w 138"/>
                  <a:gd name="T21" fmla="*/ 20 h 91"/>
                  <a:gd name="T22" fmla="*/ 35 w 138"/>
                  <a:gd name="T23" fmla="*/ 19 h 91"/>
                  <a:gd name="T24" fmla="*/ 34 w 138"/>
                  <a:gd name="T25" fmla="*/ 17 h 91"/>
                  <a:gd name="T26" fmla="*/ 34 w 138"/>
                  <a:gd name="T27" fmla="*/ 16 h 91"/>
                  <a:gd name="T28" fmla="*/ 34 w 138"/>
                  <a:gd name="T29" fmla="*/ 14 h 91"/>
                  <a:gd name="T30" fmla="*/ 34 w 138"/>
                  <a:gd name="T31" fmla="*/ 13 h 91"/>
                  <a:gd name="T32" fmla="*/ 34 w 138"/>
                  <a:gd name="T33" fmla="*/ 12 h 91"/>
                  <a:gd name="T34" fmla="*/ 34 w 138"/>
                  <a:gd name="T35" fmla="*/ 10 h 91"/>
                  <a:gd name="T36" fmla="*/ 33 w 138"/>
                  <a:gd name="T37" fmla="*/ 9 h 91"/>
                  <a:gd name="T38" fmla="*/ 33 w 138"/>
                  <a:gd name="T39" fmla="*/ 7 h 91"/>
                  <a:gd name="T40" fmla="*/ 33 w 138"/>
                  <a:gd name="T41" fmla="*/ 6 h 91"/>
                  <a:gd name="T42" fmla="*/ 33 w 138"/>
                  <a:gd name="T43" fmla="*/ 4 h 91"/>
                  <a:gd name="T44" fmla="*/ 33 w 138"/>
                  <a:gd name="T45" fmla="*/ 3 h 91"/>
                  <a:gd name="T46" fmla="*/ 32 w 138"/>
                  <a:gd name="T47" fmla="*/ 2 h 91"/>
                  <a:gd name="T48" fmla="*/ 31 w 138"/>
                  <a:gd name="T49" fmla="*/ 0 h 91"/>
                  <a:gd name="T50" fmla="*/ 1 w 138"/>
                  <a:gd name="T51" fmla="*/ 13 h 91"/>
                  <a:gd name="T52" fmla="*/ 14 w 138"/>
                  <a:gd name="T53" fmla="*/ 13 h 91"/>
                  <a:gd name="T54" fmla="*/ 14 w 138"/>
                  <a:gd name="T55" fmla="*/ 13 h 91"/>
                  <a:gd name="T56" fmla="*/ 15 w 138"/>
                  <a:gd name="T57" fmla="*/ 14 h 91"/>
                  <a:gd name="T58" fmla="*/ 15 w 138"/>
                  <a:gd name="T59" fmla="*/ 14 h 91"/>
                  <a:gd name="T60" fmla="*/ 15 w 138"/>
                  <a:gd name="T61" fmla="*/ 14 h 91"/>
                  <a:gd name="T62" fmla="*/ 15 w 138"/>
                  <a:gd name="T63" fmla="*/ 18 h 91"/>
                  <a:gd name="T64" fmla="*/ 15 w 138"/>
                  <a:gd name="T65" fmla="*/ 18 h 91"/>
                  <a:gd name="T66" fmla="*/ 14 w 138"/>
                  <a:gd name="T67" fmla="*/ 18 h 91"/>
                  <a:gd name="T68" fmla="*/ 14 w 138"/>
                  <a:gd name="T69" fmla="*/ 19 h 91"/>
                  <a:gd name="T70" fmla="*/ 1 w 138"/>
                  <a:gd name="T71" fmla="*/ 18 h 91"/>
                  <a:gd name="T72" fmla="*/ 1 w 138"/>
                  <a:gd name="T73" fmla="*/ 18 h 91"/>
                  <a:gd name="T74" fmla="*/ 1 w 138"/>
                  <a:gd name="T75" fmla="*/ 17 h 91"/>
                  <a:gd name="T76" fmla="*/ 0 w 138"/>
                  <a:gd name="T77" fmla="*/ 17 h 91"/>
                  <a:gd name="T78" fmla="*/ 1 w 138"/>
                  <a:gd name="T79" fmla="*/ 14 h 91"/>
                  <a:gd name="T80" fmla="*/ 1 w 138"/>
                  <a:gd name="T81" fmla="*/ 13 h 91"/>
                  <a:gd name="T82" fmla="*/ 1 w 138"/>
                  <a:gd name="T83" fmla="*/ 13 h 91"/>
                  <a:gd name="T84" fmla="*/ 1 w 138"/>
                  <a:gd name="T85" fmla="*/ 13 h 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8"/>
                  <a:gd name="T130" fmla="*/ 0 h 91"/>
                  <a:gd name="T131" fmla="*/ 138 w 138"/>
                  <a:gd name="T132" fmla="*/ 91 h 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8" h="91">
                    <a:moveTo>
                      <a:pt x="125" y="0"/>
                    </a:moveTo>
                    <a:lnTo>
                      <a:pt x="108" y="0"/>
                    </a:lnTo>
                    <a:lnTo>
                      <a:pt x="107" y="0"/>
                    </a:lnTo>
                    <a:lnTo>
                      <a:pt x="106" y="0"/>
                    </a:lnTo>
                    <a:lnTo>
                      <a:pt x="105" y="1"/>
                    </a:lnTo>
                    <a:lnTo>
                      <a:pt x="105" y="2"/>
                    </a:lnTo>
                    <a:lnTo>
                      <a:pt x="103" y="2"/>
                    </a:lnTo>
                    <a:lnTo>
                      <a:pt x="103" y="3"/>
                    </a:lnTo>
                    <a:lnTo>
                      <a:pt x="103" y="4"/>
                    </a:lnTo>
                    <a:lnTo>
                      <a:pt x="103" y="5"/>
                    </a:lnTo>
                    <a:lnTo>
                      <a:pt x="103" y="7"/>
                    </a:lnTo>
                    <a:lnTo>
                      <a:pt x="103" y="8"/>
                    </a:lnTo>
                    <a:lnTo>
                      <a:pt x="103" y="9"/>
                    </a:lnTo>
                    <a:lnTo>
                      <a:pt x="103" y="10"/>
                    </a:lnTo>
                    <a:lnTo>
                      <a:pt x="103" y="11"/>
                    </a:lnTo>
                    <a:lnTo>
                      <a:pt x="103" y="12"/>
                    </a:lnTo>
                    <a:lnTo>
                      <a:pt x="103" y="13"/>
                    </a:lnTo>
                    <a:lnTo>
                      <a:pt x="113" y="89"/>
                    </a:lnTo>
                    <a:lnTo>
                      <a:pt x="138" y="91"/>
                    </a:lnTo>
                    <a:lnTo>
                      <a:pt x="137" y="88"/>
                    </a:lnTo>
                    <a:lnTo>
                      <a:pt x="137" y="85"/>
                    </a:lnTo>
                    <a:lnTo>
                      <a:pt x="137" y="83"/>
                    </a:lnTo>
                    <a:lnTo>
                      <a:pt x="137" y="79"/>
                    </a:lnTo>
                    <a:lnTo>
                      <a:pt x="137" y="77"/>
                    </a:lnTo>
                    <a:lnTo>
                      <a:pt x="136" y="73"/>
                    </a:lnTo>
                    <a:lnTo>
                      <a:pt x="136" y="71"/>
                    </a:lnTo>
                    <a:lnTo>
                      <a:pt x="136" y="68"/>
                    </a:lnTo>
                    <a:lnTo>
                      <a:pt x="136" y="64"/>
                    </a:lnTo>
                    <a:lnTo>
                      <a:pt x="135" y="62"/>
                    </a:lnTo>
                    <a:lnTo>
                      <a:pt x="135" y="58"/>
                    </a:lnTo>
                    <a:lnTo>
                      <a:pt x="135" y="56"/>
                    </a:lnTo>
                    <a:lnTo>
                      <a:pt x="135" y="53"/>
                    </a:lnTo>
                    <a:lnTo>
                      <a:pt x="133" y="50"/>
                    </a:lnTo>
                    <a:lnTo>
                      <a:pt x="133" y="48"/>
                    </a:lnTo>
                    <a:lnTo>
                      <a:pt x="133" y="45"/>
                    </a:lnTo>
                    <a:lnTo>
                      <a:pt x="133" y="42"/>
                    </a:lnTo>
                    <a:lnTo>
                      <a:pt x="132" y="39"/>
                    </a:lnTo>
                    <a:lnTo>
                      <a:pt x="132" y="36"/>
                    </a:lnTo>
                    <a:lnTo>
                      <a:pt x="132" y="33"/>
                    </a:lnTo>
                    <a:lnTo>
                      <a:pt x="131" y="31"/>
                    </a:lnTo>
                    <a:lnTo>
                      <a:pt x="131" y="27"/>
                    </a:lnTo>
                    <a:lnTo>
                      <a:pt x="130" y="25"/>
                    </a:lnTo>
                    <a:lnTo>
                      <a:pt x="130" y="21"/>
                    </a:lnTo>
                    <a:lnTo>
                      <a:pt x="130" y="19"/>
                    </a:lnTo>
                    <a:lnTo>
                      <a:pt x="129" y="16"/>
                    </a:lnTo>
                    <a:lnTo>
                      <a:pt x="129" y="13"/>
                    </a:lnTo>
                    <a:lnTo>
                      <a:pt x="128" y="11"/>
                    </a:lnTo>
                    <a:lnTo>
                      <a:pt x="128" y="8"/>
                    </a:lnTo>
                    <a:lnTo>
                      <a:pt x="126" y="5"/>
                    </a:lnTo>
                    <a:lnTo>
                      <a:pt x="125" y="2"/>
                    </a:lnTo>
                    <a:lnTo>
                      <a:pt x="125" y="0"/>
                    </a:lnTo>
                    <a:close/>
                    <a:moveTo>
                      <a:pt x="5" y="54"/>
                    </a:moveTo>
                    <a:lnTo>
                      <a:pt x="56" y="54"/>
                    </a:lnTo>
                    <a:lnTo>
                      <a:pt x="57" y="54"/>
                    </a:lnTo>
                    <a:lnTo>
                      <a:pt x="57" y="55"/>
                    </a:lnTo>
                    <a:lnTo>
                      <a:pt x="58" y="55"/>
                    </a:lnTo>
                    <a:lnTo>
                      <a:pt x="60" y="55"/>
                    </a:lnTo>
                    <a:lnTo>
                      <a:pt x="60" y="56"/>
                    </a:lnTo>
                    <a:lnTo>
                      <a:pt x="61" y="56"/>
                    </a:lnTo>
                    <a:lnTo>
                      <a:pt x="61" y="57"/>
                    </a:lnTo>
                    <a:lnTo>
                      <a:pt x="61" y="58"/>
                    </a:lnTo>
                    <a:lnTo>
                      <a:pt x="61" y="59"/>
                    </a:lnTo>
                    <a:lnTo>
                      <a:pt x="61" y="71"/>
                    </a:lnTo>
                    <a:lnTo>
                      <a:pt x="61" y="72"/>
                    </a:lnTo>
                    <a:lnTo>
                      <a:pt x="61" y="73"/>
                    </a:lnTo>
                    <a:lnTo>
                      <a:pt x="60" y="73"/>
                    </a:lnTo>
                    <a:lnTo>
                      <a:pt x="60" y="74"/>
                    </a:lnTo>
                    <a:lnTo>
                      <a:pt x="58" y="74"/>
                    </a:lnTo>
                    <a:lnTo>
                      <a:pt x="57" y="76"/>
                    </a:lnTo>
                    <a:lnTo>
                      <a:pt x="56" y="76"/>
                    </a:lnTo>
                    <a:lnTo>
                      <a:pt x="4" y="74"/>
                    </a:lnTo>
                    <a:lnTo>
                      <a:pt x="3" y="74"/>
                    </a:lnTo>
                    <a:lnTo>
                      <a:pt x="2" y="73"/>
                    </a:lnTo>
                    <a:lnTo>
                      <a:pt x="1" y="73"/>
                    </a:lnTo>
                    <a:lnTo>
                      <a:pt x="1" y="72"/>
                    </a:lnTo>
                    <a:lnTo>
                      <a:pt x="1" y="71"/>
                    </a:lnTo>
                    <a:lnTo>
                      <a:pt x="0" y="71"/>
                    </a:lnTo>
                    <a:lnTo>
                      <a:pt x="0" y="70"/>
                    </a:lnTo>
                    <a:lnTo>
                      <a:pt x="0" y="58"/>
                    </a:lnTo>
                    <a:lnTo>
                      <a:pt x="1" y="57"/>
                    </a:lnTo>
                    <a:lnTo>
                      <a:pt x="1" y="56"/>
                    </a:lnTo>
                    <a:lnTo>
                      <a:pt x="1" y="55"/>
                    </a:lnTo>
                    <a:lnTo>
                      <a:pt x="2" y="55"/>
                    </a:lnTo>
                    <a:lnTo>
                      <a:pt x="2" y="54"/>
                    </a:lnTo>
                    <a:lnTo>
                      <a:pt x="3" y="54"/>
                    </a:lnTo>
                    <a:lnTo>
                      <a:pt x="4" y="54"/>
                    </a:lnTo>
                    <a:lnTo>
                      <a:pt x="5" y="54"/>
                    </a:lnTo>
                    <a:close/>
                  </a:path>
                </a:pathLst>
              </a:custGeom>
              <a:solidFill>
                <a:srgbClr val="FFE000"/>
              </a:solidFill>
              <a:ln w="9525">
                <a:noFill/>
                <a:round/>
                <a:headEnd/>
                <a:tailEnd/>
              </a:ln>
            </p:spPr>
            <p:txBody>
              <a:bodyPr/>
              <a:lstStyle/>
              <a:p>
                <a:endParaRPr lang="en-GB"/>
              </a:p>
            </p:txBody>
          </p:sp>
          <p:sp>
            <p:nvSpPr>
              <p:cNvPr id="676" name="Freeform 589"/>
              <p:cNvSpPr>
                <a:spLocks/>
              </p:cNvSpPr>
              <p:nvPr/>
            </p:nvSpPr>
            <p:spPr bwMode="auto">
              <a:xfrm>
                <a:off x="4287" y="2076"/>
                <a:ext cx="17" cy="45"/>
              </a:xfrm>
              <a:custGeom>
                <a:avLst/>
                <a:gdLst>
                  <a:gd name="T0" fmla="*/ 5 w 35"/>
                  <a:gd name="T1" fmla="*/ 0 h 91"/>
                  <a:gd name="T2" fmla="*/ 1 w 35"/>
                  <a:gd name="T3" fmla="*/ 0 h 91"/>
                  <a:gd name="T4" fmla="*/ 1 w 35"/>
                  <a:gd name="T5" fmla="*/ 0 h 91"/>
                  <a:gd name="T6" fmla="*/ 0 w 35"/>
                  <a:gd name="T7" fmla="*/ 0 h 91"/>
                  <a:gd name="T8" fmla="*/ 0 w 35"/>
                  <a:gd name="T9" fmla="*/ 0 h 91"/>
                  <a:gd name="T10" fmla="*/ 0 w 35"/>
                  <a:gd name="T11" fmla="*/ 0 h 91"/>
                  <a:gd name="T12" fmla="*/ 0 w 35"/>
                  <a:gd name="T13" fmla="*/ 0 h 91"/>
                  <a:gd name="T14" fmla="*/ 0 w 35"/>
                  <a:gd name="T15" fmla="*/ 0 h 91"/>
                  <a:gd name="T16" fmla="*/ 0 w 35"/>
                  <a:gd name="T17" fmla="*/ 1 h 91"/>
                  <a:gd name="T18" fmla="*/ 0 w 35"/>
                  <a:gd name="T19" fmla="*/ 1 h 91"/>
                  <a:gd name="T20" fmla="*/ 0 w 35"/>
                  <a:gd name="T21" fmla="*/ 1 h 91"/>
                  <a:gd name="T22" fmla="*/ 0 w 35"/>
                  <a:gd name="T23" fmla="*/ 2 h 91"/>
                  <a:gd name="T24" fmla="*/ 0 w 35"/>
                  <a:gd name="T25" fmla="*/ 2 h 91"/>
                  <a:gd name="T26" fmla="*/ 0 w 35"/>
                  <a:gd name="T27" fmla="*/ 2 h 91"/>
                  <a:gd name="T28" fmla="*/ 0 w 35"/>
                  <a:gd name="T29" fmla="*/ 2 h 91"/>
                  <a:gd name="T30" fmla="*/ 0 w 35"/>
                  <a:gd name="T31" fmla="*/ 3 h 91"/>
                  <a:gd name="T32" fmla="*/ 0 w 35"/>
                  <a:gd name="T33" fmla="*/ 3 h 91"/>
                  <a:gd name="T34" fmla="*/ 2 w 35"/>
                  <a:gd name="T35" fmla="*/ 22 h 91"/>
                  <a:gd name="T36" fmla="*/ 8 w 35"/>
                  <a:gd name="T37" fmla="*/ 22 h 91"/>
                  <a:gd name="T38" fmla="*/ 8 w 35"/>
                  <a:gd name="T39" fmla="*/ 22 h 91"/>
                  <a:gd name="T40" fmla="*/ 8 w 35"/>
                  <a:gd name="T41" fmla="*/ 21 h 91"/>
                  <a:gd name="T42" fmla="*/ 8 w 35"/>
                  <a:gd name="T43" fmla="*/ 20 h 91"/>
                  <a:gd name="T44" fmla="*/ 8 w 35"/>
                  <a:gd name="T45" fmla="*/ 19 h 91"/>
                  <a:gd name="T46" fmla="*/ 8 w 35"/>
                  <a:gd name="T47" fmla="*/ 19 h 91"/>
                  <a:gd name="T48" fmla="*/ 8 w 35"/>
                  <a:gd name="T49" fmla="*/ 18 h 91"/>
                  <a:gd name="T50" fmla="*/ 8 w 35"/>
                  <a:gd name="T51" fmla="*/ 17 h 91"/>
                  <a:gd name="T52" fmla="*/ 8 w 35"/>
                  <a:gd name="T53" fmla="*/ 17 h 91"/>
                  <a:gd name="T54" fmla="*/ 8 w 35"/>
                  <a:gd name="T55" fmla="*/ 16 h 91"/>
                  <a:gd name="T56" fmla="*/ 8 w 35"/>
                  <a:gd name="T57" fmla="*/ 15 h 91"/>
                  <a:gd name="T58" fmla="*/ 8 w 35"/>
                  <a:gd name="T59" fmla="*/ 14 h 91"/>
                  <a:gd name="T60" fmla="*/ 8 w 35"/>
                  <a:gd name="T61" fmla="*/ 14 h 91"/>
                  <a:gd name="T62" fmla="*/ 8 w 35"/>
                  <a:gd name="T63" fmla="*/ 13 h 91"/>
                  <a:gd name="T64" fmla="*/ 7 w 35"/>
                  <a:gd name="T65" fmla="*/ 12 h 91"/>
                  <a:gd name="T66" fmla="*/ 7 w 35"/>
                  <a:gd name="T67" fmla="*/ 12 h 91"/>
                  <a:gd name="T68" fmla="*/ 7 w 35"/>
                  <a:gd name="T69" fmla="*/ 11 h 91"/>
                  <a:gd name="T70" fmla="*/ 7 w 35"/>
                  <a:gd name="T71" fmla="*/ 10 h 91"/>
                  <a:gd name="T72" fmla="*/ 7 w 35"/>
                  <a:gd name="T73" fmla="*/ 9 h 91"/>
                  <a:gd name="T74" fmla="*/ 7 w 35"/>
                  <a:gd name="T75" fmla="*/ 9 h 91"/>
                  <a:gd name="T76" fmla="*/ 7 w 35"/>
                  <a:gd name="T77" fmla="*/ 8 h 91"/>
                  <a:gd name="T78" fmla="*/ 7 w 35"/>
                  <a:gd name="T79" fmla="*/ 7 h 91"/>
                  <a:gd name="T80" fmla="*/ 7 w 35"/>
                  <a:gd name="T81" fmla="*/ 6 h 91"/>
                  <a:gd name="T82" fmla="*/ 6 w 35"/>
                  <a:gd name="T83" fmla="*/ 6 h 91"/>
                  <a:gd name="T84" fmla="*/ 6 w 35"/>
                  <a:gd name="T85" fmla="*/ 5 h 91"/>
                  <a:gd name="T86" fmla="*/ 6 w 35"/>
                  <a:gd name="T87" fmla="*/ 4 h 91"/>
                  <a:gd name="T88" fmla="*/ 6 w 35"/>
                  <a:gd name="T89" fmla="*/ 4 h 91"/>
                  <a:gd name="T90" fmla="*/ 6 w 35"/>
                  <a:gd name="T91" fmla="*/ 3 h 91"/>
                  <a:gd name="T92" fmla="*/ 6 w 35"/>
                  <a:gd name="T93" fmla="*/ 2 h 91"/>
                  <a:gd name="T94" fmla="*/ 6 w 35"/>
                  <a:gd name="T95" fmla="*/ 2 h 91"/>
                  <a:gd name="T96" fmla="*/ 5 w 35"/>
                  <a:gd name="T97" fmla="*/ 1 h 91"/>
                  <a:gd name="T98" fmla="*/ 5 w 35"/>
                  <a:gd name="T99" fmla="*/ 0 h 91"/>
                  <a:gd name="T100" fmla="*/ 5 w 35"/>
                  <a:gd name="T101" fmla="*/ 0 h 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
                  <a:gd name="T154" fmla="*/ 0 h 91"/>
                  <a:gd name="T155" fmla="*/ 35 w 35"/>
                  <a:gd name="T156" fmla="*/ 91 h 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 h="91">
                    <a:moveTo>
                      <a:pt x="22" y="0"/>
                    </a:moveTo>
                    <a:lnTo>
                      <a:pt x="5" y="0"/>
                    </a:lnTo>
                    <a:lnTo>
                      <a:pt x="4" y="0"/>
                    </a:lnTo>
                    <a:lnTo>
                      <a:pt x="3" y="0"/>
                    </a:lnTo>
                    <a:lnTo>
                      <a:pt x="2" y="1"/>
                    </a:lnTo>
                    <a:lnTo>
                      <a:pt x="2" y="2"/>
                    </a:lnTo>
                    <a:lnTo>
                      <a:pt x="0" y="2"/>
                    </a:lnTo>
                    <a:lnTo>
                      <a:pt x="0" y="3"/>
                    </a:lnTo>
                    <a:lnTo>
                      <a:pt x="0" y="4"/>
                    </a:lnTo>
                    <a:lnTo>
                      <a:pt x="0" y="5"/>
                    </a:lnTo>
                    <a:lnTo>
                      <a:pt x="0" y="7"/>
                    </a:lnTo>
                    <a:lnTo>
                      <a:pt x="0" y="8"/>
                    </a:lnTo>
                    <a:lnTo>
                      <a:pt x="0" y="9"/>
                    </a:lnTo>
                    <a:lnTo>
                      <a:pt x="0" y="10"/>
                    </a:lnTo>
                    <a:lnTo>
                      <a:pt x="0" y="11"/>
                    </a:lnTo>
                    <a:lnTo>
                      <a:pt x="0" y="12"/>
                    </a:lnTo>
                    <a:lnTo>
                      <a:pt x="0" y="13"/>
                    </a:lnTo>
                    <a:lnTo>
                      <a:pt x="10" y="89"/>
                    </a:lnTo>
                    <a:lnTo>
                      <a:pt x="35" y="91"/>
                    </a:lnTo>
                    <a:lnTo>
                      <a:pt x="34" y="88"/>
                    </a:lnTo>
                    <a:lnTo>
                      <a:pt x="34" y="85"/>
                    </a:lnTo>
                    <a:lnTo>
                      <a:pt x="34" y="83"/>
                    </a:lnTo>
                    <a:lnTo>
                      <a:pt x="34" y="79"/>
                    </a:lnTo>
                    <a:lnTo>
                      <a:pt x="34" y="77"/>
                    </a:lnTo>
                    <a:lnTo>
                      <a:pt x="33" y="73"/>
                    </a:lnTo>
                    <a:lnTo>
                      <a:pt x="33" y="71"/>
                    </a:lnTo>
                    <a:lnTo>
                      <a:pt x="33" y="68"/>
                    </a:lnTo>
                    <a:lnTo>
                      <a:pt x="33" y="64"/>
                    </a:lnTo>
                    <a:lnTo>
                      <a:pt x="32" y="62"/>
                    </a:lnTo>
                    <a:lnTo>
                      <a:pt x="32" y="58"/>
                    </a:lnTo>
                    <a:lnTo>
                      <a:pt x="32" y="56"/>
                    </a:lnTo>
                    <a:lnTo>
                      <a:pt x="32" y="53"/>
                    </a:lnTo>
                    <a:lnTo>
                      <a:pt x="30" y="50"/>
                    </a:lnTo>
                    <a:lnTo>
                      <a:pt x="30" y="48"/>
                    </a:lnTo>
                    <a:lnTo>
                      <a:pt x="30" y="45"/>
                    </a:lnTo>
                    <a:lnTo>
                      <a:pt x="30" y="42"/>
                    </a:lnTo>
                    <a:lnTo>
                      <a:pt x="29" y="39"/>
                    </a:lnTo>
                    <a:lnTo>
                      <a:pt x="29" y="36"/>
                    </a:lnTo>
                    <a:lnTo>
                      <a:pt x="29" y="33"/>
                    </a:lnTo>
                    <a:lnTo>
                      <a:pt x="28" y="31"/>
                    </a:lnTo>
                    <a:lnTo>
                      <a:pt x="28" y="27"/>
                    </a:lnTo>
                    <a:lnTo>
                      <a:pt x="27" y="25"/>
                    </a:lnTo>
                    <a:lnTo>
                      <a:pt x="27" y="21"/>
                    </a:lnTo>
                    <a:lnTo>
                      <a:pt x="27" y="19"/>
                    </a:lnTo>
                    <a:lnTo>
                      <a:pt x="26" y="16"/>
                    </a:lnTo>
                    <a:lnTo>
                      <a:pt x="26" y="13"/>
                    </a:lnTo>
                    <a:lnTo>
                      <a:pt x="25" y="11"/>
                    </a:lnTo>
                    <a:lnTo>
                      <a:pt x="25" y="8"/>
                    </a:lnTo>
                    <a:lnTo>
                      <a:pt x="23" y="5"/>
                    </a:lnTo>
                    <a:lnTo>
                      <a:pt x="22" y="2"/>
                    </a:lnTo>
                    <a:lnTo>
                      <a:pt x="22" y="0"/>
                    </a:lnTo>
                  </a:path>
                </a:pathLst>
              </a:custGeom>
              <a:noFill/>
              <a:ln w="0">
                <a:solidFill>
                  <a:srgbClr val="000000"/>
                </a:solidFill>
                <a:prstDash val="solid"/>
                <a:round/>
                <a:headEnd/>
                <a:tailEnd/>
              </a:ln>
            </p:spPr>
            <p:txBody>
              <a:bodyPr/>
              <a:lstStyle/>
              <a:p>
                <a:endParaRPr lang="en-GB"/>
              </a:p>
            </p:txBody>
          </p:sp>
          <p:sp>
            <p:nvSpPr>
              <p:cNvPr id="677" name="Freeform 590"/>
              <p:cNvSpPr>
                <a:spLocks/>
              </p:cNvSpPr>
              <p:nvPr/>
            </p:nvSpPr>
            <p:spPr bwMode="auto">
              <a:xfrm>
                <a:off x="4235" y="2103"/>
                <a:ext cx="30" cy="11"/>
              </a:xfrm>
              <a:custGeom>
                <a:avLst/>
                <a:gdLst>
                  <a:gd name="T0" fmla="*/ 1 w 61"/>
                  <a:gd name="T1" fmla="*/ 0 h 22"/>
                  <a:gd name="T2" fmla="*/ 14 w 61"/>
                  <a:gd name="T3" fmla="*/ 0 h 22"/>
                  <a:gd name="T4" fmla="*/ 14 w 61"/>
                  <a:gd name="T5" fmla="*/ 0 h 22"/>
                  <a:gd name="T6" fmla="*/ 14 w 61"/>
                  <a:gd name="T7" fmla="*/ 1 h 22"/>
                  <a:gd name="T8" fmla="*/ 14 w 61"/>
                  <a:gd name="T9" fmla="*/ 1 h 22"/>
                  <a:gd name="T10" fmla="*/ 15 w 61"/>
                  <a:gd name="T11" fmla="*/ 1 h 22"/>
                  <a:gd name="T12" fmla="*/ 15 w 61"/>
                  <a:gd name="T13" fmla="*/ 1 h 22"/>
                  <a:gd name="T14" fmla="*/ 15 w 61"/>
                  <a:gd name="T15" fmla="*/ 1 h 22"/>
                  <a:gd name="T16" fmla="*/ 15 w 61"/>
                  <a:gd name="T17" fmla="*/ 1 h 22"/>
                  <a:gd name="T18" fmla="*/ 15 w 61"/>
                  <a:gd name="T19" fmla="*/ 1 h 22"/>
                  <a:gd name="T20" fmla="*/ 15 w 61"/>
                  <a:gd name="T21" fmla="*/ 1 h 22"/>
                  <a:gd name="T22" fmla="*/ 15 w 61"/>
                  <a:gd name="T23" fmla="*/ 5 h 22"/>
                  <a:gd name="T24" fmla="*/ 15 w 61"/>
                  <a:gd name="T25" fmla="*/ 5 h 22"/>
                  <a:gd name="T26" fmla="*/ 15 w 61"/>
                  <a:gd name="T27" fmla="*/ 5 h 22"/>
                  <a:gd name="T28" fmla="*/ 15 w 61"/>
                  <a:gd name="T29" fmla="*/ 5 h 22"/>
                  <a:gd name="T30" fmla="*/ 15 w 61"/>
                  <a:gd name="T31" fmla="*/ 5 h 22"/>
                  <a:gd name="T32" fmla="*/ 14 w 61"/>
                  <a:gd name="T33" fmla="*/ 5 h 22"/>
                  <a:gd name="T34" fmla="*/ 14 w 61"/>
                  <a:gd name="T35" fmla="*/ 6 h 22"/>
                  <a:gd name="T36" fmla="*/ 14 w 61"/>
                  <a:gd name="T37" fmla="*/ 6 h 22"/>
                  <a:gd name="T38" fmla="*/ 1 w 61"/>
                  <a:gd name="T39" fmla="*/ 5 h 22"/>
                  <a:gd name="T40" fmla="*/ 0 w 61"/>
                  <a:gd name="T41" fmla="*/ 5 h 22"/>
                  <a:gd name="T42" fmla="*/ 0 w 61"/>
                  <a:gd name="T43" fmla="*/ 5 h 22"/>
                  <a:gd name="T44" fmla="*/ 0 w 61"/>
                  <a:gd name="T45" fmla="*/ 5 h 22"/>
                  <a:gd name="T46" fmla="*/ 0 w 61"/>
                  <a:gd name="T47" fmla="*/ 5 h 22"/>
                  <a:gd name="T48" fmla="*/ 0 w 61"/>
                  <a:gd name="T49" fmla="*/ 5 h 22"/>
                  <a:gd name="T50" fmla="*/ 0 w 61"/>
                  <a:gd name="T51" fmla="*/ 5 h 22"/>
                  <a:gd name="T52" fmla="*/ 0 w 61"/>
                  <a:gd name="T53" fmla="*/ 4 h 22"/>
                  <a:gd name="T54" fmla="*/ 0 w 61"/>
                  <a:gd name="T55" fmla="*/ 1 h 22"/>
                  <a:gd name="T56" fmla="*/ 0 w 61"/>
                  <a:gd name="T57" fmla="*/ 1 h 22"/>
                  <a:gd name="T58" fmla="*/ 0 w 61"/>
                  <a:gd name="T59" fmla="*/ 1 h 22"/>
                  <a:gd name="T60" fmla="*/ 0 w 61"/>
                  <a:gd name="T61" fmla="*/ 1 h 22"/>
                  <a:gd name="T62" fmla="*/ 0 w 61"/>
                  <a:gd name="T63" fmla="*/ 1 h 22"/>
                  <a:gd name="T64" fmla="*/ 0 w 61"/>
                  <a:gd name="T65" fmla="*/ 0 h 22"/>
                  <a:gd name="T66" fmla="*/ 0 w 61"/>
                  <a:gd name="T67" fmla="*/ 0 h 22"/>
                  <a:gd name="T68" fmla="*/ 1 w 61"/>
                  <a:gd name="T69" fmla="*/ 0 h 22"/>
                  <a:gd name="T70" fmla="*/ 1 w 61"/>
                  <a:gd name="T71" fmla="*/ 0 h 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1"/>
                  <a:gd name="T109" fmla="*/ 0 h 22"/>
                  <a:gd name="T110" fmla="*/ 61 w 61"/>
                  <a:gd name="T111" fmla="*/ 22 h 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1" h="22">
                    <a:moveTo>
                      <a:pt x="5" y="0"/>
                    </a:moveTo>
                    <a:lnTo>
                      <a:pt x="56" y="0"/>
                    </a:lnTo>
                    <a:lnTo>
                      <a:pt x="57" y="0"/>
                    </a:lnTo>
                    <a:lnTo>
                      <a:pt x="57" y="1"/>
                    </a:lnTo>
                    <a:lnTo>
                      <a:pt x="58" y="1"/>
                    </a:lnTo>
                    <a:lnTo>
                      <a:pt x="60" y="1"/>
                    </a:lnTo>
                    <a:lnTo>
                      <a:pt x="60" y="2"/>
                    </a:lnTo>
                    <a:lnTo>
                      <a:pt x="61" y="2"/>
                    </a:lnTo>
                    <a:lnTo>
                      <a:pt x="61" y="3"/>
                    </a:lnTo>
                    <a:lnTo>
                      <a:pt x="61" y="4"/>
                    </a:lnTo>
                    <a:lnTo>
                      <a:pt x="61" y="5"/>
                    </a:lnTo>
                    <a:lnTo>
                      <a:pt x="61" y="17"/>
                    </a:lnTo>
                    <a:lnTo>
                      <a:pt x="61" y="18"/>
                    </a:lnTo>
                    <a:lnTo>
                      <a:pt x="61" y="19"/>
                    </a:lnTo>
                    <a:lnTo>
                      <a:pt x="60" y="19"/>
                    </a:lnTo>
                    <a:lnTo>
                      <a:pt x="60" y="20"/>
                    </a:lnTo>
                    <a:lnTo>
                      <a:pt x="58" y="20"/>
                    </a:lnTo>
                    <a:lnTo>
                      <a:pt x="57" y="22"/>
                    </a:lnTo>
                    <a:lnTo>
                      <a:pt x="56" y="22"/>
                    </a:lnTo>
                    <a:lnTo>
                      <a:pt x="4" y="20"/>
                    </a:lnTo>
                    <a:lnTo>
                      <a:pt x="3" y="20"/>
                    </a:lnTo>
                    <a:lnTo>
                      <a:pt x="2" y="19"/>
                    </a:lnTo>
                    <a:lnTo>
                      <a:pt x="1" y="19"/>
                    </a:lnTo>
                    <a:lnTo>
                      <a:pt x="1" y="18"/>
                    </a:lnTo>
                    <a:lnTo>
                      <a:pt x="1" y="17"/>
                    </a:lnTo>
                    <a:lnTo>
                      <a:pt x="0" y="17"/>
                    </a:lnTo>
                    <a:lnTo>
                      <a:pt x="0" y="16"/>
                    </a:lnTo>
                    <a:lnTo>
                      <a:pt x="0" y="4"/>
                    </a:lnTo>
                    <a:lnTo>
                      <a:pt x="1" y="3"/>
                    </a:lnTo>
                    <a:lnTo>
                      <a:pt x="1" y="2"/>
                    </a:lnTo>
                    <a:lnTo>
                      <a:pt x="1" y="1"/>
                    </a:lnTo>
                    <a:lnTo>
                      <a:pt x="2" y="1"/>
                    </a:lnTo>
                    <a:lnTo>
                      <a:pt x="2" y="0"/>
                    </a:lnTo>
                    <a:lnTo>
                      <a:pt x="3" y="0"/>
                    </a:lnTo>
                    <a:lnTo>
                      <a:pt x="4" y="0"/>
                    </a:lnTo>
                    <a:lnTo>
                      <a:pt x="5" y="0"/>
                    </a:lnTo>
                  </a:path>
                </a:pathLst>
              </a:custGeom>
              <a:noFill/>
              <a:ln w="0">
                <a:solidFill>
                  <a:srgbClr val="000000"/>
                </a:solidFill>
                <a:prstDash val="solid"/>
                <a:round/>
                <a:headEnd/>
                <a:tailEnd/>
              </a:ln>
            </p:spPr>
            <p:txBody>
              <a:bodyPr/>
              <a:lstStyle/>
              <a:p>
                <a:endParaRPr lang="en-GB"/>
              </a:p>
            </p:txBody>
          </p:sp>
          <p:sp>
            <p:nvSpPr>
              <p:cNvPr id="678" name="Freeform 591"/>
              <p:cNvSpPr>
                <a:spLocks noEditPoints="1"/>
              </p:cNvSpPr>
              <p:nvPr/>
            </p:nvSpPr>
            <p:spPr bwMode="auto">
              <a:xfrm>
                <a:off x="3068" y="2052"/>
                <a:ext cx="108" cy="72"/>
              </a:xfrm>
              <a:custGeom>
                <a:avLst/>
                <a:gdLst>
                  <a:gd name="T0" fmla="*/ 15 w 215"/>
                  <a:gd name="T1" fmla="*/ 1 h 144"/>
                  <a:gd name="T2" fmla="*/ 15 w 215"/>
                  <a:gd name="T3" fmla="*/ 1 h 144"/>
                  <a:gd name="T4" fmla="*/ 16 w 215"/>
                  <a:gd name="T5" fmla="*/ 1 h 144"/>
                  <a:gd name="T6" fmla="*/ 16 w 215"/>
                  <a:gd name="T7" fmla="*/ 1 h 144"/>
                  <a:gd name="T8" fmla="*/ 17 w 215"/>
                  <a:gd name="T9" fmla="*/ 1 h 144"/>
                  <a:gd name="T10" fmla="*/ 18 w 215"/>
                  <a:gd name="T11" fmla="*/ 1 h 144"/>
                  <a:gd name="T12" fmla="*/ 18 w 215"/>
                  <a:gd name="T13" fmla="*/ 2 h 144"/>
                  <a:gd name="T14" fmla="*/ 18 w 215"/>
                  <a:gd name="T15" fmla="*/ 2 h 144"/>
                  <a:gd name="T16" fmla="*/ 18 w 215"/>
                  <a:gd name="T17" fmla="*/ 3 h 144"/>
                  <a:gd name="T18" fmla="*/ 18 w 215"/>
                  <a:gd name="T19" fmla="*/ 31 h 144"/>
                  <a:gd name="T20" fmla="*/ 17 w 215"/>
                  <a:gd name="T21" fmla="*/ 31 h 144"/>
                  <a:gd name="T22" fmla="*/ 17 w 215"/>
                  <a:gd name="T23" fmla="*/ 32 h 144"/>
                  <a:gd name="T24" fmla="*/ 17 w 215"/>
                  <a:gd name="T25" fmla="*/ 33 h 144"/>
                  <a:gd name="T26" fmla="*/ 17 w 215"/>
                  <a:gd name="T27" fmla="*/ 33 h 144"/>
                  <a:gd name="T28" fmla="*/ 16 w 215"/>
                  <a:gd name="T29" fmla="*/ 33 h 144"/>
                  <a:gd name="T30" fmla="*/ 16 w 215"/>
                  <a:gd name="T31" fmla="*/ 33 h 144"/>
                  <a:gd name="T32" fmla="*/ 16 w 215"/>
                  <a:gd name="T33" fmla="*/ 34 h 144"/>
                  <a:gd name="T34" fmla="*/ 15 w 215"/>
                  <a:gd name="T35" fmla="*/ 34 h 144"/>
                  <a:gd name="T36" fmla="*/ 15 w 215"/>
                  <a:gd name="T37" fmla="*/ 34 h 144"/>
                  <a:gd name="T38" fmla="*/ 2 w 215"/>
                  <a:gd name="T39" fmla="*/ 34 h 144"/>
                  <a:gd name="T40" fmla="*/ 2 w 215"/>
                  <a:gd name="T41" fmla="*/ 30 h 144"/>
                  <a:gd name="T42" fmla="*/ 1 w 215"/>
                  <a:gd name="T43" fmla="*/ 28 h 144"/>
                  <a:gd name="T44" fmla="*/ 1 w 215"/>
                  <a:gd name="T45" fmla="*/ 26 h 144"/>
                  <a:gd name="T46" fmla="*/ 1 w 215"/>
                  <a:gd name="T47" fmla="*/ 24 h 144"/>
                  <a:gd name="T48" fmla="*/ 1 w 215"/>
                  <a:gd name="T49" fmla="*/ 22 h 144"/>
                  <a:gd name="T50" fmla="*/ 1 w 215"/>
                  <a:gd name="T51" fmla="*/ 20 h 144"/>
                  <a:gd name="T52" fmla="*/ 1 w 215"/>
                  <a:gd name="T53" fmla="*/ 18 h 144"/>
                  <a:gd name="T54" fmla="*/ 0 w 215"/>
                  <a:gd name="T55" fmla="*/ 15 h 144"/>
                  <a:gd name="T56" fmla="*/ 0 w 215"/>
                  <a:gd name="T57" fmla="*/ 13 h 144"/>
                  <a:gd name="T58" fmla="*/ 0 w 215"/>
                  <a:gd name="T59" fmla="*/ 11 h 144"/>
                  <a:gd name="T60" fmla="*/ 0 w 215"/>
                  <a:gd name="T61" fmla="*/ 9 h 144"/>
                  <a:gd name="T62" fmla="*/ 0 w 215"/>
                  <a:gd name="T63" fmla="*/ 7 h 144"/>
                  <a:gd name="T64" fmla="*/ 0 w 215"/>
                  <a:gd name="T65" fmla="*/ 5 h 144"/>
                  <a:gd name="T66" fmla="*/ 1 w 215"/>
                  <a:gd name="T67" fmla="*/ 3 h 144"/>
                  <a:gd name="T68" fmla="*/ 1 w 215"/>
                  <a:gd name="T69" fmla="*/ 1 h 144"/>
                  <a:gd name="T70" fmla="*/ 1 w 215"/>
                  <a:gd name="T71" fmla="*/ 0 h 144"/>
                  <a:gd name="T72" fmla="*/ 53 w 215"/>
                  <a:gd name="T73" fmla="*/ 29 h 144"/>
                  <a:gd name="T74" fmla="*/ 54 w 215"/>
                  <a:gd name="T75" fmla="*/ 29 h 144"/>
                  <a:gd name="T76" fmla="*/ 54 w 215"/>
                  <a:gd name="T77" fmla="*/ 29 h 144"/>
                  <a:gd name="T78" fmla="*/ 54 w 215"/>
                  <a:gd name="T79" fmla="*/ 30 h 144"/>
                  <a:gd name="T80" fmla="*/ 54 w 215"/>
                  <a:gd name="T81" fmla="*/ 30 h 144"/>
                  <a:gd name="T82" fmla="*/ 54 w 215"/>
                  <a:gd name="T83" fmla="*/ 36 h 144"/>
                  <a:gd name="T84" fmla="*/ 54 w 215"/>
                  <a:gd name="T85" fmla="*/ 36 h 144"/>
                  <a:gd name="T86" fmla="*/ 54 w 215"/>
                  <a:gd name="T87" fmla="*/ 36 h 144"/>
                  <a:gd name="T88" fmla="*/ 53 w 215"/>
                  <a:gd name="T89" fmla="*/ 36 h 144"/>
                  <a:gd name="T90" fmla="*/ 33 w 215"/>
                  <a:gd name="T91" fmla="*/ 36 h 144"/>
                  <a:gd name="T92" fmla="*/ 33 w 215"/>
                  <a:gd name="T93" fmla="*/ 36 h 144"/>
                  <a:gd name="T94" fmla="*/ 32 w 215"/>
                  <a:gd name="T95" fmla="*/ 36 h 144"/>
                  <a:gd name="T96" fmla="*/ 32 w 215"/>
                  <a:gd name="T97" fmla="*/ 35 h 144"/>
                  <a:gd name="T98" fmla="*/ 32 w 215"/>
                  <a:gd name="T99" fmla="*/ 35 h 144"/>
                  <a:gd name="T100" fmla="*/ 32 w 215"/>
                  <a:gd name="T101" fmla="*/ 29 h 144"/>
                  <a:gd name="T102" fmla="*/ 32 w 215"/>
                  <a:gd name="T103" fmla="*/ 29 h 144"/>
                  <a:gd name="T104" fmla="*/ 33 w 215"/>
                  <a:gd name="T105" fmla="*/ 28 h 144"/>
                  <a:gd name="T106" fmla="*/ 33 w 215"/>
                  <a:gd name="T107" fmla="*/ 28 h 1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5"/>
                  <a:gd name="T163" fmla="*/ 0 h 144"/>
                  <a:gd name="T164" fmla="*/ 215 w 215"/>
                  <a:gd name="T165" fmla="*/ 144 h 1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5" h="144">
                    <a:moveTo>
                      <a:pt x="2" y="0"/>
                    </a:moveTo>
                    <a:lnTo>
                      <a:pt x="57" y="1"/>
                    </a:lnTo>
                    <a:lnTo>
                      <a:pt x="58" y="1"/>
                    </a:lnTo>
                    <a:lnTo>
                      <a:pt x="59" y="1"/>
                    </a:lnTo>
                    <a:lnTo>
                      <a:pt x="61" y="1"/>
                    </a:lnTo>
                    <a:lnTo>
                      <a:pt x="62" y="1"/>
                    </a:lnTo>
                    <a:lnTo>
                      <a:pt x="63" y="1"/>
                    </a:lnTo>
                    <a:lnTo>
                      <a:pt x="64" y="3"/>
                    </a:lnTo>
                    <a:lnTo>
                      <a:pt x="65" y="3"/>
                    </a:lnTo>
                    <a:lnTo>
                      <a:pt x="66" y="4"/>
                    </a:lnTo>
                    <a:lnTo>
                      <a:pt x="68" y="5"/>
                    </a:lnTo>
                    <a:lnTo>
                      <a:pt x="69" y="6"/>
                    </a:lnTo>
                    <a:lnTo>
                      <a:pt x="69" y="7"/>
                    </a:lnTo>
                    <a:lnTo>
                      <a:pt x="70" y="8"/>
                    </a:lnTo>
                    <a:lnTo>
                      <a:pt x="70" y="9"/>
                    </a:lnTo>
                    <a:lnTo>
                      <a:pt x="70" y="11"/>
                    </a:lnTo>
                    <a:lnTo>
                      <a:pt x="70" y="12"/>
                    </a:lnTo>
                    <a:lnTo>
                      <a:pt x="70" y="13"/>
                    </a:lnTo>
                    <a:lnTo>
                      <a:pt x="69" y="123"/>
                    </a:lnTo>
                    <a:lnTo>
                      <a:pt x="69" y="125"/>
                    </a:lnTo>
                    <a:lnTo>
                      <a:pt x="68" y="125"/>
                    </a:lnTo>
                    <a:lnTo>
                      <a:pt x="68" y="126"/>
                    </a:lnTo>
                    <a:lnTo>
                      <a:pt x="68" y="127"/>
                    </a:lnTo>
                    <a:lnTo>
                      <a:pt x="68" y="128"/>
                    </a:lnTo>
                    <a:lnTo>
                      <a:pt x="66" y="128"/>
                    </a:lnTo>
                    <a:lnTo>
                      <a:pt x="66" y="129"/>
                    </a:lnTo>
                    <a:lnTo>
                      <a:pt x="65" y="129"/>
                    </a:lnTo>
                    <a:lnTo>
                      <a:pt x="65" y="130"/>
                    </a:lnTo>
                    <a:lnTo>
                      <a:pt x="64" y="130"/>
                    </a:lnTo>
                    <a:lnTo>
                      <a:pt x="64" y="132"/>
                    </a:lnTo>
                    <a:lnTo>
                      <a:pt x="63" y="132"/>
                    </a:lnTo>
                    <a:lnTo>
                      <a:pt x="62" y="132"/>
                    </a:lnTo>
                    <a:lnTo>
                      <a:pt x="62" y="133"/>
                    </a:lnTo>
                    <a:lnTo>
                      <a:pt x="61" y="133"/>
                    </a:lnTo>
                    <a:lnTo>
                      <a:pt x="59" y="133"/>
                    </a:lnTo>
                    <a:lnTo>
                      <a:pt x="58" y="133"/>
                    </a:lnTo>
                    <a:lnTo>
                      <a:pt x="57" y="133"/>
                    </a:lnTo>
                    <a:lnTo>
                      <a:pt x="57" y="134"/>
                    </a:lnTo>
                    <a:lnTo>
                      <a:pt x="56" y="134"/>
                    </a:lnTo>
                    <a:lnTo>
                      <a:pt x="8" y="133"/>
                    </a:lnTo>
                    <a:lnTo>
                      <a:pt x="6" y="128"/>
                    </a:lnTo>
                    <a:lnTo>
                      <a:pt x="5" y="123"/>
                    </a:lnTo>
                    <a:lnTo>
                      <a:pt x="5" y="120"/>
                    </a:lnTo>
                    <a:lnTo>
                      <a:pt x="4" y="115"/>
                    </a:lnTo>
                    <a:lnTo>
                      <a:pt x="4" y="111"/>
                    </a:lnTo>
                    <a:lnTo>
                      <a:pt x="3" y="106"/>
                    </a:lnTo>
                    <a:lnTo>
                      <a:pt x="3" y="102"/>
                    </a:lnTo>
                    <a:lnTo>
                      <a:pt x="3" y="98"/>
                    </a:lnTo>
                    <a:lnTo>
                      <a:pt x="2" y="94"/>
                    </a:lnTo>
                    <a:lnTo>
                      <a:pt x="2" y="89"/>
                    </a:lnTo>
                    <a:lnTo>
                      <a:pt x="1" y="84"/>
                    </a:lnTo>
                    <a:lnTo>
                      <a:pt x="1" y="80"/>
                    </a:lnTo>
                    <a:lnTo>
                      <a:pt x="1" y="76"/>
                    </a:lnTo>
                    <a:lnTo>
                      <a:pt x="1" y="72"/>
                    </a:lnTo>
                    <a:lnTo>
                      <a:pt x="0" y="67"/>
                    </a:lnTo>
                    <a:lnTo>
                      <a:pt x="0" y="62"/>
                    </a:lnTo>
                    <a:lnTo>
                      <a:pt x="0" y="58"/>
                    </a:lnTo>
                    <a:lnTo>
                      <a:pt x="0" y="54"/>
                    </a:lnTo>
                    <a:lnTo>
                      <a:pt x="0" y="50"/>
                    </a:lnTo>
                    <a:lnTo>
                      <a:pt x="0" y="45"/>
                    </a:lnTo>
                    <a:lnTo>
                      <a:pt x="0" y="42"/>
                    </a:lnTo>
                    <a:lnTo>
                      <a:pt x="0" y="37"/>
                    </a:lnTo>
                    <a:lnTo>
                      <a:pt x="0" y="34"/>
                    </a:lnTo>
                    <a:lnTo>
                      <a:pt x="0" y="29"/>
                    </a:lnTo>
                    <a:lnTo>
                      <a:pt x="0" y="26"/>
                    </a:lnTo>
                    <a:lnTo>
                      <a:pt x="0" y="22"/>
                    </a:lnTo>
                    <a:lnTo>
                      <a:pt x="0" y="18"/>
                    </a:lnTo>
                    <a:lnTo>
                      <a:pt x="1" y="14"/>
                    </a:lnTo>
                    <a:lnTo>
                      <a:pt x="1" y="11"/>
                    </a:lnTo>
                    <a:lnTo>
                      <a:pt x="1" y="7"/>
                    </a:lnTo>
                    <a:lnTo>
                      <a:pt x="2" y="4"/>
                    </a:lnTo>
                    <a:lnTo>
                      <a:pt x="2" y="0"/>
                    </a:lnTo>
                    <a:close/>
                    <a:moveTo>
                      <a:pt x="132" y="115"/>
                    </a:moveTo>
                    <a:lnTo>
                      <a:pt x="210" y="117"/>
                    </a:lnTo>
                    <a:lnTo>
                      <a:pt x="212" y="117"/>
                    </a:lnTo>
                    <a:lnTo>
                      <a:pt x="213" y="117"/>
                    </a:lnTo>
                    <a:lnTo>
                      <a:pt x="213" y="118"/>
                    </a:lnTo>
                    <a:lnTo>
                      <a:pt x="214" y="118"/>
                    </a:lnTo>
                    <a:lnTo>
                      <a:pt x="214" y="119"/>
                    </a:lnTo>
                    <a:lnTo>
                      <a:pt x="214" y="120"/>
                    </a:lnTo>
                    <a:lnTo>
                      <a:pt x="215" y="120"/>
                    </a:lnTo>
                    <a:lnTo>
                      <a:pt x="215" y="121"/>
                    </a:lnTo>
                    <a:lnTo>
                      <a:pt x="214" y="140"/>
                    </a:lnTo>
                    <a:lnTo>
                      <a:pt x="214" y="141"/>
                    </a:lnTo>
                    <a:lnTo>
                      <a:pt x="214" y="142"/>
                    </a:lnTo>
                    <a:lnTo>
                      <a:pt x="214" y="143"/>
                    </a:lnTo>
                    <a:lnTo>
                      <a:pt x="213" y="143"/>
                    </a:lnTo>
                    <a:lnTo>
                      <a:pt x="213" y="144"/>
                    </a:lnTo>
                    <a:lnTo>
                      <a:pt x="212" y="144"/>
                    </a:lnTo>
                    <a:lnTo>
                      <a:pt x="210" y="144"/>
                    </a:lnTo>
                    <a:lnTo>
                      <a:pt x="209" y="144"/>
                    </a:lnTo>
                    <a:lnTo>
                      <a:pt x="132" y="143"/>
                    </a:lnTo>
                    <a:lnTo>
                      <a:pt x="131" y="143"/>
                    </a:lnTo>
                    <a:lnTo>
                      <a:pt x="130" y="143"/>
                    </a:lnTo>
                    <a:lnTo>
                      <a:pt x="129" y="142"/>
                    </a:lnTo>
                    <a:lnTo>
                      <a:pt x="127" y="142"/>
                    </a:lnTo>
                    <a:lnTo>
                      <a:pt x="127" y="141"/>
                    </a:lnTo>
                    <a:lnTo>
                      <a:pt x="127" y="140"/>
                    </a:lnTo>
                    <a:lnTo>
                      <a:pt x="126" y="140"/>
                    </a:lnTo>
                    <a:lnTo>
                      <a:pt x="126" y="138"/>
                    </a:lnTo>
                    <a:lnTo>
                      <a:pt x="127" y="120"/>
                    </a:lnTo>
                    <a:lnTo>
                      <a:pt x="127" y="119"/>
                    </a:lnTo>
                    <a:lnTo>
                      <a:pt x="127" y="118"/>
                    </a:lnTo>
                    <a:lnTo>
                      <a:pt x="127" y="117"/>
                    </a:lnTo>
                    <a:lnTo>
                      <a:pt x="129" y="117"/>
                    </a:lnTo>
                    <a:lnTo>
                      <a:pt x="129" y="115"/>
                    </a:lnTo>
                    <a:lnTo>
                      <a:pt x="130" y="115"/>
                    </a:lnTo>
                    <a:lnTo>
                      <a:pt x="131" y="115"/>
                    </a:lnTo>
                    <a:lnTo>
                      <a:pt x="132" y="115"/>
                    </a:lnTo>
                    <a:close/>
                  </a:path>
                </a:pathLst>
              </a:custGeom>
              <a:solidFill>
                <a:srgbClr val="FF0000"/>
              </a:solidFill>
              <a:ln w="9525">
                <a:noFill/>
                <a:round/>
                <a:headEnd/>
                <a:tailEnd/>
              </a:ln>
            </p:spPr>
            <p:txBody>
              <a:bodyPr/>
              <a:lstStyle/>
              <a:p>
                <a:endParaRPr lang="en-GB"/>
              </a:p>
            </p:txBody>
          </p:sp>
          <p:sp>
            <p:nvSpPr>
              <p:cNvPr id="679" name="Freeform 592"/>
              <p:cNvSpPr>
                <a:spLocks/>
              </p:cNvSpPr>
              <p:nvPr/>
            </p:nvSpPr>
            <p:spPr bwMode="auto">
              <a:xfrm>
                <a:off x="3068" y="2052"/>
                <a:ext cx="35" cy="66"/>
              </a:xfrm>
              <a:custGeom>
                <a:avLst/>
                <a:gdLst>
                  <a:gd name="T0" fmla="*/ 14 w 70"/>
                  <a:gd name="T1" fmla="*/ 0 h 134"/>
                  <a:gd name="T2" fmla="*/ 14 w 70"/>
                  <a:gd name="T3" fmla="*/ 0 h 134"/>
                  <a:gd name="T4" fmla="*/ 15 w 70"/>
                  <a:gd name="T5" fmla="*/ 0 h 134"/>
                  <a:gd name="T6" fmla="*/ 16 w 70"/>
                  <a:gd name="T7" fmla="*/ 0 h 134"/>
                  <a:gd name="T8" fmla="*/ 17 w 70"/>
                  <a:gd name="T9" fmla="*/ 1 h 134"/>
                  <a:gd name="T10" fmla="*/ 18 w 70"/>
                  <a:gd name="T11" fmla="*/ 1 h 134"/>
                  <a:gd name="T12" fmla="*/ 18 w 70"/>
                  <a:gd name="T13" fmla="*/ 2 h 134"/>
                  <a:gd name="T14" fmla="*/ 18 w 70"/>
                  <a:gd name="T15" fmla="*/ 2 h 134"/>
                  <a:gd name="T16" fmla="*/ 18 w 70"/>
                  <a:gd name="T17" fmla="*/ 3 h 134"/>
                  <a:gd name="T18" fmla="*/ 18 w 70"/>
                  <a:gd name="T19" fmla="*/ 31 h 134"/>
                  <a:gd name="T20" fmla="*/ 17 w 70"/>
                  <a:gd name="T21" fmla="*/ 31 h 134"/>
                  <a:gd name="T22" fmla="*/ 17 w 70"/>
                  <a:gd name="T23" fmla="*/ 31 h 134"/>
                  <a:gd name="T24" fmla="*/ 17 w 70"/>
                  <a:gd name="T25" fmla="*/ 32 h 134"/>
                  <a:gd name="T26" fmla="*/ 17 w 70"/>
                  <a:gd name="T27" fmla="*/ 32 h 134"/>
                  <a:gd name="T28" fmla="*/ 16 w 70"/>
                  <a:gd name="T29" fmla="*/ 32 h 134"/>
                  <a:gd name="T30" fmla="*/ 15 w 70"/>
                  <a:gd name="T31" fmla="*/ 32 h 134"/>
                  <a:gd name="T32" fmla="*/ 15 w 70"/>
                  <a:gd name="T33" fmla="*/ 33 h 134"/>
                  <a:gd name="T34" fmla="*/ 14 w 70"/>
                  <a:gd name="T35" fmla="*/ 33 h 134"/>
                  <a:gd name="T36" fmla="*/ 14 w 70"/>
                  <a:gd name="T37" fmla="*/ 33 h 134"/>
                  <a:gd name="T38" fmla="*/ 2 w 70"/>
                  <a:gd name="T39" fmla="*/ 33 h 134"/>
                  <a:gd name="T40" fmla="*/ 1 w 70"/>
                  <a:gd name="T41" fmla="*/ 30 h 134"/>
                  <a:gd name="T42" fmla="*/ 1 w 70"/>
                  <a:gd name="T43" fmla="*/ 28 h 134"/>
                  <a:gd name="T44" fmla="*/ 1 w 70"/>
                  <a:gd name="T45" fmla="*/ 26 h 134"/>
                  <a:gd name="T46" fmla="*/ 1 w 70"/>
                  <a:gd name="T47" fmla="*/ 24 h 134"/>
                  <a:gd name="T48" fmla="*/ 1 w 70"/>
                  <a:gd name="T49" fmla="*/ 22 h 134"/>
                  <a:gd name="T50" fmla="*/ 1 w 70"/>
                  <a:gd name="T51" fmla="*/ 19 h 134"/>
                  <a:gd name="T52" fmla="*/ 1 w 70"/>
                  <a:gd name="T53" fmla="*/ 17 h 134"/>
                  <a:gd name="T54" fmla="*/ 0 w 70"/>
                  <a:gd name="T55" fmla="*/ 15 h 134"/>
                  <a:gd name="T56" fmla="*/ 0 w 70"/>
                  <a:gd name="T57" fmla="*/ 13 h 134"/>
                  <a:gd name="T58" fmla="*/ 0 w 70"/>
                  <a:gd name="T59" fmla="*/ 11 h 134"/>
                  <a:gd name="T60" fmla="*/ 0 w 70"/>
                  <a:gd name="T61" fmla="*/ 9 h 134"/>
                  <a:gd name="T62" fmla="*/ 0 w 70"/>
                  <a:gd name="T63" fmla="*/ 7 h 134"/>
                  <a:gd name="T64" fmla="*/ 0 w 70"/>
                  <a:gd name="T65" fmla="*/ 5 h 134"/>
                  <a:gd name="T66" fmla="*/ 1 w 70"/>
                  <a:gd name="T67" fmla="*/ 3 h 134"/>
                  <a:gd name="T68" fmla="*/ 1 w 70"/>
                  <a:gd name="T69" fmla="*/ 1 h 134"/>
                  <a:gd name="T70" fmla="*/ 1 w 70"/>
                  <a:gd name="T71" fmla="*/ 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0"/>
                  <a:gd name="T109" fmla="*/ 0 h 134"/>
                  <a:gd name="T110" fmla="*/ 70 w 70"/>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0" h="134">
                    <a:moveTo>
                      <a:pt x="2" y="0"/>
                    </a:moveTo>
                    <a:lnTo>
                      <a:pt x="57" y="1"/>
                    </a:lnTo>
                    <a:lnTo>
                      <a:pt x="58" y="1"/>
                    </a:lnTo>
                    <a:lnTo>
                      <a:pt x="59" y="1"/>
                    </a:lnTo>
                    <a:lnTo>
                      <a:pt x="61" y="1"/>
                    </a:lnTo>
                    <a:lnTo>
                      <a:pt x="62" y="1"/>
                    </a:lnTo>
                    <a:lnTo>
                      <a:pt x="63" y="1"/>
                    </a:lnTo>
                    <a:lnTo>
                      <a:pt x="64" y="3"/>
                    </a:lnTo>
                    <a:lnTo>
                      <a:pt x="65" y="3"/>
                    </a:lnTo>
                    <a:lnTo>
                      <a:pt x="66" y="4"/>
                    </a:lnTo>
                    <a:lnTo>
                      <a:pt x="68" y="5"/>
                    </a:lnTo>
                    <a:lnTo>
                      <a:pt x="69" y="6"/>
                    </a:lnTo>
                    <a:lnTo>
                      <a:pt x="69" y="7"/>
                    </a:lnTo>
                    <a:lnTo>
                      <a:pt x="70" y="8"/>
                    </a:lnTo>
                    <a:lnTo>
                      <a:pt x="70" y="9"/>
                    </a:lnTo>
                    <a:lnTo>
                      <a:pt x="70" y="11"/>
                    </a:lnTo>
                    <a:lnTo>
                      <a:pt x="70" y="12"/>
                    </a:lnTo>
                    <a:lnTo>
                      <a:pt x="70" y="13"/>
                    </a:lnTo>
                    <a:lnTo>
                      <a:pt x="69" y="123"/>
                    </a:lnTo>
                    <a:lnTo>
                      <a:pt x="69" y="125"/>
                    </a:lnTo>
                    <a:lnTo>
                      <a:pt x="68" y="125"/>
                    </a:lnTo>
                    <a:lnTo>
                      <a:pt x="68" y="126"/>
                    </a:lnTo>
                    <a:lnTo>
                      <a:pt x="68" y="127"/>
                    </a:lnTo>
                    <a:lnTo>
                      <a:pt x="68" y="128"/>
                    </a:lnTo>
                    <a:lnTo>
                      <a:pt x="66" y="128"/>
                    </a:lnTo>
                    <a:lnTo>
                      <a:pt x="66" y="129"/>
                    </a:lnTo>
                    <a:lnTo>
                      <a:pt x="65" y="129"/>
                    </a:lnTo>
                    <a:lnTo>
                      <a:pt x="65" y="130"/>
                    </a:lnTo>
                    <a:lnTo>
                      <a:pt x="64" y="130"/>
                    </a:lnTo>
                    <a:lnTo>
                      <a:pt x="64" y="132"/>
                    </a:lnTo>
                    <a:lnTo>
                      <a:pt x="63" y="132"/>
                    </a:lnTo>
                    <a:lnTo>
                      <a:pt x="62" y="132"/>
                    </a:lnTo>
                    <a:lnTo>
                      <a:pt x="62" y="133"/>
                    </a:lnTo>
                    <a:lnTo>
                      <a:pt x="61" y="133"/>
                    </a:lnTo>
                    <a:lnTo>
                      <a:pt x="59" y="133"/>
                    </a:lnTo>
                    <a:lnTo>
                      <a:pt x="58" y="133"/>
                    </a:lnTo>
                    <a:lnTo>
                      <a:pt x="57" y="133"/>
                    </a:lnTo>
                    <a:lnTo>
                      <a:pt x="57" y="134"/>
                    </a:lnTo>
                    <a:lnTo>
                      <a:pt x="56" y="134"/>
                    </a:lnTo>
                    <a:lnTo>
                      <a:pt x="8" y="133"/>
                    </a:lnTo>
                    <a:lnTo>
                      <a:pt x="6" y="128"/>
                    </a:lnTo>
                    <a:lnTo>
                      <a:pt x="5" y="123"/>
                    </a:lnTo>
                    <a:lnTo>
                      <a:pt x="5" y="120"/>
                    </a:lnTo>
                    <a:lnTo>
                      <a:pt x="4" y="115"/>
                    </a:lnTo>
                    <a:lnTo>
                      <a:pt x="4" y="111"/>
                    </a:lnTo>
                    <a:lnTo>
                      <a:pt x="3" y="106"/>
                    </a:lnTo>
                    <a:lnTo>
                      <a:pt x="3" y="102"/>
                    </a:lnTo>
                    <a:lnTo>
                      <a:pt x="3" y="98"/>
                    </a:lnTo>
                    <a:lnTo>
                      <a:pt x="2" y="94"/>
                    </a:lnTo>
                    <a:lnTo>
                      <a:pt x="2" y="89"/>
                    </a:lnTo>
                    <a:lnTo>
                      <a:pt x="1" y="84"/>
                    </a:lnTo>
                    <a:lnTo>
                      <a:pt x="1" y="80"/>
                    </a:lnTo>
                    <a:lnTo>
                      <a:pt x="1" y="76"/>
                    </a:lnTo>
                    <a:lnTo>
                      <a:pt x="1" y="72"/>
                    </a:lnTo>
                    <a:lnTo>
                      <a:pt x="0" y="67"/>
                    </a:lnTo>
                    <a:lnTo>
                      <a:pt x="0" y="62"/>
                    </a:lnTo>
                    <a:lnTo>
                      <a:pt x="0" y="58"/>
                    </a:lnTo>
                    <a:lnTo>
                      <a:pt x="0" y="54"/>
                    </a:lnTo>
                    <a:lnTo>
                      <a:pt x="0" y="50"/>
                    </a:lnTo>
                    <a:lnTo>
                      <a:pt x="0" y="45"/>
                    </a:lnTo>
                    <a:lnTo>
                      <a:pt x="0" y="42"/>
                    </a:lnTo>
                    <a:lnTo>
                      <a:pt x="0" y="37"/>
                    </a:lnTo>
                    <a:lnTo>
                      <a:pt x="0" y="34"/>
                    </a:lnTo>
                    <a:lnTo>
                      <a:pt x="0" y="29"/>
                    </a:lnTo>
                    <a:lnTo>
                      <a:pt x="0" y="26"/>
                    </a:lnTo>
                    <a:lnTo>
                      <a:pt x="0" y="22"/>
                    </a:lnTo>
                    <a:lnTo>
                      <a:pt x="0" y="18"/>
                    </a:lnTo>
                    <a:lnTo>
                      <a:pt x="1" y="14"/>
                    </a:lnTo>
                    <a:lnTo>
                      <a:pt x="1" y="11"/>
                    </a:lnTo>
                    <a:lnTo>
                      <a:pt x="1" y="7"/>
                    </a:lnTo>
                    <a:lnTo>
                      <a:pt x="2" y="4"/>
                    </a:lnTo>
                    <a:lnTo>
                      <a:pt x="2" y="0"/>
                    </a:lnTo>
                  </a:path>
                </a:pathLst>
              </a:custGeom>
              <a:noFill/>
              <a:ln w="0">
                <a:solidFill>
                  <a:srgbClr val="000000"/>
                </a:solidFill>
                <a:prstDash val="solid"/>
                <a:round/>
                <a:headEnd/>
                <a:tailEnd/>
              </a:ln>
            </p:spPr>
            <p:txBody>
              <a:bodyPr/>
              <a:lstStyle/>
              <a:p>
                <a:endParaRPr lang="en-GB"/>
              </a:p>
            </p:txBody>
          </p:sp>
          <p:sp>
            <p:nvSpPr>
              <p:cNvPr id="680" name="Freeform 593"/>
              <p:cNvSpPr>
                <a:spLocks/>
              </p:cNvSpPr>
              <p:nvPr/>
            </p:nvSpPr>
            <p:spPr bwMode="auto">
              <a:xfrm>
                <a:off x="3131" y="2109"/>
                <a:ext cx="45" cy="15"/>
              </a:xfrm>
              <a:custGeom>
                <a:avLst/>
                <a:gdLst>
                  <a:gd name="T0" fmla="*/ 2 w 89"/>
                  <a:gd name="T1" fmla="*/ 0 h 29"/>
                  <a:gd name="T2" fmla="*/ 21 w 89"/>
                  <a:gd name="T3" fmla="*/ 1 h 29"/>
                  <a:gd name="T4" fmla="*/ 22 w 89"/>
                  <a:gd name="T5" fmla="*/ 1 h 29"/>
                  <a:gd name="T6" fmla="*/ 22 w 89"/>
                  <a:gd name="T7" fmla="*/ 1 h 29"/>
                  <a:gd name="T8" fmla="*/ 22 w 89"/>
                  <a:gd name="T9" fmla="*/ 1 h 29"/>
                  <a:gd name="T10" fmla="*/ 22 w 89"/>
                  <a:gd name="T11" fmla="*/ 1 h 29"/>
                  <a:gd name="T12" fmla="*/ 22 w 89"/>
                  <a:gd name="T13" fmla="*/ 1 h 29"/>
                  <a:gd name="T14" fmla="*/ 22 w 89"/>
                  <a:gd name="T15" fmla="*/ 2 h 29"/>
                  <a:gd name="T16" fmla="*/ 23 w 89"/>
                  <a:gd name="T17" fmla="*/ 2 h 29"/>
                  <a:gd name="T18" fmla="*/ 23 w 89"/>
                  <a:gd name="T19" fmla="*/ 2 h 29"/>
                  <a:gd name="T20" fmla="*/ 22 w 89"/>
                  <a:gd name="T21" fmla="*/ 7 h 29"/>
                  <a:gd name="T22" fmla="*/ 22 w 89"/>
                  <a:gd name="T23" fmla="*/ 7 h 29"/>
                  <a:gd name="T24" fmla="*/ 22 w 89"/>
                  <a:gd name="T25" fmla="*/ 7 h 29"/>
                  <a:gd name="T26" fmla="*/ 22 w 89"/>
                  <a:gd name="T27" fmla="*/ 7 h 29"/>
                  <a:gd name="T28" fmla="*/ 22 w 89"/>
                  <a:gd name="T29" fmla="*/ 7 h 29"/>
                  <a:gd name="T30" fmla="*/ 22 w 89"/>
                  <a:gd name="T31" fmla="*/ 8 h 29"/>
                  <a:gd name="T32" fmla="*/ 22 w 89"/>
                  <a:gd name="T33" fmla="*/ 8 h 29"/>
                  <a:gd name="T34" fmla="*/ 21 w 89"/>
                  <a:gd name="T35" fmla="*/ 8 h 29"/>
                  <a:gd name="T36" fmla="*/ 21 w 89"/>
                  <a:gd name="T37" fmla="*/ 8 h 29"/>
                  <a:gd name="T38" fmla="*/ 2 w 89"/>
                  <a:gd name="T39" fmla="*/ 7 h 29"/>
                  <a:gd name="T40" fmla="*/ 2 w 89"/>
                  <a:gd name="T41" fmla="*/ 7 h 29"/>
                  <a:gd name="T42" fmla="*/ 1 w 89"/>
                  <a:gd name="T43" fmla="*/ 7 h 29"/>
                  <a:gd name="T44" fmla="*/ 1 w 89"/>
                  <a:gd name="T45" fmla="*/ 7 h 29"/>
                  <a:gd name="T46" fmla="*/ 1 w 89"/>
                  <a:gd name="T47" fmla="*/ 7 h 29"/>
                  <a:gd name="T48" fmla="*/ 1 w 89"/>
                  <a:gd name="T49" fmla="*/ 7 h 29"/>
                  <a:gd name="T50" fmla="*/ 1 w 89"/>
                  <a:gd name="T51" fmla="*/ 7 h 29"/>
                  <a:gd name="T52" fmla="*/ 0 w 89"/>
                  <a:gd name="T53" fmla="*/ 7 h 29"/>
                  <a:gd name="T54" fmla="*/ 0 w 89"/>
                  <a:gd name="T55" fmla="*/ 6 h 29"/>
                  <a:gd name="T56" fmla="*/ 1 w 89"/>
                  <a:gd name="T57" fmla="*/ 2 h 29"/>
                  <a:gd name="T58" fmla="*/ 1 w 89"/>
                  <a:gd name="T59" fmla="*/ 1 h 29"/>
                  <a:gd name="T60" fmla="*/ 1 w 89"/>
                  <a:gd name="T61" fmla="*/ 1 h 29"/>
                  <a:gd name="T62" fmla="*/ 1 w 89"/>
                  <a:gd name="T63" fmla="*/ 1 h 29"/>
                  <a:gd name="T64" fmla="*/ 1 w 89"/>
                  <a:gd name="T65" fmla="*/ 1 h 29"/>
                  <a:gd name="T66" fmla="*/ 1 w 89"/>
                  <a:gd name="T67" fmla="*/ 0 h 29"/>
                  <a:gd name="T68" fmla="*/ 1 w 89"/>
                  <a:gd name="T69" fmla="*/ 0 h 29"/>
                  <a:gd name="T70" fmla="*/ 2 w 89"/>
                  <a:gd name="T71" fmla="*/ 0 h 29"/>
                  <a:gd name="T72" fmla="*/ 2 w 89"/>
                  <a:gd name="T73" fmla="*/ 0 h 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29"/>
                  <a:gd name="T113" fmla="*/ 89 w 89"/>
                  <a:gd name="T114" fmla="*/ 29 h 2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29">
                    <a:moveTo>
                      <a:pt x="6" y="0"/>
                    </a:moveTo>
                    <a:lnTo>
                      <a:pt x="84" y="2"/>
                    </a:lnTo>
                    <a:lnTo>
                      <a:pt x="86" y="2"/>
                    </a:lnTo>
                    <a:lnTo>
                      <a:pt x="87" y="2"/>
                    </a:lnTo>
                    <a:lnTo>
                      <a:pt x="87" y="3"/>
                    </a:lnTo>
                    <a:lnTo>
                      <a:pt x="88" y="3"/>
                    </a:lnTo>
                    <a:lnTo>
                      <a:pt x="88" y="4"/>
                    </a:lnTo>
                    <a:lnTo>
                      <a:pt x="88" y="5"/>
                    </a:lnTo>
                    <a:lnTo>
                      <a:pt x="89" y="5"/>
                    </a:lnTo>
                    <a:lnTo>
                      <a:pt x="89" y="6"/>
                    </a:lnTo>
                    <a:lnTo>
                      <a:pt x="88" y="25"/>
                    </a:lnTo>
                    <a:lnTo>
                      <a:pt x="88" y="26"/>
                    </a:lnTo>
                    <a:lnTo>
                      <a:pt x="88" y="27"/>
                    </a:lnTo>
                    <a:lnTo>
                      <a:pt x="88" y="28"/>
                    </a:lnTo>
                    <a:lnTo>
                      <a:pt x="87" y="28"/>
                    </a:lnTo>
                    <a:lnTo>
                      <a:pt x="87" y="29"/>
                    </a:lnTo>
                    <a:lnTo>
                      <a:pt x="86" y="29"/>
                    </a:lnTo>
                    <a:lnTo>
                      <a:pt x="84" y="29"/>
                    </a:lnTo>
                    <a:lnTo>
                      <a:pt x="83" y="29"/>
                    </a:lnTo>
                    <a:lnTo>
                      <a:pt x="6" y="28"/>
                    </a:lnTo>
                    <a:lnTo>
                      <a:pt x="5" y="28"/>
                    </a:lnTo>
                    <a:lnTo>
                      <a:pt x="4" y="28"/>
                    </a:lnTo>
                    <a:lnTo>
                      <a:pt x="3" y="27"/>
                    </a:lnTo>
                    <a:lnTo>
                      <a:pt x="1" y="27"/>
                    </a:lnTo>
                    <a:lnTo>
                      <a:pt x="1" y="26"/>
                    </a:lnTo>
                    <a:lnTo>
                      <a:pt x="1" y="25"/>
                    </a:lnTo>
                    <a:lnTo>
                      <a:pt x="0" y="25"/>
                    </a:lnTo>
                    <a:lnTo>
                      <a:pt x="0" y="23"/>
                    </a:lnTo>
                    <a:lnTo>
                      <a:pt x="1" y="5"/>
                    </a:lnTo>
                    <a:lnTo>
                      <a:pt x="1" y="4"/>
                    </a:lnTo>
                    <a:lnTo>
                      <a:pt x="1" y="3"/>
                    </a:lnTo>
                    <a:lnTo>
                      <a:pt x="1" y="2"/>
                    </a:lnTo>
                    <a:lnTo>
                      <a:pt x="3" y="2"/>
                    </a:lnTo>
                    <a:lnTo>
                      <a:pt x="3" y="0"/>
                    </a:lnTo>
                    <a:lnTo>
                      <a:pt x="4" y="0"/>
                    </a:lnTo>
                    <a:lnTo>
                      <a:pt x="5" y="0"/>
                    </a:lnTo>
                    <a:lnTo>
                      <a:pt x="6" y="0"/>
                    </a:lnTo>
                  </a:path>
                </a:pathLst>
              </a:custGeom>
              <a:noFill/>
              <a:ln w="0">
                <a:solidFill>
                  <a:srgbClr val="000000"/>
                </a:solidFill>
                <a:prstDash val="solid"/>
                <a:round/>
                <a:headEnd/>
                <a:tailEnd/>
              </a:ln>
            </p:spPr>
            <p:txBody>
              <a:bodyPr/>
              <a:lstStyle/>
              <a:p>
                <a:endParaRPr lang="en-GB"/>
              </a:p>
            </p:txBody>
          </p:sp>
          <p:sp>
            <p:nvSpPr>
              <p:cNvPr id="681" name="Freeform 594"/>
              <p:cNvSpPr>
                <a:spLocks/>
              </p:cNvSpPr>
              <p:nvPr/>
            </p:nvSpPr>
            <p:spPr bwMode="auto">
              <a:xfrm>
                <a:off x="3074" y="2135"/>
                <a:ext cx="10" cy="75"/>
              </a:xfrm>
              <a:custGeom>
                <a:avLst/>
                <a:gdLst>
                  <a:gd name="T0" fmla="*/ 0 w 22"/>
                  <a:gd name="T1" fmla="*/ 0 h 150"/>
                  <a:gd name="T2" fmla="*/ 0 w 22"/>
                  <a:gd name="T3" fmla="*/ 1 h 150"/>
                  <a:gd name="T4" fmla="*/ 0 w 22"/>
                  <a:gd name="T5" fmla="*/ 1 h 150"/>
                  <a:gd name="T6" fmla="*/ 0 w 22"/>
                  <a:gd name="T7" fmla="*/ 1 h 150"/>
                  <a:gd name="T8" fmla="*/ 0 w 22"/>
                  <a:gd name="T9" fmla="*/ 1 h 150"/>
                  <a:gd name="T10" fmla="*/ 1 w 22"/>
                  <a:gd name="T11" fmla="*/ 1 h 150"/>
                  <a:gd name="T12" fmla="*/ 1 w 22"/>
                  <a:gd name="T13" fmla="*/ 1 h 150"/>
                  <a:gd name="T14" fmla="*/ 1 w 22"/>
                  <a:gd name="T15" fmla="*/ 1 h 150"/>
                  <a:gd name="T16" fmla="*/ 1 w 22"/>
                  <a:gd name="T17" fmla="*/ 1 h 150"/>
                  <a:gd name="T18" fmla="*/ 1 w 22"/>
                  <a:gd name="T19" fmla="*/ 2 h 150"/>
                  <a:gd name="T20" fmla="*/ 2 w 22"/>
                  <a:gd name="T21" fmla="*/ 2 h 150"/>
                  <a:gd name="T22" fmla="*/ 2 w 22"/>
                  <a:gd name="T23" fmla="*/ 2 h 150"/>
                  <a:gd name="T24" fmla="*/ 2 w 22"/>
                  <a:gd name="T25" fmla="*/ 2 h 150"/>
                  <a:gd name="T26" fmla="*/ 2 w 22"/>
                  <a:gd name="T27" fmla="*/ 3 h 150"/>
                  <a:gd name="T28" fmla="*/ 2 w 22"/>
                  <a:gd name="T29" fmla="*/ 3 h 150"/>
                  <a:gd name="T30" fmla="*/ 3 w 22"/>
                  <a:gd name="T31" fmla="*/ 3 h 150"/>
                  <a:gd name="T32" fmla="*/ 3 w 22"/>
                  <a:gd name="T33" fmla="*/ 3 h 150"/>
                  <a:gd name="T34" fmla="*/ 3 w 22"/>
                  <a:gd name="T35" fmla="*/ 3 h 150"/>
                  <a:gd name="T36" fmla="*/ 3 w 22"/>
                  <a:gd name="T37" fmla="*/ 4 h 150"/>
                  <a:gd name="T38" fmla="*/ 3 w 22"/>
                  <a:gd name="T39" fmla="*/ 4 h 150"/>
                  <a:gd name="T40" fmla="*/ 4 w 22"/>
                  <a:gd name="T41" fmla="*/ 5 h 150"/>
                  <a:gd name="T42" fmla="*/ 4 w 22"/>
                  <a:gd name="T43" fmla="*/ 5 h 150"/>
                  <a:gd name="T44" fmla="*/ 4 w 22"/>
                  <a:gd name="T45" fmla="*/ 5 h 150"/>
                  <a:gd name="T46" fmla="*/ 4 w 22"/>
                  <a:gd name="T47" fmla="*/ 5 h 150"/>
                  <a:gd name="T48" fmla="*/ 4 w 22"/>
                  <a:gd name="T49" fmla="*/ 5 h 150"/>
                  <a:gd name="T50" fmla="*/ 4 w 22"/>
                  <a:gd name="T51" fmla="*/ 5 h 150"/>
                  <a:gd name="T52" fmla="*/ 5 w 22"/>
                  <a:gd name="T53" fmla="*/ 6 h 150"/>
                  <a:gd name="T54" fmla="*/ 5 w 22"/>
                  <a:gd name="T55" fmla="*/ 6 h 150"/>
                  <a:gd name="T56" fmla="*/ 5 w 22"/>
                  <a:gd name="T57" fmla="*/ 6 h 150"/>
                  <a:gd name="T58" fmla="*/ 5 w 22"/>
                  <a:gd name="T59" fmla="*/ 7 h 150"/>
                  <a:gd name="T60" fmla="*/ 5 w 22"/>
                  <a:gd name="T61" fmla="*/ 7 h 150"/>
                  <a:gd name="T62" fmla="*/ 5 w 22"/>
                  <a:gd name="T63" fmla="*/ 7 h 150"/>
                  <a:gd name="T64" fmla="*/ 5 w 22"/>
                  <a:gd name="T65" fmla="*/ 8 h 150"/>
                  <a:gd name="T66" fmla="*/ 4 w 22"/>
                  <a:gd name="T67" fmla="*/ 38 h 1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150"/>
                  <a:gd name="T104" fmla="*/ 22 w 22"/>
                  <a:gd name="T105" fmla="*/ 150 h 1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150">
                    <a:moveTo>
                      <a:pt x="0" y="0"/>
                    </a:moveTo>
                    <a:lnTo>
                      <a:pt x="0" y="1"/>
                    </a:lnTo>
                    <a:lnTo>
                      <a:pt x="1" y="1"/>
                    </a:lnTo>
                    <a:lnTo>
                      <a:pt x="2" y="3"/>
                    </a:lnTo>
                    <a:lnTo>
                      <a:pt x="2" y="4"/>
                    </a:lnTo>
                    <a:lnTo>
                      <a:pt x="4" y="5"/>
                    </a:lnTo>
                    <a:lnTo>
                      <a:pt x="5" y="6"/>
                    </a:lnTo>
                    <a:lnTo>
                      <a:pt x="6" y="6"/>
                    </a:lnTo>
                    <a:lnTo>
                      <a:pt x="7" y="7"/>
                    </a:lnTo>
                    <a:lnTo>
                      <a:pt x="7" y="8"/>
                    </a:lnTo>
                    <a:lnTo>
                      <a:pt x="8" y="9"/>
                    </a:lnTo>
                    <a:lnTo>
                      <a:pt x="9" y="9"/>
                    </a:lnTo>
                    <a:lnTo>
                      <a:pt x="10" y="11"/>
                    </a:lnTo>
                    <a:lnTo>
                      <a:pt x="10" y="12"/>
                    </a:lnTo>
                    <a:lnTo>
                      <a:pt x="12" y="12"/>
                    </a:lnTo>
                    <a:lnTo>
                      <a:pt x="13" y="13"/>
                    </a:lnTo>
                    <a:lnTo>
                      <a:pt x="14" y="14"/>
                    </a:lnTo>
                    <a:lnTo>
                      <a:pt x="15" y="15"/>
                    </a:lnTo>
                    <a:lnTo>
                      <a:pt x="15" y="16"/>
                    </a:lnTo>
                    <a:lnTo>
                      <a:pt x="16" y="16"/>
                    </a:lnTo>
                    <a:lnTo>
                      <a:pt x="17" y="17"/>
                    </a:lnTo>
                    <a:lnTo>
                      <a:pt x="17" y="19"/>
                    </a:lnTo>
                    <a:lnTo>
                      <a:pt x="19" y="20"/>
                    </a:lnTo>
                    <a:lnTo>
                      <a:pt x="19" y="21"/>
                    </a:lnTo>
                    <a:lnTo>
                      <a:pt x="20" y="22"/>
                    </a:lnTo>
                    <a:lnTo>
                      <a:pt x="20" y="23"/>
                    </a:lnTo>
                    <a:lnTo>
                      <a:pt x="21" y="24"/>
                    </a:lnTo>
                    <a:lnTo>
                      <a:pt x="21" y="26"/>
                    </a:lnTo>
                    <a:lnTo>
                      <a:pt x="21" y="27"/>
                    </a:lnTo>
                    <a:lnTo>
                      <a:pt x="22" y="28"/>
                    </a:lnTo>
                    <a:lnTo>
                      <a:pt x="22" y="30"/>
                    </a:lnTo>
                    <a:lnTo>
                      <a:pt x="22" y="31"/>
                    </a:lnTo>
                    <a:lnTo>
                      <a:pt x="22" y="32"/>
                    </a:lnTo>
                    <a:lnTo>
                      <a:pt x="20" y="150"/>
                    </a:lnTo>
                  </a:path>
                </a:pathLst>
              </a:custGeom>
              <a:noFill/>
              <a:ln w="0">
                <a:solidFill>
                  <a:srgbClr val="000000"/>
                </a:solidFill>
                <a:prstDash val="solid"/>
                <a:round/>
                <a:headEnd/>
                <a:tailEnd/>
              </a:ln>
            </p:spPr>
            <p:txBody>
              <a:bodyPr/>
              <a:lstStyle/>
              <a:p>
                <a:endParaRPr lang="en-GB"/>
              </a:p>
            </p:txBody>
          </p:sp>
          <p:sp>
            <p:nvSpPr>
              <p:cNvPr id="682" name="Line 595"/>
              <p:cNvSpPr>
                <a:spLocks noChangeShapeType="1"/>
              </p:cNvSpPr>
              <p:nvPr/>
            </p:nvSpPr>
            <p:spPr bwMode="auto">
              <a:xfrm flipH="1" flipV="1">
                <a:off x="3029" y="2148"/>
                <a:ext cx="55" cy="4"/>
              </a:xfrm>
              <a:prstGeom prst="line">
                <a:avLst/>
              </a:prstGeom>
              <a:noFill/>
              <a:ln w="0">
                <a:solidFill>
                  <a:srgbClr val="000000"/>
                </a:solidFill>
                <a:round/>
                <a:headEnd/>
                <a:tailEnd/>
              </a:ln>
            </p:spPr>
            <p:txBody>
              <a:bodyPr/>
              <a:lstStyle/>
              <a:p>
                <a:endParaRPr lang="en-GB"/>
              </a:p>
            </p:txBody>
          </p:sp>
          <p:sp>
            <p:nvSpPr>
              <p:cNvPr id="683" name="Line 596"/>
              <p:cNvSpPr>
                <a:spLocks noChangeShapeType="1"/>
              </p:cNvSpPr>
              <p:nvPr/>
            </p:nvSpPr>
            <p:spPr bwMode="auto">
              <a:xfrm flipH="1">
                <a:off x="4206" y="2192"/>
                <a:ext cx="102" cy="16"/>
              </a:xfrm>
              <a:prstGeom prst="line">
                <a:avLst/>
              </a:prstGeom>
              <a:noFill/>
              <a:ln w="0">
                <a:solidFill>
                  <a:srgbClr val="000000"/>
                </a:solidFill>
                <a:round/>
                <a:headEnd/>
                <a:tailEnd/>
              </a:ln>
            </p:spPr>
            <p:txBody>
              <a:bodyPr/>
              <a:lstStyle/>
              <a:p>
                <a:endParaRPr lang="en-GB"/>
              </a:p>
            </p:txBody>
          </p:sp>
          <p:sp>
            <p:nvSpPr>
              <p:cNvPr id="684" name="Freeform 597"/>
              <p:cNvSpPr>
                <a:spLocks noEditPoints="1"/>
              </p:cNvSpPr>
              <p:nvPr/>
            </p:nvSpPr>
            <p:spPr bwMode="auto">
              <a:xfrm>
                <a:off x="3369" y="2057"/>
                <a:ext cx="355" cy="23"/>
              </a:xfrm>
              <a:custGeom>
                <a:avLst/>
                <a:gdLst>
                  <a:gd name="T0" fmla="*/ 176 w 710"/>
                  <a:gd name="T1" fmla="*/ 0 h 46"/>
                  <a:gd name="T2" fmla="*/ 177 w 710"/>
                  <a:gd name="T3" fmla="*/ 1 h 46"/>
                  <a:gd name="T4" fmla="*/ 177 w 710"/>
                  <a:gd name="T5" fmla="*/ 1 h 46"/>
                  <a:gd name="T6" fmla="*/ 178 w 710"/>
                  <a:gd name="T7" fmla="*/ 1 h 46"/>
                  <a:gd name="T8" fmla="*/ 178 w 710"/>
                  <a:gd name="T9" fmla="*/ 1 h 46"/>
                  <a:gd name="T10" fmla="*/ 178 w 710"/>
                  <a:gd name="T11" fmla="*/ 1 h 46"/>
                  <a:gd name="T12" fmla="*/ 178 w 710"/>
                  <a:gd name="T13" fmla="*/ 9 h 46"/>
                  <a:gd name="T14" fmla="*/ 178 w 710"/>
                  <a:gd name="T15" fmla="*/ 9 h 46"/>
                  <a:gd name="T16" fmla="*/ 178 w 710"/>
                  <a:gd name="T17" fmla="*/ 9 h 46"/>
                  <a:gd name="T18" fmla="*/ 177 w 710"/>
                  <a:gd name="T19" fmla="*/ 10 h 46"/>
                  <a:gd name="T20" fmla="*/ 177 w 710"/>
                  <a:gd name="T21" fmla="*/ 10 h 46"/>
                  <a:gd name="T22" fmla="*/ 176 w 710"/>
                  <a:gd name="T23" fmla="*/ 10 h 46"/>
                  <a:gd name="T24" fmla="*/ 151 w 710"/>
                  <a:gd name="T25" fmla="*/ 11 h 46"/>
                  <a:gd name="T26" fmla="*/ 150 w 710"/>
                  <a:gd name="T27" fmla="*/ 11 h 46"/>
                  <a:gd name="T28" fmla="*/ 150 w 710"/>
                  <a:gd name="T29" fmla="*/ 10 h 46"/>
                  <a:gd name="T30" fmla="*/ 150 w 710"/>
                  <a:gd name="T31" fmla="*/ 10 h 46"/>
                  <a:gd name="T32" fmla="*/ 150 w 710"/>
                  <a:gd name="T33" fmla="*/ 9 h 46"/>
                  <a:gd name="T34" fmla="*/ 149 w 710"/>
                  <a:gd name="T35" fmla="*/ 9 h 46"/>
                  <a:gd name="T36" fmla="*/ 149 w 710"/>
                  <a:gd name="T37" fmla="*/ 2 h 46"/>
                  <a:gd name="T38" fmla="*/ 149 w 710"/>
                  <a:gd name="T39" fmla="*/ 1 h 46"/>
                  <a:gd name="T40" fmla="*/ 150 w 710"/>
                  <a:gd name="T41" fmla="*/ 1 h 46"/>
                  <a:gd name="T42" fmla="*/ 150 w 710"/>
                  <a:gd name="T43" fmla="*/ 1 h 46"/>
                  <a:gd name="T44" fmla="*/ 150 w 710"/>
                  <a:gd name="T45" fmla="*/ 1 h 46"/>
                  <a:gd name="T46" fmla="*/ 151 w 710"/>
                  <a:gd name="T47" fmla="*/ 1 h 46"/>
                  <a:gd name="T48" fmla="*/ 1 w 710"/>
                  <a:gd name="T49" fmla="*/ 1 h 46"/>
                  <a:gd name="T50" fmla="*/ 27 w 710"/>
                  <a:gd name="T51" fmla="*/ 1 h 46"/>
                  <a:gd name="T52" fmla="*/ 27 w 710"/>
                  <a:gd name="T53" fmla="*/ 1 h 46"/>
                  <a:gd name="T54" fmla="*/ 28 w 710"/>
                  <a:gd name="T55" fmla="*/ 1 h 46"/>
                  <a:gd name="T56" fmla="*/ 28 w 710"/>
                  <a:gd name="T57" fmla="*/ 2 h 46"/>
                  <a:gd name="T58" fmla="*/ 28 w 710"/>
                  <a:gd name="T59" fmla="*/ 3 h 46"/>
                  <a:gd name="T60" fmla="*/ 28 w 710"/>
                  <a:gd name="T61" fmla="*/ 3 h 46"/>
                  <a:gd name="T62" fmla="*/ 28 w 710"/>
                  <a:gd name="T63" fmla="*/ 10 h 46"/>
                  <a:gd name="T64" fmla="*/ 28 w 710"/>
                  <a:gd name="T65" fmla="*/ 11 h 46"/>
                  <a:gd name="T66" fmla="*/ 28 w 710"/>
                  <a:gd name="T67" fmla="*/ 11 h 46"/>
                  <a:gd name="T68" fmla="*/ 28 w 710"/>
                  <a:gd name="T69" fmla="*/ 11 h 46"/>
                  <a:gd name="T70" fmla="*/ 27 w 710"/>
                  <a:gd name="T71" fmla="*/ 11 h 46"/>
                  <a:gd name="T72" fmla="*/ 27 w 710"/>
                  <a:gd name="T73" fmla="*/ 12 h 46"/>
                  <a:gd name="T74" fmla="*/ 1 w 710"/>
                  <a:gd name="T75" fmla="*/ 12 h 46"/>
                  <a:gd name="T76" fmla="*/ 1 w 710"/>
                  <a:gd name="T77" fmla="*/ 12 h 46"/>
                  <a:gd name="T78" fmla="*/ 1 w 710"/>
                  <a:gd name="T79" fmla="*/ 12 h 46"/>
                  <a:gd name="T80" fmla="*/ 1 w 710"/>
                  <a:gd name="T81" fmla="*/ 11 h 46"/>
                  <a:gd name="T82" fmla="*/ 1 w 710"/>
                  <a:gd name="T83" fmla="*/ 11 h 46"/>
                  <a:gd name="T84" fmla="*/ 0 w 710"/>
                  <a:gd name="T85" fmla="*/ 10 h 46"/>
                  <a:gd name="T86" fmla="*/ 0 w 710"/>
                  <a:gd name="T87" fmla="*/ 3 h 46"/>
                  <a:gd name="T88" fmla="*/ 0 w 710"/>
                  <a:gd name="T89" fmla="*/ 3 h 46"/>
                  <a:gd name="T90" fmla="*/ 1 w 710"/>
                  <a:gd name="T91" fmla="*/ 3 h 46"/>
                  <a:gd name="T92" fmla="*/ 1 w 710"/>
                  <a:gd name="T93" fmla="*/ 2 h 46"/>
                  <a:gd name="T94" fmla="*/ 1 w 710"/>
                  <a:gd name="T95" fmla="*/ 1 h 46"/>
                  <a:gd name="T96" fmla="*/ 1 w 710"/>
                  <a:gd name="T97" fmla="*/ 1 h 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10"/>
                  <a:gd name="T148" fmla="*/ 0 h 46"/>
                  <a:gd name="T149" fmla="*/ 710 w 710"/>
                  <a:gd name="T150" fmla="*/ 46 h 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10" h="46">
                    <a:moveTo>
                      <a:pt x="603" y="2"/>
                    </a:moveTo>
                    <a:lnTo>
                      <a:pt x="703" y="0"/>
                    </a:lnTo>
                    <a:lnTo>
                      <a:pt x="704" y="0"/>
                    </a:lnTo>
                    <a:lnTo>
                      <a:pt x="705" y="1"/>
                    </a:lnTo>
                    <a:lnTo>
                      <a:pt x="706" y="1"/>
                    </a:lnTo>
                    <a:lnTo>
                      <a:pt x="707" y="1"/>
                    </a:lnTo>
                    <a:lnTo>
                      <a:pt x="707" y="2"/>
                    </a:lnTo>
                    <a:lnTo>
                      <a:pt x="709" y="2"/>
                    </a:lnTo>
                    <a:lnTo>
                      <a:pt x="709" y="3"/>
                    </a:lnTo>
                    <a:lnTo>
                      <a:pt x="709" y="4"/>
                    </a:lnTo>
                    <a:lnTo>
                      <a:pt x="710" y="4"/>
                    </a:lnTo>
                    <a:lnTo>
                      <a:pt x="710" y="5"/>
                    </a:lnTo>
                    <a:lnTo>
                      <a:pt x="710" y="7"/>
                    </a:lnTo>
                    <a:lnTo>
                      <a:pt x="710" y="33"/>
                    </a:lnTo>
                    <a:lnTo>
                      <a:pt x="710" y="34"/>
                    </a:lnTo>
                    <a:lnTo>
                      <a:pt x="710" y="35"/>
                    </a:lnTo>
                    <a:lnTo>
                      <a:pt x="710" y="36"/>
                    </a:lnTo>
                    <a:lnTo>
                      <a:pt x="709" y="36"/>
                    </a:lnTo>
                    <a:lnTo>
                      <a:pt x="709" y="38"/>
                    </a:lnTo>
                    <a:lnTo>
                      <a:pt x="707" y="38"/>
                    </a:lnTo>
                    <a:lnTo>
                      <a:pt x="707" y="39"/>
                    </a:lnTo>
                    <a:lnTo>
                      <a:pt x="706" y="39"/>
                    </a:lnTo>
                    <a:lnTo>
                      <a:pt x="705" y="40"/>
                    </a:lnTo>
                    <a:lnTo>
                      <a:pt x="704" y="40"/>
                    </a:lnTo>
                    <a:lnTo>
                      <a:pt x="603" y="41"/>
                    </a:lnTo>
                    <a:lnTo>
                      <a:pt x="602" y="41"/>
                    </a:lnTo>
                    <a:lnTo>
                      <a:pt x="600" y="41"/>
                    </a:lnTo>
                    <a:lnTo>
                      <a:pt x="599" y="41"/>
                    </a:lnTo>
                    <a:lnTo>
                      <a:pt x="599" y="40"/>
                    </a:lnTo>
                    <a:lnTo>
                      <a:pt x="598" y="40"/>
                    </a:lnTo>
                    <a:lnTo>
                      <a:pt x="598" y="39"/>
                    </a:lnTo>
                    <a:lnTo>
                      <a:pt x="597" y="39"/>
                    </a:lnTo>
                    <a:lnTo>
                      <a:pt x="597" y="38"/>
                    </a:lnTo>
                    <a:lnTo>
                      <a:pt x="597" y="36"/>
                    </a:lnTo>
                    <a:lnTo>
                      <a:pt x="596" y="36"/>
                    </a:lnTo>
                    <a:lnTo>
                      <a:pt x="596" y="35"/>
                    </a:lnTo>
                    <a:lnTo>
                      <a:pt x="596" y="9"/>
                    </a:lnTo>
                    <a:lnTo>
                      <a:pt x="596" y="8"/>
                    </a:lnTo>
                    <a:lnTo>
                      <a:pt x="596" y="7"/>
                    </a:lnTo>
                    <a:lnTo>
                      <a:pt x="596" y="5"/>
                    </a:lnTo>
                    <a:lnTo>
                      <a:pt x="597" y="5"/>
                    </a:lnTo>
                    <a:lnTo>
                      <a:pt x="597" y="4"/>
                    </a:lnTo>
                    <a:lnTo>
                      <a:pt x="598" y="4"/>
                    </a:lnTo>
                    <a:lnTo>
                      <a:pt x="598" y="3"/>
                    </a:lnTo>
                    <a:lnTo>
                      <a:pt x="599" y="3"/>
                    </a:lnTo>
                    <a:lnTo>
                      <a:pt x="599" y="2"/>
                    </a:lnTo>
                    <a:lnTo>
                      <a:pt x="600" y="2"/>
                    </a:lnTo>
                    <a:lnTo>
                      <a:pt x="602" y="2"/>
                    </a:lnTo>
                    <a:lnTo>
                      <a:pt x="603" y="2"/>
                    </a:lnTo>
                    <a:close/>
                    <a:moveTo>
                      <a:pt x="7" y="7"/>
                    </a:moveTo>
                    <a:lnTo>
                      <a:pt x="107" y="4"/>
                    </a:lnTo>
                    <a:lnTo>
                      <a:pt x="108" y="4"/>
                    </a:lnTo>
                    <a:lnTo>
                      <a:pt x="110" y="4"/>
                    </a:lnTo>
                    <a:lnTo>
                      <a:pt x="111" y="5"/>
                    </a:lnTo>
                    <a:lnTo>
                      <a:pt x="112" y="5"/>
                    </a:lnTo>
                    <a:lnTo>
                      <a:pt x="112" y="7"/>
                    </a:lnTo>
                    <a:lnTo>
                      <a:pt x="113" y="7"/>
                    </a:lnTo>
                    <a:lnTo>
                      <a:pt x="113" y="8"/>
                    </a:lnTo>
                    <a:lnTo>
                      <a:pt x="114" y="8"/>
                    </a:lnTo>
                    <a:lnTo>
                      <a:pt x="114" y="9"/>
                    </a:lnTo>
                    <a:lnTo>
                      <a:pt x="114" y="10"/>
                    </a:lnTo>
                    <a:lnTo>
                      <a:pt x="114" y="11"/>
                    </a:lnTo>
                    <a:lnTo>
                      <a:pt x="115" y="38"/>
                    </a:lnTo>
                    <a:lnTo>
                      <a:pt x="114" y="39"/>
                    </a:lnTo>
                    <a:lnTo>
                      <a:pt x="114" y="40"/>
                    </a:lnTo>
                    <a:lnTo>
                      <a:pt x="114" y="41"/>
                    </a:lnTo>
                    <a:lnTo>
                      <a:pt x="113" y="41"/>
                    </a:lnTo>
                    <a:lnTo>
                      <a:pt x="113" y="42"/>
                    </a:lnTo>
                    <a:lnTo>
                      <a:pt x="112" y="42"/>
                    </a:lnTo>
                    <a:lnTo>
                      <a:pt x="112" y="43"/>
                    </a:lnTo>
                    <a:lnTo>
                      <a:pt x="111" y="43"/>
                    </a:lnTo>
                    <a:lnTo>
                      <a:pt x="110" y="43"/>
                    </a:lnTo>
                    <a:lnTo>
                      <a:pt x="108" y="43"/>
                    </a:lnTo>
                    <a:lnTo>
                      <a:pt x="108" y="45"/>
                    </a:lnTo>
                    <a:lnTo>
                      <a:pt x="7" y="46"/>
                    </a:lnTo>
                    <a:lnTo>
                      <a:pt x="6" y="46"/>
                    </a:lnTo>
                    <a:lnTo>
                      <a:pt x="5" y="46"/>
                    </a:lnTo>
                    <a:lnTo>
                      <a:pt x="4" y="46"/>
                    </a:lnTo>
                    <a:lnTo>
                      <a:pt x="4" y="45"/>
                    </a:lnTo>
                    <a:lnTo>
                      <a:pt x="2" y="45"/>
                    </a:lnTo>
                    <a:lnTo>
                      <a:pt x="2" y="43"/>
                    </a:lnTo>
                    <a:lnTo>
                      <a:pt x="1" y="43"/>
                    </a:lnTo>
                    <a:lnTo>
                      <a:pt x="1" y="42"/>
                    </a:lnTo>
                    <a:lnTo>
                      <a:pt x="1" y="41"/>
                    </a:lnTo>
                    <a:lnTo>
                      <a:pt x="1" y="40"/>
                    </a:lnTo>
                    <a:lnTo>
                      <a:pt x="0" y="40"/>
                    </a:lnTo>
                    <a:lnTo>
                      <a:pt x="0" y="13"/>
                    </a:lnTo>
                    <a:lnTo>
                      <a:pt x="0" y="12"/>
                    </a:lnTo>
                    <a:lnTo>
                      <a:pt x="0" y="11"/>
                    </a:lnTo>
                    <a:lnTo>
                      <a:pt x="0" y="10"/>
                    </a:lnTo>
                    <a:lnTo>
                      <a:pt x="1" y="10"/>
                    </a:lnTo>
                    <a:lnTo>
                      <a:pt x="1" y="9"/>
                    </a:lnTo>
                    <a:lnTo>
                      <a:pt x="2" y="8"/>
                    </a:lnTo>
                    <a:lnTo>
                      <a:pt x="4" y="8"/>
                    </a:lnTo>
                    <a:lnTo>
                      <a:pt x="4" y="7"/>
                    </a:lnTo>
                    <a:lnTo>
                      <a:pt x="5" y="7"/>
                    </a:lnTo>
                    <a:lnTo>
                      <a:pt x="6" y="7"/>
                    </a:lnTo>
                    <a:lnTo>
                      <a:pt x="7" y="7"/>
                    </a:lnTo>
                    <a:close/>
                  </a:path>
                </a:pathLst>
              </a:custGeom>
              <a:solidFill>
                <a:srgbClr val="000000"/>
              </a:solidFill>
              <a:ln w="9525">
                <a:noFill/>
                <a:round/>
                <a:headEnd/>
                <a:tailEnd/>
              </a:ln>
            </p:spPr>
            <p:txBody>
              <a:bodyPr/>
              <a:lstStyle/>
              <a:p>
                <a:endParaRPr lang="en-GB"/>
              </a:p>
            </p:txBody>
          </p:sp>
          <p:sp>
            <p:nvSpPr>
              <p:cNvPr id="685" name="Freeform 598"/>
              <p:cNvSpPr>
                <a:spLocks/>
              </p:cNvSpPr>
              <p:nvPr/>
            </p:nvSpPr>
            <p:spPr bwMode="auto">
              <a:xfrm>
                <a:off x="3667" y="2057"/>
                <a:ext cx="57" cy="21"/>
              </a:xfrm>
              <a:custGeom>
                <a:avLst/>
                <a:gdLst>
                  <a:gd name="T0" fmla="*/ 2 w 114"/>
                  <a:gd name="T1" fmla="*/ 1 h 41"/>
                  <a:gd name="T2" fmla="*/ 27 w 114"/>
                  <a:gd name="T3" fmla="*/ 0 h 41"/>
                  <a:gd name="T4" fmla="*/ 27 w 114"/>
                  <a:gd name="T5" fmla="*/ 0 h 41"/>
                  <a:gd name="T6" fmla="*/ 28 w 114"/>
                  <a:gd name="T7" fmla="*/ 1 h 41"/>
                  <a:gd name="T8" fmla="*/ 28 w 114"/>
                  <a:gd name="T9" fmla="*/ 1 h 41"/>
                  <a:gd name="T10" fmla="*/ 28 w 114"/>
                  <a:gd name="T11" fmla="*/ 1 h 41"/>
                  <a:gd name="T12" fmla="*/ 28 w 114"/>
                  <a:gd name="T13" fmla="*/ 1 h 41"/>
                  <a:gd name="T14" fmla="*/ 29 w 114"/>
                  <a:gd name="T15" fmla="*/ 1 h 41"/>
                  <a:gd name="T16" fmla="*/ 29 w 114"/>
                  <a:gd name="T17" fmla="*/ 1 h 41"/>
                  <a:gd name="T18" fmla="*/ 29 w 114"/>
                  <a:gd name="T19" fmla="*/ 1 h 41"/>
                  <a:gd name="T20" fmla="*/ 29 w 114"/>
                  <a:gd name="T21" fmla="*/ 1 h 41"/>
                  <a:gd name="T22" fmla="*/ 29 w 114"/>
                  <a:gd name="T23" fmla="*/ 2 h 41"/>
                  <a:gd name="T24" fmla="*/ 29 w 114"/>
                  <a:gd name="T25" fmla="*/ 2 h 41"/>
                  <a:gd name="T26" fmla="*/ 29 w 114"/>
                  <a:gd name="T27" fmla="*/ 9 h 41"/>
                  <a:gd name="T28" fmla="*/ 29 w 114"/>
                  <a:gd name="T29" fmla="*/ 9 h 41"/>
                  <a:gd name="T30" fmla="*/ 29 w 114"/>
                  <a:gd name="T31" fmla="*/ 9 h 41"/>
                  <a:gd name="T32" fmla="*/ 29 w 114"/>
                  <a:gd name="T33" fmla="*/ 9 h 41"/>
                  <a:gd name="T34" fmla="*/ 29 w 114"/>
                  <a:gd name="T35" fmla="*/ 9 h 41"/>
                  <a:gd name="T36" fmla="*/ 29 w 114"/>
                  <a:gd name="T37" fmla="*/ 10 h 41"/>
                  <a:gd name="T38" fmla="*/ 28 w 114"/>
                  <a:gd name="T39" fmla="*/ 10 h 41"/>
                  <a:gd name="T40" fmla="*/ 28 w 114"/>
                  <a:gd name="T41" fmla="*/ 10 h 41"/>
                  <a:gd name="T42" fmla="*/ 28 w 114"/>
                  <a:gd name="T43" fmla="*/ 10 h 41"/>
                  <a:gd name="T44" fmla="*/ 28 w 114"/>
                  <a:gd name="T45" fmla="*/ 10 h 41"/>
                  <a:gd name="T46" fmla="*/ 27 w 114"/>
                  <a:gd name="T47" fmla="*/ 10 h 41"/>
                  <a:gd name="T48" fmla="*/ 2 w 114"/>
                  <a:gd name="T49" fmla="*/ 11 h 41"/>
                  <a:gd name="T50" fmla="*/ 2 w 114"/>
                  <a:gd name="T51" fmla="*/ 11 h 41"/>
                  <a:gd name="T52" fmla="*/ 1 w 114"/>
                  <a:gd name="T53" fmla="*/ 11 h 41"/>
                  <a:gd name="T54" fmla="*/ 1 w 114"/>
                  <a:gd name="T55" fmla="*/ 11 h 41"/>
                  <a:gd name="T56" fmla="*/ 1 w 114"/>
                  <a:gd name="T57" fmla="*/ 10 h 41"/>
                  <a:gd name="T58" fmla="*/ 1 w 114"/>
                  <a:gd name="T59" fmla="*/ 10 h 41"/>
                  <a:gd name="T60" fmla="*/ 1 w 114"/>
                  <a:gd name="T61" fmla="*/ 10 h 41"/>
                  <a:gd name="T62" fmla="*/ 1 w 114"/>
                  <a:gd name="T63" fmla="*/ 10 h 41"/>
                  <a:gd name="T64" fmla="*/ 1 w 114"/>
                  <a:gd name="T65" fmla="*/ 10 h 41"/>
                  <a:gd name="T66" fmla="*/ 1 w 114"/>
                  <a:gd name="T67" fmla="*/ 9 h 41"/>
                  <a:gd name="T68" fmla="*/ 0 w 114"/>
                  <a:gd name="T69" fmla="*/ 9 h 41"/>
                  <a:gd name="T70" fmla="*/ 0 w 114"/>
                  <a:gd name="T71" fmla="*/ 9 h 41"/>
                  <a:gd name="T72" fmla="*/ 0 w 114"/>
                  <a:gd name="T73" fmla="*/ 3 h 41"/>
                  <a:gd name="T74" fmla="*/ 0 w 114"/>
                  <a:gd name="T75" fmla="*/ 2 h 41"/>
                  <a:gd name="T76" fmla="*/ 0 w 114"/>
                  <a:gd name="T77" fmla="*/ 2 h 41"/>
                  <a:gd name="T78" fmla="*/ 0 w 114"/>
                  <a:gd name="T79" fmla="*/ 2 h 41"/>
                  <a:gd name="T80" fmla="*/ 1 w 114"/>
                  <a:gd name="T81" fmla="*/ 2 h 41"/>
                  <a:gd name="T82" fmla="*/ 1 w 114"/>
                  <a:gd name="T83" fmla="*/ 1 h 41"/>
                  <a:gd name="T84" fmla="*/ 1 w 114"/>
                  <a:gd name="T85" fmla="*/ 1 h 41"/>
                  <a:gd name="T86" fmla="*/ 1 w 114"/>
                  <a:gd name="T87" fmla="*/ 1 h 41"/>
                  <a:gd name="T88" fmla="*/ 1 w 114"/>
                  <a:gd name="T89" fmla="*/ 1 h 41"/>
                  <a:gd name="T90" fmla="*/ 1 w 114"/>
                  <a:gd name="T91" fmla="*/ 1 h 41"/>
                  <a:gd name="T92" fmla="*/ 1 w 114"/>
                  <a:gd name="T93" fmla="*/ 1 h 41"/>
                  <a:gd name="T94" fmla="*/ 2 w 114"/>
                  <a:gd name="T95" fmla="*/ 1 h 41"/>
                  <a:gd name="T96" fmla="*/ 2 w 114"/>
                  <a:gd name="T97" fmla="*/ 1 h 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4"/>
                  <a:gd name="T148" fmla="*/ 0 h 41"/>
                  <a:gd name="T149" fmla="*/ 114 w 114"/>
                  <a:gd name="T150" fmla="*/ 41 h 4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4" h="41">
                    <a:moveTo>
                      <a:pt x="7" y="2"/>
                    </a:moveTo>
                    <a:lnTo>
                      <a:pt x="107" y="0"/>
                    </a:lnTo>
                    <a:lnTo>
                      <a:pt x="108" y="0"/>
                    </a:lnTo>
                    <a:lnTo>
                      <a:pt x="109" y="1"/>
                    </a:lnTo>
                    <a:lnTo>
                      <a:pt x="110" y="1"/>
                    </a:lnTo>
                    <a:lnTo>
                      <a:pt x="111" y="1"/>
                    </a:lnTo>
                    <a:lnTo>
                      <a:pt x="111" y="2"/>
                    </a:lnTo>
                    <a:lnTo>
                      <a:pt x="113" y="2"/>
                    </a:lnTo>
                    <a:lnTo>
                      <a:pt x="113" y="3"/>
                    </a:lnTo>
                    <a:lnTo>
                      <a:pt x="113" y="4"/>
                    </a:lnTo>
                    <a:lnTo>
                      <a:pt x="114" y="4"/>
                    </a:lnTo>
                    <a:lnTo>
                      <a:pt x="114" y="5"/>
                    </a:lnTo>
                    <a:lnTo>
                      <a:pt x="114" y="7"/>
                    </a:lnTo>
                    <a:lnTo>
                      <a:pt x="114" y="33"/>
                    </a:lnTo>
                    <a:lnTo>
                      <a:pt x="114" y="34"/>
                    </a:lnTo>
                    <a:lnTo>
                      <a:pt x="114" y="35"/>
                    </a:lnTo>
                    <a:lnTo>
                      <a:pt x="114" y="36"/>
                    </a:lnTo>
                    <a:lnTo>
                      <a:pt x="113" y="36"/>
                    </a:lnTo>
                    <a:lnTo>
                      <a:pt x="113" y="38"/>
                    </a:lnTo>
                    <a:lnTo>
                      <a:pt x="111" y="38"/>
                    </a:lnTo>
                    <a:lnTo>
                      <a:pt x="111" y="39"/>
                    </a:lnTo>
                    <a:lnTo>
                      <a:pt x="110" y="39"/>
                    </a:lnTo>
                    <a:lnTo>
                      <a:pt x="109" y="40"/>
                    </a:lnTo>
                    <a:lnTo>
                      <a:pt x="108" y="40"/>
                    </a:lnTo>
                    <a:lnTo>
                      <a:pt x="7" y="41"/>
                    </a:lnTo>
                    <a:lnTo>
                      <a:pt x="6" y="41"/>
                    </a:lnTo>
                    <a:lnTo>
                      <a:pt x="4" y="41"/>
                    </a:lnTo>
                    <a:lnTo>
                      <a:pt x="3" y="41"/>
                    </a:lnTo>
                    <a:lnTo>
                      <a:pt x="3" y="40"/>
                    </a:lnTo>
                    <a:lnTo>
                      <a:pt x="2" y="40"/>
                    </a:lnTo>
                    <a:lnTo>
                      <a:pt x="2" y="39"/>
                    </a:lnTo>
                    <a:lnTo>
                      <a:pt x="1" y="39"/>
                    </a:lnTo>
                    <a:lnTo>
                      <a:pt x="1" y="38"/>
                    </a:lnTo>
                    <a:lnTo>
                      <a:pt x="1" y="36"/>
                    </a:lnTo>
                    <a:lnTo>
                      <a:pt x="0" y="36"/>
                    </a:lnTo>
                    <a:lnTo>
                      <a:pt x="0" y="35"/>
                    </a:lnTo>
                    <a:lnTo>
                      <a:pt x="0" y="9"/>
                    </a:lnTo>
                    <a:lnTo>
                      <a:pt x="0" y="8"/>
                    </a:lnTo>
                    <a:lnTo>
                      <a:pt x="0" y="7"/>
                    </a:lnTo>
                    <a:lnTo>
                      <a:pt x="0" y="5"/>
                    </a:lnTo>
                    <a:lnTo>
                      <a:pt x="1" y="5"/>
                    </a:lnTo>
                    <a:lnTo>
                      <a:pt x="1" y="4"/>
                    </a:lnTo>
                    <a:lnTo>
                      <a:pt x="2" y="4"/>
                    </a:lnTo>
                    <a:lnTo>
                      <a:pt x="2" y="3"/>
                    </a:lnTo>
                    <a:lnTo>
                      <a:pt x="3" y="3"/>
                    </a:lnTo>
                    <a:lnTo>
                      <a:pt x="3" y="2"/>
                    </a:lnTo>
                    <a:lnTo>
                      <a:pt x="4" y="2"/>
                    </a:lnTo>
                    <a:lnTo>
                      <a:pt x="6" y="2"/>
                    </a:lnTo>
                    <a:lnTo>
                      <a:pt x="7" y="2"/>
                    </a:lnTo>
                  </a:path>
                </a:pathLst>
              </a:custGeom>
              <a:noFill/>
              <a:ln w="0">
                <a:solidFill>
                  <a:srgbClr val="000000"/>
                </a:solidFill>
                <a:prstDash val="solid"/>
                <a:round/>
                <a:headEnd/>
                <a:tailEnd/>
              </a:ln>
            </p:spPr>
            <p:txBody>
              <a:bodyPr/>
              <a:lstStyle/>
              <a:p>
                <a:endParaRPr lang="en-GB"/>
              </a:p>
            </p:txBody>
          </p:sp>
          <p:sp>
            <p:nvSpPr>
              <p:cNvPr id="686" name="Freeform 599"/>
              <p:cNvSpPr>
                <a:spLocks/>
              </p:cNvSpPr>
              <p:nvPr/>
            </p:nvSpPr>
            <p:spPr bwMode="auto">
              <a:xfrm>
                <a:off x="3369" y="2059"/>
                <a:ext cx="58" cy="21"/>
              </a:xfrm>
              <a:custGeom>
                <a:avLst/>
                <a:gdLst>
                  <a:gd name="T0" fmla="*/ 2 w 115"/>
                  <a:gd name="T1" fmla="*/ 1 h 42"/>
                  <a:gd name="T2" fmla="*/ 27 w 115"/>
                  <a:gd name="T3" fmla="*/ 0 h 42"/>
                  <a:gd name="T4" fmla="*/ 27 w 115"/>
                  <a:gd name="T5" fmla="*/ 0 h 42"/>
                  <a:gd name="T6" fmla="*/ 28 w 115"/>
                  <a:gd name="T7" fmla="*/ 0 h 42"/>
                  <a:gd name="T8" fmla="*/ 28 w 115"/>
                  <a:gd name="T9" fmla="*/ 1 h 42"/>
                  <a:gd name="T10" fmla="*/ 28 w 115"/>
                  <a:gd name="T11" fmla="*/ 1 h 42"/>
                  <a:gd name="T12" fmla="*/ 28 w 115"/>
                  <a:gd name="T13" fmla="*/ 1 h 42"/>
                  <a:gd name="T14" fmla="*/ 29 w 115"/>
                  <a:gd name="T15" fmla="*/ 1 h 42"/>
                  <a:gd name="T16" fmla="*/ 29 w 115"/>
                  <a:gd name="T17" fmla="*/ 1 h 42"/>
                  <a:gd name="T18" fmla="*/ 29 w 115"/>
                  <a:gd name="T19" fmla="*/ 1 h 42"/>
                  <a:gd name="T20" fmla="*/ 29 w 115"/>
                  <a:gd name="T21" fmla="*/ 1 h 42"/>
                  <a:gd name="T22" fmla="*/ 29 w 115"/>
                  <a:gd name="T23" fmla="*/ 1 h 42"/>
                  <a:gd name="T24" fmla="*/ 29 w 115"/>
                  <a:gd name="T25" fmla="*/ 1 h 42"/>
                  <a:gd name="T26" fmla="*/ 29 w 115"/>
                  <a:gd name="T27" fmla="*/ 9 h 42"/>
                  <a:gd name="T28" fmla="*/ 29 w 115"/>
                  <a:gd name="T29" fmla="*/ 9 h 42"/>
                  <a:gd name="T30" fmla="*/ 29 w 115"/>
                  <a:gd name="T31" fmla="*/ 9 h 42"/>
                  <a:gd name="T32" fmla="*/ 29 w 115"/>
                  <a:gd name="T33" fmla="*/ 9 h 42"/>
                  <a:gd name="T34" fmla="*/ 29 w 115"/>
                  <a:gd name="T35" fmla="*/ 10 h 42"/>
                  <a:gd name="T36" fmla="*/ 29 w 115"/>
                  <a:gd name="T37" fmla="*/ 10 h 42"/>
                  <a:gd name="T38" fmla="*/ 29 w 115"/>
                  <a:gd name="T39" fmla="*/ 10 h 42"/>
                  <a:gd name="T40" fmla="*/ 28 w 115"/>
                  <a:gd name="T41" fmla="*/ 10 h 42"/>
                  <a:gd name="T42" fmla="*/ 28 w 115"/>
                  <a:gd name="T43" fmla="*/ 10 h 42"/>
                  <a:gd name="T44" fmla="*/ 28 w 115"/>
                  <a:gd name="T45" fmla="*/ 10 h 42"/>
                  <a:gd name="T46" fmla="*/ 28 w 115"/>
                  <a:gd name="T47" fmla="*/ 10 h 42"/>
                  <a:gd name="T48" fmla="*/ 27 w 115"/>
                  <a:gd name="T49" fmla="*/ 10 h 42"/>
                  <a:gd name="T50" fmla="*/ 27 w 115"/>
                  <a:gd name="T51" fmla="*/ 11 h 42"/>
                  <a:gd name="T52" fmla="*/ 2 w 115"/>
                  <a:gd name="T53" fmla="*/ 11 h 42"/>
                  <a:gd name="T54" fmla="*/ 2 w 115"/>
                  <a:gd name="T55" fmla="*/ 11 h 42"/>
                  <a:gd name="T56" fmla="*/ 2 w 115"/>
                  <a:gd name="T57" fmla="*/ 11 h 42"/>
                  <a:gd name="T58" fmla="*/ 1 w 115"/>
                  <a:gd name="T59" fmla="*/ 11 h 42"/>
                  <a:gd name="T60" fmla="*/ 1 w 115"/>
                  <a:gd name="T61" fmla="*/ 11 h 42"/>
                  <a:gd name="T62" fmla="*/ 1 w 115"/>
                  <a:gd name="T63" fmla="*/ 11 h 42"/>
                  <a:gd name="T64" fmla="*/ 1 w 115"/>
                  <a:gd name="T65" fmla="*/ 10 h 42"/>
                  <a:gd name="T66" fmla="*/ 1 w 115"/>
                  <a:gd name="T67" fmla="*/ 10 h 42"/>
                  <a:gd name="T68" fmla="*/ 1 w 115"/>
                  <a:gd name="T69" fmla="*/ 10 h 42"/>
                  <a:gd name="T70" fmla="*/ 1 w 115"/>
                  <a:gd name="T71" fmla="*/ 10 h 42"/>
                  <a:gd name="T72" fmla="*/ 1 w 115"/>
                  <a:gd name="T73" fmla="*/ 9 h 42"/>
                  <a:gd name="T74" fmla="*/ 0 w 115"/>
                  <a:gd name="T75" fmla="*/ 9 h 42"/>
                  <a:gd name="T76" fmla="*/ 0 w 115"/>
                  <a:gd name="T77" fmla="*/ 3 h 42"/>
                  <a:gd name="T78" fmla="*/ 0 w 115"/>
                  <a:gd name="T79" fmla="*/ 2 h 42"/>
                  <a:gd name="T80" fmla="*/ 0 w 115"/>
                  <a:gd name="T81" fmla="*/ 1 h 42"/>
                  <a:gd name="T82" fmla="*/ 0 w 115"/>
                  <a:gd name="T83" fmla="*/ 1 h 42"/>
                  <a:gd name="T84" fmla="*/ 1 w 115"/>
                  <a:gd name="T85" fmla="*/ 1 h 42"/>
                  <a:gd name="T86" fmla="*/ 1 w 115"/>
                  <a:gd name="T87" fmla="*/ 1 h 42"/>
                  <a:gd name="T88" fmla="*/ 1 w 115"/>
                  <a:gd name="T89" fmla="*/ 1 h 42"/>
                  <a:gd name="T90" fmla="*/ 1 w 115"/>
                  <a:gd name="T91" fmla="*/ 1 h 42"/>
                  <a:gd name="T92" fmla="*/ 1 w 115"/>
                  <a:gd name="T93" fmla="*/ 1 h 42"/>
                  <a:gd name="T94" fmla="*/ 2 w 115"/>
                  <a:gd name="T95" fmla="*/ 1 h 42"/>
                  <a:gd name="T96" fmla="*/ 2 w 115"/>
                  <a:gd name="T97" fmla="*/ 1 h 42"/>
                  <a:gd name="T98" fmla="*/ 2 w 115"/>
                  <a:gd name="T99" fmla="*/ 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5"/>
                  <a:gd name="T151" fmla="*/ 0 h 42"/>
                  <a:gd name="T152" fmla="*/ 115 w 115"/>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5" h="42">
                    <a:moveTo>
                      <a:pt x="7" y="3"/>
                    </a:moveTo>
                    <a:lnTo>
                      <a:pt x="107" y="0"/>
                    </a:lnTo>
                    <a:lnTo>
                      <a:pt x="108" y="0"/>
                    </a:lnTo>
                    <a:lnTo>
                      <a:pt x="110" y="0"/>
                    </a:lnTo>
                    <a:lnTo>
                      <a:pt x="111" y="1"/>
                    </a:lnTo>
                    <a:lnTo>
                      <a:pt x="112" y="1"/>
                    </a:lnTo>
                    <a:lnTo>
                      <a:pt x="112" y="3"/>
                    </a:lnTo>
                    <a:lnTo>
                      <a:pt x="113" y="3"/>
                    </a:lnTo>
                    <a:lnTo>
                      <a:pt x="113" y="4"/>
                    </a:lnTo>
                    <a:lnTo>
                      <a:pt x="114" y="4"/>
                    </a:lnTo>
                    <a:lnTo>
                      <a:pt x="114" y="5"/>
                    </a:lnTo>
                    <a:lnTo>
                      <a:pt x="114" y="6"/>
                    </a:lnTo>
                    <a:lnTo>
                      <a:pt x="114" y="7"/>
                    </a:lnTo>
                    <a:lnTo>
                      <a:pt x="115" y="34"/>
                    </a:lnTo>
                    <a:lnTo>
                      <a:pt x="114" y="34"/>
                    </a:lnTo>
                    <a:lnTo>
                      <a:pt x="114" y="35"/>
                    </a:lnTo>
                    <a:lnTo>
                      <a:pt x="114" y="36"/>
                    </a:lnTo>
                    <a:lnTo>
                      <a:pt x="114" y="37"/>
                    </a:lnTo>
                    <a:lnTo>
                      <a:pt x="113" y="37"/>
                    </a:lnTo>
                    <a:lnTo>
                      <a:pt x="113" y="38"/>
                    </a:lnTo>
                    <a:lnTo>
                      <a:pt x="112" y="38"/>
                    </a:lnTo>
                    <a:lnTo>
                      <a:pt x="112" y="39"/>
                    </a:lnTo>
                    <a:lnTo>
                      <a:pt x="111" y="39"/>
                    </a:lnTo>
                    <a:lnTo>
                      <a:pt x="110" y="39"/>
                    </a:lnTo>
                    <a:lnTo>
                      <a:pt x="108" y="39"/>
                    </a:lnTo>
                    <a:lnTo>
                      <a:pt x="108" y="41"/>
                    </a:lnTo>
                    <a:lnTo>
                      <a:pt x="7" y="42"/>
                    </a:lnTo>
                    <a:lnTo>
                      <a:pt x="6" y="42"/>
                    </a:lnTo>
                    <a:lnTo>
                      <a:pt x="5" y="42"/>
                    </a:lnTo>
                    <a:lnTo>
                      <a:pt x="4" y="42"/>
                    </a:lnTo>
                    <a:lnTo>
                      <a:pt x="4" y="41"/>
                    </a:lnTo>
                    <a:lnTo>
                      <a:pt x="2" y="41"/>
                    </a:lnTo>
                    <a:lnTo>
                      <a:pt x="2" y="39"/>
                    </a:lnTo>
                    <a:lnTo>
                      <a:pt x="1" y="39"/>
                    </a:lnTo>
                    <a:lnTo>
                      <a:pt x="1" y="38"/>
                    </a:lnTo>
                    <a:lnTo>
                      <a:pt x="1" y="37"/>
                    </a:lnTo>
                    <a:lnTo>
                      <a:pt x="1" y="36"/>
                    </a:lnTo>
                    <a:lnTo>
                      <a:pt x="0" y="36"/>
                    </a:lnTo>
                    <a:lnTo>
                      <a:pt x="0" y="9"/>
                    </a:lnTo>
                    <a:lnTo>
                      <a:pt x="0" y="8"/>
                    </a:lnTo>
                    <a:lnTo>
                      <a:pt x="0" y="7"/>
                    </a:lnTo>
                    <a:lnTo>
                      <a:pt x="0" y="6"/>
                    </a:lnTo>
                    <a:lnTo>
                      <a:pt x="1" y="6"/>
                    </a:lnTo>
                    <a:lnTo>
                      <a:pt x="1" y="5"/>
                    </a:lnTo>
                    <a:lnTo>
                      <a:pt x="2" y="4"/>
                    </a:lnTo>
                    <a:lnTo>
                      <a:pt x="4" y="4"/>
                    </a:lnTo>
                    <a:lnTo>
                      <a:pt x="4" y="3"/>
                    </a:lnTo>
                    <a:lnTo>
                      <a:pt x="5" y="3"/>
                    </a:lnTo>
                    <a:lnTo>
                      <a:pt x="6" y="3"/>
                    </a:lnTo>
                    <a:lnTo>
                      <a:pt x="7" y="3"/>
                    </a:lnTo>
                  </a:path>
                </a:pathLst>
              </a:custGeom>
              <a:noFill/>
              <a:ln w="0">
                <a:solidFill>
                  <a:srgbClr val="000000"/>
                </a:solidFill>
                <a:prstDash val="solid"/>
                <a:round/>
                <a:headEnd/>
                <a:tailEnd/>
              </a:ln>
            </p:spPr>
            <p:txBody>
              <a:bodyPr/>
              <a:lstStyle/>
              <a:p>
                <a:endParaRPr lang="en-GB"/>
              </a:p>
            </p:txBody>
          </p:sp>
          <p:sp>
            <p:nvSpPr>
              <p:cNvPr id="687" name="Freeform 600"/>
              <p:cNvSpPr>
                <a:spLocks noEditPoints="1"/>
              </p:cNvSpPr>
              <p:nvPr/>
            </p:nvSpPr>
            <p:spPr bwMode="auto">
              <a:xfrm>
                <a:off x="3368" y="2056"/>
                <a:ext cx="357" cy="16"/>
              </a:xfrm>
              <a:custGeom>
                <a:avLst/>
                <a:gdLst>
                  <a:gd name="T0" fmla="*/ 150 w 714"/>
                  <a:gd name="T1" fmla="*/ 1 h 32"/>
                  <a:gd name="T2" fmla="*/ 178 w 714"/>
                  <a:gd name="T3" fmla="*/ 0 h 32"/>
                  <a:gd name="T4" fmla="*/ 178 w 714"/>
                  <a:gd name="T5" fmla="*/ 0 h 32"/>
                  <a:gd name="T6" fmla="*/ 178 w 714"/>
                  <a:gd name="T7" fmla="*/ 0 h 32"/>
                  <a:gd name="T8" fmla="*/ 178 w 714"/>
                  <a:gd name="T9" fmla="*/ 1 h 32"/>
                  <a:gd name="T10" fmla="*/ 179 w 714"/>
                  <a:gd name="T11" fmla="*/ 1 h 32"/>
                  <a:gd name="T12" fmla="*/ 179 w 714"/>
                  <a:gd name="T13" fmla="*/ 1 h 32"/>
                  <a:gd name="T14" fmla="*/ 179 w 714"/>
                  <a:gd name="T15" fmla="*/ 1 h 32"/>
                  <a:gd name="T16" fmla="*/ 179 w 714"/>
                  <a:gd name="T17" fmla="*/ 1 h 32"/>
                  <a:gd name="T18" fmla="*/ 179 w 714"/>
                  <a:gd name="T19" fmla="*/ 5 h 32"/>
                  <a:gd name="T20" fmla="*/ 179 w 714"/>
                  <a:gd name="T21" fmla="*/ 5 h 32"/>
                  <a:gd name="T22" fmla="*/ 179 w 714"/>
                  <a:gd name="T23" fmla="*/ 5 h 32"/>
                  <a:gd name="T24" fmla="*/ 179 w 714"/>
                  <a:gd name="T25" fmla="*/ 5 h 32"/>
                  <a:gd name="T26" fmla="*/ 179 w 714"/>
                  <a:gd name="T27" fmla="*/ 6 h 32"/>
                  <a:gd name="T28" fmla="*/ 178 w 714"/>
                  <a:gd name="T29" fmla="*/ 6 h 32"/>
                  <a:gd name="T30" fmla="*/ 178 w 714"/>
                  <a:gd name="T31" fmla="*/ 6 h 32"/>
                  <a:gd name="T32" fmla="*/ 178 w 714"/>
                  <a:gd name="T33" fmla="*/ 6 h 32"/>
                  <a:gd name="T34" fmla="*/ 150 w 714"/>
                  <a:gd name="T35" fmla="*/ 6 h 32"/>
                  <a:gd name="T36" fmla="*/ 150 w 714"/>
                  <a:gd name="T37" fmla="*/ 6 h 32"/>
                  <a:gd name="T38" fmla="*/ 150 w 714"/>
                  <a:gd name="T39" fmla="*/ 6 h 32"/>
                  <a:gd name="T40" fmla="*/ 150 w 714"/>
                  <a:gd name="T41" fmla="*/ 6 h 32"/>
                  <a:gd name="T42" fmla="*/ 150 w 714"/>
                  <a:gd name="T43" fmla="*/ 6 h 32"/>
                  <a:gd name="T44" fmla="*/ 150 w 714"/>
                  <a:gd name="T45" fmla="*/ 6 h 32"/>
                  <a:gd name="T46" fmla="*/ 149 w 714"/>
                  <a:gd name="T47" fmla="*/ 6 h 32"/>
                  <a:gd name="T48" fmla="*/ 149 w 714"/>
                  <a:gd name="T49" fmla="*/ 5 h 32"/>
                  <a:gd name="T50" fmla="*/ 149 w 714"/>
                  <a:gd name="T51" fmla="*/ 1 h 32"/>
                  <a:gd name="T52" fmla="*/ 149 w 714"/>
                  <a:gd name="T53" fmla="*/ 1 h 32"/>
                  <a:gd name="T54" fmla="*/ 149 w 714"/>
                  <a:gd name="T55" fmla="*/ 1 h 32"/>
                  <a:gd name="T56" fmla="*/ 150 w 714"/>
                  <a:gd name="T57" fmla="*/ 1 h 32"/>
                  <a:gd name="T58" fmla="*/ 150 w 714"/>
                  <a:gd name="T59" fmla="*/ 1 h 32"/>
                  <a:gd name="T60" fmla="*/ 150 w 714"/>
                  <a:gd name="T61" fmla="*/ 1 h 32"/>
                  <a:gd name="T62" fmla="*/ 150 w 714"/>
                  <a:gd name="T63" fmla="*/ 1 h 32"/>
                  <a:gd name="T64" fmla="*/ 1 w 714"/>
                  <a:gd name="T65" fmla="*/ 1 h 32"/>
                  <a:gd name="T66" fmla="*/ 28 w 714"/>
                  <a:gd name="T67" fmla="*/ 1 h 32"/>
                  <a:gd name="T68" fmla="*/ 28 w 714"/>
                  <a:gd name="T69" fmla="*/ 1 h 32"/>
                  <a:gd name="T70" fmla="*/ 29 w 714"/>
                  <a:gd name="T71" fmla="*/ 1 h 32"/>
                  <a:gd name="T72" fmla="*/ 29 w 714"/>
                  <a:gd name="T73" fmla="*/ 1 h 32"/>
                  <a:gd name="T74" fmla="*/ 29 w 714"/>
                  <a:gd name="T75" fmla="*/ 1 h 32"/>
                  <a:gd name="T76" fmla="*/ 29 w 714"/>
                  <a:gd name="T77" fmla="*/ 1 h 32"/>
                  <a:gd name="T78" fmla="*/ 29 w 714"/>
                  <a:gd name="T79" fmla="*/ 1 h 32"/>
                  <a:gd name="T80" fmla="*/ 29 w 714"/>
                  <a:gd name="T81" fmla="*/ 2 h 32"/>
                  <a:gd name="T82" fmla="*/ 29 w 714"/>
                  <a:gd name="T83" fmla="*/ 6 h 32"/>
                  <a:gd name="T84" fmla="*/ 29 w 714"/>
                  <a:gd name="T85" fmla="*/ 6 h 32"/>
                  <a:gd name="T86" fmla="*/ 29 w 714"/>
                  <a:gd name="T87" fmla="*/ 7 h 32"/>
                  <a:gd name="T88" fmla="*/ 29 w 714"/>
                  <a:gd name="T89" fmla="*/ 7 h 32"/>
                  <a:gd name="T90" fmla="*/ 29 w 714"/>
                  <a:gd name="T91" fmla="*/ 7 h 32"/>
                  <a:gd name="T92" fmla="*/ 29 w 714"/>
                  <a:gd name="T93" fmla="*/ 7 h 32"/>
                  <a:gd name="T94" fmla="*/ 28 w 714"/>
                  <a:gd name="T95" fmla="*/ 7 h 32"/>
                  <a:gd name="T96" fmla="*/ 1 w 714"/>
                  <a:gd name="T97" fmla="*/ 8 h 32"/>
                  <a:gd name="T98" fmla="*/ 1 w 714"/>
                  <a:gd name="T99" fmla="*/ 8 h 32"/>
                  <a:gd name="T100" fmla="*/ 1 w 714"/>
                  <a:gd name="T101" fmla="*/ 8 h 32"/>
                  <a:gd name="T102" fmla="*/ 1 w 714"/>
                  <a:gd name="T103" fmla="*/ 7 h 32"/>
                  <a:gd name="T104" fmla="*/ 1 w 714"/>
                  <a:gd name="T105" fmla="*/ 7 h 32"/>
                  <a:gd name="T106" fmla="*/ 1 w 714"/>
                  <a:gd name="T107" fmla="*/ 7 h 32"/>
                  <a:gd name="T108" fmla="*/ 0 w 714"/>
                  <a:gd name="T109" fmla="*/ 7 h 32"/>
                  <a:gd name="T110" fmla="*/ 0 w 714"/>
                  <a:gd name="T111" fmla="*/ 2 h 32"/>
                  <a:gd name="T112" fmla="*/ 0 w 714"/>
                  <a:gd name="T113" fmla="*/ 2 h 32"/>
                  <a:gd name="T114" fmla="*/ 0 w 714"/>
                  <a:gd name="T115" fmla="*/ 2 h 32"/>
                  <a:gd name="T116" fmla="*/ 1 w 714"/>
                  <a:gd name="T117" fmla="*/ 2 h 32"/>
                  <a:gd name="T118" fmla="*/ 1 w 714"/>
                  <a:gd name="T119" fmla="*/ 1 h 32"/>
                  <a:gd name="T120" fmla="*/ 1 w 714"/>
                  <a:gd name="T121" fmla="*/ 1 h 32"/>
                  <a:gd name="T122" fmla="*/ 1 w 714"/>
                  <a:gd name="T123" fmla="*/ 1 h 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14"/>
                  <a:gd name="T187" fmla="*/ 0 h 32"/>
                  <a:gd name="T188" fmla="*/ 714 w 714"/>
                  <a:gd name="T189" fmla="*/ 32 h 3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14" h="32">
                    <a:moveTo>
                      <a:pt x="599" y="3"/>
                    </a:moveTo>
                    <a:lnTo>
                      <a:pt x="709" y="0"/>
                    </a:lnTo>
                    <a:lnTo>
                      <a:pt x="711" y="0"/>
                    </a:lnTo>
                    <a:lnTo>
                      <a:pt x="712" y="0"/>
                    </a:lnTo>
                    <a:lnTo>
                      <a:pt x="712" y="2"/>
                    </a:lnTo>
                    <a:lnTo>
                      <a:pt x="713" y="2"/>
                    </a:lnTo>
                    <a:lnTo>
                      <a:pt x="713" y="3"/>
                    </a:lnTo>
                    <a:lnTo>
                      <a:pt x="713" y="4"/>
                    </a:lnTo>
                    <a:lnTo>
                      <a:pt x="714" y="4"/>
                    </a:lnTo>
                    <a:lnTo>
                      <a:pt x="714" y="21"/>
                    </a:lnTo>
                    <a:lnTo>
                      <a:pt x="714" y="22"/>
                    </a:lnTo>
                    <a:lnTo>
                      <a:pt x="714" y="23"/>
                    </a:lnTo>
                    <a:lnTo>
                      <a:pt x="713" y="23"/>
                    </a:lnTo>
                    <a:lnTo>
                      <a:pt x="713" y="25"/>
                    </a:lnTo>
                    <a:lnTo>
                      <a:pt x="712" y="25"/>
                    </a:lnTo>
                    <a:lnTo>
                      <a:pt x="711" y="25"/>
                    </a:lnTo>
                    <a:lnTo>
                      <a:pt x="711" y="26"/>
                    </a:lnTo>
                    <a:lnTo>
                      <a:pt x="600" y="27"/>
                    </a:lnTo>
                    <a:lnTo>
                      <a:pt x="599" y="27"/>
                    </a:lnTo>
                    <a:lnTo>
                      <a:pt x="598" y="27"/>
                    </a:lnTo>
                    <a:lnTo>
                      <a:pt x="598" y="26"/>
                    </a:lnTo>
                    <a:lnTo>
                      <a:pt x="597" y="26"/>
                    </a:lnTo>
                    <a:lnTo>
                      <a:pt x="597" y="25"/>
                    </a:lnTo>
                    <a:lnTo>
                      <a:pt x="595" y="25"/>
                    </a:lnTo>
                    <a:lnTo>
                      <a:pt x="595" y="23"/>
                    </a:lnTo>
                    <a:lnTo>
                      <a:pt x="595" y="7"/>
                    </a:lnTo>
                    <a:lnTo>
                      <a:pt x="595" y="6"/>
                    </a:lnTo>
                    <a:lnTo>
                      <a:pt x="595" y="5"/>
                    </a:lnTo>
                    <a:lnTo>
                      <a:pt x="597" y="4"/>
                    </a:lnTo>
                    <a:lnTo>
                      <a:pt x="597" y="3"/>
                    </a:lnTo>
                    <a:lnTo>
                      <a:pt x="598" y="3"/>
                    </a:lnTo>
                    <a:lnTo>
                      <a:pt x="599" y="3"/>
                    </a:lnTo>
                    <a:close/>
                    <a:moveTo>
                      <a:pt x="3" y="7"/>
                    </a:moveTo>
                    <a:lnTo>
                      <a:pt x="114" y="5"/>
                    </a:lnTo>
                    <a:lnTo>
                      <a:pt x="115" y="5"/>
                    </a:lnTo>
                    <a:lnTo>
                      <a:pt x="116" y="5"/>
                    </a:lnTo>
                    <a:lnTo>
                      <a:pt x="116" y="6"/>
                    </a:lnTo>
                    <a:lnTo>
                      <a:pt x="117" y="6"/>
                    </a:lnTo>
                    <a:lnTo>
                      <a:pt x="117" y="7"/>
                    </a:lnTo>
                    <a:lnTo>
                      <a:pt x="118" y="7"/>
                    </a:lnTo>
                    <a:lnTo>
                      <a:pt x="118" y="9"/>
                    </a:lnTo>
                    <a:lnTo>
                      <a:pt x="118" y="26"/>
                    </a:lnTo>
                    <a:lnTo>
                      <a:pt x="118" y="27"/>
                    </a:lnTo>
                    <a:lnTo>
                      <a:pt x="118" y="28"/>
                    </a:lnTo>
                    <a:lnTo>
                      <a:pt x="117" y="28"/>
                    </a:lnTo>
                    <a:lnTo>
                      <a:pt x="117" y="29"/>
                    </a:lnTo>
                    <a:lnTo>
                      <a:pt x="116" y="29"/>
                    </a:lnTo>
                    <a:lnTo>
                      <a:pt x="115" y="29"/>
                    </a:lnTo>
                    <a:lnTo>
                      <a:pt x="4" y="32"/>
                    </a:lnTo>
                    <a:lnTo>
                      <a:pt x="3" y="32"/>
                    </a:lnTo>
                    <a:lnTo>
                      <a:pt x="2" y="32"/>
                    </a:lnTo>
                    <a:lnTo>
                      <a:pt x="2" y="30"/>
                    </a:lnTo>
                    <a:lnTo>
                      <a:pt x="1" y="30"/>
                    </a:lnTo>
                    <a:lnTo>
                      <a:pt x="1" y="29"/>
                    </a:lnTo>
                    <a:lnTo>
                      <a:pt x="0" y="28"/>
                    </a:lnTo>
                    <a:lnTo>
                      <a:pt x="0" y="11"/>
                    </a:lnTo>
                    <a:lnTo>
                      <a:pt x="0" y="10"/>
                    </a:lnTo>
                    <a:lnTo>
                      <a:pt x="0" y="9"/>
                    </a:lnTo>
                    <a:lnTo>
                      <a:pt x="1" y="9"/>
                    </a:lnTo>
                    <a:lnTo>
                      <a:pt x="1" y="7"/>
                    </a:lnTo>
                    <a:lnTo>
                      <a:pt x="2" y="7"/>
                    </a:lnTo>
                    <a:lnTo>
                      <a:pt x="3" y="7"/>
                    </a:lnTo>
                    <a:close/>
                  </a:path>
                </a:pathLst>
              </a:custGeom>
              <a:solidFill>
                <a:srgbClr val="FFFFFF"/>
              </a:solidFill>
              <a:ln w="9525">
                <a:noFill/>
                <a:round/>
                <a:headEnd/>
                <a:tailEnd/>
              </a:ln>
            </p:spPr>
            <p:txBody>
              <a:bodyPr/>
              <a:lstStyle/>
              <a:p>
                <a:endParaRPr lang="en-GB"/>
              </a:p>
            </p:txBody>
          </p:sp>
          <p:sp>
            <p:nvSpPr>
              <p:cNvPr id="688" name="Freeform 601"/>
              <p:cNvSpPr>
                <a:spLocks/>
              </p:cNvSpPr>
              <p:nvPr/>
            </p:nvSpPr>
            <p:spPr bwMode="auto">
              <a:xfrm>
                <a:off x="3666" y="2056"/>
                <a:ext cx="59" cy="13"/>
              </a:xfrm>
              <a:custGeom>
                <a:avLst/>
                <a:gdLst>
                  <a:gd name="T0" fmla="*/ 1 w 119"/>
                  <a:gd name="T1" fmla="*/ 0 h 27"/>
                  <a:gd name="T2" fmla="*/ 28 w 119"/>
                  <a:gd name="T3" fmla="*/ 0 h 27"/>
                  <a:gd name="T4" fmla="*/ 29 w 119"/>
                  <a:gd name="T5" fmla="*/ 0 h 27"/>
                  <a:gd name="T6" fmla="*/ 29 w 119"/>
                  <a:gd name="T7" fmla="*/ 0 h 27"/>
                  <a:gd name="T8" fmla="*/ 29 w 119"/>
                  <a:gd name="T9" fmla="*/ 0 h 27"/>
                  <a:gd name="T10" fmla="*/ 29 w 119"/>
                  <a:gd name="T11" fmla="*/ 0 h 27"/>
                  <a:gd name="T12" fmla="*/ 29 w 119"/>
                  <a:gd name="T13" fmla="*/ 0 h 27"/>
                  <a:gd name="T14" fmla="*/ 29 w 119"/>
                  <a:gd name="T15" fmla="*/ 1 h 27"/>
                  <a:gd name="T16" fmla="*/ 29 w 119"/>
                  <a:gd name="T17" fmla="*/ 1 h 27"/>
                  <a:gd name="T18" fmla="*/ 29 w 119"/>
                  <a:gd name="T19" fmla="*/ 5 h 27"/>
                  <a:gd name="T20" fmla="*/ 29 w 119"/>
                  <a:gd name="T21" fmla="*/ 5 h 27"/>
                  <a:gd name="T22" fmla="*/ 29 w 119"/>
                  <a:gd name="T23" fmla="*/ 5 h 27"/>
                  <a:gd name="T24" fmla="*/ 29 w 119"/>
                  <a:gd name="T25" fmla="*/ 5 h 27"/>
                  <a:gd name="T26" fmla="*/ 29 w 119"/>
                  <a:gd name="T27" fmla="*/ 6 h 27"/>
                  <a:gd name="T28" fmla="*/ 29 w 119"/>
                  <a:gd name="T29" fmla="*/ 6 h 27"/>
                  <a:gd name="T30" fmla="*/ 29 w 119"/>
                  <a:gd name="T31" fmla="*/ 6 h 27"/>
                  <a:gd name="T32" fmla="*/ 29 w 119"/>
                  <a:gd name="T33" fmla="*/ 6 h 27"/>
                  <a:gd name="T34" fmla="*/ 1 w 119"/>
                  <a:gd name="T35" fmla="*/ 6 h 27"/>
                  <a:gd name="T36" fmla="*/ 1 w 119"/>
                  <a:gd name="T37" fmla="*/ 6 h 27"/>
                  <a:gd name="T38" fmla="*/ 0 w 119"/>
                  <a:gd name="T39" fmla="*/ 6 h 27"/>
                  <a:gd name="T40" fmla="*/ 0 w 119"/>
                  <a:gd name="T41" fmla="*/ 6 h 27"/>
                  <a:gd name="T42" fmla="*/ 0 w 119"/>
                  <a:gd name="T43" fmla="*/ 6 h 27"/>
                  <a:gd name="T44" fmla="*/ 0 w 119"/>
                  <a:gd name="T45" fmla="*/ 6 h 27"/>
                  <a:gd name="T46" fmla="*/ 0 w 119"/>
                  <a:gd name="T47" fmla="*/ 6 h 27"/>
                  <a:gd name="T48" fmla="*/ 0 w 119"/>
                  <a:gd name="T49" fmla="*/ 5 h 27"/>
                  <a:gd name="T50" fmla="*/ 0 w 119"/>
                  <a:gd name="T51" fmla="*/ 1 h 27"/>
                  <a:gd name="T52" fmla="*/ 0 w 119"/>
                  <a:gd name="T53" fmla="*/ 1 h 27"/>
                  <a:gd name="T54" fmla="*/ 0 w 119"/>
                  <a:gd name="T55" fmla="*/ 1 h 27"/>
                  <a:gd name="T56" fmla="*/ 0 w 119"/>
                  <a:gd name="T57" fmla="*/ 1 h 27"/>
                  <a:gd name="T58" fmla="*/ 0 w 119"/>
                  <a:gd name="T59" fmla="*/ 0 h 27"/>
                  <a:gd name="T60" fmla="*/ 0 w 119"/>
                  <a:gd name="T61" fmla="*/ 0 h 27"/>
                  <a:gd name="T62" fmla="*/ 1 w 119"/>
                  <a:gd name="T63" fmla="*/ 0 h 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9"/>
                  <a:gd name="T97" fmla="*/ 0 h 27"/>
                  <a:gd name="T98" fmla="*/ 119 w 119"/>
                  <a:gd name="T99" fmla="*/ 27 h 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9" h="27">
                    <a:moveTo>
                      <a:pt x="4" y="3"/>
                    </a:moveTo>
                    <a:lnTo>
                      <a:pt x="114" y="0"/>
                    </a:lnTo>
                    <a:lnTo>
                      <a:pt x="116" y="0"/>
                    </a:lnTo>
                    <a:lnTo>
                      <a:pt x="117" y="0"/>
                    </a:lnTo>
                    <a:lnTo>
                      <a:pt x="117" y="2"/>
                    </a:lnTo>
                    <a:lnTo>
                      <a:pt x="118" y="2"/>
                    </a:lnTo>
                    <a:lnTo>
                      <a:pt x="118" y="3"/>
                    </a:lnTo>
                    <a:lnTo>
                      <a:pt x="118" y="4"/>
                    </a:lnTo>
                    <a:lnTo>
                      <a:pt x="119" y="4"/>
                    </a:lnTo>
                    <a:lnTo>
                      <a:pt x="119" y="21"/>
                    </a:lnTo>
                    <a:lnTo>
                      <a:pt x="119" y="22"/>
                    </a:lnTo>
                    <a:lnTo>
                      <a:pt x="119" y="23"/>
                    </a:lnTo>
                    <a:lnTo>
                      <a:pt x="118" y="23"/>
                    </a:lnTo>
                    <a:lnTo>
                      <a:pt x="118" y="25"/>
                    </a:lnTo>
                    <a:lnTo>
                      <a:pt x="117" y="25"/>
                    </a:lnTo>
                    <a:lnTo>
                      <a:pt x="116" y="25"/>
                    </a:lnTo>
                    <a:lnTo>
                      <a:pt x="116" y="26"/>
                    </a:lnTo>
                    <a:lnTo>
                      <a:pt x="5" y="27"/>
                    </a:lnTo>
                    <a:lnTo>
                      <a:pt x="4" y="27"/>
                    </a:lnTo>
                    <a:lnTo>
                      <a:pt x="3" y="27"/>
                    </a:lnTo>
                    <a:lnTo>
                      <a:pt x="3" y="26"/>
                    </a:lnTo>
                    <a:lnTo>
                      <a:pt x="2" y="26"/>
                    </a:lnTo>
                    <a:lnTo>
                      <a:pt x="2" y="25"/>
                    </a:lnTo>
                    <a:lnTo>
                      <a:pt x="0" y="25"/>
                    </a:lnTo>
                    <a:lnTo>
                      <a:pt x="0" y="23"/>
                    </a:lnTo>
                    <a:lnTo>
                      <a:pt x="0" y="7"/>
                    </a:lnTo>
                    <a:lnTo>
                      <a:pt x="0" y="6"/>
                    </a:lnTo>
                    <a:lnTo>
                      <a:pt x="0" y="5"/>
                    </a:lnTo>
                    <a:lnTo>
                      <a:pt x="2" y="4"/>
                    </a:lnTo>
                    <a:lnTo>
                      <a:pt x="2" y="3"/>
                    </a:lnTo>
                    <a:lnTo>
                      <a:pt x="3" y="3"/>
                    </a:lnTo>
                    <a:lnTo>
                      <a:pt x="4" y="3"/>
                    </a:lnTo>
                  </a:path>
                </a:pathLst>
              </a:custGeom>
              <a:noFill/>
              <a:ln w="0">
                <a:solidFill>
                  <a:srgbClr val="000000"/>
                </a:solidFill>
                <a:prstDash val="solid"/>
                <a:round/>
                <a:headEnd/>
                <a:tailEnd/>
              </a:ln>
            </p:spPr>
            <p:txBody>
              <a:bodyPr/>
              <a:lstStyle/>
              <a:p>
                <a:endParaRPr lang="en-GB"/>
              </a:p>
            </p:txBody>
          </p:sp>
          <p:sp>
            <p:nvSpPr>
              <p:cNvPr id="689" name="Freeform 602"/>
              <p:cNvSpPr>
                <a:spLocks/>
              </p:cNvSpPr>
              <p:nvPr/>
            </p:nvSpPr>
            <p:spPr bwMode="auto">
              <a:xfrm>
                <a:off x="3368" y="2059"/>
                <a:ext cx="59" cy="13"/>
              </a:xfrm>
              <a:custGeom>
                <a:avLst/>
                <a:gdLst>
                  <a:gd name="T0" fmla="*/ 1 w 118"/>
                  <a:gd name="T1" fmla="*/ 0 h 27"/>
                  <a:gd name="T2" fmla="*/ 29 w 118"/>
                  <a:gd name="T3" fmla="*/ 0 h 27"/>
                  <a:gd name="T4" fmla="*/ 29 w 118"/>
                  <a:gd name="T5" fmla="*/ 0 h 27"/>
                  <a:gd name="T6" fmla="*/ 29 w 118"/>
                  <a:gd name="T7" fmla="*/ 0 h 27"/>
                  <a:gd name="T8" fmla="*/ 29 w 118"/>
                  <a:gd name="T9" fmla="*/ 0 h 27"/>
                  <a:gd name="T10" fmla="*/ 30 w 118"/>
                  <a:gd name="T11" fmla="*/ 0 h 27"/>
                  <a:gd name="T12" fmla="*/ 30 w 118"/>
                  <a:gd name="T13" fmla="*/ 0 h 27"/>
                  <a:gd name="T14" fmla="*/ 30 w 118"/>
                  <a:gd name="T15" fmla="*/ 0 h 27"/>
                  <a:gd name="T16" fmla="*/ 30 w 118"/>
                  <a:gd name="T17" fmla="*/ 1 h 27"/>
                  <a:gd name="T18" fmla="*/ 30 w 118"/>
                  <a:gd name="T19" fmla="*/ 5 h 27"/>
                  <a:gd name="T20" fmla="*/ 30 w 118"/>
                  <a:gd name="T21" fmla="*/ 5 h 27"/>
                  <a:gd name="T22" fmla="*/ 30 w 118"/>
                  <a:gd name="T23" fmla="*/ 5 h 27"/>
                  <a:gd name="T24" fmla="*/ 30 w 118"/>
                  <a:gd name="T25" fmla="*/ 5 h 27"/>
                  <a:gd name="T26" fmla="*/ 30 w 118"/>
                  <a:gd name="T27" fmla="*/ 6 h 27"/>
                  <a:gd name="T28" fmla="*/ 29 w 118"/>
                  <a:gd name="T29" fmla="*/ 6 h 27"/>
                  <a:gd name="T30" fmla="*/ 29 w 118"/>
                  <a:gd name="T31" fmla="*/ 6 h 27"/>
                  <a:gd name="T32" fmla="*/ 1 w 118"/>
                  <a:gd name="T33" fmla="*/ 6 h 27"/>
                  <a:gd name="T34" fmla="*/ 1 w 118"/>
                  <a:gd name="T35" fmla="*/ 6 h 27"/>
                  <a:gd name="T36" fmla="*/ 1 w 118"/>
                  <a:gd name="T37" fmla="*/ 6 h 27"/>
                  <a:gd name="T38" fmla="*/ 1 w 118"/>
                  <a:gd name="T39" fmla="*/ 6 h 27"/>
                  <a:gd name="T40" fmla="*/ 1 w 118"/>
                  <a:gd name="T41" fmla="*/ 6 h 27"/>
                  <a:gd name="T42" fmla="*/ 1 w 118"/>
                  <a:gd name="T43" fmla="*/ 6 h 27"/>
                  <a:gd name="T44" fmla="*/ 0 w 118"/>
                  <a:gd name="T45" fmla="*/ 5 h 27"/>
                  <a:gd name="T46" fmla="*/ 0 w 118"/>
                  <a:gd name="T47" fmla="*/ 1 h 27"/>
                  <a:gd name="T48" fmla="*/ 0 w 118"/>
                  <a:gd name="T49" fmla="*/ 1 h 27"/>
                  <a:gd name="T50" fmla="*/ 0 w 118"/>
                  <a:gd name="T51" fmla="*/ 1 h 27"/>
                  <a:gd name="T52" fmla="*/ 1 w 118"/>
                  <a:gd name="T53" fmla="*/ 1 h 27"/>
                  <a:gd name="T54" fmla="*/ 1 w 118"/>
                  <a:gd name="T55" fmla="*/ 0 h 27"/>
                  <a:gd name="T56" fmla="*/ 1 w 118"/>
                  <a:gd name="T57" fmla="*/ 0 h 27"/>
                  <a:gd name="T58" fmla="*/ 1 w 118"/>
                  <a:gd name="T59" fmla="*/ 0 h 2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27"/>
                  <a:gd name="T92" fmla="*/ 118 w 118"/>
                  <a:gd name="T93" fmla="*/ 27 h 2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27">
                    <a:moveTo>
                      <a:pt x="3" y="2"/>
                    </a:moveTo>
                    <a:lnTo>
                      <a:pt x="114" y="0"/>
                    </a:lnTo>
                    <a:lnTo>
                      <a:pt x="115" y="0"/>
                    </a:lnTo>
                    <a:lnTo>
                      <a:pt x="116" y="0"/>
                    </a:lnTo>
                    <a:lnTo>
                      <a:pt x="116" y="1"/>
                    </a:lnTo>
                    <a:lnTo>
                      <a:pt x="117" y="1"/>
                    </a:lnTo>
                    <a:lnTo>
                      <a:pt x="117" y="2"/>
                    </a:lnTo>
                    <a:lnTo>
                      <a:pt x="118" y="2"/>
                    </a:lnTo>
                    <a:lnTo>
                      <a:pt x="118" y="4"/>
                    </a:lnTo>
                    <a:lnTo>
                      <a:pt x="118" y="21"/>
                    </a:lnTo>
                    <a:lnTo>
                      <a:pt x="118" y="22"/>
                    </a:lnTo>
                    <a:lnTo>
                      <a:pt x="118" y="23"/>
                    </a:lnTo>
                    <a:lnTo>
                      <a:pt x="117" y="23"/>
                    </a:lnTo>
                    <a:lnTo>
                      <a:pt x="117" y="24"/>
                    </a:lnTo>
                    <a:lnTo>
                      <a:pt x="116" y="24"/>
                    </a:lnTo>
                    <a:lnTo>
                      <a:pt x="115" y="24"/>
                    </a:lnTo>
                    <a:lnTo>
                      <a:pt x="4" y="27"/>
                    </a:lnTo>
                    <a:lnTo>
                      <a:pt x="3" y="27"/>
                    </a:lnTo>
                    <a:lnTo>
                      <a:pt x="2" y="27"/>
                    </a:lnTo>
                    <a:lnTo>
                      <a:pt x="2" y="25"/>
                    </a:lnTo>
                    <a:lnTo>
                      <a:pt x="1" y="25"/>
                    </a:lnTo>
                    <a:lnTo>
                      <a:pt x="1" y="24"/>
                    </a:lnTo>
                    <a:lnTo>
                      <a:pt x="0" y="23"/>
                    </a:lnTo>
                    <a:lnTo>
                      <a:pt x="0" y="6"/>
                    </a:lnTo>
                    <a:lnTo>
                      <a:pt x="0" y="5"/>
                    </a:lnTo>
                    <a:lnTo>
                      <a:pt x="0" y="4"/>
                    </a:lnTo>
                    <a:lnTo>
                      <a:pt x="1" y="4"/>
                    </a:lnTo>
                    <a:lnTo>
                      <a:pt x="1" y="2"/>
                    </a:lnTo>
                    <a:lnTo>
                      <a:pt x="2" y="2"/>
                    </a:lnTo>
                    <a:lnTo>
                      <a:pt x="3" y="2"/>
                    </a:lnTo>
                  </a:path>
                </a:pathLst>
              </a:custGeom>
              <a:noFill/>
              <a:ln w="0">
                <a:solidFill>
                  <a:srgbClr val="000000"/>
                </a:solidFill>
                <a:prstDash val="solid"/>
                <a:round/>
                <a:headEnd/>
                <a:tailEnd/>
              </a:ln>
            </p:spPr>
            <p:txBody>
              <a:bodyPr/>
              <a:lstStyle/>
              <a:p>
                <a:endParaRPr lang="en-GB"/>
              </a:p>
            </p:txBody>
          </p:sp>
          <p:sp>
            <p:nvSpPr>
              <p:cNvPr id="690" name="Freeform 603"/>
              <p:cNvSpPr>
                <a:spLocks/>
              </p:cNvSpPr>
              <p:nvPr/>
            </p:nvSpPr>
            <p:spPr bwMode="auto">
              <a:xfrm>
                <a:off x="3996" y="2111"/>
                <a:ext cx="205" cy="206"/>
              </a:xfrm>
              <a:custGeom>
                <a:avLst/>
                <a:gdLst>
                  <a:gd name="T0" fmla="*/ 57 w 410"/>
                  <a:gd name="T1" fmla="*/ 1 h 411"/>
                  <a:gd name="T2" fmla="*/ 65 w 410"/>
                  <a:gd name="T3" fmla="*/ 2 h 411"/>
                  <a:gd name="T4" fmla="*/ 72 w 410"/>
                  <a:gd name="T5" fmla="*/ 5 h 411"/>
                  <a:gd name="T6" fmla="*/ 79 w 410"/>
                  <a:gd name="T7" fmla="*/ 8 h 411"/>
                  <a:gd name="T8" fmla="*/ 85 w 410"/>
                  <a:gd name="T9" fmla="*/ 13 h 411"/>
                  <a:gd name="T10" fmla="*/ 90 w 410"/>
                  <a:gd name="T11" fmla="*/ 18 h 411"/>
                  <a:gd name="T12" fmla="*/ 94 w 410"/>
                  <a:gd name="T13" fmla="*/ 24 h 411"/>
                  <a:gd name="T14" fmla="*/ 98 w 410"/>
                  <a:gd name="T15" fmla="*/ 30 h 411"/>
                  <a:gd name="T16" fmla="*/ 101 w 410"/>
                  <a:gd name="T17" fmla="*/ 37 h 411"/>
                  <a:gd name="T18" fmla="*/ 103 w 410"/>
                  <a:gd name="T19" fmla="*/ 45 h 411"/>
                  <a:gd name="T20" fmla="*/ 103 w 410"/>
                  <a:gd name="T21" fmla="*/ 53 h 411"/>
                  <a:gd name="T22" fmla="*/ 102 w 410"/>
                  <a:gd name="T23" fmla="*/ 61 h 411"/>
                  <a:gd name="T24" fmla="*/ 100 w 410"/>
                  <a:gd name="T25" fmla="*/ 68 h 411"/>
                  <a:gd name="T26" fmla="*/ 97 w 410"/>
                  <a:gd name="T27" fmla="*/ 75 h 411"/>
                  <a:gd name="T28" fmla="*/ 94 w 410"/>
                  <a:gd name="T29" fmla="*/ 81 h 411"/>
                  <a:gd name="T30" fmla="*/ 89 w 410"/>
                  <a:gd name="T31" fmla="*/ 87 h 411"/>
                  <a:gd name="T32" fmla="*/ 84 w 410"/>
                  <a:gd name="T33" fmla="*/ 92 h 411"/>
                  <a:gd name="T34" fmla="*/ 77 w 410"/>
                  <a:gd name="T35" fmla="*/ 96 h 411"/>
                  <a:gd name="T36" fmla="*/ 71 w 410"/>
                  <a:gd name="T37" fmla="*/ 99 h 411"/>
                  <a:gd name="T38" fmla="*/ 63 w 410"/>
                  <a:gd name="T39" fmla="*/ 102 h 411"/>
                  <a:gd name="T40" fmla="*/ 55 w 410"/>
                  <a:gd name="T41" fmla="*/ 103 h 411"/>
                  <a:gd name="T42" fmla="*/ 48 w 410"/>
                  <a:gd name="T43" fmla="*/ 103 h 411"/>
                  <a:gd name="T44" fmla="*/ 40 w 410"/>
                  <a:gd name="T45" fmla="*/ 102 h 411"/>
                  <a:gd name="T46" fmla="*/ 33 w 410"/>
                  <a:gd name="T47" fmla="*/ 100 h 411"/>
                  <a:gd name="T48" fmla="*/ 26 w 410"/>
                  <a:gd name="T49" fmla="*/ 97 h 411"/>
                  <a:gd name="T50" fmla="*/ 20 w 410"/>
                  <a:gd name="T51" fmla="*/ 92 h 411"/>
                  <a:gd name="T52" fmla="*/ 14 w 410"/>
                  <a:gd name="T53" fmla="*/ 87 h 411"/>
                  <a:gd name="T54" fmla="*/ 10 w 410"/>
                  <a:gd name="T55" fmla="*/ 82 h 411"/>
                  <a:gd name="T56" fmla="*/ 6 w 410"/>
                  <a:gd name="T57" fmla="*/ 75 h 411"/>
                  <a:gd name="T58" fmla="*/ 3 w 410"/>
                  <a:gd name="T59" fmla="*/ 69 h 411"/>
                  <a:gd name="T60" fmla="*/ 1 w 410"/>
                  <a:gd name="T61" fmla="*/ 61 h 411"/>
                  <a:gd name="T62" fmla="*/ 0 w 410"/>
                  <a:gd name="T63" fmla="*/ 53 h 411"/>
                  <a:gd name="T64" fmla="*/ 1 w 410"/>
                  <a:gd name="T65" fmla="*/ 46 h 411"/>
                  <a:gd name="T66" fmla="*/ 2 w 410"/>
                  <a:gd name="T67" fmla="*/ 38 h 411"/>
                  <a:gd name="T68" fmla="*/ 5 w 410"/>
                  <a:gd name="T69" fmla="*/ 31 h 411"/>
                  <a:gd name="T70" fmla="*/ 7 w 410"/>
                  <a:gd name="T71" fmla="*/ 24 h 411"/>
                  <a:gd name="T72" fmla="*/ 12 w 410"/>
                  <a:gd name="T73" fmla="*/ 19 h 411"/>
                  <a:gd name="T74" fmla="*/ 18 w 410"/>
                  <a:gd name="T75" fmla="*/ 13 h 411"/>
                  <a:gd name="T76" fmla="*/ 24 w 410"/>
                  <a:gd name="T77" fmla="*/ 9 h 411"/>
                  <a:gd name="T78" fmla="*/ 29 w 410"/>
                  <a:gd name="T79" fmla="*/ 5 h 411"/>
                  <a:gd name="T80" fmla="*/ 37 w 410"/>
                  <a:gd name="T81" fmla="*/ 2 h 411"/>
                  <a:gd name="T82" fmla="*/ 45 w 410"/>
                  <a:gd name="T83" fmla="*/ 1 h 411"/>
                  <a:gd name="T84" fmla="*/ 52 w 410"/>
                  <a:gd name="T85" fmla="*/ 0 h 4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0"/>
                  <a:gd name="T130" fmla="*/ 0 h 411"/>
                  <a:gd name="T131" fmla="*/ 410 w 410"/>
                  <a:gd name="T132" fmla="*/ 411 h 4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0" h="411">
                    <a:moveTo>
                      <a:pt x="208" y="0"/>
                    </a:moveTo>
                    <a:lnTo>
                      <a:pt x="218" y="0"/>
                    </a:lnTo>
                    <a:lnTo>
                      <a:pt x="229" y="1"/>
                    </a:lnTo>
                    <a:lnTo>
                      <a:pt x="239" y="3"/>
                    </a:lnTo>
                    <a:lnTo>
                      <a:pt x="250" y="5"/>
                    </a:lnTo>
                    <a:lnTo>
                      <a:pt x="259" y="7"/>
                    </a:lnTo>
                    <a:lnTo>
                      <a:pt x="269" y="10"/>
                    </a:lnTo>
                    <a:lnTo>
                      <a:pt x="278" y="14"/>
                    </a:lnTo>
                    <a:lnTo>
                      <a:pt x="288" y="17"/>
                    </a:lnTo>
                    <a:lnTo>
                      <a:pt x="297" y="22"/>
                    </a:lnTo>
                    <a:lnTo>
                      <a:pt x="306" y="26"/>
                    </a:lnTo>
                    <a:lnTo>
                      <a:pt x="314" y="31"/>
                    </a:lnTo>
                    <a:lnTo>
                      <a:pt x="322" y="37"/>
                    </a:lnTo>
                    <a:lnTo>
                      <a:pt x="330" y="43"/>
                    </a:lnTo>
                    <a:lnTo>
                      <a:pt x="338" y="50"/>
                    </a:lnTo>
                    <a:lnTo>
                      <a:pt x="345" y="55"/>
                    </a:lnTo>
                    <a:lnTo>
                      <a:pt x="352" y="63"/>
                    </a:lnTo>
                    <a:lnTo>
                      <a:pt x="359" y="70"/>
                    </a:lnTo>
                    <a:lnTo>
                      <a:pt x="365" y="77"/>
                    </a:lnTo>
                    <a:lnTo>
                      <a:pt x="372" y="85"/>
                    </a:lnTo>
                    <a:lnTo>
                      <a:pt x="376" y="93"/>
                    </a:lnTo>
                    <a:lnTo>
                      <a:pt x="382" y="102"/>
                    </a:lnTo>
                    <a:lnTo>
                      <a:pt x="387" y="111"/>
                    </a:lnTo>
                    <a:lnTo>
                      <a:pt x="391" y="120"/>
                    </a:lnTo>
                    <a:lnTo>
                      <a:pt x="395" y="129"/>
                    </a:lnTo>
                    <a:lnTo>
                      <a:pt x="398" y="138"/>
                    </a:lnTo>
                    <a:lnTo>
                      <a:pt x="402" y="147"/>
                    </a:lnTo>
                    <a:lnTo>
                      <a:pt x="404" y="158"/>
                    </a:lnTo>
                    <a:lnTo>
                      <a:pt x="406" y="168"/>
                    </a:lnTo>
                    <a:lnTo>
                      <a:pt x="409" y="177"/>
                    </a:lnTo>
                    <a:lnTo>
                      <a:pt x="410" y="188"/>
                    </a:lnTo>
                    <a:lnTo>
                      <a:pt x="410" y="198"/>
                    </a:lnTo>
                    <a:lnTo>
                      <a:pt x="410" y="210"/>
                    </a:lnTo>
                    <a:lnTo>
                      <a:pt x="410" y="220"/>
                    </a:lnTo>
                    <a:lnTo>
                      <a:pt x="409" y="230"/>
                    </a:lnTo>
                    <a:lnTo>
                      <a:pt x="407" y="241"/>
                    </a:lnTo>
                    <a:lnTo>
                      <a:pt x="405" y="250"/>
                    </a:lnTo>
                    <a:lnTo>
                      <a:pt x="403" y="260"/>
                    </a:lnTo>
                    <a:lnTo>
                      <a:pt x="399" y="269"/>
                    </a:lnTo>
                    <a:lnTo>
                      <a:pt x="396" y="280"/>
                    </a:lnTo>
                    <a:lnTo>
                      <a:pt x="392" y="289"/>
                    </a:lnTo>
                    <a:lnTo>
                      <a:pt x="388" y="297"/>
                    </a:lnTo>
                    <a:lnTo>
                      <a:pt x="383" y="306"/>
                    </a:lnTo>
                    <a:lnTo>
                      <a:pt x="379" y="314"/>
                    </a:lnTo>
                    <a:lnTo>
                      <a:pt x="373" y="324"/>
                    </a:lnTo>
                    <a:lnTo>
                      <a:pt x="367" y="330"/>
                    </a:lnTo>
                    <a:lnTo>
                      <a:pt x="361" y="339"/>
                    </a:lnTo>
                    <a:lnTo>
                      <a:pt x="354" y="345"/>
                    </a:lnTo>
                    <a:lnTo>
                      <a:pt x="348" y="353"/>
                    </a:lnTo>
                    <a:lnTo>
                      <a:pt x="339" y="359"/>
                    </a:lnTo>
                    <a:lnTo>
                      <a:pt x="333" y="366"/>
                    </a:lnTo>
                    <a:lnTo>
                      <a:pt x="324" y="372"/>
                    </a:lnTo>
                    <a:lnTo>
                      <a:pt x="316" y="378"/>
                    </a:lnTo>
                    <a:lnTo>
                      <a:pt x="308" y="382"/>
                    </a:lnTo>
                    <a:lnTo>
                      <a:pt x="299" y="388"/>
                    </a:lnTo>
                    <a:lnTo>
                      <a:pt x="290" y="391"/>
                    </a:lnTo>
                    <a:lnTo>
                      <a:pt x="281" y="396"/>
                    </a:lnTo>
                    <a:lnTo>
                      <a:pt x="271" y="400"/>
                    </a:lnTo>
                    <a:lnTo>
                      <a:pt x="262" y="403"/>
                    </a:lnTo>
                    <a:lnTo>
                      <a:pt x="252" y="405"/>
                    </a:lnTo>
                    <a:lnTo>
                      <a:pt x="243" y="408"/>
                    </a:lnTo>
                    <a:lnTo>
                      <a:pt x="232" y="409"/>
                    </a:lnTo>
                    <a:lnTo>
                      <a:pt x="222" y="410"/>
                    </a:lnTo>
                    <a:lnTo>
                      <a:pt x="212" y="411"/>
                    </a:lnTo>
                    <a:lnTo>
                      <a:pt x="201" y="411"/>
                    </a:lnTo>
                    <a:lnTo>
                      <a:pt x="191" y="410"/>
                    </a:lnTo>
                    <a:lnTo>
                      <a:pt x="180" y="409"/>
                    </a:lnTo>
                    <a:lnTo>
                      <a:pt x="170" y="408"/>
                    </a:lnTo>
                    <a:lnTo>
                      <a:pt x="160" y="405"/>
                    </a:lnTo>
                    <a:lnTo>
                      <a:pt x="149" y="403"/>
                    </a:lnTo>
                    <a:lnTo>
                      <a:pt x="140" y="401"/>
                    </a:lnTo>
                    <a:lnTo>
                      <a:pt x="131" y="397"/>
                    </a:lnTo>
                    <a:lnTo>
                      <a:pt x="122" y="393"/>
                    </a:lnTo>
                    <a:lnTo>
                      <a:pt x="112" y="389"/>
                    </a:lnTo>
                    <a:lnTo>
                      <a:pt x="103" y="385"/>
                    </a:lnTo>
                    <a:lnTo>
                      <a:pt x="95" y="379"/>
                    </a:lnTo>
                    <a:lnTo>
                      <a:pt x="87" y="373"/>
                    </a:lnTo>
                    <a:lnTo>
                      <a:pt x="79" y="367"/>
                    </a:lnTo>
                    <a:lnTo>
                      <a:pt x="71" y="362"/>
                    </a:lnTo>
                    <a:lnTo>
                      <a:pt x="64" y="355"/>
                    </a:lnTo>
                    <a:lnTo>
                      <a:pt x="57" y="348"/>
                    </a:lnTo>
                    <a:lnTo>
                      <a:pt x="50" y="341"/>
                    </a:lnTo>
                    <a:lnTo>
                      <a:pt x="43" y="333"/>
                    </a:lnTo>
                    <a:lnTo>
                      <a:pt x="38" y="325"/>
                    </a:lnTo>
                    <a:lnTo>
                      <a:pt x="32" y="317"/>
                    </a:lnTo>
                    <a:lnTo>
                      <a:pt x="27" y="309"/>
                    </a:lnTo>
                    <a:lnTo>
                      <a:pt x="23" y="299"/>
                    </a:lnTo>
                    <a:lnTo>
                      <a:pt x="18" y="291"/>
                    </a:lnTo>
                    <a:lnTo>
                      <a:pt x="15" y="282"/>
                    </a:lnTo>
                    <a:lnTo>
                      <a:pt x="10" y="273"/>
                    </a:lnTo>
                    <a:lnTo>
                      <a:pt x="8" y="263"/>
                    </a:lnTo>
                    <a:lnTo>
                      <a:pt x="5" y="253"/>
                    </a:lnTo>
                    <a:lnTo>
                      <a:pt x="3" y="243"/>
                    </a:lnTo>
                    <a:lnTo>
                      <a:pt x="1" y="233"/>
                    </a:lnTo>
                    <a:lnTo>
                      <a:pt x="0" y="222"/>
                    </a:lnTo>
                    <a:lnTo>
                      <a:pt x="0" y="212"/>
                    </a:lnTo>
                    <a:lnTo>
                      <a:pt x="0" y="202"/>
                    </a:lnTo>
                    <a:lnTo>
                      <a:pt x="0" y="191"/>
                    </a:lnTo>
                    <a:lnTo>
                      <a:pt x="1" y="181"/>
                    </a:lnTo>
                    <a:lnTo>
                      <a:pt x="2" y="170"/>
                    </a:lnTo>
                    <a:lnTo>
                      <a:pt x="4" y="160"/>
                    </a:lnTo>
                    <a:lnTo>
                      <a:pt x="7" y="151"/>
                    </a:lnTo>
                    <a:lnTo>
                      <a:pt x="10" y="142"/>
                    </a:lnTo>
                    <a:lnTo>
                      <a:pt x="13" y="131"/>
                    </a:lnTo>
                    <a:lnTo>
                      <a:pt x="17" y="122"/>
                    </a:lnTo>
                    <a:lnTo>
                      <a:pt x="21" y="113"/>
                    </a:lnTo>
                    <a:lnTo>
                      <a:pt x="26" y="105"/>
                    </a:lnTo>
                    <a:lnTo>
                      <a:pt x="31" y="96"/>
                    </a:lnTo>
                    <a:lnTo>
                      <a:pt x="36" y="88"/>
                    </a:lnTo>
                    <a:lnTo>
                      <a:pt x="42" y="79"/>
                    </a:lnTo>
                    <a:lnTo>
                      <a:pt x="48" y="73"/>
                    </a:lnTo>
                    <a:lnTo>
                      <a:pt x="55" y="64"/>
                    </a:lnTo>
                    <a:lnTo>
                      <a:pt x="62" y="58"/>
                    </a:lnTo>
                    <a:lnTo>
                      <a:pt x="69" y="51"/>
                    </a:lnTo>
                    <a:lnTo>
                      <a:pt x="77" y="45"/>
                    </a:lnTo>
                    <a:lnTo>
                      <a:pt x="85" y="39"/>
                    </a:lnTo>
                    <a:lnTo>
                      <a:pt x="93" y="33"/>
                    </a:lnTo>
                    <a:lnTo>
                      <a:pt x="101" y="28"/>
                    </a:lnTo>
                    <a:lnTo>
                      <a:pt x="110" y="23"/>
                    </a:lnTo>
                    <a:lnTo>
                      <a:pt x="119" y="18"/>
                    </a:lnTo>
                    <a:lnTo>
                      <a:pt x="129" y="15"/>
                    </a:lnTo>
                    <a:lnTo>
                      <a:pt x="138" y="12"/>
                    </a:lnTo>
                    <a:lnTo>
                      <a:pt x="147" y="8"/>
                    </a:lnTo>
                    <a:lnTo>
                      <a:pt x="156" y="6"/>
                    </a:lnTo>
                    <a:lnTo>
                      <a:pt x="167" y="3"/>
                    </a:lnTo>
                    <a:lnTo>
                      <a:pt x="177" y="2"/>
                    </a:lnTo>
                    <a:lnTo>
                      <a:pt x="187" y="1"/>
                    </a:lnTo>
                    <a:lnTo>
                      <a:pt x="198" y="0"/>
                    </a:lnTo>
                    <a:lnTo>
                      <a:pt x="208" y="0"/>
                    </a:lnTo>
                    <a:close/>
                  </a:path>
                </a:pathLst>
              </a:custGeom>
              <a:solidFill>
                <a:srgbClr val="000000"/>
              </a:solidFill>
              <a:ln w="9525">
                <a:noFill/>
                <a:round/>
                <a:headEnd/>
                <a:tailEnd/>
              </a:ln>
            </p:spPr>
            <p:txBody>
              <a:bodyPr/>
              <a:lstStyle/>
              <a:p>
                <a:endParaRPr lang="en-GB"/>
              </a:p>
            </p:txBody>
          </p:sp>
          <p:sp>
            <p:nvSpPr>
              <p:cNvPr id="691" name="Freeform 604"/>
              <p:cNvSpPr>
                <a:spLocks/>
              </p:cNvSpPr>
              <p:nvPr/>
            </p:nvSpPr>
            <p:spPr bwMode="auto">
              <a:xfrm>
                <a:off x="3996" y="2111"/>
                <a:ext cx="205" cy="206"/>
              </a:xfrm>
              <a:custGeom>
                <a:avLst/>
                <a:gdLst>
                  <a:gd name="T0" fmla="*/ 57 w 410"/>
                  <a:gd name="T1" fmla="*/ 1 h 411"/>
                  <a:gd name="T2" fmla="*/ 65 w 410"/>
                  <a:gd name="T3" fmla="*/ 2 h 411"/>
                  <a:gd name="T4" fmla="*/ 72 w 410"/>
                  <a:gd name="T5" fmla="*/ 5 h 411"/>
                  <a:gd name="T6" fmla="*/ 79 w 410"/>
                  <a:gd name="T7" fmla="*/ 8 h 411"/>
                  <a:gd name="T8" fmla="*/ 85 w 410"/>
                  <a:gd name="T9" fmla="*/ 13 h 411"/>
                  <a:gd name="T10" fmla="*/ 90 w 410"/>
                  <a:gd name="T11" fmla="*/ 18 h 411"/>
                  <a:gd name="T12" fmla="*/ 94 w 410"/>
                  <a:gd name="T13" fmla="*/ 24 h 411"/>
                  <a:gd name="T14" fmla="*/ 98 w 410"/>
                  <a:gd name="T15" fmla="*/ 30 h 411"/>
                  <a:gd name="T16" fmla="*/ 101 w 410"/>
                  <a:gd name="T17" fmla="*/ 37 h 411"/>
                  <a:gd name="T18" fmla="*/ 103 w 410"/>
                  <a:gd name="T19" fmla="*/ 45 h 411"/>
                  <a:gd name="T20" fmla="*/ 103 w 410"/>
                  <a:gd name="T21" fmla="*/ 53 h 411"/>
                  <a:gd name="T22" fmla="*/ 102 w 410"/>
                  <a:gd name="T23" fmla="*/ 61 h 411"/>
                  <a:gd name="T24" fmla="*/ 100 w 410"/>
                  <a:gd name="T25" fmla="*/ 68 h 411"/>
                  <a:gd name="T26" fmla="*/ 97 w 410"/>
                  <a:gd name="T27" fmla="*/ 75 h 411"/>
                  <a:gd name="T28" fmla="*/ 94 w 410"/>
                  <a:gd name="T29" fmla="*/ 81 h 411"/>
                  <a:gd name="T30" fmla="*/ 89 w 410"/>
                  <a:gd name="T31" fmla="*/ 87 h 411"/>
                  <a:gd name="T32" fmla="*/ 84 w 410"/>
                  <a:gd name="T33" fmla="*/ 92 h 411"/>
                  <a:gd name="T34" fmla="*/ 77 w 410"/>
                  <a:gd name="T35" fmla="*/ 96 h 411"/>
                  <a:gd name="T36" fmla="*/ 71 w 410"/>
                  <a:gd name="T37" fmla="*/ 99 h 411"/>
                  <a:gd name="T38" fmla="*/ 63 w 410"/>
                  <a:gd name="T39" fmla="*/ 102 h 411"/>
                  <a:gd name="T40" fmla="*/ 55 w 410"/>
                  <a:gd name="T41" fmla="*/ 103 h 411"/>
                  <a:gd name="T42" fmla="*/ 48 w 410"/>
                  <a:gd name="T43" fmla="*/ 103 h 411"/>
                  <a:gd name="T44" fmla="*/ 40 w 410"/>
                  <a:gd name="T45" fmla="*/ 102 h 411"/>
                  <a:gd name="T46" fmla="*/ 33 w 410"/>
                  <a:gd name="T47" fmla="*/ 100 h 411"/>
                  <a:gd name="T48" fmla="*/ 26 w 410"/>
                  <a:gd name="T49" fmla="*/ 97 h 411"/>
                  <a:gd name="T50" fmla="*/ 20 w 410"/>
                  <a:gd name="T51" fmla="*/ 92 h 411"/>
                  <a:gd name="T52" fmla="*/ 14 w 410"/>
                  <a:gd name="T53" fmla="*/ 87 h 411"/>
                  <a:gd name="T54" fmla="*/ 10 w 410"/>
                  <a:gd name="T55" fmla="*/ 82 h 411"/>
                  <a:gd name="T56" fmla="*/ 6 w 410"/>
                  <a:gd name="T57" fmla="*/ 75 h 411"/>
                  <a:gd name="T58" fmla="*/ 3 w 410"/>
                  <a:gd name="T59" fmla="*/ 69 h 411"/>
                  <a:gd name="T60" fmla="*/ 1 w 410"/>
                  <a:gd name="T61" fmla="*/ 61 h 411"/>
                  <a:gd name="T62" fmla="*/ 0 w 410"/>
                  <a:gd name="T63" fmla="*/ 53 h 411"/>
                  <a:gd name="T64" fmla="*/ 1 w 410"/>
                  <a:gd name="T65" fmla="*/ 46 h 411"/>
                  <a:gd name="T66" fmla="*/ 2 w 410"/>
                  <a:gd name="T67" fmla="*/ 38 h 411"/>
                  <a:gd name="T68" fmla="*/ 5 w 410"/>
                  <a:gd name="T69" fmla="*/ 31 h 411"/>
                  <a:gd name="T70" fmla="*/ 7 w 410"/>
                  <a:gd name="T71" fmla="*/ 24 h 411"/>
                  <a:gd name="T72" fmla="*/ 12 w 410"/>
                  <a:gd name="T73" fmla="*/ 19 h 411"/>
                  <a:gd name="T74" fmla="*/ 18 w 410"/>
                  <a:gd name="T75" fmla="*/ 13 h 411"/>
                  <a:gd name="T76" fmla="*/ 24 w 410"/>
                  <a:gd name="T77" fmla="*/ 9 h 411"/>
                  <a:gd name="T78" fmla="*/ 29 w 410"/>
                  <a:gd name="T79" fmla="*/ 5 h 411"/>
                  <a:gd name="T80" fmla="*/ 37 w 410"/>
                  <a:gd name="T81" fmla="*/ 2 h 411"/>
                  <a:gd name="T82" fmla="*/ 45 w 410"/>
                  <a:gd name="T83" fmla="*/ 1 h 411"/>
                  <a:gd name="T84" fmla="*/ 52 w 410"/>
                  <a:gd name="T85" fmla="*/ 0 h 4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0"/>
                  <a:gd name="T130" fmla="*/ 0 h 411"/>
                  <a:gd name="T131" fmla="*/ 410 w 410"/>
                  <a:gd name="T132" fmla="*/ 411 h 4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0" h="411">
                    <a:moveTo>
                      <a:pt x="208" y="0"/>
                    </a:moveTo>
                    <a:lnTo>
                      <a:pt x="218" y="0"/>
                    </a:lnTo>
                    <a:lnTo>
                      <a:pt x="229" y="1"/>
                    </a:lnTo>
                    <a:lnTo>
                      <a:pt x="239" y="3"/>
                    </a:lnTo>
                    <a:lnTo>
                      <a:pt x="250" y="5"/>
                    </a:lnTo>
                    <a:lnTo>
                      <a:pt x="259" y="7"/>
                    </a:lnTo>
                    <a:lnTo>
                      <a:pt x="269" y="10"/>
                    </a:lnTo>
                    <a:lnTo>
                      <a:pt x="278" y="14"/>
                    </a:lnTo>
                    <a:lnTo>
                      <a:pt x="288" y="17"/>
                    </a:lnTo>
                    <a:lnTo>
                      <a:pt x="297" y="22"/>
                    </a:lnTo>
                    <a:lnTo>
                      <a:pt x="306" y="26"/>
                    </a:lnTo>
                    <a:lnTo>
                      <a:pt x="314" y="31"/>
                    </a:lnTo>
                    <a:lnTo>
                      <a:pt x="322" y="37"/>
                    </a:lnTo>
                    <a:lnTo>
                      <a:pt x="330" y="43"/>
                    </a:lnTo>
                    <a:lnTo>
                      <a:pt x="338" y="50"/>
                    </a:lnTo>
                    <a:lnTo>
                      <a:pt x="345" y="55"/>
                    </a:lnTo>
                    <a:lnTo>
                      <a:pt x="352" y="63"/>
                    </a:lnTo>
                    <a:lnTo>
                      <a:pt x="359" y="70"/>
                    </a:lnTo>
                    <a:lnTo>
                      <a:pt x="365" y="77"/>
                    </a:lnTo>
                    <a:lnTo>
                      <a:pt x="372" y="85"/>
                    </a:lnTo>
                    <a:lnTo>
                      <a:pt x="376" y="93"/>
                    </a:lnTo>
                    <a:lnTo>
                      <a:pt x="382" y="102"/>
                    </a:lnTo>
                    <a:lnTo>
                      <a:pt x="387" y="111"/>
                    </a:lnTo>
                    <a:lnTo>
                      <a:pt x="391" y="120"/>
                    </a:lnTo>
                    <a:lnTo>
                      <a:pt x="395" y="129"/>
                    </a:lnTo>
                    <a:lnTo>
                      <a:pt x="398" y="138"/>
                    </a:lnTo>
                    <a:lnTo>
                      <a:pt x="402" y="147"/>
                    </a:lnTo>
                    <a:lnTo>
                      <a:pt x="404" y="158"/>
                    </a:lnTo>
                    <a:lnTo>
                      <a:pt x="406" y="168"/>
                    </a:lnTo>
                    <a:lnTo>
                      <a:pt x="409" y="177"/>
                    </a:lnTo>
                    <a:lnTo>
                      <a:pt x="410" y="188"/>
                    </a:lnTo>
                    <a:lnTo>
                      <a:pt x="410" y="198"/>
                    </a:lnTo>
                    <a:lnTo>
                      <a:pt x="410" y="210"/>
                    </a:lnTo>
                    <a:lnTo>
                      <a:pt x="410" y="220"/>
                    </a:lnTo>
                    <a:lnTo>
                      <a:pt x="409" y="230"/>
                    </a:lnTo>
                    <a:lnTo>
                      <a:pt x="407" y="241"/>
                    </a:lnTo>
                    <a:lnTo>
                      <a:pt x="405" y="250"/>
                    </a:lnTo>
                    <a:lnTo>
                      <a:pt x="403" y="260"/>
                    </a:lnTo>
                    <a:lnTo>
                      <a:pt x="399" y="269"/>
                    </a:lnTo>
                    <a:lnTo>
                      <a:pt x="396" y="280"/>
                    </a:lnTo>
                    <a:lnTo>
                      <a:pt x="392" y="289"/>
                    </a:lnTo>
                    <a:lnTo>
                      <a:pt x="388" y="297"/>
                    </a:lnTo>
                    <a:lnTo>
                      <a:pt x="383" y="306"/>
                    </a:lnTo>
                    <a:lnTo>
                      <a:pt x="379" y="314"/>
                    </a:lnTo>
                    <a:lnTo>
                      <a:pt x="373" y="324"/>
                    </a:lnTo>
                    <a:lnTo>
                      <a:pt x="367" y="330"/>
                    </a:lnTo>
                    <a:lnTo>
                      <a:pt x="361" y="339"/>
                    </a:lnTo>
                    <a:lnTo>
                      <a:pt x="354" y="345"/>
                    </a:lnTo>
                    <a:lnTo>
                      <a:pt x="348" y="353"/>
                    </a:lnTo>
                    <a:lnTo>
                      <a:pt x="339" y="359"/>
                    </a:lnTo>
                    <a:lnTo>
                      <a:pt x="333" y="366"/>
                    </a:lnTo>
                    <a:lnTo>
                      <a:pt x="324" y="372"/>
                    </a:lnTo>
                    <a:lnTo>
                      <a:pt x="316" y="378"/>
                    </a:lnTo>
                    <a:lnTo>
                      <a:pt x="308" y="382"/>
                    </a:lnTo>
                    <a:lnTo>
                      <a:pt x="299" y="388"/>
                    </a:lnTo>
                    <a:lnTo>
                      <a:pt x="290" y="391"/>
                    </a:lnTo>
                    <a:lnTo>
                      <a:pt x="281" y="396"/>
                    </a:lnTo>
                    <a:lnTo>
                      <a:pt x="271" y="400"/>
                    </a:lnTo>
                    <a:lnTo>
                      <a:pt x="262" y="403"/>
                    </a:lnTo>
                    <a:lnTo>
                      <a:pt x="252" y="405"/>
                    </a:lnTo>
                    <a:lnTo>
                      <a:pt x="243" y="408"/>
                    </a:lnTo>
                    <a:lnTo>
                      <a:pt x="232" y="409"/>
                    </a:lnTo>
                    <a:lnTo>
                      <a:pt x="222" y="410"/>
                    </a:lnTo>
                    <a:lnTo>
                      <a:pt x="212" y="411"/>
                    </a:lnTo>
                    <a:lnTo>
                      <a:pt x="201" y="411"/>
                    </a:lnTo>
                    <a:lnTo>
                      <a:pt x="191" y="410"/>
                    </a:lnTo>
                    <a:lnTo>
                      <a:pt x="180" y="409"/>
                    </a:lnTo>
                    <a:lnTo>
                      <a:pt x="170" y="408"/>
                    </a:lnTo>
                    <a:lnTo>
                      <a:pt x="160" y="405"/>
                    </a:lnTo>
                    <a:lnTo>
                      <a:pt x="149" y="403"/>
                    </a:lnTo>
                    <a:lnTo>
                      <a:pt x="140" y="401"/>
                    </a:lnTo>
                    <a:lnTo>
                      <a:pt x="131" y="397"/>
                    </a:lnTo>
                    <a:lnTo>
                      <a:pt x="122" y="393"/>
                    </a:lnTo>
                    <a:lnTo>
                      <a:pt x="112" y="389"/>
                    </a:lnTo>
                    <a:lnTo>
                      <a:pt x="103" y="385"/>
                    </a:lnTo>
                    <a:lnTo>
                      <a:pt x="95" y="379"/>
                    </a:lnTo>
                    <a:lnTo>
                      <a:pt x="87" y="373"/>
                    </a:lnTo>
                    <a:lnTo>
                      <a:pt x="79" y="367"/>
                    </a:lnTo>
                    <a:lnTo>
                      <a:pt x="71" y="362"/>
                    </a:lnTo>
                    <a:lnTo>
                      <a:pt x="64" y="355"/>
                    </a:lnTo>
                    <a:lnTo>
                      <a:pt x="57" y="348"/>
                    </a:lnTo>
                    <a:lnTo>
                      <a:pt x="50" y="341"/>
                    </a:lnTo>
                    <a:lnTo>
                      <a:pt x="43" y="333"/>
                    </a:lnTo>
                    <a:lnTo>
                      <a:pt x="38" y="325"/>
                    </a:lnTo>
                    <a:lnTo>
                      <a:pt x="32" y="317"/>
                    </a:lnTo>
                    <a:lnTo>
                      <a:pt x="27" y="309"/>
                    </a:lnTo>
                    <a:lnTo>
                      <a:pt x="23" y="299"/>
                    </a:lnTo>
                    <a:lnTo>
                      <a:pt x="18" y="291"/>
                    </a:lnTo>
                    <a:lnTo>
                      <a:pt x="15" y="282"/>
                    </a:lnTo>
                    <a:lnTo>
                      <a:pt x="10" y="273"/>
                    </a:lnTo>
                    <a:lnTo>
                      <a:pt x="8" y="263"/>
                    </a:lnTo>
                    <a:lnTo>
                      <a:pt x="5" y="253"/>
                    </a:lnTo>
                    <a:lnTo>
                      <a:pt x="3" y="243"/>
                    </a:lnTo>
                    <a:lnTo>
                      <a:pt x="1" y="233"/>
                    </a:lnTo>
                    <a:lnTo>
                      <a:pt x="0" y="222"/>
                    </a:lnTo>
                    <a:lnTo>
                      <a:pt x="0" y="212"/>
                    </a:lnTo>
                    <a:lnTo>
                      <a:pt x="0" y="202"/>
                    </a:lnTo>
                    <a:lnTo>
                      <a:pt x="0" y="191"/>
                    </a:lnTo>
                    <a:lnTo>
                      <a:pt x="1" y="181"/>
                    </a:lnTo>
                    <a:lnTo>
                      <a:pt x="2" y="170"/>
                    </a:lnTo>
                    <a:lnTo>
                      <a:pt x="4" y="160"/>
                    </a:lnTo>
                    <a:lnTo>
                      <a:pt x="7" y="151"/>
                    </a:lnTo>
                    <a:lnTo>
                      <a:pt x="10" y="142"/>
                    </a:lnTo>
                    <a:lnTo>
                      <a:pt x="13" y="131"/>
                    </a:lnTo>
                    <a:lnTo>
                      <a:pt x="17" y="122"/>
                    </a:lnTo>
                    <a:lnTo>
                      <a:pt x="21" y="113"/>
                    </a:lnTo>
                    <a:lnTo>
                      <a:pt x="26" y="105"/>
                    </a:lnTo>
                    <a:lnTo>
                      <a:pt x="31" y="96"/>
                    </a:lnTo>
                    <a:lnTo>
                      <a:pt x="36" y="88"/>
                    </a:lnTo>
                    <a:lnTo>
                      <a:pt x="42" y="79"/>
                    </a:lnTo>
                    <a:lnTo>
                      <a:pt x="48" y="73"/>
                    </a:lnTo>
                    <a:lnTo>
                      <a:pt x="55" y="64"/>
                    </a:lnTo>
                    <a:lnTo>
                      <a:pt x="62" y="58"/>
                    </a:lnTo>
                    <a:lnTo>
                      <a:pt x="69" y="51"/>
                    </a:lnTo>
                    <a:lnTo>
                      <a:pt x="77" y="45"/>
                    </a:lnTo>
                    <a:lnTo>
                      <a:pt x="85" y="39"/>
                    </a:lnTo>
                    <a:lnTo>
                      <a:pt x="93" y="33"/>
                    </a:lnTo>
                    <a:lnTo>
                      <a:pt x="101" y="28"/>
                    </a:lnTo>
                    <a:lnTo>
                      <a:pt x="110" y="23"/>
                    </a:lnTo>
                    <a:lnTo>
                      <a:pt x="119" y="18"/>
                    </a:lnTo>
                    <a:lnTo>
                      <a:pt x="129" y="15"/>
                    </a:lnTo>
                    <a:lnTo>
                      <a:pt x="138" y="12"/>
                    </a:lnTo>
                    <a:lnTo>
                      <a:pt x="147" y="8"/>
                    </a:lnTo>
                    <a:lnTo>
                      <a:pt x="156" y="6"/>
                    </a:lnTo>
                    <a:lnTo>
                      <a:pt x="167" y="3"/>
                    </a:lnTo>
                    <a:lnTo>
                      <a:pt x="177" y="2"/>
                    </a:lnTo>
                    <a:lnTo>
                      <a:pt x="187" y="1"/>
                    </a:lnTo>
                    <a:lnTo>
                      <a:pt x="198" y="0"/>
                    </a:lnTo>
                    <a:lnTo>
                      <a:pt x="208" y="0"/>
                    </a:lnTo>
                  </a:path>
                </a:pathLst>
              </a:custGeom>
              <a:noFill/>
              <a:ln w="0">
                <a:solidFill>
                  <a:srgbClr val="000000"/>
                </a:solidFill>
                <a:prstDash val="solid"/>
                <a:round/>
                <a:headEnd/>
                <a:tailEnd/>
              </a:ln>
            </p:spPr>
            <p:txBody>
              <a:bodyPr/>
              <a:lstStyle/>
              <a:p>
                <a:endParaRPr lang="en-GB"/>
              </a:p>
            </p:txBody>
          </p:sp>
          <p:sp>
            <p:nvSpPr>
              <p:cNvPr id="692" name="Freeform 605"/>
              <p:cNvSpPr>
                <a:spLocks/>
              </p:cNvSpPr>
              <p:nvPr/>
            </p:nvSpPr>
            <p:spPr bwMode="auto">
              <a:xfrm>
                <a:off x="4025" y="2141"/>
                <a:ext cx="146" cy="146"/>
              </a:xfrm>
              <a:custGeom>
                <a:avLst/>
                <a:gdLst>
                  <a:gd name="T0" fmla="*/ 41 w 293"/>
                  <a:gd name="T1" fmla="*/ 1 h 292"/>
                  <a:gd name="T2" fmla="*/ 46 w 293"/>
                  <a:gd name="T3" fmla="*/ 1 h 292"/>
                  <a:gd name="T4" fmla="*/ 51 w 293"/>
                  <a:gd name="T5" fmla="*/ 3 h 292"/>
                  <a:gd name="T6" fmla="*/ 56 w 293"/>
                  <a:gd name="T7" fmla="*/ 5 h 292"/>
                  <a:gd name="T8" fmla="*/ 60 w 293"/>
                  <a:gd name="T9" fmla="*/ 9 h 292"/>
                  <a:gd name="T10" fmla="*/ 64 w 293"/>
                  <a:gd name="T11" fmla="*/ 12 h 292"/>
                  <a:gd name="T12" fmla="*/ 67 w 293"/>
                  <a:gd name="T13" fmla="*/ 17 h 292"/>
                  <a:gd name="T14" fmla="*/ 69 w 293"/>
                  <a:gd name="T15" fmla="*/ 21 h 292"/>
                  <a:gd name="T16" fmla="*/ 71 w 293"/>
                  <a:gd name="T17" fmla="*/ 26 h 292"/>
                  <a:gd name="T18" fmla="*/ 73 w 293"/>
                  <a:gd name="T19" fmla="*/ 31 h 292"/>
                  <a:gd name="T20" fmla="*/ 73 w 293"/>
                  <a:gd name="T21" fmla="*/ 37 h 292"/>
                  <a:gd name="T22" fmla="*/ 72 w 293"/>
                  <a:gd name="T23" fmla="*/ 42 h 292"/>
                  <a:gd name="T24" fmla="*/ 71 w 293"/>
                  <a:gd name="T25" fmla="*/ 48 h 292"/>
                  <a:gd name="T26" fmla="*/ 69 w 293"/>
                  <a:gd name="T27" fmla="*/ 53 h 292"/>
                  <a:gd name="T28" fmla="*/ 66 w 293"/>
                  <a:gd name="T29" fmla="*/ 57 h 292"/>
                  <a:gd name="T30" fmla="*/ 63 w 293"/>
                  <a:gd name="T31" fmla="*/ 61 h 292"/>
                  <a:gd name="T32" fmla="*/ 59 w 293"/>
                  <a:gd name="T33" fmla="*/ 66 h 292"/>
                  <a:gd name="T34" fmla="*/ 55 w 293"/>
                  <a:gd name="T35" fmla="*/ 69 h 292"/>
                  <a:gd name="T36" fmla="*/ 50 w 293"/>
                  <a:gd name="T37" fmla="*/ 71 h 292"/>
                  <a:gd name="T38" fmla="*/ 45 w 293"/>
                  <a:gd name="T39" fmla="*/ 73 h 292"/>
                  <a:gd name="T40" fmla="*/ 39 w 293"/>
                  <a:gd name="T41" fmla="*/ 73 h 292"/>
                  <a:gd name="T42" fmla="*/ 34 w 293"/>
                  <a:gd name="T43" fmla="*/ 73 h 292"/>
                  <a:gd name="T44" fmla="*/ 28 w 293"/>
                  <a:gd name="T45" fmla="*/ 73 h 292"/>
                  <a:gd name="T46" fmla="*/ 23 w 293"/>
                  <a:gd name="T47" fmla="*/ 71 h 292"/>
                  <a:gd name="T48" fmla="*/ 18 w 293"/>
                  <a:gd name="T49" fmla="*/ 69 h 292"/>
                  <a:gd name="T50" fmla="*/ 14 w 293"/>
                  <a:gd name="T51" fmla="*/ 66 h 292"/>
                  <a:gd name="T52" fmla="*/ 10 w 293"/>
                  <a:gd name="T53" fmla="*/ 61 h 292"/>
                  <a:gd name="T54" fmla="*/ 7 w 293"/>
                  <a:gd name="T55" fmla="*/ 57 h 292"/>
                  <a:gd name="T56" fmla="*/ 4 w 293"/>
                  <a:gd name="T57" fmla="*/ 53 h 292"/>
                  <a:gd name="T58" fmla="*/ 2 w 293"/>
                  <a:gd name="T59" fmla="*/ 48 h 292"/>
                  <a:gd name="T60" fmla="*/ 0 w 293"/>
                  <a:gd name="T61" fmla="*/ 43 h 292"/>
                  <a:gd name="T62" fmla="*/ 0 w 293"/>
                  <a:gd name="T63" fmla="*/ 38 h 292"/>
                  <a:gd name="T64" fmla="*/ 0 w 293"/>
                  <a:gd name="T65" fmla="*/ 33 h 292"/>
                  <a:gd name="T66" fmla="*/ 1 w 293"/>
                  <a:gd name="T67" fmla="*/ 27 h 292"/>
                  <a:gd name="T68" fmla="*/ 3 w 293"/>
                  <a:gd name="T69" fmla="*/ 21 h 292"/>
                  <a:gd name="T70" fmla="*/ 5 w 293"/>
                  <a:gd name="T71" fmla="*/ 18 h 292"/>
                  <a:gd name="T72" fmla="*/ 8 w 293"/>
                  <a:gd name="T73" fmla="*/ 13 h 292"/>
                  <a:gd name="T74" fmla="*/ 12 w 293"/>
                  <a:gd name="T75" fmla="*/ 9 h 292"/>
                  <a:gd name="T76" fmla="*/ 16 w 293"/>
                  <a:gd name="T77" fmla="*/ 6 h 292"/>
                  <a:gd name="T78" fmla="*/ 21 w 293"/>
                  <a:gd name="T79" fmla="*/ 3 h 292"/>
                  <a:gd name="T80" fmla="*/ 26 w 293"/>
                  <a:gd name="T81" fmla="*/ 1 h 292"/>
                  <a:gd name="T82" fmla="*/ 31 w 293"/>
                  <a:gd name="T83" fmla="*/ 1 h 292"/>
                  <a:gd name="T84" fmla="*/ 37 w 293"/>
                  <a:gd name="T85" fmla="*/ 0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3"/>
                  <a:gd name="T130" fmla="*/ 0 h 292"/>
                  <a:gd name="T131" fmla="*/ 293 w 293"/>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3" h="292">
                    <a:moveTo>
                      <a:pt x="149" y="0"/>
                    </a:moveTo>
                    <a:lnTo>
                      <a:pt x="157" y="1"/>
                    </a:lnTo>
                    <a:lnTo>
                      <a:pt x="164" y="1"/>
                    </a:lnTo>
                    <a:lnTo>
                      <a:pt x="171" y="2"/>
                    </a:lnTo>
                    <a:lnTo>
                      <a:pt x="179" y="3"/>
                    </a:lnTo>
                    <a:lnTo>
                      <a:pt x="186" y="5"/>
                    </a:lnTo>
                    <a:lnTo>
                      <a:pt x="193" y="8"/>
                    </a:lnTo>
                    <a:lnTo>
                      <a:pt x="200" y="10"/>
                    </a:lnTo>
                    <a:lnTo>
                      <a:pt x="205" y="12"/>
                    </a:lnTo>
                    <a:lnTo>
                      <a:pt x="212" y="16"/>
                    </a:lnTo>
                    <a:lnTo>
                      <a:pt x="218" y="19"/>
                    </a:lnTo>
                    <a:lnTo>
                      <a:pt x="225" y="23"/>
                    </a:lnTo>
                    <a:lnTo>
                      <a:pt x="231" y="26"/>
                    </a:lnTo>
                    <a:lnTo>
                      <a:pt x="237" y="31"/>
                    </a:lnTo>
                    <a:lnTo>
                      <a:pt x="241" y="35"/>
                    </a:lnTo>
                    <a:lnTo>
                      <a:pt x="247" y="40"/>
                    </a:lnTo>
                    <a:lnTo>
                      <a:pt x="252" y="45"/>
                    </a:lnTo>
                    <a:lnTo>
                      <a:pt x="256" y="50"/>
                    </a:lnTo>
                    <a:lnTo>
                      <a:pt x="261" y="55"/>
                    </a:lnTo>
                    <a:lnTo>
                      <a:pt x="265" y="61"/>
                    </a:lnTo>
                    <a:lnTo>
                      <a:pt x="269" y="67"/>
                    </a:lnTo>
                    <a:lnTo>
                      <a:pt x="272" y="73"/>
                    </a:lnTo>
                    <a:lnTo>
                      <a:pt x="276" y="79"/>
                    </a:lnTo>
                    <a:lnTo>
                      <a:pt x="279" y="85"/>
                    </a:lnTo>
                    <a:lnTo>
                      <a:pt x="283" y="92"/>
                    </a:lnTo>
                    <a:lnTo>
                      <a:pt x="285" y="99"/>
                    </a:lnTo>
                    <a:lnTo>
                      <a:pt x="287" y="106"/>
                    </a:lnTo>
                    <a:lnTo>
                      <a:pt x="288" y="113"/>
                    </a:lnTo>
                    <a:lnTo>
                      <a:pt x="291" y="119"/>
                    </a:lnTo>
                    <a:lnTo>
                      <a:pt x="292" y="126"/>
                    </a:lnTo>
                    <a:lnTo>
                      <a:pt x="292" y="134"/>
                    </a:lnTo>
                    <a:lnTo>
                      <a:pt x="293" y="141"/>
                    </a:lnTo>
                    <a:lnTo>
                      <a:pt x="293" y="149"/>
                    </a:lnTo>
                    <a:lnTo>
                      <a:pt x="292" y="156"/>
                    </a:lnTo>
                    <a:lnTo>
                      <a:pt x="292" y="164"/>
                    </a:lnTo>
                    <a:lnTo>
                      <a:pt x="291" y="171"/>
                    </a:lnTo>
                    <a:lnTo>
                      <a:pt x="290" y="178"/>
                    </a:lnTo>
                    <a:lnTo>
                      <a:pt x="287" y="185"/>
                    </a:lnTo>
                    <a:lnTo>
                      <a:pt x="285" y="192"/>
                    </a:lnTo>
                    <a:lnTo>
                      <a:pt x="283" y="199"/>
                    </a:lnTo>
                    <a:lnTo>
                      <a:pt x="280" y="206"/>
                    </a:lnTo>
                    <a:lnTo>
                      <a:pt x="277" y="212"/>
                    </a:lnTo>
                    <a:lnTo>
                      <a:pt x="273" y="218"/>
                    </a:lnTo>
                    <a:lnTo>
                      <a:pt x="270" y="224"/>
                    </a:lnTo>
                    <a:lnTo>
                      <a:pt x="266" y="230"/>
                    </a:lnTo>
                    <a:lnTo>
                      <a:pt x="262" y="236"/>
                    </a:lnTo>
                    <a:lnTo>
                      <a:pt x="257" y="242"/>
                    </a:lnTo>
                    <a:lnTo>
                      <a:pt x="253" y="246"/>
                    </a:lnTo>
                    <a:lnTo>
                      <a:pt x="248" y="252"/>
                    </a:lnTo>
                    <a:lnTo>
                      <a:pt x="242" y="256"/>
                    </a:lnTo>
                    <a:lnTo>
                      <a:pt x="238" y="261"/>
                    </a:lnTo>
                    <a:lnTo>
                      <a:pt x="232" y="265"/>
                    </a:lnTo>
                    <a:lnTo>
                      <a:pt x="226" y="269"/>
                    </a:lnTo>
                    <a:lnTo>
                      <a:pt x="220" y="273"/>
                    </a:lnTo>
                    <a:lnTo>
                      <a:pt x="213" y="276"/>
                    </a:lnTo>
                    <a:lnTo>
                      <a:pt x="208" y="280"/>
                    </a:lnTo>
                    <a:lnTo>
                      <a:pt x="201" y="282"/>
                    </a:lnTo>
                    <a:lnTo>
                      <a:pt x="194" y="284"/>
                    </a:lnTo>
                    <a:lnTo>
                      <a:pt x="187" y="286"/>
                    </a:lnTo>
                    <a:lnTo>
                      <a:pt x="180" y="289"/>
                    </a:lnTo>
                    <a:lnTo>
                      <a:pt x="173" y="290"/>
                    </a:lnTo>
                    <a:lnTo>
                      <a:pt x="166" y="291"/>
                    </a:lnTo>
                    <a:lnTo>
                      <a:pt x="159" y="292"/>
                    </a:lnTo>
                    <a:lnTo>
                      <a:pt x="151" y="292"/>
                    </a:lnTo>
                    <a:lnTo>
                      <a:pt x="144" y="292"/>
                    </a:lnTo>
                    <a:lnTo>
                      <a:pt x="136" y="292"/>
                    </a:lnTo>
                    <a:lnTo>
                      <a:pt x="129" y="291"/>
                    </a:lnTo>
                    <a:lnTo>
                      <a:pt x="121" y="290"/>
                    </a:lnTo>
                    <a:lnTo>
                      <a:pt x="114" y="289"/>
                    </a:lnTo>
                    <a:lnTo>
                      <a:pt x="107" y="288"/>
                    </a:lnTo>
                    <a:lnTo>
                      <a:pt x="101" y="285"/>
                    </a:lnTo>
                    <a:lnTo>
                      <a:pt x="94" y="283"/>
                    </a:lnTo>
                    <a:lnTo>
                      <a:pt x="87" y="280"/>
                    </a:lnTo>
                    <a:lnTo>
                      <a:pt x="81" y="277"/>
                    </a:lnTo>
                    <a:lnTo>
                      <a:pt x="75" y="274"/>
                    </a:lnTo>
                    <a:lnTo>
                      <a:pt x="68" y="270"/>
                    </a:lnTo>
                    <a:lnTo>
                      <a:pt x="63" y="266"/>
                    </a:lnTo>
                    <a:lnTo>
                      <a:pt x="57" y="262"/>
                    </a:lnTo>
                    <a:lnTo>
                      <a:pt x="52" y="258"/>
                    </a:lnTo>
                    <a:lnTo>
                      <a:pt x="46" y="253"/>
                    </a:lnTo>
                    <a:lnTo>
                      <a:pt x="42" y="247"/>
                    </a:lnTo>
                    <a:lnTo>
                      <a:pt x="37" y="243"/>
                    </a:lnTo>
                    <a:lnTo>
                      <a:pt x="33" y="237"/>
                    </a:lnTo>
                    <a:lnTo>
                      <a:pt x="28" y="231"/>
                    </a:lnTo>
                    <a:lnTo>
                      <a:pt x="25" y="225"/>
                    </a:lnTo>
                    <a:lnTo>
                      <a:pt x="20" y="220"/>
                    </a:lnTo>
                    <a:lnTo>
                      <a:pt x="16" y="214"/>
                    </a:lnTo>
                    <a:lnTo>
                      <a:pt x="14" y="207"/>
                    </a:lnTo>
                    <a:lnTo>
                      <a:pt x="11" y="201"/>
                    </a:lnTo>
                    <a:lnTo>
                      <a:pt x="8" y="194"/>
                    </a:lnTo>
                    <a:lnTo>
                      <a:pt x="6" y="187"/>
                    </a:lnTo>
                    <a:lnTo>
                      <a:pt x="5" y="180"/>
                    </a:lnTo>
                    <a:lnTo>
                      <a:pt x="3" y="174"/>
                    </a:lnTo>
                    <a:lnTo>
                      <a:pt x="1" y="166"/>
                    </a:lnTo>
                    <a:lnTo>
                      <a:pt x="0" y="159"/>
                    </a:lnTo>
                    <a:lnTo>
                      <a:pt x="0" y="152"/>
                    </a:lnTo>
                    <a:lnTo>
                      <a:pt x="0" y="144"/>
                    </a:lnTo>
                    <a:lnTo>
                      <a:pt x="0" y="137"/>
                    </a:lnTo>
                    <a:lnTo>
                      <a:pt x="1" y="129"/>
                    </a:lnTo>
                    <a:lnTo>
                      <a:pt x="3" y="122"/>
                    </a:lnTo>
                    <a:lnTo>
                      <a:pt x="4" y="115"/>
                    </a:lnTo>
                    <a:lnTo>
                      <a:pt x="6" y="108"/>
                    </a:lnTo>
                    <a:lnTo>
                      <a:pt x="7" y="101"/>
                    </a:lnTo>
                    <a:lnTo>
                      <a:pt x="11" y="94"/>
                    </a:lnTo>
                    <a:lnTo>
                      <a:pt x="13" y="87"/>
                    </a:lnTo>
                    <a:lnTo>
                      <a:pt x="16" y="80"/>
                    </a:lnTo>
                    <a:lnTo>
                      <a:pt x="19" y="75"/>
                    </a:lnTo>
                    <a:lnTo>
                      <a:pt x="23" y="69"/>
                    </a:lnTo>
                    <a:lnTo>
                      <a:pt x="27" y="63"/>
                    </a:lnTo>
                    <a:lnTo>
                      <a:pt x="31" y="57"/>
                    </a:lnTo>
                    <a:lnTo>
                      <a:pt x="35" y="52"/>
                    </a:lnTo>
                    <a:lnTo>
                      <a:pt x="41" y="46"/>
                    </a:lnTo>
                    <a:lnTo>
                      <a:pt x="45" y="41"/>
                    </a:lnTo>
                    <a:lnTo>
                      <a:pt x="50" y="37"/>
                    </a:lnTo>
                    <a:lnTo>
                      <a:pt x="56" y="32"/>
                    </a:lnTo>
                    <a:lnTo>
                      <a:pt x="61" y="27"/>
                    </a:lnTo>
                    <a:lnTo>
                      <a:pt x="67" y="24"/>
                    </a:lnTo>
                    <a:lnTo>
                      <a:pt x="73" y="20"/>
                    </a:lnTo>
                    <a:lnTo>
                      <a:pt x="79" y="17"/>
                    </a:lnTo>
                    <a:lnTo>
                      <a:pt x="86" y="14"/>
                    </a:lnTo>
                    <a:lnTo>
                      <a:pt x="93" y="10"/>
                    </a:lnTo>
                    <a:lnTo>
                      <a:pt x="98" y="8"/>
                    </a:lnTo>
                    <a:lnTo>
                      <a:pt x="105" y="5"/>
                    </a:lnTo>
                    <a:lnTo>
                      <a:pt x="112" y="4"/>
                    </a:lnTo>
                    <a:lnTo>
                      <a:pt x="120" y="2"/>
                    </a:lnTo>
                    <a:lnTo>
                      <a:pt x="127" y="1"/>
                    </a:lnTo>
                    <a:lnTo>
                      <a:pt x="134" y="1"/>
                    </a:lnTo>
                    <a:lnTo>
                      <a:pt x="142" y="0"/>
                    </a:lnTo>
                    <a:lnTo>
                      <a:pt x="149" y="0"/>
                    </a:lnTo>
                    <a:close/>
                  </a:path>
                </a:pathLst>
              </a:custGeom>
              <a:solidFill>
                <a:srgbClr val="7F7F7F"/>
              </a:solidFill>
              <a:ln w="9525">
                <a:noFill/>
                <a:round/>
                <a:headEnd/>
                <a:tailEnd/>
              </a:ln>
            </p:spPr>
            <p:txBody>
              <a:bodyPr/>
              <a:lstStyle/>
              <a:p>
                <a:endParaRPr lang="en-GB"/>
              </a:p>
            </p:txBody>
          </p:sp>
          <p:sp>
            <p:nvSpPr>
              <p:cNvPr id="693" name="Freeform 606"/>
              <p:cNvSpPr>
                <a:spLocks/>
              </p:cNvSpPr>
              <p:nvPr/>
            </p:nvSpPr>
            <p:spPr bwMode="auto">
              <a:xfrm>
                <a:off x="4025" y="2141"/>
                <a:ext cx="146" cy="146"/>
              </a:xfrm>
              <a:custGeom>
                <a:avLst/>
                <a:gdLst>
                  <a:gd name="T0" fmla="*/ 41 w 293"/>
                  <a:gd name="T1" fmla="*/ 1 h 292"/>
                  <a:gd name="T2" fmla="*/ 46 w 293"/>
                  <a:gd name="T3" fmla="*/ 1 h 292"/>
                  <a:gd name="T4" fmla="*/ 51 w 293"/>
                  <a:gd name="T5" fmla="*/ 3 h 292"/>
                  <a:gd name="T6" fmla="*/ 56 w 293"/>
                  <a:gd name="T7" fmla="*/ 5 h 292"/>
                  <a:gd name="T8" fmla="*/ 60 w 293"/>
                  <a:gd name="T9" fmla="*/ 9 h 292"/>
                  <a:gd name="T10" fmla="*/ 64 w 293"/>
                  <a:gd name="T11" fmla="*/ 12 h 292"/>
                  <a:gd name="T12" fmla="*/ 67 w 293"/>
                  <a:gd name="T13" fmla="*/ 17 h 292"/>
                  <a:gd name="T14" fmla="*/ 69 w 293"/>
                  <a:gd name="T15" fmla="*/ 21 h 292"/>
                  <a:gd name="T16" fmla="*/ 71 w 293"/>
                  <a:gd name="T17" fmla="*/ 26 h 292"/>
                  <a:gd name="T18" fmla="*/ 73 w 293"/>
                  <a:gd name="T19" fmla="*/ 31 h 292"/>
                  <a:gd name="T20" fmla="*/ 73 w 293"/>
                  <a:gd name="T21" fmla="*/ 37 h 292"/>
                  <a:gd name="T22" fmla="*/ 72 w 293"/>
                  <a:gd name="T23" fmla="*/ 42 h 292"/>
                  <a:gd name="T24" fmla="*/ 71 w 293"/>
                  <a:gd name="T25" fmla="*/ 48 h 292"/>
                  <a:gd name="T26" fmla="*/ 69 w 293"/>
                  <a:gd name="T27" fmla="*/ 53 h 292"/>
                  <a:gd name="T28" fmla="*/ 66 w 293"/>
                  <a:gd name="T29" fmla="*/ 57 h 292"/>
                  <a:gd name="T30" fmla="*/ 63 w 293"/>
                  <a:gd name="T31" fmla="*/ 61 h 292"/>
                  <a:gd name="T32" fmla="*/ 59 w 293"/>
                  <a:gd name="T33" fmla="*/ 66 h 292"/>
                  <a:gd name="T34" fmla="*/ 55 w 293"/>
                  <a:gd name="T35" fmla="*/ 69 h 292"/>
                  <a:gd name="T36" fmla="*/ 50 w 293"/>
                  <a:gd name="T37" fmla="*/ 71 h 292"/>
                  <a:gd name="T38" fmla="*/ 45 w 293"/>
                  <a:gd name="T39" fmla="*/ 73 h 292"/>
                  <a:gd name="T40" fmla="*/ 39 w 293"/>
                  <a:gd name="T41" fmla="*/ 73 h 292"/>
                  <a:gd name="T42" fmla="*/ 34 w 293"/>
                  <a:gd name="T43" fmla="*/ 73 h 292"/>
                  <a:gd name="T44" fmla="*/ 28 w 293"/>
                  <a:gd name="T45" fmla="*/ 73 h 292"/>
                  <a:gd name="T46" fmla="*/ 23 w 293"/>
                  <a:gd name="T47" fmla="*/ 71 h 292"/>
                  <a:gd name="T48" fmla="*/ 18 w 293"/>
                  <a:gd name="T49" fmla="*/ 69 h 292"/>
                  <a:gd name="T50" fmla="*/ 14 w 293"/>
                  <a:gd name="T51" fmla="*/ 66 h 292"/>
                  <a:gd name="T52" fmla="*/ 10 w 293"/>
                  <a:gd name="T53" fmla="*/ 61 h 292"/>
                  <a:gd name="T54" fmla="*/ 7 w 293"/>
                  <a:gd name="T55" fmla="*/ 57 h 292"/>
                  <a:gd name="T56" fmla="*/ 4 w 293"/>
                  <a:gd name="T57" fmla="*/ 53 h 292"/>
                  <a:gd name="T58" fmla="*/ 2 w 293"/>
                  <a:gd name="T59" fmla="*/ 48 h 292"/>
                  <a:gd name="T60" fmla="*/ 0 w 293"/>
                  <a:gd name="T61" fmla="*/ 43 h 292"/>
                  <a:gd name="T62" fmla="*/ 0 w 293"/>
                  <a:gd name="T63" fmla="*/ 38 h 292"/>
                  <a:gd name="T64" fmla="*/ 0 w 293"/>
                  <a:gd name="T65" fmla="*/ 33 h 292"/>
                  <a:gd name="T66" fmla="*/ 1 w 293"/>
                  <a:gd name="T67" fmla="*/ 27 h 292"/>
                  <a:gd name="T68" fmla="*/ 3 w 293"/>
                  <a:gd name="T69" fmla="*/ 21 h 292"/>
                  <a:gd name="T70" fmla="*/ 5 w 293"/>
                  <a:gd name="T71" fmla="*/ 18 h 292"/>
                  <a:gd name="T72" fmla="*/ 8 w 293"/>
                  <a:gd name="T73" fmla="*/ 13 h 292"/>
                  <a:gd name="T74" fmla="*/ 12 w 293"/>
                  <a:gd name="T75" fmla="*/ 9 h 292"/>
                  <a:gd name="T76" fmla="*/ 16 w 293"/>
                  <a:gd name="T77" fmla="*/ 6 h 292"/>
                  <a:gd name="T78" fmla="*/ 21 w 293"/>
                  <a:gd name="T79" fmla="*/ 3 h 292"/>
                  <a:gd name="T80" fmla="*/ 26 w 293"/>
                  <a:gd name="T81" fmla="*/ 1 h 292"/>
                  <a:gd name="T82" fmla="*/ 31 w 293"/>
                  <a:gd name="T83" fmla="*/ 1 h 292"/>
                  <a:gd name="T84" fmla="*/ 37 w 293"/>
                  <a:gd name="T85" fmla="*/ 0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3"/>
                  <a:gd name="T130" fmla="*/ 0 h 292"/>
                  <a:gd name="T131" fmla="*/ 293 w 293"/>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3" h="292">
                    <a:moveTo>
                      <a:pt x="149" y="0"/>
                    </a:moveTo>
                    <a:lnTo>
                      <a:pt x="157" y="1"/>
                    </a:lnTo>
                    <a:lnTo>
                      <a:pt x="164" y="1"/>
                    </a:lnTo>
                    <a:lnTo>
                      <a:pt x="171" y="2"/>
                    </a:lnTo>
                    <a:lnTo>
                      <a:pt x="179" y="3"/>
                    </a:lnTo>
                    <a:lnTo>
                      <a:pt x="186" y="5"/>
                    </a:lnTo>
                    <a:lnTo>
                      <a:pt x="193" y="8"/>
                    </a:lnTo>
                    <a:lnTo>
                      <a:pt x="200" y="10"/>
                    </a:lnTo>
                    <a:lnTo>
                      <a:pt x="205" y="12"/>
                    </a:lnTo>
                    <a:lnTo>
                      <a:pt x="212" y="16"/>
                    </a:lnTo>
                    <a:lnTo>
                      <a:pt x="218" y="19"/>
                    </a:lnTo>
                    <a:lnTo>
                      <a:pt x="225" y="23"/>
                    </a:lnTo>
                    <a:lnTo>
                      <a:pt x="231" y="26"/>
                    </a:lnTo>
                    <a:lnTo>
                      <a:pt x="237" y="31"/>
                    </a:lnTo>
                    <a:lnTo>
                      <a:pt x="241" y="35"/>
                    </a:lnTo>
                    <a:lnTo>
                      <a:pt x="247" y="40"/>
                    </a:lnTo>
                    <a:lnTo>
                      <a:pt x="252" y="45"/>
                    </a:lnTo>
                    <a:lnTo>
                      <a:pt x="256" y="50"/>
                    </a:lnTo>
                    <a:lnTo>
                      <a:pt x="261" y="55"/>
                    </a:lnTo>
                    <a:lnTo>
                      <a:pt x="265" y="61"/>
                    </a:lnTo>
                    <a:lnTo>
                      <a:pt x="269" y="67"/>
                    </a:lnTo>
                    <a:lnTo>
                      <a:pt x="272" y="73"/>
                    </a:lnTo>
                    <a:lnTo>
                      <a:pt x="276" y="79"/>
                    </a:lnTo>
                    <a:lnTo>
                      <a:pt x="279" y="85"/>
                    </a:lnTo>
                    <a:lnTo>
                      <a:pt x="283" y="92"/>
                    </a:lnTo>
                    <a:lnTo>
                      <a:pt x="285" y="99"/>
                    </a:lnTo>
                    <a:lnTo>
                      <a:pt x="287" y="106"/>
                    </a:lnTo>
                    <a:lnTo>
                      <a:pt x="288" y="113"/>
                    </a:lnTo>
                    <a:lnTo>
                      <a:pt x="291" y="119"/>
                    </a:lnTo>
                    <a:lnTo>
                      <a:pt x="292" y="126"/>
                    </a:lnTo>
                    <a:lnTo>
                      <a:pt x="292" y="134"/>
                    </a:lnTo>
                    <a:lnTo>
                      <a:pt x="293" y="141"/>
                    </a:lnTo>
                    <a:lnTo>
                      <a:pt x="293" y="149"/>
                    </a:lnTo>
                    <a:lnTo>
                      <a:pt x="292" y="156"/>
                    </a:lnTo>
                    <a:lnTo>
                      <a:pt x="292" y="164"/>
                    </a:lnTo>
                    <a:lnTo>
                      <a:pt x="291" y="171"/>
                    </a:lnTo>
                    <a:lnTo>
                      <a:pt x="290" y="178"/>
                    </a:lnTo>
                    <a:lnTo>
                      <a:pt x="287" y="185"/>
                    </a:lnTo>
                    <a:lnTo>
                      <a:pt x="285" y="192"/>
                    </a:lnTo>
                    <a:lnTo>
                      <a:pt x="283" y="199"/>
                    </a:lnTo>
                    <a:lnTo>
                      <a:pt x="280" y="206"/>
                    </a:lnTo>
                    <a:lnTo>
                      <a:pt x="277" y="212"/>
                    </a:lnTo>
                    <a:lnTo>
                      <a:pt x="273" y="218"/>
                    </a:lnTo>
                    <a:lnTo>
                      <a:pt x="270" y="224"/>
                    </a:lnTo>
                    <a:lnTo>
                      <a:pt x="266" y="230"/>
                    </a:lnTo>
                    <a:lnTo>
                      <a:pt x="262" y="236"/>
                    </a:lnTo>
                    <a:lnTo>
                      <a:pt x="257" y="242"/>
                    </a:lnTo>
                    <a:lnTo>
                      <a:pt x="253" y="246"/>
                    </a:lnTo>
                    <a:lnTo>
                      <a:pt x="248" y="252"/>
                    </a:lnTo>
                    <a:lnTo>
                      <a:pt x="242" y="256"/>
                    </a:lnTo>
                    <a:lnTo>
                      <a:pt x="238" y="261"/>
                    </a:lnTo>
                    <a:lnTo>
                      <a:pt x="232" y="265"/>
                    </a:lnTo>
                    <a:lnTo>
                      <a:pt x="226" y="269"/>
                    </a:lnTo>
                    <a:lnTo>
                      <a:pt x="220" y="273"/>
                    </a:lnTo>
                    <a:lnTo>
                      <a:pt x="213" y="276"/>
                    </a:lnTo>
                    <a:lnTo>
                      <a:pt x="208" y="280"/>
                    </a:lnTo>
                    <a:lnTo>
                      <a:pt x="201" y="282"/>
                    </a:lnTo>
                    <a:lnTo>
                      <a:pt x="194" y="284"/>
                    </a:lnTo>
                    <a:lnTo>
                      <a:pt x="187" y="286"/>
                    </a:lnTo>
                    <a:lnTo>
                      <a:pt x="180" y="289"/>
                    </a:lnTo>
                    <a:lnTo>
                      <a:pt x="173" y="290"/>
                    </a:lnTo>
                    <a:lnTo>
                      <a:pt x="166" y="291"/>
                    </a:lnTo>
                    <a:lnTo>
                      <a:pt x="159" y="292"/>
                    </a:lnTo>
                    <a:lnTo>
                      <a:pt x="151" y="292"/>
                    </a:lnTo>
                    <a:lnTo>
                      <a:pt x="144" y="292"/>
                    </a:lnTo>
                    <a:lnTo>
                      <a:pt x="136" y="292"/>
                    </a:lnTo>
                    <a:lnTo>
                      <a:pt x="129" y="291"/>
                    </a:lnTo>
                    <a:lnTo>
                      <a:pt x="121" y="290"/>
                    </a:lnTo>
                    <a:lnTo>
                      <a:pt x="114" y="289"/>
                    </a:lnTo>
                    <a:lnTo>
                      <a:pt x="107" y="288"/>
                    </a:lnTo>
                    <a:lnTo>
                      <a:pt x="101" y="285"/>
                    </a:lnTo>
                    <a:lnTo>
                      <a:pt x="94" y="283"/>
                    </a:lnTo>
                    <a:lnTo>
                      <a:pt x="87" y="280"/>
                    </a:lnTo>
                    <a:lnTo>
                      <a:pt x="81" y="277"/>
                    </a:lnTo>
                    <a:lnTo>
                      <a:pt x="75" y="274"/>
                    </a:lnTo>
                    <a:lnTo>
                      <a:pt x="68" y="270"/>
                    </a:lnTo>
                    <a:lnTo>
                      <a:pt x="63" y="266"/>
                    </a:lnTo>
                    <a:lnTo>
                      <a:pt x="57" y="262"/>
                    </a:lnTo>
                    <a:lnTo>
                      <a:pt x="52" y="258"/>
                    </a:lnTo>
                    <a:lnTo>
                      <a:pt x="46" y="253"/>
                    </a:lnTo>
                    <a:lnTo>
                      <a:pt x="42" y="247"/>
                    </a:lnTo>
                    <a:lnTo>
                      <a:pt x="37" y="243"/>
                    </a:lnTo>
                    <a:lnTo>
                      <a:pt x="33" y="237"/>
                    </a:lnTo>
                    <a:lnTo>
                      <a:pt x="28" y="231"/>
                    </a:lnTo>
                    <a:lnTo>
                      <a:pt x="25" y="225"/>
                    </a:lnTo>
                    <a:lnTo>
                      <a:pt x="20" y="220"/>
                    </a:lnTo>
                    <a:lnTo>
                      <a:pt x="16" y="214"/>
                    </a:lnTo>
                    <a:lnTo>
                      <a:pt x="14" y="207"/>
                    </a:lnTo>
                    <a:lnTo>
                      <a:pt x="11" y="201"/>
                    </a:lnTo>
                    <a:lnTo>
                      <a:pt x="8" y="194"/>
                    </a:lnTo>
                    <a:lnTo>
                      <a:pt x="6" y="187"/>
                    </a:lnTo>
                    <a:lnTo>
                      <a:pt x="5" y="180"/>
                    </a:lnTo>
                    <a:lnTo>
                      <a:pt x="3" y="174"/>
                    </a:lnTo>
                    <a:lnTo>
                      <a:pt x="1" y="166"/>
                    </a:lnTo>
                    <a:lnTo>
                      <a:pt x="0" y="159"/>
                    </a:lnTo>
                    <a:lnTo>
                      <a:pt x="0" y="152"/>
                    </a:lnTo>
                    <a:lnTo>
                      <a:pt x="0" y="144"/>
                    </a:lnTo>
                    <a:lnTo>
                      <a:pt x="0" y="137"/>
                    </a:lnTo>
                    <a:lnTo>
                      <a:pt x="1" y="129"/>
                    </a:lnTo>
                    <a:lnTo>
                      <a:pt x="3" y="122"/>
                    </a:lnTo>
                    <a:lnTo>
                      <a:pt x="4" y="115"/>
                    </a:lnTo>
                    <a:lnTo>
                      <a:pt x="6" y="108"/>
                    </a:lnTo>
                    <a:lnTo>
                      <a:pt x="7" y="101"/>
                    </a:lnTo>
                    <a:lnTo>
                      <a:pt x="11" y="94"/>
                    </a:lnTo>
                    <a:lnTo>
                      <a:pt x="13" y="87"/>
                    </a:lnTo>
                    <a:lnTo>
                      <a:pt x="16" y="80"/>
                    </a:lnTo>
                    <a:lnTo>
                      <a:pt x="19" y="75"/>
                    </a:lnTo>
                    <a:lnTo>
                      <a:pt x="23" y="69"/>
                    </a:lnTo>
                    <a:lnTo>
                      <a:pt x="27" y="63"/>
                    </a:lnTo>
                    <a:lnTo>
                      <a:pt x="31" y="57"/>
                    </a:lnTo>
                    <a:lnTo>
                      <a:pt x="35" y="52"/>
                    </a:lnTo>
                    <a:lnTo>
                      <a:pt x="41" y="46"/>
                    </a:lnTo>
                    <a:lnTo>
                      <a:pt x="45" y="41"/>
                    </a:lnTo>
                    <a:lnTo>
                      <a:pt x="50" y="37"/>
                    </a:lnTo>
                    <a:lnTo>
                      <a:pt x="56" y="32"/>
                    </a:lnTo>
                    <a:lnTo>
                      <a:pt x="61" y="27"/>
                    </a:lnTo>
                    <a:lnTo>
                      <a:pt x="67" y="24"/>
                    </a:lnTo>
                    <a:lnTo>
                      <a:pt x="73" y="20"/>
                    </a:lnTo>
                    <a:lnTo>
                      <a:pt x="79" y="17"/>
                    </a:lnTo>
                    <a:lnTo>
                      <a:pt x="86" y="14"/>
                    </a:lnTo>
                    <a:lnTo>
                      <a:pt x="93" y="10"/>
                    </a:lnTo>
                    <a:lnTo>
                      <a:pt x="98" y="8"/>
                    </a:lnTo>
                    <a:lnTo>
                      <a:pt x="105" y="5"/>
                    </a:lnTo>
                    <a:lnTo>
                      <a:pt x="112" y="4"/>
                    </a:lnTo>
                    <a:lnTo>
                      <a:pt x="120" y="2"/>
                    </a:lnTo>
                    <a:lnTo>
                      <a:pt x="127" y="1"/>
                    </a:lnTo>
                    <a:lnTo>
                      <a:pt x="134" y="1"/>
                    </a:lnTo>
                    <a:lnTo>
                      <a:pt x="142" y="0"/>
                    </a:lnTo>
                    <a:lnTo>
                      <a:pt x="149" y="0"/>
                    </a:lnTo>
                  </a:path>
                </a:pathLst>
              </a:custGeom>
              <a:noFill/>
              <a:ln w="0">
                <a:solidFill>
                  <a:srgbClr val="000000"/>
                </a:solidFill>
                <a:prstDash val="solid"/>
                <a:round/>
                <a:headEnd/>
                <a:tailEnd/>
              </a:ln>
            </p:spPr>
            <p:txBody>
              <a:bodyPr/>
              <a:lstStyle/>
              <a:p>
                <a:endParaRPr lang="en-GB"/>
              </a:p>
            </p:txBody>
          </p:sp>
          <p:sp>
            <p:nvSpPr>
              <p:cNvPr id="694" name="Freeform 607"/>
              <p:cNvSpPr>
                <a:spLocks/>
              </p:cNvSpPr>
              <p:nvPr/>
            </p:nvSpPr>
            <p:spPr bwMode="auto">
              <a:xfrm>
                <a:off x="4033" y="2149"/>
                <a:ext cx="130" cy="130"/>
              </a:xfrm>
              <a:custGeom>
                <a:avLst/>
                <a:gdLst>
                  <a:gd name="T0" fmla="*/ 36 w 261"/>
                  <a:gd name="T1" fmla="*/ 1 h 260"/>
                  <a:gd name="T2" fmla="*/ 41 w 261"/>
                  <a:gd name="T3" fmla="*/ 1 h 260"/>
                  <a:gd name="T4" fmla="*/ 46 w 261"/>
                  <a:gd name="T5" fmla="*/ 2 h 260"/>
                  <a:gd name="T6" fmla="*/ 50 w 261"/>
                  <a:gd name="T7" fmla="*/ 5 h 260"/>
                  <a:gd name="T8" fmla="*/ 54 w 261"/>
                  <a:gd name="T9" fmla="*/ 7 h 260"/>
                  <a:gd name="T10" fmla="*/ 57 w 261"/>
                  <a:gd name="T11" fmla="*/ 11 h 260"/>
                  <a:gd name="T12" fmla="*/ 60 w 261"/>
                  <a:gd name="T13" fmla="*/ 15 h 260"/>
                  <a:gd name="T14" fmla="*/ 62 w 261"/>
                  <a:gd name="T15" fmla="*/ 19 h 260"/>
                  <a:gd name="T16" fmla="*/ 64 w 261"/>
                  <a:gd name="T17" fmla="*/ 23 h 260"/>
                  <a:gd name="T18" fmla="*/ 65 w 261"/>
                  <a:gd name="T19" fmla="*/ 28 h 260"/>
                  <a:gd name="T20" fmla="*/ 65 w 261"/>
                  <a:gd name="T21" fmla="*/ 33 h 260"/>
                  <a:gd name="T22" fmla="*/ 65 w 261"/>
                  <a:gd name="T23" fmla="*/ 38 h 260"/>
                  <a:gd name="T24" fmla="*/ 63 w 261"/>
                  <a:gd name="T25" fmla="*/ 42 h 260"/>
                  <a:gd name="T26" fmla="*/ 61 w 261"/>
                  <a:gd name="T27" fmla="*/ 47 h 260"/>
                  <a:gd name="T28" fmla="*/ 59 w 261"/>
                  <a:gd name="T29" fmla="*/ 51 h 260"/>
                  <a:gd name="T30" fmla="*/ 56 w 261"/>
                  <a:gd name="T31" fmla="*/ 55 h 260"/>
                  <a:gd name="T32" fmla="*/ 53 w 261"/>
                  <a:gd name="T33" fmla="*/ 58 h 260"/>
                  <a:gd name="T34" fmla="*/ 49 w 261"/>
                  <a:gd name="T35" fmla="*/ 60 h 260"/>
                  <a:gd name="T36" fmla="*/ 44 w 261"/>
                  <a:gd name="T37" fmla="*/ 62 h 260"/>
                  <a:gd name="T38" fmla="*/ 40 w 261"/>
                  <a:gd name="T39" fmla="*/ 65 h 260"/>
                  <a:gd name="T40" fmla="*/ 35 w 261"/>
                  <a:gd name="T41" fmla="*/ 65 h 260"/>
                  <a:gd name="T42" fmla="*/ 30 w 261"/>
                  <a:gd name="T43" fmla="*/ 65 h 260"/>
                  <a:gd name="T44" fmla="*/ 25 w 261"/>
                  <a:gd name="T45" fmla="*/ 65 h 260"/>
                  <a:gd name="T46" fmla="*/ 20 w 261"/>
                  <a:gd name="T47" fmla="*/ 63 h 260"/>
                  <a:gd name="T48" fmla="*/ 16 w 261"/>
                  <a:gd name="T49" fmla="*/ 61 h 260"/>
                  <a:gd name="T50" fmla="*/ 12 w 261"/>
                  <a:gd name="T51" fmla="*/ 58 h 260"/>
                  <a:gd name="T52" fmla="*/ 9 w 261"/>
                  <a:gd name="T53" fmla="*/ 55 h 260"/>
                  <a:gd name="T54" fmla="*/ 6 w 261"/>
                  <a:gd name="T55" fmla="*/ 51 h 260"/>
                  <a:gd name="T56" fmla="*/ 3 w 261"/>
                  <a:gd name="T57" fmla="*/ 47 h 260"/>
                  <a:gd name="T58" fmla="*/ 1 w 261"/>
                  <a:gd name="T59" fmla="*/ 43 h 260"/>
                  <a:gd name="T60" fmla="*/ 0 w 261"/>
                  <a:gd name="T61" fmla="*/ 38 h 260"/>
                  <a:gd name="T62" fmla="*/ 0 w 261"/>
                  <a:gd name="T63" fmla="*/ 33 h 260"/>
                  <a:gd name="T64" fmla="*/ 0 w 261"/>
                  <a:gd name="T65" fmla="*/ 28 h 260"/>
                  <a:gd name="T66" fmla="*/ 1 w 261"/>
                  <a:gd name="T67" fmla="*/ 23 h 260"/>
                  <a:gd name="T68" fmla="*/ 3 w 261"/>
                  <a:gd name="T69" fmla="*/ 19 h 260"/>
                  <a:gd name="T70" fmla="*/ 5 w 261"/>
                  <a:gd name="T71" fmla="*/ 15 h 260"/>
                  <a:gd name="T72" fmla="*/ 8 w 261"/>
                  <a:gd name="T73" fmla="*/ 11 h 260"/>
                  <a:gd name="T74" fmla="*/ 11 w 261"/>
                  <a:gd name="T75" fmla="*/ 8 h 260"/>
                  <a:gd name="T76" fmla="*/ 15 w 261"/>
                  <a:gd name="T77" fmla="*/ 5 h 260"/>
                  <a:gd name="T78" fmla="*/ 19 w 261"/>
                  <a:gd name="T79" fmla="*/ 3 h 260"/>
                  <a:gd name="T80" fmla="*/ 23 w 261"/>
                  <a:gd name="T81" fmla="*/ 1 h 260"/>
                  <a:gd name="T82" fmla="*/ 28 w 261"/>
                  <a:gd name="T83" fmla="*/ 1 h 260"/>
                  <a:gd name="T84" fmla="*/ 33 w 261"/>
                  <a:gd name="T85" fmla="*/ 0 h 2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1"/>
                  <a:gd name="T130" fmla="*/ 0 h 260"/>
                  <a:gd name="T131" fmla="*/ 261 w 261"/>
                  <a:gd name="T132" fmla="*/ 260 h 2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1" h="260">
                    <a:moveTo>
                      <a:pt x="133" y="0"/>
                    </a:moveTo>
                    <a:lnTo>
                      <a:pt x="140" y="1"/>
                    </a:lnTo>
                    <a:lnTo>
                      <a:pt x="147" y="1"/>
                    </a:lnTo>
                    <a:lnTo>
                      <a:pt x="153" y="2"/>
                    </a:lnTo>
                    <a:lnTo>
                      <a:pt x="159" y="3"/>
                    </a:lnTo>
                    <a:lnTo>
                      <a:pt x="165" y="4"/>
                    </a:lnTo>
                    <a:lnTo>
                      <a:pt x="172" y="7"/>
                    </a:lnTo>
                    <a:lnTo>
                      <a:pt x="178" y="9"/>
                    </a:lnTo>
                    <a:lnTo>
                      <a:pt x="184" y="11"/>
                    </a:lnTo>
                    <a:lnTo>
                      <a:pt x="189" y="14"/>
                    </a:lnTo>
                    <a:lnTo>
                      <a:pt x="195" y="17"/>
                    </a:lnTo>
                    <a:lnTo>
                      <a:pt x="201" y="21"/>
                    </a:lnTo>
                    <a:lnTo>
                      <a:pt x="206" y="24"/>
                    </a:lnTo>
                    <a:lnTo>
                      <a:pt x="210" y="27"/>
                    </a:lnTo>
                    <a:lnTo>
                      <a:pt x="216" y="31"/>
                    </a:lnTo>
                    <a:lnTo>
                      <a:pt x="221" y="36"/>
                    </a:lnTo>
                    <a:lnTo>
                      <a:pt x="225" y="40"/>
                    </a:lnTo>
                    <a:lnTo>
                      <a:pt x="229" y="45"/>
                    </a:lnTo>
                    <a:lnTo>
                      <a:pt x="233" y="49"/>
                    </a:lnTo>
                    <a:lnTo>
                      <a:pt x="237" y="54"/>
                    </a:lnTo>
                    <a:lnTo>
                      <a:pt x="240" y="60"/>
                    </a:lnTo>
                    <a:lnTo>
                      <a:pt x="244" y="64"/>
                    </a:lnTo>
                    <a:lnTo>
                      <a:pt x="247" y="70"/>
                    </a:lnTo>
                    <a:lnTo>
                      <a:pt x="249" y="76"/>
                    </a:lnTo>
                    <a:lnTo>
                      <a:pt x="252" y="82"/>
                    </a:lnTo>
                    <a:lnTo>
                      <a:pt x="254" y="87"/>
                    </a:lnTo>
                    <a:lnTo>
                      <a:pt x="256" y="94"/>
                    </a:lnTo>
                    <a:lnTo>
                      <a:pt x="257" y="100"/>
                    </a:lnTo>
                    <a:lnTo>
                      <a:pt x="259" y="107"/>
                    </a:lnTo>
                    <a:lnTo>
                      <a:pt x="260" y="113"/>
                    </a:lnTo>
                    <a:lnTo>
                      <a:pt x="261" y="120"/>
                    </a:lnTo>
                    <a:lnTo>
                      <a:pt x="261" y="127"/>
                    </a:lnTo>
                    <a:lnTo>
                      <a:pt x="261" y="132"/>
                    </a:lnTo>
                    <a:lnTo>
                      <a:pt x="261" y="139"/>
                    </a:lnTo>
                    <a:lnTo>
                      <a:pt x="260" y="146"/>
                    </a:lnTo>
                    <a:lnTo>
                      <a:pt x="260" y="153"/>
                    </a:lnTo>
                    <a:lnTo>
                      <a:pt x="259" y="159"/>
                    </a:lnTo>
                    <a:lnTo>
                      <a:pt x="256" y="166"/>
                    </a:lnTo>
                    <a:lnTo>
                      <a:pt x="255" y="171"/>
                    </a:lnTo>
                    <a:lnTo>
                      <a:pt x="253" y="177"/>
                    </a:lnTo>
                    <a:lnTo>
                      <a:pt x="250" y="183"/>
                    </a:lnTo>
                    <a:lnTo>
                      <a:pt x="247" y="189"/>
                    </a:lnTo>
                    <a:lnTo>
                      <a:pt x="245" y="194"/>
                    </a:lnTo>
                    <a:lnTo>
                      <a:pt x="241" y="200"/>
                    </a:lnTo>
                    <a:lnTo>
                      <a:pt x="238" y="205"/>
                    </a:lnTo>
                    <a:lnTo>
                      <a:pt x="234" y="211"/>
                    </a:lnTo>
                    <a:lnTo>
                      <a:pt x="230" y="215"/>
                    </a:lnTo>
                    <a:lnTo>
                      <a:pt x="226" y="220"/>
                    </a:lnTo>
                    <a:lnTo>
                      <a:pt x="222" y="224"/>
                    </a:lnTo>
                    <a:lnTo>
                      <a:pt x="217" y="228"/>
                    </a:lnTo>
                    <a:lnTo>
                      <a:pt x="212" y="232"/>
                    </a:lnTo>
                    <a:lnTo>
                      <a:pt x="207" y="236"/>
                    </a:lnTo>
                    <a:lnTo>
                      <a:pt x="202" y="239"/>
                    </a:lnTo>
                    <a:lnTo>
                      <a:pt x="196" y="243"/>
                    </a:lnTo>
                    <a:lnTo>
                      <a:pt x="191" y="246"/>
                    </a:lnTo>
                    <a:lnTo>
                      <a:pt x="185" y="249"/>
                    </a:lnTo>
                    <a:lnTo>
                      <a:pt x="179" y="251"/>
                    </a:lnTo>
                    <a:lnTo>
                      <a:pt x="173" y="253"/>
                    </a:lnTo>
                    <a:lnTo>
                      <a:pt x="168" y="255"/>
                    </a:lnTo>
                    <a:lnTo>
                      <a:pt x="162" y="257"/>
                    </a:lnTo>
                    <a:lnTo>
                      <a:pt x="155" y="259"/>
                    </a:lnTo>
                    <a:lnTo>
                      <a:pt x="148" y="259"/>
                    </a:lnTo>
                    <a:lnTo>
                      <a:pt x="142" y="260"/>
                    </a:lnTo>
                    <a:lnTo>
                      <a:pt x="135" y="260"/>
                    </a:lnTo>
                    <a:lnTo>
                      <a:pt x="128" y="260"/>
                    </a:lnTo>
                    <a:lnTo>
                      <a:pt x="121" y="260"/>
                    </a:lnTo>
                    <a:lnTo>
                      <a:pt x="116" y="260"/>
                    </a:lnTo>
                    <a:lnTo>
                      <a:pt x="109" y="259"/>
                    </a:lnTo>
                    <a:lnTo>
                      <a:pt x="102" y="258"/>
                    </a:lnTo>
                    <a:lnTo>
                      <a:pt x="96" y="255"/>
                    </a:lnTo>
                    <a:lnTo>
                      <a:pt x="90" y="254"/>
                    </a:lnTo>
                    <a:lnTo>
                      <a:pt x="83" y="252"/>
                    </a:lnTo>
                    <a:lnTo>
                      <a:pt x="78" y="250"/>
                    </a:lnTo>
                    <a:lnTo>
                      <a:pt x="72" y="247"/>
                    </a:lnTo>
                    <a:lnTo>
                      <a:pt x="67" y="244"/>
                    </a:lnTo>
                    <a:lnTo>
                      <a:pt x="62" y="240"/>
                    </a:lnTo>
                    <a:lnTo>
                      <a:pt x="56" y="237"/>
                    </a:lnTo>
                    <a:lnTo>
                      <a:pt x="51" y="234"/>
                    </a:lnTo>
                    <a:lnTo>
                      <a:pt x="47" y="229"/>
                    </a:lnTo>
                    <a:lnTo>
                      <a:pt x="42" y="226"/>
                    </a:lnTo>
                    <a:lnTo>
                      <a:pt x="37" y="221"/>
                    </a:lnTo>
                    <a:lnTo>
                      <a:pt x="33" y="216"/>
                    </a:lnTo>
                    <a:lnTo>
                      <a:pt x="29" y="212"/>
                    </a:lnTo>
                    <a:lnTo>
                      <a:pt x="25" y="207"/>
                    </a:lnTo>
                    <a:lnTo>
                      <a:pt x="21" y="201"/>
                    </a:lnTo>
                    <a:lnTo>
                      <a:pt x="18" y="196"/>
                    </a:lnTo>
                    <a:lnTo>
                      <a:pt x="15" y="191"/>
                    </a:lnTo>
                    <a:lnTo>
                      <a:pt x="12" y="185"/>
                    </a:lnTo>
                    <a:lnTo>
                      <a:pt x="10" y="179"/>
                    </a:lnTo>
                    <a:lnTo>
                      <a:pt x="7" y="173"/>
                    </a:lnTo>
                    <a:lnTo>
                      <a:pt x="5" y="167"/>
                    </a:lnTo>
                    <a:lnTo>
                      <a:pt x="4" y="161"/>
                    </a:lnTo>
                    <a:lnTo>
                      <a:pt x="3" y="154"/>
                    </a:lnTo>
                    <a:lnTo>
                      <a:pt x="2" y="148"/>
                    </a:lnTo>
                    <a:lnTo>
                      <a:pt x="0" y="141"/>
                    </a:lnTo>
                    <a:lnTo>
                      <a:pt x="0" y="135"/>
                    </a:lnTo>
                    <a:lnTo>
                      <a:pt x="0" y="128"/>
                    </a:lnTo>
                    <a:lnTo>
                      <a:pt x="0" y="122"/>
                    </a:lnTo>
                    <a:lnTo>
                      <a:pt x="2" y="115"/>
                    </a:lnTo>
                    <a:lnTo>
                      <a:pt x="3" y="108"/>
                    </a:lnTo>
                    <a:lnTo>
                      <a:pt x="4" y="102"/>
                    </a:lnTo>
                    <a:lnTo>
                      <a:pt x="5" y="95"/>
                    </a:lnTo>
                    <a:lnTo>
                      <a:pt x="7" y="90"/>
                    </a:lnTo>
                    <a:lnTo>
                      <a:pt x="9" y="84"/>
                    </a:lnTo>
                    <a:lnTo>
                      <a:pt x="12" y="78"/>
                    </a:lnTo>
                    <a:lnTo>
                      <a:pt x="14" y="72"/>
                    </a:lnTo>
                    <a:lnTo>
                      <a:pt x="18" y="67"/>
                    </a:lnTo>
                    <a:lnTo>
                      <a:pt x="20" y="61"/>
                    </a:lnTo>
                    <a:lnTo>
                      <a:pt x="24" y="56"/>
                    </a:lnTo>
                    <a:lnTo>
                      <a:pt x="28" y="51"/>
                    </a:lnTo>
                    <a:lnTo>
                      <a:pt x="32" y="46"/>
                    </a:lnTo>
                    <a:lnTo>
                      <a:pt x="36" y="41"/>
                    </a:lnTo>
                    <a:lnTo>
                      <a:pt x="41" y="37"/>
                    </a:lnTo>
                    <a:lnTo>
                      <a:pt x="45" y="32"/>
                    </a:lnTo>
                    <a:lnTo>
                      <a:pt x="50" y="29"/>
                    </a:lnTo>
                    <a:lnTo>
                      <a:pt x="55" y="25"/>
                    </a:lnTo>
                    <a:lnTo>
                      <a:pt x="60" y="22"/>
                    </a:lnTo>
                    <a:lnTo>
                      <a:pt x="65" y="18"/>
                    </a:lnTo>
                    <a:lnTo>
                      <a:pt x="71" y="15"/>
                    </a:lnTo>
                    <a:lnTo>
                      <a:pt x="77" y="13"/>
                    </a:lnTo>
                    <a:lnTo>
                      <a:pt x="82" y="9"/>
                    </a:lnTo>
                    <a:lnTo>
                      <a:pt x="88" y="8"/>
                    </a:lnTo>
                    <a:lnTo>
                      <a:pt x="94" y="6"/>
                    </a:lnTo>
                    <a:lnTo>
                      <a:pt x="101" y="3"/>
                    </a:lnTo>
                    <a:lnTo>
                      <a:pt x="106" y="2"/>
                    </a:lnTo>
                    <a:lnTo>
                      <a:pt x="113" y="1"/>
                    </a:lnTo>
                    <a:lnTo>
                      <a:pt x="120" y="1"/>
                    </a:lnTo>
                    <a:lnTo>
                      <a:pt x="126" y="0"/>
                    </a:lnTo>
                    <a:lnTo>
                      <a:pt x="133" y="0"/>
                    </a:lnTo>
                    <a:close/>
                  </a:path>
                </a:pathLst>
              </a:custGeom>
              <a:solidFill>
                <a:srgbClr val="E5E5E5"/>
              </a:solidFill>
              <a:ln w="9525">
                <a:noFill/>
                <a:round/>
                <a:headEnd/>
                <a:tailEnd/>
              </a:ln>
            </p:spPr>
            <p:txBody>
              <a:bodyPr/>
              <a:lstStyle/>
              <a:p>
                <a:endParaRPr lang="en-GB"/>
              </a:p>
            </p:txBody>
          </p:sp>
          <p:sp>
            <p:nvSpPr>
              <p:cNvPr id="695" name="Freeform 608"/>
              <p:cNvSpPr>
                <a:spLocks/>
              </p:cNvSpPr>
              <p:nvPr/>
            </p:nvSpPr>
            <p:spPr bwMode="auto">
              <a:xfrm>
                <a:off x="4099" y="2148"/>
                <a:ext cx="66" cy="67"/>
              </a:xfrm>
              <a:custGeom>
                <a:avLst/>
                <a:gdLst>
                  <a:gd name="T0" fmla="*/ 34 w 130"/>
                  <a:gd name="T1" fmla="*/ 31 h 134"/>
                  <a:gd name="T2" fmla="*/ 33 w 130"/>
                  <a:gd name="T3" fmla="*/ 28 h 134"/>
                  <a:gd name="T4" fmla="*/ 32 w 130"/>
                  <a:gd name="T5" fmla="*/ 25 h 134"/>
                  <a:gd name="T6" fmla="*/ 31 w 130"/>
                  <a:gd name="T7" fmla="*/ 22 h 134"/>
                  <a:gd name="T8" fmla="*/ 30 w 130"/>
                  <a:gd name="T9" fmla="*/ 19 h 134"/>
                  <a:gd name="T10" fmla="*/ 29 w 130"/>
                  <a:gd name="T11" fmla="*/ 17 h 134"/>
                  <a:gd name="T12" fmla="*/ 27 w 130"/>
                  <a:gd name="T13" fmla="*/ 13 h 134"/>
                  <a:gd name="T14" fmla="*/ 25 w 130"/>
                  <a:gd name="T15" fmla="*/ 11 h 134"/>
                  <a:gd name="T16" fmla="*/ 23 w 130"/>
                  <a:gd name="T17" fmla="*/ 8 h 134"/>
                  <a:gd name="T18" fmla="*/ 20 w 130"/>
                  <a:gd name="T19" fmla="*/ 6 h 134"/>
                  <a:gd name="T20" fmla="*/ 18 w 130"/>
                  <a:gd name="T21" fmla="*/ 5 h 134"/>
                  <a:gd name="T22" fmla="*/ 15 w 130"/>
                  <a:gd name="T23" fmla="*/ 3 h 134"/>
                  <a:gd name="T24" fmla="*/ 12 w 130"/>
                  <a:gd name="T25" fmla="*/ 2 h 134"/>
                  <a:gd name="T26" fmla="*/ 9 w 130"/>
                  <a:gd name="T27" fmla="*/ 1 h 134"/>
                  <a:gd name="T28" fmla="*/ 6 w 130"/>
                  <a:gd name="T29" fmla="*/ 1 h 134"/>
                  <a:gd name="T30" fmla="*/ 2 w 130"/>
                  <a:gd name="T31" fmla="*/ 1 h 134"/>
                  <a:gd name="T32" fmla="*/ 0 w 130"/>
                  <a:gd name="T33" fmla="*/ 1 h 134"/>
                  <a:gd name="T34" fmla="*/ 4 w 130"/>
                  <a:gd name="T35" fmla="*/ 1 h 134"/>
                  <a:gd name="T36" fmla="*/ 7 w 130"/>
                  <a:gd name="T37" fmla="*/ 2 h 134"/>
                  <a:gd name="T38" fmla="*/ 10 w 130"/>
                  <a:gd name="T39" fmla="*/ 2 h 134"/>
                  <a:gd name="T40" fmla="*/ 13 w 130"/>
                  <a:gd name="T41" fmla="*/ 4 h 134"/>
                  <a:gd name="T42" fmla="*/ 16 w 130"/>
                  <a:gd name="T43" fmla="*/ 5 h 134"/>
                  <a:gd name="T44" fmla="*/ 18 w 130"/>
                  <a:gd name="T45" fmla="*/ 6 h 134"/>
                  <a:gd name="T46" fmla="*/ 21 w 130"/>
                  <a:gd name="T47" fmla="*/ 8 h 134"/>
                  <a:gd name="T48" fmla="*/ 23 w 130"/>
                  <a:gd name="T49" fmla="*/ 10 h 134"/>
                  <a:gd name="T50" fmla="*/ 25 w 130"/>
                  <a:gd name="T51" fmla="*/ 13 h 134"/>
                  <a:gd name="T52" fmla="*/ 27 w 130"/>
                  <a:gd name="T53" fmla="*/ 15 h 134"/>
                  <a:gd name="T54" fmla="*/ 29 w 130"/>
                  <a:gd name="T55" fmla="*/ 18 h 134"/>
                  <a:gd name="T56" fmla="*/ 30 w 130"/>
                  <a:gd name="T57" fmla="*/ 21 h 134"/>
                  <a:gd name="T58" fmla="*/ 31 w 130"/>
                  <a:gd name="T59" fmla="*/ 24 h 134"/>
                  <a:gd name="T60" fmla="*/ 31 w 130"/>
                  <a:gd name="T61" fmla="*/ 27 h 134"/>
                  <a:gd name="T62" fmla="*/ 32 w 130"/>
                  <a:gd name="T63" fmla="*/ 30 h 134"/>
                  <a:gd name="T64" fmla="*/ 32 w 130"/>
                  <a:gd name="T65" fmla="*/ 34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0"/>
                  <a:gd name="T100" fmla="*/ 0 h 134"/>
                  <a:gd name="T101" fmla="*/ 130 w 130"/>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0" h="134">
                    <a:moveTo>
                      <a:pt x="130" y="134"/>
                    </a:moveTo>
                    <a:lnTo>
                      <a:pt x="130" y="127"/>
                    </a:lnTo>
                    <a:lnTo>
                      <a:pt x="130" y="122"/>
                    </a:lnTo>
                    <a:lnTo>
                      <a:pt x="129" y="115"/>
                    </a:lnTo>
                    <a:lnTo>
                      <a:pt x="128" y="108"/>
                    </a:lnTo>
                    <a:lnTo>
                      <a:pt x="127" y="102"/>
                    </a:lnTo>
                    <a:lnTo>
                      <a:pt x="126" y="95"/>
                    </a:lnTo>
                    <a:lnTo>
                      <a:pt x="123" y="89"/>
                    </a:lnTo>
                    <a:lnTo>
                      <a:pt x="121" y="82"/>
                    </a:lnTo>
                    <a:lnTo>
                      <a:pt x="119" y="77"/>
                    </a:lnTo>
                    <a:lnTo>
                      <a:pt x="115" y="71"/>
                    </a:lnTo>
                    <a:lnTo>
                      <a:pt x="113" y="65"/>
                    </a:lnTo>
                    <a:lnTo>
                      <a:pt x="109" y="61"/>
                    </a:lnTo>
                    <a:lnTo>
                      <a:pt x="106" y="55"/>
                    </a:lnTo>
                    <a:lnTo>
                      <a:pt x="101" y="50"/>
                    </a:lnTo>
                    <a:lnTo>
                      <a:pt x="98" y="44"/>
                    </a:lnTo>
                    <a:lnTo>
                      <a:pt x="93" y="40"/>
                    </a:lnTo>
                    <a:lnTo>
                      <a:pt x="89" y="35"/>
                    </a:lnTo>
                    <a:lnTo>
                      <a:pt x="84" y="32"/>
                    </a:lnTo>
                    <a:lnTo>
                      <a:pt x="79" y="27"/>
                    </a:lnTo>
                    <a:lnTo>
                      <a:pt x="74" y="24"/>
                    </a:lnTo>
                    <a:lnTo>
                      <a:pt x="69" y="20"/>
                    </a:lnTo>
                    <a:lnTo>
                      <a:pt x="63" y="17"/>
                    </a:lnTo>
                    <a:lnTo>
                      <a:pt x="58" y="13"/>
                    </a:lnTo>
                    <a:lnTo>
                      <a:pt x="52" y="11"/>
                    </a:lnTo>
                    <a:lnTo>
                      <a:pt x="46" y="9"/>
                    </a:lnTo>
                    <a:lnTo>
                      <a:pt x="39" y="6"/>
                    </a:lnTo>
                    <a:lnTo>
                      <a:pt x="33" y="4"/>
                    </a:lnTo>
                    <a:lnTo>
                      <a:pt x="26" y="3"/>
                    </a:lnTo>
                    <a:lnTo>
                      <a:pt x="21" y="2"/>
                    </a:lnTo>
                    <a:lnTo>
                      <a:pt x="14" y="1"/>
                    </a:lnTo>
                    <a:lnTo>
                      <a:pt x="7" y="1"/>
                    </a:lnTo>
                    <a:lnTo>
                      <a:pt x="0" y="0"/>
                    </a:lnTo>
                    <a:lnTo>
                      <a:pt x="0" y="4"/>
                    </a:lnTo>
                    <a:lnTo>
                      <a:pt x="7" y="5"/>
                    </a:lnTo>
                    <a:lnTo>
                      <a:pt x="13" y="5"/>
                    </a:lnTo>
                    <a:lnTo>
                      <a:pt x="20" y="6"/>
                    </a:lnTo>
                    <a:lnTo>
                      <a:pt x="25" y="8"/>
                    </a:lnTo>
                    <a:lnTo>
                      <a:pt x="32" y="9"/>
                    </a:lnTo>
                    <a:lnTo>
                      <a:pt x="38" y="11"/>
                    </a:lnTo>
                    <a:lnTo>
                      <a:pt x="44" y="13"/>
                    </a:lnTo>
                    <a:lnTo>
                      <a:pt x="50" y="16"/>
                    </a:lnTo>
                    <a:lnTo>
                      <a:pt x="55" y="18"/>
                    </a:lnTo>
                    <a:lnTo>
                      <a:pt x="61" y="21"/>
                    </a:lnTo>
                    <a:lnTo>
                      <a:pt x="66" y="24"/>
                    </a:lnTo>
                    <a:lnTo>
                      <a:pt x="71" y="27"/>
                    </a:lnTo>
                    <a:lnTo>
                      <a:pt x="76" y="32"/>
                    </a:lnTo>
                    <a:lnTo>
                      <a:pt x="81" y="35"/>
                    </a:lnTo>
                    <a:lnTo>
                      <a:pt x="85" y="40"/>
                    </a:lnTo>
                    <a:lnTo>
                      <a:pt x="90" y="43"/>
                    </a:lnTo>
                    <a:lnTo>
                      <a:pt x="94" y="48"/>
                    </a:lnTo>
                    <a:lnTo>
                      <a:pt x="98" y="53"/>
                    </a:lnTo>
                    <a:lnTo>
                      <a:pt x="101" y="58"/>
                    </a:lnTo>
                    <a:lnTo>
                      <a:pt x="105" y="63"/>
                    </a:lnTo>
                    <a:lnTo>
                      <a:pt x="108" y="67"/>
                    </a:lnTo>
                    <a:lnTo>
                      <a:pt x="112" y="73"/>
                    </a:lnTo>
                    <a:lnTo>
                      <a:pt x="114" y="79"/>
                    </a:lnTo>
                    <a:lnTo>
                      <a:pt x="116" y="85"/>
                    </a:lnTo>
                    <a:lnTo>
                      <a:pt x="119" y="91"/>
                    </a:lnTo>
                    <a:lnTo>
                      <a:pt x="121" y="96"/>
                    </a:lnTo>
                    <a:lnTo>
                      <a:pt x="122" y="103"/>
                    </a:lnTo>
                    <a:lnTo>
                      <a:pt x="123" y="109"/>
                    </a:lnTo>
                    <a:lnTo>
                      <a:pt x="124" y="115"/>
                    </a:lnTo>
                    <a:lnTo>
                      <a:pt x="126" y="122"/>
                    </a:lnTo>
                    <a:lnTo>
                      <a:pt x="126" y="129"/>
                    </a:lnTo>
                    <a:lnTo>
                      <a:pt x="126" y="134"/>
                    </a:lnTo>
                    <a:lnTo>
                      <a:pt x="130" y="134"/>
                    </a:lnTo>
                    <a:close/>
                  </a:path>
                </a:pathLst>
              </a:custGeom>
              <a:solidFill>
                <a:srgbClr val="000000"/>
              </a:solidFill>
              <a:ln w="9525">
                <a:noFill/>
                <a:round/>
                <a:headEnd/>
                <a:tailEnd/>
              </a:ln>
            </p:spPr>
            <p:txBody>
              <a:bodyPr/>
              <a:lstStyle/>
              <a:p>
                <a:endParaRPr lang="en-GB"/>
              </a:p>
            </p:txBody>
          </p:sp>
          <p:sp>
            <p:nvSpPr>
              <p:cNvPr id="696" name="Freeform 609"/>
              <p:cNvSpPr>
                <a:spLocks/>
              </p:cNvSpPr>
              <p:nvPr/>
            </p:nvSpPr>
            <p:spPr bwMode="auto">
              <a:xfrm>
                <a:off x="4097" y="2215"/>
                <a:ext cx="68" cy="66"/>
              </a:xfrm>
              <a:custGeom>
                <a:avLst/>
                <a:gdLst>
                  <a:gd name="T0" fmla="*/ 2 w 135"/>
                  <a:gd name="T1" fmla="*/ 33 h 132"/>
                  <a:gd name="T2" fmla="*/ 6 w 135"/>
                  <a:gd name="T3" fmla="*/ 33 h 132"/>
                  <a:gd name="T4" fmla="*/ 9 w 135"/>
                  <a:gd name="T5" fmla="*/ 31 h 132"/>
                  <a:gd name="T6" fmla="*/ 12 w 135"/>
                  <a:gd name="T7" fmla="*/ 30 h 132"/>
                  <a:gd name="T8" fmla="*/ 15 w 135"/>
                  <a:gd name="T9" fmla="*/ 29 h 132"/>
                  <a:gd name="T10" fmla="*/ 18 w 135"/>
                  <a:gd name="T11" fmla="*/ 28 h 132"/>
                  <a:gd name="T12" fmla="*/ 21 w 135"/>
                  <a:gd name="T13" fmla="*/ 26 h 132"/>
                  <a:gd name="T14" fmla="*/ 23 w 135"/>
                  <a:gd name="T15" fmla="*/ 24 h 132"/>
                  <a:gd name="T16" fmla="*/ 25 w 135"/>
                  <a:gd name="T17" fmla="*/ 22 h 132"/>
                  <a:gd name="T18" fmla="*/ 27 w 135"/>
                  <a:gd name="T19" fmla="*/ 20 h 132"/>
                  <a:gd name="T20" fmla="*/ 29 w 135"/>
                  <a:gd name="T21" fmla="*/ 17 h 132"/>
                  <a:gd name="T22" fmla="*/ 31 w 135"/>
                  <a:gd name="T23" fmla="*/ 14 h 132"/>
                  <a:gd name="T24" fmla="*/ 32 w 135"/>
                  <a:gd name="T25" fmla="*/ 11 h 132"/>
                  <a:gd name="T26" fmla="*/ 33 w 135"/>
                  <a:gd name="T27" fmla="*/ 8 h 132"/>
                  <a:gd name="T28" fmla="*/ 34 w 135"/>
                  <a:gd name="T29" fmla="*/ 5 h 132"/>
                  <a:gd name="T30" fmla="*/ 34 w 135"/>
                  <a:gd name="T31" fmla="*/ 1 h 132"/>
                  <a:gd name="T32" fmla="*/ 33 w 135"/>
                  <a:gd name="T33" fmla="*/ 0 h 132"/>
                  <a:gd name="T34" fmla="*/ 33 w 135"/>
                  <a:gd name="T35" fmla="*/ 3 h 132"/>
                  <a:gd name="T36" fmla="*/ 32 w 135"/>
                  <a:gd name="T37" fmla="*/ 6 h 132"/>
                  <a:gd name="T38" fmla="*/ 32 w 135"/>
                  <a:gd name="T39" fmla="*/ 9 h 132"/>
                  <a:gd name="T40" fmla="*/ 30 w 135"/>
                  <a:gd name="T41" fmla="*/ 12 h 132"/>
                  <a:gd name="T42" fmla="*/ 29 w 135"/>
                  <a:gd name="T43" fmla="*/ 15 h 132"/>
                  <a:gd name="T44" fmla="*/ 27 w 135"/>
                  <a:gd name="T45" fmla="*/ 18 h 132"/>
                  <a:gd name="T46" fmla="*/ 26 w 135"/>
                  <a:gd name="T47" fmla="*/ 20 h 132"/>
                  <a:gd name="T48" fmla="*/ 23 w 135"/>
                  <a:gd name="T49" fmla="*/ 22 h 132"/>
                  <a:gd name="T50" fmla="*/ 21 w 135"/>
                  <a:gd name="T51" fmla="*/ 24 h 132"/>
                  <a:gd name="T52" fmla="*/ 19 w 135"/>
                  <a:gd name="T53" fmla="*/ 26 h 132"/>
                  <a:gd name="T54" fmla="*/ 16 w 135"/>
                  <a:gd name="T55" fmla="*/ 28 h 132"/>
                  <a:gd name="T56" fmla="*/ 13 w 135"/>
                  <a:gd name="T57" fmla="*/ 29 h 132"/>
                  <a:gd name="T58" fmla="*/ 10 w 135"/>
                  <a:gd name="T59" fmla="*/ 30 h 132"/>
                  <a:gd name="T60" fmla="*/ 7 w 135"/>
                  <a:gd name="T61" fmla="*/ 31 h 132"/>
                  <a:gd name="T62" fmla="*/ 4 w 135"/>
                  <a:gd name="T63" fmla="*/ 31 h 132"/>
                  <a:gd name="T64" fmla="*/ 0 w 135"/>
                  <a:gd name="T65" fmla="*/ 31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32"/>
                  <a:gd name="T101" fmla="*/ 135 w 135"/>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32">
                    <a:moveTo>
                      <a:pt x="0" y="132"/>
                    </a:moveTo>
                    <a:lnTo>
                      <a:pt x="7" y="130"/>
                    </a:lnTo>
                    <a:lnTo>
                      <a:pt x="14" y="130"/>
                    </a:lnTo>
                    <a:lnTo>
                      <a:pt x="21" y="130"/>
                    </a:lnTo>
                    <a:lnTo>
                      <a:pt x="27" y="129"/>
                    </a:lnTo>
                    <a:lnTo>
                      <a:pt x="34" y="127"/>
                    </a:lnTo>
                    <a:lnTo>
                      <a:pt x="41" y="126"/>
                    </a:lnTo>
                    <a:lnTo>
                      <a:pt x="46" y="123"/>
                    </a:lnTo>
                    <a:lnTo>
                      <a:pt x="52" y="121"/>
                    </a:lnTo>
                    <a:lnTo>
                      <a:pt x="58" y="119"/>
                    </a:lnTo>
                    <a:lnTo>
                      <a:pt x="64" y="117"/>
                    </a:lnTo>
                    <a:lnTo>
                      <a:pt x="69" y="113"/>
                    </a:lnTo>
                    <a:lnTo>
                      <a:pt x="75" y="110"/>
                    </a:lnTo>
                    <a:lnTo>
                      <a:pt x="81" y="106"/>
                    </a:lnTo>
                    <a:lnTo>
                      <a:pt x="86" y="103"/>
                    </a:lnTo>
                    <a:lnTo>
                      <a:pt x="90" y="98"/>
                    </a:lnTo>
                    <a:lnTo>
                      <a:pt x="95" y="94"/>
                    </a:lnTo>
                    <a:lnTo>
                      <a:pt x="99" y="89"/>
                    </a:lnTo>
                    <a:lnTo>
                      <a:pt x="104" y="84"/>
                    </a:lnTo>
                    <a:lnTo>
                      <a:pt x="108" y="80"/>
                    </a:lnTo>
                    <a:lnTo>
                      <a:pt x="112" y="74"/>
                    </a:lnTo>
                    <a:lnTo>
                      <a:pt x="116" y="69"/>
                    </a:lnTo>
                    <a:lnTo>
                      <a:pt x="119" y="64"/>
                    </a:lnTo>
                    <a:lnTo>
                      <a:pt x="121" y="58"/>
                    </a:lnTo>
                    <a:lnTo>
                      <a:pt x="125" y="52"/>
                    </a:lnTo>
                    <a:lnTo>
                      <a:pt x="127" y="46"/>
                    </a:lnTo>
                    <a:lnTo>
                      <a:pt x="129" y="41"/>
                    </a:lnTo>
                    <a:lnTo>
                      <a:pt x="131" y="34"/>
                    </a:lnTo>
                    <a:lnTo>
                      <a:pt x="133" y="28"/>
                    </a:lnTo>
                    <a:lnTo>
                      <a:pt x="134" y="21"/>
                    </a:lnTo>
                    <a:lnTo>
                      <a:pt x="135" y="14"/>
                    </a:lnTo>
                    <a:lnTo>
                      <a:pt x="135" y="7"/>
                    </a:lnTo>
                    <a:lnTo>
                      <a:pt x="135" y="0"/>
                    </a:lnTo>
                    <a:lnTo>
                      <a:pt x="131" y="0"/>
                    </a:lnTo>
                    <a:lnTo>
                      <a:pt x="131" y="7"/>
                    </a:lnTo>
                    <a:lnTo>
                      <a:pt x="129" y="14"/>
                    </a:lnTo>
                    <a:lnTo>
                      <a:pt x="129" y="20"/>
                    </a:lnTo>
                    <a:lnTo>
                      <a:pt x="128" y="27"/>
                    </a:lnTo>
                    <a:lnTo>
                      <a:pt x="126" y="32"/>
                    </a:lnTo>
                    <a:lnTo>
                      <a:pt x="125" y="38"/>
                    </a:lnTo>
                    <a:lnTo>
                      <a:pt x="122" y="44"/>
                    </a:lnTo>
                    <a:lnTo>
                      <a:pt x="120" y="50"/>
                    </a:lnTo>
                    <a:lnTo>
                      <a:pt x="117" y="56"/>
                    </a:lnTo>
                    <a:lnTo>
                      <a:pt x="114" y="61"/>
                    </a:lnTo>
                    <a:lnTo>
                      <a:pt x="111" y="67"/>
                    </a:lnTo>
                    <a:lnTo>
                      <a:pt x="108" y="72"/>
                    </a:lnTo>
                    <a:lnTo>
                      <a:pt x="104" y="76"/>
                    </a:lnTo>
                    <a:lnTo>
                      <a:pt x="101" y="82"/>
                    </a:lnTo>
                    <a:lnTo>
                      <a:pt x="96" y="85"/>
                    </a:lnTo>
                    <a:lnTo>
                      <a:pt x="91" y="90"/>
                    </a:lnTo>
                    <a:lnTo>
                      <a:pt x="87" y="95"/>
                    </a:lnTo>
                    <a:lnTo>
                      <a:pt x="82" y="98"/>
                    </a:lnTo>
                    <a:lnTo>
                      <a:pt x="78" y="103"/>
                    </a:lnTo>
                    <a:lnTo>
                      <a:pt x="73" y="106"/>
                    </a:lnTo>
                    <a:lnTo>
                      <a:pt x="67" y="108"/>
                    </a:lnTo>
                    <a:lnTo>
                      <a:pt x="61" y="112"/>
                    </a:lnTo>
                    <a:lnTo>
                      <a:pt x="57" y="114"/>
                    </a:lnTo>
                    <a:lnTo>
                      <a:pt x="51" y="117"/>
                    </a:lnTo>
                    <a:lnTo>
                      <a:pt x="45" y="119"/>
                    </a:lnTo>
                    <a:lnTo>
                      <a:pt x="38" y="121"/>
                    </a:lnTo>
                    <a:lnTo>
                      <a:pt x="33" y="122"/>
                    </a:lnTo>
                    <a:lnTo>
                      <a:pt x="27" y="125"/>
                    </a:lnTo>
                    <a:lnTo>
                      <a:pt x="20" y="125"/>
                    </a:lnTo>
                    <a:lnTo>
                      <a:pt x="14" y="126"/>
                    </a:lnTo>
                    <a:lnTo>
                      <a:pt x="7" y="126"/>
                    </a:lnTo>
                    <a:lnTo>
                      <a:pt x="0" y="126"/>
                    </a:lnTo>
                    <a:lnTo>
                      <a:pt x="0" y="132"/>
                    </a:lnTo>
                    <a:close/>
                  </a:path>
                </a:pathLst>
              </a:custGeom>
              <a:solidFill>
                <a:srgbClr val="000000"/>
              </a:solidFill>
              <a:ln w="9525">
                <a:noFill/>
                <a:round/>
                <a:headEnd/>
                <a:tailEnd/>
              </a:ln>
            </p:spPr>
            <p:txBody>
              <a:bodyPr/>
              <a:lstStyle/>
              <a:p>
                <a:endParaRPr lang="en-GB"/>
              </a:p>
            </p:txBody>
          </p:sp>
          <p:sp>
            <p:nvSpPr>
              <p:cNvPr id="697" name="Freeform 610"/>
              <p:cNvSpPr>
                <a:spLocks/>
              </p:cNvSpPr>
              <p:nvPr/>
            </p:nvSpPr>
            <p:spPr bwMode="auto">
              <a:xfrm>
                <a:off x="4032" y="2213"/>
                <a:ext cx="65" cy="68"/>
              </a:xfrm>
              <a:custGeom>
                <a:avLst/>
                <a:gdLst>
                  <a:gd name="T0" fmla="*/ 0 w 130"/>
                  <a:gd name="T1" fmla="*/ 1 h 136"/>
                  <a:gd name="T2" fmla="*/ 1 w 130"/>
                  <a:gd name="T3" fmla="*/ 5 h 136"/>
                  <a:gd name="T4" fmla="*/ 1 w 130"/>
                  <a:gd name="T5" fmla="*/ 9 h 136"/>
                  <a:gd name="T6" fmla="*/ 1 w 130"/>
                  <a:gd name="T7" fmla="*/ 11 h 136"/>
                  <a:gd name="T8" fmla="*/ 3 w 130"/>
                  <a:gd name="T9" fmla="*/ 14 h 136"/>
                  <a:gd name="T10" fmla="*/ 4 w 130"/>
                  <a:gd name="T11" fmla="*/ 17 h 136"/>
                  <a:gd name="T12" fmla="*/ 6 w 130"/>
                  <a:gd name="T13" fmla="*/ 20 h 136"/>
                  <a:gd name="T14" fmla="*/ 8 w 130"/>
                  <a:gd name="T15" fmla="*/ 22 h 136"/>
                  <a:gd name="T16" fmla="*/ 10 w 130"/>
                  <a:gd name="T17" fmla="*/ 24 h 136"/>
                  <a:gd name="T18" fmla="*/ 13 w 130"/>
                  <a:gd name="T19" fmla="*/ 27 h 136"/>
                  <a:gd name="T20" fmla="*/ 15 w 130"/>
                  <a:gd name="T21" fmla="*/ 28 h 136"/>
                  <a:gd name="T22" fmla="*/ 18 w 130"/>
                  <a:gd name="T23" fmla="*/ 30 h 136"/>
                  <a:gd name="T24" fmla="*/ 21 w 130"/>
                  <a:gd name="T25" fmla="*/ 31 h 136"/>
                  <a:gd name="T26" fmla="*/ 24 w 130"/>
                  <a:gd name="T27" fmla="*/ 33 h 136"/>
                  <a:gd name="T28" fmla="*/ 27 w 130"/>
                  <a:gd name="T29" fmla="*/ 34 h 136"/>
                  <a:gd name="T30" fmla="*/ 30 w 130"/>
                  <a:gd name="T31" fmla="*/ 34 h 136"/>
                  <a:gd name="T32" fmla="*/ 33 w 130"/>
                  <a:gd name="T33" fmla="*/ 33 h 136"/>
                  <a:gd name="T34" fmla="*/ 29 w 130"/>
                  <a:gd name="T35" fmla="*/ 33 h 136"/>
                  <a:gd name="T36" fmla="*/ 26 w 130"/>
                  <a:gd name="T37" fmla="*/ 31 h 136"/>
                  <a:gd name="T38" fmla="*/ 23 w 130"/>
                  <a:gd name="T39" fmla="*/ 31 h 136"/>
                  <a:gd name="T40" fmla="*/ 20 w 130"/>
                  <a:gd name="T41" fmla="*/ 29 h 136"/>
                  <a:gd name="T42" fmla="*/ 17 w 130"/>
                  <a:gd name="T43" fmla="*/ 28 h 136"/>
                  <a:gd name="T44" fmla="*/ 15 w 130"/>
                  <a:gd name="T45" fmla="*/ 26 h 136"/>
                  <a:gd name="T46" fmla="*/ 12 w 130"/>
                  <a:gd name="T47" fmla="*/ 25 h 136"/>
                  <a:gd name="T48" fmla="*/ 10 w 130"/>
                  <a:gd name="T49" fmla="*/ 23 h 136"/>
                  <a:gd name="T50" fmla="*/ 8 w 130"/>
                  <a:gd name="T51" fmla="*/ 20 h 136"/>
                  <a:gd name="T52" fmla="*/ 6 w 130"/>
                  <a:gd name="T53" fmla="*/ 18 h 136"/>
                  <a:gd name="T54" fmla="*/ 5 w 130"/>
                  <a:gd name="T55" fmla="*/ 15 h 136"/>
                  <a:gd name="T56" fmla="*/ 3 w 130"/>
                  <a:gd name="T57" fmla="*/ 12 h 136"/>
                  <a:gd name="T58" fmla="*/ 2 w 130"/>
                  <a:gd name="T59" fmla="*/ 9 h 136"/>
                  <a:gd name="T60" fmla="*/ 1 w 130"/>
                  <a:gd name="T61" fmla="*/ 6 h 136"/>
                  <a:gd name="T62" fmla="*/ 1 w 130"/>
                  <a:gd name="T63" fmla="*/ 3 h 136"/>
                  <a:gd name="T64" fmla="*/ 1 w 130"/>
                  <a:gd name="T65" fmla="*/ 0 h 136"/>
                  <a:gd name="T66" fmla="*/ 0 w 130"/>
                  <a:gd name="T67" fmla="*/ 0 h 1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0"/>
                  <a:gd name="T103" fmla="*/ 0 h 136"/>
                  <a:gd name="T104" fmla="*/ 130 w 130"/>
                  <a:gd name="T105" fmla="*/ 136 h 1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0" h="136">
                    <a:moveTo>
                      <a:pt x="0" y="0"/>
                    </a:moveTo>
                    <a:lnTo>
                      <a:pt x="0" y="7"/>
                    </a:lnTo>
                    <a:lnTo>
                      <a:pt x="0" y="13"/>
                    </a:lnTo>
                    <a:lnTo>
                      <a:pt x="1" y="20"/>
                    </a:lnTo>
                    <a:lnTo>
                      <a:pt x="2" y="27"/>
                    </a:lnTo>
                    <a:lnTo>
                      <a:pt x="4" y="33"/>
                    </a:lnTo>
                    <a:lnTo>
                      <a:pt x="5" y="40"/>
                    </a:lnTo>
                    <a:lnTo>
                      <a:pt x="7" y="46"/>
                    </a:lnTo>
                    <a:lnTo>
                      <a:pt x="9" y="51"/>
                    </a:lnTo>
                    <a:lnTo>
                      <a:pt x="12" y="58"/>
                    </a:lnTo>
                    <a:lnTo>
                      <a:pt x="15" y="64"/>
                    </a:lnTo>
                    <a:lnTo>
                      <a:pt x="19" y="69"/>
                    </a:lnTo>
                    <a:lnTo>
                      <a:pt x="21" y="74"/>
                    </a:lnTo>
                    <a:lnTo>
                      <a:pt x="26" y="80"/>
                    </a:lnTo>
                    <a:lnTo>
                      <a:pt x="29" y="85"/>
                    </a:lnTo>
                    <a:lnTo>
                      <a:pt x="34" y="89"/>
                    </a:lnTo>
                    <a:lnTo>
                      <a:pt x="37" y="94"/>
                    </a:lnTo>
                    <a:lnTo>
                      <a:pt x="42" y="99"/>
                    </a:lnTo>
                    <a:lnTo>
                      <a:pt x="46" y="103"/>
                    </a:lnTo>
                    <a:lnTo>
                      <a:pt x="52" y="108"/>
                    </a:lnTo>
                    <a:lnTo>
                      <a:pt x="57" y="111"/>
                    </a:lnTo>
                    <a:lnTo>
                      <a:pt x="62" y="115"/>
                    </a:lnTo>
                    <a:lnTo>
                      <a:pt x="68" y="118"/>
                    </a:lnTo>
                    <a:lnTo>
                      <a:pt x="73" y="121"/>
                    </a:lnTo>
                    <a:lnTo>
                      <a:pt x="80" y="124"/>
                    </a:lnTo>
                    <a:lnTo>
                      <a:pt x="85" y="126"/>
                    </a:lnTo>
                    <a:lnTo>
                      <a:pt x="91" y="129"/>
                    </a:lnTo>
                    <a:lnTo>
                      <a:pt x="97" y="130"/>
                    </a:lnTo>
                    <a:lnTo>
                      <a:pt x="104" y="132"/>
                    </a:lnTo>
                    <a:lnTo>
                      <a:pt x="111" y="133"/>
                    </a:lnTo>
                    <a:lnTo>
                      <a:pt x="117" y="134"/>
                    </a:lnTo>
                    <a:lnTo>
                      <a:pt x="123" y="134"/>
                    </a:lnTo>
                    <a:lnTo>
                      <a:pt x="130" y="136"/>
                    </a:lnTo>
                    <a:lnTo>
                      <a:pt x="130" y="130"/>
                    </a:lnTo>
                    <a:lnTo>
                      <a:pt x="125" y="130"/>
                    </a:lnTo>
                    <a:lnTo>
                      <a:pt x="118" y="130"/>
                    </a:lnTo>
                    <a:lnTo>
                      <a:pt x="111" y="129"/>
                    </a:lnTo>
                    <a:lnTo>
                      <a:pt x="105" y="127"/>
                    </a:lnTo>
                    <a:lnTo>
                      <a:pt x="99" y="125"/>
                    </a:lnTo>
                    <a:lnTo>
                      <a:pt x="92" y="124"/>
                    </a:lnTo>
                    <a:lnTo>
                      <a:pt x="87" y="122"/>
                    </a:lnTo>
                    <a:lnTo>
                      <a:pt x="81" y="119"/>
                    </a:lnTo>
                    <a:lnTo>
                      <a:pt x="75" y="117"/>
                    </a:lnTo>
                    <a:lnTo>
                      <a:pt x="70" y="114"/>
                    </a:lnTo>
                    <a:lnTo>
                      <a:pt x="65" y="110"/>
                    </a:lnTo>
                    <a:lnTo>
                      <a:pt x="60" y="107"/>
                    </a:lnTo>
                    <a:lnTo>
                      <a:pt x="54" y="103"/>
                    </a:lnTo>
                    <a:lnTo>
                      <a:pt x="50" y="100"/>
                    </a:lnTo>
                    <a:lnTo>
                      <a:pt x="45" y="95"/>
                    </a:lnTo>
                    <a:lnTo>
                      <a:pt x="40" y="92"/>
                    </a:lnTo>
                    <a:lnTo>
                      <a:pt x="37" y="87"/>
                    </a:lnTo>
                    <a:lnTo>
                      <a:pt x="32" y="83"/>
                    </a:lnTo>
                    <a:lnTo>
                      <a:pt x="29" y="77"/>
                    </a:lnTo>
                    <a:lnTo>
                      <a:pt x="26" y="72"/>
                    </a:lnTo>
                    <a:lnTo>
                      <a:pt x="22" y="66"/>
                    </a:lnTo>
                    <a:lnTo>
                      <a:pt x="20" y="62"/>
                    </a:lnTo>
                    <a:lnTo>
                      <a:pt x="16" y="56"/>
                    </a:lnTo>
                    <a:lnTo>
                      <a:pt x="14" y="50"/>
                    </a:lnTo>
                    <a:lnTo>
                      <a:pt x="12" y="45"/>
                    </a:lnTo>
                    <a:lnTo>
                      <a:pt x="9" y="39"/>
                    </a:lnTo>
                    <a:lnTo>
                      <a:pt x="8" y="32"/>
                    </a:lnTo>
                    <a:lnTo>
                      <a:pt x="7" y="26"/>
                    </a:lnTo>
                    <a:lnTo>
                      <a:pt x="6" y="19"/>
                    </a:lnTo>
                    <a:lnTo>
                      <a:pt x="5" y="13"/>
                    </a:lnTo>
                    <a:lnTo>
                      <a:pt x="5" y="7"/>
                    </a:lnTo>
                    <a:lnTo>
                      <a:pt x="5" y="0"/>
                    </a:lnTo>
                    <a:lnTo>
                      <a:pt x="5" y="1"/>
                    </a:lnTo>
                    <a:lnTo>
                      <a:pt x="0" y="0"/>
                    </a:lnTo>
                    <a:close/>
                  </a:path>
                </a:pathLst>
              </a:custGeom>
              <a:solidFill>
                <a:srgbClr val="000000"/>
              </a:solidFill>
              <a:ln w="9525">
                <a:noFill/>
                <a:round/>
                <a:headEnd/>
                <a:tailEnd/>
              </a:ln>
            </p:spPr>
            <p:txBody>
              <a:bodyPr/>
              <a:lstStyle/>
              <a:p>
                <a:endParaRPr lang="en-GB"/>
              </a:p>
            </p:txBody>
          </p:sp>
          <p:sp>
            <p:nvSpPr>
              <p:cNvPr id="698" name="Freeform 611"/>
              <p:cNvSpPr>
                <a:spLocks/>
              </p:cNvSpPr>
              <p:nvPr/>
            </p:nvSpPr>
            <p:spPr bwMode="auto">
              <a:xfrm>
                <a:off x="4032" y="2148"/>
                <a:ext cx="67" cy="65"/>
              </a:xfrm>
              <a:custGeom>
                <a:avLst/>
                <a:gdLst>
                  <a:gd name="T0" fmla="*/ 32 w 135"/>
                  <a:gd name="T1" fmla="*/ 0 h 131"/>
                  <a:gd name="T2" fmla="*/ 28 w 135"/>
                  <a:gd name="T3" fmla="*/ 0 h 131"/>
                  <a:gd name="T4" fmla="*/ 25 w 135"/>
                  <a:gd name="T5" fmla="*/ 0 h 131"/>
                  <a:gd name="T6" fmla="*/ 22 w 135"/>
                  <a:gd name="T7" fmla="*/ 2 h 131"/>
                  <a:gd name="T8" fmla="*/ 19 w 135"/>
                  <a:gd name="T9" fmla="*/ 3 h 131"/>
                  <a:gd name="T10" fmla="*/ 16 w 135"/>
                  <a:gd name="T11" fmla="*/ 4 h 131"/>
                  <a:gd name="T12" fmla="*/ 13 w 135"/>
                  <a:gd name="T13" fmla="*/ 6 h 131"/>
                  <a:gd name="T14" fmla="*/ 11 w 135"/>
                  <a:gd name="T15" fmla="*/ 8 h 131"/>
                  <a:gd name="T16" fmla="*/ 9 w 135"/>
                  <a:gd name="T17" fmla="*/ 10 h 131"/>
                  <a:gd name="T18" fmla="*/ 7 w 135"/>
                  <a:gd name="T19" fmla="*/ 12 h 131"/>
                  <a:gd name="T20" fmla="*/ 5 w 135"/>
                  <a:gd name="T21" fmla="*/ 15 h 131"/>
                  <a:gd name="T22" fmla="*/ 3 w 135"/>
                  <a:gd name="T23" fmla="*/ 18 h 131"/>
                  <a:gd name="T24" fmla="*/ 2 w 135"/>
                  <a:gd name="T25" fmla="*/ 21 h 131"/>
                  <a:gd name="T26" fmla="*/ 1 w 135"/>
                  <a:gd name="T27" fmla="*/ 24 h 131"/>
                  <a:gd name="T28" fmla="*/ 0 w 135"/>
                  <a:gd name="T29" fmla="*/ 27 h 131"/>
                  <a:gd name="T30" fmla="*/ 0 w 135"/>
                  <a:gd name="T31" fmla="*/ 31 h 131"/>
                  <a:gd name="T32" fmla="*/ 1 w 135"/>
                  <a:gd name="T33" fmla="*/ 32 h 131"/>
                  <a:gd name="T34" fmla="*/ 1 w 135"/>
                  <a:gd name="T35" fmla="*/ 29 h 131"/>
                  <a:gd name="T36" fmla="*/ 2 w 135"/>
                  <a:gd name="T37" fmla="*/ 26 h 131"/>
                  <a:gd name="T38" fmla="*/ 3 w 135"/>
                  <a:gd name="T39" fmla="*/ 23 h 131"/>
                  <a:gd name="T40" fmla="*/ 4 w 135"/>
                  <a:gd name="T41" fmla="*/ 20 h 131"/>
                  <a:gd name="T42" fmla="*/ 5 w 135"/>
                  <a:gd name="T43" fmla="*/ 17 h 131"/>
                  <a:gd name="T44" fmla="*/ 7 w 135"/>
                  <a:gd name="T45" fmla="*/ 14 h 131"/>
                  <a:gd name="T46" fmla="*/ 9 w 135"/>
                  <a:gd name="T47" fmla="*/ 12 h 131"/>
                  <a:gd name="T48" fmla="*/ 11 w 135"/>
                  <a:gd name="T49" fmla="*/ 10 h 131"/>
                  <a:gd name="T50" fmla="*/ 13 w 135"/>
                  <a:gd name="T51" fmla="*/ 8 h 131"/>
                  <a:gd name="T52" fmla="*/ 16 w 135"/>
                  <a:gd name="T53" fmla="*/ 6 h 131"/>
                  <a:gd name="T54" fmla="*/ 18 w 135"/>
                  <a:gd name="T55" fmla="*/ 4 h 131"/>
                  <a:gd name="T56" fmla="*/ 21 w 135"/>
                  <a:gd name="T57" fmla="*/ 3 h 131"/>
                  <a:gd name="T58" fmla="*/ 24 w 135"/>
                  <a:gd name="T59" fmla="*/ 2 h 131"/>
                  <a:gd name="T60" fmla="*/ 27 w 135"/>
                  <a:gd name="T61" fmla="*/ 1 h 131"/>
                  <a:gd name="T62" fmla="*/ 30 w 135"/>
                  <a:gd name="T63" fmla="*/ 1 h 131"/>
                  <a:gd name="T64" fmla="*/ 33 w 135"/>
                  <a:gd name="T65" fmla="*/ 1 h 1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31"/>
                  <a:gd name="T101" fmla="*/ 135 w 135"/>
                  <a:gd name="T102" fmla="*/ 131 h 1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31">
                    <a:moveTo>
                      <a:pt x="135" y="0"/>
                    </a:moveTo>
                    <a:lnTo>
                      <a:pt x="128" y="0"/>
                    </a:lnTo>
                    <a:lnTo>
                      <a:pt x="121" y="1"/>
                    </a:lnTo>
                    <a:lnTo>
                      <a:pt x="115" y="1"/>
                    </a:lnTo>
                    <a:lnTo>
                      <a:pt x="108" y="2"/>
                    </a:lnTo>
                    <a:lnTo>
                      <a:pt x="102" y="3"/>
                    </a:lnTo>
                    <a:lnTo>
                      <a:pt x="96" y="5"/>
                    </a:lnTo>
                    <a:lnTo>
                      <a:pt x="89" y="8"/>
                    </a:lnTo>
                    <a:lnTo>
                      <a:pt x="83" y="10"/>
                    </a:lnTo>
                    <a:lnTo>
                      <a:pt x="77" y="12"/>
                    </a:lnTo>
                    <a:lnTo>
                      <a:pt x="72" y="15"/>
                    </a:lnTo>
                    <a:lnTo>
                      <a:pt x="66" y="18"/>
                    </a:lnTo>
                    <a:lnTo>
                      <a:pt x="60" y="21"/>
                    </a:lnTo>
                    <a:lnTo>
                      <a:pt x="55" y="25"/>
                    </a:lnTo>
                    <a:lnTo>
                      <a:pt x="50" y="28"/>
                    </a:lnTo>
                    <a:lnTo>
                      <a:pt x="45" y="33"/>
                    </a:lnTo>
                    <a:lnTo>
                      <a:pt x="40" y="38"/>
                    </a:lnTo>
                    <a:lnTo>
                      <a:pt x="36" y="41"/>
                    </a:lnTo>
                    <a:lnTo>
                      <a:pt x="31" y="47"/>
                    </a:lnTo>
                    <a:lnTo>
                      <a:pt x="28" y="51"/>
                    </a:lnTo>
                    <a:lnTo>
                      <a:pt x="24" y="56"/>
                    </a:lnTo>
                    <a:lnTo>
                      <a:pt x="21" y="62"/>
                    </a:lnTo>
                    <a:lnTo>
                      <a:pt x="17" y="67"/>
                    </a:lnTo>
                    <a:lnTo>
                      <a:pt x="14" y="73"/>
                    </a:lnTo>
                    <a:lnTo>
                      <a:pt x="12" y="79"/>
                    </a:lnTo>
                    <a:lnTo>
                      <a:pt x="9" y="85"/>
                    </a:lnTo>
                    <a:lnTo>
                      <a:pt x="7" y="91"/>
                    </a:lnTo>
                    <a:lnTo>
                      <a:pt x="5" y="97"/>
                    </a:lnTo>
                    <a:lnTo>
                      <a:pt x="4" y="103"/>
                    </a:lnTo>
                    <a:lnTo>
                      <a:pt x="1" y="110"/>
                    </a:lnTo>
                    <a:lnTo>
                      <a:pt x="1" y="117"/>
                    </a:lnTo>
                    <a:lnTo>
                      <a:pt x="0" y="124"/>
                    </a:lnTo>
                    <a:lnTo>
                      <a:pt x="0" y="130"/>
                    </a:lnTo>
                    <a:lnTo>
                      <a:pt x="5" y="131"/>
                    </a:lnTo>
                    <a:lnTo>
                      <a:pt x="5" y="124"/>
                    </a:lnTo>
                    <a:lnTo>
                      <a:pt x="6" y="117"/>
                    </a:lnTo>
                    <a:lnTo>
                      <a:pt x="7" y="111"/>
                    </a:lnTo>
                    <a:lnTo>
                      <a:pt x="8" y="104"/>
                    </a:lnTo>
                    <a:lnTo>
                      <a:pt x="9" y="99"/>
                    </a:lnTo>
                    <a:lnTo>
                      <a:pt x="12" y="93"/>
                    </a:lnTo>
                    <a:lnTo>
                      <a:pt x="13" y="86"/>
                    </a:lnTo>
                    <a:lnTo>
                      <a:pt x="16" y="80"/>
                    </a:lnTo>
                    <a:lnTo>
                      <a:pt x="19" y="76"/>
                    </a:lnTo>
                    <a:lnTo>
                      <a:pt x="21" y="70"/>
                    </a:lnTo>
                    <a:lnTo>
                      <a:pt x="24" y="64"/>
                    </a:lnTo>
                    <a:lnTo>
                      <a:pt x="28" y="59"/>
                    </a:lnTo>
                    <a:lnTo>
                      <a:pt x="31" y="54"/>
                    </a:lnTo>
                    <a:lnTo>
                      <a:pt x="36" y="49"/>
                    </a:lnTo>
                    <a:lnTo>
                      <a:pt x="39" y="44"/>
                    </a:lnTo>
                    <a:lnTo>
                      <a:pt x="44" y="41"/>
                    </a:lnTo>
                    <a:lnTo>
                      <a:pt x="49" y="36"/>
                    </a:lnTo>
                    <a:lnTo>
                      <a:pt x="53" y="33"/>
                    </a:lnTo>
                    <a:lnTo>
                      <a:pt x="58" y="28"/>
                    </a:lnTo>
                    <a:lnTo>
                      <a:pt x="64" y="25"/>
                    </a:lnTo>
                    <a:lnTo>
                      <a:pt x="68" y="23"/>
                    </a:lnTo>
                    <a:lnTo>
                      <a:pt x="74" y="19"/>
                    </a:lnTo>
                    <a:lnTo>
                      <a:pt x="80" y="17"/>
                    </a:lnTo>
                    <a:lnTo>
                      <a:pt x="85" y="13"/>
                    </a:lnTo>
                    <a:lnTo>
                      <a:pt x="91" y="12"/>
                    </a:lnTo>
                    <a:lnTo>
                      <a:pt x="97" y="10"/>
                    </a:lnTo>
                    <a:lnTo>
                      <a:pt x="103" y="8"/>
                    </a:lnTo>
                    <a:lnTo>
                      <a:pt x="110" y="6"/>
                    </a:lnTo>
                    <a:lnTo>
                      <a:pt x="115" y="5"/>
                    </a:lnTo>
                    <a:lnTo>
                      <a:pt x="122" y="5"/>
                    </a:lnTo>
                    <a:lnTo>
                      <a:pt x="128" y="5"/>
                    </a:lnTo>
                    <a:lnTo>
                      <a:pt x="135" y="4"/>
                    </a:lnTo>
                    <a:lnTo>
                      <a:pt x="135" y="0"/>
                    </a:lnTo>
                    <a:close/>
                  </a:path>
                </a:pathLst>
              </a:custGeom>
              <a:solidFill>
                <a:srgbClr val="000000"/>
              </a:solidFill>
              <a:ln w="9525">
                <a:noFill/>
                <a:round/>
                <a:headEnd/>
                <a:tailEnd/>
              </a:ln>
            </p:spPr>
            <p:txBody>
              <a:bodyPr/>
              <a:lstStyle/>
              <a:p>
                <a:endParaRPr lang="en-GB"/>
              </a:p>
            </p:txBody>
          </p:sp>
          <p:sp>
            <p:nvSpPr>
              <p:cNvPr id="699" name="Freeform 612"/>
              <p:cNvSpPr>
                <a:spLocks noEditPoints="1"/>
              </p:cNvSpPr>
              <p:nvPr/>
            </p:nvSpPr>
            <p:spPr bwMode="auto">
              <a:xfrm>
                <a:off x="4036" y="2151"/>
                <a:ext cx="125" cy="126"/>
              </a:xfrm>
              <a:custGeom>
                <a:avLst/>
                <a:gdLst>
                  <a:gd name="T0" fmla="*/ 0 w 251"/>
                  <a:gd name="T1" fmla="*/ 35 h 253"/>
                  <a:gd name="T2" fmla="*/ 0 w 251"/>
                  <a:gd name="T3" fmla="*/ 30 h 253"/>
                  <a:gd name="T4" fmla="*/ 0 w 251"/>
                  <a:gd name="T5" fmla="*/ 26 h 253"/>
                  <a:gd name="T6" fmla="*/ 6 w 251"/>
                  <a:gd name="T7" fmla="*/ 25 h 253"/>
                  <a:gd name="T8" fmla="*/ 5 w 251"/>
                  <a:gd name="T9" fmla="*/ 29 h 253"/>
                  <a:gd name="T10" fmla="*/ 5 w 251"/>
                  <a:gd name="T11" fmla="*/ 33 h 253"/>
                  <a:gd name="T12" fmla="*/ 5 w 251"/>
                  <a:gd name="T13" fmla="*/ 36 h 253"/>
                  <a:gd name="T14" fmla="*/ 13 w 251"/>
                  <a:gd name="T15" fmla="*/ 57 h 253"/>
                  <a:gd name="T16" fmla="*/ 9 w 251"/>
                  <a:gd name="T17" fmla="*/ 54 h 253"/>
                  <a:gd name="T18" fmla="*/ 7 w 251"/>
                  <a:gd name="T19" fmla="*/ 51 h 253"/>
                  <a:gd name="T20" fmla="*/ 4 w 251"/>
                  <a:gd name="T21" fmla="*/ 47 h 253"/>
                  <a:gd name="T22" fmla="*/ 10 w 251"/>
                  <a:gd name="T23" fmla="*/ 47 h 253"/>
                  <a:gd name="T24" fmla="*/ 12 w 251"/>
                  <a:gd name="T25" fmla="*/ 50 h 253"/>
                  <a:gd name="T26" fmla="*/ 15 w 251"/>
                  <a:gd name="T27" fmla="*/ 52 h 253"/>
                  <a:gd name="T28" fmla="*/ 39 w 251"/>
                  <a:gd name="T29" fmla="*/ 62 h 253"/>
                  <a:gd name="T30" fmla="*/ 34 w 251"/>
                  <a:gd name="T31" fmla="*/ 62 h 253"/>
                  <a:gd name="T32" fmla="*/ 30 w 251"/>
                  <a:gd name="T33" fmla="*/ 62 h 253"/>
                  <a:gd name="T34" fmla="*/ 25 w 251"/>
                  <a:gd name="T35" fmla="*/ 62 h 253"/>
                  <a:gd name="T36" fmla="*/ 25 w 251"/>
                  <a:gd name="T37" fmla="*/ 57 h 253"/>
                  <a:gd name="T38" fmla="*/ 29 w 251"/>
                  <a:gd name="T39" fmla="*/ 57 h 253"/>
                  <a:gd name="T40" fmla="*/ 33 w 251"/>
                  <a:gd name="T41" fmla="*/ 57 h 253"/>
                  <a:gd name="T42" fmla="*/ 37 w 251"/>
                  <a:gd name="T43" fmla="*/ 57 h 253"/>
                  <a:gd name="T44" fmla="*/ 56 w 251"/>
                  <a:gd name="T45" fmla="*/ 50 h 253"/>
                  <a:gd name="T46" fmla="*/ 54 w 251"/>
                  <a:gd name="T47" fmla="*/ 53 h 253"/>
                  <a:gd name="T48" fmla="*/ 50 w 251"/>
                  <a:gd name="T49" fmla="*/ 56 h 253"/>
                  <a:gd name="T50" fmla="*/ 47 w 251"/>
                  <a:gd name="T51" fmla="*/ 58 h 253"/>
                  <a:gd name="T52" fmla="*/ 47 w 251"/>
                  <a:gd name="T53" fmla="*/ 52 h 253"/>
                  <a:gd name="T54" fmla="*/ 50 w 251"/>
                  <a:gd name="T55" fmla="*/ 50 h 253"/>
                  <a:gd name="T56" fmla="*/ 52 w 251"/>
                  <a:gd name="T57" fmla="*/ 47 h 253"/>
                  <a:gd name="T58" fmla="*/ 62 w 251"/>
                  <a:gd name="T59" fmla="*/ 24 h 253"/>
                  <a:gd name="T60" fmla="*/ 62 w 251"/>
                  <a:gd name="T61" fmla="*/ 29 h 253"/>
                  <a:gd name="T62" fmla="*/ 62 w 251"/>
                  <a:gd name="T63" fmla="*/ 33 h 253"/>
                  <a:gd name="T64" fmla="*/ 62 w 251"/>
                  <a:gd name="T65" fmla="*/ 38 h 253"/>
                  <a:gd name="T66" fmla="*/ 57 w 251"/>
                  <a:gd name="T67" fmla="*/ 37 h 253"/>
                  <a:gd name="T68" fmla="*/ 57 w 251"/>
                  <a:gd name="T69" fmla="*/ 33 h 253"/>
                  <a:gd name="T70" fmla="*/ 57 w 251"/>
                  <a:gd name="T71" fmla="*/ 29 h 253"/>
                  <a:gd name="T72" fmla="*/ 57 w 251"/>
                  <a:gd name="T73" fmla="*/ 25 h 253"/>
                  <a:gd name="T74" fmla="*/ 50 w 251"/>
                  <a:gd name="T75" fmla="*/ 6 h 253"/>
                  <a:gd name="T76" fmla="*/ 53 w 251"/>
                  <a:gd name="T77" fmla="*/ 9 h 253"/>
                  <a:gd name="T78" fmla="*/ 56 w 251"/>
                  <a:gd name="T79" fmla="*/ 12 h 253"/>
                  <a:gd name="T80" fmla="*/ 54 w 251"/>
                  <a:gd name="T81" fmla="*/ 18 h 253"/>
                  <a:gd name="T82" fmla="*/ 52 w 251"/>
                  <a:gd name="T83" fmla="*/ 15 h 253"/>
                  <a:gd name="T84" fmla="*/ 49 w 251"/>
                  <a:gd name="T85" fmla="*/ 12 h 253"/>
                  <a:gd name="T86" fmla="*/ 46 w 251"/>
                  <a:gd name="T87" fmla="*/ 10 h 253"/>
                  <a:gd name="T88" fmla="*/ 25 w 251"/>
                  <a:gd name="T89" fmla="*/ 1 h 253"/>
                  <a:gd name="T90" fmla="*/ 29 w 251"/>
                  <a:gd name="T91" fmla="*/ 0 h 253"/>
                  <a:gd name="T92" fmla="*/ 33 w 251"/>
                  <a:gd name="T93" fmla="*/ 0 h 253"/>
                  <a:gd name="T94" fmla="*/ 38 w 251"/>
                  <a:gd name="T95" fmla="*/ 1 h 253"/>
                  <a:gd name="T96" fmla="*/ 36 w 251"/>
                  <a:gd name="T97" fmla="*/ 5 h 253"/>
                  <a:gd name="T98" fmla="*/ 32 w 251"/>
                  <a:gd name="T99" fmla="*/ 5 h 253"/>
                  <a:gd name="T100" fmla="*/ 28 w 251"/>
                  <a:gd name="T101" fmla="*/ 5 h 253"/>
                  <a:gd name="T102" fmla="*/ 25 w 251"/>
                  <a:gd name="T103" fmla="*/ 6 h 253"/>
                  <a:gd name="T104" fmla="*/ 6 w 251"/>
                  <a:gd name="T105" fmla="*/ 12 h 253"/>
                  <a:gd name="T106" fmla="*/ 9 w 251"/>
                  <a:gd name="T107" fmla="*/ 9 h 253"/>
                  <a:gd name="T108" fmla="*/ 13 w 251"/>
                  <a:gd name="T109" fmla="*/ 6 h 253"/>
                  <a:gd name="T110" fmla="*/ 18 w 251"/>
                  <a:gd name="T111" fmla="*/ 9 h 253"/>
                  <a:gd name="T112" fmla="*/ 15 w 251"/>
                  <a:gd name="T113" fmla="*/ 11 h 253"/>
                  <a:gd name="T114" fmla="*/ 12 w 251"/>
                  <a:gd name="T115" fmla="*/ 13 h 253"/>
                  <a:gd name="T116" fmla="*/ 9 w 251"/>
                  <a:gd name="T117" fmla="*/ 16 h 25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1"/>
                  <a:gd name="T178" fmla="*/ 0 h 253"/>
                  <a:gd name="T179" fmla="*/ 251 w 251"/>
                  <a:gd name="T180" fmla="*/ 253 h 25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1" h="253">
                    <a:moveTo>
                      <a:pt x="4" y="156"/>
                    </a:moveTo>
                    <a:lnTo>
                      <a:pt x="4" y="154"/>
                    </a:lnTo>
                    <a:lnTo>
                      <a:pt x="2" y="152"/>
                    </a:lnTo>
                    <a:lnTo>
                      <a:pt x="2" y="150"/>
                    </a:lnTo>
                    <a:lnTo>
                      <a:pt x="2" y="148"/>
                    </a:lnTo>
                    <a:lnTo>
                      <a:pt x="1" y="147"/>
                    </a:lnTo>
                    <a:lnTo>
                      <a:pt x="1" y="144"/>
                    </a:lnTo>
                    <a:lnTo>
                      <a:pt x="1" y="142"/>
                    </a:lnTo>
                    <a:lnTo>
                      <a:pt x="1" y="140"/>
                    </a:lnTo>
                    <a:lnTo>
                      <a:pt x="0" y="139"/>
                    </a:lnTo>
                    <a:lnTo>
                      <a:pt x="0" y="136"/>
                    </a:lnTo>
                    <a:lnTo>
                      <a:pt x="0" y="134"/>
                    </a:lnTo>
                    <a:lnTo>
                      <a:pt x="0" y="133"/>
                    </a:lnTo>
                    <a:lnTo>
                      <a:pt x="0" y="131"/>
                    </a:lnTo>
                    <a:lnTo>
                      <a:pt x="0" y="128"/>
                    </a:lnTo>
                    <a:lnTo>
                      <a:pt x="0" y="127"/>
                    </a:lnTo>
                    <a:lnTo>
                      <a:pt x="0" y="125"/>
                    </a:lnTo>
                    <a:lnTo>
                      <a:pt x="0" y="123"/>
                    </a:lnTo>
                    <a:lnTo>
                      <a:pt x="0" y="121"/>
                    </a:lnTo>
                    <a:lnTo>
                      <a:pt x="0" y="119"/>
                    </a:lnTo>
                    <a:lnTo>
                      <a:pt x="0" y="117"/>
                    </a:lnTo>
                    <a:lnTo>
                      <a:pt x="0" y="114"/>
                    </a:lnTo>
                    <a:lnTo>
                      <a:pt x="1" y="113"/>
                    </a:lnTo>
                    <a:lnTo>
                      <a:pt x="1" y="111"/>
                    </a:lnTo>
                    <a:lnTo>
                      <a:pt x="1" y="109"/>
                    </a:lnTo>
                    <a:lnTo>
                      <a:pt x="1" y="108"/>
                    </a:lnTo>
                    <a:lnTo>
                      <a:pt x="2" y="105"/>
                    </a:lnTo>
                    <a:lnTo>
                      <a:pt x="2" y="103"/>
                    </a:lnTo>
                    <a:lnTo>
                      <a:pt x="2" y="101"/>
                    </a:lnTo>
                    <a:lnTo>
                      <a:pt x="4" y="99"/>
                    </a:lnTo>
                    <a:lnTo>
                      <a:pt x="4" y="97"/>
                    </a:lnTo>
                    <a:lnTo>
                      <a:pt x="5" y="95"/>
                    </a:lnTo>
                    <a:lnTo>
                      <a:pt x="5" y="93"/>
                    </a:lnTo>
                    <a:lnTo>
                      <a:pt x="24" y="98"/>
                    </a:lnTo>
                    <a:lnTo>
                      <a:pt x="24" y="101"/>
                    </a:lnTo>
                    <a:lnTo>
                      <a:pt x="24" y="102"/>
                    </a:lnTo>
                    <a:lnTo>
                      <a:pt x="23" y="104"/>
                    </a:lnTo>
                    <a:lnTo>
                      <a:pt x="23" y="105"/>
                    </a:lnTo>
                    <a:lnTo>
                      <a:pt x="23" y="108"/>
                    </a:lnTo>
                    <a:lnTo>
                      <a:pt x="22" y="109"/>
                    </a:lnTo>
                    <a:lnTo>
                      <a:pt x="22" y="110"/>
                    </a:lnTo>
                    <a:lnTo>
                      <a:pt x="22" y="112"/>
                    </a:lnTo>
                    <a:lnTo>
                      <a:pt x="22" y="113"/>
                    </a:lnTo>
                    <a:lnTo>
                      <a:pt x="21" y="116"/>
                    </a:lnTo>
                    <a:lnTo>
                      <a:pt x="21" y="117"/>
                    </a:lnTo>
                    <a:lnTo>
                      <a:pt x="21" y="119"/>
                    </a:lnTo>
                    <a:lnTo>
                      <a:pt x="21" y="120"/>
                    </a:lnTo>
                    <a:lnTo>
                      <a:pt x="21" y="123"/>
                    </a:lnTo>
                    <a:lnTo>
                      <a:pt x="21" y="124"/>
                    </a:lnTo>
                    <a:lnTo>
                      <a:pt x="21" y="126"/>
                    </a:lnTo>
                    <a:lnTo>
                      <a:pt x="21" y="127"/>
                    </a:lnTo>
                    <a:lnTo>
                      <a:pt x="21" y="128"/>
                    </a:lnTo>
                    <a:lnTo>
                      <a:pt x="21" y="131"/>
                    </a:lnTo>
                    <a:lnTo>
                      <a:pt x="21" y="132"/>
                    </a:lnTo>
                    <a:lnTo>
                      <a:pt x="21" y="134"/>
                    </a:lnTo>
                    <a:lnTo>
                      <a:pt x="21" y="135"/>
                    </a:lnTo>
                    <a:lnTo>
                      <a:pt x="21" y="136"/>
                    </a:lnTo>
                    <a:lnTo>
                      <a:pt x="21" y="139"/>
                    </a:lnTo>
                    <a:lnTo>
                      <a:pt x="22" y="140"/>
                    </a:lnTo>
                    <a:lnTo>
                      <a:pt x="22" y="142"/>
                    </a:lnTo>
                    <a:lnTo>
                      <a:pt x="22" y="143"/>
                    </a:lnTo>
                    <a:lnTo>
                      <a:pt x="22" y="144"/>
                    </a:lnTo>
                    <a:lnTo>
                      <a:pt x="23" y="147"/>
                    </a:lnTo>
                    <a:lnTo>
                      <a:pt x="23" y="148"/>
                    </a:lnTo>
                    <a:lnTo>
                      <a:pt x="23" y="150"/>
                    </a:lnTo>
                    <a:lnTo>
                      <a:pt x="23" y="151"/>
                    </a:lnTo>
                    <a:lnTo>
                      <a:pt x="4" y="156"/>
                    </a:lnTo>
                    <a:close/>
                    <a:moveTo>
                      <a:pt x="60" y="234"/>
                    </a:moveTo>
                    <a:lnTo>
                      <a:pt x="59" y="233"/>
                    </a:lnTo>
                    <a:lnTo>
                      <a:pt x="57" y="232"/>
                    </a:lnTo>
                    <a:lnTo>
                      <a:pt x="55" y="231"/>
                    </a:lnTo>
                    <a:lnTo>
                      <a:pt x="53" y="230"/>
                    </a:lnTo>
                    <a:lnTo>
                      <a:pt x="52" y="228"/>
                    </a:lnTo>
                    <a:lnTo>
                      <a:pt x="51" y="227"/>
                    </a:lnTo>
                    <a:lnTo>
                      <a:pt x="48" y="226"/>
                    </a:lnTo>
                    <a:lnTo>
                      <a:pt x="47" y="225"/>
                    </a:lnTo>
                    <a:lnTo>
                      <a:pt x="46" y="224"/>
                    </a:lnTo>
                    <a:lnTo>
                      <a:pt x="44" y="223"/>
                    </a:lnTo>
                    <a:lnTo>
                      <a:pt x="43" y="222"/>
                    </a:lnTo>
                    <a:lnTo>
                      <a:pt x="42" y="219"/>
                    </a:lnTo>
                    <a:lnTo>
                      <a:pt x="39" y="218"/>
                    </a:lnTo>
                    <a:lnTo>
                      <a:pt x="38" y="217"/>
                    </a:lnTo>
                    <a:lnTo>
                      <a:pt x="37" y="216"/>
                    </a:lnTo>
                    <a:lnTo>
                      <a:pt x="36" y="215"/>
                    </a:lnTo>
                    <a:lnTo>
                      <a:pt x="35" y="212"/>
                    </a:lnTo>
                    <a:lnTo>
                      <a:pt x="33" y="211"/>
                    </a:lnTo>
                    <a:lnTo>
                      <a:pt x="31" y="210"/>
                    </a:lnTo>
                    <a:lnTo>
                      <a:pt x="30" y="209"/>
                    </a:lnTo>
                    <a:lnTo>
                      <a:pt x="29" y="207"/>
                    </a:lnTo>
                    <a:lnTo>
                      <a:pt x="28" y="205"/>
                    </a:lnTo>
                    <a:lnTo>
                      <a:pt x="27" y="203"/>
                    </a:lnTo>
                    <a:lnTo>
                      <a:pt x="25" y="202"/>
                    </a:lnTo>
                    <a:lnTo>
                      <a:pt x="24" y="201"/>
                    </a:lnTo>
                    <a:lnTo>
                      <a:pt x="23" y="198"/>
                    </a:lnTo>
                    <a:lnTo>
                      <a:pt x="22" y="197"/>
                    </a:lnTo>
                    <a:lnTo>
                      <a:pt x="21" y="195"/>
                    </a:lnTo>
                    <a:lnTo>
                      <a:pt x="20" y="194"/>
                    </a:lnTo>
                    <a:lnTo>
                      <a:pt x="19" y="192"/>
                    </a:lnTo>
                    <a:lnTo>
                      <a:pt x="17" y="190"/>
                    </a:lnTo>
                    <a:lnTo>
                      <a:pt x="16" y="188"/>
                    </a:lnTo>
                    <a:lnTo>
                      <a:pt x="35" y="178"/>
                    </a:lnTo>
                    <a:lnTo>
                      <a:pt x="36" y="180"/>
                    </a:lnTo>
                    <a:lnTo>
                      <a:pt x="37" y="181"/>
                    </a:lnTo>
                    <a:lnTo>
                      <a:pt x="37" y="182"/>
                    </a:lnTo>
                    <a:lnTo>
                      <a:pt x="38" y="184"/>
                    </a:lnTo>
                    <a:lnTo>
                      <a:pt x="39" y="186"/>
                    </a:lnTo>
                    <a:lnTo>
                      <a:pt x="40" y="187"/>
                    </a:lnTo>
                    <a:lnTo>
                      <a:pt x="42" y="188"/>
                    </a:lnTo>
                    <a:lnTo>
                      <a:pt x="42" y="189"/>
                    </a:lnTo>
                    <a:lnTo>
                      <a:pt x="43" y="190"/>
                    </a:lnTo>
                    <a:lnTo>
                      <a:pt x="44" y="193"/>
                    </a:lnTo>
                    <a:lnTo>
                      <a:pt x="45" y="194"/>
                    </a:lnTo>
                    <a:lnTo>
                      <a:pt x="46" y="195"/>
                    </a:lnTo>
                    <a:lnTo>
                      <a:pt x="47" y="196"/>
                    </a:lnTo>
                    <a:lnTo>
                      <a:pt x="48" y="197"/>
                    </a:lnTo>
                    <a:lnTo>
                      <a:pt x="50" y="198"/>
                    </a:lnTo>
                    <a:lnTo>
                      <a:pt x="51" y="200"/>
                    </a:lnTo>
                    <a:lnTo>
                      <a:pt x="52" y="201"/>
                    </a:lnTo>
                    <a:lnTo>
                      <a:pt x="53" y="202"/>
                    </a:lnTo>
                    <a:lnTo>
                      <a:pt x="54" y="203"/>
                    </a:lnTo>
                    <a:lnTo>
                      <a:pt x="55" y="204"/>
                    </a:lnTo>
                    <a:lnTo>
                      <a:pt x="57" y="205"/>
                    </a:lnTo>
                    <a:lnTo>
                      <a:pt x="58" y="207"/>
                    </a:lnTo>
                    <a:lnTo>
                      <a:pt x="59" y="208"/>
                    </a:lnTo>
                    <a:lnTo>
                      <a:pt x="60" y="209"/>
                    </a:lnTo>
                    <a:lnTo>
                      <a:pt x="61" y="210"/>
                    </a:lnTo>
                    <a:lnTo>
                      <a:pt x="63" y="210"/>
                    </a:lnTo>
                    <a:lnTo>
                      <a:pt x="65" y="211"/>
                    </a:lnTo>
                    <a:lnTo>
                      <a:pt x="66" y="212"/>
                    </a:lnTo>
                    <a:lnTo>
                      <a:pt x="67" y="213"/>
                    </a:lnTo>
                    <a:lnTo>
                      <a:pt x="68" y="215"/>
                    </a:lnTo>
                    <a:lnTo>
                      <a:pt x="69" y="215"/>
                    </a:lnTo>
                    <a:lnTo>
                      <a:pt x="72" y="216"/>
                    </a:lnTo>
                    <a:lnTo>
                      <a:pt x="60" y="234"/>
                    </a:lnTo>
                    <a:close/>
                    <a:moveTo>
                      <a:pt x="156" y="249"/>
                    </a:moveTo>
                    <a:lnTo>
                      <a:pt x="153" y="249"/>
                    </a:lnTo>
                    <a:lnTo>
                      <a:pt x="151" y="249"/>
                    </a:lnTo>
                    <a:lnTo>
                      <a:pt x="150" y="250"/>
                    </a:lnTo>
                    <a:lnTo>
                      <a:pt x="148" y="250"/>
                    </a:lnTo>
                    <a:lnTo>
                      <a:pt x="145" y="250"/>
                    </a:lnTo>
                    <a:lnTo>
                      <a:pt x="144" y="251"/>
                    </a:lnTo>
                    <a:lnTo>
                      <a:pt x="142" y="251"/>
                    </a:lnTo>
                    <a:lnTo>
                      <a:pt x="139" y="251"/>
                    </a:lnTo>
                    <a:lnTo>
                      <a:pt x="138" y="251"/>
                    </a:lnTo>
                    <a:lnTo>
                      <a:pt x="136" y="251"/>
                    </a:lnTo>
                    <a:lnTo>
                      <a:pt x="134" y="251"/>
                    </a:lnTo>
                    <a:lnTo>
                      <a:pt x="131" y="251"/>
                    </a:lnTo>
                    <a:lnTo>
                      <a:pt x="130" y="253"/>
                    </a:lnTo>
                    <a:lnTo>
                      <a:pt x="128" y="253"/>
                    </a:lnTo>
                    <a:lnTo>
                      <a:pt x="126" y="253"/>
                    </a:lnTo>
                    <a:lnTo>
                      <a:pt x="125" y="253"/>
                    </a:lnTo>
                    <a:lnTo>
                      <a:pt x="122" y="253"/>
                    </a:lnTo>
                    <a:lnTo>
                      <a:pt x="120" y="251"/>
                    </a:lnTo>
                    <a:lnTo>
                      <a:pt x="119" y="251"/>
                    </a:lnTo>
                    <a:lnTo>
                      <a:pt x="116" y="251"/>
                    </a:lnTo>
                    <a:lnTo>
                      <a:pt x="114" y="251"/>
                    </a:lnTo>
                    <a:lnTo>
                      <a:pt x="112" y="251"/>
                    </a:lnTo>
                    <a:lnTo>
                      <a:pt x="111" y="251"/>
                    </a:lnTo>
                    <a:lnTo>
                      <a:pt x="108" y="250"/>
                    </a:lnTo>
                    <a:lnTo>
                      <a:pt x="106" y="250"/>
                    </a:lnTo>
                    <a:lnTo>
                      <a:pt x="105" y="250"/>
                    </a:lnTo>
                    <a:lnTo>
                      <a:pt x="103" y="250"/>
                    </a:lnTo>
                    <a:lnTo>
                      <a:pt x="100" y="249"/>
                    </a:lnTo>
                    <a:lnTo>
                      <a:pt x="98" y="249"/>
                    </a:lnTo>
                    <a:lnTo>
                      <a:pt x="97" y="248"/>
                    </a:lnTo>
                    <a:lnTo>
                      <a:pt x="95" y="248"/>
                    </a:lnTo>
                    <a:lnTo>
                      <a:pt x="92" y="248"/>
                    </a:lnTo>
                    <a:lnTo>
                      <a:pt x="98" y="227"/>
                    </a:lnTo>
                    <a:lnTo>
                      <a:pt x="99" y="227"/>
                    </a:lnTo>
                    <a:lnTo>
                      <a:pt x="101" y="228"/>
                    </a:lnTo>
                    <a:lnTo>
                      <a:pt x="103" y="228"/>
                    </a:lnTo>
                    <a:lnTo>
                      <a:pt x="105" y="228"/>
                    </a:lnTo>
                    <a:lnTo>
                      <a:pt x="106" y="230"/>
                    </a:lnTo>
                    <a:lnTo>
                      <a:pt x="108" y="230"/>
                    </a:lnTo>
                    <a:lnTo>
                      <a:pt x="110" y="230"/>
                    </a:lnTo>
                    <a:lnTo>
                      <a:pt x="112" y="231"/>
                    </a:lnTo>
                    <a:lnTo>
                      <a:pt x="113" y="231"/>
                    </a:lnTo>
                    <a:lnTo>
                      <a:pt x="115" y="231"/>
                    </a:lnTo>
                    <a:lnTo>
                      <a:pt x="116" y="231"/>
                    </a:lnTo>
                    <a:lnTo>
                      <a:pt x="119" y="231"/>
                    </a:lnTo>
                    <a:lnTo>
                      <a:pt x="120" y="231"/>
                    </a:lnTo>
                    <a:lnTo>
                      <a:pt x="121" y="231"/>
                    </a:lnTo>
                    <a:lnTo>
                      <a:pt x="123" y="231"/>
                    </a:lnTo>
                    <a:lnTo>
                      <a:pt x="125" y="232"/>
                    </a:lnTo>
                    <a:lnTo>
                      <a:pt x="127" y="232"/>
                    </a:lnTo>
                    <a:lnTo>
                      <a:pt x="128" y="232"/>
                    </a:lnTo>
                    <a:lnTo>
                      <a:pt x="130" y="231"/>
                    </a:lnTo>
                    <a:lnTo>
                      <a:pt x="131" y="231"/>
                    </a:lnTo>
                    <a:lnTo>
                      <a:pt x="133" y="231"/>
                    </a:lnTo>
                    <a:lnTo>
                      <a:pt x="135" y="231"/>
                    </a:lnTo>
                    <a:lnTo>
                      <a:pt x="136" y="231"/>
                    </a:lnTo>
                    <a:lnTo>
                      <a:pt x="138" y="231"/>
                    </a:lnTo>
                    <a:lnTo>
                      <a:pt x="139" y="231"/>
                    </a:lnTo>
                    <a:lnTo>
                      <a:pt x="141" y="231"/>
                    </a:lnTo>
                    <a:lnTo>
                      <a:pt x="143" y="230"/>
                    </a:lnTo>
                    <a:lnTo>
                      <a:pt x="144" y="230"/>
                    </a:lnTo>
                    <a:lnTo>
                      <a:pt x="145" y="230"/>
                    </a:lnTo>
                    <a:lnTo>
                      <a:pt x="148" y="230"/>
                    </a:lnTo>
                    <a:lnTo>
                      <a:pt x="149" y="228"/>
                    </a:lnTo>
                    <a:lnTo>
                      <a:pt x="150" y="228"/>
                    </a:lnTo>
                    <a:lnTo>
                      <a:pt x="156" y="249"/>
                    </a:lnTo>
                    <a:close/>
                    <a:moveTo>
                      <a:pt x="233" y="192"/>
                    </a:moveTo>
                    <a:lnTo>
                      <a:pt x="232" y="194"/>
                    </a:lnTo>
                    <a:lnTo>
                      <a:pt x="231" y="195"/>
                    </a:lnTo>
                    <a:lnTo>
                      <a:pt x="229" y="197"/>
                    </a:lnTo>
                    <a:lnTo>
                      <a:pt x="228" y="198"/>
                    </a:lnTo>
                    <a:lnTo>
                      <a:pt x="227" y="200"/>
                    </a:lnTo>
                    <a:lnTo>
                      <a:pt x="226" y="202"/>
                    </a:lnTo>
                    <a:lnTo>
                      <a:pt x="225" y="203"/>
                    </a:lnTo>
                    <a:lnTo>
                      <a:pt x="224" y="205"/>
                    </a:lnTo>
                    <a:lnTo>
                      <a:pt x="222" y="207"/>
                    </a:lnTo>
                    <a:lnTo>
                      <a:pt x="221" y="208"/>
                    </a:lnTo>
                    <a:lnTo>
                      <a:pt x="220" y="209"/>
                    </a:lnTo>
                    <a:lnTo>
                      <a:pt x="219" y="211"/>
                    </a:lnTo>
                    <a:lnTo>
                      <a:pt x="218" y="212"/>
                    </a:lnTo>
                    <a:lnTo>
                      <a:pt x="217" y="213"/>
                    </a:lnTo>
                    <a:lnTo>
                      <a:pt x="214" y="215"/>
                    </a:lnTo>
                    <a:lnTo>
                      <a:pt x="213" y="217"/>
                    </a:lnTo>
                    <a:lnTo>
                      <a:pt x="212" y="218"/>
                    </a:lnTo>
                    <a:lnTo>
                      <a:pt x="211" y="219"/>
                    </a:lnTo>
                    <a:lnTo>
                      <a:pt x="209" y="220"/>
                    </a:lnTo>
                    <a:lnTo>
                      <a:pt x="207" y="222"/>
                    </a:lnTo>
                    <a:lnTo>
                      <a:pt x="206" y="223"/>
                    </a:lnTo>
                    <a:lnTo>
                      <a:pt x="204" y="224"/>
                    </a:lnTo>
                    <a:lnTo>
                      <a:pt x="203" y="225"/>
                    </a:lnTo>
                    <a:lnTo>
                      <a:pt x="202" y="226"/>
                    </a:lnTo>
                    <a:lnTo>
                      <a:pt x="199" y="227"/>
                    </a:lnTo>
                    <a:lnTo>
                      <a:pt x="198" y="230"/>
                    </a:lnTo>
                    <a:lnTo>
                      <a:pt x="196" y="231"/>
                    </a:lnTo>
                    <a:lnTo>
                      <a:pt x="195" y="232"/>
                    </a:lnTo>
                    <a:lnTo>
                      <a:pt x="192" y="233"/>
                    </a:lnTo>
                    <a:lnTo>
                      <a:pt x="191" y="233"/>
                    </a:lnTo>
                    <a:lnTo>
                      <a:pt x="189" y="234"/>
                    </a:lnTo>
                    <a:lnTo>
                      <a:pt x="188" y="235"/>
                    </a:lnTo>
                    <a:lnTo>
                      <a:pt x="178" y="218"/>
                    </a:lnTo>
                    <a:lnTo>
                      <a:pt x="179" y="217"/>
                    </a:lnTo>
                    <a:lnTo>
                      <a:pt x="181" y="216"/>
                    </a:lnTo>
                    <a:lnTo>
                      <a:pt x="182" y="215"/>
                    </a:lnTo>
                    <a:lnTo>
                      <a:pt x="183" y="213"/>
                    </a:lnTo>
                    <a:lnTo>
                      <a:pt x="184" y="213"/>
                    </a:lnTo>
                    <a:lnTo>
                      <a:pt x="187" y="212"/>
                    </a:lnTo>
                    <a:lnTo>
                      <a:pt x="188" y="211"/>
                    </a:lnTo>
                    <a:lnTo>
                      <a:pt x="189" y="210"/>
                    </a:lnTo>
                    <a:lnTo>
                      <a:pt x="190" y="209"/>
                    </a:lnTo>
                    <a:lnTo>
                      <a:pt x="191" y="208"/>
                    </a:lnTo>
                    <a:lnTo>
                      <a:pt x="194" y="207"/>
                    </a:lnTo>
                    <a:lnTo>
                      <a:pt x="195" y="205"/>
                    </a:lnTo>
                    <a:lnTo>
                      <a:pt x="196" y="204"/>
                    </a:lnTo>
                    <a:lnTo>
                      <a:pt x="197" y="203"/>
                    </a:lnTo>
                    <a:lnTo>
                      <a:pt x="198" y="202"/>
                    </a:lnTo>
                    <a:lnTo>
                      <a:pt x="199" y="201"/>
                    </a:lnTo>
                    <a:lnTo>
                      <a:pt x="201" y="200"/>
                    </a:lnTo>
                    <a:lnTo>
                      <a:pt x="202" y="198"/>
                    </a:lnTo>
                    <a:lnTo>
                      <a:pt x="203" y="197"/>
                    </a:lnTo>
                    <a:lnTo>
                      <a:pt x="204" y="196"/>
                    </a:lnTo>
                    <a:lnTo>
                      <a:pt x="205" y="195"/>
                    </a:lnTo>
                    <a:lnTo>
                      <a:pt x="206" y="194"/>
                    </a:lnTo>
                    <a:lnTo>
                      <a:pt x="207" y="193"/>
                    </a:lnTo>
                    <a:lnTo>
                      <a:pt x="207" y="192"/>
                    </a:lnTo>
                    <a:lnTo>
                      <a:pt x="209" y="190"/>
                    </a:lnTo>
                    <a:lnTo>
                      <a:pt x="210" y="189"/>
                    </a:lnTo>
                    <a:lnTo>
                      <a:pt x="211" y="188"/>
                    </a:lnTo>
                    <a:lnTo>
                      <a:pt x="212" y="186"/>
                    </a:lnTo>
                    <a:lnTo>
                      <a:pt x="213" y="185"/>
                    </a:lnTo>
                    <a:lnTo>
                      <a:pt x="213" y="184"/>
                    </a:lnTo>
                    <a:lnTo>
                      <a:pt x="214" y="182"/>
                    </a:lnTo>
                    <a:lnTo>
                      <a:pt x="216" y="181"/>
                    </a:lnTo>
                    <a:lnTo>
                      <a:pt x="233" y="192"/>
                    </a:lnTo>
                    <a:close/>
                    <a:moveTo>
                      <a:pt x="248" y="97"/>
                    </a:moveTo>
                    <a:lnTo>
                      <a:pt x="248" y="98"/>
                    </a:lnTo>
                    <a:lnTo>
                      <a:pt x="249" y="101"/>
                    </a:lnTo>
                    <a:lnTo>
                      <a:pt x="249" y="103"/>
                    </a:lnTo>
                    <a:lnTo>
                      <a:pt x="249" y="105"/>
                    </a:lnTo>
                    <a:lnTo>
                      <a:pt x="250" y="106"/>
                    </a:lnTo>
                    <a:lnTo>
                      <a:pt x="250" y="109"/>
                    </a:lnTo>
                    <a:lnTo>
                      <a:pt x="250" y="111"/>
                    </a:lnTo>
                    <a:lnTo>
                      <a:pt x="250" y="112"/>
                    </a:lnTo>
                    <a:lnTo>
                      <a:pt x="251" y="114"/>
                    </a:lnTo>
                    <a:lnTo>
                      <a:pt x="251" y="117"/>
                    </a:lnTo>
                    <a:lnTo>
                      <a:pt x="251" y="118"/>
                    </a:lnTo>
                    <a:lnTo>
                      <a:pt x="251" y="120"/>
                    </a:lnTo>
                    <a:lnTo>
                      <a:pt x="251" y="123"/>
                    </a:lnTo>
                    <a:lnTo>
                      <a:pt x="251" y="124"/>
                    </a:lnTo>
                    <a:lnTo>
                      <a:pt x="251" y="126"/>
                    </a:lnTo>
                    <a:lnTo>
                      <a:pt x="251" y="128"/>
                    </a:lnTo>
                    <a:lnTo>
                      <a:pt x="251" y="131"/>
                    </a:lnTo>
                    <a:lnTo>
                      <a:pt x="251" y="132"/>
                    </a:lnTo>
                    <a:lnTo>
                      <a:pt x="251" y="134"/>
                    </a:lnTo>
                    <a:lnTo>
                      <a:pt x="251" y="136"/>
                    </a:lnTo>
                    <a:lnTo>
                      <a:pt x="251" y="137"/>
                    </a:lnTo>
                    <a:lnTo>
                      <a:pt x="250" y="140"/>
                    </a:lnTo>
                    <a:lnTo>
                      <a:pt x="250" y="142"/>
                    </a:lnTo>
                    <a:lnTo>
                      <a:pt x="250" y="144"/>
                    </a:lnTo>
                    <a:lnTo>
                      <a:pt x="250" y="146"/>
                    </a:lnTo>
                    <a:lnTo>
                      <a:pt x="249" y="148"/>
                    </a:lnTo>
                    <a:lnTo>
                      <a:pt x="249" y="150"/>
                    </a:lnTo>
                    <a:lnTo>
                      <a:pt x="249" y="152"/>
                    </a:lnTo>
                    <a:lnTo>
                      <a:pt x="248" y="154"/>
                    </a:lnTo>
                    <a:lnTo>
                      <a:pt x="248" y="156"/>
                    </a:lnTo>
                    <a:lnTo>
                      <a:pt x="248" y="158"/>
                    </a:lnTo>
                    <a:lnTo>
                      <a:pt x="247" y="160"/>
                    </a:lnTo>
                    <a:lnTo>
                      <a:pt x="227" y="155"/>
                    </a:lnTo>
                    <a:lnTo>
                      <a:pt x="227" y="152"/>
                    </a:lnTo>
                    <a:lnTo>
                      <a:pt x="227" y="151"/>
                    </a:lnTo>
                    <a:lnTo>
                      <a:pt x="228" y="149"/>
                    </a:lnTo>
                    <a:lnTo>
                      <a:pt x="228" y="148"/>
                    </a:lnTo>
                    <a:lnTo>
                      <a:pt x="228" y="146"/>
                    </a:lnTo>
                    <a:lnTo>
                      <a:pt x="229" y="144"/>
                    </a:lnTo>
                    <a:lnTo>
                      <a:pt x="229" y="142"/>
                    </a:lnTo>
                    <a:lnTo>
                      <a:pt x="229" y="141"/>
                    </a:lnTo>
                    <a:lnTo>
                      <a:pt x="229" y="139"/>
                    </a:lnTo>
                    <a:lnTo>
                      <a:pt x="229" y="137"/>
                    </a:lnTo>
                    <a:lnTo>
                      <a:pt x="231" y="136"/>
                    </a:lnTo>
                    <a:lnTo>
                      <a:pt x="231" y="134"/>
                    </a:lnTo>
                    <a:lnTo>
                      <a:pt x="231" y="133"/>
                    </a:lnTo>
                    <a:lnTo>
                      <a:pt x="231" y="131"/>
                    </a:lnTo>
                    <a:lnTo>
                      <a:pt x="231" y="129"/>
                    </a:lnTo>
                    <a:lnTo>
                      <a:pt x="231" y="127"/>
                    </a:lnTo>
                    <a:lnTo>
                      <a:pt x="231" y="126"/>
                    </a:lnTo>
                    <a:lnTo>
                      <a:pt x="231" y="124"/>
                    </a:lnTo>
                    <a:lnTo>
                      <a:pt x="231" y="123"/>
                    </a:lnTo>
                    <a:lnTo>
                      <a:pt x="231" y="121"/>
                    </a:lnTo>
                    <a:lnTo>
                      <a:pt x="231" y="119"/>
                    </a:lnTo>
                    <a:lnTo>
                      <a:pt x="231" y="118"/>
                    </a:lnTo>
                    <a:lnTo>
                      <a:pt x="231" y="116"/>
                    </a:lnTo>
                    <a:lnTo>
                      <a:pt x="231" y="114"/>
                    </a:lnTo>
                    <a:lnTo>
                      <a:pt x="229" y="113"/>
                    </a:lnTo>
                    <a:lnTo>
                      <a:pt x="229" y="111"/>
                    </a:lnTo>
                    <a:lnTo>
                      <a:pt x="229" y="110"/>
                    </a:lnTo>
                    <a:lnTo>
                      <a:pt x="229" y="108"/>
                    </a:lnTo>
                    <a:lnTo>
                      <a:pt x="229" y="106"/>
                    </a:lnTo>
                    <a:lnTo>
                      <a:pt x="228" y="105"/>
                    </a:lnTo>
                    <a:lnTo>
                      <a:pt x="228" y="103"/>
                    </a:lnTo>
                    <a:lnTo>
                      <a:pt x="228" y="102"/>
                    </a:lnTo>
                    <a:lnTo>
                      <a:pt x="248" y="97"/>
                    </a:lnTo>
                    <a:close/>
                    <a:moveTo>
                      <a:pt x="191" y="19"/>
                    </a:moveTo>
                    <a:lnTo>
                      <a:pt x="192" y="20"/>
                    </a:lnTo>
                    <a:lnTo>
                      <a:pt x="195" y="21"/>
                    </a:lnTo>
                    <a:lnTo>
                      <a:pt x="196" y="22"/>
                    </a:lnTo>
                    <a:lnTo>
                      <a:pt x="198" y="23"/>
                    </a:lnTo>
                    <a:lnTo>
                      <a:pt x="199" y="25"/>
                    </a:lnTo>
                    <a:lnTo>
                      <a:pt x="201" y="26"/>
                    </a:lnTo>
                    <a:lnTo>
                      <a:pt x="203" y="27"/>
                    </a:lnTo>
                    <a:lnTo>
                      <a:pt x="204" y="28"/>
                    </a:lnTo>
                    <a:lnTo>
                      <a:pt x="206" y="29"/>
                    </a:lnTo>
                    <a:lnTo>
                      <a:pt x="207" y="30"/>
                    </a:lnTo>
                    <a:lnTo>
                      <a:pt x="209" y="32"/>
                    </a:lnTo>
                    <a:lnTo>
                      <a:pt x="210" y="34"/>
                    </a:lnTo>
                    <a:lnTo>
                      <a:pt x="212" y="35"/>
                    </a:lnTo>
                    <a:lnTo>
                      <a:pt x="213" y="36"/>
                    </a:lnTo>
                    <a:lnTo>
                      <a:pt x="214" y="37"/>
                    </a:lnTo>
                    <a:lnTo>
                      <a:pt x="216" y="38"/>
                    </a:lnTo>
                    <a:lnTo>
                      <a:pt x="217" y="41"/>
                    </a:lnTo>
                    <a:lnTo>
                      <a:pt x="219" y="42"/>
                    </a:lnTo>
                    <a:lnTo>
                      <a:pt x="220" y="43"/>
                    </a:lnTo>
                    <a:lnTo>
                      <a:pt x="221" y="44"/>
                    </a:lnTo>
                    <a:lnTo>
                      <a:pt x="222" y="47"/>
                    </a:lnTo>
                    <a:lnTo>
                      <a:pt x="224" y="48"/>
                    </a:lnTo>
                    <a:lnTo>
                      <a:pt x="225" y="49"/>
                    </a:lnTo>
                    <a:lnTo>
                      <a:pt x="226" y="51"/>
                    </a:lnTo>
                    <a:lnTo>
                      <a:pt x="227" y="52"/>
                    </a:lnTo>
                    <a:lnTo>
                      <a:pt x="228" y="55"/>
                    </a:lnTo>
                    <a:lnTo>
                      <a:pt x="229" y="56"/>
                    </a:lnTo>
                    <a:lnTo>
                      <a:pt x="231" y="58"/>
                    </a:lnTo>
                    <a:lnTo>
                      <a:pt x="232" y="59"/>
                    </a:lnTo>
                    <a:lnTo>
                      <a:pt x="233" y="61"/>
                    </a:lnTo>
                    <a:lnTo>
                      <a:pt x="234" y="63"/>
                    </a:lnTo>
                    <a:lnTo>
                      <a:pt x="235" y="65"/>
                    </a:lnTo>
                    <a:lnTo>
                      <a:pt x="217" y="75"/>
                    </a:lnTo>
                    <a:lnTo>
                      <a:pt x="216" y="73"/>
                    </a:lnTo>
                    <a:lnTo>
                      <a:pt x="214" y="72"/>
                    </a:lnTo>
                    <a:lnTo>
                      <a:pt x="214" y="71"/>
                    </a:lnTo>
                    <a:lnTo>
                      <a:pt x="213" y="68"/>
                    </a:lnTo>
                    <a:lnTo>
                      <a:pt x="212" y="67"/>
                    </a:lnTo>
                    <a:lnTo>
                      <a:pt x="211" y="66"/>
                    </a:lnTo>
                    <a:lnTo>
                      <a:pt x="210" y="65"/>
                    </a:lnTo>
                    <a:lnTo>
                      <a:pt x="209" y="64"/>
                    </a:lnTo>
                    <a:lnTo>
                      <a:pt x="209" y="61"/>
                    </a:lnTo>
                    <a:lnTo>
                      <a:pt x="207" y="60"/>
                    </a:lnTo>
                    <a:lnTo>
                      <a:pt x="206" y="59"/>
                    </a:lnTo>
                    <a:lnTo>
                      <a:pt x="205" y="58"/>
                    </a:lnTo>
                    <a:lnTo>
                      <a:pt x="204" y="57"/>
                    </a:lnTo>
                    <a:lnTo>
                      <a:pt x="203" y="56"/>
                    </a:lnTo>
                    <a:lnTo>
                      <a:pt x="202" y="55"/>
                    </a:lnTo>
                    <a:lnTo>
                      <a:pt x="201" y="53"/>
                    </a:lnTo>
                    <a:lnTo>
                      <a:pt x="199" y="52"/>
                    </a:lnTo>
                    <a:lnTo>
                      <a:pt x="198" y="51"/>
                    </a:lnTo>
                    <a:lnTo>
                      <a:pt x="197" y="50"/>
                    </a:lnTo>
                    <a:lnTo>
                      <a:pt x="196" y="49"/>
                    </a:lnTo>
                    <a:lnTo>
                      <a:pt x="195" y="48"/>
                    </a:lnTo>
                    <a:lnTo>
                      <a:pt x="194" y="47"/>
                    </a:lnTo>
                    <a:lnTo>
                      <a:pt x="192" y="45"/>
                    </a:lnTo>
                    <a:lnTo>
                      <a:pt x="191" y="44"/>
                    </a:lnTo>
                    <a:lnTo>
                      <a:pt x="189" y="43"/>
                    </a:lnTo>
                    <a:lnTo>
                      <a:pt x="188" y="42"/>
                    </a:lnTo>
                    <a:lnTo>
                      <a:pt x="187" y="42"/>
                    </a:lnTo>
                    <a:lnTo>
                      <a:pt x="186" y="41"/>
                    </a:lnTo>
                    <a:lnTo>
                      <a:pt x="184" y="40"/>
                    </a:lnTo>
                    <a:lnTo>
                      <a:pt x="183" y="38"/>
                    </a:lnTo>
                    <a:lnTo>
                      <a:pt x="182" y="38"/>
                    </a:lnTo>
                    <a:lnTo>
                      <a:pt x="180" y="37"/>
                    </a:lnTo>
                    <a:lnTo>
                      <a:pt x="191" y="19"/>
                    </a:lnTo>
                    <a:close/>
                    <a:moveTo>
                      <a:pt x="96" y="4"/>
                    </a:moveTo>
                    <a:lnTo>
                      <a:pt x="98" y="4"/>
                    </a:lnTo>
                    <a:lnTo>
                      <a:pt x="100" y="4"/>
                    </a:lnTo>
                    <a:lnTo>
                      <a:pt x="101" y="3"/>
                    </a:lnTo>
                    <a:lnTo>
                      <a:pt x="104" y="3"/>
                    </a:lnTo>
                    <a:lnTo>
                      <a:pt x="106" y="3"/>
                    </a:lnTo>
                    <a:lnTo>
                      <a:pt x="108" y="2"/>
                    </a:lnTo>
                    <a:lnTo>
                      <a:pt x="110" y="2"/>
                    </a:lnTo>
                    <a:lnTo>
                      <a:pt x="112" y="2"/>
                    </a:lnTo>
                    <a:lnTo>
                      <a:pt x="114" y="2"/>
                    </a:lnTo>
                    <a:lnTo>
                      <a:pt x="115" y="2"/>
                    </a:lnTo>
                    <a:lnTo>
                      <a:pt x="118" y="0"/>
                    </a:lnTo>
                    <a:lnTo>
                      <a:pt x="120" y="0"/>
                    </a:lnTo>
                    <a:lnTo>
                      <a:pt x="122" y="0"/>
                    </a:lnTo>
                    <a:lnTo>
                      <a:pt x="123" y="0"/>
                    </a:lnTo>
                    <a:lnTo>
                      <a:pt x="126" y="0"/>
                    </a:lnTo>
                    <a:lnTo>
                      <a:pt x="128" y="0"/>
                    </a:lnTo>
                    <a:lnTo>
                      <a:pt x="129" y="0"/>
                    </a:lnTo>
                    <a:lnTo>
                      <a:pt x="131" y="0"/>
                    </a:lnTo>
                    <a:lnTo>
                      <a:pt x="134" y="0"/>
                    </a:lnTo>
                    <a:lnTo>
                      <a:pt x="135" y="2"/>
                    </a:lnTo>
                    <a:lnTo>
                      <a:pt x="137" y="2"/>
                    </a:lnTo>
                    <a:lnTo>
                      <a:pt x="139" y="2"/>
                    </a:lnTo>
                    <a:lnTo>
                      <a:pt x="142" y="2"/>
                    </a:lnTo>
                    <a:lnTo>
                      <a:pt x="143" y="2"/>
                    </a:lnTo>
                    <a:lnTo>
                      <a:pt x="145" y="3"/>
                    </a:lnTo>
                    <a:lnTo>
                      <a:pt x="148" y="3"/>
                    </a:lnTo>
                    <a:lnTo>
                      <a:pt x="150" y="3"/>
                    </a:lnTo>
                    <a:lnTo>
                      <a:pt x="151" y="4"/>
                    </a:lnTo>
                    <a:lnTo>
                      <a:pt x="153" y="4"/>
                    </a:lnTo>
                    <a:lnTo>
                      <a:pt x="156" y="4"/>
                    </a:lnTo>
                    <a:lnTo>
                      <a:pt x="158" y="5"/>
                    </a:lnTo>
                    <a:lnTo>
                      <a:pt x="159" y="5"/>
                    </a:lnTo>
                    <a:lnTo>
                      <a:pt x="153" y="26"/>
                    </a:lnTo>
                    <a:lnTo>
                      <a:pt x="152" y="25"/>
                    </a:lnTo>
                    <a:lnTo>
                      <a:pt x="150" y="25"/>
                    </a:lnTo>
                    <a:lnTo>
                      <a:pt x="149" y="25"/>
                    </a:lnTo>
                    <a:lnTo>
                      <a:pt x="148" y="23"/>
                    </a:lnTo>
                    <a:lnTo>
                      <a:pt x="145" y="23"/>
                    </a:lnTo>
                    <a:lnTo>
                      <a:pt x="144" y="23"/>
                    </a:lnTo>
                    <a:lnTo>
                      <a:pt x="142" y="22"/>
                    </a:lnTo>
                    <a:lnTo>
                      <a:pt x="141" y="22"/>
                    </a:lnTo>
                    <a:lnTo>
                      <a:pt x="138" y="22"/>
                    </a:lnTo>
                    <a:lnTo>
                      <a:pt x="137" y="22"/>
                    </a:lnTo>
                    <a:lnTo>
                      <a:pt x="135" y="22"/>
                    </a:lnTo>
                    <a:lnTo>
                      <a:pt x="134" y="22"/>
                    </a:lnTo>
                    <a:lnTo>
                      <a:pt x="131" y="21"/>
                    </a:lnTo>
                    <a:lnTo>
                      <a:pt x="130" y="21"/>
                    </a:lnTo>
                    <a:lnTo>
                      <a:pt x="129" y="21"/>
                    </a:lnTo>
                    <a:lnTo>
                      <a:pt x="127" y="21"/>
                    </a:lnTo>
                    <a:lnTo>
                      <a:pt x="126" y="21"/>
                    </a:lnTo>
                    <a:lnTo>
                      <a:pt x="123" y="21"/>
                    </a:lnTo>
                    <a:lnTo>
                      <a:pt x="122" y="21"/>
                    </a:lnTo>
                    <a:lnTo>
                      <a:pt x="120" y="21"/>
                    </a:lnTo>
                    <a:lnTo>
                      <a:pt x="119" y="21"/>
                    </a:lnTo>
                    <a:lnTo>
                      <a:pt x="118" y="22"/>
                    </a:lnTo>
                    <a:lnTo>
                      <a:pt x="115" y="22"/>
                    </a:lnTo>
                    <a:lnTo>
                      <a:pt x="114" y="22"/>
                    </a:lnTo>
                    <a:lnTo>
                      <a:pt x="112" y="22"/>
                    </a:lnTo>
                    <a:lnTo>
                      <a:pt x="111" y="22"/>
                    </a:lnTo>
                    <a:lnTo>
                      <a:pt x="110" y="22"/>
                    </a:lnTo>
                    <a:lnTo>
                      <a:pt x="107" y="23"/>
                    </a:lnTo>
                    <a:lnTo>
                      <a:pt x="106" y="23"/>
                    </a:lnTo>
                    <a:lnTo>
                      <a:pt x="104" y="23"/>
                    </a:lnTo>
                    <a:lnTo>
                      <a:pt x="103" y="25"/>
                    </a:lnTo>
                    <a:lnTo>
                      <a:pt x="101" y="25"/>
                    </a:lnTo>
                    <a:lnTo>
                      <a:pt x="96" y="4"/>
                    </a:lnTo>
                    <a:close/>
                    <a:moveTo>
                      <a:pt x="19" y="61"/>
                    </a:moveTo>
                    <a:lnTo>
                      <a:pt x="20" y="59"/>
                    </a:lnTo>
                    <a:lnTo>
                      <a:pt x="21" y="58"/>
                    </a:lnTo>
                    <a:lnTo>
                      <a:pt x="22" y="56"/>
                    </a:lnTo>
                    <a:lnTo>
                      <a:pt x="23" y="55"/>
                    </a:lnTo>
                    <a:lnTo>
                      <a:pt x="24" y="52"/>
                    </a:lnTo>
                    <a:lnTo>
                      <a:pt x="25" y="51"/>
                    </a:lnTo>
                    <a:lnTo>
                      <a:pt x="27" y="50"/>
                    </a:lnTo>
                    <a:lnTo>
                      <a:pt x="28" y="48"/>
                    </a:lnTo>
                    <a:lnTo>
                      <a:pt x="29" y="47"/>
                    </a:lnTo>
                    <a:lnTo>
                      <a:pt x="30" y="45"/>
                    </a:lnTo>
                    <a:lnTo>
                      <a:pt x="31" y="43"/>
                    </a:lnTo>
                    <a:lnTo>
                      <a:pt x="32" y="42"/>
                    </a:lnTo>
                    <a:lnTo>
                      <a:pt x="33" y="41"/>
                    </a:lnTo>
                    <a:lnTo>
                      <a:pt x="36" y="40"/>
                    </a:lnTo>
                    <a:lnTo>
                      <a:pt x="37" y="37"/>
                    </a:lnTo>
                    <a:lnTo>
                      <a:pt x="38" y="36"/>
                    </a:lnTo>
                    <a:lnTo>
                      <a:pt x="39" y="35"/>
                    </a:lnTo>
                    <a:lnTo>
                      <a:pt x="40" y="34"/>
                    </a:lnTo>
                    <a:lnTo>
                      <a:pt x="43" y="33"/>
                    </a:lnTo>
                    <a:lnTo>
                      <a:pt x="44" y="32"/>
                    </a:lnTo>
                    <a:lnTo>
                      <a:pt x="45" y="30"/>
                    </a:lnTo>
                    <a:lnTo>
                      <a:pt x="47" y="29"/>
                    </a:lnTo>
                    <a:lnTo>
                      <a:pt x="48" y="27"/>
                    </a:lnTo>
                    <a:lnTo>
                      <a:pt x="50" y="26"/>
                    </a:lnTo>
                    <a:lnTo>
                      <a:pt x="52" y="25"/>
                    </a:lnTo>
                    <a:lnTo>
                      <a:pt x="53" y="23"/>
                    </a:lnTo>
                    <a:lnTo>
                      <a:pt x="55" y="22"/>
                    </a:lnTo>
                    <a:lnTo>
                      <a:pt x="57" y="21"/>
                    </a:lnTo>
                    <a:lnTo>
                      <a:pt x="59" y="20"/>
                    </a:lnTo>
                    <a:lnTo>
                      <a:pt x="60" y="19"/>
                    </a:lnTo>
                    <a:lnTo>
                      <a:pt x="62" y="18"/>
                    </a:lnTo>
                    <a:lnTo>
                      <a:pt x="63" y="17"/>
                    </a:lnTo>
                    <a:lnTo>
                      <a:pt x="74" y="35"/>
                    </a:lnTo>
                    <a:lnTo>
                      <a:pt x="73" y="36"/>
                    </a:lnTo>
                    <a:lnTo>
                      <a:pt x="70" y="37"/>
                    </a:lnTo>
                    <a:lnTo>
                      <a:pt x="69" y="38"/>
                    </a:lnTo>
                    <a:lnTo>
                      <a:pt x="68" y="38"/>
                    </a:lnTo>
                    <a:lnTo>
                      <a:pt x="67" y="40"/>
                    </a:lnTo>
                    <a:lnTo>
                      <a:pt x="65" y="41"/>
                    </a:lnTo>
                    <a:lnTo>
                      <a:pt x="63" y="42"/>
                    </a:lnTo>
                    <a:lnTo>
                      <a:pt x="62" y="43"/>
                    </a:lnTo>
                    <a:lnTo>
                      <a:pt x="61" y="44"/>
                    </a:lnTo>
                    <a:lnTo>
                      <a:pt x="60" y="45"/>
                    </a:lnTo>
                    <a:lnTo>
                      <a:pt x="59" y="47"/>
                    </a:lnTo>
                    <a:lnTo>
                      <a:pt x="57" y="48"/>
                    </a:lnTo>
                    <a:lnTo>
                      <a:pt x="55" y="48"/>
                    </a:lnTo>
                    <a:lnTo>
                      <a:pt x="54" y="49"/>
                    </a:lnTo>
                    <a:lnTo>
                      <a:pt x="53" y="50"/>
                    </a:lnTo>
                    <a:lnTo>
                      <a:pt x="52" y="51"/>
                    </a:lnTo>
                    <a:lnTo>
                      <a:pt x="51" y="52"/>
                    </a:lnTo>
                    <a:lnTo>
                      <a:pt x="50" y="53"/>
                    </a:lnTo>
                    <a:lnTo>
                      <a:pt x="48" y="55"/>
                    </a:lnTo>
                    <a:lnTo>
                      <a:pt x="47" y="57"/>
                    </a:lnTo>
                    <a:lnTo>
                      <a:pt x="46" y="58"/>
                    </a:lnTo>
                    <a:lnTo>
                      <a:pt x="45" y="59"/>
                    </a:lnTo>
                    <a:lnTo>
                      <a:pt x="44" y="60"/>
                    </a:lnTo>
                    <a:lnTo>
                      <a:pt x="44" y="61"/>
                    </a:lnTo>
                    <a:lnTo>
                      <a:pt x="43" y="63"/>
                    </a:lnTo>
                    <a:lnTo>
                      <a:pt x="42" y="64"/>
                    </a:lnTo>
                    <a:lnTo>
                      <a:pt x="40" y="65"/>
                    </a:lnTo>
                    <a:lnTo>
                      <a:pt x="39" y="66"/>
                    </a:lnTo>
                    <a:lnTo>
                      <a:pt x="38" y="68"/>
                    </a:lnTo>
                    <a:lnTo>
                      <a:pt x="38" y="70"/>
                    </a:lnTo>
                    <a:lnTo>
                      <a:pt x="37" y="71"/>
                    </a:lnTo>
                    <a:lnTo>
                      <a:pt x="36" y="72"/>
                    </a:lnTo>
                    <a:lnTo>
                      <a:pt x="19" y="61"/>
                    </a:lnTo>
                    <a:close/>
                  </a:path>
                </a:pathLst>
              </a:custGeom>
              <a:solidFill>
                <a:srgbClr val="BFBFBF"/>
              </a:solidFill>
              <a:ln w="9525">
                <a:noFill/>
                <a:round/>
                <a:headEnd/>
                <a:tailEnd/>
              </a:ln>
            </p:spPr>
            <p:txBody>
              <a:bodyPr/>
              <a:lstStyle/>
              <a:p>
                <a:endParaRPr lang="en-GB"/>
              </a:p>
            </p:txBody>
          </p:sp>
          <p:sp>
            <p:nvSpPr>
              <p:cNvPr id="700" name="Freeform 613"/>
              <p:cNvSpPr>
                <a:spLocks/>
              </p:cNvSpPr>
              <p:nvPr/>
            </p:nvSpPr>
            <p:spPr bwMode="auto">
              <a:xfrm>
                <a:off x="4034" y="2196"/>
                <a:ext cx="5" cy="34"/>
              </a:xfrm>
              <a:custGeom>
                <a:avLst/>
                <a:gdLst>
                  <a:gd name="T0" fmla="*/ 1 w 9"/>
                  <a:gd name="T1" fmla="*/ 1 h 67"/>
                  <a:gd name="T2" fmla="*/ 1 w 9"/>
                  <a:gd name="T3" fmla="*/ 2 h 67"/>
                  <a:gd name="T4" fmla="*/ 1 w 9"/>
                  <a:gd name="T5" fmla="*/ 3 h 67"/>
                  <a:gd name="T6" fmla="*/ 1 w 9"/>
                  <a:gd name="T7" fmla="*/ 4 h 67"/>
                  <a:gd name="T8" fmla="*/ 1 w 9"/>
                  <a:gd name="T9" fmla="*/ 5 h 67"/>
                  <a:gd name="T10" fmla="*/ 1 w 9"/>
                  <a:gd name="T11" fmla="*/ 6 h 67"/>
                  <a:gd name="T12" fmla="*/ 0 w 9"/>
                  <a:gd name="T13" fmla="*/ 7 h 67"/>
                  <a:gd name="T14" fmla="*/ 0 w 9"/>
                  <a:gd name="T15" fmla="*/ 8 h 67"/>
                  <a:gd name="T16" fmla="*/ 0 w 9"/>
                  <a:gd name="T17" fmla="*/ 9 h 67"/>
                  <a:gd name="T18" fmla="*/ 0 w 9"/>
                  <a:gd name="T19" fmla="*/ 10 h 67"/>
                  <a:gd name="T20" fmla="*/ 0 w 9"/>
                  <a:gd name="T21" fmla="*/ 11 h 67"/>
                  <a:gd name="T22" fmla="*/ 0 w 9"/>
                  <a:gd name="T23" fmla="*/ 12 h 67"/>
                  <a:gd name="T24" fmla="*/ 0 w 9"/>
                  <a:gd name="T25" fmla="*/ 13 h 67"/>
                  <a:gd name="T26" fmla="*/ 1 w 9"/>
                  <a:gd name="T27" fmla="*/ 14 h 67"/>
                  <a:gd name="T28" fmla="*/ 1 w 9"/>
                  <a:gd name="T29" fmla="*/ 15 h 67"/>
                  <a:gd name="T30" fmla="*/ 1 w 9"/>
                  <a:gd name="T31" fmla="*/ 16 h 67"/>
                  <a:gd name="T32" fmla="*/ 1 w 9"/>
                  <a:gd name="T33" fmla="*/ 17 h 67"/>
                  <a:gd name="T34" fmla="*/ 2 w 9"/>
                  <a:gd name="T35" fmla="*/ 16 h 67"/>
                  <a:gd name="T36" fmla="*/ 2 w 9"/>
                  <a:gd name="T37" fmla="*/ 15 h 67"/>
                  <a:gd name="T38" fmla="*/ 2 w 9"/>
                  <a:gd name="T39" fmla="*/ 14 h 67"/>
                  <a:gd name="T40" fmla="*/ 2 w 9"/>
                  <a:gd name="T41" fmla="*/ 13 h 67"/>
                  <a:gd name="T42" fmla="*/ 1 w 9"/>
                  <a:gd name="T43" fmla="*/ 13 h 67"/>
                  <a:gd name="T44" fmla="*/ 1 w 9"/>
                  <a:gd name="T45" fmla="*/ 11 h 67"/>
                  <a:gd name="T46" fmla="*/ 1 w 9"/>
                  <a:gd name="T47" fmla="*/ 11 h 67"/>
                  <a:gd name="T48" fmla="*/ 1 w 9"/>
                  <a:gd name="T49" fmla="*/ 10 h 67"/>
                  <a:gd name="T50" fmla="*/ 1 w 9"/>
                  <a:gd name="T51" fmla="*/ 9 h 67"/>
                  <a:gd name="T52" fmla="*/ 1 w 9"/>
                  <a:gd name="T53" fmla="*/ 8 h 67"/>
                  <a:gd name="T54" fmla="*/ 2 w 9"/>
                  <a:gd name="T55" fmla="*/ 7 h 67"/>
                  <a:gd name="T56" fmla="*/ 2 w 9"/>
                  <a:gd name="T57" fmla="*/ 6 h 67"/>
                  <a:gd name="T58" fmla="*/ 2 w 9"/>
                  <a:gd name="T59" fmla="*/ 5 h 67"/>
                  <a:gd name="T60" fmla="*/ 2 w 9"/>
                  <a:gd name="T61" fmla="*/ 4 h 67"/>
                  <a:gd name="T62" fmla="*/ 2 w 9"/>
                  <a:gd name="T63" fmla="*/ 3 h 67"/>
                  <a:gd name="T64" fmla="*/ 3 w 9"/>
                  <a:gd name="T65" fmla="*/ 2 h 67"/>
                  <a:gd name="T66" fmla="*/ 2 w 9"/>
                  <a:gd name="T67" fmla="*/ 2 h 67"/>
                  <a:gd name="T68" fmla="*/ 3 w 9"/>
                  <a:gd name="T69" fmla="*/ 1 h 67"/>
                  <a:gd name="T70" fmla="*/ 2 w 9"/>
                  <a:gd name="T71" fmla="*/ 1 h 67"/>
                  <a:gd name="T72" fmla="*/ 2 w 9"/>
                  <a:gd name="T73" fmla="*/ 0 h 67"/>
                  <a:gd name="T74" fmla="*/ 1 w 9"/>
                  <a:gd name="T75" fmla="*/ 1 h 67"/>
                  <a:gd name="T76" fmla="*/ 2 w 9"/>
                  <a:gd name="T77" fmla="*/ 0 h 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
                  <a:gd name="T118" fmla="*/ 0 h 67"/>
                  <a:gd name="T119" fmla="*/ 9 w 9"/>
                  <a:gd name="T120" fmla="*/ 67 h 6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 h="67">
                    <a:moveTo>
                      <a:pt x="8" y="0"/>
                    </a:moveTo>
                    <a:lnTo>
                      <a:pt x="4" y="3"/>
                    </a:lnTo>
                    <a:lnTo>
                      <a:pt x="3" y="4"/>
                    </a:lnTo>
                    <a:lnTo>
                      <a:pt x="3" y="6"/>
                    </a:lnTo>
                    <a:lnTo>
                      <a:pt x="3" y="8"/>
                    </a:lnTo>
                    <a:lnTo>
                      <a:pt x="2" y="11"/>
                    </a:lnTo>
                    <a:lnTo>
                      <a:pt x="2" y="13"/>
                    </a:lnTo>
                    <a:lnTo>
                      <a:pt x="2" y="14"/>
                    </a:lnTo>
                    <a:lnTo>
                      <a:pt x="1" y="16"/>
                    </a:lnTo>
                    <a:lnTo>
                      <a:pt x="1" y="19"/>
                    </a:lnTo>
                    <a:lnTo>
                      <a:pt x="1" y="21"/>
                    </a:lnTo>
                    <a:lnTo>
                      <a:pt x="1" y="22"/>
                    </a:lnTo>
                    <a:lnTo>
                      <a:pt x="0" y="24"/>
                    </a:lnTo>
                    <a:lnTo>
                      <a:pt x="0" y="27"/>
                    </a:lnTo>
                    <a:lnTo>
                      <a:pt x="0" y="29"/>
                    </a:lnTo>
                    <a:lnTo>
                      <a:pt x="0" y="30"/>
                    </a:lnTo>
                    <a:lnTo>
                      <a:pt x="0" y="33"/>
                    </a:lnTo>
                    <a:lnTo>
                      <a:pt x="0" y="35"/>
                    </a:lnTo>
                    <a:lnTo>
                      <a:pt x="0" y="37"/>
                    </a:lnTo>
                    <a:lnTo>
                      <a:pt x="0" y="38"/>
                    </a:lnTo>
                    <a:lnTo>
                      <a:pt x="0" y="41"/>
                    </a:lnTo>
                    <a:lnTo>
                      <a:pt x="0" y="43"/>
                    </a:lnTo>
                    <a:lnTo>
                      <a:pt x="0" y="45"/>
                    </a:lnTo>
                    <a:lnTo>
                      <a:pt x="0" y="46"/>
                    </a:lnTo>
                    <a:lnTo>
                      <a:pt x="0" y="49"/>
                    </a:lnTo>
                    <a:lnTo>
                      <a:pt x="0" y="51"/>
                    </a:lnTo>
                    <a:lnTo>
                      <a:pt x="1" y="52"/>
                    </a:lnTo>
                    <a:lnTo>
                      <a:pt x="1" y="54"/>
                    </a:lnTo>
                    <a:lnTo>
                      <a:pt x="1" y="57"/>
                    </a:lnTo>
                    <a:lnTo>
                      <a:pt x="1" y="59"/>
                    </a:lnTo>
                    <a:lnTo>
                      <a:pt x="2" y="60"/>
                    </a:lnTo>
                    <a:lnTo>
                      <a:pt x="2" y="62"/>
                    </a:lnTo>
                    <a:lnTo>
                      <a:pt x="3" y="65"/>
                    </a:lnTo>
                    <a:lnTo>
                      <a:pt x="3" y="67"/>
                    </a:lnTo>
                    <a:lnTo>
                      <a:pt x="8" y="66"/>
                    </a:lnTo>
                    <a:lnTo>
                      <a:pt x="8" y="64"/>
                    </a:lnTo>
                    <a:lnTo>
                      <a:pt x="7" y="61"/>
                    </a:lnTo>
                    <a:lnTo>
                      <a:pt x="7" y="60"/>
                    </a:lnTo>
                    <a:lnTo>
                      <a:pt x="7" y="58"/>
                    </a:lnTo>
                    <a:lnTo>
                      <a:pt x="6" y="56"/>
                    </a:lnTo>
                    <a:lnTo>
                      <a:pt x="6" y="54"/>
                    </a:lnTo>
                    <a:lnTo>
                      <a:pt x="6" y="52"/>
                    </a:lnTo>
                    <a:lnTo>
                      <a:pt x="6" y="50"/>
                    </a:lnTo>
                    <a:lnTo>
                      <a:pt x="4" y="49"/>
                    </a:lnTo>
                    <a:lnTo>
                      <a:pt x="4" y="46"/>
                    </a:lnTo>
                    <a:lnTo>
                      <a:pt x="4" y="44"/>
                    </a:lnTo>
                    <a:lnTo>
                      <a:pt x="4" y="43"/>
                    </a:lnTo>
                    <a:lnTo>
                      <a:pt x="4" y="41"/>
                    </a:lnTo>
                    <a:lnTo>
                      <a:pt x="4" y="38"/>
                    </a:lnTo>
                    <a:lnTo>
                      <a:pt x="4" y="37"/>
                    </a:lnTo>
                    <a:lnTo>
                      <a:pt x="4" y="35"/>
                    </a:lnTo>
                    <a:lnTo>
                      <a:pt x="4" y="33"/>
                    </a:lnTo>
                    <a:lnTo>
                      <a:pt x="4" y="31"/>
                    </a:lnTo>
                    <a:lnTo>
                      <a:pt x="4" y="29"/>
                    </a:lnTo>
                    <a:lnTo>
                      <a:pt x="4" y="27"/>
                    </a:lnTo>
                    <a:lnTo>
                      <a:pt x="6" y="26"/>
                    </a:lnTo>
                    <a:lnTo>
                      <a:pt x="6" y="23"/>
                    </a:lnTo>
                    <a:lnTo>
                      <a:pt x="6" y="21"/>
                    </a:lnTo>
                    <a:lnTo>
                      <a:pt x="6" y="20"/>
                    </a:lnTo>
                    <a:lnTo>
                      <a:pt x="6" y="18"/>
                    </a:lnTo>
                    <a:lnTo>
                      <a:pt x="7" y="15"/>
                    </a:lnTo>
                    <a:lnTo>
                      <a:pt x="7" y="13"/>
                    </a:lnTo>
                    <a:lnTo>
                      <a:pt x="7" y="12"/>
                    </a:lnTo>
                    <a:lnTo>
                      <a:pt x="8" y="9"/>
                    </a:lnTo>
                    <a:lnTo>
                      <a:pt x="8" y="7"/>
                    </a:lnTo>
                    <a:lnTo>
                      <a:pt x="9" y="5"/>
                    </a:lnTo>
                    <a:lnTo>
                      <a:pt x="9" y="4"/>
                    </a:lnTo>
                    <a:lnTo>
                      <a:pt x="6" y="5"/>
                    </a:lnTo>
                    <a:lnTo>
                      <a:pt x="9" y="4"/>
                    </a:lnTo>
                    <a:lnTo>
                      <a:pt x="9" y="3"/>
                    </a:lnTo>
                    <a:lnTo>
                      <a:pt x="9" y="1"/>
                    </a:lnTo>
                    <a:lnTo>
                      <a:pt x="8" y="1"/>
                    </a:lnTo>
                    <a:lnTo>
                      <a:pt x="8" y="0"/>
                    </a:lnTo>
                    <a:lnTo>
                      <a:pt x="7" y="0"/>
                    </a:lnTo>
                    <a:lnTo>
                      <a:pt x="6" y="0"/>
                    </a:lnTo>
                    <a:lnTo>
                      <a:pt x="4" y="1"/>
                    </a:lnTo>
                    <a:lnTo>
                      <a:pt x="4" y="3"/>
                    </a:lnTo>
                    <a:lnTo>
                      <a:pt x="8" y="0"/>
                    </a:lnTo>
                    <a:close/>
                  </a:path>
                </a:pathLst>
              </a:custGeom>
              <a:solidFill>
                <a:srgbClr val="000000"/>
              </a:solidFill>
              <a:ln w="9525">
                <a:noFill/>
                <a:round/>
                <a:headEnd/>
                <a:tailEnd/>
              </a:ln>
            </p:spPr>
            <p:txBody>
              <a:bodyPr/>
              <a:lstStyle/>
              <a:p>
                <a:endParaRPr lang="en-GB"/>
              </a:p>
            </p:txBody>
          </p:sp>
          <p:sp>
            <p:nvSpPr>
              <p:cNvPr id="701" name="Freeform 614"/>
              <p:cNvSpPr>
                <a:spLocks/>
              </p:cNvSpPr>
              <p:nvPr/>
            </p:nvSpPr>
            <p:spPr bwMode="auto">
              <a:xfrm>
                <a:off x="4037" y="2196"/>
                <a:ext cx="12" cy="5"/>
              </a:xfrm>
              <a:custGeom>
                <a:avLst/>
                <a:gdLst>
                  <a:gd name="T0" fmla="*/ 6 w 23"/>
                  <a:gd name="T1" fmla="*/ 2 h 11"/>
                  <a:gd name="T2" fmla="*/ 6 w 23"/>
                  <a:gd name="T3" fmla="*/ 1 h 11"/>
                  <a:gd name="T4" fmla="*/ 1 w 23"/>
                  <a:gd name="T5" fmla="*/ 0 h 11"/>
                  <a:gd name="T6" fmla="*/ 0 w 23"/>
                  <a:gd name="T7" fmla="*/ 1 h 11"/>
                  <a:gd name="T8" fmla="*/ 5 w 23"/>
                  <a:gd name="T9" fmla="*/ 2 h 11"/>
                  <a:gd name="T10" fmla="*/ 5 w 23"/>
                  <a:gd name="T11" fmla="*/ 2 h 11"/>
                  <a:gd name="T12" fmla="*/ 5 w 23"/>
                  <a:gd name="T13" fmla="*/ 2 h 11"/>
                  <a:gd name="T14" fmla="*/ 6 w 23"/>
                  <a:gd name="T15" fmla="*/ 2 h 11"/>
                  <a:gd name="T16" fmla="*/ 6 w 23"/>
                  <a:gd name="T17" fmla="*/ 2 h 11"/>
                  <a:gd name="T18" fmla="*/ 6 w 23"/>
                  <a:gd name="T19" fmla="*/ 2 h 11"/>
                  <a:gd name="T20" fmla="*/ 6 w 23"/>
                  <a:gd name="T21" fmla="*/ 2 h 11"/>
                  <a:gd name="T22" fmla="*/ 6 w 23"/>
                  <a:gd name="T23" fmla="*/ 1 h 11"/>
                  <a:gd name="T24" fmla="*/ 6 w 23"/>
                  <a:gd name="T25" fmla="*/ 1 h 11"/>
                  <a:gd name="T26" fmla="*/ 6 w 23"/>
                  <a:gd name="T27" fmla="*/ 2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1"/>
                  <a:gd name="T44" fmla="*/ 23 w 23"/>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1">
                    <a:moveTo>
                      <a:pt x="23" y="9"/>
                    </a:moveTo>
                    <a:lnTo>
                      <a:pt x="21" y="6"/>
                    </a:lnTo>
                    <a:lnTo>
                      <a:pt x="2" y="0"/>
                    </a:lnTo>
                    <a:lnTo>
                      <a:pt x="0" y="5"/>
                    </a:lnTo>
                    <a:lnTo>
                      <a:pt x="20" y="11"/>
                    </a:lnTo>
                    <a:lnTo>
                      <a:pt x="18" y="8"/>
                    </a:lnTo>
                    <a:lnTo>
                      <a:pt x="20" y="11"/>
                    </a:lnTo>
                    <a:lnTo>
                      <a:pt x="21" y="11"/>
                    </a:lnTo>
                    <a:lnTo>
                      <a:pt x="23" y="11"/>
                    </a:lnTo>
                    <a:lnTo>
                      <a:pt x="23" y="9"/>
                    </a:lnTo>
                    <a:lnTo>
                      <a:pt x="23" y="8"/>
                    </a:lnTo>
                    <a:lnTo>
                      <a:pt x="23" y="7"/>
                    </a:lnTo>
                    <a:lnTo>
                      <a:pt x="21" y="6"/>
                    </a:lnTo>
                    <a:lnTo>
                      <a:pt x="23" y="9"/>
                    </a:lnTo>
                    <a:close/>
                  </a:path>
                </a:pathLst>
              </a:custGeom>
              <a:solidFill>
                <a:srgbClr val="000000"/>
              </a:solidFill>
              <a:ln w="9525">
                <a:noFill/>
                <a:round/>
                <a:headEnd/>
                <a:tailEnd/>
              </a:ln>
            </p:spPr>
            <p:txBody>
              <a:bodyPr/>
              <a:lstStyle/>
              <a:p>
                <a:endParaRPr lang="en-GB"/>
              </a:p>
            </p:txBody>
          </p:sp>
          <p:sp>
            <p:nvSpPr>
              <p:cNvPr id="702" name="Freeform 615"/>
              <p:cNvSpPr>
                <a:spLocks/>
              </p:cNvSpPr>
              <p:nvPr/>
            </p:nvSpPr>
            <p:spPr bwMode="auto">
              <a:xfrm>
                <a:off x="4045" y="2200"/>
                <a:ext cx="4" cy="28"/>
              </a:xfrm>
              <a:custGeom>
                <a:avLst/>
                <a:gdLst>
                  <a:gd name="T0" fmla="*/ 2 w 8"/>
                  <a:gd name="T1" fmla="*/ 13 h 56"/>
                  <a:gd name="T2" fmla="*/ 1 w 8"/>
                  <a:gd name="T3" fmla="*/ 13 h 56"/>
                  <a:gd name="T4" fmla="*/ 1 w 8"/>
                  <a:gd name="T5" fmla="*/ 12 h 56"/>
                  <a:gd name="T6" fmla="*/ 1 w 8"/>
                  <a:gd name="T7" fmla="*/ 11 h 56"/>
                  <a:gd name="T8" fmla="*/ 1 w 8"/>
                  <a:gd name="T9" fmla="*/ 11 h 56"/>
                  <a:gd name="T10" fmla="*/ 1 w 8"/>
                  <a:gd name="T11" fmla="*/ 10 h 56"/>
                  <a:gd name="T12" fmla="*/ 1 w 8"/>
                  <a:gd name="T13" fmla="*/ 9 h 56"/>
                  <a:gd name="T14" fmla="*/ 1 w 8"/>
                  <a:gd name="T15" fmla="*/ 7 h 56"/>
                  <a:gd name="T16" fmla="*/ 1 w 8"/>
                  <a:gd name="T17" fmla="*/ 7 h 56"/>
                  <a:gd name="T18" fmla="*/ 1 w 8"/>
                  <a:gd name="T19" fmla="*/ 7 h 56"/>
                  <a:gd name="T20" fmla="*/ 1 w 8"/>
                  <a:gd name="T21" fmla="*/ 6 h 56"/>
                  <a:gd name="T22" fmla="*/ 1 w 8"/>
                  <a:gd name="T23" fmla="*/ 5 h 56"/>
                  <a:gd name="T24" fmla="*/ 1 w 8"/>
                  <a:gd name="T25" fmla="*/ 4 h 56"/>
                  <a:gd name="T26" fmla="*/ 1 w 8"/>
                  <a:gd name="T27" fmla="*/ 3 h 56"/>
                  <a:gd name="T28" fmla="*/ 1 w 8"/>
                  <a:gd name="T29" fmla="*/ 2 h 56"/>
                  <a:gd name="T30" fmla="*/ 2 w 8"/>
                  <a:gd name="T31" fmla="*/ 2 h 56"/>
                  <a:gd name="T32" fmla="*/ 2 w 8"/>
                  <a:gd name="T33" fmla="*/ 1 h 56"/>
                  <a:gd name="T34" fmla="*/ 1 w 8"/>
                  <a:gd name="T35" fmla="*/ 1 h 56"/>
                  <a:gd name="T36" fmla="*/ 1 w 8"/>
                  <a:gd name="T37" fmla="*/ 2 h 56"/>
                  <a:gd name="T38" fmla="*/ 1 w 8"/>
                  <a:gd name="T39" fmla="*/ 2 h 56"/>
                  <a:gd name="T40" fmla="*/ 1 w 8"/>
                  <a:gd name="T41" fmla="*/ 3 h 56"/>
                  <a:gd name="T42" fmla="*/ 1 w 8"/>
                  <a:gd name="T43" fmla="*/ 4 h 56"/>
                  <a:gd name="T44" fmla="*/ 0 w 8"/>
                  <a:gd name="T45" fmla="*/ 5 h 56"/>
                  <a:gd name="T46" fmla="*/ 0 w 8"/>
                  <a:gd name="T47" fmla="*/ 6 h 56"/>
                  <a:gd name="T48" fmla="*/ 0 w 8"/>
                  <a:gd name="T49" fmla="*/ 7 h 56"/>
                  <a:gd name="T50" fmla="*/ 0 w 8"/>
                  <a:gd name="T51" fmla="*/ 7 h 56"/>
                  <a:gd name="T52" fmla="*/ 0 w 8"/>
                  <a:gd name="T53" fmla="*/ 9 h 56"/>
                  <a:gd name="T54" fmla="*/ 0 w 8"/>
                  <a:gd name="T55" fmla="*/ 9 h 56"/>
                  <a:gd name="T56" fmla="*/ 0 w 8"/>
                  <a:gd name="T57" fmla="*/ 10 h 56"/>
                  <a:gd name="T58" fmla="*/ 1 w 8"/>
                  <a:gd name="T59" fmla="*/ 11 h 56"/>
                  <a:gd name="T60" fmla="*/ 1 w 8"/>
                  <a:gd name="T61" fmla="*/ 12 h 56"/>
                  <a:gd name="T62" fmla="*/ 1 w 8"/>
                  <a:gd name="T63" fmla="*/ 13 h 56"/>
                  <a:gd name="T64" fmla="*/ 1 w 8"/>
                  <a:gd name="T65" fmla="*/ 13 h 56"/>
                  <a:gd name="T66" fmla="*/ 1 w 8"/>
                  <a:gd name="T67" fmla="*/ 13 h 56"/>
                  <a:gd name="T68" fmla="*/ 1 w 8"/>
                  <a:gd name="T69" fmla="*/ 14 h 56"/>
                  <a:gd name="T70" fmla="*/ 1 w 8"/>
                  <a:gd name="T71" fmla="*/ 14 h 56"/>
                  <a:gd name="T72" fmla="*/ 1 w 8"/>
                  <a:gd name="T73" fmla="*/ 14 h 56"/>
                  <a:gd name="T74" fmla="*/ 2 w 8"/>
                  <a:gd name="T75" fmla="*/ 14 h 56"/>
                  <a:gd name="T76" fmla="*/ 2 w 8"/>
                  <a:gd name="T77" fmla="*/ 13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6"/>
                  <a:gd name="T119" fmla="*/ 8 w 8"/>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6">
                    <a:moveTo>
                      <a:pt x="5" y="56"/>
                    </a:moveTo>
                    <a:lnTo>
                      <a:pt x="8" y="52"/>
                    </a:lnTo>
                    <a:lnTo>
                      <a:pt x="6" y="51"/>
                    </a:lnTo>
                    <a:lnTo>
                      <a:pt x="6" y="50"/>
                    </a:lnTo>
                    <a:lnTo>
                      <a:pt x="6" y="48"/>
                    </a:lnTo>
                    <a:lnTo>
                      <a:pt x="5" y="46"/>
                    </a:lnTo>
                    <a:lnTo>
                      <a:pt x="5" y="45"/>
                    </a:lnTo>
                    <a:lnTo>
                      <a:pt x="5" y="43"/>
                    </a:lnTo>
                    <a:lnTo>
                      <a:pt x="5" y="42"/>
                    </a:lnTo>
                    <a:lnTo>
                      <a:pt x="5" y="41"/>
                    </a:lnTo>
                    <a:lnTo>
                      <a:pt x="4" y="38"/>
                    </a:lnTo>
                    <a:lnTo>
                      <a:pt x="4" y="37"/>
                    </a:lnTo>
                    <a:lnTo>
                      <a:pt x="4" y="36"/>
                    </a:lnTo>
                    <a:lnTo>
                      <a:pt x="4" y="34"/>
                    </a:lnTo>
                    <a:lnTo>
                      <a:pt x="4" y="33"/>
                    </a:lnTo>
                    <a:lnTo>
                      <a:pt x="4" y="30"/>
                    </a:lnTo>
                    <a:lnTo>
                      <a:pt x="4" y="29"/>
                    </a:lnTo>
                    <a:lnTo>
                      <a:pt x="4" y="28"/>
                    </a:lnTo>
                    <a:lnTo>
                      <a:pt x="4" y="26"/>
                    </a:lnTo>
                    <a:lnTo>
                      <a:pt x="4" y="25"/>
                    </a:lnTo>
                    <a:lnTo>
                      <a:pt x="4" y="22"/>
                    </a:lnTo>
                    <a:lnTo>
                      <a:pt x="4" y="21"/>
                    </a:lnTo>
                    <a:lnTo>
                      <a:pt x="4" y="19"/>
                    </a:lnTo>
                    <a:lnTo>
                      <a:pt x="5" y="18"/>
                    </a:lnTo>
                    <a:lnTo>
                      <a:pt x="5" y="16"/>
                    </a:lnTo>
                    <a:lnTo>
                      <a:pt x="5" y="14"/>
                    </a:lnTo>
                    <a:lnTo>
                      <a:pt x="5" y="13"/>
                    </a:lnTo>
                    <a:lnTo>
                      <a:pt x="5" y="11"/>
                    </a:lnTo>
                    <a:lnTo>
                      <a:pt x="6" y="10"/>
                    </a:lnTo>
                    <a:lnTo>
                      <a:pt x="6" y="8"/>
                    </a:lnTo>
                    <a:lnTo>
                      <a:pt x="6" y="6"/>
                    </a:lnTo>
                    <a:lnTo>
                      <a:pt x="8" y="5"/>
                    </a:lnTo>
                    <a:lnTo>
                      <a:pt x="8" y="3"/>
                    </a:lnTo>
                    <a:lnTo>
                      <a:pt x="8" y="1"/>
                    </a:lnTo>
                    <a:lnTo>
                      <a:pt x="3" y="0"/>
                    </a:lnTo>
                    <a:lnTo>
                      <a:pt x="3" y="1"/>
                    </a:lnTo>
                    <a:lnTo>
                      <a:pt x="3" y="4"/>
                    </a:lnTo>
                    <a:lnTo>
                      <a:pt x="2" y="5"/>
                    </a:lnTo>
                    <a:lnTo>
                      <a:pt x="2" y="7"/>
                    </a:lnTo>
                    <a:lnTo>
                      <a:pt x="2" y="8"/>
                    </a:lnTo>
                    <a:lnTo>
                      <a:pt x="1" y="11"/>
                    </a:lnTo>
                    <a:lnTo>
                      <a:pt x="1" y="12"/>
                    </a:lnTo>
                    <a:lnTo>
                      <a:pt x="1" y="14"/>
                    </a:lnTo>
                    <a:lnTo>
                      <a:pt x="1" y="15"/>
                    </a:lnTo>
                    <a:lnTo>
                      <a:pt x="0" y="18"/>
                    </a:lnTo>
                    <a:lnTo>
                      <a:pt x="0" y="19"/>
                    </a:lnTo>
                    <a:lnTo>
                      <a:pt x="0" y="21"/>
                    </a:lnTo>
                    <a:lnTo>
                      <a:pt x="0" y="22"/>
                    </a:lnTo>
                    <a:lnTo>
                      <a:pt x="0" y="25"/>
                    </a:lnTo>
                    <a:lnTo>
                      <a:pt x="0" y="26"/>
                    </a:lnTo>
                    <a:lnTo>
                      <a:pt x="0" y="27"/>
                    </a:lnTo>
                    <a:lnTo>
                      <a:pt x="0" y="29"/>
                    </a:lnTo>
                    <a:lnTo>
                      <a:pt x="0" y="30"/>
                    </a:lnTo>
                    <a:lnTo>
                      <a:pt x="0" y="33"/>
                    </a:lnTo>
                    <a:lnTo>
                      <a:pt x="0" y="34"/>
                    </a:lnTo>
                    <a:lnTo>
                      <a:pt x="0" y="36"/>
                    </a:lnTo>
                    <a:lnTo>
                      <a:pt x="0" y="37"/>
                    </a:lnTo>
                    <a:lnTo>
                      <a:pt x="0" y="39"/>
                    </a:lnTo>
                    <a:lnTo>
                      <a:pt x="0" y="41"/>
                    </a:lnTo>
                    <a:lnTo>
                      <a:pt x="1" y="43"/>
                    </a:lnTo>
                    <a:lnTo>
                      <a:pt x="1" y="44"/>
                    </a:lnTo>
                    <a:lnTo>
                      <a:pt x="1" y="45"/>
                    </a:lnTo>
                    <a:lnTo>
                      <a:pt x="1" y="48"/>
                    </a:lnTo>
                    <a:lnTo>
                      <a:pt x="2" y="49"/>
                    </a:lnTo>
                    <a:lnTo>
                      <a:pt x="2" y="51"/>
                    </a:lnTo>
                    <a:lnTo>
                      <a:pt x="2" y="52"/>
                    </a:lnTo>
                    <a:lnTo>
                      <a:pt x="2" y="53"/>
                    </a:lnTo>
                    <a:lnTo>
                      <a:pt x="4" y="51"/>
                    </a:lnTo>
                    <a:lnTo>
                      <a:pt x="2" y="53"/>
                    </a:lnTo>
                    <a:lnTo>
                      <a:pt x="3" y="54"/>
                    </a:lnTo>
                    <a:lnTo>
                      <a:pt x="3" y="56"/>
                    </a:lnTo>
                    <a:lnTo>
                      <a:pt x="4" y="56"/>
                    </a:lnTo>
                    <a:lnTo>
                      <a:pt x="5" y="56"/>
                    </a:lnTo>
                    <a:lnTo>
                      <a:pt x="6" y="56"/>
                    </a:lnTo>
                    <a:lnTo>
                      <a:pt x="6" y="54"/>
                    </a:lnTo>
                    <a:lnTo>
                      <a:pt x="8" y="54"/>
                    </a:lnTo>
                    <a:lnTo>
                      <a:pt x="8" y="53"/>
                    </a:lnTo>
                    <a:lnTo>
                      <a:pt x="8" y="52"/>
                    </a:lnTo>
                    <a:lnTo>
                      <a:pt x="5" y="56"/>
                    </a:lnTo>
                    <a:close/>
                  </a:path>
                </a:pathLst>
              </a:custGeom>
              <a:solidFill>
                <a:srgbClr val="000000"/>
              </a:solidFill>
              <a:ln w="9525">
                <a:noFill/>
                <a:round/>
                <a:headEnd/>
                <a:tailEnd/>
              </a:ln>
            </p:spPr>
            <p:txBody>
              <a:bodyPr/>
              <a:lstStyle/>
              <a:p>
                <a:endParaRPr lang="en-GB"/>
              </a:p>
            </p:txBody>
          </p:sp>
          <p:sp>
            <p:nvSpPr>
              <p:cNvPr id="703" name="Freeform 616"/>
              <p:cNvSpPr>
                <a:spLocks/>
              </p:cNvSpPr>
              <p:nvPr/>
            </p:nvSpPr>
            <p:spPr bwMode="auto">
              <a:xfrm>
                <a:off x="4036" y="2225"/>
                <a:ext cx="12" cy="5"/>
              </a:xfrm>
              <a:custGeom>
                <a:avLst/>
                <a:gdLst>
                  <a:gd name="T0" fmla="*/ 0 w 23"/>
                  <a:gd name="T1" fmla="*/ 2 h 9"/>
                  <a:gd name="T2" fmla="*/ 1 w 23"/>
                  <a:gd name="T3" fmla="*/ 3 h 9"/>
                  <a:gd name="T4" fmla="*/ 6 w 23"/>
                  <a:gd name="T5" fmla="*/ 2 h 9"/>
                  <a:gd name="T6" fmla="*/ 6 w 23"/>
                  <a:gd name="T7" fmla="*/ 0 h 9"/>
                  <a:gd name="T8" fmla="*/ 1 w 23"/>
                  <a:gd name="T9" fmla="*/ 2 h 9"/>
                  <a:gd name="T10" fmla="*/ 2 w 23"/>
                  <a:gd name="T11" fmla="*/ 2 h 9"/>
                  <a:gd name="T12" fmla="*/ 1 w 23"/>
                  <a:gd name="T13" fmla="*/ 2 h 9"/>
                  <a:gd name="T14" fmla="*/ 1 w 23"/>
                  <a:gd name="T15" fmla="*/ 2 h 9"/>
                  <a:gd name="T16" fmla="*/ 1 w 23"/>
                  <a:gd name="T17" fmla="*/ 2 h 9"/>
                  <a:gd name="T18" fmla="*/ 0 w 23"/>
                  <a:gd name="T19" fmla="*/ 2 h 9"/>
                  <a:gd name="T20" fmla="*/ 0 w 23"/>
                  <a:gd name="T21" fmla="*/ 2 h 9"/>
                  <a:gd name="T22" fmla="*/ 0 w 23"/>
                  <a:gd name="T23" fmla="*/ 2 h 9"/>
                  <a:gd name="T24" fmla="*/ 1 w 23"/>
                  <a:gd name="T25" fmla="*/ 3 h 9"/>
                  <a:gd name="T26" fmla="*/ 1 w 23"/>
                  <a:gd name="T27" fmla="*/ 3 h 9"/>
                  <a:gd name="T28" fmla="*/ 1 w 23"/>
                  <a:gd name="T29" fmla="*/ 3 h 9"/>
                  <a:gd name="T30" fmla="*/ 0 w 23"/>
                  <a:gd name="T31" fmla="*/ 2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9"/>
                  <a:gd name="T50" fmla="*/ 23 w 23"/>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9">
                    <a:moveTo>
                      <a:pt x="0" y="8"/>
                    </a:moveTo>
                    <a:lnTo>
                      <a:pt x="4" y="9"/>
                    </a:lnTo>
                    <a:lnTo>
                      <a:pt x="23" y="5"/>
                    </a:lnTo>
                    <a:lnTo>
                      <a:pt x="22" y="0"/>
                    </a:lnTo>
                    <a:lnTo>
                      <a:pt x="3" y="5"/>
                    </a:lnTo>
                    <a:lnTo>
                      <a:pt x="5" y="7"/>
                    </a:lnTo>
                    <a:lnTo>
                      <a:pt x="3" y="5"/>
                    </a:lnTo>
                    <a:lnTo>
                      <a:pt x="1" y="5"/>
                    </a:lnTo>
                    <a:lnTo>
                      <a:pt x="1" y="6"/>
                    </a:lnTo>
                    <a:lnTo>
                      <a:pt x="0" y="6"/>
                    </a:lnTo>
                    <a:lnTo>
                      <a:pt x="0" y="7"/>
                    </a:lnTo>
                    <a:lnTo>
                      <a:pt x="0" y="8"/>
                    </a:lnTo>
                    <a:lnTo>
                      <a:pt x="1" y="9"/>
                    </a:lnTo>
                    <a:lnTo>
                      <a:pt x="3" y="9"/>
                    </a:lnTo>
                    <a:lnTo>
                      <a:pt x="4" y="9"/>
                    </a:lnTo>
                    <a:lnTo>
                      <a:pt x="0" y="8"/>
                    </a:lnTo>
                    <a:close/>
                  </a:path>
                </a:pathLst>
              </a:custGeom>
              <a:solidFill>
                <a:srgbClr val="000000"/>
              </a:solidFill>
              <a:ln w="9525">
                <a:noFill/>
                <a:round/>
                <a:headEnd/>
                <a:tailEnd/>
              </a:ln>
            </p:spPr>
            <p:txBody>
              <a:bodyPr/>
              <a:lstStyle/>
              <a:p>
                <a:endParaRPr lang="en-GB"/>
              </a:p>
            </p:txBody>
          </p:sp>
          <p:sp>
            <p:nvSpPr>
              <p:cNvPr id="704" name="Freeform 617"/>
              <p:cNvSpPr>
                <a:spLocks/>
              </p:cNvSpPr>
              <p:nvPr/>
            </p:nvSpPr>
            <p:spPr bwMode="auto">
              <a:xfrm>
                <a:off x="4042" y="2244"/>
                <a:ext cx="24" cy="25"/>
              </a:xfrm>
              <a:custGeom>
                <a:avLst/>
                <a:gdLst>
                  <a:gd name="T0" fmla="*/ 0 w 47"/>
                  <a:gd name="T1" fmla="*/ 1 h 49"/>
                  <a:gd name="T2" fmla="*/ 1 w 47"/>
                  <a:gd name="T3" fmla="*/ 2 h 49"/>
                  <a:gd name="T4" fmla="*/ 2 w 47"/>
                  <a:gd name="T5" fmla="*/ 3 h 49"/>
                  <a:gd name="T6" fmla="*/ 2 w 47"/>
                  <a:gd name="T7" fmla="*/ 4 h 49"/>
                  <a:gd name="T8" fmla="*/ 3 w 47"/>
                  <a:gd name="T9" fmla="*/ 5 h 49"/>
                  <a:gd name="T10" fmla="*/ 3 w 47"/>
                  <a:gd name="T11" fmla="*/ 6 h 49"/>
                  <a:gd name="T12" fmla="*/ 4 w 47"/>
                  <a:gd name="T13" fmla="*/ 6 h 49"/>
                  <a:gd name="T14" fmla="*/ 5 w 47"/>
                  <a:gd name="T15" fmla="*/ 7 h 49"/>
                  <a:gd name="T16" fmla="*/ 5 w 47"/>
                  <a:gd name="T17" fmla="*/ 8 h 49"/>
                  <a:gd name="T18" fmla="*/ 6 w 47"/>
                  <a:gd name="T19" fmla="*/ 9 h 49"/>
                  <a:gd name="T20" fmla="*/ 7 w 47"/>
                  <a:gd name="T21" fmla="*/ 9 h 49"/>
                  <a:gd name="T22" fmla="*/ 8 w 47"/>
                  <a:gd name="T23" fmla="*/ 10 h 49"/>
                  <a:gd name="T24" fmla="*/ 8 w 47"/>
                  <a:gd name="T25" fmla="*/ 10 h 49"/>
                  <a:gd name="T26" fmla="*/ 9 w 47"/>
                  <a:gd name="T27" fmla="*/ 11 h 49"/>
                  <a:gd name="T28" fmla="*/ 10 w 47"/>
                  <a:gd name="T29" fmla="*/ 12 h 49"/>
                  <a:gd name="T30" fmla="*/ 11 w 47"/>
                  <a:gd name="T31" fmla="*/ 12 h 49"/>
                  <a:gd name="T32" fmla="*/ 12 w 47"/>
                  <a:gd name="T33" fmla="*/ 13 h 49"/>
                  <a:gd name="T34" fmla="*/ 12 w 47"/>
                  <a:gd name="T35" fmla="*/ 12 h 49"/>
                  <a:gd name="T36" fmla="*/ 11 w 47"/>
                  <a:gd name="T37" fmla="*/ 11 h 49"/>
                  <a:gd name="T38" fmla="*/ 10 w 47"/>
                  <a:gd name="T39" fmla="*/ 10 h 49"/>
                  <a:gd name="T40" fmla="*/ 10 w 47"/>
                  <a:gd name="T41" fmla="*/ 10 h 49"/>
                  <a:gd name="T42" fmla="*/ 9 w 47"/>
                  <a:gd name="T43" fmla="*/ 9 h 49"/>
                  <a:gd name="T44" fmla="*/ 8 w 47"/>
                  <a:gd name="T45" fmla="*/ 9 h 49"/>
                  <a:gd name="T46" fmla="*/ 7 w 47"/>
                  <a:gd name="T47" fmla="*/ 8 h 49"/>
                  <a:gd name="T48" fmla="*/ 7 w 47"/>
                  <a:gd name="T49" fmla="*/ 7 h 49"/>
                  <a:gd name="T50" fmla="*/ 6 w 47"/>
                  <a:gd name="T51" fmla="*/ 7 h 49"/>
                  <a:gd name="T52" fmla="*/ 5 w 47"/>
                  <a:gd name="T53" fmla="*/ 6 h 49"/>
                  <a:gd name="T54" fmla="*/ 5 w 47"/>
                  <a:gd name="T55" fmla="*/ 5 h 49"/>
                  <a:gd name="T56" fmla="*/ 4 w 47"/>
                  <a:gd name="T57" fmla="*/ 4 h 49"/>
                  <a:gd name="T58" fmla="*/ 4 w 47"/>
                  <a:gd name="T59" fmla="*/ 3 h 49"/>
                  <a:gd name="T60" fmla="*/ 3 w 47"/>
                  <a:gd name="T61" fmla="*/ 3 h 49"/>
                  <a:gd name="T62" fmla="*/ 2 w 47"/>
                  <a:gd name="T63" fmla="*/ 2 h 49"/>
                  <a:gd name="T64" fmla="*/ 2 w 47"/>
                  <a:gd name="T65" fmla="*/ 1 h 49"/>
                  <a:gd name="T66" fmla="*/ 1 w 47"/>
                  <a:gd name="T67" fmla="*/ 1 h 49"/>
                  <a:gd name="T68" fmla="*/ 1 w 47"/>
                  <a:gd name="T69" fmla="*/ 1 h 49"/>
                  <a:gd name="T70" fmla="*/ 1 w 47"/>
                  <a:gd name="T71" fmla="*/ 0 h 49"/>
                  <a:gd name="T72" fmla="*/ 0 w 47"/>
                  <a:gd name="T73" fmla="*/ 0 h 49"/>
                  <a:gd name="T74" fmla="*/ 0 w 47"/>
                  <a:gd name="T75" fmla="*/ 1 h 49"/>
                  <a:gd name="T76" fmla="*/ 1 w 47"/>
                  <a:gd name="T77" fmla="*/ 0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7"/>
                  <a:gd name="T118" fmla="*/ 0 h 49"/>
                  <a:gd name="T119" fmla="*/ 47 w 47"/>
                  <a:gd name="T120" fmla="*/ 49 h 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7" h="49">
                    <a:moveTo>
                      <a:pt x="1" y="0"/>
                    </a:moveTo>
                    <a:lnTo>
                      <a:pt x="0" y="3"/>
                    </a:lnTo>
                    <a:lnTo>
                      <a:pt x="1" y="6"/>
                    </a:lnTo>
                    <a:lnTo>
                      <a:pt x="2" y="7"/>
                    </a:lnTo>
                    <a:lnTo>
                      <a:pt x="3" y="9"/>
                    </a:lnTo>
                    <a:lnTo>
                      <a:pt x="5" y="10"/>
                    </a:lnTo>
                    <a:lnTo>
                      <a:pt x="6" y="12"/>
                    </a:lnTo>
                    <a:lnTo>
                      <a:pt x="7" y="14"/>
                    </a:lnTo>
                    <a:lnTo>
                      <a:pt x="8" y="16"/>
                    </a:lnTo>
                    <a:lnTo>
                      <a:pt x="9" y="17"/>
                    </a:lnTo>
                    <a:lnTo>
                      <a:pt x="10" y="19"/>
                    </a:lnTo>
                    <a:lnTo>
                      <a:pt x="11" y="21"/>
                    </a:lnTo>
                    <a:lnTo>
                      <a:pt x="14" y="23"/>
                    </a:lnTo>
                    <a:lnTo>
                      <a:pt x="15" y="24"/>
                    </a:lnTo>
                    <a:lnTo>
                      <a:pt x="16" y="25"/>
                    </a:lnTo>
                    <a:lnTo>
                      <a:pt x="17" y="27"/>
                    </a:lnTo>
                    <a:lnTo>
                      <a:pt x="18" y="29"/>
                    </a:lnTo>
                    <a:lnTo>
                      <a:pt x="19" y="30"/>
                    </a:lnTo>
                    <a:lnTo>
                      <a:pt x="22" y="31"/>
                    </a:lnTo>
                    <a:lnTo>
                      <a:pt x="23" y="33"/>
                    </a:lnTo>
                    <a:lnTo>
                      <a:pt x="24" y="34"/>
                    </a:lnTo>
                    <a:lnTo>
                      <a:pt x="25" y="36"/>
                    </a:lnTo>
                    <a:lnTo>
                      <a:pt x="28" y="37"/>
                    </a:lnTo>
                    <a:lnTo>
                      <a:pt x="29" y="38"/>
                    </a:lnTo>
                    <a:lnTo>
                      <a:pt x="30" y="39"/>
                    </a:lnTo>
                    <a:lnTo>
                      <a:pt x="32" y="40"/>
                    </a:lnTo>
                    <a:lnTo>
                      <a:pt x="33" y="42"/>
                    </a:lnTo>
                    <a:lnTo>
                      <a:pt x="34" y="44"/>
                    </a:lnTo>
                    <a:lnTo>
                      <a:pt x="37" y="45"/>
                    </a:lnTo>
                    <a:lnTo>
                      <a:pt x="38" y="46"/>
                    </a:lnTo>
                    <a:lnTo>
                      <a:pt x="40" y="47"/>
                    </a:lnTo>
                    <a:lnTo>
                      <a:pt x="41" y="48"/>
                    </a:lnTo>
                    <a:lnTo>
                      <a:pt x="44" y="49"/>
                    </a:lnTo>
                    <a:lnTo>
                      <a:pt x="45" y="49"/>
                    </a:lnTo>
                    <a:lnTo>
                      <a:pt x="47" y="46"/>
                    </a:lnTo>
                    <a:lnTo>
                      <a:pt x="46" y="45"/>
                    </a:lnTo>
                    <a:lnTo>
                      <a:pt x="44" y="44"/>
                    </a:lnTo>
                    <a:lnTo>
                      <a:pt x="43" y="42"/>
                    </a:lnTo>
                    <a:lnTo>
                      <a:pt x="41" y="41"/>
                    </a:lnTo>
                    <a:lnTo>
                      <a:pt x="39" y="40"/>
                    </a:lnTo>
                    <a:lnTo>
                      <a:pt x="38" y="39"/>
                    </a:lnTo>
                    <a:lnTo>
                      <a:pt x="37" y="38"/>
                    </a:lnTo>
                    <a:lnTo>
                      <a:pt x="34" y="37"/>
                    </a:lnTo>
                    <a:lnTo>
                      <a:pt x="33" y="36"/>
                    </a:lnTo>
                    <a:lnTo>
                      <a:pt x="32" y="34"/>
                    </a:lnTo>
                    <a:lnTo>
                      <a:pt x="30" y="33"/>
                    </a:lnTo>
                    <a:lnTo>
                      <a:pt x="29" y="32"/>
                    </a:lnTo>
                    <a:lnTo>
                      <a:pt x="28" y="31"/>
                    </a:lnTo>
                    <a:lnTo>
                      <a:pt x="26" y="30"/>
                    </a:lnTo>
                    <a:lnTo>
                      <a:pt x="25" y="27"/>
                    </a:lnTo>
                    <a:lnTo>
                      <a:pt x="23" y="26"/>
                    </a:lnTo>
                    <a:lnTo>
                      <a:pt x="22" y="25"/>
                    </a:lnTo>
                    <a:lnTo>
                      <a:pt x="21" y="24"/>
                    </a:lnTo>
                    <a:lnTo>
                      <a:pt x="19" y="22"/>
                    </a:lnTo>
                    <a:lnTo>
                      <a:pt x="18" y="21"/>
                    </a:lnTo>
                    <a:lnTo>
                      <a:pt x="17" y="19"/>
                    </a:lnTo>
                    <a:lnTo>
                      <a:pt x="16" y="18"/>
                    </a:lnTo>
                    <a:lnTo>
                      <a:pt x="15" y="16"/>
                    </a:lnTo>
                    <a:lnTo>
                      <a:pt x="14" y="15"/>
                    </a:lnTo>
                    <a:lnTo>
                      <a:pt x="13" y="12"/>
                    </a:lnTo>
                    <a:lnTo>
                      <a:pt x="11" y="11"/>
                    </a:lnTo>
                    <a:lnTo>
                      <a:pt x="10" y="10"/>
                    </a:lnTo>
                    <a:lnTo>
                      <a:pt x="9" y="8"/>
                    </a:lnTo>
                    <a:lnTo>
                      <a:pt x="8" y="7"/>
                    </a:lnTo>
                    <a:lnTo>
                      <a:pt x="7" y="4"/>
                    </a:lnTo>
                    <a:lnTo>
                      <a:pt x="6" y="3"/>
                    </a:lnTo>
                    <a:lnTo>
                      <a:pt x="5" y="1"/>
                    </a:lnTo>
                    <a:lnTo>
                      <a:pt x="3" y="4"/>
                    </a:lnTo>
                    <a:lnTo>
                      <a:pt x="5" y="1"/>
                    </a:lnTo>
                    <a:lnTo>
                      <a:pt x="3" y="1"/>
                    </a:lnTo>
                    <a:lnTo>
                      <a:pt x="3" y="0"/>
                    </a:lnTo>
                    <a:lnTo>
                      <a:pt x="2"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705" name="Freeform 618"/>
              <p:cNvSpPr>
                <a:spLocks/>
              </p:cNvSpPr>
              <p:nvPr/>
            </p:nvSpPr>
            <p:spPr bwMode="auto">
              <a:xfrm>
                <a:off x="4043" y="2239"/>
                <a:ext cx="11" cy="7"/>
              </a:xfrm>
              <a:custGeom>
                <a:avLst/>
                <a:gdLst>
                  <a:gd name="T0" fmla="*/ 6 w 22"/>
                  <a:gd name="T1" fmla="*/ 0 h 15"/>
                  <a:gd name="T2" fmla="*/ 5 w 22"/>
                  <a:gd name="T3" fmla="*/ 0 h 15"/>
                  <a:gd name="T4" fmla="*/ 0 w 22"/>
                  <a:gd name="T5" fmla="*/ 2 h 15"/>
                  <a:gd name="T6" fmla="*/ 1 w 22"/>
                  <a:gd name="T7" fmla="*/ 3 h 15"/>
                  <a:gd name="T8" fmla="*/ 6 w 22"/>
                  <a:gd name="T9" fmla="*/ 1 h 15"/>
                  <a:gd name="T10" fmla="*/ 5 w 22"/>
                  <a:gd name="T11" fmla="*/ 1 h 15"/>
                  <a:gd name="T12" fmla="*/ 6 w 22"/>
                  <a:gd name="T13" fmla="*/ 1 h 15"/>
                  <a:gd name="T14" fmla="*/ 6 w 22"/>
                  <a:gd name="T15" fmla="*/ 1 h 15"/>
                  <a:gd name="T16" fmla="*/ 6 w 22"/>
                  <a:gd name="T17" fmla="*/ 1 h 15"/>
                  <a:gd name="T18" fmla="*/ 6 w 22"/>
                  <a:gd name="T19" fmla="*/ 0 h 15"/>
                  <a:gd name="T20" fmla="*/ 6 w 22"/>
                  <a:gd name="T21" fmla="*/ 0 h 15"/>
                  <a:gd name="T22" fmla="*/ 6 w 22"/>
                  <a:gd name="T23" fmla="*/ 0 h 15"/>
                  <a:gd name="T24" fmla="*/ 6 w 22"/>
                  <a:gd name="T25" fmla="*/ 0 h 15"/>
                  <a:gd name="T26" fmla="*/ 5 w 22"/>
                  <a:gd name="T27" fmla="*/ 0 h 15"/>
                  <a:gd name="T28" fmla="*/ 5 w 22"/>
                  <a:gd name="T29" fmla="*/ 0 h 15"/>
                  <a:gd name="T30" fmla="*/ 6 w 22"/>
                  <a:gd name="T31" fmla="*/ 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15"/>
                  <a:gd name="T50" fmla="*/ 22 w 22"/>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15">
                    <a:moveTo>
                      <a:pt x="22" y="2"/>
                    </a:moveTo>
                    <a:lnTo>
                      <a:pt x="18" y="0"/>
                    </a:lnTo>
                    <a:lnTo>
                      <a:pt x="0" y="11"/>
                    </a:lnTo>
                    <a:lnTo>
                      <a:pt x="2" y="15"/>
                    </a:lnTo>
                    <a:lnTo>
                      <a:pt x="21" y="5"/>
                    </a:lnTo>
                    <a:lnTo>
                      <a:pt x="17" y="4"/>
                    </a:lnTo>
                    <a:lnTo>
                      <a:pt x="21" y="5"/>
                    </a:lnTo>
                    <a:lnTo>
                      <a:pt x="22" y="5"/>
                    </a:lnTo>
                    <a:lnTo>
                      <a:pt x="22" y="4"/>
                    </a:lnTo>
                    <a:lnTo>
                      <a:pt x="22" y="3"/>
                    </a:lnTo>
                    <a:lnTo>
                      <a:pt x="22" y="2"/>
                    </a:lnTo>
                    <a:lnTo>
                      <a:pt x="21" y="2"/>
                    </a:lnTo>
                    <a:lnTo>
                      <a:pt x="21" y="0"/>
                    </a:lnTo>
                    <a:lnTo>
                      <a:pt x="20" y="0"/>
                    </a:lnTo>
                    <a:lnTo>
                      <a:pt x="18" y="0"/>
                    </a:lnTo>
                    <a:lnTo>
                      <a:pt x="22" y="2"/>
                    </a:lnTo>
                    <a:close/>
                  </a:path>
                </a:pathLst>
              </a:custGeom>
              <a:solidFill>
                <a:srgbClr val="000000"/>
              </a:solidFill>
              <a:ln w="9525">
                <a:noFill/>
                <a:round/>
                <a:headEnd/>
                <a:tailEnd/>
              </a:ln>
            </p:spPr>
            <p:txBody>
              <a:bodyPr/>
              <a:lstStyle/>
              <a:p>
                <a:endParaRPr lang="en-GB"/>
              </a:p>
            </p:txBody>
          </p:sp>
          <p:sp>
            <p:nvSpPr>
              <p:cNvPr id="706" name="Freeform 619"/>
              <p:cNvSpPr>
                <a:spLocks/>
              </p:cNvSpPr>
              <p:nvPr/>
            </p:nvSpPr>
            <p:spPr bwMode="auto">
              <a:xfrm>
                <a:off x="4052" y="2239"/>
                <a:ext cx="20" cy="21"/>
              </a:xfrm>
              <a:custGeom>
                <a:avLst/>
                <a:gdLst>
                  <a:gd name="T0" fmla="*/ 10 w 42"/>
                  <a:gd name="T1" fmla="*/ 9 h 41"/>
                  <a:gd name="T2" fmla="*/ 9 w 42"/>
                  <a:gd name="T3" fmla="*/ 9 h 41"/>
                  <a:gd name="T4" fmla="*/ 8 w 42"/>
                  <a:gd name="T5" fmla="*/ 9 h 41"/>
                  <a:gd name="T6" fmla="*/ 8 w 42"/>
                  <a:gd name="T7" fmla="*/ 8 h 41"/>
                  <a:gd name="T8" fmla="*/ 7 w 42"/>
                  <a:gd name="T9" fmla="*/ 8 h 41"/>
                  <a:gd name="T10" fmla="*/ 6 w 42"/>
                  <a:gd name="T11" fmla="*/ 7 h 41"/>
                  <a:gd name="T12" fmla="*/ 6 w 42"/>
                  <a:gd name="T13" fmla="*/ 7 h 41"/>
                  <a:gd name="T14" fmla="*/ 5 w 42"/>
                  <a:gd name="T15" fmla="*/ 6 h 41"/>
                  <a:gd name="T16" fmla="*/ 5 w 42"/>
                  <a:gd name="T17" fmla="*/ 6 h 41"/>
                  <a:gd name="T18" fmla="*/ 4 w 42"/>
                  <a:gd name="T19" fmla="*/ 5 h 41"/>
                  <a:gd name="T20" fmla="*/ 4 w 42"/>
                  <a:gd name="T21" fmla="*/ 5 h 41"/>
                  <a:gd name="T22" fmla="*/ 3 w 42"/>
                  <a:gd name="T23" fmla="*/ 4 h 41"/>
                  <a:gd name="T24" fmla="*/ 3 w 42"/>
                  <a:gd name="T25" fmla="*/ 3 h 41"/>
                  <a:gd name="T26" fmla="*/ 2 w 42"/>
                  <a:gd name="T27" fmla="*/ 3 h 41"/>
                  <a:gd name="T28" fmla="*/ 2 w 42"/>
                  <a:gd name="T29" fmla="*/ 2 h 41"/>
                  <a:gd name="T30" fmla="*/ 1 w 42"/>
                  <a:gd name="T31" fmla="*/ 1 h 41"/>
                  <a:gd name="T32" fmla="*/ 1 w 42"/>
                  <a:gd name="T33" fmla="*/ 0 h 41"/>
                  <a:gd name="T34" fmla="*/ 0 w 42"/>
                  <a:gd name="T35" fmla="*/ 1 h 41"/>
                  <a:gd name="T36" fmla="*/ 1 w 42"/>
                  <a:gd name="T37" fmla="*/ 2 h 41"/>
                  <a:gd name="T38" fmla="*/ 1 w 42"/>
                  <a:gd name="T39" fmla="*/ 3 h 41"/>
                  <a:gd name="T40" fmla="*/ 1 w 42"/>
                  <a:gd name="T41" fmla="*/ 3 h 41"/>
                  <a:gd name="T42" fmla="*/ 2 w 42"/>
                  <a:gd name="T43" fmla="*/ 4 h 41"/>
                  <a:gd name="T44" fmla="*/ 3 w 42"/>
                  <a:gd name="T45" fmla="*/ 5 h 41"/>
                  <a:gd name="T46" fmla="*/ 3 w 42"/>
                  <a:gd name="T47" fmla="*/ 5 h 41"/>
                  <a:gd name="T48" fmla="*/ 3 w 42"/>
                  <a:gd name="T49" fmla="*/ 6 h 41"/>
                  <a:gd name="T50" fmla="*/ 4 w 42"/>
                  <a:gd name="T51" fmla="*/ 7 h 41"/>
                  <a:gd name="T52" fmla="*/ 5 w 42"/>
                  <a:gd name="T53" fmla="*/ 7 h 41"/>
                  <a:gd name="T54" fmla="*/ 5 w 42"/>
                  <a:gd name="T55" fmla="*/ 8 h 41"/>
                  <a:gd name="T56" fmla="*/ 6 w 42"/>
                  <a:gd name="T57" fmla="*/ 8 h 41"/>
                  <a:gd name="T58" fmla="*/ 6 w 42"/>
                  <a:gd name="T59" fmla="*/ 9 h 41"/>
                  <a:gd name="T60" fmla="*/ 7 w 42"/>
                  <a:gd name="T61" fmla="*/ 9 h 41"/>
                  <a:gd name="T62" fmla="*/ 8 w 42"/>
                  <a:gd name="T63" fmla="*/ 10 h 41"/>
                  <a:gd name="T64" fmla="*/ 8 w 42"/>
                  <a:gd name="T65" fmla="*/ 10 h 41"/>
                  <a:gd name="T66" fmla="*/ 9 w 42"/>
                  <a:gd name="T67" fmla="*/ 10 h 41"/>
                  <a:gd name="T68" fmla="*/ 9 w 42"/>
                  <a:gd name="T69" fmla="*/ 11 h 41"/>
                  <a:gd name="T70" fmla="*/ 10 w 42"/>
                  <a:gd name="T71" fmla="*/ 10 h 41"/>
                  <a:gd name="T72" fmla="*/ 10 w 42"/>
                  <a:gd name="T73" fmla="*/ 10 h 41"/>
                  <a:gd name="T74" fmla="*/ 10 w 42"/>
                  <a:gd name="T75" fmla="*/ 10 h 41"/>
                  <a:gd name="T76" fmla="*/ 10 w 42"/>
                  <a:gd name="T77" fmla="*/ 10 h 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41"/>
                  <a:gd name="T119" fmla="*/ 42 w 42"/>
                  <a:gd name="T120" fmla="*/ 41 h 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41">
                    <a:moveTo>
                      <a:pt x="41" y="40"/>
                    </a:moveTo>
                    <a:lnTo>
                      <a:pt x="41" y="36"/>
                    </a:lnTo>
                    <a:lnTo>
                      <a:pt x="38" y="36"/>
                    </a:lnTo>
                    <a:lnTo>
                      <a:pt x="37" y="35"/>
                    </a:lnTo>
                    <a:lnTo>
                      <a:pt x="36" y="34"/>
                    </a:lnTo>
                    <a:lnTo>
                      <a:pt x="35" y="33"/>
                    </a:lnTo>
                    <a:lnTo>
                      <a:pt x="34" y="33"/>
                    </a:lnTo>
                    <a:lnTo>
                      <a:pt x="33" y="32"/>
                    </a:lnTo>
                    <a:lnTo>
                      <a:pt x="31" y="31"/>
                    </a:lnTo>
                    <a:lnTo>
                      <a:pt x="30" y="30"/>
                    </a:lnTo>
                    <a:lnTo>
                      <a:pt x="29" y="28"/>
                    </a:lnTo>
                    <a:lnTo>
                      <a:pt x="28" y="27"/>
                    </a:lnTo>
                    <a:lnTo>
                      <a:pt x="26" y="26"/>
                    </a:lnTo>
                    <a:lnTo>
                      <a:pt x="25" y="26"/>
                    </a:lnTo>
                    <a:lnTo>
                      <a:pt x="23" y="25"/>
                    </a:lnTo>
                    <a:lnTo>
                      <a:pt x="22" y="24"/>
                    </a:lnTo>
                    <a:lnTo>
                      <a:pt x="21" y="23"/>
                    </a:lnTo>
                    <a:lnTo>
                      <a:pt x="20" y="21"/>
                    </a:lnTo>
                    <a:lnTo>
                      <a:pt x="19" y="20"/>
                    </a:lnTo>
                    <a:lnTo>
                      <a:pt x="19" y="19"/>
                    </a:lnTo>
                    <a:lnTo>
                      <a:pt x="18" y="18"/>
                    </a:lnTo>
                    <a:lnTo>
                      <a:pt x="16" y="17"/>
                    </a:lnTo>
                    <a:lnTo>
                      <a:pt x="15" y="15"/>
                    </a:lnTo>
                    <a:lnTo>
                      <a:pt x="14" y="13"/>
                    </a:lnTo>
                    <a:lnTo>
                      <a:pt x="13" y="12"/>
                    </a:lnTo>
                    <a:lnTo>
                      <a:pt x="12" y="11"/>
                    </a:lnTo>
                    <a:lnTo>
                      <a:pt x="11" y="10"/>
                    </a:lnTo>
                    <a:lnTo>
                      <a:pt x="11" y="9"/>
                    </a:lnTo>
                    <a:lnTo>
                      <a:pt x="10" y="8"/>
                    </a:lnTo>
                    <a:lnTo>
                      <a:pt x="8" y="5"/>
                    </a:lnTo>
                    <a:lnTo>
                      <a:pt x="7" y="4"/>
                    </a:lnTo>
                    <a:lnTo>
                      <a:pt x="6" y="3"/>
                    </a:lnTo>
                    <a:lnTo>
                      <a:pt x="6" y="2"/>
                    </a:lnTo>
                    <a:lnTo>
                      <a:pt x="5" y="0"/>
                    </a:lnTo>
                    <a:lnTo>
                      <a:pt x="0" y="2"/>
                    </a:lnTo>
                    <a:lnTo>
                      <a:pt x="1" y="4"/>
                    </a:lnTo>
                    <a:lnTo>
                      <a:pt x="3" y="5"/>
                    </a:lnTo>
                    <a:lnTo>
                      <a:pt x="4" y="7"/>
                    </a:lnTo>
                    <a:lnTo>
                      <a:pt x="4" y="9"/>
                    </a:lnTo>
                    <a:lnTo>
                      <a:pt x="5" y="10"/>
                    </a:lnTo>
                    <a:lnTo>
                      <a:pt x="6" y="11"/>
                    </a:lnTo>
                    <a:lnTo>
                      <a:pt x="7" y="12"/>
                    </a:lnTo>
                    <a:lnTo>
                      <a:pt x="8" y="15"/>
                    </a:lnTo>
                    <a:lnTo>
                      <a:pt x="10" y="16"/>
                    </a:lnTo>
                    <a:lnTo>
                      <a:pt x="11" y="17"/>
                    </a:lnTo>
                    <a:lnTo>
                      <a:pt x="12" y="18"/>
                    </a:lnTo>
                    <a:lnTo>
                      <a:pt x="12" y="19"/>
                    </a:lnTo>
                    <a:lnTo>
                      <a:pt x="13" y="20"/>
                    </a:lnTo>
                    <a:lnTo>
                      <a:pt x="14" y="21"/>
                    </a:lnTo>
                    <a:lnTo>
                      <a:pt x="15" y="24"/>
                    </a:lnTo>
                    <a:lnTo>
                      <a:pt x="16" y="25"/>
                    </a:lnTo>
                    <a:lnTo>
                      <a:pt x="18" y="26"/>
                    </a:lnTo>
                    <a:lnTo>
                      <a:pt x="19" y="27"/>
                    </a:lnTo>
                    <a:lnTo>
                      <a:pt x="21" y="28"/>
                    </a:lnTo>
                    <a:lnTo>
                      <a:pt x="22" y="30"/>
                    </a:lnTo>
                    <a:lnTo>
                      <a:pt x="23" y="31"/>
                    </a:lnTo>
                    <a:lnTo>
                      <a:pt x="25" y="32"/>
                    </a:lnTo>
                    <a:lnTo>
                      <a:pt x="26" y="32"/>
                    </a:lnTo>
                    <a:lnTo>
                      <a:pt x="27" y="33"/>
                    </a:lnTo>
                    <a:lnTo>
                      <a:pt x="28" y="34"/>
                    </a:lnTo>
                    <a:lnTo>
                      <a:pt x="29" y="35"/>
                    </a:lnTo>
                    <a:lnTo>
                      <a:pt x="31" y="36"/>
                    </a:lnTo>
                    <a:lnTo>
                      <a:pt x="33" y="38"/>
                    </a:lnTo>
                    <a:lnTo>
                      <a:pt x="34" y="39"/>
                    </a:lnTo>
                    <a:lnTo>
                      <a:pt x="35" y="39"/>
                    </a:lnTo>
                    <a:lnTo>
                      <a:pt x="36" y="40"/>
                    </a:lnTo>
                    <a:lnTo>
                      <a:pt x="38" y="41"/>
                    </a:lnTo>
                    <a:lnTo>
                      <a:pt x="37" y="38"/>
                    </a:lnTo>
                    <a:lnTo>
                      <a:pt x="38" y="41"/>
                    </a:lnTo>
                    <a:lnTo>
                      <a:pt x="40" y="41"/>
                    </a:lnTo>
                    <a:lnTo>
                      <a:pt x="41" y="41"/>
                    </a:lnTo>
                    <a:lnTo>
                      <a:pt x="41" y="40"/>
                    </a:lnTo>
                    <a:lnTo>
                      <a:pt x="42" y="40"/>
                    </a:lnTo>
                    <a:lnTo>
                      <a:pt x="42" y="39"/>
                    </a:lnTo>
                    <a:lnTo>
                      <a:pt x="42" y="38"/>
                    </a:lnTo>
                    <a:lnTo>
                      <a:pt x="41" y="38"/>
                    </a:lnTo>
                    <a:lnTo>
                      <a:pt x="41" y="36"/>
                    </a:lnTo>
                    <a:lnTo>
                      <a:pt x="41" y="40"/>
                    </a:lnTo>
                    <a:close/>
                  </a:path>
                </a:pathLst>
              </a:custGeom>
              <a:solidFill>
                <a:srgbClr val="000000"/>
              </a:solidFill>
              <a:ln w="9525">
                <a:noFill/>
                <a:round/>
                <a:headEnd/>
                <a:tailEnd/>
              </a:ln>
            </p:spPr>
            <p:txBody>
              <a:bodyPr/>
              <a:lstStyle/>
              <a:p>
                <a:endParaRPr lang="en-GB"/>
              </a:p>
            </p:txBody>
          </p:sp>
          <p:sp>
            <p:nvSpPr>
              <p:cNvPr id="707" name="Freeform 620"/>
              <p:cNvSpPr>
                <a:spLocks/>
              </p:cNvSpPr>
              <p:nvPr/>
            </p:nvSpPr>
            <p:spPr bwMode="auto">
              <a:xfrm>
                <a:off x="4064" y="2258"/>
                <a:ext cx="8" cy="11"/>
              </a:xfrm>
              <a:custGeom>
                <a:avLst/>
                <a:gdLst>
                  <a:gd name="T0" fmla="*/ 1 w 15"/>
                  <a:gd name="T1" fmla="*/ 5 h 21"/>
                  <a:gd name="T2" fmla="*/ 1 w 15"/>
                  <a:gd name="T3" fmla="*/ 5 h 21"/>
                  <a:gd name="T4" fmla="*/ 4 w 15"/>
                  <a:gd name="T5" fmla="*/ 1 h 21"/>
                  <a:gd name="T6" fmla="*/ 3 w 15"/>
                  <a:gd name="T7" fmla="*/ 0 h 21"/>
                  <a:gd name="T8" fmla="*/ 1 w 15"/>
                  <a:gd name="T9" fmla="*/ 5 h 21"/>
                  <a:gd name="T10" fmla="*/ 1 w 15"/>
                  <a:gd name="T11" fmla="*/ 5 h 21"/>
                  <a:gd name="T12" fmla="*/ 1 w 15"/>
                  <a:gd name="T13" fmla="*/ 5 h 21"/>
                  <a:gd name="T14" fmla="*/ 0 w 15"/>
                  <a:gd name="T15" fmla="*/ 5 h 21"/>
                  <a:gd name="T16" fmla="*/ 0 w 15"/>
                  <a:gd name="T17" fmla="*/ 5 h 21"/>
                  <a:gd name="T18" fmla="*/ 0 w 15"/>
                  <a:gd name="T19" fmla="*/ 5 h 21"/>
                  <a:gd name="T20" fmla="*/ 1 w 15"/>
                  <a:gd name="T21" fmla="*/ 5 h 21"/>
                  <a:gd name="T22" fmla="*/ 1 w 15"/>
                  <a:gd name="T23" fmla="*/ 6 h 21"/>
                  <a:gd name="T24" fmla="*/ 1 w 15"/>
                  <a:gd name="T25" fmla="*/ 6 h 21"/>
                  <a:gd name="T26" fmla="*/ 1 w 15"/>
                  <a:gd name="T27" fmla="*/ 6 h 21"/>
                  <a:gd name="T28" fmla="*/ 1 w 15"/>
                  <a:gd name="T29" fmla="*/ 5 h 21"/>
                  <a:gd name="T30" fmla="*/ 1 w 15"/>
                  <a:gd name="T31" fmla="*/ 5 h 21"/>
                  <a:gd name="T32" fmla="*/ 1 w 15"/>
                  <a:gd name="T33" fmla="*/ 5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21"/>
                  <a:gd name="T53" fmla="*/ 15 w 15"/>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21">
                    <a:moveTo>
                      <a:pt x="1" y="20"/>
                    </a:moveTo>
                    <a:lnTo>
                      <a:pt x="4" y="20"/>
                    </a:lnTo>
                    <a:lnTo>
                      <a:pt x="15" y="2"/>
                    </a:lnTo>
                    <a:lnTo>
                      <a:pt x="11" y="0"/>
                    </a:lnTo>
                    <a:lnTo>
                      <a:pt x="1" y="18"/>
                    </a:lnTo>
                    <a:lnTo>
                      <a:pt x="3" y="17"/>
                    </a:lnTo>
                    <a:lnTo>
                      <a:pt x="1" y="18"/>
                    </a:lnTo>
                    <a:lnTo>
                      <a:pt x="0" y="18"/>
                    </a:lnTo>
                    <a:lnTo>
                      <a:pt x="0" y="19"/>
                    </a:lnTo>
                    <a:lnTo>
                      <a:pt x="0" y="20"/>
                    </a:lnTo>
                    <a:lnTo>
                      <a:pt x="1" y="20"/>
                    </a:lnTo>
                    <a:lnTo>
                      <a:pt x="1" y="21"/>
                    </a:lnTo>
                    <a:lnTo>
                      <a:pt x="2" y="21"/>
                    </a:lnTo>
                    <a:lnTo>
                      <a:pt x="3" y="21"/>
                    </a:lnTo>
                    <a:lnTo>
                      <a:pt x="3" y="20"/>
                    </a:lnTo>
                    <a:lnTo>
                      <a:pt x="4" y="20"/>
                    </a:lnTo>
                    <a:lnTo>
                      <a:pt x="1" y="20"/>
                    </a:lnTo>
                    <a:close/>
                  </a:path>
                </a:pathLst>
              </a:custGeom>
              <a:solidFill>
                <a:srgbClr val="000000"/>
              </a:solidFill>
              <a:ln w="9525">
                <a:noFill/>
                <a:round/>
                <a:headEnd/>
                <a:tailEnd/>
              </a:ln>
            </p:spPr>
            <p:txBody>
              <a:bodyPr/>
              <a:lstStyle/>
              <a:p>
                <a:endParaRPr lang="en-GB"/>
              </a:p>
            </p:txBody>
          </p:sp>
          <p:sp>
            <p:nvSpPr>
              <p:cNvPr id="708" name="Freeform 621"/>
              <p:cNvSpPr>
                <a:spLocks/>
              </p:cNvSpPr>
              <p:nvPr/>
            </p:nvSpPr>
            <p:spPr bwMode="auto">
              <a:xfrm>
                <a:off x="4080" y="2274"/>
                <a:ext cx="33" cy="4"/>
              </a:xfrm>
              <a:custGeom>
                <a:avLst/>
                <a:gdLst>
                  <a:gd name="T0" fmla="*/ 1 w 66"/>
                  <a:gd name="T1" fmla="*/ 1 h 9"/>
                  <a:gd name="T2" fmla="*/ 1 w 66"/>
                  <a:gd name="T3" fmla="*/ 1 h 9"/>
                  <a:gd name="T4" fmla="*/ 2 w 66"/>
                  <a:gd name="T5" fmla="*/ 1 h 9"/>
                  <a:gd name="T6" fmla="*/ 3 w 66"/>
                  <a:gd name="T7" fmla="*/ 1 h 9"/>
                  <a:gd name="T8" fmla="*/ 4 w 66"/>
                  <a:gd name="T9" fmla="*/ 2 h 9"/>
                  <a:gd name="T10" fmla="*/ 5 w 66"/>
                  <a:gd name="T11" fmla="*/ 2 h 9"/>
                  <a:gd name="T12" fmla="*/ 6 w 66"/>
                  <a:gd name="T13" fmla="*/ 2 h 9"/>
                  <a:gd name="T14" fmla="*/ 7 w 66"/>
                  <a:gd name="T15" fmla="*/ 2 h 9"/>
                  <a:gd name="T16" fmla="*/ 8 w 66"/>
                  <a:gd name="T17" fmla="*/ 2 h 9"/>
                  <a:gd name="T18" fmla="*/ 9 w 66"/>
                  <a:gd name="T19" fmla="*/ 2 h 9"/>
                  <a:gd name="T20" fmla="*/ 10 w 66"/>
                  <a:gd name="T21" fmla="*/ 2 h 9"/>
                  <a:gd name="T22" fmla="*/ 11 w 66"/>
                  <a:gd name="T23" fmla="*/ 2 h 9"/>
                  <a:gd name="T24" fmla="*/ 12 w 66"/>
                  <a:gd name="T25" fmla="*/ 2 h 9"/>
                  <a:gd name="T26" fmla="*/ 13 w 66"/>
                  <a:gd name="T27" fmla="*/ 2 h 9"/>
                  <a:gd name="T28" fmla="*/ 14 w 66"/>
                  <a:gd name="T29" fmla="*/ 1 h 9"/>
                  <a:gd name="T30" fmla="*/ 15 w 66"/>
                  <a:gd name="T31" fmla="*/ 1 h 9"/>
                  <a:gd name="T32" fmla="*/ 17 w 66"/>
                  <a:gd name="T33" fmla="*/ 1 h 9"/>
                  <a:gd name="T34" fmla="*/ 15 w 66"/>
                  <a:gd name="T35" fmla="*/ 0 h 9"/>
                  <a:gd name="T36" fmla="*/ 14 w 66"/>
                  <a:gd name="T37" fmla="*/ 0 h 9"/>
                  <a:gd name="T38" fmla="*/ 13 w 66"/>
                  <a:gd name="T39" fmla="*/ 0 h 9"/>
                  <a:gd name="T40" fmla="*/ 13 w 66"/>
                  <a:gd name="T41" fmla="*/ 0 h 9"/>
                  <a:gd name="T42" fmla="*/ 11 w 66"/>
                  <a:gd name="T43" fmla="*/ 0 h 9"/>
                  <a:gd name="T44" fmla="*/ 11 w 66"/>
                  <a:gd name="T45" fmla="*/ 0 h 9"/>
                  <a:gd name="T46" fmla="*/ 10 w 66"/>
                  <a:gd name="T47" fmla="*/ 0 h 9"/>
                  <a:gd name="T48" fmla="*/ 9 w 66"/>
                  <a:gd name="T49" fmla="*/ 0 h 9"/>
                  <a:gd name="T50" fmla="*/ 8 w 66"/>
                  <a:gd name="T51" fmla="*/ 0 h 9"/>
                  <a:gd name="T52" fmla="*/ 7 w 66"/>
                  <a:gd name="T53" fmla="*/ 0 h 9"/>
                  <a:gd name="T54" fmla="*/ 6 w 66"/>
                  <a:gd name="T55" fmla="*/ 0 h 9"/>
                  <a:gd name="T56" fmla="*/ 5 w 66"/>
                  <a:gd name="T57" fmla="*/ 0 h 9"/>
                  <a:gd name="T58" fmla="*/ 4 w 66"/>
                  <a:gd name="T59" fmla="*/ 0 h 9"/>
                  <a:gd name="T60" fmla="*/ 3 w 66"/>
                  <a:gd name="T61" fmla="*/ 0 h 9"/>
                  <a:gd name="T62" fmla="*/ 2 w 66"/>
                  <a:gd name="T63" fmla="*/ 0 h 9"/>
                  <a:gd name="T64" fmla="*/ 1 w 66"/>
                  <a:gd name="T65" fmla="*/ 0 h 9"/>
                  <a:gd name="T66" fmla="*/ 1 w 66"/>
                  <a:gd name="T67" fmla="*/ 0 h 9"/>
                  <a:gd name="T68" fmla="*/ 1 w 66"/>
                  <a:gd name="T69" fmla="*/ 0 h 9"/>
                  <a:gd name="T70" fmla="*/ 0 w 66"/>
                  <a:gd name="T71" fmla="*/ 0 h 9"/>
                  <a:gd name="T72" fmla="*/ 0 w 66"/>
                  <a:gd name="T73" fmla="*/ 0 h 9"/>
                  <a:gd name="T74" fmla="*/ 1 w 66"/>
                  <a:gd name="T75" fmla="*/ 1 h 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9"/>
                  <a:gd name="T116" fmla="*/ 66 w 66"/>
                  <a:gd name="T117" fmla="*/ 9 h 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9">
                    <a:moveTo>
                      <a:pt x="0" y="1"/>
                    </a:moveTo>
                    <a:lnTo>
                      <a:pt x="1" y="4"/>
                    </a:lnTo>
                    <a:lnTo>
                      <a:pt x="3" y="4"/>
                    </a:lnTo>
                    <a:lnTo>
                      <a:pt x="6" y="5"/>
                    </a:lnTo>
                    <a:lnTo>
                      <a:pt x="8" y="5"/>
                    </a:lnTo>
                    <a:lnTo>
                      <a:pt x="10" y="5"/>
                    </a:lnTo>
                    <a:lnTo>
                      <a:pt x="11" y="7"/>
                    </a:lnTo>
                    <a:lnTo>
                      <a:pt x="14" y="7"/>
                    </a:lnTo>
                    <a:lnTo>
                      <a:pt x="16" y="7"/>
                    </a:lnTo>
                    <a:lnTo>
                      <a:pt x="18" y="8"/>
                    </a:lnTo>
                    <a:lnTo>
                      <a:pt x="21" y="8"/>
                    </a:lnTo>
                    <a:lnTo>
                      <a:pt x="22" y="8"/>
                    </a:lnTo>
                    <a:lnTo>
                      <a:pt x="24" y="8"/>
                    </a:lnTo>
                    <a:lnTo>
                      <a:pt x="26" y="8"/>
                    </a:lnTo>
                    <a:lnTo>
                      <a:pt x="28" y="8"/>
                    </a:lnTo>
                    <a:lnTo>
                      <a:pt x="30" y="9"/>
                    </a:lnTo>
                    <a:lnTo>
                      <a:pt x="32" y="9"/>
                    </a:lnTo>
                    <a:lnTo>
                      <a:pt x="35" y="9"/>
                    </a:lnTo>
                    <a:lnTo>
                      <a:pt x="36" y="9"/>
                    </a:lnTo>
                    <a:lnTo>
                      <a:pt x="38" y="9"/>
                    </a:lnTo>
                    <a:lnTo>
                      <a:pt x="40" y="9"/>
                    </a:lnTo>
                    <a:lnTo>
                      <a:pt x="43" y="9"/>
                    </a:lnTo>
                    <a:lnTo>
                      <a:pt x="44" y="9"/>
                    </a:lnTo>
                    <a:lnTo>
                      <a:pt x="46" y="8"/>
                    </a:lnTo>
                    <a:lnTo>
                      <a:pt x="48" y="8"/>
                    </a:lnTo>
                    <a:lnTo>
                      <a:pt x="49" y="8"/>
                    </a:lnTo>
                    <a:lnTo>
                      <a:pt x="52" y="8"/>
                    </a:lnTo>
                    <a:lnTo>
                      <a:pt x="54" y="8"/>
                    </a:lnTo>
                    <a:lnTo>
                      <a:pt x="56" y="7"/>
                    </a:lnTo>
                    <a:lnTo>
                      <a:pt x="58" y="7"/>
                    </a:lnTo>
                    <a:lnTo>
                      <a:pt x="60" y="7"/>
                    </a:lnTo>
                    <a:lnTo>
                      <a:pt x="62" y="5"/>
                    </a:lnTo>
                    <a:lnTo>
                      <a:pt x="64" y="5"/>
                    </a:lnTo>
                    <a:lnTo>
                      <a:pt x="66" y="5"/>
                    </a:lnTo>
                    <a:lnTo>
                      <a:pt x="64" y="1"/>
                    </a:lnTo>
                    <a:lnTo>
                      <a:pt x="63" y="1"/>
                    </a:lnTo>
                    <a:lnTo>
                      <a:pt x="61" y="1"/>
                    </a:lnTo>
                    <a:lnTo>
                      <a:pt x="59" y="2"/>
                    </a:lnTo>
                    <a:lnTo>
                      <a:pt x="58" y="2"/>
                    </a:lnTo>
                    <a:lnTo>
                      <a:pt x="55" y="2"/>
                    </a:lnTo>
                    <a:lnTo>
                      <a:pt x="53" y="2"/>
                    </a:lnTo>
                    <a:lnTo>
                      <a:pt x="52" y="3"/>
                    </a:lnTo>
                    <a:lnTo>
                      <a:pt x="49" y="3"/>
                    </a:lnTo>
                    <a:lnTo>
                      <a:pt x="47" y="3"/>
                    </a:lnTo>
                    <a:lnTo>
                      <a:pt x="46" y="3"/>
                    </a:lnTo>
                    <a:lnTo>
                      <a:pt x="44" y="3"/>
                    </a:lnTo>
                    <a:lnTo>
                      <a:pt x="41" y="3"/>
                    </a:lnTo>
                    <a:lnTo>
                      <a:pt x="40" y="3"/>
                    </a:lnTo>
                    <a:lnTo>
                      <a:pt x="38" y="3"/>
                    </a:lnTo>
                    <a:lnTo>
                      <a:pt x="36" y="3"/>
                    </a:lnTo>
                    <a:lnTo>
                      <a:pt x="35" y="3"/>
                    </a:lnTo>
                    <a:lnTo>
                      <a:pt x="32" y="3"/>
                    </a:lnTo>
                    <a:lnTo>
                      <a:pt x="30" y="3"/>
                    </a:lnTo>
                    <a:lnTo>
                      <a:pt x="29" y="3"/>
                    </a:lnTo>
                    <a:lnTo>
                      <a:pt x="26" y="3"/>
                    </a:lnTo>
                    <a:lnTo>
                      <a:pt x="24" y="3"/>
                    </a:lnTo>
                    <a:lnTo>
                      <a:pt x="23" y="3"/>
                    </a:lnTo>
                    <a:lnTo>
                      <a:pt x="21" y="3"/>
                    </a:lnTo>
                    <a:lnTo>
                      <a:pt x="18" y="2"/>
                    </a:lnTo>
                    <a:lnTo>
                      <a:pt x="17" y="2"/>
                    </a:lnTo>
                    <a:lnTo>
                      <a:pt x="15" y="2"/>
                    </a:lnTo>
                    <a:lnTo>
                      <a:pt x="13" y="2"/>
                    </a:lnTo>
                    <a:lnTo>
                      <a:pt x="10" y="1"/>
                    </a:lnTo>
                    <a:lnTo>
                      <a:pt x="9" y="1"/>
                    </a:lnTo>
                    <a:lnTo>
                      <a:pt x="7" y="0"/>
                    </a:lnTo>
                    <a:lnTo>
                      <a:pt x="5" y="0"/>
                    </a:lnTo>
                    <a:lnTo>
                      <a:pt x="2" y="0"/>
                    </a:lnTo>
                    <a:lnTo>
                      <a:pt x="5" y="2"/>
                    </a:lnTo>
                    <a:lnTo>
                      <a:pt x="2" y="0"/>
                    </a:lnTo>
                    <a:lnTo>
                      <a:pt x="1" y="0"/>
                    </a:lnTo>
                    <a:lnTo>
                      <a:pt x="0" y="0"/>
                    </a:lnTo>
                    <a:lnTo>
                      <a:pt x="0" y="1"/>
                    </a:lnTo>
                    <a:lnTo>
                      <a:pt x="0" y="2"/>
                    </a:lnTo>
                    <a:lnTo>
                      <a:pt x="0" y="3"/>
                    </a:lnTo>
                    <a:lnTo>
                      <a:pt x="1" y="3"/>
                    </a:lnTo>
                    <a:lnTo>
                      <a:pt x="1" y="4"/>
                    </a:lnTo>
                    <a:lnTo>
                      <a:pt x="0" y="1"/>
                    </a:lnTo>
                    <a:close/>
                  </a:path>
                </a:pathLst>
              </a:custGeom>
              <a:solidFill>
                <a:srgbClr val="000000"/>
              </a:solidFill>
              <a:ln w="9525">
                <a:noFill/>
                <a:round/>
                <a:headEnd/>
                <a:tailEnd/>
              </a:ln>
            </p:spPr>
            <p:txBody>
              <a:bodyPr/>
              <a:lstStyle/>
              <a:p>
                <a:endParaRPr lang="en-GB"/>
              </a:p>
            </p:txBody>
          </p:sp>
          <p:sp>
            <p:nvSpPr>
              <p:cNvPr id="709" name="Freeform 622"/>
              <p:cNvSpPr>
                <a:spLocks/>
              </p:cNvSpPr>
              <p:nvPr/>
            </p:nvSpPr>
            <p:spPr bwMode="auto">
              <a:xfrm>
                <a:off x="4080" y="2263"/>
                <a:ext cx="6" cy="12"/>
              </a:xfrm>
              <a:custGeom>
                <a:avLst/>
                <a:gdLst>
                  <a:gd name="T0" fmla="*/ 3 w 10"/>
                  <a:gd name="T1" fmla="*/ 0 h 23"/>
                  <a:gd name="T2" fmla="*/ 2 w 10"/>
                  <a:gd name="T3" fmla="*/ 1 h 23"/>
                  <a:gd name="T4" fmla="*/ 0 w 10"/>
                  <a:gd name="T5" fmla="*/ 6 h 23"/>
                  <a:gd name="T6" fmla="*/ 2 w 10"/>
                  <a:gd name="T7" fmla="*/ 6 h 23"/>
                  <a:gd name="T8" fmla="*/ 4 w 10"/>
                  <a:gd name="T9" fmla="*/ 1 h 23"/>
                  <a:gd name="T10" fmla="*/ 2 w 10"/>
                  <a:gd name="T11" fmla="*/ 2 h 23"/>
                  <a:gd name="T12" fmla="*/ 4 w 10"/>
                  <a:gd name="T13" fmla="*/ 1 h 23"/>
                  <a:gd name="T14" fmla="*/ 4 w 10"/>
                  <a:gd name="T15" fmla="*/ 1 h 23"/>
                  <a:gd name="T16" fmla="*/ 4 w 10"/>
                  <a:gd name="T17" fmla="*/ 0 h 23"/>
                  <a:gd name="T18" fmla="*/ 3 w 10"/>
                  <a:gd name="T19" fmla="*/ 0 h 23"/>
                  <a:gd name="T20" fmla="*/ 3 w 10"/>
                  <a:gd name="T21" fmla="*/ 0 h 23"/>
                  <a:gd name="T22" fmla="*/ 2 w 10"/>
                  <a:gd name="T23" fmla="*/ 0 h 23"/>
                  <a:gd name="T24" fmla="*/ 2 w 10"/>
                  <a:gd name="T25" fmla="*/ 1 h 23"/>
                  <a:gd name="T26" fmla="*/ 3 w 10"/>
                  <a:gd name="T27" fmla="*/ 0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23"/>
                  <a:gd name="T44" fmla="*/ 10 w 10"/>
                  <a:gd name="T45" fmla="*/ 23 h 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23">
                    <a:moveTo>
                      <a:pt x="9" y="0"/>
                    </a:moveTo>
                    <a:lnTo>
                      <a:pt x="6" y="1"/>
                    </a:lnTo>
                    <a:lnTo>
                      <a:pt x="0" y="22"/>
                    </a:lnTo>
                    <a:lnTo>
                      <a:pt x="5" y="23"/>
                    </a:lnTo>
                    <a:lnTo>
                      <a:pt x="10" y="2"/>
                    </a:lnTo>
                    <a:lnTo>
                      <a:pt x="7" y="5"/>
                    </a:lnTo>
                    <a:lnTo>
                      <a:pt x="10" y="2"/>
                    </a:lnTo>
                    <a:lnTo>
                      <a:pt x="10" y="1"/>
                    </a:lnTo>
                    <a:lnTo>
                      <a:pt x="10" y="0"/>
                    </a:lnTo>
                    <a:lnTo>
                      <a:pt x="9" y="0"/>
                    </a:lnTo>
                    <a:lnTo>
                      <a:pt x="8" y="0"/>
                    </a:lnTo>
                    <a:lnTo>
                      <a:pt x="7" y="0"/>
                    </a:lnTo>
                    <a:lnTo>
                      <a:pt x="6" y="1"/>
                    </a:lnTo>
                    <a:lnTo>
                      <a:pt x="9" y="0"/>
                    </a:lnTo>
                    <a:close/>
                  </a:path>
                </a:pathLst>
              </a:custGeom>
              <a:solidFill>
                <a:srgbClr val="000000"/>
              </a:solidFill>
              <a:ln w="9525">
                <a:noFill/>
                <a:round/>
                <a:headEnd/>
                <a:tailEnd/>
              </a:ln>
            </p:spPr>
            <p:txBody>
              <a:bodyPr/>
              <a:lstStyle/>
              <a:p>
                <a:endParaRPr lang="en-GB"/>
              </a:p>
            </p:txBody>
          </p:sp>
          <p:sp>
            <p:nvSpPr>
              <p:cNvPr id="710" name="Freeform 623"/>
              <p:cNvSpPr>
                <a:spLocks/>
              </p:cNvSpPr>
              <p:nvPr/>
            </p:nvSpPr>
            <p:spPr bwMode="auto">
              <a:xfrm>
                <a:off x="4084" y="2263"/>
                <a:ext cx="28" cy="5"/>
              </a:xfrm>
              <a:custGeom>
                <a:avLst/>
                <a:gdLst>
                  <a:gd name="T0" fmla="*/ 14 w 55"/>
                  <a:gd name="T1" fmla="*/ 1 h 9"/>
                  <a:gd name="T2" fmla="*/ 13 w 55"/>
                  <a:gd name="T3" fmla="*/ 1 h 9"/>
                  <a:gd name="T4" fmla="*/ 12 w 55"/>
                  <a:gd name="T5" fmla="*/ 1 h 9"/>
                  <a:gd name="T6" fmla="*/ 11 w 55"/>
                  <a:gd name="T7" fmla="*/ 1 h 9"/>
                  <a:gd name="T8" fmla="*/ 10 w 55"/>
                  <a:gd name="T9" fmla="*/ 1 h 9"/>
                  <a:gd name="T10" fmla="*/ 10 w 55"/>
                  <a:gd name="T11" fmla="*/ 1 h 9"/>
                  <a:gd name="T12" fmla="*/ 9 w 55"/>
                  <a:gd name="T13" fmla="*/ 1 h 9"/>
                  <a:gd name="T14" fmla="*/ 8 w 55"/>
                  <a:gd name="T15" fmla="*/ 1 h 9"/>
                  <a:gd name="T16" fmla="*/ 7 w 55"/>
                  <a:gd name="T17" fmla="*/ 1 h 9"/>
                  <a:gd name="T18" fmla="*/ 6 w 55"/>
                  <a:gd name="T19" fmla="*/ 1 h 9"/>
                  <a:gd name="T20" fmla="*/ 6 w 55"/>
                  <a:gd name="T21" fmla="*/ 1 h 9"/>
                  <a:gd name="T22" fmla="*/ 5 w 55"/>
                  <a:gd name="T23" fmla="*/ 1 h 9"/>
                  <a:gd name="T24" fmla="*/ 4 w 55"/>
                  <a:gd name="T25" fmla="*/ 1 h 9"/>
                  <a:gd name="T26" fmla="*/ 3 w 55"/>
                  <a:gd name="T27" fmla="*/ 1 h 9"/>
                  <a:gd name="T28" fmla="*/ 2 w 55"/>
                  <a:gd name="T29" fmla="*/ 1 h 9"/>
                  <a:gd name="T30" fmla="*/ 1 w 55"/>
                  <a:gd name="T31" fmla="*/ 1 h 9"/>
                  <a:gd name="T32" fmla="*/ 1 w 55"/>
                  <a:gd name="T33" fmla="*/ 0 h 9"/>
                  <a:gd name="T34" fmla="*/ 1 w 55"/>
                  <a:gd name="T35" fmla="*/ 2 h 9"/>
                  <a:gd name="T36" fmla="*/ 2 w 55"/>
                  <a:gd name="T37" fmla="*/ 2 h 9"/>
                  <a:gd name="T38" fmla="*/ 3 w 55"/>
                  <a:gd name="T39" fmla="*/ 2 h 9"/>
                  <a:gd name="T40" fmla="*/ 4 w 55"/>
                  <a:gd name="T41" fmla="*/ 2 h 9"/>
                  <a:gd name="T42" fmla="*/ 4 w 55"/>
                  <a:gd name="T43" fmla="*/ 2 h 9"/>
                  <a:gd name="T44" fmla="*/ 5 w 55"/>
                  <a:gd name="T45" fmla="*/ 2 h 9"/>
                  <a:gd name="T46" fmla="*/ 6 w 55"/>
                  <a:gd name="T47" fmla="*/ 2 h 9"/>
                  <a:gd name="T48" fmla="*/ 7 w 55"/>
                  <a:gd name="T49" fmla="*/ 3 h 9"/>
                  <a:gd name="T50" fmla="*/ 8 w 55"/>
                  <a:gd name="T51" fmla="*/ 3 h 9"/>
                  <a:gd name="T52" fmla="*/ 9 w 55"/>
                  <a:gd name="T53" fmla="*/ 3 h 9"/>
                  <a:gd name="T54" fmla="*/ 9 w 55"/>
                  <a:gd name="T55" fmla="*/ 2 h 9"/>
                  <a:gd name="T56" fmla="*/ 10 w 55"/>
                  <a:gd name="T57" fmla="*/ 2 h 9"/>
                  <a:gd name="T58" fmla="*/ 11 w 55"/>
                  <a:gd name="T59" fmla="*/ 2 h 9"/>
                  <a:gd name="T60" fmla="*/ 12 w 55"/>
                  <a:gd name="T61" fmla="*/ 2 h 9"/>
                  <a:gd name="T62" fmla="*/ 13 w 55"/>
                  <a:gd name="T63" fmla="*/ 2 h 9"/>
                  <a:gd name="T64" fmla="*/ 14 w 55"/>
                  <a:gd name="T65" fmla="*/ 2 h 9"/>
                  <a:gd name="T66" fmla="*/ 13 w 55"/>
                  <a:gd name="T67" fmla="*/ 1 h 9"/>
                  <a:gd name="T68" fmla="*/ 14 w 55"/>
                  <a:gd name="T69" fmla="*/ 2 h 9"/>
                  <a:gd name="T70" fmla="*/ 14 w 55"/>
                  <a:gd name="T71" fmla="*/ 1 h 9"/>
                  <a:gd name="T72" fmla="*/ 14 w 55"/>
                  <a:gd name="T73" fmla="*/ 1 h 9"/>
                  <a:gd name="T74" fmla="*/ 14 w 55"/>
                  <a:gd name="T75" fmla="*/ 1 h 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
                  <a:gd name="T115" fmla="*/ 0 h 9"/>
                  <a:gd name="T116" fmla="*/ 55 w 55"/>
                  <a:gd name="T117" fmla="*/ 9 h 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 h="9">
                    <a:moveTo>
                      <a:pt x="55" y="2"/>
                    </a:moveTo>
                    <a:lnTo>
                      <a:pt x="53" y="1"/>
                    </a:lnTo>
                    <a:lnTo>
                      <a:pt x="52" y="1"/>
                    </a:lnTo>
                    <a:lnTo>
                      <a:pt x="49" y="1"/>
                    </a:lnTo>
                    <a:lnTo>
                      <a:pt x="48" y="2"/>
                    </a:lnTo>
                    <a:lnTo>
                      <a:pt x="47" y="2"/>
                    </a:lnTo>
                    <a:lnTo>
                      <a:pt x="45" y="2"/>
                    </a:lnTo>
                    <a:lnTo>
                      <a:pt x="44" y="3"/>
                    </a:lnTo>
                    <a:lnTo>
                      <a:pt x="42" y="3"/>
                    </a:lnTo>
                    <a:lnTo>
                      <a:pt x="40" y="3"/>
                    </a:lnTo>
                    <a:lnTo>
                      <a:pt x="39" y="3"/>
                    </a:lnTo>
                    <a:lnTo>
                      <a:pt x="38" y="3"/>
                    </a:lnTo>
                    <a:lnTo>
                      <a:pt x="36" y="3"/>
                    </a:lnTo>
                    <a:lnTo>
                      <a:pt x="34" y="3"/>
                    </a:lnTo>
                    <a:lnTo>
                      <a:pt x="32" y="3"/>
                    </a:lnTo>
                    <a:lnTo>
                      <a:pt x="31" y="3"/>
                    </a:lnTo>
                    <a:lnTo>
                      <a:pt x="30" y="3"/>
                    </a:lnTo>
                    <a:lnTo>
                      <a:pt x="28" y="3"/>
                    </a:lnTo>
                    <a:lnTo>
                      <a:pt x="26" y="3"/>
                    </a:lnTo>
                    <a:lnTo>
                      <a:pt x="24" y="3"/>
                    </a:lnTo>
                    <a:lnTo>
                      <a:pt x="23" y="3"/>
                    </a:lnTo>
                    <a:lnTo>
                      <a:pt x="22" y="3"/>
                    </a:lnTo>
                    <a:lnTo>
                      <a:pt x="19" y="3"/>
                    </a:lnTo>
                    <a:lnTo>
                      <a:pt x="18" y="3"/>
                    </a:lnTo>
                    <a:lnTo>
                      <a:pt x="16" y="3"/>
                    </a:lnTo>
                    <a:lnTo>
                      <a:pt x="15" y="2"/>
                    </a:lnTo>
                    <a:lnTo>
                      <a:pt x="14" y="2"/>
                    </a:lnTo>
                    <a:lnTo>
                      <a:pt x="11" y="2"/>
                    </a:lnTo>
                    <a:lnTo>
                      <a:pt x="10" y="2"/>
                    </a:lnTo>
                    <a:lnTo>
                      <a:pt x="8" y="1"/>
                    </a:lnTo>
                    <a:lnTo>
                      <a:pt x="7" y="1"/>
                    </a:lnTo>
                    <a:lnTo>
                      <a:pt x="4" y="1"/>
                    </a:lnTo>
                    <a:lnTo>
                      <a:pt x="3" y="0"/>
                    </a:lnTo>
                    <a:lnTo>
                      <a:pt x="2" y="0"/>
                    </a:lnTo>
                    <a:lnTo>
                      <a:pt x="0" y="5"/>
                    </a:lnTo>
                    <a:lnTo>
                      <a:pt x="2" y="5"/>
                    </a:lnTo>
                    <a:lnTo>
                      <a:pt x="3" y="6"/>
                    </a:lnTo>
                    <a:lnTo>
                      <a:pt x="6" y="6"/>
                    </a:lnTo>
                    <a:lnTo>
                      <a:pt x="7" y="6"/>
                    </a:lnTo>
                    <a:lnTo>
                      <a:pt x="9" y="7"/>
                    </a:lnTo>
                    <a:lnTo>
                      <a:pt x="10" y="7"/>
                    </a:lnTo>
                    <a:lnTo>
                      <a:pt x="13" y="7"/>
                    </a:lnTo>
                    <a:lnTo>
                      <a:pt x="14" y="8"/>
                    </a:lnTo>
                    <a:lnTo>
                      <a:pt x="16" y="8"/>
                    </a:lnTo>
                    <a:lnTo>
                      <a:pt x="17" y="8"/>
                    </a:lnTo>
                    <a:lnTo>
                      <a:pt x="19" y="8"/>
                    </a:lnTo>
                    <a:lnTo>
                      <a:pt x="21" y="8"/>
                    </a:lnTo>
                    <a:lnTo>
                      <a:pt x="23" y="8"/>
                    </a:lnTo>
                    <a:lnTo>
                      <a:pt x="24" y="9"/>
                    </a:lnTo>
                    <a:lnTo>
                      <a:pt x="26" y="9"/>
                    </a:lnTo>
                    <a:lnTo>
                      <a:pt x="28" y="9"/>
                    </a:lnTo>
                    <a:lnTo>
                      <a:pt x="30" y="9"/>
                    </a:lnTo>
                    <a:lnTo>
                      <a:pt x="31" y="9"/>
                    </a:lnTo>
                    <a:lnTo>
                      <a:pt x="33" y="9"/>
                    </a:lnTo>
                    <a:lnTo>
                      <a:pt x="34" y="9"/>
                    </a:lnTo>
                    <a:lnTo>
                      <a:pt x="36" y="8"/>
                    </a:lnTo>
                    <a:lnTo>
                      <a:pt x="38" y="8"/>
                    </a:lnTo>
                    <a:lnTo>
                      <a:pt x="39" y="8"/>
                    </a:lnTo>
                    <a:lnTo>
                      <a:pt x="41" y="8"/>
                    </a:lnTo>
                    <a:lnTo>
                      <a:pt x="42" y="8"/>
                    </a:lnTo>
                    <a:lnTo>
                      <a:pt x="45" y="8"/>
                    </a:lnTo>
                    <a:lnTo>
                      <a:pt x="46" y="7"/>
                    </a:lnTo>
                    <a:lnTo>
                      <a:pt x="47" y="7"/>
                    </a:lnTo>
                    <a:lnTo>
                      <a:pt x="49" y="7"/>
                    </a:lnTo>
                    <a:lnTo>
                      <a:pt x="51" y="7"/>
                    </a:lnTo>
                    <a:lnTo>
                      <a:pt x="53" y="6"/>
                    </a:lnTo>
                    <a:lnTo>
                      <a:pt x="54" y="6"/>
                    </a:lnTo>
                    <a:lnTo>
                      <a:pt x="51" y="3"/>
                    </a:lnTo>
                    <a:lnTo>
                      <a:pt x="54" y="6"/>
                    </a:lnTo>
                    <a:lnTo>
                      <a:pt x="55" y="6"/>
                    </a:lnTo>
                    <a:lnTo>
                      <a:pt x="55" y="5"/>
                    </a:lnTo>
                    <a:lnTo>
                      <a:pt x="55" y="3"/>
                    </a:lnTo>
                    <a:lnTo>
                      <a:pt x="55" y="2"/>
                    </a:lnTo>
                    <a:lnTo>
                      <a:pt x="55" y="1"/>
                    </a:lnTo>
                    <a:lnTo>
                      <a:pt x="54" y="1"/>
                    </a:lnTo>
                    <a:lnTo>
                      <a:pt x="53" y="1"/>
                    </a:lnTo>
                    <a:lnTo>
                      <a:pt x="55" y="2"/>
                    </a:lnTo>
                    <a:close/>
                  </a:path>
                </a:pathLst>
              </a:custGeom>
              <a:solidFill>
                <a:srgbClr val="000000"/>
              </a:solidFill>
              <a:ln w="9525">
                <a:noFill/>
                <a:round/>
                <a:headEnd/>
                <a:tailEnd/>
              </a:ln>
            </p:spPr>
            <p:txBody>
              <a:bodyPr/>
              <a:lstStyle/>
              <a:p>
                <a:endParaRPr lang="en-GB"/>
              </a:p>
            </p:txBody>
          </p:sp>
          <p:sp>
            <p:nvSpPr>
              <p:cNvPr id="711" name="Freeform 624"/>
              <p:cNvSpPr>
                <a:spLocks/>
              </p:cNvSpPr>
              <p:nvPr/>
            </p:nvSpPr>
            <p:spPr bwMode="auto">
              <a:xfrm>
                <a:off x="4109" y="2265"/>
                <a:ext cx="5" cy="12"/>
              </a:xfrm>
              <a:custGeom>
                <a:avLst/>
                <a:gdLst>
                  <a:gd name="T0" fmla="*/ 2 w 10"/>
                  <a:gd name="T1" fmla="*/ 6 h 24"/>
                  <a:gd name="T2" fmla="*/ 3 w 10"/>
                  <a:gd name="T3" fmla="*/ 6 h 24"/>
                  <a:gd name="T4" fmla="*/ 1 w 10"/>
                  <a:gd name="T5" fmla="*/ 0 h 24"/>
                  <a:gd name="T6" fmla="*/ 0 w 10"/>
                  <a:gd name="T7" fmla="*/ 1 h 24"/>
                  <a:gd name="T8" fmla="*/ 1 w 10"/>
                  <a:gd name="T9" fmla="*/ 6 h 24"/>
                  <a:gd name="T10" fmla="*/ 1 w 10"/>
                  <a:gd name="T11" fmla="*/ 5 h 24"/>
                  <a:gd name="T12" fmla="*/ 1 w 10"/>
                  <a:gd name="T13" fmla="*/ 6 h 24"/>
                  <a:gd name="T14" fmla="*/ 1 w 10"/>
                  <a:gd name="T15" fmla="*/ 6 h 24"/>
                  <a:gd name="T16" fmla="*/ 1 w 10"/>
                  <a:gd name="T17" fmla="*/ 6 h 24"/>
                  <a:gd name="T18" fmla="*/ 1 w 10"/>
                  <a:gd name="T19" fmla="*/ 6 h 24"/>
                  <a:gd name="T20" fmla="*/ 2 w 10"/>
                  <a:gd name="T21" fmla="*/ 6 h 24"/>
                  <a:gd name="T22" fmla="*/ 3 w 10"/>
                  <a:gd name="T23" fmla="*/ 6 h 24"/>
                  <a:gd name="T24" fmla="*/ 3 w 10"/>
                  <a:gd name="T25" fmla="*/ 6 h 24"/>
                  <a:gd name="T26" fmla="*/ 3 w 10"/>
                  <a:gd name="T27" fmla="*/ 6 h 24"/>
                  <a:gd name="T28" fmla="*/ 3 w 10"/>
                  <a:gd name="T29" fmla="*/ 6 h 24"/>
                  <a:gd name="T30" fmla="*/ 3 w 10"/>
                  <a:gd name="T31" fmla="*/ 6 h 24"/>
                  <a:gd name="T32" fmla="*/ 2 w 10"/>
                  <a:gd name="T33" fmla="*/ 6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24"/>
                  <a:gd name="T53" fmla="*/ 10 w 10"/>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24">
                    <a:moveTo>
                      <a:pt x="8" y="24"/>
                    </a:moveTo>
                    <a:lnTo>
                      <a:pt x="10" y="21"/>
                    </a:lnTo>
                    <a:lnTo>
                      <a:pt x="4" y="0"/>
                    </a:lnTo>
                    <a:lnTo>
                      <a:pt x="0" y="1"/>
                    </a:lnTo>
                    <a:lnTo>
                      <a:pt x="5" y="22"/>
                    </a:lnTo>
                    <a:lnTo>
                      <a:pt x="6" y="20"/>
                    </a:lnTo>
                    <a:lnTo>
                      <a:pt x="5" y="22"/>
                    </a:lnTo>
                    <a:lnTo>
                      <a:pt x="5" y="23"/>
                    </a:lnTo>
                    <a:lnTo>
                      <a:pt x="6" y="23"/>
                    </a:lnTo>
                    <a:lnTo>
                      <a:pt x="6" y="24"/>
                    </a:lnTo>
                    <a:lnTo>
                      <a:pt x="8" y="24"/>
                    </a:lnTo>
                    <a:lnTo>
                      <a:pt x="9" y="24"/>
                    </a:lnTo>
                    <a:lnTo>
                      <a:pt x="9" y="23"/>
                    </a:lnTo>
                    <a:lnTo>
                      <a:pt x="10" y="23"/>
                    </a:lnTo>
                    <a:lnTo>
                      <a:pt x="10" y="22"/>
                    </a:lnTo>
                    <a:lnTo>
                      <a:pt x="10" y="21"/>
                    </a:lnTo>
                    <a:lnTo>
                      <a:pt x="8" y="24"/>
                    </a:lnTo>
                    <a:close/>
                  </a:path>
                </a:pathLst>
              </a:custGeom>
              <a:solidFill>
                <a:srgbClr val="000000"/>
              </a:solidFill>
              <a:ln w="9525">
                <a:noFill/>
                <a:round/>
                <a:headEnd/>
                <a:tailEnd/>
              </a:ln>
            </p:spPr>
            <p:txBody>
              <a:bodyPr/>
              <a:lstStyle/>
              <a:p>
                <a:endParaRPr lang="en-GB"/>
              </a:p>
            </p:txBody>
          </p:sp>
        </p:grpSp>
        <p:sp>
          <p:nvSpPr>
            <p:cNvPr id="423" name="Freeform 625"/>
            <p:cNvSpPr>
              <a:spLocks/>
            </p:cNvSpPr>
            <p:nvPr/>
          </p:nvSpPr>
          <p:spPr bwMode="auto">
            <a:xfrm>
              <a:off x="4128" y="2246"/>
              <a:ext cx="25" cy="24"/>
            </a:xfrm>
            <a:custGeom>
              <a:avLst/>
              <a:gdLst>
                <a:gd name="T0" fmla="*/ 1 w 49"/>
                <a:gd name="T1" fmla="*/ 12 h 49"/>
                <a:gd name="T2" fmla="*/ 2 w 49"/>
                <a:gd name="T3" fmla="*/ 11 h 49"/>
                <a:gd name="T4" fmla="*/ 3 w 49"/>
                <a:gd name="T5" fmla="*/ 10 h 49"/>
                <a:gd name="T6" fmla="*/ 4 w 49"/>
                <a:gd name="T7" fmla="*/ 10 h 49"/>
                <a:gd name="T8" fmla="*/ 5 w 49"/>
                <a:gd name="T9" fmla="*/ 9 h 49"/>
                <a:gd name="T10" fmla="*/ 5 w 49"/>
                <a:gd name="T11" fmla="*/ 9 h 49"/>
                <a:gd name="T12" fmla="*/ 6 w 49"/>
                <a:gd name="T13" fmla="*/ 8 h 49"/>
                <a:gd name="T14" fmla="*/ 7 w 49"/>
                <a:gd name="T15" fmla="*/ 7 h 49"/>
                <a:gd name="T16" fmla="*/ 8 w 49"/>
                <a:gd name="T17" fmla="*/ 7 h 49"/>
                <a:gd name="T18" fmla="*/ 8 w 49"/>
                <a:gd name="T19" fmla="*/ 6 h 49"/>
                <a:gd name="T20" fmla="*/ 9 w 49"/>
                <a:gd name="T21" fmla="*/ 5 h 49"/>
                <a:gd name="T22" fmla="*/ 10 w 49"/>
                <a:gd name="T23" fmla="*/ 5 h 49"/>
                <a:gd name="T24" fmla="*/ 10 w 49"/>
                <a:gd name="T25" fmla="*/ 4 h 49"/>
                <a:gd name="T26" fmla="*/ 11 w 49"/>
                <a:gd name="T27" fmla="*/ 3 h 49"/>
                <a:gd name="T28" fmla="*/ 12 w 49"/>
                <a:gd name="T29" fmla="*/ 2 h 49"/>
                <a:gd name="T30" fmla="*/ 12 w 49"/>
                <a:gd name="T31" fmla="*/ 1 h 49"/>
                <a:gd name="T32" fmla="*/ 13 w 49"/>
                <a:gd name="T33" fmla="*/ 0 h 49"/>
                <a:gd name="T34" fmla="*/ 11 w 49"/>
                <a:gd name="T35" fmla="*/ 0 h 49"/>
                <a:gd name="T36" fmla="*/ 11 w 49"/>
                <a:gd name="T37" fmla="*/ 1 h 49"/>
                <a:gd name="T38" fmla="*/ 10 w 49"/>
                <a:gd name="T39" fmla="*/ 2 h 49"/>
                <a:gd name="T40" fmla="*/ 10 w 49"/>
                <a:gd name="T41" fmla="*/ 3 h 49"/>
                <a:gd name="T42" fmla="*/ 9 w 49"/>
                <a:gd name="T43" fmla="*/ 3 h 49"/>
                <a:gd name="T44" fmla="*/ 8 w 49"/>
                <a:gd name="T45" fmla="*/ 4 h 49"/>
                <a:gd name="T46" fmla="*/ 8 w 49"/>
                <a:gd name="T47" fmla="*/ 5 h 49"/>
                <a:gd name="T48" fmla="*/ 7 w 49"/>
                <a:gd name="T49" fmla="*/ 5 h 49"/>
                <a:gd name="T50" fmla="*/ 6 w 49"/>
                <a:gd name="T51" fmla="*/ 6 h 49"/>
                <a:gd name="T52" fmla="*/ 6 w 49"/>
                <a:gd name="T53" fmla="*/ 7 h 49"/>
                <a:gd name="T54" fmla="*/ 5 w 49"/>
                <a:gd name="T55" fmla="*/ 8 h 49"/>
                <a:gd name="T56" fmla="*/ 4 w 49"/>
                <a:gd name="T57" fmla="*/ 8 h 49"/>
                <a:gd name="T58" fmla="*/ 3 w 49"/>
                <a:gd name="T59" fmla="*/ 9 h 49"/>
                <a:gd name="T60" fmla="*/ 3 w 49"/>
                <a:gd name="T61" fmla="*/ 9 h 49"/>
                <a:gd name="T62" fmla="*/ 2 w 49"/>
                <a:gd name="T63" fmla="*/ 10 h 49"/>
                <a:gd name="T64" fmla="*/ 1 w 49"/>
                <a:gd name="T65" fmla="*/ 10 h 49"/>
                <a:gd name="T66" fmla="*/ 1 w 49"/>
                <a:gd name="T67" fmla="*/ 11 h 49"/>
                <a:gd name="T68" fmla="*/ 0 w 49"/>
                <a:gd name="T69" fmla="*/ 11 h 49"/>
                <a:gd name="T70" fmla="*/ 0 w 49"/>
                <a:gd name="T71" fmla="*/ 11 h 49"/>
                <a:gd name="T72" fmla="*/ 1 w 49"/>
                <a:gd name="T73" fmla="*/ 12 h 49"/>
                <a:gd name="T74" fmla="*/ 1 w 49"/>
                <a:gd name="T75" fmla="*/ 12 h 49"/>
                <a:gd name="T76" fmla="*/ 1 w 49"/>
                <a:gd name="T77" fmla="*/ 12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49"/>
                <a:gd name="T119" fmla="*/ 49 w 49"/>
                <a:gd name="T120" fmla="*/ 49 h 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49">
                  <a:moveTo>
                    <a:pt x="0" y="46"/>
                  </a:moveTo>
                  <a:lnTo>
                    <a:pt x="3" y="48"/>
                  </a:lnTo>
                  <a:lnTo>
                    <a:pt x="4" y="46"/>
                  </a:lnTo>
                  <a:lnTo>
                    <a:pt x="6" y="45"/>
                  </a:lnTo>
                  <a:lnTo>
                    <a:pt x="9" y="44"/>
                  </a:lnTo>
                  <a:lnTo>
                    <a:pt x="10" y="43"/>
                  </a:lnTo>
                  <a:lnTo>
                    <a:pt x="12" y="42"/>
                  </a:lnTo>
                  <a:lnTo>
                    <a:pt x="13" y="41"/>
                  </a:lnTo>
                  <a:lnTo>
                    <a:pt x="15" y="40"/>
                  </a:lnTo>
                  <a:lnTo>
                    <a:pt x="17" y="38"/>
                  </a:lnTo>
                  <a:lnTo>
                    <a:pt x="18" y="37"/>
                  </a:lnTo>
                  <a:lnTo>
                    <a:pt x="20" y="36"/>
                  </a:lnTo>
                  <a:lnTo>
                    <a:pt x="21" y="35"/>
                  </a:lnTo>
                  <a:lnTo>
                    <a:pt x="23" y="34"/>
                  </a:lnTo>
                  <a:lnTo>
                    <a:pt x="25" y="33"/>
                  </a:lnTo>
                  <a:lnTo>
                    <a:pt x="26" y="30"/>
                  </a:lnTo>
                  <a:lnTo>
                    <a:pt x="27" y="29"/>
                  </a:lnTo>
                  <a:lnTo>
                    <a:pt x="30" y="28"/>
                  </a:lnTo>
                  <a:lnTo>
                    <a:pt x="31" y="27"/>
                  </a:lnTo>
                  <a:lnTo>
                    <a:pt x="32" y="26"/>
                  </a:lnTo>
                  <a:lnTo>
                    <a:pt x="33" y="23"/>
                  </a:lnTo>
                  <a:lnTo>
                    <a:pt x="34" y="22"/>
                  </a:lnTo>
                  <a:lnTo>
                    <a:pt x="36" y="21"/>
                  </a:lnTo>
                  <a:lnTo>
                    <a:pt x="38" y="20"/>
                  </a:lnTo>
                  <a:lnTo>
                    <a:pt x="39" y="18"/>
                  </a:lnTo>
                  <a:lnTo>
                    <a:pt x="40" y="17"/>
                  </a:lnTo>
                  <a:lnTo>
                    <a:pt x="41" y="14"/>
                  </a:lnTo>
                  <a:lnTo>
                    <a:pt x="42" y="13"/>
                  </a:lnTo>
                  <a:lnTo>
                    <a:pt x="43" y="12"/>
                  </a:lnTo>
                  <a:lnTo>
                    <a:pt x="45" y="10"/>
                  </a:lnTo>
                  <a:lnTo>
                    <a:pt x="46" y="8"/>
                  </a:lnTo>
                  <a:lnTo>
                    <a:pt x="47" y="6"/>
                  </a:lnTo>
                  <a:lnTo>
                    <a:pt x="48" y="5"/>
                  </a:lnTo>
                  <a:lnTo>
                    <a:pt x="49" y="3"/>
                  </a:lnTo>
                  <a:lnTo>
                    <a:pt x="45" y="0"/>
                  </a:lnTo>
                  <a:lnTo>
                    <a:pt x="43" y="2"/>
                  </a:lnTo>
                  <a:lnTo>
                    <a:pt x="42" y="4"/>
                  </a:lnTo>
                  <a:lnTo>
                    <a:pt x="42" y="5"/>
                  </a:lnTo>
                  <a:lnTo>
                    <a:pt x="41" y="7"/>
                  </a:lnTo>
                  <a:lnTo>
                    <a:pt x="40" y="8"/>
                  </a:lnTo>
                  <a:lnTo>
                    <a:pt x="39" y="11"/>
                  </a:lnTo>
                  <a:lnTo>
                    <a:pt x="38" y="12"/>
                  </a:lnTo>
                  <a:lnTo>
                    <a:pt x="36" y="13"/>
                  </a:lnTo>
                  <a:lnTo>
                    <a:pt x="35" y="15"/>
                  </a:lnTo>
                  <a:lnTo>
                    <a:pt x="34" y="17"/>
                  </a:lnTo>
                  <a:lnTo>
                    <a:pt x="32" y="18"/>
                  </a:lnTo>
                  <a:lnTo>
                    <a:pt x="31" y="19"/>
                  </a:lnTo>
                  <a:lnTo>
                    <a:pt x="30" y="21"/>
                  </a:lnTo>
                  <a:lnTo>
                    <a:pt x="28" y="22"/>
                  </a:lnTo>
                  <a:lnTo>
                    <a:pt x="27" y="23"/>
                  </a:lnTo>
                  <a:lnTo>
                    <a:pt x="26" y="25"/>
                  </a:lnTo>
                  <a:lnTo>
                    <a:pt x="24" y="26"/>
                  </a:lnTo>
                  <a:lnTo>
                    <a:pt x="23" y="27"/>
                  </a:lnTo>
                  <a:lnTo>
                    <a:pt x="21" y="28"/>
                  </a:lnTo>
                  <a:lnTo>
                    <a:pt x="20" y="30"/>
                  </a:lnTo>
                  <a:lnTo>
                    <a:pt x="18" y="32"/>
                  </a:lnTo>
                  <a:lnTo>
                    <a:pt x="17" y="33"/>
                  </a:lnTo>
                  <a:lnTo>
                    <a:pt x="16" y="34"/>
                  </a:lnTo>
                  <a:lnTo>
                    <a:pt x="13" y="35"/>
                  </a:lnTo>
                  <a:lnTo>
                    <a:pt x="12" y="36"/>
                  </a:lnTo>
                  <a:lnTo>
                    <a:pt x="11" y="37"/>
                  </a:lnTo>
                  <a:lnTo>
                    <a:pt x="9" y="38"/>
                  </a:lnTo>
                  <a:lnTo>
                    <a:pt x="8" y="40"/>
                  </a:lnTo>
                  <a:lnTo>
                    <a:pt x="5" y="41"/>
                  </a:lnTo>
                  <a:lnTo>
                    <a:pt x="4" y="42"/>
                  </a:lnTo>
                  <a:lnTo>
                    <a:pt x="2" y="43"/>
                  </a:lnTo>
                  <a:lnTo>
                    <a:pt x="1" y="44"/>
                  </a:lnTo>
                  <a:lnTo>
                    <a:pt x="4" y="44"/>
                  </a:lnTo>
                  <a:lnTo>
                    <a:pt x="1" y="44"/>
                  </a:lnTo>
                  <a:lnTo>
                    <a:pt x="0" y="44"/>
                  </a:lnTo>
                  <a:lnTo>
                    <a:pt x="0" y="45"/>
                  </a:lnTo>
                  <a:lnTo>
                    <a:pt x="0" y="46"/>
                  </a:lnTo>
                  <a:lnTo>
                    <a:pt x="0" y="48"/>
                  </a:lnTo>
                  <a:lnTo>
                    <a:pt x="1" y="48"/>
                  </a:lnTo>
                  <a:lnTo>
                    <a:pt x="1" y="49"/>
                  </a:lnTo>
                  <a:lnTo>
                    <a:pt x="2" y="49"/>
                  </a:lnTo>
                  <a:lnTo>
                    <a:pt x="2" y="48"/>
                  </a:lnTo>
                  <a:lnTo>
                    <a:pt x="3" y="48"/>
                  </a:lnTo>
                  <a:lnTo>
                    <a:pt x="0" y="46"/>
                  </a:lnTo>
                  <a:close/>
                </a:path>
              </a:pathLst>
            </a:custGeom>
            <a:solidFill>
              <a:srgbClr val="000000"/>
            </a:solidFill>
            <a:ln w="9525">
              <a:noFill/>
              <a:round/>
              <a:headEnd/>
              <a:tailEnd/>
            </a:ln>
          </p:spPr>
          <p:txBody>
            <a:bodyPr/>
            <a:lstStyle/>
            <a:p>
              <a:endParaRPr lang="en-GB"/>
            </a:p>
          </p:txBody>
        </p:sp>
        <p:sp>
          <p:nvSpPr>
            <p:cNvPr id="424" name="Freeform 626"/>
            <p:cNvSpPr>
              <a:spLocks/>
            </p:cNvSpPr>
            <p:nvPr/>
          </p:nvSpPr>
          <p:spPr bwMode="auto">
            <a:xfrm>
              <a:off x="4123" y="2258"/>
              <a:ext cx="8" cy="11"/>
            </a:xfrm>
            <a:custGeom>
              <a:avLst/>
              <a:gdLst>
                <a:gd name="T0" fmla="*/ 1 w 15"/>
                <a:gd name="T1" fmla="*/ 1 h 21"/>
                <a:gd name="T2" fmla="*/ 0 w 15"/>
                <a:gd name="T3" fmla="*/ 1 h 21"/>
                <a:gd name="T4" fmla="*/ 3 w 15"/>
                <a:gd name="T5" fmla="*/ 6 h 21"/>
                <a:gd name="T6" fmla="*/ 4 w 15"/>
                <a:gd name="T7" fmla="*/ 5 h 21"/>
                <a:gd name="T8" fmla="*/ 2 w 15"/>
                <a:gd name="T9" fmla="*/ 1 h 21"/>
                <a:gd name="T10" fmla="*/ 1 w 15"/>
                <a:gd name="T11" fmla="*/ 1 h 21"/>
                <a:gd name="T12" fmla="*/ 2 w 15"/>
                <a:gd name="T13" fmla="*/ 1 h 21"/>
                <a:gd name="T14" fmla="*/ 2 w 15"/>
                <a:gd name="T15" fmla="*/ 1 h 21"/>
                <a:gd name="T16" fmla="*/ 1 w 15"/>
                <a:gd name="T17" fmla="*/ 1 h 21"/>
                <a:gd name="T18" fmla="*/ 1 w 15"/>
                <a:gd name="T19" fmla="*/ 0 h 21"/>
                <a:gd name="T20" fmla="*/ 1 w 15"/>
                <a:gd name="T21" fmla="*/ 0 h 21"/>
                <a:gd name="T22" fmla="*/ 1 w 15"/>
                <a:gd name="T23" fmla="*/ 1 h 21"/>
                <a:gd name="T24" fmla="*/ 0 w 15"/>
                <a:gd name="T25" fmla="*/ 1 h 21"/>
                <a:gd name="T26" fmla="*/ 0 w 15"/>
                <a:gd name="T27" fmla="*/ 1 h 21"/>
                <a:gd name="T28" fmla="*/ 0 w 15"/>
                <a:gd name="T29" fmla="*/ 1 h 21"/>
                <a:gd name="T30" fmla="*/ 0 w 15"/>
                <a:gd name="T31" fmla="*/ 1 h 21"/>
                <a:gd name="T32" fmla="*/ 1 w 15"/>
                <a:gd name="T33" fmla="*/ 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21"/>
                <a:gd name="T53" fmla="*/ 15 w 15"/>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21">
                  <a:moveTo>
                    <a:pt x="1" y="1"/>
                  </a:moveTo>
                  <a:lnTo>
                    <a:pt x="0" y="4"/>
                  </a:lnTo>
                  <a:lnTo>
                    <a:pt x="11" y="21"/>
                  </a:lnTo>
                  <a:lnTo>
                    <a:pt x="15" y="19"/>
                  </a:lnTo>
                  <a:lnTo>
                    <a:pt x="5" y="2"/>
                  </a:lnTo>
                  <a:lnTo>
                    <a:pt x="4" y="4"/>
                  </a:lnTo>
                  <a:lnTo>
                    <a:pt x="5" y="2"/>
                  </a:lnTo>
                  <a:lnTo>
                    <a:pt x="5" y="1"/>
                  </a:lnTo>
                  <a:lnTo>
                    <a:pt x="4" y="1"/>
                  </a:lnTo>
                  <a:lnTo>
                    <a:pt x="4" y="0"/>
                  </a:lnTo>
                  <a:lnTo>
                    <a:pt x="3" y="0"/>
                  </a:lnTo>
                  <a:lnTo>
                    <a:pt x="1" y="1"/>
                  </a:lnTo>
                  <a:lnTo>
                    <a:pt x="0" y="1"/>
                  </a:lnTo>
                  <a:lnTo>
                    <a:pt x="0" y="2"/>
                  </a:lnTo>
                  <a:lnTo>
                    <a:pt x="0" y="3"/>
                  </a:lnTo>
                  <a:lnTo>
                    <a:pt x="0" y="4"/>
                  </a:lnTo>
                  <a:lnTo>
                    <a:pt x="1" y="1"/>
                  </a:lnTo>
                  <a:close/>
                </a:path>
              </a:pathLst>
            </a:custGeom>
            <a:solidFill>
              <a:srgbClr val="000000"/>
            </a:solidFill>
            <a:ln w="9525">
              <a:noFill/>
              <a:round/>
              <a:headEnd/>
              <a:tailEnd/>
            </a:ln>
          </p:spPr>
          <p:txBody>
            <a:bodyPr/>
            <a:lstStyle/>
            <a:p>
              <a:endParaRPr lang="en-GB"/>
            </a:p>
          </p:txBody>
        </p:sp>
        <p:sp>
          <p:nvSpPr>
            <p:cNvPr id="425" name="Freeform 627"/>
            <p:cNvSpPr>
              <a:spLocks/>
            </p:cNvSpPr>
            <p:nvPr/>
          </p:nvSpPr>
          <p:spPr bwMode="auto">
            <a:xfrm>
              <a:off x="4124" y="2240"/>
              <a:ext cx="20" cy="21"/>
            </a:xfrm>
            <a:custGeom>
              <a:avLst/>
              <a:gdLst>
                <a:gd name="T0" fmla="*/ 9 w 42"/>
                <a:gd name="T1" fmla="*/ 1 h 40"/>
                <a:gd name="T2" fmla="*/ 8 w 42"/>
                <a:gd name="T3" fmla="*/ 1 h 40"/>
                <a:gd name="T4" fmla="*/ 8 w 42"/>
                <a:gd name="T5" fmla="*/ 2 h 40"/>
                <a:gd name="T6" fmla="*/ 8 w 42"/>
                <a:gd name="T7" fmla="*/ 2 h 40"/>
                <a:gd name="T8" fmla="*/ 7 w 42"/>
                <a:gd name="T9" fmla="*/ 3 h 40"/>
                <a:gd name="T10" fmla="*/ 6 w 42"/>
                <a:gd name="T11" fmla="*/ 4 h 40"/>
                <a:gd name="T12" fmla="*/ 6 w 42"/>
                <a:gd name="T13" fmla="*/ 4 h 40"/>
                <a:gd name="T14" fmla="*/ 5 w 42"/>
                <a:gd name="T15" fmla="*/ 5 h 40"/>
                <a:gd name="T16" fmla="*/ 5 w 42"/>
                <a:gd name="T17" fmla="*/ 6 h 40"/>
                <a:gd name="T18" fmla="*/ 4 w 42"/>
                <a:gd name="T19" fmla="*/ 6 h 40"/>
                <a:gd name="T20" fmla="*/ 4 w 42"/>
                <a:gd name="T21" fmla="*/ 7 h 40"/>
                <a:gd name="T22" fmla="*/ 3 w 42"/>
                <a:gd name="T23" fmla="*/ 8 h 40"/>
                <a:gd name="T24" fmla="*/ 3 w 42"/>
                <a:gd name="T25" fmla="*/ 8 h 40"/>
                <a:gd name="T26" fmla="*/ 2 w 42"/>
                <a:gd name="T27" fmla="*/ 8 h 40"/>
                <a:gd name="T28" fmla="*/ 1 w 42"/>
                <a:gd name="T29" fmla="*/ 9 h 40"/>
                <a:gd name="T30" fmla="*/ 1 w 42"/>
                <a:gd name="T31" fmla="*/ 9 h 40"/>
                <a:gd name="T32" fmla="*/ 0 w 42"/>
                <a:gd name="T33" fmla="*/ 10 h 40"/>
                <a:gd name="T34" fmla="*/ 1 w 42"/>
                <a:gd name="T35" fmla="*/ 11 h 40"/>
                <a:gd name="T36" fmla="*/ 1 w 42"/>
                <a:gd name="T37" fmla="*/ 10 h 40"/>
                <a:gd name="T38" fmla="*/ 2 w 42"/>
                <a:gd name="T39" fmla="*/ 10 h 40"/>
                <a:gd name="T40" fmla="*/ 3 w 42"/>
                <a:gd name="T41" fmla="*/ 9 h 40"/>
                <a:gd name="T42" fmla="*/ 4 w 42"/>
                <a:gd name="T43" fmla="*/ 9 h 40"/>
                <a:gd name="T44" fmla="*/ 4 w 42"/>
                <a:gd name="T45" fmla="*/ 8 h 40"/>
                <a:gd name="T46" fmla="*/ 5 w 42"/>
                <a:gd name="T47" fmla="*/ 8 h 40"/>
                <a:gd name="T48" fmla="*/ 5 w 42"/>
                <a:gd name="T49" fmla="*/ 7 h 40"/>
                <a:gd name="T50" fmla="*/ 6 w 42"/>
                <a:gd name="T51" fmla="*/ 6 h 40"/>
                <a:gd name="T52" fmla="*/ 6 w 42"/>
                <a:gd name="T53" fmla="*/ 6 h 40"/>
                <a:gd name="T54" fmla="*/ 7 w 42"/>
                <a:gd name="T55" fmla="*/ 5 h 40"/>
                <a:gd name="T56" fmla="*/ 8 w 42"/>
                <a:gd name="T57" fmla="*/ 4 h 40"/>
                <a:gd name="T58" fmla="*/ 8 w 42"/>
                <a:gd name="T59" fmla="*/ 4 h 40"/>
                <a:gd name="T60" fmla="*/ 9 w 42"/>
                <a:gd name="T61" fmla="*/ 3 h 40"/>
                <a:gd name="T62" fmla="*/ 9 w 42"/>
                <a:gd name="T63" fmla="*/ 2 h 40"/>
                <a:gd name="T64" fmla="*/ 10 w 42"/>
                <a:gd name="T65" fmla="*/ 2 h 40"/>
                <a:gd name="T66" fmla="*/ 9 w 42"/>
                <a:gd name="T67" fmla="*/ 1 h 40"/>
                <a:gd name="T68" fmla="*/ 10 w 42"/>
                <a:gd name="T69" fmla="*/ 1 h 40"/>
                <a:gd name="T70" fmla="*/ 10 w 42"/>
                <a:gd name="T71" fmla="*/ 0 h 40"/>
                <a:gd name="T72" fmla="*/ 9 w 42"/>
                <a:gd name="T73" fmla="*/ 0 h 40"/>
                <a:gd name="T74" fmla="*/ 9 w 42"/>
                <a:gd name="T75" fmla="*/ 1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
                <a:gd name="T115" fmla="*/ 0 h 40"/>
                <a:gd name="T116" fmla="*/ 42 w 42"/>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 h="40">
                  <a:moveTo>
                    <a:pt x="41" y="0"/>
                  </a:moveTo>
                  <a:lnTo>
                    <a:pt x="37" y="1"/>
                  </a:lnTo>
                  <a:lnTo>
                    <a:pt x="36" y="2"/>
                  </a:lnTo>
                  <a:lnTo>
                    <a:pt x="36" y="3"/>
                  </a:lnTo>
                  <a:lnTo>
                    <a:pt x="35" y="5"/>
                  </a:lnTo>
                  <a:lnTo>
                    <a:pt x="34" y="6"/>
                  </a:lnTo>
                  <a:lnTo>
                    <a:pt x="33" y="7"/>
                  </a:lnTo>
                  <a:lnTo>
                    <a:pt x="33" y="8"/>
                  </a:lnTo>
                  <a:lnTo>
                    <a:pt x="31" y="10"/>
                  </a:lnTo>
                  <a:lnTo>
                    <a:pt x="30" y="11"/>
                  </a:lnTo>
                  <a:lnTo>
                    <a:pt x="29" y="13"/>
                  </a:lnTo>
                  <a:lnTo>
                    <a:pt x="28" y="14"/>
                  </a:lnTo>
                  <a:lnTo>
                    <a:pt x="27" y="15"/>
                  </a:lnTo>
                  <a:lnTo>
                    <a:pt x="26" y="16"/>
                  </a:lnTo>
                  <a:lnTo>
                    <a:pt x="25" y="17"/>
                  </a:lnTo>
                  <a:lnTo>
                    <a:pt x="23" y="18"/>
                  </a:lnTo>
                  <a:lnTo>
                    <a:pt x="22" y="19"/>
                  </a:lnTo>
                  <a:lnTo>
                    <a:pt x="21" y="21"/>
                  </a:lnTo>
                  <a:lnTo>
                    <a:pt x="20" y="22"/>
                  </a:lnTo>
                  <a:lnTo>
                    <a:pt x="19" y="23"/>
                  </a:lnTo>
                  <a:lnTo>
                    <a:pt x="18" y="24"/>
                  </a:lnTo>
                  <a:lnTo>
                    <a:pt x="16" y="25"/>
                  </a:lnTo>
                  <a:lnTo>
                    <a:pt x="15" y="26"/>
                  </a:lnTo>
                  <a:lnTo>
                    <a:pt x="14" y="28"/>
                  </a:lnTo>
                  <a:lnTo>
                    <a:pt x="13" y="28"/>
                  </a:lnTo>
                  <a:lnTo>
                    <a:pt x="12" y="29"/>
                  </a:lnTo>
                  <a:lnTo>
                    <a:pt x="11" y="30"/>
                  </a:lnTo>
                  <a:lnTo>
                    <a:pt x="8" y="31"/>
                  </a:lnTo>
                  <a:lnTo>
                    <a:pt x="7" y="32"/>
                  </a:lnTo>
                  <a:lnTo>
                    <a:pt x="6" y="33"/>
                  </a:lnTo>
                  <a:lnTo>
                    <a:pt x="5" y="33"/>
                  </a:lnTo>
                  <a:lnTo>
                    <a:pt x="4" y="34"/>
                  </a:lnTo>
                  <a:lnTo>
                    <a:pt x="2" y="36"/>
                  </a:lnTo>
                  <a:lnTo>
                    <a:pt x="0" y="37"/>
                  </a:lnTo>
                  <a:lnTo>
                    <a:pt x="3" y="40"/>
                  </a:lnTo>
                  <a:lnTo>
                    <a:pt x="4" y="40"/>
                  </a:lnTo>
                  <a:lnTo>
                    <a:pt x="6" y="39"/>
                  </a:lnTo>
                  <a:lnTo>
                    <a:pt x="7" y="38"/>
                  </a:lnTo>
                  <a:lnTo>
                    <a:pt x="8" y="37"/>
                  </a:lnTo>
                  <a:lnTo>
                    <a:pt x="11" y="36"/>
                  </a:lnTo>
                  <a:lnTo>
                    <a:pt x="12" y="34"/>
                  </a:lnTo>
                  <a:lnTo>
                    <a:pt x="13" y="34"/>
                  </a:lnTo>
                  <a:lnTo>
                    <a:pt x="14" y="33"/>
                  </a:lnTo>
                  <a:lnTo>
                    <a:pt x="16" y="32"/>
                  </a:lnTo>
                  <a:lnTo>
                    <a:pt x="18" y="31"/>
                  </a:lnTo>
                  <a:lnTo>
                    <a:pt x="19" y="30"/>
                  </a:lnTo>
                  <a:lnTo>
                    <a:pt x="20" y="29"/>
                  </a:lnTo>
                  <a:lnTo>
                    <a:pt x="21" y="28"/>
                  </a:lnTo>
                  <a:lnTo>
                    <a:pt x="22" y="26"/>
                  </a:lnTo>
                  <a:lnTo>
                    <a:pt x="23" y="25"/>
                  </a:lnTo>
                  <a:lnTo>
                    <a:pt x="25" y="24"/>
                  </a:lnTo>
                  <a:lnTo>
                    <a:pt x="26" y="23"/>
                  </a:lnTo>
                  <a:lnTo>
                    <a:pt x="27" y="22"/>
                  </a:lnTo>
                  <a:lnTo>
                    <a:pt x="28" y="21"/>
                  </a:lnTo>
                  <a:lnTo>
                    <a:pt x="29" y="19"/>
                  </a:lnTo>
                  <a:lnTo>
                    <a:pt x="30" y="18"/>
                  </a:lnTo>
                  <a:lnTo>
                    <a:pt x="31" y="17"/>
                  </a:lnTo>
                  <a:lnTo>
                    <a:pt x="33" y="15"/>
                  </a:lnTo>
                  <a:lnTo>
                    <a:pt x="34" y="14"/>
                  </a:lnTo>
                  <a:lnTo>
                    <a:pt x="35" y="13"/>
                  </a:lnTo>
                  <a:lnTo>
                    <a:pt x="36" y="11"/>
                  </a:lnTo>
                  <a:lnTo>
                    <a:pt x="37" y="10"/>
                  </a:lnTo>
                  <a:lnTo>
                    <a:pt x="38" y="9"/>
                  </a:lnTo>
                  <a:lnTo>
                    <a:pt x="38" y="7"/>
                  </a:lnTo>
                  <a:lnTo>
                    <a:pt x="40" y="6"/>
                  </a:lnTo>
                  <a:lnTo>
                    <a:pt x="41" y="5"/>
                  </a:lnTo>
                  <a:lnTo>
                    <a:pt x="42" y="3"/>
                  </a:lnTo>
                  <a:lnTo>
                    <a:pt x="38" y="3"/>
                  </a:lnTo>
                  <a:lnTo>
                    <a:pt x="42" y="3"/>
                  </a:lnTo>
                  <a:lnTo>
                    <a:pt x="42" y="2"/>
                  </a:lnTo>
                  <a:lnTo>
                    <a:pt x="42" y="1"/>
                  </a:lnTo>
                  <a:lnTo>
                    <a:pt x="41" y="0"/>
                  </a:lnTo>
                  <a:lnTo>
                    <a:pt x="40" y="0"/>
                  </a:lnTo>
                  <a:lnTo>
                    <a:pt x="38" y="0"/>
                  </a:lnTo>
                  <a:lnTo>
                    <a:pt x="37" y="0"/>
                  </a:lnTo>
                  <a:lnTo>
                    <a:pt x="37" y="1"/>
                  </a:lnTo>
                  <a:lnTo>
                    <a:pt x="41" y="0"/>
                  </a:lnTo>
                  <a:close/>
                </a:path>
              </a:pathLst>
            </a:custGeom>
            <a:solidFill>
              <a:srgbClr val="000000"/>
            </a:solidFill>
            <a:ln w="9525">
              <a:noFill/>
              <a:round/>
              <a:headEnd/>
              <a:tailEnd/>
            </a:ln>
          </p:spPr>
          <p:txBody>
            <a:bodyPr/>
            <a:lstStyle/>
            <a:p>
              <a:endParaRPr lang="en-GB"/>
            </a:p>
          </p:txBody>
        </p:sp>
        <p:sp>
          <p:nvSpPr>
            <p:cNvPr id="426" name="Freeform 628"/>
            <p:cNvSpPr>
              <a:spLocks/>
            </p:cNvSpPr>
            <p:nvPr/>
          </p:nvSpPr>
          <p:spPr bwMode="auto">
            <a:xfrm>
              <a:off x="4143" y="2240"/>
              <a:ext cx="10" cy="8"/>
            </a:xfrm>
            <a:custGeom>
              <a:avLst/>
              <a:gdLst>
                <a:gd name="T0" fmla="*/ 5 w 21"/>
                <a:gd name="T1" fmla="*/ 4 h 15"/>
                <a:gd name="T2" fmla="*/ 5 w 21"/>
                <a:gd name="T3" fmla="*/ 3 h 15"/>
                <a:gd name="T4" fmla="*/ 0 w 21"/>
                <a:gd name="T5" fmla="*/ 0 h 15"/>
                <a:gd name="T6" fmla="*/ 0 w 21"/>
                <a:gd name="T7" fmla="*/ 1 h 15"/>
                <a:gd name="T8" fmla="*/ 4 w 21"/>
                <a:gd name="T9" fmla="*/ 4 h 15"/>
                <a:gd name="T10" fmla="*/ 4 w 21"/>
                <a:gd name="T11" fmla="*/ 3 h 15"/>
                <a:gd name="T12" fmla="*/ 4 w 21"/>
                <a:gd name="T13" fmla="*/ 4 h 15"/>
                <a:gd name="T14" fmla="*/ 4 w 21"/>
                <a:gd name="T15" fmla="*/ 4 h 15"/>
                <a:gd name="T16" fmla="*/ 5 w 21"/>
                <a:gd name="T17" fmla="*/ 4 h 15"/>
                <a:gd name="T18" fmla="*/ 5 w 21"/>
                <a:gd name="T19" fmla="*/ 4 h 15"/>
                <a:gd name="T20" fmla="*/ 5 w 21"/>
                <a:gd name="T21" fmla="*/ 4 h 15"/>
                <a:gd name="T22" fmla="*/ 5 w 21"/>
                <a:gd name="T23" fmla="*/ 4 h 15"/>
                <a:gd name="T24" fmla="*/ 5 w 21"/>
                <a:gd name="T25" fmla="*/ 3 h 15"/>
                <a:gd name="T26" fmla="*/ 5 w 21"/>
                <a:gd name="T27" fmla="*/ 3 h 15"/>
                <a:gd name="T28" fmla="*/ 5 w 21"/>
                <a:gd name="T29" fmla="*/ 4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15"/>
                <a:gd name="T47" fmla="*/ 21 w 2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15">
                  <a:moveTo>
                    <a:pt x="21" y="14"/>
                  </a:moveTo>
                  <a:lnTo>
                    <a:pt x="20" y="10"/>
                  </a:lnTo>
                  <a:lnTo>
                    <a:pt x="3" y="0"/>
                  </a:lnTo>
                  <a:lnTo>
                    <a:pt x="0" y="3"/>
                  </a:lnTo>
                  <a:lnTo>
                    <a:pt x="18" y="15"/>
                  </a:lnTo>
                  <a:lnTo>
                    <a:pt x="17" y="11"/>
                  </a:lnTo>
                  <a:lnTo>
                    <a:pt x="18" y="15"/>
                  </a:lnTo>
                  <a:lnTo>
                    <a:pt x="19" y="15"/>
                  </a:lnTo>
                  <a:lnTo>
                    <a:pt x="20" y="15"/>
                  </a:lnTo>
                  <a:lnTo>
                    <a:pt x="21" y="15"/>
                  </a:lnTo>
                  <a:lnTo>
                    <a:pt x="21" y="14"/>
                  </a:lnTo>
                  <a:lnTo>
                    <a:pt x="21" y="13"/>
                  </a:lnTo>
                  <a:lnTo>
                    <a:pt x="21" y="11"/>
                  </a:lnTo>
                  <a:lnTo>
                    <a:pt x="20" y="10"/>
                  </a:lnTo>
                  <a:lnTo>
                    <a:pt x="21" y="14"/>
                  </a:lnTo>
                  <a:close/>
                </a:path>
              </a:pathLst>
            </a:custGeom>
            <a:solidFill>
              <a:srgbClr val="000000"/>
            </a:solidFill>
            <a:ln w="9525">
              <a:noFill/>
              <a:round/>
              <a:headEnd/>
              <a:tailEnd/>
            </a:ln>
          </p:spPr>
          <p:txBody>
            <a:bodyPr/>
            <a:lstStyle/>
            <a:p>
              <a:endParaRPr lang="en-GB"/>
            </a:p>
          </p:txBody>
        </p:sp>
        <p:sp>
          <p:nvSpPr>
            <p:cNvPr id="427" name="Freeform 629"/>
            <p:cNvSpPr>
              <a:spLocks/>
            </p:cNvSpPr>
            <p:nvPr/>
          </p:nvSpPr>
          <p:spPr bwMode="auto">
            <a:xfrm>
              <a:off x="4158" y="2199"/>
              <a:ext cx="4" cy="33"/>
            </a:xfrm>
            <a:custGeom>
              <a:avLst/>
              <a:gdLst>
                <a:gd name="T0" fmla="*/ 1 w 10"/>
                <a:gd name="T1" fmla="*/ 16 h 67"/>
                <a:gd name="T2" fmla="*/ 1 w 10"/>
                <a:gd name="T3" fmla="*/ 15 h 67"/>
                <a:gd name="T4" fmla="*/ 1 w 10"/>
                <a:gd name="T5" fmla="*/ 14 h 67"/>
                <a:gd name="T6" fmla="*/ 1 w 10"/>
                <a:gd name="T7" fmla="*/ 13 h 67"/>
                <a:gd name="T8" fmla="*/ 1 w 10"/>
                <a:gd name="T9" fmla="*/ 12 h 67"/>
                <a:gd name="T10" fmla="*/ 1 w 10"/>
                <a:gd name="T11" fmla="*/ 11 h 67"/>
                <a:gd name="T12" fmla="*/ 2 w 10"/>
                <a:gd name="T13" fmla="*/ 10 h 67"/>
                <a:gd name="T14" fmla="*/ 2 w 10"/>
                <a:gd name="T15" fmla="*/ 9 h 67"/>
                <a:gd name="T16" fmla="*/ 2 w 10"/>
                <a:gd name="T17" fmla="*/ 8 h 67"/>
                <a:gd name="T18" fmla="*/ 2 w 10"/>
                <a:gd name="T19" fmla="*/ 7 h 67"/>
                <a:gd name="T20" fmla="*/ 2 w 10"/>
                <a:gd name="T21" fmla="*/ 6 h 67"/>
                <a:gd name="T22" fmla="*/ 2 w 10"/>
                <a:gd name="T23" fmla="*/ 5 h 67"/>
                <a:gd name="T24" fmla="*/ 2 w 10"/>
                <a:gd name="T25" fmla="*/ 4 h 67"/>
                <a:gd name="T26" fmla="*/ 1 w 10"/>
                <a:gd name="T27" fmla="*/ 3 h 67"/>
                <a:gd name="T28" fmla="*/ 1 w 10"/>
                <a:gd name="T29" fmla="*/ 2 h 67"/>
                <a:gd name="T30" fmla="*/ 1 w 10"/>
                <a:gd name="T31" fmla="*/ 1 h 67"/>
                <a:gd name="T32" fmla="*/ 1 w 10"/>
                <a:gd name="T33" fmla="*/ 0 h 67"/>
                <a:gd name="T34" fmla="*/ 0 w 10"/>
                <a:gd name="T35" fmla="*/ 0 h 67"/>
                <a:gd name="T36" fmla="*/ 0 w 10"/>
                <a:gd name="T37" fmla="*/ 1 h 67"/>
                <a:gd name="T38" fmla="*/ 1 w 10"/>
                <a:gd name="T39" fmla="*/ 3 h 67"/>
                <a:gd name="T40" fmla="*/ 1 w 10"/>
                <a:gd name="T41" fmla="*/ 3 h 67"/>
                <a:gd name="T42" fmla="*/ 1 w 10"/>
                <a:gd name="T43" fmla="*/ 4 h 67"/>
                <a:gd name="T44" fmla="*/ 1 w 10"/>
                <a:gd name="T45" fmla="*/ 5 h 67"/>
                <a:gd name="T46" fmla="*/ 1 w 10"/>
                <a:gd name="T47" fmla="*/ 6 h 67"/>
                <a:gd name="T48" fmla="*/ 1 w 10"/>
                <a:gd name="T49" fmla="*/ 7 h 67"/>
                <a:gd name="T50" fmla="*/ 1 w 10"/>
                <a:gd name="T51" fmla="*/ 8 h 67"/>
                <a:gd name="T52" fmla="*/ 1 w 10"/>
                <a:gd name="T53" fmla="*/ 9 h 67"/>
                <a:gd name="T54" fmla="*/ 1 w 10"/>
                <a:gd name="T55" fmla="*/ 10 h 67"/>
                <a:gd name="T56" fmla="*/ 1 w 10"/>
                <a:gd name="T57" fmla="*/ 11 h 67"/>
                <a:gd name="T58" fmla="*/ 1 w 10"/>
                <a:gd name="T59" fmla="*/ 12 h 67"/>
                <a:gd name="T60" fmla="*/ 0 w 10"/>
                <a:gd name="T61" fmla="*/ 13 h 67"/>
                <a:gd name="T62" fmla="*/ 0 w 10"/>
                <a:gd name="T63" fmla="*/ 14 h 67"/>
                <a:gd name="T64" fmla="*/ 0 w 10"/>
                <a:gd name="T65" fmla="*/ 15 h 67"/>
                <a:gd name="T66" fmla="*/ 1 w 10"/>
                <a:gd name="T67" fmla="*/ 15 h 67"/>
                <a:gd name="T68" fmla="*/ 0 w 10"/>
                <a:gd name="T69" fmla="*/ 16 h 67"/>
                <a:gd name="T70" fmla="*/ 0 w 10"/>
                <a:gd name="T71" fmla="*/ 16 h 67"/>
                <a:gd name="T72" fmla="*/ 0 w 10"/>
                <a:gd name="T73" fmla="*/ 16 h 67"/>
                <a:gd name="T74" fmla="*/ 1 w 10"/>
                <a:gd name="T75" fmla="*/ 16 h 67"/>
                <a:gd name="T76" fmla="*/ 1 w 10"/>
                <a:gd name="T77" fmla="*/ 16 h 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
                <a:gd name="T118" fmla="*/ 0 h 67"/>
                <a:gd name="T119" fmla="*/ 10 w 10"/>
                <a:gd name="T120" fmla="*/ 67 h 6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 h="67">
                  <a:moveTo>
                    <a:pt x="3" y="67"/>
                  </a:moveTo>
                  <a:lnTo>
                    <a:pt x="5" y="64"/>
                  </a:lnTo>
                  <a:lnTo>
                    <a:pt x="6" y="62"/>
                  </a:lnTo>
                  <a:lnTo>
                    <a:pt x="6" y="61"/>
                  </a:lnTo>
                  <a:lnTo>
                    <a:pt x="6" y="59"/>
                  </a:lnTo>
                  <a:lnTo>
                    <a:pt x="7" y="56"/>
                  </a:lnTo>
                  <a:lnTo>
                    <a:pt x="7" y="54"/>
                  </a:lnTo>
                  <a:lnTo>
                    <a:pt x="7" y="52"/>
                  </a:lnTo>
                  <a:lnTo>
                    <a:pt x="8" y="51"/>
                  </a:lnTo>
                  <a:lnTo>
                    <a:pt x="8" y="48"/>
                  </a:lnTo>
                  <a:lnTo>
                    <a:pt x="8" y="46"/>
                  </a:lnTo>
                  <a:lnTo>
                    <a:pt x="8" y="44"/>
                  </a:lnTo>
                  <a:lnTo>
                    <a:pt x="10" y="43"/>
                  </a:lnTo>
                  <a:lnTo>
                    <a:pt x="10" y="40"/>
                  </a:lnTo>
                  <a:lnTo>
                    <a:pt x="10" y="38"/>
                  </a:lnTo>
                  <a:lnTo>
                    <a:pt x="10" y="36"/>
                  </a:lnTo>
                  <a:lnTo>
                    <a:pt x="10" y="35"/>
                  </a:lnTo>
                  <a:lnTo>
                    <a:pt x="10" y="32"/>
                  </a:lnTo>
                  <a:lnTo>
                    <a:pt x="10" y="30"/>
                  </a:lnTo>
                  <a:lnTo>
                    <a:pt x="10" y="28"/>
                  </a:lnTo>
                  <a:lnTo>
                    <a:pt x="10" y="27"/>
                  </a:lnTo>
                  <a:lnTo>
                    <a:pt x="10" y="24"/>
                  </a:lnTo>
                  <a:lnTo>
                    <a:pt x="10" y="22"/>
                  </a:lnTo>
                  <a:lnTo>
                    <a:pt x="10" y="21"/>
                  </a:lnTo>
                  <a:lnTo>
                    <a:pt x="10" y="18"/>
                  </a:lnTo>
                  <a:lnTo>
                    <a:pt x="10" y="16"/>
                  </a:lnTo>
                  <a:lnTo>
                    <a:pt x="8" y="14"/>
                  </a:lnTo>
                  <a:lnTo>
                    <a:pt x="8" y="13"/>
                  </a:lnTo>
                  <a:lnTo>
                    <a:pt x="8" y="10"/>
                  </a:lnTo>
                  <a:lnTo>
                    <a:pt x="8" y="8"/>
                  </a:lnTo>
                  <a:lnTo>
                    <a:pt x="7" y="6"/>
                  </a:lnTo>
                  <a:lnTo>
                    <a:pt x="7" y="5"/>
                  </a:lnTo>
                  <a:lnTo>
                    <a:pt x="6" y="2"/>
                  </a:lnTo>
                  <a:lnTo>
                    <a:pt x="6" y="0"/>
                  </a:lnTo>
                  <a:lnTo>
                    <a:pt x="1" y="1"/>
                  </a:lnTo>
                  <a:lnTo>
                    <a:pt x="1" y="3"/>
                  </a:lnTo>
                  <a:lnTo>
                    <a:pt x="3" y="6"/>
                  </a:lnTo>
                  <a:lnTo>
                    <a:pt x="3" y="7"/>
                  </a:lnTo>
                  <a:lnTo>
                    <a:pt x="3" y="9"/>
                  </a:lnTo>
                  <a:lnTo>
                    <a:pt x="4" y="12"/>
                  </a:lnTo>
                  <a:lnTo>
                    <a:pt x="4" y="13"/>
                  </a:lnTo>
                  <a:lnTo>
                    <a:pt x="4" y="15"/>
                  </a:lnTo>
                  <a:lnTo>
                    <a:pt x="4" y="17"/>
                  </a:lnTo>
                  <a:lnTo>
                    <a:pt x="5" y="18"/>
                  </a:lnTo>
                  <a:lnTo>
                    <a:pt x="5" y="21"/>
                  </a:lnTo>
                  <a:lnTo>
                    <a:pt x="5" y="23"/>
                  </a:lnTo>
                  <a:lnTo>
                    <a:pt x="5" y="24"/>
                  </a:lnTo>
                  <a:lnTo>
                    <a:pt x="5" y="27"/>
                  </a:lnTo>
                  <a:lnTo>
                    <a:pt x="5" y="29"/>
                  </a:lnTo>
                  <a:lnTo>
                    <a:pt x="5" y="30"/>
                  </a:lnTo>
                  <a:lnTo>
                    <a:pt x="5" y="32"/>
                  </a:lnTo>
                  <a:lnTo>
                    <a:pt x="5" y="35"/>
                  </a:lnTo>
                  <a:lnTo>
                    <a:pt x="5" y="36"/>
                  </a:lnTo>
                  <a:lnTo>
                    <a:pt x="5" y="38"/>
                  </a:lnTo>
                  <a:lnTo>
                    <a:pt x="5" y="40"/>
                  </a:lnTo>
                  <a:lnTo>
                    <a:pt x="4" y="41"/>
                  </a:lnTo>
                  <a:lnTo>
                    <a:pt x="4" y="44"/>
                  </a:lnTo>
                  <a:lnTo>
                    <a:pt x="4" y="46"/>
                  </a:lnTo>
                  <a:lnTo>
                    <a:pt x="4" y="47"/>
                  </a:lnTo>
                  <a:lnTo>
                    <a:pt x="4" y="50"/>
                  </a:lnTo>
                  <a:lnTo>
                    <a:pt x="3" y="52"/>
                  </a:lnTo>
                  <a:lnTo>
                    <a:pt x="3" y="53"/>
                  </a:lnTo>
                  <a:lnTo>
                    <a:pt x="3" y="55"/>
                  </a:lnTo>
                  <a:lnTo>
                    <a:pt x="1" y="58"/>
                  </a:lnTo>
                  <a:lnTo>
                    <a:pt x="1" y="60"/>
                  </a:lnTo>
                  <a:lnTo>
                    <a:pt x="1" y="61"/>
                  </a:lnTo>
                  <a:lnTo>
                    <a:pt x="0" y="63"/>
                  </a:lnTo>
                  <a:lnTo>
                    <a:pt x="4" y="62"/>
                  </a:lnTo>
                  <a:lnTo>
                    <a:pt x="0" y="63"/>
                  </a:lnTo>
                  <a:lnTo>
                    <a:pt x="0" y="64"/>
                  </a:lnTo>
                  <a:lnTo>
                    <a:pt x="0" y="66"/>
                  </a:lnTo>
                  <a:lnTo>
                    <a:pt x="1" y="66"/>
                  </a:lnTo>
                  <a:lnTo>
                    <a:pt x="1" y="67"/>
                  </a:lnTo>
                  <a:lnTo>
                    <a:pt x="3" y="67"/>
                  </a:lnTo>
                  <a:lnTo>
                    <a:pt x="4" y="67"/>
                  </a:lnTo>
                  <a:lnTo>
                    <a:pt x="4" y="66"/>
                  </a:lnTo>
                  <a:lnTo>
                    <a:pt x="5" y="66"/>
                  </a:lnTo>
                  <a:lnTo>
                    <a:pt x="5" y="64"/>
                  </a:lnTo>
                  <a:lnTo>
                    <a:pt x="3" y="67"/>
                  </a:lnTo>
                  <a:close/>
                </a:path>
              </a:pathLst>
            </a:custGeom>
            <a:solidFill>
              <a:srgbClr val="000000"/>
            </a:solidFill>
            <a:ln w="9525">
              <a:noFill/>
              <a:round/>
              <a:headEnd/>
              <a:tailEnd/>
            </a:ln>
          </p:spPr>
          <p:txBody>
            <a:bodyPr/>
            <a:lstStyle/>
            <a:p>
              <a:endParaRPr lang="en-GB"/>
            </a:p>
          </p:txBody>
        </p:sp>
        <p:sp>
          <p:nvSpPr>
            <p:cNvPr id="428" name="Freeform 630"/>
            <p:cNvSpPr>
              <a:spLocks/>
            </p:cNvSpPr>
            <p:nvPr/>
          </p:nvSpPr>
          <p:spPr bwMode="auto">
            <a:xfrm>
              <a:off x="4148" y="2227"/>
              <a:ext cx="11" cy="5"/>
            </a:xfrm>
            <a:custGeom>
              <a:avLst/>
              <a:gdLst>
                <a:gd name="T0" fmla="*/ 0 w 23"/>
                <a:gd name="T1" fmla="*/ 0 h 12"/>
                <a:gd name="T2" fmla="*/ 0 w 23"/>
                <a:gd name="T3" fmla="*/ 1 h 12"/>
                <a:gd name="T4" fmla="*/ 5 w 23"/>
                <a:gd name="T5" fmla="*/ 2 h 12"/>
                <a:gd name="T6" fmla="*/ 5 w 23"/>
                <a:gd name="T7" fmla="*/ 1 h 12"/>
                <a:gd name="T8" fmla="*/ 0 w 23"/>
                <a:gd name="T9" fmla="*/ 0 h 12"/>
                <a:gd name="T10" fmla="*/ 1 w 23"/>
                <a:gd name="T11" fmla="*/ 1 h 12"/>
                <a:gd name="T12" fmla="*/ 0 w 23"/>
                <a:gd name="T13" fmla="*/ 0 h 12"/>
                <a:gd name="T14" fmla="*/ 0 w 23"/>
                <a:gd name="T15" fmla="*/ 0 h 12"/>
                <a:gd name="T16" fmla="*/ 0 w 23"/>
                <a:gd name="T17" fmla="*/ 0 h 12"/>
                <a:gd name="T18" fmla="*/ 0 w 23"/>
                <a:gd name="T19" fmla="*/ 0 h 12"/>
                <a:gd name="T20" fmla="*/ 0 w 23"/>
                <a:gd name="T21" fmla="*/ 0 h 12"/>
                <a:gd name="T22" fmla="*/ 0 w 23"/>
                <a:gd name="T23" fmla="*/ 0 h 12"/>
                <a:gd name="T24" fmla="*/ 0 w 23"/>
                <a:gd name="T25" fmla="*/ 1 h 12"/>
                <a:gd name="T26" fmla="*/ 0 w 23"/>
                <a:gd name="T27" fmla="*/ 1 h 12"/>
                <a:gd name="T28" fmla="*/ 0 w 23"/>
                <a:gd name="T29" fmla="*/ 1 h 12"/>
                <a:gd name="T30" fmla="*/ 0 w 23"/>
                <a:gd name="T31" fmla="*/ 1 h 12"/>
                <a:gd name="T32" fmla="*/ 0 w 23"/>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2"/>
                <a:gd name="T53" fmla="*/ 23 w 23"/>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2">
                  <a:moveTo>
                    <a:pt x="0" y="3"/>
                  </a:moveTo>
                  <a:lnTo>
                    <a:pt x="1" y="6"/>
                  </a:lnTo>
                  <a:lnTo>
                    <a:pt x="22" y="12"/>
                  </a:lnTo>
                  <a:lnTo>
                    <a:pt x="23" y="7"/>
                  </a:lnTo>
                  <a:lnTo>
                    <a:pt x="2" y="1"/>
                  </a:lnTo>
                  <a:lnTo>
                    <a:pt x="4" y="4"/>
                  </a:lnTo>
                  <a:lnTo>
                    <a:pt x="2" y="1"/>
                  </a:lnTo>
                  <a:lnTo>
                    <a:pt x="2" y="0"/>
                  </a:lnTo>
                  <a:lnTo>
                    <a:pt x="1" y="0"/>
                  </a:lnTo>
                  <a:lnTo>
                    <a:pt x="1" y="1"/>
                  </a:lnTo>
                  <a:lnTo>
                    <a:pt x="0" y="1"/>
                  </a:lnTo>
                  <a:lnTo>
                    <a:pt x="0" y="3"/>
                  </a:lnTo>
                  <a:lnTo>
                    <a:pt x="0" y="4"/>
                  </a:lnTo>
                  <a:lnTo>
                    <a:pt x="0" y="5"/>
                  </a:lnTo>
                  <a:lnTo>
                    <a:pt x="1" y="5"/>
                  </a:lnTo>
                  <a:lnTo>
                    <a:pt x="1" y="6"/>
                  </a:lnTo>
                  <a:lnTo>
                    <a:pt x="0" y="3"/>
                  </a:lnTo>
                  <a:close/>
                </a:path>
              </a:pathLst>
            </a:custGeom>
            <a:solidFill>
              <a:srgbClr val="000000"/>
            </a:solidFill>
            <a:ln w="9525">
              <a:noFill/>
              <a:round/>
              <a:headEnd/>
              <a:tailEnd/>
            </a:ln>
          </p:spPr>
          <p:txBody>
            <a:bodyPr/>
            <a:lstStyle/>
            <a:p>
              <a:endParaRPr lang="en-GB"/>
            </a:p>
          </p:txBody>
        </p:sp>
        <p:sp>
          <p:nvSpPr>
            <p:cNvPr id="429" name="Freeform 631"/>
            <p:cNvSpPr>
              <a:spLocks/>
            </p:cNvSpPr>
            <p:nvPr/>
          </p:nvSpPr>
          <p:spPr bwMode="auto">
            <a:xfrm>
              <a:off x="4148" y="2201"/>
              <a:ext cx="4" cy="27"/>
            </a:xfrm>
            <a:custGeom>
              <a:avLst/>
              <a:gdLst>
                <a:gd name="T0" fmla="*/ 1 w 8"/>
                <a:gd name="T1" fmla="*/ 0 h 56"/>
                <a:gd name="T2" fmla="*/ 1 w 8"/>
                <a:gd name="T3" fmla="*/ 1 h 56"/>
                <a:gd name="T4" fmla="*/ 1 w 8"/>
                <a:gd name="T5" fmla="*/ 2 h 56"/>
                <a:gd name="T6" fmla="*/ 1 w 8"/>
                <a:gd name="T7" fmla="*/ 3 h 56"/>
                <a:gd name="T8" fmla="*/ 1 w 8"/>
                <a:gd name="T9" fmla="*/ 3 h 56"/>
                <a:gd name="T10" fmla="*/ 1 w 8"/>
                <a:gd name="T11" fmla="*/ 4 h 56"/>
                <a:gd name="T12" fmla="*/ 1 w 8"/>
                <a:gd name="T13" fmla="*/ 5 h 56"/>
                <a:gd name="T14" fmla="*/ 1 w 8"/>
                <a:gd name="T15" fmla="*/ 6 h 56"/>
                <a:gd name="T16" fmla="*/ 1 w 8"/>
                <a:gd name="T17" fmla="*/ 7 h 56"/>
                <a:gd name="T18" fmla="*/ 1 w 8"/>
                <a:gd name="T19" fmla="*/ 7 h 56"/>
                <a:gd name="T20" fmla="*/ 1 w 8"/>
                <a:gd name="T21" fmla="*/ 8 h 56"/>
                <a:gd name="T22" fmla="*/ 1 w 8"/>
                <a:gd name="T23" fmla="*/ 9 h 56"/>
                <a:gd name="T24" fmla="*/ 1 w 8"/>
                <a:gd name="T25" fmla="*/ 10 h 56"/>
                <a:gd name="T26" fmla="*/ 1 w 8"/>
                <a:gd name="T27" fmla="*/ 10 h 56"/>
                <a:gd name="T28" fmla="*/ 1 w 8"/>
                <a:gd name="T29" fmla="*/ 11 h 56"/>
                <a:gd name="T30" fmla="*/ 0 w 8"/>
                <a:gd name="T31" fmla="*/ 12 h 56"/>
                <a:gd name="T32" fmla="*/ 0 w 8"/>
                <a:gd name="T33" fmla="*/ 13 h 56"/>
                <a:gd name="T34" fmla="*/ 1 w 8"/>
                <a:gd name="T35" fmla="*/ 13 h 56"/>
                <a:gd name="T36" fmla="*/ 1 w 8"/>
                <a:gd name="T37" fmla="*/ 12 h 56"/>
                <a:gd name="T38" fmla="*/ 1 w 8"/>
                <a:gd name="T39" fmla="*/ 11 h 56"/>
                <a:gd name="T40" fmla="*/ 1 w 8"/>
                <a:gd name="T41" fmla="*/ 10 h 56"/>
                <a:gd name="T42" fmla="*/ 1 w 8"/>
                <a:gd name="T43" fmla="*/ 10 h 56"/>
                <a:gd name="T44" fmla="*/ 2 w 8"/>
                <a:gd name="T45" fmla="*/ 9 h 56"/>
                <a:gd name="T46" fmla="*/ 2 w 8"/>
                <a:gd name="T47" fmla="*/ 8 h 56"/>
                <a:gd name="T48" fmla="*/ 2 w 8"/>
                <a:gd name="T49" fmla="*/ 7 h 56"/>
                <a:gd name="T50" fmla="*/ 2 w 8"/>
                <a:gd name="T51" fmla="*/ 6 h 56"/>
                <a:gd name="T52" fmla="*/ 2 w 8"/>
                <a:gd name="T53" fmla="*/ 6 h 56"/>
                <a:gd name="T54" fmla="*/ 2 w 8"/>
                <a:gd name="T55" fmla="*/ 5 h 56"/>
                <a:gd name="T56" fmla="*/ 2 w 8"/>
                <a:gd name="T57" fmla="*/ 4 h 56"/>
                <a:gd name="T58" fmla="*/ 1 w 8"/>
                <a:gd name="T59" fmla="*/ 3 h 56"/>
                <a:gd name="T60" fmla="*/ 1 w 8"/>
                <a:gd name="T61" fmla="*/ 2 h 56"/>
                <a:gd name="T62" fmla="*/ 1 w 8"/>
                <a:gd name="T63" fmla="*/ 1 h 56"/>
                <a:gd name="T64" fmla="*/ 1 w 8"/>
                <a:gd name="T65" fmla="*/ 1 h 56"/>
                <a:gd name="T66" fmla="*/ 1 w 8"/>
                <a:gd name="T67" fmla="*/ 1 h 56"/>
                <a:gd name="T68" fmla="*/ 1 w 8"/>
                <a:gd name="T69" fmla="*/ 0 h 56"/>
                <a:gd name="T70" fmla="*/ 1 w 8"/>
                <a:gd name="T71" fmla="*/ 0 h 56"/>
                <a:gd name="T72" fmla="*/ 1 w 8"/>
                <a:gd name="T73" fmla="*/ 0 h 56"/>
                <a:gd name="T74" fmla="*/ 1 w 8"/>
                <a:gd name="T75" fmla="*/ 0 h 56"/>
                <a:gd name="T76" fmla="*/ 1 w 8"/>
                <a:gd name="T77" fmla="*/ 0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6"/>
                <a:gd name="T119" fmla="*/ 8 w 8"/>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6">
                  <a:moveTo>
                    <a:pt x="2" y="0"/>
                  </a:moveTo>
                  <a:lnTo>
                    <a:pt x="1" y="3"/>
                  </a:lnTo>
                  <a:lnTo>
                    <a:pt x="1" y="5"/>
                  </a:lnTo>
                  <a:lnTo>
                    <a:pt x="1" y="6"/>
                  </a:lnTo>
                  <a:lnTo>
                    <a:pt x="1" y="7"/>
                  </a:lnTo>
                  <a:lnTo>
                    <a:pt x="2" y="10"/>
                  </a:lnTo>
                  <a:lnTo>
                    <a:pt x="2" y="11"/>
                  </a:lnTo>
                  <a:lnTo>
                    <a:pt x="2" y="12"/>
                  </a:lnTo>
                  <a:lnTo>
                    <a:pt x="2" y="14"/>
                  </a:lnTo>
                  <a:lnTo>
                    <a:pt x="2" y="15"/>
                  </a:lnTo>
                  <a:lnTo>
                    <a:pt x="3" y="18"/>
                  </a:lnTo>
                  <a:lnTo>
                    <a:pt x="3" y="19"/>
                  </a:lnTo>
                  <a:lnTo>
                    <a:pt x="3" y="20"/>
                  </a:lnTo>
                  <a:lnTo>
                    <a:pt x="3" y="22"/>
                  </a:lnTo>
                  <a:lnTo>
                    <a:pt x="3" y="24"/>
                  </a:lnTo>
                  <a:lnTo>
                    <a:pt x="3" y="25"/>
                  </a:lnTo>
                  <a:lnTo>
                    <a:pt x="3" y="27"/>
                  </a:lnTo>
                  <a:lnTo>
                    <a:pt x="3" y="28"/>
                  </a:lnTo>
                  <a:lnTo>
                    <a:pt x="3" y="30"/>
                  </a:lnTo>
                  <a:lnTo>
                    <a:pt x="3" y="32"/>
                  </a:lnTo>
                  <a:lnTo>
                    <a:pt x="3" y="34"/>
                  </a:lnTo>
                  <a:lnTo>
                    <a:pt x="3" y="35"/>
                  </a:lnTo>
                  <a:lnTo>
                    <a:pt x="3" y="36"/>
                  </a:lnTo>
                  <a:lnTo>
                    <a:pt x="2" y="38"/>
                  </a:lnTo>
                  <a:lnTo>
                    <a:pt x="2" y="40"/>
                  </a:lnTo>
                  <a:lnTo>
                    <a:pt x="2" y="42"/>
                  </a:lnTo>
                  <a:lnTo>
                    <a:pt x="2" y="43"/>
                  </a:lnTo>
                  <a:lnTo>
                    <a:pt x="2" y="44"/>
                  </a:lnTo>
                  <a:lnTo>
                    <a:pt x="1" y="47"/>
                  </a:lnTo>
                  <a:lnTo>
                    <a:pt x="1" y="48"/>
                  </a:lnTo>
                  <a:lnTo>
                    <a:pt x="1" y="50"/>
                  </a:lnTo>
                  <a:lnTo>
                    <a:pt x="0" y="51"/>
                  </a:lnTo>
                  <a:lnTo>
                    <a:pt x="0" y="53"/>
                  </a:lnTo>
                  <a:lnTo>
                    <a:pt x="0" y="55"/>
                  </a:lnTo>
                  <a:lnTo>
                    <a:pt x="4" y="56"/>
                  </a:lnTo>
                  <a:lnTo>
                    <a:pt x="4" y="55"/>
                  </a:lnTo>
                  <a:lnTo>
                    <a:pt x="4" y="52"/>
                  </a:lnTo>
                  <a:lnTo>
                    <a:pt x="6" y="51"/>
                  </a:lnTo>
                  <a:lnTo>
                    <a:pt x="6" y="49"/>
                  </a:lnTo>
                  <a:lnTo>
                    <a:pt x="6" y="48"/>
                  </a:lnTo>
                  <a:lnTo>
                    <a:pt x="7" y="45"/>
                  </a:lnTo>
                  <a:lnTo>
                    <a:pt x="7" y="44"/>
                  </a:lnTo>
                  <a:lnTo>
                    <a:pt x="7" y="42"/>
                  </a:lnTo>
                  <a:lnTo>
                    <a:pt x="7" y="41"/>
                  </a:lnTo>
                  <a:lnTo>
                    <a:pt x="8" y="38"/>
                  </a:lnTo>
                  <a:lnTo>
                    <a:pt x="8" y="37"/>
                  </a:lnTo>
                  <a:lnTo>
                    <a:pt x="8" y="35"/>
                  </a:lnTo>
                  <a:lnTo>
                    <a:pt x="8" y="34"/>
                  </a:lnTo>
                  <a:lnTo>
                    <a:pt x="8" y="32"/>
                  </a:lnTo>
                  <a:lnTo>
                    <a:pt x="8" y="30"/>
                  </a:lnTo>
                  <a:lnTo>
                    <a:pt x="8" y="28"/>
                  </a:lnTo>
                  <a:lnTo>
                    <a:pt x="8" y="27"/>
                  </a:lnTo>
                  <a:lnTo>
                    <a:pt x="8" y="25"/>
                  </a:lnTo>
                  <a:lnTo>
                    <a:pt x="8" y="24"/>
                  </a:lnTo>
                  <a:lnTo>
                    <a:pt x="8" y="22"/>
                  </a:lnTo>
                  <a:lnTo>
                    <a:pt x="8" y="20"/>
                  </a:lnTo>
                  <a:lnTo>
                    <a:pt x="8" y="19"/>
                  </a:lnTo>
                  <a:lnTo>
                    <a:pt x="8" y="17"/>
                  </a:lnTo>
                  <a:lnTo>
                    <a:pt x="8" y="15"/>
                  </a:lnTo>
                  <a:lnTo>
                    <a:pt x="7" y="13"/>
                  </a:lnTo>
                  <a:lnTo>
                    <a:pt x="7" y="12"/>
                  </a:lnTo>
                  <a:lnTo>
                    <a:pt x="7" y="10"/>
                  </a:lnTo>
                  <a:lnTo>
                    <a:pt x="7" y="9"/>
                  </a:lnTo>
                  <a:lnTo>
                    <a:pt x="7" y="7"/>
                  </a:lnTo>
                  <a:lnTo>
                    <a:pt x="6" y="5"/>
                  </a:lnTo>
                  <a:lnTo>
                    <a:pt x="6" y="4"/>
                  </a:lnTo>
                  <a:lnTo>
                    <a:pt x="6" y="2"/>
                  </a:lnTo>
                  <a:lnTo>
                    <a:pt x="3" y="5"/>
                  </a:lnTo>
                  <a:lnTo>
                    <a:pt x="6" y="2"/>
                  </a:lnTo>
                  <a:lnTo>
                    <a:pt x="4" y="2"/>
                  </a:lnTo>
                  <a:lnTo>
                    <a:pt x="4" y="0"/>
                  </a:lnTo>
                  <a:lnTo>
                    <a:pt x="3" y="0"/>
                  </a:lnTo>
                  <a:lnTo>
                    <a:pt x="2" y="0"/>
                  </a:lnTo>
                  <a:lnTo>
                    <a:pt x="1" y="0"/>
                  </a:lnTo>
                  <a:lnTo>
                    <a:pt x="1" y="2"/>
                  </a:lnTo>
                  <a:lnTo>
                    <a:pt x="1" y="3"/>
                  </a:lnTo>
                  <a:lnTo>
                    <a:pt x="0" y="3"/>
                  </a:lnTo>
                  <a:lnTo>
                    <a:pt x="1" y="3"/>
                  </a:lnTo>
                  <a:lnTo>
                    <a:pt x="2" y="0"/>
                  </a:lnTo>
                  <a:close/>
                </a:path>
              </a:pathLst>
            </a:custGeom>
            <a:solidFill>
              <a:srgbClr val="000000"/>
            </a:solidFill>
            <a:ln w="9525">
              <a:noFill/>
              <a:round/>
              <a:headEnd/>
              <a:tailEnd/>
            </a:ln>
          </p:spPr>
          <p:txBody>
            <a:bodyPr/>
            <a:lstStyle/>
            <a:p>
              <a:endParaRPr lang="en-GB"/>
            </a:p>
          </p:txBody>
        </p:sp>
        <p:sp>
          <p:nvSpPr>
            <p:cNvPr id="430" name="Freeform 632"/>
            <p:cNvSpPr>
              <a:spLocks/>
            </p:cNvSpPr>
            <p:nvPr/>
          </p:nvSpPr>
          <p:spPr bwMode="auto">
            <a:xfrm>
              <a:off x="4149" y="2198"/>
              <a:ext cx="12" cy="5"/>
            </a:xfrm>
            <a:custGeom>
              <a:avLst/>
              <a:gdLst>
                <a:gd name="T0" fmla="*/ 6 w 23"/>
                <a:gd name="T1" fmla="*/ 1 h 9"/>
                <a:gd name="T2" fmla="*/ 6 w 23"/>
                <a:gd name="T3" fmla="*/ 0 h 9"/>
                <a:gd name="T4" fmla="*/ 0 w 23"/>
                <a:gd name="T5" fmla="*/ 1 h 9"/>
                <a:gd name="T6" fmla="*/ 1 w 23"/>
                <a:gd name="T7" fmla="*/ 3 h 9"/>
                <a:gd name="T8" fmla="*/ 6 w 23"/>
                <a:gd name="T9" fmla="*/ 1 h 9"/>
                <a:gd name="T10" fmla="*/ 5 w 23"/>
                <a:gd name="T11" fmla="*/ 1 h 9"/>
                <a:gd name="T12" fmla="*/ 6 w 23"/>
                <a:gd name="T13" fmla="*/ 1 h 9"/>
                <a:gd name="T14" fmla="*/ 6 w 23"/>
                <a:gd name="T15" fmla="*/ 1 h 9"/>
                <a:gd name="T16" fmla="*/ 6 w 23"/>
                <a:gd name="T17" fmla="*/ 1 h 9"/>
                <a:gd name="T18" fmla="*/ 6 w 23"/>
                <a:gd name="T19" fmla="*/ 1 h 9"/>
                <a:gd name="T20" fmla="*/ 6 w 23"/>
                <a:gd name="T21" fmla="*/ 1 h 9"/>
                <a:gd name="T22" fmla="*/ 6 w 23"/>
                <a:gd name="T23" fmla="*/ 1 h 9"/>
                <a:gd name="T24" fmla="*/ 6 w 23"/>
                <a:gd name="T25" fmla="*/ 0 h 9"/>
                <a:gd name="T26" fmla="*/ 6 w 23"/>
                <a:gd name="T27" fmla="*/ 0 h 9"/>
                <a:gd name="T28" fmla="*/ 6 w 23"/>
                <a:gd name="T29" fmla="*/ 0 h 9"/>
                <a:gd name="T30" fmla="*/ 6 w 23"/>
                <a:gd name="T31" fmla="*/ 1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9"/>
                <a:gd name="T50" fmla="*/ 23 w 23"/>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9">
                  <a:moveTo>
                    <a:pt x="23" y="1"/>
                  </a:moveTo>
                  <a:lnTo>
                    <a:pt x="21" y="0"/>
                  </a:lnTo>
                  <a:lnTo>
                    <a:pt x="0" y="4"/>
                  </a:lnTo>
                  <a:lnTo>
                    <a:pt x="1" y="9"/>
                  </a:lnTo>
                  <a:lnTo>
                    <a:pt x="21" y="4"/>
                  </a:lnTo>
                  <a:lnTo>
                    <a:pt x="18" y="2"/>
                  </a:lnTo>
                  <a:lnTo>
                    <a:pt x="21" y="4"/>
                  </a:lnTo>
                  <a:lnTo>
                    <a:pt x="22" y="4"/>
                  </a:lnTo>
                  <a:lnTo>
                    <a:pt x="22" y="3"/>
                  </a:lnTo>
                  <a:lnTo>
                    <a:pt x="23" y="3"/>
                  </a:lnTo>
                  <a:lnTo>
                    <a:pt x="23" y="2"/>
                  </a:lnTo>
                  <a:lnTo>
                    <a:pt x="23" y="1"/>
                  </a:lnTo>
                  <a:lnTo>
                    <a:pt x="23" y="0"/>
                  </a:lnTo>
                  <a:lnTo>
                    <a:pt x="22" y="0"/>
                  </a:lnTo>
                  <a:lnTo>
                    <a:pt x="21" y="0"/>
                  </a:lnTo>
                  <a:lnTo>
                    <a:pt x="23" y="1"/>
                  </a:lnTo>
                  <a:close/>
                </a:path>
              </a:pathLst>
            </a:custGeom>
            <a:solidFill>
              <a:srgbClr val="000000"/>
            </a:solidFill>
            <a:ln w="9525">
              <a:noFill/>
              <a:round/>
              <a:headEnd/>
              <a:tailEnd/>
            </a:ln>
          </p:spPr>
          <p:txBody>
            <a:bodyPr/>
            <a:lstStyle/>
            <a:p>
              <a:endParaRPr lang="en-GB"/>
            </a:p>
          </p:txBody>
        </p:sp>
        <p:sp>
          <p:nvSpPr>
            <p:cNvPr id="431" name="Freeform 633"/>
            <p:cNvSpPr>
              <a:spLocks/>
            </p:cNvSpPr>
            <p:nvPr/>
          </p:nvSpPr>
          <p:spPr bwMode="auto">
            <a:xfrm>
              <a:off x="4131" y="2159"/>
              <a:ext cx="23" cy="26"/>
            </a:xfrm>
            <a:custGeom>
              <a:avLst/>
              <a:gdLst>
                <a:gd name="T0" fmla="*/ 11 w 47"/>
                <a:gd name="T1" fmla="*/ 12 h 50"/>
                <a:gd name="T2" fmla="*/ 11 w 47"/>
                <a:gd name="T3" fmla="*/ 11 h 50"/>
                <a:gd name="T4" fmla="*/ 10 w 47"/>
                <a:gd name="T5" fmla="*/ 10 h 50"/>
                <a:gd name="T6" fmla="*/ 10 w 47"/>
                <a:gd name="T7" fmla="*/ 9 h 50"/>
                <a:gd name="T8" fmla="*/ 9 w 47"/>
                <a:gd name="T9" fmla="*/ 9 h 50"/>
                <a:gd name="T10" fmla="*/ 9 w 47"/>
                <a:gd name="T11" fmla="*/ 8 h 50"/>
                <a:gd name="T12" fmla="*/ 8 w 47"/>
                <a:gd name="T13" fmla="*/ 7 h 50"/>
                <a:gd name="T14" fmla="*/ 7 w 47"/>
                <a:gd name="T15" fmla="*/ 6 h 50"/>
                <a:gd name="T16" fmla="*/ 7 w 47"/>
                <a:gd name="T17" fmla="*/ 5 h 50"/>
                <a:gd name="T18" fmla="*/ 6 w 47"/>
                <a:gd name="T19" fmla="*/ 5 h 50"/>
                <a:gd name="T20" fmla="*/ 5 w 47"/>
                <a:gd name="T21" fmla="*/ 4 h 50"/>
                <a:gd name="T22" fmla="*/ 4 w 47"/>
                <a:gd name="T23" fmla="*/ 3 h 50"/>
                <a:gd name="T24" fmla="*/ 3 w 47"/>
                <a:gd name="T25" fmla="*/ 3 h 50"/>
                <a:gd name="T26" fmla="*/ 3 w 47"/>
                <a:gd name="T27" fmla="*/ 2 h 50"/>
                <a:gd name="T28" fmla="*/ 2 w 47"/>
                <a:gd name="T29" fmla="*/ 1 h 50"/>
                <a:gd name="T30" fmla="*/ 1 w 47"/>
                <a:gd name="T31" fmla="*/ 1 h 50"/>
                <a:gd name="T32" fmla="*/ 0 w 47"/>
                <a:gd name="T33" fmla="*/ 0 h 50"/>
                <a:gd name="T34" fmla="*/ 0 w 47"/>
                <a:gd name="T35" fmla="*/ 2 h 50"/>
                <a:gd name="T36" fmla="*/ 1 w 47"/>
                <a:gd name="T37" fmla="*/ 2 h 50"/>
                <a:gd name="T38" fmla="*/ 2 w 47"/>
                <a:gd name="T39" fmla="*/ 3 h 50"/>
                <a:gd name="T40" fmla="*/ 3 w 47"/>
                <a:gd name="T41" fmla="*/ 3 h 50"/>
                <a:gd name="T42" fmla="*/ 3 w 47"/>
                <a:gd name="T43" fmla="*/ 4 h 50"/>
                <a:gd name="T44" fmla="*/ 4 w 47"/>
                <a:gd name="T45" fmla="*/ 5 h 50"/>
                <a:gd name="T46" fmla="*/ 5 w 47"/>
                <a:gd name="T47" fmla="*/ 5 h 50"/>
                <a:gd name="T48" fmla="*/ 5 w 47"/>
                <a:gd name="T49" fmla="*/ 6 h 50"/>
                <a:gd name="T50" fmla="*/ 6 w 47"/>
                <a:gd name="T51" fmla="*/ 7 h 50"/>
                <a:gd name="T52" fmla="*/ 7 w 47"/>
                <a:gd name="T53" fmla="*/ 7 h 50"/>
                <a:gd name="T54" fmla="*/ 7 w 47"/>
                <a:gd name="T55" fmla="*/ 8 h 50"/>
                <a:gd name="T56" fmla="*/ 8 w 47"/>
                <a:gd name="T57" fmla="*/ 9 h 50"/>
                <a:gd name="T58" fmla="*/ 8 w 47"/>
                <a:gd name="T59" fmla="*/ 10 h 50"/>
                <a:gd name="T60" fmla="*/ 9 w 47"/>
                <a:gd name="T61" fmla="*/ 11 h 50"/>
                <a:gd name="T62" fmla="*/ 9 w 47"/>
                <a:gd name="T63" fmla="*/ 11 h 50"/>
                <a:gd name="T64" fmla="*/ 10 w 47"/>
                <a:gd name="T65" fmla="*/ 12 h 50"/>
                <a:gd name="T66" fmla="*/ 11 w 47"/>
                <a:gd name="T67" fmla="*/ 12 h 50"/>
                <a:gd name="T68" fmla="*/ 11 w 47"/>
                <a:gd name="T69" fmla="*/ 13 h 50"/>
                <a:gd name="T70" fmla="*/ 11 w 47"/>
                <a:gd name="T71" fmla="*/ 14 h 50"/>
                <a:gd name="T72" fmla="*/ 11 w 47"/>
                <a:gd name="T73" fmla="*/ 13 h 50"/>
                <a:gd name="T74" fmla="*/ 11 w 47"/>
                <a:gd name="T75" fmla="*/ 13 h 50"/>
                <a:gd name="T76" fmla="*/ 11 w 47"/>
                <a:gd name="T77" fmla="*/ 14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7"/>
                <a:gd name="T118" fmla="*/ 0 h 50"/>
                <a:gd name="T119" fmla="*/ 47 w 47"/>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7" h="50">
                  <a:moveTo>
                    <a:pt x="46" y="50"/>
                  </a:moveTo>
                  <a:lnTo>
                    <a:pt x="47" y="47"/>
                  </a:lnTo>
                  <a:lnTo>
                    <a:pt x="46" y="44"/>
                  </a:lnTo>
                  <a:lnTo>
                    <a:pt x="45" y="43"/>
                  </a:lnTo>
                  <a:lnTo>
                    <a:pt x="44" y="41"/>
                  </a:lnTo>
                  <a:lnTo>
                    <a:pt x="43" y="39"/>
                  </a:lnTo>
                  <a:lnTo>
                    <a:pt x="42" y="38"/>
                  </a:lnTo>
                  <a:lnTo>
                    <a:pt x="41" y="35"/>
                  </a:lnTo>
                  <a:lnTo>
                    <a:pt x="39" y="34"/>
                  </a:lnTo>
                  <a:lnTo>
                    <a:pt x="38" y="33"/>
                  </a:lnTo>
                  <a:lnTo>
                    <a:pt x="37" y="31"/>
                  </a:lnTo>
                  <a:lnTo>
                    <a:pt x="36" y="30"/>
                  </a:lnTo>
                  <a:lnTo>
                    <a:pt x="34" y="27"/>
                  </a:lnTo>
                  <a:lnTo>
                    <a:pt x="32" y="26"/>
                  </a:lnTo>
                  <a:lnTo>
                    <a:pt x="31" y="25"/>
                  </a:lnTo>
                  <a:lnTo>
                    <a:pt x="30" y="23"/>
                  </a:lnTo>
                  <a:lnTo>
                    <a:pt x="29" y="21"/>
                  </a:lnTo>
                  <a:lnTo>
                    <a:pt x="28" y="20"/>
                  </a:lnTo>
                  <a:lnTo>
                    <a:pt x="27" y="19"/>
                  </a:lnTo>
                  <a:lnTo>
                    <a:pt x="24" y="17"/>
                  </a:lnTo>
                  <a:lnTo>
                    <a:pt x="23" y="16"/>
                  </a:lnTo>
                  <a:lnTo>
                    <a:pt x="22" y="15"/>
                  </a:lnTo>
                  <a:lnTo>
                    <a:pt x="20" y="13"/>
                  </a:lnTo>
                  <a:lnTo>
                    <a:pt x="19" y="12"/>
                  </a:lnTo>
                  <a:lnTo>
                    <a:pt x="17" y="11"/>
                  </a:lnTo>
                  <a:lnTo>
                    <a:pt x="15" y="10"/>
                  </a:lnTo>
                  <a:lnTo>
                    <a:pt x="14" y="8"/>
                  </a:lnTo>
                  <a:lnTo>
                    <a:pt x="13" y="6"/>
                  </a:lnTo>
                  <a:lnTo>
                    <a:pt x="11" y="5"/>
                  </a:lnTo>
                  <a:lnTo>
                    <a:pt x="9" y="4"/>
                  </a:lnTo>
                  <a:lnTo>
                    <a:pt x="7" y="3"/>
                  </a:lnTo>
                  <a:lnTo>
                    <a:pt x="6" y="2"/>
                  </a:lnTo>
                  <a:lnTo>
                    <a:pt x="4" y="1"/>
                  </a:lnTo>
                  <a:lnTo>
                    <a:pt x="2" y="0"/>
                  </a:lnTo>
                  <a:lnTo>
                    <a:pt x="0" y="4"/>
                  </a:lnTo>
                  <a:lnTo>
                    <a:pt x="1" y="5"/>
                  </a:lnTo>
                  <a:lnTo>
                    <a:pt x="4" y="6"/>
                  </a:lnTo>
                  <a:lnTo>
                    <a:pt x="5" y="8"/>
                  </a:lnTo>
                  <a:lnTo>
                    <a:pt x="6" y="9"/>
                  </a:lnTo>
                  <a:lnTo>
                    <a:pt x="8" y="10"/>
                  </a:lnTo>
                  <a:lnTo>
                    <a:pt x="9" y="11"/>
                  </a:lnTo>
                  <a:lnTo>
                    <a:pt x="12" y="12"/>
                  </a:lnTo>
                  <a:lnTo>
                    <a:pt x="13" y="13"/>
                  </a:lnTo>
                  <a:lnTo>
                    <a:pt x="14" y="15"/>
                  </a:lnTo>
                  <a:lnTo>
                    <a:pt x="15" y="16"/>
                  </a:lnTo>
                  <a:lnTo>
                    <a:pt x="17" y="17"/>
                  </a:lnTo>
                  <a:lnTo>
                    <a:pt x="19" y="18"/>
                  </a:lnTo>
                  <a:lnTo>
                    <a:pt x="20" y="19"/>
                  </a:lnTo>
                  <a:lnTo>
                    <a:pt x="21" y="20"/>
                  </a:lnTo>
                  <a:lnTo>
                    <a:pt x="23" y="23"/>
                  </a:lnTo>
                  <a:lnTo>
                    <a:pt x="24" y="24"/>
                  </a:lnTo>
                  <a:lnTo>
                    <a:pt x="26" y="25"/>
                  </a:lnTo>
                  <a:lnTo>
                    <a:pt x="27" y="26"/>
                  </a:lnTo>
                  <a:lnTo>
                    <a:pt x="28" y="27"/>
                  </a:lnTo>
                  <a:lnTo>
                    <a:pt x="29" y="30"/>
                  </a:lnTo>
                  <a:lnTo>
                    <a:pt x="30" y="31"/>
                  </a:lnTo>
                  <a:lnTo>
                    <a:pt x="31" y="32"/>
                  </a:lnTo>
                  <a:lnTo>
                    <a:pt x="32" y="34"/>
                  </a:lnTo>
                  <a:lnTo>
                    <a:pt x="34" y="35"/>
                  </a:lnTo>
                  <a:lnTo>
                    <a:pt x="35" y="36"/>
                  </a:lnTo>
                  <a:lnTo>
                    <a:pt x="36" y="39"/>
                  </a:lnTo>
                  <a:lnTo>
                    <a:pt x="37" y="40"/>
                  </a:lnTo>
                  <a:lnTo>
                    <a:pt x="38" y="42"/>
                  </a:lnTo>
                  <a:lnTo>
                    <a:pt x="39" y="43"/>
                  </a:lnTo>
                  <a:lnTo>
                    <a:pt x="41" y="46"/>
                  </a:lnTo>
                  <a:lnTo>
                    <a:pt x="42" y="47"/>
                  </a:lnTo>
                  <a:lnTo>
                    <a:pt x="43" y="49"/>
                  </a:lnTo>
                  <a:lnTo>
                    <a:pt x="44" y="46"/>
                  </a:lnTo>
                  <a:lnTo>
                    <a:pt x="43" y="49"/>
                  </a:lnTo>
                  <a:lnTo>
                    <a:pt x="44" y="49"/>
                  </a:lnTo>
                  <a:lnTo>
                    <a:pt x="44" y="50"/>
                  </a:lnTo>
                  <a:lnTo>
                    <a:pt x="45" y="50"/>
                  </a:lnTo>
                  <a:lnTo>
                    <a:pt x="46" y="50"/>
                  </a:lnTo>
                  <a:lnTo>
                    <a:pt x="46" y="49"/>
                  </a:lnTo>
                  <a:lnTo>
                    <a:pt x="47" y="49"/>
                  </a:lnTo>
                  <a:lnTo>
                    <a:pt x="47" y="48"/>
                  </a:lnTo>
                  <a:lnTo>
                    <a:pt x="47" y="47"/>
                  </a:lnTo>
                  <a:lnTo>
                    <a:pt x="46" y="50"/>
                  </a:lnTo>
                  <a:close/>
                </a:path>
              </a:pathLst>
            </a:custGeom>
            <a:solidFill>
              <a:srgbClr val="000000"/>
            </a:solidFill>
            <a:ln w="9525">
              <a:noFill/>
              <a:round/>
              <a:headEnd/>
              <a:tailEnd/>
            </a:ln>
          </p:spPr>
          <p:txBody>
            <a:bodyPr/>
            <a:lstStyle/>
            <a:p>
              <a:endParaRPr lang="en-GB"/>
            </a:p>
          </p:txBody>
        </p:sp>
        <p:sp>
          <p:nvSpPr>
            <p:cNvPr id="432" name="Freeform 634"/>
            <p:cNvSpPr>
              <a:spLocks/>
            </p:cNvSpPr>
            <p:nvPr/>
          </p:nvSpPr>
          <p:spPr bwMode="auto">
            <a:xfrm>
              <a:off x="4143" y="2182"/>
              <a:ext cx="11" cy="8"/>
            </a:xfrm>
            <a:custGeom>
              <a:avLst/>
              <a:gdLst>
                <a:gd name="T0" fmla="*/ 0 w 22"/>
                <a:gd name="T1" fmla="*/ 4 h 15"/>
                <a:gd name="T2" fmla="*/ 1 w 22"/>
                <a:gd name="T3" fmla="*/ 4 h 15"/>
                <a:gd name="T4" fmla="*/ 6 w 22"/>
                <a:gd name="T5" fmla="*/ 1 h 15"/>
                <a:gd name="T6" fmla="*/ 5 w 22"/>
                <a:gd name="T7" fmla="*/ 0 h 15"/>
                <a:gd name="T8" fmla="*/ 1 w 22"/>
                <a:gd name="T9" fmla="*/ 3 h 15"/>
                <a:gd name="T10" fmla="*/ 1 w 22"/>
                <a:gd name="T11" fmla="*/ 3 h 15"/>
                <a:gd name="T12" fmla="*/ 1 w 22"/>
                <a:gd name="T13" fmla="*/ 3 h 15"/>
                <a:gd name="T14" fmla="*/ 0 w 22"/>
                <a:gd name="T15" fmla="*/ 3 h 15"/>
                <a:gd name="T16" fmla="*/ 0 w 22"/>
                <a:gd name="T17" fmla="*/ 3 h 15"/>
                <a:gd name="T18" fmla="*/ 0 w 22"/>
                <a:gd name="T19" fmla="*/ 3 h 15"/>
                <a:gd name="T20" fmla="*/ 0 w 22"/>
                <a:gd name="T21" fmla="*/ 4 h 15"/>
                <a:gd name="T22" fmla="*/ 1 w 22"/>
                <a:gd name="T23" fmla="*/ 4 h 15"/>
                <a:gd name="T24" fmla="*/ 1 w 22"/>
                <a:gd name="T25" fmla="*/ 4 h 15"/>
                <a:gd name="T26" fmla="*/ 1 w 22"/>
                <a:gd name="T27" fmla="*/ 4 h 15"/>
                <a:gd name="T28" fmla="*/ 1 w 22"/>
                <a:gd name="T29" fmla="*/ 4 h 15"/>
                <a:gd name="T30" fmla="*/ 1 w 22"/>
                <a:gd name="T31" fmla="*/ 4 h 15"/>
                <a:gd name="T32" fmla="*/ 0 w 22"/>
                <a:gd name="T33" fmla="*/ 4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15"/>
                <a:gd name="T53" fmla="*/ 22 w 22"/>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15">
                  <a:moveTo>
                    <a:pt x="0" y="13"/>
                  </a:moveTo>
                  <a:lnTo>
                    <a:pt x="4" y="13"/>
                  </a:lnTo>
                  <a:lnTo>
                    <a:pt x="22" y="4"/>
                  </a:lnTo>
                  <a:lnTo>
                    <a:pt x="20" y="0"/>
                  </a:lnTo>
                  <a:lnTo>
                    <a:pt x="2" y="10"/>
                  </a:lnTo>
                  <a:lnTo>
                    <a:pt x="5" y="10"/>
                  </a:lnTo>
                  <a:lnTo>
                    <a:pt x="2" y="10"/>
                  </a:lnTo>
                  <a:lnTo>
                    <a:pt x="0" y="10"/>
                  </a:lnTo>
                  <a:lnTo>
                    <a:pt x="0" y="11"/>
                  </a:lnTo>
                  <a:lnTo>
                    <a:pt x="0" y="12"/>
                  </a:lnTo>
                  <a:lnTo>
                    <a:pt x="0" y="13"/>
                  </a:lnTo>
                  <a:lnTo>
                    <a:pt x="2" y="13"/>
                  </a:lnTo>
                  <a:lnTo>
                    <a:pt x="2" y="15"/>
                  </a:lnTo>
                  <a:lnTo>
                    <a:pt x="3" y="15"/>
                  </a:lnTo>
                  <a:lnTo>
                    <a:pt x="4" y="15"/>
                  </a:lnTo>
                  <a:lnTo>
                    <a:pt x="4" y="13"/>
                  </a:lnTo>
                  <a:lnTo>
                    <a:pt x="0" y="13"/>
                  </a:lnTo>
                  <a:close/>
                </a:path>
              </a:pathLst>
            </a:custGeom>
            <a:solidFill>
              <a:srgbClr val="000000"/>
            </a:solidFill>
            <a:ln w="9525">
              <a:noFill/>
              <a:round/>
              <a:headEnd/>
              <a:tailEnd/>
            </a:ln>
          </p:spPr>
          <p:txBody>
            <a:bodyPr/>
            <a:lstStyle/>
            <a:p>
              <a:endParaRPr lang="en-GB"/>
            </a:p>
          </p:txBody>
        </p:sp>
        <p:sp>
          <p:nvSpPr>
            <p:cNvPr id="433" name="Freeform 635"/>
            <p:cNvSpPr>
              <a:spLocks/>
            </p:cNvSpPr>
            <p:nvPr/>
          </p:nvSpPr>
          <p:spPr bwMode="auto">
            <a:xfrm>
              <a:off x="4124" y="2168"/>
              <a:ext cx="21" cy="21"/>
            </a:xfrm>
            <a:custGeom>
              <a:avLst/>
              <a:gdLst>
                <a:gd name="T0" fmla="*/ 1 w 41"/>
                <a:gd name="T1" fmla="*/ 2 h 41"/>
                <a:gd name="T2" fmla="*/ 1 w 41"/>
                <a:gd name="T3" fmla="*/ 2 h 41"/>
                <a:gd name="T4" fmla="*/ 2 w 41"/>
                <a:gd name="T5" fmla="*/ 2 h 41"/>
                <a:gd name="T6" fmla="*/ 3 w 41"/>
                <a:gd name="T7" fmla="*/ 3 h 41"/>
                <a:gd name="T8" fmla="*/ 3 w 41"/>
                <a:gd name="T9" fmla="*/ 3 h 41"/>
                <a:gd name="T10" fmla="*/ 4 w 41"/>
                <a:gd name="T11" fmla="*/ 4 h 41"/>
                <a:gd name="T12" fmla="*/ 4 w 41"/>
                <a:gd name="T13" fmla="*/ 4 h 41"/>
                <a:gd name="T14" fmla="*/ 5 w 41"/>
                <a:gd name="T15" fmla="*/ 5 h 41"/>
                <a:gd name="T16" fmla="*/ 5 w 41"/>
                <a:gd name="T17" fmla="*/ 5 h 41"/>
                <a:gd name="T18" fmla="*/ 6 w 41"/>
                <a:gd name="T19" fmla="*/ 6 h 41"/>
                <a:gd name="T20" fmla="*/ 7 w 41"/>
                <a:gd name="T21" fmla="*/ 6 h 41"/>
                <a:gd name="T22" fmla="*/ 7 w 41"/>
                <a:gd name="T23" fmla="*/ 7 h 41"/>
                <a:gd name="T24" fmla="*/ 8 w 41"/>
                <a:gd name="T25" fmla="*/ 8 h 41"/>
                <a:gd name="T26" fmla="*/ 8 w 41"/>
                <a:gd name="T27" fmla="*/ 8 h 41"/>
                <a:gd name="T28" fmla="*/ 9 w 41"/>
                <a:gd name="T29" fmla="*/ 9 h 41"/>
                <a:gd name="T30" fmla="*/ 9 w 41"/>
                <a:gd name="T31" fmla="*/ 10 h 41"/>
                <a:gd name="T32" fmla="*/ 9 w 41"/>
                <a:gd name="T33" fmla="*/ 11 h 41"/>
                <a:gd name="T34" fmla="*/ 10 w 41"/>
                <a:gd name="T35" fmla="*/ 10 h 41"/>
                <a:gd name="T36" fmla="*/ 10 w 41"/>
                <a:gd name="T37" fmla="*/ 9 h 41"/>
                <a:gd name="T38" fmla="*/ 9 w 41"/>
                <a:gd name="T39" fmla="*/ 8 h 41"/>
                <a:gd name="T40" fmla="*/ 9 w 41"/>
                <a:gd name="T41" fmla="*/ 7 h 41"/>
                <a:gd name="T42" fmla="*/ 8 w 41"/>
                <a:gd name="T43" fmla="*/ 7 h 41"/>
                <a:gd name="T44" fmla="*/ 8 w 41"/>
                <a:gd name="T45" fmla="*/ 6 h 41"/>
                <a:gd name="T46" fmla="*/ 7 w 41"/>
                <a:gd name="T47" fmla="*/ 5 h 41"/>
                <a:gd name="T48" fmla="*/ 7 w 41"/>
                <a:gd name="T49" fmla="*/ 5 h 41"/>
                <a:gd name="T50" fmla="*/ 6 w 41"/>
                <a:gd name="T51" fmla="*/ 4 h 41"/>
                <a:gd name="T52" fmla="*/ 5 w 41"/>
                <a:gd name="T53" fmla="*/ 4 h 41"/>
                <a:gd name="T54" fmla="*/ 5 w 41"/>
                <a:gd name="T55" fmla="*/ 3 h 41"/>
                <a:gd name="T56" fmla="*/ 4 w 41"/>
                <a:gd name="T57" fmla="*/ 2 h 41"/>
                <a:gd name="T58" fmla="*/ 4 w 41"/>
                <a:gd name="T59" fmla="*/ 2 h 41"/>
                <a:gd name="T60" fmla="*/ 3 w 41"/>
                <a:gd name="T61" fmla="*/ 2 h 41"/>
                <a:gd name="T62" fmla="*/ 2 w 41"/>
                <a:gd name="T63" fmla="*/ 1 h 41"/>
                <a:gd name="T64" fmla="*/ 2 w 41"/>
                <a:gd name="T65" fmla="*/ 1 h 41"/>
                <a:gd name="T66" fmla="*/ 1 w 41"/>
                <a:gd name="T67" fmla="*/ 1 h 41"/>
                <a:gd name="T68" fmla="*/ 1 w 41"/>
                <a:gd name="T69" fmla="*/ 0 h 41"/>
                <a:gd name="T70" fmla="*/ 1 w 41"/>
                <a:gd name="T71" fmla="*/ 0 h 41"/>
                <a:gd name="T72" fmla="*/ 0 w 41"/>
                <a:gd name="T73" fmla="*/ 1 h 41"/>
                <a:gd name="T74" fmla="*/ 1 w 41"/>
                <a:gd name="T75" fmla="*/ 1 h 41"/>
                <a:gd name="T76" fmla="*/ 1 w 41"/>
                <a:gd name="T77" fmla="*/ 1 h 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41"/>
                <a:gd name="T119" fmla="*/ 41 w 41"/>
                <a:gd name="T120" fmla="*/ 41 h 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41">
                  <a:moveTo>
                    <a:pt x="1" y="1"/>
                  </a:moveTo>
                  <a:lnTo>
                    <a:pt x="1" y="5"/>
                  </a:lnTo>
                  <a:lnTo>
                    <a:pt x="3" y="5"/>
                  </a:lnTo>
                  <a:lnTo>
                    <a:pt x="4" y="6"/>
                  </a:lnTo>
                  <a:lnTo>
                    <a:pt x="5" y="7"/>
                  </a:lnTo>
                  <a:lnTo>
                    <a:pt x="6" y="8"/>
                  </a:lnTo>
                  <a:lnTo>
                    <a:pt x="8" y="8"/>
                  </a:lnTo>
                  <a:lnTo>
                    <a:pt x="9" y="9"/>
                  </a:lnTo>
                  <a:lnTo>
                    <a:pt x="10" y="10"/>
                  </a:lnTo>
                  <a:lnTo>
                    <a:pt x="11" y="12"/>
                  </a:lnTo>
                  <a:lnTo>
                    <a:pt x="12" y="13"/>
                  </a:lnTo>
                  <a:lnTo>
                    <a:pt x="13" y="13"/>
                  </a:lnTo>
                  <a:lnTo>
                    <a:pt x="14" y="14"/>
                  </a:lnTo>
                  <a:lnTo>
                    <a:pt x="16" y="15"/>
                  </a:lnTo>
                  <a:lnTo>
                    <a:pt x="17" y="16"/>
                  </a:lnTo>
                  <a:lnTo>
                    <a:pt x="18" y="17"/>
                  </a:lnTo>
                  <a:lnTo>
                    <a:pt x="19" y="18"/>
                  </a:lnTo>
                  <a:lnTo>
                    <a:pt x="20" y="20"/>
                  </a:lnTo>
                  <a:lnTo>
                    <a:pt x="21" y="21"/>
                  </a:lnTo>
                  <a:lnTo>
                    <a:pt x="23" y="22"/>
                  </a:lnTo>
                  <a:lnTo>
                    <a:pt x="24" y="23"/>
                  </a:lnTo>
                  <a:lnTo>
                    <a:pt x="25" y="24"/>
                  </a:lnTo>
                  <a:lnTo>
                    <a:pt x="26" y="25"/>
                  </a:lnTo>
                  <a:lnTo>
                    <a:pt x="27" y="28"/>
                  </a:lnTo>
                  <a:lnTo>
                    <a:pt x="28" y="29"/>
                  </a:lnTo>
                  <a:lnTo>
                    <a:pt x="29" y="30"/>
                  </a:lnTo>
                  <a:lnTo>
                    <a:pt x="31" y="31"/>
                  </a:lnTo>
                  <a:lnTo>
                    <a:pt x="31" y="32"/>
                  </a:lnTo>
                  <a:lnTo>
                    <a:pt x="32" y="33"/>
                  </a:lnTo>
                  <a:lnTo>
                    <a:pt x="33" y="36"/>
                  </a:lnTo>
                  <a:lnTo>
                    <a:pt x="34" y="37"/>
                  </a:lnTo>
                  <a:lnTo>
                    <a:pt x="35" y="38"/>
                  </a:lnTo>
                  <a:lnTo>
                    <a:pt x="35" y="39"/>
                  </a:lnTo>
                  <a:lnTo>
                    <a:pt x="36" y="41"/>
                  </a:lnTo>
                  <a:lnTo>
                    <a:pt x="41" y="38"/>
                  </a:lnTo>
                  <a:lnTo>
                    <a:pt x="40" y="37"/>
                  </a:lnTo>
                  <a:lnTo>
                    <a:pt x="39" y="36"/>
                  </a:lnTo>
                  <a:lnTo>
                    <a:pt x="38" y="35"/>
                  </a:lnTo>
                  <a:lnTo>
                    <a:pt x="38" y="32"/>
                  </a:lnTo>
                  <a:lnTo>
                    <a:pt x="36" y="31"/>
                  </a:lnTo>
                  <a:lnTo>
                    <a:pt x="35" y="30"/>
                  </a:lnTo>
                  <a:lnTo>
                    <a:pt x="34" y="28"/>
                  </a:lnTo>
                  <a:lnTo>
                    <a:pt x="33" y="26"/>
                  </a:lnTo>
                  <a:lnTo>
                    <a:pt x="32" y="25"/>
                  </a:lnTo>
                  <a:lnTo>
                    <a:pt x="31" y="24"/>
                  </a:lnTo>
                  <a:lnTo>
                    <a:pt x="29" y="23"/>
                  </a:lnTo>
                  <a:lnTo>
                    <a:pt x="28" y="22"/>
                  </a:lnTo>
                  <a:lnTo>
                    <a:pt x="27" y="20"/>
                  </a:lnTo>
                  <a:lnTo>
                    <a:pt x="26" y="18"/>
                  </a:lnTo>
                  <a:lnTo>
                    <a:pt x="25" y="17"/>
                  </a:lnTo>
                  <a:lnTo>
                    <a:pt x="24" y="16"/>
                  </a:lnTo>
                  <a:lnTo>
                    <a:pt x="23" y="15"/>
                  </a:lnTo>
                  <a:lnTo>
                    <a:pt x="21" y="14"/>
                  </a:lnTo>
                  <a:lnTo>
                    <a:pt x="20" y="13"/>
                  </a:lnTo>
                  <a:lnTo>
                    <a:pt x="19" y="12"/>
                  </a:lnTo>
                  <a:lnTo>
                    <a:pt x="18" y="10"/>
                  </a:lnTo>
                  <a:lnTo>
                    <a:pt x="17" y="9"/>
                  </a:lnTo>
                  <a:lnTo>
                    <a:pt x="16" y="8"/>
                  </a:lnTo>
                  <a:lnTo>
                    <a:pt x="14" y="7"/>
                  </a:lnTo>
                  <a:lnTo>
                    <a:pt x="13" y="7"/>
                  </a:lnTo>
                  <a:lnTo>
                    <a:pt x="12" y="6"/>
                  </a:lnTo>
                  <a:lnTo>
                    <a:pt x="10" y="5"/>
                  </a:lnTo>
                  <a:lnTo>
                    <a:pt x="9" y="3"/>
                  </a:lnTo>
                  <a:lnTo>
                    <a:pt x="8" y="2"/>
                  </a:lnTo>
                  <a:lnTo>
                    <a:pt x="6" y="2"/>
                  </a:lnTo>
                  <a:lnTo>
                    <a:pt x="5" y="1"/>
                  </a:lnTo>
                  <a:lnTo>
                    <a:pt x="4" y="0"/>
                  </a:lnTo>
                  <a:lnTo>
                    <a:pt x="4" y="3"/>
                  </a:lnTo>
                  <a:lnTo>
                    <a:pt x="4" y="0"/>
                  </a:lnTo>
                  <a:lnTo>
                    <a:pt x="3" y="0"/>
                  </a:lnTo>
                  <a:lnTo>
                    <a:pt x="2" y="0"/>
                  </a:lnTo>
                  <a:lnTo>
                    <a:pt x="1" y="0"/>
                  </a:lnTo>
                  <a:lnTo>
                    <a:pt x="1" y="1"/>
                  </a:lnTo>
                  <a:lnTo>
                    <a:pt x="0" y="1"/>
                  </a:lnTo>
                  <a:lnTo>
                    <a:pt x="0" y="2"/>
                  </a:lnTo>
                  <a:lnTo>
                    <a:pt x="1" y="3"/>
                  </a:lnTo>
                  <a:lnTo>
                    <a:pt x="1" y="5"/>
                  </a:lnTo>
                  <a:lnTo>
                    <a:pt x="1" y="1"/>
                  </a:lnTo>
                  <a:close/>
                </a:path>
              </a:pathLst>
            </a:custGeom>
            <a:solidFill>
              <a:srgbClr val="000000"/>
            </a:solidFill>
            <a:ln w="9525">
              <a:noFill/>
              <a:round/>
              <a:headEnd/>
              <a:tailEnd/>
            </a:ln>
          </p:spPr>
          <p:txBody>
            <a:bodyPr/>
            <a:lstStyle/>
            <a:p>
              <a:endParaRPr lang="en-GB"/>
            </a:p>
          </p:txBody>
        </p:sp>
        <p:sp>
          <p:nvSpPr>
            <p:cNvPr id="434" name="Freeform 636"/>
            <p:cNvSpPr>
              <a:spLocks/>
            </p:cNvSpPr>
            <p:nvPr/>
          </p:nvSpPr>
          <p:spPr bwMode="auto">
            <a:xfrm>
              <a:off x="4125" y="2159"/>
              <a:ext cx="7" cy="11"/>
            </a:xfrm>
            <a:custGeom>
              <a:avLst/>
              <a:gdLst>
                <a:gd name="T0" fmla="*/ 3 w 15"/>
                <a:gd name="T1" fmla="*/ 0 h 21"/>
                <a:gd name="T2" fmla="*/ 2 w 15"/>
                <a:gd name="T3" fmla="*/ 1 h 21"/>
                <a:gd name="T4" fmla="*/ 0 w 15"/>
                <a:gd name="T5" fmla="*/ 5 h 21"/>
                <a:gd name="T6" fmla="*/ 0 w 15"/>
                <a:gd name="T7" fmla="*/ 6 h 21"/>
                <a:gd name="T8" fmla="*/ 3 w 15"/>
                <a:gd name="T9" fmla="*/ 1 h 21"/>
                <a:gd name="T10" fmla="*/ 2 w 15"/>
                <a:gd name="T11" fmla="*/ 1 h 21"/>
                <a:gd name="T12" fmla="*/ 3 w 15"/>
                <a:gd name="T13" fmla="*/ 1 h 21"/>
                <a:gd name="T14" fmla="*/ 3 w 15"/>
                <a:gd name="T15" fmla="*/ 1 h 21"/>
                <a:gd name="T16" fmla="*/ 3 w 15"/>
                <a:gd name="T17" fmla="*/ 1 h 21"/>
                <a:gd name="T18" fmla="*/ 3 w 15"/>
                <a:gd name="T19" fmla="*/ 1 h 21"/>
                <a:gd name="T20" fmla="*/ 3 w 15"/>
                <a:gd name="T21" fmla="*/ 0 h 21"/>
                <a:gd name="T22" fmla="*/ 3 w 15"/>
                <a:gd name="T23" fmla="*/ 0 h 21"/>
                <a:gd name="T24" fmla="*/ 2 w 15"/>
                <a:gd name="T25" fmla="*/ 0 h 21"/>
                <a:gd name="T26" fmla="*/ 2 w 15"/>
                <a:gd name="T27" fmla="*/ 1 h 21"/>
                <a:gd name="T28" fmla="*/ 3 w 15"/>
                <a:gd name="T29" fmla="*/ 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21"/>
                <a:gd name="T47" fmla="*/ 15 w 15"/>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21">
                  <a:moveTo>
                    <a:pt x="13" y="0"/>
                  </a:moveTo>
                  <a:lnTo>
                    <a:pt x="10" y="1"/>
                  </a:lnTo>
                  <a:lnTo>
                    <a:pt x="0" y="19"/>
                  </a:lnTo>
                  <a:lnTo>
                    <a:pt x="3" y="21"/>
                  </a:lnTo>
                  <a:lnTo>
                    <a:pt x="15" y="3"/>
                  </a:lnTo>
                  <a:lnTo>
                    <a:pt x="11" y="4"/>
                  </a:lnTo>
                  <a:lnTo>
                    <a:pt x="15" y="3"/>
                  </a:lnTo>
                  <a:lnTo>
                    <a:pt x="15" y="2"/>
                  </a:lnTo>
                  <a:lnTo>
                    <a:pt x="15" y="1"/>
                  </a:lnTo>
                  <a:lnTo>
                    <a:pt x="13" y="1"/>
                  </a:lnTo>
                  <a:lnTo>
                    <a:pt x="13" y="0"/>
                  </a:lnTo>
                  <a:lnTo>
                    <a:pt x="12" y="0"/>
                  </a:lnTo>
                  <a:lnTo>
                    <a:pt x="11" y="0"/>
                  </a:lnTo>
                  <a:lnTo>
                    <a:pt x="10" y="1"/>
                  </a:lnTo>
                  <a:lnTo>
                    <a:pt x="13" y="0"/>
                  </a:lnTo>
                  <a:close/>
                </a:path>
              </a:pathLst>
            </a:custGeom>
            <a:solidFill>
              <a:srgbClr val="000000"/>
            </a:solidFill>
            <a:ln w="9525">
              <a:noFill/>
              <a:round/>
              <a:headEnd/>
              <a:tailEnd/>
            </a:ln>
          </p:spPr>
          <p:txBody>
            <a:bodyPr/>
            <a:lstStyle/>
            <a:p>
              <a:endParaRPr lang="en-GB"/>
            </a:p>
          </p:txBody>
        </p:sp>
        <p:sp>
          <p:nvSpPr>
            <p:cNvPr id="435" name="Freeform 637"/>
            <p:cNvSpPr>
              <a:spLocks/>
            </p:cNvSpPr>
            <p:nvPr/>
          </p:nvSpPr>
          <p:spPr bwMode="auto">
            <a:xfrm>
              <a:off x="4083" y="2150"/>
              <a:ext cx="34" cy="5"/>
            </a:xfrm>
            <a:custGeom>
              <a:avLst/>
              <a:gdLst>
                <a:gd name="T0" fmla="*/ 16 w 67"/>
                <a:gd name="T1" fmla="*/ 2 h 9"/>
                <a:gd name="T2" fmla="*/ 15 w 67"/>
                <a:gd name="T3" fmla="*/ 1 h 9"/>
                <a:gd name="T4" fmla="*/ 14 w 67"/>
                <a:gd name="T5" fmla="*/ 1 h 9"/>
                <a:gd name="T6" fmla="*/ 13 w 67"/>
                <a:gd name="T7" fmla="*/ 1 h 9"/>
                <a:gd name="T8" fmla="*/ 12 w 67"/>
                <a:gd name="T9" fmla="*/ 1 h 9"/>
                <a:gd name="T10" fmla="*/ 11 w 67"/>
                <a:gd name="T11" fmla="*/ 1 h 9"/>
                <a:gd name="T12" fmla="*/ 10 w 67"/>
                <a:gd name="T13" fmla="*/ 1 h 9"/>
                <a:gd name="T14" fmla="*/ 9 w 67"/>
                <a:gd name="T15" fmla="*/ 0 h 9"/>
                <a:gd name="T16" fmla="*/ 8 w 67"/>
                <a:gd name="T17" fmla="*/ 0 h 9"/>
                <a:gd name="T18" fmla="*/ 7 w 67"/>
                <a:gd name="T19" fmla="*/ 0 h 9"/>
                <a:gd name="T20" fmla="*/ 6 w 67"/>
                <a:gd name="T21" fmla="*/ 0 h 9"/>
                <a:gd name="T22" fmla="*/ 5 w 67"/>
                <a:gd name="T23" fmla="*/ 0 h 9"/>
                <a:gd name="T24" fmla="*/ 4 w 67"/>
                <a:gd name="T25" fmla="*/ 1 h 9"/>
                <a:gd name="T26" fmla="*/ 3 w 67"/>
                <a:gd name="T27" fmla="*/ 1 h 9"/>
                <a:gd name="T28" fmla="*/ 2 w 67"/>
                <a:gd name="T29" fmla="*/ 1 h 9"/>
                <a:gd name="T30" fmla="*/ 1 w 67"/>
                <a:gd name="T31" fmla="*/ 1 h 9"/>
                <a:gd name="T32" fmla="*/ 0 w 67"/>
                <a:gd name="T33" fmla="*/ 1 h 9"/>
                <a:gd name="T34" fmla="*/ 1 w 67"/>
                <a:gd name="T35" fmla="*/ 2 h 9"/>
                <a:gd name="T36" fmla="*/ 2 w 67"/>
                <a:gd name="T37" fmla="*/ 2 h 9"/>
                <a:gd name="T38" fmla="*/ 3 w 67"/>
                <a:gd name="T39" fmla="*/ 2 h 9"/>
                <a:gd name="T40" fmla="*/ 4 w 67"/>
                <a:gd name="T41" fmla="*/ 2 h 9"/>
                <a:gd name="T42" fmla="*/ 5 w 67"/>
                <a:gd name="T43" fmla="*/ 2 h 9"/>
                <a:gd name="T44" fmla="*/ 6 w 67"/>
                <a:gd name="T45" fmla="*/ 2 h 9"/>
                <a:gd name="T46" fmla="*/ 7 w 67"/>
                <a:gd name="T47" fmla="*/ 2 h 9"/>
                <a:gd name="T48" fmla="*/ 8 w 67"/>
                <a:gd name="T49" fmla="*/ 2 h 9"/>
                <a:gd name="T50" fmla="*/ 9 w 67"/>
                <a:gd name="T51" fmla="*/ 2 h 9"/>
                <a:gd name="T52" fmla="*/ 10 w 67"/>
                <a:gd name="T53" fmla="*/ 2 h 9"/>
                <a:gd name="T54" fmla="*/ 11 w 67"/>
                <a:gd name="T55" fmla="*/ 2 h 9"/>
                <a:gd name="T56" fmla="*/ 12 w 67"/>
                <a:gd name="T57" fmla="*/ 2 h 9"/>
                <a:gd name="T58" fmla="*/ 13 w 67"/>
                <a:gd name="T59" fmla="*/ 2 h 9"/>
                <a:gd name="T60" fmla="*/ 14 w 67"/>
                <a:gd name="T61" fmla="*/ 2 h 9"/>
                <a:gd name="T62" fmla="*/ 15 w 67"/>
                <a:gd name="T63" fmla="*/ 2 h 9"/>
                <a:gd name="T64" fmla="*/ 16 w 67"/>
                <a:gd name="T65" fmla="*/ 3 h 9"/>
                <a:gd name="T66" fmla="*/ 16 w 67"/>
                <a:gd name="T67" fmla="*/ 2 h 9"/>
                <a:gd name="T68" fmla="*/ 16 w 67"/>
                <a:gd name="T69" fmla="*/ 3 h 9"/>
                <a:gd name="T70" fmla="*/ 17 w 67"/>
                <a:gd name="T71" fmla="*/ 2 h 9"/>
                <a:gd name="T72" fmla="*/ 17 w 67"/>
                <a:gd name="T73" fmla="*/ 2 h 9"/>
                <a:gd name="T74" fmla="*/ 17 w 67"/>
                <a:gd name="T75" fmla="*/ 2 h 9"/>
                <a:gd name="T76" fmla="*/ 16 w 67"/>
                <a:gd name="T77" fmla="*/ 2 h 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9"/>
                <a:gd name="T119" fmla="*/ 67 w 67"/>
                <a:gd name="T120" fmla="*/ 9 h 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9">
                  <a:moveTo>
                    <a:pt x="65" y="8"/>
                  </a:moveTo>
                  <a:lnTo>
                    <a:pt x="64" y="5"/>
                  </a:lnTo>
                  <a:lnTo>
                    <a:pt x="62" y="5"/>
                  </a:lnTo>
                  <a:lnTo>
                    <a:pt x="60" y="4"/>
                  </a:lnTo>
                  <a:lnTo>
                    <a:pt x="58" y="4"/>
                  </a:lnTo>
                  <a:lnTo>
                    <a:pt x="56" y="4"/>
                  </a:lnTo>
                  <a:lnTo>
                    <a:pt x="54" y="2"/>
                  </a:lnTo>
                  <a:lnTo>
                    <a:pt x="52" y="2"/>
                  </a:lnTo>
                  <a:lnTo>
                    <a:pt x="49" y="2"/>
                  </a:lnTo>
                  <a:lnTo>
                    <a:pt x="48" y="1"/>
                  </a:lnTo>
                  <a:lnTo>
                    <a:pt x="46" y="1"/>
                  </a:lnTo>
                  <a:lnTo>
                    <a:pt x="43" y="1"/>
                  </a:lnTo>
                  <a:lnTo>
                    <a:pt x="41" y="1"/>
                  </a:lnTo>
                  <a:lnTo>
                    <a:pt x="40" y="1"/>
                  </a:lnTo>
                  <a:lnTo>
                    <a:pt x="38" y="0"/>
                  </a:lnTo>
                  <a:lnTo>
                    <a:pt x="35" y="0"/>
                  </a:lnTo>
                  <a:lnTo>
                    <a:pt x="33" y="0"/>
                  </a:lnTo>
                  <a:lnTo>
                    <a:pt x="32" y="0"/>
                  </a:lnTo>
                  <a:lnTo>
                    <a:pt x="30" y="0"/>
                  </a:lnTo>
                  <a:lnTo>
                    <a:pt x="27" y="0"/>
                  </a:lnTo>
                  <a:lnTo>
                    <a:pt x="25" y="0"/>
                  </a:lnTo>
                  <a:lnTo>
                    <a:pt x="24" y="0"/>
                  </a:lnTo>
                  <a:lnTo>
                    <a:pt x="22" y="0"/>
                  </a:lnTo>
                  <a:lnTo>
                    <a:pt x="19" y="0"/>
                  </a:lnTo>
                  <a:lnTo>
                    <a:pt x="18" y="1"/>
                  </a:lnTo>
                  <a:lnTo>
                    <a:pt x="16" y="1"/>
                  </a:lnTo>
                  <a:lnTo>
                    <a:pt x="14" y="1"/>
                  </a:lnTo>
                  <a:lnTo>
                    <a:pt x="11" y="1"/>
                  </a:lnTo>
                  <a:lnTo>
                    <a:pt x="10" y="1"/>
                  </a:lnTo>
                  <a:lnTo>
                    <a:pt x="8" y="2"/>
                  </a:lnTo>
                  <a:lnTo>
                    <a:pt x="5" y="2"/>
                  </a:lnTo>
                  <a:lnTo>
                    <a:pt x="3" y="2"/>
                  </a:lnTo>
                  <a:lnTo>
                    <a:pt x="2" y="4"/>
                  </a:lnTo>
                  <a:lnTo>
                    <a:pt x="0" y="4"/>
                  </a:lnTo>
                  <a:lnTo>
                    <a:pt x="1" y="8"/>
                  </a:lnTo>
                  <a:lnTo>
                    <a:pt x="2" y="8"/>
                  </a:lnTo>
                  <a:lnTo>
                    <a:pt x="4" y="8"/>
                  </a:lnTo>
                  <a:lnTo>
                    <a:pt x="7" y="7"/>
                  </a:lnTo>
                  <a:lnTo>
                    <a:pt x="9" y="7"/>
                  </a:lnTo>
                  <a:lnTo>
                    <a:pt x="10" y="7"/>
                  </a:lnTo>
                  <a:lnTo>
                    <a:pt x="12" y="6"/>
                  </a:lnTo>
                  <a:lnTo>
                    <a:pt x="15" y="6"/>
                  </a:lnTo>
                  <a:lnTo>
                    <a:pt x="16" y="6"/>
                  </a:lnTo>
                  <a:lnTo>
                    <a:pt x="18" y="6"/>
                  </a:lnTo>
                  <a:lnTo>
                    <a:pt x="20" y="6"/>
                  </a:lnTo>
                  <a:lnTo>
                    <a:pt x="22" y="6"/>
                  </a:lnTo>
                  <a:lnTo>
                    <a:pt x="24" y="5"/>
                  </a:lnTo>
                  <a:lnTo>
                    <a:pt x="26" y="5"/>
                  </a:lnTo>
                  <a:lnTo>
                    <a:pt x="27" y="5"/>
                  </a:lnTo>
                  <a:lnTo>
                    <a:pt x="30" y="5"/>
                  </a:lnTo>
                  <a:lnTo>
                    <a:pt x="32" y="5"/>
                  </a:lnTo>
                  <a:lnTo>
                    <a:pt x="33" y="5"/>
                  </a:lnTo>
                  <a:lnTo>
                    <a:pt x="35" y="5"/>
                  </a:lnTo>
                  <a:lnTo>
                    <a:pt x="38" y="6"/>
                  </a:lnTo>
                  <a:lnTo>
                    <a:pt x="39" y="6"/>
                  </a:lnTo>
                  <a:lnTo>
                    <a:pt x="41" y="6"/>
                  </a:lnTo>
                  <a:lnTo>
                    <a:pt x="43" y="6"/>
                  </a:lnTo>
                  <a:lnTo>
                    <a:pt x="45" y="6"/>
                  </a:lnTo>
                  <a:lnTo>
                    <a:pt x="47" y="6"/>
                  </a:lnTo>
                  <a:lnTo>
                    <a:pt x="49" y="7"/>
                  </a:lnTo>
                  <a:lnTo>
                    <a:pt x="50" y="7"/>
                  </a:lnTo>
                  <a:lnTo>
                    <a:pt x="53" y="7"/>
                  </a:lnTo>
                  <a:lnTo>
                    <a:pt x="55" y="8"/>
                  </a:lnTo>
                  <a:lnTo>
                    <a:pt x="57" y="8"/>
                  </a:lnTo>
                  <a:lnTo>
                    <a:pt x="58" y="8"/>
                  </a:lnTo>
                  <a:lnTo>
                    <a:pt x="61" y="9"/>
                  </a:lnTo>
                  <a:lnTo>
                    <a:pt x="63" y="9"/>
                  </a:lnTo>
                  <a:lnTo>
                    <a:pt x="61" y="7"/>
                  </a:lnTo>
                  <a:lnTo>
                    <a:pt x="63" y="9"/>
                  </a:lnTo>
                  <a:lnTo>
                    <a:pt x="64" y="9"/>
                  </a:lnTo>
                  <a:lnTo>
                    <a:pt x="65" y="9"/>
                  </a:lnTo>
                  <a:lnTo>
                    <a:pt x="65" y="8"/>
                  </a:lnTo>
                  <a:lnTo>
                    <a:pt x="67" y="8"/>
                  </a:lnTo>
                  <a:lnTo>
                    <a:pt x="67" y="7"/>
                  </a:lnTo>
                  <a:lnTo>
                    <a:pt x="65" y="7"/>
                  </a:lnTo>
                  <a:lnTo>
                    <a:pt x="65" y="6"/>
                  </a:lnTo>
                  <a:lnTo>
                    <a:pt x="65" y="5"/>
                  </a:lnTo>
                  <a:lnTo>
                    <a:pt x="64" y="5"/>
                  </a:lnTo>
                  <a:lnTo>
                    <a:pt x="65" y="8"/>
                  </a:lnTo>
                  <a:close/>
                </a:path>
              </a:pathLst>
            </a:custGeom>
            <a:solidFill>
              <a:srgbClr val="000000"/>
            </a:solidFill>
            <a:ln w="9525">
              <a:noFill/>
              <a:round/>
              <a:headEnd/>
              <a:tailEnd/>
            </a:ln>
          </p:spPr>
          <p:txBody>
            <a:bodyPr/>
            <a:lstStyle/>
            <a:p>
              <a:endParaRPr lang="en-GB"/>
            </a:p>
          </p:txBody>
        </p:sp>
        <p:sp>
          <p:nvSpPr>
            <p:cNvPr id="436" name="Freeform 638"/>
            <p:cNvSpPr>
              <a:spLocks/>
            </p:cNvSpPr>
            <p:nvPr/>
          </p:nvSpPr>
          <p:spPr bwMode="auto">
            <a:xfrm>
              <a:off x="4111" y="2154"/>
              <a:ext cx="5" cy="11"/>
            </a:xfrm>
            <a:custGeom>
              <a:avLst/>
              <a:gdLst>
                <a:gd name="T0" fmla="*/ 1 w 10"/>
                <a:gd name="T1" fmla="*/ 5 h 23"/>
                <a:gd name="T2" fmla="*/ 1 w 10"/>
                <a:gd name="T3" fmla="*/ 5 h 23"/>
                <a:gd name="T4" fmla="*/ 3 w 10"/>
                <a:gd name="T5" fmla="*/ 0 h 23"/>
                <a:gd name="T6" fmla="*/ 1 w 10"/>
                <a:gd name="T7" fmla="*/ 0 h 23"/>
                <a:gd name="T8" fmla="*/ 0 w 10"/>
                <a:gd name="T9" fmla="*/ 5 h 23"/>
                <a:gd name="T10" fmla="*/ 1 w 10"/>
                <a:gd name="T11" fmla="*/ 4 h 23"/>
                <a:gd name="T12" fmla="*/ 0 w 10"/>
                <a:gd name="T13" fmla="*/ 5 h 23"/>
                <a:gd name="T14" fmla="*/ 0 w 10"/>
                <a:gd name="T15" fmla="*/ 5 h 23"/>
                <a:gd name="T16" fmla="*/ 0 w 10"/>
                <a:gd name="T17" fmla="*/ 5 h 23"/>
                <a:gd name="T18" fmla="*/ 1 w 10"/>
                <a:gd name="T19" fmla="*/ 5 h 23"/>
                <a:gd name="T20" fmla="*/ 1 w 10"/>
                <a:gd name="T21" fmla="*/ 5 h 23"/>
                <a:gd name="T22" fmla="*/ 1 w 10"/>
                <a:gd name="T23" fmla="*/ 5 h 23"/>
                <a:gd name="T24" fmla="*/ 1 w 10"/>
                <a:gd name="T25" fmla="*/ 5 h 23"/>
                <a:gd name="T26" fmla="*/ 1 w 10"/>
                <a:gd name="T27" fmla="*/ 5 h 23"/>
                <a:gd name="T28" fmla="*/ 1 w 10"/>
                <a:gd name="T29" fmla="*/ 5 h 23"/>
                <a:gd name="T30" fmla="*/ 1 w 10"/>
                <a:gd name="T31" fmla="*/ 5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23"/>
                <a:gd name="T50" fmla="*/ 10 w 10"/>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23">
                  <a:moveTo>
                    <a:pt x="2" y="23"/>
                  </a:moveTo>
                  <a:lnTo>
                    <a:pt x="5" y="21"/>
                  </a:lnTo>
                  <a:lnTo>
                    <a:pt x="10" y="1"/>
                  </a:lnTo>
                  <a:lnTo>
                    <a:pt x="6" y="0"/>
                  </a:lnTo>
                  <a:lnTo>
                    <a:pt x="0" y="20"/>
                  </a:lnTo>
                  <a:lnTo>
                    <a:pt x="3" y="18"/>
                  </a:lnTo>
                  <a:lnTo>
                    <a:pt x="0" y="20"/>
                  </a:lnTo>
                  <a:lnTo>
                    <a:pt x="0" y="21"/>
                  </a:lnTo>
                  <a:lnTo>
                    <a:pt x="0" y="22"/>
                  </a:lnTo>
                  <a:lnTo>
                    <a:pt x="1" y="22"/>
                  </a:lnTo>
                  <a:lnTo>
                    <a:pt x="2" y="23"/>
                  </a:lnTo>
                  <a:lnTo>
                    <a:pt x="3" y="23"/>
                  </a:lnTo>
                  <a:lnTo>
                    <a:pt x="3" y="22"/>
                  </a:lnTo>
                  <a:lnTo>
                    <a:pt x="5" y="22"/>
                  </a:lnTo>
                  <a:lnTo>
                    <a:pt x="5" y="21"/>
                  </a:lnTo>
                  <a:lnTo>
                    <a:pt x="2" y="23"/>
                  </a:lnTo>
                  <a:close/>
                </a:path>
              </a:pathLst>
            </a:custGeom>
            <a:solidFill>
              <a:srgbClr val="000000"/>
            </a:solidFill>
            <a:ln w="9525">
              <a:noFill/>
              <a:round/>
              <a:headEnd/>
              <a:tailEnd/>
            </a:ln>
          </p:spPr>
          <p:txBody>
            <a:bodyPr/>
            <a:lstStyle/>
            <a:p>
              <a:endParaRPr lang="en-GB"/>
            </a:p>
          </p:txBody>
        </p:sp>
        <p:sp>
          <p:nvSpPr>
            <p:cNvPr id="437" name="Freeform 639"/>
            <p:cNvSpPr>
              <a:spLocks/>
            </p:cNvSpPr>
            <p:nvPr/>
          </p:nvSpPr>
          <p:spPr bwMode="auto">
            <a:xfrm>
              <a:off x="4085" y="2160"/>
              <a:ext cx="28" cy="5"/>
            </a:xfrm>
            <a:custGeom>
              <a:avLst/>
              <a:gdLst>
                <a:gd name="T0" fmla="*/ 1 w 55"/>
                <a:gd name="T1" fmla="*/ 2 h 9"/>
                <a:gd name="T2" fmla="*/ 2 w 55"/>
                <a:gd name="T3" fmla="*/ 2 h 9"/>
                <a:gd name="T4" fmla="*/ 3 w 55"/>
                <a:gd name="T5" fmla="*/ 2 h 9"/>
                <a:gd name="T6" fmla="*/ 3 w 55"/>
                <a:gd name="T7" fmla="*/ 2 h 9"/>
                <a:gd name="T8" fmla="*/ 4 w 55"/>
                <a:gd name="T9" fmla="*/ 2 h 9"/>
                <a:gd name="T10" fmla="*/ 5 w 55"/>
                <a:gd name="T11" fmla="*/ 2 h 9"/>
                <a:gd name="T12" fmla="*/ 6 w 55"/>
                <a:gd name="T13" fmla="*/ 1 h 9"/>
                <a:gd name="T14" fmla="*/ 6 w 55"/>
                <a:gd name="T15" fmla="*/ 1 h 9"/>
                <a:gd name="T16" fmla="*/ 7 w 55"/>
                <a:gd name="T17" fmla="*/ 1 h 9"/>
                <a:gd name="T18" fmla="*/ 8 w 55"/>
                <a:gd name="T19" fmla="*/ 1 h 9"/>
                <a:gd name="T20" fmla="*/ 9 w 55"/>
                <a:gd name="T21" fmla="*/ 2 h 9"/>
                <a:gd name="T22" fmla="*/ 10 w 55"/>
                <a:gd name="T23" fmla="*/ 2 h 9"/>
                <a:gd name="T24" fmla="*/ 10 w 55"/>
                <a:gd name="T25" fmla="*/ 2 h 9"/>
                <a:gd name="T26" fmla="*/ 11 w 55"/>
                <a:gd name="T27" fmla="*/ 2 h 9"/>
                <a:gd name="T28" fmla="*/ 12 w 55"/>
                <a:gd name="T29" fmla="*/ 2 h 9"/>
                <a:gd name="T30" fmla="*/ 13 w 55"/>
                <a:gd name="T31" fmla="*/ 2 h 9"/>
                <a:gd name="T32" fmla="*/ 14 w 55"/>
                <a:gd name="T33" fmla="*/ 3 h 9"/>
                <a:gd name="T34" fmla="*/ 14 w 55"/>
                <a:gd name="T35" fmla="*/ 1 h 9"/>
                <a:gd name="T36" fmla="*/ 13 w 55"/>
                <a:gd name="T37" fmla="*/ 1 h 9"/>
                <a:gd name="T38" fmla="*/ 12 w 55"/>
                <a:gd name="T39" fmla="*/ 1 h 9"/>
                <a:gd name="T40" fmla="*/ 11 w 55"/>
                <a:gd name="T41" fmla="*/ 1 h 9"/>
                <a:gd name="T42" fmla="*/ 10 w 55"/>
                <a:gd name="T43" fmla="*/ 1 h 9"/>
                <a:gd name="T44" fmla="*/ 10 w 55"/>
                <a:gd name="T45" fmla="*/ 1 h 9"/>
                <a:gd name="T46" fmla="*/ 9 w 55"/>
                <a:gd name="T47" fmla="*/ 0 h 9"/>
                <a:gd name="T48" fmla="*/ 8 w 55"/>
                <a:gd name="T49" fmla="*/ 0 h 9"/>
                <a:gd name="T50" fmla="*/ 7 w 55"/>
                <a:gd name="T51" fmla="*/ 0 h 9"/>
                <a:gd name="T52" fmla="*/ 6 w 55"/>
                <a:gd name="T53" fmla="*/ 0 h 9"/>
                <a:gd name="T54" fmla="*/ 5 w 55"/>
                <a:gd name="T55" fmla="*/ 0 h 9"/>
                <a:gd name="T56" fmla="*/ 4 w 55"/>
                <a:gd name="T57" fmla="*/ 1 h 9"/>
                <a:gd name="T58" fmla="*/ 4 w 55"/>
                <a:gd name="T59" fmla="*/ 1 h 9"/>
                <a:gd name="T60" fmla="*/ 3 w 55"/>
                <a:gd name="T61" fmla="*/ 1 h 9"/>
                <a:gd name="T62" fmla="*/ 2 w 55"/>
                <a:gd name="T63" fmla="*/ 1 h 9"/>
                <a:gd name="T64" fmla="*/ 1 w 55"/>
                <a:gd name="T65" fmla="*/ 1 h 9"/>
                <a:gd name="T66" fmla="*/ 2 w 55"/>
                <a:gd name="T67" fmla="*/ 1 h 9"/>
                <a:gd name="T68" fmla="*/ 0 w 55"/>
                <a:gd name="T69" fmla="*/ 1 h 9"/>
                <a:gd name="T70" fmla="*/ 0 w 55"/>
                <a:gd name="T71" fmla="*/ 2 h 9"/>
                <a:gd name="T72" fmla="*/ 0 w 55"/>
                <a:gd name="T73" fmla="*/ 2 h 9"/>
                <a:gd name="T74" fmla="*/ 1 w 55"/>
                <a:gd name="T75" fmla="*/ 2 h 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
                <a:gd name="T115" fmla="*/ 0 h 9"/>
                <a:gd name="T116" fmla="*/ 55 w 55"/>
                <a:gd name="T117" fmla="*/ 9 h 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 h="9">
                  <a:moveTo>
                    <a:pt x="0" y="7"/>
                  </a:moveTo>
                  <a:lnTo>
                    <a:pt x="2" y="8"/>
                  </a:lnTo>
                  <a:lnTo>
                    <a:pt x="5" y="8"/>
                  </a:lnTo>
                  <a:lnTo>
                    <a:pt x="6" y="7"/>
                  </a:lnTo>
                  <a:lnTo>
                    <a:pt x="7" y="7"/>
                  </a:lnTo>
                  <a:lnTo>
                    <a:pt x="9" y="7"/>
                  </a:lnTo>
                  <a:lnTo>
                    <a:pt x="11" y="7"/>
                  </a:lnTo>
                  <a:lnTo>
                    <a:pt x="12" y="6"/>
                  </a:lnTo>
                  <a:lnTo>
                    <a:pt x="14" y="6"/>
                  </a:lnTo>
                  <a:lnTo>
                    <a:pt x="15" y="6"/>
                  </a:lnTo>
                  <a:lnTo>
                    <a:pt x="16" y="6"/>
                  </a:lnTo>
                  <a:lnTo>
                    <a:pt x="19" y="6"/>
                  </a:lnTo>
                  <a:lnTo>
                    <a:pt x="20" y="6"/>
                  </a:lnTo>
                  <a:lnTo>
                    <a:pt x="21" y="4"/>
                  </a:lnTo>
                  <a:lnTo>
                    <a:pt x="23" y="4"/>
                  </a:lnTo>
                  <a:lnTo>
                    <a:pt x="24" y="4"/>
                  </a:lnTo>
                  <a:lnTo>
                    <a:pt x="27" y="4"/>
                  </a:lnTo>
                  <a:lnTo>
                    <a:pt x="28" y="4"/>
                  </a:lnTo>
                  <a:lnTo>
                    <a:pt x="29" y="4"/>
                  </a:lnTo>
                  <a:lnTo>
                    <a:pt x="31" y="4"/>
                  </a:lnTo>
                  <a:lnTo>
                    <a:pt x="32" y="6"/>
                  </a:lnTo>
                  <a:lnTo>
                    <a:pt x="35" y="6"/>
                  </a:lnTo>
                  <a:lnTo>
                    <a:pt x="36" y="6"/>
                  </a:lnTo>
                  <a:lnTo>
                    <a:pt x="38" y="6"/>
                  </a:lnTo>
                  <a:lnTo>
                    <a:pt x="39" y="6"/>
                  </a:lnTo>
                  <a:lnTo>
                    <a:pt x="40" y="6"/>
                  </a:lnTo>
                  <a:lnTo>
                    <a:pt x="43" y="6"/>
                  </a:lnTo>
                  <a:lnTo>
                    <a:pt x="44" y="7"/>
                  </a:lnTo>
                  <a:lnTo>
                    <a:pt x="46" y="7"/>
                  </a:lnTo>
                  <a:lnTo>
                    <a:pt x="47" y="7"/>
                  </a:lnTo>
                  <a:lnTo>
                    <a:pt x="50" y="8"/>
                  </a:lnTo>
                  <a:lnTo>
                    <a:pt x="51" y="8"/>
                  </a:lnTo>
                  <a:lnTo>
                    <a:pt x="52" y="8"/>
                  </a:lnTo>
                  <a:lnTo>
                    <a:pt x="54" y="9"/>
                  </a:lnTo>
                  <a:lnTo>
                    <a:pt x="55" y="4"/>
                  </a:lnTo>
                  <a:lnTo>
                    <a:pt x="53" y="3"/>
                  </a:lnTo>
                  <a:lnTo>
                    <a:pt x="52" y="3"/>
                  </a:lnTo>
                  <a:lnTo>
                    <a:pt x="50" y="2"/>
                  </a:lnTo>
                  <a:lnTo>
                    <a:pt x="49" y="2"/>
                  </a:lnTo>
                  <a:lnTo>
                    <a:pt x="46" y="2"/>
                  </a:lnTo>
                  <a:lnTo>
                    <a:pt x="45" y="2"/>
                  </a:lnTo>
                  <a:lnTo>
                    <a:pt x="43" y="1"/>
                  </a:lnTo>
                  <a:lnTo>
                    <a:pt x="42" y="1"/>
                  </a:lnTo>
                  <a:lnTo>
                    <a:pt x="39" y="1"/>
                  </a:lnTo>
                  <a:lnTo>
                    <a:pt x="38" y="1"/>
                  </a:lnTo>
                  <a:lnTo>
                    <a:pt x="37" y="1"/>
                  </a:lnTo>
                  <a:lnTo>
                    <a:pt x="35" y="0"/>
                  </a:lnTo>
                  <a:lnTo>
                    <a:pt x="34" y="0"/>
                  </a:lnTo>
                  <a:lnTo>
                    <a:pt x="31" y="0"/>
                  </a:lnTo>
                  <a:lnTo>
                    <a:pt x="30" y="0"/>
                  </a:lnTo>
                  <a:lnTo>
                    <a:pt x="28" y="0"/>
                  </a:lnTo>
                  <a:lnTo>
                    <a:pt x="27" y="0"/>
                  </a:lnTo>
                  <a:lnTo>
                    <a:pt x="24" y="0"/>
                  </a:lnTo>
                  <a:lnTo>
                    <a:pt x="23" y="0"/>
                  </a:lnTo>
                  <a:lnTo>
                    <a:pt x="21" y="0"/>
                  </a:lnTo>
                  <a:lnTo>
                    <a:pt x="20" y="0"/>
                  </a:lnTo>
                  <a:lnTo>
                    <a:pt x="17" y="0"/>
                  </a:lnTo>
                  <a:lnTo>
                    <a:pt x="16" y="1"/>
                  </a:lnTo>
                  <a:lnTo>
                    <a:pt x="14" y="1"/>
                  </a:lnTo>
                  <a:lnTo>
                    <a:pt x="13" y="1"/>
                  </a:lnTo>
                  <a:lnTo>
                    <a:pt x="12" y="1"/>
                  </a:lnTo>
                  <a:lnTo>
                    <a:pt x="9" y="1"/>
                  </a:lnTo>
                  <a:lnTo>
                    <a:pt x="8" y="2"/>
                  </a:lnTo>
                  <a:lnTo>
                    <a:pt x="6" y="2"/>
                  </a:lnTo>
                  <a:lnTo>
                    <a:pt x="5" y="2"/>
                  </a:lnTo>
                  <a:lnTo>
                    <a:pt x="4" y="3"/>
                  </a:lnTo>
                  <a:lnTo>
                    <a:pt x="1" y="3"/>
                  </a:lnTo>
                  <a:lnTo>
                    <a:pt x="5" y="4"/>
                  </a:lnTo>
                  <a:lnTo>
                    <a:pt x="1" y="3"/>
                  </a:lnTo>
                  <a:lnTo>
                    <a:pt x="0" y="3"/>
                  </a:lnTo>
                  <a:lnTo>
                    <a:pt x="0" y="4"/>
                  </a:lnTo>
                  <a:lnTo>
                    <a:pt x="0" y="6"/>
                  </a:lnTo>
                  <a:lnTo>
                    <a:pt x="0" y="7"/>
                  </a:lnTo>
                  <a:lnTo>
                    <a:pt x="0" y="8"/>
                  </a:lnTo>
                  <a:lnTo>
                    <a:pt x="1" y="8"/>
                  </a:lnTo>
                  <a:lnTo>
                    <a:pt x="2" y="8"/>
                  </a:lnTo>
                  <a:lnTo>
                    <a:pt x="0" y="7"/>
                  </a:lnTo>
                  <a:close/>
                </a:path>
              </a:pathLst>
            </a:custGeom>
            <a:solidFill>
              <a:srgbClr val="000000"/>
            </a:solidFill>
            <a:ln w="9525">
              <a:noFill/>
              <a:round/>
              <a:headEnd/>
              <a:tailEnd/>
            </a:ln>
          </p:spPr>
          <p:txBody>
            <a:bodyPr/>
            <a:lstStyle/>
            <a:p>
              <a:endParaRPr lang="en-GB"/>
            </a:p>
          </p:txBody>
        </p:sp>
        <p:sp>
          <p:nvSpPr>
            <p:cNvPr id="438" name="Freeform 640"/>
            <p:cNvSpPr>
              <a:spLocks/>
            </p:cNvSpPr>
            <p:nvPr/>
          </p:nvSpPr>
          <p:spPr bwMode="auto">
            <a:xfrm>
              <a:off x="4082" y="2152"/>
              <a:ext cx="5" cy="12"/>
            </a:xfrm>
            <a:custGeom>
              <a:avLst/>
              <a:gdLst>
                <a:gd name="T0" fmla="*/ 0 w 11"/>
                <a:gd name="T1" fmla="*/ 0 h 24"/>
                <a:gd name="T2" fmla="*/ 0 w 11"/>
                <a:gd name="T3" fmla="*/ 1 h 24"/>
                <a:gd name="T4" fmla="*/ 1 w 11"/>
                <a:gd name="T5" fmla="*/ 6 h 24"/>
                <a:gd name="T6" fmla="*/ 2 w 11"/>
                <a:gd name="T7" fmla="*/ 6 h 24"/>
                <a:gd name="T8" fmla="*/ 1 w 11"/>
                <a:gd name="T9" fmla="*/ 1 h 24"/>
                <a:gd name="T10" fmla="*/ 1 w 11"/>
                <a:gd name="T11" fmla="*/ 1 h 24"/>
                <a:gd name="T12" fmla="*/ 1 w 11"/>
                <a:gd name="T13" fmla="*/ 1 h 24"/>
                <a:gd name="T14" fmla="*/ 1 w 11"/>
                <a:gd name="T15" fmla="*/ 1 h 24"/>
                <a:gd name="T16" fmla="*/ 1 w 11"/>
                <a:gd name="T17" fmla="*/ 1 h 24"/>
                <a:gd name="T18" fmla="*/ 1 w 11"/>
                <a:gd name="T19" fmla="*/ 0 h 24"/>
                <a:gd name="T20" fmla="*/ 0 w 11"/>
                <a:gd name="T21" fmla="*/ 0 h 24"/>
                <a:gd name="T22" fmla="*/ 0 w 11"/>
                <a:gd name="T23" fmla="*/ 0 h 24"/>
                <a:gd name="T24" fmla="*/ 0 w 11"/>
                <a:gd name="T25" fmla="*/ 1 h 24"/>
                <a:gd name="T26" fmla="*/ 0 w 11"/>
                <a:gd name="T27" fmla="*/ 1 h 24"/>
                <a:gd name="T28" fmla="*/ 0 w 11"/>
                <a:gd name="T29" fmla="*/ 1 h 24"/>
                <a:gd name="T30" fmla="*/ 0 w 11"/>
                <a:gd name="T31" fmla="*/ 1 h 24"/>
                <a:gd name="T32" fmla="*/ 0 w 11"/>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24"/>
                <a:gd name="T53" fmla="*/ 11 w 11"/>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24">
                  <a:moveTo>
                    <a:pt x="3" y="0"/>
                  </a:moveTo>
                  <a:lnTo>
                    <a:pt x="0" y="3"/>
                  </a:lnTo>
                  <a:lnTo>
                    <a:pt x="6" y="24"/>
                  </a:lnTo>
                  <a:lnTo>
                    <a:pt x="11" y="21"/>
                  </a:lnTo>
                  <a:lnTo>
                    <a:pt x="5" y="2"/>
                  </a:lnTo>
                  <a:lnTo>
                    <a:pt x="4" y="4"/>
                  </a:lnTo>
                  <a:lnTo>
                    <a:pt x="5" y="2"/>
                  </a:lnTo>
                  <a:lnTo>
                    <a:pt x="5" y="1"/>
                  </a:lnTo>
                  <a:lnTo>
                    <a:pt x="4" y="1"/>
                  </a:lnTo>
                  <a:lnTo>
                    <a:pt x="4" y="0"/>
                  </a:lnTo>
                  <a:lnTo>
                    <a:pt x="3" y="0"/>
                  </a:lnTo>
                  <a:lnTo>
                    <a:pt x="2" y="0"/>
                  </a:lnTo>
                  <a:lnTo>
                    <a:pt x="2" y="1"/>
                  </a:lnTo>
                  <a:lnTo>
                    <a:pt x="0" y="1"/>
                  </a:lnTo>
                  <a:lnTo>
                    <a:pt x="0" y="2"/>
                  </a:lnTo>
                  <a:lnTo>
                    <a:pt x="0" y="3"/>
                  </a:lnTo>
                  <a:lnTo>
                    <a:pt x="3" y="0"/>
                  </a:lnTo>
                  <a:close/>
                </a:path>
              </a:pathLst>
            </a:custGeom>
            <a:solidFill>
              <a:srgbClr val="000000"/>
            </a:solidFill>
            <a:ln w="9525">
              <a:noFill/>
              <a:round/>
              <a:headEnd/>
              <a:tailEnd/>
            </a:ln>
          </p:spPr>
          <p:txBody>
            <a:bodyPr/>
            <a:lstStyle/>
            <a:p>
              <a:endParaRPr lang="en-GB"/>
            </a:p>
          </p:txBody>
        </p:sp>
        <p:sp>
          <p:nvSpPr>
            <p:cNvPr id="439" name="Freeform 641"/>
            <p:cNvSpPr>
              <a:spLocks/>
            </p:cNvSpPr>
            <p:nvPr/>
          </p:nvSpPr>
          <p:spPr bwMode="auto">
            <a:xfrm>
              <a:off x="4044" y="2158"/>
              <a:ext cx="24" cy="24"/>
            </a:xfrm>
            <a:custGeom>
              <a:avLst/>
              <a:gdLst>
                <a:gd name="T0" fmla="*/ 11 w 50"/>
                <a:gd name="T1" fmla="*/ 0 h 49"/>
                <a:gd name="T2" fmla="*/ 10 w 50"/>
                <a:gd name="T3" fmla="*/ 1 h 49"/>
                <a:gd name="T4" fmla="*/ 9 w 50"/>
                <a:gd name="T5" fmla="*/ 1 h 49"/>
                <a:gd name="T6" fmla="*/ 8 w 50"/>
                <a:gd name="T7" fmla="*/ 2 h 49"/>
                <a:gd name="T8" fmla="*/ 7 w 50"/>
                <a:gd name="T9" fmla="*/ 2 h 49"/>
                <a:gd name="T10" fmla="*/ 7 w 50"/>
                <a:gd name="T11" fmla="*/ 3 h 49"/>
                <a:gd name="T12" fmla="*/ 6 w 50"/>
                <a:gd name="T13" fmla="*/ 3 h 49"/>
                <a:gd name="T14" fmla="*/ 5 w 50"/>
                <a:gd name="T15" fmla="*/ 4 h 49"/>
                <a:gd name="T16" fmla="*/ 5 w 50"/>
                <a:gd name="T17" fmla="*/ 5 h 49"/>
                <a:gd name="T18" fmla="*/ 4 w 50"/>
                <a:gd name="T19" fmla="*/ 5 h 49"/>
                <a:gd name="T20" fmla="*/ 3 w 50"/>
                <a:gd name="T21" fmla="*/ 6 h 49"/>
                <a:gd name="T22" fmla="*/ 3 w 50"/>
                <a:gd name="T23" fmla="*/ 7 h 49"/>
                <a:gd name="T24" fmla="*/ 2 w 50"/>
                <a:gd name="T25" fmla="*/ 8 h 49"/>
                <a:gd name="T26" fmla="*/ 1 w 50"/>
                <a:gd name="T27" fmla="*/ 9 h 49"/>
                <a:gd name="T28" fmla="*/ 1 w 50"/>
                <a:gd name="T29" fmla="*/ 9 h 49"/>
                <a:gd name="T30" fmla="*/ 0 w 50"/>
                <a:gd name="T31" fmla="*/ 10 h 49"/>
                <a:gd name="T32" fmla="*/ 0 w 50"/>
                <a:gd name="T33" fmla="*/ 11 h 49"/>
                <a:gd name="T34" fmla="*/ 1 w 50"/>
                <a:gd name="T35" fmla="*/ 11 h 49"/>
                <a:gd name="T36" fmla="*/ 2 w 50"/>
                <a:gd name="T37" fmla="*/ 10 h 49"/>
                <a:gd name="T38" fmla="*/ 2 w 50"/>
                <a:gd name="T39" fmla="*/ 9 h 49"/>
                <a:gd name="T40" fmla="*/ 3 w 50"/>
                <a:gd name="T41" fmla="*/ 9 h 49"/>
                <a:gd name="T42" fmla="*/ 3 w 50"/>
                <a:gd name="T43" fmla="*/ 8 h 49"/>
                <a:gd name="T44" fmla="*/ 4 w 50"/>
                <a:gd name="T45" fmla="*/ 7 h 49"/>
                <a:gd name="T46" fmla="*/ 5 w 50"/>
                <a:gd name="T47" fmla="*/ 7 h 49"/>
                <a:gd name="T48" fmla="*/ 5 w 50"/>
                <a:gd name="T49" fmla="*/ 6 h 49"/>
                <a:gd name="T50" fmla="*/ 6 w 50"/>
                <a:gd name="T51" fmla="*/ 5 h 49"/>
                <a:gd name="T52" fmla="*/ 6 w 50"/>
                <a:gd name="T53" fmla="*/ 5 h 49"/>
                <a:gd name="T54" fmla="*/ 7 w 50"/>
                <a:gd name="T55" fmla="*/ 4 h 49"/>
                <a:gd name="T56" fmla="*/ 8 w 50"/>
                <a:gd name="T57" fmla="*/ 3 h 49"/>
                <a:gd name="T58" fmla="*/ 9 w 50"/>
                <a:gd name="T59" fmla="*/ 3 h 49"/>
                <a:gd name="T60" fmla="*/ 10 w 50"/>
                <a:gd name="T61" fmla="*/ 2 h 49"/>
                <a:gd name="T62" fmla="*/ 10 w 50"/>
                <a:gd name="T63" fmla="*/ 2 h 49"/>
                <a:gd name="T64" fmla="*/ 11 w 50"/>
                <a:gd name="T65" fmla="*/ 1 h 49"/>
                <a:gd name="T66" fmla="*/ 11 w 50"/>
                <a:gd name="T67" fmla="*/ 1 h 49"/>
                <a:gd name="T68" fmla="*/ 12 w 50"/>
                <a:gd name="T69" fmla="*/ 1 h 49"/>
                <a:gd name="T70" fmla="*/ 12 w 50"/>
                <a:gd name="T71" fmla="*/ 0 h 49"/>
                <a:gd name="T72" fmla="*/ 12 w 50"/>
                <a:gd name="T73" fmla="*/ 0 h 49"/>
                <a:gd name="T74" fmla="*/ 11 w 50"/>
                <a:gd name="T75" fmla="*/ 0 h 49"/>
                <a:gd name="T76" fmla="*/ 11 w 50"/>
                <a:gd name="T77" fmla="*/ 0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
                <a:gd name="T118" fmla="*/ 0 h 49"/>
                <a:gd name="T119" fmla="*/ 50 w 50"/>
                <a:gd name="T120" fmla="*/ 49 h 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 h="49">
                  <a:moveTo>
                    <a:pt x="50" y="1"/>
                  </a:moveTo>
                  <a:lnTo>
                    <a:pt x="46" y="1"/>
                  </a:lnTo>
                  <a:lnTo>
                    <a:pt x="45" y="3"/>
                  </a:lnTo>
                  <a:lnTo>
                    <a:pt x="43" y="4"/>
                  </a:lnTo>
                  <a:lnTo>
                    <a:pt x="42" y="5"/>
                  </a:lnTo>
                  <a:lnTo>
                    <a:pt x="39" y="6"/>
                  </a:lnTo>
                  <a:lnTo>
                    <a:pt x="38" y="7"/>
                  </a:lnTo>
                  <a:lnTo>
                    <a:pt x="36" y="8"/>
                  </a:lnTo>
                  <a:lnTo>
                    <a:pt x="35" y="9"/>
                  </a:lnTo>
                  <a:lnTo>
                    <a:pt x="32" y="11"/>
                  </a:lnTo>
                  <a:lnTo>
                    <a:pt x="31" y="12"/>
                  </a:lnTo>
                  <a:lnTo>
                    <a:pt x="29" y="13"/>
                  </a:lnTo>
                  <a:lnTo>
                    <a:pt x="28" y="14"/>
                  </a:lnTo>
                  <a:lnTo>
                    <a:pt x="27" y="15"/>
                  </a:lnTo>
                  <a:lnTo>
                    <a:pt x="24" y="16"/>
                  </a:lnTo>
                  <a:lnTo>
                    <a:pt x="23" y="18"/>
                  </a:lnTo>
                  <a:lnTo>
                    <a:pt x="22" y="20"/>
                  </a:lnTo>
                  <a:lnTo>
                    <a:pt x="21" y="21"/>
                  </a:lnTo>
                  <a:lnTo>
                    <a:pt x="19" y="22"/>
                  </a:lnTo>
                  <a:lnTo>
                    <a:pt x="17" y="23"/>
                  </a:lnTo>
                  <a:lnTo>
                    <a:pt x="16" y="24"/>
                  </a:lnTo>
                  <a:lnTo>
                    <a:pt x="15" y="27"/>
                  </a:lnTo>
                  <a:lnTo>
                    <a:pt x="14" y="28"/>
                  </a:lnTo>
                  <a:lnTo>
                    <a:pt x="12" y="29"/>
                  </a:lnTo>
                  <a:lnTo>
                    <a:pt x="11" y="31"/>
                  </a:lnTo>
                  <a:lnTo>
                    <a:pt x="9" y="33"/>
                  </a:lnTo>
                  <a:lnTo>
                    <a:pt x="8" y="34"/>
                  </a:lnTo>
                  <a:lnTo>
                    <a:pt x="7" y="36"/>
                  </a:lnTo>
                  <a:lnTo>
                    <a:pt x="6" y="37"/>
                  </a:lnTo>
                  <a:lnTo>
                    <a:pt x="5" y="38"/>
                  </a:lnTo>
                  <a:lnTo>
                    <a:pt x="4" y="41"/>
                  </a:lnTo>
                  <a:lnTo>
                    <a:pt x="3" y="42"/>
                  </a:lnTo>
                  <a:lnTo>
                    <a:pt x="1" y="44"/>
                  </a:lnTo>
                  <a:lnTo>
                    <a:pt x="0" y="45"/>
                  </a:lnTo>
                  <a:lnTo>
                    <a:pt x="5" y="49"/>
                  </a:lnTo>
                  <a:lnTo>
                    <a:pt x="6" y="46"/>
                  </a:lnTo>
                  <a:lnTo>
                    <a:pt x="7" y="45"/>
                  </a:lnTo>
                  <a:lnTo>
                    <a:pt x="8" y="43"/>
                  </a:lnTo>
                  <a:lnTo>
                    <a:pt x="8" y="42"/>
                  </a:lnTo>
                  <a:lnTo>
                    <a:pt x="9" y="39"/>
                  </a:lnTo>
                  <a:lnTo>
                    <a:pt x="11" y="38"/>
                  </a:lnTo>
                  <a:lnTo>
                    <a:pt x="12" y="37"/>
                  </a:lnTo>
                  <a:lnTo>
                    <a:pt x="13" y="35"/>
                  </a:lnTo>
                  <a:lnTo>
                    <a:pt x="15" y="34"/>
                  </a:lnTo>
                  <a:lnTo>
                    <a:pt x="16" y="33"/>
                  </a:lnTo>
                  <a:lnTo>
                    <a:pt x="17" y="31"/>
                  </a:lnTo>
                  <a:lnTo>
                    <a:pt x="19" y="29"/>
                  </a:lnTo>
                  <a:lnTo>
                    <a:pt x="20" y="28"/>
                  </a:lnTo>
                  <a:lnTo>
                    <a:pt x="21" y="27"/>
                  </a:lnTo>
                  <a:lnTo>
                    <a:pt x="22" y="26"/>
                  </a:lnTo>
                  <a:lnTo>
                    <a:pt x="23" y="24"/>
                  </a:lnTo>
                  <a:lnTo>
                    <a:pt x="26" y="23"/>
                  </a:lnTo>
                  <a:lnTo>
                    <a:pt x="27" y="21"/>
                  </a:lnTo>
                  <a:lnTo>
                    <a:pt x="28" y="20"/>
                  </a:lnTo>
                  <a:lnTo>
                    <a:pt x="29" y="19"/>
                  </a:lnTo>
                  <a:lnTo>
                    <a:pt x="31" y="18"/>
                  </a:lnTo>
                  <a:lnTo>
                    <a:pt x="32" y="16"/>
                  </a:lnTo>
                  <a:lnTo>
                    <a:pt x="34" y="15"/>
                  </a:lnTo>
                  <a:lnTo>
                    <a:pt x="36" y="14"/>
                  </a:lnTo>
                  <a:lnTo>
                    <a:pt x="37" y="13"/>
                  </a:lnTo>
                  <a:lnTo>
                    <a:pt x="38" y="12"/>
                  </a:lnTo>
                  <a:lnTo>
                    <a:pt x="41" y="11"/>
                  </a:lnTo>
                  <a:lnTo>
                    <a:pt x="42" y="9"/>
                  </a:lnTo>
                  <a:lnTo>
                    <a:pt x="44" y="8"/>
                  </a:lnTo>
                  <a:lnTo>
                    <a:pt x="45" y="7"/>
                  </a:lnTo>
                  <a:lnTo>
                    <a:pt x="47" y="6"/>
                  </a:lnTo>
                  <a:lnTo>
                    <a:pt x="49" y="5"/>
                  </a:lnTo>
                  <a:lnTo>
                    <a:pt x="45" y="4"/>
                  </a:lnTo>
                  <a:lnTo>
                    <a:pt x="49" y="5"/>
                  </a:lnTo>
                  <a:lnTo>
                    <a:pt x="50" y="5"/>
                  </a:lnTo>
                  <a:lnTo>
                    <a:pt x="50" y="4"/>
                  </a:lnTo>
                  <a:lnTo>
                    <a:pt x="50" y="3"/>
                  </a:lnTo>
                  <a:lnTo>
                    <a:pt x="50" y="1"/>
                  </a:lnTo>
                  <a:lnTo>
                    <a:pt x="49" y="1"/>
                  </a:lnTo>
                  <a:lnTo>
                    <a:pt x="49" y="0"/>
                  </a:lnTo>
                  <a:lnTo>
                    <a:pt x="47" y="0"/>
                  </a:lnTo>
                  <a:lnTo>
                    <a:pt x="46" y="0"/>
                  </a:lnTo>
                  <a:lnTo>
                    <a:pt x="46" y="1"/>
                  </a:lnTo>
                  <a:lnTo>
                    <a:pt x="50" y="1"/>
                  </a:lnTo>
                  <a:close/>
                </a:path>
              </a:pathLst>
            </a:custGeom>
            <a:solidFill>
              <a:srgbClr val="000000"/>
            </a:solidFill>
            <a:ln w="9525">
              <a:noFill/>
              <a:round/>
              <a:headEnd/>
              <a:tailEnd/>
            </a:ln>
          </p:spPr>
          <p:txBody>
            <a:bodyPr/>
            <a:lstStyle/>
            <a:p>
              <a:endParaRPr lang="en-GB"/>
            </a:p>
          </p:txBody>
        </p:sp>
        <p:sp>
          <p:nvSpPr>
            <p:cNvPr id="440" name="Freeform 642"/>
            <p:cNvSpPr>
              <a:spLocks/>
            </p:cNvSpPr>
            <p:nvPr/>
          </p:nvSpPr>
          <p:spPr bwMode="auto">
            <a:xfrm>
              <a:off x="4066" y="2159"/>
              <a:ext cx="8" cy="11"/>
            </a:xfrm>
            <a:custGeom>
              <a:avLst/>
              <a:gdLst>
                <a:gd name="T0" fmla="*/ 4 w 15"/>
                <a:gd name="T1" fmla="*/ 6 h 22"/>
                <a:gd name="T2" fmla="*/ 4 w 15"/>
                <a:gd name="T3" fmla="*/ 5 h 22"/>
                <a:gd name="T4" fmla="*/ 2 w 15"/>
                <a:gd name="T5" fmla="*/ 0 h 22"/>
                <a:gd name="T6" fmla="*/ 0 w 15"/>
                <a:gd name="T7" fmla="*/ 1 h 22"/>
                <a:gd name="T8" fmla="*/ 3 w 15"/>
                <a:gd name="T9" fmla="*/ 6 h 22"/>
                <a:gd name="T10" fmla="*/ 3 w 15"/>
                <a:gd name="T11" fmla="*/ 5 h 22"/>
                <a:gd name="T12" fmla="*/ 3 w 15"/>
                <a:gd name="T13" fmla="*/ 6 h 22"/>
                <a:gd name="T14" fmla="*/ 3 w 15"/>
                <a:gd name="T15" fmla="*/ 6 h 22"/>
                <a:gd name="T16" fmla="*/ 3 w 15"/>
                <a:gd name="T17" fmla="*/ 6 h 22"/>
                <a:gd name="T18" fmla="*/ 4 w 15"/>
                <a:gd name="T19" fmla="*/ 6 h 22"/>
                <a:gd name="T20" fmla="*/ 4 w 15"/>
                <a:gd name="T21" fmla="*/ 6 h 22"/>
                <a:gd name="T22" fmla="*/ 4 w 15"/>
                <a:gd name="T23" fmla="*/ 6 h 22"/>
                <a:gd name="T24" fmla="*/ 4 w 15"/>
                <a:gd name="T25" fmla="*/ 6 h 22"/>
                <a:gd name="T26" fmla="*/ 4 w 15"/>
                <a:gd name="T27" fmla="*/ 5 h 22"/>
                <a:gd name="T28" fmla="*/ 4 w 15"/>
                <a:gd name="T29" fmla="*/ 5 h 22"/>
                <a:gd name="T30" fmla="*/ 4 w 15"/>
                <a:gd name="T31" fmla="*/ 6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22"/>
                <a:gd name="T50" fmla="*/ 15 w 15"/>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22">
                  <a:moveTo>
                    <a:pt x="14" y="22"/>
                  </a:moveTo>
                  <a:lnTo>
                    <a:pt x="15" y="19"/>
                  </a:lnTo>
                  <a:lnTo>
                    <a:pt x="5" y="0"/>
                  </a:lnTo>
                  <a:lnTo>
                    <a:pt x="0" y="3"/>
                  </a:lnTo>
                  <a:lnTo>
                    <a:pt x="11" y="21"/>
                  </a:lnTo>
                  <a:lnTo>
                    <a:pt x="12" y="19"/>
                  </a:lnTo>
                  <a:lnTo>
                    <a:pt x="11" y="21"/>
                  </a:lnTo>
                  <a:lnTo>
                    <a:pt x="11" y="22"/>
                  </a:lnTo>
                  <a:lnTo>
                    <a:pt x="12" y="22"/>
                  </a:lnTo>
                  <a:lnTo>
                    <a:pt x="13" y="22"/>
                  </a:lnTo>
                  <a:lnTo>
                    <a:pt x="14" y="22"/>
                  </a:lnTo>
                  <a:lnTo>
                    <a:pt x="15" y="22"/>
                  </a:lnTo>
                  <a:lnTo>
                    <a:pt x="15" y="21"/>
                  </a:lnTo>
                  <a:lnTo>
                    <a:pt x="15" y="20"/>
                  </a:lnTo>
                  <a:lnTo>
                    <a:pt x="15" y="19"/>
                  </a:lnTo>
                  <a:lnTo>
                    <a:pt x="14" y="22"/>
                  </a:lnTo>
                  <a:close/>
                </a:path>
              </a:pathLst>
            </a:custGeom>
            <a:solidFill>
              <a:srgbClr val="000000"/>
            </a:solidFill>
            <a:ln w="9525">
              <a:noFill/>
              <a:round/>
              <a:headEnd/>
              <a:tailEnd/>
            </a:ln>
          </p:spPr>
          <p:txBody>
            <a:bodyPr/>
            <a:lstStyle/>
            <a:p>
              <a:endParaRPr lang="en-GB"/>
            </a:p>
          </p:txBody>
        </p:sp>
        <p:sp>
          <p:nvSpPr>
            <p:cNvPr id="441" name="Freeform 643"/>
            <p:cNvSpPr>
              <a:spLocks/>
            </p:cNvSpPr>
            <p:nvPr/>
          </p:nvSpPr>
          <p:spPr bwMode="auto">
            <a:xfrm>
              <a:off x="4052" y="2168"/>
              <a:ext cx="21" cy="20"/>
            </a:xfrm>
            <a:custGeom>
              <a:avLst/>
              <a:gdLst>
                <a:gd name="T0" fmla="*/ 1 w 42"/>
                <a:gd name="T1" fmla="*/ 10 h 40"/>
                <a:gd name="T2" fmla="*/ 1 w 42"/>
                <a:gd name="T3" fmla="*/ 10 h 40"/>
                <a:gd name="T4" fmla="*/ 3 w 42"/>
                <a:gd name="T5" fmla="*/ 9 h 40"/>
                <a:gd name="T6" fmla="*/ 3 w 42"/>
                <a:gd name="T7" fmla="*/ 7 h 40"/>
                <a:gd name="T8" fmla="*/ 3 w 42"/>
                <a:gd name="T9" fmla="*/ 7 h 40"/>
                <a:gd name="T10" fmla="*/ 3 w 42"/>
                <a:gd name="T11" fmla="*/ 6 h 40"/>
                <a:gd name="T12" fmla="*/ 5 w 42"/>
                <a:gd name="T13" fmla="*/ 6 h 40"/>
                <a:gd name="T14" fmla="*/ 5 w 42"/>
                <a:gd name="T15" fmla="*/ 5 h 40"/>
                <a:gd name="T16" fmla="*/ 5 w 42"/>
                <a:gd name="T17" fmla="*/ 5 h 40"/>
                <a:gd name="T18" fmla="*/ 6 w 42"/>
                <a:gd name="T19" fmla="*/ 5 h 40"/>
                <a:gd name="T20" fmla="*/ 6 w 42"/>
                <a:gd name="T21" fmla="*/ 3 h 40"/>
                <a:gd name="T22" fmla="*/ 7 w 42"/>
                <a:gd name="T23" fmla="*/ 3 h 40"/>
                <a:gd name="T24" fmla="*/ 7 w 42"/>
                <a:gd name="T25" fmla="*/ 3 h 40"/>
                <a:gd name="T26" fmla="*/ 9 w 42"/>
                <a:gd name="T27" fmla="*/ 3 h 40"/>
                <a:gd name="T28" fmla="*/ 9 w 42"/>
                <a:gd name="T29" fmla="*/ 1 h 40"/>
                <a:gd name="T30" fmla="*/ 10 w 42"/>
                <a:gd name="T31" fmla="*/ 1 h 40"/>
                <a:gd name="T32" fmla="*/ 11 w 42"/>
                <a:gd name="T33" fmla="*/ 1 h 40"/>
                <a:gd name="T34" fmla="*/ 10 w 42"/>
                <a:gd name="T35" fmla="*/ 0 h 40"/>
                <a:gd name="T36" fmla="*/ 9 w 42"/>
                <a:gd name="T37" fmla="*/ 1 h 40"/>
                <a:gd name="T38" fmla="*/ 8 w 42"/>
                <a:gd name="T39" fmla="*/ 1 h 40"/>
                <a:gd name="T40" fmla="*/ 7 w 42"/>
                <a:gd name="T41" fmla="*/ 1 h 40"/>
                <a:gd name="T42" fmla="*/ 6 w 42"/>
                <a:gd name="T43" fmla="*/ 2 h 40"/>
                <a:gd name="T44" fmla="*/ 6 w 42"/>
                <a:gd name="T45" fmla="*/ 3 h 40"/>
                <a:gd name="T46" fmla="*/ 5 w 42"/>
                <a:gd name="T47" fmla="*/ 3 h 40"/>
                <a:gd name="T48" fmla="*/ 5 w 42"/>
                <a:gd name="T49" fmla="*/ 3 h 40"/>
                <a:gd name="T50" fmla="*/ 5 w 42"/>
                <a:gd name="T51" fmla="*/ 5 h 40"/>
                <a:gd name="T52" fmla="*/ 3 w 42"/>
                <a:gd name="T53" fmla="*/ 5 h 40"/>
                <a:gd name="T54" fmla="*/ 3 w 42"/>
                <a:gd name="T55" fmla="*/ 5 h 40"/>
                <a:gd name="T56" fmla="*/ 3 w 42"/>
                <a:gd name="T57" fmla="*/ 6 h 40"/>
                <a:gd name="T58" fmla="*/ 1 w 42"/>
                <a:gd name="T59" fmla="*/ 6 h 40"/>
                <a:gd name="T60" fmla="*/ 1 w 42"/>
                <a:gd name="T61" fmla="*/ 7 h 40"/>
                <a:gd name="T62" fmla="*/ 1 w 42"/>
                <a:gd name="T63" fmla="*/ 8 h 40"/>
                <a:gd name="T64" fmla="*/ 1 w 42"/>
                <a:gd name="T65" fmla="*/ 9 h 40"/>
                <a:gd name="T66" fmla="*/ 1 w 42"/>
                <a:gd name="T67" fmla="*/ 9 h 40"/>
                <a:gd name="T68" fmla="*/ 0 w 42"/>
                <a:gd name="T69" fmla="*/ 10 h 40"/>
                <a:gd name="T70" fmla="*/ 1 w 42"/>
                <a:gd name="T71" fmla="*/ 10 h 40"/>
                <a:gd name="T72" fmla="*/ 1 w 42"/>
                <a:gd name="T73" fmla="*/ 10 h 40"/>
                <a:gd name="T74" fmla="*/ 1 w 42"/>
                <a:gd name="T75" fmla="*/ 10 h 40"/>
                <a:gd name="T76" fmla="*/ 1 w 42"/>
                <a:gd name="T77" fmla="*/ 10 h 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40"/>
                <a:gd name="T119" fmla="*/ 42 w 42"/>
                <a:gd name="T120" fmla="*/ 40 h 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40">
                  <a:moveTo>
                    <a:pt x="2" y="40"/>
                  </a:moveTo>
                  <a:lnTo>
                    <a:pt x="5" y="39"/>
                  </a:lnTo>
                  <a:lnTo>
                    <a:pt x="6" y="38"/>
                  </a:lnTo>
                  <a:lnTo>
                    <a:pt x="7" y="37"/>
                  </a:lnTo>
                  <a:lnTo>
                    <a:pt x="7" y="36"/>
                  </a:lnTo>
                  <a:lnTo>
                    <a:pt x="9" y="34"/>
                  </a:lnTo>
                  <a:lnTo>
                    <a:pt x="10" y="32"/>
                  </a:lnTo>
                  <a:lnTo>
                    <a:pt x="11" y="31"/>
                  </a:lnTo>
                  <a:lnTo>
                    <a:pt x="11" y="30"/>
                  </a:lnTo>
                  <a:lnTo>
                    <a:pt x="12" y="29"/>
                  </a:lnTo>
                  <a:lnTo>
                    <a:pt x="13" y="27"/>
                  </a:lnTo>
                  <a:lnTo>
                    <a:pt x="14" y="26"/>
                  </a:lnTo>
                  <a:lnTo>
                    <a:pt x="15" y="25"/>
                  </a:lnTo>
                  <a:lnTo>
                    <a:pt x="17" y="24"/>
                  </a:lnTo>
                  <a:lnTo>
                    <a:pt x="18" y="23"/>
                  </a:lnTo>
                  <a:lnTo>
                    <a:pt x="19" y="22"/>
                  </a:lnTo>
                  <a:lnTo>
                    <a:pt x="20" y="21"/>
                  </a:lnTo>
                  <a:lnTo>
                    <a:pt x="21" y="19"/>
                  </a:lnTo>
                  <a:lnTo>
                    <a:pt x="22" y="18"/>
                  </a:lnTo>
                  <a:lnTo>
                    <a:pt x="24" y="17"/>
                  </a:lnTo>
                  <a:lnTo>
                    <a:pt x="25" y="16"/>
                  </a:lnTo>
                  <a:lnTo>
                    <a:pt x="26" y="15"/>
                  </a:lnTo>
                  <a:lnTo>
                    <a:pt x="27" y="14"/>
                  </a:lnTo>
                  <a:lnTo>
                    <a:pt x="28" y="13"/>
                  </a:lnTo>
                  <a:lnTo>
                    <a:pt x="29" y="11"/>
                  </a:lnTo>
                  <a:lnTo>
                    <a:pt x="30" y="11"/>
                  </a:lnTo>
                  <a:lnTo>
                    <a:pt x="32" y="10"/>
                  </a:lnTo>
                  <a:lnTo>
                    <a:pt x="34" y="9"/>
                  </a:lnTo>
                  <a:lnTo>
                    <a:pt x="35" y="8"/>
                  </a:lnTo>
                  <a:lnTo>
                    <a:pt x="36" y="7"/>
                  </a:lnTo>
                  <a:lnTo>
                    <a:pt x="37" y="6"/>
                  </a:lnTo>
                  <a:lnTo>
                    <a:pt x="40" y="6"/>
                  </a:lnTo>
                  <a:lnTo>
                    <a:pt x="41" y="4"/>
                  </a:lnTo>
                  <a:lnTo>
                    <a:pt x="42" y="3"/>
                  </a:lnTo>
                  <a:lnTo>
                    <a:pt x="40" y="0"/>
                  </a:lnTo>
                  <a:lnTo>
                    <a:pt x="39" y="0"/>
                  </a:lnTo>
                  <a:lnTo>
                    <a:pt x="36" y="1"/>
                  </a:lnTo>
                  <a:lnTo>
                    <a:pt x="35" y="2"/>
                  </a:lnTo>
                  <a:lnTo>
                    <a:pt x="34" y="3"/>
                  </a:lnTo>
                  <a:lnTo>
                    <a:pt x="32" y="4"/>
                  </a:lnTo>
                  <a:lnTo>
                    <a:pt x="30" y="4"/>
                  </a:lnTo>
                  <a:lnTo>
                    <a:pt x="29" y="6"/>
                  </a:lnTo>
                  <a:lnTo>
                    <a:pt x="28" y="7"/>
                  </a:lnTo>
                  <a:lnTo>
                    <a:pt x="27" y="8"/>
                  </a:lnTo>
                  <a:lnTo>
                    <a:pt x="25" y="9"/>
                  </a:lnTo>
                  <a:lnTo>
                    <a:pt x="24" y="10"/>
                  </a:lnTo>
                  <a:lnTo>
                    <a:pt x="22" y="11"/>
                  </a:lnTo>
                  <a:lnTo>
                    <a:pt x="21" y="13"/>
                  </a:lnTo>
                  <a:lnTo>
                    <a:pt x="20" y="14"/>
                  </a:lnTo>
                  <a:lnTo>
                    <a:pt x="19" y="15"/>
                  </a:lnTo>
                  <a:lnTo>
                    <a:pt x="18" y="16"/>
                  </a:lnTo>
                  <a:lnTo>
                    <a:pt x="17" y="17"/>
                  </a:lnTo>
                  <a:lnTo>
                    <a:pt x="15" y="18"/>
                  </a:lnTo>
                  <a:lnTo>
                    <a:pt x="14" y="19"/>
                  </a:lnTo>
                  <a:lnTo>
                    <a:pt x="13" y="21"/>
                  </a:lnTo>
                  <a:lnTo>
                    <a:pt x="12" y="22"/>
                  </a:lnTo>
                  <a:lnTo>
                    <a:pt x="11" y="23"/>
                  </a:lnTo>
                  <a:lnTo>
                    <a:pt x="10" y="24"/>
                  </a:lnTo>
                  <a:lnTo>
                    <a:pt x="9" y="26"/>
                  </a:lnTo>
                  <a:lnTo>
                    <a:pt x="7" y="27"/>
                  </a:lnTo>
                  <a:lnTo>
                    <a:pt x="6" y="29"/>
                  </a:lnTo>
                  <a:lnTo>
                    <a:pt x="5" y="30"/>
                  </a:lnTo>
                  <a:lnTo>
                    <a:pt x="5" y="31"/>
                  </a:lnTo>
                  <a:lnTo>
                    <a:pt x="4" y="32"/>
                  </a:lnTo>
                  <a:lnTo>
                    <a:pt x="3" y="34"/>
                  </a:lnTo>
                  <a:lnTo>
                    <a:pt x="2" y="36"/>
                  </a:lnTo>
                  <a:lnTo>
                    <a:pt x="0" y="37"/>
                  </a:lnTo>
                  <a:lnTo>
                    <a:pt x="4" y="36"/>
                  </a:lnTo>
                  <a:lnTo>
                    <a:pt x="0" y="37"/>
                  </a:lnTo>
                  <a:lnTo>
                    <a:pt x="0" y="38"/>
                  </a:lnTo>
                  <a:lnTo>
                    <a:pt x="0" y="39"/>
                  </a:lnTo>
                  <a:lnTo>
                    <a:pt x="2" y="39"/>
                  </a:lnTo>
                  <a:lnTo>
                    <a:pt x="2" y="40"/>
                  </a:lnTo>
                  <a:lnTo>
                    <a:pt x="3" y="40"/>
                  </a:lnTo>
                  <a:lnTo>
                    <a:pt x="4" y="40"/>
                  </a:lnTo>
                  <a:lnTo>
                    <a:pt x="5" y="40"/>
                  </a:lnTo>
                  <a:lnTo>
                    <a:pt x="5" y="39"/>
                  </a:lnTo>
                  <a:lnTo>
                    <a:pt x="2" y="40"/>
                  </a:lnTo>
                  <a:close/>
                </a:path>
              </a:pathLst>
            </a:custGeom>
            <a:solidFill>
              <a:srgbClr val="000000"/>
            </a:solidFill>
            <a:ln w="9525">
              <a:noFill/>
              <a:round/>
              <a:headEnd/>
              <a:tailEnd/>
            </a:ln>
          </p:spPr>
          <p:txBody>
            <a:bodyPr/>
            <a:lstStyle/>
            <a:p>
              <a:endParaRPr lang="en-GB"/>
            </a:p>
          </p:txBody>
        </p:sp>
        <p:sp>
          <p:nvSpPr>
            <p:cNvPr id="442" name="Freeform 644"/>
            <p:cNvSpPr>
              <a:spLocks/>
            </p:cNvSpPr>
            <p:nvPr/>
          </p:nvSpPr>
          <p:spPr bwMode="auto">
            <a:xfrm>
              <a:off x="4044" y="2180"/>
              <a:ext cx="10" cy="8"/>
            </a:xfrm>
            <a:custGeom>
              <a:avLst/>
              <a:gdLst>
                <a:gd name="T0" fmla="*/ 0 w 21"/>
                <a:gd name="T1" fmla="*/ 1 h 16"/>
                <a:gd name="T2" fmla="*/ 0 w 21"/>
                <a:gd name="T3" fmla="*/ 1 h 16"/>
                <a:gd name="T4" fmla="*/ 4 w 21"/>
                <a:gd name="T5" fmla="*/ 4 h 16"/>
                <a:gd name="T6" fmla="*/ 5 w 21"/>
                <a:gd name="T7" fmla="*/ 3 h 16"/>
                <a:gd name="T8" fmla="*/ 1 w 21"/>
                <a:gd name="T9" fmla="*/ 1 h 16"/>
                <a:gd name="T10" fmla="*/ 1 w 21"/>
                <a:gd name="T11" fmla="*/ 1 h 16"/>
                <a:gd name="T12" fmla="*/ 1 w 21"/>
                <a:gd name="T13" fmla="*/ 1 h 16"/>
                <a:gd name="T14" fmla="*/ 0 w 21"/>
                <a:gd name="T15" fmla="*/ 0 h 16"/>
                <a:gd name="T16" fmla="*/ 0 w 21"/>
                <a:gd name="T17" fmla="*/ 0 h 16"/>
                <a:gd name="T18" fmla="*/ 0 w 21"/>
                <a:gd name="T19" fmla="*/ 1 h 16"/>
                <a:gd name="T20" fmla="*/ 0 w 21"/>
                <a:gd name="T21" fmla="*/ 1 h 16"/>
                <a:gd name="T22" fmla="*/ 0 w 21"/>
                <a:gd name="T23" fmla="*/ 1 h 16"/>
                <a:gd name="T24" fmla="*/ 0 w 21"/>
                <a:gd name="T25" fmla="*/ 1 h 16"/>
                <a:gd name="T26" fmla="*/ 0 w 21"/>
                <a:gd name="T27" fmla="*/ 1 h 16"/>
                <a:gd name="T28" fmla="*/ 0 w 21"/>
                <a:gd name="T29" fmla="*/ 1 h 16"/>
                <a:gd name="T30" fmla="*/ 0 w 21"/>
                <a:gd name="T31" fmla="*/ 1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16"/>
                <a:gd name="T50" fmla="*/ 21 w 21"/>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16">
                  <a:moveTo>
                    <a:pt x="0" y="1"/>
                  </a:moveTo>
                  <a:lnTo>
                    <a:pt x="1" y="5"/>
                  </a:lnTo>
                  <a:lnTo>
                    <a:pt x="19" y="16"/>
                  </a:lnTo>
                  <a:lnTo>
                    <a:pt x="21" y="12"/>
                  </a:lnTo>
                  <a:lnTo>
                    <a:pt x="4" y="1"/>
                  </a:lnTo>
                  <a:lnTo>
                    <a:pt x="5" y="5"/>
                  </a:lnTo>
                  <a:lnTo>
                    <a:pt x="4" y="1"/>
                  </a:lnTo>
                  <a:lnTo>
                    <a:pt x="3" y="0"/>
                  </a:lnTo>
                  <a:lnTo>
                    <a:pt x="1" y="0"/>
                  </a:lnTo>
                  <a:lnTo>
                    <a:pt x="1" y="1"/>
                  </a:lnTo>
                  <a:lnTo>
                    <a:pt x="0" y="1"/>
                  </a:lnTo>
                  <a:lnTo>
                    <a:pt x="0" y="2"/>
                  </a:lnTo>
                  <a:lnTo>
                    <a:pt x="0" y="3"/>
                  </a:lnTo>
                  <a:lnTo>
                    <a:pt x="0" y="5"/>
                  </a:lnTo>
                  <a:lnTo>
                    <a:pt x="1" y="5"/>
                  </a:lnTo>
                  <a:lnTo>
                    <a:pt x="0" y="1"/>
                  </a:lnTo>
                  <a:close/>
                </a:path>
              </a:pathLst>
            </a:custGeom>
            <a:solidFill>
              <a:srgbClr val="000000"/>
            </a:solidFill>
            <a:ln w="9525">
              <a:noFill/>
              <a:round/>
              <a:headEnd/>
              <a:tailEnd/>
            </a:ln>
          </p:spPr>
          <p:txBody>
            <a:bodyPr/>
            <a:lstStyle/>
            <a:p>
              <a:endParaRPr lang="en-GB"/>
            </a:p>
          </p:txBody>
        </p:sp>
        <p:sp>
          <p:nvSpPr>
            <p:cNvPr id="443" name="Freeform 645"/>
            <p:cNvSpPr>
              <a:spLocks noEditPoints="1"/>
            </p:cNvSpPr>
            <p:nvPr/>
          </p:nvSpPr>
          <p:spPr bwMode="auto">
            <a:xfrm>
              <a:off x="4036" y="2152"/>
              <a:ext cx="125" cy="125"/>
            </a:xfrm>
            <a:custGeom>
              <a:avLst/>
              <a:gdLst>
                <a:gd name="T0" fmla="*/ 0 w 251"/>
                <a:gd name="T1" fmla="*/ 34 h 249"/>
                <a:gd name="T2" fmla="*/ 0 w 251"/>
                <a:gd name="T3" fmla="*/ 31 h 249"/>
                <a:gd name="T4" fmla="*/ 0 w 251"/>
                <a:gd name="T5" fmla="*/ 27 h 249"/>
                <a:gd name="T6" fmla="*/ 4 w 251"/>
                <a:gd name="T7" fmla="*/ 26 h 249"/>
                <a:gd name="T8" fmla="*/ 4 w 251"/>
                <a:gd name="T9" fmla="*/ 30 h 249"/>
                <a:gd name="T10" fmla="*/ 4 w 251"/>
                <a:gd name="T11" fmla="*/ 33 h 249"/>
                <a:gd name="T12" fmla="*/ 4 w 251"/>
                <a:gd name="T13" fmla="*/ 35 h 249"/>
                <a:gd name="T14" fmla="*/ 12 w 251"/>
                <a:gd name="T15" fmla="*/ 56 h 249"/>
                <a:gd name="T16" fmla="*/ 9 w 251"/>
                <a:gd name="T17" fmla="*/ 54 h 249"/>
                <a:gd name="T18" fmla="*/ 7 w 251"/>
                <a:gd name="T19" fmla="*/ 52 h 249"/>
                <a:gd name="T20" fmla="*/ 5 w 251"/>
                <a:gd name="T21" fmla="*/ 49 h 249"/>
                <a:gd name="T22" fmla="*/ 10 w 251"/>
                <a:gd name="T23" fmla="*/ 48 h 249"/>
                <a:gd name="T24" fmla="*/ 11 w 251"/>
                <a:gd name="T25" fmla="*/ 51 h 249"/>
                <a:gd name="T26" fmla="*/ 14 w 251"/>
                <a:gd name="T27" fmla="*/ 53 h 249"/>
                <a:gd name="T28" fmla="*/ 37 w 251"/>
                <a:gd name="T29" fmla="*/ 62 h 249"/>
                <a:gd name="T30" fmla="*/ 33 w 251"/>
                <a:gd name="T31" fmla="*/ 63 h 249"/>
                <a:gd name="T32" fmla="*/ 30 w 251"/>
                <a:gd name="T33" fmla="*/ 63 h 249"/>
                <a:gd name="T34" fmla="*/ 26 w 251"/>
                <a:gd name="T35" fmla="*/ 62 h 249"/>
                <a:gd name="T36" fmla="*/ 27 w 251"/>
                <a:gd name="T37" fmla="*/ 58 h 249"/>
                <a:gd name="T38" fmla="*/ 30 w 251"/>
                <a:gd name="T39" fmla="*/ 59 h 249"/>
                <a:gd name="T40" fmla="*/ 33 w 251"/>
                <a:gd name="T41" fmla="*/ 59 h 249"/>
                <a:gd name="T42" fmla="*/ 35 w 251"/>
                <a:gd name="T43" fmla="*/ 58 h 249"/>
                <a:gd name="T44" fmla="*/ 56 w 251"/>
                <a:gd name="T45" fmla="*/ 51 h 249"/>
                <a:gd name="T46" fmla="*/ 53 w 251"/>
                <a:gd name="T47" fmla="*/ 54 h 249"/>
                <a:gd name="T48" fmla="*/ 51 w 251"/>
                <a:gd name="T49" fmla="*/ 56 h 249"/>
                <a:gd name="T50" fmla="*/ 46 w 251"/>
                <a:gd name="T51" fmla="*/ 54 h 249"/>
                <a:gd name="T52" fmla="*/ 49 w 251"/>
                <a:gd name="T53" fmla="*/ 52 h 249"/>
                <a:gd name="T54" fmla="*/ 51 w 251"/>
                <a:gd name="T55" fmla="*/ 50 h 249"/>
                <a:gd name="T56" fmla="*/ 53 w 251"/>
                <a:gd name="T57" fmla="*/ 48 h 249"/>
                <a:gd name="T58" fmla="*/ 62 w 251"/>
                <a:gd name="T59" fmla="*/ 27 h 249"/>
                <a:gd name="T60" fmla="*/ 62 w 251"/>
                <a:gd name="T61" fmla="*/ 31 h 249"/>
                <a:gd name="T62" fmla="*/ 62 w 251"/>
                <a:gd name="T63" fmla="*/ 34 h 249"/>
                <a:gd name="T64" fmla="*/ 62 w 251"/>
                <a:gd name="T65" fmla="*/ 37 h 249"/>
                <a:gd name="T66" fmla="*/ 58 w 251"/>
                <a:gd name="T67" fmla="*/ 35 h 249"/>
                <a:gd name="T68" fmla="*/ 58 w 251"/>
                <a:gd name="T69" fmla="*/ 32 h 249"/>
                <a:gd name="T70" fmla="*/ 58 w 251"/>
                <a:gd name="T71" fmla="*/ 29 h 249"/>
                <a:gd name="T72" fmla="*/ 62 w 251"/>
                <a:gd name="T73" fmla="*/ 26 h 249"/>
                <a:gd name="T74" fmla="*/ 51 w 251"/>
                <a:gd name="T75" fmla="*/ 7 h 249"/>
                <a:gd name="T76" fmla="*/ 54 w 251"/>
                <a:gd name="T77" fmla="*/ 10 h 249"/>
                <a:gd name="T78" fmla="*/ 56 w 251"/>
                <a:gd name="T79" fmla="*/ 13 h 249"/>
                <a:gd name="T80" fmla="*/ 53 w 251"/>
                <a:gd name="T81" fmla="*/ 16 h 249"/>
                <a:gd name="T82" fmla="*/ 51 w 251"/>
                <a:gd name="T83" fmla="*/ 14 h 249"/>
                <a:gd name="T84" fmla="*/ 49 w 251"/>
                <a:gd name="T85" fmla="*/ 11 h 249"/>
                <a:gd name="T86" fmla="*/ 47 w 251"/>
                <a:gd name="T87" fmla="*/ 10 h 249"/>
                <a:gd name="T88" fmla="*/ 27 w 251"/>
                <a:gd name="T89" fmla="*/ 1 h 249"/>
                <a:gd name="T90" fmla="*/ 31 w 251"/>
                <a:gd name="T91" fmla="*/ 0 h 249"/>
                <a:gd name="T92" fmla="*/ 34 w 251"/>
                <a:gd name="T93" fmla="*/ 0 h 249"/>
                <a:gd name="T94" fmla="*/ 38 w 251"/>
                <a:gd name="T95" fmla="*/ 1 h 249"/>
                <a:gd name="T96" fmla="*/ 34 w 251"/>
                <a:gd name="T97" fmla="*/ 5 h 249"/>
                <a:gd name="T98" fmla="*/ 31 w 251"/>
                <a:gd name="T99" fmla="*/ 4 h 249"/>
                <a:gd name="T100" fmla="*/ 28 w 251"/>
                <a:gd name="T101" fmla="*/ 4 h 249"/>
                <a:gd name="T102" fmla="*/ 6 w 251"/>
                <a:gd name="T103" fmla="*/ 14 h 249"/>
                <a:gd name="T104" fmla="*/ 8 w 251"/>
                <a:gd name="T105" fmla="*/ 11 h 249"/>
                <a:gd name="T106" fmla="*/ 10 w 251"/>
                <a:gd name="T107" fmla="*/ 8 h 249"/>
                <a:gd name="T108" fmla="*/ 13 w 251"/>
                <a:gd name="T109" fmla="*/ 6 h 249"/>
                <a:gd name="T110" fmla="*/ 15 w 251"/>
                <a:gd name="T111" fmla="*/ 9 h 249"/>
                <a:gd name="T112" fmla="*/ 13 w 251"/>
                <a:gd name="T113" fmla="*/ 11 h 249"/>
                <a:gd name="T114" fmla="*/ 11 w 251"/>
                <a:gd name="T115" fmla="*/ 14 h 249"/>
                <a:gd name="T116" fmla="*/ 9 w 251"/>
                <a:gd name="T117" fmla="*/ 16 h 2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1"/>
                <a:gd name="T178" fmla="*/ 0 h 249"/>
                <a:gd name="T179" fmla="*/ 251 w 251"/>
                <a:gd name="T180" fmla="*/ 249 h 2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1" h="249">
                  <a:moveTo>
                    <a:pt x="4" y="147"/>
                  </a:moveTo>
                  <a:lnTo>
                    <a:pt x="2" y="146"/>
                  </a:lnTo>
                  <a:lnTo>
                    <a:pt x="2" y="144"/>
                  </a:lnTo>
                  <a:lnTo>
                    <a:pt x="2" y="142"/>
                  </a:lnTo>
                  <a:lnTo>
                    <a:pt x="2" y="141"/>
                  </a:lnTo>
                  <a:lnTo>
                    <a:pt x="1" y="139"/>
                  </a:lnTo>
                  <a:lnTo>
                    <a:pt x="1" y="138"/>
                  </a:lnTo>
                  <a:lnTo>
                    <a:pt x="1" y="137"/>
                  </a:lnTo>
                  <a:lnTo>
                    <a:pt x="1" y="135"/>
                  </a:lnTo>
                  <a:lnTo>
                    <a:pt x="1" y="133"/>
                  </a:lnTo>
                  <a:lnTo>
                    <a:pt x="1" y="132"/>
                  </a:lnTo>
                  <a:lnTo>
                    <a:pt x="0" y="131"/>
                  </a:lnTo>
                  <a:lnTo>
                    <a:pt x="0" y="129"/>
                  </a:lnTo>
                  <a:lnTo>
                    <a:pt x="0" y="127"/>
                  </a:lnTo>
                  <a:lnTo>
                    <a:pt x="0" y="126"/>
                  </a:lnTo>
                  <a:lnTo>
                    <a:pt x="0" y="124"/>
                  </a:lnTo>
                  <a:lnTo>
                    <a:pt x="0" y="123"/>
                  </a:lnTo>
                  <a:lnTo>
                    <a:pt x="0" y="122"/>
                  </a:lnTo>
                  <a:lnTo>
                    <a:pt x="0" y="119"/>
                  </a:lnTo>
                  <a:lnTo>
                    <a:pt x="0" y="118"/>
                  </a:lnTo>
                  <a:lnTo>
                    <a:pt x="1" y="117"/>
                  </a:lnTo>
                  <a:lnTo>
                    <a:pt x="1" y="115"/>
                  </a:lnTo>
                  <a:lnTo>
                    <a:pt x="1" y="114"/>
                  </a:lnTo>
                  <a:lnTo>
                    <a:pt x="1" y="112"/>
                  </a:lnTo>
                  <a:lnTo>
                    <a:pt x="1" y="110"/>
                  </a:lnTo>
                  <a:lnTo>
                    <a:pt x="1" y="109"/>
                  </a:lnTo>
                  <a:lnTo>
                    <a:pt x="2" y="107"/>
                  </a:lnTo>
                  <a:lnTo>
                    <a:pt x="2" y="106"/>
                  </a:lnTo>
                  <a:lnTo>
                    <a:pt x="2" y="104"/>
                  </a:lnTo>
                  <a:lnTo>
                    <a:pt x="2" y="102"/>
                  </a:lnTo>
                  <a:lnTo>
                    <a:pt x="4" y="101"/>
                  </a:lnTo>
                  <a:lnTo>
                    <a:pt x="4" y="100"/>
                  </a:lnTo>
                  <a:lnTo>
                    <a:pt x="4" y="97"/>
                  </a:lnTo>
                  <a:lnTo>
                    <a:pt x="20" y="102"/>
                  </a:lnTo>
                  <a:lnTo>
                    <a:pt x="20" y="103"/>
                  </a:lnTo>
                  <a:lnTo>
                    <a:pt x="19" y="104"/>
                  </a:lnTo>
                  <a:lnTo>
                    <a:pt x="19" y="107"/>
                  </a:lnTo>
                  <a:lnTo>
                    <a:pt x="19" y="108"/>
                  </a:lnTo>
                  <a:lnTo>
                    <a:pt x="19" y="109"/>
                  </a:lnTo>
                  <a:lnTo>
                    <a:pt x="17" y="110"/>
                  </a:lnTo>
                  <a:lnTo>
                    <a:pt x="17" y="111"/>
                  </a:lnTo>
                  <a:lnTo>
                    <a:pt x="17" y="112"/>
                  </a:lnTo>
                  <a:lnTo>
                    <a:pt x="17" y="114"/>
                  </a:lnTo>
                  <a:lnTo>
                    <a:pt x="17" y="115"/>
                  </a:lnTo>
                  <a:lnTo>
                    <a:pt x="17" y="117"/>
                  </a:lnTo>
                  <a:lnTo>
                    <a:pt x="17" y="118"/>
                  </a:lnTo>
                  <a:lnTo>
                    <a:pt x="16" y="119"/>
                  </a:lnTo>
                  <a:lnTo>
                    <a:pt x="16" y="121"/>
                  </a:lnTo>
                  <a:lnTo>
                    <a:pt x="16" y="122"/>
                  </a:lnTo>
                  <a:lnTo>
                    <a:pt x="16" y="123"/>
                  </a:lnTo>
                  <a:lnTo>
                    <a:pt x="16" y="124"/>
                  </a:lnTo>
                  <a:lnTo>
                    <a:pt x="16" y="125"/>
                  </a:lnTo>
                  <a:lnTo>
                    <a:pt x="16" y="127"/>
                  </a:lnTo>
                  <a:lnTo>
                    <a:pt x="16" y="129"/>
                  </a:lnTo>
                  <a:lnTo>
                    <a:pt x="17" y="130"/>
                  </a:lnTo>
                  <a:lnTo>
                    <a:pt x="17" y="131"/>
                  </a:lnTo>
                  <a:lnTo>
                    <a:pt x="17" y="132"/>
                  </a:lnTo>
                  <a:lnTo>
                    <a:pt x="17" y="133"/>
                  </a:lnTo>
                  <a:lnTo>
                    <a:pt x="17" y="134"/>
                  </a:lnTo>
                  <a:lnTo>
                    <a:pt x="17" y="135"/>
                  </a:lnTo>
                  <a:lnTo>
                    <a:pt x="17" y="137"/>
                  </a:lnTo>
                  <a:lnTo>
                    <a:pt x="19" y="138"/>
                  </a:lnTo>
                  <a:lnTo>
                    <a:pt x="19" y="140"/>
                  </a:lnTo>
                  <a:lnTo>
                    <a:pt x="19" y="141"/>
                  </a:lnTo>
                  <a:lnTo>
                    <a:pt x="19" y="142"/>
                  </a:lnTo>
                  <a:lnTo>
                    <a:pt x="20" y="144"/>
                  </a:lnTo>
                  <a:lnTo>
                    <a:pt x="4" y="147"/>
                  </a:lnTo>
                  <a:close/>
                  <a:moveTo>
                    <a:pt x="55" y="228"/>
                  </a:moveTo>
                  <a:lnTo>
                    <a:pt x="54" y="226"/>
                  </a:lnTo>
                  <a:lnTo>
                    <a:pt x="52" y="225"/>
                  </a:lnTo>
                  <a:lnTo>
                    <a:pt x="51" y="224"/>
                  </a:lnTo>
                  <a:lnTo>
                    <a:pt x="50" y="224"/>
                  </a:lnTo>
                  <a:lnTo>
                    <a:pt x="48" y="223"/>
                  </a:lnTo>
                  <a:lnTo>
                    <a:pt x="47" y="222"/>
                  </a:lnTo>
                  <a:lnTo>
                    <a:pt x="46" y="221"/>
                  </a:lnTo>
                  <a:lnTo>
                    <a:pt x="45" y="220"/>
                  </a:lnTo>
                  <a:lnTo>
                    <a:pt x="44" y="220"/>
                  </a:lnTo>
                  <a:lnTo>
                    <a:pt x="43" y="218"/>
                  </a:lnTo>
                  <a:lnTo>
                    <a:pt x="42" y="217"/>
                  </a:lnTo>
                  <a:lnTo>
                    <a:pt x="40" y="216"/>
                  </a:lnTo>
                  <a:lnTo>
                    <a:pt x="39" y="215"/>
                  </a:lnTo>
                  <a:lnTo>
                    <a:pt x="38" y="214"/>
                  </a:lnTo>
                  <a:lnTo>
                    <a:pt x="37" y="213"/>
                  </a:lnTo>
                  <a:lnTo>
                    <a:pt x="36" y="211"/>
                  </a:lnTo>
                  <a:lnTo>
                    <a:pt x="35" y="210"/>
                  </a:lnTo>
                  <a:lnTo>
                    <a:pt x="33" y="209"/>
                  </a:lnTo>
                  <a:lnTo>
                    <a:pt x="32" y="208"/>
                  </a:lnTo>
                  <a:lnTo>
                    <a:pt x="32" y="207"/>
                  </a:lnTo>
                  <a:lnTo>
                    <a:pt x="31" y="206"/>
                  </a:lnTo>
                  <a:lnTo>
                    <a:pt x="30" y="205"/>
                  </a:lnTo>
                  <a:lnTo>
                    <a:pt x="29" y="203"/>
                  </a:lnTo>
                  <a:lnTo>
                    <a:pt x="28" y="202"/>
                  </a:lnTo>
                  <a:lnTo>
                    <a:pt x="27" y="201"/>
                  </a:lnTo>
                  <a:lnTo>
                    <a:pt x="25" y="200"/>
                  </a:lnTo>
                  <a:lnTo>
                    <a:pt x="25" y="199"/>
                  </a:lnTo>
                  <a:lnTo>
                    <a:pt x="24" y="198"/>
                  </a:lnTo>
                  <a:lnTo>
                    <a:pt x="23" y="195"/>
                  </a:lnTo>
                  <a:lnTo>
                    <a:pt x="22" y="194"/>
                  </a:lnTo>
                  <a:lnTo>
                    <a:pt x="22" y="193"/>
                  </a:lnTo>
                  <a:lnTo>
                    <a:pt x="21" y="192"/>
                  </a:lnTo>
                  <a:lnTo>
                    <a:pt x="35" y="184"/>
                  </a:lnTo>
                  <a:lnTo>
                    <a:pt x="36" y="185"/>
                  </a:lnTo>
                  <a:lnTo>
                    <a:pt x="37" y="186"/>
                  </a:lnTo>
                  <a:lnTo>
                    <a:pt x="37" y="187"/>
                  </a:lnTo>
                  <a:lnTo>
                    <a:pt x="38" y="188"/>
                  </a:lnTo>
                  <a:lnTo>
                    <a:pt x="38" y="190"/>
                  </a:lnTo>
                  <a:lnTo>
                    <a:pt x="39" y="191"/>
                  </a:lnTo>
                  <a:lnTo>
                    <a:pt x="40" y="192"/>
                  </a:lnTo>
                  <a:lnTo>
                    <a:pt x="42" y="193"/>
                  </a:lnTo>
                  <a:lnTo>
                    <a:pt x="42" y="194"/>
                  </a:lnTo>
                  <a:lnTo>
                    <a:pt x="43" y="195"/>
                  </a:lnTo>
                  <a:lnTo>
                    <a:pt x="44" y="195"/>
                  </a:lnTo>
                  <a:lnTo>
                    <a:pt x="44" y="196"/>
                  </a:lnTo>
                  <a:lnTo>
                    <a:pt x="45" y="198"/>
                  </a:lnTo>
                  <a:lnTo>
                    <a:pt x="46" y="199"/>
                  </a:lnTo>
                  <a:lnTo>
                    <a:pt x="47" y="200"/>
                  </a:lnTo>
                  <a:lnTo>
                    <a:pt x="47" y="201"/>
                  </a:lnTo>
                  <a:lnTo>
                    <a:pt x="48" y="201"/>
                  </a:lnTo>
                  <a:lnTo>
                    <a:pt x="50" y="202"/>
                  </a:lnTo>
                  <a:lnTo>
                    <a:pt x="51" y="203"/>
                  </a:lnTo>
                  <a:lnTo>
                    <a:pt x="52" y="205"/>
                  </a:lnTo>
                  <a:lnTo>
                    <a:pt x="53" y="206"/>
                  </a:lnTo>
                  <a:lnTo>
                    <a:pt x="54" y="207"/>
                  </a:lnTo>
                  <a:lnTo>
                    <a:pt x="55" y="208"/>
                  </a:lnTo>
                  <a:lnTo>
                    <a:pt x="57" y="208"/>
                  </a:lnTo>
                  <a:lnTo>
                    <a:pt x="58" y="209"/>
                  </a:lnTo>
                  <a:lnTo>
                    <a:pt x="58" y="210"/>
                  </a:lnTo>
                  <a:lnTo>
                    <a:pt x="59" y="210"/>
                  </a:lnTo>
                  <a:lnTo>
                    <a:pt x="60" y="211"/>
                  </a:lnTo>
                  <a:lnTo>
                    <a:pt x="61" y="211"/>
                  </a:lnTo>
                  <a:lnTo>
                    <a:pt x="62" y="213"/>
                  </a:lnTo>
                  <a:lnTo>
                    <a:pt x="63" y="213"/>
                  </a:lnTo>
                  <a:lnTo>
                    <a:pt x="55" y="228"/>
                  </a:lnTo>
                  <a:close/>
                  <a:moveTo>
                    <a:pt x="149" y="247"/>
                  </a:moveTo>
                  <a:lnTo>
                    <a:pt x="148" y="247"/>
                  </a:lnTo>
                  <a:lnTo>
                    <a:pt x="145" y="247"/>
                  </a:lnTo>
                  <a:lnTo>
                    <a:pt x="144" y="248"/>
                  </a:lnTo>
                  <a:lnTo>
                    <a:pt x="142" y="248"/>
                  </a:lnTo>
                  <a:lnTo>
                    <a:pt x="141" y="248"/>
                  </a:lnTo>
                  <a:lnTo>
                    <a:pt x="139" y="248"/>
                  </a:lnTo>
                  <a:lnTo>
                    <a:pt x="138" y="249"/>
                  </a:lnTo>
                  <a:lnTo>
                    <a:pt x="136" y="249"/>
                  </a:lnTo>
                  <a:lnTo>
                    <a:pt x="135" y="249"/>
                  </a:lnTo>
                  <a:lnTo>
                    <a:pt x="134" y="249"/>
                  </a:lnTo>
                  <a:lnTo>
                    <a:pt x="131" y="249"/>
                  </a:lnTo>
                  <a:lnTo>
                    <a:pt x="130" y="249"/>
                  </a:lnTo>
                  <a:lnTo>
                    <a:pt x="129" y="249"/>
                  </a:lnTo>
                  <a:lnTo>
                    <a:pt x="127" y="249"/>
                  </a:lnTo>
                  <a:lnTo>
                    <a:pt x="126" y="249"/>
                  </a:lnTo>
                  <a:lnTo>
                    <a:pt x="125" y="249"/>
                  </a:lnTo>
                  <a:lnTo>
                    <a:pt x="122" y="249"/>
                  </a:lnTo>
                  <a:lnTo>
                    <a:pt x="121" y="249"/>
                  </a:lnTo>
                  <a:lnTo>
                    <a:pt x="120" y="249"/>
                  </a:lnTo>
                  <a:lnTo>
                    <a:pt x="118" y="249"/>
                  </a:lnTo>
                  <a:lnTo>
                    <a:pt x="116" y="249"/>
                  </a:lnTo>
                  <a:lnTo>
                    <a:pt x="115" y="249"/>
                  </a:lnTo>
                  <a:lnTo>
                    <a:pt x="113" y="248"/>
                  </a:lnTo>
                  <a:lnTo>
                    <a:pt x="112" y="248"/>
                  </a:lnTo>
                  <a:lnTo>
                    <a:pt x="111" y="248"/>
                  </a:lnTo>
                  <a:lnTo>
                    <a:pt x="108" y="248"/>
                  </a:lnTo>
                  <a:lnTo>
                    <a:pt x="107" y="248"/>
                  </a:lnTo>
                  <a:lnTo>
                    <a:pt x="105" y="247"/>
                  </a:lnTo>
                  <a:lnTo>
                    <a:pt x="104" y="247"/>
                  </a:lnTo>
                  <a:lnTo>
                    <a:pt x="103" y="247"/>
                  </a:lnTo>
                  <a:lnTo>
                    <a:pt x="100" y="246"/>
                  </a:lnTo>
                  <a:lnTo>
                    <a:pt x="99" y="246"/>
                  </a:lnTo>
                  <a:lnTo>
                    <a:pt x="104" y="230"/>
                  </a:lnTo>
                  <a:lnTo>
                    <a:pt x="105" y="231"/>
                  </a:lnTo>
                  <a:lnTo>
                    <a:pt x="106" y="231"/>
                  </a:lnTo>
                  <a:lnTo>
                    <a:pt x="107" y="231"/>
                  </a:lnTo>
                  <a:lnTo>
                    <a:pt x="108" y="232"/>
                  </a:lnTo>
                  <a:lnTo>
                    <a:pt x="111" y="232"/>
                  </a:lnTo>
                  <a:lnTo>
                    <a:pt x="112" y="232"/>
                  </a:lnTo>
                  <a:lnTo>
                    <a:pt x="113" y="232"/>
                  </a:lnTo>
                  <a:lnTo>
                    <a:pt x="114" y="232"/>
                  </a:lnTo>
                  <a:lnTo>
                    <a:pt x="115" y="232"/>
                  </a:lnTo>
                  <a:lnTo>
                    <a:pt x="116" y="233"/>
                  </a:lnTo>
                  <a:lnTo>
                    <a:pt x="118" y="233"/>
                  </a:lnTo>
                  <a:lnTo>
                    <a:pt x="120" y="233"/>
                  </a:lnTo>
                  <a:lnTo>
                    <a:pt x="121" y="233"/>
                  </a:lnTo>
                  <a:lnTo>
                    <a:pt x="122" y="233"/>
                  </a:lnTo>
                  <a:lnTo>
                    <a:pt x="123" y="233"/>
                  </a:lnTo>
                  <a:lnTo>
                    <a:pt x="125" y="233"/>
                  </a:lnTo>
                  <a:lnTo>
                    <a:pt x="126" y="233"/>
                  </a:lnTo>
                  <a:lnTo>
                    <a:pt x="127" y="233"/>
                  </a:lnTo>
                  <a:lnTo>
                    <a:pt x="128" y="233"/>
                  </a:lnTo>
                  <a:lnTo>
                    <a:pt x="129" y="233"/>
                  </a:lnTo>
                  <a:lnTo>
                    <a:pt x="131" y="233"/>
                  </a:lnTo>
                  <a:lnTo>
                    <a:pt x="133" y="233"/>
                  </a:lnTo>
                  <a:lnTo>
                    <a:pt x="134" y="233"/>
                  </a:lnTo>
                  <a:lnTo>
                    <a:pt x="135" y="233"/>
                  </a:lnTo>
                  <a:lnTo>
                    <a:pt x="136" y="233"/>
                  </a:lnTo>
                  <a:lnTo>
                    <a:pt x="137" y="232"/>
                  </a:lnTo>
                  <a:lnTo>
                    <a:pt x="138" y="232"/>
                  </a:lnTo>
                  <a:lnTo>
                    <a:pt x="139" y="232"/>
                  </a:lnTo>
                  <a:lnTo>
                    <a:pt x="141" y="232"/>
                  </a:lnTo>
                  <a:lnTo>
                    <a:pt x="142" y="232"/>
                  </a:lnTo>
                  <a:lnTo>
                    <a:pt x="143" y="231"/>
                  </a:lnTo>
                  <a:lnTo>
                    <a:pt x="144" y="231"/>
                  </a:lnTo>
                  <a:lnTo>
                    <a:pt x="149" y="247"/>
                  </a:lnTo>
                  <a:close/>
                  <a:moveTo>
                    <a:pt x="228" y="195"/>
                  </a:moveTo>
                  <a:lnTo>
                    <a:pt x="227" y="196"/>
                  </a:lnTo>
                  <a:lnTo>
                    <a:pt x="227" y="198"/>
                  </a:lnTo>
                  <a:lnTo>
                    <a:pt x="226" y="199"/>
                  </a:lnTo>
                  <a:lnTo>
                    <a:pt x="225" y="200"/>
                  </a:lnTo>
                  <a:lnTo>
                    <a:pt x="224" y="201"/>
                  </a:lnTo>
                  <a:lnTo>
                    <a:pt x="224" y="203"/>
                  </a:lnTo>
                  <a:lnTo>
                    <a:pt x="222" y="205"/>
                  </a:lnTo>
                  <a:lnTo>
                    <a:pt x="221" y="206"/>
                  </a:lnTo>
                  <a:lnTo>
                    <a:pt x="220" y="207"/>
                  </a:lnTo>
                  <a:lnTo>
                    <a:pt x="219" y="208"/>
                  </a:lnTo>
                  <a:lnTo>
                    <a:pt x="219" y="209"/>
                  </a:lnTo>
                  <a:lnTo>
                    <a:pt x="218" y="210"/>
                  </a:lnTo>
                  <a:lnTo>
                    <a:pt x="217" y="211"/>
                  </a:lnTo>
                  <a:lnTo>
                    <a:pt x="216" y="213"/>
                  </a:lnTo>
                  <a:lnTo>
                    <a:pt x="214" y="214"/>
                  </a:lnTo>
                  <a:lnTo>
                    <a:pt x="213" y="214"/>
                  </a:lnTo>
                  <a:lnTo>
                    <a:pt x="212" y="215"/>
                  </a:lnTo>
                  <a:lnTo>
                    <a:pt x="211" y="216"/>
                  </a:lnTo>
                  <a:lnTo>
                    <a:pt x="210" y="217"/>
                  </a:lnTo>
                  <a:lnTo>
                    <a:pt x="209" y="218"/>
                  </a:lnTo>
                  <a:lnTo>
                    <a:pt x="207" y="220"/>
                  </a:lnTo>
                  <a:lnTo>
                    <a:pt x="206" y="221"/>
                  </a:lnTo>
                  <a:lnTo>
                    <a:pt x="205" y="222"/>
                  </a:lnTo>
                  <a:lnTo>
                    <a:pt x="204" y="222"/>
                  </a:lnTo>
                  <a:lnTo>
                    <a:pt x="203" y="223"/>
                  </a:lnTo>
                  <a:lnTo>
                    <a:pt x="202" y="224"/>
                  </a:lnTo>
                  <a:lnTo>
                    <a:pt x="199" y="225"/>
                  </a:lnTo>
                  <a:lnTo>
                    <a:pt x="198" y="226"/>
                  </a:lnTo>
                  <a:lnTo>
                    <a:pt x="197" y="226"/>
                  </a:lnTo>
                  <a:lnTo>
                    <a:pt x="196" y="228"/>
                  </a:lnTo>
                  <a:lnTo>
                    <a:pt x="195" y="229"/>
                  </a:lnTo>
                  <a:lnTo>
                    <a:pt x="192" y="230"/>
                  </a:lnTo>
                  <a:lnTo>
                    <a:pt x="186" y="215"/>
                  </a:lnTo>
                  <a:lnTo>
                    <a:pt x="187" y="214"/>
                  </a:lnTo>
                  <a:lnTo>
                    <a:pt x="188" y="214"/>
                  </a:lnTo>
                  <a:lnTo>
                    <a:pt x="189" y="213"/>
                  </a:lnTo>
                  <a:lnTo>
                    <a:pt x="190" y="213"/>
                  </a:lnTo>
                  <a:lnTo>
                    <a:pt x="191" y="211"/>
                  </a:lnTo>
                  <a:lnTo>
                    <a:pt x="192" y="210"/>
                  </a:lnTo>
                  <a:lnTo>
                    <a:pt x="194" y="209"/>
                  </a:lnTo>
                  <a:lnTo>
                    <a:pt x="195" y="208"/>
                  </a:lnTo>
                  <a:lnTo>
                    <a:pt x="196" y="208"/>
                  </a:lnTo>
                  <a:lnTo>
                    <a:pt x="197" y="207"/>
                  </a:lnTo>
                  <a:lnTo>
                    <a:pt x="198" y="206"/>
                  </a:lnTo>
                  <a:lnTo>
                    <a:pt x="199" y="205"/>
                  </a:lnTo>
                  <a:lnTo>
                    <a:pt x="201" y="205"/>
                  </a:lnTo>
                  <a:lnTo>
                    <a:pt x="201" y="203"/>
                  </a:lnTo>
                  <a:lnTo>
                    <a:pt x="202" y="202"/>
                  </a:lnTo>
                  <a:lnTo>
                    <a:pt x="203" y="201"/>
                  </a:lnTo>
                  <a:lnTo>
                    <a:pt x="204" y="200"/>
                  </a:lnTo>
                  <a:lnTo>
                    <a:pt x="205" y="200"/>
                  </a:lnTo>
                  <a:lnTo>
                    <a:pt x="205" y="199"/>
                  </a:lnTo>
                  <a:lnTo>
                    <a:pt x="206" y="198"/>
                  </a:lnTo>
                  <a:lnTo>
                    <a:pt x="207" y="196"/>
                  </a:lnTo>
                  <a:lnTo>
                    <a:pt x="207" y="195"/>
                  </a:lnTo>
                  <a:lnTo>
                    <a:pt x="209" y="194"/>
                  </a:lnTo>
                  <a:lnTo>
                    <a:pt x="210" y="194"/>
                  </a:lnTo>
                  <a:lnTo>
                    <a:pt x="210" y="193"/>
                  </a:lnTo>
                  <a:lnTo>
                    <a:pt x="211" y="192"/>
                  </a:lnTo>
                  <a:lnTo>
                    <a:pt x="212" y="191"/>
                  </a:lnTo>
                  <a:lnTo>
                    <a:pt x="212" y="190"/>
                  </a:lnTo>
                  <a:lnTo>
                    <a:pt x="213" y="188"/>
                  </a:lnTo>
                  <a:lnTo>
                    <a:pt x="213" y="187"/>
                  </a:lnTo>
                  <a:lnTo>
                    <a:pt x="214" y="186"/>
                  </a:lnTo>
                  <a:lnTo>
                    <a:pt x="228" y="195"/>
                  </a:lnTo>
                  <a:close/>
                  <a:moveTo>
                    <a:pt x="248" y="102"/>
                  </a:moveTo>
                  <a:lnTo>
                    <a:pt x="249" y="103"/>
                  </a:lnTo>
                  <a:lnTo>
                    <a:pt x="249" y="104"/>
                  </a:lnTo>
                  <a:lnTo>
                    <a:pt x="249" y="107"/>
                  </a:lnTo>
                  <a:lnTo>
                    <a:pt x="249" y="108"/>
                  </a:lnTo>
                  <a:lnTo>
                    <a:pt x="250" y="109"/>
                  </a:lnTo>
                  <a:lnTo>
                    <a:pt x="250" y="111"/>
                  </a:lnTo>
                  <a:lnTo>
                    <a:pt x="250" y="112"/>
                  </a:lnTo>
                  <a:lnTo>
                    <a:pt x="250" y="114"/>
                  </a:lnTo>
                  <a:lnTo>
                    <a:pt x="250" y="116"/>
                  </a:lnTo>
                  <a:lnTo>
                    <a:pt x="251" y="117"/>
                  </a:lnTo>
                  <a:lnTo>
                    <a:pt x="251" y="118"/>
                  </a:lnTo>
                  <a:lnTo>
                    <a:pt x="251" y="121"/>
                  </a:lnTo>
                  <a:lnTo>
                    <a:pt x="251" y="122"/>
                  </a:lnTo>
                  <a:lnTo>
                    <a:pt x="251" y="123"/>
                  </a:lnTo>
                  <a:lnTo>
                    <a:pt x="251" y="125"/>
                  </a:lnTo>
                  <a:lnTo>
                    <a:pt x="251" y="126"/>
                  </a:lnTo>
                  <a:lnTo>
                    <a:pt x="251" y="127"/>
                  </a:lnTo>
                  <a:lnTo>
                    <a:pt x="251" y="130"/>
                  </a:lnTo>
                  <a:lnTo>
                    <a:pt x="251" y="131"/>
                  </a:lnTo>
                  <a:lnTo>
                    <a:pt x="251" y="132"/>
                  </a:lnTo>
                  <a:lnTo>
                    <a:pt x="250" y="134"/>
                  </a:lnTo>
                  <a:lnTo>
                    <a:pt x="250" y="135"/>
                  </a:lnTo>
                  <a:lnTo>
                    <a:pt x="250" y="137"/>
                  </a:lnTo>
                  <a:lnTo>
                    <a:pt x="250" y="139"/>
                  </a:lnTo>
                  <a:lnTo>
                    <a:pt x="250" y="140"/>
                  </a:lnTo>
                  <a:lnTo>
                    <a:pt x="250" y="141"/>
                  </a:lnTo>
                  <a:lnTo>
                    <a:pt x="249" y="144"/>
                  </a:lnTo>
                  <a:lnTo>
                    <a:pt x="249" y="145"/>
                  </a:lnTo>
                  <a:lnTo>
                    <a:pt x="249" y="146"/>
                  </a:lnTo>
                  <a:lnTo>
                    <a:pt x="248" y="148"/>
                  </a:lnTo>
                  <a:lnTo>
                    <a:pt x="248" y="149"/>
                  </a:lnTo>
                  <a:lnTo>
                    <a:pt x="248" y="152"/>
                  </a:lnTo>
                  <a:lnTo>
                    <a:pt x="232" y="146"/>
                  </a:lnTo>
                  <a:lnTo>
                    <a:pt x="232" y="145"/>
                  </a:lnTo>
                  <a:lnTo>
                    <a:pt x="233" y="144"/>
                  </a:lnTo>
                  <a:lnTo>
                    <a:pt x="233" y="142"/>
                  </a:lnTo>
                  <a:lnTo>
                    <a:pt x="233" y="141"/>
                  </a:lnTo>
                  <a:lnTo>
                    <a:pt x="234" y="140"/>
                  </a:lnTo>
                  <a:lnTo>
                    <a:pt x="234" y="139"/>
                  </a:lnTo>
                  <a:lnTo>
                    <a:pt x="234" y="138"/>
                  </a:lnTo>
                  <a:lnTo>
                    <a:pt x="234" y="135"/>
                  </a:lnTo>
                  <a:lnTo>
                    <a:pt x="234" y="134"/>
                  </a:lnTo>
                  <a:lnTo>
                    <a:pt x="234" y="133"/>
                  </a:lnTo>
                  <a:lnTo>
                    <a:pt x="234" y="132"/>
                  </a:lnTo>
                  <a:lnTo>
                    <a:pt x="235" y="131"/>
                  </a:lnTo>
                  <a:lnTo>
                    <a:pt x="235" y="130"/>
                  </a:lnTo>
                  <a:lnTo>
                    <a:pt x="235" y="129"/>
                  </a:lnTo>
                  <a:lnTo>
                    <a:pt x="235" y="127"/>
                  </a:lnTo>
                  <a:lnTo>
                    <a:pt x="235" y="126"/>
                  </a:lnTo>
                  <a:lnTo>
                    <a:pt x="235" y="124"/>
                  </a:lnTo>
                  <a:lnTo>
                    <a:pt x="235" y="123"/>
                  </a:lnTo>
                  <a:lnTo>
                    <a:pt x="235" y="122"/>
                  </a:lnTo>
                  <a:lnTo>
                    <a:pt x="235" y="121"/>
                  </a:lnTo>
                  <a:lnTo>
                    <a:pt x="235" y="119"/>
                  </a:lnTo>
                  <a:lnTo>
                    <a:pt x="234" y="118"/>
                  </a:lnTo>
                  <a:lnTo>
                    <a:pt x="234" y="117"/>
                  </a:lnTo>
                  <a:lnTo>
                    <a:pt x="234" y="116"/>
                  </a:lnTo>
                  <a:lnTo>
                    <a:pt x="234" y="115"/>
                  </a:lnTo>
                  <a:lnTo>
                    <a:pt x="234" y="114"/>
                  </a:lnTo>
                  <a:lnTo>
                    <a:pt x="234" y="111"/>
                  </a:lnTo>
                  <a:lnTo>
                    <a:pt x="233" y="110"/>
                  </a:lnTo>
                  <a:lnTo>
                    <a:pt x="233" y="109"/>
                  </a:lnTo>
                  <a:lnTo>
                    <a:pt x="233" y="108"/>
                  </a:lnTo>
                  <a:lnTo>
                    <a:pt x="233" y="107"/>
                  </a:lnTo>
                  <a:lnTo>
                    <a:pt x="232" y="106"/>
                  </a:lnTo>
                  <a:lnTo>
                    <a:pt x="248" y="102"/>
                  </a:lnTo>
                  <a:close/>
                  <a:moveTo>
                    <a:pt x="196" y="21"/>
                  </a:moveTo>
                  <a:lnTo>
                    <a:pt x="197" y="23"/>
                  </a:lnTo>
                  <a:lnTo>
                    <a:pt x="199" y="24"/>
                  </a:lnTo>
                  <a:lnTo>
                    <a:pt x="201" y="24"/>
                  </a:lnTo>
                  <a:lnTo>
                    <a:pt x="202" y="25"/>
                  </a:lnTo>
                  <a:lnTo>
                    <a:pt x="203" y="26"/>
                  </a:lnTo>
                  <a:lnTo>
                    <a:pt x="204" y="27"/>
                  </a:lnTo>
                  <a:lnTo>
                    <a:pt x="205" y="28"/>
                  </a:lnTo>
                  <a:lnTo>
                    <a:pt x="206" y="28"/>
                  </a:lnTo>
                  <a:lnTo>
                    <a:pt x="207" y="30"/>
                  </a:lnTo>
                  <a:lnTo>
                    <a:pt x="209" y="31"/>
                  </a:lnTo>
                  <a:lnTo>
                    <a:pt x="210" y="32"/>
                  </a:lnTo>
                  <a:lnTo>
                    <a:pt x="211" y="33"/>
                  </a:lnTo>
                  <a:lnTo>
                    <a:pt x="212" y="34"/>
                  </a:lnTo>
                  <a:lnTo>
                    <a:pt x="213" y="35"/>
                  </a:lnTo>
                  <a:lnTo>
                    <a:pt x="214" y="36"/>
                  </a:lnTo>
                  <a:lnTo>
                    <a:pt x="216" y="38"/>
                  </a:lnTo>
                  <a:lnTo>
                    <a:pt x="217" y="39"/>
                  </a:lnTo>
                  <a:lnTo>
                    <a:pt x="218" y="39"/>
                  </a:lnTo>
                  <a:lnTo>
                    <a:pt x="219" y="40"/>
                  </a:lnTo>
                  <a:lnTo>
                    <a:pt x="219" y="42"/>
                  </a:lnTo>
                  <a:lnTo>
                    <a:pt x="220" y="43"/>
                  </a:lnTo>
                  <a:lnTo>
                    <a:pt x="221" y="45"/>
                  </a:lnTo>
                  <a:lnTo>
                    <a:pt x="222" y="46"/>
                  </a:lnTo>
                  <a:lnTo>
                    <a:pt x="224" y="47"/>
                  </a:lnTo>
                  <a:lnTo>
                    <a:pt x="225" y="48"/>
                  </a:lnTo>
                  <a:lnTo>
                    <a:pt x="225" y="49"/>
                  </a:lnTo>
                  <a:lnTo>
                    <a:pt x="226" y="50"/>
                  </a:lnTo>
                  <a:lnTo>
                    <a:pt x="227" y="51"/>
                  </a:lnTo>
                  <a:lnTo>
                    <a:pt x="228" y="53"/>
                  </a:lnTo>
                  <a:lnTo>
                    <a:pt x="229" y="55"/>
                  </a:lnTo>
                  <a:lnTo>
                    <a:pt x="229" y="56"/>
                  </a:lnTo>
                  <a:lnTo>
                    <a:pt x="231" y="57"/>
                  </a:lnTo>
                  <a:lnTo>
                    <a:pt x="217" y="65"/>
                  </a:lnTo>
                  <a:lnTo>
                    <a:pt x="216" y="64"/>
                  </a:lnTo>
                  <a:lnTo>
                    <a:pt x="214" y="63"/>
                  </a:lnTo>
                  <a:lnTo>
                    <a:pt x="214" y="62"/>
                  </a:lnTo>
                  <a:lnTo>
                    <a:pt x="213" y="61"/>
                  </a:lnTo>
                  <a:lnTo>
                    <a:pt x="213" y="59"/>
                  </a:lnTo>
                  <a:lnTo>
                    <a:pt x="212" y="58"/>
                  </a:lnTo>
                  <a:lnTo>
                    <a:pt x="211" y="57"/>
                  </a:lnTo>
                  <a:lnTo>
                    <a:pt x="211" y="56"/>
                  </a:lnTo>
                  <a:lnTo>
                    <a:pt x="210" y="55"/>
                  </a:lnTo>
                  <a:lnTo>
                    <a:pt x="209" y="54"/>
                  </a:lnTo>
                  <a:lnTo>
                    <a:pt x="207" y="53"/>
                  </a:lnTo>
                  <a:lnTo>
                    <a:pt x="206" y="51"/>
                  </a:lnTo>
                  <a:lnTo>
                    <a:pt x="205" y="50"/>
                  </a:lnTo>
                  <a:lnTo>
                    <a:pt x="205" y="49"/>
                  </a:lnTo>
                  <a:lnTo>
                    <a:pt x="204" y="48"/>
                  </a:lnTo>
                  <a:lnTo>
                    <a:pt x="203" y="47"/>
                  </a:lnTo>
                  <a:lnTo>
                    <a:pt x="202" y="47"/>
                  </a:lnTo>
                  <a:lnTo>
                    <a:pt x="201" y="46"/>
                  </a:lnTo>
                  <a:lnTo>
                    <a:pt x="201" y="45"/>
                  </a:lnTo>
                  <a:lnTo>
                    <a:pt x="199" y="43"/>
                  </a:lnTo>
                  <a:lnTo>
                    <a:pt x="198" y="43"/>
                  </a:lnTo>
                  <a:lnTo>
                    <a:pt x="197" y="42"/>
                  </a:lnTo>
                  <a:lnTo>
                    <a:pt x="196" y="41"/>
                  </a:lnTo>
                  <a:lnTo>
                    <a:pt x="195" y="41"/>
                  </a:lnTo>
                  <a:lnTo>
                    <a:pt x="194" y="40"/>
                  </a:lnTo>
                  <a:lnTo>
                    <a:pt x="194" y="39"/>
                  </a:lnTo>
                  <a:lnTo>
                    <a:pt x="192" y="39"/>
                  </a:lnTo>
                  <a:lnTo>
                    <a:pt x="191" y="38"/>
                  </a:lnTo>
                  <a:lnTo>
                    <a:pt x="190" y="38"/>
                  </a:lnTo>
                  <a:lnTo>
                    <a:pt x="189" y="36"/>
                  </a:lnTo>
                  <a:lnTo>
                    <a:pt x="188" y="35"/>
                  </a:lnTo>
                  <a:lnTo>
                    <a:pt x="196" y="21"/>
                  </a:lnTo>
                  <a:close/>
                  <a:moveTo>
                    <a:pt x="103" y="2"/>
                  </a:moveTo>
                  <a:lnTo>
                    <a:pt x="105" y="2"/>
                  </a:lnTo>
                  <a:lnTo>
                    <a:pt x="106" y="1"/>
                  </a:lnTo>
                  <a:lnTo>
                    <a:pt x="107" y="1"/>
                  </a:lnTo>
                  <a:lnTo>
                    <a:pt x="110" y="1"/>
                  </a:lnTo>
                  <a:lnTo>
                    <a:pt x="111" y="1"/>
                  </a:lnTo>
                  <a:lnTo>
                    <a:pt x="112" y="0"/>
                  </a:lnTo>
                  <a:lnTo>
                    <a:pt x="114" y="0"/>
                  </a:lnTo>
                  <a:lnTo>
                    <a:pt x="115" y="0"/>
                  </a:lnTo>
                  <a:lnTo>
                    <a:pt x="116" y="0"/>
                  </a:lnTo>
                  <a:lnTo>
                    <a:pt x="119" y="0"/>
                  </a:lnTo>
                  <a:lnTo>
                    <a:pt x="120" y="0"/>
                  </a:lnTo>
                  <a:lnTo>
                    <a:pt x="121" y="0"/>
                  </a:lnTo>
                  <a:lnTo>
                    <a:pt x="123" y="0"/>
                  </a:lnTo>
                  <a:lnTo>
                    <a:pt x="125" y="0"/>
                  </a:lnTo>
                  <a:lnTo>
                    <a:pt x="126" y="0"/>
                  </a:lnTo>
                  <a:lnTo>
                    <a:pt x="128" y="0"/>
                  </a:lnTo>
                  <a:lnTo>
                    <a:pt x="129" y="0"/>
                  </a:lnTo>
                  <a:lnTo>
                    <a:pt x="130" y="0"/>
                  </a:lnTo>
                  <a:lnTo>
                    <a:pt x="133" y="0"/>
                  </a:lnTo>
                  <a:lnTo>
                    <a:pt x="134" y="0"/>
                  </a:lnTo>
                  <a:lnTo>
                    <a:pt x="135" y="0"/>
                  </a:lnTo>
                  <a:lnTo>
                    <a:pt x="137" y="0"/>
                  </a:lnTo>
                  <a:lnTo>
                    <a:pt x="138" y="0"/>
                  </a:lnTo>
                  <a:lnTo>
                    <a:pt x="139" y="1"/>
                  </a:lnTo>
                  <a:lnTo>
                    <a:pt x="142" y="1"/>
                  </a:lnTo>
                  <a:lnTo>
                    <a:pt x="143" y="1"/>
                  </a:lnTo>
                  <a:lnTo>
                    <a:pt x="145" y="1"/>
                  </a:lnTo>
                  <a:lnTo>
                    <a:pt x="146" y="2"/>
                  </a:lnTo>
                  <a:lnTo>
                    <a:pt x="148" y="2"/>
                  </a:lnTo>
                  <a:lnTo>
                    <a:pt x="150" y="2"/>
                  </a:lnTo>
                  <a:lnTo>
                    <a:pt x="151" y="3"/>
                  </a:lnTo>
                  <a:lnTo>
                    <a:pt x="152" y="3"/>
                  </a:lnTo>
                  <a:lnTo>
                    <a:pt x="149" y="18"/>
                  </a:lnTo>
                  <a:lnTo>
                    <a:pt x="146" y="18"/>
                  </a:lnTo>
                  <a:lnTo>
                    <a:pt x="145" y="18"/>
                  </a:lnTo>
                  <a:lnTo>
                    <a:pt x="144" y="18"/>
                  </a:lnTo>
                  <a:lnTo>
                    <a:pt x="143" y="17"/>
                  </a:lnTo>
                  <a:lnTo>
                    <a:pt x="142" y="17"/>
                  </a:lnTo>
                  <a:lnTo>
                    <a:pt x="141" y="17"/>
                  </a:lnTo>
                  <a:lnTo>
                    <a:pt x="138" y="17"/>
                  </a:lnTo>
                  <a:lnTo>
                    <a:pt x="137" y="17"/>
                  </a:lnTo>
                  <a:lnTo>
                    <a:pt x="136" y="16"/>
                  </a:lnTo>
                  <a:lnTo>
                    <a:pt x="135" y="16"/>
                  </a:lnTo>
                  <a:lnTo>
                    <a:pt x="134" y="16"/>
                  </a:lnTo>
                  <a:lnTo>
                    <a:pt x="133" y="16"/>
                  </a:lnTo>
                  <a:lnTo>
                    <a:pt x="131" y="16"/>
                  </a:lnTo>
                  <a:lnTo>
                    <a:pt x="129" y="16"/>
                  </a:lnTo>
                  <a:lnTo>
                    <a:pt x="128" y="16"/>
                  </a:lnTo>
                  <a:lnTo>
                    <a:pt x="127" y="16"/>
                  </a:lnTo>
                  <a:lnTo>
                    <a:pt x="126" y="16"/>
                  </a:lnTo>
                  <a:lnTo>
                    <a:pt x="125" y="16"/>
                  </a:lnTo>
                  <a:lnTo>
                    <a:pt x="123" y="16"/>
                  </a:lnTo>
                  <a:lnTo>
                    <a:pt x="122" y="16"/>
                  </a:lnTo>
                  <a:lnTo>
                    <a:pt x="121" y="16"/>
                  </a:lnTo>
                  <a:lnTo>
                    <a:pt x="120" y="16"/>
                  </a:lnTo>
                  <a:lnTo>
                    <a:pt x="118" y="16"/>
                  </a:lnTo>
                  <a:lnTo>
                    <a:pt x="116" y="16"/>
                  </a:lnTo>
                  <a:lnTo>
                    <a:pt x="115" y="16"/>
                  </a:lnTo>
                  <a:lnTo>
                    <a:pt x="114" y="16"/>
                  </a:lnTo>
                  <a:lnTo>
                    <a:pt x="113" y="17"/>
                  </a:lnTo>
                  <a:lnTo>
                    <a:pt x="112" y="17"/>
                  </a:lnTo>
                  <a:lnTo>
                    <a:pt x="111" y="17"/>
                  </a:lnTo>
                  <a:lnTo>
                    <a:pt x="110" y="17"/>
                  </a:lnTo>
                  <a:lnTo>
                    <a:pt x="108" y="18"/>
                  </a:lnTo>
                  <a:lnTo>
                    <a:pt x="107" y="18"/>
                  </a:lnTo>
                  <a:lnTo>
                    <a:pt x="103" y="2"/>
                  </a:lnTo>
                  <a:close/>
                  <a:moveTo>
                    <a:pt x="23" y="54"/>
                  </a:moveTo>
                  <a:lnTo>
                    <a:pt x="24" y="53"/>
                  </a:lnTo>
                  <a:lnTo>
                    <a:pt x="24" y="51"/>
                  </a:lnTo>
                  <a:lnTo>
                    <a:pt x="25" y="50"/>
                  </a:lnTo>
                  <a:lnTo>
                    <a:pt x="27" y="49"/>
                  </a:lnTo>
                  <a:lnTo>
                    <a:pt x="28" y="48"/>
                  </a:lnTo>
                  <a:lnTo>
                    <a:pt x="28" y="46"/>
                  </a:lnTo>
                  <a:lnTo>
                    <a:pt x="29" y="45"/>
                  </a:lnTo>
                  <a:lnTo>
                    <a:pt x="30" y="43"/>
                  </a:lnTo>
                  <a:lnTo>
                    <a:pt x="31" y="42"/>
                  </a:lnTo>
                  <a:lnTo>
                    <a:pt x="32" y="41"/>
                  </a:lnTo>
                  <a:lnTo>
                    <a:pt x="33" y="40"/>
                  </a:lnTo>
                  <a:lnTo>
                    <a:pt x="33" y="39"/>
                  </a:lnTo>
                  <a:lnTo>
                    <a:pt x="35" y="38"/>
                  </a:lnTo>
                  <a:lnTo>
                    <a:pt x="36" y="36"/>
                  </a:lnTo>
                  <a:lnTo>
                    <a:pt x="37" y="35"/>
                  </a:lnTo>
                  <a:lnTo>
                    <a:pt x="38" y="34"/>
                  </a:lnTo>
                  <a:lnTo>
                    <a:pt x="39" y="33"/>
                  </a:lnTo>
                  <a:lnTo>
                    <a:pt x="40" y="33"/>
                  </a:lnTo>
                  <a:lnTo>
                    <a:pt x="42" y="32"/>
                  </a:lnTo>
                  <a:lnTo>
                    <a:pt x="43" y="31"/>
                  </a:lnTo>
                  <a:lnTo>
                    <a:pt x="44" y="30"/>
                  </a:lnTo>
                  <a:lnTo>
                    <a:pt x="45" y="28"/>
                  </a:lnTo>
                  <a:lnTo>
                    <a:pt x="46" y="27"/>
                  </a:lnTo>
                  <a:lnTo>
                    <a:pt x="47" y="26"/>
                  </a:lnTo>
                  <a:lnTo>
                    <a:pt x="50" y="26"/>
                  </a:lnTo>
                  <a:lnTo>
                    <a:pt x="51" y="25"/>
                  </a:lnTo>
                  <a:lnTo>
                    <a:pt x="52" y="24"/>
                  </a:lnTo>
                  <a:lnTo>
                    <a:pt x="53" y="23"/>
                  </a:lnTo>
                  <a:lnTo>
                    <a:pt x="54" y="23"/>
                  </a:lnTo>
                  <a:lnTo>
                    <a:pt x="55" y="21"/>
                  </a:lnTo>
                  <a:lnTo>
                    <a:pt x="58" y="20"/>
                  </a:lnTo>
                  <a:lnTo>
                    <a:pt x="59" y="19"/>
                  </a:lnTo>
                  <a:lnTo>
                    <a:pt x="67" y="34"/>
                  </a:lnTo>
                  <a:lnTo>
                    <a:pt x="66" y="34"/>
                  </a:lnTo>
                  <a:lnTo>
                    <a:pt x="65" y="35"/>
                  </a:lnTo>
                  <a:lnTo>
                    <a:pt x="63" y="35"/>
                  </a:lnTo>
                  <a:lnTo>
                    <a:pt x="62" y="36"/>
                  </a:lnTo>
                  <a:lnTo>
                    <a:pt x="61" y="38"/>
                  </a:lnTo>
                  <a:lnTo>
                    <a:pt x="60" y="38"/>
                  </a:lnTo>
                  <a:lnTo>
                    <a:pt x="59" y="39"/>
                  </a:lnTo>
                  <a:lnTo>
                    <a:pt x="58" y="40"/>
                  </a:lnTo>
                  <a:lnTo>
                    <a:pt x="57" y="40"/>
                  </a:lnTo>
                  <a:lnTo>
                    <a:pt x="55" y="41"/>
                  </a:lnTo>
                  <a:lnTo>
                    <a:pt x="54" y="42"/>
                  </a:lnTo>
                  <a:lnTo>
                    <a:pt x="53" y="43"/>
                  </a:lnTo>
                  <a:lnTo>
                    <a:pt x="52" y="43"/>
                  </a:lnTo>
                  <a:lnTo>
                    <a:pt x="52" y="45"/>
                  </a:lnTo>
                  <a:lnTo>
                    <a:pt x="51" y="46"/>
                  </a:lnTo>
                  <a:lnTo>
                    <a:pt x="50" y="47"/>
                  </a:lnTo>
                  <a:lnTo>
                    <a:pt x="48" y="47"/>
                  </a:lnTo>
                  <a:lnTo>
                    <a:pt x="47" y="48"/>
                  </a:lnTo>
                  <a:lnTo>
                    <a:pt x="47" y="49"/>
                  </a:lnTo>
                  <a:lnTo>
                    <a:pt x="46" y="50"/>
                  </a:lnTo>
                  <a:lnTo>
                    <a:pt x="45" y="51"/>
                  </a:lnTo>
                  <a:lnTo>
                    <a:pt x="44" y="53"/>
                  </a:lnTo>
                  <a:lnTo>
                    <a:pt x="43" y="54"/>
                  </a:lnTo>
                  <a:lnTo>
                    <a:pt x="42" y="55"/>
                  </a:lnTo>
                  <a:lnTo>
                    <a:pt x="42" y="56"/>
                  </a:lnTo>
                  <a:lnTo>
                    <a:pt x="40" y="57"/>
                  </a:lnTo>
                  <a:lnTo>
                    <a:pt x="39" y="58"/>
                  </a:lnTo>
                  <a:lnTo>
                    <a:pt x="39" y="59"/>
                  </a:lnTo>
                  <a:lnTo>
                    <a:pt x="38" y="61"/>
                  </a:lnTo>
                  <a:lnTo>
                    <a:pt x="37" y="62"/>
                  </a:lnTo>
                  <a:lnTo>
                    <a:pt x="37" y="63"/>
                  </a:lnTo>
                  <a:lnTo>
                    <a:pt x="23" y="54"/>
                  </a:lnTo>
                  <a:close/>
                </a:path>
              </a:pathLst>
            </a:custGeom>
            <a:solidFill>
              <a:srgbClr val="000000"/>
            </a:solidFill>
            <a:ln w="9525">
              <a:noFill/>
              <a:round/>
              <a:headEnd/>
              <a:tailEnd/>
            </a:ln>
          </p:spPr>
          <p:txBody>
            <a:bodyPr/>
            <a:lstStyle/>
            <a:p>
              <a:endParaRPr lang="en-GB"/>
            </a:p>
          </p:txBody>
        </p:sp>
        <p:sp>
          <p:nvSpPr>
            <p:cNvPr id="444" name="Freeform 646"/>
            <p:cNvSpPr>
              <a:spLocks/>
            </p:cNvSpPr>
            <p:nvPr/>
          </p:nvSpPr>
          <p:spPr bwMode="auto">
            <a:xfrm>
              <a:off x="4034" y="2200"/>
              <a:ext cx="4" cy="26"/>
            </a:xfrm>
            <a:custGeom>
              <a:avLst/>
              <a:gdLst>
                <a:gd name="T0" fmla="*/ 1 w 8"/>
                <a:gd name="T1" fmla="*/ 0 h 53"/>
                <a:gd name="T2" fmla="*/ 1 w 8"/>
                <a:gd name="T3" fmla="*/ 1 h 53"/>
                <a:gd name="T4" fmla="*/ 1 w 8"/>
                <a:gd name="T5" fmla="*/ 2 h 53"/>
                <a:gd name="T6" fmla="*/ 1 w 8"/>
                <a:gd name="T7" fmla="*/ 3 h 53"/>
                <a:gd name="T8" fmla="*/ 1 w 8"/>
                <a:gd name="T9" fmla="*/ 3 h 53"/>
                <a:gd name="T10" fmla="*/ 1 w 8"/>
                <a:gd name="T11" fmla="*/ 4 h 53"/>
                <a:gd name="T12" fmla="*/ 0 w 8"/>
                <a:gd name="T13" fmla="*/ 5 h 53"/>
                <a:gd name="T14" fmla="*/ 0 w 8"/>
                <a:gd name="T15" fmla="*/ 6 h 53"/>
                <a:gd name="T16" fmla="*/ 0 w 8"/>
                <a:gd name="T17" fmla="*/ 7 h 53"/>
                <a:gd name="T18" fmla="*/ 0 w 8"/>
                <a:gd name="T19" fmla="*/ 7 h 53"/>
                <a:gd name="T20" fmla="*/ 0 w 8"/>
                <a:gd name="T21" fmla="*/ 8 h 53"/>
                <a:gd name="T22" fmla="*/ 0 w 8"/>
                <a:gd name="T23" fmla="*/ 9 h 53"/>
                <a:gd name="T24" fmla="*/ 1 w 8"/>
                <a:gd name="T25" fmla="*/ 10 h 53"/>
                <a:gd name="T26" fmla="*/ 1 w 8"/>
                <a:gd name="T27" fmla="*/ 10 h 53"/>
                <a:gd name="T28" fmla="*/ 1 w 8"/>
                <a:gd name="T29" fmla="*/ 11 h 53"/>
                <a:gd name="T30" fmla="*/ 1 w 8"/>
                <a:gd name="T31" fmla="*/ 12 h 53"/>
                <a:gd name="T32" fmla="*/ 1 w 8"/>
                <a:gd name="T33" fmla="*/ 13 h 53"/>
                <a:gd name="T34" fmla="*/ 1 w 8"/>
                <a:gd name="T35" fmla="*/ 12 h 53"/>
                <a:gd name="T36" fmla="*/ 1 w 8"/>
                <a:gd name="T37" fmla="*/ 11 h 53"/>
                <a:gd name="T38" fmla="*/ 1 w 8"/>
                <a:gd name="T39" fmla="*/ 11 h 53"/>
                <a:gd name="T40" fmla="*/ 1 w 8"/>
                <a:gd name="T41" fmla="*/ 10 h 53"/>
                <a:gd name="T42" fmla="*/ 1 w 8"/>
                <a:gd name="T43" fmla="*/ 9 h 53"/>
                <a:gd name="T44" fmla="*/ 1 w 8"/>
                <a:gd name="T45" fmla="*/ 8 h 53"/>
                <a:gd name="T46" fmla="*/ 1 w 8"/>
                <a:gd name="T47" fmla="*/ 8 h 53"/>
                <a:gd name="T48" fmla="*/ 1 w 8"/>
                <a:gd name="T49" fmla="*/ 7 h 53"/>
                <a:gd name="T50" fmla="*/ 1 w 8"/>
                <a:gd name="T51" fmla="*/ 6 h 53"/>
                <a:gd name="T52" fmla="*/ 1 w 8"/>
                <a:gd name="T53" fmla="*/ 5 h 53"/>
                <a:gd name="T54" fmla="*/ 1 w 8"/>
                <a:gd name="T55" fmla="*/ 5 h 53"/>
                <a:gd name="T56" fmla="*/ 1 w 8"/>
                <a:gd name="T57" fmla="*/ 4 h 53"/>
                <a:gd name="T58" fmla="*/ 1 w 8"/>
                <a:gd name="T59" fmla="*/ 3 h 53"/>
                <a:gd name="T60" fmla="*/ 1 w 8"/>
                <a:gd name="T61" fmla="*/ 2 h 53"/>
                <a:gd name="T62" fmla="*/ 1 w 8"/>
                <a:gd name="T63" fmla="*/ 2 h 53"/>
                <a:gd name="T64" fmla="*/ 2 w 8"/>
                <a:gd name="T65" fmla="*/ 1 h 53"/>
                <a:gd name="T66" fmla="*/ 1 w 8"/>
                <a:gd name="T67" fmla="*/ 1 h 53"/>
                <a:gd name="T68" fmla="*/ 2 w 8"/>
                <a:gd name="T69" fmla="*/ 0 h 53"/>
                <a:gd name="T70" fmla="*/ 2 w 8"/>
                <a:gd name="T71" fmla="*/ 0 h 53"/>
                <a:gd name="T72" fmla="*/ 1 w 8"/>
                <a:gd name="T73" fmla="*/ 0 h 53"/>
                <a:gd name="T74" fmla="*/ 1 w 8"/>
                <a:gd name="T75" fmla="*/ 0 h 53"/>
                <a:gd name="T76" fmla="*/ 1 w 8"/>
                <a:gd name="T77" fmla="*/ 0 h 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3"/>
                <a:gd name="T119" fmla="*/ 8 w 8"/>
                <a:gd name="T120" fmla="*/ 53 h 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3">
                  <a:moveTo>
                    <a:pt x="7" y="0"/>
                  </a:moveTo>
                  <a:lnTo>
                    <a:pt x="3" y="2"/>
                  </a:lnTo>
                  <a:lnTo>
                    <a:pt x="3" y="4"/>
                  </a:lnTo>
                  <a:lnTo>
                    <a:pt x="3" y="5"/>
                  </a:lnTo>
                  <a:lnTo>
                    <a:pt x="2" y="7"/>
                  </a:lnTo>
                  <a:lnTo>
                    <a:pt x="2" y="8"/>
                  </a:lnTo>
                  <a:lnTo>
                    <a:pt x="2" y="11"/>
                  </a:lnTo>
                  <a:lnTo>
                    <a:pt x="1" y="12"/>
                  </a:lnTo>
                  <a:lnTo>
                    <a:pt x="1" y="14"/>
                  </a:lnTo>
                  <a:lnTo>
                    <a:pt x="1" y="15"/>
                  </a:lnTo>
                  <a:lnTo>
                    <a:pt x="1" y="16"/>
                  </a:lnTo>
                  <a:lnTo>
                    <a:pt x="1" y="19"/>
                  </a:lnTo>
                  <a:lnTo>
                    <a:pt x="1" y="20"/>
                  </a:lnTo>
                  <a:lnTo>
                    <a:pt x="0" y="21"/>
                  </a:lnTo>
                  <a:lnTo>
                    <a:pt x="0" y="23"/>
                  </a:lnTo>
                  <a:lnTo>
                    <a:pt x="0" y="24"/>
                  </a:lnTo>
                  <a:lnTo>
                    <a:pt x="0" y="27"/>
                  </a:lnTo>
                  <a:lnTo>
                    <a:pt x="0" y="28"/>
                  </a:lnTo>
                  <a:lnTo>
                    <a:pt x="0" y="29"/>
                  </a:lnTo>
                  <a:lnTo>
                    <a:pt x="0" y="31"/>
                  </a:lnTo>
                  <a:lnTo>
                    <a:pt x="0" y="32"/>
                  </a:lnTo>
                  <a:lnTo>
                    <a:pt x="0" y="34"/>
                  </a:lnTo>
                  <a:lnTo>
                    <a:pt x="0" y="36"/>
                  </a:lnTo>
                  <a:lnTo>
                    <a:pt x="0" y="37"/>
                  </a:lnTo>
                  <a:lnTo>
                    <a:pt x="1" y="38"/>
                  </a:lnTo>
                  <a:lnTo>
                    <a:pt x="1" y="40"/>
                  </a:lnTo>
                  <a:lnTo>
                    <a:pt x="1" y="42"/>
                  </a:lnTo>
                  <a:lnTo>
                    <a:pt x="1" y="43"/>
                  </a:lnTo>
                  <a:lnTo>
                    <a:pt x="1" y="45"/>
                  </a:lnTo>
                  <a:lnTo>
                    <a:pt x="2" y="46"/>
                  </a:lnTo>
                  <a:lnTo>
                    <a:pt x="2" y="49"/>
                  </a:lnTo>
                  <a:lnTo>
                    <a:pt x="2" y="50"/>
                  </a:lnTo>
                  <a:lnTo>
                    <a:pt x="2" y="51"/>
                  </a:lnTo>
                  <a:lnTo>
                    <a:pt x="3" y="53"/>
                  </a:lnTo>
                  <a:lnTo>
                    <a:pt x="8" y="52"/>
                  </a:lnTo>
                  <a:lnTo>
                    <a:pt x="7" y="50"/>
                  </a:lnTo>
                  <a:lnTo>
                    <a:pt x="7" y="49"/>
                  </a:lnTo>
                  <a:lnTo>
                    <a:pt x="7" y="47"/>
                  </a:lnTo>
                  <a:lnTo>
                    <a:pt x="7" y="45"/>
                  </a:lnTo>
                  <a:lnTo>
                    <a:pt x="6" y="44"/>
                  </a:lnTo>
                  <a:lnTo>
                    <a:pt x="6" y="43"/>
                  </a:lnTo>
                  <a:lnTo>
                    <a:pt x="6" y="42"/>
                  </a:lnTo>
                  <a:lnTo>
                    <a:pt x="6" y="39"/>
                  </a:lnTo>
                  <a:lnTo>
                    <a:pt x="6" y="38"/>
                  </a:lnTo>
                  <a:lnTo>
                    <a:pt x="6" y="37"/>
                  </a:lnTo>
                  <a:lnTo>
                    <a:pt x="6" y="35"/>
                  </a:lnTo>
                  <a:lnTo>
                    <a:pt x="4" y="34"/>
                  </a:lnTo>
                  <a:lnTo>
                    <a:pt x="4" y="32"/>
                  </a:lnTo>
                  <a:lnTo>
                    <a:pt x="4" y="31"/>
                  </a:lnTo>
                  <a:lnTo>
                    <a:pt x="4" y="29"/>
                  </a:lnTo>
                  <a:lnTo>
                    <a:pt x="4" y="28"/>
                  </a:lnTo>
                  <a:lnTo>
                    <a:pt x="4" y="27"/>
                  </a:lnTo>
                  <a:lnTo>
                    <a:pt x="4" y="24"/>
                  </a:lnTo>
                  <a:lnTo>
                    <a:pt x="6" y="23"/>
                  </a:lnTo>
                  <a:lnTo>
                    <a:pt x="6" y="22"/>
                  </a:lnTo>
                  <a:lnTo>
                    <a:pt x="6" y="20"/>
                  </a:lnTo>
                  <a:lnTo>
                    <a:pt x="6" y="19"/>
                  </a:lnTo>
                  <a:lnTo>
                    <a:pt x="6" y="17"/>
                  </a:lnTo>
                  <a:lnTo>
                    <a:pt x="6" y="16"/>
                  </a:lnTo>
                  <a:lnTo>
                    <a:pt x="6" y="14"/>
                  </a:lnTo>
                  <a:lnTo>
                    <a:pt x="7" y="13"/>
                  </a:lnTo>
                  <a:lnTo>
                    <a:pt x="7" y="11"/>
                  </a:lnTo>
                  <a:lnTo>
                    <a:pt x="7" y="9"/>
                  </a:lnTo>
                  <a:lnTo>
                    <a:pt x="7" y="8"/>
                  </a:lnTo>
                  <a:lnTo>
                    <a:pt x="8" y="6"/>
                  </a:lnTo>
                  <a:lnTo>
                    <a:pt x="8" y="5"/>
                  </a:lnTo>
                  <a:lnTo>
                    <a:pt x="8" y="4"/>
                  </a:lnTo>
                  <a:lnTo>
                    <a:pt x="6" y="5"/>
                  </a:lnTo>
                  <a:lnTo>
                    <a:pt x="8" y="4"/>
                  </a:lnTo>
                  <a:lnTo>
                    <a:pt x="8" y="2"/>
                  </a:lnTo>
                  <a:lnTo>
                    <a:pt x="8" y="1"/>
                  </a:lnTo>
                  <a:lnTo>
                    <a:pt x="8" y="0"/>
                  </a:lnTo>
                  <a:lnTo>
                    <a:pt x="7" y="0"/>
                  </a:lnTo>
                  <a:lnTo>
                    <a:pt x="6" y="0"/>
                  </a:lnTo>
                  <a:lnTo>
                    <a:pt x="4" y="0"/>
                  </a:lnTo>
                  <a:lnTo>
                    <a:pt x="4" y="1"/>
                  </a:lnTo>
                  <a:lnTo>
                    <a:pt x="3" y="1"/>
                  </a:lnTo>
                  <a:lnTo>
                    <a:pt x="3" y="2"/>
                  </a:lnTo>
                  <a:lnTo>
                    <a:pt x="7" y="0"/>
                  </a:lnTo>
                  <a:close/>
                </a:path>
              </a:pathLst>
            </a:custGeom>
            <a:solidFill>
              <a:srgbClr val="000000"/>
            </a:solidFill>
            <a:ln w="9525">
              <a:noFill/>
              <a:round/>
              <a:headEnd/>
              <a:tailEnd/>
            </a:ln>
          </p:spPr>
          <p:txBody>
            <a:bodyPr/>
            <a:lstStyle/>
            <a:p>
              <a:endParaRPr lang="en-GB"/>
            </a:p>
          </p:txBody>
        </p:sp>
        <p:sp>
          <p:nvSpPr>
            <p:cNvPr id="445" name="Freeform 647"/>
            <p:cNvSpPr>
              <a:spLocks/>
            </p:cNvSpPr>
            <p:nvPr/>
          </p:nvSpPr>
          <p:spPr bwMode="auto">
            <a:xfrm>
              <a:off x="4037" y="2200"/>
              <a:ext cx="9" cy="4"/>
            </a:xfrm>
            <a:custGeom>
              <a:avLst/>
              <a:gdLst>
                <a:gd name="T0" fmla="*/ 5 w 18"/>
                <a:gd name="T1" fmla="*/ 2 h 9"/>
                <a:gd name="T2" fmla="*/ 4 w 18"/>
                <a:gd name="T3" fmla="*/ 1 h 9"/>
                <a:gd name="T4" fmla="*/ 1 w 18"/>
                <a:gd name="T5" fmla="*/ 0 h 9"/>
                <a:gd name="T6" fmla="*/ 0 w 18"/>
                <a:gd name="T7" fmla="*/ 1 h 9"/>
                <a:gd name="T8" fmla="*/ 3 w 18"/>
                <a:gd name="T9" fmla="*/ 2 h 9"/>
                <a:gd name="T10" fmla="*/ 3 w 18"/>
                <a:gd name="T11" fmla="*/ 1 h 9"/>
                <a:gd name="T12" fmla="*/ 3 w 18"/>
                <a:gd name="T13" fmla="*/ 2 h 9"/>
                <a:gd name="T14" fmla="*/ 4 w 18"/>
                <a:gd name="T15" fmla="*/ 2 h 9"/>
                <a:gd name="T16" fmla="*/ 5 w 18"/>
                <a:gd name="T17" fmla="*/ 2 h 9"/>
                <a:gd name="T18" fmla="*/ 5 w 18"/>
                <a:gd name="T19" fmla="*/ 2 h 9"/>
                <a:gd name="T20" fmla="*/ 5 w 18"/>
                <a:gd name="T21" fmla="*/ 2 h 9"/>
                <a:gd name="T22" fmla="*/ 5 w 18"/>
                <a:gd name="T23" fmla="*/ 1 h 9"/>
                <a:gd name="T24" fmla="*/ 5 w 18"/>
                <a:gd name="T25" fmla="*/ 1 h 9"/>
                <a:gd name="T26" fmla="*/ 5 w 18"/>
                <a:gd name="T27" fmla="*/ 1 h 9"/>
                <a:gd name="T28" fmla="*/ 5 w 18"/>
                <a:gd name="T29" fmla="*/ 1 h 9"/>
                <a:gd name="T30" fmla="*/ 4 w 18"/>
                <a:gd name="T31" fmla="*/ 1 h 9"/>
                <a:gd name="T32" fmla="*/ 5 w 18"/>
                <a:gd name="T33" fmla="*/ 2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9"/>
                <a:gd name="T53" fmla="*/ 18 w 18"/>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9">
                  <a:moveTo>
                    <a:pt x="18" y="8"/>
                  </a:moveTo>
                  <a:lnTo>
                    <a:pt x="16" y="5"/>
                  </a:lnTo>
                  <a:lnTo>
                    <a:pt x="1" y="0"/>
                  </a:lnTo>
                  <a:lnTo>
                    <a:pt x="0" y="5"/>
                  </a:lnTo>
                  <a:lnTo>
                    <a:pt x="15" y="9"/>
                  </a:lnTo>
                  <a:lnTo>
                    <a:pt x="13" y="7"/>
                  </a:lnTo>
                  <a:lnTo>
                    <a:pt x="15" y="9"/>
                  </a:lnTo>
                  <a:lnTo>
                    <a:pt x="16" y="9"/>
                  </a:lnTo>
                  <a:lnTo>
                    <a:pt x="17" y="9"/>
                  </a:lnTo>
                  <a:lnTo>
                    <a:pt x="17" y="8"/>
                  </a:lnTo>
                  <a:lnTo>
                    <a:pt x="18" y="8"/>
                  </a:lnTo>
                  <a:lnTo>
                    <a:pt x="18" y="7"/>
                  </a:lnTo>
                  <a:lnTo>
                    <a:pt x="18" y="6"/>
                  </a:lnTo>
                  <a:lnTo>
                    <a:pt x="17" y="6"/>
                  </a:lnTo>
                  <a:lnTo>
                    <a:pt x="17" y="5"/>
                  </a:lnTo>
                  <a:lnTo>
                    <a:pt x="16" y="5"/>
                  </a:lnTo>
                  <a:lnTo>
                    <a:pt x="18" y="8"/>
                  </a:lnTo>
                  <a:close/>
                </a:path>
              </a:pathLst>
            </a:custGeom>
            <a:solidFill>
              <a:srgbClr val="000000"/>
            </a:solidFill>
            <a:ln w="9525">
              <a:noFill/>
              <a:round/>
              <a:headEnd/>
              <a:tailEnd/>
            </a:ln>
          </p:spPr>
          <p:txBody>
            <a:bodyPr/>
            <a:lstStyle/>
            <a:p>
              <a:endParaRPr lang="en-GB"/>
            </a:p>
          </p:txBody>
        </p:sp>
        <p:sp>
          <p:nvSpPr>
            <p:cNvPr id="446" name="Freeform 648"/>
            <p:cNvSpPr>
              <a:spLocks/>
            </p:cNvSpPr>
            <p:nvPr/>
          </p:nvSpPr>
          <p:spPr bwMode="auto">
            <a:xfrm>
              <a:off x="4042" y="2203"/>
              <a:ext cx="4" cy="22"/>
            </a:xfrm>
            <a:custGeom>
              <a:avLst/>
              <a:gdLst>
                <a:gd name="T0" fmla="*/ 2 w 8"/>
                <a:gd name="T1" fmla="*/ 10 h 44"/>
                <a:gd name="T2" fmla="*/ 1 w 8"/>
                <a:gd name="T3" fmla="*/ 10 h 44"/>
                <a:gd name="T4" fmla="*/ 1 w 8"/>
                <a:gd name="T5" fmla="*/ 9 h 44"/>
                <a:gd name="T6" fmla="*/ 1 w 8"/>
                <a:gd name="T7" fmla="*/ 9 h 44"/>
                <a:gd name="T8" fmla="*/ 1 w 8"/>
                <a:gd name="T9" fmla="*/ 7 h 44"/>
                <a:gd name="T10" fmla="*/ 1 w 8"/>
                <a:gd name="T11" fmla="*/ 7 h 44"/>
                <a:gd name="T12" fmla="*/ 1 w 8"/>
                <a:gd name="T13" fmla="*/ 6 h 44"/>
                <a:gd name="T14" fmla="*/ 1 w 8"/>
                <a:gd name="T15" fmla="*/ 6 h 44"/>
                <a:gd name="T16" fmla="*/ 1 w 8"/>
                <a:gd name="T17" fmla="*/ 6 h 44"/>
                <a:gd name="T18" fmla="*/ 1 w 8"/>
                <a:gd name="T19" fmla="*/ 5 h 44"/>
                <a:gd name="T20" fmla="*/ 1 w 8"/>
                <a:gd name="T21" fmla="*/ 4 h 44"/>
                <a:gd name="T22" fmla="*/ 1 w 8"/>
                <a:gd name="T23" fmla="*/ 3 h 44"/>
                <a:gd name="T24" fmla="*/ 1 w 8"/>
                <a:gd name="T25" fmla="*/ 3 h 44"/>
                <a:gd name="T26" fmla="*/ 1 w 8"/>
                <a:gd name="T27" fmla="*/ 2 h 44"/>
                <a:gd name="T28" fmla="*/ 1 w 8"/>
                <a:gd name="T29" fmla="*/ 1 h 44"/>
                <a:gd name="T30" fmla="*/ 1 w 8"/>
                <a:gd name="T31" fmla="*/ 1 h 44"/>
                <a:gd name="T32" fmla="*/ 2 w 8"/>
                <a:gd name="T33" fmla="*/ 1 h 44"/>
                <a:gd name="T34" fmla="*/ 1 w 8"/>
                <a:gd name="T35" fmla="*/ 1 h 44"/>
                <a:gd name="T36" fmla="*/ 1 w 8"/>
                <a:gd name="T37" fmla="*/ 1 h 44"/>
                <a:gd name="T38" fmla="*/ 1 w 8"/>
                <a:gd name="T39" fmla="*/ 1 h 44"/>
                <a:gd name="T40" fmla="*/ 1 w 8"/>
                <a:gd name="T41" fmla="*/ 3 h 44"/>
                <a:gd name="T42" fmla="*/ 1 w 8"/>
                <a:gd name="T43" fmla="*/ 3 h 44"/>
                <a:gd name="T44" fmla="*/ 1 w 8"/>
                <a:gd name="T45" fmla="*/ 3 h 44"/>
                <a:gd name="T46" fmla="*/ 0 w 8"/>
                <a:gd name="T47" fmla="*/ 5 h 44"/>
                <a:gd name="T48" fmla="*/ 0 w 8"/>
                <a:gd name="T49" fmla="*/ 5 h 44"/>
                <a:gd name="T50" fmla="*/ 0 w 8"/>
                <a:gd name="T51" fmla="*/ 6 h 44"/>
                <a:gd name="T52" fmla="*/ 0 w 8"/>
                <a:gd name="T53" fmla="*/ 6 h 44"/>
                <a:gd name="T54" fmla="*/ 0 w 8"/>
                <a:gd name="T55" fmla="*/ 7 h 44"/>
                <a:gd name="T56" fmla="*/ 1 w 8"/>
                <a:gd name="T57" fmla="*/ 7 h 44"/>
                <a:gd name="T58" fmla="*/ 1 w 8"/>
                <a:gd name="T59" fmla="*/ 9 h 44"/>
                <a:gd name="T60" fmla="*/ 1 w 8"/>
                <a:gd name="T61" fmla="*/ 9 h 44"/>
                <a:gd name="T62" fmla="*/ 1 w 8"/>
                <a:gd name="T63" fmla="*/ 10 h 44"/>
                <a:gd name="T64" fmla="*/ 1 w 8"/>
                <a:gd name="T65" fmla="*/ 10 h 44"/>
                <a:gd name="T66" fmla="*/ 1 w 8"/>
                <a:gd name="T67" fmla="*/ 10 h 44"/>
                <a:gd name="T68" fmla="*/ 1 w 8"/>
                <a:gd name="T69" fmla="*/ 11 h 44"/>
                <a:gd name="T70" fmla="*/ 1 w 8"/>
                <a:gd name="T71" fmla="*/ 11 h 44"/>
                <a:gd name="T72" fmla="*/ 1 w 8"/>
                <a:gd name="T73" fmla="*/ 11 h 44"/>
                <a:gd name="T74" fmla="*/ 2 w 8"/>
                <a:gd name="T75" fmla="*/ 11 h 44"/>
                <a:gd name="T76" fmla="*/ 2 w 8"/>
                <a:gd name="T77" fmla="*/ 10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44"/>
                <a:gd name="T119" fmla="*/ 8 w 8"/>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44">
                  <a:moveTo>
                    <a:pt x="6" y="44"/>
                  </a:moveTo>
                  <a:lnTo>
                    <a:pt x="8" y="40"/>
                  </a:lnTo>
                  <a:lnTo>
                    <a:pt x="7" y="39"/>
                  </a:lnTo>
                  <a:lnTo>
                    <a:pt x="7" y="38"/>
                  </a:lnTo>
                  <a:lnTo>
                    <a:pt x="7" y="37"/>
                  </a:lnTo>
                  <a:lnTo>
                    <a:pt x="7" y="36"/>
                  </a:lnTo>
                  <a:lnTo>
                    <a:pt x="6" y="35"/>
                  </a:lnTo>
                  <a:lnTo>
                    <a:pt x="6" y="33"/>
                  </a:lnTo>
                  <a:lnTo>
                    <a:pt x="6" y="32"/>
                  </a:lnTo>
                  <a:lnTo>
                    <a:pt x="6" y="31"/>
                  </a:lnTo>
                  <a:lnTo>
                    <a:pt x="6" y="30"/>
                  </a:lnTo>
                  <a:lnTo>
                    <a:pt x="6" y="29"/>
                  </a:lnTo>
                  <a:lnTo>
                    <a:pt x="6" y="28"/>
                  </a:lnTo>
                  <a:lnTo>
                    <a:pt x="6" y="27"/>
                  </a:lnTo>
                  <a:lnTo>
                    <a:pt x="6" y="25"/>
                  </a:lnTo>
                  <a:lnTo>
                    <a:pt x="5" y="23"/>
                  </a:lnTo>
                  <a:lnTo>
                    <a:pt x="5" y="22"/>
                  </a:lnTo>
                  <a:lnTo>
                    <a:pt x="5" y="21"/>
                  </a:lnTo>
                  <a:lnTo>
                    <a:pt x="5" y="20"/>
                  </a:lnTo>
                  <a:lnTo>
                    <a:pt x="6" y="19"/>
                  </a:lnTo>
                  <a:lnTo>
                    <a:pt x="6" y="17"/>
                  </a:lnTo>
                  <a:lnTo>
                    <a:pt x="6" y="16"/>
                  </a:lnTo>
                  <a:lnTo>
                    <a:pt x="6" y="15"/>
                  </a:lnTo>
                  <a:lnTo>
                    <a:pt x="6" y="14"/>
                  </a:lnTo>
                  <a:lnTo>
                    <a:pt x="6" y="13"/>
                  </a:lnTo>
                  <a:lnTo>
                    <a:pt x="6" y="12"/>
                  </a:lnTo>
                  <a:lnTo>
                    <a:pt x="6" y="9"/>
                  </a:lnTo>
                  <a:lnTo>
                    <a:pt x="6" y="8"/>
                  </a:lnTo>
                  <a:lnTo>
                    <a:pt x="7" y="7"/>
                  </a:lnTo>
                  <a:lnTo>
                    <a:pt x="7" y="6"/>
                  </a:lnTo>
                  <a:lnTo>
                    <a:pt x="7" y="5"/>
                  </a:lnTo>
                  <a:lnTo>
                    <a:pt x="7" y="4"/>
                  </a:lnTo>
                  <a:lnTo>
                    <a:pt x="8" y="2"/>
                  </a:lnTo>
                  <a:lnTo>
                    <a:pt x="8" y="1"/>
                  </a:lnTo>
                  <a:lnTo>
                    <a:pt x="3" y="0"/>
                  </a:lnTo>
                  <a:lnTo>
                    <a:pt x="3" y="1"/>
                  </a:lnTo>
                  <a:lnTo>
                    <a:pt x="2" y="2"/>
                  </a:lnTo>
                  <a:lnTo>
                    <a:pt x="2" y="4"/>
                  </a:lnTo>
                  <a:lnTo>
                    <a:pt x="2" y="5"/>
                  </a:lnTo>
                  <a:lnTo>
                    <a:pt x="2" y="6"/>
                  </a:lnTo>
                  <a:lnTo>
                    <a:pt x="1" y="8"/>
                  </a:lnTo>
                  <a:lnTo>
                    <a:pt x="1" y="9"/>
                  </a:lnTo>
                  <a:lnTo>
                    <a:pt x="1" y="10"/>
                  </a:lnTo>
                  <a:lnTo>
                    <a:pt x="1" y="12"/>
                  </a:lnTo>
                  <a:lnTo>
                    <a:pt x="1" y="13"/>
                  </a:lnTo>
                  <a:lnTo>
                    <a:pt x="1" y="14"/>
                  </a:lnTo>
                  <a:lnTo>
                    <a:pt x="0" y="16"/>
                  </a:lnTo>
                  <a:lnTo>
                    <a:pt x="0" y="17"/>
                  </a:lnTo>
                  <a:lnTo>
                    <a:pt x="0" y="19"/>
                  </a:lnTo>
                  <a:lnTo>
                    <a:pt x="0" y="20"/>
                  </a:lnTo>
                  <a:lnTo>
                    <a:pt x="0" y="21"/>
                  </a:lnTo>
                  <a:lnTo>
                    <a:pt x="0" y="22"/>
                  </a:lnTo>
                  <a:lnTo>
                    <a:pt x="0" y="24"/>
                  </a:lnTo>
                  <a:lnTo>
                    <a:pt x="0" y="25"/>
                  </a:lnTo>
                  <a:lnTo>
                    <a:pt x="0" y="27"/>
                  </a:lnTo>
                  <a:lnTo>
                    <a:pt x="0" y="28"/>
                  </a:lnTo>
                  <a:lnTo>
                    <a:pt x="1" y="29"/>
                  </a:lnTo>
                  <a:lnTo>
                    <a:pt x="1" y="30"/>
                  </a:lnTo>
                  <a:lnTo>
                    <a:pt x="1" y="31"/>
                  </a:lnTo>
                  <a:lnTo>
                    <a:pt x="1" y="33"/>
                  </a:lnTo>
                  <a:lnTo>
                    <a:pt x="1" y="35"/>
                  </a:lnTo>
                  <a:lnTo>
                    <a:pt x="1" y="36"/>
                  </a:lnTo>
                  <a:lnTo>
                    <a:pt x="2" y="37"/>
                  </a:lnTo>
                  <a:lnTo>
                    <a:pt x="2" y="38"/>
                  </a:lnTo>
                  <a:lnTo>
                    <a:pt x="2" y="39"/>
                  </a:lnTo>
                  <a:lnTo>
                    <a:pt x="2" y="40"/>
                  </a:lnTo>
                  <a:lnTo>
                    <a:pt x="3" y="42"/>
                  </a:lnTo>
                  <a:lnTo>
                    <a:pt x="5" y="39"/>
                  </a:lnTo>
                  <a:lnTo>
                    <a:pt x="3" y="42"/>
                  </a:lnTo>
                  <a:lnTo>
                    <a:pt x="3" y="43"/>
                  </a:lnTo>
                  <a:lnTo>
                    <a:pt x="3" y="44"/>
                  </a:lnTo>
                  <a:lnTo>
                    <a:pt x="5" y="44"/>
                  </a:lnTo>
                  <a:lnTo>
                    <a:pt x="6" y="44"/>
                  </a:lnTo>
                  <a:lnTo>
                    <a:pt x="7" y="44"/>
                  </a:lnTo>
                  <a:lnTo>
                    <a:pt x="7" y="43"/>
                  </a:lnTo>
                  <a:lnTo>
                    <a:pt x="8" y="43"/>
                  </a:lnTo>
                  <a:lnTo>
                    <a:pt x="8" y="42"/>
                  </a:lnTo>
                  <a:lnTo>
                    <a:pt x="8" y="40"/>
                  </a:lnTo>
                  <a:lnTo>
                    <a:pt x="6" y="44"/>
                  </a:lnTo>
                  <a:close/>
                </a:path>
              </a:pathLst>
            </a:custGeom>
            <a:solidFill>
              <a:srgbClr val="000000"/>
            </a:solidFill>
            <a:ln w="9525">
              <a:noFill/>
              <a:round/>
              <a:headEnd/>
              <a:tailEnd/>
            </a:ln>
          </p:spPr>
          <p:txBody>
            <a:bodyPr/>
            <a:lstStyle/>
            <a:p>
              <a:endParaRPr lang="en-GB"/>
            </a:p>
          </p:txBody>
        </p:sp>
        <p:sp>
          <p:nvSpPr>
            <p:cNvPr id="447" name="Freeform 649"/>
            <p:cNvSpPr>
              <a:spLocks/>
            </p:cNvSpPr>
            <p:nvPr/>
          </p:nvSpPr>
          <p:spPr bwMode="auto">
            <a:xfrm>
              <a:off x="4036" y="2223"/>
              <a:ext cx="9" cy="4"/>
            </a:xfrm>
            <a:custGeom>
              <a:avLst/>
              <a:gdLst>
                <a:gd name="T0" fmla="*/ 0 w 19"/>
                <a:gd name="T1" fmla="*/ 1 h 8"/>
                <a:gd name="T2" fmla="*/ 0 w 19"/>
                <a:gd name="T3" fmla="*/ 2 h 8"/>
                <a:gd name="T4" fmla="*/ 4 w 19"/>
                <a:gd name="T5" fmla="*/ 1 h 8"/>
                <a:gd name="T6" fmla="*/ 4 w 19"/>
                <a:gd name="T7" fmla="*/ 0 h 8"/>
                <a:gd name="T8" fmla="*/ 0 w 19"/>
                <a:gd name="T9" fmla="*/ 1 h 8"/>
                <a:gd name="T10" fmla="*/ 1 w 19"/>
                <a:gd name="T11" fmla="*/ 1 h 8"/>
                <a:gd name="T12" fmla="*/ 0 w 19"/>
                <a:gd name="T13" fmla="*/ 1 h 8"/>
                <a:gd name="T14" fmla="*/ 0 w 19"/>
                <a:gd name="T15" fmla="*/ 1 h 8"/>
                <a:gd name="T16" fmla="*/ 0 w 19"/>
                <a:gd name="T17" fmla="*/ 1 h 8"/>
                <a:gd name="T18" fmla="*/ 0 w 19"/>
                <a:gd name="T19" fmla="*/ 1 h 8"/>
                <a:gd name="T20" fmla="*/ 0 w 19"/>
                <a:gd name="T21" fmla="*/ 1 h 8"/>
                <a:gd name="T22" fmla="*/ 0 w 19"/>
                <a:gd name="T23" fmla="*/ 2 h 8"/>
                <a:gd name="T24" fmla="*/ 0 w 19"/>
                <a:gd name="T25" fmla="*/ 2 h 8"/>
                <a:gd name="T26" fmla="*/ 0 w 19"/>
                <a:gd name="T27" fmla="*/ 2 h 8"/>
                <a:gd name="T28" fmla="*/ 0 w 19"/>
                <a:gd name="T29" fmla="*/ 1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8"/>
                <a:gd name="T47" fmla="*/ 19 w 19"/>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8">
                  <a:moveTo>
                    <a:pt x="0" y="7"/>
                  </a:moveTo>
                  <a:lnTo>
                    <a:pt x="3" y="8"/>
                  </a:lnTo>
                  <a:lnTo>
                    <a:pt x="19" y="5"/>
                  </a:lnTo>
                  <a:lnTo>
                    <a:pt x="18" y="0"/>
                  </a:lnTo>
                  <a:lnTo>
                    <a:pt x="1" y="4"/>
                  </a:lnTo>
                  <a:lnTo>
                    <a:pt x="5" y="6"/>
                  </a:lnTo>
                  <a:lnTo>
                    <a:pt x="1" y="4"/>
                  </a:lnTo>
                  <a:lnTo>
                    <a:pt x="0" y="4"/>
                  </a:lnTo>
                  <a:lnTo>
                    <a:pt x="0" y="5"/>
                  </a:lnTo>
                  <a:lnTo>
                    <a:pt x="0" y="6"/>
                  </a:lnTo>
                  <a:lnTo>
                    <a:pt x="0" y="7"/>
                  </a:lnTo>
                  <a:lnTo>
                    <a:pt x="0" y="8"/>
                  </a:lnTo>
                  <a:lnTo>
                    <a:pt x="1" y="8"/>
                  </a:lnTo>
                  <a:lnTo>
                    <a:pt x="3" y="8"/>
                  </a:lnTo>
                  <a:lnTo>
                    <a:pt x="0" y="7"/>
                  </a:lnTo>
                  <a:close/>
                </a:path>
              </a:pathLst>
            </a:custGeom>
            <a:solidFill>
              <a:srgbClr val="000000"/>
            </a:solidFill>
            <a:ln w="9525">
              <a:noFill/>
              <a:round/>
              <a:headEnd/>
              <a:tailEnd/>
            </a:ln>
          </p:spPr>
          <p:txBody>
            <a:bodyPr/>
            <a:lstStyle/>
            <a:p>
              <a:endParaRPr lang="en-GB"/>
            </a:p>
          </p:txBody>
        </p:sp>
        <p:sp>
          <p:nvSpPr>
            <p:cNvPr id="448" name="Freeform 650"/>
            <p:cNvSpPr>
              <a:spLocks/>
            </p:cNvSpPr>
            <p:nvPr/>
          </p:nvSpPr>
          <p:spPr bwMode="auto">
            <a:xfrm>
              <a:off x="4045" y="2247"/>
              <a:ext cx="19" cy="20"/>
            </a:xfrm>
            <a:custGeom>
              <a:avLst/>
              <a:gdLst>
                <a:gd name="T0" fmla="*/ 0 w 38"/>
                <a:gd name="T1" fmla="*/ 1 h 40"/>
                <a:gd name="T2" fmla="*/ 1 w 38"/>
                <a:gd name="T3" fmla="*/ 1 h 40"/>
                <a:gd name="T4" fmla="*/ 1 w 38"/>
                <a:gd name="T5" fmla="*/ 3 h 40"/>
                <a:gd name="T6" fmla="*/ 1 w 38"/>
                <a:gd name="T7" fmla="*/ 3 h 40"/>
                <a:gd name="T8" fmla="*/ 1 w 38"/>
                <a:gd name="T9" fmla="*/ 3 h 40"/>
                <a:gd name="T10" fmla="*/ 2 w 38"/>
                <a:gd name="T11" fmla="*/ 5 h 40"/>
                <a:gd name="T12" fmla="*/ 2 w 38"/>
                <a:gd name="T13" fmla="*/ 5 h 40"/>
                <a:gd name="T14" fmla="*/ 3 w 38"/>
                <a:gd name="T15" fmla="*/ 5 h 40"/>
                <a:gd name="T16" fmla="*/ 4 w 38"/>
                <a:gd name="T17" fmla="*/ 6 h 40"/>
                <a:gd name="T18" fmla="*/ 5 w 38"/>
                <a:gd name="T19" fmla="*/ 6 h 40"/>
                <a:gd name="T20" fmla="*/ 5 w 38"/>
                <a:gd name="T21" fmla="*/ 7 h 40"/>
                <a:gd name="T22" fmla="*/ 5 w 38"/>
                <a:gd name="T23" fmla="*/ 7 h 40"/>
                <a:gd name="T24" fmla="*/ 6 w 38"/>
                <a:gd name="T25" fmla="*/ 8 h 40"/>
                <a:gd name="T26" fmla="*/ 6 w 38"/>
                <a:gd name="T27" fmla="*/ 9 h 40"/>
                <a:gd name="T28" fmla="*/ 7 w 38"/>
                <a:gd name="T29" fmla="*/ 9 h 40"/>
                <a:gd name="T30" fmla="*/ 8 w 38"/>
                <a:gd name="T31" fmla="*/ 10 h 40"/>
                <a:gd name="T32" fmla="*/ 9 w 38"/>
                <a:gd name="T33" fmla="*/ 10 h 40"/>
                <a:gd name="T34" fmla="*/ 9 w 38"/>
                <a:gd name="T35" fmla="*/ 9 h 40"/>
                <a:gd name="T36" fmla="*/ 9 w 38"/>
                <a:gd name="T37" fmla="*/ 9 h 40"/>
                <a:gd name="T38" fmla="*/ 7 w 38"/>
                <a:gd name="T39" fmla="*/ 7 h 40"/>
                <a:gd name="T40" fmla="*/ 7 w 38"/>
                <a:gd name="T41" fmla="*/ 7 h 40"/>
                <a:gd name="T42" fmla="*/ 6 w 38"/>
                <a:gd name="T43" fmla="*/ 6 h 40"/>
                <a:gd name="T44" fmla="*/ 6 w 38"/>
                <a:gd name="T45" fmla="*/ 6 h 40"/>
                <a:gd name="T46" fmla="*/ 5 w 38"/>
                <a:gd name="T47" fmla="*/ 6 h 40"/>
                <a:gd name="T48" fmla="*/ 5 w 38"/>
                <a:gd name="T49" fmla="*/ 5 h 40"/>
                <a:gd name="T50" fmla="*/ 5 w 38"/>
                <a:gd name="T51" fmla="*/ 5 h 40"/>
                <a:gd name="T52" fmla="*/ 4 w 38"/>
                <a:gd name="T53" fmla="*/ 5 h 40"/>
                <a:gd name="T54" fmla="*/ 3 w 38"/>
                <a:gd name="T55" fmla="*/ 3 h 40"/>
                <a:gd name="T56" fmla="*/ 3 w 38"/>
                <a:gd name="T57" fmla="*/ 3 h 40"/>
                <a:gd name="T58" fmla="*/ 2 w 38"/>
                <a:gd name="T59" fmla="*/ 3 h 40"/>
                <a:gd name="T60" fmla="*/ 2 w 38"/>
                <a:gd name="T61" fmla="*/ 2 h 40"/>
                <a:gd name="T62" fmla="*/ 1 w 38"/>
                <a:gd name="T63" fmla="*/ 1 h 40"/>
                <a:gd name="T64" fmla="*/ 1 w 38"/>
                <a:gd name="T65" fmla="*/ 1 h 40"/>
                <a:gd name="T66" fmla="*/ 1 w 38"/>
                <a:gd name="T67" fmla="*/ 1 h 40"/>
                <a:gd name="T68" fmla="*/ 1 w 38"/>
                <a:gd name="T69" fmla="*/ 1 h 40"/>
                <a:gd name="T70" fmla="*/ 1 w 38"/>
                <a:gd name="T71" fmla="*/ 0 h 40"/>
                <a:gd name="T72" fmla="*/ 0 w 38"/>
                <a:gd name="T73" fmla="*/ 0 h 40"/>
                <a:gd name="T74" fmla="*/ 0 w 38"/>
                <a:gd name="T75" fmla="*/ 1 h 40"/>
                <a:gd name="T76" fmla="*/ 1 w 38"/>
                <a:gd name="T77" fmla="*/ 0 h 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40"/>
                <a:gd name="T119" fmla="*/ 38 w 38"/>
                <a:gd name="T120" fmla="*/ 40 h 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40">
                  <a:moveTo>
                    <a:pt x="1" y="0"/>
                  </a:moveTo>
                  <a:lnTo>
                    <a:pt x="0" y="3"/>
                  </a:lnTo>
                  <a:lnTo>
                    <a:pt x="1" y="4"/>
                  </a:lnTo>
                  <a:lnTo>
                    <a:pt x="2" y="5"/>
                  </a:lnTo>
                  <a:lnTo>
                    <a:pt x="2" y="8"/>
                  </a:lnTo>
                  <a:lnTo>
                    <a:pt x="3" y="9"/>
                  </a:lnTo>
                  <a:lnTo>
                    <a:pt x="4" y="10"/>
                  </a:lnTo>
                  <a:lnTo>
                    <a:pt x="5" y="11"/>
                  </a:lnTo>
                  <a:lnTo>
                    <a:pt x="6" y="12"/>
                  </a:lnTo>
                  <a:lnTo>
                    <a:pt x="6" y="13"/>
                  </a:lnTo>
                  <a:lnTo>
                    <a:pt x="8" y="15"/>
                  </a:lnTo>
                  <a:lnTo>
                    <a:pt x="9" y="17"/>
                  </a:lnTo>
                  <a:lnTo>
                    <a:pt x="10" y="18"/>
                  </a:lnTo>
                  <a:lnTo>
                    <a:pt x="11" y="19"/>
                  </a:lnTo>
                  <a:lnTo>
                    <a:pt x="12" y="20"/>
                  </a:lnTo>
                  <a:lnTo>
                    <a:pt x="13" y="21"/>
                  </a:lnTo>
                  <a:lnTo>
                    <a:pt x="14" y="23"/>
                  </a:lnTo>
                  <a:lnTo>
                    <a:pt x="16" y="24"/>
                  </a:lnTo>
                  <a:lnTo>
                    <a:pt x="17" y="25"/>
                  </a:lnTo>
                  <a:lnTo>
                    <a:pt x="18" y="26"/>
                  </a:lnTo>
                  <a:lnTo>
                    <a:pt x="18" y="27"/>
                  </a:lnTo>
                  <a:lnTo>
                    <a:pt x="19" y="28"/>
                  </a:lnTo>
                  <a:lnTo>
                    <a:pt x="20" y="28"/>
                  </a:lnTo>
                  <a:lnTo>
                    <a:pt x="23" y="30"/>
                  </a:lnTo>
                  <a:lnTo>
                    <a:pt x="24" y="31"/>
                  </a:lnTo>
                  <a:lnTo>
                    <a:pt x="25" y="32"/>
                  </a:lnTo>
                  <a:lnTo>
                    <a:pt x="26" y="33"/>
                  </a:lnTo>
                  <a:lnTo>
                    <a:pt x="27" y="34"/>
                  </a:lnTo>
                  <a:lnTo>
                    <a:pt x="28" y="35"/>
                  </a:lnTo>
                  <a:lnTo>
                    <a:pt x="29" y="35"/>
                  </a:lnTo>
                  <a:lnTo>
                    <a:pt x="31" y="36"/>
                  </a:lnTo>
                  <a:lnTo>
                    <a:pt x="32" y="38"/>
                  </a:lnTo>
                  <a:lnTo>
                    <a:pt x="34" y="39"/>
                  </a:lnTo>
                  <a:lnTo>
                    <a:pt x="35" y="40"/>
                  </a:lnTo>
                  <a:lnTo>
                    <a:pt x="38" y="35"/>
                  </a:lnTo>
                  <a:lnTo>
                    <a:pt x="36" y="34"/>
                  </a:lnTo>
                  <a:lnTo>
                    <a:pt x="35" y="33"/>
                  </a:lnTo>
                  <a:lnTo>
                    <a:pt x="34" y="33"/>
                  </a:lnTo>
                  <a:lnTo>
                    <a:pt x="32" y="32"/>
                  </a:lnTo>
                  <a:lnTo>
                    <a:pt x="31" y="31"/>
                  </a:lnTo>
                  <a:lnTo>
                    <a:pt x="29" y="30"/>
                  </a:lnTo>
                  <a:lnTo>
                    <a:pt x="28" y="30"/>
                  </a:lnTo>
                  <a:lnTo>
                    <a:pt x="27" y="28"/>
                  </a:lnTo>
                  <a:lnTo>
                    <a:pt x="26" y="27"/>
                  </a:lnTo>
                  <a:lnTo>
                    <a:pt x="25" y="26"/>
                  </a:lnTo>
                  <a:lnTo>
                    <a:pt x="24" y="25"/>
                  </a:lnTo>
                  <a:lnTo>
                    <a:pt x="23" y="24"/>
                  </a:lnTo>
                  <a:lnTo>
                    <a:pt x="21" y="24"/>
                  </a:lnTo>
                  <a:lnTo>
                    <a:pt x="20" y="23"/>
                  </a:lnTo>
                  <a:lnTo>
                    <a:pt x="20" y="21"/>
                  </a:lnTo>
                  <a:lnTo>
                    <a:pt x="19" y="20"/>
                  </a:lnTo>
                  <a:lnTo>
                    <a:pt x="18" y="19"/>
                  </a:lnTo>
                  <a:lnTo>
                    <a:pt x="17" y="18"/>
                  </a:lnTo>
                  <a:lnTo>
                    <a:pt x="16" y="17"/>
                  </a:lnTo>
                  <a:lnTo>
                    <a:pt x="14" y="16"/>
                  </a:lnTo>
                  <a:lnTo>
                    <a:pt x="13" y="15"/>
                  </a:lnTo>
                  <a:lnTo>
                    <a:pt x="12" y="13"/>
                  </a:lnTo>
                  <a:lnTo>
                    <a:pt x="12" y="12"/>
                  </a:lnTo>
                  <a:lnTo>
                    <a:pt x="11" y="11"/>
                  </a:lnTo>
                  <a:lnTo>
                    <a:pt x="10" y="10"/>
                  </a:lnTo>
                  <a:lnTo>
                    <a:pt x="9" y="9"/>
                  </a:lnTo>
                  <a:lnTo>
                    <a:pt x="8" y="8"/>
                  </a:lnTo>
                  <a:lnTo>
                    <a:pt x="8" y="5"/>
                  </a:lnTo>
                  <a:lnTo>
                    <a:pt x="6" y="4"/>
                  </a:lnTo>
                  <a:lnTo>
                    <a:pt x="5" y="3"/>
                  </a:lnTo>
                  <a:lnTo>
                    <a:pt x="4" y="2"/>
                  </a:lnTo>
                  <a:lnTo>
                    <a:pt x="4" y="1"/>
                  </a:lnTo>
                  <a:lnTo>
                    <a:pt x="3" y="4"/>
                  </a:lnTo>
                  <a:lnTo>
                    <a:pt x="4" y="1"/>
                  </a:lnTo>
                  <a:lnTo>
                    <a:pt x="3" y="1"/>
                  </a:lnTo>
                  <a:lnTo>
                    <a:pt x="3" y="0"/>
                  </a:lnTo>
                  <a:lnTo>
                    <a:pt x="2"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449" name="Freeform 651"/>
            <p:cNvSpPr>
              <a:spLocks/>
            </p:cNvSpPr>
            <p:nvPr/>
          </p:nvSpPr>
          <p:spPr bwMode="auto">
            <a:xfrm>
              <a:off x="4045" y="2243"/>
              <a:ext cx="10" cy="6"/>
            </a:xfrm>
            <a:custGeom>
              <a:avLst/>
              <a:gdLst>
                <a:gd name="T0" fmla="*/ 5 w 18"/>
                <a:gd name="T1" fmla="*/ 1 h 12"/>
                <a:gd name="T2" fmla="*/ 4 w 18"/>
                <a:gd name="T3" fmla="*/ 0 h 12"/>
                <a:gd name="T4" fmla="*/ 0 w 18"/>
                <a:gd name="T5" fmla="*/ 2 h 12"/>
                <a:gd name="T6" fmla="*/ 1 w 18"/>
                <a:gd name="T7" fmla="*/ 3 h 12"/>
                <a:gd name="T8" fmla="*/ 5 w 18"/>
                <a:gd name="T9" fmla="*/ 1 h 12"/>
                <a:gd name="T10" fmla="*/ 4 w 18"/>
                <a:gd name="T11" fmla="*/ 1 h 12"/>
                <a:gd name="T12" fmla="*/ 5 w 18"/>
                <a:gd name="T13" fmla="*/ 1 h 12"/>
                <a:gd name="T14" fmla="*/ 5 w 18"/>
                <a:gd name="T15" fmla="*/ 1 h 12"/>
                <a:gd name="T16" fmla="*/ 5 w 18"/>
                <a:gd name="T17" fmla="*/ 1 h 12"/>
                <a:gd name="T18" fmla="*/ 5 w 18"/>
                <a:gd name="T19" fmla="*/ 1 h 12"/>
                <a:gd name="T20" fmla="*/ 6 w 18"/>
                <a:gd name="T21" fmla="*/ 1 h 12"/>
                <a:gd name="T22" fmla="*/ 5 w 18"/>
                <a:gd name="T23" fmla="*/ 1 h 12"/>
                <a:gd name="T24" fmla="*/ 5 w 18"/>
                <a:gd name="T25" fmla="*/ 1 h 12"/>
                <a:gd name="T26" fmla="*/ 5 w 18"/>
                <a:gd name="T27" fmla="*/ 0 h 12"/>
                <a:gd name="T28" fmla="*/ 5 w 18"/>
                <a:gd name="T29" fmla="*/ 0 h 12"/>
                <a:gd name="T30" fmla="*/ 4 w 18"/>
                <a:gd name="T31" fmla="*/ 0 h 12"/>
                <a:gd name="T32" fmla="*/ 4 w 18"/>
                <a:gd name="T33" fmla="*/ 0 h 12"/>
                <a:gd name="T34" fmla="*/ 5 w 18"/>
                <a:gd name="T35" fmla="*/ 1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7" y="1"/>
                  </a:moveTo>
                  <a:lnTo>
                    <a:pt x="13" y="0"/>
                  </a:lnTo>
                  <a:lnTo>
                    <a:pt x="0" y="8"/>
                  </a:lnTo>
                  <a:lnTo>
                    <a:pt x="2" y="12"/>
                  </a:lnTo>
                  <a:lnTo>
                    <a:pt x="16" y="4"/>
                  </a:lnTo>
                  <a:lnTo>
                    <a:pt x="13" y="3"/>
                  </a:lnTo>
                  <a:lnTo>
                    <a:pt x="16" y="4"/>
                  </a:lnTo>
                  <a:lnTo>
                    <a:pt x="17" y="4"/>
                  </a:lnTo>
                  <a:lnTo>
                    <a:pt x="17" y="3"/>
                  </a:lnTo>
                  <a:lnTo>
                    <a:pt x="17" y="2"/>
                  </a:lnTo>
                  <a:lnTo>
                    <a:pt x="18" y="2"/>
                  </a:lnTo>
                  <a:lnTo>
                    <a:pt x="17" y="2"/>
                  </a:lnTo>
                  <a:lnTo>
                    <a:pt x="17" y="1"/>
                  </a:lnTo>
                  <a:lnTo>
                    <a:pt x="17" y="0"/>
                  </a:lnTo>
                  <a:lnTo>
                    <a:pt x="16" y="0"/>
                  </a:lnTo>
                  <a:lnTo>
                    <a:pt x="15" y="0"/>
                  </a:lnTo>
                  <a:lnTo>
                    <a:pt x="13" y="0"/>
                  </a:lnTo>
                  <a:lnTo>
                    <a:pt x="17" y="1"/>
                  </a:lnTo>
                  <a:close/>
                </a:path>
              </a:pathLst>
            </a:custGeom>
            <a:solidFill>
              <a:srgbClr val="000000"/>
            </a:solidFill>
            <a:ln w="9525">
              <a:noFill/>
              <a:round/>
              <a:headEnd/>
              <a:tailEnd/>
            </a:ln>
          </p:spPr>
          <p:txBody>
            <a:bodyPr/>
            <a:lstStyle/>
            <a:p>
              <a:endParaRPr lang="en-GB"/>
            </a:p>
          </p:txBody>
        </p:sp>
        <p:sp>
          <p:nvSpPr>
            <p:cNvPr id="450" name="Freeform 652"/>
            <p:cNvSpPr>
              <a:spLocks/>
            </p:cNvSpPr>
            <p:nvPr/>
          </p:nvSpPr>
          <p:spPr bwMode="auto">
            <a:xfrm>
              <a:off x="4052" y="2243"/>
              <a:ext cx="16" cy="17"/>
            </a:xfrm>
            <a:custGeom>
              <a:avLst/>
              <a:gdLst>
                <a:gd name="T0" fmla="*/ 8 w 33"/>
                <a:gd name="T1" fmla="*/ 7 h 33"/>
                <a:gd name="T2" fmla="*/ 7 w 33"/>
                <a:gd name="T3" fmla="*/ 7 h 33"/>
                <a:gd name="T4" fmla="*/ 7 w 33"/>
                <a:gd name="T5" fmla="*/ 7 h 33"/>
                <a:gd name="T6" fmla="*/ 6 w 33"/>
                <a:gd name="T7" fmla="*/ 6 h 33"/>
                <a:gd name="T8" fmla="*/ 6 w 33"/>
                <a:gd name="T9" fmla="*/ 6 h 33"/>
                <a:gd name="T10" fmla="*/ 5 w 33"/>
                <a:gd name="T11" fmla="*/ 5 h 33"/>
                <a:gd name="T12" fmla="*/ 4 w 33"/>
                <a:gd name="T13" fmla="*/ 5 h 33"/>
                <a:gd name="T14" fmla="*/ 4 w 33"/>
                <a:gd name="T15" fmla="*/ 5 h 33"/>
                <a:gd name="T16" fmla="*/ 3 w 33"/>
                <a:gd name="T17" fmla="*/ 4 h 33"/>
                <a:gd name="T18" fmla="*/ 3 w 33"/>
                <a:gd name="T19" fmla="*/ 4 h 33"/>
                <a:gd name="T20" fmla="*/ 3 w 33"/>
                <a:gd name="T21" fmla="*/ 3 h 33"/>
                <a:gd name="T22" fmla="*/ 2 w 33"/>
                <a:gd name="T23" fmla="*/ 3 h 33"/>
                <a:gd name="T24" fmla="*/ 2 w 33"/>
                <a:gd name="T25" fmla="*/ 2 h 33"/>
                <a:gd name="T26" fmla="*/ 1 w 33"/>
                <a:gd name="T27" fmla="*/ 2 h 33"/>
                <a:gd name="T28" fmla="*/ 1 w 33"/>
                <a:gd name="T29" fmla="*/ 1 h 33"/>
                <a:gd name="T30" fmla="*/ 1 w 33"/>
                <a:gd name="T31" fmla="*/ 1 h 33"/>
                <a:gd name="T32" fmla="*/ 0 w 33"/>
                <a:gd name="T33" fmla="*/ 1 h 33"/>
                <a:gd name="T34" fmla="*/ 0 w 33"/>
                <a:gd name="T35" fmla="*/ 1 h 33"/>
                <a:gd name="T36" fmla="*/ 0 w 33"/>
                <a:gd name="T37" fmla="*/ 2 h 33"/>
                <a:gd name="T38" fmla="*/ 1 w 33"/>
                <a:gd name="T39" fmla="*/ 3 h 33"/>
                <a:gd name="T40" fmla="*/ 1 w 33"/>
                <a:gd name="T41" fmla="*/ 3 h 33"/>
                <a:gd name="T42" fmla="*/ 1 w 33"/>
                <a:gd name="T43" fmla="*/ 4 h 33"/>
                <a:gd name="T44" fmla="*/ 2 w 33"/>
                <a:gd name="T45" fmla="*/ 4 h 33"/>
                <a:gd name="T46" fmla="*/ 2 w 33"/>
                <a:gd name="T47" fmla="*/ 5 h 33"/>
                <a:gd name="T48" fmla="*/ 3 w 33"/>
                <a:gd name="T49" fmla="*/ 5 h 33"/>
                <a:gd name="T50" fmla="*/ 3 w 33"/>
                <a:gd name="T51" fmla="*/ 6 h 33"/>
                <a:gd name="T52" fmla="*/ 4 w 33"/>
                <a:gd name="T53" fmla="*/ 6 h 33"/>
                <a:gd name="T54" fmla="*/ 4 w 33"/>
                <a:gd name="T55" fmla="*/ 7 h 33"/>
                <a:gd name="T56" fmla="*/ 5 w 33"/>
                <a:gd name="T57" fmla="*/ 7 h 33"/>
                <a:gd name="T58" fmla="*/ 5 w 33"/>
                <a:gd name="T59" fmla="*/ 7 h 33"/>
                <a:gd name="T60" fmla="*/ 6 w 33"/>
                <a:gd name="T61" fmla="*/ 8 h 33"/>
                <a:gd name="T62" fmla="*/ 6 w 33"/>
                <a:gd name="T63" fmla="*/ 8 h 33"/>
                <a:gd name="T64" fmla="*/ 7 w 33"/>
                <a:gd name="T65" fmla="*/ 8 h 33"/>
                <a:gd name="T66" fmla="*/ 7 w 33"/>
                <a:gd name="T67" fmla="*/ 8 h 33"/>
                <a:gd name="T68" fmla="*/ 7 w 33"/>
                <a:gd name="T69" fmla="*/ 9 h 33"/>
                <a:gd name="T70" fmla="*/ 8 w 33"/>
                <a:gd name="T71" fmla="*/ 8 h 33"/>
                <a:gd name="T72" fmla="*/ 8 w 33"/>
                <a:gd name="T73" fmla="*/ 8 h 33"/>
                <a:gd name="T74" fmla="*/ 8 w 33"/>
                <a:gd name="T75" fmla="*/ 7 h 33"/>
                <a:gd name="T76" fmla="*/ 8 w 33"/>
                <a:gd name="T77" fmla="*/ 8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
                <a:gd name="T118" fmla="*/ 0 h 33"/>
                <a:gd name="T119" fmla="*/ 33 w 33"/>
                <a:gd name="T120" fmla="*/ 33 h 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 h="33">
                  <a:moveTo>
                    <a:pt x="33" y="31"/>
                  </a:moveTo>
                  <a:lnTo>
                    <a:pt x="32" y="28"/>
                  </a:lnTo>
                  <a:lnTo>
                    <a:pt x="30" y="27"/>
                  </a:lnTo>
                  <a:lnTo>
                    <a:pt x="29" y="27"/>
                  </a:lnTo>
                  <a:lnTo>
                    <a:pt x="28" y="26"/>
                  </a:lnTo>
                  <a:lnTo>
                    <a:pt x="28" y="25"/>
                  </a:lnTo>
                  <a:lnTo>
                    <a:pt x="27" y="25"/>
                  </a:lnTo>
                  <a:lnTo>
                    <a:pt x="26" y="24"/>
                  </a:lnTo>
                  <a:lnTo>
                    <a:pt x="25" y="24"/>
                  </a:lnTo>
                  <a:lnTo>
                    <a:pt x="24" y="23"/>
                  </a:lnTo>
                  <a:lnTo>
                    <a:pt x="22" y="22"/>
                  </a:lnTo>
                  <a:lnTo>
                    <a:pt x="21" y="20"/>
                  </a:lnTo>
                  <a:lnTo>
                    <a:pt x="20" y="19"/>
                  </a:lnTo>
                  <a:lnTo>
                    <a:pt x="19" y="18"/>
                  </a:lnTo>
                  <a:lnTo>
                    <a:pt x="18" y="18"/>
                  </a:lnTo>
                  <a:lnTo>
                    <a:pt x="18" y="17"/>
                  </a:lnTo>
                  <a:lnTo>
                    <a:pt x="17" y="16"/>
                  </a:lnTo>
                  <a:lnTo>
                    <a:pt x="15" y="15"/>
                  </a:lnTo>
                  <a:lnTo>
                    <a:pt x="14" y="15"/>
                  </a:lnTo>
                  <a:lnTo>
                    <a:pt x="14" y="13"/>
                  </a:lnTo>
                  <a:lnTo>
                    <a:pt x="13" y="12"/>
                  </a:lnTo>
                  <a:lnTo>
                    <a:pt x="12" y="11"/>
                  </a:lnTo>
                  <a:lnTo>
                    <a:pt x="12" y="10"/>
                  </a:lnTo>
                  <a:lnTo>
                    <a:pt x="11" y="9"/>
                  </a:lnTo>
                  <a:lnTo>
                    <a:pt x="10" y="9"/>
                  </a:lnTo>
                  <a:lnTo>
                    <a:pt x="10" y="8"/>
                  </a:lnTo>
                  <a:lnTo>
                    <a:pt x="9" y="7"/>
                  </a:lnTo>
                  <a:lnTo>
                    <a:pt x="7" y="5"/>
                  </a:lnTo>
                  <a:lnTo>
                    <a:pt x="7" y="4"/>
                  </a:lnTo>
                  <a:lnTo>
                    <a:pt x="6" y="3"/>
                  </a:lnTo>
                  <a:lnTo>
                    <a:pt x="5" y="2"/>
                  </a:lnTo>
                  <a:lnTo>
                    <a:pt x="5" y="1"/>
                  </a:lnTo>
                  <a:lnTo>
                    <a:pt x="4" y="0"/>
                  </a:lnTo>
                  <a:lnTo>
                    <a:pt x="0" y="2"/>
                  </a:lnTo>
                  <a:lnTo>
                    <a:pt x="0" y="3"/>
                  </a:lnTo>
                  <a:lnTo>
                    <a:pt x="2" y="4"/>
                  </a:lnTo>
                  <a:lnTo>
                    <a:pt x="2" y="5"/>
                  </a:lnTo>
                  <a:lnTo>
                    <a:pt x="3" y="7"/>
                  </a:lnTo>
                  <a:lnTo>
                    <a:pt x="4" y="8"/>
                  </a:lnTo>
                  <a:lnTo>
                    <a:pt x="4" y="9"/>
                  </a:lnTo>
                  <a:lnTo>
                    <a:pt x="5" y="10"/>
                  </a:lnTo>
                  <a:lnTo>
                    <a:pt x="6" y="11"/>
                  </a:lnTo>
                  <a:lnTo>
                    <a:pt x="7" y="12"/>
                  </a:lnTo>
                  <a:lnTo>
                    <a:pt x="7" y="13"/>
                  </a:lnTo>
                  <a:lnTo>
                    <a:pt x="9" y="15"/>
                  </a:lnTo>
                  <a:lnTo>
                    <a:pt x="10" y="16"/>
                  </a:lnTo>
                  <a:lnTo>
                    <a:pt x="10" y="17"/>
                  </a:lnTo>
                  <a:lnTo>
                    <a:pt x="11" y="17"/>
                  </a:lnTo>
                  <a:lnTo>
                    <a:pt x="12" y="18"/>
                  </a:lnTo>
                  <a:lnTo>
                    <a:pt x="13" y="19"/>
                  </a:lnTo>
                  <a:lnTo>
                    <a:pt x="14" y="20"/>
                  </a:lnTo>
                  <a:lnTo>
                    <a:pt x="14" y="22"/>
                  </a:lnTo>
                  <a:lnTo>
                    <a:pt x="15" y="23"/>
                  </a:lnTo>
                  <a:lnTo>
                    <a:pt x="17" y="23"/>
                  </a:lnTo>
                  <a:lnTo>
                    <a:pt x="18" y="24"/>
                  </a:lnTo>
                  <a:lnTo>
                    <a:pt x="19" y="25"/>
                  </a:lnTo>
                  <a:lnTo>
                    <a:pt x="20" y="26"/>
                  </a:lnTo>
                  <a:lnTo>
                    <a:pt x="21" y="26"/>
                  </a:lnTo>
                  <a:lnTo>
                    <a:pt x="21" y="27"/>
                  </a:lnTo>
                  <a:lnTo>
                    <a:pt x="22" y="28"/>
                  </a:lnTo>
                  <a:lnTo>
                    <a:pt x="24" y="28"/>
                  </a:lnTo>
                  <a:lnTo>
                    <a:pt x="25" y="30"/>
                  </a:lnTo>
                  <a:lnTo>
                    <a:pt x="26" y="30"/>
                  </a:lnTo>
                  <a:lnTo>
                    <a:pt x="27" y="31"/>
                  </a:lnTo>
                  <a:lnTo>
                    <a:pt x="28" y="32"/>
                  </a:lnTo>
                  <a:lnTo>
                    <a:pt x="29" y="32"/>
                  </a:lnTo>
                  <a:lnTo>
                    <a:pt x="28" y="28"/>
                  </a:lnTo>
                  <a:lnTo>
                    <a:pt x="29" y="32"/>
                  </a:lnTo>
                  <a:lnTo>
                    <a:pt x="30" y="32"/>
                  </a:lnTo>
                  <a:lnTo>
                    <a:pt x="30" y="33"/>
                  </a:lnTo>
                  <a:lnTo>
                    <a:pt x="30" y="32"/>
                  </a:lnTo>
                  <a:lnTo>
                    <a:pt x="32" y="32"/>
                  </a:lnTo>
                  <a:lnTo>
                    <a:pt x="33" y="32"/>
                  </a:lnTo>
                  <a:lnTo>
                    <a:pt x="33" y="31"/>
                  </a:lnTo>
                  <a:lnTo>
                    <a:pt x="33" y="30"/>
                  </a:lnTo>
                  <a:lnTo>
                    <a:pt x="33" y="28"/>
                  </a:lnTo>
                  <a:lnTo>
                    <a:pt x="32" y="28"/>
                  </a:lnTo>
                  <a:lnTo>
                    <a:pt x="33" y="31"/>
                  </a:lnTo>
                  <a:close/>
                </a:path>
              </a:pathLst>
            </a:custGeom>
            <a:solidFill>
              <a:srgbClr val="000000"/>
            </a:solidFill>
            <a:ln w="9525">
              <a:noFill/>
              <a:round/>
              <a:headEnd/>
              <a:tailEnd/>
            </a:ln>
          </p:spPr>
          <p:txBody>
            <a:bodyPr/>
            <a:lstStyle/>
            <a:p>
              <a:endParaRPr lang="en-GB"/>
            </a:p>
          </p:txBody>
        </p:sp>
        <p:sp>
          <p:nvSpPr>
            <p:cNvPr id="451" name="Freeform 653"/>
            <p:cNvSpPr>
              <a:spLocks/>
            </p:cNvSpPr>
            <p:nvPr/>
          </p:nvSpPr>
          <p:spPr bwMode="auto">
            <a:xfrm>
              <a:off x="4062" y="2258"/>
              <a:ext cx="6" cy="9"/>
            </a:xfrm>
            <a:custGeom>
              <a:avLst/>
              <a:gdLst>
                <a:gd name="T0" fmla="*/ 0 w 13"/>
                <a:gd name="T1" fmla="*/ 4 h 19"/>
                <a:gd name="T2" fmla="*/ 1 w 13"/>
                <a:gd name="T3" fmla="*/ 4 h 19"/>
                <a:gd name="T4" fmla="*/ 3 w 13"/>
                <a:gd name="T5" fmla="*/ 0 h 19"/>
                <a:gd name="T6" fmla="*/ 2 w 13"/>
                <a:gd name="T7" fmla="*/ 0 h 19"/>
                <a:gd name="T8" fmla="*/ 0 w 13"/>
                <a:gd name="T9" fmla="*/ 3 h 19"/>
                <a:gd name="T10" fmla="*/ 1 w 13"/>
                <a:gd name="T11" fmla="*/ 3 h 19"/>
                <a:gd name="T12" fmla="*/ 0 w 13"/>
                <a:gd name="T13" fmla="*/ 3 h 19"/>
                <a:gd name="T14" fmla="*/ 0 w 13"/>
                <a:gd name="T15" fmla="*/ 4 h 19"/>
                <a:gd name="T16" fmla="*/ 0 w 13"/>
                <a:gd name="T17" fmla="*/ 4 h 19"/>
                <a:gd name="T18" fmla="*/ 0 w 13"/>
                <a:gd name="T19" fmla="*/ 4 h 19"/>
                <a:gd name="T20" fmla="*/ 0 w 13"/>
                <a:gd name="T21" fmla="*/ 4 h 19"/>
                <a:gd name="T22" fmla="*/ 0 w 13"/>
                <a:gd name="T23" fmla="*/ 4 h 19"/>
                <a:gd name="T24" fmla="*/ 1 w 13"/>
                <a:gd name="T25" fmla="*/ 4 h 19"/>
                <a:gd name="T26" fmla="*/ 1 w 13"/>
                <a:gd name="T27" fmla="*/ 4 h 19"/>
                <a:gd name="T28" fmla="*/ 1 w 13"/>
                <a:gd name="T29" fmla="*/ 4 h 19"/>
                <a:gd name="T30" fmla="*/ 0 w 13"/>
                <a:gd name="T31" fmla="*/ 4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19"/>
                <a:gd name="T50" fmla="*/ 13 w 13"/>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19">
                  <a:moveTo>
                    <a:pt x="1" y="19"/>
                  </a:moveTo>
                  <a:lnTo>
                    <a:pt x="5" y="18"/>
                  </a:lnTo>
                  <a:lnTo>
                    <a:pt x="13" y="3"/>
                  </a:lnTo>
                  <a:lnTo>
                    <a:pt x="8" y="0"/>
                  </a:lnTo>
                  <a:lnTo>
                    <a:pt x="0" y="15"/>
                  </a:lnTo>
                  <a:lnTo>
                    <a:pt x="4" y="14"/>
                  </a:lnTo>
                  <a:lnTo>
                    <a:pt x="0" y="15"/>
                  </a:lnTo>
                  <a:lnTo>
                    <a:pt x="0" y="17"/>
                  </a:lnTo>
                  <a:lnTo>
                    <a:pt x="0" y="18"/>
                  </a:lnTo>
                  <a:lnTo>
                    <a:pt x="1" y="18"/>
                  </a:lnTo>
                  <a:lnTo>
                    <a:pt x="1" y="19"/>
                  </a:lnTo>
                  <a:lnTo>
                    <a:pt x="2" y="19"/>
                  </a:lnTo>
                  <a:lnTo>
                    <a:pt x="4" y="19"/>
                  </a:lnTo>
                  <a:lnTo>
                    <a:pt x="4" y="18"/>
                  </a:lnTo>
                  <a:lnTo>
                    <a:pt x="5" y="18"/>
                  </a:lnTo>
                  <a:lnTo>
                    <a:pt x="1" y="19"/>
                  </a:lnTo>
                  <a:close/>
                </a:path>
              </a:pathLst>
            </a:custGeom>
            <a:solidFill>
              <a:srgbClr val="000000"/>
            </a:solidFill>
            <a:ln w="9525">
              <a:noFill/>
              <a:round/>
              <a:headEnd/>
              <a:tailEnd/>
            </a:ln>
          </p:spPr>
          <p:txBody>
            <a:bodyPr/>
            <a:lstStyle/>
            <a:p>
              <a:endParaRPr lang="en-GB"/>
            </a:p>
          </p:txBody>
        </p:sp>
        <p:sp>
          <p:nvSpPr>
            <p:cNvPr id="452" name="Freeform 654"/>
            <p:cNvSpPr>
              <a:spLocks/>
            </p:cNvSpPr>
            <p:nvPr/>
          </p:nvSpPr>
          <p:spPr bwMode="auto">
            <a:xfrm>
              <a:off x="4084" y="2274"/>
              <a:ext cx="26" cy="4"/>
            </a:xfrm>
            <a:custGeom>
              <a:avLst/>
              <a:gdLst>
                <a:gd name="T0" fmla="*/ 1 w 52"/>
                <a:gd name="T1" fmla="*/ 1 h 8"/>
                <a:gd name="T2" fmla="*/ 1 w 52"/>
                <a:gd name="T3" fmla="*/ 1 h 8"/>
                <a:gd name="T4" fmla="*/ 2 w 52"/>
                <a:gd name="T5" fmla="*/ 1 h 8"/>
                <a:gd name="T6" fmla="*/ 3 w 52"/>
                <a:gd name="T7" fmla="*/ 1 h 8"/>
                <a:gd name="T8" fmla="*/ 3 w 52"/>
                <a:gd name="T9" fmla="*/ 1 h 8"/>
                <a:gd name="T10" fmla="*/ 5 w 52"/>
                <a:gd name="T11" fmla="*/ 2 h 8"/>
                <a:gd name="T12" fmla="*/ 6 w 52"/>
                <a:gd name="T13" fmla="*/ 2 h 8"/>
                <a:gd name="T14" fmla="*/ 6 w 52"/>
                <a:gd name="T15" fmla="*/ 2 h 8"/>
                <a:gd name="T16" fmla="*/ 7 w 52"/>
                <a:gd name="T17" fmla="*/ 2 h 8"/>
                <a:gd name="T18" fmla="*/ 7 w 52"/>
                <a:gd name="T19" fmla="*/ 2 h 8"/>
                <a:gd name="T20" fmla="*/ 9 w 52"/>
                <a:gd name="T21" fmla="*/ 2 h 8"/>
                <a:gd name="T22" fmla="*/ 10 w 52"/>
                <a:gd name="T23" fmla="*/ 2 h 8"/>
                <a:gd name="T24" fmla="*/ 10 w 52"/>
                <a:gd name="T25" fmla="*/ 2 h 8"/>
                <a:gd name="T26" fmla="*/ 11 w 52"/>
                <a:gd name="T27" fmla="*/ 2 h 8"/>
                <a:gd name="T28" fmla="*/ 12 w 52"/>
                <a:gd name="T29" fmla="*/ 1 h 8"/>
                <a:gd name="T30" fmla="*/ 13 w 52"/>
                <a:gd name="T31" fmla="*/ 1 h 8"/>
                <a:gd name="T32" fmla="*/ 13 w 52"/>
                <a:gd name="T33" fmla="*/ 1 h 8"/>
                <a:gd name="T34" fmla="*/ 13 w 52"/>
                <a:gd name="T35" fmla="*/ 1 h 8"/>
                <a:gd name="T36" fmla="*/ 12 w 52"/>
                <a:gd name="T37" fmla="*/ 1 h 8"/>
                <a:gd name="T38" fmla="*/ 11 w 52"/>
                <a:gd name="T39" fmla="*/ 1 h 8"/>
                <a:gd name="T40" fmla="*/ 10 w 52"/>
                <a:gd name="T41" fmla="*/ 1 h 8"/>
                <a:gd name="T42" fmla="*/ 10 w 52"/>
                <a:gd name="T43" fmla="*/ 1 h 8"/>
                <a:gd name="T44" fmla="*/ 9 w 52"/>
                <a:gd name="T45" fmla="*/ 1 h 8"/>
                <a:gd name="T46" fmla="*/ 8 w 52"/>
                <a:gd name="T47" fmla="*/ 1 h 8"/>
                <a:gd name="T48" fmla="*/ 7 w 52"/>
                <a:gd name="T49" fmla="*/ 1 h 8"/>
                <a:gd name="T50" fmla="*/ 7 w 52"/>
                <a:gd name="T51" fmla="*/ 1 h 8"/>
                <a:gd name="T52" fmla="*/ 6 w 52"/>
                <a:gd name="T53" fmla="*/ 1 h 8"/>
                <a:gd name="T54" fmla="*/ 5 w 52"/>
                <a:gd name="T55" fmla="*/ 1 h 8"/>
                <a:gd name="T56" fmla="*/ 5 w 52"/>
                <a:gd name="T57" fmla="*/ 1 h 8"/>
                <a:gd name="T58" fmla="*/ 3 w 52"/>
                <a:gd name="T59" fmla="*/ 1 h 8"/>
                <a:gd name="T60" fmla="*/ 3 w 52"/>
                <a:gd name="T61" fmla="*/ 1 h 8"/>
                <a:gd name="T62" fmla="*/ 2 w 52"/>
                <a:gd name="T63" fmla="*/ 1 h 8"/>
                <a:gd name="T64" fmla="*/ 1 w 52"/>
                <a:gd name="T65" fmla="*/ 0 h 8"/>
                <a:gd name="T66" fmla="*/ 1 w 52"/>
                <a:gd name="T67" fmla="*/ 1 h 8"/>
                <a:gd name="T68" fmla="*/ 1 w 52"/>
                <a:gd name="T69" fmla="*/ 0 h 8"/>
                <a:gd name="T70" fmla="*/ 0 w 52"/>
                <a:gd name="T71" fmla="*/ 1 h 8"/>
                <a:gd name="T72" fmla="*/ 0 w 52"/>
                <a:gd name="T73" fmla="*/ 1 h 8"/>
                <a:gd name="T74" fmla="*/ 0 w 52"/>
                <a:gd name="T75" fmla="*/ 1 h 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
                <a:gd name="T115" fmla="*/ 0 h 8"/>
                <a:gd name="T116" fmla="*/ 52 w 52"/>
                <a:gd name="T117" fmla="*/ 8 h 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 h="8">
                  <a:moveTo>
                    <a:pt x="0" y="1"/>
                  </a:moveTo>
                  <a:lnTo>
                    <a:pt x="1" y="4"/>
                  </a:lnTo>
                  <a:lnTo>
                    <a:pt x="3" y="4"/>
                  </a:lnTo>
                  <a:lnTo>
                    <a:pt x="4" y="5"/>
                  </a:lnTo>
                  <a:lnTo>
                    <a:pt x="7" y="5"/>
                  </a:lnTo>
                  <a:lnTo>
                    <a:pt x="8" y="5"/>
                  </a:lnTo>
                  <a:lnTo>
                    <a:pt x="9" y="7"/>
                  </a:lnTo>
                  <a:lnTo>
                    <a:pt x="11" y="7"/>
                  </a:lnTo>
                  <a:lnTo>
                    <a:pt x="13" y="7"/>
                  </a:lnTo>
                  <a:lnTo>
                    <a:pt x="15" y="7"/>
                  </a:lnTo>
                  <a:lnTo>
                    <a:pt x="16" y="8"/>
                  </a:lnTo>
                  <a:lnTo>
                    <a:pt x="17" y="8"/>
                  </a:lnTo>
                  <a:lnTo>
                    <a:pt x="19" y="8"/>
                  </a:lnTo>
                  <a:lnTo>
                    <a:pt x="21" y="8"/>
                  </a:lnTo>
                  <a:lnTo>
                    <a:pt x="22" y="8"/>
                  </a:lnTo>
                  <a:lnTo>
                    <a:pt x="24" y="8"/>
                  </a:lnTo>
                  <a:lnTo>
                    <a:pt x="25" y="8"/>
                  </a:lnTo>
                  <a:lnTo>
                    <a:pt x="28" y="8"/>
                  </a:lnTo>
                  <a:lnTo>
                    <a:pt x="29" y="8"/>
                  </a:lnTo>
                  <a:lnTo>
                    <a:pt x="30" y="8"/>
                  </a:lnTo>
                  <a:lnTo>
                    <a:pt x="32" y="8"/>
                  </a:lnTo>
                  <a:lnTo>
                    <a:pt x="33" y="8"/>
                  </a:lnTo>
                  <a:lnTo>
                    <a:pt x="34" y="8"/>
                  </a:lnTo>
                  <a:lnTo>
                    <a:pt x="37" y="8"/>
                  </a:lnTo>
                  <a:lnTo>
                    <a:pt x="38" y="8"/>
                  </a:lnTo>
                  <a:lnTo>
                    <a:pt x="39" y="8"/>
                  </a:lnTo>
                  <a:lnTo>
                    <a:pt x="41" y="8"/>
                  </a:lnTo>
                  <a:lnTo>
                    <a:pt x="42" y="8"/>
                  </a:lnTo>
                  <a:lnTo>
                    <a:pt x="44" y="7"/>
                  </a:lnTo>
                  <a:lnTo>
                    <a:pt x="46" y="7"/>
                  </a:lnTo>
                  <a:lnTo>
                    <a:pt x="47" y="7"/>
                  </a:lnTo>
                  <a:lnTo>
                    <a:pt x="49" y="7"/>
                  </a:lnTo>
                  <a:lnTo>
                    <a:pt x="51" y="5"/>
                  </a:lnTo>
                  <a:lnTo>
                    <a:pt x="52" y="5"/>
                  </a:lnTo>
                  <a:lnTo>
                    <a:pt x="51" y="1"/>
                  </a:lnTo>
                  <a:lnTo>
                    <a:pt x="49" y="1"/>
                  </a:lnTo>
                  <a:lnTo>
                    <a:pt x="48" y="1"/>
                  </a:lnTo>
                  <a:lnTo>
                    <a:pt x="46" y="2"/>
                  </a:lnTo>
                  <a:lnTo>
                    <a:pt x="45" y="2"/>
                  </a:lnTo>
                  <a:lnTo>
                    <a:pt x="44" y="2"/>
                  </a:lnTo>
                  <a:lnTo>
                    <a:pt x="42" y="2"/>
                  </a:lnTo>
                  <a:lnTo>
                    <a:pt x="40" y="3"/>
                  </a:lnTo>
                  <a:lnTo>
                    <a:pt x="39" y="3"/>
                  </a:lnTo>
                  <a:lnTo>
                    <a:pt x="38" y="3"/>
                  </a:lnTo>
                  <a:lnTo>
                    <a:pt x="36" y="3"/>
                  </a:lnTo>
                  <a:lnTo>
                    <a:pt x="34" y="3"/>
                  </a:lnTo>
                  <a:lnTo>
                    <a:pt x="33" y="3"/>
                  </a:lnTo>
                  <a:lnTo>
                    <a:pt x="32" y="3"/>
                  </a:lnTo>
                  <a:lnTo>
                    <a:pt x="30" y="3"/>
                  </a:lnTo>
                  <a:lnTo>
                    <a:pt x="29" y="3"/>
                  </a:lnTo>
                  <a:lnTo>
                    <a:pt x="28" y="3"/>
                  </a:lnTo>
                  <a:lnTo>
                    <a:pt x="25" y="3"/>
                  </a:lnTo>
                  <a:lnTo>
                    <a:pt x="24" y="3"/>
                  </a:lnTo>
                  <a:lnTo>
                    <a:pt x="23" y="3"/>
                  </a:lnTo>
                  <a:lnTo>
                    <a:pt x="21" y="3"/>
                  </a:lnTo>
                  <a:lnTo>
                    <a:pt x="19" y="3"/>
                  </a:lnTo>
                  <a:lnTo>
                    <a:pt x="18" y="3"/>
                  </a:lnTo>
                  <a:lnTo>
                    <a:pt x="17" y="2"/>
                  </a:lnTo>
                  <a:lnTo>
                    <a:pt x="15" y="2"/>
                  </a:lnTo>
                  <a:lnTo>
                    <a:pt x="14" y="2"/>
                  </a:lnTo>
                  <a:lnTo>
                    <a:pt x="13" y="2"/>
                  </a:lnTo>
                  <a:lnTo>
                    <a:pt x="10" y="1"/>
                  </a:lnTo>
                  <a:lnTo>
                    <a:pt x="9" y="1"/>
                  </a:lnTo>
                  <a:lnTo>
                    <a:pt x="8" y="1"/>
                  </a:lnTo>
                  <a:lnTo>
                    <a:pt x="6" y="1"/>
                  </a:lnTo>
                  <a:lnTo>
                    <a:pt x="4" y="0"/>
                  </a:lnTo>
                  <a:lnTo>
                    <a:pt x="2" y="0"/>
                  </a:lnTo>
                  <a:lnTo>
                    <a:pt x="4" y="3"/>
                  </a:lnTo>
                  <a:lnTo>
                    <a:pt x="2" y="0"/>
                  </a:lnTo>
                  <a:lnTo>
                    <a:pt x="1" y="0"/>
                  </a:lnTo>
                  <a:lnTo>
                    <a:pt x="0" y="0"/>
                  </a:lnTo>
                  <a:lnTo>
                    <a:pt x="0" y="1"/>
                  </a:lnTo>
                  <a:lnTo>
                    <a:pt x="0" y="2"/>
                  </a:lnTo>
                  <a:lnTo>
                    <a:pt x="0" y="3"/>
                  </a:lnTo>
                  <a:lnTo>
                    <a:pt x="1" y="4"/>
                  </a:lnTo>
                  <a:lnTo>
                    <a:pt x="0" y="1"/>
                  </a:lnTo>
                  <a:close/>
                </a:path>
              </a:pathLst>
            </a:custGeom>
            <a:solidFill>
              <a:srgbClr val="000000"/>
            </a:solidFill>
            <a:ln w="9525">
              <a:noFill/>
              <a:round/>
              <a:headEnd/>
              <a:tailEnd/>
            </a:ln>
          </p:spPr>
          <p:txBody>
            <a:bodyPr/>
            <a:lstStyle/>
            <a:p>
              <a:endParaRPr lang="en-GB"/>
            </a:p>
          </p:txBody>
        </p:sp>
        <p:sp>
          <p:nvSpPr>
            <p:cNvPr id="453" name="Freeform 655"/>
            <p:cNvSpPr>
              <a:spLocks/>
            </p:cNvSpPr>
            <p:nvPr/>
          </p:nvSpPr>
          <p:spPr bwMode="auto">
            <a:xfrm>
              <a:off x="4084" y="2266"/>
              <a:ext cx="5" cy="10"/>
            </a:xfrm>
            <a:custGeom>
              <a:avLst/>
              <a:gdLst>
                <a:gd name="T0" fmla="*/ 2 w 9"/>
                <a:gd name="T1" fmla="*/ 0 h 19"/>
                <a:gd name="T2" fmla="*/ 1 w 9"/>
                <a:gd name="T3" fmla="*/ 1 h 19"/>
                <a:gd name="T4" fmla="*/ 0 w 9"/>
                <a:gd name="T5" fmla="*/ 5 h 19"/>
                <a:gd name="T6" fmla="*/ 1 w 9"/>
                <a:gd name="T7" fmla="*/ 5 h 19"/>
                <a:gd name="T8" fmla="*/ 3 w 9"/>
                <a:gd name="T9" fmla="*/ 1 h 19"/>
                <a:gd name="T10" fmla="*/ 2 w 9"/>
                <a:gd name="T11" fmla="*/ 1 h 19"/>
                <a:gd name="T12" fmla="*/ 3 w 9"/>
                <a:gd name="T13" fmla="*/ 1 h 19"/>
                <a:gd name="T14" fmla="*/ 3 w 9"/>
                <a:gd name="T15" fmla="*/ 1 h 19"/>
                <a:gd name="T16" fmla="*/ 3 w 9"/>
                <a:gd name="T17" fmla="*/ 1 h 19"/>
                <a:gd name="T18" fmla="*/ 2 w 9"/>
                <a:gd name="T19" fmla="*/ 1 h 19"/>
                <a:gd name="T20" fmla="*/ 2 w 9"/>
                <a:gd name="T21" fmla="*/ 0 h 19"/>
                <a:gd name="T22" fmla="*/ 2 w 9"/>
                <a:gd name="T23" fmla="*/ 0 h 19"/>
                <a:gd name="T24" fmla="*/ 2 w 9"/>
                <a:gd name="T25" fmla="*/ 0 h 19"/>
                <a:gd name="T26" fmla="*/ 2 w 9"/>
                <a:gd name="T27" fmla="*/ 1 h 19"/>
                <a:gd name="T28" fmla="*/ 1 w 9"/>
                <a:gd name="T29" fmla="*/ 1 h 19"/>
                <a:gd name="T30" fmla="*/ 1 w 9"/>
                <a:gd name="T31" fmla="*/ 1 h 19"/>
                <a:gd name="T32" fmla="*/ 2 w 9"/>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9"/>
                <a:gd name="T53" fmla="*/ 9 w 9"/>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9">
                  <a:moveTo>
                    <a:pt x="7" y="0"/>
                  </a:moveTo>
                  <a:lnTo>
                    <a:pt x="4" y="2"/>
                  </a:lnTo>
                  <a:lnTo>
                    <a:pt x="0" y="17"/>
                  </a:lnTo>
                  <a:lnTo>
                    <a:pt x="4" y="19"/>
                  </a:lnTo>
                  <a:lnTo>
                    <a:pt x="9" y="3"/>
                  </a:lnTo>
                  <a:lnTo>
                    <a:pt x="6" y="4"/>
                  </a:lnTo>
                  <a:lnTo>
                    <a:pt x="9" y="3"/>
                  </a:lnTo>
                  <a:lnTo>
                    <a:pt x="9" y="2"/>
                  </a:lnTo>
                  <a:lnTo>
                    <a:pt x="9" y="1"/>
                  </a:lnTo>
                  <a:lnTo>
                    <a:pt x="8" y="1"/>
                  </a:lnTo>
                  <a:lnTo>
                    <a:pt x="8" y="0"/>
                  </a:lnTo>
                  <a:lnTo>
                    <a:pt x="7" y="0"/>
                  </a:lnTo>
                  <a:lnTo>
                    <a:pt x="6" y="0"/>
                  </a:lnTo>
                  <a:lnTo>
                    <a:pt x="6" y="1"/>
                  </a:lnTo>
                  <a:lnTo>
                    <a:pt x="4" y="1"/>
                  </a:lnTo>
                  <a:lnTo>
                    <a:pt x="4" y="2"/>
                  </a:lnTo>
                  <a:lnTo>
                    <a:pt x="7" y="0"/>
                  </a:lnTo>
                  <a:close/>
                </a:path>
              </a:pathLst>
            </a:custGeom>
            <a:solidFill>
              <a:srgbClr val="000000"/>
            </a:solidFill>
            <a:ln w="9525">
              <a:noFill/>
              <a:round/>
              <a:headEnd/>
              <a:tailEnd/>
            </a:ln>
          </p:spPr>
          <p:txBody>
            <a:bodyPr/>
            <a:lstStyle/>
            <a:p>
              <a:endParaRPr lang="en-GB"/>
            </a:p>
          </p:txBody>
        </p:sp>
        <p:sp>
          <p:nvSpPr>
            <p:cNvPr id="454" name="Freeform 656"/>
            <p:cNvSpPr>
              <a:spLocks/>
            </p:cNvSpPr>
            <p:nvPr/>
          </p:nvSpPr>
          <p:spPr bwMode="auto">
            <a:xfrm>
              <a:off x="4087" y="2266"/>
              <a:ext cx="22" cy="4"/>
            </a:xfrm>
            <a:custGeom>
              <a:avLst/>
              <a:gdLst>
                <a:gd name="T0" fmla="*/ 11 w 43"/>
                <a:gd name="T1" fmla="*/ 1 h 8"/>
                <a:gd name="T2" fmla="*/ 10 w 43"/>
                <a:gd name="T3" fmla="*/ 1 h 8"/>
                <a:gd name="T4" fmla="*/ 9 w 43"/>
                <a:gd name="T5" fmla="*/ 1 h 8"/>
                <a:gd name="T6" fmla="*/ 9 w 43"/>
                <a:gd name="T7" fmla="*/ 1 h 8"/>
                <a:gd name="T8" fmla="*/ 8 w 43"/>
                <a:gd name="T9" fmla="*/ 1 h 8"/>
                <a:gd name="T10" fmla="*/ 7 w 43"/>
                <a:gd name="T11" fmla="*/ 1 h 8"/>
                <a:gd name="T12" fmla="*/ 7 w 43"/>
                <a:gd name="T13" fmla="*/ 1 h 8"/>
                <a:gd name="T14" fmla="*/ 6 w 43"/>
                <a:gd name="T15" fmla="*/ 1 h 8"/>
                <a:gd name="T16" fmla="*/ 6 w 43"/>
                <a:gd name="T17" fmla="*/ 1 h 8"/>
                <a:gd name="T18" fmla="*/ 5 w 43"/>
                <a:gd name="T19" fmla="*/ 1 h 8"/>
                <a:gd name="T20" fmla="*/ 5 w 43"/>
                <a:gd name="T21" fmla="*/ 1 h 8"/>
                <a:gd name="T22" fmla="*/ 4 w 43"/>
                <a:gd name="T23" fmla="*/ 1 h 8"/>
                <a:gd name="T24" fmla="*/ 3 w 43"/>
                <a:gd name="T25" fmla="*/ 1 h 8"/>
                <a:gd name="T26" fmla="*/ 3 w 43"/>
                <a:gd name="T27" fmla="*/ 1 h 8"/>
                <a:gd name="T28" fmla="*/ 2 w 43"/>
                <a:gd name="T29" fmla="*/ 1 h 8"/>
                <a:gd name="T30" fmla="*/ 1 w 43"/>
                <a:gd name="T31" fmla="*/ 1 h 8"/>
                <a:gd name="T32" fmla="*/ 1 w 43"/>
                <a:gd name="T33" fmla="*/ 0 h 8"/>
                <a:gd name="T34" fmla="*/ 1 w 43"/>
                <a:gd name="T35" fmla="*/ 1 h 8"/>
                <a:gd name="T36" fmla="*/ 1 w 43"/>
                <a:gd name="T37" fmla="*/ 1 h 8"/>
                <a:gd name="T38" fmla="*/ 2 w 43"/>
                <a:gd name="T39" fmla="*/ 1 h 8"/>
                <a:gd name="T40" fmla="*/ 3 w 43"/>
                <a:gd name="T41" fmla="*/ 1 h 8"/>
                <a:gd name="T42" fmla="*/ 3 w 43"/>
                <a:gd name="T43" fmla="*/ 2 h 8"/>
                <a:gd name="T44" fmla="*/ 4 w 43"/>
                <a:gd name="T45" fmla="*/ 2 h 8"/>
                <a:gd name="T46" fmla="*/ 5 w 43"/>
                <a:gd name="T47" fmla="*/ 2 h 8"/>
                <a:gd name="T48" fmla="*/ 5 w 43"/>
                <a:gd name="T49" fmla="*/ 2 h 8"/>
                <a:gd name="T50" fmla="*/ 6 w 43"/>
                <a:gd name="T51" fmla="*/ 2 h 8"/>
                <a:gd name="T52" fmla="*/ 7 w 43"/>
                <a:gd name="T53" fmla="*/ 2 h 8"/>
                <a:gd name="T54" fmla="*/ 7 w 43"/>
                <a:gd name="T55" fmla="*/ 2 h 8"/>
                <a:gd name="T56" fmla="*/ 8 w 43"/>
                <a:gd name="T57" fmla="*/ 2 h 8"/>
                <a:gd name="T58" fmla="*/ 9 w 43"/>
                <a:gd name="T59" fmla="*/ 2 h 8"/>
                <a:gd name="T60" fmla="*/ 9 w 43"/>
                <a:gd name="T61" fmla="*/ 1 h 8"/>
                <a:gd name="T62" fmla="*/ 10 w 43"/>
                <a:gd name="T63" fmla="*/ 1 h 8"/>
                <a:gd name="T64" fmla="*/ 11 w 43"/>
                <a:gd name="T65" fmla="*/ 1 h 8"/>
                <a:gd name="T66" fmla="*/ 10 w 43"/>
                <a:gd name="T67" fmla="*/ 1 h 8"/>
                <a:gd name="T68" fmla="*/ 11 w 43"/>
                <a:gd name="T69" fmla="*/ 1 h 8"/>
                <a:gd name="T70" fmla="*/ 11 w 43"/>
                <a:gd name="T71" fmla="*/ 1 h 8"/>
                <a:gd name="T72" fmla="*/ 11 w 43"/>
                <a:gd name="T73" fmla="*/ 1 h 8"/>
                <a:gd name="T74" fmla="*/ 11 w 43"/>
                <a:gd name="T75" fmla="*/ 1 h 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3"/>
                <a:gd name="T115" fmla="*/ 0 h 8"/>
                <a:gd name="T116" fmla="*/ 43 w 43"/>
                <a:gd name="T117" fmla="*/ 8 h 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3" h="8">
                  <a:moveTo>
                    <a:pt x="43" y="3"/>
                  </a:moveTo>
                  <a:lnTo>
                    <a:pt x="41" y="1"/>
                  </a:lnTo>
                  <a:lnTo>
                    <a:pt x="40" y="1"/>
                  </a:lnTo>
                  <a:lnTo>
                    <a:pt x="39" y="2"/>
                  </a:lnTo>
                  <a:lnTo>
                    <a:pt x="38" y="2"/>
                  </a:lnTo>
                  <a:lnTo>
                    <a:pt x="36" y="2"/>
                  </a:lnTo>
                  <a:lnTo>
                    <a:pt x="35" y="2"/>
                  </a:lnTo>
                  <a:lnTo>
                    <a:pt x="34" y="2"/>
                  </a:lnTo>
                  <a:lnTo>
                    <a:pt x="33" y="2"/>
                  </a:lnTo>
                  <a:lnTo>
                    <a:pt x="32" y="3"/>
                  </a:lnTo>
                  <a:lnTo>
                    <a:pt x="30" y="3"/>
                  </a:lnTo>
                  <a:lnTo>
                    <a:pt x="28" y="3"/>
                  </a:lnTo>
                  <a:lnTo>
                    <a:pt x="27" y="3"/>
                  </a:lnTo>
                  <a:lnTo>
                    <a:pt x="26" y="3"/>
                  </a:lnTo>
                  <a:lnTo>
                    <a:pt x="25" y="3"/>
                  </a:lnTo>
                  <a:lnTo>
                    <a:pt x="24" y="3"/>
                  </a:lnTo>
                  <a:lnTo>
                    <a:pt x="23" y="3"/>
                  </a:lnTo>
                  <a:lnTo>
                    <a:pt x="22" y="3"/>
                  </a:lnTo>
                  <a:lnTo>
                    <a:pt x="20" y="3"/>
                  </a:lnTo>
                  <a:lnTo>
                    <a:pt x="19" y="3"/>
                  </a:lnTo>
                  <a:lnTo>
                    <a:pt x="18" y="3"/>
                  </a:lnTo>
                  <a:lnTo>
                    <a:pt x="17" y="3"/>
                  </a:lnTo>
                  <a:lnTo>
                    <a:pt x="16" y="3"/>
                  </a:lnTo>
                  <a:lnTo>
                    <a:pt x="13" y="3"/>
                  </a:lnTo>
                  <a:lnTo>
                    <a:pt x="12" y="2"/>
                  </a:lnTo>
                  <a:lnTo>
                    <a:pt x="11" y="2"/>
                  </a:lnTo>
                  <a:lnTo>
                    <a:pt x="10" y="2"/>
                  </a:lnTo>
                  <a:lnTo>
                    <a:pt x="9" y="2"/>
                  </a:lnTo>
                  <a:lnTo>
                    <a:pt x="8" y="2"/>
                  </a:lnTo>
                  <a:lnTo>
                    <a:pt x="7" y="1"/>
                  </a:lnTo>
                  <a:lnTo>
                    <a:pt x="5" y="1"/>
                  </a:lnTo>
                  <a:lnTo>
                    <a:pt x="4" y="1"/>
                  </a:lnTo>
                  <a:lnTo>
                    <a:pt x="2" y="1"/>
                  </a:lnTo>
                  <a:lnTo>
                    <a:pt x="1" y="0"/>
                  </a:lnTo>
                  <a:lnTo>
                    <a:pt x="0" y="4"/>
                  </a:lnTo>
                  <a:lnTo>
                    <a:pt x="1" y="5"/>
                  </a:lnTo>
                  <a:lnTo>
                    <a:pt x="3" y="5"/>
                  </a:lnTo>
                  <a:lnTo>
                    <a:pt x="4" y="5"/>
                  </a:lnTo>
                  <a:lnTo>
                    <a:pt x="5" y="6"/>
                  </a:lnTo>
                  <a:lnTo>
                    <a:pt x="7" y="6"/>
                  </a:lnTo>
                  <a:lnTo>
                    <a:pt x="8" y="6"/>
                  </a:lnTo>
                  <a:lnTo>
                    <a:pt x="10" y="6"/>
                  </a:lnTo>
                  <a:lnTo>
                    <a:pt x="11" y="6"/>
                  </a:lnTo>
                  <a:lnTo>
                    <a:pt x="12" y="8"/>
                  </a:lnTo>
                  <a:lnTo>
                    <a:pt x="13" y="8"/>
                  </a:lnTo>
                  <a:lnTo>
                    <a:pt x="15" y="8"/>
                  </a:lnTo>
                  <a:lnTo>
                    <a:pt x="16" y="8"/>
                  </a:lnTo>
                  <a:lnTo>
                    <a:pt x="18" y="8"/>
                  </a:lnTo>
                  <a:lnTo>
                    <a:pt x="19" y="8"/>
                  </a:lnTo>
                  <a:lnTo>
                    <a:pt x="20" y="8"/>
                  </a:lnTo>
                  <a:lnTo>
                    <a:pt x="22" y="8"/>
                  </a:lnTo>
                  <a:lnTo>
                    <a:pt x="23" y="8"/>
                  </a:lnTo>
                  <a:lnTo>
                    <a:pt x="24" y="8"/>
                  </a:lnTo>
                  <a:lnTo>
                    <a:pt x="25" y="8"/>
                  </a:lnTo>
                  <a:lnTo>
                    <a:pt x="27" y="8"/>
                  </a:lnTo>
                  <a:lnTo>
                    <a:pt x="28" y="8"/>
                  </a:lnTo>
                  <a:lnTo>
                    <a:pt x="30" y="8"/>
                  </a:lnTo>
                  <a:lnTo>
                    <a:pt x="31" y="8"/>
                  </a:lnTo>
                  <a:lnTo>
                    <a:pt x="32" y="8"/>
                  </a:lnTo>
                  <a:lnTo>
                    <a:pt x="33" y="8"/>
                  </a:lnTo>
                  <a:lnTo>
                    <a:pt x="34" y="6"/>
                  </a:lnTo>
                  <a:lnTo>
                    <a:pt x="35" y="6"/>
                  </a:lnTo>
                  <a:lnTo>
                    <a:pt x="36" y="6"/>
                  </a:lnTo>
                  <a:lnTo>
                    <a:pt x="39" y="6"/>
                  </a:lnTo>
                  <a:lnTo>
                    <a:pt x="40" y="6"/>
                  </a:lnTo>
                  <a:lnTo>
                    <a:pt x="41" y="5"/>
                  </a:lnTo>
                  <a:lnTo>
                    <a:pt x="42" y="5"/>
                  </a:lnTo>
                  <a:lnTo>
                    <a:pt x="39" y="4"/>
                  </a:lnTo>
                  <a:lnTo>
                    <a:pt x="42" y="5"/>
                  </a:lnTo>
                  <a:lnTo>
                    <a:pt x="43" y="5"/>
                  </a:lnTo>
                  <a:lnTo>
                    <a:pt x="43" y="4"/>
                  </a:lnTo>
                  <a:lnTo>
                    <a:pt x="43" y="3"/>
                  </a:lnTo>
                  <a:lnTo>
                    <a:pt x="43" y="2"/>
                  </a:lnTo>
                  <a:lnTo>
                    <a:pt x="43" y="1"/>
                  </a:lnTo>
                  <a:lnTo>
                    <a:pt x="42" y="1"/>
                  </a:lnTo>
                  <a:lnTo>
                    <a:pt x="41" y="1"/>
                  </a:lnTo>
                  <a:lnTo>
                    <a:pt x="43" y="3"/>
                  </a:lnTo>
                  <a:close/>
                </a:path>
              </a:pathLst>
            </a:custGeom>
            <a:solidFill>
              <a:srgbClr val="000000"/>
            </a:solidFill>
            <a:ln w="9525">
              <a:noFill/>
              <a:round/>
              <a:headEnd/>
              <a:tailEnd/>
            </a:ln>
          </p:spPr>
          <p:txBody>
            <a:bodyPr/>
            <a:lstStyle/>
            <a:p>
              <a:endParaRPr lang="en-GB"/>
            </a:p>
          </p:txBody>
        </p:sp>
        <p:sp>
          <p:nvSpPr>
            <p:cNvPr id="455" name="Freeform 657"/>
            <p:cNvSpPr>
              <a:spLocks/>
            </p:cNvSpPr>
            <p:nvPr/>
          </p:nvSpPr>
          <p:spPr bwMode="auto">
            <a:xfrm>
              <a:off x="4106" y="2268"/>
              <a:ext cx="5" cy="9"/>
            </a:xfrm>
            <a:custGeom>
              <a:avLst/>
              <a:gdLst>
                <a:gd name="T0" fmla="*/ 2 w 9"/>
                <a:gd name="T1" fmla="*/ 5 h 18"/>
                <a:gd name="T2" fmla="*/ 3 w 9"/>
                <a:gd name="T3" fmla="*/ 3 h 18"/>
                <a:gd name="T4" fmla="*/ 1 w 9"/>
                <a:gd name="T5" fmla="*/ 0 h 18"/>
                <a:gd name="T6" fmla="*/ 0 w 9"/>
                <a:gd name="T7" fmla="*/ 1 h 18"/>
                <a:gd name="T8" fmla="*/ 1 w 9"/>
                <a:gd name="T9" fmla="*/ 4 h 18"/>
                <a:gd name="T10" fmla="*/ 2 w 9"/>
                <a:gd name="T11" fmla="*/ 3 h 18"/>
                <a:gd name="T12" fmla="*/ 1 w 9"/>
                <a:gd name="T13" fmla="*/ 4 h 18"/>
                <a:gd name="T14" fmla="*/ 1 w 9"/>
                <a:gd name="T15" fmla="*/ 5 h 18"/>
                <a:gd name="T16" fmla="*/ 2 w 9"/>
                <a:gd name="T17" fmla="*/ 5 h 18"/>
                <a:gd name="T18" fmla="*/ 2 w 9"/>
                <a:gd name="T19" fmla="*/ 5 h 18"/>
                <a:gd name="T20" fmla="*/ 2 w 9"/>
                <a:gd name="T21" fmla="*/ 5 h 18"/>
                <a:gd name="T22" fmla="*/ 2 w 9"/>
                <a:gd name="T23" fmla="*/ 5 h 18"/>
                <a:gd name="T24" fmla="*/ 3 w 9"/>
                <a:gd name="T25" fmla="*/ 5 h 18"/>
                <a:gd name="T26" fmla="*/ 3 w 9"/>
                <a:gd name="T27" fmla="*/ 4 h 18"/>
                <a:gd name="T28" fmla="*/ 3 w 9"/>
                <a:gd name="T29" fmla="*/ 3 h 18"/>
                <a:gd name="T30" fmla="*/ 2 w 9"/>
                <a:gd name="T31" fmla="*/ 5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18"/>
                <a:gd name="T50" fmla="*/ 9 w 9"/>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18">
                  <a:moveTo>
                    <a:pt x="7" y="18"/>
                  </a:moveTo>
                  <a:lnTo>
                    <a:pt x="9" y="15"/>
                  </a:lnTo>
                  <a:lnTo>
                    <a:pt x="4" y="0"/>
                  </a:lnTo>
                  <a:lnTo>
                    <a:pt x="0" y="1"/>
                  </a:lnTo>
                  <a:lnTo>
                    <a:pt x="4" y="16"/>
                  </a:lnTo>
                  <a:lnTo>
                    <a:pt x="6" y="14"/>
                  </a:lnTo>
                  <a:lnTo>
                    <a:pt x="4" y="16"/>
                  </a:lnTo>
                  <a:lnTo>
                    <a:pt x="4" y="17"/>
                  </a:lnTo>
                  <a:lnTo>
                    <a:pt x="6" y="18"/>
                  </a:lnTo>
                  <a:lnTo>
                    <a:pt x="7" y="18"/>
                  </a:lnTo>
                  <a:lnTo>
                    <a:pt x="8" y="18"/>
                  </a:lnTo>
                  <a:lnTo>
                    <a:pt x="8" y="17"/>
                  </a:lnTo>
                  <a:lnTo>
                    <a:pt x="9" y="17"/>
                  </a:lnTo>
                  <a:lnTo>
                    <a:pt x="9" y="16"/>
                  </a:lnTo>
                  <a:lnTo>
                    <a:pt x="9" y="15"/>
                  </a:lnTo>
                  <a:lnTo>
                    <a:pt x="7" y="18"/>
                  </a:lnTo>
                  <a:close/>
                </a:path>
              </a:pathLst>
            </a:custGeom>
            <a:solidFill>
              <a:srgbClr val="000000"/>
            </a:solidFill>
            <a:ln w="9525">
              <a:noFill/>
              <a:round/>
              <a:headEnd/>
              <a:tailEnd/>
            </a:ln>
          </p:spPr>
          <p:txBody>
            <a:bodyPr/>
            <a:lstStyle/>
            <a:p>
              <a:endParaRPr lang="en-GB"/>
            </a:p>
          </p:txBody>
        </p:sp>
        <p:sp>
          <p:nvSpPr>
            <p:cNvPr id="456" name="Freeform 658"/>
            <p:cNvSpPr>
              <a:spLocks/>
            </p:cNvSpPr>
            <p:nvPr/>
          </p:nvSpPr>
          <p:spPr bwMode="auto">
            <a:xfrm>
              <a:off x="4131" y="2249"/>
              <a:ext cx="20" cy="19"/>
            </a:xfrm>
            <a:custGeom>
              <a:avLst/>
              <a:gdLst>
                <a:gd name="T0" fmla="*/ 1 w 41"/>
                <a:gd name="T1" fmla="*/ 10 h 38"/>
                <a:gd name="T2" fmla="*/ 1 w 41"/>
                <a:gd name="T3" fmla="*/ 9 h 38"/>
                <a:gd name="T4" fmla="*/ 2 w 41"/>
                <a:gd name="T5" fmla="*/ 9 h 38"/>
                <a:gd name="T6" fmla="*/ 3 w 41"/>
                <a:gd name="T7" fmla="*/ 8 h 38"/>
                <a:gd name="T8" fmla="*/ 3 w 41"/>
                <a:gd name="T9" fmla="*/ 7 h 38"/>
                <a:gd name="T10" fmla="*/ 4 w 41"/>
                <a:gd name="T11" fmla="*/ 7 h 38"/>
                <a:gd name="T12" fmla="*/ 5 w 41"/>
                <a:gd name="T13" fmla="*/ 6 h 38"/>
                <a:gd name="T14" fmla="*/ 5 w 41"/>
                <a:gd name="T15" fmla="*/ 6 h 38"/>
                <a:gd name="T16" fmla="*/ 6 w 41"/>
                <a:gd name="T17" fmla="*/ 5 h 38"/>
                <a:gd name="T18" fmla="*/ 6 w 41"/>
                <a:gd name="T19" fmla="*/ 5 h 38"/>
                <a:gd name="T20" fmla="*/ 7 w 41"/>
                <a:gd name="T21" fmla="*/ 5 h 38"/>
                <a:gd name="T22" fmla="*/ 7 w 41"/>
                <a:gd name="T23" fmla="*/ 3 h 38"/>
                <a:gd name="T24" fmla="*/ 8 w 41"/>
                <a:gd name="T25" fmla="*/ 3 h 38"/>
                <a:gd name="T26" fmla="*/ 8 w 41"/>
                <a:gd name="T27" fmla="*/ 2 h 38"/>
                <a:gd name="T28" fmla="*/ 9 w 41"/>
                <a:gd name="T29" fmla="*/ 2 h 38"/>
                <a:gd name="T30" fmla="*/ 9 w 41"/>
                <a:gd name="T31" fmla="*/ 1 h 38"/>
                <a:gd name="T32" fmla="*/ 10 w 41"/>
                <a:gd name="T33" fmla="*/ 1 h 38"/>
                <a:gd name="T34" fmla="*/ 9 w 41"/>
                <a:gd name="T35" fmla="*/ 1 h 38"/>
                <a:gd name="T36" fmla="*/ 8 w 41"/>
                <a:gd name="T37" fmla="*/ 1 h 38"/>
                <a:gd name="T38" fmla="*/ 8 w 41"/>
                <a:gd name="T39" fmla="*/ 1 h 38"/>
                <a:gd name="T40" fmla="*/ 7 w 41"/>
                <a:gd name="T41" fmla="*/ 2 h 38"/>
                <a:gd name="T42" fmla="*/ 7 w 41"/>
                <a:gd name="T43" fmla="*/ 2 h 38"/>
                <a:gd name="T44" fmla="*/ 6 w 41"/>
                <a:gd name="T45" fmla="*/ 3 h 38"/>
                <a:gd name="T46" fmla="*/ 6 w 41"/>
                <a:gd name="T47" fmla="*/ 3 h 38"/>
                <a:gd name="T48" fmla="*/ 5 w 41"/>
                <a:gd name="T49" fmla="*/ 5 h 38"/>
                <a:gd name="T50" fmla="*/ 5 w 41"/>
                <a:gd name="T51" fmla="*/ 5 h 38"/>
                <a:gd name="T52" fmla="*/ 4 w 41"/>
                <a:gd name="T53" fmla="*/ 5 h 38"/>
                <a:gd name="T54" fmla="*/ 4 w 41"/>
                <a:gd name="T55" fmla="*/ 5 h 38"/>
                <a:gd name="T56" fmla="*/ 3 w 41"/>
                <a:gd name="T57" fmla="*/ 6 h 38"/>
                <a:gd name="T58" fmla="*/ 2 w 41"/>
                <a:gd name="T59" fmla="*/ 6 h 38"/>
                <a:gd name="T60" fmla="*/ 2 w 41"/>
                <a:gd name="T61" fmla="*/ 7 h 38"/>
                <a:gd name="T62" fmla="*/ 1 w 41"/>
                <a:gd name="T63" fmla="*/ 7 h 38"/>
                <a:gd name="T64" fmla="*/ 0 w 41"/>
                <a:gd name="T65" fmla="*/ 8 h 38"/>
                <a:gd name="T66" fmla="*/ 1 w 41"/>
                <a:gd name="T67" fmla="*/ 9 h 38"/>
                <a:gd name="T68" fmla="*/ 0 w 41"/>
                <a:gd name="T69" fmla="*/ 9 h 38"/>
                <a:gd name="T70" fmla="*/ 0 w 41"/>
                <a:gd name="T71" fmla="*/ 10 h 38"/>
                <a:gd name="T72" fmla="*/ 0 w 41"/>
                <a:gd name="T73" fmla="*/ 10 h 38"/>
                <a:gd name="T74" fmla="*/ 1 w 41"/>
                <a:gd name="T75" fmla="*/ 10 h 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1"/>
                <a:gd name="T115" fmla="*/ 0 h 38"/>
                <a:gd name="T116" fmla="*/ 41 w 41"/>
                <a:gd name="T117" fmla="*/ 38 h 3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1" h="38">
                  <a:moveTo>
                    <a:pt x="0" y="36"/>
                  </a:moveTo>
                  <a:lnTo>
                    <a:pt x="4" y="37"/>
                  </a:lnTo>
                  <a:lnTo>
                    <a:pt x="6" y="37"/>
                  </a:lnTo>
                  <a:lnTo>
                    <a:pt x="7" y="36"/>
                  </a:lnTo>
                  <a:lnTo>
                    <a:pt x="8" y="35"/>
                  </a:lnTo>
                  <a:lnTo>
                    <a:pt x="9" y="34"/>
                  </a:lnTo>
                  <a:lnTo>
                    <a:pt x="12" y="32"/>
                  </a:lnTo>
                  <a:lnTo>
                    <a:pt x="13" y="32"/>
                  </a:lnTo>
                  <a:lnTo>
                    <a:pt x="14" y="31"/>
                  </a:lnTo>
                  <a:lnTo>
                    <a:pt x="15" y="30"/>
                  </a:lnTo>
                  <a:lnTo>
                    <a:pt x="16" y="29"/>
                  </a:lnTo>
                  <a:lnTo>
                    <a:pt x="17" y="28"/>
                  </a:lnTo>
                  <a:lnTo>
                    <a:pt x="19" y="27"/>
                  </a:lnTo>
                  <a:lnTo>
                    <a:pt x="20" y="27"/>
                  </a:lnTo>
                  <a:lnTo>
                    <a:pt x="21" y="26"/>
                  </a:lnTo>
                  <a:lnTo>
                    <a:pt x="22" y="24"/>
                  </a:lnTo>
                  <a:lnTo>
                    <a:pt x="23" y="23"/>
                  </a:lnTo>
                  <a:lnTo>
                    <a:pt x="24" y="22"/>
                  </a:lnTo>
                  <a:lnTo>
                    <a:pt x="26" y="21"/>
                  </a:lnTo>
                  <a:lnTo>
                    <a:pt x="27" y="20"/>
                  </a:lnTo>
                  <a:lnTo>
                    <a:pt x="28" y="19"/>
                  </a:lnTo>
                  <a:lnTo>
                    <a:pt x="29" y="17"/>
                  </a:lnTo>
                  <a:lnTo>
                    <a:pt x="30" y="16"/>
                  </a:lnTo>
                  <a:lnTo>
                    <a:pt x="31" y="15"/>
                  </a:lnTo>
                  <a:lnTo>
                    <a:pt x="32" y="14"/>
                  </a:lnTo>
                  <a:lnTo>
                    <a:pt x="34" y="13"/>
                  </a:lnTo>
                  <a:lnTo>
                    <a:pt x="35" y="12"/>
                  </a:lnTo>
                  <a:lnTo>
                    <a:pt x="35" y="11"/>
                  </a:lnTo>
                  <a:lnTo>
                    <a:pt x="36" y="9"/>
                  </a:lnTo>
                  <a:lnTo>
                    <a:pt x="37" y="8"/>
                  </a:lnTo>
                  <a:lnTo>
                    <a:pt x="38" y="6"/>
                  </a:lnTo>
                  <a:lnTo>
                    <a:pt x="39" y="5"/>
                  </a:lnTo>
                  <a:lnTo>
                    <a:pt x="39" y="4"/>
                  </a:lnTo>
                  <a:lnTo>
                    <a:pt x="41" y="2"/>
                  </a:lnTo>
                  <a:lnTo>
                    <a:pt x="36" y="0"/>
                  </a:lnTo>
                  <a:lnTo>
                    <a:pt x="36" y="1"/>
                  </a:lnTo>
                  <a:lnTo>
                    <a:pt x="35" y="2"/>
                  </a:lnTo>
                  <a:lnTo>
                    <a:pt x="34" y="4"/>
                  </a:lnTo>
                  <a:lnTo>
                    <a:pt x="34" y="5"/>
                  </a:lnTo>
                  <a:lnTo>
                    <a:pt x="32" y="6"/>
                  </a:lnTo>
                  <a:lnTo>
                    <a:pt x="31" y="7"/>
                  </a:lnTo>
                  <a:lnTo>
                    <a:pt x="30" y="8"/>
                  </a:lnTo>
                  <a:lnTo>
                    <a:pt x="29" y="9"/>
                  </a:lnTo>
                  <a:lnTo>
                    <a:pt x="29" y="11"/>
                  </a:lnTo>
                  <a:lnTo>
                    <a:pt x="28" y="12"/>
                  </a:lnTo>
                  <a:lnTo>
                    <a:pt x="27" y="13"/>
                  </a:lnTo>
                  <a:lnTo>
                    <a:pt x="26" y="14"/>
                  </a:lnTo>
                  <a:lnTo>
                    <a:pt x="24" y="15"/>
                  </a:lnTo>
                  <a:lnTo>
                    <a:pt x="23" y="16"/>
                  </a:lnTo>
                  <a:lnTo>
                    <a:pt x="22" y="17"/>
                  </a:lnTo>
                  <a:lnTo>
                    <a:pt x="22" y="19"/>
                  </a:lnTo>
                  <a:lnTo>
                    <a:pt x="21" y="20"/>
                  </a:lnTo>
                  <a:lnTo>
                    <a:pt x="20" y="21"/>
                  </a:lnTo>
                  <a:lnTo>
                    <a:pt x="19" y="22"/>
                  </a:lnTo>
                  <a:lnTo>
                    <a:pt x="17" y="22"/>
                  </a:lnTo>
                  <a:lnTo>
                    <a:pt x="16" y="23"/>
                  </a:lnTo>
                  <a:lnTo>
                    <a:pt x="15" y="24"/>
                  </a:lnTo>
                  <a:lnTo>
                    <a:pt x="14" y="26"/>
                  </a:lnTo>
                  <a:lnTo>
                    <a:pt x="13" y="27"/>
                  </a:lnTo>
                  <a:lnTo>
                    <a:pt x="11" y="27"/>
                  </a:lnTo>
                  <a:lnTo>
                    <a:pt x="9" y="28"/>
                  </a:lnTo>
                  <a:lnTo>
                    <a:pt x="8" y="29"/>
                  </a:lnTo>
                  <a:lnTo>
                    <a:pt x="7" y="30"/>
                  </a:lnTo>
                  <a:lnTo>
                    <a:pt x="6" y="31"/>
                  </a:lnTo>
                  <a:lnTo>
                    <a:pt x="5" y="31"/>
                  </a:lnTo>
                  <a:lnTo>
                    <a:pt x="2" y="32"/>
                  </a:lnTo>
                  <a:lnTo>
                    <a:pt x="1" y="34"/>
                  </a:lnTo>
                  <a:lnTo>
                    <a:pt x="5" y="35"/>
                  </a:lnTo>
                  <a:lnTo>
                    <a:pt x="1" y="34"/>
                  </a:lnTo>
                  <a:lnTo>
                    <a:pt x="0" y="35"/>
                  </a:lnTo>
                  <a:lnTo>
                    <a:pt x="0" y="36"/>
                  </a:lnTo>
                  <a:lnTo>
                    <a:pt x="0" y="37"/>
                  </a:lnTo>
                  <a:lnTo>
                    <a:pt x="1" y="37"/>
                  </a:lnTo>
                  <a:lnTo>
                    <a:pt x="2" y="38"/>
                  </a:lnTo>
                  <a:lnTo>
                    <a:pt x="4" y="38"/>
                  </a:lnTo>
                  <a:lnTo>
                    <a:pt x="4" y="37"/>
                  </a:lnTo>
                  <a:lnTo>
                    <a:pt x="0" y="36"/>
                  </a:lnTo>
                  <a:close/>
                </a:path>
              </a:pathLst>
            </a:custGeom>
            <a:solidFill>
              <a:srgbClr val="000000"/>
            </a:solidFill>
            <a:ln w="9525">
              <a:noFill/>
              <a:round/>
              <a:headEnd/>
              <a:tailEnd/>
            </a:ln>
          </p:spPr>
          <p:txBody>
            <a:bodyPr/>
            <a:lstStyle/>
            <a:p>
              <a:endParaRPr lang="en-GB"/>
            </a:p>
          </p:txBody>
        </p:sp>
        <p:sp>
          <p:nvSpPr>
            <p:cNvPr id="457" name="Freeform 659"/>
            <p:cNvSpPr>
              <a:spLocks/>
            </p:cNvSpPr>
            <p:nvPr/>
          </p:nvSpPr>
          <p:spPr bwMode="auto">
            <a:xfrm>
              <a:off x="4127" y="2258"/>
              <a:ext cx="6" cy="9"/>
            </a:xfrm>
            <a:custGeom>
              <a:avLst/>
              <a:gdLst>
                <a:gd name="T0" fmla="*/ 1 w 12"/>
                <a:gd name="T1" fmla="*/ 0 h 17"/>
                <a:gd name="T2" fmla="*/ 0 w 12"/>
                <a:gd name="T3" fmla="*/ 1 h 17"/>
                <a:gd name="T4" fmla="*/ 2 w 12"/>
                <a:gd name="T5" fmla="*/ 5 h 17"/>
                <a:gd name="T6" fmla="*/ 3 w 12"/>
                <a:gd name="T7" fmla="*/ 4 h 17"/>
                <a:gd name="T8" fmla="*/ 2 w 12"/>
                <a:gd name="T9" fmla="*/ 1 h 17"/>
                <a:gd name="T10" fmla="*/ 1 w 12"/>
                <a:gd name="T11" fmla="*/ 1 h 17"/>
                <a:gd name="T12" fmla="*/ 2 w 12"/>
                <a:gd name="T13" fmla="*/ 1 h 17"/>
                <a:gd name="T14" fmla="*/ 1 w 12"/>
                <a:gd name="T15" fmla="*/ 1 h 17"/>
                <a:gd name="T16" fmla="*/ 1 w 12"/>
                <a:gd name="T17" fmla="*/ 0 h 17"/>
                <a:gd name="T18" fmla="*/ 1 w 12"/>
                <a:gd name="T19" fmla="*/ 0 h 17"/>
                <a:gd name="T20" fmla="*/ 1 w 12"/>
                <a:gd name="T21" fmla="*/ 0 h 17"/>
                <a:gd name="T22" fmla="*/ 0 w 12"/>
                <a:gd name="T23" fmla="*/ 0 h 17"/>
                <a:gd name="T24" fmla="*/ 0 w 12"/>
                <a:gd name="T25" fmla="*/ 1 h 17"/>
                <a:gd name="T26" fmla="*/ 0 w 12"/>
                <a:gd name="T27" fmla="*/ 1 h 17"/>
                <a:gd name="T28" fmla="*/ 0 w 12"/>
                <a:gd name="T29" fmla="*/ 1 h 17"/>
                <a:gd name="T30" fmla="*/ 1 w 12"/>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7"/>
                <a:gd name="T50" fmla="*/ 12 w 12"/>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7">
                  <a:moveTo>
                    <a:pt x="1" y="0"/>
                  </a:moveTo>
                  <a:lnTo>
                    <a:pt x="0" y="3"/>
                  </a:lnTo>
                  <a:lnTo>
                    <a:pt x="7" y="17"/>
                  </a:lnTo>
                  <a:lnTo>
                    <a:pt x="12" y="16"/>
                  </a:lnTo>
                  <a:lnTo>
                    <a:pt x="5" y="1"/>
                  </a:lnTo>
                  <a:lnTo>
                    <a:pt x="4" y="4"/>
                  </a:lnTo>
                  <a:lnTo>
                    <a:pt x="5" y="1"/>
                  </a:lnTo>
                  <a:lnTo>
                    <a:pt x="4" y="1"/>
                  </a:lnTo>
                  <a:lnTo>
                    <a:pt x="4" y="0"/>
                  </a:lnTo>
                  <a:lnTo>
                    <a:pt x="3"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458" name="Freeform 660"/>
            <p:cNvSpPr>
              <a:spLocks/>
            </p:cNvSpPr>
            <p:nvPr/>
          </p:nvSpPr>
          <p:spPr bwMode="auto">
            <a:xfrm>
              <a:off x="4128" y="2244"/>
              <a:ext cx="16" cy="17"/>
            </a:xfrm>
            <a:custGeom>
              <a:avLst/>
              <a:gdLst>
                <a:gd name="T0" fmla="*/ 7 w 33"/>
                <a:gd name="T1" fmla="*/ 1 h 33"/>
                <a:gd name="T2" fmla="*/ 6 w 33"/>
                <a:gd name="T3" fmla="*/ 1 h 33"/>
                <a:gd name="T4" fmla="*/ 6 w 33"/>
                <a:gd name="T5" fmla="*/ 2 h 33"/>
                <a:gd name="T6" fmla="*/ 6 w 33"/>
                <a:gd name="T7" fmla="*/ 2 h 33"/>
                <a:gd name="T8" fmla="*/ 5 w 33"/>
                <a:gd name="T9" fmla="*/ 3 h 33"/>
                <a:gd name="T10" fmla="*/ 5 w 33"/>
                <a:gd name="T11" fmla="*/ 3 h 33"/>
                <a:gd name="T12" fmla="*/ 4 w 33"/>
                <a:gd name="T13" fmla="*/ 4 h 33"/>
                <a:gd name="T14" fmla="*/ 4 w 33"/>
                <a:gd name="T15" fmla="*/ 4 h 33"/>
                <a:gd name="T16" fmla="*/ 3 w 33"/>
                <a:gd name="T17" fmla="*/ 5 h 33"/>
                <a:gd name="T18" fmla="*/ 3 w 33"/>
                <a:gd name="T19" fmla="*/ 5 h 33"/>
                <a:gd name="T20" fmla="*/ 3 w 33"/>
                <a:gd name="T21" fmla="*/ 6 h 33"/>
                <a:gd name="T22" fmla="*/ 2 w 33"/>
                <a:gd name="T23" fmla="*/ 6 h 33"/>
                <a:gd name="T24" fmla="*/ 1 w 33"/>
                <a:gd name="T25" fmla="*/ 6 h 33"/>
                <a:gd name="T26" fmla="*/ 1 w 33"/>
                <a:gd name="T27" fmla="*/ 7 h 33"/>
                <a:gd name="T28" fmla="*/ 0 w 33"/>
                <a:gd name="T29" fmla="*/ 7 h 33"/>
                <a:gd name="T30" fmla="*/ 0 w 33"/>
                <a:gd name="T31" fmla="*/ 8 h 33"/>
                <a:gd name="T32" fmla="*/ 1 w 33"/>
                <a:gd name="T33" fmla="*/ 8 h 33"/>
                <a:gd name="T34" fmla="*/ 1 w 33"/>
                <a:gd name="T35" fmla="*/ 8 h 33"/>
                <a:gd name="T36" fmla="*/ 2 w 33"/>
                <a:gd name="T37" fmla="*/ 8 h 33"/>
                <a:gd name="T38" fmla="*/ 2 w 33"/>
                <a:gd name="T39" fmla="*/ 7 h 33"/>
                <a:gd name="T40" fmla="*/ 3 w 33"/>
                <a:gd name="T41" fmla="*/ 7 h 33"/>
                <a:gd name="T42" fmla="*/ 3 w 33"/>
                <a:gd name="T43" fmla="*/ 6 h 33"/>
                <a:gd name="T44" fmla="*/ 4 w 33"/>
                <a:gd name="T45" fmla="*/ 6 h 33"/>
                <a:gd name="T46" fmla="*/ 4 w 33"/>
                <a:gd name="T47" fmla="*/ 6 h 33"/>
                <a:gd name="T48" fmla="*/ 5 w 33"/>
                <a:gd name="T49" fmla="*/ 5 h 33"/>
                <a:gd name="T50" fmla="*/ 5 w 33"/>
                <a:gd name="T51" fmla="*/ 5 h 33"/>
                <a:gd name="T52" fmla="*/ 6 w 33"/>
                <a:gd name="T53" fmla="*/ 4 h 33"/>
                <a:gd name="T54" fmla="*/ 6 w 33"/>
                <a:gd name="T55" fmla="*/ 3 h 33"/>
                <a:gd name="T56" fmla="*/ 7 w 33"/>
                <a:gd name="T57" fmla="*/ 3 h 33"/>
                <a:gd name="T58" fmla="*/ 7 w 33"/>
                <a:gd name="T59" fmla="*/ 2 h 33"/>
                <a:gd name="T60" fmla="*/ 8 w 33"/>
                <a:gd name="T61" fmla="*/ 2 h 33"/>
                <a:gd name="T62" fmla="*/ 8 w 33"/>
                <a:gd name="T63" fmla="*/ 1 h 33"/>
                <a:gd name="T64" fmla="*/ 8 w 33"/>
                <a:gd name="T65" fmla="*/ 1 h 33"/>
                <a:gd name="T66" fmla="*/ 8 w 33"/>
                <a:gd name="T67" fmla="*/ 1 h 33"/>
                <a:gd name="T68" fmla="*/ 8 w 33"/>
                <a:gd name="T69" fmla="*/ 0 h 33"/>
                <a:gd name="T70" fmla="*/ 7 w 33"/>
                <a:gd name="T71" fmla="*/ 0 h 33"/>
                <a:gd name="T72" fmla="*/ 7 w 33"/>
                <a:gd name="T73" fmla="*/ 1 h 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3"/>
                <a:gd name="T112" fmla="*/ 0 h 33"/>
                <a:gd name="T113" fmla="*/ 33 w 33"/>
                <a:gd name="T114" fmla="*/ 33 h 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3" h="33">
                  <a:moveTo>
                    <a:pt x="32" y="1"/>
                  </a:moveTo>
                  <a:lnTo>
                    <a:pt x="28" y="1"/>
                  </a:lnTo>
                  <a:lnTo>
                    <a:pt x="28" y="2"/>
                  </a:lnTo>
                  <a:lnTo>
                    <a:pt x="27" y="3"/>
                  </a:lnTo>
                  <a:lnTo>
                    <a:pt x="26" y="4"/>
                  </a:lnTo>
                  <a:lnTo>
                    <a:pt x="26" y="6"/>
                  </a:lnTo>
                  <a:lnTo>
                    <a:pt x="25" y="7"/>
                  </a:lnTo>
                  <a:lnTo>
                    <a:pt x="25" y="8"/>
                  </a:lnTo>
                  <a:lnTo>
                    <a:pt x="23" y="8"/>
                  </a:lnTo>
                  <a:lnTo>
                    <a:pt x="22" y="9"/>
                  </a:lnTo>
                  <a:lnTo>
                    <a:pt x="22" y="10"/>
                  </a:lnTo>
                  <a:lnTo>
                    <a:pt x="21" y="11"/>
                  </a:lnTo>
                  <a:lnTo>
                    <a:pt x="20" y="12"/>
                  </a:lnTo>
                  <a:lnTo>
                    <a:pt x="19" y="14"/>
                  </a:lnTo>
                  <a:lnTo>
                    <a:pt x="18" y="15"/>
                  </a:lnTo>
                  <a:lnTo>
                    <a:pt x="17" y="16"/>
                  </a:lnTo>
                  <a:lnTo>
                    <a:pt x="17" y="17"/>
                  </a:lnTo>
                  <a:lnTo>
                    <a:pt x="15" y="17"/>
                  </a:lnTo>
                  <a:lnTo>
                    <a:pt x="14" y="18"/>
                  </a:lnTo>
                  <a:lnTo>
                    <a:pt x="13" y="19"/>
                  </a:lnTo>
                  <a:lnTo>
                    <a:pt x="13" y="21"/>
                  </a:lnTo>
                  <a:lnTo>
                    <a:pt x="12" y="21"/>
                  </a:lnTo>
                  <a:lnTo>
                    <a:pt x="11" y="22"/>
                  </a:lnTo>
                  <a:lnTo>
                    <a:pt x="10" y="23"/>
                  </a:lnTo>
                  <a:lnTo>
                    <a:pt x="8" y="23"/>
                  </a:lnTo>
                  <a:lnTo>
                    <a:pt x="7" y="24"/>
                  </a:lnTo>
                  <a:lnTo>
                    <a:pt x="6" y="25"/>
                  </a:lnTo>
                  <a:lnTo>
                    <a:pt x="5" y="25"/>
                  </a:lnTo>
                  <a:lnTo>
                    <a:pt x="4" y="26"/>
                  </a:lnTo>
                  <a:lnTo>
                    <a:pt x="3" y="27"/>
                  </a:lnTo>
                  <a:lnTo>
                    <a:pt x="2" y="29"/>
                  </a:lnTo>
                  <a:lnTo>
                    <a:pt x="0" y="29"/>
                  </a:lnTo>
                  <a:lnTo>
                    <a:pt x="3" y="33"/>
                  </a:lnTo>
                  <a:lnTo>
                    <a:pt x="4" y="32"/>
                  </a:lnTo>
                  <a:lnTo>
                    <a:pt x="5" y="32"/>
                  </a:lnTo>
                  <a:lnTo>
                    <a:pt x="6" y="31"/>
                  </a:lnTo>
                  <a:lnTo>
                    <a:pt x="7" y="30"/>
                  </a:lnTo>
                  <a:lnTo>
                    <a:pt x="8" y="30"/>
                  </a:lnTo>
                  <a:lnTo>
                    <a:pt x="10" y="29"/>
                  </a:lnTo>
                  <a:lnTo>
                    <a:pt x="11" y="27"/>
                  </a:lnTo>
                  <a:lnTo>
                    <a:pt x="12" y="27"/>
                  </a:lnTo>
                  <a:lnTo>
                    <a:pt x="13" y="26"/>
                  </a:lnTo>
                  <a:lnTo>
                    <a:pt x="13" y="25"/>
                  </a:lnTo>
                  <a:lnTo>
                    <a:pt x="14" y="24"/>
                  </a:lnTo>
                  <a:lnTo>
                    <a:pt x="15" y="24"/>
                  </a:lnTo>
                  <a:lnTo>
                    <a:pt x="17" y="23"/>
                  </a:lnTo>
                  <a:lnTo>
                    <a:pt x="18" y="22"/>
                  </a:lnTo>
                  <a:lnTo>
                    <a:pt x="19" y="21"/>
                  </a:lnTo>
                  <a:lnTo>
                    <a:pt x="20" y="21"/>
                  </a:lnTo>
                  <a:lnTo>
                    <a:pt x="20" y="19"/>
                  </a:lnTo>
                  <a:lnTo>
                    <a:pt x="21" y="18"/>
                  </a:lnTo>
                  <a:lnTo>
                    <a:pt x="22" y="17"/>
                  </a:lnTo>
                  <a:lnTo>
                    <a:pt x="23" y="16"/>
                  </a:lnTo>
                  <a:lnTo>
                    <a:pt x="25" y="15"/>
                  </a:lnTo>
                  <a:lnTo>
                    <a:pt x="26" y="14"/>
                  </a:lnTo>
                  <a:lnTo>
                    <a:pt x="27" y="12"/>
                  </a:lnTo>
                  <a:lnTo>
                    <a:pt x="27" y="11"/>
                  </a:lnTo>
                  <a:lnTo>
                    <a:pt x="28" y="10"/>
                  </a:lnTo>
                  <a:lnTo>
                    <a:pt x="29" y="9"/>
                  </a:lnTo>
                  <a:lnTo>
                    <a:pt x="29" y="8"/>
                  </a:lnTo>
                  <a:lnTo>
                    <a:pt x="30" y="7"/>
                  </a:lnTo>
                  <a:lnTo>
                    <a:pt x="32" y="6"/>
                  </a:lnTo>
                  <a:lnTo>
                    <a:pt x="32" y="4"/>
                  </a:lnTo>
                  <a:lnTo>
                    <a:pt x="33" y="3"/>
                  </a:lnTo>
                  <a:lnTo>
                    <a:pt x="29" y="4"/>
                  </a:lnTo>
                  <a:lnTo>
                    <a:pt x="33" y="3"/>
                  </a:lnTo>
                  <a:lnTo>
                    <a:pt x="33" y="2"/>
                  </a:lnTo>
                  <a:lnTo>
                    <a:pt x="33" y="1"/>
                  </a:lnTo>
                  <a:lnTo>
                    <a:pt x="32" y="1"/>
                  </a:lnTo>
                  <a:lnTo>
                    <a:pt x="32" y="0"/>
                  </a:lnTo>
                  <a:lnTo>
                    <a:pt x="30" y="0"/>
                  </a:lnTo>
                  <a:lnTo>
                    <a:pt x="29" y="0"/>
                  </a:lnTo>
                  <a:lnTo>
                    <a:pt x="29" y="1"/>
                  </a:lnTo>
                  <a:lnTo>
                    <a:pt x="28" y="1"/>
                  </a:lnTo>
                  <a:lnTo>
                    <a:pt x="32" y="1"/>
                  </a:lnTo>
                  <a:close/>
                </a:path>
              </a:pathLst>
            </a:custGeom>
            <a:solidFill>
              <a:srgbClr val="000000"/>
            </a:solidFill>
            <a:ln w="9525">
              <a:noFill/>
              <a:round/>
              <a:headEnd/>
              <a:tailEnd/>
            </a:ln>
          </p:spPr>
          <p:txBody>
            <a:bodyPr/>
            <a:lstStyle/>
            <a:p>
              <a:endParaRPr lang="en-GB"/>
            </a:p>
          </p:txBody>
        </p:sp>
        <p:sp>
          <p:nvSpPr>
            <p:cNvPr id="459" name="Freeform 661"/>
            <p:cNvSpPr>
              <a:spLocks/>
            </p:cNvSpPr>
            <p:nvPr/>
          </p:nvSpPr>
          <p:spPr bwMode="auto">
            <a:xfrm>
              <a:off x="4142" y="2244"/>
              <a:ext cx="9" cy="7"/>
            </a:xfrm>
            <a:custGeom>
              <a:avLst/>
              <a:gdLst>
                <a:gd name="T0" fmla="*/ 5 w 18"/>
                <a:gd name="T1" fmla="*/ 3 h 13"/>
                <a:gd name="T2" fmla="*/ 4 w 18"/>
                <a:gd name="T3" fmla="*/ 2 h 13"/>
                <a:gd name="T4" fmla="*/ 1 w 18"/>
                <a:gd name="T5" fmla="*/ 0 h 13"/>
                <a:gd name="T6" fmla="*/ 0 w 18"/>
                <a:gd name="T7" fmla="*/ 1 h 13"/>
                <a:gd name="T8" fmla="*/ 3 w 18"/>
                <a:gd name="T9" fmla="*/ 4 h 13"/>
                <a:gd name="T10" fmla="*/ 3 w 18"/>
                <a:gd name="T11" fmla="*/ 3 h 13"/>
                <a:gd name="T12" fmla="*/ 3 w 18"/>
                <a:gd name="T13" fmla="*/ 4 h 13"/>
                <a:gd name="T14" fmla="*/ 3 w 18"/>
                <a:gd name="T15" fmla="*/ 4 h 13"/>
                <a:gd name="T16" fmla="*/ 4 w 18"/>
                <a:gd name="T17" fmla="*/ 4 h 13"/>
                <a:gd name="T18" fmla="*/ 4 w 18"/>
                <a:gd name="T19" fmla="*/ 3 h 13"/>
                <a:gd name="T20" fmla="*/ 5 w 18"/>
                <a:gd name="T21" fmla="*/ 3 h 13"/>
                <a:gd name="T22" fmla="*/ 5 w 18"/>
                <a:gd name="T23" fmla="*/ 3 h 13"/>
                <a:gd name="T24" fmla="*/ 5 w 18"/>
                <a:gd name="T25" fmla="*/ 3 h 13"/>
                <a:gd name="T26" fmla="*/ 5 w 18"/>
                <a:gd name="T27" fmla="*/ 2 h 13"/>
                <a:gd name="T28" fmla="*/ 4 w 18"/>
                <a:gd name="T29" fmla="*/ 2 h 13"/>
                <a:gd name="T30" fmla="*/ 5 w 18"/>
                <a:gd name="T31" fmla="*/ 3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3"/>
                <a:gd name="T50" fmla="*/ 18 w 18"/>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3">
                  <a:moveTo>
                    <a:pt x="18" y="11"/>
                  </a:moveTo>
                  <a:lnTo>
                    <a:pt x="16" y="8"/>
                  </a:lnTo>
                  <a:lnTo>
                    <a:pt x="3" y="0"/>
                  </a:lnTo>
                  <a:lnTo>
                    <a:pt x="0" y="3"/>
                  </a:lnTo>
                  <a:lnTo>
                    <a:pt x="14" y="13"/>
                  </a:lnTo>
                  <a:lnTo>
                    <a:pt x="13" y="9"/>
                  </a:lnTo>
                  <a:lnTo>
                    <a:pt x="14" y="13"/>
                  </a:lnTo>
                  <a:lnTo>
                    <a:pt x="15" y="13"/>
                  </a:lnTo>
                  <a:lnTo>
                    <a:pt x="16" y="13"/>
                  </a:lnTo>
                  <a:lnTo>
                    <a:pt x="16" y="11"/>
                  </a:lnTo>
                  <a:lnTo>
                    <a:pt x="18" y="11"/>
                  </a:lnTo>
                  <a:lnTo>
                    <a:pt x="18" y="10"/>
                  </a:lnTo>
                  <a:lnTo>
                    <a:pt x="18" y="9"/>
                  </a:lnTo>
                  <a:lnTo>
                    <a:pt x="18" y="8"/>
                  </a:lnTo>
                  <a:lnTo>
                    <a:pt x="16" y="8"/>
                  </a:lnTo>
                  <a:lnTo>
                    <a:pt x="18" y="11"/>
                  </a:lnTo>
                  <a:close/>
                </a:path>
              </a:pathLst>
            </a:custGeom>
            <a:solidFill>
              <a:srgbClr val="000000"/>
            </a:solidFill>
            <a:ln w="9525">
              <a:noFill/>
              <a:round/>
              <a:headEnd/>
              <a:tailEnd/>
            </a:ln>
          </p:spPr>
          <p:txBody>
            <a:bodyPr/>
            <a:lstStyle/>
            <a:p>
              <a:endParaRPr lang="en-GB"/>
            </a:p>
          </p:txBody>
        </p:sp>
        <p:sp>
          <p:nvSpPr>
            <p:cNvPr id="460" name="Freeform 662"/>
            <p:cNvSpPr>
              <a:spLocks/>
            </p:cNvSpPr>
            <p:nvPr/>
          </p:nvSpPr>
          <p:spPr bwMode="auto">
            <a:xfrm>
              <a:off x="4158" y="2202"/>
              <a:ext cx="4" cy="27"/>
            </a:xfrm>
            <a:custGeom>
              <a:avLst/>
              <a:gdLst>
                <a:gd name="T0" fmla="*/ 1 w 9"/>
                <a:gd name="T1" fmla="*/ 13 h 53"/>
                <a:gd name="T2" fmla="*/ 1 w 9"/>
                <a:gd name="T3" fmla="*/ 12 h 53"/>
                <a:gd name="T4" fmla="*/ 1 w 9"/>
                <a:gd name="T5" fmla="*/ 12 h 53"/>
                <a:gd name="T6" fmla="*/ 1 w 9"/>
                <a:gd name="T7" fmla="*/ 11 h 53"/>
                <a:gd name="T8" fmla="*/ 1 w 9"/>
                <a:gd name="T9" fmla="*/ 10 h 53"/>
                <a:gd name="T10" fmla="*/ 1 w 9"/>
                <a:gd name="T11" fmla="*/ 9 h 53"/>
                <a:gd name="T12" fmla="*/ 2 w 9"/>
                <a:gd name="T13" fmla="*/ 8 h 53"/>
                <a:gd name="T14" fmla="*/ 2 w 9"/>
                <a:gd name="T15" fmla="*/ 8 h 53"/>
                <a:gd name="T16" fmla="*/ 2 w 9"/>
                <a:gd name="T17" fmla="*/ 7 h 53"/>
                <a:gd name="T18" fmla="*/ 2 w 9"/>
                <a:gd name="T19" fmla="*/ 6 h 53"/>
                <a:gd name="T20" fmla="*/ 2 w 9"/>
                <a:gd name="T21" fmla="*/ 5 h 53"/>
                <a:gd name="T22" fmla="*/ 2 w 9"/>
                <a:gd name="T23" fmla="*/ 4 h 53"/>
                <a:gd name="T24" fmla="*/ 1 w 9"/>
                <a:gd name="T25" fmla="*/ 4 h 53"/>
                <a:gd name="T26" fmla="*/ 1 w 9"/>
                <a:gd name="T27" fmla="*/ 3 h 53"/>
                <a:gd name="T28" fmla="*/ 1 w 9"/>
                <a:gd name="T29" fmla="*/ 2 h 53"/>
                <a:gd name="T30" fmla="*/ 1 w 9"/>
                <a:gd name="T31" fmla="*/ 1 h 53"/>
                <a:gd name="T32" fmla="*/ 1 w 9"/>
                <a:gd name="T33" fmla="*/ 0 h 53"/>
                <a:gd name="T34" fmla="*/ 0 w 9"/>
                <a:gd name="T35" fmla="*/ 1 h 53"/>
                <a:gd name="T36" fmla="*/ 0 w 9"/>
                <a:gd name="T37" fmla="*/ 2 h 53"/>
                <a:gd name="T38" fmla="*/ 0 w 9"/>
                <a:gd name="T39" fmla="*/ 3 h 53"/>
                <a:gd name="T40" fmla="*/ 0 w 9"/>
                <a:gd name="T41" fmla="*/ 3 h 53"/>
                <a:gd name="T42" fmla="*/ 0 w 9"/>
                <a:gd name="T43" fmla="*/ 4 h 53"/>
                <a:gd name="T44" fmla="*/ 1 w 9"/>
                <a:gd name="T45" fmla="*/ 5 h 53"/>
                <a:gd name="T46" fmla="*/ 1 w 9"/>
                <a:gd name="T47" fmla="*/ 6 h 53"/>
                <a:gd name="T48" fmla="*/ 1 w 9"/>
                <a:gd name="T49" fmla="*/ 6 h 53"/>
                <a:gd name="T50" fmla="*/ 1 w 9"/>
                <a:gd name="T51" fmla="*/ 7 h 53"/>
                <a:gd name="T52" fmla="*/ 1 w 9"/>
                <a:gd name="T53" fmla="*/ 8 h 53"/>
                <a:gd name="T54" fmla="*/ 0 w 9"/>
                <a:gd name="T55" fmla="*/ 8 h 53"/>
                <a:gd name="T56" fmla="*/ 0 w 9"/>
                <a:gd name="T57" fmla="*/ 9 h 53"/>
                <a:gd name="T58" fmla="*/ 0 w 9"/>
                <a:gd name="T59" fmla="*/ 10 h 53"/>
                <a:gd name="T60" fmla="*/ 0 w 9"/>
                <a:gd name="T61" fmla="*/ 11 h 53"/>
                <a:gd name="T62" fmla="*/ 0 w 9"/>
                <a:gd name="T63" fmla="*/ 12 h 53"/>
                <a:gd name="T64" fmla="*/ 0 w 9"/>
                <a:gd name="T65" fmla="*/ 12 h 53"/>
                <a:gd name="T66" fmla="*/ 0 w 9"/>
                <a:gd name="T67" fmla="*/ 12 h 53"/>
                <a:gd name="T68" fmla="*/ 0 w 9"/>
                <a:gd name="T69" fmla="*/ 13 h 53"/>
                <a:gd name="T70" fmla="*/ 0 w 9"/>
                <a:gd name="T71" fmla="*/ 13 h 53"/>
                <a:gd name="T72" fmla="*/ 0 w 9"/>
                <a:gd name="T73" fmla="*/ 14 h 53"/>
                <a:gd name="T74" fmla="*/ 1 w 9"/>
                <a:gd name="T75" fmla="*/ 13 h 53"/>
                <a:gd name="T76" fmla="*/ 1 w 9"/>
                <a:gd name="T77" fmla="*/ 13 h 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
                <a:gd name="T118" fmla="*/ 0 h 53"/>
                <a:gd name="T119" fmla="*/ 9 w 9"/>
                <a:gd name="T120" fmla="*/ 53 h 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 h="53">
                  <a:moveTo>
                    <a:pt x="2" y="53"/>
                  </a:moveTo>
                  <a:lnTo>
                    <a:pt x="5" y="51"/>
                  </a:lnTo>
                  <a:lnTo>
                    <a:pt x="5" y="49"/>
                  </a:lnTo>
                  <a:lnTo>
                    <a:pt x="5" y="47"/>
                  </a:lnTo>
                  <a:lnTo>
                    <a:pt x="6" y="46"/>
                  </a:lnTo>
                  <a:lnTo>
                    <a:pt x="6" y="45"/>
                  </a:lnTo>
                  <a:lnTo>
                    <a:pt x="6" y="43"/>
                  </a:lnTo>
                  <a:lnTo>
                    <a:pt x="7" y="41"/>
                  </a:lnTo>
                  <a:lnTo>
                    <a:pt x="7" y="39"/>
                  </a:lnTo>
                  <a:lnTo>
                    <a:pt x="7" y="38"/>
                  </a:lnTo>
                  <a:lnTo>
                    <a:pt x="7" y="37"/>
                  </a:lnTo>
                  <a:lnTo>
                    <a:pt x="7" y="34"/>
                  </a:lnTo>
                  <a:lnTo>
                    <a:pt x="9" y="33"/>
                  </a:lnTo>
                  <a:lnTo>
                    <a:pt x="9" y="31"/>
                  </a:lnTo>
                  <a:lnTo>
                    <a:pt x="9" y="30"/>
                  </a:lnTo>
                  <a:lnTo>
                    <a:pt x="9" y="29"/>
                  </a:lnTo>
                  <a:lnTo>
                    <a:pt x="9" y="26"/>
                  </a:lnTo>
                  <a:lnTo>
                    <a:pt x="9" y="25"/>
                  </a:lnTo>
                  <a:lnTo>
                    <a:pt x="9" y="24"/>
                  </a:lnTo>
                  <a:lnTo>
                    <a:pt x="9" y="22"/>
                  </a:lnTo>
                  <a:lnTo>
                    <a:pt x="9" y="21"/>
                  </a:lnTo>
                  <a:lnTo>
                    <a:pt x="9" y="18"/>
                  </a:lnTo>
                  <a:lnTo>
                    <a:pt x="9" y="17"/>
                  </a:lnTo>
                  <a:lnTo>
                    <a:pt x="9" y="16"/>
                  </a:lnTo>
                  <a:lnTo>
                    <a:pt x="9" y="14"/>
                  </a:lnTo>
                  <a:lnTo>
                    <a:pt x="7" y="13"/>
                  </a:lnTo>
                  <a:lnTo>
                    <a:pt x="7" y="11"/>
                  </a:lnTo>
                  <a:lnTo>
                    <a:pt x="7" y="9"/>
                  </a:lnTo>
                  <a:lnTo>
                    <a:pt x="7" y="8"/>
                  </a:lnTo>
                  <a:lnTo>
                    <a:pt x="7" y="7"/>
                  </a:lnTo>
                  <a:lnTo>
                    <a:pt x="6" y="5"/>
                  </a:lnTo>
                  <a:lnTo>
                    <a:pt x="6" y="3"/>
                  </a:lnTo>
                  <a:lnTo>
                    <a:pt x="6" y="2"/>
                  </a:lnTo>
                  <a:lnTo>
                    <a:pt x="5" y="0"/>
                  </a:lnTo>
                  <a:lnTo>
                    <a:pt x="0" y="1"/>
                  </a:lnTo>
                  <a:lnTo>
                    <a:pt x="2" y="3"/>
                  </a:lnTo>
                  <a:lnTo>
                    <a:pt x="2" y="5"/>
                  </a:lnTo>
                  <a:lnTo>
                    <a:pt x="2" y="6"/>
                  </a:lnTo>
                  <a:lnTo>
                    <a:pt x="2" y="7"/>
                  </a:lnTo>
                  <a:lnTo>
                    <a:pt x="3" y="9"/>
                  </a:lnTo>
                  <a:lnTo>
                    <a:pt x="3" y="10"/>
                  </a:lnTo>
                  <a:lnTo>
                    <a:pt x="3" y="11"/>
                  </a:lnTo>
                  <a:lnTo>
                    <a:pt x="3" y="14"/>
                  </a:lnTo>
                  <a:lnTo>
                    <a:pt x="3" y="15"/>
                  </a:lnTo>
                  <a:lnTo>
                    <a:pt x="3" y="16"/>
                  </a:lnTo>
                  <a:lnTo>
                    <a:pt x="4" y="17"/>
                  </a:lnTo>
                  <a:lnTo>
                    <a:pt x="4" y="20"/>
                  </a:lnTo>
                  <a:lnTo>
                    <a:pt x="4" y="21"/>
                  </a:lnTo>
                  <a:lnTo>
                    <a:pt x="4" y="22"/>
                  </a:lnTo>
                  <a:lnTo>
                    <a:pt x="4" y="24"/>
                  </a:lnTo>
                  <a:lnTo>
                    <a:pt x="4" y="25"/>
                  </a:lnTo>
                  <a:lnTo>
                    <a:pt x="4" y="26"/>
                  </a:lnTo>
                  <a:lnTo>
                    <a:pt x="4" y="28"/>
                  </a:lnTo>
                  <a:lnTo>
                    <a:pt x="4" y="30"/>
                  </a:lnTo>
                  <a:lnTo>
                    <a:pt x="3" y="31"/>
                  </a:lnTo>
                  <a:lnTo>
                    <a:pt x="3" y="32"/>
                  </a:lnTo>
                  <a:lnTo>
                    <a:pt x="3" y="34"/>
                  </a:lnTo>
                  <a:lnTo>
                    <a:pt x="3" y="36"/>
                  </a:lnTo>
                  <a:lnTo>
                    <a:pt x="3" y="37"/>
                  </a:lnTo>
                  <a:lnTo>
                    <a:pt x="3" y="39"/>
                  </a:lnTo>
                  <a:lnTo>
                    <a:pt x="2" y="40"/>
                  </a:lnTo>
                  <a:lnTo>
                    <a:pt x="2" y="41"/>
                  </a:lnTo>
                  <a:lnTo>
                    <a:pt x="2" y="44"/>
                  </a:lnTo>
                  <a:lnTo>
                    <a:pt x="2" y="45"/>
                  </a:lnTo>
                  <a:lnTo>
                    <a:pt x="0" y="46"/>
                  </a:lnTo>
                  <a:lnTo>
                    <a:pt x="0" y="48"/>
                  </a:lnTo>
                  <a:lnTo>
                    <a:pt x="0" y="49"/>
                  </a:lnTo>
                  <a:lnTo>
                    <a:pt x="3" y="48"/>
                  </a:lnTo>
                  <a:lnTo>
                    <a:pt x="0" y="49"/>
                  </a:lnTo>
                  <a:lnTo>
                    <a:pt x="0" y="51"/>
                  </a:lnTo>
                  <a:lnTo>
                    <a:pt x="0" y="52"/>
                  </a:lnTo>
                  <a:lnTo>
                    <a:pt x="2" y="52"/>
                  </a:lnTo>
                  <a:lnTo>
                    <a:pt x="2" y="53"/>
                  </a:lnTo>
                  <a:lnTo>
                    <a:pt x="3" y="53"/>
                  </a:lnTo>
                  <a:lnTo>
                    <a:pt x="4" y="53"/>
                  </a:lnTo>
                  <a:lnTo>
                    <a:pt x="4" y="52"/>
                  </a:lnTo>
                  <a:lnTo>
                    <a:pt x="5" y="52"/>
                  </a:lnTo>
                  <a:lnTo>
                    <a:pt x="5" y="51"/>
                  </a:lnTo>
                  <a:lnTo>
                    <a:pt x="2" y="53"/>
                  </a:lnTo>
                  <a:close/>
                </a:path>
              </a:pathLst>
            </a:custGeom>
            <a:solidFill>
              <a:srgbClr val="000000"/>
            </a:solidFill>
            <a:ln w="9525">
              <a:noFill/>
              <a:round/>
              <a:headEnd/>
              <a:tailEnd/>
            </a:ln>
          </p:spPr>
          <p:txBody>
            <a:bodyPr/>
            <a:lstStyle/>
            <a:p>
              <a:endParaRPr lang="en-GB"/>
            </a:p>
          </p:txBody>
        </p:sp>
        <p:sp>
          <p:nvSpPr>
            <p:cNvPr id="461" name="Freeform 663"/>
            <p:cNvSpPr>
              <a:spLocks/>
            </p:cNvSpPr>
            <p:nvPr/>
          </p:nvSpPr>
          <p:spPr bwMode="auto">
            <a:xfrm>
              <a:off x="4150" y="2224"/>
              <a:ext cx="9" cy="5"/>
            </a:xfrm>
            <a:custGeom>
              <a:avLst/>
              <a:gdLst>
                <a:gd name="T0" fmla="*/ 0 w 19"/>
                <a:gd name="T1" fmla="*/ 1 h 10"/>
                <a:gd name="T2" fmla="*/ 0 w 19"/>
                <a:gd name="T3" fmla="*/ 1 h 10"/>
                <a:gd name="T4" fmla="*/ 4 w 19"/>
                <a:gd name="T5" fmla="*/ 3 h 10"/>
                <a:gd name="T6" fmla="*/ 4 w 19"/>
                <a:gd name="T7" fmla="*/ 1 h 10"/>
                <a:gd name="T8" fmla="*/ 1 w 19"/>
                <a:gd name="T9" fmla="*/ 0 h 10"/>
                <a:gd name="T10" fmla="*/ 1 w 19"/>
                <a:gd name="T11" fmla="*/ 1 h 10"/>
                <a:gd name="T12" fmla="*/ 1 w 19"/>
                <a:gd name="T13" fmla="*/ 0 h 10"/>
                <a:gd name="T14" fmla="*/ 0 w 19"/>
                <a:gd name="T15" fmla="*/ 0 h 10"/>
                <a:gd name="T16" fmla="*/ 0 w 19"/>
                <a:gd name="T17" fmla="*/ 0 h 10"/>
                <a:gd name="T18" fmla="*/ 0 w 19"/>
                <a:gd name="T19" fmla="*/ 1 h 10"/>
                <a:gd name="T20" fmla="*/ 0 w 19"/>
                <a:gd name="T21" fmla="*/ 1 h 10"/>
                <a:gd name="T22" fmla="*/ 0 w 19"/>
                <a:gd name="T23" fmla="*/ 1 h 10"/>
                <a:gd name="T24" fmla="*/ 0 w 19"/>
                <a:gd name="T25" fmla="*/ 1 h 10"/>
                <a:gd name="T26" fmla="*/ 0 w 19"/>
                <a:gd name="T27" fmla="*/ 1 h 10"/>
                <a:gd name="T28" fmla="*/ 0 w 19"/>
                <a:gd name="T29" fmla="*/ 1 h 10"/>
                <a:gd name="T30" fmla="*/ 0 w 19"/>
                <a:gd name="T31" fmla="*/ 1 h 10"/>
                <a:gd name="T32" fmla="*/ 0 w 19"/>
                <a:gd name="T33" fmla="*/ 1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10"/>
                <a:gd name="T53" fmla="*/ 19 w 19"/>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10">
                  <a:moveTo>
                    <a:pt x="0" y="2"/>
                  </a:moveTo>
                  <a:lnTo>
                    <a:pt x="3" y="4"/>
                  </a:lnTo>
                  <a:lnTo>
                    <a:pt x="18" y="10"/>
                  </a:lnTo>
                  <a:lnTo>
                    <a:pt x="19" y="5"/>
                  </a:lnTo>
                  <a:lnTo>
                    <a:pt x="4" y="0"/>
                  </a:lnTo>
                  <a:lnTo>
                    <a:pt x="5" y="3"/>
                  </a:lnTo>
                  <a:lnTo>
                    <a:pt x="4" y="0"/>
                  </a:lnTo>
                  <a:lnTo>
                    <a:pt x="3" y="0"/>
                  </a:lnTo>
                  <a:lnTo>
                    <a:pt x="2" y="0"/>
                  </a:lnTo>
                  <a:lnTo>
                    <a:pt x="2" y="1"/>
                  </a:lnTo>
                  <a:lnTo>
                    <a:pt x="0" y="1"/>
                  </a:lnTo>
                  <a:lnTo>
                    <a:pt x="0" y="2"/>
                  </a:lnTo>
                  <a:lnTo>
                    <a:pt x="0" y="3"/>
                  </a:lnTo>
                  <a:lnTo>
                    <a:pt x="0" y="4"/>
                  </a:lnTo>
                  <a:lnTo>
                    <a:pt x="2" y="4"/>
                  </a:lnTo>
                  <a:lnTo>
                    <a:pt x="3" y="4"/>
                  </a:lnTo>
                  <a:lnTo>
                    <a:pt x="0" y="2"/>
                  </a:lnTo>
                  <a:close/>
                </a:path>
              </a:pathLst>
            </a:custGeom>
            <a:solidFill>
              <a:srgbClr val="000000"/>
            </a:solidFill>
            <a:ln w="9525">
              <a:noFill/>
              <a:round/>
              <a:headEnd/>
              <a:tailEnd/>
            </a:ln>
          </p:spPr>
          <p:txBody>
            <a:bodyPr/>
            <a:lstStyle/>
            <a:p>
              <a:endParaRPr lang="en-GB"/>
            </a:p>
          </p:txBody>
        </p:sp>
        <p:sp>
          <p:nvSpPr>
            <p:cNvPr id="462" name="Freeform 664"/>
            <p:cNvSpPr>
              <a:spLocks/>
            </p:cNvSpPr>
            <p:nvPr/>
          </p:nvSpPr>
          <p:spPr bwMode="auto">
            <a:xfrm>
              <a:off x="4150" y="2204"/>
              <a:ext cx="4" cy="21"/>
            </a:xfrm>
            <a:custGeom>
              <a:avLst/>
              <a:gdLst>
                <a:gd name="T0" fmla="*/ 0 w 8"/>
                <a:gd name="T1" fmla="*/ 1 h 44"/>
                <a:gd name="T2" fmla="*/ 1 w 8"/>
                <a:gd name="T3" fmla="*/ 1 h 44"/>
                <a:gd name="T4" fmla="*/ 1 w 8"/>
                <a:gd name="T5" fmla="*/ 2 h 44"/>
                <a:gd name="T6" fmla="*/ 1 w 8"/>
                <a:gd name="T7" fmla="*/ 2 h 44"/>
                <a:gd name="T8" fmla="*/ 1 w 8"/>
                <a:gd name="T9" fmla="*/ 3 h 44"/>
                <a:gd name="T10" fmla="*/ 1 w 8"/>
                <a:gd name="T11" fmla="*/ 3 h 44"/>
                <a:gd name="T12" fmla="*/ 1 w 8"/>
                <a:gd name="T13" fmla="*/ 4 h 44"/>
                <a:gd name="T14" fmla="*/ 1 w 8"/>
                <a:gd name="T15" fmla="*/ 5 h 44"/>
                <a:gd name="T16" fmla="*/ 1 w 8"/>
                <a:gd name="T17" fmla="*/ 5 h 44"/>
                <a:gd name="T18" fmla="*/ 1 w 8"/>
                <a:gd name="T19" fmla="*/ 6 h 44"/>
                <a:gd name="T20" fmla="*/ 1 w 8"/>
                <a:gd name="T21" fmla="*/ 6 h 44"/>
                <a:gd name="T22" fmla="*/ 1 w 8"/>
                <a:gd name="T23" fmla="*/ 7 h 44"/>
                <a:gd name="T24" fmla="*/ 1 w 8"/>
                <a:gd name="T25" fmla="*/ 7 h 44"/>
                <a:gd name="T26" fmla="*/ 1 w 8"/>
                <a:gd name="T27" fmla="*/ 8 h 44"/>
                <a:gd name="T28" fmla="*/ 1 w 8"/>
                <a:gd name="T29" fmla="*/ 9 h 44"/>
                <a:gd name="T30" fmla="*/ 1 w 8"/>
                <a:gd name="T31" fmla="*/ 10 h 44"/>
                <a:gd name="T32" fmla="*/ 0 w 8"/>
                <a:gd name="T33" fmla="*/ 10 h 44"/>
                <a:gd name="T34" fmla="*/ 1 w 8"/>
                <a:gd name="T35" fmla="*/ 10 h 44"/>
                <a:gd name="T36" fmla="*/ 1 w 8"/>
                <a:gd name="T37" fmla="*/ 10 h 44"/>
                <a:gd name="T38" fmla="*/ 1 w 8"/>
                <a:gd name="T39" fmla="*/ 9 h 44"/>
                <a:gd name="T40" fmla="*/ 1 w 8"/>
                <a:gd name="T41" fmla="*/ 8 h 44"/>
                <a:gd name="T42" fmla="*/ 1 w 8"/>
                <a:gd name="T43" fmla="*/ 7 h 44"/>
                <a:gd name="T44" fmla="*/ 2 w 8"/>
                <a:gd name="T45" fmla="*/ 7 h 44"/>
                <a:gd name="T46" fmla="*/ 2 w 8"/>
                <a:gd name="T47" fmla="*/ 6 h 44"/>
                <a:gd name="T48" fmla="*/ 2 w 8"/>
                <a:gd name="T49" fmla="*/ 5 h 44"/>
                <a:gd name="T50" fmla="*/ 2 w 8"/>
                <a:gd name="T51" fmla="*/ 5 h 44"/>
                <a:gd name="T52" fmla="*/ 2 w 8"/>
                <a:gd name="T53" fmla="*/ 4 h 44"/>
                <a:gd name="T54" fmla="*/ 2 w 8"/>
                <a:gd name="T55" fmla="*/ 4 h 44"/>
                <a:gd name="T56" fmla="*/ 1 w 8"/>
                <a:gd name="T57" fmla="*/ 3 h 44"/>
                <a:gd name="T58" fmla="*/ 1 w 8"/>
                <a:gd name="T59" fmla="*/ 2 h 44"/>
                <a:gd name="T60" fmla="*/ 1 w 8"/>
                <a:gd name="T61" fmla="*/ 2 h 44"/>
                <a:gd name="T62" fmla="*/ 1 w 8"/>
                <a:gd name="T63" fmla="*/ 1 h 44"/>
                <a:gd name="T64" fmla="*/ 1 w 8"/>
                <a:gd name="T65" fmla="*/ 1 h 44"/>
                <a:gd name="T66" fmla="*/ 1 w 8"/>
                <a:gd name="T67" fmla="*/ 1 h 44"/>
                <a:gd name="T68" fmla="*/ 1 w 8"/>
                <a:gd name="T69" fmla="*/ 0 h 44"/>
                <a:gd name="T70" fmla="*/ 1 w 8"/>
                <a:gd name="T71" fmla="*/ 0 h 44"/>
                <a:gd name="T72" fmla="*/ 1 w 8"/>
                <a:gd name="T73" fmla="*/ 0 h 44"/>
                <a:gd name="T74" fmla="*/ 0 w 8"/>
                <a:gd name="T75" fmla="*/ 0 h 44"/>
                <a:gd name="T76" fmla="*/ 0 w 8"/>
                <a:gd name="T77" fmla="*/ 1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44"/>
                <a:gd name="T119" fmla="*/ 8 w 8"/>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44">
                  <a:moveTo>
                    <a:pt x="3" y="0"/>
                  </a:moveTo>
                  <a:lnTo>
                    <a:pt x="0" y="4"/>
                  </a:lnTo>
                  <a:lnTo>
                    <a:pt x="2" y="5"/>
                  </a:lnTo>
                  <a:lnTo>
                    <a:pt x="2" y="6"/>
                  </a:lnTo>
                  <a:lnTo>
                    <a:pt x="2" y="7"/>
                  </a:lnTo>
                  <a:lnTo>
                    <a:pt x="2" y="8"/>
                  </a:lnTo>
                  <a:lnTo>
                    <a:pt x="3" y="9"/>
                  </a:lnTo>
                  <a:lnTo>
                    <a:pt x="3" y="11"/>
                  </a:lnTo>
                  <a:lnTo>
                    <a:pt x="3" y="12"/>
                  </a:lnTo>
                  <a:lnTo>
                    <a:pt x="3" y="13"/>
                  </a:lnTo>
                  <a:lnTo>
                    <a:pt x="3" y="14"/>
                  </a:lnTo>
                  <a:lnTo>
                    <a:pt x="3" y="15"/>
                  </a:lnTo>
                  <a:lnTo>
                    <a:pt x="3" y="16"/>
                  </a:lnTo>
                  <a:lnTo>
                    <a:pt x="4" y="18"/>
                  </a:lnTo>
                  <a:lnTo>
                    <a:pt x="4" y="19"/>
                  </a:lnTo>
                  <a:lnTo>
                    <a:pt x="4" y="20"/>
                  </a:lnTo>
                  <a:lnTo>
                    <a:pt x="4" y="21"/>
                  </a:lnTo>
                  <a:lnTo>
                    <a:pt x="4" y="23"/>
                  </a:lnTo>
                  <a:lnTo>
                    <a:pt x="4" y="24"/>
                  </a:lnTo>
                  <a:lnTo>
                    <a:pt x="4" y="26"/>
                  </a:lnTo>
                  <a:lnTo>
                    <a:pt x="4" y="27"/>
                  </a:lnTo>
                  <a:lnTo>
                    <a:pt x="3" y="28"/>
                  </a:lnTo>
                  <a:lnTo>
                    <a:pt x="3" y="29"/>
                  </a:lnTo>
                  <a:lnTo>
                    <a:pt x="3" y="30"/>
                  </a:lnTo>
                  <a:lnTo>
                    <a:pt x="3" y="31"/>
                  </a:lnTo>
                  <a:lnTo>
                    <a:pt x="3" y="32"/>
                  </a:lnTo>
                  <a:lnTo>
                    <a:pt x="3" y="34"/>
                  </a:lnTo>
                  <a:lnTo>
                    <a:pt x="3" y="35"/>
                  </a:lnTo>
                  <a:lnTo>
                    <a:pt x="2" y="36"/>
                  </a:lnTo>
                  <a:lnTo>
                    <a:pt x="2" y="38"/>
                  </a:lnTo>
                  <a:lnTo>
                    <a:pt x="2" y="39"/>
                  </a:lnTo>
                  <a:lnTo>
                    <a:pt x="2" y="41"/>
                  </a:lnTo>
                  <a:lnTo>
                    <a:pt x="0" y="42"/>
                  </a:lnTo>
                  <a:lnTo>
                    <a:pt x="0" y="43"/>
                  </a:lnTo>
                  <a:lnTo>
                    <a:pt x="5" y="44"/>
                  </a:lnTo>
                  <a:lnTo>
                    <a:pt x="6" y="43"/>
                  </a:lnTo>
                  <a:lnTo>
                    <a:pt x="6" y="42"/>
                  </a:lnTo>
                  <a:lnTo>
                    <a:pt x="6" y="41"/>
                  </a:lnTo>
                  <a:lnTo>
                    <a:pt x="6" y="38"/>
                  </a:lnTo>
                  <a:lnTo>
                    <a:pt x="7" y="37"/>
                  </a:lnTo>
                  <a:lnTo>
                    <a:pt x="7" y="36"/>
                  </a:lnTo>
                  <a:lnTo>
                    <a:pt x="7" y="35"/>
                  </a:lnTo>
                  <a:lnTo>
                    <a:pt x="7" y="34"/>
                  </a:lnTo>
                  <a:lnTo>
                    <a:pt x="7" y="32"/>
                  </a:lnTo>
                  <a:lnTo>
                    <a:pt x="7" y="30"/>
                  </a:lnTo>
                  <a:lnTo>
                    <a:pt x="8" y="29"/>
                  </a:lnTo>
                  <a:lnTo>
                    <a:pt x="8" y="28"/>
                  </a:lnTo>
                  <a:lnTo>
                    <a:pt x="8" y="27"/>
                  </a:lnTo>
                  <a:lnTo>
                    <a:pt x="8" y="26"/>
                  </a:lnTo>
                  <a:lnTo>
                    <a:pt x="8" y="24"/>
                  </a:lnTo>
                  <a:lnTo>
                    <a:pt x="8" y="23"/>
                  </a:lnTo>
                  <a:lnTo>
                    <a:pt x="8" y="21"/>
                  </a:lnTo>
                  <a:lnTo>
                    <a:pt x="8" y="20"/>
                  </a:lnTo>
                  <a:lnTo>
                    <a:pt x="8" y="19"/>
                  </a:lnTo>
                  <a:lnTo>
                    <a:pt x="8" y="18"/>
                  </a:lnTo>
                  <a:lnTo>
                    <a:pt x="8" y="16"/>
                  </a:lnTo>
                  <a:lnTo>
                    <a:pt x="8" y="15"/>
                  </a:lnTo>
                  <a:lnTo>
                    <a:pt x="7" y="14"/>
                  </a:lnTo>
                  <a:lnTo>
                    <a:pt x="7" y="12"/>
                  </a:lnTo>
                  <a:lnTo>
                    <a:pt x="7" y="11"/>
                  </a:lnTo>
                  <a:lnTo>
                    <a:pt x="7" y="9"/>
                  </a:lnTo>
                  <a:lnTo>
                    <a:pt x="7" y="8"/>
                  </a:lnTo>
                  <a:lnTo>
                    <a:pt x="7" y="7"/>
                  </a:lnTo>
                  <a:lnTo>
                    <a:pt x="6" y="6"/>
                  </a:lnTo>
                  <a:lnTo>
                    <a:pt x="6" y="5"/>
                  </a:lnTo>
                  <a:lnTo>
                    <a:pt x="6" y="4"/>
                  </a:lnTo>
                  <a:lnTo>
                    <a:pt x="6" y="3"/>
                  </a:lnTo>
                  <a:lnTo>
                    <a:pt x="4" y="5"/>
                  </a:lnTo>
                  <a:lnTo>
                    <a:pt x="6" y="3"/>
                  </a:lnTo>
                  <a:lnTo>
                    <a:pt x="5" y="1"/>
                  </a:lnTo>
                  <a:lnTo>
                    <a:pt x="5" y="0"/>
                  </a:lnTo>
                  <a:lnTo>
                    <a:pt x="4" y="0"/>
                  </a:lnTo>
                  <a:lnTo>
                    <a:pt x="3" y="0"/>
                  </a:lnTo>
                  <a:lnTo>
                    <a:pt x="2" y="0"/>
                  </a:lnTo>
                  <a:lnTo>
                    <a:pt x="2" y="1"/>
                  </a:lnTo>
                  <a:lnTo>
                    <a:pt x="0" y="1"/>
                  </a:lnTo>
                  <a:lnTo>
                    <a:pt x="0" y="3"/>
                  </a:lnTo>
                  <a:lnTo>
                    <a:pt x="0" y="4"/>
                  </a:lnTo>
                  <a:lnTo>
                    <a:pt x="3" y="0"/>
                  </a:lnTo>
                  <a:close/>
                </a:path>
              </a:pathLst>
            </a:custGeom>
            <a:solidFill>
              <a:srgbClr val="000000"/>
            </a:solidFill>
            <a:ln w="9525">
              <a:noFill/>
              <a:round/>
              <a:headEnd/>
              <a:tailEnd/>
            </a:ln>
          </p:spPr>
          <p:txBody>
            <a:bodyPr/>
            <a:lstStyle/>
            <a:p>
              <a:endParaRPr lang="en-GB"/>
            </a:p>
          </p:txBody>
        </p:sp>
        <p:sp>
          <p:nvSpPr>
            <p:cNvPr id="463" name="Freeform 665"/>
            <p:cNvSpPr>
              <a:spLocks/>
            </p:cNvSpPr>
            <p:nvPr/>
          </p:nvSpPr>
          <p:spPr bwMode="auto">
            <a:xfrm>
              <a:off x="4151" y="2202"/>
              <a:ext cx="10" cy="4"/>
            </a:xfrm>
            <a:custGeom>
              <a:avLst/>
              <a:gdLst>
                <a:gd name="T0" fmla="*/ 6 w 18"/>
                <a:gd name="T1" fmla="*/ 1 h 8"/>
                <a:gd name="T2" fmla="*/ 5 w 18"/>
                <a:gd name="T3" fmla="*/ 0 h 8"/>
                <a:gd name="T4" fmla="*/ 0 w 18"/>
                <a:gd name="T5" fmla="*/ 1 h 8"/>
                <a:gd name="T6" fmla="*/ 1 w 18"/>
                <a:gd name="T7" fmla="*/ 2 h 8"/>
                <a:gd name="T8" fmla="*/ 5 w 18"/>
                <a:gd name="T9" fmla="*/ 1 h 8"/>
                <a:gd name="T10" fmla="*/ 4 w 18"/>
                <a:gd name="T11" fmla="*/ 1 h 8"/>
                <a:gd name="T12" fmla="*/ 5 w 18"/>
                <a:gd name="T13" fmla="*/ 1 h 8"/>
                <a:gd name="T14" fmla="*/ 6 w 18"/>
                <a:gd name="T15" fmla="*/ 1 h 8"/>
                <a:gd name="T16" fmla="*/ 6 w 18"/>
                <a:gd name="T17" fmla="*/ 1 h 8"/>
                <a:gd name="T18" fmla="*/ 6 w 18"/>
                <a:gd name="T19" fmla="*/ 1 h 8"/>
                <a:gd name="T20" fmla="*/ 6 w 18"/>
                <a:gd name="T21" fmla="*/ 0 h 8"/>
                <a:gd name="T22" fmla="*/ 5 w 18"/>
                <a:gd name="T23" fmla="*/ 0 h 8"/>
                <a:gd name="T24" fmla="*/ 5 w 18"/>
                <a:gd name="T25" fmla="*/ 0 h 8"/>
                <a:gd name="T26" fmla="*/ 6 w 18"/>
                <a:gd name="T27" fmla="*/ 1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
                <a:gd name="T43" fmla="*/ 0 h 8"/>
                <a:gd name="T44" fmla="*/ 18 w 1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 h="8">
                  <a:moveTo>
                    <a:pt x="18" y="1"/>
                  </a:moveTo>
                  <a:lnTo>
                    <a:pt x="16" y="0"/>
                  </a:lnTo>
                  <a:lnTo>
                    <a:pt x="0" y="3"/>
                  </a:lnTo>
                  <a:lnTo>
                    <a:pt x="1" y="8"/>
                  </a:lnTo>
                  <a:lnTo>
                    <a:pt x="17" y="4"/>
                  </a:lnTo>
                  <a:lnTo>
                    <a:pt x="13" y="2"/>
                  </a:lnTo>
                  <a:lnTo>
                    <a:pt x="17" y="4"/>
                  </a:lnTo>
                  <a:lnTo>
                    <a:pt x="18" y="3"/>
                  </a:lnTo>
                  <a:lnTo>
                    <a:pt x="18" y="2"/>
                  </a:lnTo>
                  <a:lnTo>
                    <a:pt x="18" y="1"/>
                  </a:lnTo>
                  <a:lnTo>
                    <a:pt x="18" y="0"/>
                  </a:lnTo>
                  <a:lnTo>
                    <a:pt x="17" y="0"/>
                  </a:lnTo>
                  <a:lnTo>
                    <a:pt x="16" y="0"/>
                  </a:lnTo>
                  <a:lnTo>
                    <a:pt x="18" y="1"/>
                  </a:lnTo>
                  <a:close/>
                </a:path>
              </a:pathLst>
            </a:custGeom>
            <a:solidFill>
              <a:srgbClr val="000000"/>
            </a:solidFill>
            <a:ln w="9525">
              <a:noFill/>
              <a:round/>
              <a:headEnd/>
              <a:tailEnd/>
            </a:ln>
          </p:spPr>
          <p:txBody>
            <a:bodyPr/>
            <a:lstStyle/>
            <a:p>
              <a:endParaRPr lang="en-GB"/>
            </a:p>
          </p:txBody>
        </p:sp>
        <p:sp>
          <p:nvSpPr>
            <p:cNvPr id="464" name="Freeform 666"/>
            <p:cNvSpPr>
              <a:spLocks/>
            </p:cNvSpPr>
            <p:nvPr/>
          </p:nvSpPr>
          <p:spPr bwMode="auto">
            <a:xfrm>
              <a:off x="4133" y="2162"/>
              <a:ext cx="19" cy="20"/>
            </a:xfrm>
            <a:custGeom>
              <a:avLst/>
              <a:gdLst>
                <a:gd name="T0" fmla="*/ 10 w 38"/>
                <a:gd name="T1" fmla="*/ 10 h 40"/>
                <a:gd name="T2" fmla="*/ 9 w 38"/>
                <a:gd name="T3" fmla="*/ 9 h 40"/>
                <a:gd name="T4" fmla="*/ 9 w 38"/>
                <a:gd name="T5" fmla="*/ 7 h 40"/>
                <a:gd name="T6" fmla="*/ 8 w 38"/>
                <a:gd name="T7" fmla="*/ 7 h 40"/>
                <a:gd name="T8" fmla="*/ 7 w 38"/>
                <a:gd name="T9" fmla="*/ 6 h 40"/>
                <a:gd name="T10" fmla="*/ 7 w 38"/>
                <a:gd name="T11" fmla="*/ 5 h 40"/>
                <a:gd name="T12" fmla="*/ 6 w 38"/>
                <a:gd name="T13" fmla="*/ 5 h 40"/>
                <a:gd name="T14" fmla="*/ 6 w 38"/>
                <a:gd name="T15" fmla="*/ 5 h 40"/>
                <a:gd name="T16" fmla="*/ 5 w 38"/>
                <a:gd name="T17" fmla="*/ 4 h 40"/>
                <a:gd name="T18" fmla="*/ 5 w 38"/>
                <a:gd name="T19" fmla="*/ 3 h 40"/>
                <a:gd name="T20" fmla="*/ 5 w 38"/>
                <a:gd name="T21" fmla="*/ 3 h 40"/>
                <a:gd name="T22" fmla="*/ 4 w 38"/>
                <a:gd name="T23" fmla="*/ 3 h 40"/>
                <a:gd name="T24" fmla="*/ 3 w 38"/>
                <a:gd name="T25" fmla="*/ 2 h 40"/>
                <a:gd name="T26" fmla="*/ 2 w 38"/>
                <a:gd name="T27" fmla="*/ 1 h 40"/>
                <a:gd name="T28" fmla="*/ 2 w 38"/>
                <a:gd name="T29" fmla="*/ 1 h 40"/>
                <a:gd name="T30" fmla="*/ 1 w 38"/>
                <a:gd name="T31" fmla="*/ 1 h 40"/>
                <a:gd name="T32" fmla="*/ 1 w 38"/>
                <a:gd name="T33" fmla="*/ 0 h 40"/>
                <a:gd name="T34" fmla="*/ 1 w 38"/>
                <a:gd name="T35" fmla="*/ 1 h 40"/>
                <a:gd name="T36" fmla="*/ 1 w 38"/>
                <a:gd name="T37" fmla="*/ 1 h 40"/>
                <a:gd name="T38" fmla="*/ 1 w 38"/>
                <a:gd name="T39" fmla="*/ 3 h 40"/>
                <a:gd name="T40" fmla="*/ 2 w 38"/>
                <a:gd name="T41" fmla="*/ 3 h 40"/>
                <a:gd name="T42" fmla="*/ 2 w 38"/>
                <a:gd name="T43" fmla="*/ 3 h 40"/>
                <a:gd name="T44" fmla="*/ 3 w 38"/>
                <a:gd name="T45" fmla="*/ 3 h 40"/>
                <a:gd name="T46" fmla="*/ 4 w 38"/>
                <a:gd name="T47" fmla="*/ 4 h 40"/>
                <a:gd name="T48" fmla="*/ 5 w 38"/>
                <a:gd name="T49" fmla="*/ 5 h 40"/>
                <a:gd name="T50" fmla="*/ 5 w 38"/>
                <a:gd name="T51" fmla="*/ 5 h 40"/>
                <a:gd name="T52" fmla="*/ 5 w 38"/>
                <a:gd name="T53" fmla="*/ 5 h 40"/>
                <a:gd name="T54" fmla="*/ 6 w 38"/>
                <a:gd name="T55" fmla="*/ 6 h 40"/>
                <a:gd name="T56" fmla="*/ 6 w 38"/>
                <a:gd name="T57" fmla="*/ 7 h 40"/>
                <a:gd name="T58" fmla="*/ 6 w 38"/>
                <a:gd name="T59" fmla="*/ 7 h 40"/>
                <a:gd name="T60" fmla="*/ 7 w 38"/>
                <a:gd name="T61" fmla="*/ 8 h 40"/>
                <a:gd name="T62" fmla="*/ 7 w 38"/>
                <a:gd name="T63" fmla="*/ 9 h 40"/>
                <a:gd name="T64" fmla="*/ 8 w 38"/>
                <a:gd name="T65" fmla="*/ 10 h 40"/>
                <a:gd name="T66" fmla="*/ 9 w 38"/>
                <a:gd name="T67" fmla="*/ 9 h 40"/>
                <a:gd name="T68" fmla="*/ 9 w 38"/>
                <a:gd name="T69" fmla="*/ 10 h 40"/>
                <a:gd name="T70" fmla="*/ 10 w 38"/>
                <a:gd name="T71" fmla="*/ 10 h 40"/>
                <a:gd name="T72" fmla="*/ 10 w 38"/>
                <a:gd name="T73" fmla="*/ 10 h 40"/>
                <a:gd name="T74" fmla="*/ 10 w 38"/>
                <a:gd name="T75" fmla="*/ 10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
                <a:gd name="T115" fmla="*/ 0 h 40"/>
                <a:gd name="T116" fmla="*/ 38 w 38"/>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 h="40">
                  <a:moveTo>
                    <a:pt x="37" y="40"/>
                  </a:moveTo>
                  <a:lnTo>
                    <a:pt x="38" y="37"/>
                  </a:lnTo>
                  <a:lnTo>
                    <a:pt x="37" y="36"/>
                  </a:lnTo>
                  <a:lnTo>
                    <a:pt x="36" y="34"/>
                  </a:lnTo>
                  <a:lnTo>
                    <a:pt x="36" y="32"/>
                  </a:lnTo>
                  <a:lnTo>
                    <a:pt x="34" y="31"/>
                  </a:lnTo>
                  <a:lnTo>
                    <a:pt x="33" y="30"/>
                  </a:lnTo>
                  <a:lnTo>
                    <a:pt x="32" y="29"/>
                  </a:lnTo>
                  <a:lnTo>
                    <a:pt x="31" y="28"/>
                  </a:lnTo>
                  <a:lnTo>
                    <a:pt x="31" y="26"/>
                  </a:lnTo>
                  <a:lnTo>
                    <a:pt x="30" y="24"/>
                  </a:lnTo>
                  <a:lnTo>
                    <a:pt x="29" y="23"/>
                  </a:lnTo>
                  <a:lnTo>
                    <a:pt x="27" y="22"/>
                  </a:lnTo>
                  <a:lnTo>
                    <a:pt x="26" y="21"/>
                  </a:lnTo>
                  <a:lnTo>
                    <a:pt x="25" y="20"/>
                  </a:lnTo>
                  <a:lnTo>
                    <a:pt x="24" y="19"/>
                  </a:lnTo>
                  <a:lnTo>
                    <a:pt x="23" y="17"/>
                  </a:lnTo>
                  <a:lnTo>
                    <a:pt x="22" y="16"/>
                  </a:lnTo>
                  <a:lnTo>
                    <a:pt x="22" y="15"/>
                  </a:lnTo>
                  <a:lnTo>
                    <a:pt x="21" y="14"/>
                  </a:lnTo>
                  <a:lnTo>
                    <a:pt x="19" y="13"/>
                  </a:lnTo>
                  <a:lnTo>
                    <a:pt x="18" y="12"/>
                  </a:lnTo>
                  <a:lnTo>
                    <a:pt x="17" y="11"/>
                  </a:lnTo>
                  <a:lnTo>
                    <a:pt x="16" y="9"/>
                  </a:lnTo>
                  <a:lnTo>
                    <a:pt x="15" y="9"/>
                  </a:lnTo>
                  <a:lnTo>
                    <a:pt x="12" y="8"/>
                  </a:lnTo>
                  <a:lnTo>
                    <a:pt x="11" y="7"/>
                  </a:lnTo>
                  <a:lnTo>
                    <a:pt x="10" y="6"/>
                  </a:lnTo>
                  <a:lnTo>
                    <a:pt x="9" y="5"/>
                  </a:lnTo>
                  <a:lnTo>
                    <a:pt x="8" y="4"/>
                  </a:lnTo>
                  <a:lnTo>
                    <a:pt x="7" y="4"/>
                  </a:lnTo>
                  <a:lnTo>
                    <a:pt x="6" y="2"/>
                  </a:lnTo>
                  <a:lnTo>
                    <a:pt x="4" y="1"/>
                  </a:lnTo>
                  <a:lnTo>
                    <a:pt x="2" y="0"/>
                  </a:lnTo>
                  <a:lnTo>
                    <a:pt x="0" y="5"/>
                  </a:lnTo>
                  <a:lnTo>
                    <a:pt x="1" y="6"/>
                  </a:lnTo>
                  <a:lnTo>
                    <a:pt x="2" y="6"/>
                  </a:lnTo>
                  <a:lnTo>
                    <a:pt x="4" y="7"/>
                  </a:lnTo>
                  <a:lnTo>
                    <a:pt x="6" y="8"/>
                  </a:lnTo>
                  <a:lnTo>
                    <a:pt x="7" y="9"/>
                  </a:lnTo>
                  <a:lnTo>
                    <a:pt x="8" y="9"/>
                  </a:lnTo>
                  <a:lnTo>
                    <a:pt x="9" y="11"/>
                  </a:lnTo>
                  <a:lnTo>
                    <a:pt x="10" y="12"/>
                  </a:lnTo>
                  <a:lnTo>
                    <a:pt x="11" y="13"/>
                  </a:lnTo>
                  <a:lnTo>
                    <a:pt x="12" y="14"/>
                  </a:lnTo>
                  <a:lnTo>
                    <a:pt x="14" y="15"/>
                  </a:lnTo>
                  <a:lnTo>
                    <a:pt x="15" y="15"/>
                  </a:lnTo>
                  <a:lnTo>
                    <a:pt x="16" y="16"/>
                  </a:lnTo>
                  <a:lnTo>
                    <a:pt x="17" y="17"/>
                  </a:lnTo>
                  <a:lnTo>
                    <a:pt x="18" y="19"/>
                  </a:lnTo>
                  <a:lnTo>
                    <a:pt x="18" y="20"/>
                  </a:lnTo>
                  <a:lnTo>
                    <a:pt x="19" y="21"/>
                  </a:lnTo>
                  <a:lnTo>
                    <a:pt x="21" y="22"/>
                  </a:lnTo>
                  <a:lnTo>
                    <a:pt x="22" y="23"/>
                  </a:lnTo>
                  <a:lnTo>
                    <a:pt x="23" y="24"/>
                  </a:lnTo>
                  <a:lnTo>
                    <a:pt x="24" y="26"/>
                  </a:lnTo>
                  <a:lnTo>
                    <a:pt x="25" y="27"/>
                  </a:lnTo>
                  <a:lnTo>
                    <a:pt x="25" y="28"/>
                  </a:lnTo>
                  <a:lnTo>
                    <a:pt x="26" y="29"/>
                  </a:lnTo>
                  <a:lnTo>
                    <a:pt x="27" y="30"/>
                  </a:lnTo>
                  <a:lnTo>
                    <a:pt x="29" y="31"/>
                  </a:lnTo>
                  <a:lnTo>
                    <a:pt x="29" y="32"/>
                  </a:lnTo>
                  <a:lnTo>
                    <a:pt x="30" y="34"/>
                  </a:lnTo>
                  <a:lnTo>
                    <a:pt x="31" y="36"/>
                  </a:lnTo>
                  <a:lnTo>
                    <a:pt x="32" y="37"/>
                  </a:lnTo>
                  <a:lnTo>
                    <a:pt x="32" y="38"/>
                  </a:lnTo>
                  <a:lnTo>
                    <a:pt x="33" y="39"/>
                  </a:lnTo>
                  <a:lnTo>
                    <a:pt x="34" y="36"/>
                  </a:lnTo>
                  <a:lnTo>
                    <a:pt x="33" y="39"/>
                  </a:lnTo>
                  <a:lnTo>
                    <a:pt x="34" y="40"/>
                  </a:lnTo>
                  <a:lnTo>
                    <a:pt x="36" y="40"/>
                  </a:lnTo>
                  <a:lnTo>
                    <a:pt x="37" y="40"/>
                  </a:lnTo>
                  <a:lnTo>
                    <a:pt x="38" y="39"/>
                  </a:lnTo>
                  <a:lnTo>
                    <a:pt x="38" y="38"/>
                  </a:lnTo>
                  <a:lnTo>
                    <a:pt x="38" y="37"/>
                  </a:lnTo>
                  <a:lnTo>
                    <a:pt x="37" y="40"/>
                  </a:lnTo>
                  <a:close/>
                </a:path>
              </a:pathLst>
            </a:custGeom>
            <a:solidFill>
              <a:srgbClr val="000000"/>
            </a:solidFill>
            <a:ln w="9525">
              <a:noFill/>
              <a:round/>
              <a:headEnd/>
              <a:tailEnd/>
            </a:ln>
          </p:spPr>
          <p:txBody>
            <a:bodyPr/>
            <a:lstStyle/>
            <a:p>
              <a:endParaRPr lang="en-GB"/>
            </a:p>
          </p:txBody>
        </p:sp>
        <p:sp>
          <p:nvSpPr>
            <p:cNvPr id="465" name="Freeform 667"/>
            <p:cNvSpPr>
              <a:spLocks/>
            </p:cNvSpPr>
            <p:nvPr/>
          </p:nvSpPr>
          <p:spPr bwMode="auto">
            <a:xfrm>
              <a:off x="4143" y="2179"/>
              <a:ext cx="8" cy="7"/>
            </a:xfrm>
            <a:custGeom>
              <a:avLst/>
              <a:gdLst>
                <a:gd name="T0" fmla="*/ 0 w 18"/>
                <a:gd name="T1" fmla="*/ 3 h 13"/>
                <a:gd name="T2" fmla="*/ 1 w 18"/>
                <a:gd name="T3" fmla="*/ 4 h 13"/>
                <a:gd name="T4" fmla="*/ 4 w 18"/>
                <a:gd name="T5" fmla="*/ 1 h 13"/>
                <a:gd name="T6" fmla="*/ 3 w 18"/>
                <a:gd name="T7" fmla="*/ 0 h 13"/>
                <a:gd name="T8" fmla="*/ 0 w 18"/>
                <a:gd name="T9" fmla="*/ 2 h 13"/>
                <a:gd name="T10" fmla="*/ 1 w 18"/>
                <a:gd name="T11" fmla="*/ 3 h 13"/>
                <a:gd name="T12" fmla="*/ 0 w 18"/>
                <a:gd name="T13" fmla="*/ 2 h 13"/>
                <a:gd name="T14" fmla="*/ 0 w 18"/>
                <a:gd name="T15" fmla="*/ 2 h 13"/>
                <a:gd name="T16" fmla="*/ 0 w 18"/>
                <a:gd name="T17" fmla="*/ 3 h 13"/>
                <a:gd name="T18" fmla="*/ 0 w 18"/>
                <a:gd name="T19" fmla="*/ 3 h 13"/>
                <a:gd name="T20" fmla="*/ 0 w 18"/>
                <a:gd name="T21" fmla="*/ 3 h 13"/>
                <a:gd name="T22" fmla="*/ 0 w 18"/>
                <a:gd name="T23" fmla="*/ 4 h 13"/>
                <a:gd name="T24" fmla="*/ 0 w 18"/>
                <a:gd name="T25" fmla="*/ 4 h 13"/>
                <a:gd name="T26" fmla="*/ 0 w 18"/>
                <a:gd name="T27" fmla="*/ 4 h 13"/>
                <a:gd name="T28" fmla="*/ 1 w 18"/>
                <a:gd name="T29" fmla="*/ 4 h 13"/>
                <a:gd name="T30" fmla="*/ 0 w 18"/>
                <a:gd name="T31" fmla="*/ 3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3"/>
                <a:gd name="T50" fmla="*/ 18 w 18"/>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3">
                  <a:moveTo>
                    <a:pt x="0" y="11"/>
                  </a:moveTo>
                  <a:lnTo>
                    <a:pt x="4" y="13"/>
                  </a:lnTo>
                  <a:lnTo>
                    <a:pt x="18" y="4"/>
                  </a:lnTo>
                  <a:lnTo>
                    <a:pt x="15" y="0"/>
                  </a:lnTo>
                  <a:lnTo>
                    <a:pt x="2" y="8"/>
                  </a:lnTo>
                  <a:lnTo>
                    <a:pt x="5" y="9"/>
                  </a:lnTo>
                  <a:lnTo>
                    <a:pt x="2" y="8"/>
                  </a:lnTo>
                  <a:lnTo>
                    <a:pt x="0" y="8"/>
                  </a:lnTo>
                  <a:lnTo>
                    <a:pt x="0" y="9"/>
                  </a:lnTo>
                  <a:lnTo>
                    <a:pt x="0" y="10"/>
                  </a:lnTo>
                  <a:lnTo>
                    <a:pt x="0" y="11"/>
                  </a:lnTo>
                  <a:lnTo>
                    <a:pt x="0" y="13"/>
                  </a:lnTo>
                  <a:lnTo>
                    <a:pt x="2" y="13"/>
                  </a:lnTo>
                  <a:lnTo>
                    <a:pt x="3" y="13"/>
                  </a:lnTo>
                  <a:lnTo>
                    <a:pt x="4" y="13"/>
                  </a:lnTo>
                  <a:lnTo>
                    <a:pt x="0" y="11"/>
                  </a:lnTo>
                  <a:close/>
                </a:path>
              </a:pathLst>
            </a:custGeom>
            <a:solidFill>
              <a:srgbClr val="000000"/>
            </a:solidFill>
            <a:ln w="9525">
              <a:noFill/>
              <a:round/>
              <a:headEnd/>
              <a:tailEnd/>
            </a:ln>
          </p:spPr>
          <p:txBody>
            <a:bodyPr/>
            <a:lstStyle/>
            <a:p>
              <a:endParaRPr lang="en-GB"/>
            </a:p>
          </p:txBody>
        </p:sp>
        <p:sp>
          <p:nvSpPr>
            <p:cNvPr id="466" name="Freeform 668"/>
            <p:cNvSpPr>
              <a:spLocks/>
            </p:cNvSpPr>
            <p:nvPr/>
          </p:nvSpPr>
          <p:spPr bwMode="auto">
            <a:xfrm>
              <a:off x="4128" y="2168"/>
              <a:ext cx="17" cy="17"/>
            </a:xfrm>
            <a:custGeom>
              <a:avLst/>
              <a:gdLst>
                <a:gd name="T0" fmla="*/ 1 w 33"/>
                <a:gd name="T1" fmla="*/ 2 h 33"/>
                <a:gd name="T2" fmla="*/ 1 w 33"/>
                <a:gd name="T3" fmla="*/ 2 h 33"/>
                <a:gd name="T4" fmla="*/ 2 w 33"/>
                <a:gd name="T5" fmla="*/ 2 h 33"/>
                <a:gd name="T6" fmla="*/ 2 w 33"/>
                <a:gd name="T7" fmla="*/ 3 h 33"/>
                <a:gd name="T8" fmla="*/ 3 w 33"/>
                <a:gd name="T9" fmla="*/ 3 h 33"/>
                <a:gd name="T10" fmla="*/ 3 w 33"/>
                <a:gd name="T11" fmla="*/ 4 h 33"/>
                <a:gd name="T12" fmla="*/ 4 w 33"/>
                <a:gd name="T13" fmla="*/ 4 h 33"/>
                <a:gd name="T14" fmla="*/ 4 w 33"/>
                <a:gd name="T15" fmla="*/ 4 h 33"/>
                <a:gd name="T16" fmla="*/ 5 w 33"/>
                <a:gd name="T17" fmla="*/ 5 h 33"/>
                <a:gd name="T18" fmla="*/ 5 w 33"/>
                <a:gd name="T19" fmla="*/ 5 h 33"/>
                <a:gd name="T20" fmla="*/ 5 w 33"/>
                <a:gd name="T21" fmla="*/ 6 h 33"/>
                <a:gd name="T22" fmla="*/ 6 w 33"/>
                <a:gd name="T23" fmla="*/ 6 h 33"/>
                <a:gd name="T24" fmla="*/ 6 w 33"/>
                <a:gd name="T25" fmla="*/ 7 h 33"/>
                <a:gd name="T26" fmla="*/ 7 w 33"/>
                <a:gd name="T27" fmla="*/ 8 h 33"/>
                <a:gd name="T28" fmla="*/ 7 w 33"/>
                <a:gd name="T29" fmla="*/ 8 h 33"/>
                <a:gd name="T30" fmla="*/ 7 w 33"/>
                <a:gd name="T31" fmla="*/ 9 h 33"/>
                <a:gd name="T32" fmla="*/ 8 w 33"/>
                <a:gd name="T33" fmla="*/ 8 h 33"/>
                <a:gd name="T34" fmla="*/ 8 w 33"/>
                <a:gd name="T35" fmla="*/ 7 h 33"/>
                <a:gd name="T36" fmla="*/ 7 w 33"/>
                <a:gd name="T37" fmla="*/ 7 h 33"/>
                <a:gd name="T38" fmla="*/ 7 w 33"/>
                <a:gd name="T39" fmla="*/ 6 h 33"/>
                <a:gd name="T40" fmla="*/ 7 w 33"/>
                <a:gd name="T41" fmla="*/ 6 h 33"/>
                <a:gd name="T42" fmla="*/ 6 w 33"/>
                <a:gd name="T43" fmla="*/ 5 h 33"/>
                <a:gd name="T44" fmla="*/ 6 w 33"/>
                <a:gd name="T45" fmla="*/ 4 h 33"/>
                <a:gd name="T46" fmla="*/ 5 w 33"/>
                <a:gd name="T47" fmla="*/ 4 h 33"/>
                <a:gd name="T48" fmla="*/ 5 w 33"/>
                <a:gd name="T49" fmla="*/ 4 h 33"/>
                <a:gd name="T50" fmla="*/ 5 w 33"/>
                <a:gd name="T51" fmla="*/ 3 h 33"/>
                <a:gd name="T52" fmla="*/ 4 w 33"/>
                <a:gd name="T53" fmla="*/ 3 h 33"/>
                <a:gd name="T54" fmla="*/ 3 w 33"/>
                <a:gd name="T55" fmla="*/ 2 h 33"/>
                <a:gd name="T56" fmla="*/ 3 w 33"/>
                <a:gd name="T57" fmla="*/ 2 h 33"/>
                <a:gd name="T58" fmla="*/ 2 w 33"/>
                <a:gd name="T59" fmla="*/ 1 h 33"/>
                <a:gd name="T60" fmla="*/ 2 w 33"/>
                <a:gd name="T61" fmla="*/ 1 h 33"/>
                <a:gd name="T62" fmla="*/ 1 w 33"/>
                <a:gd name="T63" fmla="*/ 1 h 33"/>
                <a:gd name="T64" fmla="*/ 1 w 33"/>
                <a:gd name="T65" fmla="*/ 1 h 33"/>
                <a:gd name="T66" fmla="*/ 1 w 33"/>
                <a:gd name="T67" fmla="*/ 0 h 33"/>
                <a:gd name="T68" fmla="*/ 1 w 33"/>
                <a:gd name="T69" fmla="*/ 1 h 33"/>
                <a:gd name="T70" fmla="*/ 0 w 33"/>
                <a:gd name="T71" fmla="*/ 1 h 33"/>
                <a:gd name="T72" fmla="*/ 0 w 33"/>
                <a:gd name="T73" fmla="*/ 2 h 33"/>
                <a:gd name="T74" fmla="*/ 0 w 33"/>
                <a:gd name="T75" fmla="*/ 1 h 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
                <a:gd name="T115" fmla="*/ 0 h 33"/>
                <a:gd name="T116" fmla="*/ 33 w 33"/>
                <a:gd name="T117" fmla="*/ 33 h 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 h="33">
                  <a:moveTo>
                    <a:pt x="0" y="1"/>
                  </a:moveTo>
                  <a:lnTo>
                    <a:pt x="1" y="5"/>
                  </a:lnTo>
                  <a:lnTo>
                    <a:pt x="2" y="6"/>
                  </a:lnTo>
                  <a:lnTo>
                    <a:pt x="3" y="6"/>
                  </a:lnTo>
                  <a:lnTo>
                    <a:pt x="4" y="7"/>
                  </a:lnTo>
                  <a:lnTo>
                    <a:pt x="5" y="8"/>
                  </a:lnTo>
                  <a:lnTo>
                    <a:pt x="6" y="9"/>
                  </a:lnTo>
                  <a:lnTo>
                    <a:pt x="8" y="9"/>
                  </a:lnTo>
                  <a:lnTo>
                    <a:pt x="9" y="10"/>
                  </a:lnTo>
                  <a:lnTo>
                    <a:pt x="10" y="12"/>
                  </a:lnTo>
                  <a:lnTo>
                    <a:pt x="11" y="12"/>
                  </a:lnTo>
                  <a:lnTo>
                    <a:pt x="11" y="13"/>
                  </a:lnTo>
                  <a:lnTo>
                    <a:pt x="12" y="14"/>
                  </a:lnTo>
                  <a:lnTo>
                    <a:pt x="13" y="14"/>
                  </a:lnTo>
                  <a:lnTo>
                    <a:pt x="15" y="15"/>
                  </a:lnTo>
                  <a:lnTo>
                    <a:pt x="15" y="16"/>
                  </a:lnTo>
                  <a:lnTo>
                    <a:pt x="16" y="17"/>
                  </a:lnTo>
                  <a:lnTo>
                    <a:pt x="17" y="18"/>
                  </a:lnTo>
                  <a:lnTo>
                    <a:pt x="18" y="18"/>
                  </a:lnTo>
                  <a:lnTo>
                    <a:pt x="18" y="20"/>
                  </a:lnTo>
                  <a:lnTo>
                    <a:pt x="19" y="21"/>
                  </a:lnTo>
                  <a:lnTo>
                    <a:pt x="20" y="22"/>
                  </a:lnTo>
                  <a:lnTo>
                    <a:pt x="21" y="23"/>
                  </a:lnTo>
                  <a:lnTo>
                    <a:pt x="23" y="24"/>
                  </a:lnTo>
                  <a:lnTo>
                    <a:pt x="24" y="25"/>
                  </a:lnTo>
                  <a:lnTo>
                    <a:pt x="24" y="26"/>
                  </a:lnTo>
                  <a:lnTo>
                    <a:pt x="25" y="28"/>
                  </a:lnTo>
                  <a:lnTo>
                    <a:pt x="25" y="29"/>
                  </a:lnTo>
                  <a:lnTo>
                    <a:pt x="26" y="30"/>
                  </a:lnTo>
                  <a:lnTo>
                    <a:pt x="27" y="31"/>
                  </a:lnTo>
                  <a:lnTo>
                    <a:pt x="27" y="32"/>
                  </a:lnTo>
                  <a:lnTo>
                    <a:pt x="28" y="33"/>
                  </a:lnTo>
                  <a:lnTo>
                    <a:pt x="33" y="31"/>
                  </a:lnTo>
                  <a:lnTo>
                    <a:pt x="32" y="30"/>
                  </a:lnTo>
                  <a:lnTo>
                    <a:pt x="31" y="29"/>
                  </a:lnTo>
                  <a:lnTo>
                    <a:pt x="31" y="28"/>
                  </a:lnTo>
                  <a:lnTo>
                    <a:pt x="30" y="26"/>
                  </a:lnTo>
                  <a:lnTo>
                    <a:pt x="28" y="25"/>
                  </a:lnTo>
                  <a:lnTo>
                    <a:pt x="28" y="24"/>
                  </a:lnTo>
                  <a:lnTo>
                    <a:pt x="27" y="23"/>
                  </a:lnTo>
                  <a:lnTo>
                    <a:pt x="26" y="22"/>
                  </a:lnTo>
                  <a:lnTo>
                    <a:pt x="26" y="21"/>
                  </a:lnTo>
                  <a:lnTo>
                    <a:pt x="25" y="20"/>
                  </a:lnTo>
                  <a:lnTo>
                    <a:pt x="24" y="18"/>
                  </a:lnTo>
                  <a:lnTo>
                    <a:pt x="23" y="17"/>
                  </a:lnTo>
                  <a:lnTo>
                    <a:pt x="23" y="16"/>
                  </a:lnTo>
                  <a:lnTo>
                    <a:pt x="21" y="15"/>
                  </a:lnTo>
                  <a:lnTo>
                    <a:pt x="20" y="15"/>
                  </a:lnTo>
                  <a:lnTo>
                    <a:pt x="19" y="14"/>
                  </a:lnTo>
                  <a:lnTo>
                    <a:pt x="18" y="13"/>
                  </a:lnTo>
                  <a:lnTo>
                    <a:pt x="18" y="12"/>
                  </a:lnTo>
                  <a:lnTo>
                    <a:pt x="17" y="10"/>
                  </a:lnTo>
                  <a:lnTo>
                    <a:pt x="16" y="10"/>
                  </a:lnTo>
                  <a:lnTo>
                    <a:pt x="15" y="9"/>
                  </a:lnTo>
                  <a:lnTo>
                    <a:pt x="13" y="8"/>
                  </a:lnTo>
                  <a:lnTo>
                    <a:pt x="12" y="7"/>
                  </a:lnTo>
                  <a:lnTo>
                    <a:pt x="11" y="6"/>
                  </a:lnTo>
                  <a:lnTo>
                    <a:pt x="10" y="5"/>
                  </a:lnTo>
                  <a:lnTo>
                    <a:pt x="9" y="5"/>
                  </a:lnTo>
                  <a:lnTo>
                    <a:pt x="8" y="3"/>
                  </a:lnTo>
                  <a:lnTo>
                    <a:pt x="6" y="2"/>
                  </a:lnTo>
                  <a:lnTo>
                    <a:pt x="5" y="2"/>
                  </a:lnTo>
                  <a:lnTo>
                    <a:pt x="4" y="1"/>
                  </a:lnTo>
                  <a:lnTo>
                    <a:pt x="3" y="1"/>
                  </a:lnTo>
                  <a:lnTo>
                    <a:pt x="4" y="3"/>
                  </a:lnTo>
                  <a:lnTo>
                    <a:pt x="3" y="1"/>
                  </a:lnTo>
                  <a:lnTo>
                    <a:pt x="3" y="0"/>
                  </a:lnTo>
                  <a:lnTo>
                    <a:pt x="2" y="0"/>
                  </a:lnTo>
                  <a:lnTo>
                    <a:pt x="1" y="0"/>
                  </a:lnTo>
                  <a:lnTo>
                    <a:pt x="1" y="1"/>
                  </a:lnTo>
                  <a:lnTo>
                    <a:pt x="0" y="1"/>
                  </a:lnTo>
                  <a:lnTo>
                    <a:pt x="0" y="2"/>
                  </a:lnTo>
                  <a:lnTo>
                    <a:pt x="0" y="3"/>
                  </a:lnTo>
                  <a:lnTo>
                    <a:pt x="0" y="5"/>
                  </a:lnTo>
                  <a:lnTo>
                    <a:pt x="1" y="5"/>
                  </a:lnTo>
                  <a:lnTo>
                    <a:pt x="0" y="1"/>
                  </a:lnTo>
                  <a:close/>
                </a:path>
              </a:pathLst>
            </a:custGeom>
            <a:solidFill>
              <a:srgbClr val="000000"/>
            </a:solidFill>
            <a:ln w="9525">
              <a:noFill/>
              <a:round/>
              <a:headEnd/>
              <a:tailEnd/>
            </a:ln>
          </p:spPr>
          <p:txBody>
            <a:bodyPr/>
            <a:lstStyle/>
            <a:p>
              <a:endParaRPr lang="en-GB"/>
            </a:p>
          </p:txBody>
        </p:sp>
        <p:sp>
          <p:nvSpPr>
            <p:cNvPr id="467" name="Freeform 669"/>
            <p:cNvSpPr>
              <a:spLocks/>
            </p:cNvSpPr>
            <p:nvPr/>
          </p:nvSpPr>
          <p:spPr bwMode="auto">
            <a:xfrm>
              <a:off x="4128" y="2162"/>
              <a:ext cx="7" cy="8"/>
            </a:xfrm>
            <a:custGeom>
              <a:avLst/>
              <a:gdLst>
                <a:gd name="T0" fmla="*/ 4 w 12"/>
                <a:gd name="T1" fmla="*/ 0 h 17"/>
                <a:gd name="T2" fmla="*/ 3 w 12"/>
                <a:gd name="T3" fmla="*/ 0 h 17"/>
                <a:gd name="T4" fmla="*/ 0 w 12"/>
                <a:gd name="T5" fmla="*/ 3 h 17"/>
                <a:gd name="T6" fmla="*/ 1 w 12"/>
                <a:gd name="T7" fmla="*/ 4 h 17"/>
                <a:gd name="T8" fmla="*/ 4 w 12"/>
                <a:gd name="T9" fmla="*/ 1 h 17"/>
                <a:gd name="T10" fmla="*/ 3 w 12"/>
                <a:gd name="T11" fmla="*/ 1 h 17"/>
                <a:gd name="T12" fmla="*/ 4 w 12"/>
                <a:gd name="T13" fmla="*/ 1 h 17"/>
                <a:gd name="T14" fmla="*/ 4 w 12"/>
                <a:gd name="T15" fmla="*/ 0 h 17"/>
                <a:gd name="T16" fmla="*/ 4 w 12"/>
                <a:gd name="T17" fmla="*/ 0 h 17"/>
                <a:gd name="T18" fmla="*/ 4 w 12"/>
                <a:gd name="T19" fmla="*/ 0 h 17"/>
                <a:gd name="T20" fmla="*/ 4 w 12"/>
                <a:gd name="T21" fmla="*/ 0 h 17"/>
                <a:gd name="T22" fmla="*/ 4 w 12"/>
                <a:gd name="T23" fmla="*/ 0 h 17"/>
                <a:gd name="T24" fmla="*/ 3 w 12"/>
                <a:gd name="T25" fmla="*/ 0 h 17"/>
                <a:gd name="T26" fmla="*/ 3 w 12"/>
                <a:gd name="T27" fmla="*/ 0 h 17"/>
                <a:gd name="T28" fmla="*/ 3 w 12"/>
                <a:gd name="T29" fmla="*/ 0 h 17"/>
                <a:gd name="T30" fmla="*/ 4 w 12"/>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7"/>
                <a:gd name="T50" fmla="*/ 12 w 12"/>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7">
                  <a:moveTo>
                    <a:pt x="11" y="0"/>
                  </a:moveTo>
                  <a:lnTo>
                    <a:pt x="8" y="1"/>
                  </a:lnTo>
                  <a:lnTo>
                    <a:pt x="0" y="15"/>
                  </a:lnTo>
                  <a:lnTo>
                    <a:pt x="4" y="17"/>
                  </a:lnTo>
                  <a:lnTo>
                    <a:pt x="12" y="4"/>
                  </a:lnTo>
                  <a:lnTo>
                    <a:pt x="9" y="5"/>
                  </a:lnTo>
                  <a:lnTo>
                    <a:pt x="12" y="4"/>
                  </a:lnTo>
                  <a:lnTo>
                    <a:pt x="12" y="2"/>
                  </a:lnTo>
                  <a:lnTo>
                    <a:pt x="12" y="1"/>
                  </a:lnTo>
                  <a:lnTo>
                    <a:pt x="12" y="0"/>
                  </a:lnTo>
                  <a:lnTo>
                    <a:pt x="11" y="0"/>
                  </a:lnTo>
                  <a:lnTo>
                    <a:pt x="10" y="0"/>
                  </a:lnTo>
                  <a:lnTo>
                    <a:pt x="9" y="0"/>
                  </a:lnTo>
                  <a:lnTo>
                    <a:pt x="9" y="1"/>
                  </a:lnTo>
                  <a:lnTo>
                    <a:pt x="8" y="1"/>
                  </a:lnTo>
                  <a:lnTo>
                    <a:pt x="11" y="0"/>
                  </a:lnTo>
                  <a:close/>
                </a:path>
              </a:pathLst>
            </a:custGeom>
            <a:solidFill>
              <a:srgbClr val="000000"/>
            </a:solidFill>
            <a:ln w="9525">
              <a:noFill/>
              <a:round/>
              <a:headEnd/>
              <a:tailEnd/>
            </a:ln>
          </p:spPr>
          <p:txBody>
            <a:bodyPr/>
            <a:lstStyle/>
            <a:p>
              <a:endParaRPr lang="en-GB"/>
            </a:p>
          </p:txBody>
        </p:sp>
        <p:sp>
          <p:nvSpPr>
            <p:cNvPr id="468" name="Freeform 670"/>
            <p:cNvSpPr>
              <a:spLocks/>
            </p:cNvSpPr>
            <p:nvPr/>
          </p:nvSpPr>
          <p:spPr bwMode="auto">
            <a:xfrm>
              <a:off x="4087" y="2151"/>
              <a:ext cx="26" cy="4"/>
            </a:xfrm>
            <a:custGeom>
              <a:avLst/>
              <a:gdLst>
                <a:gd name="T0" fmla="*/ 12 w 53"/>
                <a:gd name="T1" fmla="*/ 1 h 8"/>
                <a:gd name="T2" fmla="*/ 11 w 53"/>
                <a:gd name="T3" fmla="*/ 1 h 8"/>
                <a:gd name="T4" fmla="*/ 10 w 53"/>
                <a:gd name="T5" fmla="*/ 1 h 8"/>
                <a:gd name="T6" fmla="*/ 10 w 53"/>
                <a:gd name="T7" fmla="*/ 1 h 8"/>
                <a:gd name="T8" fmla="*/ 9 w 53"/>
                <a:gd name="T9" fmla="*/ 1 h 8"/>
                <a:gd name="T10" fmla="*/ 8 w 53"/>
                <a:gd name="T11" fmla="*/ 0 h 8"/>
                <a:gd name="T12" fmla="*/ 7 w 53"/>
                <a:gd name="T13" fmla="*/ 0 h 8"/>
                <a:gd name="T14" fmla="*/ 6 w 53"/>
                <a:gd name="T15" fmla="*/ 0 h 8"/>
                <a:gd name="T16" fmla="*/ 6 w 53"/>
                <a:gd name="T17" fmla="*/ 0 h 8"/>
                <a:gd name="T18" fmla="*/ 5 w 53"/>
                <a:gd name="T19" fmla="*/ 0 h 8"/>
                <a:gd name="T20" fmla="*/ 4 w 53"/>
                <a:gd name="T21" fmla="*/ 0 h 8"/>
                <a:gd name="T22" fmla="*/ 3 w 53"/>
                <a:gd name="T23" fmla="*/ 0 h 8"/>
                <a:gd name="T24" fmla="*/ 3 w 53"/>
                <a:gd name="T25" fmla="*/ 0 h 8"/>
                <a:gd name="T26" fmla="*/ 2 w 53"/>
                <a:gd name="T27" fmla="*/ 0 h 8"/>
                <a:gd name="T28" fmla="*/ 1 w 53"/>
                <a:gd name="T29" fmla="*/ 1 h 8"/>
                <a:gd name="T30" fmla="*/ 0 w 53"/>
                <a:gd name="T31" fmla="*/ 1 h 8"/>
                <a:gd name="T32" fmla="*/ 0 w 53"/>
                <a:gd name="T33" fmla="*/ 1 h 8"/>
                <a:gd name="T34" fmla="*/ 0 w 53"/>
                <a:gd name="T35" fmla="*/ 1 h 8"/>
                <a:gd name="T36" fmla="*/ 1 w 53"/>
                <a:gd name="T37" fmla="*/ 1 h 8"/>
                <a:gd name="T38" fmla="*/ 2 w 53"/>
                <a:gd name="T39" fmla="*/ 1 h 8"/>
                <a:gd name="T40" fmla="*/ 2 w 53"/>
                <a:gd name="T41" fmla="*/ 1 h 8"/>
                <a:gd name="T42" fmla="*/ 3 w 53"/>
                <a:gd name="T43" fmla="*/ 1 h 8"/>
                <a:gd name="T44" fmla="*/ 4 w 53"/>
                <a:gd name="T45" fmla="*/ 1 h 8"/>
                <a:gd name="T46" fmla="*/ 5 w 53"/>
                <a:gd name="T47" fmla="*/ 1 h 8"/>
                <a:gd name="T48" fmla="*/ 5 w 53"/>
                <a:gd name="T49" fmla="*/ 1 h 8"/>
                <a:gd name="T50" fmla="*/ 6 w 53"/>
                <a:gd name="T51" fmla="*/ 1 h 8"/>
                <a:gd name="T52" fmla="*/ 7 w 53"/>
                <a:gd name="T53" fmla="*/ 1 h 8"/>
                <a:gd name="T54" fmla="*/ 8 w 53"/>
                <a:gd name="T55" fmla="*/ 1 h 8"/>
                <a:gd name="T56" fmla="*/ 8 w 53"/>
                <a:gd name="T57" fmla="*/ 1 h 8"/>
                <a:gd name="T58" fmla="*/ 9 w 53"/>
                <a:gd name="T59" fmla="*/ 1 h 8"/>
                <a:gd name="T60" fmla="*/ 10 w 53"/>
                <a:gd name="T61" fmla="*/ 1 h 8"/>
                <a:gd name="T62" fmla="*/ 11 w 53"/>
                <a:gd name="T63" fmla="*/ 1 h 8"/>
                <a:gd name="T64" fmla="*/ 12 w 53"/>
                <a:gd name="T65" fmla="*/ 2 h 8"/>
                <a:gd name="T66" fmla="*/ 11 w 53"/>
                <a:gd name="T67" fmla="*/ 1 h 8"/>
                <a:gd name="T68" fmla="*/ 12 w 53"/>
                <a:gd name="T69" fmla="*/ 2 h 8"/>
                <a:gd name="T70" fmla="*/ 12 w 53"/>
                <a:gd name="T71" fmla="*/ 1 h 8"/>
                <a:gd name="T72" fmla="*/ 13 w 53"/>
                <a:gd name="T73" fmla="*/ 1 h 8"/>
                <a:gd name="T74" fmla="*/ 12 w 53"/>
                <a:gd name="T75" fmla="*/ 1 h 8"/>
                <a:gd name="T76" fmla="*/ 12 w 53"/>
                <a:gd name="T77" fmla="*/ 1 h 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
                <a:gd name="T118" fmla="*/ 0 h 8"/>
                <a:gd name="T119" fmla="*/ 53 w 53"/>
                <a:gd name="T120" fmla="*/ 8 h 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 h="8">
                  <a:moveTo>
                    <a:pt x="51" y="6"/>
                  </a:moveTo>
                  <a:lnTo>
                    <a:pt x="50" y="4"/>
                  </a:lnTo>
                  <a:lnTo>
                    <a:pt x="49" y="4"/>
                  </a:lnTo>
                  <a:lnTo>
                    <a:pt x="47" y="3"/>
                  </a:lnTo>
                  <a:lnTo>
                    <a:pt x="46" y="3"/>
                  </a:lnTo>
                  <a:lnTo>
                    <a:pt x="43" y="3"/>
                  </a:lnTo>
                  <a:lnTo>
                    <a:pt x="42" y="1"/>
                  </a:lnTo>
                  <a:lnTo>
                    <a:pt x="40" y="1"/>
                  </a:lnTo>
                  <a:lnTo>
                    <a:pt x="39" y="1"/>
                  </a:lnTo>
                  <a:lnTo>
                    <a:pt x="38" y="1"/>
                  </a:lnTo>
                  <a:lnTo>
                    <a:pt x="35" y="0"/>
                  </a:lnTo>
                  <a:lnTo>
                    <a:pt x="34" y="0"/>
                  </a:lnTo>
                  <a:lnTo>
                    <a:pt x="33" y="0"/>
                  </a:lnTo>
                  <a:lnTo>
                    <a:pt x="31" y="0"/>
                  </a:lnTo>
                  <a:lnTo>
                    <a:pt x="30" y="0"/>
                  </a:lnTo>
                  <a:lnTo>
                    <a:pt x="27" y="0"/>
                  </a:lnTo>
                  <a:lnTo>
                    <a:pt x="26" y="0"/>
                  </a:lnTo>
                  <a:lnTo>
                    <a:pt x="25" y="0"/>
                  </a:lnTo>
                  <a:lnTo>
                    <a:pt x="23" y="0"/>
                  </a:lnTo>
                  <a:lnTo>
                    <a:pt x="22" y="0"/>
                  </a:lnTo>
                  <a:lnTo>
                    <a:pt x="20" y="0"/>
                  </a:lnTo>
                  <a:lnTo>
                    <a:pt x="18" y="0"/>
                  </a:lnTo>
                  <a:lnTo>
                    <a:pt x="17" y="0"/>
                  </a:lnTo>
                  <a:lnTo>
                    <a:pt x="15" y="0"/>
                  </a:lnTo>
                  <a:lnTo>
                    <a:pt x="13" y="0"/>
                  </a:lnTo>
                  <a:lnTo>
                    <a:pt x="12" y="0"/>
                  </a:lnTo>
                  <a:lnTo>
                    <a:pt x="10" y="0"/>
                  </a:lnTo>
                  <a:lnTo>
                    <a:pt x="9" y="0"/>
                  </a:lnTo>
                  <a:lnTo>
                    <a:pt x="8" y="1"/>
                  </a:lnTo>
                  <a:lnTo>
                    <a:pt x="5" y="1"/>
                  </a:lnTo>
                  <a:lnTo>
                    <a:pt x="4" y="1"/>
                  </a:lnTo>
                  <a:lnTo>
                    <a:pt x="2" y="1"/>
                  </a:lnTo>
                  <a:lnTo>
                    <a:pt x="1" y="3"/>
                  </a:lnTo>
                  <a:lnTo>
                    <a:pt x="0" y="3"/>
                  </a:lnTo>
                  <a:lnTo>
                    <a:pt x="1" y="7"/>
                  </a:lnTo>
                  <a:lnTo>
                    <a:pt x="2" y="7"/>
                  </a:lnTo>
                  <a:lnTo>
                    <a:pt x="3" y="6"/>
                  </a:lnTo>
                  <a:lnTo>
                    <a:pt x="5" y="6"/>
                  </a:lnTo>
                  <a:lnTo>
                    <a:pt x="7" y="6"/>
                  </a:lnTo>
                  <a:lnTo>
                    <a:pt x="8" y="6"/>
                  </a:lnTo>
                  <a:lnTo>
                    <a:pt x="10" y="5"/>
                  </a:lnTo>
                  <a:lnTo>
                    <a:pt x="11" y="5"/>
                  </a:lnTo>
                  <a:lnTo>
                    <a:pt x="12" y="5"/>
                  </a:lnTo>
                  <a:lnTo>
                    <a:pt x="13" y="5"/>
                  </a:lnTo>
                  <a:lnTo>
                    <a:pt x="16" y="5"/>
                  </a:lnTo>
                  <a:lnTo>
                    <a:pt x="17" y="5"/>
                  </a:lnTo>
                  <a:lnTo>
                    <a:pt x="18" y="5"/>
                  </a:lnTo>
                  <a:lnTo>
                    <a:pt x="20" y="5"/>
                  </a:lnTo>
                  <a:lnTo>
                    <a:pt x="22" y="5"/>
                  </a:lnTo>
                  <a:lnTo>
                    <a:pt x="23" y="5"/>
                  </a:lnTo>
                  <a:lnTo>
                    <a:pt x="25" y="5"/>
                  </a:lnTo>
                  <a:lnTo>
                    <a:pt x="26" y="5"/>
                  </a:lnTo>
                  <a:lnTo>
                    <a:pt x="27" y="5"/>
                  </a:lnTo>
                  <a:lnTo>
                    <a:pt x="28" y="5"/>
                  </a:lnTo>
                  <a:lnTo>
                    <a:pt x="31" y="5"/>
                  </a:lnTo>
                  <a:lnTo>
                    <a:pt x="32" y="5"/>
                  </a:lnTo>
                  <a:lnTo>
                    <a:pt x="33" y="5"/>
                  </a:lnTo>
                  <a:lnTo>
                    <a:pt x="35" y="5"/>
                  </a:lnTo>
                  <a:lnTo>
                    <a:pt x="36" y="6"/>
                  </a:lnTo>
                  <a:lnTo>
                    <a:pt x="38" y="6"/>
                  </a:lnTo>
                  <a:lnTo>
                    <a:pt x="40" y="6"/>
                  </a:lnTo>
                  <a:lnTo>
                    <a:pt x="41" y="6"/>
                  </a:lnTo>
                  <a:lnTo>
                    <a:pt x="42" y="7"/>
                  </a:lnTo>
                  <a:lnTo>
                    <a:pt x="45" y="7"/>
                  </a:lnTo>
                  <a:lnTo>
                    <a:pt x="46" y="7"/>
                  </a:lnTo>
                  <a:lnTo>
                    <a:pt x="48" y="8"/>
                  </a:lnTo>
                  <a:lnTo>
                    <a:pt x="49" y="8"/>
                  </a:lnTo>
                  <a:lnTo>
                    <a:pt x="47" y="5"/>
                  </a:lnTo>
                  <a:lnTo>
                    <a:pt x="49" y="8"/>
                  </a:lnTo>
                  <a:lnTo>
                    <a:pt x="50" y="8"/>
                  </a:lnTo>
                  <a:lnTo>
                    <a:pt x="51" y="8"/>
                  </a:lnTo>
                  <a:lnTo>
                    <a:pt x="51" y="7"/>
                  </a:lnTo>
                  <a:lnTo>
                    <a:pt x="51" y="6"/>
                  </a:lnTo>
                  <a:lnTo>
                    <a:pt x="53" y="6"/>
                  </a:lnTo>
                  <a:lnTo>
                    <a:pt x="53" y="5"/>
                  </a:lnTo>
                  <a:lnTo>
                    <a:pt x="51" y="5"/>
                  </a:lnTo>
                  <a:lnTo>
                    <a:pt x="51" y="4"/>
                  </a:lnTo>
                  <a:lnTo>
                    <a:pt x="50" y="4"/>
                  </a:lnTo>
                  <a:lnTo>
                    <a:pt x="51" y="6"/>
                  </a:lnTo>
                  <a:close/>
                </a:path>
              </a:pathLst>
            </a:custGeom>
            <a:solidFill>
              <a:srgbClr val="000000"/>
            </a:solidFill>
            <a:ln w="9525">
              <a:noFill/>
              <a:round/>
              <a:headEnd/>
              <a:tailEnd/>
            </a:ln>
          </p:spPr>
          <p:txBody>
            <a:bodyPr/>
            <a:lstStyle/>
            <a:p>
              <a:endParaRPr lang="en-GB"/>
            </a:p>
          </p:txBody>
        </p:sp>
        <p:sp>
          <p:nvSpPr>
            <p:cNvPr id="469" name="Freeform 671"/>
            <p:cNvSpPr>
              <a:spLocks/>
            </p:cNvSpPr>
            <p:nvPr/>
          </p:nvSpPr>
          <p:spPr bwMode="auto">
            <a:xfrm>
              <a:off x="4108" y="2153"/>
              <a:ext cx="5" cy="10"/>
            </a:xfrm>
            <a:custGeom>
              <a:avLst/>
              <a:gdLst>
                <a:gd name="T0" fmla="*/ 1 w 9"/>
                <a:gd name="T1" fmla="*/ 5 h 19"/>
                <a:gd name="T2" fmla="*/ 2 w 9"/>
                <a:gd name="T3" fmla="*/ 5 h 19"/>
                <a:gd name="T4" fmla="*/ 3 w 9"/>
                <a:gd name="T5" fmla="*/ 1 h 19"/>
                <a:gd name="T6" fmla="*/ 2 w 9"/>
                <a:gd name="T7" fmla="*/ 0 h 19"/>
                <a:gd name="T8" fmla="*/ 1 w 9"/>
                <a:gd name="T9" fmla="*/ 4 h 19"/>
                <a:gd name="T10" fmla="*/ 1 w 9"/>
                <a:gd name="T11" fmla="*/ 4 h 19"/>
                <a:gd name="T12" fmla="*/ 1 w 9"/>
                <a:gd name="T13" fmla="*/ 4 h 19"/>
                <a:gd name="T14" fmla="*/ 0 w 9"/>
                <a:gd name="T15" fmla="*/ 4 h 19"/>
                <a:gd name="T16" fmla="*/ 0 w 9"/>
                <a:gd name="T17" fmla="*/ 5 h 19"/>
                <a:gd name="T18" fmla="*/ 1 w 9"/>
                <a:gd name="T19" fmla="*/ 5 h 19"/>
                <a:gd name="T20" fmla="*/ 1 w 9"/>
                <a:gd name="T21" fmla="*/ 5 h 19"/>
                <a:gd name="T22" fmla="*/ 1 w 9"/>
                <a:gd name="T23" fmla="*/ 5 h 19"/>
                <a:gd name="T24" fmla="*/ 1 w 9"/>
                <a:gd name="T25" fmla="*/ 5 h 19"/>
                <a:gd name="T26" fmla="*/ 1 w 9"/>
                <a:gd name="T27" fmla="*/ 5 h 19"/>
                <a:gd name="T28" fmla="*/ 2 w 9"/>
                <a:gd name="T29" fmla="*/ 5 h 19"/>
                <a:gd name="T30" fmla="*/ 2 w 9"/>
                <a:gd name="T31" fmla="*/ 5 h 19"/>
                <a:gd name="T32" fmla="*/ 2 w 9"/>
                <a:gd name="T33" fmla="*/ 5 h 19"/>
                <a:gd name="T34" fmla="*/ 1 w 9"/>
                <a:gd name="T35" fmla="*/ 5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19"/>
                <a:gd name="T56" fmla="*/ 9 w 9"/>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19">
                  <a:moveTo>
                    <a:pt x="3" y="18"/>
                  </a:moveTo>
                  <a:lnTo>
                    <a:pt x="6" y="17"/>
                  </a:lnTo>
                  <a:lnTo>
                    <a:pt x="9" y="1"/>
                  </a:lnTo>
                  <a:lnTo>
                    <a:pt x="5" y="0"/>
                  </a:lnTo>
                  <a:lnTo>
                    <a:pt x="1" y="16"/>
                  </a:lnTo>
                  <a:lnTo>
                    <a:pt x="4" y="14"/>
                  </a:lnTo>
                  <a:lnTo>
                    <a:pt x="1" y="16"/>
                  </a:lnTo>
                  <a:lnTo>
                    <a:pt x="0" y="16"/>
                  </a:lnTo>
                  <a:lnTo>
                    <a:pt x="0" y="17"/>
                  </a:lnTo>
                  <a:lnTo>
                    <a:pt x="1" y="17"/>
                  </a:lnTo>
                  <a:lnTo>
                    <a:pt x="1" y="18"/>
                  </a:lnTo>
                  <a:lnTo>
                    <a:pt x="3" y="18"/>
                  </a:lnTo>
                  <a:lnTo>
                    <a:pt x="4" y="19"/>
                  </a:lnTo>
                  <a:lnTo>
                    <a:pt x="4" y="18"/>
                  </a:lnTo>
                  <a:lnTo>
                    <a:pt x="5" y="18"/>
                  </a:lnTo>
                  <a:lnTo>
                    <a:pt x="5" y="17"/>
                  </a:lnTo>
                  <a:lnTo>
                    <a:pt x="6" y="17"/>
                  </a:lnTo>
                  <a:lnTo>
                    <a:pt x="3" y="18"/>
                  </a:lnTo>
                  <a:close/>
                </a:path>
              </a:pathLst>
            </a:custGeom>
            <a:solidFill>
              <a:srgbClr val="000000"/>
            </a:solidFill>
            <a:ln w="9525">
              <a:noFill/>
              <a:round/>
              <a:headEnd/>
              <a:tailEnd/>
            </a:ln>
          </p:spPr>
          <p:txBody>
            <a:bodyPr/>
            <a:lstStyle/>
            <a:p>
              <a:endParaRPr lang="en-GB"/>
            </a:p>
          </p:txBody>
        </p:sp>
        <p:sp>
          <p:nvSpPr>
            <p:cNvPr id="470" name="Freeform 672"/>
            <p:cNvSpPr>
              <a:spLocks/>
            </p:cNvSpPr>
            <p:nvPr/>
          </p:nvSpPr>
          <p:spPr bwMode="auto">
            <a:xfrm>
              <a:off x="4088" y="2159"/>
              <a:ext cx="22" cy="3"/>
            </a:xfrm>
            <a:custGeom>
              <a:avLst/>
              <a:gdLst>
                <a:gd name="T0" fmla="*/ 1 w 44"/>
                <a:gd name="T1" fmla="*/ 1 h 7"/>
                <a:gd name="T2" fmla="*/ 1 w 44"/>
                <a:gd name="T3" fmla="*/ 1 h 7"/>
                <a:gd name="T4" fmla="*/ 1 w 44"/>
                <a:gd name="T5" fmla="*/ 1 h 7"/>
                <a:gd name="T6" fmla="*/ 3 w 44"/>
                <a:gd name="T7" fmla="*/ 1 h 7"/>
                <a:gd name="T8" fmla="*/ 3 w 44"/>
                <a:gd name="T9" fmla="*/ 1 h 7"/>
                <a:gd name="T10" fmla="*/ 3 w 44"/>
                <a:gd name="T11" fmla="*/ 1 h 7"/>
                <a:gd name="T12" fmla="*/ 5 w 44"/>
                <a:gd name="T13" fmla="*/ 1 h 7"/>
                <a:gd name="T14" fmla="*/ 5 w 44"/>
                <a:gd name="T15" fmla="*/ 1 h 7"/>
                <a:gd name="T16" fmla="*/ 6 w 44"/>
                <a:gd name="T17" fmla="*/ 1 h 7"/>
                <a:gd name="T18" fmla="*/ 6 w 44"/>
                <a:gd name="T19" fmla="*/ 1 h 7"/>
                <a:gd name="T20" fmla="*/ 7 w 44"/>
                <a:gd name="T21" fmla="*/ 1 h 7"/>
                <a:gd name="T22" fmla="*/ 7 w 44"/>
                <a:gd name="T23" fmla="*/ 1 h 7"/>
                <a:gd name="T24" fmla="*/ 8 w 44"/>
                <a:gd name="T25" fmla="*/ 1 h 7"/>
                <a:gd name="T26" fmla="*/ 9 w 44"/>
                <a:gd name="T27" fmla="*/ 1 h 7"/>
                <a:gd name="T28" fmla="*/ 10 w 44"/>
                <a:gd name="T29" fmla="*/ 1 h 7"/>
                <a:gd name="T30" fmla="*/ 10 w 44"/>
                <a:gd name="T31" fmla="*/ 1 h 7"/>
                <a:gd name="T32" fmla="*/ 11 w 44"/>
                <a:gd name="T33" fmla="*/ 1 h 7"/>
                <a:gd name="T34" fmla="*/ 11 w 44"/>
                <a:gd name="T35" fmla="*/ 0 h 7"/>
                <a:gd name="T36" fmla="*/ 10 w 44"/>
                <a:gd name="T37" fmla="*/ 0 h 7"/>
                <a:gd name="T38" fmla="*/ 10 w 44"/>
                <a:gd name="T39" fmla="*/ 0 h 7"/>
                <a:gd name="T40" fmla="*/ 9 w 44"/>
                <a:gd name="T41" fmla="*/ 0 h 7"/>
                <a:gd name="T42" fmla="*/ 7 w 44"/>
                <a:gd name="T43" fmla="*/ 0 h 7"/>
                <a:gd name="T44" fmla="*/ 7 w 44"/>
                <a:gd name="T45" fmla="*/ 0 h 7"/>
                <a:gd name="T46" fmla="*/ 6 w 44"/>
                <a:gd name="T47" fmla="*/ 0 h 7"/>
                <a:gd name="T48" fmla="*/ 6 w 44"/>
                <a:gd name="T49" fmla="*/ 0 h 7"/>
                <a:gd name="T50" fmla="*/ 6 w 44"/>
                <a:gd name="T51" fmla="*/ 0 h 7"/>
                <a:gd name="T52" fmla="*/ 5 w 44"/>
                <a:gd name="T53" fmla="*/ 0 h 7"/>
                <a:gd name="T54" fmla="*/ 4 w 44"/>
                <a:gd name="T55" fmla="*/ 0 h 7"/>
                <a:gd name="T56" fmla="*/ 3 w 44"/>
                <a:gd name="T57" fmla="*/ 0 h 7"/>
                <a:gd name="T58" fmla="*/ 3 w 44"/>
                <a:gd name="T59" fmla="*/ 0 h 7"/>
                <a:gd name="T60" fmla="*/ 2 w 44"/>
                <a:gd name="T61" fmla="*/ 0 h 7"/>
                <a:gd name="T62" fmla="*/ 1 w 44"/>
                <a:gd name="T63" fmla="*/ 0 h 7"/>
                <a:gd name="T64" fmla="*/ 1 w 44"/>
                <a:gd name="T65" fmla="*/ 0 h 7"/>
                <a:gd name="T66" fmla="*/ 1 w 44"/>
                <a:gd name="T67" fmla="*/ 1 h 7"/>
                <a:gd name="T68" fmla="*/ 0 w 44"/>
                <a:gd name="T69" fmla="*/ 0 h 7"/>
                <a:gd name="T70" fmla="*/ 0 w 44"/>
                <a:gd name="T71" fmla="*/ 1 h 7"/>
                <a:gd name="T72" fmla="*/ 1 w 44"/>
                <a:gd name="T73" fmla="*/ 1 h 7"/>
                <a:gd name="T74" fmla="*/ 1 w 44"/>
                <a:gd name="T75" fmla="*/ 1 h 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7"/>
                <a:gd name="T116" fmla="*/ 44 w 44"/>
                <a:gd name="T117" fmla="*/ 7 h 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7">
                  <a:moveTo>
                    <a:pt x="0" y="5"/>
                  </a:moveTo>
                  <a:lnTo>
                    <a:pt x="2" y="7"/>
                  </a:lnTo>
                  <a:lnTo>
                    <a:pt x="3" y="7"/>
                  </a:lnTo>
                  <a:lnTo>
                    <a:pt x="5" y="6"/>
                  </a:lnTo>
                  <a:lnTo>
                    <a:pt x="6" y="6"/>
                  </a:lnTo>
                  <a:lnTo>
                    <a:pt x="7" y="6"/>
                  </a:lnTo>
                  <a:lnTo>
                    <a:pt x="8" y="6"/>
                  </a:lnTo>
                  <a:lnTo>
                    <a:pt x="10" y="6"/>
                  </a:lnTo>
                  <a:lnTo>
                    <a:pt x="11" y="5"/>
                  </a:lnTo>
                  <a:lnTo>
                    <a:pt x="13" y="5"/>
                  </a:lnTo>
                  <a:lnTo>
                    <a:pt x="14" y="5"/>
                  </a:lnTo>
                  <a:lnTo>
                    <a:pt x="15" y="5"/>
                  </a:lnTo>
                  <a:lnTo>
                    <a:pt x="16" y="5"/>
                  </a:lnTo>
                  <a:lnTo>
                    <a:pt x="17" y="5"/>
                  </a:lnTo>
                  <a:lnTo>
                    <a:pt x="18" y="5"/>
                  </a:lnTo>
                  <a:lnTo>
                    <a:pt x="20" y="5"/>
                  </a:lnTo>
                  <a:lnTo>
                    <a:pt x="21" y="5"/>
                  </a:lnTo>
                  <a:lnTo>
                    <a:pt x="22" y="5"/>
                  </a:lnTo>
                  <a:lnTo>
                    <a:pt x="23" y="5"/>
                  </a:lnTo>
                  <a:lnTo>
                    <a:pt x="24" y="5"/>
                  </a:lnTo>
                  <a:lnTo>
                    <a:pt x="25" y="5"/>
                  </a:lnTo>
                  <a:lnTo>
                    <a:pt x="28" y="5"/>
                  </a:lnTo>
                  <a:lnTo>
                    <a:pt x="29" y="5"/>
                  </a:lnTo>
                  <a:lnTo>
                    <a:pt x="30" y="5"/>
                  </a:lnTo>
                  <a:lnTo>
                    <a:pt x="31" y="5"/>
                  </a:lnTo>
                  <a:lnTo>
                    <a:pt x="32" y="6"/>
                  </a:lnTo>
                  <a:lnTo>
                    <a:pt x="33" y="6"/>
                  </a:lnTo>
                  <a:lnTo>
                    <a:pt x="34" y="6"/>
                  </a:lnTo>
                  <a:lnTo>
                    <a:pt x="36" y="6"/>
                  </a:lnTo>
                  <a:lnTo>
                    <a:pt x="38" y="6"/>
                  </a:lnTo>
                  <a:lnTo>
                    <a:pt x="39" y="7"/>
                  </a:lnTo>
                  <a:lnTo>
                    <a:pt x="40" y="7"/>
                  </a:lnTo>
                  <a:lnTo>
                    <a:pt x="41" y="7"/>
                  </a:lnTo>
                  <a:lnTo>
                    <a:pt x="43" y="7"/>
                  </a:lnTo>
                  <a:lnTo>
                    <a:pt x="44" y="3"/>
                  </a:lnTo>
                  <a:lnTo>
                    <a:pt x="43" y="3"/>
                  </a:lnTo>
                  <a:lnTo>
                    <a:pt x="41" y="3"/>
                  </a:lnTo>
                  <a:lnTo>
                    <a:pt x="40" y="3"/>
                  </a:lnTo>
                  <a:lnTo>
                    <a:pt x="38" y="2"/>
                  </a:lnTo>
                  <a:lnTo>
                    <a:pt x="37" y="2"/>
                  </a:lnTo>
                  <a:lnTo>
                    <a:pt x="36" y="2"/>
                  </a:lnTo>
                  <a:lnTo>
                    <a:pt x="34" y="2"/>
                  </a:lnTo>
                  <a:lnTo>
                    <a:pt x="33" y="0"/>
                  </a:lnTo>
                  <a:lnTo>
                    <a:pt x="31" y="0"/>
                  </a:lnTo>
                  <a:lnTo>
                    <a:pt x="30" y="0"/>
                  </a:lnTo>
                  <a:lnTo>
                    <a:pt x="29" y="0"/>
                  </a:lnTo>
                  <a:lnTo>
                    <a:pt x="28" y="0"/>
                  </a:lnTo>
                  <a:lnTo>
                    <a:pt x="26" y="0"/>
                  </a:lnTo>
                  <a:lnTo>
                    <a:pt x="25" y="0"/>
                  </a:lnTo>
                  <a:lnTo>
                    <a:pt x="23" y="0"/>
                  </a:lnTo>
                  <a:lnTo>
                    <a:pt x="22" y="0"/>
                  </a:lnTo>
                  <a:lnTo>
                    <a:pt x="21" y="0"/>
                  </a:lnTo>
                  <a:lnTo>
                    <a:pt x="20" y="0"/>
                  </a:lnTo>
                  <a:lnTo>
                    <a:pt x="18" y="0"/>
                  </a:lnTo>
                  <a:lnTo>
                    <a:pt x="17" y="0"/>
                  </a:lnTo>
                  <a:lnTo>
                    <a:pt x="16" y="0"/>
                  </a:lnTo>
                  <a:lnTo>
                    <a:pt x="14" y="0"/>
                  </a:lnTo>
                  <a:lnTo>
                    <a:pt x="13" y="0"/>
                  </a:lnTo>
                  <a:lnTo>
                    <a:pt x="11" y="0"/>
                  </a:lnTo>
                  <a:lnTo>
                    <a:pt x="10" y="0"/>
                  </a:lnTo>
                  <a:lnTo>
                    <a:pt x="9" y="0"/>
                  </a:lnTo>
                  <a:lnTo>
                    <a:pt x="8" y="2"/>
                  </a:lnTo>
                  <a:lnTo>
                    <a:pt x="7" y="2"/>
                  </a:lnTo>
                  <a:lnTo>
                    <a:pt x="6" y="2"/>
                  </a:lnTo>
                  <a:lnTo>
                    <a:pt x="3" y="2"/>
                  </a:lnTo>
                  <a:lnTo>
                    <a:pt x="2" y="3"/>
                  </a:lnTo>
                  <a:lnTo>
                    <a:pt x="1" y="3"/>
                  </a:lnTo>
                  <a:lnTo>
                    <a:pt x="5" y="4"/>
                  </a:lnTo>
                  <a:lnTo>
                    <a:pt x="1" y="3"/>
                  </a:lnTo>
                  <a:lnTo>
                    <a:pt x="0" y="3"/>
                  </a:lnTo>
                  <a:lnTo>
                    <a:pt x="0" y="4"/>
                  </a:lnTo>
                  <a:lnTo>
                    <a:pt x="0" y="5"/>
                  </a:lnTo>
                  <a:lnTo>
                    <a:pt x="0" y="6"/>
                  </a:lnTo>
                  <a:lnTo>
                    <a:pt x="1" y="6"/>
                  </a:lnTo>
                  <a:lnTo>
                    <a:pt x="1" y="7"/>
                  </a:lnTo>
                  <a:lnTo>
                    <a:pt x="2" y="7"/>
                  </a:lnTo>
                  <a:lnTo>
                    <a:pt x="0" y="5"/>
                  </a:lnTo>
                  <a:close/>
                </a:path>
              </a:pathLst>
            </a:custGeom>
            <a:solidFill>
              <a:srgbClr val="000000"/>
            </a:solidFill>
            <a:ln w="9525">
              <a:noFill/>
              <a:round/>
              <a:headEnd/>
              <a:tailEnd/>
            </a:ln>
          </p:spPr>
          <p:txBody>
            <a:bodyPr/>
            <a:lstStyle/>
            <a:p>
              <a:endParaRPr lang="en-GB"/>
            </a:p>
          </p:txBody>
        </p:sp>
        <p:sp>
          <p:nvSpPr>
            <p:cNvPr id="471" name="Freeform 673"/>
            <p:cNvSpPr>
              <a:spLocks/>
            </p:cNvSpPr>
            <p:nvPr/>
          </p:nvSpPr>
          <p:spPr bwMode="auto">
            <a:xfrm>
              <a:off x="4086" y="2152"/>
              <a:ext cx="4" cy="9"/>
            </a:xfrm>
            <a:custGeom>
              <a:avLst/>
              <a:gdLst>
                <a:gd name="T0" fmla="*/ 0 w 10"/>
                <a:gd name="T1" fmla="*/ 0 h 18"/>
                <a:gd name="T2" fmla="*/ 0 w 10"/>
                <a:gd name="T3" fmla="*/ 1 h 18"/>
                <a:gd name="T4" fmla="*/ 1 w 10"/>
                <a:gd name="T5" fmla="*/ 5 h 18"/>
                <a:gd name="T6" fmla="*/ 2 w 10"/>
                <a:gd name="T7" fmla="*/ 5 h 18"/>
                <a:gd name="T8" fmla="*/ 1 w 10"/>
                <a:gd name="T9" fmla="*/ 1 h 18"/>
                <a:gd name="T10" fmla="*/ 1 w 10"/>
                <a:gd name="T11" fmla="*/ 1 h 18"/>
                <a:gd name="T12" fmla="*/ 1 w 10"/>
                <a:gd name="T13" fmla="*/ 1 h 18"/>
                <a:gd name="T14" fmla="*/ 1 w 10"/>
                <a:gd name="T15" fmla="*/ 0 h 18"/>
                <a:gd name="T16" fmla="*/ 1 w 10"/>
                <a:gd name="T17" fmla="*/ 0 h 18"/>
                <a:gd name="T18" fmla="*/ 0 w 10"/>
                <a:gd name="T19" fmla="*/ 0 h 18"/>
                <a:gd name="T20" fmla="*/ 0 w 10"/>
                <a:gd name="T21" fmla="*/ 0 h 18"/>
                <a:gd name="T22" fmla="*/ 0 w 10"/>
                <a:gd name="T23" fmla="*/ 1 h 18"/>
                <a:gd name="T24" fmla="*/ 0 w 10"/>
                <a:gd name="T25" fmla="*/ 1 h 18"/>
                <a:gd name="T26" fmla="*/ 0 w 10"/>
                <a:gd name="T27" fmla="*/ 1 h 18"/>
                <a:gd name="T28" fmla="*/ 0 w 10"/>
                <a:gd name="T29" fmla="*/ 1 h 18"/>
                <a:gd name="T30" fmla="*/ 0 w 10"/>
                <a:gd name="T31" fmla="*/ 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8"/>
                <a:gd name="T50" fmla="*/ 10 w 10"/>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8">
                  <a:moveTo>
                    <a:pt x="3" y="0"/>
                  </a:moveTo>
                  <a:lnTo>
                    <a:pt x="0" y="3"/>
                  </a:lnTo>
                  <a:lnTo>
                    <a:pt x="5" y="18"/>
                  </a:lnTo>
                  <a:lnTo>
                    <a:pt x="10" y="17"/>
                  </a:lnTo>
                  <a:lnTo>
                    <a:pt x="5" y="1"/>
                  </a:lnTo>
                  <a:lnTo>
                    <a:pt x="4" y="4"/>
                  </a:lnTo>
                  <a:lnTo>
                    <a:pt x="5" y="1"/>
                  </a:lnTo>
                  <a:lnTo>
                    <a:pt x="5" y="0"/>
                  </a:lnTo>
                  <a:lnTo>
                    <a:pt x="4" y="0"/>
                  </a:lnTo>
                  <a:lnTo>
                    <a:pt x="3" y="0"/>
                  </a:lnTo>
                  <a:lnTo>
                    <a:pt x="1" y="0"/>
                  </a:lnTo>
                  <a:lnTo>
                    <a:pt x="1" y="1"/>
                  </a:lnTo>
                  <a:lnTo>
                    <a:pt x="0" y="1"/>
                  </a:lnTo>
                  <a:lnTo>
                    <a:pt x="0" y="2"/>
                  </a:lnTo>
                  <a:lnTo>
                    <a:pt x="0" y="3"/>
                  </a:lnTo>
                  <a:lnTo>
                    <a:pt x="3" y="0"/>
                  </a:lnTo>
                  <a:close/>
                </a:path>
              </a:pathLst>
            </a:custGeom>
            <a:solidFill>
              <a:srgbClr val="000000"/>
            </a:solidFill>
            <a:ln w="9525">
              <a:noFill/>
              <a:round/>
              <a:headEnd/>
              <a:tailEnd/>
            </a:ln>
          </p:spPr>
          <p:txBody>
            <a:bodyPr/>
            <a:lstStyle/>
            <a:p>
              <a:endParaRPr lang="en-GB"/>
            </a:p>
          </p:txBody>
        </p:sp>
        <p:sp>
          <p:nvSpPr>
            <p:cNvPr id="472" name="Freeform 674"/>
            <p:cNvSpPr>
              <a:spLocks/>
            </p:cNvSpPr>
            <p:nvPr/>
          </p:nvSpPr>
          <p:spPr bwMode="auto">
            <a:xfrm>
              <a:off x="4046" y="2160"/>
              <a:ext cx="20" cy="19"/>
            </a:xfrm>
            <a:custGeom>
              <a:avLst/>
              <a:gdLst>
                <a:gd name="T0" fmla="*/ 10 w 40"/>
                <a:gd name="T1" fmla="*/ 1 h 38"/>
                <a:gd name="T2" fmla="*/ 9 w 40"/>
                <a:gd name="T3" fmla="*/ 1 h 38"/>
                <a:gd name="T4" fmla="*/ 7 w 40"/>
                <a:gd name="T5" fmla="*/ 1 h 38"/>
                <a:gd name="T6" fmla="*/ 6 w 40"/>
                <a:gd name="T7" fmla="*/ 1 h 38"/>
                <a:gd name="T8" fmla="*/ 6 w 40"/>
                <a:gd name="T9" fmla="*/ 2 h 38"/>
                <a:gd name="T10" fmla="*/ 5 w 40"/>
                <a:gd name="T11" fmla="*/ 2 h 38"/>
                <a:gd name="T12" fmla="*/ 5 w 40"/>
                <a:gd name="T13" fmla="*/ 2 h 38"/>
                <a:gd name="T14" fmla="*/ 5 w 40"/>
                <a:gd name="T15" fmla="*/ 3 h 38"/>
                <a:gd name="T16" fmla="*/ 4 w 40"/>
                <a:gd name="T17" fmla="*/ 4 h 38"/>
                <a:gd name="T18" fmla="*/ 3 w 40"/>
                <a:gd name="T19" fmla="*/ 5 h 38"/>
                <a:gd name="T20" fmla="*/ 3 w 40"/>
                <a:gd name="T21" fmla="*/ 5 h 38"/>
                <a:gd name="T22" fmla="*/ 3 w 40"/>
                <a:gd name="T23" fmla="*/ 5 h 38"/>
                <a:gd name="T24" fmla="*/ 1 w 40"/>
                <a:gd name="T25" fmla="*/ 6 h 38"/>
                <a:gd name="T26" fmla="*/ 1 w 40"/>
                <a:gd name="T27" fmla="*/ 7 h 38"/>
                <a:gd name="T28" fmla="*/ 1 w 40"/>
                <a:gd name="T29" fmla="*/ 7 h 38"/>
                <a:gd name="T30" fmla="*/ 1 w 40"/>
                <a:gd name="T31" fmla="*/ 9 h 38"/>
                <a:gd name="T32" fmla="*/ 0 w 40"/>
                <a:gd name="T33" fmla="*/ 9 h 38"/>
                <a:gd name="T34" fmla="*/ 1 w 40"/>
                <a:gd name="T35" fmla="*/ 10 h 38"/>
                <a:gd name="T36" fmla="*/ 1 w 40"/>
                <a:gd name="T37" fmla="*/ 9 h 38"/>
                <a:gd name="T38" fmla="*/ 2 w 40"/>
                <a:gd name="T39" fmla="*/ 8 h 38"/>
                <a:gd name="T40" fmla="*/ 3 w 40"/>
                <a:gd name="T41" fmla="*/ 7 h 38"/>
                <a:gd name="T42" fmla="*/ 3 w 40"/>
                <a:gd name="T43" fmla="*/ 7 h 38"/>
                <a:gd name="T44" fmla="*/ 3 w 40"/>
                <a:gd name="T45" fmla="*/ 6 h 38"/>
                <a:gd name="T46" fmla="*/ 4 w 40"/>
                <a:gd name="T47" fmla="*/ 5 h 38"/>
                <a:gd name="T48" fmla="*/ 5 w 40"/>
                <a:gd name="T49" fmla="*/ 5 h 38"/>
                <a:gd name="T50" fmla="*/ 5 w 40"/>
                <a:gd name="T51" fmla="*/ 5 h 38"/>
                <a:gd name="T52" fmla="*/ 5 w 40"/>
                <a:gd name="T53" fmla="*/ 4 h 38"/>
                <a:gd name="T54" fmla="*/ 6 w 40"/>
                <a:gd name="T55" fmla="*/ 3 h 38"/>
                <a:gd name="T56" fmla="*/ 6 w 40"/>
                <a:gd name="T57" fmla="*/ 3 h 38"/>
                <a:gd name="T58" fmla="*/ 7 w 40"/>
                <a:gd name="T59" fmla="*/ 2 h 38"/>
                <a:gd name="T60" fmla="*/ 8 w 40"/>
                <a:gd name="T61" fmla="*/ 2 h 38"/>
                <a:gd name="T62" fmla="*/ 9 w 40"/>
                <a:gd name="T63" fmla="*/ 1 h 38"/>
                <a:gd name="T64" fmla="*/ 10 w 40"/>
                <a:gd name="T65" fmla="*/ 1 h 38"/>
                <a:gd name="T66" fmla="*/ 9 w 40"/>
                <a:gd name="T67" fmla="*/ 1 h 38"/>
                <a:gd name="T68" fmla="*/ 10 w 40"/>
                <a:gd name="T69" fmla="*/ 1 h 38"/>
                <a:gd name="T70" fmla="*/ 10 w 40"/>
                <a:gd name="T71" fmla="*/ 1 h 38"/>
                <a:gd name="T72" fmla="*/ 10 w 40"/>
                <a:gd name="T73" fmla="*/ 0 h 38"/>
                <a:gd name="T74" fmla="*/ 10 w 40"/>
                <a:gd name="T75" fmla="*/ 0 h 38"/>
                <a:gd name="T76" fmla="*/ 10 w 40"/>
                <a:gd name="T77" fmla="*/ 1 h 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38"/>
                <a:gd name="T119" fmla="*/ 40 w 40"/>
                <a:gd name="T120" fmla="*/ 38 h 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38">
                  <a:moveTo>
                    <a:pt x="40" y="1"/>
                  </a:moveTo>
                  <a:lnTo>
                    <a:pt x="37" y="1"/>
                  </a:lnTo>
                  <a:lnTo>
                    <a:pt x="34" y="1"/>
                  </a:lnTo>
                  <a:lnTo>
                    <a:pt x="33" y="2"/>
                  </a:lnTo>
                  <a:lnTo>
                    <a:pt x="32" y="3"/>
                  </a:lnTo>
                  <a:lnTo>
                    <a:pt x="31" y="4"/>
                  </a:lnTo>
                  <a:lnTo>
                    <a:pt x="30" y="4"/>
                  </a:lnTo>
                  <a:lnTo>
                    <a:pt x="27" y="6"/>
                  </a:lnTo>
                  <a:lnTo>
                    <a:pt x="26" y="7"/>
                  </a:lnTo>
                  <a:lnTo>
                    <a:pt x="25" y="8"/>
                  </a:lnTo>
                  <a:lnTo>
                    <a:pt x="24" y="9"/>
                  </a:lnTo>
                  <a:lnTo>
                    <a:pt x="23" y="9"/>
                  </a:lnTo>
                  <a:lnTo>
                    <a:pt x="22" y="10"/>
                  </a:lnTo>
                  <a:lnTo>
                    <a:pt x="21" y="11"/>
                  </a:lnTo>
                  <a:lnTo>
                    <a:pt x="19" y="13"/>
                  </a:lnTo>
                  <a:lnTo>
                    <a:pt x="18" y="14"/>
                  </a:lnTo>
                  <a:lnTo>
                    <a:pt x="17" y="15"/>
                  </a:lnTo>
                  <a:lnTo>
                    <a:pt x="16" y="16"/>
                  </a:lnTo>
                  <a:lnTo>
                    <a:pt x="15" y="17"/>
                  </a:lnTo>
                  <a:lnTo>
                    <a:pt x="14" y="18"/>
                  </a:lnTo>
                  <a:lnTo>
                    <a:pt x="12" y="19"/>
                  </a:lnTo>
                  <a:lnTo>
                    <a:pt x="11" y="21"/>
                  </a:lnTo>
                  <a:lnTo>
                    <a:pt x="10" y="22"/>
                  </a:lnTo>
                  <a:lnTo>
                    <a:pt x="9" y="23"/>
                  </a:lnTo>
                  <a:lnTo>
                    <a:pt x="8" y="24"/>
                  </a:lnTo>
                  <a:lnTo>
                    <a:pt x="7" y="25"/>
                  </a:lnTo>
                  <a:lnTo>
                    <a:pt x="7" y="26"/>
                  </a:lnTo>
                  <a:lnTo>
                    <a:pt x="6" y="28"/>
                  </a:lnTo>
                  <a:lnTo>
                    <a:pt x="4" y="29"/>
                  </a:lnTo>
                  <a:lnTo>
                    <a:pt x="3" y="30"/>
                  </a:lnTo>
                  <a:lnTo>
                    <a:pt x="2" y="32"/>
                  </a:lnTo>
                  <a:lnTo>
                    <a:pt x="2" y="33"/>
                  </a:lnTo>
                  <a:lnTo>
                    <a:pt x="1" y="34"/>
                  </a:lnTo>
                  <a:lnTo>
                    <a:pt x="0" y="36"/>
                  </a:lnTo>
                  <a:lnTo>
                    <a:pt x="4" y="38"/>
                  </a:lnTo>
                  <a:lnTo>
                    <a:pt x="4" y="37"/>
                  </a:lnTo>
                  <a:lnTo>
                    <a:pt x="6" y="36"/>
                  </a:lnTo>
                  <a:lnTo>
                    <a:pt x="7" y="34"/>
                  </a:lnTo>
                  <a:lnTo>
                    <a:pt x="8" y="33"/>
                  </a:lnTo>
                  <a:lnTo>
                    <a:pt x="8" y="32"/>
                  </a:lnTo>
                  <a:lnTo>
                    <a:pt x="9" y="31"/>
                  </a:lnTo>
                  <a:lnTo>
                    <a:pt x="10" y="30"/>
                  </a:lnTo>
                  <a:lnTo>
                    <a:pt x="11" y="29"/>
                  </a:lnTo>
                  <a:lnTo>
                    <a:pt x="11" y="28"/>
                  </a:lnTo>
                  <a:lnTo>
                    <a:pt x="12" y="26"/>
                  </a:lnTo>
                  <a:lnTo>
                    <a:pt x="14" y="25"/>
                  </a:lnTo>
                  <a:lnTo>
                    <a:pt x="15" y="24"/>
                  </a:lnTo>
                  <a:lnTo>
                    <a:pt x="16" y="23"/>
                  </a:lnTo>
                  <a:lnTo>
                    <a:pt x="17" y="22"/>
                  </a:lnTo>
                  <a:lnTo>
                    <a:pt x="18" y="21"/>
                  </a:lnTo>
                  <a:lnTo>
                    <a:pt x="19" y="19"/>
                  </a:lnTo>
                  <a:lnTo>
                    <a:pt x="21" y="18"/>
                  </a:lnTo>
                  <a:lnTo>
                    <a:pt x="22" y="17"/>
                  </a:lnTo>
                  <a:lnTo>
                    <a:pt x="23" y="16"/>
                  </a:lnTo>
                  <a:lnTo>
                    <a:pt x="24" y="15"/>
                  </a:lnTo>
                  <a:lnTo>
                    <a:pt x="25" y="15"/>
                  </a:lnTo>
                  <a:lnTo>
                    <a:pt x="26" y="14"/>
                  </a:lnTo>
                  <a:lnTo>
                    <a:pt x="27" y="13"/>
                  </a:lnTo>
                  <a:lnTo>
                    <a:pt x="29" y="11"/>
                  </a:lnTo>
                  <a:lnTo>
                    <a:pt x="30" y="10"/>
                  </a:lnTo>
                  <a:lnTo>
                    <a:pt x="31" y="10"/>
                  </a:lnTo>
                  <a:lnTo>
                    <a:pt x="32" y="9"/>
                  </a:lnTo>
                  <a:lnTo>
                    <a:pt x="33" y="8"/>
                  </a:lnTo>
                  <a:lnTo>
                    <a:pt x="34" y="7"/>
                  </a:lnTo>
                  <a:lnTo>
                    <a:pt x="36" y="7"/>
                  </a:lnTo>
                  <a:lnTo>
                    <a:pt x="38" y="6"/>
                  </a:lnTo>
                  <a:lnTo>
                    <a:pt x="39" y="4"/>
                  </a:lnTo>
                  <a:lnTo>
                    <a:pt x="36" y="3"/>
                  </a:lnTo>
                  <a:lnTo>
                    <a:pt x="39" y="4"/>
                  </a:lnTo>
                  <a:lnTo>
                    <a:pt x="40" y="3"/>
                  </a:lnTo>
                  <a:lnTo>
                    <a:pt x="40" y="2"/>
                  </a:lnTo>
                  <a:lnTo>
                    <a:pt x="40" y="1"/>
                  </a:lnTo>
                  <a:lnTo>
                    <a:pt x="39" y="1"/>
                  </a:lnTo>
                  <a:lnTo>
                    <a:pt x="39" y="0"/>
                  </a:lnTo>
                  <a:lnTo>
                    <a:pt x="38" y="0"/>
                  </a:lnTo>
                  <a:lnTo>
                    <a:pt x="37" y="0"/>
                  </a:lnTo>
                  <a:lnTo>
                    <a:pt x="37" y="1"/>
                  </a:lnTo>
                  <a:lnTo>
                    <a:pt x="40" y="1"/>
                  </a:lnTo>
                  <a:close/>
                </a:path>
              </a:pathLst>
            </a:custGeom>
            <a:solidFill>
              <a:srgbClr val="000000"/>
            </a:solidFill>
            <a:ln w="9525">
              <a:noFill/>
              <a:round/>
              <a:headEnd/>
              <a:tailEnd/>
            </a:ln>
          </p:spPr>
          <p:txBody>
            <a:bodyPr/>
            <a:lstStyle/>
            <a:p>
              <a:endParaRPr lang="en-GB"/>
            </a:p>
          </p:txBody>
        </p:sp>
        <p:sp>
          <p:nvSpPr>
            <p:cNvPr id="473" name="Freeform 675"/>
            <p:cNvSpPr>
              <a:spLocks/>
            </p:cNvSpPr>
            <p:nvPr/>
          </p:nvSpPr>
          <p:spPr bwMode="auto">
            <a:xfrm>
              <a:off x="4064" y="2161"/>
              <a:ext cx="6" cy="9"/>
            </a:xfrm>
            <a:custGeom>
              <a:avLst/>
              <a:gdLst>
                <a:gd name="T0" fmla="*/ 3 w 12"/>
                <a:gd name="T1" fmla="*/ 5 h 18"/>
                <a:gd name="T2" fmla="*/ 3 w 12"/>
                <a:gd name="T3" fmla="*/ 3 h 18"/>
                <a:gd name="T4" fmla="*/ 1 w 12"/>
                <a:gd name="T5" fmla="*/ 0 h 18"/>
                <a:gd name="T6" fmla="*/ 0 w 12"/>
                <a:gd name="T7" fmla="*/ 1 h 18"/>
                <a:gd name="T8" fmla="*/ 2 w 12"/>
                <a:gd name="T9" fmla="*/ 5 h 18"/>
                <a:gd name="T10" fmla="*/ 3 w 12"/>
                <a:gd name="T11" fmla="*/ 3 h 18"/>
                <a:gd name="T12" fmla="*/ 2 w 12"/>
                <a:gd name="T13" fmla="*/ 5 h 18"/>
                <a:gd name="T14" fmla="*/ 3 w 12"/>
                <a:gd name="T15" fmla="*/ 5 h 18"/>
                <a:gd name="T16" fmla="*/ 3 w 12"/>
                <a:gd name="T17" fmla="*/ 5 h 18"/>
                <a:gd name="T18" fmla="*/ 3 w 12"/>
                <a:gd name="T19" fmla="*/ 5 h 18"/>
                <a:gd name="T20" fmla="*/ 3 w 12"/>
                <a:gd name="T21" fmla="*/ 5 h 18"/>
                <a:gd name="T22" fmla="*/ 3 w 12"/>
                <a:gd name="T23" fmla="*/ 5 h 18"/>
                <a:gd name="T24" fmla="*/ 3 w 12"/>
                <a:gd name="T25" fmla="*/ 5 h 18"/>
                <a:gd name="T26" fmla="*/ 3 w 12"/>
                <a:gd name="T27" fmla="*/ 4 h 18"/>
                <a:gd name="T28" fmla="*/ 3 w 12"/>
                <a:gd name="T29" fmla="*/ 3 h 18"/>
                <a:gd name="T30" fmla="*/ 3 w 12"/>
                <a:gd name="T31" fmla="*/ 5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8"/>
                <a:gd name="T50" fmla="*/ 12 w 12"/>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8">
                  <a:moveTo>
                    <a:pt x="11" y="17"/>
                  </a:moveTo>
                  <a:lnTo>
                    <a:pt x="12" y="15"/>
                  </a:lnTo>
                  <a:lnTo>
                    <a:pt x="4" y="0"/>
                  </a:lnTo>
                  <a:lnTo>
                    <a:pt x="0" y="2"/>
                  </a:lnTo>
                  <a:lnTo>
                    <a:pt x="8" y="17"/>
                  </a:lnTo>
                  <a:lnTo>
                    <a:pt x="9" y="14"/>
                  </a:lnTo>
                  <a:lnTo>
                    <a:pt x="8" y="17"/>
                  </a:lnTo>
                  <a:lnTo>
                    <a:pt x="9" y="17"/>
                  </a:lnTo>
                  <a:lnTo>
                    <a:pt x="9" y="18"/>
                  </a:lnTo>
                  <a:lnTo>
                    <a:pt x="10" y="18"/>
                  </a:lnTo>
                  <a:lnTo>
                    <a:pt x="11" y="18"/>
                  </a:lnTo>
                  <a:lnTo>
                    <a:pt x="11" y="17"/>
                  </a:lnTo>
                  <a:lnTo>
                    <a:pt x="12" y="17"/>
                  </a:lnTo>
                  <a:lnTo>
                    <a:pt x="12" y="16"/>
                  </a:lnTo>
                  <a:lnTo>
                    <a:pt x="12" y="15"/>
                  </a:lnTo>
                  <a:lnTo>
                    <a:pt x="11" y="17"/>
                  </a:lnTo>
                  <a:close/>
                </a:path>
              </a:pathLst>
            </a:custGeom>
            <a:solidFill>
              <a:srgbClr val="000000"/>
            </a:solidFill>
            <a:ln w="9525">
              <a:noFill/>
              <a:round/>
              <a:headEnd/>
              <a:tailEnd/>
            </a:ln>
          </p:spPr>
          <p:txBody>
            <a:bodyPr/>
            <a:lstStyle/>
            <a:p>
              <a:endParaRPr lang="en-GB"/>
            </a:p>
          </p:txBody>
        </p:sp>
        <p:sp>
          <p:nvSpPr>
            <p:cNvPr id="474" name="Freeform 676"/>
            <p:cNvSpPr>
              <a:spLocks/>
            </p:cNvSpPr>
            <p:nvPr/>
          </p:nvSpPr>
          <p:spPr bwMode="auto">
            <a:xfrm>
              <a:off x="4053" y="2168"/>
              <a:ext cx="17" cy="17"/>
            </a:xfrm>
            <a:custGeom>
              <a:avLst/>
              <a:gdLst>
                <a:gd name="T0" fmla="*/ 1 w 33"/>
                <a:gd name="T1" fmla="*/ 8 h 33"/>
                <a:gd name="T2" fmla="*/ 2 w 33"/>
                <a:gd name="T3" fmla="*/ 8 h 33"/>
                <a:gd name="T4" fmla="*/ 2 w 33"/>
                <a:gd name="T5" fmla="*/ 7 h 33"/>
                <a:gd name="T6" fmla="*/ 2 w 33"/>
                <a:gd name="T7" fmla="*/ 7 h 33"/>
                <a:gd name="T8" fmla="*/ 3 w 33"/>
                <a:gd name="T9" fmla="*/ 6 h 33"/>
                <a:gd name="T10" fmla="*/ 3 w 33"/>
                <a:gd name="T11" fmla="*/ 6 h 33"/>
                <a:gd name="T12" fmla="*/ 3 w 33"/>
                <a:gd name="T13" fmla="*/ 5 h 33"/>
                <a:gd name="T14" fmla="*/ 4 w 33"/>
                <a:gd name="T15" fmla="*/ 5 h 33"/>
                <a:gd name="T16" fmla="*/ 4 w 33"/>
                <a:gd name="T17" fmla="*/ 4 h 33"/>
                <a:gd name="T18" fmla="*/ 5 w 33"/>
                <a:gd name="T19" fmla="*/ 4 h 33"/>
                <a:gd name="T20" fmla="*/ 5 w 33"/>
                <a:gd name="T21" fmla="*/ 4 h 33"/>
                <a:gd name="T22" fmla="*/ 6 w 33"/>
                <a:gd name="T23" fmla="*/ 3 h 33"/>
                <a:gd name="T24" fmla="*/ 6 w 33"/>
                <a:gd name="T25" fmla="*/ 3 h 33"/>
                <a:gd name="T26" fmla="*/ 7 w 33"/>
                <a:gd name="T27" fmla="*/ 2 h 33"/>
                <a:gd name="T28" fmla="*/ 7 w 33"/>
                <a:gd name="T29" fmla="*/ 2 h 33"/>
                <a:gd name="T30" fmla="*/ 8 w 33"/>
                <a:gd name="T31" fmla="*/ 2 h 33"/>
                <a:gd name="T32" fmla="*/ 9 w 33"/>
                <a:gd name="T33" fmla="*/ 1 h 33"/>
                <a:gd name="T34" fmla="*/ 8 w 33"/>
                <a:gd name="T35" fmla="*/ 0 h 33"/>
                <a:gd name="T36" fmla="*/ 7 w 33"/>
                <a:gd name="T37" fmla="*/ 1 h 33"/>
                <a:gd name="T38" fmla="*/ 7 w 33"/>
                <a:gd name="T39" fmla="*/ 1 h 33"/>
                <a:gd name="T40" fmla="*/ 6 w 33"/>
                <a:gd name="T41" fmla="*/ 1 h 33"/>
                <a:gd name="T42" fmla="*/ 5 w 33"/>
                <a:gd name="T43" fmla="*/ 2 h 33"/>
                <a:gd name="T44" fmla="*/ 5 w 33"/>
                <a:gd name="T45" fmla="*/ 2 h 33"/>
                <a:gd name="T46" fmla="*/ 4 w 33"/>
                <a:gd name="T47" fmla="*/ 3 h 33"/>
                <a:gd name="T48" fmla="*/ 4 w 33"/>
                <a:gd name="T49" fmla="*/ 3 h 33"/>
                <a:gd name="T50" fmla="*/ 3 w 33"/>
                <a:gd name="T51" fmla="*/ 4 h 33"/>
                <a:gd name="T52" fmla="*/ 3 w 33"/>
                <a:gd name="T53" fmla="*/ 4 h 33"/>
                <a:gd name="T54" fmla="*/ 2 w 33"/>
                <a:gd name="T55" fmla="*/ 5 h 33"/>
                <a:gd name="T56" fmla="*/ 2 w 33"/>
                <a:gd name="T57" fmla="*/ 5 h 33"/>
                <a:gd name="T58" fmla="*/ 2 w 33"/>
                <a:gd name="T59" fmla="*/ 6 h 33"/>
                <a:gd name="T60" fmla="*/ 1 w 33"/>
                <a:gd name="T61" fmla="*/ 6 h 33"/>
                <a:gd name="T62" fmla="*/ 1 w 33"/>
                <a:gd name="T63" fmla="*/ 7 h 33"/>
                <a:gd name="T64" fmla="*/ 0 w 33"/>
                <a:gd name="T65" fmla="*/ 8 h 33"/>
                <a:gd name="T66" fmla="*/ 0 w 33"/>
                <a:gd name="T67" fmla="*/ 8 h 33"/>
                <a:gd name="T68" fmla="*/ 0 w 33"/>
                <a:gd name="T69" fmla="*/ 8 h 33"/>
                <a:gd name="T70" fmla="*/ 1 w 33"/>
                <a:gd name="T71" fmla="*/ 8 h 33"/>
                <a:gd name="T72" fmla="*/ 1 w 33"/>
                <a:gd name="T73" fmla="*/ 9 h 33"/>
                <a:gd name="T74" fmla="*/ 1 w 33"/>
                <a:gd name="T75" fmla="*/ 8 h 33"/>
                <a:gd name="T76" fmla="*/ 1 w 33"/>
                <a:gd name="T77" fmla="*/ 8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
                <a:gd name="T118" fmla="*/ 0 h 33"/>
                <a:gd name="T119" fmla="*/ 33 w 33"/>
                <a:gd name="T120" fmla="*/ 33 h 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 h="33">
                  <a:moveTo>
                    <a:pt x="1" y="32"/>
                  </a:moveTo>
                  <a:lnTo>
                    <a:pt x="4" y="32"/>
                  </a:lnTo>
                  <a:lnTo>
                    <a:pt x="4" y="31"/>
                  </a:lnTo>
                  <a:lnTo>
                    <a:pt x="5" y="30"/>
                  </a:lnTo>
                  <a:lnTo>
                    <a:pt x="5" y="29"/>
                  </a:lnTo>
                  <a:lnTo>
                    <a:pt x="7" y="27"/>
                  </a:lnTo>
                  <a:lnTo>
                    <a:pt x="8" y="26"/>
                  </a:lnTo>
                  <a:lnTo>
                    <a:pt x="8" y="25"/>
                  </a:lnTo>
                  <a:lnTo>
                    <a:pt x="9" y="24"/>
                  </a:lnTo>
                  <a:lnTo>
                    <a:pt x="10" y="24"/>
                  </a:lnTo>
                  <a:lnTo>
                    <a:pt x="10" y="23"/>
                  </a:lnTo>
                  <a:lnTo>
                    <a:pt x="11" y="22"/>
                  </a:lnTo>
                  <a:lnTo>
                    <a:pt x="12" y="21"/>
                  </a:lnTo>
                  <a:lnTo>
                    <a:pt x="12" y="19"/>
                  </a:lnTo>
                  <a:lnTo>
                    <a:pt x="13" y="18"/>
                  </a:lnTo>
                  <a:lnTo>
                    <a:pt x="15" y="18"/>
                  </a:lnTo>
                  <a:lnTo>
                    <a:pt x="16" y="17"/>
                  </a:lnTo>
                  <a:lnTo>
                    <a:pt x="16" y="16"/>
                  </a:lnTo>
                  <a:lnTo>
                    <a:pt x="17" y="15"/>
                  </a:lnTo>
                  <a:lnTo>
                    <a:pt x="18" y="15"/>
                  </a:lnTo>
                  <a:lnTo>
                    <a:pt x="19" y="14"/>
                  </a:lnTo>
                  <a:lnTo>
                    <a:pt x="20" y="13"/>
                  </a:lnTo>
                  <a:lnTo>
                    <a:pt x="20" y="11"/>
                  </a:lnTo>
                  <a:lnTo>
                    <a:pt x="22" y="11"/>
                  </a:lnTo>
                  <a:lnTo>
                    <a:pt x="23" y="10"/>
                  </a:lnTo>
                  <a:lnTo>
                    <a:pt x="24" y="9"/>
                  </a:lnTo>
                  <a:lnTo>
                    <a:pt x="25" y="9"/>
                  </a:lnTo>
                  <a:lnTo>
                    <a:pt x="26" y="8"/>
                  </a:lnTo>
                  <a:lnTo>
                    <a:pt x="27" y="7"/>
                  </a:lnTo>
                  <a:lnTo>
                    <a:pt x="28" y="7"/>
                  </a:lnTo>
                  <a:lnTo>
                    <a:pt x="30" y="6"/>
                  </a:lnTo>
                  <a:lnTo>
                    <a:pt x="31" y="6"/>
                  </a:lnTo>
                  <a:lnTo>
                    <a:pt x="32" y="4"/>
                  </a:lnTo>
                  <a:lnTo>
                    <a:pt x="33" y="3"/>
                  </a:lnTo>
                  <a:lnTo>
                    <a:pt x="31" y="0"/>
                  </a:lnTo>
                  <a:lnTo>
                    <a:pt x="30" y="0"/>
                  </a:lnTo>
                  <a:lnTo>
                    <a:pt x="28" y="1"/>
                  </a:lnTo>
                  <a:lnTo>
                    <a:pt x="27" y="2"/>
                  </a:lnTo>
                  <a:lnTo>
                    <a:pt x="26" y="2"/>
                  </a:lnTo>
                  <a:lnTo>
                    <a:pt x="25" y="3"/>
                  </a:lnTo>
                  <a:lnTo>
                    <a:pt x="24" y="4"/>
                  </a:lnTo>
                  <a:lnTo>
                    <a:pt x="23" y="4"/>
                  </a:lnTo>
                  <a:lnTo>
                    <a:pt x="22" y="6"/>
                  </a:lnTo>
                  <a:lnTo>
                    <a:pt x="20" y="7"/>
                  </a:lnTo>
                  <a:lnTo>
                    <a:pt x="19" y="7"/>
                  </a:lnTo>
                  <a:lnTo>
                    <a:pt x="18" y="8"/>
                  </a:lnTo>
                  <a:lnTo>
                    <a:pt x="17" y="9"/>
                  </a:lnTo>
                  <a:lnTo>
                    <a:pt x="16" y="10"/>
                  </a:lnTo>
                  <a:lnTo>
                    <a:pt x="15" y="11"/>
                  </a:lnTo>
                  <a:lnTo>
                    <a:pt x="13" y="11"/>
                  </a:lnTo>
                  <a:lnTo>
                    <a:pt x="12" y="13"/>
                  </a:lnTo>
                  <a:lnTo>
                    <a:pt x="12" y="14"/>
                  </a:lnTo>
                  <a:lnTo>
                    <a:pt x="11" y="15"/>
                  </a:lnTo>
                  <a:lnTo>
                    <a:pt x="10" y="16"/>
                  </a:lnTo>
                  <a:lnTo>
                    <a:pt x="9" y="16"/>
                  </a:lnTo>
                  <a:lnTo>
                    <a:pt x="8" y="17"/>
                  </a:lnTo>
                  <a:lnTo>
                    <a:pt x="8" y="18"/>
                  </a:lnTo>
                  <a:lnTo>
                    <a:pt x="7" y="19"/>
                  </a:lnTo>
                  <a:lnTo>
                    <a:pt x="5" y="21"/>
                  </a:lnTo>
                  <a:lnTo>
                    <a:pt x="5" y="22"/>
                  </a:lnTo>
                  <a:lnTo>
                    <a:pt x="4" y="23"/>
                  </a:lnTo>
                  <a:lnTo>
                    <a:pt x="3" y="24"/>
                  </a:lnTo>
                  <a:lnTo>
                    <a:pt x="3" y="25"/>
                  </a:lnTo>
                  <a:lnTo>
                    <a:pt x="2" y="26"/>
                  </a:lnTo>
                  <a:lnTo>
                    <a:pt x="1" y="27"/>
                  </a:lnTo>
                  <a:lnTo>
                    <a:pt x="0" y="29"/>
                  </a:lnTo>
                  <a:lnTo>
                    <a:pt x="3" y="29"/>
                  </a:lnTo>
                  <a:lnTo>
                    <a:pt x="0" y="29"/>
                  </a:lnTo>
                  <a:lnTo>
                    <a:pt x="0" y="30"/>
                  </a:lnTo>
                  <a:lnTo>
                    <a:pt x="0" y="31"/>
                  </a:lnTo>
                  <a:lnTo>
                    <a:pt x="0" y="32"/>
                  </a:lnTo>
                  <a:lnTo>
                    <a:pt x="1" y="32"/>
                  </a:lnTo>
                  <a:lnTo>
                    <a:pt x="1" y="33"/>
                  </a:lnTo>
                  <a:lnTo>
                    <a:pt x="2" y="33"/>
                  </a:lnTo>
                  <a:lnTo>
                    <a:pt x="3" y="33"/>
                  </a:lnTo>
                  <a:lnTo>
                    <a:pt x="3" y="32"/>
                  </a:lnTo>
                  <a:lnTo>
                    <a:pt x="4" y="32"/>
                  </a:lnTo>
                  <a:lnTo>
                    <a:pt x="1" y="32"/>
                  </a:lnTo>
                  <a:close/>
                </a:path>
              </a:pathLst>
            </a:custGeom>
            <a:solidFill>
              <a:srgbClr val="000000"/>
            </a:solidFill>
            <a:ln w="9525">
              <a:noFill/>
              <a:round/>
              <a:headEnd/>
              <a:tailEnd/>
            </a:ln>
          </p:spPr>
          <p:txBody>
            <a:bodyPr/>
            <a:lstStyle/>
            <a:p>
              <a:endParaRPr lang="en-GB"/>
            </a:p>
          </p:txBody>
        </p:sp>
        <p:sp>
          <p:nvSpPr>
            <p:cNvPr id="475" name="Freeform 677"/>
            <p:cNvSpPr>
              <a:spLocks/>
            </p:cNvSpPr>
            <p:nvPr/>
          </p:nvSpPr>
          <p:spPr bwMode="auto">
            <a:xfrm>
              <a:off x="4046" y="2178"/>
              <a:ext cx="9" cy="6"/>
            </a:xfrm>
            <a:custGeom>
              <a:avLst/>
              <a:gdLst>
                <a:gd name="T0" fmla="*/ 0 w 17"/>
                <a:gd name="T1" fmla="*/ 0 h 13"/>
                <a:gd name="T2" fmla="*/ 1 w 17"/>
                <a:gd name="T3" fmla="*/ 1 h 13"/>
                <a:gd name="T4" fmla="*/ 4 w 17"/>
                <a:gd name="T5" fmla="*/ 3 h 13"/>
                <a:gd name="T6" fmla="*/ 5 w 17"/>
                <a:gd name="T7" fmla="*/ 2 h 13"/>
                <a:gd name="T8" fmla="*/ 1 w 17"/>
                <a:gd name="T9" fmla="*/ 0 h 13"/>
                <a:gd name="T10" fmla="*/ 1 w 17"/>
                <a:gd name="T11" fmla="*/ 1 h 13"/>
                <a:gd name="T12" fmla="*/ 1 w 17"/>
                <a:gd name="T13" fmla="*/ 0 h 13"/>
                <a:gd name="T14" fmla="*/ 1 w 17"/>
                <a:gd name="T15" fmla="*/ 0 h 13"/>
                <a:gd name="T16" fmla="*/ 1 w 17"/>
                <a:gd name="T17" fmla="*/ 0 h 13"/>
                <a:gd name="T18" fmla="*/ 1 w 17"/>
                <a:gd name="T19" fmla="*/ 0 h 13"/>
                <a:gd name="T20" fmla="*/ 1 w 17"/>
                <a:gd name="T21" fmla="*/ 0 h 13"/>
                <a:gd name="T22" fmla="*/ 0 w 17"/>
                <a:gd name="T23" fmla="*/ 0 h 13"/>
                <a:gd name="T24" fmla="*/ 0 w 17"/>
                <a:gd name="T25" fmla="*/ 0 h 13"/>
                <a:gd name="T26" fmla="*/ 0 w 17"/>
                <a:gd name="T27" fmla="*/ 1 h 13"/>
                <a:gd name="T28" fmla="*/ 0 w 17"/>
                <a:gd name="T29" fmla="*/ 1 h 13"/>
                <a:gd name="T30" fmla="*/ 1 w 17"/>
                <a:gd name="T31" fmla="*/ 1 h 13"/>
                <a:gd name="T32" fmla="*/ 0 w 17"/>
                <a:gd name="T33" fmla="*/ 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3"/>
                <a:gd name="T53" fmla="*/ 17 w 17"/>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3">
                  <a:moveTo>
                    <a:pt x="0" y="2"/>
                  </a:moveTo>
                  <a:lnTo>
                    <a:pt x="1" y="5"/>
                  </a:lnTo>
                  <a:lnTo>
                    <a:pt x="15" y="13"/>
                  </a:lnTo>
                  <a:lnTo>
                    <a:pt x="17" y="10"/>
                  </a:lnTo>
                  <a:lnTo>
                    <a:pt x="3" y="2"/>
                  </a:lnTo>
                  <a:lnTo>
                    <a:pt x="4" y="4"/>
                  </a:lnTo>
                  <a:lnTo>
                    <a:pt x="3" y="2"/>
                  </a:lnTo>
                  <a:lnTo>
                    <a:pt x="3" y="0"/>
                  </a:lnTo>
                  <a:lnTo>
                    <a:pt x="2" y="0"/>
                  </a:lnTo>
                  <a:lnTo>
                    <a:pt x="1" y="0"/>
                  </a:lnTo>
                  <a:lnTo>
                    <a:pt x="1" y="2"/>
                  </a:lnTo>
                  <a:lnTo>
                    <a:pt x="0" y="2"/>
                  </a:lnTo>
                  <a:lnTo>
                    <a:pt x="0" y="3"/>
                  </a:lnTo>
                  <a:lnTo>
                    <a:pt x="0" y="4"/>
                  </a:lnTo>
                  <a:lnTo>
                    <a:pt x="0" y="5"/>
                  </a:lnTo>
                  <a:lnTo>
                    <a:pt x="1" y="5"/>
                  </a:lnTo>
                  <a:lnTo>
                    <a:pt x="0" y="2"/>
                  </a:lnTo>
                  <a:close/>
                </a:path>
              </a:pathLst>
            </a:custGeom>
            <a:solidFill>
              <a:srgbClr val="000000"/>
            </a:solidFill>
            <a:ln w="9525">
              <a:noFill/>
              <a:round/>
              <a:headEnd/>
              <a:tailEnd/>
            </a:ln>
          </p:spPr>
          <p:txBody>
            <a:bodyPr/>
            <a:lstStyle/>
            <a:p>
              <a:endParaRPr lang="en-GB"/>
            </a:p>
          </p:txBody>
        </p:sp>
        <p:sp>
          <p:nvSpPr>
            <p:cNvPr id="476" name="Freeform 678"/>
            <p:cNvSpPr>
              <a:spLocks/>
            </p:cNvSpPr>
            <p:nvPr/>
          </p:nvSpPr>
          <p:spPr bwMode="auto">
            <a:xfrm>
              <a:off x="4047" y="2163"/>
              <a:ext cx="103" cy="102"/>
            </a:xfrm>
            <a:custGeom>
              <a:avLst/>
              <a:gdLst>
                <a:gd name="T0" fmla="*/ 29 w 205"/>
                <a:gd name="T1" fmla="*/ 0 h 205"/>
                <a:gd name="T2" fmla="*/ 33 w 205"/>
                <a:gd name="T3" fmla="*/ 1 h 205"/>
                <a:gd name="T4" fmla="*/ 36 w 205"/>
                <a:gd name="T5" fmla="*/ 2 h 205"/>
                <a:gd name="T6" fmla="*/ 40 w 205"/>
                <a:gd name="T7" fmla="*/ 4 h 205"/>
                <a:gd name="T8" fmla="*/ 43 w 205"/>
                <a:gd name="T9" fmla="*/ 6 h 205"/>
                <a:gd name="T10" fmla="*/ 45 w 205"/>
                <a:gd name="T11" fmla="*/ 9 h 205"/>
                <a:gd name="T12" fmla="*/ 48 w 205"/>
                <a:gd name="T13" fmla="*/ 12 h 205"/>
                <a:gd name="T14" fmla="*/ 49 w 205"/>
                <a:gd name="T15" fmla="*/ 15 h 205"/>
                <a:gd name="T16" fmla="*/ 51 w 205"/>
                <a:gd name="T17" fmla="*/ 18 h 205"/>
                <a:gd name="T18" fmla="*/ 51 w 205"/>
                <a:gd name="T19" fmla="*/ 22 h 205"/>
                <a:gd name="T20" fmla="*/ 52 w 205"/>
                <a:gd name="T21" fmla="*/ 26 h 205"/>
                <a:gd name="T22" fmla="*/ 51 w 205"/>
                <a:gd name="T23" fmla="*/ 30 h 205"/>
                <a:gd name="T24" fmla="*/ 50 w 205"/>
                <a:gd name="T25" fmla="*/ 33 h 205"/>
                <a:gd name="T26" fmla="*/ 49 w 205"/>
                <a:gd name="T27" fmla="*/ 37 h 205"/>
                <a:gd name="T28" fmla="*/ 47 w 205"/>
                <a:gd name="T29" fmla="*/ 40 h 205"/>
                <a:gd name="T30" fmla="*/ 45 w 205"/>
                <a:gd name="T31" fmla="*/ 43 h 205"/>
                <a:gd name="T32" fmla="*/ 42 w 205"/>
                <a:gd name="T33" fmla="*/ 46 h 205"/>
                <a:gd name="T34" fmla="*/ 39 w 205"/>
                <a:gd name="T35" fmla="*/ 48 h 205"/>
                <a:gd name="T36" fmla="*/ 36 w 205"/>
                <a:gd name="T37" fmla="*/ 49 h 205"/>
                <a:gd name="T38" fmla="*/ 32 w 205"/>
                <a:gd name="T39" fmla="*/ 50 h 205"/>
                <a:gd name="T40" fmla="*/ 28 w 205"/>
                <a:gd name="T41" fmla="*/ 51 h 205"/>
                <a:gd name="T42" fmla="*/ 24 w 205"/>
                <a:gd name="T43" fmla="*/ 51 h 205"/>
                <a:gd name="T44" fmla="*/ 21 w 205"/>
                <a:gd name="T45" fmla="*/ 50 h 205"/>
                <a:gd name="T46" fmla="*/ 17 w 205"/>
                <a:gd name="T47" fmla="*/ 49 h 205"/>
                <a:gd name="T48" fmla="*/ 14 w 205"/>
                <a:gd name="T49" fmla="*/ 48 h 205"/>
                <a:gd name="T50" fmla="*/ 10 w 205"/>
                <a:gd name="T51" fmla="*/ 46 h 205"/>
                <a:gd name="T52" fmla="*/ 8 w 205"/>
                <a:gd name="T53" fmla="*/ 43 h 205"/>
                <a:gd name="T54" fmla="*/ 5 w 205"/>
                <a:gd name="T55" fmla="*/ 40 h 205"/>
                <a:gd name="T56" fmla="*/ 3 w 205"/>
                <a:gd name="T57" fmla="*/ 37 h 205"/>
                <a:gd name="T58" fmla="*/ 2 w 205"/>
                <a:gd name="T59" fmla="*/ 34 h 205"/>
                <a:gd name="T60" fmla="*/ 1 w 205"/>
                <a:gd name="T61" fmla="*/ 30 h 205"/>
                <a:gd name="T62" fmla="*/ 1 w 205"/>
                <a:gd name="T63" fmla="*/ 26 h 205"/>
                <a:gd name="T64" fmla="*/ 1 w 205"/>
                <a:gd name="T65" fmla="*/ 22 h 205"/>
                <a:gd name="T66" fmla="*/ 2 w 205"/>
                <a:gd name="T67" fmla="*/ 19 h 205"/>
                <a:gd name="T68" fmla="*/ 3 w 205"/>
                <a:gd name="T69" fmla="*/ 15 h 205"/>
                <a:gd name="T70" fmla="*/ 4 w 205"/>
                <a:gd name="T71" fmla="*/ 12 h 205"/>
                <a:gd name="T72" fmla="*/ 7 w 205"/>
                <a:gd name="T73" fmla="*/ 9 h 205"/>
                <a:gd name="T74" fmla="*/ 9 w 205"/>
                <a:gd name="T75" fmla="*/ 6 h 205"/>
                <a:gd name="T76" fmla="*/ 12 w 205"/>
                <a:gd name="T77" fmla="*/ 4 h 205"/>
                <a:gd name="T78" fmla="*/ 15 w 205"/>
                <a:gd name="T79" fmla="*/ 2 h 205"/>
                <a:gd name="T80" fmla="*/ 19 w 205"/>
                <a:gd name="T81" fmla="*/ 1 h 205"/>
                <a:gd name="T82" fmla="*/ 23 w 205"/>
                <a:gd name="T83" fmla="*/ 0 h 205"/>
                <a:gd name="T84" fmla="*/ 27 w 205"/>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5"/>
                <a:gd name="T130" fmla="*/ 0 h 205"/>
                <a:gd name="T131" fmla="*/ 205 w 205"/>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5" h="205">
                  <a:moveTo>
                    <a:pt x="105" y="0"/>
                  </a:moveTo>
                  <a:lnTo>
                    <a:pt x="110" y="2"/>
                  </a:lnTo>
                  <a:lnTo>
                    <a:pt x="115" y="2"/>
                  </a:lnTo>
                  <a:lnTo>
                    <a:pt x="120" y="3"/>
                  </a:lnTo>
                  <a:lnTo>
                    <a:pt x="126" y="4"/>
                  </a:lnTo>
                  <a:lnTo>
                    <a:pt x="130" y="5"/>
                  </a:lnTo>
                  <a:lnTo>
                    <a:pt x="135" y="6"/>
                  </a:lnTo>
                  <a:lnTo>
                    <a:pt x="140" y="7"/>
                  </a:lnTo>
                  <a:lnTo>
                    <a:pt x="144" y="10"/>
                  </a:lnTo>
                  <a:lnTo>
                    <a:pt x="149" y="12"/>
                  </a:lnTo>
                  <a:lnTo>
                    <a:pt x="153" y="14"/>
                  </a:lnTo>
                  <a:lnTo>
                    <a:pt x="158" y="17"/>
                  </a:lnTo>
                  <a:lnTo>
                    <a:pt x="161" y="19"/>
                  </a:lnTo>
                  <a:lnTo>
                    <a:pt x="166" y="22"/>
                  </a:lnTo>
                  <a:lnTo>
                    <a:pt x="169" y="26"/>
                  </a:lnTo>
                  <a:lnTo>
                    <a:pt x="173" y="29"/>
                  </a:lnTo>
                  <a:lnTo>
                    <a:pt x="176" y="33"/>
                  </a:lnTo>
                  <a:lnTo>
                    <a:pt x="180" y="36"/>
                  </a:lnTo>
                  <a:lnTo>
                    <a:pt x="183" y="40"/>
                  </a:lnTo>
                  <a:lnTo>
                    <a:pt x="186" y="43"/>
                  </a:lnTo>
                  <a:lnTo>
                    <a:pt x="189" y="48"/>
                  </a:lnTo>
                  <a:lnTo>
                    <a:pt x="191" y="52"/>
                  </a:lnTo>
                  <a:lnTo>
                    <a:pt x="194" y="56"/>
                  </a:lnTo>
                  <a:lnTo>
                    <a:pt x="196" y="60"/>
                  </a:lnTo>
                  <a:lnTo>
                    <a:pt x="198" y="65"/>
                  </a:lnTo>
                  <a:lnTo>
                    <a:pt x="199" y="70"/>
                  </a:lnTo>
                  <a:lnTo>
                    <a:pt x="201" y="74"/>
                  </a:lnTo>
                  <a:lnTo>
                    <a:pt x="203" y="80"/>
                  </a:lnTo>
                  <a:lnTo>
                    <a:pt x="203" y="85"/>
                  </a:lnTo>
                  <a:lnTo>
                    <a:pt x="204" y="89"/>
                  </a:lnTo>
                  <a:lnTo>
                    <a:pt x="205" y="95"/>
                  </a:lnTo>
                  <a:lnTo>
                    <a:pt x="205" y="100"/>
                  </a:lnTo>
                  <a:lnTo>
                    <a:pt x="205" y="105"/>
                  </a:lnTo>
                  <a:lnTo>
                    <a:pt x="205" y="110"/>
                  </a:lnTo>
                  <a:lnTo>
                    <a:pt x="204" y="116"/>
                  </a:lnTo>
                  <a:lnTo>
                    <a:pt x="204" y="120"/>
                  </a:lnTo>
                  <a:lnTo>
                    <a:pt x="203" y="126"/>
                  </a:lnTo>
                  <a:lnTo>
                    <a:pt x="202" y="131"/>
                  </a:lnTo>
                  <a:lnTo>
                    <a:pt x="199" y="135"/>
                  </a:lnTo>
                  <a:lnTo>
                    <a:pt x="198" y="140"/>
                  </a:lnTo>
                  <a:lnTo>
                    <a:pt x="196" y="144"/>
                  </a:lnTo>
                  <a:lnTo>
                    <a:pt x="194" y="149"/>
                  </a:lnTo>
                  <a:lnTo>
                    <a:pt x="191" y="154"/>
                  </a:lnTo>
                  <a:lnTo>
                    <a:pt x="189" y="157"/>
                  </a:lnTo>
                  <a:lnTo>
                    <a:pt x="187" y="162"/>
                  </a:lnTo>
                  <a:lnTo>
                    <a:pt x="183" y="165"/>
                  </a:lnTo>
                  <a:lnTo>
                    <a:pt x="181" y="170"/>
                  </a:lnTo>
                  <a:lnTo>
                    <a:pt x="178" y="173"/>
                  </a:lnTo>
                  <a:lnTo>
                    <a:pt x="174" y="177"/>
                  </a:lnTo>
                  <a:lnTo>
                    <a:pt x="171" y="180"/>
                  </a:lnTo>
                  <a:lnTo>
                    <a:pt x="166" y="184"/>
                  </a:lnTo>
                  <a:lnTo>
                    <a:pt x="163" y="186"/>
                  </a:lnTo>
                  <a:lnTo>
                    <a:pt x="158" y="189"/>
                  </a:lnTo>
                  <a:lnTo>
                    <a:pt x="155" y="192"/>
                  </a:lnTo>
                  <a:lnTo>
                    <a:pt x="150" y="194"/>
                  </a:lnTo>
                  <a:lnTo>
                    <a:pt x="145" y="196"/>
                  </a:lnTo>
                  <a:lnTo>
                    <a:pt x="141" y="197"/>
                  </a:lnTo>
                  <a:lnTo>
                    <a:pt x="136" y="200"/>
                  </a:lnTo>
                  <a:lnTo>
                    <a:pt x="131" y="201"/>
                  </a:lnTo>
                  <a:lnTo>
                    <a:pt x="127" y="202"/>
                  </a:lnTo>
                  <a:lnTo>
                    <a:pt x="122" y="203"/>
                  </a:lnTo>
                  <a:lnTo>
                    <a:pt x="116" y="204"/>
                  </a:lnTo>
                  <a:lnTo>
                    <a:pt x="112" y="205"/>
                  </a:lnTo>
                  <a:lnTo>
                    <a:pt x="106" y="205"/>
                  </a:lnTo>
                  <a:lnTo>
                    <a:pt x="102" y="205"/>
                  </a:lnTo>
                  <a:lnTo>
                    <a:pt x="96" y="205"/>
                  </a:lnTo>
                  <a:lnTo>
                    <a:pt x="91" y="204"/>
                  </a:lnTo>
                  <a:lnTo>
                    <a:pt x="85" y="204"/>
                  </a:lnTo>
                  <a:lnTo>
                    <a:pt x="81" y="203"/>
                  </a:lnTo>
                  <a:lnTo>
                    <a:pt x="76" y="202"/>
                  </a:lnTo>
                  <a:lnTo>
                    <a:pt x="72" y="200"/>
                  </a:lnTo>
                  <a:lnTo>
                    <a:pt x="66" y="199"/>
                  </a:lnTo>
                  <a:lnTo>
                    <a:pt x="61" y="196"/>
                  </a:lnTo>
                  <a:lnTo>
                    <a:pt x="58" y="195"/>
                  </a:lnTo>
                  <a:lnTo>
                    <a:pt x="53" y="193"/>
                  </a:lnTo>
                  <a:lnTo>
                    <a:pt x="49" y="189"/>
                  </a:lnTo>
                  <a:lnTo>
                    <a:pt x="44" y="187"/>
                  </a:lnTo>
                  <a:lnTo>
                    <a:pt x="40" y="184"/>
                  </a:lnTo>
                  <a:lnTo>
                    <a:pt x="37" y="181"/>
                  </a:lnTo>
                  <a:lnTo>
                    <a:pt x="34" y="178"/>
                  </a:lnTo>
                  <a:lnTo>
                    <a:pt x="29" y="174"/>
                  </a:lnTo>
                  <a:lnTo>
                    <a:pt x="27" y="171"/>
                  </a:lnTo>
                  <a:lnTo>
                    <a:pt x="23" y="167"/>
                  </a:lnTo>
                  <a:lnTo>
                    <a:pt x="20" y="163"/>
                  </a:lnTo>
                  <a:lnTo>
                    <a:pt x="17" y="159"/>
                  </a:lnTo>
                  <a:lnTo>
                    <a:pt x="15" y="155"/>
                  </a:lnTo>
                  <a:lnTo>
                    <a:pt x="12" y="150"/>
                  </a:lnTo>
                  <a:lnTo>
                    <a:pt x="10" y="146"/>
                  </a:lnTo>
                  <a:lnTo>
                    <a:pt x="8" y="141"/>
                  </a:lnTo>
                  <a:lnTo>
                    <a:pt x="6" y="136"/>
                  </a:lnTo>
                  <a:lnTo>
                    <a:pt x="5" y="132"/>
                  </a:lnTo>
                  <a:lnTo>
                    <a:pt x="4" y="127"/>
                  </a:lnTo>
                  <a:lnTo>
                    <a:pt x="2" y="123"/>
                  </a:lnTo>
                  <a:lnTo>
                    <a:pt x="1" y="117"/>
                  </a:lnTo>
                  <a:lnTo>
                    <a:pt x="1" y="112"/>
                  </a:lnTo>
                  <a:lnTo>
                    <a:pt x="1" y="106"/>
                  </a:lnTo>
                  <a:lnTo>
                    <a:pt x="0" y="102"/>
                  </a:lnTo>
                  <a:lnTo>
                    <a:pt x="1" y="96"/>
                  </a:lnTo>
                  <a:lnTo>
                    <a:pt x="1" y="91"/>
                  </a:lnTo>
                  <a:lnTo>
                    <a:pt x="2" y="86"/>
                  </a:lnTo>
                  <a:lnTo>
                    <a:pt x="4" y="81"/>
                  </a:lnTo>
                  <a:lnTo>
                    <a:pt x="5" y="76"/>
                  </a:lnTo>
                  <a:lnTo>
                    <a:pt x="6" y="71"/>
                  </a:lnTo>
                  <a:lnTo>
                    <a:pt x="7" y="66"/>
                  </a:lnTo>
                  <a:lnTo>
                    <a:pt x="9" y="62"/>
                  </a:lnTo>
                  <a:lnTo>
                    <a:pt x="12" y="57"/>
                  </a:lnTo>
                  <a:lnTo>
                    <a:pt x="14" y="53"/>
                  </a:lnTo>
                  <a:lnTo>
                    <a:pt x="16" y="49"/>
                  </a:lnTo>
                  <a:lnTo>
                    <a:pt x="20" y="44"/>
                  </a:lnTo>
                  <a:lnTo>
                    <a:pt x="22" y="41"/>
                  </a:lnTo>
                  <a:lnTo>
                    <a:pt x="25" y="37"/>
                  </a:lnTo>
                  <a:lnTo>
                    <a:pt x="29" y="33"/>
                  </a:lnTo>
                  <a:lnTo>
                    <a:pt x="32" y="29"/>
                  </a:lnTo>
                  <a:lnTo>
                    <a:pt x="36" y="27"/>
                  </a:lnTo>
                  <a:lnTo>
                    <a:pt x="39" y="24"/>
                  </a:lnTo>
                  <a:lnTo>
                    <a:pt x="43" y="20"/>
                  </a:lnTo>
                  <a:lnTo>
                    <a:pt x="47" y="18"/>
                  </a:lnTo>
                  <a:lnTo>
                    <a:pt x="52" y="14"/>
                  </a:lnTo>
                  <a:lnTo>
                    <a:pt x="55" y="12"/>
                  </a:lnTo>
                  <a:lnTo>
                    <a:pt x="60" y="11"/>
                  </a:lnTo>
                  <a:lnTo>
                    <a:pt x="65" y="9"/>
                  </a:lnTo>
                  <a:lnTo>
                    <a:pt x="69" y="6"/>
                  </a:lnTo>
                  <a:lnTo>
                    <a:pt x="74" y="5"/>
                  </a:lnTo>
                  <a:lnTo>
                    <a:pt x="80" y="4"/>
                  </a:lnTo>
                  <a:lnTo>
                    <a:pt x="84" y="3"/>
                  </a:lnTo>
                  <a:lnTo>
                    <a:pt x="89" y="2"/>
                  </a:lnTo>
                  <a:lnTo>
                    <a:pt x="95" y="2"/>
                  </a:lnTo>
                  <a:lnTo>
                    <a:pt x="99" y="0"/>
                  </a:lnTo>
                  <a:lnTo>
                    <a:pt x="105" y="0"/>
                  </a:lnTo>
                  <a:close/>
                </a:path>
              </a:pathLst>
            </a:custGeom>
            <a:solidFill>
              <a:srgbClr val="CCCCCC"/>
            </a:solidFill>
            <a:ln w="9525">
              <a:noFill/>
              <a:round/>
              <a:headEnd/>
              <a:tailEnd/>
            </a:ln>
          </p:spPr>
          <p:txBody>
            <a:bodyPr/>
            <a:lstStyle/>
            <a:p>
              <a:endParaRPr lang="en-GB"/>
            </a:p>
          </p:txBody>
        </p:sp>
        <p:sp>
          <p:nvSpPr>
            <p:cNvPr id="477" name="Freeform 679"/>
            <p:cNvSpPr>
              <a:spLocks/>
            </p:cNvSpPr>
            <p:nvPr/>
          </p:nvSpPr>
          <p:spPr bwMode="auto">
            <a:xfrm>
              <a:off x="4099" y="2162"/>
              <a:ext cx="52" cy="53"/>
            </a:xfrm>
            <a:custGeom>
              <a:avLst/>
              <a:gdLst>
                <a:gd name="T0" fmla="*/ 26 w 103"/>
                <a:gd name="T1" fmla="*/ 25 h 107"/>
                <a:gd name="T2" fmla="*/ 26 w 103"/>
                <a:gd name="T3" fmla="*/ 22 h 107"/>
                <a:gd name="T4" fmla="*/ 25 w 103"/>
                <a:gd name="T5" fmla="*/ 20 h 107"/>
                <a:gd name="T6" fmla="*/ 25 w 103"/>
                <a:gd name="T7" fmla="*/ 18 h 107"/>
                <a:gd name="T8" fmla="*/ 24 w 103"/>
                <a:gd name="T9" fmla="*/ 15 h 107"/>
                <a:gd name="T10" fmla="*/ 23 w 103"/>
                <a:gd name="T11" fmla="*/ 13 h 107"/>
                <a:gd name="T12" fmla="*/ 21 w 103"/>
                <a:gd name="T13" fmla="*/ 11 h 107"/>
                <a:gd name="T14" fmla="*/ 20 w 103"/>
                <a:gd name="T15" fmla="*/ 9 h 107"/>
                <a:gd name="T16" fmla="*/ 18 w 103"/>
                <a:gd name="T17" fmla="*/ 7 h 107"/>
                <a:gd name="T18" fmla="*/ 16 w 103"/>
                <a:gd name="T19" fmla="*/ 5 h 107"/>
                <a:gd name="T20" fmla="*/ 14 w 103"/>
                <a:gd name="T21" fmla="*/ 4 h 107"/>
                <a:gd name="T22" fmla="*/ 12 w 103"/>
                <a:gd name="T23" fmla="*/ 3 h 107"/>
                <a:gd name="T24" fmla="*/ 9 w 103"/>
                <a:gd name="T25" fmla="*/ 1 h 107"/>
                <a:gd name="T26" fmla="*/ 7 w 103"/>
                <a:gd name="T27" fmla="*/ 1 h 107"/>
                <a:gd name="T28" fmla="*/ 4 w 103"/>
                <a:gd name="T29" fmla="*/ 0 h 107"/>
                <a:gd name="T30" fmla="*/ 2 w 103"/>
                <a:gd name="T31" fmla="*/ 0 h 107"/>
                <a:gd name="T32" fmla="*/ 0 w 103"/>
                <a:gd name="T33" fmla="*/ 1 h 107"/>
                <a:gd name="T34" fmla="*/ 3 w 103"/>
                <a:gd name="T35" fmla="*/ 1 h 107"/>
                <a:gd name="T36" fmla="*/ 5 w 103"/>
                <a:gd name="T37" fmla="*/ 2 h 107"/>
                <a:gd name="T38" fmla="*/ 8 w 103"/>
                <a:gd name="T39" fmla="*/ 2 h 107"/>
                <a:gd name="T40" fmla="*/ 10 w 103"/>
                <a:gd name="T41" fmla="*/ 3 h 107"/>
                <a:gd name="T42" fmla="*/ 12 w 103"/>
                <a:gd name="T43" fmla="*/ 4 h 107"/>
                <a:gd name="T44" fmla="*/ 14 w 103"/>
                <a:gd name="T45" fmla="*/ 5 h 107"/>
                <a:gd name="T46" fmla="*/ 16 w 103"/>
                <a:gd name="T47" fmla="*/ 7 h 107"/>
                <a:gd name="T48" fmla="*/ 18 w 103"/>
                <a:gd name="T49" fmla="*/ 9 h 107"/>
                <a:gd name="T50" fmla="*/ 19 w 103"/>
                <a:gd name="T51" fmla="*/ 10 h 107"/>
                <a:gd name="T52" fmla="*/ 21 w 103"/>
                <a:gd name="T53" fmla="*/ 12 h 107"/>
                <a:gd name="T54" fmla="*/ 22 w 103"/>
                <a:gd name="T55" fmla="*/ 14 h 107"/>
                <a:gd name="T56" fmla="*/ 23 w 103"/>
                <a:gd name="T57" fmla="*/ 17 h 107"/>
                <a:gd name="T58" fmla="*/ 24 w 103"/>
                <a:gd name="T59" fmla="*/ 19 h 107"/>
                <a:gd name="T60" fmla="*/ 24 w 103"/>
                <a:gd name="T61" fmla="*/ 21 h 107"/>
                <a:gd name="T62" fmla="*/ 25 w 103"/>
                <a:gd name="T63" fmla="*/ 24 h 107"/>
                <a:gd name="T64" fmla="*/ 25 w 103"/>
                <a:gd name="T65" fmla="*/ 26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
                <a:gd name="T100" fmla="*/ 0 h 107"/>
                <a:gd name="T101" fmla="*/ 103 w 103"/>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 h="107">
                  <a:moveTo>
                    <a:pt x="103" y="107"/>
                  </a:moveTo>
                  <a:lnTo>
                    <a:pt x="103" y="102"/>
                  </a:lnTo>
                  <a:lnTo>
                    <a:pt x="103" y="97"/>
                  </a:lnTo>
                  <a:lnTo>
                    <a:pt x="101" y="91"/>
                  </a:lnTo>
                  <a:lnTo>
                    <a:pt x="100" y="85"/>
                  </a:lnTo>
                  <a:lnTo>
                    <a:pt x="100" y="81"/>
                  </a:lnTo>
                  <a:lnTo>
                    <a:pt x="98" y="76"/>
                  </a:lnTo>
                  <a:lnTo>
                    <a:pt x="97" y="72"/>
                  </a:lnTo>
                  <a:lnTo>
                    <a:pt x="94" y="66"/>
                  </a:lnTo>
                  <a:lnTo>
                    <a:pt x="93" y="61"/>
                  </a:lnTo>
                  <a:lnTo>
                    <a:pt x="91" y="57"/>
                  </a:lnTo>
                  <a:lnTo>
                    <a:pt x="89" y="53"/>
                  </a:lnTo>
                  <a:lnTo>
                    <a:pt x="85" y="49"/>
                  </a:lnTo>
                  <a:lnTo>
                    <a:pt x="83" y="44"/>
                  </a:lnTo>
                  <a:lnTo>
                    <a:pt x="79" y="40"/>
                  </a:lnTo>
                  <a:lnTo>
                    <a:pt x="77" y="36"/>
                  </a:lnTo>
                  <a:lnTo>
                    <a:pt x="74" y="32"/>
                  </a:lnTo>
                  <a:lnTo>
                    <a:pt x="69" y="29"/>
                  </a:lnTo>
                  <a:lnTo>
                    <a:pt x="66" y="26"/>
                  </a:lnTo>
                  <a:lnTo>
                    <a:pt x="62" y="22"/>
                  </a:lnTo>
                  <a:lnTo>
                    <a:pt x="58" y="20"/>
                  </a:lnTo>
                  <a:lnTo>
                    <a:pt x="54" y="16"/>
                  </a:lnTo>
                  <a:lnTo>
                    <a:pt x="50" y="14"/>
                  </a:lnTo>
                  <a:lnTo>
                    <a:pt x="45" y="12"/>
                  </a:lnTo>
                  <a:lnTo>
                    <a:pt x="40" y="9"/>
                  </a:lnTo>
                  <a:lnTo>
                    <a:pt x="36" y="7"/>
                  </a:lnTo>
                  <a:lnTo>
                    <a:pt x="31" y="6"/>
                  </a:lnTo>
                  <a:lnTo>
                    <a:pt x="25" y="5"/>
                  </a:lnTo>
                  <a:lnTo>
                    <a:pt x="21" y="4"/>
                  </a:lnTo>
                  <a:lnTo>
                    <a:pt x="16" y="2"/>
                  </a:lnTo>
                  <a:lnTo>
                    <a:pt x="10" y="1"/>
                  </a:lnTo>
                  <a:lnTo>
                    <a:pt x="6" y="1"/>
                  </a:lnTo>
                  <a:lnTo>
                    <a:pt x="0" y="0"/>
                  </a:lnTo>
                  <a:lnTo>
                    <a:pt x="0" y="6"/>
                  </a:lnTo>
                  <a:lnTo>
                    <a:pt x="5" y="6"/>
                  </a:lnTo>
                  <a:lnTo>
                    <a:pt x="10" y="6"/>
                  </a:lnTo>
                  <a:lnTo>
                    <a:pt x="15" y="7"/>
                  </a:lnTo>
                  <a:lnTo>
                    <a:pt x="20" y="8"/>
                  </a:lnTo>
                  <a:lnTo>
                    <a:pt x="24" y="9"/>
                  </a:lnTo>
                  <a:lnTo>
                    <a:pt x="29" y="11"/>
                  </a:lnTo>
                  <a:lnTo>
                    <a:pt x="33" y="12"/>
                  </a:lnTo>
                  <a:lnTo>
                    <a:pt x="38" y="14"/>
                  </a:lnTo>
                  <a:lnTo>
                    <a:pt x="43" y="16"/>
                  </a:lnTo>
                  <a:lnTo>
                    <a:pt x="47" y="19"/>
                  </a:lnTo>
                  <a:lnTo>
                    <a:pt x="51" y="21"/>
                  </a:lnTo>
                  <a:lnTo>
                    <a:pt x="55" y="23"/>
                  </a:lnTo>
                  <a:lnTo>
                    <a:pt x="59" y="27"/>
                  </a:lnTo>
                  <a:lnTo>
                    <a:pt x="62" y="29"/>
                  </a:lnTo>
                  <a:lnTo>
                    <a:pt x="67" y="32"/>
                  </a:lnTo>
                  <a:lnTo>
                    <a:pt x="70" y="36"/>
                  </a:lnTo>
                  <a:lnTo>
                    <a:pt x="73" y="39"/>
                  </a:lnTo>
                  <a:lnTo>
                    <a:pt x="76" y="43"/>
                  </a:lnTo>
                  <a:lnTo>
                    <a:pt x="79" y="47"/>
                  </a:lnTo>
                  <a:lnTo>
                    <a:pt x="82" y="51"/>
                  </a:lnTo>
                  <a:lnTo>
                    <a:pt x="84" y="55"/>
                  </a:lnTo>
                  <a:lnTo>
                    <a:pt x="86" y="59"/>
                  </a:lnTo>
                  <a:lnTo>
                    <a:pt x="89" y="64"/>
                  </a:lnTo>
                  <a:lnTo>
                    <a:pt x="91" y="68"/>
                  </a:lnTo>
                  <a:lnTo>
                    <a:pt x="92" y="73"/>
                  </a:lnTo>
                  <a:lnTo>
                    <a:pt x="93" y="77"/>
                  </a:lnTo>
                  <a:lnTo>
                    <a:pt x="94" y="82"/>
                  </a:lnTo>
                  <a:lnTo>
                    <a:pt x="96" y="87"/>
                  </a:lnTo>
                  <a:lnTo>
                    <a:pt x="97" y="92"/>
                  </a:lnTo>
                  <a:lnTo>
                    <a:pt x="98" y="97"/>
                  </a:lnTo>
                  <a:lnTo>
                    <a:pt x="98" y="102"/>
                  </a:lnTo>
                  <a:lnTo>
                    <a:pt x="98" y="107"/>
                  </a:lnTo>
                  <a:lnTo>
                    <a:pt x="103" y="107"/>
                  </a:lnTo>
                  <a:close/>
                </a:path>
              </a:pathLst>
            </a:custGeom>
            <a:solidFill>
              <a:srgbClr val="000000"/>
            </a:solidFill>
            <a:ln w="9525">
              <a:noFill/>
              <a:round/>
              <a:headEnd/>
              <a:tailEnd/>
            </a:ln>
          </p:spPr>
          <p:txBody>
            <a:bodyPr/>
            <a:lstStyle/>
            <a:p>
              <a:endParaRPr lang="en-GB"/>
            </a:p>
          </p:txBody>
        </p:sp>
        <p:sp>
          <p:nvSpPr>
            <p:cNvPr id="478" name="Freeform 680"/>
            <p:cNvSpPr>
              <a:spLocks/>
            </p:cNvSpPr>
            <p:nvPr/>
          </p:nvSpPr>
          <p:spPr bwMode="auto">
            <a:xfrm>
              <a:off x="4098" y="2215"/>
              <a:ext cx="53" cy="51"/>
            </a:xfrm>
            <a:custGeom>
              <a:avLst/>
              <a:gdLst>
                <a:gd name="T0" fmla="*/ 1 w 106"/>
                <a:gd name="T1" fmla="*/ 25 h 103"/>
                <a:gd name="T2" fmla="*/ 4 w 106"/>
                <a:gd name="T3" fmla="*/ 25 h 103"/>
                <a:gd name="T4" fmla="*/ 7 w 106"/>
                <a:gd name="T5" fmla="*/ 24 h 103"/>
                <a:gd name="T6" fmla="*/ 9 w 106"/>
                <a:gd name="T7" fmla="*/ 24 h 103"/>
                <a:gd name="T8" fmla="*/ 11 w 106"/>
                <a:gd name="T9" fmla="*/ 23 h 103"/>
                <a:gd name="T10" fmla="*/ 13 w 106"/>
                <a:gd name="T11" fmla="*/ 22 h 103"/>
                <a:gd name="T12" fmla="*/ 15 w 106"/>
                <a:gd name="T13" fmla="*/ 20 h 103"/>
                <a:gd name="T14" fmla="*/ 18 w 106"/>
                <a:gd name="T15" fmla="*/ 19 h 103"/>
                <a:gd name="T16" fmla="*/ 20 w 106"/>
                <a:gd name="T17" fmla="*/ 17 h 103"/>
                <a:gd name="T18" fmla="*/ 21 w 106"/>
                <a:gd name="T19" fmla="*/ 15 h 103"/>
                <a:gd name="T20" fmla="*/ 23 w 106"/>
                <a:gd name="T21" fmla="*/ 13 h 103"/>
                <a:gd name="T22" fmla="*/ 24 w 106"/>
                <a:gd name="T23" fmla="*/ 11 h 103"/>
                <a:gd name="T24" fmla="*/ 25 w 106"/>
                <a:gd name="T25" fmla="*/ 9 h 103"/>
                <a:gd name="T26" fmla="*/ 26 w 106"/>
                <a:gd name="T27" fmla="*/ 6 h 103"/>
                <a:gd name="T28" fmla="*/ 26 w 106"/>
                <a:gd name="T29" fmla="*/ 4 h 103"/>
                <a:gd name="T30" fmla="*/ 27 w 106"/>
                <a:gd name="T31" fmla="*/ 1 h 103"/>
                <a:gd name="T32" fmla="*/ 26 w 106"/>
                <a:gd name="T33" fmla="*/ 0 h 103"/>
                <a:gd name="T34" fmla="*/ 25 w 106"/>
                <a:gd name="T35" fmla="*/ 2 h 103"/>
                <a:gd name="T36" fmla="*/ 25 w 106"/>
                <a:gd name="T37" fmla="*/ 5 h 103"/>
                <a:gd name="T38" fmla="*/ 24 w 106"/>
                <a:gd name="T39" fmla="*/ 7 h 103"/>
                <a:gd name="T40" fmla="*/ 23 w 106"/>
                <a:gd name="T41" fmla="*/ 9 h 103"/>
                <a:gd name="T42" fmla="*/ 22 w 106"/>
                <a:gd name="T43" fmla="*/ 11 h 103"/>
                <a:gd name="T44" fmla="*/ 21 w 106"/>
                <a:gd name="T45" fmla="*/ 14 h 103"/>
                <a:gd name="T46" fmla="*/ 20 w 106"/>
                <a:gd name="T47" fmla="*/ 15 h 103"/>
                <a:gd name="T48" fmla="*/ 18 w 106"/>
                <a:gd name="T49" fmla="*/ 17 h 103"/>
                <a:gd name="T50" fmla="*/ 15 w 106"/>
                <a:gd name="T51" fmla="*/ 19 h 103"/>
                <a:gd name="T52" fmla="*/ 13 w 106"/>
                <a:gd name="T53" fmla="*/ 20 h 103"/>
                <a:gd name="T54" fmla="*/ 12 w 106"/>
                <a:gd name="T55" fmla="*/ 21 h 103"/>
                <a:gd name="T56" fmla="*/ 10 w 106"/>
                <a:gd name="T57" fmla="*/ 22 h 103"/>
                <a:gd name="T58" fmla="*/ 7 w 106"/>
                <a:gd name="T59" fmla="*/ 23 h 103"/>
                <a:gd name="T60" fmla="*/ 5 w 106"/>
                <a:gd name="T61" fmla="*/ 24 h 103"/>
                <a:gd name="T62" fmla="*/ 3 w 106"/>
                <a:gd name="T63" fmla="*/ 24 h 103"/>
                <a:gd name="T64" fmla="*/ 0 w 106"/>
                <a:gd name="T65" fmla="*/ 24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03"/>
                <a:gd name="T101" fmla="*/ 106 w 106"/>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03">
                  <a:moveTo>
                    <a:pt x="0" y="103"/>
                  </a:moveTo>
                  <a:lnTo>
                    <a:pt x="4" y="103"/>
                  </a:lnTo>
                  <a:lnTo>
                    <a:pt x="10" y="103"/>
                  </a:lnTo>
                  <a:lnTo>
                    <a:pt x="16" y="102"/>
                  </a:lnTo>
                  <a:lnTo>
                    <a:pt x="20" y="100"/>
                  </a:lnTo>
                  <a:lnTo>
                    <a:pt x="25" y="99"/>
                  </a:lnTo>
                  <a:lnTo>
                    <a:pt x="31" y="98"/>
                  </a:lnTo>
                  <a:lnTo>
                    <a:pt x="35" y="97"/>
                  </a:lnTo>
                  <a:lnTo>
                    <a:pt x="40" y="95"/>
                  </a:lnTo>
                  <a:lnTo>
                    <a:pt x="44" y="94"/>
                  </a:lnTo>
                  <a:lnTo>
                    <a:pt x="49" y="91"/>
                  </a:lnTo>
                  <a:lnTo>
                    <a:pt x="54" y="89"/>
                  </a:lnTo>
                  <a:lnTo>
                    <a:pt x="58" y="85"/>
                  </a:lnTo>
                  <a:lnTo>
                    <a:pt x="62" y="83"/>
                  </a:lnTo>
                  <a:lnTo>
                    <a:pt x="66" y="80"/>
                  </a:lnTo>
                  <a:lnTo>
                    <a:pt x="70" y="76"/>
                  </a:lnTo>
                  <a:lnTo>
                    <a:pt x="73" y="73"/>
                  </a:lnTo>
                  <a:lnTo>
                    <a:pt x="77" y="69"/>
                  </a:lnTo>
                  <a:lnTo>
                    <a:pt x="80" y="66"/>
                  </a:lnTo>
                  <a:lnTo>
                    <a:pt x="84" y="62"/>
                  </a:lnTo>
                  <a:lnTo>
                    <a:pt x="87" y="58"/>
                  </a:lnTo>
                  <a:lnTo>
                    <a:pt x="89" y="54"/>
                  </a:lnTo>
                  <a:lnTo>
                    <a:pt x="92" y="50"/>
                  </a:lnTo>
                  <a:lnTo>
                    <a:pt x="94" y="45"/>
                  </a:lnTo>
                  <a:lnTo>
                    <a:pt x="96" y="41"/>
                  </a:lnTo>
                  <a:lnTo>
                    <a:pt x="99" y="36"/>
                  </a:lnTo>
                  <a:lnTo>
                    <a:pt x="100" y="31"/>
                  </a:lnTo>
                  <a:lnTo>
                    <a:pt x="102" y="26"/>
                  </a:lnTo>
                  <a:lnTo>
                    <a:pt x="103" y="21"/>
                  </a:lnTo>
                  <a:lnTo>
                    <a:pt x="104" y="16"/>
                  </a:lnTo>
                  <a:lnTo>
                    <a:pt x="104" y="11"/>
                  </a:lnTo>
                  <a:lnTo>
                    <a:pt x="106" y="5"/>
                  </a:lnTo>
                  <a:lnTo>
                    <a:pt x="106" y="0"/>
                  </a:lnTo>
                  <a:lnTo>
                    <a:pt x="101" y="0"/>
                  </a:lnTo>
                  <a:lnTo>
                    <a:pt x="101" y="5"/>
                  </a:lnTo>
                  <a:lnTo>
                    <a:pt x="100" y="11"/>
                  </a:lnTo>
                  <a:lnTo>
                    <a:pt x="100" y="15"/>
                  </a:lnTo>
                  <a:lnTo>
                    <a:pt x="99" y="20"/>
                  </a:lnTo>
                  <a:lnTo>
                    <a:pt x="97" y="24"/>
                  </a:lnTo>
                  <a:lnTo>
                    <a:pt x="95" y="29"/>
                  </a:lnTo>
                  <a:lnTo>
                    <a:pt x="94" y="34"/>
                  </a:lnTo>
                  <a:lnTo>
                    <a:pt x="92" y="38"/>
                  </a:lnTo>
                  <a:lnTo>
                    <a:pt x="91" y="43"/>
                  </a:lnTo>
                  <a:lnTo>
                    <a:pt x="88" y="47"/>
                  </a:lnTo>
                  <a:lnTo>
                    <a:pt x="85" y="51"/>
                  </a:lnTo>
                  <a:lnTo>
                    <a:pt x="82" y="56"/>
                  </a:lnTo>
                  <a:lnTo>
                    <a:pt x="80" y="59"/>
                  </a:lnTo>
                  <a:lnTo>
                    <a:pt x="77" y="62"/>
                  </a:lnTo>
                  <a:lnTo>
                    <a:pt x="73" y="67"/>
                  </a:lnTo>
                  <a:lnTo>
                    <a:pt x="70" y="69"/>
                  </a:lnTo>
                  <a:lnTo>
                    <a:pt x="66" y="73"/>
                  </a:lnTo>
                  <a:lnTo>
                    <a:pt x="63" y="76"/>
                  </a:lnTo>
                  <a:lnTo>
                    <a:pt x="59" y="79"/>
                  </a:lnTo>
                  <a:lnTo>
                    <a:pt x="55" y="82"/>
                  </a:lnTo>
                  <a:lnTo>
                    <a:pt x="51" y="84"/>
                  </a:lnTo>
                  <a:lnTo>
                    <a:pt x="47" y="87"/>
                  </a:lnTo>
                  <a:lnTo>
                    <a:pt x="42" y="89"/>
                  </a:lnTo>
                  <a:lnTo>
                    <a:pt x="39" y="91"/>
                  </a:lnTo>
                  <a:lnTo>
                    <a:pt x="34" y="92"/>
                  </a:lnTo>
                  <a:lnTo>
                    <a:pt x="29" y="94"/>
                  </a:lnTo>
                  <a:lnTo>
                    <a:pt x="24" y="95"/>
                  </a:lnTo>
                  <a:lnTo>
                    <a:pt x="19" y="96"/>
                  </a:lnTo>
                  <a:lnTo>
                    <a:pt x="14" y="97"/>
                  </a:lnTo>
                  <a:lnTo>
                    <a:pt x="10" y="97"/>
                  </a:lnTo>
                  <a:lnTo>
                    <a:pt x="4" y="98"/>
                  </a:lnTo>
                  <a:lnTo>
                    <a:pt x="0" y="98"/>
                  </a:lnTo>
                  <a:lnTo>
                    <a:pt x="0" y="103"/>
                  </a:lnTo>
                  <a:close/>
                </a:path>
              </a:pathLst>
            </a:custGeom>
            <a:solidFill>
              <a:srgbClr val="000000"/>
            </a:solidFill>
            <a:ln w="9525">
              <a:noFill/>
              <a:round/>
              <a:headEnd/>
              <a:tailEnd/>
            </a:ln>
          </p:spPr>
          <p:txBody>
            <a:bodyPr/>
            <a:lstStyle/>
            <a:p>
              <a:endParaRPr lang="en-GB"/>
            </a:p>
          </p:txBody>
        </p:sp>
        <p:sp>
          <p:nvSpPr>
            <p:cNvPr id="479" name="Freeform 681"/>
            <p:cNvSpPr>
              <a:spLocks/>
            </p:cNvSpPr>
            <p:nvPr/>
          </p:nvSpPr>
          <p:spPr bwMode="auto">
            <a:xfrm>
              <a:off x="4046" y="2213"/>
              <a:ext cx="52" cy="53"/>
            </a:xfrm>
            <a:custGeom>
              <a:avLst/>
              <a:gdLst>
                <a:gd name="T0" fmla="*/ 0 w 104"/>
                <a:gd name="T1" fmla="*/ 1 h 106"/>
                <a:gd name="T2" fmla="*/ 1 w 104"/>
                <a:gd name="T3" fmla="*/ 4 h 106"/>
                <a:gd name="T4" fmla="*/ 1 w 104"/>
                <a:gd name="T5" fmla="*/ 7 h 106"/>
                <a:gd name="T6" fmla="*/ 2 w 104"/>
                <a:gd name="T7" fmla="*/ 9 h 106"/>
                <a:gd name="T8" fmla="*/ 3 w 104"/>
                <a:gd name="T9" fmla="*/ 12 h 106"/>
                <a:gd name="T10" fmla="*/ 3 w 104"/>
                <a:gd name="T11" fmla="*/ 13 h 106"/>
                <a:gd name="T12" fmla="*/ 6 w 104"/>
                <a:gd name="T13" fmla="*/ 15 h 106"/>
                <a:gd name="T14" fmla="*/ 7 w 104"/>
                <a:gd name="T15" fmla="*/ 18 h 106"/>
                <a:gd name="T16" fmla="*/ 9 w 104"/>
                <a:gd name="T17" fmla="*/ 20 h 106"/>
                <a:gd name="T18" fmla="*/ 11 w 104"/>
                <a:gd name="T19" fmla="*/ 21 h 106"/>
                <a:gd name="T20" fmla="*/ 13 w 104"/>
                <a:gd name="T21" fmla="*/ 23 h 106"/>
                <a:gd name="T22" fmla="*/ 14 w 104"/>
                <a:gd name="T23" fmla="*/ 24 h 106"/>
                <a:gd name="T24" fmla="*/ 17 w 104"/>
                <a:gd name="T25" fmla="*/ 25 h 106"/>
                <a:gd name="T26" fmla="*/ 20 w 104"/>
                <a:gd name="T27" fmla="*/ 26 h 106"/>
                <a:gd name="T28" fmla="*/ 22 w 104"/>
                <a:gd name="T29" fmla="*/ 27 h 106"/>
                <a:gd name="T30" fmla="*/ 25 w 104"/>
                <a:gd name="T31" fmla="*/ 27 h 106"/>
                <a:gd name="T32" fmla="*/ 26 w 104"/>
                <a:gd name="T33" fmla="*/ 26 h 106"/>
                <a:gd name="T34" fmla="*/ 24 w 104"/>
                <a:gd name="T35" fmla="*/ 25 h 106"/>
                <a:gd name="T36" fmla="*/ 21 w 104"/>
                <a:gd name="T37" fmla="*/ 25 h 106"/>
                <a:gd name="T38" fmla="*/ 19 w 104"/>
                <a:gd name="T39" fmla="*/ 24 h 106"/>
                <a:gd name="T40" fmla="*/ 16 w 104"/>
                <a:gd name="T41" fmla="*/ 23 h 106"/>
                <a:gd name="T42" fmla="*/ 14 w 104"/>
                <a:gd name="T43" fmla="*/ 22 h 106"/>
                <a:gd name="T44" fmla="*/ 12 w 104"/>
                <a:gd name="T45" fmla="*/ 21 h 106"/>
                <a:gd name="T46" fmla="*/ 10 w 104"/>
                <a:gd name="T47" fmla="*/ 20 h 106"/>
                <a:gd name="T48" fmla="*/ 9 w 104"/>
                <a:gd name="T49" fmla="*/ 18 h 106"/>
                <a:gd name="T50" fmla="*/ 7 w 104"/>
                <a:gd name="T51" fmla="*/ 15 h 106"/>
                <a:gd name="T52" fmla="*/ 6 w 104"/>
                <a:gd name="T53" fmla="*/ 13 h 106"/>
                <a:gd name="T54" fmla="*/ 4 w 104"/>
                <a:gd name="T55" fmla="*/ 12 h 106"/>
                <a:gd name="T56" fmla="*/ 3 w 104"/>
                <a:gd name="T57" fmla="*/ 10 h 106"/>
                <a:gd name="T58" fmla="*/ 3 w 104"/>
                <a:gd name="T59" fmla="*/ 7 h 106"/>
                <a:gd name="T60" fmla="*/ 2 w 104"/>
                <a:gd name="T61" fmla="*/ 5 h 106"/>
                <a:gd name="T62" fmla="*/ 2 w 104"/>
                <a:gd name="T63" fmla="*/ 3 h 106"/>
                <a:gd name="T64" fmla="*/ 2 w 104"/>
                <a:gd name="T65" fmla="*/ 0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6"/>
                <a:gd name="T101" fmla="*/ 104 w 104"/>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6">
                  <a:moveTo>
                    <a:pt x="0" y="0"/>
                  </a:moveTo>
                  <a:lnTo>
                    <a:pt x="0" y="4"/>
                  </a:lnTo>
                  <a:lnTo>
                    <a:pt x="1" y="10"/>
                  </a:lnTo>
                  <a:lnTo>
                    <a:pt x="1" y="16"/>
                  </a:lnTo>
                  <a:lnTo>
                    <a:pt x="2" y="21"/>
                  </a:lnTo>
                  <a:lnTo>
                    <a:pt x="3" y="25"/>
                  </a:lnTo>
                  <a:lnTo>
                    <a:pt x="4" y="31"/>
                  </a:lnTo>
                  <a:lnTo>
                    <a:pt x="6" y="35"/>
                  </a:lnTo>
                  <a:lnTo>
                    <a:pt x="8" y="40"/>
                  </a:lnTo>
                  <a:lnTo>
                    <a:pt x="10" y="45"/>
                  </a:lnTo>
                  <a:lnTo>
                    <a:pt x="12" y="49"/>
                  </a:lnTo>
                  <a:lnTo>
                    <a:pt x="15" y="54"/>
                  </a:lnTo>
                  <a:lnTo>
                    <a:pt x="17" y="59"/>
                  </a:lnTo>
                  <a:lnTo>
                    <a:pt x="21" y="62"/>
                  </a:lnTo>
                  <a:lnTo>
                    <a:pt x="23" y="67"/>
                  </a:lnTo>
                  <a:lnTo>
                    <a:pt x="26" y="70"/>
                  </a:lnTo>
                  <a:lnTo>
                    <a:pt x="30" y="73"/>
                  </a:lnTo>
                  <a:lnTo>
                    <a:pt x="33" y="77"/>
                  </a:lnTo>
                  <a:lnTo>
                    <a:pt x="37" y="80"/>
                  </a:lnTo>
                  <a:lnTo>
                    <a:pt x="41" y="84"/>
                  </a:lnTo>
                  <a:lnTo>
                    <a:pt x="45" y="87"/>
                  </a:lnTo>
                  <a:lnTo>
                    <a:pt x="49" y="90"/>
                  </a:lnTo>
                  <a:lnTo>
                    <a:pt x="54" y="92"/>
                  </a:lnTo>
                  <a:lnTo>
                    <a:pt x="59" y="94"/>
                  </a:lnTo>
                  <a:lnTo>
                    <a:pt x="63" y="97"/>
                  </a:lnTo>
                  <a:lnTo>
                    <a:pt x="68" y="99"/>
                  </a:lnTo>
                  <a:lnTo>
                    <a:pt x="72" y="100"/>
                  </a:lnTo>
                  <a:lnTo>
                    <a:pt x="77" y="102"/>
                  </a:lnTo>
                  <a:lnTo>
                    <a:pt x="83" y="103"/>
                  </a:lnTo>
                  <a:lnTo>
                    <a:pt x="87" y="105"/>
                  </a:lnTo>
                  <a:lnTo>
                    <a:pt x="93" y="105"/>
                  </a:lnTo>
                  <a:lnTo>
                    <a:pt x="98" y="106"/>
                  </a:lnTo>
                  <a:lnTo>
                    <a:pt x="104" y="106"/>
                  </a:lnTo>
                  <a:lnTo>
                    <a:pt x="104" y="101"/>
                  </a:lnTo>
                  <a:lnTo>
                    <a:pt x="98" y="101"/>
                  </a:lnTo>
                  <a:lnTo>
                    <a:pt x="93" y="100"/>
                  </a:lnTo>
                  <a:lnTo>
                    <a:pt x="89" y="100"/>
                  </a:lnTo>
                  <a:lnTo>
                    <a:pt x="83" y="99"/>
                  </a:lnTo>
                  <a:lnTo>
                    <a:pt x="78" y="98"/>
                  </a:lnTo>
                  <a:lnTo>
                    <a:pt x="74" y="95"/>
                  </a:lnTo>
                  <a:lnTo>
                    <a:pt x="69" y="94"/>
                  </a:lnTo>
                  <a:lnTo>
                    <a:pt x="64" y="92"/>
                  </a:lnTo>
                  <a:lnTo>
                    <a:pt x="60" y="91"/>
                  </a:lnTo>
                  <a:lnTo>
                    <a:pt x="56" y="88"/>
                  </a:lnTo>
                  <a:lnTo>
                    <a:pt x="52" y="86"/>
                  </a:lnTo>
                  <a:lnTo>
                    <a:pt x="48" y="83"/>
                  </a:lnTo>
                  <a:lnTo>
                    <a:pt x="44" y="80"/>
                  </a:lnTo>
                  <a:lnTo>
                    <a:pt x="40" y="77"/>
                  </a:lnTo>
                  <a:lnTo>
                    <a:pt x="37" y="73"/>
                  </a:lnTo>
                  <a:lnTo>
                    <a:pt x="33" y="70"/>
                  </a:lnTo>
                  <a:lnTo>
                    <a:pt x="30" y="67"/>
                  </a:lnTo>
                  <a:lnTo>
                    <a:pt x="26" y="63"/>
                  </a:lnTo>
                  <a:lnTo>
                    <a:pt x="24" y="60"/>
                  </a:lnTo>
                  <a:lnTo>
                    <a:pt x="22" y="55"/>
                  </a:lnTo>
                  <a:lnTo>
                    <a:pt x="18" y="52"/>
                  </a:lnTo>
                  <a:lnTo>
                    <a:pt x="16" y="47"/>
                  </a:lnTo>
                  <a:lnTo>
                    <a:pt x="14" y="42"/>
                  </a:lnTo>
                  <a:lnTo>
                    <a:pt x="12" y="39"/>
                  </a:lnTo>
                  <a:lnTo>
                    <a:pt x="10" y="34"/>
                  </a:lnTo>
                  <a:lnTo>
                    <a:pt x="9" y="30"/>
                  </a:lnTo>
                  <a:lnTo>
                    <a:pt x="8" y="24"/>
                  </a:lnTo>
                  <a:lnTo>
                    <a:pt x="7" y="19"/>
                  </a:lnTo>
                  <a:lnTo>
                    <a:pt x="6" y="15"/>
                  </a:lnTo>
                  <a:lnTo>
                    <a:pt x="6" y="10"/>
                  </a:lnTo>
                  <a:lnTo>
                    <a:pt x="6" y="4"/>
                  </a:lnTo>
                  <a:lnTo>
                    <a:pt x="6" y="0"/>
                  </a:lnTo>
                  <a:lnTo>
                    <a:pt x="0" y="0"/>
                  </a:lnTo>
                  <a:close/>
                </a:path>
              </a:pathLst>
            </a:custGeom>
            <a:solidFill>
              <a:srgbClr val="000000"/>
            </a:solidFill>
            <a:ln w="9525">
              <a:noFill/>
              <a:round/>
              <a:headEnd/>
              <a:tailEnd/>
            </a:ln>
          </p:spPr>
          <p:txBody>
            <a:bodyPr/>
            <a:lstStyle/>
            <a:p>
              <a:endParaRPr lang="en-GB"/>
            </a:p>
          </p:txBody>
        </p:sp>
        <p:sp>
          <p:nvSpPr>
            <p:cNvPr id="480" name="Freeform 682"/>
            <p:cNvSpPr>
              <a:spLocks/>
            </p:cNvSpPr>
            <p:nvPr/>
          </p:nvSpPr>
          <p:spPr bwMode="auto">
            <a:xfrm>
              <a:off x="4046" y="2162"/>
              <a:ext cx="53" cy="51"/>
            </a:xfrm>
            <a:custGeom>
              <a:avLst/>
              <a:gdLst>
                <a:gd name="T0" fmla="*/ 25 w 107"/>
                <a:gd name="T1" fmla="*/ 0 h 104"/>
                <a:gd name="T2" fmla="*/ 22 w 107"/>
                <a:gd name="T3" fmla="*/ 0 h 104"/>
                <a:gd name="T4" fmla="*/ 20 w 107"/>
                <a:gd name="T5" fmla="*/ 1 h 104"/>
                <a:gd name="T6" fmla="*/ 17 w 107"/>
                <a:gd name="T7" fmla="*/ 1 h 104"/>
                <a:gd name="T8" fmla="*/ 15 w 107"/>
                <a:gd name="T9" fmla="*/ 2 h 104"/>
                <a:gd name="T10" fmla="*/ 13 w 107"/>
                <a:gd name="T11" fmla="*/ 3 h 104"/>
                <a:gd name="T12" fmla="*/ 11 w 107"/>
                <a:gd name="T13" fmla="*/ 5 h 104"/>
                <a:gd name="T14" fmla="*/ 9 w 107"/>
                <a:gd name="T15" fmla="*/ 6 h 104"/>
                <a:gd name="T16" fmla="*/ 7 w 107"/>
                <a:gd name="T17" fmla="*/ 8 h 104"/>
                <a:gd name="T18" fmla="*/ 5 w 107"/>
                <a:gd name="T19" fmla="*/ 10 h 104"/>
                <a:gd name="T20" fmla="*/ 4 w 107"/>
                <a:gd name="T21" fmla="*/ 12 h 104"/>
                <a:gd name="T22" fmla="*/ 2 w 107"/>
                <a:gd name="T23" fmla="*/ 14 h 104"/>
                <a:gd name="T24" fmla="*/ 1 w 107"/>
                <a:gd name="T25" fmla="*/ 16 h 104"/>
                <a:gd name="T26" fmla="*/ 1 w 107"/>
                <a:gd name="T27" fmla="*/ 19 h 104"/>
                <a:gd name="T28" fmla="*/ 0 w 107"/>
                <a:gd name="T29" fmla="*/ 21 h 104"/>
                <a:gd name="T30" fmla="*/ 0 w 107"/>
                <a:gd name="T31" fmla="*/ 24 h 104"/>
                <a:gd name="T32" fmla="*/ 1 w 107"/>
                <a:gd name="T33" fmla="*/ 25 h 104"/>
                <a:gd name="T34" fmla="*/ 1 w 107"/>
                <a:gd name="T35" fmla="*/ 23 h 104"/>
                <a:gd name="T36" fmla="*/ 2 w 107"/>
                <a:gd name="T37" fmla="*/ 20 h 104"/>
                <a:gd name="T38" fmla="*/ 2 w 107"/>
                <a:gd name="T39" fmla="*/ 18 h 104"/>
                <a:gd name="T40" fmla="*/ 3 w 107"/>
                <a:gd name="T41" fmla="*/ 16 h 104"/>
                <a:gd name="T42" fmla="*/ 4 w 107"/>
                <a:gd name="T43" fmla="*/ 14 h 104"/>
                <a:gd name="T44" fmla="*/ 5 w 107"/>
                <a:gd name="T45" fmla="*/ 12 h 104"/>
                <a:gd name="T46" fmla="*/ 7 w 107"/>
                <a:gd name="T47" fmla="*/ 10 h 104"/>
                <a:gd name="T48" fmla="*/ 9 w 107"/>
                <a:gd name="T49" fmla="*/ 8 h 104"/>
                <a:gd name="T50" fmla="*/ 10 w 107"/>
                <a:gd name="T51" fmla="*/ 6 h 104"/>
                <a:gd name="T52" fmla="*/ 12 w 107"/>
                <a:gd name="T53" fmla="*/ 5 h 104"/>
                <a:gd name="T54" fmla="*/ 14 w 107"/>
                <a:gd name="T55" fmla="*/ 4 h 104"/>
                <a:gd name="T56" fmla="*/ 17 w 107"/>
                <a:gd name="T57" fmla="*/ 3 h 104"/>
                <a:gd name="T58" fmla="*/ 19 w 107"/>
                <a:gd name="T59" fmla="*/ 2 h 104"/>
                <a:gd name="T60" fmla="*/ 21 w 107"/>
                <a:gd name="T61" fmla="*/ 1 h 104"/>
                <a:gd name="T62" fmla="*/ 24 w 107"/>
                <a:gd name="T63" fmla="*/ 1 h 104"/>
                <a:gd name="T64" fmla="*/ 26 w 107"/>
                <a:gd name="T65" fmla="*/ 1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04"/>
                <a:gd name="T101" fmla="*/ 107 w 107"/>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04">
                  <a:moveTo>
                    <a:pt x="107" y="0"/>
                  </a:moveTo>
                  <a:lnTo>
                    <a:pt x="101" y="0"/>
                  </a:lnTo>
                  <a:lnTo>
                    <a:pt x="97" y="1"/>
                  </a:lnTo>
                  <a:lnTo>
                    <a:pt x="91" y="1"/>
                  </a:lnTo>
                  <a:lnTo>
                    <a:pt x="86" y="2"/>
                  </a:lnTo>
                  <a:lnTo>
                    <a:pt x="80" y="4"/>
                  </a:lnTo>
                  <a:lnTo>
                    <a:pt x="76" y="5"/>
                  </a:lnTo>
                  <a:lnTo>
                    <a:pt x="71" y="6"/>
                  </a:lnTo>
                  <a:lnTo>
                    <a:pt x="65" y="8"/>
                  </a:lnTo>
                  <a:lnTo>
                    <a:pt x="61" y="11"/>
                  </a:lnTo>
                  <a:lnTo>
                    <a:pt x="56" y="13"/>
                  </a:lnTo>
                  <a:lnTo>
                    <a:pt x="53" y="15"/>
                  </a:lnTo>
                  <a:lnTo>
                    <a:pt x="48" y="17"/>
                  </a:lnTo>
                  <a:lnTo>
                    <a:pt x="44" y="20"/>
                  </a:lnTo>
                  <a:lnTo>
                    <a:pt x="40" y="23"/>
                  </a:lnTo>
                  <a:lnTo>
                    <a:pt x="36" y="27"/>
                  </a:lnTo>
                  <a:lnTo>
                    <a:pt x="32" y="30"/>
                  </a:lnTo>
                  <a:lnTo>
                    <a:pt x="29" y="34"/>
                  </a:lnTo>
                  <a:lnTo>
                    <a:pt x="25" y="37"/>
                  </a:lnTo>
                  <a:lnTo>
                    <a:pt x="22" y="42"/>
                  </a:lnTo>
                  <a:lnTo>
                    <a:pt x="19" y="45"/>
                  </a:lnTo>
                  <a:lnTo>
                    <a:pt x="16" y="50"/>
                  </a:lnTo>
                  <a:lnTo>
                    <a:pt x="14" y="54"/>
                  </a:lnTo>
                  <a:lnTo>
                    <a:pt x="11" y="58"/>
                  </a:lnTo>
                  <a:lnTo>
                    <a:pt x="9" y="64"/>
                  </a:lnTo>
                  <a:lnTo>
                    <a:pt x="7" y="68"/>
                  </a:lnTo>
                  <a:lnTo>
                    <a:pt x="6" y="73"/>
                  </a:lnTo>
                  <a:lnTo>
                    <a:pt x="4" y="77"/>
                  </a:lnTo>
                  <a:lnTo>
                    <a:pt x="3" y="82"/>
                  </a:lnTo>
                  <a:lnTo>
                    <a:pt x="2" y="88"/>
                  </a:lnTo>
                  <a:lnTo>
                    <a:pt x="1" y="92"/>
                  </a:lnTo>
                  <a:lnTo>
                    <a:pt x="1" y="98"/>
                  </a:lnTo>
                  <a:lnTo>
                    <a:pt x="0" y="104"/>
                  </a:lnTo>
                  <a:lnTo>
                    <a:pt x="6" y="104"/>
                  </a:lnTo>
                  <a:lnTo>
                    <a:pt x="6" y="98"/>
                  </a:lnTo>
                  <a:lnTo>
                    <a:pt x="6" y="93"/>
                  </a:lnTo>
                  <a:lnTo>
                    <a:pt x="7" y="89"/>
                  </a:lnTo>
                  <a:lnTo>
                    <a:pt x="8" y="83"/>
                  </a:lnTo>
                  <a:lnTo>
                    <a:pt x="9" y="78"/>
                  </a:lnTo>
                  <a:lnTo>
                    <a:pt x="10" y="74"/>
                  </a:lnTo>
                  <a:lnTo>
                    <a:pt x="11" y="69"/>
                  </a:lnTo>
                  <a:lnTo>
                    <a:pt x="14" y="65"/>
                  </a:lnTo>
                  <a:lnTo>
                    <a:pt x="16" y="60"/>
                  </a:lnTo>
                  <a:lnTo>
                    <a:pt x="18" y="57"/>
                  </a:lnTo>
                  <a:lnTo>
                    <a:pt x="21" y="52"/>
                  </a:lnTo>
                  <a:lnTo>
                    <a:pt x="23" y="49"/>
                  </a:lnTo>
                  <a:lnTo>
                    <a:pt x="26" y="44"/>
                  </a:lnTo>
                  <a:lnTo>
                    <a:pt x="29" y="40"/>
                  </a:lnTo>
                  <a:lnTo>
                    <a:pt x="32" y="37"/>
                  </a:lnTo>
                  <a:lnTo>
                    <a:pt x="36" y="34"/>
                  </a:lnTo>
                  <a:lnTo>
                    <a:pt x="39" y="30"/>
                  </a:lnTo>
                  <a:lnTo>
                    <a:pt x="42" y="27"/>
                  </a:lnTo>
                  <a:lnTo>
                    <a:pt x="47" y="24"/>
                  </a:lnTo>
                  <a:lnTo>
                    <a:pt x="51" y="22"/>
                  </a:lnTo>
                  <a:lnTo>
                    <a:pt x="55" y="19"/>
                  </a:lnTo>
                  <a:lnTo>
                    <a:pt x="59" y="16"/>
                  </a:lnTo>
                  <a:lnTo>
                    <a:pt x="63" y="14"/>
                  </a:lnTo>
                  <a:lnTo>
                    <a:pt x="68" y="13"/>
                  </a:lnTo>
                  <a:lnTo>
                    <a:pt x="72" y="11"/>
                  </a:lnTo>
                  <a:lnTo>
                    <a:pt x="77" y="9"/>
                  </a:lnTo>
                  <a:lnTo>
                    <a:pt x="82" y="8"/>
                  </a:lnTo>
                  <a:lnTo>
                    <a:pt x="86" y="7"/>
                  </a:lnTo>
                  <a:lnTo>
                    <a:pt x="92" y="6"/>
                  </a:lnTo>
                  <a:lnTo>
                    <a:pt x="97" y="6"/>
                  </a:lnTo>
                  <a:lnTo>
                    <a:pt x="101" y="6"/>
                  </a:lnTo>
                  <a:lnTo>
                    <a:pt x="107" y="6"/>
                  </a:lnTo>
                  <a:lnTo>
                    <a:pt x="107" y="0"/>
                  </a:lnTo>
                  <a:close/>
                </a:path>
              </a:pathLst>
            </a:custGeom>
            <a:solidFill>
              <a:srgbClr val="000000"/>
            </a:solidFill>
            <a:ln w="9525">
              <a:noFill/>
              <a:round/>
              <a:headEnd/>
              <a:tailEnd/>
            </a:ln>
          </p:spPr>
          <p:txBody>
            <a:bodyPr/>
            <a:lstStyle/>
            <a:p>
              <a:endParaRPr lang="en-GB"/>
            </a:p>
          </p:txBody>
        </p:sp>
        <p:sp>
          <p:nvSpPr>
            <p:cNvPr id="481" name="Freeform 683"/>
            <p:cNvSpPr>
              <a:spLocks/>
            </p:cNvSpPr>
            <p:nvPr/>
          </p:nvSpPr>
          <p:spPr bwMode="auto">
            <a:xfrm>
              <a:off x="4053" y="2168"/>
              <a:ext cx="91" cy="91"/>
            </a:xfrm>
            <a:custGeom>
              <a:avLst/>
              <a:gdLst>
                <a:gd name="T0" fmla="*/ 25 w 182"/>
                <a:gd name="T1" fmla="*/ 1 h 182"/>
                <a:gd name="T2" fmla="*/ 28 w 182"/>
                <a:gd name="T3" fmla="*/ 1 h 182"/>
                <a:gd name="T4" fmla="*/ 32 w 182"/>
                <a:gd name="T5" fmla="*/ 2 h 182"/>
                <a:gd name="T6" fmla="*/ 35 w 182"/>
                <a:gd name="T7" fmla="*/ 3 h 182"/>
                <a:gd name="T8" fmla="*/ 38 w 182"/>
                <a:gd name="T9" fmla="*/ 6 h 182"/>
                <a:gd name="T10" fmla="*/ 40 w 182"/>
                <a:gd name="T11" fmla="*/ 7 h 182"/>
                <a:gd name="T12" fmla="*/ 42 w 182"/>
                <a:gd name="T13" fmla="*/ 11 h 182"/>
                <a:gd name="T14" fmla="*/ 44 w 182"/>
                <a:gd name="T15" fmla="*/ 13 h 182"/>
                <a:gd name="T16" fmla="*/ 45 w 182"/>
                <a:gd name="T17" fmla="*/ 17 h 182"/>
                <a:gd name="T18" fmla="*/ 46 w 182"/>
                <a:gd name="T19" fmla="*/ 20 h 182"/>
                <a:gd name="T20" fmla="*/ 46 w 182"/>
                <a:gd name="T21" fmla="*/ 23 h 182"/>
                <a:gd name="T22" fmla="*/ 46 w 182"/>
                <a:gd name="T23" fmla="*/ 26 h 182"/>
                <a:gd name="T24" fmla="*/ 45 w 182"/>
                <a:gd name="T25" fmla="*/ 30 h 182"/>
                <a:gd name="T26" fmla="*/ 43 w 182"/>
                <a:gd name="T27" fmla="*/ 33 h 182"/>
                <a:gd name="T28" fmla="*/ 42 w 182"/>
                <a:gd name="T29" fmla="*/ 36 h 182"/>
                <a:gd name="T30" fmla="*/ 40 w 182"/>
                <a:gd name="T31" fmla="*/ 39 h 182"/>
                <a:gd name="T32" fmla="*/ 37 w 182"/>
                <a:gd name="T33" fmla="*/ 41 h 182"/>
                <a:gd name="T34" fmla="*/ 35 w 182"/>
                <a:gd name="T35" fmla="*/ 43 h 182"/>
                <a:gd name="T36" fmla="*/ 31 w 182"/>
                <a:gd name="T37" fmla="*/ 44 h 182"/>
                <a:gd name="T38" fmla="*/ 28 w 182"/>
                <a:gd name="T39" fmla="*/ 45 h 182"/>
                <a:gd name="T40" fmla="*/ 24 w 182"/>
                <a:gd name="T41" fmla="*/ 46 h 182"/>
                <a:gd name="T42" fmla="*/ 22 w 182"/>
                <a:gd name="T43" fmla="*/ 46 h 182"/>
                <a:gd name="T44" fmla="*/ 18 w 182"/>
                <a:gd name="T45" fmla="*/ 45 h 182"/>
                <a:gd name="T46" fmla="*/ 14 w 182"/>
                <a:gd name="T47" fmla="*/ 44 h 182"/>
                <a:gd name="T48" fmla="*/ 11 w 182"/>
                <a:gd name="T49" fmla="*/ 43 h 182"/>
                <a:gd name="T50" fmla="*/ 9 w 182"/>
                <a:gd name="T51" fmla="*/ 41 h 182"/>
                <a:gd name="T52" fmla="*/ 6 w 182"/>
                <a:gd name="T53" fmla="*/ 39 h 182"/>
                <a:gd name="T54" fmla="*/ 5 w 182"/>
                <a:gd name="T55" fmla="*/ 36 h 182"/>
                <a:gd name="T56" fmla="*/ 3 w 182"/>
                <a:gd name="T57" fmla="*/ 34 h 182"/>
                <a:gd name="T58" fmla="*/ 1 w 182"/>
                <a:gd name="T59" fmla="*/ 30 h 182"/>
                <a:gd name="T60" fmla="*/ 1 w 182"/>
                <a:gd name="T61" fmla="*/ 27 h 182"/>
                <a:gd name="T62" fmla="*/ 0 w 182"/>
                <a:gd name="T63" fmla="*/ 23 h 182"/>
                <a:gd name="T64" fmla="*/ 1 w 182"/>
                <a:gd name="T65" fmla="*/ 21 h 182"/>
                <a:gd name="T66" fmla="*/ 1 w 182"/>
                <a:gd name="T67" fmla="*/ 17 h 182"/>
                <a:gd name="T68" fmla="*/ 2 w 182"/>
                <a:gd name="T69" fmla="*/ 13 h 182"/>
                <a:gd name="T70" fmla="*/ 3 w 182"/>
                <a:gd name="T71" fmla="*/ 11 h 182"/>
                <a:gd name="T72" fmla="*/ 6 w 182"/>
                <a:gd name="T73" fmla="*/ 8 h 182"/>
                <a:gd name="T74" fmla="*/ 7 w 182"/>
                <a:gd name="T75" fmla="*/ 6 h 182"/>
                <a:gd name="T76" fmla="*/ 11 w 182"/>
                <a:gd name="T77" fmla="*/ 3 h 182"/>
                <a:gd name="T78" fmla="*/ 13 w 182"/>
                <a:gd name="T79" fmla="*/ 2 h 182"/>
                <a:gd name="T80" fmla="*/ 17 w 182"/>
                <a:gd name="T81" fmla="*/ 1 h 182"/>
                <a:gd name="T82" fmla="*/ 20 w 182"/>
                <a:gd name="T83" fmla="*/ 1 h 182"/>
                <a:gd name="T84" fmla="*/ 23 w 182"/>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2"/>
                <a:gd name="T130" fmla="*/ 0 h 182"/>
                <a:gd name="T131" fmla="*/ 182 w 182"/>
                <a:gd name="T132" fmla="*/ 182 h 1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2" h="182">
                  <a:moveTo>
                    <a:pt x="93" y="0"/>
                  </a:moveTo>
                  <a:lnTo>
                    <a:pt x="98" y="0"/>
                  </a:lnTo>
                  <a:lnTo>
                    <a:pt x="102" y="1"/>
                  </a:lnTo>
                  <a:lnTo>
                    <a:pt x="107" y="1"/>
                  </a:lnTo>
                  <a:lnTo>
                    <a:pt x="110" y="2"/>
                  </a:lnTo>
                  <a:lnTo>
                    <a:pt x="115" y="3"/>
                  </a:lnTo>
                  <a:lnTo>
                    <a:pt x="119" y="5"/>
                  </a:lnTo>
                  <a:lnTo>
                    <a:pt x="124" y="7"/>
                  </a:lnTo>
                  <a:lnTo>
                    <a:pt x="128" y="8"/>
                  </a:lnTo>
                  <a:lnTo>
                    <a:pt x="132" y="10"/>
                  </a:lnTo>
                  <a:lnTo>
                    <a:pt x="136" y="12"/>
                  </a:lnTo>
                  <a:lnTo>
                    <a:pt x="139" y="14"/>
                  </a:lnTo>
                  <a:lnTo>
                    <a:pt x="143" y="16"/>
                  </a:lnTo>
                  <a:lnTo>
                    <a:pt x="146" y="20"/>
                  </a:lnTo>
                  <a:lnTo>
                    <a:pt x="149" y="22"/>
                  </a:lnTo>
                  <a:lnTo>
                    <a:pt x="153" y="25"/>
                  </a:lnTo>
                  <a:lnTo>
                    <a:pt x="156" y="28"/>
                  </a:lnTo>
                  <a:lnTo>
                    <a:pt x="160" y="31"/>
                  </a:lnTo>
                  <a:lnTo>
                    <a:pt x="162" y="35"/>
                  </a:lnTo>
                  <a:lnTo>
                    <a:pt x="164" y="38"/>
                  </a:lnTo>
                  <a:lnTo>
                    <a:pt x="167" y="41"/>
                  </a:lnTo>
                  <a:lnTo>
                    <a:pt x="169" y="45"/>
                  </a:lnTo>
                  <a:lnTo>
                    <a:pt x="171" y="50"/>
                  </a:lnTo>
                  <a:lnTo>
                    <a:pt x="174" y="53"/>
                  </a:lnTo>
                  <a:lnTo>
                    <a:pt x="176" y="58"/>
                  </a:lnTo>
                  <a:lnTo>
                    <a:pt x="177" y="61"/>
                  </a:lnTo>
                  <a:lnTo>
                    <a:pt x="178" y="66"/>
                  </a:lnTo>
                  <a:lnTo>
                    <a:pt x="179" y="70"/>
                  </a:lnTo>
                  <a:lnTo>
                    <a:pt x="181" y="75"/>
                  </a:lnTo>
                  <a:lnTo>
                    <a:pt x="182" y="78"/>
                  </a:lnTo>
                  <a:lnTo>
                    <a:pt x="182" y="83"/>
                  </a:lnTo>
                  <a:lnTo>
                    <a:pt x="182" y="88"/>
                  </a:lnTo>
                  <a:lnTo>
                    <a:pt x="182" y="92"/>
                  </a:lnTo>
                  <a:lnTo>
                    <a:pt x="182" y="98"/>
                  </a:lnTo>
                  <a:lnTo>
                    <a:pt x="182" y="102"/>
                  </a:lnTo>
                  <a:lnTo>
                    <a:pt x="181" y="106"/>
                  </a:lnTo>
                  <a:lnTo>
                    <a:pt x="179" y="111"/>
                  </a:lnTo>
                  <a:lnTo>
                    <a:pt x="179" y="115"/>
                  </a:lnTo>
                  <a:lnTo>
                    <a:pt x="177" y="120"/>
                  </a:lnTo>
                  <a:lnTo>
                    <a:pt x="176" y="124"/>
                  </a:lnTo>
                  <a:lnTo>
                    <a:pt x="175" y="128"/>
                  </a:lnTo>
                  <a:lnTo>
                    <a:pt x="172" y="132"/>
                  </a:lnTo>
                  <a:lnTo>
                    <a:pt x="170" y="136"/>
                  </a:lnTo>
                  <a:lnTo>
                    <a:pt x="168" y="139"/>
                  </a:lnTo>
                  <a:lnTo>
                    <a:pt x="166" y="143"/>
                  </a:lnTo>
                  <a:lnTo>
                    <a:pt x="163" y="147"/>
                  </a:lnTo>
                  <a:lnTo>
                    <a:pt x="160" y="150"/>
                  </a:lnTo>
                  <a:lnTo>
                    <a:pt x="157" y="153"/>
                  </a:lnTo>
                  <a:lnTo>
                    <a:pt x="154" y="157"/>
                  </a:lnTo>
                  <a:lnTo>
                    <a:pt x="151" y="160"/>
                  </a:lnTo>
                  <a:lnTo>
                    <a:pt x="147" y="162"/>
                  </a:lnTo>
                  <a:lnTo>
                    <a:pt x="144" y="165"/>
                  </a:lnTo>
                  <a:lnTo>
                    <a:pt x="140" y="167"/>
                  </a:lnTo>
                  <a:lnTo>
                    <a:pt x="137" y="169"/>
                  </a:lnTo>
                  <a:lnTo>
                    <a:pt x="133" y="172"/>
                  </a:lnTo>
                  <a:lnTo>
                    <a:pt x="129" y="174"/>
                  </a:lnTo>
                  <a:lnTo>
                    <a:pt x="125" y="176"/>
                  </a:lnTo>
                  <a:lnTo>
                    <a:pt x="121" y="177"/>
                  </a:lnTo>
                  <a:lnTo>
                    <a:pt x="116" y="178"/>
                  </a:lnTo>
                  <a:lnTo>
                    <a:pt x="113" y="180"/>
                  </a:lnTo>
                  <a:lnTo>
                    <a:pt x="108" y="181"/>
                  </a:lnTo>
                  <a:lnTo>
                    <a:pt x="103" y="182"/>
                  </a:lnTo>
                  <a:lnTo>
                    <a:pt x="99" y="182"/>
                  </a:lnTo>
                  <a:lnTo>
                    <a:pt x="94" y="182"/>
                  </a:lnTo>
                  <a:lnTo>
                    <a:pt x="90" y="182"/>
                  </a:lnTo>
                  <a:lnTo>
                    <a:pt x="85" y="182"/>
                  </a:lnTo>
                  <a:lnTo>
                    <a:pt x="80" y="182"/>
                  </a:lnTo>
                  <a:lnTo>
                    <a:pt x="76" y="181"/>
                  </a:lnTo>
                  <a:lnTo>
                    <a:pt x="71" y="180"/>
                  </a:lnTo>
                  <a:lnTo>
                    <a:pt x="66" y="178"/>
                  </a:lnTo>
                  <a:lnTo>
                    <a:pt x="62" y="177"/>
                  </a:lnTo>
                  <a:lnTo>
                    <a:pt x="58" y="176"/>
                  </a:lnTo>
                  <a:lnTo>
                    <a:pt x="54" y="175"/>
                  </a:lnTo>
                  <a:lnTo>
                    <a:pt x="50" y="173"/>
                  </a:lnTo>
                  <a:lnTo>
                    <a:pt x="46" y="170"/>
                  </a:lnTo>
                  <a:lnTo>
                    <a:pt x="42" y="168"/>
                  </a:lnTo>
                  <a:lnTo>
                    <a:pt x="39" y="166"/>
                  </a:lnTo>
                  <a:lnTo>
                    <a:pt x="35" y="163"/>
                  </a:lnTo>
                  <a:lnTo>
                    <a:pt x="32" y="160"/>
                  </a:lnTo>
                  <a:lnTo>
                    <a:pt x="28" y="158"/>
                  </a:lnTo>
                  <a:lnTo>
                    <a:pt x="25" y="154"/>
                  </a:lnTo>
                  <a:lnTo>
                    <a:pt x="23" y="151"/>
                  </a:lnTo>
                  <a:lnTo>
                    <a:pt x="19" y="147"/>
                  </a:lnTo>
                  <a:lnTo>
                    <a:pt x="17" y="144"/>
                  </a:lnTo>
                  <a:lnTo>
                    <a:pt x="15" y="140"/>
                  </a:lnTo>
                  <a:lnTo>
                    <a:pt x="12" y="137"/>
                  </a:lnTo>
                  <a:lnTo>
                    <a:pt x="10" y="134"/>
                  </a:lnTo>
                  <a:lnTo>
                    <a:pt x="8" y="129"/>
                  </a:lnTo>
                  <a:lnTo>
                    <a:pt x="7" y="125"/>
                  </a:lnTo>
                  <a:lnTo>
                    <a:pt x="5" y="121"/>
                  </a:lnTo>
                  <a:lnTo>
                    <a:pt x="3" y="116"/>
                  </a:lnTo>
                  <a:lnTo>
                    <a:pt x="2" y="113"/>
                  </a:lnTo>
                  <a:lnTo>
                    <a:pt x="1" y="108"/>
                  </a:lnTo>
                  <a:lnTo>
                    <a:pt x="1" y="104"/>
                  </a:lnTo>
                  <a:lnTo>
                    <a:pt x="0" y="99"/>
                  </a:lnTo>
                  <a:lnTo>
                    <a:pt x="0" y="94"/>
                  </a:lnTo>
                  <a:lnTo>
                    <a:pt x="0" y="90"/>
                  </a:lnTo>
                  <a:lnTo>
                    <a:pt x="0" y="85"/>
                  </a:lnTo>
                  <a:lnTo>
                    <a:pt x="1" y="81"/>
                  </a:lnTo>
                  <a:lnTo>
                    <a:pt x="1" y="76"/>
                  </a:lnTo>
                  <a:lnTo>
                    <a:pt x="2" y="71"/>
                  </a:lnTo>
                  <a:lnTo>
                    <a:pt x="3" y="67"/>
                  </a:lnTo>
                  <a:lnTo>
                    <a:pt x="4" y="62"/>
                  </a:lnTo>
                  <a:lnTo>
                    <a:pt x="5" y="59"/>
                  </a:lnTo>
                  <a:lnTo>
                    <a:pt x="8" y="54"/>
                  </a:lnTo>
                  <a:lnTo>
                    <a:pt x="10" y="51"/>
                  </a:lnTo>
                  <a:lnTo>
                    <a:pt x="11" y="46"/>
                  </a:lnTo>
                  <a:lnTo>
                    <a:pt x="13" y="43"/>
                  </a:lnTo>
                  <a:lnTo>
                    <a:pt x="16" y="39"/>
                  </a:lnTo>
                  <a:lnTo>
                    <a:pt x="19" y="36"/>
                  </a:lnTo>
                  <a:lnTo>
                    <a:pt x="22" y="32"/>
                  </a:lnTo>
                  <a:lnTo>
                    <a:pt x="25" y="29"/>
                  </a:lnTo>
                  <a:lnTo>
                    <a:pt x="27" y="25"/>
                  </a:lnTo>
                  <a:lnTo>
                    <a:pt x="31" y="23"/>
                  </a:lnTo>
                  <a:lnTo>
                    <a:pt x="34" y="20"/>
                  </a:lnTo>
                  <a:lnTo>
                    <a:pt x="38" y="17"/>
                  </a:lnTo>
                  <a:lnTo>
                    <a:pt x="41" y="15"/>
                  </a:lnTo>
                  <a:lnTo>
                    <a:pt x="45" y="13"/>
                  </a:lnTo>
                  <a:lnTo>
                    <a:pt x="49" y="10"/>
                  </a:lnTo>
                  <a:lnTo>
                    <a:pt x="53" y="8"/>
                  </a:lnTo>
                  <a:lnTo>
                    <a:pt x="57" y="7"/>
                  </a:lnTo>
                  <a:lnTo>
                    <a:pt x="61" y="6"/>
                  </a:lnTo>
                  <a:lnTo>
                    <a:pt x="65" y="3"/>
                  </a:lnTo>
                  <a:lnTo>
                    <a:pt x="70" y="2"/>
                  </a:lnTo>
                  <a:lnTo>
                    <a:pt x="75" y="2"/>
                  </a:lnTo>
                  <a:lnTo>
                    <a:pt x="79" y="1"/>
                  </a:lnTo>
                  <a:lnTo>
                    <a:pt x="83" y="1"/>
                  </a:lnTo>
                  <a:lnTo>
                    <a:pt x="87" y="0"/>
                  </a:lnTo>
                  <a:lnTo>
                    <a:pt x="93" y="0"/>
                  </a:lnTo>
                  <a:close/>
                </a:path>
              </a:pathLst>
            </a:custGeom>
            <a:solidFill>
              <a:srgbClr val="7F7F7F"/>
            </a:solidFill>
            <a:ln w="9525">
              <a:noFill/>
              <a:round/>
              <a:headEnd/>
              <a:tailEnd/>
            </a:ln>
          </p:spPr>
          <p:txBody>
            <a:bodyPr/>
            <a:lstStyle/>
            <a:p>
              <a:endParaRPr lang="en-GB"/>
            </a:p>
          </p:txBody>
        </p:sp>
        <p:sp>
          <p:nvSpPr>
            <p:cNvPr id="482" name="Freeform 684"/>
            <p:cNvSpPr>
              <a:spLocks/>
            </p:cNvSpPr>
            <p:nvPr/>
          </p:nvSpPr>
          <p:spPr bwMode="auto">
            <a:xfrm>
              <a:off x="4099" y="2167"/>
              <a:ext cx="46" cy="48"/>
            </a:xfrm>
            <a:custGeom>
              <a:avLst/>
              <a:gdLst>
                <a:gd name="T0" fmla="*/ 23 w 91"/>
                <a:gd name="T1" fmla="*/ 23 h 94"/>
                <a:gd name="T2" fmla="*/ 23 w 91"/>
                <a:gd name="T3" fmla="*/ 21 h 94"/>
                <a:gd name="T4" fmla="*/ 23 w 91"/>
                <a:gd name="T5" fmla="*/ 18 h 94"/>
                <a:gd name="T6" fmla="*/ 22 w 91"/>
                <a:gd name="T7" fmla="*/ 16 h 94"/>
                <a:gd name="T8" fmla="*/ 21 w 91"/>
                <a:gd name="T9" fmla="*/ 14 h 94"/>
                <a:gd name="T10" fmla="*/ 20 w 91"/>
                <a:gd name="T11" fmla="*/ 12 h 94"/>
                <a:gd name="T12" fmla="*/ 19 w 91"/>
                <a:gd name="T13" fmla="*/ 10 h 94"/>
                <a:gd name="T14" fmla="*/ 17 w 91"/>
                <a:gd name="T15" fmla="*/ 8 h 94"/>
                <a:gd name="T16" fmla="*/ 16 w 91"/>
                <a:gd name="T17" fmla="*/ 7 h 94"/>
                <a:gd name="T18" fmla="*/ 14 w 91"/>
                <a:gd name="T19" fmla="*/ 5 h 94"/>
                <a:gd name="T20" fmla="*/ 12 w 91"/>
                <a:gd name="T21" fmla="*/ 4 h 94"/>
                <a:gd name="T22" fmla="*/ 10 w 91"/>
                <a:gd name="T23" fmla="*/ 3 h 94"/>
                <a:gd name="T24" fmla="*/ 8 w 91"/>
                <a:gd name="T25" fmla="*/ 2 h 94"/>
                <a:gd name="T26" fmla="*/ 6 w 91"/>
                <a:gd name="T27" fmla="*/ 1 h 94"/>
                <a:gd name="T28" fmla="*/ 4 w 91"/>
                <a:gd name="T29" fmla="*/ 1 h 94"/>
                <a:gd name="T30" fmla="*/ 2 w 91"/>
                <a:gd name="T31" fmla="*/ 0 h 94"/>
                <a:gd name="T32" fmla="*/ 0 w 91"/>
                <a:gd name="T33" fmla="*/ 1 h 94"/>
                <a:gd name="T34" fmla="*/ 2 w 91"/>
                <a:gd name="T35" fmla="*/ 2 h 94"/>
                <a:gd name="T36" fmla="*/ 5 w 91"/>
                <a:gd name="T37" fmla="*/ 2 h 94"/>
                <a:gd name="T38" fmla="*/ 7 w 91"/>
                <a:gd name="T39" fmla="*/ 3 h 94"/>
                <a:gd name="T40" fmla="*/ 9 w 91"/>
                <a:gd name="T41" fmla="*/ 3 h 94"/>
                <a:gd name="T42" fmla="*/ 11 w 91"/>
                <a:gd name="T43" fmla="*/ 4 h 94"/>
                <a:gd name="T44" fmla="*/ 12 w 91"/>
                <a:gd name="T45" fmla="*/ 5 h 94"/>
                <a:gd name="T46" fmla="*/ 14 w 91"/>
                <a:gd name="T47" fmla="*/ 7 h 94"/>
                <a:gd name="T48" fmla="*/ 16 w 91"/>
                <a:gd name="T49" fmla="*/ 8 h 94"/>
                <a:gd name="T50" fmla="*/ 17 w 91"/>
                <a:gd name="T51" fmla="*/ 10 h 94"/>
                <a:gd name="T52" fmla="*/ 19 w 91"/>
                <a:gd name="T53" fmla="*/ 12 h 94"/>
                <a:gd name="T54" fmla="*/ 19 w 91"/>
                <a:gd name="T55" fmla="*/ 14 h 94"/>
                <a:gd name="T56" fmla="*/ 21 w 91"/>
                <a:gd name="T57" fmla="*/ 16 h 94"/>
                <a:gd name="T58" fmla="*/ 21 w 91"/>
                <a:gd name="T59" fmla="*/ 18 h 94"/>
                <a:gd name="T60" fmla="*/ 22 w 91"/>
                <a:gd name="T61" fmla="*/ 20 h 94"/>
                <a:gd name="T62" fmla="*/ 22 w 91"/>
                <a:gd name="T63" fmla="*/ 22 h 94"/>
                <a:gd name="T64" fmla="*/ 22 w 91"/>
                <a:gd name="T65" fmla="*/ 25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94"/>
                <a:gd name="T101" fmla="*/ 91 w 91"/>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94">
                  <a:moveTo>
                    <a:pt x="91" y="94"/>
                  </a:moveTo>
                  <a:lnTo>
                    <a:pt x="91" y="90"/>
                  </a:lnTo>
                  <a:lnTo>
                    <a:pt x="91" y="85"/>
                  </a:lnTo>
                  <a:lnTo>
                    <a:pt x="91" y="80"/>
                  </a:lnTo>
                  <a:lnTo>
                    <a:pt x="90" y="76"/>
                  </a:lnTo>
                  <a:lnTo>
                    <a:pt x="89" y="71"/>
                  </a:lnTo>
                  <a:lnTo>
                    <a:pt x="88" y="66"/>
                  </a:lnTo>
                  <a:lnTo>
                    <a:pt x="86" y="63"/>
                  </a:lnTo>
                  <a:lnTo>
                    <a:pt x="84" y="58"/>
                  </a:lnTo>
                  <a:lnTo>
                    <a:pt x="83" y="54"/>
                  </a:lnTo>
                  <a:lnTo>
                    <a:pt x="81" y="50"/>
                  </a:lnTo>
                  <a:lnTo>
                    <a:pt x="78" y="46"/>
                  </a:lnTo>
                  <a:lnTo>
                    <a:pt x="76" y="42"/>
                  </a:lnTo>
                  <a:lnTo>
                    <a:pt x="74" y="39"/>
                  </a:lnTo>
                  <a:lnTo>
                    <a:pt x="71" y="35"/>
                  </a:lnTo>
                  <a:lnTo>
                    <a:pt x="68" y="32"/>
                  </a:lnTo>
                  <a:lnTo>
                    <a:pt x="64" y="28"/>
                  </a:lnTo>
                  <a:lnTo>
                    <a:pt x="62" y="25"/>
                  </a:lnTo>
                  <a:lnTo>
                    <a:pt x="59" y="23"/>
                  </a:lnTo>
                  <a:lnTo>
                    <a:pt x="55" y="19"/>
                  </a:lnTo>
                  <a:lnTo>
                    <a:pt x="52" y="17"/>
                  </a:lnTo>
                  <a:lnTo>
                    <a:pt x="47" y="15"/>
                  </a:lnTo>
                  <a:lnTo>
                    <a:pt x="44" y="12"/>
                  </a:lnTo>
                  <a:lnTo>
                    <a:pt x="40" y="10"/>
                  </a:lnTo>
                  <a:lnTo>
                    <a:pt x="36" y="8"/>
                  </a:lnTo>
                  <a:lnTo>
                    <a:pt x="31" y="7"/>
                  </a:lnTo>
                  <a:lnTo>
                    <a:pt x="28" y="4"/>
                  </a:lnTo>
                  <a:lnTo>
                    <a:pt x="23" y="3"/>
                  </a:lnTo>
                  <a:lnTo>
                    <a:pt x="18" y="2"/>
                  </a:lnTo>
                  <a:lnTo>
                    <a:pt x="14" y="1"/>
                  </a:lnTo>
                  <a:lnTo>
                    <a:pt x="9" y="1"/>
                  </a:lnTo>
                  <a:lnTo>
                    <a:pt x="5" y="0"/>
                  </a:lnTo>
                  <a:lnTo>
                    <a:pt x="0" y="0"/>
                  </a:lnTo>
                  <a:lnTo>
                    <a:pt x="0" y="4"/>
                  </a:lnTo>
                  <a:lnTo>
                    <a:pt x="3" y="5"/>
                  </a:lnTo>
                  <a:lnTo>
                    <a:pt x="8" y="5"/>
                  </a:lnTo>
                  <a:lnTo>
                    <a:pt x="13" y="5"/>
                  </a:lnTo>
                  <a:lnTo>
                    <a:pt x="17" y="7"/>
                  </a:lnTo>
                  <a:lnTo>
                    <a:pt x="22" y="8"/>
                  </a:lnTo>
                  <a:lnTo>
                    <a:pt x="25" y="9"/>
                  </a:lnTo>
                  <a:lnTo>
                    <a:pt x="30" y="10"/>
                  </a:lnTo>
                  <a:lnTo>
                    <a:pt x="33" y="12"/>
                  </a:lnTo>
                  <a:lnTo>
                    <a:pt x="38" y="14"/>
                  </a:lnTo>
                  <a:lnTo>
                    <a:pt x="41" y="16"/>
                  </a:lnTo>
                  <a:lnTo>
                    <a:pt x="45" y="18"/>
                  </a:lnTo>
                  <a:lnTo>
                    <a:pt x="48" y="20"/>
                  </a:lnTo>
                  <a:lnTo>
                    <a:pt x="52" y="23"/>
                  </a:lnTo>
                  <a:lnTo>
                    <a:pt x="55" y="26"/>
                  </a:lnTo>
                  <a:lnTo>
                    <a:pt x="59" y="28"/>
                  </a:lnTo>
                  <a:lnTo>
                    <a:pt x="61" y="32"/>
                  </a:lnTo>
                  <a:lnTo>
                    <a:pt x="64" y="34"/>
                  </a:lnTo>
                  <a:lnTo>
                    <a:pt x="67" y="38"/>
                  </a:lnTo>
                  <a:lnTo>
                    <a:pt x="70" y="41"/>
                  </a:lnTo>
                  <a:lnTo>
                    <a:pt x="73" y="45"/>
                  </a:lnTo>
                  <a:lnTo>
                    <a:pt x="75" y="48"/>
                  </a:lnTo>
                  <a:lnTo>
                    <a:pt x="76" y="53"/>
                  </a:lnTo>
                  <a:lnTo>
                    <a:pt x="78" y="56"/>
                  </a:lnTo>
                  <a:lnTo>
                    <a:pt x="81" y="60"/>
                  </a:lnTo>
                  <a:lnTo>
                    <a:pt x="82" y="64"/>
                  </a:lnTo>
                  <a:lnTo>
                    <a:pt x="83" y="69"/>
                  </a:lnTo>
                  <a:lnTo>
                    <a:pt x="84" y="72"/>
                  </a:lnTo>
                  <a:lnTo>
                    <a:pt x="85" y="77"/>
                  </a:lnTo>
                  <a:lnTo>
                    <a:pt x="85" y="81"/>
                  </a:lnTo>
                  <a:lnTo>
                    <a:pt x="86" y="86"/>
                  </a:lnTo>
                  <a:lnTo>
                    <a:pt x="86" y="90"/>
                  </a:lnTo>
                  <a:lnTo>
                    <a:pt x="86" y="94"/>
                  </a:lnTo>
                  <a:lnTo>
                    <a:pt x="91" y="94"/>
                  </a:lnTo>
                  <a:close/>
                </a:path>
              </a:pathLst>
            </a:custGeom>
            <a:solidFill>
              <a:srgbClr val="000000"/>
            </a:solidFill>
            <a:ln w="9525">
              <a:noFill/>
              <a:round/>
              <a:headEnd/>
              <a:tailEnd/>
            </a:ln>
          </p:spPr>
          <p:txBody>
            <a:bodyPr/>
            <a:lstStyle/>
            <a:p>
              <a:endParaRPr lang="en-GB"/>
            </a:p>
          </p:txBody>
        </p:sp>
        <p:sp>
          <p:nvSpPr>
            <p:cNvPr id="483" name="Freeform 685"/>
            <p:cNvSpPr>
              <a:spLocks/>
            </p:cNvSpPr>
            <p:nvPr/>
          </p:nvSpPr>
          <p:spPr bwMode="auto">
            <a:xfrm>
              <a:off x="4098" y="2215"/>
              <a:ext cx="47" cy="46"/>
            </a:xfrm>
            <a:custGeom>
              <a:avLst/>
              <a:gdLst>
                <a:gd name="T0" fmla="*/ 1 w 94"/>
                <a:gd name="T1" fmla="*/ 23 h 92"/>
                <a:gd name="T2" fmla="*/ 3 w 94"/>
                <a:gd name="T3" fmla="*/ 23 h 92"/>
                <a:gd name="T4" fmla="*/ 6 w 94"/>
                <a:gd name="T5" fmla="*/ 23 h 92"/>
                <a:gd name="T6" fmla="*/ 8 w 94"/>
                <a:gd name="T7" fmla="*/ 22 h 92"/>
                <a:gd name="T8" fmla="*/ 10 w 94"/>
                <a:gd name="T9" fmla="*/ 21 h 92"/>
                <a:gd name="T10" fmla="*/ 12 w 94"/>
                <a:gd name="T11" fmla="*/ 20 h 92"/>
                <a:gd name="T12" fmla="*/ 14 w 94"/>
                <a:gd name="T13" fmla="*/ 19 h 92"/>
                <a:gd name="T14" fmla="*/ 15 w 94"/>
                <a:gd name="T15" fmla="*/ 18 h 92"/>
                <a:gd name="T16" fmla="*/ 18 w 94"/>
                <a:gd name="T17" fmla="*/ 15 h 92"/>
                <a:gd name="T18" fmla="*/ 19 w 94"/>
                <a:gd name="T19" fmla="*/ 14 h 92"/>
                <a:gd name="T20" fmla="*/ 20 w 94"/>
                <a:gd name="T21" fmla="*/ 12 h 92"/>
                <a:gd name="T22" fmla="*/ 22 w 94"/>
                <a:gd name="T23" fmla="*/ 11 h 92"/>
                <a:gd name="T24" fmla="*/ 22 w 94"/>
                <a:gd name="T25" fmla="*/ 8 h 92"/>
                <a:gd name="T26" fmla="*/ 23 w 94"/>
                <a:gd name="T27" fmla="*/ 6 h 92"/>
                <a:gd name="T28" fmla="*/ 24 w 94"/>
                <a:gd name="T29" fmla="*/ 3 h 92"/>
                <a:gd name="T30" fmla="*/ 24 w 94"/>
                <a:gd name="T31" fmla="*/ 1 h 92"/>
                <a:gd name="T32" fmla="*/ 23 w 94"/>
                <a:gd name="T33" fmla="*/ 0 h 92"/>
                <a:gd name="T34" fmla="*/ 23 w 94"/>
                <a:gd name="T35" fmla="*/ 3 h 92"/>
                <a:gd name="T36" fmla="*/ 22 w 94"/>
                <a:gd name="T37" fmla="*/ 5 h 92"/>
                <a:gd name="T38" fmla="*/ 22 w 94"/>
                <a:gd name="T39" fmla="*/ 6 h 92"/>
                <a:gd name="T40" fmla="*/ 21 w 94"/>
                <a:gd name="T41" fmla="*/ 9 h 92"/>
                <a:gd name="T42" fmla="*/ 20 w 94"/>
                <a:gd name="T43" fmla="*/ 11 h 92"/>
                <a:gd name="T44" fmla="*/ 19 w 94"/>
                <a:gd name="T45" fmla="*/ 12 h 92"/>
                <a:gd name="T46" fmla="*/ 18 w 94"/>
                <a:gd name="T47" fmla="*/ 14 h 92"/>
                <a:gd name="T48" fmla="*/ 15 w 94"/>
                <a:gd name="T49" fmla="*/ 15 h 92"/>
                <a:gd name="T50" fmla="*/ 14 w 94"/>
                <a:gd name="T51" fmla="*/ 17 h 92"/>
                <a:gd name="T52" fmla="*/ 12 w 94"/>
                <a:gd name="T53" fmla="*/ 19 h 92"/>
                <a:gd name="T54" fmla="*/ 11 w 94"/>
                <a:gd name="T55" fmla="*/ 20 h 92"/>
                <a:gd name="T56" fmla="*/ 9 w 94"/>
                <a:gd name="T57" fmla="*/ 21 h 92"/>
                <a:gd name="T58" fmla="*/ 6 w 94"/>
                <a:gd name="T59" fmla="*/ 21 h 92"/>
                <a:gd name="T60" fmla="*/ 5 w 94"/>
                <a:gd name="T61" fmla="*/ 22 h 92"/>
                <a:gd name="T62" fmla="*/ 3 w 94"/>
                <a:gd name="T63" fmla="*/ 22 h 92"/>
                <a:gd name="T64" fmla="*/ 0 w 94"/>
                <a:gd name="T65" fmla="*/ 22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2"/>
                <a:gd name="T101" fmla="*/ 94 w 94"/>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2">
                  <a:moveTo>
                    <a:pt x="0" y="92"/>
                  </a:moveTo>
                  <a:lnTo>
                    <a:pt x="4" y="92"/>
                  </a:lnTo>
                  <a:lnTo>
                    <a:pt x="9" y="92"/>
                  </a:lnTo>
                  <a:lnTo>
                    <a:pt x="13" y="92"/>
                  </a:lnTo>
                  <a:lnTo>
                    <a:pt x="18" y="91"/>
                  </a:lnTo>
                  <a:lnTo>
                    <a:pt x="23" y="90"/>
                  </a:lnTo>
                  <a:lnTo>
                    <a:pt x="27" y="89"/>
                  </a:lnTo>
                  <a:lnTo>
                    <a:pt x="32" y="88"/>
                  </a:lnTo>
                  <a:lnTo>
                    <a:pt x="35" y="86"/>
                  </a:lnTo>
                  <a:lnTo>
                    <a:pt x="40" y="84"/>
                  </a:lnTo>
                  <a:lnTo>
                    <a:pt x="44" y="82"/>
                  </a:lnTo>
                  <a:lnTo>
                    <a:pt x="48" y="80"/>
                  </a:lnTo>
                  <a:lnTo>
                    <a:pt x="51" y="77"/>
                  </a:lnTo>
                  <a:lnTo>
                    <a:pt x="56" y="75"/>
                  </a:lnTo>
                  <a:lnTo>
                    <a:pt x="59" y="73"/>
                  </a:lnTo>
                  <a:lnTo>
                    <a:pt x="63" y="69"/>
                  </a:lnTo>
                  <a:lnTo>
                    <a:pt x="66" y="67"/>
                  </a:lnTo>
                  <a:lnTo>
                    <a:pt x="69" y="63"/>
                  </a:lnTo>
                  <a:lnTo>
                    <a:pt x="72" y="60"/>
                  </a:lnTo>
                  <a:lnTo>
                    <a:pt x="74" y="57"/>
                  </a:lnTo>
                  <a:lnTo>
                    <a:pt x="78" y="53"/>
                  </a:lnTo>
                  <a:lnTo>
                    <a:pt x="80" y="48"/>
                  </a:lnTo>
                  <a:lnTo>
                    <a:pt x="82" y="45"/>
                  </a:lnTo>
                  <a:lnTo>
                    <a:pt x="85" y="42"/>
                  </a:lnTo>
                  <a:lnTo>
                    <a:pt x="87" y="37"/>
                  </a:lnTo>
                  <a:lnTo>
                    <a:pt x="88" y="32"/>
                  </a:lnTo>
                  <a:lnTo>
                    <a:pt x="89" y="29"/>
                  </a:lnTo>
                  <a:lnTo>
                    <a:pt x="92" y="24"/>
                  </a:lnTo>
                  <a:lnTo>
                    <a:pt x="92" y="20"/>
                  </a:lnTo>
                  <a:lnTo>
                    <a:pt x="93" y="15"/>
                  </a:lnTo>
                  <a:lnTo>
                    <a:pt x="94" y="10"/>
                  </a:lnTo>
                  <a:lnTo>
                    <a:pt x="94" y="6"/>
                  </a:lnTo>
                  <a:lnTo>
                    <a:pt x="94" y="0"/>
                  </a:lnTo>
                  <a:lnTo>
                    <a:pt x="89" y="0"/>
                  </a:lnTo>
                  <a:lnTo>
                    <a:pt x="89" y="5"/>
                  </a:lnTo>
                  <a:lnTo>
                    <a:pt x="89" y="9"/>
                  </a:lnTo>
                  <a:lnTo>
                    <a:pt x="88" y="14"/>
                  </a:lnTo>
                  <a:lnTo>
                    <a:pt x="87" y="19"/>
                  </a:lnTo>
                  <a:lnTo>
                    <a:pt x="86" y="23"/>
                  </a:lnTo>
                  <a:lnTo>
                    <a:pt x="85" y="27"/>
                  </a:lnTo>
                  <a:lnTo>
                    <a:pt x="84" y="31"/>
                  </a:lnTo>
                  <a:lnTo>
                    <a:pt x="82" y="35"/>
                  </a:lnTo>
                  <a:lnTo>
                    <a:pt x="80" y="39"/>
                  </a:lnTo>
                  <a:lnTo>
                    <a:pt x="78" y="43"/>
                  </a:lnTo>
                  <a:lnTo>
                    <a:pt x="76" y="46"/>
                  </a:lnTo>
                  <a:lnTo>
                    <a:pt x="73" y="50"/>
                  </a:lnTo>
                  <a:lnTo>
                    <a:pt x="71" y="53"/>
                  </a:lnTo>
                  <a:lnTo>
                    <a:pt x="69" y="57"/>
                  </a:lnTo>
                  <a:lnTo>
                    <a:pt x="65" y="60"/>
                  </a:lnTo>
                  <a:lnTo>
                    <a:pt x="63" y="62"/>
                  </a:lnTo>
                  <a:lnTo>
                    <a:pt x="59" y="66"/>
                  </a:lnTo>
                  <a:lnTo>
                    <a:pt x="56" y="68"/>
                  </a:lnTo>
                  <a:lnTo>
                    <a:pt x="53" y="71"/>
                  </a:lnTo>
                  <a:lnTo>
                    <a:pt x="49" y="74"/>
                  </a:lnTo>
                  <a:lnTo>
                    <a:pt x="46" y="76"/>
                  </a:lnTo>
                  <a:lnTo>
                    <a:pt x="42" y="77"/>
                  </a:lnTo>
                  <a:lnTo>
                    <a:pt x="38" y="80"/>
                  </a:lnTo>
                  <a:lnTo>
                    <a:pt x="34" y="82"/>
                  </a:lnTo>
                  <a:lnTo>
                    <a:pt x="29" y="83"/>
                  </a:lnTo>
                  <a:lnTo>
                    <a:pt x="26" y="84"/>
                  </a:lnTo>
                  <a:lnTo>
                    <a:pt x="21" y="85"/>
                  </a:lnTo>
                  <a:lnTo>
                    <a:pt x="17" y="86"/>
                  </a:lnTo>
                  <a:lnTo>
                    <a:pt x="13" y="86"/>
                  </a:lnTo>
                  <a:lnTo>
                    <a:pt x="9" y="88"/>
                  </a:lnTo>
                  <a:lnTo>
                    <a:pt x="4" y="88"/>
                  </a:lnTo>
                  <a:lnTo>
                    <a:pt x="0" y="88"/>
                  </a:lnTo>
                  <a:lnTo>
                    <a:pt x="0" y="92"/>
                  </a:lnTo>
                  <a:close/>
                </a:path>
              </a:pathLst>
            </a:custGeom>
            <a:solidFill>
              <a:srgbClr val="000000"/>
            </a:solidFill>
            <a:ln w="9525">
              <a:noFill/>
              <a:round/>
              <a:headEnd/>
              <a:tailEnd/>
            </a:ln>
          </p:spPr>
          <p:txBody>
            <a:bodyPr/>
            <a:lstStyle/>
            <a:p>
              <a:endParaRPr lang="en-GB"/>
            </a:p>
          </p:txBody>
        </p:sp>
        <p:sp>
          <p:nvSpPr>
            <p:cNvPr id="484" name="Freeform 686"/>
            <p:cNvSpPr>
              <a:spLocks/>
            </p:cNvSpPr>
            <p:nvPr/>
          </p:nvSpPr>
          <p:spPr bwMode="auto">
            <a:xfrm>
              <a:off x="4052" y="2213"/>
              <a:ext cx="46" cy="48"/>
            </a:xfrm>
            <a:custGeom>
              <a:avLst/>
              <a:gdLst>
                <a:gd name="T0" fmla="*/ 0 w 93"/>
                <a:gd name="T1" fmla="*/ 1 h 94"/>
                <a:gd name="T2" fmla="*/ 0 w 93"/>
                <a:gd name="T3" fmla="*/ 4 h 94"/>
                <a:gd name="T4" fmla="*/ 0 w 93"/>
                <a:gd name="T5" fmla="*/ 6 h 94"/>
                <a:gd name="T6" fmla="*/ 1 w 93"/>
                <a:gd name="T7" fmla="*/ 8 h 94"/>
                <a:gd name="T8" fmla="*/ 2 w 93"/>
                <a:gd name="T9" fmla="*/ 10 h 94"/>
                <a:gd name="T10" fmla="*/ 3 w 93"/>
                <a:gd name="T11" fmla="*/ 13 h 94"/>
                <a:gd name="T12" fmla="*/ 4 w 93"/>
                <a:gd name="T13" fmla="*/ 15 h 94"/>
                <a:gd name="T14" fmla="*/ 5 w 93"/>
                <a:gd name="T15" fmla="*/ 16 h 94"/>
                <a:gd name="T16" fmla="*/ 7 w 93"/>
                <a:gd name="T17" fmla="*/ 18 h 94"/>
                <a:gd name="T18" fmla="*/ 9 w 93"/>
                <a:gd name="T19" fmla="*/ 19 h 94"/>
                <a:gd name="T20" fmla="*/ 11 w 93"/>
                <a:gd name="T21" fmla="*/ 21 h 94"/>
                <a:gd name="T22" fmla="*/ 13 w 93"/>
                <a:gd name="T23" fmla="*/ 22 h 94"/>
                <a:gd name="T24" fmla="*/ 15 w 93"/>
                <a:gd name="T25" fmla="*/ 23 h 94"/>
                <a:gd name="T26" fmla="*/ 17 w 93"/>
                <a:gd name="T27" fmla="*/ 23 h 94"/>
                <a:gd name="T28" fmla="*/ 19 w 93"/>
                <a:gd name="T29" fmla="*/ 24 h 94"/>
                <a:gd name="T30" fmla="*/ 22 w 93"/>
                <a:gd name="T31" fmla="*/ 25 h 94"/>
                <a:gd name="T32" fmla="*/ 23 w 93"/>
                <a:gd name="T33" fmla="*/ 23 h 94"/>
                <a:gd name="T34" fmla="*/ 20 w 93"/>
                <a:gd name="T35" fmla="*/ 23 h 94"/>
                <a:gd name="T36" fmla="*/ 18 w 93"/>
                <a:gd name="T37" fmla="*/ 22 h 94"/>
                <a:gd name="T38" fmla="*/ 16 w 93"/>
                <a:gd name="T39" fmla="*/ 22 h 94"/>
                <a:gd name="T40" fmla="*/ 14 w 93"/>
                <a:gd name="T41" fmla="*/ 21 h 94"/>
                <a:gd name="T42" fmla="*/ 12 w 93"/>
                <a:gd name="T43" fmla="*/ 20 h 94"/>
                <a:gd name="T44" fmla="*/ 10 w 93"/>
                <a:gd name="T45" fmla="*/ 19 h 94"/>
                <a:gd name="T46" fmla="*/ 9 w 93"/>
                <a:gd name="T47" fmla="*/ 18 h 94"/>
                <a:gd name="T48" fmla="*/ 7 w 93"/>
                <a:gd name="T49" fmla="*/ 16 h 94"/>
                <a:gd name="T50" fmla="*/ 6 w 93"/>
                <a:gd name="T51" fmla="*/ 15 h 94"/>
                <a:gd name="T52" fmla="*/ 5 w 93"/>
                <a:gd name="T53" fmla="*/ 13 h 94"/>
                <a:gd name="T54" fmla="*/ 3 w 93"/>
                <a:gd name="T55" fmla="*/ 11 h 94"/>
                <a:gd name="T56" fmla="*/ 3 w 93"/>
                <a:gd name="T57" fmla="*/ 9 h 94"/>
                <a:gd name="T58" fmla="*/ 2 w 93"/>
                <a:gd name="T59" fmla="*/ 7 h 94"/>
                <a:gd name="T60" fmla="*/ 1 w 93"/>
                <a:gd name="T61" fmla="*/ 5 h 94"/>
                <a:gd name="T62" fmla="*/ 1 w 93"/>
                <a:gd name="T63" fmla="*/ 3 h 94"/>
                <a:gd name="T64" fmla="*/ 1 w 93"/>
                <a:gd name="T65" fmla="*/ 0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4"/>
                <a:gd name="T101" fmla="*/ 93 w 93"/>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4">
                  <a:moveTo>
                    <a:pt x="0" y="0"/>
                  </a:moveTo>
                  <a:lnTo>
                    <a:pt x="0" y="4"/>
                  </a:lnTo>
                  <a:lnTo>
                    <a:pt x="0" y="9"/>
                  </a:lnTo>
                  <a:lnTo>
                    <a:pt x="1" y="14"/>
                  </a:lnTo>
                  <a:lnTo>
                    <a:pt x="1" y="18"/>
                  </a:lnTo>
                  <a:lnTo>
                    <a:pt x="3" y="23"/>
                  </a:lnTo>
                  <a:lnTo>
                    <a:pt x="4" y="27"/>
                  </a:lnTo>
                  <a:lnTo>
                    <a:pt x="6" y="32"/>
                  </a:lnTo>
                  <a:lnTo>
                    <a:pt x="7" y="35"/>
                  </a:lnTo>
                  <a:lnTo>
                    <a:pt x="8" y="40"/>
                  </a:lnTo>
                  <a:lnTo>
                    <a:pt x="11" y="45"/>
                  </a:lnTo>
                  <a:lnTo>
                    <a:pt x="13" y="48"/>
                  </a:lnTo>
                  <a:lnTo>
                    <a:pt x="15" y="52"/>
                  </a:lnTo>
                  <a:lnTo>
                    <a:pt x="18" y="56"/>
                  </a:lnTo>
                  <a:lnTo>
                    <a:pt x="21" y="60"/>
                  </a:lnTo>
                  <a:lnTo>
                    <a:pt x="23" y="63"/>
                  </a:lnTo>
                  <a:lnTo>
                    <a:pt x="27" y="67"/>
                  </a:lnTo>
                  <a:lnTo>
                    <a:pt x="30" y="69"/>
                  </a:lnTo>
                  <a:lnTo>
                    <a:pt x="34" y="72"/>
                  </a:lnTo>
                  <a:lnTo>
                    <a:pt x="37" y="75"/>
                  </a:lnTo>
                  <a:lnTo>
                    <a:pt x="41" y="78"/>
                  </a:lnTo>
                  <a:lnTo>
                    <a:pt x="44" y="80"/>
                  </a:lnTo>
                  <a:lnTo>
                    <a:pt x="48" y="83"/>
                  </a:lnTo>
                  <a:lnTo>
                    <a:pt x="52" y="85"/>
                  </a:lnTo>
                  <a:lnTo>
                    <a:pt x="56" y="86"/>
                  </a:lnTo>
                  <a:lnTo>
                    <a:pt x="60" y="88"/>
                  </a:lnTo>
                  <a:lnTo>
                    <a:pt x="65" y="90"/>
                  </a:lnTo>
                  <a:lnTo>
                    <a:pt x="69" y="91"/>
                  </a:lnTo>
                  <a:lnTo>
                    <a:pt x="74" y="92"/>
                  </a:lnTo>
                  <a:lnTo>
                    <a:pt x="79" y="93"/>
                  </a:lnTo>
                  <a:lnTo>
                    <a:pt x="83" y="94"/>
                  </a:lnTo>
                  <a:lnTo>
                    <a:pt x="88" y="94"/>
                  </a:lnTo>
                  <a:lnTo>
                    <a:pt x="93" y="94"/>
                  </a:lnTo>
                  <a:lnTo>
                    <a:pt x="93" y="90"/>
                  </a:lnTo>
                  <a:lnTo>
                    <a:pt x="88" y="90"/>
                  </a:lnTo>
                  <a:lnTo>
                    <a:pt x="83" y="90"/>
                  </a:lnTo>
                  <a:lnTo>
                    <a:pt x="79" y="88"/>
                  </a:lnTo>
                  <a:lnTo>
                    <a:pt x="74" y="87"/>
                  </a:lnTo>
                  <a:lnTo>
                    <a:pt x="71" y="86"/>
                  </a:lnTo>
                  <a:lnTo>
                    <a:pt x="66" y="85"/>
                  </a:lnTo>
                  <a:lnTo>
                    <a:pt x="63" y="84"/>
                  </a:lnTo>
                  <a:lnTo>
                    <a:pt x="58" y="83"/>
                  </a:lnTo>
                  <a:lnTo>
                    <a:pt x="54" y="80"/>
                  </a:lnTo>
                  <a:lnTo>
                    <a:pt x="50" y="78"/>
                  </a:lnTo>
                  <a:lnTo>
                    <a:pt x="46" y="76"/>
                  </a:lnTo>
                  <a:lnTo>
                    <a:pt x="43" y="73"/>
                  </a:lnTo>
                  <a:lnTo>
                    <a:pt x="40" y="71"/>
                  </a:lnTo>
                  <a:lnTo>
                    <a:pt x="36" y="69"/>
                  </a:lnTo>
                  <a:lnTo>
                    <a:pt x="34" y="65"/>
                  </a:lnTo>
                  <a:lnTo>
                    <a:pt x="30" y="63"/>
                  </a:lnTo>
                  <a:lnTo>
                    <a:pt x="27" y="60"/>
                  </a:lnTo>
                  <a:lnTo>
                    <a:pt x="25" y="56"/>
                  </a:lnTo>
                  <a:lnTo>
                    <a:pt x="22" y="53"/>
                  </a:lnTo>
                  <a:lnTo>
                    <a:pt x="20" y="49"/>
                  </a:lnTo>
                  <a:lnTo>
                    <a:pt x="18" y="46"/>
                  </a:lnTo>
                  <a:lnTo>
                    <a:pt x="15" y="42"/>
                  </a:lnTo>
                  <a:lnTo>
                    <a:pt x="13" y="38"/>
                  </a:lnTo>
                  <a:lnTo>
                    <a:pt x="12" y="34"/>
                  </a:lnTo>
                  <a:lnTo>
                    <a:pt x="10" y="30"/>
                  </a:lnTo>
                  <a:lnTo>
                    <a:pt x="8" y="26"/>
                  </a:lnTo>
                  <a:lnTo>
                    <a:pt x="7" y="22"/>
                  </a:lnTo>
                  <a:lnTo>
                    <a:pt x="7" y="17"/>
                  </a:lnTo>
                  <a:lnTo>
                    <a:pt x="6" y="14"/>
                  </a:lnTo>
                  <a:lnTo>
                    <a:pt x="5" y="9"/>
                  </a:lnTo>
                  <a:lnTo>
                    <a:pt x="5" y="4"/>
                  </a:lnTo>
                  <a:lnTo>
                    <a:pt x="5" y="0"/>
                  </a:lnTo>
                  <a:lnTo>
                    <a:pt x="0" y="0"/>
                  </a:lnTo>
                  <a:close/>
                </a:path>
              </a:pathLst>
            </a:custGeom>
            <a:solidFill>
              <a:srgbClr val="000000"/>
            </a:solidFill>
            <a:ln w="9525">
              <a:noFill/>
              <a:round/>
              <a:headEnd/>
              <a:tailEnd/>
            </a:ln>
          </p:spPr>
          <p:txBody>
            <a:bodyPr/>
            <a:lstStyle/>
            <a:p>
              <a:endParaRPr lang="en-GB"/>
            </a:p>
          </p:txBody>
        </p:sp>
        <p:sp>
          <p:nvSpPr>
            <p:cNvPr id="485" name="Freeform 687"/>
            <p:cNvSpPr>
              <a:spLocks/>
            </p:cNvSpPr>
            <p:nvPr/>
          </p:nvSpPr>
          <p:spPr bwMode="auto">
            <a:xfrm>
              <a:off x="4052" y="2167"/>
              <a:ext cx="47" cy="46"/>
            </a:xfrm>
            <a:custGeom>
              <a:avLst/>
              <a:gdLst>
                <a:gd name="T0" fmla="*/ 22 w 96"/>
                <a:gd name="T1" fmla="*/ 0 h 92"/>
                <a:gd name="T2" fmla="*/ 20 w 96"/>
                <a:gd name="T3" fmla="*/ 1 h 92"/>
                <a:gd name="T4" fmla="*/ 17 w 96"/>
                <a:gd name="T5" fmla="*/ 1 h 92"/>
                <a:gd name="T6" fmla="*/ 15 w 96"/>
                <a:gd name="T7" fmla="*/ 1 h 92"/>
                <a:gd name="T8" fmla="*/ 13 w 96"/>
                <a:gd name="T9" fmla="*/ 3 h 92"/>
                <a:gd name="T10" fmla="*/ 11 w 96"/>
                <a:gd name="T11" fmla="*/ 3 h 92"/>
                <a:gd name="T12" fmla="*/ 10 w 96"/>
                <a:gd name="T13" fmla="*/ 5 h 92"/>
                <a:gd name="T14" fmla="*/ 8 w 96"/>
                <a:gd name="T15" fmla="*/ 6 h 92"/>
                <a:gd name="T16" fmla="*/ 6 w 96"/>
                <a:gd name="T17" fmla="*/ 7 h 92"/>
                <a:gd name="T18" fmla="*/ 5 w 96"/>
                <a:gd name="T19" fmla="*/ 10 h 92"/>
                <a:gd name="T20" fmla="*/ 3 w 96"/>
                <a:gd name="T21" fmla="*/ 11 h 92"/>
                <a:gd name="T22" fmla="*/ 2 w 96"/>
                <a:gd name="T23" fmla="*/ 13 h 92"/>
                <a:gd name="T24" fmla="*/ 1 w 96"/>
                <a:gd name="T25" fmla="*/ 15 h 92"/>
                <a:gd name="T26" fmla="*/ 1 w 96"/>
                <a:gd name="T27" fmla="*/ 18 h 92"/>
                <a:gd name="T28" fmla="*/ 0 w 96"/>
                <a:gd name="T29" fmla="*/ 20 h 92"/>
                <a:gd name="T30" fmla="*/ 0 w 96"/>
                <a:gd name="T31" fmla="*/ 22 h 92"/>
                <a:gd name="T32" fmla="*/ 1 w 96"/>
                <a:gd name="T33" fmla="*/ 23 h 92"/>
                <a:gd name="T34" fmla="*/ 1 w 96"/>
                <a:gd name="T35" fmla="*/ 21 h 92"/>
                <a:gd name="T36" fmla="*/ 1 w 96"/>
                <a:gd name="T37" fmla="*/ 19 h 92"/>
                <a:gd name="T38" fmla="*/ 2 w 96"/>
                <a:gd name="T39" fmla="*/ 17 h 92"/>
                <a:gd name="T40" fmla="*/ 3 w 96"/>
                <a:gd name="T41" fmla="*/ 14 h 92"/>
                <a:gd name="T42" fmla="*/ 4 w 96"/>
                <a:gd name="T43" fmla="*/ 12 h 92"/>
                <a:gd name="T44" fmla="*/ 5 w 96"/>
                <a:gd name="T45" fmla="*/ 11 h 92"/>
                <a:gd name="T46" fmla="*/ 6 w 96"/>
                <a:gd name="T47" fmla="*/ 9 h 92"/>
                <a:gd name="T48" fmla="*/ 8 w 96"/>
                <a:gd name="T49" fmla="*/ 7 h 92"/>
                <a:gd name="T50" fmla="*/ 9 w 96"/>
                <a:gd name="T51" fmla="*/ 6 h 92"/>
                <a:gd name="T52" fmla="*/ 11 w 96"/>
                <a:gd name="T53" fmla="*/ 5 h 92"/>
                <a:gd name="T54" fmla="*/ 13 w 96"/>
                <a:gd name="T55" fmla="*/ 3 h 92"/>
                <a:gd name="T56" fmla="*/ 15 w 96"/>
                <a:gd name="T57" fmla="*/ 3 h 92"/>
                <a:gd name="T58" fmla="*/ 17 w 96"/>
                <a:gd name="T59" fmla="*/ 2 h 92"/>
                <a:gd name="T60" fmla="*/ 19 w 96"/>
                <a:gd name="T61" fmla="*/ 1 h 92"/>
                <a:gd name="T62" fmla="*/ 21 w 96"/>
                <a:gd name="T63" fmla="*/ 1 h 92"/>
                <a:gd name="T64" fmla="*/ 23 w 96"/>
                <a:gd name="T65" fmla="*/ 1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2"/>
                <a:gd name="T101" fmla="*/ 96 w 96"/>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2">
                  <a:moveTo>
                    <a:pt x="96" y="0"/>
                  </a:moveTo>
                  <a:lnTo>
                    <a:pt x="90" y="0"/>
                  </a:lnTo>
                  <a:lnTo>
                    <a:pt x="86" y="0"/>
                  </a:lnTo>
                  <a:lnTo>
                    <a:pt x="81" y="1"/>
                  </a:lnTo>
                  <a:lnTo>
                    <a:pt x="76" y="2"/>
                  </a:lnTo>
                  <a:lnTo>
                    <a:pt x="72" y="2"/>
                  </a:lnTo>
                  <a:lnTo>
                    <a:pt x="67" y="3"/>
                  </a:lnTo>
                  <a:lnTo>
                    <a:pt x="64" y="5"/>
                  </a:lnTo>
                  <a:lnTo>
                    <a:pt x="59" y="7"/>
                  </a:lnTo>
                  <a:lnTo>
                    <a:pt x="54" y="9"/>
                  </a:lnTo>
                  <a:lnTo>
                    <a:pt x="51" y="10"/>
                  </a:lnTo>
                  <a:lnTo>
                    <a:pt x="46" y="12"/>
                  </a:lnTo>
                  <a:lnTo>
                    <a:pt x="43" y="15"/>
                  </a:lnTo>
                  <a:lnTo>
                    <a:pt x="40" y="17"/>
                  </a:lnTo>
                  <a:lnTo>
                    <a:pt x="36" y="20"/>
                  </a:lnTo>
                  <a:lnTo>
                    <a:pt x="33" y="23"/>
                  </a:lnTo>
                  <a:lnTo>
                    <a:pt x="29" y="26"/>
                  </a:lnTo>
                  <a:lnTo>
                    <a:pt x="26" y="30"/>
                  </a:lnTo>
                  <a:lnTo>
                    <a:pt x="23" y="33"/>
                  </a:lnTo>
                  <a:lnTo>
                    <a:pt x="20" y="37"/>
                  </a:lnTo>
                  <a:lnTo>
                    <a:pt x="18" y="40"/>
                  </a:lnTo>
                  <a:lnTo>
                    <a:pt x="15" y="43"/>
                  </a:lnTo>
                  <a:lnTo>
                    <a:pt x="13" y="47"/>
                  </a:lnTo>
                  <a:lnTo>
                    <a:pt x="11" y="52"/>
                  </a:lnTo>
                  <a:lnTo>
                    <a:pt x="8" y="55"/>
                  </a:lnTo>
                  <a:lnTo>
                    <a:pt x="6" y="60"/>
                  </a:lnTo>
                  <a:lnTo>
                    <a:pt x="5" y="64"/>
                  </a:lnTo>
                  <a:lnTo>
                    <a:pt x="4" y="69"/>
                  </a:lnTo>
                  <a:lnTo>
                    <a:pt x="3" y="72"/>
                  </a:lnTo>
                  <a:lnTo>
                    <a:pt x="1" y="77"/>
                  </a:lnTo>
                  <a:lnTo>
                    <a:pt x="1" y="81"/>
                  </a:lnTo>
                  <a:lnTo>
                    <a:pt x="0" y="87"/>
                  </a:lnTo>
                  <a:lnTo>
                    <a:pt x="0" y="92"/>
                  </a:lnTo>
                  <a:lnTo>
                    <a:pt x="5" y="92"/>
                  </a:lnTo>
                  <a:lnTo>
                    <a:pt x="5" y="87"/>
                  </a:lnTo>
                  <a:lnTo>
                    <a:pt x="6" y="83"/>
                  </a:lnTo>
                  <a:lnTo>
                    <a:pt x="6" y="78"/>
                  </a:lnTo>
                  <a:lnTo>
                    <a:pt x="7" y="73"/>
                  </a:lnTo>
                  <a:lnTo>
                    <a:pt x="8" y="70"/>
                  </a:lnTo>
                  <a:lnTo>
                    <a:pt x="10" y="65"/>
                  </a:lnTo>
                  <a:lnTo>
                    <a:pt x="11" y="61"/>
                  </a:lnTo>
                  <a:lnTo>
                    <a:pt x="13" y="57"/>
                  </a:lnTo>
                  <a:lnTo>
                    <a:pt x="14" y="54"/>
                  </a:lnTo>
                  <a:lnTo>
                    <a:pt x="16" y="49"/>
                  </a:lnTo>
                  <a:lnTo>
                    <a:pt x="19" y="46"/>
                  </a:lnTo>
                  <a:lnTo>
                    <a:pt x="21" y="42"/>
                  </a:lnTo>
                  <a:lnTo>
                    <a:pt x="23" y="39"/>
                  </a:lnTo>
                  <a:lnTo>
                    <a:pt x="27" y="35"/>
                  </a:lnTo>
                  <a:lnTo>
                    <a:pt x="29" y="33"/>
                  </a:lnTo>
                  <a:lnTo>
                    <a:pt x="33" y="30"/>
                  </a:lnTo>
                  <a:lnTo>
                    <a:pt x="36" y="26"/>
                  </a:lnTo>
                  <a:lnTo>
                    <a:pt x="38" y="24"/>
                  </a:lnTo>
                  <a:lnTo>
                    <a:pt x="42" y="22"/>
                  </a:lnTo>
                  <a:lnTo>
                    <a:pt x="45" y="19"/>
                  </a:lnTo>
                  <a:lnTo>
                    <a:pt x="49" y="17"/>
                  </a:lnTo>
                  <a:lnTo>
                    <a:pt x="53" y="15"/>
                  </a:lnTo>
                  <a:lnTo>
                    <a:pt x="57" y="12"/>
                  </a:lnTo>
                  <a:lnTo>
                    <a:pt x="61" y="11"/>
                  </a:lnTo>
                  <a:lnTo>
                    <a:pt x="65" y="10"/>
                  </a:lnTo>
                  <a:lnTo>
                    <a:pt x="69" y="8"/>
                  </a:lnTo>
                  <a:lnTo>
                    <a:pt x="73" y="7"/>
                  </a:lnTo>
                  <a:lnTo>
                    <a:pt x="78" y="7"/>
                  </a:lnTo>
                  <a:lnTo>
                    <a:pt x="82" y="5"/>
                  </a:lnTo>
                  <a:lnTo>
                    <a:pt x="87" y="5"/>
                  </a:lnTo>
                  <a:lnTo>
                    <a:pt x="91" y="4"/>
                  </a:lnTo>
                  <a:lnTo>
                    <a:pt x="96" y="4"/>
                  </a:lnTo>
                  <a:lnTo>
                    <a:pt x="96" y="0"/>
                  </a:lnTo>
                  <a:close/>
                </a:path>
              </a:pathLst>
            </a:custGeom>
            <a:solidFill>
              <a:srgbClr val="000000"/>
            </a:solidFill>
            <a:ln w="9525">
              <a:noFill/>
              <a:round/>
              <a:headEnd/>
              <a:tailEnd/>
            </a:ln>
          </p:spPr>
          <p:txBody>
            <a:bodyPr/>
            <a:lstStyle/>
            <a:p>
              <a:endParaRPr lang="en-GB"/>
            </a:p>
          </p:txBody>
        </p:sp>
        <p:sp>
          <p:nvSpPr>
            <p:cNvPr id="486" name="Freeform 688"/>
            <p:cNvSpPr>
              <a:spLocks/>
            </p:cNvSpPr>
            <p:nvPr/>
          </p:nvSpPr>
          <p:spPr bwMode="auto">
            <a:xfrm>
              <a:off x="4061" y="2177"/>
              <a:ext cx="75" cy="75"/>
            </a:xfrm>
            <a:custGeom>
              <a:avLst/>
              <a:gdLst>
                <a:gd name="T0" fmla="*/ 21 w 150"/>
                <a:gd name="T1" fmla="*/ 0 h 151"/>
                <a:gd name="T2" fmla="*/ 23 w 150"/>
                <a:gd name="T3" fmla="*/ 0 h 151"/>
                <a:gd name="T4" fmla="*/ 26 w 150"/>
                <a:gd name="T5" fmla="*/ 1 h 151"/>
                <a:gd name="T6" fmla="*/ 28 w 150"/>
                <a:gd name="T7" fmla="*/ 3 h 151"/>
                <a:gd name="T8" fmla="*/ 31 w 150"/>
                <a:gd name="T9" fmla="*/ 4 h 151"/>
                <a:gd name="T10" fmla="*/ 33 w 150"/>
                <a:gd name="T11" fmla="*/ 6 h 151"/>
                <a:gd name="T12" fmla="*/ 35 w 150"/>
                <a:gd name="T13" fmla="*/ 8 h 151"/>
                <a:gd name="T14" fmla="*/ 36 w 150"/>
                <a:gd name="T15" fmla="*/ 11 h 151"/>
                <a:gd name="T16" fmla="*/ 37 w 150"/>
                <a:gd name="T17" fmla="*/ 13 h 151"/>
                <a:gd name="T18" fmla="*/ 38 w 150"/>
                <a:gd name="T19" fmla="*/ 16 h 151"/>
                <a:gd name="T20" fmla="*/ 38 w 150"/>
                <a:gd name="T21" fmla="*/ 19 h 151"/>
                <a:gd name="T22" fmla="*/ 38 w 150"/>
                <a:gd name="T23" fmla="*/ 22 h 151"/>
                <a:gd name="T24" fmla="*/ 37 w 150"/>
                <a:gd name="T25" fmla="*/ 24 h 151"/>
                <a:gd name="T26" fmla="*/ 36 w 150"/>
                <a:gd name="T27" fmla="*/ 27 h 151"/>
                <a:gd name="T28" fmla="*/ 35 w 150"/>
                <a:gd name="T29" fmla="*/ 29 h 151"/>
                <a:gd name="T30" fmla="*/ 33 w 150"/>
                <a:gd name="T31" fmla="*/ 31 h 151"/>
                <a:gd name="T32" fmla="*/ 30 w 150"/>
                <a:gd name="T33" fmla="*/ 33 h 151"/>
                <a:gd name="T34" fmla="*/ 28 w 150"/>
                <a:gd name="T35" fmla="*/ 35 h 151"/>
                <a:gd name="T36" fmla="*/ 25 w 150"/>
                <a:gd name="T37" fmla="*/ 36 h 151"/>
                <a:gd name="T38" fmla="*/ 23 w 150"/>
                <a:gd name="T39" fmla="*/ 37 h 151"/>
                <a:gd name="T40" fmla="*/ 20 w 150"/>
                <a:gd name="T41" fmla="*/ 37 h 151"/>
                <a:gd name="T42" fmla="*/ 18 w 150"/>
                <a:gd name="T43" fmla="*/ 37 h 151"/>
                <a:gd name="T44" fmla="*/ 14 w 150"/>
                <a:gd name="T45" fmla="*/ 37 h 151"/>
                <a:gd name="T46" fmla="*/ 11 w 150"/>
                <a:gd name="T47" fmla="*/ 36 h 151"/>
                <a:gd name="T48" fmla="*/ 9 w 150"/>
                <a:gd name="T49" fmla="*/ 35 h 151"/>
                <a:gd name="T50" fmla="*/ 7 w 150"/>
                <a:gd name="T51" fmla="*/ 33 h 151"/>
                <a:gd name="T52" fmla="*/ 5 w 150"/>
                <a:gd name="T53" fmla="*/ 32 h 151"/>
                <a:gd name="T54" fmla="*/ 3 w 150"/>
                <a:gd name="T55" fmla="*/ 30 h 151"/>
                <a:gd name="T56" fmla="*/ 2 w 150"/>
                <a:gd name="T57" fmla="*/ 27 h 151"/>
                <a:gd name="T58" fmla="*/ 1 w 150"/>
                <a:gd name="T59" fmla="*/ 25 h 151"/>
                <a:gd name="T60" fmla="*/ 1 w 150"/>
                <a:gd name="T61" fmla="*/ 22 h 151"/>
                <a:gd name="T62" fmla="*/ 0 w 150"/>
                <a:gd name="T63" fmla="*/ 19 h 151"/>
                <a:gd name="T64" fmla="*/ 0 w 150"/>
                <a:gd name="T65" fmla="*/ 16 h 151"/>
                <a:gd name="T66" fmla="*/ 1 w 150"/>
                <a:gd name="T67" fmla="*/ 13 h 151"/>
                <a:gd name="T68" fmla="*/ 1 w 150"/>
                <a:gd name="T69" fmla="*/ 11 h 151"/>
                <a:gd name="T70" fmla="*/ 2 w 150"/>
                <a:gd name="T71" fmla="*/ 9 h 151"/>
                <a:gd name="T72" fmla="*/ 5 w 150"/>
                <a:gd name="T73" fmla="*/ 6 h 151"/>
                <a:gd name="T74" fmla="*/ 6 w 150"/>
                <a:gd name="T75" fmla="*/ 4 h 151"/>
                <a:gd name="T76" fmla="*/ 9 w 150"/>
                <a:gd name="T77" fmla="*/ 3 h 151"/>
                <a:gd name="T78" fmla="*/ 11 w 150"/>
                <a:gd name="T79" fmla="*/ 1 h 151"/>
                <a:gd name="T80" fmla="*/ 13 w 150"/>
                <a:gd name="T81" fmla="*/ 1 h 151"/>
                <a:gd name="T82" fmla="*/ 16 w 150"/>
                <a:gd name="T83" fmla="*/ 0 h 151"/>
                <a:gd name="T84" fmla="*/ 19 w 150"/>
                <a:gd name="T85" fmla="*/ 0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0"/>
                <a:gd name="T130" fmla="*/ 0 h 151"/>
                <a:gd name="T131" fmla="*/ 150 w 150"/>
                <a:gd name="T132" fmla="*/ 151 h 1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0" h="151">
                  <a:moveTo>
                    <a:pt x="76" y="0"/>
                  </a:moveTo>
                  <a:lnTo>
                    <a:pt x="80" y="0"/>
                  </a:lnTo>
                  <a:lnTo>
                    <a:pt x="84" y="1"/>
                  </a:lnTo>
                  <a:lnTo>
                    <a:pt x="87" y="1"/>
                  </a:lnTo>
                  <a:lnTo>
                    <a:pt x="91" y="2"/>
                  </a:lnTo>
                  <a:lnTo>
                    <a:pt x="95" y="2"/>
                  </a:lnTo>
                  <a:lnTo>
                    <a:pt x="99" y="4"/>
                  </a:lnTo>
                  <a:lnTo>
                    <a:pt x="102" y="5"/>
                  </a:lnTo>
                  <a:lnTo>
                    <a:pt x="106" y="7"/>
                  </a:lnTo>
                  <a:lnTo>
                    <a:pt x="108" y="8"/>
                  </a:lnTo>
                  <a:lnTo>
                    <a:pt x="112" y="10"/>
                  </a:lnTo>
                  <a:lnTo>
                    <a:pt x="115" y="12"/>
                  </a:lnTo>
                  <a:lnTo>
                    <a:pt x="118" y="14"/>
                  </a:lnTo>
                  <a:lnTo>
                    <a:pt x="121" y="16"/>
                  </a:lnTo>
                  <a:lnTo>
                    <a:pt x="124" y="19"/>
                  </a:lnTo>
                  <a:lnTo>
                    <a:pt x="127" y="21"/>
                  </a:lnTo>
                  <a:lnTo>
                    <a:pt x="129" y="23"/>
                  </a:lnTo>
                  <a:lnTo>
                    <a:pt x="131" y="25"/>
                  </a:lnTo>
                  <a:lnTo>
                    <a:pt x="133" y="29"/>
                  </a:lnTo>
                  <a:lnTo>
                    <a:pt x="136" y="31"/>
                  </a:lnTo>
                  <a:lnTo>
                    <a:pt x="138" y="35"/>
                  </a:lnTo>
                  <a:lnTo>
                    <a:pt x="140" y="37"/>
                  </a:lnTo>
                  <a:lnTo>
                    <a:pt x="141" y="40"/>
                  </a:lnTo>
                  <a:lnTo>
                    <a:pt x="144" y="44"/>
                  </a:lnTo>
                  <a:lnTo>
                    <a:pt x="145" y="47"/>
                  </a:lnTo>
                  <a:lnTo>
                    <a:pt x="146" y="51"/>
                  </a:lnTo>
                  <a:lnTo>
                    <a:pt x="147" y="54"/>
                  </a:lnTo>
                  <a:lnTo>
                    <a:pt x="148" y="58"/>
                  </a:lnTo>
                  <a:lnTo>
                    <a:pt x="148" y="61"/>
                  </a:lnTo>
                  <a:lnTo>
                    <a:pt x="150" y="66"/>
                  </a:lnTo>
                  <a:lnTo>
                    <a:pt x="150" y="69"/>
                  </a:lnTo>
                  <a:lnTo>
                    <a:pt x="150" y="73"/>
                  </a:lnTo>
                  <a:lnTo>
                    <a:pt x="150" y="76"/>
                  </a:lnTo>
                  <a:lnTo>
                    <a:pt x="150" y="81"/>
                  </a:lnTo>
                  <a:lnTo>
                    <a:pt x="150" y="84"/>
                  </a:lnTo>
                  <a:lnTo>
                    <a:pt x="150" y="88"/>
                  </a:lnTo>
                  <a:lnTo>
                    <a:pt x="148" y="92"/>
                  </a:lnTo>
                  <a:lnTo>
                    <a:pt x="147" y="96"/>
                  </a:lnTo>
                  <a:lnTo>
                    <a:pt x="146" y="99"/>
                  </a:lnTo>
                  <a:lnTo>
                    <a:pt x="145" y="103"/>
                  </a:lnTo>
                  <a:lnTo>
                    <a:pt x="144" y="106"/>
                  </a:lnTo>
                  <a:lnTo>
                    <a:pt x="143" y="109"/>
                  </a:lnTo>
                  <a:lnTo>
                    <a:pt x="140" y="112"/>
                  </a:lnTo>
                  <a:lnTo>
                    <a:pt x="138" y="115"/>
                  </a:lnTo>
                  <a:lnTo>
                    <a:pt x="137" y="119"/>
                  </a:lnTo>
                  <a:lnTo>
                    <a:pt x="135" y="121"/>
                  </a:lnTo>
                  <a:lnTo>
                    <a:pt x="132" y="124"/>
                  </a:lnTo>
                  <a:lnTo>
                    <a:pt x="130" y="127"/>
                  </a:lnTo>
                  <a:lnTo>
                    <a:pt x="127" y="129"/>
                  </a:lnTo>
                  <a:lnTo>
                    <a:pt x="124" y="131"/>
                  </a:lnTo>
                  <a:lnTo>
                    <a:pt x="122" y="134"/>
                  </a:lnTo>
                  <a:lnTo>
                    <a:pt x="118" y="136"/>
                  </a:lnTo>
                  <a:lnTo>
                    <a:pt x="116" y="138"/>
                  </a:lnTo>
                  <a:lnTo>
                    <a:pt x="113" y="141"/>
                  </a:lnTo>
                  <a:lnTo>
                    <a:pt x="109" y="142"/>
                  </a:lnTo>
                  <a:lnTo>
                    <a:pt x="106" y="144"/>
                  </a:lnTo>
                  <a:lnTo>
                    <a:pt x="102" y="145"/>
                  </a:lnTo>
                  <a:lnTo>
                    <a:pt x="99" y="146"/>
                  </a:lnTo>
                  <a:lnTo>
                    <a:pt x="95" y="147"/>
                  </a:lnTo>
                  <a:lnTo>
                    <a:pt x="92" y="149"/>
                  </a:lnTo>
                  <a:lnTo>
                    <a:pt x="88" y="150"/>
                  </a:lnTo>
                  <a:lnTo>
                    <a:pt x="85" y="150"/>
                  </a:lnTo>
                  <a:lnTo>
                    <a:pt x="82" y="150"/>
                  </a:lnTo>
                  <a:lnTo>
                    <a:pt x="77" y="151"/>
                  </a:lnTo>
                  <a:lnTo>
                    <a:pt x="74" y="151"/>
                  </a:lnTo>
                  <a:lnTo>
                    <a:pt x="69" y="151"/>
                  </a:lnTo>
                  <a:lnTo>
                    <a:pt x="65" y="150"/>
                  </a:lnTo>
                  <a:lnTo>
                    <a:pt x="62" y="150"/>
                  </a:lnTo>
                  <a:lnTo>
                    <a:pt x="59" y="149"/>
                  </a:lnTo>
                  <a:lnTo>
                    <a:pt x="55" y="147"/>
                  </a:lnTo>
                  <a:lnTo>
                    <a:pt x="50" y="146"/>
                  </a:lnTo>
                  <a:lnTo>
                    <a:pt x="47" y="145"/>
                  </a:lnTo>
                  <a:lnTo>
                    <a:pt x="45" y="144"/>
                  </a:lnTo>
                  <a:lnTo>
                    <a:pt x="41" y="143"/>
                  </a:lnTo>
                  <a:lnTo>
                    <a:pt x="38" y="141"/>
                  </a:lnTo>
                  <a:lnTo>
                    <a:pt x="34" y="139"/>
                  </a:lnTo>
                  <a:lnTo>
                    <a:pt x="32" y="137"/>
                  </a:lnTo>
                  <a:lnTo>
                    <a:pt x="29" y="135"/>
                  </a:lnTo>
                  <a:lnTo>
                    <a:pt x="26" y="133"/>
                  </a:lnTo>
                  <a:lnTo>
                    <a:pt x="23" y="130"/>
                  </a:lnTo>
                  <a:lnTo>
                    <a:pt x="21" y="128"/>
                  </a:lnTo>
                  <a:lnTo>
                    <a:pt x="18" y="126"/>
                  </a:lnTo>
                  <a:lnTo>
                    <a:pt x="16" y="122"/>
                  </a:lnTo>
                  <a:lnTo>
                    <a:pt x="14" y="120"/>
                  </a:lnTo>
                  <a:lnTo>
                    <a:pt x="11" y="116"/>
                  </a:lnTo>
                  <a:lnTo>
                    <a:pt x="10" y="113"/>
                  </a:lnTo>
                  <a:lnTo>
                    <a:pt x="8" y="111"/>
                  </a:lnTo>
                  <a:lnTo>
                    <a:pt x="7" y="107"/>
                  </a:lnTo>
                  <a:lnTo>
                    <a:pt x="4" y="104"/>
                  </a:lnTo>
                  <a:lnTo>
                    <a:pt x="3" y="100"/>
                  </a:lnTo>
                  <a:lnTo>
                    <a:pt x="2" y="97"/>
                  </a:lnTo>
                  <a:lnTo>
                    <a:pt x="1" y="93"/>
                  </a:lnTo>
                  <a:lnTo>
                    <a:pt x="1" y="90"/>
                  </a:lnTo>
                  <a:lnTo>
                    <a:pt x="0" y="85"/>
                  </a:lnTo>
                  <a:lnTo>
                    <a:pt x="0" y="82"/>
                  </a:lnTo>
                  <a:lnTo>
                    <a:pt x="0" y="78"/>
                  </a:lnTo>
                  <a:lnTo>
                    <a:pt x="0" y="74"/>
                  </a:lnTo>
                  <a:lnTo>
                    <a:pt x="0" y="70"/>
                  </a:lnTo>
                  <a:lnTo>
                    <a:pt x="0" y="67"/>
                  </a:lnTo>
                  <a:lnTo>
                    <a:pt x="1" y="62"/>
                  </a:lnTo>
                  <a:lnTo>
                    <a:pt x="1" y="59"/>
                  </a:lnTo>
                  <a:lnTo>
                    <a:pt x="2" y="55"/>
                  </a:lnTo>
                  <a:lnTo>
                    <a:pt x="3" y="52"/>
                  </a:lnTo>
                  <a:lnTo>
                    <a:pt x="4" y="48"/>
                  </a:lnTo>
                  <a:lnTo>
                    <a:pt x="6" y="45"/>
                  </a:lnTo>
                  <a:lnTo>
                    <a:pt x="8" y="42"/>
                  </a:lnTo>
                  <a:lnTo>
                    <a:pt x="9" y="38"/>
                  </a:lnTo>
                  <a:lnTo>
                    <a:pt x="11" y="36"/>
                  </a:lnTo>
                  <a:lnTo>
                    <a:pt x="12" y="32"/>
                  </a:lnTo>
                  <a:lnTo>
                    <a:pt x="15" y="30"/>
                  </a:lnTo>
                  <a:lnTo>
                    <a:pt x="17" y="27"/>
                  </a:lnTo>
                  <a:lnTo>
                    <a:pt x="19" y="24"/>
                  </a:lnTo>
                  <a:lnTo>
                    <a:pt x="23" y="22"/>
                  </a:lnTo>
                  <a:lnTo>
                    <a:pt x="25" y="19"/>
                  </a:lnTo>
                  <a:lnTo>
                    <a:pt x="27" y="16"/>
                  </a:lnTo>
                  <a:lnTo>
                    <a:pt x="31" y="14"/>
                  </a:lnTo>
                  <a:lnTo>
                    <a:pt x="33" y="13"/>
                  </a:lnTo>
                  <a:lnTo>
                    <a:pt x="37" y="10"/>
                  </a:lnTo>
                  <a:lnTo>
                    <a:pt x="40" y="9"/>
                  </a:lnTo>
                  <a:lnTo>
                    <a:pt x="44" y="7"/>
                  </a:lnTo>
                  <a:lnTo>
                    <a:pt x="47" y="6"/>
                  </a:lnTo>
                  <a:lnTo>
                    <a:pt x="50" y="5"/>
                  </a:lnTo>
                  <a:lnTo>
                    <a:pt x="54" y="4"/>
                  </a:lnTo>
                  <a:lnTo>
                    <a:pt x="57" y="2"/>
                  </a:lnTo>
                  <a:lnTo>
                    <a:pt x="61" y="1"/>
                  </a:lnTo>
                  <a:lnTo>
                    <a:pt x="64" y="1"/>
                  </a:lnTo>
                  <a:lnTo>
                    <a:pt x="69" y="0"/>
                  </a:lnTo>
                  <a:lnTo>
                    <a:pt x="72" y="0"/>
                  </a:lnTo>
                  <a:lnTo>
                    <a:pt x="76" y="0"/>
                  </a:lnTo>
                  <a:close/>
                </a:path>
              </a:pathLst>
            </a:custGeom>
            <a:solidFill>
              <a:srgbClr val="E5E5E5"/>
            </a:solidFill>
            <a:ln w="9525">
              <a:noFill/>
              <a:round/>
              <a:headEnd/>
              <a:tailEnd/>
            </a:ln>
          </p:spPr>
          <p:txBody>
            <a:bodyPr/>
            <a:lstStyle/>
            <a:p>
              <a:endParaRPr lang="en-GB"/>
            </a:p>
          </p:txBody>
        </p:sp>
        <p:sp>
          <p:nvSpPr>
            <p:cNvPr id="487" name="Freeform 689"/>
            <p:cNvSpPr>
              <a:spLocks/>
            </p:cNvSpPr>
            <p:nvPr/>
          </p:nvSpPr>
          <p:spPr bwMode="auto">
            <a:xfrm>
              <a:off x="4061" y="2177"/>
              <a:ext cx="75" cy="75"/>
            </a:xfrm>
            <a:custGeom>
              <a:avLst/>
              <a:gdLst>
                <a:gd name="T0" fmla="*/ 21 w 150"/>
                <a:gd name="T1" fmla="*/ 0 h 151"/>
                <a:gd name="T2" fmla="*/ 23 w 150"/>
                <a:gd name="T3" fmla="*/ 0 h 151"/>
                <a:gd name="T4" fmla="*/ 26 w 150"/>
                <a:gd name="T5" fmla="*/ 1 h 151"/>
                <a:gd name="T6" fmla="*/ 28 w 150"/>
                <a:gd name="T7" fmla="*/ 3 h 151"/>
                <a:gd name="T8" fmla="*/ 31 w 150"/>
                <a:gd name="T9" fmla="*/ 4 h 151"/>
                <a:gd name="T10" fmla="*/ 33 w 150"/>
                <a:gd name="T11" fmla="*/ 6 h 151"/>
                <a:gd name="T12" fmla="*/ 35 w 150"/>
                <a:gd name="T13" fmla="*/ 8 h 151"/>
                <a:gd name="T14" fmla="*/ 36 w 150"/>
                <a:gd name="T15" fmla="*/ 11 h 151"/>
                <a:gd name="T16" fmla="*/ 37 w 150"/>
                <a:gd name="T17" fmla="*/ 13 h 151"/>
                <a:gd name="T18" fmla="*/ 38 w 150"/>
                <a:gd name="T19" fmla="*/ 16 h 151"/>
                <a:gd name="T20" fmla="*/ 38 w 150"/>
                <a:gd name="T21" fmla="*/ 19 h 151"/>
                <a:gd name="T22" fmla="*/ 38 w 150"/>
                <a:gd name="T23" fmla="*/ 22 h 151"/>
                <a:gd name="T24" fmla="*/ 37 w 150"/>
                <a:gd name="T25" fmla="*/ 24 h 151"/>
                <a:gd name="T26" fmla="*/ 36 w 150"/>
                <a:gd name="T27" fmla="*/ 27 h 151"/>
                <a:gd name="T28" fmla="*/ 35 w 150"/>
                <a:gd name="T29" fmla="*/ 29 h 151"/>
                <a:gd name="T30" fmla="*/ 33 w 150"/>
                <a:gd name="T31" fmla="*/ 31 h 151"/>
                <a:gd name="T32" fmla="*/ 30 w 150"/>
                <a:gd name="T33" fmla="*/ 33 h 151"/>
                <a:gd name="T34" fmla="*/ 28 w 150"/>
                <a:gd name="T35" fmla="*/ 35 h 151"/>
                <a:gd name="T36" fmla="*/ 25 w 150"/>
                <a:gd name="T37" fmla="*/ 36 h 151"/>
                <a:gd name="T38" fmla="*/ 23 w 150"/>
                <a:gd name="T39" fmla="*/ 37 h 151"/>
                <a:gd name="T40" fmla="*/ 20 w 150"/>
                <a:gd name="T41" fmla="*/ 37 h 151"/>
                <a:gd name="T42" fmla="*/ 18 w 150"/>
                <a:gd name="T43" fmla="*/ 37 h 151"/>
                <a:gd name="T44" fmla="*/ 14 w 150"/>
                <a:gd name="T45" fmla="*/ 37 h 151"/>
                <a:gd name="T46" fmla="*/ 11 w 150"/>
                <a:gd name="T47" fmla="*/ 36 h 151"/>
                <a:gd name="T48" fmla="*/ 9 w 150"/>
                <a:gd name="T49" fmla="*/ 35 h 151"/>
                <a:gd name="T50" fmla="*/ 7 w 150"/>
                <a:gd name="T51" fmla="*/ 33 h 151"/>
                <a:gd name="T52" fmla="*/ 5 w 150"/>
                <a:gd name="T53" fmla="*/ 32 h 151"/>
                <a:gd name="T54" fmla="*/ 3 w 150"/>
                <a:gd name="T55" fmla="*/ 30 h 151"/>
                <a:gd name="T56" fmla="*/ 2 w 150"/>
                <a:gd name="T57" fmla="*/ 27 h 151"/>
                <a:gd name="T58" fmla="*/ 1 w 150"/>
                <a:gd name="T59" fmla="*/ 25 h 151"/>
                <a:gd name="T60" fmla="*/ 1 w 150"/>
                <a:gd name="T61" fmla="*/ 22 h 151"/>
                <a:gd name="T62" fmla="*/ 0 w 150"/>
                <a:gd name="T63" fmla="*/ 19 h 151"/>
                <a:gd name="T64" fmla="*/ 0 w 150"/>
                <a:gd name="T65" fmla="*/ 16 h 151"/>
                <a:gd name="T66" fmla="*/ 1 w 150"/>
                <a:gd name="T67" fmla="*/ 13 h 151"/>
                <a:gd name="T68" fmla="*/ 1 w 150"/>
                <a:gd name="T69" fmla="*/ 11 h 151"/>
                <a:gd name="T70" fmla="*/ 2 w 150"/>
                <a:gd name="T71" fmla="*/ 9 h 151"/>
                <a:gd name="T72" fmla="*/ 5 w 150"/>
                <a:gd name="T73" fmla="*/ 6 h 151"/>
                <a:gd name="T74" fmla="*/ 6 w 150"/>
                <a:gd name="T75" fmla="*/ 4 h 151"/>
                <a:gd name="T76" fmla="*/ 9 w 150"/>
                <a:gd name="T77" fmla="*/ 3 h 151"/>
                <a:gd name="T78" fmla="*/ 11 w 150"/>
                <a:gd name="T79" fmla="*/ 1 h 151"/>
                <a:gd name="T80" fmla="*/ 13 w 150"/>
                <a:gd name="T81" fmla="*/ 1 h 151"/>
                <a:gd name="T82" fmla="*/ 16 w 150"/>
                <a:gd name="T83" fmla="*/ 0 h 151"/>
                <a:gd name="T84" fmla="*/ 19 w 150"/>
                <a:gd name="T85" fmla="*/ 0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0"/>
                <a:gd name="T130" fmla="*/ 0 h 151"/>
                <a:gd name="T131" fmla="*/ 150 w 150"/>
                <a:gd name="T132" fmla="*/ 151 h 1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0" h="151">
                  <a:moveTo>
                    <a:pt x="76" y="0"/>
                  </a:moveTo>
                  <a:lnTo>
                    <a:pt x="80" y="0"/>
                  </a:lnTo>
                  <a:lnTo>
                    <a:pt x="84" y="1"/>
                  </a:lnTo>
                  <a:lnTo>
                    <a:pt x="87" y="1"/>
                  </a:lnTo>
                  <a:lnTo>
                    <a:pt x="91" y="2"/>
                  </a:lnTo>
                  <a:lnTo>
                    <a:pt x="95" y="2"/>
                  </a:lnTo>
                  <a:lnTo>
                    <a:pt x="99" y="4"/>
                  </a:lnTo>
                  <a:lnTo>
                    <a:pt x="102" y="5"/>
                  </a:lnTo>
                  <a:lnTo>
                    <a:pt x="106" y="7"/>
                  </a:lnTo>
                  <a:lnTo>
                    <a:pt x="108" y="8"/>
                  </a:lnTo>
                  <a:lnTo>
                    <a:pt x="112" y="10"/>
                  </a:lnTo>
                  <a:lnTo>
                    <a:pt x="115" y="12"/>
                  </a:lnTo>
                  <a:lnTo>
                    <a:pt x="118" y="14"/>
                  </a:lnTo>
                  <a:lnTo>
                    <a:pt x="121" y="16"/>
                  </a:lnTo>
                  <a:lnTo>
                    <a:pt x="124" y="19"/>
                  </a:lnTo>
                  <a:lnTo>
                    <a:pt x="127" y="21"/>
                  </a:lnTo>
                  <a:lnTo>
                    <a:pt x="129" y="23"/>
                  </a:lnTo>
                  <a:lnTo>
                    <a:pt x="131" y="25"/>
                  </a:lnTo>
                  <a:lnTo>
                    <a:pt x="133" y="29"/>
                  </a:lnTo>
                  <a:lnTo>
                    <a:pt x="136" y="31"/>
                  </a:lnTo>
                  <a:lnTo>
                    <a:pt x="138" y="35"/>
                  </a:lnTo>
                  <a:lnTo>
                    <a:pt x="140" y="37"/>
                  </a:lnTo>
                  <a:lnTo>
                    <a:pt x="141" y="40"/>
                  </a:lnTo>
                  <a:lnTo>
                    <a:pt x="144" y="44"/>
                  </a:lnTo>
                  <a:lnTo>
                    <a:pt x="145" y="47"/>
                  </a:lnTo>
                  <a:lnTo>
                    <a:pt x="146" y="51"/>
                  </a:lnTo>
                  <a:lnTo>
                    <a:pt x="147" y="54"/>
                  </a:lnTo>
                  <a:lnTo>
                    <a:pt x="148" y="58"/>
                  </a:lnTo>
                  <a:lnTo>
                    <a:pt x="148" y="61"/>
                  </a:lnTo>
                  <a:lnTo>
                    <a:pt x="150" y="66"/>
                  </a:lnTo>
                  <a:lnTo>
                    <a:pt x="150" y="69"/>
                  </a:lnTo>
                  <a:lnTo>
                    <a:pt x="150" y="73"/>
                  </a:lnTo>
                  <a:lnTo>
                    <a:pt x="150" y="76"/>
                  </a:lnTo>
                  <a:lnTo>
                    <a:pt x="150" y="81"/>
                  </a:lnTo>
                  <a:lnTo>
                    <a:pt x="150" y="84"/>
                  </a:lnTo>
                  <a:lnTo>
                    <a:pt x="150" y="88"/>
                  </a:lnTo>
                  <a:lnTo>
                    <a:pt x="148" y="92"/>
                  </a:lnTo>
                  <a:lnTo>
                    <a:pt x="147" y="96"/>
                  </a:lnTo>
                  <a:lnTo>
                    <a:pt x="146" y="99"/>
                  </a:lnTo>
                  <a:lnTo>
                    <a:pt x="145" y="103"/>
                  </a:lnTo>
                  <a:lnTo>
                    <a:pt x="144" y="106"/>
                  </a:lnTo>
                  <a:lnTo>
                    <a:pt x="143" y="109"/>
                  </a:lnTo>
                  <a:lnTo>
                    <a:pt x="140" y="112"/>
                  </a:lnTo>
                  <a:lnTo>
                    <a:pt x="138" y="115"/>
                  </a:lnTo>
                  <a:lnTo>
                    <a:pt x="137" y="119"/>
                  </a:lnTo>
                  <a:lnTo>
                    <a:pt x="135" y="121"/>
                  </a:lnTo>
                  <a:lnTo>
                    <a:pt x="132" y="124"/>
                  </a:lnTo>
                  <a:lnTo>
                    <a:pt x="130" y="127"/>
                  </a:lnTo>
                  <a:lnTo>
                    <a:pt x="127" y="129"/>
                  </a:lnTo>
                  <a:lnTo>
                    <a:pt x="124" y="131"/>
                  </a:lnTo>
                  <a:lnTo>
                    <a:pt x="122" y="134"/>
                  </a:lnTo>
                  <a:lnTo>
                    <a:pt x="118" y="136"/>
                  </a:lnTo>
                  <a:lnTo>
                    <a:pt x="116" y="138"/>
                  </a:lnTo>
                  <a:lnTo>
                    <a:pt x="113" y="141"/>
                  </a:lnTo>
                  <a:lnTo>
                    <a:pt x="109" y="142"/>
                  </a:lnTo>
                  <a:lnTo>
                    <a:pt x="106" y="144"/>
                  </a:lnTo>
                  <a:lnTo>
                    <a:pt x="102" y="145"/>
                  </a:lnTo>
                  <a:lnTo>
                    <a:pt x="99" y="146"/>
                  </a:lnTo>
                  <a:lnTo>
                    <a:pt x="95" y="147"/>
                  </a:lnTo>
                  <a:lnTo>
                    <a:pt x="92" y="149"/>
                  </a:lnTo>
                  <a:lnTo>
                    <a:pt x="88" y="150"/>
                  </a:lnTo>
                  <a:lnTo>
                    <a:pt x="85" y="150"/>
                  </a:lnTo>
                  <a:lnTo>
                    <a:pt x="82" y="150"/>
                  </a:lnTo>
                  <a:lnTo>
                    <a:pt x="77" y="151"/>
                  </a:lnTo>
                  <a:lnTo>
                    <a:pt x="74" y="151"/>
                  </a:lnTo>
                  <a:lnTo>
                    <a:pt x="69" y="151"/>
                  </a:lnTo>
                  <a:lnTo>
                    <a:pt x="65" y="150"/>
                  </a:lnTo>
                  <a:lnTo>
                    <a:pt x="62" y="150"/>
                  </a:lnTo>
                  <a:lnTo>
                    <a:pt x="59" y="149"/>
                  </a:lnTo>
                  <a:lnTo>
                    <a:pt x="55" y="147"/>
                  </a:lnTo>
                  <a:lnTo>
                    <a:pt x="50" y="146"/>
                  </a:lnTo>
                  <a:lnTo>
                    <a:pt x="47" y="145"/>
                  </a:lnTo>
                  <a:lnTo>
                    <a:pt x="45" y="144"/>
                  </a:lnTo>
                  <a:lnTo>
                    <a:pt x="41" y="143"/>
                  </a:lnTo>
                  <a:lnTo>
                    <a:pt x="38" y="141"/>
                  </a:lnTo>
                  <a:lnTo>
                    <a:pt x="34" y="139"/>
                  </a:lnTo>
                  <a:lnTo>
                    <a:pt x="32" y="137"/>
                  </a:lnTo>
                  <a:lnTo>
                    <a:pt x="29" y="135"/>
                  </a:lnTo>
                  <a:lnTo>
                    <a:pt x="26" y="133"/>
                  </a:lnTo>
                  <a:lnTo>
                    <a:pt x="23" y="130"/>
                  </a:lnTo>
                  <a:lnTo>
                    <a:pt x="21" y="128"/>
                  </a:lnTo>
                  <a:lnTo>
                    <a:pt x="18" y="126"/>
                  </a:lnTo>
                  <a:lnTo>
                    <a:pt x="16" y="122"/>
                  </a:lnTo>
                  <a:lnTo>
                    <a:pt x="14" y="120"/>
                  </a:lnTo>
                  <a:lnTo>
                    <a:pt x="11" y="116"/>
                  </a:lnTo>
                  <a:lnTo>
                    <a:pt x="10" y="113"/>
                  </a:lnTo>
                  <a:lnTo>
                    <a:pt x="8" y="111"/>
                  </a:lnTo>
                  <a:lnTo>
                    <a:pt x="7" y="107"/>
                  </a:lnTo>
                  <a:lnTo>
                    <a:pt x="4" y="104"/>
                  </a:lnTo>
                  <a:lnTo>
                    <a:pt x="3" y="100"/>
                  </a:lnTo>
                  <a:lnTo>
                    <a:pt x="2" y="97"/>
                  </a:lnTo>
                  <a:lnTo>
                    <a:pt x="1" y="93"/>
                  </a:lnTo>
                  <a:lnTo>
                    <a:pt x="1" y="90"/>
                  </a:lnTo>
                  <a:lnTo>
                    <a:pt x="0" y="85"/>
                  </a:lnTo>
                  <a:lnTo>
                    <a:pt x="0" y="82"/>
                  </a:lnTo>
                  <a:lnTo>
                    <a:pt x="0" y="78"/>
                  </a:lnTo>
                  <a:lnTo>
                    <a:pt x="0" y="74"/>
                  </a:lnTo>
                  <a:lnTo>
                    <a:pt x="0" y="70"/>
                  </a:lnTo>
                  <a:lnTo>
                    <a:pt x="0" y="67"/>
                  </a:lnTo>
                  <a:lnTo>
                    <a:pt x="1" y="62"/>
                  </a:lnTo>
                  <a:lnTo>
                    <a:pt x="1" y="59"/>
                  </a:lnTo>
                  <a:lnTo>
                    <a:pt x="2" y="55"/>
                  </a:lnTo>
                  <a:lnTo>
                    <a:pt x="3" y="52"/>
                  </a:lnTo>
                  <a:lnTo>
                    <a:pt x="4" y="48"/>
                  </a:lnTo>
                  <a:lnTo>
                    <a:pt x="6" y="45"/>
                  </a:lnTo>
                  <a:lnTo>
                    <a:pt x="8" y="42"/>
                  </a:lnTo>
                  <a:lnTo>
                    <a:pt x="9" y="38"/>
                  </a:lnTo>
                  <a:lnTo>
                    <a:pt x="11" y="36"/>
                  </a:lnTo>
                  <a:lnTo>
                    <a:pt x="12" y="32"/>
                  </a:lnTo>
                  <a:lnTo>
                    <a:pt x="15" y="30"/>
                  </a:lnTo>
                  <a:lnTo>
                    <a:pt x="17" y="27"/>
                  </a:lnTo>
                  <a:lnTo>
                    <a:pt x="19" y="24"/>
                  </a:lnTo>
                  <a:lnTo>
                    <a:pt x="23" y="22"/>
                  </a:lnTo>
                  <a:lnTo>
                    <a:pt x="25" y="19"/>
                  </a:lnTo>
                  <a:lnTo>
                    <a:pt x="27" y="16"/>
                  </a:lnTo>
                  <a:lnTo>
                    <a:pt x="31" y="14"/>
                  </a:lnTo>
                  <a:lnTo>
                    <a:pt x="33" y="13"/>
                  </a:lnTo>
                  <a:lnTo>
                    <a:pt x="37" y="10"/>
                  </a:lnTo>
                  <a:lnTo>
                    <a:pt x="40" y="9"/>
                  </a:lnTo>
                  <a:lnTo>
                    <a:pt x="44" y="7"/>
                  </a:lnTo>
                  <a:lnTo>
                    <a:pt x="47" y="6"/>
                  </a:lnTo>
                  <a:lnTo>
                    <a:pt x="50" y="5"/>
                  </a:lnTo>
                  <a:lnTo>
                    <a:pt x="54" y="4"/>
                  </a:lnTo>
                  <a:lnTo>
                    <a:pt x="57" y="2"/>
                  </a:lnTo>
                  <a:lnTo>
                    <a:pt x="61" y="1"/>
                  </a:lnTo>
                  <a:lnTo>
                    <a:pt x="64" y="1"/>
                  </a:lnTo>
                  <a:lnTo>
                    <a:pt x="69" y="0"/>
                  </a:lnTo>
                  <a:lnTo>
                    <a:pt x="72" y="0"/>
                  </a:lnTo>
                  <a:lnTo>
                    <a:pt x="76" y="0"/>
                  </a:lnTo>
                </a:path>
              </a:pathLst>
            </a:custGeom>
            <a:noFill/>
            <a:ln w="0">
              <a:solidFill>
                <a:srgbClr val="000000"/>
              </a:solidFill>
              <a:prstDash val="solid"/>
              <a:round/>
              <a:headEnd/>
              <a:tailEnd/>
            </a:ln>
          </p:spPr>
          <p:txBody>
            <a:bodyPr/>
            <a:lstStyle/>
            <a:p>
              <a:endParaRPr lang="en-GB"/>
            </a:p>
          </p:txBody>
        </p:sp>
        <p:sp>
          <p:nvSpPr>
            <p:cNvPr id="488" name="Freeform 690"/>
            <p:cNvSpPr>
              <a:spLocks/>
            </p:cNvSpPr>
            <p:nvPr/>
          </p:nvSpPr>
          <p:spPr bwMode="auto">
            <a:xfrm>
              <a:off x="4065" y="2181"/>
              <a:ext cx="67" cy="67"/>
            </a:xfrm>
            <a:custGeom>
              <a:avLst/>
              <a:gdLst>
                <a:gd name="T0" fmla="*/ 18 w 135"/>
                <a:gd name="T1" fmla="*/ 0 h 135"/>
                <a:gd name="T2" fmla="*/ 21 w 135"/>
                <a:gd name="T3" fmla="*/ 0 h 135"/>
                <a:gd name="T4" fmla="*/ 23 w 135"/>
                <a:gd name="T5" fmla="*/ 1 h 135"/>
                <a:gd name="T6" fmla="*/ 25 w 135"/>
                <a:gd name="T7" fmla="*/ 2 h 135"/>
                <a:gd name="T8" fmla="*/ 27 w 135"/>
                <a:gd name="T9" fmla="*/ 4 h 135"/>
                <a:gd name="T10" fmla="*/ 29 w 135"/>
                <a:gd name="T11" fmla="*/ 5 h 135"/>
                <a:gd name="T12" fmla="*/ 30 w 135"/>
                <a:gd name="T13" fmla="*/ 7 h 135"/>
                <a:gd name="T14" fmla="*/ 32 w 135"/>
                <a:gd name="T15" fmla="*/ 9 h 135"/>
                <a:gd name="T16" fmla="*/ 33 w 135"/>
                <a:gd name="T17" fmla="*/ 12 h 135"/>
                <a:gd name="T18" fmla="*/ 33 w 135"/>
                <a:gd name="T19" fmla="*/ 14 h 135"/>
                <a:gd name="T20" fmla="*/ 33 w 135"/>
                <a:gd name="T21" fmla="*/ 17 h 135"/>
                <a:gd name="T22" fmla="*/ 33 w 135"/>
                <a:gd name="T23" fmla="*/ 19 h 135"/>
                <a:gd name="T24" fmla="*/ 32 w 135"/>
                <a:gd name="T25" fmla="*/ 22 h 135"/>
                <a:gd name="T26" fmla="*/ 32 w 135"/>
                <a:gd name="T27" fmla="*/ 24 h 135"/>
                <a:gd name="T28" fmla="*/ 30 w 135"/>
                <a:gd name="T29" fmla="*/ 26 h 135"/>
                <a:gd name="T30" fmla="*/ 29 w 135"/>
                <a:gd name="T31" fmla="*/ 28 h 135"/>
                <a:gd name="T32" fmla="*/ 27 w 135"/>
                <a:gd name="T33" fmla="*/ 30 h 135"/>
                <a:gd name="T34" fmla="*/ 25 w 135"/>
                <a:gd name="T35" fmla="*/ 31 h 135"/>
                <a:gd name="T36" fmla="*/ 23 w 135"/>
                <a:gd name="T37" fmla="*/ 32 h 135"/>
                <a:gd name="T38" fmla="*/ 20 w 135"/>
                <a:gd name="T39" fmla="*/ 33 h 135"/>
                <a:gd name="T40" fmla="*/ 18 w 135"/>
                <a:gd name="T41" fmla="*/ 33 h 135"/>
                <a:gd name="T42" fmla="*/ 15 w 135"/>
                <a:gd name="T43" fmla="*/ 33 h 135"/>
                <a:gd name="T44" fmla="*/ 13 w 135"/>
                <a:gd name="T45" fmla="*/ 33 h 135"/>
                <a:gd name="T46" fmla="*/ 10 w 135"/>
                <a:gd name="T47" fmla="*/ 32 h 135"/>
                <a:gd name="T48" fmla="*/ 8 w 135"/>
                <a:gd name="T49" fmla="*/ 31 h 135"/>
                <a:gd name="T50" fmla="*/ 6 w 135"/>
                <a:gd name="T51" fmla="*/ 30 h 135"/>
                <a:gd name="T52" fmla="*/ 4 w 135"/>
                <a:gd name="T53" fmla="*/ 28 h 135"/>
                <a:gd name="T54" fmla="*/ 3 w 135"/>
                <a:gd name="T55" fmla="*/ 26 h 135"/>
                <a:gd name="T56" fmla="*/ 1 w 135"/>
                <a:gd name="T57" fmla="*/ 24 h 135"/>
                <a:gd name="T58" fmla="*/ 0 w 135"/>
                <a:gd name="T59" fmla="*/ 22 h 135"/>
                <a:gd name="T60" fmla="*/ 0 w 135"/>
                <a:gd name="T61" fmla="*/ 20 h 135"/>
                <a:gd name="T62" fmla="*/ 0 w 135"/>
                <a:gd name="T63" fmla="*/ 17 h 135"/>
                <a:gd name="T64" fmla="*/ 0 w 135"/>
                <a:gd name="T65" fmla="*/ 14 h 135"/>
                <a:gd name="T66" fmla="*/ 0 w 135"/>
                <a:gd name="T67" fmla="*/ 12 h 135"/>
                <a:gd name="T68" fmla="*/ 1 w 135"/>
                <a:gd name="T69" fmla="*/ 10 h 135"/>
                <a:gd name="T70" fmla="*/ 2 w 135"/>
                <a:gd name="T71" fmla="*/ 7 h 135"/>
                <a:gd name="T72" fmla="*/ 4 w 135"/>
                <a:gd name="T73" fmla="*/ 5 h 135"/>
                <a:gd name="T74" fmla="*/ 5 w 135"/>
                <a:gd name="T75" fmla="*/ 4 h 135"/>
                <a:gd name="T76" fmla="*/ 7 w 135"/>
                <a:gd name="T77" fmla="*/ 2 h 135"/>
                <a:gd name="T78" fmla="*/ 9 w 135"/>
                <a:gd name="T79" fmla="*/ 1 h 135"/>
                <a:gd name="T80" fmla="*/ 12 w 135"/>
                <a:gd name="T81" fmla="*/ 0 h 135"/>
                <a:gd name="T82" fmla="*/ 14 w 135"/>
                <a:gd name="T83" fmla="*/ 0 h 135"/>
                <a:gd name="T84" fmla="*/ 17 w 135"/>
                <a:gd name="T85" fmla="*/ 0 h 1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35"/>
                <a:gd name="T131" fmla="*/ 135 w 135"/>
                <a:gd name="T132" fmla="*/ 135 h 1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35">
                  <a:moveTo>
                    <a:pt x="68" y="0"/>
                  </a:moveTo>
                  <a:lnTo>
                    <a:pt x="71" y="0"/>
                  </a:lnTo>
                  <a:lnTo>
                    <a:pt x="75" y="0"/>
                  </a:lnTo>
                  <a:lnTo>
                    <a:pt x="78" y="1"/>
                  </a:lnTo>
                  <a:lnTo>
                    <a:pt x="82" y="1"/>
                  </a:lnTo>
                  <a:lnTo>
                    <a:pt x="85" y="2"/>
                  </a:lnTo>
                  <a:lnTo>
                    <a:pt x="89" y="4"/>
                  </a:lnTo>
                  <a:lnTo>
                    <a:pt x="91" y="5"/>
                  </a:lnTo>
                  <a:lnTo>
                    <a:pt x="94" y="6"/>
                  </a:lnTo>
                  <a:lnTo>
                    <a:pt x="97" y="7"/>
                  </a:lnTo>
                  <a:lnTo>
                    <a:pt x="100" y="8"/>
                  </a:lnTo>
                  <a:lnTo>
                    <a:pt x="102" y="11"/>
                  </a:lnTo>
                  <a:lnTo>
                    <a:pt x="106" y="12"/>
                  </a:lnTo>
                  <a:lnTo>
                    <a:pt x="108" y="14"/>
                  </a:lnTo>
                  <a:lnTo>
                    <a:pt x="110" y="16"/>
                  </a:lnTo>
                  <a:lnTo>
                    <a:pt x="113" y="19"/>
                  </a:lnTo>
                  <a:lnTo>
                    <a:pt x="115" y="21"/>
                  </a:lnTo>
                  <a:lnTo>
                    <a:pt x="117" y="23"/>
                  </a:lnTo>
                  <a:lnTo>
                    <a:pt x="120" y="26"/>
                  </a:lnTo>
                  <a:lnTo>
                    <a:pt x="122" y="28"/>
                  </a:lnTo>
                  <a:lnTo>
                    <a:pt x="123" y="30"/>
                  </a:lnTo>
                  <a:lnTo>
                    <a:pt x="125" y="34"/>
                  </a:lnTo>
                  <a:lnTo>
                    <a:pt x="127" y="36"/>
                  </a:lnTo>
                  <a:lnTo>
                    <a:pt x="129" y="39"/>
                  </a:lnTo>
                  <a:lnTo>
                    <a:pt x="130" y="43"/>
                  </a:lnTo>
                  <a:lnTo>
                    <a:pt x="131" y="45"/>
                  </a:lnTo>
                  <a:lnTo>
                    <a:pt x="132" y="49"/>
                  </a:lnTo>
                  <a:lnTo>
                    <a:pt x="132" y="52"/>
                  </a:lnTo>
                  <a:lnTo>
                    <a:pt x="133" y="55"/>
                  </a:lnTo>
                  <a:lnTo>
                    <a:pt x="133" y="59"/>
                  </a:lnTo>
                  <a:lnTo>
                    <a:pt x="135" y="61"/>
                  </a:lnTo>
                  <a:lnTo>
                    <a:pt x="135" y="65"/>
                  </a:lnTo>
                  <a:lnTo>
                    <a:pt x="135" y="68"/>
                  </a:lnTo>
                  <a:lnTo>
                    <a:pt x="135" y="72"/>
                  </a:lnTo>
                  <a:lnTo>
                    <a:pt x="133" y="75"/>
                  </a:lnTo>
                  <a:lnTo>
                    <a:pt x="133" y="78"/>
                  </a:lnTo>
                  <a:lnTo>
                    <a:pt x="132" y="82"/>
                  </a:lnTo>
                  <a:lnTo>
                    <a:pt x="132" y="85"/>
                  </a:lnTo>
                  <a:lnTo>
                    <a:pt x="131" y="89"/>
                  </a:lnTo>
                  <a:lnTo>
                    <a:pt x="130" y="91"/>
                  </a:lnTo>
                  <a:lnTo>
                    <a:pt x="129" y="95"/>
                  </a:lnTo>
                  <a:lnTo>
                    <a:pt x="128" y="98"/>
                  </a:lnTo>
                  <a:lnTo>
                    <a:pt x="125" y="100"/>
                  </a:lnTo>
                  <a:lnTo>
                    <a:pt x="124" y="104"/>
                  </a:lnTo>
                  <a:lnTo>
                    <a:pt x="122" y="106"/>
                  </a:lnTo>
                  <a:lnTo>
                    <a:pt x="121" y="108"/>
                  </a:lnTo>
                  <a:lnTo>
                    <a:pt x="119" y="111"/>
                  </a:lnTo>
                  <a:lnTo>
                    <a:pt x="116" y="113"/>
                  </a:lnTo>
                  <a:lnTo>
                    <a:pt x="114" y="115"/>
                  </a:lnTo>
                  <a:lnTo>
                    <a:pt x="112" y="118"/>
                  </a:lnTo>
                  <a:lnTo>
                    <a:pt x="109" y="120"/>
                  </a:lnTo>
                  <a:lnTo>
                    <a:pt x="106" y="122"/>
                  </a:lnTo>
                  <a:lnTo>
                    <a:pt x="104" y="123"/>
                  </a:lnTo>
                  <a:lnTo>
                    <a:pt x="101" y="126"/>
                  </a:lnTo>
                  <a:lnTo>
                    <a:pt x="98" y="127"/>
                  </a:lnTo>
                  <a:lnTo>
                    <a:pt x="95" y="128"/>
                  </a:lnTo>
                  <a:lnTo>
                    <a:pt x="92" y="130"/>
                  </a:lnTo>
                  <a:lnTo>
                    <a:pt x="89" y="131"/>
                  </a:lnTo>
                  <a:lnTo>
                    <a:pt x="86" y="131"/>
                  </a:lnTo>
                  <a:lnTo>
                    <a:pt x="83" y="133"/>
                  </a:lnTo>
                  <a:lnTo>
                    <a:pt x="79" y="134"/>
                  </a:lnTo>
                  <a:lnTo>
                    <a:pt x="76" y="134"/>
                  </a:lnTo>
                  <a:lnTo>
                    <a:pt x="72" y="135"/>
                  </a:lnTo>
                  <a:lnTo>
                    <a:pt x="69" y="135"/>
                  </a:lnTo>
                  <a:lnTo>
                    <a:pt x="66" y="135"/>
                  </a:lnTo>
                  <a:lnTo>
                    <a:pt x="62" y="135"/>
                  </a:lnTo>
                  <a:lnTo>
                    <a:pt x="59" y="134"/>
                  </a:lnTo>
                  <a:lnTo>
                    <a:pt x="55" y="134"/>
                  </a:lnTo>
                  <a:lnTo>
                    <a:pt x="52" y="133"/>
                  </a:lnTo>
                  <a:lnTo>
                    <a:pt x="49" y="133"/>
                  </a:lnTo>
                  <a:lnTo>
                    <a:pt x="46" y="131"/>
                  </a:lnTo>
                  <a:lnTo>
                    <a:pt x="42" y="130"/>
                  </a:lnTo>
                  <a:lnTo>
                    <a:pt x="40" y="129"/>
                  </a:lnTo>
                  <a:lnTo>
                    <a:pt x="37" y="128"/>
                  </a:lnTo>
                  <a:lnTo>
                    <a:pt x="33" y="126"/>
                  </a:lnTo>
                  <a:lnTo>
                    <a:pt x="31" y="125"/>
                  </a:lnTo>
                  <a:lnTo>
                    <a:pt x="29" y="122"/>
                  </a:lnTo>
                  <a:lnTo>
                    <a:pt x="25" y="121"/>
                  </a:lnTo>
                  <a:lnTo>
                    <a:pt x="23" y="119"/>
                  </a:lnTo>
                  <a:lnTo>
                    <a:pt x="21" y="116"/>
                  </a:lnTo>
                  <a:lnTo>
                    <a:pt x="18" y="114"/>
                  </a:lnTo>
                  <a:lnTo>
                    <a:pt x="16" y="112"/>
                  </a:lnTo>
                  <a:lnTo>
                    <a:pt x="15" y="110"/>
                  </a:lnTo>
                  <a:lnTo>
                    <a:pt x="13" y="107"/>
                  </a:lnTo>
                  <a:lnTo>
                    <a:pt x="10" y="104"/>
                  </a:lnTo>
                  <a:lnTo>
                    <a:pt x="9" y="101"/>
                  </a:lnTo>
                  <a:lnTo>
                    <a:pt x="7" y="98"/>
                  </a:lnTo>
                  <a:lnTo>
                    <a:pt x="6" y="96"/>
                  </a:lnTo>
                  <a:lnTo>
                    <a:pt x="4" y="92"/>
                  </a:lnTo>
                  <a:lnTo>
                    <a:pt x="3" y="89"/>
                  </a:lnTo>
                  <a:lnTo>
                    <a:pt x="2" y="87"/>
                  </a:lnTo>
                  <a:lnTo>
                    <a:pt x="1" y="83"/>
                  </a:lnTo>
                  <a:lnTo>
                    <a:pt x="1" y="80"/>
                  </a:lnTo>
                  <a:lnTo>
                    <a:pt x="0" y="76"/>
                  </a:lnTo>
                  <a:lnTo>
                    <a:pt x="0" y="73"/>
                  </a:lnTo>
                  <a:lnTo>
                    <a:pt x="0" y="69"/>
                  </a:lnTo>
                  <a:lnTo>
                    <a:pt x="0" y="66"/>
                  </a:lnTo>
                  <a:lnTo>
                    <a:pt x="0" y="62"/>
                  </a:lnTo>
                  <a:lnTo>
                    <a:pt x="0" y="59"/>
                  </a:lnTo>
                  <a:lnTo>
                    <a:pt x="1" y="57"/>
                  </a:lnTo>
                  <a:lnTo>
                    <a:pt x="1" y="53"/>
                  </a:lnTo>
                  <a:lnTo>
                    <a:pt x="2" y="50"/>
                  </a:lnTo>
                  <a:lnTo>
                    <a:pt x="3" y="46"/>
                  </a:lnTo>
                  <a:lnTo>
                    <a:pt x="4" y="43"/>
                  </a:lnTo>
                  <a:lnTo>
                    <a:pt x="6" y="40"/>
                  </a:lnTo>
                  <a:lnTo>
                    <a:pt x="7" y="37"/>
                  </a:lnTo>
                  <a:lnTo>
                    <a:pt x="8" y="35"/>
                  </a:lnTo>
                  <a:lnTo>
                    <a:pt x="10" y="31"/>
                  </a:lnTo>
                  <a:lnTo>
                    <a:pt x="11" y="29"/>
                  </a:lnTo>
                  <a:lnTo>
                    <a:pt x="14" y="27"/>
                  </a:lnTo>
                  <a:lnTo>
                    <a:pt x="16" y="23"/>
                  </a:lnTo>
                  <a:lnTo>
                    <a:pt x="18" y="21"/>
                  </a:lnTo>
                  <a:lnTo>
                    <a:pt x="21" y="19"/>
                  </a:lnTo>
                  <a:lnTo>
                    <a:pt x="23" y="16"/>
                  </a:lnTo>
                  <a:lnTo>
                    <a:pt x="25" y="15"/>
                  </a:lnTo>
                  <a:lnTo>
                    <a:pt x="27" y="13"/>
                  </a:lnTo>
                  <a:lnTo>
                    <a:pt x="30" y="11"/>
                  </a:lnTo>
                  <a:lnTo>
                    <a:pt x="33" y="9"/>
                  </a:lnTo>
                  <a:lnTo>
                    <a:pt x="36" y="7"/>
                  </a:lnTo>
                  <a:lnTo>
                    <a:pt x="39" y="6"/>
                  </a:lnTo>
                  <a:lnTo>
                    <a:pt x="41" y="5"/>
                  </a:lnTo>
                  <a:lnTo>
                    <a:pt x="45" y="4"/>
                  </a:lnTo>
                  <a:lnTo>
                    <a:pt x="48" y="2"/>
                  </a:lnTo>
                  <a:lnTo>
                    <a:pt x="52" y="1"/>
                  </a:lnTo>
                  <a:lnTo>
                    <a:pt x="54" y="1"/>
                  </a:lnTo>
                  <a:lnTo>
                    <a:pt x="57" y="0"/>
                  </a:lnTo>
                  <a:lnTo>
                    <a:pt x="61" y="0"/>
                  </a:lnTo>
                  <a:lnTo>
                    <a:pt x="64" y="0"/>
                  </a:lnTo>
                  <a:lnTo>
                    <a:pt x="68" y="0"/>
                  </a:lnTo>
                  <a:close/>
                </a:path>
              </a:pathLst>
            </a:custGeom>
            <a:solidFill>
              <a:srgbClr val="999999"/>
            </a:solidFill>
            <a:ln w="9525">
              <a:noFill/>
              <a:round/>
              <a:headEnd/>
              <a:tailEnd/>
            </a:ln>
          </p:spPr>
          <p:txBody>
            <a:bodyPr/>
            <a:lstStyle/>
            <a:p>
              <a:endParaRPr lang="en-GB"/>
            </a:p>
          </p:txBody>
        </p:sp>
        <p:sp>
          <p:nvSpPr>
            <p:cNvPr id="489" name="Freeform 691"/>
            <p:cNvSpPr>
              <a:spLocks/>
            </p:cNvSpPr>
            <p:nvPr/>
          </p:nvSpPr>
          <p:spPr bwMode="auto">
            <a:xfrm>
              <a:off x="4099" y="2179"/>
              <a:ext cx="34" cy="36"/>
            </a:xfrm>
            <a:custGeom>
              <a:avLst/>
              <a:gdLst>
                <a:gd name="T0" fmla="*/ 17 w 69"/>
                <a:gd name="T1" fmla="*/ 17 h 72"/>
                <a:gd name="T2" fmla="*/ 17 w 69"/>
                <a:gd name="T3" fmla="*/ 15 h 72"/>
                <a:gd name="T4" fmla="*/ 16 w 69"/>
                <a:gd name="T5" fmla="*/ 13 h 72"/>
                <a:gd name="T6" fmla="*/ 16 w 69"/>
                <a:gd name="T7" fmla="*/ 11 h 72"/>
                <a:gd name="T8" fmla="*/ 15 w 69"/>
                <a:gd name="T9" fmla="*/ 10 h 72"/>
                <a:gd name="T10" fmla="*/ 15 w 69"/>
                <a:gd name="T11" fmla="*/ 9 h 72"/>
                <a:gd name="T12" fmla="*/ 14 w 69"/>
                <a:gd name="T13" fmla="*/ 7 h 72"/>
                <a:gd name="T14" fmla="*/ 13 w 69"/>
                <a:gd name="T15" fmla="*/ 6 h 72"/>
                <a:gd name="T16" fmla="*/ 11 w 69"/>
                <a:gd name="T17" fmla="*/ 5 h 72"/>
                <a:gd name="T18" fmla="*/ 10 w 69"/>
                <a:gd name="T19" fmla="*/ 3 h 72"/>
                <a:gd name="T20" fmla="*/ 9 w 69"/>
                <a:gd name="T21" fmla="*/ 2 h 72"/>
                <a:gd name="T22" fmla="*/ 7 w 69"/>
                <a:gd name="T23" fmla="*/ 2 h 72"/>
                <a:gd name="T24" fmla="*/ 6 w 69"/>
                <a:gd name="T25" fmla="*/ 1 h 72"/>
                <a:gd name="T26" fmla="*/ 4 w 69"/>
                <a:gd name="T27" fmla="*/ 1 h 72"/>
                <a:gd name="T28" fmla="*/ 2 w 69"/>
                <a:gd name="T29" fmla="*/ 1 h 72"/>
                <a:gd name="T30" fmla="*/ 0 w 69"/>
                <a:gd name="T31" fmla="*/ 1 h 72"/>
                <a:gd name="T32" fmla="*/ 0 w 69"/>
                <a:gd name="T33" fmla="*/ 1 h 72"/>
                <a:gd name="T34" fmla="*/ 1 w 69"/>
                <a:gd name="T35" fmla="*/ 1 h 72"/>
                <a:gd name="T36" fmla="*/ 3 w 69"/>
                <a:gd name="T37" fmla="*/ 1 h 72"/>
                <a:gd name="T38" fmla="*/ 4 w 69"/>
                <a:gd name="T39" fmla="*/ 2 h 72"/>
                <a:gd name="T40" fmla="*/ 6 w 69"/>
                <a:gd name="T41" fmla="*/ 2 h 72"/>
                <a:gd name="T42" fmla="*/ 7 w 69"/>
                <a:gd name="T43" fmla="*/ 3 h 72"/>
                <a:gd name="T44" fmla="*/ 9 w 69"/>
                <a:gd name="T45" fmla="*/ 5 h 72"/>
                <a:gd name="T46" fmla="*/ 10 w 69"/>
                <a:gd name="T47" fmla="*/ 5 h 72"/>
                <a:gd name="T48" fmla="*/ 11 w 69"/>
                <a:gd name="T49" fmla="*/ 6 h 72"/>
                <a:gd name="T50" fmla="*/ 12 w 69"/>
                <a:gd name="T51" fmla="*/ 7 h 72"/>
                <a:gd name="T52" fmla="*/ 13 w 69"/>
                <a:gd name="T53" fmla="*/ 9 h 72"/>
                <a:gd name="T54" fmla="*/ 14 w 69"/>
                <a:gd name="T55" fmla="*/ 10 h 72"/>
                <a:gd name="T56" fmla="*/ 15 w 69"/>
                <a:gd name="T57" fmla="*/ 11 h 72"/>
                <a:gd name="T58" fmla="*/ 15 w 69"/>
                <a:gd name="T59" fmla="*/ 13 h 72"/>
                <a:gd name="T60" fmla="*/ 15 w 69"/>
                <a:gd name="T61" fmla="*/ 14 h 72"/>
                <a:gd name="T62" fmla="*/ 15 w 69"/>
                <a:gd name="T63" fmla="*/ 17 h 72"/>
                <a:gd name="T64" fmla="*/ 16 w 69"/>
                <a:gd name="T65" fmla="*/ 18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72"/>
                <a:gd name="T101" fmla="*/ 69 w 69"/>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72">
                  <a:moveTo>
                    <a:pt x="69" y="72"/>
                  </a:moveTo>
                  <a:lnTo>
                    <a:pt x="69" y="68"/>
                  </a:lnTo>
                  <a:lnTo>
                    <a:pt x="69" y="64"/>
                  </a:lnTo>
                  <a:lnTo>
                    <a:pt x="69" y="61"/>
                  </a:lnTo>
                  <a:lnTo>
                    <a:pt x="68" y="57"/>
                  </a:lnTo>
                  <a:lnTo>
                    <a:pt x="67" y="54"/>
                  </a:lnTo>
                  <a:lnTo>
                    <a:pt x="67" y="50"/>
                  </a:lnTo>
                  <a:lnTo>
                    <a:pt x="65" y="47"/>
                  </a:lnTo>
                  <a:lnTo>
                    <a:pt x="64" y="45"/>
                  </a:lnTo>
                  <a:lnTo>
                    <a:pt x="63" y="41"/>
                  </a:lnTo>
                  <a:lnTo>
                    <a:pt x="61" y="38"/>
                  </a:lnTo>
                  <a:lnTo>
                    <a:pt x="60" y="35"/>
                  </a:lnTo>
                  <a:lnTo>
                    <a:pt x="57" y="32"/>
                  </a:lnTo>
                  <a:lnTo>
                    <a:pt x="56" y="30"/>
                  </a:lnTo>
                  <a:lnTo>
                    <a:pt x="54" y="27"/>
                  </a:lnTo>
                  <a:lnTo>
                    <a:pt x="52" y="24"/>
                  </a:lnTo>
                  <a:lnTo>
                    <a:pt x="49" y="22"/>
                  </a:lnTo>
                  <a:lnTo>
                    <a:pt x="47" y="19"/>
                  </a:lnTo>
                  <a:lnTo>
                    <a:pt x="45" y="17"/>
                  </a:lnTo>
                  <a:lnTo>
                    <a:pt x="41" y="15"/>
                  </a:lnTo>
                  <a:lnTo>
                    <a:pt x="39" y="14"/>
                  </a:lnTo>
                  <a:lnTo>
                    <a:pt x="37" y="11"/>
                  </a:lnTo>
                  <a:lnTo>
                    <a:pt x="33" y="9"/>
                  </a:lnTo>
                  <a:lnTo>
                    <a:pt x="30" y="8"/>
                  </a:lnTo>
                  <a:lnTo>
                    <a:pt x="27" y="7"/>
                  </a:lnTo>
                  <a:lnTo>
                    <a:pt x="24" y="5"/>
                  </a:lnTo>
                  <a:lnTo>
                    <a:pt x="21" y="4"/>
                  </a:lnTo>
                  <a:lnTo>
                    <a:pt x="17" y="3"/>
                  </a:lnTo>
                  <a:lnTo>
                    <a:pt x="14" y="2"/>
                  </a:lnTo>
                  <a:lnTo>
                    <a:pt x="10" y="1"/>
                  </a:lnTo>
                  <a:lnTo>
                    <a:pt x="7" y="1"/>
                  </a:lnTo>
                  <a:lnTo>
                    <a:pt x="3" y="1"/>
                  </a:lnTo>
                  <a:lnTo>
                    <a:pt x="0" y="0"/>
                  </a:lnTo>
                  <a:lnTo>
                    <a:pt x="0" y="5"/>
                  </a:lnTo>
                  <a:lnTo>
                    <a:pt x="3" y="5"/>
                  </a:lnTo>
                  <a:lnTo>
                    <a:pt x="7" y="5"/>
                  </a:lnTo>
                  <a:lnTo>
                    <a:pt x="10" y="7"/>
                  </a:lnTo>
                  <a:lnTo>
                    <a:pt x="12" y="7"/>
                  </a:lnTo>
                  <a:lnTo>
                    <a:pt x="16" y="8"/>
                  </a:lnTo>
                  <a:lnTo>
                    <a:pt x="19" y="9"/>
                  </a:lnTo>
                  <a:lnTo>
                    <a:pt x="22" y="10"/>
                  </a:lnTo>
                  <a:lnTo>
                    <a:pt x="25" y="11"/>
                  </a:lnTo>
                  <a:lnTo>
                    <a:pt x="27" y="12"/>
                  </a:lnTo>
                  <a:lnTo>
                    <a:pt x="31" y="14"/>
                  </a:lnTo>
                  <a:lnTo>
                    <a:pt x="33" y="16"/>
                  </a:lnTo>
                  <a:lnTo>
                    <a:pt x="36" y="17"/>
                  </a:lnTo>
                  <a:lnTo>
                    <a:pt x="39" y="19"/>
                  </a:lnTo>
                  <a:lnTo>
                    <a:pt x="41" y="22"/>
                  </a:lnTo>
                  <a:lnTo>
                    <a:pt x="44" y="23"/>
                  </a:lnTo>
                  <a:lnTo>
                    <a:pt x="46" y="25"/>
                  </a:lnTo>
                  <a:lnTo>
                    <a:pt x="48" y="27"/>
                  </a:lnTo>
                  <a:lnTo>
                    <a:pt x="49" y="30"/>
                  </a:lnTo>
                  <a:lnTo>
                    <a:pt x="52" y="32"/>
                  </a:lnTo>
                  <a:lnTo>
                    <a:pt x="53" y="35"/>
                  </a:lnTo>
                  <a:lnTo>
                    <a:pt x="55" y="38"/>
                  </a:lnTo>
                  <a:lnTo>
                    <a:pt x="56" y="40"/>
                  </a:lnTo>
                  <a:lnTo>
                    <a:pt x="57" y="43"/>
                  </a:lnTo>
                  <a:lnTo>
                    <a:pt x="60" y="46"/>
                  </a:lnTo>
                  <a:lnTo>
                    <a:pt x="61" y="49"/>
                  </a:lnTo>
                  <a:lnTo>
                    <a:pt x="61" y="53"/>
                  </a:lnTo>
                  <a:lnTo>
                    <a:pt x="62" y="55"/>
                  </a:lnTo>
                  <a:lnTo>
                    <a:pt x="63" y="58"/>
                  </a:lnTo>
                  <a:lnTo>
                    <a:pt x="63" y="62"/>
                  </a:lnTo>
                  <a:lnTo>
                    <a:pt x="63" y="65"/>
                  </a:lnTo>
                  <a:lnTo>
                    <a:pt x="64" y="69"/>
                  </a:lnTo>
                  <a:lnTo>
                    <a:pt x="64" y="71"/>
                  </a:lnTo>
                  <a:lnTo>
                    <a:pt x="69" y="72"/>
                  </a:lnTo>
                  <a:close/>
                </a:path>
              </a:pathLst>
            </a:custGeom>
            <a:solidFill>
              <a:srgbClr val="000000"/>
            </a:solidFill>
            <a:ln w="9525">
              <a:noFill/>
              <a:round/>
              <a:headEnd/>
              <a:tailEnd/>
            </a:ln>
          </p:spPr>
          <p:txBody>
            <a:bodyPr/>
            <a:lstStyle/>
            <a:p>
              <a:endParaRPr lang="en-GB"/>
            </a:p>
          </p:txBody>
        </p:sp>
        <p:sp>
          <p:nvSpPr>
            <p:cNvPr id="490" name="Freeform 692"/>
            <p:cNvSpPr>
              <a:spLocks/>
            </p:cNvSpPr>
            <p:nvPr/>
          </p:nvSpPr>
          <p:spPr bwMode="auto">
            <a:xfrm>
              <a:off x="4098" y="2215"/>
              <a:ext cx="35" cy="34"/>
            </a:xfrm>
            <a:custGeom>
              <a:avLst/>
              <a:gdLst>
                <a:gd name="T0" fmla="*/ 0 w 71"/>
                <a:gd name="T1" fmla="*/ 17 h 69"/>
                <a:gd name="T2" fmla="*/ 2 w 71"/>
                <a:gd name="T3" fmla="*/ 17 h 69"/>
                <a:gd name="T4" fmla="*/ 4 w 71"/>
                <a:gd name="T5" fmla="*/ 16 h 69"/>
                <a:gd name="T6" fmla="*/ 6 w 71"/>
                <a:gd name="T7" fmla="*/ 16 h 69"/>
                <a:gd name="T8" fmla="*/ 7 w 71"/>
                <a:gd name="T9" fmla="*/ 15 h 69"/>
                <a:gd name="T10" fmla="*/ 9 w 71"/>
                <a:gd name="T11" fmla="*/ 15 h 69"/>
                <a:gd name="T12" fmla="*/ 10 w 71"/>
                <a:gd name="T13" fmla="*/ 14 h 69"/>
                <a:gd name="T14" fmla="*/ 11 w 71"/>
                <a:gd name="T15" fmla="*/ 13 h 69"/>
                <a:gd name="T16" fmla="*/ 13 w 71"/>
                <a:gd name="T17" fmla="*/ 11 h 69"/>
                <a:gd name="T18" fmla="*/ 14 w 71"/>
                <a:gd name="T19" fmla="*/ 10 h 69"/>
                <a:gd name="T20" fmla="*/ 15 w 71"/>
                <a:gd name="T21" fmla="*/ 9 h 69"/>
                <a:gd name="T22" fmla="*/ 16 w 71"/>
                <a:gd name="T23" fmla="*/ 7 h 69"/>
                <a:gd name="T24" fmla="*/ 16 w 71"/>
                <a:gd name="T25" fmla="*/ 6 h 69"/>
                <a:gd name="T26" fmla="*/ 17 w 71"/>
                <a:gd name="T27" fmla="*/ 4 h 69"/>
                <a:gd name="T28" fmla="*/ 17 w 71"/>
                <a:gd name="T29" fmla="*/ 3 h 69"/>
                <a:gd name="T30" fmla="*/ 17 w 71"/>
                <a:gd name="T31" fmla="*/ 1 h 69"/>
                <a:gd name="T32" fmla="*/ 16 w 71"/>
                <a:gd name="T33" fmla="*/ 0 h 69"/>
                <a:gd name="T34" fmla="*/ 16 w 71"/>
                <a:gd name="T35" fmla="*/ 1 h 69"/>
                <a:gd name="T36" fmla="*/ 16 w 71"/>
                <a:gd name="T37" fmla="*/ 3 h 69"/>
                <a:gd name="T38" fmla="*/ 15 w 71"/>
                <a:gd name="T39" fmla="*/ 5 h 69"/>
                <a:gd name="T40" fmla="*/ 15 w 71"/>
                <a:gd name="T41" fmla="*/ 6 h 69"/>
                <a:gd name="T42" fmla="*/ 14 w 71"/>
                <a:gd name="T43" fmla="*/ 7 h 69"/>
                <a:gd name="T44" fmla="*/ 13 w 71"/>
                <a:gd name="T45" fmla="*/ 9 h 69"/>
                <a:gd name="T46" fmla="*/ 12 w 71"/>
                <a:gd name="T47" fmla="*/ 10 h 69"/>
                <a:gd name="T48" fmla="*/ 11 w 71"/>
                <a:gd name="T49" fmla="*/ 11 h 69"/>
                <a:gd name="T50" fmla="*/ 10 w 71"/>
                <a:gd name="T51" fmla="*/ 12 h 69"/>
                <a:gd name="T52" fmla="*/ 9 w 71"/>
                <a:gd name="T53" fmla="*/ 13 h 69"/>
                <a:gd name="T54" fmla="*/ 7 w 71"/>
                <a:gd name="T55" fmla="*/ 14 h 69"/>
                <a:gd name="T56" fmla="*/ 6 w 71"/>
                <a:gd name="T57" fmla="*/ 15 h 69"/>
                <a:gd name="T58" fmla="*/ 4 w 71"/>
                <a:gd name="T59" fmla="*/ 15 h 69"/>
                <a:gd name="T60" fmla="*/ 3 w 71"/>
                <a:gd name="T61" fmla="*/ 15 h 69"/>
                <a:gd name="T62" fmla="*/ 1 w 71"/>
                <a:gd name="T63" fmla="*/ 15 h 69"/>
                <a:gd name="T64" fmla="*/ 0 w 71"/>
                <a:gd name="T65" fmla="*/ 16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
                <a:gd name="T100" fmla="*/ 0 h 69"/>
                <a:gd name="T101" fmla="*/ 71 w 71"/>
                <a:gd name="T102" fmla="*/ 69 h 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 h="69">
                  <a:moveTo>
                    <a:pt x="0" y="69"/>
                  </a:moveTo>
                  <a:lnTo>
                    <a:pt x="3" y="69"/>
                  </a:lnTo>
                  <a:lnTo>
                    <a:pt x="6" y="69"/>
                  </a:lnTo>
                  <a:lnTo>
                    <a:pt x="10" y="69"/>
                  </a:lnTo>
                  <a:lnTo>
                    <a:pt x="13" y="68"/>
                  </a:lnTo>
                  <a:lnTo>
                    <a:pt x="17" y="67"/>
                  </a:lnTo>
                  <a:lnTo>
                    <a:pt x="20" y="67"/>
                  </a:lnTo>
                  <a:lnTo>
                    <a:pt x="24" y="66"/>
                  </a:lnTo>
                  <a:lnTo>
                    <a:pt x="27" y="65"/>
                  </a:lnTo>
                  <a:lnTo>
                    <a:pt x="31" y="63"/>
                  </a:lnTo>
                  <a:lnTo>
                    <a:pt x="33" y="61"/>
                  </a:lnTo>
                  <a:lnTo>
                    <a:pt x="36" y="60"/>
                  </a:lnTo>
                  <a:lnTo>
                    <a:pt x="39" y="58"/>
                  </a:lnTo>
                  <a:lnTo>
                    <a:pt x="42" y="57"/>
                  </a:lnTo>
                  <a:lnTo>
                    <a:pt x="44" y="54"/>
                  </a:lnTo>
                  <a:lnTo>
                    <a:pt x="47" y="52"/>
                  </a:lnTo>
                  <a:lnTo>
                    <a:pt x="49" y="50"/>
                  </a:lnTo>
                  <a:lnTo>
                    <a:pt x="53" y="47"/>
                  </a:lnTo>
                  <a:lnTo>
                    <a:pt x="55" y="45"/>
                  </a:lnTo>
                  <a:lnTo>
                    <a:pt x="56" y="43"/>
                  </a:lnTo>
                  <a:lnTo>
                    <a:pt x="58" y="39"/>
                  </a:lnTo>
                  <a:lnTo>
                    <a:pt x="61" y="37"/>
                  </a:lnTo>
                  <a:lnTo>
                    <a:pt x="62" y="33"/>
                  </a:lnTo>
                  <a:lnTo>
                    <a:pt x="64" y="31"/>
                  </a:lnTo>
                  <a:lnTo>
                    <a:pt x="65" y="28"/>
                  </a:lnTo>
                  <a:lnTo>
                    <a:pt x="66" y="24"/>
                  </a:lnTo>
                  <a:lnTo>
                    <a:pt x="67" y="21"/>
                  </a:lnTo>
                  <a:lnTo>
                    <a:pt x="69" y="19"/>
                  </a:lnTo>
                  <a:lnTo>
                    <a:pt x="70" y="15"/>
                  </a:lnTo>
                  <a:lnTo>
                    <a:pt x="70" y="12"/>
                  </a:lnTo>
                  <a:lnTo>
                    <a:pt x="71" y="8"/>
                  </a:lnTo>
                  <a:lnTo>
                    <a:pt x="71" y="5"/>
                  </a:lnTo>
                  <a:lnTo>
                    <a:pt x="71" y="1"/>
                  </a:lnTo>
                  <a:lnTo>
                    <a:pt x="66" y="0"/>
                  </a:lnTo>
                  <a:lnTo>
                    <a:pt x="66" y="4"/>
                  </a:lnTo>
                  <a:lnTo>
                    <a:pt x="65" y="7"/>
                  </a:lnTo>
                  <a:lnTo>
                    <a:pt x="65" y="10"/>
                  </a:lnTo>
                  <a:lnTo>
                    <a:pt x="64" y="14"/>
                  </a:lnTo>
                  <a:lnTo>
                    <a:pt x="64" y="16"/>
                  </a:lnTo>
                  <a:lnTo>
                    <a:pt x="63" y="20"/>
                  </a:lnTo>
                  <a:lnTo>
                    <a:pt x="62" y="23"/>
                  </a:lnTo>
                  <a:lnTo>
                    <a:pt x="61" y="25"/>
                  </a:lnTo>
                  <a:lnTo>
                    <a:pt x="59" y="29"/>
                  </a:lnTo>
                  <a:lnTo>
                    <a:pt x="57" y="31"/>
                  </a:lnTo>
                  <a:lnTo>
                    <a:pt x="56" y="33"/>
                  </a:lnTo>
                  <a:lnTo>
                    <a:pt x="54" y="37"/>
                  </a:lnTo>
                  <a:lnTo>
                    <a:pt x="53" y="39"/>
                  </a:lnTo>
                  <a:lnTo>
                    <a:pt x="50" y="42"/>
                  </a:lnTo>
                  <a:lnTo>
                    <a:pt x="48" y="44"/>
                  </a:lnTo>
                  <a:lnTo>
                    <a:pt x="46" y="46"/>
                  </a:lnTo>
                  <a:lnTo>
                    <a:pt x="43" y="48"/>
                  </a:lnTo>
                  <a:lnTo>
                    <a:pt x="41" y="50"/>
                  </a:lnTo>
                  <a:lnTo>
                    <a:pt x="39" y="52"/>
                  </a:lnTo>
                  <a:lnTo>
                    <a:pt x="36" y="54"/>
                  </a:lnTo>
                  <a:lnTo>
                    <a:pt x="34" y="55"/>
                  </a:lnTo>
                  <a:lnTo>
                    <a:pt x="31" y="57"/>
                  </a:lnTo>
                  <a:lnTo>
                    <a:pt x="28" y="58"/>
                  </a:lnTo>
                  <a:lnTo>
                    <a:pt x="25" y="60"/>
                  </a:lnTo>
                  <a:lnTo>
                    <a:pt x="23" y="60"/>
                  </a:lnTo>
                  <a:lnTo>
                    <a:pt x="19" y="61"/>
                  </a:lnTo>
                  <a:lnTo>
                    <a:pt x="16" y="62"/>
                  </a:lnTo>
                  <a:lnTo>
                    <a:pt x="13" y="63"/>
                  </a:lnTo>
                  <a:lnTo>
                    <a:pt x="10" y="63"/>
                  </a:lnTo>
                  <a:lnTo>
                    <a:pt x="6" y="63"/>
                  </a:lnTo>
                  <a:lnTo>
                    <a:pt x="3" y="65"/>
                  </a:lnTo>
                  <a:lnTo>
                    <a:pt x="0" y="65"/>
                  </a:lnTo>
                  <a:lnTo>
                    <a:pt x="0" y="69"/>
                  </a:lnTo>
                  <a:close/>
                </a:path>
              </a:pathLst>
            </a:custGeom>
            <a:solidFill>
              <a:srgbClr val="000000"/>
            </a:solidFill>
            <a:ln w="9525">
              <a:noFill/>
              <a:round/>
              <a:headEnd/>
              <a:tailEnd/>
            </a:ln>
          </p:spPr>
          <p:txBody>
            <a:bodyPr/>
            <a:lstStyle/>
            <a:p>
              <a:endParaRPr lang="en-GB"/>
            </a:p>
          </p:txBody>
        </p:sp>
        <p:sp>
          <p:nvSpPr>
            <p:cNvPr id="491" name="Freeform 693"/>
            <p:cNvSpPr>
              <a:spLocks/>
            </p:cNvSpPr>
            <p:nvPr/>
          </p:nvSpPr>
          <p:spPr bwMode="auto">
            <a:xfrm>
              <a:off x="4064" y="2213"/>
              <a:ext cx="34" cy="36"/>
            </a:xfrm>
            <a:custGeom>
              <a:avLst/>
              <a:gdLst>
                <a:gd name="T0" fmla="*/ 0 w 68"/>
                <a:gd name="T1" fmla="*/ 1 h 71"/>
                <a:gd name="T2" fmla="*/ 0 w 68"/>
                <a:gd name="T3" fmla="*/ 3 h 71"/>
                <a:gd name="T4" fmla="*/ 1 w 68"/>
                <a:gd name="T5" fmla="*/ 5 h 71"/>
                <a:gd name="T6" fmla="*/ 1 w 68"/>
                <a:gd name="T7" fmla="*/ 6 h 71"/>
                <a:gd name="T8" fmla="*/ 1 w 68"/>
                <a:gd name="T9" fmla="*/ 8 h 71"/>
                <a:gd name="T10" fmla="*/ 2 w 68"/>
                <a:gd name="T11" fmla="*/ 10 h 71"/>
                <a:gd name="T12" fmla="*/ 3 w 68"/>
                <a:gd name="T13" fmla="*/ 11 h 71"/>
                <a:gd name="T14" fmla="*/ 4 w 68"/>
                <a:gd name="T15" fmla="*/ 12 h 71"/>
                <a:gd name="T16" fmla="*/ 5 w 68"/>
                <a:gd name="T17" fmla="*/ 14 h 71"/>
                <a:gd name="T18" fmla="*/ 6 w 68"/>
                <a:gd name="T19" fmla="*/ 14 h 71"/>
                <a:gd name="T20" fmla="*/ 8 w 68"/>
                <a:gd name="T21" fmla="*/ 16 h 71"/>
                <a:gd name="T22" fmla="*/ 9 w 68"/>
                <a:gd name="T23" fmla="*/ 16 h 71"/>
                <a:gd name="T24" fmla="*/ 10 w 68"/>
                <a:gd name="T25" fmla="*/ 17 h 71"/>
                <a:gd name="T26" fmla="*/ 12 w 68"/>
                <a:gd name="T27" fmla="*/ 18 h 71"/>
                <a:gd name="T28" fmla="*/ 14 w 68"/>
                <a:gd name="T29" fmla="*/ 18 h 71"/>
                <a:gd name="T30" fmla="*/ 16 w 68"/>
                <a:gd name="T31" fmla="*/ 18 h 71"/>
                <a:gd name="T32" fmla="*/ 17 w 68"/>
                <a:gd name="T33" fmla="*/ 17 h 71"/>
                <a:gd name="T34" fmla="*/ 15 w 68"/>
                <a:gd name="T35" fmla="*/ 17 h 71"/>
                <a:gd name="T36" fmla="*/ 13 w 68"/>
                <a:gd name="T37" fmla="*/ 16 h 71"/>
                <a:gd name="T38" fmla="*/ 12 w 68"/>
                <a:gd name="T39" fmla="*/ 16 h 71"/>
                <a:gd name="T40" fmla="*/ 10 w 68"/>
                <a:gd name="T41" fmla="*/ 16 h 71"/>
                <a:gd name="T42" fmla="*/ 9 w 68"/>
                <a:gd name="T43" fmla="*/ 15 h 71"/>
                <a:gd name="T44" fmla="*/ 8 w 68"/>
                <a:gd name="T45" fmla="*/ 14 h 71"/>
                <a:gd name="T46" fmla="*/ 6 w 68"/>
                <a:gd name="T47" fmla="*/ 13 h 71"/>
                <a:gd name="T48" fmla="*/ 5 w 68"/>
                <a:gd name="T49" fmla="*/ 12 h 71"/>
                <a:gd name="T50" fmla="*/ 4 w 68"/>
                <a:gd name="T51" fmla="*/ 11 h 71"/>
                <a:gd name="T52" fmla="*/ 3 w 68"/>
                <a:gd name="T53" fmla="*/ 10 h 71"/>
                <a:gd name="T54" fmla="*/ 2 w 68"/>
                <a:gd name="T55" fmla="*/ 8 h 71"/>
                <a:gd name="T56" fmla="*/ 2 w 68"/>
                <a:gd name="T57" fmla="*/ 7 h 71"/>
                <a:gd name="T58" fmla="*/ 1 w 68"/>
                <a:gd name="T59" fmla="*/ 5 h 71"/>
                <a:gd name="T60" fmla="*/ 1 w 68"/>
                <a:gd name="T61" fmla="*/ 4 h 71"/>
                <a:gd name="T62" fmla="*/ 1 w 68"/>
                <a:gd name="T63" fmla="*/ 2 h 71"/>
                <a:gd name="T64" fmla="*/ 1 w 68"/>
                <a:gd name="T65" fmla="*/ 0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71"/>
                <a:gd name="T101" fmla="*/ 68 w 68"/>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71">
                  <a:moveTo>
                    <a:pt x="0" y="0"/>
                  </a:moveTo>
                  <a:lnTo>
                    <a:pt x="0" y="3"/>
                  </a:lnTo>
                  <a:lnTo>
                    <a:pt x="0" y="8"/>
                  </a:lnTo>
                  <a:lnTo>
                    <a:pt x="0" y="11"/>
                  </a:lnTo>
                  <a:lnTo>
                    <a:pt x="1" y="15"/>
                  </a:lnTo>
                  <a:lnTo>
                    <a:pt x="1" y="17"/>
                  </a:lnTo>
                  <a:lnTo>
                    <a:pt x="2" y="21"/>
                  </a:lnTo>
                  <a:lnTo>
                    <a:pt x="3" y="24"/>
                  </a:lnTo>
                  <a:lnTo>
                    <a:pt x="4" y="27"/>
                  </a:lnTo>
                  <a:lnTo>
                    <a:pt x="5" y="31"/>
                  </a:lnTo>
                  <a:lnTo>
                    <a:pt x="6" y="33"/>
                  </a:lnTo>
                  <a:lnTo>
                    <a:pt x="9" y="37"/>
                  </a:lnTo>
                  <a:lnTo>
                    <a:pt x="10" y="39"/>
                  </a:lnTo>
                  <a:lnTo>
                    <a:pt x="12" y="42"/>
                  </a:lnTo>
                  <a:lnTo>
                    <a:pt x="15" y="45"/>
                  </a:lnTo>
                  <a:lnTo>
                    <a:pt x="17" y="47"/>
                  </a:lnTo>
                  <a:lnTo>
                    <a:pt x="19" y="50"/>
                  </a:lnTo>
                  <a:lnTo>
                    <a:pt x="21" y="53"/>
                  </a:lnTo>
                  <a:lnTo>
                    <a:pt x="24" y="55"/>
                  </a:lnTo>
                  <a:lnTo>
                    <a:pt x="26" y="56"/>
                  </a:lnTo>
                  <a:lnTo>
                    <a:pt x="28" y="59"/>
                  </a:lnTo>
                  <a:lnTo>
                    <a:pt x="32" y="61"/>
                  </a:lnTo>
                  <a:lnTo>
                    <a:pt x="34" y="62"/>
                  </a:lnTo>
                  <a:lnTo>
                    <a:pt x="38" y="64"/>
                  </a:lnTo>
                  <a:lnTo>
                    <a:pt x="41" y="65"/>
                  </a:lnTo>
                  <a:lnTo>
                    <a:pt x="43" y="67"/>
                  </a:lnTo>
                  <a:lnTo>
                    <a:pt x="47" y="68"/>
                  </a:lnTo>
                  <a:lnTo>
                    <a:pt x="50" y="69"/>
                  </a:lnTo>
                  <a:lnTo>
                    <a:pt x="54" y="70"/>
                  </a:lnTo>
                  <a:lnTo>
                    <a:pt x="57" y="70"/>
                  </a:lnTo>
                  <a:lnTo>
                    <a:pt x="61" y="71"/>
                  </a:lnTo>
                  <a:lnTo>
                    <a:pt x="64" y="71"/>
                  </a:lnTo>
                  <a:lnTo>
                    <a:pt x="68" y="71"/>
                  </a:lnTo>
                  <a:lnTo>
                    <a:pt x="68" y="67"/>
                  </a:lnTo>
                  <a:lnTo>
                    <a:pt x="64" y="65"/>
                  </a:lnTo>
                  <a:lnTo>
                    <a:pt x="61" y="65"/>
                  </a:lnTo>
                  <a:lnTo>
                    <a:pt x="58" y="65"/>
                  </a:lnTo>
                  <a:lnTo>
                    <a:pt x="55" y="64"/>
                  </a:lnTo>
                  <a:lnTo>
                    <a:pt x="51" y="64"/>
                  </a:lnTo>
                  <a:lnTo>
                    <a:pt x="49" y="63"/>
                  </a:lnTo>
                  <a:lnTo>
                    <a:pt x="46" y="62"/>
                  </a:lnTo>
                  <a:lnTo>
                    <a:pt x="42" y="61"/>
                  </a:lnTo>
                  <a:lnTo>
                    <a:pt x="40" y="60"/>
                  </a:lnTo>
                  <a:lnTo>
                    <a:pt x="38" y="57"/>
                  </a:lnTo>
                  <a:lnTo>
                    <a:pt x="34" y="56"/>
                  </a:lnTo>
                  <a:lnTo>
                    <a:pt x="32" y="54"/>
                  </a:lnTo>
                  <a:lnTo>
                    <a:pt x="29" y="53"/>
                  </a:lnTo>
                  <a:lnTo>
                    <a:pt x="27" y="50"/>
                  </a:lnTo>
                  <a:lnTo>
                    <a:pt x="25" y="48"/>
                  </a:lnTo>
                  <a:lnTo>
                    <a:pt x="23" y="46"/>
                  </a:lnTo>
                  <a:lnTo>
                    <a:pt x="20" y="44"/>
                  </a:lnTo>
                  <a:lnTo>
                    <a:pt x="18" y="41"/>
                  </a:lnTo>
                  <a:lnTo>
                    <a:pt x="17" y="39"/>
                  </a:lnTo>
                  <a:lnTo>
                    <a:pt x="15" y="37"/>
                  </a:lnTo>
                  <a:lnTo>
                    <a:pt x="13" y="34"/>
                  </a:lnTo>
                  <a:lnTo>
                    <a:pt x="11" y="31"/>
                  </a:lnTo>
                  <a:lnTo>
                    <a:pt x="10" y="29"/>
                  </a:lnTo>
                  <a:lnTo>
                    <a:pt x="9" y="25"/>
                  </a:lnTo>
                  <a:lnTo>
                    <a:pt x="8" y="23"/>
                  </a:lnTo>
                  <a:lnTo>
                    <a:pt x="6" y="19"/>
                  </a:lnTo>
                  <a:lnTo>
                    <a:pt x="6" y="16"/>
                  </a:lnTo>
                  <a:lnTo>
                    <a:pt x="5" y="14"/>
                  </a:lnTo>
                  <a:lnTo>
                    <a:pt x="5" y="10"/>
                  </a:lnTo>
                  <a:lnTo>
                    <a:pt x="4" y="7"/>
                  </a:lnTo>
                  <a:lnTo>
                    <a:pt x="4" y="3"/>
                  </a:lnTo>
                  <a:lnTo>
                    <a:pt x="4" y="0"/>
                  </a:lnTo>
                  <a:lnTo>
                    <a:pt x="0" y="0"/>
                  </a:lnTo>
                  <a:close/>
                </a:path>
              </a:pathLst>
            </a:custGeom>
            <a:solidFill>
              <a:srgbClr val="000000"/>
            </a:solidFill>
            <a:ln w="9525">
              <a:noFill/>
              <a:round/>
              <a:headEnd/>
              <a:tailEnd/>
            </a:ln>
          </p:spPr>
          <p:txBody>
            <a:bodyPr/>
            <a:lstStyle/>
            <a:p>
              <a:endParaRPr lang="en-GB"/>
            </a:p>
          </p:txBody>
        </p:sp>
        <p:sp>
          <p:nvSpPr>
            <p:cNvPr id="492" name="Freeform 694"/>
            <p:cNvSpPr>
              <a:spLocks/>
            </p:cNvSpPr>
            <p:nvPr/>
          </p:nvSpPr>
          <p:spPr bwMode="auto">
            <a:xfrm>
              <a:off x="4064" y="2179"/>
              <a:ext cx="35" cy="34"/>
            </a:xfrm>
            <a:custGeom>
              <a:avLst/>
              <a:gdLst>
                <a:gd name="T0" fmla="*/ 17 w 70"/>
                <a:gd name="T1" fmla="*/ 0 h 69"/>
                <a:gd name="T2" fmla="*/ 14 w 70"/>
                <a:gd name="T3" fmla="*/ 0 h 69"/>
                <a:gd name="T4" fmla="*/ 13 w 70"/>
                <a:gd name="T5" fmla="*/ 0 h 69"/>
                <a:gd name="T6" fmla="*/ 11 w 70"/>
                <a:gd name="T7" fmla="*/ 1 h 69"/>
                <a:gd name="T8" fmla="*/ 10 w 70"/>
                <a:gd name="T9" fmla="*/ 1 h 69"/>
                <a:gd name="T10" fmla="*/ 9 w 70"/>
                <a:gd name="T11" fmla="*/ 2 h 69"/>
                <a:gd name="T12" fmla="*/ 7 w 70"/>
                <a:gd name="T13" fmla="*/ 3 h 69"/>
                <a:gd name="T14" fmla="*/ 5 w 70"/>
                <a:gd name="T15" fmla="*/ 4 h 69"/>
                <a:gd name="T16" fmla="*/ 4 w 70"/>
                <a:gd name="T17" fmla="*/ 5 h 69"/>
                <a:gd name="T18" fmla="*/ 3 w 70"/>
                <a:gd name="T19" fmla="*/ 6 h 69"/>
                <a:gd name="T20" fmla="*/ 2 w 70"/>
                <a:gd name="T21" fmla="*/ 8 h 69"/>
                <a:gd name="T22" fmla="*/ 1 w 70"/>
                <a:gd name="T23" fmla="*/ 9 h 69"/>
                <a:gd name="T24" fmla="*/ 1 w 70"/>
                <a:gd name="T25" fmla="*/ 11 h 69"/>
                <a:gd name="T26" fmla="*/ 1 w 70"/>
                <a:gd name="T27" fmla="*/ 13 h 69"/>
                <a:gd name="T28" fmla="*/ 0 w 70"/>
                <a:gd name="T29" fmla="*/ 14 h 69"/>
                <a:gd name="T30" fmla="*/ 0 w 70"/>
                <a:gd name="T31" fmla="*/ 16 h 69"/>
                <a:gd name="T32" fmla="*/ 1 w 70"/>
                <a:gd name="T33" fmla="*/ 17 h 69"/>
                <a:gd name="T34" fmla="*/ 1 w 70"/>
                <a:gd name="T35" fmla="*/ 15 h 69"/>
                <a:gd name="T36" fmla="*/ 1 w 70"/>
                <a:gd name="T37" fmla="*/ 14 h 69"/>
                <a:gd name="T38" fmla="*/ 2 w 70"/>
                <a:gd name="T39" fmla="*/ 12 h 69"/>
                <a:gd name="T40" fmla="*/ 2 w 70"/>
                <a:gd name="T41" fmla="*/ 11 h 69"/>
                <a:gd name="T42" fmla="*/ 3 w 70"/>
                <a:gd name="T43" fmla="*/ 9 h 69"/>
                <a:gd name="T44" fmla="*/ 4 w 70"/>
                <a:gd name="T45" fmla="*/ 8 h 69"/>
                <a:gd name="T46" fmla="*/ 4 w 70"/>
                <a:gd name="T47" fmla="*/ 7 h 69"/>
                <a:gd name="T48" fmla="*/ 6 w 70"/>
                <a:gd name="T49" fmla="*/ 6 h 69"/>
                <a:gd name="T50" fmla="*/ 7 w 70"/>
                <a:gd name="T51" fmla="*/ 4 h 69"/>
                <a:gd name="T52" fmla="*/ 9 w 70"/>
                <a:gd name="T53" fmla="*/ 4 h 69"/>
                <a:gd name="T54" fmla="*/ 9 w 70"/>
                <a:gd name="T55" fmla="*/ 3 h 69"/>
                <a:gd name="T56" fmla="*/ 11 w 70"/>
                <a:gd name="T57" fmla="*/ 2 h 69"/>
                <a:gd name="T58" fmla="*/ 12 w 70"/>
                <a:gd name="T59" fmla="*/ 2 h 69"/>
                <a:gd name="T60" fmla="*/ 14 w 70"/>
                <a:gd name="T61" fmla="*/ 1 h 69"/>
                <a:gd name="T62" fmla="*/ 15 w 70"/>
                <a:gd name="T63" fmla="*/ 1 h 69"/>
                <a:gd name="T64" fmla="*/ 18 w 70"/>
                <a:gd name="T65" fmla="*/ 1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69"/>
                <a:gd name="T101" fmla="*/ 70 w 70"/>
                <a:gd name="T102" fmla="*/ 69 h 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69">
                  <a:moveTo>
                    <a:pt x="70" y="0"/>
                  </a:moveTo>
                  <a:lnTo>
                    <a:pt x="66" y="1"/>
                  </a:lnTo>
                  <a:lnTo>
                    <a:pt x="63" y="1"/>
                  </a:lnTo>
                  <a:lnTo>
                    <a:pt x="59" y="1"/>
                  </a:lnTo>
                  <a:lnTo>
                    <a:pt x="56" y="2"/>
                  </a:lnTo>
                  <a:lnTo>
                    <a:pt x="53" y="2"/>
                  </a:lnTo>
                  <a:lnTo>
                    <a:pt x="49" y="3"/>
                  </a:lnTo>
                  <a:lnTo>
                    <a:pt x="46" y="4"/>
                  </a:lnTo>
                  <a:lnTo>
                    <a:pt x="43" y="5"/>
                  </a:lnTo>
                  <a:lnTo>
                    <a:pt x="40" y="7"/>
                  </a:lnTo>
                  <a:lnTo>
                    <a:pt x="36" y="9"/>
                  </a:lnTo>
                  <a:lnTo>
                    <a:pt x="34" y="10"/>
                  </a:lnTo>
                  <a:lnTo>
                    <a:pt x="31" y="11"/>
                  </a:lnTo>
                  <a:lnTo>
                    <a:pt x="28" y="14"/>
                  </a:lnTo>
                  <a:lnTo>
                    <a:pt x="25" y="16"/>
                  </a:lnTo>
                  <a:lnTo>
                    <a:pt x="23" y="18"/>
                  </a:lnTo>
                  <a:lnTo>
                    <a:pt x="20" y="20"/>
                  </a:lnTo>
                  <a:lnTo>
                    <a:pt x="18" y="23"/>
                  </a:lnTo>
                  <a:lnTo>
                    <a:pt x="16" y="25"/>
                  </a:lnTo>
                  <a:lnTo>
                    <a:pt x="13" y="27"/>
                  </a:lnTo>
                  <a:lnTo>
                    <a:pt x="11" y="31"/>
                  </a:lnTo>
                  <a:lnTo>
                    <a:pt x="10" y="33"/>
                  </a:lnTo>
                  <a:lnTo>
                    <a:pt x="8" y="37"/>
                  </a:lnTo>
                  <a:lnTo>
                    <a:pt x="6" y="39"/>
                  </a:lnTo>
                  <a:lnTo>
                    <a:pt x="5" y="42"/>
                  </a:lnTo>
                  <a:lnTo>
                    <a:pt x="4" y="46"/>
                  </a:lnTo>
                  <a:lnTo>
                    <a:pt x="3" y="48"/>
                  </a:lnTo>
                  <a:lnTo>
                    <a:pt x="2" y="52"/>
                  </a:lnTo>
                  <a:lnTo>
                    <a:pt x="1" y="55"/>
                  </a:lnTo>
                  <a:lnTo>
                    <a:pt x="0" y="58"/>
                  </a:lnTo>
                  <a:lnTo>
                    <a:pt x="0" y="62"/>
                  </a:lnTo>
                  <a:lnTo>
                    <a:pt x="0" y="65"/>
                  </a:lnTo>
                  <a:lnTo>
                    <a:pt x="0" y="69"/>
                  </a:lnTo>
                  <a:lnTo>
                    <a:pt x="4" y="69"/>
                  </a:lnTo>
                  <a:lnTo>
                    <a:pt x="4" y="67"/>
                  </a:lnTo>
                  <a:lnTo>
                    <a:pt x="4" y="63"/>
                  </a:lnTo>
                  <a:lnTo>
                    <a:pt x="5" y="60"/>
                  </a:lnTo>
                  <a:lnTo>
                    <a:pt x="5" y="56"/>
                  </a:lnTo>
                  <a:lnTo>
                    <a:pt x="6" y="53"/>
                  </a:lnTo>
                  <a:lnTo>
                    <a:pt x="8" y="50"/>
                  </a:lnTo>
                  <a:lnTo>
                    <a:pt x="9" y="47"/>
                  </a:lnTo>
                  <a:lnTo>
                    <a:pt x="10" y="45"/>
                  </a:lnTo>
                  <a:lnTo>
                    <a:pt x="11" y="41"/>
                  </a:lnTo>
                  <a:lnTo>
                    <a:pt x="12" y="39"/>
                  </a:lnTo>
                  <a:lnTo>
                    <a:pt x="15" y="35"/>
                  </a:lnTo>
                  <a:lnTo>
                    <a:pt x="16" y="33"/>
                  </a:lnTo>
                  <a:lnTo>
                    <a:pt x="18" y="31"/>
                  </a:lnTo>
                  <a:lnTo>
                    <a:pt x="19" y="29"/>
                  </a:lnTo>
                  <a:lnTo>
                    <a:pt x="21" y="26"/>
                  </a:lnTo>
                  <a:lnTo>
                    <a:pt x="24" y="24"/>
                  </a:lnTo>
                  <a:lnTo>
                    <a:pt x="26" y="22"/>
                  </a:lnTo>
                  <a:lnTo>
                    <a:pt x="28" y="19"/>
                  </a:lnTo>
                  <a:lnTo>
                    <a:pt x="31" y="18"/>
                  </a:lnTo>
                  <a:lnTo>
                    <a:pt x="34" y="16"/>
                  </a:lnTo>
                  <a:lnTo>
                    <a:pt x="36" y="15"/>
                  </a:lnTo>
                  <a:lnTo>
                    <a:pt x="39" y="12"/>
                  </a:lnTo>
                  <a:lnTo>
                    <a:pt x="42" y="11"/>
                  </a:lnTo>
                  <a:lnTo>
                    <a:pt x="44" y="10"/>
                  </a:lnTo>
                  <a:lnTo>
                    <a:pt x="48" y="9"/>
                  </a:lnTo>
                  <a:lnTo>
                    <a:pt x="50" y="8"/>
                  </a:lnTo>
                  <a:lnTo>
                    <a:pt x="54" y="8"/>
                  </a:lnTo>
                  <a:lnTo>
                    <a:pt x="57" y="7"/>
                  </a:lnTo>
                  <a:lnTo>
                    <a:pt x="61" y="7"/>
                  </a:lnTo>
                  <a:lnTo>
                    <a:pt x="63" y="5"/>
                  </a:lnTo>
                  <a:lnTo>
                    <a:pt x="66" y="5"/>
                  </a:lnTo>
                  <a:lnTo>
                    <a:pt x="70" y="5"/>
                  </a:lnTo>
                  <a:lnTo>
                    <a:pt x="70" y="0"/>
                  </a:lnTo>
                  <a:close/>
                </a:path>
              </a:pathLst>
            </a:custGeom>
            <a:solidFill>
              <a:srgbClr val="000000"/>
            </a:solidFill>
            <a:ln w="9525">
              <a:noFill/>
              <a:round/>
              <a:headEnd/>
              <a:tailEnd/>
            </a:ln>
          </p:spPr>
          <p:txBody>
            <a:bodyPr/>
            <a:lstStyle/>
            <a:p>
              <a:endParaRPr lang="en-GB"/>
            </a:p>
          </p:txBody>
        </p:sp>
        <p:sp>
          <p:nvSpPr>
            <p:cNvPr id="493" name="Freeform 695"/>
            <p:cNvSpPr>
              <a:spLocks noEditPoints="1"/>
            </p:cNvSpPr>
            <p:nvPr/>
          </p:nvSpPr>
          <p:spPr bwMode="auto">
            <a:xfrm>
              <a:off x="4067" y="2185"/>
              <a:ext cx="63" cy="61"/>
            </a:xfrm>
            <a:custGeom>
              <a:avLst/>
              <a:gdLst>
                <a:gd name="T0" fmla="*/ 0 w 127"/>
                <a:gd name="T1" fmla="*/ 17 h 122"/>
                <a:gd name="T2" fmla="*/ 8 w 127"/>
                <a:gd name="T3" fmla="*/ 15 h 122"/>
                <a:gd name="T4" fmla="*/ 10 w 127"/>
                <a:gd name="T5" fmla="*/ 10 h 122"/>
                <a:gd name="T6" fmla="*/ 4 w 127"/>
                <a:gd name="T7" fmla="*/ 4 h 122"/>
                <a:gd name="T8" fmla="*/ 0 w 127"/>
                <a:gd name="T9" fmla="*/ 17 h 122"/>
                <a:gd name="T10" fmla="*/ 12 w 127"/>
                <a:gd name="T11" fmla="*/ 31 h 122"/>
                <a:gd name="T12" fmla="*/ 14 w 127"/>
                <a:gd name="T13" fmla="*/ 23 h 122"/>
                <a:gd name="T14" fmla="*/ 9 w 127"/>
                <a:gd name="T15" fmla="*/ 19 h 122"/>
                <a:gd name="T16" fmla="*/ 2 w 127"/>
                <a:gd name="T17" fmla="*/ 23 h 122"/>
                <a:gd name="T18" fmla="*/ 12 w 127"/>
                <a:gd name="T19" fmla="*/ 31 h 122"/>
                <a:gd name="T20" fmla="*/ 29 w 127"/>
                <a:gd name="T21" fmla="*/ 23 h 122"/>
                <a:gd name="T22" fmla="*/ 22 w 127"/>
                <a:gd name="T23" fmla="*/ 19 h 122"/>
                <a:gd name="T24" fmla="*/ 17 w 127"/>
                <a:gd name="T25" fmla="*/ 23 h 122"/>
                <a:gd name="T26" fmla="*/ 19 w 127"/>
                <a:gd name="T27" fmla="*/ 31 h 122"/>
                <a:gd name="T28" fmla="*/ 29 w 127"/>
                <a:gd name="T29" fmla="*/ 23 h 122"/>
                <a:gd name="T30" fmla="*/ 28 w 127"/>
                <a:gd name="T31" fmla="*/ 5 h 122"/>
                <a:gd name="T32" fmla="*/ 22 w 127"/>
                <a:gd name="T33" fmla="*/ 10 h 122"/>
                <a:gd name="T34" fmla="*/ 23 w 127"/>
                <a:gd name="T35" fmla="*/ 15 h 122"/>
                <a:gd name="T36" fmla="*/ 31 w 127"/>
                <a:gd name="T37" fmla="*/ 17 h 122"/>
                <a:gd name="T38" fmla="*/ 28 w 127"/>
                <a:gd name="T39" fmla="*/ 5 h 122"/>
                <a:gd name="T40" fmla="*/ 9 w 127"/>
                <a:gd name="T41" fmla="*/ 0 h 122"/>
                <a:gd name="T42" fmla="*/ 13 w 127"/>
                <a:gd name="T43" fmla="*/ 8 h 122"/>
                <a:gd name="T44" fmla="*/ 19 w 127"/>
                <a:gd name="T45" fmla="*/ 8 h 122"/>
                <a:gd name="T46" fmla="*/ 22 w 127"/>
                <a:gd name="T47" fmla="*/ 1 h 122"/>
                <a:gd name="T48" fmla="*/ 9 w 127"/>
                <a:gd name="T49" fmla="*/ 0 h 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7"/>
                <a:gd name="T76" fmla="*/ 0 h 122"/>
                <a:gd name="T77" fmla="*/ 127 w 127"/>
                <a:gd name="T78" fmla="*/ 122 h 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7" h="122">
                  <a:moveTo>
                    <a:pt x="0" y="65"/>
                  </a:moveTo>
                  <a:lnTo>
                    <a:pt x="33" y="61"/>
                  </a:lnTo>
                  <a:lnTo>
                    <a:pt x="41" y="39"/>
                  </a:lnTo>
                  <a:lnTo>
                    <a:pt x="18" y="15"/>
                  </a:lnTo>
                  <a:lnTo>
                    <a:pt x="0" y="65"/>
                  </a:lnTo>
                  <a:close/>
                  <a:moveTo>
                    <a:pt x="50" y="122"/>
                  </a:moveTo>
                  <a:lnTo>
                    <a:pt x="56" y="90"/>
                  </a:lnTo>
                  <a:lnTo>
                    <a:pt x="37" y="75"/>
                  </a:lnTo>
                  <a:lnTo>
                    <a:pt x="8" y="90"/>
                  </a:lnTo>
                  <a:lnTo>
                    <a:pt x="50" y="122"/>
                  </a:lnTo>
                  <a:close/>
                  <a:moveTo>
                    <a:pt x="119" y="92"/>
                  </a:moveTo>
                  <a:lnTo>
                    <a:pt x="90" y="76"/>
                  </a:lnTo>
                  <a:lnTo>
                    <a:pt x="71" y="90"/>
                  </a:lnTo>
                  <a:lnTo>
                    <a:pt x="76" y="122"/>
                  </a:lnTo>
                  <a:lnTo>
                    <a:pt x="119" y="92"/>
                  </a:lnTo>
                  <a:close/>
                  <a:moveTo>
                    <a:pt x="112" y="18"/>
                  </a:moveTo>
                  <a:lnTo>
                    <a:pt x="88" y="39"/>
                  </a:lnTo>
                  <a:lnTo>
                    <a:pt x="95" y="62"/>
                  </a:lnTo>
                  <a:lnTo>
                    <a:pt x="127" y="67"/>
                  </a:lnTo>
                  <a:lnTo>
                    <a:pt x="112" y="18"/>
                  </a:lnTo>
                  <a:close/>
                  <a:moveTo>
                    <a:pt x="38" y="0"/>
                  </a:moveTo>
                  <a:lnTo>
                    <a:pt x="52" y="30"/>
                  </a:lnTo>
                  <a:lnTo>
                    <a:pt x="76" y="30"/>
                  </a:lnTo>
                  <a:lnTo>
                    <a:pt x="91" y="1"/>
                  </a:lnTo>
                  <a:lnTo>
                    <a:pt x="38" y="0"/>
                  </a:lnTo>
                  <a:close/>
                </a:path>
              </a:pathLst>
            </a:custGeom>
            <a:solidFill>
              <a:srgbClr val="E5E5E5"/>
            </a:solidFill>
            <a:ln w="9525">
              <a:noFill/>
              <a:round/>
              <a:headEnd/>
              <a:tailEnd/>
            </a:ln>
          </p:spPr>
          <p:txBody>
            <a:bodyPr/>
            <a:lstStyle/>
            <a:p>
              <a:endParaRPr lang="en-GB"/>
            </a:p>
          </p:txBody>
        </p:sp>
        <p:sp>
          <p:nvSpPr>
            <p:cNvPr id="494" name="Freeform 696"/>
            <p:cNvSpPr>
              <a:spLocks/>
            </p:cNvSpPr>
            <p:nvPr/>
          </p:nvSpPr>
          <p:spPr bwMode="auto">
            <a:xfrm>
              <a:off x="4067" y="2192"/>
              <a:ext cx="20" cy="25"/>
            </a:xfrm>
            <a:custGeom>
              <a:avLst/>
              <a:gdLst>
                <a:gd name="T0" fmla="*/ 0 w 41"/>
                <a:gd name="T1" fmla="*/ 13 h 50"/>
                <a:gd name="T2" fmla="*/ 8 w 41"/>
                <a:gd name="T3" fmla="*/ 12 h 50"/>
                <a:gd name="T4" fmla="*/ 10 w 41"/>
                <a:gd name="T5" fmla="*/ 6 h 50"/>
                <a:gd name="T6" fmla="*/ 4 w 41"/>
                <a:gd name="T7" fmla="*/ 0 h 50"/>
                <a:gd name="T8" fmla="*/ 0 w 41"/>
                <a:gd name="T9" fmla="*/ 13 h 50"/>
                <a:gd name="T10" fmla="*/ 0 60000 65536"/>
                <a:gd name="T11" fmla="*/ 0 60000 65536"/>
                <a:gd name="T12" fmla="*/ 0 60000 65536"/>
                <a:gd name="T13" fmla="*/ 0 60000 65536"/>
                <a:gd name="T14" fmla="*/ 0 60000 65536"/>
                <a:gd name="T15" fmla="*/ 0 w 41"/>
                <a:gd name="T16" fmla="*/ 0 h 50"/>
                <a:gd name="T17" fmla="*/ 41 w 41"/>
                <a:gd name="T18" fmla="*/ 50 h 50"/>
              </a:gdLst>
              <a:ahLst/>
              <a:cxnLst>
                <a:cxn ang="T10">
                  <a:pos x="T0" y="T1"/>
                </a:cxn>
                <a:cxn ang="T11">
                  <a:pos x="T2" y="T3"/>
                </a:cxn>
                <a:cxn ang="T12">
                  <a:pos x="T4" y="T5"/>
                </a:cxn>
                <a:cxn ang="T13">
                  <a:pos x="T6" y="T7"/>
                </a:cxn>
                <a:cxn ang="T14">
                  <a:pos x="T8" y="T9"/>
                </a:cxn>
              </a:cxnLst>
              <a:rect l="T15" t="T16" r="T17" b="T18"/>
              <a:pathLst>
                <a:path w="41" h="50">
                  <a:moveTo>
                    <a:pt x="0" y="50"/>
                  </a:moveTo>
                  <a:lnTo>
                    <a:pt x="33" y="46"/>
                  </a:lnTo>
                  <a:lnTo>
                    <a:pt x="41" y="24"/>
                  </a:lnTo>
                  <a:lnTo>
                    <a:pt x="18" y="0"/>
                  </a:lnTo>
                  <a:lnTo>
                    <a:pt x="0" y="50"/>
                  </a:lnTo>
                </a:path>
              </a:pathLst>
            </a:custGeom>
            <a:noFill/>
            <a:ln w="0">
              <a:solidFill>
                <a:srgbClr val="000000"/>
              </a:solidFill>
              <a:prstDash val="solid"/>
              <a:round/>
              <a:headEnd/>
              <a:tailEnd/>
            </a:ln>
          </p:spPr>
          <p:txBody>
            <a:bodyPr/>
            <a:lstStyle/>
            <a:p>
              <a:endParaRPr lang="en-GB"/>
            </a:p>
          </p:txBody>
        </p:sp>
        <p:sp>
          <p:nvSpPr>
            <p:cNvPr id="495" name="Freeform 697"/>
            <p:cNvSpPr>
              <a:spLocks/>
            </p:cNvSpPr>
            <p:nvPr/>
          </p:nvSpPr>
          <p:spPr bwMode="auto">
            <a:xfrm>
              <a:off x="4071" y="2222"/>
              <a:ext cx="23" cy="24"/>
            </a:xfrm>
            <a:custGeom>
              <a:avLst/>
              <a:gdLst>
                <a:gd name="T0" fmla="*/ 10 w 48"/>
                <a:gd name="T1" fmla="*/ 12 h 47"/>
                <a:gd name="T2" fmla="*/ 11 w 48"/>
                <a:gd name="T3" fmla="*/ 4 h 47"/>
                <a:gd name="T4" fmla="*/ 7 w 48"/>
                <a:gd name="T5" fmla="*/ 0 h 47"/>
                <a:gd name="T6" fmla="*/ 0 w 48"/>
                <a:gd name="T7" fmla="*/ 4 h 47"/>
                <a:gd name="T8" fmla="*/ 10 w 48"/>
                <a:gd name="T9" fmla="*/ 12 h 47"/>
                <a:gd name="T10" fmla="*/ 0 60000 65536"/>
                <a:gd name="T11" fmla="*/ 0 60000 65536"/>
                <a:gd name="T12" fmla="*/ 0 60000 65536"/>
                <a:gd name="T13" fmla="*/ 0 60000 65536"/>
                <a:gd name="T14" fmla="*/ 0 60000 65536"/>
                <a:gd name="T15" fmla="*/ 0 w 48"/>
                <a:gd name="T16" fmla="*/ 0 h 47"/>
                <a:gd name="T17" fmla="*/ 48 w 48"/>
                <a:gd name="T18" fmla="*/ 47 h 47"/>
              </a:gdLst>
              <a:ahLst/>
              <a:cxnLst>
                <a:cxn ang="T10">
                  <a:pos x="T0" y="T1"/>
                </a:cxn>
                <a:cxn ang="T11">
                  <a:pos x="T2" y="T3"/>
                </a:cxn>
                <a:cxn ang="T12">
                  <a:pos x="T4" y="T5"/>
                </a:cxn>
                <a:cxn ang="T13">
                  <a:pos x="T6" y="T7"/>
                </a:cxn>
                <a:cxn ang="T14">
                  <a:pos x="T8" y="T9"/>
                </a:cxn>
              </a:cxnLst>
              <a:rect l="T15" t="T16" r="T17" b="T18"/>
              <a:pathLst>
                <a:path w="48" h="47">
                  <a:moveTo>
                    <a:pt x="42" y="47"/>
                  </a:moveTo>
                  <a:lnTo>
                    <a:pt x="48" y="15"/>
                  </a:lnTo>
                  <a:lnTo>
                    <a:pt x="29" y="0"/>
                  </a:lnTo>
                  <a:lnTo>
                    <a:pt x="0" y="15"/>
                  </a:lnTo>
                  <a:lnTo>
                    <a:pt x="42" y="47"/>
                  </a:lnTo>
                </a:path>
              </a:pathLst>
            </a:custGeom>
            <a:noFill/>
            <a:ln w="0">
              <a:solidFill>
                <a:srgbClr val="000000"/>
              </a:solidFill>
              <a:prstDash val="solid"/>
              <a:round/>
              <a:headEnd/>
              <a:tailEnd/>
            </a:ln>
          </p:spPr>
          <p:txBody>
            <a:bodyPr/>
            <a:lstStyle/>
            <a:p>
              <a:endParaRPr lang="en-GB"/>
            </a:p>
          </p:txBody>
        </p:sp>
        <p:sp>
          <p:nvSpPr>
            <p:cNvPr id="496" name="Freeform 698"/>
            <p:cNvSpPr>
              <a:spLocks/>
            </p:cNvSpPr>
            <p:nvPr/>
          </p:nvSpPr>
          <p:spPr bwMode="auto">
            <a:xfrm>
              <a:off x="4102" y="2223"/>
              <a:ext cx="24" cy="23"/>
            </a:xfrm>
            <a:custGeom>
              <a:avLst/>
              <a:gdLst>
                <a:gd name="T0" fmla="*/ 12 w 48"/>
                <a:gd name="T1" fmla="*/ 4 h 46"/>
                <a:gd name="T2" fmla="*/ 5 w 48"/>
                <a:gd name="T3" fmla="*/ 0 h 46"/>
                <a:gd name="T4" fmla="*/ 0 w 48"/>
                <a:gd name="T5" fmla="*/ 3 h 46"/>
                <a:gd name="T6" fmla="*/ 2 w 48"/>
                <a:gd name="T7" fmla="*/ 12 h 46"/>
                <a:gd name="T8" fmla="*/ 12 w 48"/>
                <a:gd name="T9" fmla="*/ 4 h 46"/>
                <a:gd name="T10" fmla="*/ 0 60000 65536"/>
                <a:gd name="T11" fmla="*/ 0 60000 65536"/>
                <a:gd name="T12" fmla="*/ 0 60000 65536"/>
                <a:gd name="T13" fmla="*/ 0 60000 65536"/>
                <a:gd name="T14" fmla="*/ 0 60000 65536"/>
                <a:gd name="T15" fmla="*/ 0 w 48"/>
                <a:gd name="T16" fmla="*/ 0 h 46"/>
                <a:gd name="T17" fmla="*/ 48 w 48"/>
                <a:gd name="T18" fmla="*/ 46 h 46"/>
              </a:gdLst>
              <a:ahLst/>
              <a:cxnLst>
                <a:cxn ang="T10">
                  <a:pos x="T0" y="T1"/>
                </a:cxn>
                <a:cxn ang="T11">
                  <a:pos x="T2" y="T3"/>
                </a:cxn>
                <a:cxn ang="T12">
                  <a:pos x="T4" y="T5"/>
                </a:cxn>
                <a:cxn ang="T13">
                  <a:pos x="T6" y="T7"/>
                </a:cxn>
                <a:cxn ang="T14">
                  <a:pos x="T8" y="T9"/>
                </a:cxn>
              </a:cxnLst>
              <a:rect l="T15" t="T16" r="T17" b="T18"/>
              <a:pathLst>
                <a:path w="48" h="46">
                  <a:moveTo>
                    <a:pt x="48" y="16"/>
                  </a:moveTo>
                  <a:lnTo>
                    <a:pt x="19" y="0"/>
                  </a:lnTo>
                  <a:lnTo>
                    <a:pt x="0" y="14"/>
                  </a:lnTo>
                  <a:lnTo>
                    <a:pt x="5" y="46"/>
                  </a:lnTo>
                  <a:lnTo>
                    <a:pt x="48" y="16"/>
                  </a:lnTo>
                </a:path>
              </a:pathLst>
            </a:custGeom>
            <a:noFill/>
            <a:ln w="0">
              <a:solidFill>
                <a:srgbClr val="000000"/>
              </a:solidFill>
              <a:prstDash val="solid"/>
              <a:round/>
              <a:headEnd/>
              <a:tailEnd/>
            </a:ln>
          </p:spPr>
          <p:txBody>
            <a:bodyPr/>
            <a:lstStyle/>
            <a:p>
              <a:endParaRPr lang="en-GB"/>
            </a:p>
          </p:txBody>
        </p:sp>
        <p:sp>
          <p:nvSpPr>
            <p:cNvPr id="497" name="Freeform 699"/>
            <p:cNvSpPr>
              <a:spLocks/>
            </p:cNvSpPr>
            <p:nvPr/>
          </p:nvSpPr>
          <p:spPr bwMode="auto">
            <a:xfrm>
              <a:off x="4110" y="2193"/>
              <a:ext cx="20" cy="25"/>
            </a:xfrm>
            <a:custGeom>
              <a:avLst/>
              <a:gdLst>
                <a:gd name="T0" fmla="*/ 6 w 39"/>
                <a:gd name="T1" fmla="*/ 0 h 49"/>
                <a:gd name="T2" fmla="*/ 0 w 39"/>
                <a:gd name="T3" fmla="*/ 6 h 49"/>
                <a:gd name="T4" fmla="*/ 2 w 39"/>
                <a:gd name="T5" fmla="*/ 11 h 49"/>
                <a:gd name="T6" fmla="*/ 10 w 39"/>
                <a:gd name="T7" fmla="*/ 13 h 49"/>
                <a:gd name="T8" fmla="*/ 6 w 39"/>
                <a:gd name="T9" fmla="*/ 0 h 49"/>
                <a:gd name="T10" fmla="*/ 0 60000 65536"/>
                <a:gd name="T11" fmla="*/ 0 60000 65536"/>
                <a:gd name="T12" fmla="*/ 0 60000 65536"/>
                <a:gd name="T13" fmla="*/ 0 60000 65536"/>
                <a:gd name="T14" fmla="*/ 0 60000 65536"/>
                <a:gd name="T15" fmla="*/ 0 w 39"/>
                <a:gd name="T16" fmla="*/ 0 h 49"/>
                <a:gd name="T17" fmla="*/ 39 w 39"/>
                <a:gd name="T18" fmla="*/ 49 h 49"/>
              </a:gdLst>
              <a:ahLst/>
              <a:cxnLst>
                <a:cxn ang="T10">
                  <a:pos x="T0" y="T1"/>
                </a:cxn>
                <a:cxn ang="T11">
                  <a:pos x="T2" y="T3"/>
                </a:cxn>
                <a:cxn ang="T12">
                  <a:pos x="T4" y="T5"/>
                </a:cxn>
                <a:cxn ang="T13">
                  <a:pos x="T6" y="T7"/>
                </a:cxn>
                <a:cxn ang="T14">
                  <a:pos x="T8" y="T9"/>
                </a:cxn>
              </a:cxnLst>
              <a:rect l="T15" t="T16" r="T17" b="T18"/>
              <a:pathLst>
                <a:path w="39" h="49">
                  <a:moveTo>
                    <a:pt x="24" y="0"/>
                  </a:moveTo>
                  <a:lnTo>
                    <a:pt x="0" y="21"/>
                  </a:lnTo>
                  <a:lnTo>
                    <a:pt x="7" y="44"/>
                  </a:lnTo>
                  <a:lnTo>
                    <a:pt x="39" y="49"/>
                  </a:lnTo>
                  <a:lnTo>
                    <a:pt x="24" y="0"/>
                  </a:lnTo>
                </a:path>
              </a:pathLst>
            </a:custGeom>
            <a:noFill/>
            <a:ln w="0">
              <a:solidFill>
                <a:srgbClr val="000000"/>
              </a:solidFill>
              <a:prstDash val="solid"/>
              <a:round/>
              <a:headEnd/>
              <a:tailEnd/>
            </a:ln>
          </p:spPr>
          <p:txBody>
            <a:bodyPr/>
            <a:lstStyle/>
            <a:p>
              <a:endParaRPr lang="en-GB"/>
            </a:p>
          </p:txBody>
        </p:sp>
        <p:sp>
          <p:nvSpPr>
            <p:cNvPr id="498" name="Freeform 700"/>
            <p:cNvSpPr>
              <a:spLocks/>
            </p:cNvSpPr>
            <p:nvPr/>
          </p:nvSpPr>
          <p:spPr bwMode="auto">
            <a:xfrm>
              <a:off x="4086" y="2185"/>
              <a:ext cx="26" cy="15"/>
            </a:xfrm>
            <a:custGeom>
              <a:avLst/>
              <a:gdLst>
                <a:gd name="T0" fmla="*/ 0 w 53"/>
                <a:gd name="T1" fmla="*/ 0 h 30"/>
                <a:gd name="T2" fmla="*/ 3 w 53"/>
                <a:gd name="T3" fmla="*/ 8 h 30"/>
                <a:gd name="T4" fmla="*/ 9 w 53"/>
                <a:gd name="T5" fmla="*/ 8 h 30"/>
                <a:gd name="T6" fmla="*/ 13 w 53"/>
                <a:gd name="T7" fmla="*/ 1 h 30"/>
                <a:gd name="T8" fmla="*/ 0 w 53"/>
                <a:gd name="T9" fmla="*/ 0 h 30"/>
                <a:gd name="T10" fmla="*/ 0 60000 65536"/>
                <a:gd name="T11" fmla="*/ 0 60000 65536"/>
                <a:gd name="T12" fmla="*/ 0 60000 65536"/>
                <a:gd name="T13" fmla="*/ 0 60000 65536"/>
                <a:gd name="T14" fmla="*/ 0 60000 65536"/>
                <a:gd name="T15" fmla="*/ 0 w 53"/>
                <a:gd name="T16" fmla="*/ 0 h 30"/>
                <a:gd name="T17" fmla="*/ 53 w 53"/>
                <a:gd name="T18" fmla="*/ 30 h 30"/>
              </a:gdLst>
              <a:ahLst/>
              <a:cxnLst>
                <a:cxn ang="T10">
                  <a:pos x="T0" y="T1"/>
                </a:cxn>
                <a:cxn ang="T11">
                  <a:pos x="T2" y="T3"/>
                </a:cxn>
                <a:cxn ang="T12">
                  <a:pos x="T4" y="T5"/>
                </a:cxn>
                <a:cxn ang="T13">
                  <a:pos x="T6" y="T7"/>
                </a:cxn>
                <a:cxn ang="T14">
                  <a:pos x="T8" y="T9"/>
                </a:cxn>
              </a:cxnLst>
              <a:rect l="T15" t="T16" r="T17" b="T18"/>
              <a:pathLst>
                <a:path w="53" h="30">
                  <a:moveTo>
                    <a:pt x="0" y="0"/>
                  </a:moveTo>
                  <a:lnTo>
                    <a:pt x="14" y="30"/>
                  </a:lnTo>
                  <a:lnTo>
                    <a:pt x="38" y="30"/>
                  </a:lnTo>
                  <a:lnTo>
                    <a:pt x="53" y="1"/>
                  </a:lnTo>
                  <a:lnTo>
                    <a:pt x="0" y="0"/>
                  </a:lnTo>
                </a:path>
              </a:pathLst>
            </a:custGeom>
            <a:noFill/>
            <a:ln w="0">
              <a:solidFill>
                <a:srgbClr val="000000"/>
              </a:solidFill>
              <a:prstDash val="solid"/>
              <a:round/>
              <a:headEnd/>
              <a:tailEnd/>
            </a:ln>
          </p:spPr>
          <p:txBody>
            <a:bodyPr/>
            <a:lstStyle/>
            <a:p>
              <a:endParaRPr lang="en-GB"/>
            </a:p>
          </p:txBody>
        </p:sp>
        <p:sp>
          <p:nvSpPr>
            <p:cNvPr id="499" name="Freeform 701"/>
            <p:cNvSpPr>
              <a:spLocks noEditPoints="1"/>
            </p:cNvSpPr>
            <p:nvPr/>
          </p:nvSpPr>
          <p:spPr bwMode="auto">
            <a:xfrm>
              <a:off x="4067" y="2185"/>
              <a:ext cx="62" cy="59"/>
            </a:xfrm>
            <a:custGeom>
              <a:avLst/>
              <a:gdLst>
                <a:gd name="T0" fmla="*/ 0 w 125"/>
                <a:gd name="T1" fmla="*/ 15 h 119"/>
                <a:gd name="T2" fmla="*/ 5 w 125"/>
                <a:gd name="T3" fmla="*/ 14 h 119"/>
                <a:gd name="T4" fmla="*/ 8 w 125"/>
                <a:gd name="T5" fmla="*/ 9 h 119"/>
                <a:gd name="T6" fmla="*/ 4 w 125"/>
                <a:gd name="T7" fmla="*/ 4 h 119"/>
                <a:gd name="T8" fmla="*/ 0 w 125"/>
                <a:gd name="T9" fmla="*/ 15 h 119"/>
                <a:gd name="T10" fmla="*/ 12 w 125"/>
                <a:gd name="T11" fmla="*/ 29 h 119"/>
                <a:gd name="T12" fmla="*/ 12 w 125"/>
                <a:gd name="T13" fmla="*/ 23 h 119"/>
                <a:gd name="T14" fmla="*/ 8 w 125"/>
                <a:gd name="T15" fmla="*/ 20 h 119"/>
                <a:gd name="T16" fmla="*/ 2 w 125"/>
                <a:gd name="T17" fmla="*/ 22 h 119"/>
                <a:gd name="T18" fmla="*/ 12 w 125"/>
                <a:gd name="T19" fmla="*/ 29 h 119"/>
                <a:gd name="T20" fmla="*/ 29 w 125"/>
                <a:gd name="T21" fmla="*/ 22 h 119"/>
                <a:gd name="T22" fmla="*/ 23 w 125"/>
                <a:gd name="T23" fmla="*/ 20 h 119"/>
                <a:gd name="T24" fmla="*/ 18 w 125"/>
                <a:gd name="T25" fmla="*/ 23 h 119"/>
                <a:gd name="T26" fmla="*/ 18 w 125"/>
                <a:gd name="T27" fmla="*/ 29 h 119"/>
                <a:gd name="T28" fmla="*/ 29 w 125"/>
                <a:gd name="T29" fmla="*/ 22 h 119"/>
                <a:gd name="T30" fmla="*/ 27 w 125"/>
                <a:gd name="T31" fmla="*/ 4 h 119"/>
                <a:gd name="T32" fmla="*/ 23 w 125"/>
                <a:gd name="T33" fmla="*/ 9 h 119"/>
                <a:gd name="T34" fmla="*/ 25 w 125"/>
                <a:gd name="T35" fmla="*/ 14 h 119"/>
                <a:gd name="T36" fmla="*/ 31 w 125"/>
                <a:gd name="T37" fmla="*/ 16 h 119"/>
                <a:gd name="T38" fmla="*/ 27 w 125"/>
                <a:gd name="T39" fmla="*/ 4 h 119"/>
                <a:gd name="T40" fmla="*/ 10 w 125"/>
                <a:gd name="T41" fmla="*/ 0 h 119"/>
                <a:gd name="T42" fmla="*/ 13 w 125"/>
                <a:gd name="T43" fmla="*/ 5 h 119"/>
                <a:gd name="T44" fmla="*/ 18 w 125"/>
                <a:gd name="T45" fmla="*/ 5 h 119"/>
                <a:gd name="T46" fmla="*/ 22 w 125"/>
                <a:gd name="T47" fmla="*/ 0 h 119"/>
                <a:gd name="T48" fmla="*/ 10 w 125"/>
                <a:gd name="T49" fmla="*/ 0 h 1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19"/>
                <a:gd name="T77" fmla="*/ 125 w 125"/>
                <a:gd name="T78" fmla="*/ 119 h 1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19">
                  <a:moveTo>
                    <a:pt x="0" y="63"/>
                  </a:moveTo>
                  <a:lnTo>
                    <a:pt x="23" y="57"/>
                  </a:lnTo>
                  <a:lnTo>
                    <a:pt x="32" y="36"/>
                  </a:lnTo>
                  <a:lnTo>
                    <a:pt x="17" y="17"/>
                  </a:lnTo>
                  <a:lnTo>
                    <a:pt x="0" y="63"/>
                  </a:lnTo>
                  <a:close/>
                  <a:moveTo>
                    <a:pt x="48" y="119"/>
                  </a:moveTo>
                  <a:lnTo>
                    <a:pt x="50" y="95"/>
                  </a:lnTo>
                  <a:lnTo>
                    <a:pt x="32" y="81"/>
                  </a:lnTo>
                  <a:lnTo>
                    <a:pt x="9" y="89"/>
                  </a:lnTo>
                  <a:lnTo>
                    <a:pt x="48" y="119"/>
                  </a:lnTo>
                  <a:close/>
                  <a:moveTo>
                    <a:pt x="116" y="91"/>
                  </a:moveTo>
                  <a:lnTo>
                    <a:pt x="94" y="82"/>
                  </a:lnTo>
                  <a:lnTo>
                    <a:pt x="75" y="95"/>
                  </a:lnTo>
                  <a:lnTo>
                    <a:pt x="75" y="119"/>
                  </a:lnTo>
                  <a:lnTo>
                    <a:pt x="116" y="91"/>
                  </a:lnTo>
                  <a:close/>
                  <a:moveTo>
                    <a:pt x="110" y="18"/>
                  </a:moveTo>
                  <a:lnTo>
                    <a:pt x="95" y="37"/>
                  </a:lnTo>
                  <a:lnTo>
                    <a:pt x="102" y="58"/>
                  </a:lnTo>
                  <a:lnTo>
                    <a:pt x="125" y="65"/>
                  </a:lnTo>
                  <a:lnTo>
                    <a:pt x="110" y="18"/>
                  </a:lnTo>
                  <a:close/>
                  <a:moveTo>
                    <a:pt x="40" y="0"/>
                  </a:moveTo>
                  <a:lnTo>
                    <a:pt x="52" y="21"/>
                  </a:lnTo>
                  <a:lnTo>
                    <a:pt x="74" y="21"/>
                  </a:lnTo>
                  <a:lnTo>
                    <a:pt x="89" y="2"/>
                  </a:lnTo>
                  <a:lnTo>
                    <a:pt x="40" y="0"/>
                  </a:lnTo>
                  <a:close/>
                </a:path>
              </a:pathLst>
            </a:custGeom>
            <a:solidFill>
              <a:srgbClr val="000000"/>
            </a:solidFill>
            <a:ln w="9525">
              <a:noFill/>
              <a:round/>
              <a:headEnd/>
              <a:tailEnd/>
            </a:ln>
          </p:spPr>
          <p:txBody>
            <a:bodyPr/>
            <a:lstStyle/>
            <a:p>
              <a:endParaRPr lang="en-GB"/>
            </a:p>
          </p:txBody>
        </p:sp>
        <p:sp>
          <p:nvSpPr>
            <p:cNvPr id="500" name="Freeform 702"/>
            <p:cNvSpPr>
              <a:spLocks/>
            </p:cNvSpPr>
            <p:nvPr/>
          </p:nvSpPr>
          <p:spPr bwMode="auto">
            <a:xfrm>
              <a:off x="4067" y="2193"/>
              <a:ext cx="16" cy="23"/>
            </a:xfrm>
            <a:custGeom>
              <a:avLst/>
              <a:gdLst>
                <a:gd name="T0" fmla="*/ 0 w 32"/>
                <a:gd name="T1" fmla="*/ 12 h 46"/>
                <a:gd name="T2" fmla="*/ 5 w 32"/>
                <a:gd name="T3" fmla="*/ 10 h 46"/>
                <a:gd name="T4" fmla="*/ 8 w 32"/>
                <a:gd name="T5" fmla="*/ 5 h 46"/>
                <a:gd name="T6" fmla="*/ 4 w 32"/>
                <a:gd name="T7" fmla="*/ 0 h 46"/>
                <a:gd name="T8" fmla="*/ 0 w 32"/>
                <a:gd name="T9" fmla="*/ 12 h 46"/>
                <a:gd name="T10" fmla="*/ 0 60000 65536"/>
                <a:gd name="T11" fmla="*/ 0 60000 65536"/>
                <a:gd name="T12" fmla="*/ 0 60000 65536"/>
                <a:gd name="T13" fmla="*/ 0 60000 65536"/>
                <a:gd name="T14" fmla="*/ 0 60000 65536"/>
                <a:gd name="T15" fmla="*/ 0 w 32"/>
                <a:gd name="T16" fmla="*/ 0 h 46"/>
                <a:gd name="T17" fmla="*/ 32 w 32"/>
                <a:gd name="T18" fmla="*/ 46 h 46"/>
              </a:gdLst>
              <a:ahLst/>
              <a:cxnLst>
                <a:cxn ang="T10">
                  <a:pos x="T0" y="T1"/>
                </a:cxn>
                <a:cxn ang="T11">
                  <a:pos x="T2" y="T3"/>
                </a:cxn>
                <a:cxn ang="T12">
                  <a:pos x="T4" y="T5"/>
                </a:cxn>
                <a:cxn ang="T13">
                  <a:pos x="T6" y="T7"/>
                </a:cxn>
                <a:cxn ang="T14">
                  <a:pos x="T8" y="T9"/>
                </a:cxn>
              </a:cxnLst>
              <a:rect l="T15" t="T16" r="T17" b="T18"/>
              <a:pathLst>
                <a:path w="32" h="46">
                  <a:moveTo>
                    <a:pt x="0" y="46"/>
                  </a:moveTo>
                  <a:lnTo>
                    <a:pt x="23" y="40"/>
                  </a:lnTo>
                  <a:lnTo>
                    <a:pt x="32" y="19"/>
                  </a:lnTo>
                  <a:lnTo>
                    <a:pt x="17" y="0"/>
                  </a:lnTo>
                  <a:lnTo>
                    <a:pt x="0" y="46"/>
                  </a:lnTo>
                </a:path>
              </a:pathLst>
            </a:custGeom>
            <a:noFill/>
            <a:ln w="0">
              <a:solidFill>
                <a:srgbClr val="000000"/>
              </a:solidFill>
              <a:prstDash val="solid"/>
              <a:round/>
              <a:headEnd/>
              <a:tailEnd/>
            </a:ln>
          </p:spPr>
          <p:txBody>
            <a:bodyPr/>
            <a:lstStyle/>
            <a:p>
              <a:endParaRPr lang="en-GB"/>
            </a:p>
          </p:txBody>
        </p:sp>
        <p:sp>
          <p:nvSpPr>
            <p:cNvPr id="501" name="Freeform 703"/>
            <p:cNvSpPr>
              <a:spLocks/>
            </p:cNvSpPr>
            <p:nvPr/>
          </p:nvSpPr>
          <p:spPr bwMode="auto">
            <a:xfrm>
              <a:off x="4071" y="2225"/>
              <a:ext cx="21" cy="19"/>
            </a:xfrm>
            <a:custGeom>
              <a:avLst/>
              <a:gdLst>
                <a:gd name="T0" fmla="*/ 10 w 41"/>
                <a:gd name="T1" fmla="*/ 10 h 38"/>
                <a:gd name="T2" fmla="*/ 11 w 41"/>
                <a:gd name="T3" fmla="*/ 3 h 38"/>
                <a:gd name="T4" fmla="*/ 6 w 41"/>
                <a:gd name="T5" fmla="*/ 0 h 38"/>
                <a:gd name="T6" fmla="*/ 0 w 41"/>
                <a:gd name="T7" fmla="*/ 2 h 38"/>
                <a:gd name="T8" fmla="*/ 10 w 41"/>
                <a:gd name="T9" fmla="*/ 10 h 38"/>
                <a:gd name="T10" fmla="*/ 0 60000 65536"/>
                <a:gd name="T11" fmla="*/ 0 60000 65536"/>
                <a:gd name="T12" fmla="*/ 0 60000 65536"/>
                <a:gd name="T13" fmla="*/ 0 60000 65536"/>
                <a:gd name="T14" fmla="*/ 0 60000 65536"/>
                <a:gd name="T15" fmla="*/ 0 w 41"/>
                <a:gd name="T16" fmla="*/ 0 h 38"/>
                <a:gd name="T17" fmla="*/ 41 w 41"/>
                <a:gd name="T18" fmla="*/ 38 h 38"/>
              </a:gdLst>
              <a:ahLst/>
              <a:cxnLst>
                <a:cxn ang="T10">
                  <a:pos x="T0" y="T1"/>
                </a:cxn>
                <a:cxn ang="T11">
                  <a:pos x="T2" y="T3"/>
                </a:cxn>
                <a:cxn ang="T12">
                  <a:pos x="T4" y="T5"/>
                </a:cxn>
                <a:cxn ang="T13">
                  <a:pos x="T6" y="T7"/>
                </a:cxn>
                <a:cxn ang="T14">
                  <a:pos x="T8" y="T9"/>
                </a:cxn>
              </a:cxnLst>
              <a:rect l="T15" t="T16" r="T17" b="T18"/>
              <a:pathLst>
                <a:path w="41" h="38">
                  <a:moveTo>
                    <a:pt x="39" y="38"/>
                  </a:moveTo>
                  <a:lnTo>
                    <a:pt x="41" y="14"/>
                  </a:lnTo>
                  <a:lnTo>
                    <a:pt x="23" y="0"/>
                  </a:lnTo>
                  <a:lnTo>
                    <a:pt x="0" y="8"/>
                  </a:lnTo>
                  <a:lnTo>
                    <a:pt x="39" y="38"/>
                  </a:lnTo>
                </a:path>
              </a:pathLst>
            </a:custGeom>
            <a:noFill/>
            <a:ln w="0">
              <a:solidFill>
                <a:srgbClr val="000000"/>
              </a:solidFill>
              <a:prstDash val="solid"/>
              <a:round/>
              <a:headEnd/>
              <a:tailEnd/>
            </a:ln>
          </p:spPr>
          <p:txBody>
            <a:bodyPr/>
            <a:lstStyle/>
            <a:p>
              <a:endParaRPr lang="en-GB"/>
            </a:p>
          </p:txBody>
        </p:sp>
        <p:sp>
          <p:nvSpPr>
            <p:cNvPr id="502" name="Freeform 704"/>
            <p:cNvSpPr>
              <a:spLocks/>
            </p:cNvSpPr>
            <p:nvPr/>
          </p:nvSpPr>
          <p:spPr bwMode="auto">
            <a:xfrm>
              <a:off x="4105" y="2226"/>
              <a:ext cx="20" cy="18"/>
            </a:xfrm>
            <a:custGeom>
              <a:avLst/>
              <a:gdLst>
                <a:gd name="T0" fmla="*/ 10 w 41"/>
                <a:gd name="T1" fmla="*/ 2 h 37"/>
                <a:gd name="T2" fmla="*/ 4 w 41"/>
                <a:gd name="T3" fmla="*/ 0 h 37"/>
                <a:gd name="T4" fmla="*/ 0 w 41"/>
                <a:gd name="T5" fmla="*/ 3 h 37"/>
                <a:gd name="T6" fmla="*/ 0 w 41"/>
                <a:gd name="T7" fmla="*/ 9 h 37"/>
                <a:gd name="T8" fmla="*/ 10 w 41"/>
                <a:gd name="T9" fmla="*/ 2 h 37"/>
                <a:gd name="T10" fmla="*/ 0 60000 65536"/>
                <a:gd name="T11" fmla="*/ 0 60000 65536"/>
                <a:gd name="T12" fmla="*/ 0 60000 65536"/>
                <a:gd name="T13" fmla="*/ 0 60000 65536"/>
                <a:gd name="T14" fmla="*/ 0 60000 65536"/>
                <a:gd name="T15" fmla="*/ 0 w 41"/>
                <a:gd name="T16" fmla="*/ 0 h 37"/>
                <a:gd name="T17" fmla="*/ 41 w 41"/>
                <a:gd name="T18" fmla="*/ 37 h 37"/>
              </a:gdLst>
              <a:ahLst/>
              <a:cxnLst>
                <a:cxn ang="T10">
                  <a:pos x="T0" y="T1"/>
                </a:cxn>
                <a:cxn ang="T11">
                  <a:pos x="T2" y="T3"/>
                </a:cxn>
                <a:cxn ang="T12">
                  <a:pos x="T4" y="T5"/>
                </a:cxn>
                <a:cxn ang="T13">
                  <a:pos x="T6" y="T7"/>
                </a:cxn>
                <a:cxn ang="T14">
                  <a:pos x="T8" y="T9"/>
                </a:cxn>
              </a:cxnLst>
              <a:rect l="T15" t="T16" r="T17" b="T18"/>
              <a:pathLst>
                <a:path w="41" h="37">
                  <a:moveTo>
                    <a:pt x="41" y="9"/>
                  </a:moveTo>
                  <a:lnTo>
                    <a:pt x="19" y="0"/>
                  </a:lnTo>
                  <a:lnTo>
                    <a:pt x="0" y="13"/>
                  </a:lnTo>
                  <a:lnTo>
                    <a:pt x="0" y="37"/>
                  </a:lnTo>
                  <a:lnTo>
                    <a:pt x="41" y="9"/>
                  </a:lnTo>
                </a:path>
              </a:pathLst>
            </a:custGeom>
            <a:noFill/>
            <a:ln w="0">
              <a:solidFill>
                <a:srgbClr val="000000"/>
              </a:solidFill>
              <a:prstDash val="solid"/>
              <a:round/>
              <a:headEnd/>
              <a:tailEnd/>
            </a:ln>
          </p:spPr>
          <p:txBody>
            <a:bodyPr/>
            <a:lstStyle/>
            <a:p>
              <a:endParaRPr lang="en-GB"/>
            </a:p>
          </p:txBody>
        </p:sp>
        <p:sp>
          <p:nvSpPr>
            <p:cNvPr id="503" name="Freeform 705"/>
            <p:cNvSpPr>
              <a:spLocks/>
            </p:cNvSpPr>
            <p:nvPr/>
          </p:nvSpPr>
          <p:spPr bwMode="auto">
            <a:xfrm>
              <a:off x="4114" y="2194"/>
              <a:ext cx="15" cy="23"/>
            </a:xfrm>
            <a:custGeom>
              <a:avLst/>
              <a:gdLst>
                <a:gd name="T0" fmla="*/ 4 w 30"/>
                <a:gd name="T1" fmla="*/ 0 h 47"/>
                <a:gd name="T2" fmla="*/ 0 w 30"/>
                <a:gd name="T3" fmla="*/ 4 h 47"/>
                <a:gd name="T4" fmla="*/ 2 w 30"/>
                <a:gd name="T5" fmla="*/ 10 h 47"/>
                <a:gd name="T6" fmla="*/ 8 w 30"/>
                <a:gd name="T7" fmla="*/ 11 h 47"/>
                <a:gd name="T8" fmla="*/ 4 w 30"/>
                <a:gd name="T9" fmla="*/ 0 h 47"/>
                <a:gd name="T10" fmla="*/ 0 60000 65536"/>
                <a:gd name="T11" fmla="*/ 0 60000 65536"/>
                <a:gd name="T12" fmla="*/ 0 60000 65536"/>
                <a:gd name="T13" fmla="*/ 0 60000 65536"/>
                <a:gd name="T14" fmla="*/ 0 60000 65536"/>
                <a:gd name="T15" fmla="*/ 0 w 30"/>
                <a:gd name="T16" fmla="*/ 0 h 47"/>
                <a:gd name="T17" fmla="*/ 30 w 30"/>
                <a:gd name="T18" fmla="*/ 47 h 47"/>
              </a:gdLst>
              <a:ahLst/>
              <a:cxnLst>
                <a:cxn ang="T10">
                  <a:pos x="T0" y="T1"/>
                </a:cxn>
                <a:cxn ang="T11">
                  <a:pos x="T2" y="T3"/>
                </a:cxn>
                <a:cxn ang="T12">
                  <a:pos x="T4" y="T5"/>
                </a:cxn>
                <a:cxn ang="T13">
                  <a:pos x="T6" y="T7"/>
                </a:cxn>
                <a:cxn ang="T14">
                  <a:pos x="T8" y="T9"/>
                </a:cxn>
              </a:cxnLst>
              <a:rect l="T15" t="T16" r="T17" b="T18"/>
              <a:pathLst>
                <a:path w="30" h="47">
                  <a:moveTo>
                    <a:pt x="15" y="0"/>
                  </a:moveTo>
                  <a:lnTo>
                    <a:pt x="0" y="19"/>
                  </a:lnTo>
                  <a:lnTo>
                    <a:pt x="7" y="40"/>
                  </a:lnTo>
                  <a:lnTo>
                    <a:pt x="30" y="47"/>
                  </a:lnTo>
                  <a:lnTo>
                    <a:pt x="15" y="0"/>
                  </a:lnTo>
                </a:path>
              </a:pathLst>
            </a:custGeom>
            <a:noFill/>
            <a:ln w="0">
              <a:solidFill>
                <a:srgbClr val="000000"/>
              </a:solidFill>
              <a:prstDash val="solid"/>
              <a:round/>
              <a:headEnd/>
              <a:tailEnd/>
            </a:ln>
          </p:spPr>
          <p:txBody>
            <a:bodyPr/>
            <a:lstStyle/>
            <a:p>
              <a:endParaRPr lang="en-GB"/>
            </a:p>
          </p:txBody>
        </p:sp>
        <p:sp>
          <p:nvSpPr>
            <p:cNvPr id="504" name="Freeform 706"/>
            <p:cNvSpPr>
              <a:spLocks/>
            </p:cNvSpPr>
            <p:nvPr/>
          </p:nvSpPr>
          <p:spPr bwMode="auto">
            <a:xfrm>
              <a:off x="4087" y="2185"/>
              <a:ext cx="25" cy="11"/>
            </a:xfrm>
            <a:custGeom>
              <a:avLst/>
              <a:gdLst>
                <a:gd name="T0" fmla="*/ 0 w 49"/>
                <a:gd name="T1" fmla="*/ 0 h 21"/>
                <a:gd name="T2" fmla="*/ 3 w 49"/>
                <a:gd name="T3" fmla="*/ 6 h 21"/>
                <a:gd name="T4" fmla="*/ 9 w 49"/>
                <a:gd name="T5" fmla="*/ 6 h 21"/>
                <a:gd name="T6" fmla="*/ 13 w 49"/>
                <a:gd name="T7" fmla="*/ 1 h 21"/>
                <a:gd name="T8" fmla="*/ 0 w 49"/>
                <a:gd name="T9" fmla="*/ 0 h 21"/>
                <a:gd name="T10" fmla="*/ 0 60000 65536"/>
                <a:gd name="T11" fmla="*/ 0 60000 65536"/>
                <a:gd name="T12" fmla="*/ 0 60000 65536"/>
                <a:gd name="T13" fmla="*/ 0 60000 65536"/>
                <a:gd name="T14" fmla="*/ 0 60000 65536"/>
                <a:gd name="T15" fmla="*/ 0 w 49"/>
                <a:gd name="T16" fmla="*/ 0 h 21"/>
                <a:gd name="T17" fmla="*/ 49 w 49"/>
                <a:gd name="T18" fmla="*/ 21 h 21"/>
              </a:gdLst>
              <a:ahLst/>
              <a:cxnLst>
                <a:cxn ang="T10">
                  <a:pos x="T0" y="T1"/>
                </a:cxn>
                <a:cxn ang="T11">
                  <a:pos x="T2" y="T3"/>
                </a:cxn>
                <a:cxn ang="T12">
                  <a:pos x="T4" y="T5"/>
                </a:cxn>
                <a:cxn ang="T13">
                  <a:pos x="T6" y="T7"/>
                </a:cxn>
                <a:cxn ang="T14">
                  <a:pos x="T8" y="T9"/>
                </a:cxn>
              </a:cxnLst>
              <a:rect l="T15" t="T16" r="T17" b="T18"/>
              <a:pathLst>
                <a:path w="49" h="21">
                  <a:moveTo>
                    <a:pt x="0" y="0"/>
                  </a:moveTo>
                  <a:lnTo>
                    <a:pt x="12" y="21"/>
                  </a:lnTo>
                  <a:lnTo>
                    <a:pt x="34" y="21"/>
                  </a:lnTo>
                  <a:lnTo>
                    <a:pt x="49" y="2"/>
                  </a:lnTo>
                  <a:lnTo>
                    <a:pt x="0" y="0"/>
                  </a:lnTo>
                </a:path>
              </a:pathLst>
            </a:custGeom>
            <a:noFill/>
            <a:ln w="0">
              <a:solidFill>
                <a:srgbClr val="000000"/>
              </a:solidFill>
              <a:prstDash val="solid"/>
              <a:round/>
              <a:headEnd/>
              <a:tailEnd/>
            </a:ln>
          </p:spPr>
          <p:txBody>
            <a:bodyPr/>
            <a:lstStyle/>
            <a:p>
              <a:endParaRPr lang="en-GB"/>
            </a:p>
          </p:txBody>
        </p:sp>
        <p:sp>
          <p:nvSpPr>
            <p:cNvPr id="505" name="Freeform 707"/>
            <p:cNvSpPr>
              <a:spLocks noEditPoints="1"/>
            </p:cNvSpPr>
            <p:nvPr/>
          </p:nvSpPr>
          <p:spPr bwMode="auto">
            <a:xfrm>
              <a:off x="4074" y="2188"/>
              <a:ext cx="50" cy="48"/>
            </a:xfrm>
            <a:custGeom>
              <a:avLst/>
              <a:gdLst>
                <a:gd name="T0" fmla="*/ 4 w 100"/>
                <a:gd name="T1" fmla="*/ 23 h 96"/>
                <a:gd name="T2" fmla="*/ 4 w 100"/>
                <a:gd name="T3" fmla="*/ 22 h 96"/>
                <a:gd name="T4" fmla="*/ 5 w 100"/>
                <a:gd name="T5" fmla="*/ 21 h 96"/>
                <a:gd name="T6" fmla="*/ 6 w 100"/>
                <a:gd name="T7" fmla="*/ 21 h 96"/>
                <a:gd name="T8" fmla="*/ 6 w 100"/>
                <a:gd name="T9" fmla="*/ 21 h 96"/>
                <a:gd name="T10" fmla="*/ 7 w 100"/>
                <a:gd name="T11" fmla="*/ 21 h 96"/>
                <a:gd name="T12" fmla="*/ 7 w 100"/>
                <a:gd name="T13" fmla="*/ 22 h 96"/>
                <a:gd name="T14" fmla="*/ 7 w 100"/>
                <a:gd name="T15" fmla="*/ 23 h 96"/>
                <a:gd name="T16" fmla="*/ 6 w 100"/>
                <a:gd name="T17" fmla="*/ 24 h 96"/>
                <a:gd name="T18" fmla="*/ 6 w 100"/>
                <a:gd name="T19" fmla="*/ 24 h 96"/>
                <a:gd name="T20" fmla="*/ 5 w 100"/>
                <a:gd name="T21" fmla="*/ 24 h 96"/>
                <a:gd name="T22" fmla="*/ 20 w 100"/>
                <a:gd name="T23" fmla="*/ 24 h 96"/>
                <a:gd name="T24" fmla="*/ 19 w 100"/>
                <a:gd name="T25" fmla="*/ 24 h 96"/>
                <a:gd name="T26" fmla="*/ 18 w 100"/>
                <a:gd name="T27" fmla="*/ 23 h 96"/>
                <a:gd name="T28" fmla="*/ 17 w 100"/>
                <a:gd name="T29" fmla="*/ 23 h 96"/>
                <a:gd name="T30" fmla="*/ 18 w 100"/>
                <a:gd name="T31" fmla="*/ 21 h 96"/>
                <a:gd name="T32" fmla="*/ 19 w 100"/>
                <a:gd name="T33" fmla="*/ 21 h 96"/>
                <a:gd name="T34" fmla="*/ 20 w 100"/>
                <a:gd name="T35" fmla="*/ 21 h 96"/>
                <a:gd name="T36" fmla="*/ 21 w 100"/>
                <a:gd name="T37" fmla="*/ 22 h 96"/>
                <a:gd name="T38" fmla="*/ 21 w 100"/>
                <a:gd name="T39" fmla="*/ 23 h 96"/>
                <a:gd name="T40" fmla="*/ 21 w 100"/>
                <a:gd name="T41" fmla="*/ 24 h 96"/>
                <a:gd name="T42" fmla="*/ 25 w 100"/>
                <a:gd name="T43" fmla="*/ 10 h 96"/>
                <a:gd name="T44" fmla="*/ 25 w 100"/>
                <a:gd name="T45" fmla="*/ 10 h 96"/>
                <a:gd name="T46" fmla="*/ 25 w 100"/>
                <a:gd name="T47" fmla="*/ 11 h 96"/>
                <a:gd name="T48" fmla="*/ 24 w 100"/>
                <a:gd name="T49" fmla="*/ 12 h 96"/>
                <a:gd name="T50" fmla="*/ 23 w 100"/>
                <a:gd name="T51" fmla="*/ 12 h 96"/>
                <a:gd name="T52" fmla="*/ 22 w 100"/>
                <a:gd name="T53" fmla="*/ 11 h 96"/>
                <a:gd name="T54" fmla="*/ 22 w 100"/>
                <a:gd name="T55" fmla="*/ 10 h 96"/>
                <a:gd name="T56" fmla="*/ 22 w 100"/>
                <a:gd name="T57" fmla="*/ 9 h 96"/>
                <a:gd name="T58" fmla="*/ 23 w 100"/>
                <a:gd name="T59" fmla="*/ 8 h 96"/>
                <a:gd name="T60" fmla="*/ 24 w 100"/>
                <a:gd name="T61" fmla="*/ 8 h 96"/>
                <a:gd name="T62" fmla="*/ 25 w 100"/>
                <a:gd name="T63" fmla="*/ 9 h 96"/>
                <a:gd name="T64" fmla="*/ 13 w 100"/>
                <a:gd name="T65" fmla="*/ 0 h 96"/>
                <a:gd name="T66" fmla="*/ 13 w 100"/>
                <a:gd name="T67" fmla="*/ 1 h 96"/>
                <a:gd name="T68" fmla="*/ 14 w 100"/>
                <a:gd name="T69" fmla="*/ 2 h 96"/>
                <a:gd name="T70" fmla="*/ 14 w 100"/>
                <a:gd name="T71" fmla="*/ 3 h 96"/>
                <a:gd name="T72" fmla="*/ 13 w 100"/>
                <a:gd name="T73" fmla="*/ 3 h 96"/>
                <a:gd name="T74" fmla="*/ 13 w 100"/>
                <a:gd name="T75" fmla="*/ 3 h 96"/>
                <a:gd name="T76" fmla="*/ 13 w 100"/>
                <a:gd name="T77" fmla="*/ 3 h 96"/>
                <a:gd name="T78" fmla="*/ 12 w 100"/>
                <a:gd name="T79" fmla="*/ 3 h 96"/>
                <a:gd name="T80" fmla="*/ 11 w 100"/>
                <a:gd name="T81" fmla="*/ 2 h 96"/>
                <a:gd name="T82" fmla="*/ 12 w 100"/>
                <a:gd name="T83" fmla="*/ 1 h 96"/>
                <a:gd name="T84" fmla="*/ 12 w 100"/>
                <a:gd name="T85" fmla="*/ 1 h 96"/>
                <a:gd name="T86" fmla="*/ 13 w 100"/>
                <a:gd name="T87" fmla="*/ 0 h 96"/>
                <a:gd name="T88" fmla="*/ 1 w 100"/>
                <a:gd name="T89" fmla="*/ 9 h 96"/>
                <a:gd name="T90" fmla="*/ 2 w 100"/>
                <a:gd name="T91" fmla="*/ 7 h 96"/>
                <a:gd name="T92" fmla="*/ 3 w 100"/>
                <a:gd name="T93" fmla="*/ 7 h 96"/>
                <a:gd name="T94" fmla="*/ 3 w 100"/>
                <a:gd name="T95" fmla="*/ 9 h 96"/>
                <a:gd name="T96" fmla="*/ 3 w 100"/>
                <a:gd name="T97" fmla="*/ 10 h 96"/>
                <a:gd name="T98" fmla="*/ 3 w 100"/>
                <a:gd name="T99" fmla="*/ 11 h 96"/>
                <a:gd name="T100" fmla="*/ 3 w 100"/>
                <a:gd name="T101" fmla="*/ 11 h 96"/>
                <a:gd name="T102" fmla="*/ 2 w 100"/>
                <a:gd name="T103" fmla="*/ 12 h 96"/>
                <a:gd name="T104" fmla="*/ 2 w 100"/>
                <a:gd name="T105" fmla="*/ 11 h 96"/>
                <a:gd name="T106" fmla="*/ 1 w 100"/>
                <a:gd name="T107" fmla="*/ 11 h 96"/>
                <a:gd name="T108" fmla="*/ 0 w 100"/>
                <a:gd name="T109" fmla="*/ 10 h 96"/>
                <a:gd name="T110" fmla="*/ 1 w 100"/>
                <a:gd name="T111" fmla="*/ 9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0"/>
                <a:gd name="T169" fmla="*/ 0 h 96"/>
                <a:gd name="T170" fmla="*/ 100 w 100"/>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0" h="96">
                  <a:moveTo>
                    <a:pt x="19" y="93"/>
                  </a:moveTo>
                  <a:lnTo>
                    <a:pt x="17" y="93"/>
                  </a:lnTo>
                  <a:lnTo>
                    <a:pt x="17" y="92"/>
                  </a:lnTo>
                  <a:lnTo>
                    <a:pt x="16" y="92"/>
                  </a:lnTo>
                  <a:lnTo>
                    <a:pt x="16" y="91"/>
                  </a:lnTo>
                  <a:lnTo>
                    <a:pt x="16" y="90"/>
                  </a:lnTo>
                  <a:lnTo>
                    <a:pt x="16" y="89"/>
                  </a:lnTo>
                  <a:lnTo>
                    <a:pt x="16" y="88"/>
                  </a:lnTo>
                  <a:lnTo>
                    <a:pt x="16" y="86"/>
                  </a:lnTo>
                  <a:lnTo>
                    <a:pt x="16" y="85"/>
                  </a:lnTo>
                  <a:lnTo>
                    <a:pt x="17" y="84"/>
                  </a:lnTo>
                  <a:lnTo>
                    <a:pt x="17" y="83"/>
                  </a:lnTo>
                  <a:lnTo>
                    <a:pt x="19" y="83"/>
                  </a:lnTo>
                  <a:lnTo>
                    <a:pt x="19" y="82"/>
                  </a:lnTo>
                  <a:lnTo>
                    <a:pt x="20" y="82"/>
                  </a:lnTo>
                  <a:lnTo>
                    <a:pt x="21" y="82"/>
                  </a:lnTo>
                  <a:lnTo>
                    <a:pt x="22" y="82"/>
                  </a:lnTo>
                  <a:lnTo>
                    <a:pt x="22" y="81"/>
                  </a:lnTo>
                  <a:lnTo>
                    <a:pt x="23" y="81"/>
                  </a:lnTo>
                  <a:lnTo>
                    <a:pt x="24" y="81"/>
                  </a:lnTo>
                  <a:lnTo>
                    <a:pt x="24" y="82"/>
                  </a:lnTo>
                  <a:lnTo>
                    <a:pt x="25" y="82"/>
                  </a:lnTo>
                  <a:lnTo>
                    <a:pt x="27" y="82"/>
                  </a:lnTo>
                  <a:lnTo>
                    <a:pt x="28" y="83"/>
                  </a:lnTo>
                  <a:lnTo>
                    <a:pt x="29" y="84"/>
                  </a:lnTo>
                  <a:lnTo>
                    <a:pt x="29" y="85"/>
                  </a:lnTo>
                  <a:lnTo>
                    <a:pt x="30" y="85"/>
                  </a:lnTo>
                  <a:lnTo>
                    <a:pt x="30" y="86"/>
                  </a:lnTo>
                  <a:lnTo>
                    <a:pt x="30" y="88"/>
                  </a:lnTo>
                  <a:lnTo>
                    <a:pt x="30" y="89"/>
                  </a:lnTo>
                  <a:lnTo>
                    <a:pt x="30" y="90"/>
                  </a:lnTo>
                  <a:lnTo>
                    <a:pt x="30" y="91"/>
                  </a:lnTo>
                  <a:lnTo>
                    <a:pt x="29" y="91"/>
                  </a:lnTo>
                  <a:lnTo>
                    <a:pt x="29" y="92"/>
                  </a:lnTo>
                  <a:lnTo>
                    <a:pt x="28" y="93"/>
                  </a:lnTo>
                  <a:lnTo>
                    <a:pt x="27" y="93"/>
                  </a:lnTo>
                  <a:lnTo>
                    <a:pt x="27" y="95"/>
                  </a:lnTo>
                  <a:lnTo>
                    <a:pt x="25" y="95"/>
                  </a:lnTo>
                  <a:lnTo>
                    <a:pt x="24" y="95"/>
                  </a:lnTo>
                  <a:lnTo>
                    <a:pt x="23" y="96"/>
                  </a:lnTo>
                  <a:lnTo>
                    <a:pt x="22" y="96"/>
                  </a:lnTo>
                  <a:lnTo>
                    <a:pt x="22" y="95"/>
                  </a:lnTo>
                  <a:lnTo>
                    <a:pt x="21" y="95"/>
                  </a:lnTo>
                  <a:lnTo>
                    <a:pt x="20" y="95"/>
                  </a:lnTo>
                  <a:lnTo>
                    <a:pt x="19" y="93"/>
                  </a:lnTo>
                  <a:close/>
                  <a:moveTo>
                    <a:pt x="80" y="95"/>
                  </a:moveTo>
                  <a:lnTo>
                    <a:pt x="80" y="96"/>
                  </a:lnTo>
                  <a:lnTo>
                    <a:pt x="78" y="96"/>
                  </a:lnTo>
                  <a:lnTo>
                    <a:pt x="77" y="96"/>
                  </a:lnTo>
                  <a:lnTo>
                    <a:pt x="76" y="96"/>
                  </a:lnTo>
                  <a:lnTo>
                    <a:pt x="75" y="96"/>
                  </a:lnTo>
                  <a:lnTo>
                    <a:pt x="74" y="96"/>
                  </a:lnTo>
                  <a:lnTo>
                    <a:pt x="73" y="96"/>
                  </a:lnTo>
                  <a:lnTo>
                    <a:pt x="72" y="95"/>
                  </a:lnTo>
                  <a:lnTo>
                    <a:pt x="70" y="93"/>
                  </a:lnTo>
                  <a:lnTo>
                    <a:pt x="70" y="92"/>
                  </a:lnTo>
                  <a:lnTo>
                    <a:pt x="69" y="92"/>
                  </a:lnTo>
                  <a:lnTo>
                    <a:pt x="69" y="91"/>
                  </a:lnTo>
                  <a:lnTo>
                    <a:pt x="69" y="90"/>
                  </a:lnTo>
                  <a:lnTo>
                    <a:pt x="68" y="89"/>
                  </a:lnTo>
                  <a:lnTo>
                    <a:pt x="69" y="88"/>
                  </a:lnTo>
                  <a:lnTo>
                    <a:pt x="69" y="86"/>
                  </a:lnTo>
                  <a:lnTo>
                    <a:pt x="69" y="85"/>
                  </a:lnTo>
                  <a:lnTo>
                    <a:pt x="70" y="84"/>
                  </a:lnTo>
                  <a:lnTo>
                    <a:pt x="72" y="83"/>
                  </a:lnTo>
                  <a:lnTo>
                    <a:pt x="73" y="83"/>
                  </a:lnTo>
                  <a:lnTo>
                    <a:pt x="74" y="82"/>
                  </a:lnTo>
                  <a:lnTo>
                    <a:pt x="75" y="82"/>
                  </a:lnTo>
                  <a:lnTo>
                    <a:pt x="76" y="82"/>
                  </a:lnTo>
                  <a:lnTo>
                    <a:pt x="77" y="82"/>
                  </a:lnTo>
                  <a:lnTo>
                    <a:pt x="78" y="83"/>
                  </a:lnTo>
                  <a:lnTo>
                    <a:pt x="80" y="83"/>
                  </a:lnTo>
                  <a:lnTo>
                    <a:pt x="81" y="84"/>
                  </a:lnTo>
                  <a:lnTo>
                    <a:pt x="81" y="85"/>
                  </a:lnTo>
                  <a:lnTo>
                    <a:pt x="82" y="85"/>
                  </a:lnTo>
                  <a:lnTo>
                    <a:pt x="82" y="86"/>
                  </a:lnTo>
                  <a:lnTo>
                    <a:pt x="82" y="88"/>
                  </a:lnTo>
                  <a:lnTo>
                    <a:pt x="83" y="88"/>
                  </a:lnTo>
                  <a:lnTo>
                    <a:pt x="83" y="89"/>
                  </a:lnTo>
                  <a:lnTo>
                    <a:pt x="83" y="90"/>
                  </a:lnTo>
                  <a:lnTo>
                    <a:pt x="83" y="91"/>
                  </a:lnTo>
                  <a:lnTo>
                    <a:pt x="82" y="91"/>
                  </a:lnTo>
                  <a:lnTo>
                    <a:pt x="82" y="92"/>
                  </a:lnTo>
                  <a:lnTo>
                    <a:pt x="82" y="93"/>
                  </a:lnTo>
                  <a:lnTo>
                    <a:pt x="81" y="93"/>
                  </a:lnTo>
                  <a:lnTo>
                    <a:pt x="81" y="95"/>
                  </a:lnTo>
                  <a:lnTo>
                    <a:pt x="80" y="95"/>
                  </a:lnTo>
                  <a:close/>
                  <a:moveTo>
                    <a:pt x="99" y="37"/>
                  </a:moveTo>
                  <a:lnTo>
                    <a:pt x="99" y="38"/>
                  </a:lnTo>
                  <a:lnTo>
                    <a:pt x="100" y="38"/>
                  </a:lnTo>
                  <a:lnTo>
                    <a:pt x="100" y="39"/>
                  </a:lnTo>
                  <a:lnTo>
                    <a:pt x="100" y="40"/>
                  </a:lnTo>
                  <a:lnTo>
                    <a:pt x="99" y="40"/>
                  </a:lnTo>
                  <a:lnTo>
                    <a:pt x="99" y="42"/>
                  </a:lnTo>
                  <a:lnTo>
                    <a:pt x="99" y="43"/>
                  </a:lnTo>
                  <a:lnTo>
                    <a:pt x="98" y="44"/>
                  </a:lnTo>
                  <a:lnTo>
                    <a:pt x="97" y="45"/>
                  </a:lnTo>
                  <a:lnTo>
                    <a:pt x="96" y="45"/>
                  </a:lnTo>
                  <a:lnTo>
                    <a:pt x="96" y="46"/>
                  </a:lnTo>
                  <a:lnTo>
                    <a:pt x="95" y="46"/>
                  </a:lnTo>
                  <a:lnTo>
                    <a:pt x="93" y="46"/>
                  </a:lnTo>
                  <a:lnTo>
                    <a:pt x="92" y="46"/>
                  </a:lnTo>
                  <a:lnTo>
                    <a:pt x="91" y="46"/>
                  </a:lnTo>
                  <a:lnTo>
                    <a:pt x="90" y="46"/>
                  </a:lnTo>
                  <a:lnTo>
                    <a:pt x="90" y="45"/>
                  </a:lnTo>
                  <a:lnTo>
                    <a:pt x="89" y="45"/>
                  </a:lnTo>
                  <a:lnTo>
                    <a:pt x="88" y="44"/>
                  </a:lnTo>
                  <a:lnTo>
                    <a:pt x="87" y="43"/>
                  </a:lnTo>
                  <a:lnTo>
                    <a:pt x="87" y="42"/>
                  </a:lnTo>
                  <a:lnTo>
                    <a:pt x="85" y="40"/>
                  </a:lnTo>
                  <a:lnTo>
                    <a:pt x="85" y="39"/>
                  </a:lnTo>
                  <a:lnTo>
                    <a:pt x="85" y="38"/>
                  </a:lnTo>
                  <a:lnTo>
                    <a:pt x="87" y="37"/>
                  </a:lnTo>
                  <a:lnTo>
                    <a:pt x="87" y="36"/>
                  </a:lnTo>
                  <a:lnTo>
                    <a:pt x="88" y="35"/>
                  </a:lnTo>
                  <a:lnTo>
                    <a:pt x="88" y="34"/>
                  </a:lnTo>
                  <a:lnTo>
                    <a:pt x="89" y="34"/>
                  </a:lnTo>
                  <a:lnTo>
                    <a:pt x="90" y="34"/>
                  </a:lnTo>
                  <a:lnTo>
                    <a:pt x="90" y="32"/>
                  </a:lnTo>
                  <a:lnTo>
                    <a:pt x="91" y="32"/>
                  </a:lnTo>
                  <a:lnTo>
                    <a:pt x="92" y="32"/>
                  </a:lnTo>
                  <a:lnTo>
                    <a:pt x="93" y="32"/>
                  </a:lnTo>
                  <a:lnTo>
                    <a:pt x="95" y="32"/>
                  </a:lnTo>
                  <a:lnTo>
                    <a:pt x="96" y="32"/>
                  </a:lnTo>
                  <a:lnTo>
                    <a:pt x="97" y="34"/>
                  </a:lnTo>
                  <a:lnTo>
                    <a:pt x="98" y="34"/>
                  </a:lnTo>
                  <a:lnTo>
                    <a:pt x="98" y="35"/>
                  </a:lnTo>
                  <a:lnTo>
                    <a:pt x="99" y="35"/>
                  </a:lnTo>
                  <a:lnTo>
                    <a:pt x="99" y="36"/>
                  </a:lnTo>
                  <a:lnTo>
                    <a:pt x="99" y="37"/>
                  </a:lnTo>
                  <a:close/>
                  <a:moveTo>
                    <a:pt x="51" y="0"/>
                  </a:moveTo>
                  <a:lnTo>
                    <a:pt x="52" y="0"/>
                  </a:lnTo>
                  <a:lnTo>
                    <a:pt x="53" y="1"/>
                  </a:lnTo>
                  <a:lnTo>
                    <a:pt x="54" y="1"/>
                  </a:lnTo>
                  <a:lnTo>
                    <a:pt x="55" y="1"/>
                  </a:lnTo>
                  <a:lnTo>
                    <a:pt x="55" y="2"/>
                  </a:lnTo>
                  <a:lnTo>
                    <a:pt x="57" y="2"/>
                  </a:lnTo>
                  <a:lnTo>
                    <a:pt x="57" y="4"/>
                  </a:lnTo>
                  <a:lnTo>
                    <a:pt x="57" y="5"/>
                  </a:lnTo>
                  <a:lnTo>
                    <a:pt x="58" y="5"/>
                  </a:lnTo>
                  <a:lnTo>
                    <a:pt x="58" y="6"/>
                  </a:lnTo>
                  <a:lnTo>
                    <a:pt x="58" y="7"/>
                  </a:lnTo>
                  <a:lnTo>
                    <a:pt x="58" y="8"/>
                  </a:lnTo>
                  <a:lnTo>
                    <a:pt x="58" y="9"/>
                  </a:lnTo>
                  <a:lnTo>
                    <a:pt x="58" y="11"/>
                  </a:lnTo>
                  <a:lnTo>
                    <a:pt x="57" y="11"/>
                  </a:lnTo>
                  <a:lnTo>
                    <a:pt x="57" y="12"/>
                  </a:lnTo>
                  <a:lnTo>
                    <a:pt x="55" y="13"/>
                  </a:lnTo>
                  <a:lnTo>
                    <a:pt x="54" y="14"/>
                  </a:lnTo>
                  <a:lnTo>
                    <a:pt x="53" y="14"/>
                  </a:lnTo>
                  <a:lnTo>
                    <a:pt x="52" y="14"/>
                  </a:lnTo>
                  <a:lnTo>
                    <a:pt x="52" y="15"/>
                  </a:lnTo>
                  <a:lnTo>
                    <a:pt x="51" y="15"/>
                  </a:lnTo>
                  <a:lnTo>
                    <a:pt x="50" y="15"/>
                  </a:lnTo>
                  <a:lnTo>
                    <a:pt x="50" y="14"/>
                  </a:lnTo>
                  <a:lnTo>
                    <a:pt x="49" y="14"/>
                  </a:lnTo>
                  <a:lnTo>
                    <a:pt x="47" y="14"/>
                  </a:lnTo>
                  <a:lnTo>
                    <a:pt x="46" y="13"/>
                  </a:lnTo>
                  <a:lnTo>
                    <a:pt x="45" y="13"/>
                  </a:lnTo>
                  <a:lnTo>
                    <a:pt x="45" y="12"/>
                  </a:lnTo>
                  <a:lnTo>
                    <a:pt x="45" y="11"/>
                  </a:lnTo>
                  <a:lnTo>
                    <a:pt x="44" y="11"/>
                  </a:lnTo>
                  <a:lnTo>
                    <a:pt x="44" y="9"/>
                  </a:lnTo>
                  <a:lnTo>
                    <a:pt x="44" y="8"/>
                  </a:lnTo>
                  <a:lnTo>
                    <a:pt x="44" y="7"/>
                  </a:lnTo>
                  <a:lnTo>
                    <a:pt x="44" y="6"/>
                  </a:lnTo>
                  <a:lnTo>
                    <a:pt x="44" y="5"/>
                  </a:lnTo>
                  <a:lnTo>
                    <a:pt x="45" y="4"/>
                  </a:lnTo>
                  <a:lnTo>
                    <a:pt x="45" y="2"/>
                  </a:lnTo>
                  <a:lnTo>
                    <a:pt x="46" y="2"/>
                  </a:lnTo>
                  <a:lnTo>
                    <a:pt x="46" y="1"/>
                  </a:lnTo>
                  <a:lnTo>
                    <a:pt x="47" y="1"/>
                  </a:lnTo>
                  <a:lnTo>
                    <a:pt x="49" y="1"/>
                  </a:lnTo>
                  <a:lnTo>
                    <a:pt x="49" y="0"/>
                  </a:lnTo>
                  <a:lnTo>
                    <a:pt x="50" y="0"/>
                  </a:lnTo>
                  <a:lnTo>
                    <a:pt x="51" y="0"/>
                  </a:lnTo>
                  <a:close/>
                  <a:moveTo>
                    <a:pt x="1" y="36"/>
                  </a:moveTo>
                  <a:lnTo>
                    <a:pt x="1" y="35"/>
                  </a:lnTo>
                  <a:lnTo>
                    <a:pt x="1" y="34"/>
                  </a:lnTo>
                  <a:lnTo>
                    <a:pt x="2" y="34"/>
                  </a:lnTo>
                  <a:lnTo>
                    <a:pt x="2" y="32"/>
                  </a:lnTo>
                  <a:lnTo>
                    <a:pt x="4" y="32"/>
                  </a:lnTo>
                  <a:lnTo>
                    <a:pt x="4" y="31"/>
                  </a:lnTo>
                  <a:lnTo>
                    <a:pt x="5" y="31"/>
                  </a:lnTo>
                  <a:lnTo>
                    <a:pt x="6" y="31"/>
                  </a:lnTo>
                  <a:lnTo>
                    <a:pt x="7" y="31"/>
                  </a:lnTo>
                  <a:lnTo>
                    <a:pt x="8" y="31"/>
                  </a:lnTo>
                  <a:lnTo>
                    <a:pt x="9" y="31"/>
                  </a:lnTo>
                  <a:lnTo>
                    <a:pt x="10" y="31"/>
                  </a:lnTo>
                  <a:lnTo>
                    <a:pt x="12" y="32"/>
                  </a:lnTo>
                  <a:lnTo>
                    <a:pt x="13" y="32"/>
                  </a:lnTo>
                  <a:lnTo>
                    <a:pt x="13" y="34"/>
                  </a:lnTo>
                  <a:lnTo>
                    <a:pt x="14" y="34"/>
                  </a:lnTo>
                  <a:lnTo>
                    <a:pt x="14" y="35"/>
                  </a:lnTo>
                  <a:lnTo>
                    <a:pt x="14" y="36"/>
                  </a:lnTo>
                  <a:lnTo>
                    <a:pt x="14" y="37"/>
                  </a:lnTo>
                  <a:lnTo>
                    <a:pt x="14" y="38"/>
                  </a:lnTo>
                  <a:lnTo>
                    <a:pt x="14" y="39"/>
                  </a:lnTo>
                  <a:lnTo>
                    <a:pt x="14" y="40"/>
                  </a:lnTo>
                  <a:lnTo>
                    <a:pt x="14" y="42"/>
                  </a:lnTo>
                  <a:lnTo>
                    <a:pt x="13" y="42"/>
                  </a:lnTo>
                  <a:lnTo>
                    <a:pt x="13" y="43"/>
                  </a:lnTo>
                  <a:lnTo>
                    <a:pt x="12" y="43"/>
                  </a:lnTo>
                  <a:lnTo>
                    <a:pt x="12" y="44"/>
                  </a:lnTo>
                  <a:lnTo>
                    <a:pt x="10" y="44"/>
                  </a:lnTo>
                  <a:lnTo>
                    <a:pt x="9" y="44"/>
                  </a:lnTo>
                  <a:lnTo>
                    <a:pt x="9" y="45"/>
                  </a:lnTo>
                  <a:lnTo>
                    <a:pt x="8" y="45"/>
                  </a:lnTo>
                  <a:lnTo>
                    <a:pt x="7" y="45"/>
                  </a:lnTo>
                  <a:lnTo>
                    <a:pt x="6" y="45"/>
                  </a:lnTo>
                  <a:lnTo>
                    <a:pt x="6" y="44"/>
                  </a:lnTo>
                  <a:lnTo>
                    <a:pt x="5" y="44"/>
                  </a:lnTo>
                  <a:lnTo>
                    <a:pt x="4" y="44"/>
                  </a:lnTo>
                  <a:lnTo>
                    <a:pt x="4" y="43"/>
                  </a:lnTo>
                  <a:lnTo>
                    <a:pt x="2" y="43"/>
                  </a:lnTo>
                  <a:lnTo>
                    <a:pt x="2" y="42"/>
                  </a:lnTo>
                  <a:lnTo>
                    <a:pt x="1" y="42"/>
                  </a:lnTo>
                  <a:lnTo>
                    <a:pt x="1" y="40"/>
                  </a:lnTo>
                  <a:lnTo>
                    <a:pt x="1" y="39"/>
                  </a:lnTo>
                  <a:lnTo>
                    <a:pt x="0" y="39"/>
                  </a:lnTo>
                  <a:lnTo>
                    <a:pt x="0" y="38"/>
                  </a:lnTo>
                  <a:lnTo>
                    <a:pt x="0" y="37"/>
                  </a:lnTo>
                  <a:lnTo>
                    <a:pt x="0" y="36"/>
                  </a:lnTo>
                  <a:lnTo>
                    <a:pt x="1" y="36"/>
                  </a:lnTo>
                  <a:close/>
                </a:path>
              </a:pathLst>
            </a:custGeom>
            <a:solidFill>
              <a:srgbClr val="7F7F7F"/>
            </a:solidFill>
            <a:ln w="9525">
              <a:noFill/>
              <a:round/>
              <a:headEnd/>
              <a:tailEnd/>
            </a:ln>
          </p:spPr>
          <p:txBody>
            <a:bodyPr/>
            <a:lstStyle/>
            <a:p>
              <a:endParaRPr lang="en-GB"/>
            </a:p>
          </p:txBody>
        </p:sp>
        <p:sp>
          <p:nvSpPr>
            <p:cNvPr id="506" name="Freeform 708"/>
            <p:cNvSpPr>
              <a:spLocks/>
            </p:cNvSpPr>
            <p:nvPr/>
          </p:nvSpPr>
          <p:spPr bwMode="auto">
            <a:xfrm>
              <a:off x="4082" y="2228"/>
              <a:ext cx="7" cy="8"/>
            </a:xfrm>
            <a:custGeom>
              <a:avLst/>
              <a:gdLst>
                <a:gd name="T0" fmla="*/ 1 w 14"/>
                <a:gd name="T1" fmla="*/ 3 h 15"/>
                <a:gd name="T2" fmla="*/ 1 w 14"/>
                <a:gd name="T3" fmla="*/ 3 h 15"/>
                <a:gd name="T4" fmla="*/ 1 w 14"/>
                <a:gd name="T5" fmla="*/ 3 h 15"/>
                <a:gd name="T6" fmla="*/ 0 w 14"/>
                <a:gd name="T7" fmla="*/ 3 h 15"/>
                <a:gd name="T8" fmla="*/ 0 w 14"/>
                <a:gd name="T9" fmla="*/ 3 h 15"/>
                <a:gd name="T10" fmla="*/ 0 w 14"/>
                <a:gd name="T11" fmla="*/ 3 h 15"/>
                <a:gd name="T12" fmla="*/ 0 w 14"/>
                <a:gd name="T13" fmla="*/ 2 h 15"/>
                <a:gd name="T14" fmla="*/ 0 w 14"/>
                <a:gd name="T15" fmla="*/ 2 h 15"/>
                <a:gd name="T16" fmla="*/ 0 w 14"/>
                <a:gd name="T17" fmla="*/ 2 h 15"/>
                <a:gd name="T18" fmla="*/ 0 w 14"/>
                <a:gd name="T19" fmla="*/ 1 h 15"/>
                <a:gd name="T20" fmla="*/ 1 w 14"/>
                <a:gd name="T21" fmla="*/ 1 h 15"/>
                <a:gd name="T22" fmla="*/ 1 w 14"/>
                <a:gd name="T23" fmla="*/ 1 h 15"/>
                <a:gd name="T24" fmla="*/ 1 w 14"/>
                <a:gd name="T25" fmla="*/ 1 h 15"/>
                <a:gd name="T26" fmla="*/ 1 w 14"/>
                <a:gd name="T27" fmla="*/ 1 h 15"/>
                <a:gd name="T28" fmla="*/ 1 w 14"/>
                <a:gd name="T29" fmla="*/ 1 h 15"/>
                <a:gd name="T30" fmla="*/ 2 w 14"/>
                <a:gd name="T31" fmla="*/ 1 h 15"/>
                <a:gd name="T32" fmla="*/ 2 w 14"/>
                <a:gd name="T33" fmla="*/ 1 h 15"/>
                <a:gd name="T34" fmla="*/ 2 w 14"/>
                <a:gd name="T35" fmla="*/ 0 h 15"/>
                <a:gd name="T36" fmla="*/ 2 w 14"/>
                <a:gd name="T37" fmla="*/ 0 h 15"/>
                <a:gd name="T38" fmla="*/ 2 w 14"/>
                <a:gd name="T39" fmla="*/ 0 h 15"/>
                <a:gd name="T40" fmla="*/ 2 w 14"/>
                <a:gd name="T41" fmla="*/ 1 h 15"/>
                <a:gd name="T42" fmla="*/ 3 w 14"/>
                <a:gd name="T43" fmla="*/ 1 h 15"/>
                <a:gd name="T44" fmla="*/ 3 w 14"/>
                <a:gd name="T45" fmla="*/ 1 h 15"/>
                <a:gd name="T46" fmla="*/ 3 w 14"/>
                <a:gd name="T47" fmla="*/ 1 h 15"/>
                <a:gd name="T48" fmla="*/ 4 w 14"/>
                <a:gd name="T49" fmla="*/ 1 h 15"/>
                <a:gd name="T50" fmla="*/ 4 w 14"/>
                <a:gd name="T51" fmla="*/ 1 h 15"/>
                <a:gd name="T52" fmla="*/ 4 w 14"/>
                <a:gd name="T53" fmla="*/ 1 h 15"/>
                <a:gd name="T54" fmla="*/ 4 w 14"/>
                <a:gd name="T55" fmla="*/ 2 h 15"/>
                <a:gd name="T56" fmla="*/ 4 w 14"/>
                <a:gd name="T57" fmla="*/ 2 h 15"/>
                <a:gd name="T58" fmla="*/ 4 w 14"/>
                <a:gd name="T59" fmla="*/ 2 h 15"/>
                <a:gd name="T60" fmla="*/ 4 w 14"/>
                <a:gd name="T61" fmla="*/ 3 h 15"/>
                <a:gd name="T62" fmla="*/ 4 w 14"/>
                <a:gd name="T63" fmla="*/ 3 h 15"/>
                <a:gd name="T64" fmla="*/ 4 w 14"/>
                <a:gd name="T65" fmla="*/ 3 h 15"/>
                <a:gd name="T66" fmla="*/ 4 w 14"/>
                <a:gd name="T67" fmla="*/ 3 h 15"/>
                <a:gd name="T68" fmla="*/ 3 w 14"/>
                <a:gd name="T69" fmla="*/ 3 h 15"/>
                <a:gd name="T70" fmla="*/ 3 w 14"/>
                <a:gd name="T71" fmla="*/ 3 h 15"/>
                <a:gd name="T72" fmla="*/ 3 w 14"/>
                <a:gd name="T73" fmla="*/ 4 h 15"/>
                <a:gd name="T74" fmla="*/ 3 w 14"/>
                <a:gd name="T75" fmla="*/ 4 h 15"/>
                <a:gd name="T76" fmla="*/ 2 w 14"/>
                <a:gd name="T77" fmla="*/ 4 h 15"/>
                <a:gd name="T78" fmla="*/ 2 w 14"/>
                <a:gd name="T79" fmla="*/ 4 h 15"/>
                <a:gd name="T80" fmla="*/ 2 w 14"/>
                <a:gd name="T81" fmla="*/ 4 h 15"/>
                <a:gd name="T82" fmla="*/ 2 w 14"/>
                <a:gd name="T83" fmla="*/ 4 h 15"/>
                <a:gd name="T84" fmla="*/ 2 w 14"/>
                <a:gd name="T85" fmla="*/ 4 h 15"/>
                <a:gd name="T86" fmla="*/ 1 w 14"/>
                <a:gd name="T87" fmla="*/ 4 h 15"/>
                <a:gd name="T88" fmla="*/ 1 w 14"/>
                <a:gd name="T89" fmla="*/ 3 h 1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
                <a:gd name="T136" fmla="*/ 0 h 15"/>
                <a:gd name="T137" fmla="*/ 14 w 14"/>
                <a:gd name="T138" fmla="*/ 15 h 1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 h="15">
                  <a:moveTo>
                    <a:pt x="3" y="12"/>
                  </a:moveTo>
                  <a:lnTo>
                    <a:pt x="1" y="12"/>
                  </a:lnTo>
                  <a:lnTo>
                    <a:pt x="1" y="11"/>
                  </a:lnTo>
                  <a:lnTo>
                    <a:pt x="0" y="11"/>
                  </a:lnTo>
                  <a:lnTo>
                    <a:pt x="0" y="10"/>
                  </a:lnTo>
                  <a:lnTo>
                    <a:pt x="0" y="9"/>
                  </a:lnTo>
                  <a:lnTo>
                    <a:pt x="0" y="8"/>
                  </a:lnTo>
                  <a:lnTo>
                    <a:pt x="0" y="7"/>
                  </a:lnTo>
                  <a:lnTo>
                    <a:pt x="0" y="5"/>
                  </a:lnTo>
                  <a:lnTo>
                    <a:pt x="0" y="4"/>
                  </a:lnTo>
                  <a:lnTo>
                    <a:pt x="1" y="3"/>
                  </a:lnTo>
                  <a:lnTo>
                    <a:pt x="1" y="2"/>
                  </a:lnTo>
                  <a:lnTo>
                    <a:pt x="3" y="2"/>
                  </a:lnTo>
                  <a:lnTo>
                    <a:pt x="3" y="1"/>
                  </a:lnTo>
                  <a:lnTo>
                    <a:pt x="4" y="1"/>
                  </a:lnTo>
                  <a:lnTo>
                    <a:pt x="5" y="1"/>
                  </a:lnTo>
                  <a:lnTo>
                    <a:pt x="6" y="1"/>
                  </a:lnTo>
                  <a:lnTo>
                    <a:pt x="6" y="0"/>
                  </a:lnTo>
                  <a:lnTo>
                    <a:pt x="7" y="0"/>
                  </a:lnTo>
                  <a:lnTo>
                    <a:pt x="8" y="0"/>
                  </a:lnTo>
                  <a:lnTo>
                    <a:pt x="8" y="1"/>
                  </a:lnTo>
                  <a:lnTo>
                    <a:pt x="9" y="1"/>
                  </a:lnTo>
                  <a:lnTo>
                    <a:pt x="11" y="1"/>
                  </a:lnTo>
                  <a:lnTo>
                    <a:pt x="12" y="2"/>
                  </a:lnTo>
                  <a:lnTo>
                    <a:pt x="13" y="3"/>
                  </a:lnTo>
                  <a:lnTo>
                    <a:pt x="13" y="4"/>
                  </a:lnTo>
                  <a:lnTo>
                    <a:pt x="14" y="4"/>
                  </a:lnTo>
                  <a:lnTo>
                    <a:pt x="14" y="5"/>
                  </a:lnTo>
                  <a:lnTo>
                    <a:pt x="14" y="7"/>
                  </a:lnTo>
                  <a:lnTo>
                    <a:pt x="14" y="8"/>
                  </a:lnTo>
                  <a:lnTo>
                    <a:pt x="14" y="9"/>
                  </a:lnTo>
                  <a:lnTo>
                    <a:pt x="14" y="10"/>
                  </a:lnTo>
                  <a:lnTo>
                    <a:pt x="13" y="10"/>
                  </a:lnTo>
                  <a:lnTo>
                    <a:pt x="13" y="11"/>
                  </a:lnTo>
                  <a:lnTo>
                    <a:pt x="12" y="12"/>
                  </a:lnTo>
                  <a:lnTo>
                    <a:pt x="11" y="12"/>
                  </a:lnTo>
                  <a:lnTo>
                    <a:pt x="11" y="14"/>
                  </a:lnTo>
                  <a:lnTo>
                    <a:pt x="9" y="14"/>
                  </a:lnTo>
                  <a:lnTo>
                    <a:pt x="8" y="14"/>
                  </a:lnTo>
                  <a:lnTo>
                    <a:pt x="7" y="15"/>
                  </a:lnTo>
                  <a:lnTo>
                    <a:pt x="6" y="15"/>
                  </a:lnTo>
                  <a:lnTo>
                    <a:pt x="6" y="14"/>
                  </a:lnTo>
                  <a:lnTo>
                    <a:pt x="5" y="14"/>
                  </a:lnTo>
                  <a:lnTo>
                    <a:pt x="4" y="14"/>
                  </a:lnTo>
                  <a:lnTo>
                    <a:pt x="3" y="12"/>
                  </a:lnTo>
                </a:path>
              </a:pathLst>
            </a:custGeom>
            <a:noFill/>
            <a:ln w="0">
              <a:solidFill>
                <a:srgbClr val="000000"/>
              </a:solidFill>
              <a:prstDash val="solid"/>
              <a:round/>
              <a:headEnd/>
              <a:tailEnd/>
            </a:ln>
          </p:spPr>
          <p:txBody>
            <a:bodyPr/>
            <a:lstStyle/>
            <a:p>
              <a:endParaRPr lang="en-GB"/>
            </a:p>
          </p:txBody>
        </p:sp>
        <p:sp>
          <p:nvSpPr>
            <p:cNvPr id="507" name="Freeform 709"/>
            <p:cNvSpPr>
              <a:spLocks/>
            </p:cNvSpPr>
            <p:nvPr/>
          </p:nvSpPr>
          <p:spPr bwMode="auto">
            <a:xfrm>
              <a:off x="4108" y="2229"/>
              <a:ext cx="7" cy="7"/>
            </a:xfrm>
            <a:custGeom>
              <a:avLst/>
              <a:gdLst>
                <a:gd name="T0" fmla="*/ 3 w 15"/>
                <a:gd name="T1" fmla="*/ 4 h 14"/>
                <a:gd name="T2" fmla="*/ 3 w 15"/>
                <a:gd name="T3" fmla="*/ 4 h 14"/>
                <a:gd name="T4" fmla="*/ 2 w 15"/>
                <a:gd name="T5" fmla="*/ 4 h 14"/>
                <a:gd name="T6" fmla="*/ 2 w 15"/>
                <a:gd name="T7" fmla="*/ 4 h 14"/>
                <a:gd name="T8" fmla="*/ 2 w 15"/>
                <a:gd name="T9" fmla="*/ 4 h 14"/>
                <a:gd name="T10" fmla="*/ 1 w 15"/>
                <a:gd name="T11" fmla="*/ 4 h 14"/>
                <a:gd name="T12" fmla="*/ 1 w 15"/>
                <a:gd name="T13" fmla="*/ 4 h 14"/>
                <a:gd name="T14" fmla="*/ 1 w 15"/>
                <a:gd name="T15" fmla="*/ 4 h 14"/>
                <a:gd name="T16" fmla="*/ 1 w 15"/>
                <a:gd name="T17" fmla="*/ 4 h 14"/>
                <a:gd name="T18" fmla="*/ 0 w 15"/>
                <a:gd name="T19" fmla="*/ 3 h 14"/>
                <a:gd name="T20" fmla="*/ 0 w 15"/>
                <a:gd name="T21" fmla="*/ 3 h 14"/>
                <a:gd name="T22" fmla="*/ 0 w 15"/>
                <a:gd name="T23" fmla="*/ 3 h 14"/>
                <a:gd name="T24" fmla="*/ 0 w 15"/>
                <a:gd name="T25" fmla="*/ 3 h 14"/>
                <a:gd name="T26" fmla="*/ 0 w 15"/>
                <a:gd name="T27" fmla="*/ 2 h 14"/>
                <a:gd name="T28" fmla="*/ 0 w 15"/>
                <a:gd name="T29" fmla="*/ 2 h 14"/>
                <a:gd name="T30" fmla="*/ 0 w 15"/>
                <a:gd name="T31" fmla="*/ 2 h 14"/>
                <a:gd name="T32" fmla="*/ 0 w 15"/>
                <a:gd name="T33" fmla="*/ 1 h 14"/>
                <a:gd name="T34" fmla="*/ 0 w 15"/>
                <a:gd name="T35" fmla="*/ 1 h 14"/>
                <a:gd name="T36" fmla="*/ 0 w 15"/>
                <a:gd name="T37" fmla="*/ 1 h 14"/>
                <a:gd name="T38" fmla="*/ 1 w 15"/>
                <a:gd name="T39" fmla="*/ 1 h 14"/>
                <a:gd name="T40" fmla="*/ 1 w 15"/>
                <a:gd name="T41" fmla="*/ 1 h 14"/>
                <a:gd name="T42" fmla="*/ 1 w 15"/>
                <a:gd name="T43" fmla="*/ 0 h 14"/>
                <a:gd name="T44" fmla="*/ 1 w 15"/>
                <a:gd name="T45" fmla="*/ 0 h 14"/>
                <a:gd name="T46" fmla="*/ 2 w 15"/>
                <a:gd name="T47" fmla="*/ 0 h 14"/>
                <a:gd name="T48" fmla="*/ 2 w 15"/>
                <a:gd name="T49" fmla="*/ 0 h 14"/>
                <a:gd name="T50" fmla="*/ 2 w 15"/>
                <a:gd name="T51" fmla="*/ 1 h 14"/>
                <a:gd name="T52" fmla="*/ 3 w 15"/>
                <a:gd name="T53" fmla="*/ 1 h 14"/>
                <a:gd name="T54" fmla="*/ 3 w 15"/>
                <a:gd name="T55" fmla="*/ 1 h 14"/>
                <a:gd name="T56" fmla="*/ 3 w 15"/>
                <a:gd name="T57" fmla="*/ 1 h 14"/>
                <a:gd name="T58" fmla="*/ 3 w 15"/>
                <a:gd name="T59" fmla="*/ 1 h 14"/>
                <a:gd name="T60" fmla="*/ 3 w 15"/>
                <a:gd name="T61" fmla="*/ 1 h 14"/>
                <a:gd name="T62" fmla="*/ 3 w 15"/>
                <a:gd name="T63" fmla="*/ 2 h 14"/>
                <a:gd name="T64" fmla="*/ 3 w 15"/>
                <a:gd name="T65" fmla="*/ 2 h 14"/>
                <a:gd name="T66" fmla="*/ 3 w 15"/>
                <a:gd name="T67" fmla="*/ 2 h 14"/>
                <a:gd name="T68" fmla="*/ 3 w 15"/>
                <a:gd name="T69" fmla="*/ 2 h 14"/>
                <a:gd name="T70" fmla="*/ 3 w 15"/>
                <a:gd name="T71" fmla="*/ 3 h 14"/>
                <a:gd name="T72" fmla="*/ 3 w 15"/>
                <a:gd name="T73" fmla="*/ 3 h 14"/>
                <a:gd name="T74" fmla="*/ 3 w 15"/>
                <a:gd name="T75" fmla="*/ 3 h 14"/>
                <a:gd name="T76" fmla="*/ 3 w 15"/>
                <a:gd name="T77" fmla="*/ 3 h 14"/>
                <a:gd name="T78" fmla="*/ 3 w 15"/>
                <a:gd name="T79" fmla="*/ 3 h 14"/>
                <a:gd name="T80" fmla="*/ 3 w 15"/>
                <a:gd name="T81" fmla="*/ 4 h 14"/>
                <a:gd name="T82" fmla="*/ 3 w 15"/>
                <a:gd name="T83" fmla="*/ 4 h 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
                <a:gd name="T127" fmla="*/ 0 h 14"/>
                <a:gd name="T128" fmla="*/ 15 w 15"/>
                <a:gd name="T129" fmla="*/ 14 h 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 h="14">
                  <a:moveTo>
                    <a:pt x="12" y="13"/>
                  </a:moveTo>
                  <a:lnTo>
                    <a:pt x="12" y="14"/>
                  </a:lnTo>
                  <a:lnTo>
                    <a:pt x="10" y="14"/>
                  </a:lnTo>
                  <a:lnTo>
                    <a:pt x="9" y="14"/>
                  </a:lnTo>
                  <a:lnTo>
                    <a:pt x="8" y="14"/>
                  </a:lnTo>
                  <a:lnTo>
                    <a:pt x="7" y="14"/>
                  </a:lnTo>
                  <a:lnTo>
                    <a:pt x="6" y="14"/>
                  </a:lnTo>
                  <a:lnTo>
                    <a:pt x="5" y="14"/>
                  </a:lnTo>
                  <a:lnTo>
                    <a:pt x="4" y="13"/>
                  </a:lnTo>
                  <a:lnTo>
                    <a:pt x="2" y="11"/>
                  </a:lnTo>
                  <a:lnTo>
                    <a:pt x="2" y="10"/>
                  </a:lnTo>
                  <a:lnTo>
                    <a:pt x="1" y="10"/>
                  </a:lnTo>
                  <a:lnTo>
                    <a:pt x="1" y="9"/>
                  </a:lnTo>
                  <a:lnTo>
                    <a:pt x="1" y="8"/>
                  </a:lnTo>
                  <a:lnTo>
                    <a:pt x="0" y="7"/>
                  </a:lnTo>
                  <a:lnTo>
                    <a:pt x="1" y="6"/>
                  </a:lnTo>
                  <a:lnTo>
                    <a:pt x="1" y="4"/>
                  </a:lnTo>
                  <a:lnTo>
                    <a:pt x="1" y="3"/>
                  </a:lnTo>
                  <a:lnTo>
                    <a:pt x="2" y="2"/>
                  </a:lnTo>
                  <a:lnTo>
                    <a:pt x="4" y="1"/>
                  </a:lnTo>
                  <a:lnTo>
                    <a:pt x="5" y="1"/>
                  </a:lnTo>
                  <a:lnTo>
                    <a:pt x="6" y="0"/>
                  </a:lnTo>
                  <a:lnTo>
                    <a:pt x="7" y="0"/>
                  </a:lnTo>
                  <a:lnTo>
                    <a:pt x="8" y="0"/>
                  </a:lnTo>
                  <a:lnTo>
                    <a:pt x="9" y="0"/>
                  </a:lnTo>
                  <a:lnTo>
                    <a:pt x="10" y="1"/>
                  </a:lnTo>
                  <a:lnTo>
                    <a:pt x="12" y="1"/>
                  </a:lnTo>
                  <a:lnTo>
                    <a:pt x="13" y="2"/>
                  </a:lnTo>
                  <a:lnTo>
                    <a:pt x="13" y="3"/>
                  </a:lnTo>
                  <a:lnTo>
                    <a:pt x="14" y="3"/>
                  </a:lnTo>
                  <a:lnTo>
                    <a:pt x="14" y="4"/>
                  </a:lnTo>
                  <a:lnTo>
                    <a:pt x="14" y="6"/>
                  </a:lnTo>
                  <a:lnTo>
                    <a:pt x="15" y="6"/>
                  </a:lnTo>
                  <a:lnTo>
                    <a:pt x="15" y="7"/>
                  </a:lnTo>
                  <a:lnTo>
                    <a:pt x="15" y="8"/>
                  </a:lnTo>
                  <a:lnTo>
                    <a:pt x="15" y="9"/>
                  </a:lnTo>
                  <a:lnTo>
                    <a:pt x="14" y="9"/>
                  </a:lnTo>
                  <a:lnTo>
                    <a:pt x="14" y="10"/>
                  </a:lnTo>
                  <a:lnTo>
                    <a:pt x="14" y="11"/>
                  </a:lnTo>
                  <a:lnTo>
                    <a:pt x="13" y="11"/>
                  </a:lnTo>
                  <a:lnTo>
                    <a:pt x="13" y="13"/>
                  </a:lnTo>
                  <a:lnTo>
                    <a:pt x="12" y="13"/>
                  </a:lnTo>
                </a:path>
              </a:pathLst>
            </a:custGeom>
            <a:noFill/>
            <a:ln w="0">
              <a:solidFill>
                <a:srgbClr val="000000"/>
              </a:solidFill>
              <a:prstDash val="solid"/>
              <a:round/>
              <a:headEnd/>
              <a:tailEnd/>
            </a:ln>
          </p:spPr>
          <p:txBody>
            <a:bodyPr/>
            <a:lstStyle/>
            <a:p>
              <a:endParaRPr lang="en-GB"/>
            </a:p>
          </p:txBody>
        </p:sp>
        <p:sp>
          <p:nvSpPr>
            <p:cNvPr id="508" name="Freeform 710"/>
            <p:cNvSpPr>
              <a:spLocks/>
            </p:cNvSpPr>
            <p:nvPr/>
          </p:nvSpPr>
          <p:spPr bwMode="auto">
            <a:xfrm>
              <a:off x="4116" y="2204"/>
              <a:ext cx="8" cy="7"/>
            </a:xfrm>
            <a:custGeom>
              <a:avLst/>
              <a:gdLst>
                <a:gd name="T0" fmla="*/ 4 w 15"/>
                <a:gd name="T1" fmla="*/ 2 h 14"/>
                <a:gd name="T2" fmla="*/ 4 w 15"/>
                <a:gd name="T3" fmla="*/ 2 h 14"/>
                <a:gd name="T4" fmla="*/ 4 w 15"/>
                <a:gd name="T5" fmla="*/ 2 h 14"/>
                <a:gd name="T6" fmla="*/ 4 w 15"/>
                <a:gd name="T7" fmla="*/ 2 h 14"/>
                <a:gd name="T8" fmla="*/ 4 w 15"/>
                <a:gd name="T9" fmla="*/ 2 h 14"/>
                <a:gd name="T10" fmla="*/ 4 w 15"/>
                <a:gd name="T11" fmla="*/ 2 h 14"/>
                <a:gd name="T12" fmla="*/ 4 w 15"/>
                <a:gd name="T13" fmla="*/ 3 h 14"/>
                <a:gd name="T14" fmla="*/ 4 w 15"/>
                <a:gd name="T15" fmla="*/ 3 h 14"/>
                <a:gd name="T16" fmla="*/ 4 w 15"/>
                <a:gd name="T17" fmla="*/ 3 h 14"/>
                <a:gd name="T18" fmla="*/ 3 w 15"/>
                <a:gd name="T19" fmla="*/ 4 h 14"/>
                <a:gd name="T20" fmla="*/ 3 w 15"/>
                <a:gd name="T21" fmla="*/ 4 h 14"/>
                <a:gd name="T22" fmla="*/ 3 w 15"/>
                <a:gd name="T23" fmla="*/ 4 h 14"/>
                <a:gd name="T24" fmla="*/ 3 w 15"/>
                <a:gd name="T25" fmla="*/ 4 h 14"/>
                <a:gd name="T26" fmla="*/ 2 w 15"/>
                <a:gd name="T27" fmla="*/ 4 h 14"/>
                <a:gd name="T28" fmla="*/ 2 w 15"/>
                <a:gd name="T29" fmla="*/ 4 h 14"/>
                <a:gd name="T30" fmla="*/ 2 w 15"/>
                <a:gd name="T31" fmla="*/ 4 h 14"/>
                <a:gd name="T32" fmla="*/ 2 w 15"/>
                <a:gd name="T33" fmla="*/ 4 h 14"/>
                <a:gd name="T34" fmla="*/ 2 w 15"/>
                <a:gd name="T35" fmla="*/ 4 h 14"/>
                <a:gd name="T36" fmla="*/ 1 w 15"/>
                <a:gd name="T37" fmla="*/ 4 h 14"/>
                <a:gd name="T38" fmla="*/ 1 w 15"/>
                <a:gd name="T39" fmla="*/ 3 h 14"/>
                <a:gd name="T40" fmla="*/ 1 w 15"/>
                <a:gd name="T41" fmla="*/ 3 h 14"/>
                <a:gd name="T42" fmla="*/ 1 w 15"/>
                <a:gd name="T43" fmla="*/ 3 h 14"/>
                <a:gd name="T44" fmla="*/ 0 w 15"/>
                <a:gd name="T45" fmla="*/ 2 h 14"/>
                <a:gd name="T46" fmla="*/ 0 w 15"/>
                <a:gd name="T47" fmla="*/ 2 h 14"/>
                <a:gd name="T48" fmla="*/ 0 w 15"/>
                <a:gd name="T49" fmla="*/ 2 h 14"/>
                <a:gd name="T50" fmla="*/ 1 w 15"/>
                <a:gd name="T51" fmla="*/ 2 h 14"/>
                <a:gd name="T52" fmla="*/ 1 w 15"/>
                <a:gd name="T53" fmla="*/ 1 h 14"/>
                <a:gd name="T54" fmla="*/ 1 w 15"/>
                <a:gd name="T55" fmla="*/ 1 h 14"/>
                <a:gd name="T56" fmla="*/ 1 w 15"/>
                <a:gd name="T57" fmla="*/ 1 h 14"/>
                <a:gd name="T58" fmla="*/ 1 w 15"/>
                <a:gd name="T59" fmla="*/ 1 h 14"/>
                <a:gd name="T60" fmla="*/ 2 w 15"/>
                <a:gd name="T61" fmla="*/ 1 h 14"/>
                <a:gd name="T62" fmla="*/ 2 w 15"/>
                <a:gd name="T63" fmla="*/ 0 h 14"/>
                <a:gd name="T64" fmla="*/ 2 w 15"/>
                <a:gd name="T65" fmla="*/ 0 h 14"/>
                <a:gd name="T66" fmla="*/ 2 w 15"/>
                <a:gd name="T67" fmla="*/ 0 h 14"/>
                <a:gd name="T68" fmla="*/ 2 w 15"/>
                <a:gd name="T69" fmla="*/ 0 h 14"/>
                <a:gd name="T70" fmla="*/ 3 w 15"/>
                <a:gd name="T71" fmla="*/ 0 h 14"/>
                <a:gd name="T72" fmla="*/ 3 w 15"/>
                <a:gd name="T73" fmla="*/ 0 h 14"/>
                <a:gd name="T74" fmla="*/ 3 w 15"/>
                <a:gd name="T75" fmla="*/ 1 h 14"/>
                <a:gd name="T76" fmla="*/ 4 w 15"/>
                <a:gd name="T77" fmla="*/ 1 h 14"/>
                <a:gd name="T78" fmla="*/ 4 w 15"/>
                <a:gd name="T79" fmla="*/ 1 h 14"/>
                <a:gd name="T80" fmla="*/ 4 w 15"/>
                <a:gd name="T81" fmla="*/ 1 h 14"/>
                <a:gd name="T82" fmla="*/ 4 w 15"/>
                <a:gd name="T83" fmla="*/ 1 h 14"/>
                <a:gd name="T84" fmla="*/ 4 w 15"/>
                <a:gd name="T85" fmla="*/ 2 h 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
                <a:gd name="T130" fmla="*/ 0 h 14"/>
                <a:gd name="T131" fmla="*/ 15 w 15"/>
                <a:gd name="T132" fmla="*/ 14 h 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 h="14">
                  <a:moveTo>
                    <a:pt x="14" y="5"/>
                  </a:moveTo>
                  <a:lnTo>
                    <a:pt x="14" y="6"/>
                  </a:lnTo>
                  <a:lnTo>
                    <a:pt x="15" y="6"/>
                  </a:lnTo>
                  <a:lnTo>
                    <a:pt x="15" y="7"/>
                  </a:lnTo>
                  <a:lnTo>
                    <a:pt x="15" y="8"/>
                  </a:lnTo>
                  <a:lnTo>
                    <a:pt x="14" y="8"/>
                  </a:lnTo>
                  <a:lnTo>
                    <a:pt x="14" y="10"/>
                  </a:lnTo>
                  <a:lnTo>
                    <a:pt x="14" y="11"/>
                  </a:lnTo>
                  <a:lnTo>
                    <a:pt x="13" y="12"/>
                  </a:lnTo>
                  <a:lnTo>
                    <a:pt x="12" y="13"/>
                  </a:lnTo>
                  <a:lnTo>
                    <a:pt x="11" y="13"/>
                  </a:lnTo>
                  <a:lnTo>
                    <a:pt x="11" y="14"/>
                  </a:lnTo>
                  <a:lnTo>
                    <a:pt x="10" y="14"/>
                  </a:lnTo>
                  <a:lnTo>
                    <a:pt x="8" y="14"/>
                  </a:lnTo>
                  <a:lnTo>
                    <a:pt x="7" y="14"/>
                  </a:lnTo>
                  <a:lnTo>
                    <a:pt x="6" y="14"/>
                  </a:lnTo>
                  <a:lnTo>
                    <a:pt x="5" y="14"/>
                  </a:lnTo>
                  <a:lnTo>
                    <a:pt x="5" y="13"/>
                  </a:lnTo>
                  <a:lnTo>
                    <a:pt x="4" y="13"/>
                  </a:lnTo>
                  <a:lnTo>
                    <a:pt x="3" y="12"/>
                  </a:lnTo>
                  <a:lnTo>
                    <a:pt x="2" y="11"/>
                  </a:lnTo>
                  <a:lnTo>
                    <a:pt x="2" y="10"/>
                  </a:lnTo>
                  <a:lnTo>
                    <a:pt x="0" y="8"/>
                  </a:lnTo>
                  <a:lnTo>
                    <a:pt x="0" y="7"/>
                  </a:lnTo>
                  <a:lnTo>
                    <a:pt x="0" y="6"/>
                  </a:lnTo>
                  <a:lnTo>
                    <a:pt x="2" y="5"/>
                  </a:lnTo>
                  <a:lnTo>
                    <a:pt x="2" y="4"/>
                  </a:lnTo>
                  <a:lnTo>
                    <a:pt x="3" y="3"/>
                  </a:lnTo>
                  <a:lnTo>
                    <a:pt x="3" y="2"/>
                  </a:lnTo>
                  <a:lnTo>
                    <a:pt x="4" y="2"/>
                  </a:lnTo>
                  <a:lnTo>
                    <a:pt x="5" y="2"/>
                  </a:lnTo>
                  <a:lnTo>
                    <a:pt x="5" y="0"/>
                  </a:lnTo>
                  <a:lnTo>
                    <a:pt x="6" y="0"/>
                  </a:lnTo>
                  <a:lnTo>
                    <a:pt x="7" y="0"/>
                  </a:lnTo>
                  <a:lnTo>
                    <a:pt x="8" y="0"/>
                  </a:lnTo>
                  <a:lnTo>
                    <a:pt x="10" y="0"/>
                  </a:lnTo>
                  <a:lnTo>
                    <a:pt x="11" y="0"/>
                  </a:lnTo>
                  <a:lnTo>
                    <a:pt x="12" y="2"/>
                  </a:lnTo>
                  <a:lnTo>
                    <a:pt x="13" y="2"/>
                  </a:lnTo>
                  <a:lnTo>
                    <a:pt x="13" y="3"/>
                  </a:lnTo>
                  <a:lnTo>
                    <a:pt x="14" y="3"/>
                  </a:lnTo>
                  <a:lnTo>
                    <a:pt x="14" y="4"/>
                  </a:lnTo>
                  <a:lnTo>
                    <a:pt x="14" y="5"/>
                  </a:lnTo>
                </a:path>
              </a:pathLst>
            </a:custGeom>
            <a:noFill/>
            <a:ln w="0">
              <a:solidFill>
                <a:srgbClr val="000000"/>
              </a:solidFill>
              <a:prstDash val="solid"/>
              <a:round/>
              <a:headEnd/>
              <a:tailEnd/>
            </a:ln>
          </p:spPr>
          <p:txBody>
            <a:bodyPr/>
            <a:lstStyle/>
            <a:p>
              <a:endParaRPr lang="en-GB"/>
            </a:p>
          </p:txBody>
        </p:sp>
        <p:sp>
          <p:nvSpPr>
            <p:cNvPr id="509" name="Freeform 711"/>
            <p:cNvSpPr>
              <a:spLocks/>
            </p:cNvSpPr>
            <p:nvPr/>
          </p:nvSpPr>
          <p:spPr bwMode="auto">
            <a:xfrm>
              <a:off x="4095" y="2188"/>
              <a:ext cx="7" cy="8"/>
            </a:xfrm>
            <a:custGeom>
              <a:avLst/>
              <a:gdLst>
                <a:gd name="T0" fmla="*/ 2 w 14"/>
                <a:gd name="T1" fmla="*/ 0 h 15"/>
                <a:gd name="T2" fmla="*/ 2 w 14"/>
                <a:gd name="T3" fmla="*/ 0 h 15"/>
                <a:gd name="T4" fmla="*/ 3 w 14"/>
                <a:gd name="T5" fmla="*/ 1 h 15"/>
                <a:gd name="T6" fmla="*/ 3 w 14"/>
                <a:gd name="T7" fmla="*/ 1 h 15"/>
                <a:gd name="T8" fmla="*/ 3 w 14"/>
                <a:gd name="T9" fmla="*/ 1 h 15"/>
                <a:gd name="T10" fmla="*/ 3 w 14"/>
                <a:gd name="T11" fmla="*/ 1 h 15"/>
                <a:gd name="T12" fmla="*/ 4 w 14"/>
                <a:gd name="T13" fmla="*/ 1 h 15"/>
                <a:gd name="T14" fmla="*/ 4 w 14"/>
                <a:gd name="T15" fmla="*/ 1 h 15"/>
                <a:gd name="T16" fmla="*/ 4 w 14"/>
                <a:gd name="T17" fmla="*/ 2 h 15"/>
                <a:gd name="T18" fmla="*/ 4 w 14"/>
                <a:gd name="T19" fmla="*/ 2 h 15"/>
                <a:gd name="T20" fmla="*/ 4 w 14"/>
                <a:gd name="T21" fmla="*/ 2 h 15"/>
                <a:gd name="T22" fmla="*/ 4 w 14"/>
                <a:gd name="T23" fmla="*/ 2 h 15"/>
                <a:gd name="T24" fmla="*/ 4 w 14"/>
                <a:gd name="T25" fmla="*/ 2 h 15"/>
                <a:gd name="T26" fmla="*/ 4 w 14"/>
                <a:gd name="T27" fmla="*/ 3 h 15"/>
                <a:gd name="T28" fmla="*/ 4 w 14"/>
                <a:gd name="T29" fmla="*/ 3 h 15"/>
                <a:gd name="T30" fmla="*/ 4 w 14"/>
                <a:gd name="T31" fmla="*/ 3 h 15"/>
                <a:gd name="T32" fmla="*/ 4 w 14"/>
                <a:gd name="T33" fmla="*/ 3 h 15"/>
                <a:gd name="T34" fmla="*/ 3 w 14"/>
                <a:gd name="T35" fmla="*/ 4 h 15"/>
                <a:gd name="T36" fmla="*/ 3 w 14"/>
                <a:gd name="T37" fmla="*/ 4 h 15"/>
                <a:gd name="T38" fmla="*/ 3 w 14"/>
                <a:gd name="T39" fmla="*/ 4 h 15"/>
                <a:gd name="T40" fmla="*/ 2 w 14"/>
                <a:gd name="T41" fmla="*/ 4 h 15"/>
                <a:gd name="T42" fmla="*/ 2 w 14"/>
                <a:gd name="T43" fmla="*/ 4 h 15"/>
                <a:gd name="T44" fmla="*/ 2 w 14"/>
                <a:gd name="T45" fmla="*/ 4 h 15"/>
                <a:gd name="T46" fmla="*/ 2 w 14"/>
                <a:gd name="T47" fmla="*/ 4 h 15"/>
                <a:gd name="T48" fmla="*/ 2 w 14"/>
                <a:gd name="T49" fmla="*/ 4 h 15"/>
                <a:gd name="T50" fmla="*/ 2 w 14"/>
                <a:gd name="T51" fmla="*/ 4 h 15"/>
                <a:gd name="T52" fmla="*/ 1 w 14"/>
                <a:gd name="T53" fmla="*/ 4 h 15"/>
                <a:gd name="T54" fmla="*/ 1 w 14"/>
                <a:gd name="T55" fmla="*/ 4 h 15"/>
                <a:gd name="T56" fmla="*/ 1 w 14"/>
                <a:gd name="T57" fmla="*/ 4 h 15"/>
                <a:gd name="T58" fmla="*/ 1 w 14"/>
                <a:gd name="T59" fmla="*/ 3 h 15"/>
                <a:gd name="T60" fmla="*/ 1 w 14"/>
                <a:gd name="T61" fmla="*/ 3 h 15"/>
                <a:gd name="T62" fmla="*/ 0 w 14"/>
                <a:gd name="T63" fmla="*/ 3 h 15"/>
                <a:gd name="T64" fmla="*/ 0 w 14"/>
                <a:gd name="T65" fmla="*/ 3 h 15"/>
                <a:gd name="T66" fmla="*/ 0 w 14"/>
                <a:gd name="T67" fmla="*/ 2 h 15"/>
                <a:gd name="T68" fmla="*/ 0 w 14"/>
                <a:gd name="T69" fmla="*/ 2 h 15"/>
                <a:gd name="T70" fmla="*/ 0 w 14"/>
                <a:gd name="T71" fmla="*/ 2 h 15"/>
                <a:gd name="T72" fmla="*/ 0 w 14"/>
                <a:gd name="T73" fmla="*/ 2 h 15"/>
                <a:gd name="T74" fmla="*/ 1 w 14"/>
                <a:gd name="T75" fmla="*/ 1 h 15"/>
                <a:gd name="T76" fmla="*/ 1 w 14"/>
                <a:gd name="T77" fmla="*/ 1 h 15"/>
                <a:gd name="T78" fmla="*/ 1 w 14"/>
                <a:gd name="T79" fmla="*/ 1 h 15"/>
                <a:gd name="T80" fmla="*/ 1 w 14"/>
                <a:gd name="T81" fmla="*/ 1 h 15"/>
                <a:gd name="T82" fmla="*/ 1 w 14"/>
                <a:gd name="T83" fmla="*/ 1 h 15"/>
                <a:gd name="T84" fmla="*/ 2 w 14"/>
                <a:gd name="T85" fmla="*/ 1 h 15"/>
                <a:gd name="T86" fmla="*/ 2 w 14"/>
                <a:gd name="T87" fmla="*/ 0 h 15"/>
                <a:gd name="T88" fmla="*/ 2 w 14"/>
                <a:gd name="T89" fmla="*/ 0 h 15"/>
                <a:gd name="T90" fmla="*/ 2 w 14"/>
                <a:gd name="T91" fmla="*/ 0 h 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
                <a:gd name="T139" fmla="*/ 0 h 15"/>
                <a:gd name="T140" fmla="*/ 14 w 14"/>
                <a:gd name="T141" fmla="*/ 15 h 1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 h="15">
                  <a:moveTo>
                    <a:pt x="7" y="0"/>
                  </a:moveTo>
                  <a:lnTo>
                    <a:pt x="8" y="0"/>
                  </a:lnTo>
                  <a:lnTo>
                    <a:pt x="9" y="1"/>
                  </a:lnTo>
                  <a:lnTo>
                    <a:pt x="10" y="1"/>
                  </a:lnTo>
                  <a:lnTo>
                    <a:pt x="11" y="1"/>
                  </a:lnTo>
                  <a:lnTo>
                    <a:pt x="11" y="2"/>
                  </a:lnTo>
                  <a:lnTo>
                    <a:pt x="13" y="2"/>
                  </a:lnTo>
                  <a:lnTo>
                    <a:pt x="13" y="4"/>
                  </a:lnTo>
                  <a:lnTo>
                    <a:pt x="13" y="5"/>
                  </a:lnTo>
                  <a:lnTo>
                    <a:pt x="14" y="5"/>
                  </a:lnTo>
                  <a:lnTo>
                    <a:pt x="14" y="6"/>
                  </a:lnTo>
                  <a:lnTo>
                    <a:pt x="14" y="7"/>
                  </a:lnTo>
                  <a:lnTo>
                    <a:pt x="14" y="8"/>
                  </a:lnTo>
                  <a:lnTo>
                    <a:pt x="14" y="9"/>
                  </a:lnTo>
                  <a:lnTo>
                    <a:pt x="14" y="11"/>
                  </a:lnTo>
                  <a:lnTo>
                    <a:pt x="13" y="11"/>
                  </a:lnTo>
                  <a:lnTo>
                    <a:pt x="13" y="12"/>
                  </a:lnTo>
                  <a:lnTo>
                    <a:pt x="11" y="13"/>
                  </a:lnTo>
                  <a:lnTo>
                    <a:pt x="10" y="14"/>
                  </a:lnTo>
                  <a:lnTo>
                    <a:pt x="9" y="14"/>
                  </a:lnTo>
                  <a:lnTo>
                    <a:pt x="8" y="14"/>
                  </a:lnTo>
                  <a:lnTo>
                    <a:pt x="8" y="15"/>
                  </a:lnTo>
                  <a:lnTo>
                    <a:pt x="7" y="15"/>
                  </a:lnTo>
                  <a:lnTo>
                    <a:pt x="6" y="15"/>
                  </a:lnTo>
                  <a:lnTo>
                    <a:pt x="6" y="14"/>
                  </a:lnTo>
                  <a:lnTo>
                    <a:pt x="5" y="14"/>
                  </a:lnTo>
                  <a:lnTo>
                    <a:pt x="3" y="14"/>
                  </a:lnTo>
                  <a:lnTo>
                    <a:pt x="2" y="13"/>
                  </a:lnTo>
                  <a:lnTo>
                    <a:pt x="1" y="13"/>
                  </a:lnTo>
                  <a:lnTo>
                    <a:pt x="1" y="12"/>
                  </a:lnTo>
                  <a:lnTo>
                    <a:pt x="1" y="11"/>
                  </a:lnTo>
                  <a:lnTo>
                    <a:pt x="0" y="11"/>
                  </a:lnTo>
                  <a:lnTo>
                    <a:pt x="0" y="9"/>
                  </a:lnTo>
                  <a:lnTo>
                    <a:pt x="0" y="8"/>
                  </a:lnTo>
                  <a:lnTo>
                    <a:pt x="0" y="7"/>
                  </a:lnTo>
                  <a:lnTo>
                    <a:pt x="0" y="6"/>
                  </a:lnTo>
                  <a:lnTo>
                    <a:pt x="0" y="5"/>
                  </a:lnTo>
                  <a:lnTo>
                    <a:pt x="1" y="4"/>
                  </a:lnTo>
                  <a:lnTo>
                    <a:pt x="1" y="2"/>
                  </a:lnTo>
                  <a:lnTo>
                    <a:pt x="2" y="2"/>
                  </a:lnTo>
                  <a:lnTo>
                    <a:pt x="2" y="1"/>
                  </a:lnTo>
                  <a:lnTo>
                    <a:pt x="3" y="1"/>
                  </a:lnTo>
                  <a:lnTo>
                    <a:pt x="5" y="1"/>
                  </a:lnTo>
                  <a:lnTo>
                    <a:pt x="5" y="0"/>
                  </a:lnTo>
                  <a:lnTo>
                    <a:pt x="6" y="0"/>
                  </a:lnTo>
                  <a:lnTo>
                    <a:pt x="7" y="0"/>
                  </a:lnTo>
                </a:path>
              </a:pathLst>
            </a:custGeom>
            <a:noFill/>
            <a:ln w="0">
              <a:solidFill>
                <a:srgbClr val="000000"/>
              </a:solidFill>
              <a:prstDash val="solid"/>
              <a:round/>
              <a:headEnd/>
              <a:tailEnd/>
            </a:ln>
          </p:spPr>
          <p:txBody>
            <a:bodyPr/>
            <a:lstStyle/>
            <a:p>
              <a:endParaRPr lang="en-GB"/>
            </a:p>
          </p:txBody>
        </p:sp>
        <p:sp>
          <p:nvSpPr>
            <p:cNvPr id="510" name="Freeform 712"/>
            <p:cNvSpPr>
              <a:spLocks/>
            </p:cNvSpPr>
            <p:nvPr/>
          </p:nvSpPr>
          <p:spPr bwMode="auto">
            <a:xfrm>
              <a:off x="4074" y="2204"/>
              <a:ext cx="6" cy="7"/>
            </a:xfrm>
            <a:custGeom>
              <a:avLst/>
              <a:gdLst>
                <a:gd name="T0" fmla="*/ 0 w 14"/>
                <a:gd name="T1" fmla="*/ 2 h 14"/>
                <a:gd name="T2" fmla="*/ 0 w 14"/>
                <a:gd name="T3" fmla="*/ 1 h 14"/>
                <a:gd name="T4" fmla="*/ 0 w 14"/>
                <a:gd name="T5" fmla="*/ 1 h 14"/>
                <a:gd name="T6" fmla="*/ 0 w 14"/>
                <a:gd name="T7" fmla="*/ 1 h 14"/>
                <a:gd name="T8" fmla="*/ 0 w 14"/>
                <a:gd name="T9" fmla="*/ 1 h 14"/>
                <a:gd name="T10" fmla="*/ 1 w 14"/>
                <a:gd name="T11" fmla="*/ 1 h 14"/>
                <a:gd name="T12" fmla="*/ 1 w 14"/>
                <a:gd name="T13" fmla="*/ 0 h 14"/>
                <a:gd name="T14" fmla="*/ 1 w 14"/>
                <a:gd name="T15" fmla="*/ 0 h 14"/>
                <a:gd name="T16" fmla="*/ 1 w 14"/>
                <a:gd name="T17" fmla="*/ 0 h 14"/>
                <a:gd name="T18" fmla="*/ 1 w 14"/>
                <a:gd name="T19" fmla="*/ 0 h 14"/>
                <a:gd name="T20" fmla="*/ 1 w 14"/>
                <a:gd name="T21" fmla="*/ 0 h 14"/>
                <a:gd name="T22" fmla="*/ 2 w 14"/>
                <a:gd name="T23" fmla="*/ 0 h 14"/>
                <a:gd name="T24" fmla="*/ 2 w 14"/>
                <a:gd name="T25" fmla="*/ 0 h 14"/>
                <a:gd name="T26" fmla="*/ 2 w 14"/>
                <a:gd name="T27" fmla="*/ 1 h 14"/>
                <a:gd name="T28" fmla="*/ 3 w 14"/>
                <a:gd name="T29" fmla="*/ 1 h 14"/>
                <a:gd name="T30" fmla="*/ 3 w 14"/>
                <a:gd name="T31" fmla="*/ 1 h 14"/>
                <a:gd name="T32" fmla="*/ 3 w 14"/>
                <a:gd name="T33" fmla="*/ 1 h 14"/>
                <a:gd name="T34" fmla="*/ 3 w 14"/>
                <a:gd name="T35" fmla="*/ 1 h 14"/>
                <a:gd name="T36" fmla="*/ 3 w 14"/>
                <a:gd name="T37" fmla="*/ 2 h 14"/>
                <a:gd name="T38" fmla="*/ 3 w 14"/>
                <a:gd name="T39" fmla="*/ 2 h 14"/>
                <a:gd name="T40" fmla="*/ 3 w 14"/>
                <a:gd name="T41" fmla="*/ 2 h 14"/>
                <a:gd name="T42" fmla="*/ 3 w 14"/>
                <a:gd name="T43" fmla="*/ 2 h 14"/>
                <a:gd name="T44" fmla="*/ 3 w 14"/>
                <a:gd name="T45" fmla="*/ 3 h 14"/>
                <a:gd name="T46" fmla="*/ 3 w 14"/>
                <a:gd name="T47" fmla="*/ 3 h 14"/>
                <a:gd name="T48" fmla="*/ 3 w 14"/>
                <a:gd name="T49" fmla="*/ 3 h 14"/>
                <a:gd name="T50" fmla="*/ 3 w 14"/>
                <a:gd name="T51" fmla="*/ 3 h 14"/>
                <a:gd name="T52" fmla="*/ 2 w 14"/>
                <a:gd name="T53" fmla="*/ 3 h 14"/>
                <a:gd name="T54" fmla="*/ 2 w 14"/>
                <a:gd name="T55" fmla="*/ 4 h 14"/>
                <a:gd name="T56" fmla="*/ 2 w 14"/>
                <a:gd name="T57" fmla="*/ 4 h 14"/>
                <a:gd name="T58" fmla="*/ 2 w 14"/>
                <a:gd name="T59" fmla="*/ 4 h 14"/>
                <a:gd name="T60" fmla="*/ 2 w 14"/>
                <a:gd name="T61" fmla="*/ 4 h 14"/>
                <a:gd name="T62" fmla="*/ 1 w 14"/>
                <a:gd name="T63" fmla="*/ 4 h 14"/>
                <a:gd name="T64" fmla="*/ 1 w 14"/>
                <a:gd name="T65" fmla="*/ 4 h 14"/>
                <a:gd name="T66" fmla="*/ 1 w 14"/>
                <a:gd name="T67" fmla="*/ 4 h 14"/>
                <a:gd name="T68" fmla="*/ 1 w 14"/>
                <a:gd name="T69" fmla="*/ 4 h 14"/>
                <a:gd name="T70" fmla="*/ 1 w 14"/>
                <a:gd name="T71" fmla="*/ 4 h 14"/>
                <a:gd name="T72" fmla="*/ 1 w 14"/>
                <a:gd name="T73" fmla="*/ 4 h 14"/>
                <a:gd name="T74" fmla="*/ 1 w 14"/>
                <a:gd name="T75" fmla="*/ 3 h 14"/>
                <a:gd name="T76" fmla="*/ 0 w 14"/>
                <a:gd name="T77" fmla="*/ 3 h 14"/>
                <a:gd name="T78" fmla="*/ 0 w 14"/>
                <a:gd name="T79" fmla="*/ 3 h 14"/>
                <a:gd name="T80" fmla="*/ 0 w 14"/>
                <a:gd name="T81" fmla="*/ 3 h 14"/>
                <a:gd name="T82" fmla="*/ 0 w 14"/>
                <a:gd name="T83" fmla="*/ 3 h 14"/>
                <a:gd name="T84" fmla="*/ 0 w 14"/>
                <a:gd name="T85" fmla="*/ 2 h 14"/>
                <a:gd name="T86" fmla="*/ 0 w 14"/>
                <a:gd name="T87" fmla="*/ 2 h 14"/>
                <a:gd name="T88" fmla="*/ 0 w 14"/>
                <a:gd name="T89" fmla="*/ 2 h 14"/>
                <a:gd name="T90" fmla="*/ 0 w 14"/>
                <a:gd name="T91" fmla="*/ 2 h 14"/>
                <a:gd name="T92" fmla="*/ 0 w 14"/>
                <a:gd name="T93" fmla="*/ 2 h 14"/>
                <a:gd name="T94" fmla="*/ 0 w 14"/>
                <a:gd name="T95" fmla="*/ 2 h 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
                <a:gd name="T145" fmla="*/ 0 h 14"/>
                <a:gd name="T146" fmla="*/ 14 w 14"/>
                <a:gd name="T147" fmla="*/ 14 h 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 h="14">
                  <a:moveTo>
                    <a:pt x="1" y="5"/>
                  </a:moveTo>
                  <a:lnTo>
                    <a:pt x="1" y="4"/>
                  </a:lnTo>
                  <a:lnTo>
                    <a:pt x="1" y="3"/>
                  </a:lnTo>
                  <a:lnTo>
                    <a:pt x="2" y="3"/>
                  </a:lnTo>
                  <a:lnTo>
                    <a:pt x="2" y="1"/>
                  </a:lnTo>
                  <a:lnTo>
                    <a:pt x="4" y="1"/>
                  </a:lnTo>
                  <a:lnTo>
                    <a:pt x="4" y="0"/>
                  </a:lnTo>
                  <a:lnTo>
                    <a:pt x="5" y="0"/>
                  </a:lnTo>
                  <a:lnTo>
                    <a:pt x="6" y="0"/>
                  </a:lnTo>
                  <a:lnTo>
                    <a:pt x="7" y="0"/>
                  </a:lnTo>
                  <a:lnTo>
                    <a:pt x="8" y="0"/>
                  </a:lnTo>
                  <a:lnTo>
                    <a:pt x="9" y="0"/>
                  </a:lnTo>
                  <a:lnTo>
                    <a:pt x="10" y="0"/>
                  </a:lnTo>
                  <a:lnTo>
                    <a:pt x="12" y="1"/>
                  </a:lnTo>
                  <a:lnTo>
                    <a:pt x="13" y="1"/>
                  </a:lnTo>
                  <a:lnTo>
                    <a:pt x="13" y="3"/>
                  </a:lnTo>
                  <a:lnTo>
                    <a:pt x="14" y="3"/>
                  </a:lnTo>
                  <a:lnTo>
                    <a:pt x="14" y="4"/>
                  </a:lnTo>
                  <a:lnTo>
                    <a:pt x="14" y="5"/>
                  </a:lnTo>
                  <a:lnTo>
                    <a:pt x="14" y="6"/>
                  </a:lnTo>
                  <a:lnTo>
                    <a:pt x="14" y="7"/>
                  </a:lnTo>
                  <a:lnTo>
                    <a:pt x="14" y="8"/>
                  </a:lnTo>
                  <a:lnTo>
                    <a:pt x="14" y="9"/>
                  </a:lnTo>
                  <a:lnTo>
                    <a:pt x="14" y="11"/>
                  </a:lnTo>
                  <a:lnTo>
                    <a:pt x="13" y="11"/>
                  </a:lnTo>
                  <a:lnTo>
                    <a:pt x="13" y="12"/>
                  </a:lnTo>
                  <a:lnTo>
                    <a:pt x="12" y="12"/>
                  </a:lnTo>
                  <a:lnTo>
                    <a:pt x="12" y="13"/>
                  </a:lnTo>
                  <a:lnTo>
                    <a:pt x="10" y="13"/>
                  </a:lnTo>
                  <a:lnTo>
                    <a:pt x="9" y="13"/>
                  </a:lnTo>
                  <a:lnTo>
                    <a:pt x="9" y="14"/>
                  </a:lnTo>
                  <a:lnTo>
                    <a:pt x="8" y="14"/>
                  </a:lnTo>
                  <a:lnTo>
                    <a:pt x="7" y="14"/>
                  </a:lnTo>
                  <a:lnTo>
                    <a:pt x="6" y="14"/>
                  </a:lnTo>
                  <a:lnTo>
                    <a:pt x="6" y="13"/>
                  </a:lnTo>
                  <a:lnTo>
                    <a:pt x="5" y="13"/>
                  </a:lnTo>
                  <a:lnTo>
                    <a:pt x="4" y="13"/>
                  </a:lnTo>
                  <a:lnTo>
                    <a:pt x="4" y="12"/>
                  </a:lnTo>
                  <a:lnTo>
                    <a:pt x="2" y="12"/>
                  </a:lnTo>
                  <a:lnTo>
                    <a:pt x="2" y="11"/>
                  </a:lnTo>
                  <a:lnTo>
                    <a:pt x="1" y="11"/>
                  </a:lnTo>
                  <a:lnTo>
                    <a:pt x="1" y="9"/>
                  </a:lnTo>
                  <a:lnTo>
                    <a:pt x="1" y="8"/>
                  </a:lnTo>
                  <a:lnTo>
                    <a:pt x="0" y="8"/>
                  </a:lnTo>
                  <a:lnTo>
                    <a:pt x="0" y="7"/>
                  </a:lnTo>
                  <a:lnTo>
                    <a:pt x="0" y="6"/>
                  </a:lnTo>
                  <a:lnTo>
                    <a:pt x="0" y="5"/>
                  </a:lnTo>
                  <a:lnTo>
                    <a:pt x="1" y="5"/>
                  </a:lnTo>
                </a:path>
              </a:pathLst>
            </a:custGeom>
            <a:noFill/>
            <a:ln w="0">
              <a:solidFill>
                <a:srgbClr val="000000"/>
              </a:solidFill>
              <a:prstDash val="solid"/>
              <a:round/>
              <a:headEnd/>
              <a:tailEnd/>
            </a:ln>
          </p:spPr>
          <p:txBody>
            <a:bodyPr/>
            <a:lstStyle/>
            <a:p>
              <a:endParaRPr lang="en-GB"/>
            </a:p>
          </p:txBody>
        </p:sp>
        <p:sp>
          <p:nvSpPr>
            <p:cNvPr id="511" name="Freeform 713"/>
            <p:cNvSpPr>
              <a:spLocks noEditPoints="1"/>
            </p:cNvSpPr>
            <p:nvPr/>
          </p:nvSpPr>
          <p:spPr bwMode="auto">
            <a:xfrm>
              <a:off x="4074" y="2189"/>
              <a:ext cx="49" cy="46"/>
            </a:xfrm>
            <a:custGeom>
              <a:avLst/>
              <a:gdLst>
                <a:gd name="T0" fmla="*/ 5 w 98"/>
                <a:gd name="T1" fmla="*/ 22 h 94"/>
                <a:gd name="T2" fmla="*/ 4 w 98"/>
                <a:gd name="T3" fmla="*/ 21 h 94"/>
                <a:gd name="T4" fmla="*/ 5 w 98"/>
                <a:gd name="T5" fmla="*/ 20 h 94"/>
                <a:gd name="T6" fmla="*/ 6 w 98"/>
                <a:gd name="T7" fmla="*/ 20 h 94"/>
                <a:gd name="T8" fmla="*/ 6 w 98"/>
                <a:gd name="T9" fmla="*/ 20 h 94"/>
                <a:gd name="T10" fmla="*/ 6 w 98"/>
                <a:gd name="T11" fmla="*/ 21 h 94"/>
                <a:gd name="T12" fmla="*/ 7 w 98"/>
                <a:gd name="T13" fmla="*/ 22 h 94"/>
                <a:gd name="T14" fmla="*/ 6 w 98"/>
                <a:gd name="T15" fmla="*/ 23 h 94"/>
                <a:gd name="T16" fmla="*/ 6 w 98"/>
                <a:gd name="T17" fmla="*/ 23 h 94"/>
                <a:gd name="T18" fmla="*/ 20 w 98"/>
                <a:gd name="T19" fmla="*/ 22 h 94"/>
                <a:gd name="T20" fmla="*/ 19 w 98"/>
                <a:gd name="T21" fmla="*/ 23 h 94"/>
                <a:gd name="T22" fmla="*/ 18 w 98"/>
                <a:gd name="T23" fmla="*/ 22 h 94"/>
                <a:gd name="T24" fmla="*/ 18 w 98"/>
                <a:gd name="T25" fmla="*/ 22 h 94"/>
                <a:gd name="T26" fmla="*/ 18 w 98"/>
                <a:gd name="T27" fmla="*/ 21 h 94"/>
                <a:gd name="T28" fmla="*/ 19 w 98"/>
                <a:gd name="T29" fmla="*/ 20 h 94"/>
                <a:gd name="T30" fmla="*/ 20 w 98"/>
                <a:gd name="T31" fmla="*/ 20 h 94"/>
                <a:gd name="T32" fmla="*/ 21 w 98"/>
                <a:gd name="T33" fmla="*/ 21 h 94"/>
                <a:gd name="T34" fmla="*/ 20 w 98"/>
                <a:gd name="T35" fmla="*/ 22 h 94"/>
                <a:gd name="T36" fmla="*/ 25 w 98"/>
                <a:gd name="T37" fmla="*/ 9 h 94"/>
                <a:gd name="T38" fmla="*/ 25 w 98"/>
                <a:gd name="T39" fmla="*/ 10 h 94"/>
                <a:gd name="T40" fmla="*/ 24 w 98"/>
                <a:gd name="T41" fmla="*/ 10 h 94"/>
                <a:gd name="T42" fmla="*/ 23 w 98"/>
                <a:gd name="T43" fmla="*/ 10 h 94"/>
                <a:gd name="T44" fmla="*/ 22 w 98"/>
                <a:gd name="T45" fmla="*/ 10 h 94"/>
                <a:gd name="T46" fmla="*/ 22 w 98"/>
                <a:gd name="T47" fmla="*/ 9 h 94"/>
                <a:gd name="T48" fmla="*/ 22 w 98"/>
                <a:gd name="T49" fmla="*/ 8 h 94"/>
                <a:gd name="T50" fmla="*/ 23 w 98"/>
                <a:gd name="T51" fmla="*/ 7 h 94"/>
                <a:gd name="T52" fmla="*/ 24 w 98"/>
                <a:gd name="T53" fmla="*/ 7 h 94"/>
                <a:gd name="T54" fmla="*/ 25 w 98"/>
                <a:gd name="T55" fmla="*/ 8 h 94"/>
                <a:gd name="T56" fmla="*/ 12 w 98"/>
                <a:gd name="T57" fmla="*/ 0 h 94"/>
                <a:gd name="T58" fmla="*/ 13 w 98"/>
                <a:gd name="T59" fmla="*/ 0 h 94"/>
                <a:gd name="T60" fmla="*/ 13 w 98"/>
                <a:gd name="T61" fmla="*/ 1 h 94"/>
                <a:gd name="T62" fmla="*/ 13 w 98"/>
                <a:gd name="T63" fmla="*/ 2 h 94"/>
                <a:gd name="T64" fmla="*/ 12 w 98"/>
                <a:gd name="T65" fmla="*/ 3 h 94"/>
                <a:gd name="T66" fmla="*/ 12 w 98"/>
                <a:gd name="T67" fmla="*/ 2 h 94"/>
                <a:gd name="T68" fmla="*/ 11 w 98"/>
                <a:gd name="T69" fmla="*/ 2 h 94"/>
                <a:gd name="T70" fmla="*/ 11 w 98"/>
                <a:gd name="T71" fmla="*/ 1 h 94"/>
                <a:gd name="T72" fmla="*/ 12 w 98"/>
                <a:gd name="T73" fmla="*/ 0 h 94"/>
                <a:gd name="T74" fmla="*/ 12 w 98"/>
                <a:gd name="T75" fmla="*/ 0 h 94"/>
                <a:gd name="T76" fmla="*/ 1 w 98"/>
                <a:gd name="T77" fmla="*/ 8 h 94"/>
                <a:gd name="T78" fmla="*/ 2 w 98"/>
                <a:gd name="T79" fmla="*/ 7 h 94"/>
                <a:gd name="T80" fmla="*/ 2 w 98"/>
                <a:gd name="T81" fmla="*/ 8 h 94"/>
                <a:gd name="T82" fmla="*/ 3 w 98"/>
                <a:gd name="T83" fmla="*/ 8 h 94"/>
                <a:gd name="T84" fmla="*/ 3 w 98"/>
                <a:gd name="T85" fmla="*/ 9 h 94"/>
                <a:gd name="T86" fmla="*/ 3 w 98"/>
                <a:gd name="T87" fmla="*/ 10 h 94"/>
                <a:gd name="T88" fmla="*/ 2 w 98"/>
                <a:gd name="T89" fmla="*/ 10 h 94"/>
                <a:gd name="T90" fmla="*/ 1 w 98"/>
                <a:gd name="T91" fmla="*/ 10 h 94"/>
                <a:gd name="T92" fmla="*/ 0 w 98"/>
                <a:gd name="T93" fmla="*/ 9 h 94"/>
                <a:gd name="T94" fmla="*/ 0 w 98"/>
                <a:gd name="T95" fmla="*/ 8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8"/>
                <a:gd name="T145" fmla="*/ 0 h 94"/>
                <a:gd name="T146" fmla="*/ 98 w 98"/>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8" h="94">
                  <a:moveTo>
                    <a:pt x="19" y="92"/>
                  </a:moveTo>
                  <a:lnTo>
                    <a:pt x="18" y="92"/>
                  </a:lnTo>
                  <a:lnTo>
                    <a:pt x="18" y="91"/>
                  </a:lnTo>
                  <a:lnTo>
                    <a:pt x="18" y="90"/>
                  </a:lnTo>
                  <a:lnTo>
                    <a:pt x="16" y="90"/>
                  </a:lnTo>
                  <a:lnTo>
                    <a:pt x="16" y="89"/>
                  </a:lnTo>
                  <a:lnTo>
                    <a:pt x="16" y="88"/>
                  </a:lnTo>
                  <a:lnTo>
                    <a:pt x="16" y="87"/>
                  </a:lnTo>
                  <a:lnTo>
                    <a:pt x="16" y="85"/>
                  </a:lnTo>
                  <a:lnTo>
                    <a:pt x="16" y="84"/>
                  </a:lnTo>
                  <a:lnTo>
                    <a:pt x="18" y="84"/>
                  </a:lnTo>
                  <a:lnTo>
                    <a:pt x="18" y="83"/>
                  </a:lnTo>
                  <a:lnTo>
                    <a:pt x="19" y="83"/>
                  </a:lnTo>
                  <a:lnTo>
                    <a:pt x="20" y="83"/>
                  </a:lnTo>
                  <a:lnTo>
                    <a:pt x="20" y="82"/>
                  </a:lnTo>
                  <a:lnTo>
                    <a:pt x="21" y="82"/>
                  </a:lnTo>
                  <a:lnTo>
                    <a:pt x="22" y="82"/>
                  </a:lnTo>
                  <a:lnTo>
                    <a:pt x="23" y="82"/>
                  </a:lnTo>
                  <a:lnTo>
                    <a:pt x="23" y="83"/>
                  </a:lnTo>
                  <a:lnTo>
                    <a:pt x="24" y="83"/>
                  </a:lnTo>
                  <a:lnTo>
                    <a:pt x="26" y="83"/>
                  </a:lnTo>
                  <a:lnTo>
                    <a:pt x="26" y="84"/>
                  </a:lnTo>
                  <a:lnTo>
                    <a:pt x="27" y="84"/>
                  </a:lnTo>
                  <a:lnTo>
                    <a:pt x="27" y="85"/>
                  </a:lnTo>
                  <a:lnTo>
                    <a:pt x="28" y="87"/>
                  </a:lnTo>
                  <a:lnTo>
                    <a:pt x="28" y="88"/>
                  </a:lnTo>
                  <a:lnTo>
                    <a:pt x="28" y="89"/>
                  </a:lnTo>
                  <a:lnTo>
                    <a:pt x="28" y="90"/>
                  </a:lnTo>
                  <a:lnTo>
                    <a:pt x="27" y="91"/>
                  </a:lnTo>
                  <a:lnTo>
                    <a:pt x="27" y="92"/>
                  </a:lnTo>
                  <a:lnTo>
                    <a:pt x="26" y="92"/>
                  </a:lnTo>
                  <a:lnTo>
                    <a:pt x="26" y="94"/>
                  </a:lnTo>
                  <a:lnTo>
                    <a:pt x="24" y="94"/>
                  </a:lnTo>
                  <a:lnTo>
                    <a:pt x="23" y="94"/>
                  </a:lnTo>
                  <a:lnTo>
                    <a:pt x="22" y="94"/>
                  </a:lnTo>
                  <a:lnTo>
                    <a:pt x="21" y="94"/>
                  </a:lnTo>
                  <a:lnTo>
                    <a:pt x="20" y="94"/>
                  </a:lnTo>
                  <a:lnTo>
                    <a:pt x="19" y="94"/>
                  </a:lnTo>
                  <a:lnTo>
                    <a:pt x="19" y="92"/>
                  </a:lnTo>
                  <a:close/>
                  <a:moveTo>
                    <a:pt x="79" y="92"/>
                  </a:moveTo>
                  <a:lnTo>
                    <a:pt x="79" y="94"/>
                  </a:lnTo>
                  <a:lnTo>
                    <a:pt x="77" y="94"/>
                  </a:lnTo>
                  <a:lnTo>
                    <a:pt x="76" y="94"/>
                  </a:lnTo>
                  <a:lnTo>
                    <a:pt x="75" y="94"/>
                  </a:lnTo>
                  <a:lnTo>
                    <a:pt x="74" y="94"/>
                  </a:lnTo>
                  <a:lnTo>
                    <a:pt x="73" y="94"/>
                  </a:lnTo>
                  <a:lnTo>
                    <a:pt x="72" y="94"/>
                  </a:lnTo>
                  <a:lnTo>
                    <a:pt x="72" y="92"/>
                  </a:lnTo>
                  <a:lnTo>
                    <a:pt x="71" y="92"/>
                  </a:lnTo>
                  <a:lnTo>
                    <a:pt x="71" y="91"/>
                  </a:lnTo>
                  <a:lnTo>
                    <a:pt x="71" y="90"/>
                  </a:lnTo>
                  <a:lnTo>
                    <a:pt x="69" y="89"/>
                  </a:lnTo>
                  <a:lnTo>
                    <a:pt x="69" y="88"/>
                  </a:lnTo>
                  <a:lnTo>
                    <a:pt x="71" y="88"/>
                  </a:lnTo>
                  <a:lnTo>
                    <a:pt x="71" y="87"/>
                  </a:lnTo>
                  <a:lnTo>
                    <a:pt x="71" y="85"/>
                  </a:lnTo>
                  <a:lnTo>
                    <a:pt x="72" y="84"/>
                  </a:lnTo>
                  <a:lnTo>
                    <a:pt x="72" y="83"/>
                  </a:lnTo>
                  <a:lnTo>
                    <a:pt x="73" y="83"/>
                  </a:lnTo>
                  <a:lnTo>
                    <a:pt x="74" y="83"/>
                  </a:lnTo>
                  <a:lnTo>
                    <a:pt x="75" y="83"/>
                  </a:lnTo>
                  <a:lnTo>
                    <a:pt x="76" y="83"/>
                  </a:lnTo>
                  <a:lnTo>
                    <a:pt x="77" y="83"/>
                  </a:lnTo>
                  <a:lnTo>
                    <a:pt x="79" y="83"/>
                  </a:lnTo>
                  <a:lnTo>
                    <a:pt x="80" y="84"/>
                  </a:lnTo>
                  <a:lnTo>
                    <a:pt x="81" y="85"/>
                  </a:lnTo>
                  <a:lnTo>
                    <a:pt x="81" y="87"/>
                  </a:lnTo>
                  <a:lnTo>
                    <a:pt x="81" y="88"/>
                  </a:lnTo>
                  <a:lnTo>
                    <a:pt x="81" y="89"/>
                  </a:lnTo>
                  <a:lnTo>
                    <a:pt x="81" y="90"/>
                  </a:lnTo>
                  <a:lnTo>
                    <a:pt x="81" y="91"/>
                  </a:lnTo>
                  <a:lnTo>
                    <a:pt x="80" y="91"/>
                  </a:lnTo>
                  <a:lnTo>
                    <a:pt x="80" y="92"/>
                  </a:lnTo>
                  <a:lnTo>
                    <a:pt x="79" y="92"/>
                  </a:lnTo>
                  <a:close/>
                  <a:moveTo>
                    <a:pt x="98" y="36"/>
                  </a:moveTo>
                  <a:lnTo>
                    <a:pt x="98" y="37"/>
                  </a:lnTo>
                  <a:lnTo>
                    <a:pt x="98" y="38"/>
                  </a:lnTo>
                  <a:lnTo>
                    <a:pt x="98" y="39"/>
                  </a:lnTo>
                  <a:lnTo>
                    <a:pt x="97" y="39"/>
                  </a:lnTo>
                  <a:lnTo>
                    <a:pt x="97" y="41"/>
                  </a:lnTo>
                  <a:lnTo>
                    <a:pt x="97" y="42"/>
                  </a:lnTo>
                  <a:lnTo>
                    <a:pt x="96" y="42"/>
                  </a:lnTo>
                  <a:lnTo>
                    <a:pt x="96" y="43"/>
                  </a:lnTo>
                  <a:lnTo>
                    <a:pt x="95" y="43"/>
                  </a:lnTo>
                  <a:lnTo>
                    <a:pt x="94" y="43"/>
                  </a:lnTo>
                  <a:lnTo>
                    <a:pt x="92" y="43"/>
                  </a:lnTo>
                  <a:lnTo>
                    <a:pt x="91" y="43"/>
                  </a:lnTo>
                  <a:lnTo>
                    <a:pt x="90" y="43"/>
                  </a:lnTo>
                  <a:lnTo>
                    <a:pt x="89" y="43"/>
                  </a:lnTo>
                  <a:lnTo>
                    <a:pt x="89" y="42"/>
                  </a:lnTo>
                  <a:lnTo>
                    <a:pt x="88" y="42"/>
                  </a:lnTo>
                  <a:lnTo>
                    <a:pt x="88" y="41"/>
                  </a:lnTo>
                  <a:lnTo>
                    <a:pt x="88" y="39"/>
                  </a:lnTo>
                  <a:lnTo>
                    <a:pt x="87" y="39"/>
                  </a:lnTo>
                  <a:lnTo>
                    <a:pt x="87" y="38"/>
                  </a:lnTo>
                  <a:lnTo>
                    <a:pt x="87" y="37"/>
                  </a:lnTo>
                  <a:lnTo>
                    <a:pt x="87" y="36"/>
                  </a:lnTo>
                  <a:lnTo>
                    <a:pt x="87" y="35"/>
                  </a:lnTo>
                  <a:lnTo>
                    <a:pt x="88" y="35"/>
                  </a:lnTo>
                  <a:lnTo>
                    <a:pt x="88" y="34"/>
                  </a:lnTo>
                  <a:lnTo>
                    <a:pt x="89" y="34"/>
                  </a:lnTo>
                  <a:lnTo>
                    <a:pt x="89" y="33"/>
                  </a:lnTo>
                  <a:lnTo>
                    <a:pt x="90" y="33"/>
                  </a:lnTo>
                  <a:lnTo>
                    <a:pt x="90" y="31"/>
                  </a:lnTo>
                  <a:lnTo>
                    <a:pt x="91" y="31"/>
                  </a:lnTo>
                  <a:lnTo>
                    <a:pt x="92" y="31"/>
                  </a:lnTo>
                  <a:lnTo>
                    <a:pt x="94" y="31"/>
                  </a:lnTo>
                  <a:lnTo>
                    <a:pt x="95" y="31"/>
                  </a:lnTo>
                  <a:lnTo>
                    <a:pt x="95" y="33"/>
                  </a:lnTo>
                  <a:lnTo>
                    <a:pt x="96" y="33"/>
                  </a:lnTo>
                  <a:lnTo>
                    <a:pt x="96" y="34"/>
                  </a:lnTo>
                  <a:lnTo>
                    <a:pt x="97" y="34"/>
                  </a:lnTo>
                  <a:lnTo>
                    <a:pt x="97" y="35"/>
                  </a:lnTo>
                  <a:lnTo>
                    <a:pt x="98" y="36"/>
                  </a:lnTo>
                  <a:close/>
                  <a:moveTo>
                    <a:pt x="50" y="0"/>
                  </a:moveTo>
                  <a:lnTo>
                    <a:pt x="51" y="0"/>
                  </a:lnTo>
                  <a:lnTo>
                    <a:pt x="52" y="0"/>
                  </a:lnTo>
                  <a:lnTo>
                    <a:pt x="52" y="1"/>
                  </a:lnTo>
                  <a:lnTo>
                    <a:pt x="53" y="1"/>
                  </a:lnTo>
                  <a:lnTo>
                    <a:pt x="53" y="3"/>
                  </a:lnTo>
                  <a:lnTo>
                    <a:pt x="54" y="3"/>
                  </a:lnTo>
                  <a:lnTo>
                    <a:pt x="54" y="4"/>
                  </a:lnTo>
                  <a:lnTo>
                    <a:pt x="54" y="5"/>
                  </a:lnTo>
                  <a:lnTo>
                    <a:pt x="54" y="6"/>
                  </a:lnTo>
                  <a:lnTo>
                    <a:pt x="54" y="7"/>
                  </a:lnTo>
                  <a:lnTo>
                    <a:pt x="54" y="8"/>
                  </a:lnTo>
                  <a:lnTo>
                    <a:pt x="54" y="10"/>
                  </a:lnTo>
                  <a:lnTo>
                    <a:pt x="53" y="10"/>
                  </a:lnTo>
                  <a:lnTo>
                    <a:pt x="53" y="11"/>
                  </a:lnTo>
                  <a:lnTo>
                    <a:pt x="52" y="11"/>
                  </a:lnTo>
                  <a:lnTo>
                    <a:pt x="51" y="11"/>
                  </a:lnTo>
                  <a:lnTo>
                    <a:pt x="51" y="12"/>
                  </a:lnTo>
                  <a:lnTo>
                    <a:pt x="50" y="12"/>
                  </a:lnTo>
                  <a:lnTo>
                    <a:pt x="49" y="12"/>
                  </a:lnTo>
                  <a:lnTo>
                    <a:pt x="48" y="12"/>
                  </a:lnTo>
                  <a:lnTo>
                    <a:pt x="48" y="11"/>
                  </a:lnTo>
                  <a:lnTo>
                    <a:pt x="46" y="11"/>
                  </a:lnTo>
                  <a:lnTo>
                    <a:pt x="45" y="11"/>
                  </a:lnTo>
                  <a:lnTo>
                    <a:pt x="45" y="10"/>
                  </a:lnTo>
                  <a:lnTo>
                    <a:pt x="44" y="10"/>
                  </a:lnTo>
                  <a:lnTo>
                    <a:pt x="44" y="8"/>
                  </a:lnTo>
                  <a:lnTo>
                    <a:pt x="44" y="7"/>
                  </a:lnTo>
                  <a:lnTo>
                    <a:pt x="43" y="7"/>
                  </a:lnTo>
                  <a:lnTo>
                    <a:pt x="43" y="6"/>
                  </a:lnTo>
                  <a:lnTo>
                    <a:pt x="43" y="5"/>
                  </a:lnTo>
                  <a:lnTo>
                    <a:pt x="44" y="4"/>
                  </a:lnTo>
                  <a:lnTo>
                    <a:pt x="44" y="3"/>
                  </a:lnTo>
                  <a:lnTo>
                    <a:pt x="45" y="3"/>
                  </a:lnTo>
                  <a:lnTo>
                    <a:pt x="45" y="1"/>
                  </a:lnTo>
                  <a:lnTo>
                    <a:pt x="46" y="1"/>
                  </a:lnTo>
                  <a:lnTo>
                    <a:pt x="46" y="0"/>
                  </a:lnTo>
                  <a:lnTo>
                    <a:pt x="48" y="0"/>
                  </a:lnTo>
                  <a:lnTo>
                    <a:pt x="49" y="0"/>
                  </a:lnTo>
                  <a:lnTo>
                    <a:pt x="50" y="0"/>
                  </a:lnTo>
                  <a:close/>
                  <a:moveTo>
                    <a:pt x="0" y="35"/>
                  </a:moveTo>
                  <a:lnTo>
                    <a:pt x="1" y="34"/>
                  </a:lnTo>
                  <a:lnTo>
                    <a:pt x="1" y="33"/>
                  </a:lnTo>
                  <a:lnTo>
                    <a:pt x="3" y="33"/>
                  </a:lnTo>
                  <a:lnTo>
                    <a:pt x="4" y="31"/>
                  </a:lnTo>
                  <a:lnTo>
                    <a:pt x="5" y="31"/>
                  </a:lnTo>
                  <a:lnTo>
                    <a:pt x="6" y="31"/>
                  </a:lnTo>
                  <a:lnTo>
                    <a:pt x="7" y="31"/>
                  </a:lnTo>
                  <a:lnTo>
                    <a:pt x="8" y="31"/>
                  </a:lnTo>
                  <a:lnTo>
                    <a:pt x="8" y="33"/>
                  </a:lnTo>
                  <a:lnTo>
                    <a:pt x="9" y="33"/>
                  </a:lnTo>
                  <a:lnTo>
                    <a:pt x="9" y="34"/>
                  </a:lnTo>
                  <a:lnTo>
                    <a:pt x="11" y="34"/>
                  </a:lnTo>
                  <a:lnTo>
                    <a:pt x="11" y="35"/>
                  </a:lnTo>
                  <a:lnTo>
                    <a:pt x="11" y="36"/>
                  </a:lnTo>
                  <a:lnTo>
                    <a:pt x="12" y="36"/>
                  </a:lnTo>
                  <a:lnTo>
                    <a:pt x="12" y="37"/>
                  </a:lnTo>
                  <a:lnTo>
                    <a:pt x="12" y="38"/>
                  </a:lnTo>
                  <a:lnTo>
                    <a:pt x="11" y="38"/>
                  </a:lnTo>
                  <a:lnTo>
                    <a:pt x="11" y="39"/>
                  </a:lnTo>
                  <a:lnTo>
                    <a:pt x="11" y="41"/>
                  </a:lnTo>
                  <a:lnTo>
                    <a:pt x="9" y="41"/>
                  </a:lnTo>
                  <a:lnTo>
                    <a:pt x="9" y="42"/>
                  </a:lnTo>
                  <a:lnTo>
                    <a:pt x="8" y="42"/>
                  </a:lnTo>
                  <a:lnTo>
                    <a:pt x="8" y="43"/>
                  </a:lnTo>
                  <a:lnTo>
                    <a:pt x="7" y="43"/>
                  </a:lnTo>
                  <a:lnTo>
                    <a:pt x="6" y="43"/>
                  </a:lnTo>
                  <a:lnTo>
                    <a:pt x="5" y="43"/>
                  </a:lnTo>
                  <a:lnTo>
                    <a:pt x="4" y="43"/>
                  </a:lnTo>
                  <a:lnTo>
                    <a:pt x="3" y="42"/>
                  </a:lnTo>
                  <a:lnTo>
                    <a:pt x="1" y="42"/>
                  </a:lnTo>
                  <a:lnTo>
                    <a:pt x="1" y="41"/>
                  </a:lnTo>
                  <a:lnTo>
                    <a:pt x="0" y="41"/>
                  </a:lnTo>
                  <a:lnTo>
                    <a:pt x="0" y="39"/>
                  </a:lnTo>
                  <a:lnTo>
                    <a:pt x="0" y="38"/>
                  </a:lnTo>
                  <a:lnTo>
                    <a:pt x="0" y="37"/>
                  </a:lnTo>
                  <a:lnTo>
                    <a:pt x="0" y="36"/>
                  </a:lnTo>
                  <a:lnTo>
                    <a:pt x="0" y="35"/>
                  </a:lnTo>
                  <a:close/>
                </a:path>
              </a:pathLst>
            </a:custGeom>
            <a:solidFill>
              <a:srgbClr val="FFFFFF"/>
            </a:solidFill>
            <a:ln w="9525">
              <a:noFill/>
              <a:round/>
              <a:headEnd/>
              <a:tailEnd/>
            </a:ln>
          </p:spPr>
          <p:txBody>
            <a:bodyPr/>
            <a:lstStyle/>
            <a:p>
              <a:endParaRPr lang="en-GB"/>
            </a:p>
          </p:txBody>
        </p:sp>
      </p:grpSp>
      <p:grpSp>
        <p:nvGrpSpPr>
          <p:cNvPr id="712" name="Group 714"/>
          <p:cNvGrpSpPr>
            <a:grpSpLocks/>
          </p:cNvGrpSpPr>
          <p:nvPr/>
        </p:nvGrpSpPr>
        <p:grpSpPr bwMode="auto">
          <a:xfrm>
            <a:off x="2819400" y="5271120"/>
            <a:ext cx="4073525" cy="730250"/>
            <a:chOff x="1776" y="2736"/>
            <a:chExt cx="2566" cy="460"/>
          </a:xfrm>
        </p:grpSpPr>
        <p:grpSp>
          <p:nvGrpSpPr>
            <p:cNvPr id="713" name="Group 715"/>
            <p:cNvGrpSpPr>
              <a:grpSpLocks noChangeAspect="1"/>
            </p:cNvGrpSpPr>
            <p:nvPr/>
          </p:nvGrpSpPr>
          <p:grpSpPr bwMode="auto">
            <a:xfrm>
              <a:off x="1776" y="2736"/>
              <a:ext cx="1305" cy="386"/>
              <a:chOff x="1776" y="2736"/>
              <a:chExt cx="1305" cy="386"/>
            </a:xfrm>
          </p:grpSpPr>
          <p:sp>
            <p:nvSpPr>
              <p:cNvPr id="1006" name="AutoShape 716"/>
              <p:cNvSpPr>
                <a:spLocks noChangeAspect="1" noChangeArrowheads="1" noTextEdit="1"/>
              </p:cNvSpPr>
              <p:nvPr/>
            </p:nvSpPr>
            <p:spPr bwMode="auto">
              <a:xfrm>
                <a:off x="1776" y="2736"/>
                <a:ext cx="1305" cy="386"/>
              </a:xfrm>
              <a:prstGeom prst="rect">
                <a:avLst/>
              </a:prstGeom>
              <a:noFill/>
              <a:ln w="9525">
                <a:noFill/>
                <a:miter lim="800000"/>
                <a:headEnd/>
                <a:tailEnd/>
              </a:ln>
            </p:spPr>
            <p:txBody>
              <a:bodyPr/>
              <a:lstStyle/>
              <a:p>
                <a:endParaRPr lang="en-GB"/>
              </a:p>
            </p:txBody>
          </p:sp>
          <p:grpSp>
            <p:nvGrpSpPr>
              <p:cNvPr id="1007" name="Group 717"/>
              <p:cNvGrpSpPr>
                <a:grpSpLocks/>
              </p:cNvGrpSpPr>
              <p:nvPr/>
            </p:nvGrpSpPr>
            <p:grpSpPr bwMode="auto">
              <a:xfrm>
                <a:off x="1938" y="2797"/>
                <a:ext cx="1057" cy="322"/>
                <a:chOff x="1938" y="2797"/>
                <a:chExt cx="1057" cy="322"/>
              </a:xfrm>
            </p:grpSpPr>
            <p:sp>
              <p:nvSpPr>
                <p:cNvPr id="1209" name="Freeform 718"/>
                <p:cNvSpPr>
                  <a:spLocks/>
                </p:cNvSpPr>
                <p:nvPr/>
              </p:nvSpPr>
              <p:spPr bwMode="auto">
                <a:xfrm>
                  <a:off x="2684" y="2901"/>
                  <a:ext cx="310" cy="153"/>
                </a:xfrm>
                <a:custGeom>
                  <a:avLst/>
                  <a:gdLst>
                    <a:gd name="T0" fmla="*/ 5 w 620"/>
                    <a:gd name="T1" fmla="*/ 75 h 305"/>
                    <a:gd name="T2" fmla="*/ 14 w 620"/>
                    <a:gd name="T3" fmla="*/ 73 h 305"/>
                    <a:gd name="T4" fmla="*/ 24 w 620"/>
                    <a:gd name="T5" fmla="*/ 72 h 305"/>
                    <a:gd name="T6" fmla="*/ 35 w 620"/>
                    <a:gd name="T7" fmla="*/ 71 h 305"/>
                    <a:gd name="T8" fmla="*/ 44 w 620"/>
                    <a:gd name="T9" fmla="*/ 70 h 305"/>
                    <a:gd name="T10" fmla="*/ 53 w 620"/>
                    <a:gd name="T11" fmla="*/ 69 h 305"/>
                    <a:gd name="T12" fmla="*/ 63 w 620"/>
                    <a:gd name="T13" fmla="*/ 69 h 305"/>
                    <a:gd name="T14" fmla="*/ 73 w 620"/>
                    <a:gd name="T15" fmla="*/ 69 h 305"/>
                    <a:gd name="T16" fmla="*/ 82 w 620"/>
                    <a:gd name="T17" fmla="*/ 69 h 305"/>
                    <a:gd name="T18" fmla="*/ 92 w 620"/>
                    <a:gd name="T19" fmla="*/ 70 h 305"/>
                    <a:gd name="T20" fmla="*/ 102 w 620"/>
                    <a:gd name="T21" fmla="*/ 70 h 305"/>
                    <a:gd name="T22" fmla="*/ 111 w 620"/>
                    <a:gd name="T23" fmla="*/ 70 h 305"/>
                    <a:gd name="T24" fmla="*/ 121 w 620"/>
                    <a:gd name="T25" fmla="*/ 71 h 305"/>
                    <a:gd name="T26" fmla="*/ 131 w 620"/>
                    <a:gd name="T27" fmla="*/ 71 h 305"/>
                    <a:gd name="T28" fmla="*/ 141 w 620"/>
                    <a:gd name="T29" fmla="*/ 71 h 305"/>
                    <a:gd name="T30" fmla="*/ 150 w 620"/>
                    <a:gd name="T31" fmla="*/ 71 h 305"/>
                    <a:gd name="T32" fmla="*/ 155 w 620"/>
                    <a:gd name="T33" fmla="*/ 67 h 305"/>
                    <a:gd name="T34" fmla="*/ 155 w 620"/>
                    <a:gd name="T35" fmla="*/ 59 h 305"/>
                    <a:gd name="T36" fmla="*/ 154 w 620"/>
                    <a:gd name="T37" fmla="*/ 51 h 305"/>
                    <a:gd name="T38" fmla="*/ 152 w 620"/>
                    <a:gd name="T39" fmla="*/ 44 h 305"/>
                    <a:gd name="T40" fmla="*/ 151 w 620"/>
                    <a:gd name="T41" fmla="*/ 37 h 305"/>
                    <a:gd name="T42" fmla="*/ 149 w 620"/>
                    <a:gd name="T43" fmla="*/ 31 h 305"/>
                    <a:gd name="T44" fmla="*/ 147 w 620"/>
                    <a:gd name="T45" fmla="*/ 25 h 305"/>
                    <a:gd name="T46" fmla="*/ 144 w 620"/>
                    <a:gd name="T47" fmla="*/ 21 h 305"/>
                    <a:gd name="T48" fmla="*/ 141 w 620"/>
                    <a:gd name="T49" fmla="*/ 16 h 305"/>
                    <a:gd name="T50" fmla="*/ 137 w 620"/>
                    <a:gd name="T51" fmla="*/ 12 h 305"/>
                    <a:gd name="T52" fmla="*/ 132 w 620"/>
                    <a:gd name="T53" fmla="*/ 9 h 305"/>
                    <a:gd name="T54" fmla="*/ 126 w 620"/>
                    <a:gd name="T55" fmla="*/ 6 h 305"/>
                    <a:gd name="T56" fmla="*/ 120 w 620"/>
                    <a:gd name="T57" fmla="*/ 4 h 305"/>
                    <a:gd name="T58" fmla="*/ 113 w 620"/>
                    <a:gd name="T59" fmla="*/ 2 h 305"/>
                    <a:gd name="T60" fmla="*/ 105 w 620"/>
                    <a:gd name="T61" fmla="*/ 1 h 305"/>
                    <a:gd name="T62" fmla="*/ 97 w 620"/>
                    <a:gd name="T63" fmla="*/ 0 h 305"/>
                    <a:gd name="T64" fmla="*/ 88 w 620"/>
                    <a:gd name="T65" fmla="*/ 1 h 305"/>
                    <a:gd name="T66" fmla="*/ 81 w 620"/>
                    <a:gd name="T67" fmla="*/ 2 h 305"/>
                    <a:gd name="T68" fmla="*/ 75 w 620"/>
                    <a:gd name="T69" fmla="*/ 5 h 305"/>
                    <a:gd name="T70" fmla="*/ 69 w 620"/>
                    <a:gd name="T71" fmla="*/ 8 h 305"/>
                    <a:gd name="T72" fmla="*/ 62 w 620"/>
                    <a:gd name="T73" fmla="*/ 13 h 305"/>
                    <a:gd name="T74" fmla="*/ 57 w 620"/>
                    <a:gd name="T75" fmla="*/ 18 h 305"/>
                    <a:gd name="T76" fmla="*/ 52 w 620"/>
                    <a:gd name="T77" fmla="*/ 24 h 305"/>
                    <a:gd name="T78" fmla="*/ 47 w 620"/>
                    <a:gd name="T79" fmla="*/ 30 h 305"/>
                    <a:gd name="T80" fmla="*/ 43 w 620"/>
                    <a:gd name="T81" fmla="*/ 37 h 305"/>
                    <a:gd name="T82" fmla="*/ 38 w 620"/>
                    <a:gd name="T83" fmla="*/ 44 h 305"/>
                    <a:gd name="T84" fmla="*/ 34 w 620"/>
                    <a:gd name="T85" fmla="*/ 50 h 305"/>
                    <a:gd name="T86" fmla="*/ 28 w 620"/>
                    <a:gd name="T87" fmla="*/ 57 h 305"/>
                    <a:gd name="T88" fmla="*/ 22 w 620"/>
                    <a:gd name="T89" fmla="*/ 62 h 305"/>
                    <a:gd name="T90" fmla="*/ 17 w 620"/>
                    <a:gd name="T91" fmla="*/ 67 h 305"/>
                    <a:gd name="T92" fmla="*/ 10 w 620"/>
                    <a:gd name="T93" fmla="*/ 72 h 305"/>
                    <a:gd name="T94" fmla="*/ 3 w 620"/>
                    <a:gd name="T95" fmla="*/ 75 h 30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20"/>
                    <a:gd name="T145" fmla="*/ 0 h 305"/>
                    <a:gd name="T146" fmla="*/ 620 w 620"/>
                    <a:gd name="T147" fmla="*/ 305 h 30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20" h="305">
                      <a:moveTo>
                        <a:pt x="0" y="305"/>
                      </a:moveTo>
                      <a:lnTo>
                        <a:pt x="20" y="300"/>
                      </a:lnTo>
                      <a:lnTo>
                        <a:pt x="39" y="296"/>
                      </a:lnTo>
                      <a:lnTo>
                        <a:pt x="59" y="292"/>
                      </a:lnTo>
                      <a:lnTo>
                        <a:pt x="78" y="289"/>
                      </a:lnTo>
                      <a:lnTo>
                        <a:pt x="98" y="286"/>
                      </a:lnTo>
                      <a:lnTo>
                        <a:pt x="118" y="283"/>
                      </a:lnTo>
                      <a:lnTo>
                        <a:pt x="137" y="281"/>
                      </a:lnTo>
                      <a:lnTo>
                        <a:pt x="157" y="280"/>
                      </a:lnTo>
                      <a:lnTo>
                        <a:pt x="176" y="279"/>
                      </a:lnTo>
                      <a:lnTo>
                        <a:pt x="196" y="277"/>
                      </a:lnTo>
                      <a:lnTo>
                        <a:pt x="214" y="276"/>
                      </a:lnTo>
                      <a:lnTo>
                        <a:pt x="234" y="275"/>
                      </a:lnTo>
                      <a:lnTo>
                        <a:pt x="254" y="275"/>
                      </a:lnTo>
                      <a:lnTo>
                        <a:pt x="273" y="275"/>
                      </a:lnTo>
                      <a:lnTo>
                        <a:pt x="292" y="275"/>
                      </a:lnTo>
                      <a:lnTo>
                        <a:pt x="311" y="275"/>
                      </a:lnTo>
                      <a:lnTo>
                        <a:pt x="331" y="276"/>
                      </a:lnTo>
                      <a:lnTo>
                        <a:pt x="350" y="276"/>
                      </a:lnTo>
                      <a:lnTo>
                        <a:pt x="369" y="277"/>
                      </a:lnTo>
                      <a:lnTo>
                        <a:pt x="388" y="277"/>
                      </a:lnTo>
                      <a:lnTo>
                        <a:pt x="408" y="279"/>
                      </a:lnTo>
                      <a:lnTo>
                        <a:pt x="426" y="280"/>
                      </a:lnTo>
                      <a:lnTo>
                        <a:pt x="446" y="280"/>
                      </a:lnTo>
                      <a:lnTo>
                        <a:pt x="466" y="281"/>
                      </a:lnTo>
                      <a:lnTo>
                        <a:pt x="484" y="281"/>
                      </a:lnTo>
                      <a:lnTo>
                        <a:pt x="504" y="282"/>
                      </a:lnTo>
                      <a:lnTo>
                        <a:pt x="523" y="282"/>
                      </a:lnTo>
                      <a:lnTo>
                        <a:pt x="543" y="282"/>
                      </a:lnTo>
                      <a:lnTo>
                        <a:pt x="561" y="282"/>
                      </a:lnTo>
                      <a:lnTo>
                        <a:pt x="581" y="282"/>
                      </a:lnTo>
                      <a:lnTo>
                        <a:pt x="600" y="282"/>
                      </a:lnTo>
                      <a:lnTo>
                        <a:pt x="620" y="281"/>
                      </a:lnTo>
                      <a:lnTo>
                        <a:pt x="619" y="265"/>
                      </a:lnTo>
                      <a:lnTo>
                        <a:pt x="618" y="249"/>
                      </a:lnTo>
                      <a:lnTo>
                        <a:pt x="617" y="233"/>
                      </a:lnTo>
                      <a:lnTo>
                        <a:pt x="615" y="216"/>
                      </a:lnTo>
                      <a:lnTo>
                        <a:pt x="613" y="202"/>
                      </a:lnTo>
                      <a:lnTo>
                        <a:pt x="611" y="188"/>
                      </a:lnTo>
                      <a:lnTo>
                        <a:pt x="608" y="174"/>
                      </a:lnTo>
                      <a:lnTo>
                        <a:pt x="606" y="160"/>
                      </a:lnTo>
                      <a:lnTo>
                        <a:pt x="603" y="147"/>
                      </a:lnTo>
                      <a:lnTo>
                        <a:pt x="599" y="135"/>
                      </a:lnTo>
                      <a:lnTo>
                        <a:pt x="595" y="123"/>
                      </a:lnTo>
                      <a:lnTo>
                        <a:pt x="591" y="112"/>
                      </a:lnTo>
                      <a:lnTo>
                        <a:pt x="585" y="100"/>
                      </a:lnTo>
                      <a:lnTo>
                        <a:pt x="581" y="91"/>
                      </a:lnTo>
                      <a:lnTo>
                        <a:pt x="575" y="81"/>
                      </a:lnTo>
                      <a:lnTo>
                        <a:pt x="568" y="72"/>
                      </a:lnTo>
                      <a:lnTo>
                        <a:pt x="561" y="62"/>
                      </a:lnTo>
                      <a:lnTo>
                        <a:pt x="553" y="54"/>
                      </a:lnTo>
                      <a:lnTo>
                        <a:pt x="545" y="47"/>
                      </a:lnTo>
                      <a:lnTo>
                        <a:pt x="536" y="40"/>
                      </a:lnTo>
                      <a:lnTo>
                        <a:pt x="527" y="34"/>
                      </a:lnTo>
                      <a:lnTo>
                        <a:pt x="516" y="28"/>
                      </a:lnTo>
                      <a:lnTo>
                        <a:pt x="506" y="22"/>
                      </a:lnTo>
                      <a:lnTo>
                        <a:pt x="494" y="17"/>
                      </a:lnTo>
                      <a:lnTo>
                        <a:pt x="482" y="14"/>
                      </a:lnTo>
                      <a:lnTo>
                        <a:pt x="468" y="9"/>
                      </a:lnTo>
                      <a:lnTo>
                        <a:pt x="454" y="7"/>
                      </a:lnTo>
                      <a:lnTo>
                        <a:pt x="439" y="5"/>
                      </a:lnTo>
                      <a:lnTo>
                        <a:pt x="423" y="3"/>
                      </a:lnTo>
                      <a:lnTo>
                        <a:pt x="407" y="1"/>
                      </a:lnTo>
                      <a:lnTo>
                        <a:pt x="388" y="0"/>
                      </a:lnTo>
                      <a:lnTo>
                        <a:pt x="370" y="0"/>
                      </a:lnTo>
                      <a:lnTo>
                        <a:pt x="354" y="1"/>
                      </a:lnTo>
                      <a:lnTo>
                        <a:pt x="339" y="4"/>
                      </a:lnTo>
                      <a:lnTo>
                        <a:pt x="325" y="7"/>
                      </a:lnTo>
                      <a:lnTo>
                        <a:pt x="311" y="12"/>
                      </a:lnTo>
                      <a:lnTo>
                        <a:pt x="297" y="17"/>
                      </a:lnTo>
                      <a:lnTo>
                        <a:pt x="285" y="24"/>
                      </a:lnTo>
                      <a:lnTo>
                        <a:pt x="273" y="31"/>
                      </a:lnTo>
                      <a:lnTo>
                        <a:pt x="262" y="40"/>
                      </a:lnTo>
                      <a:lnTo>
                        <a:pt x="250" y="50"/>
                      </a:lnTo>
                      <a:lnTo>
                        <a:pt x="240" y="60"/>
                      </a:lnTo>
                      <a:lnTo>
                        <a:pt x="229" y="72"/>
                      </a:lnTo>
                      <a:lnTo>
                        <a:pt x="219" y="83"/>
                      </a:lnTo>
                      <a:lnTo>
                        <a:pt x="210" y="95"/>
                      </a:lnTo>
                      <a:lnTo>
                        <a:pt x="199" y="107"/>
                      </a:lnTo>
                      <a:lnTo>
                        <a:pt x="190" y="120"/>
                      </a:lnTo>
                      <a:lnTo>
                        <a:pt x="181" y="134"/>
                      </a:lnTo>
                      <a:lnTo>
                        <a:pt x="172" y="146"/>
                      </a:lnTo>
                      <a:lnTo>
                        <a:pt x="163" y="160"/>
                      </a:lnTo>
                      <a:lnTo>
                        <a:pt x="152" y="173"/>
                      </a:lnTo>
                      <a:lnTo>
                        <a:pt x="143" y="187"/>
                      </a:lnTo>
                      <a:lnTo>
                        <a:pt x="134" y="199"/>
                      </a:lnTo>
                      <a:lnTo>
                        <a:pt x="123" y="212"/>
                      </a:lnTo>
                      <a:lnTo>
                        <a:pt x="113" y="225"/>
                      </a:lnTo>
                      <a:lnTo>
                        <a:pt x="103" y="236"/>
                      </a:lnTo>
                      <a:lnTo>
                        <a:pt x="91" y="248"/>
                      </a:lnTo>
                      <a:lnTo>
                        <a:pt x="80" y="258"/>
                      </a:lnTo>
                      <a:lnTo>
                        <a:pt x="68" y="268"/>
                      </a:lnTo>
                      <a:lnTo>
                        <a:pt x="55" y="277"/>
                      </a:lnTo>
                      <a:lnTo>
                        <a:pt x="43" y="287"/>
                      </a:lnTo>
                      <a:lnTo>
                        <a:pt x="30" y="294"/>
                      </a:lnTo>
                      <a:lnTo>
                        <a:pt x="15" y="300"/>
                      </a:lnTo>
                      <a:lnTo>
                        <a:pt x="0" y="305"/>
                      </a:lnTo>
                      <a:close/>
                    </a:path>
                  </a:pathLst>
                </a:custGeom>
                <a:solidFill>
                  <a:srgbClr val="000000"/>
                </a:solidFill>
                <a:ln w="9525">
                  <a:noFill/>
                  <a:round/>
                  <a:headEnd/>
                  <a:tailEnd/>
                </a:ln>
              </p:spPr>
              <p:txBody>
                <a:bodyPr/>
                <a:lstStyle/>
                <a:p>
                  <a:endParaRPr lang="en-GB"/>
                </a:p>
              </p:txBody>
            </p:sp>
            <p:sp>
              <p:nvSpPr>
                <p:cNvPr id="1210" name="Freeform 719"/>
                <p:cNvSpPr>
                  <a:spLocks/>
                </p:cNvSpPr>
                <p:nvPr/>
              </p:nvSpPr>
              <p:spPr bwMode="auto">
                <a:xfrm>
                  <a:off x="2684" y="3037"/>
                  <a:ext cx="311" cy="18"/>
                </a:xfrm>
                <a:custGeom>
                  <a:avLst/>
                  <a:gdLst>
                    <a:gd name="T0" fmla="*/ 155 w 622"/>
                    <a:gd name="T1" fmla="*/ 2 h 34"/>
                    <a:gd name="T2" fmla="*/ 146 w 622"/>
                    <a:gd name="T3" fmla="*/ 2 h 34"/>
                    <a:gd name="T4" fmla="*/ 136 w 622"/>
                    <a:gd name="T5" fmla="*/ 2 h 34"/>
                    <a:gd name="T6" fmla="*/ 126 w 622"/>
                    <a:gd name="T7" fmla="*/ 2 h 34"/>
                    <a:gd name="T8" fmla="*/ 116 w 622"/>
                    <a:gd name="T9" fmla="*/ 2 h 34"/>
                    <a:gd name="T10" fmla="*/ 106 w 622"/>
                    <a:gd name="T11" fmla="*/ 1 h 34"/>
                    <a:gd name="T12" fmla="*/ 97 w 622"/>
                    <a:gd name="T13" fmla="*/ 1 h 34"/>
                    <a:gd name="T14" fmla="*/ 87 w 622"/>
                    <a:gd name="T15" fmla="*/ 1 h 34"/>
                    <a:gd name="T16" fmla="*/ 78 w 622"/>
                    <a:gd name="T17" fmla="*/ 0 h 34"/>
                    <a:gd name="T18" fmla="*/ 69 w 622"/>
                    <a:gd name="T19" fmla="*/ 0 h 34"/>
                    <a:gd name="T20" fmla="*/ 58 w 622"/>
                    <a:gd name="T21" fmla="*/ 0 h 34"/>
                    <a:gd name="T22" fmla="*/ 48 w 622"/>
                    <a:gd name="T23" fmla="*/ 1 h 34"/>
                    <a:gd name="T24" fmla="*/ 39 w 622"/>
                    <a:gd name="T25" fmla="*/ 1 h 34"/>
                    <a:gd name="T26" fmla="*/ 29 w 622"/>
                    <a:gd name="T27" fmla="*/ 2 h 34"/>
                    <a:gd name="T28" fmla="*/ 19 w 622"/>
                    <a:gd name="T29" fmla="*/ 4 h 34"/>
                    <a:gd name="T30" fmla="*/ 10 w 622"/>
                    <a:gd name="T31" fmla="*/ 6 h 34"/>
                    <a:gd name="T32" fmla="*/ 0 w 622"/>
                    <a:gd name="T33" fmla="*/ 8 h 34"/>
                    <a:gd name="T34" fmla="*/ 5 w 622"/>
                    <a:gd name="T35" fmla="*/ 8 h 34"/>
                    <a:gd name="T36" fmla="*/ 15 w 622"/>
                    <a:gd name="T37" fmla="*/ 6 h 34"/>
                    <a:gd name="T38" fmla="*/ 24 w 622"/>
                    <a:gd name="T39" fmla="*/ 4 h 34"/>
                    <a:gd name="T40" fmla="*/ 35 w 622"/>
                    <a:gd name="T41" fmla="*/ 3 h 34"/>
                    <a:gd name="T42" fmla="*/ 44 w 622"/>
                    <a:gd name="T43" fmla="*/ 2 h 34"/>
                    <a:gd name="T44" fmla="*/ 53 w 622"/>
                    <a:gd name="T45" fmla="*/ 2 h 34"/>
                    <a:gd name="T46" fmla="*/ 63 w 622"/>
                    <a:gd name="T47" fmla="*/ 1 h 34"/>
                    <a:gd name="T48" fmla="*/ 73 w 622"/>
                    <a:gd name="T49" fmla="*/ 1 h 34"/>
                    <a:gd name="T50" fmla="*/ 82 w 622"/>
                    <a:gd name="T51" fmla="*/ 2 h 34"/>
                    <a:gd name="T52" fmla="*/ 92 w 622"/>
                    <a:gd name="T53" fmla="*/ 2 h 34"/>
                    <a:gd name="T54" fmla="*/ 102 w 622"/>
                    <a:gd name="T55" fmla="*/ 2 h 34"/>
                    <a:gd name="T56" fmla="*/ 111 w 622"/>
                    <a:gd name="T57" fmla="*/ 3 h 34"/>
                    <a:gd name="T58" fmla="*/ 121 w 622"/>
                    <a:gd name="T59" fmla="*/ 3 h 34"/>
                    <a:gd name="T60" fmla="*/ 131 w 622"/>
                    <a:gd name="T61" fmla="*/ 3 h 34"/>
                    <a:gd name="T62" fmla="*/ 141 w 622"/>
                    <a:gd name="T63" fmla="*/ 4 h 34"/>
                    <a:gd name="T64" fmla="*/ 150 w 622"/>
                    <a:gd name="T65" fmla="*/ 3 h 34"/>
                    <a:gd name="T66" fmla="*/ 156 w 622"/>
                    <a:gd name="T67" fmla="*/ 2 h 34"/>
                    <a:gd name="T68" fmla="*/ 156 w 622"/>
                    <a:gd name="T69" fmla="*/ 3 h 34"/>
                    <a:gd name="T70" fmla="*/ 156 w 622"/>
                    <a:gd name="T71" fmla="*/ 2 h 34"/>
                    <a:gd name="T72" fmla="*/ 156 w 622"/>
                    <a:gd name="T73" fmla="*/ 2 h 34"/>
                    <a:gd name="T74" fmla="*/ 155 w 622"/>
                    <a:gd name="T75" fmla="*/ 2 h 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22"/>
                    <a:gd name="T115" fmla="*/ 0 h 34"/>
                    <a:gd name="T116" fmla="*/ 622 w 622"/>
                    <a:gd name="T117" fmla="*/ 34 h 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22" h="34">
                      <a:moveTo>
                        <a:pt x="618" y="8"/>
                      </a:moveTo>
                      <a:lnTo>
                        <a:pt x="620" y="6"/>
                      </a:lnTo>
                      <a:lnTo>
                        <a:pt x="600" y="7"/>
                      </a:lnTo>
                      <a:lnTo>
                        <a:pt x="581" y="7"/>
                      </a:lnTo>
                      <a:lnTo>
                        <a:pt x="561" y="7"/>
                      </a:lnTo>
                      <a:lnTo>
                        <a:pt x="543" y="7"/>
                      </a:lnTo>
                      <a:lnTo>
                        <a:pt x="523" y="7"/>
                      </a:lnTo>
                      <a:lnTo>
                        <a:pt x="504" y="7"/>
                      </a:lnTo>
                      <a:lnTo>
                        <a:pt x="485" y="6"/>
                      </a:lnTo>
                      <a:lnTo>
                        <a:pt x="466" y="6"/>
                      </a:lnTo>
                      <a:lnTo>
                        <a:pt x="446" y="4"/>
                      </a:lnTo>
                      <a:lnTo>
                        <a:pt x="426" y="4"/>
                      </a:lnTo>
                      <a:lnTo>
                        <a:pt x="408" y="3"/>
                      </a:lnTo>
                      <a:lnTo>
                        <a:pt x="388" y="2"/>
                      </a:lnTo>
                      <a:lnTo>
                        <a:pt x="369" y="2"/>
                      </a:lnTo>
                      <a:lnTo>
                        <a:pt x="350" y="1"/>
                      </a:lnTo>
                      <a:lnTo>
                        <a:pt x="331" y="1"/>
                      </a:lnTo>
                      <a:lnTo>
                        <a:pt x="311" y="0"/>
                      </a:lnTo>
                      <a:lnTo>
                        <a:pt x="292" y="0"/>
                      </a:lnTo>
                      <a:lnTo>
                        <a:pt x="273" y="0"/>
                      </a:lnTo>
                      <a:lnTo>
                        <a:pt x="254" y="0"/>
                      </a:lnTo>
                      <a:lnTo>
                        <a:pt x="234" y="0"/>
                      </a:lnTo>
                      <a:lnTo>
                        <a:pt x="214" y="1"/>
                      </a:lnTo>
                      <a:lnTo>
                        <a:pt x="195" y="1"/>
                      </a:lnTo>
                      <a:lnTo>
                        <a:pt x="176" y="2"/>
                      </a:lnTo>
                      <a:lnTo>
                        <a:pt x="157" y="4"/>
                      </a:lnTo>
                      <a:lnTo>
                        <a:pt x="137" y="6"/>
                      </a:lnTo>
                      <a:lnTo>
                        <a:pt x="118" y="8"/>
                      </a:lnTo>
                      <a:lnTo>
                        <a:pt x="98" y="10"/>
                      </a:lnTo>
                      <a:lnTo>
                        <a:pt x="78" y="14"/>
                      </a:lnTo>
                      <a:lnTo>
                        <a:pt x="59" y="17"/>
                      </a:lnTo>
                      <a:lnTo>
                        <a:pt x="39" y="21"/>
                      </a:lnTo>
                      <a:lnTo>
                        <a:pt x="20" y="25"/>
                      </a:lnTo>
                      <a:lnTo>
                        <a:pt x="0" y="30"/>
                      </a:lnTo>
                      <a:lnTo>
                        <a:pt x="1" y="34"/>
                      </a:lnTo>
                      <a:lnTo>
                        <a:pt x="21" y="30"/>
                      </a:lnTo>
                      <a:lnTo>
                        <a:pt x="40" y="25"/>
                      </a:lnTo>
                      <a:lnTo>
                        <a:pt x="60" y="22"/>
                      </a:lnTo>
                      <a:lnTo>
                        <a:pt x="80" y="18"/>
                      </a:lnTo>
                      <a:lnTo>
                        <a:pt x="99" y="15"/>
                      </a:lnTo>
                      <a:lnTo>
                        <a:pt x="118" y="13"/>
                      </a:lnTo>
                      <a:lnTo>
                        <a:pt x="137" y="10"/>
                      </a:lnTo>
                      <a:lnTo>
                        <a:pt x="157" y="9"/>
                      </a:lnTo>
                      <a:lnTo>
                        <a:pt x="176" y="8"/>
                      </a:lnTo>
                      <a:lnTo>
                        <a:pt x="196" y="7"/>
                      </a:lnTo>
                      <a:lnTo>
                        <a:pt x="214" y="6"/>
                      </a:lnTo>
                      <a:lnTo>
                        <a:pt x="234" y="6"/>
                      </a:lnTo>
                      <a:lnTo>
                        <a:pt x="254" y="4"/>
                      </a:lnTo>
                      <a:lnTo>
                        <a:pt x="273" y="4"/>
                      </a:lnTo>
                      <a:lnTo>
                        <a:pt x="292" y="4"/>
                      </a:lnTo>
                      <a:lnTo>
                        <a:pt x="311" y="6"/>
                      </a:lnTo>
                      <a:lnTo>
                        <a:pt x="331" y="6"/>
                      </a:lnTo>
                      <a:lnTo>
                        <a:pt x="349" y="6"/>
                      </a:lnTo>
                      <a:lnTo>
                        <a:pt x="369" y="7"/>
                      </a:lnTo>
                      <a:lnTo>
                        <a:pt x="388" y="8"/>
                      </a:lnTo>
                      <a:lnTo>
                        <a:pt x="408" y="8"/>
                      </a:lnTo>
                      <a:lnTo>
                        <a:pt x="426" y="9"/>
                      </a:lnTo>
                      <a:lnTo>
                        <a:pt x="446" y="9"/>
                      </a:lnTo>
                      <a:lnTo>
                        <a:pt x="466" y="10"/>
                      </a:lnTo>
                      <a:lnTo>
                        <a:pt x="484" y="11"/>
                      </a:lnTo>
                      <a:lnTo>
                        <a:pt x="504" y="11"/>
                      </a:lnTo>
                      <a:lnTo>
                        <a:pt x="523" y="11"/>
                      </a:lnTo>
                      <a:lnTo>
                        <a:pt x="543" y="11"/>
                      </a:lnTo>
                      <a:lnTo>
                        <a:pt x="561" y="13"/>
                      </a:lnTo>
                      <a:lnTo>
                        <a:pt x="581" y="11"/>
                      </a:lnTo>
                      <a:lnTo>
                        <a:pt x="600" y="11"/>
                      </a:lnTo>
                      <a:lnTo>
                        <a:pt x="620" y="10"/>
                      </a:lnTo>
                      <a:lnTo>
                        <a:pt x="622" y="8"/>
                      </a:lnTo>
                      <a:lnTo>
                        <a:pt x="620" y="10"/>
                      </a:lnTo>
                      <a:lnTo>
                        <a:pt x="621" y="10"/>
                      </a:lnTo>
                      <a:lnTo>
                        <a:pt x="622" y="9"/>
                      </a:lnTo>
                      <a:lnTo>
                        <a:pt x="622" y="8"/>
                      </a:lnTo>
                      <a:lnTo>
                        <a:pt x="622" y="7"/>
                      </a:lnTo>
                      <a:lnTo>
                        <a:pt x="621" y="7"/>
                      </a:lnTo>
                      <a:lnTo>
                        <a:pt x="621" y="6"/>
                      </a:lnTo>
                      <a:lnTo>
                        <a:pt x="620" y="6"/>
                      </a:lnTo>
                      <a:lnTo>
                        <a:pt x="618" y="8"/>
                      </a:lnTo>
                      <a:close/>
                    </a:path>
                  </a:pathLst>
                </a:custGeom>
                <a:solidFill>
                  <a:srgbClr val="000000"/>
                </a:solidFill>
                <a:ln w="9525">
                  <a:noFill/>
                  <a:round/>
                  <a:headEnd/>
                  <a:tailEnd/>
                </a:ln>
              </p:spPr>
              <p:txBody>
                <a:bodyPr/>
                <a:lstStyle/>
                <a:p>
                  <a:endParaRPr lang="en-GB"/>
                </a:p>
              </p:txBody>
            </p:sp>
            <p:sp>
              <p:nvSpPr>
                <p:cNvPr id="1211" name="Freeform 720"/>
                <p:cNvSpPr>
                  <a:spLocks/>
                </p:cNvSpPr>
                <p:nvPr/>
              </p:nvSpPr>
              <p:spPr bwMode="auto">
                <a:xfrm>
                  <a:off x="2868" y="2900"/>
                  <a:ext cx="127" cy="141"/>
                </a:xfrm>
                <a:custGeom>
                  <a:avLst/>
                  <a:gdLst>
                    <a:gd name="T0" fmla="*/ 5 w 254"/>
                    <a:gd name="T1" fmla="*/ 1 h 283"/>
                    <a:gd name="T2" fmla="*/ 14 w 254"/>
                    <a:gd name="T3" fmla="*/ 1 h 283"/>
                    <a:gd name="T4" fmla="*/ 22 w 254"/>
                    <a:gd name="T5" fmla="*/ 2 h 283"/>
                    <a:gd name="T6" fmla="*/ 29 w 254"/>
                    <a:gd name="T7" fmla="*/ 4 h 283"/>
                    <a:gd name="T8" fmla="*/ 35 w 254"/>
                    <a:gd name="T9" fmla="*/ 6 h 283"/>
                    <a:gd name="T10" fmla="*/ 40 w 254"/>
                    <a:gd name="T11" fmla="*/ 9 h 283"/>
                    <a:gd name="T12" fmla="*/ 44 w 254"/>
                    <a:gd name="T13" fmla="*/ 12 h 283"/>
                    <a:gd name="T14" fmla="*/ 48 w 254"/>
                    <a:gd name="T15" fmla="*/ 16 h 283"/>
                    <a:gd name="T16" fmla="*/ 52 w 254"/>
                    <a:gd name="T17" fmla="*/ 21 h 283"/>
                    <a:gd name="T18" fmla="*/ 54 w 254"/>
                    <a:gd name="T19" fmla="*/ 25 h 283"/>
                    <a:gd name="T20" fmla="*/ 56 w 254"/>
                    <a:gd name="T21" fmla="*/ 31 h 283"/>
                    <a:gd name="T22" fmla="*/ 58 w 254"/>
                    <a:gd name="T23" fmla="*/ 37 h 283"/>
                    <a:gd name="T24" fmla="*/ 60 w 254"/>
                    <a:gd name="T25" fmla="*/ 44 h 283"/>
                    <a:gd name="T26" fmla="*/ 61 w 254"/>
                    <a:gd name="T27" fmla="*/ 51 h 283"/>
                    <a:gd name="T28" fmla="*/ 62 w 254"/>
                    <a:gd name="T29" fmla="*/ 58 h 283"/>
                    <a:gd name="T30" fmla="*/ 63 w 254"/>
                    <a:gd name="T31" fmla="*/ 66 h 283"/>
                    <a:gd name="T32" fmla="*/ 64 w 254"/>
                    <a:gd name="T33" fmla="*/ 70 h 283"/>
                    <a:gd name="T34" fmla="*/ 63 w 254"/>
                    <a:gd name="T35" fmla="*/ 62 h 283"/>
                    <a:gd name="T36" fmla="*/ 63 w 254"/>
                    <a:gd name="T37" fmla="*/ 54 h 283"/>
                    <a:gd name="T38" fmla="*/ 62 w 254"/>
                    <a:gd name="T39" fmla="*/ 47 h 283"/>
                    <a:gd name="T40" fmla="*/ 60 w 254"/>
                    <a:gd name="T41" fmla="*/ 40 h 283"/>
                    <a:gd name="T42" fmla="*/ 59 w 254"/>
                    <a:gd name="T43" fmla="*/ 34 h 283"/>
                    <a:gd name="T44" fmla="*/ 57 w 254"/>
                    <a:gd name="T45" fmla="*/ 28 h 283"/>
                    <a:gd name="T46" fmla="*/ 54 w 254"/>
                    <a:gd name="T47" fmla="*/ 22 h 283"/>
                    <a:gd name="T48" fmla="*/ 51 w 254"/>
                    <a:gd name="T49" fmla="*/ 18 h 283"/>
                    <a:gd name="T50" fmla="*/ 47 w 254"/>
                    <a:gd name="T51" fmla="*/ 13 h 283"/>
                    <a:gd name="T52" fmla="*/ 43 w 254"/>
                    <a:gd name="T53" fmla="*/ 10 h 283"/>
                    <a:gd name="T54" fmla="*/ 38 w 254"/>
                    <a:gd name="T55" fmla="*/ 7 h 283"/>
                    <a:gd name="T56" fmla="*/ 32 w 254"/>
                    <a:gd name="T57" fmla="*/ 4 h 283"/>
                    <a:gd name="T58" fmla="*/ 26 w 254"/>
                    <a:gd name="T59" fmla="*/ 2 h 283"/>
                    <a:gd name="T60" fmla="*/ 18 w 254"/>
                    <a:gd name="T61" fmla="*/ 1 h 283"/>
                    <a:gd name="T62" fmla="*/ 10 w 254"/>
                    <a:gd name="T63" fmla="*/ 0 h 283"/>
                    <a:gd name="T64" fmla="*/ 1 w 254"/>
                    <a:gd name="T65" fmla="*/ 0 h 283"/>
                    <a:gd name="T66" fmla="*/ 1 w 254"/>
                    <a:gd name="T67" fmla="*/ 0 h 283"/>
                    <a:gd name="T68" fmla="*/ 0 w 254"/>
                    <a:gd name="T69" fmla="*/ 0 h 283"/>
                    <a:gd name="T70" fmla="*/ 0 w 254"/>
                    <a:gd name="T71" fmla="*/ 1 h 283"/>
                    <a:gd name="T72" fmla="*/ 1 w 254"/>
                    <a:gd name="T73" fmla="*/ 1 h 2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4"/>
                    <a:gd name="T112" fmla="*/ 0 h 283"/>
                    <a:gd name="T113" fmla="*/ 254 w 254"/>
                    <a:gd name="T114" fmla="*/ 283 h 2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4" h="283">
                      <a:moveTo>
                        <a:pt x="2" y="5"/>
                      </a:moveTo>
                      <a:lnTo>
                        <a:pt x="20" y="5"/>
                      </a:lnTo>
                      <a:lnTo>
                        <a:pt x="38" y="6"/>
                      </a:lnTo>
                      <a:lnTo>
                        <a:pt x="55" y="7"/>
                      </a:lnTo>
                      <a:lnTo>
                        <a:pt x="71" y="9"/>
                      </a:lnTo>
                      <a:lnTo>
                        <a:pt x="85" y="11"/>
                      </a:lnTo>
                      <a:lnTo>
                        <a:pt x="100" y="14"/>
                      </a:lnTo>
                      <a:lnTo>
                        <a:pt x="113" y="18"/>
                      </a:lnTo>
                      <a:lnTo>
                        <a:pt x="125" y="22"/>
                      </a:lnTo>
                      <a:lnTo>
                        <a:pt x="137" y="26"/>
                      </a:lnTo>
                      <a:lnTo>
                        <a:pt x="147" y="32"/>
                      </a:lnTo>
                      <a:lnTo>
                        <a:pt x="158" y="38"/>
                      </a:lnTo>
                      <a:lnTo>
                        <a:pt x="167" y="44"/>
                      </a:lnTo>
                      <a:lnTo>
                        <a:pt x="176" y="51"/>
                      </a:lnTo>
                      <a:lnTo>
                        <a:pt x="184" y="59"/>
                      </a:lnTo>
                      <a:lnTo>
                        <a:pt x="191" y="67"/>
                      </a:lnTo>
                      <a:lnTo>
                        <a:pt x="198" y="75"/>
                      </a:lnTo>
                      <a:lnTo>
                        <a:pt x="205" y="84"/>
                      </a:lnTo>
                      <a:lnTo>
                        <a:pt x="211" y="94"/>
                      </a:lnTo>
                      <a:lnTo>
                        <a:pt x="215" y="103"/>
                      </a:lnTo>
                      <a:lnTo>
                        <a:pt x="221" y="115"/>
                      </a:lnTo>
                      <a:lnTo>
                        <a:pt x="224" y="125"/>
                      </a:lnTo>
                      <a:lnTo>
                        <a:pt x="229" y="138"/>
                      </a:lnTo>
                      <a:lnTo>
                        <a:pt x="232" y="149"/>
                      </a:lnTo>
                      <a:lnTo>
                        <a:pt x="236" y="163"/>
                      </a:lnTo>
                      <a:lnTo>
                        <a:pt x="238" y="176"/>
                      </a:lnTo>
                      <a:lnTo>
                        <a:pt x="240" y="190"/>
                      </a:lnTo>
                      <a:lnTo>
                        <a:pt x="243" y="205"/>
                      </a:lnTo>
                      <a:lnTo>
                        <a:pt x="244" y="220"/>
                      </a:lnTo>
                      <a:lnTo>
                        <a:pt x="246" y="235"/>
                      </a:lnTo>
                      <a:lnTo>
                        <a:pt x="247" y="251"/>
                      </a:lnTo>
                      <a:lnTo>
                        <a:pt x="249" y="267"/>
                      </a:lnTo>
                      <a:lnTo>
                        <a:pt x="250" y="283"/>
                      </a:lnTo>
                      <a:lnTo>
                        <a:pt x="254" y="283"/>
                      </a:lnTo>
                      <a:lnTo>
                        <a:pt x="253" y="267"/>
                      </a:lnTo>
                      <a:lnTo>
                        <a:pt x="252" y="250"/>
                      </a:lnTo>
                      <a:lnTo>
                        <a:pt x="251" y="235"/>
                      </a:lnTo>
                      <a:lnTo>
                        <a:pt x="250" y="218"/>
                      </a:lnTo>
                      <a:lnTo>
                        <a:pt x="247" y="204"/>
                      </a:lnTo>
                      <a:lnTo>
                        <a:pt x="245" y="189"/>
                      </a:lnTo>
                      <a:lnTo>
                        <a:pt x="243" y="175"/>
                      </a:lnTo>
                      <a:lnTo>
                        <a:pt x="240" y="162"/>
                      </a:lnTo>
                      <a:lnTo>
                        <a:pt x="237" y="148"/>
                      </a:lnTo>
                      <a:lnTo>
                        <a:pt x="234" y="136"/>
                      </a:lnTo>
                      <a:lnTo>
                        <a:pt x="229" y="124"/>
                      </a:lnTo>
                      <a:lnTo>
                        <a:pt x="225" y="113"/>
                      </a:lnTo>
                      <a:lnTo>
                        <a:pt x="220" y="102"/>
                      </a:lnTo>
                      <a:lnTo>
                        <a:pt x="215" y="91"/>
                      </a:lnTo>
                      <a:lnTo>
                        <a:pt x="208" y="82"/>
                      </a:lnTo>
                      <a:lnTo>
                        <a:pt x="202" y="72"/>
                      </a:lnTo>
                      <a:lnTo>
                        <a:pt x="194" y="63"/>
                      </a:lnTo>
                      <a:lnTo>
                        <a:pt x="187" y="55"/>
                      </a:lnTo>
                      <a:lnTo>
                        <a:pt x="179" y="47"/>
                      </a:lnTo>
                      <a:lnTo>
                        <a:pt x="170" y="40"/>
                      </a:lnTo>
                      <a:lnTo>
                        <a:pt x="160" y="33"/>
                      </a:lnTo>
                      <a:lnTo>
                        <a:pt x="149" y="28"/>
                      </a:lnTo>
                      <a:lnTo>
                        <a:pt x="139" y="22"/>
                      </a:lnTo>
                      <a:lnTo>
                        <a:pt x="126" y="17"/>
                      </a:lnTo>
                      <a:lnTo>
                        <a:pt x="114" y="13"/>
                      </a:lnTo>
                      <a:lnTo>
                        <a:pt x="101" y="9"/>
                      </a:lnTo>
                      <a:lnTo>
                        <a:pt x="86" y="7"/>
                      </a:lnTo>
                      <a:lnTo>
                        <a:pt x="71" y="5"/>
                      </a:lnTo>
                      <a:lnTo>
                        <a:pt x="55" y="2"/>
                      </a:lnTo>
                      <a:lnTo>
                        <a:pt x="39" y="1"/>
                      </a:lnTo>
                      <a:lnTo>
                        <a:pt x="20" y="0"/>
                      </a:lnTo>
                      <a:lnTo>
                        <a:pt x="2" y="0"/>
                      </a:lnTo>
                      <a:lnTo>
                        <a:pt x="1" y="0"/>
                      </a:lnTo>
                      <a:lnTo>
                        <a:pt x="1" y="1"/>
                      </a:lnTo>
                      <a:lnTo>
                        <a:pt x="0" y="1"/>
                      </a:lnTo>
                      <a:lnTo>
                        <a:pt x="0" y="2"/>
                      </a:lnTo>
                      <a:lnTo>
                        <a:pt x="0" y="3"/>
                      </a:lnTo>
                      <a:lnTo>
                        <a:pt x="0" y="5"/>
                      </a:lnTo>
                      <a:lnTo>
                        <a:pt x="1" y="5"/>
                      </a:lnTo>
                      <a:lnTo>
                        <a:pt x="2" y="5"/>
                      </a:lnTo>
                      <a:close/>
                    </a:path>
                  </a:pathLst>
                </a:custGeom>
                <a:solidFill>
                  <a:srgbClr val="000000"/>
                </a:solidFill>
                <a:ln w="9525">
                  <a:noFill/>
                  <a:round/>
                  <a:headEnd/>
                  <a:tailEnd/>
                </a:ln>
              </p:spPr>
              <p:txBody>
                <a:bodyPr/>
                <a:lstStyle/>
                <a:p>
                  <a:endParaRPr lang="en-GB"/>
                </a:p>
              </p:txBody>
            </p:sp>
            <p:sp>
              <p:nvSpPr>
                <p:cNvPr id="1212" name="Freeform 721"/>
                <p:cNvSpPr>
                  <a:spLocks/>
                </p:cNvSpPr>
                <p:nvPr/>
              </p:nvSpPr>
              <p:spPr bwMode="auto">
                <a:xfrm>
                  <a:off x="2683" y="2900"/>
                  <a:ext cx="186" cy="155"/>
                </a:xfrm>
                <a:custGeom>
                  <a:avLst/>
                  <a:gdLst>
                    <a:gd name="T0" fmla="*/ 1 w 372"/>
                    <a:gd name="T1" fmla="*/ 77 h 311"/>
                    <a:gd name="T2" fmla="*/ 9 w 372"/>
                    <a:gd name="T3" fmla="*/ 74 h 311"/>
                    <a:gd name="T4" fmla="*/ 15 w 372"/>
                    <a:gd name="T5" fmla="*/ 70 h 311"/>
                    <a:gd name="T6" fmla="*/ 21 w 372"/>
                    <a:gd name="T7" fmla="*/ 65 h 311"/>
                    <a:gd name="T8" fmla="*/ 26 w 372"/>
                    <a:gd name="T9" fmla="*/ 59 h 311"/>
                    <a:gd name="T10" fmla="*/ 31 w 372"/>
                    <a:gd name="T11" fmla="*/ 53 h 311"/>
                    <a:gd name="T12" fmla="*/ 37 w 372"/>
                    <a:gd name="T13" fmla="*/ 47 h 311"/>
                    <a:gd name="T14" fmla="*/ 42 w 372"/>
                    <a:gd name="T15" fmla="*/ 40 h 311"/>
                    <a:gd name="T16" fmla="*/ 47 w 372"/>
                    <a:gd name="T17" fmla="*/ 34 h 311"/>
                    <a:gd name="T18" fmla="*/ 51 w 372"/>
                    <a:gd name="T19" fmla="*/ 27 h 311"/>
                    <a:gd name="T20" fmla="*/ 55 w 372"/>
                    <a:gd name="T21" fmla="*/ 21 h 311"/>
                    <a:gd name="T22" fmla="*/ 61 w 372"/>
                    <a:gd name="T23" fmla="*/ 16 h 311"/>
                    <a:gd name="T24" fmla="*/ 67 w 372"/>
                    <a:gd name="T25" fmla="*/ 11 h 311"/>
                    <a:gd name="T26" fmla="*/ 73 w 372"/>
                    <a:gd name="T27" fmla="*/ 7 h 311"/>
                    <a:gd name="T28" fmla="*/ 79 w 372"/>
                    <a:gd name="T29" fmla="*/ 3 h 311"/>
                    <a:gd name="T30" fmla="*/ 86 w 372"/>
                    <a:gd name="T31" fmla="*/ 2 h 311"/>
                    <a:gd name="T32" fmla="*/ 93 w 372"/>
                    <a:gd name="T33" fmla="*/ 1 h 311"/>
                    <a:gd name="T34" fmla="*/ 89 w 372"/>
                    <a:gd name="T35" fmla="*/ 0 h 311"/>
                    <a:gd name="T36" fmla="*/ 82 w 372"/>
                    <a:gd name="T37" fmla="*/ 1 h 311"/>
                    <a:gd name="T38" fmla="*/ 75 w 372"/>
                    <a:gd name="T39" fmla="*/ 4 h 311"/>
                    <a:gd name="T40" fmla="*/ 69 w 372"/>
                    <a:gd name="T41" fmla="*/ 8 h 311"/>
                    <a:gd name="T42" fmla="*/ 62 w 372"/>
                    <a:gd name="T43" fmla="*/ 12 h 311"/>
                    <a:gd name="T44" fmla="*/ 57 w 372"/>
                    <a:gd name="T45" fmla="*/ 17 h 311"/>
                    <a:gd name="T46" fmla="*/ 52 w 372"/>
                    <a:gd name="T47" fmla="*/ 23 h 311"/>
                    <a:gd name="T48" fmla="*/ 47 w 372"/>
                    <a:gd name="T49" fmla="*/ 30 h 311"/>
                    <a:gd name="T50" fmla="*/ 43 w 372"/>
                    <a:gd name="T51" fmla="*/ 36 h 311"/>
                    <a:gd name="T52" fmla="*/ 39 w 372"/>
                    <a:gd name="T53" fmla="*/ 43 h 311"/>
                    <a:gd name="T54" fmla="*/ 34 w 372"/>
                    <a:gd name="T55" fmla="*/ 50 h 311"/>
                    <a:gd name="T56" fmla="*/ 28 w 372"/>
                    <a:gd name="T57" fmla="*/ 56 h 311"/>
                    <a:gd name="T58" fmla="*/ 23 w 372"/>
                    <a:gd name="T59" fmla="*/ 61 h 311"/>
                    <a:gd name="T60" fmla="*/ 18 w 372"/>
                    <a:gd name="T61" fmla="*/ 67 h 311"/>
                    <a:gd name="T62" fmla="*/ 11 w 372"/>
                    <a:gd name="T63" fmla="*/ 71 h 311"/>
                    <a:gd name="T64" fmla="*/ 5 w 372"/>
                    <a:gd name="T65" fmla="*/ 75 h 311"/>
                    <a:gd name="T66" fmla="*/ 1 w 372"/>
                    <a:gd name="T67" fmla="*/ 77 h 311"/>
                    <a:gd name="T68" fmla="*/ 1 w 372"/>
                    <a:gd name="T69" fmla="*/ 76 h 311"/>
                    <a:gd name="T70" fmla="*/ 0 w 372"/>
                    <a:gd name="T71" fmla="*/ 77 h 311"/>
                    <a:gd name="T72" fmla="*/ 1 w 372"/>
                    <a:gd name="T73" fmla="*/ 77 h 311"/>
                    <a:gd name="T74" fmla="*/ 1 w 372"/>
                    <a:gd name="T75" fmla="*/ 77 h 311"/>
                    <a:gd name="T76" fmla="*/ 1 w 372"/>
                    <a:gd name="T77" fmla="*/ 77 h 3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72"/>
                    <a:gd name="T118" fmla="*/ 0 h 311"/>
                    <a:gd name="T119" fmla="*/ 372 w 372"/>
                    <a:gd name="T120" fmla="*/ 311 h 31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72" h="311">
                      <a:moveTo>
                        <a:pt x="2" y="305"/>
                      </a:moveTo>
                      <a:lnTo>
                        <a:pt x="3" y="309"/>
                      </a:lnTo>
                      <a:lnTo>
                        <a:pt x="18" y="305"/>
                      </a:lnTo>
                      <a:lnTo>
                        <a:pt x="33" y="298"/>
                      </a:lnTo>
                      <a:lnTo>
                        <a:pt x="46" y="290"/>
                      </a:lnTo>
                      <a:lnTo>
                        <a:pt x="60" y="282"/>
                      </a:lnTo>
                      <a:lnTo>
                        <a:pt x="71" y="273"/>
                      </a:lnTo>
                      <a:lnTo>
                        <a:pt x="84" y="262"/>
                      </a:lnTo>
                      <a:lnTo>
                        <a:pt x="95" y="251"/>
                      </a:lnTo>
                      <a:lnTo>
                        <a:pt x="106" y="239"/>
                      </a:lnTo>
                      <a:lnTo>
                        <a:pt x="117" y="228"/>
                      </a:lnTo>
                      <a:lnTo>
                        <a:pt x="127" y="215"/>
                      </a:lnTo>
                      <a:lnTo>
                        <a:pt x="137" y="202"/>
                      </a:lnTo>
                      <a:lnTo>
                        <a:pt x="147" y="190"/>
                      </a:lnTo>
                      <a:lnTo>
                        <a:pt x="156" y="176"/>
                      </a:lnTo>
                      <a:lnTo>
                        <a:pt x="166" y="163"/>
                      </a:lnTo>
                      <a:lnTo>
                        <a:pt x="176" y="149"/>
                      </a:lnTo>
                      <a:lnTo>
                        <a:pt x="185" y="137"/>
                      </a:lnTo>
                      <a:lnTo>
                        <a:pt x="194" y="124"/>
                      </a:lnTo>
                      <a:lnTo>
                        <a:pt x="204" y="111"/>
                      </a:lnTo>
                      <a:lnTo>
                        <a:pt x="213" y="99"/>
                      </a:lnTo>
                      <a:lnTo>
                        <a:pt x="223" y="86"/>
                      </a:lnTo>
                      <a:lnTo>
                        <a:pt x="234" y="75"/>
                      </a:lnTo>
                      <a:lnTo>
                        <a:pt x="244" y="64"/>
                      </a:lnTo>
                      <a:lnTo>
                        <a:pt x="254" y="54"/>
                      </a:lnTo>
                      <a:lnTo>
                        <a:pt x="265" y="45"/>
                      </a:lnTo>
                      <a:lnTo>
                        <a:pt x="276" y="36"/>
                      </a:lnTo>
                      <a:lnTo>
                        <a:pt x="289" y="28"/>
                      </a:lnTo>
                      <a:lnTo>
                        <a:pt x="301" y="21"/>
                      </a:lnTo>
                      <a:lnTo>
                        <a:pt x="313" y="15"/>
                      </a:lnTo>
                      <a:lnTo>
                        <a:pt x="327" y="11"/>
                      </a:lnTo>
                      <a:lnTo>
                        <a:pt x="341" y="8"/>
                      </a:lnTo>
                      <a:lnTo>
                        <a:pt x="356" y="6"/>
                      </a:lnTo>
                      <a:lnTo>
                        <a:pt x="372" y="5"/>
                      </a:lnTo>
                      <a:lnTo>
                        <a:pt x="372" y="0"/>
                      </a:lnTo>
                      <a:lnTo>
                        <a:pt x="356" y="1"/>
                      </a:lnTo>
                      <a:lnTo>
                        <a:pt x="341" y="3"/>
                      </a:lnTo>
                      <a:lnTo>
                        <a:pt x="326" y="7"/>
                      </a:lnTo>
                      <a:lnTo>
                        <a:pt x="312" y="11"/>
                      </a:lnTo>
                      <a:lnTo>
                        <a:pt x="298" y="17"/>
                      </a:lnTo>
                      <a:lnTo>
                        <a:pt x="286" y="24"/>
                      </a:lnTo>
                      <a:lnTo>
                        <a:pt x="274" y="32"/>
                      </a:lnTo>
                      <a:lnTo>
                        <a:pt x="262" y="40"/>
                      </a:lnTo>
                      <a:lnTo>
                        <a:pt x="251" y="51"/>
                      </a:lnTo>
                      <a:lnTo>
                        <a:pt x="241" y="61"/>
                      </a:lnTo>
                      <a:lnTo>
                        <a:pt x="230" y="71"/>
                      </a:lnTo>
                      <a:lnTo>
                        <a:pt x="220" y="84"/>
                      </a:lnTo>
                      <a:lnTo>
                        <a:pt x="209" y="95"/>
                      </a:lnTo>
                      <a:lnTo>
                        <a:pt x="200" y="108"/>
                      </a:lnTo>
                      <a:lnTo>
                        <a:pt x="190" y="121"/>
                      </a:lnTo>
                      <a:lnTo>
                        <a:pt x="181" y="135"/>
                      </a:lnTo>
                      <a:lnTo>
                        <a:pt x="171" y="147"/>
                      </a:lnTo>
                      <a:lnTo>
                        <a:pt x="162" y="161"/>
                      </a:lnTo>
                      <a:lnTo>
                        <a:pt x="153" y="174"/>
                      </a:lnTo>
                      <a:lnTo>
                        <a:pt x="143" y="186"/>
                      </a:lnTo>
                      <a:lnTo>
                        <a:pt x="133" y="200"/>
                      </a:lnTo>
                      <a:lnTo>
                        <a:pt x="123" y="213"/>
                      </a:lnTo>
                      <a:lnTo>
                        <a:pt x="113" y="224"/>
                      </a:lnTo>
                      <a:lnTo>
                        <a:pt x="102" y="237"/>
                      </a:lnTo>
                      <a:lnTo>
                        <a:pt x="92" y="247"/>
                      </a:lnTo>
                      <a:lnTo>
                        <a:pt x="80" y="259"/>
                      </a:lnTo>
                      <a:lnTo>
                        <a:pt x="69" y="268"/>
                      </a:lnTo>
                      <a:lnTo>
                        <a:pt x="56" y="277"/>
                      </a:lnTo>
                      <a:lnTo>
                        <a:pt x="44" y="286"/>
                      </a:lnTo>
                      <a:lnTo>
                        <a:pt x="31" y="293"/>
                      </a:lnTo>
                      <a:lnTo>
                        <a:pt x="17" y="300"/>
                      </a:lnTo>
                      <a:lnTo>
                        <a:pt x="2" y="305"/>
                      </a:lnTo>
                      <a:lnTo>
                        <a:pt x="3" y="309"/>
                      </a:lnTo>
                      <a:lnTo>
                        <a:pt x="2" y="305"/>
                      </a:lnTo>
                      <a:lnTo>
                        <a:pt x="1" y="306"/>
                      </a:lnTo>
                      <a:lnTo>
                        <a:pt x="0" y="307"/>
                      </a:lnTo>
                      <a:lnTo>
                        <a:pt x="0" y="308"/>
                      </a:lnTo>
                      <a:lnTo>
                        <a:pt x="1" y="308"/>
                      </a:lnTo>
                      <a:lnTo>
                        <a:pt x="1" y="309"/>
                      </a:lnTo>
                      <a:lnTo>
                        <a:pt x="2" y="309"/>
                      </a:lnTo>
                      <a:lnTo>
                        <a:pt x="2" y="311"/>
                      </a:lnTo>
                      <a:lnTo>
                        <a:pt x="3" y="311"/>
                      </a:lnTo>
                      <a:lnTo>
                        <a:pt x="3" y="309"/>
                      </a:lnTo>
                      <a:lnTo>
                        <a:pt x="2" y="305"/>
                      </a:lnTo>
                      <a:close/>
                    </a:path>
                  </a:pathLst>
                </a:custGeom>
                <a:solidFill>
                  <a:srgbClr val="000000"/>
                </a:solidFill>
                <a:ln w="9525">
                  <a:noFill/>
                  <a:round/>
                  <a:headEnd/>
                  <a:tailEnd/>
                </a:ln>
              </p:spPr>
              <p:txBody>
                <a:bodyPr/>
                <a:lstStyle/>
                <a:p>
                  <a:endParaRPr lang="en-GB"/>
                </a:p>
              </p:txBody>
            </p:sp>
            <p:sp>
              <p:nvSpPr>
                <p:cNvPr id="1213" name="Freeform 722"/>
                <p:cNvSpPr>
                  <a:spLocks/>
                </p:cNvSpPr>
                <p:nvPr/>
              </p:nvSpPr>
              <p:spPr bwMode="auto">
                <a:xfrm>
                  <a:off x="1939" y="2909"/>
                  <a:ext cx="258" cy="142"/>
                </a:xfrm>
                <a:custGeom>
                  <a:avLst/>
                  <a:gdLst>
                    <a:gd name="T0" fmla="*/ 129 w 515"/>
                    <a:gd name="T1" fmla="*/ 71 h 285"/>
                    <a:gd name="T2" fmla="*/ 128 w 515"/>
                    <a:gd name="T3" fmla="*/ 64 h 285"/>
                    <a:gd name="T4" fmla="*/ 127 w 515"/>
                    <a:gd name="T5" fmla="*/ 56 h 285"/>
                    <a:gd name="T6" fmla="*/ 126 w 515"/>
                    <a:gd name="T7" fmla="*/ 49 h 285"/>
                    <a:gd name="T8" fmla="*/ 125 w 515"/>
                    <a:gd name="T9" fmla="*/ 43 h 285"/>
                    <a:gd name="T10" fmla="*/ 123 w 515"/>
                    <a:gd name="T11" fmla="*/ 37 h 285"/>
                    <a:gd name="T12" fmla="*/ 121 w 515"/>
                    <a:gd name="T13" fmla="*/ 31 h 285"/>
                    <a:gd name="T14" fmla="*/ 118 w 515"/>
                    <a:gd name="T15" fmla="*/ 26 h 285"/>
                    <a:gd name="T16" fmla="*/ 115 w 515"/>
                    <a:gd name="T17" fmla="*/ 21 h 285"/>
                    <a:gd name="T18" fmla="*/ 111 w 515"/>
                    <a:gd name="T19" fmla="*/ 16 h 285"/>
                    <a:gd name="T20" fmla="*/ 107 w 515"/>
                    <a:gd name="T21" fmla="*/ 13 h 285"/>
                    <a:gd name="T22" fmla="*/ 102 w 515"/>
                    <a:gd name="T23" fmla="*/ 9 h 285"/>
                    <a:gd name="T24" fmla="*/ 97 w 515"/>
                    <a:gd name="T25" fmla="*/ 6 h 285"/>
                    <a:gd name="T26" fmla="*/ 91 w 515"/>
                    <a:gd name="T27" fmla="*/ 4 h 285"/>
                    <a:gd name="T28" fmla="*/ 84 w 515"/>
                    <a:gd name="T29" fmla="*/ 2 h 285"/>
                    <a:gd name="T30" fmla="*/ 76 w 515"/>
                    <a:gd name="T31" fmla="*/ 1 h 285"/>
                    <a:gd name="T32" fmla="*/ 68 w 515"/>
                    <a:gd name="T33" fmla="*/ 0 h 285"/>
                    <a:gd name="T34" fmla="*/ 60 w 515"/>
                    <a:gd name="T35" fmla="*/ 0 h 285"/>
                    <a:gd name="T36" fmla="*/ 53 w 515"/>
                    <a:gd name="T37" fmla="*/ 1 h 285"/>
                    <a:gd name="T38" fmla="*/ 47 w 515"/>
                    <a:gd name="T39" fmla="*/ 2 h 285"/>
                    <a:gd name="T40" fmla="*/ 41 w 515"/>
                    <a:gd name="T41" fmla="*/ 3 h 285"/>
                    <a:gd name="T42" fmla="*/ 36 w 515"/>
                    <a:gd name="T43" fmla="*/ 6 h 285"/>
                    <a:gd name="T44" fmla="*/ 31 w 515"/>
                    <a:gd name="T45" fmla="*/ 9 h 285"/>
                    <a:gd name="T46" fmla="*/ 26 w 515"/>
                    <a:gd name="T47" fmla="*/ 12 h 285"/>
                    <a:gd name="T48" fmla="*/ 22 w 515"/>
                    <a:gd name="T49" fmla="*/ 16 h 285"/>
                    <a:gd name="T50" fmla="*/ 19 w 515"/>
                    <a:gd name="T51" fmla="*/ 21 h 285"/>
                    <a:gd name="T52" fmla="*/ 15 w 515"/>
                    <a:gd name="T53" fmla="*/ 26 h 285"/>
                    <a:gd name="T54" fmla="*/ 12 w 515"/>
                    <a:gd name="T55" fmla="*/ 32 h 285"/>
                    <a:gd name="T56" fmla="*/ 9 w 515"/>
                    <a:gd name="T57" fmla="*/ 38 h 285"/>
                    <a:gd name="T58" fmla="*/ 7 w 515"/>
                    <a:gd name="T59" fmla="*/ 46 h 285"/>
                    <a:gd name="T60" fmla="*/ 4 w 515"/>
                    <a:gd name="T61" fmla="*/ 53 h 285"/>
                    <a:gd name="T62" fmla="*/ 2 w 515"/>
                    <a:gd name="T63" fmla="*/ 62 h 285"/>
                    <a:gd name="T64" fmla="*/ 0 w 515"/>
                    <a:gd name="T65" fmla="*/ 71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5"/>
                    <a:gd name="T100" fmla="*/ 0 h 285"/>
                    <a:gd name="T101" fmla="*/ 515 w 515"/>
                    <a:gd name="T102" fmla="*/ 285 h 2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5" h="285">
                      <a:moveTo>
                        <a:pt x="0" y="285"/>
                      </a:moveTo>
                      <a:lnTo>
                        <a:pt x="515" y="285"/>
                      </a:lnTo>
                      <a:lnTo>
                        <a:pt x="513" y="271"/>
                      </a:lnTo>
                      <a:lnTo>
                        <a:pt x="512" y="256"/>
                      </a:lnTo>
                      <a:lnTo>
                        <a:pt x="509" y="241"/>
                      </a:lnTo>
                      <a:lnTo>
                        <a:pt x="508" y="226"/>
                      </a:lnTo>
                      <a:lnTo>
                        <a:pt x="506" y="212"/>
                      </a:lnTo>
                      <a:lnTo>
                        <a:pt x="504" y="198"/>
                      </a:lnTo>
                      <a:lnTo>
                        <a:pt x="500" y="185"/>
                      </a:lnTo>
                      <a:lnTo>
                        <a:pt x="497" y="173"/>
                      </a:lnTo>
                      <a:lnTo>
                        <a:pt x="493" y="160"/>
                      </a:lnTo>
                      <a:lnTo>
                        <a:pt x="490" y="149"/>
                      </a:lnTo>
                      <a:lnTo>
                        <a:pt x="485" y="136"/>
                      </a:lnTo>
                      <a:lnTo>
                        <a:pt x="481" y="126"/>
                      </a:lnTo>
                      <a:lnTo>
                        <a:pt x="476" y="114"/>
                      </a:lnTo>
                      <a:lnTo>
                        <a:pt x="470" y="104"/>
                      </a:lnTo>
                      <a:lnTo>
                        <a:pt x="464" y="94"/>
                      </a:lnTo>
                      <a:lnTo>
                        <a:pt x="458" y="85"/>
                      </a:lnTo>
                      <a:lnTo>
                        <a:pt x="451" y="76"/>
                      </a:lnTo>
                      <a:lnTo>
                        <a:pt x="444" y="67"/>
                      </a:lnTo>
                      <a:lnTo>
                        <a:pt x="436" y="59"/>
                      </a:lnTo>
                      <a:lnTo>
                        <a:pt x="426" y="52"/>
                      </a:lnTo>
                      <a:lnTo>
                        <a:pt x="417" y="45"/>
                      </a:lnTo>
                      <a:lnTo>
                        <a:pt x="407" y="38"/>
                      </a:lnTo>
                      <a:lnTo>
                        <a:pt x="397" y="32"/>
                      </a:lnTo>
                      <a:lnTo>
                        <a:pt x="385" y="27"/>
                      </a:lnTo>
                      <a:lnTo>
                        <a:pt x="373" y="21"/>
                      </a:lnTo>
                      <a:lnTo>
                        <a:pt x="361" y="16"/>
                      </a:lnTo>
                      <a:lnTo>
                        <a:pt x="347" y="13"/>
                      </a:lnTo>
                      <a:lnTo>
                        <a:pt x="333" y="9"/>
                      </a:lnTo>
                      <a:lnTo>
                        <a:pt x="318" y="6"/>
                      </a:lnTo>
                      <a:lnTo>
                        <a:pt x="302" y="4"/>
                      </a:lnTo>
                      <a:lnTo>
                        <a:pt x="286" y="1"/>
                      </a:lnTo>
                      <a:lnTo>
                        <a:pt x="269" y="0"/>
                      </a:lnTo>
                      <a:lnTo>
                        <a:pt x="252" y="0"/>
                      </a:lnTo>
                      <a:lnTo>
                        <a:pt x="239" y="0"/>
                      </a:lnTo>
                      <a:lnTo>
                        <a:pt x="225" y="1"/>
                      </a:lnTo>
                      <a:lnTo>
                        <a:pt x="211" y="4"/>
                      </a:lnTo>
                      <a:lnTo>
                        <a:pt x="198" y="5"/>
                      </a:lnTo>
                      <a:lnTo>
                        <a:pt x="186" y="8"/>
                      </a:lnTo>
                      <a:lnTo>
                        <a:pt x="174" y="11"/>
                      </a:lnTo>
                      <a:lnTo>
                        <a:pt x="163" y="15"/>
                      </a:lnTo>
                      <a:lnTo>
                        <a:pt x="151" y="20"/>
                      </a:lnTo>
                      <a:lnTo>
                        <a:pt x="141" y="24"/>
                      </a:lnTo>
                      <a:lnTo>
                        <a:pt x="131" y="30"/>
                      </a:lnTo>
                      <a:lnTo>
                        <a:pt x="121" y="36"/>
                      </a:lnTo>
                      <a:lnTo>
                        <a:pt x="112" y="43"/>
                      </a:lnTo>
                      <a:lnTo>
                        <a:pt x="104" y="50"/>
                      </a:lnTo>
                      <a:lnTo>
                        <a:pt x="96" y="58"/>
                      </a:lnTo>
                      <a:lnTo>
                        <a:pt x="88" y="66"/>
                      </a:lnTo>
                      <a:lnTo>
                        <a:pt x="80" y="75"/>
                      </a:lnTo>
                      <a:lnTo>
                        <a:pt x="73" y="84"/>
                      </a:lnTo>
                      <a:lnTo>
                        <a:pt x="66" y="94"/>
                      </a:lnTo>
                      <a:lnTo>
                        <a:pt x="59" y="105"/>
                      </a:lnTo>
                      <a:lnTo>
                        <a:pt x="53" y="116"/>
                      </a:lnTo>
                      <a:lnTo>
                        <a:pt x="46" y="129"/>
                      </a:lnTo>
                      <a:lnTo>
                        <a:pt x="42" y="142"/>
                      </a:lnTo>
                      <a:lnTo>
                        <a:pt x="36" y="155"/>
                      </a:lnTo>
                      <a:lnTo>
                        <a:pt x="30" y="169"/>
                      </a:lnTo>
                      <a:lnTo>
                        <a:pt x="25" y="184"/>
                      </a:lnTo>
                      <a:lnTo>
                        <a:pt x="21" y="199"/>
                      </a:lnTo>
                      <a:lnTo>
                        <a:pt x="16" y="215"/>
                      </a:lnTo>
                      <a:lnTo>
                        <a:pt x="12" y="231"/>
                      </a:lnTo>
                      <a:lnTo>
                        <a:pt x="8" y="249"/>
                      </a:lnTo>
                      <a:lnTo>
                        <a:pt x="4" y="267"/>
                      </a:lnTo>
                      <a:lnTo>
                        <a:pt x="0" y="285"/>
                      </a:lnTo>
                      <a:close/>
                    </a:path>
                  </a:pathLst>
                </a:custGeom>
                <a:solidFill>
                  <a:srgbClr val="000000"/>
                </a:solidFill>
                <a:ln w="9525">
                  <a:noFill/>
                  <a:round/>
                  <a:headEnd/>
                  <a:tailEnd/>
                </a:ln>
              </p:spPr>
              <p:txBody>
                <a:bodyPr/>
                <a:lstStyle/>
                <a:p>
                  <a:endParaRPr lang="en-GB"/>
                </a:p>
              </p:txBody>
            </p:sp>
            <p:sp>
              <p:nvSpPr>
                <p:cNvPr id="1214" name="Freeform 723"/>
                <p:cNvSpPr>
                  <a:spLocks/>
                </p:cNvSpPr>
                <p:nvPr/>
              </p:nvSpPr>
              <p:spPr bwMode="auto">
                <a:xfrm>
                  <a:off x="1939" y="3050"/>
                  <a:ext cx="259" cy="2"/>
                </a:xfrm>
                <a:custGeom>
                  <a:avLst/>
                  <a:gdLst>
                    <a:gd name="T0" fmla="*/ 128 w 517"/>
                    <a:gd name="T1" fmla="*/ 0 h 5"/>
                    <a:gd name="T2" fmla="*/ 129 w 517"/>
                    <a:gd name="T3" fmla="*/ 0 h 5"/>
                    <a:gd name="T4" fmla="*/ 0 w 517"/>
                    <a:gd name="T5" fmla="*/ 0 h 5"/>
                    <a:gd name="T6" fmla="*/ 0 w 517"/>
                    <a:gd name="T7" fmla="*/ 1 h 5"/>
                    <a:gd name="T8" fmla="*/ 129 w 517"/>
                    <a:gd name="T9" fmla="*/ 1 h 5"/>
                    <a:gd name="T10" fmla="*/ 130 w 517"/>
                    <a:gd name="T11" fmla="*/ 0 h 5"/>
                    <a:gd name="T12" fmla="*/ 129 w 517"/>
                    <a:gd name="T13" fmla="*/ 1 h 5"/>
                    <a:gd name="T14" fmla="*/ 129 w 517"/>
                    <a:gd name="T15" fmla="*/ 1 h 5"/>
                    <a:gd name="T16" fmla="*/ 129 w 517"/>
                    <a:gd name="T17" fmla="*/ 1 h 5"/>
                    <a:gd name="T18" fmla="*/ 130 w 517"/>
                    <a:gd name="T19" fmla="*/ 1 h 5"/>
                    <a:gd name="T20" fmla="*/ 130 w 517"/>
                    <a:gd name="T21" fmla="*/ 0 h 5"/>
                    <a:gd name="T22" fmla="*/ 130 w 517"/>
                    <a:gd name="T23" fmla="*/ 0 h 5"/>
                    <a:gd name="T24" fmla="*/ 129 w 517"/>
                    <a:gd name="T25" fmla="*/ 0 h 5"/>
                    <a:gd name="T26" fmla="*/ 129 w 517"/>
                    <a:gd name="T27" fmla="*/ 0 h 5"/>
                    <a:gd name="T28" fmla="*/ 129 w 517"/>
                    <a:gd name="T29" fmla="*/ 0 h 5"/>
                    <a:gd name="T30" fmla="*/ 128 w 517"/>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7"/>
                    <a:gd name="T49" fmla="*/ 0 h 5"/>
                    <a:gd name="T50" fmla="*/ 517 w 517"/>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7" h="5">
                      <a:moveTo>
                        <a:pt x="512" y="2"/>
                      </a:moveTo>
                      <a:lnTo>
                        <a:pt x="515" y="0"/>
                      </a:lnTo>
                      <a:lnTo>
                        <a:pt x="0" y="0"/>
                      </a:lnTo>
                      <a:lnTo>
                        <a:pt x="0" y="5"/>
                      </a:lnTo>
                      <a:lnTo>
                        <a:pt x="515" y="5"/>
                      </a:lnTo>
                      <a:lnTo>
                        <a:pt x="517" y="2"/>
                      </a:lnTo>
                      <a:lnTo>
                        <a:pt x="515" y="5"/>
                      </a:lnTo>
                      <a:lnTo>
                        <a:pt x="516" y="5"/>
                      </a:lnTo>
                      <a:lnTo>
                        <a:pt x="516" y="4"/>
                      </a:lnTo>
                      <a:lnTo>
                        <a:pt x="517" y="4"/>
                      </a:lnTo>
                      <a:lnTo>
                        <a:pt x="517" y="2"/>
                      </a:lnTo>
                      <a:lnTo>
                        <a:pt x="517" y="1"/>
                      </a:lnTo>
                      <a:lnTo>
                        <a:pt x="516" y="1"/>
                      </a:lnTo>
                      <a:lnTo>
                        <a:pt x="516" y="0"/>
                      </a:lnTo>
                      <a:lnTo>
                        <a:pt x="515" y="0"/>
                      </a:lnTo>
                      <a:lnTo>
                        <a:pt x="512" y="2"/>
                      </a:lnTo>
                      <a:close/>
                    </a:path>
                  </a:pathLst>
                </a:custGeom>
                <a:solidFill>
                  <a:srgbClr val="000000"/>
                </a:solidFill>
                <a:ln w="9525">
                  <a:noFill/>
                  <a:round/>
                  <a:headEnd/>
                  <a:tailEnd/>
                </a:ln>
              </p:spPr>
              <p:txBody>
                <a:bodyPr/>
                <a:lstStyle/>
                <a:p>
                  <a:endParaRPr lang="en-GB"/>
                </a:p>
              </p:txBody>
            </p:sp>
            <p:sp>
              <p:nvSpPr>
                <p:cNvPr id="1215" name="Freeform 724"/>
                <p:cNvSpPr>
                  <a:spLocks/>
                </p:cNvSpPr>
                <p:nvPr/>
              </p:nvSpPr>
              <p:spPr bwMode="auto">
                <a:xfrm>
                  <a:off x="2072" y="2907"/>
                  <a:ext cx="126" cy="144"/>
                </a:xfrm>
                <a:custGeom>
                  <a:avLst/>
                  <a:gdLst>
                    <a:gd name="T0" fmla="*/ 6 w 252"/>
                    <a:gd name="T1" fmla="*/ 2 h 287"/>
                    <a:gd name="T2" fmla="*/ 14 w 252"/>
                    <a:gd name="T3" fmla="*/ 3 h 287"/>
                    <a:gd name="T4" fmla="*/ 21 w 252"/>
                    <a:gd name="T5" fmla="*/ 5 h 287"/>
                    <a:gd name="T6" fmla="*/ 27 w 252"/>
                    <a:gd name="T7" fmla="*/ 7 h 287"/>
                    <a:gd name="T8" fmla="*/ 33 w 252"/>
                    <a:gd name="T9" fmla="*/ 9 h 287"/>
                    <a:gd name="T10" fmla="*/ 38 w 252"/>
                    <a:gd name="T11" fmla="*/ 12 h 287"/>
                    <a:gd name="T12" fmla="*/ 42 w 252"/>
                    <a:gd name="T13" fmla="*/ 16 h 287"/>
                    <a:gd name="T14" fmla="*/ 47 w 252"/>
                    <a:gd name="T15" fmla="*/ 20 h 287"/>
                    <a:gd name="T16" fmla="*/ 50 w 252"/>
                    <a:gd name="T17" fmla="*/ 25 h 287"/>
                    <a:gd name="T18" fmla="*/ 53 w 252"/>
                    <a:gd name="T19" fmla="*/ 30 h 287"/>
                    <a:gd name="T20" fmla="*/ 55 w 252"/>
                    <a:gd name="T21" fmla="*/ 35 h 287"/>
                    <a:gd name="T22" fmla="*/ 57 w 252"/>
                    <a:gd name="T23" fmla="*/ 41 h 287"/>
                    <a:gd name="T24" fmla="*/ 59 w 252"/>
                    <a:gd name="T25" fmla="*/ 47 h 287"/>
                    <a:gd name="T26" fmla="*/ 60 w 252"/>
                    <a:gd name="T27" fmla="*/ 54 h 287"/>
                    <a:gd name="T28" fmla="*/ 61 w 252"/>
                    <a:gd name="T29" fmla="*/ 61 h 287"/>
                    <a:gd name="T30" fmla="*/ 62 w 252"/>
                    <a:gd name="T31" fmla="*/ 69 h 287"/>
                    <a:gd name="T32" fmla="*/ 63 w 252"/>
                    <a:gd name="T33" fmla="*/ 72 h 287"/>
                    <a:gd name="T34" fmla="*/ 63 w 252"/>
                    <a:gd name="T35" fmla="*/ 64 h 287"/>
                    <a:gd name="T36" fmla="*/ 62 w 252"/>
                    <a:gd name="T37" fmla="*/ 57 h 287"/>
                    <a:gd name="T38" fmla="*/ 61 w 252"/>
                    <a:gd name="T39" fmla="*/ 50 h 287"/>
                    <a:gd name="T40" fmla="*/ 59 w 252"/>
                    <a:gd name="T41" fmla="*/ 44 h 287"/>
                    <a:gd name="T42" fmla="*/ 57 w 252"/>
                    <a:gd name="T43" fmla="*/ 38 h 287"/>
                    <a:gd name="T44" fmla="*/ 55 w 252"/>
                    <a:gd name="T45" fmla="*/ 32 h 287"/>
                    <a:gd name="T46" fmla="*/ 52 w 252"/>
                    <a:gd name="T47" fmla="*/ 27 h 287"/>
                    <a:gd name="T48" fmla="*/ 49 w 252"/>
                    <a:gd name="T49" fmla="*/ 22 h 287"/>
                    <a:gd name="T50" fmla="*/ 45 w 252"/>
                    <a:gd name="T51" fmla="*/ 17 h 287"/>
                    <a:gd name="T52" fmla="*/ 41 w 252"/>
                    <a:gd name="T53" fmla="*/ 13 h 287"/>
                    <a:gd name="T54" fmla="*/ 36 w 252"/>
                    <a:gd name="T55" fmla="*/ 10 h 287"/>
                    <a:gd name="T56" fmla="*/ 31 w 252"/>
                    <a:gd name="T57" fmla="*/ 7 h 287"/>
                    <a:gd name="T58" fmla="*/ 25 w 252"/>
                    <a:gd name="T59" fmla="*/ 4 h 287"/>
                    <a:gd name="T60" fmla="*/ 17 w 252"/>
                    <a:gd name="T61" fmla="*/ 3 h 287"/>
                    <a:gd name="T62" fmla="*/ 10 w 252"/>
                    <a:gd name="T63" fmla="*/ 1 h 287"/>
                    <a:gd name="T64" fmla="*/ 1 w 252"/>
                    <a:gd name="T65" fmla="*/ 0 h 287"/>
                    <a:gd name="T66" fmla="*/ 1 w 252"/>
                    <a:gd name="T67" fmla="*/ 0 h 287"/>
                    <a:gd name="T68" fmla="*/ 0 w 252"/>
                    <a:gd name="T69" fmla="*/ 1 h 287"/>
                    <a:gd name="T70" fmla="*/ 1 w 252"/>
                    <a:gd name="T71" fmla="*/ 1 h 287"/>
                    <a:gd name="T72" fmla="*/ 1 w 252"/>
                    <a:gd name="T73" fmla="*/ 1 h 2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2"/>
                    <a:gd name="T112" fmla="*/ 0 h 287"/>
                    <a:gd name="T113" fmla="*/ 252 w 252"/>
                    <a:gd name="T114" fmla="*/ 287 h 2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2" h="287">
                      <a:moveTo>
                        <a:pt x="2" y="4"/>
                      </a:moveTo>
                      <a:lnTo>
                        <a:pt x="21" y="6"/>
                      </a:lnTo>
                      <a:lnTo>
                        <a:pt x="37" y="8"/>
                      </a:lnTo>
                      <a:lnTo>
                        <a:pt x="53" y="10"/>
                      </a:lnTo>
                      <a:lnTo>
                        <a:pt x="68" y="14"/>
                      </a:lnTo>
                      <a:lnTo>
                        <a:pt x="82" y="17"/>
                      </a:lnTo>
                      <a:lnTo>
                        <a:pt x="95" y="21"/>
                      </a:lnTo>
                      <a:lnTo>
                        <a:pt x="107" y="25"/>
                      </a:lnTo>
                      <a:lnTo>
                        <a:pt x="120" y="31"/>
                      </a:lnTo>
                      <a:lnTo>
                        <a:pt x="130" y="36"/>
                      </a:lnTo>
                      <a:lnTo>
                        <a:pt x="141" y="42"/>
                      </a:lnTo>
                      <a:lnTo>
                        <a:pt x="151" y="48"/>
                      </a:lnTo>
                      <a:lnTo>
                        <a:pt x="160" y="55"/>
                      </a:lnTo>
                      <a:lnTo>
                        <a:pt x="168" y="63"/>
                      </a:lnTo>
                      <a:lnTo>
                        <a:pt x="176" y="71"/>
                      </a:lnTo>
                      <a:lnTo>
                        <a:pt x="185" y="79"/>
                      </a:lnTo>
                      <a:lnTo>
                        <a:pt x="191" y="88"/>
                      </a:lnTo>
                      <a:lnTo>
                        <a:pt x="197" y="98"/>
                      </a:lnTo>
                      <a:lnTo>
                        <a:pt x="203" y="107"/>
                      </a:lnTo>
                      <a:lnTo>
                        <a:pt x="209" y="117"/>
                      </a:lnTo>
                      <a:lnTo>
                        <a:pt x="213" y="129"/>
                      </a:lnTo>
                      <a:lnTo>
                        <a:pt x="218" y="139"/>
                      </a:lnTo>
                      <a:lnTo>
                        <a:pt x="223" y="151"/>
                      </a:lnTo>
                      <a:lnTo>
                        <a:pt x="226" y="163"/>
                      </a:lnTo>
                      <a:lnTo>
                        <a:pt x="229" y="175"/>
                      </a:lnTo>
                      <a:lnTo>
                        <a:pt x="233" y="187"/>
                      </a:lnTo>
                      <a:lnTo>
                        <a:pt x="236" y="201"/>
                      </a:lnTo>
                      <a:lnTo>
                        <a:pt x="239" y="215"/>
                      </a:lnTo>
                      <a:lnTo>
                        <a:pt x="241" y="229"/>
                      </a:lnTo>
                      <a:lnTo>
                        <a:pt x="242" y="243"/>
                      </a:lnTo>
                      <a:lnTo>
                        <a:pt x="244" y="258"/>
                      </a:lnTo>
                      <a:lnTo>
                        <a:pt x="246" y="273"/>
                      </a:lnTo>
                      <a:lnTo>
                        <a:pt x="247" y="287"/>
                      </a:lnTo>
                      <a:lnTo>
                        <a:pt x="252" y="287"/>
                      </a:lnTo>
                      <a:lnTo>
                        <a:pt x="250" y="273"/>
                      </a:lnTo>
                      <a:lnTo>
                        <a:pt x="249" y="256"/>
                      </a:lnTo>
                      <a:lnTo>
                        <a:pt x="248" y="243"/>
                      </a:lnTo>
                      <a:lnTo>
                        <a:pt x="246" y="228"/>
                      </a:lnTo>
                      <a:lnTo>
                        <a:pt x="243" y="214"/>
                      </a:lnTo>
                      <a:lnTo>
                        <a:pt x="241" y="200"/>
                      </a:lnTo>
                      <a:lnTo>
                        <a:pt x="238" y="186"/>
                      </a:lnTo>
                      <a:lnTo>
                        <a:pt x="234" y="174"/>
                      </a:lnTo>
                      <a:lnTo>
                        <a:pt x="231" y="161"/>
                      </a:lnTo>
                      <a:lnTo>
                        <a:pt x="227" y="149"/>
                      </a:lnTo>
                      <a:lnTo>
                        <a:pt x="223" y="138"/>
                      </a:lnTo>
                      <a:lnTo>
                        <a:pt x="218" y="126"/>
                      </a:lnTo>
                      <a:lnTo>
                        <a:pt x="213" y="115"/>
                      </a:lnTo>
                      <a:lnTo>
                        <a:pt x="208" y="105"/>
                      </a:lnTo>
                      <a:lnTo>
                        <a:pt x="202" y="95"/>
                      </a:lnTo>
                      <a:lnTo>
                        <a:pt x="195" y="85"/>
                      </a:lnTo>
                      <a:lnTo>
                        <a:pt x="188" y="76"/>
                      </a:lnTo>
                      <a:lnTo>
                        <a:pt x="180" y="68"/>
                      </a:lnTo>
                      <a:lnTo>
                        <a:pt x="172" y="60"/>
                      </a:lnTo>
                      <a:lnTo>
                        <a:pt x="163" y="52"/>
                      </a:lnTo>
                      <a:lnTo>
                        <a:pt x="153" y="45"/>
                      </a:lnTo>
                      <a:lnTo>
                        <a:pt x="144" y="38"/>
                      </a:lnTo>
                      <a:lnTo>
                        <a:pt x="133" y="32"/>
                      </a:lnTo>
                      <a:lnTo>
                        <a:pt x="121" y="26"/>
                      </a:lnTo>
                      <a:lnTo>
                        <a:pt x="110" y="21"/>
                      </a:lnTo>
                      <a:lnTo>
                        <a:pt x="97" y="16"/>
                      </a:lnTo>
                      <a:lnTo>
                        <a:pt x="83" y="13"/>
                      </a:lnTo>
                      <a:lnTo>
                        <a:pt x="68" y="9"/>
                      </a:lnTo>
                      <a:lnTo>
                        <a:pt x="53" y="6"/>
                      </a:lnTo>
                      <a:lnTo>
                        <a:pt x="37" y="3"/>
                      </a:lnTo>
                      <a:lnTo>
                        <a:pt x="21" y="1"/>
                      </a:lnTo>
                      <a:lnTo>
                        <a:pt x="4" y="0"/>
                      </a:lnTo>
                      <a:lnTo>
                        <a:pt x="2" y="0"/>
                      </a:lnTo>
                      <a:lnTo>
                        <a:pt x="1" y="0"/>
                      </a:lnTo>
                      <a:lnTo>
                        <a:pt x="1" y="1"/>
                      </a:lnTo>
                      <a:lnTo>
                        <a:pt x="0" y="1"/>
                      </a:lnTo>
                      <a:lnTo>
                        <a:pt x="0" y="2"/>
                      </a:lnTo>
                      <a:lnTo>
                        <a:pt x="1" y="3"/>
                      </a:lnTo>
                      <a:lnTo>
                        <a:pt x="1" y="4"/>
                      </a:lnTo>
                      <a:lnTo>
                        <a:pt x="2" y="4"/>
                      </a:lnTo>
                      <a:close/>
                    </a:path>
                  </a:pathLst>
                </a:custGeom>
                <a:solidFill>
                  <a:srgbClr val="000000"/>
                </a:solidFill>
                <a:ln w="9525">
                  <a:noFill/>
                  <a:round/>
                  <a:headEnd/>
                  <a:tailEnd/>
                </a:ln>
              </p:spPr>
              <p:txBody>
                <a:bodyPr/>
                <a:lstStyle/>
                <a:p>
                  <a:endParaRPr lang="en-GB"/>
                </a:p>
              </p:txBody>
            </p:sp>
            <p:sp>
              <p:nvSpPr>
                <p:cNvPr id="1216" name="Freeform 725"/>
                <p:cNvSpPr>
                  <a:spLocks/>
                </p:cNvSpPr>
                <p:nvPr/>
              </p:nvSpPr>
              <p:spPr bwMode="auto">
                <a:xfrm>
                  <a:off x="1938" y="2907"/>
                  <a:ext cx="135" cy="145"/>
                </a:xfrm>
                <a:custGeom>
                  <a:avLst/>
                  <a:gdLst>
                    <a:gd name="T0" fmla="*/ 1 w 271"/>
                    <a:gd name="T1" fmla="*/ 73 h 290"/>
                    <a:gd name="T2" fmla="*/ 3 w 271"/>
                    <a:gd name="T3" fmla="*/ 63 h 290"/>
                    <a:gd name="T4" fmla="*/ 5 w 271"/>
                    <a:gd name="T5" fmla="*/ 54 h 290"/>
                    <a:gd name="T6" fmla="*/ 7 w 271"/>
                    <a:gd name="T7" fmla="*/ 46 h 290"/>
                    <a:gd name="T8" fmla="*/ 10 w 271"/>
                    <a:gd name="T9" fmla="*/ 39 h 290"/>
                    <a:gd name="T10" fmla="*/ 12 w 271"/>
                    <a:gd name="T11" fmla="*/ 33 h 290"/>
                    <a:gd name="T12" fmla="*/ 15 w 271"/>
                    <a:gd name="T13" fmla="*/ 27 h 290"/>
                    <a:gd name="T14" fmla="*/ 19 w 271"/>
                    <a:gd name="T15" fmla="*/ 21 h 290"/>
                    <a:gd name="T16" fmla="*/ 22 w 271"/>
                    <a:gd name="T17" fmla="*/ 18 h 290"/>
                    <a:gd name="T18" fmla="*/ 26 w 271"/>
                    <a:gd name="T19" fmla="*/ 13 h 290"/>
                    <a:gd name="T20" fmla="*/ 31 w 271"/>
                    <a:gd name="T21" fmla="*/ 9 h 290"/>
                    <a:gd name="T22" fmla="*/ 36 w 271"/>
                    <a:gd name="T23" fmla="*/ 7 h 290"/>
                    <a:gd name="T24" fmla="*/ 41 w 271"/>
                    <a:gd name="T25" fmla="*/ 5 h 290"/>
                    <a:gd name="T26" fmla="*/ 47 w 271"/>
                    <a:gd name="T27" fmla="*/ 3 h 290"/>
                    <a:gd name="T28" fmla="*/ 53 w 271"/>
                    <a:gd name="T29" fmla="*/ 2 h 290"/>
                    <a:gd name="T30" fmla="*/ 60 w 271"/>
                    <a:gd name="T31" fmla="*/ 1 h 290"/>
                    <a:gd name="T32" fmla="*/ 67 w 271"/>
                    <a:gd name="T33" fmla="*/ 1 h 290"/>
                    <a:gd name="T34" fmla="*/ 63 w 271"/>
                    <a:gd name="T35" fmla="*/ 0 h 290"/>
                    <a:gd name="T36" fmla="*/ 56 w 271"/>
                    <a:gd name="T37" fmla="*/ 1 h 290"/>
                    <a:gd name="T38" fmla="*/ 49 w 271"/>
                    <a:gd name="T39" fmla="*/ 1 h 290"/>
                    <a:gd name="T40" fmla="*/ 43 w 271"/>
                    <a:gd name="T41" fmla="*/ 2 h 290"/>
                    <a:gd name="T42" fmla="*/ 38 w 271"/>
                    <a:gd name="T43" fmla="*/ 5 h 290"/>
                    <a:gd name="T44" fmla="*/ 33 w 271"/>
                    <a:gd name="T45" fmla="*/ 7 h 290"/>
                    <a:gd name="T46" fmla="*/ 28 w 271"/>
                    <a:gd name="T47" fmla="*/ 10 h 290"/>
                    <a:gd name="T48" fmla="*/ 23 w 271"/>
                    <a:gd name="T49" fmla="*/ 14 h 290"/>
                    <a:gd name="T50" fmla="*/ 19 w 271"/>
                    <a:gd name="T51" fmla="*/ 18 h 290"/>
                    <a:gd name="T52" fmla="*/ 16 w 271"/>
                    <a:gd name="T53" fmla="*/ 23 h 290"/>
                    <a:gd name="T54" fmla="*/ 13 w 271"/>
                    <a:gd name="T55" fmla="*/ 29 h 290"/>
                    <a:gd name="T56" fmla="*/ 10 w 271"/>
                    <a:gd name="T57" fmla="*/ 36 h 290"/>
                    <a:gd name="T58" fmla="*/ 7 w 271"/>
                    <a:gd name="T59" fmla="*/ 42 h 290"/>
                    <a:gd name="T60" fmla="*/ 5 w 271"/>
                    <a:gd name="T61" fmla="*/ 50 h 290"/>
                    <a:gd name="T62" fmla="*/ 2 w 271"/>
                    <a:gd name="T63" fmla="*/ 58 h 290"/>
                    <a:gd name="T64" fmla="*/ 0 w 271"/>
                    <a:gd name="T65" fmla="*/ 68 h 290"/>
                    <a:gd name="T66" fmla="*/ 0 w 271"/>
                    <a:gd name="T67" fmla="*/ 73 h 290"/>
                    <a:gd name="T68" fmla="*/ 0 w 271"/>
                    <a:gd name="T69" fmla="*/ 73 h 290"/>
                    <a:gd name="T70" fmla="*/ 0 w 271"/>
                    <a:gd name="T71" fmla="*/ 73 h 290"/>
                    <a:gd name="T72" fmla="*/ 0 w 271"/>
                    <a:gd name="T73" fmla="*/ 73 h 290"/>
                    <a:gd name="T74" fmla="*/ 0 w 271"/>
                    <a:gd name="T75" fmla="*/ 72 h 2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1"/>
                    <a:gd name="T115" fmla="*/ 0 h 290"/>
                    <a:gd name="T116" fmla="*/ 271 w 271"/>
                    <a:gd name="T117" fmla="*/ 290 h 2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1" h="290">
                      <a:moveTo>
                        <a:pt x="2" y="285"/>
                      </a:moveTo>
                      <a:lnTo>
                        <a:pt x="4" y="289"/>
                      </a:lnTo>
                      <a:lnTo>
                        <a:pt x="8" y="269"/>
                      </a:lnTo>
                      <a:lnTo>
                        <a:pt x="12" y="252"/>
                      </a:lnTo>
                      <a:lnTo>
                        <a:pt x="16" y="235"/>
                      </a:lnTo>
                      <a:lnTo>
                        <a:pt x="21" y="217"/>
                      </a:lnTo>
                      <a:lnTo>
                        <a:pt x="25" y="201"/>
                      </a:lnTo>
                      <a:lnTo>
                        <a:pt x="30" y="186"/>
                      </a:lnTo>
                      <a:lnTo>
                        <a:pt x="34" y="171"/>
                      </a:lnTo>
                      <a:lnTo>
                        <a:pt x="40" y="157"/>
                      </a:lnTo>
                      <a:lnTo>
                        <a:pt x="45" y="145"/>
                      </a:lnTo>
                      <a:lnTo>
                        <a:pt x="51" y="132"/>
                      </a:lnTo>
                      <a:lnTo>
                        <a:pt x="57" y="120"/>
                      </a:lnTo>
                      <a:lnTo>
                        <a:pt x="63" y="108"/>
                      </a:lnTo>
                      <a:lnTo>
                        <a:pt x="70" y="98"/>
                      </a:lnTo>
                      <a:lnTo>
                        <a:pt x="77" y="87"/>
                      </a:lnTo>
                      <a:lnTo>
                        <a:pt x="84" y="78"/>
                      </a:lnTo>
                      <a:lnTo>
                        <a:pt x="91" y="69"/>
                      </a:lnTo>
                      <a:lnTo>
                        <a:pt x="99" y="61"/>
                      </a:lnTo>
                      <a:lnTo>
                        <a:pt x="107" y="53"/>
                      </a:lnTo>
                      <a:lnTo>
                        <a:pt x="116" y="46"/>
                      </a:lnTo>
                      <a:lnTo>
                        <a:pt x="124" y="39"/>
                      </a:lnTo>
                      <a:lnTo>
                        <a:pt x="135" y="33"/>
                      </a:lnTo>
                      <a:lnTo>
                        <a:pt x="144" y="29"/>
                      </a:lnTo>
                      <a:lnTo>
                        <a:pt x="154" y="23"/>
                      </a:lnTo>
                      <a:lnTo>
                        <a:pt x="165" y="19"/>
                      </a:lnTo>
                      <a:lnTo>
                        <a:pt x="176" y="15"/>
                      </a:lnTo>
                      <a:lnTo>
                        <a:pt x="188" y="13"/>
                      </a:lnTo>
                      <a:lnTo>
                        <a:pt x="200" y="9"/>
                      </a:lnTo>
                      <a:lnTo>
                        <a:pt x="213" y="8"/>
                      </a:lnTo>
                      <a:lnTo>
                        <a:pt x="227" y="6"/>
                      </a:lnTo>
                      <a:lnTo>
                        <a:pt x="241" y="4"/>
                      </a:lnTo>
                      <a:lnTo>
                        <a:pt x="254" y="4"/>
                      </a:lnTo>
                      <a:lnTo>
                        <a:pt x="269" y="4"/>
                      </a:lnTo>
                      <a:lnTo>
                        <a:pt x="271" y="0"/>
                      </a:lnTo>
                      <a:lnTo>
                        <a:pt x="254" y="0"/>
                      </a:lnTo>
                      <a:lnTo>
                        <a:pt x="241" y="0"/>
                      </a:lnTo>
                      <a:lnTo>
                        <a:pt x="226" y="1"/>
                      </a:lnTo>
                      <a:lnTo>
                        <a:pt x="213" y="2"/>
                      </a:lnTo>
                      <a:lnTo>
                        <a:pt x="199" y="4"/>
                      </a:lnTo>
                      <a:lnTo>
                        <a:pt x="186" y="8"/>
                      </a:lnTo>
                      <a:lnTo>
                        <a:pt x="175" y="10"/>
                      </a:lnTo>
                      <a:lnTo>
                        <a:pt x="163" y="15"/>
                      </a:lnTo>
                      <a:lnTo>
                        <a:pt x="152" y="19"/>
                      </a:lnTo>
                      <a:lnTo>
                        <a:pt x="142" y="24"/>
                      </a:lnTo>
                      <a:lnTo>
                        <a:pt x="132" y="30"/>
                      </a:lnTo>
                      <a:lnTo>
                        <a:pt x="122" y="36"/>
                      </a:lnTo>
                      <a:lnTo>
                        <a:pt x="113" y="42"/>
                      </a:lnTo>
                      <a:lnTo>
                        <a:pt x="104" y="49"/>
                      </a:lnTo>
                      <a:lnTo>
                        <a:pt x="95" y="57"/>
                      </a:lnTo>
                      <a:lnTo>
                        <a:pt x="87" y="65"/>
                      </a:lnTo>
                      <a:lnTo>
                        <a:pt x="79" y="75"/>
                      </a:lnTo>
                      <a:lnTo>
                        <a:pt x="72" y="85"/>
                      </a:lnTo>
                      <a:lnTo>
                        <a:pt x="65" y="95"/>
                      </a:lnTo>
                      <a:lnTo>
                        <a:pt x="59" y="106"/>
                      </a:lnTo>
                      <a:lnTo>
                        <a:pt x="53" y="117"/>
                      </a:lnTo>
                      <a:lnTo>
                        <a:pt x="47" y="130"/>
                      </a:lnTo>
                      <a:lnTo>
                        <a:pt x="41" y="143"/>
                      </a:lnTo>
                      <a:lnTo>
                        <a:pt x="36" y="156"/>
                      </a:lnTo>
                      <a:lnTo>
                        <a:pt x="30" y="170"/>
                      </a:lnTo>
                      <a:lnTo>
                        <a:pt x="25" y="185"/>
                      </a:lnTo>
                      <a:lnTo>
                        <a:pt x="21" y="200"/>
                      </a:lnTo>
                      <a:lnTo>
                        <a:pt x="16" y="216"/>
                      </a:lnTo>
                      <a:lnTo>
                        <a:pt x="11" y="233"/>
                      </a:lnTo>
                      <a:lnTo>
                        <a:pt x="8" y="251"/>
                      </a:lnTo>
                      <a:lnTo>
                        <a:pt x="3" y="269"/>
                      </a:lnTo>
                      <a:lnTo>
                        <a:pt x="0" y="287"/>
                      </a:lnTo>
                      <a:lnTo>
                        <a:pt x="2" y="290"/>
                      </a:lnTo>
                      <a:lnTo>
                        <a:pt x="0" y="287"/>
                      </a:lnTo>
                      <a:lnTo>
                        <a:pt x="0" y="289"/>
                      </a:lnTo>
                      <a:lnTo>
                        <a:pt x="0" y="290"/>
                      </a:lnTo>
                      <a:lnTo>
                        <a:pt x="1" y="290"/>
                      </a:lnTo>
                      <a:lnTo>
                        <a:pt x="2" y="290"/>
                      </a:lnTo>
                      <a:lnTo>
                        <a:pt x="3" y="290"/>
                      </a:lnTo>
                      <a:lnTo>
                        <a:pt x="4" y="289"/>
                      </a:lnTo>
                      <a:lnTo>
                        <a:pt x="2" y="285"/>
                      </a:lnTo>
                      <a:close/>
                    </a:path>
                  </a:pathLst>
                </a:custGeom>
                <a:solidFill>
                  <a:srgbClr val="000000"/>
                </a:solidFill>
                <a:ln w="9525">
                  <a:noFill/>
                  <a:round/>
                  <a:headEnd/>
                  <a:tailEnd/>
                </a:ln>
              </p:spPr>
              <p:txBody>
                <a:bodyPr/>
                <a:lstStyle/>
                <a:p>
                  <a:endParaRPr lang="en-GB"/>
                </a:p>
              </p:txBody>
            </p:sp>
            <p:sp>
              <p:nvSpPr>
                <p:cNvPr id="1217" name="Freeform 726"/>
                <p:cNvSpPr>
                  <a:spLocks/>
                </p:cNvSpPr>
                <p:nvPr/>
              </p:nvSpPr>
              <p:spPr bwMode="auto">
                <a:xfrm>
                  <a:off x="2246" y="2841"/>
                  <a:ext cx="193" cy="16"/>
                </a:xfrm>
                <a:custGeom>
                  <a:avLst/>
                  <a:gdLst>
                    <a:gd name="T0" fmla="*/ 0 w 386"/>
                    <a:gd name="T1" fmla="*/ 1 h 31"/>
                    <a:gd name="T2" fmla="*/ 3 w 386"/>
                    <a:gd name="T3" fmla="*/ 2 h 31"/>
                    <a:gd name="T4" fmla="*/ 6 w 386"/>
                    <a:gd name="T5" fmla="*/ 2 h 31"/>
                    <a:gd name="T6" fmla="*/ 9 w 386"/>
                    <a:gd name="T7" fmla="*/ 2 h 31"/>
                    <a:gd name="T8" fmla="*/ 12 w 386"/>
                    <a:gd name="T9" fmla="*/ 2 h 31"/>
                    <a:gd name="T10" fmla="*/ 15 w 386"/>
                    <a:gd name="T11" fmla="*/ 2 h 31"/>
                    <a:gd name="T12" fmla="*/ 19 w 386"/>
                    <a:gd name="T13" fmla="*/ 2 h 31"/>
                    <a:gd name="T14" fmla="*/ 21 w 386"/>
                    <a:gd name="T15" fmla="*/ 3 h 31"/>
                    <a:gd name="T16" fmla="*/ 24 w 386"/>
                    <a:gd name="T17" fmla="*/ 3 h 31"/>
                    <a:gd name="T18" fmla="*/ 27 w 386"/>
                    <a:gd name="T19" fmla="*/ 3 h 31"/>
                    <a:gd name="T20" fmla="*/ 30 w 386"/>
                    <a:gd name="T21" fmla="*/ 3 h 31"/>
                    <a:gd name="T22" fmla="*/ 34 w 386"/>
                    <a:gd name="T23" fmla="*/ 3 h 31"/>
                    <a:gd name="T24" fmla="*/ 37 w 386"/>
                    <a:gd name="T25" fmla="*/ 3 h 31"/>
                    <a:gd name="T26" fmla="*/ 40 w 386"/>
                    <a:gd name="T27" fmla="*/ 3 h 31"/>
                    <a:gd name="T28" fmla="*/ 43 w 386"/>
                    <a:gd name="T29" fmla="*/ 3 h 31"/>
                    <a:gd name="T30" fmla="*/ 46 w 386"/>
                    <a:gd name="T31" fmla="*/ 3 h 31"/>
                    <a:gd name="T32" fmla="*/ 48 w 386"/>
                    <a:gd name="T33" fmla="*/ 3 h 31"/>
                    <a:gd name="T34" fmla="*/ 52 w 386"/>
                    <a:gd name="T35" fmla="*/ 3 h 31"/>
                    <a:gd name="T36" fmla="*/ 54 w 386"/>
                    <a:gd name="T37" fmla="*/ 3 h 31"/>
                    <a:gd name="T38" fmla="*/ 58 w 386"/>
                    <a:gd name="T39" fmla="*/ 3 h 31"/>
                    <a:gd name="T40" fmla="*/ 60 w 386"/>
                    <a:gd name="T41" fmla="*/ 3 h 31"/>
                    <a:gd name="T42" fmla="*/ 64 w 386"/>
                    <a:gd name="T43" fmla="*/ 3 h 31"/>
                    <a:gd name="T44" fmla="*/ 67 w 386"/>
                    <a:gd name="T45" fmla="*/ 3 h 31"/>
                    <a:gd name="T46" fmla="*/ 70 w 386"/>
                    <a:gd name="T47" fmla="*/ 3 h 31"/>
                    <a:gd name="T48" fmla="*/ 73 w 386"/>
                    <a:gd name="T49" fmla="*/ 2 h 31"/>
                    <a:gd name="T50" fmla="*/ 77 w 386"/>
                    <a:gd name="T51" fmla="*/ 2 h 31"/>
                    <a:gd name="T52" fmla="*/ 79 w 386"/>
                    <a:gd name="T53" fmla="*/ 2 h 31"/>
                    <a:gd name="T54" fmla="*/ 82 w 386"/>
                    <a:gd name="T55" fmla="*/ 2 h 31"/>
                    <a:gd name="T56" fmla="*/ 85 w 386"/>
                    <a:gd name="T57" fmla="*/ 1 h 31"/>
                    <a:gd name="T58" fmla="*/ 88 w 386"/>
                    <a:gd name="T59" fmla="*/ 1 h 31"/>
                    <a:gd name="T60" fmla="*/ 91 w 386"/>
                    <a:gd name="T61" fmla="*/ 1 h 31"/>
                    <a:gd name="T62" fmla="*/ 94 w 386"/>
                    <a:gd name="T63" fmla="*/ 1 h 31"/>
                    <a:gd name="T64" fmla="*/ 97 w 386"/>
                    <a:gd name="T65" fmla="*/ 0 h 31"/>
                    <a:gd name="T66" fmla="*/ 90 w 386"/>
                    <a:gd name="T67" fmla="*/ 8 h 31"/>
                    <a:gd name="T68" fmla="*/ 3 w 386"/>
                    <a:gd name="T69" fmla="*/ 5 h 31"/>
                    <a:gd name="T70" fmla="*/ 0 w 386"/>
                    <a:gd name="T71" fmla="*/ 1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6"/>
                    <a:gd name="T109" fmla="*/ 0 h 31"/>
                    <a:gd name="T110" fmla="*/ 386 w 386"/>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6" h="31">
                      <a:moveTo>
                        <a:pt x="0" y="4"/>
                      </a:moveTo>
                      <a:lnTo>
                        <a:pt x="12" y="5"/>
                      </a:lnTo>
                      <a:lnTo>
                        <a:pt x="24" y="5"/>
                      </a:lnTo>
                      <a:lnTo>
                        <a:pt x="36" y="6"/>
                      </a:lnTo>
                      <a:lnTo>
                        <a:pt x="49" y="6"/>
                      </a:lnTo>
                      <a:lnTo>
                        <a:pt x="60" y="8"/>
                      </a:lnTo>
                      <a:lnTo>
                        <a:pt x="73" y="8"/>
                      </a:lnTo>
                      <a:lnTo>
                        <a:pt x="84" y="9"/>
                      </a:lnTo>
                      <a:lnTo>
                        <a:pt x="97" y="9"/>
                      </a:lnTo>
                      <a:lnTo>
                        <a:pt x="110" y="9"/>
                      </a:lnTo>
                      <a:lnTo>
                        <a:pt x="121" y="10"/>
                      </a:lnTo>
                      <a:lnTo>
                        <a:pt x="134" y="10"/>
                      </a:lnTo>
                      <a:lnTo>
                        <a:pt x="147" y="10"/>
                      </a:lnTo>
                      <a:lnTo>
                        <a:pt x="158" y="10"/>
                      </a:lnTo>
                      <a:lnTo>
                        <a:pt x="171" y="10"/>
                      </a:lnTo>
                      <a:lnTo>
                        <a:pt x="182" y="10"/>
                      </a:lnTo>
                      <a:lnTo>
                        <a:pt x="195" y="11"/>
                      </a:lnTo>
                      <a:lnTo>
                        <a:pt x="208" y="10"/>
                      </a:lnTo>
                      <a:lnTo>
                        <a:pt x="219" y="10"/>
                      </a:lnTo>
                      <a:lnTo>
                        <a:pt x="232" y="10"/>
                      </a:lnTo>
                      <a:lnTo>
                        <a:pt x="243" y="10"/>
                      </a:lnTo>
                      <a:lnTo>
                        <a:pt x="256" y="10"/>
                      </a:lnTo>
                      <a:lnTo>
                        <a:pt x="268" y="9"/>
                      </a:lnTo>
                      <a:lnTo>
                        <a:pt x="280" y="9"/>
                      </a:lnTo>
                      <a:lnTo>
                        <a:pt x="292" y="8"/>
                      </a:lnTo>
                      <a:lnTo>
                        <a:pt x="305" y="8"/>
                      </a:lnTo>
                      <a:lnTo>
                        <a:pt x="316" y="6"/>
                      </a:lnTo>
                      <a:lnTo>
                        <a:pt x="328" y="5"/>
                      </a:lnTo>
                      <a:lnTo>
                        <a:pt x="340" y="4"/>
                      </a:lnTo>
                      <a:lnTo>
                        <a:pt x="352" y="3"/>
                      </a:lnTo>
                      <a:lnTo>
                        <a:pt x="363" y="2"/>
                      </a:lnTo>
                      <a:lnTo>
                        <a:pt x="375" y="1"/>
                      </a:lnTo>
                      <a:lnTo>
                        <a:pt x="386" y="0"/>
                      </a:lnTo>
                      <a:lnTo>
                        <a:pt x="359" y="31"/>
                      </a:lnTo>
                      <a:lnTo>
                        <a:pt x="10" y="20"/>
                      </a:lnTo>
                      <a:lnTo>
                        <a:pt x="0" y="4"/>
                      </a:lnTo>
                      <a:close/>
                    </a:path>
                  </a:pathLst>
                </a:custGeom>
                <a:solidFill>
                  <a:srgbClr val="BF0000"/>
                </a:solidFill>
                <a:ln w="9525">
                  <a:noFill/>
                  <a:round/>
                  <a:headEnd/>
                  <a:tailEnd/>
                </a:ln>
              </p:spPr>
              <p:txBody>
                <a:bodyPr/>
                <a:lstStyle/>
                <a:p>
                  <a:endParaRPr lang="en-GB"/>
                </a:p>
              </p:txBody>
            </p:sp>
            <p:sp>
              <p:nvSpPr>
                <p:cNvPr id="1218" name="Freeform 727"/>
                <p:cNvSpPr>
                  <a:spLocks/>
                </p:cNvSpPr>
                <p:nvPr/>
              </p:nvSpPr>
              <p:spPr bwMode="auto">
                <a:xfrm>
                  <a:off x="2246" y="2840"/>
                  <a:ext cx="194" cy="8"/>
                </a:xfrm>
                <a:custGeom>
                  <a:avLst/>
                  <a:gdLst>
                    <a:gd name="T0" fmla="*/ 96 w 389"/>
                    <a:gd name="T1" fmla="*/ 0 h 16"/>
                    <a:gd name="T2" fmla="*/ 90 w 389"/>
                    <a:gd name="T3" fmla="*/ 1 h 16"/>
                    <a:gd name="T4" fmla="*/ 85 w 389"/>
                    <a:gd name="T5" fmla="*/ 1 h 16"/>
                    <a:gd name="T6" fmla="*/ 79 w 389"/>
                    <a:gd name="T7" fmla="*/ 1 h 16"/>
                    <a:gd name="T8" fmla="*/ 73 w 389"/>
                    <a:gd name="T9" fmla="*/ 2 h 16"/>
                    <a:gd name="T10" fmla="*/ 67 w 389"/>
                    <a:gd name="T11" fmla="*/ 2 h 16"/>
                    <a:gd name="T12" fmla="*/ 60 w 389"/>
                    <a:gd name="T13" fmla="*/ 2 h 16"/>
                    <a:gd name="T14" fmla="*/ 54 w 389"/>
                    <a:gd name="T15" fmla="*/ 2 h 16"/>
                    <a:gd name="T16" fmla="*/ 48 w 389"/>
                    <a:gd name="T17" fmla="*/ 2 h 16"/>
                    <a:gd name="T18" fmla="*/ 42 w 389"/>
                    <a:gd name="T19" fmla="*/ 2 h 16"/>
                    <a:gd name="T20" fmla="*/ 36 w 389"/>
                    <a:gd name="T21" fmla="*/ 2 h 16"/>
                    <a:gd name="T22" fmla="*/ 30 w 389"/>
                    <a:gd name="T23" fmla="*/ 2 h 16"/>
                    <a:gd name="T24" fmla="*/ 24 w 389"/>
                    <a:gd name="T25" fmla="*/ 2 h 16"/>
                    <a:gd name="T26" fmla="*/ 18 w 389"/>
                    <a:gd name="T27" fmla="*/ 2 h 16"/>
                    <a:gd name="T28" fmla="*/ 12 w 389"/>
                    <a:gd name="T29" fmla="*/ 1 h 16"/>
                    <a:gd name="T30" fmla="*/ 6 w 389"/>
                    <a:gd name="T31" fmla="*/ 1 h 16"/>
                    <a:gd name="T32" fmla="*/ 0 w 389"/>
                    <a:gd name="T33" fmla="*/ 1 h 16"/>
                    <a:gd name="T34" fmla="*/ 3 w 389"/>
                    <a:gd name="T35" fmla="*/ 2 h 16"/>
                    <a:gd name="T36" fmla="*/ 9 w 389"/>
                    <a:gd name="T37" fmla="*/ 3 h 16"/>
                    <a:gd name="T38" fmla="*/ 15 w 389"/>
                    <a:gd name="T39" fmla="*/ 3 h 16"/>
                    <a:gd name="T40" fmla="*/ 21 w 389"/>
                    <a:gd name="T41" fmla="*/ 3 h 16"/>
                    <a:gd name="T42" fmla="*/ 27 w 389"/>
                    <a:gd name="T43" fmla="*/ 3 h 16"/>
                    <a:gd name="T44" fmla="*/ 33 w 389"/>
                    <a:gd name="T45" fmla="*/ 3 h 16"/>
                    <a:gd name="T46" fmla="*/ 39 w 389"/>
                    <a:gd name="T47" fmla="*/ 3 h 16"/>
                    <a:gd name="T48" fmla="*/ 45 w 389"/>
                    <a:gd name="T49" fmla="*/ 4 h 16"/>
                    <a:gd name="T50" fmla="*/ 52 w 389"/>
                    <a:gd name="T51" fmla="*/ 4 h 16"/>
                    <a:gd name="T52" fmla="*/ 58 w 389"/>
                    <a:gd name="T53" fmla="*/ 3 h 16"/>
                    <a:gd name="T54" fmla="*/ 64 w 389"/>
                    <a:gd name="T55" fmla="*/ 3 h 16"/>
                    <a:gd name="T56" fmla="*/ 70 w 389"/>
                    <a:gd name="T57" fmla="*/ 3 h 16"/>
                    <a:gd name="T58" fmla="*/ 76 w 389"/>
                    <a:gd name="T59" fmla="*/ 3 h 16"/>
                    <a:gd name="T60" fmla="*/ 82 w 389"/>
                    <a:gd name="T61" fmla="*/ 2 h 16"/>
                    <a:gd name="T62" fmla="*/ 88 w 389"/>
                    <a:gd name="T63" fmla="*/ 2 h 16"/>
                    <a:gd name="T64" fmla="*/ 93 w 389"/>
                    <a:gd name="T65" fmla="*/ 1 h 16"/>
                    <a:gd name="T66" fmla="*/ 96 w 389"/>
                    <a:gd name="T67" fmla="*/ 0 h 16"/>
                    <a:gd name="T68" fmla="*/ 97 w 389"/>
                    <a:gd name="T69" fmla="*/ 1 h 16"/>
                    <a:gd name="T70" fmla="*/ 97 w 389"/>
                    <a:gd name="T71" fmla="*/ 1 h 16"/>
                    <a:gd name="T72" fmla="*/ 96 w 389"/>
                    <a:gd name="T73" fmla="*/ 0 h 16"/>
                    <a:gd name="T74" fmla="*/ 97 w 389"/>
                    <a:gd name="T75" fmla="*/ 1 h 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16"/>
                    <a:gd name="T116" fmla="*/ 389 w 389"/>
                    <a:gd name="T117" fmla="*/ 16 h 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16">
                      <a:moveTo>
                        <a:pt x="389" y="4"/>
                      </a:moveTo>
                      <a:lnTo>
                        <a:pt x="386" y="0"/>
                      </a:lnTo>
                      <a:lnTo>
                        <a:pt x="375" y="1"/>
                      </a:lnTo>
                      <a:lnTo>
                        <a:pt x="363" y="3"/>
                      </a:lnTo>
                      <a:lnTo>
                        <a:pt x="352" y="4"/>
                      </a:lnTo>
                      <a:lnTo>
                        <a:pt x="340" y="5"/>
                      </a:lnTo>
                      <a:lnTo>
                        <a:pt x="328" y="6"/>
                      </a:lnTo>
                      <a:lnTo>
                        <a:pt x="316" y="7"/>
                      </a:lnTo>
                      <a:lnTo>
                        <a:pt x="305" y="8"/>
                      </a:lnTo>
                      <a:lnTo>
                        <a:pt x="292" y="8"/>
                      </a:lnTo>
                      <a:lnTo>
                        <a:pt x="280" y="9"/>
                      </a:lnTo>
                      <a:lnTo>
                        <a:pt x="268" y="9"/>
                      </a:lnTo>
                      <a:lnTo>
                        <a:pt x="256" y="11"/>
                      </a:lnTo>
                      <a:lnTo>
                        <a:pt x="243" y="11"/>
                      </a:lnTo>
                      <a:lnTo>
                        <a:pt x="232" y="11"/>
                      </a:lnTo>
                      <a:lnTo>
                        <a:pt x="219" y="11"/>
                      </a:lnTo>
                      <a:lnTo>
                        <a:pt x="208" y="11"/>
                      </a:lnTo>
                      <a:lnTo>
                        <a:pt x="195" y="11"/>
                      </a:lnTo>
                      <a:lnTo>
                        <a:pt x="182" y="11"/>
                      </a:lnTo>
                      <a:lnTo>
                        <a:pt x="171" y="11"/>
                      </a:lnTo>
                      <a:lnTo>
                        <a:pt x="158" y="11"/>
                      </a:lnTo>
                      <a:lnTo>
                        <a:pt x="147" y="11"/>
                      </a:lnTo>
                      <a:lnTo>
                        <a:pt x="134" y="11"/>
                      </a:lnTo>
                      <a:lnTo>
                        <a:pt x="121" y="9"/>
                      </a:lnTo>
                      <a:lnTo>
                        <a:pt x="110" y="9"/>
                      </a:lnTo>
                      <a:lnTo>
                        <a:pt x="97" y="9"/>
                      </a:lnTo>
                      <a:lnTo>
                        <a:pt x="86" y="8"/>
                      </a:lnTo>
                      <a:lnTo>
                        <a:pt x="73" y="8"/>
                      </a:lnTo>
                      <a:lnTo>
                        <a:pt x="60" y="8"/>
                      </a:lnTo>
                      <a:lnTo>
                        <a:pt x="49" y="7"/>
                      </a:lnTo>
                      <a:lnTo>
                        <a:pt x="36" y="7"/>
                      </a:lnTo>
                      <a:lnTo>
                        <a:pt x="24" y="6"/>
                      </a:lnTo>
                      <a:lnTo>
                        <a:pt x="12" y="6"/>
                      </a:lnTo>
                      <a:lnTo>
                        <a:pt x="0" y="5"/>
                      </a:lnTo>
                      <a:lnTo>
                        <a:pt x="0" y="9"/>
                      </a:lnTo>
                      <a:lnTo>
                        <a:pt x="12" y="11"/>
                      </a:lnTo>
                      <a:lnTo>
                        <a:pt x="24" y="11"/>
                      </a:lnTo>
                      <a:lnTo>
                        <a:pt x="36" y="12"/>
                      </a:lnTo>
                      <a:lnTo>
                        <a:pt x="49" y="12"/>
                      </a:lnTo>
                      <a:lnTo>
                        <a:pt x="60" y="13"/>
                      </a:lnTo>
                      <a:lnTo>
                        <a:pt x="73" y="13"/>
                      </a:lnTo>
                      <a:lnTo>
                        <a:pt x="84" y="14"/>
                      </a:lnTo>
                      <a:lnTo>
                        <a:pt x="97" y="14"/>
                      </a:lnTo>
                      <a:lnTo>
                        <a:pt x="110" y="14"/>
                      </a:lnTo>
                      <a:lnTo>
                        <a:pt x="121" y="15"/>
                      </a:lnTo>
                      <a:lnTo>
                        <a:pt x="134" y="15"/>
                      </a:lnTo>
                      <a:lnTo>
                        <a:pt x="147" y="15"/>
                      </a:lnTo>
                      <a:lnTo>
                        <a:pt x="158" y="15"/>
                      </a:lnTo>
                      <a:lnTo>
                        <a:pt x="171" y="16"/>
                      </a:lnTo>
                      <a:lnTo>
                        <a:pt x="182" y="16"/>
                      </a:lnTo>
                      <a:lnTo>
                        <a:pt x="195" y="16"/>
                      </a:lnTo>
                      <a:lnTo>
                        <a:pt x="208" y="16"/>
                      </a:lnTo>
                      <a:lnTo>
                        <a:pt x="219" y="15"/>
                      </a:lnTo>
                      <a:lnTo>
                        <a:pt x="232" y="15"/>
                      </a:lnTo>
                      <a:lnTo>
                        <a:pt x="243" y="15"/>
                      </a:lnTo>
                      <a:lnTo>
                        <a:pt x="256" y="15"/>
                      </a:lnTo>
                      <a:lnTo>
                        <a:pt x="268" y="14"/>
                      </a:lnTo>
                      <a:lnTo>
                        <a:pt x="280" y="14"/>
                      </a:lnTo>
                      <a:lnTo>
                        <a:pt x="292" y="13"/>
                      </a:lnTo>
                      <a:lnTo>
                        <a:pt x="305" y="13"/>
                      </a:lnTo>
                      <a:lnTo>
                        <a:pt x="316" y="12"/>
                      </a:lnTo>
                      <a:lnTo>
                        <a:pt x="329" y="11"/>
                      </a:lnTo>
                      <a:lnTo>
                        <a:pt x="340" y="9"/>
                      </a:lnTo>
                      <a:lnTo>
                        <a:pt x="352" y="8"/>
                      </a:lnTo>
                      <a:lnTo>
                        <a:pt x="363" y="7"/>
                      </a:lnTo>
                      <a:lnTo>
                        <a:pt x="375" y="6"/>
                      </a:lnTo>
                      <a:lnTo>
                        <a:pt x="387" y="5"/>
                      </a:lnTo>
                      <a:lnTo>
                        <a:pt x="385" y="0"/>
                      </a:lnTo>
                      <a:lnTo>
                        <a:pt x="387" y="5"/>
                      </a:lnTo>
                      <a:lnTo>
                        <a:pt x="389" y="4"/>
                      </a:lnTo>
                      <a:lnTo>
                        <a:pt x="389" y="3"/>
                      </a:lnTo>
                      <a:lnTo>
                        <a:pt x="389" y="1"/>
                      </a:lnTo>
                      <a:lnTo>
                        <a:pt x="389" y="0"/>
                      </a:lnTo>
                      <a:lnTo>
                        <a:pt x="387" y="0"/>
                      </a:lnTo>
                      <a:lnTo>
                        <a:pt x="386" y="0"/>
                      </a:lnTo>
                      <a:lnTo>
                        <a:pt x="389" y="4"/>
                      </a:lnTo>
                      <a:close/>
                    </a:path>
                  </a:pathLst>
                </a:custGeom>
                <a:solidFill>
                  <a:srgbClr val="000000"/>
                </a:solidFill>
                <a:ln w="9525">
                  <a:noFill/>
                  <a:round/>
                  <a:headEnd/>
                  <a:tailEnd/>
                </a:ln>
              </p:spPr>
              <p:txBody>
                <a:bodyPr/>
                <a:lstStyle/>
                <a:p>
                  <a:endParaRPr lang="en-GB"/>
                </a:p>
              </p:txBody>
            </p:sp>
            <p:sp>
              <p:nvSpPr>
                <p:cNvPr id="1219" name="Freeform 728"/>
                <p:cNvSpPr>
                  <a:spLocks/>
                </p:cNvSpPr>
                <p:nvPr/>
              </p:nvSpPr>
              <p:spPr bwMode="auto">
                <a:xfrm>
                  <a:off x="2424" y="2840"/>
                  <a:ext cx="16" cy="18"/>
                </a:xfrm>
                <a:custGeom>
                  <a:avLst/>
                  <a:gdLst>
                    <a:gd name="T0" fmla="*/ 0 w 33"/>
                    <a:gd name="T1" fmla="*/ 9 h 36"/>
                    <a:gd name="T2" fmla="*/ 1 w 33"/>
                    <a:gd name="T3" fmla="*/ 9 h 36"/>
                    <a:gd name="T4" fmla="*/ 8 w 33"/>
                    <a:gd name="T5" fmla="*/ 1 h 36"/>
                    <a:gd name="T6" fmla="*/ 7 w 33"/>
                    <a:gd name="T7" fmla="*/ 0 h 36"/>
                    <a:gd name="T8" fmla="*/ 0 w 33"/>
                    <a:gd name="T9" fmla="*/ 8 h 36"/>
                    <a:gd name="T10" fmla="*/ 0 w 33"/>
                    <a:gd name="T11" fmla="*/ 7 h 36"/>
                    <a:gd name="T12" fmla="*/ 0 w 33"/>
                    <a:gd name="T13" fmla="*/ 8 h 36"/>
                    <a:gd name="T14" fmla="*/ 0 w 33"/>
                    <a:gd name="T15" fmla="*/ 9 h 36"/>
                    <a:gd name="T16" fmla="*/ 0 w 33"/>
                    <a:gd name="T17" fmla="*/ 9 h 36"/>
                    <a:gd name="T18" fmla="*/ 0 w 33"/>
                    <a:gd name="T19" fmla="*/ 9 h 36"/>
                    <a:gd name="T20" fmla="*/ 0 w 33"/>
                    <a:gd name="T21" fmla="*/ 9 h 36"/>
                    <a:gd name="T22" fmla="*/ 0 w 33"/>
                    <a:gd name="T23" fmla="*/ 9 h 36"/>
                    <a:gd name="T24" fmla="*/ 1 w 33"/>
                    <a:gd name="T25" fmla="*/ 9 h 36"/>
                    <a:gd name="T26" fmla="*/ 1 w 33"/>
                    <a:gd name="T27" fmla="*/ 9 h 36"/>
                    <a:gd name="T28" fmla="*/ 0 w 33"/>
                    <a:gd name="T29" fmla="*/ 9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36"/>
                    <a:gd name="T47" fmla="*/ 33 w 33"/>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36">
                      <a:moveTo>
                        <a:pt x="3" y="36"/>
                      </a:moveTo>
                      <a:lnTo>
                        <a:pt x="5" y="36"/>
                      </a:lnTo>
                      <a:lnTo>
                        <a:pt x="33" y="4"/>
                      </a:lnTo>
                      <a:lnTo>
                        <a:pt x="29" y="0"/>
                      </a:lnTo>
                      <a:lnTo>
                        <a:pt x="0" y="32"/>
                      </a:lnTo>
                      <a:lnTo>
                        <a:pt x="3" y="31"/>
                      </a:lnTo>
                      <a:lnTo>
                        <a:pt x="0" y="32"/>
                      </a:lnTo>
                      <a:lnTo>
                        <a:pt x="0" y="34"/>
                      </a:lnTo>
                      <a:lnTo>
                        <a:pt x="0" y="35"/>
                      </a:lnTo>
                      <a:lnTo>
                        <a:pt x="0" y="36"/>
                      </a:lnTo>
                      <a:lnTo>
                        <a:pt x="2" y="36"/>
                      </a:lnTo>
                      <a:lnTo>
                        <a:pt x="3" y="36"/>
                      </a:lnTo>
                      <a:lnTo>
                        <a:pt x="4" y="36"/>
                      </a:lnTo>
                      <a:lnTo>
                        <a:pt x="5" y="36"/>
                      </a:lnTo>
                      <a:lnTo>
                        <a:pt x="3" y="36"/>
                      </a:lnTo>
                      <a:close/>
                    </a:path>
                  </a:pathLst>
                </a:custGeom>
                <a:solidFill>
                  <a:srgbClr val="000000"/>
                </a:solidFill>
                <a:ln w="9525">
                  <a:noFill/>
                  <a:round/>
                  <a:headEnd/>
                  <a:tailEnd/>
                </a:ln>
              </p:spPr>
              <p:txBody>
                <a:bodyPr/>
                <a:lstStyle/>
                <a:p>
                  <a:endParaRPr lang="en-GB"/>
                </a:p>
              </p:txBody>
            </p:sp>
            <p:sp>
              <p:nvSpPr>
                <p:cNvPr id="1220" name="Freeform 729"/>
                <p:cNvSpPr>
                  <a:spLocks/>
                </p:cNvSpPr>
                <p:nvPr/>
              </p:nvSpPr>
              <p:spPr bwMode="auto">
                <a:xfrm>
                  <a:off x="2249" y="2850"/>
                  <a:ext cx="176" cy="8"/>
                </a:xfrm>
                <a:custGeom>
                  <a:avLst/>
                  <a:gdLst>
                    <a:gd name="T0" fmla="*/ 0 w 353"/>
                    <a:gd name="T1" fmla="*/ 1 h 15"/>
                    <a:gd name="T2" fmla="*/ 0 w 353"/>
                    <a:gd name="T3" fmla="*/ 2 h 15"/>
                    <a:gd name="T4" fmla="*/ 88 w 353"/>
                    <a:gd name="T5" fmla="*/ 4 h 15"/>
                    <a:gd name="T6" fmla="*/ 88 w 353"/>
                    <a:gd name="T7" fmla="*/ 3 h 15"/>
                    <a:gd name="T8" fmla="*/ 1 w 353"/>
                    <a:gd name="T9" fmla="*/ 0 h 15"/>
                    <a:gd name="T10" fmla="*/ 1 w 353"/>
                    <a:gd name="T11" fmla="*/ 1 h 15"/>
                    <a:gd name="T12" fmla="*/ 1 w 353"/>
                    <a:gd name="T13" fmla="*/ 0 h 15"/>
                    <a:gd name="T14" fmla="*/ 0 w 353"/>
                    <a:gd name="T15" fmla="*/ 0 h 15"/>
                    <a:gd name="T16" fmla="*/ 0 w 353"/>
                    <a:gd name="T17" fmla="*/ 1 h 15"/>
                    <a:gd name="T18" fmla="*/ 0 w 353"/>
                    <a:gd name="T19" fmla="*/ 1 h 15"/>
                    <a:gd name="T20" fmla="*/ 0 w 353"/>
                    <a:gd name="T21" fmla="*/ 1 h 15"/>
                    <a:gd name="T22" fmla="*/ 0 w 353"/>
                    <a:gd name="T23" fmla="*/ 1 h 15"/>
                    <a:gd name="T24" fmla="*/ 0 w 353"/>
                    <a:gd name="T25" fmla="*/ 1 h 15"/>
                    <a:gd name="T26" fmla="*/ 0 w 353"/>
                    <a:gd name="T27" fmla="*/ 1 h 15"/>
                    <a:gd name="T28" fmla="*/ 0 w 353"/>
                    <a:gd name="T29" fmla="*/ 2 h 15"/>
                    <a:gd name="T30" fmla="*/ 0 w 353"/>
                    <a:gd name="T31" fmla="*/ 2 h 15"/>
                    <a:gd name="T32" fmla="*/ 0 w 353"/>
                    <a:gd name="T33" fmla="*/ 2 h 15"/>
                    <a:gd name="T34" fmla="*/ 0 w 353"/>
                    <a:gd name="T35" fmla="*/ 1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3"/>
                    <a:gd name="T55" fmla="*/ 0 h 15"/>
                    <a:gd name="T56" fmla="*/ 353 w 353"/>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3" h="15">
                      <a:moveTo>
                        <a:pt x="1" y="3"/>
                      </a:moveTo>
                      <a:lnTo>
                        <a:pt x="2" y="6"/>
                      </a:lnTo>
                      <a:lnTo>
                        <a:pt x="353" y="15"/>
                      </a:lnTo>
                      <a:lnTo>
                        <a:pt x="353" y="10"/>
                      </a:lnTo>
                      <a:lnTo>
                        <a:pt x="4" y="0"/>
                      </a:lnTo>
                      <a:lnTo>
                        <a:pt x="5" y="1"/>
                      </a:lnTo>
                      <a:lnTo>
                        <a:pt x="4" y="0"/>
                      </a:lnTo>
                      <a:lnTo>
                        <a:pt x="2" y="0"/>
                      </a:lnTo>
                      <a:lnTo>
                        <a:pt x="2" y="1"/>
                      </a:lnTo>
                      <a:lnTo>
                        <a:pt x="1" y="1"/>
                      </a:lnTo>
                      <a:lnTo>
                        <a:pt x="1" y="2"/>
                      </a:lnTo>
                      <a:lnTo>
                        <a:pt x="0" y="2"/>
                      </a:lnTo>
                      <a:lnTo>
                        <a:pt x="0" y="3"/>
                      </a:lnTo>
                      <a:lnTo>
                        <a:pt x="1" y="3"/>
                      </a:lnTo>
                      <a:lnTo>
                        <a:pt x="1" y="5"/>
                      </a:lnTo>
                      <a:lnTo>
                        <a:pt x="2" y="5"/>
                      </a:lnTo>
                      <a:lnTo>
                        <a:pt x="2" y="6"/>
                      </a:lnTo>
                      <a:lnTo>
                        <a:pt x="1" y="3"/>
                      </a:lnTo>
                      <a:close/>
                    </a:path>
                  </a:pathLst>
                </a:custGeom>
                <a:solidFill>
                  <a:srgbClr val="000000"/>
                </a:solidFill>
                <a:ln w="9525">
                  <a:noFill/>
                  <a:round/>
                  <a:headEnd/>
                  <a:tailEnd/>
                </a:ln>
              </p:spPr>
              <p:txBody>
                <a:bodyPr/>
                <a:lstStyle/>
                <a:p>
                  <a:endParaRPr lang="en-GB"/>
                </a:p>
              </p:txBody>
            </p:sp>
            <p:sp>
              <p:nvSpPr>
                <p:cNvPr id="1221" name="Freeform 730"/>
                <p:cNvSpPr>
                  <a:spLocks/>
                </p:cNvSpPr>
                <p:nvPr/>
              </p:nvSpPr>
              <p:spPr bwMode="auto">
                <a:xfrm>
                  <a:off x="2245" y="2842"/>
                  <a:ext cx="6" cy="10"/>
                </a:xfrm>
                <a:custGeom>
                  <a:avLst/>
                  <a:gdLst>
                    <a:gd name="T0" fmla="*/ 0 w 13"/>
                    <a:gd name="T1" fmla="*/ 0 h 19"/>
                    <a:gd name="T2" fmla="*/ 0 w 13"/>
                    <a:gd name="T3" fmla="*/ 1 h 19"/>
                    <a:gd name="T4" fmla="*/ 2 w 13"/>
                    <a:gd name="T5" fmla="*/ 5 h 19"/>
                    <a:gd name="T6" fmla="*/ 3 w 13"/>
                    <a:gd name="T7" fmla="*/ 5 h 19"/>
                    <a:gd name="T8" fmla="*/ 1 w 13"/>
                    <a:gd name="T9" fmla="*/ 1 h 19"/>
                    <a:gd name="T10" fmla="*/ 0 w 13"/>
                    <a:gd name="T11" fmla="*/ 1 h 19"/>
                    <a:gd name="T12" fmla="*/ 1 w 13"/>
                    <a:gd name="T13" fmla="*/ 1 h 19"/>
                    <a:gd name="T14" fmla="*/ 0 w 13"/>
                    <a:gd name="T15" fmla="*/ 1 h 19"/>
                    <a:gd name="T16" fmla="*/ 0 w 13"/>
                    <a:gd name="T17" fmla="*/ 0 h 19"/>
                    <a:gd name="T18" fmla="*/ 0 w 13"/>
                    <a:gd name="T19" fmla="*/ 0 h 19"/>
                    <a:gd name="T20" fmla="*/ 0 w 13"/>
                    <a:gd name="T21" fmla="*/ 0 h 19"/>
                    <a:gd name="T22" fmla="*/ 0 w 13"/>
                    <a:gd name="T23" fmla="*/ 1 h 19"/>
                    <a:gd name="T24" fmla="*/ 0 w 13"/>
                    <a:gd name="T25" fmla="*/ 1 h 19"/>
                    <a:gd name="T26" fmla="*/ 0 w 13"/>
                    <a:gd name="T27" fmla="*/ 1 h 19"/>
                    <a:gd name="T28" fmla="*/ 0 w 13"/>
                    <a:gd name="T29" fmla="*/ 1 h 19"/>
                    <a:gd name="T30" fmla="*/ 0 w 13"/>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19"/>
                    <a:gd name="T50" fmla="*/ 13 w 13"/>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19">
                      <a:moveTo>
                        <a:pt x="2" y="0"/>
                      </a:moveTo>
                      <a:lnTo>
                        <a:pt x="0" y="3"/>
                      </a:lnTo>
                      <a:lnTo>
                        <a:pt x="9" y="19"/>
                      </a:lnTo>
                      <a:lnTo>
                        <a:pt x="13" y="17"/>
                      </a:lnTo>
                      <a:lnTo>
                        <a:pt x="5" y="1"/>
                      </a:lnTo>
                      <a:lnTo>
                        <a:pt x="2" y="4"/>
                      </a:lnTo>
                      <a:lnTo>
                        <a:pt x="5" y="1"/>
                      </a:lnTo>
                      <a:lnTo>
                        <a:pt x="3" y="1"/>
                      </a:lnTo>
                      <a:lnTo>
                        <a:pt x="3" y="0"/>
                      </a:lnTo>
                      <a:lnTo>
                        <a:pt x="2" y="0"/>
                      </a:lnTo>
                      <a:lnTo>
                        <a:pt x="1" y="0"/>
                      </a:lnTo>
                      <a:lnTo>
                        <a:pt x="1" y="1"/>
                      </a:lnTo>
                      <a:lnTo>
                        <a:pt x="0" y="1"/>
                      </a:lnTo>
                      <a:lnTo>
                        <a:pt x="0" y="2"/>
                      </a:lnTo>
                      <a:lnTo>
                        <a:pt x="0" y="3"/>
                      </a:lnTo>
                      <a:lnTo>
                        <a:pt x="2" y="0"/>
                      </a:lnTo>
                      <a:close/>
                    </a:path>
                  </a:pathLst>
                </a:custGeom>
                <a:solidFill>
                  <a:srgbClr val="000000"/>
                </a:solidFill>
                <a:ln w="9525">
                  <a:noFill/>
                  <a:round/>
                  <a:headEnd/>
                  <a:tailEnd/>
                </a:ln>
              </p:spPr>
              <p:txBody>
                <a:bodyPr/>
                <a:lstStyle/>
                <a:p>
                  <a:endParaRPr lang="en-GB"/>
                </a:p>
              </p:txBody>
            </p:sp>
            <p:sp>
              <p:nvSpPr>
                <p:cNvPr id="1222" name="Freeform 731"/>
                <p:cNvSpPr>
                  <a:spLocks/>
                </p:cNvSpPr>
                <p:nvPr/>
              </p:nvSpPr>
              <p:spPr bwMode="auto">
                <a:xfrm>
                  <a:off x="2398" y="2798"/>
                  <a:ext cx="22" cy="61"/>
                </a:xfrm>
                <a:custGeom>
                  <a:avLst/>
                  <a:gdLst>
                    <a:gd name="T0" fmla="*/ 9 w 42"/>
                    <a:gd name="T1" fmla="*/ 0 h 122"/>
                    <a:gd name="T2" fmla="*/ 9 w 42"/>
                    <a:gd name="T3" fmla="*/ 0 h 122"/>
                    <a:gd name="T4" fmla="*/ 10 w 42"/>
                    <a:gd name="T5" fmla="*/ 1 h 122"/>
                    <a:gd name="T6" fmla="*/ 10 w 42"/>
                    <a:gd name="T7" fmla="*/ 1 h 122"/>
                    <a:gd name="T8" fmla="*/ 11 w 42"/>
                    <a:gd name="T9" fmla="*/ 1 h 122"/>
                    <a:gd name="T10" fmla="*/ 11 w 42"/>
                    <a:gd name="T11" fmla="*/ 2 h 122"/>
                    <a:gd name="T12" fmla="*/ 12 w 42"/>
                    <a:gd name="T13" fmla="*/ 2 h 122"/>
                    <a:gd name="T14" fmla="*/ 12 w 42"/>
                    <a:gd name="T15" fmla="*/ 2 h 122"/>
                    <a:gd name="T16" fmla="*/ 7 w 42"/>
                    <a:gd name="T17" fmla="*/ 29 h 122"/>
                    <a:gd name="T18" fmla="*/ 6 w 42"/>
                    <a:gd name="T19" fmla="*/ 30 h 122"/>
                    <a:gd name="T20" fmla="*/ 6 w 42"/>
                    <a:gd name="T21" fmla="*/ 30 h 122"/>
                    <a:gd name="T22" fmla="*/ 5 w 42"/>
                    <a:gd name="T23" fmla="*/ 30 h 122"/>
                    <a:gd name="T24" fmla="*/ 5 w 42"/>
                    <a:gd name="T25" fmla="*/ 31 h 122"/>
                    <a:gd name="T26" fmla="*/ 5 w 42"/>
                    <a:gd name="T27" fmla="*/ 31 h 122"/>
                    <a:gd name="T28" fmla="*/ 4 w 42"/>
                    <a:gd name="T29" fmla="*/ 31 h 122"/>
                    <a:gd name="T30" fmla="*/ 4 w 42"/>
                    <a:gd name="T31" fmla="*/ 31 h 122"/>
                    <a:gd name="T32" fmla="*/ 3 w 42"/>
                    <a:gd name="T33" fmla="*/ 31 h 122"/>
                    <a:gd name="T34" fmla="*/ 2 w 42"/>
                    <a:gd name="T35" fmla="*/ 31 h 122"/>
                    <a:gd name="T36" fmla="*/ 1 w 42"/>
                    <a:gd name="T37" fmla="*/ 31 h 122"/>
                    <a:gd name="T38" fmla="*/ 1 w 42"/>
                    <a:gd name="T39" fmla="*/ 30 h 122"/>
                    <a:gd name="T40" fmla="*/ 1 w 42"/>
                    <a:gd name="T41" fmla="*/ 30 h 122"/>
                    <a:gd name="T42" fmla="*/ 1 w 42"/>
                    <a:gd name="T43" fmla="*/ 30 h 122"/>
                    <a:gd name="T44" fmla="*/ 0 w 42"/>
                    <a:gd name="T45" fmla="*/ 29 h 122"/>
                    <a:gd name="T46" fmla="*/ 0 w 42"/>
                    <a:gd name="T47" fmla="*/ 29 h 122"/>
                    <a:gd name="T48" fmla="*/ 5 w 42"/>
                    <a:gd name="T49" fmla="*/ 2 h 122"/>
                    <a:gd name="T50" fmla="*/ 5 w 42"/>
                    <a:gd name="T51" fmla="*/ 1 h 122"/>
                    <a:gd name="T52" fmla="*/ 5 w 42"/>
                    <a:gd name="T53" fmla="*/ 1 h 122"/>
                    <a:gd name="T54" fmla="*/ 5 w 42"/>
                    <a:gd name="T55" fmla="*/ 1 h 122"/>
                    <a:gd name="T56" fmla="*/ 6 w 42"/>
                    <a:gd name="T57" fmla="*/ 1 h 122"/>
                    <a:gd name="T58" fmla="*/ 7 w 42"/>
                    <a:gd name="T59" fmla="*/ 0 h 122"/>
                    <a:gd name="T60" fmla="*/ 7 w 42"/>
                    <a:gd name="T61" fmla="*/ 0 h 122"/>
                    <a:gd name="T62" fmla="*/ 8 w 42"/>
                    <a:gd name="T63" fmla="*/ 0 h 1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22"/>
                    <a:gd name="T98" fmla="*/ 42 w 42"/>
                    <a:gd name="T99" fmla="*/ 122 h 1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22">
                      <a:moveTo>
                        <a:pt x="29" y="0"/>
                      </a:moveTo>
                      <a:lnTo>
                        <a:pt x="33" y="0"/>
                      </a:lnTo>
                      <a:lnTo>
                        <a:pt x="34" y="0"/>
                      </a:lnTo>
                      <a:lnTo>
                        <a:pt x="35" y="0"/>
                      </a:lnTo>
                      <a:lnTo>
                        <a:pt x="36" y="1"/>
                      </a:lnTo>
                      <a:lnTo>
                        <a:pt x="38" y="1"/>
                      </a:lnTo>
                      <a:lnTo>
                        <a:pt x="39" y="1"/>
                      </a:lnTo>
                      <a:lnTo>
                        <a:pt x="39" y="3"/>
                      </a:lnTo>
                      <a:lnTo>
                        <a:pt x="40" y="3"/>
                      </a:lnTo>
                      <a:lnTo>
                        <a:pt x="40" y="4"/>
                      </a:lnTo>
                      <a:lnTo>
                        <a:pt x="41" y="4"/>
                      </a:lnTo>
                      <a:lnTo>
                        <a:pt x="41" y="5"/>
                      </a:lnTo>
                      <a:lnTo>
                        <a:pt x="41" y="6"/>
                      </a:lnTo>
                      <a:lnTo>
                        <a:pt x="42" y="6"/>
                      </a:lnTo>
                      <a:lnTo>
                        <a:pt x="42" y="7"/>
                      </a:lnTo>
                      <a:lnTo>
                        <a:pt x="42" y="8"/>
                      </a:lnTo>
                      <a:lnTo>
                        <a:pt x="41" y="8"/>
                      </a:lnTo>
                      <a:lnTo>
                        <a:pt x="24" y="115"/>
                      </a:lnTo>
                      <a:lnTo>
                        <a:pt x="24" y="116"/>
                      </a:lnTo>
                      <a:lnTo>
                        <a:pt x="23" y="118"/>
                      </a:lnTo>
                      <a:lnTo>
                        <a:pt x="23" y="119"/>
                      </a:lnTo>
                      <a:lnTo>
                        <a:pt x="21" y="119"/>
                      </a:lnTo>
                      <a:lnTo>
                        <a:pt x="21" y="120"/>
                      </a:lnTo>
                      <a:lnTo>
                        <a:pt x="20" y="120"/>
                      </a:lnTo>
                      <a:lnTo>
                        <a:pt x="20" y="121"/>
                      </a:lnTo>
                      <a:lnTo>
                        <a:pt x="19" y="121"/>
                      </a:lnTo>
                      <a:lnTo>
                        <a:pt x="18" y="121"/>
                      </a:lnTo>
                      <a:lnTo>
                        <a:pt x="17" y="121"/>
                      </a:lnTo>
                      <a:lnTo>
                        <a:pt x="17" y="122"/>
                      </a:lnTo>
                      <a:lnTo>
                        <a:pt x="16" y="122"/>
                      </a:lnTo>
                      <a:lnTo>
                        <a:pt x="14" y="122"/>
                      </a:lnTo>
                      <a:lnTo>
                        <a:pt x="13" y="122"/>
                      </a:lnTo>
                      <a:lnTo>
                        <a:pt x="12" y="122"/>
                      </a:lnTo>
                      <a:lnTo>
                        <a:pt x="9" y="121"/>
                      </a:lnTo>
                      <a:lnTo>
                        <a:pt x="8" y="121"/>
                      </a:lnTo>
                      <a:lnTo>
                        <a:pt x="6" y="121"/>
                      </a:lnTo>
                      <a:lnTo>
                        <a:pt x="5" y="121"/>
                      </a:lnTo>
                      <a:lnTo>
                        <a:pt x="4" y="121"/>
                      </a:lnTo>
                      <a:lnTo>
                        <a:pt x="4" y="120"/>
                      </a:lnTo>
                      <a:lnTo>
                        <a:pt x="3" y="120"/>
                      </a:lnTo>
                      <a:lnTo>
                        <a:pt x="2" y="120"/>
                      </a:lnTo>
                      <a:lnTo>
                        <a:pt x="2" y="119"/>
                      </a:lnTo>
                      <a:lnTo>
                        <a:pt x="1" y="119"/>
                      </a:lnTo>
                      <a:lnTo>
                        <a:pt x="1" y="118"/>
                      </a:lnTo>
                      <a:lnTo>
                        <a:pt x="1" y="116"/>
                      </a:lnTo>
                      <a:lnTo>
                        <a:pt x="0" y="116"/>
                      </a:lnTo>
                      <a:lnTo>
                        <a:pt x="0" y="115"/>
                      </a:lnTo>
                      <a:lnTo>
                        <a:pt x="0" y="114"/>
                      </a:lnTo>
                      <a:lnTo>
                        <a:pt x="0" y="113"/>
                      </a:lnTo>
                      <a:lnTo>
                        <a:pt x="18" y="6"/>
                      </a:lnTo>
                      <a:lnTo>
                        <a:pt x="18" y="5"/>
                      </a:lnTo>
                      <a:lnTo>
                        <a:pt x="18" y="4"/>
                      </a:lnTo>
                      <a:lnTo>
                        <a:pt x="19" y="4"/>
                      </a:lnTo>
                      <a:lnTo>
                        <a:pt x="19" y="3"/>
                      </a:lnTo>
                      <a:lnTo>
                        <a:pt x="20" y="3"/>
                      </a:lnTo>
                      <a:lnTo>
                        <a:pt x="20" y="1"/>
                      </a:lnTo>
                      <a:lnTo>
                        <a:pt x="21" y="1"/>
                      </a:lnTo>
                      <a:lnTo>
                        <a:pt x="23" y="1"/>
                      </a:lnTo>
                      <a:lnTo>
                        <a:pt x="23" y="0"/>
                      </a:lnTo>
                      <a:lnTo>
                        <a:pt x="24" y="0"/>
                      </a:lnTo>
                      <a:lnTo>
                        <a:pt x="25" y="0"/>
                      </a:lnTo>
                      <a:lnTo>
                        <a:pt x="26" y="0"/>
                      </a:lnTo>
                      <a:lnTo>
                        <a:pt x="27" y="0"/>
                      </a:lnTo>
                      <a:lnTo>
                        <a:pt x="28" y="0"/>
                      </a:lnTo>
                      <a:lnTo>
                        <a:pt x="29" y="0"/>
                      </a:lnTo>
                      <a:close/>
                    </a:path>
                  </a:pathLst>
                </a:custGeom>
                <a:solidFill>
                  <a:srgbClr val="F7FAE5"/>
                </a:solidFill>
                <a:ln w="9525">
                  <a:noFill/>
                  <a:round/>
                  <a:headEnd/>
                  <a:tailEnd/>
                </a:ln>
              </p:spPr>
              <p:txBody>
                <a:bodyPr/>
                <a:lstStyle/>
                <a:p>
                  <a:endParaRPr lang="en-GB"/>
                </a:p>
              </p:txBody>
            </p:sp>
            <p:sp>
              <p:nvSpPr>
                <p:cNvPr id="1223" name="Freeform 732"/>
                <p:cNvSpPr>
                  <a:spLocks/>
                </p:cNvSpPr>
                <p:nvPr/>
              </p:nvSpPr>
              <p:spPr bwMode="auto">
                <a:xfrm>
                  <a:off x="2413" y="2797"/>
                  <a:ext cx="2" cy="2"/>
                </a:xfrm>
                <a:custGeom>
                  <a:avLst/>
                  <a:gdLst>
                    <a:gd name="T0" fmla="*/ 1 w 5"/>
                    <a:gd name="T1" fmla="*/ 0 h 5"/>
                    <a:gd name="T2" fmla="*/ 0 w 5"/>
                    <a:gd name="T3" fmla="*/ 0 h 5"/>
                    <a:gd name="T4" fmla="*/ 0 w 5"/>
                    <a:gd name="T5" fmla="*/ 1 h 5"/>
                    <a:gd name="T6" fmla="*/ 1 w 5"/>
                    <a:gd name="T7" fmla="*/ 1 h 5"/>
                    <a:gd name="T8" fmla="*/ 1 w 5"/>
                    <a:gd name="T9" fmla="*/ 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5" y="0"/>
                      </a:moveTo>
                      <a:lnTo>
                        <a:pt x="1" y="0"/>
                      </a:lnTo>
                      <a:lnTo>
                        <a:pt x="0" y="5"/>
                      </a:lnTo>
                      <a:lnTo>
                        <a:pt x="5" y="5"/>
                      </a:lnTo>
                      <a:lnTo>
                        <a:pt x="5" y="0"/>
                      </a:lnTo>
                      <a:close/>
                    </a:path>
                  </a:pathLst>
                </a:custGeom>
                <a:solidFill>
                  <a:srgbClr val="000000"/>
                </a:solidFill>
                <a:ln w="9525">
                  <a:noFill/>
                  <a:round/>
                  <a:headEnd/>
                  <a:tailEnd/>
                </a:ln>
              </p:spPr>
              <p:txBody>
                <a:bodyPr/>
                <a:lstStyle/>
                <a:p>
                  <a:endParaRPr lang="en-GB"/>
                </a:p>
              </p:txBody>
            </p:sp>
            <p:sp>
              <p:nvSpPr>
                <p:cNvPr id="1224" name="Freeform 733"/>
                <p:cNvSpPr>
                  <a:spLocks/>
                </p:cNvSpPr>
                <p:nvPr/>
              </p:nvSpPr>
              <p:spPr bwMode="auto">
                <a:xfrm>
                  <a:off x="2415" y="2797"/>
                  <a:ext cx="6" cy="5"/>
                </a:xfrm>
                <a:custGeom>
                  <a:avLst/>
                  <a:gdLst>
                    <a:gd name="T0" fmla="*/ 3 w 11"/>
                    <a:gd name="T1" fmla="*/ 3 h 10"/>
                    <a:gd name="T2" fmla="*/ 3 w 11"/>
                    <a:gd name="T3" fmla="*/ 3 h 10"/>
                    <a:gd name="T4" fmla="*/ 3 w 11"/>
                    <a:gd name="T5" fmla="*/ 2 h 10"/>
                    <a:gd name="T6" fmla="*/ 3 w 11"/>
                    <a:gd name="T7" fmla="*/ 2 h 10"/>
                    <a:gd name="T8" fmla="*/ 3 w 11"/>
                    <a:gd name="T9" fmla="*/ 1 h 10"/>
                    <a:gd name="T10" fmla="*/ 3 w 11"/>
                    <a:gd name="T11" fmla="*/ 1 h 10"/>
                    <a:gd name="T12" fmla="*/ 3 w 11"/>
                    <a:gd name="T13" fmla="*/ 1 h 10"/>
                    <a:gd name="T14" fmla="*/ 3 w 11"/>
                    <a:gd name="T15" fmla="*/ 1 h 10"/>
                    <a:gd name="T16" fmla="*/ 3 w 11"/>
                    <a:gd name="T17" fmla="*/ 1 h 10"/>
                    <a:gd name="T18" fmla="*/ 2 w 11"/>
                    <a:gd name="T19" fmla="*/ 1 h 10"/>
                    <a:gd name="T20" fmla="*/ 2 w 11"/>
                    <a:gd name="T21" fmla="*/ 1 h 10"/>
                    <a:gd name="T22" fmla="*/ 2 w 11"/>
                    <a:gd name="T23" fmla="*/ 1 h 10"/>
                    <a:gd name="T24" fmla="*/ 2 w 11"/>
                    <a:gd name="T25" fmla="*/ 1 h 10"/>
                    <a:gd name="T26" fmla="*/ 2 w 11"/>
                    <a:gd name="T27" fmla="*/ 1 h 10"/>
                    <a:gd name="T28" fmla="*/ 1 w 11"/>
                    <a:gd name="T29" fmla="*/ 1 h 10"/>
                    <a:gd name="T30" fmla="*/ 1 w 11"/>
                    <a:gd name="T31" fmla="*/ 0 h 10"/>
                    <a:gd name="T32" fmla="*/ 1 w 11"/>
                    <a:gd name="T33" fmla="*/ 0 h 10"/>
                    <a:gd name="T34" fmla="*/ 1 w 11"/>
                    <a:gd name="T35" fmla="*/ 0 h 10"/>
                    <a:gd name="T36" fmla="*/ 0 w 11"/>
                    <a:gd name="T37" fmla="*/ 0 h 10"/>
                    <a:gd name="T38" fmla="*/ 0 w 11"/>
                    <a:gd name="T39" fmla="*/ 1 h 10"/>
                    <a:gd name="T40" fmla="*/ 1 w 11"/>
                    <a:gd name="T41" fmla="*/ 1 h 10"/>
                    <a:gd name="T42" fmla="*/ 1 w 11"/>
                    <a:gd name="T43" fmla="*/ 1 h 10"/>
                    <a:gd name="T44" fmla="*/ 1 w 11"/>
                    <a:gd name="T45" fmla="*/ 1 h 10"/>
                    <a:gd name="T46" fmla="*/ 1 w 11"/>
                    <a:gd name="T47" fmla="*/ 1 h 10"/>
                    <a:gd name="T48" fmla="*/ 2 w 11"/>
                    <a:gd name="T49" fmla="*/ 1 h 10"/>
                    <a:gd name="T50" fmla="*/ 2 w 11"/>
                    <a:gd name="T51" fmla="*/ 1 h 10"/>
                    <a:gd name="T52" fmla="*/ 2 w 11"/>
                    <a:gd name="T53" fmla="*/ 1 h 10"/>
                    <a:gd name="T54" fmla="*/ 2 w 11"/>
                    <a:gd name="T55" fmla="*/ 2 h 10"/>
                    <a:gd name="T56" fmla="*/ 2 w 11"/>
                    <a:gd name="T57" fmla="*/ 3 h 10"/>
                    <a:gd name="T58" fmla="*/ 2 w 11"/>
                    <a:gd name="T59" fmla="*/ 3 h 10"/>
                    <a:gd name="T60" fmla="*/ 3 w 11"/>
                    <a:gd name="T61" fmla="*/ 3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
                    <a:gd name="T94" fmla="*/ 0 h 10"/>
                    <a:gd name="T95" fmla="*/ 11 w 11"/>
                    <a:gd name="T96" fmla="*/ 10 h 1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 h="10">
                      <a:moveTo>
                        <a:pt x="11" y="10"/>
                      </a:moveTo>
                      <a:lnTo>
                        <a:pt x="11" y="9"/>
                      </a:lnTo>
                      <a:lnTo>
                        <a:pt x="11" y="8"/>
                      </a:lnTo>
                      <a:lnTo>
                        <a:pt x="10" y="8"/>
                      </a:lnTo>
                      <a:lnTo>
                        <a:pt x="10" y="7"/>
                      </a:lnTo>
                      <a:lnTo>
                        <a:pt x="10" y="6"/>
                      </a:lnTo>
                      <a:lnTo>
                        <a:pt x="10" y="5"/>
                      </a:lnTo>
                      <a:lnTo>
                        <a:pt x="9" y="5"/>
                      </a:lnTo>
                      <a:lnTo>
                        <a:pt x="9" y="3"/>
                      </a:lnTo>
                      <a:lnTo>
                        <a:pt x="8" y="3"/>
                      </a:lnTo>
                      <a:lnTo>
                        <a:pt x="8" y="2"/>
                      </a:lnTo>
                      <a:lnTo>
                        <a:pt x="7" y="2"/>
                      </a:lnTo>
                      <a:lnTo>
                        <a:pt x="6" y="1"/>
                      </a:lnTo>
                      <a:lnTo>
                        <a:pt x="5" y="1"/>
                      </a:lnTo>
                      <a:lnTo>
                        <a:pt x="3" y="1"/>
                      </a:lnTo>
                      <a:lnTo>
                        <a:pt x="3" y="0"/>
                      </a:lnTo>
                      <a:lnTo>
                        <a:pt x="2" y="0"/>
                      </a:lnTo>
                      <a:lnTo>
                        <a:pt x="1" y="0"/>
                      </a:lnTo>
                      <a:lnTo>
                        <a:pt x="0" y="0"/>
                      </a:lnTo>
                      <a:lnTo>
                        <a:pt x="0" y="5"/>
                      </a:lnTo>
                      <a:lnTo>
                        <a:pt x="1" y="5"/>
                      </a:lnTo>
                      <a:lnTo>
                        <a:pt x="2" y="5"/>
                      </a:lnTo>
                      <a:lnTo>
                        <a:pt x="2" y="6"/>
                      </a:lnTo>
                      <a:lnTo>
                        <a:pt x="3" y="6"/>
                      </a:lnTo>
                      <a:lnTo>
                        <a:pt x="5" y="6"/>
                      </a:lnTo>
                      <a:lnTo>
                        <a:pt x="5" y="7"/>
                      </a:lnTo>
                      <a:lnTo>
                        <a:pt x="6" y="7"/>
                      </a:lnTo>
                      <a:lnTo>
                        <a:pt x="6" y="8"/>
                      </a:lnTo>
                      <a:lnTo>
                        <a:pt x="6" y="9"/>
                      </a:lnTo>
                      <a:lnTo>
                        <a:pt x="6" y="10"/>
                      </a:lnTo>
                      <a:lnTo>
                        <a:pt x="11" y="10"/>
                      </a:lnTo>
                      <a:close/>
                    </a:path>
                  </a:pathLst>
                </a:custGeom>
                <a:solidFill>
                  <a:srgbClr val="000000"/>
                </a:solidFill>
                <a:ln w="9525">
                  <a:noFill/>
                  <a:round/>
                  <a:headEnd/>
                  <a:tailEnd/>
                </a:ln>
              </p:spPr>
              <p:txBody>
                <a:bodyPr/>
                <a:lstStyle/>
                <a:p>
                  <a:endParaRPr lang="en-GB"/>
                </a:p>
              </p:txBody>
            </p:sp>
            <p:sp>
              <p:nvSpPr>
                <p:cNvPr id="1225" name="Freeform 734"/>
                <p:cNvSpPr>
                  <a:spLocks/>
                </p:cNvSpPr>
                <p:nvPr/>
              </p:nvSpPr>
              <p:spPr bwMode="auto">
                <a:xfrm>
                  <a:off x="2409" y="2802"/>
                  <a:ext cx="12" cy="54"/>
                </a:xfrm>
                <a:custGeom>
                  <a:avLst/>
                  <a:gdLst>
                    <a:gd name="T0" fmla="*/ 2 w 23"/>
                    <a:gd name="T1" fmla="*/ 27 h 108"/>
                    <a:gd name="T2" fmla="*/ 6 w 23"/>
                    <a:gd name="T3" fmla="*/ 0 h 108"/>
                    <a:gd name="T4" fmla="*/ 5 w 23"/>
                    <a:gd name="T5" fmla="*/ 0 h 108"/>
                    <a:gd name="T6" fmla="*/ 0 w 23"/>
                    <a:gd name="T7" fmla="*/ 27 h 108"/>
                    <a:gd name="T8" fmla="*/ 2 w 23"/>
                    <a:gd name="T9" fmla="*/ 27 h 108"/>
                    <a:gd name="T10" fmla="*/ 0 60000 65536"/>
                    <a:gd name="T11" fmla="*/ 0 60000 65536"/>
                    <a:gd name="T12" fmla="*/ 0 60000 65536"/>
                    <a:gd name="T13" fmla="*/ 0 60000 65536"/>
                    <a:gd name="T14" fmla="*/ 0 60000 65536"/>
                    <a:gd name="T15" fmla="*/ 0 w 23"/>
                    <a:gd name="T16" fmla="*/ 0 h 108"/>
                    <a:gd name="T17" fmla="*/ 23 w 23"/>
                    <a:gd name="T18" fmla="*/ 108 h 108"/>
                  </a:gdLst>
                  <a:ahLst/>
                  <a:cxnLst>
                    <a:cxn ang="T10">
                      <a:pos x="T0" y="T1"/>
                    </a:cxn>
                    <a:cxn ang="T11">
                      <a:pos x="T2" y="T3"/>
                    </a:cxn>
                    <a:cxn ang="T12">
                      <a:pos x="T4" y="T5"/>
                    </a:cxn>
                    <a:cxn ang="T13">
                      <a:pos x="T6" y="T7"/>
                    </a:cxn>
                    <a:cxn ang="T14">
                      <a:pos x="T8" y="T9"/>
                    </a:cxn>
                  </a:cxnLst>
                  <a:rect l="T15" t="T16" r="T17" b="T18"/>
                  <a:pathLst>
                    <a:path w="23" h="108">
                      <a:moveTo>
                        <a:pt x="5" y="108"/>
                      </a:moveTo>
                      <a:lnTo>
                        <a:pt x="23" y="0"/>
                      </a:lnTo>
                      <a:lnTo>
                        <a:pt x="18" y="0"/>
                      </a:lnTo>
                      <a:lnTo>
                        <a:pt x="0" y="107"/>
                      </a:lnTo>
                      <a:lnTo>
                        <a:pt x="5" y="108"/>
                      </a:lnTo>
                      <a:close/>
                    </a:path>
                  </a:pathLst>
                </a:custGeom>
                <a:solidFill>
                  <a:srgbClr val="000000"/>
                </a:solidFill>
                <a:ln w="9525">
                  <a:noFill/>
                  <a:round/>
                  <a:headEnd/>
                  <a:tailEnd/>
                </a:ln>
              </p:spPr>
              <p:txBody>
                <a:bodyPr/>
                <a:lstStyle/>
                <a:p>
                  <a:endParaRPr lang="en-GB"/>
                </a:p>
              </p:txBody>
            </p:sp>
            <p:sp>
              <p:nvSpPr>
                <p:cNvPr id="1226" name="Freeform 735"/>
                <p:cNvSpPr>
                  <a:spLocks/>
                </p:cNvSpPr>
                <p:nvPr/>
              </p:nvSpPr>
              <p:spPr bwMode="auto">
                <a:xfrm>
                  <a:off x="2405" y="2856"/>
                  <a:ext cx="7" cy="4"/>
                </a:xfrm>
                <a:custGeom>
                  <a:avLst/>
                  <a:gdLst>
                    <a:gd name="T0" fmla="*/ 0 w 14"/>
                    <a:gd name="T1" fmla="*/ 2 h 10"/>
                    <a:gd name="T2" fmla="*/ 1 w 14"/>
                    <a:gd name="T3" fmla="*/ 2 h 10"/>
                    <a:gd name="T4" fmla="*/ 1 w 14"/>
                    <a:gd name="T5" fmla="*/ 2 h 10"/>
                    <a:gd name="T6" fmla="*/ 1 w 14"/>
                    <a:gd name="T7" fmla="*/ 2 h 10"/>
                    <a:gd name="T8" fmla="*/ 2 w 14"/>
                    <a:gd name="T9" fmla="*/ 2 h 10"/>
                    <a:gd name="T10" fmla="*/ 2 w 14"/>
                    <a:gd name="T11" fmla="*/ 2 h 10"/>
                    <a:gd name="T12" fmla="*/ 2 w 14"/>
                    <a:gd name="T13" fmla="*/ 1 h 10"/>
                    <a:gd name="T14" fmla="*/ 2 w 14"/>
                    <a:gd name="T15" fmla="*/ 1 h 10"/>
                    <a:gd name="T16" fmla="*/ 2 w 14"/>
                    <a:gd name="T17" fmla="*/ 1 h 10"/>
                    <a:gd name="T18" fmla="*/ 3 w 14"/>
                    <a:gd name="T19" fmla="*/ 1 h 10"/>
                    <a:gd name="T20" fmla="*/ 3 w 14"/>
                    <a:gd name="T21" fmla="*/ 1 h 10"/>
                    <a:gd name="T22" fmla="*/ 3 w 14"/>
                    <a:gd name="T23" fmla="*/ 1 h 10"/>
                    <a:gd name="T24" fmla="*/ 3 w 14"/>
                    <a:gd name="T25" fmla="*/ 1 h 10"/>
                    <a:gd name="T26" fmla="*/ 3 w 14"/>
                    <a:gd name="T27" fmla="*/ 1 h 10"/>
                    <a:gd name="T28" fmla="*/ 4 w 14"/>
                    <a:gd name="T29" fmla="*/ 1 h 10"/>
                    <a:gd name="T30" fmla="*/ 4 w 14"/>
                    <a:gd name="T31" fmla="*/ 1 h 10"/>
                    <a:gd name="T32" fmla="*/ 4 w 14"/>
                    <a:gd name="T33" fmla="*/ 0 h 10"/>
                    <a:gd name="T34" fmla="*/ 4 w 14"/>
                    <a:gd name="T35" fmla="*/ 0 h 10"/>
                    <a:gd name="T36" fmla="*/ 4 w 14"/>
                    <a:gd name="T37" fmla="*/ 0 h 10"/>
                    <a:gd name="T38" fmla="*/ 3 w 14"/>
                    <a:gd name="T39" fmla="*/ 0 h 10"/>
                    <a:gd name="T40" fmla="*/ 3 w 14"/>
                    <a:gd name="T41" fmla="*/ 0 h 10"/>
                    <a:gd name="T42" fmla="*/ 2 w 14"/>
                    <a:gd name="T43" fmla="*/ 0 h 10"/>
                    <a:gd name="T44" fmla="*/ 2 w 14"/>
                    <a:gd name="T45" fmla="*/ 0 h 10"/>
                    <a:gd name="T46" fmla="*/ 2 w 14"/>
                    <a:gd name="T47" fmla="*/ 0 h 10"/>
                    <a:gd name="T48" fmla="*/ 2 w 14"/>
                    <a:gd name="T49" fmla="*/ 1 h 10"/>
                    <a:gd name="T50" fmla="*/ 2 w 14"/>
                    <a:gd name="T51" fmla="*/ 1 h 10"/>
                    <a:gd name="T52" fmla="*/ 2 w 14"/>
                    <a:gd name="T53" fmla="*/ 1 h 10"/>
                    <a:gd name="T54" fmla="*/ 2 w 14"/>
                    <a:gd name="T55" fmla="*/ 1 h 10"/>
                    <a:gd name="T56" fmla="*/ 1 w 14"/>
                    <a:gd name="T57" fmla="*/ 1 h 10"/>
                    <a:gd name="T58" fmla="*/ 1 w 14"/>
                    <a:gd name="T59" fmla="*/ 1 h 10"/>
                    <a:gd name="T60" fmla="*/ 1 w 14"/>
                    <a:gd name="T61" fmla="*/ 1 h 10"/>
                    <a:gd name="T62" fmla="*/ 0 w 14"/>
                    <a:gd name="T63" fmla="*/ 1 h 10"/>
                    <a:gd name="T64" fmla="*/ 0 w 14"/>
                    <a:gd name="T65" fmla="*/ 2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0"/>
                    <a:gd name="T101" fmla="*/ 14 w 14"/>
                    <a:gd name="T102" fmla="*/ 10 h 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0">
                      <a:moveTo>
                        <a:pt x="0" y="10"/>
                      </a:moveTo>
                      <a:lnTo>
                        <a:pt x="1" y="10"/>
                      </a:lnTo>
                      <a:lnTo>
                        <a:pt x="2" y="10"/>
                      </a:lnTo>
                      <a:lnTo>
                        <a:pt x="4" y="10"/>
                      </a:lnTo>
                      <a:lnTo>
                        <a:pt x="5" y="10"/>
                      </a:lnTo>
                      <a:lnTo>
                        <a:pt x="6" y="10"/>
                      </a:lnTo>
                      <a:lnTo>
                        <a:pt x="6" y="8"/>
                      </a:lnTo>
                      <a:lnTo>
                        <a:pt x="7" y="8"/>
                      </a:lnTo>
                      <a:lnTo>
                        <a:pt x="8" y="8"/>
                      </a:lnTo>
                      <a:lnTo>
                        <a:pt x="9" y="7"/>
                      </a:lnTo>
                      <a:lnTo>
                        <a:pt x="11" y="7"/>
                      </a:lnTo>
                      <a:lnTo>
                        <a:pt x="11" y="6"/>
                      </a:lnTo>
                      <a:lnTo>
                        <a:pt x="12" y="6"/>
                      </a:lnTo>
                      <a:lnTo>
                        <a:pt x="12" y="5"/>
                      </a:lnTo>
                      <a:lnTo>
                        <a:pt x="13" y="5"/>
                      </a:lnTo>
                      <a:lnTo>
                        <a:pt x="13" y="4"/>
                      </a:lnTo>
                      <a:lnTo>
                        <a:pt x="13" y="3"/>
                      </a:lnTo>
                      <a:lnTo>
                        <a:pt x="14" y="3"/>
                      </a:lnTo>
                      <a:lnTo>
                        <a:pt x="14" y="1"/>
                      </a:lnTo>
                      <a:lnTo>
                        <a:pt x="9" y="0"/>
                      </a:lnTo>
                      <a:lnTo>
                        <a:pt x="9" y="1"/>
                      </a:lnTo>
                      <a:lnTo>
                        <a:pt x="8" y="1"/>
                      </a:lnTo>
                      <a:lnTo>
                        <a:pt x="8" y="3"/>
                      </a:lnTo>
                      <a:lnTo>
                        <a:pt x="7" y="3"/>
                      </a:lnTo>
                      <a:lnTo>
                        <a:pt x="7" y="4"/>
                      </a:lnTo>
                      <a:lnTo>
                        <a:pt x="6" y="4"/>
                      </a:lnTo>
                      <a:lnTo>
                        <a:pt x="5" y="4"/>
                      </a:lnTo>
                      <a:lnTo>
                        <a:pt x="5" y="5"/>
                      </a:lnTo>
                      <a:lnTo>
                        <a:pt x="4" y="5"/>
                      </a:lnTo>
                      <a:lnTo>
                        <a:pt x="2" y="5"/>
                      </a:lnTo>
                      <a:lnTo>
                        <a:pt x="1" y="5"/>
                      </a:lnTo>
                      <a:lnTo>
                        <a:pt x="0" y="5"/>
                      </a:lnTo>
                      <a:lnTo>
                        <a:pt x="0" y="10"/>
                      </a:lnTo>
                      <a:close/>
                    </a:path>
                  </a:pathLst>
                </a:custGeom>
                <a:solidFill>
                  <a:srgbClr val="000000"/>
                </a:solidFill>
                <a:ln w="9525">
                  <a:noFill/>
                  <a:round/>
                  <a:headEnd/>
                  <a:tailEnd/>
                </a:ln>
              </p:spPr>
              <p:txBody>
                <a:bodyPr/>
                <a:lstStyle/>
                <a:p>
                  <a:endParaRPr lang="en-GB"/>
                </a:p>
              </p:txBody>
            </p:sp>
            <p:sp>
              <p:nvSpPr>
                <p:cNvPr id="1227" name="Freeform 736"/>
                <p:cNvSpPr>
                  <a:spLocks/>
                </p:cNvSpPr>
                <p:nvPr/>
              </p:nvSpPr>
              <p:spPr bwMode="auto">
                <a:xfrm>
                  <a:off x="2402" y="2857"/>
                  <a:ext cx="3" cy="3"/>
                </a:xfrm>
                <a:custGeom>
                  <a:avLst/>
                  <a:gdLst>
                    <a:gd name="T0" fmla="*/ 1 w 4"/>
                    <a:gd name="T1" fmla="*/ 2 h 6"/>
                    <a:gd name="T2" fmla="*/ 0 w 4"/>
                    <a:gd name="T3" fmla="*/ 2 h 6"/>
                    <a:gd name="T4" fmla="*/ 2 w 4"/>
                    <a:gd name="T5" fmla="*/ 2 h 6"/>
                    <a:gd name="T6" fmla="*/ 2 w 4"/>
                    <a:gd name="T7" fmla="*/ 1 h 6"/>
                    <a:gd name="T8" fmla="*/ 1 w 4"/>
                    <a:gd name="T9" fmla="*/ 0 h 6"/>
                    <a:gd name="T10" fmla="*/ 1 w 4"/>
                    <a:gd name="T11" fmla="*/ 2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1" y="6"/>
                      </a:moveTo>
                      <a:lnTo>
                        <a:pt x="0" y="6"/>
                      </a:lnTo>
                      <a:lnTo>
                        <a:pt x="4" y="6"/>
                      </a:lnTo>
                      <a:lnTo>
                        <a:pt x="4" y="1"/>
                      </a:lnTo>
                      <a:lnTo>
                        <a:pt x="1" y="0"/>
                      </a:lnTo>
                      <a:lnTo>
                        <a:pt x="1" y="6"/>
                      </a:lnTo>
                      <a:close/>
                    </a:path>
                  </a:pathLst>
                </a:custGeom>
                <a:solidFill>
                  <a:srgbClr val="000000"/>
                </a:solidFill>
                <a:ln w="9525">
                  <a:noFill/>
                  <a:round/>
                  <a:headEnd/>
                  <a:tailEnd/>
                </a:ln>
              </p:spPr>
              <p:txBody>
                <a:bodyPr/>
                <a:lstStyle/>
                <a:p>
                  <a:endParaRPr lang="en-GB"/>
                </a:p>
              </p:txBody>
            </p:sp>
            <p:sp>
              <p:nvSpPr>
                <p:cNvPr id="1228" name="Freeform 737"/>
                <p:cNvSpPr>
                  <a:spLocks/>
                </p:cNvSpPr>
                <p:nvPr/>
              </p:nvSpPr>
              <p:spPr bwMode="auto">
                <a:xfrm>
                  <a:off x="2397" y="2855"/>
                  <a:ext cx="6" cy="5"/>
                </a:xfrm>
                <a:custGeom>
                  <a:avLst/>
                  <a:gdLst>
                    <a:gd name="T0" fmla="*/ 0 w 12"/>
                    <a:gd name="T1" fmla="*/ 0 h 12"/>
                    <a:gd name="T2" fmla="*/ 0 w 12"/>
                    <a:gd name="T3" fmla="*/ 0 h 12"/>
                    <a:gd name="T4" fmla="*/ 0 w 12"/>
                    <a:gd name="T5" fmla="*/ 0 h 12"/>
                    <a:gd name="T6" fmla="*/ 0 w 12"/>
                    <a:gd name="T7" fmla="*/ 0 h 12"/>
                    <a:gd name="T8" fmla="*/ 0 w 12"/>
                    <a:gd name="T9" fmla="*/ 1 h 12"/>
                    <a:gd name="T10" fmla="*/ 1 w 12"/>
                    <a:gd name="T11" fmla="*/ 1 h 12"/>
                    <a:gd name="T12" fmla="*/ 1 w 12"/>
                    <a:gd name="T13" fmla="*/ 1 h 12"/>
                    <a:gd name="T14" fmla="*/ 1 w 12"/>
                    <a:gd name="T15" fmla="*/ 1 h 12"/>
                    <a:gd name="T16" fmla="*/ 1 w 12"/>
                    <a:gd name="T17" fmla="*/ 1 h 12"/>
                    <a:gd name="T18" fmla="*/ 1 w 12"/>
                    <a:gd name="T19" fmla="*/ 1 h 12"/>
                    <a:gd name="T20" fmla="*/ 2 w 12"/>
                    <a:gd name="T21" fmla="*/ 1 h 12"/>
                    <a:gd name="T22" fmla="*/ 2 w 12"/>
                    <a:gd name="T23" fmla="*/ 2 h 12"/>
                    <a:gd name="T24" fmla="*/ 2 w 12"/>
                    <a:gd name="T25" fmla="*/ 2 h 12"/>
                    <a:gd name="T26" fmla="*/ 2 w 12"/>
                    <a:gd name="T27" fmla="*/ 2 h 12"/>
                    <a:gd name="T28" fmla="*/ 2 w 12"/>
                    <a:gd name="T29" fmla="*/ 2 h 12"/>
                    <a:gd name="T30" fmla="*/ 3 w 12"/>
                    <a:gd name="T31" fmla="*/ 2 h 12"/>
                    <a:gd name="T32" fmla="*/ 3 w 12"/>
                    <a:gd name="T33" fmla="*/ 2 h 12"/>
                    <a:gd name="T34" fmla="*/ 3 w 12"/>
                    <a:gd name="T35" fmla="*/ 2 h 12"/>
                    <a:gd name="T36" fmla="*/ 3 w 12"/>
                    <a:gd name="T37" fmla="*/ 1 h 12"/>
                    <a:gd name="T38" fmla="*/ 3 w 12"/>
                    <a:gd name="T39" fmla="*/ 1 h 12"/>
                    <a:gd name="T40" fmla="*/ 3 w 12"/>
                    <a:gd name="T41" fmla="*/ 1 h 12"/>
                    <a:gd name="T42" fmla="*/ 2 w 12"/>
                    <a:gd name="T43" fmla="*/ 1 h 12"/>
                    <a:gd name="T44" fmla="*/ 2 w 12"/>
                    <a:gd name="T45" fmla="*/ 1 h 12"/>
                    <a:gd name="T46" fmla="*/ 2 w 12"/>
                    <a:gd name="T47" fmla="*/ 1 h 12"/>
                    <a:gd name="T48" fmla="*/ 2 w 12"/>
                    <a:gd name="T49" fmla="*/ 0 h 12"/>
                    <a:gd name="T50" fmla="*/ 2 w 12"/>
                    <a:gd name="T51" fmla="*/ 0 h 12"/>
                    <a:gd name="T52" fmla="*/ 2 w 12"/>
                    <a:gd name="T53" fmla="*/ 0 h 12"/>
                    <a:gd name="T54" fmla="*/ 0 w 12"/>
                    <a:gd name="T55" fmla="*/ 0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2"/>
                    <a:gd name="T86" fmla="*/ 12 w 12"/>
                    <a:gd name="T87" fmla="*/ 12 h 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2">
                      <a:moveTo>
                        <a:pt x="0" y="0"/>
                      </a:moveTo>
                      <a:lnTo>
                        <a:pt x="0" y="1"/>
                      </a:lnTo>
                      <a:lnTo>
                        <a:pt x="0" y="2"/>
                      </a:lnTo>
                      <a:lnTo>
                        <a:pt x="0" y="3"/>
                      </a:lnTo>
                      <a:lnTo>
                        <a:pt x="0" y="5"/>
                      </a:lnTo>
                      <a:lnTo>
                        <a:pt x="1" y="5"/>
                      </a:lnTo>
                      <a:lnTo>
                        <a:pt x="1" y="6"/>
                      </a:lnTo>
                      <a:lnTo>
                        <a:pt x="3" y="7"/>
                      </a:lnTo>
                      <a:lnTo>
                        <a:pt x="3" y="8"/>
                      </a:lnTo>
                      <a:lnTo>
                        <a:pt x="4" y="8"/>
                      </a:lnTo>
                      <a:lnTo>
                        <a:pt x="5" y="8"/>
                      </a:lnTo>
                      <a:lnTo>
                        <a:pt x="5" y="9"/>
                      </a:lnTo>
                      <a:lnTo>
                        <a:pt x="6" y="9"/>
                      </a:lnTo>
                      <a:lnTo>
                        <a:pt x="7" y="10"/>
                      </a:lnTo>
                      <a:lnTo>
                        <a:pt x="8" y="10"/>
                      </a:lnTo>
                      <a:lnTo>
                        <a:pt x="9" y="10"/>
                      </a:lnTo>
                      <a:lnTo>
                        <a:pt x="11" y="12"/>
                      </a:lnTo>
                      <a:lnTo>
                        <a:pt x="12" y="12"/>
                      </a:lnTo>
                      <a:lnTo>
                        <a:pt x="12" y="6"/>
                      </a:lnTo>
                      <a:lnTo>
                        <a:pt x="11" y="6"/>
                      </a:lnTo>
                      <a:lnTo>
                        <a:pt x="9" y="6"/>
                      </a:lnTo>
                      <a:lnTo>
                        <a:pt x="8" y="6"/>
                      </a:lnTo>
                      <a:lnTo>
                        <a:pt x="7" y="5"/>
                      </a:lnTo>
                      <a:lnTo>
                        <a:pt x="6" y="5"/>
                      </a:lnTo>
                      <a:lnTo>
                        <a:pt x="6" y="3"/>
                      </a:lnTo>
                      <a:lnTo>
                        <a:pt x="5" y="2"/>
                      </a:lnTo>
                      <a:lnTo>
                        <a:pt x="5" y="1"/>
                      </a:lnTo>
                      <a:lnTo>
                        <a:pt x="0" y="0"/>
                      </a:lnTo>
                      <a:close/>
                    </a:path>
                  </a:pathLst>
                </a:custGeom>
                <a:solidFill>
                  <a:srgbClr val="000000"/>
                </a:solidFill>
                <a:ln w="9525">
                  <a:noFill/>
                  <a:round/>
                  <a:headEnd/>
                  <a:tailEnd/>
                </a:ln>
              </p:spPr>
              <p:txBody>
                <a:bodyPr/>
                <a:lstStyle/>
                <a:p>
                  <a:endParaRPr lang="en-GB"/>
                </a:p>
              </p:txBody>
            </p:sp>
            <p:sp>
              <p:nvSpPr>
                <p:cNvPr id="1229" name="Freeform 738"/>
                <p:cNvSpPr>
                  <a:spLocks/>
                </p:cNvSpPr>
                <p:nvPr/>
              </p:nvSpPr>
              <p:spPr bwMode="auto">
                <a:xfrm>
                  <a:off x="2397" y="2801"/>
                  <a:ext cx="12" cy="54"/>
                </a:xfrm>
                <a:custGeom>
                  <a:avLst/>
                  <a:gdLst>
                    <a:gd name="T0" fmla="*/ 5 w 23"/>
                    <a:gd name="T1" fmla="*/ 0 h 108"/>
                    <a:gd name="T2" fmla="*/ 0 w 23"/>
                    <a:gd name="T3" fmla="*/ 27 h 108"/>
                    <a:gd name="T4" fmla="*/ 2 w 23"/>
                    <a:gd name="T5" fmla="*/ 27 h 108"/>
                    <a:gd name="T6" fmla="*/ 6 w 23"/>
                    <a:gd name="T7" fmla="*/ 1 h 108"/>
                    <a:gd name="T8" fmla="*/ 5 w 23"/>
                    <a:gd name="T9" fmla="*/ 0 h 108"/>
                    <a:gd name="T10" fmla="*/ 0 60000 65536"/>
                    <a:gd name="T11" fmla="*/ 0 60000 65536"/>
                    <a:gd name="T12" fmla="*/ 0 60000 65536"/>
                    <a:gd name="T13" fmla="*/ 0 60000 65536"/>
                    <a:gd name="T14" fmla="*/ 0 60000 65536"/>
                    <a:gd name="T15" fmla="*/ 0 w 23"/>
                    <a:gd name="T16" fmla="*/ 0 h 108"/>
                    <a:gd name="T17" fmla="*/ 23 w 23"/>
                    <a:gd name="T18" fmla="*/ 108 h 108"/>
                  </a:gdLst>
                  <a:ahLst/>
                  <a:cxnLst>
                    <a:cxn ang="T10">
                      <a:pos x="T0" y="T1"/>
                    </a:cxn>
                    <a:cxn ang="T11">
                      <a:pos x="T2" y="T3"/>
                    </a:cxn>
                    <a:cxn ang="T12">
                      <a:pos x="T4" y="T5"/>
                    </a:cxn>
                    <a:cxn ang="T13">
                      <a:pos x="T6" y="T7"/>
                    </a:cxn>
                    <a:cxn ang="T14">
                      <a:pos x="T8" y="T9"/>
                    </a:cxn>
                  </a:cxnLst>
                  <a:rect l="T15" t="T16" r="T17" b="T18"/>
                  <a:pathLst>
                    <a:path w="23" h="108">
                      <a:moveTo>
                        <a:pt x="19" y="0"/>
                      </a:moveTo>
                      <a:lnTo>
                        <a:pt x="0" y="107"/>
                      </a:lnTo>
                      <a:lnTo>
                        <a:pt x="5" y="108"/>
                      </a:lnTo>
                      <a:lnTo>
                        <a:pt x="23" y="1"/>
                      </a:lnTo>
                      <a:lnTo>
                        <a:pt x="19" y="0"/>
                      </a:lnTo>
                      <a:close/>
                    </a:path>
                  </a:pathLst>
                </a:custGeom>
                <a:solidFill>
                  <a:srgbClr val="000000"/>
                </a:solidFill>
                <a:ln w="9525">
                  <a:noFill/>
                  <a:round/>
                  <a:headEnd/>
                  <a:tailEnd/>
                </a:ln>
              </p:spPr>
              <p:txBody>
                <a:bodyPr/>
                <a:lstStyle/>
                <a:p>
                  <a:endParaRPr lang="en-GB"/>
                </a:p>
              </p:txBody>
            </p:sp>
            <p:sp>
              <p:nvSpPr>
                <p:cNvPr id="1230" name="Freeform 739"/>
                <p:cNvSpPr>
                  <a:spLocks/>
                </p:cNvSpPr>
                <p:nvPr/>
              </p:nvSpPr>
              <p:spPr bwMode="auto">
                <a:xfrm>
                  <a:off x="2406" y="2797"/>
                  <a:ext cx="7" cy="5"/>
                </a:xfrm>
                <a:custGeom>
                  <a:avLst/>
                  <a:gdLst>
                    <a:gd name="T0" fmla="*/ 4 w 13"/>
                    <a:gd name="T1" fmla="*/ 0 h 9"/>
                    <a:gd name="T2" fmla="*/ 3 w 13"/>
                    <a:gd name="T3" fmla="*/ 0 h 9"/>
                    <a:gd name="T4" fmla="*/ 3 w 13"/>
                    <a:gd name="T5" fmla="*/ 0 h 9"/>
                    <a:gd name="T6" fmla="*/ 3 w 13"/>
                    <a:gd name="T7" fmla="*/ 0 h 9"/>
                    <a:gd name="T8" fmla="*/ 3 w 13"/>
                    <a:gd name="T9" fmla="*/ 0 h 9"/>
                    <a:gd name="T10" fmla="*/ 2 w 13"/>
                    <a:gd name="T11" fmla="*/ 0 h 9"/>
                    <a:gd name="T12" fmla="*/ 2 w 13"/>
                    <a:gd name="T13" fmla="*/ 0 h 9"/>
                    <a:gd name="T14" fmla="*/ 2 w 13"/>
                    <a:gd name="T15" fmla="*/ 0 h 9"/>
                    <a:gd name="T16" fmla="*/ 2 w 13"/>
                    <a:gd name="T17" fmla="*/ 1 h 9"/>
                    <a:gd name="T18" fmla="*/ 1 w 13"/>
                    <a:gd name="T19" fmla="*/ 1 h 9"/>
                    <a:gd name="T20" fmla="*/ 1 w 13"/>
                    <a:gd name="T21" fmla="*/ 1 h 9"/>
                    <a:gd name="T22" fmla="*/ 1 w 13"/>
                    <a:gd name="T23" fmla="*/ 1 h 9"/>
                    <a:gd name="T24" fmla="*/ 1 w 13"/>
                    <a:gd name="T25" fmla="*/ 1 h 9"/>
                    <a:gd name="T26" fmla="*/ 1 w 13"/>
                    <a:gd name="T27" fmla="*/ 1 h 9"/>
                    <a:gd name="T28" fmla="*/ 1 w 13"/>
                    <a:gd name="T29" fmla="*/ 2 h 9"/>
                    <a:gd name="T30" fmla="*/ 0 w 13"/>
                    <a:gd name="T31" fmla="*/ 2 h 9"/>
                    <a:gd name="T32" fmla="*/ 0 w 13"/>
                    <a:gd name="T33" fmla="*/ 2 h 9"/>
                    <a:gd name="T34" fmla="*/ 0 w 13"/>
                    <a:gd name="T35" fmla="*/ 2 h 9"/>
                    <a:gd name="T36" fmla="*/ 1 w 13"/>
                    <a:gd name="T37" fmla="*/ 3 h 9"/>
                    <a:gd name="T38" fmla="*/ 1 w 13"/>
                    <a:gd name="T39" fmla="*/ 2 h 9"/>
                    <a:gd name="T40" fmla="*/ 1 w 13"/>
                    <a:gd name="T41" fmla="*/ 2 h 9"/>
                    <a:gd name="T42" fmla="*/ 2 w 13"/>
                    <a:gd name="T43" fmla="*/ 2 h 9"/>
                    <a:gd name="T44" fmla="*/ 2 w 13"/>
                    <a:gd name="T45" fmla="*/ 2 h 9"/>
                    <a:gd name="T46" fmla="*/ 2 w 13"/>
                    <a:gd name="T47" fmla="*/ 2 h 9"/>
                    <a:gd name="T48" fmla="*/ 2 w 13"/>
                    <a:gd name="T49" fmla="*/ 2 h 9"/>
                    <a:gd name="T50" fmla="*/ 3 w 13"/>
                    <a:gd name="T51" fmla="*/ 2 h 9"/>
                    <a:gd name="T52" fmla="*/ 3 w 13"/>
                    <a:gd name="T53" fmla="*/ 2 h 9"/>
                    <a:gd name="T54" fmla="*/ 3 w 13"/>
                    <a:gd name="T55" fmla="*/ 2 h 9"/>
                    <a:gd name="T56" fmla="*/ 3 w 13"/>
                    <a:gd name="T57" fmla="*/ 2 h 9"/>
                    <a:gd name="T58" fmla="*/ 4 w 13"/>
                    <a:gd name="T59" fmla="*/ 0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
                    <a:gd name="T91" fmla="*/ 0 h 9"/>
                    <a:gd name="T92" fmla="*/ 13 w 13"/>
                    <a:gd name="T93" fmla="*/ 9 h 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 h="9">
                      <a:moveTo>
                        <a:pt x="13" y="0"/>
                      </a:moveTo>
                      <a:lnTo>
                        <a:pt x="12" y="0"/>
                      </a:lnTo>
                      <a:lnTo>
                        <a:pt x="11" y="0"/>
                      </a:lnTo>
                      <a:lnTo>
                        <a:pt x="10" y="0"/>
                      </a:lnTo>
                      <a:lnTo>
                        <a:pt x="9" y="0"/>
                      </a:lnTo>
                      <a:lnTo>
                        <a:pt x="8" y="0"/>
                      </a:lnTo>
                      <a:lnTo>
                        <a:pt x="7" y="0"/>
                      </a:lnTo>
                      <a:lnTo>
                        <a:pt x="5" y="0"/>
                      </a:lnTo>
                      <a:lnTo>
                        <a:pt x="5" y="1"/>
                      </a:lnTo>
                      <a:lnTo>
                        <a:pt x="4" y="1"/>
                      </a:lnTo>
                      <a:lnTo>
                        <a:pt x="3" y="2"/>
                      </a:lnTo>
                      <a:lnTo>
                        <a:pt x="2" y="2"/>
                      </a:lnTo>
                      <a:lnTo>
                        <a:pt x="2" y="3"/>
                      </a:lnTo>
                      <a:lnTo>
                        <a:pt x="1" y="3"/>
                      </a:lnTo>
                      <a:lnTo>
                        <a:pt x="1" y="5"/>
                      </a:lnTo>
                      <a:lnTo>
                        <a:pt x="0" y="6"/>
                      </a:lnTo>
                      <a:lnTo>
                        <a:pt x="0" y="7"/>
                      </a:lnTo>
                      <a:lnTo>
                        <a:pt x="0" y="8"/>
                      </a:lnTo>
                      <a:lnTo>
                        <a:pt x="4" y="9"/>
                      </a:lnTo>
                      <a:lnTo>
                        <a:pt x="4" y="8"/>
                      </a:lnTo>
                      <a:lnTo>
                        <a:pt x="4" y="7"/>
                      </a:lnTo>
                      <a:lnTo>
                        <a:pt x="5" y="7"/>
                      </a:lnTo>
                      <a:lnTo>
                        <a:pt x="5" y="6"/>
                      </a:lnTo>
                      <a:lnTo>
                        <a:pt x="7" y="6"/>
                      </a:lnTo>
                      <a:lnTo>
                        <a:pt x="8" y="5"/>
                      </a:lnTo>
                      <a:lnTo>
                        <a:pt x="9" y="5"/>
                      </a:lnTo>
                      <a:lnTo>
                        <a:pt x="10" y="5"/>
                      </a:lnTo>
                      <a:lnTo>
                        <a:pt x="11" y="5"/>
                      </a:lnTo>
                      <a:lnTo>
                        <a:pt x="12" y="5"/>
                      </a:lnTo>
                      <a:lnTo>
                        <a:pt x="13" y="0"/>
                      </a:lnTo>
                      <a:close/>
                    </a:path>
                  </a:pathLst>
                </a:custGeom>
                <a:solidFill>
                  <a:srgbClr val="000000"/>
                </a:solidFill>
                <a:ln w="9525">
                  <a:noFill/>
                  <a:round/>
                  <a:headEnd/>
                  <a:tailEnd/>
                </a:ln>
              </p:spPr>
              <p:txBody>
                <a:bodyPr/>
                <a:lstStyle/>
                <a:p>
                  <a:endParaRPr lang="en-GB"/>
                </a:p>
              </p:txBody>
            </p:sp>
            <p:sp>
              <p:nvSpPr>
                <p:cNvPr id="1231" name="Freeform 740"/>
                <p:cNvSpPr>
                  <a:spLocks/>
                </p:cNvSpPr>
                <p:nvPr/>
              </p:nvSpPr>
              <p:spPr bwMode="auto">
                <a:xfrm>
                  <a:off x="2195" y="2829"/>
                  <a:ext cx="55" cy="23"/>
                </a:xfrm>
                <a:custGeom>
                  <a:avLst/>
                  <a:gdLst>
                    <a:gd name="T0" fmla="*/ 27 w 110"/>
                    <a:gd name="T1" fmla="*/ 12 h 45"/>
                    <a:gd name="T2" fmla="*/ 26 w 110"/>
                    <a:gd name="T3" fmla="*/ 12 h 45"/>
                    <a:gd name="T4" fmla="*/ 24 w 110"/>
                    <a:gd name="T5" fmla="*/ 11 h 45"/>
                    <a:gd name="T6" fmla="*/ 22 w 110"/>
                    <a:gd name="T7" fmla="*/ 11 h 45"/>
                    <a:gd name="T8" fmla="*/ 20 w 110"/>
                    <a:gd name="T9" fmla="*/ 11 h 45"/>
                    <a:gd name="T10" fmla="*/ 18 w 110"/>
                    <a:gd name="T11" fmla="*/ 11 h 45"/>
                    <a:gd name="T12" fmla="*/ 15 w 110"/>
                    <a:gd name="T13" fmla="*/ 10 h 45"/>
                    <a:gd name="T14" fmla="*/ 14 w 110"/>
                    <a:gd name="T15" fmla="*/ 10 h 45"/>
                    <a:gd name="T16" fmla="*/ 12 w 110"/>
                    <a:gd name="T17" fmla="*/ 9 h 45"/>
                    <a:gd name="T18" fmla="*/ 10 w 110"/>
                    <a:gd name="T19" fmla="*/ 9 h 45"/>
                    <a:gd name="T20" fmla="*/ 7 w 110"/>
                    <a:gd name="T21" fmla="*/ 8 h 45"/>
                    <a:gd name="T22" fmla="*/ 6 w 110"/>
                    <a:gd name="T23" fmla="*/ 7 h 45"/>
                    <a:gd name="T24" fmla="*/ 4 w 110"/>
                    <a:gd name="T25" fmla="*/ 7 h 45"/>
                    <a:gd name="T26" fmla="*/ 3 w 110"/>
                    <a:gd name="T27" fmla="*/ 6 h 45"/>
                    <a:gd name="T28" fmla="*/ 1 w 110"/>
                    <a:gd name="T29" fmla="*/ 5 h 45"/>
                    <a:gd name="T30" fmla="*/ 1 w 110"/>
                    <a:gd name="T31" fmla="*/ 4 h 45"/>
                    <a:gd name="T32" fmla="*/ 0 w 110"/>
                    <a:gd name="T33" fmla="*/ 3 h 45"/>
                    <a:gd name="T34" fmla="*/ 1 w 110"/>
                    <a:gd name="T35" fmla="*/ 2 h 45"/>
                    <a:gd name="T36" fmla="*/ 2 w 110"/>
                    <a:gd name="T37" fmla="*/ 2 h 45"/>
                    <a:gd name="T38" fmla="*/ 3 w 110"/>
                    <a:gd name="T39" fmla="*/ 2 h 45"/>
                    <a:gd name="T40" fmla="*/ 3 w 110"/>
                    <a:gd name="T41" fmla="*/ 1 h 45"/>
                    <a:gd name="T42" fmla="*/ 5 w 110"/>
                    <a:gd name="T43" fmla="*/ 1 h 45"/>
                    <a:gd name="T44" fmla="*/ 6 w 110"/>
                    <a:gd name="T45" fmla="*/ 1 h 45"/>
                    <a:gd name="T46" fmla="*/ 7 w 110"/>
                    <a:gd name="T47" fmla="*/ 1 h 45"/>
                    <a:gd name="T48" fmla="*/ 10 w 110"/>
                    <a:gd name="T49" fmla="*/ 1 h 45"/>
                    <a:gd name="T50" fmla="*/ 11 w 110"/>
                    <a:gd name="T51" fmla="*/ 1 h 45"/>
                    <a:gd name="T52" fmla="*/ 13 w 110"/>
                    <a:gd name="T53" fmla="*/ 1 h 45"/>
                    <a:gd name="T54" fmla="*/ 14 w 110"/>
                    <a:gd name="T55" fmla="*/ 1 h 45"/>
                    <a:gd name="T56" fmla="*/ 16 w 110"/>
                    <a:gd name="T57" fmla="*/ 2 h 45"/>
                    <a:gd name="T58" fmla="*/ 18 w 110"/>
                    <a:gd name="T59" fmla="*/ 2 h 45"/>
                    <a:gd name="T60" fmla="*/ 20 w 110"/>
                    <a:gd name="T61" fmla="*/ 3 h 45"/>
                    <a:gd name="T62" fmla="*/ 21 w 110"/>
                    <a:gd name="T63" fmla="*/ 4 h 45"/>
                    <a:gd name="T64" fmla="*/ 22 w 110"/>
                    <a:gd name="T65" fmla="*/ 4 h 45"/>
                    <a:gd name="T66" fmla="*/ 23 w 110"/>
                    <a:gd name="T67" fmla="*/ 5 h 45"/>
                    <a:gd name="T68" fmla="*/ 23 w 110"/>
                    <a:gd name="T69" fmla="*/ 5 h 45"/>
                    <a:gd name="T70" fmla="*/ 24 w 110"/>
                    <a:gd name="T71" fmla="*/ 6 h 45"/>
                    <a:gd name="T72" fmla="*/ 24 w 110"/>
                    <a:gd name="T73" fmla="*/ 6 h 45"/>
                    <a:gd name="T74" fmla="*/ 25 w 110"/>
                    <a:gd name="T75" fmla="*/ 7 h 45"/>
                    <a:gd name="T76" fmla="*/ 25 w 110"/>
                    <a:gd name="T77" fmla="*/ 7 h 45"/>
                    <a:gd name="T78" fmla="*/ 26 w 110"/>
                    <a:gd name="T79" fmla="*/ 8 h 45"/>
                    <a:gd name="T80" fmla="*/ 26 w 110"/>
                    <a:gd name="T81" fmla="*/ 8 h 45"/>
                    <a:gd name="T82" fmla="*/ 27 w 110"/>
                    <a:gd name="T83" fmla="*/ 9 h 45"/>
                    <a:gd name="T84" fmla="*/ 27 w 110"/>
                    <a:gd name="T85" fmla="*/ 9 h 45"/>
                    <a:gd name="T86" fmla="*/ 27 w 110"/>
                    <a:gd name="T87" fmla="*/ 10 h 45"/>
                    <a:gd name="T88" fmla="*/ 27 w 110"/>
                    <a:gd name="T89" fmla="*/ 10 h 45"/>
                    <a:gd name="T90" fmla="*/ 28 w 110"/>
                    <a:gd name="T91" fmla="*/ 11 h 45"/>
                    <a:gd name="T92" fmla="*/ 28 w 110"/>
                    <a:gd name="T93" fmla="*/ 11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0"/>
                    <a:gd name="T142" fmla="*/ 0 h 45"/>
                    <a:gd name="T143" fmla="*/ 110 w 110"/>
                    <a:gd name="T144" fmla="*/ 45 h 4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0" h="45">
                      <a:moveTo>
                        <a:pt x="110" y="45"/>
                      </a:moveTo>
                      <a:lnTo>
                        <a:pt x="108" y="45"/>
                      </a:lnTo>
                      <a:lnTo>
                        <a:pt x="105" y="45"/>
                      </a:lnTo>
                      <a:lnTo>
                        <a:pt x="101" y="45"/>
                      </a:lnTo>
                      <a:lnTo>
                        <a:pt x="98" y="45"/>
                      </a:lnTo>
                      <a:lnTo>
                        <a:pt x="94" y="44"/>
                      </a:lnTo>
                      <a:lnTo>
                        <a:pt x="91" y="44"/>
                      </a:lnTo>
                      <a:lnTo>
                        <a:pt x="87" y="44"/>
                      </a:lnTo>
                      <a:lnTo>
                        <a:pt x="83" y="43"/>
                      </a:lnTo>
                      <a:lnTo>
                        <a:pt x="79" y="43"/>
                      </a:lnTo>
                      <a:lnTo>
                        <a:pt x="75" y="42"/>
                      </a:lnTo>
                      <a:lnTo>
                        <a:pt x="71" y="42"/>
                      </a:lnTo>
                      <a:lnTo>
                        <a:pt x="67" y="41"/>
                      </a:lnTo>
                      <a:lnTo>
                        <a:pt x="63" y="40"/>
                      </a:lnTo>
                      <a:lnTo>
                        <a:pt x="59" y="40"/>
                      </a:lnTo>
                      <a:lnTo>
                        <a:pt x="54" y="38"/>
                      </a:lnTo>
                      <a:lnTo>
                        <a:pt x="49" y="37"/>
                      </a:lnTo>
                      <a:lnTo>
                        <a:pt x="46" y="36"/>
                      </a:lnTo>
                      <a:lnTo>
                        <a:pt x="41" y="35"/>
                      </a:lnTo>
                      <a:lnTo>
                        <a:pt x="38" y="34"/>
                      </a:lnTo>
                      <a:lnTo>
                        <a:pt x="33" y="33"/>
                      </a:lnTo>
                      <a:lnTo>
                        <a:pt x="30" y="31"/>
                      </a:lnTo>
                      <a:lnTo>
                        <a:pt x="26" y="30"/>
                      </a:lnTo>
                      <a:lnTo>
                        <a:pt x="23" y="28"/>
                      </a:lnTo>
                      <a:lnTo>
                        <a:pt x="19" y="27"/>
                      </a:lnTo>
                      <a:lnTo>
                        <a:pt x="16" y="26"/>
                      </a:lnTo>
                      <a:lnTo>
                        <a:pt x="12" y="23"/>
                      </a:lnTo>
                      <a:lnTo>
                        <a:pt x="10" y="22"/>
                      </a:lnTo>
                      <a:lnTo>
                        <a:pt x="8" y="20"/>
                      </a:lnTo>
                      <a:lnTo>
                        <a:pt x="4" y="19"/>
                      </a:lnTo>
                      <a:lnTo>
                        <a:pt x="3" y="16"/>
                      </a:lnTo>
                      <a:lnTo>
                        <a:pt x="1" y="14"/>
                      </a:lnTo>
                      <a:lnTo>
                        <a:pt x="0" y="13"/>
                      </a:lnTo>
                      <a:lnTo>
                        <a:pt x="0" y="11"/>
                      </a:lnTo>
                      <a:lnTo>
                        <a:pt x="1" y="10"/>
                      </a:lnTo>
                      <a:lnTo>
                        <a:pt x="2" y="8"/>
                      </a:lnTo>
                      <a:lnTo>
                        <a:pt x="3" y="7"/>
                      </a:lnTo>
                      <a:lnTo>
                        <a:pt x="5" y="6"/>
                      </a:lnTo>
                      <a:lnTo>
                        <a:pt x="7" y="6"/>
                      </a:lnTo>
                      <a:lnTo>
                        <a:pt x="9" y="5"/>
                      </a:lnTo>
                      <a:lnTo>
                        <a:pt x="11" y="4"/>
                      </a:lnTo>
                      <a:lnTo>
                        <a:pt x="14" y="4"/>
                      </a:lnTo>
                      <a:lnTo>
                        <a:pt x="16" y="3"/>
                      </a:lnTo>
                      <a:lnTo>
                        <a:pt x="18" y="3"/>
                      </a:lnTo>
                      <a:lnTo>
                        <a:pt x="22" y="2"/>
                      </a:lnTo>
                      <a:lnTo>
                        <a:pt x="24" y="2"/>
                      </a:lnTo>
                      <a:lnTo>
                        <a:pt x="27" y="2"/>
                      </a:lnTo>
                      <a:lnTo>
                        <a:pt x="31" y="2"/>
                      </a:lnTo>
                      <a:lnTo>
                        <a:pt x="33" y="0"/>
                      </a:lnTo>
                      <a:lnTo>
                        <a:pt x="37" y="2"/>
                      </a:lnTo>
                      <a:lnTo>
                        <a:pt x="40" y="2"/>
                      </a:lnTo>
                      <a:lnTo>
                        <a:pt x="44" y="2"/>
                      </a:lnTo>
                      <a:lnTo>
                        <a:pt x="47" y="2"/>
                      </a:lnTo>
                      <a:lnTo>
                        <a:pt x="50" y="3"/>
                      </a:lnTo>
                      <a:lnTo>
                        <a:pt x="54" y="3"/>
                      </a:lnTo>
                      <a:lnTo>
                        <a:pt x="57" y="4"/>
                      </a:lnTo>
                      <a:lnTo>
                        <a:pt x="61" y="5"/>
                      </a:lnTo>
                      <a:lnTo>
                        <a:pt x="64" y="5"/>
                      </a:lnTo>
                      <a:lnTo>
                        <a:pt x="68" y="6"/>
                      </a:lnTo>
                      <a:lnTo>
                        <a:pt x="71" y="7"/>
                      </a:lnTo>
                      <a:lnTo>
                        <a:pt x="73" y="10"/>
                      </a:lnTo>
                      <a:lnTo>
                        <a:pt x="77" y="11"/>
                      </a:lnTo>
                      <a:lnTo>
                        <a:pt x="80" y="12"/>
                      </a:lnTo>
                      <a:lnTo>
                        <a:pt x="83" y="14"/>
                      </a:lnTo>
                      <a:lnTo>
                        <a:pt x="86" y="15"/>
                      </a:lnTo>
                      <a:lnTo>
                        <a:pt x="87" y="16"/>
                      </a:lnTo>
                      <a:lnTo>
                        <a:pt x="88" y="18"/>
                      </a:lnTo>
                      <a:lnTo>
                        <a:pt x="90" y="18"/>
                      </a:lnTo>
                      <a:lnTo>
                        <a:pt x="91" y="19"/>
                      </a:lnTo>
                      <a:lnTo>
                        <a:pt x="91" y="20"/>
                      </a:lnTo>
                      <a:lnTo>
                        <a:pt x="92" y="20"/>
                      </a:lnTo>
                      <a:lnTo>
                        <a:pt x="93" y="21"/>
                      </a:lnTo>
                      <a:lnTo>
                        <a:pt x="94" y="22"/>
                      </a:lnTo>
                      <a:lnTo>
                        <a:pt x="95" y="23"/>
                      </a:lnTo>
                      <a:lnTo>
                        <a:pt x="97" y="23"/>
                      </a:lnTo>
                      <a:lnTo>
                        <a:pt x="97" y="25"/>
                      </a:lnTo>
                      <a:lnTo>
                        <a:pt x="98" y="26"/>
                      </a:lnTo>
                      <a:lnTo>
                        <a:pt x="99" y="27"/>
                      </a:lnTo>
                      <a:lnTo>
                        <a:pt x="100" y="28"/>
                      </a:lnTo>
                      <a:lnTo>
                        <a:pt x="101" y="29"/>
                      </a:lnTo>
                      <a:lnTo>
                        <a:pt x="101" y="30"/>
                      </a:lnTo>
                      <a:lnTo>
                        <a:pt x="102" y="31"/>
                      </a:lnTo>
                      <a:lnTo>
                        <a:pt x="103" y="33"/>
                      </a:lnTo>
                      <a:lnTo>
                        <a:pt x="105" y="34"/>
                      </a:lnTo>
                      <a:lnTo>
                        <a:pt x="105" y="35"/>
                      </a:lnTo>
                      <a:lnTo>
                        <a:pt x="106" y="36"/>
                      </a:lnTo>
                      <a:lnTo>
                        <a:pt x="106" y="37"/>
                      </a:lnTo>
                      <a:lnTo>
                        <a:pt x="107" y="38"/>
                      </a:lnTo>
                      <a:lnTo>
                        <a:pt x="107" y="40"/>
                      </a:lnTo>
                      <a:lnTo>
                        <a:pt x="108" y="40"/>
                      </a:lnTo>
                      <a:lnTo>
                        <a:pt x="108" y="41"/>
                      </a:lnTo>
                      <a:lnTo>
                        <a:pt x="109" y="42"/>
                      </a:lnTo>
                      <a:lnTo>
                        <a:pt x="109" y="43"/>
                      </a:lnTo>
                      <a:lnTo>
                        <a:pt x="110" y="44"/>
                      </a:lnTo>
                      <a:lnTo>
                        <a:pt x="110" y="45"/>
                      </a:lnTo>
                      <a:close/>
                    </a:path>
                  </a:pathLst>
                </a:custGeom>
                <a:solidFill>
                  <a:srgbClr val="BF0000"/>
                </a:solidFill>
                <a:ln w="9525">
                  <a:noFill/>
                  <a:round/>
                  <a:headEnd/>
                  <a:tailEnd/>
                </a:ln>
              </p:spPr>
              <p:txBody>
                <a:bodyPr/>
                <a:lstStyle/>
                <a:p>
                  <a:endParaRPr lang="en-GB"/>
                </a:p>
              </p:txBody>
            </p:sp>
            <p:sp>
              <p:nvSpPr>
                <p:cNvPr id="1232" name="Freeform 741"/>
                <p:cNvSpPr>
                  <a:spLocks/>
                </p:cNvSpPr>
                <p:nvPr/>
              </p:nvSpPr>
              <p:spPr bwMode="auto">
                <a:xfrm>
                  <a:off x="2194" y="2834"/>
                  <a:ext cx="56" cy="19"/>
                </a:xfrm>
                <a:custGeom>
                  <a:avLst/>
                  <a:gdLst>
                    <a:gd name="T0" fmla="*/ 0 w 113"/>
                    <a:gd name="T1" fmla="*/ 1 h 37"/>
                    <a:gd name="T2" fmla="*/ 1 w 113"/>
                    <a:gd name="T3" fmla="*/ 2 h 37"/>
                    <a:gd name="T4" fmla="*/ 2 w 113"/>
                    <a:gd name="T5" fmla="*/ 3 h 37"/>
                    <a:gd name="T6" fmla="*/ 3 w 113"/>
                    <a:gd name="T7" fmla="*/ 4 h 37"/>
                    <a:gd name="T8" fmla="*/ 5 w 113"/>
                    <a:gd name="T9" fmla="*/ 5 h 37"/>
                    <a:gd name="T10" fmla="*/ 7 w 113"/>
                    <a:gd name="T11" fmla="*/ 6 h 37"/>
                    <a:gd name="T12" fmla="*/ 9 w 113"/>
                    <a:gd name="T13" fmla="*/ 6 h 37"/>
                    <a:gd name="T14" fmla="*/ 11 w 113"/>
                    <a:gd name="T15" fmla="*/ 7 h 37"/>
                    <a:gd name="T16" fmla="*/ 13 w 113"/>
                    <a:gd name="T17" fmla="*/ 8 h 37"/>
                    <a:gd name="T18" fmla="*/ 15 w 113"/>
                    <a:gd name="T19" fmla="*/ 8 h 37"/>
                    <a:gd name="T20" fmla="*/ 17 w 113"/>
                    <a:gd name="T21" fmla="*/ 8 h 37"/>
                    <a:gd name="T22" fmla="*/ 19 w 113"/>
                    <a:gd name="T23" fmla="*/ 9 h 37"/>
                    <a:gd name="T24" fmla="*/ 21 w 113"/>
                    <a:gd name="T25" fmla="*/ 9 h 37"/>
                    <a:gd name="T26" fmla="*/ 23 w 113"/>
                    <a:gd name="T27" fmla="*/ 9 h 37"/>
                    <a:gd name="T28" fmla="*/ 25 w 113"/>
                    <a:gd name="T29" fmla="*/ 10 h 37"/>
                    <a:gd name="T30" fmla="*/ 27 w 113"/>
                    <a:gd name="T31" fmla="*/ 10 h 37"/>
                    <a:gd name="T32" fmla="*/ 28 w 113"/>
                    <a:gd name="T33" fmla="*/ 10 h 37"/>
                    <a:gd name="T34" fmla="*/ 27 w 113"/>
                    <a:gd name="T35" fmla="*/ 8 h 37"/>
                    <a:gd name="T36" fmla="*/ 26 w 113"/>
                    <a:gd name="T37" fmla="*/ 8 h 37"/>
                    <a:gd name="T38" fmla="*/ 24 w 113"/>
                    <a:gd name="T39" fmla="*/ 8 h 37"/>
                    <a:gd name="T40" fmla="*/ 22 w 113"/>
                    <a:gd name="T41" fmla="*/ 8 h 37"/>
                    <a:gd name="T42" fmla="*/ 20 w 113"/>
                    <a:gd name="T43" fmla="*/ 8 h 37"/>
                    <a:gd name="T44" fmla="*/ 18 w 113"/>
                    <a:gd name="T45" fmla="*/ 8 h 37"/>
                    <a:gd name="T46" fmla="*/ 16 w 113"/>
                    <a:gd name="T47" fmla="*/ 7 h 37"/>
                    <a:gd name="T48" fmla="*/ 14 w 113"/>
                    <a:gd name="T49" fmla="*/ 7 h 37"/>
                    <a:gd name="T50" fmla="*/ 12 w 113"/>
                    <a:gd name="T51" fmla="*/ 6 h 37"/>
                    <a:gd name="T52" fmla="*/ 10 w 113"/>
                    <a:gd name="T53" fmla="*/ 5 h 37"/>
                    <a:gd name="T54" fmla="*/ 8 w 113"/>
                    <a:gd name="T55" fmla="*/ 5 h 37"/>
                    <a:gd name="T56" fmla="*/ 6 w 113"/>
                    <a:gd name="T57" fmla="*/ 4 h 37"/>
                    <a:gd name="T58" fmla="*/ 5 w 113"/>
                    <a:gd name="T59" fmla="*/ 3 h 37"/>
                    <a:gd name="T60" fmla="*/ 3 w 113"/>
                    <a:gd name="T61" fmla="*/ 3 h 37"/>
                    <a:gd name="T62" fmla="*/ 2 w 113"/>
                    <a:gd name="T63" fmla="*/ 2 h 37"/>
                    <a:gd name="T64" fmla="*/ 1 w 113"/>
                    <a:gd name="T65" fmla="*/ 1 h 37"/>
                    <a:gd name="T66" fmla="*/ 1 w 113"/>
                    <a:gd name="T67" fmla="*/ 1 h 37"/>
                    <a:gd name="T68" fmla="*/ 1 w 113"/>
                    <a:gd name="T69" fmla="*/ 0 h 37"/>
                    <a:gd name="T70" fmla="*/ 0 w 113"/>
                    <a:gd name="T71" fmla="*/ 0 h 37"/>
                    <a:gd name="T72" fmla="*/ 0 w 113"/>
                    <a:gd name="T73" fmla="*/ 1 h 37"/>
                    <a:gd name="T74" fmla="*/ 0 w 113"/>
                    <a:gd name="T75" fmla="*/ 1 h 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
                    <a:gd name="T115" fmla="*/ 0 h 37"/>
                    <a:gd name="T116" fmla="*/ 113 w 113"/>
                    <a:gd name="T117" fmla="*/ 37 h 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 h="37">
                      <a:moveTo>
                        <a:pt x="0" y="1"/>
                      </a:moveTo>
                      <a:lnTo>
                        <a:pt x="0" y="3"/>
                      </a:lnTo>
                      <a:lnTo>
                        <a:pt x="3" y="5"/>
                      </a:lnTo>
                      <a:lnTo>
                        <a:pt x="4" y="8"/>
                      </a:lnTo>
                      <a:lnTo>
                        <a:pt x="6" y="9"/>
                      </a:lnTo>
                      <a:lnTo>
                        <a:pt x="8" y="11"/>
                      </a:lnTo>
                      <a:lnTo>
                        <a:pt x="12" y="14"/>
                      </a:lnTo>
                      <a:lnTo>
                        <a:pt x="14" y="15"/>
                      </a:lnTo>
                      <a:lnTo>
                        <a:pt x="18" y="17"/>
                      </a:lnTo>
                      <a:lnTo>
                        <a:pt x="21" y="18"/>
                      </a:lnTo>
                      <a:lnTo>
                        <a:pt x="25" y="19"/>
                      </a:lnTo>
                      <a:lnTo>
                        <a:pt x="28" y="22"/>
                      </a:lnTo>
                      <a:lnTo>
                        <a:pt x="32" y="23"/>
                      </a:lnTo>
                      <a:lnTo>
                        <a:pt x="36" y="24"/>
                      </a:lnTo>
                      <a:lnTo>
                        <a:pt x="40" y="25"/>
                      </a:lnTo>
                      <a:lnTo>
                        <a:pt x="44" y="26"/>
                      </a:lnTo>
                      <a:lnTo>
                        <a:pt x="48" y="27"/>
                      </a:lnTo>
                      <a:lnTo>
                        <a:pt x="52" y="29"/>
                      </a:lnTo>
                      <a:lnTo>
                        <a:pt x="57" y="30"/>
                      </a:lnTo>
                      <a:lnTo>
                        <a:pt x="60" y="31"/>
                      </a:lnTo>
                      <a:lnTo>
                        <a:pt x="65" y="32"/>
                      </a:lnTo>
                      <a:lnTo>
                        <a:pt x="70" y="32"/>
                      </a:lnTo>
                      <a:lnTo>
                        <a:pt x="74" y="33"/>
                      </a:lnTo>
                      <a:lnTo>
                        <a:pt x="78" y="33"/>
                      </a:lnTo>
                      <a:lnTo>
                        <a:pt x="82" y="34"/>
                      </a:lnTo>
                      <a:lnTo>
                        <a:pt x="86" y="34"/>
                      </a:lnTo>
                      <a:lnTo>
                        <a:pt x="90" y="35"/>
                      </a:lnTo>
                      <a:lnTo>
                        <a:pt x="94" y="35"/>
                      </a:lnTo>
                      <a:lnTo>
                        <a:pt x="97" y="35"/>
                      </a:lnTo>
                      <a:lnTo>
                        <a:pt x="101" y="37"/>
                      </a:lnTo>
                      <a:lnTo>
                        <a:pt x="104" y="37"/>
                      </a:lnTo>
                      <a:lnTo>
                        <a:pt x="108" y="37"/>
                      </a:lnTo>
                      <a:lnTo>
                        <a:pt x="111" y="37"/>
                      </a:lnTo>
                      <a:lnTo>
                        <a:pt x="113" y="37"/>
                      </a:lnTo>
                      <a:lnTo>
                        <a:pt x="113" y="32"/>
                      </a:lnTo>
                      <a:lnTo>
                        <a:pt x="111" y="32"/>
                      </a:lnTo>
                      <a:lnTo>
                        <a:pt x="108" y="32"/>
                      </a:lnTo>
                      <a:lnTo>
                        <a:pt x="104" y="32"/>
                      </a:lnTo>
                      <a:lnTo>
                        <a:pt x="102" y="31"/>
                      </a:lnTo>
                      <a:lnTo>
                        <a:pt x="98" y="31"/>
                      </a:lnTo>
                      <a:lnTo>
                        <a:pt x="94" y="31"/>
                      </a:lnTo>
                      <a:lnTo>
                        <a:pt x="90" y="31"/>
                      </a:lnTo>
                      <a:lnTo>
                        <a:pt x="87" y="30"/>
                      </a:lnTo>
                      <a:lnTo>
                        <a:pt x="82" y="30"/>
                      </a:lnTo>
                      <a:lnTo>
                        <a:pt x="79" y="29"/>
                      </a:lnTo>
                      <a:lnTo>
                        <a:pt x="74" y="29"/>
                      </a:lnTo>
                      <a:lnTo>
                        <a:pt x="71" y="27"/>
                      </a:lnTo>
                      <a:lnTo>
                        <a:pt x="66" y="26"/>
                      </a:lnTo>
                      <a:lnTo>
                        <a:pt x="62" y="26"/>
                      </a:lnTo>
                      <a:lnTo>
                        <a:pt x="58" y="25"/>
                      </a:lnTo>
                      <a:lnTo>
                        <a:pt x="53" y="24"/>
                      </a:lnTo>
                      <a:lnTo>
                        <a:pt x="49" y="23"/>
                      </a:lnTo>
                      <a:lnTo>
                        <a:pt x="45" y="22"/>
                      </a:lnTo>
                      <a:lnTo>
                        <a:pt x="41" y="20"/>
                      </a:lnTo>
                      <a:lnTo>
                        <a:pt x="37" y="19"/>
                      </a:lnTo>
                      <a:lnTo>
                        <a:pt x="34" y="18"/>
                      </a:lnTo>
                      <a:lnTo>
                        <a:pt x="29" y="17"/>
                      </a:lnTo>
                      <a:lnTo>
                        <a:pt x="26" y="15"/>
                      </a:lnTo>
                      <a:lnTo>
                        <a:pt x="23" y="14"/>
                      </a:lnTo>
                      <a:lnTo>
                        <a:pt x="20" y="12"/>
                      </a:lnTo>
                      <a:lnTo>
                        <a:pt x="17" y="10"/>
                      </a:lnTo>
                      <a:lnTo>
                        <a:pt x="14" y="9"/>
                      </a:lnTo>
                      <a:lnTo>
                        <a:pt x="12" y="8"/>
                      </a:lnTo>
                      <a:lnTo>
                        <a:pt x="10" y="5"/>
                      </a:lnTo>
                      <a:lnTo>
                        <a:pt x="7" y="4"/>
                      </a:lnTo>
                      <a:lnTo>
                        <a:pt x="6" y="2"/>
                      </a:lnTo>
                      <a:lnTo>
                        <a:pt x="5" y="0"/>
                      </a:lnTo>
                      <a:lnTo>
                        <a:pt x="5" y="2"/>
                      </a:lnTo>
                      <a:lnTo>
                        <a:pt x="5" y="0"/>
                      </a:lnTo>
                      <a:lnTo>
                        <a:pt x="4" y="0"/>
                      </a:lnTo>
                      <a:lnTo>
                        <a:pt x="3" y="0"/>
                      </a:lnTo>
                      <a:lnTo>
                        <a:pt x="2" y="0"/>
                      </a:lnTo>
                      <a:lnTo>
                        <a:pt x="0" y="0"/>
                      </a:lnTo>
                      <a:lnTo>
                        <a:pt x="0" y="1"/>
                      </a:lnTo>
                      <a:lnTo>
                        <a:pt x="0" y="2"/>
                      </a:lnTo>
                      <a:lnTo>
                        <a:pt x="0" y="3"/>
                      </a:lnTo>
                      <a:lnTo>
                        <a:pt x="0" y="1"/>
                      </a:lnTo>
                      <a:close/>
                    </a:path>
                  </a:pathLst>
                </a:custGeom>
                <a:solidFill>
                  <a:srgbClr val="000000"/>
                </a:solidFill>
                <a:ln w="9525">
                  <a:noFill/>
                  <a:round/>
                  <a:headEnd/>
                  <a:tailEnd/>
                </a:ln>
              </p:spPr>
              <p:txBody>
                <a:bodyPr/>
                <a:lstStyle/>
                <a:p>
                  <a:endParaRPr lang="en-GB"/>
                </a:p>
              </p:txBody>
            </p:sp>
            <p:sp>
              <p:nvSpPr>
                <p:cNvPr id="1233" name="Freeform 742"/>
                <p:cNvSpPr>
                  <a:spLocks/>
                </p:cNvSpPr>
                <p:nvPr/>
              </p:nvSpPr>
              <p:spPr bwMode="auto">
                <a:xfrm>
                  <a:off x="2194" y="2828"/>
                  <a:ext cx="45" cy="10"/>
                </a:xfrm>
                <a:custGeom>
                  <a:avLst/>
                  <a:gdLst>
                    <a:gd name="T0" fmla="*/ 21 w 91"/>
                    <a:gd name="T1" fmla="*/ 3 h 20"/>
                    <a:gd name="T2" fmla="*/ 20 w 91"/>
                    <a:gd name="T3" fmla="*/ 3 h 20"/>
                    <a:gd name="T4" fmla="*/ 18 w 91"/>
                    <a:gd name="T5" fmla="*/ 1 h 20"/>
                    <a:gd name="T6" fmla="*/ 16 w 91"/>
                    <a:gd name="T7" fmla="*/ 1 h 20"/>
                    <a:gd name="T8" fmla="*/ 15 w 91"/>
                    <a:gd name="T9" fmla="*/ 1 h 20"/>
                    <a:gd name="T10" fmla="*/ 13 w 91"/>
                    <a:gd name="T11" fmla="*/ 1 h 20"/>
                    <a:gd name="T12" fmla="*/ 11 w 91"/>
                    <a:gd name="T13" fmla="*/ 1 h 20"/>
                    <a:gd name="T14" fmla="*/ 10 w 91"/>
                    <a:gd name="T15" fmla="*/ 0 h 20"/>
                    <a:gd name="T16" fmla="*/ 8 w 91"/>
                    <a:gd name="T17" fmla="*/ 0 h 20"/>
                    <a:gd name="T18" fmla="*/ 6 w 91"/>
                    <a:gd name="T19" fmla="*/ 1 h 20"/>
                    <a:gd name="T20" fmla="*/ 5 w 91"/>
                    <a:gd name="T21" fmla="*/ 1 h 20"/>
                    <a:gd name="T22" fmla="*/ 3 w 91"/>
                    <a:gd name="T23" fmla="*/ 1 h 20"/>
                    <a:gd name="T24" fmla="*/ 2 w 91"/>
                    <a:gd name="T25" fmla="*/ 1 h 20"/>
                    <a:gd name="T26" fmla="*/ 1 w 91"/>
                    <a:gd name="T27" fmla="*/ 1 h 20"/>
                    <a:gd name="T28" fmla="*/ 1 w 91"/>
                    <a:gd name="T29" fmla="*/ 3 h 20"/>
                    <a:gd name="T30" fmla="*/ 0 w 91"/>
                    <a:gd name="T31" fmla="*/ 3 h 20"/>
                    <a:gd name="T32" fmla="*/ 1 w 91"/>
                    <a:gd name="T33" fmla="*/ 3 h 20"/>
                    <a:gd name="T34" fmla="*/ 1 w 91"/>
                    <a:gd name="T35" fmla="*/ 3 h 20"/>
                    <a:gd name="T36" fmla="*/ 2 w 91"/>
                    <a:gd name="T37" fmla="*/ 3 h 20"/>
                    <a:gd name="T38" fmla="*/ 3 w 91"/>
                    <a:gd name="T39" fmla="*/ 3 h 20"/>
                    <a:gd name="T40" fmla="*/ 4 w 91"/>
                    <a:gd name="T41" fmla="*/ 2 h 20"/>
                    <a:gd name="T42" fmla="*/ 5 w 91"/>
                    <a:gd name="T43" fmla="*/ 1 h 20"/>
                    <a:gd name="T44" fmla="*/ 7 w 91"/>
                    <a:gd name="T45" fmla="*/ 1 h 20"/>
                    <a:gd name="T46" fmla="*/ 8 w 91"/>
                    <a:gd name="T47" fmla="*/ 1 h 20"/>
                    <a:gd name="T48" fmla="*/ 10 w 91"/>
                    <a:gd name="T49" fmla="*/ 1 h 20"/>
                    <a:gd name="T50" fmla="*/ 11 w 91"/>
                    <a:gd name="T51" fmla="*/ 1 h 20"/>
                    <a:gd name="T52" fmla="*/ 13 w 91"/>
                    <a:gd name="T53" fmla="*/ 1 h 20"/>
                    <a:gd name="T54" fmla="*/ 14 w 91"/>
                    <a:gd name="T55" fmla="*/ 2 h 20"/>
                    <a:gd name="T56" fmla="*/ 16 w 91"/>
                    <a:gd name="T57" fmla="*/ 3 h 20"/>
                    <a:gd name="T58" fmla="*/ 18 w 91"/>
                    <a:gd name="T59" fmla="*/ 3 h 20"/>
                    <a:gd name="T60" fmla="*/ 19 w 91"/>
                    <a:gd name="T61" fmla="*/ 3 h 20"/>
                    <a:gd name="T62" fmla="*/ 21 w 91"/>
                    <a:gd name="T63" fmla="*/ 5 h 20"/>
                    <a:gd name="T64" fmla="*/ 22 w 91"/>
                    <a:gd name="T65" fmla="*/ 5 h 20"/>
                    <a:gd name="T66" fmla="*/ 22 w 91"/>
                    <a:gd name="T67" fmla="*/ 5 h 20"/>
                    <a:gd name="T68" fmla="*/ 22 w 91"/>
                    <a:gd name="T69" fmla="*/ 5 h 20"/>
                    <a:gd name="T70" fmla="*/ 22 w 91"/>
                    <a:gd name="T71" fmla="*/ 4 h 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
                    <a:gd name="T109" fmla="*/ 0 h 20"/>
                    <a:gd name="T110" fmla="*/ 91 w 91"/>
                    <a:gd name="T111" fmla="*/ 20 h 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 h="20">
                      <a:moveTo>
                        <a:pt x="90" y="16"/>
                      </a:moveTo>
                      <a:lnTo>
                        <a:pt x="87" y="14"/>
                      </a:lnTo>
                      <a:lnTo>
                        <a:pt x="85" y="12"/>
                      </a:lnTo>
                      <a:lnTo>
                        <a:pt x="81" y="10"/>
                      </a:lnTo>
                      <a:lnTo>
                        <a:pt x="78" y="9"/>
                      </a:lnTo>
                      <a:lnTo>
                        <a:pt x="74" y="7"/>
                      </a:lnTo>
                      <a:lnTo>
                        <a:pt x="71" y="6"/>
                      </a:lnTo>
                      <a:lnTo>
                        <a:pt x="67" y="5"/>
                      </a:lnTo>
                      <a:lnTo>
                        <a:pt x="64" y="5"/>
                      </a:lnTo>
                      <a:lnTo>
                        <a:pt x="60" y="4"/>
                      </a:lnTo>
                      <a:lnTo>
                        <a:pt x="57" y="2"/>
                      </a:lnTo>
                      <a:lnTo>
                        <a:pt x="53" y="2"/>
                      </a:lnTo>
                      <a:lnTo>
                        <a:pt x="50" y="1"/>
                      </a:lnTo>
                      <a:lnTo>
                        <a:pt x="47" y="1"/>
                      </a:lnTo>
                      <a:lnTo>
                        <a:pt x="43" y="1"/>
                      </a:lnTo>
                      <a:lnTo>
                        <a:pt x="40" y="0"/>
                      </a:lnTo>
                      <a:lnTo>
                        <a:pt x="36" y="0"/>
                      </a:lnTo>
                      <a:lnTo>
                        <a:pt x="34" y="0"/>
                      </a:lnTo>
                      <a:lnTo>
                        <a:pt x="30" y="1"/>
                      </a:lnTo>
                      <a:lnTo>
                        <a:pt x="27" y="1"/>
                      </a:lnTo>
                      <a:lnTo>
                        <a:pt x="25" y="1"/>
                      </a:lnTo>
                      <a:lnTo>
                        <a:pt x="21" y="1"/>
                      </a:lnTo>
                      <a:lnTo>
                        <a:pt x="19" y="2"/>
                      </a:lnTo>
                      <a:lnTo>
                        <a:pt x="15" y="2"/>
                      </a:lnTo>
                      <a:lnTo>
                        <a:pt x="13" y="4"/>
                      </a:lnTo>
                      <a:lnTo>
                        <a:pt x="11" y="5"/>
                      </a:lnTo>
                      <a:lnTo>
                        <a:pt x="8" y="6"/>
                      </a:lnTo>
                      <a:lnTo>
                        <a:pt x="7" y="7"/>
                      </a:lnTo>
                      <a:lnTo>
                        <a:pt x="5" y="8"/>
                      </a:lnTo>
                      <a:lnTo>
                        <a:pt x="4" y="9"/>
                      </a:lnTo>
                      <a:lnTo>
                        <a:pt x="3" y="10"/>
                      </a:lnTo>
                      <a:lnTo>
                        <a:pt x="2" y="12"/>
                      </a:lnTo>
                      <a:lnTo>
                        <a:pt x="0" y="14"/>
                      </a:lnTo>
                      <a:lnTo>
                        <a:pt x="5" y="15"/>
                      </a:lnTo>
                      <a:lnTo>
                        <a:pt x="6" y="14"/>
                      </a:lnTo>
                      <a:lnTo>
                        <a:pt x="7" y="13"/>
                      </a:lnTo>
                      <a:lnTo>
                        <a:pt x="8" y="12"/>
                      </a:lnTo>
                      <a:lnTo>
                        <a:pt x="10" y="10"/>
                      </a:lnTo>
                      <a:lnTo>
                        <a:pt x="11" y="9"/>
                      </a:lnTo>
                      <a:lnTo>
                        <a:pt x="13" y="9"/>
                      </a:lnTo>
                      <a:lnTo>
                        <a:pt x="15" y="8"/>
                      </a:lnTo>
                      <a:lnTo>
                        <a:pt x="18" y="8"/>
                      </a:lnTo>
                      <a:lnTo>
                        <a:pt x="20" y="7"/>
                      </a:lnTo>
                      <a:lnTo>
                        <a:pt x="22" y="7"/>
                      </a:lnTo>
                      <a:lnTo>
                        <a:pt x="25" y="6"/>
                      </a:lnTo>
                      <a:lnTo>
                        <a:pt x="28" y="6"/>
                      </a:lnTo>
                      <a:lnTo>
                        <a:pt x="30" y="6"/>
                      </a:lnTo>
                      <a:lnTo>
                        <a:pt x="34" y="6"/>
                      </a:lnTo>
                      <a:lnTo>
                        <a:pt x="36" y="6"/>
                      </a:lnTo>
                      <a:lnTo>
                        <a:pt x="40" y="6"/>
                      </a:lnTo>
                      <a:lnTo>
                        <a:pt x="43" y="6"/>
                      </a:lnTo>
                      <a:lnTo>
                        <a:pt x="47" y="6"/>
                      </a:lnTo>
                      <a:lnTo>
                        <a:pt x="50" y="6"/>
                      </a:lnTo>
                      <a:lnTo>
                        <a:pt x="53" y="7"/>
                      </a:lnTo>
                      <a:lnTo>
                        <a:pt x="56" y="7"/>
                      </a:lnTo>
                      <a:lnTo>
                        <a:pt x="59" y="8"/>
                      </a:lnTo>
                      <a:lnTo>
                        <a:pt x="63" y="9"/>
                      </a:lnTo>
                      <a:lnTo>
                        <a:pt x="66" y="9"/>
                      </a:lnTo>
                      <a:lnTo>
                        <a:pt x="70" y="10"/>
                      </a:lnTo>
                      <a:lnTo>
                        <a:pt x="73" y="12"/>
                      </a:lnTo>
                      <a:lnTo>
                        <a:pt x="76" y="14"/>
                      </a:lnTo>
                      <a:lnTo>
                        <a:pt x="79" y="15"/>
                      </a:lnTo>
                      <a:lnTo>
                        <a:pt x="82" y="16"/>
                      </a:lnTo>
                      <a:lnTo>
                        <a:pt x="85" y="18"/>
                      </a:lnTo>
                      <a:lnTo>
                        <a:pt x="88" y="20"/>
                      </a:lnTo>
                      <a:lnTo>
                        <a:pt x="89" y="20"/>
                      </a:lnTo>
                      <a:lnTo>
                        <a:pt x="90" y="20"/>
                      </a:lnTo>
                      <a:lnTo>
                        <a:pt x="91" y="20"/>
                      </a:lnTo>
                      <a:lnTo>
                        <a:pt x="91" y="18"/>
                      </a:lnTo>
                      <a:lnTo>
                        <a:pt x="91" y="17"/>
                      </a:lnTo>
                      <a:lnTo>
                        <a:pt x="91" y="16"/>
                      </a:lnTo>
                      <a:lnTo>
                        <a:pt x="90" y="16"/>
                      </a:lnTo>
                      <a:close/>
                    </a:path>
                  </a:pathLst>
                </a:custGeom>
                <a:solidFill>
                  <a:srgbClr val="000000"/>
                </a:solidFill>
                <a:ln w="9525">
                  <a:noFill/>
                  <a:round/>
                  <a:headEnd/>
                  <a:tailEnd/>
                </a:ln>
              </p:spPr>
              <p:txBody>
                <a:bodyPr/>
                <a:lstStyle/>
                <a:p>
                  <a:endParaRPr lang="en-GB"/>
                </a:p>
              </p:txBody>
            </p:sp>
            <p:sp>
              <p:nvSpPr>
                <p:cNvPr id="1234" name="Freeform 743"/>
                <p:cNvSpPr>
                  <a:spLocks/>
                </p:cNvSpPr>
                <p:nvPr/>
              </p:nvSpPr>
              <p:spPr bwMode="auto">
                <a:xfrm>
                  <a:off x="2238" y="2836"/>
                  <a:ext cx="13" cy="17"/>
                </a:xfrm>
                <a:custGeom>
                  <a:avLst/>
                  <a:gdLst>
                    <a:gd name="T0" fmla="*/ 6 w 28"/>
                    <a:gd name="T1" fmla="*/ 7 h 34"/>
                    <a:gd name="T2" fmla="*/ 6 w 28"/>
                    <a:gd name="T3" fmla="*/ 7 h 34"/>
                    <a:gd name="T4" fmla="*/ 6 w 28"/>
                    <a:gd name="T5" fmla="*/ 6 h 34"/>
                    <a:gd name="T6" fmla="*/ 5 w 28"/>
                    <a:gd name="T7" fmla="*/ 6 h 34"/>
                    <a:gd name="T8" fmla="*/ 5 w 28"/>
                    <a:gd name="T9" fmla="*/ 5 h 34"/>
                    <a:gd name="T10" fmla="*/ 5 w 28"/>
                    <a:gd name="T11" fmla="*/ 5 h 34"/>
                    <a:gd name="T12" fmla="*/ 5 w 28"/>
                    <a:gd name="T13" fmla="*/ 4 h 34"/>
                    <a:gd name="T14" fmla="*/ 4 w 28"/>
                    <a:gd name="T15" fmla="*/ 3 h 34"/>
                    <a:gd name="T16" fmla="*/ 4 w 28"/>
                    <a:gd name="T17" fmla="*/ 3 h 34"/>
                    <a:gd name="T18" fmla="*/ 3 w 28"/>
                    <a:gd name="T19" fmla="*/ 3 h 34"/>
                    <a:gd name="T20" fmla="*/ 3 w 28"/>
                    <a:gd name="T21" fmla="*/ 2 h 34"/>
                    <a:gd name="T22" fmla="*/ 3 w 28"/>
                    <a:gd name="T23" fmla="*/ 2 h 34"/>
                    <a:gd name="T24" fmla="*/ 2 w 28"/>
                    <a:gd name="T25" fmla="*/ 1 h 34"/>
                    <a:gd name="T26" fmla="*/ 2 w 28"/>
                    <a:gd name="T27" fmla="*/ 1 h 34"/>
                    <a:gd name="T28" fmla="*/ 1 w 28"/>
                    <a:gd name="T29" fmla="*/ 1 h 34"/>
                    <a:gd name="T30" fmla="*/ 0 w 28"/>
                    <a:gd name="T31" fmla="*/ 0 h 34"/>
                    <a:gd name="T32" fmla="*/ 0 w 28"/>
                    <a:gd name="T33" fmla="*/ 1 h 34"/>
                    <a:gd name="T34" fmla="*/ 0 w 28"/>
                    <a:gd name="T35" fmla="*/ 1 h 34"/>
                    <a:gd name="T36" fmla="*/ 0 w 28"/>
                    <a:gd name="T37" fmla="*/ 1 h 34"/>
                    <a:gd name="T38" fmla="*/ 1 w 28"/>
                    <a:gd name="T39" fmla="*/ 2 h 34"/>
                    <a:gd name="T40" fmla="*/ 2 w 28"/>
                    <a:gd name="T41" fmla="*/ 2 h 34"/>
                    <a:gd name="T42" fmla="*/ 2 w 28"/>
                    <a:gd name="T43" fmla="*/ 3 h 34"/>
                    <a:gd name="T44" fmla="*/ 3 w 28"/>
                    <a:gd name="T45" fmla="*/ 3 h 34"/>
                    <a:gd name="T46" fmla="*/ 3 w 28"/>
                    <a:gd name="T47" fmla="*/ 4 h 34"/>
                    <a:gd name="T48" fmla="*/ 3 w 28"/>
                    <a:gd name="T49" fmla="*/ 4 h 34"/>
                    <a:gd name="T50" fmla="*/ 3 w 28"/>
                    <a:gd name="T51" fmla="*/ 5 h 34"/>
                    <a:gd name="T52" fmla="*/ 4 w 28"/>
                    <a:gd name="T53" fmla="*/ 5 h 34"/>
                    <a:gd name="T54" fmla="*/ 4 w 28"/>
                    <a:gd name="T55" fmla="*/ 6 h 34"/>
                    <a:gd name="T56" fmla="*/ 5 w 28"/>
                    <a:gd name="T57" fmla="*/ 6 h 34"/>
                    <a:gd name="T58" fmla="*/ 5 w 28"/>
                    <a:gd name="T59" fmla="*/ 7 h 34"/>
                    <a:gd name="T60" fmla="*/ 5 w 28"/>
                    <a:gd name="T61" fmla="*/ 7 h 34"/>
                    <a:gd name="T62" fmla="*/ 6 w 28"/>
                    <a:gd name="T63" fmla="*/ 7 h 34"/>
                    <a:gd name="T64" fmla="*/ 5 w 28"/>
                    <a:gd name="T65" fmla="*/ 9 h 34"/>
                    <a:gd name="T66" fmla="*/ 6 w 28"/>
                    <a:gd name="T67" fmla="*/ 9 h 34"/>
                    <a:gd name="T68" fmla="*/ 6 w 28"/>
                    <a:gd name="T69" fmla="*/ 8 h 34"/>
                    <a:gd name="T70" fmla="*/ 6 w 28"/>
                    <a:gd name="T71" fmla="*/ 7 h 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
                    <a:gd name="T109" fmla="*/ 0 h 34"/>
                    <a:gd name="T110" fmla="*/ 28 w 28"/>
                    <a:gd name="T111" fmla="*/ 34 h 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 h="34">
                      <a:moveTo>
                        <a:pt x="25" y="34"/>
                      </a:moveTo>
                      <a:lnTo>
                        <a:pt x="28" y="30"/>
                      </a:lnTo>
                      <a:lnTo>
                        <a:pt x="27" y="29"/>
                      </a:lnTo>
                      <a:lnTo>
                        <a:pt x="27" y="28"/>
                      </a:lnTo>
                      <a:lnTo>
                        <a:pt x="27" y="27"/>
                      </a:lnTo>
                      <a:lnTo>
                        <a:pt x="25" y="26"/>
                      </a:lnTo>
                      <a:lnTo>
                        <a:pt x="25" y="24"/>
                      </a:lnTo>
                      <a:lnTo>
                        <a:pt x="24" y="24"/>
                      </a:lnTo>
                      <a:lnTo>
                        <a:pt x="24" y="23"/>
                      </a:lnTo>
                      <a:lnTo>
                        <a:pt x="23" y="22"/>
                      </a:lnTo>
                      <a:lnTo>
                        <a:pt x="23" y="21"/>
                      </a:lnTo>
                      <a:lnTo>
                        <a:pt x="22" y="20"/>
                      </a:lnTo>
                      <a:lnTo>
                        <a:pt x="22" y="19"/>
                      </a:lnTo>
                      <a:lnTo>
                        <a:pt x="21" y="17"/>
                      </a:lnTo>
                      <a:lnTo>
                        <a:pt x="20" y="16"/>
                      </a:lnTo>
                      <a:lnTo>
                        <a:pt x="20" y="15"/>
                      </a:lnTo>
                      <a:lnTo>
                        <a:pt x="18" y="15"/>
                      </a:lnTo>
                      <a:lnTo>
                        <a:pt x="17" y="14"/>
                      </a:lnTo>
                      <a:lnTo>
                        <a:pt x="17" y="13"/>
                      </a:lnTo>
                      <a:lnTo>
                        <a:pt x="16" y="12"/>
                      </a:lnTo>
                      <a:lnTo>
                        <a:pt x="15" y="11"/>
                      </a:lnTo>
                      <a:lnTo>
                        <a:pt x="15" y="9"/>
                      </a:lnTo>
                      <a:lnTo>
                        <a:pt x="14" y="9"/>
                      </a:lnTo>
                      <a:lnTo>
                        <a:pt x="13" y="8"/>
                      </a:lnTo>
                      <a:lnTo>
                        <a:pt x="12" y="7"/>
                      </a:lnTo>
                      <a:lnTo>
                        <a:pt x="10" y="6"/>
                      </a:lnTo>
                      <a:lnTo>
                        <a:pt x="9" y="5"/>
                      </a:lnTo>
                      <a:lnTo>
                        <a:pt x="8" y="4"/>
                      </a:lnTo>
                      <a:lnTo>
                        <a:pt x="7" y="2"/>
                      </a:lnTo>
                      <a:lnTo>
                        <a:pt x="6" y="2"/>
                      </a:lnTo>
                      <a:lnTo>
                        <a:pt x="5" y="1"/>
                      </a:lnTo>
                      <a:lnTo>
                        <a:pt x="3" y="0"/>
                      </a:lnTo>
                      <a:lnTo>
                        <a:pt x="2" y="0"/>
                      </a:lnTo>
                      <a:lnTo>
                        <a:pt x="0" y="4"/>
                      </a:lnTo>
                      <a:lnTo>
                        <a:pt x="1" y="5"/>
                      </a:lnTo>
                      <a:lnTo>
                        <a:pt x="2" y="5"/>
                      </a:lnTo>
                      <a:lnTo>
                        <a:pt x="2" y="6"/>
                      </a:lnTo>
                      <a:lnTo>
                        <a:pt x="3" y="7"/>
                      </a:lnTo>
                      <a:lnTo>
                        <a:pt x="5" y="7"/>
                      </a:lnTo>
                      <a:lnTo>
                        <a:pt x="6" y="8"/>
                      </a:lnTo>
                      <a:lnTo>
                        <a:pt x="7" y="9"/>
                      </a:lnTo>
                      <a:lnTo>
                        <a:pt x="8" y="9"/>
                      </a:lnTo>
                      <a:lnTo>
                        <a:pt x="8" y="11"/>
                      </a:lnTo>
                      <a:lnTo>
                        <a:pt x="9" y="12"/>
                      </a:lnTo>
                      <a:lnTo>
                        <a:pt x="10" y="13"/>
                      </a:lnTo>
                      <a:lnTo>
                        <a:pt x="12" y="14"/>
                      </a:lnTo>
                      <a:lnTo>
                        <a:pt x="13" y="15"/>
                      </a:lnTo>
                      <a:lnTo>
                        <a:pt x="13" y="16"/>
                      </a:lnTo>
                      <a:lnTo>
                        <a:pt x="14" y="16"/>
                      </a:lnTo>
                      <a:lnTo>
                        <a:pt x="15" y="17"/>
                      </a:lnTo>
                      <a:lnTo>
                        <a:pt x="15" y="19"/>
                      </a:lnTo>
                      <a:lnTo>
                        <a:pt x="16" y="20"/>
                      </a:lnTo>
                      <a:lnTo>
                        <a:pt x="17" y="21"/>
                      </a:lnTo>
                      <a:lnTo>
                        <a:pt x="18" y="22"/>
                      </a:lnTo>
                      <a:lnTo>
                        <a:pt x="18" y="23"/>
                      </a:lnTo>
                      <a:lnTo>
                        <a:pt x="20" y="24"/>
                      </a:lnTo>
                      <a:lnTo>
                        <a:pt x="20" y="26"/>
                      </a:lnTo>
                      <a:lnTo>
                        <a:pt x="21" y="27"/>
                      </a:lnTo>
                      <a:lnTo>
                        <a:pt x="21" y="28"/>
                      </a:lnTo>
                      <a:lnTo>
                        <a:pt x="22" y="29"/>
                      </a:lnTo>
                      <a:lnTo>
                        <a:pt x="22" y="30"/>
                      </a:lnTo>
                      <a:lnTo>
                        <a:pt x="23" y="31"/>
                      </a:lnTo>
                      <a:lnTo>
                        <a:pt x="23" y="32"/>
                      </a:lnTo>
                      <a:lnTo>
                        <a:pt x="25" y="29"/>
                      </a:lnTo>
                      <a:lnTo>
                        <a:pt x="23" y="32"/>
                      </a:lnTo>
                      <a:lnTo>
                        <a:pt x="24" y="34"/>
                      </a:lnTo>
                      <a:lnTo>
                        <a:pt x="25" y="34"/>
                      </a:lnTo>
                      <a:lnTo>
                        <a:pt x="27" y="34"/>
                      </a:lnTo>
                      <a:lnTo>
                        <a:pt x="27" y="32"/>
                      </a:lnTo>
                      <a:lnTo>
                        <a:pt x="28" y="32"/>
                      </a:lnTo>
                      <a:lnTo>
                        <a:pt x="28" y="31"/>
                      </a:lnTo>
                      <a:lnTo>
                        <a:pt x="28" y="30"/>
                      </a:lnTo>
                      <a:lnTo>
                        <a:pt x="25" y="34"/>
                      </a:lnTo>
                      <a:close/>
                    </a:path>
                  </a:pathLst>
                </a:custGeom>
                <a:solidFill>
                  <a:srgbClr val="000000"/>
                </a:solidFill>
                <a:ln w="9525">
                  <a:noFill/>
                  <a:round/>
                  <a:headEnd/>
                  <a:tailEnd/>
                </a:ln>
              </p:spPr>
              <p:txBody>
                <a:bodyPr/>
                <a:lstStyle/>
                <a:p>
                  <a:endParaRPr lang="en-GB"/>
                </a:p>
              </p:txBody>
            </p:sp>
            <p:sp>
              <p:nvSpPr>
                <p:cNvPr id="1235" name="Freeform 744"/>
                <p:cNvSpPr>
                  <a:spLocks/>
                </p:cNvSpPr>
                <p:nvPr/>
              </p:nvSpPr>
              <p:spPr bwMode="auto">
                <a:xfrm>
                  <a:off x="2426" y="2850"/>
                  <a:ext cx="5" cy="11"/>
                </a:xfrm>
                <a:custGeom>
                  <a:avLst/>
                  <a:gdLst>
                    <a:gd name="T0" fmla="*/ 0 w 10"/>
                    <a:gd name="T1" fmla="*/ 6 h 21"/>
                    <a:gd name="T2" fmla="*/ 1 w 10"/>
                    <a:gd name="T3" fmla="*/ 6 h 21"/>
                    <a:gd name="T4" fmla="*/ 1 w 10"/>
                    <a:gd name="T5" fmla="*/ 6 h 21"/>
                    <a:gd name="T6" fmla="*/ 1 w 10"/>
                    <a:gd name="T7" fmla="*/ 6 h 21"/>
                    <a:gd name="T8" fmla="*/ 1 w 10"/>
                    <a:gd name="T9" fmla="*/ 5 h 21"/>
                    <a:gd name="T10" fmla="*/ 1 w 10"/>
                    <a:gd name="T11" fmla="*/ 5 h 21"/>
                    <a:gd name="T12" fmla="*/ 1 w 10"/>
                    <a:gd name="T13" fmla="*/ 5 h 21"/>
                    <a:gd name="T14" fmla="*/ 1 w 10"/>
                    <a:gd name="T15" fmla="*/ 5 h 21"/>
                    <a:gd name="T16" fmla="*/ 2 w 10"/>
                    <a:gd name="T17" fmla="*/ 5 h 21"/>
                    <a:gd name="T18" fmla="*/ 2 w 10"/>
                    <a:gd name="T19" fmla="*/ 4 h 21"/>
                    <a:gd name="T20" fmla="*/ 3 w 10"/>
                    <a:gd name="T21" fmla="*/ 4 h 21"/>
                    <a:gd name="T22" fmla="*/ 3 w 10"/>
                    <a:gd name="T23" fmla="*/ 4 h 21"/>
                    <a:gd name="T24" fmla="*/ 3 w 10"/>
                    <a:gd name="T25" fmla="*/ 4 h 21"/>
                    <a:gd name="T26" fmla="*/ 3 w 10"/>
                    <a:gd name="T27" fmla="*/ 3 h 21"/>
                    <a:gd name="T28" fmla="*/ 3 w 10"/>
                    <a:gd name="T29" fmla="*/ 3 h 21"/>
                    <a:gd name="T30" fmla="*/ 3 w 10"/>
                    <a:gd name="T31" fmla="*/ 3 h 21"/>
                    <a:gd name="T32" fmla="*/ 3 w 10"/>
                    <a:gd name="T33" fmla="*/ 2 h 21"/>
                    <a:gd name="T34" fmla="*/ 3 w 10"/>
                    <a:gd name="T35" fmla="*/ 2 h 21"/>
                    <a:gd name="T36" fmla="*/ 3 w 10"/>
                    <a:gd name="T37" fmla="*/ 2 h 21"/>
                    <a:gd name="T38" fmla="*/ 2 w 10"/>
                    <a:gd name="T39" fmla="*/ 2 h 21"/>
                    <a:gd name="T40" fmla="*/ 2 w 10"/>
                    <a:gd name="T41" fmla="*/ 1 h 21"/>
                    <a:gd name="T42" fmla="*/ 1 w 10"/>
                    <a:gd name="T43" fmla="*/ 1 h 21"/>
                    <a:gd name="T44" fmla="*/ 1 w 10"/>
                    <a:gd name="T45" fmla="*/ 1 h 21"/>
                    <a:gd name="T46" fmla="*/ 1 w 10"/>
                    <a:gd name="T47" fmla="*/ 1 h 21"/>
                    <a:gd name="T48" fmla="*/ 1 w 10"/>
                    <a:gd name="T49" fmla="*/ 1 h 21"/>
                    <a:gd name="T50" fmla="*/ 1 w 10"/>
                    <a:gd name="T51" fmla="*/ 1 h 21"/>
                    <a:gd name="T52" fmla="*/ 1 w 10"/>
                    <a:gd name="T53" fmla="*/ 0 h 21"/>
                    <a:gd name="T54" fmla="*/ 1 w 10"/>
                    <a:gd name="T55" fmla="*/ 0 h 21"/>
                    <a:gd name="T56" fmla="*/ 0 w 10"/>
                    <a:gd name="T57" fmla="*/ 0 h 21"/>
                    <a:gd name="T58" fmla="*/ 0 w 10"/>
                    <a:gd name="T59" fmla="*/ 6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
                    <a:gd name="T91" fmla="*/ 0 h 21"/>
                    <a:gd name="T92" fmla="*/ 10 w 10"/>
                    <a:gd name="T93" fmla="*/ 21 h 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 h="21">
                      <a:moveTo>
                        <a:pt x="0" y="21"/>
                      </a:moveTo>
                      <a:lnTo>
                        <a:pt x="1" y="21"/>
                      </a:lnTo>
                      <a:lnTo>
                        <a:pt x="2" y="21"/>
                      </a:lnTo>
                      <a:lnTo>
                        <a:pt x="3" y="21"/>
                      </a:lnTo>
                      <a:lnTo>
                        <a:pt x="4" y="20"/>
                      </a:lnTo>
                      <a:lnTo>
                        <a:pt x="6" y="18"/>
                      </a:lnTo>
                      <a:lnTo>
                        <a:pt x="7" y="18"/>
                      </a:lnTo>
                      <a:lnTo>
                        <a:pt x="7" y="17"/>
                      </a:lnTo>
                      <a:lnTo>
                        <a:pt x="8" y="17"/>
                      </a:lnTo>
                      <a:lnTo>
                        <a:pt x="8" y="16"/>
                      </a:lnTo>
                      <a:lnTo>
                        <a:pt x="9" y="15"/>
                      </a:lnTo>
                      <a:lnTo>
                        <a:pt x="9" y="14"/>
                      </a:lnTo>
                      <a:lnTo>
                        <a:pt x="9" y="13"/>
                      </a:lnTo>
                      <a:lnTo>
                        <a:pt x="10" y="11"/>
                      </a:lnTo>
                      <a:lnTo>
                        <a:pt x="10" y="10"/>
                      </a:lnTo>
                      <a:lnTo>
                        <a:pt x="10" y="9"/>
                      </a:lnTo>
                      <a:lnTo>
                        <a:pt x="9" y="8"/>
                      </a:lnTo>
                      <a:lnTo>
                        <a:pt x="9" y="7"/>
                      </a:lnTo>
                      <a:lnTo>
                        <a:pt x="9" y="6"/>
                      </a:lnTo>
                      <a:lnTo>
                        <a:pt x="8" y="5"/>
                      </a:lnTo>
                      <a:lnTo>
                        <a:pt x="8" y="3"/>
                      </a:lnTo>
                      <a:lnTo>
                        <a:pt x="7" y="3"/>
                      </a:lnTo>
                      <a:lnTo>
                        <a:pt x="7" y="2"/>
                      </a:lnTo>
                      <a:lnTo>
                        <a:pt x="6" y="2"/>
                      </a:lnTo>
                      <a:lnTo>
                        <a:pt x="4" y="1"/>
                      </a:lnTo>
                      <a:lnTo>
                        <a:pt x="3" y="1"/>
                      </a:lnTo>
                      <a:lnTo>
                        <a:pt x="2" y="0"/>
                      </a:lnTo>
                      <a:lnTo>
                        <a:pt x="1" y="0"/>
                      </a:lnTo>
                      <a:lnTo>
                        <a:pt x="0" y="0"/>
                      </a:lnTo>
                      <a:lnTo>
                        <a:pt x="0" y="21"/>
                      </a:lnTo>
                      <a:close/>
                    </a:path>
                  </a:pathLst>
                </a:custGeom>
                <a:solidFill>
                  <a:srgbClr val="000000"/>
                </a:solidFill>
                <a:ln w="9525">
                  <a:noFill/>
                  <a:round/>
                  <a:headEnd/>
                  <a:tailEnd/>
                </a:ln>
              </p:spPr>
              <p:txBody>
                <a:bodyPr/>
                <a:lstStyle/>
                <a:p>
                  <a:endParaRPr lang="en-GB"/>
                </a:p>
              </p:txBody>
            </p:sp>
            <p:sp>
              <p:nvSpPr>
                <p:cNvPr id="1236" name="Freeform 745"/>
                <p:cNvSpPr>
                  <a:spLocks/>
                </p:cNvSpPr>
                <p:nvPr/>
              </p:nvSpPr>
              <p:spPr bwMode="auto">
                <a:xfrm>
                  <a:off x="2231" y="2846"/>
                  <a:ext cx="195" cy="15"/>
                </a:xfrm>
                <a:custGeom>
                  <a:avLst/>
                  <a:gdLst>
                    <a:gd name="T0" fmla="*/ 3 w 390"/>
                    <a:gd name="T1" fmla="*/ 5 h 30"/>
                    <a:gd name="T2" fmla="*/ 9 w 390"/>
                    <a:gd name="T3" fmla="*/ 6 h 30"/>
                    <a:gd name="T4" fmla="*/ 14 w 390"/>
                    <a:gd name="T5" fmla="*/ 6 h 30"/>
                    <a:gd name="T6" fmla="*/ 21 w 390"/>
                    <a:gd name="T7" fmla="*/ 6 h 30"/>
                    <a:gd name="T8" fmla="*/ 26 w 390"/>
                    <a:gd name="T9" fmla="*/ 7 h 30"/>
                    <a:gd name="T10" fmla="*/ 33 w 390"/>
                    <a:gd name="T11" fmla="*/ 7 h 30"/>
                    <a:gd name="T12" fmla="*/ 38 w 390"/>
                    <a:gd name="T13" fmla="*/ 7 h 30"/>
                    <a:gd name="T14" fmla="*/ 45 w 390"/>
                    <a:gd name="T15" fmla="*/ 7 h 30"/>
                    <a:gd name="T16" fmla="*/ 50 w 390"/>
                    <a:gd name="T17" fmla="*/ 7 h 30"/>
                    <a:gd name="T18" fmla="*/ 56 w 390"/>
                    <a:gd name="T19" fmla="*/ 8 h 30"/>
                    <a:gd name="T20" fmla="*/ 61 w 390"/>
                    <a:gd name="T21" fmla="*/ 8 h 30"/>
                    <a:gd name="T22" fmla="*/ 68 w 390"/>
                    <a:gd name="T23" fmla="*/ 8 h 30"/>
                    <a:gd name="T24" fmla="*/ 74 w 390"/>
                    <a:gd name="T25" fmla="*/ 8 h 30"/>
                    <a:gd name="T26" fmla="*/ 80 w 390"/>
                    <a:gd name="T27" fmla="*/ 8 h 30"/>
                    <a:gd name="T28" fmla="*/ 86 w 390"/>
                    <a:gd name="T29" fmla="*/ 8 h 30"/>
                    <a:gd name="T30" fmla="*/ 92 w 390"/>
                    <a:gd name="T31" fmla="*/ 8 h 30"/>
                    <a:gd name="T32" fmla="*/ 98 w 390"/>
                    <a:gd name="T33" fmla="*/ 8 h 30"/>
                    <a:gd name="T34" fmla="*/ 95 w 390"/>
                    <a:gd name="T35" fmla="*/ 3 h 30"/>
                    <a:gd name="T36" fmla="*/ 89 w 390"/>
                    <a:gd name="T37" fmla="*/ 3 h 30"/>
                    <a:gd name="T38" fmla="*/ 83 w 390"/>
                    <a:gd name="T39" fmla="*/ 3 h 30"/>
                    <a:gd name="T40" fmla="*/ 77 w 390"/>
                    <a:gd name="T41" fmla="*/ 3 h 30"/>
                    <a:gd name="T42" fmla="*/ 71 w 390"/>
                    <a:gd name="T43" fmla="*/ 3 h 30"/>
                    <a:gd name="T44" fmla="*/ 65 w 390"/>
                    <a:gd name="T45" fmla="*/ 3 h 30"/>
                    <a:gd name="T46" fmla="*/ 58 w 390"/>
                    <a:gd name="T47" fmla="*/ 2 h 30"/>
                    <a:gd name="T48" fmla="*/ 53 w 390"/>
                    <a:gd name="T49" fmla="*/ 2 h 30"/>
                    <a:gd name="T50" fmla="*/ 48 w 390"/>
                    <a:gd name="T51" fmla="*/ 2 h 30"/>
                    <a:gd name="T52" fmla="*/ 42 w 390"/>
                    <a:gd name="T53" fmla="*/ 2 h 30"/>
                    <a:gd name="T54" fmla="*/ 36 w 390"/>
                    <a:gd name="T55" fmla="*/ 2 h 30"/>
                    <a:gd name="T56" fmla="*/ 29 w 390"/>
                    <a:gd name="T57" fmla="*/ 1 h 30"/>
                    <a:gd name="T58" fmla="*/ 24 w 390"/>
                    <a:gd name="T59" fmla="*/ 1 h 30"/>
                    <a:gd name="T60" fmla="*/ 18 w 390"/>
                    <a:gd name="T61" fmla="*/ 1 h 30"/>
                    <a:gd name="T62" fmla="*/ 12 w 390"/>
                    <a:gd name="T63" fmla="*/ 1 h 30"/>
                    <a:gd name="T64" fmla="*/ 6 w 390"/>
                    <a:gd name="T65" fmla="*/ 0 h 30"/>
                    <a:gd name="T66" fmla="*/ 3 w 390"/>
                    <a:gd name="T67" fmla="*/ 0 h 30"/>
                    <a:gd name="T68" fmla="*/ 3 w 390"/>
                    <a:gd name="T69" fmla="*/ 0 h 30"/>
                    <a:gd name="T70" fmla="*/ 2 w 390"/>
                    <a:gd name="T71" fmla="*/ 0 h 30"/>
                    <a:gd name="T72" fmla="*/ 2 w 390"/>
                    <a:gd name="T73" fmla="*/ 1 h 30"/>
                    <a:gd name="T74" fmla="*/ 1 w 390"/>
                    <a:gd name="T75" fmla="*/ 1 h 30"/>
                    <a:gd name="T76" fmla="*/ 1 w 390"/>
                    <a:gd name="T77" fmla="*/ 1 h 30"/>
                    <a:gd name="T78" fmla="*/ 1 w 390"/>
                    <a:gd name="T79" fmla="*/ 1 h 30"/>
                    <a:gd name="T80" fmla="*/ 0 w 390"/>
                    <a:gd name="T81" fmla="*/ 2 h 30"/>
                    <a:gd name="T82" fmla="*/ 0 w 390"/>
                    <a:gd name="T83" fmla="*/ 3 h 30"/>
                    <a:gd name="T84" fmla="*/ 0 w 390"/>
                    <a:gd name="T85" fmla="*/ 3 h 30"/>
                    <a:gd name="T86" fmla="*/ 0 w 390"/>
                    <a:gd name="T87" fmla="*/ 4 h 30"/>
                    <a:gd name="T88" fmla="*/ 1 w 390"/>
                    <a:gd name="T89" fmla="*/ 4 h 30"/>
                    <a:gd name="T90" fmla="*/ 1 w 390"/>
                    <a:gd name="T91" fmla="*/ 5 h 30"/>
                    <a:gd name="T92" fmla="*/ 2 w 390"/>
                    <a:gd name="T93" fmla="*/ 5 h 30"/>
                    <a:gd name="T94" fmla="*/ 2 w 390"/>
                    <a:gd name="T95" fmla="*/ 5 h 30"/>
                    <a:gd name="T96" fmla="*/ 3 w 390"/>
                    <a:gd name="T97" fmla="*/ 5 h 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90"/>
                    <a:gd name="T148" fmla="*/ 0 h 30"/>
                    <a:gd name="T149" fmla="*/ 390 w 390"/>
                    <a:gd name="T150" fmla="*/ 30 h 3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90" h="30">
                      <a:moveTo>
                        <a:pt x="8" y="20"/>
                      </a:moveTo>
                      <a:lnTo>
                        <a:pt x="10" y="20"/>
                      </a:lnTo>
                      <a:lnTo>
                        <a:pt x="22" y="20"/>
                      </a:lnTo>
                      <a:lnTo>
                        <a:pt x="34" y="22"/>
                      </a:lnTo>
                      <a:lnTo>
                        <a:pt x="45" y="22"/>
                      </a:lnTo>
                      <a:lnTo>
                        <a:pt x="58" y="23"/>
                      </a:lnTo>
                      <a:lnTo>
                        <a:pt x="69" y="23"/>
                      </a:lnTo>
                      <a:lnTo>
                        <a:pt x="81" y="24"/>
                      </a:lnTo>
                      <a:lnTo>
                        <a:pt x="94" y="24"/>
                      </a:lnTo>
                      <a:lnTo>
                        <a:pt x="105" y="25"/>
                      </a:lnTo>
                      <a:lnTo>
                        <a:pt x="117" y="25"/>
                      </a:lnTo>
                      <a:lnTo>
                        <a:pt x="129" y="25"/>
                      </a:lnTo>
                      <a:lnTo>
                        <a:pt x="141" y="26"/>
                      </a:lnTo>
                      <a:lnTo>
                        <a:pt x="152" y="26"/>
                      </a:lnTo>
                      <a:lnTo>
                        <a:pt x="165" y="26"/>
                      </a:lnTo>
                      <a:lnTo>
                        <a:pt x="177" y="27"/>
                      </a:lnTo>
                      <a:lnTo>
                        <a:pt x="188" y="27"/>
                      </a:lnTo>
                      <a:lnTo>
                        <a:pt x="200" y="27"/>
                      </a:lnTo>
                      <a:lnTo>
                        <a:pt x="212" y="29"/>
                      </a:lnTo>
                      <a:lnTo>
                        <a:pt x="224" y="29"/>
                      </a:lnTo>
                      <a:lnTo>
                        <a:pt x="235" y="29"/>
                      </a:lnTo>
                      <a:lnTo>
                        <a:pt x="247" y="29"/>
                      </a:lnTo>
                      <a:lnTo>
                        <a:pt x="260" y="30"/>
                      </a:lnTo>
                      <a:lnTo>
                        <a:pt x="271" y="30"/>
                      </a:lnTo>
                      <a:lnTo>
                        <a:pt x="283" y="30"/>
                      </a:lnTo>
                      <a:lnTo>
                        <a:pt x="294" y="30"/>
                      </a:lnTo>
                      <a:lnTo>
                        <a:pt x="307" y="30"/>
                      </a:lnTo>
                      <a:lnTo>
                        <a:pt x="318" y="30"/>
                      </a:lnTo>
                      <a:lnTo>
                        <a:pt x="330" y="30"/>
                      </a:lnTo>
                      <a:lnTo>
                        <a:pt x="341" y="30"/>
                      </a:lnTo>
                      <a:lnTo>
                        <a:pt x="354" y="30"/>
                      </a:lnTo>
                      <a:lnTo>
                        <a:pt x="366" y="30"/>
                      </a:lnTo>
                      <a:lnTo>
                        <a:pt x="377" y="30"/>
                      </a:lnTo>
                      <a:lnTo>
                        <a:pt x="390" y="30"/>
                      </a:lnTo>
                      <a:lnTo>
                        <a:pt x="390" y="9"/>
                      </a:lnTo>
                      <a:lnTo>
                        <a:pt x="377" y="9"/>
                      </a:lnTo>
                      <a:lnTo>
                        <a:pt x="366" y="9"/>
                      </a:lnTo>
                      <a:lnTo>
                        <a:pt x="354" y="9"/>
                      </a:lnTo>
                      <a:lnTo>
                        <a:pt x="341" y="9"/>
                      </a:lnTo>
                      <a:lnTo>
                        <a:pt x="330" y="9"/>
                      </a:lnTo>
                      <a:lnTo>
                        <a:pt x="318" y="9"/>
                      </a:lnTo>
                      <a:lnTo>
                        <a:pt x="307" y="9"/>
                      </a:lnTo>
                      <a:lnTo>
                        <a:pt x="295" y="9"/>
                      </a:lnTo>
                      <a:lnTo>
                        <a:pt x="283" y="9"/>
                      </a:lnTo>
                      <a:lnTo>
                        <a:pt x="271" y="9"/>
                      </a:lnTo>
                      <a:lnTo>
                        <a:pt x="260" y="9"/>
                      </a:lnTo>
                      <a:lnTo>
                        <a:pt x="248" y="8"/>
                      </a:lnTo>
                      <a:lnTo>
                        <a:pt x="235" y="8"/>
                      </a:lnTo>
                      <a:lnTo>
                        <a:pt x="224" y="8"/>
                      </a:lnTo>
                      <a:lnTo>
                        <a:pt x="212" y="8"/>
                      </a:lnTo>
                      <a:lnTo>
                        <a:pt x="201" y="7"/>
                      </a:lnTo>
                      <a:lnTo>
                        <a:pt x="189" y="7"/>
                      </a:lnTo>
                      <a:lnTo>
                        <a:pt x="177" y="7"/>
                      </a:lnTo>
                      <a:lnTo>
                        <a:pt x="165" y="7"/>
                      </a:lnTo>
                      <a:lnTo>
                        <a:pt x="154" y="6"/>
                      </a:lnTo>
                      <a:lnTo>
                        <a:pt x="142" y="6"/>
                      </a:lnTo>
                      <a:lnTo>
                        <a:pt x="129" y="4"/>
                      </a:lnTo>
                      <a:lnTo>
                        <a:pt x="118" y="4"/>
                      </a:lnTo>
                      <a:lnTo>
                        <a:pt x="106" y="4"/>
                      </a:lnTo>
                      <a:lnTo>
                        <a:pt x="94" y="3"/>
                      </a:lnTo>
                      <a:lnTo>
                        <a:pt x="82" y="3"/>
                      </a:lnTo>
                      <a:lnTo>
                        <a:pt x="71" y="2"/>
                      </a:lnTo>
                      <a:lnTo>
                        <a:pt x="59" y="2"/>
                      </a:lnTo>
                      <a:lnTo>
                        <a:pt x="46" y="1"/>
                      </a:lnTo>
                      <a:lnTo>
                        <a:pt x="35" y="1"/>
                      </a:lnTo>
                      <a:lnTo>
                        <a:pt x="22" y="0"/>
                      </a:lnTo>
                      <a:lnTo>
                        <a:pt x="11" y="0"/>
                      </a:lnTo>
                      <a:lnTo>
                        <a:pt x="12" y="0"/>
                      </a:lnTo>
                      <a:lnTo>
                        <a:pt x="11" y="0"/>
                      </a:lnTo>
                      <a:lnTo>
                        <a:pt x="10" y="0"/>
                      </a:lnTo>
                      <a:lnTo>
                        <a:pt x="8" y="0"/>
                      </a:lnTo>
                      <a:lnTo>
                        <a:pt x="7" y="0"/>
                      </a:lnTo>
                      <a:lnTo>
                        <a:pt x="6" y="0"/>
                      </a:lnTo>
                      <a:lnTo>
                        <a:pt x="5" y="1"/>
                      </a:lnTo>
                      <a:lnTo>
                        <a:pt x="4" y="1"/>
                      </a:lnTo>
                      <a:lnTo>
                        <a:pt x="4" y="2"/>
                      </a:lnTo>
                      <a:lnTo>
                        <a:pt x="3" y="2"/>
                      </a:lnTo>
                      <a:lnTo>
                        <a:pt x="3" y="3"/>
                      </a:lnTo>
                      <a:lnTo>
                        <a:pt x="1" y="3"/>
                      </a:lnTo>
                      <a:lnTo>
                        <a:pt x="1" y="4"/>
                      </a:lnTo>
                      <a:lnTo>
                        <a:pt x="0" y="6"/>
                      </a:lnTo>
                      <a:lnTo>
                        <a:pt x="0" y="7"/>
                      </a:lnTo>
                      <a:lnTo>
                        <a:pt x="0" y="8"/>
                      </a:lnTo>
                      <a:lnTo>
                        <a:pt x="0" y="9"/>
                      </a:lnTo>
                      <a:lnTo>
                        <a:pt x="0" y="10"/>
                      </a:lnTo>
                      <a:lnTo>
                        <a:pt x="0" y="11"/>
                      </a:lnTo>
                      <a:lnTo>
                        <a:pt x="0" y="12"/>
                      </a:lnTo>
                      <a:lnTo>
                        <a:pt x="0" y="14"/>
                      </a:lnTo>
                      <a:lnTo>
                        <a:pt x="1" y="15"/>
                      </a:lnTo>
                      <a:lnTo>
                        <a:pt x="1" y="16"/>
                      </a:lnTo>
                      <a:lnTo>
                        <a:pt x="3" y="16"/>
                      </a:lnTo>
                      <a:lnTo>
                        <a:pt x="3" y="17"/>
                      </a:lnTo>
                      <a:lnTo>
                        <a:pt x="4" y="18"/>
                      </a:lnTo>
                      <a:lnTo>
                        <a:pt x="5" y="19"/>
                      </a:lnTo>
                      <a:lnTo>
                        <a:pt x="6" y="19"/>
                      </a:lnTo>
                      <a:lnTo>
                        <a:pt x="7" y="19"/>
                      </a:lnTo>
                      <a:lnTo>
                        <a:pt x="8" y="20"/>
                      </a:lnTo>
                      <a:lnTo>
                        <a:pt x="10" y="20"/>
                      </a:lnTo>
                      <a:lnTo>
                        <a:pt x="8" y="20"/>
                      </a:lnTo>
                      <a:close/>
                    </a:path>
                  </a:pathLst>
                </a:custGeom>
                <a:solidFill>
                  <a:srgbClr val="000000"/>
                </a:solidFill>
                <a:ln w="9525">
                  <a:noFill/>
                  <a:round/>
                  <a:headEnd/>
                  <a:tailEnd/>
                </a:ln>
              </p:spPr>
              <p:txBody>
                <a:bodyPr/>
                <a:lstStyle/>
                <a:p>
                  <a:endParaRPr lang="en-GB"/>
                </a:p>
              </p:txBody>
            </p:sp>
            <p:sp>
              <p:nvSpPr>
                <p:cNvPr id="1237" name="Freeform 746"/>
                <p:cNvSpPr>
                  <a:spLocks/>
                </p:cNvSpPr>
                <p:nvPr/>
              </p:nvSpPr>
              <p:spPr bwMode="auto">
                <a:xfrm>
                  <a:off x="2190" y="2825"/>
                  <a:ext cx="47" cy="31"/>
                </a:xfrm>
                <a:custGeom>
                  <a:avLst/>
                  <a:gdLst>
                    <a:gd name="T0" fmla="*/ 8 w 93"/>
                    <a:gd name="T1" fmla="*/ 0 h 63"/>
                    <a:gd name="T2" fmla="*/ 6 w 93"/>
                    <a:gd name="T3" fmla="*/ 0 h 63"/>
                    <a:gd name="T4" fmla="*/ 4 w 93"/>
                    <a:gd name="T5" fmla="*/ 1 h 63"/>
                    <a:gd name="T6" fmla="*/ 2 w 93"/>
                    <a:gd name="T7" fmla="*/ 2 h 63"/>
                    <a:gd name="T8" fmla="*/ 1 w 93"/>
                    <a:gd name="T9" fmla="*/ 3 h 63"/>
                    <a:gd name="T10" fmla="*/ 0 w 93"/>
                    <a:gd name="T11" fmla="*/ 6 h 63"/>
                    <a:gd name="T12" fmla="*/ 1 w 93"/>
                    <a:gd name="T13" fmla="*/ 7 h 63"/>
                    <a:gd name="T14" fmla="*/ 3 w 93"/>
                    <a:gd name="T15" fmla="*/ 9 h 63"/>
                    <a:gd name="T16" fmla="*/ 4 w 93"/>
                    <a:gd name="T17" fmla="*/ 10 h 63"/>
                    <a:gd name="T18" fmla="*/ 6 w 93"/>
                    <a:gd name="T19" fmla="*/ 11 h 63"/>
                    <a:gd name="T20" fmla="*/ 8 w 93"/>
                    <a:gd name="T21" fmla="*/ 11 h 63"/>
                    <a:gd name="T22" fmla="*/ 10 w 93"/>
                    <a:gd name="T23" fmla="*/ 12 h 63"/>
                    <a:gd name="T24" fmla="*/ 13 w 93"/>
                    <a:gd name="T25" fmla="*/ 13 h 63"/>
                    <a:gd name="T26" fmla="*/ 15 w 93"/>
                    <a:gd name="T27" fmla="*/ 14 h 63"/>
                    <a:gd name="T28" fmla="*/ 18 w 93"/>
                    <a:gd name="T29" fmla="*/ 15 h 63"/>
                    <a:gd name="T30" fmla="*/ 21 w 93"/>
                    <a:gd name="T31" fmla="*/ 15 h 63"/>
                    <a:gd name="T32" fmla="*/ 24 w 93"/>
                    <a:gd name="T33" fmla="*/ 10 h 63"/>
                    <a:gd name="T34" fmla="*/ 21 w 93"/>
                    <a:gd name="T35" fmla="*/ 10 h 63"/>
                    <a:gd name="T36" fmla="*/ 18 w 93"/>
                    <a:gd name="T37" fmla="*/ 9 h 63"/>
                    <a:gd name="T38" fmla="*/ 15 w 93"/>
                    <a:gd name="T39" fmla="*/ 9 h 63"/>
                    <a:gd name="T40" fmla="*/ 13 w 93"/>
                    <a:gd name="T41" fmla="*/ 8 h 63"/>
                    <a:gd name="T42" fmla="*/ 11 w 93"/>
                    <a:gd name="T43" fmla="*/ 7 h 63"/>
                    <a:gd name="T44" fmla="*/ 9 w 93"/>
                    <a:gd name="T45" fmla="*/ 6 h 63"/>
                    <a:gd name="T46" fmla="*/ 7 w 93"/>
                    <a:gd name="T47" fmla="*/ 6 h 63"/>
                    <a:gd name="T48" fmla="*/ 6 w 93"/>
                    <a:gd name="T49" fmla="*/ 5 h 63"/>
                    <a:gd name="T50" fmla="*/ 5 w 93"/>
                    <a:gd name="T51" fmla="*/ 5 h 63"/>
                    <a:gd name="T52" fmla="*/ 5 w 93"/>
                    <a:gd name="T53" fmla="*/ 5 h 63"/>
                    <a:gd name="T54" fmla="*/ 5 w 93"/>
                    <a:gd name="T55" fmla="*/ 5 h 63"/>
                    <a:gd name="T56" fmla="*/ 5 w 93"/>
                    <a:gd name="T57" fmla="*/ 6 h 63"/>
                    <a:gd name="T58" fmla="*/ 5 w 93"/>
                    <a:gd name="T59" fmla="*/ 6 h 63"/>
                    <a:gd name="T60" fmla="*/ 7 w 93"/>
                    <a:gd name="T61" fmla="*/ 5 h 63"/>
                    <a:gd name="T62" fmla="*/ 9 w 93"/>
                    <a:gd name="T63" fmla="*/ 5 h 63"/>
                    <a:gd name="T64" fmla="*/ 10 w 93"/>
                    <a:gd name="T65" fmla="*/ 5 h 63"/>
                    <a:gd name="T66" fmla="*/ 11 w 93"/>
                    <a:gd name="T67" fmla="*/ 5 h 63"/>
                    <a:gd name="T68" fmla="*/ 11 w 93"/>
                    <a:gd name="T69" fmla="*/ 4 h 63"/>
                    <a:gd name="T70" fmla="*/ 12 w 93"/>
                    <a:gd name="T71" fmla="*/ 4 h 63"/>
                    <a:gd name="T72" fmla="*/ 12 w 93"/>
                    <a:gd name="T73" fmla="*/ 4 h 63"/>
                    <a:gd name="T74" fmla="*/ 12 w 93"/>
                    <a:gd name="T75" fmla="*/ 3 h 63"/>
                    <a:gd name="T76" fmla="*/ 13 w 93"/>
                    <a:gd name="T77" fmla="*/ 3 h 63"/>
                    <a:gd name="T78" fmla="*/ 13 w 93"/>
                    <a:gd name="T79" fmla="*/ 2 h 63"/>
                    <a:gd name="T80" fmla="*/ 12 w 93"/>
                    <a:gd name="T81" fmla="*/ 2 h 63"/>
                    <a:gd name="T82" fmla="*/ 12 w 93"/>
                    <a:gd name="T83" fmla="*/ 1 h 63"/>
                    <a:gd name="T84" fmla="*/ 12 w 93"/>
                    <a:gd name="T85" fmla="*/ 1 h 63"/>
                    <a:gd name="T86" fmla="*/ 11 w 93"/>
                    <a:gd name="T87" fmla="*/ 0 h 63"/>
                    <a:gd name="T88" fmla="*/ 11 w 93"/>
                    <a:gd name="T89" fmla="*/ 0 h 63"/>
                    <a:gd name="T90" fmla="*/ 11 w 93"/>
                    <a:gd name="T91" fmla="*/ 0 h 63"/>
                    <a:gd name="T92" fmla="*/ 10 w 93"/>
                    <a:gd name="T93" fmla="*/ 0 h 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3"/>
                    <a:gd name="T142" fmla="*/ 0 h 63"/>
                    <a:gd name="T143" fmla="*/ 93 w 93"/>
                    <a:gd name="T144" fmla="*/ 63 h 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3" h="63">
                      <a:moveTo>
                        <a:pt x="38" y="0"/>
                      </a:moveTo>
                      <a:lnTo>
                        <a:pt x="32" y="1"/>
                      </a:lnTo>
                      <a:lnTo>
                        <a:pt x="26" y="1"/>
                      </a:lnTo>
                      <a:lnTo>
                        <a:pt x="21" y="2"/>
                      </a:lnTo>
                      <a:lnTo>
                        <a:pt x="17" y="4"/>
                      </a:lnTo>
                      <a:lnTo>
                        <a:pt x="13" y="5"/>
                      </a:lnTo>
                      <a:lnTo>
                        <a:pt x="10" y="6"/>
                      </a:lnTo>
                      <a:lnTo>
                        <a:pt x="6" y="8"/>
                      </a:lnTo>
                      <a:lnTo>
                        <a:pt x="3" y="12"/>
                      </a:lnTo>
                      <a:lnTo>
                        <a:pt x="1" y="15"/>
                      </a:lnTo>
                      <a:lnTo>
                        <a:pt x="0" y="20"/>
                      </a:lnTo>
                      <a:lnTo>
                        <a:pt x="0" y="24"/>
                      </a:lnTo>
                      <a:lnTo>
                        <a:pt x="2" y="29"/>
                      </a:lnTo>
                      <a:lnTo>
                        <a:pt x="3" y="31"/>
                      </a:lnTo>
                      <a:lnTo>
                        <a:pt x="6" y="35"/>
                      </a:lnTo>
                      <a:lnTo>
                        <a:pt x="9" y="37"/>
                      </a:lnTo>
                      <a:lnTo>
                        <a:pt x="11" y="38"/>
                      </a:lnTo>
                      <a:lnTo>
                        <a:pt x="14" y="40"/>
                      </a:lnTo>
                      <a:lnTo>
                        <a:pt x="18" y="43"/>
                      </a:lnTo>
                      <a:lnTo>
                        <a:pt x="21" y="44"/>
                      </a:lnTo>
                      <a:lnTo>
                        <a:pt x="26" y="46"/>
                      </a:lnTo>
                      <a:lnTo>
                        <a:pt x="29" y="47"/>
                      </a:lnTo>
                      <a:lnTo>
                        <a:pt x="34" y="50"/>
                      </a:lnTo>
                      <a:lnTo>
                        <a:pt x="39" y="51"/>
                      </a:lnTo>
                      <a:lnTo>
                        <a:pt x="44" y="53"/>
                      </a:lnTo>
                      <a:lnTo>
                        <a:pt x="49" y="54"/>
                      </a:lnTo>
                      <a:lnTo>
                        <a:pt x="55" y="55"/>
                      </a:lnTo>
                      <a:lnTo>
                        <a:pt x="59" y="58"/>
                      </a:lnTo>
                      <a:lnTo>
                        <a:pt x="65" y="59"/>
                      </a:lnTo>
                      <a:lnTo>
                        <a:pt x="71" y="60"/>
                      </a:lnTo>
                      <a:lnTo>
                        <a:pt x="78" y="61"/>
                      </a:lnTo>
                      <a:lnTo>
                        <a:pt x="84" y="62"/>
                      </a:lnTo>
                      <a:lnTo>
                        <a:pt x="89" y="63"/>
                      </a:lnTo>
                      <a:lnTo>
                        <a:pt x="93" y="43"/>
                      </a:lnTo>
                      <a:lnTo>
                        <a:pt x="87" y="42"/>
                      </a:lnTo>
                      <a:lnTo>
                        <a:pt x="81" y="40"/>
                      </a:lnTo>
                      <a:lnTo>
                        <a:pt x="76" y="39"/>
                      </a:lnTo>
                      <a:lnTo>
                        <a:pt x="70" y="38"/>
                      </a:lnTo>
                      <a:lnTo>
                        <a:pt x="65" y="37"/>
                      </a:lnTo>
                      <a:lnTo>
                        <a:pt x="59" y="36"/>
                      </a:lnTo>
                      <a:lnTo>
                        <a:pt x="55" y="35"/>
                      </a:lnTo>
                      <a:lnTo>
                        <a:pt x="50" y="34"/>
                      </a:lnTo>
                      <a:lnTo>
                        <a:pt x="46" y="31"/>
                      </a:lnTo>
                      <a:lnTo>
                        <a:pt x="41" y="30"/>
                      </a:lnTo>
                      <a:lnTo>
                        <a:pt x="38" y="29"/>
                      </a:lnTo>
                      <a:lnTo>
                        <a:pt x="34" y="27"/>
                      </a:lnTo>
                      <a:lnTo>
                        <a:pt x="31" y="25"/>
                      </a:lnTo>
                      <a:lnTo>
                        <a:pt x="27" y="24"/>
                      </a:lnTo>
                      <a:lnTo>
                        <a:pt x="25" y="23"/>
                      </a:lnTo>
                      <a:lnTo>
                        <a:pt x="23" y="22"/>
                      </a:lnTo>
                      <a:lnTo>
                        <a:pt x="21" y="20"/>
                      </a:lnTo>
                      <a:lnTo>
                        <a:pt x="20" y="20"/>
                      </a:lnTo>
                      <a:lnTo>
                        <a:pt x="20" y="19"/>
                      </a:lnTo>
                      <a:lnTo>
                        <a:pt x="20" y="20"/>
                      </a:lnTo>
                      <a:lnTo>
                        <a:pt x="20" y="22"/>
                      </a:lnTo>
                      <a:lnTo>
                        <a:pt x="20" y="23"/>
                      </a:lnTo>
                      <a:lnTo>
                        <a:pt x="19" y="24"/>
                      </a:lnTo>
                      <a:lnTo>
                        <a:pt x="19" y="25"/>
                      </a:lnTo>
                      <a:lnTo>
                        <a:pt x="19" y="24"/>
                      </a:lnTo>
                      <a:lnTo>
                        <a:pt x="20" y="24"/>
                      </a:lnTo>
                      <a:lnTo>
                        <a:pt x="23" y="23"/>
                      </a:lnTo>
                      <a:lnTo>
                        <a:pt x="26" y="23"/>
                      </a:lnTo>
                      <a:lnTo>
                        <a:pt x="29" y="22"/>
                      </a:lnTo>
                      <a:lnTo>
                        <a:pt x="34" y="21"/>
                      </a:lnTo>
                      <a:lnTo>
                        <a:pt x="39" y="21"/>
                      </a:lnTo>
                      <a:lnTo>
                        <a:pt x="40" y="21"/>
                      </a:lnTo>
                      <a:lnTo>
                        <a:pt x="41" y="21"/>
                      </a:lnTo>
                      <a:lnTo>
                        <a:pt x="42" y="20"/>
                      </a:lnTo>
                      <a:lnTo>
                        <a:pt x="43" y="20"/>
                      </a:lnTo>
                      <a:lnTo>
                        <a:pt x="44" y="19"/>
                      </a:lnTo>
                      <a:lnTo>
                        <a:pt x="46" y="19"/>
                      </a:lnTo>
                      <a:lnTo>
                        <a:pt x="46" y="17"/>
                      </a:lnTo>
                      <a:lnTo>
                        <a:pt x="47" y="17"/>
                      </a:lnTo>
                      <a:lnTo>
                        <a:pt x="47" y="16"/>
                      </a:lnTo>
                      <a:lnTo>
                        <a:pt x="48" y="15"/>
                      </a:lnTo>
                      <a:lnTo>
                        <a:pt x="48" y="14"/>
                      </a:lnTo>
                      <a:lnTo>
                        <a:pt x="49" y="13"/>
                      </a:lnTo>
                      <a:lnTo>
                        <a:pt x="49" y="12"/>
                      </a:lnTo>
                      <a:lnTo>
                        <a:pt x="49" y="11"/>
                      </a:lnTo>
                      <a:lnTo>
                        <a:pt x="49" y="9"/>
                      </a:lnTo>
                      <a:lnTo>
                        <a:pt x="49" y="8"/>
                      </a:lnTo>
                      <a:lnTo>
                        <a:pt x="48" y="8"/>
                      </a:lnTo>
                      <a:lnTo>
                        <a:pt x="48" y="7"/>
                      </a:lnTo>
                      <a:lnTo>
                        <a:pt x="48" y="6"/>
                      </a:lnTo>
                      <a:lnTo>
                        <a:pt x="47" y="5"/>
                      </a:lnTo>
                      <a:lnTo>
                        <a:pt x="46" y="4"/>
                      </a:lnTo>
                      <a:lnTo>
                        <a:pt x="46" y="2"/>
                      </a:lnTo>
                      <a:lnTo>
                        <a:pt x="44" y="2"/>
                      </a:lnTo>
                      <a:lnTo>
                        <a:pt x="44" y="1"/>
                      </a:lnTo>
                      <a:lnTo>
                        <a:pt x="43" y="1"/>
                      </a:lnTo>
                      <a:lnTo>
                        <a:pt x="42" y="0"/>
                      </a:lnTo>
                      <a:lnTo>
                        <a:pt x="41" y="0"/>
                      </a:lnTo>
                      <a:lnTo>
                        <a:pt x="40" y="0"/>
                      </a:lnTo>
                      <a:lnTo>
                        <a:pt x="39" y="0"/>
                      </a:lnTo>
                      <a:lnTo>
                        <a:pt x="38" y="0"/>
                      </a:lnTo>
                      <a:close/>
                    </a:path>
                  </a:pathLst>
                </a:custGeom>
                <a:solidFill>
                  <a:srgbClr val="000000"/>
                </a:solidFill>
                <a:ln w="9525">
                  <a:noFill/>
                  <a:round/>
                  <a:headEnd/>
                  <a:tailEnd/>
                </a:ln>
              </p:spPr>
              <p:txBody>
                <a:bodyPr/>
                <a:lstStyle/>
                <a:p>
                  <a:endParaRPr lang="en-GB"/>
                </a:p>
              </p:txBody>
            </p:sp>
            <p:sp>
              <p:nvSpPr>
                <p:cNvPr id="1238" name="Freeform 747"/>
                <p:cNvSpPr>
                  <a:spLocks/>
                </p:cNvSpPr>
                <p:nvPr/>
              </p:nvSpPr>
              <p:spPr bwMode="auto">
                <a:xfrm>
                  <a:off x="2209" y="2825"/>
                  <a:ext cx="46" cy="28"/>
                </a:xfrm>
                <a:custGeom>
                  <a:avLst/>
                  <a:gdLst>
                    <a:gd name="T0" fmla="*/ 23 w 91"/>
                    <a:gd name="T1" fmla="*/ 11 h 58"/>
                    <a:gd name="T2" fmla="*/ 22 w 91"/>
                    <a:gd name="T3" fmla="*/ 10 h 58"/>
                    <a:gd name="T4" fmla="*/ 21 w 91"/>
                    <a:gd name="T5" fmla="*/ 8 h 58"/>
                    <a:gd name="T6" fmla="*/ 20 w 91"/>
                    <a:gd name="T7" fmla="*/ 7 h 58"/>
                    <a:gd name="T8" fmla="*/ 19 w 91"/>
                    <a:gd name="T9" fmla="*/ 6 h 58"/>
                    <a:gd name="T10" fmla="*/ 18 w 91"/>
                    <a:gd name="T11" fmla="*/ 5 h 58"/>
                    <a:gd name="T12" fmla="*/ 17 w 91"/>
                    <a:gd name="T13" fmla="*/ 4 h 58"/>
                    <a:gd name="T14" fmla="*/ 15 w 91"/>
                    <a:gd name="T15" fmla="*/ 3 h 58"/>
                    <a:gd name="T16" fmla="*/ 14 w 91"/>
                    <a:gd name="T17" fmla="*/ 2 h 58"/>
                    <a:gd name="T18" fmla="*/ 12 w 91"/>
                    <a:gd name="T19" fmla="*/ 2 h 58"/>
                    <a:gd name="T20" fmla="*/ 11 w 91"/>
                    <a:gd name="T21" fmla="*/ 1 h 58"/>
                    <a:gd name="T22" fmla="*/ 9 w 91"/>
                    <a:gd name="T23" fmla="*/ 1 h 58"/>
                    <a:gd name="T24" fmla="*/ 7 w 91"/>
                    <a:gd name="T25" fmla="*/ 0 h 58"/>
                    <a:gd name="T26" fmla="*/ 5 w 91"/>
                    <a:gd name="T27" fmla="*/ 0 h 58"/>
                    <a:gd name="T28" fmla="*/ 3 w 91"/>
                    <a:gd name="T29" fmla="*/ 0 h 58"/>
                    <a:gd name="T30" fmla="*/ 1 w 91"/>
                    <a:gd name="T31" fmla="*/ 0 h 58"/>
                    <a:gd name="T32" fmla="*/ 1 w 91"/>
                    <a:gd name="T33" fmla="*/ 5 h 58"/>
                    <a:gd name="T34" fmla="*/ 2 w 91"/>
                    <a:gd name="T35" fmla="*/ 5 h 58"/>
                    <a:gd name="T36" fmla="*/ 4 w 91"/>
                    <a:gd name="T37" fmla="*/ 5 h 58"/>
                    <a:gd name="T38" fmla="*/ 5 w 91"/>
                    <a:gd name="T39" fmla="*/ 5 h 58"/>
                    <a:gd name="T40" fmla="*/ 7 w 91"/>
                    <a:gd name="T41" fmla="*/ 5 h 58"/>
                    <a:gd name="T42" fmla="*/ 8 w 91"/>
                    <a:gd name="T43" fmla="*/ 6 h 58"/>
                    <a:gd name="T44" fmla="*/ 10 w 91"/>
                    <a:gd name="T45" fmla="*/ 6 h 58"/>
                    <a:gd name="T46" fmla="*/ 11 w 91"/>
                    <a:gd name="T47" fmla="*/ 7 h 58"/>
                    <a:gd name="T48" fmla="*/ 12 w 91"/>
                    <a:gd name="T49" fmla="*/ 7 h 58"/>
                    <a:gd name="T50" fmla="*/ 13 w 91"/>
                    <a:gd name="T51" fmla="*/ 8 h 58"/>
                    <a:gd name="T52" fmla="*/ 14 w 91"/>
                    <a:gd name="T53" fmla="*/ 8 h 58"/>
                    <a:gd name="T54" fmla="*/ 15 w 91"/>
                    <a:gd name="T55" fmla="*/ 9 h 58"/>
                    <a:gd name="T56" fmla="*/ 16 w 91"/>
                    <a:gd name="T57" fmla="*/ 10 h 58"/>
                    <a:gd name="T58" fmla="*/ 17 w 91"/>
                    <a:gd name="T59" fmla="*/ 11 h 58"/>
                    <a:gd name="T60" fmla="*/ 17 w 91"/>
                    <a:gd name="T61" fmla="*/ 12 h 58"/>
                    <a:gd name="T62" fmla="*/ 18 w 91"/>
                    <a:gd name="T63" fmla="*/ 13 h 58"/>
                    <a:gd name="T64" fmla="*/ 18 w 91"/>
                    <a:gd name="T65" fmla="*/ 14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58"/>
                    <a:gd name="T101" fmla="*/ 91 w 91"/>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58">
                      <a:moveTo>
                        <a:pt x="91" y="50"/>
                      </a:moveTo>
                      <a:lnTo>
                        <a:pt x="89" y="46"/>
                      </a:lnTo>
                      <a:lnTo>
                        <a:pt x="88" y="44"/>
                      </a:lnTo>
                      <a:lnTo>
                        <a:pt x="87" y="42"/>
                      </a:lnTo>
                      <a:lnTo>
                        <a:pt x="85" y="38"/>
                      </a:lnTo>
                      <a:lnTo>
                        <a:pt x="84" y="36"/>
                      </a:lnTo>
                      <a:lnTo>
                        <a:pt x="81" y="34"/>
                      </a:lnTo>
                      <a:lnTo>
                        <a:pt x="79" y="31"/>
                      </a:lnTo>
                      <a:lnTo>
                        <a:pt x="77" y="29"/>
                      </a:lnTo>
                      <a:lnTo>
                        <a:pt x="76" y="27"/>
                      </a:lnTo>
                      <a:lnTo>
                        <a:pt x="73" y="24"/>
                      </a:lnTo>
                      <a:lnTo>
                        <a:pt x="70" y="22"/>
                      </a:lnTo>
                      <a:lnTo>
                        <a:pt x="68" y="20"/>
                      </a:lnTo>
                      <a:lnTo>
                        <a:pt x="65" y="17"/>
                      </a:lnTo>
                      <a:lnTo>
                        <a:pt x="63" y="16"/>
                      </a:lnTo>
                      <a:lnTo>
                        <a:pt x="59" y="14"/>
                      </a:lnTo>
                      <a:lnTo>
                        <a:pt x="57" y="13"/>
                      </a:lnTo>
                      <a:lnTo>
                        <a:pt x="54" y="11"/>
                      </a:lnTo>
                      <a:lnTo>
                        <a:pt x="50" y="9"/>
                      </a:lnTo>
                      <a:lnTo>
                        <a:pt x="48" y="8"/>
                      </a:lnTo>
                      <a:lnTo>
                        <a:pt x="44" y="7"/>
                      </a:lnTo>
                      <a:lnTo>
                        <a:pt x="41" y="6"/>
                      </a:lnTo>
                      <a:lnTo>
                        <a:pt x="38" y="5"/>
                      </a:lnTo>
                      <a:lnTo>
                        <a:pt x="34" y="4"/>
                      </a:lnTo>
                      <a:lnTo>
                        <a:pt x="31" y="2"/>
                      </a:lnTo>
                      <a:lnTo>
                        <a:pt x="27" y="2"/>
                      </a:lnTo>
                      <a:lnTo>
                        <a:pt x="24" y="1"/>
                      </a:lnTo>
                      <a:lnTo>
                        <a:pt x="19" y="1"/>
                      </a:lnTo>
                      <a:lnTo>
                        <a:pt x="16" y="0"/>
                      </a:lnTo>
                      <a:lnTo>
                        <a:pt x="12" y="0"/>
                      </a:lnTo>
                      <a:lnTo>
                        <a:pt x="8" y="0"/>
                      </a:lnTo>
                      <a:lnTo>
                        <a:pt x="4" y="0"/>
                      </a:lnTo>
                      <a:lnTo>
                        <a:pt x="0" y="0"/>
                      </a:lnTo>
                      <a:lnTo>
                        <a:pt x="1" y="21"/>
                      </a:lnTo>
                      <a:lnTo>
                        <a:pt x="4" y="21"/>
                      </a:lnTo>
                      <a:lnTo>
                        <a:pt x="8" y="21"/>
                      </a:lnTo>
                      <a:lnTo>
                        <a:pt x="11" y="21"/>
                      </a:lnTo>
                      <a:lnTo>
                        <a:pt x="15" y="21"/>
                      </a:lnTo>
                      <a:lnTo>
                        <a:pt x="17" y="22"/>
                      </a:lnTo>
                      <a:lnTo>
                        <a:pt x="20" y="22"/>
                      </a:lnTo>
                      <a:lnTo>
                        <a:pt x="24" y="22"/>
                      </a:lnTo>
                      <a:lnTo>
                        <a:pt x="26" y="23"/>
                      </a:lnTo>
                      <a:lnTo>
                        <a:pt x="30" y="24"/>
                      </a:lnTo>
                      <a:lnTo>
                        <a:pt x="32" y="24"/>
                      </a:lnTo>
                      <a:lnTo>
                        <a:pt x="34" y="25"/>
                      </a:lnTo>
                      <a:lnTo>
                        <a:pt x="38" y="27"/>
                      </a:lnTo>
                      <a:lnTo>
                        <a:pt x="40" y="28"/>
                      </a:lnTo>
                      <a:lnTo>
                        <a:pt x="42" y="28"/>
                      </a:lnTo>
                      <a:lnTo>
                        <a:pt x="44" y="29"/>
                      </a:lnTo>
                      <a:lnTo>
                        <a:pt x="47" y="31"/>
                      </a:lnTo>
                      <a:lnTo>
                        <a:pt x="49" y="32"/>
                      </a:lnTo>
                      <a:lnTo>
                        <a:pt x="51" y="34"/>
                      </a:lnTo>
                      <a:lnTo>
                        <a:pt x="54" y="35"/>
                      </a:lnTo>
                      <a:lnTo>
                        <a:pt x="55" y="36"/>
                      </a:lnTo>
                      <a:lnTo>
                        <a:pt x="57" y="38"/>
                      </a:lnTo>
                      <a:lnTo>
                        <a:pt x="58" y="39"/>
                      </a:lnTo>
                      <a:lnTo>
                        <a:pt x="61" y="40"/>
                      </a:lnTo>
                      <a:lnTo>
                        <a:pt x="62" y="43"/>
                      </a:lnTo>
                      <a:lnTo>
                        <a:pt x="64" y="44"/>
                      </a:lnTo>
                      <a:lnTo>
                        <a:pt x="65" y="46"/>
                      </a:lnTo>
                      <a:lnTo>
                        <a:pt x="66" y="47"/>
                      </a:lnTo>
                      <a:lnTo>
                        <a:pt x="68" y="50"/>
                      </a:lnTo>
                      <a:lnTo>
                        <a:pt x="69" y="52"/>
                      </a:lnTo>
                      <a:lnTo>
                        <a:pt x="70" y="53"/>
                      </a:lnTo>
                      <a:lnTo>
                        <a:pt x="71" y="55"/>
                      </a:lnTo>
                      <a:lnTo>
                        <a:pt x="72" y="58"/>
                      </a:lnTo>
                      <a:lnTo>
                        <a:pt x="91" y="50"/>
                      </a:lnTo>
                      <a:close/>
                    </a:path>
                  </a:pathLst>
                </a:custGeom>
                <a:solidFill>
                  <a:srgbClr val="000000"/>
                </a:solidFill>
                <a:ln w="9525">
                  <a:noFill/>
                  <a:round/>
                  <a:headEnd/>
                  <a:tailEnd/>
                </a:ln>
              </p:spPr>
              <p:txBody>
                <a:bodyPr/>
                <a:lstStyle/>
                <a:p>
                  <a:endParaRPr lang="en-GB"/>
                </a:p>
              </p:txBody>
            </p:sp>
            <p:sp>
              <p:nvSpPr>
                <p:cNvPr id="1239" name="Freeform 748"/>
                <p:cNvSpPr>
                  <a:spLocks/>
                </p:cNvSpPr>
                <p:nvPr/>
              </p:nvSpPr>
              <p:spPr bwMode="auto">
                <a:xfrm>
                  <a:off x="2246" y="2849"/>
                  <a:ext cx="9" cy="7"/>
                </a:xfrm>
                <a:custGeom>
                  <a:avLst/>
                  <a:gdLst>
                    <a:gd name="T0" fmla="*/ 0 w 20"/>
                    <a:gd name="T1" fmla="*/ 2 h 13"/>
                    <a:gd name="T2" fmla="*/ 0 w 20"/>
                    <a:gd name="T3" fmla="*/ 3 h 13"/>
                    <a:gd name="T4" fmla="*/ 0 w 20"/>
                    <a:gd name="T5" fmla="*/ 3 h 13"/>
                    <a:gd name="T6" fmla="*/ 0 w 20"/>
                    <a:gd name="T7" fmla="*/ 3 h 13"/>
                    <a:gd name="T8" fmla="*/ 0 w 20"/>
                    <a:gd name="T9" fmla="*/ 3 h 13"/>
                    <a:gd name="T10" fmla="*/ 1 w 20"/>
                    <a:gd name="T11" fmla="*/ 3 h 13"/>
                    <a:gd name="T12" fmla="*/ 1 w 20"/>
                    <a:gd name="T13" fmla="*/ 3 h 13"/>
                    <a:gd name="T14" fmla="*/ 1 w 20"/>
                    <a:gd name="T15" fmla="*/ 4 h 13"/>
                    <a:gd name="T16" fmla="*/ 1 w 20"/>
                    <a:gd name="T17" fmla="*/ 4 h 13"/>
                    <a:gd name="T18" fmla="*/ 2 w 20"/>
                    <a:gd name="T19" fmla="*/ 4 h 13"/>
                    <a:gd name="T20" fmla="*/ 2 w 20"/>
                    <a:gd name="T21" fmla="*/ 4 h 13"/>
                    <a:gd name="T22" fmla="*/ 2 w 20"/>
                    <a:gd name="T23" fmla="*/ 4 h 13"/>
                    <a:gd name="T24" fmla="*/ 2 w 20"/>
                    <a:gd name="T25" fmla="*/ 4 h 13"/>
                    <a:gd name="T26" fmla="*/ 3 w 20"/>
                    <a:gd name="T27" fmla="*/ 4 h 13"/>
                    <a:gd name="T28" fmla="*/ 3 w 20"/>
                    <a:gd name="T29" fmla="*/ 3 h 13"/>
                    <a:gd name="T30" fmla="*/ 3 w 20"/>
                    <a:gd name="T31" fmla="*/ 3 h 13"/>
                    <a:gd name="T32" fmla="*/ 3 w 20"/>
                    <a:gd name="T33" fmla="*/ 3 h 13"/>
                    <a:gd name="T34" fmla="*/ 3 w 20"/>
                    <a:gd name="T35" fmla="*/ 3 h 13"/>
                    <a:gd name="T36" fmla="*/ 4 w 20"/>
                    <a:gd name="T37" fmla="*/ 3 h 13"/>
                    <a:gd name="T38" fmla="*/ 4 w 20"/>
                    <a:gd name="T39" fmla="*/ 3 h 13"/>
                    <a:gd name="T40" fmla="*/ 4 w 20"/>
                    <a:gd name="T41" fmla="*/ 2 h 13"/>
                    <a:gd name="T42" fmla="*/ 4 w 20"/>
                    <a:gd name="T43" fmla="*/ 2 h 13"/>
                    <a:gd name="T44" fmla="*/ 4 w 20"/>
                    <a:gd name="T45" fmla="*/ 2 h 13"/>
                    <a:gd name="T46" fmla="*/ 4 w 20"/>
                    <a:gd name="T47" fmla="*/ 1 h 13"/>
                    <a:gd name="T48" fmla="*/ 4 w 20"/>
                    <a:gd name="T49" fmla="*/ 1 h 13"/>
                    <a:gd name="T50" fmla="*/ 4 w 20"/>
                    <a:gd name="T51" fmla="*/ 1 h 13"/>
                    <a:gd name="T52" fmla="*/ 4 w 20"/>
                    <a:gd name="T53" fmla="*/ 1 h 13"/>
                    <a:gd name="T54" fmla="*/ 4 w 20"/>
                    <a:gd name="T55" fmla="*/ 0 h 13"/>
                    <a:gd name="T56" fmla="*/ 0 w 20"/>
                    <a:gd name="T57" fmla="*/ 2 h 1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
                    <a:gd name="T88" fmla="*/ 0 h 13"/>
                    <a:gd name="T89" fmla="*/ 20 w 20"/>
                    <a:gd name="T90" fmla="*/ 13 h 1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 h="13">
                      <a:moveTo>
                        <a:pt x="0" y="8"/>
                      </a:moveTo>
                      <a:lnTo>
                        <a:pt x="0" y="9"/>
                      </a:lnTo>
                      <a:lnTo>
                        <a:pt x="1" y="10"/>
                      </a:lnTo>
                      <a:lnTo>
                        <a:pt x="2" y="11"/>
                      </a:lnTo>
                      <a:lnTo>
                        <a:pt x="2" y="12"/>
                      </a:lnTo>
                      <a:lnTo>
                        <a:pt x="4" y="12"/>
                      </a:lnTo>
                      <a:lnTo>
                        <a:pt x="5" y="12"/>
                      </a:lnTo>
                      <a:lnTo>
                        <a:pt x="6" y="13"/>
                      </a:lnTo>
                      <a:lnTo>
                        <a:pt x="7" y="13"/>
                      </a:lnTo>
                      <a:lnTo>
                        <a:pt x="8" y="13"/>
                      </a:lnTo>
                      <a:lnTo>
                        <a:pt x="9" y="13"/>
                      </a:lnTo>
                      <a:lnTo>
                        <a:pt x="11" y="13"/>
                      </a:lnTo>
                      <a:lnTo>
                        <a:pt x="12" y="13"/>
                      </a:lnTo>
                      <a:lnTo>
                        <a:pt x="13" y="13"/>
                      </a:lnTo>
                      <a:lnTo>
                        <a:pt x="14" y="12"/>
                      </a:lnTo>
                      <a:lnTo>
                        <a:pt x="15" y="12"/>
                      </a:lnTo>
                      <a:lnTo>
                        <a:pt x="15" y="11"/>
                      </a:lnTo>
                      <a:lnTo>
                        <a:pt x="16" y="11"/>
                      </a:lnTo>
                      <a:lnTo>
                        <a:pt x="17" y="10"/>
                      </a:lnTo>
                      <a:lnTo>
                        <a:pt x="19" y="9"/>
                      </a:lnTo>
                      <a:lnTo>
                        <a:pt x="19" y="8"/>
                      </a:lnTo>
                      <a:lnTo>
                        <a:pt x="20" y="7"/>
                      </a:lnTo>
                      <a:lnTo>
                        <a:pt x="20" y="5"/>
                      </a:lnTo>
                      <a:lnTo>
                        <a:pt x="20" y="4"/>
                      </a:lnTo>
                      <a:lnTo>
                        <a:pt x="20" y="3"/>
                      </a:lnTo>
                      <a:lnTo>
                        <a:pt x="20" y="2"/>
                      </a:lnTo>
                      <a:lnTo>
                        <a:pt x="20" y="1"/>
                      </a:lnTo>
                      <a:lnTo>
                        <a:pt x="19" y="0"/>
                      </a:lnTo>
                      <a:lnTo>
                        <a:pt x="0" y="8"/>
                      </a:lnTo>
                      <a:close/>
                    </a:path>
                  </a:pathLst>
                </a:custGeom>
                <a:solidFill>
                  <a:srgbClr val="000000"/>
                </a:solidFill>
                <a:ln w="9525">
                  <a:noFill/>
                  <a:round/>
                  <a:headEnd/>
                  <a:tailEnd/>
                </a:ln>
              </p:spPr>
              <p:txBody>
                <a:bodyPr/>
                <a:lstStyle/>
                <a:p>
                  <a:endParaRPr lang="en-GB"/>
                </a:p>
              </p:txBody>
            </p:sp>
            <p:sp>
              <p:nvSpPr>
                <p:cNvPr id="1240" name="Freeform 749"/>
                <p:cNvSpPr>
                  <a:spLocks/>
                </p:cNvSpPr>
                <p:nvPr/>
              </p:nvSpPr>
              <p:spPr bwMode="auto">
                <a:xfrm>
                  <a:off x="2426" y="2853"/>
                  <a:ext cx="2" cy="6"/>
                </a:xfrm>
                <a:custGeom>
                  <a:avLst/>
                  <a:gdLst>
                    <a:gd name="T0" fmla="*/ 0 w 4"/>
                    <a:gd name="T1" fmla="*/ 4 h 10"/>
                    <a:gd name="T2" fmla="*/ 1 w 4"/>
                    <a:gd name="T3" fmla="*/ 3 h 10"/>
                    <a:gd name="T4" fmla="*/ 1 w 4"/>
                    <a:gd name="T5" fmla="*/ 3 h 10"/>
                    <a:gd name="T6" fmla="*/ 1 w 4"/>
                    <a:gd name="T7" fmla="*/ 3 h 10"/>
                    <a:gd name="T8" fmla="*/ 1 w 4"/>
                    <a:gd name="T9" fmla="*/ 2 h 10"/>
                    <a:gd name="T10" fmla="*/ 1 w 4"/>
                    <a:gd name="T11" fmla="*/ 2 h 10"/>
                    <a:gd name="T12" fmla="*/ 1 w 4"/>
                    <a:gd name="T13" fmla="*/ 2 h 10"/>
                    <a:gd name="T14" fmla="*/ 1 w 4"/>
                    <a:gd name="T15" fmla="*/ 1 h 10"/>
                    <a:gd name="T16" fmla="*/ 1 w 4"/>
                    <a:gd name="T17" fmla="*/ 1 h 10"/>
                    <a:gd name="T18" fmla="*/ 1 w 4"/>
                    <a:gd name="T19" fmla="*/ 1 h 10"/>
                    <a:gd name="T20" fmla="*/ 1 w 4"/>
                    <a:gd name="T21" fmla="*/ 1 h 10"/>
                    <a:gd name="T22" fmla="*/ 1 w 4"/>
                    <a:gd name="T23" fmla="*/ 1 h 10"/>
                    <a:gd name="T24" fmla="*/ 1 w 4"/>
                    <a:gd name="T25" fmla="*/ 0 h 10"/>
                    <a:gd name="T26" fmla="*/ 1 w 4"/>
                    <a:gd name="T27" fmla="*/ 0 h 10"/>
                    <a:gd name="T28" fmla="*/ 0 w 4"/>
                    <a:gd name="T29" fmla="*/ 0 h 10"/>
                    <a:gd name="T30" fmla="*/ 0 w 4"/>
                    <a:gd name="T31" fmla="*/ 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10"/>
                    <a:gd name="T50" fmla="*/ 4 w 4"/>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10">
                      <a:moveTo>
                        <a:pt x="0" y="10"/>
                      </a:moveTo>
                      <a:lnTo>
                        <a:pt x="1" y="9"/>
                      </a:lnTo>
                      <a:lnTo>
                        <a:pt x="2" y="9"/>
                      </a:lnTo>
                      <a:lnTo>
                        <a:pt x="3" y="8"/>
                      </a:lnTo>
                      <a:lnTo>
                        <a:pt x="3" y="7"/>
                      </a:lnTo>
                      <a:lnTo>
                        <a:pt x="4" y="7"/>
                      </a:lnTo>
                      <a:lnTo>
                        <a:pt x="4" y="5"/>
                      </a:lnTo>
                      <a:lnTo>
                        <a:pt x="4" y="4"/>
                      </a:lnTo>
                      <a:lnTo>
                        <a:pt x="4" y="3"/>
                      </a:lnTo>
                      <a:lnTo>
                        <a:pt x="4" y="2"/>
                      </a:lnTo>
                      <a:lnTo>
                        <a:pt x="3" y="2"/>
                      </a:lnTo>
                      <a:lnTo>
                        <a:pt x="3" y="1"/>
                      </a:lnTo>
                      <a:lnTo>
                        <a:pt x="2" y="0"/>
                      </a:lnTo>
                      <a:lnTo>
                        <a:pt x="1" y="0"/>
                      </a:lnTo>
                      <a:lnTo>
                        <a:pt x="0" y="0"/>
                      </a:lnTo>
                      <a:lnTo>
                        <a:pt x="0" y="10"/>
                      </a:lnTo>
                      <a:close/>
                    </a:path>
                  </a:pathLst>
                </a:custGeom>
                <a:solidFill>
                  <a:srgbClr val="BFBFBF"/>
                </a:solidFill>
                <a:ln w="9525">
                  <a:noFill/>
                  <a:round/>
                  <a:headEnd/>
                  <a:tailEnd/>
                </a:ln>
              </p:spPr>
              <p:txBody>
                <a:bodyPr/>
                <a:lstStyle/>
                <a:p>
                  <a:endParaRPr lang="en-GB"/>
                </a:p>
              </p:txBody>
            </p:sp>
            <p:sp>
              <p:nvSpPr>
                <p:cNvPr id="1241" name="Freeform 750"/>
                <p:cNvSpPr>
                  <a:spLocks/>
                </p:cNvSpPr>
                <p:nvPr/>
              </p:nvSpPr>
              <p:spPr bwMode="auto">
                <a:xfrm>
                  <a:off x="2233" y="2848"/>
                  <a:ext cx="193" cy="11"/>
                </a:xfrm>
                <a:custGeom>
                  <a:avLst/>
                  <a:gdLst>
                    <a:gd name="T0" fmla="*/ 5 w 385"/>
                    <a:gd name="T1" fmla="*/ 3 h 21"/>
                    <a:gd name="T2" fmla="*/ 11 w 385"/>
                    <a:gd name="T3" fmla="*/ 4 h 21"/>
                    <a:gd name="T4" fmla="*/ 16 w 385"/>
                    <a:gd name="T5" fmla="*/ 4 h 21"/>
                    <a:gd name="T6" fmla="*/ 23 w 385"/>
                    <a:gd name="T7" fmla="*/ 4 h 21"/>
                    <a:gd name="T8" fmla="*/ 29 w 385"/>
                    <a:gd name="T9" fmla="*/ 4 h 21"/>
                    <a:gd name="T10" fmla="*/ 34 w 385"/>
                    <a:gd name="T11" fmla="*/ 4 h 21"/>
                    <a:gd name="T12" fmla="*/ 40 w 385"/>
                    <a:gd name="T13" fmla="*/ 5 h 21"/>
                    <a:gd name="T14" fmla="*/ 46 w 385"/>
                    <a:gd name="T15" fmla="*/ 5 h 21"/>
                    <a:gd name="T16" fmla="*/ 52 w 385"/>
                    <a:gd name="T17" fmla="*/ 5 h 21"/>
                    <a:gd name="T18" fmla="*/ 58 w 385"/>
                    <a:gd name="T19" fmla="*/ 5 h 21"/>
                    <a:gd name="T20" fmla="*/ 64 w 385"/>
                    <a:gd name="T21" fmla="*/ 5 h 21"/>
                    <a:gd name="T22" fmla="*/ 70 w 385"/>
                    <a:gd name="T23" fmla="*/ 5 h 21"/>
                    <a:gd name="T24" fmla="*/ 76 w 385"/>
                    <a:gd name="T25" fmla="*/ 6 h 21"/>
                    <a:gd name="T26" fmla="*/ 82 w 385"/>
                    <a:gd name="T27" fmla="*/ 6 h 21"/>
                    <a:gd name="T28" fmla="*/ 88 w 385"/>
                    <a:gd name="T29" fmla="*/ 6 h 21"/>
                    <a:gd name="T30" fmla="*/ 93 w 385"/>
                    <a:gd name="T31" fmla="*/ 6 h 21"/>
                    <a:gd name="T32" fmla="*/ 97 w 385"/>
                    <a:gd name="T33" fmla="*/ 3 h 21"/>
                    <a:gd name="T34" fmla="*/ 91 w 385"/>
                    <a:gd name="T35" fmla="*/ 3 h 21"/>
                    <a:gd name="T36" fmla="*/ 84 w 385"/>
                    <a:gd name="T37" fmla="*/ 3 h 21"/>
                    <a:gd name="T38" fmla="*/ 79 w 385"/>
                    <a:gd name="T39" fmla="*/ 3 h 21"/>
                    <a:gd name="T40" fmla="*/ 73 w 385"/>
                    <a:gd name="T41" fmla="*/ 3 h 21"/>
                    <a:gd name="T42" fmla="*/ 67 w 385"/>
                    <a:gd name="T43" fmla="*/ 3 h 21"/>
                    <a:gd name="T44" fmla="*/ 61 w 385"/>
                    <a:gd name="T45" fmla="*/ 3 h 21"/>
                    <a:gd name="T46" fmla="*/ 55 w 385"/>
                    <a:gd name="T47" fmla="*/ 2 h 21"/>
                    <a:gd name="T48" fmla="*/ 49 w 385"/>
                    <a:gd name="T49" fmla="*/ 2 h 21"/>
                    <a:gd name="T50" fmla="*/ 43 w 385"/>
                    <a:gd name="T51" fmla="*/ 2 h 21"/>
                    <a:gd name="T52" fmla="*/ 38 w 385"/>
                    <a:gd name="T53" fmla="*/ 2 h 21"/>
                    <a:gd name="T54" fmla="*/ 31 w 385"/>
                    <a:gd name="T55" fmla="*/ 2 h 21"/>
                    <a:gd name="T56" fmla="*/ 26 w 385"/>
                    <a:gd name="T57" fmla="*/ 2 h 21"/>
                    <a:gd name="T58" fmla="*/ 20 w 385"/>
                    <a:gd name="T59" fmla="*/ 1 h 21"/>
                    <a:gd name="T60" fmla="*/ 14 w 385"/>
                    <a:gd name="T61" fmla="*/ 1 h 21"/>
                    <a:gd name="T62" fmla="*/ 8 w 385"/>
                    <a:gd name="T63" fmla="*/ 1 h 21"/>
                    <a:gd name="T64" fmla="*/ 2 w 385"/>
                    <a:gd name="T65" fmla="*/ 0 h 21"/>
                    <a:gd name="T66" fmla="*/ 1 w 385"/>
                    <a:gd name="T67" fmla="*/ 0 h 21"/>
                    <a:gd name="T68" fmla="*/ 1 w 385"/>
                    <a:gd name="T69" fmla="*/ 1 h 21"/>
                    <a:gd name="T70" fmla="*/ 0 w 385"/>
                    <a:gd name="T71" fmla="*/ 1 h 21"/>
                    <a:gd name="T72" fmla="*/ 0 w 385"/>
                    <a:gd name="T73" fmla="*/ 2 h 21"/>
                    <a:gd name="T74" fmla="*/ 1 w 385"/>
                    <a:gd name="T75" fmla="*/ 2 h 21"/>
                    <a:gd name="T76" fmla="*/ 1 w 385"/>
                    <a:gd name="T77" fmla="*/ 3 h 21"/>
                    <a:gd name="T78" fmla="*/ 1 w 385"/>
                    <a:gd name="T79" fmla="*/ 3 h 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5"/>
                    <a:gd name="T121" fmla="*/ 0 h 21"/>
                    <a:gd name="T122" fmla="*/ 385 w 385"/>
                    <a:gd name="T123" fmla="*/ 21 h 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5" h="21">
                      <a:moveTo>
                        <a:pt x="5" y="11"/>
                      </a:moveTo>
                      <a:lnTo>
                        <a:pt x="17" y="12"/>
                      </a:lnTo>
                      <a:lnTo>
                        <a:pt x="29" y="12"/>
                      </a:lnTo>
                      <a:lnTo>
                        <a:pt x="41" y="13"/>
                      </a:lnTo>
                      <a:lnTo>
                        <a:pt x="53" y="13"/>
                      </a:lnTo>
                      <a:lnTo>
                        <a:pt x="64" y="14"/>
                      </a:lnTo>
                      <a:lnTo>
                        <a:pt x="77" y="14"/>
                      </a:lnTo>
                      <a:lnTo>
                        <a:pt x="89" y="15"/>
                      </a:lnTo>
                      <a:lnTo>
                        <a:pt x="100" y="15"/>
                      </a:lnTo>
                      <a:lnTo>
                        <a:pt x="113" y="16"/>
                      </a:lnTo>
                      <a:lnTo>
                        <a:pt x="124" y="16"/>
                      </a:lnTo>
                      <a:lnTo>
                        <a:pt x="136" y="16"/>
                      </a:lnTo>
                      <a:lnTo>
                        <a:pt x="147" y="18"/>
                      </a:lnTo>
                      <a:lnTo>
                        <a:pt x="160" y="18"/>
                      </a:lnTo>
                      <a:lnTo>
                        <a:pt x="172" y="18"/>
                      </a:lnTo>
                      <a:lnTo>
                        <a:pt x="183" y="19"/>
                      </a:lnTo>
                      <a:lnTo>
                        <a:pt x="195" y="19"/>
                      </a:lnTo>
                      <a:lnTo>
                        <a:pt x="207" y="19"/>
                      </a:lnTo>
                      <a:lnTo>
                        <a:pt x="219" y="19"/>
                      </a:lnTo>
                      <a:lnTo>
                        <a:pt x="230" y="20"/>
                      </a:lnTo>
                      <a:lnTo>
                        <a:pt x="242" y="20"/>
                      </a:lnTo>
                      <a:lnTo>
                        <a:pt x="255" y="20"/>
                      </a:lnTo>
                      <a:lnTo>
                        <a:pt x="266" y="20"/>
                      </a:lnTo>
                      <a:lnTo>
                        <a:pt x="278" y="20"/>
                      </a:lnTo>
                      <a:lnTo>
                        <a:pt x="289" y="20"/>
                      </a:lnTo>
                      <a:lnTo>
                        <a:pt x="302" y="21"/>
                      </a:lnTo>
                      <a:lnTo>
                        <a:pt x="313" y="21"/>
                      </a:lnTo>
                      <a:lnTo>
                        <a:pt x="325" y="21"/>
                      </a:lnTo>
                      <a:lnTo>
                        <a:pt x="336" y="21"/>
                      </a:lnTo>
                      <a:lnTo>
                        <a:pt x="349" y="21"/>
                      </a:lnTo>
                      <a:lnTo>
                        <a:pt x="361" y="21"/>
                      </a:lnTo>
                      <a:lnTo>
                        <a:pt x="372" y="21"/>
                      </a:lnTo>
                      <a:lnTo>
                        <a:pt x="385" y="21"/>
                      </a:lnTo>
                      <a:lnTo>
                        <a:pt x="385" y="11"/>
                      </a:lnTo>
                      <a:lnTo>
                        <a:pt x="372" y="11"/>
                      </a:lnTo>
                      <a:lnTo>
                        <a:pt x="361" y="11"/>
                      </a:lnTo>
                      <a:lnTo>
                        <a:pt x="349" y="11"/>
                      </a:lnTo>
                      <a:lnTo>
                        <a:pt x="336" y="11"/>
                      </a:lnTo>
                      <a:lnTo>
                        <a:pt x="325" y="11"/>
                      </a:lnTo>
                      <a:lnTo>
                        <a:pt x="313" y="11"/>
                      </a:lnTo>
                      <a:lnTo>
                        <a:pt x="302" y="11"/>
                      </a:lnTo>
                      <a:lnTo>
                        <a:pt x="289" y="10"/>
                      </a:lnTo>
                      <a:lnTo>
                        <a:pt x="278" y="10"/>
                      </a:lnTo>
                      <a:lnTo>
                        <a:pt x="266" y="10"/>
                      </a:lnTo>
                      <a:lnTo>
                        <a:pt x="255" y="10"/>
                      </a:lnTo>
                      <a:lnTo>
                        <a:pt x="243" y="10"/>
                      </a:lnTo>
                      <a:lnTo>
                        <a:pt x="230" y="10"/>
                      </a:lnTo>
                      <a:lnTo>
                        <a:pt x="219" y="8"/>
                      </a:lnTo>
                      <a:lnTo>
                        <a:pt x="207" y="8"/>
                      </a:lnTo>
                      <a:lnTo>
                        <a:pt x="196" y="8"/>
                      </a:lnTo>
                      <a:lnTo>
                        <a:pt x="183" y="8"/>
                      </a:lnTo>
                      <a:lnTo>
                        <a:pt x="172" y="7"/>
                      </a:lnTo>
                      <a:lnTo>
                        <a:pt x="160" y="7"/>
                      </a:lnTo>
                      <a:lnTo>
                        <a:pt x="149" y="7"/>
                      </a:lnTo>
                      <a:lnTo>
                        <a:pt x="136" y="6"/>
                      </a:lnTo>
                      <a:lnTo>
                        <a:pt x="124" y="6"/>
                      </a:lnTo>
                      <a:lnTo>
                        <a:pt x="113" y="6"/>
                      </a:lnTo>
                      <a:lnTo>
                        <a:pt x="101" y="5"/>
                      </a:lnTo>
                      <a:lnTo>
                        <a:pt x="89" y="5"/>
                      </a:lnTo>
                      <a:lnTo>
                        <a:pt x="77" y="4"/>
                      </a:lnTo>
                      <a:lnTo>
                        <a:pt x="66" y="4"/>
                      </a:lnTo>
                      <a:lnTo>
                        <a:pt x="53" y="3"/>
                      </a:lnTo>
                      <a:lnTo>
                        <a:pt x="41" y="3"/>
                      </a:lnTo>
                      <a:lnTo>
                        <a:pt x="30" y="2"/>
                      </a:lnTo>
                      <a:lnTo>
                        <a:pt x="17" y="2"/>
                      </a:lnTo>
                      <a:lnTo>
                        <a:pt x="6" y="0"/>
                      </a:lnTo>
                      <a:lnTo>
                        <a:pt x="5" y="0"/>
                      </a:lnTo>
                      <a:lnTo>
                        <a:pt x="3" y="0"/>
                      </a:lnTo>
                      <a:lnTo>
                        <a:pt x="2" y="2"/>
                      </a:lnTo>
                      <a:lnTo>
                        <a:pt x="1" y="2"/>
                      </a:lnTo>
                      <a:lnTo>
                        <a:pt x="1" y="3"/>
                      </a:lnTo>
                      <a:lnTo>
                        <a:pt x="0" y="4"/>
                      </a:lnTo>
                      <a:lnTo>
                        <a:pt x="0" y="5"/>
                      </a:lnTo>
                      <a:lnTo>
                        <a:pt x="0" y="6"/>
                      </a:lnTo>
                      <a:lnTo>
                        <a:pt x="0" y="7"/>
                      </a:lnTo>
                      <a:lnTo>
                        <a:pt x="1" y="8"/>
                      </a:lnTo>
                      <a:lnTo>
                        <a:pt x="1" y="10"/>
                      </a:lnTo>
                      <a:lnTo>
                        <a:pt x="2" y="10"/>
                      </a:lnTo>
                      <a:lnTo>
                        <a:pt x="2" y="11"/>
                      </a:lnTo>
                      <a:lnTo>
                        <a:pt x="3" y="11"/>
                      </a:lnTo>
                      <a:lnTo>
                        <a:pt x="5" y="11"/>
                      </a:lnTo>
                      <a:close/>
                    </a:path>
                  </a:pathLst>
                </a:custGeom>
                <a:solidFill>
                  <a:srgbClr val="BFBFBF"/>
                </a:solidFill>
                <a:ln w="9525">
                  <a:noFill/>
                  <a:round/>
                  <a:headEnd/>
                  <a:tailEnd/>
                </a:ln>
              </p:spPr>
              <p:txBody>
                <a:bodyPr/>
                <a:lstStyle/>
                <a:p>
                  <a:endParaRPr lang="en-GB"/>
                </a:p>
              </p:txBody>
            </p:sp>
            <p:sp>
              <p:nvSpPr>
                <p:cNvPr id="1242" name="Freeform 751"/>
                <p:cNvSpPr>
                  <a:spLocks/>
                </p:cNvSpPr>
                <p:nvPr/>
              </p:nvSpPr>
              <p:spPr bwMode="auto">
                <a:xfrm>
                  <a:off x="2193" y="2827"/>
                  <a:ext cx="43" cy="26"/>
                </a:xfrm>
                <a:custGeom>
                  <a:avLst/>
                  <a:gdLst>
                    <a:gd name="T0" fmla="*/ 8 w 87"/>
                    <a:gd name="T1" fmla="*/ 0 h 52"/>
                    <a:gd name="T2" fmla="*/ 5 w 87"/>
                    <a:gd name="T3" fmla="*/ 1 h 52"/>
                    <a:gd name="T4" fmla="*/ 3 w 87"/>
                    <a:gd name="T5" fmla="*/ 1 h 52"/>
                    <a:gd name="T6" fmla="*/ 1 w 87"/>
                    <a:gd name="T7" fmla="*/ 2 h 52"/>
                    <a:gd name="T8" fmla="*/ 0 w 87"/>
                    <a:gd name="T9" fmla="*/ 3 h 52"/>
                    <a:gd name="T10" fmla="*/ 0 w 87"/>
                    <a:gd name="T11" fmla="*/ 3 h 52"/>
                    <a:gd name="T12" fmla="*/ 0 w 87"/>
                    <a:gd name="T13" fmla="*/ 6 h 52"/>
                    <a:gd name="T14" fmla="*/ 1 w 87"/>
                    <a:gd name="T15" fmla="*/ 6 h 52"/>
                    <a:gd name="T16" fmla="*/ 2 w 87"/>
                    <a:gd name="T17" fmla="*/ 7 h 52"/>
                    <a:gd name="T18" fmla="*/ 3 w 87"/>
                    <a:gd name="T19" fmla="*/ 8 h 52"/>
                    <a:gd name="T20" fmla="*/ 5 w 87"/>
                    <a:gd name="T21" fmla="*/ 9 h 52"/>
                    <a:gd name="T22" fmla="*/ 7 w 87"/>
                    <a:gd name="T23" fmla="*/ 10 h 52"/>
                    <a:gd name="T24" fmla="*/ 10 w 87"/>
                    <a:gd name="T25" fmla="*/ 11 h 52"/>
                    <a:gd name="T26" fmla="*/ 12 w 87"/>
                    <a:gd name="T27" fmla="*/ 12 h 52"/>
                    <a:gd name="T28" fmla="*/ 15 w 87"/>
                    <a:gd name="T29" fmla="*/ 12 h 52"/>
                    <a:gd name="T30" fmla="*/ 18 w 87"/>
                    <a:gd name="T31" fmla="*/ 13 h 52"/>
                    <a:gd name="T32" fmla="*/ 21 w 87"/>
                    <a:gd name="T33" fmla="*/ 13 h 52"/>
                    <a:gd name="T34" fmla="*/ 20 w 87"/>
                    <a:gd name="T35" fmla="*/ 10 h 52"/>
                    <a:gd name="T36" fmla="*/ 17 w 87"/>
                    <a:gd name="T37" fmla="*/ 10 h 52"/>
                    <a:gd name="T38" fmla="*/ 14 w 87"/>
                    <a:gd name="T39" fmla="*/ 9 h 52"/>
                    <a:gd name="T40" fmla="*/ 12 w 87"/>
                    <a:gd name="T41" fmla="*/ 9 h 52"/>
                    <a:gd name="T42" fmla="*/ 9 w 87"/>
                    <a:gd name="T43" fmla="*/ 7 h 52"/>
                    <a:gd name="T44" fmla="*/ 7 w 87"/>
                    <a:gd name="T45" fmla="*/ 7 h 52"/>
                    <a:gd name="T46" fmla="*/ 5 w 87"/>
                    <a:gd name="T47" fmla="*/ 6 h 52"/>
                    <a:gd name="T48" fmla="*/ 4 w 87"/>
                    <a:gd name="T49" fmla="*/ 6 h 52"/>
                    <a:gd name="T50" fmla="*/ 3 w 87"/>
                    <a:gd name="T51" fmla="*/ 5 h 52"/>
                    <a:gd name="T52" fmla="*/ 2 w 87"/>
                    <a:gd name="T53" fmla="*/ 4 h 52"/>
                    <a:gd name="T54" fmla="*/ 2 w 87"/>
                    <a:gd name="T55" fmla="*/ 3 h 52"/>
                    <a:gd name="T56" fmla="*/ 2 w 87"/>
                    <a:gd name="T57" fmla="*/ 3 h 52"/>
                    <a:gd name="T58" fmla="*/ 3 w 87"/>
                    <a:gd name="T59" fmla="*/ 3 h 52"/>
                    <a:gd name="T60" fmla="*/ 4 w 87"/>
                    <a:gd name="T61" fmla="*/ 3 h 52"/>
                    <a:gd name="T62" fmla="*/ 5 w 87"/>
                    <a:gd name="T63" fmla="*/ 3 h 52"/>
                    <a:gd name="T64" fmla="*/ 8 w 87"/>
                    <a:gd name="T65" fmla="*/ 3 h 52"/>
                    <a:gd name="T66" fmla="*/ 9 w 87"/>
                    <a:gd name="T67" fmla="*/ 3 h 52"/>
                    <a:gd name="T68" fmla="*/ 9 w 87"/>
                    <a:gd name="T69" fmla="*/ 2 h 52"/>
                    <a:gd name="T70" fmla="*/ 9 w 87"/>
                    <a:gd name="T71" fmla="*/ 2 h 52"/>
                    <a:gd name="T72" fmla="*/ 9 w 87"/>
                    <a:gd name="T73" fmla="*/ 1 h 52"/>
                    <a:gd name="T74" fmla="*/ 9 w 87"/>
                    <a:gd name="T75" fmla="*/ 0 h 52"/>
                    <a:gd name="T76" fmla="*/ 8 w 87"/>
                    <a:gd name="T77" fmla="*/ 0 h 52"/>
                    <a:gd name="T78" fmla="*/ 8 w 87"/>
                    <a:gd name="T79" fmla="*/ 0 h 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7"/>
                    <a:gd name="T121" fmla="*/ 0 h 52"/>
                    <a:gd name="T122" fmla="*/ 87 w 87"/>
                    <a:gd name="T123" fmla="*/ 52 h 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7" h="52">
                      <a:moveTo>
                        <a:pt x="34" y="0"/>
                      </a:moveTo>
                      <a:lnTo>
                        <a:pt x="33" y="0"/>
                      </a:lnTo>
                      <a:lnTo>
                        <a:pt x="27" y="0"/>
                      </a:lnTo>
                      <a:lnTo>
                        <a:pt x="22" y="1"/>
                      </a:lnTo>
                      <a:lnTo>
                        <a:pt x="18" y="1"/>
                      </a:lnTo>
                      <a:lnTo>
                        <a:pt x="14" y="2"/>
                      </a:lnTo>
                      <a:lnTo>
                        <a:pt x="11" y="3"/>
                      </a:lnTo>
                      <a:lnTo>
                        <a:pt x="7" y="5"/>
                      </a:lnTo>
                      <a:lnTo>
                        <a:pt x="5" y="7"/>
                      </a:lnTo>
                      <a:lnTo>
                        <a:pt x="3" y="9"/>
                      </a:lnTo>
                      <a:lnTo>
                        <a:pt x="0" y="11"/>
                      </a:lnTo>
                      <a:lnTo>
                        <a:pt x="0" y="14"/>
                      </a:lnTo>
                      <a:lnTo>
                        <a:pt x="0" y="17"/>
                      </a:lnTo>
                      <a:lnTo>
                        <a:pt x="1" y="21"/>
                      </a:lnTo>
                      <a:lnTo>
                        <a:pt x="3" y="23"/>
                      </a:lnTo>
                      <a:lnTo>
                        <a:pt x="5" y="24"/>
                      </a:lnTo>
                      <a:lnTo>
                        <a:pt x="7" y="26"/>
                      </a:lnTo>
                      <a:lnTo>
                        <a:pt x="9" y="29"/>
                      </a:lnTo>
                      <a:lnTo>
                        <a:pt x="12" y="30"/>
                      </a:lnTo>
                      <a:lnTo>
                        <a:pt x="15" y="32"/>
                      </a:lnTo>
                      <a:lnTo>
                        <a:pt x="19" y="33"/>
                      </a:lnTo>
                      <a:lnTo>
                        <a:pt x="22" y="36"/>
                      </a:lnTo>
                      <a:lnTo>
                        <a:pt x="27" y="37"/>
                      </a:lnTo>
                      <a:lnTo>
                        <a:pt x="31" y="39"/>
                      </a:lnTo>
                      <a:lnTo>
                        <a:pt x="36" y="40"/>
                      </a:lnTo>
                      <a:lnTo>
                        <a:pt x="41" y="41"/>
                      </a:lnTo>
                      <a:lnTo>
                        <a:pt x="45" y="44"/>
                      </a:lnTo>
                      <a:lnTo>
                        <a:pt x="51" y="45"/>
                      </a:lnTo>
                      <a:lnTo>
                        <a:pt x="57" y="46"/>
                      </a:lnTo>
                      <a:lnTo>
                        <a:pt x="61" y="47"/>
                      </a:lnTo>
                      <a:lnTo>
                        <a:pt x="67" y="48"/>
                      </a:lnTo>
                      <a:lnTo>
                        <a:pt x="73" y="49"/>
                      </a:lnTo>
                      <a:lnTo>
                        <a:pt x="80" y="51"/>
                      </a:lnTo>
                      <a:lnTo>
                        <a:pt x="86" y="52"/>
                      </a:lnTo>
                      <a:lnTo>
                        <a:pt x="87" y="41"/>
                      </a:lnTo>
                      <a:lnTo>
                        <a:pt x="81" y="40"/>
                      </a:lnTo>
                      <a:lnTo>
                        <a:pt x="75" y="40"/>
                      </a:lnTo>
                      <a:lnTo>
                        <a:pt x="69" y="39"/>
                      </a:lnTo>
                      <a:lnTo>
                        <a:pt x="64" y="38"/>
                      </a:lnTo>
                      <a:lnTo>
                        <a:pt x="59" y="36"/>
                      </a:lnTo>
                      <a:lnTo>
                        <a:pt x="53" y="34"/>
                      </a:lnTo>
                      <a:lnTo>
                        <a:pt x="49" y="33"/>
                      </a:lnTo>
                      <a:lnTo>
                        <a:pt x="44" y="32"/>
                      </a:lnTo>
                      <a:lnTo>
                        <a:pt x="39" y="31"/>
                      </a:lnTo>
                      <a:lnTo>
                        <a:pt x="35" y="29"/>
                      </a:lnTo>
                      <a:lnTo>
                        <a:pt x="30" y="28"/>
                      </a:lnTo>
                      <a:lnTo>
                        <a:pt x="27" y="26"/>
                      </a:lnTo>
                      <a:lnTo>
                        <a:pt x="23" y="24"/>
                      </a:lnTo>
                      <a:lnTo>
                        <a:pt x="20" y="23"/>
                      </a:lnTo>
                      <a:lnTo>
                        <a:pt x="18" y="22"/>
                      </a:lnTo>
                      <a:lnTo>
                        <a:pt x="15" y="19"/>
                      </a:lnTo>
                      <a:lnTo>
                        <a:pt x="13" y="18"/>
                      </a:lnTo>
                      <a:lnTo>
                        <a:pt x="12" y="17"/>
                      </a:lnTo>
                      <a:lnTo>
                        <a:pt x="11" y="16"/>
                      </a:lnTo>
                      <a:lnTo>
                        <a:pt x="11" y="15"/>
                      </a:lnTo>
                      <a:lnTo>
                        <a:pt x="9" y="15"/>
                      </a:lnTo>
                      <a:lnTo>
                        <a:pt x="9" y="16"/>
                      </a:lnTo>
                      <a:lnTo>
                        <a:pt x="9" y="15"/>
                      </a:lnTo>
                      <a:lnTo>
                        <a:pt x="11" y="15"/>
                      </a:lnTo>
                      <a:lnTo>
                        <a:pt x="12" y="14"/>
                      </a:lnTo>
                      <a:lnTo>
                        <a:pt x="14" y="14"/>
                      </a:lnTo>
                      <a:lnTo>
                        <a:pt x="16" y="13"/>
                      </a:lnTo>
                      <a:lnTo>
                        <a:pt x="20" y="11"/>
                      </a:lnTo>
                      <a:lnTo>
                        <a:pt x="23" y="11"/>
                      </a:lnTo>
                      <a:lnTo>
                        <a:pt x="28" y="10"/>
                      </a:lnTo>
                      <a:lnTo>
                        <a:pt x="34" y="10"/>
                      </a:lnTo>
                      <a:lnTo>
                        <a:pt x="35" y="9"/>
                      </a:lnTo>
                      <a:lnTo>
                        <a:pt x="36" y="9"/>
                      </a:lnTo>
                      <a:lnTo>
                        <a:pt x="37" y="8"/>
                      </a:lnTo>
                      <a:lnTo>
                        <a:pt x="38" y="7"/>
                      </a:lnTo>
                      <a:lnTo>
                        <a:pt x="38" y="6"/>
                      </a:lnTo>
                      <a:lnTo>
                        <a:pt x="38" y="5"/>
                      </a:lnTo>
                      <a:lnTo>
                        <a:pt x="38" y="3"/>
                      </a:lnTo>
                      <a:lnTo>
                        <a:pt x="38" y="2"/>
                      </a:lnTo>
                      <a:lnTo>
                        <a:pt x="37" y="1"/>
                      </a:lnTo>
                      <a:lnTo>
                        <a:pt x="36" y="0"/>
                      </a:lnTo>
                      <a:lnTo>
                        <a:pt x="35" y="0"/>
                      </a:lnTo>
                      <a:lnTo>
                        <a:pt x="34" y="0"/>
                      </a:lnTo>
                      <a:lnTo>
                        <a:pt x="33" y="0"/>
                      </a:lnTo>
                      <a:lnTo>
                        <a:pt x="34" y="0"/>
                      </a:lnTo>
                      <a:close/>
                    </a:path>
                  </a:pathLst>
                </a:custGeom>
                <a:solidFill>
                  <a:srgbClr val="BFBFBF"/>
                </a:solidFill>
                <a:ln w="9525">
                  <a:noFill/>
                  <a:round/>
                  <a:headEnd/>
                  <a:tailEnd/>
                </a:ln>
              </p:spPr>
              <p:txBody>
                <a:bodyPr/>
                <a:lstStyle/>
                <a:p>
                  <a:endParaRPr lang="en-GB"/>
                </a:p>
              </p:txBody>
            </p:sp>
            <p:sp>
              <p:nvSpPr>
                <p:cNvPr id="1243" name="Freeform 752"/>
                <p:cNvSpPr>
                  <a:spLocks/>
                </p:cNvSpPr>
                <p:nvPr/>
              </p:nvSpPr>
              <p:spPr bwMode="auto">
                <a:xfrm>
                  <a:off x="2210" y="2827"/>
                  <a:ext cx="42" cy="25"/>
                </a:xfrm>
                <a:custGeom>
                  <a:avLst/>
                  <a:gdLst>
                    <a:gd name="T0" fmla="*/ 21 w 85"/>
                    <a:gd name="T1" fmla="*/ 11 h 50"/>
                    <a:gd name="T2" fmla="*/ 20 w 85"/>
                    <a:gd name="T3" fmla="*/ 10 h 50"/>
                    <a:gd name="T4" fmla="*/ 19 w 85"/>
                    <a:gd name="T5" fmla="*/ 9 h 50"/>
                    <a:gd name="T6" fmla="*/ 18 w 85"/>
                    <a:gd name="T7" fmla="*/ 7 h 50"/>
                    <a:gd name="T8" fmla="*/ 17 w 85"/>
                    <a:gd name="T9" fmla="*/ 6 h 50"/>
                    <a:gd name="T10" fmla="*/ 16 w 85"/>
                    <a:gd name="T11" fmla="*/ 5 h 50"/>
                    <a:gd name="T12" fmla="*/ 15 w 85"/>
                    <a:gd name="T13" fmla="*/ 5 h 50"/>
                    <a:gd name="T14" fmla="*/ 14 w 85"/>
                    <a:gd name="T15" fmla="*/ 3 h 50"/>
                    <a:gd name="T16" fmla="*/ 12 w 85"/>
                    <a:gd name="T17" fmla="*/ 3 h 50"/>
                    <a:gd name="T18" fmla="*/ 11 w 85"/>
                    <a:gd name="T19" fmla="*/ 2 h 50"/>
                    <a:gd name="T20" fmla="*/ 9 w 85"/>
                    <a:gd name="T21" fmla="*/ 2 h 50"/>
                    <a:gd name="T22" fmla="*/ 8 w 85"/>
                    <a:gd name="T23" fmla="*/ 1 h 50"/>
                    <a:gd name="T24" fmla="*/ 6 w 85"/>
                    <a:gd name="T25" fmla="*/ 1 h 50"/>
                    <a:gd name="T26" fmla="*/ 4 w 85"/>
                    <a:gd name="T27" fmla="*/ 1 h 50"/>
                    <a:gd name="T28" fmla="*/ 2 w 85"/>
                    <a:gd name="T29" fmla="*/ 1 h 50"/>
                    <a:gd name="T30" fmla="*/ 0 w 85"/>
                    <a:gd name="T31" fmla="*/ 0 h 50"/>
                    <a:gd name="T32" fmla="*/ 0 w 85"/>
                    <a:gd name="T33" fmla="*/ 3 h 50"/>
                    <a:gd name="T34" fmla="*/ 1 w 85"/>
                    <a:gd name="T35" fmla="*/ 3 h 50"/>
                    <a:gd name="T36" fmla="*/ 3 w 85"/>
                    <a:gd name="T37" fmla="*/ 3 h 50"/>
                    <a:gd name="T38" fmla="*/ 5 w 85"/>
                    <a:gd name="T39" fmla="*/ 3 h 50"/>
                    <a:gd name="T40" fmla="*/ 6 w 85"/>
                    <a:gd name="T41" fmla="*/ 3 h 50"/>
                    <a:gd name="T42" fmla="*/ 8 w 85"/>
                    <a:gd name="T43" fmla="*/ 3 h 50"/>
                    <a:gd name="T44" fmla="*/ 9 w 85"/>
                    <a:gd name="T45" fmla="*/ 4 h 50"/>
                    <a:gd name="T46" fmla="*/ 10 w 85"/>
                    <a:gd name="T47" fmla="*/ 5 h 50"/>
                    <a:gd name="T48" fmla="*/ 12 w 85"/>
                    <a:gd name="T49" fmla="*/ 6 h 50"/>
                    <a:gd name="T50" fmla="*/ 13 w 85"/>
                    <a:gd name="T51" fmla="*/ 6 h 50"/>
                    <a:gd name="T52" fmla="*/ 14 w 85"/>
                    <a:gd name="T53" fmla="*/ 6 h 50"/>
                    <a:gd name="T54" fmla="*/ 15 w 85"/>
                    <a:gd name="T55" fmla="*/ 7 h 50"/>
                    <a:gd name="T56" fmla="*/ 16 w 85"/>
                    <a:gd name="T57" fmla="*/ 9 h 50"/>
                    <a:gd name="T58" fmla="*/ 17 w 85"/>
                    <a:gd name="T59" fmla="*/ 10 h 50"/>
                    <a:gd name="T60" fmla="*/ 17 w 85"/>
                    <a:gd name="T61" fmla="*/ 11 h 50"/>
                    <a:gd name="T62" fmla="*/ 18 w 85"/>
                    <a:gd name="T63" fmla="*/ 12 h 50"/>
                    <a:gd name="T64" fmla="*/ 19 w 85"/>
                    <a:gd name="T65" fmla="*/ 13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50"/>
                    <a:gd name="T101" fmla="*/ 85 w 85"/>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50">
                      <a:moveTo>
                        <a:pt x="85" y="47"/>
                      </a:moveTo>
                      <a:lnTo>
                        <a:pt x="84" y="44"/>
                      </a:lnTo>
                      <a:lnTo>
                        <a:pt x="83" y="41"/>
                      </a:lnTo>
                      <a:lnTo>
                        <a:pt x="82" y="39"/>
                      </a:lnTo>
                      <a:lnTo>
                        <a:pt x="79" y="37"/>
                      </a:lnTo>
                      <a:lnTo>
                        <a:pt x="78" y="34"/>
                      </a:lnTo>
                      <a:lnTo>
                        <a:pt x="77" y="31"/>
                      </a:lnTo>
                      <a:lnTo>
                        <a:pt x="75" y="30"/>
                      </a:lnTo>
                      <a:lnTo>
                        <a:pt x="72" y="27"/>
                      </a:lnTo>
                      <a:lnTo>
                        <a:pt x="70" y="25"/>
                      </a:lnTo>
                      <a:lnTo>
                        <a:pt x="69" y="23"/>
                      </a:lnTo>
                      <a:lnTo>
                        <a:pt x="67" y="20"/>
                      </a:lnTo>
                      <a:lnTo>
                        <a:pt x="64" y="19"/>
                      </a:lnTo>
                      <a:lnTo>
                        <a:pt x="61" y="17"/>
                      </a:lnTo>
                      <a:lnTo>
                        <a:pt x="58" y="15"/>
                      </a:lnTo>
                      <a:lnTo>
                        <a:pt x="56" y="14"/>
                      </a:lnTo>
                      <a:lnTo>
                        <a:pt x="54" y="12"/>
                      </a:lnTo>
                      <a:lnTo>
                        <a:pt x="50" y="10"/>
                      </a:lnTo>
                      <a:lnTo>
                        <a:pt x="48" y="9"/>
                      </a:lnTo>
                      <a:lnTo>
                        <a:pt x="45" y="8"/>
                      </a:lnTo>
                      <a:lnTo>
                        <a:pt x="41" y="7"/>
                      </a:lnTo>
                      <a:lnTo>
                        <a:pt x="39" y="6"/>
                      </a:lnTo>
                      <a:lnTo>
                        <a:pt x="35" y="4"/>
                      </a:lnTo>
                      <a:lnTo>
                        <a:pt x="32" y="3"/>
                      </a:lnTo>
                      <a:lnTo>
                        <a:pt x="29" y="3"/>
                      </a:lnTo>
                      <a:lnTo>
                        <a:pt x="25" y="2"/>
                      </a:lnTo>
                      <a:lnTo>
                        <a:pt x="22" y="2"/>
                      </a:lnTo>
                      <a:lnTo>
                        <a:pt x="18" y="1"/>
                      </a:lnTo>
                      <a:lnTo>
                        <a:pt x="15" y="1"/>
                      </a:lnTo>
                      <a:lnTo>
                        <a:pt x="10" y="1"/>
                      </a:lnTo>
                      <a:lnTo>
                        <a:pt x="7" y="1"/>
                      </a:lnTo>
                      <a:lnTo>
                        <a:pt x="3" y="0"/>
                      </a:lnTo>
                      <a:lnTo>
                        <a:pt x="0" y="1"/>
                      </a:lnTo>
                      <a:lnTo>
                        <a:pt x="0" y="11"/>
                      </a:lnTo>
                      <a:lnTo>
                        <a:pt x="3" y="10"/>
                      </a:lnTo>
                      <a:lnTo>
                        <a:pt x="7" y="10"/>
                      </a:lnTo>
                      <a:lnTo>
                        <a:pt x="10" y="11"/>
                      </a:lnTo>
                      <a:lnTo>
                        <a:pt x="14" y="11"/>
                      </a:lnTo>
                      <a:lnTo>
                        <a:pt x="17" y="11"/>
                      </a:lnTo>
                      <a:lnTo>
                        <a:pt x="20" y="12"/>
                      </a:lnTo>
                      <a:lnTo>
                        <a:pt x="23" y="12"/>
                      </a:lnTo>
                      <a:lnTo>
                        <a:pt x="26" y="14"/>
                      </a:lnTo>
                      <a:lnTo>
                        <a:pt x="30" y="14"/>
                      </a:lnTo>
                      <a:lnTo>
                        <a:pt x="32" y="15"/>
                      </a:lnTo>
                      <a:lnTo>
                        <a:pt x="35" y="16"/>
                      </a:lnTo>
                      <a:lnTo>
                        <a:pt x="38" y="16"/>
                      </a:lnTo>
                      <a:lnTo>
                        <a:pt x="41" y="17"/>
                      </a:lnTo>
                      <a:lnTo>
                        <a:pt x="43" y="18"/>
                      </a:lnTo>
                      <a:lnTo>
                        <a:pt x="46" y="19"/>
                      </a:lnTo>
                      <a:lnTo>
                        <a:pt x="48" y="22"/>
                      </a:lnTo>
                      <a:lnTo>
                        <a:pt x="50" y="23"/>
                      </a:lnTo>
                      <a:lnTo>
                        <a:pt x="53" y="24"/>
                      </a:lnTo>
                      <a:lnTo>
                        <a:pt x="55" y="25"/>
                      </a:lnTo>
                      <a:lnTo>
                        <a:pt x="57" y="27"/>
                      </a:lnTo>
                      <a:lnTo>
                        <a:pt x="60" y="29"/>
                      </a:lnTo>
                      <a:lnTo>
                        <a:pt x="61" y="31"/>
                      </a:lnTo>
                      <a:lnTo>
                        <a:pt x="63" y="32"/>
                      </a:lnTo>
                      <a:lnTo>
                        <a:pt x="65" y="34"/>
                      </a:lnTo>
                      <a:lnTo>
                        <a:pt x="67" y="35"/>
                      </a:lnTo>
                      <a:lnTo>
                        <a:pt x="68" y="38"/>
                      </a:lnTo>
                      <a:lnTo>
                        <a:pt x="70" y="40"/>
                      </a:lnTo>
                      <a:lnTo>
                        <a:pt x="71" y="41"/>
                      </a:lnTo>
                      <a:lnTo>
                        <a:pt x="72" y="44"/>
                      </a:lnTo>
                      <a:lnTo>
                        <a:pt x="73" y="46"/>
                      </a:lnTo>
                      <a:lnTo>
                        <a:pt x="75" y="48"/>
                      </a:lnTo>
                      <a:lnTo>
                        <a:pt x="76" y="50"/>
                      </a:lnTo>
                      <a:lnTo>
                        <a:pt x="85" y="47"/>
                      </a:lnTo>
                      <a:close/>
                    </a:path>
                  </a:pathLst>
                </a:custGeom>
                <a:solidFill>
                  <a:srgbClr val="BFBFBF"/>
                </a:solidFill>
                <a:ln w="9525">
                  <a:noFill/>
                  <a:round/>
                  <a:headEnd/>
                  <a:tailEnd/>
                </a:ln>
              </p:spPr>
              <p:txBody>
                <a:bodyPr/>
                <a:lstStyle/>
                <a:p>
                  <a:endParaRPr lang="en-GB"/>
                </a:p>
              </p:txBody>
            </p:sp>
            <p:sp>
              <p:nvSpPr>
                <p:cNvPr id="1244" name="Freeform 753"/>
                <p:cNvSpPr>
                  <a:spLocks/>
                </p:cNvSpPr>
                <p:nvPr/>
              </p:nvSpPr>
              <p:spPr bwMode="auto">
                <a:xfrm>
                  <a:off x="2248" y="2850"/>
                  <a:ext cx="4" cy="4"/>
                </a:xfrm>
                <a:custGeom>
                  <a:avLst/>
                  <a:gdLst>
                    <a:gd name="T0" fmla="*/ 0 w 9"/>
                    <a:gd name="T1" fmla="*/ 1 h 7"/>
                    <a:gd name="T2" fmla="*/ 0 w 9"/>
                    <a:gd name="T3" fmla="*/ 2 h 7"/>
                    <a:gd name="T4" fmla="*/ 0 w 9"/>
                    <a:gd name="T5" fmla="*/ 2 h 7"/>
                    <a:gd name="T6" fmla="*/ 0 w 9"/>
                    <a:gd name="T7" fmla="*/ 2 h 7"/>
                    <a:gd name="T8" fmla="*/ 0 w 9"/>
                    <a:gd name="T9" fmla="*/ 2 h 7"/>
                    <a:gd name="T10" fmla="*/ 0 w 9"/>
                    <a:gd name="T11" fmla="*/ 2 h 7"/>
                    <a:gd name="T12" fmla="*/ 0 w 9"/>
                    <a:gd name="T13" fmla="*/ 2 h 7"/>
                    <a:gd name="T14" fmla="*/ 1 w 9"/>
                    <a:gd name="T15" fmla="*/ 2 h 7"/>
                    <a:gd name="T16" fmla="*/ 1 w 9"/>
                    <a:gd name="T17" fmla="*/ 2 h 7"/>
                    <a:gd name="T18" fmla="*/ 1 w 9"/>
                    <a:gd name="T19" fmla="*/ 2 h 7"/>
                    <a:gd name="T20" fmla="*/ 2 w 9"/>
                    <a:gd name="T21" fmla="*/ 2 h 7"/>
                    <a:gd name="T22" fmla="*/ 2 w 9"/>
                    <a:gd name="T23" fmla="*/ 2 h 7"/>
                    <a:gd name="T24" fmla="*/ 2 w 9"/>
                    <a:gd name="T25" fmla="*/ 2 h 7"/>
                    <a:gd name="T26" fmla="*/ 2 w 9"/>
                    <a:gd name="T27" fmla="*/ 1 h 7"/>
                    <a:gd name="T28" fmla="*/ 2 w 9"/>
                    <a:gd name="T29" fmla="*/ 1 h 7"/>
                    <a:gd name="T30" fmla="*/ 2 w 9"/>
                    <a:gd name="T31" fmla="*/ 1 h 7"/>
                    <a:gd name="T32" fmla="*/ 2 w 9"/>
                    <a:gd name="T33" fmla="*/ 0 h 7"/>
                    <a:gd name="T34" fmla="*/ 0 w 9"/>
                    <a:gd name="T35" fmla="*/ 1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7"/>
                    <a:gd name="T56" fmla="*/ 9 w 9"/>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7">
                      <a:moveTo>
                        <a:pt x="0" y="3"/>
                      </a:moveTo>
                      <a:lnTo>
                        <a:pt x="0" y="5"/>
                      </a:lnTo>
                      <a:lnTo>
                        <a:pt x="1" y="5"/>
                      </a:lnTo>
                      <a:lnTo>
                        <a:pt x="1" y="6"/>
                      </a:lnTo>
                      <a:lnTo>
                        <a:pt x="2" y="6"/>
                      </a:lnTo>
                      <a:lnTo>
                        <a:pt x="2" y="7"/>
                      </a:lnTo>
                      <a:lnTo>
                        <a:pt x="3" y="7"/>
                      </a:lnTo>
                      <a:lnTo>
                        <a:pt x="4" y="7"/>
                      </a:lnTo>
                      <a:lnTo>
                        <a:pt x="6" y="7"/>
                      </a:lnTo>
                      <a:lnTo>
                        <a:pt x="7" y="6"/>
                      </a:lnTo>
                      <a:lnTo>
                        <a:pt x="8" y="6"/>
                      </a:lnTo>
                      <a:lnTo>
                        <a:pt x="8" y="5"/>
                      </a:lnTo>
                      <a:lnTo>
                        <a:pt x="9" y="5"/>
                      </a:lnTo>
                      <a:lnTo>
                        <a:pt x="9" y="3"/>
                      </a:lnTo>
                      <a:lnTo>
                        <a:pt x="9" y="2"/>
                      </a:lnTo>
                      <a:lnTo>
                        <a:pt x="9" y="1"/>
                      </a:lnTo>
                      <a:lnTo>
                        <a:pt x="9" y="0"/>
                      </a:lnTo>
                      <a:lnTo>
                        <a:pt x="0" y="3"/>
                      </a:lnTo>
                      <a:close/>
                    </a:path>
                  </a:pathLst>
                </a:custGeom>
                <a:solidFill>
                  <a:srgbClr val="BFBFBF"/>
                </a:solidFill>
                <a:ln w="9525">
                  <a:noFill/>
                  <a:round/>
                  <a:headEnd/>
                  <a:tailEnd/>
                </a:ln>
              </p:spPr>
              <p:txBody>
                <a:bodyPr/>
                <a:lstStyle/>
                <a:p>
                  <a:endParaRPr lang="en-GB"/>
                </a:p>
              </p:txBody>
            </p:sp>
            <p:sp>
              <p:nvSpPr>
                <p:cNvPr id="1245" name="Freeform 754"/>
                <p:cNvSpPr>
                  <a:spLocks/>
                </p:cNvSpPr>
                <p:nvPr/>
              </p:nvSpPr>
              <p:spPr bwMode="auto">
                <a:xfrm>
                  <a:off x="2195" y="2830"/>
                  <a:ext cx="231" cy="26"/>
                </a:xfrm>
                <a:custGeom>
                  <a:avLst/>
                  <a:gdLst>
                    <a:gd name="T0" fmla="*/ 112 w 461"/>
                    <a:gd name="T1" fmla="*/ 13 h 51"/>
                    <a:gd name="T2" fmla="*/ 107 w 461"/>
                    <a:gd name="T3" fmla="*/ 13 h 51"/>
                    <a:gd name="T4" fmla="*/ 101 w 461"/>
                    <a:gd name="T5" fmla="*/ 13 h 51"/>
                    <a:gd name="T6" fmla="*/ 95 w 461"/>
                    <a:gd name="T7" fmla="*/ 13 h 51"/>
                    <a:gd name="T8" fmla="*/ 89 w 461"/>
                    <a:gd name="T9" fmla="*/ 13 h 51"/>
                    <a:gd name="T10" fmla="*/ 83 w 461"/>
                    <a:gd name="T11" fmla="*/ 13 h 51"/>
                    <a:gd name="T12" fmla="*/ 77 w 461"/>
                    <a:gd name="T13" fmla="*/ 13 h 51"/>
                    <a:gd name="T14" fmla="*/ 71 w 461"/>
                    <a:gd name="T15" fmla="*/ 13 h 51"/>
                    <a:gd name="T16" fmla="*/ 65 w 461"/>
                    <a:gd name="T17" fmla="*/ 13 h 51"/>
                    <a:gd name="T18" fmla="*/ 59 w 461"/>
                    <a:gd name="T19" fmla="*/ 13 h 51"/>
                    <a:gd name="T20" fmla="*/ 53 w 461"/>
                    <a:gd name="T21" fmla="*/ 12 h 51"/>
                    <a:gd name="T22" fmla="*/ 48 w 461"/>
                    <a:gd name="T23" fmla="*/ 12 h 51"/>
                    <a:gd name="T24" fmla="*/ 42 w 461"/>
                    <a:gd name="T25" fmla="*/ 12 h 51"/>
                    <a:gd name="T26" fmla="*/ 35 w 461"/>
                    <a:gd name="T27" fmla="*/ 11 h 51"/>
                    <a:gd name="T28" fmla="*/ 30 w 461"/>
                    <a:gd name="T29" fmla="*/ 11 h 51"/>
                    <a:gd name="T30" fmla="*/ 24 w 461"/>
                    <a:gd name="T31" fmla="*/ 11 h 51"/>
                    <a:gd name="T32" fmla="*/ 19 w 461"/>
                    <a:gd name="T33" fmla="*/ 11 h 51"/>
                    <a:gd name="T34" fmla="*/ 16 w 461"/>
                    <a:gd name="T35" fmla="*/ 10 h 51"/>
                    <a:gd name="T36" fmla="*/ 14 w 461"/>
                    <a:gd name="T37" fmla="*/ 9 h 51"/>
                    <a:gd name="T38" fmla="*/ 11 w 461"/>
                    <a:gd name="T39" fmla="*/ 9 h 51"/>
                    <a:gd name="T40" fmla="*/ 8 w 461"/>
                    <a:gd name="T41" fmla="*/ 8 h 51"/>
                    <a:gd name="T42" fmla="*/ 6 w 461"/>
                    <a:gd name="T43" fmla="*/ 7 h 51"/>
                    <a:gd name="T44" fmla="*/ 4 w 461"/>
                    <a:gd name="T45" fmla="*/ 6 h 51"/>
                    <a:gd name="T46" fmla="*/ 3 w 461"/>
                    <a:gd name="T47" fmla="*/ 5 h 51"/>
                    <a:gd name="T48" fmla="*/ 1 w 461"/>
                    <a:gd name="T49" fmla="*/ 5 h 51"/>
                    <a:gd name="T50" fmla="*/ 1 w 461"/>
                    <a:gd name="T51" fmla="*/ 4 h 51"/>
                    <a:gd name="T52" fmla="*/ 0 w 461"/>
                    <a:gd name="T53" fmla="*/ 3 h 51"/>
                    <a:gd name="T54" fmla="*/ 0 w 461"/>
                    <a:gd name="T55" fmla="*/ 3 h 51"/>
                    <a:gd name="T56" fmla="*/ 1 w 461"/>
                    <a:gd name="T57" fmla="*/ 2 h 51"/>
                    <a:gd name="T58" fmla="*/ 2 w 461"/>
                    <a:gd name="T59" fmla="*/ 1 h 51"/>
                    <a:gd name="T60" fmla="*/ 4 w 461"/>
                    <a:gd name="T61" fmla="*/ 1 h 51"/>
                    <a:gd name="T62" fmla="*/ 6 w 461"/>
                    <a:gd name="T63" fmla="*/ 1 h 51"/>
                    <a:gd name="T64" fmla="*/ 8 w 461"/>
                    <a:gd name="T65" fmla="*/ 0 h 51"/>
                    <a:gd name="T66" fmla="*/ 10 w 461"/>
                    <a:gd name="T67" fmla="*/ 0 h 51"/>
                    <a:gd name="T68" fmla="*/ 12 w 461"/>
                    <a:gd name="T69" fmla="*/ 1 h 51"/>
                    <a:gd name="T70" fmla="*/ 14 w 461"/>
                    <a:gd name="T71" fmla="*/ 1 h 51"/>
                    <a:gd name="T72" fmla="*/ 15 w 461"/>
                    <a:gd name="T73" fmla="*/ 1 h 51"/>
                    <a:gd name="T74" fmla="*/ 17 w 461"/>
                    <a:gd name="T75" fmla="*/ 1 h 51"/>
                    <a:gd name="T76" fmla="*/ 18 w 461"/>
                    <a:gd name="T77" fmla="*/ 2 h 51"/>
                    <a:gd name="T78" fmla="*/ 20 w 461"/>
                    <a:gd name="T79" fmla="*/ 3 h 51"/>
                    <a:gd name="T80" fmla="*/ 21 w 461"/>
                    <a:gd name="T81" fmla="*/ 3 h 51"/>
                    <a:gd name="T82" fmla="*/ 22 w 461"/>
                    <a:gd name="T83" fmla="*/ 4 h 51"/>
                    <a:gd name="T84" fmla="*/ 23 w 461"/>
                    <a:gd name="T85" fmla="*/ 5 h 51"/>
                    <a:gd name="T86" fmla="*/ 24 w 461"/>
                    <a:gd name="T87" fmla="*/ 6 h 51"/>
                    <a:gd name="T88" fmla="*/ 25 w 461"/>
                    <a:gd name="T89" fmla="*/ 7 h 51"/>
                    <a:gd name="T90" fmla="*/ 26 w 461"/>
                    <a:gd name="T91" fmla="*/ 8 h 51"/>
                    <a:gd name="T92" fmla="*/ 27 w 461"/>
                    <a:gd name="T93" fmla="*/ 9 h 51"/>
                    <a:gd name="T94" fmla="*/ 27 w 461"/>
                    <a:gd name="T95" fmla="*/ 10 h 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1"/>
                    <a:gd name="T145" fmla="*/ 0 h 51"/>
                    <a:gd name="T146" fmla="*/ 461 w 461"/>
                    <a:gd name="T147" fmla="*/ 51 h 5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1" h="51">
                      <a:moveTo>
                        <a:pt x="461" y="51"/>
                      </a:moveTo>
                      <a:lnTo>
                        <a:pt x="448" y="51"/>
                      </a:lnTo>
                      <a:lnTo>
                        <a:pt x="437" y="51"/>
                      </a:lnTo>
                      <a:lnTo>
                        <a:pt x="425" y="51"/>
                      </a:lnTo>
                      <a:lnTo>
                        <a:pt x="412" y="51"/>
                      </a:lnTo>
                      <a:lnTo>
                        <a:pt x="401" y="51"/>
                      </a:lnTo>
                      <a:lnTo>
                        <a:pt x="389" y="51"/>
                      </a:lnTo>
                      <a:lnTo>
                        <a:pt x="378" y="51"/>
                      </a:lnTo>
                      <a:lnTo>
                        <a:pt x="365" y="51"/>
                      </a:lnTo>
                      <a:lnTo>
                        <a:pt x="354" y="51"/>
                      </a:lnTo>
                      <a:lnTo>
                        <a:pt x="342" y="51"/>
                      </a:lnTo>
                      <a:lnTo>
                        <a:pt x="331" y="51"/>
                      </a:lnTo>
                      <a:lnTo>
                        <a:pt x="319" y="50"/>
                      </a:lnTo>
                      <a:lnTo>
                        <a:pt x="306" y="50"/>
                      </a:lnTo>
                      <a:lnTo>
                        <a:pt x="295" y="50"/>
                      </a:lnTo>
                      <a:lnTo>
                        <a:pt x="283" y="50"/>
                      </a:lnTo>
                      <a:lnTo>
                        <a:pt x="272" y="49"/>
                      </a:lnTo>
                      <a:lnTo>
                        <a:pt x="259" y="49"/>
                      </a:lnTo>
                      <a:lnTo>
                        <a:pt x="248" y="49"/>
                      </a:lnTo>
                      <a:lnTo>
                        <a:pt x="236" y="49"/>
                      </a:lnTo>
                      <a:lnTo>
                        <a:pt x="225" y="48"/>
                      </a:lnTo>
                      <a:lnTo>
                        <a:pt x="212" y="48"/>
                      </a:lnTo>
                      <a:lnTo>
                        <a:pt x="200" y="47"/>
                      </a:lnTo>
                      <a:lnTo>
                        <a:pt x="189" y="47"/>
                      </a:lnTo>
                      <a:lnTo>
                        <a:pt x="176" y="47"/>
                      </a:lnTo>
                      <a:lnTo>
                        <a:pt x="165" y="46"/>
                      </a:lnTo>
                      <a:lnTo>
                        <a:pt x="153" y="46"/>
                      </a:lnTo>
                      <a:lnTo>
                        <a:pt x="140" y="44"/>
                      </a:lnTo>
                      <a:lnTo>
                        <a:pt x="129" y="44"/>
                      </a:lnTo>
                      <a:lnTo>
                        <a:pt x="117" y="43"/>
                      </a:lnTo>
                      <a:lnTo>
                        <a:pt x="105" y="43"/>
                      </a:lnTo>
                      <a:lnTo>
                        <a:pt x="93" y="42"/>
                      </a:lnTo>
                      <a:lnTo>
                        <a:pt x="82" y="42"/>
                      </a:lnTo>
                      <a:lnTo>
                        <a:pt x="75" y="41"/>
                      </a:lnTo>
                      <a:lnTo>
                        <a:pt x="69" y="40"/>
                      </a:lnTo>
                      <a:lnTo>
                        <a:pt x="63" y="39"/>
                      </a:lnTo>
                      <a:lnTo>
                        <a:pt x="58" y="38"/>
                      </a:lnTo>
                      <a:lnTo>
                        <a:pt x="53" y="36"/>
                      </a:lnTo>
                      <a:lnTo>
                        <a:pt x="47" y="35"/>
                      </a:lnTo>
                      <a:lnTo>
                        <a:pt x="41" y="33"/>
                      </a:lnTo>
                      <a:lnTo>
                        <a:pt x="37" y="32"/>
                      </a:lnTo>
                      <a:lnTo>
                        <a:pt x="32" y="31"/>
                      </a:lnTo>
                      <a:lnTo>
                        <a:pt x="28" y="28"/>
                      </a:lnTo>
                      <a:lnTo>
                        <a:pt x="24" y="27"/>
                      </a:lnTo>
                      <a:lnTo>
                        <a:pt x="19" y="26"/>
                      </a:lnTo>
                      <a:lnTo>
                        <a:pt x="16" y="24"/>
                      </a:lnTo>
                      <a:lnTo>
                        <a:pt x="13" y="23"/>
                      </a:lnTo>
                      <a:lnTo>
                        <a:pt x="10" y="20"/>
                      </a:lnTo>
                      <a:lnTo>
                        <a:pt x="7" y="19"/>
                      </a:lnTo>
                      <a:lnTo>
                        <a:pt x="4" y="18"/>
                      </a:lnTo>
                      <a:lnTo>
                        <a:pt x="3" y="16"/>
                      </a:lnTo>
                      <a:lnTo>
                        <a:pt x="1" y="14"/>
                      </a:lnTo>
                      <a:lnTo>
                        <a:pt x="1" y="12"/>
                      </a:lnTo>
                      <a:lnTo>
                        <a:pt x="0" y="11"/>
                      </a:lnTo>
                      <a:lnTo>
                        <a:pt x="0" y="10"/>
                      </a:lnTo>
                      <a:lnTo>
                        <a:pt x="0" y="9"/>
                      </a:lnTo>
                      <a:lnTo>
                        <a:pt x="1" y="8"/>
                      </a:lnTo>
                      <a:lnTo>
                        <a:pt x="2" y="5"/>
                      </a:lnTo>
                      <a:lnTo>
                        <a:pt x="4" y="4"/>
                      </a:lnTo>
                      <a:lnTo>
                        <a:pt x="7" y="3"/>
                      </a:lnTo>
                      <a:lnTo>
                        <a:pt x="10" y="3"/>
                      </a:lnTo>
                      <a:lnTo>
                        <a:pt x="14" y="2"/>
                      </a:lnTo>
                      <a:lnTo>
                        <a:pt x="18" y="1"/>
                      </a:lnTo>
                      <a:lnTo>
                        <a:pt x="23" y="1"/>
                      </a:lnTo>
                      <a:lnTo>
                        <a:pt x="29" y="0"/>
                      </a:lnTo>
                      <a:lnTo>
                        <a:pt x="32" y="0"/>
                      </a:lnTo>
                      <a:lnTo>
                        <a:pt x="36" y="0"/>
                      </a:lnTo>
                      <a:lnTo>
                        <a:pt x="39" y="0"/>
                      </a:lnTo>
                      <a:lnTo>
                        <a:pt x="43" y="0"/>
                      </a:lnTo>
                      <a:lnTo>
                        <a:pt x="46" y="1"/>
                      </a:lnTo>
                      <a:lnTo>
                        <a:pt x="49" y="1"/>
                      </a:lnTo>
                      <a:lnTo>
                        <a:pt x="53" y="2"/>
                      </a:lnTo>
                      <a:lnTo>
                        <a:pt x="56" y="2"/>
                      </a:lnTo>
                      <a:lnTo>
                        <a:pt x="60" y="3"/>
                      </a:lnTo>
                      <a:lnTo>
                        <a:pt x="63" y="4"/>
                      </a:lnTo>
                      <a:lnTo>
                        <a:pt x="66" y="4"/>
                      </a:lnTo>
                      <a:lnTo>
                        <a:pt x="69" y="5"/>
                      </a:lnTo>
                      <a:lnTo>
                        <a:pt x="71" y="6"/>
                      </a:lnTo>
                      <a:lnTo>
                        <a:pt x="75" y="8"/>
                      </a:lnTo>
                      <a:lnTo>
                        <a:pt x="77" y="9"/>
                      </a:lnTo>
                      <a:lnTo>
                        <a:pt x="79" y="11"/>
                      </a:lnTo>
                      <a:lnTo>
                        <a:pt x="83" y="12"/>
                      </a:lnTo>
                      <a:lnTo>
                        <a:pt x="85" y="13"/>
                      </a:lnTo>
                      <a:lnTo>
                        <a:pt x="87" y="16"/>
                      </a:lnTo>
                      <a:lnTo>
                        <a:pt x="90" y="17"/>
                      </a:lnTo>
                      <a:lnTo>
                        <a:pt x="92" y="19"/>
                      </a:lnTo>
                      <a:lnTo>
                        <a:pt x="94" y="20"/>
                      </a:lnTo>
                      <a:lnTo>
                        <a:pt x="96" y="23"/>
                      </a:lnTo>
                      <a:lnTo>
                        <a:pt x="98" y="25"/>
                      </a:lnTo>
                      <a:lnTo>
                        <a:pt x="99" y="26"/>
                      </a:lnTo>
                      <a:lnTo>
                        <a:pt x="101" y="28"/>
                      </a:lnTo>
                      <a:lnTo>
                        <a:pt x="102" y="31"/>
                      </a:lnTo>
                      <a:lnTo>
                        <a:pt x="105" y="33"/>
                      </a:lnTo>
                      <a:lnTo>
                        <a:pt x="106" y="35"/>
                      </a:lnTo>
                      <a:lnTo>
                        <a:pt x="107" y="38"/>
                      </a:lnTo>
                      <a:lnTo>
                        <a:pt x="108" y="40"/>
                      </a:lnTo>
                      <a:lnTo>
                        <a:pt x="109" y="42"/>
                      </a:lnTo>
                    </a:path>
                  </a:pathLst>
                </a:custGeom>
                <a:noFill/>
                <a:ln w="0">
                  <a:solidFill>
                    <a:srgbClr val="FFFFFF"/>
                  </a:solidFill>
                  <a:prstDash val="solid"/>
                  <a:round/>
                  <a:headEnd/>
                  <a:tailEnd/>
                </a:ln>
              </p:spPr>
              <p:txBody>
                <a:bodyPr/>
                <a:lstStyle/>
                <a:p>
                  <a:endParaRPr lang="en-GB"/>
                </a:p>
              </p:txBody>
            </p:sp>
            <p:sp>
              <p:nvSpPr>
                <p:cNvPr id="1246" name="Freeform 755"/>
                <p:cNvSpPr>
                  <a:spLocks noEditPoints="1"/>
                </p:cNvSpPr>
                <p:nvPr/>
              </p:nvSpPr>
              <p:spPr bwMode="auto">
                <a:xfrm>
                  <a:off x="1974" y="2907"/>
                  <a:ext cx="206" cy="206"/>
                </a:xfrm>
                <a:custGeom>
                  <a:avLst/>
                  <a:gdLst>
                    <a:gd name="T0" fmla="*/ 62 w 413"/>
                    <a:gd name="T1" fmla="*/ 1 h 412"/>
                    <a:gd name="T2" fmla="*/ 73 w 413"/>
                    <a:gd name="T3" fmla="*/ 5 h 412"/>
                    <a:gd name="T4" fmla="*/ 84 w 413"/>
                    <a:gd name="T5" fmla="*/ 12 h 412"/>
                    <a:gd name="T6" fmla="*/ 92 w 413"/>
                    <a:gd name="T7" fmla="*/ 21 h 412"/>
                    <a:gd name="T8" fmla="*/ 99 w 413"/>
                    <a:gd name="T9" fmla="*/ 31 h 412"/>
                    <a:gd name="T10" fmla="*/ 102 w 413"/>
                    <a:gd name="T11" fmla="*/ 44 h 412"/>
                    <a:gd name="T12" fmla="*/ 103 w 413"/>
                    <a:gd name="T13" fmla="*/ 56 h 412"/>
                    <a:gd name="T14" fmla="*/ 100 w 413"/>
                    <a:gd name="T15" fmla="*/ 69 h 412"/>
                    <a:gd name="T16" fmla="*/ 94 w 413"/>
                    <a:gd name="T17" fmla="*/ 81 h 412"/>
                    <a:gd name="T18" fmla="*/ 86 w 413"/>
                    <a:gd name="T19" fmla="*/ 90 h 412"/>
                    <a:gd name="T20" fmla="*/ 76 w 413"/>
                    <a:gd name="T21" fmla="*/ 97 h 412"/>
                    <a:gd name="T22" fmla="*/ 64 w 413"/>
                    <a:gd name="T23" fmla="*/ 102 h 412"/>
                    <a:gd name="T24" fmla="*/ 51 w 413"/>
                    <a:gd name="T25" fmla="*/ 103 h 412"/>
                    <a:gd name="T26" fmla="*/ 38 w 413"/>
                    <a:gd name="T27" fmla="*/ 102 h 412"/>
                    <a:gd name="T28" fmla="*/ 27 w 413"/>
                    <a:gd name="T29" fmla="*/ 97 h 412"/>
                    <a:gd name="T30" fmla="*/ 17 w 413"/>
                    <a:gd name="T31" fmla="*/ 90 h 412"/>
                    <a:gd name="T32" fmla="*/ 9 w 413"/>
                    <a:gd name="T33" fmla="*/ 81 h 412"/>
                    <a:gd name="T34" fmla="*/ 3 w 413"/>
                    <a:gd name="T35" fmla="*/ 69 h 412"/>
                    <a:gd name="T36" fmla="*/ 0 w 413"/>
                    <a:gd name="T37" fmla="*/ 56 h 412"/>
                    <a:gd name="T38" fmla="*/ 0 w 413"/>
                    <a:gd name="T39" fmla="*/ 44 h 412"/>
                    <a:gd name="T40" fmla="*/ 4 w 413"/>
                    <a:gd name="T41" fmla="*/ 31 h 412"/>
                    <a:gd name="T42" fmla="*/ 10 w 413"/>
                    <a:gd name="T43" fmla="*/ 21 h 412"/>
                    <a:gd name="T44" fmla="*/ 18 w 413"/>
                    <a:gd name="T45" fmla="*/ 12 h 412"/>
                    <a:gd name="T46" fmla="*/ 29 w 413"/>
                    <a:gd name="T47" fmla="*/ 5 h 412"/>
                    <a:gd name="T48" fmla="*/ 41 w 413"/>
                    <a:gd name="T49" fmla="*/ 1 h 412"/>
                    <a:gd name="T50" fmla="*/ 51 w 413"/>
                    <a:gd name="T51" fmla="*/ 17 h 412"/>
                    <a:gd name="T52" fmla="*/ 60 w 413"/>
                    <a:gd name="T53" fmla="*/ 18 h 412"/>
                    <a:gd name="T54" fmla="*/ 68 w 413"/>
                    <a:gd name="T55" fmla="*/ 21 h 412"/>
                    <a:gd name="T56" fmla="*/ 75 w 413"/>
                    <a:gd name="T57" fmla="*/ 26 h 412"/>
                    <a:gd name="T58" fmla="*/ 80 w 413"/>
                    <a:gd name="T59" fmla="*/ 31 h 412"/>
                    <a:gd name="T60" fmla="*/ 84 w 413"/>
                    <a:gd name="T61" fmla="*/ 40 h 412"/>
                    <a:gd name="T62" fmla="*/ 86 w 413"/>
                    <a:gd name="T63" fmla="*/ 48 h 412"/>
                    <a:gd name="T64" fmla="*/ 86 w 413"/>
                    <a:gd name="T65" fmla="*/ 57 h 412"/>
                    <a:gd name="T66" fmla="*/ 84 w 413"/>
                    <a:gd name="T67" fmla="*/ 65 h 412"/>
                    <a:gd name="T68" fmla="*/ 79 w 413"/>
                    <a:gd name="T69" fmla="*/ 73 h 412"/>
                    <a:gd name="T70" fmla="*/ 73 w 413"/>
                    <a:gd name="T71" fmla="*/ 79 h 412"/>
                    <a:gd name="T72" fmla="*/ 66 w 413"/>
                    <a:gd name="T73" fmla="*/ 83 h 412"/>
                    <a:gd name="T74" fmla="*/ 58 w 413"/>
                    <a:gd name="T75" fmla="*/ 86 h 412"/>
                    <a:gd name="T76" fmla="*/ 49 w 413"/>
                    <a:gd name="T77" fmla="*/ 87 h 412"/>
                    <a:gd name="T78" fmla="*/ 41 w 413"/>
                    <a:gd name="T79" fmla="*/ 85 h 412"/>
                    <a:gd name="T80" fmla="*/ 33 w 413"/>
                    <a:gd name="T81" fmla="*/ 82 h 412"/>
                    <a:gd name="T82" fmla="*/ 27 w 413"/>
                    <a:gd name="T83" fmla="*/ 77 h 412"/>
                    <a:gd name="T84" fmla="*/ 21 w 413"/>
                    <a:gd name="T85" fmla="*/ 70 h 412"/>
                    <a:gd name="T86" fmla="*/ 18 w 413"/>
                    <a:gd name="T87" fmla="*/ 61 h 412"/>
                    <a:gd name="T88" fmla="*/ 16 w 413"/>
                    <a:gd name="T89" fmla="*/ 53 h 412"/>
                    <a:gd name="T90" fmla="*/ 17 w 413"/>
                    <a:gd name="T91" fmla="*/ 45 h 412"/>
                    <a:gd name="T92" fmla="*/ 20 w 413"/>
                    <a:gd name="T93" fmla="*/ 37 h 412"/>
                    <a:gd name="T94" fmla="*/ 24 w 413"/>
                    <a:gd name="T95" fmla="*/ 29 h 412"/>
                    <a:gd name="T96" fmla="*/ 30 w 413"/>
                    <a:gd name="T97" fmla="*/ 24 h 412"/>
                    <a:gd name="T98" fmla="*/ 37 w 413"/>
                    <a:gd name="T99" fmla="*/ 20 h 412"/>
                    <a:gd name="T100" fmla="*/ 46 w 413"/>
                    <a:gd name="T101" fmla="*/ 17 h 4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3"/>
                    <a:gd name="T154" fmla="*/ 0 h 412"/>
                    <a:gd name="T155" fmla="*/ 413 w 413"/>
                    <a:gd name="T156" fmla="*/ 412 h 4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3" h="412">
                      <a:moveTo>
                        <a:pt x="207" y="0"/>
                      </a:moveTo>
                      <a:lnTo>
                        <a:pt x="217" y="0"/>
                      </a:lnTo>
                      <a:lnTo>
                        <a:pt x="227" y="1"/>
                      </a:lnTo>
                      <a:lnTo>
                        <a:pt x="238" y="2"/>
                      </a:lnTo>
                      <a:lnTo>
                        <a:pt x="248" y="4"/>
                      </a:lnTo>
                      <a:lnTo>
                        <a:pt x="257" y="7"/>
                      </a:lnTo>
                      <a:lnTo>
                        <a:pt x="268" y="9"/>
                      </a:lnTo>
                      <a:lnTo>
                        <a:pt x="277" y="12"/>
                      </a:lnTo>
                      <a:lnTo>
                        <a:pt x="286" y="16"/>
                      </a:lnTo>
                      <a:lnTo>
                        <a:pt x="295" y="20"/>
                      </a:lnTo>
                      <a:lnTo>
                        <a:pt x="305" y="25"/>
                      </a:lnTo>
                      <a:lnTo>
                        <a:pt x="313" y="30"/>
                      </a:lnTo>
                      <a:lnTo>
                        <a:pt x="321" y="35"/>
                      </a:lnTo>
                      <a:lnTo>
                        <a:pt x="329" y="41"/>
                      </a:lnTo>
                      <a:lnTo>
                        <a:pt x="337" y="47"/>
                      </a:lnTo>
                      <a:lnTo>
                        <a:pt x="345" y="54"/>
                      </a:lnTo>
                      <a:lnTo>
                        <a:pt x="352" y="61"/>
                      </a:lnTo>
                      <a:lnTo>
                        <a:pt x="359" y="68"/>
                      </a:lnTo>
                      <a:lnTo>
                        <a:pt x="366" y="76"/>
                      </a:lnTo>
                      <a:lnTo>
                        <a:pt x="371" y="83"/>
                      </a:lnTo>
                      <a:lnTo>
                        <a:pt x="377" y="91"/>
                      </a:lnTo>
                      <a:lnTo>
                        <a:pt x="383" y="100"/>
                      </a:lnTo>
                      <a:lnTo>
                        <a:pt x="388" y="108"/>
                      </a:lnTo>
                      <a:lnTo>
                        <a:pt x="392" y="117"/>
                      </a:lnTo>
                      <a:lnTo>
                        <a:pt x="396" y="126"/>
                      </a:lnTo>
                      <a:lnTo>
                        <a:pt x="400" y="135"/>
                      </a:lnTo>
                      <a:lnTo>
                        <a:pt x="404" y="145"/>
                      </a:lnTo>
                      <a:lnTo>
                        <a:pt x="406" y="155"/>
                      </a:lnTo>
                      <a:lnTo>
                        <a:pt x="408" y="164"/>
                      </a:lnTo>
                      <a:lnTo>
                        <a:pt x="411" y="175"/>
                      </a:lnTo>
                      <a:lnTo>
                        <a:pt x="412" y="185"/>
                      </a:lnTo>
                      <a:lnTo>
                        <a:pt x="412" y="195"/>
                      </a:lnTo>
                      <a:lnTo>
                        <a:pt x="413" y="206"/>
                      </a:lnTo>
                      <a:lnTo>
                        <a:pt x="412" y="216"/>
                      </a:lnTo>
                      <a:lnTo>
                        <a:pt x="412" y="226"/>
                      </a:lnTo>
                      <a:lnTo>
                        <a:pt x="411" y="237"/>
                      </a:lnTo>
                      <a:lnTo>
                        <a:pt x="408" y="247"/>
                      </a:lnTo>
                      <a:lnTo>
                        <a:pt x="406" y="257"/>
                      </a:lnTo>
                      <a:lnTo>
                        <a:pt x="404" y="267"/>
                      </a:lnTo>
                      <a:lnTo>
                        <a:pt x="400" y="276"/>
                      </a:lnTo>
                      <a:lnTo>
                        <a:pt x="396" y="286"/>
                      </a:lnTo>
                      <a:lnTo>
                        <a:pt x="392" y="294"/>
                      </a:lnTo>
                      <a:lnTo>
                        <a:pt x="388" y="303"/>
                      </a:lnTo>
                      <a:lnTo>
                        <a:pt x="383" y="313"/>
                      </a:lnTo>
                      <a:lnTo>
                        <a:pt x="377" y="321"/>
                      </a:lnTo>
                      <a:lnTo>
                        <a:pt x="371" y="329"/>
                      </a:lnTo>
                      <a:lnTo>
                        <a:pt x="366" y="337"/>
                      </a:lnTo>
                      <a:lnTo>
                        <a:pt x="359" y="344"/>
                      </a:lnTo>
                      <a:lnTo>
                        <a:pt x="352" y="351"/>
                      </a:lnTo>
                      <a:lnTo>
                        <a:pt x="345" y="358"/>
                      </a:lnTo>
                      <a:lnTo>
                        <a:pt x="337" y="364"/>
                      </a:lnTo>
                      <a:lnTo>
                        <a:pt x="329" y="370"/>
                      </a:lnTo>
                      <a:lnTo>
                        <a:pt x="321" y="376"/>
                      </a:lnTo>
                      <a:lnTo>
                        <a:pt x="313" y="382"/>
                      </a:lnTo>
                      <a:lnTo>
                        <a:pt x="305" y="386"/>
                      </a:lnTo>
                      <a:lnTo>
                        <a:pt x="295" y="391"/>
                      </a:lnTo>
                      <a:lnTo>
                        <a:pt x="286" y="395"/>
                      </a:lnTo>
                      <a:lnTo>
                        <a:pt x="277" y="399"/>
                      </a:lnTo>
                      <a:lnTo>
                        <a:pt x="268" y="402"/>
                      </a:lnTo>
                      <a:lnTo>
                        <a:pt x="257" y="405"/>
                      </a:lnTo>
                      <a:lnTo>
                        <a:pt x="248" y="407"/>
                      </a:lnTo>
                      <a:lnTo>
                        <a:pt x="238" y="409"/>
                      </a:lnTo>
                      <a:lnTo>
                        <a:pt x="227" y="410"/>
                      </a:lnTo>
                      <a:lnTo>
                        <a:pt x="217" y="412"/>
                      </a:lnTo>
                      <a:lnTo>
                        <a:pt x="207" y="412"/>
                      </a:lnTo>
                      <a:lnTo>
                        <a:pt x="196" y="412"/>
                      </a:lnTo>
                      <a:lnTo>
                        <a:pt x="186" y="410"/>
                      </a:lnTo>
                      <a:lnTo>
                        <a:pt x="176" y="409"/>
                      </a:lnTo>
                      <a:lnTo>
                        <a:pt x="165" y="407"/>
                      </a:lnTo>
                      <a:lnTo>
                        <a:pt x="155" y="405"/>
                      </a:lnTo>
                      <a:lnTo>
                        <a:pt x="146" y="402"/>
                      </a:lnTo>
                      <a:lnTo>
                        <a:pt x="135" y="399"/>
                      </a:lnTo>
                      <a:lnTo>
                        <a:pt x="126" y="395"/>
                      </a:lnTo>
                      <a:lnTo>
                        <a:pt x="117" y="391"/>
                      </a:lnTo>
                      <a:lnTo>
                        <a:pt x="109" y="386"/>
                      </a:lnTo>
                      <a:lnTo>
                        <a:pt x="99" y="382"/>
                      </a:lnTo>
                      <a:lnTo>
                        <a:pt x="91" y="376"/>
                      </a:lnTo>
                      <a:lnTo>
                        <a:pt x="83" y="370"/>
                      </a:lnTo>
                      <a:lnTo>
                        <a:pt x="75" y="364"/>
                      </a:lnTo>
                      <a:lnTo>
                        <a:pt x="68" y="358"/>
                      </a:lnTo>
                      <a:lnTo>
                        <a:pt x="60" y="351"/>
                      </a:lnTo>
                      <a:lnTo>
                        <a:pt x="55" y="344"/>
                      </a:lnTo>
                      <a:lnTo>
                        <a:pt x="48" y="337"/>
                      </a:lnTo>
                      <a:lnTo>
                        <a:pt x="42" y="329"/>
                      </a:lnTo>
                      <a:lnTo>
                        <a:pt x="36" y="321"/>
                      </a:lnTo>
                      <a:lnTo>
                        <a:pt x="30" y="313"/>
                      </a:lnTo>
                      <a:lnTo>
                        <a:pt x="26" y="303"/>
                      </a:lnTo>
                      <a:lnTo>
                        <a:pt x="21" y="294"/>
                      </a:lnTo>
                      <a:lnTo>
                        <a:pt x="17" y="286"/>
                      </a:lnTo>
                      <a:lnTo>
                        <a:pt x="13" y="276"/>
                      </a:lnTo>
                      <a:lnTo>
                        <a:pt x="10" y="267"/>
                      </a:lnTo>
                      <a:lnTo>
                        <a:pt x="6" y="257"/>
                      </a:lnTo>
                      <a:lnTo>
                        <a:pt x="4" y="247"/>
                      </a:lnTo>
                      <a:lnTo>
                        <a:pt x="3" y="237"/>
                      </a:lnTo>
                      <a:lnTo>
                        <a:pt x="2" y="226"/>
                      </a:lnTo>
                      <a:lnTo>
                        <a:pt x="0" y="216"/>
                      </a:lnTo>
                      <a:lnTo>
                        <a:pt x="0" y="206"/>
                      </a:lnTo>
                      <a:lnTo>
                        <a:pt x="0" y="195"/>
                      </a:lnTo>
                      <a:lnTo>
                        <a:pt x="2" y="185"/>
                      </a:lnTo>
                      <a:lnTo>
                        <a:pt x="3" y="175"/>
                      </a:lnTo>
                      <a:lnTo>
                        <a:pt x="4" y="164"/>
                      </a:lnTo>
                      <a:lnTo>
                        <a:pt x="6" y="155"/>
                      </a:lnTo>
                      <a:lnTo>
                        <a:pt x="10" y="145"/>
                      </a:lnTo>
                      <a:lnTo>
                        <a:pt x="13" y="135"/>
                      </a:lnTo>
                      <a:lnTo>
                        <a:pt x="17" y="126"/>
                      </a:lnTo>
                      <a:lnTo>
                        <a:pt x="21" y="117"/>
                      </a:lnTo>
                      <a:lnTo>
                        <a:pt x="26" y="108"/>
                      </a:lnTo>
                      <a:lnTo>
                        <a:pt x="30" y="100"/>
                      </a:lnTo>
                      <a:lnTo>
                        <a:pt x="36" y="91"/>
                      </a:lnTo>
                      <a:lnTo>
                        <a:pt x="42" y="83"/>
                      </a:lnTo>
                      <a:lnTo>
                        <a:pt x="48" y="76"/>
                      </a:lnTo>
                      <a:lnTo>
                        <a:pt x="55" y="68"/>
                      </a:lnTo>
                      <a:lnTo>
                        <a:pt x="60" y="61"/>
                      </a:lnTo>
                      <a:lnTo>
                        <a:pt x="68" y="54"/>
                      </a:lnTo>
                      <a:lnTo>
                        <a:pt x="75" y="47"/>
                      </a:lnTo>
                      <a:lnTo>
                        <a:pt x="83" y="41"/>
                      </a:lnTo>
                      <a:lnTo>
                        <a:pt x="91" y="35"/>
                      </a:lnTo>
                      <a:lnTo>
                        <a:pt x="99" y="30"/>
                      </a:lnTo>
                      <a:lnTo>
                        <a:pt x="109" y="25"/>
                      </a:lnTo>
                      <a:lnTo>
                        <a:pt x="117" y="20"/>
                      </a:lnTo>
                      <a:lnTo>
                        <a:pt x="126" y="16"/>
                      </a:lnTo>
                      <a:lnTo>
                        <a:pt x="135" y="12"/>
                      </a:lnTo>
                      <a:lnTo>
                        <a:pt x="146" y="9"/>
                      </a:lnTo>
                      <a:lnTo>
                        <a:pt x="155" y="7"/>
                      </a:lnTo>
                      <a:lnTo>
                        <a:pt x="165" y="4"/>
                      </a:lnTo>
                      <a:lnTo>
                        <a:pt x="176" y="2"/>
                      </a:lnTo>
                      <a:lnTo>
                        <a:pt x="186" y="1"/>
                      </a:lnTo>
                      <a:lnTo>
                        <a:pt x="196" y="0"/>
                      </a:lnTo>
                      <a:lnTo>
                        <a:pt x="207" y="0"/>
                      </a:lnTo>
                      <a:close/>
                      <a:moveTo>
                        <a:pt x="207" y="65"/>
                      </a:moveTo>
                      <a:lnTo>
                        <a:pt x="214" y="65"/>
                      </a:lnTo>
                      <a:lnTo>
                        <a:pt x="220" y="66"/>
                      </a:lnTo>
                      <a:lnTo>
                        <a:pt x="227" y="68"/>
                      </a:lnTo>
                      <a:lnTo>
                        <a:pt x="234" y="69"/>
                      </a:lnTo>
                      <a:lnTo>
                        <a:pt x="241" y="70"/>
                      </a:lnTo>
                      <a:lnTo>
                        <a:pt x="248" y="72"/>
                      </a:lnTo>
                      <a:lnTo>
                        <a:pt x="254" y="74"/>
                      </a:lnTo>
                      <a:lnTo>
                        <a:pt x="261" y="77"/>
                      </a:lnTo>
                      <a:lnTo>
                        <a:pt x="267" y="79"/>
                      </a:lnTo>
                      <a:lnTo>
                        <a:pt x="272" y="83"/>
                      </a:lnTo>
                      <a:lnTo>
                        <a:pt x="279" y="86"/>
                      </a:lnTo>
                      <a:lnTo>
                        <a:pt x="284" y="89"/>
                      </a:lnTo>
                      <a:lnTo>
                        <a:pt x="290" y="94"/>
                      </a:lnTo>
                      <a:lnTo>
                        <a:pt x="295" y="97"/>
                      </a:lnTo>
                      <a:lnTo>
                        <a:pt x="300" y="102"/>
                      </a:lnTo>
                      <a:lnTo>
                        <a:pt x="305" y="107"/>
                      </a:lnTo>
                      <a:lnTo>
                        <a:pt x="310" y="111"/>
                      </a:lnTo>
                      <a:lnTo>
                        <a:pt x="314" y="117"/>
                      </a:lnTo>
                      <a:lnTo>
                        <a:pt x="318" y="122"/>
                      </a:lnTo>
                      <a:lnTo>
                        <a:pt x="322" y="127"/>
                      </a:lnTo>
                      <a:lnTo>
                        <a:pt x="327" y="133"/>
                      </a:lnTo>
                      <a:lnTo>
                        <a:pt x="330" y="139"/>
                      </a:lnTo>
                      <a:lnTo>
                        <a:pt x="332" y="145"/>
                      </a:lnTo>
                      <a:lnTo>
                        <a:pt x="336" y="152"/>
                      </a:lnTo>
                      <a:lnTo>
                        <a:pt x="338" y="157"/>
                      </a:lnTo>
                      <a:lnTo>
                        <a:pt x="340" y="164"/>
                      </a:lnTo>
                      <a:lnTo>
                        <a:pt x="341" y="171"/>
                      </a:lnTo>
                      <a:lnTo>
                        <a:pt x="344" y="178"/>
                      </a:lnTo>
                      <a:lnTo>
                        <a:pt x="345" y="185"/>
                      </a:lnTo>
                      <a:lnTo>
                        <a:pt x="346" y="192"/>
                      </a:lnTo>
                      <a:lnTo>
                        <a:pt x="346" y="199"/>
                      </a:lnTo>
                      <a:lnTo>
                        <a:pt x="346" y="206"/>
                      </a:lnTo>
                      <a:lnTo>
                        <a:pt x="346" y="213"/>
                      </a:lnTo>
                      <a:lnTo>
                        <a:pt x="346" y="221"/>
                      </a:lnTo>
                      <a:lnTo>
                        <a:pt x="345" y="228"/>
                      </a:lnTo>
                      <a:lnTo>
                        <a:pt x="344" y="234"/>
                      </a:lnTo>
                      <a:lnTo>
                        <a:pt x="341" y="240"/>
                      </a:lnTo>
                      <a:lnTo>
                        <a:pt x="340" y="247"/>
                      </a:lnTo>
                      <a:lnTo>
                        <a:pt x="338" y="254"/>
                      </a:lnTo>
                      <a:lnTo>
                        <a:pt x="336" y="260"/>
                      </a:lnTo>
                      <a:lnTo>
                        <a:pt x="332" y="267"/>
                      </a:lnTo>
                      <a:lnTo>
                        <a:pt x="330" y="272"/>
                      </a:lnTo>
                      <a:lnTo>
                        <a:pt x="327" y="278"/>
                      </a:lnTo>
                      <a:lnTo>
                        <a:pt x="322" y="284"/>
                      </a:lnTo>
                      <a:lnTo>
                        <a:pt x="318" y="290"/>
                      </a:lnTo>
                      <a:lnTo>
                        <a:pt x="314" y="294"/>
                      </a:lnTo>
                      <a:lnTo>
                        <a:pt x="310" y="300"/>
                      </a:lnTo>
                      <a:lnTo>
                        <a:pt x="305" y="305"/>
                      </a:lnTo>
                      <a:lnTo>
                        <a:pt x="300" y="309"/>
                      </a:lnTo>
                      <a:lnTo>
                        <a:pt x="295" y="314"/>
                      </a:lnTo>
                      <a:lnTo>
                        <a:pt x="290" y="318"/>
                      </a:lnTo>
                      <a:lnTo>
                        <a:pt x="284" y="322"/>
                      </a:lnTo>
                      <a:lnTo>
                        <a:pt x="279" y="325"/>
                      </a:lnTo>
                      <a:lnTo>
                        <a:pt x="272" y="329"/>
                      </a:lnTo>
                      <a:lnTo>
                        <a:pt x="267" y="332"/>
                      </a:lnTo>
                      <a:lnTo>
                        <a:pt x="261" y="335"/>
                      </a:lnTo>
                      <a:lnTo>
                        <a:pt x="254" y="337"/>
                      </a:lnTo>
                      <a:lnTo>
                        <a:pt x="248" y="339"/>
                      </a:lnTo>
                      <a:lnTo>
                        <a:pt x="241" y="341"/>
                      </a:lnTo>
                      <a:lnTo>
                        <a:pt x="234" y="343"/>
                      </a:lnTo>
                      <a:lnTo>
                        <a:pt x="227" y="344"/>
                      </a:lnTo>
                      <a:lnTo>
                        <a:pt x="220" y="345"/>
                      </a:lnTo>
                      <a:lnTo>
                        <a:pt x="214" y="346"/>
                      </a:lnTo>
                      <a:lnTo>
                        <a:pt x="207" y="346"/>
                      </a:lnTo>
                      <a:lnTo>
                        <a:pt x="199" y="346"/>
                      </a:lnTo>
                      <a:lnTo>
                        <a:pt x="192" y="345"/>
                      </a:lnTo>
                      <a:lnTo>
                        <a:pt x="185" y="344"/>
                      </a:lnTo>
                      <a:lnTo>
                        <a:pt x="178" y="343"/>
                      </a:lnTo>
                      <a:lnTo>
                        <a:pt x="171" y="341"/>
                      </a:lnTo>
                      <a:lnTo>
                        <a:pt x="165" y="339"/>
                      </a:lnTo>
                      <a:lnTo>
                        <a:pt x="158" y="337"/>
                      </a:lnTo>
                      <a:lnTo>
                        <a:pt x="151" y="335"/>
                      </a:lnTo>
                      <a:lnTo>
                        <a:pt x="146" y="332"/>
                      </a:lnTo>
                      <a:lnTo>
                        <a:pt x="140" y="329"/>
                      </a:lnTo>
                      <a:lnTo>
                        <a:pt x="134" y="325"/>
                      </a:lnTo>
                      <a:lnTo>
                        <a:pt x="128" y="322"/>
                      </a:lnTo>
                      <a:lnTo>
                        <a:pt x="123" y="318"/>
                      </a:lnTo>
                      <a:lnTo>
                        <a:pt x="117" y="314"/>
                      </a:lnTo>
                      <a:lnTo>
                        <a:pt x="112" y="309"/>
                      </a:lnTo>
                      <a:lnTo>
                        <a:pt x="108" y="305"/>
                      </a:lnTo>
                      <a:lnTo>
                        <a:pt x="103" y="300"/>
                      </a:lnTo>
                      <a:lnTo>
                        <a:pt x="98" y="294"/>
                      </a:lnTo>
                      <a:lnTo>
                        <a:pt x="94" y="290"/>
                      </a:lnTo>
                      <a:lnTo>
                        <a:pt x="90" y="284"/>
                      </a:lnTo>
                      <a:lnTo>
                        <a:pt x="87" y="278"/>
                      </a:lnTo>
                      <a:lnTo>
                        <a:pt x="83" y="272"/>
                      </a:lnTo>
                      <a:lnTo>
                        <a:pt x="80" y="267"/>
                      </a:lnTo>
                      <a:lnTo>
                        <a:pt x="76" y="260"/>
                      </a:lnTo>
                      <a:lnTo>
                        <a:pt x="74" y="254"/>
                      </a:lnTo>
                      <a:lnTo>
                        <a:pt x="72" y="247"/>
                      </a:lnTo>
                      <a:lnTo>
                        <a:pt x="71" y="240"/>
                      </a:lnTo>
                      <a:lnTo>
                        <a:pt x="68" y="234"/>
                      </a:lnTo>
                      <a:lnTo>
                        <a:pt x="67" y="228"/>
                      </a:lnTo>
                      <a:lnTo>
                        <a:pt x="66" y="221"/>
                      </a:lnTo>
                      <a:lnTo>
                        <a:pt x="66" y="213"/>
                      </a:lnTo>
                      <a:lnTo>
                        <a:pt x="66" y="206"/>
                      </a:lnTo>
                      <a:lnTo>
                        <a:pt x="66" y="199"/>
                      </a:lnTo>
                      <a:lnTo>
                        <a:pt x="66" y="192"/>
                      </a:lnTo>
                      <a:lnTo>
                        <a:pt x="67" y="185"/>
                      </a:lnTo>
                      <a:lnTo>
                        <a:pt x="68" y="178"/>
                      </a:lnTo>
                      <a:lnTo>
                        <a:pt x="71" y="171"/>
                      </a:lnTo>
                      <a:lnTo>
                        <a:pt x="72" y="164"/>
                      </a:lnTo>
                      <a:lnTo>
                        <a:pt x="74" y="157"/>
                      </a:lnTo>
                      <a:lnTo>
                        <a:pt x="76" y="152"/>
                      </a:lnTo>
                      <a:lnTo>
                        <a:pt x="80" y="145"/>
                      </a:lnTo>
                      <a:lnTo>
                        <a:pt x="83" y="139"/>
                      </a:lnTo>
                      <a:lnTo>
                        <a:pt x="87" y="133"/>
                      </a:lnTo>
                      <a:lnTo>
                        <a:pt x="90" y="127"/>
                      </a:lnTo>
                      <a:lnTo>
                        <a:pt x="94" y="122"/>
                      </a:lnTo>
                      <a:lnTo>
                        <a:pt x="98" y="117"/>
                      </a:lnTo>
                      <a:lnTo>
                        <a:pt x="103" y="111"/>
                      </a:lnTo>
                      <a:lnTo>
                        <a:pt x="108" y="107"/>
                      </a:lnTo>
                      <a:lnTo>
                        <a:pt x="112" y="102"/>
                      </a:lnTo>
                      <a:lnTo>
                        <a:pt x="117" y="97"/>
                      </a:lnTo>
                      <a:lnTo>
                        <a:pt x="123" y="94"/>
                      </a:lnTo>
                      <a:lnTo>
                        <a:pt x="128" y="89"/>
                      </a:lnTo>
                      <a:lnTo>
                        <a:pt x="134" y="86"/>
                      </a:lnTo>
                      <a:lnTo>
                        <a:pt x="140" y="83"/>
                      </a:lnTo>
                      <a:lnTo>
                        <a:pt x="146" y="79"/>
                      </a:lnTo>
                      <a:lnTo>
                        <a:pt x="151" y="77"/>
                      </a:lnTo>
                      <a:lnTo>
                        <a:pt x="158" y="74"/>
                      </a:lnTo>
                      <a:lnTo>
                        <a:pt x="165" y="72"/>
                      </a:lnTo>
                      <a:lnTo>
                        <a:pt x="171" y="70"/>
                      </a:lnTo>
                      <a:lnTo>
                        <a:pt x="178" y="69"/>
                      </a:lnTo>
                      <a:lnTo>
                        <a:pt x="185" y="68"/>
                      </a:lnTo>
                      <a:lnTo>
                        <a:pt x="192" y="66"/>
                      </a:lnTo>
                      <a:lnTo>
                        <a:pt x="199" y="65"/>
                      </a:lnTo>
                      <a:lnTo>
                        <a:pt x="207" y="65"/>
                      </a:lnTo>
                      <a:close/>
                    </a:path>
                  </a:pathLst>
                </a:custGeom>
                <a:solidFill>
                  <a:srgbClr val="000000"/>
                </a:solidFill>
                <a:ln w="9525">
                  <a:noFill/>
                  <a:round/>
                  <a:headEnd/>
                  <a:tailEnd/>
                </a:ln>
              </p:spPr>
              <p:txBody>
                <a:bodyPr/>
                <a:lstStyle/>
                <a:p>
                  <a:endParaRPr lang="en-GB"/>
                </a:p>
              </p:txBody>
            </p:sp>
            <p:sp>
              <p:nvSpPr>
                <p:cNvPr id="1247" name="Freeform 756"/>
                <p:cNvSpPr>
                  <a:spLocks/>
                </p:cNvSpPr>
                <p:nvPr/>
              </p:nvSpPr>
              <p:spPr bwMode="auto">
                <a:xfrm>
                  <a:off x="1974" y="2907"/>
                  <a:ext cx="206" cy="206"/>
                </a:xfrm>
                <a:custGeom>
                  <a:avLst/>
                  <a:gdLst>
                    <a:gd name="T0" fmla="*/ 56 w 413"/>
                    <a:gd name="T1" fmla="*/ 1 h 412"/>
                    <a:gd name="T2" fmla="*/ 64 w 413"/>
                    <a:gd name="T3" fmla="*/ 2 h 412"/>
                    <a:gd name="T4" fmla="*/ 71 w 413"/>
                    <a:gd name="T5" fmla="*/ 4 h 412"/>
                    <a:gd name="T6" fmla="*/ 78 w 413"/>
                    <a:gd name="T7" fmla="*/ 7 h 412"/>
                    <a:gd name="T8" fmla="*/ 84 w 413"/>
                    <a:gd name="T9" fmla="*/ 12 h 412"/>
                    <a:gd name="T10" fmla="*/ 89 w 413"/>
                    <a:gd name="T11" fmla="*/ 17 h 412"/>
                    <a:gd name="T12" fmla="*/ 94 w 413"/>
                    <a:gd name="T13" fmla="*/ 23 h 412"/>
                    <a:gd name="T14" fmla="*/ 98 w 413"/>
                    <a:gd name="T15" fmla="*/ 29 h 412"/>
                    <a:gd name="T16" fmla="*/ 101 w 413"/>
                    <a:gd name="T17" fmla="*/ 37 h 412"/>
                    <a:gd name="T18" fmla="*/ 102 w 413"/>
                    <a:gd name="T19" fmla="*/ 44 h 412"/>
                    <a:gd name="T20" fmla="*/ 103 w 413"/>
                    <a:gd name="T21" fmla="*/ 52 h 412"/>
                    <a:gd name="T22" fmla="*/ 102 w 413"/>
                    <a:gd name="T23" fmla="*/ 59 h 412"/>
                    <a:gd name="T24" fmla="*/ 101 w 413"/>
                    <a:gd name="T25" fmla="*/ 67 h 412"/>
                    <a:gd name="T26" fmla="*/ 98 w 413"/>
                    <a:gd name="T27" fmla="*/ 74 h 412"/>
                    <a:gd name="T28" fmla="*/ 94 w 413"/>
                    <a:gd name="T29" fmla="*/ 81 h 412"/>
                    <a:gd name="T30" fmla="*/ 89 w 413"/>
                    <a:gd name="T31" fmla="*/ 86 h 412"/>
                    <a:gd name="T32" fmla="*/ 84 w 413"/>
                    <a:gd name="T33" fmla="*/ 91 h 412"/>
                    <a:gd name="T34" fmla="*/ 78 w 413"/>
                    <a:gd name="T35" fmla="*/ 96 h 412"/>
                    <a:gd name="T36" fmla="*/ 71 w 413"/>
                    <a:gd name="T37" fmla="*/ 99 h 412"/>
                    <a:gd name="T38" fmla="*/ 64 w 413"/>
                    <a:gd name="T39" fmla="*/ 102 h 412"/>
                    <a:gd name="T40" fmla="*/ 56 w 413"/>
                    <a:gd name="T41" fmla="*/ 103 h 412"/>
                    <a:gd name="T42" fmla="*/ 49 w 413"/>
                    <a:gd name="T43" fmla="*/ 103 h 412"/>
                    <a:gd name="T44" fmla="*/ 41 w 413"/>
                    <a:gd name="T45" fmla="*/ 102 h 412"/>
                    <a:gd name="T46" fmla="*/ 33 w 413"/>
                    <a:gd name="T47" fmla="*/ 100 h 412"/>
                    <a:gd name="T48" fmla="*/ 27 w 413"/>
                    <a:gd name="T49" fmla="*/ 97 h 412"/>
                    <a:gd name="T50" fmla="*/ 20 w 413"/>
                    <a:gd name="T51" fmla="*/ 93 h 412"/>
                    <a:gd name="T52" fmla="*/ 15 w 413"/>
                    <a:gd name="T53" fmla="*/ 88 h 412"/>
                    <a:gd name="T54" fmla="*/ 10 w 413"/>
                    <a:gd name="T55" fmla="*/ 83 h 412"/>
                    <a:gd name="T56" fmla="*/ 6 w 413"/>
                    <a:gd name="T57" fmla="*/ 76 h 412"/>
                    <a:gd name="T58" fmla="*/ 3 w 413"/>
                    <a:gd name="T59" fmla="*/ 69 h 412"/>
                    <a:gd name="T60" fmla="*/ 1 w 413"/>
                    <a:gd name="T61" fmla="*/ 61 h 412"/>
                    <a:gd name="T62" fmla="*/ 0 w 413"/>
                    <a:gd name="T63" fmla="*/ 54 h 412"/>
                    <a:gd name="T64" fmla="*/ 0 w 413"/>
                    <a:gd name="T65" fmla="*/ 47 h 412"/>
                    <a:gd name="T66" fmla="*/ 1 w 413"/>
                    <a:gd name="T67" fmla="*/ 39 h 412"/>
                    <a:gd name="T68" fmla="*/ 4 w 413"/>
                    <a:gd name="T69" fmla="*/ 31 h 412"/>
                    <a:gd name="T70" fmla="*/ 7 w 413"/>
                    <a:gd name="T71" fmla="*/ 25 h 412"/>
                    <a:gd name="T72" fmla="*/ 12 w 413"/>
                    <a:gd name="T73" fmla="*/ 19 h 412"/>
                    <a:gd name="T74" fmla="*/ 17 w 413"/>
                    <a:gd name="T75" fmla="*/ 13 h 412"/>
                    <a:gd name="T76" fmla="*/ 22 w 413"/>
                    <a:gd name="T77" fmla="*/ 9 h 412"/>
                    <a:gd name="T78" fmla="*/ 29 w 413"/>
                    <a:gd name="T79" fmla="*/ 5 h 412"/>
                    <a:gd name="T80" fmla="*/ 36 w 413"/>
                    <a:gd name="T81" fmla="*/ 3 h 412"/>
                    <a:gd name="T82" fmla="*/ 44 w 413"/>
                    <a:gd name="T83" fmla="*/ 1 h 412"/>
                    <a:gd name="T84" fmla="*/ 51 w 413"/>
                    <a:gd name="T85" fmla="*/ 0 h 4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3"/>
                    <a:gd name="T130" fmla="*/ 0 h 412"/>
                    <a:gd name="T131" fmla="*/ 413 w 413"/>
                    <a:gd name="T132" fmla="*/ 412 h 4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3" h="412">
                      <a:moveTo>
                        <a:pt x="207" y="0"/>
                      </a:moveTo>
                      <a:lnTo>
                        <a:pt x="217" y="0"/>
                      </a:lnTo>
                      <a:lnTo>
                        <a:pt x="227" y="1"/>
                      </a:lnTo>
                      <a:lnTo>
                        <a:pt x="238" y="2"/>
                      </a:lnTo>
                      <a:lnTo>
                        <a:pt x="248" y="4"/>
                      </a:lnTo>
                      <a:lnTo>
                        <a:pt x="257" y="7"/>
                      </a:lnTo>
                      <a:lnTo>
                        <a:pt x="268" y="9"/>
                      </a:lnTo>
                      <a:lnTo>
                        <a:pt x="277" y="12"/>
                      </a:lnTo>
                      <a:lnTo>
                        <a:pt x="286" y="16"/>
                      </a:lnTo>
                      <a:lnTo>
                        <a:pt x="295" y="20"/>
                      </a:lnTo>
                      <a:lnTo>
                        <a:pt x="305" y="25"/>
                      </a:lnTo>
                      <a:lnTo>
                        <a:pt x="313" y="30"/>
                      </a:lnTo>
                      <a:lnTo>
                        <a:pt x="321" y="35"/>
                      </a:lnTo>
                      <a:lnTo>
                        <a:pt x="329" y="41"/>
                      </a:lnTo>
                      <a:lnTo>
                        <a:pt x="337" y="47"/>
                      </a:lnTo>
                      <a:lnTo>
                        <a:pt x="345" y="54"/>
                      </a:lnTo>
                      <a:lnTo>
                        <a:pt x="352" y="61"/>
                      </a:lnTo>
                      <a:lnTo>
                        <a:pt x="359" y="68"/>
                      </a:lnTo>
                      <a:lnTo>
                        <a:pt x="366" y="76"/>
                      </a:lnTo>
                      <a:lnTo>
                        <a:pt x="371" y="83"/>
                      </a:lnTo>
                      <a:lnTo>
                        <a:pt x="377" y="91"/>
                      </a:lnTo>
                      <a:lnTo>
                        <a:pt x="383" y="100"/>
                      </a:lnTo>
                      <a:lnTo>
                        <a:pt x="388" y="108"/>
                      </a:lnTo>
                      <a:lnTo>
                        <a:pt x="392" y="117"/>
                      </a:lnTo>
                      <a:lnTo>
                        <a:pt x="396" y="126"/>
                      </a:lnTo>
                      <a:lnTo>
                        <a:pt x="400" y="135"/>
                      </a:lnTo>
                      <a:lnTo>
                        <a:pt x="404" y="145"/>
                      </a:lnTo>
                      <a:lnTo>
                        <a:pt x="406" y="155"/>
                      </a:lnTo>
                      <a:lnTo>
                        <a:pt x="408" y="164"/>
                      </a:lnTo>
                      <a:lnTo>
                        <a:pt x="411" y="175"/>
                      </a:lnTo>
                      <a:lnTo>
                        <a:pt x="412" y="185"/>
                      </a:lnTo>
                      <a:lnTo>
                        <a:pt x="412" y="195"/>
                      </a:lnTo>
                      <a:lnTo>
                        <a:pt x="413" y="206"/>
                      </a:lnTo>
                      <a:lnTo>
                        <a:pt x="412" y="216"/>
                      </a:lnTo>
                      <a:lnTo>
                        <a:pt x="412" y="226"/>
                      </a:lnTo>
                      <a:lnTo>
                        <a:pt x="411" y="237"/>
                      </a:lnTo>
                      <a:lnTo>
                        <a:pt x="408" y="247"/>
                      </a:lnTo>
                      <a:lnTo>
                        <a:pt x="406" y="257"/>
                      </a:lnTo>
                      <a:lnTo>
                        <a:pt x="404" y="267"/>
                      </a:lnTo>
                      <a:lnTo>
                        <a:pt x="400" y="276"/>
                      </a:lnTo>
                      <a:lnTo>
                        <a:pt x="396" y="286"/>
                      </a:lnTo>
                      <a:lnTo>
                        <a:pt x="392" y="294"/>
                      </a:lnTo>
                      <a:lnTo>
                        <a:pt x="388" y="303"/>
                      </a:lnTo>
                      <a:lnTo>
                        <a:pt x="383" y="313"/>
                      </a:lnTo>
                      <a:lnTo>
                        <a:pt x="377" y="321"/>
                      </a:lnTo>
                      <a:lnTo>
                        <a:pt x="371" y="329"/>
                      </a:lnTo>
                      <a:lnTo>
                        <a:pt x="366" y="337"/>
                      </a:lnTo>
                      <a:lnTo>
                        <a:pt x="359" y="344"/>
                      </a:lnTo>
                      <a:lnTo>
                        <a:pt x="352" y="351"/>
                      </a:lnTo>
                      <a:lnTo>
                        <a:pt x="345" y="358"/>
                      </a:lnTo>
                      <a:lnTo>
                        <a:pt x="337" y="364"/>
                      </a:lnTo>
                      <a:lnTo>
                        <a:pt x="329" y="370"/>
                      </a:lnTo>
                      <a:lnTo>
                        <a:pt x="321" y="376"/>
                      </a:lnTo>
                      <a:lnTo>
                        <a:pt x="313" y="382"/>
                      </a:lnTo>
                      <a:lnTo>
                        <a:pt x="305" y="386"/>
                      </a:lnTo>
                      <a:lnTo>
                        <a:pt x="295" y="391"/>
                      </a:lnTo>
                      <a:lnTo>
                        <a:pt x="286" y="395"/>
                      </a:lnTo>
                      <a:lnTo>
                        <a:pt x="277" y="399"/>
                      </a:lnTo>
                      <a:lnTo>
                        <a:pt x="268" y="402"/>
                      </a:lnTo>
                      <a:lnTo>
                        <a:pt x="257" y="405"/>
                      </a:lnTo>
                      <a:lnTo>
                        <a:pt x="248" y="407"/>
                      </a:lnTo>
                      <a:lnTo>
                        <a:pt x="238" y="409"/>
                      </a:lnTo>
                      <a:lnTo>
                        <a:pt x="227" y="410"/>
                      </a:lnTo>
                      <a:lnTo>
                        <a:pt x="217" y="412"/>
                      </a:lnTo>
                      <a:lnTo>
                        <a:pt x="207" y="412"/>
                      </a:lnTo>
                      <a:lnTo>
                        <a:pt x="196" y="412"/>
                      </a:lnTo>
                      <a:lnTo>
                        <a:pt x="186" y="410"/>
                      </a:lnTo>
                      <a:lnTo>
                        <a:pt x="176" y="409"/>
                      </a:lnTo>
                      <a:lnTo>
                        <a:pt x="165" y="407"/>
                      </a:lnTo>
                      <a:lnTo>
                        <a:pt x="155" y="405"/>
                      </a:lnTo>
                      <a:lnTo>
                        <a:pt x="146" y="402"/>
                      </a:lnTo>
                      <a:lnTo>
                        <a:pt x="135" y="399"/>
                      </a:lnTo>
                      <a:lnTo>
                        <a:pt x="126" y="395"/>
                      </a:lnTo>
                      <a:lnTo>
                        <a:pt x="117" y="391"/>
                      </a:lnTo>
                      <a:lnTo>
                        <a:pt x="109" y="386"/>
                      </a:lnTo>
                      <a:lnTo>
                        <a:pt x="99" y="382"/>
                      </a:lnTo>
                      <a:lnTo>
                        <a:pt x="91" y="376"/>
                      </a:lnTo>
                      <a:lnTo>
                        <a:pt x="83" y="370"/>
                      </a:lnTo>
                      <a:lnTo>
                        <a:pt x="75" y="364"/>
                      </a:lnTo>
                      <a:lnTo>
                        <a:pt x="68" y="358"/>
                      </a:lnTo>
                      <a:lnTo>
                        <a:pt x="60" y="351"/>
                      </a:lnTo>
                      <a:lnTo>
                        <a:pt x="55" y="344"/>
                      </a:lnTo>
                      <a:lnTo>
                        <a:pt x="48" y="337"/>
                      </a:lnTo>
                      <a:lnTo>
                        <a:pt x="42" y="329"/>
                      </a:lnTo>
                      <a:lnTo>
                        <a:pt x="36" y="321"/>
                      </a:lnTo>
                      <a:lnTo>
                        <a:pt x="30" y="313"/>
                      </a:lnTo>
                      <a:lnTo>
                        <a:pt x="26" y="303"/>
                      </a:lnTo>
                      <a:lnTo>
                        <a:pt x="21" y="294"/>
                      </a:lnTo>
                      <a:lnTo>
                        <a:pt x="17" y="286"/>
                      </a:lnTo>
                      <a:lnTo>
                        <a:pt x="13" y="276"/>
                      </a:lnTo>
                      <a:lnTo>
                        <a:pt x="10" y="267"/>
                      </a:lnTo>
                      <a:lnTo>
                        <a:pt x="6" y="257"/>
                      </a:lnTo>
                      <a:lnTo>
                        <a:pt x="4" y="247"/>
                      </a:lnTo>
                      <a:lnTo>
                        <a:pt x="3" y="237"/>
                      </a:lnTo>
                      <a:lnTo>
                        <a:pt x="2" y="226"/>
                      </a:lnTo>
                      <a:lnTo>
                        <a:pt x="0" y="216"/>
                      </a:lnTo>
                      <a:lnTo>
                        <a:pt x="0" y="206"/>
                      </a:lnTo>
                      <a:lnTo>
                        <a:pt x="0" y="195"/>
                      </a:lnTo>
                      <a:lnTo>
                        <a:pt x="2" y="185"/>
                      </a:lnTo>
                      <a:lnTo>
                        <a:pt x="3" y="175"/>
                      </a:lnTo>
                      <a:lnTo>
                        <a:pt x="4" y="164"/>
                      </a:lnTo>
                      <a:lnTo>
                        <a:pt x="6" y="155"/>
                      </a:lnTo>
                      <a:lnTo>
                        <a:pt x="10" y="145"/>
                      </a:lnTo>
                      <a:lnTo>
                        <a:pt x="13" y="135"/>
                      </a:lnTo>
                      <a:lnTo>
                        <a:pt x="17" y="126"/>
                      </a:lnTo>
                      <a:lnTo>
                        <a:pt x="21" y="117"/>
                      </a:lnTo>
                      <a:lnTo>
                        <a:pt x="26" y="108"/>
                      </a:lnTo>
                      <a:lnTo>
                        <a:pt x="30" y="100"/>
                      </a:lnTo>
                      <a:lnTo>
                        <a:pt x="36" y="91"/>
                      </a:lnTo>
                      <a:lnTo>
                        <a:pt x="42" y="83"/>
                      </a:lnTo>
                      <a:lnTo>
                        <a:pt x="48" y="76"/>
                      </a:lnTo>
                      <a:lnTo>
                        <a:pt x="55" y="68"/>
                      </a:lnTo>
                      <a:lnTo>
                        <a:pt x="60" y="61"/>
                      </a:lnTo>
                      <a:lnTo>
                        <a:pt x="68" y="54"/>
                      </a:lnTo>
                      <a:lnTo>
                        <a:pt x="75" y="47"/>
                      </a:lnTo>
                      <a:lnTo>
                        <a:pt x="83" y="41"/>
                      </a:lnTo>
                      <a:lnTo>
                        <a:pt x="91" y="35"/>
                      </a:lnTo>
                      <a:lnTo>
                        <a:pt x="99" y="30"/>
                      </a:lnTo>
                      <a:lnTo>
                        <a:pt x="109" y="25"/>
                      </a:lnTo>
                      <a:lnTo>
                        <a:pt x="117" y="20"/>
                      </a:lnTo>
                      <a:lnTo>
                        <a:pt x="126" y="16"/>
                      </a:lnTo>
                      <a:lnTo>
                        <a:pt x="135" y="12"/>
                      </a:lnTo>
                      <a:lnTo>
                        <a:pt x="146" y="9"/>
                      </a:lnTo>
                      <a:lnTo>
                        <a:pt x="155" y="7"/>
                      </a:lnTo>
                      <a:lnTo>
                        <a:pt x="165" y="4"/>
                      </a:lnTo>
                      <a:lnTo>
                        <a:pt x="176" y="2"/>
                      </a:lnTo>
                      <a:lnTo>
                        <a:pt x="186" y="1"/>
                      </a:lnTo>
                      <a:lnTo>
                        <a:pt x="196" y="0"/>
                      </a:lnTo>
                      <a:lnTo>
                        <a:pt x="207" y="0"/>
                      </a:lnTo>
                    </a:path>
                  </a:pathLst>
                </a:custGeom>
                <a:noFill/>
                <a:ln w="0">
                  <a:solidFill>
                    <a:srgbClr val="000000"/>
                  </a:solidFill>
                  <a:prstDash val="solid"/>
                  <a:round/>
                  <a:headEnd/>
                  <a:tailEnd/>
                </a:ln>
              </p:spPr>
              <p:txBody>
                <a:bodyPr/>
                <a:lstStyle/>
                <a:p>
                  <a:endParaRPr lang="en-GB"/>
                </a:p>
              </p:txBody>
            </p:sp>
            <p:sp>
              <p:nvSpPr>
                <p:cNvPr id="1248" name="Freeform 757"/>
                <p:cNvSpPr>
                  <a:spLocks/>
                </p:cNvSpPr>
                <p:nvPr/>
              </p:nvSpPr>
              <p:spPr bwMode="auto">
                <a:xfrm>
                  <a:off x="2007" y="2940"/>
                  <a:ext cx="140" cy="140"/>
                </a:xfrm>
                <a:custGeom>
                  <a:avLst/>
                  <a:gdLst>
                    <a:gd name="T0" fmla="*/ 38 w 280"/>
                    <a:gd name="T1" fmla="*/ 0 h 281"/>
                    <a:gd name="T2" fmla="*/ 43 w 280"/>
                    <a:gd name="T3" fmla="*/ 1 h 281"/>
                    <a:gd name="T4" fmla="*/ 48 w 280"/>
                    <a:gd name="T5" fmla="*/ 3 h 281"/>
                    <a:gd name="T6" fmla="*/ 53 w 280"/>
                    <a:gd name="T7" fmla="*/ 5 h 281"/>
                    <a:gd name="T8" fmla="*/ 57 w 280"/>
                    <a:gd name="T9" fmla="*/ 8 h 281"/>
                    <a:gd name="T10" fmla="*/ 61 w 280"/>
                    <a:gd name="T11" fmla="*/ 11 h 281"/>
                    <a:gd name="T12" fmla="*/ 64 w 280"/>
                    <a:gd name="T13" fmla="*/ 15 h 281"/>
                    <a:gd name="T14" fmla="*/ 67 w 280"/>
                    <a:gd name="T15" fmla="*/ 20 h 281"/>
                    <a:gd name="T16" fmla="*/ 69 w 280"/>
                    <a:gd name="T17" fmla="*/ 24 h 281"/>
                    <a:gd name="T18" fmla="*/ 70 w 280"/>
                    <a:gd name="T19" fmla="*/ 30 h 281"/>
                    <a:gd name="T20" fmla="*/ 70 w 280"/>
                    <a:gd name="T21" fmla="*/ 35 h 281"/>
                    <a:gd name="T22" fmla="*/ 70 w 280"/>
                    <a:gd name="T23" fmla="*/ 40 h 281"/>
                    <a:gd name="T24" fmla="*/ 69 w 280"/>
                    <a:gd name="T25" fmla="*/ 45 h 281"/>
                    <a:gd name="T26" fmla="*/ 67 w 280"/>
                    <a:gd name="T27" fmla="*/ 50 h 281"/>
                    <a:gd name="T28" fmla="*/ 64 w 280"/>
                    <a:gd name="T29" fmla="*/ 54 h 281"/>
                    <a:gd name="T30" fmla="*/ 61 w 280"/>
                    <a:gd name="T31" fmla="*/ 58 h 281"/>
                    <a:gd name="T32" fmla="*/ 57 w 280"/>
                    <a:gd name="T33" fmla="*/ 62 h 281"/>
                    <a:gd name="T34" fmla="*/ 53 w 280"/>
                    <a:gd name="T35" fmla="*/ 65 h 281"/>
                    <a:gd name="T36" fmla="*/ 48 w 280"/>
                    <a:gd name="T37" fmla="*/ 67 h 281"/>
                    <a:gd name="T38" fmla="*/ 43 w 280"/>
                    <a:gd name="T39" fmla="*/ 69 h 281"/>
                    <a:gd name="T40" fmla="*/ 38 w 280"/>
                    <a:gd name="T41" fmla="*/ 70 h 281"/>
                    <a:gd name="T42" fmla="*/ 34 w 280"/>
                    <a:gd name="T43" fmla="*/ 70 h 281"/>
                    <a:gd name="T44" fmla="*/ 28 w 280"/>
                    <a:gd name="T45" fmla="*/ 69 h 281"/>
                    <a:gd name="T46" fmla="*/ 23 w 280"/>
                    <a:gd name="T47" fmla="*/ 68 h 281"/>
                    <a:gd name="T48" fmla="*/ 18 w 280"/>
                    <a:gd name="T49" fmla="*/ 66 h 281"/>
                    <a:gd name="T50" fmla="*/ 14 w 280"/>
                    <a:gd name="T51" fmla="*/ 63 h 281"/>
                    <a:gd name="T52" fmla="*/ 10 w 280"/>
                    <a:gd name="T53" fmla="*/ 60 h 281"/>
                    <a:gd name="T54" fmla="*/ 7 w 280"/>
                    <a:gd name="T55" fmla="*/ 56 h 281"/>
                    <a:gd name="T56" fmla="*/ 4 w 280"/>
                    <a:gd name="T57" fmla="*/ 51 h 281"/>
                    <a:gd name="T58" fmla="*/ 2 w 280"/>
                    <a:gd name="T59" fmla="*/ 47 h 281"/>
                    <a:gd name="T60" fmla="*/ 1 w 280"/>
                    <a:gd name="T61" fmla="*/ 42 h 281"/>
                    <a:gd name="T62" fmla="*/ 0 w 280"/>
                    <a:gd name="T63" fmla="*/ 37 h 281"/>
                    <a:gd name="T64" fmla="*/ 0 w 280"/>
                    <a:gd name="T65" fmla="*/ 31 h 281"/>
                    <a:gd name="T66" fmla="*/ 1 w 280"/>
                    <a:gd name="T67" fmla="*/ 26 h 281"/>
                    <a:gd name="T68" fmla="*/ 2 w 280"/>
                    <a:gd name="T69" fmla="*/ 21 h 281"/>
                    <a:gd name="T70" fmla="*/ 5 w 280"/>
                    <a:gd name="T71" fmla="*/ 17 h 281"/>
                    <a:gd name="T72" fmla="*/ 8 w 280"/>
                    <a:gd name="T73" fmla="*/ 13 h 281"/>
                    <a:gd name="T74" fmla="*/ 11 w 280"/>
                    <a:gd name="T75" fmla="*/ 9 h 281"/>
                    <a:gd name="T76" fmla="*/ 15 w 280"/>
                    <a:gd name="T77" fmla="*/ 6 h 281"/>
                    <a:gd name="T78" fmla="*/ 20 w 280"/>
                    <a:gd name="T79" fmla="*/ 3 h 281"/>
                    <a:gd name="T80" fmla="*/ 24 w 280"/>
                    <a:gd name="T81" fmla="*/ 1 h 281"/>
                    <a:gd name="T82" fmla="*/ 29 w 280"/>
                    <a:gd name="T83" fmla="*/ 0 h 281"/>
                    <a:gd name="T84" fmla="*/ 35 w 280"/>
                    <a:gd name="T85" fmla="*/ 0 h 2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0"/>
                    <a:gd name="T130" fmla="*/ 0 h 281"/>
                    <a:gd name="T131" fmla="*/ 280 w 280"/>
                    <a:gd name="T132" fmla="*/ 281 h 2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0" h="281">
                      <a:moveTo>
                        <a:pt x="141" y="0"/>
                      </a:moveTo>
                      <a:lnTo>
                        <a:pt x="148" y="0"/>
                      </a:lnTo>
                      <a:lnTo>
                        <a:pt x="154" y="1"/>
                      </a:lnTo>
                      <a:lnTo>
                        <a:pt x="161" y="3"/>
                      </a:lnTo>
                      <a:lnTo>
                        <a:pt x="168" y="4"/>
                      </a:lnTo>
                      <a:lnTo>
                        <a:pt x="175" y="5"/>
                      </a:lnTo>
                      <a:lnTo>
                        <a:pt x="182" y="7"/>
                      </a:lnTo>
                      <a:lnTo>
                        <a:pt x="188" y="9"/>
                      </a:lnTo>
                      <a:lnTo>
                        <a:pt x="195" y="12"/>
                      </a:lnTo>
                      <a:lnTo>
                        <a:pt x="201" y="14"/>
                      </a:lnTo>
                      <a:lnTo>
                        <a:pt x="206" y="18"/>
                      </a:lnTo>
                      <a:lnTo>
                        <a:pt x="213" y="21"/>
                      </a:lnTo>
                      <a:lnTo>
                        <a:pt x="218" y="24"/>
                      </a:lnTo>
                      <a:lnTo>
                        <a:pt x="224" y="29"/>
                      </a:lnTo>
                      <a:lnTo>
                        <a:pt x="229" y="32"/>
                      </a:lnTo>
                      <a:lnTo>
                        <a:pt x="234" y="37"/>
                      </a:lnTo>
                      <a:lnTo>
                        <a:pt x="239" y="42"/>
                      </a:lnTo>
                      <a:lnTo>
                        <a:pt x="244" y="46"/>
                      </a:lnTo>
                      <a:lnTo>
                        <a:pt x="248" y="52"/>
                      </a:lnTo>
                      <a:lnTo>
                        <a:pt x="252" y="57"/>
                      </a:lnTo>
                      <a:lnTo>
                        <a:pt x="256" y="62"/>
                      </a:lnTo>
                      <a:lnTo>
                        <a:pt x="261" y="68"/>
                      </a:lnTo>
                      <a:lnTo>
                        <a:pt x="264" y="74"/>
                      </a:lnTo>
                      <a:lnTo>
                        <a:pt x="266" y="80"/>
                      </a:lnTo>
                      <a:lnTo>
                        <a:pt x="270" y="87"/>
                      </a:lnTo>
                      <a:lnTo>
                        <a:pt x="272" y="92"/>
                      </a:lnTo>
                      <a:lnTo>
                        <a:pt x="274" y="99"/>
                      </a:lnTo>
                      <a:lnTo>
                        <a:pt x="275" y="106"/>
                      </a:lnTo>
                      <a:lnTo>
                        <a:pt x="278" y="113"/>
                      </a:lnTo>
                      <a:lnTo>
                        <a:pt x="279" y="120"/>
                      </a:lnTo>
                      <a:lnTo>
                        <a:pt x="280" y="127"/>
                      </a:lnTo>
                      <a:lnTo>
                        <a:pt x="280" y="134"/>
                      </a:lnTo>
                      <a:lnTo>
                        <a:pt x="280" y="141"/>
                      </a:lnTo>
                      <a:lnTo>
                        <a:pt x="280" y="148"/>
                      </a:lnTo>
                      <a:lnTo>
                        <a:pt x="280" y="156"/>
                      </a:lnTo>
                      <a:lnTo>
                        <a:pt x="279" y="163"/>
                      </a:lnTo>
                      <a:lnTo>
                        <a:pt x="278" y="169"/>
                      </a:lnTo>
                      <a:lnTo>
                        <a:pt x="275" y="175"/>
                      </a:lnTo>
                      <a:lnTo>
                        <a:pt x="274" y="182"/>
                      </a:lnTo>
                      <a:lnTo>
                        <a:pt x="272" y="189"/>
                      </a:lnTo>
                      <a:lnTo>
                        <a:pt x="270" y="195"/>
                      </a:lnTo>
                      <a:lnTo>
                        <a:pt x="266" y="202"/>
                      </a:lnTo>
                      <a:lnTo>
                        <a:pt x="264" y="207"/>
                      </a:lnTo>
                      <a:lnTo>
                        <a:pt x="261" y="213"/>
                      </a:lnTo>
                      <a:lnTo>
                        <a:pt x="256" y="219"/>
                      </a:lnTo>
                      <a:lnTo>
                        <a:pt x="252" y="225"/>
                      </a:lnTo>
                      <a:lnTo>
                        <a:pt x="248" y="229"/>
                      </a:lnTo>
                      <a:lnTo>
                        <a:pt x="244" y="235"/>
                      </a:lnTo>
                      <a:lnTo>
                        <a:pt x="239" y="240"/>
                      </a:lnTo>
                      <a:lnTo>
                        <a:pt x="234" y="244"/>
                      </a:lnTo>
                      <a:lnTo>
                        <a:pt x="229" y="249"/>
                      </a:lnTo>
                      <a:lnTo>
                        <a:pt x="224" y="253"/>
                      </a:lnTo>
                      <a:lnTo>
                        <a:pt x="218" y="257"/>
                      </a:lnTo>
                      <a:lnTo>
                        <a:pt x="213" y="260"/>
                      </a:lnTo>
                      <a:lnTo>
                        <a:pt x="206" y="264"/>
                      </a:lnTo>
                      <a:lnTo>
                        <a:pt x="201" y="267"/>
                      </a:lnTo>
                      <a:lnTo>
                        <a:pt x="195" y="270"/>
                      </a:lnTo>
                      <a:lnTo>
                        <a:pt x="188" y="272"/>
                      </a:lnTo>
                      <a:lnTo>
                        <a:pt x="182" y="274"/>
                      </a:lnTo>
                      <a:lnTo>
                        <a:pt x="175" y="276"/>
                      </a:lnTo>
                      <a:lnTo>
                        <a:pt x="168" y="278"/>
                      </a:lnTo>
                      <a:lnTo>
                        <a:pt x="161" y="279"/>
                      </a:lnTo>
                      <a:lnTo>
                        <a:pt x="154" y="280"/>
                      </a:lnTo>
                      <a:lnTo>
                        <a:pt x="148" y="281"/>
                      </a:lnTo>
                      <a:lnTo>
                        <a:pt x="141" y="281"/>
                      </a:lnTo>
                      <a:lnTo>
                        <a:pt x="133" y="281"/>
                      </a:lnTo>
                      <a:lnTo>
                        <a:pt x="126" y="280"/>
                      </a:lnTo>
                      <a:lnTo>
                        <a:pt x="119" y="279"/>
                      </a:lnTo>
                      <a:lnTo>
                        <a:pt x="112" y="278"/>
                      </a:lnTo>
                      <a:lnTo>
                        <a:pt x="105" y="276"/>
                      </a:lnTo>
                      <a:lnTo>
                        <a:pt x="99" y="274"/>
                      </a:lnTo>
                      <a:lnTo>
                        <a:pt x="92" y="272"/>
                      </a:lnTo>
                      <a:lnTo>
                        <a:pt x="85" y="270"/>
                      </a:lnTo>
                      <a:lnTo>
                        <a:pt x="80" y="267"/>
                      </a:lnTo>
                      <a:lnTo>
                        <a:pt x="74" y="264"/>
                      </a:lnTo>
                      <a:lnTo>
                        <a:pt x="68" y="260"/>
                      </a:lnTo>
                      <a:lnTo>
                        <a:pt x="62" y="257"/>
                      </a:lnTo>
                      <a:lnTo>
                        <a:pt x="57" y="253"/>
                      </a:lnTo>
                      <a:lnTo>
                        <a:pt x="51" y="249"/>
                      </a:lnTo>
                      <a:lnTo>
                        <a:pt x="46" y="244"/>
                      </a:lnTo>
                      <a:lnTo>
                        <a:pt x="42" y="240"/>
                      </a:lnTo>
                      <a:lnTo>
                        <a:pt x="37" y="235"/>
                      </a:lnTo>
                      <a:lnTo>
                        <a:pt x="32" y="229"/>
                      </a:lnTo>
                      <a:lnTo>
                        <a:pt x="28" y="225"/>
                      </a:lnTo>
                      <a:lnTo>
                        <a:pt x="24" y="219"/>
                      </a:lnTo>
                      <a:lnTo>
                        <a:pt x="21" y="213"/>
                      </a:lnTo>
                      <a:lnTo>
                        <a:pt x="17" y="207"/>
                      </a:lnTo>
                      <a:lnTo>
                        <a:pt x="14" y="202"/>
                      </a:lnTo>
                      <a:lnTo>
                        <a:pt x="10" y="195"/>
                      </a:lnTo>
                      <a:lnTo>
                        <a:pt x="8" y="189"/>
                      </a:lnTo>
                      <a:lnTo>
                        <a:pt x="6" y="182"/>
                      </a:lnTo>
                      <a:lnTo>
                        <a:pt x="5" y="175"/>
                      </a:lnTo>
                      <a:lnTo>
                        <a:pt x="2" y="169"/>
                      </a:lnTo>
                      <a:lnTo>
                        <a:pt x="1" y="163"/>
                      </a:lnTo>
                      <a:lnTo>
                        <a:pt x="0" y="156"/>
                      </a:lnTo>
                      <a:lnTo>
                        <a:pt x="0" y="148"/>
                      </a:lnTo>
                      <a:lnTo>
                        <a:pt x="0" y="141"/>
                      </a:lnTo>
                      <a:lnTo>
                        <a:pt x="0" y="134"/>
                      </a:lnTo>
                      <a:lnTo>
                        <a:pt x="0" y="127"/>
                      </a:lnTo>
                      <a:lnTo>
                        <a:pt x="1" y="120"/>
                      </a:lnTo>
                      <a:lnTo>
                        <a:pt x="2" y="113"/>
                      </a:lnTo>
                      <a:lnTo>
                        <a:pt x="5" y="106"/>
                      </a:lnTo>
                      <a:lnTo>
                        <a:pt x="6" y="99"/>
                      </a:lnTo>
                      <a:lnTo>
                        <a:pt x="8" y="92"/>
                      </a:lnTo>
                      <a:lnTo>
                        <a:pt x="10" y="87"/>
                      </a:lnTo>
                      <a:lnTo>
                        <a:pt x="14" y="80"/>
                      </a:lnTo>
                      <a:lnTo>
                        <a:pt x="17" y="74"/>
                      </a:lnTo>
                      <a:lnTo>
                        <a:pt x="21" y="68"/>
                      </a:lnTo>
                      <a:lnTo>
                        <a:pt x="24" y="62"/>
                      </a:lnTo>
                      <a:lnTo>
                        <a:pt x="28" y="57"/>
                      </a:lnTo>
                      <a:lnTo>
                        <a:pt x="32" y="52"/>
                      </a:lnTo>
                      <a:lnTo>
                        <a:pt x="37" y="46"/>
                      </a:lnTo>
                      <a:lnTo>
                        <a:pt x="42" y="42"/>
                      </a:lnTo>
                      <a:lnTo>
                        <a:pt x="46" y="37"/>
                      </a:lnTo>
                      <a:lnTo>
                        <a:pt x="51" y="32"/>
                      </a:lnTo>
                      <a:lnTo>
                        <a:pt x="57" y="29"/>
                      </a:lnTo>
                      <a:lnTo>
                        <a:pt x="62" y="24"/>
                      </a:lnTo>
                      <a:lnTo>
                        <a:pt x="68" y="21"/>
                      </a:lnTo>
                      <a:lnTo>
                        <a:pt x="74" y="18"/>
                      </a:lnTo>
                      <a:lnTo>
                        <a:pt x="80" y="14"/>
                      </a:lnTo>
                      <a:lnTo>
                        <a:pt x="85" y="12"/>
                      </a:lnTo>
                      <a:lnTo>
                        <a:pt x="92" y="9"/>
                      </a:lnTo>
                      <a:lnTo>
                        <a:pt x="99" y="7"/>
                      </a:lnTo>
                      <a:lnTo>
                        <a:pt x="105" y="5"/>
                      </a:lnTo>
                      <a:lnTo>
                        <a:pt x="112" y="4"/>
                      </a:lnTo>
                      <a:lnTo>
                        <a:pt x="119" y="3"/>
                      </a:lnTo>
                      <a:lnTo>
                        <a:pt x="126" y="1"/>
                      </a:lnTo>
                      <a:lnTo>
                        <a:pt x="133" y="0"/>
                      </a:lnTo>
                      <a:lnTo>
                        <a:pt x="141" y="0"/>
                      </a:lnTo>
                    </a:path>
                  </a:pathLst>
                </a:custGeom>
                <a:noFill/>
                <a:ln w="0">
                  <a:solidFill>
                    <a:srgbClr val="000000"/>
                  </a:solidFill>
                  <a:prstDash val="solid"/>
                  <a:round/>
                  <a:headEnd/>
                  <a:tailEnd/>
                </a:ln>
              </p:spPr>
              <p:txBody>
                <a:bodyPr/>
                <a:lstStyle/>
                <a:p>
                  <a:endParaRPr lang="en-GB"/>
                </a:p>
              </p:txBody>
            </p:sp>
            <p:sp>
              <p:nvSpPr>
                <p:cNvPr id="1249" name="Freeform 758"/>
                <p:cNvSpPr>
                  <a:spLocks/>
                </p:cNvSpPr>
                <p:nvPr/>
              </p:nvSpPr>
              <p:spPr bwMode="auto">
                <a:xfrm>
                  <a:off x="2046" y="2979"/>
                  <a:ext cx="62" cy="62"/>
                </a:xfrm>
                <a:custGeom>
                  <a:avLst/>
                  <a:gdLst>
                    <a:gd name="T0" fmla="*/ 17 w 125"/>
                    <a:gd name="T1" fmla="*/ 0 h 124"/>
                    <a:gd name="T2" fmla="*/ 19 w 125"/>
                    <a:gd name="T3" fmla="*/ 1 h 124"/>
                    <a:gd name="T4" fmla="*/ 21 w 125"/>
                    <a:gd name="T5" fmla="*/ 1 h 124"/>
                    <a:gd name="T6" fmla="*/ 23 w 125"/>
                    <a:gd name="T7" fmla="*/ 3 h 124"/>
                    <a:gd name="T8" fmla="*/ 25 w 125"/>
                    <a:gd name="T9" fmla="*/ 4 h 124"/>
                    <a:gd name="T10" fmla="*/ 27 w 125"/>
                    <a:gd name="T11" fmla="*/ 5 h 124"/>
                    <a:gd name="T12" fmla="*/ 28 w 125"/>
                    <a:gd name="T13" fmla="*/ 7 h 124"/>
                    <a:gd name="T14" fmla="*/ 29 w 125"/>
                    <a:gd name="T15" fmla="*/ 9 h 124"/>
                    <a:gd name="T16" fmla="*/ 30 w 125"/>
                    <a:gd name="T17" fmla="*/ 11 h 124"/>
                    <a:gd name="T18" fmla="*/ 31 w 125"/>
                    <a:gd name="T19" fmla="*/ 13 h 124"/>
                    <a:gd name="T20" fmla="*/ 31 w 125"/>
                    <a:gd name="T21" fmla="*/ 16 h 124"/>
                    <a:gd name="T22" fmla="*/ 31 w 125"/>
                    <a:gd name="T23" fmla="*/ 18 h 124"/>
                    <a:gd name="T24" fmla="*/ 30 w 125"/>
                    <a:gd name="T25" fmla="*/ 20 h 124"/>
                    <a:gd name="T26" fmla="*/ 29 w 125"/>
                    <a:gd name="T27" fmla="*/ 23 h 124"/>
                    <a:gd name="T28" fmla="*/ 28 w 125"/>
                    <a:gd name="T29" fmla="*/ 24 h 124"/>
                    <a:gd name="T30" fmla="*/ 27 w 125"/>
                    <a:gd name="T31" fmla="*/ 26 h 124"/>
                    <a:gd name="T32" fmla="*/ 25 w 125"/>
                    <a:gd name="T33" fmla="*/ 28 h 124"/>
                    <a:gd name="T34" fmla="*/ 23 w 125"/>
                    <a:gd name="T35" fmla="*/ 29 h 124"/>
                    <a:gd name="T36" fmla="*/ 21 w 125"/>
                    <a:gd name="T37" fmla="*/ 30 h 124"/>
                    <a:gd name="T38" fmla="*/ 19 w 125"/>
                    <a:gd name="T39" fmla="*/ 31 h 124"/>
                    <a:gd name="T40" fmla="*/ 17 w 125"/>
                    <a:gd name="T41" fmla="*/ 31 h 124"/>
                    <a:gd name="T42" fmla="*/ 15 w 125"/>
                    <a:gd name="T43" fmla="*/ 31 h 124"/>
                    <a:gd name="T44" fmla="*/ 12 w 125"/>
                    <a:gd name="T45" fmla="*/ 31 h 124"/>
                    <a:gd name="T46" fmla="*/ 10 w 125"/>
                    <a:gd name="T47" fmla="*/ 30 h 124"/>
                    <a:gd name="T48" fmla="*/ 8 w 125"/>
                    <a:gd name="T49" fmla="*/ 30 h 124"/>
                    <a:gd name="T50" fmla="*/ 6 w 125"/>
                    <a:gd name="T51" fmla="*/ 28 h 124"/>
                    <a:gd name="T52" fmla="*/ 4 w 125"/>
                    <a:gd name="T53" fmla="*/ 27 h 124"/>
                    <a:gd name="T54" fmla="*/ 3 w 125"/>
                    <a:gd name="T55" fmla="*/ 25 h 124"/>
                    <a:gd name="T56" fmla="*/ 2 w 125"/>
                    <a:gd name="T57" fmla="*/ 23 h 124"/>
                    <a:gd name="T58" fmla="*/ 1 w 125"/>
                    <a:gd name="T59" fmla="*/ 21 h 124"/>
                    <a:gd name="T60" fmla="*/ 0 w 125"/>
                    <a:gd name="T61" fmla="*/ 19 h 124"/>
                    <a:gd name="T62" fmla="*/ 0 w 125"/>
                    <a:gd name="T63" fmla="*/ 17 h 124"/>
                    <a:gd name="T64" fmla="*/ 0 w 125"/>
                    <a:gd name="T65" fmla="*/ 14 h 124"/>
                    <a:gd name="T66" fmla="*/ 0 w 125"/>
                    <a:gd name="T67" fmla="*/ 12 h 124"/>
                    <a:gd name="T68" fmla="*/ 1 w 125"/>
                    <a:gd name="T69" fmla="*/ 10 h 124"/>
                    <a:gd name="T70" fmla="*/ 2 w 125"/>
                    <a:gd name="T71" fmla="*/ 8 h 124"/>
                    <a:gd name="T72" fmla="*/ 3 w 125"/>
                    <a:gd name="T73" fmla="*/ 6 h 124"/>
                    <a:gd name="T74" fmla="*/ 5 w 125"/>
                    <a:gd name="T75" fmla="*/ 4 h 124"/>
                    <a:gd name="T76" fmla="*/ 7 w 125"/>
                    <a:gd name="T77" fmla="*/ 3 h 124"/>
                    <a:gd name="T78" fmla="*/ 9 w 125"/>
                    <a:gd name="T79" fmla="*/ 2 h 124"/>
                    <a:gd name="T80" fmla="*/ 11 w 125"/>
                    <a:gd name="T81" fmla="*/ 1 h 124"/>
                    <a:gd name="T82" fmla="*/ 13 w 125"/>
                    <a:gd name="T83" fmla="*/ 1 h 124"/>
                    <a:gd name="T84" fmla="*/ 15 w 125"/>
                    <a:gd name="T85" fmla="*/ 0 h 1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5"/>
                    <a:gd name="T130" fmla="*/ 0 h 124"/>
                    <a:gd name="T131" fmla="*/ 125 w 125"/>
                    <a:gd name="T132" fmla="*/ 124 h 1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5" h="124">
                      <a:moveTo>
                        <a:pt x="63" y="0"/>
                      </a:moveTo>
                      <a:lnTo>
                        <a:pt x="66" y="0"/>
                      </a:lnTo>
                      <a:lnTo>
                        <a:pt x="69" y="0"/>
                      </a:lnTo>
                      <a:lnTo>
                        <a:pt x="73" y="1"/>
                      </a:lnTo>
                      <a:lnTo>
                        <a:pt x="75" y="1"/>
                      </a:lnTo>
                      <a:lnTo>
                        <a:pt x="79" y="2"/>
                      </a:lnTo>
                      <a:lnTo>
                        <a:pt x="81" y="3"/>
                      </a:lnTo>
                      <a:lnTo>
                        <a:pt x="84" y="3"/>
                      </a:lnTo>
                      <a:lnTo>
                        <a:pt x="87" y="4"/>
                      </a:lnTo>
                      <a:lnTo>
                        <a:pt x="90" y="5"/>
                      </a:lnTo>
                      <a:lnTo>
                        <a:pt x="92" y="8"/>
                      </a:lnTo>
                      <a:lnTo>
                        <a:pt x="95" y="9"/>
                      </a:lnTo>
                      <a:lnTo>
                        <a:pt x="98" y="10"/>
                      </a:lnTo>
                      <a:lnTo>
                        <a:pt x="101" y="12"/>
                      </a:lnTo>
                      <a:lnTo>
                        <a:pt x="103" y="13"/>
                      </a:lnTo>
                      <a:lnTo>
                        <a:pt x="105" y="16"/>
                      </a:lnTo>
                      <a:lnTo>
                        <a:pt x="107" y="18"/>
                      </a:lnTo>
                      <a:lnTo>
                        <a:pt x="109" y="20"/>
                      </a:lnTo>
                      <a:lnTo>
                        <a:pt x="111" y="23"/>
                      </a:lnTo>
                      <a:lnTo>
                        <a:pt x="113" y="25"/>
                      </a:lnTo>
                      <a:lnTo>
                        <a:pt x="114" y="27"/>
                      </a:lnTo>
                      <a:lnTo>
                        <a:pt x="117" y="29"/>
                      </a:lnTo>
                      <a:lnTo>
                        <a:pt x="118" y="32"/>
                      </a:lnTo>
                      <a:lnTo>
                        <a:pt x="119" y="35"/>
                      </a:lnTo>
                      <a:lnTo>
                        <a:pt x="120" y="37"/>
                      </a:lnTo>
                      <a:lnTo>
                        <a:pt x="121" y="41"/>
                      </a:lnTo>
                      <a:lnTo>
                        <a:pt x="122" y="43"/>
                      </a:lnTo>
                      <a:lnTo>
                        <a:pt x="124" y="47"/>
                      </a:lnTo>
                      <a:lnTo>
                        <a:pt x="124" y="49"/>
                      </a:lnTo>
                      <a:lnTo>
                        <a:pt x="125" y="52"/>
                      </a:lnTo>
                      <a:lnTo>
                        <a:pt x="125" y="56"/>
                      </a:lnTo>
                      <a:lnTo>
                        <a:pt x="125" y="58"/>
                      </a:lnTo>
                      <a:lnTo>
                        <a:pt x="125" y="62"/>
                      </a:lnTo>
                      <a:lnTo>
                        <a:pt x="125" y="65"/>
                      </a:lnTo>
                      <a:lnTo>
                        <a:pt x="125" y="69"/>
                      </a:lnTo>
                      <a:lnTo>
                        <a:pt x="125" y="71"/>
                      </a:lnTo>
                      <a:lnTo>
                        <a:pt x="124" y="74"/>
                      </a:lnTo>
                      <a:lnTo>
                        <a:pt x="124" y="78"/>
                      </a:lnTo>
                      <a:lnTo>
                        <a:pt x="122" y="80"/>
                      </a:lnTo>
                      <a:lnTo>
                        <a:pt x="121" y="84"/>
                      </a:lnTo>
                      <a:lnTo>
                        <a:pt x="120" y="86"/>
                      </a:lnTo>
                      <a:lnTo>
                        <a:pt x="119" y="89"/>
                      </a:lnTo>
                      <a:lnTo>
                        <a:pt x="118" y="92"/>
                      </a:lnTo>
                      <a:lnTo>
                        <a:pt x="117" y="94"/>
                      </a:lnTo>
                      <a:lnTo>
                        <a:pt x="114" y="96"/>
                      </a:lnTo>
                      <a:lnTo>
                        <a:pt x="113" y="98"/>
                      </a:lnTo>
                      <a:lnTo>
                        <a:pt x="111" y="101"/>
                      </a:lnTo>
                      <a:lnTo>
                        <a:pt x="109" y="103"/>
                      </a:lnTo>
                      <a:lnTo>
                        <a:pt x="107" y="105"/>
                      </a:lnTo>
                      <a:lnTo>
                        <a:pt x="105" y="108"/>
                      </a:lnTo>
                      <a:lnTo>
                        <a:pt x="103" y="110"/>
                      </a:lnTo>
                      <a:lnTo>
                        <a:pt x="101" y="111"/>
                      </a:lnTo>
                      <a:lnTo>
                        <a:pt x="98" y="113"/>
                      </a:lnTo>
                      <a:lnTo>
                        <a:pt x="95" y="115"/>
                      </a:lnTo>
                      <a:lnTo>
                        <a:pt x="92" y="117"/>
                      </a:lnTo>
                      <a:lnTo>
                        <a:pt x="90" y="118"/>
                      </a:lnTo>
                      <a:lnTo>
                        <a:pt x="87" y="119"/>
                      </a:lnTo>
                      <a:lnTo>
                        <a:pt x="84" y="120"/>
                      </a:lnTo>
                      <a:lnTo>
                        <a:pt x="81" y="121"/>
                      </a:lnTo>
                      <a:lnTo>
                        <a:pt x="79" y="121"/>
                      </a:lnTo>
                      <a:lnTo>
                        <a:pt x="75" y="123"/>
                      </a:lnTo>
                      <a:lnTo>
                        <a:pt x="73" y="124"/>
                      </a:lnTo>
                      <a:lnTo>
                        <a:pt x="69" y="124"/>
                      </a:lnTo>
                      <a:lnTo>
                        <a:pt x="66" y="124"/>
                      </a:lnTo>
                      <a:lnTo>
                        <a:pt x="63" y="124"/>
                      </a:lnTo>
                      <a:lnTo>
                        <a:pt x="60" y="124"/>
                      </a:lnTo>
                      <a:lnTo>
                        <a:pt x="57" y="124"/>
                      </a:lnTo>
                      <a:lnTo>
                        <a:pt x="53" y="124"/>
                      </a:lnTo>
                      <a:lnTo>
                        <a:pt x="51" y="123"/>
                      </a:lnTo>
                      <a:lnTo>
                        <a:pt x="48" y="121"/>
                      </a:lnTo>
                      <a:lnTo>
                        <a:pt x="44" y="121"/>
                      </a:lnTo>
                      <a:lnTo>
                        <a:pt x="42" y="120"/>
                      </a:lnTo>
                      <a:lnTo>
                        <a:pt x="38" y="119"/>
                      </a:lnTo>
                      <a:lnTo>
                        <a:pt x="36" y="118"/>
                      </a:lnTo>
                      <a:lnTo>
                        <a:pt x="34" y="117"/>
                      </a:lnTo>
                      <a:lnTo>
                        <a:pt x="30" y="115"/>
                      </a:lnTo>
                      <a:lnTo>
                        <a:pt x="28" y="113"/>
                      </a:lnTo>
                      <a:lnTo>
                        <a:pt x="26" y="111"/>
                      </a:lnTo>
                      <a:lnTo>
                        <a:pt x="23" y="110"/>
                      </a:lnTo>
                      <a:lnTo>
                        <a:pt x="21" y="108"/>
                      </a:lnTo>
                      <a:lnTo>
                        <a:pt x="19" y="105"/>
                      </a:lnTo>
                      <a:lnTo>
                        <a:pt x="16" y="103"/>
                      </a:lnTo>
                      <a:lnTo>
                        <a:pt x="15" y="101"/>
                      </a:lnTo>
                      <a:lnTo>
                        <a:pt x="13" y="98"/>
                      </a:lnTo>
                      <a:lnTo>
                        <a:pt x="12" y="96"/>
                      </a:lnTo>
                      <a:lnTo>
                        <a:pt x="10" y="94"/>
                      </a:lnTo>
                      <a:lnTo>
                        <a:pt x="8" y="92"/>
                      </a:lnTo>
                      <a:lnTo>
                        <a:pt x="7" y="89"/>
                      </a:lnTo>
                      <a:lnTo>
                        <a:pt x="6" y="86"/>
                      </a:lnTo>
                      <a:lnTo>
                        <a:pt x="5" y="84"/>
                      </a:lnTo>
                      <a:lnTo>
                        <a:pt x="4" y="80"/>
                      </a:lnTo>
                      <a:lnTo>
                        <a:pt x="3" y="78"/>
                      </a:lnTo>
                      <a:lnTo>
                        <a:pt x="1" y="74"/>
                      </a:lnTo>
                      <a:lnTo>
                        <a:pt x="1" y="71"/>
                      </a:lnTo>
                      <a:lnTo>
                        <a:pt x="1" y="69"/>
                      </a:lnTo>
                      <a:lnTo>
                        <a:pt x="0" y="65"/>
                      </a:lnTo>
                      <a:lnTo>
                        <a:pt x="0" y="62"/>
                      </a:lnTo>
                      <a:lnTo>
                        <a:pt x="0" y="58"/>
                      </a:lnTo>
                      <a:lnTo>
                        <a:pt x="1" y="56"/>
                      </a:lnTo>
                      <a:lnTo>
                        <a:pt x="1" y="52"/>
                      </a:lnTo>
                      <a:lnTo>
                        <a:pt x="1" y="49"/>
                      </a:lnTo>
                      <a:lnTo>
                        <a:pt x="3" y="47"/>
                      </a:lnTo>
                      <a:lnTo>
                        <a:pt x="4" y="43"/>
                      </a:lnTo>
                      <a:lnTo>
                        <a:pt x="5" y="41"/>
                      </a:lnTo>
                      <a:lnTo>
                        <a:pt x="6" y="37"/>
                      </a:lnTo>
                      <a:lnTo>
                        <a:pt x="7" y="35"/>
                      </a:lnTo>
                      <a:lnTo>
                        <a:pt x="8" y="32"/>
                      </a:lnTo>
                      <a:lnTo>
                        <a:pt x="10" y="29"/>
                      </a:lnTo>
                      <a:lnTo>
                        <a:pt x="12" y="27"/>
                      </a:lnTo>
                      <a:lnTo>
                        <a:pt x="13" y="25"/>
                      </a:lnTo>
                      <a:lnTo>
                        <a:pt x="15" y="23"/>
                      </a:lnTo>
                      <a:lnTo>
                        <a:pt x="16" y="20"/>
                      </a:lnTo>
                      <a:lnTo>
                        <a:pt x="19" y="18"/>
                      </a:lnTo>
                      <a:lnTo>
                        <a:pt x="21" y="16"/>
                      </a:lnTo>
                      <a:lnTo>
                        <a:pt x="23" y="13"/>
                      </a:lnTo>
                      <a:lnTo>
                        <a:pt x="26" y="12"/>
                      </a:lnTo>
                      <a:lnTo>
                        <a:pt x="28" y="10"/>
                      </a:lnTo>
                      <a:lnTo>
                        <a:pt x="30" y="9"/>
                      </a:lnTo>
                      <a:lnTo>
                        <a:pt x="34" y="8"/>
                      </a:lnTo>
                      <a:lnTo>
                        <a:pt x="36" y="5"/>
                      </a:lnTo>
                      <a:lnTo>
                        <a:pt x="38" y="4"/>
                      </a:lnTo>
                      <a:lnTo>
                        <a:pt x="42" y="3"/>
                      </a:lnTo>
                      <a:lnTo>
                        <a:pt x="44" y="3"/>
                      </a:lnTo>
                      <a:lnTo>
                        <a:pt x="48" y="2"/>
                      </a:lnTo>
                      <a:lnTo>
                        <a:pt x="51" y="1"/>
                      </a:lnTo>
                      <a:lnTo>
                        <a:pt x="53" y="1"/>
                      </a:lnTo>
                      <a:lnTo>
                        <a:pt x="57" y="0"/>
                      </a:lnTo>
                      <a:lnTo>
                        <a:pt x="60" y="0"/>
                      </a:lnTo>
                      <a:lnTo>
                        <a:pt x="63" y="0"/>
                      </a:lnTo>
                      <a:close/>
                    </a:path>
                  </a:pathLst>
                </a:custGeom>
                <a:solidFill>
                  <a:srgbClr val="BFBFBF"/>
                </a:solidFill>
                <a:ln w="9525">
                  <a:noFill/>
                  <a:round/>
                  <a:headEnd/>
                  <a:tailEnd/>
                </a:ln>
              </p:spPr>
              <p:txBody>
                <a:bodyPr/>
                <a:lstStyle/>
                <a:p>
                  <a:endParaRPr lang="en-GB"/>
                </a:p>
              </p:txBody>
            </p:sp>
            <p:sp>
              <p:nvSpPr>
                <p:cNvPr id="1250" name="Freeform 759"/>
                <p:cNvSpPr>
                  <a:spLocks/>
                </p:cNvSpPr>
                <p:nvPr/>
              </p:nvSpPr>
              <p:spPr bwMode="auto">
                <a:xfrm>
                  <a:off x="2046" y="2979"/>
                  <a:ext cx="62" cy="62"/>
                </a:xfrm>
                <a:custGeom>
                  <a:avLst/>
                  <a:gdLst>
                    <a:gd name="T0" fmla="*/ 17 w 125"/>
                    <a:gd name="T1" fmla="*/ 0 h 124"/>
                    <a:gd name="T2" fmla="*/ 19 w 125"/>
                    <a:gd name="T3" fmla="*/ 1 h 124"/>
                    <a:gd name="T4" fmla="*/ 21 w 125"/>
                    <a:gd name="T5" fmla="*/ 1 h 124"/>
                    <a:gd name="T6" fmla="*/ 23 w 125"/>
                    <a:gd name="T7" fmla="*/ 3 h 124"/>
                    <a:gd name="T8" fmla="*/ 25 w 125"/>
                    <a:gd name="T9" fmla="*/ 4 h 124"/>
                    <a:gd name="T10" fmla="*/ 27 w 125"/>
                    <a:gd name="T11" fmla="*/ 5 h 124"/>
                    <a:gd name="T12" fmla="*/ 28 w 125"/>
                    <a:gd name="T13" fmla="*/ 7 h 124"/>
                    <a:gd name="T14" fmla="*/ 29 w 125"/>
                    <a:gd name="T15" fmla="*/ 9 h 124"/>
                    <a:gd name="T16" fmla="*/ 30 w 125"/>
                    <a:gd name="T17" fmla="*/ 11 h 124"/>
                    <a:gd name="T18" fmla="*/ 31 w 125"/>
                    <a:gd name="T19" fmla="*/ 13 h 124"/>
                    <a:gd name="T20" fmla="*/ 31 w 125"/>
                    <a:gd name="T21" fmla="*/ 16 h 124"/>
                    <a:gd name="T22" fmla="*/ 31 w 125"/>
                    <a:gd name="T23" fmla="*/ 18 h 124"/>
                    <a:gd name="T24" fmla="*/ 30 w 125"/>
                    <a:gd name="T25" fmla="*/ 20 h 124"/>
                    <a:gd name="T26" fmla="*/ 29 w 125"/>
                    <a:gd name="T27" fmla="*/ 23 h 124"/>
                    <a:gd name="T28" fmla="*/ 28 w 125"/>
                    <a:gd name="T29" fmla="*/ 24 h 124"/>
                    <a:gd name="T30" fmla="*/ 27 w 125"/>
                    <a:gd name="T31" fmla="*/ 26 h 124"/>
                    <a:gd name="T32" fmla="*/ 25 w 125"/>
                    <a:gd name="T33" fmla="*/ 28 h 124"/>
                    <a:gd name="T34" fmla="*/ 23 w 125"/>
                    <a:gd name="T35" fmla="*/ 29 h 124"/>
                    <a:gd name="T36" fmla="*/ 21 w 125"/>
                    <a:gd name="T37" fmla="*/ 30 h 124"/>
                    <a:gd name="T38" fmla="*/ 19 w 125"/>
                    <a:gd name="T39" fmla="*/ 31 h 124"/>
                    <a:gd name="T40" fmla="*/ 17 w 125"/>
                    <a:gd name="T41" fmla="*/ 31 h 124"/>
                    <a:gd name="T42" fmla="*/ 15 w 125"/>
                    <a:gd name="T43" fmla="*/ 31 h 124"/>
                    <a:gd name="T44" fmla="*/ 12 w 125"/>
                    <a:gd name="T45" fmla="*/ 31 h 124"/>
                    <a:gd name="T46" fmla="*/ 10 w 125"/>
                    <a:gd name="T47" fmla="*/ 30 h 124"/>
                    <a:gd name="T48" fmla="*/ 8 w 125"/>
                    <a:gd name="T49" fmla="*/ 30 h 124"/>
                    <a:gd name="T50" fmla="*/ 6 w 125"/>
                    <a:gd name="T51" fmla="*/ 28 h 124"/>
                    <a:gd name="T52" fmla="*/ 4 w 125"/>
                    <a:gd name="T53" fmla="*/ 27 h 124"/>
                    <a:gd name="T54" fmla="*/ 3 w 125"/>
                    <a:gd name="T55" fmla="*/ 25 h 124"/>
                    <a:gd name="T56" fmla="*/ 2 w 125"/>
                    <a:gd name="T57" fmla="*/ 23 h 124"/>
                    <a:gd name="T58" fmla="*/ 1 w 125"/>
                    <a:gd name="T59" fmla="*/ 21 h 124"/>
                    <a:gd name="T60" fmla="*/ 0 w 125"/>
                    <a:gd name="T61" fmla="*/ 19 h 124"/>
                    <a:gd name="T62" fmla="*/ 0 w 125"/>
                    <a:gd name="T63" fmla="*/ 17 h 124"/>
                    <a:gd name="T64" fmla="*/ 0 w 125"/>
                    <a:gd name="T65" fmla="*/ 14 h 124"/>
                    <a:gd name="T66" fmla="*/ 0 w 125"/>
                    <a:gd name="T67" fmla="*/ 12 h 124"/>
                    <a:gd name="T68" fmla="*/ 1 w 125"/>
                    <a:gd name="T69" fmla="*/ 10 h 124"/>
                    <a:gd name="T70" fmla="*/ 2 w 125"/>
                    <a:gd name="T71" fmla="*/ 8 h 124"/>
                    <a:gd name="T72" fmla="*/ 3 w 125"/>
                    <a:gd name="T73" fmla="*/ 6 h 124"/>
                    <a:gd name="T74" fmla="*/ 5 w 125"/>
                    <a:gd name="T75" fmla="*/ 4 h 124"/>
                    <a:gd name="T76" fmla="*/ 7 w 125"/>
                    <a:gd name="T77" fmla="*/ 3 h 124"/>
                    <a:gd name="T78" fmla="*/ 9 w 125"/>
                    <a:gd name="T79" fmla="*/ 2 h 124"/>
                    <a:gd name="T80" fmla="*/ 11 w 125"/>
                    <a:gd name="T81" fmla="*/ 1 h 124"/>
                    <a:gd name="T82" fmla="*/ 13 w 125"/>
                    <a:gd name="T83" fmla="*/ 1 h 124"/>
                    <a:gd name="T84" fmla="*/ 15 w 125"/>
                    <a:gd name="T85" fmla="*/ 0 h 1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5"/>
                    <a:gd name="T130" fmla="*/ 0 h 124"/>
                    <a:gd name="T131" fmla="*/ 125 w 125"/>
                    <a:gd name="T132" fmla="*/ 124 h 1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5" h="124">
                      <a:moveTo>
                        <a:pt x="63" y="0"/>
                      </a:moveTo>
                      <a:lnTo>
                        <a:pt x="66" y="0"/>
                      </a:lnTo>
                      <a:lnTo>
                        <a:pt x="69" y="0"/>
                      </a:lnTo>
                      <a:lnTo>
                        <a:pt x="73" y="1"/>
                      </a:lnTo>
                      <a:lnTo>
                        <a:pt x="75" y="1"/>
                      </a:lnTo>
                      <a:lnTo>
                        <a:pt x="79" y="2"/>
                      </a:lnTo>
                      <a:lnTo>
                        <a:pt x="81" y="3"/>
                      </a:lnTo>
                      <a:lnTo>
                        <a:pt x="84" y="3"/>
                      </a:lnTo>
                      <a:lnTo>
                        <a:pt x="87" y="4"/>
                      </a:lnTo>
                      <a:lnTo>
                        <a:pt x="90" y="5"/>
                      </a:lnTo>
                      <a:lnTo>
                        <a:pt x="92" y="8"/>
                      </a:lnTo>
                      <a:lnTo>
                        <a:pt x="95" y="9"/>
                      </a:lnTo>
                      <a:lnTo>
                        <a:pt x="98" y="10"/>
                      </a:lnTo>
                      <a:lnTo>
                        <a:pt x="101" y="12"/>
                      </a:lnTo>
                      <a:lnTo>
                        <a:pt x="103" y="13"/>
                      </a:lnTo>
                      <a:lnTo>
                        <a:pt x="105" y="16"/>
                      </a:lnTo>
                      <a:lnTo>
                        <a:pt x="107" y="18"/>
                      </a:lnTo>
                      <a:lnTo>
                        <a:pt x="109" y="20"/>
                      </a:lnTo>
                      <a:lnTo>
                        <a:pt x="111" y="23"/>
                      </a:lnTo>
                      <a:lnTo>
                        <a:pt x="113" y="25"/>
                      </a:lnTo>
                      <a:lnTo>
                        <a:pt x="114" y="27"/>
                      </a:lnTo>
                      <a:lnTo>
                        <a:pt x="117" y="29"/>
                      </a:lnTo>
                      <a:lnTo>
                        <a:pt x="118" y="32"/>
                      </a:lnTo>
                      <a:lnTo>
                        <a:pt x="119" y="35"/>
                      </a:lnTo>
                      <a:lnTo>
                        <a:pt x="120" y="37"/>
                      </a:lnTo>
                      <a:lnTo>
                        <a:pt x="121" y="41"/>
                      </a:lnTo>
                      <a:lnTo>
                        <a:pt x="122" y="43"/>
                      </a:lnTo>
                      <a:lnTo>
                        <a:pt x="124" y="47"/>
                      </a:lnTo>
                      <a:lnTo>
                        <a:pt x="124" y="49"/>
                      </a:lnTo>
                      <a:lnTo>
                        <a:pt x="125" y="52"/>
                      </a:lnTo>
                      <a:lnTo>
                        <a:pt x="125" y="56"/>
                      </a:lnTo>
                      <a:lnTo>
                        <a:pt x="125" y="58"/>
                      </a:lnTo>
                      <a:lnTo>
                        <a:pt x="125" y="62"/>
                      </a:lnTo>
                      <a:lnTo>
                        <a:pt x="125" y="65"/>
                      </a:lnTo>
                      <a:lnTo>
                        <a:pt x="125" y="69"/>
                      </a:lnTo>
                      <a:lnTo>
                        <a:pt x="125" y="71"/>
                      </a:lnTo>
                      <a:lnTo>
                        <a:pt x="124" y="74"/>
                      </a:lnTo>
                      <a:lnTo>
                        <a:pt x="124" y="78"/>
                      </a:lnTo>
                      <a:lnTo>
                        <a:pt x="122" y="80"/>
                      </a:lnTo>
                      <a:lnTo>
                        <a:pt x="121" y="84"/>
                      </a:lnTo>
                      <a:lnTo>
                        <a:pt x="120" y="86"/>
                      </a:lnTo>
                      <a:lnTo>
                        <a:pt x="119" y="89"/>
                      </a:lnTo>
                      <a:lnTo>
                        <a:pt x="118" y="92"/>
                      </a:lnTo>
                      <a:lnTo>
                        <a:pt x="117" y="94"/>
                      </a:lnTo>
                      <a:lnTo>
                        <a:pt x="114" y="96"/>
                      </a:lnTo>
                      <a:lnTo>
                        <a:pt x="113" y="98"/>
                      </a:lnTo>
                      <a:lnTo>
                        <a:pt x="111" y="101"/>
                      </a:lnTo>
                      <a:lnTo>
                        <a:pt x="109" y="103"/>
                      </a:lnTo>
                      <a:lnTo>
                        <a:pt x="107" y="105"/>
                      </a:lnTo>
                      <a:lnTo>
                        <a:pt x="105" y="108"/>
                      </a:lnTo>
                      <a:lnTo>
                        <a:pt x="103" y="110"/>
                      </a:lnTo>
                      <a:lnTo>
                        <a:pt x="101" y="111"/>
                      </a:lnTo>
                      <a:lnTo>
                        <a:pt x="98" y="113"/>
                      </a:lnTo>
                      <a:lnTo>
                        <a:pt x="95" y="115"/>
                      </a:lnTo>
                      <a:lnTo>
                        <a:pt x="92" y="117"/>
                      </a:lnTo>
                      <a:lnTo>
                        <a:pt x="90" y="118"/>
                      </a:lnTo>
                      <a:lnTo>
                        <a:pt x="87" y="119"/>
                      </a:lnTo>
                      <a:lnTo>
                        <a:pt x="84" y="120"/>
                      </a:lnTo>
                      <a:lnTo>
                        <a:pt x="81" y="121"/>
                      </a:lnTo>
                      <a:lnTo>
                        <a:pt x="79" y="121"/>
                      </a:lnTo>
                      <a:lnTo>
                        <a:pt x="75" y="123"/>
                      </a:lnTo>
                      <a:lnTo>
                        <a:pt x="73" y="124"/>
                      </a:lnTo>
                      <a:lnTo>
                        <a:pt x="69" y="124"/>
                      </a:lnTo>
                      <a:lnTo>
                        <a:pt x="66" y="124"/>
                      </a:lnTo>
                      <a:lnTo>
                        <a:pt x="63" y="124"/>
                      </a:lnTo>
                      <a:lnTo>
                        <a:pt x="60" y="124"/>
                      </a:lnTo>
                      <a:lnTo>
                        <a:pt x="57" y="124"/>
                      </a:lnTo>
                      <a:lnTo>
                        <a:pt x="53" y="124"/>
                      </a:lnTo>
                      <a:lnTo>
                        <a:pt x="51" y="123"/>
                      </a:lnTo>
                      <a:lnTo>
                        <a:pt x="48" y="121"/>
                      </a:lnTo>
                      <a:lnTo>
                        <a:pt x="44" y="121"/>
                      </a:lnTo>
                      <a:lnTo>
                        <a:pt x="42" y="120"/>
                      </a:lnTo>
                      <a:lnTo>
                        <a:pt x="38" y="119"/>
                      </a:lnTo>
                      <a:lnTo>
                        <a:pt x="36" y="118"/>
                      </a:lnTo>
                      <a:lnTo>
                        <a:pt x="34" y="117"/>
                      </a:lnTo>
                      <a:lnTo>
                        <a:pt x="30" y="115"/>
                      </a:lnTo>
                      <a:lnTo>
                        <a:pt x="28" y="113"/>
                      </a:lnTo>
                      <a:lnTo>
                        <a:pt x="26" y="111"/>
                      </a:lnTo>
                      <a:lnTo>
                        <a:pt x="23" y="110"/>
                      </a:lnTo>
                      <a:lnTo>
                        <a:pt x="21" y="108"/>
                      </a:lnTo>
                      <a:lnTo>
                        <a:pt x="19" y="105"/>
                      </a:lnTo>
                      <a:lnTo>
                        <a:pt x="16" y="103"/>
                      </a:lnTo>
                      <a:lnTo>
                        <a:pt x="15" y="101"/>
                      </a:lnTo>
                      <a:lnTo>
                        <a:pt x="13" y="98"/>
                      </a:lnTo>
                      <a:lnTo>
                        <a:pt x="12" y="96"/>
                      </a:lnTo>
                      <a:lnTo>
                        <a:pt x="10" y="94"/>
                      </a:lnTo>
                      <a:lnTo>
                        <a:pt x="8" y="92"/>
                      </a:lnTo>
                      <a:lnTo>
                        <a:pt x="7" y="89"/>
                      </a:lnTo>
                      <a:lnTo>
                        <a:pt x="6" y="86"/>
                      </a:lnTo>
                      <a:lnTo>
                        <a:pt x="5" y="84"/>
                      </a:lnTo>
                      <a:lnTo>
                        <a:pt x="4" y="80"/>
                      </a:lnTo>
                      <a:lnTo>
                        <a:pt x="3" y="78"/>
                      </a:lnTo>
                      <a:lnTo>
                        <a:pt x="1" y="74"/>
                      </a:lnTo>
                      <a:lnTo>
                        <a:pt x="1" y="71"/>
                      </a:lnTo>
                      <a:lnTo>
                        <a:pt x="1" y="69"/>
                      </a:lnTo>
                      <a:lnTo>
                        <a:pt x="0" y="65"/>
                      </a:lnTo>
                      <a:lnTo>
                        <a:pt x="0" y="62"/>
                      </a:lnTo>
                      <a:lnTo>
                        <a:pt x="0" y="58"/>
                      </a:lnTo>
                      <a:lnTo>
                        <a:pt x="1" y="56"/>
                      </a:lnTo>
                      <a:lnTo>
                        <a:pt x="1" y="52"/>
                      </a:lnTo>
                      <a:lnTo>
                        <a:pt x="1" y="49"/>
                      </a:lnTo>
                      <a:lnTo>
                        <a:pt x="3" y="47"/>
                      </a:lnTo>
                      <a:lnTo>
                        <a:pt x="4" y="43"/>
                      </a:lnTo>
                      <a:lnTo>
                        <a:pt x="5" y="41"/>
                      </a:lnTo>
                      <a:lnTo>
                        <a:pt x="6" y="37"/>
                      </a:lnTo>
                      <a:lnTo>
                        <a:pt x="7" y="35"/>
                      </a:lnTo>
                      <a:lnTo>
                        <a:pt x="8" y="32"/>
                      </a:lnTo>
                      <a:lnTo>
                        <a:pt x="10" y="29"/>
                      </a:lnTo>
                      <a:lnTo>
                        <a:pt x="12" y="27"/>
                      </a:lnTo>
                      <a:lnTo>
                        <a:pt x="13" y="25"/>
                      </a:lnTo>
                      <a:lnTo>
                        <a:pt x="15" y="23"/>
                      </a:lnTo>
                      <a:lnTo>
                        <a:pt x="16" y="20"/>
                      </a:lnTo>
                      <a:lnTo>
                        <a:pt x="19" y="18"/>
                      </a:lnTo>
                      <a:lnTo>
                        <a:pt x="21" y="16"/>
                      </a:lnTo>
                      <a:lnTo>
                        <a:pt x="23" y="13"/>
                      </a:lnTo>
                      <a:lnTo>
                        <a:pt x="26" y="12"/>
                      </a:lnTo>
                      <a:lnTo>
                        <a:pt x="28" y="10"/>
                      </a:lnTo>
                      <a:lnTo>
                        <a:pt x="30" y="9"/>
                      </a:lnTo>
                      <a:lnTo>
                        <a:pt x="34" y="8"/>
                      </a:lnTo>
                      <a:lnTo>
                        <a:pt x="36" y="5"/>
                      </a:lnTo>
                      <a:lnTo>
                        <a:pt x="38" y="4"/>
                      </a:lnTo>
                      <a:lnTo>
                        <a:pt x="42" y="3"/>
                      </a:lnTo>
                      <a:lnTo>
                        <a:pt x="44" y="3"/>
                      </a:lnTo>
                      <a:lnTo>
                        <a:pt x="48" y="2"/>
                      </a:lnTo>
                      <a:lnTo>
                        <a:pt x="51" y="1"/>
                      </a:lnTo>
                      <a:lnTo>
                        <a:pt x="53" y="1"/>
                      </a:lnTo>
                      <a:lnTo>
                        <a:pt x="57" y="0"/>
                      </a:lnTo>
                      <a:lnTo>
                        <a:pt x="60" y="0"/>
                      </a:lnTo>
                      <a:lnTo>
                        <a:pt x="63" y="0"/>
                      </a:lnTo>
                    </a:path>
                  </a:pathLst>
                </a:custGeom>
                <a:noFill/>
                <a:ln w="0">
                  <a:solidFill>
                    <a:srgbClr val="000000"/>
                  </a:solidFill>
                  <a:prstDash val="solid"/>
                  <a:round/>
                  <a:headEnd/>
                  <a:tailEnd/>
                </a:ln>
              </p:spPr>
              <p:txBody>
                <a:bodyPr/>
                <a:lstStyle/>
                <a:p>
                  <a:endParaRPr lang="en-GB"/>
                </a:p>
              </p:txBody>
            </p:sp>
            <p:sp>
              <p:nvSpPr>
                <p:cNvPr id="1251" name="Freeform 760"/>
                <p:cNvSpPr>
                  <a:spLocks/>
                </p:cNvSpPr>
                <p:nvPr/>
              </p:nvSpPr>
              <p:spPr bwMode="auto">
                <a:xfrm>
                  <a:off x="2050" y="2983"/>
                  <a:ext cx="54" cy="54"/>
                </a:xfrm>
                <a:custGeom>
                  <a:avLst/>
                  <a:gdLst>
                    <a:gd name="T0" fmla="*/ 15 w 107"/>
                    <a:gd name="T1" fmla="*/ 0 h 107"/>
                    <a:gd name="T2" fmla="*/ 17 w 107"/>
                    <a:gd name="T3" fmla="*/ 1 h 107"/>
                    <a:gd name="T4" fmla="*/ 19 w 107"/>
                    <a:gd name="T5" fmla="*/ 1 h 107"/>
                    <a:gd name="T6" fmla="*/ 20 w 107"/>
                    <a:gd name="T7" fmla="*/ 2 h 107"/>
                    <a:gd name="T8" fmla="*/ 22 w 107"/>
                    <a:gd name="T9" fmla="*/ 3 h 107"/>
                    <a:gd name="T10" fmla="*/ 23 w 107"/>
                    <a:gd name="T11" fmla="*/ 5 h 107"/>
                    <a:gd name="T12" fmla="*/ 25 w 107"/>
                    <a:gd name="T13" fmla="*/ 6 h 107"/>
                    <a:gd name="T14" fmla="*/ 26 w 107"/>
                    <a:gd name="T15" fmla="*/ 8 h 107"/>
                    <a:gd name="T16" fmla="*/ 26 w 107"/>
                    <a:gd name="T17" fmla="*/ 10 h 107"/>
                    <a:gd name="T18" fmla="*/ 27 w 107"/>
                    <a:gd name="T19" fmla="*/ 12 h 107"/>
                    <a:gd name="T20" fmla="*/ 27 w 107"/>
                    <a:gd name="T21" fmla="*/ 14 h 107"/>
                    <a:gd name="T22" fmla="*/ 27 w 107"/>
                    <a:gd name="T23" fmla="*/ 16 h 107"/>
                    <a:gd name="T24" fmla="*/ 26 w 107"/>
                    <a:gd name="T25" fmla="*/ 18 h 107"/>
                    <a:gd name="T26" fmla="*/ 26 w 107"/>
                    <a:gd name="T27" fmla="*/ 19 h 107"/>
                    <a:gd name="T28" fmla="*/ 25 w 107"/>
                    <a:gd name="T29" fmla="*/ 21 h 107"/>
                    <a:gd name="T30" fmla="*/ 23 w 107"/>
                    <a:gd name="T31" fmla="*/ 22 h 107"/>
                    <a:gd name="T32" fmla="*/ 22 w 107"/>
                    <a:gd name="T33" fmla="*/ 24 h 107"/>
                    <a:gd name="T34" fmla="*/ 20 w 107"/>
                    <a:gd name="T35" fmla="*/ 25 h 107"/>
                    <a:gd name="T36" fmla="*/ 19 w 107"/>
                    <a:gd name="T37" fmla="*/ 26 h 107"/>
                    <a:gd name="T38" fmla="*/ 17 w 107"/>
                    <a:gd name="T39" fmla="*/ 26 h 107"/>
                    <a:gd name="T40" fmla="*/ 15 w 107"/>
                    <a:gd name="T41" fmla="*/ 27 h 107"/>
                    <a:gd name="T42" fmla="*/ 13 w 107"/>
                    <a:gd name="T43" fmla="*/ 27 h 107"/>
                    <a:gd name="T44" fmla="*/ 11 w 107"/>
                    <a:gd name="T45" fmla="*/ 27 h 107"/>
                    <a:gd name="T46" fmla="*/ 9 w 107"/>
                    <a:gd name="T47" fmla="*/ 26 h 107"/>
                    <a:gd name="T48" fmla="*/ 7 w 107"/>
                    <a:gd name="T49" fmla="*/ 25 h 107"/>
                    <a:gd name="T50" fmla="*/ 5 w 107"/>
                    <a:gd name="T51" fmla="*/ 24 h 107"/>
                    <a:gd name="T52" fmla="*/ 4 w 107"/>
                    <a:gd name="T53" fmla="*/ 23 h 107"/>
                    <a:gd name="T54" fmla="*/ 3 w 107"/>
                    <a:gd name="T55" fmla="*/ 22 h 107"/>
                    <a:gd name="T56" fmla="*/ 2 w 107"/>
                    <a:gd name="T57" fmla="*/ 20 h 107"/>
                    <a:gd name="T58" fmla="*/ 1 w 107"/>
                    <a:gd name="T59" fmla="*/ 18 h 107"/>
                    <a:gd name="T60" fmla="*/ 1 w 107"/>
                    <a:gd name="T61" fmla="*/ 16 h 107"/>
                    <a:gd name="T62" fmla="*/ 0 w 107"/>
                    <a:gd name="T63" fmla="*/ 14 h 107"/>
                    <a:gd name="T64" fmla="*/ 0 w 107"/>
                    <a:gd name="T65" fmla="*/ 12 h 107"/>
                    <a:gd name="T66" fmla="*/ 1 w 107"/>
                    <a:gd name="T67" fmla="*/ 10 h 107"/>
                    <a:gd name="T68" fmla="*/ 1 w 107"/>
                    <a:gd name="T69" fmla="*/ 8 h 107"/>
                    <a:gd name="T70" fmla="*/ 2 w 107"/>
                    <a:gd name="T71" fmla="*/ 7 h 107"/>
                    <a:gd name="T72" fmla="*/ 3 w 107"/>
                    <a:gd name="T73" fmla="*/ 5 h 107"/>
                    <a:gd name="T74" fmla="*/ 5 w 107"/>
                    <a:gd name="T75" fmla="*/ 4 h 107"/>
                    <a:gd name="T76" fmla="*/ 6 w 107"/>
                    <a:gd name="T77" fmla="*/ 3 h 107"/>
                    <a:gd name="T78" fmla="*/ 8 w 107"/>
                    <a:gd name="T79" fmla="*/ 1 h 107"/>
                    <a:gd name="T80" fmla="*/ 9 w 107"/>
                    <a:gd name="T81" fmla="*/ 1 h 107"/>
                    <a:gd name="T82" fmla="*/ 11 w 107"/>
                    <a:gd name="T83" fmla="*/ 0 h 107"/>
                    <a:gd name="T84" fmla="*/ 14 w 107"/>
                    <a:gd name="T85" fmla="*/ 0 h 1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107"/>
                    <a:gd name="T131" fmla="*/ 107 w 107"/>
                    <a:gd name="T132" fmla="*/ 107 h 1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107">
                      <a:moveTo>
                        <a:pt x="53" y="0"/>
                      </a:moveTo>
                      <a:lnTo>
                        <a:pt x="55" y="0"/>
                      </a:lnTo>
                      <a:lnTo>
                        <a:pt x="58" y="0"/>
                      </a:lnTo>
                      <a:lnTo>
                        <a:pt x="61" y="0"/>
                      </a:lnTo>
                      <a:lnTo>
                        <a:pt x="63" y="1"/>
                      </a:lnTo>
                      <a:lnTo>
                        <a:pt x="66" y="1"/>
                      </a:lnTo>
                      <a:lnTo>
                        <a:pt x="69" y="2"/>
                      </a:lnTo>
                      <a:lnTo>
                        <a:pt x="71" y="3"/>
                      </a:lnTo>
                      <a:lnTo>
                        <a:pt x="73" y="4"/>
                      </a:lnTo>
                      <a:lnTo>
                        <a:pt x="76" y="4"/>
                      </a:lnTo>
                      <a:lnTo>
                        <a:pt x="78" y="7"/>
                      </a:lnTo>
                      <a:lnTo>
                        <a:pt x="80" y="8"/>
                      </a:lnTo>
                      <a:lnTo>
                        <a:pt x="82" y="9"/>
                      </a:lnTo>
                      <a:lnTo>
                        <a:pt x="85" y="10"/>
                      </a:lnTo>
                      <a:lnTo>
                        <a:pt x="87" y="11"/>
                      </a:lnTo>
                      <a:lnTo>
                        <a:pt x="88" y="14"/>
                      </a:lnTo>
                      <a:lnTo>
                        <a:pt x="91" y="15"/>
                      </a:lnTo>
                      <a:lnTo>
                        <a:pt x="92" y="17"/>
                      </a:lnTo>
                      <a:lnTo>
                        <a:pt x="94" y="19"/>
                      </a:lnTo>
                      <a:lnTo>
                        <a:pt x="95" y="20"/>
                      </a:lnTo>
                      <a:lnTo>
                        <a:pt x="97" y="23"/>
                      </a:lnTo>
                      <a:lnTo>
                        <a:pt x="99" y="25"/>
                      </a:lnTo>
                      <a:lnTo>
                        <a:pt x="100" y="27"/>
                      </a:lnTo>
                      <a:lnTo>
                        <a:pt x="101" y="30"/>
                      </a:lnTo>
                      <a:lnTo>
                        <a:pt x="102" y="32"/>
                      </a:lnTo>
                      <a:lnTo>
                        <a:pt x="103" y="34"/>
                      </a:lnTo>
                      <a:lnTo>
                        <a:pt x="104" y="37"/>
                      </a:lnTo>
                      <a:lnTo>
                        <a:pt x="104" y="40"/>
                      </a:lnTo>
                      <a:lnTo>
                        <a:pt x="106" y="42"/>
                      </a:lnTo>
                      <a:lnTo>
                        <a:pt x="106" y="45"/>
                      </a:lnTo>
                      <a:lnTo>
                        <a:pt x="106" y="47"/>
                      </a:lnTo>
                      <a:lnTo>
                        <a:pt x="107" y="50"/>
                      </a:lnTo>
                      <a:lnTo>
                        <a:pt x="107" y="53"/>
                      </a:lnTo>
                      <a:lnTo>
                        <a:pt x="107" y="56"/>
                      </a:lnTo>
                      <a:lnTo>
                        <a:pt x="106" y="58"/>
                      </a:lnTo>
                      <a:lnTo>
                        <a:pt x="106" y="61"/>
                      </a:lnTo>
                      <a:lnTo>
                        <a:pt x="106" y="63"/>
                      </a:lnTo>
                      <a:lnTo>
                        <a:pt x="104" y="66"/>
                      </a:lnTo>
                      <a:lnTo>
                        <a:pt x="104" y="69"/>
                      </a:lnTo>
                      <a:lnTo>
                        <a:pt x="103" y="71"/>
                      </a:lnTo>
                      <a:lnTo>
                        <a:pt x="102" y="73"/>
                      </a:lnTo>
                      <a:lnTo>
                        <a:pt x="101" y="76"/>
                      </a:lnTo>
                      <a:lnTo>
                        <a:pt x="100" y="78"/>
                      </a:lnTo>
                      <a:lnTo>
                        <a:pt x="99" y="80"/>
                      </a:lnTo>
                      <a:lnTo>
                        <a:pt x="97" y="83"/>
                      </a:lnTo>
                      <a:lnTo>
                        <a:pt x="95" y="85"/>
                      </a:lnTo>
                      <a:lnTo>
                        <a:pt x="94" y="87"/>
                      </a:lnTo>
                      <a:lnTo>
                        <a:pt x="92" y="88"/>
                      </a:lnTo>
                      <a:lnTo>
                        <a:pt x="91" y="91"/>
                      </a:lnTo>
                      <a:lnTo>
                        <a:pt x="88" y="93"/>
                      </a:lnTo>
                      <a:lnTo>
                        <a:pt x="87" y="94"/>
                      </a:lnTo>
                      <a:lnTo>
                        <a:pt x="85" y="95"/>
                      </a:lnTo>
                      <a:lnTo>
                        <a:pt x="82" y="98"/>
                      </a:lnTo>
                      <a:lnTo>
                        <a:pt x="80" y="99"/>
                      </a:lnTo>
                      <a:lnTo>
                        <a:pt x="78" y="100"/>
                      </a:lnTo>
                      <a:lnTo>
                        <a:pt x="76" y="101"/>
                      </a:lnTo>
                      <a:lnTo>
                        <a:pt x="73" y="102"/>
                      </a:lnTo>
                      <a:lnTo>
                        <a:pt x="71" y="103"/>
                      </a:lnTo>
                      <a:lnTo>
                        <a:pt x="69" y="104"/>
                      </a:lnTo>
                      <a:lnTo>
                        <a:pt x="66" y="104"/>
                      </a:lnTo>
                      <a:lnTo>
                        <a:pt x="63" y="106"/>
                      </a:lnTo>
                      <a:lnTo>
                        <a:pt x="61" y="106"/>
                      </a:lnTo>
                      <a:lnTo>
                        <a:pt x="58" y="106"/>
                      </a:lnTo>
                      <a:lnTo>
                        <a:pt x="55" y="107"/>
                      </a:lnTo>
                      <a:lnTo>
                        <a:pt x="53" y="107"/>
                      </a:lnTo>
                      <a:lnTo>
                        <a:pt x="50" y="107"/>
                      </a:lnTo>
                      <a:lnTo>
                        <a:pt x="47" y="106"/>
                      </a:lnTo>
                      <a:lnTo>
                        <a:pt x="44" y="106"/>
                      </a:lnTo>
                      <a:lnTo>
                        <a:pt x="42" y="106"/>
                      </a:lnTo>
                      <a:lnTo>
                        <a:pt x="40" y="104"/>
                      </a:lnTo>
                      <a:lnTo>
                        <a:pt x="36" y="104"/>
                      </a:lnTo>
                      <a:lnTo>
                        <a:pt x="34" y="103"/>
                      </a:lnTo>
                      <a:lnTo>
                        <a:pt x="32" y="102"/>
                      </a:lnTo>
                      <a:lnTo>
                        <a:pt x="29" y="101"/>
                      </a:lnTo>
                      <a:lnTo>
                        <a:pt x="27" y="100"/>
                      </a:lnTo>
                      <a:lnTo>
                        <a:pt x="25" y="99"/>
                      </a:lnTo>
                      <a:lnTo>
                        <a:pt x="23" y="98"/>
                      </a:lnTo>
                      <a:lnTo>
                        <a:pt x="20" y="95"/>
                      </a:lnTo>
                      <a:lnTo>
                        <a:pt x="19" y="94"/>
                      </a:lnTo>
                      <a:lnTo>
                        <a:pt x="17" y="93"/>
                      </a:lnTo>
                      <a:lnTo>
                        <a:pt x="14" y="91"/>
                      </a:lnTo>
                      <a:lnTo>
                        <a:pt x="13" y="88"/>
                      </a:lnTo>
                      <a:lnTo>
                        <a:pt x="11" y="87"/>
                      </a:lnTo>
                      <a:lnTo>
                        <a:pt x="10" y="85"/>
                      </a:lnTo>
                      <a:lnTo>
                        <a:pt x="9" y="83"/>
                      </a:lnTo>
                      <a:lnTo>
                        <a:pt x="8" y="80"/>
                      </a:lnTo>
                      <a:lnTo>
                        <a:pt x="5" y="78"/>
                      </a:lnTo>
                      <a:lnTo>
                        <a:pt x="4" y="76"/>
                      </a:lnTo>
                      <a:lnTo>
                        <a:pt x="4" y="73"/>
                      </a:lnTo>
                      <a:lnTo>
                        <a:pt x="3" y="71"/>
                      </a:lnTo>
                      <a:lnTo>
                        <a:pt x="2" y="69"/>
                      </a:lnTo>
                      <a:lnTo>
                        <a:pt x="1" y="66"/>
                      </a:lnTo>
                      <a:lnTo>
                        <a:pt x="1" y="63"/>
                      </a:lnTo>
                      <a:lnTo>
                        <a:pt x="0" y="61"/>
                      </a:lnTo>
                      <a:lnTo>
                        <a:pt x="0" y="58"/>
                      </a:lnTo>
                      <a:lnTo>
                        <a:pt x="0" y="56"/>
                      </a:lnTo>
                      <a:lnTo>
                        <a:pt x="0" y="53"/>
                      </a:lnTo>
                      <a:lnTo>
                        <a:pt x="0" y="50"/>
                      </a:lnTo>
                      <a:lnTo>
                        <a:pt x="0" y="47"/>
                      </a:lnTo>
                      <a:lnTo>
                        <a:pt x="0" y="45"/>
                      </a:lnTo>
                      <a:lnTo>
                        <a:pt x="1" y="42"/>
                      </a:lnTo>
                      <a:lnTo>
                        <a:pt x="1" y="40"/>
                      </a:lnTo>
                      <a:lnTo>
                        <a:pt x="2" y="37"/>
                      </a:lnTo>
                      <a:lnTo>
                        <a:pt x="3" y="34"/>
                      </a:lnTo>
                      <a:lnTo>
                        <a:pt x="4" y="32"/>
                      </a:lnTo>
                      <a:lnTo>
                        <a:pt x="4" y="30"/>
                      </a:lnTo>
                      <a:lnTo>
                        <a:pt x="5" y="27"/>
                      </a:lnTo>
                      <a:lnTo>
                        <a:pt x="8" y="25"/>
                      </a:lnTo>
                      <a:lnTo>
                        <a:pt x="9" y="23"/>
                      </a:lnTo>
                      <a:lnTo>
                        <a:pt x="10" y="20"/>
                      </a:lnTo>
                      <a:lnTo>
                        <a:pt x="11" y="19"/>
                      </a:lnTo>
                      <a:lnTo>
                        <a:pt x="13" y="17"/>
                      </a:lnTo>
                      <a:lnTo>
                        <a:pt x="14" y="15"/>
                      </a:lnTo>
                      <a:lnTo>
                        <a:pt x="17" y="14"/>
                      </a:lnTo>
                      <a:lnTo>
                        <a:pt x="19" y="11"/>
                      </a:lnTo>
                      <a:lnTo>
                        <a:pt x="20" y="10"/>
                      </a:lnTo>
                      <a:lnTo>
                        <a:pt x="23" y="9"/>
                      </a:lnTo>
                      <a:lnTo>
                        <a:pt x="25" y="8"/>
                      </a:lnTo>
                      <a:lnTo>
                        <a:pt x="27" y="7"/>
                      </a:lnTo>
                      <a:lnTo>
                        <a:pt x="29" y="4"/>
                      </a:lnTo>
                      <a:lnTo>
                        <a:pt x="32" y="4"/>
                      </a:lnTo>
                      <a:lnTo>
                        <a:pt x="34" y="3"/>
                      </a:lnTo>
                      <a:lnTo>
                        <a:pt x="36" y="2"/>
                      </a:lnTo>
                      <a:lnTo>
                        <a:pt x="40" y="1"/>
                      </a:lnTo>
                      <a:lnTo>
                        <a:pt x="42" y="1"/>
                      </a:lnTo>
                      <a:lnTo>
                        <a:pt x="44" y="0"/>
                      </a:lnTo>
                      <a:lnTo>
                        <a:pt x="47" y="0"/>
                      </a:lnTo>
                      <a:lnTo>
                        <a:pt x="50" y="0"/>
                      </a:lnTo>
                      <a:lnTo>
                        <a:pt x="53" y="0"/>
                      </a:lnTo>
                      <a:close/>
                    </a:path>
                  </a:pathLst>
                </a:custGeom>
                <a:solidFill>
                  <a:srgbClr val="E5E5E5"/>
                </a:solidFill>
                <a:ln w="9525">
                  <a:noFill/>
                  <a:round/>
                  <a:headEnd/>
                  <a:tailEnd/>
                </a:ln>
              </p:spPr>
              <p:txBody>
                <a:bodyPr/>
                <a:lstStyle/>
                <a:p>
                  <a:endParaRPr lang="en-GB"/>
                </a:p>
              </p:txBody>
            </p:sp>
            <p:sp>
              <p:nvSpPr>
                <p:cNvPr id="1252" name="Freeform 761"/>
                <p:cNvSpPr>
                  <a:spLocks/>
                </p:cNvSpPr>
                <p:nvPr/>
              </p:nvSpPr>
              <p:spPr bwMode="auto">
                <a:xfrm>
                  <a:off x="2050" y="2983"/>
                  <a:ext cx="54" cy="54"/>
                </a:xfrm>
                <a:custGeom>
                  <a:avLst/>
                  <a:gdLst>
                    <a:gd name="T0" fmla="*/ 15 w 107"/>
                    <a:gd name="T1" fmla="*/ 0 h 107"/>
                    <a:gd name="T2" fmla="*/ 17 w 107"/>
                    <a:gd name="T3" fmla="*/ 1 h 107"/>
                    <a:gd name="T4" fmla="*/ 19 w 107"/>
                    <a:gd name="T5" fmla="*/ 1 h 107"/>
                    <a:gd name="T6" fmla="*/ 20 w 107"/>
                    <a:gd name="T7" fmla="*/ 2 h 107"/>
                    <a:gd name="T8" fmla="*/ 22 w 107"/>
                    <a:gd name="T9" fmla="*/ 3 h 107"/>
                    <a:gd name="T10" fmla="*/ 23 w 107"/>
                    <a:gd name="T11" fmla="*/ 5 h 107"/>
                    <a:gd name="T12" fmla="*/ 25 w 107"/>
                    <a:gd name="T13" fmla="*/ 6 h 107"/>
                    <a:gd name="T14" fmla="*/ 26 w 107"/>
                    <a:gd name="T15" fmla="*/ 8 h 107"/>
                    <a:gd name="T16" fmla="*/ 26 w 107"/>
                    <a:gd name="T17" fmla="*/ 10 h 107"/>
                    <a:gd name="T18" fmla="*/ 27 w 107"/>
                    <a:gd name="T19" fmla="*/ 12 h 107"/>
                    <a:gd name="T20" fmla="*/ 27 w 107"/>
                    <a:gd name="T21" fmla="*/ 14 h 107"/>
                    <a:gd name="T22" fmla="*/ 27 w 107"/>
                    <a:gd name="T23" fmla="*/ 16 h 107"/>
                    <a:gd name="T24" fmla="*/ 26 w 107"/>
                    <a:gd name="T25" fmla="*/ 18 h 107"/>
                    <a:gd name="T26" fmla="*/ 26 w 107"/>
                    <a:gd name="T27" fmla="*/ 19 h 107"/>
                    <a:gd name="T28" fmla="*/ 25 w 107"/>
                    <a:gd name="T29" fmla="*/ 21 h 107"/>
                    <a:gd name="T30" fmla="*/ 23 w 107"/>
                    <a:gd name="T31" fmla="*/ 22 h 107"/>
                    <a:gd name="T32" fmla="*/ 22 w 107"/>
                    <a:gd name="T33" fmla="*/ 24 h 107"/>
                    <a:gd name="T34" fmla="*/ 20 w 107"/>
                    <a:gd name="T35" fmla="*/ 25 h 107"/>
                    <a:gd name="T36" fmla="*/ 19 w 107"/>
                    <a:gd name="T37" fmla="*/ 26 h 107"/>
                    <a:gd name="T38" fmla="*/ 17 w 107"/>
                    <a:gd name="T39" fmla="*/ 26 h 107"/>
                    <a:gd name="T40" fmla="*/ 15 w 107"/>
                    <a:gd name="T41" fmla="*/ 27 h 107"/>
                    <a:gd name="T42" fmla="*/ 13 w 107"/>
                    <a:gd name="T43" fmla="*/ 27 h 107"/>
                    <a:gd name="T44" fmla="*/ 11 w 107"/>
                    <a:gd name="T45" fmla="*/ 27 h 107"/>
                    <a:gd name="T46" fmla="*/ 9 w 107"/>
                    <a:gd name="T47" fmla="*/ 26 h 107"/>
                    <a:gd name="T48" fmla="*/ 7 w 107"/>
                    <a:gd name="T49" fmla="*/ 25 h 107"/>
                    <a:gd name="T50" fmla="*/ 5 w 107"/>
                    <a:gd name="T51" fmla="*/ 24 h 107"/>
                    <a:gd name="T52" fmla="*/ 4 w 107"/>
                    <a:gd name="T53" fmla="*/ 23 h 107"/>
                    <a:gd name="T54" fmla="*/ 3 w 107"/>
                    <a:gd name="T55" fmla="*/ 22 h 107"/>
                    <a:gd name="T56" fmla="*/ 2 w 107"/>
                    <a:gd name="T57" fmla="*/ 20 h 107"/>
                    <a:gd name="T58" fmla="*/ 1 w 107"/>
                    <a:gd name="T59" fmla="*/ 18 h 107"/>
                    <a:gd name="T60" fmla="*/ 1 w 107"/>
                    <a:gd name="T61" fmla="*/ 16 h 107"/>
                    <a:gd name="T62" fmla="*/ 0 w 107"/>
                    <a:gd name="T63" fmla="*/ 14 h 107"/>
                    <a:gd name="T64" fmla="*/ 0 w 107"/>
                    <a:gd name="T65" fmla="*/ 12 h 107"/>
                    <a:gd name="T66" fmla="*/ 1 w 107"/>
                    <a:gd name="T67" fmla="*/ 10 h 107"/>
                    <a:gd name="T68" fmla="*/ 1 w 107"/>
                    <a:gd name="T69" fmla="*/ 8 h 107"/>
                    <a:gd name="T70" fmla="*/ 2 w 107"/>
                    <a:gd name="T71" fmla="*/ 7 h 107"/>
                    <a:gd name="T72" fmla="*/ 3 w 107"/>
                    <a:gd name="T73" fmla="*/ 5 h 107"/>
                    <a:gd name="T74" fmla="*/ 5 w 107"/>
                    <a:gd name="T75" fmla="*/ 4 h 107"/>
                    <a:gd name="T76" fmla="*/ 6 w 107"/>
                    <a:gd name="T77" fmla="*/ 3 h 107"/>
                    <a:gd name="T78" fmla="*/ 8 w 107"/>
                    <a:gd name="T79" fmla="*/ 1 h 107"/>
                    <a:gd name="T80" fmla="*/ 9 w 107"/>
                    <a:gd name="T81" fmla="*/ 1 h 107"/>
                    <a:gd name="T82" fmla="*/ 11 w 107"/>
                    <a:gd name="T83" fmla="*/ 0 h 107"/>
                    <a:gd name="T84" fmla="*/ 14 w 107"/>
                    <a:gd name="T85" fmla="*/ 0 h 1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107"/>
                    <a:gd name="T131" fmla="*/ 107 w 107"/>
                    <a:gd name="T132" fmla="*/ 107 h 1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107">
                      <a:moveTo>
                        <a:pt x="53" y="0"/>
                      </a:moveTo>
                      <a:lnTo>
                        <a:pt x="55" y="0"/>
                      </a:lnTo>
                      <a:lnTo>
                        <a:pt x="58" y="0"/>
                      </a:lnTo>
                      <a:lnTo>
                        <a:pt x="61" y="0"/>
                      </a:lnTo>
                      <a:lnTo>
                        <a:pt x="63" y="1"/>
                      </a:lnTo>
                      <a:lnTo>
                        <a:pt x="66" y="1"/>
                      </a:lnTo>
                      <a:lnTo>
                        <a:pt x="69" y="2"/>
                      </a:lnTo>
                      <a:lnTo>
                        <a:pt x="71" y="3"/>
                      </a:lnTo>
                      <a:lnTo>
                        <a:pt x="73" y="4"/>
                      </a:lnTo>
                      <a:lnTo>
                        <a:pt x="76" y="4"/>
                      </a:lnTo>
                      <a:lnTo>
                        <a:pt x="78" y="7"/>
                      </a:lnTo>
                      <a:lnTo>
                        <a:pt x="80" y="8"/>
                      </a:lnTo>
                      <a:lnTo>
                        <a:pt x="82" y="9"/>
                      </a:lnTo>
                      <a:lnTo>
                        <a:pt x="85" y="10"/>
                      </a:lnTo>
                      <a:lnTo>
                        <a:pt x="87" y="11"/>
                      </a:lnTo>
                      <a:lnTo>
                        <a:pt x="88" y="14"/>
                      </a:lnTo>
                      <a:lnTo>
                        <a:pt x="91" y="15"/>
                      </a:lnTo>
                      <a:lnTo>
                        <a:pt x="92" y="17"/>
                      </a:lnTo>
                      <a:lnTo>
                        <a:pt x="94" y="19"/>
                      </a:lnTo>
                      <a:lnTo>
                        <a:pt x="95" y="20"/>
                      </a:lnTo>
                      <a:lnTo>
                        <a:pt x="97" y="23"/>
                      </a:lnTo>
                      <a:lnTo>
                        <a:pt x="99" y="25"/>
                      </a:lnTo>
                      <a:lnTo>
                        <a:pt x="100" y="27"/>
                      </a:lnTo>
                      <a:lnTo>
                        <a:pt x="101" y="30"/>
                      </a:lnTo>
                      <a:lnTo>
                        <a:pt x="102" y="32"/>
                      </a:lnTo>
                      <a:lnTo>
                        <a:pt x="103" y="34"/>
                      </a:lnTo>
                      <a:lnTo>
                        <a:pt x="104" y="37"/>
                      </a:lnTo>
                      <a:lnTo>
                        <a:pt x="104" y="40"/>
                      </a:lnTo>
                      <a:lnTo>
                        <a:pt x="106" y="42"/>
                      </a:lnTo>
                      <a:lnTo>
                        <a:pt x="106" y="45"/>
                      </a:lnTo>
                      <a:lnTo>
                        <a:pt x="106" y="47"/>
                      </a:lnTo>
                      <a:lnTo>
                        <a:pt x="107" y="50"/>
                      </a:lnTo>
                      <a:lnTo>
                        <a:pt x="107" y="53"/>
                      </a:lnTo>
                      <a:lnTo>
                        <a:pt x="107" y="56"/>
                      </a:lnTo>
                      <a:lnTo>
                        <a:pt x="106" y="58"/>
                      </a:lnTo>
                      <a:lnTo>
                        <a:pt x="106" y="61"/>
                      </a:lnTo>
                      <a:lnTo>
                        <a:pt x="106" y="63"/>
                      </a:lnTo>
                      <a:lnTo>
                        <a:pt x="104" y="66"/>
                      </a:lnTo>
                      <a:lnTo>
                        <a:pt x="104" y="69"/>
                      </a:lnTo>
                      <a:lnTo>
                        <a:pt x="103" y="71"/>
                      </a:lnTo>
                      <a:lnTo>
                        <a:pt x="102" y="73"/>
                      </a:lnTo>
                      <a:lnTo>
                        <a:pt x="101" y="76"/>
                      </a:lnTo>
                      <a:lnTo>
                        <a:pt x="100" y="78"/>
                      </a:lnTo>
                      <a:lnTo>
                        <a:pt x="99" y="80"/>
                      </a:lnTo>
                      <a:lnTo>
                        <a:pt x="97" y="83"/>
                      </a:lnTo>
                      <a:lnTo>
                        <a:pt x="95" y="85"/>
                      </a:lnTo>
                      <a:lnTo>
                        <a:pt x="94" y="87"/>
                      </a:lnTo>
                      <a:lnTo>
                        <a:pt x="92" y="88"/>
                      </a:lnTo>
                      <a:lnTo>
                        <a:pt x="91" y="91"/>
                      </a:lnTo>
                      <a:lnTo>
                        <a:pt x="88" y="93"/>
                      </a:lnTo>
                      <a:lnTo>
                        <a:pt x="87" y="94"/>
                      </a:lnTo>
                      <a:lnTo>
                        <a:pt x="85" y="95"/>
                      </a:lnTo>
                      <a:lnTo>
                        <a:pt x="82" y="98"/>
                      </a:lnTo>
                      <a:lnTo>
                        <a:pt x="80" y="99"/>
                      </a:lnTo>
                      <a:lnTo>
                        <a:pt x="78" y="100"/>
                      </a:lnTo>
                      <a:lnTo>
                        <a:pt x="76" y="101"/>
                      </a:lnTo>
                      <a:lnTo>
                        <a:pt x="73" y="102"/>
                      </a:lnTo>
                      <a:lnTo>
                        <a:pt x="71" y="103"/>
                      </a:lnTo>
                      <a:lnTo>
                        <a:pt x="69" y="104"/>
                      </a:lnTo>
                      <a:lnTo>
                        <a:pt x="66" y="104"/>
                      </a:lnTo>
                      <a:lnTo>
                        <a:pt x="63" y="106"/>
                      </a:lnTo>
                      <a:lnTo>
                        <a:pt x="61" y="106"/>
                      </a:lnTo>
                      <a:lnTo>
                        <a:pt x="58" y="106"/>
                      </a:lnTo>
                      <a:lnTo>
                        <a:pt x="55" y="107"/>
                      </a:lnTo>
                      <a:lnTo>
                        <a:pt x="53" y="107"/>
                      </a:lnTo>
                      <a:lnTo>
                        <a:pt x="50" y="107"/>
                      </a:lnTo>
                      <a:lnTo>
                        <a:pt x="47" y="106"/>
                      </a:lnTo>
                      <a:lnTo>
                        <a:pt x="44" y="106"/>
                      </a:lnTo>
                      <a:lnTo>
                        <a:pt x="42" y="106"/>
                      </a:lnTo>
                      <a:lnTo>
                        <a:pt x="40" y="104"/>
                      </a:lnTo>
                      <a:lnTo>
                        <a:pt x="36" y="104"/>
                      </a:lnTo>
                      <a:lnTo>
                        <a:pt x="34" y="103"/>
                      </a:lnTo>
                      <a:lnTo>
                        <a:pt x="32" y="102"/>
                      </a:lnTo>
                      <a:lnTo>
                        <a:pt x="29" y="101"/>
                      </a:lnTo>
                      <a:lnTo>
                        <a:pt x="27" y="100"/>
                      </a:lnTo>
                      <a:lnTo>
                        <a:pt x="25" y="99"/>
                      </a:lnTo>
                      <a:lnTo>
                        <a:pt x="23" y="98"/>
                      </a:lnTo>
                      <a:lnTo>
                        <a:pt x="20" y="95"/>
                      </a:lnTo>
                      <a:lnTo>
                        <a:pt x="19" y="94"/>
                      </a:lnTo>
                      <a:lnTo>
                        <a:pt x="17" y="93"/>
                      </a:lnTo>
                      <a:lnTo>
                        <a:pt x="14" y="91"/>
                      </a:lnTo>
                      <a:lnTo>
                        <a:pt x="13" y="88"/>
                      </a:lnTo>
                      <a:lnTo>
                        <a:pt x="11" y="87"/>
                      </a:lnTo>
                      <a:lnTo>
                        <a:pt x="10" y="85"/>
                      </a:lnTo>
                      <a:lnTo>
                        <a:pt x="9" y="83"/>
                      </a:lnTo>
                      <a:lnTo>
                        <a:pt x="8" y="80"/>
                      </a:lnTo>
                      <a:lnTo>
                        <a:pt x="5" y="78"/>
                      </a:lnTo>
                      <a:lnTo>
                        <a:pt x="4" y="76"/>
                      </a:lnTo>
                      <a:lnTo>
                        <a:pt x="4" y="73"/>
                      </a:lnTo>
                      <a:lnTo>
                        <a:pt x="3" y="71"/>
                      </a:lnTo>
                      <a:lnTo>
                        <a:pt x="2" y="69"/>
                      </a:lnTo>
                      <a:lnTo>
                        <a:pt x="1" y="66"/>
                      </a:lnTo>
                      <a:lnTo>
                        <a:pt x="1" y="63"/>
                      </a:lnTo>
                      <a:lnTo>
                        <a:pt x="0" y="61"/>
                      </a:lnTo>
                      <a:lnTo>
                        <a:pt x="0" y="58"/>
                      </a:lnTo>
                      <a:lnTo>
                        <a:pt x="0" y="56"/>
                      </a:lnTo>
                      <a:lnTo>
                        <a:pt x="0" y="53"/>
                      </a:lnTo>
                      <a:lnTo>
                        <a:pt x="0" y="50"/>
                      </a:lnTo>
                      <a:lnTo>
                        <a:pt x="0" y="47"/>
                      </a:lnTo>
                      <a:lnTo>
                        <a:pt x="0" y="45"/>
                      </a:lnTo>
                      <a:lnTo>
                        <a:pt x="1" y="42"/>
                      </a:lnTo>
                      <a:lnTo>
                        <a:pt x="1" y="40"/>
                      </a:lnTo>
                      <a:lnTo>
                        <a:pt x="2" y="37"/>
                      </a:lnTo>
                      <a:lnTo>
                        <a:pt x="3" y="34"/>
                      </a:lnTo>
                      <a:lnTo>
                        <a:pt x="4" y="32"/>
                      </a:lnTo>
                      <a:lnTo>
                        <a:pt x="4" y="30"/>
                      </a:lnTo>
                      <a:lnTo>
                        <a:pt x="5" y="27"/>
                      </a:lnTo>
                      <a:lnTo>
                        <a:pt x="8" y="25"/>
                      </a:lnTo>
                      <a:lnTo>
                        <a:pt x="9" y="23"/>
                      </a:lnTo>
                      <a:lnTo>
                        <a:pt x="10" y="20"/>
                      </a:lnTo>
                      <a:lnTo>
                        <a:pt x="11" y="19"/>
                      </a:lnTo>
                      <a:lnTo>
                        <a:pt x="13" y="17"/>
                      </a:lnTo>
                      <a:lnTo>
                        <a:pt x="14" y="15"/>
                      </a:lnTo>
                      <a:lnTo>
                        <a:pt x="17" y="14"/>
                      </a:lnTo>
                      <a:lnTo>
                        <a:pt x="19" y="11"/>
                      </a:lnTo>
                      <a:lnTo>
                        <a:pt x="20" y="10"/>
                      </a:lnTo>
                      <a:lnTo>
                        <a:pt x="23" y="9"/>
                      </a:lnTo>
                      <a:lnTo>
                        <a:pt x="25" y="8"/>
                      </a:lnTo>
                      <a:lnTo>
                        <a:pt x="27" y="7"/>
                      </a:lnTo>
                      <a:lnTo>
                        <a:pt x="29" y="4"/>
                      </a:lnTo>
                      <a:lnTo>
                        <a:pt x="32" y="4"/>
                      </a:lnTo>
                      <a:lnTo>
                        <a:pt x="34" y="3"/>
                      </a:lnTo>
                      <a:lnTo>
                        <a:pt x="36" y="2"/>
                      </a:lnTo>
                      <a:lnTo>
                        <a:pt x="40" y="1"/>
                      </a:lnTo>
                      <a:lnTo>
                        <a:pt x="42" y="1"/>
                      </a:lnTo>
                      <a:lnTo>
                        <a:pt x="44" y="0"/>
                      </a:lnTo>
                      <a:lnTo>
                        <a:pt x="47" y="0"/>
                      </a:lnTo>
                      <a:lnTo>
                        <a:pt x="50" y="0"/>
                      </a:lnTo>
                      <a:lnTo>
                        <a:pt x="53" y="0"/>
                      </a:lnTo>
                    </a:path>
                  </a:pathLst>
                </a:custGeom>
                <a:noFill/>
                <a:ln w="0">
                  <a:solidFill>
                    <a:srgbClr val="000000"/>
                  </a:solidFill>
                  <a:prstDash val="solid"/>
                  <a:round/>
                  <a:headEnd/>
                  <a:tailEnd/>
                </a:ln>
              </p:spPr>
              <p:txBody>
                <a:bodyPr/>
                <a:lstStyle/>
                <a:p>
                  <a:endParaRPr lang="en-GB"/>
                </a:p>
              </p:txBody>
            </p:sp>
            <p:sp>
              <p:nvSpPr>
                <p:cNvPr id="1253" name="Freeform 762"/>
                <p:cNvSpPr>
                  <a:spLocks/>
                </p:cNvSpPr>
                <p:nvPr/>
              </p:nvSpPr>
              <p:spPr bwMode="auto">
                <a:xfrm>
                  <a:off x="2054" y="2987"/>
                  <a:ext cx="46" cy="46"/>
                </a:xfrm>
                <a:custGeom>
                  <a:avLst/>
                  <a:gdLst>
                    <a:gd name="T0" fmla="*/ 10 w 94"/>
                    <a:gd name="T1" fmla="*/ 0 h 92"/>
                    <a:gd name="T2" fmla="*/ 9 w 94"/>
                    <a:gd name="T3" fmla="*/ 1 h 92"/>
                    <a:gd name="T4" fmla="*/ 7 w 94"/>
                    <a:gd name="T5" fmla="*/ 1 h 92"/>
                    <a:gd name="T6" fmla="*/ 5 w 94"/>
                    <a:gd name="T7" fmla="*/ 1 h 92"/>
                    <a:gd name="T8" fmla="*/ 4 w 94"/>
                    <a:gd name="T9" fmla="*/ 3 h 92"/>
                    <a:gd name="T10" fmla="*/ 3 w 94"/>
                    <a:gd name="T11" fmla="*/ 3 h 92"/>
                    <a:gd name="T12" fmla="*/ 2 w 94"/>
                    <a:gd name="T13" fmla="*/ 5 h 92"/>
                    <a:gd name="T14" fmla="*/ 1 w 94"/>
                    <a:gd name="T15" fmla="*/ 6 h 92"/>
                    <a:gd name="T16" fmla="*/ 0 w 94"/>
                    <a:gd name="T17" fmla="*/ 8 h 92"/>
                    <a:gd name="T18" fmla="*/ 0 w 94"/>
                    <a:gd name="T19" fmla="*/ 10 h 92"/>
                    <a:gd name="T20" fmla="*/ 0 w 94"/>
                    <a:gd name="T21" fmla="*/ 12 h 92"/>
                    <a:gd name="T22" fmla="*/ 0 w 94"/>
                    <a:gd name="T23" fmla="*/ 13 h 92"/>
                    <a:gd name="T24" fmla="*/ 0 w 94"/>
                    <a:gd name="T25" fmla="*/ 14 h 92"/>
                    <a:gd name="T26" fmla="*/ 1 w 94"/>
                    <a:gd name="T27" fmla="*/ 17 h 92"/>
                    <a:gd name="T28" fmla="*/ 2 w 94"/>
                    <a:gd name="T29" fmla="*/ 18 h 92"/>
                    <a:gd name="T30" fmla="*/ 3 w 94"/>
                    <a:gd name="T31" fmla="*/ 20 h 92"/>
                    <a:gd name="T32" fmla="*/ 4 w 94"/>
                    <a:gd name="T33" fmla="*/ 21 h 92"/>
                    <a:gd name="T34" fmla="*/ 5 w 94"/>
                    <a:gd name="T35" fmla="*/ 22 h 92"/>
                    <a:gd name="T36" fmla="*/ 7 w 94"/>
                    <a:gd name="T37" fmla="*/ 22 h 92"/>
                    <a:gd name="T38" fmla="*/ 9 w 94"/>
                    <a:gd name="T39" fmla="*/ 23 h 92"/>
                    <a:gd name="T40" fmla="*/ 10 w 94"/>
                    <a:gd name="T41" fmla="*/ 23 h 92"/>
                    <a:gd name="T42" fmla="*/ 12 w 94"/>
                    <a:gd name="T43" fmla="*/ 23 h 92"/>
                    <a:gd name="T44" fmla="*/ 14 w 94"/>
                    <a:gd name="T45" fmla="*/ 23 h 92"/>
                    <a:gd name="T46" fmla="*/ 15 w 94"/>
                    <a:gd name="T47" fmla="*/ 23 h 92"/>
                    <a:gd name="T48" fmla="*/ 17 w 94"/>
                    <a:gd name="T49" fmla="*/ 22 h 92"/>
                    <a:gd name="T50" fmla="*/ 18 w 94"/>
                    <a:gd name="T51" fmla="*/ 21 h 92"/>
                    <a:gd name="T52" fmla="*/ 19 w 94"/>
                    <a:gd name="T53" fmla="*/ 20 h 92"/>
                    <a:gd name="T54" fmla="*/ 21 w 94"/>
                    <a:gd name="T55" fmla="*/ 19 h 92"/>
                    <a:gd name="T56" fmla="*/ 21 w 94"/>
                    <a:gd name="T57" fmla="*/ 17 h 92"/>
                    <a:gd name="T58" fmla="*/ 22 w 94"/>
                    <a:gd name="T59" fmla="*/ 15 h 92"/>
                    <a:gd name="T60" fmla="*/ 23 w 94"/>
                    <a:gd name="T61" fmla="*/ 13 h 92"/>
                    <a:gd name="T62" fmla="*/ 23 w 94"/>
                    <a:gd name="T63" fmla="*/ 12 h 92"/>
                    <a:gd name="T64" fmla="*/ 23 w 94"/>
                    <a:gd name="T65" fmla="*/ 11 h 92"/>
                    <a:gd name="T66" fmla="*/ 22 w 94"/>
                    <a:gd name="T67" fmla="*/ 9 h 92"/>
                    <a:gd name="T68" fmla="*/ 22 w 94"/>
                    <a:gd name="T69" fmla="*/ 7 h 92"/>
                    <a:gd name="T70" fmla="*/ 21 w 94"/>
                    <a:gd name="T71" fmla="*/ 6 h 92"/>
                    <a:gd name="T72" fmla="*/ 20 w 94"/>
                    <a:gd name="T73" fmla="*/ 5 h 92"/>
                    <a:gd name="T74" fmla="*/ 19 w 94"/>
                    <a:gd name="T75" fmla="*/ 3 h 92"/>
                    <a:gd name="T76" fmla="*/ 18 w 94"/>
                    <a:gd name="T77" fmla="*/ 2 h 92"/>
                    <a:gd name="T78" fmla="*/ 16 w 94"/>
                    <a:gd name="T79" fmla="*/ 1 h 92"/>
                    <a:gd name="T80" fmla="*/ 15 w 94"/>
                    <a:gd name="T81" fmla="*/ 1 h 92"/>
                    <a:gd name="T82" fmla="*/ 13 w 94"/>
                    <a:gd name="T83" fmla="*/ 1 h 92"/>
                    <a:gd name="T84" fmla="*/ 11 w 94"/>
                    <a:gd name="T85" fmla="*/ 0 h 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
                    <a:gd name="T130" fmla="*/ 0 h 92"/>
                    <a:gd name="T131" fmla="*/ 94 w 94"/>
                    <a:gd name="T132" fmla="*/ 92 h 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 h="92">
                      <a:moveTo>
                        <a:pt x="48" y="0"/>
                      </a:moveTo>
                      <a:lnTo>
                        <a:pt x="45" y="0"/>
                      </a:lnTo>
                      <a:lnTo>
                        <a:pt x="43" y="0"/>
                      </a:lnTo>
                      <a:lnTo>
                        <a:pt x="41" y="1"/>
                      </a:lnTo>
                      <a:lnTo>
                        <a:pt x="38" y="1"/>
                      </a:lnTo>
                      <a:lnTo>
                        <a:pt x="36" y="1"/>
                      </a:lnTo>
                      <a:lnTo>
                        <a:pt x="34" y="2"/>
                      </a:lnTo>
                      <a:lnTo>
                        <a:pt x="32" y="3"/>
                      </a:lnTo>
                      <a:lnTo>
                        <a:pt x="29" y="3"/>
                      </a:lnTo>
                      <a:lnTo>
                        <a:pt x="27" y="4"/>
                      </a:lnTo>
                      <a:lnTo>
                        <a:pt x="26" y="5"/>
                      </a:lnTo>
                      <a:lnTo>
                        <a:pt x="23" y="7"/>
                      </a:lnTo>
                      <a:lnTo>
                        <a:pt x="21" y="8"/>
                      </a:lnTo>
                      <a:lnTo>
                        <a:pt x="20" y="9"/>
                      </a:lnTo>
                      <a:lnTo>
                        <a:pt x="18" y="10"/>
                      </a:lnTo>
                      <a:lnTo>
                        <a:pt x="17" y="12"/>
                      </a:lnTo>
                      <a:lnTo>
                        <a:pt x="14" y="13"/>
                      </a:lnTo>
                      <a:lnTo>
                        <a:pt x="13" y="15"/>
                      </a:lnTo>
                      <a:lnTo>
                        <a:pt x="12" y="17"/>
                      </a:lnTo>
                      <a:lnTo>
                        <a:pt x="10" y="18"/>
                      </a:lnTo>
                      <a:lnTo>
                        <a:pt x="8" y="20"/>
                      </a:lnTo>
                      <a:lnTo>
                        <a:pt x="7" y="23"/>
                      </a:lnTo>
                      <a:lnTo>
                        <a:pt x="6" y="24"/>
                      </a:lnTo>
                      <a:lnTo>
                        <a:pt x="5" y="26"/>
                      </a:lnTo>
                      <a:lnTo>
                        <a:pt x="5" y="28"/>
                      </a:lnTo>
                      <a:lnTo>
                        <a:pt x="4" y="30"/>
                      </a:lnTo>
                      <a:lnTo>
                        <a:pt x="3" y="32"/>
                      </a:lnTo>
                      <a:lnTo>
                        <a:pt x="3" y="34"/>
                      </a:lnTo>
                      <a:lnTo>
                        <a:pt x="2" y="36"/>
                      </a:lnTo>
                      <a:lnTo>
                        <a:pt x="2" y="39"/>
                      </a:lnTo>
                      <a:lnTo>
                        <a:pt x="2" y="41"/>
                      </a:lnTo>
                      <a:lnTo>
                        <a:pt x="2" y="43"/>
                      </a:lnTo>
                      <a:lnTo>
                        <a:pt x="0" y="46"/>
                      </a:lnTo>
                      <a:lnTo>
                        <a:pt x="2" y="48"/>
                      </a:lnTo>
                      <a:lnTo>
                        <a:pt x="2" y="50"/>
                      </a:lnTo>
                      <a:lnTo>
                        <a:pt x="2" y="53"/>
                      </a:lnTo>
                      <a:lnTo>
                        <a:pt x="2" y="55"/>
                      </a:lnTo>
                      <a:lnTo>
                        <a:pt x="3" y="57"/>
                      </a:lnTo>
                      <a:lnTo>
                        <a:pt x="3" y="59"/>
                      </a:lnTo>
                      <a:lnTo>
                        <a:pt x="4" y="62"/>
                      </a:lnTo>
                      <a:lnTo>
                        <a:pt x="5" y="64"/>
                      </a:lnTo>
                      <a:lnTo>
                        <a:pt x="5" y="66"/>
                      </a:lnTo>
                      <a:lnTo>
                        <a:pt x="6" y="68"/>
                      </a:lnTo>
                      <a:lnTo>
                        <a:pt x="7" y="70"/>
                      </a:lnTo>
                      <a:lnTo>
                        <a:pt x="8" y="72"/>
                      </a:lnTo>
                      <a:lnTo>
                        <a:pt x="10" y="73"/>
                      </a:lnTo>
                      <a:lnTo>
                        <a:pt x="12" y="76"/>
                      </a:lnTo>
                      <a:lnTo>
                        <a:pt x="13" y="77"/>
                      </a:lnTo>
                      <a:lnTo>
                        <a:pt x="14" y="79"/>
                      </a:lnTo>
                      <a:lnTo>
                        <a:pt x="17" y="80"/>
                      </a:lnTo>
                      <a:lnTo>
                        <a:pt x="18" y="81"/>
                      </a:lnTo>
                      <a:lnTo>
                        <a:pt x="20" y="82"/>
                      </a:lnTo>
                      <a:lnTo>
                        <a:pt x="21" y="85"/>
                      </a:lnTo>
                      <a:lnTo>
                        <a:pt x="23" y="86"/>
                      </a:lnTo>
                      <a:lnTo>
                        <a:pt x="26" y="87"/>
                      </a:lnTo>
                      <a:lnTo>
                        <a:pt x="27" y="87"/>
                      </a:lnTo>
                      <a:lnTo>
                        <a:pt x="29" y="88"/>
                      </a:lnTo>
                      <a:lnTo>
                        <a:pt x="32" y="89"/>
                      </a:lnTo>
                      <a:lnTo>
                        <a:pt x="34" y="91"/>
                      </a:lnTo>
                      <a:lnTo>
                        <a:pt x="36" y="91"/>
                      </a:lnTo>
                      <a:lnTo>
                        <a:pt x="38" y="92"/>
                      </a:lnTo>
                      <a:lnTo>
                        <a:pt x="41" y="92"/>
                      </a:lnTo>
                      <a:lnTo>
                        <a:pt x="43" y="92"/>
                      </a:lnTo>
                      <a:lnTo>
                        <a:pt x="45" y="92"/>
                      </a:lnTo>
                      <a:lnTo>
                        <a:pt x="48" y="92"/>
                      </a:lnTo>
                      <a:lnTo>
                        <a:pt x="50" y="92"/>
                      </a:lnTo>
                      <a:lnTo>
                        <a:pt x="52" y="92"/>
                      </a:lnTo>
                      <a:lnTo>
                        <a:pt x="55" y="92"/>
                      </a:lnTo>
                      <a:lnTo>
                        <a:pt x="57" y="92"/>
                      </a:lnTo>
                      <a:lnTo>
                        <a:pt x="59" y="91"/>
                      </a:lnTo>
                      <a:lnTo>
                        <a:pt x="61" y="91"/>
                      </a:lnTo>
                      <a:lnTo>
                        <a:pt x="63" y="89"/>
                      </a:lnTo>
                      <a:lnTo>
                        <a:pt x="65" y="88"/>
                      </a:lnTo>
                      <a:lnTo>
                        <a:pt x="67" y="87"/>
                      </a:lnTo>
                      <a:lnTo>
                        <a:pt x="70" y="87"/>
                      </a:lnTo>
                      <a:lnTo>
                        <a:pt x="71" y="86"/>
                      </a:lnTo>
                      <a:lnTo>
                        <a:pt x="73" y="85"/>
                      </a:lnTo>
                      <a:lnTo>
                        <a:pt x="75" y="82"/>
                      </a:lnTo>
                      <a:lnTo>
                        <a:pt x="76" y="81"/>
                      </a:lnTo>
                      <a:lnTo>
                        <a:pt x="79" y="80"/>
                      </a:lnTo>
                      <a:lnTo>
                        <a:pt x="80" y="79"/>
                      </a:lnTo>
                      <a:lnTo>
                        <a:pt x="81" y="77"/>
                      </a:lnTo>
                      <a:lnTo>
                        <a:pt x="82" y="76"/>
                      </a:lnTo>
                      <a:lnTo>
                        <a:pt x="85" y="73"/>
                      </a:lnTo>
                      <a:lnTo>
                        <a:pt x="86" y="72"/>
                      </a:lnTo>
                      <a:lnTo>
                        <a:pt x="87" y="70"/>
                      </a:lnTo>
                      <a:lnTo>
                        <a:pt x="88" y="68"/>
                      </a:lnTo>
                      <a:lnTo>
                        <a:pt x="89" y="66"/>
                      </a:lnTo>
                      <a:lnTo>
                        <a:pt x="89" y="64"/>
                      </a:lnTo>
                      <a:lnTo>
                        <a:pt x="90" y="62"/>
                      </a:lnTo>
                      <a:lnTo>
                        <a:pt x="91" y="59"/>
                      </a:lnTo>
                      <a:lnTo>
                        <a:pt x="91" y="57"/>
                      </a:lnTo>
                      <a:lnTo>
                        <a:pt x="93" y="55"/>
                      </a:lnTo>
                      <a:lnTo>
                        <a:pt x="93" y="53"/>
                      </a:lnTo>
                      <a:lnTo>
                        <a:pt x="93" y="50"/>
                      </a:lnTo>
                      <a:lnTo>
                        <a:pt x="94" y="48"/>
                      </a:lnTo>
                      <a:lnTo>
                        <a:pt x="94" y="46"/>
                      </a:lnTo>
                      <a:lnTo>
                        <a:pt x="94" y="43"/>
                      </a:lnTo>
                      <a:lnTo>
                        <a:pt x="93" y="41"/>
                      </a:lnTo>
                      <a:lnTo>
                        <a:pt x="93" y="39"/>
                      </a:lnTo>
                      <a:lnTo>
                        <a:pt x="93" y="36"/>
                      </a:lnTo>
                      <a:lnTo>
                        <a:pt x="91" y="34"/>
                      </a:lnTo>
                      <a:lnTo>
                        <a:pt x="91" y="32"/>
                      </a:lnTo>
                      <a:lnTo>
                        <a:pt x="90" y="30"/>
                      </a:lnTo>
                      <a:lnTo>
                        <a:pt x="89" y="28"/>
                      </a:lnTo>
                      <a:lnTo>
                        <a:pt x="89" y="26"/>
                      </a:lnTo>
                      <a:lnTo>
                        <a:pt x="88" y="24"/>
                      </a:lnTo>
                      <a:lnTo>
                        <a:pt x="87" y="23"/>
                      </a:lnTo>
                      <a:lnTo>
                        <a:pt x="86" y="20"/>
                      </a:lnTo>
                      <a:lnTo>
                        <a:pt x="85" y="18"/>
                      </a:lnTo>
                      <a:lnTo>
                        <a:pt x="82" y="17"/>
                      </a:lnTo>
                      <a:lnTo>
                        <a:pt x="81" y="15"/>
                      </a:lnTo>
                      <a:lnTo>
                        <a:pt x="80" y="13"/>
                      </a:lnTo>
                      <a:lnTo>
                        <a:pt x="79" y="12"/>
                      </a:lnTo>
                      <a:lnTo>
                        <a:pt x="76" y="10"/>
                      </a:lnTo>
                      <a:lnTo>
                        <a:pt x="75" y="9"/>
                      </a:lnTo>
                      <a:lnTo>
                        <a:pt x="73" y="8"/>
                      </a:lnTo>
                      <a:lnTo>
                        <a:pt x="71" y="7"/>
                      </a:lnTo>
                      <a:lnTo>
                        <a:pt x="70" y="5"/>
                      </a:lnTo>
                      <a:lnTo>
                        <a:pt x="67" y="4"/>
                      </a:lnTo>
                      <a:lnTo>
                        <a:pt x="65" y="3"/>
                      </a:lnTo>
                      <a:lnTo>
                        <a:pt x="63" y="3"/>
                      </a:lnTo>
                      <a:lnTo>
                        <a:pt x="61" y="2"/>
                      </a:lnTo>
                      <a:lnTo>
                        <a:pt x="59" y="1"/>
                      </a:lnTo>
                      <a:lnTo>
                        <a:pt x="57" y="1"/>
                      </a:lnTo>
                      <a:lnTo>
                        <a:pt x="55" y="1"/>
                      </a:lnTo>
                      <a:lnTo>
                        <a:pt x="52" y="0"/>
                      </a:lnTo>
                      <a:lnTo>
                        <a:pt x="50" y="0"/>
                      </a:lnTo>
                      <a:lnTo>
                        <a:pt x="48" y="0"/>
                      </a:lnTo>
                      <a:close/>
                    </a:path>
                  </a:pathLst>
                </a:custGeom>
                <a:solidFill>
                  <a:srgbClr val="000000"/>
                </a:solidFill>
                <a:ln w="9525">
                  <a:noFill/>
                  <a:round/>
                  <a:headEnd/>
                  <a:tailEnd/>
                </a:ln>
              </p:spPr>
              <p:txBody>
                <a:bodyPr/>
                <a:lstStyle/>
                <a:p>
                  <a:endParaRPr lang="en-GB"/>
                </a:p>
              </p:txBody>
            </p:sp>
            <p:sp>
              <p:nvSpPr>
                <p:cNvPr id="1254" name="Freeform 763"/>
                <p:cNvSpPr>
                  <a:spLocks/>
                </p:cNvSpPr>
                <p:nvPr/>
              </p:nvSpPr>
              <p:spPr bwMode="auto">
                <a:xfrm>
                  <a:off x="2054" y="2987"/>
                  <a:ext cx="46" cy="46"/>
                </a:xfrm>
                <a:custGeom>
                  <a:avLst/>
                  <a:gdLst>
                    <a:gd name="T0" fmla="*/ 10 w 94"/>
                    <a:gd name="T1" fmla="*/ 0 h 92"/>
                    <a:gd name="T2" fmla="*/ 9 w 94"/>
                    <a:gd name="T3" fmla="*/ 1 h 92"/>
                    <a:gd name="T4" fmla="*/ 7 w 94"/>
                    <a:gd name="T5" fmla="*/ 1 h 92"/>
                    <a:gd name="T6" fmla="*/ 5 w 94"/>
                    <a:gd name="T7" fmla="*/ 1 h 92"/>
                    <a:gd name="T8" fmla="*/ 4 w 94"/>
                    <a:gd name="T9" fmla="*/ 3 h 92"/>
                    <a:gd name="T10" fmla="*/ 3 w 94"/>
                    <a:gd name="T11" fmla="*/ 3 h 92"/>
                    <a:gd name="T12" fmla="*/ 2 w 94"/>
                    <a:gd name="T13" fmla="*/ 5 h 92"/>
                    <a:gd name="T14" fmla="*/ 1 w 94"/>
                    <a:gd name="T15" fmla="*/ 6 h 92"/>
                    <a:gd name="T16" fmla="*/ 0 w 94"/>
                    <a:gd name="T17" fmla="*/ 8 h 92"/>
                    <a:gd name="T18" fmla="*/ 0 w 94"/>
                    <a:gd name="T19" fmla="*/ 10 h 92"/>
                    <a:gd name="T20" fmla="*/ 0 w 94"/>
                    <a:gd name="T21" fmla="*/ 12 h 92"/>
                    <a:gd name="T22" fmla="*/ 0 w 94"/>
                    <a:gd name="T23" fmla="*/ 13 h 92"/>
                    <a:gd name="T24" fmla="*/ 0 w 94"/>
                    <a:gd name="T25" fmla="*/ 14 h 92"/>
                    <a:gd name="T26" fmla="*/ 1 w 94"/>
                    <a:gd name="T27" fmla="*/ 17 h 92"/>
                    <a:gd name="T28" fmla="*/ 2 w 94"/>
                    <a:gd name="T29" fmla="*/ 18 h 92"/>
                    <a:gd name="T30" fmla="*/ 3 w 94"/>
                    <a:gd name="T31" fmla="*/ 20 h 92"/>
                    <a:gd name="T32" fmla="*/ 4 w 94"/>
                    <a:gd name="T33" fmla="*/ 21 h 92"/>
                    <a:gd name="T34" fmla="*/ 5 w 94"/>
                    <a:gd name="T35" fmla="*/ 22 h 92"/>
                    <a:gd name="T36" fmla="*/ 7 w 94"/>
                    <a:gd name="T37" fmla="*/ 22 h 92"/>
                    <a:gd name="T38" fmla="*/ 9 w 94"/>
                    <a:gd name="T39" fmla="*/ 23 h 92"/>
                    <a:gd name="T40" fmla="*/ 10 w 94"/>
                    <a:gd name="T41" fmla="*/ 23 h 92"/>
                    <a:gd name="T42" fmla="*/ 12 w 94"/>
                    <a:gd name="T43" fmla="*/ 23 h 92"/>
                    <a:gd name="T44" fmla="*/ 14 w 94"/>
                    <a:gd name="T45" fmla="*/ 23 h 92"/>
                    <a:gd name="T46" fmla="*/ 15 w 94"/>
                    <a:gd name="T47" fmla="*/ 23 h 92"/>
                    <a:gd name="T48" fmla="*/ 17 w 94"/>
                    <a:gd name="T49" fmla="*/ 22 h 92"/>
                    <a:gd name="T50" fmla="*/ 18 w 94"/>
                    <a:gd name="T51" fmla="*/ 21 h 92"/>
                    <a:gd name="T52" fmla="*/ 19 w 94"/>
                    <a:gd name="T53" fmla="*/ 20 h 92"/>
                    <a:gd name="T54" fmla="*/ 21 w 94"/>
                    <a:gd name="T55" fmla="*/ 19 h 92"/>
                    <a:gd name="T56" fmla="*/ 21 w 94"/>
                    <a:gd name="T57" fmla="*/ 17 h 92"/>
                    <a:gd name="T58" fmla="*/ 22 w 94"/>
                    <a:gd name="T59" fmla="*/ 15 h 92"/>
                    <a:gd name="T60" fmla="*/ 23 w 94"/>
                    <a:gd name="T61" fmla="*/ 13 h 92"/>
                    <a:gd name="T62" fmla="*/ 23 w 94"/>
                    <a:gd name="T63" fmla="*/ 12 h 92"/>
                    <a:gd name="T64" fmla="*/ 23 w 94"/>
                    <a:gd name="T65" fmla="*/ 11 h 92"/>
                    <a:gd name="T66" fmla="*/ 22 w 94"/>
                    <a:gd name="T67" fmla="*/ 9 h 92"/>
                    <a:gd name="T68" fmla="*/ 22 w 94"/>
                    <a:gd name="T69" fmla="*/ 7 h 92"/>
                    <a:gd name="T70" fmla="*/ 21 w 94"/>
                    <a:gd name="T71" fmla="*/ 6 h 92"/>
                    <a:gd name="T72" fmla="*/ 20 w 94"/>
                    <a:gd name="T73" fmla="*/ 5 h 92"/>
                    <a:gd name="T74" fmla="*/ 19 w 94"/>
                    <a:gd name="T75" fmla="*/ 3 h 92"/>
                    <a:gd name="T76" fmla="*/ 18 w 94"/>
                    <a:gd name="T77" fmla="*/ 2 h 92"/>
                    <a:gd name="T78" fmla="*/ 16 w 94"/>
                    <a:gd name="T79" fmla="*/ 1 h 92"/>
                    <a:gd name="T80" fmla="*/ 15 w 94"/>
                    <a:gd name="T81" fmla="*/ 1 h 92"/>
                    <a:gd name="T82" fmla="*/ 13 w 94"/>
                    <a:gd name="T83" fmla="*/ 1 h 92"/>
                    <a:gd name="T84" fmla="*/ 11 w 94"/>
                    <a:gd name="T85" fmla="*/ 0 h 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
                    <a:gd name="T130" fmla="*/ 0 h 92"/>
                    <a:gd name="T131" fmla="*/ 94 w 94"/>
                    <a:gd name="T132" fmla="*/ 92 h 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 h="92">
                      <a:moveTo>
                        <a:pt x="48" y="0"/>
                      </a:moveTo>
                      <a:lnTo>
                        <a:pt x="45" y="0"/>
                      </a:lnTo>
                      <a:lnTo>
                        <a:pt x="43" y="0"/>
                      </a:lnTo>
                      <a:lnTo>
                        <a:pt x="41" y="1"/>
                      </a:lnTo>
                      <a:lnTo>
                        <a:pt x="38" y="1"/>
                      </a:lnTo>
                      <a:lnTo>
                        <a:pt x="36" y="1"/>
                      </a:lnTo>
                      <a:lnTo>
                        <a:pt x="34" y="2"/>
                      </a:lnTo>
                      <a:lnTo>
                        <a:pt x="32" y="3"/>
                      </a:lnTo>
                      <a:lnTo>
                        <a:pt x="29" y="3"/>
                      </a:lnTo>
                      <a:lnTo>
                        <a:pt x="27" y="4"/>
                      </a:lnTo>
                      <a:lnTo>
                        <a:pt x="26" y="5"/>
                      </a:lnTo>
                      <a:lnTo>
                        <a:pt x="23" y="7"/>
                      </a:lnTo>
                      <a:lnTo>
                        <a:pt x="21" y="8"/>
                      </a:lnTo>
                      <a:lnTo>
                        <a:pt x="20" y="9"/>
                      </a:lnTo>
                      <a:lnTo>
                        <a:pt x="18" y="10"/>
                      </a:lnTo>
                      <a:lnTo>
                        <a:pt x="17" y="12"/>
                      </a:lnTo>
                      <a:lnTo>
                        <a:pt x="14" y="13"/>
                      </a:lnTo>
                      <a:lnTo>
                        <a:pt x="13" y="15"/>
                      </a:lnTo>
                      <a:lnTo>
                        <a:pt x="12" y="17"/>
                      </a:lnTo>
                      <a:lnTo>
                        <a:pt x="10" y="18"/>
                      </a:lnTo>
                      <a:lnTo>
                        <a:pt x="8" y="20"/>
                      </a:lnTo>
                      <a:lnTo>
                        <a:pt x="7" y="23"/>
                      </a:lnTo>
                      <a:lnTo>
                        <a:pt x="6" y="24"/>
                      </a:lnTo>
                      <a:lnTo>
                        <a:pt x="5" y="26"/>
                      </a:lnTo>
                      <a:lnTo>
                        <a:pt x="5" y="28"/>
                      </a:lnTo>
                      <a:lnTo>
                        <a:pt x="4" y="30"/>
                      </a:lnTo>
                      <a:lnTo>
                        <a:pt x="3" y="32"/>
                      </a:lnTo>
                      <a:lnTo>
                        <a:pt x="3" y="34"/>
                      </a:lnTo>
                      <a:lnTo>
                        <a:pt x="2" y="36"/>
                      </a:lnTo>
                      <a:lnTo>
                        <a:pt x="2" y="39"/>
                      </a:lnTo>
                      <a:lnTo>
                        <a:pt x="2" y="41"/>
                      </a:lnTo>
                      <a:lnTo>
                        <a:pt x="2" y="43"/>
                      </a:lnTo>
                      <a:lnTo>
                        <a:pt x="0" y="46"/>
                      </a:lnTo>
                      <a:lnTo>
                        <a:pt x="2" y="48"/>
                      </a:lnTo>
                      <a:lnTo>
                        <a:pt x="2" y="50"/>
                      </a:lnTo>
                      <a:lnTo>
                        <a:pt x="2" y="53"/>
                      </a:lnTo>
                      <a:lnTo>
                        <a:pt x="2" y="55"/>
                      </a:lnTo>
                      <a:lnTo>
                        <a:pt x="3" y="57"/>
                      </a:lnTo>
                      <a:lnTo>
                        <a:pt x="3" y="59"/>
                      </a:lnTo>
                      <a:lnTo>
                        <a:pt x="4" y="62"/>
                      </a:lnTo>
                      <a:lnTo>
                        <a:pt x="5" y="64"/>
                      </a:lnTo>
                      <a:lnTo>
                        <a:pt x="5" y="66"/>
                      </a:lnTo>
                      <a:lnTo>
                        <a:pt x="6" y="68"/>
                      </a:lnTo>
                      <a:lnTo>
                        <a:pt x="7" y="70"/>
                      </a:lnTo>
                      <a:lnTo>
                        <a:pt x="8" y="72"/>
                      </a:lnTo>
                      <a:lnTo>
                        <a:pt x="10" y="73"/>
                      </a:lnTo>
                      <a:lnTo>
                        <a:pt x="12" y="76"/>
                      </a:lnTo>
                      <a:lnTo>
                        <a:pt x="13" y="77"/>
                      </a:lnTo>
                      <a:lnTo>
                        <a:pt x="14" y="79"/>
                      </a:lnTo>
                      <a:lnTo>
                        <a:pt x="17" y="80"/>
                      </a:lnTo>
                      <a:lnTo>
                        <a:pt x="18" y="81"/>
                      </a:lnTo>
                      <a:lnTo>
                        <a:pt x="20" y="82"/>
                      </a:lnTo>
                      <a:lnTo>
                        <a:pt x="21" y="85"/>
                      </a:lnTo>
                      <a:lnTo>
                        <a:pt x="23" y="86"/>
                      </a:lnTo>
                      <a:lnTo>
                        <a:pt x="26" y="87"/>
                      </a:lnTo>
                      <a:lnTo>
                        <a:pt x="27" y="87"/>
                      </a:lnTo>
                      <a:lnTo>
                        <a:pt x="29" y="88"/>
                      </a:lnTo>
                      <a:lnTo>
                        <a:pt x="32" y="89"/>
                      </a:lnTo>
                      <a:lnTo>
                        <a:pt x="34" y="91"/>
                      </a:lnTo>
                      <a:lnTo>
                        <a:pt x="36" y="91"/>
                      </a:lnTo>
                      <a:lnTo>
                        <a:pt x="38" y="92"/>
                      </a:lnTo>
                      <a:lnTo>
                        <a:pt x="41" y="92"/>
                      </a:lnTo>
                      <a:lnTo>
                        <a:pt x="43" y="92"/>
                      </a:lnTo>
                      <a:lnTo>
                        <a:pt x="45" y="92"/>
                      </a:lnTo>
                      <a:lnTo>
                        <a:pt x="48" y="92"/>
                      </a:lnTo>
                      <a:lnTo>
                        <a:pt x="50" y="92"/>
                      </a:lnTo>
                      <a:lnTo>
                        <a:pt x="52" y="92"/>
                      </a:lnTo>
                      <a:lnTo>
                        <a:pt x="55" y="92"/>
                      </a:lnTo>
                      <a:lnTo>
                        <a:pt x="57" y="92"/>
                      </a:lnTo>
                      <a:lnTo>
                        <a:pt x="59" y="91"/>
                      </a:lnTo>
                      <a:lnTo>
                        <a:pt x="61" y="91"/>
                      </a:lnTo>
                      <a:lnTo>
                        <a:pt x="63" y="89"/>
                      </a:lnTo>
                      <a:lnTo>
                        <a:pt x="65" y="88"/>
                      </a:lnTo>
                      <a:lnTo>
                        <a:pt x="67" y="87"/>
                      </a:lnTo>
                      <a:lnTo>
                        <a:pt x="70" y="87"/>
                      </a:lnTo>
                      <a:lnTo>
                        <a:pt x="71" y="86"/>
                      </a:lnTo>
                      <a:lnTo>
                        <a:pt x="73" y="85"/>
                      </a:lnTo>
                      <a:lnTo>
                        <a:pt x="75" y="82"/>
                      </a:lnTo>
                      <a:lnTo>
                        <a:pt x="76" y="81"/>
                      </a:lnTo>
                      <a:lnTo>
                        <a:pt x="79" y="80"/>
                      </a:lnTo>
                      <a:lnTo>
                        <a:pt x="80" y="79"/>
                      </a:lnTo>
                      <a:lnTo>
                        <a:pt x="81" y="77"/>
                      </a:lnTo>
                      <a:lnTo>
                        <a:pt x="82" y="76"/>
                      </a:lnTo>
                      <a:lnTo>
                        <a:pt x="85" y="73"/>
                      </a:lnTo>
                      <a:lnTo>
                        <a:pt x="86" y="72"/>
                      </a:lnTo>
                      <a:lnTo>
                        <a:pt x="87" y="70"/>
                      </a:lnTo>
                      <a:lnTo>
                        <a:pt x="88" y="68"/>
                      </a:lnTo>
                      <a:lnTo>
                        <a:pt x="89" y="66"/>
                      </a:lnTo>
                      <a:lnTo>
                        <a:pt x="89" y="64"/>
                      </a:lnTo>
                      <a:lnTo>
                        <a:pt x="90" y="62"/>
                      </a:lnTo>
                      <a:lnTo>
                        <a:pt x="91" y="59"/>
                      </a:lnTo>
                      <a:lnTo>
                        <a:pt x="91" y="57"/>
                      </a:lnTo>
                      <a:lnTo>
                        <a:pt x="93" y="55"/>
                      </a:lnTo>
                      <a:lnTo>
                        <a:pt x="93" y="53"/>
                      </a:lnTo>
                      <a:lnTo>
                        <a:pt x="93" y="50"/>
                      </a:lnTo>
                      <a:lnTo>
                        <a:pt x="94" y="48"/>
                      </a:lnTo>
                      <a:lnTo>
                        <a:pt x="94" y="46"/>
                      </a:lnTo>
                      <a:lnTo>
                        <a:pt x="94" y="43"/>
                      </a:lnTo>
                      <a:lnTo>
                        <a:pt x="93" y="41"/>
                      </a:lnTo>
                      <a:lnTo>
                        <a:pt x="93" y="39"/>
                      </a:lnTo>
                      <a:lnTo>
                        <a:pt x="93" y="36"/>
                      </a:lnTo>
                      <a:lnTo>
                        <a:pt x="91" y="34"/>
                      </a:lnTo>
                      <a:lnTo>
                        <a:pt x="91" y="32"/>
                      </a:lnTo>
                      <a:lnTo>
                        <a:pt x="90" y="30"/>
                      </a:lnTo>
                      <a:lnTo>
                        <a:pt x="89" y="28"/>
                      </a:lnTo>
                      <a:lnTo>
                        <a:pt x="89" y="26"/>
                      </a:lnTo>
                      <a:lnTo>
                        <a:pt x="88" y="24"/>
                      </a:lnTo>
                      <a:lnTo>
                        <a:pt x="87" y="23"/>
                      </a:lnTo>
                      <a:lnTo>
                        <a:pt x="86" y="20"/>
                      </a:lnTo>
                      <a:lnTo>
                        <a:pt x="85" y="18"/>
                      </a:lnTo>
                      <a:lnTo>
                        <a:pt x="82" y="17"/>
                      </a:lnTo>
                      <a:lnTo>
                        <a:pt x="81" y="15"/>
                      </a:lnTo>
                      <a:lnTo>
                        <a:pt x="80" y="13"/>
                      </a:lnTo>
                      <a:lnTo>
                        <a:pt x="79" y="12"/>
                      </a:lnTo>
                      <a:lnTo>
                        <a:pt x="76" y="10"/>
                      </a:lnTo>
                      <a:lnTo>
                        <a:pt x="75" y="9"/>
                      </a:lnTo>
                      <a:lnTo>
                        <a:pt x="73" y="8"/>
                      </a:lnTo>
                      <a:lnTo>
                        <a:pt x="71" y="7"/>
                      </a:lnTo>
                      <a:lnTo>
                        <a:pt x="70" y="5"/>
                      </a:lnTo>
                      <a:lnTo>
                        <a:pt x="67" y="4"/>
                      </a:lnTo>
                      <a:lnTo>
                        <a:pt x="65" y="3"/>
                      </a:lnTo>
                      <a:lnTo>
                        <a:pt x="63" y="3"/>
                      </a:lnTo>
                      <a:lnTo>
                        <a:pt x="61" y="2"/>
                      </a:lnTo>
                      <a:lnTo>
                        <a:pt x="59" y="1"/>
                      </a:lnTo>
                      <a:lnTo>
                        <a:pt x="57" y="1"/>
                      </a:lnTo>
                      <a:lnTo>
                        <a:pt x="55" y="1"/>
                      </a:lnTo>
                      <a:lnTo>
                        <a:pt x="52" y="0"/>
                      </a:lnTo>
                      <a:lnTo>
                        <a:pt x="50" y="0"/>
                      </a:lnTo>
                      <a:lnTo>
                        <a:pt x="48" y="0"/>
                      </a:lnTo>
                    </a:path>
                  </a:pathLst>
                </a:custGeom>
                <a:noFill/>
                <a:ln w="0">
                  <a:solidFill>
                    <a:srgbClr val="000000"/>
                  </a:solidFill>
                  <a:prstDash val="solid"/>
                  <a:round/>
                  <a:headEnd/>
                  <a:tailEnd/>
                </a:ln>
              </p:spPr>
              <p:txBody>
                <a:bodyPr/>
                <a:lstStyle/>
                <a:p>
                  <a:endParaRPr lang="en-GB"/>
                </a:p>
              </p:txBody>
            </p:sp>
            <p:sp>
              <p:nvSpPr>
                <p:cNvPr id="1255" name="Freeform 764"/>
                <p:cNvSpPr>
                  <a:spLocks/>
                </p:cNvSpPr>
                <p:nvPr/>
              </p:nvSpPr>
              <p:spPr bwMode="auto">
                <a:xfrm>
                  <a:off x="2011" y="2944"/>
                  <a:ext cx="132" cy="132"/>
                </a:xfrm>
                <a:custGeom>
                  <a:avLst/>
                  <a:gdLst>
                    <a:gd name="T0" fmla="*/ 36 w 264"/>
                    <a:gd name="T1" fmla="*/ 1 h 264"/>
                    <a:gd name="T2" fmla="*/ 41 w 264"/>
                    <a:gd name="T3" fmla="*/ 1 h 264"/>
                    <a:gd name="T4" fmla="*/ 45 w 264"/>
                    <a:gd name="T5" fmla="*/ 2 h 264"/>
                    <a:gd name="T6" fmla="*/ 50 w 264"/>
                    <a:gd name="T7" fmla="*/ 5 h 264"/>
                    <a:gd name="T8" fmla="*/ 54 w 264"/>
                    <a:gd name="T9" fmla="*/ 7 h 264"/>
                    <a:gd name="T10" fmla="*/ 57 w 264"/>
                    <a:gd name="T11" fmla="*/ 11 h 264"/>
                    <a:gd name="T12" fmla="*/ 60 w 264"/>
                    <a:gd name="T13" fmla="*/ 14 h 264"/>
                    <a:gd name="T14" fmla="*/ 62 w 264"/>
                    <a:gd name="T15" fmla="*/ 18 h 264"/>
                    <a:gd name="T16" fmla="*/ 65 w 264"/>
                    <a:gd name="T17" fmla="*/ 23 h 264"/>
                    <a:gd name="T18" fmla="*/ 66 w 264"/>
                    <a:gd name="T19" fmla="*/ 28 h 264"/>
                    <a:gd name="T20" fmla="*/ 66 w 264"/>
                    <a:gd name="T21" fmla="*/ 33 h 264"/>
                    <a:gd name="T22" fmla="*/ 66 w 264"/>
                    <a:gd name="T23" fmla="*/ 37 h 264"/>
                    <a:gd name="T24" fmla="*/ 65 w 264"/>
                    <a:gd name="T25" fmla="*/ 42 h 264"/>
                    <a:gd name="T26" fmla="*/ 62 w 264"/>
                    <a:gd name="T27" fmla="*/ 47 h 264"/>
                    <a:gd name="T28" fmla="*/ 60 w 264"/>
                    <a:gd name="T29" fmla="*/ 51 h 264"/>
                    <a:gd name="T30" fmla="*/ 57 w 264"/>
                    <a:gd name="T31" fmla="*/ 55 h 264"/>
                    <a:gd name="T32" fmla="*/ 54 w 264"/>
                    <a:gd name="T33" fmla="*/ 58 h 264"/>
                    <a:gd name="T34" fmla="*/ 50 w 264"/>
                    <a:gd name="T35" fmla="*/ 61 h 264"/>
                    <a:gd name="T36" fmla="*/ 45 w 264"/>
                    <a:gd name="T37" fmla="*/ 63 h 264"/>
                    <a:gd name="T38" fmla="*/ 41 w 264"/>
                    <a:gd name="T39" fmla="*/ 65 h 264"/>
                    <a:gd name="T40" fmla="*/ 36 w 264"/>
                    <a:gd name="T41" fmla="*/ 66 h 264"/>
                    <a:gd name="T42" fmla="*/ 31 w 264"/>
                    <a:gd name="T43" fmla="*/ 66 h 264"/>
                    <a:gd name="T44" fmla="*/ 26 w 264"/>
                    <a:gd name="T45" fmla="*/ 66 h 264"/>
                    <a:gd name="T46" fmla="*/ 22 w 264"/>
                    <a:gd name="T47" fmla="*/ 64 h 264"/>
                    <a:gd name="T48" fmla="*/ 17 w 264"/>
                    <a:gd name="T49" fmla="*/ 62 h 264"/>
                    <a:gd name="T50" fmla="*/ 13 w 264"/>
                    <a:gd name="T51" fmla="*/ 59 h 264"/>
                    <a:gd name="T52" fmla="*/ 9 w 264"/>
                    <a:gd name="T53" fmla="*/ 56 h 264"/>
                    <a:gd name="T54" fmla="*/ 6 w 264"/>
                    <a:gd name="T55" fmla="*/ 52 h 264"/>
                    <a:gd name="T56" fmla="*/ 4 w 264"/>
                    <a:gd name="T57" fmla="*/ 48 h 264"/>
                    <a:gd name="T58" fmla="*/ 2 w 264"/>
                    <a:gd name="T59" fmla="*/ 44 h 264"/>
                    <a:gd name="T60" fmla="*/ 1 w 264"/>
                    <a:gd name="T61" fmla="*/ 39 h 264"/>
                    <a:gd name="T62" fmla="*/ 0 w 264"/>
                    <a:gd name="T63" fmla="*/ 34 h 264"/>
                    <a:gd name="T64" fmla="*/ 1 w 264"/>
                    <a:gd name="T65" fmla="*/ 29 h 264"/>
                    <a:gd name="T66" fmla="*/ 1 w 264"/>
                    <a:gd name="T67" fmla="*/ 24 h 264"/>
                    <a:gd name="T68" fmla="*/ 2 w 264"/>
                    <a:gd name="T69" fmla="*/ 20 h 264"/>
                    <a:gd name="T70" fmla="*/ 5 w 264"/>
                    <a:gd name="T71" fmla="*/ 16 h 264"/>
                    <a:gd name="T72" fmla="*/ 7 w 264"/>
                    <a:gd name="T73" fmla="*/ 12 h 264"/>
                    <a:gd name="T74" fmla="*/ 11 w 264"/>
                    <a:gd name="T75" fmla="*/ 8 h 264"/>
                    <a:gd name="T76" fmla="*/ 14 w 264"/>
                    <a:gd name="T77" fmla="*/ 5 h 264"/>
                    <a:gd name="T78" fmla="*/ 18 w 264"/>
                    <a:gd name="T79" fmla="*/ 3 h 264"/>
                    <a:gd name="T80" fmla="*/ 23 w 264"/>
                    <a:gd name="T81" fmla="*/ 1 h 264"/>
                    <a:gd name="T82" fmla="*/ 28 w 264"/>
                    <a:gd name="T83" fmla="*/ 1 h 264"/>
                    <a:gd name="T84" fmla="*/ 33 w 264"/>
                    <a:gd name="T85" fmla="*/ 0 h 2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4"/>
                    <a:gd name="T130" fmla="*/ 0 h 264"/>
                    <a:gd name="T131" fmla="*/ 264 w 264"/>
                    <a:gd name="T132" fmla="*/ 264 h 2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4" h="264">
                      <a:moveTo>
                        <a:pt x="133" y="0"/>
                      </a:moveTo>
                      <a:lnTo>
                        <a:pt x="140" y="0"/>
                      </a:lnTo>
                      <a:lnTo>
                        <a:pt x="145" y="2"/>
                      </a:lnTo>
                      <a:lnTo>
                        <a:pt x="152" y="2"/>
                      </a:lnTo>
                      <a:lnTo>
                        <a:pt x="159" y="3"/>
                      </a:lnTo>
                      <a:lnTo>
                        <a:pt x="165" y="5"/>
                      </a:lnTo>
                      <a:lnTo>
                        <a:pt x="172" y="6"/>
                      </a:lnTo>
                      <a:lnTo>
                        <a:pt x="178" y="9"/>
                      </a:lnTo>
                      <a:lnTo>
                        <a:pt x="183" y="11"/>
                      </a:lnTo>
                      <a:lnTo>
                        <a:pt x="189" y="13"/>
                      </a:lnTo>
                      <a:lnTo>
                        <a:pt x="195" y="17"/>
                      </a:lnTo>
                      <a:lnTo>
                        <a:pt x="201" y="20"/>
                      </a:lnTo>
                      <a:lnTo>
                        <a:pt x="205" y="23"/>
                      </a:lnTo>
                      <a:lnTo>
                        <a:pt x="211" y="27"/>
                      </a:lnTo>
                      <a:lnTo>
                        <a:pt x="216" y="30"/>
                      </a:lnTo>
                      <a:lnTo>
                        <a:pt x="220" y="35"/>
                      </a:lnTo>
                      <a:lnTo>
                        <a:pt x="225" y="40"/>
                      </a:lnTo>
                      <a:lnTo>
                        <a:pt x="229" y="44"/>
                      </a:lnTo>
                      <a:lnTo>
                        <a:pt x="234" y="49"/>
                      </a:lnTo>
                      <a:lnTo>
                        <a:pt x="238" y="53"/>
                      </a:lnTo>
                      <a:lnTo>
                        <a:pt x="241" y="58"/>
                      </a:lnTo>
                      <a:lnTo>
                        <a:pt x="244" y="64"/>
                      </a:lnTo>
                      <a:lnTo>
                        <a:pt x="248" y="70"/>
                      </a:lnTo>
                      <a:lnTo>
                        <a:pt x="250" y="75"/>
                      </a:lnTo>
                      <a:lnTo>
                        <a:pt x="254" y="81"/>
                      </a:lnTo>
                      <a:lnTo>
                        <a:pt x="256" y="87"/>
                      </a:lnTo>
                      <a:lnTo>
                        <a:pt x="258" y="93"/>
                      </a:lnTo>
                      <a:lnTo>
                        <a:pt x="259" y="99"/>
                      </a:lnTo>
                      <a:lnTo>
                        <a:pt x="261" y="105"/>
                      </a:lnTo>
                      <a:lnTo>
                        <a:pt x="262" y="112"/>
                      </a:lnTo>
                      <a:lnTo>
                        <a:pt x="263" y="119"/>
                      </a:lnTo>
                      <a:lnTo>
                        <a:pt x="264" y="125"/>
                      </a:lnTo>
                      <a:lnTo>
                        <a:pt x="264" y="132"/>
                      </a:lnTo>
                      <a:lnTo>
                        <a:pt x="264" y="139"/>
                      </a:lnTo>
                      <a:lnTo>
                        <a:pt x="263" y="145"/>
                      </a:lnTo>
                      <a:lnTo>
                        <a:pt x="262" y="151"/>
                      </a:lnTo>
                      <a:lnTo>
                        <a:pt x="261" y="158"/>
                      </a:lnTo>
                      <a:lnTo>
                        <a:pt x="259" y="165"/>
                      </a:lnTo>
                      <a:lnTo>
                        <a:pt x="258" y="171"/>
                      </a:lnTo>
                      <a:lnTo>
                        <a:pt x="256" y="177"/>
                      </a:lnTo>
                      <a:lnTo>
                        <a:pt x="254" y="182"/>
                      </a:lnTo>
                      <a:lnTo>
                        <a:pt x="250" y="189"/>
                      </a:lnTo>
                      <a:lnTo>
                        <a:pt x="248" y="194"/>
                      </a:lnTo>
                      <a:lnTo>
                        <a:pt x="244" y="200"/>
                      </a:lnTo>
                      <a:lnTo>
                        <a:pt x="241" y="205"/>
                      </a:lnTo>
                      <a:lnTo>
                        <a:pt x="238" y="210"/>
                      </a:lnTo>
                      <a:lnTo>
                        <a:pt x="234" y="216"/>
                      </a:lnTo>
                      <a:lnTo>
                        <a:pt x="229" y="220"/>
                      </a:lnTo>
                      <a:lnTo>
                        <a:pt x="225" y="225"/>
                      </a:lnTo>
                      <a:lnTo>
                        <a:pt x="220" y="229"/>
                      </a:lnTo>
                      <a:lnTo>
                        <a:pt x="216" y="233"/>
                      </a:lnTo>
                      <a:lnTo>
                        <a:pt x="211" y="237"/>
                      </a:lnTo>
                      <a:lnTo>
                        <a:pt x="205" y="241"/>
                      </a:lnTo>
                      <a:lnTo>
                        <a:pt x="201" y="244"/>
                      </a:lnTo>
                      <a:lnTo>
                        <a:pt x="195" y="248"/>
                      </a:lnTo>
                      <a:lnTo>
                        <a:pt x="189" y="250"/>
                      </a:lnTo>
                      <a:lnTo>
                        <a:pt x="183" y="252"/>
                      </a:lnTo>
                      <a:lnTo>
                        <a:pt x="178" y="256"/>
                      </a:lnTo>
                      <a:lnTo>
                        <a:pt x="172" y="257"/>
                      </a:lnTo>
                      <a:lnTo>
                        <a:pt x="165" y="259"/>
                      </a:lnTo>
                      <a:lnTo>
                        <a:pt x="159" y="261"/>
                      </a:lnTo>
                      <a:lnTo>
                        <a:pt x="152" y="262"/>
                      </a:lnTo>
                      <a:lnTo>
                        <a:pt x="145" y="263"/>
                      </a:lnTo>
                      <a:lnTo>
                        <a:pt x="140" y="263"/>
                      </a:lnTo>
                      <a:lnTo>
                        <a:pt x="133" y="264"/>
                      </a:lnTo>
                      <a:lnTo>
                        <a:pt x="126" y="263"/>
                      </a:lnTo>
                      <a:lnTo>
                        <a:pt x="119" y="263"/>
                      </a:lnTo>
                      <a:lnTo>
                        <a:pt x="112" y="262"/>
                      </a:lnTo>
                      <a:lnTo>
                        <a:pt x="106" y="261"/>
                      </a:lnTo>
                      <a:lnTo>
                        <a:pt x="99" y="259"/>
                      </a:lnTo>
                      <a:lnTo>
                        <a:pt x="93" y="257"/>
                      </a:lnTo>
                      <a:lnTo>
                        <a:pt x="88" y="256"/>
                      </a:lnTo>
                      <a:lnTo>
                        <a:pt x="81" y="252"/>
                      </a:lnTo>
                      <a:lnTo>
                        <a:pt x="75" y="250"/>
                      </a:lnTo>
                      <a:lnTo>
                        <a:pt x="69" y="248"/>
                      </a:lnTo>
                      <a:lnTo>
                        <a:pt x="65" y="244"/>
                      </a:lnTo>
                      <a:lnTo>
                        <a:pt x="59" y="241"/>
                      </a:lnTo>
                      <a:lnTo>
                        <a:pt x="53" y="237"/>
                      </a:lnTo>
                      <a:lnTo>
                        <a:pt x="49" y="233"/>
                      </a:lnTo>
                      <a:lnTo>
                        <a:pt x="44" y="229"/>
                      </a:lnTo>
                      <a:lnTo>
                        <a:pt x="39" y="225"/>
                      </a:lnTo>
                      <a:lnTo>
                        <a:pt x="35" y="220"/>
                      </a:lnTo>
                      <a:lnTo>
                        <a:pt x="31" y="216"/>
                      </a:lnTo>
                      <a:lnTo>
                        <a:pt x="27" y="210"/>
                      </a:lnTo>
                      <a:lnTo>
                        <a:pt x="23" y="205"/>
                      </a:lnTo>
                      <a:lnTo>
                        <a:pt x="20" y="200"/>
                      </a:lnTo>
                      <a:lnTo>
                        <a:pt x="16" y="194"/>
                      </a:lnTo>
                      <a:lnTo>
                        <a:pt x="14" y="189"/>
                      </a:lnTo>
                      <a:lnTo>
                        <a:pt x="11" y="182"/>
                      </a:lnTo>
                      <a:lnTo>
                        <a:pt x="8" y="177"/>
                      </a:lnTo>
                      <a:lnTo>
                        <a:pt x="7" y="171"/>
                      </a:lnTo>
                      <a:lnTo>
                        <a:pt x="5" y="165"/>
                      </a:lnTo>
                      <a:lnTo>
                        <a:pt x="4" y="158"/>
                      </a:lnTo>
                      <a:lnTo>
                        <a:pt x="2" y="151"/>
                      </a:lnTo>
                      <a:lnTo>
                        <a:pt x="1" y="145"/>
                      </a:lnTo>
                      <a:lnTo>
                        <a:pt x="0" y="139"/>
                      </a:lnTo>
                      <a:lnTo>
                        <a:pt x="0" y="132"/>
                      </a:lnTo>
                      <a:lnTo>
                        <a:pt x="0" y="125"/>
                      </a:lnTo>
                      <a:lnTo>
                        <a:pt x="1" y="119"/>
                      </a:lnTo>
                      <a:lnTo>
                        <a:pt x="2" y="112"/>
                      </a:lnTo>
                      <a:lnTo>
                        <a:pt x="4" y="105"/>
                      </a:lnTo>
                      <a:lnTo>
                        <a:pt x="5" y="99"/>
                      </a:lnTo>
                      <a:lnTo>
                        <a:pt x="7" y="93"/>
                      </a:lnTo>
                      <a:lnTo>
                        <a:pt x="8" y="87"/>
                      </a:lnTo>
                      <a:lnTo>
                        <a:pt x="11" y="81"/>
                      </a:lnTo>
                      <a:lnTo>
                        <a:pt x="14" y="75"/>
                      </a:lnTo>
                      <a:lnTo>
                        <a:pt x="16" y="70"/>
                      </a:lnTo>
                      <a:lnTo>
                        <a:pt x="20" y="64"/>
                      </a:lnTo>
                      <a:lnTo>
                        <a:pt x="23" y="58"/>
                      </a:lnTo>
                      <a:lnTo>
                        <a:pt x="27" y="53"/>
                      </a:lnTo>
                      <a:lnTo>
                        <a:pt x="31" y="49"/>
                      </a:lnTo>
                      <a:lnTo>
                        <a:pt x="35" y="44"/>
                      </a:lnTo>
                      <a:lnTo>
                        <a:pt x="39" y="40"/>
                      </a:lnTo>
                      <a:lnTo>
                        <a:pt x="44" y="35"/>
                      </a:lnTo>
                      <a:lnTo>
                        <a:pt x="49" y="30"/>
                      </a:lnTo>
                      <a:lnTo>
                        <a:pt x="53" y="27"/>
                      </a:lnTo>
                      <a:lnTo>
                        <a:pt x="59" y="23"/>
                      </a:lnTo>
                      <a:lnTo>
                        <a:pt x="65" y="20"/>
                      </a:lnTo>
                      <a:lnTo>
                        <a:pt x="69" y="17"/>
                      </a:lnTo>
                      <a:lnTo>
                        <a:pt x="75" y="13"/>
                      </a:lnTo>
                      <a:lnTo>
                        <a:pt x="81" y="11"/>
                      </a:lnTo>
                      <a:lnTo>
                        <a:pt x="88" y="9"/>
                      </a:lnTo>
                      <a:lnTo>
                        <a:pt x="93" y="6"/>
                      </a:lnTo>
                      <a:lnTo>
                        <a:pt x="99" y="5"/>
                      </a:lnTo>
                      <a:lnTo>
                        <a:pt x="106" y="3"/>
                      </a:lnTo>
                      <a:lnTo>
                        <a:pt x="112" y="2"/>
                      </a:lnTo>
                      <a:lnTo>
                        <a:pt x="119" y="2"/>
                      </a:lnTo>
                      <a:lnTo>
                        <a:pt x="126" y="0"/>
                      </a:lnTo>
                      <a:lnTo>
                        <a:pt x="133" y="0"/>
                      </a:lnTo>
                    </a:path>
                  </a:pathLst>
                </a:custGeom>
                <a:noFill/>
                <a:ln w="0">
                  <a:solidFill>
                    <a:srgbClr val="000000"/>
                  </a:solidFill>
                  <a:prstDash val="solid"/>
                  <a:round/>
                  <a:headEnd/>
                  <a:tailEnd/>
                </a:ln>
              </p:spPr>
              <p:txBody>
                <a:bodyPr/>
                <a:lstStyle/>
                <a:p>
                  <a:endParaRPr lang="en-GB"/>
                </a:p>
              </p:txBody>
            </p:sp>
            <p:sp>
              <p:nvSpPr>
                <p:cNvPr id="1256" name="Freeform 765"/>
                <p:cNvSpPr>
                  <a:spLocks/>
                </p:cNvSpPr>
                <p:nvPr/>
              </p:nvSpPr>
              <p:spPr bwMode="auto">
                <a:xfrm>
                  <a:off x="2059" y="2992"/>
                  <a:ext cx="36" cy="36"/>
                </a:xfrm>
                <a:custGeom>
                  <a:avLst/>
                  <a:gdLst>
                    <a:gd name="T0" fmla="*/ 10 w 72"/>
                    <a:gd name="T1" fmla="*/ 0 h 71"/>
                    <a:gd name="T2" fmla="*/ 11 w 72"/>
                    <a:gd name="T3" fmla="*/ 1 h 71"/>
                    <a:gd name="T4" fmla="*/ 12 w 72"/>
                    <a:gd name="T5" fmla="*/ 1 h 71"/>
                    <a:gd name="T6" fmla="*/ 13 w 72"/>
                    <a:gd name="T7" fmla="*/ 2 h 71"/>
                    <a:gd name="T8" fmla="*/ 15 w 72"/>
                    <a:gd name="T9" fmla="*/ 2 h 71"/>
                    <a:gd name="T10" fmla="*/ 15 w 72"/>
                    <a:gd name="T11" fmla="*/ 3 h 71"/>
                    <a:gd name="T12" fmla="*/ 17 w 72"/>
                    <a:gd name="T13" fmla="*/ 4 h 71"/>
                    <a:gd name="T14" fmla="*/ 18 w 72"/>
                    <a:gd name="T15" fmla="*/ 6 h 71"/>
                    <a:gd name="T16" fmla="*/ 18 w 72"/>
                    <a:gd name="T17" fmla="*/ 7 h 71"/>
                    <a:gd name="T18" fmla="*/ 18 w 72"/>
                    <a:gd name="T19" fmla="*/ 8 h 71"/>
                    <a:gd name="T20" fmla="*/ 18 w 72"/>
                    <a:gd name="T21" fmla="*/ 9 h 71"/>
                    <a:gd name="T22" fmla="*/ 18 w 72"/>
                    <a:gd name="T23" fmla="*/ 11 h 71"/>
                    <a:gd name="T24" fmla="*/ 18 w 72"/>
                    <a:gd name="T25" fmla="*/ 12 h 71"/>
                    <a:gd name="T26" fmla="*/ 18 w 72"/>
                    <a:gd name="T27" fmla="*/ 13 h 71"/>
                    <a:gd name="T28" fmla="*/ 17 w 72"/>
                    <a:gd name="T29" fmla="*/ 14 h 71"/>
                    <a:gd name="T30" fmla="*/ 15 w 72"/>
                    <a:gd name="T31" fmla="*/ 15 h 71"/>
                    <a:gd name="T32" fmla="*/ 15 w 72"/>
                    <a:gd name="T33" fmla="*/ 16 h 71"/>
                    <a:gd name="T34" fmla="*/ 13 w 72"/>
                    <a:gd name="T35" fmla="*/ 17 h 71"/>
                    <a:gd name="T36" fmla="*/ 12 w 72"/>
                    <a:gd name="T37" fmla="*/ 18 h 71"/>
                    <a:gd name="T38" fmla="*/ 11 w 72"/>
                    <a:gd name="T39" fmla="*/ 18 h 71"/>
                    <a:gd name="T40" fmla="*/ 10 w 72"/>
                    <a:gd name="T41" fmla="*/ 18 h 71"/>
                    <a:gd name="T42" fmla="*/ 9 w 72"/>
                    <a:gd name="T43" fmla="*/ 18 h 71"/>
                    <a:gd name="T44" fmla="*/ 7 w 72"/>
                    <a:gd name="T45" fmla="*/ 18 h 71"/>
                    <a:gd name="T46" fmla="*/ 6 w 72"/>
                    <a:gd name="T47" fmla="*/ 18 h 71"/>
                    <a:gd name="T48" fmla="*/ 5 w 72"/>
                    <a:gd name="T49" fmla="*/ 17 h 71"/>
                    <a:gd name="T50" fmla="*/ 3 w 72"/>
                    <a:gd name="T51" fmla="*/ 16 h 71"/>
                    <a:gd name="T52" fmla="*/ 2 w 72"/>
                    <a:gd name="T53" fmla="*/ 16 h 71"/>
                    <a:gd name="T54" fmla="*/ 2 w 72"/>
                    <a:gd name="T55" fmla="*/ 15 h 71"/>
                    <a:gd name="T56" fmla="*/ 1 w 72"/>
                    <a:gd name="T57" fmla="*/ 14 h 71"/>
                    <a:gd name="T58" fmla="*/ 1 w 72"/>
                    <a:gd name="T59" fmla="*/ 12 h 71"/>
                    <a:gd name="T60" fmla="*/ 1 w 72"/>
                    <a:gd name="T61" fmla="*/ 11 h 71"/>
                    <a:gd name="T62" fmla="*/ 1 w 72"/>
                    <a:gd name="T63" fmla="*/ 10 h 71"/>
                    <a:gd name="T64" fmla="*/ 1 w 72"/>
                    <a:gd name="T65" fmla="*/ 8 h 71"/>
                    <a:gd name="T66" fmla="*/ 1 w 72"/>
                    <a:gd name="T67" fmla="*/ 7 h 71"/>
                    <a:gd name="T68" fmla="*/ 1 w 72"/>
                    <a:gd name="T69" fmla="*/ 6 h 71"/>
                    <a:gd name="T70" fmla="*/ 1 w 72"/>
                    <a:gd name="T71" fmla="*/ 5 h 71"/>
                    <a:gd name="T72" fmla="*/ 2 w 72"/>
                    <a:gd name="T73" fmla="*/ 4 h 71"/>
                    <a:gd name="T74" fmla="*/ 3 w 72"/>
                    <a:gd name="T75" fmla="*/ 3 h 71"/>
                    <a:gd name="T76" fmla="*/ 4 w 72"/>
                    <a:gd name="T77" fmla="*/ 2 h 71"/>
                    <a:gd name="T78" fmla="*/ 5 w 72"/>
                    <a:gd name="T79" fmla="*/ 1 h 71"/>
                    <a:gd name="T80" fmla="*/ 6 w 72"/>
                    <a:gd name="T81" fmla="*/ 1 h 71"/>
                    <a:gd name="T82" fmla="*/ 7 w 72"/>
                    <a:gd name="T83" fmla="*/ 0 h 71"/>
                    <a:gd name="T84" fmla="*/ 9 w 72"/>
                    <a:gd name="T85" fmla="*/ 0 h 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2"/>
                    <a:gd name="T130" fmla="*/ 0 h 71"/>
                    <a:gd name="T131" fmla="*/ 72 w 72"/>
                    <a:gd name="T132" fmla="*/ 71 h 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2" h="71">
                      <a:moveTo>
                        <a:pt x="37" y="0"/>
                      </a:moveTo>
                      <a:lnTo>
                        <a:pt x="38" y="0"/>
                      </a:lnTo>
                      <a:lnTo>
                        <a:pt x="40" y="0"/>
                      </a:lnTo>
                      <a:lnTo>
                        <a:pt x="41" y="0"/>
                      </a:lnTo>
                      <a:lnTo>
                        <a:pt x="44" y="1"/>
                      </a:lnTo>
                      <a:lnTo>
                        <a:pt x="45" y="1"/>
                      </a:lnTo>
                      <a:lnTo>
                        <a:pt x="47" y="1"/>
                      </a:lnTo>
                      <a:lnTo>
                        <a:pt x="48" y="2"/>
                      </a:lnTo>
                      <a:lnTo>
                        <a:pt x="50" y="2"/>
                      </a:lnTo>
                      <a:lnTo>
                        <a:pt x="52" y="3"/>
                      </a:lnTo>
                      <a:lnTo>
                        <a:pt x="54" y="5"/>
                      </a:lnTo>
                      <a:lnTo>
                        <a:pt x="55" y="5"/>
                      </a:lnTo>
                      <a:lnTo>
                        <a:pt x="56" y="6"/>
                      </a:lnTo>
                      <a:lnTo>
                        <a:pt x="57" y="7"/>
                      </a:lnTo>
                      <a:lnTo>
                        <a:pt x="60" y="8"/>
                      </a:lnTo>
                      <a:lnTo>
                        <a:pt x="61" y="9"/>
                      </a:lnTo>
                      <a:lnTo>
                        <a:pt x="62" y="10"/>
                      </a:lnTo>
                      <a:lnTo>
                        <a:pt x="63" y="11"/>
                      </a:lnTo>
                      <a:lnTo>
                        <a:pt x="64" y="13"/>
                      </a:lnTo>
                      <a:lnTo>
                        <a:pt x="65" y="15"/>
                      </a:lnTo>
                      <a:lnTo>
                        <a:pt x="67" y="16"/>
                      </a:lnTo>
                      <a:lnTo>
                        <a:pt x="67" y="17"/>
                      </a:lnTo>
                      <a:lnTo>
                        <a:pt x="68" y="18"/>
                      </a:lnTo>
                      <a:lnTo>
                        <a:pt x="69" y="21"/>
                      </a:lnTo>
                      <a:lnTo>
                        <a:pt x="69" y="22"/>
                      </a:lnTo>
                      <a:lnTo>
                        <a:pt x="70" y="23"/>
                      </a:lnTo>
                      <a:lnTo>
                        <a:pt x="71" y="25"/>
                      </a:lnTo>
                      <a:lnTo>
                        <a:pt x="71" y="26"/>
                      </a:lnTo>
                      <a:lnTo>
                        <a:pt x="71" y="29"/>
                      </a:lnTo>
                      <a:lnTo>
                        <a:pt x="72" y="30"/>
                      </a:lnTo>
                      <a:lnTo>
                        <a:pt x="72" y="32"/>
                      </a:lnTo>
                      <a:lnTo>
                        <a:pt x="72" y="34"/>
                      </a:lnTo>
                      <a:lnTo>
                        <a:pt x="72" y="36"/>
                      </a:lnTo>
                      <a:lnTo>
                        <a:pt x="72" y="38"/>
                      </a:lnTo>
                      <a:lnTo>
                        <a:pt x="72" y="39"/>
                      </a:lnTo>
                      <a:lnTo>
                        <a:pt x="72" y="41"/>
                      </a:lnTo>
                      <a:lnTo>
                        <a:pt x="71" y="43"/>
                      </a:lnTo>
                      <a:lnTo>
                        <a:pt x="71" y="45"/>
                      </a:lnTo>
                      <a:lnTo>
                        <a:pt x="71" y="46"/>
                      </a:lnTo>
                      <a:lnTo>
                        <a:pt x="70" y="48"/>
                      </a:lnTo>
                      <a:lnTo>
                        <a:pt x="69" y="49"/>
                      </a:lnTo>
                      <a:lnTo>
                        <a:pt x="69" y="52"/>
                      </a:lnTo>
                      <a:lnTo>
                        <a:pt x="68" y="53"/>
                      </a:lnTo>
                      <a:lnTo>
                        <a:pt x="67" y="54"/>
                      </a:lnTo>
                      <a:lnTo>
                        <a:pt x="67" y="56"/>
                      </a:lnTo>
                      <a:lnTo>
                        <a:pt x="65" y="58"/>
                      </a:lnTo>
                      <a:lnTo>
                        <a:pt x="64" y="59"/>
                      </a:lnTo>
                      <a:lnTo>
                        <a:pt x="63" y="60"/>
                      </a:lnTo>
                      <a:lnTo>
                        <a:pt x="62" y="61"/>
                      </a:lnTo>
                      <a:lnTo>
                        <a:pt x="61" y="62"/>
                      </a:lnTo>
                      <a:lnTo>
                        <a:pt x="60" y="63"/>
                      </a:lnTo>
                      <a:lnTo>
                        <a:pt x="57" y="64"/>
                      </a:lnTo>
                      <a:lnTo>
                        <a:pt x="56" y="66"/>
                      </a:lnTo>
                      <a:lnTo>
                        <a:pt x="55" y="67"/>
                      </a:lnTo>
                      <a:lnTo>
                        <a:pt x="54" y="68"/>
                      </a:lnTo>
                      <a:lnTo>
                        <a:pt x="52" y="68"/>
                      </a:lnTo>
                      <a:lnTo>
                        <a:pt x="50" y="69"/>
                      </a:lnTo>
                      <a:lnTo>
                        <a:pt x="48" y="69"/>
                      </a:lnTo>
                      <a:lnTo>
                        <a:pt x="47" y="70"/>
                      </a:lnTo>
                      <a:lnTo>
                        <a:pt x="45" y="70"/>
                      </a:lnTo>
                      <a:lnTo>
                        <a:pt x="44" y="71"/>
                      </a:lnTo>
                      <a:lnTo>
                        <a:pt x="41" y="71"/>
                      </a:lnTo>
                      <a:lnTo>
                        <a:pt x="40" y="71"/>
                      </a:lnTo>
                      <a:lnTo>
                        <a:pt x="38" y="71"/>
                      </a:lnTo>
                      <a:lnTo>
                        <a:pt x="37" y="71"/>
                      </a:lnTo>
                      <a:lnTo>
                        <a:pt x="34" y="71"/>
                      </a:lnTo>
                      <a:lnTo>
                        <a:pt x="33" y="71"/>
                      </a:lnTo>
                      <a:lnTo>
                        <a:pt x="31" y="71"/>
                      </a:lnTo>
                      <a:lnTo>
                        <a:pt x="29" y="71"/>
                      </a:lnTo>
                      <a:lnTo>
                        <a:pt x="27" y="70"/>
                      </a:lnTo>
                      <a:lnTo>
                        <a:pt x="25" y="70"/>
                      </a:lnTo>
                      <a:lnTo>
                        <a:pt x="24" y="69"/>
                      </a:lnTo>
                      <a:lnTo>
                        <a:pt x="23" y="69"/>
                      </a:lnTo>
                      <a:lnTo>
                        <a:pt x="21" y="68"/>
                      </a:lnTo>
                      <a:lnTo>
                        <a:pt x="19" y="68"/>
                      </a:lnTo>
                      <a:lnTo>
                        <a:pt x="18" y="67"/>
                      </a:lnTo>
                      <a:lnTo>
                        <a:pt x="16" y="66"/>
                      </a:lnTo>
                      <a:lnTo>
                        <a:pt x="15" y="64"/>
                      </a:lnTo>
                      <a:lnTo>
                        <a:pt x="14" y="63"/>
                      </a:lnTo>
                      <a:lnTo>
                        <a:pt x="12" y="62"/>
                      </a:lnTo>
                      <a:lnTo>
                        <a:pt x="11" y="61"/>
                      </a:lnTo>
                      <a:lnTo>
                        <a:pt x="10" y="60"/>
                      </a:lnTo>
                      <a:lnTo>
                        <a:pt x="9" y="59"/>
                      </a:lnTo>
                      <a:lnTo>
                        <a:pt x="8" y="58"/>
                      </a:lnTo>
                      <a:lnTo>
                        <a:pt x="7" y="56"/>
                      </a:lnTo>
                      <a:lnTo>
                        <a:pt x="6" y="54"/>
                      </a:lnTo>
                      <a:lnTo>
                        <a:pt x="4" y="53"/>
                      </a:lnTo>
                      <a:lnTo>
                        <a:pt x="4" y="52"/>
                      </a:lnTo>
                      <a:lnTo>
                        <a:pt x="3" y="49"/>
                      </a:lnTo>
                      <a:lnTo>
                        <a:pt x="2" y="48"/>
                      </a:lnTo>
                      <a:lnTo>
                        <a:pt x="2" y="46"/>
                      </a:lnTo>
                      <a:lnTo>
                        <a:pt x="1" y="45"/>
                      </a:lnTo>
                      <a:lnTo>
                        <a:pt x="1" y="43"/>
                      </a:lnTo>
                      <a:lnTo>
                        <a:pt x="1" y="41"/>
                      </a:lnTo>
                      <a:lnTo>
                        <a:pt x="1" y="39"/>
                      </a:lnTo>
                      <a:lnTo>
                        <a:pt x="1" y="38"/>
                      </a:lnTo>
                      <a:lnTo>
                        <a:pt x="0" y="36"/>
                      </a:lnTo>
                      <a:lnTo>
                        <a:pt x="1" y="34"/>
                      </a:lnTo>
                      <a:lnTo>
                        <a:pt x="1" y="32"/>
                      </a:lnTo>
                      <a:lnTo>
                        <a:pt x="1" y="30"/>
                      </a:lnTo>
                      <a:lnTo>
                        <a:pt x="1" y="29"/>
                      </a:lnTo>
                      <a:lnTo>
                        <a:pt x="1" y="26"/>
                      </a:lnTo>
                      <a:lnTo>
                        <a:pt x="2" y="25"/>
                      </a:lnTo>
                      <a:lnTo>
                        <a:pt x="2" y="23"/>
                      </a:lnTo>
                      <a:lnTo>
                        <a:pt x="3" y="22"/>
                      </a:lnTo>
                      <a:lnTo>
                        <a:pt x="4" y="21"/>
                      </a:lnTo>
                      <a:lnTo>
                        <a:pt x="4" y="18"/>
                      </a:lnTo>
                      <a:lnTo>
                        <a:pt x="6" y="17"/>
                      </a:lnTo>
                      <a:lnTo>
                        <a:pt x="7" y="16"/>
                      </a:lnTo>
                      <a:lnTo>
                        <a:pt x="8" y="15"/>
                      </a:lnTo>
                      <a:lnTo>
                        <a:pt x="9" y="13"/>
                      </a:lnTo>
                      <a:lnTo>
                        <a:pt x="10" y="11"/>
                      </a:lnTo>
                      <a:lnTo>
                        <a:pt x="11" y="10"/>
                      </a:lnTo>
                      <a:lnTo>
                        <a:pt x="12" y="9"/>
                      </a:lnTo>
                      <a:lnTo>
                        <a:pt x="14" y="8"/>
                      </a:lnTo>
                      <a:lnTo>
                        <a:pt x="15" y="7"/>
                      </a:lnTo>
                      <a:lnTo>
                        <a:pt x="16" y="6"/>
                      </a:lnTo>
                      <a:lnTo>
                        <a:pt x="18" y="5"/>
                      </a:lnTo>
                      <a:lnTo>
                        <a:pt x="19" y="5"/>
                      </a:lnTo>
                      <a:lnTo>
                        <a:pt x="21" y="3"/>
                      </a:lnTo>
                      <a:lnTo>
                        <a:pt x="23" y="2"/>
                      </a:lnTo>
                      <a:lnTo>
                        <a:pt x="24" y="2"/>
                      </a:lnTo>
                      <a:lnTo>
                        <a:pt x="25" y="1"/>
                      </a:lnTo>
                      <a:lnTo>
                        <a:pt x="27" y="1"/>
                      </a:lnTo>
                      <a:lnTo>
                        <a:pt x="29" y="1"/>
                      </a:lnTo>
                      <a:lnTo>
                        <a:pt x="31" y="0"/>
                      </a:lnTo>
                      <a:lnTo>
                        <a:pt x="33" y="0"/>
                      </a:lnTo>
                      <a:lnTo>
                        <a:pt x="34" y="0"/>
                      </a:lnTo>
                      <a:lnTo>
                        <a:pt x="37" y="0"/>
                      </a:lnTo>
                    </a:path>
                  </a:pathLst>
                </a:custGeom>
                <a:noFill/>
                <a:ln w="0">
                  <a:solidFill>
                    <a:srgbClr val="000000"/>
                  </a:solidFill>
                  <a:prstDash val="solid"/>
                  <a:round/>
                  <a:headEnd/>
                  <a:tailEnd/>
                </a:ln>
              </p:spPr>
              <p:txBody>
                <a:bodyPr/>
                <a:lstStyle/>
                <a:p>
                  <a:endParaRPr lang="en-GB"/>
                </a:p>
              </p:txBody>
            </p:sp>
            <p:sp>
              <p:nvSpPr>
                <p:cNvPr id="1257" name="Line 766"/>
                <p:cNvSpPr>
                  <a:spLocks noChangeShapeType="1"/>
                </p:cNvSpPr>
                <p:nvPr/>
              </p:nvSpPr>
              <p:spPr bwMode="auto">
                <a:xfrm flipH="1">
                  <a:off x="2013" y="3005"/>
                  <a:ext cx="46" cy="19"/>
                </a:xfrm>
                <a:prstGeom prst="line">
                  <a:avLst/>
                </a:prstGeom>
                <a:noFill/>
                <a:ln w="0">
                  <a:solidFill>
                    <a:srgbClr val="000000"/>
                  </a:solidFill>
                  <a:round/>
                  <a:headEnd/>
                  <a:tailEnd/>
                </a:ln>
              </p:spPr>
              <p:txBody>
                <a:bodyPr/>
                <a:lstStyle/>
                <a:p>
                  <a:endParaRPr lang="en-GB"/>
                </a:p>
              </p:txBody>
            </p:sp>
            <p:sp>
              <p:nvSpPr>
                <p:cNvPr id="1258" name="Line 767"/>
                <p:cNvSpPr>
                  <a:spLocks noChangeShapeType="1"/>
                </p:cNvSpPr>
                <p:nvPr/>
              </p:nvSpPr>
              <p:spPr bwMode="auto">
                <a:xfrm>
                  <a:off x="2012" y="3018"/>
                  <a:ext cx="50" cy="2"/>
                </a:xfrm>
                <a:prstGeom prst="line">
                  <a:avLst/>
                </a:prstGeom>
                <a:noFill/>
                <a:ln w="0">
                  <a:solidFill>
                    <a:srgbClr val="000000"/>
                  </a:solidFill>
                  <a:round/>
                  <a:headEnd/>
                  <a:tailEnd/>
                </a:ln>
              </p:spPr>
              <p:txBody>
                <a:bodyPr/>
                <a:lstStyle/>
                <a:p>
                  <a:endParaRPr lang="en-GB"/>
                </a:p>
              </p:txBody>
            </p:sp>
            <p:sp>
              <p:nvSpPr>
                <p:cNvPr id="1259" name="Line 768"/>
                <p:cNvSpPr>
                  <a:spLocks noChangeShapeType="1"/>
                </p:cNvSpPr>
                <p:nvPr/>
              </p:nvSpPr>
              <p:spPr bwMode="auto">
                <a:xfrm flipH="1">
                  <a:off x="2016" y="3009"/>
                  <a:ext cx="43" cy="26"/>
                </a:xfrm>
                <a:prstGeom prst="line">
                  <a:avLst/>
                </a:prstGeom>
                <a:noFill/>
                <a:ln w="0">
                  <a:solidFill>
                    <a:srgbClr val="000000"/>
                  </a:solidFill>
                  <a:round/>
                  <a:headEnd/>
                  <a:tailEnd/>
                </a:ln>
              </p:spPr>
              <p:txBody>
                <a:bodyPr/>
                <a:lstStyle/>
                <a:p>
                  <a:endParaRPr lang="en-GB"/>
                </a:p>
              </p:txBody>
            </p:sp>
            <p:sp>
              <p:nvSpPr>
                <p:cNvPr id="1260" name="Line 769"/>
                <p:cNvSpPr>
                  <a:spLocks noChangeShapeType="1"/>
                </p:cNvSpPr>
                <p:nvPr/>
              </p:nvSpPr>
              <p:spPr bwMode="auto">
                <a:xfrm flipV="1">
                  <a:off x="2015" y="3022"/>
                  <a:ext cx="49" cy="8"/>
                </a:xfrm>
                <a:prstGeom prst="line">
                  <a:avLst/>
                </a:prstGeom>
                <a:noFill/>
                <a:ln w="0">
                  <a:solidFill>
                    <a:srgbClr val="000000"/>
                  </a:solidFill>
                  <a:round/>
                  <a:headEnd/>
                  <a:tailEnd/>
                </a:ln>
              </p:spPr>
              <p:txBody>
                <a:bodyPr/>
                <a:lstStyle/>
                <a:p>
                  <a:endParaRPr lang="en-GB"/>
                </a:p>
              </p:txBody>
            </p:sp>
            <p:sp>
              <p:nvSpPr>
                <p:cNvPr id="1261" name="Line 770"/>
                <p:cNvSpPr>
                  <a:spLocks noChangeShapeType="1"/>
                </p:cNvSpPr>
                <p:nvPr/>
              </p:nvSpPr>
              <p:spPr bwMode="auto">
                <a:xfrm flipH="1">
                  <a:off x="2021" y="3012"/>
                  <a:ext cx="38" cy="33"/>
                </a:xfrm>
                <a:prstGeom prst="line">
                  <a:avLst/>
                </a:prstGeom>
                <a:noFill/>
                <a:ln w="0">
                  <a:solidFill>
                    <a:srgbClr val="000000"/>
                  </a:solidFill>
                  <a:round/>
                  <a:headEnd/>
                  <a:tailEnd/>
                </a:ln>
              </p:spPr>
              <p:txBody>
                <a:bodyPr/>
                <a:lstStyle/>
                <a:p>
                  <a:endParaRPr lang="en-GB"/>
                </a:p>
              </p:txBody>
            </p:sp>
            <p:sp>
              <p:nvSpPr>
                <p:cNvPr id="1262" name="Line 771"/>
                <p:cNvSpPr>
                  <a:spLocks noChangeShapeType="1"/>
                </p:cNvSpPr>
                <p:nvPr/>
              </p:nvSpPr>
              <p:spPr bwMode="auto">
                <a:xfrm flipV="1">
                  <a:off x="2019" y="3024"/>
                  <a:ext cx="47" cy="16"/>
                </a:xfrm>
                <a:prstGeom prst="line">
                  <a:avLst/>
                </a:prstGeom>
                <a:noFill/>
                <a:ln w="0">
                  <a:solidFill>
                    <a:srgbClr val="000000"/>
                  </a:solidFill>
                  <a:round/>
                  <a:headEnd/>
                  <a:tailEnd/>
                </a:ln>
              </p:spPr>
              <p:txBody>
                <a:bodyPr/>
                <a:lstStyle/>
                <a:p>
                  <a:endParaRPr lang="en-GB"/>
                </a:p>
              </p:txBody>
            </p:sp>
            <p:sp>
              <p:nvSpPr>
                <p:cNvPr id="1263" name="Line 772"/>
                <p:cNvSpPr>
                  <a:spLocks noChangeShapeType="1"/>
                </p:cNvSpPr>
                <p:nvPr/>
              </p:nvSpPr>
              <p:spPr bwMode="auto">
                <a:xfrm flipH="1">
                  <a:off x="2028" y="3015"/>
                  <a:ext cx="32" cy="39"/>
                </a:xfrm>
                <a:prstGeom prst="line">
                  <a:avLst/>
                </a:prstGeom>
                <a:noFill/>
                <a:ln w="0">
                  <a:solidFill>
                    <a:srgbClr val="000000"/>
                  </a:solidFill>
                  <a:round/>
                  <a:headEnd/>
                  <a:tailEnd/>
                </a:ln>
              </p:spPr>
              <p:txBody>
                <a:bodyPr/>
                <a:lstStyle/>
                <a:p>
                  <a:endParaRPr lang="en-GB"/>
                </a:p>
              </p:txBody>
            </p:sp>
            <p:sp>
              <p:nvSpPr>
                <p:cNvPr id="1264" name="Line 773"/>
                <p:cNvSpPr>
                  <a:spLocks noChangeShapeType="1"/>
                </p:cNvSpPr>
                <p:nvPr/>
              </p:nvSpPr>
              <p:spPr bwMode="auto">
                <a:xfrm flipV="1">
                  <a:off x="2025" y="3026"/>
                  <a:ext cx="44" cy="24"/>
                </a:xfrm>
                <a:prstGeom prst="line">
                  <a:avLst/>
                </a:prstGeom>
                <a:noFill/>
                <a:ln w="0">
                  <a:solidFill>
                    <a:srgbClr val="000000"/>
                  </a:solidFill>
                  <a:round/>
                  <a:headEnd/>
                  <a:tailEnd/>
                </a:ln>
              </p:spPr>
              <p:txBody>
                <a:bodyPr/>
                <a:lstStyle/>
                <a:p>
                  <a:endParaRPr lang="en-GB"/>
                </a:p>
              </p:txBody>
            </p:sp>
            <p:sp>
              <p:nvSpPr>
                <p:cNvPr id="1265" name="Line 774"/>
                <p:cNvSpPr>
                  <a:spLocks noChangeShapeType="1"/>
                </p:cNvSpPr>
                <p:nvPr/>
              </p:nvSpPr>
              <p:spPr bwMode="auto">
                <a:xfrm flipH="1">
                  <a:off x="2037" y="3018"/>
                  <a:ext cx="24" cy="44"/>
                </a:xfrm>
                <a:prstGeom prst="line">
                  <a:avLst/>
                </a:prstGeom>
                <a:noFill/>
                <a:ln w="0">
                  <a:solidFill>
                    <a:srgbClr val="000000"/>
                  </a:solidFill>
                  <a:round/>
                  <a:headEnd/>
                  <a:tailEnd/>
                </a:ln>
              </p:spPr>
              <p:txBody>
                <a:bodyPr/>
                <a:lstStyle/>
                <a:p>
                  <a:endParaRPr lang="en-GB"/>
                </a:p>
              </p:txBody>
            </p:sp>
            <p:sp>
              <p:nvSpPr>
                <p:cNvPr id="1266" name="Line 775"/>
                <p:cNvSpPr>
                  <a:spLocks noChangeShapeType="1"/>
                </p:cNvSpPr>
                <p:nvPr/>
              </p:nvSpPr>
              <p:spPr bwMode="auto">
                <a:xfrm flipV="1">
                  <a:off x="2033" y="3027"/>
                  <a:ext cx="39" cy="32"/>
                </a:xfrm>
                <a:prstGeom prst="line">
                  <a:avLst/>
                </a:prstGeom>
                <a:noFill/>
                <a:ln w="0">
                  <a:solidFill>
                    <a:srgbClr val="000000"/>
                  </a:solidFill>
                  <a:round/>
                  <a:headEnd/>
                  <a:tailEnd/>
                </a:ln>
              </p:spPr>
              <p:txBody>
                <a:bodyPr/>
                <a:lstStyle/>
                <a:p>
                  <a:endParaRPr lang="en-GB"/>
                </a:p>
              </p:txBody>
            </p:sp>
            <p:sp>
              <p:nvSpPr>
                <p:cNvPr id="1267" name="Line 776"/>
                <p:cNvSpPr>
                  <a:spLocks noChangeShapeType="1"/>
                </p:cNvSpPr>
                <p:nvPr/>
              </p:nvSpPr>
              <p:spPr bwMode="auto">
                <a:xfrm flipH="1">
                  <a:off x="2047" y="3020"/>
                  <a:ext cx="15" cy="48"/>
                </a:xfrm>
                <a:prstGeom prst="line">
                  <a:avLst/>
                </a:prstGeom>
                <a:noFill/>
                <a:ln w="0">
                  <a:solidFill>
                    <a:srgbClr val="000000"/>
                  </a:solidFill>
                  <a:round/>
                  <a:headEnd/>
                  <a:tailEnd/>
                </a:ln>
              </p:spPr>
              <p:txBody>
                <a:bodyPr/>
                <a:lstStyle/>
                <a:p>
                  <a:endParaRPr lang="en-GB"/>
                </a:p>
              </p:txBody>
            </p:sp>
            <p:sp>
              <p:nvSpPr>
                <p:cNvPr id="1268" name="Line 777"/>
                <p:cNvSpPr>
                  <a:spLocks noChangeShapeType="1"/>
                </p:cNvSpPr>
                <p:nvPr/>
              </p:nvSpPr>
              <p:spPr bwMode="auto">
                <a:xfrm flipV="1">
                  <a:off x="2042" y="3028"/>
                  <a:ext cx="33" cy="38"/>
                </a:xfrm>
                <a:prstGeom prst="line">
                  <a:avLst/>
                </a:prstGeom>
                <a:noFill/>
                <a:ln w="0">
                  <a:solidFill>
                    <a:srgbClr val="000000"/>
                  </a:solidFill>
                  <a:round/>
                  <a:headEnd/>
                  <a:tailEnd/>
                </a:ln>
              </p:spPr>
              <p:txBody>
                <a:bodyPr/>
                <a:lstStyle/>
                <a:p>
                  <a:endParaRPr lang="en-GB"/>
                </a:p>
              </p:txBody>
            </p:sp>
            <p:sp>
              <p:nvSpPr>
                <p:cNvPr id="1269" name="Line 778"/>
                <p:cNvSpPr>
                  <a:spLocks noChangeShapeType="1"/>
                </p:cNvSpPr>
                <p:nvPr/>
              </p:nvSpPr>
              <p:spPr bwMode="auto">
                <a:xfrm flipH="1">
                  <a:off x="2057" y="3022"/>
                  <a:ext cx="8" cy="51"/>
                </a:xfrm>
                <a:prstGeom prst="line">
                  <a:avLst/>
                </a:prstGeom>
                <a:noFill/>
                <a:ln w="0">
                  <a:solidFill>
                    <a:srgbClr val="000000"/>
                  </a:solidFill>
                  <a:round/>
                  <a:headEnd/>
                  <a:tailEnd/>
                </a:ln>
              </p:spPr>
              <p:txBody>
                <a:bodyPr/>
                <a:lstStyle/>
                <a:p>
                  <a:endParaRPr lang="en-GB"/>
                </a:p>
              </p:txBody>
            </p:sp>
            <p:sp>
              <p:nvSpPr>
                <p:cNvPr id="1270" name="Line 779"/>
                <p:cNvSpPr>
                  <a:spLocks noChangeShapeType="1"/>
                </p:cNvSpPr>
                <p:nvPr/>
              </p:nvSpPr>
              <p:spPr bwMode="auto">
                <a:xfrm flipV="1">
                  <a:off x="2052" y="3028"/>
                  <a:ext cx="26" cy="43"/>
                </a:xfrm>
                <a:prstGeom prst="line">
                  <a:avLst/>
                </a:prstGeom>
                <a:noFill/>
                <a:ln w="0">
                  <a:solidFill>
                    <a:srgbClr val="000000"/>
                  </a:solidFill>
                  <a:round/>
                  <a:headEnd/>
                  <a:tailEnd/>
                </a:ln>
              </p:spPr>
              <p:txBody>
                <a:bodyPr/>
                <a:lstStyle/>
                <a:p>
                  <a:endParaRPr lang="en-GB"/>
                </a:p>
              </p:txBody>
            </p:sp>
            <p:sp>
              <p:nvSpPr>
                <p:cNvPr id="1271" name="Line 780"/>
                <p:cNvSpPr>
                  <a:spLocks noChangeShapeType="1"/>
                </p:cNvSpPr>
                <p:nvPr/>
              </p:nvSpPr>
              <p:spPr bwMode="auto">
                <a:xfrm>
                  <a:off x="2067" y="3025"/>
                  <a:ext cx="2" cy="50"/>
                </a:xfrm>
                <a:prstGeom prst="line">
                  <a:avLst/>
                </a:prstGeom>
                <a:noFill/>
                <a:ln w="0">
                  <a:solidFill>
                    <a:srgbClr val="000000"/>
                  </a:solidFill>
                  <a:round/>
                  <a:headEnd/>
                  <a:tailEnd/>
                </a:ln>
              </p:spPr>
              <p:txBody>
                <a:bodyPr/>
                <a:lstStyle/>
                <a:p>
                  <a:endParaRPr lang="en-GB"/>
                </a:p>
              </p:txBody>
            </p:sp>
            <p:sp>
              <p:nvSpPr>
                <p:cNvPr id="1272" name="Line 781"/>
                <p:cNvSpPr>
                  <a:spLocks noChangeShapeType="1"/>
                </p:cNvSpPr>
                <p:nvPr/>
              </p:nvSpPr>
              <p:spPr bwMode="auto">
                <a:xfrm flipV="1">
                  <a:off x="2063" y="3028"/>
                  <a:ext cx="18" cy="46"/>
                </a:xfrm>
                <a:prstGeom prst="line">
                  <a:avLst/>
                </a:prstGeom>
                <a:noFill/>
                <a:ln w="0">
                  <a:solidFill>
                    <a:srgbClr val="000000"/>
                  </a:solidFill>
                  <a:round/>
                  <a:headEnd/>
                  <a:tailEnd/>
                </a:ln>
              </p:spPr>
              <p:txBody>
                <a:bodyPr/>
                <a:lstStyle/>
                <a:p>
                  <a:endParaRPr lang="en-GB"/>
                </a:p>
              </p:txBody>
            </p:sp>
            <p:sp>
              <p:nvSpPr>
                <p:cNvPr id="1273" name="Line 782"/>
                <p:cNvSpPr>
                  <a:spLocks noChangeShapeType="1"/>
                </p:cNvSpPr>
                <p:nvPr/>
              </p:nvSpPr>
              <p:spPr bwMode="auto">
                <a:xfrm>
                  <a:off x="2070" y="3026"/>
                  <a:ext cx="10" cy="49"/>
                </a:xfrm>
                <a:prstGeom prst="line">
                  <a:avLst/>
                </a:prstGeom>
                <a:noFill/>
                <a:ln w="0">
                  <a:solidFill>
                    <a:srgbClr val="000000"/>
                  </a:solidFill>
                  <a:round/>
                  <a:headEnd/>
                  <a:tailEnd/>
                </a:ln>
              </p:spPr>
              <p:txBody>
                <a:bodyPr/>
                <a:lstStyle/>
                <a:p>
                  <a:endParaRPr lang="en-GB"/>
                </a:p>
              </p:txBody>
            </p:sp>
            <p:sp>
              <p:nvSpPr>
                <p:cNvPr id="1274" name="Line 783"/>
                <p:cNvSpPr>
                  <a:spLocks noChangeShapeType="1"/>
                </p:cNvSpPr>
                <p:nvPr/>
              </p:nvSpPr>
              <p:spPr bwMode="auto">
                <a:xfrm flipV="1">
                  <a:off x="2074" y="3027"/>
                  <a:ext cx="10" cy="48"/>
                </a:xfrm>
                <a:prstGeom prst="line">
                  <a:avLst/>
                </a:prstGeom>
                <a:noFill/>
                <a:ln w="0">
                  <a:solidFill>
                    <a:srgbClr val="000000"/>
                  </a:solidFill>
                  <a:round/>
                  <a:headEnd/>
                  <a:tailEnd/>
                </a:ln>
              </p:spPr>
              <p:txBody>
                <a:bodyPr/>
                <a:lstStyle/>
                <a:p>
                  <a:endParaRPr lang="en-GB"/>
                </a:p>
              </p:txBody>
            </p:sp>
            <p:sp>
              <p:nvSpPr>
                <p:cNvPr id="1275" name="Line 784"/>
                <p:cNvSpPr>
                  <a:spLocks noChangeShapeType="1"/>
                </p:cNvSpPr>
                <p:nvPr/>
              </p:nvSpPr>
              <p:spPr bwMode="auto">
                <a:xfrm flipH="1" flipV="1">
                  <a:off x="2063" y="2946"/>
                  <a:ext cx="18" cy="47"/>
                </a:xfrm>
                <a:prstGeom prst="line">
                  <a:avLst/>
                </a:prstGeom>
                <a:noFill/>
                <a:ln w="0">
                  <a:solidFill>
                    <a:srgbClr val="000000"/>
                  </a:solidFill>
                  <a:round/>
                  <a:headEnd/>
                  <a:tailEnd/>
                </a:ln>
              </p:spPr>
              <p:txBody>
                <a:bodyPr/>
                <a:lstStyle/>
                <a:p>
                  <a:endParaRPr lang="en-GB"/>
                </a:p>
              </p:txBody>
            </p:sp>
            <p:sp>
              <p:nvSpPr>
                <p:cNvPr id="1276" name="Line 785"/>
                <p:cNvSpPr>
                  <a:spLocks noChangeShapeType="1"/>
                </p:cNvSpPr>
                <p:nvPr/>
              </p:nvSpPr>
              <p:spPr bwMode="auto">
                <a:xfrm flipH="1">
                  <a:off x="2068" y="2945"/>
                  <a:ext cx="1" cy="50"/>
                </a:xfrm>
                <a:prstGeom prst="line">
                  <a:avLst/>
                </a:prstGeom>
                <a:noFill/>
                <a:ln w="0">
                  <a:solidFill>
                    <a:srgbClr val="000000"/>
                  </a:solidFill>
                  <a:round/>
                  <a:headEnd/>
                  <a:tailEnd/>
                </a:ln>
              </p:spPr>
              <p:txBody>
                <a:bodyPr/>
                <a:lstStyle/>
                <a:p>
                  <a:endParaRPr lang="en-GB"/>
                </a:p>
              </p:txBody>
            </p:sp>
            <p:sp>
              <p:nvSpPr>
                <p:cNvPr id="1277" name="Line 786"/>
                <p:cNvSpPr>
                  <a:spLocks noChangeShapeType="1"/>
                </p:cNvSpPr>
                <p:nvPr/>
              </p:nvSpPr>
              <p:spPr bwMode="auto">
                <a:xfrm flipH="1" flipV="1">
                  <a:off x="2052" y="2949"/>
                  <a:ext cx="26" cy="43"/>
                </a:xfrm>
                <a:prstGeom prst="line">
                  <a:avLst/>
                </a:prstGeom>
                <a:noFill/>
                <a:ln w="0">
                  <a:solidFill>
                    <a:srgbClr val="000000"/>
                  </a:solidFill>
                  <a:round/>
                  <a:headEnd/>
                  <a:tailEnd/>
                </a:ln>
              </p:spPr>
              <p:txBody>
                <a:bodyPr/>
                <a:lstStyle/>
                <a:p>
                  <a:endParaRPr lang="en-GB"/>
                </a:p>
              </p:txBody>
            </p:sp>
            <p:sp>
              <p:nvSpPr>
                <p:cNvPr id="1278" name="Line 787"/>
                <p:cNvSpPr>
                  <a:spLocks noChangeShapeType="1"/>
                </p:cNvSpPr>
                <p:nvPr/>
              </p:nvSpPr>
              <p:spPr bwMode="auto">
                <a:xfrm>
                  <a:off x="2057" y="2947"/>
                  <a:ext cx="8" cy="50"/>
                </a:xfrm>
                <a:prstGeom prst="line">
                  <a:avLst/>
                </a:prstGeom>
                <a:noFill/>
                <a:ln w="0">
                  <a:solidFill>
                    <a:srgbClr val="000000"/>
                  </a:solidFill>
                  <a:round/>
                  <a:headEnd/>
                  <a:tailEnd/>
                </a:ln>
              </p:spPr>
              <p:txBody>
                <a:bodyPr/>
                <a:lstStyle/>
                <a:p>
                  <a:endParaRPr lang="en-GB"/>
                </a:p>
              </p:txBody>
            </p:sp>
            <p:sp>
              <p:nvSpPr>
                <p:cNvPr id="1279" name="Line 788"/>
                <p:cNvSpPr>
                  <a:spLocks noChangeShapeType="1"/>
                </p:cNvSpPr>
                <p:nvPr/>
              </p:nvSpPr>
              <p:spPr bwMode="auto">
                <a:xfrm flipH="1" flipV="1">
                  <a:off x="2042" y="2955"/>
                  <a:ext cx="34" cy="37"/>
                </a:xfrm>
                <a:prstGeom prst="line">
                  <a:avLst/>
                </a:prstGeom>
                <a:noFill/>
                <a:ln w="0">
                  <a:solidFill>
                    <a:srgbClr val="000000"/>
                  </a:solidFill>
                  <a:round/>
                  <a:headEnd/>
                  <a:tailEnd/>
                </a:ln>
              </p:spPr>
              <p:txBody>
                <a:bodyPr/>
                <a:lstStyle/>
                <a:p>
                  <a:endParaRPr lang="en-GB"/>
                </a:p>
              </p:txBody>
            </p:sp>
            <p:sp>
              <p:nvSpPr>
                <p:cNvPr id="1280" name="Line 789"/>
                <p:cNvSpPr>
                  <a:spLocks noChangeShapeType="1"/>
                </p:cNvSpPr>
                <p:nvPr/>
              </p:nvSpPr>
              <p:spPr bwMode="auto">
                <a:xfrm>
                  <a:off x="2047" y="2952"/>
                  <a:ext cx="15" cy="47"/>
                </a:xfrm>
                <a:prstGeom prst="line">
                  <a:avLst/>
                </a:prstGeom>
                <a:noFill/>
                <a:ln w="0">
                  <a:solidFill>
                    <a:srgbClr val="000000"/>
                  </a:solidFill>
                  <a:round/>
                  <a:headEnd/>
                  <a:tailEnd/>
                </a:ln>
              </p:spPr>
              <p:txBody>
                <a:bodyPr/>
                <a:lstStyle/>
                <a:p>
                  <a:endParaRPr lang="en-GB"/>
                </a:p>
              </p:txBody>
            </p:sp>
            <p:sp>
              <p:nvSpPr>
                <p:cNvPr id="1281" name="Line 790"/>
                <p:cNvSpPr>
                  <a:spLocks noChangeShapeType="1"/>
                </p:cNvSpPr>
                <p:nvPr/>
              </p:nvSpPr>
              <p:spPr bwMode="auto">
                <a:xfrm flipH="1" flipV="1">
                  <a:off x="2033" y="2962"/>
                  <a:ext cx="39" cy="31"/>
                </a:xfrm>
                <a:prstGeom prst="line">
                  <a:avLst/>
                </a:prstGeom>
                <a:noFill/>
                <a:ln w="0">
                  <a:solidFill>
                    <a:srgbClr val="000000"/>
                  </a:solidFill>
                  <a:round/>
                  <a:headEnd/>
                  <a:tailEnd/>
                </a:ln>
              </p:spPr>
              <p:txBody>
                <a:bodyPr/>
                <a:lstStyle/>
                <a:p>
                  <a:endParaRPr lang="en-GB"/>
                </a:p>
              </p:txBody>
            </p:sp>
            <p:sp>
              <p:nvSpPr>
                <p:cNvPr id="1282" name="Line 791"/>
                <p:cNvSpPr>
                  <a:spLocks noChangeShapeType="1"/>
                </p:cNvSpPr>
                <p:nvPr/>
              </p:nvSpPr>
              <p:spPr bwMode="auto">
                <a:xfrm>
                  <a:off x="2037" y="2958"/>
                  <a:ext cx="24" cy="44"/>
                </a:xfrm>
                <a:prstGeom prst="line">
                  <a:avLst/>
                </a:prstGeom>
                <a:noFill/>
                <a:ln w="0">
                  <a:solidFill>
                    <a:srgbClr val="000000"/>
                  </a:solidFill>
                  <a:round/>
                  <a:headEnd/>
                  <a:tailEnd/>
                </a:ln>
              </p:spPr>
              <p:txBody>
                <a:bodyPr/>
                <a:lstStyle/>
                <a:p>
                  <a:endParaRPr lang="en-GB"/>
                </a:p>
              </p:txBody>
            </p:sp>
            <p:sp>
              <p:nvSpPr>
                <p:cNvPr id="1283" name="Line 792"/>
                <p:cNvSpPr>
                  <a:spLocks noChangeShapeType="1"/>
                </p:cNvSpPr>
                <p:nvPr/>
              </p:nvSpPr>
              <p:spPr bwMode="auto">
                <a:xfrm flipH="1" flipV="1">
                  <a:off x="2025" y="2970"/>
                  <a:ext cx="44" cy="24"/>
                </a:xfrm>
                <a:prstGeom prst="line">
                  <a:avLst/>
                </a:prstGeom>
                <a:noFill/>
                <a:ln w="0">
                  <a:solidFill>
                    <a:srgbClr val="000000"/>
                  </a:solidFill>
                  <a:round/>
                  <a:headEnd/>
                  <a:tailEnd/>
                </a:ln>
              </p:spPr>
              <p:txBody>
                <a:bodyPr/>
                <a:lstStyle/>
                <a:p>
                  <a:endParaRPr lang="en-GB"/>
                </a:p>
              </p:txBody>
            </p:sp>
            <p:sp>
              <p:nvSpPr>
                <p:cNvPr id="1284" name="Line 793"/>
                <p:cNvSpPr>
                  <a:spLocks noChangeShapeType="1"/>
                </p:cNvSpPr>
                <p:nvPr/>
              </p:nvSpPr>
              <p:spPr bwMode="auto">
                <a:xfrm>
                  <a:off x="2028" y="2966"/>
                  <a:ext cx="32" cy="39"/>
                </a:xfrm>
                <a:prstGeom prst="line">
                  <a:avLst/>
                </a:prstGeom>
                <a:noFill/>
                <a:ln w="0">
                  <a:solidFill>
                    <a:srgbClr val="000000"/>
                  </a:solidFill>
                  <a:round/>
                  <a:headEnd/>
                  <a:tailEnd/>
                </a:ln>
              </p:spPr>
              <p:txBody>
                <a:bodyPr/>
                <a:lstStyle/>
                <a:p>
                  <a:endParaRPr lang="en-GB"/>
                </a:p>
              </p:txBody>
            </p:sp>
            <p:sp>
              <p:nvSpPr>
                <p:cNvPr id="1285" name="Line 794"/>
                <p:cNvSpPr>
                  <a:spLocks noChangeShapeType="1"/>
                </p:cNvSpPr>
                <p:nvPr/>
              </p:nvSpPr>
              <p:spPr bwMode="auto">
                <a:xfrm flipH="1" flipV="1">
                  <a:off x="2019" y="2979"/>
                  <a:ext cx="47" cy="16"/>
                </a:xfrm>
                <a:prstGeom prst="line">
                  <a:avLst/>
                </a:prstGeom>
                <a:noFill/>
                <a:ln w="0">
                  <a:solidFill>
                    <a:srgbClr val="000000"/>
                  </a:solidFill>
                  <a:round/>
                  <a:headEnd/>
                  <a:tailEnd/>
                </a:ln>
              </p:spPr>
              <p:txBody>
                <a:bodyPr/>
                <a:lstStyle/>
                <a:p>
                  <a:endParaRPr lang="en-GB"/>
                </a:p>
              </p:txBody>
            </p:sp>
            <p:sp>
              <p:nvSpPr>
                <p:cNvPr id="1286" name="Line 795"/>
                <p:cNvSpPr>
                  <a:spLocks noChangeShapeType="1"/>
                </p:cNvSpPr>
                <p:nvPr/>
              </p:nvSpPr>
              <p:spPr bwMode="auto">
                <a:xfrm>
                  <a:off x="2021" y="2975"/>
                  <a:ext cx="38" cy="33"/>
                </a:xfrm>
                <a:prstGeom prst="line">
                  <a:avLst/>
                </a:prstGeom>
                <a:noFill/>
                <a:ln w="0">
                  <a:solidFill>
                    <a:srgbClr val="000000"/>
                  </a:solidFill>
                  <a:round/>
                  <a:headEnd/>
                  <a:tailEnd/>
                </a:ln>
              </p:spPr>
              <p:txBody>
                <a:bodyPr/>
                <a:lstStyle/>
                <a:p>
                  <a:endParaRPr lang="en-GB"/>
                </a:p>
              </p:txBody>
            </p:sp>
            <p:sp>
              <p:nvSpPr>
                <p:cNvPr id="1287" name="Line 796"/>
                <p:cNvSpPr>
                  <a:spLocks noChangeShapeType="1"/>
                </p:cNvSpPr>
                <p:nvPr/>
              </p:nvSpPr>
              <p:spPr bwMode="auto">
                <a:xfrm flipH="1" flipV="1">
                  <a:off x="2015" y="2990"/>
                  <a:ext cx="49" cy="8"/>
                </a:xfrm>
                <a:prstGeom prst="line">
                  <a:avLst/>
                </a:prstGeom>
                <a:noFill/>
                <a:ln w="0">
                  <a:solidFill>
                    <a:srgbClr val="000000"/>
                  </a:solidFill>
                  <a:round/>
                  <a:headEnd/>
                  <a:tailEnd/>
                </a:ln>
              </p:spPr>
              <p:txBody>
                <a:bodyPr/>
                <a:lstStyle/>
                <a:p>
                  <a:endParaRPr lang="en-GB"/>
                </a:p>
              </p:txBody>
            </p:sp>
            <p:sp>
              <p:nvSpPr>
                <p:cNvPr id="1288" name="Line 797"/>
                <p:cNvSpPr>
                  <a:spLocks noChangeShapeType="1"/>
                </p:cNvSpPr>
                <p:nvPr/>
              </p:nvSpPr>
              <p:spPr bwMode="auto">
                <a:xfrm>
                  <a:off x="2016" y="2985"/>
                  <a:ext cx="43" cy="26"/>
                </a:xfrm>
                <a:prstGeom prst="line">
                  <a:avLst/>
                </a:prstGeom>
                <a:noFill/>
                <a:ln w="0">
                  <a:solidFill>
                    <a:srgbClr val="000000"/>
                  </a:solidFill>
                  <a:round/>
                  <a:headEnd/>
                  <a:tailEnd/>
                </a:ln>
              </p:spPr>
              <p:txBody>
                <a:bodyPr/>
                <a:lstStyle/>
                <a:p>
                  <a:endParaRPr lang="en-GB"/>
                </a:p>
              </p:txBody>
            </p:sp>
            <p:sp>
              <p:nvSpPr>
                <p:cNvPr id="1289" name="Line 798"/>
                <p:cNvSpPr>
                  <a:spLocks noChangeShapeType="1"/>
                </p:cNvSpPr>
                <p:nvPr/>
              </p:nvSpPr>
              <p:spPr bwMode="auto">
                <a:xfrm flipH="1">
                  <a:off x="2012" y="3000"/>
                  <a:ext cx="50" cy="1"/>
                </a:xfrm>
                <a:prstGeom prst="line">
                  <a:avLst/>
                </a:prstGeom>
                <a:noFill/>
                <a:ln w="0">
                  <a:solidFill>
                    <a:srgbClr val="000000"/>
                  </a:solidFill>
                  <a:round/>
                  <a:headEnd/>
                  <a:tailEnd/>
                </a:ln>
              </p:spPr>
              <p:txBody>
                <a:bodyPr/>
                <a:lstStyle/>
                <a:p>
                  <a:endParaRPr lang="en-GB"/>
                </a:p>
              </p:txBody>
            </p:sp>
            <p:sp>
              <p:nvSpPr>
                <p:cNvPr id="1290" name="Line 799"/>
                <p:cNvSpPr>
                  <a:spLocks noChangeShapeType="1"/>
                </p:cNvSpPr>
                <p:nvPr/>
              </p:nvSpPr>
              <p:spPr bwMode="auto">
                <a:xfrm>
                  <a:off x="2013" y="2996"/>
                  <a:ext cx="46" cy="18"/>
                </a:xfrm>
                <a:prstGeom prst="line">
                  <a:avLst/>
                </a:prstGeom>
                <a:noFill/>
                <a:ln w="0">
                  <a:solidFill>
                    <a:srgbClr val="000000"/>
                  </a:solidFill>
                  <a:round/>
                  <a:headEnd/>
                  <a:tailEnd/>
                </a:ln>
              </p:spPr>
              <p:txBody>
                <a:bodyPr/>
                <a:lstStyle/>
                <a:p>
                  <a:endParaRPr lang="en-GB"/>
                </a:p>
              </p:txBody>
            </p:sp>
            <p:sp>
              <p:nvSpPr>
                <p:cNvPr id="1291" name="Line 800"/>
                <p:cNvSpPr>
                  <a:spLocks noChangeShapeType="1"/>
                </p:cNvSpPr>
                <p:nvPr/>
              </p:nvSpPr>
              <p:spPr bwMode="auto">
                <a:xfrm flipH="1">
                  <a:off x="2012" y="3002"/>
                  <a:ext cx="49" cy="11"/>
                </a:xfrm>
                <a:prstGeom prst="line">
                  <a:avLst/>
                </a:prstGeom>
                <a:noFill/>
                <a:ln w="0">
                  <a:solidFill>
                    <a:srgbClr val="000000"/>
                  </a:solidFill>
                  <a:round/>
                  <a:headEnd/>
                  <a:tailEnd/>
                </a:ln>
              </p:spPr>
              <p:txBody>
                <a:bodyPr/>
                <a:lstStyle/>
                <a:p>
                  <a:endParaRPr lang="en-GB"/>
                </a:p>
              </p:txBody>
            </p:sp>
            <p:sp>
              <p:nvSpPr>
                <p:cNvPr id="1292" name="Line 801"/>
                <p:cNvSpPr>
                  <a:spLocks noChangeShapeType="1"/>
                </p:cNvSpPr>
                <p:nvPr/>
              </p:nvSpPr>
              <p:spPr bwMode="auto">
                <a:xfrm>
                  <a:off x="2012" y="3007"/>
                  <a:ext cx="49" cy="10"/>
                </a:xfrm>
                <a:prstGeom prst="line">
                  <a:avLst/>
                </a:prstGeom>
                <a:noFill/>
                <a:ln w="0">
                  <a:solidFill>
                    <a:srgbClr val="000000"/>
                  </a:solidFill>
                  <a:round/>
                  <a:headEnd/>
                  <a:tailEnd/>
                </a:ln>
              </p:spPr>
              <p:txBody>
                <a:bodyPr/>
                <a:lstStyle/>
                <a:p>
                  <a:endParaRPr lang="en-GB"/>
                </a:p>
              </p:txBody>
            </p:sp>
            <p:sp>
              <p:nvSpPr>
                <p:cNvPr id="1293" name="Line 802"/>
                <p:cNvSpPr>
                  <a:spLocks noChangeShapeType="1"/>
                </p:cNvSpPr>
                <p:nvPr/>
              </p:nvSpPr>
              <p:spPr bwMode="auto">
                <a:xfrm flipV="1">
                  <a:off x="2095" y="2996"/>
                  <a:ext cx="46" cy="18"/>
                </a:xfrm>
                <a:prstGeom prst="line">
                  <a:avLst/>
                </a:prstGeom>
                <a:noFill/>
                <a:ln w="0">
                  <a:solidFill>
                    <a:srgbClr val="000000"/>
                  </a:solidFill>
                  <a:round/>
                  <a:headEnd/>
                  <a:tailEnd/>
                </a:ln>
              </p:spPr>
              <p:txBody>
                <a:bodyPr/>
                <a:lstStyle/>
                <a:p>
                  <a:endParaRPr lang="en-GB"/>
                </a:p>
              </p:txBody>
            </p:sp>
            <p:sp>
              <p:nvSpPr>
                <p:cNvPr id="1294" name="Line 803"/>
                <p:cNvSpPr>
                  <a:spLocks noChangeShapeType="1"/>
                </p:cNvSpPr>
                <p:nvPr/>
              </p:nvSpPr>
              <p:spPr bwMode="auto">
                <a:xfrm flipH="1" flipV="1">
                  <a:off x="2092" y="3000"/>
                  <a:ext cx="50" cy="1"/>
                </a:xfrm>
                <a:prstGeom prst="line">
                  <a:avLst/>
                </a:prstGeom>
                <a:noFill/>
                <a:ln w="0">
                  <a:solidFill>
                    <a:srgbClr val="000000"/>
                  </a:solidFill>
                  <a:round/>
                  <a:headEnd/>
                  <a:tailEnd/>
                </a:ln>
              </p:spPr>
              <p:txBody>
                <a:bodyPr/>
                <a:lstStyle/>
                <a:p>
                  <a:endParaRPr lang="en-GB"/>
                </a:p>
              </p:txBody>
            </p:sp>
            <p:sp>
              <p:nvSpPr>
                <p:cNvPr id="1295" name="Line 804"/>
                <p:cNvSpPr>
                  <a:spLocks noChangeShapeType="1"/>
                </p:cNvSpPr>
                <p:nvPr/>
              </p:nvSpPr>
              <p:spPr bwMode="auto">
                <a:xfrm flipV="1">
                  <a:off x="2095" y="2985"/>
                  <a:ext cx="43" cy="27"/>
                </a:xfrm>
                <a:prstGeom prst="line">
                  <a:avLst/>
                </a:prstGeom>
                <a:noFill/>
                <a:ln w="0">
                  <a:solidFill>
                    <a:srgbClr val="000000"/>
                  </a:solidFill>
                  <a:round/>
                  <a:headEnd/>
                  <a:tailEnd/>
                </a:ln>
              </p:spPr>
              <p:txBody>
                <a:bodyPr/>
                <a:lstStyle/>
                <a:p>
                  <a:endParaRPr lang="en-GB"/>
                </a:p>
              </p:txBody>
            </p:sp>
            <p:sp>
              <p:nvSpPr>
                <p:cNvPr id="1296" name="Line 805"/>
                <p:cNvSpPr>
                  <a:spLocks noChangeShapeType="1"/>
                </p:cNvSpPr>
                <p:nvPr/>
              </p:nvSpPr>
              <p:spPr bwMode="auto">
                <a:xfrm flipH="1">
                  <a:off x="2091" y="2990"/>
                  <a:ext cx="49" cy="8"/>
                </a:xfrm>
                <a:prstGeom prst="line">
                  <a:avLst/>
                </a:prstGeom>
                <a:noFill/>
                <a:ln w="0">
                  <a:solidFill>
                    <a:srgbClr val="000000"/>
                  </a:solidFill>
                  <a:round/>
                  <a:headEnd/>
                  <a:tailEnd/>
                </a:ln>
              </p:spPr>
              <p:txBody>
                <a:bodyPr/>
                <a:lstStyle/>
                <a:p>
                  <a:endParaRPr lang="en-GB"/>
                </a:p>
              </p:txBody>
            </p:sp>
            <p:sp>
              <p:nvSpPr>
                <p:cNvPr id="1297" name="Line 806"/>
                <p:cNvSpPr>
                  <a:spLocks noChangeShapeType="1"/>
                </p:cNvSpPr>
                <p:nvPr/>
              </p:nvSpPr>
              <p:spPr bwMode="auto">
                <a:xfrm flipV="1">
                  <a:off x="2095" y="2975"/>
                  <a:ext cx="38" cy="33"/>
                </a:xfrm>
                <a:prstGeom prst="line">
                  <a:avLst/>
                </a:prstGeom>
                <a:noFill/>
                <a:ln w="0">
                  <a:solidFill>
                    <a:srgbClr val="000000"/>
                  </a:solidFill>
                  <a:round/>
                  <a:headEnd/>
                  <a:tailEnd/>
                </a:ln>
              </p:spPr>
              <p:txBody>
                <a:bodyPr/>
                <a:lstStyle/>
                <a:p>
                  <a:endParaRPr lang="en-GB"/>
                </a:p>
              </p:txBody>
            </p:sp>
            <p:sp>
              <p:nvSpPr>
                <p:cNvPr id="1298" name="Line 807"/>
                <p:cNvSpPr>
                  <a:spLocks noChangeShapeType="1"/>
                </p:cNvSpPr>
                <p:nvPr/>
              </p:nvSpPr>
              <p:spPr bwMode="auto">
                <a:xfrm flipH="1">
                  <a:off x="2088" y="2979"/>
                  <a:ext cx="48" cy="16"/>
                </a:xfrm>
                <a:prstGeom prst="line">
                  <a:avLst/>
                </a:prstGeom>
                <a:noFill/>
                <a:ln w="0">
                  <a:solidFill>
                    <a:srgbClr val="000000"/>
                  </a:solidFill>
                  <a:round/>
                  <a:headEnd/>
                  <a:tailEnd/>
                </a:ln>
              </p:spPr>
              <p:txBody>
                <a:bodyPr/>
                <a:lstStyle/>
                <a:p>
                  <a:endParaRPr lang="en-GB"/>
                </a:p>
              </p:txBody>
            </p:sp>
            <p:sp>
              <p:nvSpPr>
                <p:cNvPr id="1299" name="Line 808"/>
                <p:cNvSpPr>
                  <a:spLocks noChangeShapeType="1"/>
                </p:cNvSpPr>
                <p:nvPr/>
              </p:nvSpPr>
              <p:spPr bwMode="auto">
                <a:xfrm flipV="1">
                  <a:off x="2095" y="2966"/>
                  <a:ext cx="31" cy="39"/>
                </a:xfrm>
                <a:prstGeom prst="line">
                  <a:avLst/>
                </a:prstGeom>
                <a:noFill/>
                <a:ln w="0">
                  <a:solidFill>
                    <a:srgbClr val="000000"/>
                  </a:solidFill>
                  <a:round/>
                  <a:headEnd/>
                  <a:tailEnd/>
                </a:ln>
              </p:spPr>
              <p:txBody>
                <a:bodyPr/>
                <a:lstStyle/>
                <a:p>
                  <a:endParaRPr lang="en-GB"/>
                </a:p>
              </p:txBody>
            </p:sp>
            <p:sp>
              <p:nvSpPr>
                <p:cNvPr id="1300" name="Line 809"/>
                <p:cNvSpPr>
                  <a:spLocks noChangeShapeType="1"/>
                </p:cNvSpPr>
                <p:nvPr/>
              </p:nvSpPr>
              <p:spPr bwMode="auto">
                <a:xfrm flipH="1">
                  <a:off x="2085" y="2970"/>
                  <a:ext cx="44" cy="24"/>
                </a:xfrm>
                <a:prstGeom prst="line">
                  <a:avLst/>
                </a:prstGeom>
                <a:noFill/>
                <a:ln w="0">
                  <a:solidFill>
                    <a:srgbClr val="000000"/>
                  </a:solidFill>
                  <a:round/>
                  <a:headEnd/>
                  <a:tailEnd/>
                </a:ln>
              </p:spPr>
              <p:txBody>
                <a:bodyPr/>
                <a:lstStyle/>
                <a:p>
                  <a:endParaRPr lang="en-GB"/>
                </a:p>
              </p:txBody>
            </p:sp>
            <p:sp>
              <p:nvSpPr>
                <p:cNvPr id="1301" name="Line 810"/>
                <p:cNvSpPr>
                  <a:spLocks noChangeShapeType="1"/>
                </p:cNvSpPr>
                <p:nvPr/>
              </p:nvSpPr>
              <p:spPr bwMode="auto">
                <a:xfrm flipV="1">
                  <a:off x="2093" y="2958"/>
                  <a:ext cx="24" cy="44"/>
                </a:xfrm>
                <a:prstGeom prst="line">
                  <a:avLst/>
                </a:prstGeom>
                <a:noFill/>
                <a:ln w="0">
                  <a:solidFill>
                    <a:srgbClr val="000000"/>
                  </a:solidFill>
                  <a:round/>
                  <a:headEnd/>
                  <a:tailEnd/>
                </a:ln>
              </p:spPr>
              <p:txBody>
                <a:bodyPr/>
                <a:lstStyle/>
                <a:p>
                  <a:endParaRPr lang="en-GB"/>
                </a:p>
              </p:txBody>
            </p:sp>
            <p:sp>
              <p:nvSpPr>
                <p:cNvPr id="1302" name="Line 811"/>
                <p:cNvSpPr>
                  <a:spLocks noChangeShapeType="1"/>
                </p:cNvSpPr>
                <p:nvPr/>
              </p:nvSpPr>
              <p:spPr bwMode="auto">
                <a:xfrm flipH="1">
                  <a:off x="2083" y="2962"/>
                  <a:ext cx="39" cy="31"/>
                </a:xfrm>
                <a:prstGeom prst="line">
                  <a:avLst/>
                </a:prstGeom>
                <a:noFill/>
                <a:ln w="0">
                  <a:solidFill>
                    <a:srgbClr val="000000"/>
                  </a:solidFill>
                  <a:round/>
                  <a:headEnd/>
                  <a:tailEnd/>
                </a:ln>
              </p:spPr>
              <p:txBody>
                <a:bodyPr/>
                <a:lstStyle/>
                <a:p>
                  <a:endParaRPr lang="en-GB"/>
                </a:p>
              </p:txBody>
            </p:sp>
            <p:sp>
              <p:nvSpPr>
                <p:cNvPr id="1303" name="Line 812"/>
                <p:cNvSpPr>
                  <a:spLocks noChangeShapeType="1"/>
                </p:cNvSpPr>
                <p:nvPr/>
              </p:nvSpPr>
              <p:spPr bwMode="auto">
                <a:xfrm flipV="1">
                  <a:off x="2092" y="2952"/>
                  <a:ext cx="16" cy="47"/>
                </a:xfrm>
                <a:prstGeom prst="line">
                  <a:avLst/>
                </a:prstGeom>
                <a:noFill/>
                <a:ln w="0">
                  <a:solidFill>
                    <a:srgbClr val="000000"/>
                  </a:solidFill>
                  <a:round/>
                  <a:headEnd/>
                  <a:tailEnd/>
                </a:ln>
              </p:spPr>
              <p:txBody>
                <a:bodyPr/>
                <a:lstStyle/>
                <a:p>
                  <a:endParaRPr lang="en-GB"/>
                </a:p>
              </p:txBody>
            </p:sp>
            <p:sp>
              <p:nvSpPr>
                <p:cNvPr id="1304" name="Line 813"/>
                <p:cNvSpPr>
                  <a:spLocks noChangeShapeType="1"/>
                </p:cNvSpPr>
                <p:nvPr/>
              </p:nvSpPr>
              <p:spPr bwMode="auto">
                <a:xfrm flipH="1">
                  <a:off x="2080" y="2955"/>
                  <a:ext cx="32" cy="37"/>
                </a:xfrm>
                <a:prstGeom prst="line">
                  <a:avLst/>
                </a:prstGeom>
                <a:noFill/>
                <a:ln w="0">
                  <a:solidFill>
                    <a:srgbClr val="000000"/>
                  </a:solidFill>
                  <a:round/>
                  <a:headEnd/>
                  <a:tailEnd/>
                </a:ln>
              </p:spPr>
              <p:txBody>
                <a:bodyPr/>
                <a:lstStyle/>
                <a:p>
                  <a:endParaRPr lang="en-GB"/>
                </a:p>
              </p:txBody>
            </p:sp>
            <p:sp>
              <p:nvSpPr>
                <p:cNvPr id="1305" name="Line 814"/>
                <p:cNvSpPr>
                  <a:spLocks noChangeShapeType="1"/>
                </p:cNvSpPr>
                <p:nvPr/>
              </p:nvSpPr>
              <p:spPr bwMode="auto">
                <a:xfrm flipV="1">
                  <a:off x="2089" y="2947"/>
                  <a:ext cx="8" cy="50"/>
                </a:xfrm>
                <a:prstGeom prst="line">
                  <a:avLst/>
                </a:prstGeom>
                <a:noFill/>
                <a:ln w="0">
                  <a:solidFill>
                    <a:srgbClr val="000000"/>
                  </a:solidFill>
                  <a:round/>
                  <a:headEnd/>
                  <a:tailEnd/>
                </a:ln>
              </p:spPr>
              <p:txBody>
                <a:bodyPr/>
                <a:lstStyle/>
                <a:p>
                  <a:endParaRPr lang="en-GB"/>
                </a:p>
              </p:txBody>
            </p:sp>
            <p:sp>
              <p:nvSpPr>
                <p:cNvPr id="1306" name="Line 815"/>
                <p:cNvSpPr>
                  <a:spLocks noChangeShapeType="1"/>
                </p:cNvSpPr>
                <p:nvPr/>
              </p:nvSpPr>
              <p:spPr bwMode="auto">
                <a:xfrm flipH="1">
                  <a:off x="2076" y="2949"/>
                  <a:ext cx="26" cy="43"/>
                </a:xfrm>
                <a:prstGeom prst="line">
                  <a:avLst/>
                </a:prstGeom>
                <a:noFill/>
                <a:ln w="0">
                  <a:solidFill>
                    <a:srgbClr val="000000"/>
                  </a:solidFill>
                  <a:round/>
                  <a:headEnd/>
                  <a:tailEnd/>
                </a:ln>
              </p:spPr>
              <p:txBody>
                <a:bodyPr/>
                <a:lstStyle/>
                <a:p>
                  <a:endParaRPr lang="en-GB"/>
                </a:p>
              </p:txBody>
            </p:sp>
            <p:sp>
              <p:nvSpPr>
                <p:cNvPr id="1307" name="Line 816"/>
                <p:cNvSpPr>
                  <a:spLocks noChangeShapeType="1"/>
                </p:cNvSpPr>
                <p:nvPr/>
              </p:nvSpPr>
              <p:spPr bwMode="auto">
                <a:xfrm flipH="1" flipV="1">
                  <a:off x="2086" y="2945"/>
                  <a:ext cx="1" cy="50"/>
                </a:xfrm>
                <a:prstGeom prst="line">
                  <a:avLst/>
                </a:prstGeom>
                <a:noFill/>
                <a:ln w="0">
                  <a:solidFill>
                    <a:srgbClr val="000000"/>
                  </a:solidFill>
                  <a:round/>
                  <a:headEnd/>
                  <a:tailEnd/>
                </a:ln>
              </p:spPr>
              <p:txBody>
                <a:bodyPr/>
                <a:lstStyle/>
                <a:p>
                  <a:endParaRPr lang="en-GB"/>
                </a:p>
              </p:txBody>
            </p:sp>
            <p:sp>
              <p:nvSpPr>
                <p:cNvPr id="1308" name="Line 817"/>
                <p:cNvSpPr>
                  <a:spLocks noChangeShapeType="1"/>
                </p:cNvSpPr>
                <p:nvPr/>
              </p:nvSpPr>
              <p:spPr bwMode="auto">
                <a:xfrm flipH="1">
                  <a:off x="2073" y="2946"/>
                  <a:ext cx="18" cy="47"/>
                </a:xfrm>
                <a:prstGeom prst="line">
                  <a:avLst/>
                </a:prstGeom>
                <a:noFill/>
                <a:ln w="0">
                  <a:solidFill>
                    <a:srgbClr val="000000"/>
                  </a:solidFill>
                  <a:round/>
                  <a:headEnd/>
                  <a:tailEnd/>
                </a:ln>
              </p:spPr>
              <p:txBody>
                <a:bodyPr/>
                <a:lstStyle/>
                <a:p>
                  <a:endParaRPr lang="en-GB"/>
                </a:p>
              </p:txBody>
            </p:sp>
            <p:sp>
              <p:nvSpPr>
                <p:cNvPr id="1309" name="Line 818"/>
                <p:cNvSpPr>
                  <a:spLocks noChangeShapeType="1"/>
                </p:cNvSpPr>
                <p:nvPr/>
              </p:nvSpPr>
              <p:spPr bwMode="auto">
                <a:xfrm flipH="1" flipV="1">
                  <a:off x="2074" y="2944"/>
                  <a:ext cx="11" cy="50"/>
                </a:xfrm>
                <a:prstGeom prst="line">
                  <a:avLst/>
                </a:prstGeom>
                <a:noFill/>
                <a:ln w="0">
                  <a:solidFill>
                    <a:srgbClr val="000000"/>
                  </a:solidFill>
                  <a:round/>
                  <a:headEnd/>
                  <a:tailEnd/>
                </a:ln>
              </p:spPr>
              <p:txBody>
                <a:bodyPr/>
                <a:lstStyle/>
                <a:p>
                  <a:endParaRPr lang="en-GB"/>
                </a:p>
              </p:txBody>
            </p:sp>
            <p:sp>
              <p:nvSpPr>
                <p:cNvPr id="1310" name="Line 819"/>
                <p:cNvSpPr>
                  <a:spLocks noChangeShapeType="1"/>
                </p:cNvSpPr>
                <p:nvPr/>
              </p:nvSpPr>
              <p:spPr bwMode="auto">
                <a:xfrm flipH="1">
                  <a:off x="2070" y="2944"/>
                  <a:ext cx="10" cy="49"/>
                </a:xfrm>
                <a:prstGeom prst="line">
                  <a:avLst/>
                </a:prstGeom>
                <a:noFill/>
                <a:ln w="0">
                  <a:solidFill>
                    <a:srgbClr val="000000"/>
                  </a:solidFill>
                  <a:round/>
                  <a:headEnd/>
                  <a:tailEnd/>
                </a:ln>
              </p:spPr>
              <p:txBody>
                <a:bodyPr/>
                <a:lstStyle/>
                <a:p>
                  <a:endParaRPr lang="en-GB"/>
                </a:p>
              </p:txBody>
            </p:sp>
            <p:sp>
              <p:nvSpPr>
                <p:cNvPr id="1311" name="Line 820"/>
                <p:cNvSpPr>
                  <a:spLocks noChangeShapeType="1"/>
                </p:cNvSpPr>
                <p:nvPr/>
              </p:nvSpPr>
              <p:spPr bwMode="auto">
                <a:xfrm flipH="1" flipV="1">
                  <a:off x="2094" y="3003"/>
                  <a:ext cx="49" cy="10"/>
                </a:xfrm>
                <a:prstGeom prst="line">
                  <a:avLst/>
                </a:prstGeom>
                <a:noFill/>
                <a:ln w="0">
                  <a:solidFill>
                    <a:srgbClr val="000000"/>
                  </a:solidFill>
                  <a:round/>
                  <a:headEnd/>
                  <a:tailEnd/>
                </a:ln>
              </p:spPr>
              <p:txBody>
                <a:bodyPr/>
                <a:lstStyle/>
                <a:p>
                  <a:endParaRPr lang="en-GB"/>
                </a:p>
              </p:txBody>
            </p:sp>
            <p:sp>
              <p:nvSpPr>
                <p:cNvPr id="1312" name="Line 821"/>
                <p:cNvSpPr>
                  <a:spLocks noChangeShapeType="1"/>
                </p:cNvSpPr>
                <p:nvPr/>
              </p:nvSpPr>
              <p:spPr bwMode="auto">
                <a:xfrm flipV="1">
                  <a:off x="2093" y="3007"/>
                  <a:ext cx="50" cy="10"/>
                </a:xfrm>
                <a:prstGeom prst="line">
                  <a:avLst/>
                </a:prstGeom>
                <a:noFill/>
                <a:ln w="0">
                  <a:solidFill>
                    <a:srgbClr val="000000"/>
                  </a:solidFill>
                  <a:round/>
                  <a:headEnd/>
                  <a:tailEnd/>
                </a:ln>
              </p:spPr>
              <p:txBody>
                <a:bodyPr/>
                <a:lstStyle/>
                <a:p>
                  <a:endParaRPr lang="en-GB"/>
                </a:p>
              </p:txBody>
            </p:sp>
            <p:sp>
              <p:nvSpPr>
                <p:cNvPr id="1313" name="Line 822"/>
                <p:cNvSpPr>
                  <a:spLocks noChangeShapeType="1"/>
                </p:cNvSpPr>
                <p:nvPr/>
              </p:nvSpPr>
              <p:spPr bwMode="auto">
                <a:xfrm flipH="1" flipV="1">
                  <a:off x="2095" y="3006"/>
                  <a:ext cx="46" cy="18"/>
                </a:xfrm>
                <a:prstGeom prst="line">
                  <a:avLst/>
                </a:prstGeom>
                <a:noFill/>
                <a:ln w="0">
                  <a:solidFill>
                    <a:srgbClr val="000000"/>
                  </a:solidFill>
                  <a:round/>
                  <a:headEnd/>
                  <a:tailEnd/>
                </a:ln>
              </p:spPr>
              <p:txBody>
                <a:bodyPr/>
                <a:lstStyle/>
                <a:p>
                  <a:endParaRPr lang="en-GB"/>
                </a:p>
              </p:txBody>
            </p:sp>
            <p:sp>
              <p:nvSpPr>
                <p:cNvPr id="1314" name="Line 823"/>
                <p:cNvSpPr>
                  <a:spLocks noChangeShapeType="1"/>
                </p:cNvSpPr>
                <p:nvPr/>
              </p:nvSpPr>
              <p:spPr bwMode="auto">
                <a:xfrm flipV="1">
                  <a:off x="2092" y="3018"/>
                  <a:ext cx="50" cy="2"/>
                </a:xfrm>
                <a:prstGeom prst="line">
                  <a:avLst/>
                </a:prstGeom>
                <a:noFill/>
                <a:ln w="0">
                  <a:solidFill>
                    <a:srgbClr val="000000"/>
                  </a:solidFill>
                  <a:round/>
                  <a:headEnd/>
                  <a:tailEnd/>
                </a:ln>
              </p:spPr>
              <p:txBody>
                <a:bodyPr/>
                <a:lstStyle/>
                <a:p>
                  <a:endParaRPr lang="en-GB"/>
                </a:p>
              </p:txBody>
            </p:sp>
            <p:sp>
              <p:nvSpPr>
                <p:cNvPr id="1315" name="Line 824"/>
                <p:cNvSpPr>
                  <a:spLocks noChangeShapeType="1"/>
                </p:cNvSpPr>
                <p:nvPr/>
              </p:nvSpPr>
              <p:spPr bwMode="auto">
                <a:xfrm flipH="1" flipV="1">
                  <a:off x="2095" y="3009"/>
                  <a:ext cx="43" cy="26"/>
                </a:xfrm>
                <a:prstGeom prst="line">
                  <a:avLst/>
                </a:prstGeom>
                <a:noFill/>
                <a:ln w="0">
                  <a:solidFill>
                    <a:srgbClr val="000000"/>
                  </a:solidFill>
                  <a:round/>
                  <a:headEnd/>
                  <a:tailEnd/>
                </a:ln>
              </p:spPr>
              <p:txBody>
                <a:bodyPr/>
                <a:lstStyle/>
                <a:p>
                  <a:endParaRPr lang="en-GB"/>
                </a:p>
              </p:txBody>
            </p:sp>
            <p:sp>
              <p:nvSpPr>
                <p:cNvPr id="1316" name="Line 825"/>
                <p:cNvSpPr>
                  <a:spLocks noChangeShapeType="1"/>
                </p:cNvSpPr>
                <p:nvPr/>
              </p:nvSpPr>
              <p:spPr bwMode="auto">
                <a:xfrm>
                  <a:off x="2090" y="3022"/>
                  <a:ext cx="50" cy="8"/>
                </a:xfrm>
                <a:prstGeom prst="line">
                  <a:avLst/>
                </a:prstGeom>
                <a:noFill/>
                <a:ln w="0">
                  <a:solidFill>
                    <a:srgbClr val="000000"/>
                  </a:solidFill>
                  <a:round/>
                  <a:headEnd/>
                  <a:tailEnd/>
                </a:ln>
              </p:spPr>
              <p:txBody>
                <a:bodyPr/>
                <a:lstStyle/>
                <a:p>
                  <a:endParaRPr lang="en-GB"/>
                </a:p>
              </p:txBody>
            </p:sp>
            <p:sp>
              <p:nvSpPr>
                <p:cNvPr id="1317" name="Line 826"/>
                <p:cNvSpPr>
                  <a:spLocks noChangeShapeType="1"/>
                </p:cNvSpPr>
                <p:nvPr/>
              </p:nvSpPr>
              <p:spPr bwMode="auto">
                <a:xfrm flipH="1" flipV="1">
                  <a:off x="2095" y="3012"/>
                  <a:ext cx="38" cy="33"/>
                </a:xfrm>
                <a:prstGeom prst="line">
                  <a:avLst/>
                </a:prstGeom>
                <a:noFill/>
                <a:ln w="0">
                  <a:solidFill>
                    <a:srgbClr val="000000"/>
                  </a:solidFill>
                  <a:round/>
                  <a:headEnd/>
                  <a:tailEnd/>
                </a:ln>
              </p:spPr>
              <p:txBody>
                <a:bodyPr/>
                <a:lstStyle/>
                <a:p>
                  <a:endParaRPr lang="en-GB"/>
                </a:p>
              </p:txBody>
            </p:sp>
            <p:sp>
              <p:nvSpPr>
                <p:cNvPr id="1318" name="Line 827"/>
                <p:cNvSpPr>
                  <a:spLocks noChangeShapeType="1"/>
                </p:cNvSpPr>
                <p:nvPr/>
              </p:nvSpPr>
              <p:spPr bwMode="auto">
                <a:xfrm>
                  <a:off x="2088" y="3024"/>
                  <a:ext cx="48" cy="16"/>
                </a:xfrm>
                <a:prstGeom prst="line">
                  <a:avLst/>
                </a:prstGeom>
                <a:noFill/>
                <a:ln w="0">
                  <a:solidFill>
                    <a:srgbClr val="000000"/>
                  </a:solidFill>
                  <a:round/>
                  <a:headEnd/>
                  <a:tailEnd/>
                </a:ln>
              </p:spPr>
              <p:txBody>
                <a:bodyPr/>
                <a:lstStyle/>
                <a:p>
                  <a:endParaRPr lang="en-GB"/>
                </a:p>
              </p:txBody>
            </p:sp>
            <p:sp>
              <p:nvSpPr>
                <p:cNvPr id="1319" name="Line 828"/>
                <p:cNvSpPr>
                  <a:spLocks noChangeShapeType="1"/>
                </p:cNvSpPr>
                <p:nvPr/>
              </p:nvSpPr>
              <p:spPr bwMode="auto">
                <a:xfrm flipH="1" flipV="1">
                  <a:off x="2095" y="3015"/>
                  <a:ext cx="31" cy="39"/>
                </a:xfrm>
                <a:prstGeom prst="line">
                  <a:avLst/>
                </a:prstGeom>
                <a:noFill/>
                <a:ln w="0">
                  <a:solidFill>
                    <a:srgbClr val="000000"/>
                  </a:solidFill>
                  <a:round/>
                  <a:headEnd/>
                  <a:tailEnd/>
                </a:ln>
              </p:spPr>
              <p:txBody>
                <a:bodyPr/>
                <a:lstStyle/>
                <a:p>
                  <a:endParaRPr lang="en-GB"/>
                </a:p>
              </p:txBody>
            </p:sp>
            <p:sp>
              <p:nvSpPr>
                <p:cNvPr id="1320" name="Line 829"/>
                <p:cNvSpPr>
                  <a:spLocks noChangeShapeType="1"/>
                </p:cNvSpPr>
                <p:nvPr/>
              </p:nvSpPr>
              <p:spPr bwMode="auto">
                <a:xfrm>
                  <a:off x="2085" y="3026"/>
                  <a:ext cx="44" cy="24"/>
                </a:xfrm>
                <a:prstGeom prst="line">
                  <a:avLst/>
                </a:prstGeom>
                <a:noFill/>
                <a:ln w="0">
                  <a:solidFill>
                    <a:srgbClr val="000000"/>
                  </a:solidFill>
                  <a:round/>
                  <a:headEnd/>
                  <a:tailEnd/>
                </a:ln>
              </p:spPr>
              <p:txBody>
                <a:bodyPr/>
                <a:lstStyle/>
                <a:p>
                  <a:endParaRPr lang="en-GB"/>
                </a:p>
              </p:txBody>
            </p:sp>
            <p:sp>
              <p:nvSpPr>
                <p:cNvPr id="1321" name="Line 830"/>
                <p:cNvSpPr>
                  <a:spLocks noChangeShapeType="1"/>
                </p:cNvSpPr>
                <p:nvPr/>
              </p:nvSpPr>
              <p:spPr bwMode="auto">
                <a:xfrm flipH="1" flipV="1">
                  <a:off x="2093" y="3018"/>
                  <a:ext cx="24" cy="44"/>
                </a:xfrm>
                <a:prstGeom prst="line">
                  <a:avLst/>
                </a:prstGeom>
                <a:noFill/>
                <a:ln w="0">
                  <a:solidFill>
                    <a:srgbClr val="000000"/>
                  </a:solidFill>
                  <a:round/>
                  <a:headEnd/>
                  <a:tailEnd/>
                </a:ln>
              </p:spPr>
              <p:txBody>
                <a:bodyPr/>
                <a:lstStyle/>
                <a:p>
                  <a:endParaRPr lang="en-GB"/>
                </a:p>
              </p:txBody>
            </p:sp>
            <p:sp>
              <p:nvSpPr>
                <p:cNvPr id="1322" name="Line 831"/>
                <p:cNvSpPr>
                  <a:spLocks noChangeShapeType="1"/>
                </p:cNvSpPr>
                <p:nvPr/>
              </p:nvSpPr>
              <p:spPr bwMode="auto">
                <a:xfrm>
                  <a:off x="2082" y="3027"/>
                  <a:ext cx="40" cy="32"/>
                </a:xfrm>
                <a:prstGeom prst="line">
                  <a:avLst/>
                </a:prstGeom>
                <a:noFill/>
                <a:ln w="0">
                  <a:solidFill>
                    <a:srgbClr val="000000"/>
                  </a:solidFill>
                  <a:round/>
                  <a:headEnd/>
                  <a:tailEnd/>
                </a:ln>
              </p:spPr>
              <p:txBody>
                <a:bodyPr/>
                <a:lstStyle/>
                <a:p>
                  <a:endParaRPr lang="en-GB"/>
                </a:p>
              </p:txBody>
            </p:sp>
            <p:sp>
              <p:nvSpPr>
                <p:cNvPr id="1323" name="Line 832"/>
                <p:cNvSpPr>
                  <a:spLocks noChangeShapeType="1"/>
                </p:cNvSpPr>
                <p:nvPr/>
              </p:nvSpPr>
              <p:spPr bwMode="auto">
                <a:xfrm flipH="1" flipV="1">
                  <a:off x="2092" y="3021"/>
                  <a:ext cx="16" cy="47"/>
                </a:xfrm>
                <a:prstGeom prst="line">
                  <a:avLst/>
                </a:prstGeom>
                <a:noFill/>
                <a:ln w="0">
                  <a:solidFill>
                    <a:srgbClr val="000000"/>
                  </a:solidFill>
                  <a:round/>
                  <a:headEnd/>
                  <a:tailEnd/>
                </a:ln>
              </p:spPr>
              <p:txBody>
                <a:bodyPr/>
                <a:lstStyle/>
                <a:p>
                  <a:endParaRPr lang="en-GB"/>
                </a:p>
              </p:txBody>
            </p:sp>
            <p:sp>
              <p:nvSpPr>
                <p:cNvPr id="1324" name="Line 833"/>
                <p:cNvSpPr>
                  <a:spLocks noChangeShapeType="1"/>
                </p:cNvSpPr>
                <p:nvPr/>
              </p:nvSpPr>
              <p:spPr bwMode="auto">
                <a:xfrm>
                  <a:off x="2079" y="3028"/>
                  <a:ext cx="33" cy="38"/>
                </a:xfrm>
                <a:prstGeom prst="line">
                  <a:avLst/>
                </a:prstGeom>
                <a:noFill/>
                <a:ln w="0">
                  <a:solidFill>
                    <a:srgbClr val="000000"/>
                  </a:solidFill>
                  <a:round/>
                  <a:headEnd/>
                  <a:tailEnd/>
                </a:ln>
              </p:spPr>
              <p:txBody>
                <a:bodyPr/>
                <a:lstStyle/>
                <a:p>
                  <a:endParaRPr lang="en-GB"/>
                </a:p>
              </p:txBody>
            </p:sp>
            <p:sp>
              <p:nvSpPr>
                <p:cNvPr id="1325" name="Line 834"/>
                <p:cNvSpPr>
                  <a:spLocks noChangeShapeType="1"/>
                </p:cNvSpPr>
                <p:nvPr/>
              </p:nvSpPr>
              <p:spPr bwMode="auto">
                <a:xfrm flipH="1" flipV="1">
                  <a:off x="2089" y="3023"/>
                  <a:ext cx="8" cy="50"/>
                </a:xfrm>
                <a:prstGeom prst="line">
                  <a:avLst/>
                </a:prstGeom>
                <a:noFill/>
                <a:ln w="0">
                  <a:solidFill>
                    <a:srgbClr val="000000"/>
                  </a:solidFill>
                  <a:round/>
                  <a:headEnd/>
                  <a:tailEnd/>
                </a:ln>
              </p:spPr>
              <p:txBody>
                <a:bodyPr/>
                <a:lstStyle/>
                <a:p>
                  <a:endParaRPr lang="en-GB"/>
                </a:p>
              </p:txBody>
            </p:sp>
            <p:sp>
              <p:nvSpPr>
                <p:cNvPr id="1326" name="Line 835"/>
                <p:cNvSpPr>
                  <a:spLocks noChangeShapeType="1"/>
                </p:cNvSpPr>
                <p:nvPr/>
              </p:nvSpPr>
              <p:spPr bwMode="auto">
                <a:xfrm>
                  <a:off x="2076" y="3028"/>
                  <a:ext cx="26" cy="43"/>
                </a:xfrm>
                <a:prstGeom prst="line">
                  <a:avLst/>
                </a:prstGeom>
                <a:noFill/>
                <a:ln w="0">
                  <a:solidFill>
                    <a:srgbClr val="000000"/>
                  </a:solidFill>
                  <a:round/>
                  <a:headEnd/>
                  <a:tailEnd/>
                </a:ln>
              </p:spPr>
              <p:txBody>
                <a:bodyPr/>
                <a:lstStyle/>
                <a:p>
                  <a:endParaRPr lang="en-GB"/>
                </a:p>
              </p:txBody>
            </p:sp>
            <p:sp>
              <p:nvSpPr>
                <p:cNvPr id="1327" name="Line 836"/>
                <p:cNvSpPr>
                  <a:spLocks noChangeShapeType="1"/>
                </p:cNvSpPr>
                <p:nvPr/>
              </p:nvSpPr>
              <p:spPr bwMode="auto">
                <a:xfrm flipV="1">
                  <a:off x="2086" y="3025"/>
                  <a:ext cx="1" cy="50"/>
                </a:xfrm>
                <a:prstGeom prst="line">
                  <a:avLst/>
                </a:prstGeom>
                <a:noFill/>
                <a:ln w="0">
                  <a:solidFill>
                    <a:srgbClr val="000000"/>
                  </a:solidFill>
                  <a:round/>
                  <a:headEnd/>
                  <a:tailEnd/>
                </a:ln>
              </p:spPr>
              <p:txBody>
                <a:bodyPr/>
                <a:lstStyle/>
                <a:p>
                  <a:endParaRPr lang="en-GB"/>
                </a:p>
              </p:txBody>
            </p:sp>
            <p:sp>
              <p:nvSpPr>
                <p:cNvPr id="1328" name="Line 837"/>
                <p:cNvSpPr>
                  <a:spLocks noChangeShapeType="1"/>
                </p:cNvSpPr>
                <p:nvPr/>
              </p:nvSpPr>
              <p:spPr bwMode="auto">
                <a:xfrm>
                  <a:off x="2073" y="3027"/>
                  <a:ext cx="18" cy="47"/>
                </a:xfrm>
                <a:prstGeom prst="line">
                  <a:avLst/>
                </a:prstGeom>
                <a:noFill/>
                <a:ln w="0">
                  <a:solidFill>
                    <a:srgbClr val="000000"/>
                  </a:solidFill>
                  <a:round/>
                  <a:headEnd/>
                  <a:tailEnd/>
                </a:ln>
              </p:spPr>
              <p:txBody>
                <a:bodyPr/>
                <a:lstStyle/>
                <a:p>
                  <a:endParaRPr lang="en-GB"/>
                </a:p>
              </p:txBody>
            </p:sp>
            <p:sp>
              <p:nvSpPr>
                <p:cNvPr id="1329" name="Freeform 838"/>
                <p:cNvSpPr>
                  <a:spLocks/>
                </p:cNvSpPr>
                <p:nvPr/>
              </p:nvSpPr>
              <p:spPr bwMode="auto">
                <a:xfrm>
                  <a:off x="2052" y="2985"/>
                  <a:ext cx="50" cy="50"/>
                </a:xfrm>
                <a:custGeom>
                  <a:avLst/>
                  <a:gdLst>
                    <a:gd name="T0" fmla="*/ 13 w 100"/>
                    <a:gd name="T1" fmla="*/ 0 h 99"/>
                    <a:gd name="T2" fmla="*/ 15 w 100"/>
                    <a:gd name="T3" fmla="*/ 1 h 99"/>
                    <a:gd name="T4" fmla="*/ 18 w 100"/>
                    <a:gd name="T5" fmla="*/ 1 h 99"/>
                    <a:gd name="T6" fmla="*/ 19 w 100"/>
                    <a:gd name="T7" fmla="*/ 2 h 99"/>
                    <a:gd name="T8" fmla="*/ 21 w 100"/>
                    <a:gd name="T9" fmla="*/ 3 h 99"/>
                    <a:gd name="T10" fmla="*/ 22 w 100"/>
                    <a:gd name="T11" fmla="*/ 4 h 99"/>
                    <a:gd name="T12" fmla="*/ 23 w 100"/>
                    <a:gd name="T13" fmla="*/ 6 h 99"/>
                    <a:gd name="T14" fmla="*/ 24 w 100"/>
                    <a:gd name="T15" fmla="*/ 7 h 99"/>
                    <a:gd name="T16" fmla="*/ 25 w 100"/>
                    <a:gd name="T17" fmla="*/ 9 h 99"/>
                    <a:gd name="T18" fmla="*/ 25 w 100"/>
                    <a:gd name="T19" fmla="*/ 11 h 99"/>
                    <a:gd name="T20" fmla="*/ 25 w 100"/>
                    <a:gd name="T21" fmla="*/ 13 h 99"/>
                    <a:gd name="T22" fmla="*/ 25 w 100"/>
                    <a:gd name="T23" fmla="*/ 15 h 99"/>
                    <a:gd name="T24" fmla="*/ 25 w 100"/>
                    <a:gd name="T25" fmla="*/ 17 h 99"/>
                    <a:gd name="T26" fmla="*/ 24 w 100"/>
                    <a:gd name="T27" fmla="*/ 18 h 99"/>
                    <a:gd name="T28" fmla="*/ 23 w 100"/>
                    <a:gd name="T29" fmla="*/ 20 h 99"/>
                    <a:gd name="T30" fmla="*/ 22 w 100"/>
                    <a:gd name="T31" fmla="*/ 21 h 99"/>
                    <a:gd name="T32" fmla="*/ 21 w 100"/>
                    <a:gd name="T33" fmla="*/ 22 h 99"/>
                    <a:gd name="T34" fmla="*/ 19 w 100"/>
                    <a:gd name="T35" fmla="*/ 23 h 99"/>
                    <a:gd name="T36" fmla="*/ 18 w 100"/>
                    <a:gd name="T37" fmla="*/ 24 h 99"/>
                    <a:gd name="T38" fmla="*/ 15 w 100"/>
                    <a:gd name="T39" fmla="*/ 25 h 99"/>
                    <a:gd name="T40" fmla="*/ 13 w 100"/>
                    <a:gd name="T41" fmla="*/ 25 h 99"/>
                    <a:gd name="T42" fmla="*/ 12 w 100"/>
                    <a:gd name="T43" fmla="*/ 25 h 99"/>
                    <a:gd name="T44" fmla="*/ 10 w 100"/>
                    <a:gd name="T45" fmla="*/ 25 h 99"/>
                    <a:gd name="T46" fmla="*/ 8 w 100"/>
                    <a:gd name="T47" fmla="*/ 25 h 99"/>
                    <a:gd name="T48" fmla="*/ 6 w 100"/>
                    <a:gd name="T49" fmla="*/ 24 h 99"/>
                    <a:gd name="T50" fmla="*/ 5 w 100"/>
                    <a:gd name="T51" fmla="*/ 23 h 99"/>
                    <a:gd name="T52" fmla="*/ 3 w 100"/>
                    <a:gd name="T53" fmla="*/ 22 h 99"/>
                    <a:gd name="T54" fmla="*/ 3 w 100"/>
                    <a:gd name="T55" fmla="*/ 20 h 99"/>
                    <a:gd name="T56" fmla="*/ 2 w 100"/>
                    <a:gd name="T57" fmla="*/ 19 h 99"/>
                    <a:gd name="T58" fmla="*/ 1 w 100"/>
                    <a:gd name="T59" fmla="*/ 17 h 99"/>
                    <a:gd name="T60" fmla="*/ 1 w 100"/>
                    <a:gd name="T61" fmla="*/ 15 h 99"/>
                    <a:gd name="T62" fmla="*/ 0 w 100"/>
                    <a:gd name="T63" fmla="*/ 13 h 99"/>
                    <a:gd name="T64" fmla="*/ 0 w 100"/>
                    <a:gd name="T65" fmla="*/ 12 h 99"/>
                    <a:gd name="T66" fmla="*/ 1 w 100"/>
                    <a:gd name="T67" fmla="*/ 10 h 99"/>
                    <a:gd name="T68" fmla="*/ 1 w 100"/>
                    <a:gd name="T69" fmla="*/ 8 h 99"/>
                    <a:gd name="T70" fmla="*/ 2 w 100"/>
                    <a:gd name="T71" fmla="*/ 6 h 99"/>
                    <a:gd name="T72" fmla="*/ 3 w 100"/>
                    <a:gd name="T73" fmla="*/ 5 h 99"/>
                    <a:gd name="T74" fmla="*/ 4 w 100"/>
                    <a:gd name="T75" fmla="*/ 4 h 99"/>
                    <a:gd name="T76" fmla="*/ 6 w 100"/>
                    <a:gd name="T77" fmla="*/ 2 h 99"/>
                    <a:gd name="T78" fmla="*/ 7 w 100"/>
                    <a:gd name="T79" fmla="*/ 2 h 99"/>
                    <a:gd name="T80" fmla="*/ 9 w 100"/>
                    <a:gd name="T81" fmla="*/ 1 h 99"/>
                    <a:gd name="T82" fmla="*/ 11 w 100"/>
                    <a:gd name="T83" fmla="*/ 0 h 99"/>
                    <a:gd name="T84" fmla="*/ 13 w 100"/>
                    <a:gd name="T85" fmla="*/ 0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99"/>
                    <a:gd name="T131" fmla="*/ 100 w 100"/>
                    <a:gd name="T132" fmla="*/ 99 h 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99">
                      <a:moveTo>
                        <a:pt x="50" y="0"/>
                      </a:moveTo>
                      <a:lnTo>
                        <a:pt x="53" y="0"/>
                      </a:lnTo>
                      <a:lnTo>
                        <a:pt x="55" y="0"/>
                      </a:lnTo>
                      <a:lnTo>
                        <a:pt x="58" y="0"/>
                      </a:lnTo>
                      <a:lnTo>
                        <a:pt x="60" y="1"/>
                      </a:lnTo>
                      <a:lnTo>
                        <a:pt x="62" y="1"/>
                      </a:lnTo>
                      <a:lnTo>
                        <a:pt x="64" y="2"/>
                      </a:lnTo>
                      <a:lnTo>
                        <a:pt x="67" y="2"/>
                      </a:lnTo>
                      <a:lnTo>
                        <a:pt x="69" y="4"/>
                      </a:lnTo>
                      <a:lnTo>
                        <a:pt x="71" y="5"/>
                      </a:lnTo>
                      <a:lnTo>
                        <a:pt x="74" y="6"/>
                      </a:lnTo>
                      <a:lnTo>
                        <a:pt x="76" y="7"/>
                      </a:lnTo>
                      <a:lnTo>
                        <a:pt x="78" y="8"/>
                      </a:lnTo>
                      <a:lnTo>
                        <a:pt x="79" y="9"/>
                      </a:lnTo>
                      <a:lnTo>
                        <a:pt x="82" y="12"/>
                      </a:lnTo>
                      <a:lnTo>
                        <a:pt x="83" y="13"/>
                      </a:lnTo>
                      <a:lnTo>
                        <a:pt x="85" y="14"/>
                      </a:lnTo>
                      <a:lnTo>
                        <a:pt x="86" y="16"/>
                      </a:lnTo>
                      <a:lnTo>
                        <a:pt x="89" y="17"/>
                      </a:lnTo>
                      <a:lnTo>
                        <a:pt x="90" y="20"/>
                      </a:lnTo>
                      <a:lnTo>
                        <a:pt x="91" y="22"/>
                      </a:lnTo>
                      <a:lnTo>
                        <a:pt x="92" y="24"/>
                      </a:lnTo>
                      <a:lnTo>
                        <a:pt x="93" y="25"/>
                      </a:lnTo>
                      <a:lnTo>
                        <a:pt x="94" y="28"/>
                      </a:lnTo>
                      <a:lnTo>
                        <a:pt x="96" y="30"/>
                      </a:lnTo>
                      <a:lnTo>
                        <a:pt x="97" y="32"/>
                      </a:lnTo>
                      <a:lnTo>
                        <a:pt x="98" y="35"/>
                      </a:lnTo>
                      <a:lnTo>
                        <a:pt x="98" y="37"/>
                      </a:lnTo>
                      <a:lnTo>
                        <a:pt x="99" y="39"/>
                      </a:lnTo>
                      <a:lnTo>
                        <a:pt x="99" y="43"/>
                      </a:lnTo>
                      <a:lnTo>
                        <a:pt x="99" y="45"/>
                      </a:lnTo>
                      <a:lnTo>
                        <a:pt x="100" y="47"/>
                      </a:lnTo>
                      <a:lnTo>
                        <a:pt x="100" y="50"/>
                      </a:lnTo>
                      <a:lnTo>
                        <a:pt x="100" y="52"/>
                      </a:lnTo>
                      <a:lnTo>
                        <a:pt x="99" y="55"/>
                      </a:lnTo>
                      <a:lnTo>
                        <a:pt x="99" y="58"/>
                      </a:lnTo>
                      <a:lnTo>
                        <a:pt x="99" y="60"/>
                      </a:lnTo>
                      <a:lnTo>
                        <a:pt x="98" y="62"/>
                      </a:lnTo>
                      <a:lnTo>
                        <a:pt x="98" y="65"/>
                      </a:lnTo>
                      <a:lnTo>
                        <a:pt x="97" y="67"/>
                      </a:lnTo>
                      <a:lnTo>
                        <a:pt x="96" y="69"/>
                      </a:lnTo>
                      <a:lnTo>
                        <a:pt x="94" y="72"/>
                      </a:lnTo>
                      <a:lnTo>
                        <a:pt x="93" y="74"/>
                      </a:lnTo>
                      <a:lnTo>
                        <a:pt x="92" y="76"/>
                      </a:lnTo>
                      <a:lnTo>
                        <a:pt x="91" y="77"/>
                      </a:lnTo>
                      <a:lnTo>
                        <a:pt x="90" y="80"/>
                      </a:lnTo>
                      <a:lnTo>
                        <a:pt x="89" y="82"/>
                      </a:lnTo>
                      <a:lnTo>
                        <a:pt x="86" y="83"/>
                      </a:lnTo>
                      <a:lnTo>
                        <a:pt x="85" y="85"/>
                      </a:lnTo>
                      <a:lnTo>
                        <a:pt x="83" y="86"/>
                      </a:lnTo>
                      <a:lnTo>
                        <a:pt x="82" y="88"/>
                      </a:lnTo>
                      <a:lnTo>
                        <a:pt x="79" y="90"/>
                      </a:lnTo>
                      <a:lnTo>
                        <a:pt x="78" y="91"/>
                      </a:lnTo>
                      <a:lnTo>
                        <a:pt x="76" y="92"/>
                      </a:lnTo>
                      <a:lnTo>
                        <a:pt x="74" y="93"/>
                      </a:lnTo>
                      <a:lnTo>
                        <a:pt x="71" y="95"/>
                      </a:lnTo>
                      <a:lnTo>
                        <a:pt x="69" y="96"/>
                      </a:lnTo>
                      <a:lnTo>
                        <a:pt x="67" y="97"/>
                      </a:lnTo>
                      <a:lnTo>
                        <a:pt x="64" y="97"/>
                      </a:lnTo>
                      <a:lnTo>
                        <a:pt x="62" y="98"/>
                      </a:lnTo>
                      <a:lnTo>
                        <a:pt x="60" y="99"/>
                      </a:lnTo>
                      <a:lnTo>
                        <a:pt x="58" y="99"/>
                      </a:lnTo>
                      <a:lnTo>
                        <a:pt x="55" y="99"/>
                      </a:lnTo>
                      <a:lnTo>
                        <a:pt x="53" y="99"/>
                      </a:lnTo>
                      <a:lnTo>
                        <a:pt x="50" y="99"/>
                      </a:lnTo>
                      <a:lnTo>
                        <a:pt x="47" y="99"/>
                      </a:lnTo>
                      <a:lnTo>
                        <a:pt x="45" y="99"/>
                      </a:lnTo>
                      <a:lnTo>
                        <a:pt x="43" y="99"/>
                      </a:lnTo>
                      <a:lnTo>
                        <a:pt x="40" y="99"/>
                      </a:lnTo>
                      <a:lnTo>
                        <a:pt x="38" y="98"/>
                      </a:lnTo>
                      <a:lnTo>
                        <a:pt x="35" y="97"/>
                      </a:lnTo>
                      <a:lnTo>
                        <a:pt x="32" y="97"/>
                      </a:lnTo>
                      <a:lnTo>
                        <a:pt x="30" y="96"/>
                      </a:lnTo>
                      <a:lnTo>
                        <a:pt x="29" y="95"/>
                      </a:lnTo>
                      <a:lnTo>
                        <a:pt x="26" y="93"/>
                      </a:lnTo>
                      <a:lnTo>
                        <a:pt x="24" y="92"/>
                      </a:lnTo>
                      <a:lnTo>
                        <a:pt x="22" y="91"/>
                      </a:lnTo>
                      <a:lnTo>
                        <a:pt x="20" y="90"/>
                      </a:lnTo>
                      <a:lnTo>
                        <a:pt x="18" y="88"/>
                      </a:lnTo>
                      <a:lnTo>
                        <a:pt x="16" y="86"/>
                      </a:lnTo>
                      <a:lnTo>
                        <a:pt x="15" y="85"/>
                      </a:lnTo>
                      <a:lnTo>
                        <a:pt x="13" y="83"/>
                      </a:lnTo>
                      <a:lnTo>
                        <a:pt x="11" y="82"/>
                      </a:lnTo>
                      <a:lnTo>
                        <a:pt x="10" y="80"/>
                      </a:lnTo>
                      <a:lnTo>
                        <a:pt x="8" y="77"/>
                      </a:lnTo>
                      <a:lnTo>
                        <a:pt x="7" y="76"/>
                      </a:lnTo>
                      <a:lnTo>
                        <a:pt x="6" y="74"/>
                      </a:lnTo>
                      <a:lnTo>
                        <a:pt x="5" y="72"/>
                      </a:lnTo>
                      <a:lnTo>
                        <a:pt x="3" y="69"/>
                      </a:lnTo>
                      <a:lnTo>
                        <a:pt x="3" y="67"/>
                      </a:lnTo>
                      <a:lnTo>
                        <a:pt x="2" y="65"/>
                      </a:lnTo>
                      <a:lnTo>
                        <a:pt x="1" y="62"/>
                      </a:lnTo>
                      <a:lnTo>
                        <a:pt x="1" y="60"/>
                      </a:lnTo>
                      <a:lnTo>
                        <a:pt x="0" y="58"/>
                      </a:lnTo>
                      <a:lnTo>
                        <a:pt x="0" y="55"/>
                      </a:lnTo>
                      <a:lnTo>
                        <a:pt x="0" y="52"/>
                      </a:lnTo>
                      <a:lnTo>
                        <a:pt x="0" y="50"/>
                      </a:lnTo>
                      <a:lnTo>
                        <a:pt x="0" y="47"/>
                      </a:lnTo>
                      <a:lnTo>
                        <a:pt x="0" y="45"/>
                      </a:lnTo>
                      <a:lnTo>
                        <a:pt x="0" y="43"/>
                      </a:lnTo>
                      <a:lnTo>
                        <a:pt x="1" y="39"/>
                      </a:lnTo>
                      <a:lnTo>
                        <a:pt x="1" y="37"/>
                      </a:lnTo>
                      <a:lnTo>
                        <a:pt x="2" y="35"/>
                      </a:lnTo>
                      <a:lnTo>
                        <a:pt x="3" y="32"/>
                      </a:lnTo>
                      <a:lnTo>
                        <a:pt x="3" y="30"/>
                      </a:lnTo>
                      <a:lnTo>
                        <a:pt x="5" y="28"/>
                      </a:lnTo>
                      <a:lnTo>
                        <a:pt x="6" y="25"/>
                      </a:lnTo>
                      <a:lnTo>
                        <a:pt x="7" y="24"/>
                      </a:lnTo>
                      <a:lnTo>
                        <a:pt x="8" y="22"/>
                      </a:lnTo>
                      <a:lnTo>
                        <a:pt x="10" y="20"/>
                      </a:lnTo>
                      <a:lnTo>
                        <a:pt x="11" y="17"/>
                      </a:lnTo>
                      <a:lnTo>
                        <a:pt x="13" y="16"/>
                      </a:lnTo>
                      <a:lnTo>
                        <a:pt x="15" y="14"/>
                      </a:lnTo>
                      <a:lnTo>
                        <a:pt x="16" y="13"/>
                      </a:lnTo>
                      <a:lnTo>
                        <a:pt x="18" y="12"/>
                      </a:lnTo>
                      <a:lnTo>
                        <a:pt x="20" y="9"/>
                      </a:lnTo>
                      <a:lnTo>
                        <a:pt x="22" y="8"/>
                      </a:lnTo>
                      <a:lnTo>
                        <a:pt x="24" y="7"/>
                      </a:lnTo>
                      <a:lnTo>
                        <a:pt x="26" y="6"/>
                      </a:lnTo>
                      <a:lnTo>
                        <a:pt x="29" y="5"/>
                      </a:lnTo>
                      <a:lnTo>
                        <a:pt x="30" y="4"/>
                      </a:lnTo>
                      <a:lnTo>
                        <a:pt x="32" y="2"/>
                      </a:lnTo>
                      <a:lnTo>
                        <a:pt x="35" y="2"/>
                      </a:lnTo>
                      <a:lnTo>
                        <a:pt x="38" y="1"/>
                      </a:lnTo>
                      <a:lnTo>
                        <a:pt x="40" y="1"/>
                      </a:lnTo>
                      <a:lnTo>
                        <a:pt x="43" y="0"/>
                      </a:lnTo>
                      <a:lnTo>
                        <a:pt x="45" y="0"/>
                      </a:lnTo>
                      <a:lnTo>
                        <a:pt x="47" y="0"/>
                      </a:lnTo>
                      <a:lnTo>
                        <a:pt x="50" y="0"/>
                      </a:lnTo>
                      <a:close/>
                    </a:path>
                  </a:pathLst>
                </a:custGeom>
                <a:solidFill>
                  <a:srgbClr val="FFFFFF"/>
                </a:solidFill>
                <a:ln w="9525">
                  <a:noFill/>
                  <a:round/>
                  <a:headEnd/>
                  <a:tailEnd/>
                </a:ln>
              </p:spPr>
              <p:txBody>
                <a:bodyPr/>
                <a:lstStyle/>
                <a:p>
                  <a:endParaRPr lang="en-GB"/>
                </a:p>
              </p:txBody>
            </p:sp>
            <p:sp>
              <p:nvSpPr>
                <p:cNvPr id="1330" name="Freeform 839"/>
                <p:cNvSpPr>
                  <a:spLocks/>
                </p:cNvSpPr>
                <p:nvPr/>
              </p:nvSpPr>
              <p:spPr bwMode="auto">
                <a:xfrm>
                  <a:off x="2052" y="2985"/>
                  <a:ext cx="50" cy="50"/>
                </a:xfrm>
                <a:custGeom>
                  <a:avLst/>
                  <a:gdLst>
                    <a:gd name="T0" fmla="*/ 13 w 100"/>
                    <a:gd name="T1" fmla="*/ 0 h 99"/>
                    <a:gd name="T2" fmla="*/ 15 w 100"/>
                    <a:gd name="T3" fmla="*/ 1 h 99"/>
                    <a:gd name="T4" fmla="*/ 18 w 100"/>
                    <a:gd name="T5" fmla="*/ 1 h 99"/>
                    <a:gd name="T6" fmla="*/ 19 w 100"/>
                    <a:gd name="T7" fmla="*/ 2 h 99"/>
                    <a:gd name="T8" fmla="*/ 21 w 100"/>
                    <a:gd name="T9" fmla="*/ 3 h 99"/>
                    <a:gd name="T10" fmla="*/ 22 w 100"/>
                    <a:gd name="T11" fmla="*/ 4 h 99"/>
                    <a:gd name="T12" fmla="*/ 23 w 100"/>
                    <a:gd name="T13" fmla="*/ 6 h 99"/>
                    <a:gd name="T14" fmla="*/ 24 w 100"/>
                    <a:gd name="T15" fmla="*/ 7 h 99"/>
                    <a:gd name="T16" fmla="*/ 25 w 100"/>
                    <a:gd name="T17" fmla="*/ 9 h 99"/>
                    <a:gd name="T18" fmla="*/ 25 w 100"/>
                    <a:gd name="T19" fmla="*/ 11 h 99"/>
                    <a:gd name="T20" fmla="*/ 25 w 100"/>
                    <a:gd name="T21" fmla="*/ 13 h 99"/>
                    <a:gd name="T22" fmla="*/ 25 w 100"/>
                    <a:gd name="T23" fmla="*/ 15 h 99"/>
                    <a:gd name="T24" fmla="*/ 25 w 100"/>
                    <a:gd name="T25" fmla="*/ 17 h 99"/>
                    <a:gd name="T26" fmla="*/ 24 w 100"/>
                    <a:gd name="T27" fmla="*/ 18 h 99"/>
                    <a:gd name="T28" fmla="*/ 23 w 100"/>
                    <a:gd name="T29" fmla="*/ 20 h 99"/>
                    <a:gd name="T30" fmla="*/ 22 w 100"/>
                    <a:gd name="T31" fmla="*/ 21 h 99"/>
                    <a:gd name="T32" fmla="*/ 21 w 100"/>
                    <a:gd name="T33" fmla="*/ 22 h 99"/>
                    <a:gd name="T34" fmla="*/ 19 w 100"/>
                    <a:gd name="T35" fmla="*/ 23 h 99"/>
                    <a:gd name="T36" fmla="*/ 18 w 100"/>
                    <a:gd name="T37" fmla="*/ 24 h 99"/>
                    <a:gd name="T38" fmla="*/ 15 w 100"/>
                    <a:gd name="T39" fmla="*/ 25 h 99"/>
                    <a:gd name="T40" fmla="*/ 13 w 100"/>
                    <a:gd name="T41" fmla="*/ 25 h 99"/>
                    <a:gd name="T42" fmla="*/ 12 w 100"/>
                    <a:gd name="T43" fmla="*/ 25 h 99"/>
                    <a:gd name="T44" fmla="*/ 10 w 100"/>
                    <a:gd name="T45" fmla="*/ 25 h 99"/>
                    <a:gd name="T46" fmla="*/ 8 w 100"/>
                    <a:gd name="T47" fmla="*/ 25 h 99"/>
                    <a:gd name="T48" fmla="*/ 6 w 100"/>
                    <a:gd name="T49" fmla="*/ 24 h 99"/>
                    <a:gd name="T50" fmla="*/ 5 w 100"/>
                    <a:gd name="T51" fmla="*/ 23 h 99"/>
                    <a:gd name="T52" fmla="*/ 3 w 100"/>
                    <a:gd name="T53" fmla="*/ 22 h 99"/>
                    <a:gd name="T54" fmla="*/ 3 w 100"/>
                    <a:gd name="T55" fmla="*/ 20 h 99"/>
                    <a:gd name="T56" fmla="*/ 2 w 100"/>
                    <a:gd name="T57" fmla="*/ 19 h 99"/>
                    <a:gd name="T58" fmla="*/ 1 w 100"/>
                    <a:gd name="T59" fmla="*/ 17 h 99"/>
                    <a:gd name="T60" fmla="*/ 1 w 100"/>
                    <a:gd name="T61" fmla="*/ 15 h 99"/>
                    <a:gd name="T62" fmla="*/ 0 w 100"/>
                    <a:gd name="T63" fmla="*/ 13 h 99"/>
                    <a:gd name="T64" fmla="*/ 0 w 100"/>
                    <a:gd name="T65" fmla="*/ 12 h 99"/>
                    <a:gd name="T66" fmla="*/ 1 w 100"/>
                    <a:gd name="T67" fmla="*/ 10 h 99"/>
                    <a:gd name="T68" fmla="*/ 1 w 100"/>
                    <a:gd name="T69" fmla="*/ 8 h 99"/>
                    <a:gd name="T70" fmla="*/ 2 w 100"/>
                    <a:gd name="T71" fmla="*/ 6 h 99"/>
                    <a:gd name="T72" fmla="*/ 3 w 100"/>
                    <a:gd name="T73" fmla="*/ 5 h 99"/>
                    <a:gd name="T74" fmla="*/ 4 w 100"/>
                    <a:gd name="T75" fmla="*/ 4 h 99"/>
                    <a:gd name="T76" fmla="*/ 6 w 100"/>
                    <a:gd name="T77" fmla="*/ 2 h 99"/>
                    <a:gd name="T78" fmla="*/ 7 w 100"/>
                    <a:gd name="T79" fmla="*/ 2 h 99"/>
                    <a:gd name="T80" fmla="*/ 9 w 100"/>
                    <a:gd name="T81" fmla="*/ 1 h 99"/>
                    <a:gd name="T82" fmla="*/ 11 w 100"/>
                    <a:gd name="T83" fmla="*/ 0 h 99"/>
                    <a:gd name="T84" fmla="*/ 13 w 100"/>
                    <a:gd name="T85" fmla="*/ 0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99"/>
                    <a:gd name="T131" fmla="*/ 100 w 100"/>
                    <a:gd name="T132" fmla="*/ 99 h 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99">
                      <a:moveTo>
                        <a:pt x="50" y="0"/>
                      </a:moveTo>
                      <a:lnTo>
                        <a:pt x="53" y="0"/>
                      </a:lnTo>
                      <a:lnTo>
                        <a:pt x="55" y="0"/>
                      </a:lnTo>
                      <a:lnTo>
                        <a:pt x="58" y="0"/>
                      </a:lnTo>
                      <a:lnTo>
                        <a:pt x="60" y="1"/>
                      </a:lnTo>
                      <a:lnTo>
                        <a:pt x="62" y="1"/>
                      </a:lnTo>
                      <a:lnTo>
                        <a:pt x="64" y="2"/>
                      </a:lnTo>
                      <a:lnTo>
                        <a:pt x="67" y="2"/>
                      </a:lnTo>
                      <a:lnTo>
                        <a:pt x="69" y="4"/>
                      </a:lnTo>
                      <a:lnTo>
                        <a:pt x="71" y="5"/>
                      </a:lnTo>
                      <a:lnTo>
                        <a:pt x="74" y="6"/>
                      </a:lnTo>
                      <a:lnTo>
                        <a:pt x="76" y="7"/>
                      </a:lnTo>
                      <a:lnTo>
                        <a:pt x="78" y="8"/>
                      </a:lnTo>
                      <a:lnTo>
                        <a:pt x="79" y="9"/>
                      </a:lnTo>
                      <a:lnTo>
                        <a:pt x="82" y="12"/>
                      </a:lnTo>
                      <a:lnTo>
                        <a:pt x="83" y="13"/>
                      </a:lnTo>
                      <a:lnTo>
                        <a:pt x="85" y="14"/>
                      </a:lnTo>
                      <a:lnTo>
                        <a:pt x="86" y="16"/>
                      </a:lnTo>
                      <a:lnTo>
                        <a:pt x="89" y="17"/>
                      </a:lnTo>
                      <a:lnTo>
                        <a:pt x="90" y="20"/>
                      </a:lnTo>
                      <a:lnTo>
                        <a:pt x="91" y="22"/>
                      </a:lnTo>
                      <a:lnTo>
                        <a:pt x="92" y="24"/>
                      </a:lnTo>
                      <a:lnTo>
                        <a:pt x="93" y="25"/>
                      </a:lnTo>
                      <a:lnTo>
                        <a:pt x="94" y="28"/>
                      </a:lnTo>
                      <a:lnTo>
                        <a:pt x="96" y="30"/>
                      </a:lnTo>
                      <a:lnTo>
                        <a:pt x="97" y="32"/>
                      </a:lnTo>
                      <a:lnTo>
                        <a:pt x="98" y="35"/>
                      </a:lnTo>
                      <a:lnTo>
                        <a:pt x="98" y="37"/>
                      </a:lnTo>
                      <a:lnTo>
                        <a:pt x="99" y="39"/>
                      </a:lnTo>
                      <a:lnTo>
                        <a:pt x="99" y="43"/>
                      </a:lnTo>
                      <a:lnTo>
                        <a:pt x="99" y="45"/>
                      </a:lnTo>
                      <a:lnTo>
                        <a:pt x="100" y="47"/>
                      </a:lnTo>
                      <a:lnTo>
                        <a:pt x="100" y="50"/>
                      </a:lnTo>
                      <a:lnTo>
                        <a:pt x="100" y="52"/>
                      </a:lnTo>
                      <a:lnTo>
                        <a:pt x="99" y="55"/>
                      </a:lnTo>
                      <a:lnTo>
                        <a:pt x="99" y="58"/>
                      </a:lnTo>
                      <a:lnTo>
                        <a:pt x="99" y="60"/>
                      </a:lnTo>
                      <a:lnTo>
                        <a:pt x="98" y="62"/>
                      </a:lnTo>
                      <a:lnTo>
                        <a:pt x="98" y="65"/>
                      </a:lnTo>
                      <a:lnTo>
                        <a:pt x="97" y="67"/>
                      </a:lnTo>
                      <a:lnTo>
                        <a:pt x="96" y="69"/>
                      </a:lnTo>
                      <a:lnTo>
                        <a:pt x="94" y="72"/>
                      </a:lnTo>
                      <a:lnTo>
                        <a:pt x="93" y="74"/>
                      </a:lnTo>
                      <a:lnTo>
                        <a:pt x="92" y="76"/>
                      </a:lnTo>
                      <a:lnTo>
                        <a:pt x="91" y="77"/>
                      </a:lnTo>
                      <a:lnTo>
                        <a:pt x="90" y="80"/>
                      </a:lnTo>
                      <a:lnTo>
                        <a:pt x="89" y="82"/>
                      </a:lnTo>
                      <a:lnTo>
                        <a:pt x="86" y="83"/>
                      </a:lnTo>
                      <a:lnTo>
                        <a:pt x="85" y="85"/>
                      </a:lnTo>
                      <a:lnTo>
                        <a:pt x="83" y="86"/>
                      </a:lnTo>
                      <a:lnTo>
                        <a:pt x="82" y="88"/>
                      </a:lnTo>
                      <a:lnTo>
                        <a:pt x="79" y="90"/>
                      </a:lnTo>
                      <a:lnTo>
                        <a:pt x="78" y="91"/>
                      </a:lnTo>
                      <a:lnTo>
                        <a:pt x="76" y="92"/>
                      </a:lnTo>
                      <a:lnTo>
                        <a:pt x="74" y="93"/>
                      </a:lnTo>
                      <a:lnTo>
                        <a:pt x="71" y="95"/>
                      </a:lnTo>
                      <a:lnTo>
                        <a:pt x="69" y="96"/>
                      </a:lnTo>
                      <a:lnTo>
                        <a:pt x="67" y="97"/>
                      </a:lnTo>
                      <a:lnTo>
                        <a:pt x="64" y="97"/>
                      </a:lnTo>
                      <a:lnTo>
                        <a:pt x="62" y="98"/>
                      </a:lnTo>
                      <a:lnTo>
                        <a:pt x="60" y="99"/>
                      </a:lnTo>
                      <a:lnTo>
                        <a:pt x="58" y="99"/>
                      </a:lnTo>
                      <a:lnTo>
                        <a:pt x="55" y="99"/>
                      </a:lnTo>
                      <a:lnTo>
                        <a:pt x="53" y="99"/>
                      </a:lnTo>
                      <a:lnTo>
                        <a:pt x="50" y="99"/>
                      </a:lnTo>
                      <a:lnTo>
                        <a:pt x="47" y="99"/>
                      </a:lnTo>
                      <a:lnTo>
                        <a:pt x="45" y="99"/>
                      </a:lnTo>
                      <a:lnTo>
                        <a:pt x="43" y="99"/>
                      </a:lnTo>
                      <a:lnTo>
                        <a:pt x="40" y="99"/>
                      </a:lnTo>
                      <a:lnTo>
                        <a:pt x="38" y="98"/>
                      </a:lnTo>
                      <a:lnTo>
                        <a:pt x="35" y="97"/>
                      </a:lnTo>
                      <a:lnTo>
                        <a:pt x="32" y="97"/>
                      </a:lnTo>
                      <a:lnTo>
                        <a:pt x="30" y="96"/>
                      </a:lnTo>
                      <a:lnTo>
                        <a:pt x="29" y="95"/>
                      </a:lnTo>
                      <a:lnTo>
                        <a:pt x="26" y="93"/>
                      </a:lnTo>
                      <a:lnTo>
                        <a:pt x="24" y="92"/>
                      </a:lnTo>
                      <a:lnTo>
                        <a:pt x="22" y="91"/>
                      </a:lnTo>
                      <a:lnTo>
                        <a:pt x="20" y="90"/>
                      </a:lnTo>
                      <a:lnTo>
                        <a:pt x="18" y="88"/>
                      </a:lnTo>
                      <a:lnTo>
                        <a:pt x="16" y="86"/>
                      </a:lnTo>
                      <a:lnTo>
                        <a:pt x="15" y="85"/>
                      </a:lnTo>
                      <a:lnTo>
                        <a:pt x="13" y="83"/>
                      </a:lnTo>
                      <a:lnTo>
                        <a:pt x="11" y="82"/>
                      </a:lnTo>
                      <a:lnTo>
                        <a:pt x="10" y="80"/>
                      </a:lnTo>
                      <a:lnTo>
                        <a:pt x="8" y="77"/>
                      </a:lnTo>
                      <a:lnTo>
                        <a:pt x="7" y="76"/>
                      </a:lnTo>
                      <a:lnTo>
                        <a:pt x="6" y="74"/>
                      </a:lnTo>
                      <a:lnTo>
                        <a:pt x="5" y="72"/>
                      </a:lnTo>
                      <a:lnTo>
                        <a:pt x="3" y="69"/>
                      </a:lnTo>
                      <a:lnTo>
                        <a:pt x="3" y="67"/>
                      </a:lnTo>
                      <a:lnTo>
                        <a:pt x="2" y="65"/>
                      </a:lnTo>
                      <a:lnTo>
                        <a:pt x="1" y="62"/>
                      </a:lnTo>
                      <a:lnTo>
                        <a:pt x="1" y="60"/>
                      </a:lnTo>
                      <a:lnTo>
                        <a:pt x="0" y="58"/>
                      </a:lnTo>
                      <a:lnTo>
                        <a:pt x="0" y="55"/>
                      </a:lnTo>
                      <a:lnTo>
                        <a:pt x="0" y="52"/>
                      </a:lnTo>
                      <a:lnTo>
                        <a:pt x="0" y="50"/>
                      </a:lnTo>
                      <a:lnTo>
                        <a:pt x="0" y="47"/>
                      </a:lnTo>
                      <a:lnTo>
                        <a:pt x="0" y="45"/>
                      </a:lnTo>
                      <a:lnTo>
                        <a:pt x="0" y="43"/>
                      </a:lnTo>
                      <a:lnTo>
                        <a:pt x="1" y="39"/>
                      </a:lnTo>
                      <a:lnTo>
                        <a:pt x="1" y="37"/>
                      </a:lnTo>
                      <a:lnTo>
                        <a:pt x="2" y="35"/>
                      </a:lnTo>
                      <a:lnTo>
                        <a:pt x="3" y="32"/>
                      </a:lnTo>
                      <a:lnTo>
                        <a:pt x="3" y="30"/>
                      </a:lnTo>
                      <a:lnTo>
                        <a:pt x="5" y="28"/>
                      </a:lnTo>
                      <a:lnTo>
                        <a:pt x="6" y="25"/>
                      </a:lnTo>
                      <a:lnTo>
                        <a:pt x="7" y="24"/>
                      </a:lnTo>
                      <a:lnTo>
                        <a:pt x="8" y="22"/>
                      </a:lnTo>
                      <a:lnTo>
                        <a:pt x="10" y="20"/>
                      </a:lnTo>
                      <a:lnTo>
                        <a:pt x="11" y="17"/>
                      </a:lnTo>
                      <a:lnTo>
                        <a:pt x="13" y="16"/>
                      </a:lnTo>
                      <a:lnTo>
                        <a:pt x="15" y="14"/>
                      </a:lnTo>
                      <a:lnTo>
                        <a:pt x="16" y="13"/>
                      </a:lnTo>
                      <a:lnTo>
                        <a:pt x="18" y="12"/>
                      </a:lnTo>
                      <a:lnTo>
                        <a:pt x="20" y="9"/>
                      </a:lnTo>
                      <a:lnTo>
                        <a:pt x="22" y="8"/>
                      </a:lnTo>
                      <a:lnTo>
                        <a:pt x="24" y="7"/>
                      </a:lnTo>
                      <a:lnTo>
                        <a:pt x="26" y="6"/>
                      </a:lnTo>
                      <a:lnTo>
                        <a:pt x="29" y="5"/>
                      </a:lnTo>
                      <a:lnTo>
                        <a:pt x="30" y="4"/>
                      </a:lnTo>
                      <a:lnTo>
                        <a:pt x="32" y="2"/>
                      </a:lnTo>
                      <a:lnTo>
                        <a:pt x="35" y="2"/>
                      </a:lnTo>
                      <a:lnTo>
                        <a:pt x="38" y="1"/>
                      </a:lnTo>
                      <a:lnTo>
                        <a:pt x="40" y="1"/>
                      </a:lnTo>
                      <a:lnTo>
                        <a:pt x="43" y="0"/>
                      </a:lnTo>
                      <a:lnTo>
                        <a:pt x="45" y="0"/>
                      </a:lnTo>
                      <a:lnTo>
                        <a:pt x="47" y="0"/>
                      </a:lnTo>
                      <a:lnTo>
                        <a:pt x="50" y="0"/>
                      </a:lnTo>
                    </a:path>
                  </a:pathLst>
                </a:custGeom>
                <a:noFill/>
                <a:ln w="0">
                  <a:solidFill>
                    <a:srgbClr val="000000"/>
                  </a:solidFill>
                  <a:prstDash val="solid"/>
                  <a:round/>
                  <a:headEnd/>
                  <a:tailEnd/>
                </a:ln>
              </p:spPr>
              <p:txBody>
                <a:bodyPr/>
                <a:lstStyle/>
                <a:p>
                  <a:endParaRPr lang="en-GB"/>
                </a:p>
              </p:txBody>
            </p:sp>
            <p:sp>
              <p:nvSpPr>
                <p:cNvPr id="1331" name="Freeform 840"/>
                <p:cNvSpPr>
                  <a:spLocks/>
                </p:cNvSpPr>
                <p:nvPr/>
              </p:nvSpPr>
              <p:spPr bwMode="auto">
                <a:xfrm>
                  <a:off x="2055" y="2989"/>
                  <a:ext cx="44" cy="42"/>
                </a:xfrm>
                <a:custGeom>
                  <a:avLst/>
                  <a:gdLst>
                    <a:gd name="T0" fmla="*/ 12 w 86"/>
                    <a:gd name="T1" fmla="*/ 0 h 85"/>
                    <a:gd name="T2" fmla="*/ 14 w 86"/>
                    <a:gd name="T3" fmla="*/ 0 h 85"/>
                    <a:gd name="T4" fmla="*/ 16 w 86"/>
                    <a:gd name="T5" fmla="*/ 1 h 85"/>
                    <a:gd name="T6" fmla="*/ 17 w 86"/>
                    <a:gd name="T7" fmla="*/ 1 h 85"/>
                    <a:gd name="T8" fmla="*/ 18 w 86"/>
                    <a:gd name="T9" fmla="*/ 2 h 85"/>
                    <a:gd name="T10" fmla="*/ 19 w 86"/>
                    <a:gd name="T11" fmla="*/ 3 h 85"/>
                    <a:gd name="T12" fmla="*/ 20 w 86"/>
                    <a:gd name="T13" fmla="*/ 4 h 85"/>
                    <a:gd name="T14" fmla="*/ 21 w 86"/>
                    <a:gd name="T15" fmla="*/ 6 h 85"/>
                    <a:gd name="T16" fmla="*/ 22 w 86"/>
                    <a:gd name="T17" fmla="*/ 7 h 85"/>
                    <a:gd name="T18" fmla="*/ 22 w 86"/>
                    <a:gd name="T19" fmla="*/ 9 h 85"/>
                    <a:gd name="T20" fmla="*/ 23 w 86"/>
                    <a:gd name="T21" fmla="*/ 10 h 85"/>
                    <a:gd name="T22" fmla="*/ 22 w 86"/>
                    <a:gd name="T23" fmla="*/ 12 h 85"/>
                    <a:gd name="T24" fmla="*/ 22 w 86"/>
                    <a:gd name="T25" fmla="*/ 13 h 85"/>
                    <a:gd name="T26" fmla="*/ 21 w 86"/>
                    <a:gd name="T27" fmla="*/ 15 h 85"/>
                    <a:gd name="T28" fmla="*/ 20 w 86"/>
                    <a:gd name="T29" fmla="*/ 16 h 85"/>
                    <a:gd name="T30" fmla="*/ 19 w 86"/>
                    <a:gd name="T31" fmla="*/ 17 h 85"/>
                    <a:gd name="T32" fmla="*/ 18 w 86"/>
                    <a:gd name="T33" fmla="*/ 19 h 85"/>
                    <a:gd name="T34" fmla="*/ 17 w 86"/>
                    <a:gd name="T35" fmla="*/ 19 h 85"/>
                    <a:gd name="T36" fmla="*/ 16 w 86"/>
                    <a:gd name="T37" fmla="*/ 20 h 85"/>
                    <a:gd name="T38" fmla="*/ 14 w 86"/>
                    <a:gd name="T39" fmla="*/ 21 h 85"/>
                    <a:gd name="T40" fmla="*/ 12 w 86"/>
                    <a:gd name="T41" fmla="*/ 21 h 85"/>
                    <a:gd name="T42" fmla="*/ 11 w 86"/>
                    <a:gd name="T43" fmla="*/ 21 h 85"/>
                    <a:gd name="T44" fmla="*/ 9 w 86"/>
                    <a:gd name="T45" fmla="*/ 21 h 85"/>
                    <a:gd name="T46" fmla="*/ 8 w 86"/>
                    <a:gd name="T47" fmla="*/ 20 h 85"/>
                    <a:gd name="T48" fmla="*/ 6 w 86"/>
                    <a:gd name="T49" fmla="*/ 20 h 85"/>
                    <a:gd name="T50" fmla="*/ 5 w 86"/>
                    <a:gd name="T51" fmla="*/ 19 h 85"/>
                    <a:gd name="T52" fmla="*/ 4 w 86"/>
                    <a:gd name="T53" fmla="*/ 18 h 85"/>
                    <a:gd name="T54" fmla="*/ 3 w 86"/>
                    <a:gd name="T55" fmla="*/ 17 h 85"/>
                    <a:gd name="T56" fmla="*/ 2 w 86"/>
                    <a:gd name="T57" fmla="*/ 15 h 85"/>
                    <a:gd name="T58" fmla="*/ 1 w 86"/>
                    <a:gd name="T59" fmla="*/ 14 h 85"/>
                    <a:gd name="T60" fmla="*/ 1 w 86"/>
                    <a:gd name="T61" fmla="*/ 13 h 85"/>
                    <a:gd name="T62" fmla="*/ 0 w 86"/>
                    <a:gd name="T63" fmla="*/ 11 h 85"/>
                    <a:gd name="T64" fmla="*/ 0 w 86"/>
                    <a:gd name="T65" fmla="*/ 9 h 85"/>
                    <a:gd name="T66" fmla="*/ 1 w 86"/>
                    <a:gd name="T67" fmla="*/ 8 h 85"/>
                    <a:gd name="T68" fmla="*/ 1 w 86"/>
                    <a:gd name="T69" fmla="*/ 6 h 85"/>
                    <a:gd name="T70" fmla="*/ 2 w 86"/>
                    <a:gd name="T71" fmla="*/ 5 h 85"/>
                    <a:gd name="T72" fmla="*/ 3 w 86"/>
                    <a:gd name="T73" fmla="*/ 4 h 85"/>
                    <a:gd name="T74" fmla="*/ 4 w 86"/>
                    <a:gd name="T75" fmla="*/ 3 h 85"/>
                    <a:gd name="T76" fmla="*/ 5 w 86"/>
                    <a:gd name="T77" fmla="*/ 1 h 85"/>
                    <a:gd name="T78" fmla="*/ 6 w 86"/>
                    <a:gd name="T79" fmla="*/ 1 h 85"/>
                    <a:gd name="T80" fmla="*/ 8 w 86"/>
                    <a:gd name="T81" fmla="*/ 0 h 85"/>
                    <a:gd name="T82" fmla="*/ 10 w 86"/>
                    <a:gd name="T83" fmla="*/ 0 h 85"/>
                    <a:gd name="T84" fmla="*/ 11 w 86"/>
                    <a:gd name="T85" fmla="*/ 0 h 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
                    <a:gd name="T130" fmla="*/ 0 h 85"/>
                    <a:gd name="T131" fmla="*/ 86 w 86"/>
                    <a:gd name="T132" fmla="*/ 85 h 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 h="85">
                      <a:moveTo>
                        <a:pt x="43" y="0"/>
                      </a:moveTo>
                      <a:lnTo>
                        <a:pt x="45" y="0"/>
                      </a:lnTo>
                      <a:lnTo>
                        <a:pt x="47" y="0"/>
                      </a:lnTo>
                      <a:lnTo>
                        <a:pt x="49" y="0"/>
                      </a:lnTo>
                      <a:lnTo>
                        <a:pt x="52" y="1"/>
                      </a:lnTo>
                      <a:lnTo>
                        <a:pt x="54" y="1"/>
                      </a:lnTo>
                      <a:lnTo>
                        <a:pt x="55" y="2"/>
                      </a:lnTo>
                      <a:lnTo>
                        <a:pt x="57" y="2"/>
                      </a:lnTo>
                      <a:lnTo>
                        <a:pt x="60" y="4"/>
                      </a:lnTo>
                      <a:lnTo>
                        <a:pt x="61" y="5"/>
                      </a:lnTo>
                      <a:lnTo>
                        <a:pt x="63" y="5"/>
                      </a:lnTo>
                      <a:lnTo>
                        <a:pt x="66" y="6"/>
                      </a:lnTo>
                      <a:lnTo>
                        <a:pt x="67" y="7"/>
                      </a:lnTo>
                      <a:lnTo>
                        <a:pt x="69" y="8"/>
                      </a:lnTo>
                      <a:lnTo>
                        <a:pt x="70" y="9"/>
                      </a:lnTo>
                      <a:lnTo>
                        <a:pt x="71" y="12"/>
                      </a:lnTo>
                      <a:lnTo>
                        <a:pt x="74" y="13"/>
                      </a:lnTo>
                      <a:lnTo>
                        <a:pt x="75" y="14"/>
                      </a:lnTo>
                      <a:lnTo>
                        <a:pt x="76" y="16"/>
                      </a:lnTo>
                      <a:lnTo>
                        <a:pt x="77" y="17"/>
                      </a:lnTo>
                      <a:lnTo>
                        <a:pt x="78" y="18"/>
                      </a:lnTo>
                      <a:lnTo>
                        <a:pt x="79" y="21"/>
                      </a:lnTo>
                      <a:lnTo>
                        <a:pt x="81" y="22"/>
                      </a:lnTo>
                      <a:lnTo>
                        <a:pt x="82" y="24"/>
                      </a:lnTo>
                      <a:lnTo>
                        <a:pt x="83" y="27"/>
                      </a:lnTo>
                      <a:lnTo>
                        <a:pt x="83" y="28"/>
                      </a:lnTo>
                      <a:lnTo>
                        <a:pt x="84" y="30"/>
                      </a:lnTo>
                      <a:lnTo>
                        <a:pt x="84" y="32"/>
                      </a:lnTo>
                      <a:lnTo>
                        <a:pt x="85" y="35"/>
                      </a:lnTo>
                      <a:lnTo>
                        <a:pt x="85" y="37"/>
                      </a:lnTo>
                      <a:lnTo>
                        <a:pt x="85" y="38"/>
                      </a:lnTo>
                      <a:lnTo>
                        <a:pt x="86" y="40"/>
                      </a:lnTo>
                      <a:lnTo>
                        <a:pt x="86" y="43"/>
                      </a:lnTo>
                      <a:lnTo>
                        <a:pt x="86" y="45"/>
                      </a:lnTo>
                      <a:lnTo>
                        <a:pt x="85" y="47"/>
                      </a:lnTo>
                      <a:lnTo>
                        <a:pt x="85" y="50"/>
                      </a:lnTo>
                      <a:lnTo>
                        <a:pt x="85" y="52"/>
                      </a:lnTo>
                      <a:lnTo>
                        <a:pt x="84" y="53"/>
                      </a:lnTo>
                      <a:lnTo>
                        <a:pt x="84" y="55"/>
                      </a:lnTo>
                      <a:lnTo>
                        <a:pt x="83" y="58"/>
                      </a:lnTo>
                      <a:lnTo>
                        <a:pt x="83" y="60"/>
                      </a:lnTo>
                      <a:lnTo>
                        <a:pt x="82" y="61"/>
                      </a:lnTo>
                      <a:lnTo>
                        <a:pt x="81" y="63"/>
                      </a:lnTo>
                      <a:lnTo>
                        <a:pt x="79" y="65"/>
                      </a:lnTo>
                      <a:lnTo>
                        <a:pt x="78" y="67"/>
                      </a:lnTo>
                      <a:lnTo>
                        <a:pt x="77" y="68"/>
                      </a:lnTo>
                      <a:lnTo>
                        <a:pt x="76" y="70"/>
                      </a:lnTo>
                      <a:lnTo>
                        <a:pt x="75" y="71"/>
                      </a:lnTo>
                      <a:lnTo>
                        <a:pt x="74" y="73"/>
                      </a:lnTo>
                      <a:lnTo>
                        <a:pt x="71" y="75"/>
                      </a:lnTo>
                      <a:lnTo>
                        <a:pt x="70" y="76"/>
                      </a:lnTo>
                      <a:lnTo>
                        <a:pt x="69" y="77"/>
                      </a:lnTo>
                      <a:lnTo>
                        <a:pt x="67" y="78"/>
                      </a:lnTo>
                      <a:lnTo>
                        <a:pt x="66" y="79"/>
                      </a:lnTo>
                      <a:lnTo>
                        <a:pt x="63" y="81"/>
                      </a:lnTo>
                      <a:lnTo>
                        <a:pt x="61" y="82"/>
                      </a:lnTo>
                      <a:lnTo>
                        <a:pt x="60" y="82"/>
                      </a:lnTo>
                      <a:lnTo>
                        <a:pt x="57" y="83"/>
                      </a:lnTo>
                      <a:lnTo>
                        <a:pt x="55" y="84"/>
                      </a:lnTo>
                      <a:lnTo>
                        <a:pt x="54" y="84"/>
                      </a:lnTo>
                      <a:lnTo>
                        <a:pt x="52" y="85"/>
                      </a:lnTo>
                      <a:lnTo>
                        <a:pt x="49" y="85"/>
                      </a:lnTo>
                      <a:lnTo>
                        <a:pt x="47" y="85"/>
                      </a:lnTo>
                      <a:lnTo>
                        <a:pt x="45" y="85"/>
                      </a:lnTo>
                      <a:lnTo>
                        <a:pt x="43" y="85"/>
                      </a:lnTo>
                      <a:lnTo>
                        <a:pt x="41" y="85"/>
                      </a:lnTo>
                      <a:lnTo>
                        <a:pt x="39" y="85"/>
                      </a:lnTo>
                      <a:lnTo>
                        <a:pt x="37" y="85"/>
                      </a:lnTo>
                      <a:lnTo>
                        <a:pt x="34" y="85"/>
                      </a:lnTo>
                      <a:lnTo>
                        <a:pt x="32" y="84"/>
                      </a:lnTo>
                      <a:lnTo>
                        <a:pt x="30" y="84"/>
                      </a:lnTo>
                      <a:lnTo>
                        <a:pt x="29" y="83"/>
                      </a:lnTo>
                      <a:lnTo>
                        <a:pt x="26" y="82"/>
                      </a:lnTo>
                      <a:lnTo>
                        <a:pt x="24" y="82"/>
                      </a:lnTo>
                      <a:lnTo>
                        <a:pt x="23" y="81"/>
                      </a:lnTo>
                      <a:lnTo>
                        <a:pt x="21" y="79"/>
                      </a:lnTo>
                      <a:lnTo>
                        <a:pt x="19" y="78"/>
                      </a:lnTo>
                      <a:lnTo>
                        <a:pt x="17" y="77"/>
                      </a:lnTo>
                      <a:lnTo>
                        <a:pt x="16" y="76"/>
                      </a:lnTo>
                      <a:lnTo>
                        <a:pt x="14" y="75"/>
                      </a:lnTo>
                      <a:lnTo>
                        <a:pt x="13" y="73"/>
                      </a:lnTo>
                      <a:lnTo>
                        <a:pt x="11" y="71"/>
                      </a:lnTo>
                      <a:lnTo>
                        <a:pt x="10" y="70"/>
                      </a:lnTo>
                      <a:lnTo>
                        <a:pt x="9" y="68"/>
                      </a:lnTo>
                      <a:lnTo>
                        <a:pt x="8" y="67"/>
                      </a:lnTo>
                      <a:lnTo>
                        <a:pt x="7" y="65"/>
                      </a:lnTo>
                      <a:lnTo>
                        <a:pt x="6" y="63"/>
                      </a:lnTo>
                      <a:lnTo>
                        <a:pt x="4" y="61"/>
                      </a:lnTo>
                      <a:lnTo>
                        <a:pt x="3" y="60"/>
                      </a:lnTo>
                      <a:lnTo>
                        <a:pt x="2" y="58"/>
                      </a:lnTo>
                      <a:lnTo>
                        <a:pt x="2" y="55"/>
                      </a:lnTo>
                      <a:lnTo>
                        <a:pt x="1" y="53"/>
                      </a:lnTo>
                      <a:lnTo>
                        <a:pt x="1" y="52"/>
                      </a:lnTo>
                      <a:lnTo>
                        <a:pt x="1" y="50"/>
                      </a:lnTo>
                      <a:lnTo>
                        <a:pt x="0" y="47"/>
                      </a:lnTo>
                      <a:lnTo>
                        <a:pt x="0" y="45"/>
                      </a:lnTo>
                      <a:lnTo>
                        <a:pt x="0" y="43"/>
                      </a:lnTo>
                      <a:lnTo>
                        <a:pt x="0" y="40"/>
                      </a:lnTo>
                      <a:lnTo>
                        <a:pt x="0" y="38"/>
                      </a:lnTo>
                      <a:lnTo>
                        <a:pt x="1" y="37"/>
                      </a:lnTo>
                      <a:lnTo>
                        <a:pt x="1" y="35"/>
                      </a:lnTo>
                      <a:lnTo>
                        <a:pt x="1" y="32"/>
                      </a:lnTo>
                      <a:lnTo>
                        <a:pt x="2" y="30"/>
                      </a:lnTo>
                      <a:lnTo>
                        <a:pt x="2" y="28"/>
                      </a:lnTo>
                      <a:lnTo>
                        <a:pt x="3" y="27"/>
                      </a:lnTo>
                      <a:lnTo>
                        <a:pt x="4" y="24"/>
                      </a:lnTo>
                      <a:lnTo>
                        <a:pt x="6" y="22"/>
                      </a:lnTo>
                      <a:lnTo>
                        <a:pt x="7" y="21"/>
                      </a:lnTo>
                      <a:lnTo>
                        <a:pt x="8" y="18"/>
                      </a:lnTo>
                      <a:lnTo>
                        <a:pt x="9" y="17"/>
                      </a:lnTo>
                      <a:lnTo>
                        <a:pt x="10" y="16"/>
                      </a:lnTo>
                      <a:lnTo>
                        <a:pt x="11" y="14"/>
                      </a:lnTo>
                      <a:lnTo>
                        <a:pt x="13" y="13"/>
                      </a:lnTo>
                      <a:lnTo>
                        <a:pt x="14" y="12"/>
                      </a:lnTo>
                      <a:lnTo>
                        <a:pt x="16" y="9"/>
                      </a:lnTo>
                      <a:lnTo>
                        <a:pt x="17" y="8"/>
                      </a:lnTo>
                      <a:lnTo>
                        <a:pt x="19" y="7"/>
                      </a:lnTo>
                      <a:lnTo>
                        <a:pt x="21" y="6"/>
                      </a:lnTo>
                      <a:lnTo>
                        <a:pt x="23" y="5"/>
                      </a:lnTo>
                      <a:lnTo>
                        <a:pt x="24" y="5"/>
                      </a:lnTo>
                      <a:lnTo>
                        <a:pt x="26" y="4"/>
                      </a:lnTo>
                      <a:lnTo>
                        <a:pt x="29" y="2"/>
                      </a:lnTo>
                      <a:lnTo>
                        <a:pt x="30" y="2"/>
                      </a:lnTo>
                      <a:lnTo>
                        <a:pt x="32" y="1"/>
                      </a:lnTo>
                      <a:lnTo>
                        <a:pt x="34" y="1"/>
                      </a:lnTo>
                      <a:lnTo>
                        <a:pt x="37" y="0"/>
                      </a:lnTo>
                      <a:lnTo>
                        <a:pt x="39" y="0"/>
                      </a:lnTo>
                      <a:lnTo>
                        <a:pt x="41" y="0"/>
                      </a:lnTo>
                      <a:lnTo>
                        <a:pt x="43" y="0"/>
                      </a:lnTo>
                      <a:close/>
                    </a:path>
                  </a:pathLst>
                </a:custGeom>
                <a:solidFill>
                  <a:srgbClr val="E5E5E5"/>
                </a:solidFill>
                <a:ln w="9525">
                  <a:noFill/>
                  <a:round/>
                  <a:headEnd/>
                  <a:tailEnd/>
                </a:ln>
              </p:spPr>
              <p:txBody>
                <a:bodyPr/>
                <a:lstStyle/>
                <a:p>
                  <a:endParaRPr lang="en-GB"/>
                </a:p>
              </p:txBody>
            </p:sp>
            <p:sp>
              <p:nvSpPr>
                <p:cNvPr id="1332" name="Freeform 841"/>
                <p:cNvSpPr>
                  <a:spLocks/>
                </p:cNvSpPr>
                <p:nvPr/>
              </p:nvSpPr>
              <p:spPr bwMode="auto">
                <a:xfrm>
                  <a:off x="2055" y="2989"/>
                  <a:ext cx="44" cy="42"/>
                </a:xfrm>
                <a:custGeom>
                  <a:avLst/>
                  <a:gdLst>
                    <a:gd name="T0" fmla="*/ 12 w 86"/>
                    <a:gd name="T1" fmla="*/ 0 h 85"/>
                    <a:gd name="T2" fmla="*/ 14 w 86"/>
                    <a:gd name="T3" fmla="*/ 0 h 85"/>
                    <a:gd name="T4" fmla="*/ 16 w 86"/>
                    <a:gd name="T5" fmla="*/ 1 h 85"/>
                    <a:gd name="T6" fmla="*/ 17 w 86"/>
                    <a:gd name="T7" fmla="*/ 1 h 85"/>
                    <a:gd name="T8" fmla="*/ 18 w 86"/>
                    <a:gd name="T9" fmla="*/ 2 h 85"/>
                    <a:gd name="T10" fmla="*/ 19 w 86"/>
                    <a:gd name="T11" fmla="*/ 3 h 85"/>
                    <a:gd name="T12" fmla="*/ 20 w 86"/>
                    <a:gd name="T13" fmla="*/ 4 h 85"/>
                    <a:gd name="T14" fmla="*/ 21 w 86"/>
                    <a:gd name="T15" fmla="*/ 6 h 85"/>
                    <a:gd name="T16" fmla="*/ 22 w 86"/>
                    <a:gd name="T17" fmla="*/ 7 h 85"/>
                    <a:gd name="T18" fmla="*/ 22 w 86"/>
                    <a:gd name="T19" fmla="*/ 9 h 85"/>
                    <a:gd name="T20" fmla="*/ 23 w 86"/>
                    <a:gd name="T21" fmla="*/ 10 h 85"/>
                    <a:gd name="T22" fmla="*/ 22 w 86"/>
                    <a:gd name="T23" fmla="*/ 12 h 85"/>
                    <a:gd name="T24" fmla="*/ 22 w 86"/>
                    <a:gd name="T25" fmla="*/ 13 h 85"/>
                    <a:gd name="T26" fmla="*/ 21 w 86"/>
                    <a:gd name="T27" fmla="*/ 15 h 85"/>
                    <a:gd name="T28" fmla="*/ 20 w 86"/>
                    <a:gd name="T29" fmla="*/ 16 h 85"/>
                    <a:gd name="T30" fmla="*/ 19 w 86"/>
                    <a:gd name="T31" fmla="*/ 17 h 85"/>
                    <a:gd name="T32" fmla="*/ 18 w 86"/>
                    <a:gd name="T33" fmla="*/ 19 h 85"/>
                    <a:gd name="T34" fmla="*/ 17 w 86"/>
                    <a:gd name="T35" fmla="*/ 19 h 85"/>
                    <a:gd name="T36" fmla="*/ 16 w 86"/>
                    <a:gd name="T37" fmla="*/ 20 h 85"/>
                    <a:gd name="T38" fmla="*/ 14 w 86"/>
                    <a:gd name="T39" fmla="*/ 21 h 85"/>
                    <a:gd name="T40" fmla="*/ 12 w 86"/>
                    <a:gd name="T41" fmla="*/ 21 h 85"/>
                    <a:gd name="T42" fmla="*/ 11 w 86"/>
                    <a:gd name="T43" fmla="*/ 21 h 85"/>
                    <a:gd name="T44" fmla="*/ 9 w 86"/>
                    <a:gd name="T45" fmla="*/ 21 h 85"/>
                    <a:gd name="T46" fmla="*/ 8 w 86"/>
                    <a:gd name="T47" fmla="*/ 20 h 85"/>
                    <a:gd name="T48" fmla="*/ 6 w 86"/>
                    <a:gd name="T49" fmla="*/ 20 h 85"/>
                    <a:gd name="T50" fmla="*/ 5 w 86"/>
                    <a:gd name="T51" fmla="*/ 19 h 85"/>
                    <a:gd name="T52" fmla="*/ 4 w 86"/>
                    <a:gd name="T53" fmla="*/ 18 h 85"/>
                    <a:gd name="T54" fmla="*/ 3 w 86"/>
                    <a:gd name="T55" fmla="*/ 17 h 85"/>
                    <a:gd name="T56" fmla="*/ 2 w 86"/>
                    <a:gd name="T57" fmla="*/ 15 h 85"/>
                    <a:gd name="T58" fmla="*/ 1 w 86"/>
                    <a:gd name="T59" fmla="*/ 14 h 85"/>
                    <a:gd name="T60" fmla="*/ 1 w 86"/>
                    <a:gd name="T61" fmla="*/ 13 h 85"/>
                    <a:gd name="T62" fmla="*/ 0 w 86"/>
                    <a:gd name="T63" fmla="*/ 11 h 85"/>
                    <a:gd name="T64" fmla="*/ 0 w 86"/>
                    <a:gd name="T65" fmla="*/ 9 h 85"/>
                    <a:gd name="T66" fmla="*/ 1 w 86"/>
                    <a:gd name="T67" fmla="*/ 8 h 85"/>
                    <a:gd name="T68" fmla="*/ 1 w 86"/>
                    <a:gd name="T69" fmla="*/ 6 h 85"/>
                    <a:gd name="T70" fmla="*/ 2 w 86"/>
                    <a:gd name="T71" fmla="*/ 5 h 85"/>
                    <a:gd name="T72" fmla="*/ 3 w 86"/>
                    <a:gd name="T73" fmla="*/ 4 h 85"/>
                    <a:gd name="T74" fmla="*/ 4 w 86"/>
                    <a:gd name="T75" fmla="*/ 3 h 85"/>
                    <a:gd name="T76" fmla="*/ 5 w 86"/>
                    <a:gd name="T77" fmla="*/ 1 h 85"/>
                    <a:gd name="T78" fmla="*/ 6 w 86"/>
                    <a:gd name="T79" fmla="*/ 1 h 85"/>
                    <a:gd name="T80" fmla="*/ 8 w 86"/>
                    <a:gd name="T81" fmla="*/ 0 h 85"/>
                    <a:gd name="T82" fmla="*/ 10 w 86"/>
                    <a:gd name="T83" fmla="*/ 0 h 85"/>
                    <a:gd name="T84" fmla="*/ 11 w 86"/>
                    <a:gd name="T85" fmla="*/ 0 h 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
                    <a:gd name="T130" fmla="*/ 0 h 85"/>
                    <a:gd name="T131" fmla="*/ 86 w 86"/>
                    <a:gd name="T132" fmla="*/ 85 h 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 h="85">
                      <a:moveTo>
                        <a:pt x="43" y="0"/>
                      </a:moveTo>
                      <a:lnTo>
                        <a:pt x="45" y="0"/>
                      </a:lnTo>
                      <a:lnTo>
                        <a:pt x="47" y="0"/>
                      </a:lnTo>
                      <a:lnTo>
                        <a:pt x="49" y="0"/>
                      </a:lnTo>
                      <a:lnTo>
                        <a:pt x="52" y="1"/>
                      </a:lnTo>
                      <a:lnTo>
                        <a:pt x="54" y="1"/>
                      </a:lnTo>
                      <a:lnTo>
                        <a:pt x="55" y="2"/>
                      </a:lnTo>
                      <a:lnTo>
                        <a:pt x="57" y="2"/>
                      </a:lnTo>
                      <a:lnTo>
                        <a:pt x="60" y="4"/>
                      </a:lnTo>
                      <a:lnTo>
                        <a:pt x="61" y="5"/>
                      </a:lnTo>
                      <a:lnTo>
                        <a:pt x="63" y="5"/>
                      </a:lnTo>
                      <a:lnTo>
                        <a:pt x="66" y="6"/>
                      </a:lnTo>
                      <a:lnTo>
                        <a:pt x="67" y="7"/>
                      </a:lnTo>
                      <a:lnTo>
                        <a:pt x="69" y="8"/>
                      </a:lnTo>
                      <a:lnTo>
                        <a:pt x="70" y="9"/>
                      </a:lnTo>
                      <a:lnTo>
                        <a:pt x="71" y="12"/>
                      </a:lnTo>
                      <a:lnTo>
                        <a:pt x="74" y="13"/>
                      </a:lnTo>
                      <a:lnTo>
                        <a:pt x="75" y="14"/>
                      </a:lnTo>
                      <a:lnTo>
                        <a:pt x="76" y="16"/>
                      </a:lnTo>
                      <a:lnTo>
                        <a:pt x="77" y="17"/>
                      </a:lnTo>
                      <a:lnTo>
                        <a:pt x="78" y="18"/>
                      </a:lnTo>
                      <a:lnTo>
                        <a:pt x="79" y="21"/>
                      </a:lnTo>
                      <a:lnTo>
                        <a:pt x="81" y="22"/>
                      </a:lnTo>
                      <a:lnTo>
                        <a:pt x="82" y="24"/>
                      </a:lnTo>
                      <a:lnTo>
                        <a:pt x="83" y="27"/>
                      </a:lnTo>
                      <a:lnTo>
                        <a:pt x="83" y="28"/>
                      </a:lnTo>
                      <a:lnTo>
                        <a:pt x="84" y="30"/>
                      </a:lnTo>
                      <a:lnTo>
                        <a:pt x="84" y="32"/>
                      </a:lnTo>
                      <a:lnTo>
                        <a:pt x="85" y="35"/>
                      </a:lnTo>
                      <a:lnTo>
                        <a:pt x="85" y="37"/>
                      </a:lnTo>
                      <a:lnTo>
                        <a:pt x="85" y="38"/>
                      </a:lnTo>
                      <a:lnTo>
                        <a:pt x="86" y="40"/>
                      </a:lnTo>
                      <a:lnTo>
                        <a:pt x="86" y="43"/>
                      </a:lnTo>
                      <a:lnTo>
                        <a:pt x="86" y="45"/>
                      </a:lnTo>
                      <a:lnTo>
                        <a:pt x="85" y="47"/>
                      </a:lnTo>
                      <a:lnTo>
                        <a:pt x="85" y="50"/>
                      </a:lnTo>
                      <a:lnTo>
                        <a:pt x="85" y="52"/>
                      </a:lnTo>
                      <a:lnTo>
                        <a:pt x="84" y="53"/>
                      </a:lnTo>
                      <a:lnTo>
                        <a:pt x="84" y="55"/>
                      </a:lnTo>
                      <a:lnTo>
                        <a:pt x="83" y="58"/>
                      </a:lnTo>
                      <a:lnTo>
                        <a:pt x="83" y="60"/>
                      </a:lnTo>
                      <a:lnTo>
                        <a:pt x="82" y="61"/>
                      </a:lnTo>
                      <a:lnTo>
                        <a:pt x="81" y="63"/>
                      </a:lnTo>
                      <a:lnTo>
                        <a:pt x="79" y="65"/>
                      </a:lnTo>
                      <a:lnTo>
                        <a:pt x="78" y="67"/>
                      </a:lnTo>
                      <a:lnTo>
                        <a:pt x="77" y="68"/>
                      </a:lnTo>
                      <a:lnTo>
                        <a:pt x="76" y="70"/>
                      </a:lnTo>
                      <a:lnTo>
                        <a:pt x="75" y="71"/>
                      </a:lnTo>
                      <a:lnTo>
                        <a:pt x="74" y="73"/>
                      </a:lnTo>
                      <a:lnTo>
                        <a:pt x="71" y="75"/>
                      </a:lnTo>
                      <a:lnTo>
                        <a:pt x="70" y="76"/>
                      </a:lnTo>
                      <a:lnTo>
                        <a:pt x="69" y="77"/>
                      </a:lnTo>
                      <a:lnTo>
                        <a:pt x="67" y="78"/>
                      </a:lnTo>
                      <a:lnTo>
                        <a:pt x="66" y="79"/>
                      </a:lnTo>
                      <a:lnTo>
                        <a:pt x="63" y="81"/>
                      </a:lnTo>
                      <a:lnTo>
                        <a:pt x="61" y="82"/>
                      </a:lnTo>
                      <a:lnTo>
                        <a:pt x="60" y="82"/>
                      </a:lnTo>
                      <a:lnTo>
                        <a:pt x="57" y="83"/>
                      </a:lnTo>
                      <a:lnTo>
                        <a:pt x="55" y="84"/>
                      </a:lnTo>
                      <a:lnTo>
                        <a:pt x="54" y="84"/>
                      </a:lnTo>
                      <a:lnTo>
                        <a:pt x="52" y="85"/>
                      </a:lnTo>
                      <a:lnTo>
                        <a:pt x="49" y="85"/>
                      </a:lnTo>
                      <a:lnTo>
                        <a:pt x="47" y="85"/>
                      </a:lnTo>
                      <a:lnTo>
                        <a:pt x="45" y="85"/>
                      </a:lnTo>
                      <a:lnTo>
                        <a:pt x="43" y="85"/>
                      </a:lnTo>
                      <a:lnTo>
                        <a:pt x="41" y="85"/>
                      </a:lnTo>
                      <a:lnTo>
                        <a:pt x="39" y="85"/>
                      </a:lnTo>
                      <a:lnTo>
                        <a:pt x="37" y="85"/>
                      </a:lnTo>
                      <a:lnTo>
                        <a:pt x="34" y="85"/>
                      </a:lnTo>
                      <a:lnTo>
                        <a:pt x="32" y="84"/>
                      </a:lnTo>
                      <a:lnTo>
                        <a:pt x="30" y="84"/>
                      </a:lnTo>
                      <a:lnTo>
                        <a:pt x="29" y="83"/>
                      </a:lnTo>
                      <a:lnTo>
                        <a:pt x="26" y="82"/>
                      </a:lnTo>
                      <a:lnTo>
                        <a:pt x="24" y="82"/>
                      </a:lnTo>
                      <a:lnTo>
                        <a:pt x="23" y="81"/>
                      </a:lnTo>
                      <a:lnTo>
                        <a:pt x="21" y="79"/>
                      </a:lnTo>
                      <a:lnTo>
                        <a:pt x="19" y="78"/>
                      </a:lnTo>
                      <a:lnTo>
                        <a:pt x="17" y="77"/>
                      </a:lnTo>
                      <a:lnTo>
                        <a:pt x="16" y="76"/>
                      </a:lnTo>
                      <a:lnTo>
                        <a:pt x="14" y="75"/>
                      </a:lnTo>
                      <a:lnTo>
                        <a:pt x="13" y="73"/>
                      </a:lnTo>
                      <a:lnTo>
                        <a:pt x="11" y="71"/>
                      </a:lnTo>
                      <a:lnTo>
                        <a:pt x="10" y="70"/>
                      </a:lnTo>
                      <a:lnTo>
                        <a:pt x="9" y="68"/>
                      </a:lnTo>
                      <a:lnTo>
                        <a:pt x="8" y="67"/>
                      </a:lnTo>
                      <a:lnTo>
                        <a:pt x="7" y="65"/>
                      </a:lnTo>
                      <a:lnTo>
                        <a:pt x="6" y="63"/>
                      </a:lnTo>
                      <a:lnTo>
                        <a:pt x="4" y="61"/>
                      </a:lnTo>
                      <a:lnTo>
                        <a:pt x="3" y="60"/>
                      </a:lnTo>
                      <a:lnTo>
                        <a:pt x="2" y="58"/>
                      </a:lnTo>
                      <a:lnTo>
                        <a:pt x="2" y="55"/>
                      </a:lnTo>
                      <a:lnTo>
                        <a:pt x="1" y="53"/>
                      </a:lnTo>
                      <a:lnTo>
                        <a:pt x="1" y="52"/>
                      </a:lnTo>
                      <a:lnTo>
                        <a:pt x="1" y="50"/>
                      </a:lnTo>
                      <a:lnTo>
                        <a:pt x="0" y="47"/>
                      </a:lnTo>
                      <a:lnTo>
                        <a:pt x="0" y="45"/>
                      </a:lnTo>
                      <a:lnTo>
                        <a:pt x="0" y="43"/>
                      </a:lnTo>
                      <a:lnTo>
                        <a:pt x="0" y="40"/>
                      </a:lnTo>
                      <a:lnTo>
                        <a:pt x="0" y="38"/>
                      </a:lnTo>
                      <a:lnTo>
                        <a:pt x="1" y="37"/>
                      </a:lnTo>
                      <a:lnTo>
                        <a:pt x="1" y="35"/>
                      </a:lnTo>
                      <a:lnTo>
                        <a:pt x="1" y="32"/>
                      </a:lnTo>
                      <a:lnTo>
                        <a:pt x="2" y="30"/>
                      </a:lnTo>
                      <a:lnTo>
                        <a:pt x="2" y="28"/>
                      </a:lnTo>
                      <a:lnTo>
                        <a:pt x="3" y="27"/>
                      </a:lnTo>
                      <a:lnTo>
                        <a:pt x="4" y="24"/>
                      </a:lnTo>
                      <a:lnTo>
                        <a:pt x="6" y="22"/>
                      </a:lnTo>
                      <a:lnTo>
                        <a:pt x="7" y="21"/>
                      </a:lnTo>
                      <a:lnTo>
                        <a:pt x="8" y="18"/>
                      </a:lnTo>
                      <a:lnTo>
                        <a:pt x="9" y="17"/>
                      </a:lnTo>
                      <a:lnTo>
                        <a:pt x="10" y="16"/>
                      </a:lnTo>
                      <a:lnTo>
                        <a:pt x="11" y="14"/>
                      </a:lnTo>
                      <a:lnTo>
                        <a:pt x="13" y="13"/>
                      </a:lnTo>
                      <a:lnTo>
                        <a:pt x="14" y="12"/>
                      </a:lnTo>
                      <a:lnTo>
                        <a:pt x="16" y="9"/>
                      </a:lnTo>
                      <a:lnTo>
                        <a:pt x="17" y="8"/>
                      </a:lnTo>
                      <a:lnTo>
                        <a:pt x="19" y="7"/>
                      </a:lnTo>
                      <a:lnTo>
                        <a:pt x="21" y="6"/>
                      </a:lnTo>
                      <a:lnTo>
                        <a:pt x="23" y="5"/>
                      </a:lnTo>
                      <a:lnTo>
                        <a:pt x="24" y="5"/>
                      </a:lnTo>
                      <a:lnTo>
                        <a:pt x="26" y="4"/>
                      </a:lnTo>
                      <a:lnTo>
                        <a:pt x="29" y="2"/>
                      </a:lnTo>
                      <a:lnTo>
                        <a:pt x="30" y="2"/>
                      </a:lnTo>
                      <a:lnTo>
                        <a:pt x="32" y="1"/>
                      </a:lnTo>
                      <a:lnTo>
                        <a:pt x="34" y="1"/>
                      </a:lnTo>
                      <a:lnTo>
                        <a:pt x="37" y="0"/>
                      </a:lnTo>
                      <a:lnTo>
                        <a:pt x="39" y="0"/>
                      </a:lnTo>
                      <a:lnTo>
                        <a:pt x="41" y="0"/>
                      </a:lnTo>
                      <a:lnTo>
                        <a:pt x="43" y="0"/>
                      </a:lnTo>
                    </a:path>
                  </a:pathLst>
                </a:custGeom>
                <a:noFill/>
                <a:ln w="0">
                  <a:solidFill>
                    <a:srgbClr val="000000"/>
                  </a:solidFill>
                  <a:prstDash val="solid"/>
                  <a:round/>
                  <a:headEnd/>
                  <a:tailEnd/>
                </a:ln>
              </p:spPr>
              <p:txBody>
                <a:bodyPr/>
                <a:lstStyle/>
                <a:p>
                  <a:endParaRPr lang="en-GB"/>
                </a:p>
              </p:txBody>
            </p:sp>
            <p:sp>
              <p:nvSpPr>
                <p:cNvPr id="1333" name="Freeform 842"/>
                <p:cNvSpPr>
                  <a:spLocks/>
                </p:cNvSpPr>
                <p:nvPr/>
              </p:nvSpPr>
              <p:spPr bwMode="auto">
                <a:xfrm>
                  <a:off x="2059" y="2991"/>
                  <a:ext cx="37" cy="38"/>
                </a:xfrm>
                <a:custGeom>
                  <a:avLst/>
                  <a:gdLst>
                    <a:gd name="T0" fmla="*/ 8 w 74"/>
                    <a:gd name="T1" fmla="*/ 0 h 75"/>
                    <a:gd name="T2" fmla="*/ 6 w 74"/>
                    <a:gd name="T3" fmla="*/ 1 h 75"/>
                    <a:gd name="T4" fmla="*/ 5 w 74"/>
                    <a:gd name="T5" fmla="*/ 1 h 75"/>
                    <a:gd name="T6" fmla="*/ 5 w 74"/>
                    <a:gd name="T7" fmla="*/ 2 h 75"/>
                    <a:gd name="T8" fmla="*/ 3 w 74"/>
                    <a:gd name="T9" fmla="*/ 3 h 75"/>
                    <a:gd name="T10" fmla="*/ 2 w 74"/>
                    <a:gd name="T11" fmla="*/ 3 h 75"/>
                    <a:gd name="T12" fmla="*/ 1 w 74"/>
                    <a:gd name="T13" fmla="*/ 5 h 75"/>
                    <a:gd name="T14" fmla="*/ 1 w 74"/>
                    <a:gd name="T15" fmla="*/ 6 h 75"/>
                    <a:gd name="T16" fmla="*/ 1 w 74"/>
                    <a:gd name="T17" fmla="*/ 7 h 75"/>
                    <a:gd name="T18" fmla="*/ 0 w 74"/>
                    <a:gd name="T19" fmla="*/ 8 h 75"/>
                    <a:gd name="T20" fmla="*/ 0 w 74"/>
                    <a:gd name="T21" fmla="*/ 10 h 75"/>
                    <a:gd name="T22" fmla="*/ 0 w 74"/>
                    <a:gd name="T23" fmla="*/ 11 h 75"/>
                    <a:gd name="T24" fmla="*/ 1 w 74"/>
                    <a:gd name="T25" fmla="*/ 12 h 75"/>
                    <a:gd name="T26" fmla="*/ 1 w 74"/>
                    <a:gd name="T27" fmla="*/ 14 h 75"/>
                    <a:gd name="T28" fmla="*/ 1 w 74"/>
                    <a:gd name="T29" fmla="*/ 15 h 75"/>
                    <a:gd name="T30" fmla="*/ 2 w 74"/>
                    <a:gd name="T31" fmla="*/ 16 h 75"/>
                    <a:gd name="T32" fmla="*/ 3 w 74"/>
                    <a:gd name="T33" fmla="*/ 17 h 75"/>
                    <a:gd name="T34" fmla="*/ 5 w 74"/>
                    <a:gd name="T35" fmla="*/ 18 h 75"/>
                    <a:gd name="T36" fmla="*/ 5 w 74"/>
                    <a:gd name="T37" fmla="*/ 18 h 75"/>
                    <a:gd name="T38" fmla="*/ 6 w 74"/>
                    <a:gd name="T39" fmla="*/ 19 h 75"/>
                    <a:gd name="T40" fmla="*/ 8 w 74"/>
                    <a:gd name="T41" fmla="*/ 19 h 75"/>
                    <a:gd name="T42" fmla="*/ 9 w 74"/>
                    <a:gd name="T43" fmla="*/ 19 h 75"/>
                    <a:gd name="T44" fmla="*/ 11 w 74"/>
                    <a:gd name="T45" fmla="*/ 19 h 75"/>
                    <a:gd name="T46" fmla="*/ 12 w 74"/>
                    <a:gd name="T47" fmla="*/ 18 h 75"/>
                    <a:gd name="T48" fmla="*/ 13 w 74"/>
                    <a:gd name="T49" fmla="*/ 18 h 75"/>
                    <a:gd name="T50" fmla="*/ 14 w 74"/>
                    <a:gd name="T51" fmla="*/ 17 h 75"/>
                    <a:gd name="T52" fmla="*/ 15 w 74"/>
                    <a:gd name="T53" fmla="*/ 16 h 75"/>
                    <a:gd name="T54" fmla="*/ 17 w 74"/>
                    <a:gd name="T55" fmla="*/ 15 h 75"/>
                    <a:gd name="T56" fmla="*/ 18 w 74"/>
                    <a:gd name="T57" fmla="*/ 14 h 75"/>
                    <a:gd name="T58" fmla="*/ 18 w 74"/>
                    <a:gd name="T59" fmla="*/ 13 h 75"/>
                    <a:gd name="T60" fmla="*/ 18 w 74"/>
                    <a:gd name="T61" fmla="*/ 12 h 75"/>
                    <a:gd name="T62" fmla="*/ 19 w 74"/>
                    <a:gd name="T63" fmla="*/ 10 h 75"/>
                    <a:gd name="T64" fmla="*/ 19 w 74"/>
                    <a:gd name="T65" fmla="*/ 9 h 75"/>
                    <a:gd name="T66" fmla="*/ 18 w 74"/>
                    <a:gd name="T67" fmla="*/ 7 h 75"/>
                    <a:gd name="T68" fmla="*/ 18 w 74"/>
                    <a:gd name="T69" fmla="*/ 6 h 75"/>
                    <a:gd name="T70" fmla="*/ 17 w 74"/>
                    <a:gd name="T71" fmla="*/ 5 h 75"/>
                    <a:gd name="T72" fmla="*/ 16 w 74"/>
                    <a:gd name="T73" fmla="*/ 4 h 75"/>
                    <a:gd name="T74" fmla="*/ 15 w 74"/>
                    <a:gd name="T75" fmla="*/ 3 h 75"/>
                    <a:gd name="T76" fmla="*/ 14 w 74"/>
                    <a:gd name="T77" fmla="*/ 2 h 75"/>
                    <a:gd name="T78" fmla="*/ 13 w 74"/>
                    <a:gd name="T79" fmla="*/ 1 h 75"/>
                    <a:gd name="T80" fmla="*/ 11 w 74"/>
                    <a:gd name="T81" fmla="*/ 1 h 75"/>
                    <a:gd name="T82" fmla="*/ 10 w 74"/>
                    <a:gd name="T83" fmla="*/ 1 h 75"/>
                    <a:gd name="T84" fmla="*/ 9 w 74"/>
                    <a:gd name="T85" fmla="*/ 0 h 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
                    <a:gd name="T130" fmla="*/ 0 h 75"/>
                    <a:gd name="T131" fmla="*/ 74 w 74"/>
                    <a:gd name="T132" fmla="*/ 75 h 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 h="75">
                      <a:moveTo>
                        <a:pt x="37" y="0"/>
                      </a:moveTo>
                      <a:lnTo>
                        <a:pt x="34" y="0"/>
                      </a:lnTo>
                      <a:lnTo>
                        <a:pt x="32" y="0"/>
                      </a:lnTo>
                      <a:lnTo>
                        <a:pt x="31" y="1"/>
                      </a:lnTo>
                      <a:lnTo>
                        <a:pt x="29" y="1"/>
                      </a:lnTo>
                      <a:lnTo>
                        <a:pt x="27" y="1"/>
                      </a:lnTo>
                      <a:lnTo>
                        <a:pt x="25" y="2"/>
                      </a:lnTo>
                      <a:lnTo>
                        <a:pt x="24" y="2"/>
                      </a:lnTo>
                      <a:lnTo>
                        <a:pt x="22" y="3"/>
                      </a:lnTo>
                      <a:lnTo>
                        <a:pt x="21" y="4"/>
                      </a:lnTo>
                      <a:lnTo>
                        <a:pt x="18" y="4"/>
                      </a:lnTo>
                      <a:lnTo>
                        <a:pt x="17" y="6"/>
                      </a:lnTo>
                      <a:lnTo>
                        <a:pt x="16" y="7"/>
                      </a:lnTo>
                      <a:lnTo>
                        <a:pt x="15" y="8"/>
                      </a:lnTo>
                      <a:lnTo>
                        <a:pt x="12" y="9"/>
                      </a:lnTo>
                      <a:lnTo>
                        <a:pt x="11" y="10"/>
                      </a:lnTo>
                      <a:lnTo>
                        <a:pt x="10" y="11"/>
                      </a:lnTo>
                      <a:lnTo>
                        <a:pt x="9" y="12"/>
                      </a:lnTo>
                      <a:lnTo>
                        <a:pt x="8" y="14"/>
                      </a:lnTo>
                      <a:lnTo>
                        <a:pt x="7" y="15"/>
                      </a:lnTo>
                      <a:lnTo>
                        <a:pt x="6" y="17"/>
                      </a:lnTo>
                      <a:lnTo>
                        <a:pt x="4" y="18"/>
                      </a:lnTo>
                      <a:lnTo>
                        <a:pt x="3" y="19"/>
                      </a:lnTo>
                      <a:lnTo>
                        <a:pt x="3" y="22"/>
                      </a:lnTo>
                      <a:lnTo>
                        <a:pt x="2" y="23"/>
                      </a:lnTo>
                      <a:lnTo>
                        <a:pt x="2" y="24"/>
                      </a:lnTo>
                      <a:lnTo>
                        <a:pt x="1" y="26"/>
                      </a:lnTo>
                      <a:lnTo>
                        <a:pt x="1" y="27"/>
                      </a:lnTo>
                      <a:lnTo>
                        <a:pt x="0" y="30"/>
                      </a:lnTo>
                      <a:lnTo>
                        <a:pt x="0" y="32"/>
                      </a:lnTo>
                      <a:lnTo>
                        <a:pt x="0" y="33"/>
                      </a:lnTo>
                      <a:lnTo>
                        <a:pt x="0" y="35"/>
                      </a:lnTo>
                      <a:lnTo>
                        <a:pt x="0" y="37"/>
                      </a:lnTo>
                      <a:lnTo>
                        <a:pt x="0" y="39"/>
                      </a:lnTo>
                      <a:lnTo>
                        <a:pt x="0" y="41"/>
                      </a:lnTo>
                      <a:lnTo>
                        <a:pt x="0" y="42"/>
                      </a:lnTo>
                      <a:lnTo>
                        <a:pt x="0" y="45"/>
                      </a:lnTo>
                      <a:lnTo>
                        <a:pt x="1" y="46"/>
                      </a:lnTo>
                      <a:lnTo>
                        <a:pt x="1" y="48"/>
                      </a:lnTo>
                      <a:lnTo>
                        <a:pt x="2" y="49"/>
                      </a:lnTo>
                      <a:lnTo>
                        <a:pt x="2" y="52"/>
                      </a:lnTo>
                      <a:lnTo>
                        <a:pt x="3" y="53"/>
                      </a:lnTo>
                      <a:lnTo>
                        <a:pt x="3" y="55"/>
                      </a:lnTo>
                      <a:lnTo>
                        <a:pt x="4" y="56"/>
                      </a:lnTo>
                      <a:lnTo>
                        <a:pt x="6" y="57"/>
                      </a:lnTo>
                      <a:lnTo>
                        <a:pt x="7" y="60"/>
                      </a:lnTo>
                      <a:lnTo>
                        <a:pt x="8" y="61"/>
                      </a:lnTo>
                      <a:lnTo>
                        <a:pt x="9" y="62"/>
                      </a:lnTo>
                      <a:lnTo>
                        <a:pt x="10" y="63"/>
                      </a:lnTo>
                      <a:lnTo>
                        <a:pt x="11" y="64"/>
                      </a:lnTo>
                      <a:lnTo>
                        <a:pt x="12" y="65"/>
                      </a:lnTo>
                      <a:lnTo>
                        <a:pt x="15" y="67"/>
                      </a:lnTo>
                      <a:lnTo>
                        <a:pt x="16" y="68"/>
                      </a:lnTo>
                      <a:lnTo>
                        <a:pt x="17" y="69"/>
                      </a:lnTo>
                      <a:lnTo>
                        <a:pt x="18" y="70"/>
                      </a:lnTo>
                      <a:lnTo>
                        <a:pt x="21" y="70"/>
                      </a:lnTo>
                      <a:lnTo>
                        <a:pt x="22" y="71"/>
                      </a:lnTo>
                      <a:lnTo>
                        <a:pt x="24" y="72"/>
                      </a:lnTo>
                      <a:lnTo>
                        <a:pt x="25" y="72"/>
                      </a:lnTo>
                      <a:lnTo>
                        <a:pt x="27" y="73"/>
                      </a:lnTo>
                      <a:lnTo>
                        <a:pt x="29" y="73"/>
                      </a:lnTo>
                      <a:lnTo>
                        <a:pt x="31" y="73"/>
                      </a:lnTo>
                      <a:lnTo>
                        <a:pt x="32" y="73"/>
                      </a:lnTo>
                      <a:lnTo>
                        <a:pt x="34" y="75"/>
                      </a:lnTo>
                      <a:lnTo>
                        <a:pt x="37" y="75"/>
                      </a:lnTo>
                      <a:lnTo>
                        <a:pt x="38" y="75"/>
                      </a:lnTo>
                      <a:lnTo>
                        <a:pt x="40" y="73"/>
                      </a:lnTo>
                      <a:lnTo>
                        <a:pt x="42" y="73"/>
                      </a:lnTo>
                      <a:lnTo>
                        <a:pt x="44" y="73"/>
                      </a:lnTo>
                      <a:lnTo>
                        <a:pt x="46" y="73"/>
                      </a:lnTo>
                      <a:lnTo>
                        <a:pt x="47" y="72"/>
                      </a:lnTo>
                      <a:lnTo>
                        <a:pt x="49" y="72"/>
                      </a:lnTo>
                      <a:lnTo>
                        <a:pt x="50" y="71"/>
                      </a:lnTo>
                      <a:lnTo>
                        <a:pt x="53" y="70"/>
                      </a:lnTo>
                      <a:lnTo>
                        <a:pt x="54" y="70"/>
                      </a:lnTo>
                      <a:lnTo>
                        <a:pt x="55" y="69"/>
                      </a:lnTo>
                      <a:lnTo>
                        <a:pt x="57" y="68"/>
                      </a:lnTo>
                      <a:lnTo>
                        <a:pt x="59" y="67"/>
                      </a:lnTo>
                      <a:lnTo>
                        <a:pt x="60" y="65"/>
                      </a:lnTo>
                      <a:lnTo>
                        <a:pt x="61" y="64"/>
                      </a:lnTo>
                      <a:lnTo>
                        <a:pt x="62" y="63"/>
                      </a:lnTo>
                      <a:lnTo>
                        <a:pt x="63" y="62"/>
                      </a:lnTo>
                      <a:lnTo>
                        <a:pt x="64" y="61"/>
                      </a:lnTo>
                      <a:lnTo>
                        <a:pt x="65" y="60"/>
                      </a:lnTo>
                      <a:lnTo>
                        <a:pt x="67" y="57"/>
                      </a:lnTo>
                      <a:lnTo>
                        <a:pt x="68" y="56"/>
                      </a:lnTo>
                      <a:lnTo>
                        <a:pt x="69" y="55"/>
                      </a:lnTo>
                      <a:lnTo>
                        <a:pt x="70" y="53"/>
                      </a:lnTo>
                      <a:lnTo>
                        <a:pt x="70" y="52"/>
                      </a:lnTo>
                      <a:lnTo>
                        <a:pt x="71" y="49"/>
                      </a:lnTo>
                      <a:lnTo>
                        <a:pt x="71" y="48"/>
                      </a:lnTo>
                      <a:lnTo>
                        <a:pt x="72" y="46"/>
                      </a:lnTo>
                      <a:lnTo>
                        <a:pt x="72" y="45"/>
                      </a:lnTo>
                      <a:lnTo>
                        <a:pt x="72" y="42"/>
                      </a:lnTo>
                      <a:lnTo>
                        <a:pt x="74" y="41"/>
                      </a:lnTo>
                      <a:lnTo>
                        <a:pt x="74" y="39"/>
                      </a:lnTo>
                      <a:lnTo>
                        <a:pt x="74" y="37"/>
                      </a:lnTo>
                      <a:lnTo>
                        <a:pt x="74" y="35"/>
                      </a:lnTo>
                      <a:lnTo>
                        <a:pt x="74" y="33"/>
                      </a:lnTo>
                      <a:lnTo>
                        <a:pt x="72" y="32"/>
                      </a:lnTo>
                      <a:lnTo>
                        <a:pt x="72" y="30"/>
                      </a:lnTo>
                      <a:lnTo>
                        <a:pt x="72" y="27"/>
                      </a:lnTo>
                      <a:lnTo>
                        <a:pt x="71" y="26"/>
                      </a:lnTo>
                      <a:lnTo>
                        <a:pt x="71" y="24"/>
                      </a:lnTo>
                      <a:lnTo>
                        <a:pt x="70" y="23"/>
                      </a:lnTo>
                      <a:lnTo>
                        <a:pt x="70" y="22"/>
                      </a:lnTo>
                      <a:lnTo>
                        <a:pt x="69" y="19"/>
                      </a:lnTo>
                      <a:lnTo>
                        <a:pt x="68" y="18"/>
                      </a:lnTo>
                      <a:lnTo>
                        <a:pt x="67" y="17"/>
                      </a:lnTo>
                      <a:lnTo>
                        <a:pt x="65" y="15"/>
                      </a:lnTo>
                      <a:lnTo>
                        <a:pt x="64" y="14"/>
                      </a:lnTo>
                      <a:lnTo>
                        <a:pt x="63" y="12"/>
                      </a:lnTo>
                      <a:lnTo>
                        <a:pt x="62" y="11"/>
                      </a:lnTo>
                      <a:lnTo>
                        <a:pt x="61" y="10"/>
                      </a:lnTo>
                      <a:lnTo>
                        <a:pt x="60" y="9"/>
                      </a:lnTo>
                      <a:lnTo>
                        <a:pt x="59" y="8"/>
                      </a:lnTo>
                      <a:lnTo>
                        <a:pt x="57" y="7"/>
                      </a:lnTo>
                      <a:lnTo>
                        <a:pt x="55" y="6"/>
                      </a:lnTo>
                      <a:lnTo>
                        <a:pt x="54" y="4"/>
                      </a:lnTo>
                      <a:lnTo>
                        <a:pt x="53" y="4"/>
                      </a:lnTo>
                      <a:lnTo>
                        <a:pt x="50" y="3"/>
                      </a:lnTo>
                      <a:lnTo>
                        <a:pt x="49" y="2"/>
                      </a:lnTo>
                      <a:lnTo>
                        <a:pt x="47" y="2"/>
                      </a:lnTo>
                      <a:lnTo>
                        <a:pt x="46" y="1"/>
                      </a:lnTo>
                      <a:lnTo>
                        <a:pt x="44" y="1"/>
                      </a:lnTo>
                      <a:lnTo>
                        <a:pt x="42" y="1"/>
                      </a:lnTo>
                      <a:lnTo>
                        <a:pt x="40" y="0"/>
                      </a:lnTo>
                      <a:lnTo>
                        <a:pt x="38" y="0"/>
                      </a:lnTo>
                      <a:lnTo>
                        <a:pt x="37" y="0"/>
                      </a:lnTo>
                      <a:close/>
                    </a:path>
                  </a:pathLst>
                </a:custGeom>
                <a:solidFill>
                  <a:srgbClr val="000000"/>
                </a:solidFill>
                <a:ln w="9525">
                  <a:noFill/>
                  <a:round/>
                  <a:headEnd/>
                  <a:tailEnd/>
                </a:ln>
              </p:spPr>
              <p:txBody>
                <a:bodyPr/>
                <a:lstStyle/>
                <a:p>
                  <a:endParaRPr lang="en-GB"/>
                </a:p>
              </p:txBody>
            </p:sp>
            <p:sp>
              <p:nvSpPr>
                <p:cNvPr id="1334" name="Freeform 843"/>
                <p:cNvSpPr>
                  <a:spLocks/>
                </p:cNvSpPr>
                <p:nvPr/>
              </p:nvSpPr>
              <p:spPr bwMode="auto">
                <a:xfrm>
                  <a:off x="2059" y="2991"/>
                  <a:ext cx="37" cy="38"/>
                </a:xfrm>
                <a:custGeom>
                  <a:avLst/>
                  <a:gdLst>
                    <a:gd name="T0" fmla="*/ 8 w 74"/>
                    <a:gd name="T1" fmla="*/ 0 h 75"/>
                    <a:gd name="T2" fmla="*/ 6 w 74"/>
                    <a:gd name="T3" fmla="*/ 1 h 75"/>
                    <a:gd name="T4" fmla="*/ 5 w 74"/>
                    <a:gd name="T5" fmla="*/ 1 h 75"/>
                    <a:gd name="T6" fmla="*/ 5 w 74"/>
                    <a:gd name="T7" fmla="*/ 2 h 75"/>
                    <a:gd name="T8" fmla="*/ 3 w 74"/>
                    <a:gd name="T9" fmla="*/ 3 h 75"/>
                    <a:gd name="T10" fmla="*/ 2 w 74"/>
                    <a:gd name="T11" fmla="*/ 3 h 75"/>
                    <a:gd name="T12" fmla="*/ 1 w 74"/>
                    <a:gd name="T13" fmla="*/ 5 h 75"/>
                    <a:gd name="T14" fmla="*/ 1 w 74"/>
                    <a:gd name="T15" fmla="*/ 6 h 75"/>
                    <a:gd name="T16" fmla="*/ 1 w 74"/>
                    <a:gd name="T17" fmla="*/ 7 h 75"/>
                    <a:gd name="T18" fmla="*/ 0 w 74"/>
                    <a:gd name="T19" fmla="*/ 8 h 75"/>
                    <a:gd name="T20" fmla="*/ 0 w 74"/>
                    <a:gd name="T21" fmla="*/ 10 h 75"/>
                    <a:gd name="T22" fmla="*/ 0 w 74"/>
                    <a:gd name="T23" fmla="*/ 11 h 75"/>
                    <a:gd name="T24" fmla="*/ 1 w 74"/>
                    <a:gd name="T25" fmla="*/ 12 h 75"/>
                    <a:gd name="T26" fmla="*/ 1 w 74"/>
                    <a:gd name="T27" fmla="*/ 14 h 75"/>
                    <a:gd name="T28" fmla="*/ 1 w 74"/>
                    <a:gd name="T29" fmla="*/ 15 h 75"/>
                    <a:gd name="T30" fmla="*/ 2 w 74"/>
                    <a:gd name="T31" fmla="*/ 16 h 75"/>
                    <a:gd name="T32" fmla="*/ 3 w 74"/>
                    <a:gd name="T33" fmla="*/ 17 h 75"/>
                    <a:gd name="T34" fmla="*/ 5 w 74"/>
                    <a:gd name="T35" fmla="*/ 18 h 75"/>
                    <a:gd name="T36" fmla="*/ 5 w 74"/>
                    <a:gd name="T37" fmla="*/ 18 h 75"/>
                    <a:gd name="T38" fmla="*/ 6 w 74"/>
                    <a:gd name="T39" fmla="*/ 19 h 75"/>
                    <a:gd name="T40" fmla="*/ 8 w 74"/>
                    <a:gd name="T41" fmla="*/ 19 h 75"/>
                    <a:gd name="T42" fmla="*/ 9 w 74"/>
                    <a:gd name="T43" fmla="*/ 19 h 75"/>
                    <a:gd name="T44" fmla="*/ 11 w 74"/>
                    <a:gd name="T45" fmla="*/ 19 h 75"/>
                    <a:gd name="T46" fmla="*/ 12 w 74"/>
                    <a:gd name="T47" fmla="*/ 18 h 75"/>
                    <a:gd name="T48" fmla="*/ 13 w 74"/>
                    <a:gd name="T49" fmla="*/ 18 h 75"/>
                    <a:gd name="T50" fmla="*/ 14 w 74"/>
                    <a:gd name="T51" fmla="*/ 17 h 75"/>
                    <a:gd name="T52" fmla="*/ 15 w 74"/>
                    <a:gd name="T53" fmla="*/ 16 h 75"/>
                    <a:gd name="T54" fmla="*/ 17 w 74"/>
                    <a:gd name="T55" fmla="*/ 15 h 75"/>
                    <a:gd name="T56" fmla="*/ 18 w 74"/>
                    <a:gd name="T57" fmla="*/ 14 h 75"/>
                    <a:gd name="T58" fmla="*/ 18 w 74"/>
                    <a:gd name="T59" fmla="*/ 13 h 75"/>
                    <a:gd name="T60" fmla="*/ 18 w 74"/>
                    <a:gd name="T61" fmla="*/ 12 h 75"/>
                    <a:gd name="T62" fmla="*/ 19 w 74"/>
                    <a:gd name="T63" fmla="*/ 10 h 75"/>
                    <a:gd name="T64" fmla="*/ 19 w 74"/>
                    <a:gd name="T65" fmla="*/ 9 h 75"/>
                    <a:gd name="T66" fmla="*/ 18 w 74"/>
                    <a:gd name="T67" fmla="*/ 7 h 75"/>
                    <a:gd name="T68" fmla="*/ 18 w 74"/>
                    <a:gd name="T69" fmla="*/ 6 h 75"/>
                    <a:gd name="T70" fmla="*/ 17 w 74"/>
                    <a:gd name="T71" fmla="*/ 5 h 75"/>
                    <a:gd name="T72" fmla="*/ 16 w 74"/>
                    <a:gd name="T73" fmla="*/ 4 h 75"/>
                    <a:gd name="T74" fmla="*/ 15 w 74"/>
                    <a:gd name="T75" fmla="*/ 3 h 75"/>
                    <a:gd name="T76" fmla="*/ 14 w 74"/>
                    <a:gd name="T77" fmla="*/ 2 h 75"/>
                    <a:gd name="T78" fmla="*/ 13 w 74"/>
                    <a:gd name="T79" fmla="*/ 1 h 75"/>
                    <a:gd name="T80" fmla="*/ 11 w 74"/>
                    <a:gd name="T81" fmla="*/ 1 h 75"/>
                    <a:gd name="T82" fmla="*/ 10 w 74"/>
                    <a:gd name="T83" fmla="*/ 1 h 75"/>
                    <a:gd name="T84" fmla="*/ 9 w 74"/>
                    <a:gd name="T85" fmla="*/ 0 h 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
                    <a:gd name="T130" fmla="*/ 0 h 75"/>
                    <a:gd name="T131" fmla="*/ 74 w 74"/>
                    <a:gd name="T132" fmla="*/ 75 h 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 h="75">
                      <a:moveTo>
                        <a:pt x="37" y="0"/>
                      </a:moveTo>
                      <a:lnTo>
                        <a:pt x="34" y="0"/>
                      </a:lnTo>
                      <a:lnTo>
                        <a:pt x="32" y="0"/>
                      </a:lnTo>
                      <a:lnTo>
                        <a:pt x="31" y="1"/>
                      </a:lnTo>
                      <a:lnTo>
                        <a:pt x="29" y="1"/>
                      </a:lnTo>
                      <a:lnTo>
                        <a:pt x="27" y="1"/>
                      </a:lnTo>
                      <a:lnTo>
                        <a:pt x="25" y="2"/>
                      </a:lnTo>
                      <a:lnTo>
                        <a:pt x="24" y="2"/>
                      </a:lnTo>
                      <a:lnTo>
                        <a:pt x="22" y="3"/>
                      </a:lnTo>
                      <a:lnTo>
                        <a:pt x="21" y="4"/>
                      </a:lnTo>
                      <a:lnTo>
                        <a:pt x="18" y="4"/>
                      </a:lnTo>
                      <a:lnTo>
                        <a:pt x="17" y="6"/>
                      </a:lnTo>
                      <a:lnTo>
                        <a:pt x="16" y="7"/>
                      </a:lnTo>
                      <a:lnTo>
                        <a:pt x="15" y="8"/>
                      </a:lnTo>
                      <a:lnTo>
                        <a:pt x="12" y="9"/>
                      </a:lnTo>
                      <a:lnTo>
                        <a:pt x="11" y="10"/>
                      </a:lnTo>
                      <a:lnTo>
                        <a:pt x="10" y="11"/>
                      </a:lnTo>
                      <a:lnTo>
                        <a:pt x="9" y="12"/>
                      </a:lnTo>
                      <a:lnTo>
                        <a:pt x="8" y="14"/>
                      </a:lnTo>
                      <a:lnTo>
                        <a:pt x="7" y="15"/>
                      </a:lnTo>
                      <a:lnTo>
                        <a:pt x="6" y="17"/>
                      </a:lnTo>
                      <a:lnTo>
                        <a:pt x="4" y="18"/>
                      </a:lnTo>
                      <a:lnTo>
                        <a:pt x="3" y="19"/>
                      </a:lnTo>
                      <a:lnTo>
                        <a:pt x="3" y="22"/>
                      </a:lnTo>
                      <a:lnTo>
                        <a:pt x="2" y="23"/>
                      </a:lnTo>
                      <a:lnTo>
                        <a:pt x="2" y="24"/>
                      </a:lnTo>
                      <a:lnTo>
                        <a:pt x="1" y="26"/>
                      </a:lnTo>
                      <a:lnTo>
                        <a:pt x="1" y="27"/>
                      </a:lnTo>
                      <a:lnTo>
                        <a:pt x="0" y="30"/>
                      </a:lnTo>
                      <a:lnTo>
                        <a:pt x="0" y="32"/>
                      </a:lnTo>
                      <a:lnTo>
                        <a:pt x="0" y="33"/>
                      </a:lnTo>
                      <a:lnTo>
                        <a:pt x="0" y="35"/>
                      </a:lnTo>
                      <a:lnTo>
                        <a:pt x="0" y="37"/>
                      </a:lnTo>
                      <a:lnTo>
                        <a:pt x="0" y="39"/>
                      </a:lnTo>
                      <a:lnTo>
                        <a:pt x="0" y="41"/>
                      </a:lnTo>
                      <a:lnTo>
                        <a:pt x="0" y="42"/>
                      </a:lnTo>
                      <a:lnTo>
                        <a:pt x="0" y="45"/>
                      </a:lnTo>
                      <a:lnTo>
                        <a:pt x="1" y="46"/>
                      </a:lnTo>
                      <a:lnTo>
                        <a:pt x="1" y="48"/>
                      </a:lnTo>
                      <a:lnTo>
                        <a:pt x="2" y="49"/>
                      </a:lnTo>
                      <a:lnTo>
                        <a:pt x="2" y="52"/>
                      </a:lnTo>
                      <a:lnTo>
                        <a:pt x="3" y="53"/>
                      </a:lnTo>
                      <a:lnTo>
                        <a:pt x="3" y="55"/>
                      </a:lnTo>
                      <a:lnTo>
                        <a:pt x="4" y="56"/>
                      </a:lnTo>
                      <a:lnTo>
                        <a:pt x="6" y="57"/>
                      </a:lnTo>
                      <a:lnTo>
                        <a:pt x="7" y="60"/>
                      </a:lnTo>
                      <a:lnTo>
                        <a:pt x="8" y="61"/>
                      </a:lnTo>
                      <a:lnTo>
                        <a:pt x="9" y="62"/>
                      </a:lnTo>
                      <a:lnTo>
                        <a:pt x="10" y="63"/>
                      </a:lnTo>
                      <a:lnTo>
                        <a:pt x="11" y="64"/>
                      </a:lnTo>
                      <a:lnTo>
                        <a:pt x="12" y="65"/>
                      </a:lnTo>
                      <a:lnTo>
                        <a:pt x="15" y="67"/>
                      </a:lnTo>
                      <a:lnTo>
                        <a:pt x="16" y="68"/>
                      </a:lnTo>
                      <a:lnTo>
                        <a:pt x="17" y="69"/>
                      </a:lnTo>
                      <a:lnTo>
                        <a:pt x="18" y="70"/>
                      </a:lnTo>
                      <a:lnTo>
                        <a:pt x="21" y="70"/>
                      </a:lnTo>
                      <a:lnTo>
                        <a:pt x="22" y="71"/>
                      </a:lnTo>
                      <a:lnTo>
                        <a:pt x="24" y="72"/>
                      </a:lnTo>
                      <a:lnTo>
                        <a:pt x="25" y="72"/>
                      </a:lnTo>
                      <a:lnTo>
                        <a:pt x="27" y="73"/>
                      </a:lnTo>
                      <a:lnTo>
                        <a:pt x="29" y="73"/>
                      </a:lnTo>
                      <a:lnTo>
                        <a:pt x="31" y="73"/>
                      </a:lnTo>
                      <a:lnTo>
                        <a:pt x="32" y="73"/>
                      </a:lnTo>
                      <a:lnTo>
                        <a:pt x="34" y="75"/>
                      </a:lnTo>
                      <a:lnTo>
                        <a:pt x="37" y="75"/>
                      </a:lnTo>
                      <a:lnTo>
                        <a:pt x="38" y="75"/>
                      </a:lnTo>
                      <a:lnTo>
                        <a:pt x="40" y="73"/>
                      </a:lnTo>
                      <a:lnTo>
                        <a:pt x="42" y="73"/>
                      </a:lnTo>
                      <a:lnTo>
                        <a:pt x="44" y="73"/>
                      </a:lnTo>
                      <a:lnTo>
                        <a:pt x="46" y="73"/>
                      </a:lnTo>
                      <a:lnTo>
                        <a:pt x="47" y="72"/>
                      </a:lnTo>
                      <a:lnTo>
                        <a:pt x="49" y="72"/>
                      </a:lnTo>
                      <a:lnTo>
                        <a:pt x="50" y="71"/>
                      </a:lnTo>
                      <a:lnTo>
                        <a:pt x="53" y="70"/>
                      </a:lnTo>
                      <a:lnTo>
                        <a:pt x="54" y="70"/>
                      </a:lnTo>
                      <a:lnTo>
                        <a:pt x="55" y="69"/>
                      </a:lnTo>
                      <a:lnTo>
                        <a:pt x="57" y="68"/>
                      </a:lnTo>
                      <a:lnTo>
                        <a:pt x="59" y="67"/>
                      </a:lnTo>
                      <a:lnTo>
                        <a:pt x="60" y="65"/>
                      </a:lnTo>
                      <a:lnTo>
                        <a:pt x="61" y="64"/>
                      </a:lnTo>
                      <a:lnTo>
                        <a:pt x="62" y="63"/>
                      </a:lnTo>
                      <a:lnTo>
                        <a:pt x="63" y="62"/>
                      </a:lnTo>
                      <a:lnTo>
                        <a:pt x="64" y="61"/>
                      </a:lnTo>
                      <a:lnTo>
                        <a:pt x="65" y="60"/>
                      </a:lnTo>
                      <a:lnTo>
                        <a:pt x="67" y="57"/>
                      </a:lnTo>
                      <a:lnTo>
                        <a:pt x="68" y="56"/>
                      </a:lnTo>
                      <a:lnTo>
                        <a:pt x="69" y="55"/>
                      </a:lnTo>
                      <a:lnTo>
                        <a:pt x="70" y="53"/>
                      </a:lnTo>
                      <a:lnTo>
                        <a:pt x="70" y="52"/>
                      </a:lnTo>
                      <a:lnTo>
                        <a:pt x="71" y="49"/>
                      </a:lnTo>
                      <a:lnTo>
                        <a:pt x="71" y="48"/>
                      </a:lnTo>
                      <a:lnTo>
                        <a:pt x="72" y="46"/>
                      </a:lnTo>
                      <a:lnTo>
                        <a:pt x="72" y="45"/>
                      </a:lnTo>
                      <a:lnTo>
                        <a:pt x="72" y="42"/>
                      </a:lnTo>
                      <a:lnTo>
                        <a:pt x="74" y="41"/>
                      </a:lnTo>
                      <a:lnTo>
                        <a:pt x="74" y="39"/>
                      </a:lnTo>
                      <a:lnTo>
                        <a:pt x="74" y="37"/>
                      </a:lnTo>
                      <a:lnTo>
                        <a:pt x="74" y="35"/>
                      </a:lnTo>
                      <a:lnTo>
                        <a:pt x="74" y="33"/>
                      </a:lnTo>
                      <a:lnTo>
                        <a:pt x="72" y="32"/>
                      </a:lnTo>
                      <a:lnTo>
                        <a:pt x="72" y="30"/>
                      </a:lnTo>
                      <a:lnTo>
                        <a:pt x="72" y="27"/>
                      </a:lnTo>
                      <a:lnTo>
                        <a:pt x="71" y="26"/>
                      </a:lnTo>
                      <a:lnTo>
                        <a:pt x="71" y="24"/>
                      </a:lnTo>
                      <a:lnTo>
                        <a:pt x="70" y="23"/>
                      </a:lnTo>
                      <a:lnTo>
                        <a:pt x="70" y="22"/>
                      </a:lnTo>
                      <a:lnTo>
                        <a:pt x="69" y="19"/>
                      </a:lnTo>
                      <a:lnTo>
                        <a:pt x="68" y="18"/>
                      </a:lnTo>
                      <a:lnTo>
                        <a:pt x="67" y="17"/>
                      </a:lnTo>
                      <a:lnTo>
                        <a:pt x="65" y="15"/>
                      </a:lnTo>
                      <a:lnTo>
                        <a:pt x="64" y="14"/>
                      </a:lnTo>
                      <a:lnTo>
                        <a:pt x="63" y="12"/>
                      </a:lnTo>
                      <a:lnTo>
                        <a:pt x="62" y="11"/>
                      </a:lnTo>
                      <a:lnTo>
                        <a:pt x="61" y="10"/>
                      </a:lnTo>
                      <a:lnTo>
                        <a:pt x="60" y="9"/>
                      </a:lnTo>
                      <a:lnTo>
                        <a:pt x="59" y="8"/>
                      </a:lnTo>
                      <a:lnTo>
                        <a:pt x="57" y="7"/>
                      </a:lnTo>
                      <a:lnTo>
                        <a:pt x="55" y="6"/>
                      </a:lnTo>
                      <a:lnTo>
                        <a:pt x="54" y="4"/>
                      </a:lnTo>
                      <a:lnTo>
                        <a:pt x="53" y="4"/>
                      </a:lnTo>
                      <a:lnTo>
                        <a:pt x="50" y="3"/>
                      </a:lnTo>
                      <a:lnTo>
                        <a:pt x="49" y="2"/>
                      </a:lnTo>
                      <a:lnTo>
                        <a:pt x="47" y="2"/>
                      </a:lnTo>
                      <a:lnTo>
                        <a:pt x="46" y="1"/>
                      </a:lnTo>
                      <a:lnTo>
                        <a:pt x="44" y="1"/>
                      </a:lnTo>
                      <a:lnTo>
                        <a:pt x="42" y="1"/>
                      </a:lnTo>
                      <a:lnTo>
                        <a:pt x="40" y="0"/>
                      </a:lnTo>
                      <a:lnTo>
                        <a:pt x="38" y="0"/>
                      </a:lnTo>
                      <a:lnTo>
                        <a:pt x="37" y="0"/>
                      </a:lnTo>
                    </a:path>
                  </a:pathLst>
                </a:custGeom>
                <a:noFill/>
                <a:ln w="0">
                  <a:solidFill>
                    <a:srgbClr val="000000"/>
                  </a:solidFill>
                  <a:prstDash val="solid"/>
                  <a:round/>
                  <a:headEnd/>
                  <a:tailEnd/>
                </a:ln>
              </p:spPr>
              <p:txBody>
                <a:bodyPr/>
                <a:lstStyle/>
                <a:p>
                  <a:endParaRPr lang="en-GB"/>
                </a:p>
              </p:txBody>
            </p:sp>
            <p:sp>
              <p:nvSpPr>
                <p:cNvPr id="1335" name="Freeform 844"/>
                <p:cNvSpPr>
                  <a:spLocks/>
                </p:cNvSpPr>
                <p:nvPr/>
              </p:nvSpPr>
              <p:spPr bwMode="auto">
                <a:xfrm>
                  <a:off x="2069" y="3002"/>
                  <a:ext cx="16" cy="16"/>
                </a:xfrm>
                <a:custGeom>
                  <a:avLst/>
                  <a:gdLst>
                    <a:gd name="T0" fmla="*/ 5 w 31"/>
                    <a:gd name="T1" fmla="*/ 0 h 31"/>
                    <a:gd name="T2" fmla="*/ 5 w 31"/>
                    <a:gd name="T3" fmla="*/ 0 h 31"/>
                    <a:gd name="T4" fmla="*/ 6 w 31"/>
                    <a:gd name="T5" fmla="*/ 1 h 31"/>
                    <a:gd name="T6" fmla="*/ 6 w 31"/>
                    <a:gd name="T7" fmla="*/ 1 h 31"/>
                    <a:gd name="T8" fmla="*/ 7 w 31"/>
                    <a:gd name="T9" fmla="*/ 1 h 31"/>
                    <a:gd name="T10" fmla="*/ 7 w 31"/>
                    <a:gd name="T11" fmla="*/ 1 h 31"/>
                    <a:gd name="T12" fmla="*/ 7 w 31"/>
                    <a:gd name="T13" fmla="*/ 2 h 31"/>
                    <a:gd name="T14" fmla="*/ 7 w 31"/>
                    <a:gd name="T15" fmla="*/ 2 h 31"/>
                    <a:gd name="T16" fmla="*/ 8 w 31"/>
                    <a:gd name="T17" fmla="*/ 3 h 31"/>
                    <a:gd name="T18" fmla="*/ 8 w 31"/>
                    <a:gd name="T19" fmla="*/ 3 h 31"/>
                    <a:gd name="T20" fmla="*/ 8 w 31"/>
                    <a:gd name="T21" fmla="*/ 3 h 31"/>
                    <a:gd name="T22" fmla="*/ 8 w 31"/>
                    <a:gd name="T23" fmla="*/ 4 h 31"/>
                    <a:gd name="T24" fmla="*/ 8 w 31"/>
                    <a:gd name="T25" fmla="*/ 5 h 31"/>
                    <a:gd name="T26" fmla="*/ 8 w 31"/>
                    <a:gd name="T27" fmla="*/ 5 h 31"/>
                    <a:gd name="T28" fmla="*/ 8 w 31"/>
                    <a:gd name="T29" fmla="*/ 6 h 31"/>
                    <a:gd name="T30" fmla="*/ 7 w 31"/>
                    <a:gd name="T31" fmla="*/ 6 h 31"/>
                    <a:gd name="T32" fmla="*/ 7 w 31"/>
                    <a:gd name="T33" fmla="*/ 7 h 31"/>
                    <a:gd name="T34" fmla="*/ 7 w 31"/>
                    <a:gd name="T35" fmla="*/ 7 h 31"/>
                    <a:gd name="T36" fmla="*/ 7 w 31"/>
                    <a:gd name="T37" fmla="*/ 7 h 31"/>
                    <a:gd name="T38" fmla="*/ 6 w 31"/>
                    <a:gd name="T39" fmla="*/ 7 h 31"/>
                    <a:gd name="T40" fmla="*/ 6 w 31"/>
                    <a:gd name="T41" fmla="*/ 8 h 31"/>
                    <a:gd name="T42" fmla="*/ 5 w 31"/>
                    <a:gd name="T43" fmla="*/ 8 h 31"/>
                    <a:gd name="T44" fmla="*/ 5 w 31"/>
                    <a:gd name="T45" fmla="*/ 8 h 31"/>
                    <a:gd name="T46" fmla="*/ 4 w 31"/>
                    <a:gd name="T47" fmla="*/ 8 h 31"/>
                    <a:gd name="T48" fmla="*/ 3 w 31"/>
                    <a:gd name="T49" fmla="*/ 8 h 31"/>
                    <a:gd name="T50" fmla="*/ 3 w 31"/>
                    <a:gd name="T51" fmla="*/ 8 h 31"/>
                    <a:gd name="T52" fmla="*/ 3 w 31"/>
                    <a:gd name="T53" fmla="*/ 8 h 31"/>
                    <a:gd name="T54" fmla="*/ 2 w 31"/>
                    <a:gd name="T55" fmla="*/ 7 h 31"/>
                    <a:gd name="T56" fmla="*/ 1 w 31"/>
                    <a:gd name="T57" fmla="*/ 7 h 31"/>
                    <a:gd name="T58" fmla="*/ 1 w 31"/>
                    <a:gd name="T59" fmla="*/ 7 h 31"/>
                    <a:gd name="T60" fmla="*/ 1 w 31"/>
                    <a:gd name="T61" fmla="*/ 6 h 31"/>
                    <a:gd name="T62" fmla="*/ 1 w 31"/>
                    <a:gd name="T63" fmla="*/ 5 h 31"/>
                    <a:gd name="T64" fmla="*/ 0 w 31"/>
                    <a:gd name="T65" fmla="*/ 5 h 31"/>
                    <a:gd name="T66" fmla="*/ 0 w 31"/>
                    <a:gd name="T67" fmla="*/ 5 h 31"/>
                    <a:gd name="T68" fmla="*/ 0 w 31"/>
                    <a:gd name="T69" fmla="*/ 4 h 31"/>
                    <a:gd name="T70" fmla="*/ 0 w 31"/>
                    <a:gd name="T71" fmla="*/ 3 h 31"/>
                    <a:gd name="T72" fmla="*/ 1 w 31"/>
                    <a:gd name="T73" fmla="*/ 3 h 31"/>
                    <a:gd name="T74" fmla="*/ 1 w 31"/>
                    <a:gd name="T75" fmla="*/ 2 h 31"/>
                    <a:gd name="T76" fmla="*/ 1 w 31"/>
                    <a:gd name="T77" fmla="*/ 2 h 31"/>
                    <a:gd name="T78" fmla="*/ 1 w 31"/>
                    <a:gd name="T79" fmla="*/ 1 h 31"/>
                    <a:gd name="T80" fmla="*/ 1 w 31"/>
                    <a:gd name="T81" fmla="*/ 1 h 31"/>
                    <a:gd name="T82" fmla="*/ 2 w 31"/>
                    <a:gd name="T83" fmla="*/ 1 h 31"/>
                    <a:gd name="T84" fmla="*/ 2 w 31"/>
                    <a:gd name="T85" fmla="*/ 1 h 31"/>
                    <a:gd name="T86" fmla="*/ 3 w 31"/>
                    <a:gd name="T87" fmla="*/ 0 h 31"/>
                    <a:gd name="T88" fmla="*/ 3 w 31"/>
                    <a:gd name="T89" fmla="*/ 0 h 31"/>
                    <a:gd name="T90" fmla="*/ 4 w 31"/>
                    <a:gd name="T91" fmla="*/ 0 h 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
                    <a:gd name="T139" fmla="*/ 0 h 31"/>
                    <a:gd name="T140" fmla="*/ 31 w 31"/>
                    <a:gd name="T141" fmla="*/ 31 h 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 h="31">
                      <a:moveTo>
                        <a:pt x="16" y="0"/>
                      </a:moveTo>
                      <a:lnTo>
                        <a:pt x="17" y="0"/>
                      </a:lnTo>
                      <a:lnTo>
                        <a:pt x="18" y="0"/>
                      </a:lnTo>
                      <a:lnTo>
                        <a:pt x="19" y="0"/>
                      </a:lnTo>
                      <a:lnTo>
                        <a:pt x="20" y="0"/>
                      </a:lnTo>
                      <a:lnTo>
                        <a:pt x="21" y="1"/>
                      </a:lnTo>
                      <a:lnTo>
                        <a:pt x="23" y="1"/>
                      </a:lnTo>
                      <a:lnTo>
                        <a:pt x="24" y="2"/>
                      </a:lnTo>
                      <a:lnTo>
                        <a:pt x="25" y="2"/>
                      </a:lnTo>
                      <a:lnTo>
                        <a:pt x="25" y="3"/>
                      </a:lnTo>
                      <a:lnTo>
                        <a:pt x="26" y="3"/>
                      </a:lnTo>
                      <a:lnTo>
                        <a:pt x="26" y="4"/>
                      </a:lnTo>
                      <a:lnTo>
                        <a:pt x="27" y="4"/>
                      </a:lnTo>
                      <a:lnTo>
                        <a:pt x="27" y="5"/>
                      </a:lnTo>
                      <a:lnTo>
                        <a:pt x="28" y="5"/>
                      </a:lnTo>
                      <a:lnTo>
                        <a:pt x="28" y="7"/>
                      </a:lnTo>
                      <a:lnTo>
                        <a:pt x="29" y="8"/>
                      </a:lnTo>
                      <a:lnTo>
                        <a:pt x="29" y="9"/>
                      </a:lnTo>
                      <a:lnTo>
                        <a:pt x="29" y="10"/>
                      </a:lnTo>
                      <a:lnTo>
                        <a:pt x="31" y="10"/>
                      </a:lnTo>
                      <a:lnTo>
                        <a:pt x="31" y="11"/>
                      </a:lnTo>
                      <a:lnTo>
                        <a:pt x="31" y="12"/>
                      </a:lnTo>
                      <a:lnTo>
                        <a:pt x="31" y="13"/>
                      </a:lnTo>
                      <a:lnTo>
                        <a:pt x="31" y="15"/>
                      </a:lnTo>
                      <a:lnTo>
                        <a:pt x="31" y="16"/>
                      </a:lnTo>
                      <a:lnTo>
                        <a:pt x="31" y="17"/>
                      </a:lnTo>
                      <a:lnTo>
                        <a:pt x="31" y="18"/>
                      </a:lnTo>
                      <a:lnTo>
                        <a:pt x="31" y="19"/>
                      </a:lnTo>
                      <a:lnTo>
                        <a:pt x="29" y="20"/>
                      </a:lnTo>
                      <a:lnTo>
                        <a:pt x="29" y="22"/>
                      </a:lnTo>
                      <a:lnTo>
                        <a:pt x="29" y="23"/>
                      </a:lnTo>
                      <a:lnTo>
                        <a:pt x="28" y="23"/>
                      </a:lnTo>
                      <a:lnTo>
                        <a:pt x="28" y="24"/>
                      </a:lnTo>
                      <a:lnTo>
                        <a:pt x="28" y="25"/>
                      </a:lnTo>
                      <a:lnTo>
                        <a:pt x="27" y="25"/>
                      </a:lnTo>
                      <a:lnTo>
                        <a:pt x="27" y="26"/>
                      </a:lnTo>
                      <a:lnTo>
                        <a:pt x="26" y="26"/>
                      </a:lnTo>
                      <a:lnTo>
                        <a:pt x="25" y="27"/>
                      </a:lnTo>
                      <a:lnTo>
                        <a:pt x="24" y="28"/>
                      </a:lnTo>
                      <a:lnTo>
                        <a:pt x="23" y="28"/>
                      </a:lnTo>
                      <a:lnTo>
                        <a:pt x="23" y="30"/>
                      </a:lnTo>
                      <a:lnTo>
                        <a:pt x="21" y="30"/>
                      </a:lnTo>
                      <a:lnTo>
                        <a:pt x="20" y="30"/>
                      </a:lnTo>
                      <a:lnTo>
                        <a:pt x="19" y="31"/>
                      </a:lnTo>
                      <a:lnTo>
                        <a:pt x="18" y="31"/>
                      </a:lnTo>
                      <a:lnTo>
                        <a:pt x="17" y="31"/>
                      </a:lnTo>
                      <a:lnTo>
                        <a:pt x="16" y="31"/>
                      </a:lnTo>
                      <a:lnTo>
                        <a:pt x="15" y="31"/>
                      </a:lnTo>
                      <a:lnTo>
                        <a:pt x="13" y="31"/>
                      </a:lnTo>
                      <a:lnTo>
                        <a:pt x="12" y="31"/>
                      </a:lnTo>
                      <a:lnTo>
                        <a:pt x="11" y="31"/>
                      </a:lnTo>
                      <a:lnTo>
                        <a:pt x="11" y="30"/>
                      </a:lnTo>
                      <a:lnTo>
                        <a:pt x="10" y="30"/>
                      </a:lnTo>
                      <a:lnTo>
                        <a:pt x="9" y="30"/>
                      </a:lnTo>
                      <a:lnTo>
                        <a:pt x="8" y="28"/>
                      </a:lnTo>
                      <a:lnTo>
                        <a:pt x="6" y="28"/>
                      </a:lnTo>
                      <a:lnTo>
                        <a:pt x="5" y="27"/>
                      </a:lnTo>
                      <a:lnTo>
                        <a:pt x="4" y="26"/>
                      </a:lnTo>
                      <a:lnTo>
                        <a:pt x="3" y="26"/>
                      </a:lnTo>
                      <a:lnTo>
                        <a:pt x="3" y="25"/>
                      </a:lnTo>
                      <a:lnTo>
                        <a:pt x="2" y="24"/>
                      </a:lnTo>
                      <a:lnTo>
                        <a:pt x="2" y="23"/>
                      </a:lnTo>
                      <a:lnTo>
                        <a:pt x="1" y="22"/>
                      </a:lnTo>
                      <a:lnTo>
                        <a:pt x="1" y="20"/>
                      </a:lnTo>
                      <a:lnTo>
                        <a:pt x="1" y="19"/>
                      </a:lnTo>
                      <a:lnTo>
                        <a:pt x="0" y="19"/>
                      </a:lnTo>
                      <a:lnTo>
                        <a:pt x="0" y="18"/>
                      </a:lnTo>
                      <a:lnTo>
                        <a:pt x="0" y="17"/>
                      </a:lnTo>
                      <a:lnTo>
                        <a:pt x="0" y="16"/>
                      </a:lnTo>
                      <a:lnTo>
                        <a:pt x="0" y="15"/>
                      </a:lnTo>
                      <a:lnTo>
                        <a:pt x="0" y="13"/>
                      </a:lnTo>
                      <a:lnTo>
                        <a:pt x="0" y="12"/>
                      </a:lnTo>
                      <a:lnTo>
                        <a:pt x="0" y="11"/>
                      </a:lnTo>
                      <a:lnTo>
                        <a:pt x="1" y="10"/>
                      </a:lnTo>
                      <a:lnTo>
                        <a:pt x="1" y="9"/>
                      </a:lnTo>
                      <a:lnTo>
                        <a:pt x="1" y="8"/>
                      </a:lnTo>
                      <a:lnTo>
                        <a:pt x="2" y="8"/>
                      </a:lnTo>
                      <a:lnTo>
                        <a:pt x="2" y="7"/>
                      </a:lnTo>
                      <a:lnTo>
                        <a:pt x="3" y="5"/>
                      </a:lnTo>
                      <a:lnTo>
                        <a:pt x="3" y="4"/>
                      </a:lnTo>
                      <a:lnTo>
                        <a:pt x="4" y="4"/>
                      </a:lnTo>
                      <a:lnTo>
                        <a:pt x="4" y="3"/>
                      </a:lnTo>
                      <a:lnTo>
                        <a:pt x="5" y="3"/>
                      </a:lnTo>
                      <a:lnTo>
                        <a:pt x="5" y="2"/>
                      </a:lnTo>
                      <a:lnTo>
                        <a:pt x="6" y="2"/>
                      </a:lnTo>
                      <a:lnTo>
                        <a:pt x="8" y="1"/>
                      </a:lnTo>
                      <a:lnTo>
                        <a:pt x="9" y="1"/>
                      </a:lnTo>
                      <a:lnTo>
                        <a:pt x="10" y="0"/>
                      </a:lnTo>
                      <a:lnTo>
                        <a:pt x="11" y="0"/>
                      </a:lnTo>
                      <a:lnTo>
                        <a:pt x="12" y="0"/>
                      </a:lnTo>
                      <a:lnTo>
                        <a:pt x="13" y="0"/>
                      </a:lnTo>
                      <a:lnTo>
                        <a:pt x="15" y="0"/>
                      </a:lnTo>
                      <a:lnTo>
                        <a:pt x="16" y="0"/>
                      </a:lnTo>
                      <a:close/>
                    </a:path>
                  </a:pathLst>
                </a:custGeom>
                <a:solidFill>
                  <a:srgbClr val="7F4C00"/>
                </a:solidFill>
                <a:ln w="9525">
                  <a:noFill/>
                  <a:round/>
                  <a:headEnd/>
                  <a:tailEnd/>
                </a:ln>
              </p:spPr>
              <p:txBody>
                <a:bodyPr/>
                <a:lstStyle/>
                <a:p>
                  <a:endParaRPr lang="en-GB"/>
                </a:p>
              </p:txBody>
            </p:sp>
            <p:sp>
              <p:nvSpPr>
                <p:cNvPr id="1336" name="Freeform 845"/>
                <p:cNvSpPr>
                  <a:spLocks/>
                </p:cNvSpPr>
                <p:nvPr/>
              </p:nvSpPr>
              <p:spPr bwMode="auto">
                <a:xfrm>
                  <a:off x="2069" y="3002"/>
                  <a:ext cx="16" cy="16"/>
                </a:xfrm>
                <a:custGeom>
                  <a:avLst/>
                  <a:gdLst>
                    <a:gd name="T0" fmla="*/ 5 w 31"/>
                    <a:gd name="T1" fmla="*/ 0 h 31"/>
                    <a:gd name="T2" fmla="*/ 5 w 31"/>
                    <a:gd name="T3" fmla="*/ 0 h 31"/>
                    <a:gd name="T4" fmla="*/ 6 w 31"/>
                    <a:gd name="T5" fmla="*/ 1 h 31"/>
                    <a:gd name="T6" fmla="*/ 6 w 31"/>
                    <a:gd name="T7" fmla="*/ 1 h 31"/>
                    <a:gd name="T8" fmla="*/ 7 w 31"/>
                    <a:gd name="T9" fmla="*/ 1 h 31"/>
                    <a:gd name="T10" fmla="*/ 7 w 31"/>
                    <a:gd name="T11" fmla="*/ 1 h 31"/>
                    <a:gd name="T12" fmla="*/ 7 w 31"/>
                    <a:gd name="T13" fmla="*/ 2 h 31"/>
                    <a:gd name="T14" fmla="*/ 7 w 31"/>
                    <a:gd name="T15" fmla="*/ 2 h 31"/>
                    <a:gd name="T16" fmla="*/ 8 w 31"/>
                    <a:gd name="T17" fmla="*/ 3 h 31"/>
                    <a:gd name="T18" fmla="*/ 8 w 31"/>
                    <a:gd name="T19" fmla="*/ 3 h 31"/>
                    <a:gd name="T20" fmla="*/ 8 w 31"/>
                    <a:gd name="T21" fmla="*/ 3 h 31"/>
                    <a:gd name="T22" fmla="*/ 8 w 31"/>
                    <a:gd name="T23" fmla="*/ 4 h 31"/>
                    <a:gd name="T24" fmla="*/ 8 w 31"/>
                    <a:gd name="T25" fmla="*/ 5 h 31"/>
                    <a:gd name="T26" fmla="*/ 8 w 31"/>
                    <a:gd name="T27" fmla="*/ 5 h 31"/>
                    <a:gd name="T28" fmla="*/ 8 w 31"/>
                    <a:gd name="T29" fmla="*/ 6 h 31"/>
                    <a:gd name="T30" fmla="*/ 7 w 31"/>
                    <a:gd name="T31" fmla="*/ 6 h 31"/>
                    <a:gd name="T32" fmla="*/ 7 w 31"/>
                    <a:gd name="T33" fmla="*/ 7 h 31"/>
                    <a:gd name="T34" fmla="*/ 7 w 31"/>
                    <a:gd name="T35" fmla="*/ 7 h 31"/>
                    <a:gd name="T36" fmla="*/ 7 w 31"/>
                    <a:gd name="T37" fmla="*/ 7 h 31"/>
                    <a:gd name="T38" fmla="*/ 6 w 31"/>
                    <a:gd name="T39" fmla="*/ 7 h 31"/>
                    <a:gd name="T40" fmla="*/ 6 w 31"/>
                    <a:gd name="T41" fmla="*/ 8 h 31"/>
                    <a:gd name="T42" fmla="*/ 5 w 31"/>
                    <a:gd name="T43" fmla="*/ 8 h 31"/>
                    <a:gd name="T44" fmla="*/ 5 w 31"/>
                    <a:gd name="T45" fmla="*/ 8 h 31"/>
                    <a:gd name="T46" fmla="*/ 4 w 31"/>
                    <a:gd name="T47" fmla="*/ 8 h 31"/>
                    <a:gd name="T48" fmla="*/ 3 w 31"/>
                    <a:gd name="T49" fmla="*/ 8 h 31"/>
                    <a:gd name="T50" fmla="*/ 3 w 31"/>
                    <a:gd name="T51" fmla="*/ 8 h 31"/>
                    <a:gd name="T52" fmla="*/ 3 w 31"/>
                    <a:gd name="T53" fmla="*/ 8 h 31"/>
                    <a:gd name="T54" fmla="*/ 2 w 31"/>
                    <a:gd name="T55" fmla="*/ 7 h 31"/>
                    <a:gd name="T56" fmla="*/ 1 w 31"/>
                    <a:gd name="T57" fmla="*/ 7 h 31"/>
                    <a:gd name="T58" fmla="*/ 1 w 31"/>
                    <a:gd name="T59" fmla="*/ 7 h 31"/>
                    <a:gd name="T60" fmla="*/ 1 w 31"/>
                    <a:gd name="T61" fmla="*/ 6 h 31"/>
                    <a:gd name="T62" fmla="*/ 1 w 31"/>
                    <a:gd name="T63" fmla="*/ 5 h 31"/>
                    <a:gd name="T64" fmla="*/ 0 w 31"/>
                    <a:gd name="T65" fmla="*/ 5 h 31"/>
                    <a:gd name="T66" fmla="*/ 0 w 31"/>
                    <a:gd name="T67" fmla="*/ 5 h 31"/>
                    <a:gd name="T68" fmla="*/ 0 w 31"/>
                    <a:gd name="T69" fmla="*/ 4 h 31"/>
                    <a:gd name="T70" fmla="*/ 0 w 31"/>
                    <a:gd name="T71" fmla="*/ 3 h 31"/>
                    <a:gd name="T72" fmla="*/ 1 w 31"/>
                    <a:gd name="T73" fmla="*/ 3 h 31"/>
                    <a:gd name="T74" fmla="*/ 1 w 31"/>
                    <a:gd name="T75" fmla="*/ 2 h 31"/>
                    <a:gd name="T76" fmla="*/ 1 w 31"/>
                    <a:gd name="T77" fmla="*/ 2 h 31"/>
                    <a:gd name="T78" fmla="*/ 1 w 31"/>
                    <a:gd name="T79" fmla="*/ 1 h 31"/>
                    <a:gd name="T80" fmla="*/ 1 w 31"/>
                    <a:gd name="T81" fmla="*/ 1 h 31"/>
                    <a:gd name="T82" fmla="*/ 2 w 31"/>
                    <a:gd name="T83" fmla="*/ 1 h 31"/>
                    <a:gd name="T84" fmla="*/ 2 w 31"/>
                    <a:gd name="T85" fmla="*/ 1 h 31"/>
                    <a:gd name="T86" fmla="*/ 3 w 31"/>
                    <a:gd name="T87" fmla="*/ 0 h 31"/>
                    <a:gd name="T88" fmla="*/ 3 w 31"/>
                    <a:gd name="T89" fmla="*/ 0 h 31"/>
                    <a:gd name="T90" fmla="*/ 4 w 31"/>
                    <a:gd name="T91" fmla="*/ 0 h 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
                    <a:gd name="T139" fmla="*/ 0 h 31"/>
                    <a:gd name="T140" fmla="*/ 31 w 31"/>
                    <a:gd name="T141" fmla="*/ 31 h 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 h="31">
                      <a:moveTo>
                        <a:pt x="16" y="0"/>
                      </a:moveTo>
                      <a:lnTo>
                        <a:pt x="17" y="0"/>
                      </a:lnTo>
                      <a:lnTo>
                        <a:pt x="18" y="0"/>
                      </a:lnTo>
                      <a:lnTo>
                        <a:pt x="19" y="0"/>
                      </a:lnTo>
                      <a:lnTo>
                        <a:pt x="20" y="0"/>
                      </a:lnTo>
                      <a:lnTo>
                        <a:pt x="21" y="1"/>
                      </a:lnTo>
                      <a:lnTo>
                        <a:pt x="23" y="1"/>
                      </a:lnTo>
                      <a:lnTo>
                        <a:pt x="24" y="2"/>
                      </a:lnTo>
                      <a:lnTo>
                        <a:pt x="25" y="2"/>
                      </a:lnTo>
                      <a:lnTo>
                        <a:pt x="25" y="3"/>
                      </a:lnTo>
                      <a:lnTo>
                        <a:pt x="26" y="3"/>
                      </a:lnTo>
                      <a:lnTo>
                        <a:pt x="26" y="4"/>
                      </a:lnTo>
                      <a:lnTo>
                        <a:pt x="27" y="4"/>
                      </a:lnTo>
                      <a:lnTo>
                        <a:pt x="27" y="5"/>
                      </a:lnTo>
                      <a:lnTo>
                        <a:pt x="28" y="5"/>
                      </a:lnTo>
                      <a:lnTo>
                        <a:pt x="28" y="7"/>
                      </a:lnTo>
                      <a:lnTo>
                        <a:pt x="29" y="8"/>
                      </a:lnTo>
                      <a:lnTo>
                        <a:pt x="29" y="9"/>
                      </a:lnTo>
                      <a:lnTo>
                        <a:pt x="29" y="10"/>
                      </a:lnTo>
                      <a:lnTo>
                        <a:pt x="31" y="10"/>
                      </a:lnTo>
                      <a:lnTo>
                        <a:pt x="31" y="11"/>
                      </a:lnTo>
                      <a:lnTo>
                        <a:pt x="31" y="12"/>
                      </a:lnTo>
                      <a:lnTo>
                        <a:pt x="31" y="13"/>
                      </a:lnTo>
                      <a:lnTo>
                        <a:pt x="31" y="15"/>
                      </a:lnTo>
                      <a:lnTo>
                        <a:pt x="31" y="16"/>
                      </a:lnTo>
                      <a:lnTo>
                        <a:pt x="31" y="17"/>
                      </a:lnTo>
                      <a:lnTo>
                        <a:pt x="31" y="18"/>
                      </a:lnTo>
                      <a:lnTo>
                        <a:pt x="31" y="19"/>
                      </a:lnTo>
                      <a:lnTo>
                        <a:pt x="29" y="20"/>
                      </a:lnTo>
                      <a:lnTo>
                        <a:pt x="29" y="22"/>
                      </a:lnTo>
                      <a:lnTo>
                        <a:pt x="29" y="23"/>
                      </a:lnTo>
                      <a:lnTo>
                        <a:pt x="28" y="23"/>
                      </a:lnTo>
                      <a:lnTo>
                        <a:pt x="28" y="24"/>
                      </a:lnTo>
                      <a:lnTo>
                        <a:pt x="28" y="25"/>
                      </a:lnTo>
                      <a:lnTo>
                        <a:pt x="27" y="25"/>
                      </a:lnTo>
                      <a:lnTo>
                        <a:pt x="27" y="26"/>
                      </a:lnTo>
                      <a:lnTo>
                        <a:pt x="26" y="26"/>
                      </a:lnTo>
                      <a:lnTo>
                        <a:pt x="25" y="27"/>
                      </a:lnTo>
                      <a:lnTo>
                        <a:pt x="24" y="28"/>
                      </a:lnTo>
                      <a:lnTo>
                        <a:pt x="23" y="28"/>
                      </a:lnTo>
                      <a:lnTo>
                        <a:pt x="23" y="30"/>
                      </a:lnTo>
                      <a:lnTo>
                        <a:pt x="21" y="30"/>
                      </a:lnTo>
                      <a:lnTo>
                        <a:pt x="20" y="30"/>
                      </a:lnTo>
                      <a:lnTo>
                        <a:pt x="19" y="31"/>
                      </a:lnTo>
                      <a:lnTo>
                        <a:pt x="18" y="31"/>
                      </a:lnTo>
                      <a:lnTo>
                        <a:pt x="17" y="31"/>
                      </a:lnTo>
                      <a:lnTo>
                        <a:pt x="16" y="31"/>
                      </a:lnTo>
                      <a:lnTo>
                        <a:pt x="15" y="31"/>
                      </a:lnTo>
                      <a:lnTo>
                        <a:pt x="13" y="31"/>
                      </a:lnTo>
                      <a:lnTo>
                        <a:pt x="12" y="31"/>
                      </a:lnTo>
                      <a:lnTo>
                        <a:pt x="11" y="31"/>
                      </a:lnTo>
                      <a:lnTo>
                        <a:pt x="11" y="30"/>
                      </a:lnTo>
                      <a:lnTo>
                        <a:pt x="10" y="30"/>
                      </a:lnTo>
                      <a:lnTo>
                        <a:pt x="9" y="30"/>
                      </a:lnTo>
                      <a:lnTo>
                        <a:pt x="8" y="28"/>
                      </a:lnTo>
                      <a:lnTo>
                        <a:pt x="6" y="28"/>
                      </a:lnTo>
                      <a:lnTo>
                        <a:pt x="5" y="27"/>
                      </a:lnTo>
                      <a:lnTo>
                        <a:pt x="4" y="26"/>
                      </a:lnTo>
                      <a:lnTo>
                        <a:pt x="3" y="26"/>
                      </a:lnTo>
                      <a:lnTo>
                        <a:pt x="3" y="25"/>
                      </a:lnTo>
                      <a:lnTo>
                        <a:pt x="2" y="24"/>
                      </a:lnTo>
                      <a:lnTo>
                        <a:pt x="2" y="23"/>
                      </a:lnTo>
                      <a:lnTo>
                        <a:pt x="1" y="22"/>
                      </a:lnTo>
                      <a:lnTo>
                        <a:pt x="1" y="20"/>
                      </a:lnTo>
                      <a:lnTo>
                        <a:pt x="1" y="19"/>
                      </a:lnTo>
                      <a:lnTo>
                        <a:pt x="0" y="19"/>
                      </a:lnTo>
                      <a:lnTo>
                        <a:pt x="0" y="18"/>
                      </a:lnTo>
                      <a:lnTo>
                        <a:pt x="0" y="17"/>
                      </a:lnTo>
                      <a:lnTo>
                        <a:pt x="0" y="16"/>
                      </a:lnTo>
                      <a:lnTo>
                        <a:pt x="0" y="15"/>
                      </a:lnTo>
                      <a:lnTo>
                        <a:pt x="0" y="13"/>
                      </a:lnTo>
                      <a:lnTo>
                        <a:pt x="0" y="12"/>
                      </a:lnTo>
                      <a:lnTo>
                        <a:pt x="0" y="11"/>
                      </a:lnTo>
                      <a:lnTo>
                        <a:pt x="1" y="10"/>
                      </a:lnTo>
                      <a:lnTo>
                        <a:pt x="1" y="9"/>
                      </a:lnTo>
                      <a:lnTo>
                        <a:pt x="1" y="8"/>
                      </a:lnTo>
                      <a:lnTo>
                        <a:pt x="2" y="8"/>
                      </a:lnTo>
                      <a:lnTo>
                        <a:pt x="2" y="7"/>
                      </a:lnTo>
                      <a:lnTo>
                        <a:pt x="3" y="5"/>
                      </a:lnTo>
                      <a:lnTo>
                        <a:pt x="3" y="4"/>
                      </a:lnTo>
                      <a:lnTo>
                        <a:pt x="4" y="4"/>
                      </a:lnTo>
                      <a:lnTo>
                        <a:pt x="4" y="3"/>
                      </a:lnTo>
                      <a:lnTo>
                        <a:pt x="5" y="3"/>
                      </a:lnTo>
                      <a:lnTo>
                        <a:pt x="5" y="2"/>
                      </a:lnTo>
                      <a:lnTo>
                        <a:pt x="6" y="2"/>
                      </a:lnTo>
                      <a:lnTo>
                        <a:pt x="8" y="1"/>
                      </a:lnTo>
                      <a:lnTo>
                        <a:pt x="9" y="1"/>
                      </a:lnTo>
                      <a:lnTo>
                        <a:pt x="10" y="0"/>
                      </a:lnTo>
                      <a:lnTo>
                        <a:pt x="11" y="0"/>
                      </a:lnTo>
                      <a:lnTo>
                        <a:pt x="12" y="0"/>
                      </a:lnTo>
                      <a:lnTo>
                        <a:pt x="13" y="0"/>
                      </a:lnTo>
                      <a:lnTo>
                        <a:pt x="15" y="0"/>
                      </a:lnTo>
                      <a:lnTo>
                        <a:pt x="16" y="0"/>
                      </a:lnTo>
                    </a:path>
                  </a:pathLst>
                </a:custGeom>
                <a:noFill/>
                <a:ln w="0">
                  <a:solidFill>
                    <a:srgbClr val="000000"/>
                  </a:solidFill>
                  <a:prstDash val="solid"/>
                  <a:round/>
                  <a:headEnd/>
                  <a:tailEnd/>
                </a:ln>
              </p:spPr>
              <p:txBody>
                <a:bodyPr/>
                <a:lstStyle/>
                <a:p>
                  <a:endParaRPr lang="en-GB"/>
                </a:p>
              </p:txBody>
            </p:sp>
            <p:sp>
              <p:nvSpPr>
                <p:cNvPr id="1337" name="Freeform 846"/>
                <p:cNvSpPr>
                  <a:spLocks noEditPoints="1"/>
                </p:cNvSpPr>
                <p:nvPr/>
              </p:nvSpPr>
              <p:spPr bwMode="auto">
                <a:xfrm>
                  <a:off x="2004" y="2937"/>
                  <a:ext cx="146" cy="146"/>
                </a:xfrm>
                <a:custGeom>
                  <a:avLst/>
                  <a:gdLst>
                    <a:gd name="T0" fmla="*/ 43 w 292"/>
                    <a:gd name="T1" fmla="*/ 1 h 292"/>
                    <a:gd name="T2" fmla="*/ 52 w 292"/>
                    <a:gd name="T3" fmla="*/ 3 h 292"/>
                    <a:gd name="T4" fmla="*/ 59 w 292"/>
                    <a:gd name="T5" fmla="*/ 9 h 292"/>
                    <a:gd name="T6" fmla="*/ 66 w 292"/>
                    <a:gd name="T7" fmla="*/ 14 h 292"/>
                    <a:gd name="T8" fmla="*/ 70 w 292"/>
                    <a:gd name="T9" fmla="*/ 22 h 292"/>
                    <a:gd name="T10" fmla="*/ 73 w 292"/>
                    <a:gd name="T11" fmla="*/ 31 h 292"/>
                    <a:gd name="T12" fmla="*/ 73 w 292"/>
                    <a:gd name="T13" fmla="*/ 40 h 292"/>
                    <a:gd name="T14" fmla="*/ 71 w 292"/>
                    <a:gd name="T15" fmla="*/ 49 h 292"/>
                    <a:gd name="T16" fmla="*/ 67 w 292"/>
                    <a:gd name="T17" fmla="*/ 56 h 292"/>
                    <a:gd name="T18" fmla="*/ 61 w 292"/>
                    <a:gd name="T19" fmla="*/ 63 h 292"/>
                    <a:gd name="T20" fmla="*/ 54 w 292"/>
                    <a:gd name="T21" fmla="*/ 69 h 292"/>
                    <a:gd name="T22" fmla="*/ 45 w 292"/>
                    <a:gd name="T23" fmla="*/ 72 h 292"/>
                    <a:gd name="T24" fmla="*/ 37 w 292"/>
                    <a:gd name="T25" fmla="*/ 73 h 292"/>
                    <a:gd name="T26" fmla="*/ 27 w 292"/>
                    <a:gd name="T27" fmla="*/ 72 h 292"/>
                    <a:gd name="T28" fmla="*/ 19 w 292"/>
                    <a:gd name="T29" fmla="*/ 69 h 292"/>
                    <a:gd name="T30" fmla="*/ 12 w 292"/>
                    <a:gd name="T31" fmla="*/ 63 h 292"/>
                    <a:gd name="T32" fmla="*/ 6 w 292"/>
                    <a:gd name="T33" fmla="*/ 56 h 292"/>
                    <a:gd name="T34" fmla="*/ 2 w 292"/>
                    <a:gd name="T35" fmla="*/ 49 h 292"/>
                    <a:gd name="T36" fmla="*/ 0 w 292"/>
                    <a:gd name="T37" fmla="*/ 40 h 292"/>
                    <a:gd name="T38" fmla="*/ 1 w 292"/>
                    <a:gd name="T39" fmla="*/ 31 h 292"/>
                    <a:gd name="T40" fmla="*/ 3 w 292"/>
                    <a:gd name="T41" fmla="*/ 22 h 292"/>
                    <a:gd name="T42" fmla="*/ 7 w 292"/>
                    <a:gd name="T43" fmla="*/ 14 h 292"/>
                    <a:gd name="T44" fmla="*/ 13 w 292"/>
                    <a:gd name="T45" fmla="*/ 9 h 292"/>
                    <a:gd name="T46" fmla="*/ 20 w 292"/>
                    <a:gd name="T47" fmla="*/ 3 h 292"/>
                    <a:gd name="T48" fmla="*/ 29 w 292"/>
                    <a:gd name="T49" fmla="*/ 1 h 292"/>
                    <a:gd name="T50" fmla="*/ 37 w 292"/>
                    <a:gd name="T51" fmla="*/ 5 h 292"/>
                    <a:gd name="T52" fmla="*/ 44 w 292"/>
                    <a:gd name="T53" fmla="*/ 5 h 292"/>
                    <a:gd name="T54" fmla="*/ 51 w 292"/>
                    <a:gd name="T55" fmla="*/ 9 h 292"/>
                    <a:gd name="T56" fmla="*/ 58 w 292"/>
                    <a:gd name="T57" fmla="*/ 13 h 292"/>
                    <a:gd name="T58" fmla="*/ 63 w 292"/>
                    <a:gd name="T59" fmla="*/ 18 h 292"/>
                    <a:gd name="T60" fmla="*/ 67 w 292"/>
                    <a:gd name="T61" fmla="*/ 25 h 292"/>
                    <a:gd name="T62" fmla="*/ 68 w 292"/>
                    <a:gd name="T63" fmla="*/ 34 h 292"/>
                    <a:gd name="T64" fmla="*/ 68 w 292"/>
                    <a:gd name="T65" fmla="*/ 41 h 292"/>
                    <a:gd name="T66" fmla="*/ 66 w 292"/>
                    <a:gd name="T67" fmla="*/ 48 h 292"/>
                    <a:gd name="T68" fmla="*/ 62 w 292"/>
                    <a:gd name="T69" fmla="*/ 55 h 292"/>
                    <a:gd name="T70" fmla="*/ 56 w 292"/>
                    <a:gd name="T71" fmla="*/ 60 h 292"/>
                    <a:gd name="T72" fmla="*/ 50 w 292"/>
                    <a:gd name="T73" fmla="*/ 66 h 292"/>
                    <a:gd name="T74" fmla="*/ 43 w 292"/>
                    <a:gd name="T75" fmla="*/ 68 h 292"/>
                    <a:gd name="T76" fmla="*/ 35 w 292"/>
                    <a:gd name="T77" fmla="*/ 68 h 292"/>
                    <a:gd name="T78" fmla="*/ 27 w 292"/>
                    <a:gd name="T79" fmla="*/ 67 h 292"/>
                    <a:gd name="T80" fmla="*/ 20 w 292"/>
                    <a:gd name="T81" fmla="*/ 63 h 292"/>
                    <a:gd name="T82" fmla="*/ 14 w 292"/>
                    <a:gd name="T83" fmla="*/ 58 h 292"/>
                    <a:gd name="T84" fmla="*/ 9 w 292"/>
                    <a:gd name="T85" fmla="*/ 52 h 292"/>
                    <a:gd name="T86" fmla="*/ 6 w 292"/>
                    <a:gd name="T87" fmla="*/ 46 h 292"/>
                    <a:gd name="T88" fmla="*/ 5 w 292"/>
                    <a:gd name="T89" fmla="*/ 38 h 292"/>
                    <a:gd name="T90" fmla="*/ 5 w 292"/>
                    <a:gd name="T91" fmla="*/ 30 h 292"/>
                    <a:gd name="T92" fmla="*/ 7 w 292"/>
                    <a:gd name="T93" fmla="*/ 22 h 292"/>
                    <a:gd name="T94" fmla="*/ 12 w 292"/>
                    <a:gd name="T95" fmla="*/ 17 h 292"/>
                    <a:gd name="T96" fmla="*/ 18 w 292"/>
                    <a:gd name="T97" fmla="*/ 11 h 292"/>
                    <a:gd name="T98" fmla="*/ 24 w 292"/>
                    <a:gd name="T99" fmla="*/ 7 h 292"/>
                    <a:gd name="T100" fmla="*/ 31 w 292"/>
                    <a:gd name="T101" fmla="*/ 5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2"/>
                    <a:gd name="T154" fmla="*/ 0 h 292"/>
                    <a:gd name="T155" fmla="*/ 292 w 292"/>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2" h="292">
                      <a:moveTo>
                        <a:pt x="146" y="0"/>
                      </a:moveTo>
                      <a:lnTo>
                        <a:pt x="154" y="1"/>
                      </a:lnTo>
                      <a:lnTo>
                        <a:pt x="160" y="1"/>
                      </a:lnTo>
                      <a:lnTo>
                        <a:pt x="169" y="2"/>
                      </a:lnTo>
                      <a:lnTo>
                        <a:pt x="175" y="3"/>
                      </a:lnTo>
                      <a:lnTo>
                        <a:pt x="182" y="4"/>
                      </a:lnTo>
                      <a:lnTo>
                        <a:pt x="189" y="6"/>
                      </a:lnTo>
                      <a:lnTo>
                        <a:pt x="196" y="9"/>
                      </a:lnTo>
                      <a:lnTo>
                        <a:pt x="203" y="11"/>
                      </a:lnTo>
                      <a:lnTo>
                        <a:pt x="209" y="14"/>
                      </a:lnTo>
                      <a:lnTo>
                        <a:pt x="216" y="18"/>
                      </a:lnTo>
                      <a:lnTo>
                        <a:pt x="222" y="21"/>
                      </a:lnTo>
                      <a:lnTo>
                        <a:pt x="227" y="25"/>
                      </a:lnTo>
                      <a:lnTo>
                        <a:pt x="233" y="29"/>
                      </a:lnTo>
                      <a:lnTo>
                        <a:pt x="239" y="33"/>
                      </a:lnTo>
                      <a:lnTo>
                        <a:pt x="245" y="37"/>
                      </a:lnTo>
                      <a:lnTo>
                        <a:pt x="249" y="43"/>
                      </a:lnTo>
                      <a:lnTo>
                        <a:pt x="254" y="48"/>
                      </a:lnTo>
                      <a:lnTo>
                        <a:pt x="258" y="54"/>
                      </a:lnTo>
                      <a:lnTo>
                        <a:pt x="263" y="58"/>
                      </a:lnTo>
                      <a:lnTo>
                        <a:pt x="268" y="64"/>
                      </a:lnTo>
                      <a:lnTo>
                        <a:pt x="271" y="71"/>
                      </a:lnTo>
                      <a:lnTo>
                        <a:pt x="275" y="77"/>
                      </a:lnTo>
                      <a:lnTo>
                        <a:pt x="278" y="82"/>
                      </a:lnTo>
                      <a:lnTo>
                        <a:pt x="280" y="89"/>
                      </a:lnTo>
                      <a:lnTo>
                        <a:pt x="284" y="96"/>
                      </a:lnTo>
                      <a:lnTo>
                        <a:pt x="286" y="103"/>
                      </a:lnTo>
                      <a:lnTo>
                        <a:pt x="287" y="110"/>
                      </a:lnTo>
                      <a:lnTo>
                        <a:pt x="290" y="117"/>
                      </a:lnTo>
                      <a:lnTo>
                        <a:pt x="291" y="124"/>
                      </a:lnTo>
                      <a:lnTo>
                        <a:pt x="292" y="131"/>
                      </a:lnTo>
                      <a:lnTo>
                        <a:pt x="292" y="139"/>
                      </a:lnTo>
                      <a:lnTo>
                        <a:pt x="292" y="146"/>
                      </a:lnTo>
                      <a:lnTo>
                        <a:pt x="292" y="154"/>
                      </a:lnTo>
                      <a:lnTo>
                        <a:pt x="292" y="161"/>
                      </a:lnTo>
                      <a:lnTo>
                        <a:pt x="291" y="168"/>
                      </a:lnTo>
                      <a:lnTo>
                        <a:pt x="290" y="176"/>
                      </a:lnTo>
                      <a:lnTo>
                        <a:pt x="287" y="182"/>
                      </a:lnTo>
                      <a:lnTo>
                        <a:pt x="286" y="189"/>
                      </a:lnTo>
                      <a:lnTo>
                        <a:pt x="284" y="196"/>
                      </a:lnTo>
                      <a:lnTo>
                        <a:pt x="280" y="202"/>
                      </a:lnTo>
                      <a:lnTo>
                        <a:pt x="278" y="209"/>
                      </a:lnTo>
                      <a:lnTo>
                        <a:pt x="275" y="215"/>
                      </a:lnTo>
                      <a:lnTo>
                        <a:pt x="271" y="222"/>
                      </a:lnTo>
                      <a:lnTo>
                        <a:pt x="268" y="227"/>
                      </a:lnTo>
                      <a:lnTo>
                        <a:pt x="263" y="233"/>
                      </a:lnTo>
                      <a:lnTo>
                        <a:pt x="258" y="239"/>
                      </a:lnTo>
                      <a:lnTo>
                        <a:pt x="254" y="243"/>
                      </a:lnTo>
                      <a:lnTo>
                        <a:pt x="249" y="249"/>
                      </a:lnTo>
                      <a:lnTo>
                        <a:pt x="245" y="254"/>
                      </a:lnTo>
                      <a:lnTo>
                        <a:pt x="239" y="258"/>
                      </a:lnTo>
                      <a:lnTo>
                        <a:pt x="233" y="263"/>
                      </a:lnTo>
                      <a:lnTo>
                        <a:pt x="227" y="266"/>
                      </a:lnTo>
                      <a:lnTo>
                        <a:pt x="222" y="271"/>
                      </a:lnTo>
                      <a:lnTo>
                        <a:pt x="216" y="275"/>
                      </a:lnTo>
                      <a:lnTo>
                        <a:pt x="209" y="278"/>
                      </a:lnTo>
                      <a:lnTo>
                        <a:pt x="203" y="280"/>
                      </a:lnTo>
                      <a:lnTo>
                        <a:pt x="196" y="283"/>
                      </a:lnTo>
                      <a:lnTo>
                        <a:pt x="189" y="285"/>
                      </a:lnTo>
                      <a:lnTo>
                        <a:pt x="182" y="287"/>
                      </a:lnTo>
                      <a:lnTo>
                        <a:pt x="175" y="289"/>
                      </a:lnTo>
                      <a:lnTo>
                        <a:pt x="169" y="291"/>
                      </a:lnTo>
                      <a:lnTo>
                        <a:pt x="160" y="291"/>
                      </a:lnTo>
                      <a:lnTo>
                        <a:pt x="154" y="292"/>
                      </a:lnTo>
                      <a:lnTo>
                        <a:pt x="146" y="292"/>
                      </a:lnTo>
                      <a:lnTo>
                        <a:pt x="139" y="292"/>
                      </a:lnTo>
                      <a:lnTo>
                        <a:pt x="132" y="291"/>
                      </a:lnTo>
                      <a:lnTo>
                        <a:pt x="124" y="291"/>
                      </a:lnTo>
                      <a:lnTo>
                        <a:pt x="117" y="289"/>
                      </a:lnTo>
                      <a:lnTo>
                        <a:pt x="110" y="287"/>
                      </a:lnTo>
                      <a:lnTo>
                        <a:pt x="103" y="285"/>
                      </a:lnTo>
                      <a:lnTo>
                        <a:pt x="96" y="283"/>
                      </a:lnTo>
                      <a:lnTo>
                        <a:pt x="89" y="280"/>
                      </a:lnTo>
                      <a:lnTo>
                        <a:pt x="83" y="278"/>
                      </a:lnTo>
                      <a:lnTo>
                        <a:pt x="76" y="275"/>
                      </a:lnTo>
                      <a:lnTo>
                        <a:pt x="71" y="271"/>
                      </a:lnTo>
                      <a:lnTo>
                        <a:pt x="65" y="266"/>
                      </a:lnTo>
                      <a:lnTo>
                        <a:pt x="59" y="263"/>
                      </a:lnTo>
                      <a:lnTo>
                        <a:pt x="53" y="258"/>
                      </a:lnTo>
                      <a:lnTo>
                        <a:pt x="48" y="254"/>
                      </a:lnTo>
                      <a:lnTo>
                        <a:pt x="43" y="249"/>
                      </a:lnTo>
                      <a:lnTo>
                        <a:pt x="38" y="243"/>
                      </a:lnTo>
                      <a:lnTo>
                        <a:pt x="34" y="239"/>
                      </a:lnTo>
                      <a:lnTo>
                        <a:pt x="29" y="233"/>
                      </a:lnTo>
                      <a:lnTo>
                        <a:pt x="26" y="227"/>
                      </a:lnTo>
                      <a:lnTo>
                        <a:pt x="21" y="222"/>
                      </a:lnTo>
                      <a:lnTo>
                        <a:pt x="18" y="215"/>
                      </a:lnTo>
                      <a:lnTo>
                        <a:pt x="14" y="209"/>
                      </a:lnTo>
                      <a:lnTo>
                        <a:pt x="12" y="202"/>
                      </a:lnTo>
                      <a:lnTo>
                        <a:pt x="8" y="196"/>
                      </a:lnTo>
                      <a:lnTo>
                        <a:pt x="6" y="189"/>
                      </a:lnTo>
                      <a:lnTo>
                        <a:pt x="5" y="182"/>
                      </a:lnTo>
                      <a:lnTo>
                        <a:pt x="3" y="176"/>
                      </a:lnTo>
                      <a:lnTo>
                        <a:pt x="1" y="168"/>
                      </a:lnTo>
                      <a:lnTo>
                        <a:pt x="0" y="161"/>
                      </a:lnTo>
                      <a:lnTo>
                        <a:pt x="0" y="154"/>
                      </a:lnTo>
                      <a:lnTo>
                        <a:pt x="0" y="146"/>
                      </a:lnTo>
                      <a:lnTo>
                        <a:pt x="0" y="139"/>
                      </a:lnTo>
                      <a:lnTo>
                        <a:pt x="0" y="131"/>
                      </a:lnTo>
                      <a:lnTo>
                        <a:pt x="1" y="124"/>
                      </a:lnTo>
                      <a:lnTo>
                        <a:pt x="3" y="117"/>
                      </a:lnTo>
                      <a:lnTo>
                        <a:pt x="5" y="110"/>
                      </a:lnTo>
                      <a:lnTo>
                        <a:pt x="6" y="103"/>
                      </a:lnTo>
                      <a:lnTo>
                        <a:pt x="8" y="96"/>
                      </a:lnTo>
                      <a:lnTo>
                        <a:pt x="12" y="89"/>
                      </a:lnTo>
                      <a:lnTo>
                        <a:pt x="14" y="82"/>
                      </a:lnTo>
                      <a:lnTo>
                        <a:pt x="18" y="77"/>
                      </a:lnTo>
                      <a:lnTo>
                        <a:pt x="21" y="71"/>
                      </a:lnTo>
                      <a:lnTo>
                        <a:pt x="26" y="64"/>
                      </a:lnTo>
                      <a:lnTo>
                        <a:pt x="29" y="58"/>
                      </a:lnTo>
                      <a:lnTo>
                        <a:pt x="34" y="54"/>
                      </a:lnTo>
                      <a:lnTo>
                        <a:pt x="38" y="48"/>
                      </a:lnTo>
                      <a:lnTo>
                        <a:pt x="43" y="43"/>
                      </a:lnTo>
                      <a:lnTo>
                        <a:pt x="48" y="37"/>
                      </a:lnTo>
                      <a:lnTo>
                        <a:pt x="53" y="33"/>
                      </a:lnTo>
                      <a:lnTo>
                        <a:pt x="59" y="29"/>
                      </a:lnTo>
                      <a:lnTo>
                        <a:pt x="65" y="25"/>
                      </a:lnTo>
                      <a:lnTo>
                        <a:pt x="71" y="21"/>
                      </a:lnTo>
                      <a:lnTo>
                        <a:pt x="76" y="18"/>
                      </a:lnTo>
                      <a:lnTo>
                        <a:pt x="83" y="14"/>
                      </a:lnTo>
                      <a:lnTo>
                        <a:pt x="89" y="11"/>
                      </a:lnTo>
                      <a:lnTo>
                        <a:pt x="96" y="9"/>
                      </a:lnTo>
                      <a:lnTo>
                        <a:pt x="103" y="6"/>
                      </a:lnTo>
                      <a:lnTo>
                        <a:pt x="110" y="4"/>
                      </a:lnTo>
                      <a:lnTo>
                        <a:pt x="117" y="3"/>
                      </a:lnTo>
                      <a:lnTo>
                        <a:pt x="124" y="2"/>
                      </a:lnTo>
                      <a:lnTo>
                        <a:pt x="132" y="1"/>
                      </a:lnTo>
                      <a:lnTo>
                        <a:pt x="139" y="1"/>
                      </a:lnTo>
                      <a:lnTo>
                        <a:pt x="146" y="0"/>
                      </a:lnTo>
                      <a:close/>
                      <a:moveTo>
                        <a:pt x="146" y="19"/>
                      </a:moveTo>
                      <a:lnTo>
                        <a:pt x="152" y="19"/>
                      </a:lnTo>
                      <a:lnTo>
                        <a:pt x="159" y="20"/>
                      </a:lnTo>
                      <a:lnTo>
                        <a:pt x="165" y="20"/>
                      </a:lnTo>
                      <a:lnTo>
                        <a:pt x="172" y="21"/>
                      </a:lnTo>
                      <a:lnTo>
                        <a:pt x="178" y="23"/>
                      </a:lnTo>
                      <a:lnTo>
                        <a:pt x="184" y="25"/>
                      </a:lnTo>
                      <a:lnTo>
                        <a:pt x="189" y="27"/>
                      </a:lnTo>
                      <a:lnTo>
                        <a:pt x="195" y="29"/>
                      </a:lnTo>
                      <a:lnTo>
                        <a:pt x="201" y="32"/>
                      </a:lnTo>
                      <a:lnTo>
                        <a:pt x="207" y="34"/>
                      </a:lnTo>
                      <a:lnTo>
                        <a:pt x="212" y="37"/>
                      </a:lnTo>
                      <a:lnTo>
                        <a:pt x="217" y="41"/>
                      </a:lnTo>
                      <a:lnTo>
                        <a:pt x="222" y="44"/>
                      </a:lnTo>
                      <a:lnTo>
                        <a:pt x="227" y="48"/>
                      </a:lnTo>
                      <a:lnTo>
                        <a:pt x="232" y="52"/>
                      </a:lnTo>
                      <a:lnTo>
                        <a:pt x="235" y="56"/>
                      </a:lnTo>
                      <a:lnTo>
                        <a:pt x="240" y="61"/>
                      </a:lnTo>
                      <a:lnTo>
                        <a:pt x="245" y="65"/>
                      </a:lnTo>
                      <a:lnTo>
                        <a:pt x="248" y="70"/>
                      </a:lnTo>
                      <a:lnTo>
                        <a:pt x="252" y="75"/>
                      </a:lnTo>
                      <a:lnTo>
                        <a:pt x="255" y="80"/>
                      </a:lnTo>
                      <a:lnTo>
                        <a:pt x="257" y="86"/>
                      </a:lnTo>
                      <a:lnTo>
                        <a:pt x="261" y="90"/>
                      </a:lnTo>
                      <a:lnTo>
                        <a:pt x="263" y="96"/>
                      </a:lnTo>
                      <a:lnTo>
                        <a:pt x="265" y="102"/>
                      </a:lnTo>
                      <a:lnTo>
                        <a:pt x="268" y="108"/>
                      </a:lnTo>
                      <a:lnTo>
                        <a:pt x="269" y="115"/>
                      </a:lnTo>
                      <a:lnTo>
                        <a:pt x="271" y="120"/>
                      </a:lnTo>
                      <a:lnTo>
                        <a:pt x="272" y="126"/>
                      </a:lnTo>
                      <a:lnTo>
                        <a:pt x="272" y="133"/>
                      </a:lnTo>
                      <a:lnTo>
                        <a:pt x="273" y="140"/>
                      </a:lnTo>
                      <a:lnTo>
                        <a:pt x="273" y="146"/>
                      </a:lnTo>
                      <a:lnTo>
                        <a:pt x="273" y="153"/>
                      </a:lnTo>
                      <a:lnTo>
                        <a:pt x="272" y="158"/>
                      </a:lnTo>
                      <a:lnTo>
                        <a:pt x="272" y="165"/>
                      </a:lnTo>
                      <a:lnTo>
                        <a:pt x="271" y="171"/>
                      </a:lnTo>
                      <a:lnTo>
                        <a:pt x="269" y="178"/>
                      </a:lnTo>
                      <a:lnTo>
                        <a:pt x="268" y="184"/>
                      </a:lnTo>
                      <a:lnTo>
                        <a:pt x="265" y="189"/>
                      </a:lnTo>
                      <a:lnTo>
                        <a:pt x="263" y="195"/>
                      </a:lnTo>
                      <a:lnTo>
                        <a:pt x="261" y="201"/>
                      </a:lnTo>
                      <a:lnTo>
                        <a:pt x="257" y="207"/>
                      </a:lnTo>
                      <a:lnTo>
                        <a:pt x="255" y="211"/>
                      </a:lnTo>
                      <a:lnTo>
                        <a:pt x="252" y="217"/>
                      </a:lnTo>
                      <a:lnTo>
                        <a:pt x="248" y="222"/>
                      </a:lnTo>
                      <a:lnTo>
                        <a:pt x="245" y="226"/>
                      </a:lnTo>
                      <a:lnTo>
                        <a:pt x="240" y="231"/>
                      </a:lnTo>
                      <a:lnTo>
                        <a:pt x="235" y="235"/>
                      </a:lnTo>
                      <a:lnTo>
                        <a:pt x="232" y="240"/>
                      </a:lnTo>
                      <a:lnTo>
                        <a:pt x="227" y="243"/>
                      </a:lnTo>
                      <a:lnTo>
                        <a:pt x="222" y="248"/>
                      </a:lnTo>
                      <a:lnTo>
                        <a:pt x="217" y="251"/>
                      </a:lnTo>
                      <a:lnTo>
                        <a:pt x="212" y="255"/>
                      </a:lnTo>
                      <a:lnTo>
                        <a:pt x="207" y="257"/>
                      </a:lnTo>
                      <a:lnTo>
                        <a:pt x="201" y="261"/>
                      </a:lnTo>
                      <a:lnTo>
                        <a:pt x="195" y="263"/>
                      </a:lnTo>
                      <a:lnTo>
                        <a:pt x="189" y="265"/>
                      </a:lnTo>
                      <a:lnTo>
                        <a:pt x="184" y="268"/>
                      </a:lnTo>
                      <a:lnTo>
                        <a:pt x="178" y="269"/>
                      </a:lnTo>
                      <a:lnTo>
                        <a:pt x="172" y="270"/>
                      </a:lnTo>
                      <a:lnTo>
                        <a:pt x="165" y="271"/>
                      </a:lnTo>
                      <a:lnTo>
                        <a:pt x="159" y="272"/>
                      </a:lnTo>
                      <a:lnTo>
                        <a:pt x="152" y="272"/>
                      </a:lnTo>
                      <a:lnTo>
                        <a:pt x="146" y="273"/>
                      </a:lnTo>
                      <a:lnTo>
                        <a:pt x="140" y="272"/>
                      </a:lnTo>
                      <a:lnTo>
                        <a:pt x="133" y="272"/>
                      </a:lnTo>
                      <a:lnTo>
                        <a:pt x="127" y="271"/>
                      </a:lnTo>
                      <a:lnTo>
                        <a:pt x="120" y="270"/>
                      </a:lnTo>
                      <a:lnTo>
                        <a:pt x="114" y="269"/>
                      </a:lnTo>
                      <a:lnTo>
                        <a:pt x="109" y="268"/>
                      </a:lnTo>
                      <a:lnTo>
                        <a:pt x="103" y="265"/>
                      </a:lnTo>
                      <a:lnTo>
                        <a:pt x="97" y="263"/>
                      </a:lnTo>
                      <a:lnTo>
                        <a:pt x="91" y="261"/>
                      </a:lnTo>
                      <a:lnTo>
                        <a:pt x="86" y="257"/>
                      </a:lnTo>
                      <a:lnTo>
                        <a:pt x="81" y="255"/>
                      </a:lnTo>
                      <a:lnTo>
                        <a:pt x="75" y="251"/>
                      </a:lnTo>
                      <a:lnTo>
                        <a:pt x="71" y="248"/>
                      </a:lnTo>
                      <a:lnTo>
                        <a:pt x="66" y="243"/>
                      </a:lnTo>
                      <a:lnTo>
                        <a:pt x="61" y="240"/>
                      </a:lnTo>
                      <a:lnTo>
                        <a:pt x="57" y="235"/>
                      </a:lnTo>
                      <a:lnTo>
                        <a:pt x="52" y="231"/>
                      </a:lnTo>
                      <a:lnTo>
                        <a:pt x="49" y="226"/>
                      </a:lnTo>
                      <a:lnTo>
                        <a:pt x="44" y="222"/>
                      </a:lnTo>
                      <a:lnTo>
                        <a:pt x="41" y="217"/>
                      </a:lnTo>
                      <a:lnTo>
                        <a:pt x="37" y="211"/>
                      </a:lnTo>
                      <a:lnTo>
                        <a:pt x="35" y="207"/>
                      </a:lnTo>
                      <a:lnTo>
                        <a:pt x="31" y="201"/>
                      </a:lnTo>
                      <a:lnTo>
                        <a:pt x="29" y="195"/>
                      </a:lnTo>
                      <a:lnTo>
                        <a:pt x="27" y="189"/>
                      </a:lnTo>
                      <a:lnTo>
                        <a:pt x="25" y="184"/>
                      </a:lnTo>
                      <a:lnTo>
                        <a:pt x="23" y="178"/>
                      </a:lnTo>
                      <a:lnTo>
                        <a:pt x="22" y="171"/>
                      </a:lnTo>
                      <a:lnTo>
                        <a:pt x="21" y="165"/>
                      </a:lnTo>
                      <a:lnTo>
                        <a:pt x="20" y="158"/>
                      </a:lnTo>
                      <a:lnTo>
                        <a:pt x="19" y="153"/>
                      </a:lnTo>
                      <a:lnTo>
                        <a:pt x="19" y="146"/>
                      </a:lnTo>
                      <a:lnTo>
                        <a:pt x="19" y="140"/>
                      </a:lnTo>
                      <a:lnTo>
                        <a:pt x="20" y="133"/>
                      </a:lnTo>
                      <a:lnTo>
                        <a:pt x="21" y="126"/>
                      </a:lnTo>
                      <a:lnTo>
                        <a:pt x="22" y="120"/>
                      </a:lnTo>
                      <a:lnTo>
                        <a:pt x="23" y="115"/>
                      </a:lnTo>
                      <a:lnTo>
                        <a:pt x="25" y="108"/>
                      </a:lnTo>
                      <a:lnTo>
                        <a:pt x="27" y="102"/>
                      </a:lnTo>
                      <a:lnTo>
                        <a:pt x="29" y="96"/>
                      </a:lnTo>
                      <a:lnTo>
                        <a:pt x="31" y="90"/>
                      </a:lnTo>
                      <a:lnTo>
                        <a:pt x="35" y="86"/>
                      </a:lnTo>
                      <a:lnTo>
                        <a:pt x="37" y="80"/>
                      </a:lnTo>
                      <a:lnTo>
                        <a:pt x="41" y="75"/>
                      </a:lnTo>
                      <a:lnTo>
                        <a:pt x="44" y="70"/>
                      </a:lnTo>
                      <a:lnTo>
                        <a:pt x="49" y="65"/>
                      </a:lnTo>
                      <a:lnTo>
                        <a:pt x="52" y="61"/>
                      </a:lnTo>
                      <a:lnTo>
                        <a:pt x="57" y="56"/>
                      </a:lnTo>
                      <a:lnTo>
                        <a:pt x="61" y="52"/>
                      </a:lnTo>
                      <a:lnTo>
                        <a:pt x="66" y="48"/>
                      </a:lnTo>
                      <a:lnTo>
                        <a:pt x="71" y="44"/>
                      </a:lnTo>
                      <a:lnTo>
                        <a:pt x="75" y="41"/>
                      </a:lnTo>
                      <a:lnTo>
                        <a:pt x="81" y="37"/>
                      </a:lnTo>
                      <a:lnTo>
                        <a:pt x="86" y="34"/>
                      </a:lnTo>
                      <a:lnTo>
                        <a:pt x="91" y="32"/>
                      </a:lnTo>
                      <a:lnTo>
                        <a:pt x="97" y="29"/>
                      </a:lnTo>
                      <a:lnTo>
                        <a:pt x="103" y="27"/>
                      </a:lnTo>
                      <a:lnTo>
                        <a:pt x="109" y="25"/>
                      </a:lnTo>
                      <a:lnTo>
                        <a:pt x="114" y="23"/>
                      </a:lnTo>
                      <a:lnTo>
                        <a:pt x="120" y="21"/>
                      </a:lnTo>
                      <a:lnTo>
                        <a:pt x="127" y="20"/>
                      </a:lnTo>
                      <a:lnTo>
                        <a:pt x="133" y="20"/>
                      </a:lnTo>
                      <a:lnTo>
                        <a:pt x="140" y="19"/>
                      </a:lnTo>
                      <a:lnTo>
                        <a:pt x="146" y="19"/>
                      </a:lnTo>
                      <a:close/>
                    </a:path>
                  </a:pathLst>
                </a:custGeom>
                <a:solidFill>
                  <a:srgbClr val="FFFFFF"/>
                </a:solidFill>
                <a:ln w="9525">
                  <a:noFill/>
                  <a:round/>
                  <a:headEnd/>
                  <a:tailEnd/>
                </a:ln>
              </p:spPr>
              <p:txBody>
                <a:bodyPr/>
                <a:lstStyle/>
                <a:p>
                  <a:endParaRPr lang="en-GB"/>
                </a:p>
              </p:txBody>
            </p:sp>
            <p:sp>
              <p:nvSpPr>
                <p:cNvPr id="1338" name="Freeform 847"/>
                <p:cNvSpPr>
                  <a:spLocks/>
                </p:cNvSpPr>
                <p:nvPr/>
              </p:nvSpPr>
              <p:spPr bwMode="auto">
                <a:xfrm>
                  <a:off x="2004" y="2937"/>
                  <a:ext cx="146" cy="146"/>
                </a:xfrm>
                <a:custGeom>
                  <a:avLst/>
                  <a:gdLst>
                    <a:gd name="T0" fmla="*/ 40 w 292"/>
                    <a:gd name="T1" fmla="*/ 1 h 292"/>
                    <a:gd name="T2" fmla="*/ 45 w 292"/>
                    <a:gd name="T3" fmla="*/ 1 h 292"/>
                    <a:gd name="T4" fmla="*/ 50 w 292"/>
                    <a:gd name="T5" fmla="*/ 2 h 292"/>
                    <a:gd name="T6" fmla="*/ 55 w 292"/>
                    <a:gd name="T7" fmla="*/ 5 h 292"/>
                    <a:gd name="T8" fmla="*/ 59 w 292"/>
                    <a:gd name="T9" fmla="*/ 9 h 292"/>
                    <a:gd name="T10" fmla="*/ 63 w 292"/>
                    <a:gd name="T11" fmla="*/ 12 h 292"/>
                    <a:gd name="T12" fmla="*/ 67 w 292"/>
                    <a:gd name="T13" fmla="*/ 16 h 292"/>
                    <a:gd name="T14" fmla="*/ 70 w 292"/>
                    <a:gd name="T15" fmla="*/ 20 h 292"/>
                    <a:gd name="T16" fmla="*/ 72 w 292"/>
                    <a:gd name="T17" fmla="*/ 25 h 292"/>
                    <a:gd name="T18" fmla="*/ 73 w 292"/>
                    <a:gd name="T19" fmla="*/ 31 h 292"/>
                    <a:gd name="T20" fmla="*/ 73 w 292"/>
                    <a:gd name="T21" fmla="*/ 37 h 292"/>
                    <a:gd name="T22" fmla="*/ 73 w 292"/>
                    <a:gd name="T23" fmla="*/ 42 h 292"/>
                    <a:gd name="T24" fmla="*/ 72 w 292"/>
                    <a:gd name="T25" fmla="*/ 47 h 292"/>
                    <a:gd name="T26" fmla="*/ 70 w 292"/>
                    <a:gd name="T27" fmla="*/ 52 h 292"/>
                    <a:gd name="T28" fmla="*/ 67 w 292"/>
                    <a:gd name="T29" fmla="*/ 56 h 292"/>
                    <a:gd name="T30" fmla="*/ 63 w 292"/>
                    <a:gd name="T31" fmla="*/ 60 h 292"/>
                    <a:gd name="T32" fmla="*/ 59 w 292"/>
                    <a:gd name="T33" fmla="*/ 65 h 292"/>
                    <a:gd name="T34" fmla="*/ 55 w 292"/>
                    <a:gd name="T35" fmla="*/ 68 h 292"/>
                    <a:gd name="T36" fmla="*/ 50 w 292"/>
                    <a:gd name="T37" fmla="*/ 70 h 292"/>
                    <a:gd name="T38" fmla="*/ 45 w 292"/>
                    <a:gd name="T39" fmla="*/ 72 h 292"/>
                    <a:gd name="T40" fmla="*/ 40 w 292"/>
                    <a:gd name="T41" fmla="*/ 73 h 292"/>
                    <a:gd name="T42" fmla="*/ 35 w 292"/>
                    <a:gd name="T43" fmla="*/ 73 h 292"/>
                    <a:gd name="T44" fmla="*/ 29 w 292"/>
                    <a:gd name="T45" fmla="*/ 73 h 292"/>
                    <a:gd name="T46" fmla="*/ 24 w 292"/>
                    <a:gd name="T47" fmla="*/ 71 h 292"/>
                    <a:gd name="T48" fmla="*/ 19 w 292"/>
                    <a:gd name="T49" fmla="*/ 69 h 292"/>
                    <a:gd name="T50" fmla="*/ 14 w 292"/>
                    <a:gd name="T51" fmla="*/ 66 h 292"/>
                    <a:gd name="T52" fmla="*/ 10 w 292"/>
                    <a:gd name="T53" fmla="*/ 62 h 292"/>
                    <a:gd name="T54" fmla="*/ 7 w 292"/>
                    <a:gd name="T55" fmla="*/ 58 h 292"/>
                    <a:gd name="T56" fmla="*/ 5 w 292"/>
                    <a:gd name="T57" fmla="*/ 53 h 292"/>
                    <a:gd name="T58" fmla="*/ 2 w 292"/>
                    <a:gd name="T59" fmla="*/ 49 h 292"/>
                    <a:gd name="T60" fmla="*/ 1 w 292"/>
                    <a:gd name="T61" fmla="*/ 44 h 292"/>
                    <a:gd name="T62" fmla="*/ 0 w 292"/>
                    <a:gd name="T63" fmla="*/ 38 h 292"/>
                    <a:gd name="T64" fmla="*/ 0 w 292"/>
                    <a:gd name="T65" fmla="*/ 33 h 292"/>
                    <a:gd name="T66" fmla="*/ 1 w 292"/>
                    <a:gd name="T67" fmla="*/ 27 h 292"/>
                    <a:gd name="T68" fmla="*/ 3 w 292"/>
                    <a:gd name="T69" fmla="*/ 22 h 292"/>
                    <a:gd name="T70" fmla="*/ 5 w 292"/>
                    <a:gd name="T71" fmla="*/ 18 h 292"/>
                    <a:gd name="T72" fmla="*/ 9 w 292"/>
                    <a:gd name="T73" fmla="*/ 13 h 292"/>
                    <a:gd name="T74" fmla="*/ 12 w 292"/>
                    <a:gd name="T75" fmla="*/ 9 h 292"/>
                    <a:gd name="T76" fmla="*/ 17 w 292"/>
                    <a:gd name="T77" fmla="*/ 6 h 292"/>
                    <a:gd name="T78" fmla="*/ 20 w 292"/>
                    <a:gd name="T79" fmla="*/ 3 h 292"/>
                    <a:gd name="T80" fmla="*/ 25 w 292"/>
                    <a:gd name="T81" fmla="*/ 1 h 292"/>
                    <a:gd name="T82" fmla="*/ 31 w 292"/>
                    <a:gd name="T83" fmla="*/ 1 h 292"/>
                    <a:gd name="T84" fmla="*/ 37 w 292"/>
                    <a:gd name="T85" fmla="*/ 0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2"/>
                    <a:gd name="T130" fmla="*/ 0 h 292"/>
                    <a:gd name="T131" fmla="*/ 292 w 292"/>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2" h="292">
                      <a:moveTo>
                        <a:pt x="146" y="0"/>
                      </a:moveTo>
                      <a:lnTo>
                        <a:pt x="154" y="1"/>
                      </a:lnTo>
                      <a:lnTo>
                        <a:pt x="160" y="1"/>
                      </a:lnTo>
                      <a:lnTo>
                        <a:pt x="169" y="2"/>
                      </a:lnTo>
                      <a:lnTo>
                        <a:pt x="175" y="3"/>
                      </a:lnTo>
                      <a:lnTo>
                        <a:pt x="182" y="4"/>
                      </a:lnTo>
                      <a:lnTo>
                        <a:pt x="189" y="6"/>
                      </a:lnTo>
                      <a:lnTo>
                        <a:pt x="196" y="9"/>
                      </a:lnTo>
                      <a:lnTo>
                        <a:pt x="203" y="11"/>
                      </a:lnTo>
                      <a:lnTo>
                        <a:pt x="209" y="14"/>
                      </a:lnTo>
                      <a:lnTo>
                        <a:pt x="216" y="18"/>
                      </a:lnTo>
                      <a:lnTo>
                        <a:pt x="222" y="21"/>
                      </a:lnTo>
                      <a:lnTo>
                        <a:pt x="227" y="25"/>
                      </a:lnTo>
                      <a:lnTo>
                        <a:pt x="233" y="29"/>
                      </a:lnTo>
                      <a:lnTo>
                        <a:pt x="239" y="33"/>
                      </a:lnTo>
                      <a:lnTo>
                        <a:pt x="245" y="37"/>
                      </a:lnTo>
                      <a:lnTo>
                        <a:pt x="249" y="43"/>
                      </a:lnTo>
                      <a:lnTo>
                        <a:pt x="254" y="48"/>
                      </a:lnTo>
                      <a:lnTo>
                        <a:pt x="258" y="54"/>
                      </a:lnTo>
                      <a:lnTo>
                        <a:pt x="263" y="58"/>
                      </a:lnTo>
                      <a:lnTo>
                        <a:pt x="268" y="64"/>
                      </a:lnTo>
                      <a:lnTo>
                        <a:pt x="271" y="71"/>
                      </a:lnTo>
                      <a:lnTo>
                        <a:pt x="275" y="77"/>
                      </a:lnTo>
                      <a:lnTo>
                        <a:pt x="278" y="82"/>
                      </a:lnTo>
                      <a:lnTo>
                        <a:pt x="280" y="89"/>
                      </a:lnTo>
                      <a:lnTo>
                        <a:pt x="284" y="96"/>
                      </a:lnTo>
                      <a:lnTo>
                        <a:pt x="286" y="103"/>
                      </a:lnTo>
                      <a:lnTo>
                        <a:pt x="287" y="110"/>
                      </a:lnTo>
                      <a:lnTo>
                        <a:pt x="290" y="117"/>
                      </a:lnTo>
                      <a:lnTo>
                        <a:pt x="291" y="124"/>
                      </a:lnTo>
                      <a:lnTo>
                        <a:pt x="292" y="131"/>
                      </a:lnTo>
                      <a:lnTo>
                        <a:pt x="292" y="139"/>
                      </a:lnTo>
                      <a:lnTo>
                        <a:pt x="292" y="146"/>
                      </a:lnTo>
                      <a:lnTo>
                        <a:pt x="292" y="154"/>
                      </a:lnTo>
                      <a:lnTo>
                        <a:pt x="292" y="161"/>
                      </a:lnTo>
                      <a:lnTo>
                        <a:pt x="291" y="168"/>
                      </a:lnTo>
                      <a:lnTo>
                        <a:pt x="290" y="176"/>
                      </a:lnTo>
                      <a:lnTo>
                        <a:pt x="287" y="182"/>
                      </a:lnTo>
                      <a:lnTo>
                        <a:pt x="286" y="189"/>
                      </a:lnTo>
                      <a:lnTo>
                        <a:pt x="284" y="196"/>
                      </a:lnTo>
                      <a:lnTo>
                        <a:pt x="280" y="202"/>
                      </a:lnTo>
                      <a:lnTo>
                        <a:pt x="278" y="209"/>
                      </a:lnTo>
                      <a:lnTo>
                        <a:pt x="275" y="215"/>
                      </a:lnTo>
                      <a:lnTo>
                        <a:pt x="271" y="222"/>
                      </a:lnTo>
                      <a:lnTo>
                        <a:pt x="268" y="227"/>
                      </a:lnTo>
                      <a:lnTo>
                        <a:pt x="263" y="233"/>
                      </a:lnTo>
                      <a:lnTo>
                        <a:pt x="258" y="239"/>
                      </a:lnTo>
                      <a:lnTo>
                        <a:pt x="254" y="243"/>
                      </a:lnTo>
                      <a:lnTo>
                        <a:pt x="249" y="249"/>
                      </a:lnTo>
                      <a:lnTo>
                        <a:pt x="245" y="254"/>
                      </a:lnTo>
                      <a:lnTo>
                        <a:pt x="239" y="258"/>
                      </a:lnTo>
                      <a:lnTo>
                        <a:pt x="233" y="263"/>
                      </a:lnTo>
                      <a:lnTo>
                        <a:pt x="227" y="266"/>
                      </a:lnTo>
                      <a:lnTo>
                        <a:pt x="222" y="271"/>
                      </a:lnTo>
                      <a:lnTo>
                        <a:pt x="216" y="275"/>
                      </a:lnTo>
                      <a:lnTo>
                        <a:pt x="209" y="278"/>
                      </a:lnTo>
                      <a:lnTo>
                        <a:pt x="203" y="280"/>
                      </a:lnTo>
                      <a:lnTo>
                        <a:pt x="196" y="283"/>
                      </a:lnTo>
                      <a:lnTo>
                        <a:pt x="189" y="285"/>
                      </a:lnTo>
                      <a:lnTo>
                        <a:pt x="182" y="287"/>
                      </a:lnTo>
                      <a:lnTo>
                        <a:pt x="175" y="289"/>
                      </a:lnTo>
                      <a:lnTo>
                        <a:pt x="169" y="291"/>
                      </a:lnTo>
                      <a:lnTo>
                        <a:pt x="160" y="291"/>
                      </a:lnTo>
                      <a:lnTo>
                        <a:pt x="154" y="292"/>
                      </a:lnTo>
                      <a:lnTo>
                        <a:pt x="146" y="292"/>
                      </a:lnTo>
                      <a:lnTo>
                        <a:pt x="139" y="292"/>
                      </a:lnTo>
                      <a:lnTo>
                        <a:pt x="132" y="291"/>
                      </a:lnTo>
                      <a:lnTo>
                        <a:pt x="124" y="291"/>
                      </a:lnTo>
                      <a:lnTo>
                        <a:pt x="117" y="289"/>
                      </a:lnTo>
                      <a:lnTo>
                        <a:pt x="110" y="287"/>
                      </a:lnTo>
                      <a:lnTo>
                        <a:pt x="103" y="285"/>
                      </a:lnTo>
                      <a:lnTo>
                        <a:pt x="96" y="283"/>
                      </a:lnTo>
                      <a:lnTo>
                        <a:pt x="89" y="280"/>
                      </a:lnTo>
                      <a:lnTo>
                        <a:pt x="83" y="278"/>
                      </a:lnTo>
                      <a:lnTo>
                        <a:pt x="76" y="275"/>
                      </a:lnTo>
                      <a:lnTo>
                        <a:pt x="71" y="271"/>
                      </a:lnTo>
                      <a:lnTo>
                        <a:pt x="65" y="266"/>
                      </a:lnTo>
                      <a:lnTo>
                        <a:pt x="59" y="263"/>
                      </a:lnTo>
                      <a:lnTo>
                        <a:pt x="53" y="258"/>
                      </a:lnTo>
                      <a:lnTo>
                        <a:pt x="48" y="254"/>
                      </a:lnTo>
                      <a:lnTo>
                        <a:pt x="43" y="249"/>
                      </a:lnTo>
                      <a:lnTo>
                        <a:pt x="38" y="243"/>
                      </a:lnTo>
                      <a:lnTo>
                        <a:pt x="34" y="239"/>
                      </a:lnTo>
                      <a:lnTo>
                        <a:pt x="29" y="233"/>
                      </a:lnTo>
                      <a:lnTo>
                        <a:pt x="26" y="227"/>
                      </a:lnTo>
                      <a:lnTo>
                        <a:pt x="21" y="222"/>
                      </a:lnTo>
                      <a:lnTo>
                        <a:pt x="18" y="215"/>
                      </a:lnTo>
                      <a:lnTo>
                        <a:pt x="14" y="209"/>
                      </a:lnTo>
                      <a:lnTo>
                        <a:pt x="12" y="202"/>
                      </a:lnTo>
                      <a:lnTo>
                        <a:pt x="8" y="196"/>
                      </a:lnTo>
                      <a:lnTo>
                        <a:pt x="6" y="189"/>
                      </a:lnTo>
                      <a:lnTo>
                        <a:pt x="5" y="182"/>
                      </a:lnTo>
                      <a:lnTo>
                        <a:pt x="3" y="176"/>
                      </a:lnTo>
                      <a:lnTo>
                        <a:pt x="1" y="168"/>
                      </a:lnTo>
                      <a:lnTo>
                        <a:pt x="0" y="161"/>
                      </a:lnTo>
                      <a:lnTo>
                        <a:pt x="0" y="154"/>
                      </a:lnTo>
                      <a:lnTo>
                        <a:pt x="0" y="146"/>
                      </a:lnTo>
                      <a:lnTo>
                        <a:pt x="0" y="139"/>
                      </a:lnTo>
                      <a:lnTo>
                        <a:pt x="0" y="131"/>
                      </a:lnTo>
                      <a:lnTo>
                        <a:pt x="1" y="124"/>
                      </a:lnTo>
                      <a:lnTo>
                        <a:pt x="3" y="117"/>
                      </a:lnTo>
                      <a:lnTo>
                        <a:pt x="5" y="110"/>
                      </a:lnTo>
                      <a:lnTo>
                        <a:pt x="6" y="103"/>
                      </a:lnTo>
                      <a:lnTo>
                        <a:pt x="8" y="96"/>
                      </a:lnTo>
                      <a:lnTo>
                        <a:pt x="12" y="89"/>
                      </a:lnTo>
                      <a:lnTo>
                        <a:pt x="14" y="82"/>
                      </a:lnTo>
                      <a:lnTo>
                        <a:pt x="18" y="77"/>
                      </a:lnTo>
                      <a:lnTo>
                        <a:pt x="21" y="71"/>
                      </a:lnTo>
                      <a:lnTo>
                        <a:pt x="26" y="64"/>
                      </a:lnTo>
                      <a:lnTo>
                        <a:pt x="29" y="58"/>
                      </a:lnTo>
                      <a:lnTo>
                        <a:pt x="34" y="54"/>
                      </a:lnTo>
                      <a:lnTo>
                        <a:pt x="38" y="48"/>
                      </a:lnTo>
                      <a:lnTo>
                        <a:pt x="43" y="43"/>
                      </a:lnTo>
                      <a:lnTo>
                        <a:pt x="48" y="37"/>
                      </a:lnTo>
                      <a:lnTo>
                        <a:pt x="53" y="33"/>
                      </a:lnTo>
                      <a:lnTo>
                        <a:pt x="59" y="29"/>
                      </a:lnTo>
                      <a:lnTo>
                        <a:pt x="65" y="25"/>
                      </a:lnTo>
                      <a:lnTo>
                        <a:pt x="71" y="21"/>
                      </a:lnTo>
                      <a:lnTo>
                        <a:pt x="76" y="18"/>
                      </a:lnTo>
                      <a:lnTo>
                        <a:pt x="83" y="14"/>
                      </a:lnTo>
                      <a:lnTo>
                        <a:pt x="89" y="11"/>
                      </a:lnTo>
                      <a:lnTo>
                        <a:pt x="96" y="9"/>
                      </a:lnTo>
                      <a:lnTo>
                        <a:pt x="103" y="6"/>
                      </a:lnTo>
                      <a:lnTo>
                        <a:pt x="110" y="4"/>
                      </a:lnTo>
                      <a:lnTo>
                        <a:pt x="117" y="3"/>
                      </a:lnTo>
                      <a:lnTo>
                        <a:pt x="124" y="2"/>
                      </a:lnTo>
                      <a:lnTo>
                        <a:pt x="132" y="1"/>
                      </a:lnTo>
                      <a:lnTo>
                        <a:pt x="139" y="1"/>
                      </a:lnTo>
                      <a:lnTo>
                        <a:pt x="146" y="0"/>
                      </a:lnTo>
                    </a:path>
                  </a:pathLst>
                </a:custGeom>
                <a:noFill/>
                <a:ln w="0">
                  <a:solidFill>
                    <a:srgbClr val="000000"/>
                  </a:solidFill>
                  <a:prstDash val="solid"/>
                  <a:round/>
                  <a:headEnd/>
                  <a:tailEnd/>
                </a:ln>
              </p:spPr>
              <p:txBody>
                <a:bodyPr/>
                <a:lstStyle/>
                <a:p>
                  <a:endParaRPr lang="en-GB"/>
                </a:p>
              </p:txBody>
            </p:sp>
            <p:sp>
              <p:nvSpPr>
                <p:cNvPr id="1339" name="Freeform 848"/>
                <p:cNvSpPr>
                  <a:spLocks/>
                </p:cNvSpPr>
                <p:nvPr/>
              </p:nvSpPr>
              <p:spPr bwMode="auto">
                <a:xfrm>
                  <a:off x="2013" y="2947"/>
                  <a:ext cx="128" cy="127"/>
                </a:xfrm>
                <a:custGeom>
                  <a:avLst/>
                  <a:gdLst>
                    <a:gd name="T0" fmla="*/ 36 w 254"/>
                    <a:gd name="T1" fmla="*/ 1 h 254"/>
                    <a:gd name="T2" fmla="*/ 40 w 254"/>
                    <a:gd name="T3" fmla="*/ 1 h 254"/>
                    <a:gd name="T4" fmla="*/ 45 w 254"/>
                    <a:gd name="T5" fmla="*/ 3 h 254"/>
                    <a:gd name="T6" fmla="*/ 49 w 254"/>
                    <a:gd name="T7" fmla="*/ 5 h 254"/>
                    <a:gd name="T8" fmla="*/ 53 w 254"/>
                    <a:gd name="T9" fmla="*/ 8 h 254"/>
                    <a:gd name="T10" fmla="*/ 56 w 254"/>
                    <a:gd name="T11" fmla="*/ 11 h 254"/>
                    <a:gd name="T12" fmla="*/ 59 w 254"/>
                    <a:gd name="T13" fmla="*/ 14 h 254"/>
                    <a:gd name="T14" fmla="*/ 61 w 254"/>
                    <a:gd name="T15" fmla="*/ 18 h 254"/>
                    <a:gd name="T16" fmla="*/ 63 w 254"/>
                    <a:gd name="T17" fmla="*/ 23 h 254"/>
                    <a:gd name="T18" fmla="*/ 64 w 254"/>
                    <a:gd name="T19" fmla="*/ 27 h 254"/>
                    <a:gd name="T20" fmla="*/ 65 w 254"/>
                    <a:gd name="T21" fmla="*/ 32 h 254"/>
                    <a:gd name="T22" fmla="*/ 64 w 254"/>
                    <a:gd name="T23" fmla="*/ 37 h 254"/>
                    <a:gd name="T24" fmla="*/ 63 w 254"/>
                    <a:gd name="T25" fmla="*/ 42 h 254"/>
                    <a:gd name="T26" fmla="*/ 61 w 254"/>
                    <a:gd name="T27" fmla="*/ 46 h 254"/>
                    <a:gd name="T28" fmla="*/ 59 w 254"/>
                    <a:gd name="T29" fmla="*/ 50 h 254"/>
                    <a:gd name="T30" fmla="*/ 56 w 254"/>
                    <a:gd name="T31" fmla="*/ 53 h 254"/>
                    <a:gd name="T32" fmla="*/ 53 w 254"/>
                    <a:gd name="T33" fmla="*/ 56 h 254"/>
                    <a:gd name="T34" fmla="*/ 49 w 254"/>
                    <a:gd name="T35" fmla="*/ 59 h 254"/>
                    <a:gd name="T36" fmla="*/ 45 w 254"/>
                    <a:gd name="T37" fmla="*/ 61 h 254"/>
                    <a:gd name="T38" fmla="*/ 40 w 254"/>
                    <a:gd name="T39" fmla="*/ 63 h 254"/>
                    <a:gd name="T40" fmla="*/ 36 w 254"/>
                    <a:gd name="T41" fmla="*/ 64 h 254"/>
                    <a:gd name="T42" fmla="*/ 31 w 254"/>
                    <a:gd name="T43" fmla="*/ 64 h 254"/>
                    <a:gd name="T44" fmla="*/ 26 w 254"/>
                    <a:gd name="T45" fmla="*/ 63 h 254"/>
                    <a:gd name="T46" fmla="*/ 21 w 254"/>
                    <a:gd name="T47" fmla="*/ 62 h 254"/>
                    <a:gd name="T48" fmla="*/ 17 w 254"/>
                    <a:gd name="T49" fmla="*/ 60 h 254"/>
                    <a:gd name="T50" fmla="*/ 13 w 254"/>
                    <a:gd name="T51" fmla="*/ 58 h 254"/>
                    <a:gd name="T52" fmla="*/ 10 w 254"/>
                    <a:gd name="T53" fmla="*/ 54 h 254"/>
                    <a:gd name="T54" fmla="*/ 7 w 254"/>
                    <a:gd name="T55" fmla="*/ 51 h 254"/>
                    <a:gd name="T56" fmla="*/ 4 w 254"/>
                    <a:gd name="T57" fmla="*/ 47 h 254"/>
                    <a:gd name="T58" fmla="*/ 2 w 254"/>
                    <a:gd name="T59" fmla="*/ 43 h 254"/>
                    <a:gd name="T60" fmla="*/ 1 w 254"/>
                    <a:gd name="T61" fmla="*/ 38 h 254"/>
                    <a:gd name="T62" fmla="*/ 0 w 254"/>
                    <a:gd name="T63" fmla="*/ 34 h 254"/>
                    <a:gd name="T64" fmla="*/ 1 w 254"/>
                    <a:gd name="T65" fmla="*/ 29 h 254"/>
                    <a:gd name="T66" fmla="*/ 1 w 254"/>
                    <a:gd name="T67" fmla="*/ 24 h 254"/>
                    <a:gd name="T68" fmla="*/ 3 w 254"/>
                    <a:gd name="T69" fmla="*/ 20 h 254"/>
                    <a:gd name="T70" fmla="*/ 5 w 254"/>
                    <a:gd name="T71" fmla="*/ 16 h 254"/>
                    <a:gd name="T72" fmla="*/ 8 w 254"/>
                    <a:gd name="T73" fmla="*/ 12 h 254"/>
                    <a:gd name="T74" fmla="*/ 11 w 254"/>
                    <a:gd name="T75" fmla="*/ 9 h 254"/>
                    <a:gd name="T76" fmla="*/ 14 w 254"/>
                    <a:gd name="T77" fmla="*/ 6 h 254"/>
                    <a:gd name="T78" fmla="*/ 18 w 254"/>
                    <a:gd name="T79" fmla="*/ 4 h 254"/>
                    <a:gd name="T80" fmla="*/ 23 w 254"/>
                    <a:gd name="T81" fmla="*/ 2 h 254"/>
                    <a:gd name="T82" fmla="*/ 27 w 254"/>
                    <a:gd name="T83" fmla="*/ 1 h 254"/>
                    <a:gd name="T84" fmla="*/ 32 w 254"/>
                    <a:gd name="T85" fmla="*/ 0 h 2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4"/>
                    <a:gd name="T130" fmla="*/ 0 h 254"/>
                    <a:gd name="T131" fmla="*/ 254 w 254"/>
                    <a:gd name="T132" fmla="*/ 254 h 2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4" h="254">
                      <a:moveTo>
                        <a:pt x="127" y="0"/>
                      </a:moveTo>
                      <a:lnTo>
                        <a:pt x="133" y="0"/>
                      </a:lnTo>
                      <a:lnTo>
                        <a:pt x="140" y="1"/>
                      </a:lnTo>
                      <a:lnTo>
                        <a:pt x="146" y="1"/>
                      </a:lnTo>
                      <a:lnTo>
                        <a:pt x="153" y="2"/>
                      </a:lnTo>
                      <a:lnTo>
                        <a:pt x="159" y="4"/>
                      </a:lnTo>
                      <a:lnTo>
                        <a:pt x="165" y="6"/>
                      </a:lnTo>
                      <a:lnTo>
                        <a:pt x="170" y="8"/>
                      </a:lnTo>
                      <a:lnTo>
                        <a:pt x="176" y="10"/>
                      </a:lnTo>
                      <a:lnTo>
                        <a:pt x="182" y="13"/>
                      </a:lnTo>
                      <a:lnTo>
                        <a:pt x="188" y="15"/>
                      </a:lnTo>
                      <a:lnTo>
                        <a:pt x="193" y="18"/>
                      </a:lnTo>
                      <a:lnTo>
                        <a:pt x="198" y="22"/>
                      </a:lnTo>
                      <a:lnTo>
                        <a:pt x="203" y="25"/>
                      </a:lnTo>
                      <a:lnTo>
                        <a:pt x="208" y="29"/>
                      </a:lnTo>
                      <a:lnTo>
                        <a:pt x="213" y="33"/>
                      </a:lnTo>
                      <a:lnTo>
                        <a:pt x="216" y="37"/>
                      </a:lnTo>
                      <a:lnTo>
                        <a:pt x="221" y="42"/>
                      </a:lnTo>
                      <a:lnTo>
                        <a:pt x="226" y="46"/>
                      </a:lnTo>
                      <a:lnTo>
                        <a:pt x="229" y="51"/>
                      </a:lnTo>
                      <a:lnTo>
                        <a:pt x="233" y="56"/>
                      </a:lnTo>
                      <a:lnTo>
                        <a:pt x="236" y="61"/>
                      </a:lnTo>
                      <a:lnTo>
                        <a:pt x="238" y="67"/>
                      </a:lnTo>
                      <a:lnTo>
                        <a:pt x="242" y="71"/>
                      </a:lnTo>
                      <a:lnTo>
                        <a:pt x="244" y="77"/>
                      </a:lnTo>
                      <a:lnTo>
                        <a:pt x="246" y="83"/>
                      </a:lnTo>
                      <a:lnTo>
                        <a:pt x="249" y="89"/>
                      </a:lnTo>
                      <a:lnTo>
                        <a:pt x="250" y="96"/>
                      </a:lnTo>
                      <a:lnTo>
                        <a:pt x="252" y="101"/>
                      </a:lnTo>
                      <a:lnTo>
                        <a:pt x="253" y="107"/>
                      </a:lnTo>
                      <a:lnTo>
                        <a:pt x="253" y="114"/>
                      </a:lnTo>
                      <a:lnTo>
                        <a:pt x="254" y="121"/>
                      </a:lnTo>
                      <a:lnTo>
                        <a:pt x="254" y="127"/>
                      </a:lnTo>
                      <a:lnTo>
                        <a:pt x="254" y="134"/>
                      </a:lnTo>
                      <a:lnTo>
                        <a:pt x="253" y="139"/>
                      </a:lnTo>
                      <a:lnTo>
                        <a:pt x="253" y="146"/>
                      </a:lnTo>
                      <a:lnTo>
                        <a:pt x="252" y="152"/>
                      </a:lnTo>
                      <a:lnTo>
                        <a:pt x="250" y="159"/>
                      </a:lnTo>
                      <a:lnTo>
                        <a:pt x="249" y="165"/>
                      </a:lnTo>
                      <a:lnTo>
                        <a:pt x="246" y="170"/>
                      </a:lnTo>
                      <a:lnTo>
                        <a:pt x="244" y="176"/>
                      </a:lnTo>
                      <a:lnTo>
                        <a:pt x="242" y="182"/>
                      </a:lnTo>
                      <a:lnTo>
                        <a:pt x="238" y="188"/>
                      </a:lnTo>
                      <a:lnTo>
                        <a:pt x="236" y="192"/>
                      </a:lnTo>
                      <a:lnTo>
                        <a:pt x="233" y="198"/>
                      </a:lnTo>
                      <a:lnTo>
                        <a:pt x="229" y="203"/>
                      </a:lnTo>
                      <a:lnTo>
                        <a:pt x="226" y="207"/>
                      </a:lnTo>
                      <a:lnTo>
                        <a:pt x="221" y="212"/>
                      </a:lnTo>
                      <a:lnTo>
                        <a:pt x="216" y="216"/>
                      </a:lnTo>
                      <a:lnTo>
                        <a:pt x="213" y="221"/>
                      </a:lnTo>
                      <a:lnTo>
                        <a:pt x="208" y="224"/>
                      </a:lnTo>
                      <a:lnTo>
                        <a:pt x="203" y="229"/>
                      </a:lnTo>
                      <a:lnTo>
                        <a:pt x="198" y="232"/>
                      </a:lnTo>
                      <a:lnTo>
                        <a:pt x="193" y="236"/>
                      </a:lnTo>
                      <a:lnTo>
                        <a:pt x="188" y="238"/>
                      </a:lnTo>
                      <a:lnTo>
                        <a:pt x="182" y="242"/>
                      </a:lnTo>
                      <a:lnTo>
                        <a:pt x="176" y="244"/>
                      </a:lnTo>
                      <a:lnTo>
                        <a:pt x="170" y="246"/>
                      </a:lnTo>
                      <a:lnTo>
                        <a:pt x="165" y="249"/>
                      </a:lnTo>
                      <a:lnTo>
                        <a:pt x="159" y="250"/>
                      </a:lnTo>
                      <a:lnTo>
                        <a:pt x="153" y="251"/>
                      </a:lnTo>
                      <a:lnTo>
                        <a:pt x="146" y="252"/>
                      </a:lnTo>
                      <a:lnTo>
                        <a:pt x="140" y="253"/>
                      </a:lnTo>
                      <a:lnTo>
                        <a:pt x="133" y="253"/>
                      </a:lnTo>
                      <a:lnTo>
                        <a:pt x="127" y="254"/>
                      </a:lnTo>
                      <a:lnTo>
                        <a:pt x="121" y="253"/>
                      </a:lnTo>
                      <a:lnTo>
                        <a:pt x="114" y="253"/>
                      </a:lnTo>
                      <a:lnTo>
                        <a:pt x="108" y="252"/>
                      </a:lnTo>
                      <a:lnTo>
                        <a:pt x="101" y="251"/>
                      </a:lnTo>
                      <a:lnTo>
                        <a:pt x="95" y="250"/>
                      </a:lnTo>
                      <a:lnTo>
                        <a:pt x="90" y="249"/>
                      </a:lnTo>
                      <a:lnTo>
                        <a:pt x="84" y="246"/>
                      </a:lnTo>
                      <a:lnTo>
                        <a:pt x="78" y="244"/>
                      </a:lnTo>
                      <a:lnTo>
                        <a:pt x="72" y="242"/>
                      </a:lnTo>
                      <a:lnTo>
                        <a:pt x="67" y="238"/>
                      </a:lnTo>
                      <a:lnTo>
                        <a:pt x="62" y="236"/>
                      </a:lnTo>
                      <a:lnTo>
                        <a:pt x="56" y="232"/>
                      </a:lnTo>
                      <a:lnTo>
                        <a:pt x="52" y="229"/>
                      </a:lnTo>
                      <a:lnTo>
                        <a:pt x="47" y="224"/>
                      </a:lnTo>
                      <a:lnTo>
                        <a:pt x="42" y="221"/>
                      </a:lnTo>
                      <a:lnTo>
                        <a:pt x="38" y="216"/>
                      </a:lnTo>
                      <a:lnTo>
                        <a:pt x="33" y="212"/>
                      </a:lnTo>
                      <a:lnTo>
                        <a:pt x="30" y="207"/>
                      </a:lnTo>
                      <a:lnTo>
                        <a:pt x="25" y="203"/>
                      </a:lnTo>
                      <a:lnTo>
                        <a:pt x="22" y="198"/>
                      </a:lnTo>
                      <a:lnTo>
                        <a:pt x="18" y="192"/>
                      </a:lnTo>
                      <a:lnTo>
                        <a:pt x="16" y="188"/>
                      </a:lnTo>
                      <a:lnTo>
                        <a:pt x="12" y="182"/>
                      </a:lnTo>
                      <a:lnTo>
                        <a:pt x="10" y="176"/>
                      </a:lnTo>
                      <a:lnTo>
                        <a:pt x="8" y="170"/>
                      </a:lnTo>
                      <a:lnTo>
                        <a:pt x="6" y="165"/>
                      </a:lnTo>
                      <a:lnTo>
                        <a:pt x="4" y="159"/>
                      </a:lnTo>
                      <a:lnTo>
                        <a:pt x="2" y="152"/>
                      </a:lnTo>
                      <a:lnTo>
                        <a:pt x="2" y="146"/>
                      </a:lnTo>
                      <a:lnTo>
                        <a:pt x="1" y="139"/>
                      </a:lnTo>
                      <a:lnTo>
                        <a:pt x="0" y="134"/>
                      </a:lnTo>
                      <a:lnTo>
                        <a:pt x="0" y="127"/>
                      </a:lnTo>
                      <a:lnTo>
                        <a:pt x="0" y="121"/>
                      </a:lnTo>
                      <a:lnTo>
                        <a:pt x="1" y="114"/>
                      </a:lnTo>
                      <a:lnTo>
                        <a:pt x="2" y="107"/>
                      </a:lnTo>
                      <a:lnTo>
                        <a:pt x="2" y="101"/>
                      </a:lnTo>
                      <a:lnTo>
                        <a:pt x="4" y="96"/>
                      </a:lnTo>
                      <a:lnTo>
                        <a:pt x="6" y="89"/>
                      </a:lnTo>
                      <a:lnTo>
                        <a:pt x="8" y="83"/>
                      </a:lnTo>
                      <a:lnTo>
                        <a:pt x="10" y="77"/>
                      </a:lnTo>
                      <a:lnTo>
                        <a:pt x="12" y="71"/>
                      </a:lnTo>
                      <a:lnTo>
                        <a:pt x="16" y="67"/>
                      </a:lnTo>
                      <a:lnTo>
                        <a:pt x="18" y="61"/>
                      </a:lnTo>
                      <a:lnTo>
                        <a:pt x="22" y="56"/>
                      </a:lnTo>
                      <a:lnTo>
                        <a:pt x="25" y="51"/>
                      </a:lnTo>
                      <a:lnTo>
                        <a:pt x="30" y="46"/>
                      </a:lnTo>
                      <a:lnTo>
                        <a:pt x="33" y="42"/>
                      </a:lnTo>
                      <a:lnTo>
                        <a:pt x="38" y="37"/>
                      </a:lnTo>
                      <a:lnTo>
                        <a:pt x="42" y="33"/>
                      </a:lnTo>
                      <a:lnTo>
                        <a:pt x="47" y="29"/>
                      </a:lnTo>
                      <a:lnTo>
                        <a:pt x="52" y="25"/>
                      </a:lnTo>
                      <a:lnTo>
                        <a:pt x="56" y="22"/>
                      </a:lnTo>
                      <a:lnTo>
                        <a:pt x="62" y="18"/>
                      </a:lnTo>
                      <a:lnTo>
                        <a:pt x="67" y="15"/>
                      </a:lnTo>
                      <a:lnTo>
                        <a:pt x="72" y="13"/>
                      </a:lnTo>
                      <a:lnTo>
                        <a:pt x="78" y="10"/>
                      </a:lnTo>
                      <a:lnTo>
                        <a:pt x="84" y="8"/>
                      </a:lnTo>
                      <a:lnTo>
                        <a:pt x="90" y="6"/>
                      </a:lnTo>
                      <a:lnTo>
                        <a:pt x="95" y="4"/>
                      </a:lnTo>
                      <a:lnTo>
                        <a:pt x="101" y="2"/>
                      </a:lnTo>
                      <a:lnTo>
                        <a:pt x="108" y="1"/>
                      </a:lnTo>
                      <a:lnTo>
                        <a:pt x="114" y="1"/>
                      </a:lnTo>
                      <a:lnTo>
                        <a:pt x="121" y="0"/>
                      </a:lnTo>
                      <a:lnTo>
                        <a:pt x="127" y="0"/>
                      </a:lnTo>
                    </a:path>
                  </a:pathLst>
                </a:custGeom>
                <a:noFill/>
                <a:ln w="0">
                  <a:solidFill>
                    <a:srgbClr val="000000"/>
                  </a:solidFill>
                  <a:prstDash val="solid"/>
                  <a:round/>
                  <a:headEnd/>
                  <a:tailEnd/>
                </a:ln>
              </p:spPr>
              <p:txBody>
                <a:bodyPr/>
                <a:lstStyle/>
                <a:p>
                  <a:endParaRPr lang="en-GB"/>
                </a:p>
              </p:txBody>
            </p:sp>
            <p:sp>
              <p:nvSpPr>
                <p:cNvPr id="1340" name="Freeform 849"/>
                <p:cNvSpPr>
                  <a:spLocks/>
                </p:cNvSpPr>
                <p:nvPr/>
              </p:nvSpPr>
              <p:spPr bwMode="auto">
                <a:xfrm>
                  <a:off x="2012" y="2945"/>
                  <a:ext cx="129" cy="129"/>
                </a:xfrm>
                <a:custGeom>
                  <a:avLst/>
                  <a:gdLst>
                    <a:gd name="T0" fmla="*/ 35 w 259"/>
                    <a:gd name="T1" fmla="*/ 1 h 258"/>
                    <a:gd name="T2" fmla="*/ 40 w 259"/>
                    <a:gd name="T3" fmla="*/ 1 h 258"/>
                    <a:gd name="T4" fmla="*/ 45 w 259"/>
                    <a:gd name="T5" fmla="*/ 2 h 258"/>
                    <a:gd name="T6" fmla="*/ 49 w 259"/>
                    <a:gd name="T7" fmla="*/ 4 h 258"/>
                    <a:gd name="T8" fmla="*/ 52 w 259"/>
                    <a:gd name="T9" fmla="*/ 7 h 258"/>
                    <a:gd name="T10" fmla="*/ 56 w 259"/>
                    <a:gd name="T11" fmla="*/ 10 h 258"/>
                    <a:gd name="T12" fmla="*/ 59 w 259"/>
                    <a:gd name="T13" fmla="*/ 14 h 258"/>
                    <a:gd name="T14" fmla="*/ 61 w 259"/>
                    <a:gd name="T15" fmla="*/ 18 h 258"/>
                    <a:gd name="T16" fmla="*/ 63 w 259"/>
                    <a:gd name="T17" fmla="*/ 22 h 258"/>
                    <a:gd name="T18" fmla="*/ 64 w 259"/>
                    <a:gd name="T19" fmla="*/ 27 h 258"/>
                    <a:gd name="T20" fmla="*/ 64 w 259"/>
                    <a:gd name="T21" fmla="*/ 32 h 258"/>
                    <a:gd name="T22" fmla="*/ 64 w 259"/>
                    <a:gd name="T23" fmla="*/ 37 h 258"/>
                    <a:gd name="T24" fmla="*/ 63 w 259"/>
                    <a:gd name="T25" fmla="*/ 41 h 258"/>
                    <a:gd name="T26" fmla="*/ 61 w 259"/>
                    <a:gd name="T27" fmla="*/ 46 h 258"/>
                    <a:gd name="T28" fmla="*/ 59 w 259"/>
                    <a:gd name="T29" fmla="*/ 50 h 258"/>
                    <a:gd name="T30" fmla="*/ 56 w 259"/>
                    <a:gd name="T31" fmla="*/ 53 h 258"/>
                    <a:gd name="T32" fmla="*/ 52 w 259"/>
                    <a:gd name="T33" fmla="*/ 57 h 258"/>
                    <a:gd name="T34" fmla="*/ 49 w 259"/>
                    <a:gd name="T35" fmla="*/ 59 h 258"/>
                    <a:gd name="T36" fmla="*/ 45 w 259"/>
                    <a:gd name="T37" fmla="*/ 61 h 258"/>
                    <a:gd name="T38" fmla="*/ 40 w 259"/>
                    <a:gd name="T39" fmla="*/ 63 h 258"/>
                    <a:gd name="T40" fmla="*/ 35 w 259"/>
                    <a:gd name="T41" fmla="*/ 64 h 258"/>
                    <a:gd name="T42" fmla="*/ 31 w 259"/>
                    <a:gd name="T43" fmla="*/ 65 h 258"/>
                    <a:gd name="T44" fmla="*/ 26 w 259"/>
                    <a:gd name="T45" fmla="*/ 63 h 258"/>
                    <a:gd name="T46" fmla="*/ 21 w 259"/>
                    <a:gd name="T47" fmla="*/ 62 h 258"/>
                    <a:gd name="T48" fmla="*/ 17 w 259"/>
                    <a:gd name="T49" fmla="*/ 60 h 258"/>
                    <a:gd name="T50" fmla="*/ 13 w 259"/>
                    <a:gd name="T51" fmla="*/ 58 h 258"/>
                    <a:gd name="T52" fmla="*/ 9 w 259"/>
                    <a:gd name="T53" fmla="*/ 55 h 258"/>
                    <a:gd name="T54" fmla="*/ 6 w 259"/>
                    <a:gd name="T55" fmla="*/ 51 h 258"/>
                    <a:gd name="T56" fmla="*/ 4 w 259"/>
                    <a:gd name="T57" fmla="*/ 47 h 258"/>
                    <a:gd name="T58" fmla="*/ 2 w 259"/>
                    <a:gd name="T59" fmla="*/ 43 h 258"/>
                    <a:gd name="T60" fmla="*/ 1 w 259"/>
                    <a:gd name="T61" fmla="*/ 38 h 258"/>
                    <a:gd name="T62" fmla="*/ 0 w 259"/>
                    <a:gd name="T63" fmla="*/ 34 h 258"/>
                    <a:gd name="T64" fmla="*/ 0 w 259"/>
                    <a:gd name="T65" fmla="*/ 29 h 258"/>
                    <a:gd name="T66" fmla="*/ 1 w 259"/>
                    <a:gd name="T67" fmla="*/ 24 h 258"/>
                    <a:gd name="T68" fmla="*/ 2 w 259"/>
                    <a:gd name="T69" fmla="*/ 19 h 258"/>
                    <a:gd name="T70" fmla="*/ 5 w 259"/>
                    <a:gd name="T71" fmla="*/ 15 h 258"/>
                    <a:gd name="T72" fmla="*/ 7 w 259"/>
                    <a:gd name="T73" fmla="*/ 11 h 258"/>
                    <a:gd name="T74" fmla="*/ 10 w 259"/>
                    <a:gd name="T75" fmla="*/ 8 h 258"/>
                    <a:gd name="T76" fmla="*/ 14 w 259"/>
                    <a:gd name="T77" fmla="*/ 5 h 258"/>
                    <a:gd name="T78" fmla="*/ 18 w 259"/>
                    <a:gd name="T79" fmla="*/ 3 h 258"/>
                    <a:gd name="T80" fmla="*/ 22 w 259"/>
                    <a:gd name="T81" fmla="*/ 1 h 258"/>
                    <a:gd name="T82" fmla="*/ 27 w 259"/>
                    <a:gd name="T83" fmla="*/ 1 h 258"/>
                    <a:gd name="T84" fmla="*/ 32 w 259"/>
                    <a:gd name="T85" fmla="*/ 0 h 2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9"/>
                    <a:gd name="T130" fmla="*/ 0 h 258"/>
                    <a:gd name="T131" fmla="*/ 259 w 259"/>
                    <a:gd name="T132" fmla="*/ 258 h 2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9" h="258">
                      <a:moveTo>
                        <a:pt x="130" y="0"/>
                      </a:moveTo>
                      <a:lnTo>
                        <a:pt x="136" y="0"/>
                      </a:lnTo>
                      <a:lnTo>
                        <a:pt x="143" y="1"/>
                      </a:lnTo>
                      <a:lnTo>
                        <a:pt x="149" y="1"/>
                      </a:lnTo>
                      <a:lnTo>
                        <a:pt x="156" y="2"/>
                      </a:lnTo>
                      <a:lnTo>
                        <a:pt x="162" y="4"/>
                      </a:lnTo>
                      <a:lnTo>
                        <a:pt x="169" y="6"/>
                      </a:lnTo>
                      <a:lnTo>
                        <a:pt x="174" y="8"/>
                      </a:lnTo>
                      <a:lnTo>
                        <a:pt x="180" y="10"/>
                      </a:lnTo>
                      <a:lnTo>
                        <a:pt x="186" y="12"/>
                      </a:lnTo>
                      <a:lnTo>
                        <a:pt x="192" y="16"/>
                      </a:lnTo>
                      <a:lnTo>
                        <a:pt x="196" y="18"/>
                      </a:lnTo>
                      <a:lnTo>
                        <a:pt x="202" y="22"/>
                      </a:lnTo>
                      <a:lnTo>
                        <a:pt x="207" y="25"/>
                      </a:lnTo>
                      <a:lnTo>
                        <a:pt x="211" y="30"/>
                      </a:lnTo>
                      <a:lnTo>
                        <a:pt x="216" y="33"/>
                      </a:lnTo>
                      <a:lnTo>
                        <a:pt x="221" y="38"/>
                      </a:lnTo>
                      <a:lnTo>
                        <a:pt x="225" y="42"/>
                      </a:lnTo>
                      <a:lnTo>
                        <a:pt x="230" y="47"/>
                      </a:lnTo>
                      <a:lnTo>
                        <a:pt x="233" y="52"/>
                      </a:lnTo>
                      <a:lnTo>
                        <a:pt x="237" y="57"/>
                      </a:lnTo>
                      <a:lnTo>
                        <a:pt x="240" y="62"/>
                      </a:lnTo>
                      <a:lnTo>
                        <a:pt x="244" y="68"/>
                      </a:lnTo>
                      <a:lnTo>
                        <a:pt x="246" y="73"/>
                      </a:lnTo>
                      <a:lnTo>
                        <a:pt x="248" y="79"/>
                      </a:lnTo>
                      <a:lnTo>
                        <a:pt x="251" y="85"/>
                      </a:lnTo>
                      <a:lnTo>
                        <a:pt x="253" y="91"/>
                      </a:lnTo>
                      <a:lnTo>
                        <a:pt x="255" y="96"/>
                      </a:lnTo>
                      <a:lnTo>
                        <a:pt x="256" y="103"/>
                      </a:lnTo>
                      <a:lnTo>
                        <a:pt x="257" y="109"/>
                      </a:lnTo>
                      <a:lnTo>
                        <a:pt x="259" y="116"/>
                      </a:lnTo>
                      <a:lnTo>
                        <a:pt x="259" y="122"/>
                      </a:lnTo>
                      <a:lnTo>
                        <a:pt x="259" y="129"/>
                      </a:lnTo>
                      <a:lnTo>
                        <a:pt x="259" y="136"/>
                      </a:lnTo>
                      <a:lnTo>
                        <a:pt x="259" y="142"/>
                      </a:lnTo>
                      <a:lnTo>
                        <a:pt x="257" y="148"/>
                      </a:lnTo>
                      <a:lnTo>
                        <a:pt x="256" y="155"/>
                      </a:lnTo>
                      <a:lnTo>
                        <a:pt x="255" y="161"/>
                      </a:lnTo>
                      <a:lnTo>
                        <a:pt x="253" y="167"/>
                      </a:lnTo>
                      <a:lnTo>
                        <a:pt x="251" y="174"/>
                      </a:lnTo>
                      <a:lnTo>
                        <a:pt x="248" y="179"/>
                      </a:lnTo>
                      <a:lnTo>
                        <a:pt x="246" y="185"/>
                      </a:lnTo>
                      <a:lnTo>
                        <a:pt x="244" y="190"/>
                      </a:lnTo>
                      <a:lnTo>
                        <a:pt x="240" y="195"/>
                      </a:lnTo>
                      <a:lnTo>
                        <a:pt x="237" y="201"/>
                      </a:lnTo>
                      <a:lnTo>
                        <a:pt x="233" y="206"/>
                      </a:lnTo>
                      <a:lnTo>
                        <a:pt x="230" y="210"/>
                      </a:lnTo>
                      <a:lnTo>
                        <a:pt x="225" y="215"/>
                      </a:lnTo>
                      <a:lnTo>
                        <a:pt x="221" y="220"/>
                      </a:lnTo>
                      <a:lnTo>
                        <a:pt x="216" y="224"/>
                      </a:lnTo>
                      <a:lnTo>
                        <a:pt x="211" y="228"/>
                      </a:lnTo>
                      <a:lnTo>
                        <a:pt x="207" y="232"/>
                      </a:lnTo>
                      <a:lnTo>
                        <a:pt x="202" y="236"/>
                      </a:lnTo>
                      <a:lnTo>
                        <a:pt x="196" y="239"/>
                      </a:lnTo>
                      <a:lnTo>
                        <a:pt x="192" y="241"/>
                      </a:lnTo>
                      <a:lnTo>
                        <a:pt x="186" y="245"/>
                      </a:lnTo>
                      <a:lnTo>
                        <a:pt x="180" y="247"/>
                      </a:lnTo>
                      <a:lnTo>
                        <a:pt x="174" y="249"/>
                      </a:lnTo>
                      <a:lnTo>
                        <a:pt x="169" y="252"/>
                      </a:lnTo>
                      <a:lnTo>
                        <a:pt x="162" y="253"/>
                      </a:lnTo>
                      <a:lnTo>
                        <a:pt x="156" y="255"/>
                      </a:lnTo>
                      <a:lnTo>
                        <a:pt x="149" y="256"/>
                      </a:lnTo>
                      <a:lnTo>
                        <a:pt x="143" y="256"/>
                      </a:lnTo>
                      <a:lnTo>
                        <a:pt x="136" y="258"/>
                      </a:lnTo>
                      <a:lnTo>
                        <a:pt x="130" y="258"/>
                      </a:lnTo>
                      <a:lnTo>
                        <a:pt x="124" y="258"/>
                      </a:lnTo>
                      <a:lnTo>
                        <a:pt x="117" y="256"/>
                      </a:lnTo>
                      <a:lnTo>
                        <a:pt x="110" y="256"/>
                      </a:lnTo>
                      <a:lnTo>
                        <a:pt x="104" y="255"/>
                      </a:lnTo>
                      <a:lnTo>
                        <a:pt x="97" y="253"/>
                      </a:lnTo>
                      <a:lnTo>
                        <a:pt x="91" y="252"/>
                      </a:lnTo>
                      <a:lnTo>
                        <a:pt x="86" y="249"/>
                      </a:lnTo>
                      <a:lnTo>
                        <a:pt x="80" y="247"/>
                      </a:lnTo>
                      <a:lnTo>
                        <a:pt x="74" y="245"/>
                      </a:lnTo>
                      <a:lnTo>
                        <a:pt x="68" y="241"/>
                      </a:lnTo>
                      <a:lnTo>
                        <a:pt x="63" y="239"/>
                      </a:lnTo>
                      <a:lnTo>
                        <a:pt x="58" y="236"/>
                      </a:lnTo>
                      <a:lnTo>
                        <a:pt x="52" y="232"/>
                      </a:lnTo>
                      <a:lnTo>
                        <a:pt x="48" y="228"/>
                      </a:lnTo>
                      <a:lnTo>
                        <a:pt x="43" y="224"/>
                      </a:lnTo>
                      <a:lnTo>
                        <a:pt x="38" y="220"/>
                      </a:lnTo>
                      <a:lnTo>
                        <a:pt x="35" y="215"/>
                      </a:lnTo>
                      <a:lnTo>
                        <a:pt x="30" y="210"/>
                      </a:lnTo>
                      <a:lnTo>
                        <a:pt x="27" y="206"/>
                      </a:lnTo>
                      <a:lnTo>
                        <a:pt x="23" y="201"/>
                      </a:lnTo>
                      <a:lnTo>
                        <a:pt x="20" y="195"/>
                      </a:lnTo>
                      <a:lnTo>
                        <a:pt x="17" y="190"/>
                      </a:lnTo>
                      <a:lnTo>
                        <a:pt x="13" y="185"/>
                      </a:lnTo>
                      <a:lnTo>
                        <a:pt x="11" y="179"/>
                      </a:lnTo>
                      <a:lnTo>
                        <a:pt x="9" y="174"/>
                      </a:lnTo>
                      <a:lnTo>
                        <a:pt x="6" y="167"/>
                      </a:lnTo>
                      <a:lnTo>
                        <a:pt x="5" y="161"/>
                      </a:lnTo>
                      <a:lnTo>
                        <a:pt x="4" y="155"/>
                      </a:lnTo>
                      <a:lnTo>
                        <a:pt x="3" y="148"/>
                      </a:lnTo>
                      <a:lnTo>
                        <a:pt x="2" y="142"/>
                      </a:lnTo>
                      <a:lnTo>
                        <a:pt x="2" y="136"/>
                      </a:lnTo>
                      <a:lnTo>
                        <a:pt x="0" y="129"/>
                      </a:lnTo>
                      <a:lnTo>
                        <a:pt x="2" y="122"/>
                      </a:lnTo>
                      <a:lnTo>
                        <a:pt x="2" y="116"/>
                      </a:lnTo>
                      <a:lnTo>
                        <a:pt x="3" y="109"/>
                      </a:lnTo>
                      <a:lnTo>
                        <a:pt x="4" y="103"/>
                      </a:lnTo>
                      <a:lnTo>
                        <a:pt x="5" y="96"/>
                      </a:lnTo>
                      <a:lnTo>
                        <a:pt x="6" y="91"/>
                      </a:lnTo>
                      <a:lnTo>
                        <a:pt x="9" y="85"/>
                      </a:lnTo>
                      <a:lnTo>
                        <a:pt x="11" y="79"/>
                      </a:lnTo>
                      <a:lnTo>
                        <a:pt x="13" y="73"/>
                      </a:lnTo>
                      <a:lnTo>
                        <a:pt x="17" y="68"/>
                      </a:lnTo>
                      <a:lnTo>
                        <a:pt x="20" y="62"/>
                      </a:lnTo>
                      <a:lnTo>
                        <a:pt x="23" y="57"/>
                      </a:lnTo>
                      <a:lnTo>
                        <a:pt x="27" y="52"/>
                      </a:lnTo>
                      <a:lnTo>
                        <a:pt x="30" y="47"/>
                      </a:lnTo>
                      <a:lnTo>
                        <a:pt x="35" y="42"/>
                      </a:lnTo>
                      <a:lnTo>
                        <a:pt x="38" y="38"/>
                      </a:lnTo>
                      <a:lnTo>
                        <a:pt x="43" y="33"/>
                      </a:lnTo>
                      <a:lnTo>
                        <a:pt x="48" y="30"/>
                      </a:lnTo>
                      <a:lnTo>
                        <a:pt x="52" y="25"/>
                      </a:lnTo>
                      <a:lnTo>
                        <a:pt x="58" y="22"/>
                      </a:lnTo>
                      <a:lnTo>
                        <a:pt x="63" y="18"/>
                      </a:lnTo>
                      <a:lnTo>
                        <a:pt x="68" y="16"/>
                      </a:lnTo>
                      <a:lnTo>
                        <a:pt x="74" y="12"/>
                      </a:lnTo>
                      <a:lnTo>
                        <a:pt x="80" y="10"/>
                      </a:lnTo>
                      <a:lnTo>
                        <a:pt x="86" y="8"/>
                      </a:lnTo>
                      <a:lnTo>
                        <a:pt x="91" y="6"/>
                      </a:lnTo>
                      <a:lnTo>
                        <a:pt x="97" y="4"/>
                      </a:lnTo>
                      <a:lnTo>
                        <a:pt x="104" y="2"/>
                      </a:lnTo>
                      <a:lnTo>
                        <a:pt x="110" y="1"/>
                      </a:lnTo>
                      <a:lnTo>
                        <a:pt x="117" y="1"/>
                      </a:lnTo>
                      <a:lnTo>
                        <a:pt x="124" y="0"/>
                      </a:lnTo>
                      <a:lnTo>
                        <a:pt x="130" y="0"/>
                      </a:lnTo>
                    </a:path>
                  </a:pathLst>
                </a:custGeom>
                <a:noFill/>
                <a:ln w="0">
                  <a:solidFill>
                    <a:srgbClr val="000000"/>
                  </a:solidFill>
                  <a:prstDash val="solid"/>
                  <a:round/>
                  <a:headEnd/>
                  <a:tailEnd/>
                </a:ln>
              </p:spPr>
              <p:txBody>
                <a:bodyPr/>
                <a:lstStyle/>
                <a:p>
                  <a:endParaRPr lang="en-GB"/>
                </a:p>
              </p:txBody>
            </p:sp>
            <p:sp>
              <p:nvSpPr>
                <p:cNvPr id="1341" name="Freeform 850"/>
                <p:cNvSpPr>
                  <a:spLocks/>
                </p:cNvSpPr>
                <p:nvPr/>
              </p:nvSpPr>
              <p:spPr bwMode="auto">
                <a:xfrm>
                  <a:off x="2077" y="2938"/>
                  <a:ext cx="72" cy="72"/>
                </a:xfrm>
                <a:custGeom>
                  <a:avLst/>
                  <a:gdLst>
                    <a:gd name="T0" fmla="*/ 36 w 145"/>
                    <a:gd name="T1" fmla="*/ 34 h 144"/>
                    <a:gd name="T2" fmla="*/ 35 w 145"/>
                    <a:gd name="T3" fmla="*/ 30 h 144"/>
                    <a:gd name="T4" fmla="*/ 35 w 145"/>
                    <a:gd name="T5" fmla="*/ 27 h 144"/>
                    <a:gd name="T6" fmla="*/ 33 w 145"/>
                    <a:gd name="T7" fmla="*/ 23 h 144"/>
                    <a:gd name="T8" fmla="*/ 32 w 145"/>
                    <a:gd name="T9" fmla="*/ 20 h 144"/>
                    <a:gd name="T10" fmla="*/ 30 w 145"/>
                    <a:gd name="T11" fmla="*/ 18 h 144"/>
                    <a:gd name="T12" fmla="*/ 29 w 145"/>
                    <a:gd name="T13" fmla="*/ 14 h 144"/>
                    <a:gd name="T14" fmla="*/ 26 w 145"/>
                    <a:gd name="T15" fmla="*/ 11 h 144"/>
                    <a:gd name="T16" fmla="*/ 24 w 145"/>
                    <a:gd name="T17" fmla="*/ 9 h 144"/>
                    <a:gd name="T18" fmla="*/ 21 w 145"/>
                    <a:gd name="T19" fmla="*/ 7 h 144"/>
                    <a:gd name="T20" fmla="*/ 18 w 145"/>
                    <a:gd name="T21" fmla="*/ 5 h 144"/>
                    <a:gd name="T22" fmla="*/ 15 w 145"/>
                    <a:gd name="T23" fmla="*/ 3 h 144"/>
                    <a:gd name="T24" fmla="*/ 12 w 145"/>
                    <a:gd name="T25" fmla="*/ 2 h 144"/>
                    <a:gd name="T26" fmla="*/ 8 w 145"/>
                    <a:gd name="T27" fmla="*/ 1 h 144"/>
                    <a:gd name="T28" fmla="*/ 5 w 145"/>
                    <a:gd name="T29" fmla="*/ 1 h 144"/>
                    <a:gd name="T30" fmla="*/ 2 w 145"/>
                    <a:gd name="T31" fmla="*/ 0 h 144"/>
                    <a:gd name="T32" fmla="*/ 0 w 145"/>
                    <a:gd name="T33" fmla="*/ 5 h 144"/>
                    <a:gd name="T34" fmla="*/ 3 w 145"/>
                    <a:gd name="T35" fmla="*/ 5 h 144"/>
                    <a:gd name="T36" fmla="*/ 6 w 145"/>
                    <a:gd name="T37" fmla="*/ 5 h 144"/>
                    <a:gd name="T38" fmla="*/ 9 w 145"/>
                    <a:gd name="T39" fmla="*/ 6 h 144"/>
                    <a:gd name="T40" fmla="*/ 12 w 145"/>
                    <a:gd name="T41" fmla="*/ 7 h 144"/>
                    <a:gd name="T42" fmla="*/ 14 w 145"/>
                    <a:gd name="T43" fmla="*/ 9 h 144"/>
                    <a:gd name="T44" fmla="*/ 17 w 145"/>
                    <a:gd name="T45" fmla="*/ 10 h 144"/>
                    <a:gd name="T46" fmla="*/ 19 w 145"/>
                    <a:gd name="T47" fmla="*/ 12 h 144"/>
                    <a:gd name="T48" fmla="*/ 21 w 145"/>
                    <a:gd name="T49" fmla="*/ 14 h 144"/>
                    <a:gd name="T50" fmla="*/ 23 w 145"/>
                    <a:gd name="T51" fmla="*/ 16 h 144"/>
                    <a:gd name="T52" fmla="*/ 25 w 145"/>
                    <a:gd name="T53" fmla="*/ 18 h 144"/>
                    <a:gd name="T54" fmla="*/ 27 w 145"/>
                    <a:gd name="T55" fmla="*/ 21 h 144"/>
                    <a:gd name="T56" fmla="*/ 28 w 145"/>
                    <a:gd name="T57" fmla="*/ 23 h 144"/>
                    <a:gd name="T58" fmla="*/ 29 w 145"/>
                    <a:gd name="T59" fmla="*/ 26 h 144"/>
                    <a:gd name="T60" fmla="*/ 30 w 145"/>
                    <a:gd name="T61" fmla="*/ 29 h 144"/>
                    <a:gd name="T62" fmla="*/ 31 w 145"/>
                    <a:gd name="T63" fmla="*/ 33 h 144"/>
                    <a:gd name="T64" fmla="*/ 31 w 145"/>
                    <a:gd name="T65" fmla="*/ 36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4"/>
                    <a:gd name="T101" fmla="*/ 145 w 145"/>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4">
                      <a:moveTo>
                        <a:pt x="145" y="144"/>
                      </a:moveTo>
                      <a:lnTo>
                        <a:pt x="144" y="136"/>
                      </a:lnTo>
                      <a:lnTo>
                        <a:pt x="144" y="129"/>
                      </a:lnTo>
                      <a:lnTo>
                        <a:pt x="142" y="122"/>
                      </a:lnTo>
                      <a:lnTo>
                        <a:pt x="141" y="115"/>
                      </a:lnTo>
                      <a:lnTo>
                        <a:pt x="140" y="108"/>
                      </a:lnTo>
                      <a:lnTo>
                        <a:pt x="138" y="101"/>
                      </a:lnTo>
                      <a:lnTo>
                        <a:pt x="135" y="94"/>
                      </a:lnTo>
                      <a:lnTo>
                        <a:pt x="133" y="87"/>
                      </a:lnTo>
                      <a:lnTo>
                        <a:pt x="130" y="82"/>
                      </a:lnTo>
                      <a:lnTo>
                        <a:pt x="126" y="75"/>
                      </a:lnTo>
                      <a:lnTo>
                        <a:pt x="123" y="69"/>
                      </a:lnTo>
                      <a:lnTo>
                        <a:pt x="119" y="63"/>
                      </a:lnTo>
                      <a:lnTo>
                        <a:pt x="116" y="57"/>
                      </a:lnTo>
                      <a:lnTo>
                        <a:pt x="111" y="52"/>
                      </a:lnTo>
                      <a:lnTo>
                        <a:pt x="107" y="47"/>
                      </a:lnTo>
                      <a:lnTo>
                        <a:pt x="102" y="41"/>
                      </a:lnTo>
                      <a:lnTo>
                        <a:pt x="96" y="37"/>
                      </a:lnTo>
                      <a:lnTo>
                        <a:pt x="92" y="32"/>
                      </a:lnTo>
                      <a:lnTo>
                        <a:pt x="86" y="29"/>
                      </a:lnTo>
                      <a:lnTo>
                        <a:pt x="80" y="24"/>
                      </a:lnTo>
                      <a:lnTo>
                        <a:pt x="74" y="21"/>
                      </a:lnTo>
                      <a:lnTo>
                        <a:pt x="69" y="17"/>
                      </a:lnTo>
                      <a:lnTo>
                        <a:pt x="62" y="14"/>
                      </a:lnTo>
                      <a:lnTo>
                        <a:pt x="56" y="11"/>
                      </a:lnTo>
                      <a:lnTo>
                        <a:pt x="49" y="8"/>
                      </a:lnTo>
                      <a:lnTo>
                        <a:pt x="42" y="6"/>
                      </a:lnTo>
                      <a:lnTo>
                        <a:pt x="35" y="4"/>
                      </a:lnTo>
                      <a:lnTo>
                        <a:pt x="28" y="2"/>
                      </a:lnTo>
                      <a:lnTo>
                        <a:pt x="21" y="1"/>
                      </a:lnTo>
                      <a:lnTo>
                        <a:pt x="14" y="0"/>
                      </a:lnTo>
                      <a:lnTo>
                        <a:pt x="8" y="0"/>
                      </a:lnTo>
                      <a:lnTo>
                        <a:pt x="0" y="0"/>
                      </a:lnTo>
                      <a:lnTo>
                        <a:pt x="0" y="19"/>
                      </a:lnTo>
                      <a:lnTo>
                        <a:pt x="6" y="19"/>
                      </a:lnTo>
                      <a:lnTo>
                        <a:pt x="12" y="21"/>
                      </a:lnTo>
                      <a:lnTo>
                        <a:pt x="19" y="21"/>
                      </a:lnTo>
                      <a:lnTo>
                        <a:pt x="25" y="22"/>
                      </a:lnTo>
                      <a:lnTo>
                        <a:pt x="31" y="23"/>
                      </a:lnTo>
                      <a:lnTo>
                        <a:pt x="36" y="25"/>
                      </a:lnTo>
                      <a:lnTo>
                        <a:pt x="42" y="27"/>
                      </a:lnTo>
                      <a:lnTo>
                        <a:pt x="48" y="30"/>
                      </a:lnTo>
                      <a:lnTo>
                        <a:pt x="54" y="32"/>
                      </a:lnTo>
                      <a:lnTo>
                        <a:pt x="59" y="34"/>
                      </a:lnTo>
                      <a:lnTo>
                        <a:pt x="64" y="38"/>
                      </a:lnTo>
                      <a:lnTo>
                        <a:pt x="69" y="40"/>
                      </a:lnTo>
                      <a:lnTo>
                        <a:pt x="74" y="45"/>
                      </a:lnTo>
                      <a:lnTo>
                        <a:pt x="79" y="48"/>
                      </a:lnTo>
                      <a:lnTo>
                        <a:pt x="84" y="52"/>
                      </a:lnTo>
                      <a:lnTo>
                        <a:pt x="87" y="56"/>
                      </a:lnTo>
                      <a:lnTo>
                        <a:pt x="92" y="60"/>
                      </a:lnTo>
                      <a:lnTo>
                        <a:pt x="95" y="64"/>
                      </a:lnTo>
                      <a:lnTo>
                        <a:pt x="100" y="69"/>
                      </a:lnTo>
                      <a:lnTo>
                        <a:pt x="103" y="75"/>
                      </a:lnTo>
                      <a:lnTo>
                        <a:pt x="107" y="79"/>
                      </a:lnTo>
                      <a:lnTo>
                        <a:pt x="109" y="85"/>
                      </a:lnTo>
                      <a:lnTo>
                        <a:pt x="112" y="90"/>
                      </a:lnTo>
                      <a:lnTo>
                        <a:pt x="115" y="95"/>
                      </a:lnTo>
                      <a:lnTo>
                        <a:pt x="117" y="101"/>
                      </a:lnTo>
                      <a:lnTo>
                        <a:pt x="118" y="107"/>
                      </a:lnTo>
                      <a:lnTo>
                        <a:pt x="121" y="113"/>
                      </a:lnTo>
                      <a:lnTo>
                        <a:pt x="122" y="118"/>
                      </a:lnTo>
                      <a:lnTo>
                        <a:pt x="123" y="124"/>
                      </a:lnTo>
                      <a:lnTo>
                        <a:pt x="124" y="131"/>
                      </a:lnTo>
                      <a:lnTo>
                        <a:pt x="124" y="137"/>
                      </a:lnTo>
                      <a:lnTo>
                        <a:pt x="124" y="144"/>
                      </a:lnTo>
                      <a:lnTo>
                        <a:pt x="145" y="144"/>
                      </a:lnTo>
                      <a:close/>
                    </a:path>
                  </a:pathLst>
                </a:custGeom>
                <a:solidFill>
                  <a:srgbClr val="BFBFBF"/>
                </a:solidFill>
                <a:ln w="9525">
                  <a:noFill/>
                  <a:round/>
                  <a:headEnd/>
                  <a:tailEnd/>
                </a:ln>
              </p:spPr>
              <p:txBody>
                <a:bodyPr/>
                <a:lstStyle/>
                <a:p>
                  <a:endParaRPr lang="en-GB"/>
                </a:p>
              </p:txBody>
            </p:sp>
            <p:sp>
              <p:nvSpPr>
                <p:cNvPr id="1342" name="Freeform 851"/>
                <p:cNvSpPr>
                  <a:spLocks/>
                </p:cNvSpPr>
                <p:nvPr/>
              </p:nvSpPr>
              <p:spPr bwMode="auto">
                <a:xfrm>
                  <a:off x="2077" y="3010"/>
                  <a:ext cx="72" cy="72"/>
                </a:xfrm>
                <a:custGeom>
                  <a:avLst/>
                  <a:gdLst>
                    <a:gd name="T0" fmla="*/ 2 w 145"/>
                    <a:gd name="T1" fmla="*/ 36 h 143"/>
                    <a:gd name="T2" fmla="*/ 5 w 145"/>
                    <a:gd name="T3" fmla="*/ 36 h 143"/>
                    <a:gd name="T4" fmla="*/ 8 w 145"/>
                    <a:gd name="T5" fmla="*/ 35 h 143"/>
                    <a:gd name="T6" fmla="*/ 12 w 145"/>
                    <a:gd name="T7" fmla="*/ 34 h 143"/>
                    <a:gd name="T8" fmla="*/ 15 w 145"/>
                    <a:gd name="T9" fmla="*/ 33 h 143"/>
                    <a:gd name="T10" fmla="*/ 18 w 145"/>
                    <a:gd name="T11" fmla="*/ 31 h 143"/>
                    <a:gd name="T12" fmla="*/ 21 w 145"/>
                    <a:gd name="T13" fmla="*/ 29 h 143"/>
                    <a:gd name="T14" fmla="*/ 24 w 145"/>
                    <a:gd name="T15" fmla="*/ 27 h 143"/>
                    <a:gd name="T16" fmla="*/ 26 w 145"/>
                    <a:gd name="T17" fmla="*/ 24 h 143"/>
                    <a:gd name="T18" fmla="*/ 29 w 145"/>
                    <a:gd name="T19" fmla="*/ 22 h 143"/>
                    <a:gd name="T20" fmla="*/ 30 w 145"/>
                    <a:gd name="T21" fmla="*/ 19 h 143"/>
                    <a:gd name="T22" fmla="*/ 32 w 145"/>
                    <a:gd name="T23" fmla="*/ 16 h 143"/>
                    <a:gd name="T24" fmla="*/ 33 w 145"/>
                    <a:gd name="T25" fmla="*/ 13 h 143"/>
                    <a:gd name="T26" fmla="*/ 35 w 145"/>
                    <a:gd name="T27" fmla="*/ 9 h 143"/>
                    <a:gd name="T28" fmla="*/ 35 w 145"/>
                    <a:gd name="T29" fmla="*/ 6 h 143"/>
                    <a:gd name="T30" fmla="*/ 36 w 145"/>
                    <a:gd name="T31" fmla="*/ 2 h 143"/>
                    <a:gd name="T32" fmla="*/ 31 w 145"/>
                    <a:gd name="T33" fmla="*/ 0 h 143"/>
                    <a:gd name="T34" fmla="*/ 31 w 145"/>
                    <a:gd name="T35" fmla="*/ 3 h 143"/>
                    <a:gd name="T36" fmla="*/ 30 w 145"/>
                    <a:gd name="T37" fmla="*/ 7 h 143"/>
                    <a:gd name="T38" fmla="*/ 29 w 145"/>
                    <a:gd name="T39" fmla="*/ 9 h 143"/>
                    <a:gd name="T40" fmla="*/ 28 w 145"/>
                    <a:gd name="T41" fmla="*/ 12 h 143"/>
                    <a:gd name="T42" fmla="*/ 27 w 145"/>
                    <a:gd name="T43" fmla="*/ 15 h 143"/>
                    <a:gd name="T44" fmla="*/ 25 w 145"/>
                    <a:gd name="T45" fmla="*/ 18 h 143"/>
                    <a:gd name="T46" fmla="*/ 23 w 145"/>
                    <a:gd name="T47" fmla="*/ 20 h 143"/>
                    <a:gd name="T48" fmla="*/ 21 w 145"/>
                    <a:gd name="T49" fmla="*/ 22 h 143"/>
                    <a:gd name="T50" fmla="*/ 19 w 145"/>
                    <a:gd name="T51" fmla="*/ 24 h 143"/>
                    <a:gd name="T52" fmla="*/ 17 w 145"/>
                    <a:gd name="T53" fmla="*/ 26 h 143"/>
                    <a:gd name="T54" fmla="*/ 14 w 145"/>
                    <a:gd name="T55" fmla="*/ 28 h 143"/>
                    <a:gd name="T56" fmla="*/ 12 w 145"/>
                    <a:gd name="T57" fmla="*/ 29 h 143"/>
                    <a:gd name="T58" fmla="*/ 9 w 145"/>
                    <a:gd name="T59" fmla="*/ 30 h 143"/>
                    <a:gd name="T60" fmla="*/ 6 w 145"/>
                    <a:gd name="T61" fmla="*/ 31 h 143"/>
                    <a:gd name="T62" fmla="*/ 3 w 145"/>
                    <a:gd name="T63" fmla="*/ 31 h 143"/>
                    <a:gd name="T64" fmla="*/ 0 w 145"/>
                    <a:gd name="T65" fmla="*/ 31 h 1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3"/>
                    <a:gd name="T101" fmla="*/ 145 w 145"/>
                    <a:gd name="T102" fmla="*/ 143 h 1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3">
                      <a:moveTo>
                        <a:pt x="0" y="143"/>
                      </a:moveTo>
                      <a:lnTo>
                        <a:pt x="8" y="143"/>
                      </a:lnTo>
                      <a:lnTo>
                        <a:pt x="14" y="143"/>
                      </a:lnTo>
                      <a:lnTo>
                        <a:pt x="21" y="142"/>
                      </a:lnTo>
                      <a:lnTo>
                        <a:pt x="28" y="141"/>
                      </a:lnTo>
                      <a:lnTo>
                        <a:pt x="35" y="139"/>
                      </a:lnTo>
                      <a:lnTo>
                        <a:pt x="42" y="138"/>
                      </a:lnTo>
                      <a:lnTo>
                        <a:pt x="49" y="135"/>
                      </a:lnTo>
                      <a:lnTo>
                        <a:pt x="56" y="132"/>
                      </a:lnTo>
                      <a:lnTo>
                        <a:pt x="62" y="130"/>
                      </a:lnTo>
                      <a:lnTo>
                        <a:pt x="69" y="126"/>
                      </a:lnTo>
                      <a:lnTo>
                        <a:pt x="74" y="123"/>
                      </a:lnTo>
                      <a:lnTo>
                        <a:pt x="80" y="119"/>
                      </a:lnTo>
                      <a:lnTo>
                        <a:pt x="86" y="115"/>
                      </a:lnTo>
                      <a:lnTo>
                        <a:pt x="92" y="111"/>
                      </a:lnTo>
                      <a:lnTo>
                        <a:pt x="96" y="107"/>
                      </a:lnTo>
                      <a:lnTo>
                        <a:pt x="102" y="101"/>
                      </a:lnTo>
                      <a:lnTo>
                        <a:pt x="107" y="96"/>
                      </a:lnTo>
                      <a:lnTo>
                        <a:pt x="111" y="92"/>
                      </a:lnTo>
                      <a:lnTo>
                        <a:pt x="116" y="86"/>
                      </a:lnTo>
                      <a:lnTo>
                        <a:pt x="119" y="80"/>
                      </a:lnTo>
                      <a:lnTo>
                        <a:pt x="123" y="74"/>
                      </a:lnTo>
                      <a:lnTo>
                        <a:pt x="126" y="69"/>
                      </a:lnTo>
                      <a:lnTo>
                        <a:pt x="130" y="62"/>
                      </a:lnTo>
                      <a:lnTo>
                        <a:pt x="133" y="56"/>
                      </a:lnTo>
                      <a:lnTo>
                        <a:pt x="135" y="49"/>
                      </a:lnTo>
                      <a:lnTo>
                        <a:pt x="138" y="42"/>
                      </a:lnTo>
                      <a:lnTo>
                        <a:pt x="140" y="35"/>
                      </a:lnTo>
                      <a:lnTo>
                        <a:pt x="141" y="28"/>
                      </a:lnTo>
                      <a:lnTo>
                        <a:pt x="142" y="22"/>
                      </a:lnTo>
                      <a:lnTo>
                        <a:pt x="144" y="15"/>
                      </a:lnTo>
                      <a:lnTo>
                        <a:pt x="144" y="7"/>
                      </a:lnTo>
                      <a:lnTo>
                        <a:pt x="145" y="0"/>
                      </a:lnTo>
                      <a:lnTo>
                        <a:pt x="124" y="0"/>
                      </a:lnTo>
                      <a:lnTo>
                        <a:pt x="124" y="5"/>
                      </a:lnTo>
                      <a:lnTo>
                        <a:pt x="124" y="12"/>
                      </a:lnTo>
                      <a:lnTo>
                        <a:pt x="123" y="18"/>
                      </a:lnTo>
                      <a:lnTo>
                        <a:pt x="122" y="25"/>
                      </a:lnTo>
                      <a:lnTo>
                        <a:pt x="121" y="31"/>
                      </a:lnTo>
                      <a:lnTo>
                        <a:pt x="118" y="36"/>
                      </a:lnTo>
                      <a:lnTo>
                        <a:pt x="117" y="42"/>
                      </a:lnTo>
                      <a:lnTo>
                        <a:pt x="115" y="48"/>
                      </a:lnTo>
                      <a:lnTo>
                        <a:pt x="112" y="54"/>
                      </a:lnTo>
                      <a:lnTo>
                        <a:pt x="109" y="58"/>
                      </a:lnTo>
                      <a:lnTo>
                        <a:pt x="107" y="64"/>
                      </a:lnTo>
                      <a:lnTo>
                        <a:pt x="103" y="69"/>
                      </a:lnTo>
                      <a:lnTo>
                        <a:pt x="100" y="73"/>
                      </a:lnTo>
                      <a:lnTo>
                        <a:pt x="95" y="78"/>
                      </a:lnTo>
                      <a:lnTo>
                        <a:pt x="92" y="82"/>
                      </a:lnTo>
                      <a:lnTo>
                        <a:pt x="87" y="87"/>
                      </a:lnTo>
                      <a:lnTo>
                        <a:pt x="84" y="92"/>
                      </a:lnTo>
                      <a:lnTo>
                        <a:pt x="79" y="95"/>
                      </a:lnTo>
                      <a:lnTo>
                        <a:pt x="74" y="99"/>
                      </a:lnTo>
                      <a:lnTo>
                        <a:pt x="69" y="102"/>
                      </a:lnTo>
                      <a:lnTo>
                        <a:pt x="64" y="105"/>
                      </a:lnTo>
                      <a:lnTo>
                        <a:pt x="59" y="109"/>
                      </a:lnTo>
                      <a:lnTo>
                        <a:pt x="54" y="111"/>
                      </a:lnTo>
                      <a:lnTo>
                        <a:pt x="48" y="114"/>
                      </a:lnTo>
                      <a:lnTo>
                        <a:pt x="42" y="116"/>
                      </a:lnTo>
                      <a:lnTo>
                        <a:pt x="36" y="118"/>
                      </a:lnTo>
                      <a:lnTo>
                        <a:pt x="31" y="120"/>
                      </a:lnTo>
                      <a:lnTo>
                        <a:pt x="25" y="122"/>
                      </a:lnTo>
                      <a:lnTo>
                        <a:pt x="19" y="123"/>
                      </a:lnTo>
                      <a:lnTo>
                        <a:pt x="12" y="123"/>
                      </a:lnTo>
                      <a:lnTo>
                        <a:pt x="6" y="124"/>
                      </a:lnTo>
                      <a:lnTo>
                        <a:pt x="0" y="124"/>
                      </a:lnTo>
                      <a:lnTo>
                        <a:pt x="0" y="143"/>
                      </a:lnTo>
                      <a:close/>
                    </a:path>
                  </a:pathLst>
                </a:custGeom>
                <a:solidFill>
                  <a:srgbClr val="BFBFBF"/>
                </a:solidFill>
                <a:ln w="9525">
                  <a:noFill/>
                  <a:round/>
                  <a:headEnd/>
                  <a:tailEnd/>
                </a:ln>
              </p:spPr>
              <p:txBody>
                <a:bodyPr/>
                <a:lstStyle/>
                <a:p>
                  <a:endParaRPr lang="en-GB"/>
                </a:p>
              </p:txBody>
            </p:sp>
            <p:sp>
              <p:nvSpPr>
                <p:cNvPr id="1343" name="Freeform 852"/>
                <p:cNvSpPr>
                  <a:spLocks/>
                </p:cNvSpPr>
                <p:nvPr/>
              </p:nvSpPr>
              <p:spPr bwMode="auto">
                <a:xfrm>
                  <a:off x="2005" y="3010"/>
                  <a:ext cx="72" cy="72"/>
                </a:xfrm>
                <a:custGeom>
                  <a:avLst/>
                  <a:gdLst>
                    <a:gd name="T0" fmla="*/ 0 w 145"/>
                    <a:gd name="T1" fmla="*/ 2 h 143"/>
                    <a:gd name="T2" fmla="*/ 0 w 145"/>
                    <a:gd name="T3" fmla="*/ 6 h 143"/>
                    <a:gd name="T4" fmla="*/ 1 w 145"/>
                    <a:gd name="T5" fmla="*/ 9 h 143"/>
                    <a:gd name="T6" fmla="*/ 2 w 145"/>
                    <a:gd name="T7" fmla="*/ 13 h 143"/>
                    <a:gd name="T8" fmla="*/ 3 w 145"/>
                    <a:gd name="T9" fmla="*/ 16 h 143"/>
                    <a:gd name="T10" fmla="*/ 5 w 145"/>
                    <a:gd name="T11" fmla="*/ 19 h 143"/>
                    <a:gd name="T12" fmla="*/ 7 w 145"/>
                    <a:gd name="T13" fmla="*/ 22 h 143"/>
                    <a:gd name="T14" fmla="*/ 9 w 145"/>
                    <a:gd name="T15" fmla="*/ 24 h 143"/>
                    <a:gd name="T16" fmla="*/ 12 w 145"/>
                    <a:gd name="T17" fmla="*/ 27 h 143"/>
                    <a:gd name="T18" fmla="*/ 14 w 145"/>
                    <a:gd name="T19" fmla="*/ 29 h 143"/>
                    <a:gd name="T20" fmla="*/ 17 w 145"/>
                    <a:gd name="T21" fmla="*/ 31 h 143"/>
                    <a:gd name="T22" fmla="*/ 20 w 145"/>
                    <a:gd name="T23" fmla="*/ 33 h 143"/>
                    <a:gd name="T24" fmla="*/ 23 w 145"/>
                    <a:gd name="T25" fmla="*/ 34 h 143"/>
                    <a:gd name="T26" fmla="*/ 27 w 145"/>
                    <a:gd name="T27" fmla="*/ 35 h 143"/>
                    <a:gd name="T28" fmla="*/ 30 w 145"/>
                    <a:gd name="T29" fmla="*/ 36 h 143"/>
                    <a:gd name="T30" fmla="*/ 34 w 145"/>
                    <a:gd name="T31" fmla="*/ 36 h 143"/>
                    <a:gd name="T32" fmla="*/ 36 w 145"/>
                    <a:gd name="T33" fmla="*/ 31 h 143"/>
                    <a:gd name="T34" fmla="*/ 33 w 145"/>
                    <a:gd name="T35" fmla="*/ 31 h 143"/>
                    <a:gd name="T36" fmla="*/ 29 w 145"/>
                    <a:gd name="T37" fmla="*/ 31 h 143"/>
                    <a:gd name="T38" fmla="*/ 27 w 145"/>
                    <a:gd name="T39" fmla="*/ 30 h 143"/>
                    <a:gd name="T40" fmla="*/ 24 w 145"/>
                    <a:gd name="T41" fmla="*/ 29 h 143"/>
                    <a:gd name="T42" fmla="*/ 21 w 145"/>
                    <a:gd name="T43" fmla="*/ 28 h 143"/>
                    <a:gd name="T44" fmla="*/ 18 w 145"/>
                    <a:gd name="T45" fmla="*/ 26 h 143"/>
                    <a:gd name="T46" fmla="*/ 16 w 145"/>
                    <a:gd name="T47" fmla="*/ 24 h 143"/>
                    <a:gd name="T48" fmla="*/ 14 w 145"/>
                    <a:gd name="T49" fmla="*/ 22 h 143"/>
                    <a:gd name="T50" fmla="*/ 12 w 145"/>
                    <a:gd name="T51" fmla="*/ 20 h 143"/>
                    <a:gd name="T52" fmla="*/ 10 w 145"/>
                    <a:gd name="T53" fmla="*/ 18 h 143"/>
                    <a:gd name="T54" fmla="*/ 8 w 145"/>
                    <a:gd name="T55" fmla="*/ 15 h 143"/>
                    <a:gd name="T56" fmla="*/ 7 w 145"/>
                    <a:gd name="T57" fmla="*/ 12 h 143"/>
                    <a:gd name="T58" fmla="*/ 6 w 145"/>
                    <a:gd name="T59" fmla="*/ 9 h 143"/>
                    <a:gd name="T60" fmla="*/ 6 w 145"/>
                    <a:gd name="T61" fmla="*/ 7 h 143"/>
                    <a:gd name="T62" fmla="*/ 5 w 145"/>
                    <a:gd name="T63" fmla="*/ 3 h 143"/>
                    <a:gd name="T64" fmla="*/ 5 w 145"/>
                    <a:gd name="T65" fmla="*/ 0 h 1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3"/>
                    <a:gd name="T101" fmla="*/ 145 w 145"/>
                    <a:gd name="T102" fmla="*/ 143 h 1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3">
                      <a:moveTo>
                        <a:pt x="0" y="0"/>
                      </a:moveTo>
                      <a:lnTo>
                        <a:pt x="0" y="7"/>
                      </a:lnTo>
                      <a:lnTo>
                        <a:pt x="2" y="15"/>
                      </a:lnTo>
                      <a:lnTo>
                        <a:pt x="2" y="22"/>
                      </a:lnTo>
                      <a:lnTo>
                        <a:pt x="4" y="28"/>
                      </a:lnTo>
                      <a:lnTo>
                        <a:pt x="5" y="35"/>
                      </a:lnTo>
                      <a:lnTo>
                        <a:pt x="7" y="42"/>
                      </a:lnTo>
                      <a:lnTo>
                        <a:pt x="10" y="49"/>
                      </a:lnTo>
                      <a:lnTo>
                        <a:pt x="12" y="56"/>
                      </a:lnTo>
                      <a:lnTo>
                        <a:pt x="14" y="62"/>
                      </a:lnTo>
                      <a:lnTo>
                        <a:pt x="18" y="69"/>
                      </a:lnTo>
                      <a:lnTo>
                        <a:pt x="21" y="74"/>
                      </a:lnTo>
                      <a:lnTo>
                        <a:pt x="25" y="80"/>
                      </a:lnTo>
                      <a:lnTo>
                        <a:pt x="29" y="86"/>
                      </a:lnTo>
                      <a:lnTo>
                        <a:pt x="34" y="92"/>
                      </a:lnTo>
                      <a:lnTo>
                        <a:pt x="37" y="96"/>
                      </a:lnTo>
                      <a:lnTo>
                        <a:pt x="43" y="101"/>
                      </a:lnTo>
                      <a:lnTo>
                        <a:pt x="48" y="107"/>
                      </a:lnTo>
                      <a:lnTo>
                        <a:pt x="53" y="111"/>
                      </a:lnTo>
                      <a:lnTo>
                        <a:pt x="58" y="115"/>
                      </a:lnTo>
                      <a:lnTo>
                        <a:pt x="64" y="119"/>
                      </a:lnTo>
                      <a:lnTo>
                        <a:pt x="70" y="123"/>
                      </a:lnTo>
                      <a:lnTo>
                        <a:pt x="75" y="126"/>
                      </a:lnTo>
                      <a:lnTo>
                        <a:pt x="82" y="130"/>
                      </a:lnTo>
                      <a:lnTo>
                        <a:pt x="88" y="132"/>
                      </a:lnTo>
                      <a:lnTo>
                        <a:pt x="95" y="135"/>
                      </a:lnTo>
                      <a:lnTo>
                        <a:pt x="102" y="138"/>
                      </a:lnTo>
                      <a:lnTo>
                        <a:pt x="109" y="139"/>
                      </a:lnTo>
                      <a:lnTo>
                        <a:pt x="116" y="141"/>
                      </a:lnTo>
                      <a:lnTo>
                        <a:pt x="123" y="142"/>
                      </a:lnTo>
                      <a:lnTo>
                        <a:pt x="130" y="143"/>
                      </a:lnTo>
                      <a:lnTo>
                        <a:pt x="138" y="143"/>
                      </a:lnTo>
                      <a:lnTo>
                        <a:pt x="145" y="143"/>
                      </a:lnTo>
                      <a:lnTo>
                        <a:pt x="145" y="124"/>
                      </a:lnTo>
                      <a:lnTo>
                        <a:pt x="139" y="124"/>
                      </a:lnTo>
                      <a:lnTo>
                        <a:pt x="132" y="123"/>
                      </a:lnTo>
                      <a:lnTo>
                        <a:pt x="126" y="123"/>
                      </a:lnTo>
                      <a:lnTo>
                        <a:pt x="119" y="122"/>
                      </a:lnTo>
                      <a:lnTo>
                        <a:pt x="113" y="120"/>
                      </a:lnTo>
                      <a:lnTo>
                        <a:pt x="108" y="118"/>
                      </a:lnTo>
                      <a:lnTo>
                        <a:pt x="102" y="116"/>
                      </a:lnTo>
                      <a:lnTo>
                        <a:pt x="96" y="114"/>
                      </a:lnTo>
                      <a:lnTo>
                        <a:pt x="90" y="111"/>
                      </a:lnTo>
                      <a:lnTo>
                        <a:pt x="86" y="109"/>
                      </a:lnTo>
                      <a:lnTo>
                        <a:pt x="80" y="105"/>
                      </a:lnTo>
                      <a:lnTo>
                        <a:pt x="75" y="102"/>
                      </a:lnTo>
                      <a:lnTo>
                        <a:pt x="71" y="99"/>
                      </a:lnTo>
                      <a:lnTo>
                        <a:pt x="66" y="95"/>
                      </a:lnTo>
                      <a:lnTo>
                        <a:pt x="62" y="92"/>
                      </a:lnTo>
                      <a:lnTo>
                        <a:pt x="57" y="87"/>
                      </a:lnTo>
                      <a:lnTo>
                        <a:pt x="52" y="82"/>
                      </a:lnTo>
                      <a:lnTo>
                        <a:pt x="49" y="79"/>
                      </a:lnTo>
                      <a:lnTo>
                        <a:pt x="45" y="73"/>
                      </a:lnTo>
                      <a:lnTo>
                        <a:pt x="42" y="69"/>
                      </a:lnTo>
                      <a:lnTo>
                        <a:pt x="38" y="64"/>
                      </a:lnTo>
                      <a:lnTo>
                        <a:pt x="35" y="58"/>
                      </a:lnTo>
                      <a:lnTo>
                        <a:pt x="33" y="54"/>
                      </a:lnTo>
                      <a:lnTo>
                        <a:pt x="30" y="48"/>
                      </a:lnTo>
                      <a:lnTo>
                        <a:pt x="28" y="42"/>
                      </a:lnTo>
                      <a:lnTo>
                        <a:pt x="26" y="36"/>
                      </a:lnTo>
                      <a:lnTo>
                        <a:pt x="25" y="31"/>
                      </a:lnTo>
                      <a:lnTo>
                        <a:pt x="24" y="25"/>
                      </a:lnTo>
                      <a:lnTo>
                        <a:pt x="22" y="18"/>
                      </a:lnTo>
                      <a:lnTo>
                        <a:pt x="21" y="12"/>
                      </a:lnTo>
                      <a:lnTo>
                        <a:pt x="20" y="5"/>
                      </a:lnTo>
                      <a:lnTo>
                        <a:pt x="20" y="0"/>
                      </a:lnTo>
                      <a:lnTo>
                        <a:pt x="0" y="0"/>
                      </a:lnTo>
                      <a:close/>
                    </a:path>
                  </a:pathLst>
                </a:custGeom>
                <a:solidFill>
                  <a:srgbClr val="BFBFBF"/>
                </a:solidFill>
                <a:ln w="9525">
                  <a:noFill/>
                  <a:round/>
                  <a:headEnd/>
                  <a:tailEnd/>
                </a:ln>
              </p:spPr>
              <p:txBody>
                <a:bodyPr/>
                <a:lstStyle/>
                <a:p>
                  <a:endParaRPr lang="en-GB"/>
                </a:p>
              </p:txBody>
            </p:sp>
            <p:sp>
              <p:nvSpPr>
                <p:cNvPr id="1344" name="Freeform 853"/>
                <p:cNvSpPr>
                  <a:spLocks/>
                </p:cNvSpPr>
                <p:nvPr/>
              </p:nvSpPr>
              <p:spPr bwMode="auto">
                <a:xfrm>
                  <a:off x="2005" y="2938"/>
                  <a:ext cx="72" cy="72"/>
                </a:xfrm>
                <a:custGeom>
                  <a:avLst/>
                  <a:gdLst>
                    <a:gd name="T0" fmla="*/ 34 w 145"/>
                    <a:gd name="T1" fmla="*/ 0 h 144"/>
                    <a:gd name="T2" fmla="*/ 30 w 145"/>
                    <a:gd name="T3" fmla="*/ 1 h 144"/>
                    <a:gd name="T4" fmla="*/ 27 w 145"/>
                    <a:gd name="T5" fmla="*/ 1 h 144"/>
                    <a:gd name="T6" fmla="*/ 23 w 145"/>
                    <a:gd name="T7" fmla="*/ 2 h 144"/>
                    <a:gd name="T8" fmla="*/ 20 w 145"/>
                    <a:gd name="T9" fmla="*/ 3 h 144"/>
                    <a:gd name="T10" fmla="*/ 17 w 145"/>
                    <a:gd name="T11" fmla="*/ 5 h 144"/>
                    <a:gd name="T12" fmla="*/ 14 w 145"/>
                    <a:gd name="T13" fmla="*/ 7 h 144"/>
                    <a:gd name="T14" fmla="*/ 12 w 145"/>
                    <a:gd name="T15" fmla="*/ 9 h 144"/>
                    <a:gd name="T16" fmla="*/ 9 w 145"/>
                    <a:gd name="T17" fmla="*/ 11 h 144"/>
                    <a:gd name="T18" fmla="*/ 7 w 145"/>
                    <a:gd name="T19" fmla="*/ 14 h 144"/>
                    <a:gd name="T20" fmla="*/ 5 w 145"/>
                    <a:gd name="T21" fmla="*/ 18 h 144"/>
                    <a:gd name="T22" fmla="*/ 3 w 145"/>
                    <a:gd name="T23" fmla="*/ 20 h 144"/>
                    <a:gd name="T24" fmla="*/ 2 w 145"/>
                    <a:gd name="T25" fmla="*/ 23 h 144"/>
                    <a:gd name="T26" fmla="*/ 1 w 145"/>
                    <a:gd name="T27" fmla="*/ 27 h 144"/>
                    <a:gd name="T28" fmla="*/ 0 w 145"/>
                    <a:gd name="T29" fmla="*/ 30 h 144"/>
                    <a:gd name="T30" fmla="*/ 0 w 145"/>
                    <a:gd name="T31" fmla="*/ 34 h 144"/>
                    <a:gd name="T32" fmla="*/ 5 w 145"/>
                    <a:gd name="T33" fmla="*/ 36 h 144"/>
                    <a:gd name="T34" fmla="*/ 5 w 145"/>
                    <a:gd name="T35" fmla="*/ 33 h 144"/>
                    <a:gd name="T36" fmla="*/ 6 w 145"/>
                    <a:gd name="T37" fmla="*/ 29 h 144"/>
                    <a:gd name="T38" fmla="*/ 6 w 145"/>
                    <a:gd name="T39" fmla="*/ 26 h 144"/>
                    <a:gd name="T40" fmla="*/ 7 w 145"/>
                    <a:gd name="T41" fmla="*/ 23 h 144"/>
                    <a:gd name="T42" fmla="*/ 8 w 145"/>
                    <a:gd name="T43" fmla="*/ 21 h 144"/>
                    <a:gd name="T44" fmla="*/ 10 w 145"/>
                    <a:gd name="T45" fmla="*/ 18 h 144"/>
                    <a:gd name="T46" fmla="*/ 12 w 145"/>
                    <a:gd name="T47" fmla="*/ 16 h 144"/>
                    <a:gd name="T48" fmla="*/ 14 w 145"/>
                    <a:gd name="T49" fmla="*/ 14 h 144"/>
                    <a:gd name="T50" fmla="*/ 16 w 145"/>
                    <a:gd name="T51" fmla="*/ 12 h 144"/>
                    <a:gd name="T52" fmla="*/ 18 w 145"/>
                    <a:gd name="T53" fmla="*/ 10 h 144"/>
                    <a:gd name="T54" fmla="*/ 21 w 145"/>
                    <a:gd name="T55" fmla="*/ 9 h 144"/>
                    <a:gd name="T56" fmla="*/ 24 w 145"/>
                    <a:gd name="T57" fmla="*/ 7 h 144"/>
                    <a:gd name="T58" fmla="*/ 27 w 145"/>
                    <a:gd name="T59" fmla="*/ 6 h 144"/>
                    <a:gd name="T60" fmla="*/ 29 w 145"/>
                    <a:gd name="T61" fmla="*/ 5 h 144"/>
                    <a:gd name="T62" fmla="*/ 33 w 145"/>
                    <a:gd name="T63" fmla="*/ 5 h 144"/>
                    <a:gd name="T64" fmla="*/ 36 w 145"/>
                    <a:gd name="T65" fmla="*/ 5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4"/>
                    <a:gd name="T101" fmla="*/ 145 w 145"/>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4">
                      <a:moveTo>
                        <a:pt x="145" y="0"/>
                      </a:moveTo>
                      <a:lnTo>
                        <a:pt x="138" y="0"/>
                      </a:lnTo>
                      <a:lnTo>
                        <a:pt x="130" y="0"/>
                      </a:lnTo>
                      <a:lnTo>
                        <a:pt x="123" y="1"/>
                      </a:lnTo>
                      <a:lnTo>
                        <a:pt x="116" y="2"/>
                      </a:lnTo>
                      <a:lnTo>
                        <a:pt x="109" y="4"/>
                      </a:lnTo>
                      <a:lnTo>
                        <a:pt x="102" y="6"/>
                      </a:lnTo>
                      <a:lnTo>
                        <a:pt x="95" y="8"/>
                      </a:lnTo>
                      <a:lnTo>
                        <a:pt x="88" y="11"/>
                      </a:lnTo>
                      <a:lnTo>
                        <a:pt x="82" y="14"/>
                      </a:lnTo>
                      <a:lnTo>
                        <a:pt x="75" y="17"/>
                      </a:lnTo>
                      <a:lnTo>
                        <a:pt x="70" y="21"/>
                      </a:lnTo>
                      <a:lnTo>
                        <a:pt x="64" y="24"/>
                      </a:lnTo>
                      <a:lnTo>
                        <a:pt x="58" y="29"/>
                      </a:lnTo>
                      <a:lnTo>
                        <a:pt x="53" y="32"/>
                      </a:lnTo>
                      <a:lnTo>
                        <a:pt x="48" y="37"/>
                      </a:lnTo>
                      <a:lnTo>
                        <a:pt x="43" y="41"/>
                      </a:lnTo>
                      <a:lnTo>
                        <a:pt x="37" y="47"/>
                      </a:lnTo>
                      <a:lnTo>
                        <a:pt x="34" y="52"/>
                      </a:lnTo>
                      <a:lnTo>
                        <a:pt x="29" y="57"/>
                      </a:lnTo>
                      <a:lnTo>
                        <a:pt x="25" y="63"/>
                      </a:lnTo>
                      <a:lnTo>
                        <a:pt x="21" y="69"/>
                      </a:lnTo>
                      <a:lnTo>
                        <a:pt x="18" y="75"/>
                      </a:lnTo>
                      <a:lnTo>
                        <a:pt x="14" y="82"/>
                      </a:lnTo>
                      <a:lnTo>
                        <a:pt x="12" y="87"/>
                      </a:lnTo>
                      <a:lnTo>
                        <a:pt x="10" y="94"/>
                      </a:lnTo>
                      <a:lnTo>
                        <a:pt x="7" y="101"/>
                      </a:lnTo>
                      <a:lnTo>
                        <a:pt x="5" y="108"/>
                      </a:lnTo>
                      <a:lnTo>
                        <a:pt x="4" y="115"/>
                      </a:lnTo>
                      <a:lnTo>
                        <a:pt x="2" y="122"/>
                      </a:lnTo>
                      <a:lnTo>
                        <a:pt x="2" y="129"/>
                      </a:lnTo>
                      <a:lnTo>
                        <a:pt x="0" y="136"/>
                      </a:lnTo>
                      <a:lnTo>
                        <a:pt x="0" y="144"/>
                      </a:lnTo>
                      <a:lnTo>
                        <a:pt x="20" y="144"/>
                      </a:lnTo>
                      <a:lnTo>
                        <a:pt x="20" y="137"/>
                      </a:lnTo>
                      <a:lnTo>
                        <a:pt x="21" y="131"/>
                      </a:lnTo>
                      <a:lnTo>
                        <a:pt x="22" y="124"/>
                      </a:lnTo>
                      <a:lnTo>
                        <a:pt x="24" y="118"/>
                      </a:lnTo>
                      <a:lnTo>
                        <a:pt x="25" y="113"/>
                      </a:lnTo>
                      <a:lnTo>
                        <a:pt x="26" y="107"/>
                      </a:lnTo>
                      <a:lnTo>
                        <a:pt x="28" y="101"/>
                      </a:lnTo>
                      <a:lnTo>
                        <a:pt x="30" y="95"/>
                      </a:lnTo>
                      <a:lnTo>
                        <a:pt x="33" y="90"/>
                      </a:lnTo>
                      <a:lnTo>
                        <a:pt x="35" y="85"/>
                      </a:lnTo>
                      <a:lnTo>
                        <a:pt x="38" y="79"/>
                      </a:lnTo>
                      <a:lnTo>
                        <a:pt x="42" y="75"/>
                      </a:lnTo>
                      <a:lnTo>
                        <a:pt x="45" y="69"/>
                      </a:lnTo>
                      <a:lnTo>
                        <a:pt x="49" y="64"/>
                      </a:lnTo>
                      <a:lnTo>
                        <a:pt x="52" y="60"/>
                      </a:lnTo>
                      <a:lnTo>
                        <a:pt x="57" y="56"/>
                      </a:lnTo>
                      <a:lnTo>
                        <a:pt x="62" y="52"/>
                      </a:lnTo>
                      <a:lnTo>
                        <a:pt x="66" y="48"/>
                      </a:lnTo>
                      <a:lnTo>
                        <a:pt x="71" y="44"/>
                      </a:lnTo>
                      <a:lnTo>
                        <a:pt x="75" y="40"/>
                      </a:lnTo>
                      <a:lnTo>
                        <a:pt x="80" y="38"/>
                      </a:lnTo>
                      <a:lnTo>
                        <a:pt x="86" y="34"/>
                      </a:lnTo>
                      <a:lnTo>
                        <a:pt x="90" y="32"/>
                      </a:lnTo>
                      <a:lnTo>
                        <a:pt x="96" y="30"/>
                      </a:lnTo>
                      <a:lnTo>
                        <a:pt x="102" y="27"/>
                      </a:lnTo>
                      <a:lnTo>
                        <a:pt x="108" y="25"/>
                      </a:lnTo>
                      <a:lnTo>
                        <a:pt x="113" y="23"/>
                      </a:lnTo>
                      <a:lnTo>
                        <a:pt x="119" y="22"/>
                      </a:lnTo>
                      <a:lnTo>
                        <a:pt x="126" y="21"/>
                      </a:lnTo>
                      <a:lnTo>
                        <a:pt x="132" y="21"/>
                      </a:lnTo>
                      <a:lnTo>
                        <a:pt x="139" y="19"/>
                      </a:lnTo>
                      <a:lnTo>
                        <a:pt x="145" y="19"/>
                      </a:lnTo>
                      <a:lnTo>
                        <a:pt x="145" y="0"/>
                      </a:lnTo>
                      <a:close/>
                    </a:path>
                  </a:pathLst>
                </a:custGeom>
                <a:solidFill>
                  <a:srgbClr val="BFBFBF"/>
                </a:solidFill>
                <a:ln w="9525">
                  <a:noFill/>
                  <a:round/>
                  <a:headEnd/>
                  <a:tailEnd/>
                </a:ln>
              </p:spPr>
              <p:txBody>
                <a:bodyPr/>
                <a:lstStyle/>
                <a:p>
                  <a:endParaRPr lang="en-GB"/>
                </a:p>
              </p:txBody>
            </p:sp>
            <p:sp>
              <p:nvSpPr>
                <p:cNvPr id="1345" name="Freeform 854"/>
                <p:cNvSpPr>
                  <a:spLocks noEditPoints="1"/>
                </p:cNvSpPr>
                <p:nvPr/>
              </p:nvSpPr>
              <p:spPr bwMode="auto">
                <a:xfrm>
                  <a:off x="1982" y="2915"/>
                  <a:ext cx="190" cy="190"/>
                </a:xfrm>
                <a:custGeom>
                  <a:avLst/>
                  <a:gdLst>
                    <a:gd name="T0" fmla="*/ 57 w 379"/>
                    <a:gd name="T1" fmla="*/ 1 h 378"/>
                    <a:gd name="T2" fmla="*/ 68 w 379"/>
                    <a:gd name="T3" fmla="*/ 5 h 378"/>
                    <a:gd name="T4" fmla="*/ 78 w 379"/>
                    <a:gd name="T5" fmla="*/ 11 h 378"/>
                    <a:gd name="T6" fmla="*/ 86 w 379"/>
                    <a:gd name="T7" fmla="*/ 19 h 378"/>
                    <a:gd name="T8" fmla="*/ 91 w 379"/>
                    <a:gd name="T9" fmla="*/ 29 h 378"/>
                    <a:gd name="T10" fmla="*/ 94 w 379"/>
                    <a:gd name="T11" fmla="*/ 41 h 378"/>
                    <a:gd name="T12" fmla="*/ 95 w 379"/>
                    <a:gd name="T13" fmla="*/ 53 h 378"/>
                    <a:gd name="T14" fmla="*/ 92 w 379"/>
                    <a:gd name="T15" fmla="*/ 64 h 378"/>
                    <a:gd name="T16" fmla="*/ 87 w 379"/>
                    <a:gd name="T17" fmla="*/ 74 h 378"/>
                    <a:gd name="T18" fmla="*/ 79 w 379"/>
                    <a:gd name="T19" fmla="*/ 83 h 378"/>
                    <a:gd name="T20" fmla="*/ 70 w 379"/>
                    <a:gd name="T21" fmla="*/ 89 h 378"/>
                    <a:gd name="T22" fmla="*/ 59 w 379"/>
                    <a:gd name="T23" fmla="*/ 94 h 378"/>
                    <a:gd name="T24" fmla="*/ 48 w 379"/>
                    <a:gd name="T25" fmla="*/ 96 h 378"/>
                    <a:gd name="T26" fmla="*/ 36 w 379"/>
                    <a:gd name="T27" fmla="*/ 94 h 378"/>
                    <a:gd name="T28" fmla="*/ 25 w 379"/>
                    <a:gd name="T29" fmla="*/ 89 h 378"/>
                    <a:gd name="T30" fmla="*/ 16 w 379"/>
                    <a:gd name="T31" fmla="*/ 83 h 378"/>
                    <a:gd name="T32" fmla="*/ 8 w 379"/>
                    <a:gd name="T33" fmla="*/ 74 h 378"/>
                    <a:gd name="T34" fmla="*/ 3 w 379"/>
                    <a:gd name="T35" fmla="*/ 64 h 378"/>
                    <a:gd name="T36" fmla="*/ 1 w 379"/>
                    <a:gd name="T37" fmla="*/ 53 h 378"/>
                    <a:gd name="T38" fmla="*/ 1 w 379"/>
                    <a:gd name="T39" fmla="*/ 41 h 378"/>
                    <a:gd name="T40" fmla="*/ 4 w 379"/>
                    <a:gd name="T41" fmla="*/ 29 h 378"/>
                    <a:gd name="T42" fmla="*/ 10 w 379"/>
                    <a:gd name="T43" fmla="*/ 19 h 378"/>
                    <a:gd name="T44" fmla="*/ 18 w 379"/>
                    <a:gd name="T45" fmla="*/ 11 h 378"/>
                    <a:gd name="T46" fmla="*/ 27 w 379"/>
                    <a:gd name="T47" fmla="*/ 5 h 378"/>
                    <a:gd name="T48" fmla="*/ 38 w 379"/>
                    <a:gd name="T49" fmla="*/ 1 h 378"/>
                    <a:gd name="T50" fmla="*/ 48 w 379"/>
                    <a:gd name="T51" fmla="*/ 11 h 378"/>
                    <a:gd name="T52" fmla="*/ 57 w 379"/>
                    <a:gd name="T53" fmla="*/ 12 h 378"/>
                    <a:gd name="T54" fmla="*/ 65 w 379"/>
                    <a:gd name="T55" fmla="*/ 16 h 378"/>
                    <a:gd name="T56" fmla="*/ 72 w 379"/>
                    <a:gd name="T57" fmla="*/ 21 h 378"/>
                    <a:gd name="T58" fmla="*/ 78 w 379"/>
                    <a:gd name="T59" fmla="*/ 27 h 378"/>
                    <a:gd name="T60" fmla="*/ 82 w 379"/>
                    <a:gd name="T61" fmla="*/ 35 h 378"/>
                    <a:gd name="T62" fmla="*/ 84 w 379"/>
                    <a:gd name="T63" fmla="*/ 44 h 378"/>
                    <a:gd name="T64" fmla="*/ 84 w 379"/>
                    <a:gd name="T65" fmla="*/ 54 h 378"/>
                    <a:gd name="T66" fmla="*/ 81 w 379"/>
                    <a:gd name="T67" fmla="*/ 62 h 378"/>
                    <a:gd name="T68" fmla="*/ 77 w 379"/>
                    <a:gd name="T69" fmla="*/ 70 h 378"/>
                    <a:gd name="T70" fmla="*/ 71 w 379"/>
                    <a:gd name="T71" fmla="*/ 76 h 378"/>
                    <a:gd name="T72" fmla="*/ 63 w 379"/>
                    <a:gd name="T73" fmla="*/ 81 h 378"/>
                    <a:gd name="T74" fmla="*/ 55 w 379"/>
                    <a:gd name="T75" fmla="*/ 83 h 378"/>
                    <a:gd name="T76" fmla="*/ 46 w 379"/>
                    <a:gd name="T77" fmla="*/ 84 h 378"/>
                    <a:gd name="T78" fmla="*/ 37 w 379"/>
                    <a:gd name="T79" fmla="*/ 83 h 378"/>
                    <a:gd name="T80" fmla="*/ 29 w 379"/>
                    <a:gd name="T81" fmla="*/ 79 h 378"/>
                    <a:gd name="T82" fmla="*/ 22 w 379"/>
                    <a:gd name="T83" fmla="*/ 74 h 378"/>
                    <a:gd name="T84" fmla="*/ 16 w 379"/>
                    <a:gd name="T85" fmla="*/ 67 h 378"/>
                    <a:gd name="T86" fmla="*/ 13 w 379"/>
                    <a:gd name="T87" fmla="*/ 59 h 378"/>
                    <a:gd name="T88" fmla="*/ 11 w 379"/>
                    <a:gd name="T89" fmla="*/ 50 h 378"/>
                    <a:gd name="T90" fmla="*/ 12 w 379"/>
                    <a:gd name="T91" fmla="*/ 40 h 378"/>
                    <a:gd name="T92" fmla="*/ 15 w 379"/>
                    <a:gd name="T93" fmla="*/ 32 h 378"/>
                    <a:gd name="T94" fmla="*/ 20 w 379"/>
                    <a:gd name="T95" fmla="*/ 25 h 378"/>
                    <a:gd name="T96" fmla="*/ 26 w 379"/>
                    <a:gd name="T97" fmla="*/ 18 h 378"/>
                    <a:gd name="T98" fmla="*/ 33 w 379"/>
                    <a:gd name="T99" fmla="*/ 14 h 378"/>
                    <a:gd name="T100" fmla="*/ 42 w 379"/>
                    <a:gd name="T101" fmla="*/ 12 h 3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9"/>
                    <a:gd name="T154" fmla="*/ 0 h 378"/>
                    <a:gd name="T155" fmla="*/ 379 w 379"/>
                    <a:gd name="T156" fmla="*/ 378 h 3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9" h="378">
                      <a:moveTo>
                        <a:pt x="189" y="0"/>
                      </a:moveTo>
                      <a:lnTo>
                        <a:pt x="199" y="0"/>
                      </a:lnTo>
                      <a:lnTo>
                        <a:pt x="208" y="1"/>
                      </a:lnTo>
                      <a:lnTo>
                        <a:pt x="217" y="2"/>
                      </a:lnTo>
                      <a:lnTo>
                        <a:pt x="227" y="3"/>
                      </a:lnTo>
                      <a:lnTo>
                        <a:pt x="236" y="6"/>
                      </a:lnTo>
                      <a:lnTo>
                        <a:pt x="245" y="8"/>
                      </a:lnTo>
                      <a:lnTo>
                        <a:pt x="253" y="11"/>
                      </a:lnTo>
                      <a:lnTo>
                        <a:pt x="262" y="15"/>
                      </a:lnTo>
                      <a:lnTo>
                        <a:pt x="270" y="18"/>
                      </a:lnTo>
                      <a:lnTo>
                        <a:pt x="278" y="23"/>
                      </a:lnTo>
                      <a:lnTo>
                        <a:pt x="286" y="28"/>
                      </a:lnTo>
                      <a:lnTo>
                        <a:pt x="295" y="32"/>
                      </a:lnTo>
                      <a:lnTo>
                        <a:pt x="301" y="38"/>
                      </a:lnTo>
                      <a:lnTo>
                        <a:pt x="310" y="44"/>
                      </a:lnTo>
                      <a:lnTo>
                        <a:pt x="316" y="49"/>
                      </a:lnTo>
                      <a:lnTo>
                        <a:pt x="322" y="55"/>
                      </a:lnTo>
                      <a:lnTo>
                        <a:pt x="329" y="62"/>
                      </a:lnTo>
                      <a:lnTo>
                        <a:pt x="335" y="69"/>
                      </a:lnTo>
                      <a:lnTo>
                        <a:pt x="341" y="76"/>
                      </a:lnTo>
                      <a:lnTo>
                        <a:pt x="345" y="84"/>
                      </a:lnTo>
                      <a:lnTo>
                        <a:pt x="351" y="91"/>
                      </a:lnTo>
                      <a:lnTo>
                        <a:pt x="356" y="99"/>
                      </a:lnTo>
                      <a:lnTo>
                        <a:pt x="359" y="107"/>
                      </a:lnTo>
                      <a:lnTo>
                        <a:pt x="364" y="116"/>
                      </a:lnTo>
                      <a:lnTo>
                        <a:pt x="367" y="124"/>
                      </a:lnTo>
                      <a:lnTo>
                        <a:pt x="369" y="133"/>
                      </a:lnTo>
                      <a:lnTo>
                        <a:pt x="372" y="143"/>
                      </a:lnTo>
                      <a:lnTo>
                        <a:pt x="374" y="151"/>
                      </a:lnTo>
                      <a:lnTo>
                        <a:pt x="376" y="161"/>
                      </a:lnTo>
                      <a:lnTo>
                        <a:pt x="377" y="170"/>
                      </a:lnTo>
                      <a:lnTo>
                        <a:pt x="377" y="179"/>
                      </a:lnTo>
                      <a:lnTo>
                        <a:pt x="379" y="189"/>
                      </a:lnTo>
                      <a:lnTo>
                        <a:pt x="377" y="199"/>
                      </a:lnTo>
                      <a:lnTo>
                        <a:pt x="377" y="208"/>
                      </a:lnTo>
                      <a:lnTo>
                        <a:pt x="376" y="217"/>
                      </a:lnTo>
                      <a:lnTo>
                        <a:pt x="374" y="227"/>
                      </a:lnTo>
                      <a:lnTo>
                        <a:pt x="372" y="236"/>
                      </a:lnTo>
                      <a:lnTo>
                        <a:pt x="369" y="245"/>
                      </a:lnTo>
                      <a:lnTo>
                        <a:pt x="367" y="254"/>
                      </a:lnTo>
                      <a:lnTo>
                        <a:pt x="364" y="262"/>
                      </a:lnTo>
                      <a:lnTo>
                        <a:pt x="359" y="270"/>
                      </a:lnTo>
                      <a:lnTo>
                        <a:pt x="356" y="278"/>
                      </a:lnTo>
                      <a:lnTo>
                        <a:pt x="351" y="286"/>
                      </a:lnTo>
                      <a:lnTo>
                        <a:pt x="345" y="294"/>
                      </a:lnTo>
                      <a:lnTo>
                        <a:pt x="341" y="301"/>
                      </a:lnTo>
                      <a:lnTo>
                        <a:pt x="335" y="309"/>
                      </a:lnTo>
                      <a:lnTo>
                        <a:pt x="329" y="316"/>
                      </a:lnTo>
                      <a:lnTo>
                        <a:pt x="322" y="322"/>
                      </a:lnTo>
                      <a:lnTo>
                        <a:pt x="316" y="329"/>
                      </a:lnTo>
                      <a:lnTo>
                        <a:pt x="310" y="335"/>
                      </a:lnTo>
                      <a:lnTo>
                        <a:pt x="301" y="341"/>
                      </a:lnTo>
                      <a:lnTo>
                        <a:pt x="295" y="345"/>
                      </a:lnTo>
                      <a:lnTo>
                        <a:pt x="286" y="351"/>
                      </a:lnTo>
                      <a:lnTo>
                        <a:pt x="278" y="355"/>
                      </a:lnTo>
                      <a:lnTo>
                        <a:pt x="270" y="359"/>
                      </a:lnTo>
                      <a:lnTo>
                        <a:pt x="262" y="364"/>
                      </a:lnTo>
                      <a:lnTo>
                        <a:pt x="253" y="367"/>
                      </a:lnTo>
                      <a:lnTo>
                        <a:pt x="245" y="369"/>
                      </a:lnTo>
                      <a:lnTo>
                        <a:pt x="236" y="372"/>
                      </a:lnTo>
                      <a:lnTo>
                        <a:pt x="227" y="374"/>
                      </a:lnTo>
                      <a:lnTo>
                        <a:pt x="217" y="376"/>
                      </a:lnTo>
                      <a:lnTo>
                        <a:pt x="208" y="377"/>
                      </a:lnTo>
                      <a:lnTo>
                        <a:pt x="199" y="377"/>
                      </a:lnTo>
                      <a:lnTo>
                        <a:pt x="189" y="378"/>
                      </a:lnTo>
                      <a:lnTo>
                        <a:pt x="179" y="377"/>
                      </a:lnTo>
                      <a:lnTo>
                        <a:pt x="169" y="377"/>
                      </a:lnTo>
                      <a:lnTo>
                        <a:pt x="160" y="376"/>
                      </a:lnTo>
                      <a:lnTo>
                        <a:pt x="150" y="374"/>
                      </a:lnTo>
                      <a:lnTo>
                        <a:pt x="141" y="372"/>
                      </a:lnTo>
                      <a:lnTo>
                        <a:pt x="133" y="369"/>
                      </a:lnTo>
                      <a:lnTo>
                        <a:pt x="124" y="367"/>
                      </a:lnTo>
                      <a:lnTo>
                        <a:pt x="115" y="364"/>
                      </a:lnTo>
                      <a:lnTo>
                        <a:pt x="107" y="359"/>
                      </a:lnTo>
                      <a:lnTo>
                        <a:pt x="99" y="355"/>
                      </a:lnTo>
                      <a:lnTo>
                        <a:pt x="91" y="351"/>
                      </a:lnTo>
                      <a:lnTo>
                        <a:pt x="84" y="345"/>
                      </a:lnTo>
                      <a:lnTo>
                        <a:pt x="76" y="341"/>
                      </a:lnTo>
                      <a:lnTo>
                        <a:pt x="69" y="335"/>
                      </a:lnTo>
                      <a:lnTo>
                        <a:pt x="62" y="329"/>
                      </a:lnTo>
                      <a:lnTo>
                        <a:pt x="55" y="322"/>
                      </a:lnTo>
                      <a:lnTo>
                        <a:pt x="49" y="316"/>
                      </a:lnTo>
                      <a:lnTo>
                        <a:pt x="43" y="309"/>
                      </a:lnTo>
                      <a:lnTo>
                        <a:pt x="38" y="301"/>
                      </a:lnTo>
                      <a:lnTo>
                        <a:pt x="32" y="294"/>
                      </a:lnTo>
                      <a:lnTo>
                        <a:pt x="27" y="286"/>
                      </a:lnTo>
                      <a:lnTo>
                        <a:pt x="23" y="278"/>
                      </a:lnTo>
                      <a:lnTo>
                        <a:pt x="18" y="270"/>
                      </a:lnTo>
                      <a:lnTo>
                        <a:pt x="15" y="262"/>
                      </a:lnTo>
                      <a:lnTo>
                        <a:pt x="11" y="254"/>
                      </a:lnTo>
                      <a:lnTo>
                        <a:pt x="8" y="245"/>
                      </a:lnTo>
                      <a:lnTo>
                        <a:pt x="5" y="236"/>
                      </a:lnTo>
                      <a:lnTo>
                        <a:pt x="3" y="227"/>
                      </a:lnTo>
                      <a:lnTo>
                        <a:pt x="2" y="217"/>
                      </a:lnTo>
                      <a:lnTo>
                        <a:pt x="1" y="208"/>
                      </a:lnTo>
                      <a:lnTo>
                        <a:pt x="0" y="199"/>
                      </a:lnTo>
                      <a:lnTo>
                        <a:pt x="0" y="189"/>
                      </a:lnTo>
                      <a:lnTo>
                        <a:pt x="0" y="179"/>
                      </a:lnTo>
                      <a:lnTo>
                        <a:pt x="1" y="170"/>
                      </a:lnTo>
                      <a:lnTo>
                        <a:pt x="2" y="161"/>
                      </a:lnTo>
                      <a:lnTo>
                        <a:pt x="3" y="151"/>
                      </a:lnTo>
                      <a:lnTo>
                        <a:pt x="5" y="143"/>
                      </a:lnTo>
                      <a:lnTo>
                        <a:pt x="8" y="133"/>
                      </a:lnTo>
                      <a:lnTo>
                        <a:pt x="11" y="124"/>
                      </a:lnTo>
                      <a:lnTo>
                        <a:pt x="15" y="116"/>
                      </a:lnTo>
                      <a:lnTo>
                        <a:pt x="18" y="107"/>
                      </a:lnTo>
                      <a:lnTo>
                        <a:pt x="23" y="99"/>
                      </a:lnTo>
                      <a:lnTo>
                        <a:pt x="27" y="91"/>
                      </a:lnTo>
                      <a:lnTo>
                        <a:pt x="32" y="84"/>
                      </a:lnTo>
                      <a:lnTo>
                        <a:pt x="38" y="76"/>
                      </a:lnTo>
                      <a:lnTo>
                        <a:pt x="43" y="69"/>
                      </a:lnTo>
                      <a:lnTo>
                        <a:pt x="49" y="62"/>
                      </a:lnTo>
                      <a:lnTo>
                        <a:pt x="55" y="55"/>
                      </a:lnTo>
                      <a:lnTo>
                        <a:pt x="62" y="49"/>
                      </a:lnTo>
                      <a:lnTo>
                        <a:pt x="69" y="44"/>
                      </a:lnTo>
                      <a:lnTo>
                        <a:pt x="76" y="38"/>
                      </a:lnTo>
                      <a:lnTo>
                        <a:pt x="84" y="32"/>
                      </a:lnTo>
                      <a:lnTo>
                        <a:pt x="91" y="28"/>
                      </a:lnTo>
                      <a:lnTo>
                        <a:pt x="99" y="23"/>
                      </a:lnTo>
                      <a:lnTo>
                        <a:pt x="107" y="18"/>
                      </a:lnTo>
                      <a:lnTo>
                        <a:pt x="115" y="15"/>
                      </a:lnTo>
                      <a:lnTo>
                        <a:pt x="124" y="11"/>
                      </a:lnTo>
                      <a:lnTo>
                        <a:pt x="133" y="8"/>
                      </a:lnTo>
                      <a:lnTo>
                        <a:pt x="141" y="6"/>
                      </a:lnTo>
                      <a:lnTo>
                        <a:pt x="150" y="3"/>
                      </a:lnTo>
                      <a:lnTo>
                        <a:pt x="160" y="2"/>
                      </a:lnTo>
                      <a:lnTo>
                        <a:pt x="169" y="1"/>
                      </a:lnTo>
                      <a:lnTo>
                        <a:pt x="179" y="0"/>
                      </a:lnTo>
                      <a:lnTo>
                        <a:pt x="189" y="0"/>
                      </a:lnTo>
                      <a:close/>
                      <a:moveTo>
                        <a:pt x="189" y="44"/>
                      </a:moveTo>
                      <a:lnTo>
                        <a:pt x="197" y="44"/>
                      </a:lnTo>
                      <a:lnTo>
                        <a:pt x="203" y="45"/>
                      </a:lnTo>
                      <a:lnTo>
                        <a:pt x="210" y="46"/>
                      </a:lnTo>
                      <a:lnTo>
                        <a:pt x="218" y="47"/>
                      </a:lnTo>
                      <a:lnTo>
                        <a:pt x="225" y="48"/>
                      </a:lnTo>
                      <a:lnTo>
                        <a:pt x="232" y="51"/>
                      </a:lnTo>
                      <a:lnTo>
                        <a:pt x="239" y="53"/>
                      </a:lnTo>
                      <a:lnTo>
                        <a:pt x="245" y="55"/>
                      </a:lnTo>
                      <a:lnTo>
                        <a:pt x="252" y="59"/>
                      </a:lnTo>
                      <a:lnTo>
                        <a:pt x="258" y="61"/>
                      </a:lnTo>
                      <a:lnTo>
                        <a:pt x="265" y="64"/>
                      </a:lnTo>
                      <a:lnTo>
                        <a:pt x="270" y="69"/>
                      </a:lnTo>
                      <a:lnTo>
                        <a:pt x="276" y="72"/>
                      </a:lnTo>
                      <a:lnTo>
                        <a:pt x="281" y="77"/>
                      </a:lnTo>
                      <a:lnTo>
                        <a:pt x="286" y="82"/>
                      </a:lnTo>
                      <a:lnTo>
                        <a:pt x="291" y="86"/>
                      </a:lnTo>
                      <a:lnTo>
                        <a:pt x="297" y="92"/>
                      </a:lnTo>
                      <a:lnTo>
                        <a:pt x="301" y="97"/>
                      </a:lnTo>
                      <a:lnTo>
                        <a:pt x="305" y="102"/>
                      </a:lnTo>
                      <a:lnTo>
                        <a:pt x="310" y="108"/>
                      </a:lnTo>
                      <a:lnTo>
                        <a:pt x="313" y="114"/>
                      </a:lnTo>
                      <a:lnTo>
                        <a:pt x="316" y="120"/>
                      </a:lnTo>
                      <a:lnTo>
                        <a:pt x="320" y="127"/>
                      </a:lnTo>
                      <a:lnTo>
                        <a:pt x="323" y="132"/>
                      </a:lnTo>
                      <a:lnTo>
                        <a:pt x="326" y="139"/>
                      </a:lnTo>
                      <a:lnTo>
                        <a:pt x="328" y="146"/>
                      </a:lnTo>
                      <a:lnTo>
                        <a:pt x="330" y="153"/>
                      </a:lnTo>
                      <a:lnTo>
                        <a:pt x="331" y="160"/>
                      </a:lnTo>
                      <a:lnTo>
                        <a:pt x="333" y="167"/>
                      </a:lnTo>
                      <a:lnTo>
                        <a:pt x="334" y="175"/>
                      </a:lnTo>
                      <a:lnTo>
                        <a:pt x="334" y="182"/>
                      </a:lnTo>
                      <a:lnTo>
                        <a:pt x="334" y="189"/>
                      </a:lnTo>
                      <a:lnTo>
                        <a:pt x="334" y="197"/>
                      </a:lnTo>
                      <a:lnTo>
                        <a:pt x="334" y="204"/>
                      </a:lnTo>
                      <a:lnTo>
                        <a:pt x="333" y="212"/>
                      </a:lnTo>
                      <a:lnTo>
                        <a:pt x="331" y="219"/>
                      </a:lnTo>
                      <a:lnTo>
                        <a:pt x="330" y="225"/>
                      </a:lnTo>
                      <a:lnTo>
                        <a:pt x="328" y="232"/>
                      </a:lnTo>
                      <a:lnTo>
                        <a:pt x="326" y="239"/>
                      </a:lnTo>
                      <a:lnTo>
                        <a:pt x="323" y="245"/>
                      </a:lnTo>
                      <a:lnTo>
                        <a:pt x="320" y="252"/>
                      </a:lnTo>
                      <a:lnTo>
                        <a:pt x="316" y="259"/>
                      </a:lnTo>
                      <a:lnTo>
                        <a:pt x="313" y="265"/>
                      </a:lnTo>
                      <a:lnTo>
                        <a:pt x="310" y="270"/>
                      </a:lnTo>
                      <a:lnTo>
                        <a:pt x="305" y="276"/>
                      </a:lnTo>
                      <a:lnTo>
                        <a:pt x="301" y="282"/>
                      </a:lnTo>
                      <a:lnTo>
                        <a:pt x="297" y="286"/>
                      </a:lnTo>
                      <a:lnTo>
                        <a:pt x="291" y="292"/>
                      </a:lnTo>
                      <a:lnTo>
                        <a:pt x="286" y="297"/>
                      </a:lnTo>
                      <a:lnTo>
                        <a:pt x="281" y="301"/>
                      </a:lnTo>
                      <a:lnTo>
                        <a:pt x="276" y="306"/>
                      </a:lnTo>
                      <a:lnTo>
                        <a:pt x="270" y="309"/>
                      </a:lnTo>
                      <a:lnTo>
                        <a:pt x="265" y="313"/>
                      </a:lnTo>
                      <a:lnTo>
                        <a:pt x="258" y="318"/>
                      </a:lnTo>
                      <a:lnTo>
                        <a:pt x="252" y="320"/>
                      </a:lnTo>
                      <a:lnTo>
                        <a:pt x="245" y="323"/>
                      </a:lnTo>
                      <a:lnTo>
                        <a:pt x="239" y="326"/>
                      </a:lnTo>
                      <a:lnTo>
                        <a:pt x="232" y="328"/>
                      </a:lnTo>
                      <a:lnTo>
                        <a:pt x="225" y="330"/>
                      </a:lnTo>
                      <a:lnTo>
                        <a:pt x="218" y="331"/>
                      </a:lnTo>
                      <a:lnTo>
                        <a:pt x="210" y="332"/>
                      </a:lnTo>
                      <a:lnTo>
                        <a:pt x="203" y="334"/>
                      </a:lnTo>
                      <a:lnTo>
                        <a:pt x="197" y="335"/>
                      </a:lnTo>
                      <a:lnTo>
                        <a:pt x="189" y="335"/>
                      </a:lnTo>
                      <a:lnTo>
                        <a:pt x="182" y="335"/>
                      </a:lnTo>
                      <a:lnTo>
                        <a:pt x="174" y="334"/>
                      </a:lnTo>
                      <a:lnTo>
                        <a:pt x="167" y="332"/>
                      </a:lnTo>
                      <a:lnTo>
                        <a:pt x="160" y="331"/>
                      </a:lnTo>
                      <a:lnTo>
                        <a:pt x="153" y="330"/>
                      </a:lnTo>
                      <a:lnTo>
                        <a:pt x="146" y="328"/>
                      </a:lnTo>
                      <a:lnTo>
                        <a:pt x="139" y="326"/>
                      </a:lnTo>
                      <a:lnTo>
                        <a:pt x="132" y="323"/>
                      </a:lnTo>
                      <a:lnTo>
                        <a:pt x="126" y="320"/>
                      </a:lnTo>
                      <a:lnTo>
                        <a:pt x="119" y="318"/>
                      </a:lnTo>
                      <a:lnTo>
                        <a:pt x="114" y="313"/>
                      </a:lnTo>
                      <a:lnTo>
                        <a:pt x="108" y="309"/>
                      </a:lnTo>
                      <a:lnTo>
                        <a:pt x="102" y="306"/>
                      </a:lnTo>
                      <a:lnTo>
                        <a:pt x="96" y="301"/>
                      </a:lnTo>
                      <a:lnTo>
                        <a:pt x="92" y="297"/>
                      </a:lnTo>
                      <a:lnTo>
                        <a:pt x="86" y="292"/>
                      </a:lnTo>
                      <a:lnTo>
                        <a:pt x="81" y="286"/>
                      </a:lnTo>
                      <a:lnTo>
                        <a:pt x="77" y="282"/>
                      </a:lnTo>
                      <a:lnTo>
                        <a:pt x="72" y="276"/>
                      </a:lnTo>
                      <a:lnTo>
                        <a:pt x="69" y="270"/>
                      </a:lnTo>
                      <a:lnTo>
                        <a:pt x="64" y="265"/>
                      </a:lnTo>
                      <a:lnTo>
                        <a:pt x="61" y="259"/>
                      </a:lnTo>
                      <a:lnTo>
                        <a:pt x="58" y="252"/>
                      </a:lnTo>
                      <a:lnTo>
                        <a:pt x="55" y="245"/>
                      </a:lnTo>
                      <a:lnTo>
                        <a:pt x="53" y="239"/>
                      </a:lnTo>
                      <a:lnTo>
                        <a:pt x="50" y="232"/>
                      </a:lnTo>
                      <a:lnTo>
                        <a:pt x="48" y="225"/>
                      </a:lnTo>
                      <a:lnTo>
                        <a:pt x="47" y="219"/>
                      </a:lnTo>
                      <a:lnTo>
                        <a:pt x="44" y="212"/>
                      </a:lnTo>
                      <a:lnTo>
                        <a:pt x="44" y="204"/>
                      </a:lnTo>
                      <a:lnTo>
                        <a:pt x="43" y="197"/>
                      </a:lnTo>
                      <a:lnTo>
                        <a:pt x="43" y="189"/>
                      </a:lnTo>
                      <a:lnTo>
                        <a:pt x="43" y="182"/>
                      </a:lnTo>
                      <a:lnTo>
                        <a:pt x="44" y="175"/>
                      </a:lnTo>
                      <a:lnTo>
                        <a:pt x="44" y="167"/>
                      </a:lnTo>
                      <a:lnTo>
                        <a:pt x="47" y="160"/>
                      </a:lnTo>
                      <a:lnTo>
                        <a:pt x="48" y="153"/>
                      </a:lnTo>
                      <a:lnTo>
                        <a:pt x="50" y="146"/>
                      </a:lnTo>
                      <a:lnTo>
                        <a:pt x="53" y="139"/>
                      </a:lnTo>
                      <a:lnTo>
                        <a:pt x="55" y="132"/>
                      </a:lnTo>
                      <a:lnTo>
                        <a:pt x="58" y="127"/>
                      </a:lnTo>
                      <a:lnTo>
                        <a:pt x="61" y="120"/>
                      </a:lnTo>
                      <a:lnTo>
                        <a:pt x="64" y="114"/>
                      </a:lnTo>
                      <a:lnTo>
                        <a:pt x="69" y="108"/>
                      </a:lnTo>
                      <a:lnTo>
                        <a:pt x="72" y="102"/>
                      </a:lnTo>
                      <a:lnTo>
                        <a:pt x="77" y="97"/>
                      </a:lnTo>
                      <a:lnTo>
                        <a:pt x="81" y="92"/>
                      </a:lnTo>
                      <a:lnTo>
                        <a:pt x="86" y="86"/>
                      </a:lnTo>
                      <a:lnTo>
                        <a:pt x="92" y="82"/>
                      </a:lnTo>
                      <a:lnTo>
                        <a:pt x="96" y="77"/>
                      </a:lnTo>
                      <a:lnTo>
                        <a:pt x="102" y="72"/>
                      </a:lnTo>
                      <a:lnTo>
                        <a:pt x="108" y="69"/>
                      </a:lnTo>
                      <a:lnTo>
                        <a:pt x="114" y="64"/>
                      </a:lnTo>
                      <a:lnTo>
                        <a:pt x="119" y="61"/>
                      </a:lnTo>
                      <a:lnTo>
                        <a:pt x="126" y="59"/>
                      </a:lnTo>
                      <a:lnTo>
                        <a:pt x="132" y="55"/>
                      </a:lnTo>
                      <a:lnTo>
                        <a:pt x="139" y="53"/>
                      </a:lnTo>
                      <a:lnTo>
                        <a:pt x="146" y="51"/>
                      </a:lnTo>
                      <a:lnTo>
                        <a:pt x="153" y="48"/>
                      </a:lnTo>
                      <a:lnTo>
                        <a:pt x="160" y="47"/>
                      </a:lnTo>
                      <a:lnTo>
                        <a:pt x="167" y="46"/>
                      </a:lnTo>
                      <a:lnTo>
                        <a:pt x="174" y="45"/>
                      </a:lnTo>
                      <a:lnTo>
                        <a:pt x="182" y="44"/>
                      </a:lnTo>
                      <a:lnTo>
                        <a:pt x="189" y="44"/>
                      </a:lnTo>
                      <a:close/>
                    </a:path>
                  </a:pathLst>
                </a:custGeom>
                <a:solidFill>
                  <a:srgbClr val="F7F7F7"/>
                </a:solidFill>
                <a:ln w="9525">
                  <a:noFill/>
                  <a:round/>
                  <a:headEnd/>
                  <a:tailEnd/>
                </a:ln>
              </p:spPr>
              <p:txBody>
                <a:bodyPr/>
                <a:lstStyle/>
                <a:p>
                  <a:endParaRPr lang="en-GB"/>
                </a:p>
              </p:txBody>
            </p:sp>
            <p:sp>
              <p:nvSpPr>
                <p:cNvPr id="1346" name="Freeform 855"/>
                <p:cNvSpPr>
                  <a:spLocks/>
                </p:cNvSpPr>
                <p:nvPr/>
              </p:nvSpPr>
              <p:spPr bwMode="auto">
                <a:xfrm>
                  <a:off x="1982" y="2915"/>
                  <a:ext cx="190" cy="190"/>
                </a:xfrm>
                <a:custGeom>
                  <a:avLst/>
                  <a:gdLst>
                    <a:gd name="T0" fmla="*/ 52 w 379"/>
                    <a:gd name="T1" fmla="*/ 1 h 378"/>
                    <a:gd name="T2" fmla="*/ 59 w 379"/>
                    <a:gd name="T3" fmla="*/ 2 h 378"/>
                    <a:gd name="T4" fmla="*/ 66 w 379"/>
                    <a:gd name="T5" fmla="*/ 4 h 378"/>
                    <a:gd name="T6" fmla="*/ 72 w 379"/>
                    <a:gd name="T7" fmla="*/ 7 h 378"/>
                    <a:gd name="T8" fmla="*/ 78 w 379"/>
                    <a:gd name="T9" fmla="*/ 11 h 378"/>
                    <a:gd name="T10" fmla="*/ 83 w 379"/>
                    <a:gd name="T11" fmla="*/ 16 h 378"/>
                    <a:gd name="T12" fmla="*/ 87 w 379"/>
                    <a:gd name="T13" fmla="*/ 21 h 378"/>
                    <a:gd name="T14" fmla="*/ 90 w 379"/>
                    <a:gd name="T15" fmla="*/ 27 h 378"/>
                    <a:gd name="T16" fmla="*/ 93 w 379"/>
                    <a:gd name="T17" fmla="*/ 34 h 378"/>
                    <a:gd name="T18" fmla="*/ 94 w 379"/>
                    <a:gd name="T19" fmla="*/ 41 h 378"/>
                    <a:gd name="T20" fmla="*/ 95 w 379"/>
                    <a:gd name="T21" fmla="*/ 48 h 378"/>
                    <a:gd name="T22" fmla="*/ 94 w 379"/>
                    <a:gd name="T23" fmla="*/ 55 h 378"/>
                    <a:gd name="T24" fmla="*/ 93 w 379"/>
                    <a:gd name="T25" fmla="*/ 62 h 378"/>
                    <a:gd name="T26" fmla="*/ 90 w 379"/>
                    <a:gd name="T27" fmla="*/ 68 h 378"/>
                    <a:gd name="T28" fmla="*/ 87 w 379"/>
                    <a:gd name="T29" fmla="*/ 74 h 378"/>
                    <a:gd name="T30" fmla="*/ 83 w 379"/>
                    <a:gd name="T31" fmla="*/ 80 h 378"/>
                    <a:gd name="T32" fmla="*/ 78 w 379"/>
                    <a:gd name="T33" fmla="*/ 84 h 378"/>
                    <a:gd name="T34" fmla="*/ 72 w 379"/>
                    <a:gd name="T35" fmla="*/ 88 h 378"/>
                    <a:gd name="T36" fmla="*/ 66 w 379"/>
                    <a:gd name="T37" fmla="*/ 92 h 378"/>
                    <a:gd name="T38" fmla="*/ 59 w 379"/>
                    <a:gd name="T39" fmla="*/ 94 h 378"/>
                    <a:gd name="T40" fmla="*/ 52 w 379"/>
                    <a:gd name="T41" fmla="*/ 95 h 378"/>
                    <a:gd name="T42" fmla="*/ 45 w 379"/>
                    <a:gd name="T43" fmla="*/ 95 h 378"/>
                    <a:gd name="T44" fmla="*/ 38 w 379"/>
                    <a:gd name="T45" fmla="*/ 94 h 378"/>
                    <a:gd name="T46" fmla="*/ 31 w 379"/>
                    <a:gd name="T47" fmla="*/ 92 h 378"/>
                    <a:gd name="T48" fmla="*/ 25 w 379"/>
                    <a:gd name="T49" fmla="*/ 89 h 378"/>
                    <a:gd name="T50" fmla="*/ 19 w 379"/>
                    <a:gd name="T51" fmla="*/ 86 h 378"/>
                    <a:gd name="T52" fmla="*/ 14 w 379"/>
                    <a:gd name="T53" fmla="*/ 81 h 378"/>
                    <a:gd name="T54" fmla="*/ 10 w 379"/>
                    <a:gd name="T55" fmla="*/ 76 h 378"/>
                    <a:gd name="T56" fmla="*/ 6 w 379"/>
                    <a:gd name="T57" fmla="*/ 70 h 378"/>
                    <a:gd name="T58" fmla="*/ 3 w 379"/>
                    <a:gd name="T59" fmla="*/ 64 h 378"/>
                    <a:gd name="T60" fmla="*/ 1 w 379"/>
                    <a:gd name="T61" fmla="*/ 57 h 378"/>
                    <a:gd name="T62" fmla="*/ 0 w 379"/>
                    <a:gd name="T63" fmla="*/ 50 h 378"/>
                    <a:gd name="T64" fmla="*/ 1 w 379"/>
                    <a:gd name="T65" fmla="*/ 43 h 378"/>
                    <a:gd name="T66" fmla="*/ 2 w 379"/>
                    <a:gd name="T67" fmla="*/ 36 h 378"/>
                    <a:gd name="T68" fmla="*/ 4 w 379"/>
                    <a:gd name="T69" fmla="*/ 29 h 378"/>
                    <a:gd name="T70" fmla="*/ 7 w 379"/>
                    <a:gd name="T71" fmla="*/ 23 h 378"/>
                    <a:gd name="T72" fmla="*/ 11 w 379"/>
                    <a:gd name="T73" fmla="*/ 18 h 378"/>
                    <a:gd name="T74" fmla="*/ 16 w 379"/>
                    <a:gd name="T75" fmla="*/ 13 h 378"/>
                    <a:gd name="T76" fmla="*/ 21 w 379"/>
                    <a:gd name="T77" fmla="*/ 8 h 378"/>
                    <a:gd name="T78" fmla="*/ 27 w 379"/>
                    <a:gd name="T79" fmla="*/ 5 h 378"/>
                    <a:gd name="T80" fmla="*/ 34 w 379"/>
                    <a:gd name="T81" fmla="*/ 2 h 378"/>
                    <a:gd name="T82" fmla="*/ 40 w 379"/>
                    <a:gd name="T83" fmla="*/ 1 h 378"/>
                    <a:gd name="T84" fmla="*/ 48 w 379"/>
                    <a:gd name="T85" fmla="*/ 0 h 3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9"/>
                    <a:gd name="T130" fmla="*/ 0 h 378"/>
                    <a:gd name="T131" fmla="*/ 379 w 379"/>
                    <a:gd name="T132" fmla="*/ 378 h 3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9" h="378">
                      <a:moveTo>
                        <a:pt x="189" y="0"/>
                      </a:moveTo>
                      <a:lnTo>
                        <a:pt x="199" y="0"/>
                      </a:lnTo>
                      <a:lnTo>
                        <a:pt x="208" y="1"/>
                      </a:lnTo>
                      <a:lnTo>
                        <a:pt x="217" y="2"/>
                      </a:lnTo>
                      <a:lnTo>
                        <a:pt x="227" y="3"/>
                      </a:lnTo>
                      <a:lnTo>
                        <a:pt x="236" y="6"/>
                      </a:lnTo>
                      <a:lnTo>
                        <a:pt x="245" y="8"/>
                      </a:lnTo>
                      <a:lnTo>
                        <a:pt x="253" y="11"/>
                      </a:lnTo>
                      <a:lnTo>
                        <a:pt x="262" y="15"/>
                      </a:lnTo>
                      <a:lnTo>
                        <a:pt x="270" y="18"/>
                      </a:lnTo>
                      <a:lnTo>
                        <a:pt x="278" y="23"/>
                      </a:lnTo>
                      <a:lnTo>
                        <a:pt x="286" y="28"/>
                      </a:lnTo>
                      <a:lnTo>
                        <a:pt x="295" y="32"/>
                      </a:lnTo>
                      <a:lnTo>
                        <a:pt x="301" y="38"/>
                      </a:lnTo>
                      <a:lnTo>
                        <a:pt x="310" y="44"/>
                      </a:lnTo>
                      <a:lnTo>
                        <a:pt x="316" y="49"/>
                      </a:lnTo>
                      <a:lnTo>
                        <a:pt x="322" y="55"/>
                      </a:lnTo>
                      <a:lnTo>
                        <a:pt x="329" y="62"/>
                      </a:lnTo>
                      <a:lnTo>
                        <a:pt x="335" y="69"/>
                      </a:lnTo>
                      <a:lnTo>
                        <a:pt x="341" y="76"/>
                      </a:lnTo>
                      <a:lnTo>
                        <a:pt x="345" y="84"/>
                      </a:lnTo>
                      <a:lnTo>
                        <a:pt x="351" y="91"/>
                      </a:lnTo>
                      <a:lnTo>
                        <a:pt x="356" y="99"/>
                      </a:lnTo>
                      <a:lnTo>
                        <a:pt x="359" y="107"/>
                      </a:lnTo>
                      <a:lnTo>
                        <a:pt x="364" y="116"/>
                      </a:lnTo>
                      <a:lnTo>
                        <a:pt x="367" y="124"/>
                      </a:lnTo>
                      <a:lnTo>
                        <a:pt x="369" y="133"/>
                      </a:lnTo>
                      <a:lnTo>
                        <a:pt x="372" y="143"/>
                      </a:lnTo>
                      <a:lnTo>
                        <a:pt x="374" y="151"/>
                      </a:lnTo>
                      <a:lnTo>
                        <a:pt x="376" y="161"/>
                      </a:lnTo>
                      <a:lnTo>
                        <a:pt x="377" y="170"/>
                      </a:lnTo>
                      <a:lnTo>
                        <a:pt x="377" y="179"/>
                      </a:lnTo>
                      <a:lnTo>
                        <a:pt x="379" y="189"/>
                      </a:lnTo>
                      <a:lnTo>
                        <a:pt x="377" y="199"/>
                      </a:lnTo>
                      <a:lnTo>
                        <a:pt x="377" y="208"/>
                      </a:lnTo>
                      <a:lnTo>
                        <a:pt x="376" y="217"/>
                      </a:lnTo>
                      <a:lnTo>
                        <a:pt x="374" y="227"/>
                      </a:lnTo>
                      <a:lnTo>
                        <a:pt x="372" y="236"/>
                      </a:lnTo>
                      <a:lnTo>
                        <a:pt x="369" y="245"/>
                      </a:lnTo>
                      <a:lnTo>
                        <a:pt x="367" y="254"/>
                      </a:lnTo>
                      <a:lnTo>
                        <a:pt x="364" y="262"/>
                      </a:lnTo>
                      <a:lnTo>
                        <a:pt x="359" y="270"/>
                      </a:lnTo>
                      <a:lnTo>
                        <a:pt x="356" y="278"/>
                      </a:lnTo>
                      <a:lnTo>
                        <a:pt x="351" y="286"/>
                      </a:lnTo>
                      <a:lnTo>
                        <a:pt x="345" y="294"/>
                      </a:lnTo>
                      <a:lnTo>
                        <a:pt x="341" y="301"/>
                      </a:lnTo>
                      <a:lnTo>
                        <a:pt x="335" y="309"/>
                      </a:lnTo>
                      <a:lnTo>
                        <a:pt x="329" y="316"/>
                      </a:lnTo>
                      <a:lnTo>
                        <a:pt x="322" y="322"/>
                      </a:lnTo>
                      <a:lnTo>
                        <a:pt x="316" y="329"/>
                      </a:lnTo>
                      <a:lnTo>
                        <a:pt x="310" y="335"/>
                      </a:lnTo>
                      <a:lnTo>
                        <a:pt x="301" y="341"/>
                      </a:lnTo>
                      <a:lnTo>
                        <a:pt x="295" y="345"/>
                      </a:lnTo>
                      <a:lnTo>
                        <a:pt x="286" y="351"/>
                      </a:lnTo>
                      <a:lnTo>
                        <a:pt x="278" y="355"/>
                      </a:lnTo>
                      <a:lnTo>
                        <a:pt x="270" y="359"/>
                      </a:lnTo>
                      <a:lnTo>
                        <a:pt x="262" y="364"/>
                      </a:lnTo>
                      <a:lnTo>
                        <a:pt x="253" y="367"/>
                      </a:lnTo>
                      <a:lnTo>
                        <a:pt x="245" y="369"/>
                      </a:lnTo>
                      <a:lnTo>
                        <a:pt x="236" y="372"/>
                      </a:lnTo>
                      <a:lnTo>
                        <a:pt x="227" y="374"/>
                      </a:lnTo>
                      <a:lnTo>
                        <a:pt x="217" y="376"/>
                      </a:lnTo>
                      <a:lnTo>
                        <a:pt x="208" y="377"/>
                      </a:lnTo>
                      <a:lnTo>
                        <a:pt x="199" y="377"/>
                      </a:lnTo>
                      <a:lnTo>
                        <a:pt x="189" y="378"/>
                      </a:lnTo>
                      <a:lnTo>
                        <a:pt x="179" y="377"/>
                      </a:lnTo>
                      <a:lnTo>
                        <a:pt x="169" y="377"/>
                      </a:lnTo>
                      <a:lnTo>
                        <a:pt x="160" y="376"/>
                      </a:lnTo>
                      <a:lnTo>
                        <a:pt x="150" y="374"/>
                      </a:lnTo>
                      <a:lnTo>
                        <a:pt x="141" y="372"/>
                      </a:lnTo>
                      <a:lnTo>
                        <a:pt x="133" y="369"/>
                      </a:lnTo>
                      <a:lnTo>
                        <a:pt x="124" y="367"/>
                      </a:lnTo>
                      <a:lnTo>
                        <a:pt x="115" y="364"/>
                      </a:lnTo>
                      <a:lnTo>
                        <a:pt x="107" y="359"/>
                      </a:lnTo>
                      <a:lnTo>
                        <a:pt x="99" y="355"/>
                      </a:lnTo>
                      <a:lnTo>
                        <a:pt x="91" y="351"/>
                      </a:lnTo>
                      <a:lnTo>
                        <a:pt x="84" y="345"/>
                      </a:lnTo>
                      <a:lnTo>
                        <a:pt x="76" y="341"/>
                      </a:lnTo>
                      <a:lnTo>
                        <a:pt x="69" y="335"/>
                      </a:lnTo>
                      <a:lnTo>
                        <a:pt x="62" y="329"/>
                      </a:lnTo>
                      <a:lnTo>
                        <a:pt x="55" y="322"/>
                      </a:lnTo>
                      <a:lnTo>
                        <a:pt x="49" y="316"/>
                      </a:lnTo>
                      <a:lnTo>
                        <a:pt x="43" y="309"/>
                      </a:lnTo>
                      <a:lnTo>
                        <a:pt x="38" y="301"/>
                      </a:lnTo>
                      <a:lnTo>
                        <a:pt x="32" y="294"/>
                      </a:lnTo>
                      <a:lnTo>
                        <a:pt x="27" y="286"/>
                      </a:lnTo>
                      <a:lnTo>
                        <a:pt x="23" y="278"/>
                      </a:lnTo>
                      <a:lnTo>
                        <a:pt x="18" y="270"/>
                      </a:lnTo>
                      <a:lnTo>
                        <a:pt x="15" y="262"/>
                      </a:lnTo>
                      <a:lnTo>
                        <a:pt x="11" y="254"/>
                      </a:lnTo>
                      <a:lnTo>
                        <a:pt x="8" y="245"/>
                      </a:lnTo>
                      <a:lnTo>
                        <a:pt x="5" y="236"/>
                      </a:lnTo>
                      <a:lnTo>
                        <a:pt x="3" y="227"/>
                      </a:lnTo>
                      <a:lnTo>
                        <a:pt x="2" y="217"/>
                      </a:lnTo>
                      <a:lnTo>
                        <a:pt x="1" y="208"/>
                      </a:lnTo>
                      <a:lnTo>
                        <a:pt x="0" y="199"/>
                      </a:lnTo>
                      <a:lnTo>
                        <a:pt x="0" y="189"/>
                      </a:lnTo>
                      <a:lnTo>
                        <a:pt x="0" y="179"/>
                      </a:lnTo>
                      <a:lnTo>
                        <a:pt x="1" y="170"/>
                      </a:lnTo>
                      <a:lnTo>
                        <a:pt x="2" y="161"/>
                      </a:lnTo>
                      <a:lnTo>
                        <a:pt x="3" y="151"/>
                      </a:lnTo>
                      <a:lnTo>
                        <a:pt x="5" y="143"/>
                      </a:lnTo>
                      <a:lnTo>
                        <a:pt x="8" y="133"/>
                      </a:lnTo>
                      <a:lnTo>
                        <a:pt x="11" y="124"/>
                      </a:lnTo>
                      <a:lnTo>
                        <a:pt x="15" y="116"/>
                      </a:lnTo>
                      <a:lnTo>
                        <a:pt x="18" y="107"/>
                      </a:lnTo>
                      <a:lnTo>
                        <a:pt x="23" y="99"/>
                      </a:lnTo>
                      <a:lnTo>
                        <a:pt x="27" y="91"/>
                      </a:lnTo>
                      <a:lnTo>
                        <a:pt x="32" y="84"/>
                      </a:lnTo>
                      <a:lnTo>
                        <a:pt x="38" y="76"/>
                      </a:lnTo>
                      <a:lnTo>
                        <a:pt x="43" y="69"/>
                      </a:lnTo>
                      <a:lnTo>
                        <a:pt x="49" y="62"/>
                      </a:lnTo>
                      <a:lnTo>
                        <a:pt x="55" y="55"/>
                      </a:lnTo>
                      <a:lnTo>
                        <a:pt x="62" y="49"/>
                      </a:lnTo>
                      <a:lnTo>
                        <a:pt x="69" y="44"/>
                      </a:lnTo>
                      <a:lnTo>
                        <a:pt x="76" y="38"/>
                      </a:lnTo>
                      <a:lnTo>
                        <a:pt x="84" y="32"/>
                      </a:lnTo>
                      <a:lnTo>
                        <a:pt x="91" y="28"/>
                      </a:lnTo>
                      <a:lnTo>
                        <a:pt x="99" y="23"/>
                      </a:lnTo>
                      <a:lnTo>
                        <a:pt x="107" y="18"/>
                      </a:lnTo>
                      <a:lnTo>
                        <a:pt x="115" y="15"/>
                      </a:lnTo>
                      <a:lnTo>
                        <a:pt x="124" y="11"/>
                      </a:lnTo>
                      <a:lnTo>
                        <a:pt x="133" y="8"/>
                      </a:lnTo>
                      <a:lnTo>
                        <a:pt x="141" y="6"/>
                      </a:lnTo>
                      <a:lnTo>
                        <a:pt x="150" y="3"/>
                      </a:lnTo>
                      <a:lnTo>
                        <a:pt x="160" y="2"/>
                      </a:lnTo>
                      <a:lnTo>
                        <a:pt x="169" y="1"/>
                      </a:lnTo>
                      <a:lnTo>
                        <a:pt x="179" y="0"/>
                      </a:lnTo>
                      <a:lnTo>
                        <a:pt x="189" y="0"/>
                      </a:lnTo>
                    </a:path>
                  </a:pathLst>
                </a:custGeom>
                <a:noFill/>
                <a:ln w="0">
                  <a:solidFill>
                    <a:srgbClr val="000000"/>
                  </a:solidFill>
                  <a:prstDash val="solid"/>
                  <a:round/>
                  <a:headEnd/>
                  <a:tailEnd/>
                </a:ln>
              </p:spPr>
              <p:txBody>
                <a:bodyPr/>
                <a:lstStyle/>
                <a:p>
                  <a:endParaRPr lang="en-GB"/>
                </a:p>
              </p:txBody>
            </p:sp>
            <p:sp>
              <p:nvSpPr>
                <p:cNvPr id="1347" name="Freeform 856"/>
                <p:cNvSpPr>
                  <a:spLocks/>
                </p:cNvSpPr>
                <p:nvPr/>
              </p:nvSpPr>
              <p:spPr bwMode="auto">
                <a:xfrm>
                  <a:off x="2004" y="2937"/>
                  <a:ext cx="145" cy="146"/>
                </a:xfrm>
                <a:custGeom>
                  <a:avLst/>
                  <a:gdLst>
                    <a:gd name="T0" fmla="*/ 40 w 291"/>
                    <a:gd name="T1" fmla="*/ 1 h 291"/>
                    <a:gd name="T2" fmla="*/ 45 w 291"/>
                    <a:gd name="T3" fmla="*/ 1 h 291"/>
                    <a:gd name="T4" fmla="*/ 50 w 291"/>
                    <a:gd name="T5" fmla="*/ 3 h 291"/>
                    <a:gd name="T6" fmla="*/ 55 w 291"/>
                    <a:gd name="T7" fmla="*/ 5 h 291"/>
                    <a:gd name="T8" fmla="*/ 59 w 291"/>
                    <a:gd name="T9" fmla="*/ 9 h 291"/>
                    <a:gd name="T10" fmla="*/ 63 w 291"/>
                    <a:gd name="T11" fmla="*/ 12 h 291"/>
                    <a:gd name="T12" fmla="*/ 66 w 291"/>
                    <a:gd name="T13" fmla="*/ 16 h 291"/>
                    <a:gd name="T14" fmla="*/ 69 w 291"/>
                    <a:gd name="T15" fmla="*/ 21 h 291"/>
                    <a:gd name="T16" fmla="*/ 71 w 291"/>
                    <a:gd name="T17" fmla="*/ 26 h 291"/>
                    <a:gd name="T18" fmla="*/ 72 w 291"/>
                    <a:gd name="T19" fmla="*/ 31 h 291"/>
                    <a:gd name="T20" fmla="*/ 72 w 291"/>
                    <a:gd name="T21" fmla="*/ 37 h 291"/>
                    <a:gd name="T22" fmla="*/ 72 w 291"/>
                    <a:gd name="T23" fmla="*/ 42 h 291"/>
                    <a:gd name="T24" fmla="*/ 71 w 291"/>
                    <a:gd name="T25" fmla="*/ 47 h 291"/>
                    <a:gd name="T26" fmla="*/ 69 w 291"/>
                    <a:gd name="T27" fmla="*/ 52 h 291"/>
                    <a:gd name="T28" fmla="*/ 66 w 291"/>
                    <a:gd name="T29" fmla="*/ 57 h 291"/>
                    <a:gd name="T30" fmla="*/ 63 w 291"/>
                    <a:gd name="T31" fmla="*/ 61 h 291"/>
                    <a:gd name="T32" fmla="*/ 59 w 291"/>
                    <a:gd name="T33" fmla="*/ 65 h 291"/>
                    <a:gd name="T34" fmla="*/ 55 w 291"/>
                    <a:gd name="T35" fmla="*/ 68 h 291"/>
                    <a:gd name="T36" fmla="*/ 50 w 291"/>
                    <a:gd name="T37" fmla="*/ 70 h 291"/>
                    <a:gd name="T38" fmla="*/ 45 w 291"/>
                    <a:gd name="T39" fmla="*/ 72 h 291"/>
                    <a:gd name="T40" fmla="*/ 40 w 291"/>
                    <a:gd name="T41" fmla="*/ 73 h 291"/>
                    <a:gd name="T42" fmla="*/ 34 w 291"/>
                    <a:gd name="T43" fmla="*/ 73 h 291"/>
                    <a:gd name="T44" fmla="*/ 29 w 291"/>
                    <a:gd name="T45" fmla="*/ 72 h 291"/>
                    <a:gd name="T46" fmla="*/ 24 w 291"/>
                    <a:gd name="T47" fmla="*/ 71 h 291"/>
                    <a:gd name="T48" fmla="*/ 19 w 291"/>
                    <a:gd name="T49" fmla="*/ 69 h 291"/>
                    <a:gd name="T50" fmla="*/ 14 w 291"/>
                    <a:gd name="T51" fmla="*/ 66 h 291"/>
                    <a:gd name="T52" fmla="*/ 10 w 291"/>
                    <a:gd name="T53" fmla="*/ 62 h 291"/>
                    <a:gd name="T54" fmla="*/ 7 w 291"/>
                    <a:gd name="T55" fmla="*/ 58 h 291"/>
                    <a:gd name="T56" fmla="*/ 4 w 291"/>
                    <a:gd name="T57" fmla="*/ 54 h 291"/>
                    <a:gd name="T58" fmla="*/ 2 w 291"/>
                    <a:gd name="T59" fmla="*/ 49 h 291"/>
                    <a:gd name="T60" fmla="*/ 1 w 291"/>
                    <a:gd name="T61" fmla="*/ 44 h 291"/>
                    <a:gd name="T62" fmla="*/ 0 w 291"/>
                    <a:gd name="T63" fmla="*/ 39 h 291"/>
                    <a:gd name="T64" fmla="*/ 0 w 291"/>
                    <a:gd name="T65" fmla="*/ 33 h 291"/>
                    <a:gd name="T66" fmla="*/ 1 w 291"/>
                    <a:gd name="T67" fmla="*/ 28 h 291"/>
                    <a:gd name="T68" fmla="*/ 3 w 291"/>
                    <a:gd name="T69" fmla="*/ 22 h 291"/>
                    <a:gd name="T70" fmla="*/ 5 w 291"/>
                    <a:gd name="T71" fmla="*/ 18 h 291"/>
                    <a:gd name="T72" fmla="*/ 8 w 291"/>
                    <a:gd name="T73" fmla="*/ 14 h 291"/>
                    <a:gd name="T74" fmla="*/ 12 w 291"/>
                    <a:gd name="T75" fmla="*/ 10 h 291"/>
                    <a:gd name="T76" fmla="*/ 16 w 291"/>
                    <a:gd name="T77" fmla="*/ 7 h 291"/>
                    <a:gd name="T78" fmla="*/ 20 w 291"/>
                    <a:gd name="T79" fmla="*/ 4 h 291"/>
                    <a:gd name="T80" fmla="*/ 25 w 291"/>
                    <a:gd name="T81" fmla="*/ 2 h 291"/>
                    <a:gd name="T82" fmla="*/ 31 w 291"/>
                    <a:gd name="T83" fmla="*/ 1 h 291"/>
                    <a:gd name="T84" fmla="*/ 36 w 291"/>
                    <a:gd name="T85" fmla="*/ 0 h 2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1"/>
                    <a:gd name="T130" fmla="*/ 0 h 291"/>
                    <a:gd name="T131" fmla="*/ 291 w 291"/>
                    <a:gd name="T132" fmla="*/ 291 h 2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1" h="291">
                      <a:moveTo>
                        <a:pt x="146" y="0"/>
                      </a:moveTo>
                      <a:lnTo>
                        <a:pt x="154" y="0"/>
                      </a:lnTo>
                      <a:lnTo>
                        <a:pt x="160" y="1"/>
                      </a:lnTo>
                      <a:lnTo>
                        <a:pt x="167" y="2"/>
                      </a:lnTo>
                      <a:lnTo>
                        <a:pt x="175" y="3"/>
                      </a:lnTo>
                      <a:lnTo>
                        <a:pt x="182" y="4"/>
                      </a:lnTo>
                      <a:lnTo>
                        <a:pt x="189" y="7"/>
                      </a:lnTo>
                      <a:lnTo>
                        <a:pt x="196" y="9"/>
                      </a:lnTo>
                      <a:lnTo>
                        <a:pt x="202" y="11"/>
                      </a:lnTo>
                      <a:lnTo>
                        <a:pt x="209" y="15"/>
                      </a:lnTo>
                      <a:lnTo>
                        <a:pt x="215" y="17"/>
                      </a:lnTo>
                      <a:lnTo>
                        <a:pt x="222" y="20"/>
                      </a:lnTo>
                      <a:lnTo>
                        <a:pt x="227" y="25"/>
                      </a:lnTo>
                      <a:lnTo>
                        <a:pt x="233" y="28"/>
                      </a:lnTo>
                      <a:lnTo>
                        <a:pt x="238" y="33"/>
                      </a:lnTo>
                      <a:lnTo>
                        <a:pt x="243" y="38"/>
                      </a:lnTo>
                      <a:lnTo>
                        <a:pt x="248" y="42"/>
                      </a:lnTo>
                      <a:lnTo>
                        <a:pt x="254" y="48"/>
                      </a:lnTo>
                      <a:lnTo>
                        <a:pt x="258" y="53"/>
                      </a:lnTo>
                      <a:lnTo>
                        <a:pt x="262" y="58"/>
                      </a:lnTo>
                      <a:lnTo>
                        <a:pt x="267" y="64"/>
                      </a:lnTo>
                      <a:lnTo>
                        <a:pt x="270" y="70"/>
                      </a:lnTo>
                      <a:lnTo>
                        <a:pt x="273" y="76"/>
                      </a:lnTo>
                      <a:lnTo>
                        <a:pt x="277" y="83"/>
                      </a:lnTo>
                      <a:lnTo>
                        <a:pt x="280" y="88"/>
                      </a:lnTo>
                      <a:lnTo>
                        <a:pt x="283" y="95"/>
                      </a:lnTo>
                      <a:lnTo>
                        <a:pt x="285" y="102"/>
                      </a:lnTo>
                      <a:lnTo>
                        <a:pt x="287" y="109"/>
                      </a:lnTo>
                      <a:lnTo>
                        <a:pt x="288" y="116"/>
                      </a:lnTo>
                      <a:lnTo>
                        <a:pt x="290" y="123"/>
                      </a:lnTo>
                      <a:lnTo>
                        <a:pt x="291" y="131"/>
                      </a:lnTo>
                      <a:lnTo>
                        <a:pt x="291" y="138"/>
                      </a:lnTo>
                      <a:lnTo>
                        <a:pt x="291" y="145"/>
                      </a:lnTo>
                      <a:lnTo>
                        <a:pt x="291" y="153"/>
                      </a:lnTo>
                      <a:lnTo>
                        <a:pt x="291" y="160"/>
                      </a:lnTo>
                      <a:lnTo>
                        <a:pt x="290" y="168"/>
                      </a:lnTo>
                      <a:lnTo>
                        <a:pt x="288" y="175"/>
                      </a:lnTo>
                      <a:lnTo>
                        <a:pt x="287" y="181"/>
                      </a:lnTo>
                      <a:lnTo>
                        <a:pt x="285" y="188"/>
                      </a:lnTo>
                      <a:lnTo>
                        <a:pt x="283" y="195"/>
                      </a:lnTo>
                      <a:lnTo>
                        <a:pt x="280" y="201"/>
                      </a:lnTo>
                      <a:lnTo>
                        <a:pt x="277" y="208"/>
                      </a:lnTo>
                      <a:lnTo>
                        <a:pt x="273" y="215"/>
                      </a:lnTo>
                      <a:lnTo>
                        <a:pt x="270" y="221"/>
                      </a:lnTo>
                      <a:lnTo>
                        <a:pt x="267" y="226"/>
                      </a:lnTo>
                      <a:lnTo>
                        <a:pt x="262" y="232"/>
                      </a:lnTo>
                      <a:lnTo>
                        <a:pt x="258" y="238"/>
                      </a:lnTo>
                      <a:lnTo>
                        <a:pt x="254" y="242"/>
                      </a:lnTo>
                      <a:lnTo>
                        <a:pt x="248" y="248"/>
                      </a:lnTo>
                      <a:lnTo>
                        <a:pt x="243" y="253"/>
                      </a:lnTo>
                      <a:lnTo>
                        <a:pt x="238" y="257"/>
                      </a:lnTo>
                      <a:lnTo>
                        <a:pt x="233" y="262"/>
                      </a:lnTo>
                      <a:lnTo>
                        <a:pt x="227" y="265"/>
                      </a:lnTo>
                      <a:lnTo>
                        <a:pt x="222" y="269"/>
                      </a:lnTo>
                      <a:lnTo>
                        <a:pt x="215" y="274"/>
                      </a:lnTo>
                      <a:lnTo>
                        <a:pt x="209" y="276"/>
                      </a:lnTo>
                      <a:lnTo>
                        <a:pt x="202" y="279"/>
                      </a:lnTo>
                      <a:lnTo>
                        <a:pt x="196" y="282"/>
                      </a:lnTo>
                      <a:lnTo>
                        <a:pt x="189" y="284"/>
                      </a:lnTo>
                      <a:lnTo>
                        <a:pt x="182" y="286"/>
                      </a:lnTo>
                      <a:lnTo>
                        <a:pt x="175" y="287"/>
                      </a:lnTo>
                      <a:lnTo>
                        <a:pt x="167" y="288"/>
                      </a:lnTo>
                      <a:lnTo>
                        <a:pt x="160" y="290"/>
                      </a:lnTo>
                      <a:lnTo>
                        <a:pt x="154" y="291"/>
                      </a:lnTo>
                      <a:lnTo>
                        <a:pt x="146" y="291"/>
                      </a:lnTo>
                      <a:lnTo>
                        <a:pt x="139" y="291"/>
                      </a:lnTo>
                      <a:lnTo>
                        <a:pt x="131" y="290"/>
                      </a:lnTo>
                      <a:lnTo>
                        <a:pt x="124" y="288"/>
                      </a:lnTo>
                      <a:lnTo>
                        <a:pt x="117" y="287"/>
                      </a:lnTo>
                      <a:lnTo>
                        <a:pt x="110" y="286"/>
                      </a:lnTo>
                      <a:lnTo>
                        <a:pt x="103" y="284"/>
                      </a:lnTo>
                      <a:lnTo>
                        <a:pt x="96" y="282"/>
                      </a:lnTo>
                      <a:lnTo>
                        <a:pt x="89" y="279"/>
                      </a:lnTo>
                      <a:lnTo>
                        <a:pt x="83" y="276"/>
                      </a:lnTo>
                      <a:lnTo>
                        <a:pt x="76" y="274"/>
                      </a:lnTo>
                      <a:lnTo>
                        <a:pt x="71" y="269"/>
                      </a:lnTo>
                      <a:lnTo>
                        <a:pt x="65" y="265"/>
                      </a:lnTo>
                      <a:lnTo>
                        <a:pt x="59" y="262"/>
                      </a:lnTo>
                      <a:lnTo>
                        <a:pt x="53" y="257"/>
                      </a:lnTo>
                      <a:lnTo>
                        <a:pt x="49" y="253"/>
                      </a:lnTo>
                      <a:lnTo>
                        <a:pt x="43" y="248"/>
                      </a:lnTo>
                      <a:lnTo>
                        <a:pt x="38" y="242"/>
                      </a:lnTo>
                      <a:lnTo>
                        <a:pt x="34" y="238"/>
                      </a:lnTo>
                      <a:lnTo>
                        <a:pt x="29" y="232"/>
                      </a:lnTo>
                      <a:lnTo>
                        <a:pt x="26" y="226"/>
                      </a:lnTo>
                      <a:lnTo>
                        <a:pt x="21" y="221"/>
                      </a:lnTo>
                      <a:lnTo>
                        <a:pt x="18" y="215"/>
                      </a:lnTo>
                      <a:lnTo>
                        <a:pt x="15" y="208"/>
                      </a:lnTo>
                      <a:lnTo>
                        <a:pt x="12" y="201"/>
                      </a:lnTo>
                      <a:lnTo>
                        <a:pt x="10" y="195"/>
                      </a:lnTo>
                      <a:lnTo>
                        <a:pt x="7" y="188"/>
                      </a:lnTo>
                      <a:lnTo>
                        <a:pt x="5" y="181"/>
                      </a:lnTo>
                      <a:lnTo>
                        <a:pt x="4" y="175"/>
                      </a:lnTo>
                      <a:lnTo>
                        <a:pt x="1" y="168"/>
                      </a:lnTo>
                      <a:lnTo>
                        <a:pt x="1" y="160"/>
                      </a:lnTo>
                      <a:lnTo>
                        <a:pt x="0" y="153"/>
                      </a:lnTo>
                      <a:lnTo>
                        <a:pt x="0" y="145"/>
                      </a:lnTo>
                      <a:lnTo>
                        <a:pt x="0" y="138"/>
                      </a:lnTo>
                      <a:lnTo>
                        <a:pt x="1" y="131"/>
                      </a:lnTo>
                      <a:lnTo>
                        <a:pt x="1" y="123"/>
                      </a:lnTo>
                      <a:lnTo>
                        <a:pt x="4" y="116"/>
                      </a:lnTo>
                      <a:lnTo>
                        <a:pt x="5" y="109"/>
                      </a:lnTo>
                      <a:lnTo>
                        <a:pt x="7" y="102"/>
                      </a:lnTo>
                      <a:lnTo>
                        <a:pt x="10" y="95"/>
                      </a:lnTo>
                      <a:lnTo>
                        <a:pt x="12" y="88"/>
                      </a:lnTo>
                      <a:lnTo>
                        <a:pt x="15" y="83"/>
                      </a:lnTo>
                      <a:lnTo>
                        <a:pt x="18" y="76"/>
                      </a:lnTo>
                      <a:lnTo>
                        <a:pt x="21" y="70"/>
                      </a:lnTo>
                      <a:lnTo>
                        <a:pt x="26" y="64"/>
                      </a:lnTo>
                      <a:lnTo>
                        <a:pt x="29" y="58"/>
                      </a:lnTo>
                      <a:lnTo>
                        <a:pt x="34" y="53"/>
                      </a:lnTo>
                      <a:lnTo>
                        <a:pt x="38" y="48"/>
                      </a:lnTo>
                      <a:lnTo>
                        <a:pt x="43" y="42"/>
                      </a:lnTo>
                      <a:lnTo>
                        <a:pt x="49" y="38"/>
                      </a:lnTo>
                      <a:lnTo>
                        <a:pt x="53" y="33"/>
                      </a:lnTo>
                      <a:lnTo>
                        <a:pt x="59" y="28"/>
                      </a:lnTo>
                      <a:lnTo>
                        <a:pt x="65" y="25"/>
                      </a:lnTo>
                      <a:lnTo>
                        <a:pt x="71" y="20"/>
                      </a:lnTo>
                      <a:lnTo>
                        <a:pt x="76" y="17"/>
                      </a:lnTo>
                      <a:lnTo>
                        <a:pt x="83" y="15"/>
                      </a:lnTo>
                      <a:lnTo>
                        <a:pt x="89" y="11"/>
                      </a:lnTo>
                      <a:lnTo>
                        <a:pt x="96" y="9"/>
                      </a:lnTo>
                      <a:lnTo>
                        <a:pt x="103" y="7"/>
                      </a:lnTo>
                      <a:lnTo>
                        <a:pt x="110" y="4"/>
                      </a:lnTo>
                      <a:lnTo>
                        <a:pt x="117" y="3"/>
                      </a:lnTo>
                      <a:lnTo>
                        <a:pt x="124" y="2"/>
                      </a:lnTo>
                      <a:lnTo>
                        <a:pt x="131" y="1"/>
                      </a:lnTo>
                      <a:lnTo>
                        <a:pt x="139" y="0"/>
                      </a:lnTo>
                      <a:lnTo>
                        <a:pt x="146" y="0"/>
                      </a:lnTo>
                    </a:path>
                  </a:pathLst>
                </a:custGeom>
                <a:noFill/>
                <a:ln w="0">
                  <a:solidFill>
                    <a:srgbClr val="000000"/>
                  </a:solidFill>
                  <a:prstDash val="solid"/>
                  <a:round/>
                  <a:headEnd/>
                  <a:tailEnd/>
                </a:ln>
              </p:spPr>
              <p:txBody>
                <a:bodyPr/>
                <a:lstStyle/>
                <a:p>
                  <a:endParaRPr lang="en-GB"/>
                </a:p>
              </p:txBody>
            </p:sp>
            <p:sp>
              <p:nvSpPr>
                <p:cNvPr id="1348" name="Freeform 857"/>
                <p:cNvSpPr>
                  <a:spLocks noEditPoints="1"/>
                </p:cNvSpPr>
                <p:nvPr/>
              </p:nvSpPr>
              <p:spPr bwMode="auto">
                <a:xfrm>
                  <a:off x="2774" y="2914"/>
                  <a:ext cx="206" cy="205"/>
                </a:xfrm>
                <a:custGeom>
                  <a:avLst/>
                  <a:gdLst>
                    <a:gd name="T0" fmla="*/ 62 w 412"/>
                    <a:gd name="T1" fmla="*/ 1 h 410"/>
                    <a:gd name="T2" fmla="*/ 74 w 412"/>
                    <a:gd name="T3" fmla="*/ 5 h 410"/>
                    <a:gd name="T4" fmla="*/ 84 w 412"/>
                    <a:gd name="T5" fmla="*/ 12 h 410"/>
                    <a:gd name="T6" fmla="*/ 93 w 412"/>
                    <a:gd name="T7" fmla="*/ 21 h 410"/>
                    <a:gd name="T8" fmla="*/ 99 w 412"/>
                    <a:gd name="T9" fmla="*/ 31 h 410"/>
                    <a:gd name="T10" fmla="*/ 103 w 412"/>
                    <a:gd name="T11" fmla="*/ 44 h 410"/>
                    <a:gd name="T12" fmla="*/ 103 w 412"/>
                    <a:gd name="T13" fmla="*/ 56 h 410"/>
                    <a:gd name="T14" fmla="*/ 100 w 412"/>
                    <a:gd name="T15" fmla="*/ 69 h 410"/>
                    <a:gd name="T16" fmla="*/ 95 w 412"/>
                    <a:gd name="T17" fmla="*/ 80 h 410"/>
                    <a:gd name="T18" fmla="*/ 86 w 412"/>
                    <a:gd name="T19" fmla="*/ 90 h 410"/>
                    <a:gd name="T20" fmla="*/ 76 w 412"/>
                    <a:gd name="T21" fmla="*/ 97 h 410"/>
                    <a:gd name="T22" fmla="*/ 65 w 412"/>
                    <a:gd name="T23" fmla="*/ 101 h 410"/>
                    <a:gd name="T24" fmla="*/ 52 w 412"/>
                    <a:gd name="T25" fmla="*/ 103 h 410"/>
                    <a:gd name="T26" fmla="*/ 39 w 412"/>
                    <a:gd name="T27" fmla="*/ 101 h 410"/>
                    <a:gd name="T28" fmla="*/ 27 w 412"/>
                    <a:gd name="T29" fmla="*/ 97 h 410"/>
                    <a:gd name="T30" fmla="*/ 17 w 412"/>
                    <a:gd name="T31" fmla="*/ 90 h 410"/>
                    <a:gd name="T32" fmla="*/ 9 w 412"/>
                    <a:gd name="T33" fmla="*/ 80 h 410"/>
                    <a:gd name="T34" fmla="*/ 3 w 412"/>
                    <a:gd name="T35" fmla="*/ 69 h 410"/>
                    <a:gd name="T36" fmla="*/ 1 w 412"/>
                    <a:gd name="T37" fmla="*/ 56 h 410"/>
                    <a:gd name="T38" fmla="*/ 1 w 412"/>
                    <a:gd name="T39" fmla="*/ 44 h 410"/>
                    <a:gd name="T40" fmla="*/ 4 w 412"/>
                    <a:gd name="T41" fmla="*/ 31 h 410"/>
                    <a:gd name="T42" fmla="*/ 11 w 412"/>
                    <a:gd name="T43" fmla="*/ 21 h 410"/>
                    <a:gd name="T44" fmla="*/ 19 w 412"/>
                    <a:gd name="T45" fmla="*/ 12 h 410"/>
                    <a:gd name="T46" fmla="*/ 29 w 412"/>
                    <a:gd name="T47" fmla="*/ 5 h 410"/>
                    <a:gd name="T48" fmla="*/ 42 w 412"/>
                    <a:gd name="T49" fmla="*/ 1 h 410"/>
                    <a:gd name="T50" fmla="*/ 52 w 412"/>
                    <a:gd name="T51" fmla="*/ 17 h 410"/>
                    <a:gd name="T52" fmla="*/ 60 w 412"/>
                    <a:gd name="T53" fmla="*/ 18 h 410"/>
                    <a:gd name="T54" fmla="*/ 69 w 412"/>
                    <a:gd name="T55" fmla="*/ 21 h 410"/>
                    <a:gd name="T56" fmla="*/ 75 w 412"/>
                    <a:gd name="T57" fmla="*/ 26 h 410"/>
                    <a:gd name="T58" fmla="*/ 81 w 412"/>
                    <a:gd name="T59" fmla="*/ 31 h 410"/>
                    <a:gd name="T60" fmla="*/ 85 w 412"/>
                    <a:gd name="T61" fmla="*/ 40 h 410"/>
                    <a:gd name="T62" fmla="*/ 87 w 412"/>
                    <a:gd name="T63" fmla="*/ 48 h 410"/>
                    <a:gd name="T64" fmla="*/ 86 w 412"/>
                    <a:gd name="T65" fmla="*/ 56 h 410"/>
                    <a:gd name="T66" fmla="*/ 84 w 412"/>
                    <a:gd name="T67" fmla="*/ 65 h 410"/>
                    <a:gd name="T68" fmla="*/ 80 w 412"/>
                    <a:gd name="T69" fmla="*/ 72 h 410"/>
                    <a:gd name="T70" fmla="*/ 74 w 412"/>
                    <a:gd name="T71" fmla="*/ 78 h 410"/>
                    <a:gd name="T72" fmla="*/ 67 w 412"/>
                    <a:gd name="T73" fmla="*/ 83 h 410"/>
                    <a:gd name="T74" fmla="*/ 58 w 412"/>
                    <a:gd name="T75" fmla="*/ 86 h 410"/>
                    <a:gd name="T76" fmla="*/ 50 w 412"/>
                    <a:gd name="T77" fmla="*/ 87 h 410"/>
                    <a:gd name="T78" fmla="*/ 42 w 412"/>
                    <a:gd name="T79" fmla="*/ 85 h 410"/>
                    <a:gd name="T80" fmla="*/ 34 w 412"/>
                    <a:gd name="T81" fmla="*/ 82 h 410"/>
                    <a:gd name="T82" fmla="*/ 26 w 412"/>
                    <a:gd name="T83" fmla="*/ 76 h 410"/>
                    <a:gd name="T84" fmla="*/ 22 w 412"/>
                    <a:gd name="T85" fmla="*/ 70 h 410"/>
                    <a:gd name="T86" fmla="*/ 18 w 412"/>
                    <a:gd name="T87" fmla="*/ 61 h 410"/>
                    <a:gd name="T88" fmla="*/ 17 w 412"/>
                    <a:gd name="T89" fmla="*/ 53 h 410"/>
                    <a:gd name="T90" fmla="*/ 17 w 412"/>
                    <a:gd name="T91" fmla="*/ 45 h 410"/>
                    <a:gd name="T92" fmla="*/ 20 w 412"/>
                    <a:gd name="T93" fmla="*/ 36 h 410"/>
                    <a:gd name="T94" fmla="*/ 25 w 412"/>
                    <a:gd name="T95" fmla="*/ 29 h 410"/>
                    <a:gd name="T96" fmla="*/ 30 w 412"/>
                    <a:gd name="T97" fmla="*/ 24 h 410"/>
                    <a:gd name="T98" fmla="*/ 38 w 412"/>
                    <a:gd name="T99" fmla="*/ 19 h 410"/>
                    <a:gd name="T100" fmla="*/ 46 w 412"/>
                    <a:gd name="T101" fmla="*/ 17 h 4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2"/>
                    <a:gd name="T154" fmla="*/ 0 h 410"/>
                    <a:gd name="T155" fmla="*/ 412 w 412"/>
                    <a:gd name="T156" fmla="*/ 410 h 4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2" h="410">
                      <a:moveTo>
                        <a:pt x="206" y="0"/>
                      </a:moveTo>
                      <a:lnTo>
                        <a:pt x="216" y="0"/>
                      </a:lnTo>
                      <a:lnTo>
                        <a:pt x="227" y="1"/>
                      </a:lnTo>
                      <a:lnTo>
                        <a:pt x="237" y="2"/>
                      </a:lnTo>
                      <a:lnTo>
                        <a:pt x="248" y="3"/>
                      </a:lnTo>
                      <a:lnTo>
                        <a:pt x="257" y="5"/>
                      </a:lnTo>
                      <a:lnTo>
                        <a:pt x="267" y="9"/>
                      </a:lnTo>
                      <a:lnTo>
                        <a:pt x="276" y="12"/>
                      </a:lnTo>
                      <a:lnTo>
                        <a:pt x="286" y="16"/>
                      </a:lnTo>
                      <a:lnTo>
                        <a:pt x="295" y="19"/>
                      </a:lnTo>
                      <a:lnTo>
                        <a:pt x="304" y="24"/>
                      </a:lnTo>
                      <a:lnTo>
                        <a:pt x="312" y="29"/>
                      </a:lnTo>
                      <a:lnTo>
                        <a:pt x="321" y="34"/>
                      </a:lnTo>
                      <a:lnTo>
                        <a:pt x="329" y="40"/>
                      </a:lnTo>
                      <a:lnTo>
                        <a:pt x="336" y="47"/>
                      </a:lnTo>
                      <a:lnTo>
                        <a:pt x="344" y="52"/>
                      </a:lnTo>
                      <a:lnTo>
                        <a:pt x="351" y="59"/>
                      </a:lnTo>
                      <a:lnTo>
                        <a:pt x="358" y="67"/>
                      </a:lnTo>
                      <a:lnTo>
                        <a:pt x="365" y="74"/>
                      </a:lnTo>
                      <a:lnTo>
                        <a:pt x="371" y="82"/>
                      </a:lnTo>
                      <a:lnTo>
                        <a:pt x="377" y="90"/>
                      </a:lnTo>
                      <a:lnTo>
                        <a:pt x="382" y="98"/>
                      </a:lnTo>
                      <a:lnTo>
                        <a:pt x="387" y="108"/>
                      </a:lnTo>
                      <a:lnTo>
                        <a:pt x="392" y="116"/>
                      </a:lnTo>
                      <a:lnTo>
                        <a:pt x="396" y="125"/>
                      </a:lnTo>
                      <a:lnTo>
                        <a:pt x="400" y="134"/>
                      </a:lnTo>
                      <a:lnTo>
                        <a:pt x="403" y="144"/>
                      </a:lnTo>
                      <a:lnTo>
                        <a:pt x="405" y="154"/>
                      </a:lnTo>
                      <a:lnTo>
                        <a:pt x="408" y="164"/>
                      </a:lnTo>
                      <a:lnTo>
                        <a:pt x="410" y="173"/>
                      </a:lnTo>
                      <a:lnTo>
                        <a:pt x="411" y="184"/>
                      </a:lnTo>
                      <a:lnTo>
                        <a:pt x="411" y="194"/>
                      </a:lnTo>
                      <a:lnTo>
                        <a:pt x="412" y="205"/>
                      </a:lnTo>
                      <a:lnTo>
                        <a:pt x="411" y="216"/>
                      </a:lnTo>
                      <a:lnTo>
                        <a:pt x="411" y="226"/>
                      </a:lnTo>
                      <a:lnTo>
                        <a:pt x="410" y="237"/>
                      </a:lnTo>
                      <a:lnTo>
                        <a:pt x="408" y="246"/>
                      </a:lnTo>
                      <a:lnTo>
                        <a:pt x="405" y="256"/>
                      </a:lnTo>
                      <a:lnTo>
                        <a:pt x="403" y="266"/>
                      </a:lnTo>
                      <a:lnTo>
                        <a:pt x="400" y="276"/>
                      </a:lnTo>
                      <a:lnTo>
                        <a:pt x="396" y="285"/>
                      </a:lnTo>
                      <a:lnTo>
                        <a:pt x="392" y="294"/>
                      </a:lnTo>
                      <a:lnTo>
                        <a:pt x="387" y="303"/>
                      </a:lnTo>
                      <a:lnTo>
                        <a:pt x="382" y="311"/>
                      </a:lnTo>
                      <a:lnTo>
                        <a:pt x="377" y="319"/>
                      </a:lnTo>
                      <a:lnTo>
                        <a:pt x="371" y="327"/>
                      </a:lnTo>
                      <a:lnTo>
                        <a:pt x="365" y="335"/>
                      </a:lnTo>
                      <a:lnTo>
                        <a:pt x="358" y="344"/>
                      </a:lnTo>
                      <a:lnTo>
                        <a:pt x="351" y="350"/>
                      </a:lnTo>
                      <a:lnTo>
                        <a:pt x="344" y="357"/>
                      </a:lnTo>
                      <a:lnTo>
                        <a:pt x="336" y="363"/>
                      </a:lnTo>
                      <a:lnTo>
                        <a:pt x="329" y="370"/>
                      </a:lnTo>
                      <a:lnTo>
                        <a:pt x="321" y="376"/>
                      </a:lnTo>
                      <a:lnTo>
                        <a:pt x="312" y="380"/>
                      </a:lnTo>
                      <a:lnTo>
                        <a:pt x="304" y="386"/>
                      </a:lnTo>
                      <a:lnTo>
                        <a:pt x="295" y="391"/>
                      </a:lnTo>
                      <a:lnTo>
                        <a:pt x="286" y="394"/>
                      </a:lnTo>
                      <a:lnTo>
                        <a:pt x="276" y="399"/>
                      </a:lnTo>
                      <a:lnTo>
                        <a:pt x="267" y="401"/>
                      </a:lnTo>
                      <a:lnTo>
                        <a:pt x="257" y="404"/>
                      </a:lnTo>
                      <a:lnTo>
                        <a:pt x="248" y="407"/>
                      </a:lnTo>
                      <a:lnTo>
                        <a:pt x="237" y="408"/>
                      </a:lnTo>
                      <a:lnTo>
                        <a:pt x="227" y="410"/>
                      </a:lnTo>
                      <a:lnTo>
                        <a:pt x="216" y="410"/>
                      </a:lnTo>
                      <a:lnTo>
                        <a:pt x="206" y="410"/>
                      </a:lnTo>
                      <a:lnTo>
                        <a:pt x="196" y="410"/>
                      </a:lnTo>
                      <a:lnTo>
                        <a:pt x="185" y="410"/>
                      </a:lnTo>
                      <a:lnTo>
                        <a:pt x="175" y="408"/>
                      </a:lnTo>
                      <a:lnTo>
                        <a:pt x="165" y="407"/>
                      </a:lnTo>
                      <a:lnTo>
                        <a:pt x="154" y="404"/>
                      </a:lnTo>
                      <a:lnTo>
                        <a:pt x="145" y="401"/>
                      </a:lnTo>
                      <a:lnTo>
                        <a:pt x="136" y="399"/>
                      </a:lnTo>
                      <a:lnTo>
                        <a:pt x="125" y="394"/>
                      </a:lnTo>
                      <a:lnTo>
                        <a:pt x="117" y="391"/>
                      </a:lnTo>
                      <a:lnTo>
                        <a:pt x="108" y="386"/>
                      </a:lnTo>
                      <a:lnTo>
                        <a:pt x="99" y="380"/>
                      </a:lnTo>
                      <a:lnTo>
                        <a:pt x="91" y="376"/>
                      </a:lnTo>
                      <a:lnTo>
                        <a:pt x="83" y="370"/>
                      </a:lnTo>
                      <a:lnTo>
                        <a:pt x="75" y="363"/>
                      </a:lnTo>
                      <a:lnTo>
                        <a:pt x="68" y="357"/>
                      </a:lnTo>
                      <a:lnTo>
                        <a:pt x="61" y="350"/>
                      </a:lnTo>
                      <a:lnTo>
                        <a:pt x="54" y="344"/>
                      </a:lnTo>
                      <a:lnTo>
                        <a:pt x="47" y="335"/>
                      </a:lnTo>
                      <a:lnTo>
                        <a:pt x="41" y="327"/>
                      </a:lnTo>
                      <a:lnTo>
                        <a:pt x="36" y="319"/>
                      </a:lnTo>
                      <a:lnTo>
                        <a:pt x="30" y="311"/>
                      </a:lnTo>
                      <a:lnTo>
                        <a:pt x="25" y="303"/>
                      </a:lnTo>
                      <a:lnTo>
                        <a:pt x="21" y="294"/>
                      </a:lnTo>
                      <a:lnTo>
                        <a:pt x="16" y="285"/>
                      </a:lnTo>
                      <a:lnTo>
                        <a:pt x="12" y="276"/>
                      </a:lnTo>
                      <a:lnTo>
                        <a:pt x="9" y="266"/>
                      </a:lnTo>
                      <a:lnTo>
                        <a:pt x="7" y="256"/>
                      </a:lnTo>
                      <a:lnTo>
                        <a:pt x="4" y="246"/>
                      </a:lnTo>
                      <a:lnTo>
                        <a:pt x="2" y="237"/>
                      </a:lnTo>
                      <a:lnTo>
                        <a:pt x="1" y="226"/>
                      </a:lnTo>
                      <a:lnTo>
                        <a:pt x="0" y="216"/>
                      </a:lnTo>
                      <a:lnTo>
                        <a:pt x="0" y="205"/>
                      </a:lnTo>
                      <a:lnTo>
                        <a:pt x="0" y="194"/>
                      </a:lnTo>
                      <a:lnTo>
                        <a:pt x="1" y="184"/>
                      </a:lnTo>
                      <a:lnTo>
                        <a:pt x="2" y="173"/>
                      </a:lnTo>
                      <a:lnTo>
                        <a:pt x="4" y="164"/>
                      </a:lnTo>
                      <a:lnTo>
                        <a:pt x="7" y="154"/>
                      </a:lnTo>
                      <a:lnTo>
                        <a:pt x="9" y="144"/>
                      </a:lnTo>
                      <a:lnTo>
                        <a:pt x="12" y="134"/>
                      </a:lnTo>
                      <a:lnTo>
                        <a:pt x="16" y="125"/>
                      </a:lnTo>
                      <a:lnTo>
                        <a:pt x="21" y="116"/>
                      </a:lnTo>
                      <a:lnTo>
                        <a:pt x="25" y="108"/>
                      </a:lnTo>
                      <a:lnTo>
                        <a:pt x="30" y="98"/>
                      </a:lnTo>
                      <a:lnTo>
                        <a:pt x="36" y="90"/>
                      </a:lnTo>
                      <a:lnTo>
                        <a:pt x="41" y="82"/>
                      </a:lnTo>
                      <a:lnTo>
                        <a:pt x="47" y="74"/>
                      </a:lnTo>
                      <a:lnTo>
                        <a:pt x="54" y="67"/>
                      </a:lnTo>
                      <a:lnTo>
                        <a:pt x="61" y="59"/>
                      </a:lnTo>
                      <a:lnTo>
                        <a:pt x="68" y="52"/>
                      </a:lnTo>
                      <a:lnTo>
                        <a:pt x="75" y="47"/>
                      </a:lnTo>
                      <a:lnTo>
                        <a:pt x="83" y="40"/>
                      </a:lnTo>
                      <a:lnTo>
                        <a:pt x="91" y="34"/>
                      </a:lnTo>
                      <a:lnTo>
                        <a:pt x="99" y="29"/>
                      </a:lnTo>
                      <a:lnTo>
                        <a:pt x="108" y="24"/>
                      </a:lnTo>
                      <a:lnTo>
                        <a:pt x="117" y="19"/>
                      </a:lnTo>
                      <a:lnTo>
                        <a:pt x="125" y="16"/>
                      </a:lnTo>
                      <a:lnTo>
                        <a:pt x="136" y="12"/>
                      </a:lnTo>
                      <a:lnTo>
                        <a:pt x="145" y="9"/>
                      </a:lnTo>
                      <a:lnTo>
                        <a:pt x="154" y="5"/>
                      </a:lnTo>
                      <a:lnTo>
                        <a:pt x="165" y="3"/>
                      </a:lnTo>
                      <a:lnTo>
                        <a:pt x="175" y="2"/>
                      </a:lnTo>
                      <a:lnTo>
                        <a:pt x="185" y="1"/>
                      </a:lnTo>
                      <a:lnTo>
                        <a:pt x="196" y="0"/>
                      </a:lnTo>
                      <a:lnTo>
                        <a:pt x="206" y="0"/>
                      </a:lnTo>
                      <a:close/>
                      <a:moveTo>
                        <a:pt x="206" y="65"/>
                      </a:moveTo>
                      <a:lnTo>
                        <a:pt x="213" y="65"/>
                      </a:lnTo>
                      <a:lnTo>
                        <a:pt x="220" y="65"/>
                      </a:lnTo>
                      <a:lnTo>
                        <a:pt x="227" y="66"/>
                      </a:lnTo>
                      <a:lnTo>
                        <a:pt x="234" y="67"/>
                      </a:lnTo>
                      <a:lnTo>
                        <a:pt x="241" y="70"/>
                      </a:lnTo>
                      <a:lnTo>
                        <a:pt x="248" y="71"/>
                      </a:lnTo>
                      <a:lnTo>
                        <a:pt x="253" y="73"/>
                      </a:lnTo>
                      <a:lnTo>
                        <a:pt x="260" y="75"/>
                      </a:lnTo>
                      <a:lnTo>
                        <a:pt x="266" y="79"/>
                      </a:lnTo>
                      <a:lnTo>
                        <a:pt x="273" y="81"/>
                      </a:lnTo>
                      <a:lnTo>
                        <a:pt x="279" y="85"/>
                      </a:lnTo>
                      <a:lnTo>
                        <a:pt x="284" y="89"/>
                      </a:lnTo>
                      <a:lnTo>
                        <a:pt x="289" y="93"/>
                      </a:lnTo>
                      <a:lnTo>
                        <a:pt x="295" y="97"/>
                      </a:lnTo>
                      <a:lnTo>
                        <a:pt x="299" y="101"/>
                      </a:lnTo>
                      <a:lnTo>
                        <a:pt x="305" y="107"/>
                      </a:lnTo>
                      <a:lnTo>
                        <a:pt x="310" y="111"/>
                      </a:lnTo>
                      <a:lnTo>
                        <a:pt x="313" y="116"/>
                      </a:lnTo>
                      <a:lnTo>
                        <a:pt x="318" y="121"/>
                      </a:lnTo>
                      <a:lnTo>
                        <a:pt x="321" y="127"/>
                      </a:lnTo>
                      <a:lnTo>
                        <a:pt x="326" y="133"/>
                      </a:lnTo>
                      <a:lnTo>
                        <a:pt x="329" y="139"/>
                      </a:lnTo>
                      <a:lnTo>
                        <a:pt x="332" y="144"/>
                      </a:lnTo>
                      <a:lnTo>
                        <a:pt x="335" y="150"/>
                      </a:lnTo>
                      <a:lnTo>
                        <a:pt x="337" y="157"/>
                      </a:lnTo>
                      <a:lnTo>
                        <a:pt x="340" y="163"/>
                      </a:lnTo>
                      <a:lnTo>
                        <a:pt x="342" y="170"/>
                      </a:lnTo>
                      <a:lnTo>
                        <a:pt x="343" y="177"/>
                      </a:lnTo>
                      <a:lnTo>
                        <a:pt x="344" y="184"/>
                      </a:lnTo>
                      <a:lnTo>
                        <a:pt x="346" y="190"/>
                      </a:lnTo>
                      <a:lnTo>
                        <a:pt x="346" y="197"/>
                      </a:lnTo>
                      <a:lnTo>
                        <a:pt x="346" y="205"/>
                      </a:lnTo>
                      <a:lnTo>
                        <a:pt x="346" y="212"/>
                      </a:lnTo>
                      <a:lnTo>
                        <a:pt x="346" y="219"/>
                      </a:lnTo>
                      <a:lnTo>
                        <a:pt x="344" y="226"/>
                      </a:lnTo>
                      <a:lnTo>
                        <a:pt x="343" y="233"/>
                      </a:lnTo>
                      <a:lnTo>
                        <a:pt x="342" y="240"/>
                      </a:lnTo>
                      <a:lnTo>
                        <a:pt x="340" y="247"/>
                      </a:lnTo>
                      <a:lnTo>
                        <a:pt x="337" y="253"/>
                      </a:lnTo>
                      <a:lnTo>
                        <a:pt x="335" y="260"/>
                      </a:lnTo>
                      <a:lnTo>
                        <a:pt x="332" y="265"/>
                      </a:lnTo>
                      <a:lnTo>
                        <a:pt x="329" y="271"/>
                      </a:lnTo>
                      <a:lnTo>
                        <a:pt x="326" y="278"/>
                      </a:lnTo>
                      <a:lnTo>
                        <a:pt x="321" y="283"/>
                      </a:lnTo>
                      <a:lnTo>
                        <a:pt x="318" y="288"/>
                      </a:lnTo>
                      <a:lnTo>
                        <a:pt x="313" y="294"/>
                      </a:lnTo>
                      <a:lnTo>
                        <a:pt x="310" y="299"/>
                      </a:lnTo>
                      <a:lnTo>
                        <a:pt x="305" y="303"/>
                      </a:lnTo>
                      <a:lnTo>
                        <a:pt x="299" y="308"/>
                      </a:lnTo>
                      <a:lnTo>
                        <a:pt x="295" y="312"/>
                      </a:lnTo>
                      <a:lnTo>
                        <a:pt x="289" y="317"/>
                      </a:lnTo>
                      <a:lnTo>
                        <a:pt x="284" y="321"/>
                      </a:lnTo>
                      <a:lnTo>
                        <a:pt x="279" y="325"/>
                      </a:lnTo>
                      <a:lnTo>
                        <a:pt x="273" y="327"/>
                      </a:lnTo>
                      <a:lnTo>
                        <a:pt x="266" y="331"/>
                      </a:lnTo>
                      <a:lnTo>
                        <a:pt x="260" y="334"/>
                      </a:lnTo>
                      <a:lnTo>
                        <a:pt x="253" y="337"/>
                      </a:lnTo>
                      <a:lnTo>
                        <a:pt x="248" y="339"/>
                      </a:lnTo>
                      <a:lnTo>
                        <a:pt x="241" y="340"/>
                      </a:lnTo>
                      <a:lnTo>
                        <a:pt x="234" y="342"/>
                      </a:lnTo>
                      <a:lnTo>
                        <a:pt x="227" y="344"/>
                      </a:lnTo>
                      <a:lnTo>
                        <a:pt x="220" y="345"/>
                      </a:lnTo>
                      <a:lnTo>
                        <a:pt x="213" y="345"/>
                      </a:lnTo>
                      <a:lnTo>
                        <a:pt x="206" y="345"/>
                      </a:lnTo>
                      <a:lnTo>
                        <a:pt x="199" y="345"/>
                      </a:lnTo>
                      <a:lnTo>
                        <a:pt x="191" y="345"/>
                      </a:lnTo>
                      <a:lnTo>
                        <a:pt x="184" y="344"/>
                      </a:lnTo>
                      <a:lnTo>
                        <a:pt x="177" y="342"/>
                      </a:lnTo>
                      <a:lnTo>
                        <a:pt x="170" y="340"/>
                      </a:lnTo>
                      <a:lnTo>
                        <a:pt x="165" y="339"/>
                      </a:lnTo>
                      <a:lnTo>
                        <a:pt x="158" y="337"/>
                      </a:lnTo>
                      <a:lnTo>
                        <a:pt x="152" y="334"/>
                      </a:lnTo>
                      <a:lnTo>
                        <a:pt x="145" y="331"/>
                      </a:lnTo>
                      <a:lnTo>
                        <a:pt x="139" y="327"/>
                      </a:lnTo>
                      <a:lnTo>
                        <a:pt x="133" y="325"/>
                      </a:lnTo>
                      <a:lnTo>
                        <a:pt x="128" y="321"/>
                      </a:lnTo>
                      <a:lnTo>
                        <a:pt x="122" y="317"/>
                      </a:lnTo>
                      <a:lnTo>
                        <a:pt x="116" y="312"/>
                      </a:lnTo>
                      <a:lnTo>
                        <a:pt x="112" y="308"/>
                      </a:lnTo>
                      <a:lnTo>
                        <a:pt x="107" y="303"/>
                      </a:lnTo>
                      <a:lnTo>
                        <a:pt x="102" y="299"/>
                      </a:lnTo>
                      <a:lnTo>
                        <a:pt x="98" y="294"/>
                      </a:lnTo>
                      <a:lnTo>
                        <a:pt x="93" y="288"/>
                      </a:lnTo>
                      <a:lnTo>
                        <a:pt x="90" y="283"/>
                      </a:lnTo>
                      <a:lnTo>
                        <a:pt x="86" y="278"/>
                      </a:lnTo>
                      <a:lnTo>
                        <a:pt x="83" y="271"/>
                      </a:lnTo>
                      <a:lnTo>
                        <a:pt x="79" y="265"/>
                      </a:lnTo>
                      <a:lnTo>
                        <a:pt x="77" y="260"/>
                      </a:lnTo>
                      <a:lnTo>
                        <a:pt x="74" y="253"/>
                      </a:lnTo>
                      <a:lnTo>
                        <a:pt x="71" y="247"/>
                      </a:lnTo>
                      <a:lnTo>
                        <a:pt x="70" y="240"/>
                      </a:lnTo>
                      <a:lnTo>
                        <a:pt x="68" y="233"/>
                      </a:lnTo>
                      <a:lnTo>
                        <a:pt x="67" y="226"/>
                      </a:lnTo>
                      <a:lnTo>
                        <a:pt x="67" y="219"/>
                      </a:lnTo>
                      <a:lnTo>
                        <a:pt x="65" y="212"/>
                      </a:lnTo>
                      <a:lnTo>
                        <a:pt x="65" y="205"/>
                      </a:lnTo>
                      <a:lnTo>
                        <a:pt x="65" y="197"/>
                      </a:lnTo>
                      <a:lnTo>
                        <a:pt x="67" y="190"/>
                      </a:lnTo>
                      <a:lnTo>
                        <a:pt x="67" y="184"/>
                      </a:lnTo>
                      <a:lnTo>
                        <a:pt x="68" y="177"/>
                      </a:lnTo>
                      <a:lnTo>
                        <a:pt x="70" y="170"/>
                      </a:lnTo>
                      <a:lnTo>
                        <a:pt x="71" y="163"/>
                      </a:lnTo>
                      <a:lnTo>
                        <a:pt x="74" y="157"/>
                      </a:lnTo>
                      <a:lnTo>
                        <a:pt x="77" y="150"/>
                      </a:lnTo>
                      <a:lnTo>
                        <a:pt x="79" y="144"/>
                      </a:lnTo>
                      <a:lnTo>
                        <a:pt x="83" y="139"/>
                      </a:lnTo>
                      <a:lnTo>
                        <a:pt x="86" y="133"/>
                      </a:lnTo>
                      <a:lnTo>
                        <a:pt x="90" y="127"/>
                      </a:lnTo>
                      <a:lnTo>
                        <a:pt x="93" y="121"/>
                      </a:lnTo>
                      <a:lnTo>
                        <a:pt x="98" y="116"/>
                      </a:lnTo>
                      <a:lnTo>
                        <a:pt x="102" y="111"/>
                      </a:lnTo>
                      <a:lnTo>
                        <a:pt x="107" y="107"/>
                      </a:lnTo>
                      <a:lnTo>
                        <a:pt x="112" y="101"/>
                      </a:lnTo>
                      <a:lnTo>
                        <a:pt x="116" y="97"/>
                      </a:lnTo>
                      <a:lnTo>
                        <a:pt x="122" y="93"/>
                      </a:lnTo>
                      <a:lnTo>
                        <a:pt x="128" y="89"/>
                      </a:lnTo>
                      <a:lnTo>
                        <a:pt x="133" y="85"/>
                      </a:lnTo>
                      <a:lnTo>
                        <a:pt x="139" y="81"/>
                      </a:lnTo>
                      <a:lnTo>
                        <a:pt x="145" y="79"/>
                      </a:lnTo>
                      <a:lnTo>
                        <a:pt x="152" y="75"/>
                      </a:lnTo>
                      <a:lnTo>
                        <a:pt x="158" y="73"/>
                      </a:lnTo>
                      <a:lnTo>
                        <a:pt x="165" y="71"/>
                      </a:lnTo>
                      <a:lnTo>
                        <a:pt x="170" y="70"/>
                      </a:lnTo>
                      <a:lnTo>
                        <a:pt x="177" y="67"/>
                      </a:lnTo>
                      <a:lnTo>
                        <a:pt x="184" y="66"/>
                      </a:lnTo>
                      <a:lnTo>
                        <a:pt x="191" y="65"/>
                      </a:lnTo>
                      <a:lnTo>
                        <a:pt x="199" y="65"/>
                      </a:lnTo>
                      <a:lnTo>
                        <a:pt x="206" y="65"/>
                      </a:lnTo>
                      <a:close/>
                    </a:path>
                  </a:pathLst>
                </a:custGeom>
                <a:solidFill>
                  <a:srgbClr val="000000"/>
                </a:solidFill>
                <a:ln w="9525">
                  <a:noFill/>
                  <a:round/>
                  <a:headEnd/>
                  <a:tailEnd/>
                </a:ln>
              </p:spPr>
              <p:txBody>
                <a:bodyPr/>
                <a:lstStyle/>
                <a:p>
                  <a:endParaRPr lang="en-GB"/>
                </a:p>
              </p:txBody>
            </p:sp>
            <p:sp>
              <p:nvSpPr>
                <p:cNvPr id="1349" name="Freeform 858"/>
                <p:cNvSpPr>
                  <a:spLocks/>
                </p:cNvSpPr>
                <p:nvPr/>
              </p:nvSpPr>
              <p:spPr bwMode="auto">
                <a:xfrm>
                  <a:off x="2774" y="2914"/>
                  <a:ext cx="206" cy="205"/>
                </a:xfrm>
                <a:custGeom>
                  <a:avLst/>
                  <a:gdLst>
                    <a:gd name="T0" fmla="*/ 56 w 412"/>
                    <a:gd name="T1" fmla="*/ 1 h 410"/>
                    <a:gd name="T2" fmla="*/ 65 w 412"/>
                    <a:gd name="T3" fmla="*/ 2 h 410"/>
                    <a:gd name="T4" fmla="*/ 72 w 412"/>
                    <a:gd name="T5" fmla="*/ 4 h 410"/>
                    <a:gd name="T6" fmla="*/ 78 w 412"/>
                    <a:gd name="T7" fmla="*/ 7 h 410"/>
                    <a:gd name="T8" fmla="*/ 84 w 412"/>
                    <a:gd name="T9" fmla="*/ 12 h 410"/>
                    <a:gd name="T10" fmla="*/ 90 w 412"/>
                    <a:gd name="T11" fmla="*/ 17 h 410"/>
                    <a:gd name="T12" fmla="*/ 95 w 412"/>
                    <a:gd name="T13" fmla="*/ 23 h 410"/>
                    <a:gd name="T14" fmla="*/ 98 w 412"/>
                    <a:gd name="T15" fmla="*/ 29 h 410"/>
                    <a:gd name="T16" fmla="*/ 101 w 412"/>
                    <a:gd name="T17" fmla="*/ 36 h 410"/>
                    <a:gd name="T18" fmla="*/ 103 w 412"/>
                    <a:gd name="T19" fmla="*/ 44 h 410"/>
                    <a:gd name="T20" fmla="*/ 103 w 412"/>
                    <a:gd name="T21" fmla="*/ 51 h 410"/>
                    <a:gd name="T22" fmla="*/ 103 w 412"/>
                    <a:gd name="T23" fmla="*/ 59 h 410"/>
                    <a:gd name="T24" fmla="*/ 101 w 412"/>
                    <a:gd name="T25" fmla="*/ 67 h 410"/>
                    <a:gd name="T26" fmla="*/ 98 w 412"/>
                    <a:gd name="T27" fmla="*/ 74 h 410"/>
                    <a:gd name="T28" fmla="*/ 95 w 412"/>
                    <a:gd name="T29" fmla="*/ 80 h 410"/>
                    <a:gd name="T30" fmla="*/ 90 w 412"/>
                    <a:gd name="T31" fmla="*/ 86 h 410"/>
                    <a:gd name="T32" fmla="*/ 84 w 412"/>
                    <a:gd name="T33" fmla="*/ 91 h 410"/>
                    <a:gd name="T34" fmla="*/ 78 w 412"/>
                    <a:gd name="T35" fmla="*/ 95 h 410"/>
                    <a:gd name="T36" fmla="*/ 72 w 412"/>
                    <a:gd name="T37" fmla="*/ 99 h 410"/>
                    <a:gd name="T38" fmla="*/ 65 w 412"/>
                    <a:gd name="T39" fmla="*/ 101 h 410"/>
                    <a:gd name="T40" fmla="*/ 56 w 412"/>
                    <a:gd name="T41" fmla="*/ 103 h 410"/>
                    <a:gd name="T42" fmla="*/ 49 w 412"/>
                    <a:gd name="T43" fmla="*/ 103 h 410"/>
                    <a:gd name="T44" fmla="*/ 42 w 412"/>
                    <a:gd name="T45" fmla="*/ 102 h 410"/>
                    <a:gd name="T46" fmla="*/ 34 w 412"/>
                    <a:gd name="T47" fmla="*/ 100 h 410"/>
                    <a:gd name="T48" fmla="*/ 27 w 412"/>
                    <a:gd name="T49" fmla="*/ 97 h 410"/>
                    <a:gd name="T50" fmla="*/ 21 w 412"/>
                    <a:gd name="T51" fmla="*/ 93 h 410"/>
                    <a:gd name="T52" fmla="*/ 15 w 412"/>
                    <a:gd name="T53" fmla="*/ 88 h 410"/>
                    <a:gd name="T54" fmla="*/ 11 w 412"/>
                    <a:gd name="T55" fmla="*/ 82 h 410"/>
                    <a:gd name="T56" fmla="*/ 6 w 412"/>
                    <a:gd name="T57" fmla="*/ 76 h 410"/>
                    <a:gd name="T58" fmla="*/ 3 w 412"/>
                    <a:gd name="T59" fmla="*/ 69 h 410"/>
                    <a:gd name="T60" fmla="*/ 1 w 412"/>
                    <a:gd name="T61" fmla="*/ 61 h 410"/>
                    <a:gd name="T62" fmla="*/ 0 w 412"/>
                    <a:gd name="T63" fmla="*/ 54 h 410"/>
                    <a:gd name="T64" fmla="*/ 1 w 412"/>
                    <a:gd name="T65" fmla="*/ 46 h 410"/>
                    <a:gd name="T66" fmla="*/ 2 w 412"/>
                    <a:gd name="T67" fmla="*/ 39 h 410"/>
                    <a:gd name="T68" fmla="*/ 4 w 412"/>
                    <a:gd name="T69" fmla="*/ 31 h 410"/>
                    <a:gd name="T70" fmla="*/ 7 w 412"/>
                    <a:gd name="T71" fmla="*/ 25 h 410"/>
                    <a:gd name="T72" fmla="*/ 12 w 412"/>
                    <a:gd name="T73" fmla="*/ 19 h 410"/>
                    <a:gd name="T74" fmla="*/ 17 w 412"/>
                    <a:gd name="T75" fmla="*/ 13 h 410"/>
                    <a:gd name="T76" fmla="*/ 23 w 412"/>
                    <a:gd name="T77" fmla="*/ 9 h 410"/>
                    <a:gd name="T78" fmla="*/ 29 w 412"/>
                    <a:gd name="T79" fmla="*/ 5 h 410"/>
                    <a:gd name="T80" fmla="*/ 37 w 412"/>
                    <a:gd name="T81" fmla="*/ 3 h 410"/>
                    <a:gd name="T82" fmla="*/ 44 w 412"/>
                    <a:gd name="T83" fmla="*/ 1 h 410"/>
                    <a:gd name="T84" fmla="*/ 52 w 412"/>
                    <a:gd name="T85" fmla="*/ 0 h 4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2"/>
                    <a:gd name="T130" fmla="*/ 0 h 410"/>
                    <a:gd name="T131" fmla="*/ 412 w 412"/>
                    <a:gd name="T132" fmla="*/ 410 h 4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2" h="410">
                      <a:moveTo>
                        <a:pt x="206" y="0"/>
                      </a:moveTo>
                      <a:lnTo>
                        <a:pt x="216" y="0"/>
                      </a:lnTo>
                      <a:lnTo>
                        <a:pt x="227" y="1"/>
                      </a:lnTo>
                      <a:lnTo>
                        <a:pt x="237" y="2"/>
                      </a:lnTo>
                      <a:lnTo>
                        <a:pt x="248" y="3"/>
                      </a:lnTo>
                      <a:lnTo>
                        <a:pt x="257" y="5"/>
                      </a:lnTo>
                      <a:lnTo>
                        <a:pt x="267" y="9"/>
                      </a:lnTo>
                      <a:lnTo>
                        <a:pt x="276" y="12"/>
                      </a:lnTo>
                      <a:lnTo>
                        <a:pt x="286" y="16"/>
                      </a:lnTo>
                      <a:lnTo>
                        <a:pt x="295" y="19"/>
                      </a:lnTo>
                      <a:lnTo>
                        <a:pt x="304" y="24"/>
                      </a:lnTo>
                      <a:lnTo>
                        <a:pt x="312" y="29"/>
                      </a:lnTo>
                      <a:lnTo>
                        <a:pt x="321" y="34"/>
                      </a:lnTo>
                      <a:lnTo>
                        <a:pt x="329" y="40"/>
                      </a:lnTo>
                      <a:lnTo>
                        <a:pt x="336" y="47"/>
                      </a:lnTo>
                      <a:lnTo>
                        <a:pt x="344" y="52"/>
                      </a:lnTo>
                      <a:lnTo>
                        <a:pt x="351" y="59"/>
                      </a:lnTo>
                      <a:lnTo>
                        <a:pt x="358" y="67"/>
                      </a:lnTo>
                      <a:lnTo>
                        <a:pt x="365" y="74"/>
                      </a:lnTo>
                      <a:lnTo>
                        <a:pt x="371" y="82"/>
                      </a:lnTo>
                      <a:lnTo>
                        <a:pt x="377" y="90"/>
                      </a:lnTo>
                      <a:lnTo>
                        <a:pt x="382" y="98"/>
                      </a:lnTo>
                      <a:lnTo>
                        <a:pt x="387" y="108"/>
                      </a:lnTo>
                      <a:lnTo>
                        <a:pt x="392" y="116"/>
                      </a:lnTo>
                      <a:lnTo>
                        <a:pt x="396" y="125"/>
                      </a:lnTo>
                      <a:lnTo>
                        <a:pt x="400" y="134"/>
                      </a:lnTo>
                      <a:lnTo>
                        <a:pt x="403" y="144"/>
                      </a:lnTo>
                      <a:lnTo>
                        <a:pt x="405" y="154"/>
                      </a:lnTo>
                      <a:lnTo>
                        <a:pt x="408" y="164"/>
                      </a:lnTo>
                      <a:lnTo>
                        <a:pt x="410" y="173"/>
                      </a:lnTo>
                      <a:lnTo>
                        <a:pt x="411" y="184"/>
                      </a:lnTo>
                      <a:lnTo>
                        <a:pt x="411" y="194"/>
                      </a:lnTo>
                      <a:lnTo>
                        <a:pt x="412" y="205"/>
                      </a:lnTo>
                      <a:lnTo>
                        <a:pt x="411" y="216"/>
                      </a:lnTo>
                      <a:lnTo>
                        <a:pt x="411" y="226"/>
                      </a:lnTo>
                      <a:lnTo>
                        <a:pt x="410" y="237"/>
                      </a:lnTo>
                      <a:lnTo>
                        <a:pt x="408" y="246"/>
                      </a:lnTo>
                      <a:lnTo>
                        <a:pt x="405" y="256"/>
                      </a:lnTo>
                      <a:lnTo>
                        <a:pt x="403" y="266"/>
                      </a:lnTo>
                      <a:lnTo>
                        <a:pt x="400" y="276"/>
                      </a:lnTo>
                      <a:lnTo>
                        <a:pt x="396" y="285"/>
                      </a:lnTo>
                      <a:lnTo>
                        <a:pt x="392" y="294"/>
                      </a:lnTo>
                      <a:lnTo>
                        <a:pt x="387" y="303"/>
                      </a:lnTo>
                      <a:lnTo>
                        <a:pt x="382" y="311"/>
                      </a:lnTo>
                      <a:lnTo>
                        <a:pt x="377" y="319"/>
                      </a:lnTo>
                      <a:lnTo>
                        <a:pt x="371" y="327"/>
                      </a:lnTo>
                      <a:lnTo>
                        <a:pt x="365" y="335"/>
                      </a:lnTo>
                      <a:lnTo>
                        <a:pt x="358" y="344"/>
                      </a:lnTo>
                      <a:lnTo>
                        <a:pt x="351" y="350"/>
                      </a:lnTo>
                      <a:lnTo>
                        <a:pt x="344" y="357"/>
                      </a:lnTo>
                      <a:lnTo>
                        <a:pt x="336" y="363"/>
                      </a:lnTo>
                      <a:lnTo>
                        <a:pt x="329" y="370"/>
                      </a:lnTo>
                      <a:lnTo>
                        <a:pt x="321" y="376"/>
                      </a:lnTo>
                      <a:lnTo>
                        <a:pt x="312" y="380"/>
                      </a:lnTo>
                      <a:lnTo>
                        <a:pt x="304" y="386"/>
                      </a:lnTo>
                      <a:lnTo>
                        <a:pt x="295" y="391"/>
                      </a:lnTo>
                      <a:lnTo>
                        <a:pt x="286" y="394"/>
                      </a:lnTo>
                      <a:lnTo>
                        <a:pt x="276" y="399"/>
                      </a:lnTo>
                      <a:lnTo>
                        <a:pt x="267" y="401"/>
                      </a:lnTo>
                      <a:lnTo>
                        <a:pt x="257" y="404"/>
                      </a:lnTo>
                      <a:lnTo>
                        <a:pt x="248" y="407"/>
                      </a:lnTo>
                      <a:lnTo>
                        <a:pt x="237" y="408"/>
                      </a:lnTo>
                      <a:lnTo>
                        <a:pt x="227" y="410"/>
                      </a:lnTo>
                      <a:lnTo>
                        <a:pt x="216" y="410"/>
                      </a:lnTo>
                      <a:lnTo>
                        <a:pt x="206" y="410"/>
                      </a:lnTo>
                      <a:lnTo>
                        <a:pt x="196" y="410"/>
                      </a:lnTo>
                      <a:lnTo>
                        <a:pt x="185" y="410"/>
                      </a:lnTo>
                      <a:lnTo>
                        <a:pt x="175" y="408"/>
                      </a:lnTo>
                      <a:lnTo>
                        <a:pt x="165" y="407"/>
                      </a:lnTo>
                      <a:lnTo>
                        <a:pt x="154" y="404"/>
                      </a:lnTo>
                      <a:lnTo>
                        <a:pt x="145" y="401"/>
                      </a:lnTo>
                      <a:lnTo>
                        <a:pt x="136" y="399"/>
                      </a:lnTo>
                      <a:lnTo>
                        <a:pt x="125" y="394"/>
                      </a:lnTo>
                      <a:lnTo>
                        <a:pt x="117" y="391"/>
                      </a:lnTo>
                      <a:lnTo>
                        <a:pt x="108" y="386"/>
                      </a:lnTo>
                      <a:lnTo>
                        <a:pt x="99" y="380"/>
                      </a:lnTo>
                      <a:lnTo>
                        <a:pt x="91" y="376"/>
                      </a:lnTo>
                      <a:lnTo>
                        <a:pt x="83" y="370"/>
                      </a:lnTo>
                      <a:lnTo>
                        <a:pt x="75" y="363"/>
                      </a:lnTo>
                      <a:lnTo>
                        <a:pt x="68" y="357"/>
                      </a:lnTo>
                      <a:lnTo>
                        <a:pt x="61" y="350"/>
                      </a:lnTo>
                      <a:lnTo>
                        <a:pt x="54" y="344"/>
                      </a:lnTo>
                      <a:lnTo>
                        <a:pt x="47" y="335"/>
                      </a:lnTo>
                      <a:lnTo>
                        <a:pt x="41" y="327"/>
                      </a:lnTo>
                      <a:lnTo>
                        <a:pt x="36" y="319"/>
                      </a:lnTo>
                      <a:lnTo>
                        <a:pt x="30" y="311"/>
                      </a:lnTo>
                      <a:lnTo>
                        <a:pt x="25" y="303"/>
                      </a:lnTo>
                      <a:lnTo>
                        <a:pt x="21" y="294"/>
                      </a:lnTo>
                      <a:lnTo>
                        <a:pt x="16" y="285"/>
                      </a:lnTo>
                      <a:lnTo>
                        <a:pt x="12" y="276"/>
                      </a:lnTo>
                      <a:lnTo>
                        <a:pt x="9" y="266"/>
                      </a:lnTo>
                      <a:lnTo>
                        <a:pt x="7" y="256"/>
                      </a:lnTo>
                      <a:lnTo>
                        <a:pt x="4" y="246"/>
                      </a:lnTo>
                      <a:lnTo>
                        <a:pt x="2" y="237"/>
                      </a:lnTo>
                      <a:lnTo>
                        <a:pt x="1" y="226"/>
                      </a:lnTo>
                      <a:lnTo>
                        <a:pt x="0" y="216"/>
                      </a:lnTo>
                      <a:lnTo>
                        <a:pt x="0" y="205"/>
                      </a:lnTo>
                      <a:lnTo>
                        <a:pt x="0" y="194"/>
                      </a:lnTo>
                      <a:lnTo>
                        <a:pt x="1" y="184"/>
                      </a:lnTo>
                      <a:lnTo>
                        <a:pt x="2" y="173"/>
                      </a:lnTo>
                      <a:lnTo>
                        <a:pt x="4" y="164"/>
                      </a:lnTo>
                      <a:lnTo>
                        <a:pt x="7" y="154"/>
                      </a:lnTo>
                      <a:lnTo>
                        <a:pt x="9" y="144"/>
                      </a:lnTo>
                      <a:lnTo>
                        <a:pt x="12" y="134"/>
                      </a:lnTo>
                      <a:lnTo>
                        <a:pt x="16" y="125"/>
                      </a:lnTo>
                      <a:lnTo>
                        <a:pt x="21" y="116"/>
                      </a:lnTo>
                      <a:lnTo>
                        <a:pt x="25" y="108"/>
                      </a:lnTo>
                      <a:lnTo>
                        <a:pt x="30" y="98"/>
                      </a:lnTo>
                      <a:lnTo>
                        <a:pt x="36" y="90"/>
                      </a:lnTo>
                      <a:lnTo>
                        <a:pt x="41" y="82"/>
                      </a:lnTo>
                      <a:lnTo>
                        <a:pt x="47" y="74"/>
                      </a:lnTo>
                      <a:lnTo>
                        <a:pt x="54" y="67"/>
                      </a:lnTo>
                      <a:lnTo>
                        <a:pt x="61" y="59"/>
                      </a:lnTo>
                      <a:lnTo>
                        <a:pt x="68" y="52"/>
                      </a:lnTo>
                      <a:lnTo>
                        <a:pt x="75" y="47"/>
                      </a:lnTo>
                      <a:lnTo>
                        <a:pt x="83" y="40"/>
                      </a:lnTo>
                      <a:lnTo>
                        <a:pt x="91" y="34"/>
                      </a:lnTo>
                      <a:lnTo>
                        <a:pt x="99" y="29"/>
                      </a:lnTo>
                      <a:lnTo>
                        <a:pt x="108" y="24"/>
                      </a:lnTo>
                      <a:lnTo>
                        <a:pt x="117" y="19"/>
                      </a:lnTo>
                      <a:lnTo>
                        <a:pt x="125" y="16"/>
                      </a:lnTo>
                      <a:lnTo>
                        <a:pt x="136" y="12"/>
                      </a:lnTo>
                      <a:lnTo>
                        <a:pt x="145" y="9"/>
                      </a:lnTo>
                      <a:lnTo>
                        <a:pt x="154" y="5"/>
                      </a:lnTo>
                      <a:lnTo>
                        <a:pt x="165" y="3"/>
                      </a:lnTo>
                      <a:lnTo>
                        <a:pt x="175" y="2"/>
                      </a:lnTo>
                      <a:lnTo>
                        <a:pt x="185" y="1"/>
                      </a:lnTo>
                      <a:lnTo>
                        <a:pt x="196" y="0"/>
                      </a:lnTo>
                      <a:lnTo>
                        <a:pt x="206" y="0"/>
                      </a:lnTo>
                    </a:path>
                  </a:pathLst>
                </a:custGeom>
                <a:noFill/>
                <a:ln w="0">
                  <a:solidFill>
                    <a:srgbClr val="000000"/>
                  </a:solidFill>
                  <a:prstDash val="solid"/>
                  <a:round/>
                  <a:headEnd/>
                  <a:tailEnd/>
                </a:ln>
              </p:spPr>
              <p:txBody>
                <a:bodyPr/>
                <a:lstStyle/>
                <a:p>
                  <a:endParaRPr lang="en-GB"/>
                </a:p>
              </p:txBody>
            </p:sp>
            <p:sp>
              <p:nvSpPr>
                <p:cNvPr id="1350" name="Freeform 859"/>
                <p:cNvSpPr>
                  <a:spLocks/>
                </p:cNvSpPr>
                <p:nvPr/>
              </p:nvSpPr>
              <p:spPr bwMode="auto">
                <a:xfrm>
                  <a:off x="2807" y="2947"/>
                  <a:ext cx="140" cy="139"/>
                </a:xfrm>
                <a:custGeom>
                  <a:avLst/>
                  <a:gdLst>
                    <a:gd name="T0" fmla="*/ 38 w 281"/>
                    <a:gd name="T1" fmla="*/ 0 h 280"/>
                    <a:gd name="T2" fmla="*/ 44 w 281"/>
                    <a:gd name="T3" fmla="*/ 1 h 280"/>
                    <a:gd name="T4" fmla="*/ 48 w 281"/>
                    <a:gd name="T5" fmla="*/ 2 h 280"/>
                    <a:gd name="T6" fmla="*/ 53 w 281"/>
                    <a:gd name="T7" fmla="*/ 5 h 280"/>
                    <a:gd name="T8" fmla="*/ 57 w 281"/>
                    <a:gd name="T9" fmla="*/ 8 h 280"/>
                    <a:gd name="T10" fmla="*/ 61 w 281"/>
                    <a:gd name="T11" fmla="*/ 11 h 280"/>
                    <a:gd name="T12" fmla="*/ 64 w 281"/>
                    <a:gd name="T13" fmla="*/ 15 h 280"/>
                    <a:gd name="T14" fmla="*/ 66 w 281"/>
                    <a:gd name="T15" fmla="*/ 19 h 280"/>
                    <a:gd name="T16" fmla="*/ 68 w 281"/>
                    <a:gd name="T17" fmla="*/ 24 h 280"/>
                    <a:gd name="T18" fmla="*/ 69 w 281"/>
                    <a:gd name="T19" fmla="*/ 29 h 280"/>
                    <a:gd name="T20" fmla="*/ 70 w 281"/>
                    <a:gd name="T21" fmla="*/ 35 h 280"/>
                    <a:gd name="T22" fmla="*/ 69 w 281"/>
                    <a:gd name="T23" fmla="*/ 40 h 280"/>
                    <a:gd name="T24" fmla="*/ 68 w 281"/>
                    <a:gd name="T25" fmla="*/ 45 h 280"/>
                    <a:gd name="T26" fmla="*/ 66 w 281"/>
                    <a:gd name="T27" fmla="*/ 49 h 280"/>
                    <a:gd name="T28" fmla="*/ 64 w 281"/>
                    <a:gd name="T29" fmla="*/ 54 h 280"/>
                    <a:gd name="T30" fmla="*/ 61 w 281"/>
                    <a:gd name="T31" fmla="*/ 58 h 280"/>
                    <a:gd name="T32" fmla="*/ 57 w 281"/>
                    <a:gd name="T33" fmla="*/ 61 h 280"/>
                    <a:gd name="T34" fmla="*/ 53 w 281"/>
                    <a:gd name="T35" fmla="*/ 64 h 280"/>
                    <a:gd name="T36" fmla="*/ 48 w 281"/>
                    <a:gd name="T37" fmla="*/ 67 h 280"/>
                    <a:gd name="T38" fmla="*/ 44 w 281"/>
                    <a:gd name="T39" fmla="*/ 68 h 280"/>
                    <a:gd name="T40" fmla="*/ 38 w 281"/>
                    <a:gd name="T41" fmla="*/ 69 h 280"/>
                    <a:gd name="T42" fmla="*/ 33 w 281"/>
                    <a:gd name="T43" fmla="*/ 69 h 280"/>
                    <a:gd name="T44" fmla="*/ 28 w 281"/>
                    <a:gd name="T45" fmla="*/ 69 h 280"/>
                    <a:gd name="T46" fmla="*/ 23 w 281"/>
                    <a:gd name="T47" fmla="*/ 67 h 280"/>
                    <a:gd name="T48" fmla="*/ 18 w 281"/>
                    <a:gd name="T49" fmla="*/ 65 h 280"/>
                    <a:gd name="T50" fmla="*/ 14 w 281"/>
                    <a:gd name="T51" fmla="*/ 62 h 280"/>
                    <a:gd name="T52" fmla="*/ 10 w 281"/>
                    <a:gd name="T53" fmla="*/ 59 h 280"/>
                    <a:gd name="T54" fmla="*/ 7 w 281"/>
                    <a:gd name="T55" fmla="*/ 55 h 280"/>
                    <a:gd name="T56" fmla="*/ 4 w 281"/>
                    <a:gd name="T57" fmla="*/ 51 h 280"/>
                    <a:gd name="T58" fmla="*/ 2 w 281"/>
                    <a:gd name="T59" fmla="*/ 46 h 280"/>
                    <a:gd name="T60" fmla="*/ 0 w 281"/>
                    <a:gd name="T61" fmla="*/ 41 h 280"/>
                    <a:gd name="T62" fmla="*/ 0 w 281"/>
                    <a:gd name="T63" fmla="*/ 36 h 280"/>
                    <a:gd name="T64" fmla="*/ 0 w 281"/>
                    <a:gd name="T65" fmla="*/ 31 h 280"/>
                    <a:gd name="T66" fmla="*/ 1 w 281"/>
                    <a:gd name="T67" fmla="*/ 26 h 280"/>
                    <a:gd name="T68" fmla="*/ 3 w 281"/>
                    <a:gd name="T69" fmla="*/ 21 h 280"/>
                    <a:gd name="T70" fmla="*/ 5 w 281"/>
                    <a:gd name="T71" fmla="*/ 17 h 280"/>
                    <a:gd name="T72" fmla="*/ 8 w 281"/>
                    <a:gd name="T73" fmla="*/ 12 h 280"/>
                    <a:gd name="T74" fmla="*/ 11 w 281"/>
                    <a:gd name="T75" fmla="*/ 9 h 280"/>
                    <a:gd name="T76" fmla="*/ 15 w 281"/>
                    <a:gd name="T77" fmla="*/ 6 h 280"/>
                    <a:gd name="T78" fmla="*/ 20 w 281"/>
                    <a:gd name="T79" fmla="*/ 3 h 280"/>
                    <a:gd name="T80" fmla="*/ 25 w 281"/>
                    <a:gd name="T81" fmla="*/ 1 h 280"/>
                    <a:gd name="T82" fmla="*/ 29 w 281"/>
                    <a:gd name="T83" fmla="*/ 0 h 280"/>
                    <a:gd name="T84" fmla="*/ 35 w 281"/>
                    <a:gd name="T85" fmla="*/ 0 h 2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1"/>
                    <a:gd name="T130" fmla="*/ 0 h 280"/>
                    <a:gd name="T131" fmla="*/ 281 w 281"/>
                    <a:gd name="T132" fmla="*/ 280 h 2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1" h="280">
                      <a:moveTo>
                        <a:pt x="141" y="0"/>
                      </a:moveTo>
                      <a:lnTo>
                        <a:pt x="148" y="0"/>
                      </a:lnTo>
                      <a:lnTo>
                        <a:pt x="155" y="0"/>
                      </a:lnTo>
                      <a:lnTo>
                        <a:pt x="162" y="1"/>
                      </a:lnTo>
                      <a:lnTo>
                        <a:pt x="169" y="2"/>
                      </a:lnTo>
                      <a:lnTo>
                        <a:pt x="176" y="5"/>
                      </a:lnTo>
                      <a:lnTo>
                        <a:pt x="183" y="6"/>
                      </a:lnTo>
                      <a:lnTo>
                        <a:pt x="188" y="8"/>
                      </a:lnTo>
                      <a:lnTo>
                        <a:pt x="195" y="10"/>
                      </a:lnTo>
                      <a:lnTo>
                        <a:pt x="201" y="14"/>
                      </a:lnTo>
                      <a:lnTo>
                        <a:pt x="208" y="16"/>
                      </a:lnTo>
                      <a:lnTo>
                        <a:pt x="214" y="20"/>
                      </a:lnTo>
                      <a:lnTo>
                        <a:pt x="219" y="24"/>
                      </a:lnTo>
                      <a:lnTo>
                        <a:pt x="224" y="28"/>
                      </a:lnTo>
                      <a:lnTo>
                        <a:pt x="230" y="32"/>
                      </a:lnTo>
                      <a:lnTo>
                        <a:pt x="234" y="36"/>
                      </a:lnTo>
                      <a:lnTo>
                        <a:pt x="240" y="42"/>
                      </a:lnTo>
                      <a:lnTo>
                        <a:pt x="245" y="46"/>
                      </a:lnTo>
                      <a:lnTo>
                        <a:pt x="248" y="51"/>
                      </a:lnTo>
                      <a:lnTo>
                        <a:pt x="253" y="56"/>
                      </a:lnTo>
                      <a:lnTo>
                        <a:pt x="256" y="62"/>
                      </a:lnTo>
                      <a:lnTo>
                        <a:pt x="261" y="68"/>
                      </a:lnTo>
                      <a:lnTo>
                        <a:pt x="264" y="74"/>
                      </a:lnTo>
                      <a:lnTo>
                        <a:pt x="267" y="79"/>
                      </a:lnTo>
                      <a:lnTo>
                        <a:pt x="270" y="85"/>
                      </a:lnTo>
                      <a:lnTo>
                        <a:pt x="272" y="92"/>
                      </a:lnTo>
                      <a:lnTo>
                        <a:pt x="275" y="98"/>
                      </a:lnTo>
                      <a:lnTo>
                        <a:pt x="277" y="105"/>
                      </a:lnTo>
                      <a:lnTo>
                        <a:pt x="278" y="112"/>
                      </a:lnTo>
                      <a:lnTo>
                        <a:pt x="279" y="119"/>
                      </a:lnTo>
                      <a:lnTo>
                        <a:pt x="281" y="125"/>
                      </a:lnTo>
                      <a:lnTo>
                        <a:pt x="281" y="132"/>
                      </a:lnTo>
                      <a:lnTo>
                        <a:pt x="281" y="140"/>
                      </a:lnTo>
                      <a:lnTo>
                        <a:pt x="281" y="147"/>
                      </a:lnTo>
                      <a:lnTo>
                        <a:pt x="281" y="154"/>
                      </a:lnTo>
                      <a:lnTo>
                        <a:pt x="279" y="161"/>
                      </a:lnTo>
                      <a:lnTo>
                        <a:pt x="278" y="168"/>
                      </a:lnTo>
                      <a:lnTo>
                        <a:pt x="277" y="175"/>
                      </a:lnTo>
                      <a:lnTo>
                        <a:pt x="275" y="182"/>
                      </a:lnTo>
                      <a:lnTo>
                        <a:pt x="272" y="188"/>
                      </a:lnTo>
                      <a:lnTo>
                        <a:pt x="270" y="195"/>
                      </a:lnTo>
                      <a:lnTo>
                        <a:pt x="267" y="200"/>
                      </a:lnTo>
                      <a:lnTo>
                        <a:pt x="264" y="206"/>
                      </a:lnTo>
                      <a:lnTo>
                        <a:pt x="261" y="213"/>
                      </a:lnTo>
                      <a:lnTo>
                        <a:pt x="256" y="218"/>
                      </a:lnTo>
                      <a:lnTo>
                        <a:pt x="253" y="223"/>
                      </a:lnTo>
                      <a:lnTo>
                        <a:pt x="248" y="229"/>
                      </a:lnTo>
                      <a:lnTo>
                        <a:pt x="245" y="234"/>
                      </a:lnTo>
                      <a:lnTo>
                        <a:pt x="240" y="238"/>
                      </a:lnTo>
                      <a:lnTo>
                        <a:pt x="234" y="243"/>
                      </a:lnTo>
                      <a:lnTo>
                        <a:pt x="230" y="247"/>
                      </a:lnTo>
                      <a:lnTo>
                        <a:pt x="224" y="252"/>
                      </a:lnTo>
                      <a:lnTo>
                        <a:pt x="219" y="256"/>
                      </a:lnTo>
                      <a:lnTo>
                        <a:pt x="214" y="260"/>
                      </a:lnTo>
                      <a:lnTo>
                        <a:pt x="208" y="262"/>
                      </a:lnTo>
                      <a:lnTo>
                        <a:pt x="201" y="266"/>
                      </a:lnTo>
                      <a:lnTo>
                        <a:pt x="195" y="269"/>
                      </a:lnTo>
                      <a:lnTo>
                        <a:pt x="188" y="272"/>
                      </a:lnTo>
                      <a:lnTo>
                        <a:pt x="183" y="274"/>
                      </a:lnTo>
                      <a:lnTo>
                        <a:pt x="176" y="275"/>
                      </a:lnTo>
                      <a:lnTo>
                        <a:pt x="169" y="277"/>
                      </a:lnTo>
                      <a:lnTo>
                        <a:pt x="162" y="279"/>
                      </a:lnTo>
                      <a:lnTo>
                        <a:pt x="155" y="280"/>
                      </a:lnTo>
                      <a:lnTo>
                        <a:pt x="148" y="280"/>
                      </a:lnTo>
                      <a:lnTo>
                        <a:pt x="141" y="280"/>
                      </a:lnTo>
                      <a:lnTo>
                        <a:pt x="134" y="280"/>
                      </a:lnTo>
                      <a:lnTo>
                        <a:pt x="126" y="280"/>
                      </a:lnTo>
                      <a:lnTo>
                        <a:pt x="119" y="279"/>
                      </a:lnTo>
                      <a:lnTo>
                        <a:pt x="112" y="277"/>
                      </a:lnTo>
                      <a:lnTo>
                        <a:pt x="105" y="275"/>
                      </a:lnTo>
                      <a:lnTo>
                        <a:pt x="100" y="274"/>
                      </a:lnTo>
                      <a:lnTo>
                        <a:pt x="93" y="272"/>
                      </a:lnTo>
                      <a:lnTo>
                        <a:pt x="87" y="269"/>
                      </a:lnTo>
                      <a:lnTo>
                        <a:pt x="80" y="266"/>
                      </a:lnTo>
                      <a:lnTo>
                        <a:pt x="74" y="262"/>
                      </a:lnTo>
                      <a:lnTo>
                        <a:pt x="68" y="260"/>
                      </a:lnTo>
                      <a:lnTo>
                        <a:pt x="63" y="256"/>
                      </a:lnTo>
                      <a:lnTo>
                        <a:pt x="57" y="252"/>
                      </a:lnTo>
                      <a:lnTo>
                        <a:pt x="51" y="247"/>
                      </a:lnTo>
                      <a:lnTo>
                        <a:pt x="47" y="243"/>
                      </a:lnTo>
                      <a:lnTo>
                        <a:pt x="42" y="238"/>
                      </a:lnTo>
                      <a:lnTo>
                        <a:pt x="37" y="234"/>
                      </a:lnTo>
                      <a:lnTo>
                        <a:pt x="33" y="229"/>
                      </a:lnTo>
                      <a:lnTo>
                        <a:pt x="28" y="223"/>
                      </a:lnTo>
                      <a:lnTo>
                        <a:pt x="25" y="218"/>
                      </a:lnTo>
                      <a:lnTo>
                        <a:pt x="21" y="213"/>
                      </a:lnTo>
                      <a:lnTo>
                        <a:pt x="18" y="206"/>
                      </a:lnTo>
                      <a:lnTo>
                        <a:pt x="14" y="200"/>
                      </a:lnTo>
                      <a:lnTo>
                        <a:pt x="12" y="195"/>
                      </a:lnTo>
                      <a:lnTo>
                        <a:pt x="9" y="188"/>
                      </a:lnTo>
                      <a:lnTo>
                        <a:pt x="6" y="182"/>
                      </a:lnTo>
                      <a:lnTo>
                        <a:pt x="5" y="175"/>
                      </a:lnTo>
                      <a:lnTo>
                        <a:pt x="3" y="168"/>
                      </a:lnTo>
                      <a:lnTo>
                        <a:pt x="2" y="161"/>
                      </a:lnTo>
                      <a:lnTo>
                        <a:pt x="2" y="154"/>
                      </a:lnTo>
                      <a:lnTo>
                        <a:pt x="0" y="147"/>
                      </a:lnTo>
                      <a:lnTo>
                        <a:pt x="0" y="140"/>
                      </a:lnTo>
                      <a:lnTo>
                        <a:pt x="0" y="132"/>
                      </a:lnTo>
                      <a:lnTo>
                        <a:pt x="2" y="125"/>
                      </a:lnTo>
                      <a:lnTo>
                        <a:pt x="2" y="119"/>
                      </a:lnTo>
                      <a:lnTo>
                        <a:pt x="3" y="112"/>
                      </a:lnTo>
                      <a:lnTo>
                        <a:pt x="5" y="105"/>
                      </a:lnTo>
                      <a:lnTo>
                        <a:pt x="6" y="98"/>
                      </a:lnTo>
                      <a:lnTo>
                        <a:pt x="9" y="92"/>
                      </a:lnTo>
                      <a:lnTo>
                        <a:pt x="12" y="85"/>
                      </a:lnTo>
                      <a:lnTo>
                        <a:pt x="14" y="79"/>
                      </a:lnTo>
                      <a:lnTo>
                        <a:pt x="18" y="74"/>
                      </a:lnTo>
                      <a:lnTo>
                        <a:pt x="21" y="68"/>
                      </a:lnTo>
                      <a:lnTo>
                        <a:pt x="25" y="62"/>
                      </a:lnTo>
                      <a:lnTo>
                        <a:pt x="28" y="56"/>
                      </a:lnTo>
                      <a:lnTo>
                        <a:pt x="33" y="51"/>
                      </a:lnTo>
                      <a:lnTo>
                        <a:pt x="37" y="46"/>
                      </a:lnTo>
                      <a:lnTo>
                        <a:pt x="42" y="42"/>
                      </a:lnTo>
                      <a:lnTo>
                        <a:pt x="47" y="36"/>
                      </a:lnTo>
                      <a:lnTo>
                        <a:pt x="51" y="32"/>
                      </a:lnTo>
                      <a:lnTo>
                        <a:pt x="57" y="28"/>
                      </a:lnTo>
                      <a:lnTo>
                        <a:pt x="63" y="24"/>
                      </a:lnTo>
                      <a:lnTo>
                        <a:pt x="68" y="20"/>
                      </a:lnTo>
                      <a:lnTo>
                        <a:pt x="74" y="16"/>
                      </a:lnTo>
                      <a:lnTo>
                        <a:pt x="80" y="14"/>
                      </a:lnTo>
                      <a:lnTo>
                        <a:pt x="87" y="10"/>
                      </a:lnTo>
                      <a:lnTo>
                        <a:pt x="93" y="8"/>
                      </a:lnTo>
                      <a:lnTo>
                        <a:pt x="100" y="6"/>
                      </a:lnTo>
                      <a:lnTo>
                        <a:pt x="105" y="5"/>
                      </a:lnTo>
                      <a:lnTo>
                        <a:pt x="112" y="2"/>
                      </a:lnTo>
                      <a:lnTo>
                        <a:pt x="119" y="1"/>
                      </a:lnTo>
                      <a:lnTo>
                        <a:pt x="126" y="0"/>
                      </a:lnTo>
                      <a:lnTo>
                        <a:pt x="134" y="0"/>
                      </a:lnTo>
                      <a:lnTo>
                        <a:pt x="141" y="0"/>
                      </a:lnTo>
                    </a:path>
                  </a:pathLst>
                </a:custGeom>
                <a:noFill/>
                <a:ln w="0">
                  <a:solidFill>
                    <a:srgbClr val="000000"/>
                  </a:solidFill>
                  <a:prstDash val="solid"/>
                  <a:round/>
                  <a:headEnd/>
                  <a:tailEnd/>
                </a:ln>
              </p:spPr>
              <p:txBody>
                <a:bodyPr/>
                <a:lstStyle/>
                <a:p>
                  <a:endParaRPr lang="en-GB"/>
                </a:p>
              </p:txBody>
            </p:sp>
            <p:sp>
              <p:nvSpPr>
                <p:cNvPr id="1351" name="Freeform 860"/>
                <p:cNvSpPr>
                  <a:spLocks/>
                </p:cNvSpPr>
                <p:nvPr/>
              </p:nvSpPr>
              <p:spPr bwMode="auto">
                <a:xfrm>
                  <a:off x="2846" y="2986"/>
                  <a:ext cx="62" cy="62"/>
                </a:xfrm>
                <a:custGeom>
                  <a:avLst/>
                  <a:gdLst>
                    <a:gd name="T0" fmla="*/ 17 w 124"/>
                    <a:gd name="T1" fmla="*/ 0 h 125"/>
                    <a:gd name="T2" fmla="*/ 20 w 124"/>
                    <a:gd name="T3" fmla="*/ 0 h 125"/>
                    <a:gd name="T4" fmla="*/ 22 w 124"/>
                    <a:gd name="T5" fmla="*/ 1 h 125"/>
                    <a:gd name="T6" fmla="*/ 24 w 124"/>
                    <a:gd name="T7" fmla="*/ 2 h 125"/>
                    <a:gd name="T8" fmla="*/ 26 w 124"/>
                    <a:gd name="T9" fmla="*/ 3 h 125"/>
                    <a:gd name="T10" fmla="*/ 27 w 124"/>
                    <a:gd name="T11" fmla="*/ 5 h 125"/>
                    <a:gd name="T12" fmla="*/ 29 w 124"/>
                    <a:gd name="T13" fmla="*/ 6 h 125"/>
                    <a:gd name="T14" fmla="*/ 30 w 124"/>
                    <a:gd name="T15" fmla="*/ 8 h 125"/>
                    <a:gd name="T16" fmla="*/ 31 w 124"/>
                    <a:gd name="T17" fmla="*/ 11 h 125"/>
                    <a:gd name="T18" fmla="*/ 31 w 124"/>
                    <a:gd name="T19" fmla="*/ 13 h 125"/>
                    <a:gd name="T20" fmla="*/ 31 w 124"/>
                    <a:gd name="T21" fmla="*/ 15 h 125"/>
                    <a:gd name="T22" fmla="*/ 31 w 124"/>
                    <a:gd name="T23" fmla="*/ 18 h 125"/>
                    <a:gd name="T24" fmla="*/ 31 w 124"/>
                    <a:gd name="T25" fmla="*/ 20 h 125"/>
                    <a:gd name="T26" fmla="*/ 30 w 124"/>
                    <a:gd name="T27" fmla="*/ 22 h 125"/>
                    <a:gd name="T28" fmla="*/ 29 w 124"/>
                    <a:gd name="T29" fmla="*/ 24 h 125"/>
                    <a:gd name="T30" fmla="*/ 27 w 124"/>
                    <a:gd name="T31" fmla="*/ 26 h 125"/>
                    <a:gd name="T32" fmla="*/ 26 w 124"/>
                    <a:gd name="T33" fmla="*/ 27 h 125"/>
                    <a:gd name="T34" fmla="*/ 24 w 124"/>
                    <a:gd name="T35" fmla="*/ 28 h 125"/>
                    <a:gd name="T36" fmla="*/ 22 w 124"/>
                    <a:gd name="T37" fmla="*/ 29 h 125"/>
                    <a:gd name="T38" fmla="*/ 20 w 124"/>
                    <a:gd name="T39" fmla="*/ 30 h 125"/>
                    <a:gd name="T40" fmla="*/ 17 w 124"/>
                    <a:gd name="T41" fmla="*/ 30 h 125"/>
                    <a:gd name="T42" fmla="*/ 15 w 124"/>
                    <a:gd name="T43" fmla="*/ 31 h 125"/>
                    <a:gd name="T44" fmla="*/ 13 w 124"/>
                    <a:gd name="T45" fmla="*/ 30 h 125"/>
                    <a:gd name="T46" fmla="*/ 10 w 124"/>
                    <a:gd name="T47" fmla="*/ 30 h 125"/>
                    <a:gd name="T48" fmla="*/ 8 w 124"/>
                    <a:gd name="T49" fmla="*/ 29 h 125"/>
                    <a:gd name="T50" fmla="*/ 7 w 124"/>
                    <a:gd name="T51" fmla="*/ 28 h 125"/>
                    <a:gd name="T52" fmla="*/ 5 w 124"/>
                    <a:gd name="T53" fmla="*/ 26 h 125"/>
                    <a:gd name="T54" fmla="*/ 4 w 124"/>
                    <a:gd name="T55" fmla="*/ 24 h 125"/>
                    <a:gd name="T56" fmla="*/ 2 w 124"/>
                    <a:gd name="T57" fmla="*/ 22 h 125"/>
                    <a:gd name="T58" fmla="*/ 1 w 124"/>
                    <a:gd name="T59" fmla="*/ 20 h 125"/>
                    <a:gd name="T60" fmla="*/ 1 w 124"/>
                    <a:gd name="T61" fmla="*/ 18 h 125"/>
                    <a:gd name="T62" fmla="*/ 0 w 124"/>
                    <a:gd name="T63" fmla="*/ 16 h 125"/>
                    <a:gd name="T64" fmla="*/ 0 w 124"/>
                    <a:gd name="T65" fmla="*/ 14 h 125"/>
                    <a:gd name="T66" fmla="*/ 1 w 124"/>
                    <a:gd name="T67" fmla="*/ 11 h 125"/>
                    <a:gd name="T68" fmla="*/ 1 w 124"/>
                    <a:gd name="T69" fmla="*/ 9 h 125"/>
                    <a:gd name="T70" fmla="*/ 3 w 124"/>
                    <a:gd name="T71" fmla="*/ 7 h 125"/>
                    <a:gd name="T72" fmla="*/ 4 w 124"/>
                    <a:gd name="T73" fmla="*/ 5 h 125"/>
                    <a:gd name="T74" fmla="*/ 6 w 124"/>
                    <a:gd name="T75" fmla="*/ 4 h 125"/>
                    <a:gd name="T76" fmla="*/ 7 w 124"/>
                    <a:gd name="T77" fmla="*/ 2 h 125"/>
                    <a:gd name="T78" fmla="*/ 9 w 124"/>
                    <a:gd name="T79" fmla="*/ 1 h 125"/>
                    <a:gd name="T80" fmla="*/ 11 w 124"/>
                    <a:gd name="T81" fmla="*/ 0 h 125"/>
                    <a:gd name="T82" fmla="*/ 14 w 124"/>
                    <a:gd name="T83" fmla="*/ 0 h 125"/>
                    <a:gd name="T84" fmla="*/ 16 w 124"/>
                    <a:gd name="T85" fmla="*/ 0 h 1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4"/>
                    <a:gd name="T130" fmla="*/ 0 h 125"/>
                    <a:gd name="T131" fmla="*/ 124 w 124"/>
                    <a:gd name="T132" fmla="*/ 125 h 1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4" h="125">
                      <a:moveTo>
                        <a:pt x="62" y="0"/>
                      </a:moveTo>
                      <a:lnTo>
                        <a:pt x="66" y="0"/>
                      </a:lnTo>
                      <a:lnTo>
                        <a:pt x="68" y="0"/>
                      </a:lnTo>
                      <a:lnTo>
                        <a:pt x="71" y="0"/>
                      </a:lnTo>
                      <a:lnTo>
                        <a:pt x="75" y="1"/>
                      </a:lnTo>
                      <a:lnTo>
                        <a:pt x="77" y="1"/>
                      </a:lnTo>
                      <a:lnTo>
                        <a:pt x="81" y="3"/>
                      </a:lnTo>
                      <a:lnTo>
                        <a:pt x="83" y="4"/>
                      </a:lnTo>
                      <a:lnTo>
                        <a:pt x="86" y="5"/>
                      </a:lnTo>
                      <a:lnTo>
                        <a:pt x="89" y="6"/>
                      </a:lnTo>
                      <a:lnTo>
                        <a:pt x="92" y="7"/>
                      </a:lnTo>
                      <a:lnTo>
                        <a:pt x="94" y="8"/>
                      </a:lnTo>
                      <a:lnTo>
                        <a:pt x="97" y="11"/>
                      </a:lnTo>
                      <a:lnTo>
                        <a:pt x="99" y="12"/>
                      </a:lnTo>
                      <a:lnTo>
                        <a:pt x="101" y="14"/>
                      </a:lnTo>
                      <a:lnTo>
                        <a:pt x="104" y="16"/>
                      </a:lnTo>
                      <a:lnTo>
                        <a:pt x="106" y="18"/>
                      </a:lnTo>
                      <a:lnTo>
                        <a:pt x="108" y="20"/>
                      </a:lnTo>
                      <a:lnTo>
                        <a:pt x="109" y="22"/>
                      </a:lnTo>
                      <a:lnTo>
                        <a:pt x="112" y="24"/>
                      </a:lnTo>
                      <a:lnTo>
                        <a:pt x="114" y="27"/>
                      </a:lnTo>
                      <a:lnTo>
                        <a:pt x="115" y="30"/>
                      </a:lnTo>
                      <a:lnTo>
                        <a:pt x="116" y="33"/>
                      </a:lnTo>
                      <a:lnTo>
                        <a:pt x="117" y="35"/>
                      </a:lnTo>
                      <a:lnTo>
                        <a:pt x="120" y="38"/>
                      </a:lnTo>
                      <a:lnTo>
                        <a:pt x="121" y="41"/>
                      </a:lnTo>
                      <a:lnTo>
                        <a:pt x="121" y="44"/>
                      </a:lnTo>
                      <a:lnTo>
                        <a:pt x="122" y="46"/>
                      </a:lnTo>
                      <a:lnTo>
                        <a:pt x="123" y="50"/>
                      </a:lnTo>
                      <a:lnTo>
                        <a:pt x="123" y="52"/>
                      </a:lnTo>
                      <a:lnTo>
                        <a:pt x="124" y="56"/>
                      </a:lnTo>
                      <a:lnTo>
                        <a:pt x="124" y="59"/>
                      </a:lnTo>
                      <a:lnTo>
                        <a:pt x="124" y="62"/>
                      </a:lnTo>
                      <a:lnTo>
                        <a:pt x="124" y="65"/>
                      </a:lnTo>
                      <a:lnTo>
                        <a:pt x="124" y="68"/>
                      </a:lnTo>
                      <a:lnTo>
                        <a:pt x="123" y="72"/>
                      </a:lnTo>
                      <a:lnTo>
                        <a:pt x="123" y="74"/>
                      </a:lnTo>
                      <a:lnTo>
                        <a:pt x="122" y="77"/>
                      </a:lnTo>
                      <a:lnTo>
                        <a:pt x="121" y="81"/>
                      </a:lnTo>
                      <a:lnTo>
                        <a:pt x="121" y="83"/>
                      </a:lnTo>
                      <a:lnTo>
                        <a:pt x="120" y="87"/>
                      </a:lnTo>
                      <a:lnTo>
                        <a:pt x="117" y="89"/>
                      </a:lnTo>
                      <a:lnTo>
                        <a:pt x="116" y="91"/>
                      </a:lnTo>
                      <a:lnTo>
                        <a:pt x="115" y="95"/>
                      </a:lnTo>
                      <a:lnTo>
                        <a:pt x="114" y="97"/>
                      </a:lnTo>
                      <a:lnTo>
                        <a:pt x="112" y="99"/>
                      </a:lnTo>
                      <a:lnTo>
                        <a:pt x="109" y="102"/>
                      </a:lnTo>
                      <a:lnTo>
                        <a:pt x="108" y="104"/>
                      </a:lnTo>
                      <a:lnTo>
                        <a:pt x="106" y="106"/>
                      </a:lnTo>
                      <a:lnTo>
                        <a:pt x="104" y="108"/>
                      </a:lnTo>
                      <a:lnTo>
                        <a:pt x="101" y="110"/>
                      </a:lnTo>
                      <a:lnTo>
                        <a:pt x="99" y="112"/>
                      </a:lnTo>
                      <a:lnTo>
                        <a:pt x="97" y="113"/>
                      </a:lnTo>
                      <a:lnTo>
                        <a:pt x="94" y="115"/>
                      </a:lnTo>
                      <a:lnTo>
                        <a:pt x="92" y="117"/>
                      </a:lnTo>
                      <a:lnTo>
                        <a:pt x="89" y="118"/>
                      </a:lnTo>
                      <a:lnTo>
                        <a:pt x="86" y="119"/>
                      </a:lnTo>
                      <a:lnTo>
                        <a:pt x="83" y="120"/>
                      </a:lnTo>
                      <a:lnTo>
                        <a:pt x="81" y="121"/>
                      </a:lnTo>
                      <a:lnTo>
                        <a:pt x="77" y="122"/>
                      </a:lnTo>
                      <a:lnTo>
                        <a:pt x="75" y="123"/>
                      </a:lnTo>
                      <a:lnTo>
                        <a:pt x="71" y="123"/>
                      </a:lnTo>
                      <a:lnTo>
                        <a:pt x="68" y="123"/>
                      </a:lnTo>
                      <a:lnTo>
                        <a:pt x="66" y="125"/>
                      </a:lnTo>
                      <a:lnTo>
                        <a:pt x="62" y="125"/>
                      </a:lnTo>
                      <a:lnTo>
                        <a:pt x="59" y="125"/>
                      </a:lnTo>
                      <a:lnTo>
                        <a:pt x="55" y="123"/>
                      </a:lnTo>
                      <a:lnTo>
                        <a:pt x="53" y="123"/>
                      </a:lnTo>
                      <a:lnTo>
                        <a:pt x="49" y="123"/>
                      </a:lnTo>
                      <a:lnTo>
                        <a:pt x="46" y="122"/>
                      </a:lnTo>
                      <a:lnTo>
                        <a:pt x="44" y="121"/>
                      </a:lnTo>
                      <a:lnTo>
                        <a:pt x="40" y="120"/>
                      </a:lnTo>
                      <a:lnTo>
                        <a:pt x="38" y="119"/>
                      </a:lnTo>
                      <a:lnTo>
                        <a:pt x="34" y="118"/>
                      </a:lnTo>
                      <a:lnTo>
                        <a:pt x="32" y="117"/>
                      </a:lnTo>
                      <a:lnTo>
                        <a:pt x="30" y="115"/>
                      </a:lnTo>
                      <a:lnTo>
                        <a:pt x="28" y="113"/>
                      </a:lnTo>
                      <a:lnTo>
                        <a:pt x="25" y="112"/>
                      </a:lnTo>
                      <a:lnTo>
                        <a:pt x="22" y="110"/>
                      </a:lnTo>
                      <a:lnTo>
                        <a:pt x="21" y="108"/>
                      </a:lnTo>
                      <a:lnTo>
                        <a:pt x="18" y="106"/>
                      </a:lnTo>
                      <a:lnTo>
                        <a:pt x="16" y="104"/>
                      </a:lnTo>
                      <a:lnTo>
                        <a:pt x="14" y="102"/>
                      </a:lnTo>
                      <a:lnTo>
                        <a:pt x="13" y="99"/>
                      </a:lnTo>
                      <a:lnTo>
                        <a:pt x="10" y="97"/>
                      </a:lnTo>
                      <a:lnTo>
                        <a:pt x="9" y="95"/>
                      </a:lnTo>
                      <a:lnTo>
                        <a:pt x="7" y="91"/>
                      </a:lnTo>
                      <a:lnTo>
                        <a:pt x="6" y="89"/>
                      </a:lnTo>
                      <a:lnTo>
                        <a:pt x="4" y="87"/>
                      </a:lnTo>
                      <a:lnTo>
                        <a:pt x="3" y="83"/>
                      </a:lnTo>
                      <a:lnTo>
                        <a:pt x="2" y="81"/>
                      </a:lnTo>
                      <a:lnTo>
                        <a:pt x="1" y="77"/>
                      </a:lnTo>
                      <a:lnTo>
                        <a:pt x="1" y="74"/>
                      </a:lnTo>
                      <a:lnTo>
                        <a:pt x="0" y="72"/>
                      </a:lnTo>
                      <a:lnTo>
                        <a:pt x="0" y="68"/>
                      </a:lnTo>
                      <a:lnTo>
                        <a:pt x="0" y="65"/>
                      </a:lnTo>
                      <a:lnTo>
                        <a:pt x="0" y="62"/>
                      </a:lnTo>
                      <a:lnTo>
                        <a:pt x="0" y="59"/>
                      </a:lnTo>
                      <a:lnTo>
                        <a:pt x="0" y="56"/>
                      </a:lnTo>
                      <a:lnTo>
                        <a:pt x="0" y="52"/>
                      </a:lnTo>
                      <a:lnTo>
                        <a:pt x="1" y="50"/>
                      </a:lnTo>
                      <a:lnTo>
                        <a:pt x="1" y="46"/>
                      </a:lnTo>
                      <a:lnTo>
                        <a:pt x="2" y="44"/>
                      </a:lnTo>
                      <a:lnTo>
                        <a:pt x="3" y="41"/>
                      </a:lnTo>
                      <a:lnTo>
                        <a:pt x="4" y="38"/>
                      </a:lnTo>
                      <a:lnTo>
                        <a:pt x="6" y="35"/>
                      </a:lnTo>
                      <a:lnTo>
                        <a:pt x="7" y="33"/>
                      </a:lnTo>
                      <a:lnTo>
                        <a:pt x="9" y="30"/>
                      </a:lnTo>
                      <a:lnTo>
                        <a:pt x="10" y="27"/>
                      </a:lnTo>
                      <a:lnTo>
                        <a:pt x="13" y="24"/>
                      </a:lnTo>
                      <a:lnTo>
                        <a:pt x="14" y="22"/>
                      </a:lnTo>
                      <a:lnTo>
                        <a:pt x="16" y="20"/>
                      </a:lnTo>
                      <a:lnTo>
                        <a:pt x="18" y="18"/>
                      </a:lnTo>
                      <a:lnTo>
                        <a:pt x="21" y="16"/>
                      </a:lnTo>
                      <a:lnTo>
                        <a:pt x="22" y="14"/>
                      </a:lnTo>
                      <a:lnTo>
                        <a:pt x="25" y="12"/>
                      </a:lnTo>
                      <a:lnTo>
                        <a:pt x="28" y="11"/>
                      </a:lnTo>
                      <a:lnTo>
                        <a:pt x="30" y="8"/>
                      </a:lnTo>
                      <a:lnTo>
                        <a:pt x="32" y="7"/>
                      </a:lnTo>
                      <a:lnTo>
                        <a:pt x="34" y="6"/>
                      </a:lnTo>
                      <a:lnTo>
                        <a:pt x="38" y="5"/>
                      </a:lnTo>
                      <a:lnTo>
                        <a:pt x="40" y="4"/>
                      </a:lnTo>
                      <a:lnTo>
                        <a:pt x="44" y="3"/>
                      </a:lnTo>
                      <a:lnTo>
                        <a:pt x="46" y="1"/>
                      </a:lnTo>
                      <a:lnTo>
                        <a:pt x="49" y="1"/>
                      </a:lnTo>
                      <a:lnTo>
                        <a:pt x="53" y="0"/>
                      </a:lnTo>
                      <a:lnTo>
                        <a:pt x="55" y="0"/>
                      </a:lnTo>
                      <a:lnTo>
                        <a:pt x="59" y="0"/>
                      </a:lnTo>
                      <a:lnTo>
                        <a:pt x="62" y="0"/>
                      </a:lnTo>
                      <a:close/>
                    </a:path>
                  </a:pathLst>
                </a:custGeom>
                <a:solidFill>
                  <a:srgbClr val="BFBFBF"/>
                </a:solidFill>
                <a:ln w="9525">
                  <a:noFill/>
                  <a:round/>
                  <a:headEnd/>
                  <a:tailEnd/>
                </a:ln>
              </p:spPr>
              <p:txBody>
                <a:bodyPr/>
                <a:lstStyle/>
                <a:p>
                  <a:endParaRPr lang="en-GB"/>
                </a:p>
              </p:txBody>
            </p:sp>
            <p:sp>
              <p:nvSpPr>
                <p:cNvPr id="1352" name="Freeform 861"/>
                <p:cNvSpPr>
                  <a:spLocks/>
                </p:cNvSpPr>
                <p:nvPr/>
              </p:nvSpPr>
              <p:spPr bwMode="auto">
                <a:xfrm>
                  <a:off x="2846" y="2986"/>
                  <a:ext cx="62" cy="62"/>
                </a:xfrm>
                <a:custGeom>
                  <a:avLst/>
                  <a:gdLst>
                    <a:gd name="T0" fmla="*/ 17 w 124"/>
                    <a:gd name="T1" fmla="*/ 0 h 125"/>
                    <a:gd name="T2" fmla="*/ 20 w 124"/>
                    <a:gd name="T3" fmla="*/ 0 h 125"/>
                    <a:gd name="T4" fmla="*/ 22 w 124"/>
                    <a:gd name="T5" fmla="*/ 1 h 125"/>
                    <a:gd name="T6" fmla="*/ 24 w 124"/>
                    <a:gd name="T7" fmla="*/ 2 h 125"/>
                    <a:gd name="T8" fmla="*/ 26 w 124"/>
                    <a:gd name="T9" fmla="*/ 3 h 125"/>
                    <a:gd name="T10" fmla="*/ 27 w 124"/>
                    <a:gd name="T11" fmla="*/ 5 h 125"/>
                    <a:gd name="T12" fmla="*/ 29 w 124"/>
                    <a:gd name="T13" fmla="*/ 6 h 125"/>
                    <a:gd name="T14" fmla="*/ 30 w 124"/>
                    <a:gd name="T15" fmla="*/ 8 h 125"/>
                    <a:gd name="T16" fmla="*/ 31 w 124"/>
                    <a:gd name="T17" fmla="*/ 11 h 125"/>
                    <a:gd name="T18" fmla="*/ 31 w 124"/>
                    <a:gd name="T19" fmla="*/ 13 h 125"/>
                    <a:gd name="T20" fmla="*/ 31 w 124"/>
                    <a:gd name="T21" fmla="*/ 15 h 125"/>
                    <a:gd name="T22" fmla="*/ 31 w 124"/>
                    <a:gd name="T23" fmla="*/ 18 h 125"/>
                    <a:gd name="T24" fmla="*/ 31 w 124"/>
                    <a:gd name="T25" fmla="*/ 20 h 125"/>
                    <a:gd name="T26" fmla="*/ 30 w 124"/>
                    <a:gd name="T27" fmla="*/ 22 h 125"/>
                    <a:gd name="T28" fmla="*/ 29 w 124"/>
                    <a:gd name="T29" fmla="*/ 24 h 125"/>
                    <a:gd name="T30" fmla="*/ 27 w 124"/>
                    <a:gd name="T31" fmla="*/ 26 h 125"/>
                    <a:gd name="T32" fmla="*/ 26 w 124"/>
                    <a:gd name="T33" fmla="*/ 27 h 125"/>
                    <a:gd name="T34" fmla="*/ 24 w 124"/>
                    <a:gd name="T35" fmla="*/ 28 h 125"/>
                    <a:gd name="T36" fmla="*/ 22 w 124"/>
                    <a:gd name="T37" fmla="*/ 29 h 125"/>
                    <a:gd name="T38" fmla="*/ 20 w 124"/>
                    <a:gd name="T39" fmla="*/ 30 h 125"/>
                    <a:gd name="T40" fmla="*/ 17 w 124"/>
                    <a:gd name="T41" fmla="*/ 30 h 125"/>
                    <a:gd name="T42" fmla="*/ 15 w 124"/>
                    <a:gd name="T43" fmla="*/ 31 h 125"/>
                    <a:gd name="T44" fmla="*/ 13 w 124"/>
                    <a:gd name="T45" fmla="*/ 30 h 125"/>
                    <a:gd name="T46" fmla="*/ 10 w 124"/>
                    <a:gd name="T47" fmla="*/ 30 h 125"/>
                    <a:gd name="T48" fmla="*/ 8 w 124"/>
                    <a:gd name="T49" fmla="*/ 29 h 125"/>
                    <a:gd name="T50" fmla="*/ 7 w 124"/>
                    <a:gd name="T51" fmla="*/ 28 h 125"/>
                    <a:gd name="T52" fmla="*/ 5 w 124"/>
                    <a:gd name="T53" fmla="*/ 26 h 125"/>
                    <a:gd name="T54" fmla="*/ 4 w 124"/>
                    <a:gd name="T55" fmla="*/ 24 h 125"/>
                    <a:gd name="T56" fmla="*/ 2 w 124"/>
                    <a:gd name="T57" fmla="*/ 22 h 125"/>
                    <a:gd name="T58" fmla="*/ 1 w 124"/>
                    <a:gd name="T59" fmla="*/ 20 h 125"/>
                    <a:gd name="T60" fmla="*/ 1 w 124"/>
                    <a:gd name="T61" fmla="*/ 18 h 125"/>
                    <a:gd name="T62" fmla="*/ 0 w 124"/>
                    <a:gd name="T63" fmla="*/ 16 h 125"/>
                    <a:gd name="T64" fmla="*/ 0 w 124"/>
                    <a:gd name="T65" fmla="*/ 14 h 125"/>
                    <a:gd name="T66" fmla="*/ 1 w 124"/>
                    <a:gd name="T67" fmla="*/ 11 h 125"/>
                    <a:gd name="T68" fmla="*/ 1 w 124"/>
                    <a:gd name="T69" fmla="*/ 9 h 125"/>
                    <a:gd name="T70" fmla="*/ 3 w 124"/>
                    <a:gd name="T71" fmla="*/ 7 h 125"/>
                    <a:gd name="T72" fmla="*/ 4 w 124"/>
                    <a:gd name="T73" fmla="*/ 5 h 125"/>
                    <a:gd name="T74" fmla="*/ 6 w 124"/>
                    <a:gd name="T75" fmla="*/ 4 h 125"/>
                    <a:gd name="T76" fmla="*/ 7 w 124"/>
                    <a:gd name="T77" fmla="*/ 2 h 125"/>
                    <a:gd name="T78" fmla="*/ 9 w 124"/>
                    <a:gd name="T79" fmla="*/ 1 h 125"/>
                    <a:gd name="T80" fmla="*/ 11 w 124"/>
                    <a:gd name="T81" fmla="*/ 0 h 125"/>
                    <a:gd name="T82" fmla="*/ 14 w 124"/>
                    <a:gd name="T83" fmla="*/ 0 h 125"/>
                    <a:gd name="T84" fmla="*/ 16 w 124"/>
                    <a:gd name="T85" fmla="*/ 0 h 1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4"/>
                    <a:gd name="T130" fmla="*/ 0 h 125"/>
                    <a:gd name="T131" fmla="*/ 124 w 124"/>
                    <a:gd name="T132" fmla="*/ 125 h 1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4" h="125">
                      <a:moveTo>
                        <a:pt x="62" y="0"/>
                      </a:moveTo>
                      <a:lnTo>
                        <a:pt x="66" y="0"/>
                      </a:lnTo>
                      <a:lnTo>
                        <a:pt x="68" y="0"/>
                      </a:lnTo>
                      <a:lnTo>
                        <a:pt x="71" y="0"/>
                      </a:lnTo>
                      <a:lnTo>
                        <a:pt x="75" y="1"/>
                      </a:lnTo>
                      <a:lnTo>
                        <a:pt x="77" y="1"/>
                      </a:lnTo>
                      <a:lnTo>
                        <a:pt x="81" y="3"/>
                      </a:lnTo>
                      <a:lnTo>
                        <a:pt x="83" y="4"/>
                      </a:lnTo>
                      <a:lnTo>
                        <a:pt x="86" y="5"/>
                      </a:lnTo>
                      <a:lnTo>
                        <a:pt x="89" y="6"/>
                      </a:lnTo>
                      <a:lnTo>
                        <a:pt x="92" y="7"/>
                      </a:lnTo>
                      <a:lnTo>
                        <a:pt x="94" y="8"/>
                      </a:lnTo>
                      <a:lnTo>
                        <a:pt x="97" y="11"/>
                      </a:lnTo>
                      <a:lnTo>
                        <a:pt x="99" y="12"/>
                      </a:lnTo>
                      <a:lnTo>
                        <a:pt x="101" y="14"/>
                      </a:lnTo>
                      <a:lnTo>
                        <a:pt x="104" y="16"/>
                      </a:lnTo>
                      <a:lnTo>
                        <a:pt x="106" y="18"/>
                      </a:lnTo>
                      <a:lnTo>
                        <a:pt x="108" y="20"/>
                      </a:lnTo>
                      <a:lnTo>
                        <a:pt x="109" y="22"/>
                      </a:lnTo>
                      <a:lnTo>
                        <a:pt x="112" y="24"/>
                      </a:lnTo>
                      <a:lnTo>
                        <a:pt x="114" y="27"/>
                      </a:lnTo>
                      <a:lnTo>
                        <a:pt x="115" y="30"/>
                      </a:lnTo>
                      <a:lnTo>
                        <a:pt x="116" y="33"/>
                      </a:lnTo>
                      <a:lnTo>
                        <a:pt x="117" y="35"/>
                      </a:lnTo>
                      <a:lnTo>
                        <a:pt x="120" y="38"/>
                      </a:lnTo>
                      <a:lnTo>
                        <a:pt x="121" y="41"/>
                      </a:lnTo>
                      <a:lnTo>
                        <a:pt x="121" y="44"/>
                      </a:lnTo>
                      <a:lnTo>
                        <a:pt x="122" y="46"/>
                      </a:lnTo>
                      <a:lnTo>
                        <a:pt x="123" y="50"/>
                      </a:lnTo>
                      <a:lnTo>
                        <a:pt x="123" y="52"/>
                      </a:lnTo>
                      <a:lnTo>
                        <a:pt x="124" y="56"/>
                      </a:lnTo>
                      <a:lnTo>
                        <a:pt x="124" y="59"/>
                      </a:lnTo>
                      <a:lnTo>
                        <a:pt x="124" y="62"/>
                      </a:lnTo>
                      <a:lnTo>
                        <a:pt x="124" y="65"/>
                      </a:lnTo>
                      <a:lnTo>
                        <a:pt x="124" y="68"/>
                      </a:lnTo>
                      <a:lnTo>
                        <a:pt x="123" y="72"/>
                      </a:lnTo>
                      <a:lnTo>
                        <a:pt x="123" y="74"/>
                      </a:lnTo>
                      <a:lnTo>
                        <a:pt x="122" y="77"/>
                      </a:lnTo>
                      <a:lnTo>
                        <a:pt x="121" y="81"/>
                      </a:lnTo>
                      <a:lnTo>
                        <a:pt x="121" y="83"/>
                      </a:lnTo>
                      <a:lnTo>
                        <a:pt x="120" y="87"/>
                      </a:lnTo>
                      <a:lnTo>
                        <a:pt x="117" y="89"/>
                      </a:lnTo>
                      <a:lnTo>
                        <a:pt x="116" y="91"/>
                      </a:lnTo>
                      <a:lnTo>
                        <a:pt x="115" y="95"/>
                      </a:lnTo>
                      <a:lnTo>
                        <a:pt x="114" y="97"/>
                      </a:lnTo>
                      <a:lnTo>
                        <a:pt x="112" y="99"/>
                      </a:lnTo>
                      <a:lnTo>
                        <a:pt x="109" y="102"/>
                      </a:lnTo>
                      <a:lnTo>
                        <a:pt x="108" y="104"/>
                      </a:lnTo>
                      <a:lnTo>
                        <a:pt x="106" y="106"/>
                      </a:lnTo>
                      <a:lnTo>
                        <a:pt x="104" y="108"/>
                      </a:lnTo>
                      <a:lnTo>
                        <a:pt x="101" y="110"/>
                      </a:lnTo>
                      <a:lnTo>
                        <a:pt x="99" y="112"/>
                      </a:lnTo>
                      <a:lnTo>
                        <a:pt x="97" y="113"/>
                      </a:lnTo>
                      <a:lnTo>
                        <a:pt x="94" y="115"/>
                      </a:lnTo>
                      <a:lnTo>
                        <a:pt x="92" y="117"/>
                      </a:lnTo>
                      <a:lnTo>
                        <a:pt x="89" y="118"/>
                      </a:lnTo>
                      <a:lnTo>
                        <a:pt x="86" y="119"/>
                      </a:lnTo>
                      <a:lnTo>
                        <a:pt x="83" y="120"/>
                      </a:lnTo>
                      <a:lnTo>
                        <a:pt x="81" y="121"/>
                      </a:lnTo>
                      <a:lnTo>
                        <a:pt x="77" y="122"/>
                      </a:lnTo>
                      <a:lnTo>
                        <a:pt x="75" y="123"/>
                      </a:lnTo>
                      <a:lnTo>
                        <a:pt x="71" y="123"/>
                      </a:lnTo>
                      <a:lnTo>
                        <a:pt x="68" y="123"/>
                      </a:lnTo>
                      <a:lnTo>
                        <a:pt x="66" y="125"/>
                      </a:lnTo>
                      <a:lnTo>
                        <a:pt x="62" y="125"/>
                      </a:lnTo>
                      <a:lnTo>
                        <a:pt x="59" y="125"/>
                      </a:lnTo>
                      <a:lnTo>
                        <a:pt x="55" y="123"/>
                      </a:lnTo>
                      <a:lnTo>
                        <a:pt x="53" y="123"/>
                      </a:lnTo>
                      <a:lnTo>
                        <a:pt x="49" y="123"/>
                      </a:lnTo>
                      <a:lnTo>
                        <a:pt x="46" y="122"/>
                      </a:lnTo>
                      <a:lnTo>
                        <a:pt x="44" y="121"/>
                      </a:lnTo>
                      <a:lnTo>
                        <a:pt x="40" y="120"/>
                      </a:lnTo>
                      <a:lnTo>
                        <a:pt x="38" y="119"/>
                      </a:lnTo>
                      <a:lnTo>
                        <a:pt x="34" y="118"/>
                      </a:lnTo>
                      <a:lnTo>
                        <a:pt x="32" y="117"/>
                      </a:lnTo>
                      <a:lnTo>
                        <a:pt x="30" y="115"/>
                      </a:lnTo>
                      <a:lnTo>
                        <a:pt x="28" y="113"/>
                      </a:lnTo>
                      <a:lnTo>
                        <a:pt x="25" y="112"/>
                      </a:lnTo>
                      <a:lnTo>
                        <a:pt x="22" y="110"/>
                      </a:lnTo>
                      <a:lnTo>
                        <a:pt x="21" y="108"/>
                      </a:lnTo>
                      <a:lnTo>
                        <a:pt x="18" y="106"/>
                      </a:lnTo>
                      <a:lnTo>
                        <a:pt x="16" y="104"/>
                      </a:lnTo>
                      <a:lnTo>
                        <a:pt x="14" y="102"/>
                      </a:lnTo>
                      <a:lnTo>
                        <a:pt x="13" y="99"/>
                      </a:lnTo>
                      <a:lnTo>
                        <a:pt x="10" y="97"/>
                      </a:lnTo>
                      <a:lnTo>
                        <a:pt x="9" y="95"/>
                      </a:lnTo>
                      <a:lnTo>
                        <a:pt x="7" y="91"/>
                      </a:lnTo>
                      <a:lnTo>
                        <a:pt x="6" y="89"/>
                      </a:lnTo>
                      <a:lnTo>
                        <a:pt x="4" y="87"/>
                      </a:lnTo>
                      <a:lnTo>
                        <a:pt x="3" y="83"/>
                      </a:lnTo>
                      <a:lnTo>
                        <a:pt x="2" y="81"/>
                      </a:lnTo>
                      <a:lnTo>
                        <a:pt x="1" y="77"/>
                      </a:lnTo>
                      <a:lnTo>
                        <a:pt x="1" y="74"/>
                      </a:lnTo>
                      <a:lnTo>
                        <a:pt x="0" y="72"/>
                      </a:lnTo>
                      <a:lnTo>
                        <a:pt x="0" y="68"/>
                      </a:lnTo>
                      <a:lnTo>
                        <a:pt x="0" y="65"/>
                      </a:lnTo>
                      <a:lnTo>
                        <a:pt x="0" y="62"/>
                      </a:lnTo>
                      <a:lnTo>
                        <a:pt x="0" y="59"/>
                      </a:lnTo>
                      <a:lnTo>
                        <a:pt x="0" y="56"/>
                      </a:lnTo>
                      <a:lnTo>
                        <a:pt x="0" y="52"/>
                      </a:lnTo>
                      <a:lnTo>
                        <a:pt x="1" y="50"/>
                      </a:lnTo>
                      <a:lnTo>
                        <a:pt x="1" y="46"/>
                      </a:lnTo>
                      <a:lnTo>
                        <a:pt x="2" y="44"/>
                      </a:lnTo>
                      <a:lnTo>
                        <a:pt x="3" y="41"/>
                      </a:lnTo>
                      <a:lnTo>
                        <a:pt x="4" y="38"/>
                      </a:lnTo>
                      <a:lnTo>
                        <a:pt x="6" y="35"/>
                      </a:lnTo>
                      <a:lnTo>
                        <a:pt x="7" y="33"/>
                      </a:lnTo>
                      <a:lnTo>
                        <a:pt x="9" y="30"/>
                      </a:lnTo>
                      <a:lnTo>
                        <a:pt x="10" y="27"/>
                      </a:lnTo>
                      <a:lnTo>
                        <a:pt x="13" y="24"/>
                      </a:lnTo>
                      <a:lnTo>
                        <a:pt x="14" y="22"/>
                      </a:lnTo>
                      <a:lnTo>
                        <a:pt x="16" y="20"/>
                      </a:lnTo>
                      <a:lnTo>
                        <a:pt x="18" y="18"/>
                      </a:lnTo>
                      <a:lnTo>
                        <a:pt x="21" y="16"/>
                      </a:lnTo>
                      <a:lnTo>
                        <a:pt x="22" y="14"/>
                      </a:lnTo>
                      <a:lnTo>
                        <a:pt x="25" y="12"/>
                      </a:lnTo>
                      <a:lnTo>
                        <a:pt x="28" y="11"/>
                      </a:lnTo>
                      <a:lnTo>
                        <a:pt x="30" y="8"/>
                      </a:lnTo>
                      <a:lnTo>
                        <a:pt x="32" y="7"/>
                      </a:lnTo>
                      <a:lnTo>
                        <a:pt x="34" y="6"/>
                      </a:lnTo>
                      <a:lnTo>
                        <a:pt x="38" y="5"/>
                      </a:lnTo>
                      <a:lnTo>
                        <a:pt x="40" y="4"/>
                      </a:lnTo>
                      <a:lnTo>
                        <a:pt x="44" y="3"/>
                      </a:lnTo>
                      <a:lnTo>
                        <a:pt x="46" y="1"/>
                      </a:lnTo>
                      <a:lnTo>
                        <a:pt x="49" y="1"/>
                      </a:lnTo>
                      <a:lnTo>
                        <a:pt x="53" y="0"/>
                      </a:lnTo>
                      <a:lnTo>
                        <a:pt x="55" y="0"/>
                      </a:lnTo>
                      <a:lnTo>
                        <a:pt x="59" y="0"/>
                      </a:lnTo>
                      <a:lnTo>
                        <a:pt x="62" y="0"/>
                      </a:lnTo>
                    </a:path>
                  </a:pathLst>
                </a:custGeom>
                <a:noFill/>
                <a:ln w="0">
                  <a:solidFill>
                    <a:srgbClr val="000000"/>
                  </a:solidFill>
                  <a:prstDash val="solid"/>
                  <a:round/>
                  <a:headEnd/>
                  <a:tailEnd/>
                </a:ln>
              </p:spPr>
              <p:txBody>
                <a:bodyPr/>
                <a:lstStyle/>
                <a:p>
                  <a:endParaRPr lang="en-GB"/>
                </a:p>
              </p:txBody>
            </p:sp>
            <p:sp>
              <p:nvSpPr>
                <p:cNvPr id="1353" name="Freeform 862"/>
                <p:cNvSpPr>
                  <a:spLocks/>
                </p:cNvSpPr>
                <p:nvPr/>
              </p:nvSpPr>
              <p:spPr bwMode="auto">
                <a:xfrm>
                  <a:off x="2850" y="2990"/>
                  <a:ext cx="54" cy="53"/>
                </a:xfrm>
                <a:custGeom>
                  <a:avLst/>
                  <a:gdLst>
                    <a:gd name="T0" fmla="*/ 15 w 107"/>
                    <a:gd name="T1" fmla="*/ 0 h 105"/>
                    <a:gd name="T2" fmla="*/ 17 w 107"/>
                    <a:gd name="T3" fmla="*/ 1 h 105"/>
                    <a:gd name="T4" fmla="*/ 19 w 107"/>
                    <a:gd name="T5" fmla="*/ 1 h 105"/>
                    <a:gd name="T6" fmla="*/ 21 w 107"/>
                    <a:gd name="T7" fmla="*/ 2 h 105"/>
                    <a:gd name="T8" fmla="*/ 22 w 107"/>
                    <a:gd name="T9" fmla="*/ 3 h 105"/>
                    <a:gd name="T10" fmla="*/ 24 w 107"/>
                    <a:gd name="T11" fmla="*/ 5 h 105"/>
                    <a:gd name="T12" fmla="*/ 25 w 107"/>
                    <a:gd name="T13" fmla="*/ 6 h 105"/>
                    <a:gd name="T14" fmla="*/ 26 w 107"/>
                    <a:gd name="T15" fmla="*/ 8 h 105"/>
                    <a:gd name="T16" fmla="*/ 27 w 107"/>
                    <a:gd name="T17" fmla="*/ 9 h 105"/>
                    <a:gd name="T18" fmla="*/ 27 w 107"/>
                    <a:gd name="T19" fmla="*/ 11 h 105"/>
                    <a:gd name="T20" fmla="*/ 27 w 107"/>
                    <a:gd name="T21" fmla="*/ 13 h 105"/>
                    <a:gd name="T22" fmla="*/ 27 w 107"/>
                    <a:gd name="T23" fmla="*/ 16 h 105"/>
                    <a:gd name="T24" fmla="*/ 27 w 107"/>
                    <a:gd name="T25" fmla="*/ 18 h 105"/>
                    <a:gd name="T26" fmla="*/ 26 w 107"/>
                    <a:gd name="T27" fmla="*/ 19 h 105"/>
                    <a:gd name="T28" fmla="*/ 25 w 107"/>
                    <a:gd name="T29" fmla="*/ 21 h 105"/>
                    <a:gd name="T30" fmla="*/ 24 w 107"/>
                    <a:gd name="T31" fmla="*/ 22 h 105"/>
                    <a:gd name="T32" fmla="*/ 22 w 107"/>
                    <a:gd name="T33" fmla="*/ 24 h 105"/>
                    <a:gd name="T34" fmla="*/ 21 w 107"/>
                    <a:gd name="T35" fmla="*/ 25 h 105"/>
                    <a:gd name="T36" fmla="*/ 19 w 107"/>
                    <a:gd name="T37" fmla="*/ 26 h 105"/>
                    <a:gd name="T38" fmla="*/ 17 w 107"/>
                    <a:gd name="T39" fmla="*/ 26 h 105"/>
                    <a:gd name="T40" fmla="*/ 15 w 107"/>
                    <a:gd name="T41" fmla="*/ 27 h 105"/>
                    <a:gd name="T42" fmla="*/ 13 w 107"/>
                    <a:gd name="T43" fmla="*/ 27 h 105"/>
                    <a:gd name="T44" fmla="*/ 11 w 107"/>
                    <a:gd name="T45" fmla="*/ 26 h 105"/>
                    <a:gd name="T46" fmla="*/ 9 w 107"/>
                    <a:gd name="T47" fmla="*/ 26 h 105"/>
                    <a:gd name="T48" fmla="*/ 7 w 107"/>
                    <a:gd name="T49" fmla="*/ 25 h 105"/>
                    <a:gd name="T50" fmla="*/ 6 w 107"/>
                    <a:gd name="T51" fmla="*/ 24 h 105"/>
                    <a:gd name="T52" fmla="*/ 4 w 107"/>
                    <a:gd name="T53" fmla="*/ 23 h 105"/>
                    <a:gd name="T54" fmla="*/ 3 w 107"/>
                    <a:gd name="T55" fmla="*/ 22 h 105"/>
                    <a:gd name="T56" fmla="*/ 2 w 107"/>
                    <a:gd name="T57" fmla="*/ 20 h 105"/>
                    <a:gd name="T58" fmla="*/ 1 w 107"/>
                    <a:gd name="T59" fmla="*/ 18 h 105"/>
                    <a:gd name="T60" fmla="*/ 1 w 107"/>
                    <a:gd name="T61" fmla="*/ 16 h 105"/>
                    <a:gd name="T62" fmla="*/ 0 w 107"/>
                    <a:gd name="T63" fmla="*/ 14 h 105"/>
                    <a:gd name="T64" fmla="*/ 1 w 107"/>
                    <a:gd name="T65" fmla="*/ 12 h 105"/>
                    <a:gd name="T66" fmla="*/ 1 w 107"/>
                    <a:gd name="T67" fmla="*/ 10 h 105"/>
                    <a:gd name="T68" fmla="*/ 2 w 107"/>
                    <a:gd name="T69" fmla="*/ 8 h 105"/>
                    <a:gd name="T70" fmla="*/ 2 w 107"/>
                    <a:gd name="T71" fmla="*/ 7 h 105"/>
                    <a:gd name="T72" fmla="*/ 4 w 107"/>
                    <a:gd name="T73" fmla="*/ 5 h 105"/>
                    <a:gd name="T74" fmla="*/ 5 w 107"/>
                    <a:gd name="T75" fmla="*/ 4 h 105"/>
                    <a:gd name="T76" fmla="*/ 6 w 107"/>
                    <a:gd name="T77" fmla="*/ 3 h 105"/>
                    <a:gd name="T78" fmla="*/ 8 w 107"/>
                    <a:gd name="T79" fmla="*/ 1 h 105"/>
                    <a:gd name="T80" fmla="*/ 10 w 107"/>
                    <a:gd name="T81" fmla="*/ 1 h 105"/>
                    <a:gd name="T82" fmla="*/ 12 w 107"/>
                    <a:gd name="T83" fmla="*/ 0 h 105"/>
                    <a:gd name="T84" fmla="*/ 14 w 107"/>
                    <a:gd name="T85" fmla="*/ 0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105"/>
                    <a:gd name="T131" fmla="*/ 107 w 107"/>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105">
                      <a:moveTo>
                        <a:pt x="54" y="0"/>
                      </a:moveTo>
                      <a:lnTo>
                        <a:pt x="56" y="0"/>
                      </a:lnTo>
                      <a:lnTo>
                        <a:pt x="59" y="0"/>
                      </a:lnTo>
                      <a:lnTo>
                        <a:pt x="62" y="0"/>
                      </a:lnTo>
                      <a:lnTo>
                        <a:pt x="64" y="1"/>
                      </a:lnTo>
                      <a:lnTo>
                        <a:pt x="67" y="1"/>
                      </a:lnTo>
                      <a:lnTo>
                        <a:pt x="69" y="2"/>
                      </a:lnTo>
                      <a:lnTo>
                        <a:pt x="71" y="2"/>
                      </a:lnTo>
                      <a:lnTo>
                        <a:pt x="75" y="3"/>
                      </a:lnTo>
                      <a:lnTo>
                        <a:pt x="77" y="4"/>
                      </a:lnTo>
                      <a:lnTo>
                        <a:pt x="79" y="5"/>
                      </a:lnTo>
                      <a:lnTo>
                        <a:pt x="82" y="6"/>
                      </a:lnTo>
                      <a:lnTo>
                        <a:pt x="83" y="9"/>
                      </a:lnTo>
                      <a:lnTo>
                        <a:pt x="85" y="10"/>
                      </a:lnTo>
                      <a:lnTo>
                        <a:pt x="87" y="11"/>
                      </a:lnTo>
                      <a:lnTo>
                        <a:pt x="90" y="13"/>
                      </a:lnTo>
                      <a:lnTo>
                        <a:pt x="91" y="14"/>
                      </a:lnTo>
                      <a:lnTo>
                        <a:pt x="93" y="17"/>
                      </a:lnTo>
                      <a:lnTo>
                        <a:pt x="94" y="18"/>
                      </a:lnTo>
                      <a:lnTo>
                        <a:pt x="97" y="20"/>
                      </a:lnTo>
                      <a:lnTo>
                        <a:pt x="98" y="23"/>
                      </a:lnTo>
                      <a:lnTo>
                        <a:pt x="99" y="25"/>
                      </a:lnTo>
                      <a:lnTo>
                        <a:pt x="100" y="27"/>
                      </a:lnTo>
                      <a:lnTo>
                        <a:pt x="101" y="29"/>
                      </a:lnTo>
                      <a:lnTo>
                        <a:pt x="102" y="32"/>
                      </a:lnTo>
                      <a:lnTo>
                        <a:pt x="104" y="34"/>
                      </a:lnTo>
                      <a:lnTo>
                        <a:pt x="105" y="36"/>
                      </a:lnTo>
                      <a:lnTo>
                        <a:pt x="106" y="39"/>
                      </a:lnTo>
                      <a:lnTo>
                        <a:pt x="106" y="42"/>
                      </a:lnTo>
                      <a:lnTo>
                        <a:pt x="106" y="44"/>
                      </a:lnTo>
                      <a:lnTo>
                        <a:pt x="107" y="47"/>
                      </a:lnTo>
                      <a:lnTo>
                        <a:pt x="107" y="49"/>
                      </a:lnTo>
                      <a:lnTo>
                        <a:pt x="107" y="52"/>
                      </a:lnTo>
                      <a:lnTo>
                        <a:pt x="107" y="55"/>
                      </a:lnTo>
                      <a:lnTo>
                        <a:pt x="107" y="58"/>
                      </a:lnTo>
                      <a:lnTo>
                        <a:pt x="106" y="61"/>
                      </a:lnTo>
                      <a:lnTo>
                        <a:pt x="106" y="63"/>
                      </a:lnTo>
                      <a:lnTo>
                        <a:pt x="106" y="65"/>
                      </a:lnTo>
                      <a:lnTo>
                        <a:pt x="105" y="69"/>
                      </a:lnTo>
                      <a:lnTo>
                        <a:pt x="104" y="71"/>
                      </a:lnTo>
                      <a:lnTo>
                        <a:pt x="102" y="73"/>
                      </a:lnTo>
                      <a:lnTo>
                        <a:pt x="101" y="75"/>
                      </a:lnTo>
                      <a:lnTo>
                        <a:pt x="100" y="78"/>
                      </a:lnTo>
                      <a:lnTo>
                        <a:pt x="99" y="80"/>
                      </a:lnTo>
                      <a:lnTo>
                        <a:pt x="98" y="82"/>
                      </a:lnTo>
                      <a:lnTo>
                        <a:pt x="97" y="85"/>
                      </a:lnTo>
                      <a:lnTo>
                        <a:pt x="94" y="86"/>
                      </a:lnTo>
                      <a:lnTo>
                        <a:pt x="93" y="88"/>
                      </a:lnTo>
                      <a:lnTo>
                        <a:pt x="91" y="90"/>
                      </a:lnTo>
                      <a:lnTo>
                        <a:pt x="90" y="92"/>
                      </a:lnTo>
                      <a:lnTo>
                        <a:pt x="87" y="94"/>
                      </a:lnTo>
                      <a:lnTo>
                        <a:pt x="85" y="95"/>
                      </a:lnTo>
                      <a:lnTo>
                        <a:pt x="83" y="96"/>
                      </a:lnTo>
                      <a:lnTo>
                        <a:pt x="82" y="98"/>
                      </a:lnTo>
                      <a:lnTo>
                        <a:pt x="79" y="100"/>
                      </a:lnTo>
                      <a:lnTo>
                        <a:pt x="77" y="101"/>
                      </a:lnTo>
                      <a:lnTo>
                        <a:pt x="75" y="102"/>
                      </a:lnTo>
                      <a:lnTo>
                        <a:pt x="71" y="103"/>
                      </a:lnTo>
                      <a:lnTo>
                        <a:pt x="69" y="103"/>
                      </a:lnTo>
                      <a:lnTo>
                        <a:pt x="67" y="104"/>
                      </a:lnTo>
                      <a:lnTo>
                        <a:pt x="64" y="104"/>
                      </a:lnTo>
                      <a:lnTo>
                        <a:pt x="62" y="105"/>
                      </a:lnTo>
                      <a:lnTo>
                        <a:pt x="59" y="105"/>
                      </a:lnTo>
                      <a:lnTo>
                        <a:pt x="56" y="105"/>
                      </a:lnTo>
                      <a:lnTo>
                        <a:pt x="54" y="105"/>
                      </a:lnTo>
                      <a:lnTo>
                        <a:pt x="51" y="105"/>
                      </a:lnTo>
                      <a:lnTo>
                        <a:pt x="48" y="105"/>
                      </a:lnTo>
                      <a:lnTo>
                        <a:pt x="45" y="105"/>
                      </a:lnTo>
                      <a:lnTo>
                        <a:pt x="43" y="104"/>
                      </a:lnTo>
                      <a:lnTo>
                        <a:pt x="40" y="104"/>
                      </a:lnTo>
                      <a:lnTo>
                        <a:pt x="38" y="103"/>
                      </a:lnTo>
                      <a:lnTo>
                        <a:pt x="36" y="103"/>
                      </a:lnTo>
                      <a:lnTo>
                        <a:pt x="33" y="102"/>
                      </a:lnTo>
                      <a:lnTo>
                        <a:pt x="30" y="101"/>
                      </a:lnTo>
                      <a:lnTo>
                        <a:pt x="28" y="100"/>
                      </a:lnTo>
                      <a:lnTo>
                        <a:pt x="26" y="98"/>
                      </a:lnTo>
                      <a:lnTo>
                        <a:pt x="24" y="96"/>
                      </a:lnTo>
                      <a:lnTo>
                        <a:pt x="22" y="95"/>
                      </a:lnTo>
                      <a:lnTo>
                        <a:pt x="20" y="94"/>
                      </a:lnTo>
                      <a:lnTo>
                        <a:pt x="17" y="92"/>
                      </a:lnTo>
                      <a:lnTo>
                        <a:pt x="16" y="90"/>
                      </a:lnTo>
                      <a:lnTo>
                        <a:pt x="14" y="88"/>
                      </a:lnTo>
                      <a:lnTo>
                        <a:pt x="13" y="86"/>
                      </a:lnTo>
                      <a:lnTo>
                        <a:pt x="10" y="85"/>
                      </a:lnTo>
                      <a:lnTo>
                        <a:pt x="9" y="82"/>
                      </a:lnTo>
                      <a:lnTo>
                        <a:pt x="8" y="80"/>
                      </a:lnTo>
                      <a:lnTo>
                        <a:pt x="7" y="78"/>
                      </a:lnTo>
                      <a:lnTo>
                        <a:pt x="6" y="75"/>
                      </a:lnTo>
                      <a:lnTo>
                        <a:pt x="5" y="73"/>
                      </a:lnTo>
                      <a:lnTo>
                        <a:pt x="3" y="71"/>
                      </a:lnTo>
                      <a:lnTo>
                        <a:pt x="2" y="69"/>
                      </a:lnTo>
                      <a:lnTo>
                        <a:pt x="2" y="65"/>
                      </a:lnTo>
                      <a:lnTo>
                        <a:pt x="1" y="63"/>
                      </a:lnTo>
                      <a:lnTo>
                        <a:pt x="1" y="61"/>
                      </a:lnTo>
                      <a:lnTo>
                        <a:pt x="1" y="58"/>
                      </a:lnTo>
                      <a:lnTo>
                        <a:pt x="0" y="55"/>
                      </a:lnTo>
                      <a:lnTo>
                        <a:pt x="0" y="52"/>
                      </a:lnTo>
                      <a:lnTo>
                        <a:pt x="0" y="49"/>
                      </a:lnTo>
                      <a:lnTo>
                        <a:pt x="1" y="47"/>
                      </a:lnTo>
                      <a:lnTo>
                        <a:pt x="1" y="44"/>
                      </a:lnTo>
                      <a:lnTo>
                        <a:pt x="1" y="42"/>
                      </a:lnTo>
                      <a:lnTo>
                        <a:pt x="2" y="39"/>
                      </a:lnTo>
                      <a:lnTo>
                        <a:pt x="2" y="36"/>
                      </a:lnTo>
                      <a:lnTo>
                        <a:pt x="3" y="34"/>
                      </a:lnTo>
                      <a:lnTo>
                        <a:pt x="5" y="32"/>
                      </a:lnTo>
                      <a:lnTo>
                        <a:pt x="6" y="29"/>
                      </a:lnTo>
                      <a:lnTo>
                        <a:pt x="7" y="27"/>
                      </a:lnTo>
                      <a:lnTo>
                        <a:pt x="8" y="25"/>
                      </a:lnTo>
                      <a:lnTo>
                        <a:pt x="9" y="23"/>
                      </a:lnTo>
                      <a:lnTo>
                        <a:pt x="10" y="20"/>
                      </a:lnTo>
                      <a:lnTo>
                        <a:pt x="13" y="18"/>
                      </a:lnTo>
                      <a:lnTo>
                        <a:pt x="14" y="17"/>
                      </a:lnTo>
                      <a:lnTo>
                        <a:pt x="16" y="14"/>
                      </a:lnTo>
                      <a:lnTo>
                        <a:pt x="17" y="13"/>
                      </a:lnTo>
                      <a:lnTo>
                        <a:pt x="20" y="11"/>
                      </a:lnTo>
                      <a:lnTo>
                        <a:pt x="22" y="10"/>
                      </a:lnTo>
                      <a:lnTo>
                        <a:pt x="24" y="9"/>
                      </a:lnTo>
                      <a:lnTo>
                        <a:pt x="26" y="6"/>
                      </a:lnTo>
                      <a:lnTo>
                        <a:pt x="28" y="5"/>
                      </a:lnTo>
                      <a:lnTo>
                        <a:pt x="30" y="4"/>
                      </a:lnTo>
                      <a:lnTo>
                        <a:pt x="33" y="3"/>
                      </a:lnTo>
                      <a:lnTo>
                        <a:pt x="36" y="2"/>
                      </a:lnTo>
                      <a:lnTo>
                        <a:pt x="38" y="2"/>
                      </a:lnTo>
                      <a:lnTo>
                        <a:pt x="40" y="1"/>
                      </a:lnTo>
                      <a:lnTo>
                        <a:pt x="43" y="1"/>
                      </a:lnTo>
                      <a:lnTo>
                        <a:pt x="45" y="0"/>
                      </a:lnTo>
                      <a:lnTo>
                        <a:pt x="48" y="0"/>
                      </a:lnTo>
                      <a:lnTo>
                        <a:pt x="51" y="0"/>
                      </a:lnTo>
                      <a:lnTo>
                        <a:pt x="54" y="0"/>
                      </a:lnTo>
                      <a:close/>
                    </a:path>
                  </a:pathLst>
                </a:custGeom>
                <a:solidFill>
                  <a:srgbClr val="E5E5E5"/>
                </a:solidFill>
                <a:ln w="9525">
                  <a:noFill/>
                  <a:round/>
                  <a:headEnd/>
                  <a:tailEnd/>
                </a:ln>
              </p:spPr>
              <p:txBody>
                <a:bodyPr/>
                <a:lstStyle/>
                <a:p>
                  <a:endParaRPr lang="en-GB"/>
                </a:p>
              </p:txBody>
            </p:sp>
            <p:sp>
              <p:nvSpPr>
                <p:cNvPr id="1354" name="Freeform 863"/>
                <p:cNvSpPr>
                  <a:spLocks/>
                </p:cNvSpPr>
                <p:nvPr/>
              </p:nvSpPr>
              <p:spPr bwMode="auto">
                <a:xfrm>
                  <a:off x="2850" y="2990"/>
                  <a:ext cx="54" cy="53"/>
                </a:xfrm>
                <a:custGeom>
                  <a:avLst/>
                  <a:gdLst>
                    <a:gd name="T0" fmla="*/ 15 w 107"/>
                    <a:gd name="T1" fmla="*/ 0 h 105"/>
                    <a:gd name="T2" fmla="*/ 17 w 107"/>
                    <a:gd name="T3" fmla="*/ 1 h 105"/>
                    <a:gd name="T4" fmla="*/ 19 w 107"/>
                    <a:gd name="T5" fmla="*/ 1 h 105"/>
                    <a:gd name="T6" fmla="*/ 21 w 107"/>
                    <a:gd name="T7" fmla="*/ 2 h 105"/>
                    <a:gd name="T8" fmla="*/ 22 w 107"/>
                    <a:gd name="T9" fmla="*/ 3 h 105"/>
                    <a:gd name="T10" fmla="*/ 24 w 107"/>
                    <a:gd name="T11" fmla="*/ 5 h 105"/>
                    <a:gd name="T12" fmla="*/ 25 w 107"/>
                    <a:gd name="T13" fmla="*/ 6 h 105"/>
                    <a:gd name="T14" fmla="*/ 26 w 107"/>
                    <a:gd name="T15" fmla="*/ 8 h 105"/>
                    <a:gd name="T16" fmla="*/ 27 w 107"/>
                    <a:gd name="T17" fmla="*/ 9 h 105"/>
                    <a:gd name="T18" fmla="*/ 27 w 107"/>
                    <a:gd name="T19" fmla="*/ 11 h 105"/>
                    <a:gd name="T20" fmla="*/ 27 w 107"/>
                    <a:gd name="T21" fmla="*/ 13 h 105"/>
                    <a:gd name="T22" fmla="*/ 27 w 107"/>
                    <a:gd name="T23" fmla="*/ 16 h 105"/>
                    <a:gd name="T24" fmla="*/ 27 w 107"/>
                    <a:gd name="T25" fmla="*/ 18 h 105"/>
                    <a:gd name="T26" fmla="*/ 26 w 107"/>
                    <a:gd name="T27" fmla="*/ 19 h 105"/>
                    <a:gd name="T28" fmla="*/ 25 w 107"/>
                    <a:gd name="T29" fmla="*/ 21 h 105"/>
                    <a:gd name="T30" fmla="*/ 24 w 107"/>
                    <a:gd name="T31" fmla="*/ 22 h 105"/>
                    <a:gd name="T32" fmla="*/ 22 w 107"/>
                    <a:gd name="T33" fmla="*/ 24 h 105"/>
                    <a:gd name="T34" fmla="*/ 21 w 107"/>
                    <a:gd name="T35" fmla="*/ 25 h 105"/>
                    <a:gd name="T36" fmla="*/ 19 w 107"/>
                    <a:gd name="T37" fmla="*/ 26 h 105"/>
                    <a:gd name="T38" fmla="*/ 17 w 107"/>
                    <a:gd name="T39" fmla="*/ 26 h 105"/>
                    <a:gd name="T40" fmla="*/ 15 w 107"/>
                    <a:gd name="T41" fmla="*/ 27 h 105"/>
                    <a:gd name="T42" fmla="*/ 13 w 107"/>
                    <a:gd name="T43" fmla="*/ 27 h 105"/>
                    <a:gd name="T44" fmla="*/ 11 w 107"/>
                    <a:gd name="T45" fmla="*/ 26 h 105"/>
                    <a:gd name="T46" fmla="*/ 9 w 107"/>
                    <a:gd name="T47" fmla="*/ 26 h 105"/>
                    <a:gd name="T48" fmla="*/ 7 w 107"/>
                    <a:gd name="T49" fmla="*/ 25 h 105"/>
                    <a:gd name="T50" fmla="*/ 6 w 107"/>
                    <a:gd name="T51" fmla="*/ 24 h 105"/>
                    <a:gd name="T52" fmla="*/ 4 w 107"/>
                    <a:gd name="T53" fmla="*/ 23 h 105"/>
                    <a:gd name="T54" fmla="*/ 3 w 107"/>
                    <a:gd name="T55" fmla="*/ 22 h 105"/>
                    <a:gd name="T56" fmla="*/ 2 w 107"/>
                    <a:gd name="T57" fmla="*/ 20 h 105"/>
                    <a:gd name="T58" fmla="*/ 1 w 107"/>
                    <a:gd name="T59" fmla="*/ 18 h 105"/>
                    <a:gd name="T60" fmla="*/ 1 w 107"/>
                    <a:gd name="T61" fmla="*/ 16 h 105"/>
                    <a:gd name="T62" fmla="*/ 0 w 107"/>
                    <a:gd name="T63" fmla="*/ 14 h 105"/>
                    <a:gd name="T64" fmla="*/ 1 w 107"/>
                    <a:gd name="T65" fmla="*/ 12 h 105"/>
                    <a:gd name="T66" fmla="*/ 1 w 107"/>
                    <a:gd name="T67" fmla="*/ 10 h 105"/>
                    <a:gd name="T68" fmla="*/ 2 w 107"/>
                    <a:gd name="T69" fmla="*/ 8 h 105"/>
                    <a:gd name="T70" fmla="*/ 2 w 107"/>
                    <a:gd name="T71" fmla="*/ 7 h 105"/>
                    <a:gd name="T72" fmla="*/ 4 w 107"/>
                    <a:gd name="T73" fmla="*/ 5 h 105"/>
                    <a:gd name="T74" fmla="*/ 5 w 107"/>
                    <a:gd name="T75" fmla="*/ 4 h 105"/>
                    <a:gd name="T76" fmla="*/ 6 w 107"/>
                    <a:gd name="T77" fmla="*/ 3 h 105"/>
                    <a:gd name="T78" fmla="*/ 8 w 107"/>
                    <a:gd name="T79" fmla="*/ 1 h 105"/>
                    <a:gd name="T80" fmla="*/ 10 w 107"/>
                    <a:gd name="T81" fmla="*/ 1 h 105"/>
                    <a:gd name="T82" fmla="*/ 12 w 107"/>
                    <a:gd name="T83" fmla="*/ 0 h 105"/>
                    <a:gd name="T84" fmla="*/ 14 w 107"/>
                    <a:gd name="T85" fmla="*/ 0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105"/>
                    <a:gd name="T131" fmla="*/ 107 w 107"/>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105">
                      <a:moveTo>
                        <a:pt x="54" y="0"/>
                      </a:moveTo>
                      <a:lnTo>
                        <a:pt x="56" y="0"/>
                      </a:lnTo>
                      <a:lnTo>
                        <a:pt x="59" y="0"/>
                      </a:lnTo>
                      <a:lnTo>
                        <a:pt x="62" y="0"/>
                      </a:lnTo>
                      <a:lnTo>
                        <a:pt x="64" y="1"/>
                      </a:lnTo>
                      <a:lnTo>
                        <a:pt x="67" y="1"/>
                      </a:lnTo>
                      <a:lnTo>
                        <a:pt x="69" y="2"/>
                      </a:lnTo>
                      <a:lnTo>
                        <a:pt x="71" y="2"/>
                      </a:lnTo>
                      <a:lnTo>
                        <a:pt x="75" y="3"/>
                      </a:lnTo>
                      <a:lnTo>
                        <a:pt x="77" y="4"/>
                      </a:lnTo>
                      <a:lnTo>
                        <a:pt x="79" y="5"/>
                      </a:lnTo>
                      <a:lnTo>
                        <a:pt x="82" y="6"/>
                      </a:lnTo>
                      <a:lnTo>
                        <a:pt x="83" y="9"/>
                      </a:lnTo>
                      <a:lnTo>
                        <a:pt x="85" y="10"/>
                      </a:lnTo>
                      <a:lnTo>
                        <a:pt x="87" y="11"/>
                      </a:lnTo>
                      <a:lnTo>
                        <a:pt x="90" y="13"/>
                      </a:lnTo>
                      <a:lnTo>
                        <a:pt x="91" y="14"/>
                      </a:lnTo>
                      <a:lnTo>
                        <a:pt x="93" y="17"/>
                      </a:lnTo>
                      <a:lnTo>
                        <a:pt x="94" y="18"/>
                      </a:lnTo>
                      <a:lnTo>
                        <a:pt x="97" y="20"/>
                      </a:lnTo>
                      <a:lnTo>
                        <a:pt x="98" y="23"/>
                      </a:lnTo>
                      <a:lnTo>
                        <a:pt x="99" y="25"/>
                      </a:lnTo>
                      <a:lnTo>
                        <a:pt x="100" y="27"/>
                      </a:lnTo>
                      <a:lnTo>
                        <a:pt x="101" y="29"/>
                      </a:lnTo>
                      <a:lnTo>
                        <a:pt x="102" y="32"/>
                      </a:lnTo>
                      <a:lnTo>
                        <a:pt x="104" y="34"/>
                      </a:lnTo>
                      <a:lnTo>
                        <a:pt x="105" y="36"/>
                      </a:lnTo>
                      <a:lnTo>
                        <a:pt x="106" y="39"/>
                      </a:lnTo>
                      <a:lnTo>
                        <a:pt x="106" y="42"/>
                      </a:lnTo>
                      <a:lnTo>
                        <a:pt x="106" y="44"/>
                      </a:lnTo>
                      <a:lnTo>
                        <a:pt x="107" y="47"/>
                      </a:lnTo>
                      <a:lnTo>
                        <a:pt x="107" y="49"/>
                      </a:lnTo>
                      <a:lnTo>
                        <a:pt x="107" y="52"/>
                      </a:lnTo>
                      <a:lnTo>
                        <a:pt x="107" y="55"/>
                      </a:lnTo>
                      <a:lnTo>
                        <a:pt x="107" y="58"/>
                      </a:lnTo>
                      <a:lnTo>
                        <a:pt x="106" y="61"/>
                      </a:lnTo>
                      <a:lnTo>
                        <a:pt x="106" y="63"/>
                      </a:lnTo>
                      <a:lnTo>
                        <a:pt x="106" y="65"/>
                      </a:lnTo>
                      <a:lnTo>
                        <a:pt x="105" y="69"/>
                      </a:lnTo>
                      <a:lnTo>
                        <a:pt x="104" y="71"/>
                      </a:lnTo>
                      <a:lnTo>
                        <a:pt x="102" y="73"/>
                      </a:lnTo>
                      <a:lnTo>
                        <a:pt x="101" y="75"/>
                      </a:lnTo>
                      <a:lnTo>
                        <a:pt x="100" y="78"/>
                      </a:lnTo>
                      <a:lnTo>
                        <a:pt x="99" y="80"/>
                      </a:lnTo>
                      <a:lnTo>
                        <a:pt x="98" y="82"/>
                      </a:lnTo>
                      <a:lnTo>
                        <a:pt x="97" y="85"/>
                      </a:lnTo>
                      <a:lnTo>
                        <a:pt x="94" y="86"/>
                      </a:lnTo>
                      <a:lnTo>
                        <a:pt x="93" y="88"/>
                      </a:lnTo>
                      <a:lnTo>
                        <a:pt x="91" y="90"/>
                      </a:lnTo>
                      <a:lnTo>
                        <a:pt x="90" y="92"/>
                      </a:lnTo>
                      <a:lnTo>
                        <a:pt x="87" y="94"/>
                      </a:lnTo>
                      <a:lnTo>
                        <a:pt x="85" y="95"/>
                      </a:lnTo>
                      <a:lnTo>
                        <a:pt x="83" y="96"/>
                      </a:lnTo>
                      <a:lnTo>
                        <a:pt x="82" y="98"/>
                      </a:lnTo>
                      <a:lnTo>
                        <a:pt x="79" y="100"/>
                      </a:lnTo>
                      <a:lnTo>
                        <a:pt x="77" y="101"/>
                      </a:lnTo>
                      <a:lnTo>
                        <a:pt x="75" y="102"/>
                      </a:lnTo>
                      <a:lnTo>
                        <a:pt x="71" y="103"/>
                      </a:lnTo>
                      <a:lnTo>
                        <a:pt x="69" y="103"/>
                      </a:lnTo>
                      <a:lnTo>
                        <a:pt x="67" y="104"/>
                      </a:lnTo>
                      <a:lnTo>
                        <a:pt x="64" y="104"/>
                      </a:lnTo>
                      <a:lnTo>
                        <a:pt x="62" y="105"/>
                      </a:lnTo>
                      <a:lnTo>
                        <a:pt x="59" y="105"/>
                      </a:lnTo>
                      <a:lnTo>
                        <a:pt x="56" y="105"/>
                      </a:lnTo>
                      <a:lnTo>
                        <a:pt x="54" y="105"/>
                      </a:lnTo>
                      <a:lnTo>
                        <a:pt x="51" y="105"/>
                      </a:lnTo>
                      <a:lnTo>
                        <a:pt x="48" y="105"/>
                      </a:lnTo>
                      <a:lnTo>
                        <a:pt x="45" y="105"/>
                      </a:lnTo>
                      <a:lnTo>
                        <a:pt x="43" y="104"/>
                      </a:lnTo>
                      <a:lnTo>
                        <a:pt x="40" y="104"/>
                      </a:lnTo>
                      <a:lnTo>
                        <a:pt x="38" y="103"/>
                      </a:lnTo>
                      <a:lnTo>
                        <a:pt x="36" y="103"/>
                      </a:lnTo>
                      <a:lnTo>
                        <a:pt x="33" y="102"/>
                      </a:lnTo>
                      <a:lnTo>
                        <a:pt x="30" y="101"/>
                      </a:lnTo>
                      <a:lnTo>
                        <a:pt x="28" y="100"/>
                      </a:lnTo>
                      <a:lnTo>
                        <a:pt x="26" y="98"/>
                      </a:lnTo>
                      <a:lnTo>
                        <a:pt x="24" y="96"/>
                      </a:lnTo>
                      <a:lnTo>
                        <a:pt x="22" y="95"/>
                      </a:lnTo>
                      <a:lnTo>
                        <a:pt x="20" y="94"/>
                      </a:lnTo>
                      <a:lnTo>
                        <a:pt x="17" y="92"/>
                      </a:lnTo>
                      <a:lnTo>
                        <a:pt x="16" y="90"/>
                      </a:lnTo>
                      <a:lnTo>
                        <a:pt x="14" y="88"/>
                      </a:lnTo>
                      <a:lnTo>
                        <a:pt x="13" y="86"/>
                      </a:lnTo>
                      <a:lnTo>
                        <a:pt x="10" y="85"/>
                      </a:lnTo>
                      <a:lnTo>
                        <a:pt x="9" y="82"/>
                      </a:lnTo>
                      <a:lnTo>
                        <a:pt x="8" y="80"/>
                      </a:lnTo>
                      <a:lnTo>
                        <a:pt x="7" y="78"/>
                      </a:lnTo>
                      <a:lnTo>
                        <a:pt x="6" y="75"/>
                      </a:lnTo>
                      <a:lnTo>
                        <a:pt x="5" y="73"/>
                      </a:lnTo>
                      <a:lnTo>
                        <a:pt x="3" y="71"/>
                      </a:lnTo>
                      <a:lnTo>
                        <a:pt x="2" y="69"/>
                      </a:lnTo>
                      <a:lnTo>
                        <a:pt x="2" y="65"/>
                      </a:lnTo>
                      <a:lnTo>
                        <a:pt x="1" y="63"/>
                      </a:lnTo>
                      <a:lnTo>
                        <a:pt x="1" y="61"/>
                      </a:lnTo>
                      <a:lnTo>
                        <a:pt x="1" y="58"/>
                      </a:lnTo>
                      <a:lnTo>
                        <a:pt x="0" y="55"/>
                      </a:lnTo>
                      <a:lnTo>
                        <a:pt x="0" y="52"/>
                      </a:lnTo>
                      <a:lnTo>
                        <a:pt x="0" y="49"/>
                      </a:lnTo>
                      <a:lnTo>
                        <a:pt x="1" y="47"/>
                      </a:lnTo>
                      <a:lnTo>
                        <a:pt x="1" y="44"/>
                      </a:lnTo>
                      <a:lnTo>
                        <a:pt x="1" y="42"/>
                      </a:lnTo>
                      <a:lnTo>
                        <a:pt x="2" y="39"/>
                      </a:lnTo>
                      <a:lnTo>
                        <a:pt x="2" y="36"/>
                      </a:lnTo>
                      <a:lnTo>
                        <a:pt x="3" y="34"/>
                      </a:lnTo>
                      <a:lnTo>
                        <a:pt x="5" y="32"/>
                      </a:lnTo>
                      <a:lnTo>
                        <a:pt x="6" y="29"/>
                      </a:lnTo>
                      <a:lnTo>
                        <a:pt x="7" y="27"/>
                      </a:lnTo>
                      <a:lnTo>
                        <a:pt x="8" y="25"/>
                      </a:lnTo>
                      <a:lnTo>
                        <a:pt x="9" y="23"/>
                      </a:lnTo>
                      <a:lnTo>
                        <a:pt x="10" y="20"/>
                      </a:lnTo>
                      <a:lnTo>
                        <a:pt x="13" y="18"/>
                      </a:lnTo>
                      <a:lnTo>
                        <a:pt x="14" y="17"/>
                      </a:lnTo>
                      <a:lnTo>
                        <a:pt x="16" y="14"/>
                      </a:lnTo>
                      <a:lnTo>
                        <a:pt x="17" y="13"/>
                      </a:lnTo>
                      <a:lnTo>
                        <a:pt x="20" y="11"/>
                      </a:lnTo>
                      <a:lnTo>
                        <a:pt x="22" y="10"/>
                      </a:lnTo>
                      <a:lnTo>
                        <a:pt x="24" y="9"/>
                      </a:lnTo>
                      <a:lnTo>
                        <a:pt x="26" y="6"/>
                      </a:lnTo>
                      <a:lnTo>
                        <a:pt x="28" y="5"/>
                      </a:lnTo>
                      <a:lnTo>
                        <a:pt x="30" y="4"/>
                      </a:lnTo>
                      <a:lnTo>
                        <a:pt x="33" y="3"/>
                      </a:lnTo>
                      <a:lnTo>
                        <a:pt x="36" y="2"/>
                      </a:lnTo>
                      <a:lnTo>
                        <a:pt x="38" y="2"/>
                      </a:lnTo>
                      <a:lnTo>
                        <a:pt x="40" y="1"/>
                      </a:lnTo>
                      <a:lnTo>
                        <a:pt x="43" y="1"/>
                      </a:lnTo>
                      <a:lnTo>
                        <a:pt x="45" y="0"/>
                      </a:lnTo>
                      <a:lnTo>
                        <a:pt x="48" y="0"/>
                      </a:lnTo>
                      <a:lnTo>
                        <a:pt x="51" y="0"/>
                      </a:lnTo>
                      <a:lnTo>
                        <a:pt x="54" y="0"/>
                      </a:lnTo>
                    </a:path>
                  </a:pathLst>
                </a:custGeom>
                <a:noFill/>
                <a:ln w="0">
                  <a:solidFill>
                    <a:srgbClr val="000000"/>
                  </a:solidFill>
                  <a:prstDash val="solid"/>
                  <a:round/>
                  <a:headEnd/>
                  <a:tailEnd/>
                </a:ln>
              </p:spPr>
              <p:txBody>
                <a:bodyPr/>
                <a:lstStyle/>
                <a:p>
                  <a:endParaRPr lang="en-GB"/>
                </a:p>
              </p:txBody>
            </p:sp>
            <p:sp>
              <p:nvSpPr>
                <p:cNvPr id="1355" name="Freeform 864"/>
                <p:cNvSpPr>
                  <a:spLocks/>
                </p:cNvSpPr>
                <p:nvPr/>
              </p:nvSpPr>
              <p:spPr bwMode="auto">
                <a:xfrm>
                  <a:off x="2854" y="2994"/>
                  <a:ext cx="46" cy="46"/>
                </a:xfrm>
                <a:custGeom>
                  <a:avLst/>
                  <a:gdLst>
                    <a:gd name="T0" fmla="*/ 11 w 92"/>
                    <a:gd name="T1" fmla="*/ 0 h 92"/>
                    <a:gd name="T2" fmla="*/ 9 w 92"/>
                    <a:gd name="T3" fmla="*/ 1 h 92"/>
                    <a:gd name="T4" fmla="*/ 7 w 92"/>
                    <a:gd name="T5" fmla="*/ 1 h 92"/>
                    <a:gd name="T6" fmla="*/ 6 w 92"/>
                    <a:gd name="T7" fmla="*/ 1 h 92"/>
                    <a:gd name="T8" fmla="*/ 4 w 92"/>
                    <a:gd name="T9" fmla="*/ 3 h 92"/>
                    <a:gd name="T10" fmla="*/ 3 w 92"/>
                    <a:gd name="T11" fmla="*/ 3 h 92"/>
                    <a:gd name="T12" fmla="*/ 1 w 92"/>
                    <a:gd name="T13" fmla="*/ 5 h 92"/>
                    <a:gd name="T14" fmla="*/ 1 w 92"/>
                    <a:gd name="T15" fmla="*/ 6 h 92"/>
                    <a:gd name="T16" fmla="*/ 1 w 92"/>
                    <a:gd name="T17" fmla="*/ 9 h 92"/>
                    <a:gd name="T18" fmla="*/ 0 w 92"/>
                    <a:gd name="T19" fmla="*/ 10 h 92"/>
                    <a:gd name="T20" fmla="*/ 0 w 92"/>
                    <a:gd name="T21" fmla="*/ 12 h 92"/>
                    <a:gd name="T22" fmla="*/ 0 w 92"/>
                    <a:gd name="T23" fmla="*/ 13 h 92"/>
                    <a:gd name="T24" fmla="*/ 1 w 92"/>
                    <a:gd name="T25" fmla="*/ 15 h 92"/>
                    <a:gd name="T26" fmla="*/ 1 w 92"/>
                    <a:gd name="T27" fmla="*/ 17 h 92"/>
                    <a:gd name="T28" fmla="*/ 1 w 92"/>
                    <a:gd name="T29" fmla="*/ 18 h 92"/>
                    <a:gd name="T30" fmla="*/ 3 w 92"/>
                    <a:gd name="T31" fmla="*/ 20 h 92"/>
                    <a:gd name="T32" fmla="*/ 4 w 92"/>
                    <a:gd name="T33" fmla="*/ 21 h 92"/>
                    <a:gd name="T34" fmla="*/ 6 w 92"/>
                    <a:gd name="T35" fmla="*/ 22 h 92"/>
                    <a:gd name="T36" fmla="*/ 7 w 92"/>
                    <a:gd name="T37" fmla="*/ 23 h 92"/>
                    <a:gd name="T38" fmla="*/ 9 w 92"/>
                    <a:gd name="T39" fmla="*/ 23 h 92"/>
                    <a:gd name="T40" fmla="*/ 11 w 92"/>
                    <a:gd name="T41" fmla="*/ 23 h 92"/>
                    <a:gd name="T42" fmla="*/ 12 w 92"/>
                    <a:gd name="T43" fmla="*/ 23 h 92"/>
                    <a:gd name="T44" fmla="*/ 13 w 92"/>
                    <a:gd name="T45" fmla="*/ 23 h 92"/>
                    <a:gd name="T46" fmla="*/ 15 w 92"/>
                    <a:gd name="T47" fmla="*/ 23 h 92"/>
                    <a:gd name="T48" fmla="*/ 17 w 92"/>
                    <a:gd name="T49" fmla="*/ 22 h 92"/>
                    <a:gd name="T50" fmla="*/ 19 w 92"/>
                    <a:gd name="T51" fmla="*/ 21 h 92"/>
                    <a:gd name="T52" fmla="*/ 20 w 92"/>
                    <a:gd name="T53" fmla="*/ 20 h 92"/>
                    <a:gd name="T54" fmla="*/ 21 w 92"/>
                    <a:gd name="T55" fmla="*/ 19 h 92"/>
                    <a:gd name="T56" fmla="*/ 22 w 92"/>
                    <a:gd name="T57" fmla="*/ 17 h 92"/>
                    <a:gd name="T58" fmla="*/ 23 w 92"/>
                    <a:gd name="T59" fmla="*/ 15 h 92"/>
                    <a:gd name="T60" fmla="*/ 23 w 92"/>
                    <a:gd name="T61" fmla="*/ 14 h 92"/>
                    <a:gd name="T62" fmla="*/ 23 w 92"/>
                    <a:gd name="T63" fmla="*/ 12 h 92"/>
                    <a:gd name="T64" fmla="*/ 23 w 92"/>
                    <a:gd name="T65" fmla="*/ 11 h 92"/>
                    <a:gd name="T66" fmla="*/ 23 w 92"/>
                    <a:gd name="T67" fmla="*/ 9 h 92"/>
                    <a:gd name="T68" fmla="*/ 23 w 92"/>
                    <a:gd name="T69" fmla="*/ 7 h 92"/>
                    <a:gd name="T70" fmla="*/ 22 w 92"/>
                    <a:gd name="T71" fmla="*/ 6 h 92"/>
                    <a:gd name="T72" fmla="*/ 21 w 92"/>
                    <a:gd name="T73" fmla="*/ 5 h 92"/>
                    <a:gd name="T74" fmla="*/ 20 w 92"/>
                    <a:gd name="T75" fmla="*/ 3 h 92"/>
                    <a:gd name="T76" fmla="*/ 18 w 92"/>
                    <a:gd name="T77" fmla="*/ 1 h 92"/>
                    <a:gd name="T78" fmla="*/ 17 w 92"/>
                    <a:gd name="T79" fmla="*/ 1 h 92"/>
                    <a:gd name="T80" fmla="*/ 15 w 92"/>
                    <a:gd name="T81" fmla="*/ 1 h 92"/>
                    <a:gd name="T82" fmla="*/ 13 w 92"/>
                    <a:gd name="T83" fmla="*/ 0 h 92"/>
                    <a:gd name="T84" fmla="*/ 12 w 92"/>
                    <a:gd name="T85" fmla="*/ 0 h 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92"/>
                    <a:gd name="T131" fmla="*/ 92 w 92"/>
                    <a:gd name="T132" fmla="*/ 92 h 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92">
                      <a:moveTo>
                        <a:pt x="46" y="0"/>
                      </a:moveTo>
                      <a:lnTo>
                        <a:pt x="44" y="0"/>
                      </a:lnTo>
                      <a:lnTo>
                        <a:pt x="41" y="0"/>
                      </a:lnTo>
                      <a:lnTo>
                        <a:pt x="39" y="0"/>
                      </a:lnTo>
                      <a:lnTo>
                        <a:pt x="37" y="0"/>
                      </a:lnTo>
                      <a:lnTo>
                        <a:pt x="35" y="2"/>
                      </a:lnTo>
                      <a:lnTo>
                        <a:pt x="32" y="2"/>
                      </a:lnTo>
                      <a:lnTo>
                        <a:pt x="30" y="3"/>
                      </a:lnTo>
                      <a:lnTo>
                        <a:pt x="28" y="4"/>
                      </a:lnTo>
                      <a:lnTo>
                        <a:pt x="25" y="5"/>
                      </a:lnTo>
                      <a:lnTo>
                        <a:pt x="24" y="5"/>
                      </a:lnTo>
                      <a:lnTo>
                        <a:pt x="22" y="6"/>
                      </a:lnTo>
                      <a:lnTo>
                        <a:pt x="20" y="7"/>
                      </a:lnTo>
                      <a:lnTo>
                        <a:pt x="18" y="10"/>
                      </a:lnTo>
                      <a:lnTo>
                        <a:pt x="16" y="11"/>
                      </a:lnTo>
                      <a:lnTo>
                        <a:pt x="15" y="12"/>
                      </a:lnTo>
                      <a:lnTo>
                        <a:pt x="13" y="13"/>
                      </a:lnTo>
                      <a:lnTo>
                        <a:pt x="12" y="15"/>
                      </a:lnTo>
                      <a:lnTo>
                        <a:pt x="10" y="17"/>
                      </a:lnTo>
                      <a:lnTo>
                        <a:pt x="9" y="19"/>
                      </a:lnTo>
                      <a:lnTo>
                        <a:pt x="7" y="20"/>
                      </a:lnTo>
                      <a:lnTo>
                        <a:pt x="6" y="22"/>
                      </a:lnTo>
                      <a:lnTo>
                        <a:pt x="5" y="25"/>
                      </a:lnTo>
                      <a:lnTo>
                        <a:pt x="5" y="26"/>
                      </a:lnTo>
                      <a:lnTo>
                        <a:pt x="3" y="28"/>
                      </a:lnTo>
                      <a:lnTo>
                        <a:pt x="2" y="30"/>
                      </a:lnTo>
                      <a:lnTo>
                        <a:pt x="1" y="33"/>
                      </a:lnTo>
                      <a:lnTo>
                        <a:pt x="1" y="35"/>
                      </a:lnTo>
                      <a:lnTo>
                        <a:pt x="0" y="37"/>
                      </a:lnTo>
                      <a:lnTo>
                        <a:pt x="0" y="40"/>
                      </a:lnTo>
                      <a:lnTo>
                        <a:pt x="0" y="42"/>
                      </a:lnTo>
                      <a:lnTo>
                        <a:pt x="0" y="44"/>
                      </a:lnTo>
                      <a:lnTo>
                        <a:pt x="0" y="46"/>
                      </a:lnTo>
                      <a:lnTo>
                        <a:pt x="0" y="49"/>
                      </a:lnTo>
                      <a:lnTo>
                        <a:pt x="0" y="51"/>
                      </a:lnTo>
                      <a:lnTo>
                        <a:pt x="0" y="53"/>
                      </a:lnTo>
                      <a:lnTo>
                        <a:pt x="0" y="56"/>
                      </a:lnTo>
                      <a:lnTo>
                        <a:pt x="1" y="58"/>
                      </a:lnTo>
                      <a:lnTo>
                        <a:pt x="1" y="60"/>
                      </a:lnTo>
                      <a:lnTo>
                        <a:pt x="2" y="61"/>
                      </a:lnTo>
                      <a:lnTo>
                        <a:pt x="3" y="64"/>
                      </a:lnTo>
                      <a:lnTo>
                        <a:pt x="5" y="66"/>
                      </a:lnTo>
                      <a:lnTo>
                        <a:pt x="5" y="68"/>
                      </a:lnTo>
                      <a:lnTo>
                        <a:pt x="6" y="69"/>
                      </a:lnTo>
                      <a:lnTo>
                        <a:pt x="7" y="72"/>
                      </a:lnTo>
                      <a:lnTo>
                        <a:pt x="9" y="74"/>
                      </a:lnTo>
                      <a:lnTo>
                        <a:pt x="10" y="75"/>
                      </a:lnTo>
                      <a:lnTo>
                        <a:pt x="12" y="78"/>
                      </a:lnTo>
                      <a:lnTo>
                        <a:pt x="13" y="79"/>
                      </a:lnTo>
                      <a:lnTo>
                        <a:pt x="15" y="80"/>
                      </a:lnTo>
                      <a:lnTo>
                        <a:pt x="16" y="82"/>
                      </a:lnTo>
                      <a:lnTo>
                        <a:pt x="18" y="83"/>
                      </a:lnTo>
                      <a:lnTo>
                        <a:pt x="20" y="84"/>
                      </a:lnTo>
                      <a:lnTo>
                        <a:pt x="22" y="86"/>
                      </a:lnTo>
                      <a:lnTo>
                        <a:pt x="24" y="87"/>
                      </a:lnTo>
                      <a:lnTo>
                        <a:pt x="25" y="88"/>
                      </a:lnTo>
                      <a:lnTo>
                        <a:pt x="28" y="89"/>
                      </a:lnTo>
                      <a:lnTo>
                        <a:pt x="30" y="89"/>
                      </a:lnTo>
                      <a:lnTo>
                        <a:pt x="32" y="90"/>
                      </a:lnTo>
                      <a:lnTo>
                        <a:pt x="35" y="91"/>
                      </a:lnTo>
                      <a:lnTo>
                        <a:pt x="37" y="91"/>
                      </a:lnTo>
                      <a:lnTo>
                        <a:pt x="39" y="91"/>
                      </a:lnTo>
                      <a:lnTo>
                        <a:pt x="41" y="92"/>
                      </a:lnTo>
                      <a:lnTo>
                        <a:pt x="44" y="92"/>
                      </a:lnTo>
                      <a:lnTo>
                        <a:pt x="46" y="92"/>
                      </a:lnTo>
                      <a:lnTo>
                        <a:pt x="48" y="92"/>
                      </a:lnTo>
                      <a:lnTo>
                        <a:pt x="51" y="92"/>
                      </a:lnTo>
                      <a:lnTo>
                        <a:pt x="53" y="91"/>
                      </a:lnTo>
                      <a:lnTo>
                        <a:pt x="55" y="91"/>
                      </a:lnTo>
                      <a:lnTo>
                        <a:pt x="58" y="91"/>
                      </a:lnTo>
                      <a:lnTo>
                        <a:pt x="60" y="90"/>
                      </a:lnTo>
                      <a:lnTo>
                        <a:pt x="61" y="89"/>
                      </a:lnTo>
                      <a:lnTo>
                        <a:pt x="63" y="89"/>
                      </a:lnTo>
                      <a:lnTo>
                        <a:pt x="66" y="88"/>
                      </a:lnTo>
                      <a:lnTo>
                        <a:pt x="68" y="87"/>
                      </a:lnTo>
                      <a:lnTo>
                        <a:pt x="69" y="86"/>
                      </a:lnTo>
                      <a:lnTo>
                        <a:pt x="71" y="84"/>
                      </a:lnTo>
                      <a:lnTo>
                        <a:pt x="74" y="83"/>
                      </a:lnTo>
                      <a:lnTo>
                        <a:pt x="75" y="82"/>
                      </a:lnTo>
                      <a:lnTo>
                        <a:pt x="77" y="80"/>
                      </a:lnTo>
                      <a:lnTo>
                        <a:pt x="78" y="79"/>
                      </a:lnTo>
                      <a:lnTo>
                        <a:pt x="79" y="78"/>
                      </a:lnTo>
                      <a:lnTo>
                        <a:pt x="82" y="75"/>
                      </a:lnTo>
                      <a:lnTo>
                        <a:pt x="83" y="74"/>
                      </a:lnTo>
                      <a:lnTo>
                        <a:pt x="84" y="72"/>
                      </a:lnTo>
                      <a:lnTo>
                        <a:pt x="85" y="69"/>
                      </a:lnTo>
                      <a:lnTo>
                        <a:pt x="86" y="68"/>
                      </a:lnTo>
                      <a:lnTo>
                        <a:pt x="88" y="66"/>
                      </a:lnTo>
                      <a:lnTo>
                        <a:pt x="89" y="64"/>
                      </a:lnTo>
                      <a:lnTo>
                        <a:pt x="89" y="61"/>
                      </a:lnTo>
                      <a:lnTo>
                        <a:pt x="90" y="60"/>
                      </a:lnTo>
                      <a:lnTo>
                        <a:pt x="90" y="58"/>
                      </a:lnTo>
                      <a:lnTo>
                        <a:pt x="91" y="56"/>
                      </a:lnTo>
                      <a:lnTo>
                        <a:pt x="91" y="53"/>
                      </a:lnTo>
                      <a:lnTo>
                        <a:pt x="92" y="51"/>
                      </a:lnTo>
                      <a:lnTo>
                        <a:pt x="92" y="49"/>
                      </a:lnTo>
                      <a:lnTo>
                        <a:pt x="92" y="46"/>
                      </a:lnTo>
                      <a:lnTo>
                        <a:pt x="92" y="44"/>
                      </a:lnTo>
                      <a:lnTo>
                        <a:pt x="92" y="42"/>
                      </a:lnTo>
                      <a:lnTo>
                        <a:pt x="91" y="40"/>
                      </a:lnTo>
                      <a:lnTo>
                        <a:pt x="91" y="37"/>
                      </a:lnTo>
                      <a:lnTo>
                        <a:pt x="90" y="35"/>
                      </a:lnTo>
                      <a:lnTo>
                        <a:pt x="90" y="33"/>
                      </a:lnTo>
                      <a:lnTo>
                        <a:pt x="89" y="30"/>
                      </a:lnTo>
                      <a:lnTo>
                        <a:pt x="89" y="28"/>
                      </a:lnTo>
                      <a:lnTo>
                        <a:pt x="88" y="26"/>
                      </a:lnTo>
                      <a:lnTo>
                        <a:pt x="86" y="25"/>
                      </a:lnTo>
                      <a:lnTo>
                        <a:pt x="85" y="22"/>
                      </a:lnTo>
                      <a:lnTo>
                        <a:pt x="84" y="20"/>
                      </a:lnTo>
                      <a:lnTo>
                        <a:pt x="83" y="19"/>
                      </a:lnTo>
                      <a:lnTo>
                        <a:pt x="82" y="17"/>
                      </a:lnTo>
                      <a:lnTo>
                        <a:pt x="79" y="15"/>
                      </a:lnTo>
                      <a:lnTo>
                        <a:pt x="78" y="13"/>
                      </a:lnTo>
                      <a:lnTo>
                        <a:pt x="77" y="12"/>
                      </a:lnTo>
                      <a:lnTo>
                        <a:pt x="75" y="11"/>
                      </a:lnTo>
                      <a:lnTo>
                        <a:pt x="74" y="10"/>
                      </a:lnTo>
                      <a:lnTo>
                        <a:pt x="71" y="7"/>
                      </a:lnTo>
                      <a:lnTo>
                        <a:pt x="69" y="6"/>
                      </a:lnTo>
                      <a:lnTo>
                        <a:pt x="68" y="5"/>
                      </a:lnTo>
                      <a:lnTo>
                        <a:pt x="66" y="5"/>
                      </a:lnTo>
                      <a:lnTo>
                        <a:pt x="63" y="4"/>
                      </a:lnTo>
                      <a:lnTo>
                        <a:pt x="61" y="3"/>
                      </a:lnTo>
                      <a:lnTo>
                        <a:pt x="60" y="2"/>
                      </a:lnTo>
                      <a:lnTo>
                        <a:pt x="58" y="2"/>
                      </a:lnTo>
                      <a:lnTo>
                        <a:pt x="55" y="0"/>
                      </a:lnTo>
                      <a:lnTo>
                        <a:pt x="53" y="0"/>
                      </a:lnTo>
                      <a:lnTo>
                        <a:pt x="51" y="0"/>
                      </a:lnTo>
                      <a:lnTo>
                        <a:pt x="48" y="0"/>
                      </a:lnTo>
                      <a:lnTo>
                        <a:pt x="46" y="0"/>
                      </a:lnTo>
                      <a:close/>
                    </a:path>
                  </a:pathLst>
                </a:custGeom>
                <a:solidFill>
                  <a:srgbClr val="000000"/>
                </a:solidFill>
                <a:ln w="9525">
                  <a:noFill/>
                  <a:round/>
                  <a:headEnd/>
                  <a:tailEnd/>
                </a:ln>
              </p:spPr>
              <p:txBody>
                <a:bodyPr/>
                <a:lstStyle/>
                <a:p>
                  <a:endParaRPr lang="en-GB"/>
                </a:p>
              </p:txBody>
            </p:sp>
            <p:sp>
              <p:nvSpPr>
                <p:cNvPr id="1356" name="Freeform 865"/>
                <p:cNvSpPr>
                  <a:spLocks/>
                </p:cNvSpPr>
                <p:nvPr/>
              </p:nvSpPr>
              <p:spPr bwMode="auto">
                <a:xfrm>
                  <a:off x="2854" y="2994"/>
                  <a:ext cx="46" cy="46"/>
                </a:xfrm>
                <a:custGeom>
                  <a:avLst/>
                  <a:gdLst>
                    <a:gd name="T0" fmla="*/ 11 w 92"/>
                    <a:gd name="T1" fmla="*/ 0 h 92"/>
                    <a:gd name="T2" fmla="*/ 9 w 92"/>
                    <a:gd name="T3" fmla="*/ 1 h 92"/>
                    <a:gd name="T4" fmla="*/ 7 w 92"/>
                    <a:gd name="T5" fmla="*/ 1 h 92"/>
                    <a:gd name="T6" fmla="*/ 6 w 92"/>
                    <a:gd name="T7" fmla="*/ 1 h 92"/>
                    <a:gd name="T8" fmla="*/ 4 w 92"/>
                    <a:gd name="T9" fmla="*/ 3 h 92"/>
                    <a:gd name="T10" fmla="*/ 3 w 92"/>
                    <a:gd name="T11" fmla="*/ 3 h 92"/>
                    <a:gd name="T12" fmla="*/ 1 w 92"/>
                    <a:gd name="T13" fmla="*/ 5 h 92"/>
                    <a:gd name="T14" fmla="*/ 1 w 92"/>
                    <a:gd name="T15" fmla="*/ 6 h 92"/>
                    <a:gd name="T16" fmla="*/ 1 w 92"/>
                    <a:gd name="T17" fmla="*/ 9 h 92"/>
                    <a:gd name="T18" fmla="*/ 0 w 92"/>
                    <a:gd name="T19" fmla="*/ 10 h 92"/>
                    <a:gd name="T20" fmla="*/ 0 w 92"/>
                    <a:gd name="T21" fmla="*/ 12 h 92"/>
                    <a:gd name="T22" fmla="*/ 0 w 92"/>
                    <a:gd name="T23" fmla="*/ 13 h 92"/>
                    <a:gd name="T24" fmla="*/ 1 w 92"/>
                    <a:gd name="T25" fmla="*/ 15 h 92"/>
                    <a:gd name="T26" fmla="*/ 1 w 92"/>
                    <a:gd name="T27" fmla="*/ 17 h 92"/>
                    <a:gd name="T28" fmla="*/ 1 w 92"/>
                    <a:gd name="T29" fmla="*/ 18 h 92"/>
                    <a:gd name="T30" fmla="*/ 3 w 92"/>
                    <a:gd name="T31" fmla="*/ 20 h 92"/>
                    <a:gd name="T32" fmla="*/ 4 w 92"/>
                    <a:gd name="T33" fmla="*/ 21 h 92"/>
                    <a:gd name="T34" fmla="*/ 6 w 92"/>
                    <a:gd name="T35" fmla="*/ 22 h 92"/>
                    <a:gd name="T36" fmla="*/ 7 w 92"/>
                    <a:gd name="T37" fmla="*/ 23 h 92"/>
                    <a:gd name="T38" fmla="*/ 9 w 92"/>
                    <a:gd name="T39" fmla="*/ 23 h 92"/>
                    <a:gd name="T40" fmla="*/ 11 w 92"/>
                    <a:gd name="T41" fmla="*/ 23 h 92"/>
                    <a:gd name="T42" fmla="*/ 12 w 92"/>
                    <a:gd name="T43" fmla="*/ 23 h 92"/>
                    <a:gd name="T44" fmla="*/ 13 w 92"/>
                    <a:gd name="T45" fmla="*/ 23 h 92"/>
                    <a:gd name="T46" fmla="*/ 15 w 92"/>
                    <a:gd name="T47" fmla="*/ 23 h 92"/>
                    <a:gd name="T48" fmla="*/ 17 w 92"/>
                    <a:gd name="T49" fmla="*/ 22 h 92"/>
                    <a:gd name="T50" fmla="*/ 19 w 92"/>
                    <a:gd name="T51" fmla="*/ 21 h 92"/>
                    <a:gd name="T52" fmla="*/ 20 w 92"/>
                    <a:gd name="T53" fmla="*/ 20 h 92"/>
                    <a:gd name="T54" fmla="*/ 21 w 92"/>
                    <a:gd name="T55" fmla="*/ 19 h 92"/>
                    <a:gd name="T56" fmla="*/ 22 w 92"/>
                    <a:gd name="T57" fmla="*/ 17 h 92"/>
                    <a:gd name="T58" fmla="*/ 23 w 92"/>
                    <a:gd name="T59" fmla="*/ 15 h 92"/>
                    <a:gd name="T60" fmla="*/ 23 w 92"/>
                    <a:gd name="T61" fmla="*/ 14 h 92"/>
                    <a:gd name="T62" fmla="*/ 23 w 92"/>
                    <a:gd name="T63" fmla="*/ 12 h 92"/>
                    <a:gd name="T64" fmla="*/ 23 w 92"/>
                    <a:gd name="T65" fmla="*/ 11 h 92"/>
                    <a:gd name="T66" fmla="*/ 23 w 92"/>
                    <a:gd name="T67" fmla="*/ 9 h 92"/>
                    <a:gd name="T68" fmla="*/ 23 w 92"/>
                    <a:gd name="T69" fmla="*/ 7 h 92"/>
                    <a:gd name="T70" fmla="*/ 22 w 92"/>
                    <a:gd name="T71" fmla="*/ 6 h 92"/>
                    <a:gd name="T72" fmla="*/ 21 w 92"/>
                    <a:gd name="T73" fmla="*/ 5 h 92"/>
                    <a:gd name="T74" fmla="*/ 20 w 92"/>
                    <a:gd name="T75" fmla="*/ 3 h 92"/>
                    <a:gd name="T76" fmla="*/ 18 w 92"/>
                    <a:gd name="T77" fmla="*/ 1 h 92"/>
                    <a:gd name="T78" fmla="*/ 17 w 92"/>
                    <a:gd name="T79" fmla="*/ 1 h 92"/>
                    <a:gd name="T80" fmla="*/ 15 w 92"/>
                    <a:gd name="T81" fmla="*/ 1 h 92"/>
                    <a:gd name="T82" fmla="*/ 13 w 92"/>
                    <a:gd name="T83" fmla="*/ 0 h 92"/>
                    <a:gd name="T84" fmla="*/ 12 w 92"/>
                    <a:gd name="T85" fmla="*/ 0 h 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92"/>
                    <a:gd name="T131" fmla="*/ 92 w 92"/>
                    <a:gd name="T132" fmla="*/ 92 h 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92">
                      <a:moveTo>
                        <a:pt x="46" y="0"/>
                      </a:moveTo>
                      <a:lnTo>
                        <a:pt x="44" y="0"/>
                      </a:lnTo>
                      <a:lnTo>
                        <a:pt x="41" y="0"/>
                      </a:lnTo>
                      <a:lnTo>
                        <a:pt x="39" y="0"/>
                      </a:lnTo>
                      <a:lnTo>
                        <a:pt x="37" y="0"/>
                      </a:lnTo>
                      <a:lnTo>
                        <a:pt x="35" y="2"/>
                      </a:lnTo>
                      <a:lnTo>
                        <a:pt x="32" y="2"/>
                      </a:lnTo>
                      <a:lnTo>
                        <a:pt x="30" y="3"/>
                      </a:lnTo>
                      <a:lnTo>
                        <a:pt x="28" y="4"/>
                      </a:lnTo>
                      <a:lnTo>
                        <a:pt x="25" y="5"/>
                      </a:lnTo>
                      <a:lnTo>
                        <a:pt x="24" y="5"/>
                      </a:lnTo>
                      <a:lnTo>
                        <a:pt x="22" y="6"/>
                      </a:lnTo>
                      <a:lnTo>
                        <a:pt x="20" y="7"/>
                      </a:lnTo>
                      <a:lnTo>
                        <a:pt x="18" y="10"/>
                      </a:lnTo>
                      <a:lnTo>
                        <a:pt x="16" y="11"/>
                      </a:lnTo>
                      <a:lnTo>
                        <a:pt x="15" y="12"/>
                      </a:lnTo>
                      <a:lnTo>
                        <a:pt x="13" y="13"/>
                      </a:lnTo>
                      <a:lnTo>
                        <a:pt x="12" y="15"/>
                      </a:lnTo>
                      <a:lnTo>
                        <a:pt x="10" y="17"/>
                      </a:lnTo>
                      <a:lnTo>
                        <a:pt x="9" y="19"/>
                      </a:lnTo>
                      <a:lnTo>
                        <a:pt x="7" y="20"/>
                      </a:lnTo>
                      <a:lnTo>
                        <a:pt x="6" y="22"/>
                      </a:lnTo>
                      <a:lnTo>
                        <a:pt x="5" y="25"/>
                      </a:lnTo>
                      <a:lnTo>
                        <a:pt x="5" y="26"/>
                      </a:lnTo>
                      <a:lnTo>
                        <a:pt x="3" y="28"/>
                      </a:lnTo>
                      <a:lnTo>
                        <a:pt x="2" y="30"/>
                      </a:lnTo>
                      <a:lnTo>
                        <a:pt x="1" y="33"/>
                      </a:lnTo>
                      <a:lnTo>
                        <a:pt x="1" y="35"/>
                      </a:lnTo>
                      <a:lnTo>
                        <a:pt x="0" y="37"/>
                      </a:lnTo>
                      <a:lnTo>
                        <a:pt x="0" y="40"/>
                      </a:lnTo>
                      <a:lnTo>
                        <a:pt x="0" y="42"/>
                      </a:lnTo>
                      <a:lnTo>
                        <a:pt x="0" y="44"/>
                      </a:lnTo>
                      <a:lnTo>
                        <a:pt x="0" y="46"/>
                      </a:lnTo>
                      <a:lnTo>
                        <a:pt x="0" y="49"/>
                      </a:lnTo>
                      <a:lnTo>
                        <a:pt x="0" y="51"/>
                      </a:lnTo>
                      <a:lnTo>
                        <a:pt x="0" y="53"/>
                      </a:lnTo>
                      <a:lnTo>
                        <a:pt x="0" y="56"/>
                      </a:lnTo>
                      <a:lnTo>
                        <a:pt x="1" y="58"/>
                      </a:lnTo>
                      <a:lnTo>
                        <a:pt x="1" y="60"/>
                      </a:lnTo>
                      <a:lnTo>
                        <a:pt x="2" y="61"/>
                      </a:lnTo>
                      <a:lnTo>
                        <a:pt x="3" y="64"/>
                      </a:lnTo>
                      <a:lnTo>
                        <a:pt x="5" y="66"/>
                      </a:lnTo>
                      <a:lnTo>
                        <a:pt x="5" y="68"/>
                      </a:lnTo>
                      <a:lnTo>
                        <a:pt x="6" y="69"/>
                      </a:lnTo>
                      <a:lnTo>
                        <a:pt x="7" y="72"/>
                      </a:lnTo>
                      <a:lnTo>
                        <a:pt x="9" y="74"/>
                      </a:lnTo>
                      <a:lnTo>
                        <a:pt x="10" y="75"/>
                      </a:lnTo>
                      <a:lnTo>
                        <a:pt x="12" y="78"/>
                      </a:lnTo>
                      <a:lnTo>
                        <a:pt x="13" y="79"/>
                      </a:lnTo>
                      <a:lnTo>
                        <a:pt x="15" y="80"/>
                      </a:lnTo>
                      <a:lnTo>
                        <a:pt x="16" y="82"/>
                      </a:lnTo>
                      <a:lnTo>
                        <a:pt x="18" y="83"/>
                      </a:lnTo>
                      <a:lnTo>
                        <a:pt x="20" y="84"/>
                      </a:lnTo>
                      <a:lnTo>
                        <a:pt x="22" y="86"/>
                      </a:lnTo>
                      <a:lnTo>
                        <a:pt x="24" y="87"/>
                      </a:lnTo>
                      <a:lnTo>
                        <a:pt x="25" y="88"/>
                      </a:lnTo>
                      <a:lnTo>
                        <a:pt x="28" y="89"/>
                      </a:lnTo>
                      <a:lnTo>
                        <a:pt x="30" y="89"/>
                      </a:lnTo>
                      <a:lnTo>
                        <a:pt x="32" y="90"/>
                      </a:lnTo>
                      <a:lnTo>
                        <a:pt x="35" y="91"/>
                      </a:lnTo>
                      <a:lnTo>
                        <a:pt x="37" y="91"/>
                      </a:lnTo>
                      <a:lnTo>
                        <a:pt x="39" y="91"/>
                      </a:lnTo>
                      <a:lnTo>
                        <a:pt x="41" y="92"/>
                      </a:lnTo>
                      <a:lnTo>
                        <a:pt x="44" y="92"/>
                      </a:lnTo>
                      <a:lnTo>
                        <a:pt x="46" y="92"/>
                      </a:lnTo>
                      <a:lnTo>
                        <a:pt x="48" y="92"/>
                      </a:lnTo>
                      <a:lnTo>
                        <a:pt x="51" y="92"/>
                      </a:lnTo>
                      <a:lnTo>
                        <a:pt x="53" y="91"/>
                      </a:lnTo>
                      <a:lnTo>
                        <a:pt x="55" y="91"/>
                      </a:lnTo>
                      <a:lnTo>
                        <a:pt x="58" y="91"/>
                      </a:lnTo>
                      <a:lnTo>
                        <a:pt x="60" y="90"/>
                      </a:lnTo>
                      <a:lnTo>
                        <a:pt x="61" y="89"/>
                      </a:lnTo>
                      <a:lnTo>
                        <a:pt x="63" y="89"/>
                      </a:lnTo>
                      <a:lnTo>
                        <a:pt x="66" y="88"/>
                      </a:lnTo>
                      <a:lnTo>
                        <a:pt x="68" y="87"/>
                      </a:lnTo>
                      <a:lnTo>
                        <a:pt x="69" y="86"/>
                      </a:lnTo>
                      <a:lnTo>
                        <a:pt x="71" y="84"/>
                      </a:lnTo>
                      <a:lnTo>
                        <a:pt x="74" y="83"/>
                      </a:lnTo>
                      <a:lnTo>
                        <a:pt x="75" y="82"/>
                      </a:lnTo>
                      <a:lnTo>
                        <a:pt x="77" y="80"/>
                      </a:lnTo>
                      <a:lnTo>
                        <a:pt x="78" y="79"/>
                      </a:lnTo>
                      <a:lnTo>
                        <a:pt x="79" y="78"/>
                      </a:lnTo>
                      <a:lnTo>
                        <a:pt x="82" y="75"/>
                      </a:lnTo>
                      <a:lnTo>
                        <a:pt x="83" y="74"/>
                      </a:lnTo>
                      <a:lnTo>
                        <a:pt x="84" y="72"/>
                      </a:lnTo>
                      <a:lnTo>
                        <a:pt x="85" y="69"/>
                      </a:lnTo>
                      <a:lnTo>
                        <a:pt x="86" y="68"/>
                      </a:lnTo>
                      <a:lnTo>
                        <a:pt x="88" y="66"/>
                      </a:lnTo>
                      <a:lnTo>
                        <a:pt x="89" y="64"/>
                      </a:lnTo>
                      <a:lnTo>
                        <a:pt x="89" y="61"/>
                      </a:lnTo>
                      <a:lnTo>
                        <a:pt x="90" y="60"/>
                      </a:lnTo>
                      <a:lnTo>
                        <a:pt x="90" y="58"/>
                      </a:lnTo>
                      <a:lnTo>
                        <a:pt x="91" y="56"/>
                      </a:lnTo>
                      <a:lnTo>
                        <a:pt x="91" y="53"/>
                      </a:lnTo>
                      <a:lnTo>
                        <a:pt x="92" y="51"/>
                      </a:lnTo>
                      <a:lnTo>
                        <a:pt x="92" y="49"/>
                      </a:lnTo>
                      <a:lnTo>
                        <a:pt x="92" y="46"/>
                      </a:lnTo>
                      <a:lnTo>
                        <a:pt x="92" y="44"/>
                      </a:lnTo>
                      <a:lnTo>
                        <a:pt x="92" y="42"/>
                      </a:lnTo>
                      <a:lnTo>
                        <a:pt x="91" y="40"/>
                      </a:lnTo>
                      <a:lnTo>
                        <a:pt x="91" y="37"/>
                      </a:lnTo>
                      <a:lnTo>
                        <a:pt x="90" y="35"/>
                      </a:lnTo>
                      <a:lnTo>
                        <a:pt x="90" y="33"/>
                      </a:lnTo>
                      <a:lnTo>
                        <a:pt x="89" y="30"/>
                      </a:lnTo>
                      <a:lnTo>
                        <a:pt x="89" y="28"/>
                      </a:lnTo>
                      <a:lnTo>
                        <a:pt x="88" y="26"/>
                      </a:lnTo>
                      <a:lnTo>
                        <a:pt x="86" y="25"/>
                      </a:lnTo>
                      <a:lnTo>
                        <a:pt x="85" y="22"/>
                      </a:lnTo>
                      <a:lnTo>
                        <a:pt x="84" y="20"/>
                      </a:lnTo>
                      <a:lnTo>
                        <a:pt x="83" y="19"/>
                      </a:lnTo>
                      <a:lnTo>
                        <a:pt x="82" y="17"/>
                      </a:lnTo>
                      <a:lnTo>
                        <a:pt x="79" y="15"/>
                      </a:lnTo>
                      <a:lnTo>
                        <a:pt x="78" y="13"/>
                      </a:lnTo>
                      <a:lnTo>
                        <a:pt x="77" y="12"/>
                      </a:lnTo>
                      <a:lnTo>
                        <a:pt x="75" y="11"/>
                      </a:lnTo>
                      <a:lnTo>
                        <a:pt x="74" y="10"/>
                      </a:lnTo>
                      <a:lnTo>
                        <a:pt x="71" y="7"/>
                      </a:lnTo>
                      <a:lnTo>
                        <a:pt x="69" y="6"/>
                      </a:lnTo>
                      <a:lnTo>
                        <a:pt x="68" y="5"/>
                      </a:lnTo>
                      <a:lnTo>
                        <a:pt x="66" y="5"/>
                      </a:lnTo>
                      <a:lnTo>
                        <a:pt x="63" y="4"/>
                      </a:lnTo>
                      <a:lnTo>
                        <a:pt x="61" y="3"/>
                      </a:lnTo>
                      <a:lnTo>
                        <a:pt x="60" y="2"/>
                      </a:lnTo>
                      <a:lnTo>
                        <a:pt x="58" y="2"/>
                      </a:lnTo>
                      <a:lnTo>
                        <a:pt x="55" y="0"/>
                      </a:lnTo>
                      <a:lnTo>
                        <a:pt x="53" y="0"/>
                      </a:lnTo>
                      <a:lnTo>
                        <a:pt x="51" y="0"/>
                      </a:lnTo>
                      <a:lnTo>
                        <a:pt x="48" y="0"/>
                      </a:lnTo>
                      <a:lnTo>
                        <a:pt x="46" y="0"/>
                      </a:lnTo>
                    </a:path>
                  </a:pathLst>
                </a:custGeom>
                <a:noFill/>
                <a:ln w="0">
                  <a:solidFill>
                    <a:srgbClr val="000000"/>
                  </a:solidFill>
                  <a:prstDash val="solid"/>
                  <a:round/>
                  <a:headEnd/>
                  <a:tailEnd/>
                </a:ln>
              </p:spPr>
              <p:txBody>
                <a:bodyPr/>
                <a:lstStyle/>
                <a:p>
                  <a:endParaRPr lang="en-GB"/>
                </a:p>
              </p:txBody>
            </p:sp>
            <p:sp>
              <p:nvSpPr>
                <p:cNvPr id="1357" name="Freeform 866"/>
                <p:cNvSpPr>
                  <a:spLocks/>
                </p:cNvSpPr>
                <p:nvPr/>
              </p:nvSpPr>
              <p:spPr bwMode="auto">
                <a:xfrm>
                  <a:off x="2811" y="2951"/>
                  <a:ext cx="132" cy="131"/>
                </a:xfrm>
                <a:custGeom>
                  <a:avLst/>
                  <a:gdLst>
                    <a:gd name="T0" fmla="*/ 37 w 263"/>
                    <a:gd name="T1" fmla="*/ 0 h 264"/>
                    <a:gd name="T2" fmla="*/ 41 w 263"/>
                    <a:gd name="T3" fmla="*/ 1 h 264"/>
                    <a:gd name="T4" fmla="*/ 46 w 263"/>
                    <a:gd name="T5" fmla="*/ 2 h 264"/>
                    <a:gd name="T6" fmla="*/ 50 w 263"/>
                    <a:gd name="T7" fmla="*/ 5 h 264"/>
                    <a:gd name="T8" fmla="*/ 54 w 263"/>
                    <a:gd name="T9" fmla="*/ 7 h 264"/>
                    <a:gd name="T10" fmla="*/ 58 w 263"/>
                    <a:gd name="T11" fmla="*/ 11 h 264"/>
                    <a:gd name="T12" fmla="*/ 60 w 263"/>
                    <a:gd name="T13" fmla="*/ 14 h 264"/>
                    <a:gd name="T14" fmla="*/ 63 w 263"/>
                    <a:gd name="T15" fmla="*/ 18 h 264"/>
                    <a:gd name="T16" fmla="*/ 65 w 263"/>
                    <a:gd name="T17" fmla="*/ 23 h 264"/>
                    <a:gd name="T18" fmla="*/ 66 w 263"/>
                    <a:gd name="T19" fmla="*/ 28 h 264"/>
                    <a:gd name="T20" fmla="*/ 66 w 263"/>
                    <a:gd name="T21" fmla="*/ 33 h 264"/>
                    <a:gd name="T22" fmla="*/ 66 w 263"/>
                    <a:gd name="T23" fmla="*/ 37 h 264"/>
                    <a:gd name="T24" fmla="*/ 65 w 263"/>
                    <a:gd name="T25" fmla="*/ 42 h 264"/>
                    <a:gd name="T26" fmla="*/ 63 w 263"/>
                    <a:gd name="T27" fmla="*/ 47 h 264"/>
                    <a:gd name="T28" fmla="*/ 60 w 263"/>
                    <a:gd name="T29" fmla="*/ 51 h 264"/>
                    <a:gd name="T30" fmla="*/ 58 w 263"/>
                    <a:gd name="T31" fmla="*/ 54 h 264"/>
                    <a:gd name="T32" fmla="*/ 54 w 263"/>
                    <a:gd name="T33" fmla="*/ 58 h 264"/>
                    <a:gd name="T34" fmla="*/ 50 w 263"/>
                    <a:gd name="T35" fmla="*/ 60 h 264"/>
                    <a:gd name="T36" fmla="*/ 46 w 263"/>
                    <a:gd name="T37" fmla="*/ 63 h 264"/>
                    <a:gd name="T38" fmla="*/ 41 w 263"/>
                    <a:gd name="T39" fmla="*/ 64 h 264"/>
                    <a:gd name="T40" fmla="*/ 37 w 263"/>
                    <a:gd name="T41" fmla="*/ 65 h 264"/>
                    <a:gd name="T42" fmla="*/ 32 w 263"/>
                    <a:gd name="T43" fmla="*/ 65 h 264"/>
                    <a:gd name="T44" fmla="*/ 27 w 263"/>
                    <a:gd name="T45" fmla="*/ 65 h 264"/>
                    <a:gd name="T46" fmla="*/ 22 w 263"/>
                    <a:gd name="T47" fmla="*/ 63 h 264"/>
                    <a:gd name="T48" fmla="*/ 18 w 263"/>
                    <a:gd name="T49" fmla="*/ 61 h 264"/>
                    <a:gd name="T50" fmla="*/ 14 w 263"/>
                    <a:gd name="T51" fmla="*/ 59 h 264"/>
                    <a:gd name="T52" fmla="*/ 10 w 263"/>
                    <a:gd name="T53" fmla="*/ 55 h 264"/>
                    <a:gd name="T54" fmla="*/ 7 w 263"/>
                    <a:gd name="T55" fmla="*/ 52 h 264"/>
                    <a:gd name="T56" fmla="*/ 4 w 263"/>
                    <a:gd name="T57" fmla="*/ 48 h 264"/>
                    <a:gd name="T58" fmla="*/ 2 w 263"/>
                    <a:gd name="T59" fmla="*/ 44 h 264"/>
                    <a:gd name="T60" fmla="*/ 1 w 263"/>
                    <a:gd name="T61" fmla="*/ 39 h 264"/>
                    <a:gd name="T62" fmla="*/ 0 w 263"/>
                    <a:gd name="T63" fmla="*/ 34 h 264"/>
                    <a:gd name="T64" fmla="*/ 1 w 263"/>
                    <a:gd name="T65" fmla="*/ 29 h 264"/>
                    <a:gd name="T66" fmla="*/ 1 w 263"/>
                    <a:gd name="T67" fmla="*/ 24 h 264"/>
                    <a:gd name="T68" fmla="*/ 3 w 263"/>
                    <a:gd name="T69" fmla="*/ 20 h 264"/>
                    <a:gd name="T70" fmla="*/ 5 w 263"/>
                    <a:gd name="T71" fmla="*/ 16 h 264"/>
                    <a:gd name="T72" fmla="*/ 8 w 263"/>
                    <a:gd name="T73" fmla="*/ 12 h 264"/>
                    <a:gd name="T74" fmla="*/ 11 w 263"/>
                    <a:gd name="T75" fmla="*/ 8 h 264"/>
                    <a:gd name="T76" fmla="*/ 15 w 263"/>
                    <a:gd name="T77" fmla="*/ 5 h 264"/>
                    <a:gd name="T78" fmla="*/ 19 w 263"/>
                    <a:gd name="T79" fmla="*/ 3 h 264"/>
                    <a:gd name="T80" fmla="*/ 24 w 263"/>
                    <a:gd name="T81" fmla="*/ 1 h 264"/>
                    <a:gd name="T82" fmla="*/ 28 w 263"/>
                    <a:gd name="T83" fmla="*/ 0 h 264"/>
                    <a:gd name="T84" fmla="*/ 33 w 263"/>
                    <a:gd name="T85" fmla="*/ 0 h 2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3"/>
                    <a:gd name="T130" fmla="*/ 0 h 264"/>
                    <a:gd name="T131" fmla="*/ 263 w 263"/>
                    <a:gd name="T132" fmla="*/ 264 h 2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3" h="264">
                      <a:moveTo>
                        <a:pt x="132" y="0"/>
                      </a:moveTo>
                      <a:lnTo>
                        <a:pt x="138" y="1"/>
                      </a:lnTo>
                      <a:lnTo>
                        <a:pt x="145" y="1"/>
                      </a:lnTo>
                      <a:lnTo>
                        <a:pt x="152" y="2"/>
                      </a:lnTo>
                      <a:lnTo>
                        <a:pt x="157" y="4"/>
                      </a:lnTo>
                      <a:lnTo>
                        <a:pt x="164" y="5"/>
                      </a:lnTo>
                      <a:lnTo>
                        <a:pt x="170" y="7"/>
                      </a:lnTo>
                      <a:lnTo>
                        <a:pt x="177" y="8"/>
                      </a:lnTo>
                      <a:lnTo>
                        <a:pt x="183" y="10"/>
                      </a:lnTo>
                      <a:lnTo>
                        <a:pt x="189" y="14"/>
                      </a:lnTo>
                      <a:lnTo>
                        <a:pt x="194" y="16"/>
                      </a:lnTo>
                      <a:lnTo>
                        <a:pt x="200" y="20"/>
                      </a:lnTo>
                      <a:lnTo>
                        <a:pt x="205" y="23"/>
                      </a:lnTo>
                      <a:lnTo>
                        <a:pt x="210" y="27"/>
                      </a:lnTo>
                      <a:lnTo>
                        <a:pt x="215" y="31"/>
                      </a:lnTo>
                      <a:lnTo>
                        <a:pt x="220" y="35"/>
                      </a:lnTo>
                      <a:lnTo>
                        <a:pt x="224" y="39"/>
                      </a:lnTo>
                      <a:lnTo>
                        <a:pt x="229" y="44"/>
                      </a:lnTo>
                      <a:lnTo>
                        <a:pt x="232" y="48"/>
                      </a:lnTo>
                      <a:lnTo>
                        <a:pt x="237" y="53"/>
                      </a:lnTo>
                      <a:lnTo>
                        <a:pt x="240" y="59"/>
                      </a:lnTo>
                      <a:lnTo>
                        <a:pt x="244" y="65"/>
                      </a:lnTo>
                      <a:lnTo>
                        <a:pt x="247" y="69"/>
                      </a:lnTo>
                      <a:lnTo>
                        <a:pt x="250" y="75"/>
                      </a:lnTo>
                      <a:lnTo>
                        <a:pt x="253" y="81"/>
                      </a:lnTo>
                      <a:lnTo>
                        <a:pt x="255" y="86"/>
                      </a:lnTo>
                      <a:lnTo>
                        <a:pt x="257" y="93"/>
                      </a:lnTo>
                      <a:lnTo>
                        <a:pt x="259" y="99"/>
                      </a:lnTo>
                      <a:lnTo>
                        <a:pt x="260" y="106"/>
                      </a:lnTo>
                      <a:lnTo>
                        <a:pt x="261" y="112"/>
                      </a:lnTo>
                      <a:lnTo>
                        <a:pt x="262" y="119"/>
                      </a:lnTo>
                      <a:lnTo>
                        <a:pt x="262" y="126"/>
                      </a:lnTo>
                      <a:lnTo>
                        <a:pt x="263" y="132"/>
                      </a:lnTo>
                      <a:lnTo>
                        <a:pt x="262" y="138"/>
                      </a:lnTo>
                      <a:lnTo>
                        <a:pt x="262" y="145"/>
                      </a:lnTo>
                      <a:lnTo>
                        <a:pt x="261" y="152"/>
                      </a:lnTo>
                      <a:lnTo>
                        <a:pt x="260" y="158"/>
                      </a:lnTo>
                      <a:lnTo>
                        <a:pt x="259" y="165"/>
                      </a:lnTo>
                      <a:lnTo>
                        <a:pt x="257" y="170"/>
                      </a:lnTo>
                      <a:lnTo>
                        <a:pt x="255" y="177"/>
                      </a:lnTo>
                      <a:lnTo>
                        <a:pt x="253" y="183"/>
                      </a:lnTo>
                      <a:lnTo>
                        <a:pt x="250" y="189"/>
                      </a:lnTo>
                      <a:lnTo>
                        <a:pt x="247" y="195"/>
                      </a:lnTo>
                      <a:lnTo>
                        <a:pt x="244" y="200"/>
                      </a:lnTo>
                      <a:lnTo>
                        <a:pt x="240" y="205"/>
                      </a:lnTo>
                      <a:lnTo>
                        <a:pt x="237" y="211"/>
                      </a:lnTo>
                      <a:lnTo>
                        <a:pt x="232" y="215"/>
                      </a:lnTo>
                      <a:lnTo>
                        <a:pt x="229" y="220"/>
                      </a:lnTo>
                      <a:lnTo>
                        <a:pt x="224" y="224"/>
                      </a:lnTo>
                      <a:lnTo>
                        <a:pt x="220" y="229"/>
                      </a:lnTo>
                      <a:lnTo>
                        <a:pt x="215" y="234"/>
                      </a:lnTo>
                      <a:lnTo>
                        <a:pt x="210" y="237"/>
                      </a:lnTo>
                      <a:lnTo>
                        <a:pt x="205" y="241"/>
                      </a:lnTo>
                      <a:lnTo>
                        <a:pt x="200" y="244"/>
                      </a:lnTo>
                      <a:lnTo>
                        <a:pt x="194" y="248"/>
                      </a:lnTo>
                      <a:lnTo>
                        <a:pt x="189" y="251"/>
                      </a:lnTo>
                      <a:lnTo>
                        <a:pt x="183" y="253"/>
                      </a:lnTo>
                      <a:lnTo>
                        <a:pt x="177" y="256"/>
                      </a:lnTo>
                      <a:lnTo>
                        <a:pt x="170" y="258"/>
                      </a:lnTo>
                      <a:lnTo>
                        <a:pt x="164" y="259"/>
                      </a:lnTo>
                      <a:lnTo>
                        <a:pt x="157" y="261"/>
                      </a:lnTo>
                      <a:lnTo>
                        <a:pt x="152" y="262"/>
                      </a:lnTo>
                      <a:lnTo>
                        <a:pt x="145" y="262"/>
                      </a:lnTo>
                      <a:lnTo>
                        <a:pt x="138" y="264"/>
                      </a:lnTo>
                      <a:lnTo>
                        <a:pt x="132" y="264"/>
                      </a:lnTo>
                      <a:lnTo>
                        <a:pt x="125" y="264"/>
                      </a:lnTo>
                      <a:lnTo>
                        <a:pt x="118" y="262"/>
                      </a:lnTo>
                      <a:lnTo>
                        <a:pt x="111" y="262"/>
                      </a:lnTo>
                      <a:lnTo>
                        <a:pt x="106" y="261"/>
                      </a:lnTo>
                      <a:lnTo>
                        <a:pt x="99" y="259"/>
                      </a:lnTo>
                      <a:lnTo>
                        <a:pt x="93" y="258"/>
                      </a:lnTo>
                      <a:lnTo>
                        <a:pt x="86" y="256"/>
                      </a:lnTo>
                      <a:lnTo>
                        <a:pt x="80" y="253"/>
                      </a:lnTo>
                      <a:lnTo>
                        <a:pt x="74" y="251"/>
                      </a:lnTo>
                      <a:lnTo>
                        <a:pt x="69" y="248"/>
                      </a:lnTo>
                      <a:lnTo>
                        <a:pt x="63" y="244"/>
                      </a:lnTo>
                      <a:lnTo>
                        <a:pt x="58" y="241"/>
                      </a:lnTo>
                      <a:lnTo>
                        <a:pt x="53" y="237"/>
                      </a:lnTo>
                      <a:lnTo>
                        <a:pt x="48" y="234"/>
                      </a:lnTo>
                      <a:lnTo>
                        <a:pt x="43" y="229"/>
                      </a:lnTo>
                      <a:lnTo>
                        <a:pt x="39" y="224"/>
                      </a:lnTo>
                      <a:lnTo>
                        <a:pt x="34" y="220"/>
                      </a:lnTo>
                      <a:lnTo>
                        <a:pt x="30" y="215"/>
                      </a:lnTo>
                      <a:lnTo>
                        <a:pt x="26" y="211"/>
                      </a:lnTo>
                      <a:lnTo>
                        <a:pt x="23" y="205"/>
                      </a:lnTo>
                      <a:lnTo>
                        <a:pt x="19" y="200"/>
                      </a:lnTo>
                      <a:lnTo>
                        <a:pt x="16" y="195"/>
                      </a:lnTo>
                      <a:lnTo>
                        <a:pt x="12" y="189"/>
                      </a:lnTo>
                      <a:lnTo>
                        <a:pt x="10" y="183"/>
                      </a:lnTo>
                      <a:lnTo>
                        <a:pt x="8" y="177"/>
                      </a:lnTo>
                      <a:lnTo>
                        <a:pt x="5" y="170"/>
                      </a:lnTo>
                      <a:lnTo>
                        <a:pt x="4" y="165"/>
                      </a:lnTo>
                      <a:lnTo>
                        <a:pt x="2" y="158"/>
                      </a:lnTo>
                      <a:lnTo>
                        <a:pt x="1" y="152"/>
                      </a:lnTo>
                      <a:lnTo>
                        <a:pt x="1" y="145"/>
                      </a:lnTo>
                      <a:lnTo>
                        <a:pt x="0" y="138"/>
                      </a:lnTo>
                      <a:lnTo>
                        <a:pt x="0" y="132"/>
                      </a:lnTo>
                      <a:lnTo>
                        <a:pt x="0" y="126"/>
                      </a:lnTo>
                      <a:lnTo>
                        <a:pt x="1" y="119"/>
                      </a:lnTo>
                      <a:lnTo>
                        <a:pt x="1" y="112"/>
                      </a:lnTo>
                      <a:lnTo>
                        <a:pt x="2" y="106"/>
                      </a:lnTo>
                      <a:lnTo>
                        <a:pt x="4" y="99"/>
                      </a:lnTo>
                      <a:lnTo>
                        <a:pt x="5" y="93"/>
                      </a:lnTo>
                      <a:lnTo>
                        <a:pt x="8" y="86"/>
                      </a:lnTo>
                      <a:lnTo>
                        <a:pt x="10" y="81"/>
                      </a:lnTo>
                      <a:lnTo>
                        <a:pt x="12" y="75"/>
                      </a:lnTo>
                      <a:lnTo>
                        <a:pt x="16" y="69"/>
                      </a:lnTo>
                      <a:lnTo>
                        <a:pt x="19" y="65"/>
                      </a:lnTo>
                      <a:lnTo>
                        <a:pt x="23" y="59"/>
                      </a:lnTo>
                      <a:lnTo>
                        <a:pt x="26" y="53"/>
                      </a:lnTo>
                      <a:lnTo>
                        <a:pt x="30" y="48"/>
                      </a:lnTo>
                      <a:lnTo>
                        <a:pt x="34" y="44"/>
                      </a:lnTo>
                      <a:lnTo>
                        <a:pt x="39" y="39"/>
                      </a:lnTo>
                      <a:lnTo>
                        <a:pt x="43" y="35"/>
                      </a:lnTo>
                      <a:lnTo>
                        <a:pt x="48" y="31"/>
                      </a:lnTo>
                      <a:lnTo>
                        <a:pt x="53" y="27"/>
                      </a:lnTo>
                      <a:lnTo>
                        <a:pt x="58" y="23"/>
                      </a:lnTo>
                      <a:lnTo>
                        <a:pt x="63" y="20"/>
                      </a:lnTo>
                      <a:lnTo>
                        <a:pt x="69" y="16"/>
                      </a:lnTo>
                      <a:lnTo>
                        <a:pt x="74" y="14"/>
                      </a:lnTo>
                      <a:lnTo>
                        <a:pt x="80" y="10"/>
                      </a:lnTo>
                      <a:lnTo>
                        <a:pt x="86" y="8"/>
                      </a:lnTo>
                      <a:lnTo>
                        <a:pt x="93" y="7"/>
                      </a:lnTo>
                      <a:lnTo>
                        <a:pt x="99" y="5"/>
                      </a:lnTo>
                      <a:lnTo>
                        <a:pt x="106" y="4"/>
                      </a:lnTo>
                      <a:lnTo>
                        <a:pt x="111" y="2"/>
                      </a:lnTo>
                      <a:lnTo>
                        <a:pt x="118" y="1"/>
                      </a:lnTo>
                      <a:lnTo>
                        <a:pt x="125" y="1"/>
                      </a:lnTo>
                      <a:lnTo>
                        <a:pt x="132" y="0"/>
                      </a:lnTo>
                    </a:path>
                  </a:pathLst>
                </a:custGeom>
                <a:noFill/>
                <a:ln w="0">
                  <a:solidFill>
                    <a:srgbClr val="000000"/>
                  </a:solidFill>
                  <a:prstDash val="solid"/>
                  <a:round/>
                  <a:headEnd/>
                  <a:tailEnd/>
                </a:ln>
              </p:spPr>
              <p:txBody>
                <a:bodyPr/>
                <a:lstStyle/>
                <a:p>
                  <a:endParaRPr lang="en-GB"/>
                </a:p>
              </p:txBody>
            </p:sp>
            <p:sp>
              <p:nvSpPr>
                <p:cNvPr id="1358" name="Freeform 867"/>
                <p:cNvSpPr>
                  <a:spLocks/>
                </p:cNvSpPr>
                <p:nvPr/>
              </p:nvSpPr>
              <p:spPr bwMode="auto">
                <a:xfrm>
                  <a:off x="2859" y="2998"/>
                  <a:ext cx="36" cy="37"/>
                </a:xfrm>
                <a:custGeom>
                  <a:avLst/>
                  <a:gdLst>
                    <a:gd name="T0" fmla="*/ 10 w 73"/>
                    <a:gd name="T1" fmla="*/ 1 h 72"/>
                    <a:gd name="T2" fmla="*/ 11 w 73"/>
                    <a:gd name="T3" fmla="*/ 1 h 72"/>
                    <a:gd name="T4" fmla="*/ 12 w 73"/>
                    <a:gd name="T5" fmla="*/ 1 h 72"/>
                    <a:gd name="T6" fmla="*/ 14 w 73"/>
                    <a:gd name="T7" fmla="*/ 2 h 72"/>
                    <a:gd name="T8" fmla="*/ 14 w 73"/>
                    <a:gd name="T9" fmla="*/ 3 h 72"/>
                    <a:gd name="T10" fmla="*/ 16 w 73"/>
                    <a:gd name="T11" fmla="*/ 3 h 72"/>
                    <a:gd name="T12" fmla="*/ 16 w 73"/>
                    <a:gd name="T13" fmla="*/ 4 h 72"/>
                    <a:gd name="T14" fmla="*/ 17 w 73"/>
                    <a:gd name="T15" fmla="*/ 5 h 72"/>
                    <a:gd name="T16" fmla="*/ 17 w 73"/>
                    <a:gd name="T17" fmla="*/ 7 h 72"/>
                    <a:gd name="T18" fmla="*/ 18 w 73"/>
                    <a:gd name="T19" fmla="*/ 8 h 72"/>
                    <a:gd name="T20" fmla="*/ 18 w 73"/>
                    <a:gd name="T21" fmla="*/ 10 h 72"/>
                    <a:gd name="T22" fmla="*/ 18 w 73"/>
                    <a:gd name="T23" fmla="*/ 11 h 72"/>
                    <a:gd name="T24" fmla="*/ 17 w 73"/>
                    <a:gd name="T25" fmla="*/ 12 h 72"/>
                    <a:gd name="T26" fmla="*/ 17 w 73"/>
                    <a:gd name="T27" fmla="*/ 13 h 72"/>
                    <a:gd name="T28" fmla="*/ 16 w 73"/>
                    <a:gd name="T29" fmla="*/ 15 h 72"/>
                    <a:gd name="T30" fmla="*/ 16 w 73"/>
                    <a:gd name="T31" fmla="*/ 16 h 72"/>
                    <a:gd name="T32" fmla="*/ 14 w 73"/>
                    <a:gd name="T33" fmla="*/ 17 h 72"/>
                    <a:gd name="T34" fmla="*/ 14 w 73"/>
                    <a:gd name="T35" fmla="*/ 17 h 72"/>
                    <a:gd name="T36" fmla="*/ 12 w 73"/>
                    <a:gd name="T37" fmla="*/ 18 h 72"/>
                    <a:gd name="T38" fmla="*/ 11 w 73"/>
                    <a:gd name="T39" fmla="*/ 19 h 72"/>
                    <a:gd name="T40" fmla="*/ 10 w 73"/>
                    <a:gd name="T41" fmla="*/ 19 h 72"/>
                    <a:gd name="T42" fmla="*/ 8 w 73"/>
                    <a:gd name="T43" fmla="*/ 19 h 72"/>
                    <a:gd name="T44" fmla="*/ 7 w 73"/>
                    <a:gd name="T45" fmla="*/ 19 h 72"/>
                    <a:gd name="T46" fmla="*/ 6 w 73"/>
                    <a:gd name="T47" fmla="*/ 19 h 72"/>
                    <a:gd name="T48" fmla="*/ 5 w 73"/>
                    <a:gd name="T49" fmla="*/ 18 h 72"/>
                    <a:gd name="T50" fmla="*/ 3 w 73"/>
                    <a:gd name="T51" fmla="*/ 17 h 72"/>
                    <a:gd name="T52" fmla="*/ 2 w 73"/>
                    <a:gd name="T53" fmla="*/ 16 h 72"/>
                    <a:gd name="T54" fmla="*/ 2 w 73"/>
                    <a:gd name="T55" fmla="*/ 15 h 72"/>
                    <a:gd name="T56" fmla="*/ 1 w 73"/>
                    <a:gd name="T57" fmla="*/ 14 h 72"/>
                    <a:gd name="T58" fmla="*/ 0 w 73"/>
                    <a:gd name="T59" fmla="*/ 13 h 72"/>
                    <a:gd name="T60" fmla="*/ 0 w 73"/>
                    <a:gd name="T61" fmla="*/ 11 h 72"/>
                    <a:gd name="T62" fmla="*/ 0 w 73"/>
                    <a:gd name="T63" fmla="*/ 10 h 72"/>
                    <a:gd name="T64" fmla="*/ 0 w 73"/>
                    <a:gd name="T65" fmla="*/ 8 h 72"/>
                    <a:gd name="T66" fmla="*/ 0 w 73"/>
                    <a:gd name="T67" fmla="*/ 7 h 72"/>
                    <a:gd name="T68" fmla="*/ 1 w 73"/>
                    <a:gd name="T69" fmla="*/ 6 h 72"/>
                    <a:gd name="T70" fmla="*/ 1 w 73"/>
                    <a:gd name="T71" fmla="*/ 5 h 72"/>
                    <a:gd name="T72" fmla="*/ 2 w 73"/>
                    <a:gd name="T73" fmla="*/ 4 h 72"/>
                    <a:gd name="T74" fmla="*/ 3 w 73"/>
                    <a:gd name="T75" fmla="*/ 3 h 72"/>
                    <a:gd name="T76" fmla="*/ 4 w 73"/>
                    <a:gd name="T77" fmla="*/ 2 h 72"/>
                    <a:gd name="T78" fmla="*/ 5 w 73"/>
                    <a:gd name="T79" fmla="*/ 1 h 72"/>
                    <a:gd name="T80" fmla="*/ 6 w 73"/>
                    <a:gd name="T81" fmla="*/ 1 h 72"/>
                    <a:gd name="T82" fmla="*/ 7 w 73"/>
                    <a:gd name="T83" fmla="*/ 1 h 72"/>
                    <a:gd name="T84" fmla="*/ 9 w 73"/>
                    <a:gd name="T85" fmla="*/ 0 h 7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3"/>
                    <a:gd name="T130" fmla="*/ 0 h 72"/>
                    <a:gd name="T131" fmla="*/ 73 w 73"/>
                    <a:gd name="T132" fmla="*/ 72 h 7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3" h="72">
                      <a:moveTo>
                        <a:pt x="37" y="0"/>
                      </a:moveTo>
                      <a:lnTo>
                        <a:pt x="38" y="0"/>
                      </a:lnTo>
                      <a:lnTo>
                        <a:pt x="41" y="1"/>
                      </a:lnTo>
                      <a:lnTo>
                        <a:pt x="42" y="1"/>
                      </a:lnTo>
                      <a:lnTo>
                        <a:pt x="44" y="1"/>
                      </a:lnTo>
                      <a:lnTo>
                        <a:pt x="45" y="1"/>
                      </a:lnTo>
                      <a:lnTo>
                        <a:pt x="47" y="2"/>
                      </a:lnTo>
                      <a:lnTo>
                        <a:pt x="49" y="2"/>
                      </a:lnTo>
                      <a:lnTo>
                        <a:pt x="51" y="3"/>
                      </a:lnTo>
                      <a:lnTo>
                        <a:pt x="52" y="3"/>
                      </a:lnTo>
                      <a:lnTo>
                        <a:pt x="53" y="4"/>
                      </a:lnTo>
                      <a:lnTo>
                        <a:pt x="56" y="5"/>
                      </a:lnTo>
                      <a:lnTo>
                        <a:pt x="57" y="7"/>
                      </a:lnTo>
                      <a:lnTo>
                        <a:pt x="58" y="8"/>
                      </a:lnTo>
                      <a:lnTo>
                        <a:pt x="59" y="9"/>
                      </a:lnTo>
                      <a:lnTo>
                        <a:pt x="60" y="9"/>
                      </a:lnTo>
                      <a:lnTo>
                        <a:pt x="62" y="11"/>
                      </a:lnTo>
                      <a:lnTo>
                        <a:pt x="64" y="12"/>
                      </a:lnTo>
                      <a:lnTo>
                        <a:pt x="65" y="13"/>
                      </a:lnTo>
                      <a:lnTo>
                        <a:pt x="65" y="15"/>
                      </a:lnTo>
                      <a:lnTo>
                        <a:pt x="66" y="16"/>
                      </a:lnTo>
                      <a:lnTo>
                        <a:pt x="67" y="17"/>
                      </a:lnTo>
                      <a:lnTo>
                        <a:pt x="68" y="19"/>
                      </a:lnTo>
                      <a:lnTo>
                        <a:pt x="69" y="20"/>
                      </a:lnTo>
                      <a:lnTo>
                        <a:pt x="69" y="21"/>
                      </a:lnTo>
                      <a:lnTo>
                        <a:pt x="70" y="24"/>
                      </a:lnTo>
                      <a:lnTo>
                        <a:pt x="70" y="25"/>
                      </a:lnTo>
                      <a:lnTo>
                        <a:pt x="72" y="27"/>
                      </a:lnTo>
                      <a:lnTo>
                        <a:pt x="72" y="28"/>
                      </a:lnTo>
                      <a:lnTo>
                        <a:pt x="72" y="31"/>
                      </a:lnTo>
                      <a:lnTo>
                        <a:pt x="73" y="32"/>
                      </a:lnTo>
                      <a:lnTo>
                        <a:pt x="73" y="34"/>
                      </a:lnTo>
                      <a:lnTo>
                        <a:pt x="73" y="36"/>
                      </a:lnTo>
                      <a:lnTo>
                        <a:pt x="73" y="38"/>
                      </a:lnTo>
                      <a:lnTo>
                        <a:pt x="73" y="40"/>
                      </a:lnTo>
                      <a:lnTo>
                        <a:pt x="72" y="41"/>
                      </a:lnTo>
                      <a:lnTo>
                        <a:pt x="72" y="43"/>
                      </a:lnTo>
                      <a:lnTo>
                        <a:pt x="72" y="45"/>
                      </a:lnTo>
                      <a:lnTo>
                        <a:pt x="70" y="47"/>
                      </a:lnTo>
                      <a:lnTo>
                        <a:pt x="70" y="48"/>
                      </a:lnTo>
                      <a:lnTo>
                        <a:pt x="69" y="50"/>
                      </a:lnTo>
                      <a:lnTo>
                        <a:pt x="69" y="51"/>
                      </a:lnTo>
                      <a:lnTo>
                        <a:pt x="68" y="53"/>
                      </a:lnTo>
                      <a:lnTo>
                        <a:pt x="67" y="55"/>
                      </a:lnTo>
                      <a:lnTo>
                        <a:pt x="66" y="56"/>
                      </a:lnTo>
                      <a:lnTo>
                        <a:pt x="65" y="57"/>
                      </a:lnTo>
                      <a:lnTo>
                        <a:pt x="65" y="58"/>
                      </a:lnTo>
                      <a:lnTo>
                        <a:pt x="64" y="61"/>
                      </a:lnTo>
                      <a:lnTo>
                        <a:pt x="62" y="62"/>
                      </a:lnTo>
                      <a:lnTo>
                        <a:pt x="60" y="63"/>
                      </a:lnTo>
                      <a:lnTo>
                        <a:pt x="59" y="64"/>
                      </a:lnTo>
                      <a:lnTo>
                        <a:pt x="58" y="65"/>
                      </a:lnTo>
                      <a:lnTo>
                        <a:pt x="57" y="65"/>
                      </a:lnTo>
                      <a:lnTo>
                        <a:pt x="56" y="66"/>
                      </a:lnTo>
                      <a:lnTo>
                        <a:pt x="53" y="68"/>
                      </a:lnTo>
                      <a:lnTo>
                        <a:pt x="52" y="69"/>
                      </a:lnTo>
                      <a:lnTo>
                        <a:pt x="51" y="69"/>
                      </a:lnTo>
                      <a:lnTo>
                        <a:pt x="49" y="70"/>
                      </a:lnTo>
                      <a:lnTo>
                        <a:pt x="47" y="70"/>
                      </a:lnTo>
                      <a:lnTo>
                        <a:pt x="45" y="71"/>
                      </a:lnTo>
                      <a:lnTo>
                        <a:pt x="44" y="71"/>
                      </a:lnTo>
                      <a:lnTo>
                        <a:pt x="42" y="71"/>
                      </a:lnTo>
                      <a:lnTo>
                        <a:pt x="41" y="72"/>
                      </a:lnTo>
                      <a:lnTo>
                        <a:pt x="38" y="72"/>
                      </a:lnTo>
                      <a:lnTo>
                        <a:pt x="37" y="72"/>
                      </a:lnTo>
                      <a:lnTo>
                        <a:pt x="35" y="72"/>
                      </a:lnTo>
                      <a:lnTo>
                        <a:pt x="32" y="72"/>
                      </a:lnTo>
                      <a:lnTo>
                        <a:pt x="31" y="71"/>
                      </a:lnTo>
                      <a:lnTo>
                        <a:pt x="29" y="71"/>
                      </a:lnTo>
                      <a:lnTo>
                        <a:pt x="28" y="71"/>
                      </a:lnTo>
                      <a:lnTo>
                        <a:pt x="26" y="70"/>
                      </a:lnTo>
                      <a:lnTo>
                        <a:pt x="24" y="70"/>
                      </a:lnTo>
                      <a:lnTo>
                        <a:pt x="22" y="69"/>
                      </a:lnTo>
                      <a:lnTo>
                        <a:pt x="21" y="69"/>
                      </a:lnTo>
                      <a:lnTo>
                        <a:pt x="20" y="68"/>
                      </a:lnTo>
                      <a:lnTo>
                        <a:pt x="17" y="66"/>
                      </a:lnTo>
                      <a:lnTo>
                        <a:pt x="16" y="65"/>
                      </a:lnTo>
                      <a:lnTo>
                        <a:pt x="15" y="65"/>
                      </a:lnTo>
                      <a:lnTo>
                        <a:pt x="14" y="64"/>
                      </a:lnTo>
                      <a:lnTo>
                        <a:pt x="13" y="63"/>
                      </a:lnTo>
                      <a:lnTo>
                        <a:pt x="11" y="62"/>
                      </a:lnTo>
                      <a:lnTo>
                        <a:pt x="9" y="61"/>
                      </a:lnTo>
                      <a:lnTo>
                        <a:pt x="8" y="58"/>
                      </a:lnTo>
                      <a:lnTo>
                        <a:pt x="8" y="57"/>
                      </a:lnTo>
                      <a:lnTo>
                        <a:pt x="7" y="56"/>
                      </a:lnTo>
                      <a:lnTo>
                        <a:pt x="6" y="55"/>
                      </a:lnTo>
                      <a:lnTo>
                        <a:pt x="5" y="53"/>
                      </a:lnTo>
                      <a:lnTo>
                        <a:pt x="4" y="51"/>
                      </a:lnTo>
                      <a:lnTo>
                        <a:pt x="4" y="50"/>
                      </a:lnTo>
                      <a:lnTo>
                        <a:pt x="3" y="48"/>
                      </a:lnTo>
                      <a:lnTo>
                        <a:pt x="3" y="47"/>
                      </a:lnTo>
                      <a:lnTo>
                        <a:pt x="1" y="45"/>
                      </a:lnTo>
                      <a:lnTo>
                        <a:pt x="1" y="43"/>
                      </a:lnTo>
                      <a:lnTo>
                        <a:pt x="1" y="41"/>
                      </a:lnTo>
                      <a:lnTo>
                        <a:pt x="0" y="40"/>
                      </a:lnTo>
                      <a:lnTo>
                        <a:pt x="0" y="38"/>
                      </a:lnTo>
                      <a:lnTo>
                        <a:pt x="0" y="36"/>
                      </a:lnTo>
                      <a:lnTo>
                        <a:pt x="0" y="34"/>
                      </a:lnTo>
                      <a:lnTo>
                        <a:pt x="0" y="32"/>
                      </a:lnTo>
                      <a:lnTo>
                        <a:pt x="1" y="31"/>
                      </a:lnTo>
                      <a:lnTo>
                        <a:pt x="1" y="28"/>
                      </a:lnTo>
                      <a:lnTo>
                        <a:pt x="1" y="27"/>
                      </a:lnTo>
                      <a:lnTo>
                        <a:pt x="3" y="25"/>
                      </a:lnTo>
                      <a:lnTo>
                        <a:pt x="3" y="24"/>
                      </a:lnTo>
                      <a:lnTo>
                        <a:pt x="4" y="21"/>
                      </a:lnTo>
                      <a:lnTo>
                        <a:pt x="4" y="20"/>
                      </a:lnTo>
                      <a:lnTo>
                        <a:pt x="5" y="19"/>
                      </a:lnTo>
                      <a:lnTo>
                        <a:pt x="6" y="17"/>
                      </a:lnTo>
                      <a:lnTo>
                        <a:pt x="7" y="16"/>
                      </a:lnTo>
                      <a:lnTo>
                        <a:pt x="8" y="15"/>
                      </a:lnTo>
                      <a:lnTo>
                        <a:pt x="8" y="13"/>
                      </a:lnTo>
                      <a:lnTo>
                        <a:pt x="9" y="12"/>
                      </a:lnTo>
                      <a:lnTo>
                        <a:pt x="11" y="11"/>
                      </a:lnTo>
                      <a:lnTo>
                        <a:pt x="13" y="9"/>
                      </a:lnTo>
                      <a:lnTo>
                        <a:pt x="14" y="9"/>
                      </a:lnTo>
                      <a:lnTo>
                        <a:pt x="15" y="8"/>
                      </a:lnTo>
                      <a:lnTo>
                        <a:pt x="16" y="7"/>
                      </a:lnTo>
                      <a:lnTo>
                        <a:pt x="17" y="5"/>
                      </a:lnTo>
                      <a:lnTo>
                        <a:pt x="20" y="4"/>
                      </a:lnTo>
                      <a:lnTo>
                        <a:pt x="21" y="3"/>
                      </a:lnTo>
                      <a:lnTo>
                        <a:pt x="22" y="3"/>
                      </a:lnTo>
                      <a:lnTo>
                        <a:pt x="24" y="2"/>
                      </a:lnTo>
                      <a:lnTo>
                        <a:pt x="26" y="2"/>
                      </a:lnTo>
                      <a:lnTo>
                        <a:pt x="28" y="1"/>
                      </a:lnTo>
                      <a:lnTo>
                        <a:pt x="29" y="1"/>
                      </a:lnTo>
                      <a:lnTo>
                        <a:pt x="31" y="1"/>
                      </a:lnTo>
                      <a:lnTo>
                        <a:pt x="32" y="1"/>
                      </a:lnTo>
                      <a:lnTo>
                        <a:pt x="35" y="0"/>
                      </a:lnTo>
                      <a:lnTo>
                        <a:pt x="37" y="0"/>
                      </a:lnTo>
                    </a:path>
                  </a:pathLst>
                </a:custGeom>
                <a:noFill/>
                <a:ln w="0">
                  <a:solidFill>
                    <a:srgbClr val="000000"/>
                  </a:solidFill>
                  <a:prstDash val="solid"/>
                  <a:round/>
                  <a:headEnd/>
                  <a:tailEnd/>
                </a:ln>
              </p:spPr>
              <p:txBody>
                <a:bodyPr/>
                <a:lstStyle/>
                <a:p>
                  <a:endParaRPr lang="en-GB"/>
                </a:p>
              </p:txBody>
            </p:sp>
            <p:sp>
              <p:nvSpPr>
                <p:cNvPr id="1359" name="Line 868"/>
                <p:cNvSpPr>
                  <a:spLocks noChangeShapeType="1"/>
                </p:cNvSpPr>
                <p:nvPr/>
              </p:nvSpPr>
              <p:spPr bwMode="auto">
                <a:xfrm flipH="1">
                  <a:off x="2813" y="3012"/>
                  <a:ext cx="46" cy="19"/>
                </a:xfrm>
                <a:prstGeom prst="line">
                  <a:avLst/>
                </a:prstGeom>
                <a:noFill/>
                <a:ln w="0">
                  <a:solidFill>
                    <a:srgbClr val="000000"/>
                  </a:solidFill>
                  <a:round/>
                  <a:headEnd/>
                  <a:tailEnd/>
                </a:ln>
              </p:spPr>
              <p:txBody>
                <a:bodyPr/>
                <a:lstStyle/>
                <a:p>
                  <a:endParaRPr lang="en-GB"/>
                </a:p>
              </p:txBody>
            </p:sp>
            <p:sp>
              <p:nvSpPr>
                <p:cNvPr id="1360" name="Line 869"/>
                <p:cNvSpPr>
                  <a:spLocks noChangeShapeType="1"/>
                </p:cNvSpPr>
                <p:nvPr/>
              </p:nvSpPr>
              <p:spPr bwMode="auto">
                <a:xfrm>
                  <a:off x="2811" y="3025"/>
                  <a:ext cx="50" cy="2"/>
                </a:xfrm>
                <a:prstGeom prst="line">
                  <a:avLst/>
                </a:prstGeom>
                <a:noFill/>
                <a:ln w="0">
                  <a:solidFill>
                    <a:srgbClr val="000000"/>
                  </a:solidFill>
                  <a:round/>
                  <a:headEnd/>
                  <a:tailEnd/>
                </a:ln>
              </p:spPr>
              <p:txBody>
                <a:bodyPr/>
                <a:lstStyle/>
                <a:p>
                  <a:endParaRPr lang="en-GB"/>
                </a:p>
              </p:txBody>
            </p:sp>
            <p:sp>
              <p:nvSpPr>
                <p:cNvPr id="1361" name="Line 870"/>
                <p:cNvSpPr>
                  <a:spLocks noChangeShapeType="1"/>
                </p:cNvSpPr>
                <p:nvPr/>
              </p:nvSpPr>
              <p:spPr bwMode="auto">
                <a:xfrm flipH="1">
                  <a:off x="2816" y="3015"/>
                  <a:ext cx="43" cy="26"/>
                </a:xfrm>
                <a:prstGeom prst="line">
                  <a:avLst/>
                </a:prstGeom>
                <a:noFill/>
                <a:ln w="0">
                  <a:solidFill>
                    <a:srgbClr val="000000"/>
                  </a:solidFill>
                  <a:round/>
                  <a:headEnd/>
                  <a:tailEnd/>
                </a:ln>
              </p:spPr>
              <p:txBody>
                <a:bodyPr/>
                <a:lstStyle/>
                <a:p>
                  <a:endParaRPr lang="en-GB"/>
                </a:p>
              </p:txBody>
            </p:sp>
            <p:sp>
              <p:nvSpPr>
                <p:cNvPr id="1362" name="Line 871"/>
                <p:cNvSpPr>
                  <a:spLocks noChangeShapeType="1"/>
                </p:cNvSpPr>
                <p:nvPr/>
              </p:nvSpPr>
              <p:spPr bwMode="auto">
                <a:xfrm flipV="1">
                  <a:off x="2814" y="3029"/>
                  <a:ext cx="49" cy="7"/>
                </a:xfrm>
                <a:prstGeom prst="line">
                  <a:avLst/>
                </a:prstGeom>
                <a:noFill/>
                <a:ln w="0">
                  <a:solidFill>
                    <a:srgbClr val="000000"/>
                  </a:solidFill>
                  <a:round/>
                  <a:headEnd/>
                  <a:tailEnd/>
                </a:ln>
              </p:spPr>
              <p:txBody>
                <a:bodyPr/>
                <a:lstStyle/>
                <a:p>
                  <a:endParaRPr lang="en-GB"/>
                </a:p>
              </p:txBody>
            </p:sp>
            <p:sp>
              <p:nvSpPr>
                <p:cNvPr id="1363" name="Line 872"/>
                <p:cNvSpPr>
                  <a:spLocks noChangeShapeType="1"/>
                </p:cNvSpPr>
                <p:nvPr/>
              </p:nvSpPr>
              <p:spPr bwMode="auto">
                <a:xfrm flipH="1">
                  <a:off x="2821" y="3018"/>
                  <a:ext cx="38" cy="34"/>
                </a:xfrm>
                <a:prstGeom prst="line">
                  <a:avLst/>
                </a:prstGeom>
                <a:noFill/>
                <a:ln w="0">
                  <a:solidFill>
                    <a:srgbClr val="000000"/>
                  </a:solidFill>
                  <a:round/>
                  <a:headEnd/>
                  <a:tailEnd/>
                </a:ln>
              </p:spPr>
              <p:txBody>
                <a:bodyPr/>
                <a:lstStyle/>
                <a:p>
                  <a:endParaRPr lang="en-GB"/>
                </a:p>
              </p:txBody>
            </p:sp>
            <p:sp>
              <p:nvSpPr>
                <p:cNvPr id="1364" name="Line 873"/>
                <p:cNvSpPr>
                  <a:spLocks noChangeShapeType="1"/>
                </p:cNvSpPr>
                <p:nvPr/>
              </p:nvSpPr>
              <p:spPr bwMode="auto">
                <a:xfrm flipV="1">
                  <a:off x="2818" y="3031"/>
                  <a:ext cx="48" cy="16"/>
                </a:xfrm>
                <a:prstGeom prst="line">
                  <a:avLst/>
                </a:prstGeom>
                <a:noFill/>
                <a:ln w="0">
                  <a:solidFill>
                    <a:srgbClr val="000000"/>
                  </a:solidFill>
                  <a:round/>
                  <a:headEnd/>
                  <a:tailEnd/>
                </a:ln>
              </p:spPr>
              <p:txBody>
                <a:bodyPr/>
                <a:lstStyle/>
                <a:p>
                  <a:endParaRPr lang="en-GB"/>
                </a:p>
              </p:txBody>
            </p:sp>
            <p:sp>
              <p:nvSpPr>
                <p:cNvPr id="1365" name="Line 874"/>
                <p:cNvSpPr>
                  <a:spLocks noChangeShapeType="1"/>
                </p:cNvSpPr>
                <p:nvPr/>
              </p:nvSpPr>
              <p:spPr bwMode="auto">
                <a:xfrm flipH="1">
                  <a:off x="2828" y="3021"/>
                  <a:ext cx="31" cy="40"/>
                </a:xfrm>
                <a:prstGeom prst="line">
                  <a:avLst/>
                </a:prstGeom>
                <a:noFill/>
                <a:ln w="0">
                  <a:solidFill>
                    <a:srgbClr val="000000"/>
                  </a:solidFill>
                  <a:round/>
                  <a:headEnd/>
                  <a:tailEnd/>
                </a:ln>
              </p:spPr>
              <p:txBody>
                <a:bodyPr/>
                <a:lstStyle/>
                <a:p>
                  <a:endParaRPr lang="en-GB"/>
                </a:p>
              </p:txBody>
            </p:sp>
            <p:sp>
              <p:nvSpPr>
                <p:cNvPr id="1366" name="Line 875"/>
                <p:cNvSpPr>
                  <a:spLocks noChangeShapeType="1"/>
                </p:cNvSpPr>
                <p:nvPr/>
              </p:nvSpPr>
              <p:spPr bwMode="auto">
                <a:xfrm flipV="1">
                  <a:off x="2825" y="3032"/>
                  <a:ext cx="43" cy="24"/>
                </a:xfrm>
                <a:prstGeom prst="line">
                  <a:avLst/>
                </a:prstGeom>
                <a:noFill/>
                <a:ln w="0">
                  <a:solidFill>
                    <a:srgbClr val="000000"/>
                  </a:solidFill>
                  <a:round/>
                  <a:headEnd/>
                  <a:tailEnd/>
                </a:ln>
              </p:spPr>
              <p:txBody>
                <a:bodyPr/>
                <a:lstStyle/>
                <a:p>
                  <a:endParaRPr lang="en-GB"/>
                </a:p>
              </p:txBody>
            </p:sp>
            <p:sp>
              <p:nvSpPr>
                <p:cNvPr id="1367" name="Line 876"/>
                <p:cNvSpPr>
                  <a:spLocks noChangeShapeType="1"/>
                </p:cNvSpPr>
                <p:nvPr/>
              </p:nvSpPr>
              <p:spPr bwMode="auto">
                <a:xfrm flipH="1">
                  <a:off x="2837" y="3024"/>
                  <a:ext cx="23" cy="45"/>
                </a:xfrm>
                <a:prstGeom prst="line">
                  <a:avLst/>
                </a:prstGeom>
                <a:noFill/>
                <a:ln w="0">
                  <a:solidFill>
                    <a:srgbClr val="000000"/>
                  </a:solidFill>
                  <a:round/>
                  <a:headEnd/>
                  <a:tailEnd/>
                </a:ln>
              </p:spPr>
              <p:txBody>
                <a:bodyPr/>
                <a:lstStyle/>
                <a:p>
                  <a:endParaRPr lang="en-GB"/>
                </a:p>
              </p:txBody>
            </p:sp>
            <p:sp>
              <p:nvSpPr>
                <p:cNvPr id="1368" name="Line 877"/>
                <p:cNvSpPr>
                  <a:spLocks noChangeShapeType="1"/>
                </p:cNvSpPr>
                <p:nvPr/>
              </p:nvSpPr>
              <p:spPr bwMode="auto">
                <a:xfrm flipV="1">
                  <a:off x="2832" y="3034"/>
                  <a:ext cx="39" cy="31"/>
                </a:xfrm>
                <a:prstGeom prst="line">
                  <a:avLst/>
                </a:prstGeom>
                <a:noFill/>
                <a:ln w="0">
                  <a:solidFill>
                    <a:srgbClr val="000000"/>
                  </a:solidFill>
                  <a:round/>
                  <a:headEnd/>
                  <a:tailEnd/>
                </a:ln>
              </p:spPr>
              <p:txBody>
                <a:bodyPr/>
                <a:lstStyle/>
                <a:p>
                  <a:endParaRPr lang="en-GB"/>
                </a:p>
              </p:txBody>
            </p:sp>
            <p:sp>
              <p:nvSpPr>
                <p:cNvPr id="1369" name="Line 878"/>
                <p:cNvSpPr>
                  <a:spLocks noChangeShapeType="1"/>
                </p:cNvSpPr>
                <p:nvPr/>
              </p:nvSpPr>
              <p:spPr bwMode="auto">
                <a:xfrm flipH="1">
                  <a:off x="2847" y="3027"/>
                  <a:ext cx="15" cy="48"/>
                </a:xfrm>
                <a:prstGeom prst="line">
                  <a:avLst/>
                </a:prstGeom>
                <a:noFill/>
                <a:ln w="0">
                  <a:solidFill>
                    <a:srgbClr val="000000"/>
                  </a:solidFill>
                  <a:round/>
                  <a:headEnd/>
                  <a:tailEnd/>
                </a:ln>
              </p:spPr>
              <p:txBody>
                <a:bodyPr/>
                <a:lstStyle/>
                <a:p>
                  <a:endParaRPr lang="en-GB"/>
                </a:p>
              </p:txBody>
            </p:sp>
            <p:sp>
              <p:nvSpPr>
                <p:cNvPr id="1370" name="Line 879"/>
                <p:cNvSpPr>
                  <a:spLocks noChangeShapeType="1"/>
                </p:cNvSpPr>
                <p:nvPr/>
              </p:nvSpPr>
              <p:spPr bwMode="auto">
                <a:xfrm flipV="1">
                  <a:off x="2841" y="3035"/>
                  <a:ext cx="33" cy="37"/>
                </a:xfrm>
                <a:prstGeom prst="line">
                  <a:avLst/>
                </a:prstGeom>
                <a:noFill/>
                <a:ln w="0">
                  <a:solidFill>
                    <a:srgbClr val="000000"/>
                  </a:solidFill>
                  <a:round/>
                  <a:headEnd/>
                  <a:tailEnd/>
                </a:ln>
              </p:spPr>
              <p:txBody>
                <a:bodyPr/>
                <a:lstStyle/>
                <a:p>
                  <a:endParaRPr lang="en-GB"/>
                </a:p>
              </p:txBody>
            </p:sp>
            <p:sp>
              <p:nvSpPr>
                <p:cNvPr id="1371" name="Line 880"/>
                <p:cNvSpPr>
                  <a:spLocks noChangeShapeType="1"/>
                </p:cNvSpPr>
                <p:nvPr/>
              </p:nvSpPr>
              <p:spPr bwMode="auto">
                <a:xfrm flipH="1">
                  <a:off x="2857" y="3029"/>
                  <a:ext cx="7" cy="50"/>
                </a:xfrm>
                <a:prstGeom prst="line">
                  <a:avLst/>
                </a:prstGeom>
                <a:noFill/>
                <a:ln w="0">
                  <a:solidFill>
                    <a:srgbClr val="000000"/>
                  </a:solidFill>
                  <a:round/>
                  <a:headEnd/>
                  <a:tailEnd/>
                </a:ln>
              </p:spPr>
              <p:txBody>
                <a:bodyPr/>
                <a:lstStyle/>
                <a:p>
                  <a:endParaRPr lang="en-GB"/>
                </a:p>
              </p:txBody>
            </p:sp>
            <p:sp>
              <p:nvSpPr>
                <p:cNvPr id="1372" name="Line 881"/>
                <p:cNvSpPr>
                  <a:spLocks noChangeShapeType="1"/>
                </p:cNvSpPr>
                <p:nvPr/>
              </p:nvSpPr>
              <p:spPr bwMode="auto">
                <a:xfrm flipV="1">
                  <a:off x="2852" y="3035"/>
                  <a:ext cx="26" cy="42"/>
                </a:xfrm>
                <a:prstGeom prst="line">
                  <a:avLst/>
                </a:prstGeom>
                <a:noFill/>
                <a:ln w="0">
                  <a:solidFill>
                    <a:srgbClr val="000000"/>
                  </a:solidFill>
                  <a:round/>
                  <a:headEnd/>
                  <a:tailEnd/>
                </a:ln>
              </p:spPr>
              <p:txBody>
                <a:bodyPr/>
                <a:lstStyle/>
                <a:p>
                  <a:endParaRPr lang="en-GB"/>
                </a:p>
              </p:txBody>
            </p:sp>
            <p:sp>
              <p:nvSpPr>
                <p:cNvPr id="1373" name="Line 882"/>
                <p:cNvSpPr>
                  <a:spLocks noChangeShapeType="1"/>
                </p:cNvSpPr>
                <p:nvPr/>
              </p:nvSpPr>
              <p:spPr bwMode="auto">
                <a:xfrm>
                  <a:off x="2867" y="3031"/>
                  <a:ext cx="1" cy="51"/>
                </a:xfrm>
                <a:prstGeom prst="line">
                  <a:avLst/>
                </a:prstGeom>
                <a:noFill/>
                <a:ln w="0">
                  <a:solidFill>
                    <a:srgbClr val="000000"/>
                  </a:solidFill>
                  <a:round/>
                  <a:headEnd/>
                  <a:tailEnd/>
                </a:ln>
              </p:spPr>
              <p:txBody>
                <a:bodyPr/>
                <a:lstStyle/>
                <a:p>
                  <a:endParaRPr lang="en-GB"/>
                </a:p>
              </p:txBody>
            </p:sp>
            <p:sp>
              <p:nvSpPr>
                <p:cNvPr id="1374" name="Line 883"/>
                <p:cNvSpPr>
                  <a:spLocks noChangeShapeType="1"/>
                </p:cNvSpPr>
                <p:nvPr/>
              </p:nvSpPr>
              <p:spPr bwMode="auto">
                <a:xfrm flipV="1">
                  <a:off x="2863" y="3034"/>
                  <a:ext cx="17" cy="47"/>
                </a:xfrm>
                <a:prstGeom prst="line">
                  <a:avLst/>
                </a:prstGeom>
                <a:noFill/>
                <a:ln w="0">
                  <a:solidFill>
                    <a:srgbClr val="000000"/>
                  </a:solidFill>
                  <a:round/>
                  <a:headEnd/>
                  <a:tailEnd/>
                </a:ln>
              </p:spPr>
              <p:txBody>
                <a:bodyPr/>
                <a:lstStyle/>
                <a:p>
                  <a:endParaRPr lang="en-GB"/>
                </a:p>
              </p:txBody>
            </p:sp>
            <p:sp>
              <p:nvSpPr>
                <p:cNvPr id="1375" name="Line 884"/>
                <p:cNvSpPr>
                  <a:spLocks noChangeShapeType="1"/>
                </p:cNvSpPr>
                <p:nvPr/>
              </p:nvSpPr>
              <p:spPr bwMode="auto">
                <a:xfrm>
                  <a:off x="2870" y="3033"/>
                  <a:ext cx="9" cy="49"/>
                </a:xfrm>
                <a:prstGeom prst="line">
                  <a:avLst/>
                </a:prstGeom>
                <a:noFill/>
                <a:ln w="0">
                  <a:solidFill>
                    <a:srgbClr val="000000"/>
                  </a:solidFill>
                  <a:round/>
                  <a:headEnd/>
                  <a:tailEnd/>
                </a:ln>
              </p:spPr>
              <p:txBody>
                <a:bodyPr/>
                <a:lstStyle/>
                <a:p>
                  <a:endParaRPr lang="en-GB"/>
                </a:p>
              </p:txBody>
            </p:sp>
            <p:sp>
              <p:nvSpPr>
                <p:cNvPr id="1376" name="Line 885"/>
                <p:cNvSpPr>
                  <a:spLocks noChangeShapeType="1"/>
                </p:cNvSpPr>
                <p:nvPr/>
              </p:nvSpPr>
              <p:spPr bwMode="auto">
                <a:xfrm flipV="1">
                  <a:off x="2874" y="3033"/>
                  <a:ext cx="10" cy="49"/>
                </a:xfrm>
                <a:prstGeom prst="line">
                  <a:avLst/>
                </a:prstGeom>
                <a:noFill/>
                <a:ln w="0">
                  <a:solidFill>
                    <a:srgbClr val="000000"/>
                  </a:solidFill>
                  <a:round/>
                  <a:headEnd/>
                  <a:tailEnd/>
                </a:ln>
              </p:spPr>
              <p:txBody>
                <a:bodyPr/>
                <a:lstStyle/>
                <a:p>
                  <a:endParaRPr lang="en-GB"/>
                </a:p>
              </p:txBody>
            </p:sp>
            <p:sp>
              <p:nvSpPr>
                <p:cNvPr id="1377" name="Line 886"/>
                <p:cNvSpPr>
                  <a:spLocks noChangeShapeType="1"/>
                </p:cNvSpPr>
                <p:nvPr/>
              </p:nvSpPr>
              <p:spPr bwMode="auto">
                <a:xfrm flipH="1" flipV="1">
                  <a:off x="2863" y="2952"/>
                  <a:ext cx="18" cy="47"/>
                </a:xfrm>
                <a:prstGeom prst="line">
                  <a:avLst/>
                </a:prstGeom>
                <a:noFill/>
                <a:ln w="0">
                  <a:solidFill>
                    <a:srgbClr val="000000"/>
                  </a:solidFill>
                  <a:round/>
                  <a:headEnd/>
                  <a:tailEnd/>
                </a:ln>
              </p:spPr>
              <p:txBody>
                <a:bodyPr/>
                <a:lstStyle/>
                <a:p>
                  <a:endParaRPr lang="en-GB"/>
                </a:p>
              </p:txBody>
            </p:sp>
            <p:sp>
              <p:nvSpPr>
                <p:cNvPr id="1378" name="Line 887"/>
                <p:cNvSpPr>
                  <a:spLocks noChangeShapeType="1"/>
                </p:cNvSpPr>
                <p:nvPr/>
              </p:nvSpPr>
              <p:spPr bwMode="auto">
                <a:xfrm flipH="1">
                  <a:off x="2867" y="2951"/>
                  <a:ext cx="1" cy="50"/>
                </a:xfrm>
                <a:prstGeom prst="line">
                  <a:avLst/>
                </a:prstGeom>
                <a:noFill/>
                <a:ln w="0">
                  <a:solidFill>
                    <a:srgbClr val="000000"/>
                  </a:solidFill>
                  <a:round/>
                  <a:headEnd/>
                  <a:tailEnd/>
                </a:ln>
              </p:spPr>
              <p:txBody>
                <a:bodyPr/>
                <a:lstStyle/>
                <a:p>
                  <a:endParaRPr lang="en-GB"/>
                </a:p>
              </p:txBody>
            </p:sp>
            <p:sp>
              <p:nvSpPr>
                <p:cNvPr id="1379" name="Line 888"/>
                <p:cNvSpPr>
                  <a:spLocks noChangeShapeType="1"/>
                </p:cNvSpPr>
                <p:nvPr/>
              </p:nvSpPr>
              <p:spPr bwMode="auto">
                <a:xfrm flipH="1" flipV="1">
                  <a:off x="2852" y="2956"/>
                  <a:ext cx="26" cy="43"/>
                </a:xfrm>
                <a:prstGeom prst="line">
                  <a:avLst/>
                </a:prstGeom>
                <a:noFill/>
                <a:ln w="0">
                  <a:solidFill>
                    <a:srgbClr val="000000"/>
                  </a:solidFill>
                  <a:round/>
                  <a:headEnd/>
                  <a:tailEnd/>
                </a:ln>
              </p:spPr>
              <p:txBody>
                <a:bodyPr/>
                <a:lstStyle/>
                <a:p>
                  <a:endParaRPr lang="en-GB"/>
                </a:p>
              </p:txBody>
            </p:sp>
            <p:sp>
              <p:nvSpPr>
                <p:cNvPr id="1380" name="Line 889"/>
                <p:cNvSpPr>
                  <a:spLocks noChangeShapeType="1"/>
                </p:cNvSpPr>
                <p:nvPr/>
              </p:nvSpPr>
              <p:spPr bwMode="auto">
                <a:xfrm>
                  <a:off x="2857" y="2954"/>
                  <a:ext cx="7" cy="49"/>
                </a:xfrm>
                <a:prstGeom prst="line">
                  <a:avLst/>
                </a:prstGeom>
                <a:noFill/>
                <a:ln w="0">
                  <a:solidFill>
                    <a:srgbClr val="000000"/>
                  </a:solidFill>
                  <a:round/>
                  <a:headEnd/>
                  <a:tailEnd/>
                </a:ln>
              </p:spPr>
              <p:txBody>
                <a:bodyPr/>
                <a:lstStyle/>
                <a:p>
                  <a:endParaRPr lang="en-GB"/>
                </a:p>
              </p:txBody>
            </p:sp>
            <p:sp>
              <p:nvSpPr>
                <p:cNvPr id="1381" name="Line 890"/>
                <p:cNvSpPr>
                  <a:spLocks noChangeShapeType="1"/>
                </p:cNvSpPr>
                <p:nvPr/>
              </p:nvSpPr>
              <p:spPr bwMode="auto">
                <a:xfrm flipH="1" flipV="1">
                  <a:off x="2841" y="2961"/>
                  <a:ext cx="34" cy="38"/>
                </a:xfrm>
                <a:prstGeom prst="line">
                  <a:avLst/>
                </a:prstGeom>
                <a:noFill/>
                <a:ln w="0">
                  <a:solidFill>
                    <a:srgbClr val="000000"/>
                  </a:solidFill>
                  <a:round/>
                  <a:headEnd/>
                  <a:tailEnd/>
                </a:ln>
              </p:spPr>
              <p:txBody>
                <a:bodyPr/>
                <a:lstStyle/>
                <a:p>
                  <a:endParaRPr lang="en-GB"/>
                </a:p>
              </p:txBody>
            </p:sp>
            <p:sp>
              <p:nvSpPr>
                <p:cNvPr id="1382" name="Line 891"/>
                <p:cNvSpPr>
                  <a:spLocks noChangeShapeType="1"/>
                </p:cNvSpPr>
                <p:nvPr/>
              </p:nvSpPr>
              <p:spPr bwMode="auto">
                <a:xfrm>
                  <a:off x="2847" y="2958"/>
                  <a:ext cx="15" cy="47"/>
                </a:xfrm>
                <a:prstGeom prst="line">
                  <a:avLst/>
                </a:prstGeom>
                <a:noFill/>
                <a:ln w="0">
                  <a:solidFill>
                    <a:srgbClr val="000000"/>
                  </a:solidFill>
                  <a:round/>
                  <a:headEnd/>
                  <a:tailEnd/>
                </a:ln>
              </p:spPr>
              <p:txBody>
                <a:bodyPr/>
                <a:lstStyle/>
                <a:p>
                  <a:endParaRPr lang="en-GB"/>
                </a:p>
              </p:txBody>
            </p:sp>
            <p:sp>
              <p:nvSpPr>
                <p:cNvPr id="1383" name="Line 892"/>
                <p:cNvSpPr>
                  <a:spLocks noChangeShapeType="1"/>
                </p:cNvSpPr>
                <p:nvPr/>
              </p:nvSpPr>
              <p:spPr bwMode="auto">
                <a:xfrm flipH="1" flipV="1">
                  <a:off x="2832" y="2968"/>
                  <a:ext cx="40" cy="31"/>
                </a:xfrm>
                <a:prstGeom prst="line">
                  <a:avLst/>
                </a:prstGeom>
                <a:noFill/>
                <a:ln w="0">
                  <a:solidFill>
                    <a:srgbClr val="000000"/>
                  </a:solidFill>
                  <a:round/>
                  <a:headEnd/>
                  <a:tailEnd/>
                </a:ln>
              </p:spPr>
              <p:txBody>
                <a:bodyPr/>
                <a:lstStyle/>
                <a:p>
                  <a:endParaRPr lang="en-GB"/>
                </a:p>
              </p:txBody>
            </p:sp>
            <p:sp>
              <p:nvSpPr>
                <p:cNvPr id="1384" name="Line 893"/>
                <p:cNvSpPr>
                  <a:spLocks noChangeShapeType="1"/>
                </p:cNvSpPr>
                <p:nvPr/>
              </p:nvSpPr>
              <p:spPr bwMode="auto">
                <a:xfrm>
                  <a:off x="2837" y="2964"/>
                  <a:ext cx="24" cy="44"/>
                </a:xfrm>
                <a:prstGeom prst="line">
                  <a:avLst/>
                </a:prstGeom>
                <a:noFill/>
                <a:ln w="0">
                  <a:solidFill>
                    <a:srgbClr val="000000"/>
                  </a:solidFill>
                  <a:round/>
                  <a:headEnd/>
                  <a:tailEnd/>
                </a:ln>
              </p:spPr>
              <p:txBody>
                <a:bodyPr/>
                <a:lstStyle/>
                <a:p>
                  <a:endParaRPr lang="en-GB"/>
                </a:p>
              </p:txBody>
            </p:sp>
            <p:sp>
              <p:nvSpPr>
                <p:cNvPr id="1385" name="Line 894"/>
                <p:cNvSpPr>
                  <a:spLocks noChangeShapeType="1"/>
                </p:cNvSpPr>
                <p:nvPr/>
              </p:nvSpPr>
              <p:spPr bwMode="auto">
                <a:xfrm flipH="1" flipV="1">
                  <a:off x="2825" y="2976"/>
                  <a:ext cx="44" cy="25"/>
                </a:xfrm>
                <a:prstGeom prst="line">
                  <a:avLst/>
                </a:prstGeom>
                <a:noFill/>
                <a:ln w="0">
                  <a:solidFill>
                    <a:srgbClr val="000000"/>
                  </a:solidFill>
                  <a:round/>
                  <a:headEnd/>
                  <a:tailEnd/>
                </a:ln>
              </p:spPr>
              <p:txBody>
                <a:bodyPr/>
                <a:lstStyle/>
                <a:p>
                  <a:endParaRPr lang="en-GB"/>
                </a:p>
              </p:txBody>
            </p:sp>
            <p:sp>
              <p:nvSpPr>
                <p:cNvPr id="1386" name="Line 895"/>
                <p:cNvSpPr>
                  <a:spLocks noChangeShapeType="1"/>
                </p:cNvSpPr>
                <p:nvPr/>
              </p:nvSpPr>
              <p:spPr bwMode="auto">
                <a:xfrm>
                  <a:off x="2828" y="2972"/>
                  <a:ext cx="31" cy="39"/>
                </a:xfrm>
                <a:prstGeom prst="line">
                  <a:avLst/>
                </a:prstGeom>
                <a:noFill/>
                <a:ln w="0">
                  <a:solidFill>
                    <a:srgbClr val="000000"/>
                  </a:solidFill>
                  <a:round/>
                  <a:headEnd/>
                  <a:tailEnd/>
                </a:ln>
              </p:spPr>
              <p:txBody>
                <a:bodyPr/>
                <a:lstStyle/>
                <a:p>
                  <a:endParaRPr lang="en-GB"/>
                </a:p>
              </p:txBody>
            </p:sp>
            <p:sp>
              <p:nvSpPr>
                <p:cNvPr id="1387" name="Line 896"/>
                <p:cNvSpPr>
                  <a:spLocks noChangeShapeType="1"/>
                </p:cNvSpPr>
                <p:nvPr/>
              </p:nvSpPr>
              <p:spPr bwMode="auto">
                <a:xfrm flipH="1" flipV="1">
                  <a:off x="2818" y="2986"/>
                  <a:ext cx="48" cy="16"/>
                </a:xfrm>
                <a:prstGeom prst="line">
                  <a:avLst/>
                </a:prstGeom>
                <a:noFill/>
                <a:ln w="0">
                  <a:solidFill>
                    <a:srgbClr val="000000"/>
                  </a:solidFill>
                  <a:round/>
                  <a:headEnd/>
                  <a:tailEnd/>
                </a:ln>
              </p:spPr>
              <p:txBody>
                <a:bodyPr/>
                <a:lstStyle/>
                <a:p>
                  <a:endParaRPr lang="en-GB"/>
                </a:p>
              </p:txBody>
            </p:sp>
            <p:sp>
              <p:nvSpPr>
                <p:cNvPr id="1388" name="Line 897"/>
                <p:cNvSpPr>
                  <a:spLocks noChangeShapeType="1"/>
                </p:cNvSpPr>
                <p:nvPr/>
              </p:nvSpPr>
              <p:spPr bwMode="auto">
                <a:xfrm>
                  <a:off x="2821" y="2981"/>
                  <a:ext cx="38" cy="33"/>
                </a:xfrm>
                <a:prstGeom prst="line">
                  <a:avLst/>
                </a:prstGeom>
                <a:noFill/>
                <a:ln w="0">
                  <a:solidFill>
                    <a:srgbClr val="000000"/>
                  </a:solidFill>
                  <a:round/>
                  <a:headEnd/>
                  <a:tailEnd/>
                </a:ln>
              </p:spPr>
              <p:txBody>
                <a:bodyPr/>
                <a:lstStyle/>
                <a:p>
                  <a:endParaRPr lang="en-GB"/>
                </a:p>
              </p:txBody>
            </p:sp>
            <p:sp>
              <p:nvSpPr>
                <p:cNvPr id="1389" name="Line 898"/>
                <p:cNvSpPr>
                  <a:spLocks noChangeShapeType="1"/>
                </p:cNvSpPr>
                <p:nvPr/>
              </p:nvSpPr>
              <p:spPr bwMode="auto">
                <a:xfrm flipH="1" flipV="1">
                  <a:off x="2814" y="2997"/>
                  <a:ext cx="50" cy="7"/>
                </a:xfrm>
                <a:prstGeom prst="line">
                  <a:avLst/>
                </a:prstGeom>
                <a:noFill/>
                <a:ln w="0">
                  <a:solidFill>
                    <a:srgbClr val="000000"/>
                  </a:solidFill>
                  <a:round/>
                  <a:headEnd/>
                  <a:tailEnd/>
                </a:ln>
              </p:spPr>
              <p:txBody>
                <a:bodyPr/>
                <a:lstStyle/>
                <a:p>
                  <a:endParaRPr lang="en-GB"/>
                </a:p>
              </p:txBody>
            </p:sp>
            <p:sp>
              <p:nvSpPr>
                <p:cNvPr id="1390" name="Line 899"/>
                <p:cNvSpPr>
                  <a:spLocks noChangeShapeType="1"/>
                </p:cNvSpPr>
                <p:nvPr/>
              </p:nvSpPr>
              <p:spPr bwMode="auto">
                <a:xfrm>
                  <a:off x="2816" y="2991"/>
                  <a:ext cx="43" cy="26"/>
                </a:xfrm>
                <a:prstGeom prst="line">
                  <a:avLst/>
                </a:prstGeom>
                <a:noFill/>
                <a:ln w="0">
                  <a:solidFill>
                    <a:srgbClr val="000000"/>
                  </a:solidFill>
                  <a:round/>
                  <a:headEnd/>
                  <a:tailEnd/>
                </a:ln>
              </p:spPr>
              <p:txBody>
                <a:bodyPr/>
                <a:lstStyle/>
                <a:p>
                  <a:endParaRPr lang="en-GB"/>
                </a:p>
              </p:txBody>
            </p:sp>
            <p:sp>
              <p:nvSpPr>
                <p:cNvPr id="1391" name="Line 900"/>
                <p:cNvSpPr>
                  <a:spLocks noChangeShapeType="1"/>
                </p:cNvSpPr>
                <p:nvPr/>
              </p:nvSpPr>
              <p:spPr bwMode="auto">
                <a:xfrm flipH="1">
                  <a:off x="2811" y="3006"/>
                  <a:ext cx="51" cy="2"/>
                </a:xfrm>
                <a:prstGeom prst="line">
                  <a:avLst/>
                </a:prstGeom>
                <a:noFill/>
                <a:ln w="0">
                  <a:solidFill>
                    <a:srgbClr val="000000"/>
                  </a:solidFill>
                  <a:round/>
                  <a:headEnd/>
                  <a:tailEnd/>
                </a:ln>
              </p:spPr>
              <p:txBody>
                <a:bodyPr/>
                <a:lstStyle/>
                <a:p>
                  <a:endParaRPr lang="en-GB"/>
                </a:p>
              </p:txBody>
            </p:sp>
            <p:sp>
              <p:nvSpPr>
                <p:cNvPr id="1392" name="Line 901"/>
                <p:cNvSpPr>
                  <a:spLocks noChangeShapeType="1"/>
                </p:cNvSpPr>
                <p:nvPr/>
              </p:nvSpPr>
              <p:spPr bwMode="auto">
                <a:xfrm>
                  <a:off x="2813" y="3002"/>
                  <a:ext cx="46" cy="18"/>
                </a:xfrm>
                <a:prstGeom prst="line">
                  <a:avLst/>
                </a:prstGeom>
                <a:noFill/>
                <a:ln w="0">
                  <a:solidFill>
                    <a:srgbClr val="000000"/>
                  </a:solidFill>
                  <a:round/>
                  <a:headEnd/>
                  <a:tailEnd/>
                </a:ln>
              </p:spPr>
              <p:txBody>
                <a:bodyPr/>
                <a:lstStyle/>
                <a:p>
                  <a:endParaRPr lang="en-GB"/>
                </a:p>
              </p:txBody>
            </p:sp>
            <p:sp>
              <p:nvSpPr>
                <p:cNvPr id="1393" name="Line 902"/>
                <p:cNvSpPr>
                  <a:spLocks noChangeShapeType="1"/>
                </p:cNvSpPr>
                <p:nvPr/>
              </p:nvSpPr>
              <p:spPr bwMode="auto">
                <a:xfrm flipH="1">
                  <a:off x="2811" y="3009"/>
                  <a:ext cx="49" cy="10"/>
                </a:xfrm>
                <a:prstGeom prst="line">
                  <a:avLst/>
                </a:prstGeom>
                <a:noFill/>
                <a:ln w="0">
                  <a:solidFill>
                    <a:srgbClr val="000000"/>
                  </a:solidFill>
                  <a:round/>
                  <a:headEnd/>
                  <a:tailEnd/>
                </a:ln>
              </p:spPr>
              <p:txBody>
                <a:bodyPr/>
                <a:lstStyle/>
                <a:p>
                  <a:endParaRPr lang="en-GB"/>
                </a:p>
              </p:txBody>
            </p:sp>
            <p:sp>
              <p:nvSpPr>
                <p:cNvPr id="1394" name="Line 903"/>
                <p:cNvSpPr>
                  <a:spLocks noChangeShapeType="1"/>
                </p:cNvSpPr>
                <p:nvPr/>
              </p:nvSpPr>
              <p:spPr bwMode="auto">
                <a:xfrm>
                  <a:off x="2811" y="3014"/>
                  <a:ext cx="49" cy="10"/>
                </a:xfrm>
                <a:prstGeom prst="line">
                  <a:avLst/>
                </a:prstGeom>
                <a:noFill/>
                <a:ln w="0">
                  <a:solidFill>
                    <a:srgbClr val="000000"/>
                  </a:solidFill>
                  <a:round/>
                  <a:headEnd/>
                  <a:tailEnd/>
                </a:ln>
              </p:spPr>
              <p:txBody>
                <a:bodyPr/>
                <a:lstStyle/>
                <a:p>
                  <a:endParaRPr lang="en-GB"/>
                </a:p>
              </p:txBody>
            </p:sp>
            <p:sp>
              <p:nvSpPr>
                <p:cNvPr id="1395" name="Line 904"/>
                <p:cNvSpPr>
                  <a:spLocks noChangeShapeType="1"/>
                </p:cNvSpPr>
                <p:nvPr/>
              </p:nvSpPr>
              <p:spPr bwMode="auto">
                <a:xfrm flipV="1">
                  <a:off x="2894" y="3002"/>
                  <a:ext cx="47" cy="19"/>
                </a:xfrm>
                <a:prstGeom prst="line">
                  <a:avLst/>
                </a:prstGeom>
                <a:noFill/>
                <a:ln w="0">
                  <a:solidFill>
                    <a:srgbClr val="000000"/>
                  </a:solidFill>
                  <a:round/>
                  <a:headEnd/>
                  <a:tailEnd/>
                </a:ln>
              </p:spPr>
              <p:txBody>
                <a:bodyPr/>
                <a:lstStyle/>
                <a:p>
                  <a:endParaRPr lang="en-GB"/>
                </a:p>
              </p:txBody>
            </p:sp>
            <p:sp>
              <p:nvSpPr>
                <p:cNvPr id="1396" name="Line 905"/>
                <p:cNvSpPr>
                  <a:spLocks noChangeShapeType="1"/>
                </p:cNvSpPr>
                <p:nvPr/>
              </p:nvSpPr>
              <p:spPr bwMode="auto">
                <a:xfrm flipH="1" flipV="1">
                  <a:off x="2892" y="3006"/>
                  <a:ext cx="50" cy="2"/>
                </a:xfrm>
                <a:prstGeom prst="line">
                  <a:avLst/>
                </a:prstGeom>
                <a:noFill/>
                <a:ln w="0">
                  <a:solidFill>
                    <a:srgbClr val="000000"/>
                  </a:solidFill>
                  <a:round/>
                  <a:headEnd/>
                  <a:tailEnd/>
                </a:ln>
              </p:spPr>
              <p:txBody>
                <a:bodyPr/>
                <a:lstStyle/>
                <a:p>
                  <a:endParaRPr lang="en-GB"/>
                </a:p>
              </p:txBody>
            </p:sp>
            <p:sp>
              <p:nvSpPr>
                <p:cNvPr id="1397" name="Line 906"/>
                <p:cNvSpPr>
                  <a:spLocks noChangeShapeType="1"/>
                </p:cNvSpPr>
                <p:nvPr/>
              </p:nvSpPr>
              <p:spPr bwMode="auto">
                <a:xfrm flipV="1">
                  <a:off x="2894" y="2991"/>
                  <a:ext cx="44" cy="27"/>
                </a:xfrm>
                <a:prstGeom prst="line">
                  <a:avLst/>
                </a:prstGeom>
                <a:noFill/>
                <a:ln w="0">
                  <a:solidFill>
                    <a:srgbClr val="000000"/>
                  </a:solidFill>
                  <a:round/>
                  <a:headEnd/>
                  <a:tailEnd/>
                </a:ln>
              </p:spPr>
              <p:txBody>
                <a:bodyPr/>
                <a:lstStyle/>
                <a:p>
                  <a:endParaRPr lang="en-GB"/>
                </a:p>
              </p:txBody>
            </p:sp>
            <p:sp>
              <p:nvSpPr>
                <p:cNvPr id="1398" name="Line 907"/>
                <p:cNvSpPr>
                  <a:spLocks noChangeShapeType="1"/>
                </p:cNvSpPr>
                <p:nvPr/>
              </p:nvSpPr>
              <p:spPr bwMode="auto">
                <a:xfrm flipH="1">
                  <a:off x="2890" y="2997"/>
                  <a:ext cx="49" cy="7"/>
                </a:xfrm>
                <a:prstGeom prst="line">
                  <a:avLst/>
                </a:prstGeom>
                <a:noFill/>
                <a:ln w="0">
                  <a:solidFill>
                    <a:srgbClr val="000000"/>
                  </a:solidFill>
                  <a:round/>
                  <a:headEnd/>
                  <a:tailEnd/>
                </a:ln>
              </p:spPr>
              <p:txBody>
                <a:bodyPr/>
                <a:lstStyle/>
                <a:p>
                  <a:endParaRPr lang="en-GB"/>
                </a:p>
              </p:txBody>
            </p:sp>
            <p:sp>
              <p:nvSpPr>
                <p:cNvPr id="1399" name="Line 908"/>
                <p:cNvSpPr>
                  <a:spLocks noChangeShapeType="1"/>
                </p:cNvSpPr>
                <p:nvPr/>
              </p:nvSpPr>
              <p:spPr bwMode="auto">
                <a:xfrm flipV="1">
                  <a:off x="2894" y="2981"/>
                  <a:ext cx="38" cy="34"/>
                </a:xfrm>
                <a:prstGeom prst="line">
                  <a:avLst/>
                </a:prstGeom>
                <a:noFill/>
                <a:ln w="0">
                  <a:solidFill>
                    <a:srgbClr val="000000"/>
                  </a:solidFill>
                  <a:round/>
                  <a:headEnd/>
                  <a:tailEnd/>
                </a:ln>
              </p:spPr>
              <p:txBody>
                <a:bodyPr/>
                <a:lstStyle/>
                <a:p>
                  <a:endParaRPr lang="en-GB"/>
                </a:p>
              </p:txBody>
            </p:sp>
            <p:sp>
              <p:nvSpPr>
                <p:cNvPr id="1400" name="Line 909"/>
                <p:cNvSpPr>
                  <a:spLocks noChangeShapeType="1"/>
                </p:cNvSpPr>
                <p:nvPr/>
              </p:nvSpPr>
              <p:spPr bwMode="auto">
                <a:xfrm flipH="1">
                  <a:off x="2888" y="2986"/>
                  <a:ext cx="47" cy="16"/>
                </a:xfrm>
                <a:prstGeom prst="line">
                  <a:avLst/>
                </a:prstGeom>
                <a:noFill/>
                <a:ln w="0">
                  <a:solidFill>
                    <a:srgbClr val="000000"/>
                  </a:solidFill>
                  <a:round/>
                  <a:headEnd/>
                  <a:tailEnd/>
                </a:ln>
              </p:spPr>
              <p:txBody>
                <a:bodyPr/>
                <a:lstStyle/>
                <a:p>
                  <a:endParaRPr lang="en-GB"/>
                </a:p>
              </p:txBody>
            </p:sp>
            <p:sp>
              <p:nvSpPr>
                <p:cNvPr id="1401" name="Line 910"/>
                <p:cNvSpPr>
                  <a:spLocks noChangeShapeType="1"/>
                </p:cNvSpPr>
                <p:nvPr/>
              </p:nvSpPr>
              <p:spPr bwMode="auto">
                <a:xfrm flipV="1">
                  <a:off x="2894" y="2972"/>
                  <a:ext cx="31" cy="40"/>
                </a:xfrm>
                <a:prstGeom prst="line">
                  <a:avLst/>
                </a:prstGeom>
                <a:noFill/>
                <a:ln w="0">
                  <a:solidFill>
                    <a:srgbClr val="000000"/>
                  </a:solidFill>
                  <a:round/>
                  <a:headEnd/>
                  <a:tailEnd/>
                </a:ln>
              </p:spPr>
              <p:txBody>
                <a:bodyPr/>
                <a:lstStyle/>
                <a:p>
                  <a:endParaRPr lang="en-GB"/>
                </a:p>
              </p:txBody>
            </p:sp>
            <p:sp>
              <p:nvSpPr>
                <p:cNvPr id="1402" name="Line 911"/>
                <p:cNvSpPr>
                  <a:spLocks noChangeShapeType="1"/>
                </p:cNvSpPr>
                <p:nvPr/>
              </p:nvSpPr>
              <p:spPr bwMode="auto">
                <a:xfrm flipH="1">
                  <a:off x="2885" y="2976"/>
                  <a:ext cx="44" cy="25"/>
                </a:xfrm>
                <a:prstGeom prst="line">
                  <a:avLst/>
                </a:prstGeom>
                <a:noFill/>
                <a:ln w="0">
                  <a:solidFill>
                    <a:srgbClr val="000000"/>
                  </a:solidFill>
                  <a:round/>
                  <a:headEnd/>
                  <a:tailEnd/>
                </a:ln>
              </p:spPr>
              <p:txBody>
                <a:bodyPr/>
                <a:lstStyle/>
                <a:p>
                  <a:endParaRPr lang="en-GB"/>
                </a:p>
              </p:txBody>
            </p:sp>
            <p:sp>
              <p:nvSpPr>
                <p:cNvPr id="1403" name="Line 912"/>
                <p:cNvSpPr>
                  <a:spLocks noChangeShapeType="1"/>
                </p:cNvSpPr>
                <p:nvPr/>
              </p:nvSpPr>
              <p:spPr bwMode="auto">
                <a:xfrm flipV="1">
                  <a:off x="2893" y="2964"/>
                  <a:ext cx="24" cy="45"/>
                </a:xfrm>
                <a:prstGeom prst="line">
                  <a:avLst/>
                </a:prstGeom>
                <a:noFill/>
                <a:ln w="0">
                  <a:solidFill>
                    <a:srgbClr val="000000"/>
                  </a:solidFill>
                  <a:round/>
                  <a:headEnd/>
                  <a:tailEnd/>
                </a:ln>
              </p:spPr>
              <p:txBody>
                <a:bodyPr/>
                <a:lstStyle/>
                <a:p>
                  <a:endParaRPr lang="en-GB"/>
                </a:p>
              </p:txBody>
            </p:sp>
            <p:sp>
              <p:nvSpPr>
                <p:cNvPr id="1404" name="Line 913"/>
                <p:cNvSpPr>
                  <a:spLocks noChangeShapeType="1"/>
                </p:cNvSpPr>
                <p:nvPr/>
              </p:nvSpPr>
              <p:spPr bwMode="auto">
                <a:xfrm flipH="1">
                  <a:off x="2882" y="2968"/>
                  <a:ext cx="39" cy="31"/>
                </a:xfrm>
                <a:prstGeom prst="line">
                  <a:avLst/>
                </a:prstGeom>
                <a:noFill/>
                <a:ln w="0">
                  <a:solidFill>
                    <a:srgbClr val="000000"/>
                  </a:solidFill>
                  <a:round/>
                  <a:headEnd/>
                  <a:tailEnd/>
                </a:ln>
              </p:spPr>
              <p:txBody>
                <a:bodyPr/>
                <a:lstStyle/>
                <a:p>
                  <a:endParaRPr lang="en-GB"/>
                </a:p>
              </p:txBody>
            </p:sp>
            <p:sp>
              <p:nvSpPr>
                <p:cNvPr id="1405" name="Line 914"/>
                <p:cNvSpPr>
                  <a:spLocks noChangeShapeType="1"/>
                </p:cNvSpPr>
                <p:nvPr/>
              </p:nvSpPr>
              <p:spPr bwMode="auto">
                <a:xfrm flipV="1">
                  <a:off x="2891" y="2958"/>
                  <a:ext cx="16" cy="48"/>
                </a:xfrm>
                <a:prstGeom prst="line">
                  <a:avLst/>
                </a:prstGeom>
                <a:noFill/>
                <a:ln w="0">
                  <a:solidFill>
                    <a:srgbClr val="000000"/>
                  </a:solidFill>
                  <a:round/>
                  <a:headEnd/>
                  <a:tailEnd/>
                </a:ln>
              </p:spPr>
              <p:txBody>
                <a:bodyPr/>
                <a:lstStyle/>
                <a:p>
                  <a:endParaRPr lang="en-GB"/>
                </a:p>
              </p:txBody>
            </p:sp>
            <p:sp>
              <p:nvSpPr>
                <p:cNvPr id="1406" name="Line 915"/>
                <p:cNvSpPr>
                  <a:spLocks noChangeShapeType="1"/>
                </p:cNvSpPr>
                <p:nvPr/>
              </p:nvSpPr>
              <p:spPr bwMode="auto">
                <a:xfrm flipH="1">
                  <a:off x="2879" y="2961"/>
                  <a:ext cx="33" cy="37"/>
                </a:xfrm>
                <a:prstGeom prst="line">
                  <a:avLst/>
                </a:prstGeom>
                <a:noFill/>
                <a:ln w="0">
                  <a:solidFill>
                    <a:srgbClr val="000000"/>
                  </a:solidFill>
                  <a:round/>
                  <a:headEnd/>
                  <a:tailEnd/>
                </a:ln>
              </p:spPr>
              <p:txBody>
                <a:bodyPr/>
                <a:lstStyle/>
                <a:p>
                  <a:endParaRPr lang="en-GB"/>
                </a:p>
              </p:txBody>
            </p:sp>
            <p:sp>
              <p:nvSpPr>
                <p:cNvPr id="1407" name="Line 916"/>
                <p:cNvSpPr>
                  <a:spLocks noChangeShapeType="1"/>
                </p:cNvSpPr>
                <p:nvPr/>
              </p:nvSpPr>
              <p:spPr bwMode="auto">
                <a:xfrm flipV="1">
                  <a:off x="2889" y="2954"/>
                  <a:ext cx="8" cy="49"/>
                </a:xfrm>
                <a:prstGeom prst="line">
                  <a:avLst/>
                </a:prstGeom>
                <a:noFill/>
                <a:ln w="0">
                  <a:solidFill>
                    <a:srgbClr val="000000"/>
                  </a:solidFill>
                  <a:round/>
                  <a:headEnd/>
                  <a:tailEnd/>
                </a:ln>
              </p:spPr>
              <p:txBody>
                <a:bodyPr/>
                <a:lstStyle/>
                <a:p>
                  <a:endParaRPr lang="en-GB"/>
                </a:p>
              </p:txBody>
            </p:sp>
            <p:sp>
              <p:nvSpPr>
                <p:cNvPr id="1408" name="Line 917"/>
                <p:cNvSpPr>
                  <a:spLocks noChangeShapeType="1"/>
                </p:cNvSpPr>
                <p:nvPr/>
              </p:nvSpPr>
              <p:spPr bwMode="auto">
                <a:xfrm flipH="1">
                  <a:off x="2876" y="2956"/>
                  <a:ext cx="26" cy="42"/>
                </a:xfrm>
                <a:prstGeom prst="line">
                  <a:avLst/>
                </a:prstGeom>
                <a:noFill/>
                <a:ln w="0">
                  <a:solidFill>
                    <a:srgbClr val="000000"/>
                  </a:solidFill>
                  <a:round/>
                  <a:headEnd/>
                  <a:tailEnd/>
                </a:ln>
              </p:spPr>
              <p:txBody>
                <a:bodyPr/>
                <a:lstStyle/>
                <a:p>
                  <a:endParaRPr lang="en-GB"/>
                </a:p>
              </p:txBody>
            </p:sp>
          </p:grpSp>
          <p:grpSp>
            <p:nvGrpSpPr>
              <p:cNvPr id="1008" name="Group 918"/>
              <p:cNvGrpSpPr>
                <a:grpSpLocks/>
              </p:cNvGrpSpPr>
              <p:nvPr/>
            </p:nvGrpSpPr>
            <p:grpSpPr bwMode="auto">
              <a:xfrm>
                <a:off x="1777" y="2737"/>
                <a:ext cx="1303" cy="374"/>
                <a:chOff x="1777" y="2737"/>
                <a:chExt cx="1303" cy="374"/>
              </a:xfrm>
            </p:grpSpPr>
            <p:sp>
              <p:nvSpPr>
                <p:cNvPr id="1009" name="Line 919"/>
                <p:cNvSpPr>
                  <a:spLocks noChangeShapeType="1"/>
                </p:cNvSpPr>
                <p:nvPr/>
              </p:nvSpPr>
              <p:spPr bwMode="auto">
                <a:xfrm flipH="1" flipV="1">
                  <a:off x="2886" y="2951"/>
                  <a:ext cx="1" cy="51"/>
                </a:xfrm>
                <a:prstGeom prst="line">
                  <a:avLst/>
                </a:prstGeom>
                <a:noFill/>
                <a:ln w="0">
                  <a:solidFill>
                    <a:srgbClr val="000000"/>
                  </a:solidFill>
                  <a:round/>
                  <a:headEnd/>
                  <a:tailEnd/>
                </a:ln>
              </p:spPr>
              <p:txBody>
                <a:bodyPr/>
                <a:lstStyle/>
                <a:p>
                  <a:endParaRPr lang="en-GB"/>
                </a:p>
              </p:txBody>
            </p:sp>
            <p:sp>
              <p:nvSpPr>
                <p:cNvPr id="1010" name="Line 920"/>
                <p:cNvSpPr>
                  <a:spLocks noChangeShapeType="1"/>
                </p:cNvSpPr>
                <p:nvPr/>
              </p:nvSpPr>
              <p:spPr bwMode="auto">
                <a:xfrm flipH="1">
                  <a:off x="2873" y="2952"/>
                  <a:ext cx="18" cy="47"/>
                </a:xfrm>
                <a:prstGeom prst="line">
                  <a:avLst/>
                </a:prstGeom>
                <a:noFill/>
                <a:ln w="0">
                  <a:solidFill>
                    <a:srgbClr val="000000"/>
                  </a:solidFill>
                  <a:round/>
                  <a:headEnd/>
                  <a:tailEnd/>
                </a:ln>
              </p:spPr>
              <p:txBody>
                <a:bodyPr/>
                <a:lstStyle/>
                <a:p>
                  <a:endParaRPr lang="en-GB"/>
                </a:p>
              </p:txBody>
            </p:sp>
            <p:sp>
              <p:nvSpPr>
                <p:cNvPr id="1011" name="Line 921"/>
                <p:cNvSpPr>
                  <a:spLocks noChangeShapeType="1"/>
                </p:cNvSpPr>
                <p:nvPr/>
              </p:nvSpPr>
              <p:spPr bwMode="auto">
                <a:xfrm flipH="1" flipV="1">
                  <a:off x="2874" y="2951"/>
                  <a:ext cx="10" cy="49"/>
                </a:xfrm>
                <a:prstGeom prst="line">
                  <a:avLst/>
                </a:prstGeom>
                <a:noFill/>
                <a:ln w="0">
                  <a:solidFill>
                    <a:srgbClr val="000000"/>
                  </a:solidFill>
                  <a:round/>
                  <a:headEnd/>
                  <a:tailEnd/>
                </a:ln>
              </p:spPr>
              <p:txBody>
                <a:bodyPr/>
                <a:lstStyle/>
                <a:p>
                  <a:endParaRPr lang="en-GB"/>
                </a:p>
              </p:txBody>
            </p:sp>
            <p:sp>
              <p:nvSpPr>
                <p:cNvPr id="1012" name="Line 922"/>
                <p:cNvSpPr>
                  <a:spLocks noChangeShapeType="1"/>
                </p:cNvSpPr>
                <p:nvPr/>
              </p:nvSpPr>
              <p:spPr bwMode="auto">
                <a:xfrm flipH="1">
                  <a:off x="2870" y="2951"/>
                  <a:ext cx="9" cy="48"/>
                </a:xfrm>
                <a:prstGeom prst="line">
                  <a:avLst/>
                </a:prstGeom>
                <a:noFill/>
                <a:ln w="0">
                  <a:solidFill>
                    <a:srgbClr val="000000"/>
                  </a:solidFill>
                  <a:round/>
                  <a:headEnd/>
                  <a:tailEnd/>
                </a:ln>
              </p:spPr>
              <p:txBody>
                <a:bodyPr/>
                <a:lstStyle/>
                <a:p>
                  <a:endParaRPr lang="en-GB"/>
                </a:p>
              </p:txBody>
            </p:sp>
            <p:sp>
              <p:nvSpPr>
                <p:cNvPr id="1013" name="Line 923"/>
                <p:cNvSpPr>
                  <a:spLocks noChangeShapeType="1"/>
                </p:cNvSpPr>
                <p:nvPr/>
              </p:nvSpPr>
              <p:spPr bwMode="auto">
                <a:xfrm flipH="1" flipV="1">
                  <a:off x="2894" y="3010"/>
                  <a:ext cx="49" cy="9"/>
                </a:xfrm>
                <a:prstGeom prst="line">
                  <a:avLst/>
                </a:prstGeom>
                <a:noFill/>
                <a:ln w="0">
                  <a:solidFill>
                    <a:srgbClr val="000000"/>
                  </a:solidFill>
                  <a:round/>
                  <a:headEnd/>
                  <a:tailEnd/>
                </a:ln>
              </p:spPr>
              <p:txBody>
                <a:bodyPr/>
                <a:lstStyle/>
                <a:p>
                  <a:endParaRPr lang="en-GB"/>
                </a:p>
              </p:txBody>
            </p:sp>
            <p:sp>
              <p:nvSpPr>
                <p:cNvPr id="1014" name="Line 924"/>
                <p:cNvSpPr>
                  <a:spLocks noChangeShapeType="1"/>
                </p:cNvSpPr>
                <p:nvPr/>
              </p:nvSpPr>
              <p:spPr bwMode="auto">
                <a:xfrm flipV="1">
                  <a:off x="2893" y="3014"/>
                  <a:ext cx="50" cy="10"/>
                </a:xfrm>
                <a:prstGeom prst="line">
                  <a:avLst/>
                </a:prstGeom>
                <a:noFill/>
                <a:ln w="0">
                  <a:solidFill>
                    <a:srgbClr val="000000"/>
                  </a:solidFill>
                  <a:round/>
                  <a:headEnd/>
                  <a:tailEnd/>
                </a:ln>
              </p:spPr>
              <p:txBody>
                <a:bodyPr/>
                <a:lstStyle/>
                <a:p>
                  <a:endParaRPr lang="en-GB"/>
                </a:p>
              </p:txBody>
            </p:sp>
            <p:sp>
              <p:nvSpPr>
                <p:cNvPr id="1015" name="Line 925"/>
                <p:cNvSpPr>
                  <a:spLocks noChangeShapeType="1"/>
                </p:cNvSpPr>
                <p:nvPr/>
              </p:nvSpPr>
              <p:spPr bwMode="auto">
                <a:xfrm flipH="1" flipV="1">
                  <a:off x="2894" y="3013"/>
                  <a:ext cx="47" cy="18"/>
                </a:xfrm>
                <a:prstGeom prst="line">
                  <a:avLst/>
                </a:prstGeom>
                <a:noFill/>
                <a:ln w="0">
                  <a:solidFill>
                    <a:srgbClr val="000000"/>
                  </a:solidFill>
                  <a:round/>
                  <a:headEnd/>
                  <a:tailEnd/>
                </a:ln>
              </p:spPr>
              <p:txBody>
                <a:bodyPr/>
                <a:lstStyle/>
                <a:p>
                  <a:endParaRPr lang="en-GB"/>
                </a:p>
              </p:txBody>
            </p:sp>
            <p:sp>
              <p:nvSpPr>
                <p:cNvPr id="1016" name="Line 926"/>
                <p:cNvSpPr>
                  <a:spLocks noChangeShapeType="1"/>
                </p:cNvSpPr>
                <p:nvPr/>
              </p:nvSpPr>
              <p:spPr bwMode="auto">
                <a:xfrm flipV="1">
                  <a:off x="2891" y="3025"/>
                  <a:ext cx="51" cy="2"/>
                </a:xfrm>
                <a:prstGeom prst="line">
                  <a:avLst/>
                </a:prstGeom>
                <a:noFill/>
                <a:ln w="0">
                  <a:solidFill>
                    <a:srgbClr val="000000"/>
                  </a:solidFill>
                  <a:round/>
                  <a:headEnd/>
                  <a:tailEnd/>
                </a:ln>
              </p:spPr>
              <p:txBody>
                <a:bodyPr/>
                <a:lstStyle/>
                <a:p>
                  <a:endParaRPr lang="en-GB"/>
                </a:p>
              </p:txBody>
            </p:sp>
            <p:sp>
              <p:nvSpPr>
                <p:cNvPr id="1017" name="Line 927"/>
                <p:cNvSpPr>
                  <a:spLocks noChangeShapeType="1"/>
                </p:cNvSpPr>
                <p:nvPr/>
              </p:nvSpPr>
              <p:spPr bwMode="auto">
                <a:xfrm flipH="1" flipV="1">
                  <a:off x="2895" y="3016"/>
                  <a:ext cx="43" cy="25"/>
                </a:xfrm>
                <a:prstGeom prst="line">
                  <a:avLst/>
                </a:prstGeom>
                <a:noFill/>
                <a:ln w="0">
                  <a:solidFill>
                    <a:srgbClr val="000000"/>
                  </a:solidFill>
                  <a:round/>
                  <a:headEnd/>
                  <a:tailEnd/>
                </a:ln>
              </p:spPr>
              <p:txBody>
                <a:bodyPr/>
                <a:lstStyle/>
                <a:p>
                  <a:endParaRPr lang="en-GB"/>
                </a:p>
              </p:txBody>
            </p:sp>
            <p:sp>
              <p:nvSpPr>
                <p:cNvPr id="1018" name="Line 928"/>
                <p:cNvSpPr>
                  <a:spLocks noChangeShapeType="1"/>
                </p:cNvSpPr>
                <p:nvPr/>
              </p:nvSpPr>
              <p:spPr bwMode="auto">
                <a:xfrm>
                  <a:off x="2890" y="3029"/>
                  <a:ext cx="49" cy="7"/>
                </a:xfrm>
                <a:prstGeom prst="line">
                  <a:avLst/>
                </a:prstGeom>
                <a:noFill/>
                <a:ln w="0">
                  <a:solidFill>
                    <a:srgbClr val="000000"/>
                  </a:solidFill>
                  <a:round/>
                  <a:headEnd/>
                  <a:tailEnd/>
                </a:ln>
              </p:spPr>
              <p:txBody>
                <a:bodyPr/>
                <a:lstStyle/>
                <a:p>
                  <a:endParaRPr lang="en-GB"/>
                </a:p>
              </p:txBody>
            </p:sp>
            <p:sp>
              <p:nvSpPr>
                <p:cNvPr id="1019" name="Line 929"/>
                <p:cNvSpPr>
                  <a:spLocks noChangeShapeType="1"/>
                </p:cNvSpPr>
                <p:nvPr/>
              </p:nvSpPr>
              <p:spPr bwMode="auto">
                <a:xfrm flipH="1" flipV="1">
                  <a:off x="2895" y="3019"/>
                  <a:ext cx="37" cy="33"/>
                </a:xfrm>
                <a:prstGeom prst="line">
                  <a:avLst/>
                </a:prstGeom>
                <a:noFill/>
                <a:ln w="0">
                  <a:solidFill>
                    <a:srgbClr val="000000"/>
                  </a:solidFill>
                  <a:round/>
                  <a:headEnd/>
                  <a:tailEnd/>
                </a:ln>
              </p:spPr>
              <p:txBody>
                <a:bodyPr/>
                <a:lstStyle/>
                <a:p>
                  <a:endParaRPr lang="en-GB"/>
                </a:p>
              </p:txBody>
            </p:sp>
            <p:sp>
              <p:nvSpPr>
                <p:cNvPr id="1020" name="Line 930"/>
                <p:cNvSpPr>
                  <a:spLocks noChangeShapeType="1"/>
                </p:cNvSpPr>
                <p:nvPr/>
              </p:nvSpPr>
              <p:spPr bwMode="auto">
                <a:xfrm>
                  <a:off x="2887" y="3031"/>
                  <a:ext cx="48" cy="16"/>
                </a:xfrm>
                <a:prstGeom prst="line">
                  <a:avLst/>
                </a:prstGeom>
                <a:noFill/>
                <a:ln w="0">
                  <a:solidFill>
                    <a:srgbClr val="000000"/>
                  </a:solidFill>
                  <a:round/>
                  <a:headEnd/>
                  <a:tailEnd/>
                </a:ln>
              </p:spPr>
              <p:txBody>
                <a:bodyPr/>
                <a:lstStyle/>
                <a:p>
                  <a:endParaRPr lang="en-GB"/>
                </a:p>
              </p:txBody>
            </p:sp>
            <p:sp>
              <p:nvSpPr>
                <p:cNvPr id="1021" name="Line 931"/>
                <p:cNvSpPr>
                  <a:spLocks noChangeShapeType="1"/>
                </p:cNvSpPr>
                <p:nvPr/>
              </p:nvSpPr>
              <p:spPr bwMode="auto">
                <a:xfrm flipH="1" flipV="1">
                  <a:off x="2894" y="3022"/>
                  <a:ext cx="31" cy="39"/>
                </a:xfrm>
                <a:prstGeom prst="line">
                  <a:avLst/>
                </a:prstGeom>
                <a:noFill/>
                <a:ln w="0">
                  <a:solidFill>
                    <a:srgbClr val="000000"/>
                  </a:solidFill>
                  <a:round/>
                  <a:headEnd/>
                  <a:tailEnd/>
                </a:ln>
              </p:spPr>
              <p:txBody>
                <a:bodyPr/>
                <a:lstStyle/>
                <a:p>
                  <a:endParaRPr lang="en-GB"/>
                </a:p>
              </p:txBody>
            </p:sp>
            <p:sp>
              <p:nvSpPr>
                <p:cNvPr id="1022" name="Line 932"/>
                <p:cNvSpPr>
                  <a:spLocks noChangeShapeType="1"/>
                </p:cNvSpPr>
                <p:nvPr/>
              </p:nvSpPr>
              <p:spPr bwMode="auto">
                <a:xfrm>
                  <a:off x="2885" y="3032"/>
                  <a:ext cx="44" cy="24"/>
                </a:xfrm>
                <a:prstGeom prst="line">
                  <a:avLst/>
                </a:prstGeom>
                <a:noFill/>
                <a:ln w="0">
                  <a:solidFill>
                    <a:srgbClr val="000000"/>
                  </a:solidFill>
                  <a:round/>
                  <a:headEnd/>
                  <a:tailEnd/>
                </a:ln>
              </p:spPr>
              <p:txBody>
                <a:bodyPr/>
                <a:lstStyle/>
                <a:p>
                  <a:endParaRPr lang="en-GB"/>
                </a:p>
              </p:txBody>
            </p:sp>
            <p:sp>
              <p:nvSpPr>
                <p:cNvPr id="1023" name="Line 933"/>
                <p:cNvSpPr>
                  <a:spLocks noChangeShapeType="1"/>
                </p:cNvSpPr>
                <p:nvPr/>
              </p:nvSpPr>
              <p:spPr bwMode="auto">
                <a:xfrm flipH="1" flipV="1">
                  <a:off x="2893" y="3025"/>
                  <a:ext cx="24" cy="44"/>
                </a:xfrm>
                <a:prstGeom prst="line">
                  <a:avLst/>
                </a:prstGeom>
                <a:noFill/>
                <a:ln w="0">
                  <a:solidFill>
                    <a:srgbClr val="000000"/>
                  </a:solidFill>
                  <a:round/>
                  <a:headEnd/>
                  <a:tailEnd/>
                </a:ln>
              </p:spPr>
              <p:txBody>
                <a:bodyPr/>
                <a:lstStyle/>
                <a:p>
                  <a:endParaRPr lang="en-GB"/>
                </a:p>
              </p:txBody>
            </p:sp>
            <p:sp>
              <p:nvSpPr>
                <p:cNvPr id="1024" name="Line 934"/>
                <p:cNvSpPr>
                  <a:spLocks noChangeShapeType="1"/>
                </p:cNvSpPr>
                <p:nvPr/>
              </p:nvSpPr>
              <p:spPr bwMode="auto">
                <a:xfrm>
                  <a:off x="2882" y="3034"/>
                  <a:ext cx="39" cy="31"/>
                </a:xfrm>
                <a:prstGeom prst="line">
                  <a:avLst/>
                </a:prstGeom>
                <a:noFill/>
                <a:ln w="0">
                  <a:solidFill>
                    <a:srgbClr val="000000"/>
                  </a:solidFill>
                  <a:round/>
                  <a:headEnd/>
                  <a:tailEnd/>
                </a:ln>
              </p:spPr>
              <p:txBody>
                <a:bodyPr/>
                <a:lstStyle/>
                <a:p>
                  <a:endParaRPr lang="en-GB"/>
                </a:p>
              </p:txBody>
            </p:sp>
            <p:sp>
              <p:nvSpPr>
                <p:cNvPr id="1025" name="Line 935"/>
                <p:cNvSpPr>
                  <a:spLocks noChangeShapeType="1"/>
                </p:cNvSpPr>
                <p:nvPr/>
              </p:nvSpPr>
              <p:spPr bwMode="auto">
                <a:xfrm flipH="1" flipV="1">
                  <a:off x="2891" y="3028"/>
                  <a:ext cx="16" cy="47"/>
                </a:xfrm>
                <a:prstGeom prst="line">
                  <a:avLst/>
                </a:prstGeom>
                <a:noFill/>
                <a:ln w="0">
                  <a:solidFill>
                    <a:srgbClr val="000000"/>
                  </a:solidFill>
                  <a:round/>
                  <a:headEnd/>
                  <a:tailEnd/>
                </a:ln>
              </p:spPr>
              <p:txBody>
                <a:bodyPr/>
                <a:lstStyle/>
                <a:p>
                  <a:endParaRPr lang="en-GB"/>
                </a:p>
              </p:txBody>
            </p:sp>
            <p:sp>
              <p:nvSpPr>
                <p:cNvPr id="1026" name="Line 936"/>
                <p:cNvSpPr>
                  <a:spLocks noChangeShapeType="1"/>
                </p:cNvSpPr>
                <p:nvPr/>
              </p:nvSpPr>
              <p:spPr bwMode="auto">
                <a:xfrm>
                  <a:off x="2879" y="3034"/>
                  <a:ext cx="33" cy="38"/>
                </a:xfrm>
                <a:prstGeom prst="line">
                  <a:avLst/>
                </a:prstGeom>
                <a:noFill/>
                <a:ln w="0">
                  <a:solidFill>
                    <a:srgbClr val="000000"/>
                  </a:solidFill>
                  <a:round/>
                  <a:headEnd/>
                  <a:tailEnd/>
                </a:ln>
              </p:spPr>
              <p:txBody>
                <a:bodyPr/>
                <a:lstStyle/>
                <a:p>
                  <a:endParaRPr lang="en-GB"/>
                </a:p>
              </p:txBody>
            </p:sp>
            <p:sp>
              <p:nvSpPr>
                <p:cNvPr id="1027" name="Line 937"/>
                <p:cNvSpPr>
                  <a:spLocks noChangeShapeType="1"/>
                </p:cNvSpPr>
                <p:nvPr/>
              </p:nvSpPr>
              <p:spPr bwMode="auto">
                <a:xfrm flipH="1" flipV="1">
                  <a:off x="2889" y="3030"/>
                  <a:ext cx="8" cy="49"/>
                </a:xfrm>
                <a:prstGeom prst="line">
                  <a:avLst/>
                </a:prstGeom>
                <a:noFill/>
                <a:ln w="0">
                  <a:solidFill>
                    <a:srgbClr val="000000"/>
                  </a:solidFill>
                  <a:round/>
                  <a:headEnd/>
                  <a:tailEnd/>
                </a:ln>
              </p:spPr>
              <p:txBody>
                <a:bodyPr/>
                <a:lstStyle/>
                <a:p>
                  <a:endParaRPr lang="en-GB"/>
                </a:p>
              </p:txBody>
            </p:sp>
            <p:sp>
              <p:nvSpPr>
                <p:cNvPr id="1028" name="Line 938"/>
                <p:cNvSpPr>
                  <a:spLocks noChangeShapeType="1"/>
                </p:cNvSpPr>
                <p:nvPr/>
              </p:nvSpPr>
              <p:spPr bwMode="auto">
                <a:xfrm>
                  <a:off x="2875" y="3034"/>
                  <a:ext cx="27" cy="43"/>
                </a:xfrm>
                <a:prstGeom prst="line">
                  <a:avLst/>
                </a:prstGeom>
                <a:noFill/>
                <a:ln w="0">
                  <a:solidFill>
                    <a:srgbClr val="000000"/>
                  </a:solidFill>
                  <a:round/>
                  <a:headEnd/>
                  <a:tailEnd/>
                </a:ln>
              </p:spPr>
              <p:txBody>
                <a:bodyPr/>
                <a:lstStyle/>
                <a:p>
                  <a:endParaRPr lang="en-GB"/>
                </a:p>
              </p:txBody>
            </p:sp>
            <p:sp>
              <p:nvSpPr>
                <p:cNvPr id="1029" name="Line 939"/>
                <p:cNvSpPr>
                  <a:spLocks noChangeShapeType="1"/>
                </p:cNvSpPr>
                <p:nvPr/>
              </p:nvSpPr>
              <p:spPr bwMode="auto">
                <a:xfrm flipV="1">
                  <a:off x="2886" y="3032"/>
                  <a:ext cx="1" cy="50"/>
                </a:xfrm>
                <a:prstGeom prst="line">
                  <a:avLst/>
                </a:prstGeom>
                <a:noFill/>
                <a:ln w="0">
                  <a:solidFill>
                    <a:srgbClr val="000000"/>
                  </a:solidFill>
                  <a:round/>
                  <a:headEnd/>
                  <a:tailEnd/>
                </a:ln>
              </p:spPr>
              <p:txBody>
                <a:bodyPr/>
                <a:lstStyle/>
                <a:p>
                  <a:endParaRPr lang="en-GB"/>
                </a:p>
              </p:txBody>
            </p:sp>
            <p:sp>
              <p:nvSpPr>
                <p:cNvPr id="1030" name="Line 940"/>
                <p:cNvSpPr>
                  <a:spLocks noChangeShapeType="1"/>
                </p:cNvSpPr>
                <p:nvPr/>
              </p:nvSpPr>
              <p:spPr bwMode="auto">
                <a:xfrm>
                  <a:off x="2872" y="3034"/>
                  <a:ext cx="19" cy="47"/>
                </a:xfrm>
                <a:prstGeom prst="line">
                  <a:avLst/>
                </a:prstGeom>
                <a:noFill/>
                <a:ln w="0">
                  <a:solidFill>
                    <a:srgbClr val="000000"/>
                  </a:solidFill>
                  <a:round/>
                  <a:headEnd/>
                  <a:tailEnd/>
                </a:ln>
              </p:spPr>
              <p:txBody>
                <a:bodyPr/>
                <a:lstStyle/>
                <a:p>
                  <a:endParaRPr lang="en-GB"/>
                </a:p>
              </p:txBody>
            </p:sp>
            <p:sp>
              <p:nvSpPr>
                <p:cNvPr id="1031" name="Freeform 941"/>
                <p:cNvSpPr>
                  <a:spLocks/>
                </p:cNvSpPr>
                <p:nvPr/>
              </p:nvSpPr>
              <p:spPr bwMode="auto">
                <a:xfrm>
                  <a:off x="2852" y="2991"/>
                  <a:ext cx="50" cy="50"/>
                </a:xfrm>
                <a:custGeom>
                  <a:avLst/>
                  <a:gdLst>
                    <a:gd name="T0" fmla="*/ 14 w 101"/>
                    <a:gd name="T1" fmla="*/ 0 h 100"/>
                    <a:gd name="T2" fmla="*/ 16 w 101"/>
                    <a:gd name="T3" fmla="*/ 1 h 100"/>
                    <a:gd name="T4" fmla="*/ 17 w 101"/>
                    <a:gd name="T5" fmla="*/ 1 h 100"/>
                    <a:gd name="T6" fmla="*/ 19 w 101"/>
                    <a:gd name="T7" fmla="*/ 2 h 100"/>
                    <a:gd name="T8" fmla="*/ 20 w 101"/>
                    <a:gd name="T9" fmla="*/ 3 h 100"/>
                    <a:gd name="T10" fmla="*/ 22 w 101"/>
                    <a:gd name="T11" fmla="*/ 4 h 100"/>
                    <a:gd name="T12" fmla="*/ 23 w 101"/>
                    <a:gd name="T13" fmla="*/ 6 h 100"/>
                    <a:gd name="T14" fmla="*/ 24 w 101"/>
                    <a:gd name="T15" fmla="*/ 7 h 100"/>
                    <a:gd name="T16" fmla="*/ 24 w 101"/>
                    <a:gd name="T17" fmla="*/ 9 h 100"/>
                    <a:gd name="T18" fmla="*/ 25 w 101"/>
                    <a:gd name="T19" fmla="*/ 11 h 100"/>
                    <a:gd name="T20" fmla="*/ 25 w 101"/>
                    <a:gd name="T21" fmla="*/ 13 h 100"/>
                    <a:gd name="T22" fmla="*/ 25 w 101"/>
                    <a:gd name="T23" fmla="*/ 14 h 100"/>
                    <a:gd name="T24" fmla="*/ 24 w 101"/>
                    <a:gd name="T25" fmla="*/ 16 h 100"/>
                    <a:gd name="T26" fmla="*/ 24 w 101"/>
                    <a:gd name="T27" fmla="*/ 18 h 100"/>
                    <a:gd name="T28" fmla="*/ 23 w 101"/>
                    <a:gd name="T29" fmla="*/ 20 h 100"/>
                    <a:gd name="T30" fmla="*/ 22 w 101"/>
                    <a:gd name="T31" fmla="*/ 21 h 100"/>
                    <a:gd name="T32" fmla="*/ 20 w 101"/>
                    <a:gd name="T33" fmla="*/ 22 h 100"/>
                    <a:gd name="T34" fmla="*/ 19 w 101"/>
                    <a:gd name="T35" fmla="*/ 24 h 100"/>
                    <a:gd name="T36" fmla="*/ 17 w 101"/>
                    <a:gd name="T37" fmla="*/ 24 h 100"/>
                    <a:gd name="T38" fmla="*/ 16 w 101"/>
                    <a:gd name="T39" fmla="*/ 25 h 100"/>
                    <a:gd name="T40" fmla="*/ 14 w 101"/>
                    <a:gd name="T41" fmla="*/ 25 h 100"/>
                    <a:gd name="T42" fmla="*/ 12 w 101"/>
                    <a:gd name="T43" fmla="*/ 25 h 100"/>
                    <a:gd name="T44" fmla="*/ 10 w 101"/>
                    <a:gd name="T45" fmla="*/ 25 h 100"/>
                    <a:gd name="T46" fmla="*/ 8 w 101"/>
                    <a:gd name="T47" fmla="*/ 24 h 100"/>
                    <a:gd name="T48" fmla="*/ 6 w 101"/>
                    <a:gd name="T49" fmla="*/ 24 h 100"/>
                    <a:gd name="T50" fmla="*/ 5 w 101"/>
                    <a:gd name="T51" fmla="*/ 23 h 100"/>
                    <a:gd name="T52" fmla="*/ 3 w 101"/>
                    <a:gd name="T53" fmla="*/ 22 h 100"/>
                    <a:gd name="T54" fmla="*/ 2 w 101"/>
                    <a:gd name="T55" fmla="*/ 20 h 100"/>
                    <a:gd name="T56" fmla="*/ 1 w 101"/>
                    <a:gd name="T57" fmla="*/ 19 h 100"/>
                    <a:gd name="T58" fmla="*/ 1 w 101"/>
                    <a:gd name="T59" fmla="*/ 17 h 100"/>
                    <a:gd name="T60" fmla="*/ 0 w 101"/>
                    <a:gd name="T61" fmla="*/ 15 h 100"/>
                    <a:gd name="T62" fmla="*/ 0 w 101"/>
                    <a:gd name="T63" fmla="*/ 13 h 100"/>
                    <a:gd name="T64" fmla="*/ 0 w 101"/>
                    <a:gd name="T65" fmla="*/ 12 h 100"/>
                    <a:gd name="T66" fmla="*/ 0 w 101"/>
                    <a:gd name="T67" fmla="*/ 10 h 100"/>
                    <a:gd name="T68" fmla="*/ 1 w 101"/>
                    <a:gd name="T69" fmla="*/ 7 h 100"/>
                    <a:gd name="T70" fmla="*/ 2 w 101"/>
                    <a:gd name="T71" fmla="*/ 6 h 100"/>
                    <a:gd name="T72" fmla="*/ 3 w 101"/>
                    <a:gd name="T73" fmla="*/ 5 h 100"/>
                    <a:gd name="T74" fmla="*/ 4 w 101"/>
                    <a:gd name="T75" fmla="*/ 3 h 100"/>
                    <a:gd name="T76" fmla="*/ 5 w 101"/>
                    <a:gd name="T77" fmla="*/ 2 h 100"/>
                    <a:gd name="T78" fmla="*/ 7 w 101"/>
                    <a:gd name="T79" fmla="*/ 1 h 100"/>
                    <a:gd name="T80" fmla="*/ 9 w 101"/>
                    <a:gd name="T81" fmla="*/ 1 h 100"/>
                    <a:gd name="T82" fmla="*/ 10 w 101"/>
                    <a:gd name="T83" fmla="*/ 1 h 100"/>
                    <a:gd name="T84" fmla="*/ 12 w 101"/>
                    <a:gd name="T85" fmla="*/ 0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1"/>
                    <a:gd name="T130" fmla="*/ 0 h 100"/>
                    <a:gd name="T131" fmla="*/ 101 w 101"/>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1" h="100">
                      <a:moveTo>
                        <a:pt x="51" y="0"/>
                      </a:moveTo>
                      <a:lnTo>
                        <a:pt x="53" y="0"/>
                      </a:lnTo>
                      <a:lnTo>
                        <a:pt x="56" y="0"/>
                      </a:lnTo>
                      <a:lnTo>
                        <a:pt x="58" y="1"/>
                      </a:lnTo>
                      <a:lnTo>
                        <a:pt x="60" y="1"/>
                      </a:lnTo>
                      <a:lnTo>
                        <a:pt x="64" y="1"/>
                      </a:lnTo>
                      <a:lnTo>
                        <a:pt x="66" y="2"/>
                      </a:lnTo>
                      <a:lnTo>
                        <a:pt x="68" y="3"/>
                      </a:lnTo>
                      <a:lnTo>
                        <a:pt x="71" y="3"/>
                      </a:lnTo>
                      <a:lnTo>
                        <a:pt x="72" y="4"/>
                      </a:lnTo>
                      <a:lnTo>
                        <a:pt x="74" y="6"/>
                      </a:lnTo>
                      <a:lnTo>
                        <a:pt x="76" y="7"/>
                      </a:lnTo>
                      <a:lnTo>
                        <a:pt x="79" y="8"/>
                      </a:lnTo>
                      <a:lnTo>
                        <a:pt x="81" y="10"/>
                      </a:lnTo>
                      <a:lnTo>
                        <a:pt x="82" y="11"/>
                      </a:lnTo>
                      <a:lnTo>
                        <a:pt x="84" y="12"/>
                      </a:lnTo>
                      <a:lnTo>
                        <a:pt x="86" y="15"/>
                      </a:lnTo>
                      <a:lnTo>
                        <a:pt x="88" y="16"/>
                      </a:lnTo>
                      <a:lnTo>
                        <a:pt x="89" y="18"/>
                      </a:lnTo>
                      <a:lnTo>
                        <a:pt x="90" y="21"/>
                      </a:lnTo>
                      <a:lnTo>
                        <a:pt x="93" y="22"/>
                      </a:lnTo>
                      <a:lnTo>
                        <a:pt x="94" y="24"/>
                      </a:lnTo>
                      <a:lnTo>
                        <a:pt x="95" y="26"/>
                      </a:lnTo>
                      <a:lnTo>
                        <a:pt x="96" y="29"/>
                      </a:lnTo>
                      <a:lnTo>
                        <a:pt x="97" y="31"/>
                      </a:lnTo>
                      <a:lnTo>
                        <a:pt x="97" y="33"/>
                      </a:lnTo>
                      <a:lnTo>
                        <a:pt x="98" y="35"/>
                      </a:lnTo>
                      <a:lnTo>
                        <a:pt x="99" y="38"/>
                      </a:lnTo>
                      <a:lnTo>
                        <a:pt x="99" y="40"/>
                      </a:lnTo>
                      <a:lnTo>
                        <a:pt x="101" y="42"/>
                      </a:lnTo>
                      <a:lnTo>
                        <a:pt x="101" y="45"/>
                      </a:lnTo>
                      <a:lnTo>
                        <a:pt x="101" y="47"/>
                      </a:lnTo>
                      <a:lnTo>
                        <a:pt x="101" y="50"/>
                      </a:lnTo>
                      <a:lnTo>
                        <a:pt x="101" y="53"/>
                      </a:lnTo>
                      <a:lnTo>
                        <a:pt x="101" y="55"/>
                      </a:lnTo>
                      <a:lnTo>
                        <a:pt x="101" y="57"/>
                      </a:lnTo>
                      <a:lnTo>
                        <a:pt x="99" y="60"/>
                      </a:lnTo>
                      <a:lnTo>
                        <a:pt x="99" y="62"/>
                      </a:lnTo>
                      <a:lnTo>
                        <a:pt x="98" y="64"/>
                      </a:lnTo>
                      <a:lnTo>
                        <a:pt x="97" y="67"/>
                      </a:lnTo>
                      <a:lnTo>
                        <a:pt x="97" y="69"/>
                      </a:lnTo>
                      <a:lnTo>
                        <a:pt x="96" y="71"/>
                      </a:lnTo>
                      <a:lnTo>
                        <a:pt x="95" y="73"/>
                      </a:lnTo>
                      <a:lnTo>
                        <a:pt x="94" y="76"/>
                      </a:lnTo>
                      <a:lnTo>
                        <a:pt x="93" y="78"/>
                      </a:lnTo>
                      <a:lnTo>
                        <a:pt x="90" y="79"/>
                      </a:lnTo>
                      <a:lnTo>
                        <a:pt x="89" y="82"/>
                      </a:lnTo>
                      <a:lnTo>
                        <a:pt x="88" y="84"/>
                      </a:lnTo>
                      <a:lnTo>
                        <a:pt x="86" y="85"/>
                      </a:lnTo>
                      <a:lnTo>
                        <a:pt x="84" y="87"/>
                      </a:lnTo>
                      <a:lnTo>
                        <a:pt x="82" y="88"/>
                      </a:lnTo>
                      <a:lnTo>
                        <a:pt x="81" y="90"/>
                      </a:lnTo>
                      <a:lnTo>
                        <a:pt x="79" y="91"/>
                      </a:lnTo>
                      <a:lnTo>
                        <a:pt x="76" y="93"/>
                      </a:lnTo>
                      <a:lnTo>
                        <a:pt x="74" y="94"/>
                      </a:lnTo>
                      <a:lnTo>
                        <a:pt x="72" y="95"/>
                      </a:lnTo>
                      <a:lnTo>
                        <a:pt x="71" y="95"/>
                      </a:lnTo>
                      <a:lnTo>
                        <a:pt x="68" y="96"/>
                      </a:lnTo>
                      <a:lnTo>
                        <a:pt x="66" y="98"/>
                      </a:lnTo>
                      <a:lnTo>
                        <a:pt x="64" y="98"/>
                      </a:lnTo>
                      <a:lnTo>
                        <a:pt x="60" y="99"/>
                      </a:lnTo>
                      <a:lnTo>
                        <a:pt x="58" y="99"/>
                      </a:lnTo>
                      <a:lnTo>
                        <a:pt x="56" y="100"/>
                      </a:lnTo>
                      <a:lnTo>
                        <a:pt x="53" y="100"/>
                      </a:lnTo>
                      <a:lnTo>
                        <a:pt x="51" y="100"/>
                      </a:lnTo>
                      <a:lnTo>
                        <a:pt x="49" y="100"/>
                      </a:lnTo>
                      <a:lnTo>
                        <a:pt x="45" y="100"/>
                      </a:lnTo>
                      <a:lnTo>
                        <a:pt x="43" y="99"/>
                      </a:lnTo>
                      <a:lnTo>
                        <a:pt x="41" y="99"/>
                      </a:lnTo>
                      <a:lnTo>
                        <a:pt x="38" y="98"/>
                      </a:lnTo>
                      <a:lnTo>
                        <a:pt x="36" y="98"/>
                      </a:lnTo>
                      <a:lnTo>
                        <a:pt x="34" y="96"/>
                      </a:lnTo>
                      <a:lnTo>
                        <a:pt x="31" y="95"/>
                      </a:lnTo>
                      <a:lnTo>
                        <a:pt x="29" y="95"/>
                      </a:lnTo>
                      <a:lnTo>
                        <a:pt x="27" y="94"/>
                      </a:lnTo>
                      <a:lnTo>
                        <a:pt x="25" y="93"/>
                      </a:lnTo>
                      <a:lnTo>
                        <a:pt x="22" y="91"/>
                      </a:lnTo>
                      <a:lnTo>
                        <a:pt x="21" y="90"/>
                      </a:lnTo>
                      <a:lnTo>
                        <a:pt x="19" y="88"/>
                      </a:lnTo>
                      <a:lnTo>
                        <a:pt x="18" y="87"/>
                      </a:lnTo>
                      <a:lnTo>
                        <a:pt x="15" y="85"/>
                      </a:lnTo>
                      <a:lnTo>
                        <a:pt x="14" y="84"/>
                      </a:lnTo>
                      <a:lnTo>
                        <a:pt x="12" y="82"/>
                      </a:lnTo>
                      <a:lnTo>
                        <a:pt x="11" y="79"/>
                      </a:lnTo>
                      <a:lnTo>
                        <a:pt x="10" y="78"/>
                      </a:lnTo>
                      <a:lnTo>
                        <a:pt x="8" y="76"/>
                      </a:lnTo>
                      <a:lnTo>
                        <a:pt x="7" y="73"/>
                      </a:lnTo>
                      <a:lnTo>
                        <a:pt x="6" y="71"/>
                      </a:lnTo>
                      <a:lnTo>
                        <a:pt x="5" y="69"/>
                      </a:lnTo>
                      <a:lnTo>
                        <a:pt x="4" y="67"/>
                      </a:lnTo>
                      <a:lnTo>
                        <a:pt x="3" y="64"/>
                      </a:lnTo>
                      <a:lnTo>
                        <a:pt x="3" y="62"/>
                      </a:lnTo>
                      <a:lnTo>
                        <a:pt x="2" y="60"/>
                      </a:lnTo>
                      <a:lnTo>
                        <a:pt x="2" y="57"/>
                      </a:lnTo>
                      <a:lnTo>
                        <a:pt x="2" y="55"/>
                      </a:lnTo>
                      <a:lnTo>
                        <a:pt x="0" y="53"/>
                      </a:lnTo>
                      <a:lnTo>
                        <a:pt x="0" y="50"/>
                      </a:lnTo>
                      <a:lnTo>
                        <a:pt x="0" y="47"/>
                      </a:lnTo>
                      <a:lnTo>
                        <a:pt x="2" y="45"/>
                      </a:lnTo>
                      <a:lnTo>
                        <a:pt x="2" y="42"/>
                      </a:lnTo>
                      <a:lnTo>
                        <a:pt x="2" y="40"/>
                      </a:lnTo>
                      <a:lnTo>
                        <a:pt x="3" y="38"/>
                      </a:lnTo>
                      <a:lnTo>
                        <a:pt x="3" y="35"/>
                      </a:lnTo>
                      <a:lnTo>
                        <a:pt x="4" y="33"/>
                      </a:lnTo>
                      <a:lnTo>
                        <a:pt x="5" y="31"/>
                      </a:lnTo>
                      <a:lnTo>
                        <a:pt x="6" y="29"/>
                      </a:lnTo>
                      <a:lnTo>
                        <a:pt x="7" y="26"/>
                      </a:lnTo>
                      <a:lnTo>
                        <a:pt x="8" y="24"/>
                      </a:lnTo>
                      <a:lnTo>
                        <a:pt x="10" y="22"/>
                      </a:lnTo>
                      <a:lnTo>
                        <a:pt x="11" y="21"/>
                      </a:lnTo>
                      <a:lnTo>
                        <a:pt x="12" y="18"/>
                      </a:lnTo>
                      <a:lnTo>
                        <a:pt x="14" y="16"/>
                      </a:lnTo>
                      <a:lnTo>
                        <a:pt x="15" y="15"/>
                      </a:lnTo>
                      <a:lnTo>
                        <a:pt x="18" y="12"/>
                      </a:lnTo>
                      <a:lnTo>
                        <a:pt x="19" y="11"/>
                      </a:lnTo>
                      <a:lnTo>
                        <a:pt x="21" y="10"/>
                      </a:lnTo>
                      <a:lnTo>
                        <a:pt x="22" y="8"/>
                      </a:lnTo>
                      <a:lnTo>
                        <a:pt x="25" y="7"/>
                      </a:lnTo>
                      <a:lnTo>
                        <a:pt x="27" y="6"/>
                      </a:lnTo>
                      <a:lnTo>
                        <a:pt x="29" y="4"/>
                      </a:lnTo>
                      <a:lnTo>
                        <a:pt x="31" y="3"/>
                      </a:lnTo>
                      <a:lnTo>
                        <a:pt x="34" y="3"/>
                      </a:lnTo>
                      <a:lnTo>
                        <a:pt x="36" y="2"/>
                      </a:lnTo>
                      <a:lnTo>
                        <a:pt x="38" y="1"/>
                      </a:lnTo>
                      <a:lnTo>
                        <a:pt x="41" y="1"/>
                      </a:lnTo>
                      <a:lnTo>
                        <a:pt x="43" y="1"/>
                      </a:lnTo>
                      <a:lnTo>
                        <a:pt x="45" y="0"/>
                      </a:lnTo>
                      <a:lnTo>
                        <a:pt x="49" y="0"/>
                      </a:lnTo>
                      <a:lnTo>
                        <a:pt x="51" y="0"/>
                      </a:lnTo>
                      <a:close/>
                    </a:path>
                  </a:pathLst>
                </a:custGeom>
                <a:solidFill>
                  <a:srgbClr val="FFFFFF"/>
                </a:solidFill>
                <a:ln w="9525">
                  <a:noFill/>
                  <a:round/>
                  <a:headEnd/>
                  <a:tailEnd/>
                </a:ln>
              </p:spPr>
              <p:txBody>
                <a:bodyPr/>
                <a:lstStyle/>
                <a:p>
                  <a:endParaRPr lang="en-GB"/>
                </a:p>
              </p:txBody>
            </p:sp>
            <p:sp>
              <p:nvSpPr>
                <p:cNvPr id="1032" name="Freeform 942"/>
                <p:cNvSpPr>
                  <a:spLocks/>
                </p:cNvSpPr>
                <p:nvPr/>
              </p:nvSpPr>
              <p:spPr bwMode="auto">
                <a:xfrm>
                  <a:off x="2852" y="2991"/>
                  <a:ext cx="50" cy="50"/>
                </a:xfrm>
                <a:custGeom>
                  <a:avLst/>
                  <a:gdLst>
                    <a:gd name="T0" fmla="*/ 14 w 101"/>
                    <a:gd name="T1" fmla="*/ 0 h 100"/>
                    <a:gd name="T2" fmla="*/ 16 w 101"/>
                    <a:gd name="T3" fmla="*/ 1 h 100"/>
                    <a:gd name="T4" fmla="*/ 17 w 101"/>
                    <a:gd name="T5" fmla="*/ 1 h 100"/>
                    <a:gd name="T6" fmla="*/ 19 w 101"/>
                    <a:gd name="T7" fmla="*/ 2 h 100"/>
                    <a:gd name="T8" fmla="*/ 20 w 101"/>
                    <a:gd name="T9" fmla="*/ 3 h 100"/>
                    <a:gd name="T10" fmla="*/ 22 w 101"/>
                    <a:gd name="T11" fmla="*/ 4 h 100"/>
                    <a:gd name="T12" fmla="*/ 23 w 101"/>
                    <a:gd name="T13" fmla="*/ 6 h 100"/>
                    <a:gd name="T14" fmla="*/ 24 w 101"/>
                    <a:gd name="T15" fmla="*/ 7 h 100"/>
                    <a:gd name="T16" fmla="*/ 24 w 101"/>
                    <a:gd name="T17" fmla="*/ 9 h 100"/>
                    <a:gd name="T18" fmla="*/ 25 w 101"/>
                    <a:gd name="T19" fmla="*/ 11 h 100"/>
                    <a:gd name="T20" fmla="*/ 25 w 101"/>
                    <a:gd name="T21" fmla="*/ 13 h 100"/>
                    <a:gd name="T22" fmla="*/ 25 w 101"/>
                    <a:gd name="T23" fmla="*/ 14 h 100"/>
                    <a:gd name="T24" fmla="*/ 24 w 101"/>
                    <a:gd name="T25" fmla="*/ 16 h 100"/>
                    <a:gd name="T26" fmla="*/ 24 w 101"/>
                    <a:gd name="T27" fmla="*/ 18 h 100"/>
                    <a:gd name="T28" fmla="*/ 23 w 101"/>
                    <a:gd name="T29" fmla="*/ 20 h 100"/>
                    <a:gd name="T30" fmla="*/ 22 w 101"/>
                    <a:gd name="T31" fmla="*/ 21 h 100"/>
                    <a:gd name="T32" fmla="*/ 20 w 101"/>
                    <a:gd name="T33" fmla="*/ 22 h 100"/>
                    <a:gd name="T34" fmla="*/ 19 w 101"/>
                    <a:gd name="T35" fmla="*/ 24 h 100"/>
                    <a:gd name="T36" fmla="*/ 17 w 101"/>
                    <a:gd name="T37" fmla="*/ 24 h 100"/>
                    <a:gd name="T38" fmla="*/ 16 w 101"/>
                    <a:gd name="T39" fmla="*/ 25 h 100"/>
                    <a:gd name="T40" fmla="*/ 14 w 101"/>
                    <a:gd name="T41" fmla="*/ 25 h 100"/>
                    <a:gd name="T42" fmla="*/ 12 w 101"/>
                    <a:gd name="T43" fmla="*/ 25 h 100"/>
                    <a:gd name="T44" fmla="*/ 10 w 101"/>
                    <a:gd name="T45" fmla="*/ 25 h 100"/>
                    <a:gd name="T46" fmla="*/ 8 w 101"/>
                    <a:gd name="T47" fmla="*/ 24 h 100"/>
                    <a:gd name="T48" fmla="*/ 6 w 101"/>
                    <a:gd name="T49" fmla="*/ 24 h 100"/>
                    <a:gd name="T50" fmla="*/ 5 w 101"/>
                    <a:gd name="T51" fmla="*/ 23 h 100"/>
                    <a:gd name="T52" fmla="*/ 3 w 101"/>
                    <a:gd name="T53" fmla="*/ 22 h 100"/>
                    <a:gd name="T54" fmla="*/ 2 w 101"/>
                    <a:gd name="T55" fmla="*/ 20 h 100"/>
                    <a:gd name="T56" fmla="*/ 1 w 101"/>
                    <a:gd name="T57" fmla="*/ 19 h 100"/>
                    <a:gd name="T58" fmla="*/ 1 w 101"/>
                    <a:gd name="T59" fmla="*/ 17 h 100"/>
                    <a:gd name="T60" fmla="*/ 0 w 101"/>
                    <a:gd name="T61" fmla="*/ 15 h 100"/>
                    <a:gd name="T62" fmla="*/ 0 w 101"/>
                    <a:gd name="T63" fmla="*/ 13 h 100"/>
                    <a:gd name="T64" fmla="*/ 0 w 101"/>
                    <a:gd name="T65" fmla="*/ 12 h 100"/>
                    <a:gd name="T66" fmla="*/ 0 w 101"/>
                    <a:gd name="T67" fmla="*/ 10 h 100"/>
                    <a:gd name="T68" fmla="*/ 1 w 101"/>
                    <a:gd name="T69" fmla="*/ 7 h 100"/>
                    <a:gd name="T70" fmla="*/ 2 w 101"/>
                    <a:gd name="T71" fmla="*/ 6 h 100"/>
                    <a:gd name="T72" fmla="*/ 3 w 101"/>
                    <a:gd name="T73" fmla="*/ 5 h 100"/>
                    <a:gd name="T74" fmla="*/ 4 w 101"/>
                    <a:gd name="T75" fmla="*/ 3 h 100"/>
                    <a:gd name="T76" fmla="*/ 5 w 101"/>
                    <a:gd name="T77" fmla="*/ 2 h 100"/>
                    <a:gd name="T78" fmla="*/ 7 w 101"/>
                    <a:gd name="T79" fmla="*/ 1 h 100"/>
                    <a:gd name="T80" fmla="*/ 9 w 101"/>
                    <a:gd name="T81" fmla="*/ 1 h 100"/>
                    <a:gd name="T82" fmla="*/ 10 w 101"/>
                    <a:gd name="T83" fmla="*/ 1 h 100"/>
                    <a:gd name="T84" fmla="*/ 12 w 101"/>
                    <a:gd name="T85" fmla="*/ 0 h 1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1"/>
                    <a:gd name="T130" fmla="*/ 0 h 100"/>
                    <a:gd name="T131" fmla="*/ 101 w 101"/>
                    <a:gd name="T132" fmla="*/ 100 h 1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1" h="100">
                      <a:moveTo>
                        <a:pt x="51" y="0"/>
                      </a:moveTo>
                      <a:lnTo>
                        <a:pt x="53" y="0"/>
                      </a:lnTo>
                      <a:lnTo>
                        <a:pt x="56" y="0"/>
                      </a:lnTo>
                      <a:lnTo>
                        <a:pt x="58" y="1"/>
                      </a:lnTo>
                      <a:lnTo>
                        <a:pt x="60" y="1"/>
                      </a:lnTo>
                      <a:lnTo>
                        <a:pt x="64" y="1"/>
                      </a:lnTo>
                      <a:lnTo>
                        <a:pt x="66" y="2"/>
                      </a:lnTo>
                      <a:lnTo>
                        <a:pt x="68" y="3"/>
                      </a:lnTo>
                      <a:lnTo>
                        <a:pt x="71" y="3"/>
                      </a:lnTo>
                      <a:lnTo>
                        <a:pt x="72" y="4"/>
                      </a:lnTo>
                      <a:lnTo>
                        <a:pt x="74" y="6"/>
                      </a:lnTo>
                      <a:lnTo>
                        <a:pt x="76" y="7"/>
                      </a:lnTo>
                      <a:lnTo>
                        <a:pt x="79" y="8"/>
                      </a:lnTo>
                      <a:lnTo>
                        <a:pt x="81" y="10"/>
                      </a:lnTo>
                      <a:lnTo>
                        <a:pt x="82" y="11"/>
                      </a:lnTo>
                      <a:lnTo>
                        <a:pt x="84" y="12"/>
                      </a:lnTo>
                      <a:lnTo>
                        <a:pt x="86" y="15"/>
                      </a:lnTo>
                      <a:lnTo>
                        <a:pt x="88" y="16"/>
                      </a:lnTo>
                      <a:lnTo>
                        <a:pt x="89" y="18"/>
                      </a:lnTo>
                      <a:lnTo>
                        <a:pt x="90" y="21"/>
                      </a:lnTo>
                      <a:lnTo>
                        <a:pt x="93" y="22"/>
                      </a:lnTo>
                      <a:lnTo>
                        <a:pt x="94" y="24"/>
                      </a:lnTo>
                      <a:lnTo>
                        <a:pt x="95" y="26"/>
                      </a:lnTo>
                      <a:lnTo>
                        <a:pt x="96" y="29"/>
                      </a:lnTo>
                      <a:lnTo>
                        <a:pt x="97" y="31"/>
                      </a:lnTo>
                      <a:lnTo>
                        <a:pt x="97" y="33"/>
                      </a:lnTo>
                      <a:lnTo>
                        <a:pt x="98" y="35"/>
                      </a:lnTo>
                      <a:lnTo>
                        <a:pt x="99" y="38"/>
                      </a:lnTo>
                      <a:lnTo>
                        <a:pt x="99" y="40"/>
                      </a:lnTo>
                      <a:lnTo>
                        <a:pt x="101" y="42"/>
                      </a:lnTo>
                      <a:lnTo>
                        <a:pt x="101" y="45"/>
                      </a:lnTo>
                      <a:lnTo>
                        <a:pt x="101" y="47"/>
                      </a:lnTo>
                      <a:lnTo>
                        <a:pt x="101" y="50"/>
                      </a:lnTo>
                      <a:lnTo>
                        <a:pt x="101" y="53"/>
                      </a:lnTo>
                      <a:lnTo>
                        <a:pt x="101" y="55"/>
                      </a:lnTo>
                      <a:lnTo>
                        <a:pt x="101" y="57"/>
                      </a:lnTo>
                      <a:lnTo>
                        <a:pt x="99" y="60"/>
                      </a:lnTo>
                      <a:lnTo>
                        <a:pt x="99" y="62"/>
                      </a:lnTo>
                      <a:lnTo>
                        <a:pt x="98" y="64"/>
                      </a:lnTo>
                      <a:lnTo>
                        <a:pt x="97" y="67"/>
                      </a:lnTo>
                      <a:lnTo>
                        <a:pt x="97" y="69"/>
                      </a:lnTo>
                      <a:lnTo>
                        <a:pt x="96" y="71"/>
                      </a:lnTo>
                      <a:lnTo>
                        <a:pt x="95" y="73"/>
                      </a:lnTo>
                      <a:lnTo>
                        <a:pt x="94" y="76"/>
                      </a:lnTo>
                      <a:lnTo>
                        <a:pt x="93" y="78"/>
                      </a:lnTo>
                      <a:lnTo>
                        <a:pt x="90" y="79"/>
                      </a:lnTo>
                      <a:lnTo>
                        <a:pt x="89" y="82"/>
                      </a:lnTo>
                      <a:lnTo>
                        <a:pt x="88" y="84"/>
                      </a:lnTo>
                      <a:lnTo>
                        <a:pt x="86" y="85"/>
                      </a:lnTo>
                      <a:lnTo>
                        <a:pt x="84" y="87"/>
                      </a:lnTo>
                      <a:lnTo>
                        <a:pt x="82" y="88"/>
                      </a:lnTo>
                      <a:lnTo>
                        <a:pt x="81" y="90"/>
                      </a:lnTo>
                      <a:lnTo>
                        <a:pt x="79" y="91"/>
                      </a:lnTo>
                      <a:lnTo>
                        <a:pt x="76" y="93"/>
                      </a:lnTo>
                      <a:lnTo>
                        <a:pt x="74" y="94"/>
                      </a:lnTo>
                      <a:lnTo>
                        <a:pt x="72" y="95"/>
                      </a:lnTo>
                      <a:lnTo>
                        <a:pt x="71" y="95"/>
                      </a:lnTo>
                      <a:lnTo>
                        <a:pt x="68" y="96"/>
                      </a:lnTo>
                      <a:lnTo>
                        <a:pt x="66" y="98"/>
                      </a:lnTo>
                      <a:lnTo>
                        <a:pt x="64" y="98"/>
                      </a:lnTo>
                      <a:lnTo>
                        <a:pt x="60" y="99"/>
                      </a:lnTo>
                      <a:lnTo>
                        <a:pt x="58" y="99"/>
                      </a:lnTo>
                      <a:lnTo>
                        <a:pt x="56" y="100"/>
                      </a:lnTo>
                      <a:lnTo>
                        <a:pt x="53" y="100"/>
                      </a:lnTo>
                      <a:lnTo>
                        <a:pt x="51" y="100"/>
                      </a:lnTo>
                      <a:lnTo>
                        <a:pt x="49" y="100"/>
                      </a:lnTo>
                      <a:lnTo>
                        <a:pt x="45" y="100"/>
                      </a:lnTo>
                      <a:lnTo>
                        <a:pt x="43" y="99"/>
                      </a:lnTo>
                      <a:lnTo>
                        <a:pt x="41" y="99"/>
                      </a:lnTo>
                      <a:lnTo>
                        <a:pt x="38" y="98"/>
                      </a:lnTo>
                      <a:lnTo>
                        <a:pt x="36" y="98"/>
                      </a:lnTo>
                      <a:lnTo>
                        <a:pt x="34" y="96"/>
                      </a:lnTo>
                      <a:lnTo>
                        <a:pt x="31" y="95"/>
                      </a:lnTo>
                      <a:lnTo>
                        <a:pt x="29" y="95"/>
                      </a:lnTo>
                      <a:lnTo>
                        <a:pt x="27" y="94"/>
                      </a:lnTo>
                      <a:lnTo>
                        <a:pt x="25" y="93"/>
                      </a:lnTo>
                      <a:lnTo>
                        <a:pt x="22" y="91"/>
                      </a:lnTo>
                      <a:lnTo>
                        <a:pt x="21" y="90"/>
                      </a:lnTo>
                      <a:lnTo>
                        <a:pt x="19" y="88"/>
                      </a:lnTo>
                      <a:lnTo>
                        <a:pt x="18" y="87"/>
                      </a:lnTo>
                      <a:lnTo>
                        <a:pt x="15" y="85"/>
                      </a:lnTo>
                      <a:lnTo>
                        <a:pt x="14" y="84"/>
                      </a:lnTo>
                      <a:lnTo>
                        <a:pt x="12" y="82"/>
                      </a:lnTo>
                      <a:lnTo>
                        <a:pt x="11" y="79"/>
                      </a:lnTo>
                      <a:lnTo>
                        <a:pt x="10" y="78"/>
                      </a:lnTo>
                      <a:lnTo>
                        <a:pt x="8" y="76"/>
                      </a:lnTo>
                      <a:lnTo>
                        <a:pt x="7" y="73"/>
                      </a:lnTo>
                      <a:lnTo>
                        <a:pt x="6" y="71"/>
                      </a:lnTo>
                      <a:lnTo>
                        <a:pt x="5" y="69"/>
                      </a:lnTo>
                      <a:lnTo>
                        <a:pt x="4" y="67"/>
                      </a:lnTo>
                      <a:lnTo>
                        <a:pt x="3" y="64"/>
                      </a:lnTo>
                      <a:lnTo>
                        <a:pt x="3" y="62"/>
                      </a:lnTo>
                      <a:lnTo>
                        <a:pt x="2" y="60"/>
                      </a:lnTo>
                      <a:lnTo>
                        <a:pt x="2" y="57"/>
                      </a:lnTo>
                      <a:lnTo>
                        <a:pt x="2" y="55"/>
                      </a:lnTo>
                      <a:lnTo>
                        <a:pt x="0" y="53"/>
                      </a:lnTo>
                      <a:lnTo>
                        <a:pt x="0" y="50"/>
                      </a:lnTo>
                      <a:lnTo>
                        <a:pt x="0" y="47"/>
                      </a:lnTo>
                      <a:lnTo>
                        <a:pt x="2" y="45"/>
                      </a:lnTo>
                      <a:lnTo>
                        <a:pt x="2" y="42"/>
                      </a:lnTo>
                      <a:lnTo>
                        <a:pt x="2" y="40"/>
                      </a:lnTo>
                      <a:lnTo>
                        <a:pt x="3" y="38"/>
                      </a:lnTo>
                      <a:lnTo>
                        <a:pt x="3" y="35"/>
                      </a:lnTo>
                      <a:lnTo>
                        <a:pt x="4" y="33"/>
                      </a:lnTo>
                      <a:lnTo>
                        <a:pt x="5" y="31"/>
                      </a:lnTo>
                      <a:lnTo>
                        <a:pt x="6" y="29"/>
                      </a:lnTo>
                      <a:lnTo>
                        <a:pt x="7" y="26"/>
                      </a:lnTo>
                      <a:lnTo>
                        <a:pt x="8" y="24"/>
                      </a:lnTo>
                      <a:lnTo>
                        <a:pt x="10" y="22"/>
                      </a:lnTo>
                      <a:lnTo>
                        <a:pt x="11" y="21"/>
                      </a:lnTo>
                      <a:lnTo>
                        <a:pt x="12" y="18"/>
                      </a:lnTo>
                      <a:lnTo>
                        <a:pt x="14" y="16"/>
                      </a:lnTo>
                      <a:lnTo>
                        <a:pt x="15" y="15"/>
                      </a:lnTo>
                      <a:lnTo>
                        <a:pt x="18" y="12"/>
                      </a:lnTo>
                      <a:lnTo>
                        <a:pt x="19" y="11"/>
                      </a:lnTo>
                      <a:lnTo>
                        <a:pt x="21" y="10"/>
                      </a:lnTo>
                      <a:lnTo>
                        <a:pt x="22" y="8"/>
                      </a:lnTo>
                      <a:lnTo>
                        <a:pt x="25" y="7"/>
                      </a:lnTo>
                      <a:lnTo>
                        <a:pt x="27" y="6"/>
                      </a:lnTo>
                      <a:lnTo>
                        <a:pt x="29" y="4"/>
                      </a:lnTo>
                      <a:lnTo>
                        <a:pt x="31" y="3"/>
                      </a:lnTo>
                      <a:lnTo>
                        <a:pt x="34" y="3"/>
                      </a:lnTo>
                      <a:lnTo>
                        <a:pt x="36" y="2"/>
                      </a:lnTo>
                      <a:lnTo>
                        <a:pt x="38" y="1"/>
                      </a:lnTo>
                      <a:lnTo>
                        <a:pt x="41" y="1"/>
                      </a:lnTo>
                      <a:lnTo>
                        <a:pt x="43" y="1"/>
                      </a:lnTo>
                      <a:lnTo>
                        <a:pt x="45" y="0"/>
                      </a:lnTo>
                      <a:lnTo>
                        <a:pt x="49" y="0"/>
                      </a:lnTo>
                      <a:lnTo>
                        <a:pt x="51" y="0"/>
                      </a:lnTo>
                    </a:path>
                  </a:pathLst>
                </a:custGeom>
                <a:noFill/>
                <a:ln w="0">
                  <a:solidFill>
                    <a:srgbClr val="000000"/>
                  </a:solidFill>
                  <a:prstDash val="solid"/>
                  <a:round/>
                  <a:headEnd/>
                  <a:tailEnd/>
                </a:ln>
              </p:spPr>
              <p:txBody>
                <a:bodyPr/>
                <a:lstStyle/>
                <a:p>
                  <a:endParaRPr lang="en-GB"/>
                </a:p>
              </p:txBody>
            </p:sp>
            <p:sp>
              <p:nvSpPr>
                <p:cNvPr id="1033" name="Freeform 943"/>
                <p:cNvSpPr>
                  <a:spLocks/>
                </p:cNvSpPr>
                <p:nvPr/>
              </p:nvSpPr>
              <p:spPr bwMode="auto">
                <a:xfrm>
                  <a:off x="2855" y="2995"/>
                  <a:ext cx="43" cy="43"/>
                </a:xfrm>
                <a:custGeom>
                  <a:avLst/>
                  <a:gdLst>
                    <a:gd name="T0" fmla="*/ 12 w 87"/>
                    <a:gd name="T1" fmla="*/ 0 h 85"/>
                    <a:gd name="T2" fmla="*/ 13 w 87"/>
                    <a:gd name="T3" fmla="*/ 1 h 85"/>
                    <a:gd name="T4" fmla="*/ 15 w 87"/>
                    <a:gd name="T5" fmla="*/ 1 h 85"/>
                    <a:gd name="T6" fmla="*/ 16 w 87"/>
                    <a:gd name="T7" fmla="*/ 2 h 85"/>
                    <a:gd name="T8" fmla="*/ 17 w 87"/>
                    <a:gd name="T9" fmla="*/ 3 h 85"/>
                    <a:gd name="T10" fmla="*/ 18 w 87"/>
                    <a:gd name="T11" fmla="*/ 4 h 85"/>
                    <a:gd name="T12" fmla="*/ 19 w 87"/>
                    <a:gd name="T13" fmla="*/ 5 h 85"/>
                    <a:gd name="T14" fmla="*/ 20 w 87"/>
                    <a:gd name="T15" fmla="*/ 6 h 85"/>
                    <a:gd name="T16" fmla="*/ 21 w 87"/>
                    <a:gd name="T17" fmla="*/ 8 h 85"/>
                    <a:gd name="T18" fmla="*/ 21 w 87"/>
                    <a:gd name="T19" fmla="*/ 9 h 85"/>
                    <a:gd name="T20" fmla="*/ 21 w 87"/>
                    <a:gd name="T21" fmla="*/ 11 h 85"/>
                    <a:gd name="T22" fmla="*/ 21 w 87"/>
                    <a:gd name="T23" fmla="*/ 13 h 85"/>
                    <a:gd name="T24" fmla="*/ 21 w 87"/>
                    <a:gd name="T25" fmla="*/ 14 h 85"/>
                    <a:gd name="T26" fmla="*/ 20 w 87"/>
                    <a:gd name="T27" fmla="*/ 16 h 85"/>
                    <a:gd name="T28" fmla="*/ 19 w 87"/>
                    <a:gd name="T29" fmla="*/ 17 h 85"/>
                    <a:gd name="T30" fmla="*/ 18 w 87"/>
                    <a:gd name="T31" fmla="*/ 18 h 85"/>
                    <a:gd name="T32" fmla="*/ 17 w 87"/>
                    <a:gd name="T33" fmla="*/ 19 h 85"/>
                    <a:gd name="T34" fmla="*/ 16 w 87"/>
                    <a:gd name="T35" fmla="*/ 20 h 85"/>
                    <a:gd name="T36" fmla="*/ 15 w 87"/>
                    <a:gd name="T37" fmla="*/ 21 h 85"/>
                    <a:gd name="T38" fmla="*/ 13 w 87"/>
                    <a:gd name="T39" fmla="*/ 21 h 85"/>
                    <a:gd name="T40" fmla="*/ 12 w 87"/>
                    <a:gd name="T41" fmla="*/ 22 h 85"/>
                    <a:gd name="T42" fmla="*/ 10 w 87"/>
                    <a:gd name="T43" fmla="*/ 22 h 85"/>
                    <a:gd name="T44" fmla="*/ 8 w 87"/>
                    <a:gd name="T45" fmla="*/ 21 h 85"/>
                    <a:gd name="T46" fmla="*/ 7 w 87"/>
                    <a:gd name="T47" fmla="*/ 21 h 85"/>
                    <a:gd name="T48" fmla="*/ 5 w 87"/>
                    <a:gd name="T49" fmla="*/ 20 h 85"/>
                    <a:gd name="T50" fmla="*/ 4 w 87"/>
                    <a:gd name="T51" fmla="*/ 20 h 85"/>
                    <a:gd name="T52" fmla="*/ 3 w 87"/>
                    <a:gd name="T53" fmla="*/ 18 h 85"/>
                    <a:gd name="T54" fmla="*/ 2 w 87"/>
                    <a:gd name="T55" fmla="*/ 17 h 85"/>
                    <a:gd name="T56" fmla="*/ 1 w 87"/>
                    <a:gd name="T57" fmla="*/ 16 h 85"/>
                    <a:gd name="T58" fmla="*/ 1 w 87"/>
                    <a:gd name="T59" fmla="*/ 15 h 85"/>
                    <a:gd name="T60" fmla="*/ 0 w 87"/>
                    <a:gd name="T61" fmla="*/ 13 h 85"/>
                    <a:gd name="T62" fmla="*/ 0 w 87"/>
                    <a:gd name="T63" fmla="*/ 12 h 85"/>
                    <a:gd name="T64" fmla="*/ 0 w 87"/>
                    <a:gd name="T65" fmla="*/ 10 h 85"/>
                    <a:gd name="T66" fmla="*/ 0 w 87"/>
                    <a:gd name="T67" fmla="*/ 8 h 85"/>
                    <a:gd name="T68" fmla="*/ 1 w 87"/>
                    <a:gd name="T69" fmla="*/ 7 h 85"/>
                    <a:gd name="T70" fmla="*/ 1 w 87"/>
                    <a:gd name="T71" fmla="*/ 6 h 85"/>
                    <a:gd name="T72" fmla="*/ 2 w 87"/>
                    <a:gd name="T73" fmla="*/ 4 h 85"/>
                    <a:gd name="T74" fmla="*/ 3 w 87"/>
                    <a:gd name="T75" fmla="*/ 3 h 85"/>
                    <a:gd name="T76" fmla="*/ 5 w 87"/>
                    <a:gd name="T77" fmla="*/ 2 h 85"/>
                    <a:gd name="T78" fmla="*/ 6 w 87"/>
                    <a:gd name="T79" fmla="*/ 1 h 85"/>
                    <a:gd name="T80" fmla="*/ 7 w 87"/>
                    <a:gd name="T81" fmla="*/ 1 h 85"/>
                    <a:gd name="T82" fmla="*/ 9 w 87"/>
                    <a:gd name="T83" fmla="*/ 0 h 85"/>
                    <a:gd name="T84" fmla="*/ 11 w 87"/>
                    <a:gd name="T85" fmla="*/ 0 h 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7"/>
                    <a:gd name="T130" fmla="*/ 0 h 85"/>
                    <a:gd name="T131" fmla="*/ 87 w 87"/>
                    <a:gd name="T132" fmla="*/ 85 h 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7" h="85">
                      <a:moveTo>
                        <a:pt x="44" y="0"/>
                      </a:moveTo>
                      <a:lnTo>
                        <a:pt x="45" y="0"/>
                      </a:lnTo>
                      <a:lnTo>
                        <a:pt x="48" y="0"/>
                      </a:lnTo>
                      <a:lnTo>
                        <a:pt x="50" y="0"/>
                      </a:lnTo>
                      <a:lnTo>
                        <a:pt x="52" y="0"/>
                      </a:lnTo>
                      <a:lnTo>
                        <a:pt x="54" y="1"/>
                      </a:lnTo>
                      <a:lnTo>
                        <a:pt x="57" y="1"/>
                      </a:lnTo>
                      <a:lnTo>
                        <a:pt x="58" y="2"/>
                      </a:lnTo>
                      <a:lnTo>
                        <a:pt x="60" y="3"/>
                      </a:lnTo>
                      <a:lnTo>
                        <a:pt x="63" y="3"/>
                      </a:lnTo>
                      <a:lnTo>
                        <a:pt x="64" y="4"/>
                      </a:lnTo>
                      <a:lnTo>
                        <a:pt x="66" y="6"/>
                      </a:lnTo>
                      <a:lnTo>
                        <a:pt x="67" y="7"/>
                      </a:lnTo>
                      <a:lnTo>
                        <a:pt x="69" y="8"/>
                      </a:lnTo>
                      <a:lnTo>
                        <a:pt x="71" y="9"/>
                      </a:lnTo>
                      <a:lnTo>
                        <a:pt x="72" y="10"/>
                      </a:lnTo>
                      <a:lnTo>
                        <a:pt x="74" y="13"/>
                      </a:lnTo>
                      <a:lnTo>
                        <a:pt x="75" y="14"/>
                      </a:lnTo>
                      <a:lnTo>
                        <a:pt x="76" y="15"/>
                      </a:lnTo>
                      <a:lnTo>
                        <a:pt x="77" y="17"/>
                      </a:lnTo>
                      <a:lnTo>
                        <a:pt x="79" y="18"/>
                      </a:lnTo>
                      <a:lnTo>
                        <a:pt x="80" y="21"/>
                      </a:lnTo>
                      <a:lnTo>
                        <a:pt x="81" y="22"/>
                      </a:lnTo>
                      <a:lnTo>
                        <a:pt x="82" y="24"/>
                      </a:lnTo>
                      <a:lnTo>
                        <a:pt x="83" y="25"/>
                      </a:lnTo>
                      <a:lnTo>
                        <a:pt x="83" y="27"/>
                      </a:lnTo>
                      <a:lnTo>
                        <a:pt x="84" y="30"/>
                      </a:lnTo>
                      <a:lnTo>
                        <a:pt x="86" y="32"/>
                      </a:lnTo>
                      <a:lnTo>
                        <a:pt x="86" y="33"/>
                      </a:lnTo>
                      <a:lnTo>
                        <a:pt x="86" y="36"/>
                      </a:lnTo>
                      <a:lnTo>
                        <a:pt x="87" y="38"/>
                      </a:lnTo>
                      <a:lnTo>
                        <a:pt x="87" y="40"/>
                      </a:lnTo>
                      <a:lnTo>
                        <a:pt x="87" y="42"/>
                      </a:lnTo>
                      <a:lnTo>
                        <a:pt x="87" y="45"/>
                      </a:lnTo>
                      <a:lnTo>
                        <a:pt x="87" y="47"/>
                      </a:lnTo>
                      <a:lnTo>
                        <a:pt x="86" y="49"/>
                      </a:lnTo>
                      <a:lnTo>
                        <a:pt x="86" y="51"/>
                      </a:lnTo>
                      <a:lnTo>
                        <a:pt x="86" y="53"/>
                      </a:lnTo>
                      <a:lnTo>
                        <a:pt x="84" y="55"/>
                      </a:lnTo>
                      <a:lnTo>
                        <a:pt x="83" y="57"/>
                      </a:lnTo>
                      <a:lnTo>
                        <a:pt x="83" y="59"/>
                      </a:lnTo>
                      <a:lnTo>
                        <a:pt x="82" y="61"/>
                      </a:lnTo>
                      <a:lnTo>
                        <a:pt x="81" y="63"/>
                      </a:lnTo>
                      <a:lnTo>
                        <a:pt x="80" y="64"/>
                      </a:lnTo>
                      <a:lnTo>
                        <a:pt x="79" y="67"/>
                      </a:lnTo>
                      <a:lnTo>
                        <a:pt x="77" y="68"/>
                      </a:lnTo>
                      <a:lnTo>
                        <a:pt x="76" y="69"/>
                      </a:lnTo>
                      <a:lnTo>
                        <a:pt x="75" y="71"/>
                      </a:lnTo>
                      <a:lnTo>
                        <a:pt x="74" y="72"/>
                      </a:lnTo>
                      <a:lnTo>
                        <a:pt x="72" y="74"/>
                      </a:lnTo>
                      <a:lnTo>
                        <a:pt x="71" y="76"/>
                      </a:lnTo>
                      <a:lnTo>
                        <a:pt x="69" y="77"/>
                      </a:lnTo>
                      <a:lnTo>
                        <a:pt x="67" y="78"/>
                      </a:lnTo>
                      <a:lnTo>
                        <a:pt x="66" y="79"/>
                      </a:lnTo>
                      <a:lnTo>
                        <a:pt x="64" y="80"/>
                      </a:lnTo>
                      <a:lnTo>
                        <a:pt x="63" y="80"/>
                      </a:lnTo>
                      <a:lnTo>
                        <a:pt x="60" y="82"/>
                      </a:lnTo>
                      <a:lnTo>
                        <a:pt x="58" y="83"/>
                      </a:lnTo>
                      <a:lnTo>
                        <a:pt x="57" y="83"/>
                      </a:lnTo>
                      <a:lnTo>
                        <a:pt x="54" y="84"/>
                      </a:lnTo>
                      <a:lnTo>
                        <a:pt x="52" y="84"/>
                      </a:lnTo>
                      <a:lnTo>
                        <a:pt x="50" y="85"/>
                      </a:lnTo>
                      <a:lnTo>
                        <a:pt x="48" y="85"/>
                      </a:lnTo>
                      <a:lnTo>
                        <a:pt x="45" y="85"/>
                      </a:lnTo>
                      <a:lnTo>
                        <a:pt x="44" y="85"/>
                      </a:lnTo>
                      <a:lnTo>
                        <a:pt x="42" y="85"/>
                      </a:lnTo>
                      <a:lnTo>
                        <a:pt x="39" y="85"/>
                      </a:lnTo>
                      <a:lnTo>
                        <a:pt x="37" y="85"/>
                      </a:lnTo>
                      <a:lnTo>
                        <a:pt x="35" y="84"/>
                      </a:lnTo>
                      <a:lnTo>
                        <a:pt x="33" y="84"/>
                      </a:lnTo>
                      <a:lnTo>
                        <a:pt x="30" y="83"/>
                      </a:lnTo>
                      <a:lnTo>
                        <a:pt x="29" y="83"/>
                      </a:lnTo>
                      <a:lnTo>
                        <a:pt x="27" y="82"/>
                      </a:lnTo>
                      <a:lnTo>
                        <a:pt x="24" y="80"/>
                      </a:lnTo>
                      <a:lnTo>
                        <a:pt x="23" y="80"/>
                      </a:lnTo>
                      <a:lnTo>
                        <a:pt x="21" y="79"/>
                      </a:lnTo>
                      <a:lnTo>
                        <a:pt x="20" y="78"/>
                      </a:lnTo>
                      <a:lnTo>
                        <a:pt x="18" y="77"/>
                      </a:lnTo>
                      <a:lnTo>
                        <a:pt x="16" y="76"/>
                      </a:lnTo>
                      <a:lnTo>
                        <a:pt x="15" y="74"/>
                      </a:lnTo>
                      <a:lnTo>
                        <a:pt x="13" y="72"/>
                      </a:lnTo>
                      <a:lnTo>
                        <a:pt x="12" y="71"/>
                      </a:lnTo>
                      <a:lnTo>
                        <a:pt x="11" y="69"/>
                      </a:lnTo>
                      <a:lnTo>
                        <a:pt x="10" y="68"/>
                      </a:lnTo>
                      <a:lnTo>
                        <a:pt x="8" y="67"/>
                      </a:lnTo>
                      <a:lnTo>
                        <a:pt x="7" y="64"/>
                      </a:lnTo>
                      <a:lnTo>
                        <a:pt x="6" y="63"/>
                      </a:lnTo>
                      <a:lnTo>
                        <a:pt x="5" y="61"/>
                      </a:lnTo>
                      <a:lnTo>
                        <a:pt x="4" y="59"/>
                      </a:lnTo>
                      <a:lnTo>
                        <a:pt x="4" y="57"/>
                      </a:lnTo>
                      <a:lnTo>
                        <a:pt x="3" y="55"/>
                      </a:lnTo>
                      <a:lnTo>
                        <a:pt x="1" y="53"/>
                      </a:lnTo>
                      <a:lnTo>
                        <a:pt x="1" y="51"/>
                      </a:lnTo>
                      <a:lnTo>
                        <a:pt x="1" y="49"/>
                      </a:lnTo>
                      <a:lnTo>
                        <a:pt x="0" y="47"/>
                      </a:lnTo>
                      <a:lnTo>
                        <a:pt x="0" y="45"/>
                      </a:lnTo>
                      <a:lnTo>
                        <a:pt x="0" y="42"/>
                      </a:lnTo>
                      <a:lnTo>
                        <a:pt x="0" y="40"/>
                      </a:lnTo>
                      <a:lnTo>
                        <a:pt x="0" y="38"/>
                      </a:lnTo>
                      <a:lnTo>
                        <a:pt x="1" y="36"/>
                      </a:lnTo>
                      <a:lnTo>
                        <a:pt x="1" y="33"/>
                      </a:lnTo>
                      <a:lnTo>
                        <a:pt x="1" y="32"/>
                      </a:lnTo>
                      <a:lnTo>
                        <a:pt x="3" y="30"/>
                      </a:lnTo>
                      <a:lnTo>
                        <a:pt x="4" y="27"/>
                      </a:lnTo>
                      <a:lnTo>
                        <a:pt x="4" y="25"/>
                      </a:lnTo>
                      <a:lnTo>
                        <a:pt x="5" y="24"/>
                      </a:lnTo>
                      <a:lnTo>
                        <a:pt x="6" y="22"/>
                      </a:lnTo>
                      <a:lnTo>
                        <a:pt x="7" y="21"/>
                      </a:lnTo>
                      <a:lnTo>
                        <a:pt x="8" y="18"/>
                      </a:lnTo>
                      <a:lnTo>
                        <a:pt x="10" y="17"/>
                      </a:lnTo>
                      <a:lnTo>
                        <a:pt x="11" y="15"/>
                      </a:lnTo>
                      <a:lnTo>
                        <a:pt x="12" y="14"/>
                      </a:lnTo>
                      <a:lnTo>
                        <a:pt x="13" y="13"/>
                      </a:lnTo>
                      <a:lnTo>
                        <a:pt x="15" y="10"/>
                      </a:lnTo>
                      <a:lnTo>
                        <a:pt x="16" y="9"/>
                      </a:lnTo>
                      <a:lnTo>
                        <a:pt x="18" y="8"/>
                      </a:lnTo>
                      <a:lnTo>
                        <a:pt x="20" y="7"/>
                      </a:lnTo>
                      <a:lnTo>
                        <a:pt x="21" y="6"/>
                      </a:lnTo>
                      <a:lnTo>
                        <a:pt x="23" y="4"/>
                      </a:lnTo>
                      <a:lnTo>
                        <a:pt x="24" y="3"/>
                      </a:lnTo>
                      <a:lnTo>
                        <a:pt x="27" y="3"/>
                      </a:lnTo>
                      <a:lnTo>
                        <a:pt x="29" y="2"/>
                      </a:lnTo>
                      <a:lnTo>
                        <a:pt x="30" y="1"/>
                      </a:lnTo>
                      <a:lnTo>
                        <a:pt x="33" y="1"/>
                      </a:lnTo>
                      <a:lnTo>
                        <a:pt x="35" y="0"/>
                      </a:lnTo>
                      <a:lnTo>
                        <a:pt x="37" y="0"/>
                      </a:lnTo>
                      <a:lnTo>
                        <a:pt x="39" y="0"/>
                      </a:lnTo>
                      <a:lnTo>
                        <a:pt x="42" y="0"/>
                      </a:lnTo>
                      <a:lnTo>
                        <a:pt x="44" y="0"/>
                      </a:lnTo>
                      <a:close/>
                    </a:path>
                  </a:pathLst>
                </a:custGeom>
                <a:solidFill>
                  <a:srgbClr val="E5E5E5"/>
                </a:solidFill>
                <a:ln w="9525">
                  <a:noFill/>
                  <a:round/>
                  <a:headEnd/>
                  <a:tailEnd/>
                </a:ln>
              </p:spPr>
              <p:txBody>
                <a:bodyPr/>
                <a:lstStyle/>
                <a:p>
                  <a:endParaRPr lang="en-GB"/>
                </a:p>
              </p:txBody>
            </p:sp>
            <p:sp>
              <p:nvSpPr>
                <p:cNvPr id="1034" name="Freeform 944"/>
                <p:cNvSpPr>
                  <a:spLocks/>
                </p:cNvSpPr>
                <p:nvPr/>
              </p:nvSpPr>
              <p:spPr bwMode="auto">
                <a:xfrm>
                  <a:off x="2855" y="2995"/>
                  <a:ext cx="43" cy="43"/>
                </a:xfrm>
                <a:custGeom>
                  <a:avLst/>
                  <a:gdLst>
                    <a:gd name="T0" fmla="*/ 12 w 87"/>
                    <a:gd name="T1" fmla="*/ 0 h 85"/>
                    <a:gd name="T2" fmla="*/ 13 w 87"/>
                    <a:gd name="T3" fmla="*/ 1 h 85"/>
                    <a:gd name="T4" fmla="*/ 15 w 87"/>
                    <a:gd name="T5" fmla="*/ 1 h 85"/>
                    <a:gd name="T6" fmla="*/ 16 w 87"/>
                    <a:gd name="T7" fmla="*/ 2 h 85"/>
                    <a:gd name="T8" fmla="*/ 17 w 87"/>
                    <a:gd name="T9" fmla="*/ 3 h 85"/>
                    <a:gd name="T10" fmla="*/ 18 w 87"/>
                    <a:gd name="T11" fmla="*/ 4 h 85"/>
                    <a:gd name="T12" fmla="*/ 19 w 87"/>
                    <a:gd name="T13" fmla="*/ 5 h 85"/>
                    <a:gd name="T14" fmla="*/ 20 w 87"/>
                    <a:gd name="T15" fmla="*/ 6 h 85"/>
                    <a:gd name="T16" fmla="*/ 21 w 87"/>
                    <a:gd name="T17" fmla="*/ 8 h 85"/>
                    <a:gd name="T18" fmla="*/ 21 w 87"/>
                    <a:gd name="T19" fmla="*/ 9 h 85"/>
                    <a:gd name="T20" fmla="*/ 21 w 87"/>
                    <a:gd name="T21" fmla="*/ 11 h 85"/>
                    <a:gd name="T22" fmla="*/ 21 w 87"/>
                    <a:gd name="T23" fmla="*/ 12 h 85"/>
                    <a:gd name="T24" fmla="*/ 21 w 87"/>
                    <a:gd name="T25" fmla="*/ 14 h 85"/>
                    <a:gd name="T26" fmla="*/ 20 w 87"/>
                    <a:gd name="T27" fmla="*/ 16 h 85"/>
                    <a:gd name="T28" fmla="*/ 19 w 87"/>
                    <a:gd name="T29" fmla="*/ 17 h 85"/>
                    <a:gd name="T30" fmla="*/ 18 w 87"/>
                    <a:gd name="T31" fmla="*/ 18 h 85"/>
                    <a:gd name="T32" fmla="*/ 17 w 87"/>
                    <a:gd name="T33" fmla="*/ 19 h 85"/>
                    <a:gd name="T34" fmla="*/ 16 w 87"/>
                    <a:gd name="T35" fmla="*/ 20 h 85"/>
                    <a:gd name="T36" fmla="*/ 15 w 87"/>
                    <a:gd name="T37" fmla="*/ 21 h 85"/>
                    <a:gd name="T38" fmla="*/ 13 w 87"/>
                    <a:gd name="T39" fmla="*/ 21 h 85"/>
                    <a:gd name="T40" fmla="*/ 12 w 87"/>
                    <a:gd name="T41" fmla="*/ 22 h 85"/>
                    <a:gd name="T42" fmla="*/ 10 w 87"/>
                    <a:gd name="T43" fmla="*/ 22 h 85"/>
                    <a:gd name="T44" fmla="*/ 8 w 87"/>
                    <a:gd name="T45" fmla="*/ 21 h 85"/>
                    <a:gd name="T46" fmla="*/ 7 w 87"/>
                    <a:gd name="T47" fmla="*/ 21 h 85"/>
                    <a:gd name="T48" fmla="*/ 5 w 87"/>
                    <a:gd name="T49" fmla="*/ 20 h 85"/>
                    <a:gd name="T50" fmla="*/ 4 w 87"/>
                    <a:gd name="T51" fmla="*/ 20 h 85"/>
                    <a:gd name="T52" fmla="*/ 3 w 87"/>
                    <a:gd name="T53" fmla="*/ 18 h 85"/>
                    <a:gd name="T54" fmla="*/ 2 w 87"/>
                    <a:gd name="T55" fmla="*/ 17 h 85"/>
                    <a:gd name="T56" fmla="*/ 1 w 87"/>
                    <a:gd name="T57" fmla="*/ 16 h 85"/>
                    <a:gd name="T58" fmla="*/ 1 w 87"/>
                    <a:gd name="T59" fmla="*/ 15 h 85"/>
                    <a:gd name="T60" fmla="*/ 0 w 87"/>
                    <a:gd name="T61" fmla="*/ 13 h 85"/>
                    <a:gd name="T62" fmla="*/ 0 w 87"/>
                    <a:gd name="T63" fmla="*/ 12 h 85"/>
                    <a:gd name="T64" fmla="*/ 0 w 87"/>
                    <a:gd name="T65" fmla="*/ 10 h 85"/>
                    <a:gd name="T66" fmla="*/ 0 w 87"/>
                    <a:gd name="T67" fmla="*/ 8 h 85"/>
                    <a:gd name="T68" fmla="*/ 1 w 87"/>
                    <a:gd name="T69" fmla="*/ 7 h 85"/>
                    <a:gd name="T70" fmla="*/ 1 w 87"/>
                    <a:gd name="T71" fmla="*/ 6 h 85"/>
                    <a:gd name="T72" fmla="*/ 2 w 87"/>
                    <a:gd name="T73" fmla="*/ 4 h 85"/>
                    <a:gd name="T74" fmla="*/ 3 w 87"/>
                    <a:gd name="T75" fmla="*/ 3 h 85"/>
                    <a:gd name="T76" fmla="*/ 5 w 87"/>
                    <a:gd name="T77" fmla="*/ 2 h 85"/>
                    <a:gd name="T78" fmla="*/ 6 w 87"/>
                    <a:gd name="T79" fmla="*/ 1 h 85"/>
                    <a:gd name="T80" fmla="*/ 7 w 87"/>
                    <a:gd name="T81" fmla="*/ 1 h 85"/>
                    <a:gd name="T82" fmla="*/ 9 w 87"/>
                    <a:gd name="T83" fmla="*/ 0 h 85"/>
                    <a:gd name="T84" fmla="*/ 11 w 87"/>
                    <a:gd name="T85" fmla="*/ 0 h 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7"/>
                    <a:gd name="T130" fmla="*/ 0 h 85"/>
                    <a:gd name="T131" fmla="*/ 87 w 87"/>
                    <a:gd name="T132" fmla="*/ 85 h 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7" h="85">
                      <a:moveTo>
                        <a:pt x="44" y="0"/>
                      </a:moveTo>
                      <a:lnTo>
                        <a:pt x="45" y="0"/>
                      </a:lnTo>
                      <a:lnTo>
                        <a:pt x="48" y="0"/>
                      </a:lnTo>
                      <a:lnTo>
                        <a:pt x="50" y="0"/>
                      </a:lnTo>
                      <a:lnTo>
                        <a:pt x="52" y="0"/>
                      </a:lnTo>
                      <a:lnTo>
                        <a:pt x="54" y="1"/>
                      </a:lnTo>
                      <a:lnTo>
                        <a:pt x="57" y="1"/>
                      </a:lnTo>
                      <a:lnTo>
                        <a:pt x="58" y="2"/>
                      </a:lnTo>
                      <a:lnTo>
                        <a:pt x="60" y="3"/>
                      </a:lnTo>
                      <a:lnTo>
                        <a:pt x="63" y="3"/>
                      </a:lnTo>
                      <a:lnTo>
                        <a:pt x="64" y="4"/>
                      </a:lnTo>
                      <a:lnTo>
                        <a:pt x="66" y="6"/>
                      </a:lnTo>
                      <a:lnTo>
                        <a:pt x="67" y="7"/>
                      </a:lnTo>
                      <a:lnTo>
                        <a:pt x="69" y="8"/>
                      </a:lnTo>
                      <a:lnTo>
                        <a:pt x="71" y="9"/>
                      </a:lnTo>
                      <a:lnTo>
                        <a:pt x="72" y="10"/>
                      </a:lnTo>
                      <a:lnTo>
                        <a:pt x="74" y="13"/>
                      </a:lnTo>
                      <a:lnTo>
                        <a:pt x="75" y="14"/>
                      </a:lnTo>
                      <a:lnTo>
                        <a:pt x="76" y="15"/>
                      </a:lnTo>
                      <a:lnTo>
                        <a:pt x="77" y="17"/>
                      </a:lnTo>
                      <a:lnTo>
                        <a:pt x="79" y="18"/>
                      </a:lnTo>
                      <a:lnTo>
                        <a:pt x="80" y="21"/>
                      </a:lnTo>
                      <a:lnTo>
                        <a:pt x="81" y="22"/>
                      </a:lnTo>
                      <a:lnTo>
                        <a:pt x="82" y="24"/>
                      </a:lnTo>
                      <a:lnTo>
                        <a:pt x="83" y="25"/>
                      </a:lnTo>
                      <a:lnTo>
                        <a:pt x="83" y="27"/>
                      </a:lnTo>
                      <a:lnTo>
                        <a:pt x="84" y="30"/>
                      </a:lnTo>
                      <a:lnTo>
                        <a:pt x="86" y="32"/>
                      </a:lnTo>
                      <a:lnTo>
                        <a:pt x="86" y="33"/>
                      </a:lnTo>
                      <a:lnTo>
                        <a:pt x="86" y="36"/>
                      </a:lnTo>
                      <a:lnTo>
                        <a:pt x="87" y="38"/>
                      </a:lnTo>
                      <a:lnTo>
                        <a:pt x="87" y="40"/>
                      </a:lnTo>
                      <a:lnTo>
                        <a:pt x="87" y="42"/>
                      </a:lnTo>
                      <a:lnTo>
                        <a:pt x="87" y="45"/>
                      </a:lnTo>
                      <a:lnTo>
                        <a:pt x="87" y="47"/>
                      </a:lnTo>
                      <a:lnTo>
                        <a:pt x="86" y="48"/>
                      </a:lnTo>
                      <a:lnTo>
                        <a:pt x="86" y="51"/>
                      </a:lnTo>
                      <a:lnTo>
                        <a:pt x="86" y="53"/>
                      </a:lnTo>
                      <a:lnTo>
                        <a:pt x="84" y="55"/>
                      </a:lnTo>
                      <a:lnTo>
                        <a:pt x="83" y="57"/>
                      </a:lnTo>
                      <a:lnTo>
                        <a:pt x="83" y="59"/>
                      </a:lnTo>
                      <a:lnTo>
                        <a:pt x="82" y="61"/>
                      </a:lnTo>
                      <a:lnTo>
                        <a:pt x="81" y="63"/>
                      </a:lnTo>
                      <a:lnTo>
                        <a:pt x="80" y="64"/>
                      </a:lnTo>
                      <a:lnTo>
                        <a:pt x="79" y="67"/>
                      </a:lnTo>
                      <a:lnTo>
                        <a:pt x="77" y="68"/>
                      </a:lnTo>
                      <a:lnTo>
                        <a:pt x="76" y="69"/>
                      </a:lnTo>
                      <a:lnTo>
                        <a:pt x="75" y="71"/>
                      </a:lnTo>
                      <a:lnTo>
                        <a:pt x="74" y="72"/>
                      </a:lnTo>
                      <a:lnTo>
                        <a:pt x="72" y="74"/>
                      </a:lnTo>
                      <a:lnTo>
                        <a:pt x="71" y="76"/>
                      </a:lnTo>
                      <a:lnTo>
                        <a:pt x="69" y="77"/>
                      </a:lnTo>
                      <a:lnTo>
                        <a:pt x="67" y="78"/>
                      </a:lnTo>
                      <a:lnTo>
                        <a:pt x="66" y="79"/>
                      </a:lnTo>
                      <a:lnTo>
                        <a:pt x="64" y="80"/>
                      </a:lnTo>
                      <a:lnTo>
                        <a:pt x="63" y="80"/>
                      </a:lnTo>
                      <a:lnTo>
                        <a:pt x="60" y="82"/>
                      </a:lnTo>
                      <a:lnTo>
                        <a:pt x="58" y="83"/>
                      </a:lnTo>
                      <a:lnTo>
                        <a:pt x="57" y="83"/>
                      </a:lnTo>
                      <a:lnTo>
                        <a:pt x="54" y="84"/>
                      </a:lnTo>
                      <a:lnTo>
                        <a:pt x="52" y="84"/>
                      </a:lnTo>
                      <a:lnTo>
                        <a:pt x="50" y="85"/>
                      </a:lnTo>
                      <a:lnTo>
                        <a:pt x="48" y="85"/>
                      </a:lnTo>
                      <a:lnTo>
                        <a:pt x="45" y="85"/>
                      </a:lnTo>
                      <a:lnTo>
                        <a:pt x="44" y="85"/>
                      </a:lnTo>
                      <a:lnTo>
                        <a:pt x="42" y="85"/>
                      </a:lnTo>
                      <a:lnTo>
                        <a:pt x="39" y="85"/>
                      </a:lnTo>
                      <a:lnTo>
                        <a:pt x="37" y="85"/>
                      </a:lnTo>
                      <a:lnTo>
                        <a:pt x="35" y="84"/>
                      </a:lnTo>
                      <a:lnTo>
                        <a:pt x="33" y="84"/>
                      </a:lnTo>
                      <a:lnTo>
                        <a:pt x="30" y="83"/>
                      </a:lnTo>
                      <a:lnTo>
                        <a:pt x="29" y="83"/>
                      </a:lnTo>
                      <a:lnTo>
                        <a:pt x="27" y="82"/>
                      </a:lnTo>
                      <a:lnTo>
                        <a:pt x="24" y="80"/>
                      </a:lnTo>
                      <a:lnTo>
                        <a:pt x="23" y="80"/>
                      </a:lnTo>
                      <a:lnTo>
                        <a:pt x="21" y="79"/>
                      </a:lnTo>
                      <a:lnTo>
                        <a:pt x="20" y="78"/>
                      </a:lnTo>
                      <a:lnTo>
                        <a:pt x="18" y="77"/>
                      </a:lnTo>
                      <a:lnTo>
                        <a:pt x="16" y="76"/>
                      </a:lnTo>
                      <a:lnTo>
                        <a:pt x="15" y="74"/>
                      </a:lnTo>
                      <a:lnTo>
                        <a:pt x="13" y="72"/>
                      </a:lnTo>
                      <a:lnTo>
                        <a:pt x="12" y="71"/>
                      </a:lnTo>
                      <a:lnTo>
                        <a:pt x="11" y="69"/>
                      </a:lnTo>
                      <a:lnTo>
                        <a:pt x="10" y="68"/>
                      </a:lnTo>
                      <a:lnTo>
                        <a:pt x="8" y="67"/>
                      </a:lnTo>
                      <a:lnTo>
                        <a:pt x="7" y="64"/>
                      </a:lnTo>
                      <a:lnTo>
                        <a:pt x="6" y="63"/>
                      </a:lnTo>
                      <a:lnTo>
                        <a:pt x="5" y="61"/>
                      </a:lnTo>
                      <a:lnTo>
                        <a:pt x="4" y="59"/>
                      </a:lnTo>
                      <a:lnTo>
                        <a:pt x="4" y="57"/>
                      </a:lnTo>
                      <a:lnTo>
                        <a:pt x="3" y="55"/>
                      </a:lnTo>
                      <a:lnTo>
                        <a:pt x="1" y="53"/>
                      </a:lnTo>
                      <a:lnTo>
                        <a:pt x="1" y="51"/>
                      </a:lnTo>
                      <a:lnTo>
                        <a:pt x="1" y="48"/>
                      </a:lnTo>
                      <a:lnTo>
                        <a:pt x="0" y="47"/>
                      </a:lnTo>
                      <a:lnTo>
                        <a:pt x="0" y="45"/>
                      </a:lnTo>
                      <a:lnTo>
                        <a:pt x="0" y="42"/>
                      </a:lnTo>
                      <a:lnTo>
                        <a:pt x="0" y="40"/>
                      </a:lnTo>
                      <a:lnTo>
                        <a:pt x="0" y="38"/>
                      </a:lnTo>
                      <a:lnTo>
                        <a:pt x="1" y="36"/>
                      </a:lnTo>
                      <a:lnTo>
                        <a:pt x="1" y="33"/>
                      </a:lnTo>
                      <a:lnTo>
                        <a:pt x="1" y="32"/>
                      </a:lnTo>
                      <a:lnTo>
                        <a:pt x="3" y="30"/>
                      </a:lnTo>
                      <a:lnTo>
                        <a:pt x="4" y="27"/>
                      </a:lnTo>
                      <a:lnTo>
                        <a:pt x="4" y="25"/>
                      </a:lnTo>
                      <a:lnTo>
                        <a:pt x="5" y="24"/>
                      </a:lnTo>
                      <a:lnTo>
                        <a:pt x="6" y="22"/>
                      </a:lnTo>
                      <a:lnTo>
                        <a:pt x="7" y="21"/>
                      </a:lnTo>
                      <a:lnTo>
                        <a:pt x="8" y="18"/>
                      </a:lnTo>
                      <a:lnTo>
                        <a:pt x="10" y="17"/>
                      </a:lnTo>
                      <a:lnTo>
                        <a:pt x="11" y="15"/>
                      </a:lnTo>
                      <a:lnTo>
                        <a:pt x="12" y="14"/>
                      </a:lnTo>
                      <a:lnTo>
                        <a:pt x="13" y="13"/>
                      </a:lnTo>
                      <a:lnTo>
                        <a:pt x="15" y="10"/>
                      </a:lnTo>
                      <a:lnTo>
                        <a:pt x="16" y="9"/>
                      </a:lnTo>
                      <a:lnTo>
                        <a:pt x="18" y="8"/>
                      </a:lnTo>
                      <a:lnTo>
                        <a:pt x="20" y="7"/>
                      </a:lnTo>
                      <a:lnTo>
                        <a:pt x="21" y="6"/>
                      </a:lnTo>
                      <a:lnTo>
                        <a:pt x="23" y="4"/>
                      </a:lnTo>
                      <a:lnTo>
                        <a:pt x="24" y="3"/>
                      </a:lnTo>
                      <a:lnTo>
                        <a:pt x="27" y="3"/>
                      </a:lnTo>
                      <a:lnTo>
                        <a:pt x="29" y="2"/>
                      </a:lnTo>
                      <a:lnTo>
                        <a:pt x="30" y="1"/>
                      </a:lnTo>
                      <a:lnTo>
                        <a:pt x="33" y="1"/>
                      </a:lnTo>
                      <a:lnTo>
                        <a:pt x="35" y="0"/>
                      </a:lnTo>
                      <a:lnTo>
                        <a:pt x="37" y="0"/>
                      </a:lnTo>
                      <a:lnTo>
                        <a:pt x="39" y="0"/>
                      </a:lnTo>
                      <a:lnTo>
                        <a:pt x="42" y="0"/>
                      </a:lnTo>
                      <a:lnTo>
                        <a:pt x="44" y="0"/>
                      </a:lnTo>
                    </a:path>
                  </a:pathLst>
                </a:custGeom>
                <a:noFill/>
                <a:ln w="0">
                  <a:solidFill>
                    <a:srgbClr val="000000"/>
                  </a:solidFill>
                  <a:prstDash val="solid"/>
                  <a:round/>
                  <a:headEnd/>
                  <a:tailEnd/>
                </a:ln>
              </p:spPr>
              <p:txBody>
                <a:bodyPr/>
                <a:lstStyle/>
                <a:p>
                  <a:endParaRPr lang="en-GB"/>
                </a:p>
              </p:txBody>
            </p:sp>
            <p:sp>
              <p:nvSpPr>
                <p:cNvPr id="1035" name="Freeform 945"/>
                <p:cNvSpPr>
                  <a:spLocks/>
                </p:cNvSpPr>
                <p:nvPr/>
              </p:nvSpPr>
              <p:spPr bwMode="auto">
                <a:xfrm>
                  <a:off x="2859" y="2998"/>
                  <a:ext cx="36" cy="37"/>
                </a:xfrm>
                <a:custGeom>
                  <a:avLst/>
                  <a:gdLst>
                    <a:gd name="T0" fmla="*/ 8 w 74"/>
                    <a:gd name="T1" fmla="*/ 0 h 73"/>
                    <a:gd name="T2" fmla="*/ 7 w 74"/>
                    <a:gd name="T3" fmla="*/ 1 h 73"/>
                    <a:gd name="T4" fmla="*/ 5 w 74"/>
                    <a:gd name="T5" fmla="*/ 1 h 73"/>
                    <a:gd name="T6" fmla="*/ 4 w 74"/>
                    <a:gd name="T7" fmla="*/ 1 h 73"/>
                    <a:gd name="T8" fmla="*/ 3 w 74"/>
                    <a:gd name="T9" fmla="*/ 2 h 73"/>
                    <a:gd name="T10" fmla="*/ 2 w 74"/>
                    <a:gd name="T11" fmla="*/ 3 h 73"/>
                    <a:gd name="T12" fmla="*/ 1 w 74"/>
                    <a:gd name="T13" fmla="*/ 4 h 73"/>
                    <a:gd name="T14" fmla="*/ 1 w 74"/>
                    <a:gd name="T15" fmla="*/ 5 h 73"/>
                    <a:gd name="T16" fmla="*/ 0 w 74"/>
                    <a:gd name="T17" fmla="*/ 7 h 73"/>
                    <a:gd name="T18" fmla="*/ 0 w 74"/>
                    <a:gd name="T19" fmla="*/ 8 h 73"/>
                    <a:gd name="T20" fmla="*/ 0 w 74"/>
                    <a:gd name="T21" fmla="*/ 9 h 73"/>
                    <a:gd name="T22" fmla="*/ 0 w 74"/>
                    <a:gd name="T23" fmla="*/ 11 h 73"/>
                    <a:gd name="T24" fmla="*/ 0 w 74"/>
                    <a:gd name="T25" fmla="*/ 12 h 73"/>
                    <a:gd name="T26" fmla="*/ 1 w 74"/>
                    <a:gd name="T27" fmla="*/ 14 h 73"/>
                    <a:gd name="T28" fmla="*/ 1 w 74"/>
                    <a:gd name="T29" fmla="*/ 15 h 73"/>
                    <a:gd name="T30" fmla="*/ 2 w 74"/>
                    <a:gd name="T31" fmla="*/ 16 h 73"/>
                    <a:gd name="T32" fmla="*/ 3 w 74"/>
                    <a:gd name="T33" fmla="*/ 17 h 73"/>
                    <a:gd name="T34" fmla="*/ 4 w 74"/>
                    <a:gd name="T35" fmla="*/ 17 h 73"/>
                    <a:gd name="T36" fmla="*/ 5 w 74"/>
                    <a:gd name="T37" fmla="*/ 18 h 73"/>
                    <a:gd name="T38" fmla="*/ 7 w 74"/>
                    <a:gd name="T39" fmla="*/ 18 h 73"/>
                    <a:gd name="T40" fmla="*/ 8 w 74"/>
                    <a:gd name="T41" fmla="*/ 19 h 73"/>
                    <a:gd name="T42" fmla="*/ 9 w 74"/>
                    <a:gd name="T43" fmla="*/ 19 h 73"/>
                    <a:gd name="T44" fmla="*/ 10 w 74"/>
                    <a:gd name="T45" fmla="*/ 18 h 73"/>
                    <a:gd name="T46" fmla="*/ 12 w 74"/>
                    <a:gd name="T47" fmla="*/ 18 h 73"/>
                    <a:gd name="T48" fmla="*/ 13 w 74"/>
                    <a:gd name="T49" fmla="*/ 18 h 73"/>
                    <a:gd name="T50" fmla="*/ 14 w 74"/>
                    <a:gd name="T51" fmla="*/ 17 h 73"/>
                    <a:gd name="T52" fmla="*/ 15 w 74"/>
                    <a:gd name="T53" fmla="*/ 16 h 73"/>
                    <a:gd name="T54" fmla="*/ 16 w 74"/>
                    <a:gd name="T55" fmla="*/ 15 h 73"/>
                    <a:gd name="T56" fmla="*/ 17 w 74"/>
                    <a:gd name="T57" fmla="*/ 14 h 73"/>
                    <a:gd name="T58" fmla="*/ 17 w 74"/>
                    <a:gd name="T59" fmla="*/ 13 h 73"/>
                    <a:gd name="T60" fmla="*/ 18 w 74"/>
                    <a:gd name="T61" fmla="*/ 11 h 73"/>
                    <a:gd name="T62" fmla="*/ 18 w 74"/>
                    <a:gd name="T63" fmla="*/ 10 h 73"/>
                    <a:gd name="T64" fmla="*/ 18 w 74"/>
                    <a:gd name="T65" fmla="*/ 9 h 73"/>
                    <a:gd name="T66" fmla="*/ 18 w 74"/>
                    <a:gd name="T67" fmla="*/ 7 h 73"/>
                    <a:gd name="T68" fmla="*/ 17 w 74"/>
                    <a:gd name="T69" fmla="*/ 6 h 73"/>
                    <a:gd name="T70" fmla="*/ 16 w 74"/>
                    <a:gd name="T71" fmla="*/ 5 h 73"/>
                    <a:gd name="T72" fmla="*/ 16 w 74"/>
                    <a:gd name="T73" fmla="*/ 3 h 73"/>
                    <a:gd name="T74" fmla="*/ 15 w 74"/>
                    <a:gd name="T75" fmla="*/ 3 h 73"/>
                    <a:gd name="T76" fmla="*/ 14 w 74"/>
                    <a:gd name="T77" fmla="*/ 2 h 73"/>
                    <a:gd name="T78" fmla="*/ 13 w 74"/>
                    <a:gd name="T79" fmla="*/ 1 h 73"/>
                    <a:gd name="T80" fmla="*/ 11 w 74"/>
                    <a:gd name="T81" fmla="*/ 1 h 73"/>
                    <a:gd name="T82" fmla="*/ 10 w 74"/>
                    <a:gd name="T83" fmla="*/ 0 h 73"/>
                    <a:gd name="T84" fmla="*/ 9 w 74"/>
                    <a:gd name="T85" fmla="*/ 0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
                    <a:gd name="T130" fmla="*/ 0 h 73"/>
                    <a:gd name="T131" fmla="*/ 74 w 74"/>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 h="73">
                      <a:moveTo>
                        <a:pt x="37" y="0"/>
                      </a:moveTo>
                      <a:lnTo>
                        <a:pt x="35" y="0"/>
                      </a:lnTo>
                      <a:lnTo>
                        <a:pt x="34" y="0"/>
                      </a:lnTo>
                      <a:lnTo>
                        <a:pt x="31" y="0"/>
                      </a:lnTo>
                      <a:lnTo>
                        <a:pt x="29" y="0"/>
                      </a:lnTo>
                      <a:lnTo>
                        <a:pt x="28" y="1"/>
                      </a:lnTo>
                      <a:lnTo>
                        <a:pt x="26" y="1"/>
                      </a:lnTo>
                      <a:lnTo>
                        <a:pt x="24" y="2"/>
                      </a:lnTo>
                      <a:lnTo>
                        <a:pt x="22" y="2"/>
                      </a:lnTo>
                      <a:lnTo>
                        <a:pt x="21" y="3"/>
                      </a:lnTo>
                      <a:lnTo>
                        <a:pt x="20" y="4"/>
                      </a:lnTo>
                      <a:lnTo>
                        <a:pt x="17" y="4"/>
                      </a:lnTo>
                      <a:lnTo>
                        <a:pt x="16" y="5"/>
                      </a:lnTo>
                      <a:lnTo>
                        <a:pt x="15" y="7"/>
                      </a:lnTo>
                      <a:lnTo>
                        <a:pt x="13" y="8"/>
                      </a:lnTo>
                      <a:lnTo>
                        <a:pt x="12" y="9"/>
                      </a:lnTo>
                      <a:lnTo>
                        <a:pt x="11" y="10"/>
                      </a:lnTo>
                      <a:lnTo>
                        <a:pt x="9" y="11"/>
                      </a:lnTo>
                      <a:lnTo>
                        <a:pt x="8" y="12"/>
                      </a:lnTo>
                      <a:lnTo>
                        <a:pt x="7" y="15"/>
                      </a:lnTo>
                      <a:lnTo>
                        <a:pt x="6" y="16"/>
                      </a:lnTo>
                      <a:lnTo>
                        <a:pt x="5" y="17"/>
                      </a:lnTo>
                      <a:lnTo>
                        <a:pt x="5" y="19"/>
                      </a:lnTo>
                      <a:lnTo>
                        <a:pt x="4" y="20"/>
                      </a:lnTo>
                      <a:lnTo>
                        <a:pt x="3" y="21"/>
                      </a:lnTo>
                      <a:lnTo>
                        <a:pt x="3" y="24"/>
                      </a:lnTo>
                      <a:lnTo>
                        <a:pt x="1" y="25"/>
                      </a:lnTo>
                      <a:lnTo>
                        <a:pt x="1" y="27"/>
                      </a:lnTo>
                      <a:lnTo>
                        <a:pt x="0" y="28"/>
                      </a:lnTo>
                      <a:lnTo>
                        <a:pt x="0" y="31"/>
                      </a:lnTo>
                      <a:lnTo>
                        <a:pt x="0" y="33"/>
                      </a:lnTo>
                      <a:lnTo>
                        <a:pt x="0" y="34"/>
                      </a:lnTo>
                      <a:lnTo>
                        <a:pt x="0" y="36"/>
                      </a:lnTo>
                      <a:lnTo>
                        <a:pt x="0" y="39"/>
                      </a:lnTo>
                      <a:lnTo>
                        <a:pt x="0" y="40"/>
                      </a:lnTo>
                      <a:lnTo>
                        <a:pt x="0" y="42"/>
                      </a:lnTo>
                      <a:lnTo>
                        <a:pt x="0" y="43"/>
                      </a:lnTo>
                      <a:lnTo>
                        <a:pt x="1" y="46"/>
                      </a:lnTo>
                      <a:lnTo>
                        <a:pt x="1" y="47"/>
                      </a:lnTo>
                      <a:lnTo>
                        <a:pt x="3" y="49"/>
                      </a:lnTo>
                      <a:lnTo>
                        <a:pt x="3" y="50"/>
                      </a:lnTo>
                      <a:lnTo>
                        <a:pt x="4" y="53"/>
                      </a:lnTo>
                      <a:lnTo>
                        <a:pt x="5" y="54"/>
                      </a:lnTo>
                      <a:lnTo>
                        <a:pt x="5" y="56"/>
                      </a:lnTo>
                      <a:lnTo>
                        <a:pt x="6" y="57"/>
                      </a:lnTo>
                      <a:lnTo>
                        <a:pt x="7" y="58"/>
                      </a:lnTo>
                      <a:lnTo>
                        <a:pt x="8" y="59"/>
                      </a:lnTo>
                      <a:lnTo>
                        <a:pt x="9" y="61"/>
                      </a:lnTo>
                      <a:lnTo>
                        <a:pt x="11" y="63"/>
                      </a:lnTo>
                      <a:lnTo>
                        <a:pt x="12" y="64"/>
                      </a:lnTo>
                      <a:lnTo>
                        <a:pt x="13" y="65"/>
                      </a:lnTo>
                      <a:lnTo>
                        <a:pt x="15" y="66"/>
                      </a:lnTo>
                      <a:lnTo>
                        <a:pt x="16" y="66"/>
                      </a:lnTo>
                      <a:lnTo>
                        <a:pt x="17" y="68"/>
                      </a:lnTo>
                      <a:lnTo>
                        <a:pt x="20" y="69"/>
                      </a:lnTo>
                      <a:lnTo>
                        <a:pt x="21" y="70"/>
                      </a:lnTo>
                      <a:lnTo>
                        <a:pt x="22" y="70"/>
                      </a:lnTo>
                      <a:lnTo>
                        <a:pt x="24" y="71"/>
                      </a:lnTo>
                      <a:lnTo>
                        <a:pt x="26" y="72"/>
                      </a:lnTo>
                      <a:lnTo>
                        <a:pt x="28" y="72"/>
                      </a:lnTo>
                      <a:lnTo>
                        <a:pt x="29" y="72"/>
                      </a:lnTo>
                      <a:lnTo>
                        <a:pt x="31" y="73"/>
                      </a:lnTo>
                      <a:lnTo>
                        <a:pt x="34" y="73"/>
                      </a:lnTo>
                      <a:lnTo>
                        <a:pt x="35" y="73"/>
                      </a:lnTo>
                      <a:lnTo>
                        <a:pt x="37" y="73"/>
                      </a:lnTo>
                      <a:lnTo>
                        <a:pt x="38" y="73"/>
                      </a:lnTo>
                      <a:lnTo>
                        <a:pt x="41" y="73"/>
                      </a:lnTo>
                      <a:lnTo>
                        <a:pt x="43" y="73"/>
                      </a:lnTo>
                      <a:lnTo>
                        <a:pt x="44" y="72"/>
                      </a:lnTo>
                      <a:lnTo>
                        <a:pt x="46" y="72"/>
                      </a:lnTo>
                      <a:lnTo>
                        <a:pt x="47" y="72"/>
                      </a:lnTo>
                      <a:lnTo>
                        <a:pt x="50" y="71"/>
                      </a:lnTo>
                      <a:lnTo>
                        <a:pt x="51" y="70"/>
                      </a:lnTo>
                      <a:lnTo>
                        <a:pt x="53" y="70"/>
                      </a:lnTo>
                      <a:lnTo>
                        <a:pt x="54" y="69"/>
                      </a:lnTo>
                      <a:lnTo>
                        <a:pt x="56" y="68"/>
                      </a:lnTo>
                      <a:lnTo>
                        <a:pt x="58" y="66"/>
                      </a:lnTo>
                      <a:lnTo>
                        <a:pt x="59" y="66"/>
                      </a:lnTo>
                      <a:lnTo>
                        <a:pt x="60" y="65"/>
                      </a:lnTo>
                      <a:lnTo>
                        <a:pt x="61" y="64"/>
                      </a:lnTo>
                      <a:lnTo>
                        <a:pt x="64" y="63"/>
                      </a:lnTo>
                      <a:lnTo>
                        <a:pt x="65" y="61"/>
                      </a:lnTo>
                      <a:lnTo>
                        <a:pt x="66" y="59"/>
                      </a:lnTo>
                      <a:lnTo>
                        <a:pt x="67" y="58"/>
                      </a:lnTo>
                      <a:lnTo>
                        <a:pt x="67" y="57"/>
                      </a:lnTo>
                      <a:lnTo>
                        <a:pt x="68" y="56"/>
                      </a:lnTo>
                      <a:lnTo>
                        <a:pt x="69" y="54"/>
                      </a:lnTo>
                      <a:lnTo>
                        <a:pt x="70" y="53"/>
                      </a:lnTo>
                      <a:lnTo>
                        <a:pt x="70" y="50"/>
                      </a:lnTo>
                      <a:lnTo>
                        <a:pt x="72" y="49"/>
                      </a:lnTo>
                      <a:lnTo>
                        <a:pt x="72" y="47"/>
                      </a:lnTo>
                      <a:lnTo>
                        <a:pt x="73" y="46"/>
                      </a:lnTo>
                      <a:lnTo>
                        <a:pt x="73" y="43"/>
                      </a:lnTo>
                      <a:lnTo>
                        <a:pt x="74" y="42"/>
                      </a:lnTo>
                      <a:lnTo>
                        <a:pt x="74" y="40"/>
                      </a:lnTo>
                      <a:lnTo>
                        <a:pt x="74" y="39"/>
                      </a:lnTo>
                      <a:lnTo>
                        <a:pt x="74" y="36"/>
                      </a:lnTo>
                      <a:lnTo>
                        <a:pt x="74" y="34"/>
                      </a:lnTo>
                      <a:lnTo>
                        <a:pt x="74" y="33"/>
                      </a:lnTo>
                      <a:lnTo>
                        <a:pt x="74" y="31"/>
                      </a:lnTo>
                      <a:lnTo>
                        <a:pt x="73" y="28"/>
                      </a:lnTo>
                      <a:lnTo>
                        <a:pt x="73" y="27"/>
                      </a:lnTo>
                      <a:lnTo>
                        <a:pt x="72" y="25"/>
                      </a:lnTo>
                      <a:lnTo>
                        <a:pt x="72" y="24"/>
                      </a:lnTo>
                      <a:lnTo>
                        <a:pt x="70" y="21"/>
                      </a:lnTo>
                      <a:lnTo>
                        <a:pt x="70" y="20"/>
                      </a:lnTo>
                      <a:lnTo>
                        <a:pt x="69" y="19"/>
                      </a:lnTo>
                      <a:lnTo>
                        <a:pt x="68" y="17"/>
                      </a:lnTo>
                      <a:lnTo>
                        <a:pt x="67" y="16"/>
                      </a:lnTo>
                      <a:lnTo>
                        <a:pt x="67" y="15"/>
                      </a:lnTo>
                      <a:lnTo>
                        <a:pt x="66" y="12"/>
                      </a:lnTo>
                      <a:lnTo>
                        <a:pt x="65" y="11"/>
                      </a:lnTo>
                      <a:lnTo>
                        <a:pt x="64" y="10"/>
                      </a:lnTo>
                      <a:lnTo>
                        <a:pt x="61" y="9"/>
                      </a:lnTo>
                      <a:lnTo>
                        <a:pt x="60" y="8"/>
                      </a:lnTo>
                      <a:lnTo>
                        <a:pt x="59" y="7"/>
                      </a:lnTo>
                      <a:lnTo>
                        <a:pt x="58" y="5"/>
                      </a:lnTo>
                      <a:lnTo>
                        <a:pt x="56" y="4"/>
                      </a:lnTo>
                      <a:lnTo>
                        <a:pt x="54" y="4"/>
                      </a:lnTo>
                      <a:lnTo>
                        <a:pt x="53" y="3"/>
                      </a:lnTo>
                      <a:lnTo>
                        <a:pt x="51" y="2"/>
                      </a:lnTo>
                      <a:lnTo>
                        <a:pt x="50" y="2"/>
                      </a:lnTo>
                      <a:lnTo>
                        <a:pt x="47" y="1"/>
                      </a:lnTo>
                      <a:lnTo>
                        <a:pt x="46" y="1"/>
                      </a:lnTo>
                      <a:lnTo>
                        <a:pt x="44" y="0"/>
                      </a:lnTo>
                      <a:lnTo>
                        <a:pt x="43" y="0"/>
                      </a:lnTo>
                      <a:lnTo>
                        <a:pt x="41" y="0"/>
                      </a:lnTo>
                      <a:lnTo>
                        <a:pt x="38" y="0"/>
                      </a:lnTo>
                      <a:lnTo>
                        <a:pt x="37" y="0"/>
                      </a:lnTo>
                      <a:close/>
                    </a:path>
                  </a:pathLst>
                </a:custGeom>
                <a:solidFill>
                  <a:srgbClr val="000000"/>
                </a:solidFill>
                <a:ln w="9525">
                  <a:noFill/>
                  <a:round/>
                  <a:headEnd/>
                  <a:tailEnd/>
                </a:ln>
              </p:spPr>
              <p:txBody>
                <a:bodyPr/>
                <a:lstStyle/>
                <a:p>
                  <a:endParaRPr lang="en-GB"/>
                </a:p>
              </p:txBody>
            </p:sp>
            <p:sp>
              <p:nvSpPr>
                <p:cNvPr id="1036" name="Freeform 946"/>
                <p:cNvSpPr>
                  <a:spLocks/>
                </p:cNvSpPr>
                <p:nvPr/>
              </p:nvSpPr>
              <p:spPr bwMode="auto">
                <a:xfrm>
                  <a:off x="2859" y="2998"/>
                  <a:ext cx="36" cy="37"/>
                </a:xfrm>
                <a:custGeom>
                  <a:avLst/>
                  <a:gdLst>
                    <a:gd name="T0" fmla="*/ 8 w 74"/>
                    <a:gd name="T1" fmla="*/ 0 h 73"/>
                    <a:gd name="T2" fmla="*/ 7 w 74"/>
                    <a:gd name="T3" fmla="*/ 1 h 73"/>
                    <a:gd name="T4" fmla="*/ 5 w 74"/>
                    <a:gd name="T5" fmla="*/ 1 h 73"/>
                    <a:gd name="T6" fmla="*/ 4 w 74"/>
                    <a:gd name="T7" fmla="*/ 1 h 73"/>
                    <a:gd name="T8" fmla="*/ 3 w 74"/>
                    <a:gd name="T9" fmla="*/ 2 h 73"/>
                    <a:gd name="T10" fmla="*/ 2 w 74"/>
                    <a:gd name="T11" fmla="*/ 3 h 73"/>
                    <a:gd name="T12" fmla="*/ 1 w 74"/>
                    <a:gd name="T13" fmla="*/ 4 h 73"/>
                    <a:gd name="T14" fmla="*/ 1 w 74"/>
                    <a:gd name="T15" fmla="*/ 5 h 73"/>
                    <a:gd name="T16" fmla="*/ 0 w 74"/>
                    <a:gd name="T17" fmla="*/ 7 h 73"/>
                    <a:gd name="T18" fmla="*/ 0 w 74"/>
                    <a:gd name="T19" fmla="*/ 8 h 73"/>
                    <a:gd name="T20" fmla="*/ 0 w 74"/>
                    <a:gd name="T21" fmla="*/ 9 h 73"/>
                    <a:gd name="T22" fmla="*/ 0 w 74"/>
                    <a:gd name="T23" fmla="*/ 11 h 73"/>
                    <a:gd name="T24" fmla="*/ 0 w 74"/>
                    <a:gd name="T25" fmla="*/ 12 h 73"/>
                    <a:gd name="T26" fmla="*/ 1 w 74"/>
                    <a:gd name="T27" fmla="*/ 14 h 73"/>
                    <a:gd name="T28" fmla="*/ 1 w 74"/>
                    <a:gd name="T29" fmla="*/ 15 h 73"/>
                    <a:gd name="T30" fmla="*/ 2 w 74"/>
                    <a:gd name="T31" fmla="*/ 16 h 73"/>
                    <a:gd name="T32" fmla="*/ 3 w 74"/>
                    <a:gd name="T33" fmla="*/ 17 h 73"/>
                    <a:gd name="T34" fmla="*/ 4 w 74"/>
                    <a:gd name="T35" fmla="*/ 17 h 73"/>
                    <a:gd name="T36" fmla="*/ 5 w 74"/>
                    <a:gd name="T37" fmla="*/ 18 h 73"/>
                    <a:gd name="T38" fmla="*/ 7 w 74"/>
                    <a:gd name="T39" fmla="*/ 18 h 73"/>
                    <a:gd name="T40" fmla="*/ 8 w 74"/>
                    <a:gd name="T41" fmla="*/ 19 h 73"/>
                    <a:gd name="T42" fmla="*/ 9 w 74"/>
                    <a:gd name="T43" fmla="*/ 19 h 73"/>
                    <a:gd name="T44" fmla="*/ 10 w 74"/>
                    <a:gd name="T45" fmla="*/ 18 h 73"/>
                    <a:gd name="T46" fmla="*/ 12 w 74"/>
                    <a:gd name="T47" fmla="*/ 18 h 73"/>
                    <a:gd name="T48" fmla="*/ 13 w 74"/>
                    <a:gd name="T49" fmla="*/ 18 h 73"/>
                    <a:gd name="T50" fmla="*/ 14 w 74"/>
                    <a:gd name="T51" fmla="*/ 17 h 73"/>
                    <a:gd name="T52" fmla="*/ 15 w 74"/>
                    <a:gd name="T53" fmla="*/ 16 h 73"/>
                    <a:gd name="T54" fmla="*/ 16 w 74"/>
                    <a:gd name="T55" fmla="*/ 15 h 73"/>
                    <a:gd name="T56" fmla="*/ 17 w 74"/>
                    <a:gd name="T57" fmla="*/ 14 h 73"/>
                    <a:gd name="T58" fmla="*/ 17 w 74"/>
                    <a:gd name="T59" fmla="*/ 13 h 73"/>
                    <a:gd name="T60" fmla="*/ 18 w 74"/>
                    <a:gd name="T61" fmla="*/ 11 h 73"/>
                    <a:gd name="T62" fmla="*/ 18 w 74"/>
                    <a:gd name="T63" fmla="*/ 10 h 73"/>
                    <a:gd name="T64" fmla="*/ 18 w 74"/>
                    <a:gd name="T65" fmla="*/ 9 h 73"/>
                    <a:gd name="T66" fmla="*/ 18 w 74"/>
                    <a:gd name="T67" fmla="*/ 7 h 73"/>
                    <a:gd name="T68" fmla="*/ 17 w 74"/>
                    <a:gd name="T69" fmla="*/ 6 h 73"/>
                    <a:gd name="T70" fmla="*/ 16 w 74"/>
                    <a:gd name="T71" fmla="*/ 5 h 73"/>
                    <a:gd name="T72" fmla="*/ 16 w 74"/>
                    <a:gd name="T73" fmla="*/ 3 h 73"/>
                    <a:gd name="T74" fmla="*/ 15 w 74"/>
                    <a:gd name="T75" fmla="*/ 3 h 73"/>
                    <a:gd name="T76" fmla="*/ 14 w 74"/>
                    <a:gd name="T77" fmla="*/ 2 h 73"/>
                    <a:gd name="T78" fmla="*/ 13 w 74"/>
                    <a:gd name="T79" fmla="*/ 1 h 73"/>
                    <a:gd name="T80" fmla="*/ 11 w 74"/>
                    <a:gd name="T81" fmla="*/ 1 h 73"/>
                    <a:gd name="T82" fmla="*/ 10 w 74"/>
                    <a:gd name="T83" fmla="*/ 0 h 73"/>
                    <a:gd name="T84" fmla="*/ 9 w 74"/>
                    <a:gd name="T85" fmla="*/ 0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
                    <a:gd name="T130" fmla="*/ 0 h 73"/>
                    <a:gd name="T131" fmla="*/ 74 w 74"/>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 h="73">
                      <a:moveTo>
                        <a:pt x="37" y="0"/>
                      </a:moveTo>
                      <a:lnTo>
                        <a:pt x="35" y="0"/>
                      </a:lnTo>
                      <a:lnTo>
                        <a:pt x="34" y="0"/>
                      </a:lnTo>
                      <a:lnTo>
                        <a:pt x="31" y="0"/>
                      </a:lnTo>
                      <a:lnTo>
                        <a:pt x="29" y="0"/>
                      </a:lnTo>
                      <a:lnTo>
                        <a:pt x="28" y="1"/>
                      </a:lnTo>
                      <a:lnTo>
                        <a:pt x="26" y="1"/>
                      </a:lnTo>
                      <a:lnTo>
                        <a:pt x="24" y="2"/>
                      </a:lnTo>
                      <a:lnTo>
                        <a:pt x="22" y="2"/>
                      </a:lnTo>
                      <a:lnTo>
                        <a:pt x="21" y="3"/>
                      </a:lnTo>
                      <a:lnTo>
                        <a:pt x="20" y="4"/>
                      </a:lnTo>
                      <a:lnTo>
                        <a:pt x="17" y="4"/>
                      </a:lnTo>
                      <a:lnTo>
                        <a:pt x="16" y="5"/>
                      </a:lnTo>
                      <a:lnTo>
                        <a:pt x="15" y="7"/>
                      </a:lnTo>
                      <a:lnTo>
                        <a:pt x="13" y="8"/>
                      </a:lnTo>
                      <a:lnTo>
                        <a:pt x="12" y="9"/>
                      </a:lnTo>
                      <a:lnTo>
                        <a:pt x="11" y="10"/>
                      </a:lnTo>
                      <a:lnTo>
                        <a:pt x="9" y="11"/>
                      </a:lnTo>
                      <a:lnTo>
                        <a:pt x="8" y="12"/>
                      </a:lnTo>
                      <a:lnTo>
                        <a:pt x="7" y="15"/>
                      </a:lnTo>
                      <a:lnTo>
                        <a:pt x="6" y="16"/>
                      </a:lnTo>
                      <a:lnTo>
                        <a:pt x="5" y="17"/>
                      </a:lnTo>
                      <a:lnTo>
                        <a:pt x="5" y="19"/>
                      </a:lnTo>
                      <a:lnTo>
                        <a:pt x="4" y="20"/>
                      </a:lnTo>
                      <a:lnTo>
                        <a:pt x="3" y="21"/>
                      </a:lnTo>
                      <a:lnTo>
                        <a:pt x="3" y="24"/>
                      </a:lnTo>
                      <a:lnTo>
                        <a:pt x="1" y="25"/>
                      </a:lnTo>
                      <a:lnTo>
                        <a:pt x="1" y="27"/>
                      </a:lnTo>
                      <a:lnTo>
                        <a:pt x="0" y="28"/>
                      </a:lnTo>
                      <a:lnTo>
                        <a:pt x="0" y="31"/>
                      </a:lnTo>
                      <a:lnTo>
                        <a:pt x="0" y="33"/>
                      </a:lnTo>
                      <a:lnTo>
                        <a:pt x="0" y="34"/>
                      </a:lnTo>
                      <a:lnTo>
                        <a:pt x="0" y="36"/>
                      </a:lnTo>
                      <a:lnTo>
                        <a:pt x="0" y="39"/>
                      </a:lnTo>
                      <a:lnTo>
                        <a:pt x="0" y="40"/>
                      </a:lnTo>
                      <a:lnTo>
                        <a:pt x="0" y="42"/>
                      </a:lnTo>
                      <a:lnTo>
                        <a:pt x="0" y="43"/>
                      </a:lnTo>
                      <a:lnTo>
                        <a:pt x="1" y="46"/>
                      </a:lnTo>
                      <a:lnTo>
                        <a:pt x="1" y="47"/>
                      </a:lnTo>
                      <a:lnTo>
                        <a:pt x="3" y="49"/>
                      </a:lnTo>
                      <a:lnTo>
                        <a:pt x="3" y="50"/>
                      </a:lnTo>
                      <a:lnTo>
                        <a:pt x="4" y="53"/>
                      </a:lnTo>
                      <a:lnTo>
                        <a:pt x="5" y="54"/>
                      </a:lnTo>
                      <a:lnTo>
                        <a:pt x="5" y="56"/>
                      </a:lnTo>
                      <a:lnTo>
                        <a:pt x="6" y="57"/>
                      </a:lnTo>
                      <a:lnTo>
                        <a:pt x="7" y="58"/>
                      </a:lnTo>
                      <a:lnTo>
                        <a:pt x="8" y="59"/>
                      </a:lnTo>
                      <a:lnTo>
                        <a:pt x="9" y="61"/>
                      </a:lnTo>
                      <a:lnTo>
                        <a:pt x="11" y="63"/>
                      </a:lnTo>
                      <a:lnTo>
                        <a:pt x="12" y="64"/>
                      </a:lnTo>
                      <a:lnTo>
                        <a:pt x="13" y="65"/>
                      </a:lnTo>
                      <a:lnTo>
                        <a:pt x="15" y="66"/>
                      </a:lnTo>
                      <a:lnTo>
                        <a:pt x="16" y="66"/>
                      </a:lnTo>
                      <a:lnTo>
                        <a:pt x="17" y="68"/>
                      </a:lnTo>
                      <a:lnTo>
                        <a:pt x="20" y="69"/>
                      </a:lnTo>
                      <a:lnTo>
                        <a:pt x="21" y="70"/>
                      </a:lnTo>
                      <a:lnTo>
                        <a:pt x="22" y="70"/>
                      </a:lnTo>
                      <a:lnTo>
                        <a:pt x="24" y="71"/>
                      </a:lnTo>
                      <a:lnTo>
                        <a:pt x="26" y="72"/>
                      </a:lnTo>
                      <a:lnTo>
                        <a:pt x="28" y="72"/>
                      </a:lnTo>
                      <a:lnTo>
                        <a:pt x="29" y="72"/>
                      </a:lnTo>
                      <a:lnTo>
                        <a:pt x="31" y="73"/>
                      </a:lnTo>
                      <a:lnTo>
                        <a:pt x="34" y="73"/>
                      </a:lnTo>
                      <a:lnTo>
                        <a:pt x="35" y="73"/>
                      </a:lnTo>
                      <a:lnTo>
                        <a:pt x="37" y="73"/>
                      </a:lnTo>
                      <a:lnTo>
                        <a:pt x="38" y="73"/>
                      </a:lnTo>
                      <a:lnTo>
                        <a:pt x="41" y="73"/>
                      </a:lnTo>
                      <a:lnTo>
                        <a:pt x="43" y="73"/>
                      </a:lnTo>
                      <a:lnTo>
                        <a:pt x="44" y="72"/>
                      </a:lnTo>
                      <a:lnTo>
                        <a:pt x="46" y="72"/>
                      </a:lnTo>
                      <a:lnTo>
                        <a:pt x="47" y="72"/>
                      </a:lnTo>
                      <a:lnTo>
                        <a:pt x="50" y="71"/>
                      </a:lnTo>
                      <a:lnTo>
                        <a:pt x="51" y="70"/>
                      </a:lnTo>
                      <a:lnTo>
                        <a:pt x="53" y="70"/>
                      </a:lnTo>
                      <a:lnTo>
                        <a:pt x="54" y="69"/>
                      </a:lnTo>
                      <a:lnTo>
                        <a:pt x="56" y="68"/>
                      </a:lnTo>
                      <a:lnTo>
                        <a:pt x="58" y="66"/>
                      </a:lnTo>
                      <a:lnTo>
                        <a:pt x="59" y="66"/>
                      </a:lnTo>
                      <a:lnTo>
                        <a:pt x="60" y="65"/>
                      </a:lnTo>
                      <a:lnTo>
                        <a:pt x="61" y="64"/>
                      </a:lnTo>
                      <a:lnTo>
                        <a:pt x="64" y="63"/>
                      </a:lnTo>
                      <a:lnTo>
                        <a:pt x="65" y="61"/>
                      </a:lnTo>
                      <a:lnTo>
                        <a:pt x="66" y="59"/>
                      </a:lnTo>
                      <a:lnTo>
                        <a:pt x="67" y="58"/>
                      </a:lnTo>
                      <a:lnTo>
                        <a:pt x="67" y="57"/>
                      </a:lnTo>
                      <a:lnTo>
                        <a:pt x="68" y="56"/>
                      </a:lnTo>
                      <a:lnTo>
                        <a:pt x="69" y="54"/>
                      </a:lnTo>
                      <a:lnTo>
                        <a:pt x="70" y="53"/>
                      </a:lnTo>
                      <a:lnTo>
                        <a:pt x="70" y="50"/>
                      </a:lnTo>
                      <a:lnTo>
                        <a:pt x="72" y="49"/>
                      </a:lnTo>
                      <a:lnTo>
                        <a:pt x="72" y="47"/>
                      </a:lnTo>
                      <a:lnTo>
                        <a:pt x="73" y="46"/>
                      </a:lnTo>
                      <a:lnTo>
                        <a:pt x="73" y="43"/>
                      </a:lnTo>
                      <a:lnTo>
                        <a:pt x="74" y="42"/>
                      </a:lnTo>
                      <a:lnTo>
                        <a:pt x="74" y="40"/>
                      </a:lnTo>
                      <a:lnTo>
                        <a:pt x="74" y="39"/>
                      </a:lnTo>
                      <a:lnTo>
                        <a:pt x="74" y="36"/>
                      </a:lnTo>
                      <a:lnTo>
                        <a:pt x="74" y="34"/>
                      </a:lnTo>
                      <a:lnTo>
                        <a:pt x="74" y="33"/>
                      </a:lnTo>
                      <a:lnTo>
                        <a:pt x="74" y="31"/>
                      </a:lnTo>
                      <a:lnTo>
                        <a:pt x="73" y="28"/>
                      </a:lnTo>
                      <a:lnTo>
                        <a:pt x="73" y="27"/>
                      </a:lnTo>
                      <a:lnTo>
                        <a:pt x="72" y="25"/>
                      </a:lnTo>
                      <a:lnTo>
                        <a:pt x="72" y="24"/>
                      </a:lnTo>
                      <a:lnTo>
                        <a:pt x="70" y="21"/>
                      </a:lnTo>
                      <a:lnTo>
                        <a:pt x="70" y="20"/>
                      </a:lnTo>
                      <a:lnTo>
                        <a:pt x="69" y="19"/>
                      </a:lnTo>
                      <a:lnTo>
                        <a:pt x="68" y="17"/>
                      </a:lnTo>
                      <a:lnTo>
                        <a:pt x="67" y="16"/>
                      </a:lnTo>
                      <a:lnTo>
                        <a:pt x="67" y="15"/>
                      </a:lnTo>
                      <a:lnTo>
                        <a:pt x="66" y="12"/>
                      </a:lnTo>
                      <a:lnTo>
                        <a:pt x="65" y="11"/>
                      </a:lnTo>
                      <a:lnTo>
                        <a:pt x="64" y="10"/>
                      </a:lnTo>
                      <a:lnTo>
                        <a:pt x="61" y="9"/>
                      </a:lnTo>
                      <a:lnTo>
                        <a:pt x="60" y="8"/>
                      </a:lnTo>
                      <a:lnTo>
                        <a:pt x="59" y="7"/>
                      </a:lnTo>
                      <a:lnTo>
                        <a:pt x="58" y="5"/>
                      </a:lnTo>
                      <a:lnTo>
                        <a:pt x="56" y="4"/>
                      </a:lnTo>
                      <a:lnTo>
                        <a:pt x="54" y="4"/>
                      </a:lnTo>
                      <a:lnTo>
                        <a:pt x="53" y="3"/>
                      </a:lnTo>
                      <a:lnTo>
                        <a:pt x="51" y="2"/>
                      </a:lnTo>
                      <a:lnTo>
                        <a:pt x="50" y="2"/>
                      </a:lnTo>
                      <a:lnTo>
                        <a:pt x="47" y="1"/>
                      </a:lnTo>
                      <a:lnTo>
                        <a:pt x="46" y="1"/>
                      </a:lnTo>
                      <a:lnTo>
                        <a:pt x="44" y="0"/>
                      </a:lnTo>
                      <a:lnTo>
                        <a:pt x="43" y="0"/>
                      </a:lnTo>
                      <a:lnTo>
                        <a:pt x="41" y="0"/>
                      </a:lnTo>
                      <a:lnTo>
                        <a:pt x="38" y="0"/>
                      </a:lnTo>
                      <a:lnTo>
                        <a:pt x="37" y="0"/>
                      </a:lnTo>
                    </a:path>
                  </a:pathLst>
                </a:custGeom>
                <a:noFill/>
                <a:ln w="0">
                  <a:solidFill>
                    <a:srgbClr val="000000"/>
                  </a:solidFill>
                  <a:prstDash val="solid"/>
                  <a:round/>
                  <a:headEnd/>
                  <a:tailEnd/>
                </a:ln>
              </p:spPr>
              <p:txBody>
                <a:bodyPr/>
                <a:lstStyle/>
                <a:p>
                  <a:endParaRPr lang="en-GB"/>
                </a:p>
              </p:txBody>
            </p:sp>
            <p:sp>
              <p:nvSpPr>
                <p:cNvPr id="1037" name="Freeform 947"/>
                <p:cNvSpPr>
                  <a:spLocks/>
                </p:cNvSpPr>
                <p:nvPr/>
              </p:nvSpPr>
              <p:spPr bwMode="auto">
                <a:xfrm>
                  <a:off x="2869" y="3009"/>
                  <a:ext cx="16" cy="15"/>
                </a:xfrm>
                <a:custGeom>
                  <a:avLst/>
                  <a:gdLst>
                    <a:gd name="T0" fmla="*/ 5 w 31"/>
                    <a:gd name="T1" fmla="*/ 0 h 31"/>
                    <a:gd name="T2" fmla="*/ 5 w 31"/>
                    <a:gd name="T3" fmla="*/ 0 h 31"/>
                    <a:gd name="T4" fmla="*/ 6 w 31"/>
                    <a:gd name="T5" fmla="*/ 0 h 31"/>
                    <a:gd name="T6" fmla="*/ 6 w 31"/>
                    <a:gd name="T7" fmla="*/ 0 h 31"/>
                    <a:gd name="T8" fmla="*/ 7 w 31"/>
                    <a:gd name="T9" fmla="*/ 1 h 31"/>
                    <a:gd name="T10" fmla="*/ 7 w 31"/>
                    <a:gd name="T11" fmla="*/ 1 h 31"/>
                    <a:gd name="T12" fmla="*/ 8 w 31"/>
                    <a:gd name="T13" fmla="*/ 2 h 31"/>
                    <a:gd name="T14" fmla="*/ 8 w 31"/>
                    <a:gd name="T15" fmla="*/ 2 h 31"/>
                    <a:gd name="T16" fmla="*/ 8 w 31"/>
                    <a:gd name="T17" fmla="*/ 3 h 31"/>
                    <a:gd name="T18" fmla="*/ 8 w 31"/>
                    <a:gd name="T19" fmla="*/ 3 h 31"/>
                    <a:gd name="T20" fmla="*/ 8 w 31"/>
                    <a:gd name="T21" fmla="*/ 4 h 31"/>
                    <a:gd name="T22" fmla="*/ 8 w 31"/>
                    <a:gd name="T23" fmla="*/ 4 h 31"/>
                    <a:gd name="T24" fmla="*/ 8 w 31"/>
                    <a:gd name="T25" fmla="*/ 5 h 31"/>
                    <a:gd name="T26" fmla="*/ 8 w 31"/>
                    <a:gd name="T27" fmla="*/ 5 h 31"/>
                    <a:gd name="T28" fmla="*/ 8 w 31"/>
                    <a:gd name="T29" fmla="*/ 6 h 31"/>
                    <a:gd name="T30" fmla="*/ 7 w 31"/>
                    <a:gd name="T31" fmla="*/ 6 h 31"/>
                    <a:gd name="T32" fmla="*/ 7 w 31"/>
                    <a:gd name="T33" fmla="*/ 6 h 31"/>
                    <a:gd name="T34" fmla="*/ 7 w 31"/>
                    <a:gd name="T35" fmla="*/ 7 h 31"/>
                    <a:gd name="T36" fmla="*/ 6 w 31"/>
                    <a:gd name="T37" fmla="*/ 7 h 31"/>
                    <a:gd name="T38" fmla="*/ 6 w 31"/>
                    <a:gd name="T39" fmla="*/ 7 h 31"/>
                    <a:gd name="T40" fmla="*/ 5 w 31"/>
                    <a:gd name="T41" fmla="*/ 7 h 31"/>
                    <a:gd name="T42" fmla="*/ 5 w 31"/>
                    <a:gd name="T43" fmla="*/ 7 h 31"/>
                    <a:gd name="T44" fmla="*/ 4 w 31"/>
                    <a:gd name="T45" fmla="*/ 7 h 31"/>
                    <a:gd name="T46" fmla="*/ 4 w 31"/>
                    <a:gd name="T47" fmla="*/ 7 h 31"/>
                    <a:gd name="T48" fmla="*/ 3 w 31"/>
                    <a:gd name="T49" fmla="*/ 7 h 31"/>
                    <a:gd name="T50" fmla="*/ 2 w 31"/>
                    <a:gd name="T51" fmla="*/ 7 h 31"/>
                    <a:gd name="T52" fmla="*/ 2 w 31"/>
                    <a:gd name="T53" fmla="*/ 7 h 31"/>
                    <a:gd name="T54" fmla="*/ 2 w 31"/>
                    <a:gd name="T55" fmla="*/ 7 h 31"/>
                    <a:gd name="T56" fmla="*/ 2 w 31"/>
                    <a:gd name="T57" fmla="*/ 6 h 31"/>
                    <a:gd name="T58" fmla="*/ 1 w 31"/>
                    <a:gd name="T59" fmla="*/ 6 h 31"/>
                    <a:gd name="T60" fmla="*/ 1 w 31"/>
                    <a:gd name="T61" fmla="*/ 5 h 31"/>
                    <a:gd name="T62" fmla="*/ 1 w 31"/>
                    <a:gd name="T63" fmla="*/ 5 h 31"/>
                    <a:gd name="T64" fmla="*/ 0 w 31"/>
                    <a:gd name="T65" fmla="*/ 4 h 31"/>
                    <a:gd name="T66" fmla="*/ 0 w 31"/>
                    <a:gd name="T67" fmla="*/ 4 h 31"/>
                    <a:gd name="T68" fmla="*/ 0 w 31"/>
                    <a:gd name="T69" fmla="*/ 3 h 31"/>
                    <a:gd name="T70" fmla="*/ 0 w 31"/>
                    <a:gd name="T71" fmla="*/ 3 h 31"/>
                    <a:gd name="T72" fmla="*/ 1 w 31"/>
                    <a:gd name="T73" fmla="*/ 2 h 31"/>
                    <a:gd name="T74" fmla="*/ 1 w 31"/>
                    <a:gd name="T75" fmla="*/ 2 h 31"/>
                    <a:gd name="T76" fmla="*/ 1 w 31"/>
                    <a:gd name="T77" fmla="*/ 1 h 31"/>
                    <a:gd name="T78" fmla="*/ 2 w 31"/>
                    <a:gd name="T79" fmla="*/ 1 h 31"/>
                    <a:gd name="T80" fmla="*/ 2 w 31"/>
                    <a:gd name="T81" fmla="*/ 1 h 31"/>
                    <a:gd name="T82" fmla="*/ 2 w 31"/>
                    <a:gd name="T83" fmla="*/ 0 h 31"/>
                    <a:gd name="T84" fmla="*/ 3 w 31"/>
                    <a:gd name="T85" fmla="*/ 0 h 31"/>
                    <a:gd name="T86" fmla="*/ 3 w 31"/>
                    <a:gd name="T87" fmla="*/ 0 h 31"/>
                    <a:gd name="T88" fmla="*/ 4 w 31"/>
                    <a:gd name="T89" fmla="*/ 0 h 31"/>
                    <a:gd name="T90" fmla="*/ 4 w 31"/>
                    <a:gd name="T91" fmla="*/ 0 h 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
                    <a:gd name="T139" fmla="*/ 0 h 31"/>
                    <a:gd name="T140" fmla="*/ 31 w 31"/>
                    <a:gd name="T141" fmla="*/ 31 h 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 h="31">
                      <a:moveTo>
                        <a:pt x="16" y="0"/>
                      </a:moveTo>
                      <a:lnTo>
                        <a:pt x="17" y="0"/>
                      </a:lnTo>
                      <a:lnTo>
                        <a:pt x="18" y="0"/>
                      </a:lnTo>
                      <a:lnTo>
                        <a:pt x="20" y="0"/>
                      </a:lnTo>
                      <a:lnTo>
                        <a:pt x="21" y="1"/>
                      </a:lnTo>
                      <a:lnTo>
                        <a:pt x="22" y="1"/>
                      </a:lnTo>
                      <a:lnTo>
                        <a:pt x="23" y="1"/>
                      </a:lnTo>
                      <a:lnTo>
                        <a:pt x="23" y="3"/>
                      </a:lnTo>
                      <a:lnTo>
                        <a:pt x="24" y="3"/>
                      </a:lnTo>
                      <a:lnTo>
                        <a:pt x="25" y="4"/>
                      </a:lnTo>
                      <a:lnTo>
                        <a:pt x="26" y="5"/>
                      </a:lnTo>
                      <a:lnTo>
                        <a:pt x="28" y="6"/>
                      </a:lnTo>
                      <a:lnTo>
                        <a:pt x="29" y="7"/>
                      </a:lnTo>
                      <a:lnTo>
                        <a:pt x="29" y="8"/>
                      </a:lnTo>
                      <a:lnTo>
                        <a:pt x="30" y="8"/>
                      </a:lnTo>
                      <a:lnTo>
                        <a:pt x="30" y="10"/>
                      </a:lnTo>
                      <a:lnTo>
                        <a:pt x="31" y="11"/>
                      </a:lnTo>
                      <a:lnTo>
                        <a:pt x="31" y="12"/>
                      </a:lnTo>
                      <a:lnTo>
                        <a:pt x="31" y="13"/>
                      </a:lnTo>
                      <a:lnTo>
                        <a:pt x="31" y="14"/>
                      </a:lnTo>
                      <a:lnTo>
                        <a:pt x="31" y="15"/>
                      </a:lnTo>
                      <a:lnTo>
                        <a:pt x="31" y="16"/>
                      </a:lnTo>
                      <a:lnTo>
                        <a:pt x="31" y="18"/>
                      </a:lnTo>
                      <a:lnTo>
                        <a:pt x="31" y="19"/>
                      </a:lnTo>
                      <a:lnTo>
                        <a:pt x="31" y="20"/>
                      </a:lnTo>
                      <a:lnTo>
                        <a:pt x="31" y="21"/>
                      </a:lnTo>
                      <a:lnTo>
                        <a:pt x="31" y="22"/>
                      </a:lnTo>
                      <a:lnTo>
                        <a:pt x="30" y="22"/>
                      </a:lnTo>
                      <a:lnTo>
                        <a:pt x="30" y="23"/>
                      </a:lnTo>
                      <a:lnTo>
                        <a:pt x="29" y="25"/>
                      </a:lnTo>
                      <a:lnTo>
                        <a:pt x="29" y="26"/>
                      </a:lnTo>
                      <a:lnTo>
                        <a:pt x="28" y="26"/>
                      </a:lnTo>
                      <a:lnTo>
                        <a:pt x="28" y="27"/>
                      </a:lnTo>
                      <a:lnTo>
                        <a:pt x="26" y="27"/>
                      </a:lnTo>
                      <a:lnTo>
                        <a:pt x="26" y="28"/>
                      </a:lnTo>
                      <a:lnTo>
                        <a:pt x="25" y="28"/>
                      </a:lnTo>
                      <a:lnTo>
                        <a:pt x="25" y="29"/>
                      </a:lnTo>
                      <a:lnTo>
                        <a:pt x="24" y="29"/>
                      </a:lnTo>
                      <a:lnTo>
                        <a:pt x="23" y="30"/>
                      </a:lnTo>
                      <a:lnTo>
                        <a:pt x="22" y="30"/>
                      </a:lnTo>
                      <a:lnTo>
                        <a:pt x="21" y="31"/>
                      </a:lnTo>
                      <a:lnTo>
                        <a:pt x="20" y="31"/>
                      </a:lnTo>
                      <a:lnTo>
                        <a:pt x="18" y="31"/>
                      </a:lnTo>
                      <a:lnTo>
                        <a:pt x="17" y="31"/>
                      </a:lnTo>
                      <a:lnTo>
                        <a:pt x="16" y="31"/>
                      </a:lnTo>
                      <a:lnTo>
                        <a:pt x="15" y="31"/>
                      </a:lnTo>
                      <a:lnTo>
                        <a:pt x="14" y="31"/>
                      </a:lnTo>
                      <a:lnTo>
                        <a:pt x="13" y="31"/>
                      </a:lnTo>
                      <a:lnTo>
                        <a:pt x="11" y="31"/>
                      </a:lnTo>
                      <a:lnTo>
                        <a:pt x="10" y="31"/>
                      </a:lnTo>
                      <a:lnTo>
                        <a:pt x="9" y="30"/>
                      </a:lnTo>
                      <a:lnTo>
                        <a:pt x="8" y="30"/>
                      </a:lnTo>
                      <a:lnTo>
                        <a:pt x="8" y="29"/>
                      </a:lnTo>
                      <a:lnTo>
                        <a:pt x="7" y="29"/>
                      </a:lnTo>
                      <a:lnTo>
                        <a:pt x="6" y="29"/>
                      </a:lnTo>
                      <a:lnTo>
                        <a:pt x="6" y="28"/>
                      </a:lnTo>
                      <a:lnTo>
                        <a:pt x="5" y="28"/>
                      </a:lnTo>
                      <a:lnTo>
                        <a:pt x="5" y="27"/>
                      </a:lnTo>
                      <a:lnTo>
                        <a:pt x="3" y="26"/>
                      </a:lnTo>
                      <a:lnTo>
                        <a:pt x="2" y="25"/>
                      </a:lnTo>
                      <a:lnTo>
                        <a:pt x="2" y="23"/>
                      </a:lnTo>
                      <a:lnTo>
                        <a:pt x="1" y="23"/>
                      </a:lnTo>
                      <a:lnTo>
                        <a:pt x="1" y="22"/>
                      </a:lnTo>
                      <a:lnTo>
                        <a:pt x="1" y="21"/>
                      </a:lnTo>
                      <a:lnTo>
                        <a:pt x="0" y="20"/>
                      </a:lnTo>
                      <a:lnTo>
                        <a:pt x="0" y="19"/>
                      </a:lnTo>
                      <a:lnTo>
                        <a:pt x="0" y="18"/>
                      </a:lnTo>
                      <a:lnTo>
                        <a:pt x="0" y="16"/>
                      </a:lnTo>
                      <a:lnTo>
                        <a:pt x="0" y="15"/>
                      </a:lnTo>
                      <a:lnTo>
                        <a:pt x="0" y="14"/>
                      </a:lnTo>
                      <a:lnTo>
                        <a:pt x="0" y="13"/>
                      </a:lnTo>
                      <a:lnTo>
                        <a:pt x="0" y="12"/>
                      </a:lnTo>
                      <a:lnTo>
                        <a:pt x="1" y="12"/>
                      </a:lnTo>
                      <a:lnTo>
                        <a:pt x="1" y="11"/>
                      </a:lnTo>
                      <a:lnTo>
                        <a:pt x="1" y="10"/>
                      </a:lnTo>
                      <a:lnTo>
                        <a:pt x="2" y="8"/>
                      </a:lnTo>
                      <a:lnTo>
                        <a:pt x="2" y="7"/>
                      </a:lnTo>
                      <a:lnTo>
                        <a:pt x="3" y="7"/>
                      </a:lnTo>
                      <a:lnTo>
                        <a:pt x="3" y="6"/>
                      </a:lnTo>
                      <a:lnTo>
                        <a:pt x="5" y="6"/>
                      </a:lnTo>
                      <a:lnTo>
                        <a:pt x="5" y="5"/>
                      </a:lnTo>
                      <a:lnTo>
                        <a:pt x="6" y="4"/>
                      </a:lnTo>
                      <a:lnTo>
                        <a:pt x="7" y="3"/>
                      </a:lnTo>
                      <a:lnTo>
                        <a:pt x="8" y="3"/>
                      </a:lnTo>
                      <a:lnTo>
                        <a:pt x="9" y="1"/>
                      </a:lnTo>
                      <a:lnTo>
                        <a:pt x="10" y="1"/>
                      </a:lnTo>
                      <a:lnTo>
                        <a:pt x="11" y="1"/>
                      </a:lnTo>
                      <a:lnTo>
                        <a:pt x="11" y="0"/>
                      </a:lnTo>
                      <a:lnTo>
                        <a:pt x="13" y="0"/>
                      </a:lnTo>
                      <a:lnTo>
                        <a:pt x="14" y="0"/>
                      </a:lnTo>
                      <a:lnTo>
                        <a:pt x="15" y="0"/>
                      </a:lnTo>
                      <a:lnTo>
                        <a:pt x="16" y="0"/>
                      </a:lnTo>
                      <a:close/>
                    </a:path>
                  </a:pathLst>
                </a:custGeom>
                <a:solidFill>
                  <a:srgbClr val="7F4C00"/>
                </a:solidFill>
                <a:ln w="9525">
                  <a:noFill/>
                  <a:round/>
                  <a:headEnd/>
                  <a:tailEnd/>
                </a:ln>
              </p:spPr>
              <p:txBody>
                <a:bodyPr/>
                <a:lstStyle/>
                <a:p>
                  <a:endParaRPr lang="en-GB"/>
                </a:p>
              </p:txBody>
            </p:sp>
            <p:sp>
              <p:nvSpPr>
                <p:cNvPr id="1038" name="Freeform 948"/>
                <p:cNvSpPr>
                  <a:spLocks/>
                </p:cNvSpPr>
                <p:nvPr/>
              </p:nvSpPr>
              <p:spPr bwMode="auto">
                <a:xfrm>
                  <a:off x="2869" y="3009"/>
                  <a:ext cx="16" cy="15"/>
                </a:xfrm>
                <a:custGeom>
                  <a:avLst/>
                  <a:gdLst>
                    <a:gd name="T0" fmla="*/ 5 w 31"/>
                    <a:gd name="T1" fmla="*/ 0 h 31"/>
                    <a:gd name="T2" fmla="*/ 5 w 31"/>
                    <a:gd name="T3" fmla="*/ 0 h 31"/>
                    <a:gd name="T4" fmla="*/ 6 w 31"/>
                    <a:gd name="T5" fmla="*/ 0 h 31"/>
                    <a:gd name="T6" fmla="*/ 6 w 31"/>
                    <a:gd name="T7" fmla="*/ 0 h 31"/>
                    <a:gd name="T8" fmla="*/ 7 w 31"/>
                    <a:gd name="T9" fmla="*/ 1 h 31"/>
                    <a:gd name="T10" fmla="*/ 7 w 31"/>
                    <a:gd name="T11" fmla="*/ 1 h 31"/>
                    <a:gd name="T12" fmla="*/ 8 w 31"/>
                    <a:gd name="T13" fmla="*/ 2 h 31"/>
                    <a:gd name="T14" fmla="*/ 8 w 31"/>
                    <a:gd name="T15" fmla="*/ 2 h 31"/>
                    <a:gd name="T16" fmla="*/ 8 w 31"/>
                    <a:gd name="T17" fmla="*/ 3 h 31"/>
                    <a:gd name="T18" fmla="*/ 8 w 31"/>
                    <a:gd name="T19" fmla="*/ 3 h 31"/>
                    <a:gd name="T20" fmla="*/ 8 w 31"/>
                    <a:gd name="T21" fmla="*/ 4 h 31"/>
                    <a:gd name="T22" fmla="*/ 8 w 31"/>
                    <a:gd name="T23" fmla="*/ 4 h 31"/>
                    <a:gd name="T24" fmla="*/ 8 w 31"/>
                    <a:gd name="T25" fmla="*/ 5 h 31"/>
                    <a:gd name="T26" fmla="*/ 8 w 31"/>
                    <a:gd name="T27" fmla="*/ 5 h 31"/>
                    <a:gd name="T28" fmla="*/ 8 w 31"/>
                    <a:gd name="T29" fmla="*/ 6 h 31"/>
                    <a:gd name="T30" fmla="*/ 7 w 31"/>
                    <a:gd name="T31" fmla="*/ 6 h 31"/>
                    <a:gd name="T32" fmla="*/ 7 w 31"/>
                    <a:gd name="T33" fmla="*/ 6 h 31"/>
                    <a:gd name="T34" fmla="*/ 7 w 31"/>
                    <a:gd name="T35" fmla="*/ 7 h 31"/>
                    <a:gd name="T36" fmla="*/ 6 w 31"/>
                    <a:gd name="T37" fmla="*/ 7 h 31"/>
                    <a:gd name="T38" fmla="*/ 6 w 31"/>
                    <a:gd name="T39" fmla="*/ 7 h 31"/>
                    <a:gd name="T40" fmla="*/ 5 w 31"/>
                    <a:gd name="T41" fmla="*/ 7 h 31"/>
                    <a:gd name="T42" fmla="*/ 5 w 31"/>
                    <a:gd name="T43" fmla="*/ 7 h 31"/>
                    <a:gd name="T44" fmla="*/ 4 w 31"/>
                    <a:gd name="T45" fmla="*/ 7 h 31"/>
                    <a:gd name="T46" fmla="*/ 4 w 31"/>
                    <a:gd name="T47" fmla="*/ 7 h 31"/>
                    <a:gd name="T48" fmla="*/ 3 w 31"/>
                    <a:gd name="T49" fmla="*/ 7 h 31"/>
                    <a:gd name="T50" fmla="*/ 2 w 31"/>
                    <a:gd name="T51" fmla="*/ 7 h 31"/>
                    <a:gd name="T52" fmla="*/ 2 w 31"/>
                    <a:gd name="T53" fmla="*/ 7 h 31"/>
                    <a:gd name="T54" fmla="*/ 2 w 31"/>
                    <a:gd name="T55" fmla="*/ 7 h 31"/>
                    <a:gd name="T56" fmla="*/ 2 w 31"/>
                    <a:gd name="T57" fmla="*/ 6 h 31"/>
                    <a:gd name="T58" fmla="*/ 1 w 31"/>
                    <a:gd name="T59" fmla="*/ 6 h 31"/>
                    <a:gd name="T60" fmla="*/ 1 w 31"/>
                    <a:gd name="T61" fmla="*/ 5 h 31"/>
                    <a:gd name="T62" fmla="*/ 1 w 31"/>
                    <a:gd name="T63" fmla="*/ 5 h 31"/>
                    <a:gd name="T64" fmla="*/ 0 w 31"/>
                    <a:gd name="T65" fmla="*/ 4 h 31"/>
                    <a:gd name="T66" fmla="*/ 0 w 31"/>
                    <a:gd name="T67" fmla="*/ 4 h 31"/>
                    <a:gd name="T68" fmla="*/ 0 w 31"/>
                    <a:gd name="T69" fmla="*/ 3 h 31"/>
                    <a:gd name="T70" fmla="*/ 0 w 31"/>
                    <a:gd name="T71" fmla="*/ 3 h 31"/>
                    <a:gd name="T72" fmla="*/ 1 w 31"/>
                    <a:gd name="T73" fmla="*/ 2 h 31"/>
                    <a:gd name="T74" fmla="*/ 1 w 31"/>
                    <a:gd name="T75" fmla="*/ 2 h 31"/>
                    <a:gd name="T76" fmla="*/ 1 w 31"/>
                    <a:gd name="T77" fmla="*/ 1 h 31"/>
                    <a:gd name="T78" fmla="*/ 2 w 31"/>
                    <a:gd name="T79" fmla="*/ 1 h 31"/>
                    <a:gd name="T80" fmla="*/ 2 w 31"/>
                    <a:gd name="T81" fmla="*/ 1 h 31"/>
                    <a:gd name="T82" fmla="*/ 2 w 31"/>
                    <a:gd name="T83" fmla="*/ 0 h 31"/>
                    <a:gd name="T84" fmla="*/ 3 w 31"/>
                    <a:gd name="T85" fmla="*/ 0 h 31"/>
                    <a:gd name="T86" fmla="*/ 3 w 31"/>
                    <a:gd name="T87" fmla="*/ 0 h 31"/>
                    <a:gd name="T88" fmla="*/ 4 w 31"/>
                    <a:gd name="T89" fmla="*/ 0 h 31"/>
                    <a:gd name="T90" fmla="*/ 4 w 31"/>
                    <a:gd name="T91" fmla="*/ 0 h 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
                    <a:gd name="T139" fmla="*/ 0 h 31"/>
                    <a:gd name="T140" fmla="*/ 31 w 31"/>
                    <a:gd name="T141" fmla="*/ 31 h 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 h="31">
                      <a:moveTo>
                        <a:pt x="16" y="0"/>
                      </a:moveTo>
                      <a:lnTo>
                        <a:pt x="17" y="0"/>
                      </a:lnTo>
                      <a:lnTo>
                        <a:pt x="18" y="0"/>
                      </a:lnTo>
                      <a:lnTo>
                        <a:pt x="20" y="0"/>
                      </a:lnTo>
                      <a:lnTo>
                        <a:pt x="21" y="1"/>
                      </a:lnTo>
                      <a:lnTo>
                        <a:pt x="22" y="1"/>
                      </a:lnTo>
                      <a:lnTo>
                        <a:pt x="23" y="1"/>
                      </a:lnTo>
                      <a:lnTo>
                        <a:pt x="23" y="3"/>
                      </a:lnTo>
                      <a:lnTo>
                        <a:pt x="24" y="3"/>
                      </a:lnTo>
                      <a:lnTo>
                        <a:pt x="25" y="4"/>
                      </a:lnTo>
                      <a:lnTo>
                        <a:pt x="26" y="5"/>
                      </a:lnTo>
                      <a:lnTo>
                        <a:pt x="28" y="6"/>
                      </a:lnTo>
                      <a:lnTo>
                        <a:pt x="29" y="7"/>
                      </a:lnTo>
                      <a:lnTo>
                        <a:pt x="29" y="8"/>
                      </a:lnTo>
                      <a:lnTo>
                        <a:pt x="30" y="8"/>
                      </a:lnTo>
                      <a:lnTo>
                        <a:pt x="30" y="10"/>
                      </a:lnTo>
                      <a:lnTo>
                        <a:pt x="31" y="11"/>
                      </a:lnTo>
                      <a:lnTo>
                        <a:pt x="31" y="12"/>
                      </a:lnTo>
                      <a:lnTo>
                        <a:pt x="31" y="13"/>
                      </a:lnTo>
                      <a:lnTo>
                        <a:pt x="31" y="14"/>
                      </a:lnTo>
                      <a:lnTo>
                        <a:pt x="31" y="15"/>
                      </a:lnTo>
                      <a:lnTo>
                        <a:pt x="31" y="16"/>
                      </a:lnTo>
                      <a:lnTo>
                        <a:pt x="31" y="18"/>
                      </a:lnTo>
                      <a:lnTo>
                        <a:pt x="31" y="19"/>
                      </a:lnTo>
                      <a:lnTo>
                        <a:pt x="31" y="20"/>
                      </a:lnTo>
                      <a:lnTo>
                        <a:pt x="31" y="21"/>
                      </a:lnTo>
                      <a:lnTo>
                        <a:pt x="31" y="22"/>
                      </a:lnTo>
                      <a:lnTo>
                        <a:pt x="30" y="22"/>
                      </a:lnTo>
                      <a:lnTo>
                        <a:pt x="30" y="23"/>
                      </a:lnTo>
                      <a:lnTo>
                        <a:pt x="29" y="25"/>
                      </a:lnTo>
                      <a:lnTo>
                        <a:pt x="29" y="26"/>
                      </a:lnTo>
                      <a:lnTo>
                        <a:pt x="28" y="26"/>
                      </a:lnTo>
                      <a:lnTo>
                        <a:pt x="28" y="27"/>
                      </a:lnTo>
                      <a:lnTo>
                        <a:pt x="26" y="27"/>
                      </a:lnTo>
                      <a:lnTo>
                        <a:pt x="26" y="28"/>
                      </a:lnTo>
                      <a:lnTo>
                        <a:pt x="25" y="28"/>
                      </a:lnTo>
                      <a:lnTo>
                        <a:pt x="25" y="29"/>
                      </a:lnTo>
                      <a:lnTo>
                        <a:pt x="24" y="29"/>
                      </a:lnTo>
                      <a:lnTo>
                        <a:pt x="23" y="30"/>
                      </a:lnTo>
                      <a:lnTo>
                        <a:pt x="22" y="30"/>
                      </a:lnTo>
                      <a:lnTo>
                        <a:pt x="21" y="31"/>
                      </a:lnTo>
                      <a:lnTo>
                        <a:pt x="20" y="31"/>
                      </a:lnTo>
                      <a:lnTo>
                        <a:pt x="18" y="31"/>
                      </a:lnTo>
                      <a:lnTo>
                        <a:pt x="17" y="31"/>
                      </a:lnTo>
                      <a:lnTo>
                        <a:pt x="16" y="31"/>
                      </a:lnTo>
                      <a:lnTo>
                        <a:pt x="15" y="31"/>
                      </a:lnTo>
                      <a:lnTo>
                        <a:pt x="14" y="31"/>
                      </a:lnTo>
                      <a:lnTo>
                        <a:pt x="13" y="31"/>
                      </a:lnTo>
                      <a:lnTo>
                        <a:pt x="11" y="31"/>
                      </a:lnTo>
                      <a:lnTo>
                        <a:pt x="10" y="31"/>
                      </a:lnTo>
                      <a:lnTo>
                        <a:pt x="9" y="30"/>
                      </a:lnTo>
                      <a:lnTo>
                        <a:pt x="8" y="30"/>
                      </a:lnTo>
                      <a:lnTo>
                        <a:pt x="8" y="29"/>
                      </a:lnTo>
                      <a:lnTo>
                        <a:pt x="7" y="29"/>
                      </a:lnTo>
                      <a:lnTo>
                        <a:pt x="6" y="29"/>
                      </a:lnTo>
                      <a:lnTo>
                        <a:pt x="6" y="28"/>
                      </a:lnTo>
                      <a:lnTo>
                        <a:pt x="5" y="28"/>
                      </a:lnTo>
                      <a:lnTo>
                        <a:pt x="5" y="27"/>
                      </a:lnTo>
                      <a:lnTo>
                        <a:pt x="3" y="26"/>
                      </a:lnTo>
                      <a:lnTo>
                        <a:pt x="2" y="25"/>
                      </a:lnTo>
                      <a:lnTo>
                        <a:pt x="2" y="23"/>
                      </a:lnTo>
                      <a:lnTo>
                        <a:pt x="1" y="23"/>
                      </a:lnTo>
                      <a:lnTo>
                        <a:pt x="1" y="22"/>
                      </a:lnTo>
                      <a:lnTo>
                        <a:pt x="1" y="21"/>
                      </a:lnTo>
                      <a:lnTo>
                        <a:pt x="0" y="20"/>
                      </a:lnTo>
                      <a:lnTo>
                        <a:pt x="0" y="19"/>
                      </a:lnTo>
                      <a:lnTo>
                        <a:pt x="0" y="18"/>
                      </a:lnTo>
                      <a:lnTo>
                        <a:pt x="0" y="16"/>
                      </a:lnTo>
                      <a:lnTo>
                        <a:pt x="0" y="15"/>
                      </a:lnTo>
                      <a:lnTo>
                        <a:pt x="0" y="14"/>
                      </a:lnTo>
                      <a:lnTo>
                        <a:pt x="0" y="13"/>
                      </a:lnTo>
                      <a:lnTo>
                        <a:pt x="0" y="12"/>
                      </a:lnTo>
                      <a:lnTo>
                        <a:pt x="1" y="12"/>
                      </a:lnTo>
                      <a:lnTo>
                        <a:pt x="1" y="11"/>
                      </a:lnTo>
                      <a:lnTo>
                        <a:pt x="1" y="10"/>
                      </a:lnTo>
                      <a:lnTo>
                        <a:pt x="2" y="8"/>
                      </a:lnTo>
                      <a:lnTo>
                        <a:pt x="2" y="7"/>
                      </a:lnTo>
                      <a:lnTo>
                        <a:pt x="3" y="7"/>
                      </a:lnTo>
                      <a:lnTo>
                        <a:pt x="3" y="6"/>
                      </a:lnTo>
                      <a:lnTo>
                        <a:pt x="5" y="6"/>
                      </a:lnTo>
                      <a:lnTo>
                        <a:pt x="5" y="5"/>
                      </a:lnTo>
                      <a:lnTo>
                        <a:pt x="6" y="4"/>
                      </a:lnTo>
                      <a:lnTo>
                        <a:pt x="7" y="3"/>
                      </a:lnTo>
                      <a:lnTo>
                        <a:pt x="8" y="3"/>
                      </a:lnTo>
                      <a:lnTo>
                        <a:pt x="9" y="1"/>
                      </a:lnTo>
                      <a:lnTo>
                        <a:pt x="10" y="1"/>
                      </a:lnTo>
                      <a:lnTo>
                        <a:pt x="11" y="1"/>
                      </a:lnTo>
                      <a:lnTo>
                        <a:pt x="11" y="0"/>
                      </a:lnTo>
                      <a:lnTo>
                        <a:pt x="13" y="0"/>
                      </a:lnTo>
                      <a:lnTo>
                        <a:pt x="14" y="0"/>
                      </a:lnTo>
                      <a:lnTo>
                        <a:pt x="15" y="0"/>
                      </a:lnTo>
                      <a:lnTo>
                        <a:pt x="16" y="0"/>
                      </a:lnTo>
                    </a:path>
                  </a:pathLst>
                </a:custGeom>
                <a:noFill/>
                <a:ln w="0">
                  <a:solidFill>
                    <a:srgbClr val="000000"/>
                  </a:solidFill>
                  <a:prstDash val="solid"/>
                  <a:round/>
                  <a:headEnd/>
                  <a:tailEnd/>
                </a:ln>
              </p:spPr>
              <p:txBody>
                <a:bodyPr/>
                <a:lstStyle/>
                <a:p>
                  <a:endParaRPr lang="en-GB"/>
                </a:p>
              </p:txBody>
            </p:sp>
            <p:sp>
              <p:nvSpPr>
                <p:cNvPr id="1039" name="Freeform 949"/>
                <p:cNvSpPr>
                  <a:spLocks noEditPoints="1"/>
                </p:cNvSpPr>
                <p:nvPr/>
              </p:nvSpPr>
              <p:spPr bwMode="auto">
                <a:xfrm>
                  <a:off x="2804" y="2944"/>
                  <a:ext cx="146" cy="146"/>
                </a:xfrm>
                <a:custGeom>
                  <a:avLst/>
                  <a:gdLst>
                    <a:gd name="T0" fmla="*/ 44 w 291"/>
                    <a:gd name="T1" fmla="*/ 0 h 293"/>
                    <a:gd name="T2" fmla="*/ 52 w 291"/>
                    <a:gd name="T3" fmla="*/ 3 h 293"/>
                    <a:gd name="T4" fmla="*/ 60 w 291"/>
                    <a:gd name="T5" fmla="*/ 8 h 293"/>
                    <a:gd name="T6" fmla="*/ 66 w 291"/>
                    <a:gd name="T7" fmla="*/ 14 h 293"/>
                    <a:gd name="T8" fmla="*/ 70 w 291"/>
                    <a:gd name="T9" fmla="*/ 22 h 293"/>
                    <a:gd name="T10" fmla="*/ 73 w 291"/>
                    <a:gd name="T11" fmla="*/ 30 h 293"/>
                    <a:gd name="T12" fmla="*/ 73 w 291"/>
                    <a:gd name="T13" fmla="*/ 40 h 293"/>
                    <a:gd name="T14" fmla="*/ 71 w 291"/>
                    <a:gd name="T15" fmla="*/ 49 h 293"/>
                    <a:gd name="T16" fmla="*/ 67 w 291"/>
                    <a:gd name="T17" fmla="*/ 56 h 293"/>
                    <a:gd name="T18" fmla="*/ 61 w 291"/>
                    <a:gd name="T19" fmla="*/ 63 h 293"/>
                    <a:gd name="T20" fmla="*/ 54 w 291"/>
                    <a:gd name="T21" fmla="*/ 68 h 293"/>
                    <a:gd name="T22" fmla="*/ 46 w 291"/>
                    <a:gd name="T23" fmla="*/ 72 h 293"/>
                    <a:gd name="T24" fmla="*/ 37 w 291"/>
                    <a:gd name="T25" fmla="*/ 73 h 293"/>
                    <a:gd name="T26" fmla="*/ 28 w 291"/>
                    <a:gd name="T27" fmla="*/ 72 h 293"/>
                    <a:gd name="T28" fmla="*/ 19 w 291"/>
                    <a:gd name="T29" fmla="*/ 68 h 293"/>
                    <a:gd name="T30" fmla="*/ 12 w 291"/>
                    <a:gd name="T31" fmla="*/ 63 h 293"/>
                    <a:gd name="T32" fmla="*/ 7 w 291"/>
                    <a:gd name="T33" fmla="*/ 56 h 293"/>
                    <a:gd name="T34" fmla="*/ 3 w 291"/>
                    <a:gd name="T35" fmla="*/ 49 h 293"/>
                    <a:gd name="T36" fmla="*/ 0 w 291"/>
                    <a:gd name="T37" fmla="*/ 40 h 293"/>
                    <a:gd name="T38" fmla="*/ 1 w 291"/>
                    <a:gd name="T39" fmla="*/ 30 h 293"/>
                    <a:gd name="T40" fmla="*/ 3 w 291"/>
                    <a:gd name="T41" fmla="*/ 22 h 293"/>
                    <a:gd name="T42" fmla="*/ 8 w 291"/>
                    <a:gd name="T43" fmla="*/ 14 h 293"/>
                    <a:gd name="T44" fmla="*/ 14 w 291"/>
                    <a:gd name="T45" fmla="*/ 8 h 293"/>
                    <a:gd name="T46" fmla="*/ 21 w 291"/>
                    <a:gd name="T47" fmla="*/ 3 h 293"/>
                    <a:gd name="T48" fmla="*/ 29 w 291"/>
                    <a:gd name="T49" fmla="*/ 0 h 293"/>
                    <a:gd name="T50" fmla="*/ 37 w 291"/>
                    <a:gd name="T51" fmla="*/ 4 h 293"/>
                    <a:gd name="T52" fmla="*/ 45 w 291"/>
                    <a:gd name="T53" fmla="*/ 5 h 293"/>
                    <a:gd name="T54" fmla="*/ 52 w 291"/>
                    <a:gd name="T55" fmla="*/ 8 h 293"/>
                    <a:gd name="T56" fmla="*/ 58 w 291"/>
                    <a:gd name="T57" fmla="*/ 13 h 293"/>
                    <a:gd name="T58" fmla="*/ 63 w 291"/>
                    <a:gd name="T59" fmla="*/ 18 h 293"/>
                    <a:gd name="T60" fmla="*/ 67 w 291"/>
                    <a:gd name="T61" fmla="*/ 25 h 293"/>
                    <a:gd name="T62" fmla="*/ 68 w 291"/>
                    <a:gd name="T63" fmla="*/ 33 h 293"/>
                    <a:gd name="T64" fmla="*/ 68 w 291"/>
                    <a:gd name="T65" fmla="*/ 41 h 293"/>
                    <a:gd name="T66" fmla="*/ 66 w 291"/>
                    <a:gd name="T67" fmla="*/ 48 h 293"/>
                    <a:gd name="T68" fmla="*/ 62 w 291"/>
                    <a:gd name="T69" fmla="*/ 55 h 293"/>
                    <a:gd name="T70" fmla="*/ 57 w 291"/>
                    <a:gd name="T71" fmla="*/ 61 h 293"/>
                    <a:gd name="T72" fmla="*/ 50 w 291"/>
                    <a:gd name="T73" fmla="*/ 65 h 293"/>
                    <a:gd name="T74" fmla="*/ 43 w 291"/>
                    <a:gd name="T75" fmla="*/ 67 h 293"/>
                    <a:gd name="T76" fmla="*/ 35 w 291"/>
                    <a:gd name="T77" fmla="*/ 68 h 293"/>
                    <a:gd name="T78" fmla="*/ 27 w 291"/>
                    <a:gd name="T79" fmla="*/ 66 h 293"/>
                    <a:gd name="T80" fmla="*/ 20 w 291"/>
                    <a:gd name="T81" fmla="*/ 63 h 293"/>
                    <a:gd name="T82" fmla="*/ 14 w 291"/>
                    <a:gd name="T83" fmla="*/ 59 h 293"/>
                    <a:gd name="T84" fmla="*/ 10 w 291"/>
                    <a:gd name="T85" fmla="*/ 53 h 293"/>
                    <a:gd name="T86" fmla="*/ 6 w 291"/>
                    <a:gd name="T87" fmla="*/ 45 h 293"/>
                    <a:gd name="T88" fmla="*/ 5 w 291"/>
                    <a:gd name="T89" fmla="*/ 38 h 293"/>
                    <a:gd name="T90" fmla="*/ 6 w 291"/>
                    <a:gd name="T91" fmla="*/ 30 h 293"/>
                    <a:gd name="T92" fmla="*/ 8 w 291"/>
                    <a:gd name="T93" fmla="*/ 22 h 293"/>
                    <a:gd name="T94" fmla="*/ 12 w 291"/>
                    <a:gd name="T95" fmla="*/ 16 h 293"/>
                    <a:gd name="T96" fmla="*/ 18 w 291"/>
                    <a:gd name="T97" fmla="*/ 11 h 293"/>
                    <a:gd name="T98" fmla="*/ 25 w 291"/>
                    <a:gd name="T99" fmla="*/ 7 h 293"/>
                    <a:gd name="T100" fmla="*/ 32 w 291"/>
                    <a:gd name="T101" fmla="*/ 5 h 29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1"/>
                    <a:gd name="T154" fmla="*/ 0 h 293"/>
                    <a:gd name="T155" fmla="*/ 291 w 291"/>
                    <a:gd name="T156" fmla="*/ 293 h 29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1" h="293">
                      <a:moveTo>
                        <a:pt x="146" y="0"/>
                      </a:moveTo>
                      <a:lnTo>
                        <a:pt x="153" y="0"/>
                      </a:lnTo>
                      <a:lnTo>
                        <a:pt x="160" y="1"/>
                      </a:lnTo>
                      <a:lnTo>
                        <a:pt x="168" y="1"/>
                      </a:lnTo>
                      <a:lnTo>
                        <a:pt x="175" y="3"/>
                      </a:lnTo>
                      <a:lnTo>
                        <a:pt x="182" y="5"/>
                      </a:lnTo>
                      <a:lnTo>
                        <a:pt x="189" y="7"/>
                      </a:lnTo>
                      <a:lnTo>
                        <a:pt x="196" y="10"/>
                      </a:lnTo>
                      <a:lnTo>
                        <a:pt x="203" y="12"/>
                      </a:lnTo>
                      <a:lnTo>
                        <a:pt x="208" y="14"/>
                      </a:lnTo>
                      <a:lnTo>
                        <a:pt x="215" y="18"/>
                      </a:lnTo>
                      <a:lnTo>
                        <a:pt x="221" y="21"/>
                      </a:lnTo>
                      <a:lnTo>
                        <a:pt x="227" y="26"/>
                      </a:lnTo>
                      <a:lnTo>
                        <a:pt x="233" y="29"/>
                      </a:lnTo>
                      <a:lnTo>
                        <a:pt x="238" y="34"/>
                      </a:lnTo>
                      <a:lnTo>
                        <a:pt x="244" y="38"/>
                      </a:lnTo>
                      <a:lnTo>
                        <a:pt x="249" y="43"/>
                      </a:lnTo>
                      <a:lnTo>
                        <a:pt x="253" y="49"/>
                      </a:lnTo>
                      <a:lnTo>
                        <a:pt x="258" y="53"/>
                      </a:lnTo>
                      <a:lnTo>
                        <a:pt x="262" y="59"/>
                      </a:lnTo>
                      <a:lnTo>
                        <a:pt x="267" y="65"/>
                      </a:lnTo>
                      <a:lnTo>
                        <a:pt x="271" y="71"/>
                      </a:lnTo>
                      <a:lnTo>
                        <a:pt x="274" y="76"/>
                      </a:lnTo>
                      <a:lnTo>
                        <a:pt x="277" y="83"/>
                      </a:lnTo>
                      <a:lnTo>
                        <a:pt x="280" y="89"/>
                      </a:lnTo>
                      <a:lnTo>
                        <a:pt x="283" y="96"/>
                      </a:lnTo>
                      <a:lnTo>
                        <a:pt x="286" y="103"/>
                      </a:lnTo>
                      <a:lnTo>
                        <a:pt x="287" y="110"/>
                      </a:lnTo>
                      <a:lnTo>
                        <a:pt x="289" y="117"/>
                      </a:lnTo>
                      <a:lnTo>
                        <a:pt x="290" y="123"/>
                      </a:lnTo>
                      <a:lnTo>
                        <a:pt x="291" y="131"/>
                      </a:lnTo>
                      <a:lnTo>
                        <a:pt x="291" y="138"/>
                      </a:lnTo>
                      <a:lnTo>
                        <a:pt x="291" y="146"/>
                      </a:lnTo>
                      <a:lnTo>
                        <a:pt x="291" y="153"/>
                      </a:lnTo>
                      <a:lnTo>
                        <a:pt x="291" y="160"/>
                      </a:lnTo>
                      <a:lnTo>
                        <a:pt x="290" y="168"/>
                      </a:lnTo>
                      <a:lnTo>
                        <a:pt x="289" y="175"/>
                      </a:lnTo>
                      <a:lnTo>
                        <a:pt x="287" y="182"/>
                      </a:lnTo>
                      <a:lnTo>
                        <a:pt x="286" y="189"/>
                      </a:lnTo>
                      <a:lnTo>
                        <a:pt x="283" y="196"/>
                      </a:lnTo>
                      <a:lnTo>
                        <a:pt x="280" y="203"/>
                      </a:lnTo>
                      <a:lnTo>
                        <a:pt x="277" y="209"/>
                      </a:lnTo>
                      <a:lnTo>
                        <a:pt x="274" y="215"/>
                      </a:lnTo>
                      <a:lnTo>
                        <a:pt x="271" y="221"/>
                      </a:lnTo>
                      <a:lnTo>
                        <a:pt x="267" y="227"/>
                      </a:lnTo>
                      <a:lnTo>
                        <a:pt x="262" y="233"/>
                      </a:lnTo>
                      <a:lnTo>
                        <a:pt x="258" y="238"/>
                      </a:lnTo>
                      <a:lnTo>
                        <a:pt x="253" y="244"/>
                      </a:lnTo>
                      <a:lnTo>
                        <a:pt x="249" y="249"/>
                      </a:lnTo>
                      <a:lnTo>
                        <a:pt x="244" y="253"/>
                      </a:lnTo>
                      <a:lnTo>
                        <a:pt x="238" y="258"/>
                      </a:lnTo>
                      <a:lnTo>
                        <a:pt x="233" y="263"/>
                      </a:lnTo>
                      <a:lnTo>
                        <a:pt x="227" y="267"/>
                      </a:lnTo>
                      <a:lnTo>
                        <a:pt x="221" y="271"/>
                      </a:lnTo>
                      <a:lnTo>
                        <a:pt x="215" y="274"/>
                      </a:lnTo>
                      <a:lnTo>
                        <a:pt x="208" y="278"/>
                      </a:lnTo>
                      <a:lnTo>
                        <a:pt x="203" y="281"/>
                      </a:lnTo>
                      <a:lnTo>
                        <a:pt x="196" y="283"/>
                      </a:lnTo>
                      <a:lnTo>
                        <a:pt x="189" y="286"/>
                      </a:lnTo>
                      <a:lnTo>
                        <a:pt x="182" y="288"/>
                      </a:lnTo>
                      <a:lnTo>
                        <a:pt x="175" y="289"/>
                      </a:lnTo>
                      <a:lnTo>
                        <a:pt x="168" y="290"/>
                      </a:lnTo>
                      <a:lnTo>
                        <a:pt x="160" y="291"/>
                      </a:lnTo>
                      <a:lnTo>
                        <a:pt x="153" y="291"/>
                      </a:lnTo>
                      <a:lnTo>
                        <a:pt x="146" y="293"/>
                      </a:lnTo>
                      <a:lnTo>
                        <a:pt x="138" y="291"/>
                      </a:lnTo>
                      <a:lnTo>
                        <a:pt x="131" y="291"/>
                      </a:lnTo>
                      <a:lnTo>
                        <a:pt x="123" y="290"/>
                      </a:lnTo>
                      <a:lnTo>
                        <a:pt x="116" y="289"/>
                      </a:lnTo>
                      <a:lnTo>
                        <a:pt x="109" y="288"/>
                      </a:lnTo>
                      <a:lnTo>
                        <a:pt x="102" y="286"/>
                      </a:lnTo>
                      <a:lnTo>
                        <a:pt x="95" y="283"/>
                      </a:lnTo>
                      <a:lnTo>
                        <a:pt x="88" y="281"/>
                      </a:lnTo>
                      <a:lnTo>
                        <a:pt x="83" y="278"/>
                      </a:lnTo>
                      <a:lnTo>
                        <a:pt x="76" y="274"/>
                      </a:lnTo>
                      <a:lnTo>
                        <a:pt x="70" y="271"/>
                      </a:lnTo>
                      <a:lnTo>
                        <a:pt x="64" y="267"/>
                      </a:lnTo>
                      <a:lnTo>
                        <a:pt x="59" y="263"/>
                      </a:lnTo>
                      <a:lnTo>
                        <a:pt x="53" y="258"/>
                      </a:lnTo>
                      <a:lnTo>
                        <a:pt x="48" y="253"/>
                      </a:lnTo>
                      <a:lnTo>
                        <a:pt x="42" y="249"/>
                      </a:lnTo>
                      <a:lnTo>
                        <a:pt x="38" y="244"/>
                      </a:lnTo>
                      <a:lnTo>
                        <a:pt x="33" y="238"/>
                      </a:lnTo>
                      <a:lnTo>
                        <a:pt x="29" y="233"/>
                      </a:lnTo>
                      <a:lnTo>
                        <a:pt x="25" y="227"/>
                      </a:lnTo>
                      <a:lnTo>
                        <a:pt x="20" y="221"/>
                      </a:lnTo>
                      <a:lnTo>
                        <a:pt x="17" y="215"/>
                      </a:lnTo>
                      <a:lnTo>
                        <a:pt x="14" y="209"/>
                      </a:lnTo>
                      <a:lnTo>
                        <a:pt x="11" y="203"/>
                      </a:lnTo>
                      <a:lnTo>
                        <a:pt x="9" y="196"/>
                      </a:lnTo>
                      <a:lnTo>
                        <a:pt x="7" y="189"/>
                      </a:lnTo>
                      <a:lnTo>
                        <a:pt x="4" y="182"/>
                      </a:lnTo>
                      <a:lnTo>
                        <a:pt x="2" y="175"/>
                      </a:lnTo>
                      <a:lnTo>
                        <a:pt x="1" y="168"/>
                      </a:lnTo>
                      <a:lnTo>
                        <a:pt x="0" y="160"/>
                      </a:lnTo>
                      <a:lnTo>
                        <a:pt x="0" y="153"/>
                      </a:lnTo>
                      <a:lnTo>
                        <a:pt x="0" y="146"/>
                      </a:lnTo>
                      <a:lnTo>
                        <a:pt x="0" y="138"/>
                      </a:lnTo>
                      <a:lnTo>
                        <a:pt x="0" y="131"/>
                      </a:lnTo>
                      <a:lnTo>
                        <a:pt x="1" y="123"/>
                      </a:lnTo>
                      <a:lnTo>
                        <a:pt x="2" y="117"/>
                      </a:lnTo>
                      <a:lnTo>
                        <a:pt x="4" y="110"/>
                      </a:lnTo>
                      <a:lnTo>
                        <a:pt x="7" y="103"/>
                      </a:lnTo>
                      <a:lnTo>
                        <a:pt x="9" y="96"/>
                      </a:lnTo>
                      <a:lnTo>
                        <a:pt x="11" y="89"/>
                      </a:lnTo>
                      <a:lnTo>
                        <a:pt x="14" y="83"/>
                      </a:lnTo>
                      <a:lnTo>
                        <a:pt x="17" y="76"/>
                      </a:lnTo>
                      <a:lnTo>
                        <a:pt x="20" y="71"/>
                      </a:lnTo>
                      <a:lnTo>
                        <a:pt x="25" y="65"/>
                      </a:lnTo>
                      <a:lnTo>
                        <a:pt x="29" y="59"/>
                      </a:lnTo>
                      <a:lnTo>
                        <a:pt x="33" y="53"/>
                      </a:lnTo>
                      <a:lnTo>
                        <a:pt x="38" y="49"/>
                      </a:lnTo>
                      <a:lnTo>
                        <a:pt x="42" y="43"/>
                      </a:lnTo>
                      <a:lnTo>
                        <a:pt x="48" y="38"/>
                      </a:lnTo>
                      <a:lnTo>
                        <a:pt x="53" y="34"/>
                      </a:lnTo>
                      <a:lnTo>
                        <a:pt x="59" y="29"/>
                      </a:lnTo>
                      <a:lnTo>
                        <a:pt x="64" y="26"/>
                      </a:lnTo>
                      <a:lnTo>
                        <a:pt x="70" y="21"/>
                      </a:lnTo>
                      <a:lnTo>
                        <a:pt x="76" y="18"/>
                      </a:lnTo>
                      <a:lnTo>
                        <a:pt x="83" y="14"/>
                      </a:lnTo>
                      <a:lnTo>
                        <a:pt x="88" y="12"/>
                      </a:lnTo>
                      <a:lnTo>
                        <a:pt x="95" y="10"/>
                      </a:lnTo>
                      <a:lnTo>
                        <a:pt x="102" y="7"/>
                      </a:lnTo>
                      <a:lnTo>
                        <a:pt x="109" y="5"/>
                      </a:lnTo>
                      <a:lnTo>
                        <a:pt x="116" y="3"/>
                      </a:lnTo>
                      <a:lnTo>
                        <a:pt x="123" y="1"/>
                      </a:lnTo>
                      <a:lnTo>
                        <a:pt x="131" y="1"/>
                      </a:lnTo>
                      <a:lnTo>
                        <a:pt x="138" y="0"/>
                      </a:lnTo>
                      <a:lnTo>
                        <a:pt x="146" y="0"/>
                      </a:lnTo>
                      <a:close/>
                      <a:moveTo>
                        <a:pt x="146" y="19"/>
                      </a:moveTo>
                      <a:lnTo>
                        <a:pt x="152" y="20"/>
                      </a:lnTo>
                      <a:lnTo>
                        <a:pt x="159" y="20"/>
                      </a:lnTo>
                      <a:lnTo>
                        <a:pt x="165" y="21"/>
                      </a:lnTo>
                      <a:lnTo>
                        <a:pt x="171" y="22"/>
                      </a:lnTo>
                      <a:lnTo>
                        <a:pt x="177" y="23"/>
                      </a:lnTo>
                      <a:lnTo>
                        <a:pt x="183" y="24"/>
                      </a:lnTo>
                      <a:lnTo>
                        <a:pt x="189" y="27"/>
                      </a:lnTo>
                      <a:lnTo>
                        <a:pt x="194" y="29"/>
                      </a:lnTo>
                      <a:lnTo>
                        <a:pt x="200" y="31"/>
                      </a:lnTo>
                      <a:lnTo>
                        <a:pt x="206" y="35"/>
                      </a:lnTo>
                      <a:lnTo>
                        <a:pt x="212" y="37"/>
                      </a:lnTo>
                      <a:lnTo>
                        <a:pt x="216" y="41"/>
                      </a:lnTo>
                      <a:lnTo>
                        <a:pt x="221" y="44"/>
                      </a:lnTo>
                      <a:lnTo>
                        <a:pt x="227" y="49"/>
                      </a:lnTo>
                      <a:lnTo>
                        <a:pt x="231" y="52"/>
                      </a:lnTo>
                      <a:lnTo>
                        <a:pt x="235" y="57"/>
                      </a:lnTo>
                      <a:lnTo>
                        <a:pt x="239" y="61"/>
                      </a:lnTo>
                      <a:lnTo>
                        <a:pt x="244" y="66"/>
                      </a:lnTo>
                      <a:lnTo>
                        <a:pt x="247" y="71"/>
                      </a:lnTo>
                      <a:lnTo>
                        <a:pt x="251" y="75"/>
                      </a:lnTo>
                      <a:lnTo>
                        <a:pt x="254" y="81"/>
                      </a:lnTo>
                      <a:lnTo>
                        <a:pt x="258" y="85"/>
                      </a:lnTo>
                      <a:lnTo>
                        <a:pt x="260" y="91"/>
                      </a:lnTo>
                      <a:lnTo>
                        <a:pt x="262" y="97"/>
                      </a:lnTo>
                      <a:lnTo>
                        <a:pt x="265" y="103"/>
                      </a:lnTo>
                      <a:lnTo>
                        <a:pt x="267" y="108"/>
                      </a:lnTo>
                      <a:lnTo>
                        <a:pt x="268" y="114"/>
                      </a:lnTo>
                      <a:lnTo>
                        <a:pt x="271" y="120"/>
                      </a:lnTo>
                      <a:lnTo>
                        <a:pt x="272" y="127"/>
                      </a:lnTo>
                      <a:lnTo>
                        <a:pt x="272" y="133"/>
                      </a:lnTo>
                      <a:lnTo>
                        <a:pt x="273" y="140"/>
                      </a:lnTo>
                      <a:lnTo>
                        <a:pt x="273" y="146"/>
                      </a:lnTo>
                      <a:lnTo>
                        <a:pt x="273" y="152"/>
                      </a:lnTo>
                      <a:lnTo>
                        <a:pt x="272" y="159"/>
                      </a:lnTo>
                      <a:lnTo>
                        <a:pt x="272" y="165"/>
                      </a:lnTo>
                      <a:lnTo>
                        <a:pt x="271" y="172"/>
                      </a:lnTo>
                      <a:lnTo>
                        <a:pt x="268" y="178"/>
                      </a:lnTo>
                      <a:lnTo>
                        <a:pt x="267" y="183"/>
                      </a:lnTo>
                      <a:lnTo>
                        <a:pt x="265" y="189"/>
                      </a:lnTo>
                      <a:lnTo>
                        <a:pt x="262" y="195"/>
                      </a:lnTo>
                      <a:lnTo>
                        <a:pt x="260" y="201"/>
                      </a:lnTo>
                      <a:lnTo>
                        <a:pt x="258" y="206"/>
                      </a:lnTo>
                      <a:lnTo>
                        <a:pt x="254" y="212"/>
                      </a:lnTo>
                      <a:lnTo>
                        <a:pt x="251" y="217"/>
                      </a:lnTo>
                      <a:lnTo>
                        <a:pt x="247" y="222"/>
                      </a:lnTo>
                      <a:lnTo>
                        <a:pt x="244" y="227"/>
                      </a:lnTo>
                      <a:lnTo>
                        <a:pt x="239" y="232"/>
                      </a:lnTo>
                      <a:lnTo>
                        <a:pt x="235" y="236"/>
                      </a:lnTo>
                      <a:lnTo>
                        <a:pt x="231" y="240"/>
                      </a:lnTo>
                      <a:lnTo>
                        <a:pt x="227" y="244"/>
                      </a:lnTo>
                      <a:lnTo>
                        <a:pt x="221" y="248"/>
                      </a:lnTo>
                      <a:lnTo>
                        <a:pt x="216" y="251"/>
                      </a:lnTo>
                      <a:lnTo>
                        <a:pt x="212" y="255"/>
                      </a:lnTo>
                      <a:lnTo>
                        <a:pt x="206" y="258"/>
                      </a:lnTo>
                      <a:lnTo>
                        <a:pt x="200" y="260"/>
                      </a:lnTo>
                      <a:lnTo>
                        <a:pt x="194" y="263"/>
                      </a:lnTo>
                      <a:lnTo>
                        <a:pt x="189" y="265"/>
                      </a:lnTo>
                      <a:lnTo>
                        <a:pt x="183" y="267"/>
                      </a:lnTo>
                      <a:lnTo>
                        <a:pt x="177" y="270"/>
                      </a:lnTo>
                      <a:lnTo>
                        <a:pt x="171" y="271"/>
                      </a:lnTo>
                      <a:lnTo>
                        <a:pt x="165" y="272"/>
                      </a:lnTo>
                      <a:lnTo>
                        <a:pt x="159" y="272"/>
                      </a:lnTo>
                      <a:lnTo>
                        <a:pt x="152" y="273"/>
                      </a:lnTo>
                      <a:lnTo>
                        <a:pt x="146" y="273"/>
                      </a:lnTo>
                      <a:lnTo>
                        <a:pt x="139" y="273"/>
                      </a:lnTo>
                      <a:lnTo>
                        <a:pt x="132" y="272"/>
                      </a:lnTo>
                      <a:lnTo>
                        <a:pt x="126" y="272"/>
                      </a:lnTo>
                      <a:lnTo>
                        <a:pt x="120" y="271"/>
                      </a:lnTo>
                      <a:lnTo>
                        <a:pt x="114" y="270"/>
                      </a:lnTo>
                      <a:lnTo>
                        <a:pt x="108" y="267"/>
                      </a:lnTo>
                      <a:lnTo>
                        <a:pt x="102" y="265"/>
                      </a:lnTo>
                      <a:lnTo>
                        <a:pt x="97" y="263"/>
                      </a:lnTo>
                      <a:lnTo>
                        <a:pt x="91" y="260"/>
                      </a:lnTo>
                      <a:lnTo>
                        <a:pt x="85" y="258"/>
                      </a:lnTo>
                      <a:lnTo>
                        <a:pt x="80" y="255"/>
                      </a:lnTo>
                      <a:lnTo>
                        <a:pt x="75" y="251"/>
                      </a:lnTo>
                      <a:lnTo>
                        <a:pt x="70" y="248"/>
                      </a:lnTo>
                      <a:lnTo>
                        <a:pt x="65" y="244"/>
                      </a:lnTo>
                      <a:lnTo>
                        <a:pt x="61" y="240"/>
                      </a:lnTo>
                      <a:lnTo>
                        <a:pt x="56" y="236"/>
                      </a:lnTo>
                      <a:lnTo>
                        <a:pt x="52" y="232"/>
                      </a:lnTo>
                      <a:lnTo>
                        <a:pt x="48" y="227"/>
                      </a:lnTo>
                      <a:lnTo>
                        <a:pt x="44" y="222"/>
                      </a:lnTo>
                      <a:lnTo>
                        <a:pt x="40" y="217"/>
                      </a:lnTo>
                      <a:lnTo>
                        <a:pt x="37" y="212"/>
                      </a:lnTo>
                      <a:lnTo>
                        <a:pt x="34" y="206"/>
                      </a:lnTo>
                      <a:lnTo>
                        <a:pt x="31" y="201"/>
                      </a:lnTo>
                      <a:lnTo>
                        <a:pt x="29" y="195"/>
                      </a:lnTo>
                      <a:lnTo>
                        <a:pt x="26" y="189"/>
                      </a:lnTo>
                      <a:lnTo>
                        <a:pt x="24" y="183"/>
                      </a:lnTo>
                      <a:lnTo>
                        <a:pt x="23" y="178"/>
                      </a:lnTo>
                      <a:lnTo>
                        <a:pt x="22" y="172"/>
                      </a:lnTo>
                      <a:lnTo>
                        <a:pt x="20" y="165"/>
                      </a:lnTo>
                      <a:lnTo>
                        <a:pt x="19" y="159"/>
                      </a:lnTo>
                      <a:lnTo>
                        <a:pt x="18" y="152"/>
                      </a:lnTo>
                      <a:lnTo>
                        <a:pt x="18" y="146"/>
                      </a:lnTo>
                      <a:lnTo>
                        <a:pt x="18" y="140"/>
                      </a:lnTo>
                      <a:lnTo>
                        <a:pt x="19" y="133"/>
                      </a:lnTo>
                      <a:lnTo>
                        <a:pt x="20" y="127"/>
                      </a:lnTo>
                      <a:lnTo>
                        <a:pt x="22" y="120"/>
                      </a:lnTo>
                      <a:lnTo>
                        <a:pt x="23" y="114"/>
                      </a:lnTo>
                      <a:lnTo>
                        <a:pt x="24" y="108"/>
                      </a:lnTo>
                      <a:lnTo>
                        <a:pt x="26" y="103"/>
                      </a:lnTo>
                      <a:lnTo>
                        <a:pt x="29" y="97"/>
                      </a:lnTo>
                      <a:lnTo>
                        <a:pt x="31" y="91"/>
                      </a:lnTo>
                      <a:lnTo>
                        <a:pt x="34" y="85"/>
                      </a:lnTo>
                      <a:lnTo>
                        <a:pt x="37" y="81"/>
                      </a:lnTo>
                      <a:lnTo>
                        <a:pt x="40" y="75"/>
                      </a:lnTo>
                      <a:lnTo>
                        <a:pt x="44" y="71"/>
                      </a:lnTo>
                      <a:lnTo>
                        <a:pt x="48" y="66"/>
                      </a:lnTo>
                      <a:lnTo>
                        <a:pt x="52" y="61"/>
                      </a:lnTo>
                      <a:lnTo>
                        <a:pt x="56" y="57"/>
                      </a:lnTo>
                      <a:lnTo>
                        <a:pt x="61" y="52"/>
                      </a:lnTo>
                      <a:lnTo>
                        <a:pt x="65" y="49"/>
                      </a:lnTo>
                      <a:lnTo>
                        <a:pt x="70" y="44"/>
                      </a:lnTo>
                      <a:lnTo>
                        <a:pt x="75" y="41"/>
                      </a:lnTo>
                      <a:lnTo>
                        <a:pt x="80" y="37"/>
                      </a:lnTo>
                      <a:lnTo>
                        <a:pt x="85" y="35"/>
                      </a:lnTo>
                      <a:lnTo>
                        <a:pt x="91" y="31"/>
                      </a:lnTo>
                      <a:lnTo>
                        <a:pt x="97" y="29"/>
                      </a:lnTo>
                      <a:lnTo>
                        <a:pt x="102" y="27"/>
                      </a:lnTo>
                      <a:lnTo>
                        <a:pt x="108" y="24"/>
                      </a:lnTo>
                      <a:lnTo>
                        <a:pt x="114" y="23"/>
                      </a:lnTo>
                      <a:lnTo>
                        <a:pt x="120" y="22"/>
                      </a:lnTo>
                      <a:lnTo>
                        <a:pt x="126" y="21"/>
                      </a:lnTo>
                      <a:lnTo>
                        <a:pt x="132" y="20"/>
                      </a:lnTo>
                      <a:lnTo>
                        <a:pt x="139" y="20"/>
                      </a:lnTo>
                      <a:lnTo>
                        <a:pt x="146" y="19"/>
                      </a:lnTo>
                      <a:close/>
                    </a:path>
                  </a:pathLst>
                </a:custGeom>
                <a:solidFill>
                  <a:srgbClr val="FFFFFF"/>
                </a:solidFill>
                <a:ln w="9525">
                  <a:noFill/>
                  <a:round/>
                  <a:headEnd/>
                  <a:tailEnd/>
                </a:ln>
              </p:spPr>
              <p:txBody>
                <a:bodyPr/>
                <a:lstStyle/>
                <a:p>
                  <a:endParaRPr lang="en-GB"/>
                </a:p>
              </p:txBody>
            </p:sp>
            <p:sp>
              <p:nvSpPr>
                <p:cNvPr id="1040" name="Freeform 950"/>
                <p:cNvSpPr>
                  <a:spLocks/>
                </p:cNvSpPr>
                <p:nvPr/>
              </p:nvSpPr>
              <p:spPr bwMode="auto">
                <a:xfrm>
                  <a:off x="2804" y="2944"/>
                  <a:ext cx="146" cy="146"/>
                </a:xfrm>
                <a:custGeom>
                  <a:avLst/>
                  <a:gdLst>
                    <a:gd name="T0" fmla="*/ 40 w 291"/>
                    <a:gd name="T1" fmla="*/ 0 h 293"/>
                    <a:gd name="T2" fmla="*/ 46 w 291"/>
                    <a:gd name="T3" fmla="*/ 1 h 293"/>
                    <a:gd name="T4" fmla="*/ 51 w 291"/>
                    <a:gd name="T5" fmla="*/ 3 h 293"/>
                    <a:gd name="T6" fmla="*/ 56 w 291"/>
                    <a:gd name="T7" fmla="*/ 5 h 293"/>
                    <a:gd name="T8" fmla="*/ 60 w 291"/>
                    <a:gd name="T9" fmla="*/ 8 h 293"/>
                    <a:gd name="T10" fmla="*/ 64 w 291"/>
                    <a:gd name="T11" fmla="*/ 12 h 293"/>
                    <a:gd name="T12" fmla="*/ 67 w 291"/>
                    <a:gd name="T13" fmla="*/ 16 h 293"/>
                    <a:gd name="T14" fmla="*/ 70 w 291"/>
                    <a:gd name="T15" fmla="*/ 20 h 293"/>
                    <a:gd name="T16" fmla="*/ 72 w 291"/>
                    <a:gd name="T17" fmla="*/ 25 h 293"/>
                    <a:gd name="T18" fmla="*/ 73 w 291"/>
                    <a:gd name="T19" fmla="*/ 30 h 293"/>
                    <a:gd name="T20" fmla="*/ 73 w 291"/>
                    <a:gd name="T21" fmla="*/ 36 h 293"/>
                    <a:gd name="T22" fmla="*/ 73 w 291"/>
                    <a:gd name="T23" fmla="*/ 42 h 293"/>
                    <a:gd name="T24" fmla="*/ 72 w 291"/>
                    <a:gd name="T25" fmla="*/ 47 h 293"/>
                    <a:gd name="T26" fmla="*/ 70 w 291"/>
                    <a:gd name="T27" fmla="*/ 52 h 293"/>
                    <a:gd name="T28" fmla="*/ 67 w 291"/>
                    <a:gd name="T29" fmla="*/ 56 h 293"/>
                    <a:gd name="T30" fmla="*/ 64 w 291"/>
                    <a:gd name="T31" fmla="*/ 61 h 293"/>
                    <a:gd name="T32" fmla="*/ 60 w 291"/>
                    <a:gd name="T33" fmla="*/ 64 h 293"/>
                    <a:gd name="T34" fmla="*/ 56 w 291"/>
                    <a:gd name="T35" fmla="*/ 67 h 293"/>
                    <a:gd name="T36" fmla="*/ 51 w 291"/>
                    <a:gd name="T37" fmla="*/ 70 h 293"/>
                    <a:gd name="T38" fmla="*/ 46 w 291"/>
                    <a:gd name="T39" fmla="*/ 72 h 293"/>
                    <a:gd name="T40" fmla="*/ 40 w 291"/>
                    <a:gd name="T41" fmla="*/ 72 h 293"/>
                    <a:gd name="T42" fmla="*/ 35 w 291"/>
                    <a:gd name="T43" fmla="*/ 72 h 293"/>
                    <a:gd name="T44" fmla="*/ 29 w 291"/>
                    <a:gd name="T45" fmla="*/ 72 h 293"/>
                    <a:gd name="T46" fmla="*/ 24 w 291"/>
                    <a:gd name="T47" fmla="*/ 70 h 293"/>
                    <a:gd name="T48" fmla="*/ 19 w 291"/>
                    <a:gd name="T49" fmla="*/ 68 h 293"/>
                    <a:gd name="T50" fmla="*/ 15 w 291"/>
                    <a:gd name="T51" fmla="*/ 65 h 293"/>
                    <a:gd name="T52" fmla="*/ 11 w 291"/>
                    <a:gd name="T53" fmla="*/ 62 h 293"/>
                    <a:gd name="T54" fmla="*/ 8 w 291"/>
                    <a:gd name="T55" fmla="*/ 58 h 293"/>
                    <a:gd name="T56" fmla="*/ 5 w 291"/>
                    <a:gd name="T57" fmla="*/ 53 h 293"/>
                    <a:gd name="T58" fmla="*/ 3 w 291"/>
                    <a:gd name="T59" fmla="*/ 49 h 293"/>
                    <a:gd name="T60" fmla="*/ 1 w 291"/>
                    <a:gd name="T61" fmla="*/ 43 h 293"/>
                    <a:gd name="T62" fmla="*/ 0 w 291"/>
                    <a:gd name="T63" fmla="*/ 38 h 293"/>
                    <a:gd name="T64" fmla="*/ 0 w 291"/>
                    <a:gd name="T65" fmla="*/ 32 h 293"/>
                    <a:gd name="T66" fmla="*/ 1 w 291"/>
                    <a:gd name="T67" fmla="*/ 27 h 293"/>
                    <a:gd name="T68" fmla="*/ 3 w 291"/>
                    <a:gd name="T69" fmla="*/ 22 h 293"/>
                    <a:gd name="T70" fmla="*/ 5 w 291"/>
                    <a:gd name="T71" fmla="*/ 17 h 293"/>
                    <a:gd name="T72" fmla="*/ 9 w 291"/>
                    <a:gd name="T73" fmla="*/ 13 h 293"/>
                    <a:gd name="T74" fmla="*/ 12 w 291"/>
                    <a:gd name="T75" fmla="*/ 9 h 293"/>
                    <a:gd name="T76" fmla="*/ 16 w 291"/>
                    <a:gd name="T77" fmla="*/ 6 h 293"/>
                    <a:gd name="T78" fmla="*/ 21 w 291"/>
                    <a:gd name="T79" fmla="*/ 3 h 293"/>
                    <a:gd name="T80" fmla="*/ 26 w 291"/>
                    <a:gd name="T81" fmla="*/ 1 h 293"/>
                    <a:gd name="T82" fmla="*/ 31 w 291"/>
                    <a:gd name="T83" fmla="*/ 0 h 293"/>
                    <a:gd name="T84" fmla="*/ 37 w 291"/>
                    <a:gd name="T85" fmla="*/ 0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1"/>
                    <a:gd name="T130" fmla="*/ 0 h 293"/>
                    <a:gd name="T131" fmla="*/ 291 w 291"/>
                    <a:gd name="T132" fmla="*/ 293 h 2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1" h="293">
                      <a:moveTo>
                        <a:pt x="146" y="0"/>
                      </a:moveTo>
                      <a:lnTo>
                        <a:pt x="153" y="0"/>
                      </a:lnTo>
                      <a:lnTo>
                        <a:pt x="160" y="1"/>
                      </a:lnTo>
                      <a:lnTo>
                        <a:pt x="168" y="1"/>
                      </a:lnTo>
                      <a:lnTo>
                        <a:pt x="175" y="3"/>
                      </a:lnTo>
                      <a:lnTo>
                        <a:pt x="182" y="5"/>
                      </a:lnTo>
                      <a:lnTo>
                        <a:pt x="189" y="7"/>
                      </a:lnTo>
                      <a:lnTo>
                        <a:pt x="196" y="10"/>
                      </a:lnTo>
                      <a:lnTo>
                        <a:pt x="203" y="12"/>
                      </a:lnTo>
                      <a:lnTo>
                        <a:pt x="208" y="14"/>
                      </a:lnTo>
                      <a:lnTo>
                        <a:pt x="215" y="18"/>
                      </a:lnTo>
                      <a:lnTo>
                        <a:pt x="221" y="21"/>
                      </a:lnTo>
                      <a:lnTo>
                        <a:pt x="227" y="26"/>
                      </a:lnTo>
                      <a:lnTo>
                        <a:pt x="233" y="29"/>
                      </a:lnTo>
                      <a:lnTo>
                        <a:pt x="238" y="34"/>
                      </a:lnTo>
                      <a:lnTo>
                        <a:pt x="244" y="38"/>
                      </a:lnTo>
                      <a:lnTo>
                        <a:pt x="249" y="43"/>
                      </a:lnTo>
                      <a:lnTo>
                        <a:pt x="253" y="49"/>
                      </a:lnTo>
                      <a:lnTo>
                        <a:pt x="258" y="53"/>
                      </a:lnTo>
                      <a:lnTo>
                        <a:pt x="262" y="59"/>
                      </a:lnTo>
                      <a:lnTo>
                        <a:pt x="267" y="65"/>
                      </a:lnTo>
                      <a:lnTo>
                        <a:pt x="271" y="71"/>
                      </a:lnTo>
                      <a:lnTo>
                        <a:pt x="274" y="76"/>
                      </a:lnTo>
                      <a:lnTo>
                        <a:pt x="277" y="83"/>
                      </a:lnTo>
                      <a:lnTo>
                        <a:pt x="280" y="89"/>
                      </a:lnTo>
                      <a:lnTo>
                        <a:pt x="283" y="96"/>
                      </a:lnTo>
                      <a:lnTo>
                        <a:pt x="286" y="103"/>
                      </a:lnTo>
                      <a:lnTo>
                        <a:pt x="287" y="110"/>
                      </a:lnTo>
                      <a:lnTo>
                        <a:pt x="289" y="117"/>
                      </a:lnTo>
                      <a:lnTo>
                        <a:pt x="290" y="123"/>
                      </a:lnTo>
                      <a:lnTo>
                        <a:pt x="291" y="131"/>
                      </a:lnTo>
                      <a:lnTo>
                        <a:pt x="291" y="138"/>
                      </a:lnTo>
                      <a:lnTo>
                        <a:pt x="291" y="146"/>
                      </a:lnTo>
                      <a:lnTo>
                        <a:pt x="291" y="153"/>
                      </a:lnTo>
                      <a:lnTo>
                        <a:pt x="291" y="160"/>
                      </a:lnTo>
                      <a:lnTo>
                        <a:pt x="290" y="168"/>
                      </a:lnTo>
                      <a:lnTo>
                        <a:pt x="289" y="175"/>
                      </a:lnTo>
                      <a:lnTo>
                        <a:pt x="287" y="182"/>
                      </a:lnTo>
                      <a:lnTo>
                        <a:pt x="286" y="189"/>
                      </a:lnTo>
                      <a:lnTo>
                        <a:pt x="283" y="196"/>
                      </a:lnTo>
                      <a:lnTo>
                        <a:pt x="280" y="203"/>
                      </a:lnTo>
                      <a:lnTo>
                        <a:pt x="277" y="209"/>
                      </a:lnTo>
                      <a:lnTo>
                        <a:pt x="274" y="215"/>
                      </a:lnTo>
                      <a:lnTo>
                        <a:pt x="271" y="221"/>
                      </a:lnTo>
                      <a:lnTo>
                        <a:pt x="267" y="227"/>
                      </a:lnTo>
                      <a:lnTo>
                        <a:pt x="262" y="233"/>
                      </a:lnTo>
                      <a:lnTo>
                        <a:pt x="258" y="238"/>
                      </a:lnTo>
                      <a:lnTo>
                        <a:pt x="253" y="244"/>
                      </a:lnTo>
                      <a:lnTo>
                        <a:pt x="249" y="249"/>
                      </a:lnTo>
                      <a:lnTo>
                        <a:pt x="244" y="253"/>
                      </a:lnTo>
                      <a:lnTo>
                        <a:pt x="238" y="258"/>
                      </a:lnTo>
                      <a:lnTo>
                        <a:pt x="233" y="263"/>
                      </a:lnTo>
                      <a:lnTo>
                        <a:pt x="227" y="267"/>
                      </a:lnTo>
                      <a:lnTo>
                        <a:pt x="221" y="271"/>
                      </a:lnTo>
                      <a:lnTo>
                        <a:pt x="215" y="274"/>
                      </a:lnTo>
                      <a:lnTo>
                        <a:pt x="208" y="278"/>
                      </a:lnTo>
                      <a:lnTo>
                        <a:pt x="203" y="281"/>
                      </a:lnTo>
                      <a:lnTo>
                        <a:pt x="196" y="283"/>
                      </a:lnTo>
                      <a:lnTo>
                        <a:pt x="189" y="286"/>
                      </a:lnTo>
                      <a:lnTo>
                        <a:pt x="182" y="288"/>
                      </a:lnTo>
                      <a:lnTo>
                        <a:pt x="175" y="289"/>
                      </a:lnTo>
                      <a:lnTo>
                        <a:pt x="168" y="290"/>
                      </a:lnTo>
                      <a:lnTo>
                        <a:pt x="160" y="291"/>
                      </a:lnTo>
                      <a:lnTo>
                        <a:pt x="153" y="291"/>
                      </a:lnTo>
                      <a:lnTo>
                        <a:pt x="146" y="293"/>
                      </a:lnTo>
                      <a:lnTo>
                        <a:pt x="138" y="291"/>
                      </a:lnTo>
                      <a:lnTo>
                        <a:pt x="131" y="291"/>
                      </a:lnTo>
                      <a:lnTo>
                        <a:pt x="123" y="290"/>
                      </a:lnTo>
                      <a:lnTo>
                        <a:pt x="116" y="289"/>
                      </a:lnTo>
                      <a:lnTo>
                        <a:pt x="109" y="288"/>
                      </a:lnTo>
                      <a:lnTo>
                        <a:pt x="102" y="286"/>
                      </a:lnTo>
                      <a:lnTo>
                        <a:pt x="95" y="283"/>
                      </a:lnTo>
                      <a:lnTo>
                        <a:pt x="88" y="281"/>
                      </a:lnTo>
                      <a:lnTo>
                        <a:pt x="83" y="278"/>
                      </a:lnTo>
                      <a:lnTo>
                        <a:pt x="76" y="274"/>
                      </a:lnTo>
                      <a:lnTo>
                        <a:pt x="70" y="271"/>
                      </a:lnTo>
                      <a:lnTo>
                        <a:pt x="64" y="267"/>
                      </a:lnTo>
                      <a:lnTo>
                        <a:pt x="59" y="263"/>
                      </a:lnTo>
                      <a:lnTo>
                        <a:pt x="53" y="258"/>
                      </a:lnTo>
                      <a:lnTo>
                        <a:pt x="48" y="253"/>
                      </a:lnTo>
                      <a:lnTo>
                        <a:pt x="42" y="249"/>
                      </a:lnTo>
                      <a:lnTo>
                        <a:pt x="38" y="244"/>
                      </a:lnTo>
                      <a:lnTo>
                        <a:pt x="33" y="238"/>
                      </a:lnTo>
                      <a:lnTo>
                        <a:pt x="29" y="233"/>
                      </a:lnTo>
                      <a:lnTo>
                        <a:pt x="25" y="227"/>
                      </a:lnTo>
                      <a:lnTo>
                        <a:pt x="20" y="221"/>
                      </a:lnTo>
                      <a:lnTo>
                        <a:pt x="17" y="215"/>
                      </a:lnTo>
                      <a:lnTo>
                        <a:pt x="14" y="209"/>
                      </a:lnTo>
                      <a:lnTo>
                        <a:pt x="11" y="203"/>
                      </a:lnTo>
                      <a:lnTo>
                        <a:pt x="9" y="196"/>
                      </a:lnTo>
                      <a:lnTo>
                        <a:pt x="7" y="189"/>
                      </a:lnTo>
                      <a:lnTo>
                        <a:pt x="4" y="182"/>
                      </a:lnTo>
                      <a:lnTo>
                        <a:pt x="2" y="175"/>
                      </a:lnTo>
                      <a:lnTo>
                        <a:pt x="1" y="168"/>
                      </a:lnTo>
                      <a:lnTo>
                        <a:pt x="0" y="160"/>
                      </a:lnTo>
                      <a:lnTo>
                        <a:pt x="0" y="153"/>
                      </a:lnTo>
                      <a:lnTo>
                        <a:pt x="0" y="146"/>
                      </a:lnTo>
                      <a:lnTo>
                        <a:pt x="0" y="138"/>
                      </a:lnTo>
                      <a:lnTo>
                        <a:pt x="0" y="131"/>
                      </a:lnTo>
                      <a:lnTo>
                        <a:pt x="1" y="123"/>
                      </a:lnTo>
                      <a:lnTo>
                        <a:pt x="2" y="117"/>
                      </a:lnTo>
                      <a:lnTo>
                        <a:pt x="4" y="110"/>
                      </a:lnTo>
                      <a:lnTo>
                        <a:pt x="7" y="103"/>
                      </a:lnTo>
                      <a:lnTo>
                        <a:pt x="9" y="96"/>
                      </a:lnTo>
                      <a:lnTo>
                        <a:pt x="11" y="89"/>
                      </a:lnTo>
                      <a:lnTo>
                        <a:pt x="14" y="83"/>
                      </a:lnTo>
                      <a:lnTo>
                        <a:pt x="17" y="76"/>
                      </a:lnTo>
                      <a:lnTo>
                        <a:pt x="20" y="71"/>
                      </a:lnTo>
                      <a:lnTo>
                        <a:pt x="25" y="65"/>
                      </a:lnTo>
                      <a:lnTo>
                        <a:pt x="29" y="59"/>
                      </a:lnTo>
                      <a:lnTo>
                        <a:pt x="33" y="53"/>
                      </a:lnTo>
                      <a:lnTo>
                        <a:pt x="38" y="49"/>
                      </a:lnTo>
                      <a:lnTo>
                        <a:pt x="42" y="43"/>
                      </a:lnTo>
                      <a:lnTo>
                        <a:pt x="48" y="38"/>
                      </a:lnTo>
                      <a:lnTo>
                        <a:pt x="53" y="34"/>
                      </a:lnTo>
                      <a:lnTo>
                        <a:pt x="59" y="29"/>
                      </a:lnTo>
                      <a:lnTo>
                        <a:pt x="64" y="26"/>
                      </a:lnTo>
                      <a:lnTo>
                        <a:pt x="70" y="21"/>
                      </a:lnTo>
                      <a:lnTo>
                        <a:pt x="76" y="18"/>
                      </a:lnTo>
                      <a:lnTo>
                        <a:pt x="83" y="14"/>
                      </a:lnTo>
                      <a:lnTo>
                        <a:pt x="88" y="12"/>
                      </a:lnTo>
                      <a:lnTo>
                        <a:pt x="95" y="10"/>
                      </a:lnTo>
                      <a:lnTo>
                        <a:pt x="102" y="7"/>
                      </a:lnTo>
                      <a:lnTo>
                        <a:pt x="109" y="5"/>
                      </a:lnTo>
                      <a:lnTo>
                        <a:pt x="116" y="3"/>
                      </a:lnTo>
                      <a:lnTo>
                        <a:pt x="123" y="1"/>
                      </a:lnTo>
                      <a:lnTo>
                        <a:pt x="131" y="1"/>
                      </a:lnTo>
                      <a:lnTo>
                        <a:pt x="138" y="0"/>
                      </a:lnTo>
                      <a:lnTo>
                        <a:pt x="146" y="0"/>
                      </a:lnTo>
                    </a:path>
                  </a:pathLst>
                </a:custGeom>
                <a:noFill/>
                <a:ln w="0">
                  <a:solidFill>
                    <a:srgbClr val="000000"/>
                  </a:solidFill>
                  <a:prstDash val="solid"/>
                  <a:round/>
                  <a:headEnd/>
                  <a:tailEnd/>
                </a:ln>
              </p:spPr>
              <p:txBody>
                <a:bodyPr/>
                <a:lstStyle/>
                <a:p>
                  <a:endParaRPr lang="en-GB"/>
                </a:p>
              </p:txBody>
            </p:sp>
            <p:sp>
              <p:nvSpPr>
                <p:cNvPr id="1041" name="Freeform 951"/>
                <p:cNvSpPr>
                  <a:spLocks/>
                </p:cNvSpPr>
                <p:nvPr/>
              </p:nvSpPr>
              <p:spPr bwMode="auto">
                <a:xfrm>
                  <a:off x="2813" y="2953"/>
                  <a:ext cx="127" cy="127"/>
                </a:xfrm>
                <a:custGeom>
                  <a:avLst/>
                  <a:gdLst>
                    <a:gd name="T0" fmla="*/ 35 w 255"/>
                    <a:gd name="T1" fmla="*/ 1 h 254"/>
                    <a:gd name="T2" fmla="*/ 39 w 255"/>
                    <a:gd name="T3" fmla="*/ 1 h 254"/>
                    <a:gd name="T4" fmla="*/ 44 w 255"/>
                    <a:gd name="T5" fmla="*/ 3 h 254"/>
                    <a:gd name="T6" fmla="*/ 48 w 255"/>
                    <a:gd name="T7" fmla="*/ 5 h 254"/>
                    <a:gd name="T8" fmla="*/ 52 w 255"/>
                    <a:gd name="T9" fmla="*/ 8 h 254"/>
                    <a:gd name="T10" fmla="*/ 55 w 255"/>
                    <a:gd name="T11" fmla="*/ 11 h 254"/>
                    <a:gd name="T12" fmla="*/ 58 w 255"/>
                    <a:gd name="T13" fmla="*/ 14 h 254"/>
                    <a:gd name="T14" fmla="*/ 60 w 255"/>
                    <a:gd name="T15" fmla="*/ 18 h 254"/>
                    <a:gd name="T16" fmla="*/ 62 w 255"/>
                    <a:gd name="T17" fmla="*/ 23 h 254"/>
                    <a:gd name="T18" fmla="*/ 63 w 255"/>
                    <a:gd name="T19" fmla="*/ 27 h 254"/>
                    <a:gd name="T20" fmla="*/ 63 w 255"/>
                    <a:gd name="T21" fmla="*/ 32 h 254"/>
                    <a:gd name="T22" fmla="*/ 63 w 255"/>
                    <a:gd name="T23" fmla="*/ 37 h 254"/>
                    <a:gd name="T24" fmla="*/ 62 w 255"/>
                    <a:gd name="T25" fmla="*/ 41 h 254"/>
                    <a:gd name="T26" fmla="*/ 60 w 255"/>
                    <a:gd name="T27" fmla="*/ 46 h 254"/>
                    <a:gd name="T28" fmla="*/ 58 w 255"/>
                    <a:gd name="T29" fmla="*/ 50 h 254"/>
                    <a:gd name="T30" fmla="*/ 55 w 255"/>
                    <a:gd name="T31" fmla="*/ 54 h 254"/>
                    <a:gd name="T32" fmla="*/ 52 w 255"/>
                    <a:gd name="T33" fmla="*/ 57 h 254"/>
                    <a:gd name="T34" fmla="*/ 48 w 255"/>
                    <a:gd name="T35" fmla="*/ 59 h 254"/>
                    <a:gd name="T36" fmla="*/ 44 w 255"/>
                    <a:gd name="T37" fmla="*/ 61 h 254"/>
                    <a:gd name="T38" fmla="*/ 39 w 255"/>
                    <a:gd name="T39" fmla="*/ 63 h 254"/>
                    <a:gd name="T40" fmla="*/ 35 w 255"/>
                    <a:gd name="T41" fmla="*/ 64 h 254"/>
                    <a:gd name="T42" fmla="*/ 30 w 255"/>
                    <a:gd name="T43" fmla="*/ 64 h 254"/>
                    <a:gd name="T44" fmla="*/ 25 w 255"/>
                    <a:gd name="T45" fmla="*/ 63 h 254"/>
                    <a:gd name="T46" fmla="*/ 21 w 255"/>
                    <a:gd name="T47" fmla="*/ 62 h 254"/>
                    <a:gd name="T48" fmla="*/ 16 w 255"/>
                    <a:gd name="T49" fmla="*/ 60 h 254"/>
                    <a:gd name="T50" fmla="*/ 13 w 255"/>
                    <a:gd name="T51" fmla="*/ 58 h 254"/>
                    <a:gd name="T52" fmla="*/ 9 w 255"/>
                    <a:gd name="T53" fmla="*/ 55 h 254"/>
                    <a:gd name="T54" fmla="*/ 6 w 255"/>
                    <a:gd name="T55" fmla="*/ 51 h 254"/>
                    <a:gd name="T56" fmla="*/ 4 w 255"/>
                    <a:gd name="T57" fmla="*/ 47 h 254"/>
                    <a:gd name="T58" fmla="*/ 2 w 255"/>
                    <a:gd name="T59" fmla="*/ 43 h 254"/>
                    <a:gd name="T60" fmla="*/ 1 w 255"/>
                    <a:gd name="T61" fmla="*/ 39 h 254"/>
                    <a:gd name="T62" fmla="*/ 0 w 255"/>
                    <a:gd name="T63" fmla="*/ 34 h 254"/>
                    <a:gd name="T64" fmla="*/ 0 w 255"/>
                    <a:gd name="T65" fmla="*/ 29 h 254"/>
                    <a:gd name="T66" fmla="*/ 1 w 255"/>
                    <a:gd name="T67" fmla="*/ 24 h 254"/>
                    <a:gd name="T68" fmla="*/ 2 w 255"/>
                    <a:gd name="T69" fmla="*/ 20 h 254"/>
                    <a:gd name="T70" fmla="*/ 4 w 255"/>
                    <a:gd name="T71" fmla="*/ 16 h 254"/>
                    <a:gd name="T72" fmla="*/ 7 w 255"/>
                    <a:gd name="T73" fmla="*/ 12 h 254"/>
                    <a:gd name="T74" fmla="*/ 10 w 255"/>
                    <a:gd name="T75" fmla="*/ 9 h 254"/>
                    <a:gd name="T76" fmla="*/ 14 w 255"/>
                    <a:gd name="T77" fmla="*/ 6 h 254"/>
                    <a:gd name="T78" fmla="*/ 18 w 255"/>
                    <a:gd name="T79" fmla="*/ 3 h 254"/>
                    <a:gd name="T80" fmla="*/ 22 w 255"/>
                    <a:gd name="T81" fmla="*/ 2 h 254"/>
                    <a:gd name="T82" fmla="*/ 27 w 255"/>
                    <a:gd name="T83" fmla="*/ 1 h 254"/>
                    <a:gd name="T84" fmla="*/ 32 w 255"/>
                    <a:gd name="T85" fmla="*/ 0 h 2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5"/>
                    <a:gd name="T130" fmla="*/ 0 h 254"/>
                    <a:gd name="T131" fmla="*/ 255 w 255"/>
                    <a:gd name="T132" fmla="*/ 254 h 2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5" h="254">
                      <a:moveTo>
                        <a:pt x="128" y="0"/>
                      </a:moveTo>
                      <a:lnTo>
                        <a:pt x="134" y="1"/>
                      </a:lnTo>
                      <a:lnTo>
                        <a:pt x="141" y="1"/>
                      </a:lnTo>
                      <a:lnTo>
                        <a:pt x="147" y="2"/>
                      </a:lnTo>
                      <a:lnTo>
                        <a:pt x="153" y="3"/>
                      </a:lnTo>
                      <a:lnTo>
                        <a:pt x="159" y="4"/>
                      </a:lnTo>
                      <a:lnTo>
                        <a:pt x="165" y="5"/>
                      </a:lnTo>
                      <a:lnTo>
                        <a:pt x="171" y="8"/>
                      </a:lnTo>
                      <a:lnTo>
                        <a:pt x="176" y="10"/>
                      </a:lnTo>
                      <a:lnTo>
                        <a:pt x="182" y="12"/>
                      </a:lnTo>
                      <a:lnTo>
                        <a:pt x="188" y="16"/>
                      </a:lnTo>
                      <a:lnTo>
                        <a:pt x="194" y="18"/>
                      </a:lnTo>
                      <a:lnTo>
                        <a:pt x="198" y="22"/>
                      </a:lnTo>
                      <a:lnTo>
                        <a:pt x="203" y="25"/>
                      </a:lnTo>
                      <a:lnTo>
                        <a:pt x="209" y="30"/>
                      </a:lnTo>
                      <a:lnTo>
                        <a:pt x="213" y="33"/>
                      </a:lnTo>
                      <a:lnTo>
                        <a:pt x="217" y="38"/>
                      </a:lnTo>
                      <a:lnTo>
                        <a:pt x="221" y="42"/>
                      </a:lnTo>
                      <a:lnTo>
                        <a:pt x="226" y="47"/>
                      </a:lnTo>
                      <a:lnTo>
                        <a:pt x="229" y="52"/>
                      </a:lnTo>
                      <a:lnTo>
                        <a:pt x="233" y="56"/>
                      </a:lnTo>
                      <a:lnTo>
                        <a:pt x="236" y="62"/>
                      </a:lnTo>
                      <a:lnTo>
                        <a:pt x="240" y="66"/>
                      </a:lnTo>
                      <a:lnTo>
                        <a:pt x="242" y="72"/>
                      </a:lnTo>
                      <a:lnTo>
                        <a:pt x="244" y="78"/>
                      </a:lnTo>
                      <a:lnTo>
                        <a:pt x="247" y="84"/>
                      </a:lnTo>
                      <a:lnTo>
                        <a:pt x="249" y="89"/>
                      </a:lnTo>
                      <a:lnTo>
                        <a:pt x="250" y="95"/>
                      </a:lnTo>
                      <a:lnTo>
                        <a:pt x="253" y="101"/>
                      </a:lnTo>
                      <a:lnTo>
                        <a:pt x="254" y="108"/>
                      </a:lnTo>
                      <a:lnTo>
                        <a:pt x="254" y="114"/>
                      </a:lnTo>
                      <a:lnTo>
                        <a:pt x="255" y="121"/>
                      </a:lnTo>
                      <a:lnTo>
                        <a:pt x="255" y="127"/>
                      </a:lnTo>
                      <a:lnTo>
                        <a:pt x="255" y="133"/>
                      </a:lnTo>
                      <a:lnTo>
                        <a:pt x="254" y="140"/>
                      </a:lnTo>
                      <a:lnTo>
                        <a:pt x="254" y="146"/>
                      </a:lnTo>
                      <a:lnTo>
                        <a:pt x="253" y="153"/>
                      </a:lnTo>
                      <a:lnTo>
                        <a:pt x="250" y="159"/>
                      </a:lnTo>
                      <a:lnTo>
                        <a:pt x="249" y="164"/>
                      </a:lnTo>
                      <a:lnTo>
                        <a:pt x="247" y="170"/>
                      </a:lnTo>
                      <a:lnTo>
                        <a:pt x="244" y="176"/>
                      </a:lnTo>
                      <a:lnTo>
                        <a:pt x="242" y="182"/>
                      </a:lnTo>
                      <a:lnTo>
                        <a:pt x="240" y="187"/>
                      </a:lnTo>
                      <a:lnTo>
                        <a:pt x="236" y="193"/>
                      </a:lnTo>
                      <a:lnTo>
                        <a:pt x="233" y="198"/>
                      </a:lnTo>
                      <a:lnTo>
                        <a:pt x="229" y="203"/>
                      </a:lnTo>
                      <a:lnTo>
                        <a:pt x="226" y="208"/>
                      </a:lnTo>
                      <a:lnTo>
                        <a:pt x="221" y="213"/>
                      </a:lnTo>
                      <a:lnTo>
                        <a:pt x="217" y="217"/>
                      </a:lnTo>
                      <a:lnTo>
                        <a:pt x="213" y="221"/>
                      </a:lnTo>
                      <a:lnTo>
                        <a:pt x="209" y="225"/>
                      </a:lnTo>
                      <a:lnTo>
                        <a:pt x="203" y="229"/>
                      </a:lnTo>
                      <a:lnTo>
                        <a:pt x="198" y="232"/>
                      </a:lnTo>
                      <a:lnTo>
                        <a:pt x="194" y="236"/>
                      </a:lnTo>
                      <a:lnTo>
                        <a:pt x="188" y="239"/>
                      </a:lnTo>
                      <a:lnTo>
                        <a:pt x="182" y="241"/>
                      </a:lnTo>
                      <a:lnTo>
                        <a:pt x="176" y="244"/>
                      </a:lnTo>
                      <a:lnTo>
                        <a:pt x="171" y="246"/>
                      </a:lnTo>
                      <a:lnTo>
                        <a:pt x="165" y="248"/>
                      </a:lnTo>
                      <a:lnTo>
                        <a:pt x="159" y="251"/>
                      </a:lnTo>
                      <a:lnTo>
                        <a:pt x="153" y="252"/>
                      </a:lnTo>
                      <a:lnTo>
                        <a:pt x="147" y="253"/>
                      </a:lnTo>
                      <a:lnTo>
                        <a:pt x="141" y="253"/>
                      </a:lnTo>
                      <a:lnTo>
                        <a:pt x="134" y="254"/>
                      </a:lnTo>
                      <a:lnTo>
                        <a:pt x="128" y="254"/>
                      </a:lnTo>
                      <a:lnTo>
                        <a:pt x="121" y="254"/>
                      </a:lnTo>
                      <a:lnTo>
                        <a:pt x="114" y="253"/>
                      </a:lnTo>
                      <a:lnTo>
                        <a:pt x="108" y="253"/>
                      </a:lnTo>
                      <a:lnTo>
                        <a:pt x="102" y="252"/>
                      </a:lnTo>
                      <a:lnTo>
                        <a:pt x="96" y="251"/>
                      </a:lnTo>
                      <a:lnTo>
                        <a:pt x="90" y="248"/>
                      </a:lnTo>
                      <a:lnTo>
                        <a:pt x="84" y="246"/>
                      </a:lnTo>
                      <a:lnTo>
                        <a:pt x="79" y="244"/>
                      </a:lnTo>
                      <a:lnTo>
                        <a:pt x="73" y="241"/>
                      </a:lnTo>
                      <a:lnTo>
                        <a:pt x="67" y="239"/>
                      </a:lnTo>
                      <a:lnTo>
                        <a:pt x="62" y="236"/>
                      </a:lnTo>
                      <a:lnTo>
                        <a:pt x="57" y="232"/>
                      </a:lnTo>
                      <a:lnTo>
                        <a:pt x="52" y="229"/>
                      </a:lnTo>
                      <a:lnTo>
                        <a:pt x="47" y="225"/>
                      </a:lnTo>
                      <a:lnTo>
                        <a:pt x="43" y="221"/>
                      </a:lnTo>
                      <a:lnTo>
                        <a:pt x="38" y="217"/>
                      </a:lnTo>
                      <a:lnTo>
                        <a:pt x="34" y="213"/>
                      </a:lnTo>
                      <a:lnTo>
                        <a:pt x="30" y="208"/>
                      </a:lnTo>
                      <a:lnTo>
                        <a:pt x="26" y="203"/>
                      </a:lnTo>
                      <a:lnTo>
                        <a:pt x="22" y="198"/>
                      </a:lnTo>
                      <a:lnTo>
                        <a:pt x="19" y="193"/>
                      </a:lnTo>
                      <a:lnTo>
                        <a:pt x="16" y="187"/>
                      </a:lnTo>
                      <a:lnTo>
                        <a:pt x="13" y="182"/>
                      </a:lnTo>
                      <a:lnTo>
                        <a:pt x="11" y="176"/>
                      </a:lnTo>
                      <a:lnTo>
                        <a:pt x="8" y="170"/>
                      </a:lnTo>
                      <a:lnTo>
                        <a:pt x="6" y="164"/>
                      </a:lnTo>
                      <a:lnTo>
                        <a:pt x="5" y="159"/>
                      </a:lnTo>
                      <a:lnTo>
                        <a:pt x="4" y="153"/>
                      </a:lnTo>
                      <a:lnTo>
                        <a:pt x="2" y="146"/>
                      </a:lnTo>
                      <a:lnTo>
                        <a:pt x="1" y="140"/>
                      </a:lnTo>
                      <a:lnTo>
                        <a:pt x="0" y="133"/>
                      </a:lnTo>
                      <a:lnTo>
                        <a:pt x="0" y="127"/>
                      </a:lnTo>
                      <a:lnTo>
                        <a:pt x="0" y="121"/>
                      </a:lnTo>
                      <a:lnTo>
                        <a:pt x="1" y="114"/>
                      </a:lnTo>
                      <a:lnTo>
                        <a:pt x="2" y="108"/>
                      </a:lnTo>
                      <a:lnTo>
                        <a:pt x="4" y="101"/>
                      </a:lnTo>
                      <a:lnTo>
                        <a:pt x="5" y="95"/>
                      </a:lnTo>
                      <a:lnTo>
                        <a:pt x="6" y="89"/>
                      </a:lnTo>
                      <a:lnTo>
                        <a:pt x="8" y="84"/>
                      </a:lnTo>
                      <a:lnTo>
                        <a:pt x="11" y="78"/>
                      </a:lnTo>
                      <a:lnTo>
                        <a:pt x="13" y="72"/>
                      </a:lnTo>
                      <a:lnTo>
                        <a:pt x="16" y="66"/>
                      </a:lnTo>
                      <a:lnTo>
                        <a:pt x="19" y="62"/>
                      </a:lnTo>
                      <a:lnTo>
                        <a:pt x="22" y="56"/>
                      </a:lnTo>
                      <a:lnTo>
                        <a:pt x="26" y="52"/>
                      </a:lnTo>
                      <a:lnTo>
                        <a:pt x="30" y="47"/>
                      </a:lnTo>
                      <a:lnTo>
                        <a:pt x="34" y="42"/>
                      </a:lnTo>
                      <a:lnTo>
                        <a:pt x="38" y="38"/>
                      </a:lnTo>
                      <a:lnTo>
                        <a:pt x="43" y="33"/>
                      </a:lnTo>
                      <a:lnTo>
                        <a:pt x="47" y="30"/>
                      </a:lnTo>
                      <a:lnTo>
                        <a:pt x="52" y="25"/>
                      </a:lnTo>
                      <a:lnTo>
                        <a:pt x="57" y="22"/>
                      </a:lnTo>
                      <a:lnTo>
                        <a:pt x="62" y="18"/>
                      </a:lnTo>
                      <a:lnTo>
                        <a:pt x="67" y="16"/>
                      </a:lnTo>
                      <a:lnTo>
                        <a:pt x="73" y="12"/>
                      </a:lnTo>
                      <a:lnTo>
                        <a:pt x="79" y="10"/>
                      </a:lnTo>
                      <a:lnTo>
                        <a:pt x="84" y="8"/>
                      </a:lnTo>
                      <a:lnTo>
                        <a:pt x="90" y="5"/>
                      </a:lnTo>
                      <a:lnTo>
                        <a:pt x="96" y="4"/>
                      </a:lnTo>
                      <a:lnTo>
                        <a:pt x="102" y="3"/>
                      </a:lnTo>
                      <a:lnTo>
                        <a:pt x="108" y="2"/>
                      </a:lnTo>
                      <a:lnTo>
                        <a:pt x="114" y="1"/>
                      </a:lnTo>
                      <a:lnTo>
                        <a:pt x="121" y="1"/>
                      </a:lnTo>
                      <a:lnTo>
                        <a:pt x="128" y="0"/>
                      </a:lnTo>
                    </a:path>
                  </a:pathLst>
                </a:custGeom>
                <a:noFill/>
                <a:ln w="0">
                  <a:solidFill>
                    <a:srgbClr val="000000"/>
                  </a:solidFill>
                  <a:prstDash val="solid"/>
                  <a:round/>
                  <a:headEnd/>
                  <a:tailEnd/>
                </a:ln>
              </p:spPr>
              <p:txBody>
                <a:bodyPr/>
                <a:lstStyle/>
                <a:p>
                  <a:endParaRPr lang="en-GB"/>
                </a:p>
              </p:txBody>
            </p:sp>
            <p:sp>
              <p:nvSpPr>
                <p:cNvPr id="1042" name="Freeform 952"/>
                <p:cNvSpPr>
                  <a:spLocks/>
                </p:cNvSpPr>
                <p:nvPr/>
              </p:nvSpPr>
              <p:spPr bwMode="auto">
                <a:xfrm>
                  <a:off x="2813" y="2952"/>
                  <a:ext cx="128" cy="129"/>
                </a:xfrm>
                <a:custGeom>
                  <a:avLst/>
                  <a:gdLst>
                    <a:gd name="T0" fmla="*/ 35 w 257"/>
                    <a:gd name="T1" fmla="*/ 0 h 256"/>
                    <a:gd name="T2" fmla="*/ 40 w 257"/>
                    <a:gd name="T3" fmla="*/ 1 h 256"/>
                    <a:gd name="T4" fmla="*/ 44 w 257"/>
                    <a:gd name="T5" fmla="*/ 3 h 256"/>
                    <a:gd name="T6" fmla="*/ 49 w 257"/>
                    <a:gd name="T7" fmla="*/ 5 h 256"/>
                    <a:gd name="T8" fmla="*/ 52 w 257"/>
                    <a:gd name="T9" fmla="*/ 7 h 256"/>
                    <a:gd name="T10" fmla="*/ 56 w 257"/>
                    <a:gd name="T11" fmla="*/ 11 h 256"/>
                    <a:gd name="T12" fmla="*/ 58 w 257"/>
                    <a:gd name="T13" fmla="*/ 14 h 256"/>
                    <a:gd name="T14" fmla="*/ 61 w 257"/>
                    <a:gd name="T15" fmla="*/ 18 h 256"/>
                    <a:gd name="T16" fmla="*/ 62 w 257"/>
                    <a:gd name="T17" fmla="*/ 23 h 256"/>
                    <a:gd name="T18" fmla="*/ 64 w 257"/>
                    <a:gd name="T19" fmla="*/ 28 h 256"/>
                    <a:gd name="T20" fmla="*/ 64 w 257"/>
                    <a:gd name="T21" fmla="*/ 33 h 256"/>
                    <a:gd name="T22" fmla="*/ 64 w 257"/>
                    <a:gd name="T23" fmla="*/ 38 h 256"/>
                    <a:gd name="T24" fmla="*/ 62 w 257"/>
                    <a:gd name="T25" fmla="*/ 42 h 256"/>
                    <a:gd name="T26" fmla="*/ 61 w 257"/>
                    <a:gd name="T27" fmla="*/ 47 h 256"/>
                    <a:gd name="T28" fmla="*/ 58 w 257"/>
                    <a:gd name="T29" fmla="*/ 51 h 256"/>
                    <a:gd name="T30" fmla="*/ 56 w 257"/>
                    <a:gd name="T31" fmla="*/ 54 h 256"/>
                    <a:gd name="T32" fmla="*/ 52 w 257"/>
                    <a:gd name="T33" fmla="*/ 57 h 256"/>
                    <a:gd name="T34" fmla="*/ 49 w 257"/>
                    <a:gd name="T35" fmla="*/ 60 h 256"/>
                    <a:gd name="T36" fmla="*/ 44 w 257"/>
                    <a:gd name="T37" fmla="*/ 62 h 256"/>
                    <a:gd name="T38" fmla="*/ 40 w 257"/>
                    <a:gd name="T39" fmla="*/ 64 h 256"/>
                    <a:gd name="T40" fmla="*/ 35 w 257"/>
                    <a:gd name="T41" fmla="*/ 65 h 256"/>
                    <a:gd name="T42" fmla="*/ 30 w 257"/>
                    <a:gd name="T43" fmla="*/ 65 h 256"/>
                    <a:gd name="T44" fmla="*/ 25 w 257"/>
                    <a:gd name="T45" fmla="*/ 65 h 256"/>
                    <a:gd name="T46" fmla="*/ 21 w 257"/>
                    <a:gd name="T47" fmla="*/ 63 h 256"/>
                    <a:gd name="T48" fmla="*/ 16 w 257"/>
                    <a:gd name="T49" fmla="*/ 61 h 256"/>
                    <a:gd name="T50" fmla="*/ 13 w 257"/>
                    <a:gd name="T51" fmla="*/ 58 h 256"/>
                    <a:gd name="T52" fmla="*/ 9 w 257"/>
                    <a:gd name="T53" fmla="*/ 55 h 256"/>
                    <a:gd name="T54" fmla="*/ 6 w 257"/>
                    <a:gd name="T55" fmla="*/ 52 h 256"/>
                    <a:gd name="T56" fmla="*/ 3 w 257"/>
                    <a:gd name="T57" fmla="*/ 48 h 256"/>
                    <a:gd name="T58" fmla="*/ 2 w 257"/>
                    <a:gd name="T59" fmla="*/ 44 h 256"/>
                    <a:gd name="T60" fmla="*/ 0 w 257"/>
                    <a:gd name="T61" fmla="*/ 39 h 256"/>
                    <a:gd name="T62" fmla="*/ 0 w 257"/>
                    <a:gd name="T63" fmla="*/ 34 h 256"/>
                    <a:gd name="T64" fmla="*/ 0 w 257"/>
                    <a:gd name="T65" fmla="*/ 29 h 256"/>
                    <a:gd name="T66" fmla="*/ 0 w 257"/>
                    <a:gd name="T67" fmla="*/ 24 h 256"/>
                    <a:gd name="T68" fmla="*/ 2 w 257"/>
                    <a:gd name="T69" fmla="*/ 20 h 256"/>
                    <a:gd name="T70" fmla="*/ 4 w 257"/>
                    <a:gd name="T71" fmla="*/ 16 h 256"/>
                    <a:gd name="T72" fmla="*/ 7 w 257"/>
                    <a:gd name="T73" fmla="*/ 12 h 256"/>
                    <a:gd name="T74" fmla="*/ 10 w 257"/>
                    <a:gd name="T75" fmla="*/ 9 h 256"/>
                    <a:gd name="T76" fmla="*/ 14 w 257"/>
                    <a:gd name="T77" fmla="*/ 6 h 256"/>
                    <a:gd name="T78" fmla="*/ 18 w 257"/>
                    <a:gd name="T79" fmla="*/ 3 h 256"/>
                    <a:gd name="T80" fmla="*/ 22 w 257"/>
                    <a:gd name="T81" fmla="*/ 2 h 256"/>
                    <a:gd name="T82" fmla="*/ 27 w 257"/>
                    <a:gd name="T83" fmla="*/ 1 h 256"/>
                    <a:gd name="T84" fmla="*/ 32 w 257"/>
                    <a:gd name="T85" fmla="*/ 0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7"/>
                    <a:gd name="T130" fmla="*/ 0 h 256"/>
                    <a:gd name="T131" fmla="*/ 257 w 257"/>
                    <a:gd name="T132" fmla="*/ 256 h 25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7" h="256">
                      <a:moveTo>
                        <a:pt x="129" y="0"/>
                      </a:moveTo>
                      <a:lnTo>
                        <a:pt x="136" y="0"/>
                      </a:lnTo>
                      <a:lnTo>
                        <a:pt x="142" y="0"/>
                      </a:lnTo>
                      <a:lnTo>
                        <a:pt x="149" y="1"/>
                      </a:lnTo>
                      <a:lnTo>
                        <a:pt x="154" y="2"/>
                      </a:lnTo>
                      <a:lnTo>
                        <a:pt x="161" y="3"/>
                      </a:lnTo>
                      <a:lnTo>
                        <a:pt x="167" y="5"/>
                      </a:lnTo>
                      <a:lnTo>
                        <a:pt x="173" y="6"/>
                      </a:lnTo>
                      <a:lnTo>
                        <a:pt x="179" y="9"/>
                      </a:lnTo>
                      <a:lnTo>
                        <a:pt x="184" y="12"/>
                      </a:lnTo>
                      <a:lnTo>
                        <a:pt x="190" y="15"/>
                      </a:lnTo>
                      <a:lnTo>
                        <a:pt x="196" y="18"/>
                      </a:lnTo>
                      <a:lnTo>
                        <a:pt x="201" y="21"/>
                      </a:lnTo>
                      <a:lnTo>
                        <a:pt x="206" y="25"/>
                      </a:lnTo>
                      <a:lnTo>
                        <a:pt x="211" y="28"/>
                      </a:lnTo>
                      <a:lnTo>
                        <a:pt x="216" y="33"/>
                      </a:lnTo>
                      <a:lnTo>
                        <a:pt x="220" y="36"/>
                      </a:lnTo>
                      <a:lnTo>
                        <a:pt x="224" y="41"/>
                      </a:lnTo>
                      <a:lnTo>
                        <a:pt x="228" y="46"/>
                      </a:lnTo>
                      <a:lnTo>
                        <a:pt x="232" y="51"/>
                      </a:lnTo>
                      <a:lnTo>
                        <a:pt x="235" y="56"/>
                      </a:lnTo>
                      <a:lnTo>
                        <a:pt x="239" y="61"/>
                      </a:lnTo>
                      <a:lnTo>
                        <a:pt x="242" y="66"/>
                      </a:lnTo>
                      <a:lnTo>
                        <a:pt x="244" y="72"/>
                      </a:lnTo>
                      <a:lnTo>
                        <a:pt x="248" y="78"/>
                      </a:lnTo>
                      <a:lnTo>
                        <a:pt x="250" y="84"/>
                      </a:lnTo>
                      <a:lnTo>
                        <a:pt x="251" y="89"/>
                      </a:lnTo>
                      <a:lnTo>
                        <a:pt x="254" y="96"/>
                      </a:lnTo>
                      <a:lnTo>
                        <a:pt x="255" y="102"/>
                      </a:lnTo>
                      <a:lnTo>
                        <a:pt x="256" y="109"/>
                      </a:lnTo>
                      <a:lnTo>
                        <a:pt x="257" y="115"/>
                      </a:lnTo>
                      <a:lnTo>
                        <a:pt x="257" y="122"/>
                      </a:lnTo>
                      <a:lnTo>
                        <a:pt x="257" y="128"/>
                      </a:lnTo>
                      <a:lnTo>
                        <a:pt x="257" y="134"/>
                      </a:lnTo>
                      <a:lnTo>
                        <a:pt x="257" y="141"/>
                      </a:lnTo>
                      <a:lnTo>
                        <a:pt x="256" y="148"/>
                      </a:lnTo>
                      <a:lnTo>
                        <a:pt x="255" y="154"/>
                      </a:lnTo>
                      <a:lnTo>
                        <a:pt x="254" y="160"/>
                      </a:lnTo>
                      <a:lnTo>
                        <a:pt x="251" y="166"/>
                      </a:lnTo>
                      <a:lnTo>
                        <a:pt x="250" y="172"/>
                      </a:lnTo>
                      <a:lnTo>
                        <a:pt x="248" y="178"/>
                      </a:lnTo>
                      <a:lnTo>
                        <a:pt x="244" y="184"/>
                      </a:lnTo>
                      <a:lnTo>
                        <a:pt x="242" y="189"/>
                      </a:lnTo>
                      <a:lnTo>
                        <a:pt x="239" y="194"/>
                      </a:lnTo>
                      <a:lnTo>
                        <a:pt x="235" y="200"/>
                      </a:lnTo>
                      <a:lnTo>
                        <a:pt x="232" y="204"/>
                      </a:lnTo>
                      <a:lnTo>
                        <a:pt x="228" y="210"/>
                      </a:lnTo>
                      <a:lnTo>
                        <a:pt x="224" y="215"/>
                      </a:lnTo>
                      <a:lnTo>
                        <a:pt x="220" y="218"/>
                      </a:lnTo>
                      <a:lnTo>
                        <a:pt x="216" y="223"/>
                      </a:lnTo>
                      <a:lnTo>
                        <a:pt x="211" y="227"/>
                      </a:lnTo>
                      <a:lnTo>
                        <a:pt x="206" y="231"/>
                      </a:lnTo>
                      <a:lnTo>
                        <a:pt x="201" y="234"/>
                      </a:lnTo>
                      <a:lnTo>
                        <a:pt x="196" y="238"/>
                      </a:lnTo>
                      <a:lnTo>
                        <a:pt x="190" y="241"/>
                      </a:lnTo>
                      <a:lnTo>
                        <a:pt x="184" y="244"/>
                      </a:lnTo>
                      <a:lnTo>
                        <a:pt x="179" y="246"/>
                      </a:lnTo>
                      <a:lnTo>
                        <a:pt x="173" y="248"/>
                      </a:lnTo>
                      <a:lnTo>
                        <a:pt x="167" y="250"/>
                      </a:lnTo>
                      <a:lnTo>
                        <a:pt x="161" y="253"/>
                      </a:lnTo>
                      <a:lnTo>
                        <a:pt x="154" y="254"/>
                      </a:lnTo>
                      <a:lnTo>
                        <a:pt x="149" y="255"/>
                      </a:lnTo>
                      <a:lnTo>
                        <a:pt x="142" y="256"/>
                      </a:lnTo>
                      <a:lnTo>
                        <a:pt x="136" y="256"/>
                      </a:lnTo>
                      <a:lnTo>
                        <a:pt x="129" y="256"/>
                      </a:lnTo>
                      <a:lnTo>
                        <a:pt x="122" y="256"/>
                      </a:lnTo>
                      <a:lnTo>
                        <a:pt x="115" y="256"/>
                      </a:lnTo>
                      <a:lnTo>
                        <a:pt x="109" y="255"/>
                      </a:lnTo>
                      <a:lnTo>
                        <a:pt x="103" y="254"/>
                      </a:lnTo>
                      <a:lnTo>
                        <a:pt x="97" y="253"/>
                      </a:lnTo>
                      <a:lnTo>
                        <a:pt x="91" y="250"/>
                      </a:lnTo>
                      <a:lnTo>
                        <a:pt x="84" y="248"/>
                      </a:lnTo>
                      <a:lnTo>
                        <a:pt x="78" y="246"/>
                      </a:lnTo>
                      <a:lnTo>
                        <a:pt x="73" y="244"/>
                      </a:lnTo>
                      <a:lnTo>
                        <a:pt x="67" y="241"/>
                      </a:lnTo>
                      <a:lnTo>
                        <a:pt x="62" y="238"/>
                      </a:lnTo>
                      <a:lnTo>
                        <a:pt x="56" y="234"/>
                      </a:lnTo>
                      <a:lnTo>
                        <a:pt x="52" y="231"/>
                      </a:lnTo>
                      <a:lnTo>
                        <a:pt x="47" y="227"/>
                      </a:lnTo>
                      <a:lnTo>
                        <a:pt x="43" y="223"/>
                      </a:lnTo>
                      <a:lnTo>
                        <a:pt x="38" y="218"/>
                      </a:lnTo>
                      <a:lnTo>
                        <a:pt x="33" y="215"/>
                      </a:lnTo>
                      <a:lnTo>
                        <a:pt x="29" y="210"/>
                      </a:lnTo>
                      <a:lnTo>
                        <a:pt x="25" y="204"/>
                      </a:lnTo>
                      <a:lnTo>
                        <a:pt x="22" y="200"/>
                      </a:lnTo>
                      <a:lnTo>
                        <a:pt x="18" y="194"/>
                      </a:lnTo>
                      <a:lnTo>
                        <a:pt x="15" y="189"/>
                      </a:lnTo>
                      <a:lnTo>
                        <a:pt x="13" y="184"/>
                      </a:lnTo>
                      <a:lnTo>
                        <a:pt x="10" y="178"/>
                      </a:lnTo>
                      <a:lnTo>
                        <a:pt x="8" y="172"/>
                      </a:lnTo>
                      <a:lnTo>
                        <a:pt x="6" y="166"/>
                      </a:lnTo>
                      <a:lnTo>
                        <a:pt x="3" y="160"/>
                      </a:lnTo>
                      <a:lnTo>
                        <a:pt x="2" y="154"/>
                      </a:lnTo>
                      <a:lnTo>
                        <a:pt x="1" y="148"/>
                      </a:lnTo>
                      <a:lnTo>
                        <a:pt x="0" y="141"/>
                      </a:lnTo>
                      <a:lnTo>
                        <a:pt x="0" y="134"/>
                      </a:lnTo>
                      <a:lnTo>
                        <a:pt x="0" y="128"/>
                      </a:lnTo>
                      <a:lnTo>
                        <a:pt x="0" y="122"/>
                      </a:lnTo>
                      <a:lnTo>
                        <a:pt x="0" y="115"/>
                      </a:lnTo>
                      <a:lnTo>
                        <a:pt x="1" y="109"/>
                      </a:lnTo>
                      <a:lnTo>
                        <a:pt x="2" y="102"/>
                      </a:lnTo>
                      <a:lnTo>
                        <a:pt x="3" y="96"/>
                      </a:lnTo>
                      <a:lnTo>
                        <a:pt x="6" y="89"/>
                      </a:lnTo>
                      <a:lnTo>
                        <a:pt x="8" y="84"/>
                      </a:lnTo>
                      <a:lnTo>
                        <a:pt x="10" y="78"/>
                      </a:lnTo>
                      <a:lnTo>
                        <a:pt x="13" y="72"/>
                      </a:lnTo>
                      <a:lnTo>
                        <a:pt x="15" y="66"/>
                      </a:lnTo>
                      <a:lnTo>
                        <a:pt x="18" y="61"/>
                      </a:lnTo>
                      <a:lnTo>
                        <a:pt x="22" y="56"/>
                      </a:lnTo>
                      <a:lnTo>
                        <a:pt x="25" y="51"/>
                      </a:lnTo>
                      <a:lnTo>
                        <a:pt x="29" y="46"/>
                      </a:lnTo>
                      <a:lnTo>
                        <a:pt x="33" y="41"/>
                      </a:lnTo>
                      <a:lnTo>
                        <a:pt x="38" y="36"/>
                      </a:lnTo>
                      <a:lnTo>
                        <a:pt x="43" y="33"/>
                      </a:lnTo>
                      <a:lnTo>
                        <a:pt x="47" y="28"/>
                      </a:lnTo>
                      <a:lnTo>
                        <a:pt x="52" y="25"/>
                      </a:lnTo>
                      <a:lnTo>
                        <a:pt x="56" y="21"/>
                      </a:lnTo>
                      <a:lnTo>
                        <a:pt x="62" y="18"/>
                      </a:lnTo>
                      <a:lnTo>
                        <a:pt x="67" y="15"/>
                      </a:lnTo>
                      <a:lnTo>
                        <a:pt x="73" y="12"/>
                      </a:lnTo>
                      <a:lnTo>
                        <a:pt x="78" y="9"/>
                      </a:lnTo>
                      <a:lnTo>
                        <a:pt x="84" y="6"/>
                      </a:lnTo>
                      <a:lnTo>
                        <a:pt x="91" y="5"/>
                      </a:lnTo>
                      <a:lnTo>
                        <a:pt x="97" y="3"/>
                      </a:lnTo>
                      <a:lnTo>
                        <a:pt x="103" y="2"/>
                      </a:lnTo>
                      <a:lnTo>
                        <a:pt x="109" y="1"/>
                      </a:lnTo>
                      <a:lnTo>
                        <a:pt x="115" y="0"/>
                      </a:lnTo>
                      <a:lnTo>
                        <a:pt x="122" y="0"/>
                      </a:lnTo>
                      <a:lnTo>
                        <a:pt x="129" y="0"/>
                      </a:lnTo>
                    </a:path>
                  </a:pathLst>
                </a:custGeom>
                <a:noFill/>
                <a:ln w="0">
                  <a:solidFill>
                    <a:srgbClr val="000000"/>
                  </a:solidFill>
                  <a:prstDash val="solid"/>
                  <a:round/>
                  <a:headEnd/>
                  <a:tailEnd/>
                </a:ln>
              </p:spPr>
              <p:txBody>
                <a:bodyPr/>
                <a:lstStyle/>
                <a:p>
                  <a:endParaRPr lang="en-GB"/>
                </a:p>
              </p:txBody>
            </p:sp>
            <p:sp>
              <p:nvSpPr>
                <p:cNvPr id="1043" name="Freeform 953"/>
                <p:cNvSpPr>
                  <a:spLocks/>
                </p:cNvSpPr>
                <p:nvPr/>
              </p:nvSpPr>
              <p:spPr bwMode="auto">
                <a:xfrm>
                  <a:off x="2877" y="2944"/>
                  <a:ext cx="72" cy="73"/>
                </a:xfrm>
                <a:custGeom>
                  <a:avLst/>
                  <a:gdLst>
                    <a:gd name="T0" fmla="*/ 36 w 144"/>
                    <a:gd name="T1" fmla="*/ 35 h 145"/>
                    <a:gd name="T2" fmla="*/ 36 w 144"/>
                    <a:gd name="T3" fmla="*/ 31 h 145"/>
                    <a:gd name="T4" fmla="*/ 35 w 144"/>
                    <a:gd name="T5" fmla="*/ 28 h 145"/>
                    <a:gd name="T6" fmla="*/ 34 w 144"/>
                    <a:gd name="T7" fmla="*/ 24 h 145"/>
                    <a:gd name="T8" fmla="*/ 33 w 144"/>
                    <a:gd name="T9" fmla="*/ 21 h 145"/>
                    <a:gd name="T10" fmla="*/ 30 w 144"/>
                    <a:gd name="T11" fmla="*/ 18 h 145"/>
                    <a:gd name="T12" fmla="*/ 28 w 144"/>
                    <a:gd name="T13" fmla="*/ 15 h 145"/>
                    <a:gd name="T14" fmla="*/ 26 w 144"/>
                    <a:gd name="T15" fmla="*/ 12 h 145"/>
                    <a:gd name="T16" fmla="*/ 24 w 144"/>
                    <a:gd name="T17" fmla="*/ 10 h 145"/>
                    <a:gd name="T18" fmla="*/ 21 w 144"/>
                    <a:gd name="T19" fmla="*/ 8 h 145"/>
                    <a:gd name="T20" fmla="*/ 18 w 144"/>
                    <a:gd name="T21" fmla="*/ 6 h 145"/>
                    <a:gd name="T22" fmla="*/ 15 w 144"/>
                    <a:gd name="T23" fmla="*/ 4 h 145"/>
                    <a:gd name="T24" fmla="*/ 12 w 144"/>
                    <a:gd name="T25" fmla="*/ 3 h 145"/>
                    <a:gd name="T26" fmla="*/ 9 w 144"/>
                    <a:gd name="T27" fmla="*/ 2 h 145"/>
                    <a:gd name="T28" fmla="*/ 5 w 144"/>
                    <a:gd name="T29" fmla="*/ 1 h 145"/>
                    <a:gd name="T30" fmla="*/ 1 w 144"/>
                    <a:gd name="T31" fmla="*/ 1 h 145"/>
                    <a:gd name="T32" fmla="*/ 0 w 144"/>
                    <a:gd name="T33" fmla="*/ 6 h 145"/>
                    <a:gd name="T34" fmla="*/ 3 w 144"/>
                    <a:gd name="T35" fmla="*/ 6 h 145"/>
                    <a:gd name="T36" fmla="*/ 6 w 144"/>
                    <a:gd name="T37" fmla="*/ 6 h 145"/>
                    <a:gd name="T38" fmla="*/ 9 w 144"/>
                    <a:gd name="T39" fmla="*/ 7 h 145"/>
                    <a:gd name="T40" fmla="*/ 11 w 144"/>
                    <a:gd name="T41" fmla="*/ 8 h 145"/>
                    <a:gd name="T42" fmla="*/ 14 w 144"/>
                    <a:gd name="T43" fmla="*/ 9 h 145"/>
                    <a:gd name="T44" fmla="*/ 18 w 144"/>
                    <a:gd name="T45" fmla="*/ 11 h 145"/>
                    <a:gd name="T46" fmla="*/ 19 w 144"/>
                    <a:gd name="T47" fmla="*/ 13 h 145"/>
                    <a:gd name="T48" fmla="*/ 22 w 144"/>
                    <a:gd name="T49" fmla="*/ 15 h 145"/>
                    <a:gd name="T50" fmla="*/ 24 w 144"/>
                    <a:gd name="T51" fmla="*/ 17 h 145"/>
                    <a:gd name="T52" fmla="*/ 25 w 144"/>
                    <a:gd name="T53" fmla="*/ 19 h 145"/>
                    <a:gd name="T54" fmla="*/ 27 w 144"/>
                    <a:gd name="T55" fmla="*/ 22 h 145"/>
                    <a:gd name="T56" fmla="*/ 28 w 144"/>
                    <a:gd name="T57" fmla="*/ 25 h 145"/>
                    <a:gd name="T58" fmla="*/ 29 w 144"/>
                    <a:gd name="T59" fmla="*/ 28 h 145"/>
                    <a:gd name="T60" fmla="*/ 30 w 144"/>
                    <a:gd name="T61" fmla="*/ 30 h 145"/>
                    <a:gd name="T62" fmla="*/ 30 w 144"/>
                    <a:gd name="T63" fmla="*/ 34 h 145"/>
                    <a:gd name="T64" fmla="*/ 31 w 144"/>
                    <a:gd name="T65" fmla="*/ 37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4"/>
                    <a:gd name="T100" fmla="*/ 0 h 145"/>
                    <a:gd name="T101" fmla="*/ 144 w 144"/>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4" h="145">
                      <a:moveTo>
                        <a:pt x="144" y="145"/>
                      </a:moveTo>
                      <a:lnTo>
                        <a:pt x="144" y="137"/>
                      </a:lnTo>
                      <a:lnTo>
                        <a:pt x="143" y="130"/>
                      </a:lnTo>
                      <a:lnTo>
                        <a:pt x="143" y="124"/>
                      </a:lnTo>
                      <a:lnTo>
                        <a:pt x="141" y="116"/>
                      </a:lnTo>
                      <a:lnTo>
                        <a:pt x="140" y="109"/>
                      </a:lnTo>
                      <a:lnTo>
                        <a:pt x="137" y="102"/>
                      </a:lnTo>
                      <a:lnTo>
                        <a:pt x="135" y="96"/>
                      </a:lnTo>
                      <a:lnTo>
                        <a:pt x="133" y="89"/>
                      </a:lnTo>
                      <a:lnTo>
                        <a:pt x="130" y="82"/>
                      </a:lnTo>
                      <a:lnTo>
                        <a:pt x="127" y="76"/>
                      </a:lnTo>
                      <a:lnTo>
                        <a:pt x="123" y="71"/>
                      </a:lnTo>
                      <a:lnTo>
                        <a:pt x="119" y="65"/>
                      </a:lnTo>
                      <a:lnTo>
                        <a:pt x="115" y="59"/>
                      </a:lnTo>
                      <a:lnTo>
                        <a:pt x="111" y="53"/>
                      </a:lnTo>
                      <a:lnTo>
                        <a:pt x="106" y="48"/>
                      </a:lnTo>
                      <a:lnTo>
                        <a:pt x="101" y="43"/>
                      </a:lnTo>
                      <a:lnTo>
                        <a:pt x="97" y="38"/>
                      </a:lnTo>
                      <a:lnTo>
                        <a:pt x="91" y="34"/>
                      </a:lnTo>
                      <a:lnTo>
                        <a:pt x="85" y="29"/>
                      </a:lnTo>
                      <a:lnTo>
                        <a:pt x="81" y="26"/>
                      </a:lnTo>
                      <a:lnTo>
                        <a:pt x="74" y="22"/>
                      </a:lnTo>
                      <a:lnTo>
                        <a:pt x="68" y="19"/>
                      </a:lnTo>
                      <a:lnTo>
                        <a:pt x="62" y="15"/>
                      </a:lnTo>
                      <a:lnTo>
                        <a:pt x="55" y="12"/>
                      </a:lnTo>
                      <a:lnTo>
                        <a:pt x="50" y="10"/>
                      </a:lnTo>
                      <a:lnTo>
                        <a:pt x="43" y="7"/>
                      </a:lnTo>
                      <a:lnTo>
                        <a:pt x="36" y="5"/>
                      </a:lnTo>
                      <a:lnTo>
                        <a:pt x="29" y="4"/>
                      </a:lnTo>
                      <a:lnTo>
                        <a:pt x="22" y="3"/>
                      </a:lnTo>
                      <a:lnTo>
                        <a:pt x="14" y="2"/>
                      </a:lnTo>
                      <a:lnTo>
                        <a:pt x="7" y="2"/>
                      </a:lnTo>
                      <a:lnTo>
                        <a:pt x="0" y="0"/>
                      </a:lnTo>
                      <a:lnTo>
                        <a:pt x="0" y="21"/>
                      </a:lnTo>
                      <a:lnTo>
                        <a:pt x="6" y="21"/>
                      </a:lnTo>
                      <a:lnTo>
                        <a:pt x="13" y="21"/>
                      </a:lnTo>
                      <a:lnTo>
                        <a:pt x="19" y="22"/>
                      </a:lnTo>
                      <a:lnTo>
                        <a:pt x="24" y="23"/>
                      </a:lnTo>
                      <a:lnTo>
                        <a:pt x="30" y="25"/>
                      </a:lnTo>
                      <a:lnTo>
                        <a:pt x="37" y="27"/>
                      </a:lnTo>
                      <a:lnTo>
                        <a:pt x="43" y="28"/>
                      </a:lnTo>
                      <a:lnTo>
                        <a:pt x="47" y="30"/>
                      </a:lnTo>
                      <a:lnTo>
                        <a:pt x="53" y="33"/>
                      </a:lnTo>
                      <a:lnTo>
                        <a:pt x="59" y="36"/>
                      </a:lnTo>
                      <a:lnTo>
                        <a:pt x="63" y="38"/>
                      </a:lnTo>
                      <a:lnTo>
                        <a:pt x="69" y="42"/>
                      </a:lnTo>
                      <a:lnTo>
                        <a:pt x="74" y="45"/>
                      </a:lnTo>
                      <a:lnTo>
                        <a:pt x="78" y="49"/>
                      </a:lnTo>
                      <a:lnTo>
                        <a:pt x="83" y="53"/>
                      </a:lnTo>
                      <a:lnTo>
                        <a:pt x="88" y="57"/>
                      </a:lnTo>
                      <a:lnTo>
                        <a:pt x="91" y="61"/>
                      </a:lnTo>
                      <a:lnTo>
                        <a:pt x="96" y="66"/>
                      </a:lnTo>
                      <a:lnTo>
                        <a:pt x="99" y="71"/>
                      </a:lnTo>
                      <a:lnTo>
                        <a:pt x="103" y="75"/>
                      </a:lnTo>
                      <a:lnTo>
                        <a:pt x="106" y="81"/>
                      </a:lnTo>
                      <a:lnTo>
                        <a:pt x="110" y="86"/>
                      </a:lnTo>
                      <a:lnTo>
                        <a:pt x="112" y="91"/>
                      </a:lnTo>
                      <a:lnTo>
                        <a:pt x="114" y="97"/>
                      </a:lnTo>
                      <a:lnTo>
                        <a:pt x="116" y="103"/>
                      </a:lnTo>
                      <a:lnTo>
                        <a:pt x="119" y="109"/>
                      </a:lnTo>
                      <a:lnTo>
                        <a:pt x="120" y="114"/>
                      </a:lnTo>
                      <a:lnTo>
                        <a:pt x="121" y="120"/>
                      </a:lnTo>
                      <a:lnTo>
                        <a:pt x="122" y="126"/>
                      </a:lnTo>
                      <a:lnTo>
                        <a:pt x="123" y="133"/>
                      </a:lnTo>
                      <a:lnTo>
                        <a:pt x="123" y="139"/>
                      </a:lnTo>
                      <a:lnTo>
                        <a:pt x="125" y="145"/>
                      </a:lnTo>
                      <a:lnTo>
                        <a:pt x="144" y="145"/>
                      </a:lnTo>
                      <a:close/>
                    </a:path>
                  </a:pathLst>
                </a:custGeom>
                <a:solidFill>
                  <a:srgbClr val="BFBFBF"/>
                </a:solidFill>
                <a:ln w="9525">
                  <a:noFill/>
                  <a:round/>
                  <a:headEnd/>
                  <a:tailEnd/>
                </a:ln>
              </p:spPr>
              <p:txBody>
                <a:bodyPr/>
                <a:lstStyle/>
                <a:p>
                  <a:endParaRPr lang="en-GB"/>
                </a:p>
              </p:txBody>
            </p:sp>
            <p:sp>
              <p:nvSpPr>
                <p:cNvPr id="1044" name="Freeform 954"/>
                <p:cNvSpPr>
                  <a:spLocks/>
                </p:cNvSpPr>
                <p:nvPr/>
              </p:nvSpPr>
              <p:spPr bwMode="auto">
                <a:xfrm>
                  <a:off x="2877" y="3017"/>
                  <a:ext cx="72" cy="72"/>
                </a:xfrm>
                <a:custGeom>
                  <a:avLst/>
                  <a:gdLst>
                    <a:gd name="T0" fmla="*/ 1 w 144"/>
                    <a:gd name="T1" fmla="*/ 36 h 144"/>
                    <a:gd name="T2" fmla="*/ 5 w 144"/>
                    <a:gd name="T3" fmla="*/ 36 h 144"/>
                    <a:gd name="T4" fmla="*/ 9 w 144"/>
                    <a:gd name="T5" fmla="*/ 35 h 144"/>
                    <a:gd name="T6" fmla="*/ 12 w 144"/>
                    <a:gd name="T7" fmla="*/ 34 h 144"/>
                    <a:gd name="T8" fmla="*/ 15 w 144"/>
                    <a:gd name="T9" fmla="*/ 33 h 144"/>
                    <a:gd name="T10" fmla="*/ 18 w 144"/>
                    <a:gd name="T11" fmla="*/ 31 h 144"/>
                    <a:gd name="T12" fmla="*/ 21 w 144"/>
                    <a:gd name="T13" fmla="*/ 29 h 144"/>
                    <a:gd name="T14" fmla="*/ 24 w 144"/>
                    <a:gd name="T15" fmla="*/ 26 h 144"/>
                    <a:gd name="T16" fmla="*/ 26 w 144"/>
                    <a:gd name="T17" fmla="*/ 24 h 144"/>
                    <a:gd name="T18" fmla="*/ 28 w 144"/>
                    <a:gd name="T19" fmla="*/ 21 h 144"/>
                    <a:gd name="T20" fmla="*/ 30 w 144"/>
                    <a:gd name="T21" fmla="*/ 18 h 144"/>
                    <a:gd name="T22" fmla="*/ 33 w 144"/>
                    <a:gd name="T23" fmla="*/ 15 h 144"/>
                    <a:gd name="T24" fmla="*/ 34 w 144"/>
                    <a:gd name="T25" fmla="*/ 12 h 144"/>
                    <a:gd name="T26" fmla="*/ 35 w 144"/>
                    <a:gd name="T27" fmla="*/ 9 h 144"/>
                    <a:gd name="T28" fmla="*/ 36 w 144"/>
                    <a:gd name="T29" fmla="*/ 5 h 144"/>
                    <a:gd name="T30" fmla="*/ 36 w 144"/>
                    <a:gd name="T31" fmla="*/ 1 h 144"/>
                    <a:gd name="T32" fmla="*/ 31 w 144"/>
                    <a:gd name="T33" fmla="*/ 0 h 144"/>
                    <a:gd name="T34" fmla="*/ 30 w 144"/>
                    <a:gd name="T35" fmla="*/ 3 h 144"/>
                    <a:gd name="T36" fmla="*/ 30 w 144"/>
                    <a:gd name="T37" fmla="*/ 6 h 144"/>
                    <a:gd name="T38" fmla="*/ 29 w 144"/>
                    <a:gd name="T39" fmla="*/ 9 h 144"/>
                    <a:gd name="T40" fmla="*/ 28 w 144"/>
                    <a:gd name="T41" fmla="*/ 12 h 144"/>
                    <a:gd name="T42" fmla="*/ 27 w 144"/>
                    <a:gd name="T43" fmla="*/ 14 h 144"/>
                    <a:gd name="T44" fmla="*/ 25 w 144"/>
                    <a:gd name="T45" fmla="*/ 18 h 144"/>
                    <a:gd name="T46" fmla="*/ 24 w 144"/>
                    <a:gd name="T47" fmla="*/ 19 h 144"/>
                    <a:gd name="T48" fmla="*/ 22 w 144"/>
                    <a:gd name="T49" fmla="*/ 22 h 144"/>
                    <a:gd name="T50" fmla="*/ 19 w 144"/>
                    <a:gd name="T51" fmla="*/ 24 h 144"/>
                    <a:gd name="T52" fmla="*/ 18 w 144"/>
                    <a:gd name="T53" fmla="*/ 25 h 144"/>
                    <a:gd name="T54" fmla="*/ 14 w 144"/>
                    <a:gd name="T55" fmla="*/ 27 h 144"/>
                    <a:gd name="T56" fmla="*/ 11 w 144"/>
                    <a:gd name="T57" fmla="*/ 28 h 144"/>
                    <a:gd name="T58" fmla="*/ 9 w 144"/>
                    <a:gd name="T59" fmla="*/ 29 h 144"/>
                    <a:gd name="T60" fmla="*/ 6 w 144"/>
                    <a:gd name="T61" fmla="*/ 30 h 144"/>
                    <a:gd name="T62" fmla="*/ 3 w 144"/>
                    <a:gd name="T63" fmla="*/ 31 h 144"/>
                    <a:gd name="T64" fmla="*/ 0 w 144"/>
                    <a:gd name="T65" fmla="*/ 31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4"/>
                    <a:gd name="T100" fmla="*/ 0 h 144"/>
                    <a:gd name="T101" fmla="*/ 144 w 144"/>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4" h="144">
                      <a:moveTo>
                        <a:pt x="0" y="144"/>
                      </a:moveTo>
                      <a:lnTo>
                        <a:pt x="7" y="144"/>
                      </a:lnTo>
                      <a:lnTo>
                        <a:pt x="14" y="143"/>
                      </a:lnTo>
                      <a:lnTo>
                        <a:pt x="22" y="143"/>
                      </a:lnTo>
                      <a:lnTo>
                        <a:pt x="29" y="141"/>
                      </a:lnTo>
                      <a:lnTo>
                        <a:pt x="36" y="140"/>
                      </a:lnTo>
                      <a:lnTo>
                        <a:pt x="43" y="137"/>
                      </a:lnTo>
                      <a:lnTo>
                        <a:pt x="50" y="135"/>
                      </a:lnTo>
                      <a:lnTo>
                        <a:pt x="55" y="133"/>
                      </a:lnTo>
                      <a:lnTo>
                        <a:pt x="62" y="130"/>
                      </a:lnTo>
                      <a:lnTo>
                        <a:pt x="68" y="127"/>
                      </a:lnTo>
                      <a:lnTo>
                        <a:pt x="74" y="124"/>
                      </a:lnTo>
                      <a:lnTo>
                        <a:pt x="81" y="120"/>
                      </a:lnTo>
                      <a:lnTo>
                        <a:pt x="85" y="116"/>
                      </a:lnTo>
                      <a:lnTo>
                        <a:pt x="91" y="111"/>
                      </a:lnTo>
                      <a:lnTo>
                        <a:pt x="97" y="106"/>
                      </a:lnTo>
                      <a:lnTo>
                        <a:pt x="101" y="102"/>
                      </a:lnTo>
                      <a:lnTo>
                        <a:pt x="106" y="97"/>
                      </a:lnTo>
                      <a:lnTo>
                        <a:pt x="111" y="91"/>
                      </a:lnTo>
                      <a:lnTo>
                        <a:pt x="115" y="87"/>
                      </a:lnTo>
                      <a:lnTo>
                        <a:pt x="119" y="81"/>
                      </a:lnTo>
                      <a:lnTo>
                        <a:pt x="123" y="75"/>
                      </a:lnTo>
                      <a:lnTo>
                        <a:pt x="127" y="68"/>
                      </a:lnTo>
                      <a:lnTo>
                        <a:pt x="130" y="63"/>
                      </a:lnTo>
                      <a:lnTo>
                        <a:pt x="133" y="56"/>
                      </a:lnTo>
                      <a:lnTo>
                        <a:pt x="135" y="50"/>
                      </a:lnTo>
                      <a:lnTo>
                        <a:pt x="137" y="43"/>
                      </a:lnTo>
                      <a:lnTo>
                        <a:pt x="140" y="36"/>
                      </a:lnTo>
                      <a:lnTo>
                        <a:pt x="141" y="29"/>
                      </a:lnTo>
                      <a:lnTo>
                        <a:pt x="143" y="22"/>
                      </a:lnTo>
                      <a:lnTo>
                        <a:pt x="143" y="14"/>
                      </a:lnTo>
                      <a:lnTo>
                        <a:pt x="144" y="7"/>
                      </a:lnTo>
                      <a:lnTo>
                        <a:pt x="144" y="0"/>
                      </a:lnTo>
                      <a:lnTo>
                        <a:pt x="125" y="0"/>
                      </a:lnTo>
                      <a:lnTo>
                        <a:pt x="123" y="6"/>
                      </a:lnTo>
                      <a:lnTo>
                        <a:pt x="123" y="13"/>
                      </a:lnTo>
                      <a:lnTo>
                        <a:pt x="122" y="19"/>
                      </a:lnTo>
                      <a:lnTo>
                        <a:pt x="121" y="25"/>
                      </a:lnTo>
                      <a:lnTo>
                        <a:pt x="120" y="30"/>
                      </a:lnTo>
                      <a:lnTo>
                        <a:pt x="119" y="37"/>
                      </a:lnTo>
                      <a:lnTo>
                        <a:pt x="116" y="43"/>
                      </a:lnTo>
                      <a:lnTo>
                        <a:pt x="114" y="49"/>
                      </a:lnTo>
                      <a:lnTo>
                        <a:pt x="112" y="53"/>
                      </a:lnTo>
                      <a:lnTo>
                        <a:pt x="110" y="59"/>
                      </a:lnTo>
                      <a:lnTo>
                        <a:pt x="106" y="64"/>
                      </a:lnTo>
                      <a:lnTo>
                        <a:pt x="103" y="69"/>
                      </a:lnTo>
                      <a:lnTo>
                        <a:pt x="99" y="74"/>
                      </a:lnTo>
                      <a:lnTo>
                        <a:pt x="96" y="79"/>
                      </a:lnTo>
                      <a:lnTo>
                        <a:pt x="91" y="83"/>
                      </a:lnTo>
                      <a:lnTo>
                        <a:pt x="88" y="88"/>
                      </a:lnTo>
                      <a:lnTo>
                        <a:pt x="83" y="91"/>
                      </a:lnTo>
                      <a:lnTo>
                        <a:pt x="78" y="96"/>
                      </a:lnTo>
                      <a:lnTo>
                        <a:pt x="74" y="99"/>
                      </a:lnTo>
                      <a:lnTo>
                        <a:pt x="69" y="103"/>
                      </a:lnTo>
                      <a:lnTo>
                        <a:pt x="63" y="106"/>
                      </a:lnTo>
                      <a:lnTo>
                        <a:pt x="59" y="110"/>
                      </a:lnTo>
                      <a:lnTo>
                        <a:pt x="53" y="112"/>
                      </a:lnTo>
                      <a:lnTo>
                        <a:pt x="47" y="114"/>
                      </a:lnTo>
                      <a:lnTo>
                        <a:pt x="43" y="117"/>
                      </a:lnTo>
                      <a:lnTo>
                        <a:pt x="37" y="119"/>
                      </a:lnTo>
                      <a:lnTo>
                        <a:pt x="30" y="120"/>
                      </a:lnTo>
                      <a:lnTo>
                        <a:pt x="24" y="121"/>
                      </a:lnTo>
                      <a:lnTo>
                        <a:pt x="19" y="122"/>
                      </a:lnTo>
                      <a:lnTo>
                        <a:pt x="13" y="124"/>
                      </a:lnTo>
                      <a:lnTo>
                        <a:pt x="6" y="125"/>
                      </a:lnTo>
                      <a:lnTo>
                        <a:pt x="0" y="125"/>
                      </a:lnTo>
                      <a:lnTo>
                        <a:pt x="0" y="144"/>
                      </a:lnTo>
                      <a:close/>
                    </a:path>
                  </a:pathLst>
                </a:custGeom>
                <a:solidFill>
                  <a:srgbClr val="BFBFBF"/>
                </a:solidFill>
                <a:ln w="9525">
                  <a:noFill/>
                  <a:round/>
                  <a:headEnd/>
                  <a:tailEnd/>
                </a:ln>
              </p:spPr>
              <p:txBody>
                <a:bodyPr/>
                <a:lstStyle/>
                <a:p>
                  <a:endParaRPr lang="en-GB"/>
                </a:p>
              </p:txBody>
            </p:sp>
            <p:sp>
              <p:nvSpPr>
                <p:cNvPr id="1045" name="Freeform 955"/>
                <p:cNvSpPr>
                  <a:spLocks/>
                </p:cNvSpPr>
                <p:nvPr/>
              </p:nvSpPr>
              <p:spPr bwMode="auto">
                <a:xfrm>
                  <a:off x="2804" y="3017"/>
                  <a:ext cx="73" cy="72"/>
                </a:xfrm>
                <a:custGeom>
                  <a:avLst/>
                  <a:gdLst>
                    <a:gd name="T0" fmla="*/ 1 w 145"/>
                    <a:gd name="T1" fmla="*/ 1 h 144"/>
                    <a:gd name="T2" fmla="*/ 1 w 145"/>
                    <a:gd name="T3" fmla="*/ 5 h 144"/>
                    <a:gd name="T4" fmla="*/ 1 w 145"/>
                    <a:gd name="T5" fmla="*/ 9 h 144"/>
                    <a:gd name="T6" fmla="*/ 3 w 145"/>
                    <a:gd name="T7" fmla="*/ 12 h 144"/>
                    <a:gd name="T8" fmla="*/ 4 w 145"/>
                    <a:gd name="T9" fmla="*/ 15 h 144"/>
                    <a:gd name="T10" fmla="*/ 6 w 145"/>
                    <a:gd name="T11" fmla="*/ 18 h 144"/>
                    <a:gd name="T12" fmla="*/ 8 w 145"/>
                    <a:gd name="T13" fmla="*/ 21 h 144"/>
                    <a:gd name="T14" fmla="*/ 10 w 145"/>
                    <a:gd name="T15" fmla="*/ 24 h 144"/>
                    <a:gd name="T16" fmla="*/ 12 w 145"/>
                    <a:gd name="T17" fmla="*/ 26 h 144"/>
                    <a:gd name="T18" fmla="*/ 15 w 145"/>
                    <a:gd name="T19" fmla="*/ 29 h 144"/>
                    <a:gd name="T20" fmla="*/ 18 w 145"/>
                    <a:gd name="T21" fmla="*/ 31 h 144"/>
                    <a:gd name="T22" fmla="*/ 21 w 145"/>
                    <a:gd name="T23" fmla="*/ 33 h 144"/>
                    <a:gd name="T24" fmla="*/ 24 w 145"/>
                    <a:gd name="T25" fmla="*/ 34 h 144"/>
                    <a:gd name="T26" fmla="*/ 27 w 145"/>
                    <a:gd name="T27" fmla="*/ 35 h 144"/>
                    <a:gd name="T28" fmla="*/ 31 w 145"/>
                    <a:gd name="T29" fmla="*/ 36 h 144"/>
                    <a:gd name="T30" fmla="*/ 35 w 145"/>
                    <a:gd name="T31" fmla="*/ 36 h 144"/>
                    <a:gd name="T32" fmla="*/ 37 w 145"/>
                    <a:gd name="T33" fmla="*/ 31 h 144"/>
                    <a:gd name="T34" fmla="*/ 33 w 145"/>
                    <a:gd name="T35" fmla="*/ 31 h 144"/>
                    <a:gd name="T36" fmla="*/ 30 w 145"/>
                    <a:gd name="T37" fmla="*/ 30 h 144"/>
                    <a:gd name="T38" fmla="*/ 27 w 145"/>
                    <a:gd name="T39" fmla="*/ 29 h 144"/>
                    <a:gd name="T40" fmla="*/ 25 w 145"/>
                    <a:gd name="T41" fmla="*/ 28 h 144"/>
                    <a:gd name="T42" fmla="*/ 22 w 145"/>
                    <a:gd name="T43" fmla="*/ 27 h 144"/>
                    <a:gd name="T44" fmla="*/ 19 w 145"/>
                    <a:gd name="T45" fmla="*/ 25 h 144"/>
                    <a:gd name="T46" fmla="*/ 17 w 145"/>
                    <a:gd name="T47" fmla="*/ 24 h 144"/>
                    <a:gd name="T48" fmla="*/ 14 w 145"/>
                    <a:gd name="T49" fmla="*/ 22 h 144"/>
                    <a:gd name="T50" fmla="*/ 12 w 145"/>
                    <a:gd name="T51" fmla="*/ 19 h 144"/>
                    <a:gd name="T52" fmla="*/ 11 w 145"/>
                    <a:gd name="T53" fmla="*/ 18 h 144"/>
                    <a:gd name="T54" fmla="*/ 9 w 145"/>
                    <a:gd name="T55" fmla="*/ 14 h 144"/>
                    <a:gd name="T56" fmla="*/ 8 w 145"/>
                    <a:gd name="T57" fmla="*/ 12 h 144"/>
                    <a:gd name="T58" fmla="*/ 7 w 145"/>
                    <a:gd name="T59" fmla="*/ 9 h 144"/>
                    <a:gd name="T60" fmla="*/ 6 w 145"/>
                    <a:gd name="T61" fmla="*/ 6 h 144"/>
                    <a:gd name="T62" fmla="*/ 6 w 145"/>
                    <a:gd name="T63" fmla="*/ 3 h 144"/>
                    <a:gd name="T64" fmla="*/ 6 w 145"/>
                    <a:gd name="T65" fmla="*/ 0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4"/>
                    <a:gd name="T101" fmla="*/ 145 w 145"/>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4">
                      <a:moveTo>
                        <a:pt x="0" y="0"/>
                      </a:moveTo>
                      <a:lnTo>
                        <a:pt x="1" y="7"/>
                      </a:lnTo>
                      <a:lnTo>
                        <a:pt x="1" y="14"/>
                      </a:lnTo>
                      <a:lnTo>
                        <a:pt x="2" y="22"/>
                      </a:lnTo>
                      <a:lnTo>
                        <a:pt x="3" y="29"/>
                      </a:lnTo>
                      <a:lnTo>
                        <a:pt x="4" y="36"/>
                      </a:lnTo>
                      <a:lnTo>
                        <a:pt x="7" y="43"/>
                      </a:lnTo>
                      <a:lnTo>
                        <a:pt x="9" y="50"/>
                      </a:lnTo>
                      <a:lnTo>
                        <a:pt x="11" y="56"/>
                      </a:lnTo>
                      <a:lnTo>
                        <a:pt x="15" y="63"/>
                      </a:lnTo>
                      <a:lnTo>
                        <a:pt x="17" y="68"/>
                      </a:lnTo>
                      <a:lnTo>
                        <a:pt x="22" y="74"/>
                      </a:lnTo>
                      <a:lnTo>
                        <a:pt x="25" y="81"/>
                      </a:lnTo>
                      <a:lnTo>
                        <a:pt x="29" y="87"/>
                      </a:lnTo>
                      <a:lnTo>
                        <a:pt x="33" y="91"/>
                      </a:lnTo>
                      <a:lnTo>
                        <a:pt x="38" y="97"/>
                      </a:lnTo>
                      <a:lnTo>
                        <a:pt x="43" y="102"/>
                      </a:lnTo>
                      <a:lnTo>
                        <a:pt x="47" y="106"/>
                      </a:lnTo>
                      <a:lnTo>
                        <a:pt x="53" y="111"/>
                      </a:lnTo>
                      <a:lnTo>
                        <a:pt x="59" y="116"/>
                      </a:lnTo>
                      <a:lnTo>
                        <a:pt x="64" y="120"/>
                      </a:lnTo>
                      <a:lnTo>
                        <a:pt x="70" y="124"/>
                      </a:lnTo>
                      <a:lnTo>
                        <a:pt x="76" y="127"/>
                      </a:lnTo>
                      <a:lnTo>
                        <a:pt x="82" y="130"/>
                      </a:lnTo>
                      <a:lnTo>
                        <a:pt x="89" y="133"/>
                      </a:lnTo>
                      <a:lnTo>
                        <a:pt x="96" y="135"/>
                      </a:lnTo>
                      <a:lnTo>
                        <a:pt x="101" y="137"/>
                      </a:lnTo>
                      <a:lnTo>
                        <a:pt x="108" y="140"/>
                      </a:lnTo>
                      <a:lnTo>
                        <a:pt x="115" y="141"/>
                      </a:lnTo>
                      <a:lnTo>
                        <a:pt x="122" y="143"/>
                      </a:lnTo>
                      <a:lnTo>
                        <a:pt x="130" y="143"/>
                      </a:lnTo>
                      <a:lnTo>
                        <a:pt x="137" y="144"/>
                      </a:lnTo>
                      <a:lnTo>
                        <a:pt x="145" y="144"/>
                      </a:lnTo>
                      <a:lnTo>
                        <a:pt x="145" y="125"/>
                      </a:lnTo>
                      <a:lnTo>
                        <a:pt x="138" y="125"/>
                      </a:lnTo>
                      <a:lnTo>
                        <a:pt x="131" y="124"/>
                      </a:lnTo>
                      <a:lnTo>
                        <a:pt x="125" y="122"/>
                      </a:lnTo>
                      <a:lnTo>
                        <a:pt x="120" y="121"/>
                      </a:lnTo>
                      <a:lnTo>
                        <a:pt x="114" y="120"/>
                      </a:lnTo>
                      <a:lnTo>
                        <a:pt x="107" y="119"/>
                      </a:lnTo>
                      <a:lnTo>
                        <a:pt x="101" y="117"/>
                      </a:lnTo>
                      <a:lnTo>
                        <a:pt x="97" y="114"/>
                      </a:lnTo>
                      <a:lnTo>
                        <a:pt x="91" y="112"/>
                      </a:lnTo>
                      <a:lnTo>
                        <a:pt x="85" y="110"/>
                      </a:lnTo>
                      <a:lnTo>
                        <a:pt x="81" y="106"/>
                      </a:lnTo>
                      <a:lnTo>
                        <a:pt x="75" y="103"/>
                      </a:lnTo>
                      <a:lnTo>
                        <a:pt x="70" y="99"/>
                      </a:lnTo>
                      <a:lnTo>
                        <a:pt x="66" y="96"/>
                      </a:lnTo>
                      <a:lnTo>
                        <a:pt x="61" y="91"/>
                      </a:lnTo>
                      <a:lnTo>
                        <a:pt x="56" y="88"/>
                      </a:lnTo>
                      <a:lnTo>
                        <a:pt x="53" y="83"/>
                      </a:lnTo>
                      <a:lnTo>
                        <a:pt x="48" y="79"/>
                      </a:lnTo>
                      <a:lnTo>
                        <a:pt x="45" y="74"/>
                      </a:lnTo>
                      <a:lnTo>
                        <a:pt x="41" y="69"/>
                      </a:lnTo>
                      <a:lnTo>
                        <a:pt x="38" y="65"/>
                      </a:lnTo>
                      <a:lnTo>
                        <a:pt x="36" y="59"/>
                      </a:lnTo>
                      <a:lnTo>
                        <a:pt x="32" y="53"/>
                      </a:lnTo>
                      <a:lnTo>
                        <a:pt x="30" y="49"/>
                      </a:lnTo>
                      <a:lnTo>
                        <a:pt x="28" y="43"/>
                      </a:lnTo>
                      <a:lnTo>
                        <a:pt x="26" y="37"/>
                      </a:lnTo>
                      <a:lnTo>
                        <a:pt x="24" y="32"/>
                      </a:lnTo>
                      <a:lnTo>
                        <a:pt x="23" y="25"/>
                      </a:lnTo>
                      <a:lnTo>
                        <a:pt x="22" y="19"/>
                      </a:lnTo>
                      <a:lnTo>
                        <a:pt x="21" y="13"/>
                      </a:lnTo>
                      <a:lnTo>
                        <a:pt x="21" y="6"/>
                      </a:lnTo>
                      <a:lnTo>
                        <a:pt x="21" y="0"/>
                      </a:lnTo>
                      <a:lnTo>
                        <a:pt x="0" y="0"/>
                      </a:lnTo>
                      <a:close/>
                    </a:path>
                  </a:pathLst>
                </a:custGeom>
                <a:solidFill>
                  <a:srgbClr val="BFBFBF"/>
                </a:solidFill>
                <a:ln w="9525">
                  <a:noFill/>
                  <a:round/>
                  <a:headEnd/>
                  <a:tailEnd/>
                </a:ln>
              </p:spPr>
              <p:txBody>
                <a:bodyPr/>
                <a:lstStyle/>
                <a:p>
                  <a:endParaRPr lang="en-GB"/>
                </a:p>
              </p:txBody>
            </p:sp>
            <p:sp>
              <p:nvSpPr>
                <p:cNvPr id="1046" name="Freeform 956"/>
                <p:cNvSpPr>
                  <a:spLocks/>
                </p:cNvSpPr>
                <p:nvPr/>
              </p:nvSpPr>
              <p:spPr bwMode="auto">
                <a:xfrm>
                  <a:off x="2804" y="2944"/>
                  <a:ext cx="73" cy="73"/>
                </a:xfrm>
                <a:custGeom>
                  <a:avLst/>
                  <a:gdLst>
                    <a:gd name="T0" fmla="*/ 35 w 145"/>
                    <a:gd name="T1" fmla="*/ 1 h 145"/>
                    <a:gd name="T2" fmla="*/ 31 w 145"/>
                    <a:gd name="T3" fmla="*/ 1 h 145"/>
                    <a:gd name="T4" fmla="*/ 27 w 145"/>
                    <a:gd name="T5" fmla="*/ 2 h 145"/>
                    <a:gd name="T6" fmla="*/ 24 w 145"/>
                    <a:gd name="T7" fmla="*/ 3 h 145"/>
                    <a:gd name="T8" fmla="*/ 21 w 145"/>
                    <a:gd name="T9" fmla="*/ 4 h 145"/>
                    <a:gd name="T10" fmla="*/ 18 w 145"/>
                    <a:gd name="T11" fmla="*/ 6 h 145"/>
                    <a:gd name="T12" fmla="*/ 15 w 145"/>
                    <a:gd name="T13" fmla="*/ 8 h 145"/>
                    <a:gd name="T14" fmla="*/ 12 w 145"/>
                    <a:gd name="T15" fmla="*/ 10 h 145"/>
                    <a:gd name="T16" fmla="*/ 10 w 145"/>
                    <a:gd name="T17" fmla="*/ 12 h 145"/>
                    <a:gd name="T18" fmla="*/ 8 w 145"/>
                    <a:gd name="T19" fmla="*/ 15 h 145"/>
                    <a:gd name="T20" fmla="*/ 6 w 145"/>
                    <a:gd name="T21" fmla="*/ 18 h 145"/>
                    <a:gd name="T22" fmla="*/ 4 w 145"/>
                    <a:gd name="T23" fmla="*/ 21 h 145"/>
                    <a:gd name="T24" fmla="*/ 3 w 145"/>
                    <a:gd name="T25" fmla="*/ 24 h 145"/>
                    <a:gd name="T26" fmla="*/ 1 w 145"/>
                    <a:gd name="T27" fmla="*/ 28 h 145"/>
                    <a:gd name="T28" fmla="*/ 1 w 145"/>
                    <a:gd name="T29" fmla="*/ 31 h 145"/>
                    <a:gd name="T30" fmla="*/ 1 w 145"/>
                    <a:gd name="T31" fmla="*/ 35 h 145"/>
                    <a:gd name="T32" fmla="*/ 6 w 145"/>
                    <a:gd name="T33" fmla="*/ 37 h 145"/>
                    <a:gd name="T34" fmla="*/ 6 w 145"/>
                    <a:gd name="T35" fmla="*/ 34 h 145"/>
                    <a:gd name="T36" fmla="*/ 6 w 145"/>
                    <a:gd name="T37" fmla="*/ 30 h 145"/>
                    <a:gd name="T38" fmla="*/ 7 w 145"/>
                    <a:gd name="T39" fmla="*/ 28 h 145"/>
                    <a:gd name="T40" fmla="*/ 8 w 145"/>
                    <a:gd name="T41" fmla="*/ 25 h 145"/>
                    <a:gd name="T42" fmla="*/ 9 w 145"/>
                    <a:gd name="T43" fmla="*/ 22 h 145"/>
                    <a:gd name="T44" fmla="*/ 11 w 145"/>
                    <a:gd name="T45" fmla="*/ 19 h 145"/>
                    <a:gd name="T46" fmla="*/ 12 w 145"/>
                    <a:gd name="T47" fmla="*/ 17 h 145"/>
                    <a:gd name="T48" fmla="*/ 14 w 145"/>
                    <a:gd name="T49" fmla="*/ 15 h 145"/>
                    <a:gd name="T50" fmla="*/ 17 w 145"/>
                    <a:gd name="T51" fmla="*/ 13 h 145"/>
                    <a:gd name="T52" fmla="*/ 19 w 145"/>
                    <a:gd name="T53" fmla="*/ 11 h 145"/>
                    <a:gd name="T54" fmla="*/ 22 w 145"/>
                    <a:gd name="T55" fmla="*/ 9 h 145"/>
                    <a:gd name="T56" fmla="*/ 25 w 145"/>
                    <a:gd name="T57" fmla="*/ 8 h 145"/>
                    <a:gd name="T58" fmla="*/ 27 w 145"/>
                    <a:gd name="T59" fmla="*/ 7 h 145"/>
                    <a:gd name="T60" fmla="*/ 30 w 145"/>
                    <a:gd name="T61" fmla="*/ 6 h 145"/>
                    <a:gd name="T62" fmla="*/ 33 w 145"/>
                    <a:gd name="T63" fmla="*/ 6 h 145"/>
                    <a:gd name="T64" fmla="*/ 37 w 145"/>
                    <a:gd name="T65" fmla="*/ 6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5"/>
                    <a:gd name="T101" fmla="*/ 145 w 145"/>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5">
                      <a:moveTo>
                        <a:pt x="145" y="0"/>
                      </a:moveTo>
                      <a:lnTo>
                        <a:pt x="137" y="2"/>
                      </a:lnTo>
                      <a:lnTo>
                        <a:pt x="130" y="2"/>
                      </a:lnTo>
                      <a:lnTo>
                        <a:pt x="122" y="3"/>
                      </a:lnTo>
                      <a:lnTo>
                        <a:pt x="115" y="4"/>
                      </a:lnTo>
                      <a:lnTo>
                        <a:pt x="108" y="5"/>
                      </a:lnTo>
                      <a:lnTo>
                        <a:pt x="101" y="7"/>
                      </a:lnTo>
                      <a:lnTo>
                        <a:pt x="96" y="10"/>
                      </a:lnTo>
                      <a:lnTo>
                        <a:pt x="89" y="12"/>
                      </a:lnTo>
                      <a:lnTo>
                        <a:pt x="82" y="15"/>
                      </a:lnTo>
                      <a:lnTo>
                        <a:pt x="76" y="19"/>
                      </a:lnTo>
                      <a:lnTo>
                        <a:pt x="70" y="22"/>
                      </a:lnTo>
                      <a:lnTo>
                        <a:pt x="64" y="26"/>
                      </a:lnTo>
                      <a:lnTo>
                        <a:pt x="59" y="29"/>
                      </a:lnTo>
                      <a:lnTo>
                        <a:pt x="53" y="34"/>
                      </a:lnTo>
                      <a:lnTo>
                        <a:pt x="47" y="38"/>
                      </a:lnTo>
                      <a:lnTo>
                        <a:pt x="43" y="43"/>
                      </a:lnTo>
                      <a:lnTo>
                        <a:pt x="38" y="48"/>
                      </a:lnTo>
                      <a:lnTo>
                        <a:pt x="33" y="53"/>
                      </a:lnTo>
                      <a:lnTo>
                        <a:pt x="29" y="59"/>
                      </a:lnTo>
                      <a:lnTo>
                        <a:pt x="25" y="65"/>
                      </a:lnTo>
                      <a:lnTo>
                        <a:pt x="22" y="71"/>
                      </a:lnTo>
                      <a:lnTo>
                        <a:pt x="17" y="76"/>
                      </a:lnTo>
                      <a:lnTo>
                        <a:pt x="15" y="82"/>
                      </a:lnTo>
                      <a:lnTo>
                        <a:pt x="11" y="89"/>
                      </a:lnTo>
                      <a:lnTo>
                        <a:pt x="9" y="96"/>
                      </a:lnTo>
                      <a:lnTo>
                        <a:pt x="7" y="102"/>
                      </a:lnTo>
                      <a:lnTo>
                        <a:pt x="4" y="109"/>
                      </a:lnTo>
                      <a:lnTo>
                        <a:pt x="3" y="116"/>
                      </a:lnTo>
                      <a:lnTo>
                        <a:pt x="2" y="124"/>
                      </a:lnTo>
                      <a:lnTo>
                        <a:pt x="1" y="130"/>
                      </a:lnTo>
                      <a:lnTo>
                        <a:pt x="1" y="137"/>
                      </a:lnTo>
                      <a:lnTo>
                        <a:pt x="0" y="145"/>
                      </a:lnTo>
                      <a:lnTo>
                        <a:pt x="21" y="145"/>
                      </a:lnTo>
                      <a:lnTo>
                        <a:pt x="21" y="139"/>
                      </a:lnTo>
                      <a:lnTo>
                        <a:pt x="21" y="133"/>
                      </a:lnTo>
                      <a:lnTo>
                        <a:pt x="22" y="126"/>
                      </a:lnTo>
                      <a:lnTo>
                        <a:pt x="23" y="120"/>
                      </a:lnTo>
                      <a:lnTo>
                        <a:pt x="24" y="114"/>
                      </a:lnTo>
                      <a:lnTo>
                        <a:pt x="26" y="109"/>
                      </a:lnTo>
                      <a:lnTo>
                        <a:pt x="28" y="103"/>
                      </a:lnTo>
                      <a:lnTo>
                        <a:pt x="30" y="97"/>
                      </a:lnTo>
                      <a:lnTo>
                        <a:pt x="32" y="91"/>
                      </a:lnTo>
                      <a:lnTo>
                        <a:pt x="36" y="86"/>
                      </a:lnTo>
                      <a:lnTo>
                        <a:pt x="38" y="81"/>
                      </a:lnTo>
                      <a:lnTo>
                        <a:pt x="41" y="75"/>
                      </a:lnTo>
                      <a:lnTo>
                        <a:pt x="45" y="71"/>
                      </a:lnTo>
                      <a:lnTo>
                        <a:pt x="48" y="66"/>
                      </a:lnTo>
                      <a:lnTo>
                        <a:pt x="53" y="61"/>
                      </a:lnTo>
                      <a:lnTo>
                        <a:pt x="56" y="57"/>
                      </a:lnTo>
                      <a:lnTo>
                        <a:pt x="61" y="53"/>
                      </a:lnTo>
                      <a:lnTo>
                        <a:pt x="66" y="49"/>
                      </a:lnTo>
                      <a:lnTo>
                        <a:pt x="70" y="45"/>
                      </a:lnTo>
                      <a:lnTo>
                        <a:pt x="75" y="42"/>
                      </a:lnTo>
                      <a:lnTo>
                        <a:pt x="81" y="38"/>
                      </a:lnTo>
                      <a:lnTo>
                        <a:pt x="85" y="36"/>
                      </a:lnTo>
                      <a:lnTo>
                        <a:pt x="91" y="33"/>
                      </a:lnTo>
                      <a:lnTo>
                        <a:pt x="97" y="30"/>
                      </a:lnTo>
                      <a:lnTo>
                        <a:pt x="101" y="28"/>
                      </a:lnTo>
                      <a:lnTo>
                        <a:pt x="107" y="27"/>
                      </a:lnTo>
                      <a:lnTo>
                        <a:pt x="114" y="25"/>
                      </a:lnTo>
                      <a:lnTo>
                        <a:pt x="120" y="23"/>
                      </a:lnTo>
                      <a:lnTo>
                        <a:pt x="125" y="22"/>
                      </a:lnTo>
                      <a:lnTo>
                        <a:pt x="131" y="21"/>
                      </a:lnTo>
                      <a:lnTo>
                        <a:pt x="138" y="21"/>
                      </a:lnTo>
                      <a:lnTo>
                        <a:pt x="145" y="21"/>
                      </a:lnTo>
                      <a:lnTo>
                        <a:pt x="145" y="0"/>
                      </a:lnTo>
                      <a:close/>
                    </a:path>
                  </a:pathLst>
                </a:custGeom>
                <a:solidFill>
                  <a:srgbClr val="BFBFBF"/>
                </a:solidFill>
                <a:ln w="9525">
                  <a:noFill/>
                  <a:round/>
                  <a:headEnd/>
                  <a:tailEnd/>
                </a:ln>
              </p:spPr>
              <p:txBody>
                <a:bodyPr/>
                <a:lstStyle/>
                <a:p>
                  <a:endParaRPr lang="en-GB"/>
                </a:p>
              </p:txBody>
            </p:sp>
            <p:sp>
              <p:nvSpPr>
                <p:cNvPr id="1047" name="Freeform 957"/>
                <p:cNvSpPr>
                  <a:spLocks noEditPoints="1"/>
                </p:cNvSpPr>
                <p:nvPr/>
              </p:nvSpPr>
              <p:spPr bwMode="auto">
                <a:xfrm>
                  <a:off x="2782" y="2922"/>
                  <a:ext cx="190" cy="189"/>
                </a:xfrm>
                <a:custGeom>
                  <a:avLst/>
                  <a:gdLst>
                    <a:gd name="T0" fmla="*/ 57 w 379"/>
                    <a:gd name="T1" fmla="*/ 1 h 378"/>
                    <a:gd name="T2" fmla="*/ 68 w 379"/>
                    <a:gd name="T3" fmla="*/ 5 h 378"/>
                    <a:gd name="T4" fmla="*/ 78 w 379"/>
                    <a:gd name="T5" fmla="*/ 11 h 378"/>
                    <a:gd name="T6" fmla="*/ 86 w 379"/>
                    <a:gd name="T7" fmla="*/ 20 h 378"/>
                    <a:gd name="T8" fmla="*/ 91 w 379"/>
                    <a:gd name="T9" fmla="*/ 29 h 378"/>
                    <a:gd name="T10" fmla="*/ 95 w 379"/>
                    <a:gd name="T11" fmla="*/ 41 h 378"/>
                    <a:gd name="T12" fmla="*/ 95 w 379"/>
                    <a:gd name="T13" fmla="*/ 52 h 378"/>
                    <a:gd name="T14" fmla="*/ 92 w 379"/>
                    <a:gd name="T15" fmla="*/ 63 h 378"/>
                    <a:gd name="T16" fmla="*/ 87 w 379"/>
                    <a:gd name="T17" fmla="*/ 74 h 378"/>
                    <a:gd name="T18" fmla="*/ 80 w 379"/>
                    <a:gd name="T19" fmla="*/ 83 h 378"/>
                    <a:gd name="T20" fmla="*/ 70 w 379"/>
                    <a:gd name="T21" fmla="*/ 89 h 378"/>
                    <a:gd name="T22" fmla="*/ 59 w 379"/>
                    <a:gd name="T23" fmla="*/ 93 h 378"/>
                    <a:gd name="T24" fmla="*/ 48 w 379"/>
                    <a:gd name="T25" fmla="*/ 95 h 378"/>
                    <a:gd name="T26" fmla="*/ 36 w 379"/>
                    <a:gd name="T27" fmla="*/ 93 h 378"/>
                    <a:gd name="T28" fmla="*/ 25 w 379"/>
                    <a:gd name="T29" fmla="*/ 89 h 378"/>
                    <a:gd name="T30" fmla="*/ 16 w 379"/>
                    <a:gd name="T31" fmla="*/ 83 h 378"/>
                    <a:gd name="T32" fmla="*/ 9 w 379"/>
                    <a:gd name="T33" fmla="*/ 74 h 378"/>
                    <a:gd name="T34" fmla="*/ 3 w 379"/>
                    <a:gd name="T35" fmla="*/ 63 h 378"/>
                    <a:gd name="T36" fmla="*/ 1 w 379"/>
                    <a:gd name="T37" fmla="*/ 52 h 378"/>
                    <a:gd name="T38" fmla="*/ 1 w 379"/>
                    <a:gd name="T39" fmla="*/ 41 h 378"/>
                    <a:gd name="T40" fmla="*/ 4 w 379"/>
                    <a:gd name="T41" fmla="*/ 29 h 378"/>
                    <a:gd name="T42" fmla="*/ 10 w 379"/>
                    <a:gd name="T43" fmla="*/ 20 h 378"/>
                    <a:gd name="T44" fmla="*/ 18 w 379"/>
                    <a:gd name="T45" fmla="*/ 11 h 378"/>
                    <a:gd name="T46" fmla="*/ 27 w 379"/>
                    <a:gd name="T47" fmla="*/ 5 h 378"/>
                    <a:gd name="T48" fmla="*/ 38 w 379"/>
                    <a:gd name="T49" fmla="*/ 1 h 378"/>
                    <a:gd name="T50" fmla="*/ 48 w 379"/>
                    <a:gd name="T51" fmla="*/ 11 h 378"/>
                    <a:gd name="T52" fmla="*/ 57 w 379"/>
                    <a:gd name="T53" fmla="*/ 12 h 378"/>
                    <a:gd name="T54" fmla="*/ 65 w 379"/>
                    <a:gd name="T55" fmla="*/ 15 h 378"/>
                    <a:gd name="T56" fmla="*/ 72 w 379"/>
                    <a:gd name="T57" fmla="*/ 21 h 378"/>
                    <a:gd name="T58" fmla="*/ 78 w 379"/>
                    <a:gd name="T59" fmla="*/ 27 h 378"/>
                    <a:gd name="T60" fmla="*/ 82 w 379"/>
                    <a:gd name="T61" fmla="*/ 35 h 378"/>
                    <a:gd name="T62" fmla="*/ 84 w 379"/>
                    <a:gd name="T63" fmla="*/ 44 h 378"/>
                    <a:gd name="T64" fmla="*/ 84 w 379"/>
                    <a:gd name="T65" fmla="*/ 52 h 378"/>
                    <a:gd name="T66" fmla="*/ 81 w 379"/>
                    <a:gd name="T67" fmla="*/ 61 h 378"/>
                    <a:gd name="T68" fmla="*/ 77 w 379"/>
                    <a:gd name="T69" fmla="*/ 69 h 378"/>
                    <a:gd name="T70" fmla="*/ 71 w 379"/>
                    <a:gd name="T71" fmla="*/ 76 h 378"/>
                    <a:gd name="T72" fmla="*/ 63 w 379"/>
                    <a:gd name="T73" fmla="*/ 81 h 378"/>
                    <a:gd name="T74" fmla="*/ 55 w 379"/>
                    <a:gd name="T75" fmla="*/ 83 h 378"/>
                    <a:gd name="T76" fmla="*/ 46 w 379"/>
                    <a:gd name="T77" fmla="*/ 84 h 378"/>
                    <a:gd name="T78" fmla="*/ 37 w 379"/>
                    <a:gd name="T79" fmla="*/ 83 h 378"/>
                    <a:gd name="T80" fmla="*/ 29 w 379"/>
                    <a:gd name="T81" fmla="*/ 79 h 378"/>
                    <a:gd name="T82" fmla="*/ 22 w 379"/>
                    <a:gd name="T83" fmla="*/ 73 h 378"/>
                    <a:gd name="T84" fmla="*/ 17 w 379"/>
                    <a:gd name="T85" fmla="*/ 66 h 378"/>
                    <a:gd name="T86" fmla="*/ 13 w 379"/>
                    <a:gd name="T87" fmla="*/ 58 h 378"/>
                    <a:gd name="T88" fmla="*/ 12 w 379"/>
                    <a:gd name="T89" fmla="*/ 49 h 378"/>
                    <a:gd name="T90" fmla="*/ 12 w 379"/>
                    <a:gd name="T91" fmla="*/ 41 h 378"/>
                    <a:gd name="T92" fmla="*/ 15 w 379"/>
                    <a:gd name="T93" fmla="*/ 31 h 378"/>
                    <a:gd name="T94" fmla="*/ 20 w 379"/>
                    <a:gd name="T95" fmla="*/ 24 h 378"/>
                    <a:gd name="T96" fmla="*/ 26 w 379"/>
                    <a:gd name="T97" fmla="*/ 19 h 378"/>
                    <a:gd name="T98" fmla="*/ 34 w 379"/>
                    <a:gd name="T99" fmla="*/ 13 h 378"/>
                    <a:gd name="T100" fmla="*/ 42 w 379"/>
                    <a:gd name="T101" fmla="*/ 12 h 3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9"/>
                    <a:gd name="T154" fmla="*/ 0 h 378"/>
                    <a:gd name="T155" fmla="*/ 379 w 379"/>
                    <a:gd name="T156" fmla="*/ 378 h 3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9" h="378">
                      <a:moveTo>
                        <a:pt x="190" y="0"/>
                      </a:moveTo>
                      <a:lnTo>
                        <a:pt x="199" y="1"/>
                      </a:lnTo>
                      <a:lnTo>
                        <a:pt x="209" y="1"/>
                      </a:lnTo>
                      <a:lnTo>
                        <a:pt x="218" y="2"/>
                      </a:lnTo>
                      <a:lnTo>
                        <a:pt x="228" y="4"/>
                      </a:lnTo>
                      <a:lnTo>
                        <a:pt x="236" y="7"/>
                      </a:lnTo>
                      <a:lnTo>
                        <a:pt x="245" y="9"/>
                      </a:lnTo>
                      <a:lnTo>
                        <a:pt x="255" y="11"/>
                      </a:lnTo>
                      <a:lnTo>
                        <a:pt x="263" y="15"/>
                      </a:lnTo>
                      <a:lnTo>
                        <a:pt x="272" y="19"/>
                      </a:lnTo>
                      <a:lnTo>
                        <a:pt x="280" y="23"/>
                      </a:lnTo>
                      <a:lnTo>
                        <a:pt x="288" y="27"/>
                      </a:lnTo>
                      <a:lnTo>
                        <a:pt x="295" y="33"/>
                      </a:lnTo>
                      <a:lnTo>
                        <a:pt x="303" y="38"/>
                      </a:lnTo>
                      <a:lnTo>
                        <a:pt x="310" y="43"/>
                      </a:lnTo>
                      <a:lnTo>
                        <a:pt x="317" y="49"/>
                      </a:lnTo>
                      <a:lnTo>
                        <a:pt x="324" y="56"/>
                      </a:lnTo>
                      <a:lnTo>
                        <a:pt x="330" y="62"/>
                      </a:lnTo>
                      <a:lnTo>
                        <a:pt x="335" y="69"/>
                      </a:lnTo>
                      <a:lnTo>
                        <a:pt x="341" y="77"/>
                      </a:lnTo>
                      <a:lnTo>
                        <a:pt x="347" y="84"/>
                      </a:lnTo>
                      <a:lnTo>
                        <a:pt x="351" y="92"/>
                      </a:lnTo>
                      <a:lnTo>
                        <a:pt x="356" y="100"/>
                      </a:lnTo>
                      <a:lnTo>
                        <a:pt x="361" y="108"/>
                      </a:lnTo>
                      <a:lnTo>
                        <a:pt x="364" y="116"/>
                      </a:lnTo>
                      <a:lnTo>
                        <a:pt x="368" y="124"/>
                      </a:lnTo>
                      <a:lnTo>
                        <a:pt x="371" y="133"/>
                      </a:lnTo>
                      <a:lnTo>
                        <a:pt x="373" y="142"/>
                      </a:lnTo>
                      <a:lnTo>
                        <a:pt x="376" y="151"/>
                      </a:lnTo>
                      <a:lnTo>
                        <a:pt x="377" y="161"/>
                      </a:lnTo>
                      <a:lnTo>
                        <a:pt x="378" y="170"/>
                      </a:lnTo>
                      <a:lnTo>
                        <a:pt x="379" y="179"/>
                      </a:lnTo>
                      <a:lnTo>
                        <a:pt x="379" y="189"/>
                      </a:lnTo>
                      <a:lnTo>
                        <a:pt x="379" y="199"/>
                      </a:lnTo>
                      <a:lnTo>
                        <a:pt x="378" y="209"/>
                      </a:lnTo>
                      <a:lnTo>
                        <a:pt x="377" y="218"/>
                      </a:lnTo>
                      <a:lnTo>
                        <a:pt x="376" y="227"/>
                      </a:lnTo>
                      <a:lnTo>
                        <a:pt x="373" y="237"/>
                      </a:lnTo>
                      <a:lnTo>
                        <a:pt x="371" y="245"/>
                      </a:lnTo>
                      <a:lnTo>
                        <a:pt x="368" y="254"/>
                      </a:lnTo>
                      <a:lnTo>
                        <a:pt x="364" y="263"/>
                      </a:lnTo>
                      <a:lnTo>
                        <a:pt x="361" y="271"/>
                      </a:lnTo>
                      <a:lnTo>
                        <a:pt x="356" y="279"/>
                      </a:lnTo>
                      <a:lnTo>
                        <a:pt x="351" y="287"/>
                      </a:lnTo>
                      <a:lnTo>
                        <a:pt x="347" y="294"/>
                      </a:lnTo>
                      <a:lnTo>
                        <a:pt x="341" y="302"/>
                      </a:lnTo>
                      <a:lnTo>
                        <a:pt x="335" y="309"/>
                      </a:lnTo>
                      <a:lnTo>
                        <a:pt x="330" y="316"/>
                      </a:lnTo>
                      <a:lnTo>
                        <a:pt x="324" y="323"/>
                      </a:lnTo>
                      <a:lnTo>
                        <a:pt x="317" y="329"/>
                      </a:lnTo>
                      <a:lnTo>
                        <a:pt x="310" y="334"/>
                      </a:lnTo>
                      <a:lnTo>
                        <a:pt x="303" y="340"/>
                      </a:lnTo>
                      <a:lnTo>
                        <a:pt x="295" y="346"/>
                      </a:lnTo>
                      <a:lnTo>
                        <a:pt x="288" y="351"/>
                      </a:lnTo>
                      <a:lnTo>
                        <a:pt x="280" y="355"/>
                      </a:lnTo>
                      <a:lnTo>
                        <a:pt x="272" y="360"/>
                      </a:lnTo>
                      <a:lnTo>
                        <a:pt x="263" y="363"/>
                      </a:lnTo>
                      <a:lnTo>
                        <a:pt x="255" y="367"/>
                      </a:lnTo>
                      <a:lnTo>
                        <a:pt x="245" y="370"/>
                      </a:lnTo>
                      <a:lnTo>
                        <a:pt x="236" y="372"/>
                      </a:lnTo>
                      <a:lnTo>
                        <a:pt x="228" y="375"/>
                      </a:lnTo>
                      <a:lnTo>
                        <a:pt x="218" y="376"/>
                      </a:lnTo>
                      <a:lnTo>
                        <a:pt x="209" y="377"/>
                      </a:lnTo>
                      <a:lnTo>
                        <a:pt x="199" y="378"/>
                      </a:lnTo>
                      <a:lnTo>
                        <a:pt x="190" y="378"/>
                      </a:lnTo>
                      <a:lnTo>
                        <a:pt x="180" y="378"/>
                      </a:lnTo>
                      <a:lnTo>
                        <a:pt x="170" y="377"/>
                      </a:lnTo>
                      <a:lnTo>
                        <a:pt x="161" y="376"/>
                      </a:lnTo>
                      <a:lnTo>
                        <a:pt x="152" y="375"/>
                      </a:lnTo>
                      <a:lnTo>
                        <a:pt x="143" y="372"/>
                      </a:lnTo>
                      <a:lnTo>
                        <a:pt x="134" y="370"/>
                      </a:lnTo>
                      <a:lnTo>
                        <a:pt x="124" y="367"/>
                      </a:lnTo>
                      <a:lnTo>
                        <a:pt x="116" y="363"/>
                      </a:lnTo>
                      <a:lnTo>
                        <a:pt x="108" y="360"/>
                      </a:lnTo>
                      <a:lnTo>
                        <a:pt x="100" y="355"/>
                      </a:lnTo>
                      <a:lnTo>
                        <a:pt x="92" y="351"/>
                      </a:lnTo>
                      <a:lnTo>
                        <a:pt x="84" y="346"/>
                      </a:lnTo>
                      <a:lnTo>
                        <a:pt x="77" y="340"/>
                      </a:lnTo>
                      <a:lnTo>
                        <a:pt x="69" y="334"/>
                      </a:lnTo>
                      <a:lnTo>
                        <a:pt x="62" y="329"/>
                      </a:lnTo>
                      <a:lnTo>
                        <a:pt x="56" y="323"/>
                      </a:lnTo>
                      <a:lnTo>
                        <a:pt x="49" y="316"/>
                      </a:lnTo>
                      <a:lnTo>
                        <a:pt x="44" y="309"/>
                      </a:lnTo>
                      <a:lnTo>
                        <a:pt x="38" y="302"/>
                      </a:lnTo>
                      <a:lnTo>
                        <a:pt x="33" y="294"/>
                      </a:lnTo>
                      <a:lnTo>
                        <a:pt x="28" y="287"/>
                      </a:lnTo>
                      <a:lnTo>
                        <a:pt x="23" y="279"/>
                      </a:lnTo>
                      <a:lnTo>
                        <a:pt x="20" y="271"/>
                      </a:lnTo>
                      <a:lnTo>
                        <a:pt x="15" y="263"/>
                      </a:lnTo>
                      <a:lnTo>
                        <a:pt x="11" y="254"/>
                      </a:lnTo>
                      <a:lnTo>
                        <a:pt x="9" y="245"/>
                      </a:lnTo>
                      <a:lnTo>
                        <a:pt x="7" y="237"/>
                      </a:lnTo>
                      <a:lnTo>
                        <a:pt x="5" y="227"/>
                      </a:lnTo>
                      <a:lnTo>
                        <a:pt x="2" y="218"/>
                      </a:lnTo>
                      <a:lnTo>
                        <a:pt x="1" y="209"/>
                      </a:lnTo>
                      <a:lnTo>
                        <a:pt x="1" y="199"/>
                      </a:lnTo>
                      <a:lnTo>
                        <a:pt x="0" y="189"/>
                      </a:lnTo>
                      <a:lnTo>
                        <a:pt x="1" y="179"/>
                      </a:lnTo>
                      <a:lnTo>
                        <a:pt x="1" y="170"/>
                      </a:lnTo>
                      <a:lnTo>
                        <a:pt x="2" y="161"/>
                      </a:lnTo>
                      <a:lnTo>
                        <a:pt x="5" y="151"/>
                      </a:lnTo>
                      <a:lnTo>
                        <a:pt x="7" y="142"/>
                      </a:lnTo>
                      <a:lnTo>
                        <a:pt x="9" y="133"/>
                      </a:lnTo>
                      <a:lnTo>
                        <a:pt x="11" y="124"/>
                      </a:lnTo>
                      <a:lnTo>
                        <a:pt x="15" y="116"/>
                      </a:lnTo>
                      <a:lnTo>
                        <a:pt x="20" y="108"/>
                      </a:lnTo>
                      <a:lnTo>
                        <a:pt x="23" y="100"/>
                      </a:lnTo>
                      <a:lnTo>
                        <a:pt x="28" y="92"/>
                      </a:lnTo>
                      <a:lnTo>
                        <a:pt x="33" y="84"/>
                      </a:lnTo>
                      <a:lnTo>
                        <a:pt x="38" y="77"/>
                      </a:lnTo>
                      <a:lnTo>
                        <a:pt x="44" y="69"/>
                      </a:lnTo>
                      <a:lnTo>
                        <a:pt x="49" y="62"/>
                      </a:lnTo>
                      <a:lnTo>
                        <a:pt x="56" y="56"/>
                      </a:lnTo>
                      <a:lnTo>
                        <a:pt x="62" y="49"/>
                      </a:lnTo>
                      <a:lnTo>
                        <a:pt x="69" y="43"/>
                      </a:lnTo>
                      <a:lnTo>
                        <a:pt x="77" y="38"/>
                      </a:lnTo>
                      <a:lnTo>
                        <a:pt x="84" y="33"/>
                      </a:lnTo>
                      <a:lnTo>
                        <a:pt x="92" y="27"/>
                      </a:lnTo>
                      <a:lnTo>
                        <a:pt x="100" y="23"/>
                      </a:lnTo>
                      <a:lnTo>
                        <a:pt x="108" y="19"/>
                      </a:lnTo>
                      <a:lnTo>
                        <a:pt x="116" y="15"/>
                      </a:lnTo>
                      <a:lnTo>
                        <a:pt x="124" y="11"/>
                      </a:lnTo>
                      <a:lnTo>
                        <a:pt x="134" y="9"/>
                      </a:lnTo>
                      <a:lnTo>
                        <a:pt x="143" y="7"/>
                      </a:lnTo>
                      <a:lnTo>
                        <a:pt x="152" y="4"/>
                      </a:lnTo>
                      <a:lnTo>
                        <a:pt x="161" y="2"/>
                      </a:lnTo>
                      <a:lnTo>
                        <a:pt x="170" y="1"/>
                      </a:lnTo>
                      <a:lnTo>
                        <a:pt x="180" y="1"/>
                      </a:lnTo>
                      <a:lnTo>
                        <a:pt x="190" y="0"/>
                      </a:lnTo>
                      <a:close/>
                      <a:moveTo>
                        <a:pt x="190" y="43"/>
                      </a:moveTo>
                      <a:lnTo>
                        <a:pt x="197" y="44"/>
                      </a:lnTo>
                      <a:lnTo>
                        <a:pt x="204" y="44"/>
                      </a:lnTo>
                      <a:lnTo>
                        <a:pt x="212" y="46"/>
                      </a:lnTo>
                      <a:lnTo>
                        <a:pt x="219" y="47"/>
                      </a:lnTo>
                      <a:lnTo>
                        <a:pt x="226" y="48"/>
                      </a:lnTo>
                      <a:lnTo>
                        <a:pt x="233" y="50"/>
                      </a:lnTo>
                      <a:lnTo>
                        <a:pt x="240" y="53"/>
                      </a:lnTo>
                      <a:lnTo>
                        <a:pt x="247" y="55"/>
                      </a:lnTo>
                      <a:lnTo>
                        <a:pt x="252" y="58"/>
                      </a:lnTo>
                      <a:lnTo>
                        <a:pt x="259" y="62"/>
                      </a:lnTo>
                      <a:lnTo>
                        <a:pt x="265" y="65"/>
                      </a:lnTo>
                      <a:lnTo>
                        <a:pt x="271" y="69"/>
                      </a:lnTo>
                      <a:lnTo>
                        <a:pt x="277" y="73"/>
                      </a:lnTo>
                      <a:lnTo>
                        <a:pt x="282" y="77"/>
                      </a:lnTo>
                      <a:lnTo>
                        <a:pt x="287" y="81"/>
                      </a:lnTo>
                      <a:lnTo>
                        <a:pt x="293" y="87"/>
                      </a:lnTo>
                      <a:lnTo>
                        <a:pt x="297" y="92"/>
                      </a:lnTo>
                      <a:lnTo>
                        <a:pt x="302" y="97"/>
                      </a:lnTo>
                      <a:lnTo>
                        <a:pt x="306" y="102"/>
                      </a:lnTo>
                      <a:lnTo>
                        <a:pt x="310" y="108"/>
                      </a:lnTo>
                      <a:lnTo>
                        <a:pt x="315" y="115"/>
                      </a:lnTo>
                      <a:lnTo>
                        <a:pt x="318" y="120"/>
                      </a:lnTo>
                      <a:lnTo>
                        <a:pt x="320" y="126"/>
                      </a:lnTo>
                      <a:lnTo>
                        <a:pt x="324" y="133"/>
                      </a:lnTo>
                      <a:lnTo>
                        <a:pt x="326" y="140"/>
                      </a:lnTo>
                      <a:lnTo>
                        <a:pt x="328" y="146"/>
                      </a:lnTo>
                      <a:lnTo>
                        <a:pt x="331" y="153"/>
                      </a:lnTo>
                      <a:lnTo>
                        <a:pt x="332" y="161"/>
                      </a:lnTo>
                      <a:lnTo>
                        <a:pt x="333" y="168"/>
                      </a:lnTo>
                      <a:lnTo>
                        <a:pt x="334" y="174"/>
                      </a:lnTo>
                      <a:lnTo>
                        <a:pt x="335" y="181"/>
                      </a:lnTo>
                      <a:lnTo>
                        <a:pt x="335" y="189"/>
                      </a:lnTo>
                      <a:lnTo>
                        <a:pt x="335" y="196"/>
                      </a:lnTo>
                      <a:lnTo>
                        <a:pt x="334" y="204"/>
                      </a:lnTo>
                      <a:lnTo>
                        <a:pt x="333" y="211"/>
                      </a:lnTo>
                      <a:lnTo>
                        <a:pt x="332" y="218"/>
                      </a:lnTo>
                      <a:lnTo>
                        <a:pt x="331" y="225"/>
                      </a:lnTo>
                      <a:lnTo>
                        <a:pt x="328" y="232"/>
                      </a:lnTo>
                      <a:lnTo>
                        <a:pt x="326" y="239"/>
                      </a:lnTo>
                      <a:lnTo>
                        <a:pt x="324" y="246"/>
                      </a:lnTo>
                      <a:lnTo>
                        <a:pt x="320" y="252"/>
                      </a:lnTo>
                      <a:lnTo>
                        <a:pt x="318" y="258"/>
                      </a:lnTo>
                      <a:lnTo>
                        <a:pt x="315" y="264"/>
                      </a:lnTo>
                      <a:lnTo>
                        <a:pt x="310" y="270"/>
                      </a:lnTo>
                      <a:lnTo>
                        <a:pt x="306" y="276"/>
                      </a:lnTo>
                      <a:lnTo>
                        <a:pt x="302" y="281"/>
                      </a:lnTo>
                      <a:lnTo>
                        <a:pt x="297" y="287"/>
                      </a:lnTo>
                      <a:lnTo>
                        <a:pt x="293" y="292"/>
                      </a:lnTo>
                      <a:lnTo>
                        <a:pt x="287" y="296"/>
                      </a:lnTo>
                      <a:lnTo>
                        <a:pt x="282" y="301"/>
                      </a:lnTo>
                      <a:lnTo>
                        <a:pt x="277" y="306"/>
                      </a:lnTo>
                      <a:lnTo>
                        <a:pt x="271" y="310"/>
                      </a:lnTo>
                      <a:lnTo>
                        <a:pt x="265" y="314"/>
                      </a:lnTo>
                      <a:lnTo>
                        <a:pt x="259" y="317"/>
                      </a:lnTo>
                      <a:lnTo>
                        <a:pt x="252" y="321"/>
                      </a:lnTo>
                      <a:lnTo>
                        <a:pt x="247" y="323"/>
                      </a:lnTo>
                      <a:lnTo>
                        <a:pt x="240" y="326"/>
                      </a:lnTo>
                      <a:lnTo>
                        <a:pt x="233" y="329"/>
                      </a:lnTo>
                      <a:lnTo>
                        <a:pt x="226" y="330"/>
                      </a:lnTo>
                      <a:lnTo>
                        <a:pt x="219" y="332"/>
                      </a:lnTo>
                      <a:lnTo>
                        <a:pt x="212" y="333"/>
                      </a:lnTo>
                      <a:lnTo>
                        <a:pt x="204" y="334"/>
                      </a:lnTo>
                      <a:lnTo>
                        <a:pt x="197" y="334"/>
                      </a:lnTo>
                      <a:lnTo>
                        <a:pt x="190" y="334"/>
                      </a:lnTo>
                      <a:lnTo>
                        <a:pt x="182" y="334"/>
                      </a:lnTo>
                      <a:lnTo>
                        <a:pt x="175" y="334"/>
                      </a:lnTo>
                      <a:lnTo>
                        <a:pt x="167" y="333"/>
                      </a:lnTo>
                      <a:lnTo>
                        <a:pt x="160" y="332"/>
                      </a:lnTo>
                      <a:lnTo>
                        <a:pt x="153" y="330"/>
                      </a:lnTo>
                      <a:lnTo>
                        <a:pt x="146" y="329"/>
                      </a:lnTo>
                      <a:lnTo>
                        <a:pt x="139" y="326"/>
                      </a:lnTo>
                      <a:lnTo>
                        <a:pt x="134" y="323"/>
                      </a:lnTo>
                      <a:lnTo>
                        <a:pt x="127" y="321"/>
                      </a:lnTo>
                      <a:lnTo>
                        <a:pt x="121" y="317"/>
                      </a:lnTo>
                      <a:lnTo>
                        <a:pt x="114" y="314"/>
                      </a:lnTo>
                      <a:lnTo>
                        <a:pt x="108" y="310"/>
                      </a:lnTo>
                      <a:lnTo>
                        <a:pt x="103" y="306"/>
                      </a:lnTo>
                      <a:lnTo>
                        <a:pt x="98" y="301"/>
                      </a:lnTo>
                      <a:lnTo>
                        <a:pt x="92" y="296"/>
                      </a:lnTo>
                      <a:lnTo>
                        <a:pt x="88" y="292"/>
                      </a:lnTo>
                      <a:lnTo>
                        <a:pt x="82" y="287"/>
                      </a:lnTo>
                      <a:lnTo>
                        <a:pt x="77" y="281"/>
                      </a:lnTo>
                      <a:lnTo>
                        <a:pt x="74" y="276"/>
                      </a:lnTo>
                      <a:lnTo>
                        <a:pt x="69" y="270"/>
                      </a:lnTo>
                      <a:lnTo>
                        <a:pt x="66" y="264"/>
                      </a:lnTo>
                      <a:lnTo>
                        <a:pt x="62" y="258"/>
                      </a:lnTo>
                      <a:lnTo>
                        <a:pt x="59" y="252"/>
                      </a:lnTo>
                      <a:lnTo>
                        <a:pt x="55" y="246"/>
                      </a:lnTo>
                      <a:lnTo>
                        <a:pt x="53" y="239"/>
                      </a:lnTo>
                      <a:lnTo>
                        <a:pt x="51" y="232"/>
                      </a:lnTo>
                      <a:lnTo>
                        <a:pt x="48" y="225"/>
                      </a:lnTo>
                      <a:lnTo>
                        <a:pt x="47" y="218"/>
                      </a:lnTo>
                      <a:lnTo>
                        <a:pt x="46" y="211"/>
                      </a:lnTo>
                      <a:lnTo>
                        <a:pt x="45" y="204"/>
                      </a:lnTo>
                      <a:lnTo>
                        <a:pt x="45" y="196"/>
                      </a:lnTo>
                      <a:lnTo>
                        <a:pt x="44" y="189"/>
                      </a:lnTo>
                      <a:lnTo>
                        <a:pt x="45" y="181"/>
                      </a:lnTo>
                      <a:lnTo>
                        <a:pt x="45" y="174"/>
                      </a:lnTo>
                      <a:lnTo>
                        <a:pt x="46" y="168"/>
                      </a:lnTo>
                      <a:lnTo>
                        <a:pt x="47" y="161"/>
                      </a:lnTo>
                      <a:lnTo>
                        <a:pt x="48" y="153"/>
                      </a:lnTo>
                      <a:lnTo>
                        <a:pt x="51" y="146"/>
                      </a:lnTo>
                      <a:lnTo>
                        <a:pt x="53" y="140"/>
                      </a:lnTo>
                      <a:lnTo>
                        <a:pt x="55" y="133"/>
                      </a:lnTo>
                      <a:lnTo>
                        <a:pt x="59" y="126"/>
                      </a:lnTo>
                      <a:lnTo>
                        <a:pt x="62" y="120"/>
                      </a:lnTo>
                      <a:lnTo>
                        <a:pt x="66" y="115"/>
                      </a:lnTo>
                      <a:lnTo>
                        <a:pt x="69" y="108"/>
                      </a:lnTo>
                      <a:lnTo>
                        <a:pt x="74" y="102"/>
                      </a:lnTo>
                      <a:lnTo>
                        <a:pt x="77" y="97"/>
                      </a:lnTo>
                      <a:lnTo>
                        <a:pt x="82" y="92"/>
                      </a:lnTo>
                      <a:lnTo>
                        <a:pt x="88" y="87"/>
                      </a:lnTo>
                      <a:lnTo>
                        <a:pt x="92" y="81"/>
                      </a:lnTo>
                      <a:lnTo>
                        <a:pt x="98" y="77"/>
                      </a:lnTo>
                      <a:lnTo>
                        <a:pt x="103" y="73"/>
                      </a:lnTo>
                      <a:lnTo>
                        <a:pt x="108" y="69"/>
                      </a:lnTo>
                      <a:lnTo>
                        <a:pt x="114" y="65"/>
                      </a:lnTo>
                      <a:lnTo>
                        <a:pt x="121" y="62"/>
                      </a:lnTo>
                      <a:lnTo>
                        <a:pt x="127" y="58"/>
                      </a:lnTo>
                      <a:lnTo>
                        <a:pt x="134" y="55"/>
                      </a:lnTo>
                      <a:lnTo>
                        <a:pt x="139" y="53"/>
                      </a:lnTo>
                      <a:lnTo>
                        <a:pt x="146" y="50"/>
                      </a:lnTo>
                      <a:lnTo>
                        <a:pt x="153" y="48"/>
                      </a:lnTo>
                      <a:lnTo>
                        <a:pt x="160" y="47"/>
                      </a:lnTo>
                      <a:lnTo>
                        <a:pt x="167" y="46"/>
                      </a:lnTo>
                      <a:lnTo>
                        <a:pt x="175" y="44"/>
                      </a:lnTo>
                      <a:lnTo>
                        <a:pt x="182" y="44"/>
                      </a:lnTo>
                      <a:lnTo>
                        <a:pt x="190" y="43"/>
                      </a:lnTo>
                      <a:close/>
                    </a:path>
                  </a:pathLst>
                </a:custGeom>
                <a:solidFill>
                  <a:srgbClr val="F7F7F7"/>
                </a:solidFill>
                <a:ln w="9525">
                  <a:noFill/>
                  <a:round/>
                  <a:headEnd/>
                  <a:tailEnd/>
                </a:ln>
              </p:spPr>
              <p:txBody>
                <a:bodyPr/>
                <a:lstStyle/>
                <a:p>
                  <a:endParaRPr lang="en-GB"/>
                </a:p>
              </p:txBody>
            </p:sp>
            <p:sp>
              <p:nvSpPr>
                <p:cNvPr id="1048" name="Freeform 958"/>
                <p:cNvSpPr>
                  <a:spLocks/>
                </p:cNvSpPr>
                <p:nvPr/>
              </p:nvSpPr>
              <p:spPr bwMode="auto">
                <a:xfrm>
                  <a:off x="2782" y="2922"/>
                  <a:ext cx="190" cy="189"/>
                </a:xfrm>
                <a:custGeom>
                  <a:avLst/>
                  <a:gdLst>
                    <a:gd name="T0" fmla="*/ 53 w 379"/>
                    <a:gd name="T1" fmla="*/ 1 h 378"/>
                    <a:gd name="T2" fmla="*/ 59 w 379"/>
                    <a:gd name="T3" fmla="*/ 1 h 378"/>
                    <a:gd name="T4" fmla="*/ 66 w 379"/>
                    <a:gd name="T5" fmla="*/ 3 h 378"/>
                    <a:gd name="T6" fmla="*/ 72 w 379"/>
                    <a:gd name="T7" fmla="*/ 6 h 378"/>
                    <a:gd name="T8" fmla="*/ 78 w 379"/>
                    <a:gd name="T9" fmla="*/ 11 h 378"/>
                    <a:gd name="T10" fmla="*/ 83 w 379"/>
                    <a:gd name="T11" fmla="*/ 15 h 378"/>
                    <a:gd name="T12" fmla="*/ 87 w 379"/>
                    <a:gd name="T13" fmla="*/ 21 h 378"/>
                    <a:gd name="T14" fmla="*/ 91 w 379"/>
                    <a:gd name="T15" fmla="*/ 27 h 378"/>
                    <a:gd name="T16" fmla="*/ 93 w 379"/>
                    <a:gd name="T17" fmla="*/ 34 h 378"/>
                    <a:gd name="T18" fmla="*/ 95 w 379"/>
                    <a:gd name="T19" fmla="*/ 41 h 378"/>
                    <a:gd name="T20" fmla="*/ 95 w 379"/>
                    <a:gd name="T21" fmla="*/ 47 h 378"/>
                    <a:gd name="T22" fmla="*/ 95 w 379"/>
                    <a:gd name="T23" fmla="*/ 54 h 378"/>
                    <a:gd name="T24" fmla="*/ 93 w 379"/>
                    <a:gd name="T25" fmla="*/ 61 h 378"/>
                    <a:gd name="T26" fmla="*/ 91 w 379"/>
                    <a:gd name="T27" fmla="*/ 68 h 378"/>
                    <a:gd name="T28" fmla="*/ 87 w 379"/>
                    <a:gd name="T29" fmla="*/ 74 h 378"/>
                    <a:gd name="T30" fmla="*/ 83 w 379"/>
                    <a:gd name="T31" fmla="*/ 79 h 378"/>
                    <a:gd name="T32" fmla="*/ 78 w 379"/>
                    <a:gd name="T33" fmla="*/ 84 h 378"/>
                    <a:gd name="T34" fmla="*/ 72 w 379"/>
                    <a:gd name="T35" fmla="*/ 88 h 378"/>
                    <a:gd name="T36" fmla="*/ 66 w 379"/>
                    <a:gd name="T37" fmla="*/ 91 h 378"/>
                    <a:gd name="T38" fmla="*/ 59 w 379"/>
                    <a:gd name="T39" fmla="*/ 93 h 378"/>
                    <a:gd name="T40" fmla="*/ 53 w 379"/>
                    <a:gd name="T41" fmla="*/ 95 h 378"/>
                    <a:gd name="T42" fmla="*/ 45 w 379"/>
                    <a:gd name="T43" fmla="*/ 95 h 378"/>
                    <a:gd name="T44" fmla="*/ 38 w 379"/>
                    <a:gd name="T45" fmla="*/ 94 h 378"/>
                    <a:gd name="T46" fmla="*/ 31 w 379"/>
                    <a:gd name="T47" fmla="*/ 92 h 378"/>
                    <a:gd name="T48" fmla="*/ 25 w 379"/>
                    <a:gd name="T49" fmla="*/ 89 h 378"/>
                    <a:gd name="T50" fmla="*/ 20 w 379"/>
                    <a:gd name="T51" fmla="*/ 85 h 378"/>
                    <a:gd name="T52" fmla="*/ 14 w 379"/>
                    <a:gd name="T53" fmla="*/ 81 h 378"/>
                    <a:gd name="T54" fmla="*/ 10 w 379"/>
                    <a:gd name="T55" fmla="*/ 76 h 378"/>
                    <a:gd name="T56" fmla="*/ 6 w 379"/>
                    <a:gd name="T57" fmla="*/ 70 h 378"/>
                    <a:gd name="T58" fmla="*/ 3 w 379"/>
                    <a:gd name="T59" fmla="*/ 63 h 378"/>
                    <a:gd name="T60" fmla="*/ 2 w 379"/>
                    <a:gd name="T61" fmla="*/ 56 h 378"/>
                    <a:gd name="T62" fmla="*/ 1 w 379"/>
                    <a:gd name="T63" fmla="*/ 49 h 378"/>
                    <a:gd name="T64" fmla="*/ 1 w 379"/>
                    <a:gd name="T65" fmla="*/ 43 h 378"/>
                    <a:gd name="T66" fmla="*/ 2 w 379"/>
                    <a:gd name="T67" fmla="*/ 36 h 378"/>
                    <a:gd name="T68" fmla="*/ 4 w 379"/>
                    <a:gd name="T69" fmla="*/ 29 h 378"/>
                    <a:gd name="T70" fmla="*/ 7 w 379"/>
                    <a:gd name="T71" fmla="*/ 23 h 378"/>
                    <a:gd name="T72" fmla="*/ 11 w 379"/>
                    <a:gd name="T73" fmla="*/ 18 h 378"/>
                    <a:gd name="T74" fmla="*/ 16 w 379"/>
                    <a:gd name="T75" fmla="*/ 12 h 378"/>
                    <a:gd name="T76" fmla="*/ 21 w 379"/>
                    <a:gd name="T77" fmla="*/ 9 h 378"/>
                    <a:gd name="T78" fmla="*/ 27 w 379"/>
                    <a:gd name="T79" fmla="*/ 5 h 378"/>
                    <a:gd name="T80" fmla="*/ 34 w 379"/>
                    <a:gd name="T81" fmla="*/ 3 h 378"/>
                    <a:gd name="T82" fmla="*/ 41 w 379"/>
                    <a:gd name="T83" fmla="*/ 1 h 378"/>
                    <a:gd name="T84" fmla="*/ 48 w 379"/>
                    <a:gd name="T85" fmla="*/ 0 h 3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9"/>
                    <a:gd name="T130" fmla="*/ 0 h 378"/>
                    <a:gd name="T131" fmla="*/ 379 w 379"/>
                    <a:gd name="T132" fmla="*/ 378 h 3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9" h="378">
                      <a:moveTo>
                        <a:pt x="190" y="0"/>
                      </a:moveTo>
                      <a:lnTo>
                        <a:pt x="199" y="1"/>
                      </a:lnTo>
                      <a:lnTo>
                        <a:pt x="209" y="1"/>
                      </a:lnTo>
                      <a:lnTo>
                        <a:pt x="218" y="2"/>
                      </a:lnTo>
                      <a:lnTo>
                        <a:pt x="228" y="4"/>
                      </a:lnTo>
                      <a:lnTo>
                        <a:pt x="236" y="7"/>
                      </a:lnTo>
                      <a:lnTo>
                        <a:pt x="245" y="9"/>
                      </a:lnTo>
                      <a:lnTo>
                        <a:pt x="255" y="11"/>
                      </a:lnTo>
                      <a:lnTo>
                        <a:pt x="263" y="15"/>
                      </a:lnTo>
                      <a:lnTo>
                        <a:pt x="272" y="19"/>
                      </a:lnTo>
                      <a:lnTo>
                        <a:pt x="280" y="23"/>
                      </a:lnTo>
                      <a:lnTo>
                        <a:pt x="288" y="27"/>
                      </a:lnTo>
                      <a:lnTo>
                        <a:pt x="295" y="33"/>
                      </a:lnTo>
                      <a:lnTo>
                        <a:pt x="303" y="38"/>
                      </a:lnTo>
                      <a:lnTo>
                        <a:pt x="310" y="43"/>
                      </a:lnTo>
                      <a:lnTo>
                        <a:pt x="317" y="49"/>
                      </a:lnTo>
                      <a:lnTo>
                        <a:pt x="324" y="56"/>
                      </a:lnTo>
                      <a:lnTo>
                        <a:pt x="330" y="62"/>
                      </a:lnTo>
                      <a:lnTo>
                        <a:pt x="335" y="69"/>
                      </a:lnTo>
                      <a:lnTo>
                        <a:pt x="341" y="77"/>
                      </a:lnTo>
                      <a:lnTo>
                        <a:pt x="347" y="84"/>
                      </a:lnTo>
                      <a:lnTo>
                        <a:pt x="351" y="92"/>
                      </a:lnTo>
                      <a:lnTo>
                        <a:pt x="356" y="100"/>
                      </a:lnTo>
                      <a:lnTo>
                        <a:pt x="361" y="108"/>
                      </a:lnTo>
                      <a:lnTo>
                        <a:pt x="364" y="116"/>
                      </a:lnTo>
                      <a:lnTo>
                        <a:pt x="368" y="124"/>
                      </a:lnTo>
                      <a:lnTo>
                        <a:pt x="371" y="133"/>
                      </a:lnTo>
                      <a:lnTo>
                        <a:pt x="373" y="142"/>
                      </a:lnTo>
                      <a:lnTo>
                        <a:pt x="376" y="151"/>
                      </a:lnTo>
                      <a:lnTo>
                        <a:pt x="377" y="161"/>
                      </a:lnTo>
                      <a:lnTo>
                        <a:pt x="378" y="170"/>
                      </a:lnTo>
                      <a:lnTo>
                        <a:pt x="379" y="179"/>
                      </a:lnTo>
                      <a:lnTo>
                        <a:pt x="379" y="189"/>
                      </a:lnTo>
                      <a:lnTo>
                        <a:pt x="379" y="199"/>
                      </a:lnTo>
                      <a:lnTo>
                        <a:pt x="378" y="209"/>
                      </a:lnTo>
                      <a:lnTo>
                        <a:pt x="377" y="218"/>
                      </a:lnTo>
                      <a:lnTo>
                        <a:pt x="376" y="227"/>
                      </a:lnTo>
                      <a:lnTo>
                        <a:pt x="373" y="237"/>
                      </a:lnTo>
                      <a:lnTo>
                        <a:pt x="371" y="245"/>
                      </a:lnTo>
                      <a:lnTo>
                        <a:pt x="368" y="254"/>
                      </a:lnTo>
                      <a:lnTo>
                        <a:pt x="364" y="263"/>
                      </a:lnTo>
                      <a:lnTo>
                        <a:pt x="361" y="271"/>
                      </a:lnTo>
                      <a:lnTo>
                        <a:pt x="356" y="279"/>
                      </a:lnTo>
                      <a:lnTo>
                        <a:pt x="351" y="287"/>
                      </a:lnTo>
                      <a:lnTo>
                        <a:pt x="347" y="294"/>
                      </a:lnTo>
                      <a:lnTo>
                        <a:pt x="341" y="302"/>
                      </a:lnTo>
                      <a:lnTo>
                        <a:pt x="335" y="309"/>
                      </a:lnTo>
                      <a:lnTo>
                        <a:pt x="330" y="316"/>
                      </a:lnTo>
                      <a:lnTo>
                        <a:pt x="324" y="323"/>
                      </a:lnTo>
                      <a:lnTo>
                        <a:pt x="317" y="329"/>
                      </a:lnTo>
                      <a:lnTo>
                        <a:pt x="310" y="334"/>
                      </a:lnTo>
                      <a:lnTo>
                        <a:pt x="303" y="340"/>
                      </a:lnTo>
                      <a:lnTo>
                        <a:pt x="295" y="346"/>
                      </a:lnTo>
                      <a:lnTo>
                        <a:pt x="288" y="351"/>
                      </a:lnTo>
                      <a:lnTo>
                        <a:pt x="280" y="355"/>
                      </a:lnTo>
                      <a:lnTo>
                        <a:pt x="272" y="360"/>
                      </a:lnTo>
                      <a:lnTo>
                        <a:pt x="263" y="363"/>
                      </a:lnTo>
                      <a:lnTo>
                        <a:pt x="255" y="367"/>
                      </a:lnTo>
                      <a:lnTo>
                        <a:pt x="245" y="370"/>
                      </a:lnTo>
                      <a:lnTo>
                        <a:pt x="236" y="372"/>
                      </a:lnTo>
                      <a:lnTo>
                        <a:pt x="228" y="375"/>
                      </a:lnTo>
                      <a:lnTo>
                        <a:pt x="218" y="376"/>
                      </a:lnTo>
                      <a:lnTo>
                        <a:pt x="209" y="377"/>
                      </a:lnTo>
                      <a:lnTo>
                        <a:pt x="199" y="378"/>
                      </a:lnTo>
                      <a:lnTo>
                        <a:pt x="190" y="378"/>
                      </a:lnTo>
                      <a:lnTo>
                        <a:pt x="180" y="378"/>
                      </a:lnTo>
                      <a:lnTo>
                        <a:pt x="170" y="377"/>
                      </a:lnTo>
                      <a:lnTo>
                        <a:pt x="161" y="376"/>
                      </a:lnTo>
                      <a:lnTo>
                        <a:pt x="152" y="375"/>
                      </a:lnTo>
                      <a:lnTo>
                        <a:pt x="143" y="372"/>
                      </a:lnTo>
                      <a:lnTo>
                        <a:pt x="134" y="370"/>
                      </a:lnTo>
                      <a:lnTo>
                        <a:pt x="124" y="367"/>
                      </a:lnTo>
                      <a:lnTo>
                        <a:pt x="116" y="363"/>
                      </a:lnTo>
                      <a:lnTo>
                        <a:pt x="108" y="360"/>
                      </a:lnTo>
                      <a:lnTo>
                        <a:pt x="100" y="355"/>
                      </a:lnTo>
                      <a:lnTo>
                        <a:pt x="92" y="351"/>
                      </a:lnTo>
                      <a:lnTo>
                        <a:pt x="84" y="346"/>
                      </a:lnTo>
                      <a:lnTo>
                        <a:pt x="77" y="340"/>
                      </a:lnTo>
                      <a:lnTo>
                        <a:pt x="69" y="334"/>
                      </a:lnTo>
                      <a:lnTo>
                        <a:pt x="62" y="329"/>
                      </a:lnTo>
                      <a:lnTo>
                        <a:pt x="56" y="323"/>
                      </a:lnTo>
                      <a:lnTo>
                        <a:pt x="49" y="316"/>
                      </a:lnTo>
                      <a:lnTo>
                        <a:pt x="44" y="309"/>
                      </a:lnTo>
                      <a:lnTo>
                        <a:pt x="38" y="302"/>
                      </a:lnTo>
                      <a:lnTo>
                        <a:pt x="33" y="294"/>
                      </a:lnTo>
                      <a:lnTo>
                        <a:pt x="28" y="287"/>
                      </a:lnTo>
                      <a:lnTo>
                        <a:pt x="23" y="279"/>
                      </a:lnTo>
                      <a:lnTo>
                        <a:pt x="20" y="271"/>
                      </a:lnTo>
                      <a:lnTo>
                        <a:pt x="15" y="263"/>
                      </a:lnTo>
                      <a:lnTo>
                        <a:pt x="11" y="254"/>
                      </a:lnTo>
                      <a:lnTo>
                        <a:pt x="9" y="245"/>
                      </a:lnTo>
                      <a:lnTo>
                        <a:pt x="7" y="237"/>
                      </a:lnTo>
                      <a:lnTo>
                        <a:pt x="5" y="227"/>
                      </a:lnTo>
                      <a:lnTo>
                        <a:pt x="2" y="218"/>
                      </a:lnTo>
                      <a:lnTo>
                        <a:pt x="1" y="209"/>
                      </a:lnTo>
                      <a:lnTo>
                        <a:pt x="1" y="199"/>
                      </a:lnTo>
                      <a:lnTo>
                        <a:pt x="0" y="189"/>
                      </a:lnTo>
                      <a:lnTo>
                        <a:pt x="1" y="179"/>
                      </a:lnTo>
                      <a:lnTo>
                        <a:pt x="1" y="170"/>
                      </a:lnTo>
                      <a:lnTo>
                        <a:pt x="2" y="161"/>
                      </a:lnTo>
                      <a:lnTo>
                        <a:pt x="5" y="151"/>
                      </a:lnTo>
                      <a:lnTo>
                        <a:pt x="7" y="142"/>
                      </a:lnTo>
                      <a:lnTo>
                        <a:pt x="9" y="133"/>
                      </a:lnTo>
                      <a:lnTo>
                        <a:pt x="11" y="124"/>
                      </a:lnTo>
                      <a:lnTo>
                        <a:pt x="15" y="116"/>
                      </a:lnTo>
                      <a:lnTo>
                        <a:pt x="20" y="108"/>
                      </a:lnTo>
                      <a:lnTo>
                        <a:pt x="23" y="100"/>
                      </a:lnTo>
                      <a:lnTo>
                        <a:pt x="28" y="92"/>
                      </a:lnTo>
                      <a:lnTo>
                        <a:pt x="33" y="84"/>
                      </a:lnTo>
                      <a:lnTo>
                        <a:pt x="38" y="77"/>
                      </a:lnTo>
                      <a:lnTo>
                        <a:pt x="44" y="69"/>
                      </a:lnTo>
                      <a:lnTo>
                        <a:pt x="49" y="62"/>
                      </a:lnTo>
                      <a:lnTo>
                        <a:pt x="56" y="56"/>
                      </a:lnTo>
                      <a:lnTo>
                        <a:pt x="62" y="49"/>
                      </a:lnTo>
                      <a:lnTo>
                        <a:pt x="69" y="43"/>
                      </a:lnTo>
                      <a:lnTo>
                        <a:pt x="77" y="38"/>
                      </a:lnTo>
                      <a:lnTo>
                        <a:pt x="84" y="33"/>
                      </a:lnTo>
                      <a:lnTo>
                        <a:pt x="92" y="27"/>
                      </a:lnTo>
                      <a:lnTo>
                        <a:pt x="100" y="23"/>
                      </a:lnTo>
                      <a:lnTo>
                        <a:pt x="108" y="19"/>
                      </a:lnTo>
                      <a:lnTo>
                        <a:pt x="116" y="15"/>
                      </a:lnTo>
                      <a:lnTo>
                        <a:pt x="124" y="11"/>
                      </a:lnTo>
                      <a:lnTo>
                        <a:pt x="134" y="9"/>
                      </a:lnTo>
                      <a:lnTo>
                        <a:pt x="143" y="7"/>
                      </a:lnTo>
                      <a:lnTo>
                        <a:pt x="152" y="4"/>
                      </a:lnTo>
                      <a:lnTo>
                        <a:pt x="161" y="2"/>
                      </a:lnTo>
                      <a:lnTo>
                        <a:pt x="170" y="1"/>
                      </a:lnTo>
                      <a:lnTo>
                        <a:pt x="180" y="1"/>
                      </a:lnTo>
                      <a:lnTo>
                        <a:pt x="190" y="0"/>
                      </a:lnTo>
                    </a:path>
                  </a:pathLst>
                </a:custGeom>
                <a:noFill/>
                <a:ln w="0">
                  <a:solidFill>
                    <a:srgbClr val="000000"/>
                  </a:solidFill>
                  <a:prstDash val="solid"/>
                  <a:round/>
                  <a:headEnd/>
                  <a:tailEnd/>
                </a:ln>
              </p:spPr>
              <p:txBody>
                <a:bodyPr/>
                <a:lstStyle/>
                <a:p>
                  <a:endParaRPr lang="en-GB"/>
                </a:p>
              </p:txBody>
            </p:sp>
            <p:sp>
              <p:nvSpPr>
                <p:cNvPr id="1049" name="Freeform 959"/>
                <p:cNvSpPr>
                  <a:spLocks/>
                </p:cNvSpPr>
                <p:nvPr/>
              </p:nvSpPr>
              <p:spPr bwMode="auto">
                <a:xfrm>
                  <a:off x="2804" y="2944"/>
                  <a:ext cx="146" cy="145"/>
                </a:xfrm>
                <a:custGeom>
                  <a:avLst/>
                  <a:gdLst>
                    <a:gd name="T0" fmla="*/ 40 w 291"/>
                    <a:gd name="T1" fmla="*/ 0 h 291"/>
                    <a:gd name="T2" fmla="*/ 46 w 291"/>
                    <a:gd name="T3" fmla="*/ 1 h 291"/>
                    <a:gd name="T4" fmla="*/ 51 w 291"/>
                    <a:gd name="T5" fmla="*/ 3 h 291"/>
                    <a:gd name="T6" fmla="*/ 56 w 291"/>
                    <a:gd name="T7" fmla="*/ 5 h 291"/>
                    <a:gd name="T8" fmla="*/ 60 w 291"/>
                    <a:gd name="T9" fmla="*/ 8 h 291"/>
                    <a:gd name="T10" fmla="*/ 64 w 291"/>
                    <a:gd name="T11" fmla="*/ 12 h 291"/>
                    <a:gd name="T12" fmla="*/ 67 w 291"/>
                    <a:gd name="T13" fmla="*/ 16 h 291"/>
                    <a:gd name="T14" fmla="*/ 69 w 291"/>
                    <a:gd name="T15" fmla="*/ 20 h 291"/>
                    <a:gd name="T16" fmla="*/ 71 w 291"/>
                    <a:gd name="T17" fmla="*/ 25 h 291"/>
                    <a:gd name="T18" fmla="*/ 73 w 291"/>
                    <a:gd name="T19" fmla="*/ 31 h 291"/>
                    <a:gd name="T20" fmla="*/ 73 w 291"/>
                    <a:gd name="T21" fmla="*/ 36 h 291"/>
                    <a:gd name="T22" fmla="*/ 73 w 291"/>
                    <a:gd name="T23" fmla="*/ 42 h 291"/>
                    <a:gd name="T24" fmla="*/ 71 w 291"/>
                    <a:gd name="T25" fmla="*/ 47 h 291"/>
                    <a:gd name="T26" fmla="*/ 69 w 291"/>
                    <a:gd name="T27" fmla="*/ 52 h 291"/>
                    <a:gd name="T28" fmla="*/ 67 w 291"/>
                    <a:gd name="T29" fmla="*/ 56 h 291"/>
                    <a:gd name="T30" fmla="*/ 64 w 291"/>
                    <a:gd name="T31" fmla="*/ 61 h 291"/>
                    <a:gd name="T32" fmla="*/ 60 w 291"/>
                    <a:gd name="T33" fmla="*/ 64 h 291"/>
                    <a:gd name="T34" fmla="*/ 56 w 291"/>
                    <a:gd name="T35" fmla="*/ 67 h 291"/>
                    <a:gd name="T36" fmla="*/ 51 w 291"/>
                    <a:gd name="T37" fmla="*/ 70 h 291"/>
                    <a:gd name="T38" fmla="*/ 46 w 291"/>
                    <a:gd name="T39" fmla="*/ 71 h 291"/>
                    <a:gd name="T40" fmla="*/ 40 w 291"/>
                    <a:gd name="T41" fmla="*/ 72 h 291"/>
                    <a:gd name="T42" fmla="*/ 35 w 291"/>
                    <a:gd name="T43" fmla="*/ 72 h 291"/>
                    <a:gd name="T44" fmla="*/ 29 w 291"/>
                    <a:gd name="T45" fmla="*/ 72 h 291"/>
                    <a:gd name="T46" fmla="*/ 24 w 291"/>
                    <a:gd name="T47" fmla="*/ 70 h 291"/>
                    <a:gd name="T48" fmla="*/ 20 w 291"/>
                    <a:gd name="T49" fmla="*/ 68 h 291"/>
                    <a:gd name="T50" fmla="*/ 15 w 291"/>
                    <a:gd name="T51" fmla="*/ 65 h 291"/>
                    <a:gd name="T52" fmla="*/ 11 w 291"/>
                    <a:gd name="T53" fmla="*/ 62 h 291"/>
                    <a:gd name="T54" fmla="*/ 8 w 291"/>
                    <a:gd name="T55" fmla="*/ 58 h 291"/>
                    <a:gd name="T56" fmla="*/ 5 w 291"/>
                    <a:gd name="T57" fmla="*/ 53 h 291"/>
                    <a:gd name="T58" fmla="*/ 3 w 291"/>
                    <a:gd name="T59" fmla="*/ 49 h 291"/>
                    <a:gd name="T60" fmla="*/ 1 w 291"/>
                    <a:gd name="T61" fmla="*/ 43 h 291"/>
                    <a:gd name="T62" fmla="*/ 1 w 291"/>
                    <a:gd name="T63" fmla="*/ 38 h 291"/>
                    <a:gd name="T64" fmla="*/ 1 w 291"/>
                    <a:gd name="T65" fmla="*/ 32 h 291"/>
                    <a:gd name="T66" fmla="*/ 1 w 291"/>
                    <a:gd name="T67" fmla="*/ 27 h 291"/>
                    <a:gd name="T68" fmla="*/ 3 w 291"/>
                    <a:gd name="T69" fmla="*/ 22 h 291"/>
                    <a:gd name="T70" fmla="*/ 6 w 291"/>
                    <a:gd name="T71" fmla="*/ 18 h 291"/>
                    <a:gd name="T72" fmla="*/ 9 w 291"/>
                    <a:gd name="T73" fmla="*/ 13 h 291"/>
                    <a:gd name="T74" fmla="*/ 12 w 291"/>
                    <a:gd name="T75" fmla="*/ 9 h 291"/>
                    <a:gd name="T76" fmla="*/ 16 w 291"/>
                    <a:gd name="T77" fmla="*/ 6 h 291"/>
                    <a:gd name="T78" fmla="*/ 21 w 291"/>
                    <a:gd name="T79" fmla="*/ 3 h 291"/>
                    <a:gd name="T80" fmla="*/ 26 w 291"/>
                    <a:gd name="T81" fmla="*/ 1 h 291"/>
                    <a:gd name="T82" fmla="*/ 31 w 291"/>
                    <a:gd name="T83" fmla="*/ 0 h 291"/>
                    <a:gd name="T84" fmla="*/ 37 w 291"/>
                    <a:gd name="T85" fmla="*/ 0 h 2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1"/>
                    <a:gd name="T130" fmla="*/ 0 h 291"/>
                    <a:gd name="T131" fmla="*/ 291 w 291"/>
                    <a:gd name="T132" fmla="*/ 291 h 2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1" h="291">
                      <a:moveTo>
                        <a:pt x="146" y="0"/>
                      </a:moveTo>
                      <a:lnTo>
                        <a:pt x="153" y="1"/>
                      </a:lnTo>
                      <a:lnTo>
                        <a:pt x="160" y="1"/>
                      </a:lnTo>
                      <a:lnTo>
                        <a:pt x="168" y="3"/>
                      </a:lnTo>
                      <a:lnTo>
                        <a:pt x="175" y="4"/>
                      </a:lnTo>
                      <a:lnTo>
                        <a:pt x="182" y="5"/>
                      </a:lnTo>
                      <a:lnTo>
                        <a:pt x="189" y="7"/>
                      </a:lnTo>
                      <a:lnTo>
                        <a:pt x="196" y="10"/>
                      </a:lnTo>
                      <a:lnTo>
                        <a:pt x="203" y="12"/>
                      </a:lnTo>
                      <a:lnTo>
                        <a:pt x="208" y="15"/>
                      </a:lnTo>
                      <a:lnTo>
                        <a:pt x="215" y="19"/>
                      </a:lnTo>
                      <a:lnTo>
                        <a:pt x="221" y="22"/>
                      </a:lnTo>
                      <a:lnTo>
                        <a:pt x="227" y="26"/>
                      </a:lnTo>
                      <a:lnTo>
                        <a:pt x="233" y="30"/>
                      </a:lnTo>
                      <a:lnTo>
                        <a:pt x="238" y="34"/>
                      </a:lnTo>
                      <a:lnTo>
                        <a:pt x="243" y="38"/>
                      </a:lnTo>
                      <a:lnTo>
                        <a:pt x="249" y="44"/>
                      </a:lnTo>
                      <a:lnTo>
                        <a:pt x="253" y="49"/>
                      </a:lnTo>
                      <a:lnTo>
                        <a:pt x="258" y="54"/>
                      </a:lnTo>
                      <a:lnTo>
                        <a:pt x="262" y="59"/>
                      </a:lnTo>
                      <a:lnTo>
                        <a:pt x="266" y="65"/>
                      </a:lnTo>
                      <a:lnTo>
                        <a:pt x="271" y="72"/>
                      </a:lnTo>
                      <a:lnTo>
                        <a:pt x="274" y="77"/>
                      </a:lnTo>
                      <a:lnTo>
                        <a:pt x="276" y="83"/>
                      </a:lnTo>
                      <a:lnTo>
                        <a:pt x="280" y="90"/>
                      </a:lnTo>
                      <a:lnTo>
                        <a:pt x="282" y="97"/>
                      </a:lnTo>
                      <a:lnTo>
                        <a:pt x="284" y="103"/>
                      </a:lnTo>
                      <a:lnTo>
                        <a:pt x="287" y="110"/>
                      </a:lnTo>
                      <a:lnTo>
                        <a:pt x="288" y="118"/>
                      </a:lnTo>
                      <a:lnTo>
                        <a:pt x="289" y="125"/>
                      </a:lnTo>
                      <a:lnTo>
                        <a:pt x="290" y="131"/>
                      </a:lnTo>
                      <a:lnTo>
                        <a:pt x="291" y="138"/>
                      </a:lnTo>
                      <a:lnTo>
                        <a:pt x="291" y="146"/>
                      </a:lnTo>
                      <a:lnTo>
                        <a:pt x="291" y="153"/>
                      </a:lnTo>
                      <a:lnTo>
                        <a:pt x="290" y="161"/>
                      </a:lnTo>
                      <a:lnTo>
                        <a:pt x="289" y="168"/>
                      </a:lnTo>
                      <a:lnTo>
                        <a:pt x="288" y="175"/>
                      </a:lnTo>
                      <a:lnTo>
                        <a:pt x="287" y="182"/>
                      </a:lnTo>
                      <a:lnTo>
                        <a:pt x="284" y="189"/>
                      </a:lnTo>
                      <a:lnTo>
                        <a:pt x="282" y="196"/>
                      </a:lnTo>
                      <a:lnTo>
                        <a:pt x="280" y="203"/>
                      </a:lnTo>
                      <a:lnTo>
                        <a:pt x="276" y="209"/>
                      </a:lnTo>
                      <a:lnTo>
                        <a:pt x="274" y="215"/>
                      </a:lnTo>
                      <a:lnTo>
                        <a:pt x="271" y="221"/>
                      </a:lnTo>
                      <a:lnTo>
                        <a:pt x="266" y="227"/>
                      </a:lnTo>
                      <a:lnTo>
                        <a:pt x="262" y="233"/>
                      </a:lnTo>
                      <a:lnTo>
                        <a:pt x="258" y="238"/>
                      </a:lnTo>
                      <a:lnTo>
                        <a:pt x="253" y="244"/>
                      </a:lnTo>
                      <a:lnTo>
                        <a:pt x="249" y="249"/>
                      </a:lnTo>
                      <a:lnTo>
                        <a:pt x="243" y="253"/>
                      </a:lnTo>
                      <a:lnTo>
                        <a:pt x="238" y="258"/>
                      </a:lnTo>
                      <a:lnTo>
                        <a:pt x="233" y="263"/>
                      </a:lnTo>
                      <a:lnTo>
                        <a:pt x="227" y="267"/>
                      </a:lnTo>
                      <a:lnTo>
                        <a:pt x="221" y="271"/>
                      </a:lnTo>
                      <a:lnTo>
                        <a:pt x="215" y="274"/>
                      </a:lnTo>
                      <a:lnTo>
                        <a:pt x="208" y="278"/>
                      </a:lnTo>
                      <a:lnTo>
                        <a:pt x="203" y="280"/>
                      </a:lnTo>
                      <a:lnTo>
                        <a:pt x="196" y="283"/>
                      </a:lnTo>
                      <a:lnTo>
                        <a:pt x="189" y="286"/>
                      </a:lnTo>
                      <a:lnTo>
                        <a:pt x="182" y="287"/>
                      </a:lnTo>
                      <a:lnTo>
                        <a:pt x="175" y="289"/>
                      </a:lnTo>
                      <a:lnTo>
                        <a:pt x="168" y="290"/>
                      </a:lnTo>
                      <a:lnTo>
                        <a:pt x="160" y="291"/>
                      </a:lnTo>
                      <a:lnTo>
                        <a:pt x="153" y="291"/>
                      </a:lnTo>
                      <a:lnTo>
                        <a:pt x="146" y="291"/>
                      </a:lnTo>
                      <a:lnTo>
                        <a:pt x="138" y="291"/>
                      </a:lnTo>
                      <a:lnTo>
                        <a:pt x="131" y="291"/>
                      </a:lnTo>
                      <a:lnTo>
                        <a:pt x="123" y="290"/>
                      </a:lnTo>
                      <a:lnTo>
                        <a:pt x="116" y="289"/>
                      </a:lnTo>
                      <a:lnTo>
                        <a:pt x="109" y="287"/>
                      </a:lnTo>
                      <a:lnTo>
                        <a:pt x="102" y="286"/>
                      </a:lnTo>
                      <a:lnTo>
                        <a:pt x="95" y="283"/>
                      </a:lnTo>
                      <a:lnTo>
                        <a:pt x="90" y="280"/>
                      </a:lnTo>
                      <a:lnTo>
                        <a:pt x="83" y="278"/>
                      </a:lnTo>
                      <a:lnTo>
                        <a:pt x="77" y="274"/>
                      </a:lnTo>
                      <a:lnTo>
                        <a:pt x="70" y="271"/>
                      </a:lnTo>
                      <a:lnTo>
                        <a:pt x="64" y="267"/>
                      </a:lnTo>
                      <a:lnTo>
                        <a:pt x="59" y="263"/>
                      </a:lnTo>
                      <a:lnTo>
                        <a:pt x="54" y="258"/>
                      </a:lnTo>
                      <a:lnTo>
                        <a:pt x="48" y="253"/>
                      </a:lnTo>
                      <a:lnTo>
                        <a:pt x="44" y="249"/>
                      </a:lnTo>
                      <a:lnTo>
                        <a:pt x="38" y="244"/>
                      </a:lnTo>
                      <a:lnTo>
                        <a:pt x="33" y="238"/>
                      </a:lnTo>
                      <a:lnTo>
                        <a:pt x="30" y="233"/>
                      </a:lnTo>
                      <a:lnTo>
                        <a:pt x="25" y="227"/>
                      </a:lnTo>
                      <a:lnTo>
                        <a:pt x="22" y="221"/>
                      </a:lnTo>
                      <a:lnTo>
                        <a:pt x="18" y="215"/>
                      </a:lnTo>
                      <a:lnTo>
                        <a:pt x="15" y="209"/>
                      </a:lnTo>
                      <a:lnTo>
                        <a:pt x="11" y="203"/>
                      </a:lnTo>
                      <a:lnTo>
                        <a:pt x="9" y="196"/>
                      </a:lnTo>
                      <a:lnTo>
                        <a:pt x="7" y="189"/>
                      </a:lnTo>
                      <a:lnTo>
                        <a:pt x="4" y="182"/>
                      </a:lnTo>
                      <a:lnTo>
                        <a:pt x="3" y="175"/>
                      </a:lnTo>
                      <a:lnTo>
                        <a:pt x="2" y="168"/>
                      </a:lnTo>
                      <a:lnTo>
                        <a:pt x="1" y="161"/>
                      </a:lnTo>
                      <a:lnTo>
                        <a:pt x="1" y="153"/>
                      </a:lnTo>
                      <a:lnTo>
                        <a:pt x="0" y="146"/>
                      </a:lnTo>
                      <a:lnTo>
                        <a:pt x="1" y="138"/>
                      </a:lnTo>
                      <a:lnTo>
                        <a:pt x="1" y="131"/>
                      </a:lnTo>
                      <a:lnTo>
                        <a:pt x="2" y="125"/>
                      </a:lnTo>
                      <a:lnTo>
                        <a:pt x="3" y="118"/>
                      </a:lnTo>
                      <a:lnTo>
                        <a:pt x="4" y="110"/>
                      </a:lnTo>
                      <a:lnTo>
                        <a:pt x="7" y="103"/>
                      </a:lnTo>
                      <a:lnTo>
                        <a:pt x="9" y="97"/>
                      </a:lnTo>
                      <a:lnTo>
                        <a:pt x="11" y="90"/>
                      </a:lnTo>
                      <a:lnTo>
                        <a:pt x="15" y="83"/>
                      </a:lnTo>
                      <a:lnTo>
                        <a:pt x="18" y="77"/>
                      </a:lnTo>
                      <a:lnTo>
                        <a:pt x="22" y="72"/>
                      </a:lnTo>
                      <a:lnTo>
                        <a:pt x="25" y="65"/>
                      </a:lnTo>
                      <a:lnTo>
                        <a:pt x="30" y="59"/>
                      </a:lnTo>
                      <a:lnTo>
                        <a:pt x="33" y="54"/>
                      </a:lnTo>
                      <a:lnTo>
                        <a:pt x="38" y="49"/>
                      </a:lnTo>
                      <a:lnTo>
                        <a:pt x="44" y="44"/>
                      </a:lnTo>
                      <a:lnTo>
                        <a:pt x="48" y="38"/>
                      </a:lnTo>
                      <a:lnTo>
                        <a:pt x="54" y="34"/>
                      </a:lnTo>
                      <a:lnTo>
                        <a:pt x="59" y="30"/>
                      </a:lnTo>
                      <a:lnTo>
                        <a:pt x="64" y="26"/>
                      </a:lnTo>
                      <a:lnTo>
                        <a:pt x="70" y="22"/>
                      </a:lnTo>
                      <a:lnTo>
                        <a:pt x="77" y="19"/>
                      </a:lnTo>
                      <a:lnTo>
                        <a:pt x="83" y="15"/>
                      </a:lnTo>
                      <a:lnTo>
                        <a:pt x="90" y="12"/>
                      </a:lnTo>
                      <a:lnTo>
                        <a:pt x="95" y="10"/>
                      </a:lnTo>
                      <a:lnTo>
                        <a:pt x="102" y="7"/>
                      </a:lnTo>
                      <a:lnTo>
                        <a:pt x="109" y="5"/>
                      </a:lnTo>
                      <a:lnTo>
                        <a:pt x="116" y="4"/>
                      </a:lnTo>
                      <a:lnTo>
                        <a:pt x="123" y="3"/>
                      </a:lnTo>
                      <a:lnTo>
                        <a:pt x="131" y="1"/>
                      </a:lnTo>
                      <a:lnTo>
                        <a:pt x="138" y="1"/>
                      </a:lnTo>
                      <a:lnTo>
                        <a:pt x="146" y="0"/>
                      </a:lnTo>
                    </a:path>
                  </a:pathLst>
                </a:custGeom>
                <a:noFill/>
                <a:ln w="0">
                  <a:solidFill>
                    <a:srgbClr val="000000"/>
                  </a:solidFill>
                  <a:prstDash val="solid"/>
                  <a:round/>
                  <a:headEnd/>
                  <a:tailEnd/>
                </a:ln>
              </p:spPr>
              <p:txBody>
                <a:bodyPr/>
                <a:lstStyle/>
                <a:p>
                  <a:endParaRPr lang="en-GB"/>
                </a:p>
              </p:txBody>
            </p:sp>
            <p:sp>
              <p:nvSpPr>
                <p:cNvPr id="1050" name="Freeform 960"/>
                <p:cNvSpPr>
                  <a:spLocks/>
                </p:cNvSpPr>
                <p:nvPr/>
              </p:nvSpPr>
              <p:spPr bwMode="auto">
                <a:xfrm>
                  <a:off x="1786" y="2822"/>
                  <a:ext cx="1278" cy="236"/>
                </a:xfrm>
                <a:custGeom>
                  <a:avLst/>
                  <a:gdLst>
                    <a:gd name="T0" fmla="*/ 10 w 2554"/>
                    <a:gd name="T1" fmla="*/ 98 h 473"/>
                    <a:gd name="T2" fmla="*/ 32 w 2554"/>
                    <a:gd name="T3" fmla="*/ 108 h 473"/>
                    <a:gd name="T4" fmla="*/ 59 w 2554"/>
                    <a:gd name="T5" fmla="*/ 114 h 473"/>
                    <a:gd name="T6" fmla="*/ 77 w 2554"/>
                    <a:gd name="T7" fmla="*/ 117 h 473"/>
                    <a:gd name="T8" fmla="*/ 79 w 2554"/>
                    <a:gd name="T9" fmla="*/ 116 h 473"/>
                    <a:gd name="T10" fmla="*/ 82 w 2554"/>
                    <a:gd name="T11" fmla="*/ 113 h 473"/>
                    <a:gd name="T12" fmla="*/ 83 w 2554"/>
                    <a:gd name="T13" fmla="*/ 109 h 473"/>
                    <a:gd name="T14" fmla="*/ 86 w 2554"/>
                    <a:gd name="T15" fmla="*/ 93 h 473"/>
                    <a:gd name="T16" fmla="*/ 90 w 2554"/>
                    <a:gd name="T17" fmla="*/ 77 h 473"/>
                    <a:gd name="T18" fmla="*/ 98 w 2554"/>
                    <a:gd name="T19" fmla="*/ 63 h 473"/>
                    <a:gd name="T20" fmla="*/ 114 w 2554"/>
                    <a:gd name="T21" fmla="*/ 51 h 473"/>
                    <a:gd name="T22" fmla="*/ 137 w 2554"/>
                    <a:gd name="T23" fmla="*/ 45 h 473"/>
                    <a:gd name="T24" fmla="*/ 162 w 2554"/>
                    <a:gd name="T25" fmla="*/ 47 h 473"/>
                    <a:gd name="T26" fmla="*/ 183 w 2554"/>
                    <a:gd name="T27" fmla="*/ 58 h 473"/>
                    <a:gd name="T28" fmla="*/ 192 w 2554"/>
                    <a:gd name="T29" fmla="*/ 70 h 473"/>
                    <a:gd name="T30" fmla="*/ 197 w 2554"/>
                    <a:gd name="T31" fmla="*/ 85 h 473"/>
                    <a:gd name="T32" fmla="*/ 199 w 2554"/>
                    <a:gd name="T33" fmla="*/ 101 h 473"/>
                    <a:gd name="T34" fmla="*/ 200 w 2554"/>
                    <a:gd name="T35" fmla="*/ 112 h 473"/>
                    <a:gd name="T36" fmla="*/ 204 w 2554"/>
                    <a:gd name="T37" fmla="*/ 116 h 473"/>
                    <a:gd name="T38" fmla="*/ 210 w 2554"/>
                    <a:gd name="T39" fmla="*/ 118 h 473"/>
                    <a:gd name="T40" fmla="*/ 216 w 2554"/>
                    <a:gd name="T41" fmla="*/ 118 h 473"/>
                    <a:gd name="T42" fmla="*/ 453 w 2554"/>
                    <a:gd name="T43" fmla="*/ 117 h 473"/>
                    <a:gd name="T44" fmla="*/ 460 w 2554"/>
                    <a:gd name="T45" fmla="*/ 113 h 473"/>
                    <a:gd name="T46" fmla="*/ 467 w 2554"/>
                    <a:gd name="T47" fmla="*/ 108 h 473"/>
                    <a:gd name="T48" fmla="*/ 476 w 2554"/>
                    <a:gd name="T49" fmla="*/ 100 h 473"/>
                    <a:gd name="T50" fmla="*/ 489 w 2554"/>
                    <a:gd name="T51" fmla="*/ 85 h 473"/>
                    <a:gd name="T52" fmla="*/ 502 w 2554"/>
                    <a:gd name="T53" fmla="*/ 68 h 473"/>
                    <a:gd name="T54" fmla="*/ 517 w 2554"/>
                    <a:gd name="T55" fmla="*/ 51 h 473"/>
                    <a:gd name="T56" fmla="*/ 533 w 2554"/>
                    <a:gd name="T57" fmla="*/ 43 h 473"/>
                    <a:gd name="T58" fmla="*/ 549 w 2554"/>
                    <a:gd name="T59" fmla="*/ 41 h 473"/>
                    <a:gd name="T60" fmla="*/ 564 w 2554"/>
                    <a:gd name="T61" fmla="*/ 43 h 473"/>
                    <a:gd name="T62" fmla="*/ 577 w 2554"/>
                    <a:gd name="T63" fmla="*/ 48 h 473"/>
                    <a:gd name="T64" fmla="*/ 593 w 2554"/>
                    <a:gd name="T65" fmla="*/ 66 h 473"/>
                    <a:gd name="T66" fmla="*/ 596 w 2554"/>
                    <a:gd name="T67" fmla="*/ 85 h 473"/>
                    <a:gd name="T68" fmla="*/ 599 w 2554"/>
                    <a:gd name="T69" fmla="*/ 104 h 473"/>
                    <a:gd name="T70" fmla="*/ 610 w 2554"/>
                    <a:gd name="T71" fmla="*/ 110 h 473"/>
                    <a:gd name="T72" fmla="*/ 623 w 2554"/>
                    <a:gd name="T73" fmla="*/ 105 h 473"/>
                    <a:gd name="T74" fmla="*/ 633 w 2554"/>
                    <a:gd name="T75" fmla="*/ 95 h 473"/>
                    <a:gd name="T76" fmla="*/ 639 w 2554"/>
                    <a:gd name="T77" fmla="*/ 82 h 473"/>
                    <a:gd name="T78" fmla="*/ 638 w 2554"/>
                    <a:gd name="T79" fmla="*/ 64 h 473"/>
                    <a:gd name="T80" fmla="*/ 628 w 2554"/>
                    <a:gd name="T81" fmla="*/ 44 h 473"/>
                    <a:gd name="T82" fmla="*/ 613 w 2554"/>
                    <a:gd name="T83" fmla="*/ 28 h 473"/>
                    <a:gd name="T84" fmla="*/ 587 w 2554"/>
                    <a:gd name="T85" fmla="*/ 18 h 473"/>
                    <a:gd name="T86" fmla="*/ 534 w 2554"/>
                    <a:gd name="T87" fmla="*/ 9 h 473"/>
                    <a:gd name="T88" fmla="*/ 468 w 2554"/>
                    <a:gd name="T89" fmla="*/ 4 h 473"/>
                    <a:gd name="T90" fmla="*/ 402 w 2554"/>
                    <a:gd name="T91" fmla="*/ 0 h 473"/>
                    <a:gd name="T92" fmla="*/ 365 w 2554"/>
                    <a:gd name="T93" fmla="*/ 12 h 473"/>
                    <a:gd name="T94" fmla="*/ 315 w 2554"/>
                    <a:gd name="T95" fmla="*/ 17 h 473"/>
                    <a:gd name="T96" fmla="*/ 260 w 2554"/>
                    <a:gd name="T97" fmla="*/ 16 h 473"/>
                    <a:gd name="T98" fmla="*/ 221 w 2554"/>
                    <a:gd name="T99" fmla="*/ 14 h 473"/>
                    <a:gd name="T100" fmla="*/ 210 w 2554"/>
                    <a:gd name="T101" fmla="*/ 11 h 473"/>
                    <a:gd name="T102" fmla="*/ 204 w 2554"/>
                    <a:gd name="T103" fmla="*/ 7 h 473"/>
                    <a:gd name="T104" fmla="*/ 206 w 2554"/>
                    <a:gd name="T105" fmla="*/ 3 h 473"/>
                    <a:gd name="T106" fmla="*/ 20 w 2554"/>
                    <a:gd name="T107" fmla="*/ 33 h 473"/>
                    <a:gd name="T108" fmla="*/ 23 w 2554"/>
                    <a:gd name="T109" fmla="*/ 34 h 473"/>
                    <a:gd name="T110" fmla="*/ 25 w 2554"/>
                    <a:gd name="T111" fmla="*/ 37 h 473"/>
                    <a:gd name="T112" fmla="*/ 25 w 2554"/>
                    <a:gd name="T113" fmla="*/ 40 h 473"/>
                    <a:gd name="T114" fmla="*/ 16 w 2554"/>
                    <a:gd name="T115" fmla="*/ 52 h 473"/>
                    <a:gd name="T116" fmla="*/ 7 w 2554"/>
                    <a:gd name="T117" fmla="*/ 63 h 473"/>
                    <a:gd name="T118" fmla="*/ 1 w 2554"/>
                    <a:gd name="T119" fmla="*/ 75 h 4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54"/>
                    <a:gd name="T181" fmla="*/ 0 h 473"/>
                    <a:gd name="T182" fmla="*/ 2554 w 2554"/>
                    <a:gd name="T183" fmla="*/ 473 h 47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54" h="473">
                      <a:moveTo>
                        <a:pt x="0" y="328"/>
                      </a:moveTo>
                      <a:lnTo>
                        <a:pt x="2" y="338"/>
                      </a:lnTo>
                      <a:lnTo>
                        <a:pt x="4" y="347"/>
                      </a:lnTo>
                      <a:lnTo>
                        <a:pt x="9" y="356"/>
                      </a:lnTo>
                      <a:lnTo>
                        <a:pt x="12" y="364"/>
                      </a:lnTo>
                      <a:lnTo>
                        <a:pt x="18" y="372"/>
                      </a:lnTo>
                      <a:lnTo>
                        <a:pt x="24" y="379"/>
                      </a:lnTo>
                      <a:lnTo>
                        <a:pt x="31" y="386"/>
                      </a:lnTo>
                      <a:lnTo>
                        <a:pt x="39" y="393"/>
                      </a:lnTo>
                      <a:lnTo>
                        <a:pt x="47" y="399"/>
                      </a:lnTo>
                      <a:lnTo>
                        <a:pt x="55" y="404"/>
                      </a:lnTo>
                      <a:lnTo>
                        <a:pt x="64" y="410"/>
                      </a:lnTo>
                      <a:lnTo>
                        <a:pt x="73" y="415"/>
                      </a:lnTo>
                      <a:lnTo>
                        <a:pt x="84" y="420"/>
                      </a:lnTo>
                      <a:lnTo>
                        <a:pt x="94" y="424"/>
                      </a:lnTo>
                      <a:lnTo>
                        <a:pt x="105" y="428"/>
                      </a:lnTo>
                      <a:lnTo>
                        <a:pt x="116" y="432"/>
                      </a:lnTo>
                      <a:lnTo>
                        <a:pt x="128" y="435"/>
                      </a:lnTo>
                      <a:lnTo>
                        <a:pt x="139" y="439"/>
                      </a:lnTo>
                      <a:lnTo>
                        <a:pt x="151" y="442"/>
                      </a:lnTo>
                      <a:lnTo>
                        <a:pt x="162" y="445"/>
                      </a:lnTo>
                      <a:lnTo>
                        <a:pt x="175" y="447"/>
                      </a:lnTo>
                      <a:lnTo>
                        <a:pt x="186" y="450"/>
                      </a:lnTo>
                      <a:lnTo>
                        <a:pt x="199" y="453"/>
                      </a:lnTo>
                      <a:lnTo>
                        <a:pt x="211" y="454"/>
                      </a:lnTo>
                      <a:lnTo>
                        <a:pt x="223" y="456"/>
                      </a:lnTo>
                      <a:lnTo>
                        <a:pt x="235" y="458"/>
                      </a:lnTo>
                      <a:lnTo>
                        <a:pt x="246" y="459"/>
                      </a:lnTo>
                      <a:lnTo>
                        <a:pt x="258" y="462"/>
                      </a:lnTo>
                      <a:lnTo>
                        <a:pt x="269" y="463"/>
                      </a:lnTo>
                      <a:lnTo>
                        <a:pt x="280" y="464"/>
                      </a:lnTo>
                      <a:lnTo>
                        <a:pt x="291" y="466"/>
                      </a:lnTo>
                      <a:lnTo>
                        <a:pt x="302" y="468"/>
                      </a:lnTo>
                      <a:lnTo>
                        <a:pt x="303" y="468"/>
                      </a:lnTo>
                      <a:lnTo>
                        <a:pt x="304" y="468"/>
                      </a:lnTo>
                      <a:lnTo>
                        <a:pt x="305" y="468"/>
                      </a:lnTo>
                      <a:lnTo>
                        <a:pt x="306" y="468"/>
                      </a:lnTo>
                      <a:lnTo>
                        <a:pt x="307" y="468"/>
                      </a:lnTo>
                      <a:lnTo>
                        <a:pt x="309" y="466"/>
                      </a:lnTo>
                      <a:lnTo>
                        <a:pt x="310" y="466"/>
                      </a:lnTo>
                      <a:lnTo>
                        <a:pt x="311" y="466"/>
                      </a:lnTo>
                      <a:lnTo>
                        <a:pt x="312" y="465"/>
                      </a:lnTo>
                      <a:lnTo>
                        <a:pt x="313" y="465"/>
                      </a:lnTo>
                      <a:lnTo>
                        <a:pt x="313" y="464"/>
                      </a:lnTo>
                      <a:lnTo>
                        <a:pt x="314" y="464"/>
                      </a:lnTo>
                      <a:lnTo>
                        <a:pt x="315" y="463"/>
                      </a:lnTo>
                      <a:lnTo>
                        <a:pt x="317" y="463"/>
                      </a:lnTo>
                      <a:lnTo>
                        <a:pt x="318" y="462"/>
                      </a:lnTo>
                      <a:lnTo>
                        <a:pt x="319" y="461"/>
                      </a:lnTo>
                      <a:lnTo>
                        <a:pt x="320" y="459"/>
                      </a:lnTo>
                      <a:lnTo>
                        <a:pt x="321" y="458"/>
                      </a:lnTo>
                      <a:lnTo>
                        <a:pt x="322" y="457"/>
                      </a:lnTo>
                      <a:lnTo>
                        <a:pt x="324" y="456"/>
                      </a:lnTo>
                      <a:lnTo>
                        <a:pt x="325" y="455"/>
                      </a:lnTo>
                      <a:lnTo>
                        <a:pt x="325" y="454"/>
                      </a:lnTo>
                      <a:lnTo>
                        <a:pt x="326" y="453"/>
                      </a:lnTo>
                      <a:lnTo>
                        <a:pt x="326" y="451"/>
                      </a:lnTo>
                      <a:lnTo>
                        <a:pt x="327" y="450"/>
                      </a:lnTo>
                      <a:lnTo>
                        <a:pt x="327" y="449"/>
                      </a:lnTo>
                      <a:lnTo>
                        <a:pt x="327" y="448"/>
                      </a:lnTo>
                      <a:lnTo>
                        <a:pt x="328" y="447"/>
                      </a:lnTo>
                      <a:lnTo>
                        <a:pt x="328" y="446"/>
                      </a:lnTo>
                      <a:lnTo>
                        <a:pt x="329" y="439"/>
                      </a:lnTo>
                      <a:lnTo>
                        <a:pt x="332" y="432"/>
                      </a:lnTo>
                      <a:lnTo>
                        <a:pt x="333" y="425"/>
                      </a:lnTo>
                      <a:lnTo>
                        <a:pt x="334" y="418"/>
                      </a:lnTo>
                      <a:lnTo>
                        <a:pt x="335" y="410"/>
                      </a:lnTo>
                      <a:lnTo>
                        <a:pt x="336" y="403"/>
                      </a:lnTo>
                      <a:lnTo>
                        <a:pt x="339" y="396"/>
                      </a:lnTo>
                      <a:lnTo>
                        <a:pt x="340" y="388"/>
                      </a:lnTo>
                      <a:lnTo>
                        <a:pt x="341" y="381"/>
                      </a:lnTo>
                      <a:lnTo>
                        <a:pt x="343" y="374"/>
                      </a:lnTo>
                      <a:lnTo>
                        <a:pt x="344" y="367"/>
                      </a:lnTo>
                      <a:lnTo>
                        <a:pt x="345" y="359"/>
                      </a:lnTo>
                      <a:lnTo>
                        <a:pt x="348" y="352"/>
                      </a:lnTo>
                      <a:lnTo>
                        <a:pt x="350" y="346"/>
                      </a:lnTo>
                      <a:lnTo>
                        <a:pt x="351" y="339"/>
                      </a:lnTo>
                      <a:lnTo>
                        <a:pt x="354" y="331"/>
                      </a:lnTo>
                      <a:lnTo>
                        <a:pt x="356" y="324"/>
                      </a:lnTo>
                      <a:lnTo>
                        <a:pt x="358" y="317"/>
                      </a:lnTo>
                      <a:lnTo>
                        <a:pt x="360" y="310"/>
                      </a:lnTo>
                      <a:lnTo>
                        <a:pt x="363" y="304"/>
                      </a:lnTo>
                      <a:lnTo>
                        <a:pt x="365" y="297"/>
                      </a:lnTo>
                      <a:lnTo>
                        <a:pt x="368" y="290"/>
                      </a:lnTo>
                      <a:lnTo>
                        <a:pt x="372" y="283"/>
                      </a:lnTo>
                      <a:lnTo>
                        <a:pt x="374" y="278"/>
                      </a:lnTo>
                      <a:lnTo>
                        <a:pt x="378" y="271"/>
                      </a:lnTo>
                      <a:lnTo>
                        <a:pt x="382" y="265"/>
                      </a:lnTo>
                      <a:lnTo>
                        <a:pt x="386" y="259"/>
                      </a:lnTo>
                      <a:lnTo>
                        <a:pt x="390" y="254"/>
                      </a:lnTo>
                      <a:lnTo>
                        <a:pt x="394" y="248"/>
                      </a:lnTo>
                      <a:lnTo>
                        <a:pt x="398" y="242"/>
                      </a:lnTo>
                      <a:lnTo>
                        <a:pt x="403" y="236"/>
                      </a:lnTo>
                      <a:lnTo>
                        <a:pt x="409" y="232"/>
                      </a:lnTo>
                      <a:lnTo>
                        <a:pt x="417" y="225"/>
                      </a:lnTo>
                      <a:lnTo>
                        <a:pt x="426" y="219"/>
                      </a:lnTo>
                      <a:lnTo>
                        <a:pt x="435" y="213"/>
                      </a:lnTo>
                      <a:lnTo>
                        <a:pt x="446" y="209"/>
                      </a:lnTo>
                      <a:lnTo>
                        <a:pt x="455" y="204"/>
                      </a:lnTo>
                      <a:lnTo>
                        <a:pt x="465" y="199"/>
                      </a:lnTo>
                      <a:lnTo>
                        <a:pt x="474" y="196"/>
                      </a:lnTo>
                      <a:lnTo>
                        <a:pt x="485" y="193"/>
                      </a:lnTo>
                      <a:lnTo>
                        <a:pt x="495" y="189"/>
                      </a:lnTo>
                      <a:lnTo>
                        <a:pt x="506" y="187"/>
                      </a:lnTo>
                      <a:lnTo>
                        <a:pt x="516" y="185"/>
                      </a:lnTo>
                      <a:lnTo>
                        <a:pt x="528" y="182"/>
                      </a:lnTo>
                      <a:lnTo>
                        <a:pt x="538" y="181"/>
                      </a:lnTo>
                      <a:lnTo>
                        <a:pt x="548" y="180"/>
                      </a:lnTo>
                      <a:lnTo>
                        <a:pt x="560" y="179"/>
                      </a:lnTo>
                      <a:lnTo>
                        <a:pt x="570" y="179"/>
                      </a:lnTo>
                      <a:lnTo>
                        <a:pt x="582" y="179"/>
                      </a:lnTo>
                      <a:lnTo>
                        <a:pt x="592" y="180"/>
                      </a:lnTo>
                      <a:lnTo>
                        <a:pt x="602" y="181"/>
                      </a:lnTo>
                      <a:lnTo>
                        <a:pt x="614" y="182"/>
                      </a:lnTo>
                      <a:lnTo>
                        <a:pt x="624" y="185"/>
                      </a:lnTo>
                      <a:lnTo>
                        <a:pt x="635" y="187"/>
                      </a:lnTo>
                      <a:lnTo>
                        <a:pt x="645" y="189"/>
                      </a:lnTo>
                      <a:lnTo>
                        <a:pt x="655" y="193"/>
                      </a:lnTo>
                      <a:lnTo>
                        <a:pt x="666" y="196"/>
                      </a:lnTo>
                      <a:lnTo>
                        <a:pt x="676" y="199"/>
                      </a:lnTo>
                      <a:lnTo>
                        <a:pt x="685" y="204"/>
                      </a:lnTo>
                      <a:lnTo>
                        <a:pt x="696" y="209"/>
                      </a:lnTo>
                      <a:lnTo>
                        <a:pt x="705" y="213"/>
                      </a:lnTo>
                      <a:lnTo>
                        <a:pt x="714" y="219"/>
                      </a:lnTo>
                      <a:lnTo>
                        <a:pt x="723" y="225"/>
                      </a:lnTo>
                      <a:lnTo>
                        <a:pt x="731" y="232"/>
                      </a:lnTo>
                      <a:lnTo>
                        <a:pt x="736" y="236"/>
                      </a:lnTo>
                      <a:lnTo>
                        <a:pt x="741" y="241"/>
                      </a:lnTo>
                      <a:lnTo>
                        <a:pt x="744" y="247"/>
                      </a:lnTo>
                      <a:lnTo>
                        <a:pt x="749" y="251"/>
                      </a:lnTo>
                      <a:lnTo>
                        <a:pt x="752" y="257"/>
                      </a:lnTo>
                      <a:lnTo>
                        <a:pt x="756" y="263"/>
                      </a:lnTo>
                      <a:lnTo>
                        <a:pt x="759" y="268"/>
                      </a:lnTo>
                      <a:lnTo>
                        <a:pt x="763" y="275"/>
                      </a:lnTo>
                      <a:lnTo>
                        <a:pt x="765" y="281"/>
                      </a:lnTo>
                      <a:lnTo>
                        <a:pt x="768" y="288"/>
                      </a:lnTo>
                      <a:lnTo>
                        <a:pt x="771" y="294"/>
                      </a:lnTo>
                      <a:lnTo>
                        <a:pt x="773" y="301"/>
                      </a:lnTo>
                      <a:lnTo>
                        <a:pt x="775" y="308"/>
                      </a:lnTo>
                      <a:lnTo>
                        <a:pt x="778" y="315"/>
                      </a:lnTo>
                      <a:lnTo>
                        <a:pt x="780" y="321"/>
                      </a:lnTo>
                      <a:lnTo>
                        <a:pt x="782" y="328"/>
                      </a:lnTo>
                      <a:lnTo>
                        <a:pt x="784" y="335"/>
                      </a:lnTo>
                      <a:lnTo>
                        <a:pt x="786" y="342"/>
                      </a:lnTo>
                      <a:lnTo>
                        <a:pt x="787" y="349"/>
                      </a:lnTo>
                      <a:lnTo>
                        <a:pt x="789" y="357"/>
                      </a:lnTo>
                      <a:lnTo>
                        <a:pt x="790" y="364"/>
                      </a:lnTo>
                      <a:lnTo>
                        <a:pt x="791" y="371"/>
                      </a:lnTo>
                      <a:lnTo>
                        <a:pt x="793" y="378"/>
                      </a:lnTo>
                      <a:lnTo>
                        <a:pt x="793" y="386"/>
                      </a:lnTo>
                      <a:lnTo>
                        <a:pt x="794" y="393"/>
                      </a:lnTo>
                      <a:lnTo>
                        <a:pt x="795" y="400"/>
                      </a:lnTo>
                      <a:lnTo>
                        <a:pt x="795" y="407"/>
                      </a:lnTo>
                      <a:lnTo>
                        <a:pt x="796" y="413"/>
                      </a:lnTo>
                      <a:lnTo>
                        <a:pt x="796" y="420"/>
                      </a:lnTo>
                      <a:lnTo>
                        <a:pt x="796" y="427"/>
                      </a:lnTo>
                      <a:lnTo>
                        <a:pt x="796" y="434"/>
                      </a:lnTo>
                      <a:lnTo>
                        <a:pt x="796" y="441"/>
                      </a:lnTo>
                      <a:lnTo>
                        <a:pt x="797" y="443"/>
                      </a:lnTo>
                      <a:lnTo>
                        <a:pt x="797" y="446"/>
                      </a:lnTo>
                      <a:lnTo>
                        <a:pt x="797" y="448"/>
                      </a:lnTo>
                      <a:lnTo>
                        <a:pt x="798" y="450"/>
                      </a:lnTo>
                      <a:lnTo>
                        <a:pt x="799" y="453"/>
                      </a:lnTo>
                      <a:lnTo>
                        <a:pt x="801" y="455"/>
                      </a:lnTo>
                      <a:lnTo>
                        <a:pt x="802" y="456"/>
                      </a:lnTo>
                      <a:lnTo>
                        <a:pt x="804" y="458"/>
                      </a:lnTo>
                      <a:lnTo>
                        <a:pt x="805" y="459"/>
                      </a:lnTo>
                      <a:lnTo>
                        <a:pt x="808" y="462"/>
                      </a:lnTo>
                      <a:lnTo>
                        <a:pt x="810" y="463"/>
                      </a:lnTo>
                      <a:lnTo>
                        <a:pt x="811" y="464"/>
                      </a:lnTo>
                      <a:lnTo>
                        <a:pt x="813" y="465"/>
                      </a:lnTo>
                      <a:lnTo>
                        <a:pt x="816" y="466"/>
                      </a:lnTo>
                      <a:lnTo>
                        <a:pt x="819" y="468"/>
                      </a:lnTo>
                      <a:lnTo>
                        <a:pt x="821" y="468"/>
                      </a:lnTo>
                      <a:lnTo>
                        <a:pt x="824" y="469"/>
                      </a:lnTo>
                      <a:lnTo>
                        <a:pt x="826" y="470"/>
                      </a:lnTo>
                      <a:lnTo>
                        <a:pt x="829" y="470"/>
                      </a:lnTo>
                      <a:lnTo>
                        <a:pt x="832" y="471"/>
                      </a:lnTo>
                      <a:lnTo>
                        <a:pt x="835" y="471"/>
                      </a:lnTo>
                      <a:lnTo>
                        <a:pt x="837" y="472"/>
                      </a:lnTo>
                      <a:lnTo>
                        <a:pt x="841" y="472"/>
                      </a:lnTo>
                      <a:lnTo>
                        <a:pt x="843" y="472"/>
                      </a:lnTo>
                      <a:lnTo>
                        <a:pt x="847" y="472"/>
                      </a:lnTo>
                      <a:lnTo>
                        <a:pt x="849" y="473"/>
                      </a:lnTo>
                      <a:lnTo>
                        <a:pt x="852" y="473"/>
                      </a:lnTo>
                      <a:lnTo>
                        <a:pt x="855" y="473"/>
                      </a:lnTo>
                      <a:lnTo>
                        <a:pt x="858" y="473"/>
                      </a:lnTo>
                      <a:lnTo>
                        <a:pt x="861" y="473"/>
                      </a:lnTo>
                      <a:lnTo>
                        <a:pt x="864" y="473"/>
                      </a:lnTo>
                      <a:lnTo>
                        <a:pt x="866" y="473"/>
                      </a:lnTo>
                      <a:lnTo>
                        <a:pt x="1781" y="473"/>
                      </a:lnTo>
                      <a:lnTo>
                        <a:pt x="1786" y="473"/>
                      </a:lnTo>
                      <a:lnTo>
                        <a:pt x="1789" y="472"/>
                      </a:lnTo>
                      <a:lnTo>
                        <a:pt x="1793" y="472"/>
                      </a:lnTo>
                      <a:lnTo>
                        <a:pt x="1797" y="471"/>
                      </a:lnTo>
                      <a:lnTo>
                        <a:pt x="1801" y="471"/>
                      </a:lnTo>
                      <a:lnTo>
                        <a:pt x="1804" y="470"/>
                      </a:lnTo>
                      <a:lnTo>
                        <a:pt x="1808" y="469"/>
                      </a:lnTo>
                      <a:lnTo>
                        <a:pt x="1811" y="468"/>
                      </a:lnTo>
                      <a:lnTo>
                        <a:pt x="1815" y="466"/>
                      </a:lnTo>
                      <a:lnTo>
                        <a:pt x="1818" y="464"/>
                      </a:lnTo>
                      <a:lnTo>
                        <a:pt x="1822" y="463"/>
                      </a:lnTo>
                      <a:lnTo>
                        <a:pt x="1825" y="462"/>
                      </a:lnTo>
                      <a:lnTo>
                        <a:pt x="1828" y="459"/>
                      </a:lnTo>
                      <a:lnTo>
                        <a:pt x="1832" y="457"/>
                      </a:lnTo>
                      <a:lnTo>
                        <a:pt x="1834" y="456"/>
                      </a:lnTo>
                      <a:lnTo>
                        <a:pt x="1838" y="454"/>
                      </a:lnTo>
                      <a:lnTo>
                        <a:pt x="1841" y="451"/>
                      </a:lnTo>
                      <a:lnTo>
                        <a:pt x="1845" y="449"/>
                      </a:lnTo>
                      <a:lnTo>
                        <a:pt x="1848" y="447"/>
                      </a:lnTo>
                      <a:lnTo>
                        <a:pt x="1850" y="445"/>
                      </a:lnTo>
                      <a:lnTo>
                        <a:pt x="1854" y="442"/>
                      </a:lnTo>
                      <a:lnTo>
                        <a:pt x="1857" y="440"/>
                      </a:lnTo>
                      <a:lnTo>
                        <a:pt x="1861" y="438"/>
                      </a:lnTo>
                      <a:lnTo>
                        <a:pt x="1863" y="435"/>
                      </a:lnTo>
                      <a:lnTo>
                        <a:pt x="1866" y="432"/>
                      </a:lnTo>
                      <a:lnTo>
                        <a:pt x="1870" y="430"/>
                      </a:lnTo>
                      <a:lnTo>
                        <a:pt x="1873" y="427"/>
                      </a:lnTo>
                      <a:lnTo>
                        <a:pt x="1877" y="425"/>
                      </a:lnTo>
                      <a:lnTo>
                        <a:pt x="1879" y="422"/>
                      </a:lnTo>
                      <a:lnTo>
                        <a:pt x="1883" y="419"/>
                      </a:lnTo>
                      <a:lnTo>
                        <a:pt x="1886" y="417"/>
                      </a:lnTo>
                      <a:lnTo>
                        <a:pt x="1890" y="415"/>
                      </a:lnTo>
                      <a:lnTo>
                        <a:pt x="1895" y="409"/>
                      </a:lnTo>
                      <a:lnTo>
                        <a:pt x="1902" y="403"/>
                      </a:lnTo>
                      <a:lnTo>
                        <a:pt x="1908" y="397"/>
                      </a:lnTo>
                      <a:lnTo>
                        <a:pt x="1914" y="392"/>
                      </a:lnTo>
                      <a:lnTo>
                        <a:pt x="1921" y="385"/>
                      </a:lnTo>
                      <a:lnTo>
                        <a:pt x="1926" y="378"/>
                      </a:lnTo>
                      <a:lnTo>
                        <a:pt x="1931" y="372"/>
                      </a:lnTo>
                      <a:lnTo>
                        <a:pt x="1937" y="364"/>
                      </a:lnTo>
                      <a:lnTo>
                        <a:pt x="1943" y="357"/>
                      </a:lnTo>
                      <a:lnTo>
                        <a:pt x="1948" y="350"/>
                      </a:lnTo>
                      <a:lnTo>
                        <a:pt x="1954" y="342"/>
                      </a:lnTo>
                      <a:lnTo>
                        <a:pt x="1959" y="334"/>
                      </a:lnTo>
                      <a:lnTo>
                        <a:pt x="1964" y="327"/>
                      </a:lnTo>
                      <a:lnTo>
                        <a:pt x="1970" y="319"/>
                      </a:lnTo>
                      <a:lnTo>
                        <a:pt x="1976" y="311"/>
                      </a:lnTo>
                      <a:lnTo>
                        <a:pt x="1981" y="303"/>
                      </a:lnTo>
                      <a:lnTo>
                        <a:pt x="1986" y="295"/>
                      </a:lnTo>
                      <a:lnTo>
                        <a:pt x="1992" y="287"/>
                      </a:lnTo>
                      <a:lnTo>
                        <a:pt x="1998" y="279"/>
                      </a:lnTo>
                      <a:lnTo>
                        <a:pt x="2004" y="272"/>
                      </a:lnTo>
                      <a:lnTo>
                        <a:pt x="2009" y="264"/>
                      </a:lnTo>
                      <a:lnTo>
                        <a:pt x="2016" y="256"/>
                      </a:lnTo>
                      <a:lnTo>
                        <a:pt x="2022" y="248"/>
                      </a:lnTo>
                      <a:lnTo>
                        <a:pt x="2029" y="241"/>
                      </a:lnTo>
                      <a:lnTo>
                        <a:pt x="2036" y="234"/>
                      </a:lnTo>
                      <a:lnTo>
                        <a:pt x="2042" y="226"/>
                      </a:lnTo>
                      <a:lnTo>
                        <a:pt x="2050" y="219"/>
                      </a:lnTo>
                      <a:lnTo>
                        <a:pt x="2057" y="212"/>
                      </a:lnTo>
                      <a:lnTo>
                        <a:pt x="2065" y="206"/>
                      </a:lnTo>
                      <a:lnTo>
                        <a:pt x="2072" y="199"/>
                      </a:lnTo>
                      <a:lnTo>
                        <a:pt x="2080" y="194"/>
                      </a:lnTo>
                      <a:lnTo>
                        <a:pt x="2089" y="188"/>
                      </a:lnTo>
                      <a:lnTo>
                        <a:pt x="2095" y="186"/>
                      </a:lnTo>
                      <a:lnTo>
                        <a:pt x="2102" y="182"/>
                      </a:lnTo>
                      <a:lnTo>
                        <a:pt x="2108" y="180"/>
                      </a:lnTo>
                      <a:lnTo>
                        <a:pt x="2115" y="178"/>
                      </a:lnTo>
                      <a:lnTo>
                        <a:pt x="2122" y="175"/>
                      </a:lnTo>
                      <a:lnTo>
                        <a:pt x="2129" y="173"/>
                      </a:lnTo>
                      <a:lnTo>
                        <a:pt x="2136" y="172"/>
                      </a:lnTo>
                      <a:lnTo>
                        <a:pt x="2143" y="171"/>
                      </a:lnTo>
                      <a:lnTo>
                        <a:pt x="2151" y="168"/>
                      </a:lnTo>
                      <a:lnTo>
                        <a:pt x="2158" y="168"/>
                      </a:lnTo>
                      <a:lnTo>
                        <a:pt x="2165" y="167"/>
                      </a:lnTo>
                      <a:lnTo>
                        <a:pt x="2172" y="166"/>
                      </a:lnTo>
                      <a:lnTo>
                        <a:pt x="2179" y="166"/>
                      </a:lnTo>
                      <a:lnTo>
                        <a:pt x="2187" y="166"/>
                      </a:lnTo>
                      <a:lnTo>
                        <a:pt x="2194" y="166"/>
                      </a:lnTo>
                      <a:lnTo>
                        <a:pt x="2201" y="166"/>
                      </a:lnTo>
                      <a:lnTo>
                        <a:pt x="2208" y="166"/>
                      </a:lnTo>
                      <a:lnTo>
                        <a:pt x="2214" y="167"/>
                      </a:lnTo>
                      <a:lnTo>
                        <a:pt x="2221" y="167"/>
                      </a:lnTo>
                      <a:lnTo>
                        <a:pt x="2227" y="168"/>
                      </a:lnTo>
                      <a:lnTo>
                        <a:pt x="2234" y="170"/>
                      </a:lnTo>
                      <a:lnTo>
                        <a:pt x="2241" y="171"/>
                      </a:lnTo>
                      <a:lnTo>
                        <a:pt x="2247" y="172"/>
                      </a:lnTo>
                      <a:lnTo>
                        <a:pt x="2253" y="173"/>
                      </a:lnTo>
                      <a:lnTo>
                        <a:pt x="2258" y="174"/>
                      </a:lnTo>
                      <a:lnTo>
                        <a:pt x="2264" y="176"/>
                      </a:lnTo>
                      <a:lnTo>
                        <a:pt x="2270" y="178"/>
                      </a:lnTo>
                      <a:lnTo>
                        <a:pt x="2274" y="180"/>
                      </a:lnTo>
                      <a:lnTo>
                        <a:pt x="2280" y="182"/>
                      </a:lnTo>
                      <a:lnTo>
                        <a:pt x="2285" y="183"/>
                      </a:lnTo>
                      <a:lnTo>
                        <a:pt x="2289" y="186"/>
                      </a:lnTo>
                      <a:lnTo>
                        <a:pt x="2293" y="188"/>
                      </a:lnTo>
                      <a:lnTo>
                        <a:pt x="2306" y="195"/>
                      </a:lnTo>
                      <a:lnTo>
                        <a:pt x="2316" y="202"/>
                      </a:lnTo>
                      <a:lnTo>
                        <a:pt x="2326" y="209"/>
                      </a:lnTo>
                      <a:lnTo>
                        <a:pt x="2334" y="217"/>
                      </a:lnTo>
                      <a:lnTo>
                        <a:pt x="2342" y="224"/>
                      </a:lnTo>
                      <a:lnTo>
                        <a:pt x="2349" y="232"/>
                      </a:lnTo>
                      <a:lnTo>
                        <a:pt x="2355" y="240"/>
                      </a:lnTo>
                      <a:lnTo>
                        <a:pt x="2361" y="248"/>
                      </a:lnTo>
                      <a:lnTo>
                        <a:pt x="2365" y="256"/>
                      </a:lnTo>
                      <a:lnTo>
                        <a:pt x="2369" y="265"/>
                      </a:lnTo>
                      <a:lnTo>
                        <a:pt x="2372" y="273"/>
                      </a:lnTo>
                      <a:lnTo>
                        <a:pt x="2375" y="282"/>
                      </a:lnTo>
                      <a:lnTo>
                        <a:pt x="2377" y="290"/>
                      </a:lnTo>
                      <a:lnTo>
                        <a:pt x="2378" y="300"/>
                      </a:lnTo>
                      <a:lnTo>
                        <a:pt x="2379" y="308"/>
                      </a:lnTo>
                      <a:lnTo>
                        <a:pt x="2380" y="317"/>
                      </a:lnTo>
                      <a:lnTo>
                        <a:pt x="2382" y="326"/>
                      </a:lnTo>
                      <a:lnTo>
                        <a:pt x="2383" y="334"/>
                      </a:lnTo>
                      <a:lnTo>
                        <a:pt x="2383" y="343"/>
                      </a:lnTo>
                      <a:lnTo>
                        <a:pt x="2383" y="351"/>
                      </a:lnTo>
                      <a:lnTo>
                        <a:pt x="2384" y="361"/>
                      </a:lnTo>
                      <a:lnTo>
                        <a:pt x="2384" y="369"/>
                      </a:lnTo>
                      <a:lnTo>
                        <a:pt x="2385" y="378"/>
                      </a:lnTo>
                      <a:lnTo>
                        <a:pt x="2386" y="386"/>
                      </a:lnTo>
                      <a:lnTo>
                        <a:pt x="2387" y="394"/>
                      </a:lnTo>
                      <a:lnTo>
                        <a:pt x="2388" y="402"/>
                      </a:lnTo>
                      <a:lnTo>
                        <a:pt x="2390" y="410"/>
                      </a:lnTo>
                      <a:lnTo>
                        <a:pt x="2392" y="418"/>
                      </a:lnTo>
                      <a:lnTo>
                        <a:pt x="2394" y="425"/>
                      </a:lnTo>
                      <a:lnTo>
                        <a:pt x="2398" y="432"/>
                      </a:lnTo>
                      <a:lnTo>
                        <a:pt x="2402" y="440"/>
                      </a:lnTo>
                      <a:lnTo>
                        <a:pt x="2407" y="446"/>
                      </a:lnTo>
                      <a:lnTo>
                        <a:pt x="2413" y="446"/>
                      </a:lnTo>
                      <a:lnTo>
                        <a:pt x="2418" y="446"/>
                      </a:lnTo>
                      <a:lnTo>
                        <a:pt x="2425" y="445"/>
                      </a:lnTo>
                      <a:lnTo>
                        <a:pt x="2431" y="445"/>
                      </a:lnTo>
                      <a:lnTo>
                        <a:pt x="2437" y="443"/>
                      </a:lnTo>
                      <a:lnTo>
                        <a:pt x="2444" y="441"/>
                      </a:lnTo>
                      <a:lnTo>
                        <a:pt x="2450" y="440"/>
                      </a:lnTo>
                      <a:lnTo>
                        <a:pt x="2455" y="438"/>
                      </a:lnTo>
                      <a:lnTo>
                        <a:pt x="2461" y="435"/>
                      </a:lnTo>
                      <a:lnTo>
                        <a:pt x="2467" y="433"/>
                      </a:lnTo>
                      <a:lnTo>
                        <a:pt x="2473" y="431"/>
                      </a:lnTo>
                      <a:lnTo>
                        <a:pt x="2478" y="427"/>
                      </a:lnTo>
                      <a:lnTo>
                        <a:pt x="2484" y="425"/>
                      </a:lnTo>
                      <a:lnTo>
                        <a:pt x="2489" y="422"/>
                      </a:lnTo>
                      <a:lnTo>
                        <a:pt x="2495" y="418"/>
                      </a:lnTo>
                      <a:lnTo>
                        <a:pt x="2499" y="413"/>
                      </a:lnTo>
                      <a:lnTo>
                        <a:pt x="2504" y="410"/>
                      </a:lnTo>
                      <a:lnTo>
                        <a:pt x="2508" y="405"/>
                      </a:lnTo>
                      <a:lnTo>
                        <a:pt x="2513" y="401"/>
                      </a:lnTo>
                      <a:lnTo>
                        <a:pt x="2518" y="396"/>
                      </a:lnTo>
                      <a:lnTo>
                        <a:pt x="2521" y="392"/>
                      </a:lnTo>
                      <a:lnTo>
                        <a:pt x="2526" y="387"/>
                      </a:lnTo>
                      <a:lnTo>
                        <a:pt x="2529" y="382"/>
                      </a:lnTo>
                      <a:lnTo>
                        <a:pt x="2533" y="377"/>
                      </a:lnTo>
                      <a:lnTo>
                        <a:pt x="2536" y="371"/>
                      </a:lnTo>
                      <a:lnTo>
                        <a:pt x="2539" y="365"/>
                      </a:lnTo>
                      <a:lnTo>
                        <a:pt x="2542" y="359"/>
                      </a:lnTo>
                      <a:lnTo>
                        <a:pt x="2544" y="354"/>
                      </a:lnTo>
                      <a:lnTo>
                        <a:pt x="2546" y="348"/>
                      </a:lnTo>
                      <a:lnTo>
                        <a:pt x="2549" y="341"/>
                      </a:lnTo>
                      <a:lnTo>
                        <a:pt x="2550" y="335"/>
                      </a:lnTo>
                      <a:lnTo>
                        <a:pt x="2552" y="328"/>
                      </a:lnTo>
                      <a:lnTo>
                        <a:pt x="2553" y="321"/>
                      </a:lnTo>
                      <a:lnTo>
                        <a:pt x="2554" y="313"/>
                      </a:lnTo>
                      <a:lnTo>
                        <a:pt x="2554" y="306"/>
                      </a:lnTo>
                      <a:lnTo>
                        <a:pt x="2554" y="298"/>
                      </a:lnTo>
                      <a:lnTo>
                        <a:pt x="2553" y="290"/>
                      </a:lnTo>
                      <a:lnTo>
                        <a:pt x="2552" y="282"/>
                      </a:lnTo>
                      <a:lnTo>
                        <a:pt x="2551" y="273"/>
                      </a:lnTo>
                      <a:lnTo>
                        <a:pt x="2550" y="265"/>
                      </a:lnTo>
                      <a:lnTo>
                        <a:pt x="2548" y="256"/>
                      </a:lnTo>
                      <a:lnTo>
                        <a:pt x="2544" y="248"/>
                      </a:lnTo>
                      <a:lnTo>
                        <a:pt x="2542" y="239"/>
                      </a:lnTo>
                      <a:lnTo>
                        <a:pt x="2538" y="229"/>
                      </a:lnTo>
                      <a:lnTo>
                        <a:pt x="2534" y="221"/>
                      </a:lnTo>
                      <a:lnTo>
                        <a:pt x="2530" y="212"/>
                      </a:lnTo>
                      <a:lnTo>
                        <a:pt x="2526" y="203"/>
                      </a:lnTo>
                      <a:lnTo>
                        <a:pt x="2521" y="195"/>
                      </a:lnTo>
                      <a:lnTo>
                        <a:pt x="2515" y="186"/>
                      </a:lnTo>
                      <a:lnTo>
                        <a:pt x="2509" y="178"/>
                      </a:lnTo>
                      <a:lnTo>
                        <a:pt x="2505" y="170"/>
                      </a:lnTo>
                      <a:lnTo>
                        <a:pt x="2498" y="162"/>
                      </a:lnTo>
                      <a:lnTo>
                        <a:pt x="2492" y="153"/>
                      </a:lnTo>
                      <a:lnTo>
                        <a:pt x="2485" y="147"/>
                      </a:lnTo>
                      <a:lnTo>
                        <a:pt x="2480" y="138"/>
                      </a:lnTo>
                      <a:lnTo>
                        <a:pt x="2473" y="132"/>
                      </a:lnTo>
                      <a:lnTo>
                        <a:pt x="2466" y="126"/>
                      </a:lnTo>
                      <a:lnTo>
                        <a:pt x="2458" y="119"/>
                      </a:lnTo>
                      <a:lnTo>
                        <a:pt x="2451" y="113"/>
                      </a:lnTo>
                      <a:lnTo>
                        <a:pt x="2443" y="109"/>
                      </a:lnTo>
                      <a:lnTo>
                        <a:pt x="2436" y="104"/>
                      </a:lnTo>
                      <a:lnTo>
                        <a:pt x="2428" y="99"/>
                      </a:lnTo>
                      <a:lnTo>
                        <a:pt x="2420" y="95"/>
                      </a:lnTo>
                      <a:lnTo>
                        <a:pt x="2412" y="91"/>
                      </a:lnTo>
                      <a:lnTo>
                        <a:pt x="2398" y="87"/>
                      </a:lnTo>
                      <a:lnTo>
                        <a:pt x="2382" y="81"/>
                      </a:lnTo>
                      <a:lnTo>
                        <a:pt x="2364" y="76"/>
                      </a:lnTo>
                      <a:lnTo>
                        <a:pt x="2346" y="72"/>
                      </a:lnTo>
                      <a:lnTo>
                        <a:pt x="2326" y="67"/>
                      </a:lnTo>
                      <a:lnTo>
                        <a:pt x="2306" y="63"/>
                      </a:lnTo>
                      <a:lnTo>
                        <a:pt x="2284" y="59"/>
                      </a:lnTo>
                      <a:lnTo>
                        <a:pt x="2261" y="55"/>
                      </a:lnTo>
                      <a:lnTo>
                        <a:pt x="2236" y="51"/>
                      </a:lnTo>
                      <a:lnTo>
                        <a:pt x="2212" y="48"/>
                      </a:lnTo>
                      <a:lnTo>
                        <a:pt x="2187" y="44"/>
                      </a:lnTo>
                      <a:lnTo>
                        <a:pt x="2160" y="41"/>
                      </a:lnTo>
                      <a:lnTo>
                        <a:pt x="2134" y="38"/>
                      </a:lnTo>
                      <a:lnTo>
                        <a:pt x="2106" y="35"/>
                      </a:lnTo>
                      <a:lnTo>
                        <a:pt x="2077" y="33"/>
                      </a:lnTo>
                      <a:lnTo>
                        <a:pt x="2049" y="30"/>
                      </a:lnTo>
                      <a:lnTo>
                        <a:pt x="2020" y="28"/>
                      </a:lnTo>
                      <a:lnTo>
                        <a:pt x="1990" y="26"/>
                      </a:lnTo>
                      <a:lnTo>
                        <a:pt x="1961" y="23"/>
                      </a:lnTo>
                      <a:lnTo>
                        <a:pt x="1931" y="21"/>
                      </a:lnTo>
                      <a:lnTo>
                        <a:pt x="1900" y="19"/>
                      </a:lnTo>
                      <a:lnTo>
                        <a:pt x="1870" y="17"/>
                      </a:lnTo>
                      <a:lnTo>
                        <a:pt x="1840" y="15"/>
                      </a:lnTo>
                      <a:lnTo>
                        <a:pt x="1810" y="13"/>
                      </a:lnTo>
                      <a:lnTo>
                        <a:pt x="1780" y="12"/>
                      </a:lnTo>
                      <a:lnTo>
                        <a:pt x="1750" y="10"/>
                      </a:lnTo>
                      <a:lnTo>
                        <a:pt x="1720" y="8"/>
                      </a:lnTo>
                      <a:lnTo>
                        <a:pt x="1690" y="6"/>
                      </a:lnTo>
                      <a:lnTo>
                        <a:pt x="1661" y="5"/>
                      </a:lnTo>
                      <a:lnTo>
                        <a:pt x="1633" y="4"/>
                      </a:lnTo>
                      <a:lnTo>
                        <a:pt x="1605" y="2"/>
                      </a:lnTo>
                      <a:lnTo>
                        <a:pt x="1577" y="0"/>
                      </a:lnTo>
                      <a:lnTo>
                        <a:pt x="1567" y="8"/>
                      </a:lnTo>
                      <a:lnTo>
                        <a:pt x="1554" y="17"/>
                      </a:lnTo>
                      <a:lnTo>
                        <a:pt x="1542" y="23"/>
                      </a:lnTo>
                      <a:lnTo>
                        <a:pt x="1527" y="29"/>
                      </a:lnTo>
                      <a:lnTo>
                        <a:pt x="1512" y="35"/>
                      </a:lnTo>
                      <a:lnTo>
                        <a:pt x="1494" y="41"/>
                      </a:lnTo>
                      <a:lnTo>
                        <a:pt x="1477" y="45"/>
                      </a:lnTo>
                      <a:lnTo>
                        <a:pt x="1459" y="50"/>
                      </a:lnTo>
                      <a:lnTo>
                        <a:pt x="1439" y="53"/>
                      </a:lnTo>
                      <a:lnTo>
                        <a:pt x="1419" y="57"/>
                      </a:lnTo>
                      <a:lnTo>
                        <a:pt x="1398" y="60"/>
                      </a:lnTo>
                      <a:lnTo>
                        <a:pt x="1377" y="63"/>
                      </a:lnTo>
                      <a:lnTo>
                        <a:pt x="1354" y="64"/>
                      </a:lnTo>
                      <a:lnTo>
                        <a:pt x="1332" y="66"/>
                      </a:lnTo>
                      <a:lnTo>
                        <a:pt x="1308" y="67"/>
                      </a:lnTo>
                      <a:lnTo>
                        <a:pt x="1285" y="68"/>
                      </a:lnTo>
                      <a:lnTo>
                        <a:pt x="1260" y="69"/>
                      </a:lnTo>
                      <a:lnTo>
                        <a:pt x="1236" y="69"/>
                      </a:lnTo>
                      <a:lnTo>
                        <a:pt x="1212" y="69"/>
                      </a:lnTo>
                      <a:lnTo>
                        <a:pt x="1187" y="69"/>
                      </a:lnTo>
                      <a:lnTo>
                        <a:pt x="1162" y="69"/>
                      </a:lnTo>
                      <a:lnTo>
                        <a:pt x="1137" y="69"/>
                      </a:lnTo>
                      <a:lnTo>
                        <a:pt x="1112" y="68"/>
                      </a:lnTo>
                      <a:lnTo>
                        <a:pt x="1088" y="67"/>
                      </a:lnTo>
                      <a:lnTo>
                        <a:pt x="1062" y="67"/>
                      </a:lnTo>
                      <a:lnTo>
                        <a:pt x="1038" y="66"/>
                      </a:lnTo>
                      <a:lnTo>
                        <a:pt x="1014" y="65"/>
                      </a:lnTo>
                      <a:lnTo>
                        <a:pt x="990" y="64"/>
                      </a:lnTo>
                      <a:lnTo>
                        <a:pt x="967" y="63"/>
                      </a:lnTo>
                      <a:lnTo>
                        <a:pt x="943" y="61"/>
                      </a:lnTo>
                      <a:lnTo>
                        <a:pt x="920" y="60"/>
                      </a:lnTo>
                      <a:lnTo>
                        <a:pt x="899" y="59"/>
                      </a:lnTo>
                      <a:lnTo>
                        <a:pt x="894" y="59"/>
                      </a:lnTo>
                      <a:lnTo>
                        <a:pt x="889" y="59"/>
                      </a:lnTo>
                      <a:lnTo>
                        <a:pt x="884" y="58"/>
                      </a:lnTo>
                      <a:lnTo>
                        <a:pt x="879" y="57"/>
                      </a:lnTo>
                      <a:lnTo>
                        <a:pt x="873" y="56"/>
                      </a:lnTo>
                      <a:lnTo>
                        <a:pt x="869" y="55"/>
                      </a:lnTo>
                      <a:lnTo>
                        <a:pt x="864" y="53"/>
                      </a:lnTo>
                      <a:lnTo>
                        <a:pt x="858" y="52"/>
                      </a:lnTo>
                      <a:lnTo>
                        <a:pt x="854" y="51"/>
                      </a:lnTo>
                      <a:lnTo>
                        <a:pt x="849" y="49"/>
                      </a:lnTo>
                      <a:lnTo>
                        <a:pt x="844" y="48"/>
                      </a:lnTo>
                      <a:lnTo>
                        <a:pt x="840" y="45"/>
                      </a:lnTo>
                      <a:lnTo>
                        <a:pt x="835" y="43"/>
                      </a:lnTo>
                      <a:lnTo>
                        <a:pt x="832" y="42"/>
                      </a:lnTo>
                      <a:lnTo>
                        <a:pt x="828" y="40"/>
                      </a:lnTo>
                      <a:lnTo>
                        <a:pt x="825" y="37"/>
                      </a:lnTo>
                      <a:lnTo>
                        <a:pt x="821" y="36"/>
                      </a:lnTo>
                      <a:lnTo>
                        <a:pt x="819" y="34"/>
                      </a:lnTo>
                      <a:lnTo>
                        <a:pt x="817" y="31"/>
                      </a:lnTo>
                      <a:lnTo>
                        <a:pt x="814" y="30"/>
                      </a:lnTo>
                      <a:lnTo>
                        <a:pt x="813" y="28"/>
                      </a:lnTo>
                      <a:lnTo>
                        <a:pt x="812" y="26"/>
                      </a:lnTo>
                      <a:lnTo>
                        <a:pt x="811" y="25"/>
                      </a:lnTo>
                      <a:lnTo>
                        <a:pt x="811" y="22"/>
                      </a:lnTo>
                      <a:lnTo>
                        <a:pt x="811" y="21"/>
                      </a:lnTo>
                      <a:lnTo>
                        <a:pt x="812" y="20"/>
                      </a:lnTo>
                      <a:lnTo>
                        <a:pt x="814" y="18"/>
                      </a:lnTo>
                      <a:lnTo>
                        <a:pt x="817" y="17"/>
                      </a:lnTo>
                      <a:lnTo>
                        <a:pt x="819" y="15"/>
                      </a:lnTo>
                      <a:lnTo>
                        <a:pt x="822" y="15"/>
                      </a:lnTo>
                      <a:lnTo>
                        <a:pt x="827" y="14"/>
                      </a:lnTo>
                      <a:lnTo>
                        <a:pt x="832" y="13"/>
                      </a:lnTo>
                      <a:lnTo>
                        <a:pt x="70" y="81"/>
                      </a:lnTo>
                      <a:lnTo>
                        <a:pt x="70" y="129"/>
                      </a:lnTo>
                      <a:lnTo>
                        <a:pt x="71" y="129"/>
                      </a:lnTo>
                      <a:lnTo>
                        <a:pt x="72" y="130"/>
                      </a:lnTo>
                      <a:lnTo>
                        <a:pt x="75" y="132"/>
                      </a:lnTo>
                      <a:lnTo>
                        <a:pt x="76" y="132"/>
                      </a:lnTo>
                      <a:lnTo>
                        <a:pt x="77" y="133"/>
                      </a:lnTo>
                      <a:lnTo>
                        <a:pt x="79" y="133"/>
                      </a:lnTo>
                      <a:lnTo>
                        <a:pt x="80" y="134"/>
                      </a:lnTo>
                      <a:lnTo>
                        <a:pt x="83" y="134"/>
                      </a:lnTo>
                      <a:lnTo>
                        <a:pt x="84" y="135"/>
                      </a:lnTo>
                      <a:lnTo>
                        <a:pt x="85" y="136"/>
                      </a:lnTo>
                      <a:lnTo>
                        <a:pt x="87" y="136"/>
                      </a:lnTo>
                      <a:lnTo>
                        <a:pt x="88" y="137"/>
                      </a:lnTo>
                      <a:lnTo>
                        <a:pt x="90" y="138"/>
                      </a:lnTo>
                      <a:lnTo>
                        <a:pt x="92" y="138"/>
                      </a:lnTo>
                      <a:lnTo>
                        <a:pt x="93" y="140"/>
                      </a:lnTo>
                      <a:lnTo>
                        <a:pt x="94" y="141"/>
                      </a:lnTo>
                      <a:lnTo>
                        <a:pt x="95" y="142"/>
                      </a:lnTo>
                      <a:lnTo>
                        <a:pt x="97" y="142"/>
                      </a:lnTo>
                      <a:lnTo>
                        <a:pt x="98" y="143"/>
                      </a:lnTo>
                      <a:lnTo>
                        <a:pt x="99" y="144"/>
                      </a:lnTo>
                      <a:lnTo>
                        <a:pt x="99" y="145"/>
                      </a:lnTo>
                      <a:lnTo>
                        <a:pt x="100" y="147"/>
                      </a:lnTo>
                      <a:lnTo>
                        <a:pt x="100" y="148"/>
                      </a:lnTo>
                      <a:lnTo>
                        <a:pt x="101" y="149"/>
                      </a:lnTo>
                      <a:lnTo>
                        <a:pt x="101" y="150"/>
                      </a:lnTo>
                      <a:lnTo>
                        <a:pt x="101" y="152"/>
                      </a:lnTo>
                      <a:lnTo>
                        <a:pt x="101" y="153"/>
                      </a:lnTo>
                      <a:lnTo>
                        <a:pt x="100" y="155"/>
                      </a:lnTo>
                      <a:lnTo>
                        <a:pt x="100" y="157"/>
                      </a:lnTo>
                      <a:lnTo>
                        <a:pt x="99" y="158"/>
                      </a:lnTo>
                      <a:lnTo>
                        <a:pt x="98" y="160"/>
                      </a:lnTo>
                      <a:lnTo>
                        <a:pt x="97" y="162"/>
                      </a:lnTo>
                      <a:lnTo>
                        <a:pt x="93" y="167"/>
                      </a:lnTo>
                      <a:lnTo>
                        <a:pt x="90" y="172"/>
                      </a:lnTo>
                      <a:lnTo>
                        <a:pt x="86" y="178"/>
                      </a:lnTo>
                      <a:lnTo>
                        <a:pt x="83" y="182"/>
                      </a:lnTo>
                      <a:lnTo>
                        <a:pt x="79" y="187"/>
                      </a:lnTo>
                      <a:lnTo>
                        <a:pt x="75" y="193"/>
                      </a:lnTo>
                      <a:lnTo>
                        <a:pt x="71" y="197"/>
                      </a:lnTo>
                      <a:lnTo>
                        <a:pt x="67" y="203"/>
                      </a:lnTo>
                      <a:lnTo>
                        <a:pt x="63" y="208"/>
                      </a:lnTo>
                      <a:lnTo>
                        <a:pt x="59" y="213"/>
                      </a:lnTo>
                      <a:lnTo>
                        <a:pt x="54" y="218"/>
                      </a:lnTo>
                      <a:lnTo>
                        <a:pt x="49" y="222"/>
                      </a:lnTo>
                      <a:lnTo>
                        <a:pt x="46" y="228"/>
                      </a:lnTo>
                      <a:lnTo>
                        <a:pt x="41" y="233"/>
                      </a:lnTo>
                      <a:lnTo>
                        <a:pt x="38" y="239"/>
                      </a:lnTo>
                      <a:lnTo>
                        <a:pt x="33" y="243"/>
                      </a:lnTo>
                      <a:lnTo>
                        <a:pt x="30" y="249"/>
                      </a:lnTo>
                      <a:lnTo>
                        <a:pt x="25" y="254"/>
                      </a:lnTo>
                      <a:lnTo>
                        <a:pt x="22" y="259"/>
                      </a:lnTo>
                      <a:lnTo>
                        <a:pt x="18" y="264"/>
                      </a:lnTo>
                      <a:lnTo>
                        <a:pt x="16" y="270"/>
                      </a:lnTo>
                      <a:lnTo>
                        <a:pt x="12" y="274"/>
                      </a:lnTo>
                      <a:lnTo>
                        <a:pt x="10" y="280"/>
                      </a:lnTo>
                      <a:lnTo>
                        <a:pt x="7" y="285"/>
                      </a:lnTo>
                      <a:lnTo>
                        <a:pt x="6" y="290"/>
                      </a:lnTo>
                      <a:lnTo>
                        <a:pt x="3" y="296"/>
                      </a:lnTo>
                      <a:lnTo>
                        <a:pt x="2" y="301"/>
                      </a:lnTo>
                      <a:lnTo>
                        <a:pt x="1" y="306"/>
                      </a:lnTo>
                      <a:lnTo>
                        <a:pt x="0" y="312"/>
                      </a:lnTo>
                      <a:lnTo>
                        <a:pt x="0" y="317"/>
                      </a:lnTo>
                      <a:lnTo>
                        <a:pt x="0" y="323"/>
                      </a:lnTo>
                      <a:lnTo>
                        <a:pt x="0" y="328"/>
                      </a:lnTo>
                      <a:close/>
                    </a:path>
                  </a:pathLst>
                </a:custGeom>
                <a:solidFill>
                  <a:srgbClr val="FCFAE5"/>
                </a:solidFill>
                <a:ln w="9525">
                  <a:noFill/>
                  <a:round/>
                  <a:headEnd/>
                  <a:tailEnd/>
                </a:ln>
              </p:spPr>
              <p:txBody>
                <a:bodyPr/>
                <a:lstStyle/>
                <a:p>
                  <a:endParaRPr lang="en-GB"/>
                </a:p>
              </p:txBody>
            </p:sp>
            <p:sp>
              <p:nvSpPr>
                <p:cNvPr id="1051" name="Freeform 961"/>
                <p:cNvSpPr>
                  <a:spLocks/>
                </p:cNvSpPr>
                <p:nvPr/>
              </p:nvSpPr>
              <p:spPr bwMode="auto">
                <a:xfrm>
                  <a:off x="1785" y="2986"/>
                  <a:ext cx="153" cy="70"/>
                </a:xfrm>
                <a:custGeom>
                  <a:avLst/>
                  <a:gdLst>
                    <a:gd name="T0" fmla="*/ 73 w 307"/>
                    <a:gd name="T1" fmla="*/ 33 h 142"/>
                    <a:gd name="T2" fmla="*/ 68 w 307"/>
                    <a:gd name="T3" fmla="*/ 33 h 142"/>
                    <a:gd name="T4" fmla="*/ 62 w 307"/>
                    <a:gd name="T5" fmla="*/ 32 h 142"/>
                    <a:gd name="T6" fmla="*/ 56 w 307"/>
                    <a:gd name="T7" fmla="*/ 31 h 142"/>
                    <a:gd name="T8" fmla="*/ 50 w 307"/>
                    <a:gd name="T9" fmla="*/ 30 h 142"/>
                    <a:gd name="T10" fmla="*/ 44 w 307"/>
                    <a:gd name="T11" fmla="*/ 29 h 142"/>
                    <a:gd name="T12" fmla="*/ 38 w 307"/>
                    <a:gd name="T13" fmla="*/ 27 h 142"/>
                    <a:gd name="T14" fmla="*/ 32 w 307"/>
                    <a:gd name="T15" fmla="*/ 26 h 142"/>
                    <a:gd name="T16" fmla="*/ 27 w 307"/>
                    <a:gd name="T17" fmla="*/ 24 h 142"/>
                    <a:gd name="T18" fmla="*/ 22 w 307"/>
                    <a:gd name="T19" fmla="*/ 22 h 142"/>
                    <a:gd name="T20" fmla="*/ 17 w 307"/>
                    <a:gd name="T21" fmla="*/ 19 h 142"/>
                    <a:gd name="T22" fmla="*/ 12 w 307"/>
                    <a:gd name="T23" fmla="*/ 17 h 142"/>
                    <a:gd name="T24" fmla="*/ 9 w 307"/>
                    <a:gd name="T25" fmla="*/ 14 h 142"/>
                    <a:gd name="T26" fmla="*/ 5 w 307"/>
                    <a:gd name="T27" fmla="*/ 10 h 142"/>
                    <a:gd name="T28" fmla="*/ 3 w 307"/>
                    <a:gd name="T29" fmla="*/ 6 h 142"/>
                    <a:gd name="T30" fmla="*/ 1 w 307"/>
                    <a:gd name="T31" fmla="*/ 2 h 142"/>
                    <a:gd name="T32" fmla="*/ 0 w 307"/>
                    <a:gd name="T33" fmla="*/ 0 h 142"/>
                    <a:gd name="T34" fmla="*/ 1 w 307"/>
                    <a:gd name="T35" fmla="*/ 5 h 142"/>
                    <a:gd name="T36" fmla="*/ 3 w 307"/>
                    <a:gd name="T37" fmla="*/ 9 h 142"/>
                    <a:gd name="T38" fmla="*/ 6 w 307"/>
                    <a:gd name="T39" fmla="*/ 13 h 142"/>
                    <a:gd name="T40" fmla="*/ 10 w 307"/>
                    <a:gd name="T41" fmla="*/ 16 h 142"/>
                    <a:gd name="T42" fmla="*/ 14 w 307"/>
                    <a:gd name="T43" fmla="*/ 19 h 142"/>
                    <a:gd name="T44" fmla="*/ 18 w 307"/>
                    <a:gd name="T45" fmla="*/ 22 h 142"/>
                    <a:gd name="T46" fmla="*/ 24 w 307"/>
                    <a:gd name="T47" fmla="*/ 24 h 142"/>
                    <a:gd name="T48" fmla="*/ 29 w 307"/>
                    <a:gd name="T49" fmla="*/ 26 h 142"/>
                    <a:gd name="T50" fmla="*/ 35 w 307"/>
                    <a:gd name="T51" fmla="*/ 28 h 142"/>
                    <a:gd name="T52" fmla="*/ 41 w 307"/>
                    <a:gd name="T53" fmla="*/ 29 h 142"/>
                    <a:gd name="T54" fmla="*/ 47 w 307"/>
                    <a:gd name="T55" fmla="*/ 31 h 142"/>
                    <a:gd name="T56" fmla="*/ 53 w 307"/>
                    <a:gd name="T57" fmla="*/ 31 h 142"/>
                    <a:gd name="T58" fmla="*/ 59 w 307"/>
                    <a:gd name="T59" fmla="*/ 33 h 142"/>
                    <a:gd name="T60" fmla="*/ 65 w 307"/>
                    <a:gd name="T61" fmla="*/ 33 h 142"/>
                    <a:gd name="T62" fmla="*/ 70 w 307"/>
                    <a:gd name="T63" fmla="*/ 34 h 142"/>
                    <a:gd name="T64" fmla="*/ 75 w 307"/>
                    <a:gd name="T65" fmla="*/ 35 h 142"/>
                    <a:gd name="T66" fmla="*/ 76 w 307"/>
                    <a:gd name="T67" fmla="*/ 35 h 142"/>
                    <a:gd name="T68" fmla="*/ 76 w 307"/>
                    <a:gd name="T69" fmla="*/ 35 h 142"/>
                    <a:gd name="T70" fmla="*/ 76 w 307"/>
                    <a:gd name="T71" fmla="*/ 34 h 142"/>
                    <a:gd name="T72" fmla="*/ 76 w 307"/>
                    <a:gd name="T73" fmla="*/ 34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7"/>
                    <a:gd name="T112" fmla="*/ 0 h 142"/>
                    <a:gd name="T113" fmla="*/ 307 w 307"/>
                    <a:gd name="T114" fmla="*/ 142 h 1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7" h="142">
                      <a:moveTo>
                        <a:pt x="305" y="137"/>
                      </a:moveTo>
                      <a:lnTo>
                        <a:pt x="294" y="136"/>
                      </a:lnTo>
                      <a:lnTo>
                        <a:pt x="284" y="134"/>
                      </a:lnTo>
                      <a:lnTo>
                        <a:pt x="272" y="133"/>
                      </a:lnTo>
                      <a:lnTo>
                        <a:pt x="261" y="131"/>
                      </a:lnTo>
                      <a:lnTo>
                        <a:pt x="249" y="129"/>
                      </a:lnTo>
                      <a:lnTo>
                        <a:pt x="238" y="128"/>
                      </a:lnTo>
                      <a:lnTo>
                        <a:pt x="226" y="126"/>
                      </a:lnTo>
                      <a:lnTo>
                        <a:pt x="215" y="123"/>
                      </a:lnTo>
                      <a:lnTo>
                        <a:pt x="202" y="122"/>
                      </a:lnTo>
                      <a:lnTo>
                        <a:pt x="191" y="120"/>
                      </a:lnTo>
                      <a:lnTo>
                        <a:pt x="178" y="117"/>
                      </a:lnTo>
                      <a:lnTo>
                        <a:pt x="166" y="114"/>
                      </a:lnTo>
                      <a:lnTo>
                        <a:pt x="155" y="112"/>
                      </a:lnTo>
                      <a:lnTo>
                        <a:pt x="142" y="108"/>
                      </a:lnTo>
                      <a:lnTo>
                        <a:pt x="131" y="105"/>
                      </a:lnTo>
                      <a:lnTo>
                        <a:pt x="120" y="102"/>
                      </a:lnTo>
                      <a:lnTo>
                        <a:pt x="109" y="98"/>
                      </a:lnTo>
                      <a:lnTo>
                        <a:pt x="98" y="94"/>
                      </a:lnTo>
                      <a:lnTo>
                        <a:pt x="88" y="90"/>
                      </a:lnTo>
                      <a:lnTo>
                        <a:pt x="78" y="85"/>
                      </a:lnTo>
                      <a:lnTo>
                        <a:pt x="68" y="80"/>
                      </a:lnTo>
                      <a:lnTo>
                        <a:pt x="59" y="75"/>
                      </a:lnTo>
                      <a:lnTo>
                        <a:pt x="51" y="69"/>
                      </a:lnTo>
                      <a:lnTo>
                        <a:pt x="43" y="62"/>
                      </a:lnTo>
                      <a:lnTo>
                        <a:pt x="36" y="57"/>
                      </a:lnTo>
                      <a:lnTo>
                        <a:pt x="29" y="50"/>
                      </a:lnTo>
                      <a:lnTo>
                        <a:pt x="23" y="43"/>
                      </a:lnTo>
                      <a:lnTo>
                        <a:pt x="18" y="35"/>
                      </a:lnTo>
                      <a:lnTo>
                        <a:pt x="13" y="27"/>
                      </a:lnTo>
                      <a:lnTo>
                        <a:pt x="10" y="19"/>
                      </a:lnTo>
                      <a:lnTo>
                        <a:pt x="7" y="10"/>
                      </a:lnTo>
                      <a:lnTo>
                        <a:pt x="5" y="0"/>
                      </a:lnTo>
                      <a:lnTo>
                        <a:pt x="0" y="0"/>
                      </a:lnTo>
                      <a:lnTo>
                        <a:pt x="3" y="11"/>
                      </a:lnTo>
                      <a:lnTo>
                        <a:pt x="5" y="20"/>
                      </a:lnTo>
                      <a:lnTo>
                        <a:pt x="10" y="29"/>
                      </a:lnTo>
                      <a:lnTo>
                        <a:pt x="14" y="37"/>
                      </a:lnTo>
                      <a:lnTo>
                        <a:pt x="19" y="45"/>
                      </a:lnTo>
                      <a:lnTo>
                        <a:pt x="26" y="53"/>
                      </a:lnTo>
                      <a:lnTo>
                        <a:pt x="33" y="60"/>
                      </a:lnTo>
                      <a:lnTo>
                        <a:pt x="40" y="67"/>
                      </a:lnTo>
                      <a:lnTo>
                        <a:pt x="48" y="73"/>
                      </a:lnTo>
                      <a:lnTo>
                        <a:pt x="57" y="79"/>
                      </a:lnTo>
                      <a:lnTo>
                        <a:pt x="66" y="84"/>
                      </a:lnTo>
                      <a:lnTo>
                        <a:pt x="75" y="89"/>
                      </a:lnTo>
                      <a:lnTo>
                        <a:pt x="86" y="94"/>
                      </a:lnTo>
                      <a:lnTo>
                        <a:pt x="96" y="98"/>
                      </a:lnTo>
                      <a:lnTo>
                        <a:pt x="108" y="103"/>
                      </a:lnTo>
                      <a:lnTo>
                        <a:pt x="118" y="106"/>
                      </a:lnTo>
                      <a:lnTo>
                        <a:pt x="129" y="110"/>
                      </a:lnTo>
                      <a:lnTo>
                        <a:pt x="141" y="113"/>
                      </a:lnTo>
                      <a:lnTo>
                        <a:pt x="154" y="117"/>
                      </a:lnTo>
                      <a:lnTo>
                        <a:pt x="165" y="119"/>
                      </a:lnTo>
                      <a:lnTo>
                        <a:pt x="177" y="122"/>
                      </a:lnTo>
                      <a:lnTo>
                        <a:pt x="189" y="125"/>
                      </a:lnTo>
                      <a:lnTo>
                        <a:pt x="201" y="127"/>
                      </a:lnTo>
                      <a:lnTo>
                        <a:pt x="214" y="128"/>
                      </a:lnTo>
                      <a:lnTo>
                        <a:pt x="225" y="130"/>
                      </a:lnTo>
                      <a:lnTo>
                        <a:pt x="238" y="133"/>
                      </a:lnTo>
                      <a:lnTo>
                        <a:pt x="249" y="134"/>
                      </a:lnTo>
                      <a:lnTo>
                        <a:pt x="261" y="136"/>
                      </a:lnTo>
                      <a:lnTo>
                        <a:pt x="272" y="137"/>
                      </a:lnTo>
                      <a:lnTo>
                        <a:pt x="283" y="140"/>
                      </a:lnTo>
                      <a:lnTo>
                        <a:pt x="293" y="141"/>
                      </a:lnTo>
                      <a:lnTo>
                        <a:pt x="303" y="142"/>
                      </a:lnTo>
                      <a:lnTo>
                        <a:pt x="305" y="142"/>
                      </a:lnTo>
                      <a:lnTo>
                        <a:pt x="306" y="142"/>
                      </a:lnTo>
                      <a:lnTo>
                        <a:pt x="306" y="141"/>
                      </a:lnTo>
                      <a:lnTo>
                        <a:pt x="307" y="141"/>
                      </a:lnTo>
                      <a:lnTo>
                        <a:pt x="307" y="140"/>
                      </a:lnTo>
                      <a:lnTo>
                        <a:pt x="307" y="138"/>
                      </a:lnTo>
                      <a:lnTo>
                        <a:pt x="306" y="138"/>
                      </a:lnTo>
                      <a:lnTo>
                        <a:pt x="306" y="137"/>
                      </a:lnTo>
                      <a:lnTo>
                        <a:pt x="305" y="137"/>
                      </a:lnTo>
                      <a:close/>
                    </a:path>
                  </a:pathLst>
                </a:custGeom>
                <a:solidFill>
                  <a:srgbClr val="000000"/>
                </a:solidFill>
                <a:ln w="9525">
                  <a:noFill/>
                  <a:round/>
                  <a:headEnd/>
                  <a:tailEnd/>
                </a:ln>
              </p:spPr>
              <p:txBody>
                <a:bodyPr/>
                <a:lstStyle/>
                <a:p>
                  <a:endParaRPr lang="en-GB"/>
                </a:p>
              </p:txBody>
            </p:sp>
            <p:sp>
              <p:nvSpPr>
                <p:cNvPr id="1052" name="Freeform 962"/>
                <p:cNvSpPr>
                  <a:spLocks/>
                </p:cNvSpPr>
                <p:nvPr/>
              </p:nvSpPr>
              <p:spPr bwMode="auto">
                <a:xfrm>
                  <a:off x="1937" y="3043"/>
                  <a:ext cx="15" cy="13"/>
                </a:xfrm>
                <a:custGeom>
                  <a:avLst/>
                  <a:gdLst>
                    <a:gd name="T0" fmla="*/ 7 w 30"/>
                    <a:gd name="T1" fmla="*/ 1 h 27"/>
                    <a:gd name="T2" fmla="*/ 7 w 30"/>
                    <a:gd name="T3" fmla="*/ 1 h 27"/>
                    <a:gd name="T4" fmla="*/ 6 w 30"/>
                    <a:gd name="T5" fmla="*/ 2 h 27"/>
                    <a:gd name="T6" fmla="*/ 6 w 30"/>
                    <a:gd name="T7" fmla="*/ 2 h 27"/>
                    <a:gd name="T8" fmla="*/ 6 w 30"/>
                    <a:gd name="T9" fmla="*/ 3 h 27"/>
                    <a:gd name="T10" fmla="*/ 5 w 30"/>
                    <a:gd name="T11" fmla="*/ 3 h 27"/>
                    <a:gd name="T12" fmla="*/ 5 w 30"/>
                    <a:gd name="T13" fmla="*/ 4 h 27"/>
                    <a:gd name="T14" fmla="*/ 4 w 30"/>
                    <a:gd name="T15" fmla="*/ 4 h 27"/>
                    <a:gd name="T16" fmla="*/ 3 w 30"/>
                    <a:gd name="T17" fmla="*/ 4 h 27"/>
                    <a:gd name="T18" fmla="*/ 3 w 30"/>
                    <a:gd name="T19" fmla="*/ 5 h 27"/>
                    <a:gd name="T20" fmla="*/ 3 w 30"/>
                    <a:gd name="T21" fmla="*/ 5 h 27"/>
                    <a:gd name="T22" fmla="*/ 2 w 30"/>
                    <a:gd name="T23" fmla="*/ 5 h 27"/>
                    <a:gd name="T24" fmla="*/ 2 w 30"/>
                    <a:gd name="T25" fmla="*/ 5 h 27"/>
                    <a:gd name="T26" fmla="*/ 1 w 30"/>
                    <a:gd name="T27" fmla="*/ 5 h 27"/>
                    <a:gd name="T28" fmla="*/ 0 w 30"/>
                    <a:gd name="T29" fmla="*/ 6 h 27"/>
                    <a:gd name="T30" fmla="*/ 1 w 30"/>
                    <a:gd name="T31" fmla="*/ 6 h 27"/>
                    <a:gd name="T32" fmla="*/ 2 w 30"/>
                    <a:gd name="T33" fmla="*/ 6 h 27"/>
                    <a:gd name="T34" fmla="*/ 3 w 30"/>
                    <a:gd name="T35" fmla="*/ 6 h 27"/>
                    <a:gd name="T36" fmla="*/ 3 w 30"/>
                    <a:gd name="T37" fmla="*/ 6 h 27"/>
                    <a:gd name="T38" fmla="*/ 4 w 30"/>
                    <a:gd name="T39" fmla="*/ 6 h 27"/>
                    <a:gd name="T40" fmla="*/ 4 w 30"/>
                    <a:gd name="T41" fmla="*/ 5 h 27"/>
                    <a:gd name="T42" fmla="*/ 5 w 30"/>
                    <a:gd name="T43" fmla="*/ 5 h 27"/>
                    <a:gd name="T44" fmla="*/ 5 w 30"/>
                    <a:gd name="T45" fmla="*/ 5 h 27"/>
                    <a:gd name="T46" fmla="*/ 6 w 30"/>
                    <a:gd name="T47" fmla="*/ 4 h 27"/>
                    <a:gd name="T48" fmla="*/ 7 w 30"/>
                    <a:gd name="T49" fmla="*/ 3 h 27"/>
                    <a:gd name="T50" fmla="*/ 7 w 30"/>
                    <a:gd name="T51" fmla="*/ 3 h 27"/>
                    <a:gd name="T52" fmla="*/ 7 w 30"/>
                    <a:gd name="T53" fmla="*/ 2 h 27"/>
                    <a:gd name="T54" fmla="*/ 7 w 30"/>
                    <a:gd name="T55" fmla="*/ 2 h 27"/>
                    <a:gd name="T56" fmla="*/ 8 w 30"/>
                    <a:gd name="T57" fmla="*/ 1 h 27"/>
                    <a:gd name="T58" fmla="*/ 8 w 30"/>
                    <a:gd name="T59" fmla="*/ 1 h 27"/>
                    <a:gd name="T60" fmla="*/ 8 w 30"/>
                    <a:gd name="T61" fmla="*/ 0 h 27"/>
                    <a:gd name="T62" fmla="*/ 8 w 30"/>
                    <a:gd name="T63" fmla="*/ 0 h 27"/>
                    <a:gd name="T64" fmla="*/ 7 w 30"/>
                    <a:gd name="T65" fmla="*/ 0 h 27"/>
                    <a:gd name="T66" fmla="*/ 7 w 30"/>
                    <a:gd name="T67" fmla="*/ 0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27"/>
                    <a:gd name="T104" fmla="*/ 30 w 30"/>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27">
                      <a:moveTo>
                        <a:pt x="26" y="3"/>
                      </a:moveTo>
                      <a:lnTo>
                        <a:pt x="26" y="4"/>
                      </a:lnTo>
                      <a:lnTo>
                        <a:pt x="25" y="5"/>
                      </a:lnTo>
                      <a:lnTo>
                        <a:pt x="25" y="6"/>
                      </a:lnTo>
                      <a:lnTo>
                        <a:pt x="24" y="7"/>
                      </a:lnTo>
                      <a:lnTo>
                        <a:pt x="24" y="8"/>
                      </a:lnTo>
                      <a:lnTo>
                        <a:pt x="22" y="10"/>
                      </a:lnTo>
                      <a:lnTo>
                        <a:pt x="22" y="11"/>
                      </a:lnTo>
                      <a:lnTo>
                        <a:pt x="21" y="11"/>
                      </a:lnTo>
                      <a:lnTo>
                        <a:pt x="21" y="12"/>
                      </a:lnTo>
                      <a:lnTo>
                        <a:pt x="20" y="13"/>
                      </a:lnTo>
                      <a:lnTo>
                        <a:pt x="19" y="14"/>
                      </a:lnTo>
                      <a:lnTo>
                        <a:pt x="18" y="15"/>
                      </a:lnTo>
                      <a:lnTo>
                        <a:pt x="17" y="16"/>
                      </a:lnTo>
                      <a:lnTo>
                        <a:pt x="15" y="18"/>
                      </a:lnTo>
                      <a:lnTo>
                        <a:pt x="14" y="18"/>
                      </a:lnTo>
                      <a:lnTo>
                        <a:pt x="13" y="19"/>
                      </a:lnTo>
                      <a:lnTo>
                        <a:pt x="12" y="19"/>
                      </a:lnTo>
                      <a:lnTo>
                        <a:pt x="12" y="20"/>
                      </a:lnTo>
                      <a:lnTo>
                        <a:pt x="11" y="20"/>
                      </a:lnTo>
                      <a:lnTo>
                        <a:pt x="10" y="21"/>
                      </a:lnTo>
                      <a:lnTo>
                        <a:pt x="9" y="21"/>
                      </a:lnTo>
                      <a:lnTo>
                        <a:pt x="7" y="21"/>
                      </a:lnTo>
                      <a:lnTo>
                        <a:pt x="7" y="22"/>
                      </a:lnTo>
                      <a:lnTo>
                        <a:pt x="6" y="22"/>
                      </a:lnTo>
                      <a:lnTo>
                        <a:pt x="5" y="22"/>
                      </a:lnTo>
                      <a:lnTo>
                        <a:pt x="4" y="22"/>
                      </a:lnTo>
                      <a:lnTo>
                        <a:pt x="3" y="22"/>
                      </a:lnTo>
                      <a:lnTo>
                        <a:pt x="2" y="22"/>
                      </a:lnTo>
                      <a:lnTo>
                        <a:pt x="0" y="27"/>
                      </a:lnTo>
                      <a:lnTo>
                        <a:pt x="2" y="27"/>
                      </a:lnTo>
                      <a:lnTo>
                        <a:pt x="3" y="27"/>
                      </a:lnTo>
                      <a:lnTo>
                        <a:pt x="4" y="27"/>
                      </a:lnTo>
                      <a:lnTo>
                        <a:pt x="6" y="27"/>
                      </a:lnTo>
                      <a:lnTo>
                        <a:pt x="7" y="27"/>
                      </a:lnTo>
                      <a:lnTo>
                        <a:pt x="9" y="27"/>
                      </a:lnTo>
                      <a:lnTo>
                        <a:pt x="10" y="26"/>
                      </a:lnTo>
                      <a:lnTo>
                        <a:pt x="11" y="26"/>
                      </a:lnTo>
                      <a:lnTo>
                        <a:pt x="12" y="26"/>
                      </a:lnTo>
                      <a:lnTo>
                        <a:pt x="13" y="25"/>
                      </a:lnTo>
                      <a:lnTo>
                        <a:pt x="14" y="25"/>
                      </a:lnTo>
                      <a:lnTo>
                        <a:pt x="15" y="23"/>
                      </a:lnTo>
                      <a:lnTo>
                        <a:pt x="17" y="22"/>
                      </a:lnTo>
                      <a:lnTo>
                        <a:pt x="18" y="21"/>
                      </a:lnTo>
                      <a:lnTo>
                        <a:pt x="19" y="21"/>
                      </a:lnTo>
                      <a:lnTo>
                        <a:pt x="20" y="20"/>
                      </a:lnTo>
                      <a:lnTo>
                        <a:pt x="21" y="19"/>
                      </a:lnTo>
                      <a:lnTo>
                        <a:pt x="22" y="18"/>
                      </a:lnTo>
                      <a:lnTo>
                        <a:pt x="24" y="16"/>
                      </a:lnTo>
                      <a:lnTo>
                        <a:pt x="25" y="15"/>
                      </a:lnTo>
                      <a:lnTo>
                        <a:pt x="26" y="14"/>
                      </a:lnTo>
                      <a:lnTo>
                        <a:pt x="26" y="13"/>
                      </a:lnTo>
                      <a:lnTo>
                        <a:pt x="27" y="12"/>
                      </a:lnTo>
                      <a:lnTo>
                        <a:pt x="27" y="11"/>
                      </a:lnTo>
                      <a:lnTo>
                        <a:pt x="28" y="10"/>
                      </a:lnTo>
                      <a:lnTo>
                        <a:pt x="28" y="8"/>
                      </a:lnTo>
                      <a:lnTo>
                        <a:pt x="29" y="7"/>
                      </a:lnTo>
                      <a:lnTo>
                        <a:pt x="29" y="6"/>
                      </a:lnTo>
                      <a:lnTo>
                        <a:pt x="30" y="5"/>
                      </a:lnTo>
                      <a:lnTo>
                        <a:pt x="30" y="4"/>
                      </a:lnTo>
                      <a:lnTo>
                        <a:pt x="30" y="3"/>
                      </a:lnTo>
                      <a:lnTo>
                        <a:pt x="30" y="2"/>
                      </a:lnTo>
                      <a:lnTo>
                        <a:pt x="29" y="2"/>
                      </a:lnTo>
                      <a:lnTo>
                        <a:pt x="29" y="0"/>
                      </a:lnTo>
                      <a:lnTo>
                        <a:pt x="28" y="0"/>
                      </a:lnTo>
                      <a:lnTo>
                        <a:pt x="27" y="0"/>
                      </a:lnTo>
                      <a:lnTo>
                        <a:pt x="27" y="2"/>
                      </a:lnTo>
                      <a:lnTo>
                        <a:pt x="26" y="2"/>
                      </a:lnTo>
                      <a:lnTo>
                        <a:pt x="26" y="3"/>
                      </a:lnTo>
                      <a:close/>
                    </a:path>
                  </a:pathLst>
                </a:custGeom>
                <a:solidFill>
                  <a:srgbClr val="000000"/>
                </a:solidFill>
                <a:ln w="9525">
                  <a:noFill/>
                  <a:round/>
                  <a:headEnd/>
                  <a:tailEnd/>
                </a:ln>
              </p:spPr>
              <p:txBody>
                <a:bodyPr/>
                <a:lstStyle/>
                <a:p>
                  <a:endParaRPr lang="en-GB"/>
                </a:p>
              </p:txBody>
            </p:sp>
            <p:sp>
              <p:nvSpPr>
                <p:cNvPr id="1053" name="Freeform 963"/>
                <p:cNvSpPr>
                  <a:spLocks/>
                </p:cNvSpPr>
                <p:nvPr/>
              </p:nvSpPr>
              <p:spPr bwMode="auto">
                <a:xfrm>
                  <a:off x="1949" y="2936"/>
                  <a:ext cx="43" cy="109"/>
                </a:xfrm>
                <a:custGeom>
                  <a:avLst/>
                  <a:gdLst>
                    <a:gd name="T0" fmla="*/ 21 w 85"/>
                    <a:gd name="T1" fmla="*/ 0 h 218"/>
                    <a:gd name="T2" fmla="*/ 18 w 85"/>
                    <a:gd name="T3" fmla="*/ 3 h 218"/>
                    <a:gd name="T4" fmla="*/ 16 w 85"/>
                    <a:gd name="T5" fmla="*/ 6 h 218"/>
                    <a:gd name="T6" fmla="*/ 14 w 85"/>
                    <a:gd name="T7" fmla="*/ 9 h 218"/>
                    <a:gd name="T8" fmla="*/ 12 w 85"/>
                    <a:gd name="T9" fmla="*/ 12 h 218"/>
                    <a:gd name="T10" fmla="*/ 10 w 85"/>
                    <a:gd name="T11" fmla="*/ 15 h 218"/>
                    <a:gd name="T12" fmla="*/ 9 w 85"/>
                    <a:gd name="T13" fmla="*/ 19 h 218"/>
                    <a:gd name="T14" fmla="*/ 8 w 85"/>
                    <a:gd name="T15" fmla="*/ 22 h 218"/>
                    <a:gd name="T16" fmla="*/ 7 w 85"/>
                    <a:gd name="T17" fmla="*/ 26 h 218"/>
                    <a:gd name="T18" fmla="*/ 6 w 85"/>
                    <a:gd name="T19" fmla="*/ 28 h 218"/>
                    <a:gd name="T20" fmla="*/ 5 w 85"/>
                    <a:gd name="T21" fmla="*/ 33 h 218"/>
                    <a:gd name="T22" fmla="*/ 4 w 85"/>
                    <a:gd name="T23" fmla="*/ 36 h 218"/>
                    <a:gd name="T24" fmla="*/ 3 w 85"/>
                    <a:gd name="T25" fmla="*/ 40 h 218"/>
                    <a:gd name="T26" fmla="*/ 2 w 85"/>
                    <a:gd name="T27" fmla="*/ 44 h 218"/>
                    <a:gd name="T28" fmla="*/ 2 w 85"/>
                    <a:gd name="T29" fmla="*/ 47 h 218"/>
                    <a:gd name="T30" fmla="*/ 1 w 85"/>
                    <a:gd name="T31" fmla="*/ 51 h 218"/>
                    <a:gd name="T32" fmla="*/ 0 w 85"/>
                    <a:gd name="T33" fmla="*/ 55 h 218"/>
                    <a:gd name="T34" fmla="*/ 2 w 85"/>
                    <a:gd name="T35" fmla="*/ 53 h 218"/>
                    <a:gd name="T36" fmla="*/ 3 w 85"/>
                    <a:gd name="T37" fmla="*/ 49 h 218"/>
                    <a:gd name="T38" fmla="*/ 3 w 85"/>
                    <a:gd name="T39" fmla="*/ 46 h 218"/>
                    <a:gd name="T40" fmla="*/ 4 w 85"/>
                    <a:gd name="T41" fmla="*/ 42 h 218"/>
                    <a:gd name="T42" fmla="*/ 5 w 85"/>
                    <a:gd name="T43" fmla="*/ 39 h 218"/>
                    <a:gd name="T44" fmla="*/ 6 w 85"/>
                    <a:gd name="T45" fmla="*/ 35 h 218"/>
                    <a:gd name="T46" fmla="*/ 6 w 85"/>
                    <a:gd name="T47" fmla="*/ 30 h 218"/>
                    <a:gd name="T48" fmla="*/ 7 w 85"/>
                    <a:gd name="T49" fmla="*/ 27 h 218"/>
                    <a:gd name="T50" fmla="*/ 8 w 85"/>
                    <a:gd name="T51" fmla="*/ 24 h 218"/>
                    <a:gd name="T52" fmla="*/ 10 w 85"/>
                    <a:gd name="T53" fmla="*/ 21 h 218"/>
                    <a:gd name="T54" fmla="*/ 11 w 85"/>
                    <a:gd name="T55" fmla="*/ 18 h 218"/>
                    <a:gd name="T56" fmla="*/ 12 w 85"/>
                    <a:gd name="T57" fmla="*/ 14 h 218"/>
                    <a:gd name="T58" fmla="*/ 14 w 85"/>
                    <a:gd name="T59" fmla="*/ 11 h 218"/>
                    <a:gd name="T60" fmla="*/ 16 w 85"/>
                    <a:gd name="T61" fmla="*/ 7 h 218"/>
                    <a:gd name="T62" fmla="*/ 18 w 85"/>
                    <a:gd name="T63" fmla="*/ 5 h 218"/>
                    <a:gd name="T64" fmla="*/ 20 w 85"/>
                    <a:gd name="T65" fmla="*/ 3 h 218"/>
                    <a:gd name="T66" fmla="*/ 22 w 85"/>
                    <a:gd name="T67" fmla="*/ 1 h 218"/>
                    <a:gd name="T68" fmla="*/ 22 w 85"/>
                    <a:gd name="T69" fmla="*/ 1 h 218"/>
                    <a:gd name="T70" fmla="*/ 21 w 85"/>
                    <a:gd name="T71" fmla="*/ 0 h 218"/>
                    <a:gd name="T72" fmla="*/ 21 w 85"/>
                    <a:gd name="T73" fmla="*/ 0 h 218"/>
                    <a:gd name="T74" fmla="*/ 21 w 85"/>
                    <a:gd name="T75" fmla="*/ 0 h 2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5"/>
                    <a:gd name="T115" fmla="*/ 0 h 218"/>
                    <a:gd name="T116" fmla="*/ 85 w 85"/>
                    <a:gd name="T117" fmla="*/ 218 h 21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5" h="218">
                      <a:moveTo>
                        <a:pt x="82" y="0"/>
                      </a:moveTo>
                      <a:lnTo>
                        <a:pt x="81" y="0"/>
                      </a:lnTo>
                      <a:lnTo>
                        <a:pt x="76" y="6"/>
                      </a:lnTo>
                      <a:lnTo>
                        <a:pt x="71" y="12"/>
                      </a:lnTo>
                      <a:lnTo>
                        <a:pt x="67" y="18"/>
                      </a:lnTo>
                      <a:lnTo>
                        <a:pt x="62" y="23"/>
                      </a:lnTo>
                      <a:lnTo>
                        <a:pt x="57" y="29"/>
                      </a:lnTo>
                      <a:lnTo>
                        <a:pt x="54" y="35"/>
                      </a:lnTo>
                      <a:lnTo>
                        <a:pt x="51" y="41"/>
                      </a:lnTo>
                      <a:lnTo>
                        <a:pt x="47" y="48"/>
                      </a:lnTo>
                      <a:lnTo>
                        <a:pt x="44" y="53"/>
                      </a:lnTo>
                      <a:lnTo>
                        <a:pt x="40" y="60"/>
                      </a:lnTo>
                      <a:lnTo>
                        <a:pt x="38" y="67"/>
                      </a:lnTo>
                      <a:lnTo>
                        <a:pt x="34" y="74"/>
                      </a:lnTo>
                      <a:lnTo>
                        <a:pt x="32" y="81"/>
                      </a:lnTo>
                      <a:lnTo>
                        <a:pt x="30" y="88"/>
                      </a:lnTo>
                      <a:lnTo>
                        <a:pt x="28" y="95"/>
                      </a:lnTo>
                      <a:lnTo>
                        <a:pt x="25" y="102"/>
                      </a:lnTo>
                      <a:lnTo>
                        <a:pt x="23" y="109"/>
                      </a:lnTo>
                      <a:lnTo>
                        <a:pt x="22" y="115"/>
                      </a:lnTo>
                      <a:lnTo>
                        <a:pt x="19" y="122"/>
                      </a:lnTo>
                      <a:lnTo>
                        <a:pt x="17" y="130"/>
                      </a:lnTo>
                      <a:lnTo>
                        <a:pt x="16" y="137"/>
                      </a:lnTo>
                      <a:lnTo>
                        <a:pt x="15" y="144"/>
                      </a:lnTo>
                      <a:lnTo>
                        <a:pt x="13" y="152"/>
                      </a:lnTo>
                      <a:lnTo>
                        <a:pt x="11" y="159"/>
                      </a:lnTo>
                      <a:lnTo>
                        <a:pt x="10" y="166"/>
                      </a:lnTo>
                      <a:lnTo>
                        <a:pt x="8" y="174"/>
                      </a:lnTo>
                      <a:lnTo>
                        <a:pt x="7" y="181"/>
                      </a:lnTo>
                      <a:lnTo>
                        <a:pt x="6" y="188"/>
                      </a:lnTo>
                      <a:lnTo>
                        <a:pt x="4" y="196"/>
                      </a:lnTo>
                      <a:lnTo>
                        <a:pt x="2" y="203"/>
                      </a:lnTo>
                      <a:lnTo>
                        <a:pt x="1" y="210"/>
                      </a:lnTo>
                      <a:lnTo>
                        <a:pt x="0" y="217"/>
                      </a:lnTo>
                      <a:lnTo>
                        <a:pt x="4" y="218"/>
                      </a:lnTo>
                      <a:lnTo>
                        <a:pt x="6" y="211"/>
                      </a:lnTo>
                      <a:lnTo>
                        <a:pt x="8" y="204"/>
                      </a:lnTo>
                      <a:lnTo>
                        <a:pt x="9" y="196"/>
                      </a:lnTo>
                      <a:lnTo>
                        <a:pt x="10" y="189"/>
                      </a:lnTo>
                      <a:lnTo>
                        <a:pt x="11" y="182"/>
                      </a:lnTo>
                      <a:lnTo>
                        <a:pt x="14" y="174"/>
                      </a:lnTo>
                      <a:lnTo>
                        <a:pt x="15" y="167"/>
                      </a:lnTo>
                      <a:lnTo>
                        <a:pt x="16" y="160"/>
                      </a:lnTo>
                      <a:lnTo>
                        <a:pt x="17" y="153"/>
                      </a:lnTo>
                      <a:lnTo>
                        <a:pt x="19" y="145"/>
                      </a:lnTo>
                      <a:lnTo>
                        <a:pt x="21" y="138"/>
                      </a:lnTo>
                      <a:lnTo>
                        <a:pt x="23" y="132"/>
                      </a:lnTo>
                      <a:lnTo>
                        <a:pt x="24" y="123"/>
                      </a:lnTo>
                      <a:lnTo>
                        <a:pt x="26" y="117"/>
                      </a:lnTo>
                      <a:lnTo>
                        <a:pt x="28" y="110"/>
                      </a:lnTo>
                      <a:lnTo>
                        <a:pt x="30" y="103"/>
                      </a:lnTo>
                      <a:lnTo>
                        <a:pt x="32" y="96"/>
                      </a:lnTo>
                      <a:lnTo>
                        <a:pt x="34" y="89"/>
                      </a:lnTo>
                      <a:lnTo>
                        <a:pt x="37" y="82"/>
                      </a:lnTo>
                      <a:lnTo>
                        <a:pt x="39" y="75"/>
                      </a:lnTo>
                      <a:lnTo>
                        <a:pt x="41" y="69"/>
                      </a:lnTo>
                      <a:lnTo>
                        <a:pt x="45" y="63"/>
                      </a:lnTo>
                      <a:lnTo>
                        <a:pt x="48" y="56"/>
                      </a:lnTo>
                      <a:lnTo>
                        <a:pt x="51" y="50"/>
                      </a:lnTo>
                      <a:lnTo>
                        <a:pt x="54" y="43"/>
                      </a:lnTo>
                      <a:lnTo>
                        <a:pt x="57" y="37"/>
                      </a:lnTo>
                      <a:lnTo>
                        <a:pt x="62" y="31"/>
                      </a:lnTo>
                      <a:lnTo>
                        <a:pt x="66" y="26"/>
                      </a:lnTo>
                      <a:lnTo>
                        <a:pt x="70" y="20"/>
                      </a:lnTo>
                      <a:lnTo>
                        <a:pt x="75" y="14"/>
                      </a:lnTo>
                      <a:lnTo>
                        <a:pt x="79" y="10"/>
                      </a:lnTo>
                      <a:lnTo>
                        <a:pt x="84" y="4"/>
                      </a:lnTo>
                      <a:lnTo>
                        <a:pt x="85" y="4"/>
                      </a:lnTo>
                      <a:lnTo>
                        <a:pt x="85" y="3"/>
                      </a:lnTo>
                      <a:lnTo>
                        <a:pt x="85" y="2"/>
                      </a:lnTo>
                      <a:lnTo>
                        <a:pt x="85" y="0"/>
                      </a:lnTo>
                      <a:lnTo>
                        <a:pt x="84" y="0"/>
                      </a:lnTo>
                      <a:lnTo>
                        <a:pt x="83" y="0"/>
                      </a:lnTo>
                      <a:lnTo>
                        <a:pt x="82" y="0"/>
                      </a:lnTo>
                      <a:lnTo>
                        <a:pt x="81" y="0"/>
                      </a:lnTo>
                      <a:lnTo>
                        <a:pt x="82" y="0"/>
                      </a:lnTo>
                      <a:close/>
                    </a:path>
                  </a:pathLst>
                </a:custGeom>
                <a:solidFill>
                  <a:srgbClr val="000000"/>
                </a:solidFill>
                <a:ln w="9525">
                  <a:noFill/>
                  <a:round/>
                  <a:headEnd/>
                  <a:tailEnd/>
                </a:ln>
              </p:spPr>
              <p:txBody>
                <a:bodyPr/>
                <a:lstStyle/>
                <a:p>
                  <a:endParaRPr lang="en-GB"/>
                </a:p>
              </p:txBody>
            </p:sp>
            <p:sp>
              <p:nvSpPr>
                <p:cNvPr id="1054" name="Freeform 964"/>
                <p:cNvSpPr>
                  <a:spLocks/>
                </p:cNvSpPr>
                <p:nvPr/>
              </p:nvSpPr>
              <p:spPr bwMode="auto">
                <a:xfrm>
                  <a:off x="1990" y="2910"/>
                  <a:ext cx="163" cy="28"/>
                </a:xfrm>
                <a:custGeom>
                  <a:avLst/>
                  <a:gdLst>
                    <a:gd name="T0" fmla="*/ 80 w 326"/>
                    <a:gd name="T1" fmla="*/ 11 h 58"/>
                    <a:gd name="T2" fmla="*/ 75 w 326"/>
                    <a:gd name="T3" fmla="*/ 8 h 58"/>
                    <a:gd name="T4" fmla="*/ 70 w 326"/>
                    <a:gd name="T5" fmla="*/ 6 h 58"/>
                    <a:gd name="T6" fmla="*/ 65 w 326"/>
                    <a:gd name="T7" fmla="*/ 4 h 58"/>
                    <a:gd name="T8" fmla="*/ 59 w 326"/>
                    <a:gd name="T9" fmla="*/ 2 h 58"/>
                    <a:gd name="T10" fmla="*/ 54 w 326"/>
                    <a:gd name="T11" fmla="*/ 1 h 58"/>
                    <a:gd name="T12" fmla="*/ 49 w 326"/>
                    <a:gd name="T13" fmla="*/ 0 h 58"/>
                    <a:gd name="T14" fmla="*/ 43 w 326"/>
                    <a:gd name="T15" fmla="*/ 0 h 58"/>
                    <a:gd name="T16" fmla="*/ 38 w 326"/>
                    <a:gd name="T17" fmla="*/ 0 h 58"/>
                    <a:gd name="T18" fmla="*/ 33 w 326"/>
                    <a:gd name="T19" fmla="*/ 0 h 58"/>
                    <a:gd name="T20" fmla="*/ 27 w 326"/>
                    <a:gd name="T21" fmla="*/ 1 h 58"/>
                    <a:gd name="T22" fmla="*/ 21 w 326"/>
                    <a:gd name="T23" fmla="*/ 2 h 58"/>
                    <a:gd name="T24" fmla="*/ 17 w 326"/>
                    <a:gd name="T25" fmla="*/ 4 h 58"/>
                    <a:gd name="T26" fmla="*/ 11 w 326"/>
                    <a:gd name="T27" fmla="*/ 6 h 58"/>
                    <a:gd name="T28" fmla="*/ 6 w 326"/>
                    <a:gd name="T29" fmla="*/ 8 h 58"/>
                    <a:gd name="T30" fmla="*/ 2 w 326"/>
                    <a:gd name="T31" fmla="*/ 11 h 58"/>
                    <a:gd name="T32" fmla="*/ 1 w 326"/>
                    <a:gd name="T33" fmla="*/ 14 h 58"/>
                    <a:gd name="T34" fmla="*/ 5 w 326"/>
                    <a:gd name="T35" fmla="*/ 11 h 58"/>
                    <a:gd name="T36" fmla="*/ 10 w 326"/>
                    <a:gd name="T37" fmla="*/ 8 h 58"/>
                    <a:gd name="T38" fmla="*/ 14 w 326"/>
                    <a:gd name="T39" fmla="*/ 6 h 58"/>
                    <a:gd name="T40" fmla="*/ 20 w 326"/>
                    <a:gd name="T41" fmla="*/ 4 h 58"/>
                    <a:gd name="T42" fmla="*/ 24 w 326"/>
                    <a:gd name="T43" fmla="*/ 3 h 58"/>
                    <a:gd name="T44" fmla="*/ 30 w 326"/>
                    <a:gd name="T45" fmla="*/ 2 h 58"/>
                    <a:gd name="T46" fmla="*/ 36 w 326"/>
                    <a:gd name="T47" fmla="*/ 1 h 58"/>
                    <a:gd name="T48" fmla="*/ 41 w 326"/>
                    <a:gd name="T49" fmla="*/ 1 h 58"/>
                    <a:gd name="T50" fmla="*/ 46 w 326"/>
                    <a:gd name="T51" fmla="*/ 1 h 58"/>
                    <a:gd name="T52" fmla="*/ 51 w 326"/>
                    <a:gd name="T53" fmla="*/ 2 h 58"/>
                    <a:gd name="T54" fmla="*/ 56 w 326"/>
                    <a:gd name="T55" fmla="*/ 3 h 58"/>
                    <a:gd name="T56" fmla="*/ 61 w 326"/>
                    <a:gd name="T57" fmla="*/ 4 h 58"/>
                    <a:gd name="T58" fmla="*/ 67 w 326"/>
                    <a:gd name="T59" fmla="*/ 6 h 58"/>
                    <a:gd name="T60" fmla="*/ 72 w 326"/>
                    <a:gd name="T61" fmla="*/ 8 h 58"/>
                    <a:gd name="T62" fmla="*/ 77 w 326"/>
                    <a:gd name="T63" fmla="*/ 11 h 58"/>
                    <a:gd name="T64" fmla="*/ 81 w 326"/>
                    <a:gd name="T65" fmla="*/ 14 h 58"/>
                    <a:gd name="T66" fmla="*/ 81 w 326"/>
                    <a:gd name="T67" fmla="*/ 14 h 58"/>
                    <a:gd name="T68" fmla="*/ 82 w 326"/>
                    <a:gd name="T69" fmla="*/ 14 h 58"/>
                    <a:gd name="T70" fmla="*/ 82 w 326"/>
                    <a:gd name="T71" fmla="*/ 13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6"/>
                    <a:gd name="T109" fmla="*/ 0 h 58"/>
                    <a:gd name="T110" fmla="*/ 326 w 326"/>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6" h="58">
                      <a:moveTo>
                        <a:pt x="326" y="53"/>
                      </a:moveTo>
                      <a:lnTo>
                        <a:pt x="317" y="48"/>
                      </a:lnTo>
                      <a:lnTo>
                        <a:pt x="307" y="41"/>
                      </a:lnTo>
                      <a:lnTo>
                        <a:pt x="298" y="35"/>
                      </a:lnTo>
                      <a:lnTo>
                        <a:pt x="289" y="30"/>
                      </a:lnTo>
                      <a:lnTo>
                        <a:pt x="279" y="26"/>
                      </a:lnTo>
                      <a:lnTo>
                        <a:pt x="269" y="21"/>
                      </a:lnTo>
                      <a:lnTo>
                        <a:pt x="259" y="18"/>
                      </a:lnTo>
                      <a:lnTo>
                        <a:pt x="249" y="14"/>
                      </a:lnTo>
                      <a:lnTo>
                        <a:pt x="238" y="11"/>
                      </a:lnTo>
                      <a:lnTo>
                        <a:pt x="228" y="9"/>
                      </a:lnTo>
                      <a:lnTo>
                        <a:pt x="216" y="6"/>
                      </a:lnTo>
                      <a:lnTo>
                        <a:pt x="206" y="4"/>
                      </a:lnTo>
                      <a:lnTo>
                        <a:pt x="196" y="3"/>
                      </a:lnTo>
                      <a:lnTo>
                        <a:pt x="184" y="2"/>
                      </a:lnTo>
                      <a:lnTo>
                        <a:pt x="174" y="0"/>
                      </a:lnTo>
                      <a:lnTo>
                        <a:pt x="162" y="0"/>
                      </a:lnTo>
                      <a:lnTo>
                        <a:pt x="152" y="0"/>
                      </a:lnTo>
                      <a:lnTo>
                        <a:pt x="140" y="2"/>
                      </a:lnTo>
                      <a:lnTo>
                        <a:pt x="130" y="3"/>
                      </a:lnTo>
                      <a:lnTo>
                        <a:pt x="118" y="4"/>
                      </a:lnTo>
                      <a:lnTo>
                        <a:pt x="108" y="6"/>
                      </a:lnTo>
                      <a:lnTo>
                        <a:pt x="98" y="9"/>
                      </a:lnTo>
                      <a:lnTo>
                        <a:pt x="87" y="11"/>
                      </a:lnTo>
                      <a:lnTo>
                        <a:pt x="77" y="14"/>
                      </a:lnTo>
                      <a:lnTo>
                        <a:pt x="66" y="18"/>
                      </a:lnTo>
                      <a:lnTo>
                        <a:pt x="56" y="21"/>
                      </a:lnTo>
                      <a:lnTo>
                        <a:pt x="46" y="26"/>
                      </a:lnTo>
                      <a:lnTo>
                        <a:pt x="37" y="30"/>
                      </a:lnTo>
                      <a:lnTo>
                        <a:pt x="26" y="35"/>
                      </a:lnTo>
                      <a:lnTo>
                        <a:pt x="17" y="41"/>
                      </a:lnTo>
                      <a:lnTo>
                        <a:pt x="8" y="48"/>
                      </a:lnTo>
                      <a:lnTo>
                        <a:pt x="0" y="53"/>
                      </a:lnTo>
                      <a:lnTo>
                        <a:pt x="2" y="57"/>
                      </a:lnTo>
                      <a:lnTo>
                        <a:pt x="11" y="51"/>
                      </a:lnTo>
                      <a:lnTo>
                        <a:pt x="19" y="45"/>
                      </a:lnTo>
                      <a:lnTo>
                        <a:pt x="28" y="40"/>
                      </a:lnTo>
                      <a:lnTo>
                        <a:pt x="39" y="35"/>
                      </a:lnTo>
                      <a:lnTo>
                        <a:pt x="48" y="30"/>
                      </a:lnTo>
                      <a:lnTo>
                        <a:pt x="57" y="26"/>
                      </a:lnTo>
                      <a:lnTo>
                        <a:pt x="68" y="22"/>
                      </a:lnTo>
                      <a:lnTo>
                        <a:pt x="78" y="19"/>
                      </a:lnTo>
                      <a:lnTo>
                        <a:pt x="88" y="15"/>
                      </a:lnTo>
                      <a:lnTo>
                        <a:pt x="99" y="13"/>
                      </a:lnTo>
                      <a:lnTo>
                        <a:pt x="109" y="11"/>
                      </a:lnTo>
                      <a:lnTo>
                        <a:pt x="120" y="9"/>
                      </a:lnTo>
                      <a:lnTo>
                        <a:pt x="130" y="7"/>
                      </a:lnTo>
                      <a:lnTo>
                        <a:pt x="141" y="6"/>
                      </a:lnTo>
                      <a:lnTo>
                        <a:pt x="152" y="6"/>
                      </a:lnTo>
                      <a:lnTo>
                        <a:pt x="162" y="5"/>
                      </a:lnTo>
                      <a:lnTo>
                        <a:pt x="174" y="6"/>
                      </a:lnTo>
                      <a:lnTo>
                        <a:pt x="184" y="6"/>
                      </a:lnTo>
                      <a:lnTo>
                        <a:pt x="194" y="7"/>
                      </a:lnTo>
                      <a:lnTo>
                        <a:pt x="205" y="9"/>
                      </a:lnTo>
                      <a:lnTo>
                        <a:pt x="216" y="11"/>
                      </a:lnTo>
                      <a:lnTo>
                        <a:pt x="227" y="13"/>
                      </a:lnTo>
                      <a:lnTo>
                        <a:pt x="237" y="15"/>
                      </a:lnTo>
                      <a:lnTo>
                        <a:pt x="247" y="19"/>
                      </a:lnTo>
                      <a:lnTo>
                        <a:pt x="257" y="22"/>
                      </a:lnTo>
                      <a:lnTo>
                        <a:pt x="267" y="26"/>
                      </a:lnTo>
                      <a:lnTo>
                        <a:pt x="276" y="30"/>
                      </a:lnTo>
                      <a:lnTo>
                        <a:pt x="287" y="35"/>
                      </a:lnTo>
                      <a:lnTo>
                        <a:pt x="296" y="40"/>
                      </a:lnTo>
                      <a:lnTo>
                        <a:pt x="305" y="45"/>
                      </a:lnTo>
                      <a:lnTo>
                        <a:pt x="314" y="51"/>
                      </a:lnTo>
                      <a:lnTo>
                        <a:pt x="322" y="57"/>
                      </a:lnTo>
                      <a:lnTo>
                        <a:pt x="322" y="58"/>
                      </a:lnTo>
                      <a:lnTo>
                        <a:pt x="323" y="58"/>
                      </a:lnTo>
                      <a:lnTo>
                        <a:pt x="325" y="58"/>
                      </a:lnTo>
                      <a:lnTo>
                        <a:pt x="326" y="57"/>
                      </a:lnTo>
                      <a:lnTo>
                        <a:pt x="326" y="56"/>
                      </a:lnTo>
                      <a:lnTo>
                        <a:pt x="326" y="55"/>
                      </a:lnTo>
                      <a:lnTo>
                        <a:pt x="326" y="53"/>
                      </a:lnTo>
                      <a:close/>
                    </a:path>
                  </a:pathLst>
                </a:custGeom>
                <a:solidFill>
                  <a:srgbClr val="000000"/>
                </a:solidFill>
                <a:ln w="9525">
                  <a:noFill/>
                  <a:round/>
                  <a:headEnd/>
                  <a:tailEnd/>
                </a:ln>
              </p:spPr>
              <p:txBody>
                <a:bodyPr/>
                <a:lstStyle/>
                <a:p>
                  <a:endParaRPr lang="en-GB"/>
                </a:p>
              </p:txBody>
            </p:sp>
            <p:sp>
              <p:nvSpPr>
                <p:cNvPr id="1055" name="Freeform 965"/>
                <p:cNvSpPr>
                  <a:spLocks/>
                </p:cNvSpPr>
                <p:nvPr/>
              </p:nvSpPr>
              <p:spPr bwMode="auto">
                <a:xfrm>
                  <a:off x="2152" y="2936"/>
                  <a:ext cx="34" cy="107"/>
                </a:xfrm>
                <a:custGeom>
                  <a:avLst/>
                  <a:gdLst>
                    <a:gd name="T0" fmla="*/ 17 w 69"/>
                    <a:gd name="T1" fmla="*/ 52 h 214"/>
                    <a:gd name="T2" fmla="*/ 17 w 69"/>
                    <a:gd name="T3" fmla="*/ 48 h 214"/>
                    <a:gd name="T4" fmla="*/ 16 w 69"/>
                    <a:gd name="T5" fmla="*/ 45 h 214"/>
                    <a:gd name="T6" fmla="*/ 16 w 69"/>
                    <a:gd name="T7" fmla="*/ 41 h 214"/>
                    <a:gd name="T8" fmla="*/ 16 w 69"/>
                    <a:gd name="T9" fmla="*/ 38 h 214"/>
                    <a:gd name="T10" fmla="*/ 15 w 69"/>
                    <a:gd name="T11" fmla="*/ 34 h 214"/>
                    <a:gd name="T12" fmla="*/ 14 w 69"/>
                    <a:gd name="T13" fmla="*/ 30 h 214"/>
                    <a:gd name="T14" fmla="*/ 14 w 69"/>
                    <a:gd name="T15" fmla="*/ 27 h 214"/>
                    <a:gd name="T16" fmla="*/ 13 w 69"/>
                    <a:gd name="T17" fmla="*/ 23 h 214"/>
                    <a:gd name="T18" fmla="*/ 12 w 69"/>
                    <a:gd name="T19" fmla="*/ 20 h 214"/>
                    <a:gd name="T20" fmla="*/ 10 w 69"/>
                    <a:gd name="T21" fmla="*/ 16 h 214"/>
                    <a:gd name="T22" fmla="*/ 9 w 69"/>
                    <a:gd name="T23" fmla="*/ 13 h 214"/>
                    <a:gd name="T24" fmla="*/ 7 w 69"/>
                    <a:gd name="T25" fmla="*/ 10 h 214"/>
                    <a:gd name="T26" fmla="*/ 6 w 69"/>
                    <a:gd name="T27" fmla="*/ 7 h 214"/>
                    <a:gd name="T28" fmla="*/ 4 w 69"/>
                    <a:gd name="T29" fmla="*/ 3 h 214"/>
                    <a:gd name="T30" fmla="*/ 2 w 69"/>
                    <a:gd name="T31" fmla="*/ 2 h 214"/>
                    <a:gd name="T32" fmla="*/ 0 w 69"/>
                    <a:gd name="T33" fmla="*/ 1 h 214"/>
                    <a:gd name="T34" fmla="*/ 2 w 69"/>
                    <a:gd name="T35" fmla="*/ 3 h 214"/>
                    <a:gd name="T36" fmla="*/ 4 w 69"/>
                    <a:gd name="T37" fmla="*/ 6 h 214"/>
                    <a:gd name="T38" fmla="*/ 5 w 69"/>
                    <a:gd name="T39" fmla="*/ 9 h 214"/>
                    <a:gd name="T40" fmla="*/ 7 w 69"/>
                    <a:gd name="T41" fmla="*/ 12 h 214"/>
                    <a:gd name="T42" fmla="*/ 9 w 69"/>
                    <a:gd name="T43" fmla="*/ 14 h 214"/>
                    <a:gd name="T44" fmla="*/ 10 w 69"/>
                    <a:gd name="T45" fmla="*/ 19 h 214"/>
                    <a:gd name="T46" fmla="*/ 11 w 69"/>
                    <a:gd name="T47" fmla="*/ 22 h 214"/>
                    <a:gd name="T48" fmla="*/ 12 w 69"/>
                    <a:gd name="T49" fmla="*/ 25 h 214"/>
                    <a:gd name="T50" fmla="*/ 13 w 69"/>
                    <a:gd name="T51" fmla="*/ 28 h 214"/>
                    <a:gd name="T52" fmla="*/ 14 w 69"/>
                    <a:gd name="T53" fmla="*/ 32 h 214"/>
                    <a:gd name="T54" fmla="*/ 14 w 69"/>
                    <a:gd name="T55" fmla="*/ 36 h 214"/>
                    <a:gd name="T56" fmla="*/ 15 w 69"/>
                    <a:gd name="T57" fmla="*/ 40 h 214"/>
                    <a:gd name="T58" fmla="*/ 15 w 69"/>
                    <a:gd name="T59" fmla="*/ 43 h 214"/>
                    <a:gd name="T60" fmla="*/ 16 w 69"/>
                    <a:gd name="T61" fmla="*/ 46 h 214"/>
                    <a:gd name="T62" fmla="*/ 16 w 69"/>
                    <a:gd name="T63" fmla="*/ 50 h 214"/>
                    <a:gd name="T64" fmla="*/ 16 w 69"/>
                    <a:gd name="T65" fmla="*/ 53 h 214"/>
                    <a:gd name="T66" fmla="*/ 16 w 69"/>
                    <a:gd name="T67" fmla="*/ 54 h 214"/>
                    <a:gd name="T68" fmla="*/ 16 w 69"/>
                    <a:gd name="T69" fmla="*/ 54 h 214"/>
                    <a:gd name="T70" fmla="*/ 17 w 69"/>
                    <a:gd name="T71" fmla="*/ 54 h 214"/>
                    <a:gd name="T72" fmla="*/ 17 w 69"/>
                    <a:gd name="T73" fmla="*/ 53 h 2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
                    <a:gd name="T112" fmla="*/ 0 h 214"/>
                    <a:gd name="T113" fmla="*/ 69 w 69"/>
                    <a:gd name="T114" fmla="*/ 214 h 2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 h="214">
                      <a:moveTo>
                        <a:pt x="69" y="212"/>
                      </a:moveTo>
                      <a:lnTo>
                        <a:pt x="68" y="205"/>
                      </a:lnTo>
                      <a:lnTo>
                        <a:pt x="68" y="198"/>
                      </a:lnTo>
                      <a:lnTo>
                        <a:pt x="68" y="191"/>
                      </a:lnTo>
                      <a:lnTo>
                        <a:pt x="68" y="184"/>
                      </a:lnTo>
                      <a:lnTo>
                        <a:pt x="67" y="178"/>
                      </a:lnTo>
                      <a:lnTo>
                        <a:pt x="67" y="171"/>
                      </a:lnTo>
                      <a:lnTo>
                        <a:pt x="66" y="164"/>
                      </a:lnTo>
                      <a:lnTo>
                        <a:pt x="66" y="156"/>
                      </a:lnTo>
                      <a:lnTo>
                        <a:pt x="65" y="149"/>
                      </a:lnTo>
                      <a:lnTo>
                        <a:pt x="64" y="142"/>
                      </a:lnTo>
                      <a:lnTo>
                        <a:pt x="63" y="135"/>
                      </a:lnTo>
                      <a:lnTo>
                        <a:pt x="61" y="127"/>
                      </a:lnTo>
                      <a:lnTo>
                        <a:pt x="59" y="120"/>
                      </a:lnTo>
                      <a:lnTo>
                        <a:pt x="58" y="113"/>
                      </a:lnTo>
                      <a:lnTo>
                        <a:pt x="57" y="105"/>
                      </a:lnTo>
                      <a:lnTo>
                        <a:pt x="54" y="98"/>
                      </a:lnTo>
                      <a:lnTo>
                        <a:pt x="52" y="91"/>
                      </a:lnTo>
                      <a:lnTo>
                        <a:pt x="50" y="84"/>
                      </a:lnTo>
                      <a:lnTo>
                        <a:pt x="48" y="77"/>
                      </a:lnTo>
                      <a:lnTo>
                        <a:pt x="45" y="71"/>
                      </a:lnTo>
                      <a:lnTo>
                        <a:pt x="43" y="64"/>
                      </a:lnTo>
                      <a:lnTo>
                        <a:pt x="41" y="58"/>
                      </a:lnTo>
                      <a:lnTo>
                        <a:pt x="37" y="51"/>
                      </a:lnTo>
                      <a:lnTo>
                        <a:pt x="34" y="45"/>
                      </a:lnTo>
                      <a:lnTo>
                        <a:pt x="31" y="38"/>
                      </a:lnTo>
                      <a:lnTo>
                        <a:pt x="28" y="33"/>
                      </a:lnTo>
                      <a:lnTo>
                        <a:pt x="25" y="27"/>
                      </a:lnTo>
                      <a:lnTo>
                        <a:pt x="20" y="21"/>
                      </a:lnTo>
                      <a:lnTo>
                        <a:pt x="16" y="15"/>
                      </a:lnTo>
                      <a:lnTo>
                        <a:pt x="12" y="11"/>
                      </a:lnTo>
                      <a:lnTo>
                        <a:pt x="8" y="5"/>
                      </a:lnTo>
                      <a:lnTo>
                        <a:pt x="4" y="0"/>
                      </a:lnTo>
                      <a:lnTo>
                        <a:pt x="0" y="4"/>
                      </a:lnTo>
                      <a:lnTo>
                        <a:pt x="5" y="8"/>
                      </a:lnTo>
                      <a:lnTo>
                        <a:pt x="8" y="13"/>
                      </a:lnTo>
                      <a:lnTo>
                        <a:pt x="13" y="19"/>
                      </a:lnTo>
                      <a:lnTo>
                        <a:pt x="16" y="23"/>
                      </a:lnTo>
                      <a:lnTo>
                        <a:pt x="20" y="29"/>
                      </a:lnTo>
                      <a:lnTo>
                        <a:pt x="23" y="35"/>
                      </a:lnTo>
                      <a:lnTo>
                        <a:pt x="27" y="41"/>
                      </a:lnTo>
                      <a:lnTo>
                        <a:pt x="30" y="46"/>
                      </a:lnTo>
                      <a:lnTo>
                        <a:pt x="33" y="53"/>
                      </a:lnTo>
                      <a:lnTo>
                        <a:pt x="36" y="59"/>
                      </a:lnTo>
                      <a:lnTo>
                        <a:pt x="38" y="66"/>
                      </a:lnTo>
                      <a:lnTo>
                        <a:pt x="41" y="73"/>
                      </a:lnTo>
                      <a:lnTo>
                        <a:pt x="43" y="79"/>
                      </a:lnTo>
                      <a:lnTo>
                        <a:pt x="45" y="86"/>
                      </a:lnTo>
                      <a:lnTo>
                        <a:pt x="48" y="92"/>
                      </a:lnTo>
                      <a:lnTo>
                        <a:pt x="50" y="99"/>
                      </a:lnTo>
                      <a:lnTo>
                        <a:pt x="51" y="107"/>
                      </a:lnTo>
                      <a:lnTo>
                        <a:pt x="53" y="114"/>
                      </a:lnTo>
                      <a:lnTo>
                        <a:pt x="54" y="121"/>
                      </a:lnTo>
                      <a:lnTo>
                        <a:pt x="57" y="128"/>
                      </a:lnTo>
                      <a:lnTo>
                        <a:pt x="58" y="135"/>
                      </a:lnTo>
                      <a:lnTo>
                        <a:pt x="59" y="142"/>
                      </a:lnTo>
                      <a:lnTo>
                        <a:pt x="60" y="150"/>
                      </a:lnTo>
                      <a:lnTo>
                        <a:pt x="60" y="157"/>
                      </a:lnTo>
                      <a:lnTo>
                        <a:pt x="61" y="164"/>
                      </a:lnTo>
                      <a:lnTo>
                        <a:pt x="63" y="171"/>
                      </a:lnTo>
                      <a:lnTo>
                        <a:pt x="63" y="178"/>
                      </a:lnTo>
                      <a:lnTo>
                        <a:pt x="64" y="184"/>
                      </a:lnTo>
                      <a:lnTo>
                        <a:pt x="64" y="191"/>
                      </a:lnTo>
                      <a:lnTo>
                        <a:pt x="64" y="198"/>
                      </a:lnTo>
                      <a:lnTo>
                        <a:pt x="64" y="205"/>
                      </a:lnTo>
                      <a:lnTo>
                        <a:pt x="64" y="212"/>
                      </a:lnTo>
                      <a:lnTo>
                        <a:pt x="65" y="213"/>
                      </a:lnTo>
                      <a:lnTo>
                        <a:pt x="65" y="214"/>
                      </a:lnTo>
                      <a:lnTo>
                        <a:pt x="66" y="214"/>
                      </a:lnTo>
                      <a:lnTo>
                        <a:pt x="67" y="214"/>
                      </a:lnTo>
                      <a:lnTo>
                        <a:pt x="68" y="214"/>
                      </a:lnTo>
                      <a:lnTo>
                        <a:pt x="68" y="213"/>
                      </a:lnTo>
                      <a:lnTo>
                        <a:pt x="68" y="212"/>
                      </a:lnTo>
                      <a:lnTo>
                        <a:pt x="69" y="212"/>
                      </a:lnTo>
                      <a:close/>
                    </a:path>
                  </a:pathLst>
                </a:custGeom>
                <a:solidFill>
                  <a:srgbClr val="000000"/>
                </a:solidFill>
                <a:ln w="9525">
                  <a:noFill/>
                  <a:round/>
                  <a:headEnd/>
                  <a:tailEnd/>
                </a:ln>
              </p:spPr>
              <p:txBody>
                <a:bodyPr/>
                <a:lstStyle/>
                <a:p>
                  <a:endParaRPr lang="en-GB"/>
                </a:p>
              </p:txBody>
            </p:sp>
            <p:sp>
              <p:nvSpPr>
                <p:cNvPr id="1056" name="Freeform 966"/>
                <p:cNvSpPr>
                  <a:spLocks/>
                </p:cNvSpPr>
                <p:nvPr/>
              </p:nvSpPr>
              <p:spPr bwMode="auto">
                <a:xfrm>
                  <a:off x="2183" y="3042"/>
                  <a:ext cx="38" cy="17"/>
                </a:xfrm>
                <a:custGeom>
                  <a:avLst/>
                  <a:gdLst>
                    <a:gd name="T0" fmla="*/ 18 w 75"/>
                    <a:gd name="T1" fmla="*/ 7 h 35"/>
                    <a:gd name="T2" fmla="*/ 16 w 75"/>
                    <a:gd name="T3" fmla="*/ 7 h 35"/>
                    <a:gd name="T4" fmla="*/ 15 w 75"/>
                    <a:gd name="T5" fmla="*/ 7 h 35"/>
                    <a:gd name="T6" fmla="*/ 14 w 75"/>
                    <a:gd name="T7" fmla="*/ 7 h 35"/>
                    <a:gd name="T8" fmla="*/ 12 w 75"/>
                    <a:gd name="T9" fmla="*/ 7 h 35"/>
                    <a:gd name="T10" fmla="*/ 11 w 75"/>
                    <a:gd name="T11" fmla="*/ 7 h 35"/>
                    <a:gd name="T12" fmla="*/ 9 w 75"/>
                    <a:gd name="T13" fmla="*/ 6 h 35"/>
                    <a:gd name="T14" fmla="*/ 8 w 75"/>
                    <a:gd name="T15" fmla="*/ 6 h 35"/>
                    <a:gd name="T16" fmla="*/ 7 w 75"/>
                    <a:gd name="T17" fmla="*/ 6 h 35"/>
                    <a:gd name="T18" fmla="*/ 5 w 75"/>
                    <a:gd name="T19" fmla="*/ 5 h 35"/>
                    <a:gd name="T20" fmla="*/ 5 w 75"/>
                    <a:gd name="T21" fmla="*/ 5 h 35"/>
                    <a:gd name="T22" fmla="*/ 4 w 75"/>
                    <a:gd name="T23" fmla="*/ 4 h 35"/>
                    <a:gd name="T24" fmla="*/ 3 w 75"/>
                    <a:gd name="T25" fmla="*/ 3 h 35"/>
                    <a:gd name="T26" fmla="*/ 2 w 75"/>
                    <a:gd name="T27" fmla="*/ 2 h 35"/>
                    <a:gd name="T28" fmla="*/ 2 w 75"/>
                    <a:gd name="T29" fmla="*/ 1 h 35"/>
                    <a:gd name="T30" fmla="*/ 2 w 75"/>
                    <a:gd name="T31" fmla="*/ 0 h 35"/>
                    <a:gd name="T32" fmla="*/ 0 w 75"/>
                    <a:gd name="T33" fmla="*/ 0 h 35"/>
                    <a:gd name="T34" fmla="*/ 1 w 75"/>
                    <a:gd name="T35" fmla="*/ 1 h 35"/>
                    <a:gd name="T36" fmla="*/ 1 w 75"/>
                    <a:gd name="T37" fmla="*/ 2 h 35"/>
                    <a:gd name="T38" fmla="*/ 1 w 75"/>
                    <a:gd name="T39" fmla="*/ 3 h 35"/>
                    <a:gd name="T40" fmla="*/ 2 w 75"/>
                    <a:gd name="T41" fmla="*/ 4 h 35"/>
                    <a:gd name="T42" fmla="*/ 3 w 75"/>
                    <a:gd name="T43" fmla="*/ 5 h 35"/>
                    <a:gd name="T44" fmla="*/ 4 w 75"/>
                    <a:gd name="T45" fmla="*/ 6 h 35"/>
                    <a:gd name="T46" fmla="*/ 6 w 75"/>
                    <a:gd name="T47" fmla="*/ 7 h 35"/>
                    <a:gd name="T48" fmla="*/ 7 w 75"/>
                    <a:gd name="T49" fmla="*/ 7 h 35"/>
                    <a:gd name="T50" fmla="*/ 8 w 75"/>
                    <a:gd name="T51" fmla="*/ 7 h 35"/>
                    <a:gd name="T52" fmla="*/ 10 w 75"/>
                    <a:gd name="T53" fmla="*/ 8 h 35"/>
                    <a:gd name="T54" fmla="*/ 11 w 75"/>
                    <a:gd name="T55" fmla="*/ 8 h 35"/>
                    <a:gd name="T56" fmla="*/ 13 w 75"/>
                    <a:gd name="T57" fmla="*/ 8 h 35"/>
                    <a:gd name="T58" fmla="*/ 14 w 75"/>
                    <a:gd name="T59" fmla="*/ 8 h 35"/>
                    <a:gd name="T60" fmla="*/ 16 w 75"/>
                    <a:gd name="T61" fmla="*/ 8 h 35"/>
                    <a:gd name="T62" fmla="*/ 17 w 75"/>
                    <a:gd name="T63" fmla="*/ 8 h 35"/>
                    <a:gd name="T64" fmla="*/ 18 w 75"/>
                    <a:gd name="T65" fmla="*/ 8 h 35"/>
                    <a:gd name="T66" fmla="*/ 19 w 75"/>
                    <a:gd name="T67" fmla="*/ 8 h 35"/>
                    <a:gd name="T68" fmla="*/ 19 w 75"/>
                    <a:gd name="T69" fmla="*/ 8 h 35"/>
                    <a:gd name="T70" fmla="*/ 19 w 75"/>
                    <a:gd name="T71" fmla="*/ 7 h 35"/>
                    <a:gd name="T72" fmla="*/ 18 w 75"/>
                    <a:gd name="T73" fmla="*/ 7 h 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
                    <a:gd name="T112" fmla="*/ 0 h 35"/>
                    <a:gd name="T113" fmla="*/ 75 w 75"/>
                    <a:gd name="T114" fmla="*/ 35 h 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 h="35">
                      <a:moveTo>
                        <a:pt x="72" y="30"/>
                      </a:moveTo>
                      <a:lnTo>
                        <a:pt x="70" y="30"/>
                      </a:lnTo>
                      <a:lnTo>
                        <a:pt x="67" y="30"/>
                      </a:lnTo>
                      <a:lnTo>
                        <a:pt x="64" y="30"/>
                      </a:lnTo>
                      <a:lnTo>
                        <a:pt x="61" y="30"/>
                      </a:lnTo>
                      <a:lnTo>
                        <a:pt x="58" y="30"/>
                      </a:lnTo>
                      <a:lnTo>
                        <a:pt x="55" y="29"/>
                      </a:lnTo>
                      <a:lnTo>
                        <a:pt x="53" y="29"/>
                      </a:lnTo>
                      <a:lnTo>
                        <a:pt x="49" y="29"/>
                      </a:lnTo>
                      <a:lnTo>
                        <a:pt x="47" y="29"/>
                      </a:lnTo>
                      <a:lnTo>
                        <a:pt x="43" y="29"/>
                      </a:lnTo>
                      <a:lnTo>
                        <a:pt x="41" y="28"/>
                      </a:lnTo>
                      <a:lnTo>
                        <a:pt x="39" y="28"/>
                      </a:lnTo>
                      <a:lnTo>
                        <a:pt x="35" y="27"/>
                      </a:lnTo>
                      <a:lnTo>
                        <a:pt x="33" y="27"/>
                      </a:lnTo>
                      <a:lnTo>
                        <a:pt x="31" y="25"/>
                      </a:lnTo>
                      <a:lnTo>
                        <a:pt x="27" y="24"/>
                      </a:lnTo>
                      <a:lnTo>
                        <a:pt x="25" y="24"/>
                      </a:lnTo>
                      <a:lnTo>
                        <a:pt x="23" y="23"/>
                      </a:lnTo>
                      <a:lnTo>
                        <a:pt x="20" y="22"/>
                      </a:lnTo>
                      <a:lnTo>
                        <a:pt x="18" y="21"/>
                      </a:lnTo>
                      <a:lnTo>
                        <a:pt x="17" y="20"/>
                      </a:lnTo>
                      <a:lnTo>
                        <a:pt x="15" y="18"/>
                      </a:lnTo>
                      <a:lnTo>
                        <a:pt x="14" y="17"/>
                      </a:lnTo>
                      <a:lnTo>
                        <a:pt x="11" y="15"/>
                      </a:lnTo>
                      <a:lnTo>
                        <a:pt x="10" y="14"/>
                      </a:lnTo>
                      <a:lnTo>
                        <a:pt x="9" y="13"/>
                      </a:lnTo>
                      <a:lnTo>
                        <a:pt x="8" y="10"/>
                      </a:lnTo>
                      <a:lnTo>
                        <a:pt x="7" y="8"/>
                      </a:lnTo>
                      <a:lnTo>
                        <a:pt x="5" y="7"/>
                      </a:lnTo>
                      <a:lnTo>
                        <a:pt x="5" y="5"/>
                      </a:lnTo>
                      <a:lnTo>
                        <a:pt x="5" y="2"/>
                      </a:lnTo>
                      <a:lnTo>
                        <a:pt x="5" y="0"/>
                      </a:lnTo>
                      <a:lnTo>
                        <a:pt x="0" y="0"/>
                      </a:lnTo>
                      <a:lnTo>
                        <a:pt x="1" y="2"/>
                      </a:lnTo>
                      <a:lnTo>
                        <a:pt x="1" y="6"/>
                      </a:lnTo>
                      <a:lnTo>
                        <a:pt x="1" y="8"/>
                      </a:lnTo>
                      <a:lnTo>
                        <a:pt x="2" y="10"/>
                      </a:lnTo>
                      <a:lnTo>
                        <a:pt x="3" y="13"/>
                      </a:lnTo>
                      <a:lnTo>
                        <a:pt x="4" y="15"/>
                      </a:lnTo>
                      <a:lnTo>
                        <a:pt x="7" y="17"/>
                      </a:lnTo>
                      <a:lnTo>
                        <a:pt x="8" y="18"/>
                      </a:lnTo>
                      <a:lnTo>
                        <a:pt x="10" y="21"/>
                      </a:lnTo>
                      <a:lnTo>
                        <a:pt x="12" y="22"/>
                      </a:lnTo>
                      <a:lnTo>
                        <a:pt x="14" y="23"/>
                      </a:lnTo>
                      <a:lnTo>
                        <a:pt x="16" y="25"/>
                      </a:lnTo>
                      <a:lnTo>
                        <a:pt x="18" y="27"/>
                      </a:lnTo>
                      <a:lnTo>
                        <a:pt x="22" y="28"/>
                      </a:lnTo>
                      <a:lnTo>
                        <a:pt x="24" y="29"/>
                      </a:lnTo>
                      <a:lnTo>
                        <a:pt x="26" y="29"/>
                      </a:lnTo>
                      <a:lnTo>
                        <a:pt x="28" y="30"/>
                      </a:lnTo>
                      <a:lnTo>
                        <a:pt x="32" y="31"/>
                      </a:lnTo>
                      <a:lnTo>
                        <a:pt x="34" y="31"/>
                      </a:lnTo>
                      <a:lnTo>
                        <a:pt x="38" y="32"/>
                      </a:lnTo>
                      <a:lnTo>
                        <a:pt x="40" y="32"/>
                      </a:lnTo>
                      <a:lnTo>
                        <a:pt x="43" y="33"/>
                      </a:lnTo>
                      <a:lnTo>
                        <a:pt x="47" y="33"/>
                      </a:lnTo>
                      <a:lnTo>
                        <a:pt x="49" y="33"/>
                      </a:lnTo>
                      <a:lnTo>
                        <a:pt x="53" y="33"/>
                      </a:lnTo>
                      <a:lnTo>
                        <a:pt x="55" y="35"/>
                      </a:lnTo>
                      <a:lnTo>
                        <a:pt x="58" y="35"/>
                      </a:lnTo>
                      <a:lnTo>
                        <a:pt x="61" y="35"/>
                      </a:lnTo>
                      <a:lnTo>
                        <a:pt x="64" y="35"/>
                      </a:lnTo>
                      <a:lnTo>
                        <a:pt x="67" y="35"/>
                      </a:lnTo>
                      <a:lnTo>
                        <a:pt x="70" y="35"/>
                      </a:lnTo>
                      <a:lnTo>
                        <a:pt x="72" y="35"/>
                      </a:lnTo>
                      <a:lnTo>
                        <a:pt x="73" y="35"/>
                      </a:lnTo>
                      <a:lnTo>
                        <a:pt x="73" y="33"/>
                      </a:lnTo>
                      <a:lnTo>
                        <a:pt x="75" y="33"/>
                      </a:lnTo>
                      <a:lnTo>
                        <a:pt x="75" y="32"/>
                      </a:lnTo>
                      <a:lnTo>
                        <a:pt x="75" y="31"/>
                      </a:lnTo>
                      <a:lnTo>
                        <a:pt x="75" y="30"/>
                      </a:lnTo>
                      <a:lnTo>
                        <a:pt x="73" y="30"/>
                      </a:lnTo>
                      <a:lnTo>
                        <a:pt x="72" y="30"/>
                      </a:lnTo>
                      <a:close/>
                    </a:path>
                  </a:pathLst>
                </a:custGeom>
                <a:solidFill>
                  <a:srgbClr val="000000"/>
                </a:solidFill>
                <a:ln w="9525">
                  <a:noFill/>
                  <a:round/>
                  <a:headEnd/>
                  <a:tailEnd/>
                </a:ln>
              </p:spPr>
              <p:txBody>
                <a:bodyPr/>
                <a:lstStyle/>
                <a:p>
                  <a:endParaRPr lang="en-GB"/>
                </a:p>
              </p:txBody>
            </p:sp>
            <p:sp>
              <p:nvSpPr>
                <p:cNvPr id="1057" name="Freeform 967"/>
                <p:cNvSpPr>
                  <a:spLocks/>
                </p:cNvSpPr>
                <p:nvPr/>
              </p:nvSpPr>
              <p:spPr bwMode="auto">
                <a:xfrm>
                  <a:off x="2220" y="3057"/>
                  <a:ext cx="458" cy="2"/>
                </a:xfrm>
                <a:custGeom>
                  <a:avLst/>
                  <a:gdLst>
                    <a:gd name="T0" fmla="*/ 228 w 918"/>
                    <a:gd name="T1" fmla="*/ 0 h 5"/>
                    <a:gd name="T2" fmla="*/ 0 w 918"/>
                    <a:gd name="T3" fmla="*/ 0 h 5"/>
                    <a:gd name="T4" fmla="*/ 0 w 918"/>
                    <a:gd name="T5" fmla="*/ 1 h 5"/>
                    <a:gd name="T6" fmla="*/ 228 w 918"/>
                    <a:gd name="T7" fmla="*/ 1 h 5"/>
                    <a:gd name="T8" fmla="*/ 228 w 918"/>
                    <a:gd name="T9" fmla="*/ 1 h 5"/>
                    <a:gd name="T10" fmla="*/ 228 w 918"/>
                    <a:gd name="T11" fmla="*/ 0 h 5"/>
                    <a:gd name="T12" fmla="*/ 229 w 918"/>
                    <a:gd name="T13" fmla="*/ 0 h 5"/>
                    <a:gd name="T14" fmla="*/ 229 w 918"/>
                    <a:gd name="T15" fmla="*/ 0 h 5"/>
                    <a:gd name="T16" fmla="*/ 229 w 918"/>
                    <a:gd name="T17" fmla="*/ 0 h 5"/>
                    <a:gd name="T18" fmla="*/ 229 w 918"/>
                    <a:gd name="T19" fmla="*/ 0 h 5"/>
                    <a:gd name="T20" fmla="*/ 228 w 918"/>
                    <a:gd name="T21" fmla="*/ 0 h 5"/>
                    <a:gd name="T22" fmla="*/ 228 w 918"/>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8"/>
                    <a:gd name="T37" fmla="*/ 0 h 5"/>
                    <a:gd name="T38" fmla="*/ 918 w 918"/>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8" h="5">
                      <a:moveTo>
                        <a:pt x="915" y="0"/>
                      </a:moveTo>
                      <a:lnTo>
                        <a:pt x="0" y="0"/>
                      </a:lnTo>
                      <a:lnTo>
                        <a:pt x="0" y="5"/>
                      </a:lnTo>
                      <a:lnTo>
                        <a:pt x="915" y="5"/>
                      </a:lnTo>
                      <a:lnTo>
                        <a:pt x="916" y="5"/>
                      </a:lnTo>
                      <a:lnTo>
                        <a:pt x="916" y="3"/>
                      </a:lnTo>
                      <a:lnTo>
                        <a:pt x="918" y="3"/>
                      </a:lnTo>
                      <a:lnTo>
                        <a:pt x="918" y="2"/>
                      </a:lnTo>
                      <a:lnTo>
                        <a:pt x="918" y="1"/>
                      </a:lnTo>
                      <a:lnTo>
                        <a:pt x="918" y="0"/>
                      </a:lnTo>
                      <a:lnTo>
                        <a:pt x="916" y="0"/>
                      </a:lnTo>
                      <a:lnTo>
                        <a:pt x="915" y="0"/>
                      </a:lnTo>
                      <a:close/>
                    </a:path>
                  </a:pathLst>
                </a:custGeom>
                <a:solidFill>
                  <a:srgbClr val="000000"/>
                </a:solidFill>
                <a:ln w="9525">
                  <a:noFill/>
                  <a:round/>
                  <a:headEnd/>
                  <a:tailEnd/>
                </a:ln>
              </p:spPr>
              <p:txBody>
                <a:bodyPr/>
                <a:lstStyle/>
                <a:p>
                  <a:endParaRPr lang="en-GB"/>
                </a:p>
              </p:txBody>
            </p:sp>
            <p:sp>
              <p:nvSpPr>
                <p:cNvPr id="1058" name="Freeform 968"/>
                <p:cNvSpPr>
                  <a:spLocks/>
                </p:cNvSpPr>
                <p:nvPr/>
              </p:nvSpPr>
              <p:spPr bwMode="auto">
                <a:xfrm>
                  <a:off x="2677" y="3027"/>
                  <a:ext cx="55" cy="32"/>
                </a:xfrm>
                <a:custGeom>
                  <a:avLst/>
                  <a:gdLst>
                    <a:gd name="T0" fmla="*/ 26 w 111"/>
                    <a:gd name="T1" fmla="*/ 1 h 65"/>
                    <a:gd name="T2" fmla="*/ 24 w 111"/>
                    <a:gd name="T3" fmla="*/ 2 h 65"/>
                    <a:gd name="T4" fmla="*/ 22 w 111"/>
                    <a:gd name="T5" fmla="*/ 3 h 65"/>
                    <a:gd name="T6" fmla="*/ 21 w 111"/>
                    <a:gd name="T7" fmla="*/ 5 h 65"/>
                    <a:gd name="T8" fmla="*/ 19 w 111"/>
                    <a:gd name="T9" fmla="*/ 6 h 65"/>
                    <a:gd name="T10" fmla="*/ 18 w 111"/>
                    <a:gd name="T11" fmla="*/ 7 h 65"/>
                    <a:gd name="T12" fmla="*/ 16 w 111"/>
                    <a:gd name="T13" fmla="*/ 8 h 65"/>
                    <a:gd name="T14" fmla="*/ 14 w 111"/>
                    <a:gd name="T15" fmla="*/ 9 h 65"/>
                    <a:gd name="T16" fmla="*/ 13 w 111"/>
                    <a:gd name="T17" fmla="*/ 10 h 65"/>
                    <a:gd name="T18" fmla="*/ 11 w 111"/>
                    <a:gd name="T19" fmla="*/ 11 h 65"/>
                    <a:gd name="T20" fmla="*/ 9 w 111"/>
                    <a:gd name="T21" fmla="*/ 12 h 65"/>
                    <a:gd name="T22" fmla="*/ 8 w 111"/>
                    <a:gd name="T23" fmla="*/ 13 h 65"/>
                    <a:gd name="T24" fmla="*/ 6 w 111"/>
                    <a:gd name="T25" fmla="*/ 13 h 65"/>
                    <a:gd name="T26" fmla="*/ 4 w 111"/>
                    <a:gd name="T27" fmla="*/ 14 h 65"/>
                    <a:gd name="T28" fmla="*/ 3 w 111"/>
                    <a:gd name="T29" fmla="*/ 14 h 65"/>
                    <a:gd name="T30" fmla="*/ 1 w 111"/>
                    <a:gd name="T31" fmla="*/ 14 h 65"/>
                    <a:gd name="T32" fmla="*/ 0 w 111"/>
                    <a:gd name="T33" fmla="*/ 16 h 65"/>
                    <a:gd name="T34" fmla="*/ 2 w 111"/>
                    <a:gd name="T35" fmla="*/ 15 h 65"/>
                    <a:gd name="T36" fmla="*/ 4 w 111"/>
                    <a:gd name="T37" fmla="*/ 15 h 65"/>
                    <a:gd name="T38" fmla="*/ 5 w 111"/>
                    <a:gd name="T39" fmla="*/ 15 h 65"/>
                    <a:gd name="T40" fmla="*/ 7 w 111"/>
                    <a:gd name="T41" fmla="*/ 14 h 65"/>
                    <a:gd name="T42" fmla="*/ 9 w 111"/>
                    <a:gd name="T43" fmla="*/ 13 h 65"/>
                    <a:gd name="T44" fmla="*/ 11 w 111"/>
                    <a:gd name="T45" fmla="*/ 13 h 65"/>
                    <a:gd name="T46" fmla="*/ 13 w 111"/>
                    <a:gd name="T47" fmla="*/ 12 h 65"/>
                    <a:gd name="T48" fmla="*/ 14 w 111"/>
                    <a:gd name="T49" fmla="*/ 11 h 65"/>
                    <a:gd name="T50" fmla="*/ 16 w 111"/>
                    <a:gd name="T51" fmla="*/ 10 h 65"/>
                    <a:gd name="T52" fmla="*/ 18 w 111"/>
                    <a:gd name="T53" fmla="*/ 9 h 65"/>
                    <a:gd name="T54" fmla="*/ 19 w 111"/>
                    <a:gd name="T55" fmla="*/ 7 h 65"/>
                    <a:gd name="T56" fmla="*/ 21 w 111"/>
                    <a:gd name="T57" fmla="*/ 6 h 65"/>
                    <a:gd name="T58" fmla="*/ 22 w 111"/>
                    <a:gd name="T59" fmla="*/ 5 h 65"/>
                    <a:gd name="T60" fmla="*/ 24 w 111"/>
                    <a:gd name="T61" fmla="*/ 3 h 65"/>
                    <a:gd name="T62" fmla="*/ 25 w 111"/>
                    <a:gd name="T63" fmla="*/ 2 h 65"/>
                    <a:gd name="T64" fmla="*/ 27 w 111"/>
                    <a:gd name="T65" fmla="*/ 1 h 65"/>
                    <a:gd name="T66" fmla="*/ 27 w 111"/>
                    <a:gd name="T67" fmla="*/ 1 h 65"/>
                    <a:gd name="T68" fmla="*/ 27 w 111"/>
                    <a:gd name="T69" fmla="*/ 0 h 65"/>
                    <a:gd name="T70" fmla="*/ 27 w 111"/>
                    <a:gd name="T71" fmla="*/ 0 h 65"/>
                    <a:gd name="T72" fmla="*/ 26 w 111"/>
                    <a:gd name="T73" fmla="*/ 0 h 65"/>
                    <a:gd name="T74" fmla="*/ 26 w 111"/>
                    <a:gd name="T75" fmla="*/ 0 h 6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65"/>
                    <a:gd name="T116" fmla="*/ 111 w 111"/>
                    <a:gd name="T117" fmla="*/ 65 h 6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65">
                      <a:moveTo>
                        <a:pt x="106" y="1"/>
                      </a:moveTo>
                      <a:lnTo>
                        <a:pt x="104" y="4"/>
                      </a:lnTo>
                      <a:lnTo>
                        <a:pt x="100" y="6"/>
                      </a:lnTo>
                      <a:lnTo>
                        <a:pt x="97" y="9"/>
                      </a:lnTo>
                      <a:lnTo>
                        <a:pt x="94" y="12"/>
                      </a:lnTo>
                      <a:lnTo>
                        <a:pt x="90" y="14"/>
                      </a:lnTo>
                      <a:lnTo>
                        <a:pt x="88" y="16"/>
                      </a:lnTo>
                      <a:lnTo>
                        <a:pt x="84" y="20"/>
                      </a:lnTo>
                      <a:lnTo>
                        <a:pt x="81" y="22"/>
                      </a:lnTo>
                      <a:lnTo>
                        <a:pt x="77" y="24"/>
                      </a:lnTo>
                      <a:lnTo>
                        <a:pt x="75" y="27"/>
                      </a:lnTo>
                      <a:lnTo>
                        <a:pt x="72" y="29"/>
                      </a:lnTo>
                      <a:lnTo>
                        <a:pt x="68" y="31"/>
                      </a:lnTo>
                      <a:lnTo>
                        <a:pt x="65" y="34"/>
                      </a:lnTo>
                      <a:lnTo>
                        <a:pt x="62" y="36"/>
                      </a:lnTo>
                      <a:lnTo>
                        <a:pt x="59" y="38"/>
                      </a:lnTo>
                      <a:lnTo>
                        <a:pt x="56" y="40"/>
                      </a:lnTo>
                      <a:lnTo>
                        <a:pt x="52" y="43"/>
                      </a:lnTo>
                      <a:lnTo>
                        <a:pt x="50" y="45"/>
                      </a:lnTo>
                      <a:lnTo>
                        <a:pt x="46" y="46"/>
                      </a:lnTo>
                      <a:lnTo>
                        <a:pt x="43" y="48"/>
                      </a:lnTo>
                      <a:lnTo>
                        <a:pt x="39" y="50"/>
                      </a:lnTo>
                      <a:lnTo>
                        <a:pt x="36" y="52"/>
                      </a:lnTo>
                      <a:lnTo>
                        <a:pt x="32" y="53"/>
                      </a:lnTo>
                      <a:lnTo>
                        <a:pt x="29" y="54"/>
                      </a:lnTo>
                      <a:lnTo>
                        <a:pt x="26" y="55"/>
                      </a:lnTo>
                      <a:lnTo>
                        <a:pt x="22" y="57"/>
                      </a:lnTo>
                      <a:lnTo>
                        <a:pt x="19" y="58"/>
                      </a:lnTo>
                      <a:lnTo>
                        <a:pt x="15" y="58"/>
                      </a:lnTo>
                      <a:lnTo>
                        <a:pt x="12" y="59"/>
                      </a:lnTo>
                      <a:lnTo>
                        <a:pt x="8" y="59"/>
                      </a:lnTo>
                      <a:lnTo>
                        <a:pt x="5" y="59"/>
                      </a:lnTo>
                      <a:lnTo>
                        <a:pt x="0" y="60"/>
                      </a:lnTo>
                      <a:lnTo>
                        <a:pt x="0" y="65"/>
                      </a:lnTo>
                      <a:lnTo>
                        <a:pt x="5" y="65"/>
                      </a:lnTo>
                      <a:lnTo>
                        <a:pt x="8" y="63"/>
                      </a:lnTo>
                      <a:lnTo>
                        <a:pt x="13" y="63"/>
                      </a:lnTo>
                      <a:lnTo>
                        <a:pt x="16" y="62"/>
                      </a:lnTo>
                      <a:lnTo>
                        <a:pt x="20" y="62"/>
                      </a:lnTo>
                      <a:lnTo>
                        <a:pt x="23" y="61"/>
                      </a:lnTo>
                      <a:lnTo>
                        <a:pt x="28" y="60"/>
                      </a:lnTo>
                      <a:lnTo>
                        <a:pt x="31" y="59"/>
                      </a:lnTo>
                      <a:lnTo>
                        <a:pt x="35" y="58"/>
                      </a:lnTo>
                      <a:lnTo>
                        <a:pt x="38" y="55"/>
                      </a:lnTo>
                      <a:lnTo>
                        <a:pt x="42" y="54"/>
                      </a:lnTo>
                      <a:lnTo>
                        <a:pt x="45" y="52"/>
                      </a:lnTo>
                      <a:lnTo>
                        <a:pt x="49" y="51"/>
                      </a:lnTo>
                      <a:lnTo>
                        <a:pt x="52" y="48"/>
                      </a:lnTo>
                      <a:lnTo>
                        <a:pt x="56" y="46"/>
                      </a:lnTo>
                      <a:lnTo>
                        <a:pt x="58" y="45"/>
                      </a:lnTo>
                      <a:lnTo>
                        <a:pt x="61" y="43"/>
                      </a:lnTo>
                      <a:lnTo>
                        <a:pt x="65" y="40"/>
                      </a:lnTo>
                      <a:lnTo>
                        <a:pt x="68" y="38"/>
                      </a:lnTo>
                      <a:lnTo>
                        <a:pt x="72" y="36"/>
                      </a:lnTo>
                      <a:lnTo>
                        <a:pt x="74" y="34"/>
                      </a:lnTo>
                      <a:lnTo>
                        <a:pt x="77" y="31"/>
                      </a:lnTo>
                      <a:lnTo>
                        <a:pt x="81" y="28"/>
                      </a:lnTo>
                      <a:lnTo>
                        <a:pt x="84" y="25"/>
                      </a:lnTo>
                      <a:lnTo>
                        <a:pt x="88" y="23"/>
                      </a:lnTo>
                      <a:lnTo>
                        <a:pt x="90" y="21"/>
                      </a:lnTo>
                      <a:lnTo>
                        <a:pt x="94" y="17"/>
                      </a:lnTo>
                      <a:lnTo>
                        <a:pt x="97" y="15"/>
                      </a:lnTo>
                      <a:lnTo>
                        <a:pt x="100" y="13"/>
                      </a:lnTo>
                      <a:lnTo>
                        <a:pt x="103" y="11"/>
                      </a:lnTo>
                      <a:lnTo>
                        <a:pt x="106" y="7"/>
                      </a:lnTo>
                      <a:lnTo>
                        <a:pt x="110" y="5"/>
                      </a:lnTo>
                      <a:lnTo>
                        <a:pt x="111" y="5"/>
                      </a:lnTo>
                      <a:lnTo>
                        <a:pt x="111" y="4"/>
                      </a:lnTo>
                      <a:lnTo>
                        <a:pt x="111" y="2"/>
                      </a:lnTo>
                      <a:lnTo>
                        <a:pt x="111" y="1"/>
                      </a:lnTo>
                      <a:lnTo>
                        <a:pt x="110" y="1"/>
                      </a:lnTo>
                      <a:lnTo>
                        <a:pt x="109" y="1"/>
                      </a:lnTo>
                      <a:lnTo>
                        <a:pt x="109" y="0"/>
                      </a:lnTo>
                      <a:lnTo>
                        <a:pt x="107" y="0"/>
                      </a:lnTo>
                      <a:lnTo>
                        <a:pt x="107" y="1"/>
                      </a:lnTo>
                      <a:lnTo>
                        <a:pt x="106" y="1"/>
                      </a:lnTo>
                      <a:close/>
                    </a:path>
                  </a:pathLst>
                </a:custGeom>
                <a:solidFill>
                  <a:srgbClr val="000000"/>
                </a:solidFill>
                <a:ln w="9525">
                  <a:noFill/>
                  <a:round/>
                  <a:headEnd/>
                  <a:tailEnd/>
                </a:ln>
              </p:spPr>
              <p:txBody>
                <a:bodyPr/>
                <a:lstStyle/>
                <a:p>
                  <a:endParaRPr lang="en-GB"/>
                </a:p>
              </p:txBody>
            </p:sp>
            <p:sp>
              <p:nvSpPr>
                <p:cNvPr id="1059" name="Freeform 969"/>
                <p:cNvSpPr>
                  <a:spLocks/>
                </p:cNvSpPr>
                <p:nvPr/>
              </p:nvSpPr>
              <p:spPr bwMode="auto">
                <a:xfrm>
                  <a:off x="2730" y="2914"/>
                  <a:ext cx="102" cy="115"/>
                </a:xfrm>
                <a:custGeom>
                  <a:avLst/>
                  <a:gdLst>
                    <a:gd name="T0" fmla="*/ 48 w 204"/>
                    <a:gd name="T1" fmla="*/ 2 h 230"/>
                    <a:gd name="T2" fmla="*/ 44 w 204"/>
                    <a:gd name="T3" fmla="*/ 5 h 230"/>
                    <a:gd name="T4" fmla="*/ 40 w 204"/>
                    <a:gd name="T5" fmla="*/ 8 h 230"/>
                    <a:gd name="T6" fmla="*/ 37 w 204"/>
                    <a:gd name="T7" fmla="*/ 12 h 230"/>
                    <a:gd name="T8" fmla="*/ 34 w 204"/>
                    <a:gd name="T9" fmla="*/ 15 h 230"/>
                    <a:gd name="T10" fmla="*/ 30 w 204"/>
                    <a:gd name="T11" fmla="*/ 20 h 230"/>
                    <a:gd name="T12" fmla="*/ 27 w 204"/>
                    <a:gd name="T13" fmla="*/ 23 h 230"/>
                    <a:gd name="T14" fmla="*/ 25 w 204"/>
                    <a:gd name="T15" fmla="*/ 27 h 230"/>
                    <a:gd name="T16" fmla="*/ 22 w 204"/>
                    <a:gd name="T17" fmla="*/ 31 h 230"/>
                    <a:gd name="T18" fmla="*/ 19 w 204"/>
                    <a:gd name="T19" fmla="*/ 35 h 230"/>
                    <a:gd name="T20" fmla="*/ 17 w 204"/>
                    <a:gd name="T21" fmla="*/ 39 h 230"/>
                    <a:gd name="T22" fmla="*/ 13 w 204"/>
                    <a:gd name="T23" fmla="*/ 43 h 230"/>
                    <a:gd name="T24" fmla="*/ 11 w 204"/>
                    <a:gd name="T25" fmla="*/ 46 h 230"/>
                    <a:gd name="T26" fmla="*/ 7 w 204"/>
                    <a:gd name="T27" fmla="*/ 50 h 230"/>
                    <a:gd name="T28" fmla="*/ 5 w 204"/>
                    <a:gd name="T29" fmla="*/ 53 h 230"/>
                    <a:gd name="T30" fmla="*/ 2 w 204"/>
                    <a:gd name="T31" fmla="*/ 56 h 230"/>
                    <a:gd name="T32" fmla="*/ 1 w 204"/>
                    <a:gd name="T33" fmla="*/ 58 h 230"/>
                    <a:gd name="T34" fmla="*/ 4 w 204"/>
                    <a:gd name="T35" fmla="*/ 55 h 230"/>
                    <a:gd name="T36" fmla="*/ 7 w 204"/>
                    <a:gd name="T37" fmla="*/ 52 h 230"/>
                    <a:gd name="T38" fmla="*/ 11 w 204"/>
                    <a:gd name="T39" fmla="*/ 49 h 230"/>
                    <a:gd name="T40" fmla="*/ 13 w 204"/>
                    <a:gd name="T41" fmla="*/ 45 h 230"/>
                    <a:gd name="T42" fmla="*/ 16 w 204"/>
                    <a:gd name="T43" fmla="*/ 42 h 230"/>
                    <a:gd name="T44" fmla="*/ 19 w 204"/>
                    <a:gd name="T45" fmla="*/ 38 h 230"/>
                    <a:gd name="T46" fmla="*/ 22 w 204"/>
                    <a:gd name="T47" fmla="*/ 34 h 230"/>
                    <a:gd name="T48" fmla="*/ 24 w 204"/>
                    <a:gd name="T49" fmla="*/ 29 h 230"/>
                    <a:gd name="T50" fmla="*/ 26 w 204"/>
                    <a:gd name="T51" fmla="*/ 26 h 230"/>
                    <a:gd name="T52" fmla="*/ 29 w 204"/>
                    <a:gd name="T53" fmla="*/ 22 h 230"/>
                    <a:gd name="T54" fmla="*/ 33 w 204"/>
                    <a:gd name="T55" fmla="*/ 18 h 230"/>
                    <a:gd name="T56" fmla="*/ 36 w 204"/>
                    <a:gd name="T57" fmla="*/ 14 h 230"/>
                    <a:gd name="T58" fmla="*/ 40 w 204"/>
                    <a:gd name="T59" fmla="*/ 11 h 230"/>
                    <a:gd name="T60" fmla="*/ 43 w 204"/>
                    <a:gd name="T61" fmla="*/ 7 h 230"/>
                    <a:gd name="T62" fmla="*/ 47 w 204"/>
                    <a:gd name="T63" fmla="*/ 4 h 230"/>
                    <a:gd name="T64" fmla="*/ 51 w 204"/>
                    <a:gd name="T65" fmla="*/ 1 h 230"/>
                    <a:gd name="T66" fmla="*/ 51 w 204"/>
                    <a:gd name="T67" fmla="*/ 1 h 230"/>
                    <a:gd name="T68" fmla="*/ 51 w 204"/>
                    <a:gd name="T69" fmla="*/ 1 h 230"/>
                    <a:gd name="T70" fmla="*/ 51 w 204"/>
                    <a:gd name="T71" fmla="*/ 0 h 230"/>
                    <a:gd name="T72" fmla="*/ 51 w 204"/>
                    <a:gd name="T73" fmla="*/ 0 h 2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4"/>
                    <a:gd name="T112" fmla="*/ 0 h 230"/>
                    <a:gd name="T113" fmla="*/ 204 w 204"/>
                    <a:gd name="T114" fmla="*/ 230 h 2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4" h="230">
                      <a:moveTo>
                        <a:pt x="201" y="0"/>
                      </a:moveTo>
                      <a:lnTo>
                        <a:pt x="192" y="5"/>
                      </a:lnTo>
                      <a:lnTo>
                        <a:pt x="183" y="12"/>
                      </a:lnTo>
                      <a:lnTo>
                        <a:pt x="175" y="18"/>
                      </a:lnTo>
                      <a:lnTo>
                        <a:pt x="168" y="25"/>
                      </a:lnTo>
                      <a:lnTo>
                        <a:pt x="160" y="32"/>
                      </a:lnTo>
                      <a:lnTo>
                        <a:pt x="153" y="39"/>
                      </a:lnTo>
                      <a:lnTo>
                        <a:pt x="147" y="46"/>
                      </a:lnTo>
                      <a:lnTo>
                        <a:pt x="140" y="54"/>
                      </a:lnTo>
                      <a:lnTo>
                        <a:pt x="134" y="61"/>
                      </a:lnTo>
                      <a:lnTo>
                        <a:pt x="127" y="69"/>
                      </a:lnTo>
                      <a:lnTo>
                        <a:pt x="121" y="77"/>
                      </a:lnTo>
                      <a:lnTo>
                        <a:pt x="115" y="84"/>
                      </a:lnTo>
                      <a:lnTo>
                        <a:pt x="109" y="92"/>
                      </a:lnTo>
                      <a:lnTo>
                        <a:pt x="103" y="100"/>
                      </a:lnTo>
                      <a:lnTo>
                        <a:pt x="97" y="108"/>
                      </a:lnTo>
                      <a:lnTo>
                        <a:pt x="92" y="116"/>
                      </a:lnTo>
                      <a:lnTo>
                        <a:pt x="87" y="124"/>
                      </a:lnTo>
                      <a:lnTo>
                        <a:pt x="81" y="132"/>
                      </a:lnTo>
                      <a:lnTo>
                        <a:pt x="75" y="139"/>
                      </a:lnTo>
                      <a:lnTo>
                        <a:pt x="71" y="147"/>
                      </a:lnTo>
                      <a:lnTo>
                        <a:pt x="65" y="155"/>
                      </a:lnTo>
                      <a:lnTo>
                        <a:pt x="59" y="162"/>
                      </a:lnTo>
                      <a:lnTo>
                        <a:pt x="53" y="170"/>
                      </a:lnTo>
                      <a:lnTo>
                        <a:pt x="49" y="177"/>
                      </a:lnTo>
                      <a:lnTo>
                        <a:pt x="43" y="184"/>
                      </a:lnTo>
                      <a:lnTo>
                        <a:pt x="37" y="191"/>
                      </a:lnTo>
                      <a:lnTo>
                        <a:pt x="31" y="198"/>
                      </a:lnTo>
                      <a:lnTo>
                        <a:pt x="26" y="203"/>
                      </a:lnTo>
                      <a:lnTo>
                        <a:pt x="20" y="210"/>
                      </a:lnTo>
                      <a:lnTo>
                        <a:pt x="13" y="216"/>
                      </a:lnTo>
                      <a:lnTo>
                        <a:pt x="7" y="221"/>
                      </a:lnTo>
                      <a:lnTo>
                        <a:pt x="0" y="226"/>
                      </a:lnTo>
                      <a:lnTo>
                        <a:pt x="4" y="230"/>
                      </a:lnTo>
                      <a:lnTo>
                        <a:pt x="11" y="225"/>
                      </a:lnTo>
                      <a:lnTo>
                        <a:pt x="16" y="219"/>
                      </a:lnTo>
                      <a:lnTo>
                        <a:pt x="23" y="214"/>
                      </a:lnTo>
                      <a:lnTo>
                        <a:pt x="29" y="207"/>
                      </a:lnTo>
                      <a:lnTo>
                        <a:pt x="35" y="201"/>
                      </a:lnTo>
                      <a:lnTo>
                        <a:pt x="41" y="194"/>
                      </a:lnTo>
                      <a:lnTo>
                        <a:pt x="46" y="187"/>
                      </a:lnTo>
                      <a:lnTo>
                        <a:pt x="52" y="180"/>
                      </a:lnTo>
                      <a:lnTo>
                        <a:pt x="58" y="172"/>
                      </a:lnTo>
                      <a:lnTo>
                        <a:pt x="64" y="165"/>
                      </a:lnTo>
                      <a:lnTo>
                        <a:pt x="68" y="157"/>
                      </a:lnTo>
                      <a:lnTo>
                        <a:pt x="74" y="150"/>
                      </a:lnTo>
                      <a:lnTo>
                        <a:pt x="80" y="142"/>
                      </a:lnTo>
                      <a:lnTo>
                        <a:pt x="86" y="134"/>
                      </a:lnTo>
                      <a:lnTo>
                        <a:pt x="90" y="126"/>
                      </a:lnTo>
                      <a:lnTo>
                        <a:pt x="96" y="118"/>
                      </a:lnTo>
                      <a:lnTo>
                        <a:pt x="102" y="110"/>
                      </a:lnTo>
                      <a:lnTo>
                        <a:pt x="107" y="103"/>
                      </a:lnTo>
                      <a:lnTo>
                        <a:pt x="113" y="95"/>
                      </a:lnTo>
                      <a:lnTo>
                        <a:pt x="119" y="87"/>
                      </a:lnTo>
                      <a:lnTo>
                        <a:pt x="125" y="79"/>
                      </a:lnTo>
                      <a:lnTo>
                        <a:pt x="130" y="71"/>
                      </a:lnTo>
                      <a:lnTo>
                        <a:pt x="137" y="64"/>
                      </a:lnTo>
                      <a:lnTo>
                        <a:pt x="143" y="56"/>
                      </a:lnTo>
                      <a:lnTo>
                        <a:pt x="150" y="49"/>
                      </a:lnTo>
                      <a:lnTo>
                        <a:pt x="157" y="42"/>
                      </a:lnTo>
                      <a:lnTo>
                        <a:pt x="164" y="35"/>
                      </a:lnTo>
                      <a:lnTo>
                        <a:pt x="171" y="28"/>
                      </a:lnTo>
                      <a:lnTo>
                        <a:pt x="179" y="22"/>
                      </a:lnTo>
                      <a:lnTo>
                        <a:pt x="187" y="16"/>
                      </a:lnTo>
                      <a:lnTo>
                        <a:pt x="195" y="10"/>
                      </a:lnTo>
                      <a:lnTo>
                        <a:pt x="203" y="4"/>
                      </a:lnTo>
                      <a:lnTo>
                        <a:pt x="203" y="3"/>
                      </a:lnTo>
                      <a:lnTo>
                        <a:pt x="204" y="3"/>
                      </a:lnTo>
                      <a:lnTo>
                        <a:pt x="204" y="2"/>
                      </a:lnTo>
                      <a:lnTo>
                        <a:pt x="204" y="1"/>
                      </a:lnTo>
                      <a:lnTo>
                        <a:pt x="203" y="1"/>
                      </a:lnTo>
                      <a:lnTo>
                        <a:pt x="203" y="0"/>
                      </a:lnTo>
                      <a:lnTo>
                        <a:pt x="202" y="0"/>
                      </a:lnTo>
                      <a:lnTo>
                        <a:pt x="201" y="0"/>
                      </a:lnTo>
                      <a:close/>
                    </a:path>
                  </a:pathLst>
                </a:custGeom>
                <a:solidFill>
                  <a:srgbClr val="000000"/>
                </a:solidFill>
                <a:ln w="9525">
                  <a:noFill/>
                  <a:round/>
                  <a:headEnd/>
                  <a:tailEnd/>
                </a:ln>
              </p:spPr>
              <p:txBody>
                <a:bodyPr/>
                <a:lstStyle/>
                <a:p>
                  <a:endParaRPr lang="en-GB"/>
                </a:p>
              </p:txBody>
            </p:sp>
            <p:sp>
              <p:nvSpPr>
                <p:cNvPr id="1060" name="Freeform 970"/>
                <p:cNvSpPr>
                  <a:spLocks/>
                </p:cNvSpPr>
                <p:nvPr/>
              </p:nvSpPr>
              <p:spPr bwMode="auto">
                <a:xfrm>
                  <a:off x="2830" y="2903"/>
                  <a:ext cx="104" cy="14"/>
                </a:xfrm>
                <a:custGeom>
                  <a:avLst/>
                  <a:gdLst>
                    <a:gd name="T0" fmla="*/ 51 w 207"/>
                    <a:gd name="T1" fmla="*/ 5 h 26"/>
                    <a:gd name="T2" fmla="*/ 49 w 207"/>
                    <a:gd name="T3" fmla="*/ 5 h 26"/>
                    <a:gd name="T4" fmla="*/ 46 w 207"/>
                    <a:gd name="T5" fmla="*/ 3 h 26"/>
                    <a:gd name="T6" fmla="*/ 43 w 207"/>
                    <a:gd name="T7" fmla="*/ 2 h 26"/>
                    <a:gd name="T8" fmla="*/ 40 w 207"/>
                    <a:gd name="T9" fmla="*/ 2 h 26"/>
                    <a:gd name="T10" fmla="*/ 37 w 207"/>
                    <a:gd name="T11" fmla="*/ 1 h 26"/>
                    <a:gd name="T12" fmla="*/ 34 w 207"/>
                    <a:gd name="T13" fmla="*/ 1 h 26"/>
                    <a:gd name="T14" fmla="*/ 30 w 207"/>
                    <a:gd name="T15" fmla="*/ 0 h 26"/>
                    <a:gd name="T16" fmla="*/ 27 w 207"/>
                    <a:gd name="T17" fmla="*/ 0 h 26"/>
                    <a:gd name="T18" fmla="*/ 23 w 207"/>
                    <a:gd name="T19" fmla="*/ 0 h 26"/>
                    <a:gd name="T20" fmla="*/ 20 w 207"/>
                    <a:gd name="T21" fmla="*/ 1 h 26"/>
                    <a:gd name="T22" fmla="*/ 16 w 207"/>
                    <a:gd name="T23" fmla="*/ 1 h 26"/>
                    <a:gd name="T24" fmla="*/ 12 w 207"/>
                    <a:gd name="T25" fmla="*/ 2 h 26"/>
                    <a:gd name="T26" fmla="*/ 9 w 207"/>
                    <a:gd name="T27" fmla="*/ 3 h 26"/>
                    <a:gd name="T28" fmla="*/ 5 w 207"/>
                    <a:gd name="T29" fmla="*/ 4 h 26"/>
                    <a:gd name="T30" fmla="*/ 2 w 207"/>
                    <a:gd name="T31" fmla="*/ 5 h 26"/>
                    <a:gd name="T32" fmla="*/ 1 w 207"/>
                    <a:gd name="T33" fmla="*/ 8 h 26"/>
                    <a:gd name="T34" fmla="*/ 4 w 207"/>
                    <a:gd name="T35" fmla="*/ 6 h 26"/>
                    <a:gd name="T36" fmla="*/ 8 w 207"/>
                    <a:gd name="T37" fmla="*/ 5 h 26"/>
                    <a:gd name="T38" fmla="*/ 11 w 207"/>
                    <a:gd name="T39" fmla="*/ 3 h 26"/>
                    <a:gd name="T40" fmla="*/ 14 w 207"/>
                    <a:gd name="T41" fmla="*/ 3 h 26"/>
                    <a:gd name="T42" fmla="*/ 18 w 207"/>
                    <a:gd name="T43" fmla="*/ 2 h 26"/>
                    <a:gd name="T44" fmla="*/ 21 w 207"/>
                    <a:gd name="T45" fmla="*/ 1 h 26"/>
                    <a:gd name="T46" fmla="*/ 25 w 207"/>
                    <a:gd name="T47" fmla="*/ 1 h 26"/>
                    <a:gd name="T48" fmla="*/ 29 w 207"/>
                    <a:gd name="T49" fmla="*/ 1 h 26"/>
                    <a:gd name="T50" fmla="*/ 32 w 207"/>
                    <a:gd name="T51" fmla="*/ 2 h 26"/>
                    <a:gd name="T52" fmla="*/ 35 w 207"/>
                    <a:gd name="T53" fmla="*/ 2 h 26"/>
                    <a:gd name="T54" fmla="*/ 38 w 207"/>
                    <a:gd name="T55" fmla="*/ 3 h 26"/>
                    <a:gd name="T56" fmla="*/ 42 w 207"/>
                    <a:gd name="T57" fmla="*/ 3 h 26"/>
                    <a:gd name="T58" fmla="*/ 44 w 207"/>
                    <a:gd name="T59" fmla="*/ 4 h 26"/>
                    <a:gd name="T60" fmla="*/ 47 w 207"/>
                    <a:gd name="T61" fmla="*/ 5 h 26"/>
                    <a:gd name="T62" fmla="*/ 49 w 207"/>
                    <a:gd name="T63" fmla="*/ 6 h 26"/>
                    <a:gd name="T64" fmla="*/ 51 w 207"/>
                    <a:gd name="T65" fmla="*/ 8 h 26"/>
                    <a:gd name="T66" fmla="*/ 52 w 207"/>
                    <a:gd name="T67" fmla="*/ 8 h 26"/>
                    <a:gd name="T68" fmla="*/ 52 w 207"/>
                    <a:gd name="T69" fmla="*/ 7 h 26"/>
                    <a:gd name="T70" fmla="*/ 52 w 207"/>
                    <a:gd name="T71" fmla="*/ 6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7"/>
                    <a:gd name="T109" fmla="*/ 0 h 26"/>
                    <a:gd name="T110" fmla="*/ 207 w 207"/>
                    <a:gd name="T111" fmla="*/ 26 h 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7" h="26">
                      <a:moveTo>
                        <a:pt x="206" y="22"/>
                      </a:moveTo>
                      <a:lnTo>
                        <a:pt x="203" y="19"/>
                      </a:lnTo>
                      <a:lnTo>
                        <a:pt x="198" y="17"/>
                      </a:lnTo>
                      <a:lnTo>
                        <a:pt x="193" y="16"/>
                      </a:lnTo>
                      <a:lnTo>
                        <a:pt x="188" y="14"/>
                      </a:lnTo>
                      <a:lnTo>
                        <a:pt x="183" y="11"/>
                      </a:lnTo>
                      <a:lnTo>
                        <a:pt x="177" y="10"/>
                      </a:lnTo>
                      <a:lnTo>
                        <a:pt x="171" y="8"/>
                      </a:lnTo>
                      <a:lnTo>
                        <a:pt x="166" y="7"/>
                      </a:lnTo>
                      <a:lnTo>
                        <a:pt x="159" y="6"/>
                      </a:lnTo>
                      <a:lnTo>
                        <a:pt x="153" y="4"/>
                      </a:lnTo>
                      <a:lnTo>
                        <a:pt x="146" y="3"/>
                      </a:lnTo>
                      <a:lnTo>
                        <a:pt x="140" y="2"/>
                      </a:lnTo>
                      <a:lnTo>
                        <a:pt x="133" y="1"/>
                      </a:lnTo>
                      <a:lnTo>
                        <a:pt x="126" y="0"/>
                      </a:lnTo>
                      <a:lnTo>
                        <a:pt x="120" y="0"/>
                      </a:lnTo>
                      <a:lnTo>
                        <a:pt x="113" y="0"/>
                      </a:lnTo>
                      <a:lnTo>
                        <a:pt x="106" y="0"/>
                      </a:lnTo>
                      <a:lnTo>
                        <a:pt x="99" y="0"/>
                      </a:lnTo>
                      <a:lnTo>
                        <a:pt x="91" y="0"/>
                      </a:lnTo>
                      <a:lnTo>
                        <a:pt x="84" y="0"/>
                      </a:lnTo>
                      <a:lnTo>
                        <a:pt x="77" y="1"/>
                      </a:lnTo>
                      <a:lnTo>
                        <a:pt x="70" y="1"/>
                      </a:lnTo>
                      <a:lnTo>
                        <a:pt x="62" y="2"/>
                      </a:lnTo>
                      <a:lnTo>
                        <a:pt x="55" y="3"/>
                      </a:lnTo>
                      <a:lnTo>
                        <a:pt x="48" y="6"/>
                      </a:lnTo>
                      <a:lnTo>
                        <a:pt x="41" y="7"/>
                      </a:lnTo>
                      <a:lnTo>
                        <a:pt x="33" y="9"/>
                      </a:lnTo>
                      <a:lnTo>
                        <a:pt x="26" y="11"/>
                      </a:lnTo>
                      <a:lnTo>
                        <a:pt x="19" y="14"/>
                      </a:lnTo>
                      <a:lnTo>
                        <a:pt x="12" y="16"/>
                      </a:lnTo>
                      <a:lnTo>
                        <a:pt x="6" y="19"/>
                      </a:lnTo>
                      <a:lnTo>
                        <a:pt x="0" y="22"/>
                      </a:lnTo>
                      <a:lnTo>
                        <a:pt x="2" y="26"/>
                      </a:lnTo>
                      <a:lnTo>
                        <a:pt x="8" y="23"/>
                      </a:lnTo>
                      <a:lnTo>
                        <a:pt x="15" y="21"/>
                      </a:lnTo>
                      <a:lnTo>
                        <a:pt x="22" y="18"/>
                      </a:lnTo>
                      <a:lnTo>
                        <a:pt x="29" y="16"/>
                      </a:lnTo>
                      <a:lnTo>
                        <a:pt x="35" y="14"/>
                      </a:lnTo>
                      <a:lnTo>
                        <a:pt x="42" y="11"/>
                      </a:lnTo>
                      <a:lnTo>
                        <a:pt x="49" y="10"/>
                      </a:lnTo>
                      <a:lnTo>
                        <a:pt x="56" y="9"/>
                      </a:lnTo>
                      <a:lnTo>
                        <a:pt x="63" y="8"/>
                      </a:lnTo>
                      <a:lnTo>
                        <a:pt x="70" y="7"/>
                      </a:lnTo>
                      <a:lnTo>
                        <a:pt x="77" y="6"/>
                      </a:lnTo>
                      <a:lnTo>
                        <a:pt x="84" y="4"/>
                      </a:lnTo>
                      <a:lnTo>
                        <a:pt x="92" y="4"/>
                      </a:lnTo>
                      <a:lnTo>
                        <a:pt x="99" y="4"/>
                      </a:lnTo>
                      <a:lnTo>
                        <a:pt x="106" y="4"/>
                      </a:lnTo>
                      <a:lnTo>
                        <a:pt x="113" y="4"/>
                      </a:lnTo>
                      <a:lnTo>
                        <a:pt x="120" y="4"/>
                      </a:lnTo>
                      <a:lnTo>
                        <a:pt x="126" y="6"/>
                      </a:lnTo>
                      <a:lnTo>
                        <a:pt x="132" y="6"/>
                      </a:lnTo>
                      <a:lnTo>
                        <a:pt x="139" y="7"/>
                      </a:lnTo>
                      <a:lnTo>
                        <a:pt x="146" y="8"/>
                      </a:lnTo>
                      <a:lnTo>
                        <a:pt x="152" y="9"/>
                      </a:lnTo>
                      <a:lnTo>
                        <a:pt x="159" y="10"/>
                      </a:lnTo>
                      <a:lnTo>
                        <a:pt x="165" y="11"/>
                      </a:lnTo>
                      <a:lnTo>
                        <a:pt x="170" y="12"/>
                      </a:lnTo>
                      <a:lnTo>
                        <a:pt x="176" y="15"/>
                      </a:lnTo>
                      <a:lnTo>
                        <a:pt x="181" y="16"/>
                      </a:lnTo>
                      <a:lnTo>
                        <a:pt x="186" y="18"/>
                      </a:lnTo>
                      <a:lnTo>
                        <a:pt x="191" y="19"/>
                      </a:lnTo>
                      <a:lnTo>
                        <a:pt x="196" y="22"/>
                      </a:lnTo>
                      <a:lnTo>
                        <a:pt x="200" y="24"/>
                      </a:lnTo>
                      <a:lnTo>
                        <a:pt x="204" y="26"/>
                      </a:lnTo>
                      <a:lnTo>
                        <a:pt x="205" y="26"/>
                      </a:lnTo>
                      <a:lnTo>
                        <a:pt x="206" y="26"/>
                      </a:lnTo>
                      <a:lnTo>
                        <a:pt x="207" y="26"/>
                      </a:lnTo>
                      <a:lnTo>
                        <a:pt x="207" y="25"/>
                      </a:lnTo>
                      <a:lnTo>
                        <a:pt x="207" y="24"/>
                      </a:lnTo>
                      <a:lnTo>
                        <a:pt x="207" y="23"/>
                      </a:lnTo>
                      <a:lnTo>
                        <a:pt x="206" y="22"/>
                      </a:lnTo>
                      <a:close/>
                    </a:path>
                  </a:pathLst>
                </a:custGeom>
                <a:solidFill>
                  <a:srgbClr val="000000"/>
                </a:solidFill>
                <a:ln w="9525">
                  <a:noFill/>
                  <a:round/>
                  <a:headEnd/>
                  <a:tailEnd/>
                </a:ln>
              </p:spPr>
              <p:txBody>
                <a:bodyPr/>
                <a:lstStyle/>
                <a:p>
                  <a:endParaRPr lang="en-GB"/>
                </a:p>
              </p:txBody>
            </p:sp>
            <p:sp>
              <p:nvSpPr>
                <p:cNvPr id="1061" name="Freeform 971"/>
                <p:cNvSpPr>
                  <a:spLocks/>
                </p:cNvSpPr>
                <p:nvPr/>
              </p:nvSpPr>
              <p:spPr bwMode="auto">
                <a:xfrm>
                  <a:off x="2932" y="2914"/>
                  <a:ext cx="59" cy="132"/>
                </a:xfrm>
                <a:custGeom>
                  <a:avLst/>
                  <a:gdLst>
                    <a:gd name="T0" fmla="*/ 29 w 117"/>
                    <a:gd name="T1" fmla="*/ 65 h 263"/>
                    <a:gd name="T2" fmla="*/ 27 w 117"/>
                    <a:gd name="T3" fmla="*/ 62 h 263"/>
                    <a:gd name="T4" fmla="*/ 26 w 117"/>
                    <a:gd name="T5" fmla="*/ 58 h 263"/>
                    <a:gd name="T6" fmla="*/ 25 w 117"/>
                    <a:gd name="T7" fmla="*/ 54 h 263"/>
                    <a:gd name="T8" fmla="*/ 24 w 117"/>
                    <a:gd name="T9" fmla="*/ 50 h 263"/>
                    <a:gd name="T10" fmla="*/ 24 w 117"/>
                    <a:gd name="T11" fmla="*/ 46 h 263"/>
                    <a:gd name="T12" fmla="*/ 24 w 117"/>
                    <a:gd name="T13" fmla="*/ 42 h 263"/>
                    <a:gd name="T14" fmla="*/ 24 w 117"/>
                    <a:gd name="T15" fmla="*/ 37 h 263"/>
                    <a:gd name="T16" fmla="*/ 23 w 117"/>
                    <a:gd name="T17" fmla="*/ 33 h 263"/>
                    <a:gd name="T18" fmla="*/ 22 w 117"/>
                    <a:gd name="T19" fmla="*/ 28 h 263"/>
                    <a:gd name="T20" fmla="*/ 22 w 117"/>
                    <a:gd name="T21" fmla="*/ 24 h 263"/>
                    <a:gd name="T22" fmla="*/ 20 w 117"/>
                    <a:gd name="T23" fmla="*/ 20 h 263"/>
                    <a:gd name="T24" fmla="*/ 18 w 117"/>
                    <a:gd name="T25" fmla="*/ 16 h 263"/>
                    <a:gd name="T26" fmla="*/ 15 w 117"/>
                    <a:gd name="T27" fmla="*/ 12 h 263"/>
                    <a:gd name="T28" fmla="*/ 12 w 117"/>
                    <a:gd name="T29" fmla="*/ 7 h 263"/>
                    <a:gd name="T30" fmla="*/ 7 w 117"/>
                    <a:gd name="T31" fmla="*/ 4 h 263"/>
                    <a:gd name="T32" fmla="*/ 1 w 117"/>
                    <a:gd name="T33" fmla="*/ 0 h 263"/>
                    <a:gd name="T34" fmla="*/ 3 w 117"/>
                    <a:gd name="T35" fmla="*/ 3 h 263"/>
                    <a:gd name="T36" fmla="*/ 8 w 117"/>
                    <a:gd name="T37" fmla="*/ 7 h 263"/>
                    <a:gd name="T38" fmla="*/ 12 w 117"/>
                    <a:gd name="T39" fmla="*/ 10 h 263"/>
                    <a:gd name="T40" fmla="*/ 16 w 117"/>
                    <a:gd name="T41" fmla="*/ 14 h 263"/>
                    <a:gd name="T42" fmla="*/ 18 w 117"/>
                    <a:gd name="T43" fmla="*/ 18 h 263"/>
                    <a:gd name="T44" fmla="*/ 20 w 117"/>
                    <a:gd name="T45" fmla="*/ 22 h 263"/>
                    <a:gd name="T46" fmla="*/ 21 w 117"/>
                    <a:gd name="T47" fmla="*/ 27 h 263"/>
                    <a:gd name="T48" fmla="*/ 22 w 117"/>
                    <a:gd name="T49" fmla="*/ 31 h 263"/>
                    <a:gd name="T50" fmla="*/ 22 w 117"/>
                    <a:gd name="T51" fmla="*/ 35 h 263"/>
                    <a:gd name="T52" fmla="*/ 22 w 117"/>
                    <a:gd name="T53" fmla="*/ 40 h 263"/>
                    <a:gd name="T54" fmla="*/ 23 w 117"/>
                    <a:gd name="T55" fmla="*/ 44 h 263"/>
                    <a:gd name="T56" fmla="*/ 23 w 117"/>
                    <a:gd name="T57" fmla="*/ 48 h 263"/>
                    <a:gd name="T58" fmla="*/ 23 w 117"/>
                    <a:gd name="T59" fmla="*/ 52 h 263"/>
                    <a:gd name="T60" fmla="*/ 24 w 117"/>
                    <a:gd name="T61" fmla="*/ 56 h 263"/>
                    <a:gd name="T62" fmla="*/ 26 w 117"/>
                    <a:gd name="T63" fmla="*/ 60 h 263"/>
                    <a:gd name="T64" fmla="*/ 27 w 117"/>
                    <a:gd name="T65" fmla="*/ 64 h 263"/>
                    <a:gd name="T66" fmla="*/ 29 w 117"/>
                    <a:gd name="T67" fmla="*/ 66 h 263"/>
                    <a:gd name="T68" fmla="*/ 29 w 117"/>
                    <a:gd name="T69" fmla="*/ 66 h 263"/>
                    <a:gd name="T70" fmla="*/ 29 w 117"/>
                    <a:gd name="T71" fmla="*/ 66 h 263"/>
                    <a:gd name="T72" fmla="*/ 29 w 117"/>
                    <a:gd name="T73" fmla="*/ 66 h 263"/>
                    <a:gd name="T74" fmla="*/ 30 w 117"/>
                    <a:gd name="T75" fmla="*/ 66 h 263"/>
                    <a:gd name="T76" fmla="*/ 29 w 117"/>
                    <a:gd name="T77" fmla="*/ 65 h 263"/>
                    <a:gd name="T78" fmla="*/ 29 w 117"/>
                    <a:gd name="T79" fmla="*/ 65 h 2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7"/>
                    <a:gd name="T121" fmla="*/ 0 h 263"/>
                    <a:gd name="T122" fmla="*/ 117 w 117"/>
                    <a:gd name="T123" fmla="*/ 263 h 2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7" h="263">
                      <a:moveTo>
                        <a:pt x="115" y="257"/>
                      </a:moveTo>
                      <a:lnTo>
                        <a:pt x="116" y="259"/>
                      </a:lnTo>
                      <a:lnTo>
                        <a:pt x="111" y="252"/>
                      </a:lnTo>
                      <a:lnTo>
                        <a:pt x="108" y="245"/>
                      </a:lnTo>
                      <a:lnTo>
                        <a:pt x="105" y="238"/>
                      </a:lnTo>
                      <a:lnTo>
                        <a:pt x="102" y="231"/>
                      </a:lnTo>
                      <a:lnTo>
                        <a:pt x="100" y="223"/>
                      </a:lnTo>
                      <a:lnTo>
                        <a:pt x="99" y="216"/>
                      </a:lnTo>
                      <a:lnTo>
                        <a:pt x="98" y="208"/>
                      </a:lnTo>
                      <a:lnTo>
                        <a:pt x="96" y="200"/>
                      </a:lnTo>
                      <a:lnTo>
                        <a:pt x="95" y="191"/>
                      </a:lnTo>
                      <a:lnTo>
                        <a:pt x="94" y="183"/>
                      </a:lnTo>
                      <a:lnTo>
                        <a:pt x="94" y="175"/>
                      </a:lnTo>
                      <a:lnTo>
                        <a:pt x="94" y="165"/>
                      </a:lnTo>
                      <a:lnTo>
                        <a:pt x="93" y="157"/>
                      </a:lnTo>
                      <a:lnTo>
                        <a:pt x="93" y="148"/>
                      </a:lnTo>
                      <a:lnTo>
                        <a:pt x="92" y="139"/>
                      </a:lnTo>
                      <a:lnTo>
                        <a:pt x="91" y="131"/>
                      </a:lnTo>
                      <a:lnTo>
                        <a:pt x="91" y="122"/>
                      </a:lnTo>
                      <a:lnTo>
                        <a:pt x="88" y="112"/>
                      </a:lnTo>
                      <a:lnTo>
                        <a:pt x="87" y="104"/>
                      </a:lnTo>
                      <a:lnTo>
                        <a:pt x="85" y="95"/>
                      </a:lnTo>
                      <a:lnTo>
                        <a:pt x="83" y="86"/>
                      </a:lnTo>
                      <a:lnTo>
                        <a:pt x="79" y="78"/>
                      </a:lnTo>
                      <a:lnTo>
                        <a:pt x="75" y="70"/>
                      </a:lnTo>
                      <a:lnTo>
                        <a:pt x="70" y="61"/>
                      </a:lnTo>
                      <a:lnTo>
                        <a:pt x="65" y="53"/>
                      </a:lnTo>
                      <a:lnTo>
                        <a:pt x="60" y="45"/>
                      </a:lnTo>
                      <a:lnTo>
                        <a:pt x="53" y="36"/>
                      </a:lnTo>
                      <a:lnTo>
                        <a:pt x="45" y="28"/>
                      </a:lnTo>
                      <a:lnTo>
                        <a:pt x="35" y="22"/>
                      </a:lnTo>
                      <a:lnTo>
                        <a:pt x="25" y="13"/>
                      </a:lnTo>
                      <a:lnTo>
                        <a:pt x="15" y="7"/>
                      </a:lnTo>
                      <a:lnTo>
                        <a:pt x="2" y="0"/>
                      </a:lnTo>
                      <a:lnTo>
                        <a:pt x="0" y="4"/>
                      </a:lnTo>
                      <a:lnTo>
                        <a:pt x="12" y="11"/>
                      </a:lnTo>
                      <a:lnTo>
                        <a:pt x="23" y="18"/>
                      </a:lnTo>
                      <a:lnTo>
                        <a:pt x="32" y="25"/>
                      </a:lnTo>
                      <a:lnTo>
                        <a:pt x="41" y="32"/>
                      </a:lnTo>
                      <a:lnTo>
                        <a:pt x="48" y="40"/>
                      </a:lnTo>
                      <a:lnTo>
                        <a:pt x="55" y="48"/>
                      </a:lnTo>
                      <a:lnTo>
                        <a:pt x="61" y="55"/>
                      </a:lnTo>
                      <a:lnTo>
                        <a:pt x="67" y="63"/>
                      </a:lnTo>
                      <a:lnTo>
                        <a:pt x="71" y="71"/>
                      </a:lnTo>
                      <a:lnTo>
                        <a:pt x="75" y="80"/>
                      </a:lnTo>
                      <a:lnTo>
                        <a:pt x="78" y="88"/>
                      </a:lnTo>
                      <a:lnTo>
                        <a:pt x="80" y="96"/>
                      </a:lnTo>
                      <a:lnTo>
                        <a:pt x="83" y="106"/>
                      </a:lnTo>
                      <a:lnTo>
                        <a:pt x="84" y="114"/>
                      </a:lnTo>
                      <a:lnTo>
                        <a:pt x="85" y="123"/>
                      </a:lnTo>
                      <a:lnTo>
                        <a:pt x="86" y="131"/>
                      </a:lnTo>
                      <a:lnTo>
                        <a:pt x="87" y="140"/>
                      </a:lnTo>
                      <a:lnTo>
                        <a:pt x="88" y="148"/>
                      </a:lnTo>
                      <a:lnTo>
                        <a:pt x="88" y="157"/>
                      </a:lnTo>
                      <a:lnTo>
                        <a:pt x="88" y="165"/>
                      </a:lnTo>
                      <a:lnTo>
                        <a:pt x="90" y="175"/>
                      </a:lnTo>
                      <a:lnTo>
                        <a:pt x="90" y="183"/>
                      </a:lnTo>
                      <a:lnTo>
                        <a:pt x="91" y="192"/>
                      </a:lnTo>
                      <a:lnTo>
                        <a:pt x="92" y="200"/>
                      </a:lnTo>
                      <a:lnTo>
                        <a:pt x="92" y="208"/>
                      </a:lnTo>
                      <a:lnTo>
                        <a:pt x="94" y="216"/>
                      </a:lnTo>
                      <a:lnTo>
                        <a:pt x="95" y="224"/>
                      </a:lnTo>
                      <a:lnTo>
                        <a:pt x="98" y="232"/>
                      </a:lnTo>
                      <a:lnTo>
                        <a:pt x="101" y="240"/>
                      </a:lnTo>
                      <a:lnTo>
                        <a:pt x="103" y="247"/>
                      </a:lnTo>
                      <a:lnTo>
                        <a:pt x="108" y="255"/>
                      </a:lnTo>
                      <a:lnTo>
                        <a:pt x="113" y="262"/>
                      </a:lnTo>
                      <a:lnTo>
                        <a:pt x="115" y="263"/>
                      </a:lnTo>
                      <a:lnTo>
                        <a:pt x="113" y="262"/>
                      </a:lnTo>
                      <a:lnTo>
                        <a:pt x="114" y="262"/>
                      </a:lnTo>
                      <a:lnTo>
                        <a:pt x="114" y="263"/>
                      </a:lnTo>
                      <a:lnTo>
                        <a:pt x="115" y="263"/>
                      </a:lnTo>
                      <a:lnTo>
                        <a:pt x="115" y="262"/>
                      </a:lnTo>
                      <a:lnTo>
                        <a:pt x="116" y="262"/>
                      </a:lnTo>
                      <a:lnTo>
                        <a:pt x="116" y="261"/>
                      </a:lnTo>
                      <a:lnTo>
                        <a:pt x="117" y="261"/>
                      </a:lnTo>
                      <a:lnTo>
                        <a:pt x="117" y="260"/>
                      </a:lnTo>
                      <a:lnTo>
                        <a:pt x="116" y="260"/>
                      </a:lnTo>
                      <a:lnTo>
                        <a:pt x="116" y="259"/>
                      </a:lnTo>
                      <a:lnTo>
                        <a:pt x="115" y="257"/>
                      </a:lnTo>
                      <a:close/>
                    </a:path>
                  </a:pathLst>
                </a:custGeom>
                <a:solidFill>
                  <a:srgbClr val="000000"/>
                </a:solidFill>
                <a:ln w="9525">
                  <a:noFill/>
                  <a:round/>
                  <a:headEnd/>
                  <a:tailEnd/>
                </a:ln>
              </p:spPr>
              <p:txBody>
                <a:bodyPr/>
                <a:lstStyle/>
                <a:p>
                  <a:endParaRPr lang="en-GB"/>
                </a:p>
              </p:txBody>
            </p:sp>
            <p:sp>
              <p:nvSpPr>
                <p:cNvPr id="1062" name="Freeform 972"/>
                <p:cNvSpPr>
                  <a:spLocks/>
                </p:cNvSpPr>
                <p:nvPr/>
              </p:nvSpPr>
              <p:spPr bwMode="auto">
                <a:xfrm>
                  <a:off x="2990" y="2985"/>
                  <a:ext cx="74" cy="61"/>
                </a:xfrm>
                <a:custGeom>
                  <a:avLst/>
                  <a:gdLst>
                    <a:gd name="T0" fmla="*/ 36 w 147"/>
                    <a:gd name="T1" fmla="*/ 2 h 123"/>
                    <a:gd name="T2" fmla="*/ 35 w 147"/>
                    <a:gd name="T3" fmla="*/ 5 h 123"/>
                    <a:gd name="T4" fmla="*/ 33 w 147"/>
                    <a:gd name="T5" fmla="*/ 8 h 123"/>
                    <a:gd name="T6" fmla="*/ 32 w 147"/>
                    <a:gd name="T7" fmla="*/ 11 h 123"/>
                    <a:gd name="T8" fmla="*/ 30 w 147"/>
                    <a:gd name="T9" fmla="*/ 13 h 123"/>
                    <a:gd name="T10" fmla="*/ 29 w 147"/>
                    <a:gd name="T11" fmla="*/ 16 h 123"/>
                    <a:gd name="T12" fmla="*/ 27 w 147"/>
                    <a:gd name="T13" fmla="*/ 18 h 123"/>
                    <a:gd name="T14" fmla="*/ 24 w 147"/>
                    <a:gd name="T15" fmla="*/ 20 h 123"/>
                    <a:gd name="T16" fmla="*/ 22 w 147"/>
                    <a:gd name="T17" fmla="*/ 22 h 123"/>
                    <a:gd name="T18" fmla="*/ 19 w 147"/>
                    <a:gd name="T19" fmla="*/ 24 h 123"/>
                    <a:gd name="T20" fmla="*/ 16 w 147"/>
                    <a:gd name="T21" fmla="*/ 25 h 123"/>
                    <a:gd name="T22" fmla="*/ 14 w 147"/>
                    <a:gd name="T23" fmla="*/ 26 h 123"/>
                    <a:gd name="T24" fmla="*/ 11 w 147"/>
                    <a:gd name="T25" fmla="*/ 28 h 123"/>
                    <a:gd name="T26" fmla="*/ 8 w 147"/>
                    <a:gd name="T27" fmla="*/ 28 h 123"/>
                    <a:gd name="T28" fmla="*/ 5 w 147"/>
                    <a:gd name="T29" fmla="*/ 29 h 123"/>
                    <a:gd name="T30" fmla="*/ 2 w 147"/>
                    <a:gd name="T31" fmla="*/ 29 h 123"/>
                    <a:gd name="T32" fmla="*/ 0 w 147"/>
                    <a:gd name="T33" fmla="*/ 30 h 123"/>
                    <a:gd name="T34" fmla="*/ 4 w 147"/>
                    <a:gd name="T35" fmla="*/ 30 h 123"/>
                    <a:gd name="T36" fmla="*/ 6 w 147"/>
                    <a:gd name="T37" fmla="*/ 30 h 123"/>
                    <a:gd name="T38" fmla="*/ 10 w 147"/>
                    <a:gd name="T39" fmla="*/ 29 h 123"/>
                    <a:gd name="T40" fmla="*/ 13 w 147"/>
                    <a:gd name="T41" fmla="*/ 28 h 123"/>
                    <a:gd name="T42" fmla="*/ 16 w 147"/>
                    <a:gd name="T43" fmla="*/ 27 h 123"/>
                    <a:gd name="T44" fmla="*/ 19 w 147"/>
                    <a:gd name="T45" fmla="*/ 26 h 123"/>
                    <a:gd name="T46" fmla="*/ 21 w 147"/>
                    <a:gd name="T47" fmla="*/ 24 h 123"/>
                    <a:gd name="T48" fmla="*/ 24 w 147"/>
                    <a:gd name="T49" fmla="*/ 22 h 123"/>
                    <a:gd name="T50" fmla="*/ 26 w 147"/>
                    <a:gd name="T51" fmla="*/ 20 h 123"/>
                    <a:gd name="T52" fmla="*/ 28 w 147"/>
                    <a:gd name="T53" fmla="*/ 18 h 123"/>
                    <a:gd name="T54" fmla="*/ 31 w 147"/>
                    <a:gd name="T55" fmla="*/ 15 h 123"/>
                    <a:gd name="T56" fmla="*/ 32 w 147"/>
                    <a:gd name="T57" fmla="*/ 13 h 123"/>
                    <a:gd name="T58" fmla="*/ 34 w 147"/>
                    <a:gd name="T59" fmla="*/ 10 h 123"/>
                    <a:gd name="T60" fmla="*/ 35 w 147"/>
                    <a:gd name="T61" fmla="*/ 7 h 123"/>
                    <a:gd name="T62" fmla="*/ 36 w 147"/>
                    <a:gd name="T63" fmla="*/ 4 h 123"/>
                    <a:gd name="T64" fmla="*/ 37 w 147"/>
                    <a:gd name="T65" fmla="*/ 0 h 123"/>
                    <a:gd name="T66" fmla="*/ 37 w 147"/>
                    <a:gd name="T67" fmla="*/ 0 h 123"/>
                    <a:gd name="T68" fmla="*/ 37 w 147"/>
                    <a:gd name="T69" fmla="*/ 0 h 123"/>
                    <a:gd name="T70" fmla="*/ 36 w 147"/>
                    <a:gd name="T71" fmla="*/ 0 h 1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7"/>
                    <a:gd name="T109" fmla="*/ 0 h 123"/>
                    <a:gd name="T110" fmla="*/ 147 w 147"/>
                    <a:gd name="T111" fmla="*/ 123 h 1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7" h="123">
                      <a:moveTo>
                        <a:pt x="143" y="1"/>
                      </a:moveTo>
                      <a:lnTo>
                        <a:pt x="141" y="8"/>
                      </a:lnTo>
                      <a:lnTo>
                        <a:pt x="139" y="15"/>
                      </a:lnTo>
                      <a:lnTo>
                        <a:pt x="137" y="21"/>
                      </a:lnTo>
                      <a:lnTo>
                        <a:pt x="135" y="26"/>
                      </a:lnTo>
                      <a:lnTo>
                        <a:pt x="132" y="32"/>
                      </a:lnTo>
                      <a:lnTo>
                        <a:pt x="130" y="38"/>
                      </a:lnTo>
                      <a:lnTo>
                        <a:pt x="127" y="44"/>
                      </a:lnTo>
                      <a:lnTo>
                        <a:pt x="123" y="49"/>
                      </a:lnTo>
                      <a:lnTo>
                        <a:pt x="120" y="54"/>
                      </a:lnTo>
                      <a:lnTo>
                        <a:pt x="116" y="60"/>
                      </a:lnTo>
                      <a:lnTo>
                        <a:pt x="113" y="64"/>
                      </a:lnTo>
                      <a:lnTo>
                        <a:pt x="108" y="69"/>
                      </a:lnTo>
                      <a:lnTo>
                        <a:pt x="105" y="74"/>
                      </a:lnTo>
                      <a:lnTo>
                        <a:pt x="100" y="78"/>
                      </a:lnTo>
                      <a:lnTo>
                        <a:pt x="96" y="82"/>
                      </a:lnTo>
                      <a:lnTo>
                        <a:pt x="91" y="86"/>
                      </a:lnTo>
                      <a:lnTo>
                        <a:pt x="85" y="90"/>
                      </a:lnTo>
                      <a:lnTo>
                        <a:pt x="81" y="93"/>
                      </a:lnTo>
                      <a:lnTo>
                        <a:pt x="75" y="97"/>
                      </a:lnTo>
                      <a:lnTo>
                        <a:pt x="70" y="99"/>
                      </a:lnTo>
                      <a:lnTo>
                        <a:pt x="64" y="102"/>
                      </a:lnTo>
                      <a:lnTo>
                        <a:pt x="59" y="105"/>
                      </a:lnTo>
                      <a:lnTo>
                        <a:pt x="53" y="107"/>
                      </a:lnTo>
                      <a:lnTo>
                        <a:pt x="47" y="109"/>
                      </a:lnTo>
                      <a:lnTo>
                        <a:pt x="41" y="112"/>
                      </a:lnTo>
                      <a:lnTo>
                        <a:pt x="36" y="113"/>
                      </a:lnTo>
                      <a:lnTo>
                        <a:pt x="30" y="115"/>
                      </a:lnTo>
                      <a:lnTo>
                        <a:pt x="24" y="116"/>
                      </a:lnTo>
                      <a:lnTo>
                        <a:pt x="17" y="116"/>
                      </a:lnTo>
                      <a:lnTo>
                        <a:pt x="11" y="117"/>
                      </a:lnTo>
                      <a:lnTo>
                        <a:pt x="6" y="117"/>
                      </a:lnTo>
                      <a:lnTo>
                        <a:pt x="0" y="117"/>
                      </a:lnTo>
                      <a:lnTo>
                        <a:pt x="0" y="123"/>
                      </a:lnTo>
                      <a:lnTo>
                        <a:pt x="6" y="122"/>
                      </a:lnTo>
                      <a:lnTo>
                        <a:pt x="13" y="122"/>
                      </a:lnTo>
                      <a:lnTo>
                        <a:pt x="18" y="122"/>
                      </a:lnTo>
                      <a:lnTo>
                        <a:pt x="24" y="121"/>
                      </a:lnTo>
                      <a:lnTo>
                        <a:pt x="31" y="120"/>
                      </a:lnTo>
                      <a:lnTo>
                        <a:pt x="37" y="117"/>
                      </a:lnTo>
                      <a:lnTo>
                        <a:pt x="43" y="116"/>
                      </a:lnTo>
                      <a:lnTo>
                        <a:pt x="49" y="114"/>
                      </a:lnTo>
                      <a:lnTo>
                        <a:pt x="55" y="112"/>
                      </a:lnTo>
                      <a:lnTo>
                        <a:pt x="61" y="109"/>
                      </a:lnTo>
                      <a:lnTo>
                        <a:pt x="67" y="107"/>
                      </a:lnTo>
                      <a:lnTo>
                        <a:pt x="73" y="104"/>
                      </a:lnTo>
                      <a:lnTo>
                        <a:pt x="78" y="100"/>
                      </a:lnTo>
                      <a:lnTo>
                        <a:pt x="83" y="97"/>
                      </a:lnTo>
                      <a:lnTo>
                        <a:pt x="89" y="93"/>
                      </a:lnTo>
                      <a:lnTo>
                        <a:pt x="93" y="90"/>
                      </a:lnTo>
                      <a:lnTo>
                        <a:pt x="98" y="85"/>
                      </a:lnTo>
                      <a:lnTo>
                        <a:pt x="104" y="82"/>
                      </a:lnTo>
                      <a:lnTo>
                        <a:pt x="108" y="77"/>
                      </a:lnTo>
                      <a:lnTo>
                        <a:pt x="112" y="73"/>
                      </a:lnTo>
                      <a:lnTo>
                        <a:pt x="116" y="68"/>
                      </a:lnTo>
                      <a:lnTo>
                        <a:pt x="121" y="62"/>
                      </a:lnTo>
                      <a:lnTo>
                        <a:pt x="124" y="58"/>
                      </a:lnTo>
                      <a:lnTo>
                        <a:pt x="128" y="52"/>
                      </a:lnTo>
                      <a:lnTo>
                        <a:pt x="131" y="46"/>
                      </a:lnTo>
                      <a:lnTo>
                        <a:pt x="134" y="40"/>
                      </a:lnTo>
                      <a:lnTo>
                        <a:pt x="137" y="35"/>
                      </a:lnTo>
                      <a:lnTo>
                        <a:pt x="139" y="29"/>
                      </a:lnTo>
                      <a:lnTo>
                        <a:pt x="142" y="22"/>
                      </a:lnTo>
                      <a:lnTo>
                        <a:pt x="144" y="16"/>
                      </a:lnTo>
                      <a:lnTo>
                        <a:pt x="145" y="9"/>
                      </a:lnTo>
                      <a:lnTo>
                        <a:pt x="147" y="2"/>
                      </a:lnTo>
                      <a:lnTo>
                        <a:pt x="147" y="1"/>
                      </a:lnTo>
                      <a:lnTo>
                        <a:pt x="146" y="1"/>
                      </a:lnTo>
                      <a:lnTo>
                        <a:pt x="146" y="0"/>
                      </a:lnTo>
                      <a:lnTo>
                        <a:pt x="145" y="0"/>
                      </a:lnTo>
                      <a:lnTo>
                        <a:pt x="144" y="0"/>
                      </a:lnTo>
                      <a:lnTo>
                        <a:pt x="143" y="0"/>
                      </a:lnTo>
                      <a:lnTo>
                        <a:pt x="143" y="1"/>
                      </a:lnTo>
                      <a:close/>
                    </a:path>
                  </a:pathLst>
                </a:custGeom>
                <a:solidFill>
                  <a:srgbClr val="000000"/>
                </a:solidFill>
                <a:ln w="9525">
                  <a:noFill/>
                  <a:round/>
                  <a:headEnd/>
                  <a:tailEnd/>
                </a:ln>
              </p:spPr>
              <p:txBody>
                <a:bodyPr/>
                <a:lstStyle/>
                <a:p>
                  <a:endParaRPr lang="en-GB"/>
                </a:p>
              </p:txBody>
            </p:sp>
            <p:sp>
              <p:nvSpPr>
                <p:cNvPr id="1063" name="Freeform 973"/>
                <p:cNvSpPr>
                  <a:spLocks/>
                </p:cNvSpPr>
                <p:nvPr/>
              </p:nvSpPr>
              <p:spPr bwMode="auto">
                <a:xfrm>
                  <a:off x="2991" y="2866"/>
                  <a:ext cx="74" cy="120"/>
                </a:xfrm>
                <a:custGeom>
                  <a:avLst/>
                  <a:gdLst>
                    <a:gd name="T0" fmla="*/ 2 w 148"/>
                    <a:gd name="T1" fmla="*/ 2 h 239"/>
                    <a:gd name="T2" fmla="*/ 6 w 148"/>
                    <a:gd name="T3" fmla="*/ 4 h 239"/>
                    <a:gd name="T4" fmla="*/ 10 w 148"/>
                    <a:gd name="T5" fmla="*/ 7 h 239"/>
                    <a:gd name="T6" fmla="*/ 13 w 148"/>
                    <a:gd name="T7" fmla="*/ 10 h 239"/>
                    <a:gd name="T8" fmla="*/ 17 w 148"/>
                    <a:gd name="T9" fmla="*/ 13 h 239"/>
                    <a:gd name="T10" fmla="*/ 20 w 148"/>
                    <a:gd name="T11" fmla="*/ 17 h 239"/>
                    <a:gd name="T12" fmla="*/ 23 w 148"/>
                    <a:gd name="T13" fmla="*/ 21 h 239"/>
                    <a:gd name="T14" fmla="*/ 26 w 148"/>
                    <a:gd name="T15" fmla="*/ 25 h 239"/>
                    <a:gd name="T16" fmla="*/ 28 w 148"/>
                    <a:gd name="T17" fmla="*/ 29 h 239"/>
                    <a:gd name="T18" fmla="*/ 30 w 148"/>
                    <a:gd name="T19" fmla="*/ 33 h 239"/>
                    <a:gd name="T20" fmla="*/ 33 w 148"/>
                    <a:gd name="T21" fmla="*/ 38 h 239"/>
                    <a:gd name="T22" fmla="*/ 34 w 148"/>
                    <a:gd name="T23" fmla="*/ 42 h 239"/>
                    <a:gd name="T24" fmla="*/ 35 w 148"/>
                    <a:gd name="T25" fmla="*/ 47 h 239"/>
                    <a:gd name="T26" fmla="*/ 36 w 148"/>
                    <a:gd name="T27" fmla="*/ 51 h 239"/>
                    <a:gd name="T28" fmla="*/ 36 w 148"/>
                    <a:gd name="T29" fmla="*/ 55 h 239"/>
                    <a:gd name="T30" fmla="*/ 36 w 148"/>
                    <a:gd name="T31" fmla="*/ 58 h 239"/>
                    <a:gd name="T32" fmla="*/ 37 w 148"/>
                    <a:gd name="T33" fmla="*/ 60 h 239"/>
                    <a:gd name="T34" fmla="*/ 37 w 148"/>
                    <a:gd name="T35" fmla="*/ 56 h 239"/>
                    <a:gd name="T36" fmla="*/ 37 w 148"/>
                    <a:gd name="T37" fmla="*/ 53 h 239"/>
                    <a:gd name="T38" fmla="*/ 37 w 148"/>
                    <a:gd name="T39" fmla="*/ 48 h 239"/>
                    <a:gd name="T40" fmla="*/ 36 w 148"/>
                    <a:gd name="T41" fmla="*/ 44 h 239"/>
                    <a:gd name="T42" fmla="*/ 35 w 148"/>
                    <a:gd name="T43" fmla="*/ 40 h 239"/>
                    <a:gd name="T44" fmla="*/ 33 w 148"/>
                    <a:gd name="T45" fmla="*/ 35 h 239"/>
                    <a:gd name="T46" fmla="*/ 31 w 148"/>
                    <a:gd name="T47" fmla="*/ 31 h 239"/>
                    <a:gd name="T48" fmla="*/ 28 w 148"/>
                    <a:gd name="T49" fmla="*/ 27 h 239"/>
                    <a:gd name="T50" fmla="*/ 25 w 148"/>
                    <a:gd name="T51" fmla="*/ 22 h 239"/>
                    <a:gd name="T52" fmla="*/ 22 w 148"/>
                    <a:gd name="T53" fmla="*/ 18 h 239"/>
                    <a:gd name="T54" fmla="*/ 19 w 148"/>
                    <a:gd name="T55" fmla="*/ 14 h 239"/>
                    <a:gd name="T56" fmla="*/ 17 w 148"/>
                    <a:gd name="T57" fmla="*/ 11 h 239"/>
                    <a:gd name="T58" fmla="*/ 12 w 148"/>
                    <a:gd name="T59" fmla="*/ 8 h 239"/>
                    <a:gd name="T60" fmla="*/ 9 w 148"/>
                    <a:gd name="T61" fmla="*/ 5 h 239"/>
                    <a:gd name="T62" fmla="*/ 5 w 148"/>
                    <a:gd name="T63" fmla="*/ 2 h 239"/>
                    <a:gd name="T64" fmla="*/ 1 w 148"/>
                    <a:gd name="T65" fmla="*/ 1 h 239"/>
                    <a:gd name="T66" fmla="*/ 1 w 148"/>
                    <a:gd name="T67" fmla="*/ 0 h 239"/>
                    <a:gd name="T68" fmla="*/ 1 w 148"/>
                    <a:gd name="T69" fmla="*/ 1 h 239"/>
                    <a:gd name="T70" fmla="*/ 0 w 148"/>
                    <a:gd name="T71" fmla="*/ 1 h 239"/>
                    <a:gd name="T72" fmla="*/ 0 w 148"/>
                    <a:gd name="T73" fmla="*/ 2 h 23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8"/>
                    <a:gd name="T112" fmla="*/ 0 h 239"/>
                    <a:gd name="T113" fmla="*/ 148 w 148"/>
                    <a:gd name="T114" fmla="*/ 239 h 23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8" h="239">
                      <a:moveTo>
                        <a:pt x="1" y="5"/>
                      </a:moveTo>
                      <a:lnTo>
                        <a:pt x="9" y="8"/>
                      </a:lnTo>
                      <a:lnTo>
                        <a:pt x="18" y="13"/>
                      </a:lnTo>
                      <a:lnTo>
                        <a:pt x="26" y="16"/>
                      </a:lnTo>
                      <a:lnTo>
                        <a:pt x="33" y="22"/>
                      </a:lnTo>
                      <a:lnTo>
                        <a:pt x="41" y="26"/>
                      </a:lnTo>
                      <a:lnTo>
                        <a:pt x="47" y="32"/>
                      </a:lnTo>
                      <a:lnTo>
                        <a:pt x="54" y="38"/>
                      </a:lnTo>
                      <a:lnTo>
                        <a:pt x="61" y="45"/>
                      </a:lnTo>
                      <a:lnTo>
                        <a:pt x="68" y="52"/>
                      </a:lnTo>
                      <a:lnTo>
                        <a:pt x="75" y="59"/>
                      </a:lnTo>
                      <a:lnTo>
                        <a:pt x="81" y="67"/>
                      </a:lnTo>
                      <a:lnTo>
                        <a:pt x="88" y="74"/>
                      </a:lnTo>
                      <a:lnTo>
                        <a:pt x="94" y="82"/>
                      </a:lnTo>
                      <a:lnTo>
                        <a:pt x="99" y="90"/>
                      </a:lnTo>
                      <a:lnTo>
                        <a:pt x="104" y="98"/>
                      </a:lnTo>
                      <a:lnTo>
                        <a:pt x="110" y="107"/>
                      </a:lnTo>
                      <a:lnTo>
                        <a:pt x="114" y="115"/>
                      </a:lnTo>
                      <a:lnTo>
                        <a:pt x="119" y="124"/>
                      </a:lnTo>
                      <a:lnTo>
                        <a:pt x="122" y="132"/>
                      </a:lnTo>
                      <a:lnTo>
                        <a:pt x="127" y="142"/>
                      </a:lnTo>
                      <a:lnTo>
                        <a:pt x="130" y="151"/>
                      </a:lnTo>
                      <a:lnTo>
                        <a:pt x="133" y="159"/>
                      </a:lnTo>
                      <a:lnTo>
                        <a:pt x="136" y="168"/>
                      </a:lnTo>
                      <a:lnTo>
                        <a:pt x="139" y="176"/>
                      </a:lnTo>
                      <a:lnTo>
                        <a:pt x="140" y="185"/>
                      </a:lnTo>
                      <a:lnTo>
                        <a:pt x="141" y="193"/>
                      </a:lnTo>
                      <a:lnTo>
                        <a:pt x="142" y="201"/>
                      </a:lnTo>
                      <a:lnTo>
                        <a:pt x="143" y="209"/>
                      </a:lnTo>
                      <a:lnTo>
                        <a:pt x="143" y="217"/>
                      </a:lnTo>
                      <a:lnTo>
                        <a:pt x="143" y="224"/>
                      </a:lnTo>
                      <a:lnTo>
                        <a:pt x="142" y="231"/>
                      </a:lnTo>
                      <a:lnTo>
                        <a:pt x="141" y="238"/>
                      </a:lnTo>
                      <a:lnTo>
                        <a:pt x="145" y="239"/>
                      </a:lnTo>
                      <a:lnTo>
                        <a:pt x="147" y="232"/>
                      </a:lnTo>
                      <a:lnTo>
                        <a:pt x="148" y="224"/>
                      </a:lnTo>
                      <a:lnTo>
                        <a:pt x="148" y="217"/>
                      </a:lnTo>
                      <a:lnTo>
                        <a:pt x="148" y="209"/>
                      </a:lnTo>
                      <a:lnTo>
                        <a:pt x="147" y="201"/>
                      </a:lnTo>
                      <a:lnTo>
                        <a:pt x="147" y="192"/>
                      </a:lnTo>
                      <a:lnTo>
                        <a:pt x="144" y="184"/>
                      </a:lnTo>
                      <a:lnTo>
                        <a:pt x="143" y="175"/>
                      </a:lnTo>
                      <a:lnTo>
                        <a:pt x="141" y="167"/>
                      </a:lnTo>
                      <a:lnTo>
                        <a:pt x="137" y="158"/>
                      </a:lnTo>
                      <a:lnTo>
                        <a:pt x="135" y="148"/>
                      </a:lnTo>
                      <a:lnTo>
                        <a:pt x="132" y="139"/>
                      </a:lnTo>
                      <a:lnTo>
                        <a:pt x="127" y="131"/>
                      </a:lnTo>
                      <a:lnTo>
                        <a:pt x="124" y="122"/>
                      </a:lnTo>
                      <a:lnTo>
                        <a:pt x="119" y="113"/>
                      </a:lnTo>
                      <a:lnTo>
                        <a:pt x="113" y="105"/>
                      </a:lnTo>
                      <a:lnTo>
                        <a:pt x="109" y="96"/>
                      </a:lnTo>
                      <a:lnTo>
                        <a:pt x="103" y="87"/>
                      </a:lnTo>
                      <a:lnTo>
                        <a:pt x="97" y="79"/>
                      </a:lnTo>
                      <a:lnTo>
                        <a:pt x="91" y="71"/>
                      </a:lnTo>
                      <a:lnTo>
                        <a:pt x="86" y="63"/>
                      </a:lnTo>
                      <a:lnTo>
                        <a:pt x="79" y="55"/>
                      </a:lnTo>
                      <a:lnTo>
                        <a:pt x="72" y="48"/>
                      </a:lnTo>
                      <a:lnTo>
                        <a:pt x="65" y="41"/>
                      </a:lnTo>
                      <a:lnTo>
                        <a:pt x="58" y="35"/>
                      </a:lnTo>
                      <a:lnTo>
                        <a:pt x="51" y="29"/>
                      </a:lnTo>
                      <a:lnTo>
                        <a:pt x="43" y="23"/>
                      </a:lnTo>
                      <a:lnTo>
                        <a:pt x="36" y="17"/>
                      </a:lnTo>
                      <a:lnTo>
                        <a:pt x="28" y="13"/>
                      </a:lnTo>
                      <a:lnTo>
                        <a:pt x="20" y="8"/>
                      </a:lnTo>
                      <a:lnTo>
                        <a:pt x="12" y="3"/>
                      </a:lnTo>
                      <a:lnTo>
                        <a:pt x="4" y="1"/>
                      </a:lnTo>
                      <a:lnTo>
                        <a:pt x="4" y="0"/>
                      </a:lnTo>
                      <a:lnTo>
                        <a:pt x="3" y="0"/>
                      </a:lnTo>
                      <a:lnTo>
                        <a:pt x="1" y="0"/>
                      </a:lnTo>
                      <a:lnTo>
                        <a:pt x="1" y="1"/>
                      </a:lnTo>
                      <a:lnTo>
                        <a:pt x="0" y="1"/>
                      </a:lnTo>
                      <a:lnTo>
                        <a:pt x="0" y="2"/>
                      </a:lnTo>
                      <a:lnTo>
                        <a:pt x="0" y="3"/>
                      </a:lnTo>
                      <a:lnTo>
                        <a:pt x="0" y="5"/>
                      </a:lnTo>
                      <a:lnTo>
                        <a:pt x="1" y="5"/>
                      </a:lnTo>
                      <a:close/>
                    </a:path>
                  </a:pathLst>
                </a:custGeom>
                <a:solidFill>
                  <a:srgbClr val="000000"/>
                </a:solidFill>
                <a:ln w="9525">
                  <a:noFill/>
                  <a:round/>
                  <a:headEnd/>
                  <a:tailEnd/>
                </a:ln>
              </p:spPr>
              <p:txBody>
                <a:bodyPr/>
                <a:lstStyle/>
                <a:p>
                  <a:endParaRPr lang="en-GB"/>
                </a:p>
              </p:txBody>
            </p:sp>
            <p:sp>
              <p:nvSpPr>
                <p:cNvPr id="1064" name="Freeform 974"/>
                <p:cNvSpPr>
                  <a:spLocks/>
                </p:cNvSpPr>
                <p:nvPr/>
              </p:nvSpPr>
              <p:spPr bwMode="auto">
                <a:xfrm>
                  <a:off x="2574" y="2821"/>
                  <a:ext cx="419" cy="47"/>
                </a:xfrm>
                <a:custGeom>
                  <a:avLst/>
                  <a:gdLst>
                    <a:gd name="T0" fmla="*/ 1 w 838"/>
                    <a:gd name="T1" fmla="*/ 1 h 96"/>
                    <a:gd name="T2" fmla="*/ 14 w 838"/>
                    <a:gd name="T3" fmla="*/ 2 h 96"/>
                    <a:gd name="T4" fmla="*/ 28 w 838"/>
                    <a:gd name="T5" fmla="*/ 2 h 96"/>
                    <a:gd name="T6" fmla="*/ 44 w 838"/>
                    <a:gd name="T7" fmla="*/ 3 h 96"/>
                    <a:gd name="T8" fmla="*/ 58 w 838"/>
                    <a:gd name="T9" fmla="*/ 4 h 96"/>
                    <a:gd name="T10" fmla="*/ 74 w 838"/>
                    <a:gd name="T11" fmla="*/ 5 h 96"/>
                    <a:gd name="T12" fmla="*/ 89 w 838"/>
                    <a:gd name="T13" fmla="*/ 6 h 96"/>
                    <a:gd name="T14" fmla="*/ 104 w 838"/>
                    <a:gd name="T15" fmla="*/ 7 h 96"/>
                    <a:gd name="T16" fmla="*/ 118 w 838"/>
                    <a:gd name="T17" fmla="*/ 8 h 96"/>
                    <a:gd name="T18" fmla="*/ 133 w 838"/>
                    <a:gd name="T19" fmla="*/ 9 h 96"/>
                    <a:gd name="T20" fmla="*/ 147 w 838"/>
                    <a:gd name="T21" fmla="*/ 11 h 96"/>
                    <a:gd name="T22" fmla="*/ 160 w 838"/>
                    <a:gd name="T23" fmla="*/ 12 h 96"/>
                    <a:gd name="T24" fmla="*/ 172 w 838"/>
                    <a:gd name="T25" fmla="*/ 14 h 96"/>
                    <a:gd name="T26" fmla="*/ 183 w 838"/>
                    <a:gd name="T27" fmla="*/ 16 h 96"/>
                    <a:gd name="T28" fmla="*/ 193 w 838"/>
                    <a:gd name="T29" fmla="*/ 18 h 96"/>
                    <a:gd name="T30" fmla="*/ 202 w 838"/>
                    <a:gd name="T31" fmla="*/ 21 h 96"/>
                    <a:gd name="T32" fmla="*/ 209 w 838"/>
                    <a:gd name="T33" fmla="*/ 23 h 96"/>
                    <a:gd name="T34" fmla="*/ 206 w 838"/>
                    <a:gd name="T35" fmla="*/ 21 h 96"/>
                    <a:gd name="T36" fmla="*/ 198 w 838"/>
                    <a:gd name="T37" fmla="*/ 18 h 96"/>
                    <a:gd name="T38" fmla="*/ 188 w 838"/>
                    <a:gd name="T39" fmla="*/ 16 h 96"/>
                    <a:gd name="T40" fmla="*/ 178 w 838"/>
                    <a:gd name="T41" fmla="*/ 14 h 96"/>
                    <a:gd name="T42" fmla="*/ 166 w 838"/>
                    <a:gd name="T43" fmla="*/ 12 h 96"/>
                    <a:gd name="T44" fmla="*/ 153 w 838"/>
                    <a:gd name="T45" fmla="*/ 11 h 96"/>
                    <a:gd name="T46" fmla="*/ 140 w 838"/>
                    <a:gd name="T47" fmla="*/ 9 h 96"/>
                    <a:gd name="T48" fmla="*/ 125 w 838"/>
                    <a:gd name="T49" fmla="*/ 8 h 96"/>
                    <a:gd name="T50" fmla="*/ 111 w 838"/>
                    <a:gd name="T51" fmla="*/ 6 h 96"/>
                    <a:gd name="T52" fmla="*/ 97 w 838"/>
                    <a:gd name="T53" fmla="*/ 5 h 96"/>
                    <a:gd name="T54" fmla="*/ 82 w 838"/>
                    <a:gd name="T55" fmla="*/ 4 h 96"/>
                    <a:gd name="T56" fmla="*/ 67 w 838"/>
                    <a:gd name="T57" fmla="*/ 3 h 96"/>
                    <a:gd name="T58" fmla="*/ 52 w 838"/>
                    <a:gd name="T59" fmla="*/ 2 h 96"/>
                    <a:gd name="T60" fmla="*/ 37 w 838"/>
                    <a:gd name="T61" fmla="*/ 2 h 96"/>
                    <a:gd name="T62" fmla="*/ 22 w 838"/>
                    <a:gd name="T63" fmla="*/ 1 h 96"/>
                    <a:gd name="T64" fmla="*/ 7 w 838"/>
                    <a:gd name="T65" fmla="*/ 0 h 96"/>
                    <a:gd name="T66" fmla="*/ 1 w 838"/>
                    <a:gd name="T67" fmla="*/ 0 h 96"/>
                    <a:gd name="T68" fmla="*/ 1 w 838"/>
                    <a:gd name="T69" fmla="*/ 0 h 96"/>
                    <a:gd name="T70" fmla="*/ 0 w 838"/>
                    <a:gd name="T71" fmla="*/ 0 h 96"/>
                    <a:gd name="T72" fmla="*/ 0 w 838"/>
                    <a:gd name="T73" fmla="*/ 1 h 96"/>
                    <a:gd name="T74" fmla="*/ 1 w 838"/>
                    <a:gd name="T75" fmla="*/ 1 h 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38"/>
                    <a:gd name="T115" fmla="*/ 0 h 96"/>
                    <a:gd name="T116" fmla="*/ 838 w 838"/>
                    <a:gd name="T117" fmla="*/ 96 h 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38" h="96">
                      <a:moveTo>
                        <a:pt x="3" y="5"/>
                      </a:moveTo>
                      <a:lnTo>
                        <a:pt x="2" y="5"/>
                      </a:lnTo>
                      <a:lnTo>
                        <a:pt x="30" y="6"/>
                      </a:lnTo>
                      <a:lnTo>
                        <a:pt x="58" y="8"/>
                      </a:lnTo>
                      <a:lnTo>
                        <a:pt x="86" y="9"/>
                      </a:lnTo>
                      <a:lnTo>
                        <a:pt x="115" y="10"/>
                      </a:lnTo>
                      <a:lnTo>
                        <a:pt x="145" y="13"/>
                      </a:lnTo>
                      <a:lnTo>
                        <a:pt x="175" y="14"/>
                      </a:lnTo>
                      <a:lnTo>
                        <a:pt x="205" y="16"/>
                      </a:lnTo>
                      <a:lnTo>
                        <a:pt x="235" y="17"/>
                      </a:lnTo>
                      <a:lnTo>
                        <a:pt x="265" y="20"/>
                      </a:lnTo>
                      <a:lnTo>
                        <a:pt x="295" y="21"/>
                      </a:lnTo>
                      <a:lnTo>
                        <a:pt x="325" y="23"/>
                      </a:lnTo>
                      <a:lnTo>
                        <a:pt x="356" y="25"/>
                      </a:lnTo>
                      <a:lnTo>
                        <a:pt x="386" y="28"/>
                      </a:lnTo>
                      <a:lnTo>
                        <a:pt x="415" y="30"/>
                      </a:lnTo>
                      <a:lnTo>
                        <a:pt x="445" y="32"/>
                      </a:lnTo>
                      <a:lnTo>
                        <a:pt x="474" y="35"/>
                      </a:lnTo>
                      <a:lnTo>
                        <a:pt x="502" y="37"/>
                      </a:lnTo>
                      <a:lnTo>
                        <a:pt x="530" y="39"/>
                      </a:lnTo>
                      <a:lnTo>
                        <a:pt x="558" y="43"/>
                      </a:lnTo>
                      <a:lnTo>
                        <a:pt x="585" y="46"/>
                      </a:lnTo>
                      <a:lnTo>
                        <a:pt x="612" y="48"/>
                      </a:lnTo>
                      <a:lnTo>
                        <a:pt x="637" y="52"/>
                      </a:lnTo>
                      <a:lnTo>
                        <a:pt x="661" y="55"/>
                      </a:lnTo>
                      <a:lnTo>
                        <a:pt x="686" y="59"/>
                      </a:lnTo>
                      <a:lnTo>
                        <a:pt x="709" y="63"/>
                      </a:lnTo>
                      <a:lnTo>
                        <a:pt x="731" y="67"/>
                      </a:lnTo>
                      <a:lnTo>
                        <a:pt x="751" y="71"/>
                      </a:lnTo>
                      <a:lnTo>
                        <a:pt x="771" y="76"/>
                      </a:lnTo>
                      <a:lnTo>
                        <a:pt x="788" y="81"/>
                      </a:lnTo>
                      <a:lnTo>
                        <a:pt x="805" y="85"/>
                      </a:lnTo>
                      <a:lnTo>
                        <a:pt x="822" y="91"/>
                      </a:lnTo>
                      <a:lnTo>
                        <a:pt x="835" y="96"/>
                      </a:lnTo>
                      <a:lnTo>
                        <a:pt x="838" y="92"/>
                      </a:lnTo>
                      <a:lnTo>
                        <a:pt x="823" y="86"/>
                      </a:lnTo>
                      <a:lnTo>
                        <a:pt x="808" y="81"/>
                      </a:lnTo>
                      <a:lnTo>
                        <a:pt x="790" y="76"/>
                      </a:lnTo>
                      <a:lnTo>
                        <a:pt x="772" y="71"/>
                      </a:lnTo>
                      <a:lnTo>
                        <a:pt x="751" y="67"/>
                      </a:lnTo>
                      <a:lnTo>
                        <a:pt x="731" y="62"/>
                      </a:lnTo>
                      <a:lnTo>
                        <a:pt x="709" y="59"/>
                      </a:lnTo>
                      <a:lnTo>
                        <a:pt x="687" y="54"/>
                      </a:lnTo>
                      <a:lnTo>
                        <a:pt x="663" y="51"/>
                      </a:lnTo>
                      <a:lnTo>
                        <a:pt x="637" y="47"/>
                      </a:lnTo>
                      <a:lnTo>
                        <a:pt x="612" y="44"/>
                      </a:lnTo>
                      <a:lnTo>
                        <a:pt x="585" y="40"/>
                      </a:lnTo>
                      <a:lnTo>
                        <a:pt x="559" y="38"/>
                      </a:lnTo>
                      <a:lnTo>
                        <a:pt x="531" y="35"/>
                      </a:lnTo>
                      <a:lnTo>
                        <a:pt x="502" y="32"/>
                      </a:lnTo>
                      <a:lnTo>
                        <a:pt x="474" y="30"/>
                      </a:lnTo>
                      <a:lnTo>
                        <a:pt x="445" y="27"/>
                      </a:lnTo>
                      <a:lnTo>
                        <a:pt x="416" y="24"/>
                      </a:lnTo>
                      <a:lnTo>
                        <a:pt x="386" y="23"/>
                      </a:lnTo>
                      <a:lnTo>
                        <a:pt x="356" y="21"/>
                      </a:lnTo>
                      <a:lnTo>
                        <a:pt x="326" y="19"/>
                      </a:lnTo>
                      <a:lnTo>
                        <a:pt x="295" y="16"/>
                      </a:lnTo>
                      <a:lnTo>
                        <a:pt x="265" y="15"/>
                      </a:lnTo>
                      <a:lnTo>
                        <a:pt x="235" y="13"/>
                      </a:lnTo>
                      <a:lnTo>
                        <a:pt x="205" y="10"/>
                      </a:lnTo>
                      <a:lnTo>
                        <a:pt x="175" y="9"/>
                      </a:lnTo>
                      <a:lnTo>
                        <a:pt x="145" y="8"/>
                      </a:lnTo>
                      <a:lnTo>
                        <a:pt x="115" y="6"/>
                      </a:lnTo>
                      <a:lnTo>
                        <a:pt x="86" y="5"/>
                      </a:lnTo>
                      <a:lnTo>
                        <a:pt x="58" y="2"/>
                      </a:lnTo>
                      <a:lnTo>
                        <a:pt x="30" y="1"/>
                      </a:lnTo>
                      <a:lnTo>
                        <a:pt x="2" y="0"/>
                      </a:lnTo>
                      <a:lnTo>
                        <a:pt x="1" y="0"/>
                      </a:lnTo>
                      <a:lnTo>
                        <a:pt x="2" y="0"/>
                      </a:lnTo>
                      <a:lnTo>
                        <a:pt x="1" y="0"/>
                      </a:lnTo>
                      <a:lnTo>
                        <a:pt x="0" y="0"/>
                      </a:lnTo>
                      <a:lnTo>
                        <a:pt x="0" y="1"/>
                      </a:lnTo>
                      <a:lnTo>
                        <a:pt x="0" y="2"/>
                      </a:lnTo>
                      <a:lnTo>
                        <a:pt x="0" y="4"/>
                      </a:lnTo>
                      <a:lnTo>
                        <a:pt x="1" y="5"/>
                      </a:lnTo>
                      <a:lnTo>
                        <a:pt x="2" y="5"/>
                      </a:lnTo>
                      <a:lnTo>
                        <a:pt x="3" y="5"/>
                      </a:lnTo>
                      <a:close/>
                    </a:path>
                  </a:pathLst>
                </a:custGeom>
                <a:solidFill>
                  <a:srgbClr val="000000"/>
                </a:solidFill>
                <a:ln w="9525">
                  <a:noFill/>
                  <a:round/>
                  <a:headEnd/>
                  <a:tailEnd/>
                </a:ln>
              </p:spPr>
              <p:txBody>
                <a:bodyPr/>
                <a:lstStyle/>
                <a:p>
                  <a:endParaRPr lang="en-GB"/>
                </a:p>
              </p:txBody>
            </p:sp>
            <p:sp>
              <p:nvSpPr>
                <p:cNvPr id="1065" name="Freeform 975"/>
                <p:cNvSpPr>
                  <a:spLocks/>
                </p:cNvSpPr>
                <p:nvPr/>
              </p:nvSpPr>
              <p:spPr bwMode="auto">
                <a:xfrm>
                  <a:off x="2235" y="2821"/>
                  <a:ext cx="341" cy="36"/>
                </a:xfrm>
                <a:custGeom>
                  <a:avLst/>
                  <a:gdLst>
                    <a:gd name="T0" fmla="*/ 6 w 682"/>
                    <a:gd name="T1" fmla="*/ 16 h 74"/>
                    <a:gd name="T2" fmla="*/ 18 w 682"/>
                    <a:gd name="T3" fmla="*/ 16 h 74"/>
                    <a:gd name="T4" fmla="*/ 29 w 682"/>
                    <a:gd name="T5" fmla="*/ 17 h 74"/>
                    <a:gd name="T6" fmla="*/ 42 w 682"/>
                    <a:gd name="T7" fmla="*/ 17 h 74"/>
                    <a:gd name="T8" fmla="*/ 54 w 682"/>
                    <a:gd name="T9" fmla="*/ 18 h 74"/>
                    <a:gd name="T10" fmla="*/ 67 w 682"/>
                    <a:gd name="T11" fmla="*/ 18 h 74"/>
                    <a:gd name="T12" fmla="*/ 79 w 682"/>
                    <a:gd name="T13" fmla="*/ 18 h 74"/>
                    <a:gd name="T14" fmla="*/ 91 w 682"/>
                    <a:gd name="T15" fmla="*/ 18 h 74"/>
                    <a:gd name="T16" fmla="*/ 103 w 682"/>
                    <a:gd name="T17" fmla="*/ 17 h 74"/>
                    <a:gd name="T18" fmla="*/ 114 w 682"/>
                    <a:gd name="T19" fmla="*/ 17 h 74"/>
                    <a:gd name="T20" fmla="*/ 125 w 682"/>
                    <a:gd name="T21" fmla="*/ 16 h 74"/>
                    <a:gd name="T22" fmla="*/ 136 w 682"/>
                    <a:gd name="T23" fmla="*/ 14 h 74"/>
                    <a:gd name="T24" fmla="*/ 146 w 682"/>
                    <a:gd name="T25" fmla="*/ 12 h 74"/>
                    <a:gd name="T26" fmla="*/ 154 w 682"/>
                    <a:gd name="T27" fmla="*/ 9 h 74"/>
                    <a:gd name="T28" fmla="*/ 162 w 682"/>
                    <a:gd name="T29" fmla="*/ 7 h 74"/>
                    <a:gd name="T30" fmla="*/ 168 w 682"/>
                    <a:gd name="T31" fmla="*/ 3 h 74"/>
                    <a:gd name="T32" fmla="*/ 170 w 682"/>
                    <a:gd name="T33" fmla="*/ 0 h 74"/>
                    <a:gd name="T34" fmla="*/ 165 w 682"/>
                    <a:gd name="T35" fmla="*/ 4 h 74"/>
                    <a:gd name="T36" fmla="*/ 158 w 682"/>
                    <a:gd name="T37" fmla="*/ 7 h 74"/>
                    <a:gd name="T38" fmla="*/ 150 w 682"/>
                    <a:gd name="T39" fmla="*/ 9 h 74"/>
                    <a:gd name="T40" fmla="*/ 141 w 682"/>
                    <a:gd name="T41" fmla="*/ 12 h 74"/>
                    <a:gd name="T42" fmla="*/ 131 w 682"/>
                    <a:gd name="T43" fmla="*/ 14 h 74"/>
                    <a:gd name="T44" fmla="*/ 120 w 682"/>
                    <a:gd name="T45" fmla="*/ 15 h 74"/>
                    <a:gd name="T46" fmla="*/ 108 w 682"/>
                    <a:gd name="T47" fmla="*/ 16 h 74"/>
                    <a:gd name="T48" fmla="*/ 97 w 682"/>
                    <a:gd name="T49" fmla="*/ 16 h 74"/>
                    <a:gd name="T50" fmla="*/ 85 w 682"/>
                    <a:gd name="T51" fmla="*/ 17 h 74"/>
                    <a:gd name="T52" fmla="*/ 73 w 682"/>
                    <a:gd name="T53" fmla="*/ 17 h 74"/>
                    <a:gd name="T54" fmla="*/ 60 w 682"/>
                    <a:gd name="T55" fmla="*/ 17 h 74"/>
                    <a:gd name="T56" fmla="*/ 48 w 682"/>
                    <a:gd name="T57" fmla="*/ 16 h 74"/>
                    <a:gd name="T58" fmla="*/ 36 w 682"/>
                    <a:gd name="T59" fmla="*/ 16 h 74"/>
                    <a:gd name="T60" fmla="*/ 23 w 682"/>
                    <a:gd name="T61" fmla="*/ 15 h 74"/>
                    <a:gd name="T62" fmla="*/ 11 w 682"/>
                    <a:gd name="T63" fmla="*/ 15 h 74"/>
                    <a:gd name="T64" fmla="*/ 1 w 682"/>
                    <a:gd name="T65" fmla="*/ 14 h 74"/>
                    <a:gd name="T66" fmla="*/ 1 w 682"/>
                    <a:gd name="T67" fmla="*/ 14 h 74"/>
                    <a:gd name="T68" fmla="*/ 0 w 682"/>
                    <a:gd name="T69" fmla="*/ 15 h 74"/>
                    <a:gd name="T70" fmla="*/ 1 w 682"/>
                    <a:gd name="T71" fmla="*/ 15 h 74"/>
                    <a:gd name="T72" fmla="*/ 1 w 682"/>
                    <a:gd name="T73" fmla="*/ 15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2"/>
                    <a:gd name="T112" fmla="*/ 0 h 74"/>
                    <a:gd name="T113" fmla="*/ 682 w 682"/>
                    <a:gd name="T114" fmla="*/ 74 h 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2" h="74">
                      <a:moveTo>
                        <a:pt x="3" y="63"/>
                      </a:moveTo>
                      <a:lnTo>
                        <a:pt x="24" y="65"/>
                      </a:lnTo>
                      <a:lnTo>
                        <a:pt x="47" y="66"/>
                      </a:lnTo>
                      <a:lnTo>
                        <a:pt x="71" y="67"/>
                      </a:lnTo>
                      <a:lnTo>
                        <a:pt x="94" y="68"/>
                      </a:lnTo>
                      <a:lnTo>
                        <a:pt x="118" y="69"/>
                      </a:lnTo>
                      <a:lnTo>
                        <a:pt x="142" y="70"/>
                      </a:lnTo>
                      <a:lnTo>
                        <a:pt x="166" y="71"/>
                      </a:lnTo>
                      <a:lnTo>
                        <a:pt x="192" y="73"/>
                      </a:lnTo>
                      <a:lnTo>
                        <a:pt x="216" y="73"/>
                      </a:lnTo>
                      <a:lnTo>
                        <a:pt x="241" y="74"/>
                      </a:lnTo>
                      <a:lnTo>
                        <a:pt x="266" y="74"/>
                      </a:lnTo>
                      <a:lnTo>
                        <a:pt x="291" y="74"/>
                      </a:lnTo>
                      <a:lnTo>
                        <a:pt x="316" y="74"/>
                      </a:lnTo>
                      <a:lnTo>
                        <a:pt x="340" y="74"/>
                      </a:lnTo>
                      <a:lnTo>
                        <a:pt x="364" y="74"/>
                      </a:lnTo>
                      <a:lnTo>
                        <a:pt x="389" y="73"/>
                      </a:lnTo>
                      <a:lnTo>
                        <a:pt x="413" y="71"/>
                      </a:lnTo>
                      <a:lnTo>
                        <a:pt x="436" y="70"/>
                      </a:lnTo>
                      <a:lnTo>
                        <a:pt x="459" y="69"/>
                      </a:lnTo>
                      <a:lnTo>
                        <a:pt x="481" y="67"/>
                      </a:lnTo>
                      <a:lnTo>
                        <a:pt x="503" y="65"/>
                      </a:lnTo>
                      <a:lnTo>
                        <a:pt x="523" y="61"/>
                      </a:lnTo>
                      <a:lnTo>
                        <a:pt x="543" y="58"/>
                      </a:lnTo>
                      <a:lnTo>
                        <a:pt x="563" y="54"/>
                      </a:lnTo>
                      <a:lnTo>
                        <a:pt x="581" y="50"/>
                      </a:lnTo>
                      <a:lnTo>
                        <a:pt x="599" y="45"/>
                      </a:lnTo>
                      <a:lnTo>
                        <a:pt x="616" y="39"/>
                      </a:lnTo>
                      <a:lnTo>
                        <a:pt x="632" y="33"/>
                      </a:lnTo>
                      <a:lnTo>
                        <a:pt x="647" y="28"/>
                      </a:lnTo>
                      <a:lnTo>
                        <a:pt x="659" y="21"/>
                      </a:lnTo>
                      <a:lnTo>
                        <a:pt x="672" y="13"/>
                      </a:lnTo>
                      <a:lnTo>
                        <a:pt x="682" y="5"/>
                      </a:lnTo>
                      <a:lnTo>
                        <a:pt x="680" y="0"/>
                      </a:lnTo>
                      <a:lnTo>
                        <a:pt x="669" y="8"/>
                      </a:lnTo>
                      <a:lnTo>
                        <a:pt x="657" y="16"/>
                      </a:lnTo>
                      <a:lnTo>
                        <a:pt x="644" y="23"/>
                      </a:lnTo>
                      <a:lnTo>
                        <a:pt x="629" y="29"/>
                      </a:lnTo>
                      <a:lnTo>
                        <a:pt x="614" y="35"/>
                      </a:lnTo>
                      <a:lnTo>
                        <a:pt x="598" y="40"/>
                      </a:lnTo>
                      <a:lnTo>
                        <a:pt x="580" y="45"/>
                      </a:lnTo>
                      <a:lnTo>
                        <a:pt x="561" y="50"/>
                      </a:lnTo>
                      <a:lnTo>
                        <a:pt x="543" y="53"/>
                      </a:lnTo>
                      <a:lnTo>
                        <a:pt x="522" y="57"/>
                      </a:lnTo>
                      <a:lnTo>
                        <a:pt x="502" y="59"/>
                      </a:lnTo>
                      <a:lnTo>
                        <a:pt x="480" y="62"/>
                      </a:lnTo>
                      <a:lnTo>
                        <a:pt x="458" y="63"/>
                      </a:lnTo>
                      <a:lnTo>
                        <a:pt x="435" y="66"/>
                      </a:lnTo>
                      <a:lnTo>
                        <a:pt x="412" y="67"/>
                      </a:lnTo>
                      <a:lnTo>
                        <a:pt x="389" y="68"/>
                      </a:lnTo>
                      <a:lnTo>
                        <a:pt x="364" y="69"/>
                      </a:lnTo>
                      <a:lnTo>
                        <a:pt x="340" y="69"/>
                      </a:lnTo>
                      <a:lnTo>
                        <a:pt x="316" y="69"/>
                      </a:lnTo>
                      <a:lnTo>
                        <a:pt x="291" y="69"/>
                      </a:lnTo>
                      <a:lnTo>
                        <a:pt x="266" y="69"/>
                      </a:lnTo>
                      <a:lnTo>
                        <a:pt x="241" y="69"/>
                      </a:lnTo>
                      <a:lnTo>
                        <a:pt x="216" y="68"/>
                      </a:lnTo>
                      <a:lnTo>
                        <a:pt x="192" y="67"/>
                      </a:lnTo>
                      <a:lnTo>
                        <a:pt x="167" y="67"/>
                      </a:lnTo>
                      <a:lnTo>
                        <a:pt x="142" y="66"/>
                      </a:lnTo>
                      <a:lnTo>
                        <a:pt x="118" y="65"/>
                      </a:lnTo>
                      <a:lnTo>
                        <a:pt x="95" y="63"/>
                      </a:lnTo>
                      <a:lnTo>
                        <a:pt x="71" y="62"/>
                      </a:lnTo>
                      <a:lnTo>
                        <a:pt x="47" y="61"/>
                      </a:lnTo>
                      <a:lnTo>
                        <a:pt x="24" y="60"/>
                      </a:lnTo>
                      <a:lnTo>
                        <a:pt x="3" y="59"/>
                      </a:lnTo>
                      <a:lnTo>
                        <a:pt x="1" y="59"/>
                      </a:lnTo>
                      <a:lnTo>
                        <a:pt x="1" y="60"/>
                      </a:lnTo>
                      <a:lnTo>
                        <a:pt x="0" y="60"/>
                      </a:lnTo>
                      <a:lnTo>
                        <a:pt x="0" y="61"/>
                      </a:lnTo>
                      <a:lnTo>
                        <a:pt x="0" y="62"/>
                      </a:lnTo>
                      <a:lnTo>
                        <a:pt x="1" y="62"/>
                      </a:lnTo>
                      <a:lnTo>
                        <a:pt x="1" y="63"/>
                      </a:lnTo>
                      <a:lnTo>
                        <a:pt x="3" y="63"/>
                      </a:lnTo>
                      <a:close/>
                    </a:path>
                  </a:pathLst>
                </a:custGeom>
                <a:solidFill>
                  <a:srgbClr val="000000"/>
                </a:solidFill>
                <a:ln w="9525">
                  <a:noFill/>
                  <a:round/>
                  <a:headEnd/>
                  <a:tailEnd/>
                </a:ln>
              </p:spPr>
              <p:txBody>
                <a:bodyPr/>
                <a:lstStyle/>
                <a:p>
                  <a:endParaRPr lang="en-GB"/>
                </a:p>
              </p:txBody>
            </p:sp>
            <p:sp>
              <p:nvSpPr>
                <p:cNvPr id="1066" name="Freeform 976"/>
                <p:cNvSpPr>
                  <a:spLocks/>
                </p:cNvSpPr>
                <p:nvPr/>
              </p:nvSpPr>
              <p:spPr bwMode="auto">
                <a:xfrm>
                  <a:off x="2191" y="2827"/>
                  <a:ext cx="45" cy="25"/>
                </a:xfrm>
                <a:custGeom>
                  <a:avLst/>
                  <a:gdLst>
                    <a:gd name="T0" fmla="*/ 6 w 90"/>
                    <a:gd name="T1" fmla="*/ 0 h 50"/>
                    <a:gd name="T2" fmla="*/ 3 w 90"/>
                    <a:gd name="T3" fmla="*/ 1 h 50"/>
                    <a:gd name="T4" fmla="*/ 1 w 90"/>
                    <a:gd name="T5" fmla="*/ 1 h 50"/>
                    <a:gd name="T6" fmla="*/ 1 w 90"/>
                    <a:gd name="T7" fmla="*/ 2 h 50"/>
                    <a:gd name="T8" fmla="*/ 0 w 90"/>
                    <a:gd name="T9" fmla="*/ 3 h 50"/>
                    <a:gd name="T10" fmla="*/ 1 w 90"/>
                    <a:gd name="T11" fmla="*/ 4 h 50"/>
                    <a:gd name="T12" fmla="*/ 1 w 90"/>
                    <a:gd name="T13" fmla="*/ 5 h 50"/>
                    <a:gd name="T14" fmla="*/ 3 w 90"/>
                    <a:gd name="T15" fmla="*/ 6 h 50"/>
                    <a:gd name="T16" fmla="*/ 3 w 90"/>
                    <a:gd name="T17" fmla="*/ 7 h 50"/>
                    <a:gd name="T18" fmla="*/ 6 w 90"/>
                    <a:gd name="T19" fmla="*/ 9 h 50"/>
                    <a:gd name="T20" fmla="*/ 7 w 90"/>
                    <a:gd name="T21" fmla="*/ 10 h 50"/>
                    <a:gd name="T22" fmla="*/ 10 w 90"/>
                    <a:gd name="T23" fmla="*/ 10 h 50"/>
                    <a:gd name="T24" fmla="*/ 12 w 90"/>
                    <a:gd name="T25" fmla="*/ 11 h 50"/>
                    <a:gd name="T26" fmla="*/ 14 w 90"/>
                    <a:gd name="T27" fmla="*/ 12 h 50"/>
                    <a:gd name="T28" fmla="*/ 18 w 90"/>
                    <a:gd name="T29" fmla="*/ 12 h 50"/>
                    <a:gd name="T30" fmla="*/ 20 w 90"/>
                    <a:gd name="T31" fmla="*/ 13 h 50"/>
                    <a:gd name="T32" fmla="*/ 23 w 90"/>
                    <a:gd name="T33" fmla="*/ 13 h 50"/>
                    <a:gd name="T34" fmla="*/ 22 w 90"/>
                    <a:gd name="T35" fmla="*/ 12 h 50"/>
                    <a:gd name="T36" fmla="*/ 19 w 90"/>
                    <a:gd name="T37" fmla="*/ 12 h 50"/>
                    <a:gd name="T38" fmla="*/ 17 w 90"/>
                    <a:gd name="T39" fmla="*/ 11 h 50"/>
                    <a:gd name="T40" fmla="*/ 13 w 90"/>
                    <a:gd name="T41" fmla="*/ 10 h 50"/>
                    <a:gd name="T42" fmla="*/ 11 w 90"/>
                    <a:gd name="T43" fmla="*/ 10 h 50"/>
                    <a:gd name="T44" fmla="*/ 10 w 90"/>
                    <a:gd name="T45" fmla="*/ 9 h 50"/>
                    <a:gd name="T46" fmla="*/ 6 w 90"/>
                    <a:gd name="T47" fmla="*/ 7 h 50"/>
                    <a:gd name="T48" fmla="*/ 5 w 90"/>
                    <a:gd name="T49" fmla="*/ 6 h 50"/>
                    <a:gd name="T50" fmla="*/ 3 w 90"/>
                    <a:gd name="T51" fmla="*/ 6 h 50"/>
                    <a:gd name="T52" fmla="*/ 3 w 90"/>
                    <a:gd name="T53" fmla="*/ 5 h 50"/>
                    <a:gd name="T54" fmla="*/ 1 w 90"/>
                    <a:gd name="T55" fmla="*/ 4 h 50"/>
                    <a:gd name="T56" fmla="*/ 1 w 90"/>
                    <a:gd name="T57" fmla="*/ 3 h 50"/>
                    <a:gd name="T58" fmla="*/ 1 w 90"/>
                    <a:gd name="T59" fmla="*/ 3 h 50"/>
                    <a:gd name="T60" fmla="*/ 2 w 90"/>
                    <a:gd name="T61" fmla="*/ 2 h 50"/>
                    <a:gd name="T62" fmla="*/ 3 w 90"/>
                    <a:gd name="T63" fmla="*/ 2 h 50"/>
                    <a:gd name="T64" fmla="*/ 6 w 90"/>
                    <a:gd name="T65" fmla="*/ 1 h 50"/>
                    <a:gd name="T66" fmla="*/ 6 w 90"/>
                    <a:gd name="T67" fmla="*/ 1 h 50"/>
                    <a:gd name="T68" fmla="*/ 6 w 90"/>
                    <a:gd name="T69" fmla="*/ 1 h 50"/>
                    <a:gd name="T70" fmla="*/ 6 w 90"/>
                    <a:gd name="T71" fmla="*/ 1 h 50"/>
                    <a:gd name="T72" fmla="*/ 6 w 90"/>
                    <a:gd name="T73" fmla="*/ 0 h 50"/>
                    <a:gd name="T74" fmla="*/ 6 w 90"/>
                    <a:gd name="T75" fmla="*/ 1 h 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0"/>
                    <a:gd name="T115" fmla="*/ 0 h 50"/>
                    <a:gd name="T116" fmla="*/ 90 w 90"/>
                    <a:gd name="T117" fmla="*/ 50 h 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0" h="50">
                      <a:moveTo>
                        <a:pt x="23" y="4"/>
                      </a:moveTo>
                      <a:lnTo>
                        <a:pt x="23" y="0"/>
                      </a:lnTo>
                      <a:lnTo>
                        <a:pt x="17" y="1"/>
                      </a:lnTo>
                      <a:lnTo>
                        <a:pt x="12" y="1"/>
                      </a:lnTo>
                      <a:lnTo>
                        <a:pt x="9" y="2"/>
                      </a:lnTo>
                      <a:lnTo>
                        <a:pt x="7" y="3"/>
                      </a:lnTo>
                      <a:lnTo>
                        <a:pt x="3" y="6"/>
                      </a:lnTo>
                      <a:lnTo>
                        <a:pt x="2" y="7"/>
                      </a:lnTo>
                      <a:lnTo>
                        <a:pt x="1" y="9"/>
                      </a:lnTo>
                      <a:lnTo>
                        <a:pt x="0" y="11"/>
                      </a:lnTo>
                      <a:lnTo>
                        <a:pt x="0" y="14"/>
                      </a:lnTo>
                      <a:lnTo>
                        <a:pt x="1" y="16"/>
                      </a:lnTo>
                      <a:lnTo>
                        <a:pt x="2" y="18"/>
                      </a:lnTo>
                      <a:lnTo>
                        <a:pt x="4" y="20"/>
                      </a:lnTo>
                      <a:lnTo>
                        <a:pt x="5" y="23"/>
                      </a:lnTo>
                      <a:lnTo>
                        <a:pt x="9" y="25"/>
                      </a:lnTo>
                      <a:lnTo>
                        <a:pt x="11" y="26"/>
                      </a:lnTo>
                      <a:lnTo>
                        <a:pt x="15" y="29"/>
                      </a:lnTo>
                      <a:lnTo>
                        <a:pt x="18" y="31"/>
                      </a:lnTo>
                      <a:lnTo>
                        <a:pt x="22" y="33"/>
                      </a:lnTo>
                      <a:lnTo>
                        <a:pt x="26" y="34"/>
                      </a:lnTo>
                      <a:lnTo>
                        <a:pt x="30" y="37"/>
                      </a:lnTo>
                      <a:lnTo>
                        <a:pt x="34" y="39"/>
                      </a:lnTo>
                      <a:lnTo>
                        <a:pt x="39" y="40"/>
                      </a:lnTo>
                      <a:lnTo>
                        <a:pt x="43" y="42"/>
                      </a:lnTo>
                      <a:lnTo>
                        <a:pt x="49" y="44"/>
                      </a:lnTo>
                      <a:lnTo>
                        <a:pt x="54" y="45"/>
                      </a:lnTo>
                      <a:lnTo>
                        <a:pt x="58" y="46"/>
                      </a:lnTo>
                      <a:lnTo>
                        <a:pt x="64" y="47"/>
                      </a:lnTo>
                      <a:lnTo>
                        <a:pt x="69" y="48"/>
                      </a:lnTo>
                      <a:lnTo>
                        <a:pt x="75" y="49"/>
                      </a:lnTo>
                      <a:lnTo>
                        <a:pt x="79" y="50"/>
                      </a:lnTo>
                      <a:lnTo>
                        <a:pt x="85" y="50"/>
                      </a:lnTo>
                      <a:lnTo>
                        <a:pt x="90" y="50"/>
                      </a:lnTo>
                      <a:lnTo>
                        <a:pt x="90" y="46"/>
                      </a:lnTo>
                      <a:lnTo>
                        <a:pt x="85" y="46"/>
                      </a:lnTo>
                      <a:lnTo>
                        <a:pt x="80" y="45"/>
                      </a:lnTo>
                      <a:lnTo>
                        <a:pt x="76" y="45"/>
                      </a:lnTo>
                      <a:lnTo>
                        <a:pt x="70" y="44"/>
                      </a:lnTo>
                      <a:lnTo>
                        <a:pt x="65" y="42"/>
                      </a:lnTo>
                      <a:lnTo>
                        <a:pt x="60" y="41"/>
                      </a:lnTo>
                      <a:lnTo>
                        <a:pt x="55" y="40"/>
                      </a:lnTo>
                      <a:lnTo>
                        <a:pt x="50" y="39"/>
                      </a:lnTo>
                      <a:lnTo>
                        <a:pt x="46" y="38"/>
                      </a:lnTo>
                      <a:lnTo>
                        <a:pt x="41" y="35"/>
                      </a:lnTo>
                      <a:lnTo>
                        <a:pt x="37" y="34"/>
                      </a:lnTo>
                      <a:lnTo>
                        <a:pt x="32" y="32"/>
                      </a:lnTo>
                      <a:lnTo>
                        <a:pt x="27" y="31"/>
                      </a:lnTo>
                      <a:lnTo>
                        <a:pt x="24" y="29"/>
                      </a:lnTo>
                      <a:lnTo>
                        <a:pt x="20" y="26"/>
                      </a:lnTo>
                      <a:lnTo>
                        <a:pt x="17" y="25"/>
                      </a:lnTo>
                      <a:lnTo>
                        <a:pt x="13" y="23"/>
                      </a:lnTo>
                      <a:lnTo>
                        <a:pt x="11" y="20"/>
                      </a:lnTo>
                      <a:lnTo>
                        <a:pt x="9" y="19"/>
                      </a:lnTo>
                      <a:lnTo>
                        <a:pt x="8" y="17"/>
                      </a:lnTo>
                      <a:lnTo>
                        <a:pt x="5" y="16"/>
                      </a:lnTo>
                      <a:lnTo>
                        <a:pt x="5" y="14"/>
                      </a:lnTo>
                      <a:lnTo>
                        <a:pt x="4" y="12"/>
                      </a:lnTo>
                      <a:lnTo>
                        <a:pt x="4" y="11"/>
                      </a:lnTo>
                      <a:lnTo>
                        <a:pt x="5" y="10"/>
                      </a:lnTo>
                      <a:lnTo>
                        <a:pt x="7" y="9"/>
                      </a:lnTo>
                      <a:lnTo>
                        <a:pt x="8" y="8"/>
                      </a:lnTo>
                      <a:lnTo>
                        <a:pt x="11" y="7"/>
                      </a:lnTo>
                      <a:lnTo>
                        <a:pt x="13" y="7"/>
                      </a:lnTo>
                      <a:lnTo>
                        <a:pt x="18" y="6"/>
                      </a:lnTo>
                      <a:lnTo>
                        <a:pt x="23" y="4"/>
                      </a:lnTo>
                      <a:lnTo>
                        <a:pt x="23" y="0"/>
                      </a:lnTo>
                      <a:lnTo>
                        <a:pt x="23" y="4"/>
                      </a:lnTo>
                      <a:lnTo>
                        <a:pt x="24" y="4"/>
                      </a:lnTo>
                      <a:lnTo>
                        <a:pt x="25" y="3"/>
                      </a:lnTo>
                      <a:lnTo>
                        <a:pt x="25" y="2"/>
                      </a:lnTo>
                      <a:lnTo>
                        <a:pt x="25" y="1"/>
                      </a:lnTo>
                      <a:lnTo>
                        <a:pt x="24" y="1"/>
                      </a:lnTo>
                      <a:lnTo>
                        <a:pt x="24" y="0"/>
                      </a:lnTo>
                      <a:lnTo>
                        <a:pt x="23" y="0"/>
                      </a:lnTo>
                      <a:lnTo>
                        <a:pt x="23" y="4"/>
                      </a:lnTo>
                      <a:close/>
                    </a:path>
                  </a:pathLst>
                </a:custGeom>
                <a:solidFill>
                  <a:srgbClr val="000000"/>
                </a:solidFill>
                <a:ln w="9525">
                  <a:noFill/>
                  <a:round/>
                  <a:headEnd/>
                  <a:tailEnd/>
                </a:ln>
              </p:spPr>
              <p:txBody>
                <a:bodyPr/>
                <a:lstStyle/>
                <a:p>
                  <a:endParaRPr lang="en-GB"/>
                </a:p>
              </p:txBody>
            </p:sp>
            <p:sp>
              <p:nvSpPr>
                <p:cNvPr id="1067" name="Freeform 977"/>
                <p:cNvSpPr>
                  <a:spLocks/>
                </p:cNvSpPr>
                <p:nvPr/>
              </p:nvSpPr>
              <p:spPr bwMode="auto">
                <a:xfrm>
                  <a:off x="1820" y="2827"/>
                  <a:ext cx="382" cy="36"/>
                </a:xfrm>
                <a:custGeom>
                  <a:avLst/>
                  <a:gdLst>
                    <a:gd name="T0" fmla="*/ 1 w 764"/>
                    <a:gd name="T1" fmla="*/ 18 h 72"/>
                    <a:gd name="T2" fmla="*/ 1 w 764"/>
                    <a:gd name="T3" fmla="*/ 18 h 72"/>
                    <a:gd name="T4" fmla="*/ 191 w 764"/>
                    <a:gd name="T5" fmla="*/ 1 h 72"/>
                    <a:gd name="T6" fmla="*/ 191 w 764"/>
                    <a:gd name="T7" fmla="*/ 0 h 72"/>
                    <a:gd name="T8" fmla="*/ 1 w 764"/>
                    <a:gd name="T9" fmla="*/ 17 h 72"/>
                    <a:gd name="T10" fmla="*/ 0 w 764"/>
                    <a:gd name="T11" fmla="*/ 18 h 72"/>
                    <a:gd name="T12" fmla="*/ 1 w 764"/>
                    <a:gd name="T13" fmla="*/ 17 h 72"/>
                    <a:gd name="T14" fmla="*/ 1 w 764"/>
                    <a:gd name="T15" fmla="*/ 17 h 72"/>
                    <a:gd name="T16" fmla="*/ 0 w 764"/>
                    <a:gd name="T17" fmla="*/ 17 h 72"/>
                    <a:gd name="T18" fmla="*/ 0 w 764"/>
                    <a:gd name="T19" fmla="*/ 18 h 72"/>
                    <a:gd name="T20" fmla="*/ 0 w 764"/>
                    <a:gd name="T21" fmla="*/ 18 h 72"/>
                    <a:gd name="T22" fmla="*/ 0 w 764"/>
                    <a:gd name="T23" fmla="*/ 18 h 72"/>
                    <a:gd name="T24" fmla="*/ 0 w 764"/>
                    <a:gd name="T25" fmla="*/ 18 h 72"/>
                    <a:gd name="T26" fmla="*/ 1 w 764"/>
                    <a:gd name="T27" fmla="*/ 18 h 72"/>
                    <a:gd name="T28" fmla="*/ 1 w 764"/>
                    <a:gd name="T29" fmla="*/ 18 h 72"/>
                    <a:gd name="T30" fmla="*/ 1 w 764"/>
                    <a:gd name="T31" fmla="*/ 18 h 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4"/>
                    <a:gd name="T49" fmla="*/ 0 h 72"/>
                    <a:gd name="T50" fmla="*/ 764 w 764"/>
                    <a:gd name="T51" fmla="*/ 72 h 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4" h="72">
                      <a:moveTo>
                        <a:pt x="4" y="70"/>
                      </a:moveTo>
                      <a:lnTo>
                        <a:pt x="2" y="72"/>
                      </a:lnTo>
                      <a:lnTo>
                        <a:pt x="764" y="4"/>
                      </a:lnTo>
                      <a:lnTo>
                        <a:pt x="764" y="0"/>
                      </a:lnTo>
                      <a:lnTo>
                        <a:pt x="2" y="68"/>
                      </a:lnTo>
                      <a:lnTo>
                        <a:pt x="0" y="70"/>
                      </a:lnTo>
                      <a:lnTo>
                        <a:pt x="2" y="68"/>
                      </a:lnTo>
                      <a:lnTo>
                        <a:pt x="1" y="68"/>
                      </a:lnTo>
                      <a:lnTo>
                        <a:pt x="0" y="68"/>
                      </a:lnTo>
                      <a:lnTo>
                        <a:pt x="0" y="69"/>
                      </a:lnTo>
                      <a:lnTo>
                        <a:pt x="0" y="70"/>
                      </a:lnTo>
                      <a:lnTo>
                        <a:pt x="0" y="71"/>
                      </a:lnTo>
                      <a:lnTo>
                        <a:pt x="0" y="72"/>
                      </a:lnTo>
                      <a:lnTo>
                        <a:pt x="1" y="72"/>
                      </a:lnTo>
                      <a:lnTo>
                        <a:pt x="2" y="72"/>
                      </a:lnTo>
                      <a:lnTo>
                        <a:pt x="4" y="70"/>
                      </a:lnTo>
                      <a:close/>
                    </a:path>
                  </a:pathLst>
                </a:custGeom>
                <a:solidFill>
                  <a:srgbClr val="000000"/>
                </a:solidFill>
                <a:ln w="9525">
                  <a:noFill/>
                  <a:round/>
                  <a:headEnd/>
                  <a:tailEnd/>
                </a:ln>
              </p:spPr>
              <p:txBody>
                <a:bodyPr/>
                <a:lstStyle/>
                <a:p>
                  <a:endParaRPr lang="en-GB"/>
                </a:p>
              </p:txBody>
            </p:sp>
            <p:sp>
              <p:nvSpPr>
                <p:cNvPr id="1068" name="Freeform 978"/>
                <p:cNvSpPr>
                  <a:spLocks/>
                </p:cNvSpPr>
                <p:nvPr/>
              </p:nvSpPr>
              <p:spPr bwMode="auto">
                <a:xfrm>
                  <a:off x="1820" y="2862"/>
                  <a:ext cx="3" cy="25"/>
                </a:xfrm>
                <a:custGeom>
                  <a:avLst/>
                  <a:gdLst>
                    <a:gd name="T0" fmla="*/ 2 w 4"/>
                    <a:gd name="T1" fmla="*/ 11 h 51"/>
                    <a:gd name="T2" fmla="*/ 2 w 4"/>
                    <a:gd name="T3" fmla="*/ 12 h 51"/>
                    <a:gd name="T4" fmla="*/ 2 w 4"/>
                    <a:gd name="T5" fmla="*/ 0 h 51"/>
                    <a:gd name="T6" fmla="*/ 0 w 4"/>
                    <a:gd name="T7" fmla="*/ 0 h 51"/>
                    <a:gd name="T8" fmla="*/ 0 w 4"/>
                    <a:gd name="T9" fmla="*/ 12 h 51"/>
                    <a:gd name="T10" fmla="*/ 1 w 4"/>
                    <a:gd name="T11" fmla="*/ 12 h 51"/>
                    <a:gd name="T12" fmla="*/ 0 w 4"/>
                    <a:gd name="T13" fmla="*/ 12 h 51"/>
                    <a:gd name="T14" fmla="*/ 0 w 4"/>
                    <a:gd name="T15" fmla="*/ 12 h 51"/>
                    <a:gd name="T16" fmla="*/ 0 w 4"/>
                    <a:gd name="T17" fmla="*/ 12 h 51"/>
                    <a:gd name="T18" fmla="*/ 1 w 4"/>
                    <a:gd name="T19" fmla="*/ 12 h 51"/>
                    <a:gd name="T20" fmla="*/ 2 w 4"/>
                    <a:gd name="T21" fmla="*/ 12 h 51"/>
                    <a:gd name="T22" fmla="*/ 2 w 4"/>
                    <a:gd name="T23" fmla="*/ 12 h 51"/>
                    <a:gd name="T24" fmla="*/ 2 w 4"/>
                    <a:gd name="T25" fmla="*/ 12 h 51"/>
                    <a:gd name="T26" fmla="*/ 2 w 4"/>
                    <a:gd name="T27" fmla="*/ 12 h 51"/>
                    <a:gd name="T28" fmla="*/ 2 w 4"/>
                    <a:gd name="T29" fmla="*/ 12 h 51"/>
                    <a:gd name="T30" fmla="*/ 2 w 4"/>
                    <a:gd name="T31" fmla="*/ 11 h 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51"/>
                    <a:gd name="T50" fmla="*/ 4 w 4"/>
                    <a:gd name="T51" fmla="*/ 51 h 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51">
                      <a:moveTo>
                        <a:pt x="3" y="46"/>
                      </a:moveTo>
                      <a:lnTo>
                        <a:pt x="4" y="48"/>
                      </a:lnTo>
                      <a:lnTo>
                        <a:pt x="4" y="0"/>
                      </a:lnTo>
                      <a:lnTo>
                        <a:pt x="0" y="0"/>
                      </a:lnTo>
                      <a:lnTo>
                        <a:pt x="0" y="48"/>
                      </a:lnTo>
                      <a:lnTo>
                        <a:pt x="1" y="51"/>
                      </a:lnTo>
                      <a:lnTo>
                        <a:pt x="0" y="48"/>
                      </a:lnTo>
                      <a:lnTo>
                        <a:pt x="0" y="49"/>
                      </a:lnTo>
                      <a:lnTo>
                        <a:pt x="0" y="51"/>
                      </a:lnTo>
                      <a:lnTo>
                        <a:pt x="1" y="51"/>
                      </a:lnTo>
                      <a:lnTo>
                        <a:pt x="2" y="51"/>
                      </a:lnTo>
                      <a:lnTo>
                        <a:pt x="3" y="51"/>
                      </a:lnTo>
                      <a:lnTo>
                        <a:pt x="3" y="49"/>
                      </a:lnTo>
                      <a:lnTo>
                        <a:pt x="4" y="49"/>
                      </a:lnTo>
                      <a:lnTo>
                        <a:pt x="4" y="48"/>
                      </a:lnTo>
                      <a:lnTo>
                        <a:pt x="3" y="46"/>
                      </a:lnTo>
                      <a:close/>
                    </a:path>
                  </a:pathLst>
                </a:custGeom>
                <a:solidFill>
                  <a:srgbClr val="000000"/>
                </a:solidFill>
                <a:ln w="9525">
                  <a:noFill/>
                  <a:round/>
                  <a:headEnd/>
                  <a:tailEnd/>
                </a:ln>
              </p:spPr>
              <p:txBody>
                <a:bodyPr/>
                <a:lstStyle/>
                <a:p>
                  <a:endParaRPr lang="en-GB"/>
                </a:p>
              </p:txBody>
            </p:sp>
            <p:sp>
              <p:nvSpPr>
                <p:cNvPr id="1069" name="Freeform 979"/>
                <p:cNvSpPr>
                  <a:spLocks/>
                </p:cNvSpPr>
                <p:nvPr/>
              </p:nvSpPr>
              <p:spPr bwMode="auto">
                <a:xfrm>
                  <a:off x="1821" y="2885"/>
                  <a:ext cx="17" cy="18"/>
                </a:xfrm>
                <a:custGeom>
                  <a:avLst/>
                  <a:gdLst>
                    <a:gd name="T0" fmla="*/ 7 w 34"/>
                    <a:gd name="T1" fmla="*/ 8 h 37"/>
                    <a:gd name="T2" fmla="*/ 9 w 34"/>
                    <a:gd name="T3" fmla="*/ 7 h 37"/>
                    <a:gd name="T4" fmla="*/ 9 w 34"/>
                    <a:gd name="T5" fmla="*/ 6 h 37"/>
                    <a:gd name="T6" fmla="*/ 9 w 34"/>
                    <a:gd name="T7" fmla="*/ 5 h 37"/>
                    <a:gd name="T8" fmla="*/ 9 w 34"/>
                    <a:gd name="T9" fmla="*/ 5 h 37"/>
                    <a:gd name="T10" fmla="*/ 8 w 34"/>
                    <a:gd name="T11" fmla="*/ 4 h 37"/>
                    <a:gd name="T12" fmla="*/ 7 w 34"/>
                    <a:gd name="T13" fmla="*/ 3 h 37"/>
                    <a:gd name="T14" fmla="*/ 7 w 34"/>
                    <a:gd name="T15" fmla="*/ 3 h 37"/>
                    <a:gd name="T16" fmla="*/ 6 w 34"/>
                    <a:gd name="T17" fmla="*/ 2 h 37"/>
                    <a:gd name="T18" fmla="*/ 5 w 34"/>
                    <a:gd name="T19" fmla="*/ 2 h 37"/>
                    <a:gd name="T20" fmla="*/ 4 w 34"/>
                    <a:gd name="T21" fmla="*/ 1 h 37"/>
                    <a:gd name="T22" fmla="*/ 4 w 34"/>
                    <a:gd name="T23" fmla="*/ 1 h 37"/>
                    <a:gd name="T24" fmla="*/ 3 w 34"/>
                    <a:gd name="T25" fmla="*/ 1 h 37"/>
                    <a:gd name="T26" fmla="*/ 2 w 34"/>
                    <a:gd name="T27" fmla="*/ 0 h 37"/>
                    <a:gd name="T28" fmla="*/ 1 w 34"/>
                    <a:gd name="T29" fmla="*/ 0 h 37"/>
                    <a:gd name="T30" fmla="*/ 1 w 34"/>
                    <a:gd name="T31" fmla="*/ 0 h 37"/>
                    <a:gd name="T32" fmla="*/ 0 w 34"/>
                    <a:gd name="T33" fmla="*/ 1 h 37"/>
                    <a:gd name="T34" fmla="*/ 1 w 34"/>
                    <a:gd name="T35" fmla="*/ 1 h 37"/>
                    <a:gd name="T36" fmla="*/ 1 w 34"/>
                    <a:gd name="T37" fmla="*/ 1 h 37"/>
                    <a:gd name="T38" fmla="*/ 2 w 34"/>
                    <a:gd name="T39" fmla="*/ 2 h 37"/>
                    <a:gd name="T40" fmla="*/ 3 w 34"/>
                    <a:gd name="T41" fmla="*/ 2 h 37"/>
                    <a:gd name="T42" fmla="*/ 4 w 34"/>
                    <a:gd name="T43" fmla="*/ 2 h 37"/>
                    <a:gd name="T44" fmla="*/ 4 w 34"/>
                    <a:gd name="T45" fmla="*/ 3 h 37"/>
                    <a:gd name="T46" fmla="*/ 5 w 34"/>
                    <a:gd name="T47" fmla="*/ 3 h 37"/>
                    <a:gd name="T48" fmla="*/ 6 w 34"/>
                    <a:gd name="T49" fmla="*/ 3 h 37"/>
                    <a:gd name="T50" fmla="*/ 6 w 34"/>
                    <a:gd name="T51" fmla="*/ 4 h 37"/>
                    <a:gd name="T52" fmla="*/ 7 w 34"/>
                    <a:gd name="T53" fmla="*/ 4 h 37"/>
                    <a:gd name="T54" fmla="*/ 7 w 34"/>
                    <a:gd name="T55" fmla="*/ 5 h 37"/>
                    <a:gd name="T56" fmla="*/ 7 w 34"/>
                    <a:gd name="T57" fmla="*/ 5 h 37"/>
                    <a:gd name="T58" fmla="*/ 7 w 34"/>
                    <a:gd name="T59" fmla="*/ 6 h 37"/>
                    <a:gd name="T60" fmla="*/ 7 w 34"/>
                    <a:gd name="T61" fmla="*/ 7 h 37"/>
                    <a:gd name="T62" fmla="*/ 7 w 34"/>
                    <a:gd name="T63" fmla="*/ 7 h 37"/>
                    <a:gd name="T64" fmla="*/ 6 w 34"/>
                    <a:gd name="T65" fmla="*/ 8 h 37"/>
                    <a:gd name="T66" fmla="*/ 6 w 34"/>
                    <a:gd name="T67" fmla="*/ 9 h 37"/>
                    <a:gd name="T68" fmla="*/ 7 w 34"/>
                    <a:gd name="T69" fmla="*/ 9 h 37"/>
                    <a:gd name="T70" fmla="*/ 7 w 34"/>
                    <a:gd name="T71" fmla="*/ 9 h 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
                    <a:gd name="T109" fmla="*/ 0 h 37"/>
                    <a:gd name="T110" fmla="*/ 34 w 34"/>
                    <a:gd name="T111" fmla="*/ 37 h 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 h="37">
                      <a:moveTo>
                        <a:pt x="30" y="36"/>
                      </a:moveTo>
                      <a:lnTo>
                        <a:pt x="31" y="35"/>
                      </a:lnTo>
                      <a:lnTo>
                        <a:pt x="32" y="32"/>
                      </a:lnTo>
                      <a:lnTo>
                        <a:pt x="33" y="30"/>
                      </a:lnTo>
                      <a:lnTo>
                        <a:pt x="33" y="29"/>
                      </a:lnTo>
                      <a:lnTo>
                        <a:pt x="34" y="26"/>
                      </a:lnTo>
                      <a:lnTo>
                        <a:pt x="34" y="25"/>
                      </a:lnTo>
                      <a:lnTo>
                        <a:pt x="34" y="23"/>
                      </a:lnTo>
                      <a:lnTo>
                        <a:pt x="34" y="22"/>
                      </a:lnTo>
                      <a:lnTo>
                        <a:pt x="33" y="21"/>
                      </a:lnTo>
                      <a:lnTo>
                        <a:pt x="33" y="18"/>
                      </a:lnTo>
                      <a:lnTo>
                        <a:pt x="32" y="17"/>
                      </a:lnTo>
                      <a:lnTo>
                        <a:pt x="31" y="16"/>
                      </a:lnTo>
                      <a:lnTo>
                        <a:pt x="30" y="15"/>
                      </a:lnTo>
                      <a:lnTo>
                        <a:pt x="29" y="14"/>
                      </a:lnTo>
                      <a:lnTo>
                        <a:pt x="28" y="13"/>
                      </a:lnTo>
                      <a:lnTo>
                        <a:pt x="26" y="11"/>
                      </a:lnTo>
                      <a:lnTo>
                        <a:pt x="25" y="10"/>
                      </a:lnTo>
                      <a:lnTo>
                        <a:pt x="24" y="9"/>
                      </a:lnTo>
                      <a:lnTo>
                        <a:pt x="22" y="9"/>
                      </a:lnTo>
                      <a:lnTo>
                        <a:pt x="21" y="8"/>
                      </a:lnTo>
                      <a:lnTo>
                        <a:pt x="19" y="7"/>
                      </a:lnTo>
                      <a:lnTo>
                        <a:pt x="17" y="7"/>
                      </a:lnTo>
                      <a:lnTo>
                        <a:pt x="16" y="6"/>
                      </a:lnTo>
                      <a:lnTo>
                        <a:pt x="14" y="5"/>
                      </a:lnTo>
                      <a:lnTo>
                        <a:pt x="13" y="5"/>
                      </a:lnTo>
                      <a:lnTo>
                        <a:pt x="11" y="3"/>
                      </a:lnTo>
                      <a:lnTo>
                        <a:pt x="9" y="3"/>
                      </a:lnTo>
                      <a:lnTo>
                        <a:pt x="8" y="2"/>
                      </a:lnTo>
                      <a:lnTo>
                        <a:pt x="6" y="2"/>
                      </a:lnTo>
                      <a:lnTo>
                        <a:pt x="4" y="1"/>
                      </a:lnTo>
                      <a:lnTo>
                        <a:pt x="3" y="0"/>
                      </a:lnTo>
                      <a:lnTo>
                        <a:pt x="2" y="0"/>
                      </a:lnTo>
                      <a:lnTo>
                        <a:pt x="0" y="5"/>
                      </a:lnTo>
                      <a:lnTo>
                        <a:pt x="1" y="5"/>
                      </a:lnTo>
                      <a:lnTo>
                        <a:pt x="2" y="6"/>
                      </a:lnTo>
                      <a:lnTo>
                        <a:pt x="4" y="6"/>
                      </a:lnTo>
                      <a:lnTo>
                        <a:pt x="6" y="7"/>
                      </a:lnTo>
                      <a:lnTo>
                        <a:pt x="8" y="8"/>
                      </a:lnTo>
                      <a:lnTo>
                        <a:pt x="9" y="8"/>
                      </a:lnTo>
                      <a:lnTo>
                        <a:pt x="10" y="9"/>
                      </a:lnTo>
                      <a:lnTo>
                        <a:pt x="13" y="9"/>
                      </a:lnTo>
                      <a:lnTo>
                        <a:pt x="14" y="10"/>
                      </a:lnTo>
                      <a:lnTo>
                        <a:pt x="16" y="10"/>
                      </a:lnTo>
                      <a:lnTo>
                        <a:pt x="17" y="11"/>
                      </a:lnTo>
                      <a:lnTo>
                        <a:pt x="18" y="13"/>
                      </a:lnTo>
                      <a:lnTo>
                        <a:pt x="19" y="13"/>
                      </a:lnTo>
                      <a:lnTo>
                        <a:pt x="22" y="14"/>
                      </a:lnTo>
                      <a:lnTo>
                        <a:pt x="23" y="15"/>
                      </a:lnTo>
                      <a:lnTo>
                        <a:pt x="24" y="15"/>
                      </a:lnTo>
                      <a:lnTo>
                        <a:pt x="25" y="16"/>
                      </a:lnTo>
                      <a:lnTo>
                        <a:pt x="26" y="17"/>
                      </a:lnTo>
                      <a:lnTo>
                        <a:pt x="26" y="18"/>
                      </a:lnTo>
                      <a:lnTo>
                        <a:pt x="28" y="18"/>
                      </a:lnTo>
                      <a:lnTo>
                        <a:pt x="29" y="20"/>
                      </a:lnTo>
                      <a:lnTo>
                        <a:pt x="29" y="21"/>
                      </a:lnTo>
                      <a:lnTo>
                        <a:pt x="29" y="22"/>
                      </a:lnTo>
                      <a:lnTo>
                        <a:pt x="30" y="23"/>
                      </a:lnTo>
                      <a:lnTo>
                        <a:pt x="30" y="24"/>
                      </a:lnTo>
                      <a:lnTo>
                        <a:pt x="30" y="25"/>
                      </a:lnTo>
                      <a:lnTo>
                        <a:pt x="30" y="26"/>
                      </a:lnTo>
                      <a:lnTo>
                        <a:pt x="29" y="28"/>
                      </a:lnTo>
                      <a:lnTo>
                        <a:pt x="29" y="29"/>
                      </a:lnTo>
                      <a:lnTo>
                        <a:pt x="28" y="30"/>
                      </a:lnTo>
                      <a:lnTo>
                        <a:pt x="26" y="31"/>
                      </a:lnTo>
                      <a:lnTo>
                        <a:pt x="25" y="33"/>
                      </a:lnTo>
                      <a:lnTo>
                        <a:pt x="25" y="35"/>
                      </a:lnTo>
                      <a:lnTo>
                        <a:pt x="25" y="36"/>
                      </a:lnTo>
                      <a:lnTo>
                        <a:pt x="26" y="37"/>
                      </a:lnTo>
                      <a:lnTo>
                        <a:pt x="28" y="37"/>
                      </a:lnTo>
                      <a:lnTo>
                        <a:pt x="29" y="37"/>
                      </a:lnTo>
                      <a:lnTo>
                        <a:pt x="30" y="37"/>
                      </a:lnTo>
                      <a:lnTo>
                        <a:pt x="30" y="36"/>
                      </a:lnTo>
                      <a:close/>
                    </a:path>
                  </a:pathLst>
                </a:custGeom>
                <a:solidFill>
                  <a:srgbClr val="000000"/>
                </a:solidFill>
                <a:ln w="9525">
                  <a:noFill/>
                  <a:round/>
                  <a:headEnd/>
                  <a:tailEnd/>
                </a:ln>
              </p:spPr>
              <p:txBody>
                <a:bodyPr/>
                <a:lstStyle/>
                <a:p>
                  <a:endParaRPr lang="en-GB"/>
                </a:p>
              </p:txBody>
            </p:sp>
            <p:sp>
              <p:nvSpPr>
                <p:cNvPr id="1070" name="Freeform 980"/>
                <p:cNvSpPr>
                  <a:spLocks/>
                </p:cNvSpPr>
                <p:nvPr/>
              </p:nvSpPr>
              <p:spPr bwMode="auto">
                <a:xfrm>
                  <a:off x="1785" y="2902"/>
                  <a:ext cx="51" cy="85"/>
                </a:xfrm>
                <a:custGeom>
                  <a:avLst/>
                  <a:gdLst>
                    <a:gd name="T0" fmla="*/ 2 w 102"/>
                    <a:gd name="T1" fmla="*/ 40 h 171"/>
                    <a:gd name="T2" fmla="*/ 2 w 102"/>
                    <a:gd name="T3" fmla="*/ 38 h 171"/>
                    <a:gd name="T4" fmla="*/ 2 w 102"/>
                    <a:gd name="T5" fmla="*/ 35 h 171"/>
                    <a:gd name="T6" fmla="*/ 3 w 102"/>
                    <a:gd name="T7" fmla="*/ 33 h 171"/>
                    <a:gd name="T8" fmla="*/ 3 w 102"/>
                    <a:gd name="T9" fmla="*/ 30 h 171"/>
                    <a:gd name="T10" fmla="*/ 5 w 102"/>
                    <a:gd name="T11" fmla="*/ 27 h 171"/>
                    <a:gd name="T12" fmla="*/ 6 w 102"/>
                    <a:gd name="T13" fmla="*/ 25 h 171"/>
                    <a:gd name="T14" fmla="*/ 9 w 102"/>
                    <a:gd name="T15" fmla="*/ 22 h 171"/>
                    <a:gd name="T16" fmla="*/ 11 w 102"/>
                    <a:gd name="T17" fmla="*/ 20 h 171"/>
                    <a:gd name="T18" fmla="*/ 13 w 102"/>
                    <a:gd name="T19" fmla="*/ 17 h 171"/>
                    <a:gd name="T20" fmla="*/ 14 w 102"/>
                    <a:gd name="T21" fmla="*/ 14 h 171"/>
                    <a:gd name="T22" fmla="*/ 17 w 102"/>
                    <a:gd name="T23" fmla="*/ 12 h 171"/>
                    <a:gd name="T24" fmla="*/ 19 w 102"/>
                    <a:gd name="T25" fmla="*/ 9 h 171"/>
                    <a:gd name="T26" fmla="*/ 21 w 102"/>
                    <a:gd name="T27" fmla="*/ 7 h 171"/>
                    <a:gd name="T28" fmla="*/ 23 w 102"/>
                    <a:gd name="T29" fmla="*/ 4 h 171"/>
                    <a:gd name="T30" fmla="*/ 25 w 102"/>
                    <a:gd name="T31" fmla="*/ 2 h 171"/>
                    <a:gd name="T32" fmla="*/ 25 w 102"/>
                    <a:gd name="T33" fmla="*/ 0 h 171"/>
                    <a:gd name="T34" fmla="*/ 23 w 102"/>
                    <a:gd name="T35" fmla="*/ 2 h 171"/>
                    <a:gd name="T36" fmla="*/ 21 w 102"/>
                    <a:gd name="T37" fmla="*/ 5 h 171"/>
                    <a:gd name="T38" fmla="*/ 19 w 102"/>
                    <a:gd name="T39" fmla="*/ 7 h 171"/>
                    <a:gd name="T40" fmla="*/ 17 w 102"/>
                    <a:gd name="T41" fmla="*/ 10 h 171"/>
                    <a:gd name="T42" fmla="*/ 14 w 102"/>
                    <a:gd name="T43" fmla="*/ 12 h 171"/>
                    <a:gd name="T44" fmla="*/ 13 w 102"/>
                    <a:gd name="T45" fmla="*/ 15 h 171"/>
                    <a:gd name="T46" fmla="*/ 11 w 102"/>
                    <a:gd name="T47" fmla="*/ 18 h 171"/>
                    <a:gd name="T48" fmla="*/ 9 w 102"/>
                    <a:gd name="T49" fmla="*/ 20 h 171"/>
                    <a:gd name="T50" fmla="*/ 6 w 102"/>
                    <a:gd name="T51" fmla="*/ 23 h 171"/>
                    <a:gd name="T52" fmla="*/ 5 w 102"/>
                    <a:gd name="T53" fmla="*/ 25 h 171"/>
                    <a:gd name="T54" fmla="*/ 3 w 102"/>
                    <a:gd name="T55" fmla="*/ 28 h 171"/>
                    <a:gd name="T56" fmla="*/ 3 w 102"/>
                    <a:gd name="T57" fmla="*/ 30 h 171"/>
                    <a:gd name="T58" fmla="*/ 1 w 102"/>
                    <a:gd name="T59" fmla="*/ 33 h 171"/>
                    <a:gd name="T60" fmla="*/ 1 w 102"/>
                    <a:gd name="T61" fmla="*/ 36 h 171"/>
                    <a:gd name="T62" fmla="*/ 0 w 102"/>
                    <a:gd name="T63" fmla="*/ 39 h 171"/>
                    <a:gd name="T64" fmla="*/ 0 w 102"/>
                    <a:gd name="T65" fmla="*/ 42 h 171"/>
                    <a:gd name="T66" fmla="*/ 1 w 102"/>
                    <a:gd name="T67" fmla="*/ 42 h 171"/>
                    <a:gd name="T68" fmla="*/ 1 w 102"/>
                    <a:gd name="T69" fmla="*/ 42 h 171"/>
                    <a:gd name="T70" fmla="*/ 1 w 102"/>
                    <a:gd name="T71" fmla="*/ 42 h 171"/>
                    <a:gd name="T72" fmla="*/ 2 w 102"/>
                    <a:gd name="T73" fmla="*/ 42 h 17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2"/>
                    <a:gd name="T112" fmla="*/ 0 h 171"/>
                    <a:gd name="T113" fmla="*/ 102 w 102"/>
                    <a:gd name="T114" fmla="*/ 171 h 17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2" h="171">
                      <a:moveTo>
                        <a:pt x="5" y="168"/>
                      </a:moveTo>
                      <a:lnTo>
                        <a:pt x="5" y="163"/>
                      </a:lnTo>
                      <a:lnTo>
                        <a:pt x="5" y="157"/>
                      </a:lnTo>
                      <a:lnTo>
                        <a:pt x="5" y="152"/>
                      </a:lnTo>
                      <a:lnTo>
                        <a:pt x="6" y="146"/>
                      </a:lnTo>
                      <a:lnTo>
                        <a:pt x="7" y="142"/>
                      </a:lnTo>
                      <a:lnTo>
                        <a:pt x="9" y="136"/>
                      </a:lnTo>
                      <a:lnTo>
                        <a:pt x="11" y="132"/>
                      </a:lnTo>
                      <a:lnTo>
                        <a:pt x="12" y="126"/>
                      </a:lnTo>
                      <a:lnTo>
                        <a:pt x="14" y="121"/>
                      </a:lnTo>
                      <a:lnTo>
                        <a:pt x="18" y="115"/>
                      </a:lnTo>
                      <a:lnTo>
                        <a:pt x="20" y="111"/>
                      </a:lnTo>
                      <a:lnTo>
                        <a:pt x="23" y="105"/>
                      </a:lnTo>
                      <a:lnTo>
                        <a:pt x="27" y="100"/>
                      </a:lnTo>
                      <a:lnTo>
                        <a:pt x="30" y="95"/>
                      </a:lnTo>
                      <a:lnTo>
                        <a:pt x="34" y="90"/>
                      </a:lnTo>
                      <a:lnTo>
                        <a:pt x="38" y="85"/>
                      </a:lnTo>
                      <a:lnTo>
                        <a:pt x="42" y="80"/>
                      </a:lnTo>
                      <a:lnTo>
                        <a:pt x="47" y="75"/>
                      </a:lnTo>
                      <a:lnTo>
                        <a:pt x="50" y="69"/>
                      </a:lnTo>
                      <a:lnTo>
                        <a:pt x="55" y="65"/>
                      </a:lnTo>
                      <a:lnTo>
                        <a:pt x="59" y="59"/>
                      </a:lnTo>
                      <a:lnTo>
                        <a:pt x="63" y="54"/>
                      </a:lnTo>
                      <a:lnTo>
                        <a:pt x="67" y="50"/>
                      </a:lnTo>
                      <a:lnTo>
                        <a:pt x="72" y="44"/>
                      </a:lnTo>
                      <a:lnTo>
                        <a:pt x="75" y="39"/>
                      </a:lnTo>
                      <a:lnTo>
                        <a:pt x="80" y="34"/>
                      </a:lnTo>
                      <a:lnTo>
                        <a:pt x="83" y="29"/>
                      </a:lnTo>
                      <a:lnTo>
                        <a:pt x="88" y="23"/>
                      </a:lnTo>
                      <a:lnTo>
                        <a:pt x="91" y="19"/>
                      </a:lnTo>
                      <a:lnTo>
                        <a:pt x="95" y="13"/>
                      </a:lnTo>
                      <a:lnTo>
                        <a:pt x="98" y="8"/>
                      </a:lnTo>
                      <a:lnTo>
                        <a:pt x="102" y="3"/>
                      </a:lnTo>
                      <a:lnTo>
                        <a:pt x="97" y="0"/>
                      </a:lnTo>
                      <a:lnTo>
                        <a:pt x="95" y="5"/>
                      </a:lnTo>
                      <a:lnTo>
                        <a:pt x="91" y="11"/>
                      </a:lnTo>
                      <a:lnTo>
                        <a:pt x="88" y="15"/>
                      </a:lnTo>
                      <a:lnTo>
                        <a:pt x="83" y="21"/>
                      </a:lnTo>
                      <a:lnTo>
                        <a:pt x="80" y="26"/>
                      </a:lnTo>
                      <a:lnTo>
                        <a:pt x="76" y="31"/>
                      </a:lnTo>
                      <a:lnTo>
                        <a:pt x="72" y="36"/>
                      </a:lnTo>
                      <a:lnTo>
                        <a:pt x="68" y="41"/>
                      </a:lnTo>
                      <a:lnTo>
                        <a:pt x="64" y="46"/>
                      </a:lnTo>
                      <a:lnTo>
                        <a:pt x="59" y="51"/>
                      </a:lnTo>
                      <a:lnTo>
                        <a:pt x="55" y="57"/>
                      </a:lnTo>
                      <a:lnTo>
                        <a:pt x="51" y="61"/>
                      </a:lnTo>
                      <a:lnTo>
                        <a:pt x="47" y="67"/>
                      </a:lnTo>
                      <a:lnTo>
                        <a:pt x="42" y="72"/>
                      </a:lnTo>
                      <a:lnTo>
                        <a:pt x="38" y="76"/>
                      </a:lnTo>
                      <a:lnTo>
                        <a:pt x="34" y="82"/>
                      </a:lnTo>
                      <a:lnTo>
                        <a:pt x="30" y="87"/>
                      </a:lnTo>
                      <a:lnTo>
                        <a:pt x="27" y="92"/>
                      </a:lnTo>
                      <a:lnTo>
                        <a:pt x="23" y="97"/>
                      </a:lnTo>
                      <a:lnTo>
                        <a:pt x="20" y="103"/>
                      </a:lnTo>
                      <a:lnTo>
                        <a:pt x="17" y="108"/>
                      </a:lnTo>
                      <a:lnTo>
                        <a:pt x="13" y="113"/>
                      </a:lnTo>
                      <a:lnTo>
                        <a:pt x="11" y="119"/>
                      </a:lnTo>
                      <a:lnTo>
                        <a:pt x="9" y="123"/>
                      </a:lnTo>
                      <a:lnTo>
                        <a:pt x="6" y="129"/>
                      </a:lnTo>
                      <a:lnTo>
                        <a:pt x="4" y="135"/>
                      </a:lnTo>
                      <a:lnTo>
                        <a:pt x="3" y="141"/>
                      </a:lnTo>
                      <a:lnTo>
                        <a:pt x="2" y="145"/>
                      </a:lnTo>
                      <a:lnTo>
                        <a:pt x="0" y="151"/>
                      </a:lnTo>
                      <a:lnTo>
                        <a:pt x="0" y="157"/>
                      </a:lnTo>
                      <a:lnTo>
                        <a:pt x="0" y="163"/>
                      </a:lnTo>
                      <a:lnTo>
                        <a:pt x="0" y="168"/>
                      </a:lnTo>
                      <a:lnTo>
                        <a:pt x="0" y="169"/>
                      </a:lnTo>
                      <a:lnTo>
                        <a:pt x="2" y="169"/>
                      </a:lnTo>
                      <a:lnTo>
                        <a:pt x="2" y="171"/>
                      </a:lnTo>
                      <a:lnTo>
                        <a:pt x="3" y="171"/>
                      </a:lnTo>
                      <a:lnTo>
                        <a:pt x="4" y="171"/>
                      </a:lnTo>
                      <a:lnTo>
                        <a:pt x="4" y="169"/>
                      </a:lnTo>
                      <a:lnTo>
                        <a:pt x="5" y="169"/>
                      </a:lnTo>
                      <a:lnTo>
                        <a:pt x="5" y="168"/>
                      </a:lnTo>
                      <a:close/>
                    </a:path>
                  </a:pathLst>
                </a:custGeom>
                <a:solidFill>
                  <a:srgbClr val="000000"/>
                </a:solidFill>
                <a:ln w="9525">
                  <a:noFill/>
                  <a:round/>
                  <a:headEnd/>
                  <a:tailEnd/>
                </a:ln>
              </p:spPr>
              <p:txBody>
                <a:bodyPr/>
                <a:lstStyle/>
                <a:p>
                  <a:endParaRPr lang="en-GB"/>
                </a:p>
              </p:txBody>
            </p:sp>
            <p:sp>
              <p:nvSpPr>
                <p:cNvPr id="1071" name="Freeform 981"/>
                <p:cNvSpPr>
                  <a:spLocks/>
                </p:cNvSpPr>
                <p:nvPr/>
              </p:nvSpPr>
              <p:spPr bwMode="auto">
                <a:xfrm>
                  <a:off x="1787" y="2859"/>
                  <a:ext cx="1276" cy="199"/>
                </a:xfrm>
                <a:custGeom>
                  <a:avLst/>
                  <a:gdLst>
                    <a:gd name="T0" fmla="*/ 196 w 2552"/>
                    <a:gd name="T1" fmla="*/ 63 h 399"/>
                    <a:gd name="T2" fmla="*/ 185 w 2552"/>
                    <a:gd name="T3" fmla="*/ 37 h 399"/>
                    <a:gd name="T4" fmla="*/ 162 w 2552"/>
                    <a:gd name="T5" fmla="*/ 22 h 399"/>
                    <a:gd name="T6" fmla="*/ 129 w 2552"/>
                    <a:gd name="T7" fmla="*/ 20 h 399"/>
                    <a:gd name="T8" fmla="*/ 106 w 2552"/>
                    <a:gd name="T9" fmla="*/ 31 h 399"/>
                    <a:gd name="T10" fmla="*/ 92 w 2552"/>
                    <a:gd name="T11" fmla="*/ 51 h 399"/>
                    <a:gd name="T12" fmla="*/ 83 w 2552"/>
                    <a:gd name="T13" fmla="*/ 82 h 399"/>
                    <a:gd name="T14" fmla="*/ 81 w 2552"/>
                    <a:gd name="T15" fmla="*/ 93 h 399"/>
                    <a:gd name="T16" fmla="*/ 80 w 2552"/>
                    <a:gd name="T17" fmla="*/ 95 h 399"/>
                    <a:gd name="T18" fmla="*/ 77 w 2552"/>
                    <a:gd name="T19" fmla="*/ 97 h 399"/>
                    <a:gd name="T20" fmla="*/ 69 w 2552"/>
                    <a:gd name="T21" fmla="*/ 97 h 399"/>
                    <a:gd name="T22" fmla="*/ 40 w 2552"/>
                    <a:gd name="T23" fmla="*/ 92 h 399"/>
                    <a:gd name="T24" fmla="*/ 17 w 2552"/>
                    <a:gd name="T25" fmla="*/ 84 h 399"/>
                    <a:gd name="T26" fmla="*/ 1 w 2552"/>
                    <a:gd name="T27" fmla="*/ 68 h 399"/>
                    <a:gd name="T28" fmla="*/ 5 w 2552"/>
                    <a:gd name="T29" fmla="*/ 49 h 399"/>
                    <a:gd name="T30" fmla="*/ 26 w 2552"/>
                    <a:gd name="T31" fmla="*/ 38 h 399"/>
                    <a:gd name="T32" fmla="*/ 53 w 2552"/>
                    <a:gd name="T33" fmla="*/ 31 h 399"/>
                    <a:gd name="T34" fmla="*/ 77 w 2552"/>
                    <a:gd name="T35" fmla="*/ 24 h 399"/>
                    <a:gd name="T36" fmla="*/ 69 w 2552"/>
                    <a:gd name="T37" fmla="*/ 23 h 399"/>
                    <a:gd name="T38" fmla="*/ 51 w 2552"/>
                    <a:gd name="T39" fmla="*/ 22 h 399"/>
                    <a:gd name="T40" fmla="*/ 32 w 2552"/>
                    <a:gd name="T41" fmla="*/ 19 h 399"/>
                    <a:gd name="T42" fmla="*/ 24 w 2552"/>
                    <a:gd name="T43" fmla="*/ 17 h 399"/>
                    <a:gd name="T44" fmla="*/ 21 w 2552"/>
                    <a:gd name="T45" fmla="*/ 15 h 399"/>
                    <a:gd name="T46" fmla="*/ 20 w 2552"/>
                    <a:gd name="T47" fmla="*/ 14 h 399"/>
                    <a:gd name="T48" fmla="*/ 25 w 2552"/>
                    <a:gd name="T49" fmla="*/ 1 h 399"/>
                    <a:gd name="T50" fmla="*/ 103 w 2552"/>
                    <a:gd name="T51" fmla="*/ 0 h 399"/>
                    <a:gd name="T52" fmla="*/ 179 w 2552"/>
                    <a:gd name="T53" fmla="*/ 5 h 399"/>
                    <a:gd name="T54" fmla="*/ 242 w 2552"/>
                    <a:gd name="T55" fmla="*/ 16 h 399"/>
                    <a:gd name="T56" fmla="*/ 285 w 2552"/>
                    <a:gd name="T57" fmla="*/ 24 h 399"/>
                    <a:gd name="T58" fmla="*/ 372 w 2552"/>
                    <a:gd name="T59" fmla="*/ 14 h 399"/>
                    <a:gd name="T60" fmla="*/ 495 w 2552"/>
                    <a:gd name="T61" fmla="*/ 7 h 399"/>
                    <a:gd name="T62" fmla="*/ 619 w 2552"/>
                    <a:gd name="T63" fmla="*/ 17 h 399"/>
                    <a:gd name="T64" fmla="*/ 626 w 2552"/>
                    <a:gd name="T65" fmla="*/ 24 h 399"/>
                    <a:gd name="T66" fmla="*/ 633 w 2552"/>
                    <a:gd name="T67" fmla="*/ 37 h 399"/>
                    <a:gd name="T68" fmla="*/ 638 w 2552"/>
                    <a:gd name="T69" fmla="*/ 51 h 399"/>
                    <a:gd name="T70" fmla="*/ 637 w 2552"/>
                    <a:gd name="T71" fmla="*/ 65 h 399"/>
                    <a:gd name="T72" fmla="*/ 630 w 2552"/>
                    <a:gd name="T73" fmla="*/ 79 h 399"/>
                    <a:gd name="T74" fmla="*/ 618 w 2552"/>
                    <a:gd name="T75" fmla="*/ 89 h 399"/>
                    <a:gd name="T76" fmla="*/ 604 w 2552"/>
                    <a:gd name="T77" fmla="*/ 92 h 399"/>
                    <a:gd name="T78" fmla="*/ 598 w 2552"/>
                    <a:gd name="T79" fmla="*/ 82 h 399"/>
                    <a:gd name="T80" fmla="*/ 597 w 2552"/>
                    <a:gd name="T81" fmla="*/ 69 h 399"/>
                    <a:gd name="T82" fmla="*/ 597 w 2552"/>
                    <a:gd name="T83" fmla="*/ 56 h 399"/>
                    <a:gd name="T84" fmla="*/ 593 w 2552"/>
                    <a:gd name="T85" fmla="*/ 41 h 399"/>
                    <a:gd name="T86" fmla="*/ 581 w 2552"/>
                    <a:gd name="T87" fmla="*/ 28 h 399"/>
                    <a:gd name="T88" fmla="*/ 564 w 2552"/>
                    <a:gd name="T89" fmla="*/ 20 h 399"/>
                    <a:gd name="T90" fmla="*/ 545 w 2552"/>
                    <a:gd name="T91" fmla="*/ 18 h 399"/>
                    <a:gd name="T92" fmla="*/ 523 w 2552"/>
                    <a:gd name="T93" fmla="*/ 22 h 399"/>
                    <a:gd name="T94" fmla="*/ 507 w 2552"/>
                    <a:gd name="T95" fmla="*/ 32 h 399"/>
                    <a:gd name="T96" fmla="*/ 495 w 2552"/>
                    <a:gd name="T97" fmla="*/ 45 h 399"/>
                    <a:gd name="T98" fmla="*/ 494 w 2552"/>
                    <a:gd name="T99" fmla="*/ 58 h 399"/>
                    <a:gd name="T100" fmla="*/ 490 w 2552"/>
                    <a:gd name="T101" fmla="*/ 63 h 399"/>
                    <a:gd name="T102" fmla="*/ 485 w 2552"/>
                    <a:gd name="T103" fmla="*/ 70 h 399"/>
                    <a:gd name="T104" fmla="*/ 479 w 2552"/>
                    <a:gd name="T105" fmla="*/ 78 h 399"/>
                    <a:gd name="T106" fmla="*/ 471 w 2552"/>
                    <a:gd name="T107" fmla="*/ 86 h 399"/>
                    <a:gd name="T108" fmla="*/ 462 w 2552"/>
                    <a:gd name="T109" fmla="*/ 93 h 399"/>
                    <a:gd name="T110" fmla="*/ 453 w 2552"/>
                    <a:gd name="T111" fmla="*/ 97 h 399"/>
                    <a:gd name="T112" fmla="*/ 446 w 2552"/>
                    <a:gd name="T113" fmla="*/ 99 h 399"/>
                    <a:gd name="T114" fmla="*/ 208 w 2552"/>
                    <a:gd name="T115" fmla="*/ 99 h 399"/>
                    <a:gd name="T116" fmla="*/ 203 w 2552"/>
                    <a:gd name="T117" fmla="*/ 97 h 399"/>
                    <a:gd name="T118" fmla="*/ 200 w 2552"/>
                    <a:gd name="T119" fmla="*/ 95 h 3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52"/>
                    <a:gd name="T181" fmla="*/ 0 h 399"/>
                    <a:gd name="T182" fmla="*/ 2552 w 2552"/>
                    <a:gd name="T183" fmla="*/ 399 h 39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52" h="399">
                      <a:moveTo>
                        <a:pt x="797" y="371"/>
                      </a:moveTo>
                      <a:lnTo>
                        <a:pt x="797" y="354"/>
                      </a:lnTo>
                      <a:lnTo>
                        <a:pt x="796" y="339"/>
                      </a:lnTo>
                      <a:lnTo>
                        <a:pt x="795" y="325"/>
                      </a:lnTo>
                      <a:lnTo>
                        <a:pt x="794" y="310"/>
                      </a:lnTo>
                      <a:lnTo>
                        <a:pt x="792" y="296"/>
                      </a:lnTo>
                      <a:lnTo>
                        <a:pt x="790" y="281"/>
                      </a:lnTo>
                      <a:lnTo>
                        <a:pt x="788" y="267"/>
                      </a:lnTo>
                      <a:lnTo>
                        <a:pt x="785" y="253"/>
                      </a:lnTo>
                      <a:lnTo>
                        <a:pt x="781" y="241"/>
                      </a:lnTo>
                      <a:lnTo>
                        <a:pt x="778" y="228"/>
                      </a:lnTo>
                      <a:lnTo>
                        <a:pt x="774" y="215"/>
                      </a:lnTo>
                      <a:lnTo>
                        <a:pt x="770" y="204"/>
                      </a:lnTo>
                      <a:lnTo>
                        <a:pt x="764" y="192"/>
                      </a:lnTo>
                      <a:lnTo>
                        <a:pt x="759" y="181"/>
                      </a:lnTo>
                      <a:lnTo>
                        <a:pt x="752" y="170"/>
                      </a:lnTo>
                      <a:lnTo>
                        <a:pt x="747" y="160"/>
                      </a:lnTo>
                      <a:lnTo>
                        <a:pt x="740" y="151"/>
                      </a:lnTo>
                      <a:lnTo>
                        <a:pt x="732" y="142"/>
                      </a:lnTo>
                      <a:lnTo>
                        <a:pt x="724" y="134"/>
                      </a:lnTo>
                      <a:lnTo>
                        <a:pt x="714" y="125"/>
                      </a:lnTo>
                      <a:lnTo>
                        <a:pt x="705" y="117"/>
                      </a:lnTo>
                      <a:lnTo>
                        <a:pt x="696" y="111"/>
                      </a:lnTo>
                      <a:lnTo>
                        <a:pt x="684" y="105"/>
                      </a:lnTo>
                      <a:lnTo>
                        <a:pt x="673" y="99"/>
                      </a:lnTo>
                      <a:lnTo>
                        <a:pt x="661" y="94"/>
                      </a:lnTo>
                      <a:lnTo>
                        <a:pt x="649" y="90"/>
                      </a:lnTo>
                      <a:lnTo>
                        <a:pt x="635" y="86"/>
                      </a:lnTo>
                      <a:lnTo>
                        <a:pt x="621" y="83"/>
                      </a:lnTo>
                      <a:lnTo>
                        <a:pt x="606" y="81"/>
                      </a:lnTo>
                      <a:lnTo>
                        <a:pt x="591" y="78"/>
                      </a:lnTo>
                      <a:lnTo>
                        <a:pt x="574" y="78"/>
                      </a:lnTo>
                      <a:lnTo>
                        <a:pt x="556" y="77"/>
                      </a:lnTo>
                      <a:lnTo>
                        <a:pt x="543" y="78"/>
                      </a:lnTo>
                      <a:lnTo>
                        <a:pt x="529" y="81"/>
                      </a:lnTo>
                      <a:lnTo>
                        <a:pt x="515" y="83"/>
                      </a:lnTo>
                      <a:lnTo>
                        <a:pt x="503" y="85"/>
                      </a:lnTo>
                      <a:lnTo>
                        <a:pt x="491" y="89"/>
                      </a:lnTo>
                      <a:lnTo>
                        <a:pt x="480" y="92"/>
                      </a:lnTo>
                      <a:lnTo>
                        <a:pt x="469" y="97"/>
                      </a:lnTo>
                      <a:lnTo>
                        <a:pt x="460" y="101"/>
                      </a:lnTo>
                      <a:lnTo>
                        <a:pt x="449" y="106"/>
                      </a:lnTo>
                      <a:lnTo>
                        <a:pt x="441" y="112"/>
                      </a:lnTo>
                      <a:lnTo>
                        <a:pt x="432" y="117"/>
                      </a:lnTo>
                      <a:lnTo>
                        <a:pt x="424" y="124"/>
                      </a:lnTo>
                      <a:lnTo>
                        <a:pt x="417" y="131"/>
                      </a:lnTo>
                      <a:lnTo>
                        <a:pt x="409" y="139"/>
                      </a:lnTo>
                      <a:lnTo>
                        <a:pt x="402" y="147"/>
                      </a:lnTo>
                      <a:lnTo>
                        <a:pt x="396" y="155"/>
                      </a:lnTo>
                      <a:lnTo>
                        <a:pt x="391" y="165"/>
                      </a:lnTo>
                      <a:lnTo>
                        <a:pt x="385" y="174"/>
                      </a:lnTo>
                      <a:lnTo>
                        <a:pt x="379" y="184"/>
                      </a:lnTo>
                      <a:lnTo>
                        <a:pt x="373" y="194"/>
                      </a:lnTo>
                      <a:lnTo>
                        <a:pt x="369" y="206"/>
                      </a:lnTo>
                      <a:lnTo>
                        <a:pt x="364" y="218"/>
                      </a:lnTo>
                      <a:lnTo>
                        <a:pt x="359" y="230"/>
                      </a:lnTo>
                      <a:lnTo>
                        <a:pt x="356" y="243"/>
                      </a:lnTo>
                      <a:lnTo>
                        <a:pt x="351" y="255"/>
                      </a:lnTo>
                      <a:lnTo>
                        <a:pt x="348" y="269"/>
                      </a:lnTo>
                      <a:lnTo>
                        <a:pt x="344" y="284"/>
                      </a:lnTo>
                      <a:lnTo>
                        <a:pt x="341" y="299"/>
                      </a:lnTo>
                      <a:lnTo>
                        <a:pt x="338" y="314"/>
                      </a:lnTo>
                      <a:lnTo>
                        <a:pt x="334" y="330"/>
                      </a:lnTo>
                      <a:lnTo>
                        <a:pt x="331" y="346"/>
                      </a:lnTo>
                      <a:lnTo>
                        <a:pt x="327" y="364"/>
                      </a:lnTo>
                      <a:lnTo>
                        <a:pt x="327" y="365"/>
                      </a:lnTo>
                      <a:lnTo>
                        <a:pt x="327" y="367"/>
                      </a:lnTo>
                      <a:lnTo>
                        <a:pt x="326" y="368"/>
                      </a:lnTo>
                      <a:lnTo>
                        <a:pt x="326" y="369"/>
                      </a:lnTo>
                      <a:lnTo>
                        <a:pt x="325" y="371"/>
                      </a:lnTo>
                      <a:lnTo>
                        <a:pt x="325" y="372"/>
                      </a:lnTo>
                      <a:lnTo>
                        <a:pt x="324" y="373"/>
                      </a:lnTo>
                      <a:lnTo>
                        <a:pt x="324" y="374"/>
                      </a:lnTo>
                      <a:lnTo>
                        <a:pt x="323" y="375"/>
                      </a:lnTo>
                      <a:lnTo>
                        <a:pt x="323" y="376"/>
                      </a:lnTo>
                      <a:lnTo>
                        <a:pt x="321" y="379"/>
                      </a:lnTo>
                      <a:lnTo>
                        <a:pt x="320" y="380"/>
                      </a:lnTo>
                      <a:lnTo>
                        <a:pt x="320" y="381"/>
                      </a:lnTo>
                      <a:lnTo>
                        <a:pt x="319" y="382"/>
                      </a:lnTo>
                      <a:lnTo>
                        <a:pt x="318" y="383"/>
                      </a:lnTo>
                      <a:lnTo>
                        <a:pt x="317" y="383"/>
                      </a:lnTo>
                      <a:lnTo>
                        <a:pt x="317" y="384"/>
                      </a:lnTo>
                      <a:lnTo>
                        <a:pt x="316" y="385"/>
                      </a:lnTo>
                      <a:lnTo>
                        <a:pt x="314" y="387"/>
                      </a:lnTo>
                      <a:lnTo>
                        <a:pt x="313" y="388"/>
                      </a:lnTo>
                      <a:lnTo>
                        <a:pt x="312" y="388"/>
                      </a:lnTo>
                      <a:lnTo>
                        <a:pt x="311" y="389"/>
                      </a:lnTo>
                      <a:lnTo>
                        <a:pt x="310" y="389"/>
                      </a:lnTo>
                      <a:lnTo>
                        <a:pt x="309" y="390"/>
                      </a:lnTo>
                      <a:lnTo>
                        <a:pt x="308" y="390"/>
                      </a:lnTo>
                      <a:lnTo>
                        <a:pt x="308" y="391"/>
                      </a:lnTo>
                      <a:lnTo>
                        <a:pt x="306" y="391"/>
                      </a:lnTo>
                      <a:lnTo>
                        <a:pt x="305" y="391"/>
                      </a:lnTo>
                      <a:lnTo>
                        <a:pt x="304" y="392"/>
                      </a:lnTo>
                      <a:lnTo>
                        <a:pt x="303" y="392"/>
                      </a:lnTo>
                      <a:lnTo>
                        <a:pt x="302" y="392"/>
                      </a:lnTo>
                      <a:lnTo>
                        <a:pt x="301" y="392"/>
                      </a:lnTo>
                      <a:lnTo>
                        <a:pt x="288" y="390"/>
                      </a:lnTo>
                      <a:lnTo>
                        <a:pt x="275" y="389"/>
                      </a:lnTo>
                      <a:lnTo>
                        <a:pt x="263" y="387"/>
                      </a:lnTo>
                      <a:lnTo>
                        <a:pt x="250" y="384"/>
                      </a:lnTo>
                      <a:lnTo>
                        <a:pt x="237" y="383"/>
                      </a:lnTo>
                      <a:lnTo>
                        <a:pt x="225" y="381"/>
                      </a:lnTo>
                      <a:lnTo>
                        <a:pt x="212" y="379"/>
                      </a:lnTo>
                      <a:lnTo>
                        <a:pt x="199" y="376"/>
                      </a:lnTo>
                      <a:lnTo>
                        <a:pt x="187" y="374"/>
                      </a:lnTo>
                      <a:lnTo>
                        <a:pt x="174" y="372"/>
                      </a:lnTo>
                      <a:lnTo>
                        <a:pt x="161" y="369"/>
                      </a:lnTo>
                      <a:lnTo>
                        <a:pt x="150" y="367"/>
                      </a:lnTo>
                      <a:lnTo>
                        <a:pt x="138" y="364"/>
                      </a:lnTo>
                      <a:lnTo>
                        <a:pt x="127" y="360"/>
                      </a:lnTo>
                      <a:lnTo>
                        <a:pt x="115" y="357"/>
                      </a:lnTo>
                      <a:lnTo>
                        <a:pt x="105" y="353"/>
                      </a:lnTo>
                      <a:lnTo>
                        <a:pt x="94" y="350"/>
                      </a:lnTo>
                      <a:lnTo>
                        <a:pt x="84" y="345"/>
                      </a:lnTo>
                      <a:lnTo>
                        <a:pt x="75" y="341"/>
                      </a:lnTo>
                      <a:lnTo>
                        <a:pt x="66" y="336"/>
                      </a:lnTo>
                      <a:lnTo>
                        <a:pt x="56" y="330"/>
                      </a:lnTo>
                      <a:lnTo>
                        <a:pt x="48" y="326"/>
                      </a:lnTo>
                      <a:lnTo>
                        <a:pt x="40" y="320"/>
                      </a:lnTo>
                      <a:lnTo>
                        <a:pt x="33" y="313"/>
                      </a:lnTo>
                      <a:lnTo>
                        <a:pt x="26" y="306"/>
                      </a:lnTo>
                      <a:lnTo>
                        <a:pt x="21" y="299"/>
                      </a:lnTo>
                      <a:lnTo>
                        <a:pt x="16" y="292"/>
                      </a:lnTo>
                      <a:lnTo>
                        <a:pt x="11" y="284"/>
                      </a:lnTo>
                      <a:lnTo>
                        <a:pt x="7" y="275"/>
                      </a:lnTo>
                      <a:lnTo>
                        <a:pt x="5" y="267"/>
                      </a:lnTo>
                      <a:lnTo>
                        <a:pt x="2" y="257"/>
                      </a:lnTo>
                      <a:lnTo>
                        <a:pt x="0" y="247"/>
                      </a:lnTo>
                      <a:lnTo>
                        <a:pt x="1" y="237"/>
                      </a:lnTo>
                      <a:lnTo>
                        <a:pt x="3" y="228"/>
                      </a:lnTo>
                      <a:lnTo>
                        <a:pt x="7" y="220"/>
                      </a:lnTo>
                      <a:lnTo>
                        <a:pt x="11" y="212"/>
                      </a:lnTo>
                      <a:lnTo>
                        <a:pt x="16" y="204"/>
                      </a:lnTo>
                      <a:lnTo>
                        <a:pt x="22" y="197"/>
                      </a:lnTo>
                      <a:lnTo>
                        <a:pt x="29" y="191"/>
                      </a:lnTo>
                      <a:lnTo>
                        <a:pt x="37" y="185"/>
                      </a:lnTo>
                      <a:lnTo>
                        <a:pt x="45" y="180"/>
                      </a:lnTo>
                      <a:lnTo>
                        <a:pt x="53" y="174"/>
                      </a:lnTo>
                      <a:lnTo>
                        <a:pt x="63" y="169"/>
                      </a:lnTo>
                      <a:lnTo>
                        <a:pt x="72" y="165"/>
                      </a:lnTo>
                      <a:lnTo>
                        <a:pt x="83" y="161"/>
                      </a:lnTo>
                      <a:lnTo>
                        <a:pt x="94" y="157"/>
                      </a:lnTo>
                      <a:lnTo>
                        <a:pt x="105" y="153"/>
                      </a:lnTo>
                      <a:lnTo>
                        <a:pt x="117" y="150"/>
                      </a:lnTo>
                      <a:lnTo>
                        <a:pt x="129" y="147"/>
                      </a:lnTo>
                      <a:lnTo>
                        <a:pt x="140" y="144"/>
                      </a:lnTo>
                      <a:lnTo>
                        <a:pt x="153" y="140"/>
                      </a:lnTo>
                      <a:lnTo>
                        <a:pt x="166" y="138"/>
                      </a:lnTo>
                      <a:lnTo>
                        <a:pt x="179" y="135"/>
                      </a:lnTo>
                      <a:lnTo>
                        <a:pt x="190" y="132"/>
                      </a:lnTo>
                      <a:lnTo>
                        <a:pt x="203" y="129"/>
                      </a:lnTo>
                      <a:lnTo>
                        <a:pt x="215" y="127"/>
                      </a:lnTo>
                      <a:lnTo>
                        <a:pt x="227" y="123"/>
                      </a:lnTo>
                      <a:lnTo>
                        <a:pt x="240" y="121"/>
                      </a:lnTo>
                      <a:lnTo>
                        <a:pt x="251" y="117"/>
                      </a:lnTo>
                      <a:lnTo>
                        <a:pt x="263" y="114"/>
                      </a:lnTo>
                      <a:lnTo>
                        <a:pt x="274" y="111"/>
                      </a:lnTo>
                      <a:lnTo>
                        <a:pt x="285" y="106"/>
                      </a:lnTo>
                      <a:lnTo>
                        <a:pt x="295" y="101"/>
                      </a:lnTo>
                      <a:lnTo>
                        <a:pt x="304" y="98"/>
                      </a:lnTo>
                      <a:lnTo>
                        <a:pt x="305" y="97"/>
                      </a:lnTo>
                      <a:lnTo>
                        <a:pt x="305" y="96"/>
                      </a:lnTo>
                      <a:lnTo>
                        <a:pt x="304" y="96"/>
                      </a:lnTo>
                      <a:lnTo>
                        <a:pt x="302" y="94"/>
                      </a:lnTo>
                      <a:lnTo>
                        <a:pt x="299" y="94"/>
                      </a:lnTo>
                      <a:lnTo>
                        <a:pt x="296" y="93"/>
                      </a:lnTo>
                      <a:lnTo>
                        <a:pt x="291" y="93"/>
                      </a:lnTo>
                      <a:lnTo>
                        <a:pt x="287" y="93"/>
                      </a:lnTo>
                      <a:lnTo>
                        <a:pt x="282" y="92"/>
                      </a:lnTo>
                      <a:lnTo>
                        <a:pt x="276" y="92"/>
                      </a:lnTo>
                      <a:lnTo>
                        <a:pt x="270" y="92"/>
                      </a:lnTo>
                      <a:lnTo>
                        <a:pt x="263" y="91"/>
                      </a:lnTo>
                      <a:lnTo>
                        <a:pt x="256" y="91"/>
                      </a:lnTo>
                      <a:lnTo>
                        <a:pt x="248" y="91"/>
                      </a:lnTo>
                      <a:lnTo>
                        <a:pt x="240" y="90"/>
                      </a:lnTo>
                      <a:lnTo>
                        <a:pt x="232" y="90"/>
                      </a:lnTo>
                      <a:lnTo>
                        <a:pt x="223" y="89"/>
                      </a:lnTo>
                      <a:lnTo>
                        <a:pt x="214" y="89"/>
                      </a:lnTo>
                      <a:lnTo>
                        <a:pt x="206" y="89"/>
                      </a:lnTo>
                      <a:lnTo>
                        <a:pt x="197" y="88"/>
                      </a:lnTo>
                      <a:lnTo>
                        <a:pt x="188" y="86"/>
                      </a:lnTo>
                      <a:lnTo>
                        <a:pt x="179" y="86"/>
                      </a:lnTo>
                      <a:lnTo>
                        <a:pt x="170" y="85"/>
                      </a:lnTo>
                      <a:lnTo>
                        <a:pt x="161" y="84"/>
                      </a:lnTo>
                      <a:lnTo>
                        <a:pt x="152" y="83"/>
                      </a:lnTo>
                      <a:lnTo>
                        <a:pt x="144" y="82"/>
                      </a:lnTo>
                      <a:lnTo>
                        <a:pt x="136" y="81"/>
                      </a:lnTo>
                      <a:lnTo>
                        <a:pt x="128" y="79"/>
                      </a:lnTo>
                      <a:lnTo>
                        <a:pt x="120" y="78"/>
                      </a:lnTo>
                      <a:lnTo>
                        <a:pt x="113" y="76"/>
                      </a:lnTo>
                      <a:lnTo>
                        <a:pt x="106" y="75"/>
                      </a:lnTo>
                      <a:lnTo>
                        <a:pt x="99" y="73"/>
                      </a:lnTo>
                      <a:lnTo>
                        <a:pt x="99" y="71"/>
                      </a:lnTo>
                      <a:lnTo>
                        <a:pt x="99" y="70"/>
                      </a:lnTo>
                      <a:lnTo>
                        <a:pt x="98" y="69"/>
                      </a:lnTo>
                      <a:lnTo>
                        <a:pt x="97" y="69"/>
                      </a:lnTo>
                      <a:lnTo>
                        <a:pt x="97" y="68"/>
                      </a:lnTo>
                      <a:lnTo>
                        <a:pt x="96" y="67"/>
                      </a:lnTo>
                      <a:lnTo>
                        <a:pt x="94" y="67"/>
                      </a:lnTo>
                      <a:lnTo>
                        <a:pt x="94" y="66"/>
                      </a:lnTo>
                      <a:lnTo>
                        <a:pt x="93" y="64"/>
                      </a:lnTo>
                      <a:lnTo>
                        <a:pt x="92" y="64"/>
                      </a:lnTo>
                      <a:lnTo>
                        <a:pt x="91" y="63"/>
                      </a:lnTo>
                      <a:lnTo>
                        <a:pt x="90" y="62"/>
                      </a:lnTo>
                      <a:lnTo>
                        <a:pt x="89" y="62"/>
                      </a:lnTo>
                      <a:lnTo>
                        <a:pt x="87" y="61"/>
                      </a:lnTo>
                      <a:lnTo>
                        <a:pt x="86" y="61"/>
                      </a:lnTo>
                      <a:lnTo>
                        <a:pt x="85" y="61"/>
                      </a:lnTo>
                      <a:lnTo>
                        <a:pt x="84" y="60"/>
                      </a:lnTo>
                      <a:lnTo>
                        <a:pt x="83" y="60"/>
                      </a:lnTo>
                      <a:lnTo>
                        <a:pt x="82" y="60"/>
                      </a:lnTo>
                      <a:lnTo>
                        <a:pt x="82" y="59"/>
                      </a:lnTo>
                      <a:lnTo>
                        <a:pt x="81" y="59"/>
                      </a:lnTo>
                      <a:lnTo>
                        <a:pt x="79" y="59"/>
                      </a:lnTo>
                      <a:lnTo>
                        <a:pt x="78" y="58"/>
                      </a:lnTo>
                      <a:lnTo>
                        <a:pt x="77" y="58"/>
                      </a:lnTo>
                      <a:lnTo>
                        <a:pt x="76" y="58"/>
                      </a:lnTo>
                      <a:lnTo>
                        <a:pt x="75" y="56"/>
                      </a:lnTo>
                      <a:lnTo>
                        <a:pt x="74" y="56"/>
                      </a:lnTo>
                      <a:lnTo>
                        <a:pt x="72" y="56"/>
                      </a:lnTo>
                      <a:lnTo>
                        <a:pt x="71" y="56"/>
                      </a:lnTo>
                      <a:lnTo>
                        <a:pt x="70" y="55"/>
                      </a:lnTo>
                      <a:lnTo>
                        <a:pt x="70" y="8"/>
                      </a:lnTo>
                      <a:lnTo>
                        <a:pt x="102" y="6"/>
                      </a:lnTo>
                      <a:lnTo>
                        <a:pt x="136" y="5"/>
                      </a:lnTo>
                      <a:lnTo>
                        <a:pt x="169" y="2"/>
                      </a:lnTo>
                      <a:lnTo>
                        <a:pt x="204" y="1"/>
                      </a:lnTo>
                      <a:lnTo>
                        <a:pt x="238" y="1"/>
                      </a:lnTo>
                      <a:lnTo>
                        <a:pt x="273" y="0"/>
                      </a:lnTo>
                      <a:lnTo>
                        <a:pt x="308" y="0"/>
                      </a:lnTo>
                      <a:lnTo>
                        <a:pt x="343" y="0"/>
                      </a:lnTo>
                      <a:lnTo>
                        <a:pt x="378" y="1"/>
                      </a:lnTo>
                      <a:lnTo>
                        <a:pt x="414" y="2"/>
                      </a:lnTo>
                      <a:lnTo>
                        <a:pt x="448" y="4"/>
                      </a:lnTo>
                      <a:lnTo>
                        <a:pt x="484" y="5"/>
                      </a:lnTo>
                      <a:lnTo>
                        <a:pt x="518" y="6"/>
                      </a:lnTo>
                      <a:lnTo>
                        <a:pt x="553" y="8"/>
                      </a:lnTo>
                      <a:lnTo>
                        <a:pt x="588" y="10"/>
                      </a:lnTo>
                      <a:lnTo>
                        <a:pt x="621" y="14"/>
                      </a:lnTo>
                      <a:lnTo>
                        <a:pt x="654" y="16"/>
                      </a:lnTo>
                      <a:lnTo>
                        <a:pt x="687" y="20"/>
                      </a:lnTo>
                      <a:lnTo>
                        <a:pt x="719" y="23"/>
                      </a:lnTo>
                      <a:lnTo>
                        <a:pt x="751" y="27"/>
                      </a:lnTo>
                      <a:lnTo>
                        <a:pt x="782" y="31"/>
                      </a:lnTo>
                      <a:lnTo>
                        <a:pt x="812" y="36"/>
                      </a:lnTo>
                      <a:lnTo>
                        <a:pt x="841" y="40"/>
                      </a:lnTo>
                      <a:lnTo>
                        <a:pt x="869" y="45"/>
                      </a:lnTo>
                      <a:lnTo>
                        <a:pt x="896" y="50"/>
                      </a:lnTo>
                      <a:lnTo>
                        <a:pt x="923" y="55"/>
                      </a:lnTo>
                      <a:lnTo>
                        <a:pt x="948" y="61"/>
                      </a:lnTo>
                      <a:lnTo>
                        <a:pt x="971" y="67"/>
                      </a:lnTo>
                      <a:lnTo>
                        <a:pt x="994" y="74"/>
                      </a:lnTo>
                      <a:lnTo>
                        <a:pt x="1015" y="79"/>
                      </a:lnTo>
                      <a:lnTo>
                        <a:pt x="1036" y="86"/>
                      </a:lnTo>
                      <a:lnTo>
                        <a:pt x="1054" y="93"/>
                      </a:lnTo>
                      <a:lnTo>
                        <a:pt x="1063" y="96"/>
                      </a:lnTo>
                      <a:lnTo>
                        <a:pt x="1077" y="97"/>
                      </a:lnTo>
                      <a:lnTo>
                        <a:pt x="1095" y="98"/>
                      </a:lnTo>
                      <a:lnTo>
                        <a:pt x="1115" y="97"/>
                      </a:lnTo>
                      <a:lnTo>
                        <a:pt x="1140" y="96"/>
                      </a:lnTo>
                      <a:lnTo>
                        <a:pt x="1168" y="93"/>
                      </a:lnTo>
                      <a:lnTo>
                        <a:pt x="1199" y="91"/>
                      </a:lnTo>
                      <a:lnTo>
                        <a:pt x="1233" y="88"/>
                      </a:lnTo>
                      <a:lnTo>
                        <a:pt x="1271" y="83"/>
                      </a:lnTo>
                      <a:lnTo>
                        <a:pt x="1310" y="78"/>
                      </a:lnTo>
                      <a:lnTo>
                        <a:pt x="1352" y="74"/>
                      </a:lnTo>
                      <a:lnTo>
                        <a:pt x="1397" y="69"/>
                      </a:lnTo>
                      <a:lnTo>
                        <a:pt x="1443" y="64"/>
                      </a:lnTo>
                      <a:lnTo>
                        <a:pt x="1491" y="59"/>
                      </a:lnTo>
                      <a:lnTo>
                        <a:pt x="1541" y="54"/>
                      </a:lnTo>
                      <a:lnTo>
                        <a:pt x="1592" y="50"/>
                      </a:lnTo>
                      <a:lnTo>
                        <a:pt x="1645" y="45"/>
                      </a:lnTo>
                      <a:lnTo>
                        <a:pt x="1700" y="40"/>
                      </a:lnTo>
                      <a:lnTo>
                        <a:pt x="1754" y="37"/>
                      </a:lnTo>
                      <a:lnTo>
                        <a:pt x="1810" y="33"/>
                      </a:lnTo>
                      <a:lnTo>
                        <a:pt x="1867" y="30"/>
                      </a:lnTo>
                      <a:lnTo>
                        <a:pt x="1923" y="29"/>
                      </a:lnTo>
                      <a:lnTo>
                        <a:pt x="1981" y="28"/>
                      </a:lnTo>
                      <a:lnTo>
                        <a:pt x="2037" y="27"/>
                      </a:lnTo>
                      <a:lnTo>
                        <a:pt x="2095" y="28"/>
                      </a:lnTo>
                      <a:lnTo>
                        <a:pt x="2151" y="29"/>
                      </a:lnTo>
                      <a:lnTo>
                        <a:pt x="2208" y="32"/>
                      </a:lnTo>
                      <a:lnTo>
                        <a:pt x="2263" y="37"/>
                      </a:lnTo>
                      <a:lnTo>
                        <a:pt x="2318" y="43"/>
                      </a:lnTo>
                      <a:lnTo>
                        <a:pt x="2373" y="50"/>
                      </a:lnTo>
                      <a:lnTo>
                        <a:pt x="2424" y="58"/>
                      </a:lnTo>
                      <a:lnTo>
                        <a:pt x="2476" y="68"/>
                      </a:lnTo>
                      <a:lnTo>
                        <a:pt x="2479" y="70"/>
                      </a:lnTo>
                      <a:lnTo>
                        <a:pt x="2481" y="73"/>
                      </a:lnTo>
                      <a:lnTo>
                        <a:pt x="2484" y="75"/>
                      </a:lnTo>
                      <a:lnTo>
                        <a:pt x="2488" y="78"/>
                      </a:lnTo>
                      <a:lnTo>
                        <a:pt x="2490" y="82"/>
                      </a:lnTo>
                      <a:lnTo>
                        <a:pt x="2494" y="86"/>
                      </a:lnTo>
                      <a:lnTo>
                        <a:pt x="2497" y="90"/>
                      </a:lnTo>
                      <a:lnTo>
                        <a:pt x="2499" y="94"/>
                      </a:lnTo>
                      <a:lnTo>
                        <a:pt x="2503" y="99"/>
                      </a:lnTo>
                      <a:lnTo>
                        <a:pt x="2506" y="104"/>
                      </a:lnTo>
                      <a:lnTo>
                        <a:pt x="2510" y="109"/>
                      </a:lnTo>
                      <a:lnTo>
                        <a:pt x="2513" y="114"/>
                      </a:lnTo>
                      <a:lnTo>
                        <a:pt x="2517" y="120"/>
                      </a:lnTo>
                      <a:lnTo>
                        <a:pt x="2519" y="125"/>
                      </a:lnTo>
                      <a:lnTo>
                        <a:pt x="2522" y="131"/>
                      </a:lnTo>
                      <a:lnTo>
                        <a:pt x="2526" y="137"/>
                      </a:lnTo>
                      <a:lnTo>
                        <a:pt x="2528" y="144"/>
                      </a:lnTo>
                      <a:lnTo>
                        <a:pt x="2532" y="150"/>
                      </a:lnTo>
                      <a:lnTo>
                        <a:pt x="2534" y="155"/>
                      </a:lnTo>
                      <a:lnTo>
                        <a:pt x="2536" y="162"/>
                      </a:lnTo>
                      <a:lnTo>
                        <a:pt x="2538" y="168"/>
                      </a:lnTo>
                      <a:lnTo>
                        <a:pt x="2541" y="174"/>
                      </a:lnTo>
                      <a:lnTo>
                        <a:pt x="2543" y="181"/>
                      </a:lnTo>
                      <a:lnTo>
                        <a:pt x="2545" y="186"/>
                      </a:lnTo>
                      <a:lnTo>
                        <a:pt x="2547" y="192"/>
                      </a:lnTo>
                      <a:lnTo>
                        <a:pt x="2549" y="199"/>
                      </a:lnTo>
                      <a:lnTo>
                        <a:pt x="2550" y="205"/>
                      </a:lnTo>
                      <a:lnTo>
                        <a:pt x="2551" y="211"/>
                      </a:lnTo>
                      <a:lnTo>
                        <a:pt x="2551" y="216"/>
                      </a:lnTo>
                      <a:lnTo>
                        <a:pt x="2552" y="221"/>
                      </a:lnTo>
                      <a:lnTo>
                        <a:pt x="2552" y="227"/>
                      </a:lnTo>
                      <a:lnTo>
                        <a:pt x="2552" y="231"/>
                      </a:lnTo>
                      <a:lnTo>
                        <a:pt x="2551" y="239"/>
                      </a:lnTo>
                      <a:lnTo>
                        <a:pt x="2550" y="247"/>
                      </a:lnTo>
                      <a:lnTo>
                        <a:pt x="2549" y="254"/>
                      </a:lnTo>
                      <a:lnTo>
                        <a:pt x="2547" y="262"/>
                      </a:lnTo>
                      <a:lnTo>
                        <a:pt x="2545" y="269"/>
                      </a:lnTo>
                      <a:lnTo>
                        <a:pt x="2543" y="276"/>
                      </a:lnTo>
                      <a:lnTo>
                        <a:pt x="2540" y="283"/>
                      </a:lnTo>
                      <a:lnTo>
                        <a:pt x="2537" y="289"/>
                      </a:lnTo>
                      <a:lnTo>
                        <a:pt x="2534" y="296"/>
                      </a:lnTo>
                      <a:lnTo>
                        <a:pt x="2530" y="301"/>
                      </a:lnTo>
                      <a:lnTo>
                        <a:pt x="2526" y="307"/>
                      </a:lnTo>
                      <a:lnTo>
                        <a:pt x="2522" y="313"/>
                      </a:lnTo>
                      <a:lnTo>
                        <a:pt x="2518" y="319"/>
                      </a:lnTo>
                      <a:lnTo>
                        <a:pt x="2513" y="323"/>
                      </a:lnTo>
                      <a:lnTo>
                        <a:pt x="2508" y="328"/>
                      </a:lnTo>
                      <a:lnTo>
                        <a:pt x="2504" y="333"/>
                      </a:lnTo>
                      <a:lnTo>
                        <a:pt x="2499" y="337"/>
                      </a:lnTo>
                      <a:lnTo>
                        <a:pt x="2494" y="342"/>
                      </a:lnTo>
                      <a:lnTo>
                        <a:pt x="2488" y="345"/>
                      </a:lnTo>
                      <a:lnTo>
                        <a:pt x="2483" y="349"/>
                      </a:lnTo>
                      <a:lnTo>
                        <a:pt x="2477" y="352"/>
                      </a:lnTo>
                      <a:lnTo>
                        <a:pt x="2470" y="356"/>
                      </a:lnTo>
                      <a:lnTo>
                        <a:pt x="2465" y="358"/>
                      </a:lnTo>
                      <a:lnTo>
                        <a:pt x="2459" y="360"/>
                      </a:lnTo>
                      <a:lnTo>
                        <a:pt x="2453" y="362"/>
                      </a:lnTo>
                      <a:lnTo>
                        <a:pt x="2446" y="365"/>
                      </a:lnTo>
                      <a:lnTo>
                        <a:pt x="2441" y="366"/>
                      </a:lnTo>
                      <a:lnTo>
                        <a:pt x="2434" y="367"/>
                      </a:lnTo>
                      <a:lnTo>
                        <a:pt x="2427" y="368"/>
                      </a:lnTo>
                      <a:lnTo>
                        <a:pt x="2421" y="369"/>
                      </a:lnTo>
                      <a:lnTo>
                        <a:pt x="2414" y="371"/>
                      </a:lnTo>
                      <a:lnTo>
                        <a:pt x="2407" y="371"/>
                      </a:lnTo>
                      <a:lnTo>
                        <a:pt x="2404" y="365"/>
                      </a:lnTo>
                      <a:lnTo>
                        <a:pt x="2401" y="360"/>
                      </a:lnTo>
                      <a:lnTo>
                        <a:pt x="2399" y="356"/>
                      </a:lnTo>
                      <a:lnTo>
                        <a:pt x="2397" y="350"/>
                      </a:lnTo>
                      <a:lnTo>
                        <a:pt x="2394" y="345"/>
                      </a:lnTo>
                      <a:lnTo>
                        <a:pt x="2392" y="341"/>
                      </a:lnTo>
                      <a:lnTo>
                        <a:pt x="2391" y="335"/>
                      </a:lnTo>
                      <a:lnTo>
                        <a:pt x="2390" y="329"/>
                      </a:lnTo>
                      <a:lnTo>
                        <a:pt x="2389" y="325"/>
                      </a:lnTo>
                      <a:lnTo>
                        <a:pt x="2389" y="319"/>
                      </a:lnTo>
                      <a:lnTo>
                        <a:pt x="2387" y="313"/>
                      </a:lnTo>
                      <a:lnTo>
                        <a:pt x="2387" y="307"/>
                      </a:lnTo>
                      <a:lnTo>
                        <a:pt x="2386" y="301"/>
                      </a:lnTo>
                      <a:lnTo>
                        <a:pt x="2386" y="296"/>
                      </a:lnTo>
                      <a:lnTo>
                        <a:pt x="2386" y="291"/>
                      </a:lnTo>
                      <a:lnTo>
                        <a:pt x="2386" y="285"/>
                      </a:lnTo>
                      <a:lnTo>
                        <a:pt x="2386" y="278"/>
                      </a:lnTo>
                      <a:lnTo>
                        <a:pt x="2386" y="273"/>
                      </a:lnTo>
                      <a:lnTo>
                        <a:pt x="2386" y="267"/>
                      </a:lnTo>
                      <a:lnTo>
                        <a:pt x="2386" y="261"/>
                      </a:lnTo>
                      <a:lnTo>
                        <a:pt x="2386" y="255"/>
                      </a:lnTo>
                      <a:lnTo>
                        <a:pt x="2386" y="250"/>
                      </a:lnTo>
                      <a:lnTo>
                        <a:pt x="2386" y="244"/>
                      </a:lnTo>
                      <a:lnTo>
                        <a:pt x="2386" y="237"/>
                      </a:lnTo>
                      <a:lnTo>
                        <a:pt x="2386" y="231"/>
                      </a:lnTo>
                      <a:lnTo>
                        <a:pt x="2386" y="226"/>
                      </a:lnTo>
                      <a:lnTo>
                        <a:pt x="2385" y="220"/>
                      </a:lnTo>
                      <a:lnTo>
                        <a:pt x="2385" y="213"/>
                      </a:lnTo>
                      <a:lnTo>
                        <a:pt x="2384" y="207"/>
                      </a:lnTo>
                      <a:lnTo>
                        <a:pt x="2383" y="201"/>
                      </a:lnTo>
                      <a:lnTo>
                        <a:pt x="2382" y="194"/>
                      </a:lnTo>
                      <a:lnTo>
                        <a:pt x="2381" y="189"/>
                      </a:lnTo>
                      <a:lnTo>
                        <a:pt x="2377" y="181"/>
                      </a:lnTo>
                      <a:lnTo>
                        <a:pt x="2375" y="173"/>
                      </a:lnTo>
                      <a:lnTo>
                        <a:pt x="2371" y="166"/>
                      </a:lnTo>
                      <a:lnTo>
                        <a:pt x="2367" y="158"/>
                      </a:lnTo>
                      <a:lnTo>
                        <a:pt x="2363" y="151"/>
                      </a:lnTo>
                      <a:lnTo>
                        <a:pt x="2359" y="145"/>
                      </a:lnTo>
                      <a:lnTo>
                        <a:pt x="2353" y="138"/>
                      </a:lnTo>
                      <a:lnTo>
                        <a:pt x="2347" y="132"/>
                      </a:lnTo>
                      <a:lnTo>
                        <a:pt x="2343" y="127"/>
                      </a:lnTo>
                      <a:lnTo>
                        <a:pt x="2336" y="121"/>
                      </a:lnTo>
                      <a:lnTo>
                        <a:pt x="2330" y="116"/>
                      </a:lnTo>
                      <a:lnTo>
                        <a:pt x="2323" y="112"/>
                      </a:lnTo>
                      <a:lnTo>
                        <a:pt x="2316" y="107"/>
                      </a:lnTo>
                      <a:lnTo>
                        <a:pt x="2309" y="102"/>
                      </a:lnTo>
                      <a:lnTo>
                        <a:pt x="2302" y="99"/>
                      </a:lnTo>
                      <a:lnTo>
                        <a:pt x="2294" y="96"/>
                      </a:lnTo>
                      <a:lnTo>
                        <a:pt x="2286" y="92"/>
                      </a:lnTo>
                      <a:lnTo>
                        <a:pt x="2278" y="89"/>
                      </a:lnTo>
                      <a:lnTo>
                        <a:pt x="2270" y="86"/>
                      </a:lnTo>
                      <a:lnTo>
                        <a:pt x="2262" y="84"/>
                      </a:lnTo>
                      <a:lnTo>
                        <a:pt x="2254" y="82"/>
                      </a:lnTo>
                      <a:lnTo>
                        <a:pt x="2246" y="79"/>
                      </a:lnTo>
                      <a:lnTo>
                        <a:pt x="2237" y="78"/>
                      </a:lnTo>
                      <a:lnTo>
                        <a:pt x="2228" y="76"/>
                      </a:lnTo>
                      <a:lnTo>
                        <a:pt x="2220" y="75"/>
                      </a:lnTo>
                      <a:lnTo>
                        <a:pt x="2211" y="75"/>
                      </a:lnTo>
                      <a:lnTo>
                        <a:pt x="2202" y="74"/>
                      </a:lnTo>
                      <a:lnTo>
                        <a:pt x="2194" y="74"/>
                      </a:lnTo>
                      <a:lnTo>
                        <a:pt x="2185" y="74"/>
                      </a:lnTo>
                      <a:lnTo>
                        <a:pt x="2177" y="74"/>
                      </a:lnTo>
                      <a:lnTo>
                        <a:pt x="2167" y="74"/>
                      </a:lnTo>
                      <a:lnTo>
                        <a:pt x="2159" y="74"/>
                      </a:lnTo>
                      <a:lnTo>
                        <a:pt x="2148" y="75"/>
                      </a:lnTo>
                      <a:lnTo>
                        <a:pt x="2137" y="77"/>
                      </a:lnTo>
                      <a:lnTo>
                        <a:pt x="2127" y="78"/>
                      </a:lnTo>
                      <a:lnTo>
                        <a:pt x="2117" y="81"/>
                      </a:lnTo>
                      <a:lnTo>
                        <a:pt x="2107" y="83"/>
                      </a:lnTo>
                      <a:lnTo>
                        <a:pt x="2099" y="86"/>
                      </a:lnTo>
                      <a:lnTo>
                        <a:pt x="2091" y="89"/>
                      </a:lnTo>
                      <a:lnTo>
                        <a:pt x="2083" y="92"/>
                      </a:lnTo>
                      <a:lnTo>
                        <a:pt x="2075" y="96"/>
                      </a:lnTo>
                      <a:lnTo>
                        <a:pt x="2068" y="100"/>
                      </a:lnTo>
                      <a:lnTo>
                        <a:pt x="2061" y="105"/>
                      </a:lnTo>
                      <a:lnTo>
                        <a:pt x="2056" y="108"/>
                      </a:lnTo>
                      <a:lnTo>
                        <a:pt x="2049" y="113"/>
                      </a:lnTo>
                      <a:lnTo>
                        <a:pt x="2043" y="119"/>
                      </a:lnTo>
                      <a:lnTo>
                        <a:pt x="2037" y="123"/>
                      </a:lnTo>
                      <a:lnTo>
                        <a:pt x="2031" y="128"/>
                      </a:lnTo>
                      <a:lnTo>
                        <a:pt x="2026" y="134"/>
                      </a:lnTo>
                      <a:lnTo>
                        <a:pt x="2020" y="139"/>
                      </a:lnTo>
                      <a:lnTo>
                        <a:pt x="2015" y="145"/>
                      </a:lnTo>
                      <a:lnTo>
                        <a:pt x="2010" y="151"/>
                      </a:lnTo>
                      <a:lnTo>
                        <a:pt x="2004" y="157"/>
                      </a:lnTo>
                      <a:lnTo>
                        <a:pt x="1999" y="162"/>
                      </a:lnTo>
                      <a:lnTo>
                        <a:pt x="1993" y="168"/>
                      </a:lnTo>
                      <a:lnTo>
                        <a:pt x="1988" y="174"/>
                      </a:lnTo>
                      <a:lnTo>
                        <a:pt x="1982" y="180"/>
                      </a:lnTo>
                      <a:lnTo>
                        <a:pt x="1976" y="185"/>
                      </a:lnTo>
                      <a:lnTo>
                        <a:pt x="1970" y="191"/>
                      </a:lnTo>
                      <a:lnTo>
                        <a:pt x="1965" y="197"/>
                      </a:lnTo>
                      <a:lnTo>
                        <a:pt x="1958" y="204"/>
                      </a:lnTo>
                      <a:lnTo>
                        <a:pt x="1952" y="209"/>
                      </a:lnTo>
                      <a:lnTo>
                        <a:pt x="1945" y="215"/>
                      </a:lnTo>
                      <a:lnTo>
                        <a:pt x="1937" y="220"/>
                      </a:lnTo>
                      <a:lnTo>
                        <a:pt x="1938" y="241"/>
                      </a:lnTo>
                      <a:lnTo>
                        <a:pt x="1977" y="232"/>
                      </a:lnTo>
                      <a:lnTo>
                        <a:pt x="1975" y="235"/>
                      </a:lnTo>
                      <a:lnTo>
                        <a:pt x="1974" y="237"/>
                      </a:lnTo>
                      <a:lnTo>
                        <a:pt x="1972" y="239"/>
                      </a:lnTo>
                      <a:lnTo>
                        <a:pt x="1969" y="243"/>
                      </a:lnTo>
                      <a:lnTo>
                        <a:pt x="1968" y="245"/>
                      </a:lnTo>
                      <a:lnTo>
                        <a:pt x="1966" y="247"/>
                      </a:lnTo>
                      <a:lnTo>
                        <a:pt x="1963" y="251"/>
                      </a:lnTo>
                      <a:lnTo>
                        <a:pt x="1962" y="253"/>
                      </a:lnTo>
                      <a:lnTo>
                        <a:pt x="1960" y="255"/>
                      </a:lnTo>
                      <a:lnTo>
                        <a:pt x="1958" y="259"/>
                      </a:lnTo>
                      <a:lnTo>
                        <a:pt x="1957" y="261"/>
                      </a:lnTo>
                      <a:lnTo>
                        <a:pt x="1954" y="265"/>
                      </a:lnTo>
                      <a:lnTo>
                        <a:pt x="1952" y="267"/>
                      </a:lnTo>
                      <a:lnTo>
                        <a:pt x="1950" y="270"/>
                      </a:lnTo>
                      <a:lnTo>
                        <a:pt x="1947" y="273"/>
                      </a:lnTo>
                      <a:lnTo>
                        <a:pt x="1945" y="276"/>
                      </a:lnTo>
                      <a:lnTo>
                        <a:pt x="1943" y="280"/>
                      </a:lnTo>
                      <a:lnTo>
                        <a:pt x="1940" y="282"/>
                      </a:lnTo>
                      <a:lnTo>
                        <a:pt x="1938" y="285"/>
                      </a:lnTo>
                      <a:lnTo>
                        <a:pt x="1936" y="289"/>
                      </a:lnTo>
                      <a:lnTo>
                        <a:pt x="1933" y="292"/>
                      </a:lnTo>
                      <a:lnTo>
                        <a:pt x="1931" y="296"/>
                      </a:lnTo>
                      <a:lnTo>
                        <a:pt x="1928" y="298"/>
                      </a:lnTo>
                      <a:lnTo>
                        <a:pt x="1925" y="301"/>
                      </a:lnTo>
                      <a:lnTo>
                        <a:pt x="1922" y="305"/>
                      </a:lnTo>
                      <a:lnTo>
                        <a:pt x="1920" y="308"/>
                      </a:lnTo>
                      <a:lnTo>
                        <a:pt x="1916" y="312"/>
                      </a:lnTo>
                      <a:lnTo>
                        <a:pt x="1913" y="315"/>
                      </a:lnTo>
                      <a:lnTo>
                        <a:pt x="1909" y="319"/>
                      </a:lnTo>
                      <a:lnTo>
                        <a:pt x="1906" y="322"/>
                      </a:lnTo>
                      <a:lnTo>
                        <a:pt x="1902" y="327"/>
                      </a:lnTo>
                      <a:lnTo>
                        <a:pt x="1899" y="330"/>
                      </a:lnTo>
                      <a:lnTo>
                        <a:pt x="1895" y="334"/>
                      </a:lnTo>
                      <a:lnTo>
                        <a:pt x="1892" y="337"/>
                      </a:lnTo>
                      <a:lnTo>
                        <a:pt x="1887" y="341"/>
                      </a:lnTo>
                      <a:lnTo>
                        <a:pt x="1884" y="344"/>
                      </a:lnTo>
                      <a:lnTo>
                        <a:pt x="1880" y="348"/>
                      </a:lnTo>
                      <a:lnTo>
                        <a:pt x="1876" y="351"/>
                      </a:lnTo>
                      <a:lnTo>
                        <a:pt x="1872" y="354"/>
                      </a:lnTo>
                      <a:lnTo>
                        <a:pt x="1869" y="358"/>
                      </a:lnTo>
                      <a:lnTo>
                        <a:pt x="1864" y="360"/>
                      </a:lnTo>
                      <a:lnTo>
                        <a:pt x="1861" y="364"/>
                      </a:lnTo>
                      <a:lnTo>
                        <a:pt x="1856" y="366"/>
                      </a:lnTo>
                      <a:lnTo>
                        <a:pt x="1853" y="369"/>
                      </a:lnTo>
                      <a:lnTo>
                        <a:pt x="1849" y="372"/>
                      </a:lnTo>
                      <a:lnTo>
                        <a:pt x="1845" y="374"/>
                      </a:lnTo>
                      <a:lnTo>
                        <a:pt x="1841" y="377"/>
                      </a:lnTo>
                      <a:lnTo>
                        <a:pt x="1838" y="380"/>
                      </a:lnTo>
                      <a:lnTo>
                        <a:pt x="1833" y="381"/>
                      </a:lnTo>
                      <a:lnTo>
                        <a:pt x="1830" y="383"/>
                      </a:lnTo>
                      <a:lnTo>
                        <a:pt x="1826" y="385"/>
                      </a:lnTo>
                      <a:lnTo>
                        <a:pt x="1823" y="388"/>
                      </a:lnTo>
                      <a:lnTo>
                        <a:pt x="1819" y="389"/>
                      </a:lnTo>
                      <a:lnTo>
                        <a:pt x="1815" y="390"/>
                      </a:lnTo>
                      <a:lnTo>
                        <a:pt x="1811" y="392"/>
                      </a:lnTo>
                      <a:lnTo>
                        <a:pt x="1808" y="394"/>
                      </a:lnTo>
                      <a:lnTo>
                        <a:pt x="1804" y="395"/>
                      </a:lnTo>
                      <a:lnTo>
                        <a:pt x="1801" y="396"/>
                      </a:lnTo>
                      <a:lnTo>
                        <a:pt x="1798" y="397"/>
                      </a:lnTo>
                      <a:lnTo>
                        <a:pt x="1794" y="397"/>
                      </a:lnTo>
                      <a:lnTo>
                        <a:pt x="1792" y="398"/>
                      </a:lnTo>
                      <a:lnTo>
                        <a:pt x="1788" y="398"/>
                      </a:lnTo>
                      <a:lnTo>
                        <a:pt x="1785" y="398"/>
                      </a:lnTo>
                      <a:lnTo>
                        <a:pt x="1783" y="398"/>
                      </a:lnTo>
                      <a:lnTo>
                        <a:pt x="853" y="399"/>
                      </a:lnTo>
                      <a:lnTo>
                        <a:pt x="849" y="398"/>
                      </a:lnTo>
                      <a:lnTo>
                        <a:pt x="846" y="398"/>
                      </a:lnTo>
                      <a:lnTo>
                        <a:pt x="842" y="398"/>
                      </a:lnTo>
                      <a:lnTo>
                        <a:pt x="840" y="397"/>
                      </a:lnTo>
                      <a:lnTo>
                        <a:pt x="836" y="397"/>
                      </a:lnTo>
                      <a:lnTo>
                        <a:pt x="834" y="396"/>
                      </a:lnTo>
                      <a:lnTo>
                        <a:pt x="832" y="396"/>
                      </a:lnTo>
                      <a:lnTo>
                        <a:pt x="830" y="395"/>
                      </a:lnTo>
                      <a:lnTo>
                        <a:pt x="826" y="395"/>
                      </a:lnTo>
                      <a:lnTo>
                        <a:pt x="824" y="394"/>
                      </a:lnTo>
                      <a:lnTo>
                        <a:pt x="823" y="394"/>
                      </a:lnTo>
                      <a:lnTo>
                        <a:pt x="820" y="392"/>
                      </a:lnTo>
                      <a:lnTo>
                        <a:pt x="818" y="392"/>
                      </a:lnTo>
                      <a:lnTo>
                        <a:pt x="816" y="391"/>
                      </a:lnTo>
                      <a:lnTo>
                        <a:pt x="815" y="390"/>
                      </a:lnTo>
                      <a:lnTo>
                        <a:pt x="812" y="389"/>
                      </a:lnTo>
                      <a:lnTo>
                        <a:pt x="811" y="389"/>
                      </a:lnTo>
                      <a:lnTo>
                        <a:pt x="810" y="388"/>
                      </a:lnTo>
                      <a:lnTo>
                        <a:pt x="808" y="387"/>
                      </a:lnTo>
                      <a:lnTo>
                        <a:pt x="807" y="385"/>
                      </a:lnTo>
                      <a:lnTo>
                        <a:pt x="805" y="384"/>
                      </a:lnTo>
                      <a:lnTo>
                        <a:pt x="804" y="383"/>
                      </a:lnTo>
                      <a:lnTo>
                        <a:pt x="803" y="382"/>
                      </a:lnTo>
                      <a:lnTo>
                        <a:pt x="802" y="381"/>
                      </a:lnTo>
                      <a:lnTo>
                        <a:pt x="802" y="380"/>
                      </a:lnTo>
                      <a:lnTo>
                        <a:pt x="801" y="379"/>
                      </a:lnTo>
                      <a:lnTo>
                        <a:pt x="800" y="377"/>
                      </a:lnTo>
                      <a:lnTo>
                        <a:pt x="800" y="376"/>
                      </a:lnTo>
                      <a:lnTo>
                        <a:pt x="798" y="375"/>
                      </a:lnTo>
                      <a:lnTo>
                        <a:pt x="798" y="374"/>
                      </a:lnTo>
                      <a:lnTo>
                        <a:pt x="797" y="372"/>
                      </a:lnTo>
                      <a:lnTo>
                        <a:pt x="797" y="371"/>
                      </a:lnTo>
                      <a:close/>
                    </a:path>
                  </a:pathLst>
                </a:custGeom>
                <a:solidFill>
                  <a:srgbClr val="7F7F7F"/>
                </a:solidFill>
                <a:ln w="9525">
                  <a:noFill/>
                  <a:round/>
                  <a:headEnd/>
                  <a:tailEnd/>
                </a:ln>
              </p:spPr>
              <p:txBody>
                <a:bodyPr/>
                <a:lstStyle/>
                <a:p>
                  <a:endParaRPr lang="en-GB"/>
                </a:p>
              </p:txBody>
            </p:sp>
            <p:sp>
              <p:nvSpPr>
                <p:cNvPr id="1072" name="Freeform 982"/>
                <p:cNvSpPr>
                  <a:spLocks/>
                </p:cNvSpPr>
                <p:nvPr/>
              </p:nvSpPr>
              <p:spPr bwMode="auto">
                <a:xfrm>
                  <a:off x="1779" y="2969"/>
                  <a:ext cx="178" cy="11"/>
                </a:xfrm>
                <a:custGeom>
                  <a:avLst/>
                  <a:gdLst>
                    <a:gd name="T0" fmla="*/ 87 w 357"/>
                    <a:gd name="T1" fmla="*/ 5 h 23"/>
                    <a:gd name="T2" fmla="*/ 3 w 357"/>
                    <a:gd name="T3" fmla="*/ 5 h 23"/>
                    <a:gd name="T4" fmla="*/ 2 w 357"/>
                    <a:gd name="T5" fmla="*/ 5 h 23"/>
                    <a:gd name="T6" fmla="*/ 2 w 357"/>
                    <a:gd name="T7" fmla="*/ 5 h 23"/>
                    <a:gd name="T8" fmla="*/ 2 w 357"/>
                    <a:gd name="T9" fmla="*/ 5 h 23"/>
                    <a:gd name="T10" fmla="*/ 2 w 357"/>
                    <a:gd name="T11" fmla="*/ 5 h 23"/>
                    <a:gd name="T12" fmla="*/ 1 w 357"/>
                    <a:gd name="T13" fmla="*/ 5 h 23"/>
                    <a:gd name="T14" fmla="*/ 1 w 357"/>
                    <a:gd name="T15" fmla="*/ 5 h 23"/>
                    <a:gd name="T16" fmla="*/ 1 w 357"/>
                    <a:gd name="T17" fmla="*/ 5 h 23"/>
                    <a:gd name="T18" fmla="*/ 0 w 357"/>
                    <a:gd name="T19" fmla="*/ 4 h 23"/>
                    <a:gd name="T20" fmla="*/ 0 w 357"/>
                    <a:gd name="T21" fmla="*/ 4 h 23"/>
                    <a:gd name="T22" fmla="*/ 0 w 357"/>
                    <a:gd name="T23" fmla="*/ 4 h 23"/>
                    <a:gd name="T24" fmla="*/ 0 w 357"/>
                    <a:gd name="T25" fmla="*/ 4 h 23"/>
                    <a:gd name="T26" fmla="*/ 0 w 357"/>
                    <a:gd name="T27" fmla="*/ 3 h 23"/>
                    <a:gd name="T28" fmla="*/ 0 w 357"/>
                    <a:gd name="T29" fmla="*/ 3 h 23"/>
                    <a:gd name="T30" fmla="*/ 0 w 357"/>
                    <a:gd name="T31" fmla="*/ 3 h 23"/>
                    <a:gd name="T32" fmla="*/ 0 w 357"/>
                    <a:gd name="T33" fmla="*/ 2 h 23"/>
                    <a:gd name="T34" fmla="*/ 0 w 357"/>
                    <a:gd name="T35" fmla="*/ 2 h 23"/>
                    <a:gd name="T36" fmla="*/ 0 w 357"/>
                    <a:gd name="T37" fmla="*/ 2 h 23"/>
                    <a:gd name="T38" fmla="*/ 0 w 357"/>
                    <a:gd name="T39" fmla="*/ 2 h 23"/>
                    <a:gd name="T40" fmla="*/ 0 w 357"/>
                    <a:gd name="T41" fmla="*/ 1 h 23"/>
                    <a:gd name="T42" fmla="*/ 0 w 357"/>
                    <a:gd name="T43" fmla="*/ 1 h 23"/>
                    <a:gd name="T44" fmla="*/ 0 w 357"/>
                    <a:gd name="T45" fmla="*/ 1 h 23"/>
                    <a:gd name="T46" fmla="*/ 0 w 357"/>
                    <a:gd name="T47" fmla="*/ 0 h 23"/>
                    <a:gd name="T48" fmla="*/ 0 w 357"/>
                    <a:gd name="T49" fmla="*/ 0 h 23"/>
                    <a:gd name="T50" fmla="*/ 1 w 357"/>
                    <a:gd name="T51" fmla="*/ 0 h 23"/>
                    <a:gd name="T52" fmla="*/ 1 w 357"/>
                    <a:gd name="T53" fmla="*/ 0 h 23"/>
                    <a:gd name="T54" fmla="*/ 1 w 357"/>
                    <a:gd name="T55" fmla="*/ 0 h 23"/>
                    <a:gd name="T56" fmla="*/ 2 w 357"/>
                    <a:gd name="T57" fmla="*/ 0 h 23"/>
                    <a:gd name="T58" fmla="*/ 2 w 357"/>
                    <a:gd name="T59" fmla="*/ 0 h 23"/>
                    <a:gd name="T60" fmla="*/ 2 w 357"/>
                    <a:gd name="T61" fmla="*/ 0 h 23"/>
                    <a:gd name="T62" fmla="*/ 3 w 357"/>
                    <a:gd name="T63" fmla="*/ 0 h 23"/>
                    <a:gd name="T64" fmla="*/ 89 w 357"/>
                    <a:gd name="T65" fmla="*/ 0 h 23"/>
                    <a:gd name="T66" fmla="*/ 87 w 357"/>
                    <a:gd name="T67" fmla="*/ 5 h 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7"/>
                    <a:gd name="T103" fmla="*/ 0 h 23"/>
                    <a:gd name="T104" fmla="*/ 357 w 357"/>
                    <a:gd name="T105" fmla="*/ 23 h 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7" h="23">
                      <a:moveTo>
                        <a:pt x="350" y="23"/>
                      </a:moveTo>
                      <a:lnTo>
                        <a:pt x="14" y="23"/>
                      </a:lnTo>
                      <a:lnTo>
                        <a:pt x="11" y="22"/>
                      </a:lnTo>
                      <a:lnTo>
                        <a:pt x="10" y="22"/>
                      </a:lnTo>
                      <a:lnTo>
                        <a:pt x="9" y="22"/>
                      </a:lnTo>
                      <a:lnTo>
                        <a:pt x="8" y="22"/>
                      </a:lnTo>
                      <a:lnTo>
                        <a:pt x="6" y="21"/>
                      </a:lnTo>
                      <a:lnTo>
                        <a:pt x="4" y="21"/>
                      </a:lnTo>
                      <a:lnTo>
                        <a:pt x="4" y="20"/>
                      </a:lnTo>
                      <a:lnTo>
                        <a:pt x="3" y="18"/>
                      </a:lnTo>
                      <a:lnTo>
                        <a:pt x="2" y="18"/>
                      </a:lnTo>
                      <a:lnTo>
                        <a:pt x="1" y="17"/>
                      </a:lnTo>
                      <a:lnTo>
                        <a:pt x="1" y="16"/>
                      </a:lnTo>
                      <a:lnTo>
                        <a:pt x="0" y="15"/>
                      </a:lnTo>
                      <a:lnTo>
                        <a:pt x="0" y="14"/>
                      </a:lnTo>
                      <a:lnTo>
                        <a:pt x="0" y="13"/>
                      </a:lnTo>
                      <a:lnTo>
                        <a:pt x="0" y="11"/>
                      </a:lnTo>
                      <a:lnTo>
                        <a:pt x="0" y="10"/>
                      </a:lnTo>
                      <a:lnTo>
                        <a:pt x="0" y="9"/>
                      </a:lnTo>
                      <a:lnTo>
                        <a:pt x="0" y="8"/>
                      </a:lnTo>
                      <a:lnTo>
                        <a:pt x="0" y="7"/>
                      </a:lnTo>
                      <a:lnTo>
                        <a:pt x="1" y="6"/>
                      </a:lnTo>
                      <a:lnTo>
                        <a:pt x="2" y="5"/>
                      </a:lnTo>
                      <a:lnTo>
                        <a:pt x="3" y="3"/>
                      </a:lnTo>
                      <a:lnTo>
                        <a:pt x="3" y="2"/>
                      </a:lnTo>
                      <a:lnTo>
                        <a:pt x="4" y="2"/>
                      </a:lnTo>
                      <a:lnTo>
                        <a:pt x="6" y="1"/>
                      </a:lnTo>
                      <a:lnTo>
                        <a:pt x="7" y="1"/>
                      </a:lnTo>
                      <a:lnTo>
                        <a:pt x="9" y="0"/>
                      </a:lnTo>
                      <a:lnTo>
                        <a:pt x="10" y="0"/>
                      </a:lnTo>
                      <a:lnTo>
                        <a:pt x="11" y="0"/>
                      </a:lnTo>
                      <a:lnTo>
                        <a:pt x="14" y="0"/>
                      </a:lnTo>
                      <a:lnTo>
                        <a:pt x="357" y="0"/>
                      </a:lnTo>
                      <a:lnTo>
                        <a:pt x="350" y="23"/>
                      </a:lnTo>
                      <a:close/>
                    </a:path>
                  </a:pathLst>
                </a:custGeom>
                <a:solidFill>
                  <a:srgbClr val="000000"/>
                </a:solidFill>
                <a:ln w="9525">
                  <a:noFill/>
                  <a:round/>
                  <a:headEnd/>
                  <a:tailEnd/>
                </a:ln>
              </p:spPr>
              <p:txBody>
                <a:bodyPr/>
                <a:lstStyle/>
                <a:p>
                  <a:endParaRPr lang="en-GB"/>
                </a:p>
              </p:txBody>
            </p:sp>
            <p:sp>
              <p:nvSpPr>
                <p:cNvPr id="1073" name="Freeform 983"/>
                <p:cNvSpPr>
                  <a:spLocks/>
                </p:cNvSpPr>
                <p:nvPr/>
              </p:nvSpPr>
              <p:spPr bwMode="auto">
                <a:xfrm>
                  <a:off x="1785" y="2979"/>
                  <a:ext cx="169" cy="3"/>
                </a:xfrm>
                <a:custGeom>
                  <a:avLst/>
                  <a:gdLst>
                    <a:gd name="T0" fmla="*/ 0 w 339"/>
                    <a:gd name="T1" fmla="*/ 2 h 5"/>
                    <a:gd name="T2" fmla="*/ 84 w 339"/>
                    <a:gd name="T3" fmla="*/ 2 h 5"/>
                    <a:gd name="T4" fmla="*/ 84 w 339"/>
                    <a:gd name="T5" fmla="*/ 0 h 5"/>
                    <a:gd name="T6" fmla="*/ 0 w 339"/>
                    <a:gd name="T7" fmla="*/ 0 h 5"/>
                    <a:gd name="T8" fmla="*/ 0 w 339"/>
                    <a:gd name="T9" fmla="*/ 0 h 5"/>
                    <a:gd name="T10" fmla="*/ 0 w 339"/>
                    <a:gd name="T11" fmla="*/ 1 h 5"/>
                    <a:gd name="T12" fmla="*/ 0 w 339"/>
                    <a:gd name="T13" fmla="*/ 1 h 5"/>
                    <a:gd name="T14" fmla="*/ 0 w 339"/>
                    <a:gd name="T15" fmla="*/ 1 h 5"/>
                    <a:gd name="T16" fmla="*/ 0 w 339"/>
                    <a:gd name="T17" fmla="*/ 1 h 5"/>
                    <a:gd name="T18" fmla="*/ 0 w 339"/>
                    <a:gd name="T19" fmla="*/ 1 h 5"/>
                    <a:gd name="T20" fmla="*/ 0 w 339"/>
                    <a:gd name="T21" fmla="*/ 1 h 5"/>
                    <a:gd name="T22" fmla="*/ 0 w 339"/>
                    <a:gd name="T23" fmla="*/ 2 h 5"/>
                    <a:gd name="T24" fmla="*/ 0 w 339"/>
                    <a:gd name="T25" fmla="*/ 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9"/>
                    <a:gd name="T40" fmla="*/ 0 h 5"/>
                    <a:gd name="T41" fmla="*/ 339 w 339"/>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9" h="5">
                      <a:moveTo>
                        <a:pt x="3" y="5"/>
                      </a:moveTo>
                      <a:lnTo>
                        <a:pt x="339" y="5"/>
                      </a:lnTo>
                      <a:lnTo>
                        <a:pt x="339" y="0"/>
                      </a:lnTo>
                      <a:lnTo>
                        <a:pt x="3" y="0"/>
                      </a:lnTo>
                      <a:lnTo>
                        <a:pt x="1" y="0"/>
                      </a:lnTo>
                      <a:lnTo>
                        <a:pt x="1" y="1"/>
                      </a:lnTo>
                      <a:lnTo>
                        <a:pt x="0" y="1"/>
                      </a:lnTo>
                      <a:lnTo>
                        <a:pt x="0" y="2"/>
                      </a:lnTo>
                      <a:lnTo>
                        <a:pt x="0" y="3"/>
                      </a:lnTo>
                      <a:lnTo>
                        <a:pt x="0" y="4"/>
                      </a:lnTo>
                      <a:lnTo>
                        <a:pt x="1" y="4"/>
                      </a:lnTo>
                      <a:lnTo>
                        <a:pt x="1" y="5"/>
                      </a:lnTo>
                      <a:lnTo>
                        <a:pt x="3" y="5"/>
                      </a:lnTo>
                      <a:close/>
                    </a:path>
                  </a:pathLst>
                </a:custGeom>
                <a:solidFill>
                  <a:srgbClr val="000000"/>
                </a:solidFill>
                <a:ln w="9525">
                  <a:noFill/>
                  <a:round/>
                  <a:headEnd/>
                  <a:tailEnd/>
                </a:ln>
              </p:spPr>
              <p:txBody>
                <a:bodyPr/>
                <a:lstStyle/>
                <a:p>
                  <a:endParaRPr lang="en-GB"/>
                </a:p>
              </p:txBody>
            </p:sp>
            <p:sp>
              <p:nvSpPr>
                <p:cNvPr id="1074" name="Freeform 984"/>
                <p:cNvSpPr>
                  <a:spLocks/>
                </p:cNvSpPr>
                <p:nvPr/>
              </p:nvSpPr>
              <p:spPr bwMode="auto">
                <a:xfrm>
                  <a:off x="1777" y="2968"/>
                  <a:ext cx="10" cy="14"/>
                </a:xfrm>
                <a:custGeom>
                  <a:avLst/>
                  <a:gdLst>
                    <a:gd name="T0" fmla="*/ 3 w 20"/>
                    <a:gd name="T1" fmla="*/ 0 h 27"/>
                    <a:gd name="T2" fmla="*/ 3 w 20"/>
                    <a:gd name="T3" fmla="*/ 0 h 27"/>
                    <a:gd name="T4" fmla="*/ 2 w 20"/>
                    <a:gd name="T5" fmla="*/ 1 h 27"/>
                    <a:gd name="T6" fmla="*/ 1 w 20"/>
                    <a:gd name="T7" fmla="*/ 1 h 27"/>
                    <a:gd name="T8" fmla="*/ 1 w 20"/>
                    <a:gd name="T9" fmla="*/ 1 h 27"/>
                    <a:gd name="T10" fmla="*/ 1 w 20"/>
                    <a:gd name="T11" fmla="*/ 2 h 27"/>
                    <a:gd name="T12" fmla="*/ 1 w 20"/>
                    <a:gd name="T13" fmla="*/ 3 h 27"/>
                    <a:gd name="T14" fmla="*/ 0 w 20"/>
                    <a:gd name="T15" fmla="*/ 3 h 27"/>
                    <a:gd name="T16" fmla="*/ 0 w 20"/>
                    <a:gd name="T17" fmla="*/ 4 h 27"/>
                    <a:gd name="T18" fmla="*/ 1 w 20"/>
                    <a:gd name="T19" fmla="*/ 5 h 27"/>
                    <a:gd name="T20" fmla="*/ 1 w 20"/>
                    <a:gd name="T21" fmla="*/ 5 h 27"/>
                    <a:gd name="T22" fmla="*/ 1 w 20"/>
                    <a:gd name="T23" fmla="*/ 6 h 27"/>
                    <a:gd name="T24" fmla="*/ 1 w 20"/>
                    <a:gd name="T25" fmla="*/ 6 h 27"/>
                    <a:gd name="T26" fmla="*/ 3 w 20"/>
                    <a:gd name="T27" fmla="*/ 7 h 27"/>
                    <a:gd name="T28" fmla="*/ 3 w 20"/>
                    <a:gd name="T29" fmla="*/ 7 h 27"/>
                    <a:gd name="T30" fmla="*/ 3 w 20"/>
                    <a:gd name="T31" fmla="*/ 7 h 27"/>
                    <a:gd name="T32" fmla="*/ 5 w 20"/>
                    <a:gd name="T33" fmla="*/ 6 h 27"/>
                    <a:gd name="T34" fmla="*/ 3 w 20"/>
                    <a:gd name="T35" fmla="*/ 6 h 27"/>
                    <a:gd name="T36" fmla="*/ 3 w 20"/>
                    <a:gd name="T37" fmla="*/ 6 h 27"/>
                    <a:gd name="T38" fmla="*/ 3 w 20"/>
                    <a:gd name="T39" fmla="*/ 5 h 27"/>
                    <a:gd name="T40" fmla="*/ 2 w 20"/>
                    <a:gd name="T41" fmla="*/ 5 h 27"/>
                    <a:gd name="T42" fmla="*/ 1 w 20"/>
                    <a:gd name="T43" fmla="*/ 5 h 27"/>
                    <a:gd name="T44" fmla="*/ 1 w 20"/>
                    <a:gd name="T45" fmla="*/ 4 h 27"/>
                    <a:gd name="T46" fmla="*/ 1 w 20"/>
                    <a:gd name="T47" fmla="*/ 3 h 27"/>
                    <a:gd name="T48" fmla="*/ 1 w 20"/>
                    <a:gd name="T49" fmla="*/ 3 h 27"/>
                    <a:gd name="T50" fmla="*/ 1 w 20"/>
                    <a:gd name="T51" fmla="*/ 3 h 27"/>
                    <a:gd name="T52" fmla="*/ 2 w 20"/>
                    <a:gd name="T53" fmla="*/ 2 h 27"/>
                    <a:gd name="T54" fmla="*/ 3 w 20"/>
                    <a:gd name="T55" fmla="*/ 2 h 27"/>
                    <a:gd name="T56" fmla="*/ 3 w 20"/>
                    <a:gd name="T57" fmla="*/ 2 h 27"/>
                    <a:gd name="T58" fmla="*/ 4 w 20"/>
                    <a:gd name="T59" fmla="*/ 1 h 27"/>
                    <a:gd name="T60" fmla="*/ 5 w 20"/>
                    <a:gd name="T61" fmla="*/ 1 h 27"/>
                    <a:gd name="T62" fmla="*/ 5 w 20"/>
                    <a:gd name="T63" fmla="*/ 1 h 27"/>
                    <a:gd name="T64" fmla="*/ 5 w 20"/>
                    <a:gd name="T65" fmla="*/ 1 h 27"/>
                    <a:gd name="T66" fmla="*/ 5 w 20"/>
                    <a:gd name="T67" fmla="*/ 0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
                    <a:gd name="T103" fmla="*/ 0 h 27"/>
                    <a:gd name="T104" fmla="*/ 20 w 20"/>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 h="27">
                      <a:moveTo>
                        <a:pt x="18" y="0"/>
                      </a:moveTo>
                      <a:lnTo>
                        <a:pt x="15" y="0"/>
                      </a:lnTo>
                      <a:lnTo>
                        <a:pt x="14" y="0"/>
                      </a:lnTo>
                      <a:lnTo>
                        <a:pt x="12" y="0"/>
                      </a:lnTo>
                      <a:lnTo>
                        <a:pt x="11" y="1"/>
                      </a:lnTo>
                      <a:lnTo>
                        <a:pt x="8" y="1"/>
                      </a:lnTo>
                      <a:lnTo>
                        <a:pt x="7" y="2"/>
                      </a:lnTo>
                      <a:lnTo>
                        <a:pt x="6" y="3"/>
                      </a:lnTo>
                      <a:lnTo>
                        <a:pt x="5" y="3"/>
                      </a:lnTo>
                      <a:lnTo>
                        <a:pt x="4" y="4"/>
                      </a:lnTo>
                      <a:lnTo>
                        <a:pt x="3" y="5"/>
                      </a:lnTo>
                      <a:lnTo>
                        <a:pt x="3" y="7"/>
                      </a:lnTo>
                      <a:lnTo>
                        <a:pt x="1" y="8"/>
                      </a:lnTo>
                      <a:lnTo>
                        <a:pt x="1" y="9"/>
                      </a:lnTo>
                      <a:lnTo>
                        <a:pt x="1" y="11"/>
                      </a:lnTo>
                      <a:lnTo>
                        <a:pt x="0" y="12"/>
                      </a:lnTo>
                      <a:lnTo>
                        <a:pt x="0" y="13"/>
                      </a:lnTo>
                      <a:lnTo>
                        <a:pt x="0" y="15"/>
                      </a:lnTo>
                      <a:lnTo>
                        <a:pt x="1" y="16"/>
                      </a:lnTo>
                      <a:lnTo>
                        <a:pt x="1" y="17"/>
                      </a:lnTo>
                      <a:lnTo>
                        <a:pt x="1" y="18"/>
                      </a:lnTo>
                      <a:lnTo>
                        <a:pt x="3" y="19"/>
                      </a:lnTo>
                      <a:lnTo>
                        <a:pt x="4" y="20"/>
                      </a:lnTo>
                      <a:lnTo>
                        <a:pt x="4" y="22"/>
                      </a:lnTo>
                      <a:lnTo>
                        <a:pt x="5" y="23"/>
                      </a:lnTo>
                      <a:lnTo>
                        <a:pt x="6" y="24"/>
                      </a:lnTo>
                      <a:lnTo>
                        <a:pt x="7" y="25"/>
                      </a:lnTo>
                      <a:lnTo>
                        <a:pt x="10" y="25"/>
                      </a:lnTo>
                      <a:lnTo>
                        <a:pt x="11" y="26"/>
                      </a:lnTo>
                      <a:lnTo>
                        <a:pt x="12" y="26"/>
                      </a:lnTo>
                      <a:lnTo>
                        <a:pt x="14" y="26"/>
                      </a:lnTo>
                      <a:lnTo>
                        <a:pt x="15" y="27"/>
                      </a:lnTo>
                      <a:lnTo>
                        <a:pt x="18" y="27"/>
                      </a:lnTo>
                      <a:lnTo>
                        <a:pt x="18" y="22"/>
                      </a:lnTo>
                      <a:lnTo>
                        <a:pt x="16" y="22"/>
                      </a:lnTo>
                      <a:lnTo>
                        <a:pt x="14" y="22"/>
                      </a:lnTo>
                      <a:lnTo>
                        <a:pt x="13" y="22"/>
                      </a:lnTo>
                      <a:lnTo>
                        <a:pt x="12" y="22"/>
                      </a:lnTo>
                      <a:lnTo>
                        <a:pt x="11" y="20"/>
                      </a:lnTo>
                      <a:lnTo>
                        <a:pt x="10" y="20"/>
                      </a:lnTo>
                      <a:lnTo>
                        <a:pt x="10" y="19"/>
                      </a:lnTo>
                      <a:lnTo>
                        <a:pt x="8" y="19"/>
                      </a:lnTo>
                      <a:lnTo>
                        <a:pt x="7" y="18"/>
                      </a:lnTo>
                      <a:lnTo>
                        <a:pt x="7" y="17"/>
                      </a:lnTo>
                      <a:lnTo>
                        <a:pt x="6" y="16"/>
                      </a:lnTo>
                      <a:lnTo>
                        <a:pt x="6" y="15"/>
                      </a:lnTo>
                      <a:lnTo>
                        <a:pt x="6" y="13"/>
                      </a:lnTo>
                      <a:lnTo>
                        <a:pt x="6" y="12"/>
                      </a:lnTo>
                      <a:lnTo>
                        <a:pt x="6" y="11"/>
                      </a:lnTo>
                      <a:lnTo>
                        <a:pt x="6" y="10"/>
                      </a:lnTo>
                      <a:lnTo>
                        <a:pt x="6" y="9"/>
                      </a:lnTo>
                      <a:lnTo>
                        <a:pt x="7" y="9"/>
                      </a:lnTo>
                      <a:lnTo>
                        <a:pt x="7" y="8"/>
                      </a:lnTo>
                      <a:lnTo>
                        <a:pt x="8" y="8"/>
                      </a:lnTo>
                      <a:lnTo>
                        <a:pt x="10" y="7"/>
                      </a:lnTo>
                      <a:lnTo>
                        <a:pt x="11" y="5"/>
                      </a:lnTo>
                      <a:lnTo>
                        <a:pt x="12" y="5"/>
                      </a:lnTo>
                      <a:lnTo>
                        <a:pt x="13" y="5"/>
                      </a:lnTo>
                      <a:lnTo>
                        <a:pt x="14" y="4"/>
                      </a:lnTo>
                      <a:lnTo>
                        <a:pt x="16" y="4"/>
                      </a:lnTo>
                      <a:lnTo>
                        <a:pt x="18" y="4"/>
                      </a:lnTo>
                      <a:lnTo>
                        <a:pt x="19" y="4"/>
                      </a:lnTo>
                      <a:lnTo>
                        <a:pt x="19" y="3"/>
                      </a:lnTo>
                      <a:lnTo>
                        <a:pt x="20" y="3"/>
                      </a:lnTo>
                      <a:lnTo>
                        <a:pt x="20" y="2"/>
                      </a:lnTo>
                      <a:lnTo>
                        <a:pt x="20" y="1"/>
                      </a:lnTo>
                      <a:lnTo>
                        <a:pt x="19" y="1"/>
                      </a:lnTo>
                      <a:lnTo>
                        <a:pt x="19" y="0"/>
                      </a:lnTo>
                      <a:lnTo>
                        <a:pt x="18" y="0"/>
                      </a:lnTo>
                      <a:close/>
                    </a:path>
                  </a:pathLst>
                </a:custGeom>
                <a:solidFill>
                  <a:srgbClr val="000000"/>
                </a:solidFill>
                <a:ln w="9525">
                  <a:noFill/>
                  <a:round/>
                  <a:headEnd/>
                  <a:tailEnd/>
                </a:ln>
              </p:spPr>
              <p:txBody>
                <a:bodyPr/>
                <a:lstStyle/>
                <a:p>
                  <a:endParaRPr lang="en-GB"/>
                </a:p>
              </p:txBody>
            </p:sp>
            <p:sp>
              <p:nvSpPr>
                <p:cNvPr id="1075" name="Freeform 985"/>
                <p:cNvSpPr>
                  <a:spLocks/>
                </p:cNvSpPr>
                <p:nvPr/>
              </p:nvSpPr>
              <p:spPr bwMode="auto">
                <a:xfrm>
                  <a:off x="1786" y="2968"/>
                  <a:ext cx="173" cy="2"/>
                </a:xfrm>
                <a:custGeom>
                  <a:avLst/>
                  <a:gdLst>
                    <a:gd name="T0" fmla="*/ 87 w 345"/>
                    <a:gd name="T1" fmla="*/ 1 h 4"/>
                    <a:gd name="T2" fmla="*/ 86 w 345"/>
                    <a:gd name="T3" fmla="*/ 0 h 4"/>
                    <a:gd name="T4" fmla="*/ 0 w 345"/>
                    <a:gd name="T5" fmla="*/ 0 h 4"/>
                    <a:gd name="T6" fmla="*/ 0 w 345"/>
                    <a:gd name="T7" fmla="*/ 1 h 4"/>
                    <a:gd name="T8" fmla="*/ 86 w 345"/>
                    <a:gd name="T9" fmla="*/ 1 h 4"/>
                    <a:gd name="T10" fmla="*/ 86 w 345"/>
                    <a:gd name="T11" fmla="*/ 1 h 4"/>
                    <a:gd name="T12" fmla="*/ 86 w 345"/>
                    <a:gd name="T13" fmla="*/ 1 h 4"/>
                    <a:gd name="T14" fmla="*/ 86 w 345"/>
                    <a:gd name="T15" fmla="*/ 1 h 4"/>
                    <a:gd name="T16" fmla="*/ 87 w 345"/>
                    <a:gd name="T17" fmla="*/ 1 h 4"/>
                    <a:gd name="T18" fmla="*/ 87 w 345"/>
                    <a:gd name="T19" fmla="*/ 1 h 4"/>
                    <a:gd name="T20" fmla="*/ 87 w 345"/>
                    <a:gd name="T21" fmla="*/ 1 h 4"/>
                    <a:gd name="T22" fmla="*/ 87 w 345"/>
                    <a:gd name="T23" fmla="*/ 1 h 4"/>
                    <a:gd name="T24" fmla="*/ 87 w 345"/>
                    <a:gd name="T25" fmla="*/ 0 h 4"/>
                    <a:gd name="T26" fmla="*/ 86 w 345"/>
                    <a:gd name="T27" fmla="*/ 0 h 4"/>
                    <a:gd name="T28" fmla="*/ 86 w 345"/>
                    <a:gd name="T29" fmla="*/ 0 h 4"/>
                    <a:gd name="T30" fmla="*/ 87 w 345"/>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5"/>
                    <a:gd name="T49" fmla="*/ 0 h 4"/>
                    <a:gd name="T50" fmla="*/ 345 w 345"/>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5" h="4">
                      <a:moveTo>
                        <a:pt x="345" y="3"/>
                      </a:moveTo>
                      <a:lnTo>
                        <a:pt x="343" y="0"/>
                      </a:lnTo>
                      <a:lnTo>
                        <a:pt x="0" y="0"/>
                      </a:lnTo>
                      <a:lnTo>
                        <a:pt x="0" y="4"/>
                      </a:lnTo>
                      <a:lnTo>
                        <a:pt x="343" y="4"/>
                      </a:lnTo>
                      <a:lnTo>
                        <a:pt x="341" y="1"/>
                      </a:lnTo>
                      <a:lnTo>
                        <a:pt x="343" y="4"/>
                      </a:lnTo>
                      <a:lnTo>
                        <a:pt x="344" y="4"/>
                      </a:lnTo>
                      <a:lnTo>
                        <a:pt x="345" y="4"/>
                      </a:lnTo>
                      <a:lnTo>
                        <a:pt x="345" y="3"/>
                      </a:lnTo>
                      <a:lnTo>
                        <a:pt x="345" y="2"/>
                      </a:lnTo>
                      <a:lnTo>
                        <a:pt x="345" y="1"/>
                      </a:lnTo>
                      <a:lnTo>
                        <a:pt x="345" y="0"/>
                      </a:lnTo>
                      <a:lnTo>
                        <a:pt x="344" y="0"/>
                      </a:lnTo>
                      <a:lnTo>
                        <a:pt x="343" y="0"/>
                      </a:lnTo>
                      <a:lnTo>
                        <a:pt x="345" y="3"/>
                      </a:lnTo>
                      <a:close/>
                    </a:path>
                  </a:pathLst>
                </a:custGeom>
                <a:solidFill>
                  <a:srgbClr val="000000"/>
                </a:solidFill>
                <a:ln w="9525">
                  <a:noFill/>
                  <a:round/>
                  <a:headEnd/>
                  <a:tailEnd/>
                </a:ln>
              </p:spPr>
              <p:txBody>
                <a:bodyPr/>
                <a:lstStyle/>
                <a:p>
                  <a:endParaRPr lang="en-GB"/>
                </a:p>
              </p:txBody>
            </p:sp>
            <p:sp>
              <p:nvSpPr>
                <p:cNvPr id="1076" name="Freeform 986"/>
                <p:cNvSpPr>
                  <a:spLocks/>
                </p:cNvSpPr>
                <p:nvPr/>
              </p:nvSpPr>
              <p:spPr bwMode="auto">
                <a:xfrm>
                  <a:off x="1953" y="2968"/>
                  <a:ext cx="6" cy="14"/>
                </a:xfrm>
                <a:custGeom>
                  <a:avLst/>
                  <a:gdLst>
                    <a:gd name="T0" fmla="*/ 1 w 11"/>
                    <a:gd name="T1" fmla="*/ 8 h 26"/>
                    <a:gd name="T2" fmla="*/ 1 w 11"/>
                    <a:gd name="T3" fmla="*/ 7 h 26"/>
                    <a:gd name="T4" fmla="*/ 3 w 11"/>
                    <a:gd name="T5" fmla="*/ 1 h 26"/>
                    <a:gd name="T6" fmla="*/ 2 w 11"/>
                    <a:gd name="T7" fmla="*/ 0 h 26"/>
                    <a:gd name="T8" fmla="*/ 0 w 11"/>
                    <a:gd name="T9" fmla="*/ 6 h 26"/>
                    <a:gd name="T10" fmla="*/ 1 w 11"/>
                    <a:gd name="T11" fmla="*/ 6 h 26"/>
                    <a:gd name="T12" fmla="*/ 0 w 11"/>
                    <a:gd name="T13" fmla="*/ 6 h 26"/>
                    <a:gd name="T14" fmla="*/ 0 w 11"/>
                    <a:gd name="T15" fmla="*/ 7 h 26"/>
                    <a:gd name="T16" fmla="*/ 0 w 11"/>
                    <a:gd name="T17" fmla="*/ 7 h 26"/>
                    <a:gd name="T18" fmla="*/ 1 w 11"/>
                    <a:gd name="T19" fmla="*/ 7 h 26"/>
                    <a:gd name="T20" fmla="*/ 1 w 11"/>
                    <a:gd name="T21" fmla="*/ 8 h 26"/>
                    <a:gd name="T22" fmla="*/ 1 w 11"/>
                    <a:gd name="T23" fmla="*/ 8 h 26"/>
                    <a:gd name="T24" fmla="*/ 1 w 11"/>
                    <a:gd name="T25" fmla="*/ 7 h 26"/>
                    <a:gd name="T26" fmla="*/ 1 w 11"/>
                    <a:gd name="T27" fmla="*/ 7 h 26"/>
                    <a:gd name="T28" fmla="*/ 1 w 11"/>
                    <a:gd name="T29" fmla="*/ 7 h 26"/>
                    <a:gd name="T30" fmla="*/ 1 w 11"/>
                    <a:gd name="T31" fmla="*/ 8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26"/>
                    <a:gd name="T50" fmla="*/ 11 w 11"/>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26">
                      <a:moveTo>
                        <a:pt x="2" y="26"/>
                      </a:moveTo>
                      <a:lnTo>
                        <a:pt x="4" y="24"/>
                      </a:lnTo>
                      <a:lnTo>
                        <a:pt x="11" y="2"/>
                      </a:lnTo>
                      <a:lnTo>
                        <a:pt x="7" y="0"/>
                      </a:lnTo>
                      <a:lnTo>
                        <a:pt x="0" y="23"/>
                      </a:lnTo>
                      <a:lnTo>
                        <a:pt x="2" y="21"/>
                      </a:lnTo>
                      <a:lnTo>
                        <a:pt x="0" y="23"/>
                      </a:lnTo>
                      <a:lnTo>
                        <a:pt x="0" y="24"/>
                      </a:lnTo>
                      <a:lnTo>
                        <a:pt x="0" y="25"/>
                      </a:lnTo>
                      <a:lnTo>
                        <a:pt x="1" y="25"/>
                      </a:lnTo>
                      <a:lnTo>
                        <a:pt x="2" y="26"/>
                      </a:lnTo>
                      <a:lnTo>
                        <a:pt x="3" y="26"/>
                      </a:lnTo>
                      <a:lnTo>
                        <a:pt x="3" y="25"/>
                      </a:lnTo>
                      <a:lnTo>
                        <a:pt x="4" y="25"/>
                      </a:lnTo>
                      <a:lnTo>
                        <a:pt x="4" y="24"/>
                      </a:lnTo>
                      <a:lnTo>
                        <a:pt x="2" y="26"/>
                      </a:lnTo>
                      <a:close/>
                    </a:path>
                  </a:pathLst>
                </a:custGeom>
                <a:solidFill>
                  <a:srgbClr val="000000"/>
                </a:solidFill>
                <a:ln w="9525">
                  <a:noFill/>
                  <a:round/>
                  <a:headEnd/>
                  <a:tailEnd/>
                </a:ln>
              </p:spPr>
              <p:txBody>
                <a:bodyPr/>
                <a:lstStyle/>
                <a:p>
                  <a:endParaRPr lang="en-GB"/>
                </a:p>
              </p:txBody>
            </p:sp>
            <p:sp>
              <p:nvSpPr>
                <p:cNvPr id="1077" name="Freeform 987"/>
                <p:cNvSpPr>
                  <a:spLocks/>
                </p:cNvSpPr>
                <p:nvPr/>
              </p:nvSpPr>
              <p:spPr bwMode="auto">
                <a:xfrm>
                  <a:off x="1781" y="2969"/>
                  <a:ext cx="175" cy="6"/>
                </a:xfrm>
                <a:custGeom>
                  <a:avLst/>
                  <a:gdLst>
                    <a:gd name="T0" fmla="*/ 86 w 352"/>
                    <a:gd name="T1" fmla="*/ 3 h 11"/>
                    <a:gd name="T2" fmla="*/ 3 w 352"/>
                    <a:gd name="T3" fmla="*/ 3 h 11"/>
                    <a:gd name="T4" fmla="*/ 3 w 352"/>
                    <a:gd name="T5" fmla="*/ 3 h 11"/>
                    <a:gd name="T6" fmla="*/ 3 w 352"/>
                    <a:gd name="T7" fmla="*/ 3 h 11"/>
                    <a:gd name="T8" fmla="*/ 2 w 352"/>
                    <a:gd name="T9" fmla="*/ 3 h 11"/>
                    <a:gd name="T10" fmla="*/ 2 w 352"/>
                    <a:gd name="T11" fmla="*/ 3 h 11"/>
                    <a:gd name="T12" fmla="*/ 1 w 352"/>
                    <a:gd name="T13" fmla="*/ 3 h 11"/>
                    <a:gd name="T14" fmla="*/ 1 w 352"/>
                    <a:gd name="T15" fmla="*/ 3 h 11"/>
                    <a:gd name="T16" fmla="*/ 1 w 352"/>
                    <a:gd name="T17" fmla="*/ 3 h 11"/>
                    <a:gd name="T18" fmla="*/ 1 w 352"/>
                    <a:gd name="T19" fmla="*/ 3 h 11"/>
                    <a:gd name="T20" fmla="*/ 0 w 352"/>
                    <a:gd name="T21" fmla="*/ 2 h 11"/>
                    <a:gd name="T22" fmla="*/ 0 w 352"/>
                    <a:gd name="T23" fmla="*/ 2 h 11"/>
                    <a:gd name="T24" fmla="*/ 0 w 352"/>
                    <a:gd name="T25" fmla="*/ 2 h 11"/>
                    <a:gd name="T26" fmla="*/ 0 w 352"/>
                    <a:gd name="T27" fmla="*/ 2 h 11"/>
                    <a:gd name="T28" fmla="*/ 0 w 352"/>
                    <a:gd name="T29" fmla="*/ 2 h 11"/>
                    <a:gd name="T30" fmla="*/ 0 w 352"/>
                    <a:gd name="T31" fmla="*/ 2 h 11"/>
                    <a:gd name="T32" fmla="*/ 0 w 352"/>
                    <a:gd name="T33" fmla="*/ 1 h 11"/>
                    <a:gd name="T34" fmla="*/ 0 w 352"/>
                    <a:gd name="T35" fmla="*/ 1 h 11"/>
                    <a:gd name="T36" fmla="*/ 0 w 352"/>
                    <a:gd name="T37" fmla="*/ 1 h 11"/>
                    <a:gd name="T38" fmla="*/ 1 w 352"/>
                    <a:gd name="T39" fmla="*/ 1 h 11"/>
                    <a:gd name="T40" fmla="*/ 1 w 352"/>
                    <a:gd name="T41" fmla="*/ 1 h 11"/>
                    <a:gd name="T42" fmla="*/ 1 w 352"/>
                    <a:gd name="T43" fmla="*/ 1 h 11"/>
                    <a:gd name="T44" fmla="*/ 1 w 352"/>
                    <a:gd name="T45" fmla="*/ 1 h 11"/>
                    <a:gd name="T46" fmla="*/ 2 w 352"/>
                    <a:gd name="T47" fmla="*/ 0 h 11"/>
                    <a:gd name="T48" fmla="*/ 2 w 352"/>
                    <a:gd name="T49" fmla="*/ 0 h 11"/>
                    <a:gd name="T50" fmla="*/ 3 w 352"/>
                    <a:gd name="T51" fmla="*/ 0 h 11"/>
                    <a:gd name="T52" fmla="*/ 3 w 352"/>
                    <a:gd name="T53" fmla="*/ 0 h 11"/>
                    <a:gd name="T54" fmla="*/ 3 w 352"/>
                    <a:gd name="T55" fmla="*/ 0 h 11"/>
                    <a:gd name="T56" fmla="*/ 87 w 352"/>
                    <a:gd name="T57" fmla="*/ 0 h 11"/>
                    <a:gd name="T58" fmla="*/ 86 w 352"/>
                    <a:gd name="T59" fmla="*/ 3 h 1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52"/>
                    <a:gd name="T91" fmla="*/ 0 h 11"/>
                    <a:gd name="T92" fmla="*/ 352 w 352"/>
                    <a:gd name="T93" fmla="*/ 11 h 1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52" h="11">
                      <a:moveTo>
                        <a:pt x="348" y="11"/>
                      </a:moveTo>
                      <a:lnTo>
                        <a:pt x="14" y="11"/>
                      </a:lnTo>
                      <a:lnTo>
                        <a:pt x="13" y="11"/>
                      </a:lnTo>
                      <a:lnTo>
                        <a:pt x="12" y="11"/>
                      </a:lnTo>
                      <a:lnTo>
                        <a:pt x="9" y="10"/>
                      </a:lnTo>
                      <a:lnTo>
                        <a:pt x="8" y="10"/>
                      </a:lnTo>
                      <a:lnTo>
                        <a:pt x="7" y="10"/>
                      </a:lnTo>
                      <a:lnTo>
                        <a:pt x="6" y="10"/>
                      </a:lnTo>
                      <a:lnTo>
                        <a:pt x="5" y="9"/>
                      </a:lnTo>
                      <a:lnTo>
                        <a:pt x="4" y="9"/>
                      </a:lnTo>
                      <a:lnTo>
                        <a:pt x="3" y="8"/>
                      </a:lnTo>
                      <a:lnTo>
                        <a:pt x="1" y="8"/>
                      </a:lnTo>
                      <a:lnTo>
                        <a:pt x="1" y="7"/>
                      </a:lnTo>
                      <a:lnTo>
                        <a:pt x="0" y="6"/>
                      </a:lnTo>
                      <a:lnTo>
                        <a:pt x="0" y="5"/>
                      </a:lnTo>
                      <a:lnTo>
                        <a:pt x="1" y="5"/>
                      </a:lnTo>
                      <a:lnTo>
                        <a:pt x="1" y="3"/>
                      </a:lnTo>
                      <a:lnTo>
                        <a:pt x="3" y="3"/>
                      </a:lnTo>
                      <a:lnTo>
                        <a:pt x="3" y="2"/>
                      </a:lnTo>
                      <a:lnTo>
                        <a:pt x="4" y="2"/>
                      </a:lnTo>
                      <a:lnTo>
                        <a:pt x="5" y="1"/>
                      </a:lnTo>
                      <a:lnTo>
                        <a:pt x="6" y="1"/>
                      </a:lnTo>
                      <a:lnTo>
                        <a:pt x="7" y="1"/>
                      </a:lnTo>
                      <a:lnTo>
                        <a:pt x="8" y="0"/>
                      </a:lnTo>
                      <a:lnTo>
                        <a:pt x="9" y="0"/>
                      </a:lnTo>
                      <a:lnTo>
                        <a:pt x="12" y="0"/>
                      </a:lnTo>
                      <a:lnTo>
                        <a:pt x="13" y="0"/>
                      </a:lnTo>
                      <a:lnTo>
                        <a:pt x="14" y="0"/>
                      </a:lnTo>
                      <a:lnTo>
                        <a:pt x="352" y="0"/>
                      </a:lnTo>
                      <a:lnTo>
                        <a:pt x="348" y="11"/>
                      </a:lnTo>
                      <a:close/>
                    </a:path>
                  </a:pathLst>
                </a:custGeom>
                <a:solidFill>
                  <a:srgbClr val="BFBFBF"/>
                </a:solidFill>
                <a:ln w="9525">
                  <a:noFill/>
                  <a:round/>
                  <a:headEnd/>
                  <a:tailEnd/>
                </a:ln>
              </p:spPr>
              <p:txBody>
                <a:bodyPr/>
                <a:lstStyle/>
                <a:p>
                  <a:endParaRPr lang="en-GB"/>
                </a:p>
              </p:txBody>
            </p:sp>
            <p:sp>
              <p:nvSpPr>
                <p:cNvPr id="1078" name="Freeform 988"/>
                <p:cNvSpPr>
                  <a:spLocks/>
                </p:cNvSpPr>
                <p:nvPr/>
              </p:nvSpPr>
              <p:spPr bwMode="auto">
                <a:xfrm>
                  <a:off x="1786" y="2974"/>
                  <a:ext cx="169" cy="2"/>
                </a:xfrm>
                <a:custGeom>
                  <a:avLst/>
                  <a:gdLst>
                    <a:gd name="T0" fmla="*/ 1 w 336"/>
                    <a:gd name="T1" fmla="*/ 1 h 5"/>
                    <a:gd name="T2" fmla="*/ 85 w 336"/>
                    <a:gd name="T3" fmla="*/ 1 h 5"/>
                    <a:gd name="T4" fmla="*/ 85 w 336"/>
                    <a:gd name="T5" fmla="*/ 0 h 5"/>
                    <a:gd name="T6" fmla="*/ 1 w 336"/>
                    <a:gd name="T7" fmla="*/ 0 h 5"/>
                    <a:gd name="T8" fmla="*/ 1 w 336"/>
                    <a:gd name="T9" fmla="*/ 0 h 5"/>
                    <a:gd name="T10" fmla="*/ 1 w 336"/>
                    <a:gd name="T11" fmla="*/ 0 h 5"/>
                    <a:gd name="T12" fmla="*/ 0 w 336"/>
                    <a:gd name="T13" fmla="*/ 0 h 5"/>
                    <a:gd name="T14" fmla="*/ 0 w 336"/>
                    <a:gd name="T15" fmla="*/ 0 h 5"/>
                    <a:gd name="T16" fmla="*/ 1 w 336"/>
                    <a:gd name="T17" fmla="*/ 0 h 5"/>
                    <a:gd name="T18" fmla="*/ 1 w 336"/>
                    <a:gd name="T19" fmla="*/ 1 h 5"/>
                    <a:gd name="T20" fmla="*/ 1 w 336"/>
                    <a:gd name="T21" fmla="*/ 1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6"/>
                    <a:gd name="T34" fmla="*/ 0 h 5"/>
                    <a:gd name="T35" fmla="*/ 336 w 336"/>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6" h="5">
                      <a:moveTo>
                        <a:pt x="2" y="5"/>
                      </a:moveTo>
                      <a:lnTo>
                        <a:pt x="336" y="5"/>
                      </a:lnTo>
                      <a:lnTo>
                        <a:pt x="336" y="0"/>
                      </a:lnTo>
                      <a:lnTo>
                        <a:pt x="2" y="0"/>
                      </a:lnTo>
                      <a:lnTo>
                        <a:pt x="1" y="0"/>
                      </a:lnTo>
                      <a:lnTo>
                        <a:pt x="1" y="1"/>
                      </a:lnTo>
                      <a:lnTo>
                        <a:pt x="0" y="1"/>
                      </a:lnTo>
                      <a:lnTo>
                        <a:pt x="0" y="2"/>
                      </a:lnTo>
                      <a:lnTo>
                        <a:pt x="1" y="2"/>
                      </a:lnTo>
                      <a:lnTo>
                        <a:pt x="1" y="4"/>
                      </a:lnTo>
                      <a:lnTo>
                        <a:pt x="2" y="5"/>
                      </a:lnTo>
                      <a:close/>
                    </a:path>
                  </a:pathLst>
                </a:custGeom>
                <a:solidFill>
                  <a:srgbClr val="000000"/>
                </a:solidFill>
                <a:ln w="9525">
                  <a:noFill/>
                  <a:round/>
                  <a:headEnd/>
                  <a:tailEnd/>
                </a:ln>
              </p:spPr>
              <p:txBody>
                <a:bodyPr/>
                <a:lstStyle/>
                <a:p>
                  <a:endParaRPr lang="en-GB"/>
                </a:p>
              </p:txBody>
            </p:sp>
            <p:sp>
              <p:nvSpPr>
                <p:cNvPr id="1079" name="Freeform 989"/>
                <p:cNvSpPr>
                  <a:spLocks/>
                </p:cNvSpPr>
                <p:nvPr/>
              </p:nvSpPr>
              <p:spPr bwMode="auto">
                <a:xfrm>
                  <a:off x="1779" y="2968"/>
                  <a:ext cx="10" cy="8"/>
                </a:xfrm>
                <a:custGeom>
                  <a:avLst/>
                  <a:gdLst>
                    <a:gd name="T0" fmla="*/ 3 w 20"/>
                    <a:gd name="T1" fmla="*/ 0 h 16"/>
                    <a:gd name="T2" fmla="*/ 3 w 20"/>
                    <a:gd name="T3" fmla="*/ 0 h 16"/>
                    <a:gd name="T4" fmla="*/ 3 w 20"/>
                    <a:gd name="T5" fmla="*/ 1 h 16"/>
                    <a:gd name="T6" fmla="*/ 1 w 20"/>
                    <a:gd name="T7" fmla="*/ 1 h 16"/>
                    <a:gd name="T8" fmla="*/ 1 w 20"/>
                    <a:gd name="T9" fmla="*/ 1 h 16"/>
                    <a:gd name="T10" fmla="*/ 1 w 20"/>
                    <a:gd name="T11" fmla="*/ 1 h 16"/>
                    <a:gd name="T12" fmla="*/ 1 w 20"/>
                    <a:gd name="T13" fmla="*/ 1 h 16"/>
                    <a:gd name="T14" fmla="*/ 0 w 20"/>
                    <a:gd name="T15" fmla="*/ 1 h 16"/>
                    <a:gd name="T16" fmla="*/ 0 w 20"/>
                    <a:gd name="T17" fmla="*/ 2 h 16"/>
                    <a:gd name="T18" fmla="*/ 1 w 20"/>
                    <a:gd name="T19" fmla="*/ 2 h 16"/>
                    <a:gd name="T20" fmla="*/ 1 w 20"/>
                    <a:gd name="T21" fmla="*/ 3 h 16"/>
                    <a:gd name="T22" fmla="*/ 1 w 20"/>
                    <a:gd name="T23" fmla="*/ 3 h 16"/>
                    <a:gd name="T24" fmla="*/ 2 w 20"/>
                    <a:gd name="T25" fmla="*/ 3 h 16"/>
                    <a:gd name="T26" fmla="*/ 3 w 20"/>
                    <a:gd name="T27" fmla="*/ 3 h 16"/>
                    <a:gd name="T28" fmla="*/ 3 w 20"/>
                    <a:gd name="T29" fmla="*/ 4 h 16"/>
                    <a:gd name="T30" fmla="*/ 4 w 20"/>
                    <a:gd name="T31" fmla="*/ 4 h 16"/>
                    <a:gd name="T32" fmla="*/ 3 w 20"/>
                    <a:gd name="T33" fmla="*/ 2 h 16"/>
                    <a:gd name="T34" fmla="*/ 3 w 20"/>
                    <a:gd name="T35" fmla="*/ 2 h 16"/>
                    <a:gd name="T36" fmla="*/ 3 w 20"/>
                    <a:gd name="T37" fmla="*/ 2 h 16"/>
                    <a:gd name="T38" fmla="*/ 2 w 20"/>
                    <a:gd name="T39" fmla="*/ 2 h 16"/>
                    <a:gd name="T40" fmla="*/ 1 w 20"/>
                    <a:gd name="T41" fmla="*/ 2 h 16"/>
                    <a:gd name="T42" fmla="*/ 1 w 20"/>
                    <a:gd name="T43" fmla="*/ 1 h 16"/>
                    <a:gd name="T44" fmla="*/ 1 w 20"/>
                    <a:gd name="T45" fmla="*/ 1 h 16"/>
                    <a:gd name="T46" fmla="*/ 3 w 20"/>
                    <a:gd name="T47" fmla="*/ 1 h 16"/>
                    <a:gd name="T48" fmla="*/ 3 w 20"/>
                    <a:gd name="T49" fmla="*/ 1 h 16"/>
                    <a:gd name="T50" fmla="*/ 3 w 20"/>
                    <a:gd name="T51" fmla="*/ 1 h 16"/>
                    <a:gd name="T52" fmla="*/ 4 w 20"/>
                    <a:gd name="T53" fmla="*/ 1 h 16"/>
                    <a:gd name="T54" fmla="*/ 5 w 20"/>
                    <a:gd name="T55" fmla="*/ 1 h 16"/>
                    <a:gd name="T56" fmla="*/ 5 w 20"/>
                    <a:gd name="T57" fmla="*/ 1 h 16"/>
                    <a:gd name="T58" fmla="*/ 5 w 20"/>
                    <a:gd name="T59" fmla="*/ 1 h 16"/>
                    <a:gd name="T60" fmla="*/ 5 w 20"/>
                    <a:gd name="T61" fmla="*/ 0 h 16"/>
                    <a:gd name="T62" fmla="*/ 4 w 20"/>
                    <a:gd name="T63" fmla="*/ 0 h 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
                    <a:gd name="T97" fmla="*/ 0 h 16"/>
                    <a:gd name="T98" fmla="*/ 20 w 20"/>
                    <a:gd name="T99" fmla="*/ 16 h 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 h="16">
                      <a:moveTo>
                        <a:pt x="16" y="0"/>
                      </a:moveTo>
                      <a:lnTo>
                        <a:pt x="15" y="0"/>
                      </a:lnTo>
                      <a:lnTo>
                        <a:pt x="13" y="0"/>
                      </a:lnTo>
                      <a:lnTo>
                        <a:pt x="11" y="0"/>
                      </a:lnTo>
                      <a:lnTo>
                        <a:pt x="10" y="0"/>
                      </a:lnTo>
                      <a:lnTo>
                        <a:pt x="9" y="1"/>
                      </a:lnTo>
                      <a:lnTo>
                        <a:pt x="8" y="1"/>
                      </a:lnTo>
                      <a:lnTo>
                        <a:pt x="6" y="1"/>
                      </a:lnTo>
                      <a:lnTo>
                        <a:pt x="6" y="2"/>
                      </a:lnTo>
                      <a:lnTo>
                        <a:pt x="5" y="2"/>
                      </a:lnTo>
                      <a:lnTo>
                        <a:pt x="3" y="3"/>
                      </a:lnTo>
                      <a:lnTo>
                        <a:pt x="2" y="3"/>
                      </a:lnTo>
                      <a:lnTo>
                        <a:pt x="2" y="4"/>
                      </a:lnTo>
                      <a:lnTo>
                        <a:pt x="1" y="4"/>
                      </a:lnTo>
                      <a:lnTo>
                        <a:pt x="1" y="5"/>
                      </a:lnTo>
                      <a:lnTo>
                        <a:pt x="0" y="7"/>
                      </a:lnTo>
                      <a:lnTo>
                        <a:pt x="0" y="8"/>
                      </a:lnTo>
                      <a:lnTo>
                        <a:pt x="0" y="9"/>
                      </a:lnTo>
                      <a:lnTo>
                        <a:pt x="1" y="10"/>
                      </a:lnTo>
                      <a:lnTo>
                        <a:pt x="2" y="11"/>
                      </a:lnTo>
                      <a:lnTo>
                        <a:pt x="2" y="12"/>
                      </a:lnTo>
                      <a:lnTo>
                        <a:pt x="3" y="12"/>
                      </a:lnTo>
                      <a:lnTo>
                        <a:pt x="5" y="13"/>
                      </a:lnTo>
                      <a:lnTo>
                        <a:pt x="6" y="13"/>
                      </a:lnTo>
                      <a:lnTo>
                        <a:pt x="7" y="13"/>
                      </a:lnTo>
                      <a:lnTo>
                        <a:pt x="8" y="15"/>
                      </a:lnTo>
                      <a:lnTo>
                        <a:pt x="9" y="15"/>
                      </a:lnTo>
                      <a:lnTo>
                        <a:pt x="10" y="15"/>
                      </a:lnTo>
                      <a:lnTo>
                        <a:pt x="11" y="15"/>
                      </a:lnTo>
                      <a:lnTo>
                        <a:pt x="14" y="16"/>
                      </a:lnTo>
                      <a:lnTo>
                        <a:pt x="15" y="16"/>
                      </a:lnTo>
                      <a:lnTo>
                        <a:pt x="16" y="16"/>
                      </a:lnTo>
                      <a:lnTo>
                        <a:pt x="16" y="11"/>
                      </a:lnTo>
                      <a:lnTo>
                        <a:pt x="15" y="10"/>
                      </a:lnTo>
                      <a:lnTo>
                        <a:pt x="14" y="10"/>
                      </a:lnTo>
                      <a:lnTo>
                        <a:pt x="13" y="10"/>
                      </a:lnTo>
                      <a:lnTo>
                        <a:pt x="11" y="10"/>
                      </a:lnTo>
                      <a:lnTo>
                        <a:pt x="10" y="10"/>
                      </a:lnTo>
                      <a:lnTo>
                        <a:pt x="9" y="10"/>
                      </a:lnTo>
                      <a:lnTo>
                        <a:pt x="8" y="9"/>
                      </a:lnTo>
                      <a:lnTo>
                        <a:pt x="7" y="9"/>
                      </a:lnTo>
                      <a:lnTo>
                        <a:pt x="6" y="9"/>
                      </a:lnTo>
                      <a:lnTo>
                        <a:pt x="6" y="8"/>
                      </a:lnTo>
                      <a:lnTo>
                        <a:pt x="6" y="7"/>
                      </a:lnTo>
                      <a:lnTo>
                        <a:pt x="7" y="7"/>
                      </a:lnTo>
                      <a:lnTo>
                        <a:pt x="7" y="5"/>
                      </a:lnTo>
                      <a:lnTo>
                        <a:pt x="8" y="5"/>
                      </a:lnTo>
                      <a:lnTo>
                        <a:pt x="9" y="5"/>
                      </a:lnTo>
                      <a:lnTo>
                        <a:pt x="10" y="5"/>
                      </a:lnTo>
                      <a:lnTo>
                        <a:pt x="11" y="4"/>
                      </a:lnTo>
                      <a:lnTo>
                        <a:pt x="13" y="4"/>
                      </a:lnTo>
                      <a:lnTo>
                        <a:pt x="14" y="4"/>
                      </a:lnTo>
                      <a:lnTo>
                        <a:pt x="15" y="4"/>
                      </a:lnTo>
                      <a:lnTo>
                        <a:pt x="16" y="4"/>
                      </a:lnTo>
                      <a:lnTo>
                        <a:pt x="17" y="4"/>
                      </a:lnTo>
                      <a:lnTo>
                        <a:pt x="18" y="4"/>
                      </a:lnTo>
                      <a:lnTo>
                        <a:pt x="18" y="3"/>
                      </a:lnTo>
                      <a:lnTo>
                        <a:pt x="20" y="3"/>
                      </a:lnTo>
                      <a:lnTo>
                        <a:pt x="20" y="2"/>
                      </a:lnTo>
                      <a:lnTo>
                        <a:pt x="20" y="1"/>
                      </a:lnTo>
                      <a:lnTo>
                        <a:pt x="18" y="1"/>
                      </a:lnTo>
                      <a:lnTo>
                        <a:pt x="18" y="0"/>
                      </a:lnTo>
                      <a:lnTo>
                        <a:pt x="17" y="0"/>
                      </a:lnTo>
                      <a:lnTo>
                        <a:pt x="16" y="0"/>
                      </a:lnTo>
                      <a:close/>
                    </a:path>
                  </a:pathLst>
                </a:custGeom>
                <a:solidFill>
                  <a:srgbClr val="000000"/>
                </a:solidFill>
                <a:ln w="9525">
                  <a:noFill/>
                  <a:round/>
                  <a:headEnd/>
                  <a:tailEnd/>
                </a:ln>
              </p:spPr>
              <p:txBody>
                <a:bodyPr/>
                <a:lstStyle/>
                <a:p>
                  <a:endParaRPr lang="en-GB"/>
                </a:p>
              </p:txBody>
            </p:sp>
            <p:sp>
              <p:nvSpPr>
                <p:cNvPr id="1080" name="Freeform 990"/>
                <p:cNvSpPr>
                  <a:spLocks/>
                </p:cNvSpPr>
                <p:nvPr/>
              </p:nvSpPr>
              <p:spPr bwMode="auto">
                <a:xfrm>
                  <a:off x="1788" y="2968"/>
                  <a:ext cx="170" cy="2"/>
                </a:xfrm>
                <a:custGeom>
                  <a:avLst/>
                  <a:gdLst>
                    <a:gd name="T0" fmla="*/ 85 w 341"/>
                    <a:gd name="T1" fmla="*/ 1 h 4"/>
                    <a:gd name="T2" fmla="*/ 84 w 341"/>
                    <a:gd name="T3" fmla="*/ 0 h 4"/>
                    <a:gd name="T4" fmla="*/ 0 w 341"/>
                    <a:gd name="T5" fmla="*/ 0 h 4"/>
                    <a:gd name="T6" fmla="*/ 0 w 341"/>
                    <a:gd name="T7" fmla="*/ 1 h 4"/>
                    <a:gd name="T8" fmla="*/ 84 w 341"/>
                    <a:gd name="T9" fmla="*/ 1 h 4"/>
                    <a:gd name="T10" fmla="*/ 84 w 341"/>
                    <a:gd name="T11" fmla="*/ 1 h 4"/>
                    <a:gd name="T12" fmla="*/ 84 w 341"/>
                    <a:gd name="T13" fmla="*/ 1 h 4"/>
                    <a:gd name="T14" fmla="*/ 84 w 341"/>
                    <a:gd name="T15" fmla="*/ 1 h 4"/>
                    <a:gd name="T16" fmla="*/ 85 w 341"/>
                    <a:gd name="T17" fmla="*/ 1 h 4"/>
                    <a:gd name="T18" fmla="*/ 85 w 341"/>
                    <a:gd name="T19" fmla="*/ 1 h 4"/>
                    <a:gd name="T20" fmla="*/ 85 w 341"/>
                    <a:gd name="T21" fmla="*/ 1 h 4"/>
                    <a:gd name="T22" fmla="*/ 85 w 341"/>
                    <a:gd name="T23" fmla="*/ 1 h 4"/>
                    <a:gd name="T24" fmla="*/ 85 w 341"/>
                    <a:gd name="T25" fmla="*/ 1 h 4"/>
                    <a:gd name="T26" fmla="*/ 85 w 341"/>
                    <a:gd name="T27" fmla="*/ 1 h 4"/>
                    <a:gd name="T28" fmla="*/ 85 w 341"/>
                    <a:gd name="T29" fmla="*/ 0 h 4"/>
                    <a:gd name="T30" fmla="*/ 84 w 341"/>
                    <a:gd name="T31" fmla="*/ 0 h 4"/>
                    <a:gd name="T32" fmla="*/ 84 w 341"/>
                    <a:gd name="T33" fmla="*/ 0 h 4"/>
                    <a:gd name="T34" fmla="*/ 85 w 341"/>
                    <a:gd name="T35" fmla="*/ 1 h 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1"/>
                    <a:gd name="T55" fmla="*/ 0 h 4"/>
                    <a:gd name="T56" fmla="*/ 341 w 341"/>
                    <a:gd name="T57" fmla="*/ 4 h 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1" h="4">
                      <a:moveTo>
                        <a:pt x="340" y="3"/>
                      </a:moveTo>
                      <a:lnTo>
                        <a:pt x="338" y="0"/>
                      </a:lnTo>
                      <a:lnTo>
                        <a:pt x="0" y="0"/>
                      </a:lnTo>
                      <a:lnTo>
                        <a:pt x="0" y="4"/>
                      </a:lnTo>
                      <a:lnTo>
                        <a:pt x="338" y="4"/>
                      </a:lnTo>
                      <a:lnTo>
                        <a:pt x="337" y="1"/>
                      </a:lnTo>
                      <a:lnTo>
                        <a:pt x="338" y="4"/>
                      </a:lnTo>
                      <a:lnTo>
                        <a:pt x="339" y="4"/>
                      </a:lnTo>
                      <a:lnTo>
                        <a:pt x="340" y="4"/>
                      </a:lnTo>
                      <a:lnTo>
                        <a:pt x="340" y="3"/>
                      </a:lnTo>
                      <a:lnTo>
                        <a:pt x="341" y="3"/>
                      </a:lnTo>
                      <a:lnTo>
                        <a:pt x="341" y="2"/>
                      </a:lnTo>
                      <a:lnTo>
                        <a:pt x="341" y="1"/>
                      </a:lnTo>
                      <a:lnTo>
                        <a:pt x="340" y="1"/>
                      </a:lnTo>
                      <a:lnTo>
                        <a:pt x="340" y="0"/>
                      </a:lnTo>
                      <a:lnTo>
                        <a:pt x="339" y="0"/>
                      </a:lnTo>
                      <a:lnTo>
                        <a:pt x="338" y="0"/>
                      </a:lnTo>
                      <a:lnTo>
                        <a:pt x="340" y="3"/>
                      </a:lnTo>
                      <a:close/>
                    </a:path>
                  </a:pathLst>
                </a:custGeom>
                <a:solidFill>
                  <a:srgbClr val="000000"/>
                </a:solidFill>
                <a:ln w="9525">
                  <a:noFill/>
                  <a:round/>
                  <a:headEnd/>
                  <a:tailEnd/>
                </a:ln>
              </p:spPr>
              <p:txBody>
                <a:bodyPr/>
                <a:lstStyle/>
                <a:p>
                  <a:endParaRPr lang="en-GB"/>
                </a:p>
              </p:txBody>
            </p:sp>
            <p:sp>
              <p:nvSpPr>
                <p:cNvPr id="1081" name="Freeform 991"/>
                <p:cNvSpPr>
                  <a:spLocks/>
                </p:cNvSpPr>
                <p:nvPr/>
              </p:nvSpPr>
              <p:spPr bwMode="auto">
                <a:xfrm>
                  <a:off x="1953" y="2968"/>
                  <a:ext cx="4" cy="8"/>
                </a:xfrm>
                <a:custGeom>
                  <a:avLst/>
                  <a:gdLst>
                    <a:gd name="T0" fmla="*/ 1 w 8"/>
                    <a:gd name="T1" fmla="*/ 4 h 15"/>
                    <a:gd name="T2" fmla="*/ 1 w 8"/>
                    <a:gd name="T3" fmla="*/ 3 h 15"/>
                    <a:gd name="T4" fmla="*/ 2 w 8"/>
                    <a:gd name="T5" fmla="*/ 1 h 15"/>
                    <a:gd name="T6" fmla="*/ 1 w 8"/>
                    <a:gd name="T7" fmla="*/ 0 h 15"/>
                    <a:gd name="T8" fmla="*/ 0 w 8"/>
                    <a:gd name="T9" fmla="*/ 3 h 15"/>
                    <a:gd name="T10" fmla="*/ 1 w 8"/>
                    <a:gd name="T11" fmla="*/ 3 h 15"/>
                    <a:gd name="T12" fmla="*/ 0 w 8"/>
                    <a:gd name="T13" fmla="*/ 3 h 15"/>
                    <a:gd name="T14" fmla="*/ 0 w 8"/>
                    <a:gd name="T15" fmla="*/ 3 h 15"/>
                    <a:gd name="T16" fmla="*/ 0 w 8"/>
                    <a:gd name="T17" fmla="*/ 4 h 15"/>
                    <a:gd name="T18" fmla="*/ 1 w 8"/>
                    <a:gd name="T19" fmla="*/ 4 h 15"/>
                    <a:gd name="T20" fmla="*/ 1 w 8"/>
                    <a:gd name="T21" fmla="*/ 4 h 15"/>
                    <a:gd name="T22" fmla="*/ 1 w 8"/>
                    <a:gd name="T23" fmla="*/ 4 h 15"/>
                    <a:gd name="T24" fmla="*/ 1 w 8"/>
                    <a:gd name="T25" fmla="*/ 4 h 15"/>
                    <a:gd name="T26" fmla="*/ 1 w 8"/>
                    <a:gd name="T27" fmla="*/ 4 h 15"/>
                    <a:gd name="T28" fmla="*/ 1 w 8"/>
                    <a:gd name="T29" fmla="*/ 4 h 15"/>
                    <a:gd name="T30" fmla="*/ 1 w 8"/>
                    <a:gd name="T31" fmla="*/ 3 h 15"/>
                    <a:gd name="T32" fmla="*/ 1 w 8"/>
                    <a:gd name="T33" fmla="*/ 4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5"/>
                    <a:gd name="T53" fmla="*/ 8 w 8"/>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5">
                      <a:moveTo>
                        <a:pt x="2" y="15"/>
                      </a:moveTo>
                      <a:lnTo>
                        <a:pt x="5" y="12"/>
                      </a:lnTo>
                      <a:lnTo>
                        <a:pt x="8" y="2"/>
                      </a:lnTo>
                      <a:lnTo>
                        <a:pt x="5" y="0"/>
                      </a:lnTo>
                      <a:lnTo>
                        <a:pt x="0" y="11"/>
                      </a:lnTo>
                      <a:lnTo>
                        <a:pt x="2" y="10"/>
                      </a:lnTo>
                      <a:lnTo>
                        <a:pt x="0" y="11"/>
                      </a:lnTo>
                      <a:lnTo>
                        <a:pt x="0" y="12"/>
                      </a:lnTo>
                      <a:lnTo>
                        <a:pt x="0" y="14"/>
                      </a:lnTo>
                      <a:lnTo>
                        <a:pt x="1" y="14"/>
                      </a:lnTo>
                      <a:lnTo>
                        <a:pt x="1" y="15"/>
                      </a:lnTo>
                      <a:lnTo>
                        <a:pt x="2" y="15"/>
                      </a:lnTo>
                      <a:lnTo>
                        <a:pt x="3" y="15"/>
                      </a:lnTo>
                      <a:lnTo>
                        <a:pt x="3" y="14"/>
                      </a:lnTo>
                      <a:lnTo>
                        <a:pt x="5" y="14"/>
                      </a:lnTo>
                      <a:lnTo>
                        <a:pt x="5" y="12"/>
                      </a:lnTo>
                      <a:lnTo>
                        <a:pt x="2" y="15"/>
                      </a:lnTo>
                      <a:close/>
                    </a:path>
                  </a:pathLst>
                </a:custGeom>
                <a:solidFill>
                  <a:srgbClr val="000000"/>
                </a:solidFill>
                <a:ln w="9525">
                  <a:noFill/>
                  <a:round/>
                  <a:headEnd/>
                  <a:tailEnd/>
                </a:ln>
              </p:spPr>
              <p:txBody>
                <a:bodyPr/>
                <a:lstStyle/>
                <a:p>
                  <a:endParaRPr lang="en-GB"/>
                </a:p>
              </p:txBody>
            </p:sp>
            <p:sp>
              <p:nvSpPr>
                <p:cNvPr id="1082" name="Freeform 992"/>
                <p:cNvSpPr>
                  <a:spLocks/>
                </p:cNvSpPr>
                <p:nvPr/>
              </p:nvSpPr>
              <p:spPr bwMode="auto">
                <a:xfrm>
                  <a:off x="1784" y="2970"/>
                  <a:ext cx="2" cy="3"/>
                </a:xfrm>
                <a:custGeom>
                  <a:avLst/>
                  <a:gdLst>
                    <a:gd name="T0" fmla="*/ 1 w 4"/>
                    <a:gd name="T1" fmla="*/ 0 h 7"/>
                    <a:gd name="T2" fmla="*/ 1 w 4"/>
                    <a:gd name="T3" fmla="*/ 0 h 7"/>
                    <a:gd name="T4" fmla="*/ 1 w 4"/>
                    <a:gd name="T5" fmla="*/ 0 h 7"/>
                    <a:gd name="T6" fmla="*/ 0 w 4"/>
                    <a:gd name="T7" fmla="*/ 0 h 7"/>
                    <a:gd name="T8" fmla="*/ 0 w 4"/>
                    <a:gd name="T9" fmla="*/ 0 h 7"/>
                    <a:gd name="T10" fmla="*/ 0 w 4"/>
                    <a:gd name="T11" fmla="*/ 1 h 7"/>
                    <a:gd name="T12" fmla="*/ 0 w 4"/>
                    <a:gd name="T13" fmla="*/ 1 h 7"/>
                    <a:gd name="T14" fmla="*/ 0 w 4"/>
                    <a:gd name="T15" fmla="*/ 1 h 7"/>
                    <a:gd name="T16" fmla="*/ 1 w 4"/>
                    <a:gd name="T17" fmla="*/ 1 h 7"/>
                    <a:gd name="T18" fmla="*/ 1 w 4"/>
                    <a:gd name="T19" fmla="*/ 1 h 7"/>
                    <a:gd name="T20" fmla="*/ 1 w 4"/>
                    <a:gd name="T21" fmla="*/ 1 h 7"/>
                    <a:gd name="T22" fmla="*/ 1 w 4"/>
                    <a:gd name="T23" fmla="*/ 1 h 7"/>
                    <a:gd name="T24" fmla="*/ 1 w 4"/>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7"/>
                    <a:gd name="T41" fmla="*/ 4 w 4"/>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7">
                      <a:moveTo>
                        <a:pt x="4" y="0"/>
                      </a:moveTo>
                      <a:lnTo>
                        <a:pt x="2" y="0"/>
                      </a:lnTo>
                      <a:lnTo>
                        <a:pt x="1" y="0"/>
                      </a:lnTo>
                      <a:lnTo>
                        <a:pt x="0" y="1"/>
                      </a:lnTo>
                      <a:lnTo>
                        <a:pt x="0" y="2"/>
                      </a:lnTo>
                      <a:lnTo>
                        <a:pt x="0" y="4"/>
                      </a:lnTo>
                      <a:lnTo>
                        <a:pt x="0" y="5"/>
                      </a:lnTo>
                      <a:lnTo>
                        <a:pt x="0" y="6"/>
                      </a:lnTo>
                      <a:lnTo>
                        <a:pt x="1" y="6"/>
                      </a:lnTo>
                      <a:lnTo>
                        <a:pt x="2" y="6"/>
                      </a:lnTo>
                      <a:lnTo>
                        <a:pt x="2" y="7"/>
                      </a:lnTo>
                      <a:lnTo>
                        <a:pt x="4" y="7"/>
                      </a:lnTo>
                      <a:lnTo>
                        <a:pt x="4" y="0"/>
                      </a:lnTo>
                      <a:close/>
                    </a:path>
                  </a:pathLst>
                </a:custGeom>
                <a:solidFill>
                  <a:srgbClr val="FFFFFF"/>
                </a:solidFill>
                <a:ln w="9525">
                  <a:noFill/>
                  <a:round/>
                  <a:headEnd/>
                  <a:tailEnd/>
                </a:ln>
              </p:spPr>
              <p:txBody>
                <a:bodyPr/>
                <a:lstStyle/>
                <a:p>
                  <a:endParaRPr lang="en-GB"/>
                </a:p>
              </p:txBody>
            </p:sp>
            <p:sp>
              <p:nvSpPr>
                <p:cNvPr id="1083" name="Freeform 993"/>
                <p:cNvSpPr>
                  <a:spLocks/>
                </p:cNvSpPr>
                <p:nvPr/>
              </p:nvSpPr>
              <p:spPr bwMode="auto">
                <a:xfrm>
                  <a:off x="1786" y="2970"/>
                  <a:ext cx="167" cy="3"/>
                </a:xfrm>
                <a:custGeom>
                  <a:avLst/>
                  <a:gdLst>
                    <a:gd name="T0" fmla="*/ 83 w 335"/>
                    <a:gd name="T1" fmla="*/ 1 h 7"/>
                    <a:gd name="T2" fmla="*/ 83 w 335"/>
                    <a:gd name="T3" fmla="*/ 0 h 7"/>
                    <a:gd name="T4" fmla="*/ 0 w 335"/>
                    <a:gd name="T5" fmla="*/ 0 h 7"/>
                    <a:gd name="T6" fmla="*/ 0 w 335"/>
                    <a:gd name="T7" fmla="*/ 1 h 7"/>
                    <a:gd name="T8" fmla="*/ 83 w 335"/>
                    <a:gd name="T9" fmla="*/ 1 h 7"/>
                    <a:gd name="T10" fmla="*/ 83 w 335"/>
                    <a:gd name="T11" fmla="*/ 1 h 7"/>
                    <a:gd name="T12" fmla="*/ 0 60000 65536"/>
                    <a:gd name="T13" fmla="*/ 0 60000 65536"/>
                    <a:gd name="T14" fmla="*/ 0 60000 65536"/>
                    <a:gd name="T15" fmla="*/ 0 60000 65536"/>
                    <a:gd name="T16" fmla="*/ 0 60000 65536"/>
                    <a:gd name="T17" fmla="*/ 0 60000 65536"/>
                    <a:gd name="T18" fmla="*/ 0 w 335"/>
                    <a:gd name="T19" fmla="*/ 0 h 7"/>
                    <a:gd name="T20" fmla="*/ 335 w 335"/>
                    <a:gd name="T21" fmla="*/ 7 h 7"/>
                  </a:gdLst>
                  <a:ahLst/>
                  <a:cxnLst>
                    <a:cxn ang="T12">
                      <a:pos x="T0" y="T1"/>
                    </a:cxn>
                    <a:cxn ang="T13">
                      <a:pos x="T2" y="T3"/>
                    </a:cxn>
                    <a:cxn ang="T14">
                      <a:pos x="T4" y="T5"/>
                    </a:cxn>
                    <a:cxn ang="T15">
                      <a:pos x="T6" y="T7"/>
                    </a:cxn>
                    <a:cxn ang="T16">
                      <a:pos x="T8" y="T9"/>
                    </a:cxn>
                    <a:cxn ang="T17">
                      <a:pos x="T10" y="T11"/>
                    </a:cxn>
                  </a:cxnLst>
                  <a:rect l="T18" t="T19" r="T20" b="T21"/>
                  <a:pathLst>
                    <a:path w="335" h="7">
                      <a:moveTo>
                        <a:pt x="335" y="4"/>
                      </a:moveTo>
                      <a:lnTo>
                        <a:pt x="335" y="0"/>
                      </a:lnTo>
                      <a:lnTo>
                        <a:pt x="0" y="0"/>
                      </a:lnTo>
                      <a:lnTo>
                        <a:pt x="0" y="7"/>
                      </a:lnTo>
                      <a:lnTo>
                        <a:pt x="335" y="7"/>
                      </a:lnTo>
                      <a:lnTo>
                        <a:pt x="335" y="4"/>
                      </a:lnTo>
                      <a:close/>
                    </a:path>
                  </a:pathLst>
                </a:custGeom>
                <a:solidFill>
                  <a:srgbClr val="FFFFFF"/>
                </a:solidFill>
                <a:ln w="9525">
                  <a:noFill/>
                  <a:round/>
                  <a:headEnd/>
                  <a:tailEnd/>
                </a:ln>
              </p:spPr>
              <p:txBody>
                <a:bodyPr/>
                <a:lstStyle/>
                <a:p>
                  <a:endParaRPr lang="en-GB"/>
                </a:p>
              </p:txBody>
            </p:sp>
            <p:sp>
              <p:nvSpPr>
                <p:cNvPr id="1084" name="Freeform 994"/>
                <p:cNvSpPr>
                  <a:spLocks/>
                </p:cNvSpPr>
                <p:nvPr/>
              </p:nvSpPr>
              <p:spPr bwMode="auto">
                <a:xfrm>
                  <a:off x="1953" y="2970"/>
                  <a:ext cx="2" cy="3"/>
                </a:xfrm>
                <a:custGeom>
                  <a:avLst/>
                  <a:gdLst>
                    <a:gd name="T0" fmla="*/ 0 w 3"/>
                    <a:gd name="T1" fmla="*/ 1 h 7"/>
                    <a:gd name="T2" fmla="*/ 1 w 3"/>
                    <a:gd name="T3" fmla="*/ 1 h 7"/>
                    <a:gd name="T4" fmla="*/ 1 w 3"/>
                    <a:gd name="T5" fmla="*/ 1 h 7"/>
                    <a:gd name="T6" fmla="*/ 1 w 3"/>
                    <a:gd name="T7" fmla="*/ 1 h 7"/>
                    <a:gd name="T8" fmla="*/ 1 w 3"/>
                    <a:gd name="T9" fmla="*/ 1 h 7"/>
                    <a:gd name="T10" fmla="*/ 1 w 3"/>
                    <a:gd name="T11" fmla="*/ 1 h 7"/>
                    <a:gd name="T12" fmla="*/ 1 w 3"/>
                    <a:gd name="T13" fmla="*/ 1 h 7"/>
                    <a:gd name="T14" fmla="*/ 1 w 3"/>
                    <a:gd name="T15" fmla="*/ 0 h 7"/>
                    <a:gd name="T16" fmla="*/ 1 w 3"/>
                    <a:gd name="T17" fmla="*/ 0 h 7"/>
                    <a:gd name="T18" fmla="*/ 1 w 3"/>
                    <a:gd name="T19" fmla="*/ 0 h 7"/>
                    <a:gd name="T20" fmla="*/ 1 w 3"/>
                    <a:gd name="T21" fmla="*/ 0 h 7"/>
                    <a:gd name="T22" fmla="*/ 1 w 3"/>
                    <a:gd name="T23" fmla="*/ 0 h 7"/>
                    <a:gd name="T24" fmla="*/ 0 w 3"/>
                    <a:gd name="T25" fmla="*/ 0 h 7"/>
                    <a:gd name="T26" fmla="*/ 0 w 3"/>
                    <a:gd name="T27" fmla="*/ 1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7"/>
                    <a:gd name="T44" fmla="*/ 3 w 3"/>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7">
                      <a:moveTo>
                        <a:pt x="0" y="7"/>
                      </a:moveTo>
                      <a:lnTo>
                        <a:pt x="1" y="7"/>
                      </a:lnTo>
                      <a:lnTo>
                        <a:pt x="1" y="6"/>
                      </a:lnTo>
                      <a:lnTo>
                        <a:pt x="2" y="6"/>
                      </a:lnTo>
                      <a:lnTo>
                        <a:pt x="2" y="5"/>
                      </a:lnTo>
                      <a:lnTo>
                        <a:pt x="3" y="5"/>
                      </a:lnTo>
                      <a:lnTo>
                        <a:pt x="3" y="4"/>
                      </a:lnTo>
                      <a:lnTo>
                        <a:pt x="3" y="2"/>
                      </a:lnTo>
                      <a:lnTo>
                        <a:pt x="3" y="1"/>
                      </a:lnTo>
                      <a:lnTo>
                        <a:pt x="2" y="1"/>
                      </a:lnTo>
                      <a:lnTo>
                        <a:pt x="2" y="0"/>
                      </a:lnTo>
                      <a:lnTo>
                        <a:pt x="1" y="0"/>
                      </a:lnTo>
                      <a:lnTo>
                        <a:pt x="0" y="0"/>
                      </a:lnTo>
                      <a:lnTo>
                        <a:pt x="0" y="7"/>
                      </a:lnTo>
                      <a:close/>
                    </a:path>
                  </a:pathLst>
                </a:custGeom>
                <a:solidFill>
                  <a:srgbClr val="FFFFFF"/>
                </a:solidFill>
                <a:ln w="9525">
                  <a:noFill/>
                  <a:round/>
                  <a:headEnd/>
                  <a:tailEnd/>
                </a:ln>
              </p:spPr>
              <p:txBody>
                <a:bodyPr/>
                <a:lstStyle/>
                <a:p>
                  <a:endParaRPr lang="en-GB"/>
                </a:p>
              </p:txBody>
            </p:sp>
            <p:sp>
              <p:nvSpPr>
                <p:cNvPr id="1085" name="Freeform 995"/>
                <p:cNvSpPr>
                  <a:spLocks/>
                </p:cNvSpPr>
                <p:nvPr/>
              </p:nvSpPr>
              <p:spPr bwMode="auto">
                <a:xfrm>
                  <a:off x="2981" y="2969"/>
                  <a:ext cx="97" cy="11"/>
                </a:xfrm>
                <a:custGeom>
                  <a:avLst/>
                  <a:gdLst>
                    <a:gd name="T0" fmla="*/ 1 w 195"/>
                    <a:gd name="T1" fmla="*/ 5 h 23"/>
                    <a:gd name="T2" fmla="*/ 47 w 195"/>
                    <a:gd name="T3" fmla="*/ 5 h 23"/>
                    <a:gd name="T4" fmla="*/ 47 w 195"/>
                    <a:gd name="T5" fmla="*/ 5 h 23"/>
                    <a:gd name="T6" fmla="*/ 47 w 195"/>
                    <a:gd name="T7" fmla="*/ 5 h 23"/>
                    <a:gd name="T8" fmla="*/ 48 w 195"/>
                    <a:gd name="T9" fmla="*/ 5 h 23"/>
                    <a:gd name="T10" fmla="*/ 48 w 195"/>
                    <a:gd name="T11" fmla="*/ 5 h 23"/>
                    <a:gd name="T12" fmla="*/ 48 w 195"/>
                    <a:gd name="T13" fmla="*/ 5 h 23"/>
                    <a:gd name="T14" fmla="*/ 48 w 195"/>
                    <a:gd name="T15" fmla="*/ 5 h 23"/>
                    <a:gd name="T16" fmla="*/ 48 w 195"/>
                    <a:gd name="T17" fmla="*/ 4 h 23"/>
                    <a:gd name="T18" fmla="*/ 48 w 195"/>
                    <a:gd name="T19" fmla="*/ 4 h 23"/>
                    <a:gd name="T20" fmla="*/ 48 w 195"/>
                    <a:gd name="T21" fmla="*/ 4 h 23"/>
                    <a:gd name="T22" fmla="*/ 48 w 195"/>
                    <a:gd name="T23" fmla="*/ 3 h 23"/>
                    <a:gd name="T24" fmla="*/ 48 w 195"/>
                    <a:gd name="T25" fmla="*/ 3 h 23"/>
                    <a:gd name="T26" fmla="*/ 48 w 195"/>
                    <a:gd name="T27" fmla="*/ 3 h 23"/>
                    <a:gd name="T28" fmla="*/ 48 w 195"/>
                    <a:gd name="T29" fmla="*/ 2 h 23"/>
                    <a:gd name="T30" fmla="*/ 48 w 195"/>
                    <a:gd name="T31" fmla="*/ 2 h 23"/>
                    <a:gd name="T32" fmla="*/ 48 w 195"/>
                    <a:gd name="T33" fmla="*/ 2 h 23"/>
                    <a:gd name="T34" fmla="*/ 48 w 195"/>
                    <a:gd name="T35" fmla="*/ 2 h 23"/>
                    <a:gd name="T36" fmla="*/ 48 w 195"/>
                    <a:gd name="T37" fmla="*/ 1 h 23"/>
                    <a:gd name="T38" fmla="*/ 48 w 195"/>
                    <a:gd name="T39" fmla="*/ 1 h 23"/>
                    <a:gd name="T40" fmla="*/ 48 w 195"/>
                    <a:gd name="T41" fmla="*/ 1 h 23"/>
                    <a:gd name="T42" fmla="*/ 48 w 195"/>
                    <a:gd name="T43" fmla="*/ 0 h 23"/>
                    <a:gd name="T44" fmla="*/ 48 w 195"/>
                    <a:gd name="T45" fmla="*/ 0 h 23"/>
                    <a:gd name="T46" fmla="*/ 48 w 195"/>
                    <a:gd name="T47" fmla="*/ 0 h 23"/>
                    <a:gd name="T48" fmla="*/ 48 w 195"/>
                    <a:gd name="T49" fmla="*/ 0 h 23"/>
                    <a:gd name="T50" fmla="*/ 48 w 195"/>
                    <a:gd name="T51" fmla="*/ 0 h 23"/>
                    <a:gd name="T52" fmla="*/ 47 w 195"/>
                    <a:gd name="T53" fmla="*/ 0 h 23"/>
                    <a:gd name="T54" fmla="*/ 47 w 195"/>
                    <a:gd name="T55" fmla="*/ 0 h 23"/>
                    <a:gd name="T56" fmla="*/ 47 w 195"/>
                    <a:gd name="T57" fmla="*/ 0 h 23"/>
                    <a:gd name="T58" fmla="*/ 0 w 195"/>
                    <a:gd name="T59" fmla="*/ 0 h 23"/>
                    <a:gd name="T60" fmla="*/ 1 w 195"/>
                    <a:gd name="T61" fmla="*/ 5 h 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5"/>
                    <a:gd name="T94" fmla="*/ 0 h 23"/>
                    <a:gd name="T95" fmla="*/ 195 w 195"/>
                    <a:gd name="T96" fmla="*/ 23 h 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5" h="23">
                      <a:moveTo>
                        <a:pt x="4" y="23"/>
                      </a:moveTo>
                      <a:lnTo>
                        <a:pt x="188" y="23"/>
                      </a:lnTo>
                      <a:lnTo>
                        <a:pt x="189" y="23"/>
                      </a:lnTo>
                      <a:lnTo>
                        <a:pt x="191" y="22"/>
                      </a:lnTo>
                      <a:lnTo>
                        <a:pt x="192" y="22"/>
                      </a:lnTo>
                      <a:lnTo>
                        <a:pt x="193" y="21"/>
                      </a:lnTo>
                      <a:lnTo>
                        <a:pt x="193" y="20"/>
                      </a:lnTo>
                      <a:lnTo>
                        <a:pt x="194" y="20"/>
                      </a:lnTo>
                      <a:lnTo>
                        <a:pt x="194" y="18"/>
                      </a:lnTo>
                      <a:lnTo>
                        <a:pt x="194" y="17"/>
                      </a:lnTo>
                      <a:lnTo>
                        <a:pt x="195" y="16"/>
                      </a:lnTo>
                      <a:lnTo>
                        <a:pt x="195" y="15"/>
                      </a:lnTo>
                      <a:lnTo>
                        <a:pt x="195" y="14"/>
                      </a:lnTo>
                      <a:lnTo>
                        <a:pt x="195" y="13"/>
                      </a:lnTo>
                      <a:lnTo>
                        <a:pt x="195" y="11"/>
                      </a:lnTo>
                      <a:lnTo>
                        <a:pt x="195" y="10"/>
                      </a:lnTo>
                      <a:lnTo>
                        <a:pt x="195" y="9"/>
                      </a:lnTo>
                      <a:lnTo>
                        <a:pt x="195" y="8"/>
                      </a:lnTo>
                      <a:lnTo>
                        <a:pt x="195" y="7"/>
                      </a:lnTo>
                      <a:lnTo>
                        <a:pt x="195" y="6"/>
                      </a:lnTo>
                      <a:lnTo>
                        <a:pt x="194" y="5"/>
                      </a:lnTo>
                      <a:lnTo>
                        <a:pt x="194" y="3"/>
                      </a:lnTo>
                      <a:lnTo>
                        <a:pt x="193" y="3"/>
                      </a:lnTo>
                      <a:lnTo>
                        <a:pt x="193" y="2"/>
                      </a:lnTo>
                      <a:lnTo>
                        <a:pt x="192" y="2"/>
                      </a:lnTo>
                      <a:lnTo>
                        <a:pt x="192" y="1"/>
                      </a:lnTo>
                      <a:lnTo>
                        <a:pt x="191" y="1"/>
                      </a:lnTo>
                      <a:lnTo>
                        <a:pt x="189" y="1"/>
                      </a:lnTo>
                      <a:lnTo>
                        <a:pt x="188" y="0"/>
                      </a:lnTo>
                      <a:lnTo>
                        <a:pt x="0" y="0"/>
                      </a:lnTo>
                      <a:lnTo>
                        <a:pt x="4" y="23"/>
                      </a:lnTo>
                      <a:close/>
                    </a:path>
                  </a:pathLst>
                </a:custGeom>
                <a:solidFill>
                  <a:srgbClr val="000000"/>
                </a:solidFill>
                <a:ln w="9525">
                  <a:noFill/>
                  <a:round/>
                  <a:headEnd/>
                  <a:tailEnd/>
                </a:ln>
              </p:spPr>
              <p:txBody>
                <a:bodyPr/>
                <a:lstStyle/>
                <a:p>
                  <a:endParaRPr lang="en-GB"/>
                </a:p>
              </p:txBody>
            </p:sp>
            <p:sp>
              <p:nvSpPr>
                <p:cNvPr id="1086" name="Freeform 996"/>
                <p:cNvSpPr>
                  <a:spLocks/>
                </p:cNvSpPr>
                <p:nvPr/>
              </p:nvSpPr>
              <p:spPr bwMode="auto">
                <a:xfrm>
                  <a:off x="2982" y="2979"/>
                  <a:ext cx="94" cy="3"/>
                </a:xfrm>
                <a:custGeom>
                  <a:avLst/>
                  <a:gdLst>
                    <a:gd name="T0" fmla="*/ 46 w 187"/>
                    <a:gd name="T1" fmla="*/ 0 h 4"/>
                    <a:gd name="T2" fmla="*/ 0 w 187"/>
                    <a:gd name="T3" fmla="*/ 0 h 4"/>
                    <a:gd name="T4" fmla="*/ 0 w 187"/>
                    <a:gd name="T5" fmla="*/ 2 h 4"/>
                    <a:gd name="T6" fmla="*/ 46 w 187"/>
                    <a:gd name="T7" fmla="*/ 2 h 4"/>
                    <a:gd name="T8" fmla="*/ 47 w 187"/>
                    <a:gd name="T9" fmla="*/ 2 h 4"/>
                    <a:gd name="T10" fmla="*/ 47 w 187"/>
                    <a:gd name="T11" fmla="*/ 2 h 4"/>
                    <a:gd name="T12" fmla="*/ 47 w 187"/>
                    <a:gd name="T13" fmla="*/ 2 h 4"/>
                    <a:gd name="T14" fmla="*/ 47 w 187"/>
                    <a:gd name="T15" fmla="*/ 2 h 4"/>
                    <a:gd name="T16" fmla="*/ 47 w 187"/>
                    <a:gd name="T17" fmla="*/ 1 h 4"/>
                    <a:gd name="T18" fmla="*/ 47 w 187"/>
                    <a:gd name="T19" fmla="*/ 1 h 4"/>
                    <a:gd name="T20" fmla="*/ 47 w 187"/>
                    <a:gd name="T21" fmla="*/ 0 h 4"/>
                    <a:gd name="T22" fmla="*/ 46 w 187"/>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
                    <a:gd name="T37" fmla="*/ 0 h 4"/>
                    <a:gd name="T38" fmla="*/ 187 w 187"/>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 h="4">
                      <a:moveTo>
                        <a:pt x="184" y="0"/>
                      </a:moveTo>
                      <a:lnTo>
                        <a:pt x="0" y="0"/>
                      </a:lnTo>
                      <a:lnTo>
                        <a:pt x="0" y="4"/>
                      </a:lnTo>
                      <a:lnTo>
                        <a:pt x="184" y="4"/>
                      </a:lnTo>
                      <a:lnTo>
                        <a:pt x="185" y="4"/>
                      </a:lnTo>
                      <a:lnTo>
                        <a:pt x="185" y="3"/>
                      </a:lnTo>
                      <a:lnTo>
                        <a:pt x="187" y="3"/>
                      </a:lnTo>
                      <a:lnTo>
                        <a:pt x="187" y="2"/>
                      </a:lnTo>
                      <a:lnTo>
                        <a:pt x="187" y="1"/>
                      </a:lnTo>
                      <a:lnTo>
                        <a:pt x="185" y="1"/>
                      </a:lnTo>
                      <a:lnTo>
                        <a:pt x="185" y="0"/>
                      </a:lnTo>
                      <a:lnTo>
                        <a:pt x="184" y="0"/>
                      </a:lnTo>
                      <a:close/>
                    </a:path>
                  </a:pathLst>
                </a:custGeom>
                <a:solidFill>
                  <a:srgbClr val="000000"/>
                </a:solidFill>
                <a:ln w="9525">
                  <a:noFill/>
                  <a:round/>
                  <a:headEnd/>
                  <a:tailEnd/>
                </a:ln>
              </p:spPr>
              <p:txBody>
                <a:bodyPr/>
                <a:lstStyle/>
                <a:p>
                  <a:endParaRPr lang="en-GB"/>
                </a:p>
              </p:txBody>
            </p:sp>
            <p:sp>
              <p:nvSpPr>
                <p:cNvPr id="1087" name="Freeform 997"/>
                <p:cNvSpPr>
                  <a:spLocks/>
                </p:cNvSpPr>
                <p:nvPr/>
              </p:nvSpPr>
              <p:spPr bwMode="auto">
                <a:xfrm>
                  <a:off x="3074" y="2968"/>
                  <a:ext cx="6" cy="14"/>
                </a:xfrm>
                <a:custGeom>
                  <a:avLst/>
                  <a:gdLst>
                    <a:gd name="T0" fmla="*/ 0 w 13"/>
                    <a:gd name="T1" fmla="*/ 1 h 27"/>
                    <a:gd name="T2" fmla="*/ 0 w 13"/>
                    <a:gd name="T3" fmla="*/ 2 h 27"/>
                    <a:gd name="T4" fmla="*/ 1 w 13"/>
                    <a:gd name="T5" fmla="*/ 2 h 27"/>
                    <a:gd name="T6" fmla="*/ 1 w 13"/>
                    <a:gd name="T7" fmla="*/ 2 h 27"/>
                    <a:gd name="T8" fmla="*/ 1 w 13"/>
                    <a:gd name="T9" fmla="*/ 2 h 27"/>
                    <a:gd name="T10" fmla="*/ 1 w 13"/>
                    <a:gd name="T11" fmla="*/ 2 h 27"/>
                    <a:gd name="T12" fmla="*/ 1 w 13"/>
                    <a:gd name="T13" fmla="*/ 3 h 27"/>
                    <a:gd name="T14" fmla="*/ 1 w 13"/>
                    <a:gd name="T15" fmla="*/ 3 h 27"/>
                    <a:gd name="T16" fmla="*/ 1 w 13"/>
                    <a:gd name="T17" fmla="*/ 3 h 27"/>
                    <a:gd name="T18" fmla="*/ 1 w 13"/>
                    <a:gd name="T19" fmla="*/ 3 h 27"/>
                    <a:gd name="T20" fmla="*/ 1 w 13"/>
                    <a:gd name="T21" fmla="*/ 4 h 27"/>
                    <a:gd name="T22" fmla="*/ 1 w 13"/>
                    <a:gd name="T23" fmla="*/ 4 h 27"/>
                    <a:gd name="T24" fmla="*/ 1 w 13"/>
                    <a:gd name="T25" fmla="*/ 4 h 27"/>
                    <a:gd name="T26" fmla="*/ 1 w 13"/>
                    <a:gd name="T27" fmla="*/ 5 h 27"/>
                    <a:gd name="T28" fmla="*/ 1 w 13"/>
                    <a:gd name="T29" fmla="*/ 5 h 27"/>
                    <a:gd name="T30" fmla="*/ 1 w 13"/>
                    <a:gd name="T31" fmla="*/ 5 h 27"/>
                    <a:gd name="T32" fmla="*/ 1 w 13"/>
                    <a:gd name="T33" fmla="*/ 5 h 27"/>
                    <a:gd name="T34" fmla="*/ 1 w 13"/>
                    <a:gd name="T35" fmla="*/ 6 h 27"/>
                    <a:gd name="T36" fmla="*/ 0 w 13"/>
                    <a:gd name="T37" fmla="*/ 6 h 27"/>
                    <a:gd name="T38" fmla="*/ 0 w 13"/>
                    <a:gd name="T39" fmla="*/ 6 h 27"/>
                    <a:gd name="T40" fmla="*/ 0 w 13"/>
                    <a:gd name="T41" fmla="*/ 6 h 27"/>
                    <a:gd name="T42" fmla="*/ 0 w 13"/>
                    <a:gd name="T43" fmla="*/ 7 h 27"/>
                    <a:gd name="T44" fmla="*/ 0 w 13"/>
                    <a:gd name="T45" fmla="*/ 7 h 27"/>
                    <a:gd name="T46" fmla="*/ 1 w 13"/>
                    <a:gd name="T47" fmla="*/ 7 h 27"/>
                    <a:gd name="T48" fmla="*/ 1 w 13"/>
                    <a:gd name="T49" fmla="*/ 7 h 27"/>
                    <a:gd name="T50" fmla="*/ 1 w 13"/>
                    <a:gd name="T51" fmla="*/ 7 h 27"/>
                    <a:gd name="T52" fmla="*/ 2 w 13"/>
                    <a:gd name="T53" fmla="*/ 7 h 27"/>
                    <a:gd name="T54" fmla="*/ 2 w 13"/>
                    <a:gd name="T55" fmla="*/ 6 h 27"/>
                    <a:gd name="T56" fmla="*/ 2 w 13"/>
                    <a:gd name="T57" fmla="*/ 6 h 27"/>
                    <a:gd name="T58" fmla="*/ 2 w 13"/>
                    <a:gd name="T59" fmla="*/ 6 h 27"/>
                    <a:gd name="T60" fmla="*/ 2 w 13"/>
                    <a:gd name="T61" fmla="*/ 6 h 27"/>
                    <a:gd name="T62" fmla="*/ 2 w 13"/>
                    <a:gd name="T63" fmla="*/ 5 h 27"/>
                    <a:gd name="T64" fmla="*/ 3 w 13"/>
                    <a:gd name="T65" fmla="*/ 5 h 27"/>
                    <a:gd name="T66" fmla="*/ 3 w 13"/>
                    <a:gd name="T67" fmla="*/ 5 h 27"/>
                    <a:gd name="T68" fmla="*/ 3 w 13"/>
                    <a:gd name="T69" fmla="*/ 5 h 27"/>
                    <a:gd name="T70" fmla="*/ 3 w 13"/>
                    <a:gd name="T71" fmla="*/ 4 h 27"/>
                    <a:gd name="T72" fmla="*/ 3 w 13"/>
                    <a:gd name="T73" fmla="*/ 4 h 27"/>
                    <a:gd name="T74" fmla="*/ 3 w 13"/>
                    <a:gd name="T75" fmla="*/ 4 h 27"/>
                    <a:gd name="T76" fmla="*/ 3 w 13"/>
                    <a:gd name="T77" fmla="*/ 3 h 27"/>
                    <a:gd name="T78" fmla="*/ 3 w 13"/>
                    <a:gd name="T79" fmla="*/ 3 h 27"/>
                    <a:gd name="T80" fmla="*/ 3 w 13"/>
                    <a:gd name="T81" fmla="*/ 3 h 27"/>
                    <a:gd name="T82" fmla="*/ 3 w 13"/>
                    <a:gd name="T83" fmla="*/ 3 h 27"/>
                    <a:gd name="T84" fmla="*/ 3 w 13"/>
                    <a:gd name="T85" fmla="*/ 2 h 27"/>
                    <a:gd name="T86" fmla="*/ 3 w 13"/>
                    <a:gd name="T87" fmla="*/ 2 h 27"/>
                    <a:gd name="T88" fmla="*/ 2 w 13"/>
                    <a:gd name="T89" fmla="*/ 2 h 27"/>
                    <a:gd name="T90" fmla="*/ 2 w 13"/>
                    <a:gd name="T91" fmla="*/ 1 h 27"/>
                    <a:gd name="T92" fmla="*/ 2 w 13"/>
                    <a:gd name="T93" fmla="*/ 1 h 27"/>
                    <a:gd name="T94" fmla="*/ 2 w 13"/>
                    <a:gd name="T95" fmla="*/ 1 h 27"/>
                    <a:gd name="T96" fmla="*/ 2 w 13"/>
                    <a:gd name="T97" fmla="*/ 1 h 27"/>
                    <a:gd name="T98" fmla="*/ 1 w 13"/>
                    <a:gd name="T99" fmla="*/ 1 h 27"/>
                    <a:gd name="T100" fmla="*/ 1 w 13"/>
                    <a:gd name="T101" fmla="*/ 1 h 27"/>
                    <a:gd name="T102" fmla="*/ 1 w 13"/>
                    <a:gd name="T103" fmla="*/ 1 h 27"/>
                    <a:gd name="T104" fmla="*/ 0 w 13"/>
                    <a:gd name="T105" fmla="*/ 0 h 27"/>
                    <a:gd name="T106" fmla="*/ 0 w 13"/>
                    <a:gd name="T107" fmla="*/ 0 h 27"/>
                    <a:gd name="T108" fmla="*/ 0 w 13"/>
                    <a:gd name="T109" fmla="*/ 0 h 27"/>
                    <a:gd name="T110" fmla="*/ 0 w 13"/>
                    <a:gd name="T111" fmla="*/ 1 h 27"/>
                    <a:gd name="T112" fmla="*/ 0 w 13"/>
                    <a:gd name="T113" fmla="*/ 1 h 27"/>
                    <a:gd name="T114" fmla="*/ 0 w 13"/>
                    <a:gd name="T115" fmla="*/ 1 h 27"/>
                    <a:gd name="T116" fmla="*/ 0 w 13"/>
                    <a:gd name="T117" fmla="*/ 1 h 27"/>
                    <a:gd name="T118" fmla="*/ 0 w 13"/>
                    <a:gd name="T119" fmla="*/ 1 h 27"/>
                    <a:gd name="T120" fmla="*/ 0 w 13"/>
                    <a:gd name="T121" fmla="*/ 1 h 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
                    <a:gd name="T184" fmla="*/ 0 h 27"/>
                    <a:gd name="T185" fmla="*/ 13 w 13"/>
                    <a:gd name="T186" fmla="*/ 27 h 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 h="27">
                      <a:moveTo>
                        <a:pt x="2" y="4"/>
                      </a:moveTo>
                      <a:lnTo>
                        <a:pt x="3" y="5"/>
                      </a:lnTo>
                      <a:lnTo>
                        <a:pt x="5" y="5"/>
                      </a:lnTo>
                      <a:lnTo>
                        <a:pt x="5" y="7"/>
                      </a:lnTo>
                      <a:lnTo>
                        <a:pt x="6" y="7"/>
                      </a:lnTo>
                      <a:lnTo>
                        <a:pt x="6" y="8"/>
                      </a:lnTo>
                      <a:lnTo>
                        <a:pt x="7" y="9"/>
                      </a:lnTo>
                      <a:lnTo>
                        <a:pt x="7" y="10"/>
                      </a:lnTo>
                      <a:lnTo>
                        <a:pt x="7" y="11"/>
                      </a:lnTo>
                      <a:lnTo>
                        <a:pt x="7" y="12"/>
                      </a:lnTo>
                      <a:lnTo>
                        <a:pt x="7" y="13"/>
                      </a:lnTo>
                      <a:lnTo>
                        <a:pt x="7" y="15"/>
                      </a:lnTo>
                      <a:lnTo>
                        <a:pt x="7" y="16"/>
                      </a:lnTo>
                      <a:lnTo>
                        <a:pt x="7" y="17"/>
                      </a:lnTo>
                      <a:lnTo>
                        <a:pt x="7" y="18"/>
                      </a:lnTo>
                      <a:lnTo>
                        <a:pt x="6" y="19"/>
                      </a:lnTo>
                      <a:lnTo>
                        <a:pt x="6" y="20"/>
                      </a:lnTo>
                      <a:lnTo>
                        <a:pt x="5" y="22"/>
                      </a:lnTo>
                      <a:lnTo>
                        <a:pt x="3" y="22"/>
                      </a:lnTo>
                      <a:lnTo>
                        <a:pt x="3" y="23"/>
                      </a:lnTo>
                      <a:lnTo>
                        <a:pt x="2" y="23"/>
                      </a:lnTo>
                      <a:lnTo>
                        <a:pt x="2" y="27"/>
                      </a:lnTo>
                      <a:lnTo>
                        <a:pt x="3" y="27"/>
                      </a:lnTo>
                      <a:lnTo>
                        <a:pt x="5" y="27"/>
                      </a:lnTo>
                      <a:lnTo>
                        <a:pt x="6" y="26"/>
                      </a:lnTo>
                      <a:lnTo>
                        <a:pt x="7" y="26"/>
                      </a:lnTo>
                      <a:lnTo>
                        <a:pt x="8" y="25"/>
                      </a:lnTo>
                      <a:lnTo>
                        <a:pt x="8" y="24"/>
                      </a:lnTo>
                      <a:lnTo>
                        <a:pt x="9" y="24"/>
                      </a:lnTo>
                      <a:lnTo>
                        <a:pt x="10" y="23"/>
                      </a:lnTo>
                      <a:lnTo>
                        <a:pt x="10" y="22"/>
                      </a:lnTo>
                      <a:lnTo>
                        <a:pt x="10" y="20"/>
                      </a:lnTo>
                      <a:lnTo>
                        <a:pt x="12" y="19"/>
                      </a:lnTo>
                      <a:lnTo>
                        <a:pt x="12" y="18"/>
                      </a:lnTo>
                      <a:lnTo>
                        <a:pt x="12" y="17"/>
                      </a:lnTo>
                      <a:lnTo>
                        <a:pt x="12" y="16"/>
                      </a:lnTo>
                      <a:lnTo>
                        <a:pt x="13" y="15"/>
                      </a:lnTo>
                      <a:lnTo>
                        <a:pt x="13" y="13"/>
                      </a:lnTo>
                      <a:lnTo>
                        <a:pt x="13" y="12"/>
                      </a:lnTo>
                      <a:lnTo>
                        <a:pt x="12" y="11"/>
                      </a:lnTo>
                      <a:lnTo>
                        <a:pt x="12" y="10"/>
                      </a:lnTo>
                      <a:lnTo>
                        <a:pt x="12" y="9"/>
                      </a:lnTo>
                      <a:lnTo>
                        <a:pt x="12" y="8"/>
                      </a:lnTo>
                      <a:lnTo>
                        <a:pt x="12" y="7"/>
                      </a:lnTo>
                      <a:lnTo>
                        <a:pt x="10" y="5"/>
                      </a:lnTo>
                      <a:lnTo>
                        <a:pt x="10" y="4"/>
                      </a:lnTo>
                      <a:lnTo>
                        <a:pt x="9" y="3"/>
                      </a:lnTo>
                      <a:lnTo>
                        <a:pt x="8" y="3"/>
                      </a:lnTo>
                      <a:lnTo>
                        <a:pt x="8" y="2"/>
                      </a:lnTo>
                      <a:lnTo>
                        <a:pt x="7" y="1"/>
                      </a:lnTo>
                      <a:lnTo>
                        <a:pt x="6" y="1"/>
                      </a:lnTo>
                      <a:lnTo>
                        <a:pt x="5" y="1"/>
                      </a:lnTo>
                      <a:lnTo>
                        <a:pt x="3" y="0"/>
                      </a:lnTo>
                      <a:lnTo>
                        <a:pt x="2" y="0"/>
                      </a:lnTo>
                      <a:lnTo>
                        <a:pt x="1" y="0"/>
                      </a:lnTo>
                      <a:lnTo>
                        <a:pt x="0" y="1"/>
                      </a:lnTo>
                      <a:lnTo>
                        <a:pt x="0" y="2"/>
                      </a:lnTo>
                      <a:lnTo>
                        <a:pt x="0" y="3"/>
                      </a:lnTo>
                      <a:lnTo>
                        <a:pt x="0" y="4"/>
                      </a:lnTo>
                      <a:lnTo>
                        <a:pt x="1" y="4"/>
                      </a:lnTo>
                      <a:lnTo>
                        <a:pt x="2" y="4"/>
                      </a:lnTo>
                      <a:close/>
                    </a:path>
                  </a:pathLst>
                </a:custGeom>
                <a:solidFill>
                  <a:srgbClr val="000000"/>
                </a:solidFill>
                <a:ln w="9525">
                  <a:noFill/>
                  <a:round/>
                  <a:headEnd/>
                  <a:tailEnd/>
                </a:ln>
              </p:spPr>
              <p:txBody>
                <a:bodyPr/>
                <a:lstStyle/>
                <a:p>
                  <a:endParaRPr lang="en-GB"/>
                </a:p>
              </p:txBody>
            </p:sp>
            <p:sp>
              <p:nvSpPr>
                <p:cNvPr id="1088" name="Freeform 998"/>
                <p:cNvSpPr>
                  <a:spLocks/>
                </p:cNvSpPr>
                <p:nvPr/>
              </p:nvSpPr>
              <p:spPr bwMode="auto">
                <a:xfrm>
                  <a:off x="2980" y="2968"/>
                  <a:ext cx="95" cy="2"/>
                </a:xfrm>
                <a:custGeom>
                  <a:avLst/>
                  <a:gdLst>
                    <a:gd name="T0" fmla="*/ 1 w 190"/>
                    <a:gd name="T1" fmla="*/ 1 h 4"/>
                    <a:gd name="T2" fmla="*/ 1 w 190"/>
                    <a:gd name="T3" fmla="*/ 1 h 4"/>
                    <a:gd name="T4" fmla="*/ 48 w 190"/>
                    <a:gd name="T5" fmla="*/ 1 h 4"/>
                    <a:gd name="T6" fmla="*/ 48 w 190"/>
                    <a:gd name="T7" fmla="*/ 0 h 4"/>
                    <a:gd name="T8" fmla="*/ 1 w 190"/>
                    <a:gd name="T9" fmla="*/ 0 h 4"/>
                    <a:gd name="T10" fmla="*/ 0 w 190"/>
                    <a:gd name="T11" fmla="*/ 1 h 4"/>
                    <a:gd name="T12" fmla="*/ 1 w 190"/>
                    <a:gd name="T13" fmla="*/ 0 h 4"/>
                    <a:gd name="T14" fmla="*/ 1 w 190"/>
                    <a:gd name="T15" fmla="*/ 0 h 4"/>
                    <a:gd name="T16" fmla="*/ 1 w 190"/>
                    <a:gd name="T17" fmla="*/ 1 h 4"/>
                    <a:gd name="T18" fmla="*/ 0 w 190"/>
                    <a:gd name="T19" fmla="*/ 1 h 4"/>
                    <a:gd name="T20" fmla="*/ 0 w 190"/>
                    <a:gd name="T21" fmla="*/ 1 h 4"/>
                    <a:gd name="T22" fmla="*/ 0 w 190"/>
                    <a:gd name="T23" fmla="*/ 1 h 4"/>
                    <a:gd name="T24" fmla="*/ 0 w 190"/>
                    <a:gd name="T25" fmla="*/ 1 h 4"/>
                    <a:gd name="T26" fmla="*/ 1 w 190"/>
                    <a:gd name="T27" fmla="*/ 1 h 4"/>
                    <a:gd name="T28" fmla="*/ 1 w 190"/>
                    <a:gd name="T29" fmla="*/ 1 h 4"/>
                    <a:gd name="T30" fmla="*/ 1 w 190"/>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0"/>
                    <a:gd name="T49" fmla="*/ 0 h 4"/>
                    <a:gd name="T50" fmla="*/ 190 w 190"/>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0" h="4">
                      <a:moveTo>
                        <a:pt x="5" y="2"/>
                      </a:moveTo>
                      <a:lnTo>
                        <a:pt x="2" y="4"/>
                      </a:lnTo>
                      <a:lnTo>
                        <a:pt x="190" y="4"/>
                      </a:lnTo>
                      <a:lnTo>
                        <a:pt x="190" y="0"/>
                      </a:lnTo>
                      <a:lnTo>
                        <a:pt x="2" y="0"/>
                      </a:lnTo>
                      <a:lnTo>
                        <a:pt x="0" y="3"/>
                      </a:lnTo>
                      <a:lnTo>
                        <a:pt x="2" y="0"/>
                      </a:lnTo>
                      <a:lnTo>
                        <a:pt x="1" y="0"/>
                      </a:lnTo>
                      <a:lnTo>
                        <a:pt x="1" y="1"/>
                      </a:lnTo>
                      <a:lnTo>
                        <a:pt x="0" y="1"/>
                      </a:lnTo>
                      <a:lnTo>
                        <a:pt x="0" y="2"/>
                      </a:lnTo>
                      <a:lnTo>
                        <a:pt x="0" y="3"/>
                      </a:lnTo>
                      <a:lnTo>
                        <a:pt x="0" y="4"/>
                      </a:lnTo>
                      <a:lnTo>
                        <a:pt x="1" y="4"/>
                      </a:lnTo>
                      <a:lnTo>
                        <a:pt x="2" y="4"/>
                      </a:lnTo>
                      <a:lnTo>
                        <a:pt x="5" y="2"/>
                      </a:lnTo>
                      <a:close/>
                    </a:path>
                  </a:pathLst>
                </a:custGeom>
                <a:solidFill>
                  <a:srgbClr val="000000"/>
                </a:solidFill>
                <a:ln w="9525">
                  <a:noFill/>
                  <a:round/>
                  <a:headEnd/>
                  <a:tailEnd/>
                </a:ln>
              </p:spPr>
              <p:txBody>
                <a:bodyPr/>
                <a:lstStyle/>
                <a:p>
                  <a:endParaRPr lang="en-GB"/>
                </a:p>
              </p:txBody>
            </p:sp>
            <p:sp>
              <p:nvSpPr>
                <p:cNvPr id="1089" name="Freeform 999"/>
                <p:cNvSpPr>
                  <a:spLocks/>
                </p:cNvSpPr>
                <p:nvPr/>
              </p:nvSpPr>
              <p:spPr bwMode="auto">
                <a:xfrm>
                  <a:off x="2980" y="2969"/>
                  <a:ext cx="4" cy="13"/>
                </a:xfrm>
                <a:custGeom>
                  <a:avLst/>
                  <a:gdLst>
                    <a:gd name="T0" fmla="*/ 1 w 8"/>
                    <a:gd name="T1" fmla="*/ 6 h 25"/>
                    <a:gd name="T2" fmla="*/ 2 w 8"/>
                    <a:gd name="T3" fmla="*/ 6 h 25"/>
                    <a:gd name="T4" fmla="*/ 1 w 8"/>
                    <a:gd name="T5" fmla="*/ 0 h 25"/>
                    <a:gd name="T6" fmla="*/ 0 w 8"/>
                    <a:gd name="T7" fmla="*/ 1 h 25"/>
                    <a:gd name="T8" fmla="*/ 1 w 8"/>
                    <a:gd name="T9" fmla="*/ 6 h 25"/>
                    <a:gd name="T10" fmla="*/ 1 w 8"/>
                    <a:gd name="T11" fmla="*/ 7 h 25"/>
                    <a:gd name="T12" fmla="*/ 1 w 8"/>
                    <a:gd name="T13" fmla="*/ 6 h 25"/>
                    <a:gd name="T14" fmla="*/ 1 w 8"/>
                    <a:gd name="T15" fmla="*/ 6 h 25"/>
                    <a:gd name="T16" fmla="*/ 1 w 8"/>
                    <a:gd name="T17" fmla="*/ 6 h 25"/>
                    <a:gd name="T18" fmla="*/ 1 w 8"/>
                    <a:gd name="T19" fmla="*/ 7 h 25"/>
                    <a:gd name="T20" fmla="*/ 1 w 8"/>
                    <a:gd name="T21" fmla="*/ 7 h 25"/>
                    <a:gd name="T22" fmla="*/ 1 w 8"/>
                    <a:gd name="T23" fmla="*/ 7 h 25"/>
                    <a:gd name="T24" fmla="*/ 2 w 8"/>
                    <a:gd name="T25" fmla="*/ 6 h 25"/>
                    <a:gd name="T26" fmla="*/ 2 w 8"/>
                    <a:gd name="T27" fmla="*/ 6 h 25"/>
                    <a:gd name="T28" fmla="*/ 2 w 8"/>
                    <a:gd name="T29" fmla="*/ 6 h 25"/>
                    <a:gd name="T30" fmla="*/ 1 w 8"/>
                    <a:gd name="T31" fmla="*/ 6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25"/>
                    <a:gd name="T50" fmla="*/ 8 w 8"/>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25">
                      <a:moveTo>
                        <a:pt x="6" y="21"/>
                      </a:moveTo>
                      <a:lnTo>
                        <a:pt x="8" y="22"/>
                      </a:lnTo>
                      <a:lnTo>
                        <a:pt x="5" y="0"/>
                      </a:lnTo>
                      <a:lnTo>
                        <a:pt x="0" y="1"/>
                      </a:lnTo>
                      <a:lnTo>
                        <a:pt x="4" y="23"/>
                      </a:lnTo>
                      <a:lnTo>
                        <a:pt x="6" y="25"/>
                      </a:lnTo>
                      <a:lnTo>
                        <a:pt x="4" y="23"/>
                      </a:lnTo>
                      <a:lnTo>
                        <a:pt x="4" y="24"/>
                      </a:lnTo>
                      <a:lnTo>
                        <a:pt x="5" y="24"/>
                      </a:lnTo>
                      <a:lnTo>
                        <a:pt x="5" y="25"/>
                      </a:lnTo>
                      <a:lnTo>
                        <a:pt x="6" y="25"/>
                      </a:lnTo>
                      <a:lnTo>
                        <a:pt x="7" y="25"/>
                      </a:lnTo>
                      <a:lnTo>
                        <a:pt x="8" y="24"/>
                      </a:lnTo>
                      <a:lnTo>
                        <a:pt x="8" y="23"/>
                      </a:lnTo>
                      <a:lnTo>
                        <a:pt x="8" y="22"/>
                      </a:lnTo>
                      <a:lnTo>
                        <a:pt x="6" y="21"/>
                      </a:lnTo>
                      <a:close/>
                    </a:path>
                  </a:pathLst>
                </a:custGeom>
                <a:solidFill>
                  <a:srgbClr val="000000"/>
                </a:solidFill>
                <a:ln w="9525">
                  <a:noFill/>
                  <a:round/>
                  <a:headEnd/>
                  <a:tailEnd/>
                </a:ln>
              </p:spPr>
              <p:txBody>
                <a:bodyPr/>
                <a:lstStyle/>
                <a:p>
                  <a:endParaRPr lang="en-GB"/>
                </a:p>
              </p:txBody>
            </p:sp>
            <p:sp>
              <p:nvSpPr>
                <p:cNvPr id="1090" name="Freeform 1000"/>
                <p:cNvSpPr>
                  <a:spLocks/>
                </p:cNvSpPr>
                <p:nvPr/>
              </p:nvSpPr>
              <p:spPr bwMode="auto">
                <a:xfrm>
                  <a:off x="2981" y="2969"/>
                  <a:ext cx="96" cy="6"/>
                </a:xfrm>
                <a:custGeom>
                  <a:avLst/>
                  <a:gdLst>
                    <a:gd name="T0" fmla="*/ 1 w 191"/>
                    <a:gd name="T1" fmla="*/ 3 h 11"/>
                    <a:gd name="T2" fmla="*/ 46 w 191"/>
                    <a:gd name="T3" fmla="*/ 3 h 11"/>
                    <a:gd name="T4" fmla="*/ 47 w 191"/>
                    <a:gd name="T5" fmla="*/ 3 h 11"/>
                    <a:gd name="T6" fmla="*/ 47 w 191"/>
                    <a:gd name="T7" fmla="*/ 3 h 11"/>
                    <a:gd name="T8" fmla="*/ 47 w 191"/>
                    <a:gd name="T9" fmla="*/ 3 h 11"/>
                    <a:gd name="T10" fmla="*/ 48 w 191"/>
                    <a:gd name="T11" fmla="*/ 3 h 11"/>
                    <a:gd name="T12" fmla="*/ 48 w 191"/>
                    <a:gd name="T13" fmla="*/ 3 h 11"/>
                    <a:gd name="T14" fmla="*/ 48 w 191"/>
                    <a:gd name="T15" fmla="*/ 3 h 11"/>
                    <a:gd name="T16" fmla="*/ 48 w 191"/>
                    <a:gd name="T17" fmla="*/ 2 h 11"/>
                    <a:gd name="T18" fmla="*/ 48 w 191"/>
                    <a:gd name="T19" fmla="*/ 2 h 11"/>
                    <a:gd name="T20" fmla="*/ 48 w 191"/>
                    <a:gd name="T21" fmla="*/ 2 h 11"/>
                    <a:gd name="T22" fmla="*/ 48 w 191"/>
                    <a:gd name="T23" fmla="*/ 2 h 11"/>
                    <a:gd name="T24" fmla="*/ 48 w 191"/>
                    <a:gd name="T25" fmla="*/ 2 h 11"/>
                    <a:gd name="T26" fmla="*/ 48 w 191"/>
                    <a:gd name="T27" fmla="*/ 1 h 11"/>
                    <a:gd name="T28" fmla="*/ 48 w 191"/>
                    <a:gd name="T29" fmla="*/ 1 h 11"/>
                    <a:gd name="T30" fmla="*/ 48 w 191"/>
                    <a:gd name="T31" fmla="*/ 1 h 11"/>
                    <a:gd name="T32" fmla="*/ 47 w 191"/>
                    <a:gd name="T33" fmla="*/ 1 h 11"/>
                    <a:gd name="T34" fmla="*/ 47 w 191"/>
                    <a:gd name="T35" fmla="*/ 0 h 11"/>
                    <a:gd name="T36" fmla="*/ 47 w 191"/>
                    <a:gd name="T37" fmla="*/ 0 h 11"/>
                    <a:gd name="T38" fmla="*/ 46 w 191"/>
                    <a:gd name="T39" fmla="*/ 0 h 11"/>
                    <a:gd name="T40" fmla="*/ 0 w 191"/>
                    <a:gd name="T41" fmla="*/ 0 h 11"/>
                    <a:gd name="T42" fmla="*/ 1 w 191"/>
                    <a:gd name="T43" fmla="*/ 3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1"/>
                    <a:gd name="T67" fmla="*/ 0 h 11"/>
                    <a:gd name="T68" fmla="*/ 191 w 191"/>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1" h="11">
                      <a:moveTo>
                        <a:pt x="2" y="11"/>
                      </a:moveTo>
                      <a:lnTo>
                        <a:pt x="184" y="11"/>
                      </a:lnTo>
                      <a:lnTo>
                        <a:pt x="185" y="11"/>
                      </a:lnTo>
                      <a:lnTo>
                        <a:pt x="186" y="10"/>
                      </a:lnTo>
                      <a:lnTo>
                        <a:pt x="187" y="10"/>
                      </a:lnTo>
                      <a:lnTo>
                        <a:pt x="189" y="10"/>
                      </a:lnTo>
                      <a:lnTo>
                        <a:pt x="189" y="9"/>
                      </a:lnTo>
                      <a:lnTo>
                        <a:pt x="190" y="9"/>
                      </a:lnTo>
                      <a:lnTo>
                        <a:pt x="190" y="8"/>
                      </a:lnTo>
                      <a:lnTo>
                        <a:pt x="191" y="8"/>
                      </a:lnTo>
                      <a:lnTo>
                        <a:pt x="191" y="7"/>
                      </a:lnTo>
                      <a:lnTo>
                        <a:pt x="191" y="6"/>
                      </a:lnTo>
                      <a:lnTo>
                        <a:pt x="191" y="5"/>
                      </a:lnTo>
                      <a:lnTo>
                        <a:pt x="191" y="3"/>
                      </a:lnTo>
                      <a:lnTo>
                        <a:pt x="190" y="2"/>
                      </a:lnTo>
                      <a:lnTo>
                        <a:pt x="189" y="1"/>
                      </a:lnTo>
                      <a:lnTo>
                        <a:pt x="187" y="1"/>
                      </a:lnTo>
                      <a:lnTo>
                        <a:pt x="186" y="0"/>
                      </a:lnTo>
                      <a:lnTo>
                        <a:pt x="185" y="0"/>
                      </a:lnTo>
                      <a:lnTo>
                        <a:pt x="184" y="0"/>
                      </a:lnTo>
                      <a:lnTo>
                        <a:pt x="0" y="0"/>
                      </a:lnTo>
                      <a:lnTo>
                        <a:pt x="2" y="11"/>
                      </a:lnTo>
                      <a:close/>
                    </a:path>
                  </a:pathLst>
                </a:custGeom>
                <a:solidFill>
                  <a:srgbClr val="BFBFBF"/>
                </a:solidFill>
                <a:ln w="9525">
                  <a:noFill/>
                  <a:round/>
                  <a:headEnd/>
                  <a:tailEnd/>
                </a:ln>
              </p:spPr>
              <p:txBody>
                <a:bodyPr/>
                <a:lstStyle/>
                <a:p>
                  <a:endParaRPr lang="en-GB"/>
                </a:p>
              </p:txBody>
            </p:sp>
            <p:sp>
              <p:nvSpPr>
                <p:cNvPr id="1091" name="Freeform 1001"/>
                <p:cNvSpPr>
                  <a:spLocks/>
                </p:cNvSpPr>
                <p:nvPr/>
              </p:nvSpPr>
              <p:spPr bwMode="auto">
                <a:xfrm>
                  <a:off x="2982" y="2974"/>
                  <a:ext cx="93" cy="2"/>
                </a:xfrm>
                <a:custGeom>
                  <a:avLst/>
                  <a:gdLst>
                    <a:gd name="T0" fmla="*/ 47 w 184"/>
                    <a:gd name="T1" fmla="*/ 0 h 5"/>
                    <a:gd name="T2" fmla="*/ 0 w 184"/>
                    <a:gd name="T3" fmla="*/ 0 h 5"/>
                    <a:gd name="T4" fmla="*/ 0 w 184"/>
                    <a:gd name="T5" fmla="*/ 1 h 5"/>
                    <a:gd name="T6" fmla="*/ 47 w 184"/>
                    <a:gd name="T7" fmla="*/ 1 h 5"/>
                    <a:gd name="T8" fmla="*/ 47 w 184"/>
                    <a:gd name="T9" fmla="*/ 1 h 5"/>
                    <a:gd name="T10" fmla="*/ 47 w 184"/>
                    <a:gd name="T11" fmla="*/ 0 h 5"/>
                    <a:gd name="T12" fmla="*/ 47 w 184"/>
                    <a:gd name="T13" fmla="*/ 0 h 5"/>
                    <a:gd name="T14" fmla="*/ 47 w 184"/>
                    <a:gd name="T15" fmla="*/ 0 h 5"/>
                    <a:gd name="T16" fmla="*/ 47 w 184"/>
                    <a:gd name="T17" fmla="*/ 0 h 5"/>
                    <a:gd name="T18" fmla="*/ 47 w 184"/>
                    <a:gd name="T19" fmla="*/ 0 h 5"/>
                    <a:gd name="T20" fmla="*/ 47 w 184"/>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5"/>
                    <a:gd name="T35" fmla="*/ 184 w 184"/>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5">
                      <a:moveTo>
                        <a:pt x="182" y="0"/>
                      </a:moveTo>
                      <a:lnTo>
                        <a:pt x="0" y="0"/>
                      </a:lnTo>
                      <a:lnTo>
                        <a:pt x="0" y="5"/>
                      </a:lnTo>
                      <a:lnTo>
                        <a:pt x="182" y="5"/>
                      </a:lnTo>
                      <a:lnTo>
                        <a:pt x="183" y="4"/>
                      </a:lnTo>
                      <a:lnTo>
                        <a:pt x="183" y="2"/>
                      </a:lnTo>
                      <a:lnTo>
                        <a:pt x="184" y="2"/>
                      </a:lnTo>
                      <a:lnTo>
                        <a:pt x="184" y="1"/>
                      </a:lnTo>
                      <a:lnTo>
                        <a:pt x="183" y="1"/>
                      </a:lnTo>
                      <a:lnTo>
                        <a:pt x="183" y="0"/>
                      </a:lnTo>
                      <a:lnTo>
                        <a:pt x="182" y="0"/>
                      </a:lnTo>
                      <a:close/>
                    </a:path>
                  </a:pathLst>
                </a:custGeom>
                <a:solidFill>
                  <a:srgbClr val="000000"/>
                </a:solidFill>
                <a:ln w="9525">
                  <a:noFill/>
                  <a:round/>
                  <a:headEnd/>
                  <a:tailEnd/>
                </a:ln>
              </p:spPr>
              <p:txBody>
                <a:bodyPr/>
                <a:lstStyle/>
                <a:p>
                  <a:endParaRPr lang="en-GB"/>
                </a:p>
              </p:txBody>
            </p:sp>
            <p:sp>
              <p:nvSpPr>
                <p:cNvPr id="1092" name="Freeform 1002"/>
                <p:cNvSpPr>
                  <a:spLocks/>
                </p:cNvSpPr>
                <p:nvPr/>
              </p:nvSpPr>
              <p:spPr bwMode="auto">
                <a:xfrm>
                  <a:off x="3072" y="2968"/>
                  <a:ext cx="6" cy="8"/>
                </a:xfrm>
                <a:custGeom>
                  <a:avLst/>
                  <a:gdLst>
                    <a:gd name="T0" fmla="*/ 1 w 12"/>
                    <a:gd name="T1" fmla="*/ 1 h 16"/>
                    <a:gd name="T2" fmla="*/ 1 w 12"/>
                    <a:gd name="T3" fmla="*/ 1 h 16"/>
                    <a:gd name="T4" fmla="*/ 2 w 12"/>
                    <a:gd name="T5" fmla="*/ 1 h 16"/>
                    <a:gd name="T6" fmla="*/ 2 w 12"/>
                    <a:gd name="T7" fmla="*/ 1 h 16"/>
                    <a:gd name="T8" fmla="*/ 2 w 12"/>
                    <a:gd name="T9" fmla="*/ 1 h 16"/>
                    <a:gd name="T10" fmla="*/ 2 w 12"/>
                    <a:gd name="T11" fmla="*/ 1 h 16"/>
                    <a:gd name="T12" fmla="*/ 2 w 12"/>
                    <a:gd name="T13" fmla="*/ 2 h 16"/>
                    <a:gd name="T14" fmla="*/ 2 w 12"/>
                    <a:gd name="T15" fmla="*/ 2 h 16"/>
                    <a:gd name="T16" fmla="*/ 2 w 12"/>
                    <a:gd name="T17" fmla="*/ 2 h 16"/>
                    <a:gd name="T18" fmla="*/ 2 w 12"/>
                    <a:gd name="T19" fmla="*/ 2 h 16"/>
                    <a:gd name="T20" fmla="*/ 2 w 12"/>
                    <a:gd name="T21" fmla="*/ 2 h 16"/>
                    <a:gd name="T22" fmla="*/ 1 w 12"/>
                    <a:gd name="T23" fmla="*/ 2 h 16"/>
                    <a:gd name="T24" fmla="*/ 1 w 12"/>
                    <a:gd name="T25" fmla="*/ 2 h 16"/>
                    <a:gd name="T26" fmla="*/ 1 w 12"/>
                    <a:gd name="T27" fmla="*/ 2 h 16"/>
                    <a:gd name="T28" fmla="*/ 1 w 12"/>
                    <a:gd name="T29" fmla="*/ 4 h 16"/>
                    <a:gd name="T30" fmla="*/ 1 w 12"/>
                    <a:gd name="T31" fmla="*/ 4 h 16"/>
                    <a:gd name="T32" fmla="*/ 2 w 12"/>
                    <a:gd name="T33" fmla="*/ 3 h 16"/>
                    <a:gd name="T34" fmla="*/ 2 w 12"/>
                    <a:gd name="T35" fmla="*/ 3 h 16"/>
                    <a:gd name="T36" fmla="*/ 2 w 12"/>
                    <a:gd name="T37" fmla="*/ 3 h 16"/>
                    <a:gd name="T38" fmla="*/ 3 w 12"/>
                    <a:gd name="T39" fmla="*/ 3 h 16"/>
                    <a:gd name="T40" fmla="*/ 3 w 12"/>
                    <a:gd name="T41" fmla="*/ 3 h 16"/>
                    <a:gd name="T42" fmla="*/ 3 w 12"/>
                    <a:gd name="T43" fmla="*/ 3 h 16"/>
                    <a:gd name="T44" fmla="*/ 3 w 12"/>
                    <a:gd name="T45" fmla="*/ 3 h 16"/>
                    <a:gd name="T46" fmla="*/ 3 w 12"/>
                    <a:gd name="T47" fmla="*/ 3 h 16"/>
                    <a:gd name="T48" fmla="*/ 3 w 12"/>
                    <a:gd name="T49" fmla="*/ 2 h 16"/>
                    <a:gd name="T50" fmla="*/ 3 w 12"/>
                    <a:gd name="T51" fmla="*/ 2 h 16"/>
                    <a:gd name="T52" fmla="*/ 3 w 12"/>
                    <a:gd name="T53" fmla="*/ 2 h 16"/>
                    <a:gd name="T54" fmla="*/ 3 w 12"/>
                    <a:gd name="T55" fmla="*/ 2 h 16"/>
                    <a:gd name="T56" fmla="*/ 3 w 12"/>
                    <a:gd name="T57" fmla="*/ 2 h 16"/>
                    <a:gd name="T58" fmla="*/ 3 w 12"/>
                    <a:gd name="T59" fmla="*/ 1 h 16"/>
                    <a:gd name="T60" fmla="*/ 3 w 12"/>
                    <a:gd name="T61" fmla="*/ 1 h 16"/>
                    <a:gd name="T62" fmla="*/ 3 w 12"/>
                    <a:gd name="T63" fmla="*/ 1 h 16"/>
                    <a:gd name="T64" fmla="*/ 3 w 12"/>
                    <a:gd name="T65" fmla="*/ 1 h 16"/>
                    <a:gd name="T66" fmla="*/ 3 w 12"/>
                    <a:gd name="T67" fmla="*/ 1 h 16"/>
                    <a:gd name="T68" fmla="*/ 3 w 12"/>
                    <a:gd name="T69" fmla="*/ 1 h 16"/>
                    <a:gd name="T70" fmla="*/ 3 w 12"/>
                    <a:gd name="T71" fmla="*/ 1 h 16"/>
                    <a:gd name="T72" fmla="*/ 2 w 12"/>
                    <a:gd name="T73" fmla="*/ 1 h 16"/>
                    <a:gd name="T74" fmla="*/ 2 w 12"/>
                    <a:gd name="T75" fmla="*/ 0 h 16"/>
                    <a:gd name="T76" fmla="*/ 2 w 12"/>
                    <a:gd name="T77" fmla="*/ 0 h 16"/>
                    <a:gd name="T78" fmla="*/ 1 w 12"/>
                    <a:gd name="T79" fmla="*/ 0 h 16"/>
                    <a:gd name="T80" fmla="*/ 1 w 12"/>
                    <a:gd name="T81" fmla="*/ 0 h 16"/>
                    <a:gd name="T82" fmla="*/ 1 w 12"/>
                    <a:gd name="T83" fmla="*/ 0 h 16"/>
                    <a:gd name="T84" fmla="*/ 1 w 12"/>
                    <a:gd name="T85" fmla="*/ 0 h 16"/>
                    <a:gd name="T86" fmla="*/ 1 w 12"/>
                    <a:gd name="T87" fmla="*/ 1 h 16"/>
                    <a:gd name="T88" fmla="*/ 0 w 12"/>
                    <a:gd name="T89" fmla="*/ 1 h 16"/>
                    <a:gd name="T90" fmla="*/ 1 w 12"/>
                    <a:gd name="T91" fmla="*/ 1 h 16"/>
                    <a:gd name="T92" fmla="*/ 1 w 12"/>
                    <a:gd name="T93" fmla="*/ 1 h 16"/>
                    <a:gd name="T94" fmla="*/ 1 w 12"/>
                    <a:gd name="T95" fmla="*/ 1 h 16"/>
                    <a:gd name="T96" fmla="*/ 1 w 12"/>
                    <a:gd name="T97" fmla="*/ 1 h 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
                    <a:gd name="T148" fmla="*/ 0 h 16"/>
                    <a:gd name="T149" fmla="*/ 12 w 12"/>
                    <a:gd name="T150" fmla="*/ 16 h 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 h="16">
                      <a:moveTo>
                        <a:pt x="3" y="4"/>
                      </a:moveTo>
                      <a:lnTo>
                        <a:pt x="4" y="4"/>
                      </a:lnTo>
                      <a:lnTo>
                        <a:pt x="5" y="4"/>
                      </a:lnTo>
                      <a:lnTo>
                        <a:pt x="5" y="5"/>
                      </a:lnTo>
                      <a:lnTo>
                        <a:pt x="6" y="5"/>
                      </a:lnTo>
                      <a:lnTo>
                        <a:pt x="8" y="7"/>
                      </a:lnTo>
                      <a:lnTo>
                        <a:pt x="8" y="8"/>
                      </a:lnTo>
                      <a:lnTo>
                        <a:pt x="8" y="9"/>
                      </a:lnTo>
                      <a:lnTo>
                        <a:pt x="6" y="9"/>
                      </a:lnTo>
                      <a:lnTo>
                        <a:pt x="6" y="10"/>
                      </a:lnTo>
                      <a:lnTo>
                        <a:pt x="5" y="10"/>
                      </a:lnTo>
                      <a:lnTo>
                        <a:pt x="4" y="10"/>
                      </a:lnTo>
                      <a:lnTo>
                        <a:pt x="3" y="10"/>
                      </a:lnTo>
                      <a:lnTo>
                        <a:pt x="3" y="11"/>
                      </a:lnTo>
                      <a:lnTo>
                        <a:pt x="3" y="16"/>
                      </a:lnTo>
                      <a:lnTo>
                        <a:pt x="4" y="16"/>
                      </a:lnTo>
                      <a:lnTo>
                        <a:pt x="5" y="15"/>
                      </a:lnTo>
                      <a:lnTo>
                        <a:pt x="6" y="15"/>
                      </a:lnTo>
                      <a:lnTo>
                        <a:pt x="8" y="15"/>
                      </a:lnTo>
                      <a:lnTo>
                        <a:pt x="9" y="15"/>
                      </a:lnTo>
                      <a:lnTo>
                        <a:pt x="9" y="13"/>
                      </a:lnTo>
                      <a:lnTo>
                        <a:pt x="10" y="13"/>
                      </a:lnTo>
                      <a:lnTo>
                        <a:pt x="10" y="12"/>
                      </a:lnTo>
                      <a:lnTo>
                        <a:pt x="11" y="12"/>
                      </a:lnTo>
                      <a:lnTo>
                        <a:pt x="11" y="11"/>
                      </a:lnTo>
                      <a:lnTo>
                        <a:pt x="12" y="11"/>
                      </a:lnTo>
                      <a:lnTo>
                        <a:pt x="12" y="10"/>
                      </a:lnTo>
                      <a:lnTo>
                        <a:pt x="12" y="9"/>
                      </a:lnTo>
                      <a:lnTo>
                        <a:pt x="12" y="8"/>
                      </a:lnTo>
                      <a:lnTo>
                        <a:pt x="12" y="7"/>
                      </a:lnTo>
                      <a:lnTo>
                        <a:pt x="12" y="5"/>
                      </a:lnTo>
                      <a:lnTo>
                        <a:pt x="12" y="4"/>
                      </a:lnTo>
                      <a:lnTo>
                        <a:pt x="11" y="4"/>
                      </a:lnTo>
                      <a:lnTo>
                        <a:pt x="11" y="3"/>
                      </a:lnTo>
                      <a:lnTo>
                        <a:pt x="10" y="2"/>
                      </a:lnTo>
                      <a:lnTo>
                        <a:pt x="9" y="1"/>
                      </a:lnTo>
                      <a:lnTo>
                        <a:pt x="8" y="1"/>
                      </a:lnTo>
                      <a:lnTo>
                        <a:pt x="6" y="0"/>
                      </a:lnTo>
                      <a:lnTo>
                        <a:pt x="5" y="0"/>
                      </a:lnTo>
                      <a:lnTo>
                        <a:pt x="4" y="0"/>
                      </a:lnTo>
                      <a:lnTo>
                        <a:pt x="3" y="0"/>
                      </a:lnTo>
                      <a:lnTo>
                        <a:pt x="2" y="0"/>
                      </a:lnTo>
                      <a:lnTo>
                        <a:pt x="1" y="0"/>
                      </a:lnTo>
                      <a:lnTo>
                        <a:pt x="1" y="1"/>
                      </a:lnTo>
                      <a:lnTo>
                        <a:pt x="0" y="2"/>
                      </a:lnTo>
                      <a:lnTo>
                        <a:pt x="1" y="3"/>
                      </a:lnTo>
                      <a:lnTo>
                        <a:pt x="1" y="4"/>
                      </a:lnTo>
                      <a:lnTo>
                        <a:pt x="2" y="4"/>
                      </a:lnTo>
                      <a:lnTo>
                        <a:pt x="3" y="4"/>
                      </a:lnTo>
                      <a:close/>
                    </a:path>
                  </a:pathLst>
                </a:custGeom>
                <a:solidFill>
                  <a:srgbClr val="000000"/>
                </a:solidFill>
                <a:ln w="9525">
                  <a:noFill/>
                  <a:round/>
                  <a:headEnd/>
                  <a:tailEnd/>
                </a:ln>
              </p:spPr>
              <p:txBody>
                <a:bodyPr/>
                <a:lstStyle/>
                <a:p>
                  <a:endParaRPr lang="en-GB"/>
                </a:p>
              </p:txBody>
            </p:sp>
            <p:sp>
              <p:nvSpPr>
                <p:cNvPr id="1093" name="Freeform 1003"/>
                <p:cNvSpPr>
                  <a:spLocks/>
                </p:cNvSpPr>
                <p:nvPr/>
              </p:nvSpPr>
              <p:spPr bwMode="auto">
                <a:xfrm>
                  <a:off x="2980" y="2968"/>
                  <a:ext cx="94" cy="2"/>
                </a:xfrm>
                <a:custGeom>
                  <a:avLst/>
                  <a:gdLst>
                    <a:gd name="T0" fmla="*/ 2 w 187"/>
                    <a:gd name="T1" fmla="*/ 1 h 4"/>
                    <a:gd name="T2" fmla="*/ 1 w 187"/>
                    <a:gd name="T3" fmla="*/ 1 h 4"/>
                    <a:gd name="T4" fmla="*/ 47 w 187"/>
                    <a:gd name="T5" fmla="*/ 1 h 4"/>
                    <a:gd name="T6" fmla="*/ 47 w 187"/>
                    <a:gd name="T7" fmla="*/ 0 h 4"/>
                    <a:gd name="T8" fmla="*/ 1 w 187"/>
                    <a:gd name="T9" fmla="*/ 0 h 4"/>
                    <a:gd name="T10" fmla="*/ 0 w 187"/>
                    <a:gd name="T11" fmla="*/ 1 h 4"/>
                    <a:gd name="T12" fmla="*/ 1 w 187"/>
                    <a:gd name="T13" fmla="*/ 0 h 4"/>
                    <a:gd name="T14" fmla="*/ 1 w 187"/>
                    <a:gd name="T15" fmla="*/ 0 h 4"/>
                    <a:gd name="T16" fmla="*/ 0 w 187"/>
                    <a:gd name="T17" fmla="*/ 0 h 4"/>
                    <a:gd name="T18" fmla="*/ 0 w 187"/>
                    <a:gd name="T19" fmla="*/ 1 h 4"/>
                    <a:gd name="T20" fmla="*/ 0 w 187"/>
                    <a:gd name="T21" fmla="*/ 1 h 4"/>
                    <a:gd name="T22" fmla="*/ 0 w 187"/>
                    <a:gd name="T23" fmla="*/ 1 h 4"/>
                    <a:gd name="T24" fmla="*/ 0 w 187"/>
                    <a:gd name="T25" fmla="*/ 1 h 4"/>
                    <a:gd name="T26" fmla="*/ 1 w 187"/>
                    <a:gd name="T27" fmla="*/ 1 h 4"/>
                    <a:gd name="T28" fmla="*/ 1 w 187"/>
                    <a:gd name="T29" fmla="*/ 1 h 4"/>
                    <a:gd name="T30" fmla="*/ 2 w 187"/>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
                    <a:gd name="T49" fmla="*/ 0 h 4"/>
                    <a:gd name="T50" fmla="*/ 187 w 187"/>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 h="4">
                      <a:moveTo>
                        <a:pt x="5" y="2"/>
                      </a:moveTo>
                      <a:lnTo>
                        <a:pt x="3" y="4"/>
                      </a:lnTo>
                      <a:lnTo>
                        <a:pt x="187" y="4"/>
                      </a:lnTo>
                      <a:lnTo>
                        <a:pt x="187" y="0"/>
                      </a:lnTo>
                      <a:lnTo>
                        <a:pt x="3" y="0"/>
                      </a:lnTo>
                      <a:lnTo>
                        <a:pt x="0" y="2"/>
                      </a:lnTo>
                      <a:lnTo>
                        <a:pt x="3" y="0"/>
                      </a:lnTo>
                      <a:lnTo>
                        <a:pt x="1" y="0"/>
                      </a:lnTo>
                      <a:lnTo>
                        <a:pt x="0" y="0"/>
                      </a:lnTo>
                      <a:lnTo>
                        <a:pt x="0" y="1"/>
                      </a:lnTo>
                      <a:lnTo>
                        <a:pt x="0" y="2"/>
                      </a:lnTo>
                      <a:lnTo>
                        <a:pt x="0" y="3"/>
                      </a:lnTo>
                      <a:lnTo>
                        <a:pt x="0" y="4"/>
                      </a:lnTo>
                      <a:lnTo>
                        <a:pt x="1" y="4"/>
                      </a:lnTo>
                      <a:lnTo>
                        <a:pt x="3" y="4"/>
                      </a:lnTo>
                      <a:lnTo>
                        <a:pt x="5" y="2"/>
                      </a:lnTo>
                      <a:close/>
                    </a:path>
                  </a:pathLst>
                </a:custGeom>
                <a:solidFill>
                  <a:srgbClr val="000000"/>
                </a:solidFill>
                <a:ln w="9525">
                  <a:noFill/>
                  <a:round/>
                  <a:headEnd/>
                  <a:tailEnd/>
                </a:ln>
              </p:spPr>
              <p:txBody>
                <a:bodyPr/>
                <a:lstStyle/>
                <a:p>
                  <a:endParaRPr lang="en-GB"/>
                </a:p>
              </p:txBody>
            </p:sp>
            <p:sp>
              <p:nvSpPr>
                <p:cNvPr id="1094" name="Freeform 1004"/>
                <p:cNvSpPr>
                  <a:spLocks/>
                </p:cNvSpPr>
                <p:nvPr/>
              </p:nvSpPr>
              <p:spPr bwMode="auto">
                <a:xfrm>
                  <a:off x="2980" y="2969"/>
                  <a:ext cx="4" cy="7"/>
                </a:xfrm>
                <a:custGeom>
                  <a:avLst/>
                  <a:gdLst>
                    <a:gd name="T0" fmla="*/ 2 w 7"/>
                    <a:gd name="T1" fmla="*/ 3 h 14"/>
                    <a:gd name="T2" fmla="*/ 2 w 7"/>
                    <a:gd name="T3" fmla="*/ 3 h 14"/>
                    <a:gd name="T4" fmla="*/ 2 w 7"/>
                    <a:gd name="T5" fmla="*/ 0 h 14"/>
                    <a:gd name="T6" fmla="*/ 0 w 7"/>
                    <a:gd name="T7" fmla="*/ 0 h 14"/>
                    <a:gd name="T8" fmla="*/ 1 w 7"/>
                    <a:gd name="T9" fmla="*/ 3 h 14"/>
                    <a:gd name="T10" fmla="*/ 2 w 7"/>
                    <a:gd name="T11" fmla="*/ 4 h 14"/>
                    <a:gd name="T12" fmla="*/ 1 w 7"/>
                    <a:gd name="T13" fmla="*/ 3 h 14"/>
                    <a:gd name="T14" fmla="*/ 1 w 7"/>
                    <a:gd name="T15" fmla="*/ 4 h 14"/>
                    <a:gd name="T16" fmla="*/ 1 w 7"/>
                    <a:gd name="T17" fmla="*/ 4 h 14"/>
                    <a:gd name="T18" fmla="*/ 1 w 7"/>
                    <a:gd name="T19" fmla="*/ 4 h 14"/>
                    <a:gd name="T20" fmla="*/ 2 w 7"/>
                    <a:gd name="T21" fmla="*/ 4 h 14"/>
                    <a:gd name="T22" fmla="*/ 2 w 7"/>
                    <a:gd name="T23" fmla="*/ 4 h 14"/>
                    <a:gd name="T24" fmla="*/ 2 w 7"/>
                    <a:gd name="T25" fmla="*/ 4 h 14"/>
                    <a:gd name="T26" fmla="*/ 2 w 7"/>
                    <a:gd name="T27" fmla="*/ 4 h 14"/>
                    <a:gd name="T28" fmla="*/ 2 w 7"/>
                    <a:gd name="T29" fmla="*/ 3 h 14"/>
                    <a:gd name="T30" fmla="*/ 2 w 7"/>
                    <a:gd name="T31" fmla="*/ 3 h 14"/>
                    <a:gd name="T32" fmla="*/ 2 w 7"/>
                    <a:gd name="T33" fmla="*/ 3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4"/>
                    <a:gd name="T53" fmla="*/ 7 w 7"/>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4">
                      <a:moveTo>
                        <a:pt x="5" y="9"/>
                      </a:moveTo>
                      <a:lnTo>
                        <a:pt x="7" y="10"/>
                      </a:lnTo>
                      <a:lnTo>
                        <a:pt x="5" y="0"/>
                      </a:lnTo>
                      <a:lnTo>
                        <a:pt x="0" y="0"/>
                      </a:lnTo>
                      <a:lnTo>
                        <a:pt x="3" y="11"/>
                      </a:lnTo>
                      <a:lnTo>
                        <a:pt x="5" y="14"/>
                      </a:lnTo>
                      <a:lnTo>
                        <a:pt x="3" y="11"/>
                      </a:lnTo>
                      <a:lnTo>
                        <a:pt x="3" y="13"/>
                      </a:lnTo>
                      <a:lnTo>
                        <a:pt x="4" y="13"/>
                      </a:lnTo>
                      <a:lnTo>
                        <a:pt x="4" y="14"/>
                      </a:lnTo>
                      <a:lnTo>
                        <a:pt x="5" y="14"/>
                      </a:lnTo>
                      <a:lnTo>
                        <a:pt x="6" y="14"/>
                      </a:lnTo>
                      <a:lnTo>
                        <a:pt x="6" y="13"/>
                      </a:lnTo>
                      <a:lnTo>
                        <a:pt x="7" y="13"/>
                      </a:lnTo>
                      <a:lnTo>
                        <a:pt x="7" y="11"/>
                      </a:lnTo>
                      <a:lnTo>
                        <a:pt x="7" y="10"/>
                      </a:lnTo>
                      <a:lnTo>
                        <a:pt x="5" y="9"/>
                      </a:lnTo>
                      <a:close/>
                    </a:path>
                  </a:pathLst>
                </a:custGeom>
                <a:solidFill>
                  <a:srgbClr val="000000"/>
                </a:solidFill>
                <a:ln w="9525">
                  <a:noFill/>
                  <a:round/>
                  <a:headEnd/>
                  <a:tailEnd/>
                </a:ln>
              </p:spPr>
              <p:txBody>
                <a:bodyPr/>
                <a:lstStyle/>
                <a:p>
                  <a:endParaRPr lang="en-GB"/>
                </a:p>
              </p:txBody>
            </p:sp>
            <p:sp>
              <p:nvSpPr>
                <p:cNvPr id="1095" name="Freeform 1005"/>
                <p:cNvSpPr>
                  <a:spLocks/>
                </p:cNvSpPr>
                <p:nvPr/>
              </p:nvSpPr>
              <p:spPr bwMode="auto">
                <a:xfrm>
                  <a:off x="3075" y="2970"/>
                  <a:ext cx="1" cy="3"/>
                </a:xfrm>
                <a:custGeom>
                  <a:avLst/>
                  <a:gdLst>
                    <a:gd name="T0" fmla="*/ 0 w 4"/>
                    <a:gd name="T1" fmla="*/ 1 h 7"/>
                    <a:gd name="T2" fmla="*/ 0 w 4"/>
                    <a:gd name="T3" fmla="*/ 1 h 7"/>
                    <a:gd name="T4" fmla="*/ 0 w 4"/>
                    <a:gd name="T5" fmla="*/ 1 h 7"/>
                    <a:gd name="T6" fmla="*/ 0 w 4"/>
                    <a:gd name="T7" fmla="*/ 1 h 7"/>
                    <a:gd name="T8" fmla="*/ 0 w 4"/>
                    <a:gd name="T9" fmla="*/ 1 h 7"/>
                    <a:gd name="T10" fmla="*/ 0 w 4"/>
                    <a:gd name="T11" fmla="*/ 1 h 7"/>
                    <a:gd name="T12" fmla="*/ 0 w 4"/>
                    <a:gd name="T13" fmla="*/ 1 h 7"/>
                    <a:gd name="T14" fmla="*/ 0 w 4"/>
                    <a:gd name="T15" fmla="*/ 0 h 7"/>
                    <a:gd name="T16" fmla="*/ 0 w 4"/>
                    <a:gd name="T17" fmla="*/ 0 h 7"/>
                    <a:gd name="T18" fmla="*/ 0 w 4"/>
                    <a:gd name="T19" fmla="*/ 0 h 7"/>
                    <a:gd name="T20" fmla="*/ 0 w 4"/>
                    <a:gd name="T21" fmla="*/ 0 h 7"/>
                    <a:gd name="T22" fmla="*/ 0 w 4"/>
                    <a:gd name="T23" fmla="*/ 0 h 7"/>
                    <a:gd name="T24" fmla="*/ 0 w 4"/>
                    <a:gd name="T25" fmla="*/ 1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7"/>
                    <a:gd name="T41" fmla="*/ 4 w 4"/>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7">
                      <a:moveTo>
                        <a:pt x="0" y="7"/>
                      </a:moveTo>
                      <a:lnTo>
                        <a:pt x="1" y="7"/>
                      </a:lnTo>
                      <a:lnTo>
                        <a:pt x="1" y="6"/>
                      </a:lnTo>
                      <a:lnTo>
                        <a:pt x="3" y="6"/>
                      </a:lnTo>
                      <a:lnTo>
                        <a:pt x="3" y="5"/>
                      </a:lnTo>
                      <a:lnTo>
                        <a:pt x="4" y="5"/>
                      </a:lnTo>
                      <a:lnTo>
                        <a:pt x="4" y="4"/>
                      </a:lnTo>
                      <a:lnTo>
                        <a:pt x="4" y="2"/>
                      </a:lnTo>
                      <a:lnTo>
                        <a:pt x="3" y="2"/>
                      </a:lnTo>
                      <a:lnTo>
                        <a:pt x="3" y="1"/>
                      </a:lnTo>
                      <a:lnTo>
                        <a:pt x="1" y="0"/>
                      </a:lnTo>
                      <a:lnTo>
                        <a:pt x="0" y="0"/>
                      </a:lnTo>
                      <a:lnTo>
                        <a:pt x="0" y="7"/>
                      </a:lnTo>
                      <a:close/>
                    </a:path>
                  </a:pathLst>
                </a:custGeom>
                <a:solidFill>
                  <a:srgbClr val="FFFFFF"/>
                </a:solidFill>
                <a:ln w="9525">
                  <a:noFill/>
                  <a:round/>
                  <a:headEnd/>
                  <a:tailEnd/>
                </a:ln>
              </p:spPr>
              <p:txBody>
                <a:bodyPr/>
                <a:lstStyle/>
                <a:p>
                  <a:endParaRPr lang="en-GB"/>
                </a:p>
              </p:txBody>
            </p:sp>
            <p:sp>
              <p:nvSpPr>
                <p:cNvPr id="1096" name="Freeform 1006"/>
                <p:cNvSpPr>
                  <a:spLocks/>
                </p:cNvSpPr>
                <p:nvPr/>
              </p:nvSpPr>
              <p:spPr bwMode="auto">
                <a:xfrm>
                  <a:off x="2983" y="2970"/>
                  <a:ext cx="92" cy="3"/>
                </a:xfrm>
                <a:custGeom>
                  <a:avLst/>
                  <a:gdLst>
                    <a:gd name="T0" fmla="*/ 0 w 183"/>
                    <a:gd name="T1" fmla="*/ 1 h 7"/>
                    <a:gd name="T2" fmla="*/ 0 w 183"/>
                    <a:gd name="T3" fmla="*/ 1 h 7"/>
                    <a:gd name="T4" fmla="*/ 46 w 183"/>
                    <a:gd name="T5" fmla="*/ 1 h 7"/>
                    <a:gd name="T6" fmla="*/ 46 w 183"/>
                    <a:gd name="T7" fmla="*/ 0 h 7"/>
                    <a:gd name="T8" fmla="*/ 0 w 183"/>
                    <a:gd name="T9" fmla="*/ 0 h 7"/>
                    <a:gd name="T10" fmla="*/ 0 w 183"/>
                    <a:gd name="T11" fmla="*/ 1 h 7"/>
                    <a:gd name="T12" fmla="*/ 0 60000 65536"/>
                    <a:gd name="T13" fmla="*/ 0 60000 65536"/>
                    <a:gd name="T14" fmla="*/ 0 60000 65536"/>
                    <a:gd name="T15" fmla="*/ 0 60000 65536"/>
                    <a:gd name="T16" fmla="*/ 0 60000 65536"/>
                    <a:gd name="T17" fmla="*/ 0 60000 65536"/>
                    <a:gd name="T18" fmla="*/ 0 w 183"/>
                    <a:gd name="T19" fmla="*/ 0 h 7"/>
                    <a:gd name="T20" fmla="*/ 183 w 18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83" h="7">
                      <a:moveTo>
                        <a:pt x="0" y="4"/>
                      </a:moveTo>
                      <a:lnTo>
                        <a:pt x="0" y="7"/>
                      </a:lnTo>
                      <a:lnTo>
                        <a:pt x="183" y="7"/>
                      </a:lnTo>
                      <a:lnTo>
                        <a:pt x="183" y="0"/>
                      </a:lnTo>
                      <a:lnTo>
                        <a:pt x="0" y="0"/>
                      </a:lnTo>
                      <a:lnTo>
                        <a:pt x="0" y="4"/>
                      </a:lnTo>
                      <a:close/>
                    </a:path>
                  </a:pathLst>
                </a:custGeom>
                <a:solidFill>
                  <a:srgbClr val="FFFFFF"/>
                </a:solidFill>
                <a:ln w="9525">
                  <a:noFill/>
                  <a:round/>
                  <a:headEnd/>
                  <a:tailEnd/>
                </a:ln>
              </p:spPr>
              <p:txBody>
                <a:bodyPr/>
                <a:lstStyle/>
                <a:p>
                  <a:endParaRPr lang="en-GB"/>
                </a:p>
              </p:txBody>
            </p:sp>
            <p:sp>
              <p:nvSpPr>
                <p:cNvPr id="1097" name="Freeform 1007"/>
                <p:cNvSpPr>
                  <a:spLocks/>
                </p:cNvSpPr>
                <p:nvPr/>
              </p:nvSpPr>
              <p:spPr bwMode="auto">
                <a:xfrm>
                  <a:off x="2981" y="2970"/>
                  <a:ext cx="2" cy="3"/>
                </a:xfrm>
                <a:custGeom>
                  <a:avLst/>
                  <a:gdLst>
                    <a:gd name="T0" fmla="*/ 1 w 3"/>
                    <a:gd name="T1" fmla="*/ 0 h 7"/>
                    <a:gd name="T2" fmla="*/ 1 w 3"/>
                    <a:gd name="T3" fmla="*/ 0 h 7"/>
                    <a:gd name="T4" fmla="*/ 1 w 3"/>
                    <a:gd name="T5" fmla="*/ 0 h 7"/>
                    <a:gd name="T6" fmla="*/ 1 w 3"/>
                    <a:gd name="T7" fmla="*/ 0 h 7"/>
                    <a:gd name="T8" fmla="*/ 0 w 3"/>
                    <a:gd name="T9" fmla="*/ 0 h 7"/>
                    <a:gd name="T10" fmla="*/ 0 w 3"/>
                    <a:gd name="T11" fmla="*/ 0 h 7"/>
                    <a:gd name="T12" fmla="*/ 0 w 3"/>
                    <a:gd name="T13" fmla="*/ 1 h 7"/>
                    <a:gd name="T14" fmla="*/ 0 w 3"/>
                    <a:gd name="T15" fmla="*/ 1 h 7"/>
                    <a:gd name="T16" fmla="*/ 0 w 3"/>
                    <a:gd name="T17" fmla="*/ 1 h 7"/>
                    <a:gd name="T18" fmla="*/ 1 w 3"/>
                    <a:gd name="T19" fmla="*/ 1 h 7"/>
                    <a:gd name="T20" fmla="*/ 1 w 3"/>
                    <a:gd name="T21" fmla="*/ 1 h 7"/>
                    <a:gd name="T22" fmla="*/ 1 w 3"/>
                    <a:gd name="T23" fmla="*/ 1 h 7"/>
                    <a:gd name="T24" fmla="*/ 1 w 3"/>
                    <a:gd name="T25" fmla="*/ 1 h 7"/>
                    <a:gd name="T26" fmla="*/ 1 w 3"/>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7"/>
                    <a:gd name="T44" fmla="*/ 3 w 3"/>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7">
                      <a:moveTo>
                        <a:pt x="3" y="0"/>
                      </a:moveTo>
                      <a:lnTo>
                        <a:pt x="2" y="0"/>
                      </a:lnTo>
                      <a:lnTo>
                        <a:pt x="1" y="0"/>
                      </a:lnTo>
                      <a:lnTo>
                        <a:pt x="1" y="1"/>
                      </a:lnTo>
                      <a:lnTo>
                        <a:pt x="0" y="1"/>
                      </a:lnTo>
                      <a:lnTo>
                        <a:pt x="0" y="2"/>
                      </a:lnTo>
                      <a:lnTo>
                        <a:pt x="0" y="4"/>
                      </a:lnTo>
                      <a:lnTo>
                        <a:pt x="0" y="5"/>
                      </a:lnTo>
                      <a:lnTo>
                        <a:pt x="0" y="6"/>
                      </a:lnTo>
                      <a:lnTo>
                        <a:pt x="1" y="6"/>
                      </a:lnTo>
                      <a:lnTo>
                        <a:pt x="1" y="7"/>
                      </a:lnTo>
                      <a:lnTo>
                        <a:pt x="2" y="7"/>
                      </a:lnTo>
                      <a:lnTo>
                        <a:pt x="3" y="7"/>
                      </a:lnTo>
                      <a:lnTo>
                        <a:pt x="3" y="0"/>
                      </a:lnTo>
                      <a:close/>
                    </a:path>
                  </a:pathLst>
                </a:custGeom>
                <a:solidFill>
                  <a:srgbClr val="FFFFFF"/>
                </a:solidFill>
                <a:ln w="9525">
                  <a:noFill/>
                  <a:round/>
                  <a:headEnd/>
                  <a:tailEnd/>
                </a:ln>
              </p:spPr>
              <p:txBody>
                <a:bodyPr/>
                <a:lstStyle/>
                <a:p>
                  <a:endParaRPr lang="en-GB"/>
                </a:p>
              </p:txBody>
            </p:sp>
            <p:sp>
              <p:nvSpPr>
                <p:cNvPr id="1098" name="Freeform 1008"/>
                <p:cNvSpPr>
                  <a:spLocks/>
                </p:cNvSpPr>
                <p:nvPr/>
              </p:nvSpPr>
              <p:spPr bwMode="auto">
                <a:xfrm>
                  <a:off x="2172" y="2969"/>
                  <a:ext cx="602" cy="11"/>
                </a:xfrm>
                <a:custGeom>
                  <a:avLst/>
                  <a:gdLst>
                    <a:gd name="T0" fmla="*/ 7 w 1204"/>
                    <a:gd name="T1" fmla="*/ 5 h 23"/>
                    <a:gd name="T2" fmla="*/ 291 w 1204"/>
                    <a:gd name="T3" fmla="*/ 5 h 23"/>
                    <a:gd name="T4" fmla="*/ 301 w 1204"/>
                    <a:gd name="T5" fmla="*/ 2 h 23"/>
                    <a:gd name="T6" fmla="*/ 291 w 1204"/>
                    <a:gd name="T7" fmla="*/ 0 h 23"/>
                    <a:gd name="T8" fmla="*/ 7 w 1204"/>
                    <a:gd name="T9" fmla="*/ 0 h 23"/>
                    <a:gd name="T10" fmla="*/ 0 w 1204"/>
                    <a:gd name="T11" fmla="*/ 2 h 23"/>
                    <a:gd name="T12" fmla="*/ 7 w 1204"/>
                    <a:gd name="T13" fmla="*/ 5 h 23"/>
                    <a:gd name="T14" fmla="*/ 0 60000 65536"/>
                    <a:gd name="T15" fmla="*/ 0 60000 65536"/>
                    <a:gd name="T16" fmla="*/ 0 60000 65536"/>
                    <a:gd name="T17" fmla="*/ 0 60000 65536"/>
                    <a:gd name="T18" fmla="*/ 0 60000 65536"/>
                    <a:gd name="T19" fmla="*/ 0 60000 65536"/>
                    <a:gd name="T20" fmla="*/ 0 60000 65536"/>
                    <a:gd name="T21" fmla="*/ 0 w 1204"/>
                    <a:gd name="T22" fmla="*/ 0 h 23"/>
                    <a:gd name="T23" fmla="*/ 1204 w 1204"/>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4" h="23">
                      <a:moveTo>
                        <a:pt x="30" y="23"/>
                      </a:moveTo>
                      <a:lnTo>
                        <a:pt x="1161" y="23"/>
                      </a:lnTo>
                      <a:lnTo>
                        <a:pt x="1204" y="11"/>
                      </a:lnTo>
                      <a:lnTo>
                        <a:pt x="1161" y="0"/>
                      </a:lnTo>
                      <a:lnTo>
                        <a:pt x="30" y="0"/>
                      </a:lnTo>
                      <a:lnTo>
                        <a:pt x="0" y="11"/>
                      </a:lnTo>
                      <a:lnTo>
                        <a:pt x="30" y="23"/>
                      </a:lnTo>
                      <a:close/>
                    </a:path>
                  </a:pathLst>
                </a:custGeom>
                <a:solidFill>
                  <a:srgbClr val="000000"/>
                </a:solidFill>
                <a:ln w="9525">
                  <a:noFill/>
                  <a:round/>
                  <a:headEnd/>
                  <a:tailEnd/>
                </a:ln>
              </p:spPr>
              <p:txBody>
                <a:bodyPr/>
                <a:lstStyle/>
                <a:p>
                  <a:endParaRPr lang="en-GB"/>
                </a:p>
              </p:txBody>
            </p:sp>
            <p:sp>
              <p:nvSpPr>
                <p:cNvPr id="1099" name="Freeform 1009"/>
                <p:cNvSpPr>
                  <a:spLocks/>
                </p:cNvSpPr>
                <p:nvPr/>
              </p:nvSpPr>
              <p:spPr bwMode="auto">
                <a:xfrm>
                  <a:off x="2187" y="2979"/>
                  <a:ext cx="567" cy="3"/>
                </a:xfrm>
                <a:custGeom>
                  <a:avLst/>
                  <a:gdLst>
                    <a:gd name="T0" fmla="*/ 283 w 1134"/>
                    <a:gd name="T1" fmla="*/ 0 h 5"/>
                    <a:gd name="T2" fmla="*/ 0 w 1134"/>
                    <a:gd name="T3" fmla="*/ 0 h 5"/>
                    <a:gd name="T4" fmla="*/ 0 w 1134"/>
                    <a:gd name="T5" fmla="*/ 2 h 5"/>
                    <a:gd name="T6" fmla="*/ 283 w 1134"/>
                    <a:gd name="T7" fmla="*/ 2 h 5"/>
                    <a:gd name="T8" fmla="*/ 283 w 1134"/>
                    <a:gd name="T9" fmla="*/ 2 h 5"/>
                    <a:gd name="T10" fmla="*/ 283 w 1134"/>
                    <a:gd name="T11" fmla="*/ 2 h 5"/>
                    <a:gd name="T12" fmla="*/ 283 w 1134"/>
                    <a:gd name="T13" fmla="*/ 2 h 5"/>
                    <a:gd name="T14" fmla="*/ 283 w 1134"/>
                    <a:gd name="T15" fmla="*/ 1 h 5"/>
                    <a:gd name="T16" fmla="*/ 284 w 1134"/>
                    <a:gd name="T17" fmla="*/ 1 h 5"/>
                    <a:gd name="T18" fmla="*/ 284 w 1134"/>
                    <a:gd name="T19" fmla="*/ 1 h 5"/>
                    <a:gd name="T20" fmla="*/ 284 w 1134"/>
                    <a:gd name="T21" fmla="*/ 1 h 5"/>
                    <a:gd name="T22" fmla="*/ 284 w 1134"/>
                    <a:gd name="T23" fmla="*/ 1 h 5"/>
                    <a:gd name="T24" fmla="*/ 283 w 1134"/>
                    <a:gd name="T25" fmla="*/ 1 h 5"/>
                    <a:gd name="T26" fmla="*/ 283 w 1134"/>
                    <a:gd name="T27" fmla="*/ 0 h 5"/>
                    <a:gd name="T28" fmla="*/ 283 w 1134"/>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4"/>
                    <a:gd name="T46" fmla="*/ 0 h 5"/>
                    <a:gd name="T47" fmla="*/ 1134 w 1134"/>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4" h="5">
                      <a:moveTo>
                        <a:pt x="1131" y="0"/>
                      </a:moveTo>
                      <a:lnTo>
                        <a:pt x="0" y="0"/>
                      </a:lnTo>
                      <a:lnTo>
                        <a:pt x="0" y="5"/>
                      </a:lnTo>
                      <a:lnTo>
                        <a:pt x="1131" y="5"/>
                      </a:lnTo>
                      <a:lnTo>
                        <a:pt x="1132" y="5"/>
                      </a:lnTo>
                      <a:lnTo>
                        <a:pt x="1131" y="5"/>
                      </a:lnTo>
                      <a:lnTo>
                        <a:pt x="1132" y="5"/>
                      </a:lnTo>
                      <a:lnTo>
                        <a:pt x="1132" y="4"/>
                      </a:lnTo>
                      <a:lnTo>
                        <a:pt x="1134" y="4"/>
                      </a:lnTo>
                      <a:lnTo>
                        <a:pt x="1134" y="3"/>
                      </a:lnTo>
                      <a:lnTo>
                        <a:pt x="1134" y="2"/>
                      </a:lnTo>
                      <a:lnTo>
                        <a:pt x="1134" y="1"/>
                      </a:lnTo>
                      <a:lnTo>
                        <a:pt x="1132" y="1"/>
                      </a:lnTo>
                      <a:lnTo>
                        <a:pt x="1132" y="0"/>
                      </a:lnTo>
                      <a:lnTo>
                        <a:pt x="1131" y="0"/>
                      </a:lnTo>
                      <a:close/>
                    </a:path>
                  </a:pathLst>
                </a:custGeom>
                <a:solidFill>
                  <a:srgbClr val="000000"/>
                </a:solidFill>
                <a:ln w="9525">
                  <a:noFill/>
                  <a:round/>
                  <a:headEnd/>
                  <a:tailEnd/>
                </a:ln>
              </p:spPr>
              <p:txBody>
                <a:bodyPr/>
                <a:lstStyle/>
                <a:p>
                  <a:endParaRPr lang="en-GB"/>
                </a:p>
              </p:txBody>
            </p:sp>
            <p:sp>
              <p:nvSpPr>
                <p:cNvPr id="1100" name="Freeform 1010"/>
                <p:cNvSpPr>
                  <a:spLocks/>
                </p:cNvSpPr>
                <p:nvPr/>
              </p:nvSpPr>
              <p:spPr bwMode="auto">
                <a:xfrm>
                  <a:off x="2753" y="2973"/>
                  <a:ext cx="23" cy="9"/>
                </a:xfrm>
                <a:custGeom>
                  <a:avLst/>
                  <a:gdLst>
                    <a:gd name="T0" fmla="*/ 11 w 45"/>
                    <a:gd name="T1" fmla="*/ 2 h 17"/>
                    <a:gd name="T2" fmla="*/ 11 w 45"/>
                    <a:gd name="T3" fmla="*/ 1 h 17"/>
                    <a:gd name="T4" fmla="*/ 0 w 45"/>
                    <a:gd name="T5" fmla="*/ 3 h 17"/>
                    <a:gd name="T6" fmla="*/ 1 w 45"/>
                    <a:gd name="T7" fmla="*/ 5 h 17"/>
                    <a:gd name="T8" fmla="*/ 11 w 45"/>
                    <a:gd name="T9" fmla="*/ 2 h 17"/>
                    <a:gd name="T10" fmla="*/ 11 w 45"/>
                    <a:gd name="T11" fmla="*/ 1 h 17"/>
                    <a:gd name="T12" fmla="*/ 11 w 45"/>
                    <a:gd name="T13" fmla="*/ 2 h 17"/>
                    <a:gd name="T14" fmla="*/ 11 w 45"/>
                    <a:gd name="T15" fmla="*/ 2 h 17"/>
                    <a:gd name="T16" fmla="*/ 12 w 45"/>
                    <a:gd name="T17" fmla="*/ 2 h 17"/>
                    <a:gd name="T18" fmla="*/ 12 w 45"/>
                    <a:gd name="T19" fmla="*/ 1 h 17"/>
                    <a:gd name="T20" fmla="*/ 12 w 45"/>
                    <a:gd name="T21" fmla="*/ 1 h 17"/>
                    <a:gd name="T22" fmla="*/ 12 w 45"/>
                    <a:gd name="T23" fmla="*/ 1 h 17"/>
                    <a:gd name="T24" fmla="*/ 11 w 45"/>
                    <a:gd name="T25" fmla="*/ 1 h 17"/>
                    <a:gd name="T26" fmla="*/ 11 w 45"/>
                    <a:gd name="T27" fmla="*/ 1 h 17"/>
                    <a:gd name="T28" fmla="*/ 11 w 45"/>
                    <a:gd name="T29" fmla="*/ 0 h 17"/>
                    <a:gd name="T30" fmla="*/ 11 w 45"/>
                    <a:gd name="T31" fmla="*/ 1 h 17"/>
                    <a:gd name="T32" fmla="*/ 11 w 45"/>
                    <a:gd name="T33" fmla="*/ 2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
                    <a:gd name="T52" fmla="*/ 0 h 17"/>
                    <a:gd name="T53" fmla="*/ 45 w 4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 h="17">
                      <a:moveTo>
                        <a:pt x="43" y="6"/>
                      </a:moveTo>
                      <a:lnTo>
                        <a:pt x="43" y="1"/>
                      </a:lnTo>
                      <a:lnTo>
                        <a:pt x="0" y="12"/>
                      </a:lnTo>
                      <a:lnTo>
                        <a:pt x="1" y="17"/>
                      </a:lnTo>
                      <a:lnTo>
                        <a:pt x="44" y="6"/>
                      </a:lnTo>
                      <a:lnTo>
                        <a:pt x="44" y="1"/>
                      </a:lnTo>
                      <a:lnTo>
                        <a:pt x="44" y="6"/>
                      </a:lnTo>
                      <a:lnTo>
                        <a:pt x="44" y="5"/>
                      </a:lnTo>
                      <a:lnTo>
                        <a:pt x="45" y="5"/>
                      </a:lnTo>
                      <a:lnTo>
                        <a:pt x="45" y="3"/>
                      </a:lnTo>
                      <a:lnTo>
                        <a:pt x="45" y="2"/>
                      </a:lnTo>
                      <a:lnTo>
                        <a:pt x="45" y="1"/>
                      </a:lnTo>
                      <a:lnTo>
                        <a:pt x="44" y="1"/>
                      </a:lnTo>
                      <a:lnTo>
                        <a:pt x="43" y="1"/>
                      </a:lnTo>
                      <a:lnTo>
                        <a:pt x="43" y="0"/>
                      </a:lnTo>
                      <a:lnTo>
                        <a:pt x="43" y="1"/>
                      </a:lnTo>
                      <a:lnTo>
                        <a:pt x="43" y="6"/>
                      </a:lnTo>
                      <a:close/>
                    </a:path>
                  </a:pathLst>
                </a:custGeom>
                <a:solidFill>
                  <a:srgbClr val="000000"/>
                </a:solidFill>
                <a:ln w="9525">
                  <a:noFill/>
                  <a:round/>
                  <a:headEnd/>
                  <a:tailEnd/>
                </a:ln>
              </p:spPr>
              <p:txBody>
                <a:bodyPr/>
                <a:lstStyle/>
                <a:p>
                  <a:endParaRPr lang="en-GB"/>
                </a:p>
              </p:txBody>
            </p:sp>
            <p:sp>
              <p:nvSpPr>
                <p:cNvPr id="1101" name="Freeform 1011"/>
                <p:cNvSpPr>
                  <a:spLocks/>
                </p:cNvSpPr>
                <p:nvPr/>
              </p:nvSpPr>
              <p:spPr bwMode="auto">
                <a:xfrm>
                  <a:off x="2752" y="2968"/>
                  <a:ext cx="23" cy="8"/>
                </a:xfrm>
                <a:custGeom>
                  <a:avLst/>
                  <a:gdLst>
                    <a:gd name="T0" fmla="*/ 1 w 46"/>
                    <a:gd name="T1" fmla="*/ 1 h 16"/>
                    <a:gd name="T2" fmla="*/ 12 w 46"/>
                    <a:gd name="T3" fmla="*/ 4 h 16"/>
                    <a:gd name="T4" fmla="*/ 12 w 46"/>
                    <a:gd name="T5" fmla="*/ 2 h 16"/>
                    <a:gd name="T6" fmla="*/ 1 w 46"/>
                    <a:gd name="T7" fmla="*/ 0 h 16"/>
                    <a:gd name="T8" fmla="*/ 1 w 46"/>
                    <a:gd name="T9" fmla="*/ 0 h 16"/>
                    <a:gd name="T10" fmla="*/ 1 w 46"/>
                    <a:gd name="T11" fmla="*/ 0 h 16"/>
                    <a:gd name="T12" fmla="*/ 1 w 46"/>
                    <a:gd name="T13" fmla="*/ 0 h 16"/>
                    <a:gd name="T14" fmla="*/ 1 w 46"/>
                    <a:gd name="T15" fmla="*/ 0 h 16"/>
                    <a:gd name="T16" fmla="*/ 1 w 46"/>
                    <a:gd name="T17" fmla="*/ 1 h 16"/>
                    <a:gd name="T18" fmla="*/ 0 w 46"/>
                    <a:gd name="T19" fmla="*/ 1 h 16"/>
                    <a:gd name="T20" fmla="*/ 0 w 46"/>
                    <a:gd name="T21" fmla="*/ 1 h 16"/>
                    <a:gd name="T22" fmla="*/ 0 w 46"/>
                    <a:gd name="T23" fmla="*/ 1 h 16"/>
                    <a:gd name="T24" fmla="*/ 1 w 46"/>
                    <a:gd name="T25" fmla="*/ 1 h 16"/>
                    <a:gd name="T26" fmla="*/ 1 w 46"/>
                    <a:gd name="T27" fmla="*/ 1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
                    <a:gd name="T43" fmla="*/ 0 h 16"/>
                    <a:gd name="T44" fmla="*/ 46 w 4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 h="16">
                      <a:moveTo>
                        <a:pt x="2" y="4"/>
                      </a:moveTo>
                      <a:lnTo>
                        <a:pt x="45" y="16"/>
                      </a:lnTo>
                      <a:lnTo>
                        <a:pt x="46" y="11"/>
                      </a:lnTo>
                      <a:lnTo>
                        <a:pt x="3" y="0"/>
                      </a:lnTo>
                      <a:lnTo>
                        <a:pt x="2" y="0"/>
                      </a:lnTo>
                      <a:lnTo>
                        <a:pt x="3" y="0"/>
                      </a:lnTo>
                      <a:lnTo>
                        <a:pt x="2" y="0"/>
                      </a:lnTo>
                      <a:lnTo>
                        <a:pt x="1" y="0"/>
                      </a:lnTo>
                      <a:lnTo>
                        <a:pt x="1" y="1"/>
                      </a:lnTo>
                      <a:lnTo>
                        <a:pt x="0" y="1"/>
                      </a:lnTo>
                      <a:lnTo>
                        <a:pt x="0" y="2"/>
                      </a:lnTo>
                      <a:lnTo>
                        <a:pt x="0" y="3"/>
                      </a:lnTo>
                      <a:lnTo>
                        <a:pt x="1" y="4"/>
                      </a:lnTo>
                      <a:lnTo>
                        <a:pt x="2" y="4"/>
                      </a:lnTo>
                      <a:close/>
                    </a:path>
                  </a:pathLst>
                </a:custGeom>
                <a:solidFill>
                  <a:srgbClr val="000000"/>
                </a:solidFill>
                <a:ln w="9525">
                  <a:noFill/>
                  <a:round/>
                  <a:headEnd/>
                  <a:tailEnd/>
                </a:ln>
              </p:spPr>
              <p:txBody>
                <a:bodyPr/>
                <a:lstStyle/>
                <a:p>
                  <a:endParaRPr lang="en-GB"/>
                </a:p>
              </p:txBody>
            </p:sp>
            <p:sp>
              <p:nvSpPr>
                <p:cNvPr id="1102" name="Freeform 1012"/>
                <p:cNvSpPr>
                  <a:spLocks/>
                </p:cNvSpPr>
                <p:nvPr/>
              </p:nvSpPr>
              <p:spPr bwMode="auto">
                <a:xfrm>
                  <a:off x="2186" y="2968"/>
                  <a:ext cx="567" cy="2"/>
                </a:xfrm>
                <a:custGeom>
                  <a:avLst/>
                  <a:gdLst>
                    <a:gd name="T0" fmla="*/ 1 w 1134"/>
                    <a:gd name="T1" fmla="*/ 1 h 4"/>
                    <a:gd name="T2" fmla="*/ 1 w 1134"/>
                    <a:gd name="T3" fmla="*/ 1 h 4"/>
                    <a:gd name="T4" fmla="*/ 284 w 1134"/>
                    <a:gd name="T5" fmla="*/ 1 h 4"/>
                    <a:gd name="T6" fmla="*/ 284 w 1134"/>
                    <a:gd name="T7" fmla="*/ 0 h 4"/>
                    <a:gd name="T8" fmla="*/ 1 w 1134"/>
                    <a:gd name="T9" fmla="*/ 0 h 4"/>
                    <a:gd name="T10" fmla="*/ 1 w 1134"/>
                    <a:gd name="T11" fmla="*/ 0 h 4"/>
                    <a:gd name="T12" fmla="*/ 1 w 1134"/>
                    <a:gd name="T13" fmla="*/ 0 h 4"/>
                    <a:gd name="T14" fmla="*/ 1 w 1134"/>
                    <a:gd name="T15" fmla="*/ 0 h 4"/>
                    <a:gd name="T16" fmla="*/ 1 w 1134"/>
                    <a:gd name="T17" fmla="*/ 1 h 4"/>
                    <a:gd name="T18" fmla="*/ 0 w 1134"/>
                    <a:gd name="T19" fmla="*/ 1 h 4"/>
                    <a:gd name="T20" fmla="*/ 0 w 1134"/>
                    <a:gd name="T21" fmla="*/ 1 h 4"/>
                    <a:gd name="T22" fmla="*/ 0 w 1134"/>
                    <a:gd name="T23" fmla="*/ 1 h 4"/>
                    <a:gd name="T24" fmla="*/ 0 w 1134"/>
                    <a:gd name="T25" fmla="*/ 1 h 4"/>
                    <a:gd name="T26" fmla="*/ 1 w 1134"/>
                    <a:gd name="T27" fmla="*/ 1 h 4"/>
                    <a:gd name="T28" fmla="*/ 1 w 1134"/>
                    <a:gd name="T29" fmla="*/ 1 h 4"/>
                    <a:gd name="T30" fmla="*/ 1 w 1134"/>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34"/>
                    <a:gd name="T49" fmla="*/ 0 h 4"/>
                    <a:gd name="T50" fmla="*/ 1134 w 113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34" h="4">
                      <a:moveTo>
                        <a:pt x="4" y="4"/>
                      </a:moveTo>
                      <a:lnTo>
                        <a:pt x="3" y="4"/>
                      </a:lnTo>
                      <a:lnTo>
                        <a:pt x="1134" y="4"/>
                      </a:lnTo>
                      <a:lnTo>
                        <a:pt x="1134" y="0"/>
                      </a:lnTo>
                      <a:lnTo>
                        <a:pt x="3" y="0"/>
                      </a:lnTo>
                      <a:lnTo>
                        <a:pt x="2" y="0"/>
                      </a:lnTo>
                      <a:lnTo>
                        <a:pt x="3" y="0"/>
                      </a:lnTo>
                      <a:lnTo>
                        <a:pt x="2" y="0"/>
                      </a:lnTo>
                      <a:lnTo>
                        <a:pt x="2" y="1"/>
                      </a:lnTo>
                      <a:lnTo>
                        <a:pt x="0" y="1"/>
                      </a:lnTo>
                      <a:lnTo>
                        <a:pt x="0" y="2"/>
                      </a:lnTo>
                      <a:lnTo>
                        <a:pt x="0" y="3"/>
                      </a:lnTo>
                      <a:lnTo>
                        <a:pt x="0" y="4"/>
                      </a:lnTo>
                      <a:lnTo>
                        <a:pt x="2" y="4"/>
                      </a:lnTo>
                      <a:lnTo>
                        <a:pt x="3" y="4"/>
                      </a:lnTo>
                      <a:lnTo>
                        <a:pt x="4" y="4"/>
                      </a:lnTo>
                      <a:close/>
                    </a:path>
                  </a:pathLst>
                </a:custGeom>
                <a:solidFill>
                  <a:srgbClr val="000000"/>
                </a:solidFill>
                <a:ln w="9525">
                  <a:noFill/>
                  <a:round/>
                  <a:headEnd/>
                  <a:tailEnd/>
                </a:ln>
              </p:spPr>
              <p:txBody>
                <a:bodyPr/>
                <a:lstStyle/>
                <a:p>
                  <a:endParaRPr lang="en-GB"/>
                </a:p>
              </p:txBody>
            </p:sp>
            <p:sp>
              <p:nvSpPr>
                <p:cNvPr id="1103" name="Freeform 1013"/>
                <p:cNvSpPr>
                  <a:spLocks/>
                </p:cNvSpPr>
                <p:nvPr/>
              </p:nvSpPr>
              <p:spPr bwMode="auto">
                <a:xfrm>
                  <a:off x="2171" y="2968"/>
                  <a:ext cx="17" cy="8"/>
                </a:xfrm>
                <a:custGeom>
                  <a:avLst/>
                  <a:gdLst>
                    <a:gd name="T0" fmla="*/ 1 w 34"/>
                    <a:gd name="T1" fmla="*/ 2 h 16"/>
                    <a:gd name="T2" fmla="*/ 1 w 34"/>
                    <a:gd name="T3" fmla="*/ 4 h 16"/>
                    <a:gd name="T4" fmla="*/ 9 w 34"/>
                    <a:gd name="T5" fmla="*/ 1 h 16"/>
                    <a:gd name="T6" fmla="*/ 8 w 34"/>
                    <a:gd name="T7" fmla="*/ 0 h 16"/>
                    <a:gd name="T8" fmla="*/ 1 w 34"/>
                    <a:gd name="T9" fmla="*/ 2 h 16"/>
                    <a:gd name="T10" fmla="*/ 1 w 34"/>
                    <a:gd name="T11" fmla="*/ 4 h 16"/>
                    <a:gd name="T12" fmla="*/ 1 w 34"/>
                    <a:gd name="T13" fmla="*/ 2 h 16"/>
                    <a:gd name="T14" fmla="*/ 0 w 34"/>
                    <a:gd name="T15" fmla="*/ 2 h 16"/>
                    <a:gd name="T16" fmla="*/ 0 w 34"/>
                    <a:gd name="T17" fmla="*/ 3 h 16"/>
                    <a:gd name="T18" fmla="*/ 0 w 34"/>
                    <a:gd name="T19" fmla="*/ 3 h 16"/>
                    <a:gd name="T20" fmla="*/ 0 w 34"/>
                    <a:gd name="T21" fmla="*/ 3 h 16"/>
                    <a:gd name="T22" fmla="*/ 1 w 34"/>
                    <a:gd name="T23" fmla="*/ 3 h 16"/>
                    <a:gd name="T24" fmla="*/ 1 w 34"/>
                    <a:gd name="T25" fmla="*/ 4 h 16"/>
                    <a:gd name="T26" fmla="*/ 1 w 34"/>
                    <a:gd name="T27" fmla="*/ 4 h 16"/>
                    <a:gd name="T28" fmla="*/ 1 w 34"/>
                    <a:gd name="T29" fmla="*/ 4 h 16"/>
                    <a:gd name="T30" fmla="*/ 1 w 34"/>
                    <a:gd name="T31" fmla="*/ 2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
                    <a:gd name="T49" fmla="*/ 0 h 16"/>
                    <a:gd name="T50" fmla="*/ 34 w 3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 h="16">
                      <a:moveTo>
                        <a:pt x="4" y="11"/>
                      </a:moveTo>
                      <a:lnTo>
                        <a:pt x="4" y="16"/>
                      </a:lnTo>
                      <a:lnTo>
                        <a:pt x="34" y="4"/>
                      </a:lnTo>
                      <a:lnTo>
                        <a:pt x="32" y="0"/>
                      </a:lnTo>
                      <a:lnTo>
                        <a:pt x="2" y="11"/>
                      </a:lnTo>
                      <a:lnTo>
                        <a:pt x="2" y="16"/>
                      </a:lnTo>
                      <a:lnTo>
                        <a:pt x="2" y="11"/>
                      </a:lnTo>
                      <a:lnTo>
                        <a:pt x="0" y="11"/>
                      </a:lnTo>
                      <a:lnTo>
                        <a:pt x="0" y="12"/>
                      </a:lnTo>
                      <a:lnTo>
                        <a:pt x="0" y="13"/>
                      </a:lnTo>
                      <a:lnTo>
                        <a:pt x="0" y="15"/>
                      </a:lnTo>
                      <a:lnTo>
                        <a:pt x="2" y="15"/>
                      </a:lnTo>
                      <a:lnTo>
                        <a:pt x="2" y="16"/>
                      </a:lnTo>
                      <a:lnTo>
                        <a:pt x="3" y="16"/>
                      </a:lnTo>
                      <a:lnTo>
                        <a:pt x="4" y="16"/>
                      </a:lnTo>
                      <a:lnTo>
                        <a:pt x="4" y="11"/>
                      </a:lnTo>
                      <a:close/>
                    </a:path>
                  </a:pathLst>
                </a:custGeom>
                <a:solidFill>
                  <a:srgbClr val="000000"/>
                </a:solidFill>
                <a:ln w="9525">
                  <a:noFill/>
                  <a:round/>
                  <a:headEnd/>
                  <a:tailEnd/>
                </a:ln>
              </p:spPr>
              <p:txBody>
                <a:bodyPr/>
                <a:lstStyle/>
                <a:p>
                  <a:endParaRPr lang="en-GB"/>
                </a:p>
              </p:txBody>
            </p:sp>
            <p:sp>
              <p:nvSpPr>
                <p:cNvPr id="1104" name="Freeform 1014"/>
                <p:cNvSpPr>
                  <a:spLocks/>
                </p:cNvSpPr>
                <p:nvPr/>
              </p:nvSpPr>
              <p:spPr bwMode="auto">
                <a:xfrm>
                  <a:off x="2172" y="2974"/>
                  <a:ext cx="17" cy="8"/>
                </a:xfrm>
                <a:custGeom>
                  <a:avLst/>
                  <a:gdLst>
                    <a:gd name="T0" fmla="*/ 8 w 33"/>
                    <a:gd name="T1" fmla="*/ 2 h 16"/>
                    <a:gd name="T2" fmla="*/ 8 w 33"/>
                    <a:gd name="T3" fmla="*/ 3 h 16"/>
                    <a:gd name="T4" fmla="*/ 1 w 33"/>
                    <a:gd name="T5" fmla="*/ 0 h 16"/>
                    <a:gd name="T6" fmla="*/ 0 w 33"/>
                    <a:gd name="T7" fmla="*/ 1 h 16"/>
                    <a:gd name="T8" fmla="*/ 8 w 33"/>
                    <a:gd name="T9" fmla="*/ 3 h 16"/>
                    <a:gd name="T10" fmla="*/ 8 w 33"/>
                    <a:gd name="T11" fmla="*/ 4 h 16"/>
                    <a:gd name="T12" fmla="*/ 8 w 33"/>
                    <a:gd name="T13" fmla="*/ 3 h 16"/>
                    <a:gd name="T14" fmla="*/ 8 w 33"/>
                    <a:gd name="T15" fmla="*/ 4 h 16"/>
                    <a:gd name="T16" fmla="*/ 8 w 33"/>
                    <a:gd name="T17" fmla="*/ 4 h 16"/>
                    <a:gd name="T18" fmla="*/ 8 w 33"/>
                    <a:gd name="T19" fmla="*/ 4 h 16"/>
                    <a:gd name="T20" fmla="*/ 8 w 33"/>
                    <a:gd name="T21" fmla="*/ 3 h 16"/>
                    <a:gd name="T22" fmla="*/ 9 w 33"/>
                    <a:gd name="T23" fmla="*/ 3 h 16"/>
                    <a:gd name="T24" fmla="*/ 9 w 33"/>
                    <a:gd name="T25" fmla="*/ 3 h 16"/>
                    <a:gd name="T26" fmla="*/ 9 w 33"/>
                    <a:gd name="T27" fmla="*/ 3 h 16"/>
                    <a:gd name="T28" fmla="*/ 9 w 33"/>
                    <a:gd name="T29" fmla="*/ 3 h 16"/>
                    <a:gd name="T30" fmla="*/ 8 w 33"/>
                    <a:gd name="T31" fmla="*/ 3 h 16"/>
                    <a:gd name="T32" fmla="*/ 8 w 33"/>
                    <a:gd name="T33" fmla="*/ 2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
                    <a:gd name="T52" fmla="*/ 0 h 16"/>
                    <a:gd name="T53" fmla="*/ 33 w 33"/>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 h="16">
                      <a:moveTo>
                        <a:pt x="31" y="11"/>
                      </a:moveTo>
                      <a:lnTo>
                        <a:pt x="32" y="12"/>
                      </a:lnTo>
                      <a:lnTo>
                        <a:pt x="2" y="0"/>
                      </a:lnTo>
                      <a:lnTo>
                        <a:pt x="0" y="5"/>
                      </a:lnTo>
                      <a:lnTo>
                        <a:pt x="30" y="15"/>
                      </a:lnTo>
                      <a:lnTo>
                        <a:pt x="31" y="16"/>
                      </a:lnTo>
                      <a:lnTo>
                        <a:pt x="30" y="15"/>
                      </a:lnTo>
                      <a:lnTo>
                        <a:pt x="30" y="16"/>
                      </a:lnTo>
                      <a:lnTo>
                        <a:pt x="31" y="16"/>
                      </a:lnTo>
                      <a:lnTo>
                        <a:pt x="32" y="16"/>
                      </a:lnTo>
                      <a:lnTo>
                        <a:pt x="32" y="15"/>
                      </a:lnTo>
                      <a:lnTo>
                        <a:pt x="33" y="15"/>
                      </a:lnTo>
                      <a:lnTo>
                        <a:pt x="33" y="14"/>
                      </a:lnTo>
                      <a:lnTo>
                        <a:pt x="33" y="13"/>
                      </a:lnTo>
                      <a:lnTo>
                        <a:pt x="33" y="12"/>
                      </a:lnTo>
                      <a:lnTo>
                        <a:pt x="32" y="12"/>
                      </a:lnTo>
                      <a:lnTo>
                        <a:pt x="31" y="11"/>
                      </a:lnTo>
                      <a:close/>
                    </a:path>
                  </a:pathLst>
                </a:custGeom>
                <a:solidFill>
                  <a:srgbClr val="000000"/>
                </a:solidFill>
                <a:ln w="9525">
                  <a:noFill/>
                  <a:round/>
                  <a:headEnd/>
                  <a:tailEnd/>
                </a:ln>
              </p:spPr>
              <p:txBody>
                <a:bodyPr/>
                <a:lstStyle/>
                <a:p>
                  <a:endParaRPr lang="en-GB"/>
                </a:p>
              </p:txBody>
            </p:sp>
            <p:sp>
              <p:nvSpPr>
                <p:cNvPr id="1105" name="Freeform 1015"/>
                <p:cNvSpPr>
                  <a:spLocks/>
                </p:cNvSpPr>
                <p:nvPr/>
              </p:nvSpPr>
              <p:spPr bwMode="auto">
                <a:xfrm>
                  <a:off x="2173" y="2969"/>
                  <a:ext cx="601" cy="6"/>
                </a:xfrm>
                <a:custGeom>
                  <a:avLst/>
                  <a:gdLst>
                    <a:gd name="T0" fmla="*/ 0 w 1203"/>
                    <a:gd name="T1" fmla="*/ 3 h 11"/>
                    <a:gd name="T2" fmla="*/ 300 w 1203"/>
                    <a:gd name="T3" fmla="*/ 3 h 11"/>
                    <a:gd name="T4" fmla="*/ 289 w 1203"/>
                    <a:gd name="T5" fmla="*/ 0 h 11"/>
                    <a:gd name="T6" fmla="*/ 7 w 1203"/>
                    <a:gd name="T7" fmla="*/ 0 h 11"/>
                    <a:gd name="T8" fmla="*/ 0 w 1203"/>
                    <a:gd name="T9" fmla="*/ 3 h 11"/>
                    <a:gd name="T10" fmla="*/ 0 60000 65536"/>
                    <a:gd name="T11" fmla="*/ 0 60000 65536"/>
                    <a:gd name="T12" fmla="*/ 0 60000 65536"/>
                    <a:gd name="T13" fmla="*/ 0 60000 65536"/>
                    <a:gd name="T14" fmla="*/ 0 60000 65536"/>
                    <a:gd name="T15" fmla="*/ 0 w 1203"/>
                    <a:gd name="T16" fmla="*/ 0 h 11"/>
                    <a:gd name="T17" fmla="*/ 1203 w 1203"/>
                    <a:gd name="T18" fmla="*/ 11 h 11"/>
                  </a:gdLst>
                  <a:ahLst/>
                  <a:cxnLst>
                    <a:cxn ang="T10">
                      <a:pos x="T0" y="T1"/>
                    </a:cxn>
                    <a:cxn ang="T11">
                      <a:pos x="T2" y="T3"/>
                    </a:cxn>
                    <a:cxn ang="T12">
                      <a:pos x="T4" y="T5"/>
                    </a:cxn>
                    <a:cxn ang="T13">
                      <a:pos x="T6" y="T7"/>
                    </a:cxn>
                    <a:cxn ang="T14">
                      <a:pos x="T8" y="T9"/>
                    </a:cxn>
                  </a:cxnLst>
                  <a:rect l="T15" t="T16" r="T17" b="T18"/>
                  <a:pathLst>
                    <a:path w="1203" h="11">
                      <a:moveTo>
                        <a:pt x="0" y="11"/>
                      </a:moveTo>
                      <a:lnTo>
                        <a:pt x="1203" y="11"/>
                      </a:lnTo>
                      <a:lnTo>
                        <a:pt x="1159" y="0"/>
                      </a:lnTo>
                      <a:lnTo>
                        <a:pt x="29" y="0"/>
                      </a:lnTo>
                      <a:lnTo>
                        <a:pt x="0" y="11"/>
                      </a:lnTo>
                      <a:close/>
                    </a:path>
                  </a:pathLst>
                </a:custGeom>
                <a:solidFill>
                  <a:srgbClr val="BFBFBF"/>
                </a:solidFill>
                <a:ln w="9525">
                  <a:noFill/>
                  <a:round/>
                  <a:headEnd/>
                  <a:tailEnd/>
                </a:ln>
              </p:spPr>
              <p:txBody>
                <a:bodyPr/>
                <a:lstStyle/>
                <a:p>
                  <a:endParaRPr lang="en-GB"/>
                </a:p>
              </p:txBody>
            </p:sp>
            <p:sp>
              <p:nvSpPr>
                <p:cNvPr id="1106" name="Freeform 1016"/>
                <p:cNvSpPr>
                  <a:spLocks/>
                </p:cNvSpPr>
                <p:nvPr/>
              </p:nvSpPr>
              <p:spPr bwMode="auto">
                <a:xfrm>
                  <a:off x="2173" y="2974"/>
                  <a:ext cx="603" cy="2"/>
                </a:xfrm>
                <a:custGeom>
                  <a:avLst/>
                  <a:gdLst>
                    <a:gd name="T0" fmla="*/ 301 w 1205"/>
                    <a:gd name="T1" fmla="*/ 1 h 5"/>
                    <a:gd name="T2" fmla="*/ 301 w 1205"/>
                    <a:gd name="T3" fmla="*/ 0 h 5"/>
                    <a:gd name="T4" fmla="*/ 0 w 1205"/>
                    <a:gd name="T5" fmla="*/ 0 h 5"/>
                    <a:gd name="T6" fmla="*/ 0 w 1205"/>
                    <a:gd name="T7" fmla="*/ 1 h 5"/>
                    <a:gd name="T8" fmla="*/ 301 w 1205"/>
                    <a:gd name="T9" fmla="*/ 1 h 5"/>
                    <a:gd name="T10" fmla="*/ 301 w 1205"/>
                    <a:gd name="T11" fmla="*/ 0 h 5"/>
                    <a:gd name="T12" fmla="*/ 301 w 1205"/>
                    <a:gd name="T13" fmla="*/ 1 h 5"/>
                    <a:gd name="T14" fmla="*/ 301 w 1205"/>
                    <a:gd name="T15" fmla="*/ 1 h 5"/>
                    <a:gd name="T16" fmla="*/ 302 w 1205"/>
                    <a:gd name="T17" fmla="*/ 1 h 5"/>
                    <a:gd name="T18" fmla="*/ 302 w 1205"/>
                    <a:gd name="T19" fmla="*/ 0 h 5"/>
                    <a:gd name="T20" fmla="*/ 302 w 1205"/>
                    <a:gd name="T21" fmla="*/ 0 h 5"/>
                    <a:gd name="T22" fmla="*/ 302 w 1205"/>
                    <a:gd name="T23" fmla="*/ 0 h 5"/>
                    <a:gd name="T24" fmla="*/ 301 w 1205"/>
                    <a:gd name="T25" fmla="*/ 0 h 5"/>
                    <a:gd name="T26" fmla="*/ 301 w 1205"/>
                    <a:gd name="T27" fmla="*/ 0 h 5"/>
                    <a:gd name="T28" fmla="*/ 301 w 120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5"/>
                    <a:gd name="T46" fmla="*/ 0 h 5"/>
                    <a:gd name="T47" fmla="*/ 1205 w 1205"/>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5" h="5">
                      <a:moveTo>
                        <a:pt x="1203" y="5"/>
                      </a:moveTo>
                      <a:lnTo>
                        <a:pt x="1203" y="0"/>
                      </a:lnTo>
                      <a:lnTo>
                        <a:pt x="0" y="0"/>
                      </a:lnTo>
                      <a:lnTo>
                        <a:pt x="0" y="5"/>
                      </a:lnTo>
                      <a:lnTo>
                        <a:pt x="1203" y="5"/>
                      </a:lnTo>
                      <a:lnTo>
                        <a:pt x="1204" y="0"/>
                      </a:lnTo>
                      <a:lnTo>
                        <a:pt x="1203" y="5"/>
                      </a:lnTo>
                      <a:lnTo>
                        <a:pt x="1204" y="5"/>
                      </a:lnTo>
                      <a:lnTo>
                        <a:pt x="1205" y="4"/>
                      </a:lnTo>
                      <a:lnTo>
                        <a:pt x="1205" y="2"/>
                      </a:lnTo>
                      <a:lnTo>
                        <a:pt x="1205" y="1"/>
                      </a:lnTo>
                      <a:lnTo>
                        <a:pt x="1205" y="0"/>
                      </a:lnTo>
                      <a:lnTo>
                        <a:pt x="1204" y="0"/>
                      </a:lnTo>
                      <a:lnTo>
                        <a:pt x="1203" y="0"/>
                      </a:lnTo>
                      <a:lnTo>
                        <a:pt x="1203" y="5"/>
                      </a:lnTo>
                      <a:close/>
                    </a:path>
                  </a:pathLst>
                </a:custGeom>
                <a:solidFill>
                  <a:srgbClr val="000000"/>
                </a:solidFill>
                <a:ln w="9525">
                  <a:noFill/>
                  <a:round/>
                  <a:headEnd/>
                  <a:tailEnd/>
                </a:ln>
              </p:spPr>
              <p:txBody>
                <a:bodyPr/>
                <a:lstStyle/>
                <a:p>
                  <a:endParaRPr lang="en-GB"/>
                </a:p>
              </p:txBody>
            </p:sp>
            <p:sp>
              <p:nvSpPr>
                <p:cNvPr id="1107" name="Freeform 1017"/>
                <p:cNvSpPr>
                  <a:spLocks/>
                </p:cNvSpPr>
                <p:nvPr/>
              </p:nvSpPr>
              <p:spPr bwMode="auto">
                <a:xfrm>
                  <a:off x="2751" y="2968"/>
                  <a:ext cx="24" cy="8"/>
                </a:xfrm>
                <a:custGeom>
                  <a:avLst/>
                  <a:gdLst>
                    <a:gd name="T0" fmla="*/ 1 w 47"/>
                    <a:gd name="T1" fmla="*/ 1 h 16"/>
                    <a:gd name="T2" fmla="*/ 12 w 47"/>
                    <a:gd name="T3" fmla="*/ 4 h 16"/>
                    <a:gd name="T4" fmla="*/ 12 w 47"/>
                    <a:gd name="T5" fmla="*/ 2 h 16"/>
                    <a:gd name="T6" fmla="*/ 1 w 47"/>
                    <a:gd name="T7" fmla="*/ 0 h 16"/>
                    <a:gd name="T8" fmla="*/ 1 w 47"/>
                    <a:gd name="T9" fmla="*/ 0 h 16"/>
                    <a:gd name="T10" fmla="*/ 1 w 47"/>
                    <a:gd name="T11" fmla="*/ 0 h 16"/>
                    <a:gd name="T12" fmla="*/ 1 w 47"/>
                    <a:gd name="T13" fmla="*/ 0 h 16"/>
                    <a:gd name="T14" fmla="*/ 1 w 47"/>
                    <a:gd name="T15" fmla="*/ 0 h 16"/>
                    <a:gd name="T16" fmla="*/ 1 w 47"/>
                    <a:gd name="T17" fmla="*/ 1 h 16"/>
                    <a:gd name="T18" fmla="*/ 0 w 47"/>
                    <a:gd name="T19" fmla="*/ 1 h 16"/>
                    <a:gd name="T20" fmla="*/ 0 w 47"/>
                    <a:gd name="T21" fmla="*/ 1 h 16"/>
                    <a:gd name="T22" fmla="*/ 0 w 47"/>
                    <a:gd name="T23" fmla="*/ 1 h 16"/>
                    <a:gd name="T24" fmla="*/ 1 w 47"/>
                    <a:gd name="T25" fmla="*/ 1 h 16"/>
                    <a:gd name="T26" fmla="*/ 1 w 47"/>
                    <a:gd name="T27" fmla="*/ 1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
                    <a:gd name="T43" fmla="*/ 0 h 16"/>
                    <a:gd name="T44" fmla="*/ 47 w 47"/>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 h="16">
                      <a:moveTo>
                        <a:pt x="2" y="4"/>
                      </a:moveTo>
                      <a:lnTo>
                        <a:pt x="46" y="16"/>
                      </a:lnTo>
                      <a:lnTo>
                        <a:pt x="47" y="11"/>
                      </a:lnTo>
                      <a:lnTo>
                        <a:pt x="3" y="0"/>
                      </a:lnTo>
                      <a:lnTo>
                        <a:pt x="2" y="0"/>
                      </a:lnTo>
                      <a:lnTo>
                        <a:pt x="3" y="0"/>
                      </a:lnTo>
                      <a:lnTo>
                        <a:pt x="2" y="0"/>
                      </a:lnTo>
                      <a:lnTo>
                        <a:pt x="1" y="0"/>
                      </a:lnTo>
                      <a:lnTo>
                        <a:pt x="1" y="1"/>
                      </a:lnTo>
                      <a:lnTo>
                        <a:pt x="0" y="1"/>
                      </a:lnTo>
                      <a:lnTo>
                        <a:pt x="0" y="2"/>
                      </a:lnTo>
                      <a:lnTo>
                        <a:pt x="0" y="3"/>
                      </a:lnTo>
                      <a:lnTo>
                        <a:pt x="1" y="4"/>
                      </a:lnTo>
                      <a:lnTo>
                        <a:pt x="2" y="4"/>
                      </a:lnTo>
                      <a:close/>
                    </a:path>
                  </a:pathLst>
                </a:custGeom>
                <a:solidFill>
                  <a:srgbClr val="000000"/>
                </a:solidFill>
                <a:ln w="9525">
                  <a:noFill/>
                  <a:round/>
                  <a:headEnd/>
                  <a:tailEnd/>
                </a:ln>
              </p:spPr>
              <p:txBody>
                <a:bodyPr/>
                <a:lstStyle/>
                <a:p>
                  <a:endParaRPr lang="en-GB"/>
                </a:p>
              </p:txBody>
            </p:sp>
            <p:sp>
              <p:nvSpPr>
                <p:cNvPr id="1108" name="Freeform 1018"/>
                <p:cNvSpPr>
                  <a:spLocks/>
                </p:cNvSpPr>
                <p:nvPr/>
              </p:nvSpPr>
              <p:spPr bwMode="auto">
                <a:xfrm>
                  <a:off x="2186" y="2968"/>
                  <a:ext cx="567" cy="2"/>
                </a:xfrm>
                <a:custGeom>
                  <a:avLst/>
                  <a:gdLst>
                    <a:gd name="T0" fmla="*/ 1 w 1133"/>
                    <a:gd name="T1" fmla="*/ 1 h 4"/>
                    <a:gd name="T2" fmla="*/ 1 w 1133"/>
                    <a:gd name="T3" fmla="*/ 1 h 4"/>
                    <a:gd name="T4" fmla="*/ 284 w 1133"/>
                    <a:gd name="T5" fmla="*/ 1 h 4"/>
                    <a:gd name="T6" fmla="*/ 284 w 1133"/>
                    <a:gd name="T7" fmla="*/ 0 h 4"/>
                    <a:gd name="T8" fmla="*/ 1 w 1133"/>
                    <a:gd name="T9" fmla="*/ 0 h 4"/>
                    <a:gd name="T10" fmla="*/ 1 w 1133"/>
                    <a:gd name="T11" fmla="*/ 0 h 4"/>
                    <a:gd name="T12" fmla="*/ 1 w 1133"/>
                    <a:gd name="T13" fmla="*/ 1 h 4"/>
                    <a:gd name="T14" fmla="*/ 0 w 1133"/>
                    <a:gd name="T15" fmla="*/ 1 h 4"/>
                    <a:gd name="T16" fmla="*/ 0 w 1133"/>
                    <a:gd name="T17" fmla="*/ 1 h 4"/>
                    <a:gd name="T18" fmla="*/ 0 w 1133"/>
                    <a:gd name="T19" fmla="*/ 1 h 4"/>
                    <a:gd name="T20" fmla="*/ 1 w 1133"/>
                    <a:gd name="T21" fmla="*/ 1 h 4"/>
                    <a:gd name="T22" fmla="*/ 1 w 1133"/>
                    <a:gd name="T23" fmla="*/ 1 h 4"/>
                    <a:gd name="T24" fmla="*/ 1 w 1133"/>
                    <a:gd name="T25" fmla="*/ 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33"/>
                    <a:gd name="T40" fmla="*/ 0 h 4"/>
                    <a:gd name="T41" fmla="*/ 1133 w 1133"/>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33" h="4">
                      <a:moveTo>
                        <a:pt x="4" y="4"/>
                      </a:moveTo>
                      <a:lnTo>
                        <a:pt x="3" y="4"/>
                      </a:lnTo>
                      <a:lnTo>
                        <a:pt x="1133" y="4"/>
                      </a:lnTo>
                      <a:lnTo>
                        <a:pt x="1133" y="0"/>
                      </a:lnTo>
                      <a:lnTo>
                        <a:pt x="3" y="0"/>
                      </a:lnTo>
                      <a:lnTo>
                        <a:pt x="2" y="0"/>
                      </a:lnTo>
                      <a:lnTo>
                        <a:pt x="2" y="1"/>
                      </a:lnTo>
                      <a:lnTo>
                        <a:pt x="0" y="1"/>
                      </a:lnTo>
                      <a:lnTo>
                        <a:pt x="0" y="2"/>
                      </a:lnTo>
                      <a:lnTo>
                        <a:pt x="0" y="3"/>
                      </a:lnTo>
                      <a:lnTo>
                        <a:pt x="2" y="4"/>
                      </a:lnTo>
                      <a:lnTo>
                        <a:pt x="3" y="4"/>
                      </a:lnTo>
                      <a:lnTo>
                        <a:pt x="4" y="4"/>
                      </a:lnTo>
                      <a:close/>
                    </a:path>
                  </a:pathLst>
                </a:custGeom>
                <a:solidFill>
                  <a:srgbClr val="000000"/>
                </a:solidFill>
                <a:ln w="9525">
                  <a:noFill/>
                  <a:round/>
                  <a:headEnd/>
                  <a:tailEnd/>
                </a:ln>
              </p:spPr>
              <p:txBody>
                <a:bodyPr/>
                <a:lstStyle/>
                <a:p>
                  <a:endParaRPr lang="en-GB"/>
                </a:p>
              </p:txBody>
            </p:sp>
            <p:sp>
              <p:nvSpPr>
                <p:cNvPr id="1109" name="Freeform 1019"/>
                <p:cNvSpPr>
                  <a:spLocks/>
                </p:cNvSpPr>
                <p:nvPr/>
              </p:nvSpPr>
              <p:spPr bwMode="auto">
                <a:xfrm>
                  <a:off x="2172" y="2968"/>
                  <a:ext cx="16" cy="8"/>
                </a:xfrm>
                <a:custGeom>
                  <a:avLst/>
                  <a:gdLst>
                    <a:gd name="T0" fmla="*/ 1 w 32"/>
                    <a:gd name="T1" fmla="*/ 2 h 16"/>
                    <a:gd name="T2" fmla="*/ 1 w 32"/>
                    <a:gd name="T3" fmla="*/ 4 h 16"/>
                    <a:gd name="T4" fmla="*/ 8 w 32"/>
                    <a:gd name="T5" fmla="*/ 1 h 16"/>
                    <a:gd name="T6" fmla="*/ 7 w 32"/>
                    <a:gd name="T7" fmla="*/ 0 h 16"/>
                    <a:gd name="T8" fmla="*/ 1 w 32"/>
                    <a:gd name="T9" fmla="*/ 2 h 16"/>
                    <a:gd name="T10" fmla="*/ 1 w 32"/>
                    <a:gd name="T11" fmla="*/ 4 h 16"/>
                    <a:gd name="T12" fmla="*/ 1 w 32"/>
                    <a:gd name="T13" fmla="*/ 2 h 16"/>
                    <a:gd name="T14" fmla="*/ 0 w 32"/>
                    <a:gd name="T15" fmla="*/ 2 h 16"/>
                    <a:gd name="T16" fmla="*/ 0 w 32"/>
                    <a:gd name="T17" fmla="*/ 3 h 16"/>
                    <a:gd name="T18" fmla="*/ 0 w 32"/>
                    <a:gd name="T19" fmla="*/ 3 h 16"/>
                    <a:gd name="T20" fmla="*/ 0 w 32"/>
                    <a:gd name="T21" fmla="*/ 3 h 16"/>
                    <a:gd name="T22" fmla="*/ 1 w 32"/>
                    <a:gd name="T23" fmla="*/ 3 h 16"/>
                    <a:gd name="T24" fmla="*/ 1 w 32"/>
                    <a:gd name="T25" fmla="*/ 4 h 16"/>
                    <a:gd name="T26" fmla="*/ 1 w 32"/>
                    <a:gd name="T27" fmla="*/ 4 h 16"/>
                    <a:gd name="T28" fmla="*/ 1 w 32"/>
                    <a:gd name="T29" fmla="*/ 2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16"/>
                    <a:gd name="T47" fmla="*/ 32 w 32"/>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16">
                      <a:moveTo>
                        <a:pt x="2" y="11"/>
                      </a:moveTo>
                      <a:lnTo>
                        <a:pt x="2" y="16"/>
                      </a:lnTo>
                      <a:lnTo>
                        <a:pt x="32" y="4"/>
                      </a:lnTo>
                      <a:lnTo>
                        <a:pt x="31" y="0"/>
                      </a:lnTo>
                      <a:lnTo>
                        <a:pt x="1" y="11"/>
                      </a:lnTo>
                      <a:lnTo>
                        <a:pt x="2" y="16"/>
                      </a:lnTo>
                      <a:lnTo>
                        <a:pt x="1" y="11"/>
                      </a:lnTo>
                      <a:lnTo>
                        <a:pt x="0" y="11"/>
                      </a:lnTo>
                      <a:lnTo>
                        <a:pt x="0" y="12"/>
                      </a:lnTo>
                      <a:lnTo>
                        <a:pt x="0" y="13"/>
                      </a:lnTo>
                      <a:lnTo>
                        <a:pt x="0" y="15"/>
                      </a:lnTo>
                      <a:lnTo>
                        <a:pt x="1" y="15"/>
                      </a:lnTo>
                      <a:lnTo>
                        <a:pt x="1" y="16"/>
                      </a:lnTo>
                      <a:lnTo>
                        <a:pt x="2" y="16"/>
                      </a:lnTo>
                      <a:lnTo>
                        <a:pt x="2" y="11"/>
                      </a:lnTo>
                      <a:close/>
                    </a:path>
                  </a:pathLst>
                </a:custGeom>
                <a:solidFill>
                  <a:srgbClr val="000000"/>
                </a:solidFill>
                <a:ln w="9525">
                  <a:noFill/>
                  <a:round/>
                  <a:headEnd/>
                  <a:tailEnd/>
                </a:ln>
              </p:spPr>
              <p:txBody>
                <a:bodyPr/>
                <a:lstStyle/>
                <a:p>
                  <a:endParaRPr lang="en-GB"/>
                </a:p>
              </p:txBody>
            </p:sp>
            <p:sp>
              <p:nvSpPr>
                <p:cNvPr id="1110" name="Freeform 1020"/>
                <p:cNvSpPr>
                  <a:spLocks/>
                </p:cNvSpPr>
                <p:nvPr/>
              </p:nvSpPr>
              <p:spPr bwMode="auto">
                <a:xfrm>
                  <a:off x="1815" y="2861"/>
                  <a:ext cx="7" cy="26"/>
                </a:xfrm>
                <a:custGeom>
                  <a:avLst/>
                  <a:gdLst>
                    <a:gd name="T0" fmla="*/ 1 w 13"/>
                    <a:gd name="T1" fmla="*/ 0 h 50"/>
                    <a:gd name="T2" fmla="*/ 3 w 13"/>
                    <a:gd name="T3" fmla="*/ 0 h 50"/>
                    <a:gd name="T4" fmla="*/ 3 w 13"/>
                    <a:gd name="T5" fmla="*/ 0 h 50"/>
                    <a:gd name="T6" fmla="*/ 3 w 13"/>
                    <a:gd name="T7" fmla="*/ 0 h 50"/>
                    <a:gd name="T8" fmla="*/ 3 w 13"/>
                    <a:gd name="T9" fmla="*/ 1 h 50"/>
                    <a:gd name="T10" fmla="*/ 4 w 13"/>
                    <a:gd name="T11" fmla="*/ 1 h 50"/>
                    <a:gd name="T12" fmla="*/ 4 w 13"/>
                    <a:gd name="T13" fmla="*/ 1 h 50"/>
                    <a:gd name="T14" fmla="*/ 4 w 13"/>
                    <a:gd name="T15" fmla="*/ 13 h 50"/>
                    <a:gd name="T16" fmla="*/ 4 w 13"/>
                    <a:gd name="T17" fmla="*/ 13 h 50"/>
                    <a:gd name="T18" fmla="*/ 3 w 13"/>
                    <a:gd name="T19" fmla="*/ 13 h 50"/>
                    <a:gd name="T20" fmla="*/ 3 w 13"/>
                    <a:gd name="T21" fmla="*/ 14 h 50"/>
                    <a:gd name="T22" fmla="*/ 3 w 13"/>
                    <a:gd name="T23" fmla="*/ 14 h 50"/>
                    <a:gd name="T24" fmla="*/ 3 w 13"/>
                    <a:gd name="T25" fmla="*/ 14 h 50"/>
                    <a:gd name="T26" fmla="*/ 1 w 13"/>
                    <a:gd name="T27" fmla="*/ 14 h 50"/>
                    <a:gd name="T28" fmla="*/ 1 w 13"/>
                    <a:gd name="T29" fmla="*/ 14 h 50"/>
                    <a:gd name="T30" fmla="*/ 1 w 13"/>
                    <a:gd name="T31" fmla="*/ 14 h 50"/>
                    <a:gd name="T32" fmla="*/ 1 w 13"/>
                    <a:gd name="T33" fmla="*/ 13 h 50"/>
                    <a:gd name="T34" fmla="*/ 0 w 13"/>
                    <a:gd name="T35" fmla="*/ 13 h 50"/>
                    <a:gd name="T36" fmla="*/ 0 w 13"/>
                    <a:gd name="T37" fmla="*/ 13 h 50"/>
                    <a:gd name="T38" fmla="*/ 0 w 13"/>
                    <a:gd name="T39" fmla="*/ 1 h 50"/>
                    <a:gd name="T40" fmla="*/ 0 w 13"/>
                    <a:gd name="T41" fmla="*/ 1 h 50"/>
                    <a:gd name="T42" fmla="*/ 1 w 13"/>
                    <a:gd name="T43" fmla="*/ 1 h 50"/>
                    <a:gd name="T44" fmla="*/ 1 w 13"/>
                    <a:gd name="T45" fmla="*/ 0 h 50"/>
                    <a:gd name="T46" fmla="*/ 1 w 13"/>
                    <a:gd name="T47" fmla="*/ 0 h 50"/>
                    <a:gd name="T48" fmla="*/ 1 w 13"/>
                    <a:gd name="T49" fmla="*/ 0 h 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50"/>
                    <a:gd name="T77" fmla="*/ 13 w 13"/>
                    <a:gd name="T78" fmla="*/ 50 h 5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50">
                      <a:moveTo>
                        <a:pt x="4" y="0"/>
                      </a:moveTo>
                      <a:lnTo>
                        <a:pt x="10" y="0"/>
                      </a:lnTo>
                      <a:lnTo>
                        <a:pt x="11" y="0"/>
                      </a:lnTo>
                      <a:lnTo>
                        <a:pt x="12" y="0"/>
                      </a:lnTo>
                      <a:lnTo>
                        <a:pt x="12" y="1"/>
                      </a:lnTo>
                      <a:lnTo>
                        <a:pt x="13" y="1"/>
                      </a:lnTo>
                      <a:lnTo>
                        <a:pt x="13" y="2"/>
                      </a:lnTo>
                      <a:lnTo>
                        <a:pt x="13" y="48"/>
                      </a:lnTo>
                      <a:lnTo>
                        <a:pt x="13" y="49"/>
                      </a:lnTo>
                      <a:lnTo>
                        <a:pt x="12" y="49"/>
                      </a:lnTo>
                      <a:lnTo>
                        <a:pt x="12" y="50"/>
                      </a:lnTo>
                      <a:lnTo>
                        <a:pt x="11" y="50"/>
                      </a:lnTo>
                      <a:lnTo>
                        <a:pt x="10" y="50"/>
                      </a:lnTo>
                      <a:lnTo>
                        <a:pt x="4" y="50"/>
                      </a:lnTo>
                      <a:lnTo>
                        <a:pt x="3" y="50"/>
                      </a:lnTo>
                      <a:lnTo>
                        <a:pt x="2" y="50"/>
                      </a:lnTo>
                      <a:lnTo>
                        <a:pt x="2" y="49"/>
                      </a:lnTo>
                      <a:lnTo>
                        <a:pt x="0" y="49"/>
                      </a:lnTo>
                      <a:lnTo>
                        <a:pt x="0" y="48"/>
                      </a:lnTo>
                      <a:lnTo>
                        <a:pt x="0" y="2"/>
                      </a:lnTo>
                      <a:lnTo>
                        <a:pt x="0" y="1"/>
                      </a:lnTo>
                      <a:lnTo>
                        <a:pt x="2" y="1"/>
                      </a:lnTo>
                      <a:lnTo>
                        <a:pt x="2" y="0"/>
                      </a:lnTo>
                      <a:lnTo>
                        <a:pt x="3" y="0"/>
                      </a:lnTo>
                      <a:lnTo>
                        <a:pt x="4" y="0"/>
                      </a:lnTo>
                      <a:close/>
                    </a:path>
                  </a:pathLst>
                </a:custGeom>
                <a:solidFill>
                  <a:srgbClr val="000000"/>
                </a:solidFill>
                <a:ln w="9525">
                  <a:noFill/>
                  <a:round/>
                  <a:headEnd/>
                  <a:tailEnd/>
                </a:ln>
              </p:spPr>
              <p:txBody>
                <a:bodyPr/>
                <a:lstStyle/>
                <a:p>
                  <a:endParaRPr lang="en-GB"/>
                </a:p>
              </p:txBody>
            </p:sp>
            <p:sp>
              <p:nvSpPr>
                <p:cNvPr id="1111" name="Rectangle 1021"/>
                <p:cNvSpPr>
                  <a:spLocks noChangeArrowheads="1"/>
                </p:cNvSpPr>
                <p:nvPr/>
              </p:nvSpPr>
              <p:spPr bwMode="auto">
                <a:xfrm>
                  <a:off x="1817" y="2860"/>
                  <a:ext cx="3" cy="3"/>
                </a:xfrm>
                <a:prstGeom prst="rect">
                  <a:avLst/>
                </a:prstGeom>
                <a:solidFill>
                  <a:srgbClr val="000000"/>
                </a:solidFill>
                <a:ln w="9525">
                  <a:noFill/>
                  <a:miter lim="800000"/>
                  <a:headEnd/>
                  <a:tailEnd/>
                </a:ln>
              </p:spPr>
              <p:txBody>
                <a:bodyPr/>
                <a:lstStyle/>
                <a:p>
                  <a:endParaRPr lang="en-US"/>
                </a:p>
              </p:txBody>
            </p:sp>
            <p:sp>
              <p:nvSpPr>
                <p:cNvPr id="1112" name="Freeform 1022"/>
                <p:cNvSpPr>
                  <a:spLocks/>
                </p:cNvSpPr>
                <p:nvPr/>
              </p:nvSpPr>
              <p:spPr bwMode="auto">
                <a:xfrm>
                  <a:off x="1820" y="2860"/>
                  <a:ext cx="3" cy="3"/>
                </a:xfrm>
                <a:custGeom>
                  <a:avLst/>
                  <a:gdLst>
                    <a:gd name="T0" fmla="*/ 2 w 5"/>
                    <a:gd name="T1" fmla="*/ 2 h 4"/>
                    <a:gd name="T2" fmla="*/ 2 w 5"/>
                    <a:gd name="T3" fmla="*/ 2 h 4"/>
                    <a:gd name="T4" fmla="*/ 2 w 5"/>
                    <a:gd name="T5" fmla="*/ 2 h 4"/>
                    <a:gd name="T6" fmla="*/ 1 w 5"/>
                    <a:gd name="T7" fmla="*/ 2 h 4"/>
                    <a:gd name="T8" fmla="*/ 1 w 5"/>
                    <a:gd name="T9" fmla="*/ 1 h 4"/>
                    <a:gd name="T10" fmla="*/ 1 w 5"/>
                    <a:gd name="T11" fmla="*/ 1 h 4"/>
                    <a:gd name="T12" fmla="*/ 1 w 5"/>
                    <a:gd name="T13" fmla="*/ 0 h 4"/>
                    <a:gd name="T14" fmla="*/ 1 w 5"/>
                    <a:gd name="T15" fmla="*/ 0 h 4"/>
                    <a:gd name="T16" fmla="*/ 1 w 5"/>
                    <a:gd name="T17" fmla="*/ 0 h 4"/>
                    <a:gd name="T18" fmla="*/ 0 w 5"/>
                    <a:gd name="T19" fmla="*/ 0 h 4"/>
                    <a:gd name="T20" fmla="*/ 0 w 5"/>
                    <a:gd name="T21" fmla="*/ 2 h 4"/>
                    <a:gd name="T22" fmla="*/ 1 w 5"/>
                    <a:gd name="T23" fmla="*/ 2 h 4"/>
                    <a:gd name="T24" fmla="*/ 2 w 5"/>
                    <a:gd name="T25" fmla="*/ 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4"/>
                    <a:gd name="T41" fmla="*/ 5 w 5"/>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4">
                      <a:moveTo>
                        <a:pt x="5" y="4"/>
                      </a:moveTo>
                      <a:lnTo>
                        <a:pt x="5" y="3"/>
                      </a:lnTo>
                      <a:lnTo>
                        <a:pt x="5" y="2"/>
                      </a:lnTo>
                      <a:lnTo>
                        <a:pt x="4" y="2"/>
                      </a:lnTo>
                      <a:lnTo>
                        <a:pt x="4" y="1"/>
                      </a:lnTo>
                      <a:lnTo>
                        <a:pt x="3" y="1"/>
                      </a:lnTo>
                      <a:lnTo>
                        <a:pt x="3" y="0"/>
                      </a:lnTo>
                      <a:lnTo>
                        <a:pt x="2" y="0"/>
                      </a:lnTo>
                      <a:lnTo>
                        <a:pt x="1" y="0"/>
                      </a:lnTo>
                      <a:lnTo>
                        <a:pt x="0" y="0"/>
                      </a:lnTo>
                      <a:lnTo>
                        <a:pt x="0" y="4"/>
                      </a:lnTo>
                      <a:lnTo>
                        <a:pt x="1" y="4"/>
                      </a:lnTo>
                      <a:lnTo>
                        <a:pt x="5" y="4"/>
                      </a:lnTo>
                      <a:close/>
                    </a:path>
                  </a:pathLst>
                </a:custGeom>
                <a:solidFill>
                  <a:srgbClr val="000000"/>
                </a:solidFill>
                <a:ln w="9525">
                  <a:noFill/>
                  <a:round/>
                  <a:headEnd/>
                  <a:tailEnd/>
                </a:ln>
              </p:spPr>
              <p:txBody>
                <a:bodyPr/>
                <a:lstStyle/>
                <a:p>
                  <a:endParaRPr lang="en-GB"/>
                </a:p>
              </p:txBody>
            </p:sp>
            <p:sp>
              <p:nvSpPr>
                <p:cNvPr id="1113" name="Rectangle 1023"/>
                <p:cNvSpPr>
                  <a:spLocks noChangeArrowheads="1"/>
                </p:cNvSpPr>
                <p:nvPr/>
              </p:nvSpPr>
              <p:spPr bwMode="auto">
                <a:xfrm>
                  <a:off x="1820" y="2863"/>
                  <a:ext cx="3" cy="23"/>
                </a:xfrm>
                <a:prstGeom prst="rect">
                  <a:avLst/>
                </a:prstGeom>
                <a:solidFill>
                  <a:srgbClr val="000000"/>
                </a:solidFill>
                <a:ln w="9525">
                  <a:noFill/>
                  <a:miter lim="800000"/>
                  <a:headEnd/>
                  <a:tailEnd/>
                </a:ln>
              </p:spPr>
              <p:txBody>
                <a:bodyPr/>
                <a:lstStyle/>
                <a:p>
                  <a:endParaRPr lang="en-US"/>
                </a:p>
              </p:txBody>
            </p:sp>
            <p:sp>
              <p:nvSpPr>
                <p:cNvPr id="1114" name="Freeform 1024"/>
                <p:cNvSpPr>
                  <a:spLocks/>
                </p:cNvSpPr>
                <p:nvPr/>
              </p:nvSpPr>
              <p:spPr bwMode="auto">
                <a:xfrm>
                  <a:off x="1820" y="2886"/>
                  <a:ext cx="3" cy="2"/>
                </a:xfrm>
                <a:custGeom>
                  <a:avLst/>
                  <a:gdLst>
                    <a:gd name="T0" fmla="*/ 0 w 5"/>
                    <a:gd name="T1" fmla="*/ 1 h 5"/>
                    <a:gd name="T2" fmla="*/ 1 w 5"/>
                    <a:gd name="T3" fmla="*/ 1 h 5"/>
                    <a:gd name="T4" fmla="*/ 1 w 5"/>
                    <a:gd name="T5" fmla="*/ 1 h 5"/>
                    <a:gd name="T6" fmla="*/ 1 w 5"/>
                    <a:gd name="T7" fmla="*/ 1 h 5"/>
                    <a:gd name="T8" fmla="*/ 1 w 5"/>
                    <a:gd name="T9" fmla="*/ 1 h 5"/>
                    <a:gd name="T10" fmla="*/ 1 w 5"/>
                    <a:gd name="T11" fmla="*/ 1 h 5"/>
                    <a:gd name="T12" fmla="*/ 1 w 5"/>
                    <a:gd name="T13" fmla="*/ 0 h 5"/>
                    <a:gd name="T14" fmla="*/ 2 w 5"/>
                    <a:gd name="T15" fmla="*/ 0 h 5"/>
                    <a:gd name="T16" fmla="*/ 2 w 5"/>
                    <a:gd name="T17" fmla="*/ 0 h 5"/>
                    <a:gd name="T18" fmla="*/ 2 w 5"/>
                    <a:gd name="T19" fmla="*/ 0 h 5"/>
                    <a:gd name="T20" fmla="*/ 1 w 5"/>
                    <a:gd name="T21" fmla="*/ 0 h 5"/>
                    <a:gd name="T22" fmla="*/ 0 w 5"/>
                    <a:gd name="T23" fmla="*/ 0 h 5"/>
                    <a:gd name="T24" fmla="*/ 0 w 5"/>
                    <a:gd name="T25" fmla="*/ 1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5"/>
                    <a:gd name="T41" fmla="*/ 5 w 5"/>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5">
                      <a:moveTo>
                        <a:pt x="0" y="5"/>
                      </a:moveTo>
                      <a:lnTo>
                        <a:pt x="1" y="5"/>
                      </a:lnTo>
                      <a:lnTo>
                        <a:pt x="2" y="5"/>
                      </a:lnTo>
                      <a:lnTo>
                        <a:pt x="3" y="5"/>
                      </a:lnTo>
                      <a:lnTo>
                        <a:pt x="3" y="4"/>
                      </a:lnTo>
                      <a:lnTo>
                        <a:pt x="4" y="4"/>
                      </a:lnTo>
                      <a:lnTo>
                        <a:pt x="4" y="2"/>
                      </a:lnTo>
                      <a:lnTo>
                        <a:pt x="5" y="2"/>
                      </a:lnTo>
                      <a:lnTo>
                        <a:pt x="5" y="1"/>
                      </a:lnTo>
                      <a:lnTo>
                        <a:pt x="5" y="0"/>
                      </a:lnTo>
                      <a:lnTo>
                        <a:pt x="1" y="0"/>
                      </a:lnTo>
                      <a:lnTo>
                        <a:pt x="0" y="0"/>
                      </a:lnTo>
                      <a:lnTo>
                        <a:pt x="0" y="5"/>
                      </a:lnTo>
                      <a:close/>
                    </a:path>
                  </a:pathLst>
                </a:custGeom>
                <a:solidFill>
                  <a:srgbClr val="000000"/>
                </a:solidFill>
                <a:ln w="9525">
                  <a:noFill/>
                  <a:round/>
                  <a:headEnd/>
                  <a:tailEnd/>
                </a:ln>
              </p:spPr>
              <p:txBody>
                <a:bodyPr/>
                <a:lstStyle/>
                <a:p>
                  <a:endParaRPr lang="en-GB"/>
                </a:p>
              </p:txBody>
            </p:sp>
            <p:sp>
              <p:nvSpPr>
                <p:cNvPr id="1115" name="Rectangle 1025"/>
                <p:cNvSpPr>
                  <a:spLocks noChangeArrowheads="1"/>
                </p:cNvSpPr>
                <p:nvPr/>
              </p:nvSpPr>
              <p:spPr bwMode="auto">
                <a:xfrm>
                  <a:off x="1817" y="2886"/>
                  <a:ext cx="3" cy="2"/>
                </a:xfrm>
                <a:prstGeom prst="rect">
                  <a:avLst/>
                </a:prstGeom>
                <a:solidFill>
                  <a:srgbClr val="000000"/>
                </a:solidFill>
                <a:ln w="9525">
                  <a:noFill/>
                  <a:miter lim="800000"/>
                  <a:headEnd/>
                  <a:tailEnd/>
                </a:ln>
              </p:spPr>
              <p:txBody>
                <a:bodyPr/>
                <a:lstStyle/>
                <a:p>
                  <a:endParaRPr lang="en-US"/>
                </a:p>
              </p:txBody>
            </p:sp>
            <p:sp>
              <p:nvSpPr>
                <p:cNvPr id="1116" name="Freeform 1026"/>
                <p:cNvSpPr>
                  <a:spLocks/>
                </p:cNvSpPr>
                <p:nvPr/>
              </p:nvSpPr>
              <p:spPr bwMode="auto">
                <a:xfrm>
                  <a:off x="1814" y="2886"/>
                  <a:ext cx="3" cy="2"/>
                </a:xfrm>
                <a:custGeom>
                  <a:avLst/>
                  <a:gdLst>
                    <a:gd name="T0" fmla="*/ 0 w 6"/>
                    <a:gd name="T1" fmla="*/ 0 h 5"/>
                    <a:gd name="T2" fmla="*/ 0 w 6"/>
                    <a:gd name="T3" fmla="*/ 0 h 5"/>
                    <a:gd name="T4" fmla="*/ 0 w 6"/>
                    <a:gd name="T5" fmla="*/ 0 h 5"/>
                    <a:gd name="T6" fmla="*/ 1 w 6"/>
                    <a:gd name="T7" fmla="*/ 0 h 5"/>
                    <a:gd name="T8" fmla="*/ 1 w 6"/>
                    <a:gd name="T9" fmla="*/ 1 h 5"/>
                    <a:gd name="T10" fmla="*/ 1 w 6"/>
                    <a:gd name="T11" fmla="*/ 1 h 5"/>
                    <a:gd name="T12" fmla="*/ 1 w 6"/>
                    <a:gd name="T13" fmla="*/ 1 h 5"/>
                    <a:gd name="T14" fmla="*/ 1 w 6"/>
                    <a:gd name="T15" fmla="*/ 1 h 5"/>
                    <a:gd name="T16" fmla="*/ 2 w 6"/>
                    <a:gd name="T17" fmla="*/ 1 h 5"/>
                    <a:gd name="T18" fmla="*/ 2 w 6"/>
                    <a:gd name="T19" fmla="*/ 1 h 5"/>
                    <a:gd name="T20" fmla="*/ 2 w 6"/>
                    <a:gd name="T21" fmla="*/ 0 h 5"/>
                    <a:gd name="T22" fmla="*/ 2 w 6"/>
                    <a:gd name="T23" fmla="*/ 0 h 5"/>
                    <a:gd name="T24" fmla="*/ 0 w 6"/>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5"/>
                    <a:gd name="T41" fmla="*/ 6 w 6"/>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5">
                      <a:moveTo>
                        <a:pt x="0" y="0"/>
                      </a:moveTo>
                      <a:lnTo>
                        <a:pt x="0" y="1"/>
                      </a:lnTo>
                      <a:lnTo>
                        <a:pt x="0" y="2"/>
                      </a:lnTo>
                      <a:lnTo>
                        <a:pt x="1" y="2"/>
                      </a:lnTo>
                      <a:lnTo>
                        <a:pt x="1" y="4"/>
                      </a:lnTo>
                      <a:lnTo>
                        <a:pt x="2" y="4"/>
                      </a:lnTo>
                      <a:lnTo>
                        <a:pt x="2" y="5"/>
                      </a:lnTo>
                      <a:lnTo>
                        <a:pt x="4" y="5"/>
                      </a:lnTo>
                      <a:lnTo>
                        <a:pt x="5" y="5"/>
                      </a:lnTo>
                      <a:lnTo>
                        <a:pt x="6" y="5"/>
                      </a:lnTo>
                      <a:lnTo>
                        <a:pt x="6" y="0"/>
                      </a:lnTo>
                      <a:lnTo>
                        <a:pt x="5" y="0"/>
                      </a:lnTo>
                      <a:lnTo>
                        <a:pt x="0" y="0"/>
                      </a:lnTo>
                      <a:close/>
                    </a:path>
                  </a:pathLst>
                </a:custGeom>
                <a:solidFill>
                  <a:srgbClr val="000000"/>
                </a:solidFill>
                <a:ln w="9525">
                  <a:noFill/>
                  <a:round/>
                  <a:headEnd/>
                  <a:tailEnd/>
                </a:ln>
              </p:spPr>
              <p:txBody>
                <a:bodyPr/>
                <a:lstStyle/>
                <a:p>
                  <a:endParaRPr lang="en-GB"/>
                </a:p>
              </p:txBody>
            </p:sp>
            <p:sp>
              <p:nvSpPr>
                <p:cNvPr id="1117" name="Rectangle 1027"/>
                <p:cNvSpPr>
                  <a:spLocks noChangeArrowheads="1"/>
                </p:cNvSpPr>
                <p:nvPr/>
              </p:nvSpPr>
              <p:spPr bwMode="auto">
                <a:xfrm>
                  <a:off x="1814" y="2863"/>
                  <a:ext cx="2" cy="23"/>
                </a:xfrm>
                <a:prstGeom prst="rect">
                  <a:avLst/>
                </a:prstGeom>
                <a:solidFill>
                  <a:srgbClr val="000000"/>
                </a:solidFill>
                <a:ln w="9525">
                  <a:noFill/>
                  <a:miter lim="800000"/>
                  <a:headEnd/>
                  <a:tailEnd/>
                </a:ln>
              </p:spPr>
              <p:txBody>
                <a:bodyPr/>
                <a:lstStyle/>
                <a:p>
                  <a:endParaRPr lang="en-US"/>
                </a:p>
              </p:txBody>
            </p:sp>
            <p:sp>
              <p:nvSpPr>
                <p:cNvPr id="1118" name="Freeform 1028"/>
                <p:cNvSpPr>
                  <a:spLocks/>
                </p:cNvSpPr>
                <p:nvPr/>
              </p:nvSpPr>
              <p:spPr bwMode="auto">
                <a:xfrm>
                  <a:off x="1814" y="2860"/>
                  <a:ext cx="3" cy="3"/>
                </a:xfrm>
                <a:custGeom>
                  <a:avLst/>
                  <a:gdLst>
                    <a:gd name="T0" fmla="*/ 2 w 6"/>
                    <a:gd name="T1" fmla="*/ 0 h 4"/>
                    <a:gd name="T2" fmla="*/ 2 w 6"/>
                    <a:gd name="T3" fmla="*/ 0 h 4"/>
                    <a:gd name="T4" fmla="*/ 1 w 6"/>
                    <a:gd name="T5" fmla="*/ 0 h 4"/>
                    <a:gd name="T6" fmla="*/ 1 w 6"/>
                    <a:gd name="T7" fmla="*/ 0 h 4"/>
                    <a:gd name="T8" fmla="*/ 1 w 6"/>
                    <a:gd name="T9" fmla="*/ 1 h 4"/>
                    <a:gd name="T10" fmla="*/ 1 w 6"/>
                    <a:gd name="T11" fmla="*/ 1 h 4"/>
                    <a:gd name="T12" fmla="*/ 1 w 6"/>
                    <a:gd name="T13" fmla="*/ 2 h 4"/>
                    <a:gd name="T14" fmla="*/ 0 w 6"/>
                    <a:gd name="T15" fmla="*/ 2 h 4"/>
                    <a:gd name="T16" fmla="*/ 0 w 6"/>
                    <a:gd name="T17" fmla="*/ 2 h 4"/>
                    <a:gd name="T18" fmla="*/ 0 w 6"/>
                    <a:gd name="T19" fmla="*/ 2 h 4"/>
                    <a:gd name="T20" fmla="*/ 2 w 6"/>
                    <a:gd name="T21" fmla="*/ 2 h 4"/>
                    <a:gd name="T22" fmla="*/ 2 w 6"/>
                    <a:gd name="T23" fmla="*/ 2 h 4"/>
                    <a:gd name="T24" fmla="*/ 2 w 6"/>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4"/>
                    <a:gd name="T41" fmla="*/ 6 w 6"/>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4">
                      <a:moveTo>
                        <a:pt x="6" y="0"/>
                      </a:moveTo>
                      <a:lnTo>
                        <a:pt x="5" y="0"/>
                      </a:lnTo>
                      <a:lnTo>
                        <a:pt x="4" y="0"/>
                      </a:lnTo>
                      <a:lnTo>
                        <a:pt x="2" y="0"/>
                      </a:lnTo>
                      <a:lnTo>
                        <a:pt x="2" y="1"/>
                      </a:lnTo>
                      <a:lnTo>
                        <a:pt x="1" y="1"/>
                      </a:lnTo>
                      <a:lnTo>
                        <a:pt x="1" y="2"/>
                      </a:lnTo>
                      <a:lnTo>
                        <a:pt x="0" y="2"/>
                      </a:lnTo>
                      <a:lnTo>
                        <a:pt x="0" y="3"/>
                      </a:lnTo>
                      <a:lnTo>
                        <a:pt x="0" y="4"/>
                      </a:lnTo>
                      <a:lnTo>
                        <a:pt x="5" y="4"/>
                      </a:lnTo>
                      <a:lnTo>
                        <a:pt x="6" y="4"/>
                      </a:lnTo>
                      <a:lnTo>
                        <a:pt x="6" y="0"/>
                      </a:lnTo>
                      <a:close/>
                    </a:path>
                  </a:pathLst>
                </a:custGeom>
                <a:solidFill>
                  <a:srgbClr val="000000"/>
                </a:solidFill>
                <a:ln w="9525">
                  <a:noFill/>
                  <a:round/>
                  <a:headEnd/>
                  <a:tailEnd/>
                </a:ln>
              </p:spPr>
              <p:txBody>
                <a:bodyPr/>
                <a:lstStyle/>
                <a:p>
                  <a:endParaRPr lang="en-GB"/>
                </a:p>
              </p:txBody>
            </p:sp>
            <p:sp>
              <p:nvSpPr>
                <p:cNvPr id="1119" name="Freeform 1029"/>
                <p:cNvSpPr>
                  <a:spLocks/>
                </p:cNvSpPr>
                <p:nvPr/>
              </p:nvSpPr>
              <p:spPr bwMode="auto">
                <a:xfrm>
                  <a:off x="1816" y="2862"/>
                  <a:ext cx="5" cy="21"/>
                </a:xfrm>
                <a:custGeom>
                  <a:avLst/>
                  <a:gdLst>
                    <a:gd name="T0" fmla="*/ 1 w 10"/>
                    <a:gd name="T1" fmla="*/ 0 h 41"/>
                    <a:gd name="T2" fmla="*/ 2 w 10"/>
                    <a:gd name="T3" fmla="*/ 0 h 41"/>
                    <a:gd name="T4" fmla="*/ 3 w 10"/>
                    <a:gd name="T5" fmla="*/ 0 h 41"/>
                    <a:gd name="T6" fmla="*/ 3 w 10"/>
                    <a:gd name="T7" fmla="*/ 1 h 41"/>
                    <a:gd name="T8" fmla="*/ 3 w 10"/>
                    <a:gd name="T9" fmla="*/ 1 h 41"/>
                    <a:gd name="T10" fmla="*/ 3 w 10"/>
                    <a:gd name="T11" fmla="*/ 1 h 41"/>
                    <a:gd name="T12" fmla="*/ 3 w 10"/>
                    <a:gd name="T13" fmla="*/ 10 h 41"/>
                    <a:gd name="T14" fmla="*/ 3 w 10"/>
                    <a:gd name="T15" fmla="*/ 10 h 41"/>
                    <a:gd name="T16" fmla="*/ 3 w 10"/>
                    <a:gd name="T17" fmla="*/ 10 h 41"/>
                    <a:gd name="T18" fmla="*/ 3 w 10"/>
                    <a:gd name="T19" fmla="*/ 11 h 41"/>
                    <a:gd name="T20" fmla="*/ 2 w 10"/>
                    <a:gd name="T21" fmla="*/ 11 h 41"/>
                    <a:gd name="T22" fmla="*/ 1 w 10"/>
                    <a:gd name="T23" fmla="*/ 11 h 41"/>
                    <a:gd name="T24" fmla="*/ 1 w 10"/>
                    <a:gd name="T25" fmla="*/ 11 h 41"/>
                    <a:gd name="T26" fmla="*/ 0 w 10"/>
                    <a:gd name="T27" fmla="*/ 10 h 41"/>
                    <a:gd name="T28" fmla="*/ 0 w 10"/>
                    <a:gd name="T29" fmla="*/ 10 h 41"/>
                    <a:gd name="T30" fmla="*/ 0 w 10"/>
                    <a:gd name="T31" fmla="*/ 1 h 41"/>
                    <a:gd name="T32" fmla="*/ 0 w 10"/>
                    <a:gd name="T33" fmla="*/ 1 h 41"/>
                    <a:gd name="T34" fmla="*/ 1 w 10"/>
                    <a:gd name="T35" fmla="*/ 0 h 41"/>
                    <a:gd name="T36" fmla="*/ 1 w 10"/>
                    <a:gd name="T37" fmla="*/ 0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41"/>
                    <a:gd name="T59" fmla="*/ 10 w 10"/>
                    <a:gd name="T60" fmla="*/ 41 h 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41">
                      <a:moveTo>
                        <a:pt x="2" y="0"/>
                      </a:moveTo>
                      <a:lnTo>
                        <a:pt x="8" y="0"/>
                      </a:lnTo>
                      <a:lnTo>
                        <a:pt x="9" y="0"/>
                      </a:lnTo>
                      <a:lnTo>
                        <a:pt x="9" y="1"/>
                      </a:lnTo>
                      <a:lnTo>
                        <a:pt x="10" y="1"/>
                      </a:lnTo>
                      <a:lnTo>
                        <a:pt x="10" y="2"/>
                      </a:lnTo>
                      <a:lnTo>
                        <a:pt x="10" y="39"/>
                      </a:lnTo>
                      <a:lnTo>
                        <a:pt x="10" y="40"/>
                      </a:lnTo>
                      <a:lnTo>
                        <a:pt x="9" y="40"/>
                      </a:lnTo>
                      <a:lnTo>
                        <a:pt x="9" y="41"/>
                      </a:lnTo>
                      <a:lnTo>
                        <a:pt x="8" y="41"/>
                      </a:lnTo>
                      <a:lnTo>
                        <a:pt x="2" y="41"/>
                      </a:lnTo>
                      <a:lnTo>
                        <a:pt x="1" y="41"/>
                      </a:lnTo>
                      <a:lnTo>
                        <a:pt x="0" y="40"/>
                      </a:lnTo>
                      <a:lnTo>
                        <a:pt x="0" y="39"/>
                      </a:lnTo>
                      <a:lnTo>
                        <a:pt x="0" y="2"/>
                      </a:lnTo>
                      <a:lnTo>
                        <a:pt x="0" y="1"/>
                      </a:lnTo>
                      <a:lnTo>
                        <a:pt x="1" y="0"/>
                      </a:lnTo>
                      <a:lnTo>
                        <a:pt x="2" y="0"/>
                      </a:lnTo>
                      <a:close/>
                    </a:path>
                  </a:pathLst>
                </a:custGeom>
                <a:solidFill>
                  <a:srgbClr val="BFBFBF"/>
                </a:solidFill>
                <a:ln w="9525">
                  <a:noFill/>
                  <a:round/>
                  <a:headEnd/>
                  <a:tailEnd/>
                </a:ln>
              </p:spPr>
              <p:txBody>
                <a:bodyPr/>
                <a:lstStyle/>
                <a:p>
                  <a:endParaRPr lang="en-GB"/>
                </a:p>
              </p:txBody>
            </p:sp>
            <p:sp>
              <p:nvSpPr>
                <p:cNvPr id="1120" name="Rectangle 1030"/>
                <p:cNvSpPr>
                  <a:spLocks noChangeArrowheads="1"/>
                </p:cNvSpPr>
                <p:nvPr/>
              </p:nvSpPr>
              <p:spPr bwMode="auto">
                <a:xfrm>
                  <a:off x="1817" y="2861"/>
                  <a:ext cx="3" cy="2"/>
                </a:xfrm>
                <a:prstGeom prst="rect">
                  <a:avLst/>
                </a:prstGeom>
                <a:solidFill>
                  <a:srgbClr val="BFBFBF"/>
                </a:solidFill>
                <a:ln w="9525">
                  <a:noFill/>
                  <a:miter lim="800000"/>
                  <a:headEnd/>
                  <a:tailEnd/>
                </a:ln>
              </p:spPr>
              <p:txBody>
                <a:bodyPr/>
                <a:lstStyle/>
                <a:p>
                  <a:endParaRPr lang="en-US"/>
                </a:p>
              </p:txBody>
            </p:sp>
            <p:sp>
              <p:nvSpPr>
                <p:cNvPr id="1121" name="Freeform 1031"/>
                <p:cNvSpPr>
                  <a:spLocks/>
                </p:cNvSpPr>
                <p:nvPr/>
              </p:nvSpPr>
              <p:spPr bwMode="auto">
                <a:xfrm>
                  <a:off x="1819" y="2861"/>
                  <a:ext cx="3" cy="2"/>
                </a:xfrm>
                <a:custGeom>
                  <a:avLst/>
                  <a:gdLst>
                    <a:gd name="T0" fmla="*/ 2 w 6"/>
                    <a:gd name="T1" fmla="*/ 1 h 4"/>
                    <a:gd name="T2" fmla="*/ 2 w 6"/>
                    <a:gd name="T3" fmla="*/ 1 h 4"/>
                    <a:gd name="T4" fmla="*/ 2 w 6"/>
                    <a:gd name="T5" fmla="*/ 1 h 4"/>
                    <a:gd name="T6" fmla="*/ 2 w 6"/>
                    <a:gd name="T7" fmla="*/ 1 h 4"/>
                    <a:gd name="T8" fmla="*/ 1 w 6"/>
                    <a:gd name="T9" fmla="*/ 1 h 4"/>
                    <a:gd name="T10" fmla="*/ 1 w 6"/>
                    <a:gd name="T11" fmla="*/ 0 h 4"/>
                    <a:gd name="T12" fmla="*/ 1 w 6"/>
                    <a:gd name="T13" fmla="*/ 0 h 4"/>
                    <a:gd name="T14" fmla="*/ 1 w 6"/>
                    <a:gd name="T15" fmla="*/ 0 h 4"/>
                    <a:gd name="T16" fmla="*/ 1 w 6"/>
                    <a:gd name="T17" fmla="*/ 1 h 4"/>
                    <a:gd name="T18" fmla="*/ 0 w 6"/>
                    <a:gd name="T19" fmla="*/ 1 h 4"/>
                    <a:gd name="T20" fmla="*/ 2 w 6"/>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4"/>
                    <a:gd name="T35" fmla="*/ 6 w 6"/>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4">
                      <a:moveTo>
                        <a:pt x="6" y="4"/>
                      </a:moveTo>
                      <a:lnTo>
                        <a:pt x="6" y="3"/>
                      </a:lnTo>
                      <a:lnTo>
                        <a:pt x="5" y="2"/>
                      </a:lnTo>
                      <a:lnTo>
                        <a:pt x="5" y="1"/>
                      </a:lnTo>
                      <a:lnTo>
                        <a:pt x="4" y="1"/>
                      </a:lnTo>
                      <a:lnTo>
                        <a:pt x="4" y="0"/>
                      </a:lnTo>
                      <a:lnTo>
                        <a:pt x="3" y="0"/>
                      </a:lnTo>
                      <a:lnTo>
                        <a:pt x="2" y="0"/>
                      </a:lnTo>
                      <a:lnTo>
                        <a:pt x="2" y="4"/>
                      </a:lnTo>
                      <a:lnTo>
                        <a:pt x="0" y="4"/>
                      </a:lnTo>
                      <a:lnTo>
                        <a:pt x="6" y="4"/>
                      </a:lnTo>
                      <a:close/>
                    </a:path>
                  </a:pathLst>
                </a:custGeom>
                <a:solidFill>
                  <a:srgbClr val="BFBFBF"/>
                </a:solidFill>
                <a:ln w="9525">
                  <a:noFill/>
                  <a:round/>
                  <a:headEnd/>
                  <a:tailEnd/>
                </a:ln>
              </p:spPr>
              <p:txBody>
                <a:bodyPr/>
                <a:lstStyle/>
                <a:p>
                  <a:endParaRPr lang="en-GB"/>
                </a:p>
              </p:txBody>
            </p:sp>
            <p:sp>
              <p:nvSpPr>
                <p:cNvPr id="1122" name="Rectangle 1032"/>
                <p:cNvSpPr>
                  <a:spLocks noChangeArrowheads="1"/>
                </p:cNvSpPr>
                <p:nvPr/>
              </p:nvSpPr>
              <p:spPr bwMode="auto">
                <a:xfrm>
                  <a:off x="1819" y="2863"/>
                  <a:ext cx="3" cy="19"/>
                </a:xfrm>
                <a:prstGeom prst="rect">
                  <a:avLst/>
                </a:prstGeom>
                <a:solidFill>
                  <a:srgbClr val="BFBFBF"/>
                </a:solidFill>
                <a:ln w="9525">
                  <a:noFill/>
                  <a:miter lim="800000"/>
                  <a:headEnd/>
                  <a:tailEnd/>
                </a:ln>
              </p:spPr>
              <p:txBody>
                <a:bodyPr/>
                <a:lstStyle/>
                <a:p>
                  <a:endParaRPr lang="en-US"/>
                </a:p>
              </p:txBody>
            </p:sp>
            <p:sp>
              <p:nvSpPr>
                <p:cNvPr id="1123" name="Freeform 1033"/>
                <p:cNvSpPr>
                  <a:spLocks/>
                </p:cNvSpPr>
                <p:nvPr/>
              </p:nvSpPr>
              <p:spPr bwMode="auto">
                <a:xfrm>
                  <a:off x="1819" y="2882"/>
                  <a:ext cx="3" cy="2"/>
                </a:xfrm>
                <a:custGeom>
                  <a:avLst/>
                  <a:gdLst>
                    <a:gd name="T0" fmla="*/ 1 w 6"/>
                    <a:gd name="T1" fmla="*/ 1 h 5"/>
                    <a:gd name="T2" fmla="*/ 1 w 6"/>
                    <a:gd name="T3" fmla="*/ 1 h 5"/>
                    <a:gd name="T4" fmla="*/ 1 w 6"/>
                    <a:gd name="T5" fmla="*/ 1 h 5"/>
                    <a:gd name="T6" fmla="*/ 1 w 6"/>
                    <a:gd name="T7" fmla="*/ 1 h 5"/>
                    <a:gd name="T8" fmla="*/ 2 w 6"/>
                    <a:gd name="T9" fmla="*/ 1 h 5"/>
                    <a:gd name="T10" fmla="*/ 2 w 6"/>
                    <a:gd name="T11" fmla="*/ 0 h 5"/>
                    <a:gd name="T12" fmla="*/ 2 w 6"/>
                    <a:gd name="T13" fmla="*/ 0 h 5"/>
                    <a:gd name="T14" fmla="*/ 2 w 6"/>
                    <a:gd name="T15" fmla="*/ 0 h 5"/>
                    <a:gd name="T16" fmla="*/ 0 w 6"/>
                    <a:gd name="T17" fmla="*/ 0 h 5"/>
                    <a:gd name="T18" fmla="*/ 0 w 6"/>
                    <a:gd name="T19" fmla="*/ 0 h 5"/>
                    <a:gd name="T20" fmla="*/ 0 w 6"/>
                    <a:gd name="T21" fmla="*/ 0 h 5"/>
                    <a:gd name="T22" fmla="*/ 1 w 6"/>
                    <a:gd name="T23" fmla="*/ 0 h 5"/>
                    <a:gd name="T24" fmla="*/ 1 w 6"/>
                    <a:gd name="T25" fmla="*/ 1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5"/>
                    <a:gd name="T41" fmla="*/ 6 w 6"/>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5">
                      <a:moveTo>
                        <a:pt x="2" y="5"/>
                      </a:moveTo>
                      <a:lnTo>
                        <a:pt x="3" y="5"/>
                      </a:lnTo>
                      <a:lnTo>
                        <a:pt x="4" y="5"/>
                      </a:lnTo>
                      <a:lnTo>
                        <a:pt x="4" y="4"/>
                      </a:lnTo>
                      <a:lnTo>
                        <a:pt x="5" y="4"/>
                      </a:lnTo>
                      <a:lnTo>
                        <a:pt x="5" y="2"/>
                      </a:lnTo>
                      <a:lnTo>
                        <a:pt x="6" y="1"/>
                      </a:lnTo>
                      <a:lnTo>
                        <a:pt x="6" y="0"/>
                      </a:lnTo>
                      <a:lnTo>
                        <a:pt x="0" y="0"/>
                      </a:lnTo>
                      <a:lnTo>
                        <a:pt x="0" y="1"/>
                      </a:lnTo>
                      <a:lnTo>
                        <a:pt x="0" y="0"/>
                      </a:lnTo>
                      <a:lnTo>
                        <a:pt x="2" y="0"/>
                      </a:lnTo>
                      <a:lnTo>
                        <a:pt x="2" y="5"/>
                      </a:lnTo>
                      <a:close/>
                    </a:path>
                  </a:pathLst>
                </a:custGeom>
                <a:solidFill>
                  <a:srgbClr val="BFBFBF"/>
                </a:solidFill>
                <a:ln w="9525">
                  <a:noFill/>
                  <a:round/>
                  <a:headEnd/>
                  <a:tailEnd/>
                </a:ln>
              </p:spPr>
              <p:txBody>
                <a:bodyPr/>
                <a:lstStyle/>
                <a:p>
                  <a:endParaRPr lang="en-GB"/>
                </a:p>
              </p:txBody>
            </p:sp>
            <p:sp>
              <p:nvSpPr>
                <p:cNvPr id="1124" name="Rectangle 1034"/>
                <p:cNvSpPr>
                  <a:spLocks noChangeArrowheads="1"/>
                </p:cNvSpPr>
                <p:nvPr/>
              </p:nvSpPr>
              <p:spPr bwMode="auto">
                <a:xfrm>
                  <a:off x="1817" y="2882"/>
                  <a:ext cx="3" cy="2"/>
                </a:xfrm>
                <a:prstGeom prst="rect">
                  <a:avLst/>
                </a:prstGeom>
                <a:solidFill>
                  <a:srgbClr val="BFBFBF"/>
                </a:solidFill>
                <a:ln w="9525">
                  <a:noFill/>
                  <a:miter lim="800000"/>
                  <a:headEnd/>
                  <a:tailEnd/>
                </a:ln>
              </p:spPr>
              <p:txBody>
                <a:bodyPr/>
                <a:lstStyle/>
                <a:p>
                  <a:endParaRPr lang="en-US"/>
                </a:p>
              </p:txBody>
            </p:sp>
            <p:sp>
              <p:nvSpPr>
                <p:cNvPr id="1125" name="Freeform 1035"/>
                <p:cNvSpPr>
                  <a:spLocks/>
                </p:cNvSpPr>
                <p:nvPr/>
              </p:nvSpPr>
              <p:spPr bwMode="auto">
                <a:xfrm>
                  <a:off x="1815" y="2882"/>
                  <a:ext cx="2" cy="2"/>
                </a:xfrm>
                <a:custGeom>
                  <a:avLst/>
                  <a:gdLst>
                    <a:gd name="T0" fmla="*/ 0 w 5"/>
                    <a:gd name="T1" fmla="*/ 0 h 5"/>
                    <a:gd name="T2" fmla="*/ 0 w 5"/>
                    <a:gd name="T3" fmla="*/ 0 h 5"/>
                    <a:gd name="T4" fmla="*/ 0 w 5"/>
                    <a:gd name="T5" fmla="*/ 0 h 5"/>
                    <a:gd name="T6" fmla="*/ 0 w 5"/>
                    <a:gd name="T7" fmla="*/ 0 h 5"/>
                    <a:gd name="T8" fmla="*/ 0 w 5"/>
                    <a:gd name="T9" fmla="*/ 1 h 5"/>
                    <a:gd name="T10" fmla="*/ 0 w 5"/>
                    <a:gd name="T11" fmla="*/ 1 h 5"/>
                    <a:gd name="T12" fmla="*/ 1 w 5"/>
                    <a:gd name="T13" fmla="*/ 1 h 5"/>
                    <a:gd name="T14" fmla="*/ 1 w 5"/>
                    <a:gd name="T15" fmla="*/ 1 h 5"/>
                    <a:gd name="T16" fmla="*/ 1 w 5"/>
                    <a:gd name="T17" fmla="*/ 0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0" y="1"/>
                      </a:lnTo>
                      <a:lnTo>
                        <a:pt x="0" y="2"/>
                      </a:lnTo>
                      <a:lnTo>
                        <a:pt x="1" y="2"/>
                      </a:lnTo>
                      <a:lnTo>
                        <a:pt x="1" y="4"/>
                      </a:lnTo>
                      <a:lnTo>
                        <a:pt x="3" y="5"/>
                      </a:lnTo>
                      <a:lnTo>
                        <a:pt x="4" y="5"/>
                      </a:lnTo>
                      <a:lnTo>
                        <a:pt x="5" y="5"/>
                      </a:lnTo>
                      <a:lnTo>
                        <a:pt x="5" y="0"/>
                      </a:lnTo>
                      <a:lnTo>
                        <a:pt x="0" y="0"/>
                      </a:lnTo>
                      <a:close/>
                    </a:path>
                  </a:pathLst>
                </a:custGeom>
                <a:solidFill>
                  <a:srgbClr val="BFBFBF"/>
                </a:solidFill>
                <a:ln w="9525">
                  <a:noFill/>
                  <a:round/>
                  <a:headEnd/>
                  <a:tailEnd/>
                </a:ln>
              </p:spPr>
              <p:txBody>
                <a:bodyPr/>
                <a:lstStyle/>
                <a:p>
                  <a:endParaRPr lang="en-GB"/>
                </a:p>
              </p:txBody>
            </p:sp>
            <p:sp>
              <p:nvSpPr>
                <p:cNvPr id="1126" name="Rectangle 1036"/>
                <p:cNvSpPr>
                  <a:spLocks noChangeArrowheads="1"/>
                </p:cNvSpPr>
                <p:nvPr/>
              </p:nvSpPr>
              <p:spPr bwMode="auto">
                <a:xfrm>
                  <a:off x="1815" y="2863"/>
                  <a:ext cx="2" cy="19"/>
                </a:xfrm>
                <a:prstGeom prst="rect">
                  <a:avLst/>
                </a:prstGeom>
                <a:solidFill>
                  <a:srgbClr val="BFBFBF"/>
                </a:solidFill>
                <a:ln w="9525">
                  <a:noFill/>
                  <a:miter lim="800000"/>
                  <a:headEnd/>
                  <a:tailEnd/>
                </a:ln>
              </p:spPr>
              <p:txBody>
                <a:bodyPr/>
                <a:lstStyle/>
                <a:p>
                  <a:endParaRPr lang="en-US"/>
                </a:p>
              </p:txBody>
            </p:sp>
            <p:sp>
              <p:nvSpPr>
                <p:cNvPr id="1127" name="Freeform 1037"/>
                <p:cNvSpPr>
                  <a:spLocks/>
                </p:cNvSpPr>
                <p:nvPr/>
              </p:nvSpPr>
              <p:spPr bwMode="auto">
                <a:xfrm>
                  <a:off x="1815" y="2861"/>
                  <a:ext cx="2" cy="2"/>
                </a:xfrm>
                <a:custGeom>
                  <a:avLst/>
                  <a:gdLst>
                    <a:gd name="T0" fmla="*/ 1 w 5"/>
                    <a:gd name="T1" fmla="*/ 0 h 4"/>
                    <a:gd name="T2" fmla="*/ 1 w 5"/>
                    <a:gd name="T3" fmla="*/ 0 h 4"/>
                    <a:gd name="T4" fmla="*/ 0 w 5"/>
                    <a:gd name="T5" fmla="*/ 0 h 4"/>
                    <a:gd name="T6" fmla="*/ 0 w 5"/>
                    <a:gd name="T7" fmla="*/ 1 h 4"/>
                    <a:gd name="T8" fmla="*/ 0 w 5"/>
                    <a:gd name="T9" fmla="*/ 1 h 4"/>
                    <a:gd name="T10" fmla="*/ 0 w 5"/>
                    <a:gd name="T11" fmla="*/ 1 h 4"/>
                    <a:gd name="T12" fmla="*/ 0 w 5"/>
                    <a:gd name="T13" fmla="*/ 1 h 4"/>
                    <a:gd name="T14" fmla="*/ 0 w 5"/>
                    <a:gd name="T15" fmla="*/ 1 h 4"/>
                    <a:gd name="T16" fmla="*/ 0 w 5"/>
                    <a:gd name="T17" fmla="*/ 1 h 4"/>
                    <a:gd name="T18" fmla="*/ 1 w 5"/>
                    <a:gd name="T19" fmla="*/ 1 h 4"/>
                    <a:gd name="T20" fmla="*/ 1 w 5"/>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4"/>
                    <a:gd name="T35" fmla="*/ 5 w 5"/>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4">
                      <a:moveTo>
                        <a:pt x="5" y="0"/>
                      </a:moveTo>
                      <a:lnTo>
                        <a:pt x="4" y="0"/>
                      </a:lnTo>
                      <a:lnTo>
                        <a:pt x="3" y="0"/>
                      </a:lnTo>
                      <a:lnTo>
                        <a:pt x="3" y="1"/>
                      </a:lnTo>
                      <a:lnTo>
                        <a:pt x="1" y="1"/>
                      </a:lnTo>
                      <a:lnTo>
                        <a:pt x="1" y="2"/>
                      </a:lnTo>
                      <a:lnTo>
                        <a:pt x="0" y="2"/>
                      </a:lnTo>
                      <a:lnTo>
                        <a:pt x="0" y="3"/>
                      </a:lnTo>
                      <a:lnTo>
                        <a:pt x="0" y="4"/>
                      </a:lnTo>
                      <a:lnTo>
                        <a:pt x="5" y="4"/>
                      </a:lnTo>
                      <a:lnTo>
                        <a:pt x="5" y="0"/>
                      </a:lnTo>
                      <a:close/>
                    </a:path>
                  </a:pathLst>
                </a:custGeom>
                <a:solidFill>
                  <a:srgbClr val="BFBFBF"/>
                </a:solidFill>
                <a:ln w="9525">
                  <a:noFill/>
                  <a:round/>
                  <a:headEnd/>
                  <a:tailEnd/>
                </a:ln>
              </p:spPr>
              <p:txBody>
                <a:bodyPr/>
                <a:lstStyle/>
                <a:p>
                  <a:endParaRPr lang="en-GB"/>
                </a:p>
              </p:txBody>
            </p:sp>
            <p:sp>
              <p:nvSpPr>
                <p:cNvPr id="1128" name="Freeform 1038"/>
                <p:cNvSpPr>
                  <a:spLocks/>
                </p:cNvSpPr>
                <p:nvPr/>
              </p:nvSpPr>
              <p:spPr bwMode="auto">
                <a:xfrm>
                  <a:off x="1816" y="2862"/>
                  <a:ext cx="4" cy="18"/>
                </a:xfrm>
                <a:custGeom>
                  <a:avLst/>
                  <a:gdLst>
                    <a:gd name="T0" fmla="*/ 1 w 8"/>
                    <a:gd name="T1" fmla="*/ 0 h 36"/>
                    <a:gd name="T2" fmla="*/ 1 w 8"/>
                    <a:gd name="T3" fmla="*/ 0 h 36"/>
                    <a:gd name="T4" fmla="*/ 1 w 8"/>
                    <a:gd name="T5" fmla="*/ 0 h 36"/>
                    <a:gd name="T6" fmla="*/ 1 w 8"/>
                    <a:gd name="T7" fmla="*/ 1 h 36"/>
                    <a:gd name="T8" fmla="*/ 2 w 8"/>
                    <a:gd name="T9" fmla="*/ 1 h 36"/>
                    <a:gd name="T10" fmla="*/ 2 w 8"/>
                    <a:gd name="T11" fmla="*/ 1 h 36"/>
                    <a:gd name="T12" fmla="*/ 2 w 8"/>
                    <a:gd name="T13" fmla="*/ 9 h 36"/>
                    <a:gd name="T14" fmla="*/ 2 w 8"/>
                    <a:gd name="T15" fmla="*/ 9 h 36"/>
                    <a:gd name="T16" fmla="*/ 1 w 8"/>
                    <a:gd name="T17" fmla="*/ 9 h 36"/>
                    <a:gd name="T18" fmla="*/ 1 w 8"/>
                    <a:gd name="T19" fmla="*/ 9 h 36"/>
                    <a:gd name="T20" fmla="*/ 1 w 8"/>
                    <a:gd name="T21" fmla="*/ 9 h 36"/>
                    <a:gd name="T22" fmla="*/ 1 w 8"/>
                    <a:gd name="T23" fmla="*/ 9 h 36"/>
                    <a:gd name="T24" fmla="*/ 0 w 8"/>
                    <a:gd name="T25" fmla="*/ 9 h 36"/>
                    <a:gd name="T26" fmla="*/ 0 w 8"/>
                    <a:gd name="T27" fmla="*/ 9 h 36"/>
                    <a:gd name="T28" fmla="*/ 0 w 8"/>
                    <a:gd name="T29" fmla="*/ 1 h 36"/>
                    <a:gd name="T30" fmla="*/ 0 w 8"/>
                    <a:gd name="T31" fmla="*/ 1 h 36"/>
                    <a:gd name="T32" fmla="*/ 1 w 8"/>
                    <a:gd name="T33" fmla="*/ 1 h 36"/>
                    <a:gd name="T34" fmla="*/ 1 w 8"/>
                    <a:gd name="T35" fmla="*/ 0 h 36"/>
                    <a:gd name="T36" fmla="*/ 1 w 8"/>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36"/>
                    <a:gd name="T59" fmla="*/ 8 w 8"/>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36">
                      <a:moveTo>
                        <a:pt x="2" y="0"/>
                      </a:moveTo>
                      <a:lnTo>
                        <a:pt x="5" y="0"/>
                      </a:lnTo>
                      <a:lnTo>
                        <a:pt x="7" y="0"/>
                      </a:lnTo>
                      <a:lnTo>
                        <a:pt x="7" y="1"/>
                      </a:lnTo>
                      <a:lnTo>
                        <a:pt x="8" y="1"/>
                      </a:lnTo>
                      <a:lnTo>
                        <a:pt x="8" y="2"/>
                      </a:lnTo>
                      <a:lnTo>
                        <a:pt x="8" y="34"/>
                      </a:lnTo>
                      <a:lnTo>
                        <a:pt x="8" y="36"/>
                      </a:lnTo>
                      <a:lnTo>
                        <a:pt x="7" y="36"/>
                      </a:lnTo>
                      <a:lnTo>
                        <a:pt x="5" y="36"/>
                      </a:lnTo>
                      <a:lnTo>
                        <a:pt x="2" y="36"/>
                      </a:lnTo>
                      <a:lnTo>
                        <a:pt x="1" y="36"/>
                      </a:lnTo>
                      <a:lnTo>
                        <a:pt x="0" y="36"/>
                      </a:lnTo>
                      <a:lnTo>
                        <a:pt x="0" y="34"/>
                      </a:lnTo>
                      <a:lnTo>
                        <a:pt x="0" y="2"/>
                      </a:lnTo>
                      <a:lnTo>
                        <a:pt x="0" y="1"/>
                      </a:lnTo>
                      <a:lnTo>
                        <a:pt x="1" y="1"/>
                      </a:lnTo>
                      <a:lnTo>
                        <a:pt x="1" y="0"/>
                      </a:lnTo>
                      <a:lnTo>
                        <a:pt x="2" y="0"/>
                      </a:lnTo>
                      <a:close/>
                    </a:path>
                  </a:pathLst>
                </a:custGeom>
                <a:solidFill>
                  <a:srgbClr val="FFFFFF"/>
                </a:solidFill>
                <a:ln w="9525">
                  <a:noFill/>
                  <a:round/>
                  <a:headEnd/>
                  <a:tailEnd/>
                </a:ln>
              </p:spPr>
              <p:txBody>
                <a:bodyPr/>
                <a:lstStyle/>
                <a:p>
                  <a:endParaRPr lang="en-GB"/>
                </a:p>
              </p:txBody>
            </p:sp>
            <p:sp>
              <p:nvSpPr>
                <p:cNvPr id="1129" name="Rectangle 1039"/>
                <p:cNvSpPr>
                  <a:spLocks noChangeArrowheads="1"/>
                </p:cNvSpPr>
                <p:nvPr/>
              </p:nvSpPr>
              <p:spPr bwMode="auto">
                <a:xfrm>
                  <a:off x="1817" y="2861"/>
                  <a:ext cx="2" cy="3"/>
                </a:xfrm>
                <a:prstGeom prst="rect">
                  <a:avLst/>
                </a:prstGeom>
                <a:solidFill>
                  <a:srgbClr val="FFFFFF"/>
                </a:solidFill>
                <a:ln w="9525">
                  <a:noFill/>
                  <a:miter lim="800000"/>
                  <a:headEnd/>
                  <a:tailEnd/>
                </a:ln>
              </p:spPr>
              <p:txBody>
                <a:bodyPr/>
                <a:lstStyle/>
                <a:p>
                  <a:endParaRPr lang="en-US"/>
                </a:p>
              </p:txBody>
            </p:sp>
            <p:sp>
              <p:nvSpPr>
                <p:cNvPr id="1130" name="Freeform 1040"/>
                <p:cNvSpPr>
                  <a:spLocks/>
                </p:cNvSpPr>
                <p:nvPr/>
              </p:nvSpPr>
              <p:spPr bwMode="auto">
                <a:xfrm>
                  <a:off x="1819" y="2861"/>
                  <a:ext cx="3" cy="3"/>
                </a:xfrm>
                <a:custGeom>
                  <a:avLst/>
                  <a:gdLst>
                    <a:gd name="T0" fmla="*/ 2 w 5"/>
                    <a:gd name="T1" fmla="*/ 1 h 5"/>
                    <a:gd name="T2" fmla="*/ 2 w 5"/>
                    <a:gd name="T3" fmla="*/ 1 h 5"/>
                    <a:gd name="T4" fmla="*/ 2 w 5"/>
                    <a:gd name="T5" fmla="*/ 1 h 5"/>
                    <a:gd name="T6" fmla="*/ 1 w 5"/>
                    <a:gd name="T7" fmla="*/ 1 h 5"/>
                    <a:gd name="T8" fmla="*/ 1 w 5"/>
                    <a:gd name="T9" fmla="*/ 1 h 5"/>
                    <a:gd name="T10" fmla="*/ 1 w 5"/>
                    <a:gd name="T11" fmla="*/ 1 h 5"/>
                    <a:gd name="T12" fmla="*/ 1 w 5"/>
                    <a:gd name="T13" fmla="*/ 1 h 5"/>
                    <a:gd name="T14" fmla="*/ 1 w 5"/>
                    <a:gd name="T15" fmla="*/ 0 h 5"/>
                    <a:gd name="T16" fmla="*/ 0 w 5"/>
                    <a:gd name="T17" fmla="*/ 0 h 5"/>
                    <a:gd name="T18" fmla="*/ 0 w 5"/>
                    <a:gd name="T19" fmla="*/ 2 h 5"/>
                    <a:gd name="T20" fmla="*/ 0 w 5"/>
                    <a:gd name="T21" fmla="*/ 1 h 5"/>
                    <a:gd name="T22" fmla="*/ 2 w 5"/>
                    <a:gd name="T23" fmla="*/ 1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5" y="4"/>
                      </a:moveTo>
                      <a:lnTo>
                        <a:pt x="5" y="3"/>
                      </a:lnTo>
                      <a:lnTo>
                        <a:pt x="5" y="2"/>
                      </a:lnTo>
                      <a:lnTo>
                        <a:pt x="4" y="2"/>
                      </a:lnTo>
                      <a:lnTo>
                        <a:pt x="4" y="1"/>
                      </a:lnTo>
                      <a:lnTo>
                        <a:pt x="3" y="1"/>
                      </a:lnTo>
                      <a:lnTo>
                        <a:pt x="2" y="1"/>
                      </a:lnTo>
                      <a:lnTo>
                        <a:pt x="2" y="0"/>
                      </a:lnTo>
                      <a:lnTo>
                        <a:pt x="0" y="0"/>
                      </a:lnTo>
                      <a:lnTo>
                        <a:pt x="0" y="5"/>
                      </a:lnTo>
                      <a:lnTo>
                        <a:pt x="0" y="4"/>
                      </a:lnTo>
                      <a:lnTo>
                        <a:pt x="5" y="4"/>
                      </a:lnTo>
                      <a:close/>
                    </a:path>
                  </a:pathLst>
                </a:custGeom>
                <a:solidFill>
                  <a:srgbClr val="FFFFFF"/>
                </a:solidFill>
                <a:ln w="9525">
                  <a:noFill/>
                  <a:round/>
                  <a:headEnd/>
                  <a:tailEnd/>
                </a:ln>
              </p:spPr>
              <p:txBody>
                <a:bodyPr/>
                <a:lstStyle/>
                <a:p>
                  <a:endParaRPr lang="en-GB"/>
                </a:p>
              </p:txBody>
            </p:sp>
            <p:sp>
              <p:nvSpPr>
                <p:cNvPr id="1131" name="Rectangle 1041"/>
                <p:cNvSpPr>
                  <a:spLocks noChangeArrowheads="1"/>
                </p:cNvSpPr>
                <p:nvPr/>
              </p:nvSpPr>
              <p:spPr bwMode="auto">
                <a:xfrm>
                  <a:off x="1819" y="2863"/>
                  <a:ext cx="3" cy="16"/>
                </a:xfrm>
                <a:prstGeom prst="rect">
                  <a:avLst/>
                </a:prstGeom>
                <a:solidFill>
                  <a:srgbClr val="FFFFFF"/>
                </a:solidFill>
                <a:ln w="9525">
                  <a:noFill/>
                  <a:miter lim="800000"/>
                  <a:headEnd/>
                  <a:tailEnd/>
                </a:ln>
              </p:spPr>
              <p:txBody>
                <a:bodyPr/>
                <a:lstStyle/>
                <a:p>
                  <a:endParaRPr lang="en-US"/>
                </a:p>
              </p:txBody>
            </p:sp>
            <p:sp>
              <p:nvSpPr>
                <p:cNvPr id="1132" name="Freeform 1042"/>
                <p:cNvSpPr>
                  <a:spLocks/>
                </p:cNvSpPr>
                <p:nvPr/>
              </p:nvSpPr>
              <p:spPr bwMode="auto">
                <a:xfrm>
                  <a:off x="1819" y="2879"/>
                  <a:ext cx="3" cy="2"/>
                </a:xfrm>
                <a:custGeom>
                  <a:avLst/>
                  <a:gdLst>
                    <a:gd name="T0" fmla="*/ 0 w 5"/>
                    <a:gd name="T1" fmla="*/ 1 h 5"/>
                    <a:gd name="T2" fmla="*/ 1 w 5"/>
                    <a:gd name="T3" fmla="*/ 1 h 5"/>
                    <a:gd name="T4" fmla="*/ 1 w 5"/>
                    <a:gd name="T5" fmla="*/ 1 h 5"/>
                    <a:gd name="T6" fmla="*/ 1 w 5"/>
                    <a:gd name="T7" fmla="*/ 1 h 5"/>
                    <a:gd name="T8" fmla="*/ 2 w 5"/>
                    <a:gd name="T9" fmla="*/ 1 h 5"/>
                    <a:gd name="T10" fmla="*/ 2 w 5"/>
                    <a:gd name="T11" fmla="*/ 0 h 5"/>
                    <a:gd name="T12" fmla="*/ 2 w 5"/>
                    <a:gd name="T13" fmla="*/ 0 h 5"/>
                    <a:gd name="T14" fmla="*/ 0 w 5"/>
                    <a:gd name="T15" fmla="*/ 0 h 5"/>
                    <a:gd name="T16" fmla="*/ 0 w 5"/>
                    <a:gd name="T17" fmla="*/ 0 h 5"/>
                    <a:gd name="T18" fmla="*/ 0 w 5"/>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5"/>
                      </a:moveTo>
                      <a:lnTo>
                        <a:pt x="2" y="5"/>
                      </a:lnTo>
                      <a:lnTo>
                        <a:pt x="3" y="5"/>
                      </a:lnTo>
                      <a:lnTo>
                        <a:pt x="4" y="4"/>
                      </a:lnTo>
                      <a:lnTo>
                        <a:pt x="5" y="4"/>
                      </a:lnTo>
                      <a:lnTo>
                        <a:pt x="5" y="3"/>
                      </a:lnTo>
                      <a:lnTo>
                        <a:pt x="5" y="1"/>
                      </a:lnTo>
                      <a:lnTo>
                        <a:pt x="0" y="1"/>
                      </a:lnTo>
                      <a:lnTo>
                        <a:pt x="0" y="0"/>
                      </a:lnTo>
                      <a:lnTo>
                        <a:pt x="0" y="5"/>
                      </a:lnTo>
                      <a:close/>
                    </a:path>
                  </a:pathLst>
                </a:custGeom>
                <a:solidFill>
                  <a:srgbClr val="FFFFFF"/>
                </a:solidFill>
                <a:ln w="9525">
                  <a:noFill/>
                  <a:round/>
                  <a:headEnd/>
                  <a:tailEnd/>
                </a:ln>
              </p:spPr>
              <p:txBody>
                <a:bodyPr/>
                <a:lstStyle/>
                <a:p>
                  <a:endParaRPr lang="en-GB"/>
                </a:p>
              </p:txBody>
            </p:sp>
            <p:sp>
              <p:nvSpPr>
                <p:cNvPr id="1133" name="Rectangle 1043"/>
                <p:cNvSpPr>
                  <a:spLocks noChangeArrowheads="1"/>
                </p:cNvSpPr>
                <p:nvPr/>
              </p:nvSpPr>
              <p:spPr bwMode="auto">
                <a:xfrm>
                  <a:off x="1817" y="2879"/>
                  <a:ext cx="2" cy="2"/>
                </a:xfrm>
                <a:prstGeom prst="rect">
                  <a:avLst/>
                </a:prstGeom>
                <a:solidFill>
                  <a:srgbClr val="FFFFFF"/>
                </a:solidFill>
                <a:ln w="9525">
                  <a:noFill/>
                  <a:miter lim="800000"/>
                  <a:headEnd/>
                  <a:tailEnd/>
                </a:ln>
              </p:spPr>
              <p:txBody>
                <a:bodyPr/>
                <a:lstStyle/>
                <a:p>
                  <a:endParaRPr lang="en-US"/>
                </a:p>
              </p:txBody>
            </p:sp>
            <p:sp>
              <p:nvSpPr>
                <p:cNvPr id="1134" name="Freeform 1044"/>
                <p:cNvSpPr>
                  <a:spLocks/>
                </p:cNvSpPr>
                <p:nvPr/>
              </p:nvSpPr>
              <p:spPr bwMode="auto">
                <a:xfrm>
                  <a:off x="1815" y="2879"/>
                  <a:ext cx="2" cy="2"/>
                </a:xfrm>
                <a:custGeom>
                  <a:avLst/>
                  <a:gdLst>
                    <a:gd name="T0" fmla="*/ 0 w 5"/>
                    <a:gd name="T1" fmla="*/ 0 h 5"/>
                    <a:gd name="T2" fmla="*/ 0 w 5"/>
                    <a:gd name="T3" fmla="*/ 0 h 5"/>
                    <a:gd name="T4" fmla="*/ 0 w 5"/>
                    <a:gd name="T5" fmla="*/ 1 h 5"/>
                    <a:gd name="T6" fmla="*/ 0 w 5"/>
                    <a:gd name="T7" fmla="*/ 1 h 5"/>
                    <a:gd name="T8" fmla="*/ 0 w 5"/>
                    <a:gd name="T9" fmla="*/ 1 h 5"/>
                    <a:gd name="T10" fmla="*/ 0 w 5"/>
                    <a:gd name="T11" fmla="*/ 1 h 5"/>
                    <a:gd name="T12" fmla="*/ 1 w 5"/>
                    <a:gd name="T13" fmla="*/ 1 h 5"/>
                    <a:gd name="T14" fmla="*/ 1 w 5"/>
                    <a:gd name="T15" fmla="*/ 1 h 5"/>
                    <a:gd name="T16" fmla="*/ 1 w 5"/>
                    <a:gd name="T17" fmla="*/ 0 h 5"/>
                    <a:gd name="T18" fmla="*/ 1 w 5"/>
                    <a:gd name="T19" fmla="*/ 0 h 5"/>
                    <a:gd name="T20" fmla="*/ 1 w 5"/>
                    <a:gd name="T21" fmla="*/ 0 h 5"/>
                    <a:gd name="T22" fmla="*/ 1 w 5"/>
                    <a:gd name="T23" fmla="*/ 0 h 5"/>
                    <a:gd name="T24" fmla="*/ 0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5"/>
                    <a:gd name="T41" fmla="*/ 5 w 5"/>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5">
                      <a:moveTo>
                        <a:pt x="0" y="1"/>
                      </a:moveTo>
                      <a:lnTo>
                        <a:pt x="0" y="3"/>
                      </a:lnTo>
                      <a:lnTo>
                        <a:pt x="0" y="4"/>
                      </a:lnTo>
                      <a:lnTo>
                        <a:pt x="2" y="4"/>
                      </a:lnTo>
                      <a:lnTo>
                        <a:pt x="2" y="5"/>
                      </a:lnTo>
                      <a:lnTo>
                        <a:pt x="3" y="5"/>
                      </a:lnTo>
                      <a:lnTo>
                        <a:pt x="4" y="5"/>
                      </a:lnTo>
                      <a:lnTo>
                        <a:pt x="5" y="5"/>
                      </a:lnTo>
                      <a:lnTo>
                        <a:pt x="5" y="0"/>
                      </a:lnTo>
                      <a:lnTo>
                        <a:pt x="4" y="0"/>
                      </a:lnTo>
                      <a:lnTo>
                        <a:pt x="5" y="0"/>
                      </a:lnTo>
                      <a:lnTo>
                        <a:pt x="5" y="1"/>
                      </a:lnTo>
                      <a:lnTo>
                        <a:pt x="0" y="1"/>
                      </a:lnTo>
                      <a:close/>
                    </a:path>
                  </a:pathLst>
                </a:custGeom>
                <a:solidFill>
                  <a:srgbClr val="FFFFFF"/>
                </a:solidFill>
                <a:ln w="9525">
                  <a:noFill/>
                  <a:round/>
                  <a:headEnd/>
                  <a:tailEnd/>
                </a:ln>
              </p:spPr>
              <p:txBody>
                <a:bodyPr/>
                <a:lstStyle/>
                <a:p>
                  <a:endParaRPr lang="en-GB"/>
                </a:p>
              </p:txBody>
            </p:sp>
            <p:sp>
              <p:nvSpPr>
                <p:cNvPr id="1135" name="Rectangle 1045"/>
                <p:cNvSpPr>
                  <a:spLocks noChangeArrowheads="1"/>
                </p:cNvSpPr>
                <p:nvPr/>
              </p:nvSpPr>
              <p:spPr bwMode="auto">
                <a:xfrm>
                  <a:off x="1815" y="2863"/>
                  <a:ext cx="2" cy="16"/>
                </a:xfrm>
                <a:prstGeom prst="rect">
                  <a:avLst/>
                </a:prstGeom>
                <a:solidFill>
                  <a:srgbClr val="FFFFFF"/>
                </a:solidFill>
                <a:ln w="9525">
                  <a:noFill/>
                  <a:miter lim="800000"/>
                  <a:headEnd/>
                  <a:tailEnd/>
                </a:ln>
              </p:spPr>
              <p:txBody>
                <a:bodyPr/>
                <a:lstStyle/>
                <a:p>
                  <a:endParaRPr lang="en-US"/>
                </a:p>
              </p:txBody>
            </p:sp>
            <p:sp>
              <p:nvSpPr>
                <p:cNvPr id="1136" name="Freeform 1046"/>
                <p:cNvSpPr>
                  <a:spLocks/>
                </p:cNvSpPr>
                <p:nvPr/>
              </p:nvSpPr>
              <p:spPr bwMode="auto">
                <a:xfrm>
                  <a:off x="1815" y="2861"/>
                  <a:ext cx="2" cy="3"/>
                </a:xfrm>
                <a:custGeom>
                  <a:avLst/>
                  <a:gdLst>
                    <a:gd name="T0" fmla="*/ 1 w 5"/>
                    <a:gd name="T1" fmla="*/ 0 h 5"/>
                    <a:gd name="T2" fmla="*/ 1 w 5"/>
                    <a:gd name="T3" fmla="*/ 0 h 5"/>
                    <a:gd name="T4" fmla="*/ 0 w 5"/>
                    <a:gd name="T5" fmla="*/ 0 h 5"/>
                    <a:gd name="T6" fmla="*/ 0 w 5"/>
                    <a:gd name="T7" fmla="*/ 1 h 5"/>
                    <a:gd name="T8" fmla="*/ 0 w 5"/>
                    <a:gd name="T9" fmla="*/ 1 h 5"/>
                    <a:gd name="T10" fmla="*/ 0 w 5"/>
                    <a:gd name="T11" fmla="*/ 1 h 5"/>
                    <a:gd name="T12" fmla="*/ 0 w 5"/>
                    <a:gd name="T13" fmla="*/ 1 h 5"/>
                    <a:gd name="T14" fmla="*/ 0 w 5"/>
                    <a:gd name="T15" fmla="*/ 1 h 5"/>
                    <a:gd name="T16" fmla="*/ 1 w 5"/>
                    <a:gd name="T17" fmla="*/ 1 h 5"/>
                    <a:gd name="T18" fmla="*/ 1 w 5"/>
                    <a:gd name="T19" fmla="*/ 2 h 5"/>
                    <a:gd name="T20" fmla="*/ 1 w 5"/>
                    <a:gd name="T21" fmla="*/ 2 h 5"/>
                    <a:gd name="T22" fmla="*/ 1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5" y="0"/>
                      </a:moveTo>
                      <a:lnTo>
                        <a:pt x="4" y="0"/>
                      </a:lnTo>
                      <a:lnTo>
                        <a:pt x="3" y="0"/>
                      </a:lnTo>
                      <a:lnTo>
                        <a:pt x="3" y="1"/>
                      </a:lnTo>
                      <a:lnTo>
                        <a:pt x="2" y="1"/>
                      </a:lnTo>
                      <a:lnTo>
                        <a:pt x="0" y="2"/>
                      </a:lnTo>
                      <a:lnTo>
                        <a:pt x="0" y="3"/>
                      </a:lnTo>
                      <a:lnTo>
                        <a:pt x="0" y="4"/>
                      </a:lnTo>
                      <a:lnTo>
                        <a:pt x="5" y="4"/>
                      </a:lnTo>
                      <a:lnTo>
                        <a:pt x="4" y="5"/>
                      </a:lnTo>
                      <a:lnTo>
                        <a:pt x="5" y="5"/>
                      </a:lnTo>
                      <a:lnTo>
                        <a:pt x="5" y="0"/>
                      </a:lnTo>
                      <a:close/>
                    </a:path>
                  </a:pathLst>
                </a:custGeom>
                <a:solidFill>
                  <a:srgbClr val="FFFFFF"/>
                </a:solidFill>
                <a:ln w="9525">
                  <a:noFill/>
                  <a:round/>
                  <a:headEnd/>
                  <a:tailEnd/>
                </a:ln>
              </p:spPr>
              <p:txBody>
                <a:bodyPr/>
                <a:lstStyle/>
                <a:p>
                  <a:endParaRPr lang="en-GB"/>
                </a:p>
              </p:txBody>
            </p:sp>
            <p:sp>
              <p:nvSpPr>
                <p:cNvPr id="1137" name="Freeform 1047"/>
                <p:cNvSpPr>
                  <a:spLocks/>
                </p:cNvSpPr>
                <p:nvPr/>
              </p:nvSpPr>
              <p:spPr bwMode="auto">
                <a:xfrm>
                  <a:off x="1800" y="2863"/>
                  <a:ext cx="15" cy="23"/>
                </a:xfrm>
                <a:custGeom>
                  <a:avLst/>
                  <a:gdLst>
                    <a:gd name="T0" fmla="*/ 7 w 31"/>
                    <a:gd name="T1" fmla="*/ 0 h 47"/>
                    <a:gd name="T2" fmla="*/ 0 w 31"/>
                    <a:gd name="T3" fmla="*/ 0 h 47"/>
                    <a:gd name="T4" fmla="*/ 0 w 31"/>
                    <a:gd name="T5" fmla="*/ 10 h 47"/>
                    <a:gd name="T6" fmla="*/ 7 w 31"/>
                    <a:gd name="T7" fmla="*/ 11 h 47"/>
                    <a:gd name="T8" fmla="*/ 7 w 31"/>
                    <a:gd name="T9" fmla="*/ 0 h 47"/>
                    <a:gd name="T10" fmla="*/ 0 60000 65536"/>
                    <a:gd name="T11" fmla="*/ 0 60000 65536"/>
                    <a:gd name="T12" fmla="*/ 0 60000 65536"/>
                    <a:gd name="T13" fmla="*/ 0 60000 65536"/>
                    <a:gd name="T14" fmla="*/ 0 60000 65536"/>
                    <a:gd name="T15" fmla="*/ 0 w 31"/>
                    <a:gd name="T16" fmla="*/ 0 h 47"/>
                    <a:gd name="T17" fmla="*/ 31 w 31"/>
                    <a:gd name="T18" fmla="*/ 47 h 47"/>
                  </a:gdLst>
                  <a:ahLst/>
                  <a:cxnLst>
                    <a:cxn ang="T10">
                      <a:pos x="T0" y="T1"/>
                    </a:cxn>
                    <a:cxn ang="T11">
                      <a:pos x="T2" y="T3"/>
                    </a:cxn>
                    <a:cxn ang="T12">
                      <a:pos x="T4" y="T5"/>
                    </a:cxn>
                    <a:cxn ang="T13">
                      <a:pos x="T6" y="T7"/>
                    </a:cxn>
                    <a:cxn ang="T14">
                      <a:pos x="T8" y="T9"/>
                    </a:cxn>
                  </a:cxnLst>
                  <a:rect l="T15" t="T16" r="T17" b="T18"/>
                  <a:pathLst>
                    <a:path w="31" h="47">
                      <a:moveTo>
                        <a:pt x="31" y="0"/>
                      </a:moveTo>
                      <a:lnTo>
                        <a:pt x="0" y="2"/>
                      </a:lnTo>
                      <a:lnTo>
                        <a:pt x="0" y="43"/>
                      </a:lnTo>
                      <a:lnTo>
                        <a:pt x="31" y="47"/>
                      </a:lnTo>
                      <a:lnTo>
                        <a:pt x="31" y="0"/>
                      </a:lnTo>
                      <a:close/>
                    </a:path>
                  </a:pathLst>
                </a:custGeom>
                <a:solidFill>
                  <a:srgbClr val="FF0000"/>
                </a:solidFill>
                <a:ln w="9525">
                  <a:noFill/>
                  <a:round/>
                  <a:headEnd/>
                  <a:tailEnd/>
                </a:ln>
              </p:spPr>
              <p:txBody>
                <a:bodyPr/>
                <a:lstStyle/>
                <a:p>
                  <a:endParaRPr lang="en-GB"/>
                </a:p>
              </p:txBody>
            </p:sp>
            <p:sp>
              <p:nvSpPr>
                <p:cNvPr id="1138" name="Freeform 1048"/>
                <p:cNvSpPr>
                  <a:spLocks/>
                </p:cNvSpPr>
                <p:nvPr/>
              </p:nvSpPr>
              <p:spPr bwMode="auto">
                <a:xfrm>
                  <a:off x="1798" y="2861"/>
                  <a:ext cx="17" cy="4"/>
                </a:xfrm>
                <a:custGeom>
                  <a:avLst/>
                  <a:gdLst>
                    <a:gd name="T0" fmla="*/ 2 w 33"/>
                    <a:gd name="T1" fmla="*/ 1 h 7"/>
                    <a:gd name="T2" fmla="*/ 1 w 33"/>
                    <a:gd name="T3" fmla="*/ 2 h 7"/>
                    <a:gd name="T4" fmla="*/ 9 w 33"/>
                    <a:gd name="T5" fmla="*/ 1 h 7"/>
                    <a:gd name="T6" fmla="*/ 9 w 33"/>
                    <a:gd name="T7" fmla="*/ 0 h 7"/>
                    <a:gd name="T8" fmla="*/ 1 w 33"/>
                    <a:gd name="T9" fmla="*/ 1 h 7"/>
                    <a:gd name="T10" fmla="*/ 0 w 33"/>
                    <a:gd name="T11" fmla="*/ 1 h 7"/>
                    <a:gd name="T12" fmla="*/ 1 w 33"/>
                    <a:gd name="T13" fmla="*/ 1 h 7"/>
                    <a:gd name="T14" fmla="*/ 1 w 33"/>
                    <a:gd name="T15" fmla="*/ 1 h 7"/>
                    <a:gd name="T16" fmla="*/ 1 w 33"/>
                    <a:gd name="T17" fmla="*/ 1 h 7"/>
                    <a:gd name="T18" fmla="*/ 0 w 33"/>
                    <a:gd name="T19" fmla="*/ 1 h 7"/>
                    <a:gd name="T20" fmla="*/ 0 w 33"/>
                    <a:gd name="T21" fmla="*/ 1 h 7"/>
                    <a:gd name="T22" fmla="*/ 0 w 33"/>
                    <a:gd name="T23" fmla="*/ 2 h 7"/>
                    <a:gd name="T24" fmla="*/ 0 w 33"/>
                    <a:gd name="T25" fmla="*/ 2 h 7"/>
                    <a:gd name="T26" fmla="*/ 1 w 33"/>
                    <a:gd name="T27" fmla="*/ 2 h 7"/>
                    <a:gd name="T28" fmla="*/ 1 w 33"/>
                    <a:gd name="T29" fmla="*/ 2 h 7"/>
                    <a:gd name="T30" fmla="*/ 2 w 33"/>
                    <a:gd name="T31" fmla="*/ 1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
                    <a:gd name="T49" fmla="*/ 0 h 7"/>
                    <a:gd name="T50" fmla="*/ 33 w 33"/>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 h="7">
                      <a:moveTo>
                        <a:pt x="5" y="4"/>
                      </a:moveTo>
                      <a:lnTo>
                        <a:pt x="2" y="7"/>
                      </a:lnTo>
                      <a:lnTo>
                        <a:pt x="33" y="4"/>
                      </a:lnTo>
                      <a:lnTo>
                        <a:pt x="33" y="0"/>
                      </a:lnTo>
                      <a:lnTo>
                        <a:pt x="2" y="2"/>
                      </a:lnTo>
                      <a:lnTo>
                        <a:pt x="0" y="4"/>
                      </a:lnTo>
                      <a:lnTo>
                        <a:pt x="2" y="2"/>
                      </a:lnTo>
                      <a:lnTo>
                        <a:pt x="1" y="2"/>
                      </a:lnTo>
                      <a:lnTo>
                        <a:pt x="1" y="3"/>
                      </a:lnTo>
                      <a:lnTo>
                        <a:pt x="0" y="3"/>
                      </a:lnTo>
                      <a:lnTo>
                        <a:pt x="0" y="4"/>
                      </a:lnTo>
                      <a:lnTo>
                        <a:pt x="0" y="6"/>
                      </a:lnTo>
                      <a:lnTo>
                        <a:pt x="0" y="7"/>
                      </a:lnTo>
                      <a:lnTo>
                        <a:pt x="1" y="7"/>
                      </a:lnTo>
                      <a:lnTo>
                        <a:pt x="2" y="7"/>
                      </a:lnTo>
                      <a:lnTo>
                        <a:pt x="5" y="4"/>
                      </a:lnTo>
                      <a:close/>
                    </a:path>
                  </a:pathLst>
                </a:custGeom>
                <a:solidFill>
                  <a:srgbClr val="000000"/>
                </a:solidFill>
                <a:ln w="9525">
                  <a:noFill/>
                  <a:round/>
                  <a:headEnd/>
                  <a:tailEnd/>
                </a:ln>
              </p:spPr>
              <p:txBody>
                <a:bodyPr/>
                <a:lstStyle/>
                <a:p>
                  <a:endParaRPr lang="en-GB"/>
                </a:p>
              </p:txBody>
            </p:sp>
            <p:sp>
              <p:nvSpPr>
                <p:cNvPr id="1139" name="Freeform 1049"/>
                <p:cNvSpPr>
                  <a:spLocks/>
                </p:cNvSpPr>
                <p:nvPr/>
              </p:nvSpPr>
              <p:spPr bwMode="auto">
                <a:xfrm>
                  <a:off x="1798" y="2864"/>
                  <a:ext cx="3" cy="21"/>
                </a:xfrm>
                <a:custGeom>
                  <a:avLst/>
                  <a:gdLst>
                    <a:gd name="T0" fmla="*/ 1 w 5"/>
                    <a:gd name="T1" fmla="*/ 9 h 43"/>
                    <a:gd name="T2" fmla="*/ 2 w 5"/>
                    <a:gd name="T3" fmla="*/ 10 h 43"/>
                    <a:gd name="T4" fmla="*/ 2 w 5"/>
                    <a:gd name="T5" fmla="*/ 0 h 43"/>
                    <a:gd name="T6" fmla="*/ 0 w 5"/>
                    <a:gd name="T7" fmla="*/ 0 h 43"/>
                    <a:gd name="T8" fmla="*/ 0 w 5"/>
                    <a:gd name="T9" fmla="*/ 10 h 43"/>
                    <a:gd name="T10" fmla="*/ 1 w 5"/>
                    <a:gd name="T11" fmla="*/ 10 h 43"/>
                    <a:gd name="T12" fmla="*/ 0 w 5"/>
                    <a:gd name="T13" fmla="*/ 10 h 43"/>
                    <a:gd name="T14" fmla="*/ 0 w 5"/>
                    <a:gd name="T15" fmla="*/ 10 h 43"/>
                    <a:gd name="T16" fmla="*/ 0 w 5"/>
                    <a:gd name="T17" fmla="*/ 10 h 43"/>
                    <a:gd name="T18" fmla="*/ 1 w 5"/>
                    <a:gd name="T19" fmla="*/ 10 h 43"/>
                    <a:gd name="T20" fmla="*/ 1 w 5"/>
                    <a:gd name="T21" fmla="*/ 10 h 43"/>
                    <a:gd name="T22" fmla="*/ 1 w 5"/>
                    <a:gd name="T23" fmla="*/ 10 h 43"/>
                    <a:gd name="T24" fmla="*/ 1 w 5"/>
                    <a:gd name="T25" fmla="*/ 10 h 43"/>
                    <a:gd name="T26" fmla="*/ 2 w 5"/>
                    <a:gd name="T27" fmla="*/ 10 h 43"/>
                    <a:gd name="T28" fmla="*/ 2 w 5"/>
                    <a:gd name="T29" fmla="*/ 10 h 43"/>
                    <a:gd name="T30" fmla="*/ 1 w 5"/>
                    <a:gd name="T31" fmla="*/ 9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
                    <a:gd name="T49" fmla="*/ 0 h 43"/>
                    <a:gd name="T50" fmla="*/ 5 w 5"/>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 h="43">
                      <a:moveTo>
                        <a:pt x="2" y="38"/>
                      </a:moveTo>
                      <a:lnTo>
                        <a:pt x="5" y="41"/>
                      </a:lnTo>
                      <a:lnTo>
                        <a:pt x="5" y="0"/>
                      </a:lnTo>
                      <a:lnTo>
                        <a:pt x="0" y="0"/>
                      </a:lnTo>
                      <a:lnTo>
                        <a:pt x="0" y="41"/>
                      </a:lnTo>
                      <a:lnTo>
                        <a:pt x="2" y="43"/>
                      </a:lnTo>
                      <a:lnTo>
                        <a:pt x="0" y="41"/>
                      </a:lnTo>
                      <a:lnTo>
                        <a:pt x="0" y="42"/>
                      </a:lnTo>
                      <a:lnTo>
                        <a:pt x="0" y="43"/>
                      </a:lnTo>
                      <a:lnTo>
                        <a:pt x="1" y="43"/>
                      </a:lnTo>
                      <a:lnTo>
                        <a:pt x="2" y="43"/>
                      </a:lnTo>
                      <a:lnTo>
                        <a:pt x="3" y="43"/>
                      </a:lnTo>
                      <a:lnTo>
                        <a:pt x="3" y="42"/>
                      </a:lnTo>
                      <a:lnTo>
                        <a:pt x="5" y="42"/>
                      </a:lnTo>
                      <a:lnTo>
                        <a:pt x="5" y="41"/>
                      </a:lnTo>
                      <a:lnTo>
                        <a:pt x="2" y="38"/>
                      </a:lnTo>
                      <a:close/>
                    </a:path>
                  </a:pathLst>
                </a:custGeom>
                <a:solidFill>
                  <a:srgbClr val="000000"/>
                </a:solidFill>
                <a:ln w="9525">
                  <a:noFill/>
                  <a:round/>
                  <a:headEnd/>
                  <a:tailEnd/>
                </a:ln>
              </p:spPr>
              <p:txBody>
                <a:bodyPr/>
                <a:lstStyle/>
                <a:p>
                  <a:endParaRPr lang="en-GB"/>
                </a:p>
              </p:txBody>
            </p:sp>
            <p:sp>
              <p:nvSpPr>
                <p:cNvPr id="1140" name="Freeform 1050"/>
                <p:cNvSpPr>
                  <a:spLocks/>
                </p:cNvSpPr>
                <p:nvPr/>
              </p:nvSpPr>
              <p:spPr bwMode="auto">
                <a:xfrm>
                  <a:off x="1800" y="2883"/>
                  <a:ext cx="16" cy="4"/>
                </a:xfrm>
                <a:custGeom>
                  <a:avLst/>
                  <a:gdLst>
                    <a:gd name="T0" fmla="*/ 7 w 34"/>
                    <a:gd name="T1" fmla="*/ 1 h 10"/>
                    <a:gd name="T2" fmla="*/ 8 w 34"/>
                    <a:gd name="T3" fmla="*/ 1 h 10"/>
                    <a:gd name="T4" fmla="*/ 0 w 34"/>
                    <a:gd name="T5" fmla="*/ 0 h 10"/>
                    <a:gd name="T6" fmla="*/ 0 w 34"/>
                    <a:gd name="T7" fmla="*/ 1 h 10"/>
                    <a:gd name="T8" fmla="*/ 7 w 34"/>
                    <a:gd name="T9" fmla="*/ 2 h 10"/>
                    <a:gd name="T10" fmla="*/ 8 w 34"/>
                    <a:gd name="T11" fmla="*/ 1 h 10"/>
                    <a:gd name="T12" fmla="*/ 7 w 34"/>
                    <a:gd name="T13" fmla="*/ 2 h 10"/>
                    <a:gd name="T14" fmla="*/ 8 w 34"/>
                    <a:gd name="T15" fmla="*/ 2 h 10"/>
                    <a:gd name="T16" fmla="*/ 8 w 34"/>
                    <a:gd name="T17" fmla="*/ 2 h 10"/>
                    <a:gd name="T18" fmla="*/ 8 w 34"/>
                    <a:gd name="T19" fmla="*/ 1 h 10"/>
                    <a:gd name="T20" fmla="*/ 8 w 34"/>
                    <a:gd name="T21" fmla="*/ 1 h 10"/>
                    <a:gd name="T22" fmla="*/ 8 w 34"/>
                    <a:gd name="T23" fmla="*/ 1 h 10"/>
                    <a:gd name="T24" fmla="*/ 8 w 34"/>
                    <a:gd name="T25" fmla="*/ 1 h 10"/>
                    <a:gd name="T26" fmla="*/ 8 w 34"/>
                    <a:gd name="T27" fmla="*/ 1 h 10"/>
                    <a:gd name="T28" fmla="*/ 7 w 34"/>
                    <a:gd name="T29" fmla="*/ 1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10"/>
                    <a:gd name="T47" fmla="*/ 34 w 3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10">
                      <a:moveTo>
                        <a:pt x="29" y="7"/>
                      </a:moveTo>
                      <a:lnTo>
                        <a:pt x="33" y="5"/>
                      </a:lnTo>
                      <a:lnTo>
                        <a:pt x="0" y="0"/>
                      </a:lnTo>
                      <a:lnTo>
                        <a:pt x="0" y="5"/>
                      </a:lnTo>
                      <a:lnTo>
                        <a:pt x="31" y="10"/>
                      </a:lnTo>
                      <a:lnTo>
                        <a:pt x="34" y="7"/>
                      </a:lnTo>
                      <a:lnTo>
                        <a:pt x="31" y="10"/>
                      </a:lnTo>
                      <a:lnTo>
                        <a:pt x="33" y="10"/>
                      </a:lnTo>
                      <a:lnTo>
                        <a:pt x="34" y="10"/>
                      </a:lnTo>
                      <a:lnTo>
                        <a:pt x="34" y="8"/>
                      </a:lnTo>
                      <a:lnTo>
                        <a:pt x="34" y="7"/>
                      </a:lnTo>
                      <a:lnTo>
                        <a:pt x="34" y="6"/>
                      </a:lnTo>
                      <a:lnTo>
                        <a:pt x="34" y="5"/>
                      </a:lnTo>
                      <a:lnTo>
                        <a:pt x="33" y="5"/>
                      </a:lnTo>
                      <a:lnTo>
                        <a:pt x="29" y="7"/>
                      </a:lnTo>
                      <a:close/>
                    </a:path>
                  </a:pathLst>
                </a:custGeom>
                <a:solidFill>
                  <a:srgbClr val="000000"/>
                </a:solidFill>
                <a:ln w="9525">
                  <a:noFill/>
                  <a:round/>
                  <a:headEnd/>
                  <a:tailEnd/>
                </a:ln>
              </p:spPr>
              <p:txBody>
                <a:bodyPr/>
                <a:lstStyle/>
                <a:p>
                  <a:endParaRPr lang="en-GB"/>
                </a:p>
              </p:txBody>
            </p:sp>
            <p:sp>
              <p:nvSpPr>
                <p:cNvPr id="1141" name="Freeform 1051"/>
                <p:cNvSpPr>
                  <a:spLocks/>
                </p:cNvSpPr>
                <p:nvPr/>
              </p:nvSpPr>
              <p:spPr bwMode="auto">
                <a:xfrm>
                  <a:off x="1814" y="2861"/>
                  <a:ext cx="2" cy="25"/>
                </a:xfrm>
                <a:custGeom>
                  <a:avLst/>
                  <a:gdLst>
                    <a:gd name="T0" fmla="*/ 0 w 5"/>
                    <a:gd name="T1" fmla="*/ 1 h 49"/>
                    <a:gd name="T2" fmla="*/ 0 w 5"/>
                    <a:gd name="T3" fmla="*/ 1 h 49"/>
                    <a:gd name="T4" fmla="*/ 0 w 5"/>
                    <a:gd name="T5" fmla="*/ 13 h 49"/>
                    <a:gd name="T6" fmla="*/ 1 w 5"/>
                    <a:gd name="T7" fmla="*/ 13 h 49"/>
                    <a:gd name="T8" fmla="*/ 1 w 5"/>
                    <a:gd name="T9" fmla="*/ 1 h 49"/>
                    <a:gd name="T10" fmla="*/ 0 w 5"/>
                    <a:gd name="T11" fmla="*/ 0 h 49"/>
                    <a:gd name="T12" fmla="*/ 1 w 5"/>
                    <a:gd name="T13" fmla="*/ 1 h 49"/>
                    <a:gd name="T14" fmla="*/ 1 w 5"/>
                    <a:gd name="T15" fmla="*/ 1 h 49"/>
                    <a:gd name="T16" fmla="*/ 1 w 5"/>
                    <a:gd name="T17" fmla="*/ 1 h 49"/>
                    <a:gd name="T18" fmla="*/ 1 w 5"/>
                    <a:gd name="T19" fmla="*/ 0 h 49"/>
                    <a:gd name="T20" fmla="*/ 0 w 5"/>
                    <a:gd name="T21" fmla="*/ 0 h 49"/>
                    <a:gd name="T22" fmla="*/ 0 w 5"/>
                    <a:gd name="T23" fmla="*/ 0 h 49"/>
                    <a:gd name="T24" fmla="*/ 0 w 5"/>
                    <a:gd name="T25" fmla="*/ 1 h 49"/>
                    <a:gd name="T26" fmla="*/ 0 w 5"/>
                    <a:gd name="T27" fmla="*/ 1 h 49"/>
                    <a:gd name="T28" fmla="*/ 0 w 5"/>
                    <a:gd name="T29" fmla="*/ 1 h 49"/>
                    <a:gd name="T30" fmla="*/ 0 w 5"/>
                    <a:gd name="T31" fmla="*/ 1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
                    <a:gd name="T49" fmla="*/ 0 h 49"/>
                    <a:gd name="T50" fmla="*/ 5 w 5"/>
                    <a:gd name="T51" fmla="*/ 49 h 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 h="49">
                      <a:moveTo>
                        <a:pt x="2" y="4"/>
                      </a:moveTo>
                      <a:lnTo>
                        <a:pt x="0" y="2"/>
                      </a:lnTo>
                      <a:lnTo>
                        <a:pt x="0" y="49"/>
                      </a:lnTo>
                      <a:lnTo>
                        <a:pt x="5" y="49"/>
                      </a:lnTo>
                      <a:lnTo>
                        <a:pt x="5" y="2"/>
                      </a:lnTo>
                      <a:lnTo>
                        <a:pt x="2" y="0"/>
                      </a:lnTo>
                      <a:lnTo>
                        <a:pt x="5" y="2"/>
                      </a:lnTo>
                      <a:lnTo>
                        <a:pt x="5" y="1"/>
                      </a:lnTo>
                      <a:lnTo>
                        <a:pt x="4" y="1"/>
                      </a:lnTo>
                      <a:lnTo>
                        <a:pt x="4" y="0"/>
                      </a:lnTo>
                      <a:lnTo>
                        <a:pt x="2" y="0"/>
                      </a:lnTo>
                      <a:lnTo>
                        <a:pt x="1" y="0"/>
                      </a:lnTo>
                      <a:lnTo>
                        <a:pt x="1" y="1"/>
                      </a:lnTo>
                      <a:lnTo>
                        <a:pt x="0" y="1"/>
                      </a:lnTo>
                      <a:lnTo>
                        <a:pt x="0" y="2"/>
                      </a:lnTo>
                      <a:lnTo>
                        <a:pt x="2" y="4"/>
                      </a:lnTo>
                      <a:close/>
                    </a:path>
                  </a:pathLst>
                </a:custGeom>
                <a:solidFill>
                  <a:srgbClr val="000000"/>
                </a:solidFill>
                <a:ln w="9525">
                  <a:noFill/>
                  <a:round/>
                  <a:headEnd/>
                  <a:tailEnd/>
                </a:ln>
              </p:spPr>
              <p:txBody>
                <a:bodyPr/>
                <a:lstStyle/>
                <a:p>
                  <a:endParaRPr lang="en-GB"/>
                </a:p>
              </p:txBody>
            </p:sp>
            <p:sp>
              <p:nvSpPr>
                <p:cNvPr id="1142" name="Freeform 1052"/>
                <p:cNvSpPr>
                  <a:spLocks/>
                </p:cNvSpPr>
                <p:nvPr/>
              </p:nvSpPr>
              <p:spPr bwMode="auto">
                <a:xfrm>
                  <a:off x="1800" y="2864"/>
                  <a:ext cx="15" cy="6"/>
                </a:xfrm>
                <a:custGeom>
                  <a:avLst/>
                  <a:gdLst>
                    <a:gd name="T0" fmla="*/ 0 w 29"/>
                    <a:gd name="T1" fmla="*/ 0 h 13"/>
                    <a:gd name="T2" fmla="*/ 8 w 29"/>
                    <a:gd name="T3" fmla="*/ 0 h 13"/>
                    <a:gd name="T4" fmla="*/ 8 w 29"/>
                    <a:gd name="T5" fmla="*/ 3 h 13"/>
                    <a:gd name="T6" fmla="*/ 8 w 29"/>
                    <a:gd name="T7" fmla="*/ 3 h 13"/>
                    <a:gd name="T8" fmla="*/ 7 w 29"/>
                    <a:gd name="T9" fmla="*/ 2 h 13"/>
                    <a:gd name="T10" fmla="*/ 7 w 29"/>
                    <a:gd name="T11" fmla="*/ 2 h 13"/>
                    <a:gd name="T12" fmla="*/ 7 w 29"/>
                    <a:gd name="T13" fmla="*/ 2 h 13"/>
                    <a:gd name="T14" fmla="*/ 7 w 29"/>
                    <a:gd name="T15" fmla="*/ 1 h 13"/>
                    <a:gd name="T16" fmla="*/ 7 w 29"/>
                    <a:gd name="T17" fmla="*/ 1 h 13"/>
                    <a:gd name="T18" fmla="*/ 6 w 29"/>
                    <a:gd name="T19" fmla="*/ 1 h 13"/>
                    <a:gd name="T20" fmla="*/ 6 w 29"/>
                    <a:gd name="T21" fmla="*/ 1 h 13"/>
                    <a:gd name="T22" fmla="*/ 6 w 29"/>
                    <a:gd name="T23" fmla="*/ 1 h 13"/>
                    <a:gd name="T24" fmla="*/ 6 w 29"/>
                    <a:gd name="T25" fmla="*/ 1 h 13"/>
                    <a:gd name="T26" fmla="*/ 5 w 29"/>
                    <a:gd name="T27" fmla="*/ 1 h 13"/>
                    <a:gd name="T28" fmla="*/ 5 w 29"/>
                    <a:gd name="T29" fmla="*/ 1 h 13"/>
                    <a:gd name="T30" fmla="*/ 5 w 29"/>
                    <a:gd name="T31" fmla="*/ 1 h 13"/>
                    <a:gd name="T32" fmla="*/ 5 w 29"/>
                    <a:gd name="T33" fmla="*/ 1 h 13"/>
                    <a:gd name="T34" fmla="*/ 4 w 29"/>
                    <a:gd name="T35" fmla="*/ 1 h 13"/>
                    <a:gd name="T36" fmla="*/ 4 w 29"/>
                    <a:gd name="T37" fmla="*/ 1 h 13"/>
                    <a:gd name="T38" fmla="*/ 4 w 29"/>
                    <a:gd name="T39" fmla="*/ 1 h 13"/>
                    <a:gd name="T40" fmla="*/ 3 w 29"/>
                    <a:gd name="T41" fmla="*/ 1 h 13"/>
                    <a:gd name="T42" fmla="*/ 3 w 29"/>
                    <a:gd name="T43" fmla="*/ 1 h 13"/>
                    <a:gd name="T44" fmla="*/ 3 w 29"/>
                    <a:gd name="T45" fmla="*/ 1 h 13"/>
                    <a:gd name="T46" fmla="*/ 2 w 29"/>
                    <a:gd name="T47" fmla="*/ 1 h 13"/>
                    <a:gd name="T48" fmla="*/ 2 w 29"/>
                    <a:gd name="T49" fmla="*/ 1 h 13"/>
                    <a:gd name="T50" fmla="*/ 2 w 29"/>
                    <a:gd name="T51" fmla="*/ 1 h 13"/>
                    <a:gd name="T52" fmla="*/ 2 w 29"/>
                    <a:gd name="T53" fmla="*/ 1 h 13"/>
                    <a:gd name="T54" fmla="*/ 1 w 29"/>
                    <a:gd name="T55" fmla="*/ 0 h 13"/>
                    <a:gd name="T56" fmla="*/ 1 w 29"/>
                    <a:gd name="T57" fmla="*/ 0 h 13"/>
                    <a:gd name="T58" fmla="*/ 1 w 29"/>
                    <a:gd name="T59" fmla="*/ 0 h 13"/>
                    <a:gd name="T60" fmla="*/ 0 w 29"/>
                    <a:gd name="T61" fmla="*/ 0 h 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9"/>
                    <a:gd name="T94" fmla="*/ 0 h 13"/>
                    <a:gd name="T95" fmla="*/ 29 w 29"/>
                    <a:gd name="T96" fmla="*/ 13 h 1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9" h="13">
                      <a:moveTo>
                        <a:pt x="0" y="3"/>
                      </a:moveTo>
                      <a:lnTo>
                        <a:pt x="29" y="0"/>
                      </a:lnTo>
                      <a:lnTo>
                        <a:pt x="29" y="13"/>
                      </a:lnTo>
                      <a:lnTo>
                        <a:pt x="29" y="12"/>
                      </a:lnTo>
                      <a:lnTo>
                        <a:pt x="28" y="11"/>
                      </a:lnTo>
                      <a:lnTo>
                        <a:pt x="27" y="10"/>
                      </a:lnTo>
                      <a:lnTo>
                        <a:pt x="27" y="8"/>
                      </a:lnTo>
                      <a:lnTo>
                        <a:pt x="26" y="7"/>
                      </a:lnTo>
                      <a:lnTo>
                        <a:pt x="25" y="6"/>
                      </a:lnTo>
                      <a:lnTo>
                        <a:pt x="23" y="6"/>
                      </a:lnTo>
                      <a:lnTo>
                        <a:pt x="23" y="5"/>
                      </a:lnTo>
                      <a:lnTo>
                        <a:pt x="22" y="5"/>
                      </a:lnTo>
                      <a:lnTo>
                        <a:pt x="21" y="5"/>
                      </a:lnTo>
                      <a:lnTo>
                        <a:pt x="20" y="4"/>
                      </a:lnTo>
                      <a:lnTo>
                        <a:pt x="19" y="4"/>
                      </a:lnTo>
                      <a:lnTo>
                        <a:pt x="18" y="4"/>
                      </a:lnTo>
                      <a:lnTo>
                        <a:pt x="17" y="4"/>
                      </a:lnTo>
                      <a:lnTo>
                        <a:pt x="15" y="4"/>
                      </a:lnTo>
                      <a:lnTo>
                        <a:pt x="14" y="4"/>
                      </a:lnTo>
                      <a:lnTo>
                        <a:pt x="13" y="4"/>
                      </a:lnTo>
                      <a:lnTo>
                        <a:pt x="12" y="4"/>
                      </a:lnTo>
                      <a:lnTo>
                        <a:pt x="11" y="4"/>
                      </a:lnTo>
                      <a:lnTo>
                        <a:pt x="10" y="4"/>
                      </a:lnTo>
                      <a:lnTo>
                        <a:pt x="8" y="4"/>
                      </a:lnTo>
                      <a:lnTo>
                        <a:pt x="7" y="4"/>
                      </a:lnTo>
                      <a:lnTo>
                        <a:pt x="6" y="4"/>
                      </a:lnTo>
                      <a:lnTo>
                        <a:pt x="5" y="4"/>
                      </a:lnTo>
                      <a:lnTo>
                        <a:pt x="4" y="3"/>
                      </a:lnTo>
                      <a:lnTo>
                        <a:pt x="3" y="3"/>
                      </a:lnTo>
                      <a:lnTo>
                        <a:pt x="2" y="3"/>
                      </a:lnTo>
                      <a:lnTo>
                        <a:pt x="0" y="3"/>
                      </a:lnTo>
                      <a:close/>
                    </a:path>
                  </a:pathLst>
                </a:custGeom>
                <a:solidFill>
                  <a:srgbClr val="FFFFFF"/>
                </a:solidFill>
                <a:ln w="9525">
                  <a:noFill/>
                  <a:round/>
                  <a:headEnd/>
                  <a:tailEnd/>
                </a:ln>
              </p:spPr>
              <p:txBody>
                <a:bodyPr/>
                <a:lstStyle/>
                <a:p>
                  <a:endParaRPr lang="en-GB"/>
                </a:p>
              </p:txBody>
            </p:sp>
            <p:sp>
              <p:nvSpPr>
                <p:cNvPr id="1143" name="Freeform 1053"/>
                <p:cNvSpPr>
                  <a:spLocks/>
                </p:cNvSpPr>
                <p:nvPr/>
              </p:nvSpPr>
              <p:spPr bwMode="auto">
                <a:xfrm>
                  <a:off x="2424" y="2739"/>
                  <a:ext cx="152" cy="117"/>
                </a:xfrm>
                <a:custGeom>
                  <a:avLst/>
                  <a:gdLst>
                    <a:gd name="T0" fmla="*/ 25 w 303"/>
                    <a:gd name="T1" fmla="*/ 0 h 234"/>
                    <a:gd name="T2" fmla="*/ 23 w 303"/>
                    <a:gd name="T3" fmla="*/ 5 h 234"/>
                    <a:gd name="T4" fmla="*/ 21 w 303"/>
                    <a:gd name="T5" fmla="*/ 9 h 234"/>
                    <a:gd name="T6" fmla="*/ 20 w 303"/>
                    <a:gd name="T7" fmla="*/ 14 h 234"/>
                    <a:gd name="T8" fmla="*/ 19 w 303"/>
                    <a:gd name="T9" fmla="*/ 18 h 234"/>
                    <a:gd name="T10" fmla="*/ 18 w 303"/>
                    <a:gd name="T11" fmla="*/ 22 h 234"/>
                    <a:gd name="T12" fmla="*/ 18 w 303"/>
                    <a:gd name="T13" fmla="*/ 26 h 234"/>
                    <a:gd name="T14" fmla="*/ 17 w 303"/>
                    <a:gd name="T15" fmla="*/ 29 h 234"/>
                    <a:gd name="T16" fmla="*/ 16 w 303"/>
                    <a:gd name="T17" fmla="*/ 33 h 234"/>
                    <a:gd name="T18" fmla="*/ 15 w 303"/>
                    <a:gd name="T19" fmla="*/ 37 h 234"/>
                    <a:gd name="T20" fmla="*/ 15 w 303"/>
                    <a:gd name="T21" fmla="*/ 40 h 234"/>
                    <a:gd name="T22" fmla="*/ 13 w 303"/>
                    <a:gd name="T23" fmla="*/ 44 h 234"/>
                    <a:gd name="T24" fmla="*/ 12 w 303"/>
                    <a:gd name="T25" fmla="*/ 47 h 234"/>
                    <a:gd name="T26" fmla="*/ 10 w 303"/>
                    <a:gd name="T27" fmla="*/ 50 h 234"/>
                    <a:gd name="T28" fmla="*/ 7 w 303"/>
                    <a:gd name="T29" fmla="*/ 53 h 234"/>
                    <a:gd name="T30" fmla="*/ 4 w 303"/>
                    <a:gd name="T31" fmla="*/ 56 h 234"/>
                    <a:gd name="T32" fmla="*/ 0 w 303"/>
                    <a:gd name="T33" fmla="*/ 59 h 234"/>
                    <a:gd name="T34" fmla="*/ 8 w 303"/>
                    <a:gd name="T35" fmla="*/ 59 h 234"/>
                    <a:gd name="T36" fmla="*/ 15 w 303"/>
                    <a:gd name="T37" fmla="*/ 58 h 234"/>
                    <a:gd name="T38" fmla="*/ 21 w 303"/>
                    <a:gd name="T39" fmla="*/ 58 h 234"/>
                    <a:gd name="T40" fmla="*/ 27 w 303"/>
                    <a:gd name="T41" fmla="*/ 57 h 234"/>
                    <a:gd name="T42" fmla="*/ 33 w 303"/>
                    <a:gd name="T43" fmla="*/ 56 h 234"/>
                    <a:gd name="T44" fmla="*/ 38 w 303"/>
                    <a:gd name="T45" fmla="*/ 56 h 234"/>
                    <a:gd name="T46" fmla="*/ 43 w 303"/>
                    <a:gd name="T47" fmla="*/ 55 h 234"/>
                    <a:gd name="T48" fmla="*/ 48 w 303"/>
                    <a:gd name="T49" fmla="*/ 54 h 234"/>
                    <a:gd name="T50" fmla="*/ 52 w 303"/>
                    <a:gd name="T51" fmla="*/ 53 h 234"/>
                    <a:gd name="T52" fmla="*/ 57 w 303"/>
                    <a:gd name="T53" fmla="*/ 52 h 234"/>
                    <a:gd name="T54" fmla="*/ 60 w 303"/>
                    <a:gd name="T55" fmla="*/ 50 h 234"/>
                    <a:gd name="T56" fmla="*/ 64 w 303"/>
                    <a:gd name="T57" fmla="*/ 49 h 234"/>
                    <a:gd name="T58" fmla="*/ 68 w 303"/>
                    <a:gd name="T59" fmla="*/ 47 h 234"/>
                    <a:gd name="T60" fmla="*/ 71 w 303"/>
                    <a:gd name="T61" fmla="*/ 45 h 234"/>
                    <a:gd name="T62" fmla="*/ 74 w 303"/>
                    <a:gd name="T63" fmla="*/ 44 h 234"/>
                    <a:gd name="T64" fmla="*/ 76 w 303"/>
                    <a:gd name="T65" fmla="*/ 42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3"/>
                    <a:gd name="T100" fmla="*/ 0 h 234"/>
                    <a:gd name="T101" fmla="*/ 303 w 303"/>
                    <a:gd name="T102" fmla="*/ 234 h 2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3" h="234">
                      <a:moveTo>
                        <a:pt x="303" y="165"/>
                      </a:moveTo>
                      <a:lnTo>
                        <a:pt x="97" y="0"/>
                      </a:lnTo>
                      <a:lnTo>
                        <a:pt x="94" y="8"/>
                      </a:lnTo>
                      <a:lnTo>
                        <a:pt x="90" y="17"/>
                      </a:lnTo>
                      <a:lnTo>
                        <a:pt x="87" y="26"/>
                      </a:lnTo>
                      <a:lnTo>
                        <a:pt x="83" y="35"/>
                      </a:lnTo>
                      <a:lnTo>
                        <a:pt x="81" y="43"/>
                      </a:lnTo>
                      <a:lnTo>
                        <a:pt x="79" y="53"/>
                      </a:lnTo>
                      <a:lnTo>
                        <a:pt x="76" y="61"/>
                      </a:lnTo>
                      <a:lnTo>
                        <a:pt x="75" y="69"/>
                      </a:lnTo>
                      <a:lnTo>
                        <a:pt x="73" y="77"/>
                      </a:lnTo>
                      <a:lnTo>
                        <a:pt x="72" y="85"/>
                      </a:lnTo>
                      <a:lnTo>
                        <a:pt x="71" y="93"/>
                      </a:lnTo>
                      <a:lnTo>
                        <a:pt x="69" y="101"/>
                      </a:lnTo>
                      <a:lnTo>
                        <a:pt x="68" y="109"/>
                      </a:lnTo>
                      <a:lnTo>
                        <a:pt x="66" y="116"/>
                      </a:lnTo>
                      <a:lnTo>
                        <a:pt x="65" y="124"/>
                      </a:lnTo>
                      <a:lnTo>
                        <a:pt x="64" y="131"/>
                      </a:lnTo>
                      <a:lnTo>
                        <a:pt x="63" y="139"/>
                      </a:lnTo>
                      <a:lnTo>
                        <a:pt x="60" y="146"/>
                      </a:lnTo>
                      <a:lnTo>
                        <a:pt x="59" y="153"/>
                      </a:lnTo>
                      <a:lnTo>
                        <a:pt x="57" y="160"/>
                      </a:lnTo>
                      <a:lnTo>
                        <a:pt x="55" y="167"/>
                      </a:lnTo>
                      <a:lnTo>
                        <a:pt x="51" y="173"/>
                      </a:lnTo>
                      <a:lnTo>
                        <a:pt x="49" y="179"/>
                      </a:lnTo>
                      <a:lnTo>
                        <a:pt x="45" y="186"/>
                      </a:lnTo>
                      <a:lnTo>
                        <a:pt x="41" y="193"/>
                      </a:lnTo>
                      <a:lnTo>
                        <a:pt x="37" y="199"/>
                      </a:lnTo>
                      <a:lnTo>
                        <a:pt x="33" y="205"/>
                      </a:lnTo>
                      <a:lnTo>
                        <a:pt x="27" y="211"/>
                      </a:lnTo>
                      <a:lnTo>
                        <a:pt x="21" y="217"/>
                      </a:lnTo>
                      <a:lnTo>
                        <a:pt x="14" y="223"/>
                      </a:lnTo>
                      <a:lnTo>
                        <a:pt x="7" y="229"/>
                      </a:lnTo>
                      <a:lnTo>
                        <a:pt x="0" y="234"/>
                      </a:lnTo>
                      <a:lnTo>
                        <a:pt x="14" y="233"/>
                      </a:lnTo>
                      <a:lnTo>
                        <a:pt x="29" y="233"/>
                      </a:lnTo>
                      <a:lnTo>
                        <a:pt x="43" y="232"/>
                      </a:lnTo>
                      <a:lnTo>
                        <a:pt x="57" y="231"/>
                      </a:lnTo>
                      <a:lnTo>
                        <a:pt x="69" y="230"/>
                      </a:lnTo>
                      <a:lnTo>
                        <a:pt x="82" y="229"/>
                      </a:lnTo>
                      <a:lnTo>
                        <a:pt x="95" y="228"/>
                      </a:lnTo>
                      <a:lnTo>
                        <a:pt x="106" y="226"/>
                      </a:lnTo>
                      <a:lnTo>
                        <a:pt x="118" y="225"/>
                      </a:lnTo>
                      <a:lnTo>
                        <a:pt x="129" y="224"/>
                      </a:lnTo>
                      <a:lnTo>
                        <a:pt x="141" y="223"/>
                      </a:lnTo>
                      <a:lnTo>
                        <a:pt x="151" y="221"/>
                      </a:lnTo>
                      <a:lnTo>
                        <a:pt x="162" y="220"/>
                      </a:lnTo>
                      <a:lnTo>
                        <a:pt x="171" y="217"/>
                      </a:lnTo>
                      <a:lnTo>
                        <a:pt x="181" y="216"/>
                      </a:lnTo>
                      <a:lnTo>
                        <a:pt x="190" y="214"/>
                      </a:lnTo>
                      <a:lnTo>
                        <a:pt x="200" y="211"/>
                      </a:lnTo>
                      <a:lnTo>
                        <a:pt x="208" y="209"/>
                      </a:lnTo>
                      <a:lnTo>
                        <a:pt x="217" y="207"/>
                      </a:lnTo>
                      <a:lnTo>
                        <a:pt x="225" y="205"/>
                      </a:lnTo>
                      <a:lnTo>
                        <a:pt x="233" y="202"/>
                      </a:lnTo>
                      <a:lnTo>
                        <a:pt x="240" y="199"/>
                      </a:lnTo>
                      <a:lnTo>
                        <a:pt x="248" y="196"/>
                      </a:lnTo>
                      <a:lnTo>
                        <a:pt x="255" y="193"/>
                      </a:lnTo>
                      <a:lnTo>
                        <a:pt x="262" y="191"/>
                      </a:lnTo>
                      <a:lnTo>
                        <a:pt x="269" y="187"/>
                      </a:lnTo>
                      <a:lnTo>
                        <a:pt x="275" y="184"/>
                      </a:lnTo>
                      <a:lnTo>
                        <a:pt x="282" y="180"/>
                      </a:lnTo>
                      <a:lnTo>
                        <a:pt x="287" y="177"/>
                      </a:lnTo>
                      <a:lnTo>
                        <a:pt x="293" y="173"/>
                      </a:lnTo>
                      <a:lnTo>
                        <a:pt x="299" y="169"/>
                      </a:lnTo>
                      <a:lnTo>
                        <a:pt x="303" y="165"/>
                      </a:lnTo>
                      <a:close/>
                    </a:path>
                  </a:pathLst>
                </a:custGeom>
                <a:solidFill>
                  <a:srgbClr val="000000"/>
                </a:solidFill>
                <a:ln w="9525">
                  <a:noFill/>
                  <a:round/>
                  <a:headEnd/>
                  <a:tailEnd/>
                </a:ln>
              </p:spPr>
              <p:txBody>
                <a:bodyPr/>
                <a:lstStyle/>
                <a:p>
                  <a:endParaRPr lang="en-GB"/>
                </a:p>
              </p:txBody>
            </p:sp>
            <p:sp>
              <p:nvSpPr>
                <p:cNvPr id="1144" name="Freeform 1054"/>
                <p:cNvSpPr>
                  <a:spLocks/>
                </p:cNvSpPr>
                <p:nvPr/>
              </p:nvSpPr>
              <p:spPr bwMode="auto">
                <a:xfrm>
                  <a:off x="2471" y="2737"/>
                  <a:ext cx="105" cy="86"/>
                </a:xfrm>
                <a:custGeom>
                  <a:avLst/>
                  <a:gdLst>
                    <a:gd name="T0" fmla="*/ 1 w 210"/>
                    <a:gd name="T1" fmla="*/ 1 h 172"/>
                    <a:gd name="T2" fmla="*/ 1 w 210"/>
                    <a:gd name="T3" fmla="*/ 1 h 172"/>
                    <a:gd name="T4" fmla="*/ 52 w 210"/>
                    <a:gd name="T5" fmla="*/ 43 h 172"/>
                    <a:gd name="T6" fmla="*/ 53 w 210"/>
                    <a:gd name="T7" fmla="*/ 42 h 172"/>
                    <a:gd name="T8" fmla="*/ 1 w 210"/>
                    <a:gd name="T9" fmla="*/ 1 h 172"/>
                    <a:gd name="T10" fmla="*/ 0 w 210"/>
                    <a:gd name="T11" fmla="*/ 1 h 172"/>
                    <a:gd name="T12" fmla="*/ 1 w 210"/>
                    <a:gd name="T13" fmla="*/ 1 h 172"/>
                    <a:gd name="T14" fmla="*/ 1 w 210"/>
                    <a:gd name="T15" fmla="*/ 1 h 172"/>
                    <a:gd name="T16" fmla="*/ 1 w 210"/>
                    <a:gd name="T17" fmla="*/ 0 h 172"/>
                    <a:gd name="T18" fmla="*/ 1 w 210"/>
                    <a:gd name="T19" fmla="*/ 0 h 172"/>
                    <a:gd name="T20" fmla="*/ 1 w 210"/>
                    <a:gd name="T21" fmla="*/ 1 h 172"/>
                    <a:gd name="T22" fmla="*/ 0 w 210"/>
                    <a:gd name="T23" fmla="*/ 1 h 172"/>
                    <a:gd name="T24" fmla="*/ 0 w 210"/>
                    <a:gd name="T25" fmla="*/ 1 h 172"/>
                    <a:gd name="T26" fmla="*/ 0 w 210"/>
                    <a:gd name="T27" fmla="*/ 1 h 172"/>
                    <a:gd name="T28" fmla="*/ 1 w 210"/>
                    <a:gd name="T29" fmla="*/ 1 h 172"/>
                    <a:gd name="T30" fmla="*/ 1 w 210"/>
                    <a:gd name="T31" fmla="*/ 1 h 1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0"/>
                    <a:gd name="T49" fmla="*/ 0 h 172"/>
                    <a:gd name="T50" fmla="*/ 210 w 210"/>
                    <a:gd name="T51" fmla="*/ 172 h 1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0" h="172">
                      <a:moveTo>
                        <a:pt x="4" y="4"/>
                      </a:moveTo>
                      <a:lnTo>
                        <a:pt x="1" y="5"/>
                      </a:lnTo>
                      <a:lnTo>
                        <a:pt x="207" y="172"/>
                      </a:lnTo>
                      <a:lnTo>
                        <a:pt x="210" y="167"/>
                      </a:lnTo>
                      <a:lnTo>
                        <a:pt x="4" y="1"/>
                      </a:lnTo>
                      <a:lnTo>
                        <a:pt x="0" y="3"/>
                      </a:lnTo>
                      <a:lnTo>
                        <a:pt x="4" y="1"/>
                      </a:lnTo>
                      <a:lnTo>
                        <a:pt x="3" y="1"/>
                      </a:lnTo>
                      <a:lnTo>
                        <a:pt x="3" y="0"/>
                      </a:lnTo>
                      <a:lnTo>
                        <a:pt x="2" y="0"/>
                      </a:lnTo>
                      <a:lnTo>
                        <a:pt x="1" y="1"/>
                      </a:lnTo>
                      <a:lnTo>
                        <a:pt x="0" y="3"/>
                      </a:lnTo>
                      <a:lnTo>
                        <a:pt x="0" y="4"/>
                      </a:lnTo>
                      <a:lnTo>
                        <a:pt x="0" y="5"/>
                      </a:lnTo>
                      <a:lnTo>
                        <a:pt x="1" y="5"/>
                      </a:lnTo>
                      <a:lnTo>
                        <a:pt x="4" y="4"/>
                      </a:lnTo>
                      <a:close/>
                    </a:path>
                  </a:pathLst>
                </a:custGeom>
                <a:solidFill>
                  <a:srgbClr val="000000"/>
                </a:solidFill>
                <a:ln w="9525">
                  <a:noFill/>
                  <a:round/>
                  <a:headEnd/>
                  <a:tailEnd/>
                </a:ln>
              </p:spPr>
              <p:txBody>
                <a:bodyPr/>
                <a:lstStyle/>
                <a:p>
                  <a:endParaRPr lang="en-GB"/>
                </a:p>
              </p:txBody>
            </p:sp>
            <p:sp>
              <p:nvSpPr>
                <p:cNvPr id="1145" name="Freeform 1055"/>
                <p:cNvSpPr>
                  <a:spLocks/>
                </p:cNvSpPr>
                <p:nvPr/>
              </p:nvSpPr>
              <p:spPr bwMode="auto">
                <a:xfrm>
                  <a:off x="2422" y="2738"/>
                  <a:ext cx="52" cy="119"/>
                </a:xfrm>
                <a:custGeom>
                  <a:avLst/>
                  <a:gdLst>
                    <a:gd name="T0" fmla="*/ 2 w 102"/>
                    <a:gd name="T1" fmla="*/ 60 h 238"/>
                    <a:gd name="T2" fmla="*/ 5 w 102"/>
                    <a:gd name="T3" fmla="*/ 57 h 238"/>
                    <a:gd name="T4" fmla="*/ 8 w 102"/>
                    <a:gd name="T5" fmla="*/ 54 h 238"/>
                    <a:gd name="T6" fmla="*/ 11 w 102"/>
                    <a:gd name="T7" fmla="*/ 51 h 238"/>
                    <a:gd name="T8" fmla="*/ 13 w 102"/>
                    <a:gd name="T9" fmla="*/ 47 h 238"/>
                    <a:gd name="T10" fmla="*/ 15 w 102"/>
                    <a:gd name="T11" fmla="*/ 44 h 238"/>
                    <a:gd name="T12" fmla="*/ 16 w 102"/>
                    <a:gd name="T13" fmla="*/ 41 h 238"/>
                    <a:gd name="T14" fmla="*/ 17 w 102"/>
                    <a:gd name="T15" fmla="*/ 37 h 238"/>
                    <a:gd name="T16" fmla="*/ 18 w 102"/>
                    <a:gd name="T17" fmla="*/ 34 h 238"/>
                    <a:gd name="T18" fmla="*/ 18 w 102"/>
                    <a:gd name="T19" fmla="*/ 30 h 238"/>
                    <a:gd name="T20" fmla="*/ 19 w 102"/>
                    <a:gd name="T21" fmla="*/ 26 h 238"/>
                    <a:gd name="T22" fmla="*/ 20 w 102"/>
                    <a:gd name="T23" fmla="*/ 22 h 238"/>
                    <a:gd name="T24" fmla="*/ 21 w 102"/>
                    <a:gd name="T25" fmla="*/ 18 h 238"/>
                    <a:gd name="T26" fmla="*/ 22 w 102"/>
                    <a:gd name="T27" fmla="*/ 14 h 238"/>
                    <a:gd name="T28" fmla="*/ 23 w 102"/>
                    <a:gd name="T29" fmla="*/ 9 h 238"/>
                    <a:gd name="T30" fmla="*/ 24 w 102"/>
                    <a:gd name="T31" fmla="*/ 5 h 238"/>
                    <a:gd name="T32" fmla="*/ 27 w 102"/>
                    <a:gd name="T33" fmla="*/ 1 h 238"/>
                    <a:gd name="T34" fmla="*/ 24 w 102"/>
                    <a:gd name="T35" fmla="*/ 3 h 238"/>
                    <a:gd name="T36" fmla="*/ 22 w 102"/>
                    <a:gd name="T37" fmla="*/ 7 h 238"/>
                    <a:gd name="T38" fmla="*/ 21 w 102"/>
                    <a:gd name="T39" fmla="*/ 11 h 238"/>
                    <a:gd name="T40" fmla="*/ 20 w 102"/>
                    <a:gd name="T41" fmla="*/ 15 h 238"/>
                    <a:gd name="T42" fmla="*/ 19 w 102"/>
                    <a:gd name="T43" fmla="*/ 20 h 238"/>
                    <a:gd name="T44" fmla="*/ 18 w 102"/>
                    <a:gd name="T45" fmla="*/ 24 h 238"/>
                    <a:gd name="T46" fmla="*/ 18 w 102"/>
                    <a:gd name="T47" fmla="*/ 28 h 238"/>
                    <a:gd name="T48" fmla="*/ 17 w 102"/>
                    <a:gd name="T49" fmla="*/ 31 h 238"/>
                    <a:gd name="T50" fmla="*/ 16 w 102"/>
                    <a:gd name="T51" fmla="*/ 35 h 238"/>
                    <a:gd name="T52" fmla="*/ 16 w 102"/>
                    <a:gd name="T53" fmla="*/ 39 h 238"/>
                    <a:gd name="T54" fmla="*/ 14 w 102"/>
                    <a:gd name="T55" fmla="*/ 42 h 238"/>
                    <a:gd name="T56" fmla="*/ 13 w 102"/>
                    <a:gd name="T57" fmla="*/ 45 h 238"/>
                    <a:gd name="T58" fmla="*/ 11 w 102"/>
                    <a:gd name="T59" fmla="*/ 49 h 238"/>
                    <a:gd name="T60" fmla="*/ 9 w 102"/>
                    <a:gd name="T61" fmla="*/ 51 h 238"/>
                    <a:gd name="T62" fmla="*/ 6 w 102"/>
                    <a:gd name="T63" fmla="*/ 54 h 238"/>
                    <a:gd name="T64" fmla="*/ 3 w 102"/>
                    <a:gd name="T65" fmla="*/ 57 h 238"/>
                    <a:gd name="T66" fmla="*/ 1 w 102"/>
                    <a:gd name="T67" fmla="*/ 60 h 238"/>
                    <a:gd name="T68" fmla="*/ 1 w 102"/>
                    <a:gd name="T69" fmla="*/ 59 h 238"/>
                    <a:gd name="T70" fmla="*/ 1 w 102"/>
                    <a:gd name="T71" fmla="*/ 59 h 238"/>
                    <a:gd name="T72" fmla="*/ 1 w 102"/>
                    <a:gd name="T73" fmla="*/ 60 h 238"/>
                    <a:gd name="T74" fmla="*/ 1 w 102"/>
                    <a:gd name="T75" fmla="*/ 60 h 238"/>
                    <a:gd name="T76" fmla="*/ 1 w 102"/>
                    <a:gd name="T77" fmla="*/ 59 h 2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
                    <a:gd name="T118" fmla="*/ 0 h 238"/>
                    <a:gd name="T119" fmla="*/ 102 w 102"/>
                    <a:gd name="T120" fmla="*/ 238 h 2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 h="238">
                      <a:moveTo>
                        <a:pt x="3" y="233"/>
                      </a:moveTo>
                      <a:lnTo>
                        <a:pt x="5" y="238"/>
                      </a:lnTo>
                      <a:lnTo>
                        <a:pt x="13" y="232"/>
                      </a:lnTo>
                      <a:lnTo>
                        <a:pt x="19" y="226"/>
                      </a:lnTo>
                      <a:lnTo>
                        <a:pt x="25" y="219"/>
                      </a:lnTo>
                      <a:lnTo>
                        <a:pt x="32" y="214"/>
                      </a:lnTo>
                      <a:lnTo>
                        <a:pt x="37" y="208"/>
                      </a:lnTo>
                      <a:lnTo>
                        <a:pt x="41" y="201"/>
                      </a:lnTo>
                      <a:lnTo>
                        <a:pt x="46" y="195"/>
                      </a:lnTo>
                      <a:lnTo>
                        <a:pt x="51" y="188"/>
                      </a:lnTo>
                      <a:lnTo>
                        <a:pt x="54" y="181"/>
                      </a:lnTo>
                      <a:lnTo>
                        <a:pt x="56" y="176"/>
                      </a:lnTo>
                      <a:lnTo>
                        <a:pt x="60" y="169"/>
                      </a:lnTo>
                      <a:lnTo>
                        <a:pt x="62" y="162"/>
                      </a:lnTo>
                      <a:lnTo>
                        <a:pt x="64" y="154"/>
                      </a:lnTo>
                      <a:lnTo>
                        <a:pt x="66" y="147"/>
                      </a:lnTo>
                      <a:lnTo>
                        <a:pt x="68" y="140"/>
                      </a:lnTo>
                      <a:lnTo>
                        <a:pt x="69" y="133"/>
                      </a:lnTo>
                      <a:lnTo>
                        <a:pt x="70" y="125"/>
                      </a:lnTo>
                      <a:lnTo>
                        <a:pt x="71" y="118"/>
                      </a:lnTo>
                      <a:lnTo>
                        <a:pt x="74" y="110"/>
                      </a:lnTo>
                      <a:lnTo>
                        <a:pt x="75" y="102"/>
                      </a:lnTo>
                      <a:lnTo>
                        <a:pt x="76" y="95"/>
                      </a:lnTo>
                      <a:lnTo>
                        <a:pt x="77" y="87"/>
                      </a:lnTo>
                      <a:lnTo>
                        <a:pt x="78" y="79"/>
                      </a:lnTo>
                      <a:lnTo>
                        <a:pt x="81" y="71"/>
                      </a:lnTo>
                      <a:lnTo>
                        <a:pt x="82" y="62"/>
                      </a:lnTo>
                      <a:lnTo>
                        <a:pt x="84" y="54"/>
                      </a:lnTo>
                      <a:lnTo>
                        <a:pt x="86" y="46"/>
                      </a:lnTo>
                      <a:lnTo>
                        <a:pt x="89" y="36"/>
                      </a:lnTo>
                      <a:lnTo>
                        <a:pt x="92" y="28"/>
                      </a:lnTo>
                      <a:lnTo>
                        <a:pt x="94" y="19"/>
                      </a:lnTo>
                      <a:lnTo>
                        <a:pt x="99" y="10"/>
                      </a:lnTo>
                      <a:lnTo>
                        <a:pt x="102" y="1"/>
                      </a:lnTo>
                      <a:lnTo>
                        <a:pt x="98" y="0"/>
                      </a:lnTo>
                      <a:lnTo>
                        <a:pt x="94" y="9"/>
                      </a:lnTo>
                      <a:lnTo>
                        <a:pt x="91" y="18"/>
                      </a:lnTo>
                      <a:lnTo>
                        <a:pt x="87" y="26"/>
                      </a:lnTo>
                      <a:lnTo>
                        <a:pt x="84" y="35"/>
                      </a:lnTo>
                      <a:lnTo>
                        <a:pt x="82" y="44"/>
                      </a:lnTo>
                      <a:lnTo>
                        <a:pt x="79" y="53"/>
                      </a:lnTo>
                      <a:lnTo>
                        <a:pt x="77" y="61"/>
                      </a:lnTo>
                      <a:lnTo>
                        <a:pt x="76" y="70"/>
                      </a:lnTo>
                      <a:lnTo>
                        <a:pt x="74" y="78"/>
                      </a:lnTo>
                      <a:lnTo>
                        <a:pt x="72" y="86"/>
                      </a:lnTo>
                      <a:lnTo>
                        <a:pt x="71" y="94"/>
                      </a:lnTo>
                      <a:lnTo>
                        <a:pt x="70" y="102"/>
                      </a:lnTo>
                      <a:lnTo>
                        <a:pt x="68" y="109"/>
                      </a:lnTo>
                      <a:lnTo>
                        <a:pt x="67" y="117"/>
                      </a:lnTo>
                      <a:lnTo>
                        <a:pt x="66" y="124"/>
                      </a:lnTo>
                      <a:lnTo>
                        <a:pt x="64" y="132"/>
                      </a:lnTo>
                      <a:lnTo>
                        <a:pt x="63" y="139"/>
                      </a:lnTo>
                      <a:lnTo>
                        <a:pt x="61" y="146"/>
                      </a:lnTo>
                      <a:lnTo>
                        <a:pt x="60" y="153"/>
                      </a:lnTo>
                      <a:lnTo>
                        <a:pt x="58" y="160"/>
                      </a:lnTo>
                      <a:lnTo>
                        <a:pt x="55" y="166"/>
                      </a:lnTo>
                      <a:lnTo>
                        <a:pt x="52" y="173"/>
                      </a:lnTo>
                      <a:lnTo>
                        <a:pt x="49" y="180"/>
                      </a:lnTo>
                      <a:lnTo>
                        <a:pt x="46" y="186"/>
                      </a:lnTo>
                      <a:lnTo>
                        <a:pt x="43" y="193"/>
                      </a:lnTo>
                      <a:lnTo>
                        <a:pt x="38" y="199"/>
                      </a:lnTo>
                      <a:lnTo>
                        <a:pt x="33" y="204"/>
                      </a:lnTo>
                      <a:lnTo>
                        <a:pt x="29" y="210"/>
                      </a:lnTo>
                      <a:lnTo>
                        <a:pt x="23" y="216"/>
                      </a:lnTo>
                      <a:lnTo>
                        <a:pt x="16" y="222"/>
                      </a:lnTo>
                      <a:lnTo>
                        <a:pt x="9" y="227"/>
                      </a:lnTo>
                      <a:lnTo>
                        <a:pt x="1" y="233"/>
                      </a:lnTo>
                      <a:lnTo>
                        <a:pt x="3" y="238"/>
                      </a:lnTo>
                      <a:lnTo>
                        <a:pt x="1" y="233"/>
                      </a:lnTo>
                      <a:lnTo>
                        <a:pt x="1" y="234"/>
                      </a:lnTo>
                      <a:lnTo>
                        <a:pt x="0" y="235"/>
                      </a:lnTo>
                      <a:lnTo>
                        <a:pt x="1" y="235"/>
                      </a:lnTo>
                      <a:lnTo>
                        <a:pt x="1" y="237"/>
                      </a:lnTo>
                      <a:lnTo>
                        <a:pt x="1" y="238"/>
                      </a:lnTo>
                      <a:lnTo>
                        <a:pt x="2" y="238"/>
                      </a:lnTo>
                      <a:lnTo>
                        <a:pt x="3" y="238"/>
                      </a:lnTo>
                      <a:lnTo>
                        <a:pt x="5" y="238"/>
                      </a:lnTo>
                      <a:lnTo>
                        <a:pt x="3" y="233"/>
                      </a:lnTo>
                      <a:close/>
                    </a:path>
                  </a:pathLst>
                </a:custGeom>
                <a:solidFill>
                  <a:srgbClr val="000000"/>
                </a:solidFill>
                <a:ln w="9525">
                  <a:noFill/>
                  <a:round/>
                  <a:headEnd/>
                  <a:tailEnd/>
                </a:ln>
              </p:spPr>
              <p:txBody>
                <a:bodyPr/>
                <a:lstStyle/>
                <a:p>
                  <a:endParaRPr lang="en-GB"/>
                </a:p>
              </p:txBody>
            </p:sp>
            <p:sp>
              <p:nvSpPr>
                <p:cNvPr id="1146" name="Freeform 1056"/>
                <p:cNvSpPr>
                  <a:spLocks/>
                </p:cNvSpPr>
                <p:nvPr/>
              </p:nvSpPr>
              <p:spPr bwMode="auto">
                <a:xfrm>
                  <a:off x="2424" y="2821"/>
                  <a:ext cx="153" cy="36"/>
                </a:xfrm>
                <a:custGeom>
                  <a:avLst/>
                  <a:gdLst>
                    <a:gd name="T0" fmla="*/ 76 w 306"/>
                    <a:gd name="T1" fmla="*/ 0 h 74"/>
                    <a:gd name="T2" fmla="*/ 73 w 306"/>
                    <a:gd name="T3" fmla="*/ 2 h 74"/>
                    <a:gd name="T4" fmla="*/ 70 w 306"/>
                    <a:gd name="T5" fmla="*/ 3 h 74"/>
                    <a:gd name="T6" fmla="*/ 67 w 306"/>
                    <a:gd name="T7" fmla="*/ 5 h 74"/>
                    <a:gd name="T8" fmla="*/ 63 w 306"/>
                    <a:gd name="T9" fmla="*/ 7 h 74"/>
                    <a:gd name="T10" fmla="*/ 60 w 306"/>
                    <a:gd name="T11" fmla="*/ 8 h 74"/>
                    <a:gd name="T12" fmla="*/ 56 w 306"/>
                    <a:gd name="T13" fmla="*/ 9 h 74"/>
                    <a:gd name="T14" fmla="*/ 52 w 306"/>
                    <a:gd name="T15" fmla="*/ 10 h 74"/>
                    <a:gd name="T16" fmla="*/ 47 w 306"/>
                    <a:gd name="T17" fmla="*/ 11 h 74"/>
                    <a:gd name="T18" fmla="*/ 42 w 306"/>
                    <a:gd name="T19" fmla="*/ 12 h 74"/>
                    <a:gd name="T20" fmla="*/ 38 w 306"/>
                    <a:gd name="T21" fmla="*/ 13 h 74"/>
                    <a:gd name="T22" fmla="*/ 33 w 306"/>
                    <a:gd name="T23" fmla="*/ 14 h 74"/>
                    <a:gd name="T24" fmla="*/ 26 w 306"/>
                    <a:gd name="T25" fmla="*/ 15 h 74"/>
                    <a:gd name="T26" fmla="*/ 20 w 306"/>
                    <a:gd name="T27" fmla="*/ 15 h 74"/>
                    <a:gd name="T28" fmla="*/ 14 w 306"/>
                    <a:gd name="T29" fmla="*/ 16 h 74"/>
                    <a:gd name="T30" fmla="*/ 7 w 306"/>
                    <a:gd name="T31" fmla="*/ 16 h 74"/>
                    <a:gd name="T32" fmla="*/ 0 w 306"/>
                    <a:gd name="T33" fmla="*/ 17 h 74"/>
                    <a:gd name="T34" fmla="*/ 3 w 306"/>
                    <a:gd name="T35" fmla="*/ 18 h 74"/>
                    <a:gd name="T36" fmla="*/ 10 w 306"/>
                    <a:gd name="T37" fmla="*/ 17 h 74"/>
                    <a:gd name="T38" fmla="*/ 18 w 306"/>
                    <a:gd name="T39" fmla="*/ 17 h 74"/>
                    <a:gd name="T40" fmla="*/ 23 w 306"/>
                    <a:gd name="T41" fmla="*/ 16 h 74"/>
                    <a:gd name="T42" fmla="*/ 29 w 306"/>
                    <a:gd name="T43" fmla="*/ 16 h 74"/>
                    <a:gd name="T44" fmla="*/ 36 w 306"/>
                    <a:gd name="T45" fmla="*/ 15 h 74"/>
                    <a:gd name="T46" fmla="*/ 40 w 306"/>
                    <a:gd name="T47" fmla="*/ 14 h 74"/>
                    <a:gd name="T48" fmla="*/ 45 w 306"/>
                    <a:gd name="T49" fmla="*/ 13 h 74"/>
                    <a:gd name="T50" fmla="*/ 50 w 306"/>
                    <a:gd name="T51" fmla="*/ 12 h 74"/>
                    <a:gd name="T52" fmla="*/ 54 w 306"/>
                    <a:gd name="T53" fmla="*/ 11 h 74"/>
                    <a:gd name="T54" fmla="*/ 58 w 306"/>
                    <a:gd name="T55" fmla="*/ 10 h 74"/>
                    <a:gd name="T56" fmla="*/ 62 w 306"/>
                    <a:gd name="T57" fmla="*/ 9 h 74"/>
                    <a:gd name="T58" fmla="*/ 66 w 306"/>
                    <a:gd name="T59" fmla="*/ 7 h 74"/>
                    <a:gd name="T60" fmla="*/ 69 w 306"/>
                    <a:gd name="T61" fmla="*/ 5 h 74"/>
                    <a:gd name="T62" fmla="*/ 72 w 306"/>
                    <a:gd name="T63" fmla="*/ 4 h 74"/>
                    <a:gd name="T64" fmla="*/ 75 w 306"/>
                    <a:gd name="T65" fmla="*/ 2 h 74"/>
                    <a:gd name="T66" fmla="*/ 77 w 306"/>
                    <a:gd name="T67" fmla="*/ 0 h 74"/>
                    <a:gd name="T68" fmla="*/ 77 w 306"/>
                    <a:gd name="T69" fmla="*/ 1 h 74"/>
                    <a:gd name="T70" fmla="*/ 77 w 306"/>
                    <a:gd name="T71" fmla="*/ 0 h 74"/>
                    <a:gd name="T72" fmla="*/ 77 w 306"/>
                    <a:gd name="T73" fmla="*/ 0 h 74"/>
                    <a:gd name="T74" fmla="*/ 76 w 306"/>
                    <a:gd name="T75" fmla="*/ 0 h 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6"/>
                    <a:gd name="T115" fmla="*/ 0 h 74"/>
                    <a:gd name="T116" fmla="*/ 306 w 306"/>
                    <a:gd name="T117" fmla="*/ 74 h 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6" h="74">
                      <a:moveTo>
                        <a:pt x="302" y="5"/>
                      </a:moveTo>
                      <a:lnTo>
                        <a:pt x="302" y="0"/>
                      </a:lnTo>
                      <a:lnTo>
                        <a:pt x="297" y="5"/>
                      </a:lnTo>
                      <a:lnTo>
                        <a:pt x="292" y="8"/>
                      </a:lnTo>
                      <a:lnTo>
                        <a:pt x="286" y="12"/>
                      </a:lnTo>
                      <a:lnTo>
                        <a:pt x="279" y="15"/>
                      </a:lnTo>
                      <a:lnTo>
                        <a:pt x="273" y="19"/>
                      </a:lnTo>
                      <a:lnTo>
                        <a:pt x="268" y="22"/>
                      </a:lnTo>
                      <a:lnTo>
                        <a:pt x="261" y="25"/>
                      </a:lnTo>
                      <a:lnTo>
                        <a:pt x="254" y="29"/>
                      </a:lnTo>
                      <a:lnTo>
                        <a:pt x="247" y="31"/>
                      </a:lnTo>
                      <a:lnTo>
                        <a:pt x="240" y="33"/>
                      </a:lnTo>
                      <a:lnTo>
                        <a:pt x="232" y="37"/>
                      </a:lnTo>
                      <a:lnTo>
                        <a:pt x="224" y="39"/>
                      </a:lnTo>
                      <a:lnTo>
                        <a:pt x="216" y="42"/>
                      </a:lnTo>
                      <a:lnTo>
                        <a:pt x="208" y="44"/>
                      </a:lnTo>
                      <a:lnTo>
                        <a:pt x="199" y="46"/>
                      </a:lnTo>
                      <a:lnTo>
                        <a:pt x="189" y="48"/>
                      </a:lnTo>
                      <a:lnTo>
                        <a:pt x="180" y="51"/>
                      </a:lnTo>
                      <a:lnTo>
                        <a:pt x="171" y="52"/>
                      </a:lnTo>
                      <a:lnTo>
                        <a:pt x="161" y="54"/>
                      </a:lnTo>
                      <a:lnTo>
                        <a:pt x="151" y="55"/>
                      </a:lnTo>
                      <a:lnTo>
                        <a:pt x="140" y="58"/>
                      </a:lnTo>
                      <a:lnTo>
                        <a:pt x="129" y="59"/>
                      </a:lnTo>
                      <a:lnTo>
                        <a:pt x="118" y="60"/>
                      </a:lnTo>
                      <a:lnTo>
                        <a:pt x="106" y="61"/>
                      </a:lnTo>
                      <a:lnTo>
                        <a:pt x="95" y="62"/>
                      </a:lnTo>
                      <a:lnTo>
                        <a:pt x="82" y="63"/>
                      </a:lnTo>
                      <a:lnTo>
                        <a:pt x="69" y="65"/>
                      </a:lnTo>
                      <a:lnTo>
                        <a:pt x="56" y="66"/>
                      </a:lnTo>
                      <a:lnTo>
                        <a:pt x="43" y="67"/>
                      </a:lnTo>
                      <a:lnTo>
                        <a:pt x="29" y="68"/>
                      </a:lnTo>
                      <a:lnTo>
                        <a:pt x="14" y="68"/>
                      </a:lnTo>
                      <a:lnTo>
                        <a:pt x="0" y="69"/>
                      </a:lnTo>
                      <a:lnTo>
                        <a:pt x="0" y="74"/>
                      </a:lnTo>
                      <a:lnTo>
                        <a:pt x="14" y="73"/>
                      </a:lnTo>
                      <a:lnTo>
                        <a:pt x="29" y="73"/>
                      </a:lnTo>
                      <a:lnTo>
                        <a:pt x="43" y="71"/>
                      </a:lnTo>
                      <a:lnTo>
                        <a:pt x="57" y="70"/>
                      </a:lnTo>
                      <a:lnTo>
                        <a:pt x="69" y="69"/>
                      </a:lnTo>
                      <a:lnTo>
                        <a:pt x="82" y="68"/>
                      </a:lnTo>
                      <a:lnTo>
                        <a:pt x="95" y="67"/>
                      </a:lnTo>
                      <a:lnTo>
                        <a:pt x="106" y="66"/>
                      </a:lnTo>
                      <a:lnTo>
                        <a:pt x="119" y="65"/>
                      </a:lnTo>
                      <a:lnTo>
                        <a:pt x="129" y="63"/>
                      </a:lnTo>
                      <a:lnTo>
                        <a:pt x="141" y="62"/>
                      </a:lnTo>
                      <a:lnTo>
                        <a:pt x="151" y="60"/>
                      </a:lnTo>
                      <a:lnTo>
                        <a:pt x="162" y="59"/>
                      </a:lnTo>
                      <a:lnTo>
                        <a:pt x="172" y="57"/>
                      </a:lnTo>
                      <a:lnTo>
                        <a:pt x="181" y="55"/>
                      </a:lnTo>
                      <a:lnTo>
                        <a:pt x="190" y="53"/>
                      </a:lnTo>
                      <a:lnTo>
                        <a:pt x="200" y="51"/>
                      </a:lnTo>
                      <a:lnTo>
                        <a:pt x="209" y="48"/>
                      </a:lnTo>
                      <a:lnTo>
                        <a:pt x="217" y="46"/>
                      </a:lnTo>
                      <a:lnTo>
                        <a:pt x="225" y="44"/>
                      </a:lnTo>
                      <a:lnTo>
                        <a:pt x="233" y="42"/>
                      </a:lnTo>
                      <a:lnTo>
                        <a:pt x="241" y="38"/>
                      </a:lnTo>
                      <a:lnTo>
                        <a:pt x="248" y="36"/>
                      </a:lnTo>
                      <a:lnTo>
                        <a:pt x="256" y="32"/>
                      </a:lnTo>
                      <a:lnTo>
                        <a:pt x="263" y="30"/>
                      </a:lnTo>
                      <a:lnTo>
                        <a:pt x="270" y="27"/>
                      </a:lnTo>
                      <a:lnTo>
                        <a:pt x="276" y="23"/>
                      </a:lnTo>
                      <a:lnTo>
                        <a:pt x="283" y="20"/>
                      </a:lnTo>
                      <a:lnTo>
                        <a:pt x="288" y="16"/>
                      </a:lnTo>
                      <a:lnTo>
                        <a:pt x="294" y="13"/>
                      </a:lnTo>
                      <a:lnTo>
                        <a:pt x="300" y="8"/>
                      </a:lnTo>
                      <a:lnTo>
                        <a:pt x="305" y="5"/>
                      </a:lnTo>
                      <a:lnTo>
                        <a:pt x="305" y="0"/>
                      </a:lnTo>
                      <a:lnTo>
                        <a:pt x="305" y="5"/>
                      </a:lnTo>
                      <a:lnTo>
                        <a:pt x="306" y="4"/>
                      </a:lnTo>
                      <a:lnTo>
                        <a:pt x="306" y="2"/>
                      </a:lnTo>
                      <a:lnTo>
                        <a:pt x="306" y="1"/>
                      </a:lnTo>
                      <a:lnTo>
                        <a:pt x="306" y="0"/>
                      </a:lnTo>
                      <a:lnTo>
                        <a:pt x="305" y="0"/>
                      </a:lnTo>
                      <a:lnTo>
                        <a:pt x="303" y="0"/>
                      </a:lnTo>
                      <a:lnTo>
                        <a:pt x="302" y="0"/>
                      </a:lnTo>
                      <a:lnTo>
                        <a:pt x="302" y="5"/>
                      </a:lnTo>
                      <a:close/>
                    </a:path>
                  </a:pathLst>
                </a:custGeom>
                <a:solidFill>
                  <a:srgbClr val="000000"/>
                </a:solidFill>
                <a:ln w="9525">
                  <a:noFill/>
                  <a:round/>
                  <a:headEnd/>
                  <a:tailEnd/>
                </a:ln>
              </p:spPr>
              <p:txBody>
                <a:bodyPr/>
                <a:lstStyle/>
                <a:p>
                  <a:endParaRPr lang="en-GB"/>
                </a:p>
              </p:txBody>
            </p:sp>
            <p:sp>
              <p:nvSpPr>
                <p:cNvPr id="1147" name="Freeform 1057"/>
                <p:cNvSpPr>
                  <a:spLocks/>
                </p:cNvSpPr>
                <p:nvPr/>
              </p:nvSpPr>
              <p:spPr bwMode="auto">
                <a:xfrm>
                  <a:off x="2460" y="2742"/>
                  <a:ext cx="111" cy="104"/>
                </a:xfrm>
                <a:custGeom>
                  <a:avLst/>
                  <a:gdLst>
                    <a:gd name="T0" fmla="*/ 8 w 221"/>
                    <a:gd name="T1" fmla="*/ 1 h 208"/>
                    <a:gd name="T2" fmla="*/ 7 w 221"/>
                    <a:gd name="T3" fmla="*/ 3 h 208"/>
                    <a:gd name="T4" fmla="*/ 6 w 221"/>
                    <a:gd name="T5" fmla="*/ 7 h 208"/>
                    <a:gd name="T6" fmla="*/ 6 w 221"/>
                    <a:gd name="T7" fmla="*/ 9 h 208"/>
                    <a:gd name="T8" fmla="*/ 5 w 221"/>
                    <a:gd name="T9" fmla="*/ 12 h 208"/>
                    <a:gd name="T10" fmla="*/ 5 w 221"/>
                    <a:gd name="T11" fmla="*/ 14 h 208"/>
                    <a:gd name="T12" fmla="*/ 4 w 221"/>
                    <a:gd name="T13" fmla="*/ 17 h 208"/>
                    <a:gd name="T14" fmla="*/ 4 w 221"/>
                    <a:gd name="T15" fmla="*/ 20 h 208"/>
                    <a:gd name="T16" fmla="*/ 4 w 221"/>
                    <a:gd name="T17" fmla="*/ 22 h 208"/>
                    <a:gd name="T18" fmla="*/ 3 w 221"/>
                    <a:gd name="T19" fmla="*/ 25 h 208"/>
                    <a:gd name="T20" fmla="*/ 3 w 221"/>
                    <a:gd name="T21" fmla="*/ 27 h 208"/>
                    <a:gd name="T22" fmla="*/ 3 w 221"/>
                    <a:gd name="T23" fmla="*/ 29 h 208"/>
                    <a:gd name="T24" fmla="*/ 2 w 221"/>
                    <a:gd name="T25" fmla="*/ 33 h 208"/>
                    <a:gd name="T26" fmla="*/ 2 w 221"/>
                    <a:gd name="T27" fmla="*/ 36 h 208"/>
                    <a:gd name="T28" fmla="*/ 2 w 221"/>
                    <a:gd name="T29" fmla="*/ 38 h 208"/>
                    <a:gd name="T30" fmla="*/ 1 w 221"/>
                    <a:gd name="T31" fmla="*/ 41 h 208"/>
                    <a:gd name="T32" fmla="*/ 1 w 221"/>
                    <a:gd name="T33" fmla="*/ 43 h 208"/>
                    <a:gd name="T34" fmla="*/ 0 w 221"/>
                    <a:gd name="T35" fmla="*/ 44 h 208"/>
                    <a:gd name="T36" fmla="*/ 0 w 221"/>
                    <a:gd name="T37" fmla="*/ 46 h 208"/>
                    <a:gd name="T38" fmla="*/ 0 w 221"/>
                    <a:gd name="T39" fmla="*/ 47 h 208"/>
                    <a:gd name="T40" fmla="*/ 0 w 221"/>
                    <a:gd name="T41" fmla="*/ 48 h 208"/>
                    <a:gd name="T42" fmla="*/ 0 w 221"/>
                    <a:gd name="T43" fmla="*/ 49 h 208"/>
                    <a:gd name="T44" fmla="*/ 1 w 221"/>
                    <a:gd name="T45" fmla="*/ 49 h 208"/>
                    <a:gd name="T46" fmla="*/ 1 w 221"/>
                    <a:gd name="T47" fmla="*/ 50 h 208"/>
                    <a:gd name="T48" fmla="*/ 1 w 221"/>
                    <a:gd name="T49" fmla="*/ 51 h 208"/>
                    <a:gd name="T50" fmla="*/ 2 w 221"/>
                    <a:gd name="T51" fmla="*/ 51 h 208"/>
                    <a:gd name="T52" fmla="*/ 2 w 221"/>
                    <a:gd name="T53" fmla="*/ 51 h 208"/>
                    <a:gd name="T54" fmla="*/ 3 w 221"/>
                    <a:gd name="T55" fmla="*/ 52 h 208"/>
                    <a:gd name="T56" fmla="*/ 4 w 221"/>
                    <a:gd name="T57" fmla="*/ 52 h 208"/>
                    <a:gd name="T58" fmla="*/ 5 w 221"/>
                    <a:gd name="T59" fmla="*/ 52 h 208"/>
                    <a:gd name="T60" fmla="*/ 6 w 221"/>
                    <a:gd name="T61" fmla="*/ 52 h 208"/>
                    <a:gd name="T62" fmla="*/ 8 w 221"/>
                    <a:gd name="T63" fmla="*/ 52 h 208"/>
                    <a:gd name="T64" fmla="*/ 10 w 221"/>
                    <a:gd name="T65" fmla="*/ 52 h 208"/>
                    <a:gd name="T66" fmla="*/ 13 w 221"/>
                    <a:gd name="T67" fmla="*/ 52 h 208"/>
                    <a:gd name="T68" fmla="*/ 17 w 221"/>
                    <a:gd name="T69" fmla="*/ 51 h 208"/>
                    <a:gd name="T70" fmla="*/ 20 w 221"/>
                    <a:gd name="T71" fmla="*/ 51 h 208"/>
                    <a:gd name="T72" fmla="*/ 23 w 221"/>
                    <a:gd name="T73" fmla="*/ 50 h 208"/>
                    <a:gd name="T74" fmla="*/ 27 w 221"/>
                    <a:gd name="T75" fmla="*/ 50 h 208"/>
                    <a:gd name="T76" fmla="*/ 30 w 221"/>
                    <a:gd name="T77" fmla="*/ 49 h 208"/>
                    <a:gd name="T78" fmla="*/ 33 w 221"/>
                    <a:gd name="T79" fmla="*/ 48 h 208"/>
                    <a:gd name="T80" fmla="*/ 36 w 221"/>
                    <a:gd name="T81" fmla="*/ 47 h 208"/>
                    <a:gd name="T82" fmla="*/ 39 w 221"/>
                    <a:gd name="T83" fmla="*/ 46 h 208"/>
                    <a:gd name="T84" fmla="*/ 42 w 221"/>
                    <a:gd name="T85" fmla="*/ 45 h 208"/>
                    <a:gd name="T86" fmla="*/ 44 w 221"/>
                    <a:gd name="T87" fmla="*/ 44 h 208"/>
                    <a:gd name="T88" fmla="*/ 47 w 221"/>
                    <a:gd name="T89" fmla="*/ 43 h 208"/>
                    <a:gd name="T90" fmla="*/ 50 w 221"/>
                    <a:gd name="T91" fmla="*/ 42 h 208"/>
                    <a:gd name="T92" fmla="*/ 52 w 221"/>
                    <a:gd name="T93" fmla="*/ 40 h 208"/>
                    <a:gd name="T94" fmla="*/ 55 w 221"/>
                    <a:gd name="T95" fmla="*/ 39 h 208"/>
                    <a:gd name="T96" fmla="*/ 9 w 221"/>
                    <a:gd name="T97" fmla="*/ 0 h 2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1"/>
                    <a:gd name="T148" fmla="*/ 0 h 208"/>
                    <a:gd name="T149" fmla="*/ 221 w 221"/>
                    <a:gd name="T150" fmla="*/ 208 h 2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1" h="208">
                      <a:moveTo>
                        <a:pt x="33" y="0"/>
                      </a:moveTo>
                      <a:lnTo>
                        <a:pt x="31" y="4"/>
                      </a:lnTo>
                      <a:lnTo>
                        <a:pt x="30" y="10"/>
                      </a:lnTo>
                      <a:lnTo>
                        <a:pt x="28" y="15"/>
                      </a:lnTo>
                      <a:lnTo>
                        <a:pt x="26" y="19"/>
                      </a:lnTo>
                      <a:lnTo>
                        <a:pt x="24" y="25"/>
                      </a:lnTo>
                      <a:lnTo>
                        <a:pt x="23" y="30"/>
                      </a:lnTo>
                      <a:lnTo>
                        <a:pt x="22" y="35"/>
                      </a:lnTo>
                      <a:lnTo>
                        <a:pt x="21" y="40"/>
                      </a:lnTo>
                      <a:lnTo>
                        <a:pt x="20" y="46"/>
                      </a:lnTo>
                      <a:lnTo>
                        <a:pt x="18" y="50"/>
                      </a:lnTo>
                      <a:lnTo>
                        <a:pt x="17" y="56"/>
                      </a:lnTo>
                      <a:lnTo>
                        <a:pt x="16" y="61"/>
                      </a:lnTo>
                      <a:lnTo>
                        <a:pt x="15" y="66"/>
                      </a:lnTo>
                      <a:lnTo>
                        <a:pt x="15" y="71"/>
                      </a:lnTo>
                      <a:lnTo>
                        <a:pt x="14" y="77"/>
                      </a:lnTo>
                      <a:lnTo>
                        <a:pt x="13" y="82"/>
                      </a:lnTo>
                      <a:lnTo>
                        <a:pt x="13" y="87"/>
                      </a:lnTo>
                      <a:lnTo>
                        <a:pt x="11" y="93"/>
                      </a:lnTo>
                      <a:lnTo>
                        <a:pt x="11" y="97"/>
                      </a:lnTo>
                      <a:lnTo>
                        <a:pt x="10" y="103"/>
                      </a:lnTo>
                      <a:lnTo>
                        <a:pt x="10" y="109"/>
                      </a:lnTo>
                      <a:lnTo>
                        <a:pt x="9" y="114"/>
                      </a:lnTo>
                      <a:lnTo>
                        <a:pt x="9" y="119"/>
                      </a:lnTo>
                      <a:lnTo>
                        <a:pt x="8" y="125"/>
                      </a:lnTo>
                      <a:lnTo>
                        <a:pt x="8" y="130"/>
                      </a:lnTo>
                      <a:lnTo>
                        <a:pt x="7" y="135"/>
                      </a:lnTo>
                      <a:lnTo>
                        <a:pt x="6" y="141"/>
                      </a:lnTo>
                      <a:lnTo>
                        <a:pt x="6" y="146"/>
                      </a:lnTo>
                      <a:lnTo>
                        <a:pt x="5" y="152"/>
                      </a:lnTo>
                      <a:lnTo>
                        <a:pt x="3" y="157"/>
                      </a:lnTo>
                      <a:lnTo>
                        <a:pt x="3" y="162"/>
                      </a:lnTo>
                      <a:lnTo>
                        <a:pt x="2" y="168"/>
                      </a:lnTo>
                      <a:lnTo>
                        <a:pt x="1" y="171"/>
                      </a:lnTo>
                      <a:lnTo>
                        <a:pt x="1" y="173"/>
                      </a:lnTo>
                      <a:lnTo>
                        <a:pt x="0" y="176"/>
                      </a:lnTo>
                      <a:lnTo>
                        <a:pt x="0" y="178"/>
                      </a:lnTo>
                      <a:lnTo>
                        <a:pt x="0" y="181"/>
                      </a:lnTo>
                      <a:lnTo>
                        <a:pt x="0" y="184"/>
                      </a:lnTo>
                      <a:lnTo>
                        <a:pt x="0" y="185"/>
                      </a:lnTo>
                      <a:lnTo>
                        <a:pt x="0" y="187"/>
                      </a:lnTo>
                      <a:lnTo>
                        <a:pt x="0" y="189"/>
                      </a:lnTo>
                      <a:lnTo>
                        <a:pt x="0" y="191"/>
                      </a:lnTo>
                      <a:lnTo>
                        <a:pt x="0" y="193"/>
                      </a:lnTo>
                      <a:lnTo>
                        <a:pt x="0" y="194"/>
                      </a:lnTo>
                      <a:lnTo>
                        <a:pt x="1" y="196"/>
                      </a:lnTo>
                      <a:lnTo>
                        <a:pt x="1" y="198"/>
                      </a:lnTo>
                      <a:lnTo>
                        <a:pt x="2" y="199"/>
                      </a:lnTo>
                      <a:lnTo>
                        <a:pt x="2" y="200"/>
                      </a:lnTo>
                      <a:lnTo>
                        <a:pt x="3" y="201"/>
                      </a:lnTo>
                      <a:lnTo>
                        <a:pt x="5" y="202"/>
                      </a:lnTo>
                      <a:lnTo>
                        <a:pt x="6" y="202"/>
                      </a:lnTo>
                      <a:lnTo>
                        <a:pt x="7" y="203"/>
                      </a:lnTo>
                      <a:lnTo>
                        <a:pt x="8" y="204"/>
                      </a:lnTo>
                      <a:lnTo>
                        <a:pt x="9" y="204"/>
                      </a:lnTo>
                      <a:lnTo>
                        <a:pt x="11" y="206"/>
                      </a:lnTo>
                      <a:lnTo>
                        <a:pt x="13" y="206"/>
                      </a:lnTo>
                      <a:lnTo>
                        <a:pt x="15" y="207"/>
                      </a:lnTo>
                      <a:lnTo>
                        <a:pt x="16" y="207"/>
                      </a:lnTo>
                      <a:lnTo>
                        <a:pt x="18" y="207"/>
                      </a:lnTo>
                      <a:lnTo>
                        <a:pt x="21" y="207"/>
                      </a:lnTo>
                      <a:lnTo>
                        <a:pt x="23" y="207"/>
                      </a:lnTo>
                      <a:lnTo>
                        <a:pt x="25" y="208"/>
                      </a:lnTo>
                      <a:lnTo>
                        <a:pt x="29" y="208"/>
                      </a:lnTo>
                      <a:lnTo>
                        <a:pt x="31" y="208"/>
                      </a:lnTo>
                      <a:lnTo>
                        <a:pt x="38" y="207"/>
                      </a:lnTo>
                      <a:lnTo>
                        <a:pt x="45" y="207"/>
                      </a:lnTo>
                      <a:lnTo>
                        <a:pt x="52" y="206"/>
                      </a:lnTo>
                      <a:lnTo>
                        <a:pt x="59" y="204"/>
                      </a:lnTo>
                      <a:lnTo>
                        <a:pt x="66" y="204"/>
                      </a:lnTo>
                      <a:lnTo>
                        <a:pt x="73" y="203"/>
                      </a:lnTo>
                      <a:lnTo>
                        <a:pt x="78" y="202"/>
                      </a:lnTo>
                      <a:lnTo>
                        <a:pt x="85" y="201"/>
                      </a:lnTo>
                      <a:lnTo>
                        <a:pt x="92" y="200"/>
                      </a:lnTo>
                      <a:lnTo>
                        <a:pt x="98" y="199"/>
                      </a:lnTo>
                      <a:lnTo>
                        <a:pt x="105" y="198"/>
                      </a:lnTo>
                      <a:lnTo>
                        <a:pt x="111" y="195"/>
                      </a:lnTo>
                      <a:lnTo>
                        <a:pt x="117" y="194"/>
                      </a:lnTo>
                      <a:lnTo>
                        <a:pt x="123" y="193"/>
                      </a:lnTo>
                      <a:lnTo>
                        <a:pt x="129" y="191"/>
                      </a:lnTo>
                      <a:lnTo>
                        <a:pt x="136" y="189"/>
                      </a:lnTo>
                      <a:lnTo>
                        <a:pt x="142" y="187"/>
                      </a:lnTo>
                      <a:lnTo>
                        <a:pt x="147" y="186"/>
                      </a:lnTo>
                      <a:lnTo>
                        <a:pt x="153" y="184"/>
                      </a:lnTo>
                      <a:lnTo>
                        <a:pt x="159" y="181"/>
                      </a:lnTo>
                      <a:lnTo>
                        <a:pt x="165" y="179"/>
                      </a:lnTo>
                      <a:lnTo>
                        <a:pt x="170" y="177"/>
                      </a:lnTo>
                      <a:lnTo>
                        <a:pt x="176" y="175"/>
                      </a:lnTo>
                      <a:lnTo>
                        <a:pt x="181" y="172"/>
                      </a:lnTo>
                      <a:lnTo>
                        <a:pt x="187" y="170"/>
                      </a:lnTo>
                      <a:lnTo>
                        <a:pt x="192" y="168"/>
                      </a:lnTo>
                      <a:lnTo>
                        <a:pt x="197" y="165"/>
                      </a:lnTo>
                      <a:lnTo>
                        <a:pt x="203" y="162"/>
                      </a:lnTo>
                      <a:lnTo>
                        <a:pt x="207" y="160"/>
                      </a:lnTo>
                      <a:lnTo>
                        <a:pt x="212" y="156"/>
                      </a:lnTo>
                      <a:lnTo>
                        <a:pt x="217" y="154"/>
                      </a:lnTo>
                      <a:lnTo>
                        <a:pt x="221" y="150"/>
                      </a:lnTo>
                      <a:lnTo>
                        <a:pt x="33" y="0"/>
                      </a:lnTo>
                      <a:close/>
                    </a:path>
                  </a:pathLst>
                </a:custGeom>
                <a:solidFill>
                  <a:srgbClr val="FAFAFA"/>
                </a:solidFill>
                <a:ln w="9525">
                  <a:noFill/>
                  <a:round/>
                  <a:headEnd/>
                  <a:tailEnd/>
                </a:ln>
              </p:spPr>
              <p:txBody>
                <a:bodyPr/>
                <a:lstStyle/>
                <a:p>
                  <a:endParaRPr lang="en-GB"/>
                </a:p>
              </p:txBody>
            </p:sp>
            <p:sp>
              <p:nvSpPr>
                <p:cNvPr id="1148" name="Freeform 1058"/>
                <p:cNvSpPr>
                  <a:spLocks/>
                </p:cNvSpPr>
                <p:nvPr/>
              </p:nvSpPr>
              <p:spPr bwMode="auto">
                <a:xfrm>
                  <a:off x="2460" y="2742"/>
                  <a:ext cx="18" cy="85"/>
                </a:xfrm>
                <a:custGeom>
                  <a:avLst/>
                  <a:gdLst>
                    <a:gd name="T0" fmla="*/ 1 w 36"/>
                    <a:gd name="T1" fmla="*/ 41 h 171"/>
                    <a:gd name="T2" fmla="*/ 1 w 36"/>
                    <a:gd name="T3" fmla="*/ 38 h 171"/>
                    <a:gd name="T4" fmla="*/ 2 w 36"/>
                    <a:gd name="T5" fmla="*/ 35 h 171"/>
                    <a:gd name="T6" fmla="*/ 2 w 36"/>
                    <a:gd name="T7" fmla="*/ 33 h 171"/>
                    <a:gd name="T8" fmla="*/ 2 w 36"/>
                    <a:gd name="T9" fmla="*/ 30 h 171"/>
                    <a:gd name="T10" fmla="*/ 3 w 36"/>
                    <a:gd name="T11" fmla="*/ 27 h 171"/>
                    <a:gd name="T12" fmla="*/ 3 w 36"/>
                    <a:gd name="T13" fmla="*/ 25 h 171"/>
                    <a:gd name="T14" fmla="*/ 3 w 36"/>
                    <a:gd name="T15" fmla="*/ 22 h 171"/>
                    <a:gd name="T16" fmla="*/ 4 w 36"/>
                    <a:gd name="T17" fmla="*/ 19 h 171"/>
                    <a:gd name="T18" fmla="*/ 5 w 36"/>
                    <a:gd name="T19" fmla="*/ 16 h 171"/>
                    <a:gd name="T20" fmla="*/ 5 w 36"/>
                    <a:gd name="T21" fmla="*/ 14 h 171"/>
                    <a:gd name="T22" fmla="*/ 5 w 36"/>
                    <a:gd name="T23" fmla="*/ 11 h 171"/>
                    <a:gd name="T24" fmla="*/ 6 w 36"/>
                    <a:gd name="T25" fmla="*/ 9 h 171"/>
                    <a:gd name="T26" fmla="*/ 6 w 36"/>
                    <a:gd name="T27" fmla="*/ 6 h 171"/>
                    <a:gd name="T28" fmla="*/ 7 w 36"/>
                    <a:gd name="T29" fmla="*/ 4 h 171"/>
                    <a:gd name="T30" fmla="*/ 9 w 36"/>
                    <a:gd name="T31" fmla="*/ 1 h 171"/>
                    <a:gd name="T32" fmla="*/ 7 w 36"/>
                    <a:gd name="T33" fmla="*/ 0 h 171"/>
                    <a:gd name="T34" fmla="*/ 7 w 36"/>
                    <a:gd name="T35" fmla="*/ 2 h 171"/>
                    <a:gd name="T36" fmla="*/ 6 w 36"/>
                    <a:gd name="T37" fmla="*/ 5 h 171"/>
                    <a:gd name="T38" fmla="*/ 5 w 36"/>
                    <a:gd name="T39" fmla="*/ 7 h 171"/>
                    <a:gd name="T40" fmla="*/ 5 w 36"/>
                    <a:gd name="T41" fmla="*/ 10 h 171"/>
                    <a:gd name="T42" fmla="*/ 4 w 36"/>
                    <a:gd name="T43" fmla="*/ 12 h 171"/>
                    <a:gd name="T44" fmla="*/ 3 w 36"/>
                    <a:gd name="T45" fmla="*/ 15 h 171"/>
                    <a:gd name="T46" fmla="*/ 3 w 36"/>
                    <a:gd name="T47" fmla="*/ 18 h 171"/>
                    <a:gd name="T48" fmla="*/ 2 w 36"/>
                    <a:gd name="T49" fmla="*/ 20 h 171"/>
                    <a:gd name="T50" fmla="*/ 2 w 36"/>
                    <a:gd name="T51" fmla="*/ 23 h 171"/>
                    <a:gd name="T52" fmla="*/ 2 w 36"/>
                    <a:gd name="T53" fmla="*/ 26 h 171"/>
                    <a:gd name="T54" fmla="*/ 1 w 36"/>
                    <a:gd name="T55" fmla="*/ 28 h 171"/>
                    <a:gd name="T56" fmla="*/ 1 w 36"/>
                    <a:gd name="T57" fmla="*/ 31 h 171"/>
                    <a:gd name="T58" fmla="*/ 1 w 36"/>
                    <a:gd name="T59" fmla="*/ 34 h 171"/>
                    <a:gd name="T60" fmla="*/ 1 w 36"/>
                    <a:gd name="T61" fmla="*/ 36 h 171"/>
                    <a:gd name="T62" fmla="*/ 1 w 36"/>
                    <a:gd name="T63" fmla="*/ 39 h 171"/>
                    <a:gd name="T64" fmla="*/ 0 w 36"/>
                    <a:gd name="T65" fmla="*/ 42 h 171"/>
                    <a:gd name="T66" fmla="*/ 0 w 36"/>
                    <a:gd name="T67" fmla="*/ 42 h 171"/>
                    <a:gd name="T68" fmla="*/ 1 w 36"/>
                    <a:gd name="T69" fmla="*/ 42 h 171"/>
                    <a:gd name="T70" fmla="*/ 1 w 36"/>
                    <a:gd name="T71" fmla="*/ 42 h 171"/>
                    <a:gd name="T72" fmla="*/ 1 w 36"/>
                    <a:gd name="T73" fmla="*/ 42 h 17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171"/>
                    <a:gd name="T113" fmla="*/ 36 w 36"/>
                    <a:gd name="T114" fmla="*/ 171 h 17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171">
                      <a:moveTo>
                        <a:pt x="5" y="169"/>
                      </a:moveTo>
                      <a:lnTo>
                        <a:pt x="6" y="164"/>
                      </a:lnTo>
                      <a:lnTo>
                        <a:pt x="6" y="158"/>
                      </a:lnTo>
                      <a:lnTo>
                        <a:pt x="7" y="153"/>
                      </a:lnTo>
                      <a:lnTo>
                        <a:pt x="8" y="148"/>
                      </a:lnTo>
                      <a:lnTo>
                        <a:pt x="9" y="142"/>
                      </a:lnTo>
                      <a:lnTo>
                        <a:pt x="9" y="136"/>
                      </a:lnTo>
                      <a:lnTo>
                        <a:pt x="10" y="132"/>
                      </a:lnTo>
                      <a:lnTo>
                        <a:pt x="10" y="126"/>
                      </a:lnTo>
                      <a:lnTo>
                        <a:pt x="11" y="120"/>
                      </a:lnTo>
                      <a:lnTo>
                        <a:pt x="11" y="116"/>
                      </a:lnTo>
                      <a:lnTo>
                        <a:pt x="13" y="110"/>
                      </a:lnTo>
                      <a:lnTo>
                        <a:pt x="13" y="104"/>
                      </a:lnTo>
                      <a:lnTo>
                        <a:pt x="14" y="100"/>
                      </a:lnTo>
                      <a:lnTo>
                        <a:pt x="14" y="94"/>
                      </a:lnTo>
                      <a:lnTo>
                        <a:pt x="15" y="88"/>
                      </a:lnTo>
                      <a:lnTo>
                        <a:pt x="16" y="83"/>
                      </a:lnTo>
                      <a:lnTo>
                        <a:pt x="16" y="78"/>
                      </a:lnTo>
                      <a:lnTo>
                        <a:pt x="17" y="73"/>
                      </a:lnTo>
                      <a:lnTo>
                        <a:pt x="17" y="67"/>
                      </a:lnTo>
                      <a:lnTo>
                        <a:pt x="18" y="63"/>
                      </a:lnTo>
                      <a:lnTo>
                        <a:pt x="20" y="57"/>
                      </a:lnTo>
                      <a:lnTo>
                        <a:pt x="21" y="52"/>
                      </a:lnTo>
                      <a:lnTo>
                        <a:pt x="22" y="47"/>
                      </a:lnTo>
                      <a:lnTo>
                        <a:pt x="23" y="42"/>
                      </a:lnTo>
                      <a:lnTo>
                        <a:pt x="24" y="36"/>
                      </a:lnTo>
                      <a:lnTo>
                        <a:pt x="25" y="32"/>
                      </a:lnTo>
                      <a:lnTo>
                        <a:pt x="26" y="26"/>
                      </a:lnTo>
                      <a:lnTo>
                        <a:pt x="29" y="21"/>
                      </a:lnTo>
                      <a:lnTo>
                        <a:pt x="30" y="17"/>
                      </a:lnTo>
                      <a:lnTo>
                        <a:pt x="32" y="11"/>
                      </a:lnTo>
                      <a:lnTo>
                        <a:pt x="33" y="6"/>
                      </a:lnTo>
                      <a:lnTo>
                        <a:pt x="36" y="2"/>
                      </a:lnTo>
                      <a:lnTo>
                        <a:pt x="31" y="0"/>
                      </a:lnTo>
                      <a:lnTo>
                        <a:pt x="29" y="4"/>
                      </a:lnTo>
                      <a:lnTo>
                        <a:pt x="28" y="10"/>
                      </a:lnTo>
                      <a:lnTo>
                        <a:pt x="25" y="14"/>
                      </a:lnTo>
                      <a:lnTo>
                        <a:pt x="24" y="20"/>
                      </a:lnTo>
                      <a:lnTo>
                        <a:pt x="22" y="25"/>
                      </a:lnTo>
                      <a:lnTo>
                        <a:pt x="21" y="31"/>
                      </a:lnTo>
                      <a:lnTo>
                        <a:pt x="20" y="35"/>
                      </a:lnTo>
                      <a:lnTo>
                        <a:pt x="18" y="41"/>
                      </a:lnTo>
                      <a:lnTo>
                        <a:pt x="17" y="46"/>
                      </a:lnTo>
                      <a:lnTo>
                        <a:pt x="16" y="51"/>
                      </a:lnTo>
                      <a:lnTo>
                        <a:pt x="15" y="56"/>
                      </a:lnTo>
                      <a:lnTo>
                        <a:pt x="14" y="62"/>
                      </a:lnTo>
                      <a:lnTo>
                        <a:pt x="13" y="66"/>
                      </a:lnTo>
                      <a:lnTo>
                        <a:pt x="13" y="72"/>
                      </a:lnTo>
                      <a:lnTo>
                        <a:pt x="11" y="78"/>
                      </a:lnTo>
                      <a:lnTo>
                        <a:pt x="10" y="82"/>
                      </a:lnTo>
                      <a:lnTo>
                        <a:pt x="10" y="88"/>
                      </a:lnTo>
                      <a:lnTo>
                        <a:pt x="9" y="94"/>
                      </a:lnTo>
                      <a:lnTo>
                        <a:pt x="9" y="98"/>
                      </a:lnTo>
                      <a:lnTo>
                        <a:pt x="8" y="104"/>
                      </a:lnTo>
                      <a:lnTo>
                        <a:pt x="8" y="109"/>
                      </a:lnTo>
                      <a:lnTo>
                        <a:pt x="7" y="115"/>
                      </a:lnTo>
                      <a:lnTo>
                        <a:pt x="7" y="120"/>
                      </a:lnTo>
                      <a:lnTo>
                        <a:pt x="6" y="125"/>
                      </a:lnTo>
                      <a:lnTo>
                        <a:pt x="6" y="131"/>
                      </a:lnTo>
                      <a:lnTo>
                        <a:pt x="5" y="136"/>
                      </a:lnTo>
                      <a:lnTo>
                        <a:pt x="3" y="141"/>
                      </a:lnTo>
                      <a:lnTo>
                        <a:pt x="3" y="147"/>
                      </a:lnTo>
                      <a:lnTo>
                        <a:pt x="2" y="153"/>
                      </a:lnTo>
                      <a:lnTo>
                        <a:pt x="1" y="157"/>
                      </a:lnTo>
                      <a:lnTo>
                        <a:pt x="1" y="163"/>
                      </a:lnTo>
                      <a:lnTo>
                        <a:pt x="0" y="169"/>
                      </a:lnTo>
                      <a:lnTo>
                        <a:pt x="0" y="170"/>
                      </a:lnTo>
                      <a:lnTo>
                        <a:pt x="0" y="171"/>
                      </a:lnTo>
                      <a:lnTo>
                        <a:pt x="1" y="171"/>
                      </a:lnTo>
                      <a:lnTo>
                        <a:pt x="2" y="171"/>
                      </a:lnTo>
                      <a:lnTo>
                        <a:pt x="3" y="171"/>
                      </a:lnTo>
                      <a:lnTo>
                        <a:pt x="3" y="170"/>
                      </a:lnTo>
                      <a:lnTo>
                        <a:pt x="5" y="170"/>
                      </a:lnTo>
                      <a:lnTo>
                        <a:pt x="5" y="169"/>
                      </a:lnTo>
                      <a:close/>
                    </a:path>
                  </a:pathLst>
                </a:custGeom>
                <a:solidFill>
                  <a:srgbClr val="000000"/>
                </a:solidFill>
                <a:ln w="9525">
                  <a:noFill/>
                  <a:round/>
                  <a:headEnd/>
                  <a:tailEnd/>
                </a:ln>
              </p:spPr>
              <p:txBody>
                <a:bodyPr/>
                <a:lstStyle/>
                <a:p>
                  <a:endParaRPr lang="en-GB"/>
                </a:p>
              </p:txBody>
            </p:sp>
            <p:sp>
              <p:nvSpPr>
                <p:cNvPr id="1149" name="Freeform 1059"/>
                <p:cNvSpPr>
                  <a:spLocks/>
                </p:cNvSpPr>
                <p:nvPr/>
              </p:nvSpPr>
              <p:spPr bwMode="auto">
                <a:xfrm>
                  <a:off x="2459" y="2826"/>
                  <a:ext cx="18" cy="22"/>
                </a:xfrm>
                <a:custGeom>
                  <a:avLst/>
                  <a:gdLst>
                    <a:gd name="T0" fmla="*/ 8 w 35"/>
                    <a:gd name="T1" fmla="*/ 10 h 42"/>
                    <a:gd name="T2" fmla="*/ 7 w 35"/>
                    <a:gd name="T3" fmla="*/ 10 h 42"/>
                    <a:gd name="T4" fmla="*/ 5 w 35"/>
                    <a:gd name="T5" fmla="*/ 10 h 42"/>
                    <a:gd name="T6" fmla="*/ 5 w 35"/>
                    <a:gd name="T7" fmla="*/ 10 h 42"/>
                    <a:gd name="T8" fmla="*/ 4 w 35"/>
                    <a:gd name="T9" fmla="*/ 9 h 42"/>
                    <a:gd name="T10" fmla="*/ 3 w 35"/>
                    <a:gd name="T11" fmla="*/ 9 h 42"/>
                    <a:gd name="T12" fmla="*/ 3 w 35"/>
                    <a:gd name="T13" fmla="*/ 9 h 42"/>
                    <a:gd name="T14" fmla="*/ 2 w 35"/>
                    <a:gd name="T15" fmla="*/ 8 h 42"/>
                    <a:gd name="T16" fmla="*/ 2 w 35"/>
                    <a:gd name="T17" fmla="*/ 8 h 42"/>
                    <a:gd name="T18" fmla="*/ 2 w 35"/>
                    <a:gd name="T19" fmla="*/ 7 h 42"/>
                    <a:gd name="T20" fmla="*/ 1 w 35"/>
                    <a:gd name="T21" fmla="*/ 7 h 42"/>
                    <a:gd name="T22" fmla="*/ 1 w 35"/>
                    <a:gd name="T23" fmla="*/ 6 h 42"/>
                    <a:gd name="T24" fmla="*/ 1 w 35"/>
                    <a:gd name="T25" fmla="*/ 5 h 42"/>
                    <a:gd name="T26" fmla="*/ 1 w 35"/>
                    <a:gd name="T27" fmla="*/ 4 h 42"/>
                    <a:gd name="T28" fmla="*/ 2 w 35"/>
                    <a:gd name="T29" fmla="*/ 3 h 42"/>
                    <a:gd name="T30" fmla="*/ 2 w 35"/>
                    <a:gd name="T31" fmla="*/ 1 h 42"/>
                    <a:gd name="T32" fmla="*/ 1 w 35"/>
                    <a:gd name="T33" fmla="*/ 0 h 42"/>
                    <a:gd name="T34" fmla="*/ 1 w 35"/>
                    <a:gd name="T35" fmla="*/ 2 h 42"/>
                    <a:gd name="T36" fmla="*/ 0 w 35"/>
                    <a:gd name="T37" fmla="*/ 3 h 42"/>
                    <a:gd name="T38" fmla="*/ 0 w 35"/>
                    <a:gd name="T39" fmla="*/ 4 h 42"/>
                    <a:gd name="T40" fmla="*/ 0 w 35"/>
                    <a:gd name="T41" fmla="*/ 5 h 42"/>
                    <a:gd name="T42" fmla="*/ 0 w 35"/>
                    <a:gd name="T43" fmla="*/ 7 h 42"/>
                    <a:gd name="T44" fmla="*/ 0 w 35"/>
                    <a:gd name="T45" fmla="*/ 7 h 42"/>
                    <a:gd name="T46" fmla="*/ 1 w 35"/>
                    <a:gd name="T47" fmla="*/ 8 h 42"/>
                    <a:gd name="T48" fmla="*/ 1 w 35"/>
                    <a:gd name="T49" fmla="*/ 9 h 42"/>
                    <a:gd name="T50" fmla="*/ 1 w 35"/>
                    <a:gd name="T51" fmla="*/ 9 h 42"/>
                    <a:gd name="T52" fmla="*/ 2 w 35"/>
                    <a:gd name="T53" fmla="*/ 10 h 42"/>
                    <a:gd name="T54" fmla="*/ 3 w 35"/>
                    <a:gd name="T55" fmla="*/ 10 h 42"/>
                    <a:gd name="T56" fmla="*/ 4 w 35"/>
                    <a:gd name="T57" fmla="*/ 11 h 42"/>
                    <a:gd name="T58" fmla="*/ 5 w 35"/>
                    <a:gd name="T59" fmla="*/ 11 h 42"/>
                    <a:gd name="T60" fmla="*/ 6 w 35"/>
                    <a:gd name="T61" fmla="*/ 11 h 42"/>
                    <a:gd name="T62" fmla="*/ 7 w 35"/>
                    <a:gd name="T63" fmla="*/ 12 h 42"/>
                    <a:gd name="T64" fmla="*/ 9 w 35"/>
                    <a:gd name="T65" fmla="*/ 12 h 42"/>
                    <a:gd name="T66" fmla="*/ 9 w 35"/>
                    <a:gd name="T67" fmla="*/ 11 h 42"/>
                    <a:gd name="T68" fmla="*/ 9 w 35"/>
                    <a:gd name="T69" fmla="*/ 11 h 42"/>
                    <a:gd name="T70" fmla="*/ 9 w 35"/>
                    <a:gd name="T71" fmla="*/ 10 h 42"/>
                    <a:gd name="T72" fmla="*/ 9 w 35"/>
                    <a:gd name="T73" fmla="*/ 10 h 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5"/>
                    <a:gd name="T112" fmla="*/ 0 h 42"/>
                    <a:gd name="T113" fmla="*/ 35 w 35"/>
                    <a:gd name="T114" fmla="*/ 42 h 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5" h="42">
                      <a:moveTo>
                        <a:pt x="33" y="36"/>
                      </a:moveTo>
                      <a:lnTo>
                        <a:pt x="31" y="36"/>
                      </a:lnTo>
                      <a:lnTo>
                        <a:pt x="27" y="36"/>
                      </a:lnTo>
                      <a:lnTo>
                        <a:pt x="25" y="36"/>
                      </a:lnTo>
                      <a:lnTo>
                        <a:pt x="23" y="36"/>
                      </a:lnTo>
                      <a:lnTo>
                        <a:pt x="20" y="36"/>
                      </a:lnTo>
                      <a:lnTo>
                        <a:pt x="19" y="36"/>
                      </a:lnTo>
                      <a:lnTo>
                        <a:pt x="17" y="36"/>
                      </a:lnTo>
                      <a:lnTo>
                        <a:pt x="16" y="35"/>
                      </a:lnTo>
                      <a:lnTo>
                        <a:pt x="13" y="35"/>
                      </a:lnTo>
                      <a:lnTo>
                        <a:pt x="12" y="34"/>
                      </a:lnTo>
                      <a:lnTo>
                        <a:pt x="11" y="34"/>
                      </a:lnTo>
                      <a:lnTo>
                        <a:pt x="10" y="33"/>
                      </a:lnTo>
                      <a:lnTo>
                        <a:pt x="9" y="33"/>
                      </a:lnTo>
                      <a:lnTo>
                        <a:pt x="8" y="32"/>
                      </a:lnTo>
                      <a:lnTo>
                        <a:pt x="8" y="31"/>
                      </a:lnTo>
                      <a:lnTo>
                        <a:pt x="7" y="31"/>
                      </a:lnTo>
                      <a:lnTo>
                        <a:pt x="7" y="30"/>
                      </a:lnTo>
                      <a:lnTo>
                        <a:pt x="5" y="28"/>
                      </a:lnTo>
                      <a:lnTo>
                        <a:pt x="5" y="27"/>
                      </a:lnTo>
                      <a:lnTo>
                        <a:pt x="4" y="26"/>
                      </a:lnTo>
                      <a:lnTo>
                        <a:pt x="4" y="25"/>
                      </a:lnTo>
                      <a:lnTo>
                        <a:pt x="4" y="23"/>
                      </a:lnTo>
                      <a:lnTo>
                        <a:pt x="4" y="21"/>
                      </a:lnTo>
                      <a:lnTo>
                        <a:pt x="4" y="19"/>
                      </a:lnTo>
                      <a:lnTo>
                        <a:pt x="4" y="17"/>
                      </a:lnTo>
                      <a:lnTo>
                        <a:pt x="4" y="16"/>
                      </a:lnTo>
                      <a:lnTo>
                        <a:pt x="4" y="13"/>
                      </a:lnTo>
                      <a:lnTo>
                        <a:pt x="4" y="11"/>
                      </a:lnTo>
                      <a:lnTo>
                        <a:pt x="5" y="9"/>
                      </a:lnTo>
                      <a:lnTo>
                        <a:pt x="5" y="5"/>
                      </a:lnTo>
                      <a:lnTo>
                        <a:pt x="5" y="3"/>
                      </a:lnTo>
                      <a:lnTo>
                        <a:pt x="7" y="0"/>
                      </a:lnTo>
                      <a:lnTo>
                        <a:pt x="2" y="0"/>
                      </a:lnTo>
                      <a:lnTo>
                        <a:pt x="1" y="2"/>
                      </a:lnTo>
                      <a:lnTo>
                        <a:pt x="1" y="5"/>
                      </a:lnTo>
                      <a:lnTo>
                        <a:pt x="0" y="8"/>
                      </a:lnTo>
                      <a:lnTo>
                        <a:pt x="0" y="10"/>
                      </a:lnTo>
                      <a:lnTo>
                        <a:pt x="0" y="12"/>
                      </a:lnTo>
                      <a:lnTo>
                        <a:pt x="0" y="15"/>
                      </a:lnTo>
                      <a:lnTo>
                        <a:pt x="0" y="17"/>
                      </a:lnTo>
                      <a:lnTo>
                        <a:pt x="0" y="19"/>
                      </a:lnTo>
                      <a:lnTo>
                        <a:pt x="0" y="21"/>
                      </a:lnTo>
                      <a:lnTo>
                        <a:pt x="0" y="24"/>
                      </a:lnTo>
                      <a:lnTo>
                        <a:pt x="0" y="25"/>
                      </a:lnTo>
                      <a:lnTo>
                        <a:pt x="0" y="27"/>
                      </a:lnTo>
                      <a:lnTo>
                        <a:pt x="1" y="28"/>
                      </a:lnTo>
                      <a:lnTo>
                        <a:pt x="1" y="31"/>
                      </a:lnTo>
                      <a:lnTo>
                        <a:pt x="2" y="32"/>
                      </a:lnTo>
                      <a:lnTo>
                        <a:pt x="3" y="33"/>
                      </a:lnTo>
                      <a:lnTo>
                        <a:pt x="3" y="34"/>
                      </a:lnTo>
                      <a:lnTo>
                        <a:pt x="4" y="35"/>
                      </a:lnTo>
                      <a:lnTo>
                        <a:pt x="7" y="36"/>
                      </a:lnTo>
                      <a:lnTo>
                        <a:pt x="8" y="38"/>
                      </a:lnTo>
                      <a:lnTo>
                        <a:pt x="9" y="39"/>
                      </a:lnTo>
                      <a:lnTo>
                        <a:pt x="10" y="39"/>
                      </a:lnTo>
                      <a:lnTo>
                        <a:pt x="12" y="40"/>
                      </a:lnTo>
                      <a:lnTo>
                        <a:pt x="15" y="40"/>
                      </a:lnTo>
                      <a:lnTo>
                        <a:pt x="16" y="41"/>
                      </a:lnTo>
                      <a:lnTo>
                        <a:pt x="18" y="41"/>
                      </a:lnTo>
                      <a:lnTo>
                        <a:pt x="20" y="41"/>
                      </a:lnTo>
                      <a:lnTo>
                        <a:pt x="23" y="41"/>
                      </a:lnTo>
                      <a:lnTo>
                        <a:pt x="25" y="42"/>
                      </a:lnTo>
                      <a:lnTo>
                        <a:pt x="27" y="42"/>
                      </a:lnTo>
                      <a:lnTo>
                        <a:pt x="31" y="42"/>
                      </a:lnTo>
                      <a:lnTo>
                        <a:pt x="33" y="42"/>
                      </a:lnTo>
                      <a:lnTo>
                        <a:pt x="34" y="42"/>
                      </a:lnTo>
                      <a:lnTo>
                        <a:pt x="34" y="41"/>
                      </a:lnTo>
                      <a:lnTo>
                        <a:pt x="35" y="41"/>
                      </a:lnTo>
                      <a:lnTo>
                        <a:pt x="35" y="40"/>
                      </a:lnTo>
                      <a:lnTo>
                        <a:pt x="35" y="39"/>
                      </a:lnTo>
                      <a:lnTo>
                        <a:pt x="35" y="38"/>
                      </a:lnTo>
                      <a:lnTo>
                        <a:pt x="34" y="38"/>
                      </a:lnTo>
                      <a:lnTo>
                        <a:pt x="34" y="36"/>
                      </a:lnTo>
                      <a:lnTo>
                        <a:pt x="33" y="36"/>
                      </a:lnTo>
                      <a:close/>
                    </a:path>
                  </a:pathLst>
                </a:custGeom>
                <a:solidFill>
                  <a:srgbClr val="000000"/>
                </a:solidFill>
                <a:ln w="9525">
                  <a:noFill/>
                  <a:round/>
                  <a:headEnd/>
                  <a:tailEnd/>
                </a:ln>
              </p:spPr>
              <p:txBody>
                <a:bodyPr/>
                <a:lstStyle/>
                <a:p>
                  <a:endParaRPr lang="en-GB"/>
                </a:p>
              </p:txBody>
            </p:sp>
            <p:sp>
              <p:nvSpPr>
                <p:cNvPr id="1150" name="Freeform 1060"/>
                <p:cNvSpPr>
                  <a:spLocks/>
                </p:cNvSpPr>
                <p:nvPr/>
              </p:nvSpPr>
              <p:spPr bwMode="auto">
                <a:xfrm>
                  <a:off x="2476" y="2817"/>
                  <a:ext cx="96" cy="31"/>
                </a:xfrm>
                <a:custGeom>
                  <a:avLst/>
                  <a:gdLst>
                    <a:gd name="T0" fmla="*/ 47 w 193"/>
                    <a:gd name="T1" fmla="*/ 0 h 62"/>
                    <a:gd name="T2" fmla="*/ 45 w 193"/>
                    <a:gd name="T3" fmla="*/ 2 h 62"/>
                    <a:gd name="T4" fmla="*/ 42 w 193"/>
                    <a:gd name="T5" fmla="*/ 3 h 62"/>
                    <a:gd name="T6" fmla="*/ 40 w 193"/>
                    <a:gd name="T7" fmla="*/ 5 h 62"/>
                    <a:gd name="T8" fmla="*/ 37 w 193"/>
                    <a:gd name="T9" fmla="*/ 6 h 62"/>
                    <a:gd name="T10" fmla="*/ 34 w 193"/>
                    <a:gd name="T11" fmla="*/ 7 h 62"/>
                    <a:gd name="T12" fmla="*/ 31 w 193"/>
                    <a:gd name="T13" fmla="*/ 8 h 62"/>
                    <a:gd name="T14" fmla="*/ 28 w 193"/>
                    <a:gd name="T15" fmla="*/ 9 h 62"/>
                    <a:gd name="T16" fmla="*/ 26 w 193"/>
                    <a:gd name="T17" fmla="*/ 10 h 62"/>
                    <a:gd name="T18" fmla="*/ 23 w 193"/>
                    <a:gd name="T19" fmla="*/ 11 h 62"/>
                    <a:gd name="T20" fmla="*/ 20 w 193"/>
                    <a:gd name="T21" fmla="*/ 12 h 62"/>
                    <a:gd name="T22" fmla="*/ 16 w 193"/>
                    <a:gd name="T23" fmla="*/ 12 h 62"/>
                    <a:gd name="T24" fmla="*/ 13 w 193"/>
                    <a:gd name="T25" fmla="*/ 13 h 62"/>
                    <a:gd name="T26" fmla="*/ 10 w 193"/>
                    <a:gd name="T27" fmla="*/ 14 h 62"/>
                    <a:gd name="T28" fmla="*/ 7 w 193"/>
                    <a:gd name="T29" fmla="*/ 14 h 62"/>
                    <a:gd name="T30" fmla="*/ 3 w 193"/>
                    <a:gd name="T31" fmla="*/ 14 h 62"/>
                    <a:gd name="T32" fmla="*/ 0 w 193"/>
                    <a:gd name="T33" fmla="*/ 14 h 62"/>
                    <a:gd name="T34" fmla="*/ 1 w 193"/>
                    <a:gd name="T35" fmla="*/ 16 h 62"/>
                    <a:gd name="T36" fmla="*/ 5 w 193"/>
                    <a:gd name="T37" fmla="*/ 15 h 62"/>
                    <a:gd name="T38" fmla="*/ 8 w 193"/>
                    <a:gd name="T39" fmla="*/ 15 h 62"/>
                    <a:gd name="T40" fmla="*/ 12 w 193"/>
                    <a:gd name="T41" fmla="*/ 14 h 62"/>
                    <a:gd name="T42" fmla="*/ 15 w 193"/>
                    <a:gd name="T43" fmla="*/ 14 h 62"/>
                    <a:gd name="T44" fmla="*/ 18 w 193"/>
                    <a:gd name="T45" fmla="*/ 13 h 62"/>
                    <a:gd name="T46" fmla="*/ 21 w 193"/>
                    <a:gd name="T47" fmla="*/ 12 h 62"/>
                    <a:gd name="T48" fmla="*/ 24 w 193"/>
                    <a:gd name="T49" fmla="*/ 12 h 62"/>
                    <a:gd name="T50" fmla="*/ 28 w 193"/>
                    <a:gd name="T51" fmla="*/ 11 h 62"/>
                    <a:gd name="T52" fmla="*/ 30 w 193"/>
                    <a:gd name="T53" fmla="*/ 10 h 62"/>
                    <a:gd name="T54" fmla="*/ 33 w 193"/>
                    <a:gd name="T55" fmla="*/ 9 h 62"/>
                    <a:gd name="T56" fmla="*/ 36 w 193"/>
                    <a:gd name="T57" fmla="*/ 8 h 62"/>
                    <a:gd name="T58" fmla="*/ 39 w 193"/>
                    <a:gd name="T59" fmla="*/ 6 h 62"/>
                    <a:gd name="T60" fmla="*/ 41 w 193"/>
                    <a:gd name="T61" fmla="*/ 5 h 62"/>
                    <a:gd name="T62" fmla="*/ 44 w 193"/>
                    <a:gd name="T63" fmla="*/ 4 h 62"/>
                    <a:gd name="T64" fmla="*/ 46 w 193"/>
                    <a:gd name="T65" fmla="*/ 2 h 62"/>
                    <a:gd name="T66" fmla="*/ 48 w 193"/>
                    <a:gd name="T67" fmla="*/ 0 h 62"/>
                    <a:gd name="T68" fmla="*/ 48 w 193"/>
                    <a:gd name="T69" fmla="*/ 1 h 62"/>
                    <a:gd name="T70" fmla="*/ 48 w 193"/>
                    <a:gd name="T71" fmla="*/ 1 h 62"/>
                    <a:gd name="T72" fmla="*/ 47 w 193"/>
                    <a:gd name="T73" fmla="*/ 0 h 62"/>
                    <a:gd name="T74" fmla="*/ 47 w 193"/>
                    <a:gd name="T75" fmla="*/ 0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3"/>
                    <a:gd name="T115" fmla="*/ 0 h 62"/>
                    <a:gd name="T116" fmla="*/ 193 w 193"/>
                    <a:gd name="T117" fmla="*/ 62 h 6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3" h="62">
                      <a:moveTo>
                        <a:pt x="189" y="5"/>
                      </a:moveTo>
                      <a:lnTo>
                        <a:pt x="189" y="0"/>
                      </a:lnTo>
                      <a:lnTo>
                        <a:pt x="184" y="4"/>
                      </a:lnTo>
                      <a:lnTo>
                        <a:pt x="180" y="6"/>
                      </a:lnTo>
                      <a:lnTo>
                        <a:pt x="175" y="9"/>
                      </a:lnTo>
                      <a:lnTo>
                        <a:pt x="171" y="12"/>
                      </a:lnTo>
                      <a:lnTo>
                        <a:pt x="165" y="15"/>
                      </a:lnTo>
                      <a:lnTo>
                        <a:pt x="160" y="17"/>
                      </a:lnTo>
                      <a:lnTo>
                        <a:pt x="154" y="20"/>
                      </a:lnTo>
                      <a:lnTo>
                        <a:pt x="150" y="22"/>
                      </a:lnTo>
                      <a:lnTo>
                        <a:pt x="144" y="24"/>
                      </a:lnTo>
                      <a:lnTo>
                        <a:pt x="138" y="27"/>
                      </a:lnTo>
                      <a:lnTo>
                        <a:pt x="133" y="29"/>
                      </a:lnTo>
                      <a:lnTo>
                        <a:pt x="127" y="31"/>
                      </a:lnTo>
                      <a:lnTo>
                        <a:pt x="121" y="33"/>
                      </a:lnTo>
                      <a:lnTo>
                        <a:pt x="115" y="36"/>
                      </a:lnTo>
                      <a:lnTo>
                        <a:pt x="110" y="37"/>
                      </a:lnTo>
                      <a:lnTo>
                        <a:pt x="104" y="39"/>
                      </a:lnTo>
                      <a:lnTo>
                        <a:pt x="98" y="40"/>
                      </a:lnTo>
                      <a:lnTo>
                        <a:pt x="92" y="43"/>
                      </a:lnTo>
                      <a:lnTo>
                        <a:pt x="85" y="44"/>
                      </a:lnTo>
                      <a:lnTo>
                        <a:pt x="80" y="45"/>
                      </a:lnTo>
                      <a:lnTo>
                        <a:pt x="73" y="47"/>
                      </a:lnTo>
                      <a:lnTo>
                        <a:pt x="67" y="48"/>
                      </a:lnTo>
                      <a:lnTo>
                        <a:pt x="60" y="50"/>
                      </a:lnTo>
                      <a:lnTo>
                        <a:pt x="54" y="51"/>
                      </a:lnTo>
                      <a:lnTo>
                        <a:pt x="47" y="52"/>
                      </a:lnTo>
                      <a:lnTo>
                        <a:pt x="40" y="53"/>
                      </a:lnTo>
                      <a:lnTo>
                        <a:pt x="35" y="53"/>
                      </a:lnTo>
                      <a:lnTo>
                        <a:pt x="28" y="54"/>
                      </a:lnTo>
                      <a:lnTo>
                        <a:pt x="21" y="55"/>
                      </a:lnTo>
                      <a:lnTo>
                        <a:pt x="14" y="55"/>
                      </a:lnTo>
                      <a:lnTo>
                        <a:pt x="7" y="56"/>
                      </a:lnTo>
                      <a:lnTo>
                        <a:pt x="0" y="56"/>
                      </a:lnTo>
                      <a:lnTo>
                        <a:pt x="0" y="62"/>
                      </a:lnTo>
                      <a:lnTo>
                        <a:pt x="7" y="61"/>
                      </a:lnTo>
                      <a:lnTo>
                        <a:pt x="14" y="61"/>
                      </a:lnTo>
                      <a:lnTo>
                        <a:pt x="21" y="60"/>
                      </a:lnTo>
                      <a:lnTo>
                        <a:pt x="28" y="59"/>
                      </a:lnTo>
                      <a:lnTo>
                        <a:pt x="35" y="59"/>
                      </a:lnTo>
                      <a:lnTo>
                        <a:pt x="42" y="58"/>
                      </a:lnTo>
                      <a:lnTo>
                        <a:pt x="48" y="56"/>
                      </a:lnTo>
                      <a:lnTo>
                        <a:pt x="54" y="55"/>
                      </a:lnTo>
                      <a:lnTo>
                        <a:pt x="61" y="54"/>
                      </a:lnTo>
                      <a:lnTo>
                        <a:pt x="68" y="53"/>
                      </a:lnTo>
                      <a:lnTo>
                        <a:pt x="74" y="52"/>
                      </a:lnTo>
                      <a:lnTo>
                        <a:pt x="81" y="51"/>
                      </a:lnTo>
                      <a:lnTo>
                        <a:pt x="86" y="48"/>
                      </a:lnTo>
                      <a:lnTo>
                        <a:pt x="93" y="47"/>
                      </a:lnTo>
                      <a:lnTo>
                        <a:pt x="99" y="45"/>
                      </a:lnTo>
                      <a:lnTo>
                        <a:pt x="105" y="44"/>
                      </a:lnTo>
                      <a:lnTo>
                        <a:pt x="112" y="41"/>
                      </a:lnTo>
                      <a:lnTo>
                        <a:pt x="118" y="40"/>
                      </a:lnTo>
                      <a:lnTo>
                        <a:pt x="123" y="38"/>
                      </a:lnTo>
                      <a:lnTo>
                        <a:pt x="129" y="36"/>
                      </a:lnTo>
                      <a:lnTo>
                        <a:pt x="135" y="33"/>
                      </a:lnTo>
                      <a:lnTo>
                        <a:pt x="141" y="31"/>
                      </a:lnTo>
                      <a:lnTo>
                        <a:pt x="146" y="29"/>
                      </a:lnTo>
                      <a:lnTo>
                        <a:pt x="151" y="27"/>
                      </a:lnTo>
                      <a:lnTo>
                        <a:pt x="157" y="24"/>
                      </a:lnTo>
                      <a:lnTo>
                        <a:pt x="163" y="22"/>
                      </a:lnTo>
                      <a:lnTo>
                        <a:pt x="167" y="18"/>
                      </a:lnTo>
                      <a:lnTo>
                        <a:pt x="173" y="16"/>
                      </a:lnTo>
                      <a:lnTo>
                        <a:pt x="178" y="14"/>
                      </a:lnTo>
                      <a:lnTo>
                        <a:pt x="182" y="10"/>
                      </a:lnTo>
                      <a:lnTo>
                        <a:pt x="187" y="7"/>
                      </a:lnTo>
                      <a:lnTo>
                        <a:pt x="193" y="5"/>
                      </a:lnTo>
                      <a:lnTo>
                        <a:pt x="193" y="0"/>
                      </a:lnTo>
                      <a:lnTo>
                        <a:pt x="193" y="5"/>
                      </a:lnTo>
                      <a:lnTo>
                        <a:pt x="193" y="4"/>
                      </a:lnTo>
                      <a:lnTo>
                        <a:pt x="193" y="2"/>
                      </a:lnTo>
                      <a:lnTo>
                        <a:pt x="193" y="1"/>
                      </a:lnTo>
                      <a:lnTo>
                        <a:pt x="193" y="0"/>
                      </a:lnTo>
                      <a:lnTo>
                        <a:pt x="191" y="0"/>
                      </a:lnTo>
                      <a:lnTo>
                        <a:pt x="190" y="0"/>
                      </a:lnTo>
                      <a:lnTo>
                        <a:pt x="189" y="0"/>
                      </a:lnTo>
                      <a:lnTo>
                        <a:pt x="189" y="5"/>
                      </a:lnTo>
                      <a:close/>
                    </a:path>
                  </a:pathLst>
                </a:custGeom>
                <a:solidFill>
                  <a:srgbClr val="000000"/>
                </a:solidFill>
                <a:ln w="9525">
                  <a:noFill/>
                  <a:round/>
                  <a:headEnd/>
                  <a:tailEnd/>
                </a:ln>
              </p:spPr>
              <p:txBody>
                <a:bodyPr/>
                <a:lstStyle/>
                <a:p>
                  <a:endParaRPr lang="en-GB"/>
                </a:p>
              </p:txBody>
            </p:sp>
            <p:sp>
              <p:nvSpPr>
                <p:cNvPr id="1151" name="Freeform 1061"/>
                <p:cNvSpPr>
                  <a:spLocks/>
                </p:cNvSpPr>
                <p:nvPr/>
              </p:nvSpPr>
              <p:spPr bwMode="auto">
                <a:xfrm>
                  <a:off x="2476" y="2741"/>
                  <a:ext cx="96" cy="78"/>
                </a:xfrm>
                <a:custGeom>
                  <a:avLst/>
                  <a:gdLst>
                    <a:gd name="T0" fmla="*/ 1 w 193"/>
                    <a:gd name="T1" fmla="*/ 1 h 156"/>
                    <a:gd name="T2" fmla="*/ 0 w 193"/>
                    <a:gd name="T3" fmla="*/ 1 h 156"/>
                    <a:gd name="T4" fmla="*/ 47 w 193"/>
                    <a:gd name="T5" fmla="*/ 39 h 156"/>
                    <a:gd name="T6" fmla="*/ 48 w 193"/>
                    <a:gd name="T7" fmla="*/ 38 h 156"/>
                    <a:gd name="T8" fmla="*/ 1 w 193"/>
                    <a:gd name="T9" fmla="*/ 0 h 156"/>
                    <a:gd name="T10" fmla="*/ 0 w 193"/>
                    <a:gd name="T11" fmla="*/ 1 h 156"/>
                    <a:gd name="T12" fmla="*/ 1 w 193"/>
                    <a:gd name="T13" fmla="*/ 0 h 156"/>
                    <a:gd name="T14" fmla="*/ 0 w 193"/>
                    <a:gd name="T15" fmla="*/ 0 h 156"/>
                    <a:gd name="T16" fmla="*/ 0 w 193"/>
                    <a:gd name="T17" fmla="*/ 0 h 156"/>
                    <a:gd name="T18" fmla="*/ 0 w 193"/>
                    <a:gd name="T19" fmla="*/ 0 h 156"/>
                    <a:gd name="T20" fmla="*/ 0 w 193"/>
                    <a:gd name="T21" fmla="*/ 1 h 156"/>
                    <a:gd name="T22" fmla="*/ 0 w 193"/>
                    <a:gd name="T23" fmla="*/ 1 h 156"/>
                    <a:gd name="T24" fmla="*/ 0 w 193"/>
                    <a:gd name="T25" fmla="*/ 1 h 156"/>
                    <a:gd name="T26" fmla="*/ 0 w 193"/>
                    <a:gd name="T27" fmla="*/ 1 h 156"/>
                    <a:gd name="T28" fmla="*/ 1 w 193"/>
                    <a:gd name="T29" fmla="*/ 1 h 1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3"/>
                    <a:gd name="T46" fmla="*/ 0 h 156"/>
                    <a:gd name="T47" fmla="*/ 193 w 193"/>
                    <a:gd name="T48" fmla="*/ 156 h 1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3" h="156">
                      <a:moveTo>
                        <a:pt x="5" y="4"/>
                      </a:moveTo>
                      <a:lnTo>
                        <a:pt x="1" y="4"/>
                      </a:lnTo>
                      <a:lnTo>
                        <a:pt x="189" y="156"/>
                      </a:lnTo>
                      <a:lnTo>
                        <a:pt x="193" y="151"/>
                      </a:lnTo>
                      <a:lnTo>
                        <a:pt x="4" y="0"/>
                      </a:lnTo>
                      <a:lnTo>
                        <a:pt x="0" y="2"/>
                      </a:lnTo>
                      <a:lnTo>
                        <a:pt x="4" y="0"/>
                      </a:lnTo>
                      <a:lnTo>
                        <a:pt x="2" y="0"/>
                      </a:lnTo>
                      <a:lnTo>
                        <a:pt x="1" y="0"/>
                      </a:lnTo>
                      <a:lnTo>
                        <a:pt x="0" y="0"/>
                      </a:lnTo>
                      <a:lnTo>
                        <a:pt x="0" y="2"/>
                      </a:lnTo>
                      <a:lnTo>
                        <a:pt x="0" y="3"/>
                      </a:lnTo>
                      <a:lnTo>
                        <a:pt x="0" y="4"/>
                      </a:lnTo>
                      <a:lnTo>
                        <a:pt x="1" y="4"/>
                      </a:lnTo>
                      <a:lnTo>
                        <a:pt x="5" y="4"/>
                      </a:lnTo>
                      <a:close/>
                    </a:path>
                  </a:pathLst>
                </a:custGeom>
                <a:solidFill>
                  <a:srgbClr val="000000"/>
                </a:solidFill>
                <a:ln w="9525">
                  <a:noFill/>
                  <a:round/>
                  <a:headEnd/>
                  <a:tailEnd/>
                </a:ln>
              </p:spPr>
              <p:txBody>
                <a:bodyPr/>
                <a:lstStyle/>
                <a:p>
                  <a:endParaRPr lang="en-GB"/>
                </a:p>
              </p:txBody>
            </p:sp>
            <p:sp>
              <p:nvSpPr>
                <p:cNvPr id="1152" name="Freeform 1062"/>
                <p:cNvSpPr>
                  <a:spLocks/>
                </p:cNvSpPr>
                <p:nvPr/>
              </p:nvSpPr>
              <p:spPr bwMode="auto">
                <a:xfrm>
                  <a:off x="2475" y="2741"/>
                  <a:ext cx="2" cy="2"/>
                </a:xfrm>
                <a:custGeom>
                  <a:avLst/>
                  <a:gdLst>
                    <a:gd name="T0" fmla="*/ 1 w 4"/>
                    <a:gd name="T1" fmla="*/ 1 h 4"/>
                    <a:gd name="T2" fmla="*/ 1 w 4"/>
                    <a:gd name="T3" fmla="*/ 1 h 4"/>
                    <a:gd name="T4" fmla="*/ 1 w 4"/>
                    <a:gd name="T5" fmla="*/ 1 h 4"/>
                    <a:gd name="T6" fmla="*/ 1 w 4"/>
                    <a:gd name="T7" fmla="*/ 0 h 4"/>
                    <a:gd name="T8" fmla="*/ 1 w 4"/>
                    <a:gd name="T9" fmla="*/ 0 h 4"/>
                    <a:gd name="T10" fmla="*/ 1 w 4"/>
                    <a:gd name="T11" fmla="*/ 0 h 4"/>
                    <a:gd name="T12" fmla="*/ 1 w 4"/>
                    <a:gd name="T13" fmla="*/ 0 h 4"/>
                    <a:gd name="T14" fmla="*/ 1 w 4"/>
                    <a:gd name="T15" fmla="*/ 1 h 4"/>
                    <a:gd name="T16" fmla="*/ 0 w 4"/>
                    <a:gd name="T17" fmla="*/ 1 h 4"/>
                    <a:gd name="T18" fmla="*/ 1 w 4"/>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4" y="4"/>
                      </a:moveTo>
                      <a:lnTo>
                        <a:pt x="4" y="3"/>
                      </a:lnTo>
                      <a:lnTo>
                        <a:pt x="4" y="2"/>
                      </a:lnTo>
                      <a:lnTo>
                        <a:pt x="4" y="0"/>
                      </a:lnTo>
                      <a:lnTo>
                        <a:pt x="3" y="0"/>
                      </a:lnTo>
                      <a:lnTo>
                        <a:pt x="2" y="0"/>
                      </a:lnTo>
                      <a:lnTo>
                        <a:pt x="1" y="0"/>
                      </a:lnTo>
                      <a:lnTo>
                        <a:pt x="1" y="2"/>
                      </a:lnTo>
                      <a:lnTo>
                        <a:pt x="0" y="2"/>
                      </a:lnTo>
                      <a:lnTo>
                        <a:pt x="4" y="4"/>
                      </a:lnTo>
                      <a:close/>
                    </a:path>
                  </a:pathLst>
                </a:custGeom>
                <a:solidFill>
                  <a:srgbClr val="FFFFFF"/>
                </a:solidFill>
                <a:ln w="9525">
                  <a:noFill/>
                  <a:round/>
                  <a:headEnd/>
                  <a:tailEnd/>
                </a:ln>
              </p:spPr>
              <p:txBody>
                <a:bodyPr/>
                <a:lstStyle/>
                <a:p>
                  <a:endParaRPr lang="en-GB"/>
                </a:p>
              </p:txBody>
            </p:sp>
            <p:sp>
              <p:nvSpPr>
                <p:cNvPr id="1153" name="Freeform 1063"/>
                <p:cNvSpPr>
                  <a:spLocks/>
                </p:cNvSpPr>
                <p:nvPr/>
              </p:nvSpPr>
              <p:spPr bwMode="auto">
                <a:xfrm>
                  <a:off x="2458" y="2742"/>
                  <a:ext cx="19" cy="91"/>
                </a:xfrm>
                <a:custGeom>
                  <a:avLst/>
                  <a:gdLst>
                    <a:gd name="T0" fmla="*/ 1 w 38"/>
                    <a:gd name="T1" fmla="*/ 45 h 181"/>
                    <a:gd name="T2" fmla="*/ 1 w 38"/>
                    <a:gd name="T3" fmla="*/ 43 h 181"/>
                    <a:gd name="T4" fmla="*/ 2 w 38"/>
                    <a:gd name="T5" fmla="*/ 40 h 181"/>
                    <a:gd name="T6" fmla="*/ 2 w 38"/>
                    <a:gd name="T7" fmla="*/ 37 h 181"/>
                    <a:gd name="T8" fmla="*/ 3 w 38"/>
                    <a:gd name="T9" fmla="*/ 35 h 181"/>
                    <a:gd name="T10" fmla="*/ 3 w 38"/>
                    <a:gd name="T11" fmla="*/ 32 h 181"/>
                    <a:gd name="T12" fmla="*/ 3 w 38"/>
                    <a:gd name="T13" fmla="*/ 29 h 181"/>
                    <a:gd name="T14" fmla="*/ 4 w 38"/>
                    <a:gd name="T15" fmla="*/ 26 h 181"/>
                    <a:gd name="T16" fmla="*/ 5 w 38"/>
                    <a:gd name="T17" fmla="*/ 23 h 181"/>
                    <a:gd name="T18" fmla="*/ 5 w 38"/>
                    <a:gd name="T19" fmla="*/ 20 h 181"/>
                    <a:gd name="T20" fmla="*/ 5 w 38"/>
                    <a:gd name="T21" fmla="*/ 18 h 181"/>
                    <a:gd name="T22" fmla="*/ 5 w 38"/>
                    <a:gd name="T23" fmla="*/ 15 h 181"/>
                    <a:gd name="T24" fmla="*/ 6 w 38"/>
                    <a:gd name="T25" fmla="*/ 12 h 181"/>
                    <a:gd name="T26" fmla="*/ 7 w 38"/>
                    <a:gd name="T27" fmla="*/ 9 h 181"/>
                    <a:gd name="T28" fmla="*/ 7 w 38"/>
                    <a:gd name="T29" fmla="*/ 6 h 181"/>
                    <a:gd name="T30" fmla="*/ 9 w 38"/>
                    <a:gd name="T31" fmla="*/ 3 h 181"/>
                    <a:gd name="T32" fmla="*/ 10 w 38"/>
                    <a:gd name="T33" fmla="*/ 1 h 181"/>
                    <a:gd name="T34" fmla="*/ 7 w 38"/>
                    <a:gd name="T35" fmla="*/ 2 h 181"/>
                    <a:gd name="T36" fmla="*/ 7 w 38"/>
                    <a:gd name="T37" fmla="*/ 4 h 181"/>
                    <a:gd name="T38" fmla="*/ 6 w 38"/>
                    <a:gd name="T39" fmla="*/ 7 h 181"/>
                    <a:gd name="T40" fmla="*/ 5 w 38"/>
                    <a:gd name="T41" fmla="*/ 10 h 181"/>
                    <a:gd name="T42" fmla="*/ 5 w 38"/>
                    <a:gd name="T43" fmla="*/ 13 h 181"/>
                    <a:gd name="T44" fmla="*/ 4 w 38"/>
                    <a:gd name="T45" fmla="*/ 16 h 181"/>
                    <a:gd name="T46" fmla="*/ 3 w 38"/>
                    <a:gd name="T47" fmla="*/ 19 h 181"/>
                    <a:gd name="T48" fmla="*/ 3 w 38"/>
                    <a:gd name="T49" fmla="*/ 22 h 181"/>
                    <a:gd name="T50" fmla="*/ 3 w 38"/>
                    <a:gd name="T51" fmla="*/ 24 h 181"/>
                    <a:gd name="T52" fmla="*/ 2 w 38"/>
                    <a:gd name="T53" fmla="*/ 28 h 181"/>
                    <a:gd name="T54" fmla="*/ 2 w 38"/>
                    <a:gd name="T55" fmla="*/ 30 h 181"/>
                    <a:gd name="T56" fmla="*/ 1 w 38"/>
                    <a:gd name="T57" fmla="*/ 33 h 181"/>
                    <a:gd name="T58" fmla="*/ 1 w 38"/>
                    <a:gd name="T59" fmla="*/ 36 h 181"/>
                    <a:gd name="T60" fmla="*/ 1 w 38"/>
                    <a:gd name="T61" fmla="*/ 39 h 181"/>
                    <a:gd name="T62" fmla="*/ 1 w 38"/>
                    <a:gd name="T63" fmla="*/ 41 h 181"/>
                    <a:gd name="T64" fmla="*/ 1 w 38"/>
                    <a:gd name="T65" fmla="*/ 44 h 181"/>
                    <a:gd name="T66" fmla="*/ 0 w 38"/>
                    <a:gd name="T67" fmla="*/ 45 h 181"/>
                    <a:gd name="T68" fmla="*/ 1 w 38"/>
                    <a:gd name="T69" fmla="*/ 46 h 181"/>
                    <a:gd name="T70" fmla="*/ 1 w 38"/>
                    <a:gd name="T71" fmla="*/ 46 h 181"/>
                    <a:gd name="T72" fmla="*/ 1 w 38"/>
                    <a:gd name="T73" fmla="*/ 45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
                    <a:gd name="T112" fmla="*/ 0 h 181"/>
                    <a:gd name="T113" fmla="*/ 38 w 38"/>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 h="181">
                      <a:moveTo>
                        <a:pt x="5" y="179"/>
                      </a:moveTo>
                      <a:lnTo>
                        <a:pt x="5" y="180"/>
                      </a:lnTo>
                      <a:lnTo>
                        <a:pt x="6" y="174"/>
                      </a:lnTo>
                      <a:lnTo>
                        <a:pt x="7" y="170"/>
                      </a:lnTo>
                      <a:lnTo>
                        <a:pt x="8" y="164"/>
                      </a:lnTo>
                      <a:lnTo>
                        <a:pt x="8" y="159"/>
                      </a:lnTo>
                      <a:lnTo>
                        <a:pt x="10" y="154"/>
                      </a:lnTo>
                      <a:lnTo>
                        <a:pt x="11" y="148"/>
                      </a:lnTo>
                      <a:lnTo>
                        <a:pt x="11" y="143"/>
                      </a:lnTo>
                      <a:lnTo>
                        <a:pt x="12" y="138"/>
                      </a:lnTo>
                      <a:lnTo>
                        <a:pt x="13" y="132"/>
                      </a:lnTo>
                      <a:lnTo>
                        <a:pt x="13" y="126"/>
                      </a:lnTo>
                      <a:lnTo>
                        <a:pt x="14" y="120"/>
                      </a:lnTo>
                      <a:lnTo>
                        <a:pt x="14" y="115"/>
                      </a:lnTo>
                      <a:lnTo>
                        <a:pt x="15" y="109"/>
                      </a:lnTo>
                      <a:lnTo>
                        <a:pt x="16" y="103"/>
                      </a:lnTo>
                      <a:lnTo>
                        <a:pt x="16" y="97"/>
                      </a:lnTo>
                      <a:lnTo>
                        <a:pt x="18" y="92"/>
                      </a:lnTo>
                      <a:lnTo>
                        <a:pt x="18" y="86"/>
                      </a:lnTo>
                      <a:lnTo>
                        <a:pt x="19" y="80"/>
                      </a:lnTo>
                      <a:lnTo>
                        <a:pt x="20" y="74"/>
                      </a:lnTo>
                      <a:lnTo>
                        <a:pt x="21" y="69"/>
                      </a:lnTo>
                      <a:lnTo>
                        <a:pt x="22" y="63"/>
                      </a:lnTo>
                      <a:lnTo>
                        <a:pt x="22" y="57"/>
                      </a:lnTo>
                      <a:lnTo>
                        <a:pt x="23" y="51"/>
                      </a:lnTo>
                      <a:lnTo>
                        <a:pt x="25" y="46"/>
                      </a:lnTo>
                      <a:lnTo>
                        <a:pt x="27" y="40"/>
                      </a:lnTo>
                      <a:lnTo>
                        <a:pt x="28" y="34"/>
                      </a:lnTo>
                      <a:lnTo>
                        <a:pt x="29" y="28"/>
                      </a:lnTo>
                      <a:lnTo>
                        <a:pt x="30" y="23"/>
                      </a:lnTo>
                      <a:lnTo>
                        <a:pt x="33" y="18"/>
                      </a:lnTo>
                      <a:lnTo>
                        <a:pt x="35" y="12"/>
                      </a:lnTo>
                      <a:lnTo>
                        <a:pt x="36" y="6"/>
                      </a:lnTo>
                      <a:lnTo>
                        <a:pt x="38" y="2"/>
                      </a:lnTo>
                      <a:lnTo>
                        <a:pt x="34" y="0"/>
                      </a:lnTo>
                      <a:lnTo>
                        <a:pt x="31" y="5"/>
                      </a:lnTo>
                      <a:lnTo>
                        <a:pt x="30" y="11"/>
                      </a:lnTo>
                      <a:lnTo>
                        <a:pt x="28" y="16"/>
                      </a:lnTo>
                      <a:lnTo>
                        <a:pt x="26" y="21"/>
                      </a:lnTo>
                      <a:lnTo>
                        <a:pt x="25" y="27"/>
                      </a:lnTo>
                      <a:lnTo>
                        <a:pt x="23" y="33"/>
                      </a:lnTo>
                      <a:lnTo>
                        <a:pt x="21" y="39"/>
                      </a:lnTo>
                      <a:lnTo>
                        <a:pt x="20" y="44"/>
                      </a:lnTo>
                      <a:lnTo>
                        <a:pt x="19" y="50"/>
                      </a:lnTo>
                      <a:lnTo>
                        <a:pt x="18" y="56"/>
                      </a:lnTo>
                      <a:lnTo>
                        <a:pt x="16" y="62"/>
                      </a:lnTo>
                      <a:lnTo>
                        <a:pt x="16" y="67"/>
                      </a:lnTo>
                      <a:lnTo>
                        <a:pt x="15" y="73"/>
                      </a:lnTo>
                      <a:lnTo>
                        <a:pt x="14" y="79"/>
                      </a:lnTo>
                      <a:lnTo>
                        <a:pt x="13" y="85"/>
                      </a:lnTo>
                      <a:lnTo>
                        <a:pt x="13" y="90"/>
                      </a:lnTo>
                      <a:lnTo>
                        <a:pt x="12" y="96"/>
                      </a:lnTo>
                      <a:lnTo>
                        <a:pt x="11" y="102"/>
                      </a:lnTo>
                      <a:lnTo>
                        <a:pt x="11" y="109"/>
                      </a:lnTo>
                      <a:lnTo>
                        <a:pt x="10" y="115"/>
                      </a:lnTo>
                      <a:lnTo>
                        <a:pt x="10" y="120"/>
                      </a:lnTo>
                      <a:lnTo>
                        <a:pt x="8" y="126"/>
                      </a:lnTo>
                      <a:lnTo>
                        <a:pt x="7" y="131"/>
                      </a:lnTo>
                      <a:lnTo>
                        <a:pt x="7" y="136"/>
                      </a:lnTo>
                      <a:lnTo>
                        <a:pt x="6" y="142"/>
                      </a:lnTo>
                      <a:lnTo>
                        <a:pt x="6" y="148"/>
                      </a:lnTo>
                      <a:lnTo>
                        <a:pt x="5" y="153"/>
                      </a:lnTo>
                      <a:lnTo>
                        <a:pt x="4" y="158"/>
                      </a:lnTo>
                      <a:lnTo>
                        <a:pt x="3" y="164"/>
                      </a:lnTo>
                      <a:lnTo>
                        <a:pt x="3" y="169"/>
                      </a:lnTo>
                      <a:lnTo>
                        <a:pt x="1" y="173"/>
                      </a:lnTo>
                      <a:lnTo>
                        <a:pt x="0" y="179"/>
                      </a:lnTo>
                      <a:lnTo>
                        <a:pt x="0" y="180"/>
                      </a:lnTo>
                      <a:lnTo>
                        <a:pt x="0" y="181"/>
                      </a:lnTo>
                      <a:lnTo>
                        <a:pt x="1" y="181"/>
                      </a:lnTo>
                      <a:lnTo>
                        <a:pt x="3" y="181"/>
                      </a:lnTo>
                      <a:lnTo>
                        <a:pt x="4" y="181"/>
                      </a:lnTo>
                      <a:lnTo>
                        <a:pt x="4" y="180"/>
                      </a:lnTo>
                      <a:lnTo>
                        <a:pt x="5" y="180"/>
                      </a:lnTo>
                      <a:lnTo>
                        <a:pt x="5" y="179"/>
                      </a:lnTo>
                      <a:close/>
                    </a:path>
                  </a:pathLst>
                </a:custGeom>
                <a:solidFill>
                  <a:srgbClr val="FFFFFF"/>
                </a:solidFill>
                <a:ln w="9525">
                  <a:noFill/>
                  <a:round/>
                  <a:headEnd/>
                  <a:tailEnd/>
                </a:ln>
              </p:spPr>
              <p:txBody>
                <a:bodyPr/>
                <a:lstStyle/>
                <a:p>
                  <a:endParaRPr lang="en-GB"/>
                </a:p>
              </p:txBody>
            </p:sp>
            <p:sp>
              <p:nvSpPr>
                <p:cNvPr id="1154" name="Freeform 1064"/>
                <p:cNvSpPr>
                  <a:spLocks/>
                </p:cNvSpPr>
                <p:nvPr/>
              </p:nvSpPr>
              <p:spPr bwMode="auto">
                <a:xfrm>
                  <a:off x="2458" y="2831"/>
                  <a:ext cx="15" cy="17"/>
                </a:xfrm>
                <a:custGeom>
                  <a:avLst/>
                  <a:gdLst>
                    <a:gd name="T0" fmla="*/ 6 w 31"/>
                    <a:gd name="T1" fmla="*/ 8 h 33"/>
                    <a:gd name="T2" fmla="*/ 5 w 31"/>
                    <a:gd name="T3" fmla="*/ 8 h 33"/>
                    <a:gd name="T4" fmla="*/ 5 w 31"/>
                    <a:gd name="T5" fmla="*/ 8 h 33"/>
                    <a:gd name="T6" fmla="*/ 4 w 31"/>
                    <a:gd name="T7" fmla="*/ 7 h 33"/>
                    <a:gd name="T8" fmla="*/ 3 w 31"/>
                    <a:gd name="T9" fmla="*/ 7 h 33"/>
                    <a:gd name="T10" fmla="*/ 3 w 31"/>
                    <a:gd name="T11" fmla="*/ 7 h 33"/>
                    <a:gd name="T12" fmla="*/ 2 w 31"/>
                    <a:gd name="T13" fmla="*/ 6 h 33"/>
                    <a:gd name="T14" fmla="*/ 2 w 31"/>
                    <a:gd name="T15" fmla="*/ 6 h 33"/>
                    <a:gd name="T16" fmla="*/ 1 w 31"/>
                    <a:gd name="T17" fmla="*/ 6 h 33"/>
                    <a:gd name="T18" fmla="*/ 1 w 31"/>
                    <a:gd name="T19" fmla="*/ 5 h 33"/>
                    <a:gd name="T20" fmla="*/ 1 w 31"/>
                    <a:gd name="T21" fmla="*/ 4 h 33"/>
                    <a:gd name="T22" fmla="*/ 1 w 31"/>
                    <a:gd name="T23" fmla="*/ 4 h 33"/>
                    <a:gd name="T24" fmla="*/ 1 w 31"/>
                    <a:gd name="T25" fmla="*/ 3 h 33"/>
                    <a:gd name="T26" fmla="*/ 1 w 31"/>
                    <a:gd name="T27" fmla="*/ 2 h 33"/>
                    <a:gd name="T28" fmla="*/ 1 w 31"/>
                    <a:gd name="T29" fmla="*/ 1 h 33"/>
                    <a:gd name="T30" fmla="*/ 0 w 31"/>
                    <a:gd name="T31" fmla="*/ 0 h 33"/>
                    <a:gd name="T32" fmla="*/ 0 w 31"/>
                    <a:gd name="T33" fmla="*/ 1 h 33"/>
                    <a:gd name="T34" fmla="*/ 0 w 31"/>
                    <a:gd name="T35" fmla="*/ 2 h 33"/>
                    <a:gd name="T36" fmla="*/ 0 w 31"/>
                    <a:gd name="T37" fmla="*/ 3 h 33"/>
                    <a:gd name="T38" fmla="*/ 0 w 31"/>
                    <a:gd name="T39" fmla="*/ 4 h 33"/>
                    <a:gd name="T40" fmla="*/ 0 w 31"/>
                    <a:gd name="T41" fmla="*/ 5 h 33"/>
                    <a:gd name="T42" fmla="*/ 0 w 31"/>
                    <a:gd name="T43" fmla="*/ 6 h 33"/>
                    <a:gd name="T44" fmla="*/ 1 w 31"/>
                    <a:gd name="T45" fmla="*/ 6 h 33"/>
                    <a:gd name="T46" fmla="*/ 1 w 31"/>
                    <a:gd name="T47" fmla="*/ 7 h 33"/>
                    <a:gd name="T48" fmla="*/ 1 w 31"/>
                    <a:gd name="T49" fmla="*/ 7 h 33"/>
                    <a:gd name="T50" fmla="*/ 2 w 31"/>
                    <a:gd name="T51" fmla="*/ 8 h 33"/>
                    <a:gd name="T52" fmla="*/ 3 w 31"/>
                    <a:gd name="T53" fmla="*/ 8 h 33"/>
                    <a:gd name="T54" fmla="*/ 3 w 31"/>
                    <a:gd name="T55" fmla="*/ 8 h 33"/>
                    <a:gd name="T56" fmla="*/ 4 w 31"/>
                    <a:gd name="T57" fmla="*/ 9 h 33"/>
                    <a:gd name="T58" fmla="*/ 5 w 31"/>
                    <a:gd name="T59" fmla="*/ 9 h 33"/>
                    <a:gd name="T60" fmla="*/ 6 w 31"/>
                    <a:gd name="T61" fmla="*/ 9 h 33"/>
                    <a:gd name="T62" fmla="*/ 7 w 31"/>
                    <a:gd name="T63" fmla="*/ 9 h 33"/>
                    <a:gd name="T64" fmla="*/ 7 w 31"/>
                    <a:gd name="T65" fmla="*/ 9 h 33"/>
                    <a:gd name="T66" fmla="*/ 7 w 31"/>
                    <a:gd name="T67" fmla="*/ 9 h 33"/>
                    <a:gd name="T68" fmla="*/ 7 w 31"/>
                    <a:gd name="T69" fmla="*/ 8 h 33"/>
                    <a:gd name="T70" fmla="*/ 7 w 31"/>
                    <a:gd name="T71" fmla="*/ 8 h 33"/>
                    <a:gd name="T72" fmla="*/ 7 w 31"/>
                    <a:gd name="T73" fmla="*/ 8 h 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
                    <a:gd name="T112" fmla="*/ 0 h 33"/>
                    <a:gd name="T113" fmla="*/ 31 w 31"/>
                    <a:gd name="T114" fmla="*/ 33 h 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 h="33">
                      <a:moveTo>
                        <a:pt x="28" y="29"/>
                      </a:moveTo>
                      <a:lnTo>
                        <a:pt x="27" y="29"/>
                      </a:lnTo>
                      <a:lnTo>
                        <a:pt x="24" y="29"/>
                      </a:lnTo>
                      <a:lnTo>
                        <a:pt x="23" y="29"/>
                      </a:lnTo>
                      <a:lnTo>
                        <a:pt x="22" y="29"/>
                      </a:lnTo>
                      <a:lnTo>
                        <a:pt x="20" y="29"/>
                      </a:lnTo>
                      <a:lnTo>
                        <a:pt x="19" y="29"/>
                      </a:lnTo>
                      <a:lnTo>
                        <a:pt x="17" y="28"/>
                      </a:lnTo>
                      <a:lnTo>
                        <a:pt x="16" y="28"/>
                      </a:lnTo>
                      <a:lnTo>
                        <a:pt x="15" y="28"/>
                      </a:lnTo>
                      <a:lnTo>
                        <a:pt x="14" y="26"/>
                      </a:lnTo>
                      <a:lnTo>
                        <a:pt x="13" y="26"/>
                      </a:lnTo>
                      <a:lnTo>
                        <a:pt x="12" y="25"/>
                      </a:lnTo>
                      <a:lnTo>
                        <a:pt x="11" y="24"/>
                      </a:lnTo>
                      <a:lnTo>
                        <a:pt x="9" y="24"/>
                      </a:lnTo>
                      <a:lnTo>
                        <a:pt x="9" y="23"/>
                      </a:lnTo>
                      <a:lnTo>
                        <a:pt x="8" y="22"/>
                      </a:lnTo>
                      <a:lnTo>
                        <a:pt x="7" y="21"/>
                      </a:lnTo>
                      <a:lnTo>
                        <a:pt x="7" y="20"/>
                      </a:lnTo>
                      <a:lnTo>
                        <a:pt x="6" y="18"/>
                      </a:lnTo>
                      <a:lnTo>
                        <a:pt x="6" y="17"/>
                      </a:lnTo>
                      <a:lnTo>
                        <a:pt x="6" y="16"/>
                      </a:lnTo>
                      <a:lnTo>
                        <a:pt x="6" y="15"/>
                      </a:lnTo>
                      <a:lnTo>
                        <a:pt x="6" y="13"/>
                      </a:lnTo>
                      <a:lnTo>
                        <a:pt x="5" y="11"/>
                      </a:lnTo>
                      <a:lnTo>
                        <a:pt x="5" y="10"/>
                      </a:lnTo>
                      <a:lnTo>
                        <a:pt x="5" y="8"/>
                      </a:lnTo>
                      <a:lnTo>
                        <a:pt x="5" y="6"/>
                      </a:lnTo>
                      <a:lnTo>
                        <a:pt x="6" y="5"/>
                      </a:lnTo>
                      <a:lnTo>
                        <a:pt x="6" y="2"/>
                      </a:lnTo>
                      <a:lnTo>
                        <a:pt x="6" y="0"/>
                      </a:lnTo>
                      <a:lnTo>
                        <a:pt x="1" y="0"/>
                      </a:lnTo>
                      <a:lnTo>
                        <a:pt x="1" y="2"/>
                      </a:lnTo>
                      <a:lnTo>
                        <a:pt x="0" y="3"/>
                      </a:lnTo>
                      <a:lnTo>
                        <a:pt x="0" y="6"/>
                      </a:lnTo>
                      <a:lnTo>
                        <a:pt x="0" y="8"/>
                      </a:lnTo>
                      <a:lnTo>
                        <a:pt x="0" y="10"/>
                      </a:lnTo>
                      <a:lnTo>
                        <a:pt x="0" y="11"/>
                      </a:lnTo>
                      <a:lnTo>
                        <a:pt x="0" y="14"/>
                      </a:lnTo>
                      <a:lnTo>
                        <a:pt x="1" y="15"/>
                      </a:lnTo>
                      <a:lnTo>
                        <a:pt x="1" y="17"/>
                      </a:lnTo>
                      <a:lnTo>
                        <a:pt x="1" y="18"/>
                      </a:lnTo>
                      <a:lnTo>
                        <a:pt x="2" y="20"/>
                      </a:lnTo>
                      <a:lnTo>
                        <a:pt x="2" y="21"/>
                      </a:lnTo>
                      <a:lnTo>
                        <a:pt x="2" y="23"/>
                      </a:lnTo>
                      <a:lnTo>
                        <a:pt x="4" y="24"/>
                      </a:lnTo>
                      <a:lnTo>
                        <a:pt x="5" y="25"/>
                      </a:lnTo>
                      <a:lnTo>
                        <a:pt x="5" y="26"/>
                      </a:lnTo>
                      <a:lnTo>
                        <a:pt x="6" y="28"/>
                      </a:lnTo>
                      <a:lnTo>
                        <a:pt x="7" y="28"/>
                      </a:lnTo>
                      <a:lnTo>
                        <a:pt x="8" y="29"/>
                      </a:lnTo>
                      <a:lnTo>
                        <a:pt x="9" y="30"/>
                      </a:lnTo>
                      <a:lnTo>
                        <a:pt x="11" y="31"/>
                      </a:lnTo>
                      <a:lnTo>
                        <a:pt x="12" y="31"/>
                      </a:lnTo>
                      <a:lnTo>
                        <a:pt x="13" y="32"/>
                      </a:lnTo>
                      <a:lnTo>
                        <a:pt x="15" y="32"/>
                      </a:lnTo>
                      <a:lnTo>
                        <a:pt x="16" y="32"/>
                      </a:lnTo>
                      <a:lnTo>
                        <a:pt x="17" y="33"/>
                      </a:lnTo>
                      <a:lnTo>
                        <a:pt x="20" y="33"/>
                      </a:lnTo>
                      <a:lnTo>
                        <a:pt x="21" y="33"/>
                      </a:lnTo>
                      <a:lnTo>
                        <a:pt x="23" y="33"/>
                      </a:lnTo>
                      <a:lnTo>
                        <a:pt x="24" y="33"/>
                      </a:lnTo>
                      <a:lnTo>
                        <a:pt x="27" y="33"/>
                      </a:lnTo>
                      <a:lnTo>
                        <a:pt x="28" y="33"/>
                      </a:lnTo>
                      <a:lnTo>
                        <a:pt x="29" y="33"/>
                      </a:lnTo>
                      <a:lnTo>
                        <a:pt x="28" y="33"/>
                      </a:lnTo>
                      <a:lnTo>
                        <a:pt x="29" y="33"/>
                      </a:lnTo>
                      <a:lnTo>
                        <a:pt x="30" y="33"/>
                      </a:lnTo>
                      <a:lnTo>
                        <a:pt x="30" y="32"/>
                      </a:lnTo>
                      <a:lnTo>
                        <a:pt x="31" y="32"/>
                      </a:lnTo>
                      <a:lnTo>
                        <a:pt x="31" y="31"/>
                      </a:lnTo>
                      <a:lnTo>
                        <a:pt x="30" y="31"/>
                      </a:lnTo>
                      <a:lnTo>
                        <a:pt x="30" y="30"/>
                      </a:lnTo>
                      <a:lnTo>
                        <a:pt x="29" y="29"/>
                      </a:lnTo>
                      <a:lnTo>
                        <a:pt x="28" y="29"/>
                      </a:lnTo>
                      <a:close/>
                    </a:path>
                  </a:pathLst>
                </a:custGeom>
                <a:solidFill>
                  <a:srgbClr val="FFFFFF"/>
                </a:solidFill>
                <a:ln w="9525">
                  <a:noFill/>
                  <a:round/>
                  <a:headEnd/>
                  <a:tailEnd/>
                </a:ln>
              </p:spPr>
              <p:txBody>
                <a:bodyPr/>
                <a:lstStyle/>
                <a:p>
                  <a:endParaRPr lang="en-GB"/>
                </a:p>
              </p:txBody>
            </p:sp>
            <p:sp>
              <p:nvSpPr>
                <p:cNvPr id="1155" name="Freeform 1065"/>
                <p:cNvSpPr>
                  <a:spLocks/>
                </p:cNvSpPr>
                <p:nvPr/>
              </p:nvSpPr>
              <p:spPr bwMode="auto">
                <a:xfrm>
                  <a:off x="2471" y="2818"/>
                  <a:ext cx="101" cy="30"/>
                </a:xfrm>
                <a:custGeom>
                  <a:avLst/>
                  <a:gdLst>
                    <a:gd name="T0" fmla="*/ 49 w 202"/>
                    <a:gd name="T1" fmla="*/ 1 h 61"/>
                    <a:gd name="T2" fmla="*/ 46 w 202"/>
                    <a:gd name="T3" fmla="*/ 2 h 61"/>
                    <a:gd name="T4" fmla="*/ 44 w 202"/>
                    <a:gd name="T5" fmla="*/ 4 h 61"/>
                    <a:gd name="T6" fmla="*/ 41 w 202"/>
                    <a:gd name="T7" fmla="*/ 5 h 61"/>
                    <a:gd name="T8" fmla="*/ 38 w 202"/>
                    <a:gd name="T9" fmla="*/ 6 h 61"/>
                    <a:gd name="T10" fmla="*/ 35 w 202"/>
                    <a:gd name="T11" fmla="*/ 7 h 61"/>
                    <a:gd name="T12" fmla="*/ 31 w 202"/>
                    <a:gd name="T13" fmla="*/ 9 h 61"/>
                    <a:gd name="T14" fmla="*/ 28 w 202"/>
                    <a:gd name="T15" fmla="*/ 9 h 61"/>
                    <a:gd name="T16" fmla="*/ 25 w 202"/>
                    <a:gd name="T17" fmla="*/ 10 h 61"/>
                    <a:gd name="T18" fmla="*/ 22 w 202"/>
                    <a:gd name="T19" fmla="*/ 11 h 61"/>
                    <a:gd name="T20" fmla="*/ 19 w 202"/>
                    <a:gd name="T21" fmla="*/ 12 h 61"/>
                    <a:gd name="T22" fmla="*/ 15 w 202"/>
                    <a:gd name="T23" fmla="*/ 12 h 61"/>
                    <a:gd name="T24" fmla="*/ 12 w 202"/>
                    <a:gd name="T25" fmla="*/ 13 h 61"/>
                    <a:gd name="T26" fmla="*/ 9 w 202"/>
                    <a:gd name="T27" fmla="*/ 13 h 61"/>
                    <a:gd name="T28" fmla="*/ 6 w 202"/>
                    <a:gd name="T29" fmla="*/ 14 h 61"/>
                    <a:gd name="T30" fmla="*/ 2 w 202"/>
                    <a:gd name="T31" fmla="*/ 14 h 61"/>
                    <a:gd name="T32" fmla="*/ 1 w 202"/>
                    <a:gd name="T33" fmla="*/ 15 h 61"/>
                    <a:gd name="T34" fmla="*/ 3 w 202"/>
                    <a:gd name="T35" fmla="*/ 15 h 61"/>
                    <a:gd name="T36" fmla="*/ 7 w 202"/>
                    <a:gd name="T37" fmla="*/ 15 h 61"/>
                    <a:gd name="T38" fmla="*/ 11 w 202"/>
                    <a:gd name="T39" fmla="*/ 14 h 61"/>
                    <a:gd name="T40" fmla="*/ 13 w 202"/>
                    <a:gd name="T41" fmla="*/ 14 h 61"/>
                    <a:gd name="T42" fmla="*/ 18 w 202"/>
                    <a:gd name="T43" fmla="*/ 13 h 61"/>
                    <a:gd name="T44" fmla="*/ 21 w 202"/>
                    <a:gd name="T45" fmla="*/ 13 h 61"/>
                    <a:gd name="T46" fmla="*/ 24 w 202"/>
                    <a:gd name="T47" fmla="*/ 12 h 61"/>
                    <a:gd name="T48" fmla="*/ 27 w 202"/>
                    <a:gd name="T49" fmla="*/ 11 h 61"/>
                    <a:gd name="T50" fmla="*/ 30 w 202"/>
                    <a:gd name="T51" fmla="*/ 10 h 61"/>
                    <a:gd name="T52" fmla="*/ 34 w 202"/>
                    <a:gd name="T53" fmla="*/ 9 h 61"/>
                    <a:gd name="T54" fmla="*/ 37 w 202"/>
                    <a:gd name="T55" fmla="*/ 8 h 61"/>
                    <a:gd name="T56" fmla="*/ 40 w 202"/>
                    <a:gd name="T57" fmla="*/ 7 h 61"/>
                    <a:gd name="T58" fmla="*/ 43 w 202"/>
                    <a:gd name="T59" fmla="*/ 5 h 61"/>
                    <a:gd name="T60" fmla="*/ 45 w 202"/>
                    <a:gd name="T61" fmla="*/ 4 h 61"/>
                    <a:gd name="T62" fmla="*/ 48 w 202"/>
                    <a:gd name="T63" fmla="*/ 3 h 61"/>
                    <a:gd name="T64" fmla="*/ 51 w 202"/>
                    <a:gd name="T65" fmla="*/ 1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2"/>
                    <a:gd name="T100" fmla="*/ 0 h 61"/>
                    <a:gd name="T101" fmla="*/ 202 w 202"/>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2" h="61">
                      <a:moveTo>
                        <a:pt x="198" y="0"/>
                      </a:moveTo>
                      <a:lnTo>
                        <a:pt x="193" y="4"/>
                      </a:lnTo>
                      <a:lnTo>
                        <a:pt x="189" y="7"/>
                      </a:lnTo>
                      <a:lnTo>
                        <a:pt x="183" y="11"/>
                      </a:lnTo>
                      <a:lnTo>
                        <a:pt x="177" y="13"/>
                      </a:lnTo>
                      <a:lnTo>
                        <a:pt x="173" y="16"/>
                      </a:lnTo>
                      <a:lnTo>
                        <a:pt x="167" y="19"/>
                      </a:lnTo>
                      <a:lnTo>
                        <a:pt x="161" y="21"/>
                      </a:lnTo>
                      <a:lnTo>
                        <a:pt x="155" y="25"/>
                      </a:lnTo>
                      <a:lnTo>
                        <a:pt x="150" y="27"/>
                      </a:lnTo>
                      <a:lnTo>
                        <a:pt x="144" y="29"/>
                      </a:lnTo>
                      <a:lnTo>
                        <a:pt x="138" y="31"/>
                      </a:lnTo>
                      <a:lnTo>
                        <a:pt x="132" y="34"/>
                      </a:lnTo>
                      <a:lnTo>
                        <a:pt x="125" y="36"/>
                      </a:lnTo>
                      <a:lnTo>
                        <a:pt x="120" y="37"/>
                      </a:lnTo>
                      <a:lnTo>
                        <a:pt x="114" y="39"/>
                      </a:lnTo>
                      <a:lnTo>
                        <a:pt x="107" y="42"/>
                      </a:lnTo>
                      <a:lnTo>
                        <a:pt x="101" y="43"/>
                      </a:lnTo>
                      <a:lnTo>
                        <a:pt x="94" y="44"/>
                      </a:lnTo>
                      <a:lnTo>
                        <a:pt x="87" y="46"/>
                      </a:lnTo>
                      <a:lnTo>
                        <a:pt x="82" y="48"/>
                      </a:lnTo>
                      <a:lnTo>
                        <a:pt x="75" y="49"/>
                      </a:lnTo>
                      <a:lnTo>
                        <a:pt x="68" y="50"/>
                      </a:lnTo>
                      <a:lnTo>
                        <a:pt x="62" y="51"/>
                      </a:lnTo>
                      <a:lnTo>
                        <a:pt x="55" y="52"/>
                      </a:lnTo>
                      <a:lnTo>
                        <a:pt x="48" y="53"/>
                      </a:lnTo>
                      <a:lnTo>
                        <a:pt x="41" y="53"/>
                      </a:lnTo>
                      <a:lnTo>
                        <a:pt x="34" y="54"/>
                      </a:lnTo>
                      <a:lnTo>
                        <a:pt x="28" y="56"/>
                      </a:lnTo>
                      <a:lnTo>
                        <a:pt x="21" y="56"/>
                      </a:lnTo>
                      <a:lnTo>
                        <a:pt x="14" y="57"/>
                      </a:lnTo>
                      <a:lnTo>
                        <a:pt x="7" y="57"/>
                      </a:lnTo>
                      <a:lnTo>
                        <a:pt x="0" y="57"/>
                      </a:lnTo>
                      <a:lnTo>
                        <a:pt x="1" y="61"/>
                      </a:lnTo>
                      <a:lnTo>
                        <a:pt x="8" y="61"/>
                      </a:lnTo>
                      <a:lnTo>
                        <a:pt x="15" y="61"/>
                      </a:lnTo>
                      <a:lnTo>
                        <a:pt x="22" y="60"/>
                      </a:lnTo>
                      <a:lnTo>
                        <a:pt x="29" y="60"/>
                      </a:lnTo>
                      <a:lnTo>
                        <a:pt x="36" y="59"/>
                      </a:lnTo>
                      <a:lnTo>
                        <a:pt x="41" y="59"/>
                      </a:lnTo>
                      <a:lnTo>
                        <a:pt x="48" y="58"/>
                      </a:lnTo>
                      <a:lnTo>
                        <a:pt x="55" y="57"/>
                      </a:lnTo>
                      <a:lnTo>
                        <a:pt x="62" y="56"/>
                      </a:lnTo>
                      <a:lnTo>
                        <a:pt x="69" y="54"/>
                      </a:lnTo>
                      <a:lnTo>
                        <a:pt x="76" y="53"/>
                      </a:lnTo>
                      <a:lnTo>
                        <a:pt x="83" y="52"/>
                      </a:lnTo>
                      <a:lnTo>
                        <a:pt x="89" y="51"/>
                      </a:lnTo>
                      <a:lnTo>
                        <a:pt x="95" y="49"/>
                      </a:lnTo>
                      <a:lnTo>
                        <a:pt x="102" y="48"/>
                      </a:lnTo>
                      <a:lnTo>
                        <a:pt x="108" y="46"/>
                      </a:lnTo>
                      <a:lnTo>
                        <a:pt x="115" y="44"/>
                      </a:lnTo>
                      <a:lnTo>
                        <a:pt x="121" y="42"/>
                      </a:lnTo>
                      <a:lnTo>
                        <a:pt x="128" y="41"/>
                      </a:lnTo>
                      <a:lnTo>
                        <a:pt x="134" y="38"/>
                      </a:lnTo>
                      <a:lnTo>
                        <a:pt x="139" y="36"/>
                      </a:lnTo>
                      <a:lnTo>
                        <a:pt x="146" y="34"/>
                      </a:lnTo>
                      <a:lnTo>
                        <a:pt x="152" y="31"/>
                      </a:lnTo>
                      <a:lnTo>
                        <a:pt x="158" y="29"/>
                      </a:lnTo>
                      <a:lnTo>
                        <a:pt x="163" y="26"/>
                      </a:lnTo>
                      <a:lnTo>
                        <a:pt x="169" y="23"/>
                      </a:lnTo>
                      <a:lnTo>
                        <a:pt x="175" y="20"/>
                      </a:lnTo>
                      <a:lnTo>
                        <a:pt x="180" y="18"/>
                      </a:lnTo>
                      <a:lnTo>
                        <a:pt x="185" y="14"/>
                      </a:lnTo>
                      <a:lnTo>
                        <a:pt x="191" y="12"/>
                      </a:lnTo>
                      <a:lnTo>
                        <a:pt x="196" y="8"/>
                      </a:lnTo>
                      <a:lnTo>
                        <a:pt x="202" y="5"/>
                      </a:lnTo>
                      <a:lnTo>
                        <a:pt x="198" y="0"/>
                      </a:lnTo>
                      <a:close/>
                    </a:path>
                  </a:pathLst>
                </a:custGeom>
                <a:solidFill>
                  <a:srgbClr val="FFFFFF"/>
                </a:solidFill>
                <a:ln w="9525">
                  <a:noFill/>
                  <a:round/>
                  <a:headEnd/>
                  <a:tailEnd/>
                </a:ln>
              </p:spPr>
              <p:txBody>
                <a:bodyPr/>
                <a:lstStyle/>
                <a:p>
                  <a:endParaRPr lang="en-GB"/>
                </a:p>
              </p:txBody>
            </p:sp>
            <p:sp>
              <p:nvSpPr>
                <p:cNvPr id="1156" name="Freeform 1066"/>
                <p:cNvSpPr>
                  <a:spLocks/>
                </p:cNvSpPr>
                <p:nvPr/>
              </p:nvSpPr>
              <p:spPr bwMode="auto">
                <a:xfrm>
                  <a:off x="2571" y="2818"/>
                  <a:ext cx="1" cy="2"/>
                </a:xfrm>
                <a:custGeom>
                  <a:avLst/>
                  <a:gdLst>
                    <a:gd name="T0" fmla="*/ 0 w 4"/>
                    <a:gd name="T1" fmla="*/ 1 h 5"/>
                    <a:gd name="T2" fmla="*/ 0 w 4"/>
                    <a:gd name="T3" fmla="*/ 1 h 5"/>
                    <a:gd name="T4" fmla="*/ 0 w 4"/>
                    <a:gd name="T5" fmla="*/ 0 h 5"/>
                    <a:gd name="T6" fmla="*/ 0 w 4"/>
                    <a:gd name="T7" fmla="*/ 0 h 5"/>
                    <a:gd name="T8" fmla="*/ 0 w 4"/>
                    <a:gd name="T9" fmla="*/ 0 h 5"/>
                    <a:gd name="T10" fmla="*/ 0 w 4"/>
                    <a:gd name="T11" fmla="*/ 0 h 5"/>
                    <a:gd name="T12" fmla="*/ 0 w 4"/>
                    <a:gd name="T13" fmla="*/ 0 h 5"/>
                    <a:gd name="T14" fmla="*/ 0 w 4"/>
                    <a:gd name="T15" fmla="*/ 0 h 5"/>
                    <a:gd name="T16" fmla="*/ 0 w 4"/>
                    <a:gd name="T17" fmla="*/ 1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4" y="5"/>
                      </a:moveTo>
                      <a:lnTo>
                        <a:pt x="4" y="4"/>
                      </a:lnTo>
                      <a:lnTo>
                        <a:pt x="4" y="3"/>
                      </a:lnTo>
                      <a:lnTo>
                        <a:pt x="4" y="2"/>
                      </a:lnTo>
                      <a:lnTo>
                        <a:pt x="4" y="0"/>
                      </a:lnTo>
                      <a:lnTo>
                        <a:pt x="2" y="0"/>
                      </a:lnTo>
                      <a:lnTo>
                        <a:pt x="1" y="0"/>
                      </a:lnTo>
                      <a:lnTo>
                        <a:pt x="0" y="0"/>
                      </a:lnTo>
                      <a:lnTo>
                        <a:pt x="4" y="5"/>
                      </a:lnTo>
                      <a:close/>
                    </a:path>
                  </a:pathLst>
                </a:custGeom>
                <a:solidFill>
                  <a:srgbClr val="FFFFFF"/>
                </a:solidFill>
                <a:ln w="9525">
                  <a:noFill/>
                  <a:round/>
                  <a:headEnd/>
                  <a:tailEnd/>
                </a:ln>
              </p:spPr>
              <p:txBody>
                <a:bodyPr/>
                <a:lstStyle/>
                <a:p>
                  <a:endParaRPr lang="en-GB"/>
                </a:p>
              </p:txBody>
            </p:sp>
            <p:sp>
              <p:nvSpPr>
                <p:cNvPr id="1157" name="Freeform 1067"/>
                <p:cNvSpPr>
                  <a:spLocks/>
                </p:cNvSpPr>
                <p:nvPr/>
              </p:nvSpPr>
              <p:spPr bwMode="auto">
                <a:xfrm>
                  <a:off x="2460" y="2808"/>
                  <a:ext cx="109" cy="38"/>
                </a:xfrm>
                <a:custGeom>
                  <a:avLst/>
                  <a:gdLst>
                    <a:gd name="T0" fmla="*/ 2 w 219"/>
                    <a:gd name="T1" fmla="*/ 0 h 76"/>
                    <a:gd name="T2" fmla="*/ 2 w 219"/>
                    <a:gd name="T3" fmla="*/ 1 h 76"/>
                    <a:gd name="T4" fmla="*/ 2 w 219"/>
                    <a:gd name="T5" fmla="*/ 1 h 76"/>
                    <a:gd name="T6" fmla="*/ 1 w 219"/>
                    <a:gd name="T7" fmla="*/ 2 h 76"/>
                    <a:gd name="T8" fmla="*/ 1 w 219"/>
                    <a:gd name="T9" fmla="*/ 3 h 76"/>
                    <a:gd name="T10" fmla="*/ 1 w 219"/>
                    <a:gd name="T11" fmla="*/ 5 h 76"/>
                    <a:gd name="T12" fmla="*/ 1 w 219"/>
                    <a:gd name="T13" fmla="*/ 5 h 76"/>
                    <a:gd name="T14" fmla="*/ 1 w 219"/>
                    <a:gd name="T15" fmla="*/ 6 h 76"/>
                    <a:gd name="T16" fmla="*/ 1 w 219"/>
                    <a:gd name="T17" fmla="*/ 7 h 76"/>
                    <a:gd name="T18" fmla="*/ 0 w 219"/>
                    <a:gd name="T19" fmla="*/ 8 h 76"/>
                    <a:gd name="T20" fmla="*/ 0 w 219"/>
                    <a:gd name="T21" fmla="*/ 9 h 76"/>
                    <a:gd name="T22" fmla="*/ 0 w 219"/>
                    <a:gd name="T23" fmla="*/ 10 h 76"/>
                    <a:gd name="T24" fmla="*/ 0 w 219"/>
                    <a:gd name="T25" fmla="*/ 10 h 76"/>
                    <a:gd name="T26" fmla="*/ 0 w 219"/>
                    <a:gd name="T27" fmla="*/ 11 h 76"/>
                    <a:gd name="T28" fmla="*/ 0 w 219"/>
                    <a:gd name="T29" fmla="*/ 12 h 76"/>
                    <a:gd name="T30" fmla="*/ 0 w 219"/>
                    <a:gd name="T31" fmla="*/ 13 h 76"/>
                    <a:gd name="T32" fmla="*/ 0 w 219"/>
                    <a:gd name="T33" fmla="*/ 14 h 76"/>
                    <a:gd name="T34" fmla="*/ 0 w 219"/>
                    <a:gd name="T35" fmla="*/ 15 h 76"/>
                    <a:gd name="T36" fmla="*/ 0 w 219"/>
                    <a:gd name="T37" fmla="*/ 16 h 76"/>
                    <a:gd name="T38" fmla="*/ 0 w 219"/>
                    <a:gd name="T39" fmla="*/ 17 h 76"/>
                    <a:gd name="T40" fmla="*/ 1 w 219"/>
                    <a:gd name="T41" fmla="*/ 18 h 76"/>
                    <a:gd name="T42" fmla="*/ 1 w 219"/>
                    <a:gd name="T43" fmla="*/ 18 h 76"/>
                    <a:gd name="T44" fmla="*/ 2 w 219"/>
                    <a:gd name="T45" fmla="*/ 19 h 76"/>
                    <a:gd name="T46" fmla="*/ 2 w 219"/>
                    <a:gd name="T47" fmla="*/ 19 h 76"/>
                    <a:gd name="T48" fmla="*/ 3 w 219"/>
                    <a:gd name="T49" fmla="*/ 19 h 76"/>
                    <a:gd name="T50" fmla="*/ 4 w 219"/>
                    <a:gd name="T51" fmla="*/ 19 h 76"/>
                    <a:gd name="T52" fmla="*/ 5 w 219"/>
                    <a:gd name="T53" fmla="*/ 19 h 76"/>
                    <a:gd name="T54" fmla="*/ 5 w 219"/>
                    <a:gd name="T55" fmla="*/ 19 h 76"/>
                    <a:gd name="T56" fmla="*/ 6 w 219"/>
                    <a:gd name="T57" fmla="*/ 19 h 76"/>
                    <a:gd name="T58" fmla="*/ 7 w 219"/>
                    <a:gd name="T59" fmla="*/ 19 h 76"/>
                    <a:gd name="T60" fmla="*/ 7 w 219"/>
                    <a:gd name="T61" fmla="*/ 19 h 76"/>
                    <a:gd name="T62" fmla="*/ 8 w 219"/>
                    <a:gd name="T63" fmla="*/ 19 h 76"/>
                    <a:gd name="T64" fmla="*/ 9 w 219"/>
                    <a:gd name="T65" fmla="*/ 19 h 76"/>
                    <a:gd name="T66" fmla="*/ 12 w 219"/>
                    <a:gd name="T67" fmla="*/ 19 h 76"/>
                    <a:gd name="T68" fmla="*/ 15 w 219"/>
                    <a:gd name="T69" fmla="*/ 19 h 76"/>
                    <a:gd name="T70" fmla="*/ 19 w 219"/>
                    <a:gd name="T71" fmla="*/ 18 h 76"/>
                    <a:gd name="T72" fmla="*/ 22 w 219"/>
                    <a:gd name="T73" fmla="*/ 18 h 76"/>
                    <a:gd name="T74" fmla="*/ 25 w 219"/>
                    <a:gd name="T75" fmla="*/ 17 h 76"/>
                    <a:gd name="T76" fmla="*/ 29 w 219"/>
                    <a:gd name="T77" fmla="*/ 15 h 76"/>
                    <a:gd name="T78" fmla="*/ 32 w 219"/>
                    <a:gd name="T79" fmla="*/ 15 h 76"/>
                    <a:gd name="T80" fmla="*/ 35 w 219"/>
                    <a:gd name="T81" fmla="*/ 14 h 76"/>
                    <a:gd name="T82" fmla="*/ 38 w 219"/>
                    <a:gd name="T83" fmla="*/ 13 h 76"/>
                    <a:gd name="T84" fmla="*/ 41 w 219"/>
                    <a:gd name="T85" fmla="*/ 12 h 76"/>
                    <a:gd name="T86" fmla="*/ 44 w 219"/>
                    <a:gd name="T87" fmla="*/ 11 h 76"/>
                    <a:gd name="T88" fmla="*/ 46 w 219"/>
                    <a:gd name="T89" fmla="*/ 10 h 76"/>
                    <a:gd name="T90" fmla="*/ 49 w 219"/>
                    <a:gd name="T91" fmla="*/ 9 h 76"/>
                    <a:gd name="T92" fmla="*/ 51 w 219"/>
                    <a:gd name="T93" fmla="*/ 7 h 76"/>
                    <a:gd name="T94" fmla="*/ 53 w 219"/>
                    <a:gd name="T95" fmla="*/ 6 h 76"/>
                    <a:gd name="T96" fmla="*/ 54 w 219"/>
                    <a:gd name="T97" fmla="*/ 5 h 7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9"/>
                    <a:gd name="T148" fmla="*/ 0 h 76"/>
                    <a:gd name="T149" fmla="*/ 219 w 219"/>
                    <a:gd name="T150" fmla="*/ 76 h 7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9" h="76">
                      <a:moveTo>
                        <a:pt x="219" y="22"/>
                      </a:moveTo>
                      <a:lnTo>
                        <a:pt x="9" y="0"/>
                      </a:lnTo>
                      <a:lnTo>
                        <a:pt x="8" y="1"/>
                      </a:lnTo>
                      <a:lnTo>
                        <a:pt x="8" y="3"/>
                      </a:lnTo>
                      <a:lnTo>
                        <a:pt x="8" y="6"/>
                      </a:lnTo>
                      <a:lnTo>
                        <a:pt x="8" y="7"/>
                      </a:lnTo>
                      <a:lnTo>
                        <a:pt x="8" y="9"/>
                      </a:lnTo>
                      <a:lnTo>
                        <a:pt x="7" y="10"/>
                      </a:lnTo>
                      <a:lnTo>
                        <a:pt x="7" y="12"/>
                      </a:lnTo>
                      <a:lnTo>
                        <a:pt x="7" y="15"/>
                      </a:lnTo>
                      <a:lnTo>
                        <a:pt x="7" y="16"/>
                      </a:lnTo>
                      <a:lnTo>
                        <a:pt x="6" y="18"/>
                      </a:lnTo>
                      <a:lnTo>
                        <a:pt x="6" y="19"/>
                      </a:lnTo>
                      <a:lnTo>
                        <a:pt x="6" y="22"/>
                      </a:lnTo>
                      <a:lnTo>
                        <a:pt x="6" y="23"/>
                      </a:lnTo>
                      <a:lnTo>
                        <a:pt x="4" y="25"/>
                      </a:lnTo>
                      <a:lnTo>
                        <a:pt x="4" y="26"/>
                      </a:lnTo>
                      <a:lnTo>
                        <a:pt x="4" y="29"/>
                      </a:lnTo>
                      <a:lnTo>
                        <a:pt x="3" y="31"/>
                      </a:lnTo>
                      <a:lnTo>
                        <a:pt x="3" y="32"/>
                      </a:lnTo>
                      <a:lnTo>
                        <a:pt x="3" y="34"/>
                      </a:lnTo>
                      <a:lnTo>
                        <a:pt x="3" y="35"/>
                      </a:lnTo>
                      <a:lnTo>
                        <a:pt x="2" y="38"/>
                      </a:lnTo>
                      <a:lnTo>
                        <a:pt x="2" y="39"/>
                      </a:lnTo>
                      <a:lnTo>
                        <a:pt x="2" y="41"/>
                      </a:lnTo>
                      <a:lnTo>
                        <a:pt x="2" y="42"/>
                      </a:lnTo>
                      <a:lnTo>
                        <a:pt x="2" y="45"/>
                      </a:lnTo>
                      <a:lnTo>
                        <a:pt x="1" y="47"/>
                      </a:lnTo>
                      <a:lnTo>
                        <a:pt x="1" y="48"/>
                      </a:lnTo>
                      <a:lnTo>
                        <a:pt x="1" y="50"/>
                      </a:lnTo>
                      <a:lnTo>
                        <a:pt x="1" y="52"/>
                      </a:lnTo>
                      <a:lnTo>
                        <a:pt x="1" y="54"/>
                      </a:lnTo>
                      <a:lnTo>
                        <a:pt x="0" y="55"/>
                      </a:lnTo>
                      <a:lnTo>
                        <a:pt x="0" y="57"/>
                      </a:lnTo>
                      <a:lnTo>
                        <a:pt x="1" y="60"/>
                      </a:lnTo>
                      <a:lnTo>
                        <a:pt x="1" y="61"/>
                      </a:lnTo>
                      <a:lnTo>
                        <a:pt x="1" y="63"/>
                      </a:lnTo>
                      <a:lnTo>
                        <a:pt x="2" y="64"/>
                      </a:lnTo>
                      <a:lnTo>
                        <a:pt x="2" y="67"/>
                      </a:lnTo>
                      <a:lnTo>
                        <a:pt x="3" y="68"/>
                      </a:lnTo>
                      <a:lnTo>
                        <a:pt x="4" y="69"/>
                      </a:lnTo>
                      <a:lnTo>
                        <a:pt x="4" y="70"/>
                      </a:lnTo>
                      <a:lnTo>
                        <a:pt x="6" y="71"/>
                      </a:lnTo>
                      <a:lnTo>
                        <a:pt x="7" y="71"/>
                      </a:lnTo>
                      <a:lnTo>
                        <a:pt x="8" y="72"/>
                      </a:lnTo>
                      <a:lnTo>
                        <a:pt x="9" y="73"/>
                      </a:lnTo>
                      <a:lnTo>
                        <a:pt x="10" y="73"/>
                      </a:lnTo>
                      <a:lnTo>
                        <a:pt x="11" y="75"/>
                      </a:lnTo>
                      <a:lnTo>
                        <a:pt x="14" y="75"/>
                      </a:lnTo>
                      <a:lnTo>
                        <a:pt x="15" y="75"/>
                      </a:lnTo>
                      <a:lnTo>
                        <a:pt x="16" y="76"/>
                      </a:lnTo>
                      <a:lnTo>
                        <a:pt x="17" y="76"/>
                      </a:lnTo>
                      <a:lnTo>
                        <a:pt x="18" y="76"/>
                      </a:lnTo>
                      <a:lnTo>
                        <a:pt x="21" y="76"/>
                      </a:lnTo>
                      <a:lnTo>
                        <a:pt x="22" y="76"/>
                      </a:lnTo>
                      <a:lnTo>
                        <a:pt x="23" y="76"/>
                      </a:lnTo>
                      <a:lnTo>
                        <a:pt x="24" y="76"/>
                      </a:lnTo>
                      <a:lnTo>
                        <a:pt x="26" y="76"/>
                      </a:lnTo>
                      <a:lnTo>
                        <a:pt x="27" y="76"/>
                      </a:lnTo>
                      <a:lnTo>
                        <a:pt x="29" y="76"/>
                      </a:lnTo>
                      <a:lnTo>
                        <a:pt x="30" y="76"/>
                      </a:lnTo>
                      <a:lnTo>
                        <a:pt x="31" y="76"/>
                      </a:lnTo>
                      <a:lnTo>
                        <a:pt x="32" y="76"/>
                      </a:lnTo>
                      <a:lnTo>
                        <a:pt x="34" y="76"/>
                      </a:lnTo>
                      <a:lnTo>
                        <a:pt x="36" y="76"/>
                      </a:lnTo>
                      <a:lnTo>
                        <a:pt x="37" y="76"/>
                      </a:lnTo>
                      <a:lnTo>
                        <a:pt x="42" y="76"/>
                      </a:lnTo>
                      <a:lnTo>
                        <a:pt x="49" y="75"/>
                      </a:lnTo>
                      <a:lnTo>
                        <a:pt x="56" y="75"/>
                      </a:lnTo>
                      <a:lnTo>
                        <a:pt x="62" y="73"/>
                      </a:lnTo>
                      <a:lnTo>
                        <a:pt x="69" y="72"/>
                      </a:lnTo>
                      <a:lnTo>
                        <a:pt x="76" y="71"/>
                      </a:lnTo>
                      <a:lnTo>
                        <a:pt x="83" y="70"/>
                      </a:lnTo>
                      <a:lnTo>
                        <a:pt x="90" y="69"/>
                      </a:lnTo>
                      <a:lnTo>
                        <a:pt x="95" y="68"/>
                      </a:lnTo>
                      <a:lnTo>
                        <a:pt x="102" y="67"/>
                      </a:lnTo>
                      <a:lnTo>
                        <a:pt x="109" y="65"/>
                      </a:lnTo>
                      <a:lnTo>
                        <a:pt x="116" y="63"/>
                      </a:lnTo>
                      <a:lnTo>
                        <a:pt x="122" y="62"/>
                      </a:lnTo>
                      <a:lnTo>
                        <a:pt x="129" y="60"/>
                      </a:lnTo>
                      <a:lnTo>
                        <a:pt x="135" y="58"/>
                      </a:lnTo>
                      <a:lnTo>
                        <a:pt x="142" y="56"/>
                      </a:lnTo>
                      <a:lnTo>
                        <a:pt x="147" y="55"/>
                      </a:lnTo>
                      <a:lnTo>
                        <a:pt x="154" y="53"/>
                      </a:lnTo>
                      <a:lnTo>
                        <a:pt x="160" y="50"/>
                      </a:lnTo>
                      <a:lnTo>
                        <a:pt x="166" y="48"/>
                      </a:lnTo>
                      <a:lnTo>
                        <a:pt x="171" y="47"/>
                      </a:lnTo>
                      <a:lnTo>
                        <a:pt x="176" y="45"/>
                      </a:lnTo>
                      <a:lnTo>
                        <a:pt x="182" y="42"/>
                      </a:lnTo>
                      <a:lnTo>
                        <a:pt x="186" y="40"/>
                      </a:lnTo>
                      <a:lnTo>
                        <a:pt x="191" y="38"/>
                      </a:lnTo>
                      <a:lnTo>
                        <a:pt x="196" y="35"/>
                      </a:lnTo>
                      <a:lnTo>
                        <a:pt x="200" y="33"/>
                      </a:lnTo>
                      <a:lnTo>
                        <a:pt x="205" y="31"/>
                      </a:lnTo>
                      <a:lnTo>
                        <a:pt x="208" y="29"/>
                      </a:lnTo>
                      <a:lnTo>
                        <a:pt x="212" y="26"/>
                      </a:lnTo>
                      <a:lnTo>
                        <a:pt x="215" y="24"/>
                      </a:lnTo>
                      <a:lnTo>
                        <a:pt x="219" y="22"/>
                      </a:lnTo>
                      <a:close/>
                    </a:path>
                  </a:pathLst>
                </a:custGeom>
                <a:solidFill>
                  <a:srgbClr val="FF0000"/>
                </a:solidFill>
                <a:ln w="9525">
                  <a:noFill/>
                  <a:round/>
                  <a:headEnd/>
                  <a:tailEnd/>
                </a:ln>
              </p:spPr>
              <p:txBody>
                <a:bodyPr/>
                <a:lstStyle/>
                <a:p>
                  <a:endParaRPr lang="en-GB"/>
                </a:p>
              </p:txBody>
            </p:sp>
            <p:sp>
              <p:nvSpPr>
                <p:cNvPr id="1158" name="Freeform 1068"/>
                <p:cNvSpPr>
                  <a:spLocks/>
                </p:cNvSpPr>
                <p:nvPr/>
              </p:nvSpPr>
              <p:spPr bwMode="auto">
                <a:xfrm>
                  <a:off x="2463" y="2806"/>
                  <a:ext cx="106" cy="14"/>
                </a:xfrm>
                <a:custGeom>
                  <a:avLst/>
                  <a:gdLst>
                    <a:gd name="T0" fmla="*/ 1 w 213"/>
                    <a:gd name="T1" fmla="*/ 1 h 28"/>
                    <a:gd name="T2" fmla="*/ 0 w 213"/>
                    <a:gd name="T3" fmla="*/ 2 h 28"/>
                    <a:gd name="T4" fmla="*/ 53 w 213"/>
                    <a:gd name="T5" fmla="*/ 7 h 28"/>
                    <a:gd name="T6" fmla="*/ 53 w 213"/>
                    <a:gd name="T7" fmla="*/ 6 h 28"/>
                    <a:gd name="T8" fmla="*/ 0 w 213"/>
                    <a:gd name="T9" fmla="*/ 1 h 28"/>
                    <a:gd name="T10" fmla="*/ 0 w 213"/>
                    <a:gd name="T11" fmla="*/ 1 h 28"/>
                    <a:gd name="T12" fmla="*/ 0 w 213"/>
                    <a:gd name="T13" fmla="*/ 1 h 28"/>
                    <a:gd name="T14" fmla="*/ 0 w 213"/>
                    <a:gd name="T15" fmla="*/ 0 h 28"/>
                    <a:gd name="T16" fmla="*/ 0 w 213"/>
                    <a:gd name="T17" fmla="*/ 1 h 28"/>
                    <a:gd name="T18" fmla="*/ 0 w 213"/>
                    <a:gd name="T19" fmla="*/ 1 h 28"/>
                    <a:gd name="T20" fmla="*/ 0 w 213"/>
                    <a:gd name="T21" fmla="*/ 1 h 28"/>
                    <a:gd name="T22" fmla="*/ 0 w 213"/>
                    <a:gd name="T23" fmla="*/ 1 h 28"/>
                    <a:gd name="T24" fmla="*/ 0 w 213"/>
                    <a:gd name="T25" fmla="*/ 1 h 28"/>
                    <a:gd name="T26" fmla="*/ 0 w 213"/>
                    <a:gd name="T27" fmla="*/ 1 h 28"/>
                    <a:gd name="T28" fmla="*/ 0 w 213"/>
                    <a:gd name="T29" fmla="*/ 2 h 28"/>
                    <a:gd name="T30" fmla="*/ 0 w 213"/>
                    <a:gd name="T31" fmla="*/ 2 h 28"/>
                    <a:gd name="T32" fmla="*/ 0 w 213"/>
                    <a:gd name="T33" fmla="*/ 2 h 28"/>
                    <a:gd name="T34" fmla="*/ 1 w 213"/>
                    <a:gd name="T35" fmla="*/ 1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3"/>
                    <a:gd name="T55" fmla="*/ 0 h 28"/>
                    <a:gd name="T56" fmla="*/ 213 w 213"/>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3" h="28">
                      <a:moveTo>
                        <a:pt x="5" y="4"/>
                      </a:moveTo>
                      <a:lnTo>
                        <a:pt x="2" y="6"/>
                      </a:lnTo>
                      <a:lnTo>
                        <a:pt x="213" y="28"/>
                      </a:lnTo>
                      <a:lnTo>
                        <a:pt x="213" y="23"/>
                      </a:lnTo>
                      <a:lnTo>
                        <a:pt x="3" y="2"/>
                      </a:lnTo>
                      <a:lnTo>
                        <a:pt x="0" y="3"/>
                      </a:lnTo>
                      <a:lnTo>
                        <a:pt x="3" y="2"/>
                      </a:lnTo>
                      <a:lnTo>
                        <a:pt x="3" y="0"/>
                      </a:lnTo>
                      <a:lnTo>
                        <a:pt x="2" y="2"/>
                      </a:lnTo>
                      <a:lnTo>
                        <a:pt x="1" y="2"/>
                      </a:lnTo>
                      <a:lnTo>
                        <a:pt x="1" y="3"/>
                      </a:lnTo>
                      <a:lnTo>
                        <a:pt x="0" y="3"/>
                      </a:lnTo>
                      <a:lnTo>
                        <a:pt x="0" y="4"/>
                      </a:lnTo>
                      <a:lnTo>
                        <a:pt x="1" y="4"/>
                      </a:lnTo>
                      <a:lnTo>
                        <a:pt x="1" y="5"/>
                      </a:lnTo>
                      <a:lnTo>
                        <a:pt x="2" y="5"/>
                      </a:lnTo>
                      <a:lnTo>
                        <a:pt x="2" y="6"/>
                      </a:lnTo>
                      <a:lnTo>
                        <a:pt x="5" y="4"/>
                      </a:lnTo>
                      <a:close/>
                    </a:path>
                  </a:pathLst>
                </a:custGeom>
                <a:solidFill>
                  <a:srgbClr val="000000"/>
                </a:solidFill>
                <a:ln w="9525">
                  <a:noFill/>
                  <a:round/>
                  <a:headEnd/>
                  <a:tailEnd/>
                </a:ln>
              </p:spPr>
              <p:txBody>
                <a:bodyPr/>
                <a:lstStyle/>
                <a:p>
                  <a:endParaRPr lang="en-GB"/>
                </a:p>
              </p:txBody>
            </p:sp>
            <p:sp>
              <p:nvSpPr>
                <p:cNvPr id="1159" name="Freeform 1069"/>
                <p:cNvSpPr>
                  <a:spLocks/>
                </p:cNvSpPr>
                <p:nvPr/>
              </p:nvSpPr>
              <p:spPr bwMode="auto">
                <a:xfrm>
                  <a:off x="2459" y="2807"/>
                  <a:ext cx="7" cy="31"/>
                </a:xfrm>
                <a:custGeom>
                  <a:avLst/>
                  <a:gdLst>
                    <a:gd name="T0" fmla="*/ 2 w 14"/>
                    <a:gd name="T1" fmla="*/ 15 h 61"/>
                    <a:gd name="T2" fmla="*/ 2 w 14"/>
                    <a:gd name="T3" fmla="*/ 14 h 61"/>
                    <a:gd name="T4" fmla="*/ 2 w 14"/>
                    <a:gd name="T5" fmla="*/ 13 h 61"/>
                    <a:gd name="T6" fmla="*/ 2 w 14"/>
                    <a:gd name="T7" fmla="*/ 12 h 61"/>
                    <a:gd name="T8" fmla="*/ 2 w 14"/>
                    <a:gd name="T9" fmla="*/ 11 h 61"/>
                    <a:gd name="T10" fmla="*/ 2 w 14"/>
                    <a:gd name="T11" fmla="*/ 10 h 61"/>
                    <a:gd name="T12" fmla="*/ 3 w 14"/>
                    <a:gd name="T13" fmla="*/ 9 h 61"/>
                    <a:gd name="T14" fmla="*/ 3 w 14"/>
                    <a:gd name="T15" fmla="*/ 8 h 61"/>
                    <a:gd name="T16" fmla="*/ 3 w 14"/>
                    <a:gd name="T17" fmla="*/ 7 h 61"/>
                    <a:gd name="T18" fmla="*/ 3 w 14"/>
                    <a:gd name="T19" fmla="*/ 7 h 61"/>
                    <a:gd name="T20" fmla="*/ 3 w 14"/>
                    <a:gd name="T21" fmla="*/ 6 h 61"/>
                    <a:gd name="T22" fmla="*/ 3 w 14"/>
                    <a:gd name="T23" fmla="*/ 5 h 61"/>
                    <a:gd name="T24" fmla="*/ 3 w 14"/>
                    <a:gd name="T25" fmla="*/ 4 h 61"/>
                    <a:gd name="T26" fmla="*/ 4 w 14"/>
                    <a:gd name="T27" fmla="*/ 3 h 61"/>
                    <a:gd name="T28" fmla="*/ 4 w 14"/>
                    <a:gd name="T29" fmla="*/ 2 h 61"/>
                    <a:gd name="T30" fmla="*/ 4 w 14"/>
                    <a:gd name="T31" fmla="*/ 1 h 61"/>
                    <a:gd name="T32" fmla="*/ 3 w 14"/>
                    <a:gd name="T33" fmla="*/ 0 h 61"/>
                    <a:gd name="T34" fmla="*/ 3 w 14"/>
                    <a:gd name="T35" fmla="*/ 1 h 61"/>
                    <a:gd name="T36" fmla="*/ 3 w 14"/>
                    <a:gd name="T37" fmla="*/ 2 h 61"/>
                    <a:gd name="T38" fmla="*/ 2 w 14"/>
                    <a:gd name="T39" fmla="*/ 3 h 61"/>
                    <a:gd name="T40" fmla="*/ 2 w 14"/>
                    <a:gd name="T41" fmla="*/ 4 h 61"/>
                    <a:gd name="T42" fmla="*/ 2 w 14"/>
                    <a:gd name="T43" fmla="*/ 5 h 61"/>
                    <a:gd name="T44" fmla="*/ 2 w 14"/>
                    <a:gd name="T45" fmla="*/ 6 h 61"/>
                    <a:gd name="T46" fmla="*/ 2 w 14"/>
                    <a:gd name="T47" fmla="*/ 7 h 61"/>
                    <a:gd name="T48" fmla="*/ 2 w 14"/>
                    <a:gd name="T49" fmla="*/ 8 h 61"/>
                    <a:gd name="T50" fmla="*/ 1 w 14"/>
                    <a:gd name="T51" fmla="*/ 9 h 61"/>
                    <a:gd name="T52" fmla="*/ 1 w 14"/>
                    <a:gd name="T53" fmla="*/ 9 h 61"/>
                    <a:gd name="T54" fmla="*/ 1 w 14"/>
                    <a:gd name="T55" fmla="*/ 10 h 61"/>
                    <a:gd name="T56" fmla="*/ 1 w 14"/>
                    <a:gd name="T57" fmla="*/ 11 h 61"/>
                    <a:gd name="T58" fmla="*/ 1 w 14"/>
                    <a:gd name="T59" fmla="*/ 12 h 61"/>
                    <a:gd name="T60" fmla="*/ 1 w 14"/>
                    <a:gd name="T61" fmla="*/ 13 h 61"/>
                    <a:gd name="T62" fmla="*/ 1 w 14"/>
                    <a:gd name="T63" fmla="*/ 14 h 61"/>
                    <a:gd name="T64" fmla="*/ 0 w 14"/>
                    <a:gd name="T65" fmla="*/ 15 h 61"/>
                    <a:gd name="T66" fmla="*/ 1 w 14"/>
                    <a:gd name="T67" fmla="*/ 15 h 61"/>
                    <a:gd name="T68" fmla="*/ 1 w 14"/>
                    <a:gd name="T69" fmla="*/ 16 h 61"/>
                    <a:gd name="T70" fmla="*/ 2 w 14"/>
                    <a:gd name="T71" fmla="*/ 16 h 61"/>
                    <a:gd name="T72" fmla="*/ 2 w 14"/>
                    <a:gd name="T73" fmla="*/ 15 h 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
                    <a:gd name="T112" fmla="*/ 0 h 61"/>
                    <a:gd name="T113" fmla="*/ 14 w 14"/>
                    <a:gd name="T114" fmla="*/ 61 h 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 h="61">
                      <a:moveTo>
                        <a:pt x="5" y="58"/>
                      </a:moveTo>
                      <a:lnTo>
                        <a:pt x="6" y="57"/>
                      </a:lnTo>
                      <a:lnTo>
                        <a:pt x="6" y="55"/>
                      </a:lnTo>
                      <a:lnTo>
                        <a:pt x="6" y="53"/>
                      </a:lnTo>
                      <a:lnTo>
                        <a:pt x="6" y="51"/>
                      </a:lnTo>
                      <a:lnTo>
                        <a:pt x="6" y="49"/>
                      </a:lnTo>
                      <a:lnTo>
                        <a:pt x="6" y="48"/>
                      </a:lnTo>
                      <a:lnTo>
                        <a:pt x="7" y="46"/>
                      </a:lnTo>
                      <a:lnTo>
                        <a:pt x="7" y="45"/>
                      </a:lnTo>
                      <a:lnTo>
                        <a:pt x="7" y="42"/>
                      </a:lnTo>
                      <a:lnTo>
                        <a:pt x="7" y="41"/>
                      </a:lnTo>
                      <a:lnTo>
                        <a:pt x="7" y="39"/>
                      </a:lnTo>
                      <a:lnTo>
                        <a:pt x="9" y="38"/>
                      </a:lnTo>
                      <a:lnTo>
                        <a:pt x="9" y="35"/>
                      </a:lnTo>
                      <a:lnTo>
                        <a:pt x="9" y="33"/>
                      </a:lnTo>
                      <a:lnTo>
                        <a:pt x="10" y="32"/>
                      </a:lnTo>
                      <a:lnTo>
                        <a:pt x="10" y="30"/>
                      </a:lnTo>
                      <a:lnTo>
                        <a:pt x="10" y="28"/>
                      </a:lnTo>
                      <a:lnTo>
                        <a:pt x="10" y="26"/>
                      </a:lnTo>
                      <a:lnTo>
                        <a:pt x="11" y="25"/>
                      </a:lnTo>
                      <a:lnTo>
                        <a:pt x="11" y="23"/>
                      </a:lnTo>
                      <a:lnTo>
                        <a:pt x="11" y="22"/>
                      </a:lnTo>
                      <a:lnTo>
                        <a:pt x="11" y="19"/>
                      </a:lnTo>
                      <a:lnTo>
                        <a:pt x="12" y="17"/>
                      </a:lnTo>
                      <a:lnTo>
                        <a:pt x="12" y="16"/>
                      </a:lnTo>
                      <a:lnTo>
                        <a:pt x="12" y="13"/>
                      </a:lnTo>
                      <a:lnTo>
                        <a:pt x="12" y="12"/>
                      </a:lnTo>
                      <a:lnTo>
                        <a:pt x="13" y="10"/>
                      </a:lnTo>
                      <a:lnTo>
                        <a:pt x="13" y="8"/>
                      </a:lnTo>
                      <a:lnTo>
                        <a:pt x="13" y="7"/>
                      </a:lnTo>
                      <a:lnTo>
                        <a:pt x="13" y="4"/>
                      </a:lnTo>
                      <a:lnTo>
                        <a:pt x="13" y="2"/>
                      </a:lnTo>
                      <a:lnTo>
                        <a:pt x="14" y="1"/>
                      </a:lnTo>
                      <a:lnTo>
                        <a:pt x="9" y="0"/>
                      </a:lnTo>
                      <a:lnTo>
                        <a:pt x="9" y="2"/>
                      </a:lnTo>
                      <a:lnTo>
                        <a:pt x="9" y="4"/>
                      </a:lnTo>
                      <a:lnTo>
                        <a:pt x="9" y="5"/>
                      </a:lnTo>
                      <a:lnTo>
                        <a:pt x="9" y="8"/>
                      </a:lnTo>
                      <a:lnTo>
                        <a:pt x="7" y="9"/>
                      </a:lnTo>
                      <a:lnTo>
                        <a:pt x="7" y="11"/>
                      </a:lnTo>
                      <a:lnTo>
                        <a:pt x="7" y="13"/>
                      </a:lnTo>
                      <a:lnTo>
                        <a:pt x="7" y="15"/>
                      </a:lnTo>
                      <a:lnTo>
                        <a:pt x="7" y="17"/>
                      </a:lnTo>
                      <a:lnTo>
                        <a:pt x="6" y="18"/>
                      </a:lnTo>
                      <a:lnTo>
                        <a:pt x="6" y="20"/>
                      </a:lnTo>
                      <a:lnTo>
                        <a:pt x="6" y="22"/>
                      </a:lnTo>
                      <a:lnTo>
                        <a:pt x="5" y="24"/>
                      </a:lnTo>
                      <a:lnTo>
                        <a:pt x="5" y="26"/>
                      </a:lnTo>
                      <a:lnTo>
                        <a:pt x="5" y="27"/>
                      </a:lnTo>
                      <a:lnTo>
                        <a:pt x="5" y="30"/>
                      </a:lnTo>
                      <a:lnTo>
                        <a:pt x="4" y="31"/>
                      </a:lnTo>
                      <a:lnTo>
                        <a:pt x="4" y="33"/>
                      </a:lnTo>
                      <a:lnTo>
                        <a:pt x="4" y="34"/>
                      </a:lnTo>
                      <a:lnTo>
                        <a:pt x="4" y="36"/>
                      </a:lnTo>
                      <a:lnTo>
                        <a:pt x="3" y="38"/>
                      </a:lnTo>
                      <a:lnTo>
                        <a:pt x="3" y="40"/>
                      </a:lnTo>
                      <a:lnTo>
                        <a:pt x="3" y="42"/>
                      </a:lnTo>
                      <a:lnTo>
                        <a:pt x="3" y="43"/>
                      </a:lnTo>
                      <a:lnTo>
                        <a:pt x="2" y="46"/>
                      </a:lnTo>
                      <a:lnTo>
                        <a:pt x="2" y="47"/>
                      </a:lnTo>
                      <a:lnTo>
                        <a:pt x="2" y="49"/>
                      </a:lnTo>
                      <a:lnTo>
                        <a:pt x="2" y="50"/>
                      </a:lnTo>
                      <a:lnTo>
                        <a:pt x="2" y="53"/>
                      </a:lnTo>
                      <a:lnTo>
                        <a:pt x="2" y="55"/>
                      </a:lnTo>
                      <a:lnTo>
                        <a:pt x="0" y="56"/>
                      </a:lnTo>
                      <a:lnTo>
                        <a:pt x="0" y="58"/>
                      </a:lnTo>
                      <a:lnTo>
                        <a:pt x="0" y="59"/>
                      </a:lnTo>
                      <a:lnTo>
                        <a:pt x="2" y="59"/>
                      </a:lnTo>
                      <a:lnTo>
                        <a:pt x="2" y="61"/>
                      </a:lnTo>
                      <a:lnTo>
                        <a:pt x="3" y="61"/>
                      </a:lnTo>
                      <a:lnTo>
                        <a:pt x="4" y="61"/>
                      </a:lnTo>
                      <a:lnTo>
                        <a:pt x="5" y="61"/>
                      </a:lnTo>
                      <a:lnTo>
                        <a:pt x="5" y="59"/>
                      </a:lnTo>
                      <a:lnTo>
                        <a:pt x="5" y="58"/>
                      </a:lnTo>
                      <a:close/>
                    </a:path>
                  </a:pathLst>
                </a:custGeom>
                <a:solidFill>
                  <a:srgbClr val="000000"/>
                </a:solidFill>
                <a:ln w="9525">
                  <a:noFill/>
                  <a:round/>
                  <a:headEnd/>
                  <a:tailEnd/>
                </a:ln>
              </p:spPr>
              <p:txBody>
                <a:bodyPr/>
                <a:lstStyle/>
                <a:p>
                  <a:endParaRPr lang="en-GB"/>
                </a:p>
              </p:txBody>
            </p:sp>
            <p:sp>
              <p:nvSpPr>
                <p:cNvPr id="1160" name="Freeform 1070"/>
                <p:cNvSpPr>
                  <a:spLocks/>
                </p:cNvSpPr>
                <p:nvPr/>
              </p:nvSpPr>
              <p:spPr bwMode="auto">
                <a:xfrm>
                  <a:off x="2459" y="2837"/>
                  <a:ext cx="20" cy="11"/>
                </a:xfrm>
                <a:custGeom>
                  <a:avLst/>
                  <a:gdLst>
                    <a:gd name="T0" fmla="*/ 9 w 42"/>
                    <a:gd name="T1" fmla="*/ 4 h 22"/>
                    <a:gd name="T2" fmla="*/ 8 w 42"/>
                    <a:gd name="T3" fmla="*/ 4 h 22"/>
                    <a:gd name="T4" fmla="*/ 8 w 42"/>
                    <a:gd name="T5" fmla="*/ 4 h 22"/>
                    <a:gd name="T6" fmla="*/ 7 w 42"/>
                    <a:gd name="T7" fmla="*/ 4 h 22"/>
                    <a:gd name="T8" fmla="*/ 7 w 42"/>
                    <a:gd name="T9" fmla="*/ 4 h 22"/>
                    <a:gd name="T10" fmla="*/ 6 w 42"/>
                    <a:gd name="T11" fmla="*/ 4 h 22"/>
                    <a:gd name="T12" fmla="*/ 5 w 42"/>
                    <a:gd name="T13" fmla="*/ 4 h 22"/>
                    <a:gd name="T14" fmla="*/ 5 w 42"/>
                    <a:gd name="T15" fmla="*/ 4 h 22"/>
                    <a:gd name="T16" fmla="*/ 4 w 42"/>
                    <a:gd name="T17" fmla="*/ 3 h 22"/>
                    <a:gd name="T18" fmla="*/ 3 w 42"/>
                    <a:gd name="T19" fmla="*/ 3 h 22"/>
                    <a:gd name="T20" fmla="*/ 3 w 42"/>
                    <a:gd name="T21" fmla="*/ 3 h 22"/>
                    <a:gd name="T22" fmla="*/ 2 w 42"/>
                    <a:gd name="T23" fmla="*/ 3 h 22"/>
                    <a:gd name="T24" fmla="*/ 2 w 42"/>
                    <a:gd name="T25" fmla="*/ 3 h 22"/>
                    <a:gd name="T26" fmla="*/ 2 w 42"/>
                    <a:gd name="T27" fmla="*/ 3 h 22"/>
                    <a:gd name="T28" fmla="*/ 1 w 42"/>
                    <a:gd name="T29" fmla="*/ 1 h 22"/>
                    <a:gd name="T30" fmla="*/ 1 w 42"/>
                    <a:gd name="T31" fmla="*/ 1 h 22"/>
                    <a:gd name="T32" fmla="*/ 1 w 42"/>
                    <a:gd name="T33" fmla="*/ 0 h 22"/>
                    <a:gd name="T34" fmla="*/ 0 w 42"/>
                    <a:gd name="T35" fmla="*/ 1 h 22"/>
                    <a:gd name="T36" fmla="*/ 0 w 42"/>
                    <a:gd name="T37" fmla="*/ 1 h 22"/>
                    <a:gd name="T38" fmla="*/ 0 w 42"/>
                    <a:gd name="T39" fmla="*/ 3 h 22"/>
                    <a:gd name="T40" fmla="*/ 1 w 42"/>
                    <a:gd name="T41" fmla="*/ 3 h 22"/>
                    <a:gd name="T42" fmla="*/ 1 w 42"/>
                    <a:gd name="T43" fmla="*/ 3 h 22"/>
                    <a:gd name="T44" fmla="*/ 2 w 42"/>
                    <a:gd name="T45" fmla="*/ 5 h 22"/>
                    <a:gd name="T46" fmla="*/ 3 w 42"/>
                    <a:gd name="T47" fmla="*/ 5 h 22"/>
                    <a:gd name="T48" fmla="*/ 3 w 42"/>
                    <a:gd name="T49" fmla="*/ 5 h 22"/>
                    <a:gd name="T50" fmla="*/ 4 w 42"/>
                    <a:gd name="T51" fmla="*/ 6 h 22"/>
                    <a:gd name="T52" fmla="*/ 5 w 42"/>
                    <a:gd name="T53" fmla="*/ 6 h 22"/>
                    <a:gd name="T54" fmla="*/ 6 w 42"/>
                    <a:gd name="T55" fmla="*/ 6 h 22"/>
                    <a:gd name="T56" fmla="*/ 6 w 42"/>
                    <a:gd name="T57" fmla="*/ 6 h 22"/>
                    <a:gd name="T58" fmla="*/ 7 w 42"/>
                    <a:gd name="T59" fmla="*/ 6 h 22"/>
                    <a:gd name="T60" fmla="*/ 8 w 42"/>
                    <a:gd name="T61" fmla="*/ 6 h 22"/>
                    <a:gd name="T62" fmla="*/ 8 w 42"/>
                    <a:gd name="T63" fmla="*/ 6 h 22"/>
                    <a:gd name="T64" fmla="*/ 9 w 42"/>
                    <a:gd name="T65" fmla="*/ 6 h 22"/>
                    <a:gd name="T66" fmla="*/ 10 w 42"/>
                    <a:gd name="T67" fmla="*/ 6 h 22"/>
                    <a:gd name="T68" fmla="*/ 10 w 42"/>
                    <a:gd name="T69" fmla="*/ 5 h 22"/>
                    <a:gd name="T70" fmla="*/ 10 w 42"/>
                    <a:gd name="T71" fmla="*/ 5 h 22"/>
                    <a:gd name="T72" fmla="*/ 10 w 42"/>
                    <a:gd name="T73" fmla="*/ 4 h 22"/>
                    <a:gd name="T74" fmla="*/ 9 w 42"/>
                    <a:gd name="T75" fmla="*/ 4 h 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
                    <a:gd name="T115" fmla="*/ 0 h 22"/>
                    <a:gd name="T116" fmla="*/ 42 w 42"/>
                    <a:gd name="T117" fmla="*/ 22 h 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 h="22">
                      <a:moveTo>
                        <a:pt x="39" y="16"/>
                      </a:moveTo>
                      <a:lnTo>
                        <a:pt x="40" y="16"/>
                      </a:lnTo>
                      <a:lnTo>
                        <a:pt x="39" y="16"/>
                      </a:lnTo>
                      <a:lnTo>
                        <a:pt x="36" y="16"/>
                      </a:lnTo>
                      <a:lnTo>
                        <a:pt x="35" y="16"/>
                      </a:lnTo>
                      <a:lnTo>
                        <a:pt x="34" y="16"/>
                      </a:lnTo>
                      <a:lnTo>
                        <a:pt x="33" y="16"/>
                      </a:lnTo>
                      <a:lnTo>
                        <a:pt x="32" y="16"/>
                      </a:lnTo>
                      <a:lnTo>
                        <a:pt x="30" y="16"/>
                      </a:lnTo>
                      <a:lnTo>
                        <a:pt x="29" y="16"/>
                      </a:lnTo>
                      <a:lnTo>
                        <a:pt x="27" y="16"/>
                      </a:lnTo>
                      <a:lnTo>
                        <a:pt x="26" y="16"/>
                      </a:lnTo>
                      <a:lnTo>
                        <a:pt x="25" y="16"/>
                      </a:lnTo>
                      <a:lnTo>
                        <a:pt x="24" y="16"/>
                      </a:lnTo>
                      <a:lnTo>
                        <a:pt x="22" y="16"/>
                      </a:lnTo>
                      <a:lnTo>
                        <a:pt x="20" y="16"/>
                      </a:lnTo>
                      <a:lnTo>
                        <a:pt x="19" y="16"/>
                      </a:lnTo>
                      <a:lnTo>
                        <a:pt x="18" y="15"/>
                      </a:lnTo>
                      <a:lnTo>
                        <a:pt x="17" y="15"/>
                      </a:lnTo>
                      <a:lnTo>
                        <a:pt x="15" y="15"/>
                      </a:lnTo>
                      <a:lnTo>
                        <a:pt x="14" y="14"/>
                      </a:lnTo>
                      <a:lnTo>
                        <a:pt x="13" y="14"/>
                      </a:lnTo>
                      <a:lnTo>
                        <a:pt x="12" y="13"/>
                      </a:lnTo>
                      <a:lnTo>
                        <a:pt x="11" y="13"/>
                      </a:lnTo>
                      <a:lnTo>
                        <a:pt x="11" y="12"/>
                      </a:lnTo>
                      <a:lnTo>
                        <a:pt x="10" y="11"/>
                      </a:lnTo>
                      <a:lnTo>
                        <a:pt x="9" y="11"/>
                      </a:lnTo>
                      <a:lnTo>
                        <a:pt x="9" y="10"/>
                      </a:lnTo>
                      <a:lnTo>
                        <a:pt x="7" y="8"/>
                      </a:lnTo>
                      <a:lnTo>
                        <a:pt x="7" y="7"/>
                      </a:lnTo>
                      <a:lnTo>
                        <a:pt x="6" y="5"/>
                      </a:lnTo>
                      <a:lnTo>
                        <a:pt x="6" y="4"/>
                      </a:lnTo>
                      <a:lnTo>
                        <a:pt x="6" y="1"/>
                      </a:lnTo>
                      <a:lnTo>
                        <a:pt x="5" y="0"/>
                      </a:lnTo>
                      <a:lnTo>
                        <a:pt x="0" y="0"/>
                      </a:lnTo>
                      <a:lnTo>
                        <a:pt x="0" y="3"/>
                      </a:lnTo>
                      <a:lnTo>
                        <a:pt x="2" y="5"/>
                      </a:lnTo>
                      <a:lnTo>
                        <a:pt x="2" y="7"/>
                      </a:lnTo>
                      <a:lnTo>
                        <a:pt x="3" y="8"/>
                      </a:lnTo>
                      <a:lnTo>
                        <a:pt x="3" y="11"/>
                      </a:lnTo>
                      <a:lnTo>
                        <a:pt x="4" y="12"/>
                      </a:lnTo>
                      <a:lnTo>
                        <a:pt x="5" y="13"/>
                      </a:lnTo>
                      <a:lnTo>
                        <a:pt x="6" y="14"/>
                      </a:lnTo>
                      <a:lnTo>
                        <a:pt x="7" y="15"/>
                      </a:lnTo>
                      <a:lnTo>
                        <a:pt x="9" y="16"/>
                      </a:lnTo>
                      <a:lnTo>
                        <a:pt x="10" y="18"/>
                      </a:lnTo>
                      <a:lnTo>
                        <a:pt x="11" y="19"/>
                      </a:lnTo>
                      <a:lnTo>
                        <a:pt x="12" y="19"/>
                      </a:lnTo>
                      <a:lnTo>
                        <a:pt x="14" y="20"/>
                      </a:lnTo>
                      <a:lnTo>
                        <a:pt x="15" y="20"/>
                      </a:lnTo>
                      <a:lnTo>
                        <a:pt x="17" y="20"/>
                      </a:lnTo>
                      <a:lnTo>
                        <a:pt x="18" y="21"/>
                      </a:lnTo>
                      <a:lnTo>
                        <a:pt x="20" y="21"/>
                      </a:lnTo>
                      <a:lnTo>
                        <a:pt x="21" y="21"/>
                      </a:lnTo>
                      <a:lnTo>
                        <a:pt x="22" y="21"/>
                      </a:lnTo>
                      <a:lnTo>
                        <a:pt x="25" y="21"/>
                      </a:lnTo>
                      <a:lnTo>
                        <a:pt x="26" y="22"/>
                      </a:lnTo>
                      <a:lnTo>
                        <a:pt x="27" y="22"/>
                      </a:lnTo>
                      <a:lnTo>
                        <a:pt x="29" y="22"/>
                      </a:lnTo>
                      <a:lnTo>
                        <a:pt x="30" y="22"/>
                      </a:lnTo>
                      <a:lnTo>
                        <a:pt x="32" y="22"/>
                      </a:lnTo>
                      <a:lnTo>
                        <a:pt x="33" y="21"/>
                      </a:lnTo>
                      <a:lnTo>
                        <a:pt x="34" y="21"/>
                      </a:lnTo>
                      <a:lnTo>
                        <a:pt x="36" y="21"/>
                      </a:lnTo>
                      <a:lnTo>
                        <a:pt x="37" y="21"/>
                      </a:lnTo>
                      <a:lnTo>
                        <a:pt x="39" y="21"/>
                      </a:lnTo>
                      <a:lnTo>
                        <a:pt x="40" y="21"/>
                      </a:lnTo>
                      <a:lnTo>
                        <a:pt x="41" y="21"/>
                      </a:lnTo>
                      <a:lnTo>
                        <a:pt x="41" y="20"/>
                      </a:lnTo>
                      <a:lnTo>
                        <a:pt x="42" y="20"/>
                      </a:lnTo>
                      <a:lnTo>
                        <a:pt x="42" y="19"/>
                      </a:lnTo>
                      <a:lnTo>
                        <a:pt x="42" y="18"/>
                      </a:lnTo>
                      <a:lnTo>
                        <a:pt x="41" y="18"/>
                      </a:lnTo>
                      <a:lnTo>
                        <a:pt x="41" y="16"/>
                      </a:lnTo>
                      <a:lnTo>
                        <a:pt x="40" y="16"/>
                      </a:lnTo>
                      <a:lnTo>
                        <a:pt x="39" y="16"/>
                      </a:lnTo>
                      <a:close/>
                    </a:path>
                  </a:pathLst>
                </a:custGeom>
                <a:solidFill>
                  <a:srgbClr val="000000"/>
                </a:solidFill>
                <a:ln w="9525">
                  <a:noFill/>
                  <a:round/>
                  <a:headEnd/>
                  <a:tailEnd/>
                </a:ln>
              </p:spPr>
              <p:txBody>
                <a:bodyPr/>
                <a:lstStyle/>
                <a:p>
                  <a:endParaRPr lang="en-GB"/>
                </a:p>
              </p:txBody>
            </p:sp>
            <p:sp>
              <p:nvSpPr>
                <p:cNvPr id="1161" name="Freeform 1071"/>
                <p:cNvSpPr>
                  <a:spLocks/>
                </p:cNvSpPr>
                <p:nvPr/>
              </p:nvSpPr>
              <p:spPr bwMode="auto">
                <a:xfrm>
                  <a:off x="2478" y="2818"/>
                  <a:ext cx="93" cy="29"/>
                </a:xfrm>
                <a:custGeom>
                  <a:avLst/>
                  <a:gdLst>
                    <a:gd name="T0" fmla="*/ 45 w 185"/>
                    <a:gd name="T1" fmla="*/ 0 h 59"/>
                    <a:gd name="T2" fmla="*/ 44 w 185"/>
                    <a:gd name="T3" fmla="*/ 1 h 59"/>
                    <a:gd name="T4" fmla="*/ 42 w 185"/>
                    <a:gd name="T5" fmla="*/ 2 h 59"/>
                    <a:gd name="T6" fmla="*/ 40 w 185"/>
                    <a:gd name="T7" fmla="*/ 3 h 59"/>
                    <a:gd name="T8" fmla="*/ 38 w 185"/>
                    <a:gd name="T9" fmla="*/ 4 h 59"/>
                    <a:gd name="T10" fmla="*/ 35 w 185"/>
                    <a:gd name="T11" fmla="*/ 5 h 59"/>
                    <a:gd name="T12" fmla="*/ 33 w 185"/>
                    <a:gd name="T13" fmla="*/ 6 h 59"/>
                    <a:gd name="T14" fmla="*/ 30 w 185"/>
                    <a:gd name="T15" fmla="*/ 7 h 59"/>
                    <a:gd name="T16" fmla="*/ 26 w 185"/>
                    <a:gd name="T17" fmla="*/ 8 h 59"/>
                    <a:gd name="T18" fmla="*/ 23 w 185"/>
                    <a:gd name="T19" fmla="*/ 9 h 59"/>
                    <a:gd name="T20" fmla="*/ 20 w 185"/>
                    <a:gd name="T21" fmla="*/ 10 h 59"/>
                    <a:gd name="T22" fmla="*/ 17 w 185"/>
                    <a:gd name="T23" fmla="*/ 11 h 59"/>
                    <a:gd name="T24" fmla="*/ 14 w 185"/>
                    <a:gd name="T25" fmla="*/ 12 h 59"/>
                    <a:gd name="T26" fmla="*/ 10 w 185"/>
                    <a:gd name="T27" fmla="*/ 12 h 59"/>
                    <a:gd name="T28" fmla="*/ 7 w 185"/>
                    <a:gd name="T29" fmla="*/ 13 h 59"/>
                    <a:gd name="T30" fmla="*/ 4 w 185"/>
                    <a:gd name="T31" fmla="*/ 13 h 59"/>
                    <a:gd name="T32" fmla="*/ 0 w 185"/>
                    <a:gd name="T33" fmla="*/ 13 h 59"/>
                    <a:gd name="T34" fmla="*/ 2 w 185"/>
                    <a:gd name="T35" fmla="*/ 14 h 59"/>
                    <a:gd name="T36" fmla="*/ 5 w 185"/>
                    <a:gd name="T37" fmla="*/ 14 h 59"/>
                    <a:gd name="T38" fmla="*/ 9 w 185"/>
                    <a:gd name="T39" fmla="*/ 14 h 59"/>
                    <a:gd name="T40" fmla="*/ 12 w 185"/>
                    <a:gd name="T41" fmla="*/ 13 h 59"/>
                    <a:gd name="T42" fmla="*/ 16 w 185"/>
                    <a:gd name="T43" fmla="*/ 12 h 59"/>
                    <a:gd name="T44" fmla="*/ 19 w 185"/>
                    <a:gd name="T45" fmla="*/ 12 h 59"/>
                    <a:gd name="T46" fmla="*/ 22 w 185"/>
                    <a:gd name="T47" fmla="*/ 11 h 59"/>
                    <a:gd name="T48" fmla="*/ 25 w 185"/>
                    <a:gd name="T49" fmla="*/ 10 h 59"/>
                    <a:gd name="T50" fmla="*/ 28 w 185"/>
                    <a:gd name="T51" fmla="*/ 9 h 59"/>
                    <a:gd name="T52" fmla="*/ 31 w 185"/>
                    <a:gd name="T53" fmla="*/ 8 h 59"/>
                    <a:gd name="T54" fmla="*/ 34 w 185"/>
                    <a:gd name="T55" fmla="*/ 7 h 59"/>
                    <a:gd name="T56" fmla="*/ 37 w 185"/>
                    <a:gd name="T57" fmla="*/ 6 h 59"/>
                    <a:gd name="T58" fmla="*/ 39 w 185"/>
                    <a:gd name="T59" fmla="*/ 5 h 59"/>
                    <a:gd name="T60" fmla="*/ 42 w 185"/>
                    <a:gd name="T61" fmla="*/ 4 h 59"/>
                    <a:gd name="T62" fmla="*/ 44 w 185"/>
                    <a:gd name="T63" fmla="*/ 3 h 59"/>
                    <a:gd name="T64" fmla="*/ 45 w 185"/>
                    <a:gd name="T65" fmla="*/ 1 h 59"/>
                    <a:gd name="T66" fmla="*/ 46 w 185"/>
                    <a:gd name="T67" fmla="*/ 0 h 59"/>
                    <a:gd name="T68" fmla="*/ 46 w 185"/>
                    <a:gd name="T69" fmla="*/ 1 h 59"/>
                    <a:gd name="T70" fmla="*/ 47 w 185"/>
                    <a:gd name="T71" fmla="*/ 0 h 59"/>
                    <a:gd name="T72" fmla="*/ 46 w 185"/>
                    <a:gd name="T73" fmla="*/ 0 h 59"/>
                    <a:gd name="T74" fmla="*/ 46 w 185"/>
                    <a:gd name="T75" fmla="*/ 0 h 59"/>
                    <a:gd name="T76" fmla="*/ 45 w 185"/>
                    <a:gd name="T77" fmla="*/ 0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5"/>
                    <a:gd name="T118" fmla="*/ 0 h 59"/>
                    <a:gd name="T119" fmla="*/ 185 w 185"/>
                    <a:gd name="T120" fmla="*/ 59 h 5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5" h="59">
                      <a:moveTo>
                        <a:pt x="183" y="5"/>
                      </a:moveTo>
                      <a:lnTo>
                        <a:pt x="180" y="0"/>
                      </a:lnTo>
                      <a:lnTo>
                        <a:pt x="178" y="3"/>
                      </a:lnTo>
                      <a:lnTo>
                        <a:pt x="175" y="5"/>
                      </a:lnTo>
                      <a:lnTo>
                        <a:pt x="171" y="7"/>
                      </a:lnTo>
                      <a:lnTo>
                        <a:pt x="168" y="10"/>
                      </a:lnTo>
                      <a:lnTo>
                        <a:pt x="163" y="12"/>
                      </a:lnTo>
                      <a:lnTo>
                        <a:pt x="159" y="14"/>
                      </a:lnTo>
                      <a:lnTo>
                        <a:pt x="155" y="16"/>
                      </a:lnTo>
                      <a:lnTo>
                        <a:pt x="149" y="19"/>
                      </a:lnTo>
                      <a:lnTo>
                        <a:pt x="145" y="21"/>
                      </a:lnTo>
                      <a:lnTo>
                        <a:pt x="139" y="23"/>
                      </a:lnTo>
                      <a:lnTo>
                        <a:pt x="134" y="26"/>
                      </a:lnTo>
                      <a:lnTo>
                        <a:pt x="129" y="27"/>
                      </a:lnTo>
                      <a:lnTo>
                        <a:pt x="123" y="29"/>
                      </a:lnTo>
                      <a:lnTo>
                        <a:pt x="117" y="31"/>
                      </a:lnTo>
                      <a:lnTo>
                        <a:pt x="111" y="34"/>
                      </a:lnTo>
                      <a:lnTo>
                        <a:pt x="104" y="35"/>
                      </a:lnTo>
                      <a:lnTo>
                        <a:pt x="99" y="37"/>
                      </a:lnTo>
                      <a:lnTo>
                        <a:pt x="92" y="38"/>
                      </a:lnTo>
                      <a:lnTo>
                        <a:pt x="86" y="41"/>
                      </a:lnTo>
                      <a:lnTo>
                        <a:pt x="79" y="42"/>
                      </a:lnTo>
                      <a:lnTo>
                        <a:pt x="72" y="44"/>
                      </a:lnTo>
                      <a:lnTo>
                        <a:pt x="66" y="45"/>
                      </a:lnTo>
                      <a:lnTo>
                        <a:pt x="59" y="46"/>
                      </a:lnTo>
                      <a:lnTo>
                        <a:pt x="53" y="48"/>
                      </a:lnTo>
                      <a:lnTo>
                        <a:pt x="46" y="49"/>
                      </a:lnTo>
                      <a:lnTo>
                        <a:pt x="40" y="50"/>
                      </a:lnTo>
                      <a:lnTo>
                        <a:pt x="33" y="51"/>
                      </a:lnTo>
                      <a:lnTo>
                        <a:pt x="26" y="52"/>
                      </a:lnTo>
                      <a:lnTo>
                        <a:pt x="19" y="53"/>
                      </a:lnTo>
                      <a:lnTo>
                        <a:pt x="13" y="53"/>
                      </a:lnTo>
                      <a:lnTo>
                        <a:pt x="6" y="54"/>
                      </a:lnTo>
                      <a:lnTo>
                        <a:pt x="0" y="54"/>
                      </a:lnTo>
                      <a:lnTo>
                        <a:pt x="1" y="59"/>
                      </a:lnTo>
                      <a:lnTo>
                        <a:pt x="6" y="59"/>
                      </a:lnTo>
                      <a:lnTo>
                        <a:pt x="13" y="58"/>
                      </a:lnTo>
                      <a:lnTo>
                        <a:pt x="20" y="58"/>
                      </a:lnTo>
                      <a:lnTo>
                        <a:pt x="27" y="57"/>
                      </a:lnTo>
                      <a:lnTo>
                        <a:pt x="33" y="56"/>
                      </a:lnTo>
                      <a:lnTo>
                        <a:pt x="40" y="56"/>
                      </a:lnTo>
                      <a:lnTo>
                        <a:pt x="47" y="54"/>
                      </a:lnTo>
                      <a:lnTo>
                        <a:pt x="54" y="53"/>
                      </a:lnTo>
                      <a:lnTo>
                        <a:pt x="61" y="51"/>
                      </a:lnTo>
                      <a:lnTo>
                        <a:pt x="68" y="50"/>
                      </a:lnTo>
                      <a:lnTo>
                        <a:pt x="73" y="49"/>
                      </a:lnTo>
                      <a:lnTo>
                        <a:pt x="80" y="46"/>
                      </a:lnTo>
                      <a:lnTo>
                        <a:pt x="87" y="45"/>
                      </a:lnTo>
                      <a:lnTo>
                        <a:pt x="93" y="44"/>
                      </a:lnTo>
                      <a:lnTo>
                        <a:pt x="100" y="42"/>
                      </a:lnTo>
                      <a:lnTo>
                        <a:pt x="107" y="39"/>
                      </a:lnTo>
                      <a:lnTo>
                        <a:pt x="112" y="38"/>
                      </a:lnTo>
                      <a:lnTo>
                        <a:pt x="118" y="36"/>
                      </a:lnTo>
                      <a:lnTo>
                        <a:pt x="124" y="34"/>
                      </a:lnTo>
                      <a:lnTo>
                        <a:pt x="130" y="31"/>
                      </a:lnTo>
                      <a:lnTo>
                        <a:pt x="135" y="30"/>
                      </a:lnTo>
                      <a:lnTo>
                        <a:pt x="141" y="28"/>
                      </a:lnTo>
                      <a:lnTo>
                        <a:pt x="147" y="26"/>
                      </a:lnTo>
                      <a:lnTo>
                        <a:pt x="152" y="23"/>
                      </a:lnTo>
                      <a:lnTo>
                        <a:pt x="156" y="21"/>
                      </a:lnTo>
                      <a:lnTo>
                        <a:pt x="161" y="19"/>
                      </a:lnTo>
                      <a:lnTo>
                        <a:pt x="165" y="16"/>
                      </a:lnTo>
                      <a:lnTo>
                        <a:pt x="170" y="14"/>
                      </a:lnTo>
                      <a:lnTo>
                        <a:pt x="174" y="12"/>
                      </a:lnTo>
                      <a:lnTo>
                        <a:pt x="177" y="10"/>
                      </a:lnTo>
                      <a:lnTo>
                        <a:pt x="180" y="7"/>
                      </a:lnTo>
                      <a:lnTo>
                        <a:pt x="184" y="5"/>
                      </a:lnTo>
                      <a:lnTo>
                        <a:pt x="183" y="0"/>
                      </a:lnTo>
                      <a:lnTo>
                        <a:pt x="184" y="5"/>
                      </a:lnTo>
                      <a:lnTo>
                        <a:pt x="184" y="4"/>
                      </a:lnTo>
                      <a:lnTo>
                        <a:pt x="185" y="4"/>
                      </a:lnTo>
                      <a:lnTo>
                        <a:pt x="185" y="3"/>
                      </a:lnTo>
                      <a:lnTo>
                        <a:pt x="185" y="2"/>
                      </a:lnTo>
                      <a:lnTo>
                        <a:pt x="184" y="2"/>
                      </a:lnTo>
                      <a:lnTo>
                        <a:pt x="184" y="0"/>
                      </a:lnTo>
                      <a:lnTo>
                        <a:pt x="183" y="0"/>
                      </a:lnTo>
                      <a:lnTo>
                        <a:pt x="182" y="0"/>
                      </a:lnTo>
                      <a:lnTo>
                        <a:pt x="180" y="0"/>
                      </a:lnTo>
                      <a:lnTo>
                        <a:pt x="183" y="5"/>
                      </a:lnTo>
                      <a:close/>
                    </a:path>
                  </a:pathLst>
                </a:custGeom>
                <a:solidFill>
                  <a:srgbClr val="000000"/>
                </a:solidFill>
                <a:ln w="9525">
                  <a:noFill/>
                  <a:round/>
                  <a:headEnd/>
                  <a:tailEnd/>
                </a:ln>
              </p:spPr>
              <p:txBody>
                <a:bodyPr/>
                <a:lstStyle/>
                <a:p>
                  <a:endParaRPr lang="en-GB"/>
                </a:p>
              </p:txBody>
            </p:sp>
            <p:sp>
              <p:nvSpPr>
                <p:cNvPr id="1162" name="Freeform 1072"/>
                <p:cNvSpPr>
                  <a:spLocks/>
                </p:cNvSpPr>
                <p:nvPr/>
              </p:nvSpPr>
              <p:spPr bwMode="auto">
                <a:xfrm>
                  <a:off x="2474" y="2744"/>
                  <a:ext cx="73" cy="94"/>
                </a:xfrm>
                <a:custGeom>
                  <a:avLst/>
                  <a:gdLst>
                    <a:gd name="T0" fmla="*/ 36 w 147"/>
                    <a:gd name="T1" fmla="*/ 42 h 189"/>
                    <a:gd name="T2" fmla="*/ 1 w 147"/>
                    <a:gd name="T3" fmla="*/ 0 h 189"/>
                    <a:gd name="T4" fmla="*/ 0 w 147"/>
                    <a:gd name="T5" fmla="*/ 5 h 189"/>
                    <a:gd name="T6" fmla="*/ 20 w 147"/>
                    <a:gd name="T7" fmla="*/ 47 h 189"/>
                    <a:gd name="T8" fmla="*/ 21 w 147"/>
                    <a:gd name="T9" fmla="*/ 47 h 189"/>
                    <a:gd name="T10" fmla="*/ 21 w 147"/>
                    <a:gd name="T11" fmla="*/ 47 h 189"/>
                    <a:gd name="T12" fmla="*/ 22 w 147"/>
                    <a:gd name="T13" fmla="*/ 47 h 189"/>
                    <a:gd name="T14" fmla="*/ 22 w 147"/>
                    <a:gd name="T15" fmla="*/ 47 h 189"/>
                    <a:gd name="T16" fmla="*/ 23 w 147"/>
                    <a:gd name="T17" fmla="*/ 46 h 189"/>
                    <a:gd name="T18" fmla="*/ 24 w 147"/>
                    <a:gd name="T19" fmla="*/ 46 h 189"/>
                    <a:gd name="T20" fmla="*/ 24 w 147"/>
                    <a:gd name="T21" fmla="*/ 46 h 189"/>
                    <a:gd name="T22" fmla="*/ 25 w 147"/>
                    <a:gd name="T23" fmla="*/ 46 h 189"/>
                    <a:gd name="T24" fmla="*/ 25 w 147"/>
                    <a:gd name="T25" fmla="*/ 46 h 189"/>
                    <a:gd name="T26" fmla="*/ 26 w 147"/>
                    <a:gd name="T27" fmla="*/ 46 h 189"/>
                    <a:gd name="T28" fmla="*/ 26 w 147"/>
                    <a:gd name="T29" fmla="*/ 45 h 189"/>
                    <a:gd name="T30" fmla="*/ 27 w 147"/>
                    <a:gd name="T31" fmla="*/ 45 h 189"/>
                    <a:gd name="T32" fmla="*/ 27 w 147"/>
                    <a:gd name="T33" fmla="*/ 45 h 189"/>
                    <a:gd name="T34" fmla="*/ 28 w 147"/>
                    <a:gd name="T35" fmla="*/ 45 h 189"/>
                    <a:gd name="T36" fmla="*/ 28 w 147"/>
                    <a:gd name="T37" fmla="*/ 45 h 189"/>
                    <a:gd name="T38" fmla="*/ 29 w 147"/>
                    <a:gd name="T39" fmla="*/ 45 h 189"/>
                    <a:gd name="T40" fmla="*/ 29 w 147"/>
                    <a:gd name="T41" fmla="*/ 45 h 189"/>
                    <a:gd name="T42" fmla="*/ 30 w 147"/>
                    <a:gd name="T43" fmla="*/ 45 h 189"/>
                    <a:gd name="T44" fmla="*/ 30 w 147"/>
                    <a:gd name="T45" fmla="*/ 44 h 189"/>
                    <a:gd name="T46" fmla="*/ 31 w 147"/>
                    <a:gd name="T47" fmla="*/ 44 h 189"/>
                    <a:gd name="T48" fmla="*/ 31 w 147"/>
                    <a:gd name="T49" fmla="*/ 44 h 189"/>
                    <a:gd name="T50" fmla="*/ 32 w 147"/>
                    <a:gd name="T51" fmla="*/ 44 h 189"/>
                    <a:gd name="T52" fmla="*/ 32 w 147"/>
                    <a:gd name="T53" fmla="*/ 44 h 189"/>
                    <a:gd name="T54" fmla="*/ 33 w 147"/>
                    <a:gd name="T55" fmla="*/ 43 h 189"/>
                    <a:gd name="T56" fmla="*/ 33 w 147"/>
                    <a:gd name="T57" fmla="*/ 43 h 189"/>
                    <a:gd name="T58" fmla="*/ 34 w 147"/>
                    <a:gd name="T59" fmla="*/ 43 h 189"/>
                    <a:gd name="T60" fmla="*/ 34 w 147"/>
                    <a:gd name="T61" fmla="*/ 43 h 189"/>
                    <a:gd name="T62" fmla="*/ 35 w 147"/>
                    <a:gd name="T63" fmla="*/ 43 h 189"/>
                    <a:gd name="T64" fmla="*/ 35 w 147"/>
                    <a:gd name="T65" fmla="*/ 43 h 189"/>
                    <a:gd name="T66" fmla="*/ 35 w 147"/>
                    <a:gd name="T67" fmla="*/ 43 h 189"/>
                    <a:gd name="T68" fmla="*/ 36 w 147"/>
                    <a:gd name="T69" fmla="*/ 42 h 189"/>
                    <a:gd name="T70" fmla="*/ 36 w 147"/>
                    <a:gd name="T71" fmla="*/ 42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7"/>
                    <a:gd name="T109" fmla="*/ 0 h 189"/>
                    <a:gd name="T110" fmla="*/ 147 w 147"/>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7" h="189">
                      <a:moveTo>
                        <a:pt x="147" y="170"/>
                      </a:moveTo>
                      <a:lnTo>
                        <a:pt x="7" y="0"/>
                      </a:lnTo>
                      <a:lnTo>
                        <a:pt x="0" y="23"/>
                      </a:lnTo>
                      <a:lnTo>
                        <a:pt x="83" y="189"/>
                      </a:lnTo>
                      <a:lnTo>
                        <a:pt x="86" y="189"/>
                      </a:lnTo>
                      <a:lnTo>
                        <a:pt x="87" y="188"/>
                      </a:lnTo>
                      <a:lnTo>
                        <a:pt x="89" y="188"/>
                      </a:lnTo>
                      <a:lnTo>
                        <a:pt x="91" y="188"/>
                      </a:lnTo>
                      <a:lnTo>
                        <a:pt x="94" y="186"/>
                      </a:lnTo>
                      <a:lnTo>
                        <a:pt x="96" y="186"/>
                      </a:lnTo>
                      <a:lnTo>
                        <a:pt x="97" y="185"/>
                      </a:lnTo>
                      <a:lnTo>
                        <a:pt x="100" y="185"/>
                      </a:lnTo>
                      <a:lnTo>
                        <a:pt x="102" y="184"/>
                      </a:lnTo>
                      <a:lnTo>
                        <a:pt x="104" y="184"/>
                      </a:lnTo>
                      <a:lnTo>
                        <a:pt x="106" y="183"/>
                      </a:lnTo>
                      <a:lnTo>
                        <a:pt x="108" y="183"/>
                      </a:lnTo>
                      <a:lnTo>
                        <a:pt x="110" y="182"/>
                      </a:lnTo>
                      <a:lnTo>
                        <a:pt x="112" y="182"/>
                      </a:lnTo>
                      <a:lnTo>
                        <a:pt x="115" y="181"/>
                      </a:lnTo>
                      <a:lnTo>
                        <a:pt x="117" y="181"/>
                      </a:lnTo>
                      <a:lnTo>
                        <a:pt x="118" y="180"/>
                      </a:lnTo>
                      <a:lnTo>
                        <a:pt x="120" y="180"/>
                      </a:lnTo>
                      <a:lnTo>
                        <a:pt x="123" y="178"/>
                      </a:lnTo>
                      <a:lnTo>
                        <a:pt x="125" y="177"/>
                      </a:lnTo>
                      <a:lnTo>
                        <a:pt x="126" y="177"/>
                      </a:lnTo>
                      <a:lnTo>
                        <a:pt x="128" y="176"/>
                      </a:lnTo>
                      <a:lnTo>
                        <a:pt x="131" y="176"/>
                      </a:lnTo>
                      <a:lnTo>
                        <a:pt x="132" y="175"/>
                      </a:lnTo>
                      <a:lnTo>
                        <a:pt x="134" y="175"/>
                      </a:lnTo>
                      <a:lnTo>
                        <a:pt x="136" y="174"/>
                      </a:lnTo>
                      <a:lnTo>
                        <a:pt x="138" y="173"/>
                      </a:lnTo>
                      <a:lnTo>
                        <a:pt x="140" y="173"/>
                      </a:lnTo>
                      <a:lnTo>
                        <a:pt x="142" y="172"/>
                      </a:lnTo>
                      <a:lnTo>
                        <a:pt x="143" y="172"/>
                      </a:lnTo>
                      <a:lnTo>
                        <a:pt x="146" y="170"/>
                      </a:lnTo>
                      <a:lnTo>
                        <a:pt x="147" y="170"/>
                      </a:lnTo>
                      <a:close/>
                    </a:path>
                  </a:pathLst>
                </a:custGeom>
                <a:solidFill>
                  <a:srgbClr val="FFFFFF"/>
                </a:solidFill>
                <a:ln w="9525">
                  <a:noFill/>
                  <a:round/>
                  <a:headEnd/>
                  <a:tailEnd/>
                </a:ln>
              </p:spPr>
              <p:txBody>
                <a:bodyPr/>
                <a:lstStyle/>
                <a:p>
                  <a:endParaRPr lang="en-GB"/>
                </a:p>
              </p:txBody>
            </p:sp>
            <p:sp>
              <p:nvSpPr>
                <p:cNvPr id="1163" name="Freeform 1073"/>
                <p:cNvSpPr>
                  <a:spLocks/>
                </p:cNvSpPr>
                <p:nvPr/>
              </p:nvSpPr>
              <p:spPr bwMode="auto">
                <a:xfrm>
                  <a:off x="2476" y="2743"/>
                  <a:ext cx="72" cy="87"/>
                </a:xfrm>
                <a:custGeom>
                  <a:avLst/>
                  <a:gdLst>
                    <a:gd name="T0" fmla="*/ 1 w 144"/>
                    <a:gd name="T1" fmla="*/ 1 h 174"/>
                    <a:gd name="T2" fmla="*/ 1 w 144"/>
                    <a:gd name="T3" fmla="*/ 1 h 174"/>
                    <a:gd name="T4" fmla="*/ 36 w 144"/>
                    <a:gd name="T5" fmla="*/ 44 h 174"/>
                    <a:gd name="T6" fmla="*/ 36 w 144"/>
                    <a:gd name="T7" fmla="*/ 43 h 174"/>
                    <a:gd name="T8" fmla="*/ 1 w 144"/>
                    <a:gd name="T9" fmla="*/ 1 h 174"/>
                    <a:gd name="T10" fmla="*/ 0 w 144"/>
                    <a:gd name="T11" fmla="*/ 1 h 174"/>
                    <a:gd name="T12" fmla="*/ 1 w 144"/>
                    <a:gd name="T13" fmla="*/ 1 h 174"/>
                    <a:gd name="T14" fmla="*/ 1 w 144"/>
                    <a:gd name="T15" fmla="*/ 0 h 174"/>
                    <a:gd name="T16" fmla="*/ 1 w 144"/>
                    <a:gd name="T17" fmla="*/ 0 h 174"/>
                    <a:gd name="T18" fmla="*/ 1 w 144"/>
                    <a:gd name="T19" fmla="*/ 0 h 174"/>
                    <a:gd name="T20" fmla="*/ 1 w 144"/>
                    <a:gd name="T21" fmla="*/ 0 h 174"/>
                    <a:gd name="T22" fmla="*/ 1 w 144"/>
                    <a:gd name="T23" fmla="*/ 1 h 174"/>
                    <a:gd name="T24" fmla="*/ 0 w 144"/>
                    <a:gd name="T25" fmla="*/ 1 h 174"/>
                    <a:gd name="T26" fmla="*/ 0 w 144"/>
                    <a:gd name="T27" fmla="*/ 1 h 174"/>
                    <a:gd name="T28" fmla="*/ 0 w 144"/>
                    <a:gd name="T29" fmla="*/ 1 h 174"/>
                    <a:gd name="T30" fmla="*/ 1 w 144"/>
                    <a:gd name="T31" fmla="*/ 1 h 174"/>
                    <a:gd name="T32" fmla="*/ 1 w 144"/>
                    <a:gd name="T33" fmla="*/ 1 h 1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4"/>
                    <a:gd name="T52" fmla="*/ 0 h 174"/>
                    <a:gd name="T53" fmla="*/ 144 w 144"/>
                    <a:gd name="T54" fmla="*/ 174 h 1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4" h="174">
                      <a:moveTo>
                        <a:pt x="5" y="3"/>
                      </a:moveTo>
                      <a:lnTo>
                        <a:pt x="1" y="3"/>
                      </a:lnTo>
                      <a:lnTo>
                        <a:pt x="141" y="174"/>
                      </a:lnTo>
                      <a:lnTo>
                        <a:pt x="144" y="170"/>
                      </a:lnTo>
                      <a:lnTo>
                        <a:pt x="5" y="1"/>
                      </a:lnTo>
                      <a:lnTo>
                        <a:pt x="0" y="1"/>
                      </a:lnTo>
                      <a:lnTo>
                        <a:pt x="5" y="1"/>
                      </a:lnTo>
                      <a:lnTo>
                        <a:pt x="5" y="0"/>
                      </a:lnTo>
                      <a:lnTo>
                        <a:pt x="4" y="0"/>
                      </a:lnTo>
                      <a:lnTo>
                        <a:pt x="2" y="0"/>
                      </a:lnTo>
                      <a:lnTo>
                        <a:pt x="1" y="0"/>
                      </a:lnTo>
                      <a:lnTo>
                        <a:pt x="1" y="1"/>
                      </a:lnTo>
                      <a:lnTo>
                        <a:pt x="0" y="1"/>
                      </a:lnTo>
                      <a:lnTo>
                        <a:pt x="0" y="2"/>
                      </a:lnTo>
                      <a:lnTo>
                        <a:pt x="0" y="3"/>
                      </a:lnTo>
                      <a:lnTo>
                        <a:pt x="1" y="3"/>
                      </a:lnTo>
                      <a:lnTo>
                        <a:pt x="5" y="3"/>
                      </a:lnTo>
                      <a:close/>
                    </a:path>
                  </a:pathLst>
                </a:custGeom>
                <a:solidFill>
                  <a:srgbClr val="FFFFFF"/>
                </a:solidFill>
                <a:ln w="9525">
                  <a:noFill/>
                  <a:round/>
                  <a:headEnd/>
                  <a:tailEnd/>
                </a:ln>
              </p:spPr>
              <p:txBody>
                <a:bodyPr/>
                <a:lstStyle/>
                <a:p>
                  <a:endParaRPr lang="en-GB"/>
                </a:p>
              </p:txBody>
            </p:sp>
            <p:sp>
              <p:nvSpPr>
                <p:cNvPr id="1164" name="Freeform 1074"/>
                <p:cNvSpPr>
                  <a:spLocks/>
                </p:cNvSpPr>
                <p:nvPr/>
              </p:nvSpPr>
              <p:spPr bwMode="auto">
                <a:xfrm>
                  <a:off x="2473" y="2743"/>
                  <a:ext cx="5" cy="14"/>
                </a:xfrm>
                <a:custGeom>
                  <a:avLst/>
                  <a:gdLst>
                    <a:gd name="T0" fmla="*/ 1 w 12"/>
                    <a:gd name="T1" fmla="*/ 6 h 26"/>
                    <a:gd name="T2" fmla="*/ 1 w 12"/>
                    <a:gd name="T3" fmla="*/ 7 h 26"/>
                    <a:gd name="T4" fmla="*/ 2 w 12"/>
                    <a:gd name="T5" fmla="*/ 1 h 26"/>
                    <a:gd name="T6" fmla="*/ 1 w 12"/>
                    <a:gd name="T7" fmla="*/ 0 h 26"/>
                    <a:gd name="T8" fmla="*/ 0 w 12"/>
                    <a:gd name="T9" fmla="*/ 6 h 26"/>
                    <a:gd name="T10" fmla="*/ 0 w 12"/>
                    <a:gd name="T11" fmla="*/ 7 h 26"/>
                    <a:gd name="T12" fmla="*/ 0 w 12"/>
                    <a:gd name="T13" fmla="*/ 6 h 26"/>
                    <a:gd name="T14" fmla="*/ 0 w 12"/>
                    <a:gd name="T15" fmla="*/ 7 h 26"/>
                    <a:gd name="T16" fmla="*/ 0 w 12"/>
                    <a:gd name="T17" fmla="*/ 7 h 26"/>
                    <a:gd name="T18" fmla="*/ 0 w 12"/>
                    <a:gd name="T19" fmla="*/ 7 h 26"/>
                    <a:gd name="T20" fmla="*/ 0 w 12"/>
                    <a:gd name="T21" fmla="*/ 8 h 26"/>
                    <a:gd name="T22" fmla="*/ 0 w 12"/>
                    <a:gd name="T23" fmla="*/ 8 h 26"/>
                    <a:gd name="T24" fmla="*/ 1 w 12"/>
                    <a:gd name="T25" fmla="*/ 8 h 26"/>
                    <a:gd name="T26" fmla="*/ 1 w 12"/>
                    <a:gd name="T27" fmla="*/ 7 h 26"/>
                    <a:gd name="T28" fmla="*/ 1 w 12"/>
                    <a:gd name="T29" fmla="*/ 7 h 26"/>
                    <a:gd name="T30" fmla="*/ 1 w 12"/>
                    <a:gd name="T31" fmla="*/ 7 h 26"/>
                    <a:gd name="T32" fmla="*/ 1 w 12"/>
                    <a:gd name="T33" fmla="*/ 6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26"/>
                    <a:gd name="T53" fmla="*/ 12 w 12"/>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26">
                      <a:moveTo>
                        <a:pt x="5" y="23"/>
                      </a:moveTo>
                      <a:lnTo>
                        <a:pt x="5" y="24"/>
                      </a:lnTo>
                      <a:lnTo>
                        <a:pt x="12" y="2"/>
                      </a:lnTo>
                      <a:lnTo>
                        <a:pt x="7" y="0"/>
                      </a:lnTo>
                      <a:lnTo>
                        <a:pt x="0" y="23"/>
                      </a:lnTo>
                      <a:lnTo>
                        <a:pt x="0" y="25"/>
                      </a:lnTo>
                      <a:lnTo>
                        <a:pt x="0" y="23"/>
                      </a:lnTo>
                      <a:lnTo>
                        <a:pt x="0" y="24"/>
                      </a:lnTo>
                      <a:lnTo>
                        <a:pt x="0" y="25"/>
                      </a:lnTo>
                      <a:lnTo>
                        <a:pt x="1" y="25"/>
                      </a:lnTo>
                      <a:lnTo>
                        <a:pt x="1" y="26"/>
                      </a:lnTo>
                      <a:lnTo>
                        <a:pt x="2" y="26"/>
                      </a:lnTo>
                      <a:lnTo>
                        <a:pt x="4" y="26"/>
                      </a:lnTo>
                      <a:lnTo>
                        <a:pt x="4" y="25"/>
                      </a:lnTo>
                      <a:lnTo>
                        <a:pt x="5" y="25"/>
                      </a:lnTo>
                      <a:lnTo>
                        <a:pt x="5" y="24"/>
                      </a:lnTo>
                      <a:lnTo>
                        <a:pt x="5" y="23"/>
                      </a:lnTo>
                      <a:close/>
                    </a:path>
                  </a:pathLst>
                </a:custGeom>
                <a:solidFill>
                  <a:srgbClr val="FFFFFF"/>
                </a:solidFill>
                <a:ln w="9525">
                  <a:noFill/>
                  <a:round/>
                  <a:headEnd/>
                  <a:tailEnd/>
                </a:ln>
              </p:spPr>
              <p:txBody>
                <a:bodyPr/>
                <a:lstStyle/>
                <a:p>
                  <a:endParaRPr lang="en-GB"/>
                </a:p>
              </p:txBody>
            </p:sp>
            <p:sp>
              <p:nvSpPr>
                <p:cNvPr id="1165" name="Freeform 1075"/>
                <p:cNvSpPr>
                  <a:spLocks/>
                </p:cNvSpPr>
                <p:nvPr/>
              </p:nvSpPr>
              <p:spPr bwMode="auto">
                <a:xfrm>
                  <a:off x="2473" y="2755"/>
                  <a:ext cx="43" cy="85"/>
                </a:xfrm>
                <a:custGeom>
                  <a:avLst/>
                  <a:gdLst>
                    <a:gd name="T0" fmla="*/ 20 w 88"/>
                    <a:gd name="T1" fmla="*/ 41 h 169"/>
                    <a:gd name="T2" fmla="*/ 21 w 88"/>
                    <a:gd name="T3" fmla="*/ 42 h 169"/>
                    <a:gd name="T4" fmla="*/ 1 w 88"/>
                    <a:gd name="T5" fmla="*/ 0 h 169"/>
                    <a:gd name="T6" fmla="*/ 0 w 88"/>
                    <a:gd name="T7" fmla="*/ 1 h 169"/>
                    <a:gd name="T8" fmla="*/ 20 w 88"/>
                    <a:gd name="T9" fmla="*/ 42 h 169"/>
                    <a:gd name="T10" fmla="*/ 21 w 88"/>
                    <a:gd name="T11" fmla="*/ 43 h 169"/>
                    <a:gd name="T12" fmla="*/ 20 w 88"/>
                    <a:gd name="T13" fmla="*/ 42 h 169"/>
                    <a:gd name="T14" fmla="*/ 20 w 88"/>
                    <a:gd name="T15" fmla="*/ 43 h 169"/>
                    <a:gd name="T16" fmla="*/ 20 w 88"/>
                    <a:gd name="T17" fmla="*/ 43 h 169"/>
                    <a:gd name="T18" fmla="*/ 21 w 88"/>
                    <a:gd name="T19" fmla="*/ 43 h 169"/>
                    <a:gd name="T20" fmla="*/ 21 w 88"/>
                    <a:gd name="T21" fmla="*/ 43 h 169"/>
                    <a:gd name="T22" fmla="*/ 21 w 88"/>
                    <a:gd name="T23" fmla="*/ 42 h 169"/>
                    <a:gd name="T24" fmla="*/ 21 w 88"/>
                    <a:gd name="T25" fmla="*/ 42 h 169"/>
                    <a:gd name="T26" fmla="*/ 21 w 88"/>
                    <a:gd name="T27" fmla="*/ 42 h 169"/>
                    <a:gd name="T28" fmla="*/ 20 w 88"/>
                    <a:gd name="T29" fmla="*/ 41 h 16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9"/>
                    <a:gd name="T47" fmla="*/ 88 w 88"/>
                    <a:gd name="T48" fmla="*/ 169 h 16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9">
                      <a:moveTo>
                        <a:pt x="84" y="164"/>
                      </a:moveTo>
                      <a:lnTo>
                        <a:pt x="88" y="166"/>
                      </a:lnTo>
                      <a:lnTo>
                        <a:pt x="5" y="0"/>
                      </a:lnTo>
                      <a:lnTo>
                        <a:pt x="0" y="2"/>
                      </a:lnTo>
                      <a:lnTo>
                        <a:pt x="83" y="168"/>
                      </a:lnTo>
                      <a:lnTo>
                        <a:pt x="85" y="169"/>
                      </a:lnTo>
                      <a:lnTo>
                        <a:pt x="83" y="168"/>
                      </a:lnTo>
                      <a:lnTo>
                        <a:pt x="83" y="169"/>
                      </a:lnTo>
                      <a:lnTo>
                        <a:pt x="84" y="169"/>
                      </a:lnTo>
                      <a:lnTo>
                        <a:pt x="85" y="169"/>
                      </a:lnTo>
                      <a:lnTo>
                        <a:pt x="87" y="169"/>
                      </a:lnTo>
                      <a:lnTo>
                        <a:pt x="88" y="168"/>
                      </a:lnTo>
                      <a:lnTo>
                        <a:pt x="88" y="167"/>
                      </a:lnTo>
                      <a:lnTo>
                        <a:pt x="88" y="166"/>
                      </a:lnTo>
                      <a:lnTo>
                        <a:pt x="84" y="164"/>
                      </a:lnTo>
                      <a:close/>
                    </a:path>
                  </a:pathLst>
                </a:custGeom>
                <a:solidFill>
                  <a:srgbClr val="FFFFFF"/>
                </a:solidFill>
                <a:ln w="9525">
                  <a:noFill/>
                  <a:round/>
                  <a:headEnd/>
                  <a:tailEnd/>
                </a:ln>
              </p:spPr>
              <p:txBody>
                <a:bodyPr/>
                <a:lstStyle/>
                <a:p>
                  <a:endParaRPr lang="en-GB"/>
                </a:p>
              </p:txBody>
            </p:sp>
            <p:sp>
              <p:nvSpPr>
                <p:cNvPr id="1166" name="Freeform 1076"/>
                <p:cNvSpPr>
                  <a:spLocks/>
                </p:cNvSpPr>
                <p:nvPr/>
              </p:nvSpPr>
              <p:spPr bwMode="auto">
                <a:xfrm>
                  <a:off x="2515" y="2827"/>
                  <a:ext cx="33" cy="13"/>
                </a:xfrm>
                <a:custGeom>
                  <a:avLst/>
                  <a:gdLst>
                    <a:gd name="T0" fmla="*/ 16 w 67"/>
                    <a:gd name="T1" fmla="*/ 1 h 24"/>
                    <a:gd name="T2" fmla="*/ 15 w 67"/>
                    <a:gd name="T3" fmla="*/ 1 h 24"/>
                    <a:gd name="T4" fmla="*/ 14 w 67"/>
                    <a:gd name="T5" fmla="*/ 1 h 24"/>
                    <a:gd name="T6" fmla="*/ 13 w 67"/>
                    <a:gd name="T7" fmla="*/ 2 h 24"/>
                    <a:gd name="T8" fmla="*/ 12 w 67"/>
                    <a:gd name="T9" fmla="*/ 2 h 24"/>
                    <a:gd name="T10" fmla="*/ 11 w 67"/>
                    <a:gd name="T11" fmla="*/ 2 h 24"/>
                    <a:gd name="T12" fmla="*/ 10 w 67"/>
                    <a:gd name="T13" fmla="*/ 2 h 24"/>
                    <a:gd name="T14" fmla="*/ 9 w 67"/>
                    <a:gd name="T15" fmla="*/ 3 h 24"/>
                    <a:gd name="T16" fmla="*/ 8 w 67"/>
                    <a:gd name="T17" fmla="*/ 3 h 24"/>
                    <a:gd name="T18" fmla="*/ 7 w 67"/>
                    <a:gd name="T19" fmla="*/ 4 h 24"/>
                    <a:gd name="T20" fmla="*/ 6 w 67"/>
                    <a:gd name="T21" fmla="*/ 4 h 24"/>
                    <a:gd name="T22" fmla="*/ 5 w 67"/>
                    <a:gd name="T23" fmla="*/ 4 h 24"/>
                    <a:gd name="T24" fmla="*/ 4 w 67"/>
                    <a:gd name="T25" fmla="*/ 5 h 24"/>
                    <a:gd name="T26" fmla="*/ 3 w 67"/>
                    <a:gd name="T27" fmla="*/ 5 h 24"/>
                    <a:gd name="T28" fmla="*/ 2 w 67"/>
                    <a:gd name="T29" fmla="*/ 5 h 24"/>
                    <a:gd name="T30" fmla="*/ 1 w 67"/>
                    <a:gd name="T31" fmla="*/ 5 h 24"/>
                    <a:gd name="T32" fmla="*/ 0 w 67"/>
                    <a:gd name="T33" fmla="*/ 5 h 24"/>
                    <a:gd name="T34" fmla="*/ 1 w 67"/>
                    <a:gd name="T35" fmla="*/ 7 h 24"/>
                    <a:gd name="T36" fmla="*/ 2 w 67"/>
                    <a:gd name="T37" fmla="*/ 7 h 24"/>
                    <a:gd name="T38" fmla="*/ 3 w 67"/>
                    <a:gd name="T39" fmla="*/ 7 h 24"/>
                    <a:gd name="T40" fmla="*/ 4 w 67"/>
                    <a:gd name="T41" fmla="*/ 6 h 24"/>
                    <a:gd name="T42" fmla="*/ 5 w 67"/>
                    <a:gd name="T43" fmla="*/ 5 h 24"/>
                    <a:gd name="T44" fmla="*/ 6 w 67"/>
                    <a:gd name="T45" fmla="*/ 5 h 24"/>
                    <a:gd name="T46" fmla="*/ 7 w 67"/>
                    <a:gd name="T47" fmla="*/ 5 h 24"/>
                    <a:gd name="T48" fmla="*/ 8 w 67"/>
                    <a:gd name="T49" fmla="*/ 5 h 24"/>
                    <a:gd name="T50" fmla="*/ 9 w 67"/>
                    <a:gd name="T51" fmla="*/ 4 h 24"/>
                    <a:gd name="T52" fmla="*/ 10 w 67"/>
                    <a:gd name="T53" fmla="*/ 4 h 24"/>
                    <a:gd name="T54" fmla="*/ 11 w 67"/>
                    <a:gd name="T55" fmla="*/ 4 h 24"/>
                    <a:gd name="T56" fmla="*/ 12 w 67"/>
                    <a:gd name="T57" fmla="*/ 3 h 24"/>
                    <a:gd name="T58" fmla="*/ 13 w 67"/>
                    <a:gd name="T59" fmla="*/ 3 h 24"/>
                    <a:gd name="T60" fmla="*/ 14 w 67"/>
                    <a:gd name="T61" fmla="*/ 2 h 24"/>
                    <a:gd name="T62" fmla="*/ 15 w 67"/>
                    <a:gd name="T63" fmla="*/ 2 h 24"/>
                    <a:gd name="T64" fmla="*/ 16 w 67"/>
                    <a:gd name="T65" fmla="*/ 2 h 24"/>
                    <a:gd name="T66" fmla="*/ 16 w 67"/>
                    <a:gd name="T67" fmla="*/ 1 h 24"/>
                    <a:gd name="T68" fmla="*/ 16 w 67"/>
                    <a:gd name="T69" fmla="*/ 2 h 24"/>
                    <a:gd name="T70" fmla="*/ 16 w 67"/>
                    <a:gd name="T71" fmla="*/ 1 h 24"/>
                    <a:gd name="T72" fmla="*/ 16 w 67"/>
                    <a:gd name="T73" fmla="*/ 1 h 24"/>
                    <a:gd name="T74" fmla="*/ 16 w 67"/>
                    <a:gd name="T75" fmla="*/ 0 h 24"/>
                    <a:gd name="T76" fmla="*/ 16 w 67"/>
                    <a:gd name="T77" fmla="*/ 2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24"/>
                    <a:gd name="T119" fmla="*/ 67 w 67"/>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24">
                      <a:moveTo>
                        <a:pt x="64" y="5"/>
                      </a:moveTo>
                      <a:lnTo>
                        <a:pt x="65" y="1"/>
                      </a:lnTo>
                      <a:lnTo>
                        <a:pt x="62" y="1"/>
                      </a:lnTo>
                      <a:lnTo>
                        <a:pt x="61" y="2"/>
                      </a:lnTo>
                      <a:lnTo>
                        <a:pt x="59" y="2"/>
                      </a:lnTo>
                      <a:lnTo>
                        <a:pt x="57" y="3"/>
                      </a:lnTo>
                      <a:lnTo>
                        <a:pt x="56" y="3"/>
                      </a:lnTo>
                      <a:lnTo>
                        <a:pt x="53" y="5"/>
                      </a:lnTo>
                      <a:lnTo>
                        <a:pt x="51" y="6"/>
                      </a:lnTo>
                      <a:lnTo>
                        <a:pt x="50" y="6"/>
                      </a:lnTo>
                      <a:lnTo>
                        <a:pt x="48" y="7"/>
                      </a:lnTo>
                      <a:lnTo>
                        <a:pt x="45" y="7"/>
                      </a:lnTo>
                      <a:lnTo>
                        <a:pt x="44" y="8"/>
                      </a:lnTo>
                      <a:lnTo>
                        <a:pt x="42" y="8"/>
                      </a:lnTo>
                      <a:lnTo>
                        <a:pt x="39" y="9"/>
                      </a:lnTo>
                      <a:lnTo>
                        <a:pt x="38" y="10"/>
                      </a:lnTo>
                      <a:lnTo>
                        <a:pt x="36" y="10"/>
                      </a:lnTo>
                      <a:lnTo>
                        <a:pt x="34" y="11"/>
                      </a:lnTo>
                      <a:lnTo>
                        <a:pt x="31" y="11"/>
                      </a:lnTo>
                      <a:lnTo>
                        <a:pt x="29" y="13"/>
                      </a:lnTo>
                      <a:lnTo>
                        <a:pt x="28" y="13"/>
                      </a:lnTo>
                      <a:lnTo>
                        <a:pt x="26" y="14"/>
                      </a:lnTo>
                      <a:lnTo>
                        <a:pt x="23" y="14"/>
                      </a:lnTo>
                      <a:lnTo>
                        <a:pt x="21" y="15"/>
                      </a:lnTo>
                      <a:lnTo>
                        <a:pt x="19" y="15"/>
                      </a:lnTo>
                      <a:lnTo>
                        <a:pt x="18" y="16"/>
                      </a:lnTo>
                      <a:lnTo>
                        <a:pt x="15" y="16"/>
                      </a:lnTo>
                      <a:lnTo>
                        <a:pt x="13" y="17"/>
                      </a:lnTo>
                      <a:lnTo>
                        <a:pt x="11" y="17"/>
                      </a:lnTo>
                      <a:lnTo>
                        <a:pt x="8" y="18"/>
                      </a:lnTo>
                      <a:lnTo>
                        <a:pt x="7" y="18"/>
                      </a:lnTo>
                      <a:lnTo>
                        <a:pt x="5" y="18"/>
                      </a:lnTo>
                      <a:lnTo>
                        <a:pt x="3" y="19"/>
                      </a:lnTo>
                      <a:lnTo>
                        <a:pt x="0" y="19"/>
                      </a:lnTo>
                      <a:lnTo>
                        <a:pt x="1" y="24"/>
                      </a:lnTo>
                      <a:lnTo>
                        <a:pt x="4" y="24"/>
                      </a:lnTo>
                      <a:lnTo>
                        <a:pt x="6" y="24"/>
                      </a:lnTo>
                      <a:lnTo>
                        <a:pt x="8" y="23"/>
                      </a:lnTo>
                      <a:lnTo>
                        <a:pt x="9" y="23"/>
                      </a:lnTo>
                      <a:lnTo>
                        <a:pt x="12" y="22"/>
                      </a:lnTo>
                      <a:lnTo>
                        <a:pt x="14" y="22"/>
                      </a:lnTo>
                      <a:lnTo>
                        <a:pt x="16" y="21"/>
                      </a:lnTo>
                      <a:lnTo>
                        <a:pt x="19" y="21"/>
                      </a:lnTo>
                      <a:lnTo>
                        <a:pt x="21" y="19"/>
                      </a:lnTo>
                      <a:lnTo>
                        <a:pt x="22" y="19"/>
                      </a:lnTo>
                      <a:lnTo>
                        <a:pt x="24" y="18"/>
                      </a:lnTo>
                      <a:lnTo>
                        <a:pt x="27" y="18"/>
                      </a:lnTo>
                      <a:lnTo>
                        <a:pt x="29" y="17"/>
                      </a:lnTo>
                      <a:lnTo>
                        <a:pt x="31" y="17"/>
                      </a:lnTo>
                      <a:lnTo>
                        <a:pt x="33" y="16"/>
                      </a:lnTo>
                      <a:lnTo>
                        <a:pt x="35" y="16"/>
                      </a:lnTo>
                      <a:lnTo>
                        <a:pt x="37" y="15"/>
                      </a:lnTo>
                      <a:lnTo>
                        <a:pt x="39" y="15"/>
                      </a:lnTo>
                      <a:lnTo>
                        <a:pt x="42" y="14"/>
                      </a:lnTo>
                      <a:lnTo>
                        <a:pt x="43" y="13"/>
                      </a:lnTo>
                      <a:lnTo>
                        <a:pt x="45" y="13"/>
                      </a:lnTo>
                      <a:lnTo>
                        <a:pt x="48" y="11"/>
                      </a:lnTo>
                      <a:lnTo>
                        <a:pt x="49" y="11"/>
                      </a:lnTo>
                      <a:lnTo>
                        <a:pt x="51" y="10"/>
                      </a:lnTo>
                      <a:lnTo>
                        <a:pt x="53" y="10"/>
                      </a:lnTo>
                      <a:lnTo>
                        <a:pt x="56" y="9"/>
                      </a:lnTo>
                      <a:lnTo>
                        <a:pt x="57" y="8"/>
                      </a:lnTo>
                      <a:lnTo>
                        <a:pt x="59" y="8"/>
                      </a:lnTo>
                      <a:lnTo>
                        <a:pt x="60" y="7"/>
                      </a:lnTo>
                      <a:lnTo>
                        <a:pt x="62" y="7"/>
                      </a:lnTo>
                      <a:lnTo>
                        <a:pt x="65" y="6"/>
                      </a:lnTo>
                      <a:lnTo>
                        <a:pt x="66" y="5"/>
                      </a:lnTo>
                      <a:lnTo>
                        <a:pt x="67" y="1"/>
                      </a:lnTo>
                      <a:lnTo>
                        <a:pt x="66" y="5"/>
                      </a:lnTo>
                      <a:lnTo>
                        <a:pt x="67" y="5"/>
                      </a:lnTo>
                      <a:lnTo>
                        <a:pt x="67" y="3"/>
                      </a:lnTo>
                      <a:lnTo>
                        <a:pt x="67" y="2"/>
                      </a:lnTo>
                      <a:lnTo>
                        <a:pt x="67" y="1"/>
                      </a:lnTo>
                      <a:lnTo>
                        <a:pt x="66" y="1"/>
                      </a:lnTo>
                      <a:lnTo>
                        <a:pt x="66" y="0"/>
                      </a:lnTo>
                      <a:lnTo>
                        <a:pt x="65" y="0"/>
                      </a:lnTo>
                      <a:lnTo>
                        <a:pt x="65" y="1"/>
                      </a:lnTo>
                      <a:lnTo>
                        <a:pt x="64" y="5"/>
                      </a:lnTo>
                      <a:close/>
                    </a:path>
                  </a:pathLst>
                </a:custGeom>
                <a:solidFill>
                  <a:srgbClr val="FFFFFF"/>
                </a:solidFill>
                <a:ln w="9525">
                  <a:noFill/>
                  <a:round/>
                  <a:headEnd/>
                  <a:tailEnd/>
                </a:ln>
              </p:spPr>
              <p:txBody>
                <a:bodyPr/>
                <a:lstStyle/>
                <a:p>
                  <a:endParaRPr lang="en-GB"/>
                </a:p>
              </p:txBody>
            </p:sp>
            <p:sp>
              <p:nvSpPr>
                <p:cNvPr id="1167" name="Freeform 1077"/>
                <p:cNvSpPr>
                  <a:spLocks/>
                </p:cNvSpPr>
                <p:nvPr/>
              </p:nvSpPr>
              <p:spPr bwMode="auto">
                <a:xfrm>
                  <a:off x="2502" y="2812"/>
                  <a:ext cx="45" cy="26"/>
                </a:xfrm>
                <a:custGeom>
                  <a:avLst/>
                  <a:gdLst>
                    <a:gd name="T0" fmla="*/ 0 w 91"/>
                    <a:gd name="T1" fmla="*/ 0 h 53"/>
                    <a:gd name="T2" fmla="*/ 17 w 91"/>
                    <a:gd name="T3" fmla="*/ 1 h 53"/>
                    <a:gd name="T4" fmla="*/ 22 w 91"/>
                    <a:gd name="T5" fmla="*/ 8 h 53"/>
                    <a:gd name="T6" fmla="*/ 22 w 91"/>
                    <a:gd name="T7" fmla="*/ 8 h 53"/>
                    <a:gd name="T8" fmla="*/ 21 w 91"/>
                    <a:gd name="T9" fmla="*/ 9 h 53"/>
                    <a:gd name="T10" fmla="*/ 21 w 91"/>
                    <a:gd name="T11" fmla="*/ 9 h 53"/>
                    <a:gd name="T12" fmla="*/ 20 w 91"/>
                    <a:gd name="T13" fmla="*/ 9 h 53"/>
                    <a:gd name="T14" fmla="*/ 20 w 91"/>
                    <a:gd name="T15" fmla="*/ 9 h 53"/>
                    <a:gd name="T16" fmla="*/ 19 w 91"/>
                    <a:gd name="T17" fmla="*/ 9 h 53"/>
                    <a:gd name="T18" fmla="*/ 19 w 91"/>
                    <a:gd name="T19" fmla="*/ 9 h 53"/>
                    <a:gd name="T20" fmla="*/ 18 w 91"/>
                    <a:gd name="T21" fmla="*/ 10 h 53"/>
                    <a:gd name="T22" fmla="*/ 18 w 91"/>
                    <a:gd name="T23" fmla="*/ 10 h 53"/>
                    <a:gd name="T24" fmla="*/ 17 w 91"/>
                    <a:gd name="T25" fmla="*/ 10 h 53"/>
                    <a:gd name="T26" fmla="*/ 17 w 91"/>
                    <a:gd name="T27" fmla="*/ 10 h 53"/>
                    <a:gd name="T28" fmla="*/ 16 w 91"/>
                    <a:gd name="T29" fmla="*/ 10 h 53"/>
                    <a:gd name="T30" fmla="*/ 16 w 91"/>
                    <a:gd name="T31" fmla="*/ 10 h 53"/>
                    <a:gd name="T32" fmla="*/ 15 w 91"/>
                    <a:gd name="T33" fmla="*/ 11 h 53"/>
                    <a:gd name="T34" fmla="*/ 15 w 91"/>
                    <a:gd name="T35" fmla="*/ 11 h 53"/>
                    <a:gd name="T36" fmla="*/ 14 w 91"/>
                    <a:gd name="T37" fmla="*/ 11 h 53"/>
                    <a:gd name="T38" fmla="*/ 14 w 91"/>
                    <a:gd name="T39" fmla="*/ 11 h 53"/>
                    <a:gd name="T40" fmla="*/ 13 w 91"/>
                    <a:gd name="T41" fmla="*/ 11 h 53"/>
                    <a:gd name="T42" fmla="*/ 13 w 91"/>
                    <a:gd name="T43" fmla="*/ 11 h 53"/>
                    <a:gd name="T44" fmla="*/ 12 w 91"/>
                    <a:gd name="T45" fmla="*/ 11 h 53"/>
                    <a:gd name="T46" fmla="*/ 12 w 91"/>
                    <a:gd name="T47" fmla="*/ 11 h 53"/>
                    <a:gd name="T48" fmla="*/ 11 w 91"/>
                    <a:gd name="T49" fmla="*/ 12 h 53"/>
                    <a:gd name="T50" fmla="*/ 11 w 91"/>
                    <a:gd name="T51" fmla="*/ 12 h 53"/>
                    <a:gd name="T52" fmla="*/ 10 w 91"/>
                    <a:gd name="T53" fmla="*/ 12 h 53"/>
                    <a:gd name="T54" fmla="*/ 10 w 91"/>
                    <a:gd name="T55" fmla="*/ 12 h 53"/>
                    <a:gd name="T56" fmla="*/ 9 w 91"/>
                    <a:gd name="T57" fmla="*/ 12 h 53"/>
                    <a:gd name="T58" fmla="*/ 9 w 91"/>
                    <a:gd name="T59" fmla="*/ 12 h 53"/>
                    <a:gd name="T60" fmla="*/ 8 w 91"/>
                    <a:gd name="T61" fmla="*/ 13 h 53"/>
                    <a:gd name="T62" fmla="*/ 8 w 91"/>
                    <a:gd name="T63" fmla="*/ 13 h 53"/>
                    <a:gd name="T64" fmla="*/ 7 w 91"/>
                    <a:gd name="T65" fmla="*/ 13 h 53"/>
                    <a:gd name="T66" fmla="*/ 7 w 91"/>
                    <a:gd name="T67" fmla="*/ 13 h 53"/>
                    <a:gd name="T68" fmla="*/ 6 w 91"/>
                    <a:gd name="T69" fmla="*/ 13 h 53"/>
                    <a:gd name="T70" fmla="*/ 0 w 91"/>
                    <a:gd name="T71" fmla="*/ 0 h 5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
                    <a:gd name="T109" fmla="*/ 0 h 53"/>
                    <a:gd name="T110" fmla="*/ 91 w 91"/>
                    <a:gd name="T111" fmla="*/ 53 h 5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 h="53">
                      <a:moveTo>
                        <a:pt x="0" y="0"/>
                      </a:moveTo>
                      <a:lnTo>
                        <a:pt x="68" y="7"/>
                      </a:lnTo>
                      <a:lnTo>
                        <a:pt x="91" y="34"/>
                      </a:lnTo>
                      <a:lnTo>
                        <a:pt x="89" y="34"/>
                      </a:lnTo>
                      <a:lnTo>
                        <a:pt x="86" y="36"/>
                      </a:lnTo>
                      <a:lnTo>
                        <a:pt x="85" y="37"/>
                      </a:lnTo>
                      <a:lnTo>
                        <a:pt x="83" y="37"/>
                      </a:lnTo>
                      <a:lnTo>
                        <a:pt x="81" y="38"/>
                      </a:lnTo>
                      <a:lnTo>
                        <a:pt x="79" y="38"/>
                      </a:lnTo>
                      <a:lnTo>
                        <a:pt x="77" y="39"/>
                      </a:lnTo>
                      <a:lnTo>
                        <a:pt x="75" y="40"/>
                      </a:lnTo>
                      <a:lnTo>
                        <a:pt x="73" y="40"/>
                      </a:lnTo>
                      <a:lnTo>
                        <a:pt x="71" y="41"/>
                      </a:lnTo>
                      <a:lnTo>
                        <a:pt x="69" y="41"/>
                      </a:lnTo>
                      <a:lnTo>
                        <a:pt x="67" y="42"/>
                      </a:lnTo>
                      <a:lnTo>
                        <a:pt x="66" y="42"/>
                      </a:lnTo>
                      <a:lnTo>
                        <a:pt x="63" y="44"/>
                      </a:lnTo>
                      <a:lnTo>
                        <a:pt x="61" y="44"/>
                      </a:lnTo>
                      <a:lnTo>
                        <a:pt x="59" y="45"/>
                      </a:lnTo>
                      <a:lnTo>
                        <a:pt x="58" y="45"/>
                      </a:lnTo>
                      <a:lnTo>
                        <a:pt x="55" y="46"/>
                      </a:lnTo>
                      <a:lnTo>
                        <a:pt x="53" y="47"/>
                      </a:lnTo>
                      <a:lnTo>
                        <a:pt x="51" y="47"/>
                      </a:lnTo>
                      <a:lnTo>
                        <a:pt x="49" y="47"/>
                      </a:lnTo>
                      <a:lnTo>
                        <a:pt x="47" y="48"/>
                      </a:lnTo>
                      <a:lnTo>
                        <a:pt x="45" y="48"/>
                      </a:lnTo>
                      <a:lnTo>
                        <a:pt x="43" y="49"/>
                      </a:lnTo>
                      <a:lnTo>
                        <a:pt x="41" y="49"/>
                      </a:lnTo>
                      <a:lnTo>
                        <a:pt x="39" y="50"/>
                      </a:lnTo>
                      <a:lnTo>
                        <a:pt x="37" y="50"/>
                      </a:lnTo>
                      <a:lnTo>
                        <a:pt x="34" y="52"/>
                      </a:lnTo>
                      <a:lnTo>
                        <a:pt x="32" y="52"/>
                      </a:lnTo>
                      <a:lnTo>
                        <a:pt x="31" y="53"/>
                      </a:lnTo>
                      <a:lnTo>
                        <a:pt x="29" y="53"/>
                      </a:lnTo>
                      <a:lnTo>
                        <a:pt x="26" y="53"/>
                      </a:lnTo>
                      <a:lnTo>
                        <a:pt x="0" y="0"/>
                      </a:lnTo>
                      <a:close/>
                    </a:path>
                  </a:pathLst>
                </a:custGeom>
                <a:solidFill>
                  <a:srgbClr val="FF7F7F"/>
                </a:solidFill>
                <a:ln w="9525">
                  <a:noFill/>
                  <a:round/>
                  <a:headEnd/>
                  <a:tailEnd/>
                </a:ln>
              </p:spPr>
              <p:txBody>
                <a:bodyPr/>
                <a:lstStyle/>
                <a:p>
                  <a:endParaRPr lang="en-GB"/>
                </a:p>
              </p:txBody>
            </p:sp>
            <p:sp>
              <p:nvSpPr>
                <p:cNvPr id="1168" name="Freeform 1078"/>
                <p:cNvSpPr>
                  <a:spLocks/>
                </p:cNvSpPr>
                <p:nvPr/>
              </p:nvSpPr>
              <p:spPr bwMode="auto">
                <a:xfrm>
                  <a:off x="2501" y="2811"/>
                  <a:ext cx="36" cy="6"/>
                </a:xfrm>
                <a:custGeom>
                  <a:avLst/>
                  <a:gdLst>
                    <a:gd name="T0" fmla="*/ 18 w 71"/>
                    <a:gd name="T1" fmla="*/ 2 h 11"/>
                    <a:gd name="T2" fmla="*/ 18 w 71"/>
                    <a:gd name="T3" fmla="*/ 2 h 11"/>
                    <a:gd name="T4" fmla="*/ 1 w 71"/>
                    <a:gd name="T5" fmla="*/ 0 h 11"/>
                    <a:gd name="T6" fmla="*/ 0 w 71"/>
                    <a:gd name="T7" fmla="*/ 1 h 11"/>
                    <a:gd name="T8" fmla="*/ 18 w 71"/>
                    <a:gd name="T9" fmla="*/ 3 h 11"/>
                    <a:gd name="T10" fmla="*/ 17 w 71"/>
                    <a:gd name="T11" fmla="*/ 3 h 11"/>
                    <a:gd name="T12" fmla="*/ 18 w 71"/>
                    <a:gd name="T13" fmla="*/ 3 h 11"/>
                    <a:gd name="T14" fmla="*/ 18 w 71"/>
                    <a:gd name="T15" fmla="*/ 3 h 11"/>
                    <a:gd name="T16" fmla="*/ 18 w 71"/>
                    <a:gd name="T17" fmla="*/ 3 h 11"/>
                    <a:gd name="T18" fmla="*/ 18 w 71"/>
                    <a:gd name="T19" fmla="*/ 3 h 11"/>
                    <a:gd name="T20" fmla="*/ 18 w 71"/>
                    <a:gd name="T21" fmla="*/ 2 h 11"/>
                    <a:gd name="T22" fmla="*/ 18 w 71"/>
                    <a:gd name="T23" fmla="*/ 2 h 11"/>
                    <a:gd name="T24" fmla="*/ 18 w 71"/>
                    <a:gd name="T25" fmla="*/ 2 h 11"/>
                    <a:gd name="T26" fmla="*/ 18 w 71"/>
                    <a:gd name="T27" fmla="*/ 2 h 11"/>
                    <a:gd name="T28" fmla="*/ 18 w 71"/>
                    <a:gd name="T29" fmla="*/ 2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1"/>
                    <a:gd name="T47" fmla="*/ 71 w 71"/>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1">
                      <a:moveTo>
                        <a:pt x="71" y="6"/>
                      </a:moveTo>
                      <a:lnTo>
                        <a:pt x="69" y="6"/>
                      </a:lnTo>
                      <a:lnTo>
                        <a:pt x="1" y="0"/>
                      </a:lnTo>
                      <a:lnTo>
                        <a:pt x="0" y="4"/>
                      </a:lnTo>
                      <a:lnTo>
                        <a:pt x="69" y="11"/>
                      </a:lnTo>
                      <a:lnTo>
                        <a:pt x="68" y="10"/>
                      </a:lnTo>
                      <a:lnTo>
                        <a:pt x="69" y="11"/>
                      </a:lnTo>
                      <a:lnTo>
                        <a:pt x="70" y="11"/>
                      </a:lnTo>
                      <a:lnTo>
                        <a:pt x="71" y="10"/>
                      </a:lnTo>
                      <a:lnTo>
                        <a:pt x="71" y="9"/>
                      </a:lnTo>
                      <a:lnTo>
                        <a:pt x="71" y="8"/>
                      </a:lnTo>
                      <a:lnTo>
                        <a:pt x="71" y="6"/>
                      </a:lnTo>
                      <a:lnTo>
                        <a:pt x="70" y="6"/>
                      </a:lnTo>
                      <a:lnTo>
                        <a:pt x="69" y="6"/>
                      </a:lnTo>
                      <a:lnTo>
                        <a:pt x="71" y="6"/>
                      </a:lnTo>
                      <a:close/>
                    </a:path>
                  </a:pathLst>
                </a:custGeom>
                <a:solidFill>
                  <a:srgbClr val="FF7F7F"/>
                </a:solidFill>
                <a:ln w="9525">
                  <a:noFill/>
                  <a:round/>
                  <a:headEnd/>
                  <a:tailEnd/>
                </a:ln>
              </p:spPr>
              <p:txBody>
                <a:bodyPr/>
                <a:lstStyle/>
                <a:p>
                  <a:endParaRPr lang="en-GB"/>
                </a:p>
              </p:txBody>
            </p:sp>
            <p:sp>
              <p:nvSpPr>
                <p:cNvPr id="1169" name="Freeform 1079"/>
                <p:cNvSpPr>
                  <a:spLocks/>
                </p:cNvSpPr>
                <p:nvPr/>
              </p:nvSpPr>
              <p:spPr bwMode="auto">
                <a:xfrm>
                  <a:off x="2535" y="2814"/>
                  <a:ext cx="14" cy="16"/>
                </a:xfrm>
                <a:custGeom>
                  <a:avLst/>
                  <a:gdLst>
                    <a:gd name="T0" fmla="*/ 7 w 26"/>
                    <a:gd name="T1" fmla="*/ 8 h 33"/>
                    <a:gd name="T2" fmla="*/ 7 w 26"/>
                    <a:gd name="T3" fmla="*/ 7 h 33"/>
                    <a:gd name="T4" fmla="*/ 1 w 26"/>
                    <a:gd name="T5" fmla="*/ 0 h 33"/>
                    <a:gd name="T6" fmla="*/ 0 w 26"/>
                    <a:gd name="T7" fmla="*/ 1 h 33"/>
                    <a:gd name="T8" fmla="*/ 6 w 26"/>
                    <a:gd name="T9" fmla="*/ 8 h 33"/>
                    <a:gd name="T10" fmla="*/ 6 w 26"/>
                    <a:gd name="T11" fmla="*/ 7 h 33"/>
                    <a:gd name="T12" fmla="*/ 6 w 26"/>
                    <a:gd name="T13" fmla="*/ 8 h 33"/>
                    <a:gd name="T14" fmla="*/ 6 w 26"/>
                    <a:gd name="T15" fmla="*/ 8 h 33"/>
                    <a:gd name="T16" fmla="*/ 7 w 26"/>
                    <a:gd name="T17" fmla="*/ 8 h 33"/>
                    <a:gd name="T18" fmla="*/ 7 w 26"/>
                    <a:gd name="T19" fmla="*/ 8 h 33"/>
                    <a:gd name="T20" fmla="*/ 7 w 26"/>
                    <a:gd name="T21" fmla="*/ 8 h 33"/>
                    <a:gd name="T22" fmla="*/ 8 w 26"/>
                    <a:gd name="T23" fmla="*/ 8 h 33"/>
                    <a:gd name="T24" fmla="*/ 8 w 26"/>
                    <a:gd name="T25" fmla="*/ 7 h 33"/>
                    <a:gd name="T26" fmla="*/ 8 w 26"/>
                    <a:gd name="T27" fmla="*/ 7 h 33"/>
                    <a:gd name="T28" fmla="*/ 7 w 26"/>
                    <a:gd name="T29" fmla="*/ 7 h 33"/>
                    <a:gd name="T30" fmla="*/ 7 w 26"/>
                    <a:gd name="T31" fmla="*/ 7 h 33"/>
                    <a:gd name="T32" fmla="*/ 7 w 26"/>
                    <a:gd name="T33" fmla="*/ 8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33"/>
                    <a:gd name="T53" fmla="*/ 26 w 26"/>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33">
                      <a:moveTo>
                        <a:pt x="24" y="33"/>
                      </a:moveTo>
                      <a:lnTo>
                        <a:pt x="25" y="28"/>
                      </a:lnTo>
                      <a:lnTo>
                        <a:pt x="3" y="0"/>
                      </a:lnTo>
                      <a:lnTo>
                        <a:pt x="0" y="4"/>
                      </a:lnTo>
                      <a:lnTo>
                        <a:pt x="22" y="32"/>
                      </a:lnTo>
                      <a:lnTo>
                        <a:pt x="23" y="28"/>
                      </a:lnTo>
                      <a:lnTo>
                        <a:pt x="22" y="32"/>
                      </a:lnTo>
                      <a:lnTo>
                        <a:pt x="23" y="33"/>
                      </a:lnTo>
                      <a:lnTo>
                        <a:pt x="24" y="33"/>
                      </a:lnTo>
                      <a:lnTo>
                        <a:pt x="25" y="33"/>
                      </a:lnTo>
                      <a:lnTo>
                        <a:pt x="25" y="32"/>
                      </a:lnTo>
                      <a:lnTo>
                        <a:pt x="26" y="32"/>
                      </a:lnTo>
                      <a:lnTo>
                        <a:pt x="26" y="30"/>
                      </a:lnTo>
                      <a:lnTo>
                        <a:pt x="26" y="29"/>
                      </a:lnTo>
                      <a:lnTo>
                        <a:pt x="25" y="29"/>
                      </a:lnTo>
                      <a:lnTo>
                        <a:pt x="25" y="28"/>
                      </a:lnTo>
                      <a:lnTo>
                        <a:pt x="24" y="33"/>
                      </a:lnTo>
                      <a:close/>
                    </a:path>
                  </a:pathLst>
                </a:custGeom>
                <a:solidFill>
                  <a:srgbClr val="FF7F7F"/>
                </a:solidFill>
                <a:ln w="9525">
                  <a:noFill/>
                  <a:round/>
                  <a:headEnd/>
                  <a:tailEnd/>
                </a:ln>
              </p:spPr>
              <p:txBody>
                <a:bodyPr/>
                <a:lstStyle/>
                <a:p>
                  <a:endParaRPr lang="en-GB"/>
                </a:p>
              </p:txBody>
            </p:sp>
            <p:sp>
              <p:nvSpPr>
                <p:cNvPr id="1170" name="Freeform 1080"/>
                <p:cNvSpPr>
                  <a:spLocks/>
                </p:cNvSpPr>
                <p:nvPr/>
              </p:nvSpPr>
              <p:spPr bwMode="auto">
                <a:xfrm>
                  <a:off x="2514" y="2828"/>
                  <a:ext cx="33" cy="12"/>
                </a:xfrm>
                <a:custGeom>
                  <a:avLst/>
                  <a:gdLst>
                    <a:gd name="T0" fmla="*/ 1 w 67"/>
                    <a:gd name="T1" fmla="*/ 6 h 23"/>
                    <a:gd name="T2" fmla="*/ 1 w 67"/>
                    <a:gd name="T3" fmla="*/ 6 h 23"/>
                    <a:gd name="T4" fmla="*/ 3 w 67"/>
                    <a:gd name="T5" fmla="*/ 6 h 23"/>
                    <a:gd name="T6" fmla="*/ 3 w 67"/>
                    <a:gd name="T7" fmla="*/ 6 h 23"/>
                    <a:gd name="T8" fmla="*/ 5 w 67"/>
                    <a:gd name="T9" fmla="*/ 5 h 23"/>
                    <a:gd name="T10" fmla="*/ 5 w 67"/>
                    <a:gd name="T11" fmla="*/ 5 h 23"/>
                    <a:gd name="T12" fmla="*/ 7 w 67"/>
                    <a:gd name="T13" fmla="*/ 5 h 23"/>
                    <a:gd name="T14" fmla="*/ 7 w 67"/>
                    <a:gd name="T15" fmla="*/ 4 h 23"/>
                    <a:gd name="T16" fmla="*/ 9 w 67"/>
                    <a:gd name="T17" fmla="*/ 4 h 23"/>
                    <a:gd name="T18" fmla="*/ 9 w 67"/>
                    <a:gd name="T19" fmla="*/ 4 h 23"/>
                    <a:gd name="T20" fmla="*/ 11 w 67"/>
                    <a:gd name="T21" fmla="*/ 4 h 23"/>
                    <a:gd name="T22" fmla="*/ 11 w 67"/>
                    <a:gd name="T23" fmla="*/ 3 h 23"/>
                    <a:gd name="T24" fmla="*/ 13 w 67"/>
                    <a:gd name="T25" fmla="*/ 3 h 23"/>
                    <a:gd name="T26" fmla="*/ 13 w 67"/>
                    <a:gd name="T27" fmla="*/ 2 h 23"/>
                    <a:gd name="T28" fmla="*/ 15 w 67"/>
                    <a:gd name="T29" fmla="*/ 2 h 23"/>
                    <a:gd name="T30" fmla="*/ 15 w 67"/>
                    <a:gd name="T31" fmla="*/ 2 h 23"/>
                    <a:gd name="T32" fmla="*/ 16 w 67"/>
                    <a:gd name="T33" fmla="*/ 2 h 23"/>
                    <a:gd name="T34" fmla="*/ 15 w 67"/>
                    <a:gd name="T35" fmla="*/ 0 h 23"/>
                    <a:gd name="T36" fmla="*/ 15 w 67"/>
                    <a:gd name="T37" fmla="*/ 1 h 23"/>
                    <a:gd name="T38" fmla="*/ 14 w 67"/>
                    <a:gd name="T39" fmla="*/ 1 h 23"/>
                    <a:gd name="T40" fmla="*/ 13 w 67"/>
                    <a:gd name="T41" fmla="*/ 2 h 23"/>
                    <a:gd name="T42" fmla="*/ 12 w 67"/>
                    <a:gd name="T43" fmla="*/ 2 h 23"/>
                    <a:gd name="T44" fmla="*/ 11 w 67"/>
                    <a:gd name="T45" fmla="*/ 2 h 23"/>
                    <a:gd name="T46" fmla="*/ 10 w 67"/>
                    <a:gd name="T47" fmla="*/ 2 h 23"/>
                    <a:gd name="T48" fmla="*/ 9 w 67"/>
                    <a:gd name="T49" fmla="*/ 3 h 23"/>
                    <a:gd name="T50" fmla="*/ 8 w 67"/>
                    <a:gd name="T51" fmla="*/ 3 h 23"/>
                    <a:gd name="T52" fmla="*/ 7 w 67"/>
                    <a:gd name="T53" fmla="*/ 3 h 23"/>
                    <a:gd name="T54" fmla="*/ 6 w 67"/>
                    <a:gd name="T55" fmla="*/ 4 h 23"/>
                    <a:gd name="T56" fmla="*/ 5 w 67"/>
                    <a:gd name="T57" fmla="*/ 4 h 23"/>
                    <a:gd name="T58" fmla="*/ 4 w 67"/>
                    <a:gd name="T59" fmla="*/ 4 h 23"/>
                    <a:gd name="T60" fmla="*/ 3 w 67"/>
                    <a:gd name="T61" fmla="*/ 4 h 23"/>
                    <a:gd name="T62" fmla="*/ 2 w 67"/>
                    <a:gd name="T63" fmla="*/ 5 h 23"/>
                    <a:gd name="T64" fmla="*/ 1 w 67"/>
                    <a:gd name="T65" fmla="*/ 5 h 23"/>
                    <a:gd name="T66" fmla="*/ 1 w 67"/>
                    <a:gd name="T67" fmla="*/ 5 h 23"/>
                    <a:gd name="T68" fmla="*/ 0 w 67"/>
                    <a:gd name="T69" fmla="*/ 5 h 23"/>
                    <a:gd name="T70" fmla="*/ 0 w 67"/>
                    <a:gd name="T71" fmla="*/ 5 h 23"/>
                    <a:gd name="T72" fmla="*/ 0 w 67"/>
                    <a:gd name="T73" fmla="*/ 6 h 23"/>
                    <a:gd name="T74" fmla="*/ 0 w 67"/>
                    <a:gd name="T75" fmla="*/ 6 h 23"/>
                    <a:gd name="T76" fmla="*/ 1 w 67"/>
                    <a:gd name="T77" fmla="*/ 6 h 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23"/>
                    <a:gd name="T119" fmla="*/ 67 w 67"/>
                    <a:gd name="T120" fmla="*/ 23 h 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23">
                      <a:moveTo>
                        <a:pt x="0" y="22"/>
                      </a:moveTo>
                      <a:lnTo>
                        <a:pt x="4" y="23"/>
                      </a:lnTo>
                      <a:lnTo>
                        <a:pt x="5" y="23"/>
                      </a:lnTo>
                      <a:lnTo>
                        <a:pt x="7" y="23"/>
                      </a:lnTo>
                      <a:lnTo>
                        <a:pt x="9" y="22"/>
                      </a:lnTo>
                      <a:lnTo>
                        <a:pt x="12" y="22"/>
                      </a:lnTo>
                      <a:lnTo>
                        <a:pt x="13" y="21"/>
                      </a:lnTo>
                      <a:lnTo>
                        <a:pt x="15" y="21"/>
                      </a:lnTo>
                      <a:lnTo>
                        <a:pt x="17" y="20"/>
                      </a:lnTo>
                      <a:lnTo>
                        <a:pt x="20" y="20"/>
                      </a:lnTo>
                      <a:lnTo>
                        <a:pt x="22" y="18"/>
                      </a:lnTo>
                      <a:lnTo>
                        <a:pt x="23" y="18"/>
                      </a:lnTo>
                      <a:lnTo>
                        <a:pt x="25" y="18"/>
                      </a:lnTo>
                      <a:lnTo>
                        <a:pt x="28" y="17"/>
                      </a:lnTo>
                      <a:lnTo>
                        <a:pt x="30" y="17"/>
                      </a:lnTo>
                      <a:lnTo>
                        <a:pt x="31" y="16"/>
                      </a:lnTo>
                      <a:lnTo>
                        <a:pt x="34" y="16"/>
                      </a:lnTo>
                      <a:lnTo>
                        <a:pt x="36" y="15"/>
                      </a:lnTo>
                      <a:lnTo>
                        <a:pt x="38" y="14"/>
                      </a:lnTo>
                      <a:lnTo>
                        <a:pt x="39" y="14"/>
                      </a:lnTo>
                      <a:lnTo>
                        <a:pt x="42" y="13"/>
                      </a:lnTo>
                      <a:lnTo>
                        <a:pt x="44" y="13"/>
                      </a:lnTo>
                      <a:lnTo>
                        <a:pt x="46" y="12"/>
                      </a:lnTo>
                      <a:lnTo>
                        <a:pt x="47" y="12"/>
                      </a:lnTo>
                      <a:lnTo>
                        <a:pt x="50" y="10"/>
                      </a:lnTo>
                      <a:lnTo>
                        <a:pt x="52" y="10"/>
                      </a:lnTo>
                      <a:lnTo>
                        <a:pt x="54" y="9"/>
                      </a:lnTo>
                      <a:lnTo>
                        <a:pt x="55" y="8"/>
                      </a:lnTo>
                      <a:lnTo>
                        <a:pt x="58" y="8"/>
                      </a:lnTo>
                      <a:lnTo>
                        <a:pt x="60" y="7"/>
                      </a:lnTo>
                      <a:lnTo>
                        <a:pt x="61" y="7"/>
                      </a:lnTo>
                      <a:lnTo>
                        <a:pt x="63" y="6"/>
                      </a:lnTo>
                      <a:lnTo>
                        <a:pt x="66" y="5"/>
                      </a:lnTo>
                      <a:lnTo>
                        <a:pt x="67" y="5"/>
                      </a:lnTo>
                      <a:lnTo>
                        <a:pt x="66" y="0"/>
                      </a:lnTo>
                      <a:lnTo>
                        <a:pt x="63" y="0"/>
                      </a:lnTo>
                      <a:lnTo>
                        <a:pt x="62" y="1"/>
                      </a:lnTo>
                      <a:lnTo>
                        <a:pt x="60" y="2"/>
                      </a:lnTo>
                      <a:lnTo>
                        <a:pt x="58" y="2"/>
                      </a:lnTo>
                      <a:lnTo>
                        <a:pt x="57" y="4"/>
                      </a:lnTo>
                      <a:lnTo>
                        <a:pt x="54" y="4"/>
                      </a:lnTo>
                      <a:lnTo>
                        <a:pt x="52" y="5"/>
                      </a:lnTo>
                      <a:lnTo>
                        <a:pt x="50" y="6"/>
                      </a:lnTo>
                      <a:lnTo>
                        <a:pt x="49" y="6"/>
                      </a:lnTo>
                      <a:lnTo>
                        <a:pt x="46" y="7"/>
                      </a:lnTo>
                      <a:lnTo>
                        <a:pt x="44" y="7"/>
                      </a:lnTo>
                      <a:lnTo>
                        <a:pt x="43" y="8"/>
                      </a:lnTo>
                      <a:lnTo>
                        <a:pt x="40" y="8"/>
                      </a:lnTo>
                      <a:lnTo>
                        <a:pt x="38" y="9"/>
                      </a:lnTo>
                      <a:lnTo>
                        <a:pt x="36" y="9"/>
                      </a:lnTo>
                      <a:lnTo>
                        <a:pt x="35" y="10"/>
                      </a:lnTo>
                      <a:lnTo>
                        <a:pt x="32" y="10"/>
                      </a:lnTo>
                      <a:lnTo>
                        <a:pt x="30" y="12"/>
                      </a:lnTo>
                      <a:lnTo>
                        <a:pt x="28" y="12"/>
                      </a:lnTo>
                      <a:lnTo>
                        <a:pt x="27" y="13"/>
                      </a:lnTo>
                      <a:lnTo>
                        <a:pt x="24" y="13"/>
                      </a:lnTo>
                      <a:lnTo>
                        <a:pt x="22" y="14"/>
                      </a:lnTo>
                      <a:lnTo>
                        <a:pt x="21" y="14"/>
                      </a:lnTo>
                      <a:lnTo>
                        <a:pt x="19" y="15"/>
                      </a:lnTo>
                      <a:lnTo>
                        <a:pt x="16" y="15"/>
                      </a:lnTo>
                      <a:lnTo>
                        <a:pt x="14" y="16"/>
                      </a:lnTo>
                      <a:lnTo>
                        <a:pt x="12" y="16"/>
                      </a:lnTo>
                      <a:lnTo>
                        <a:pt x="10" y="17"/>
                      </a:lnTo>
                      <a:lnTo>
                        <a:pt x="8" y="17"/>
                      </a:lnTo>
                      <a:lnTo>
                        <a:pt x="6" y="17"/>
                      </a:lnTo>
                      <a:lnTo>
                        <a:pt x="4" y="18"/>
                      </a:lnTo>
                      <a:lnTo>
                        <a:pt x="2" y="18"/>
                      </a:lnTo>
                      <a:lnTo>
                        <a:pt x="5" y="20"/>
                      </a:lnTo>
                      <a:lnTo>
                        <a:pt x="2" y="18"/>
                      </a:lnTo>
                      <a:lnTo>
                        <a:pt x="1" y="18"/>
                      </a:lnTo>
                      <a:lnTo>
                        <a:pt x="1" y="20"/>
                      </a:lnTo>
                      <a:lnTo>
                        <a:pt x="0" y="20"/>
                      </a:lnTo>
                      <a:lnTo>
                        <a:pt x="0" y="21"/>
                      </a:lnTo>
                      <a:lnTo>
                        <a:pt x="0" y="22"/>
                      </a:lnTo>
                      <a:lnTo>
                        <a:pt x="0" y="23"/>
                      </a:lnTo>
                      <a:lnTo>
                        <a:pt x="1" y="23"/>
                      </a:lnTo>
                      <a:lnTo>
                        <a:pt x="2" y="23"/>
                      </a:lnTo>
                      <a:lnTo>
                        <a:pt x="4" y="23"/>
                      </a:lnTo>
                      <a:lnTo>
                        <a:pt x="0" y="22"/>
                      </a:lnTo>
                      <a:close/>
                    </a:path>
                  </a:pathLst>
                </a:custGeom>
                <a:solidFill>
                  <a:srgbClr val="FF7F7F"/>
                </a:solidFill>
                <a:ln w="9525">
                  <a:noFill/>
                  <a:round/>
                  <a:headEnd/>
                  <a:tailEnd/>
                </a:ln>
              </p:spPr>
              <p:txBody>
                <a:bodyPr/>
                <a:lstStyle/>
                <a:p>
                  <a:endParaRPr lang="en-GB"/>
                </a:p>
              </p:txBody>
            </p:sp>
            <p:sp>
              <p:nvSpPr>
                <p:cNvPr id="1171" name="Freeform 1081"/>
                <p:cNvSpPr>
                  <a:spLocks/>
                </p:cNvSpPr>
                <p:nvPr/>
              </p:nvSpPr>
              <p:spPr bwMode="auto">
                <a:xfrm>
                  <a:off x="2501" y="2811"/>
                  <a:ext cx="15" cy="28"/>
                </a:xfrm>
                <a:custGeom>
                  <a:avLst/>
                  <a:gdLst>
                    <a:gd name="T0" fmla="*/ 0 w 31"/>
                    <a:gd name="T1" fmla="*/ 0 h 56"/>
                    <a:gd name="T2" fmla="*/ 0 w 31"/>
                    <a:gd name="T3" fmla="*/ 1 h 56"/>
                    <a:gd name="T4" fmla="*/ 6 w 31"/>
                    <a:gd name="T5" fmla="*/ 14 h 56"/>
                    <a:gd name="T6" fmla="*/ 7 w 31"/>
                    <a:gd name="T7" fmla="*/ 14 h 56"/>
                    <a:gd name="T8" fmla="*/ 1 w 31"/>
                    <a:gd name="T9" fmla="*/ 1 h 56"/>
                    <a:gd name="T10" fmla="*/ 0 w 31"/>
                    <a:gd name="T11" fmla="*/ 1 h 56"/>
                    <a:gd name="T12" fmla="*/ 1 w 31"/>
                    <a:gd name="T13" fmla="*/ 1 h 56"/>
                    <a:gd name="T14" fmla="*/ 0 w 31"/>
                    <a:gd name="T15" fmla="*/ 1 h 56"/>
                    <a:gd name="T16" fmla="*/ 0 w 31"/>
                    <a:gd name="T17" fmla="*/ 0 h 56"/>
                    <a:gd name="T18" fmla="*/ 0 w 31"/>
                    <a:gd name="T19" fmla="*/ 0 h 56"/>
                    <a:gd name="T20" fmla="*/ 0 w 31"/>
                    <a:gd name="T21" fmla="*/ 0 h 56"/>
                    <a:gd name="T22" fmla="*/ 0 w 31"/>
                    <a:gd name="T23" fmla="*/ 0 h 56"/>
                    <a:gd name="T24" fmla="*/ 0 w 31"/>
                    <a:gd name="T25" fmla="*/ 1 h 56"/>
                    <a:gd name="T26" fmla="*/ 0 w 31"/>
                    <a:gd name="T27" fmla="*/ 1 h 56"/>
                    <a:gd name="T28" fmla="*/ 0 w 31"/>
                    <a:gd name="T29" fmla="*/ 1 h 56"/>
                    <a:gd name="T30" fmla="*/ 0 w 31"/>
                    <a:gd name="T31" fmla="*/ 0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
                    <a:gd name="T49" fmla="*/ 0 h 56"/>
                    <a:gd name="T50" fmla="*/ 31 w 31"/>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 h="56">
                      <a:moveTo>
                        <a:pt x="2" y="0"/>
                      </a:moveTo>
                      <a:lnTo>
                        <a:pt x="0" y="3"/>
                      </a:lnTo>
                      <a:lnTo>
                        <a:pt x="26" y="56"/>
                      </a:lnTo>
                      <a:lnTo>
                        <a:pt x="31" y="54"/>
                      </a:lnTo>
                      <a:lnTo>
                        <a:pt x="4" y="1"/>
                      </a:lnTo>
                      <a:lnTo>
                        <a:pt x="1" y="4"/>
                      </a:lnTo>
                      <a:lnTo>
                        <a:pt x="4" y="1"/>
                      </a:lnTo>
                      <a:lnTo>
                        <a:pt x="3" y="1"/>
                      </a:lnTo>
                      <a:lnTo>
                        <a:pt x="3" y="0"/>
                      </a:lnTo>
                      <a:lnTo>
                        <a:pt x="2" y="0"/>
                      </a:lnTo>
                      <a:lnTo>
                        <a:pt x="1" y="0"/>
                      </a:lnTo>
                      <a:lnTo>
                        <a:pt x="0" y="0"/>
                      </a:lnTo>
                      <a:lnTo>
                        <a:pt x="0" y="1"/>
                      </a:lnTo>
                      <a:lnTo>
                        <a:pt x="0" y="2"/>
                      </a:lnTo>
                      <a:lnTo>
                        <a:pt x="0" y="3"/>
                      </a:lnTo>
                      <a:lnTo>
                        <a:pt x="2" y="0"/>
                      </a:lnTo>
                      <a:close/>
                    </a:path>
                  </a:pathLst>
                </a:custGeom>
                <a:solidFill>
                  <a:srgbClr val="FF7F7F"/>
                </a:solidFill>
                <a:ln w="9525">
                  <a:noFill/>
                  <a:round/>
                  <a:headEnd/>
                  <a:tailEnd/>
                </a:ln>
              </p:spPr>
              <p:txBody>
                <a:bodyPr/>
                <a:lstStyle/>
                <a:p>
                  <a:endParaRPr lang="en-GB"/>
                </a:p>
              </p:txBody>
            </p:sp>
            <p:sp>
              <p:nvSpPr>
                <p:cNvPr id="1172" name="Freeform 1082"/>
                <p:cNvSpPr>
                  <a:spLocks/>
                </p:cNvSpPr>
                <p:nvPr/>
              </p:nvSpPr>
              <p:spPr bwMode="auto">
                <a:xfrm>
                  <a:off x="2189" y="2970"/>
                  <a:ext cx="1" cy="3"/>
                </a:xfrm>
                <a:custGeom>
                  <a:avLst/>
                  <a:gdLst>
                    <a:gd name="T0" fmla="*/ 0 w 4"/>
                    <a:gd name="T1" fmla="*/ 0 h 7"/>
                    <a:gd name="T2" fmla="*/ 0 w 4"/>
                    <a:gd name="T3" fmla="*/ 0 h 7"/>
                    <a:gd name="T4" fmla="*/ 0 w 4"/>
                    <a:gd name="T5" fmla="*/ 0 h 7"/>
                    <a:gd name="T6" fmla="*/ 0 w 4"/>
                    <a:gd name="T7" fmla="*/ 0 h 7"/>
                    <a:gd name="T8" fmla="*/ 0 w 4"/>
                    <a:gd name="T9" fmla="*/ 1 h 7"/>
                    <a:gd name="T10" fmla="*/ 0 w 4"/>
                    <a:gd name="T11" fmla="*/ 1 h 7"/>
                    <a:gd name="T12" fmla="*/ 0 w 4"/>
                    <a:gd name="T13" fmla="*/ 1 h 7"/>
                    <a:gd name="T14" fmla="*/ 0 w 4"/>
                    <a:gd name="T15" fmla="*/ 1 h 7"/>
                    <a:gd name="T16" fmla="*/ 0 w 4"/>
                    <a:gd name="T17" fmla="*/ 1 h 7"/>
                    <a:gd name="T18" fmla="*/ 0 w 4"/>
                    <a:gd name="T19" fmla="*/ 1 h 7"/>
                    <a:gd name="T20" fmla="*/ 0 w 4"/>
                    <a:gd name="T21" fmla="*/ 1 h 7"/>
                    <a:gd name="T22" fmla="*/ 0 w 4"/>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
                    <a:gd name="T38" fmla="*/ 4 w 4"/>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
                      <a:moveTo>
                        <a:pt x="4" y="0"/>
                      </a:moveTo>
                      <a:lnTo>
                        <a:pt x="2" y="0"/>
                      </a:lnTo>
                      <a:lnTo>
                        <a:pt x="1" y="1"/>
                      </a:lnTo>
                      <a:lnTo>
                        <a:pt x="0" y="2"/>
                      </a:lnTo>
                      <a:lnTo>
                        <a:pt x="0" y="4"/>
                      </a:lnTo>
                      <a:lnTo>
                        <a:pt x="0" y="5"/>
                      </a:lnTo>
                      <a:lnTo>
                        <a:pt x="0" y="6"/>
                      </a:lnTo>
                      <a:lnTo>
                        <a:pt x="1" y="6"/>
                      </a:lnTo>
                      <a:lnTo>
                        <a:pt x="1" y="7"/>
                      </a:lnTo>
                      <a:lnTo>
                        <a:pt x="2" y="7"/>
                      </a:lnTo>
                      <a:lnTo>
                        <a:pt x="4" y="7"/>
                      </a:lnTo>
                      <a:lnTo>
                        <a:pt x="4" y="0"/>
                      </a:lnTo>
                      <a:close/>
                    </a:path>
                  </a:pathLst>
                </a:custGeom>
                <a:solidFill>
                  <a:srgbClr val="FFFFFF"/>
                </a:solidFill>
                <a:ln w="9525">
                  <a:noFill/>
                  <a:round/>
                  <a:headEnd/>
                  <a:tailEnd/>
                </a:ln>
              </p:spPr>
              <p:txBody>
                <a:bodyPr/>
                <a:lstStyle/>
                <a:p>
                  <a:endParaRPr lang="en-GB"/>
                </a:p>
              </p:txBody>
            </p:sp>
            <p:sp>
              <p:nvSpPr>
                <p:cNvPr id="1173" name="Freeform 1083"/>
                <p:cNvSpPr>
                  <a:spLocks/>
                </p:cNvSpPr>
                <p:nvPr/>
              </p:nvSpPr>
              <p:spPr bwMode="auto">
                <a:xfrm>
                  <a:off x="2190" y="2970"/>
                  <a:ext cx="564" cy="3"/>
                </a:xfrm>
                <a:custGeom>
                  <a:avLst/>
                  <a:gdLst>
                    <a:gd name="T0" fmla="*/ 283 w 1126"/>
                    <a:gd name="T1" fmla="*/ 1 h 7"/>
                    <a:gd name="T2" fmla="*/ 283 w 1126"/>
                    <a:gd name="T3" fmla="*/ 0 h 7"/>
                    <a:gd name="T4" fmla="*/ 0 w 1126"/>
                    <a:gd name="T5" fmla="*/ 0 h 7"/>
                    <a:gd name="T6" fmla="*/ 0 w 1126"/>
                    <a:gd name="T7" fmla="*/ 1 h 7"/>
                    <a:gd name="T8" fmla="*/ 283 w 1126"/>
                    <a:gd name="T9" fmla="*/ 1 h 7"/>
                    <a:gd name="T10" fmla="*/ 283 w 1126"/>
                    <a:gd name="T11" fmla="*/ 1 h 7"/>
                    <a:gd name="T12" fmla="*/ 0 60000 65536"/>
                    <a:gd name="T13" fmla="*/ 0 60000 65536"/>
                    <a:gd name="T14" fmla="*/ 0 60000 65536"/>
                    <a:gd name="T15" fmla="*/ 0 60000 65536"/>
                    <a:gd name="T16" fmla="*/ 0 60000 65536"/>
                    <a:gd name="T17" fmla="*/ 0 60000 65536"/>
                    <a:gd name="T18" fmla="*/ 0 w 1126"/>
                    <a:gd name="T19" fmla="*/ 0 h 7"/>
                    <a:gd name="T20" fmla="*/ 1126 w 1126"/>
                    <a:gd name="T21" fmla="*/ 7 h 7"/>
                  </a:gdLst>
                  <a:ahLst/>
                  <a:cxnLst>
                    <a:cxn ang="T12">
                      <a:pos x="T0" y="T1"/>
                    </a:cxn>
                    <a:cxn ang="T13">
                      <a:pos x="T2" y="T3"/>
                    </a:cxn>
                    <a:cxn ang="T14">
                      <a:pos x="T4" y="T5"/>
                    </a:cxn>
                    <a:cxn ang="T15">
                      <a:pos x="T6" y="T7"/>
                    </a:cxn>
                    <a:cxn ang="T16">
                      <a:pos x="T8" y="T9"/>
                    </a:cxn>
                    <a:cxn ang="T17">
                      <a:pos x="T10" y="T11"/>
                    </a:cxn>
                  </a:cxnLst>
                  <a:rect l="T18" t="T19" r="T20" b="T21"/>
                  <a:pathLst>
                    <a:path w="1126" h="7">
                      <a:moveTo>
                        <a:pt x="1126" y="4"/>
                      </a:moveTo>
                      <a:lnTo>
                        <a:pt x="1126" y="0"/>
                      </a:lnTo>
                      <a:lnTo>
                        <a:pt x="0" y="0"/>
                      </a:lnTo>
                      <a:lnTo>
                        <a:pt x="0" y="7"/>
                      </a:lnTo>
                      <a:lnTo>
                        <a:pt x="1126" y="7"/>
                      </a:lnTo>
                      <a:lnTo>
                        <a:pt x="1126" y="4"/>
                      </a:lnTo>
                      <a:close/>
                    </a:path>
                  </a:pathLst>
                </a:custGeom>
                <a:solidFill>
                  <a:srgbClr val="FFFFFF"/>
                </a:solidFill>
                <a:ln w="9525">
                  <a:noFill/>
                  <a:round/>
                  <a:headEnd/>
                  <a:tailEnd/>
                </a:ln>
              </p:spPr>
              <p:txBody>
                <a:bodyPr/>
                <a:lstStyle/>
                <a:p>
                  <a:endParaRPr lang="en-GB"/>
                </a:p>
              </p:txBody>
            </p:sp>
            <p:sp>
              <p:nvSpPr>
                <p:cNvPr id="1174" name="Freeform 1084"/>
                <p:cNvSpPr>
                  <a:spLocks/>
                </p:cNvSpPr>
                <p:nvPr/>
              </p:nvSpPr>
              <p:spPr bwMode="auto">
                <a:xfrm>
                  <a:off x="2754" y="2970"/>
                  <a:ext cx="1" cy="3"/>
                </a:xfrm>
                <a:custGeom>
                  <a:avLst/>
                  <a:gdLst>
                    <a:gd name="T0" fmla="*/ 0 w 4"/>
                    <a:gd name="T1" fmla="*/ 1 h 7"/>
                    <a:gd name="T2" fmla="*/ 0 w 4"/>
                    <a:gd name="T3" fmla="*/ 1 h 7"/>
                    <a:gd name="T4" fmla="*/ 0 w 4"/>
                    <a:gd name="T5" fmla="*/ 1 h 7"/>
                    <a:gd name="T6" fmla="*/ 0 w 4"/>
                    <a:gd name="T7" fmla="*/ 1 h 7"/>
                    <a:gd name="T8" fmla="*/ 0 w 4"/>
                    <a:gd name="T9" fmla="*/ 1 h 7"/>
                    <a:gd name="T10" fmla="*/ 0 w 4"/>
                    <a:gd name="T11" fmla="*/ 1 h 7"/>
                    <a:gd name="T12" fmla="*/ 0 w 4"/>
                    <a:gd name="T13" fmla="*/ 1 h 7"/>
                    <a:gd name="T14" fmla="*/ 0 w 4"/>
                    <a:gd name="T15" fmla="*/ 0 h 7"/>
                    <a:gd name="T16" fmla="*/ 0 w 4"/>
                    <a:gd name="T17" fmla="*/ 0 h 7"/>
                    <a:gd name="T18" fmla="*/ 0 w 4"/>
                    <a:gd name="T19" fmla="*/ 0 h 7"/>
                    <a:gd name="T20" fmla="*/ 0 w 4"/>
                    <a:gd name="T21" fmla="*/ 0 h 7"/>
                    <a:gd name="T22" fmla="*/ 0 w 4"/>
                    <a:gd name="T23" fmla="*/ 1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
                    <a:gd name="T38" fmla="*/ 4 w 4"/>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
                      <a:moveTo>
                        <a:pt x="0" y="7"/>
                      </a:moveTo>
                      <a:lnTo>
                        <a:pt x="2" y="7"/>
                      </a:lnTo>
                      <a:lnTo>
                        <a:pt x="3" y="7"/>
                      </a:lnTo>
                      <a:lnTo>
                        <a:pt x="3" y="6"/>
                      </a:lnTo>
                      <a:lnTo>
                        <a:pt x="4" y="6"/>
                      </a:lnTo>
                      <a:lnTo>
                        <a:pt x="4" y="5"/>
                      </a:lnTo>
                      <a:lnTo>
                        <a:pt x="4" y="4"/>
                      </a:lnTo>
                      <a:lnTo>
                        <a:pt x="4" y="2"/>
                      </a:lnTo>
                      <a:lnTo>
                        <a:pt x="3" y="1"/>
                      </a:lnTo>
                      <a:lnTo>
                        <a:pt x="2" y="0"/>
                      </a:lnTo>
                      <a:lnTo>
                        <a:pt x="0" y="0"/>
                      </a:lnTo>
                      <a:lnTo>
                        <a:pt x="0" y="7"/>
                      </a:lnTo>
                      <a:close/>
                    </a:path>
                  </a:pathLst>
                </a:custGeom>
                <a:solidFill>
                  <a:srgbClr val="FFFFFF"/>
                </a:solidFill>
                <a:ln w="9525">
                  <a:noFill/>
                  <a:round/>
                  <a:headEnd/>
                  <a:tailEnd/>
                </a:ln>
              </p:spPr>
              <p:txBody>
                <a:bodyPr/>
                <a:lstStyle/>
                <a:p>
                  <a:endParaRPr lang="en-GB"/>
                </a:p>
              </p:txBody>
            </p:sp>
            <p:sp>
              <p:nvSpPr>
                <p:cNvPr id="1175" name="Freeform 1085"/>
                <p:cNvSpPr>
                  <a:spLocks/>
                </p:cNvSpPr>
                <p:nvPr/>
              </p:nvSpPr>
              <p:spPr bwMode="auto">
                <a:xfrm>
                  <a:off x="2238" y="2850"/>
                  <a:ext cx="2" cy="2"/>
                </a:xfrm>
                <a:custGeom>
                  <a:avLst/>
                  <a:gdLst>
                    <a:gd name="T0" fmla="*/ 1 w 5"/>
                    <a:gd name="T1" fmla="*/ 1 h 3"/>
                    <a:gd name="T2" fmla="*/ 1 w 5"/>
                    <a:gd name="T3" fmla="*/ 1 h 3"/>
                    <a:gd name="T4" fmla="*/ 1 w 5"/>
                    <a:gd name="T5" fmla="*/ 1 h 3"/>
                    <a:gd name="T6" fmla="*/ 0 w 5"/>
                    <a:gd name="T7" fmla="*/ 1 h 3"/>
                    <a:gd name="T8" fmla="*/ 0 w 5"/>
                    <a:gd name="T9" fmla="*/ 0 h 3"/>
                    <a:gd name="T10" fmla="*/ 0 w 5"/>
                    <a:gd name="T11" fmla="*/ 0 h 3"/>
                    <a:gd name="T12" fmla="*/ 0 w 5"/>
                    <a:gd name="T13" fmla="*/ 1 h 3"/>
                    <a:gd name="T14" fmla="*/ 0 w 5"/>
                    <a:gd name="T15" fmla="*/ 1 h 3"/>
                    <a:gd name="T16" fmla="*/ 0 w 5"/>
                    <a:gd name="T17" fmla="*/ 1 h 3"/>
                    <a:gd name="T18" fmla="*/ 1 w 5"/>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5" y="3"/>
                      </a:moveTo>
                      <a:lnTo>
                        <a:pt x="5" y="2"/>
                      </a:lnTo>
                      <a:lnTo>
                        <a:pt x="5" y="1"/>
                      </a:lnTo>
                      <a:lnTo>
                        <a:pt x="3" y="1"/>
                      </a:lnTo>
                      <a:lnTo>
                        <a:pt x="3" y="0"/>
                      </a:lnTo>
                      <a:lnTo>
                        <a:pt x="2" y="0"/>
                      </a:lnTo>
                      <a:lnTo>
                        <a:pt x="1" y="1"/>
                      </a:lnTo>
                      <a:lnTo>
                        <a:pt x="0" y="1"/>
                      </a:lnTo>
                      <a:lnTo>
                        <a:pt x="0" y="2"/>
                      </a:lnTo>
                      <a:lnTo>
                        <a:pt x="5" y="3"/>
                      </a:lnTo>
                      <a:close/>
                    </a:path>
                  </a:pathLst>
                </a:custGeom>
                <a:solidFill>
                  <a:srgbClr val="000000"/>
                </a:solidFill>
                <a:ln w="9525">
                  <a:noFill/>
                  <a:round/>
                  <a:headEnd/>
                  <a:tailEnd/>
                </a:ln>
              </p:spPr>
              <p:txBody>
                <a:bodyPr/>
                <a:lstStyle/>
                <a:p>
                  <a:endParaRPr lang="en-GB"/>
                </a:p>
              </p:txBody>
            </p:sp>
            <p:sp>
              <p:nvSpPr>
                <p:cNvPr id="1176" name="Freeform 1086"/>
                <p:cNvSpPr>
                  <a:spLocks/>
                </p:cNvSpPr>
                <p:nvPr/>
              </p:nvSpPr>
              <p:spPr bwMode="auto">
                <a:xfrm>
                  <a:off x="2233" y="2851"/>
                  <a:ext cx="18" cy="155"/>
                </a:xfrm>
                <a:custGeom>
                  <a:avLst/>
                  <a:gdLst>
                    <a:gd name="T0" fmla="*/ 9 w 36"/>
                    <a:gd name="T1" fmla="*/ 75 h 310"/>
                    <a:gd name="T2" fmla="*/ 7 w 36"/>
                    <a:gd name="T3" fmla="*/ 70 h 310"/>
                    <a:gd name="T4" fmla="*/ 6 w 36"/>
                    <a:gd name="T5" fmla="*/ 65 h 310"/>
                    <a:gd name="T6" fmla="*/ 5 w 36"/>
                    <a:gd name="T7" fmla="*/ 59 h 310"/>
                    <a:gd name="T8" fmla="*/ 5 w 36"/>
                    <a:gd name="T9" fmla="*/ 54 h 310"/>
                    <a:gd name="T10" fmla="*/ 4 w 36"/>
                    <a:gd name="T11" fmla="*/ 49 h 310"/>
                    <a:gd name="T12" fmla="*/ 3 w 36"/>
                    <a:gd name="T13" fmla="*/ 44 h 310"/>
                    <a:gd name="T14" fmla="*/ 2 w 36"/>
                    <a:gd name="T15" fmla="*/ 39 h 310"/>
                    <a:gd name="T16" fmla="*/ 2 w 36"/>
                    <a:gd name="T17" fmla="*/ 35 h 310"/>
                    <a:gd name="T18" fmla="*/ 1 w 36"/>
                    <a:gd name="T19" fmla="*/ 29 h 310"/>
                    <a:gd name="T20" fmla="*/ 1 w 36"/>
                    <a:gd name="T21" fmla="*/ 24 h 310"/>
                    <a:gd name="T22" fmla="*/ 1 w 36"/>
                    <a:gd name="T23" fmla="*/ 19 h 310"/>
                    <a:gd name="T24" fmla="*/ 1 w 36"/>
                    <a:gd name="T25" fmla="*/ 14 h 310"/>
                    <a:gd name="T26" fmla="*/ 1 w 36"/>
                    <a:gd name="T27" fmla="*/ 10 h 310"/>
                    <a:gd name="T28" fmla="*/ 2 w 36"/>
                    <a:gd name="T29" fmla="*/ 6 h 310"/>
                    <a:gd name="T30" fmla="*/ 2 w 36"/>
                    <a:gd name="T31" fmla="*/ 2 h 310"/>
                    <a:gd name="T32" fmla="*/ 2 w 36"/>
                    <a:gd name="T33" fmla="*/ 0 h 310"/>
                    <a:gd name="T34" fmla="*/ 1 w 36"/>
                    <a:gd name="T35" fmla="*/ 4 h 310"/>
                    <a:gd name="T36" fmla="*/ 1 w 36"/>
                    <a:gd name="T37" fmla="*/ 8 h 310"/>
                    <a:gd name="T38" fmla="*/ 0 w 36"/>
                    <a:gd name="T39" fmla="*/ 12 h 310"/>
                    <a:gd name="T40" fmla="*/ 0 w 36"/>
                    <a:gd name="T41" fmla="*/ 17 h 310"/>
                    <a:gd name="T42" fmla="*/ 0 w 36"/>
                    <a:gd name="T43" fmla="*/ 22 h 310"/>
                    <a:gd name="T44" fmla="*/ 1 w 36"/>
                    <a:gd name="T45" fmla="*/ 26 h 310"/>
                    <a:gd name="T46" fmla="*/ 1 w 36"/>
                    <a:gd name="T47" fmla="*/ 31 h 310"/>
                    <a:gd name="T48" fmla="*/ 1 w 36"/>
                    <a:gd name="T49" fmla="*/ 37 h 310"/>
                    <a:gd name="T50" fmla="*/ 1 w 36"/>
                    <a:gd name="T51" fmla="*/ 42 h 310"/>
                    <a:gd name="T52" fmla="*/ 2 w 36"/>
                    <a:gd name="T53" fmla="*/ 47 h 310"/>
                    <a:gd name="T54" fmla="*/ 3 w 36"/>
                    <a:gd name="T55" fmla="*/ 52 h 310"/>
                    <a:gd name="T56" fmla="*/ 5 w 36"/>
                    <a:gd name="T57" fmla="*/ 57 h 310"/>
                    <a:gd name="T58" fmla="*/ 5 w 36"/>
                    <a:gd name="T59" fmla="*/ 62 h 310"/>
                    <a:gd name="T60" fmla="*/ 6 w 36"/>
                    <a:gd name="T61" fmla="*/ 68 h 310"/>
                    <a:gd name="T62" fmla="*/ 6 w 36"/>
                    <a:gd name="T63" fmla="*/ 73 h 310"/>
                    <a:gd name="T64" fmla="*/ 7 w 36"/>
                    <a:gd name="T65" fmla="*/ 77 h 310"/>
                    <a:gd name="T66" fmla="*/ 8 w 36"/>
                    <a:gd name="T67" fmla="*/ 77 h 310"/>
                    <a:gd name="T68" fmla="*/ 9 w 36"/>
                    <a:gd name="T69" fmla="*/ 78 h 310"/>
                    <a:gd name="T70" fmla="*/ 9 w 36"/>
                    <a:gd name="T71" fmla="*/ 77 h 310"/>
                    <a:gd name="T72" fmla="*/ 9 w 36"/>
                    <a:gd name="T73" fmla="*/ 77 h 3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10"/>
                    <a:gd name="T113" fmla="*/ 36 w 36"/>
                    <a:gd name="T114" fmla="*/ 310 h 3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10">
                      <a:moveTo>
                        <a:pt x="36" y="306"/>
                      </a:moveTo>
                      <a:lnTo>
                        <a:pt x="33" y="297"/>
                      </a:lnTo>
                      <a:lnTo>
                        <a:pt x="32" y="288"/>
                      </a:lnTo>
                      <a:lnTo>
                        <a:pt x="30" y="279"/>
                      </a:lnTo>
                      <a:lnTo>
                        <a:pt x="29" y="268"/>
                      </a:lnTo>
                      <a:lnTo>
                        <a:pt x="26" y="259"/>
                      </a:lnTo>
                      <a:lnTo>
                        <a:pt x="25" y="249"/>
                      </a:lnTo>
                      <a:lnTo>
                        <a:pt x="23" y="238"/>
                      </a:lnTo>
                      <a:lnTo>
                        <a:pt x="22" y="229"/>
                      </a:lnTo>
                      <a:lnTo>
                        <a:pt x="19" y="219"/>
                      </a:lnTo>
                      <a:lnTo>
                        <a:pt x="18" y="208"/>
                      </a:lnTo>
                      <a:lnTo>
                        <a:pt x="16" y="198"/>
                      </a:lnTo>
                      <a:lnTo>
                        <a:pt x="15" y="188"/>
                      </a:lnTo>
                      <a:lnTo>
                        <a:pt x="14" y="177"/>
                      </a:lnTo>
                      <a:lnTo>
                        <a:pt x="11" y="167"/>
                      </a:lnTo>
                      <a:lnTo>
                        <a:pt x="10" y="157"/>
                      </a:lnTo>
                      <a:lnTo>
                        <a:pt x="9" y="146"/>
                      </a:lnTo>
                      <a:lnTo>
                        <a:pt x="8" y="137"/>
                      </a:lnTo>
                      <a:lnTo>
                        <a:pt x="7" y="127"/>
                      </a:lnTo>
                      <a:lnTo>
                        <a:pt x="6" y="116"/>
                      </a:lnTo>
                      <a:lnTo>
                        <a:pt x="6" y="106"/>
                      </a:lnTo>
                      <a:lnTo>
                        <a:pt x="4" y="97"/>
                      </a:lnTo>
                      <a:lnTo>
                        <a:pt x="4" y="88"/>
                      </a:lnTo>
                      <a:lnTo>
                        <a:pt x="4" y="77"/>
                      </a:lnTo>
                      <a:lnTo>
                        <a:pt x="4" y="68"/>
                      </a:lnTo>
                      <a:lnTo>
                        <a:pt x="4" y="59"/>
                      </a:lnTo>
                      <a:lnTo>
                        <a:pt x="6" y="51"/>
                      </a:lnTo>
                      <a:lnTo>
                        <a:pt x="6" y="42"/>
                      </a:lnTo>
                      <a:lnTo>
                        <a:pt x="7" y="33"/>
                      </a:lnTo>
                      <a:lnTo>
                        <a:pt x="8" y="24"/>
                      </a:lnTo>
                      <a:lnTo>
                        <a:pt x="10" y="16"/>
                      </a:lnTo>
                      <a:lnTo>
                        <a:pt x="11" y="9"/>
                      </a:lnTo>
                      <a:lnTo>
                        <a:pt x="14" y="1"/>
                      </a:lnTo>
                      <a:lnTo>
                        <a:pt x="9" y="0"/>
                      </a:lnTo>
                      <a:lnTo>
                        <a:pt x="7" y="8"/>
                      </a:lnTo>
                      <a:lnTo>
                        <a:pt x="6" y="16"/>
                      </a:lnTo>
                      <a:lnTo>
                        <a:pt x="3" y="24"/>
                      </a:lnTo>
                      <a:lnTo>
                        <a:pt x="2" y="32"/>
                      </a:lnTo>
                      <a:lnTo>
                        <a:pt x="1" y="40"/>
                      </a:lnTo>
                      <a:lnTo>
                        <a:pt x="0" y="50"/>
                      </a:lnTo>
                      <a:lnTo>
                        <a:pt x="0" y="59"/>
                      </a:lnTo>
                      <a:lnTo>
                        <a:pt x="0" y="68"/>
                      </a:lnTo>
                      <a:lnTo>
                        <a:pt x="0" y="77"/>
                      </a:lnTo>
                      <a:lnTo>
                        <a:pt x="0" y="88"/>
                      </a:lnTo>
                      <a:lnTo>
                        <a:pt x="0" y="97"/>
                      </a:lnTo>
                      <a:lnTo>
                        <a:pt x="1" y="107"/>
                      </a:lnTo>
                      <a:lnTo>
                        <a:pt x="1" y="116"/>
                      </a:lnTo>
                      <a:lnTo>
                        <a:pt x="2" y="127"/>
                      </a:lnTo>
                      <a:lnTo>
                        <a:pt x="3" y="137"/>
                      </a:lnTo>
                      <a:lnTo>
                        <a:pt x="4" y="147"/>
                      </a:lnTo>
                      <a:lnTo>
                        <a:pt x="6" y="158"/>
                      </a:lnTo>
                      <a:lnTo>
                        <a:pt x="7" y="168"/>
                      </a:lnTo>
                      <a:lnTo>
                        <a:pt x="8" y="178"/>
                      </a:lnTo>
                      <a:lnTo>
                        <a:pt x="10" y="189"/>
                      </a:lnTo>
                      <a:lnTo>
                        <a:pt x="11" y="199"/>
                      </a:lnTo>
                      <a:lnTo>
                        <a:pt x="14" y="209"/>
                      </a:lnTo>
                      <a:lnTo>
                        <a:pt x="15" y="219"/>
                      </a:lnTo>
                      <a:lnTo>
                        <a:pt x="17" y="229"/>
                      </a:lnTo>
                      <a:lnTo>
                        <a:pt x="18" y="239"/>
                      </a:lnTo>
                      <a:lnTo>
                        <a:pt x="21" y="250"/>
                      </a:lnTo>
                      <a:lnTo>
                        <a:pt x="22" y="259"/>
                      </a:lnTo>
                      <a:lnTo>
                        <a:pt x="24" y="269"/>
                      </a:lnTo>
                      <a:lnTo>
                        <a:pt x="25" y="279"/>
                      </a:lnTo>
                      <a:lnTo>
                        <a:pt x="27" y="289"/>
                      </a:lnTo>
                      <a:lnTo>
                        <a:pt x="29" y="298"/>
                      </a:lnTo>
                      <a:lnTo>
                        <a:pt x="31" y="307"/>
                      </a:lnTo>
                      <a:lnTo>
                        <a:pt x="31" y="308"/>
                      </a:lnTo>
                      <a:lnTo>
                        <a:pt x="32" y="308"/>
                      </a:lnTo>
                      <a:lnTo>
                        <a:pt x="32" y="310"/>
                      </a:lnTo>
                      <a:lnTo>
                        <a:pt x="33" y="310"/>
                      </a:lnTo>
                      <a:lnTo>
                        <a:pt x="34" y="308"/>
                      </a:lnTo>
                      <a:lnTo>
                        <a:pt x="36" y="308"/>
                      </a:lnTo>
                      <a:lnTo>
                        <a:pt x="36" y="307"/>
                      </a:lnTo>
                      <a:lnTo>
                        <a:pt x="36" y="306"/>
                      </a:lnTo>
                      <a:close/>
                    </a:path>
                  </a:pathLst>
                </a:custGeom>
                <a:solidFill>
                  <a:srgbClr val="000000"/>
                </a:solidFill>
                <a:ln w="9525">
                  <a:noFill/>
                  <a:round/>
                  <a:headEnd/>
                  <a:tailEnd/>
                </a:ln>
              </p:spPr>
              <p:txBody>
                <a:bodyPr/>
                <a:lstStyle/>
                <a:p>
                  <a:endParaRPr lang="en-GB"/>
                </a:p>
              </p:txBody>
            </p:sp>
            <p:sp>
              <p:nvSpPr>
                <p:cNvPr id="1177" name="Freeform 1087"/>
                <p:cNvSpPr>
                  <a:spLocks/>
                </p:cNvSpPr>
                <p:nvPr/>
              </p:nvSpPr>
              <p:spPr bwMode="auto">
                <a:xfrm>
                  <a:off x="2248" y="3004"/>
                  <a:ext cx="40" cy="20"/>
                </a:xfrm>
                <a:custGeom>
                  <a:avLst/>
                  <a:gdLst>
                    <a:gd name="T0" fmla="*/ 19 w 79"/>
                    <a:gd name="T1" fmla="*/ 9 h 40"/>
                    <a:gd name="T2" fmla="*/ 17 w 79"/>
                    <a:gd name="T3" fmla="*/ 9 h 40"/>
                    <a:gd name="T4" fmla="*/ 16 w 79"/>
                    <a:gd name="T5" fmla="*/ 9 h 40"/>
                    <a:gd name="T6" fmla="*/ 14 w 79"/>
                    <a:gd name="T7" fmla="*/ 9 h 40"/>
                    <a:gd name="T8" fmla="*/ 12 w 79"/>
                    <a:gd name="T9" fmla="*/ 9 h 40"/>
                    <a:gd name="T10" fmla="*/ 11 w 79"/>
                    <a:gd name="T11" fmla="*/ 8 h 40"/>
                    <a:gd name="T12" fmla="*/ 10 w 79"/>
                    <a:gd name="T13" fmla="*/ 7 h 40"/>
                    <a:gd name="T14" fmla="*/ 8 w 79"/>
                    <a:gd name="T15" fmla="*/ 7 h 40"/>
                    <a:gd name="T16" fmla="*/ 7 w 79"/>
                    <a:gd name="T17" fmla="*/ 6 h 40"/>
                    <a:gd name="T18" fmla="*/ 6 w 79"/>
                    <a:gd name="T19" fmla="*/ 6 h 40"/>
                    <a:gd name="T20" fmla="*/ 5 w 79"/>
                    <a:gd name="T21" fmla="*/ 5 h 40"/>
                    <a:gd name="T22" fmla="*/ 4 w 79"/>
                    <a:gd name="T23" fmla="*/ 5 h 40"/>
                    <a:gd name="T24" fmla="*/ 3 w 79"/>
                    <a:gd name="T25" fmla="*/ 3 h 40"/>
                    <a:gd name="T26" fmla="*/ 3 w 79"/>
                    <a:gd name="T27" fmla="*/ 3 h 40"/>
                    <a:gd name="T28" fmla="*/ 2 w 79"/>
                    <a:gd name="T29" fmla="*/ 1 h 40"/>
                    <a:gd name="T30" fmla="*/ 2 w 79"/>
                    <a:gd name="T31" fmla="*/ 1 h 40"/>
                    <a:gd name="T32" fmla="*/ 0 w 79"/>
                    <a:gd name="T33" fmla="*/ 1 h 40"/>
                    <a:gd name="T34" fmla="*/ 1 w 79"/>
                    <a:gd name="T35" fmla="*/ 1 h 40"/>
                    <a:gd name="T36" fmla="*/ 1 w 79"/>
                    <a:gd name="T37" fmla="*/ 3 h 40"/>
                    <a:gd name="T38" fmla="*/ 2 w 79"/>
                    <a:gd name="T39" fmla="*/ 4 h 40"/>
                    <a:gd name="T40" fmla="*/ 3 w 79"/>
                    <a:gd name="T41" fmla="*/ 5 h 40"/>
                    <a:gd name="T42" fmla="*/ 4 w 79"/>
                    <a:gd name="T43" fmla="*/ 5 h 40"/>
                    <a:gd name="T44" fmla="*/ 5 w 79"/>
                    <a:gd name="T45" fmla="*/ 6 h 40"/>
                    <a:gd name="T46" fmla="*/ 6 w 79"/>
                    <a:gd name="T47" fmla="*/ 7 h 40"/>
                    <a:gd name="T48" fmla="*/ 7 w 79"/>
                    <a:gd name="T49" fmla="*/ 8 h 40"/>
                    <a:gd name="T50" fmla="*/ 9 w 79"/>
                    <a:gd name="T51" fmla="*/ 9 h 40"/>
                    <a:gd name="T52" fmla="*/ 10 w 79"/>
                    <a:gd name="T53" fmla="*/ 9 h 40"/>
                    <a:gd name="T54" fmla="*/ 12 w 79"/>
                    <a:gd name="T55" fmla="*/ 10 h 40"/>
                    <a:gd name="T56" fmla="*/ 13 w 79"/>
                    <a:gd name="T57" fmla="*/ 10 h 40"/>
                    <a:gd name="T58" fmla="*/ 14 w 79"/>
                    <a:gd name="T59" fmla="*/ 10 h 40"/>
                    <a:gd name="T60" fmla="*/ 16 w 79"/>
                    <a:gd name="T61" fmla="*/ 10 h 40"/>
                    <a:gd name="T62" fmla="*/ 18 w 79"/>
                    <a:gd name="T63" fmla="*/ 10 h 40"/>
                    <a:gd name="T64" fmla="*/ 20 w 79"/>
                    <a:gd name="T65" fmla="*/ 10 h 40"/>
                    <a:gd name="T66" fmla="*/ 20 w 79"/>
                    <a:gd name="T67" fmla="*/ 10 h 40"/>
                    <a:gd name="T68" fmla="*/ 20 w 79"/>
                    <a:gd name="T69" fmla="*/ 10 h 40"/>
                    <a:gd name="T70" fmla="*/ 20 w 79"/>
                    <a:gd name="T71" fmla="*/ 10 h 40"/>
                    <a:gd name="T72" fmla="*/ 20 w 79"/>
                    <a:gd name="T73" fmla="*/ 9 h 4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9"/>
                    <a:gd name="T112" fmla="*/ 0 h 40"/>
                    <a:gd name="T113" fmla="*/ 79 w 79"/>
                    <a:gd name="T114" fmla="*/ 40 h 4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9" h="40">
                      <a:moveTo>
                        <a:pt x="77" y="36"/>
                      </a:moveTo>
                      <a:lnTo>
                        <a:pt x="74" y="36"/>
                      </a:lnTo>
                      <a:lnTo>
                        <a:pt x="70" y="36"/>
                      </a:lnTo>
                      <a:lnTo>
                        <a:pt x="67" y="36"/>
                      </a:lnTo>
                      <a:lnTo>
                        <a:pt x="64" y="36"/>
                      </a:lnTo>
                      <a:lnTo>
                        <a:pt x="61" y="35"/>
                      </a:lnTo>
                      <a:lnTo>
                        <a:pt x="58" y="35"/>
                      </a:lnTo>
                      <a:lnTo>
                        <a:pt x="54" y="35"/>
                      </a:lnTo>
                      <a:lnTo>
                        <a:pt x="52" y="34"/>
                      </a:lnTo>
                      <a:lnTo>
                        <a:pt x="48" y="34"/>
                      </a:lnTo>
                      <a:lnTo>
                        <a:pt x="46" y="32"/>
                      </a:lnTo>
                      <a:lnTo>
                        <a:pt x="43" y="32"/>
                      </a:lnTo>
                      <a:lnTo>
                        <a:pt x="40" y="31"/>
                      </a:lnTo>
                      <a:lnTo>
                        <a:pt x="37" y="30"/>
                      </a:lnTo>
                      <a:lnTo>
                        <a:pt x="34" y="30"/>
                      </a:lnTo>
                      <a:lnTo>
                        <a:pt x="32" y="29"/>
                      </a:lnTo>
                      <a:lnTo>
                        <a:pt x="30" y="28"/>
                      </a:lnTo>
                      <a:lnTo>
                        <a:pt x="28" y="27"/>
                      </a:lnTo>
                      <a:lnTo>
                        <a:pt x="25" y="25"/>
                      </a:lnTo>
                      <a:lnTo>
                        <a:pt x="23" y="24"/>
                      </a:lnTo>
                      <a:lnTo>
                        <a:pt x="21" y="23"/>
                      </a:lnTo>
                      <a:lnTo>
                        <a:pt x="18" y="21"/>
                      </a:lnTo>
                      <a:lnTo>
                        <a:pt x="17" y="20"/>
                      </a:lnTo>
                      <a:lnTo>
                        <a:pt x="15" y="19"/>
                      </a:lnTo>
                      <a:lnTo>
                        <a:pt x="14" y="16"/>
                      </a:lnTo>
                      <a:lnTo>
                        <a:pt x="11" y="15"/>
                      </a:lnTo>
                      <a:lnTo>
                        <a:pt x="10" y="13"/>
                      </a:lnTo>
                      <a:lnTo>
                        <a:pt x="9" y="10"/>
                      </a:lnTo>
                      <a:lnTo>
                        <a:pt x="8" y="9"/>
                      </a:lnTo>
                      <a:lnTo>
                        <a:pt x="7" y="7"/>
                      </a:lnTo>
                      <a:lnTo>
                        <a:pt x="6" y="5"/>
                      </a:lnTo>
                      <a:lnTo>
                        <a:pt x="5" y="2"/>
                      </a:lnTo>
                      <a:lnTo>
                        <a:pt x="5" y="0"/>
                      </a:lnTo>
                      <a:lnTo>
                        <a:pt x="0" y="1"/>
                      </a:lnTo>
                      <a:lnTo>
                        <a:pt x="0" y="4"/>
                      </a:lnTo>
                      <a:lnTo>
                        <a:pt x="1" y="7"/>
                      </a:lnTo>
                      <a:lnTo>
                        <a:pt x="2" y="9"/>
                      </a:lnTo>
                      <a:lnTo>
                        <a:pt x="3" y="12"/>
                      </a:lnTo>
                      <a:lnTo>
                        <a:pt x="5" y="14"/>
                      </a:lnTo>
                      <a:lnTo>
                        <a:pt x="7" y="16"/>
                      </a:lnTo>
                      <a:lnTo>
                        <a:pt x="8" y="17"/>
                      </a:lnTo>
                      <a:lnTo>
                        <a:pt x="10" y="20"/>
                      </a:lnTo>
                      <a:lnTo>
                        <a:pt x="11" y="22"/>
                      </a:lnTo>
                      <a:lnTo>
                        <a:pt x="14" y="23"/>
                      </a:lnTo>
                      <a:lnTo>
                        <a:pt x="16" y="25"/>
                      </a:lnTo>
                      <a:lnTo>
                        <a:pt x="18" y="27"/>
                      </a:lnTo>
                      <a:lnTo>
                        <a:pt x="21" y="28"/>
                      </a:lnTo>
                      <a:lnTo>
                        <a:pt x="23" y="29"/>
                      </a:lnTo>
                      <a:lnTo>
                        <a:pt x="25" y="31"/>
                      </a:lnTo>
                      <a:lnTo>
                        <a:pt x="28" y="32"/>
                      </a:lnTo>
                      <a:lnTo>
                        <a:pt x="30" y="34"/>
                      </a:lnTo>
                      <a:lnTo>
                        <a:pt x="33" y="34"/>
                      </a:lnTo>
                      <a:lnTo>
                        <a:pt x="36" y="35"/>
                      </a:lnTo>
                      <a:lnTo>
                        <a:pt x="38" y="36"/>
                      </a:lnTo>
                      <a:lnTo>
                        <a:pt x="41" y="37"/>
                      </a:lnTo>
                      <a:lnTo>
                        <a:pt x="45" y="37"/>
                      </a:lnTo>
                      <a:lnTo>
                        <a:pt x="47" y="38"/>
                      </a:lnTo>
                      <a:lnTo>
                        <a:pt x="51" y="38"/>
                      </a:lnTo>
                      <a:lnTo>
                        <a:pt x="54" y="39"/>
                      </a:lnTo>
                      <a:lnTo>
                        <a:pt x="56" y="39"/>
                      </a:lnTo>
                      <a:lnTo>
                        <a:pt x="60" y="40"/>
                      </a:lnTo>
                      <a:lnTo>
                        <a:pt x="63" y="40"/>
                      </a:lnTo>
                      <a:lnTo>
                        <a:pt x="67" y="40"/>
                      </a:lnTo>
                      <a:lnTo>
                        <a:pt x="70" y="40"/>
                      </a:lnTo>
                      <a:lnTo>
                        <a:pt x="74" y="40"/>
                      </a:lnTo>
                      <a:lnTo>
                        <a:pt x="77" y="40"/>
                      </a:lnTo>
                      <a:lnTo>
                        <a:pt x="78" y="40"/>
                      </a:lnTo>
                      <a:lnTo>
                        <a:pt x="79" y="40"/>
                      </a:lnTo>
                      <a:lnTo>
                        <a:pt x="79" y="39"/>
                      </a:lnTo>
                      <a:lnTo>
                        <a:pt x="79" y="38"/>
                      </a:lnTo>
                      <a:lnTo>
                        <a:pt x="79" y="37"/>
                      </a:lnTo>
                      <a:lnTo>
                        <a:pt x="78" y="37"/>
                      </a:lnTo>
                      <a:lnTo>
                        <a:pt x="78" y="36"/>
                      </a:lnTo>
                      <a:lnTo>
                        <a:pt x="77" y="36"/>
                      </a:lnTo>
                      <a:close/>
                    </a:path>
                  </a:pathLst>
                </a:custGeom>
                <a:solidFill>
                  <a:srgbClr val="000000"/>
                </a:solidFill>
                <a:ln w="9525">
                  <a:noFill/>
                  <a:round/>
                  <a:headEnd/>
                  <a:tailEnd/>
                </a:ln>
              </p:spPr>
              <p:txBody>
                <a:bodyPr/>
                <a:lstStyle/>
                <a:p>
                  <a:endParaRPr lang="en-GB"/>
                </a:p>
              </p:txBody>
            </p:sp>
            <p:sp>
              <p:nvSpPr>
                <p:cNvPr id="1178" name="Freeform 1088"/>
                <p:cNvSpPr>
                  <a:spLocks/>
                </p:cNvSpPr>
                <p:nvPr/>
              </p:nvSpPr>
              <p:spPr bwMode="auto">
                <a:xfrm>
                  <a:off x="2287" y="3022"/>
                  <a:ext cx="220" cy="2"/>
                </a:xfrm>
                <a:custGeom>
                  <a:avLst/>
                  <a:gdLst>
                    <a:gd name="T0" fmla="*/ 110 w 439"/>
                    <a:gd name="T1" fmla="*/ 0 h 4"/>
                    <a:gd name="T2" fmla="*/ 0 w 439"/>
                    <a:gd name="T3" fmla="*/ 0 h 4"/>
                    <a:gd name="T4" fmla="*/ 0 w 439"/>
                    <a:gd name="T5" fmla="*/ 1 h 4"/>
                    <a:gd name="T6" fmla="*/ 110 w 439"/>
                    <a:gd name="T7" fmla="*/ 1 h 4"/>
                    <a:gd name="T8" fmla="*/ 110 w 439"/>
                    <a:gd name="T9" fmla="*/ 1 h 4"/>
                    <a:gd name="T10" fmla="*/ 110 w 439"/>
                    <a:gd name="T11" fmla="*/ 1 h 4"/>
                    <a:gd name="T12" fmla="*/ 110 w 439"/>
                    <a:gd name="T13" fmla="*/ 1 h 4"/>
                    <a:gd name="T14" fmla="*/ 110 w 439"/>
                    <a:gd name="T15" fmla="*/ 1 h 4"/>
                    <a:gd name="T16" fmla="*/ 110 w 439"/>
                    <a:gd name="T17" fmla="*/ 1 h 4"/>
                    <a:gd name="T18" fmla="*/ 110 w 439"/>
                    <a:gd name="T19" fmla="*/ 1 h 4"/>
                    <a:gd name="T20" fmla="*/ 110 w 439"/>
                    <a:gd name="T21" fmla="*/ 0 h 4"/>
                    <a:gd name="T22" fmla="*/ 110 w 439"/>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9"/>
                    <a:gd name="T37" fmla="*/ 0 h 4"/>
                    <a:gd name="T38" fmla="*/ 439 w 439"/>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9" h="4">
                      <a:moveTo>
                        <a:pt x="437" y="0"/>
                      </a:moveTo>
                      <a:lnTo>
                        <a:pt x="0" y="0"/>
                      </a:lnTo>
                      <a:lnTo>
                        <a:pt x="0" y="4"/>
                      </a:lnTo>
                      <a:lnTo>
                        <a:pt x="437" y="4"/>
                      </a:lnTo>
                      <a:lnTo>
                        <a:pt x="438" y="4"/>
                      </a:lnTo>
                      <a:lnTo>
                        <a:pt x="438" y="3"/>
                      </a:lnTo>
                      <a:lnTo>
                        <a:pt x="439" y="3"/>
                      </a:lnTo>
                      <a:lnTo>
                        <a:pt x="439" y="2"/>
                      </a:lnTo>
                      <a:lnTo>
                        <a:pt x="439" y="1"/>
                      </a:lnTo>
                      <a:lnTo>
                        <a:pt x="438" y="1"/>
                      </a:lnTo>
                      <a:lnTo>
                        <a:pt x="438" y="0"/>
                      </a:lnTo>
                      <a:lnTo>
                        <a:pt x="437" y="0"/>
                      </a:lnTo>
                      <a:close/>
                    </a:path>
                  </a:pathLst>
                </a:custGeom>
                <a:solidFill>
                  <a:srgbClr val="000000"/>
                </a:solidFill>
                <a:ln w="9525">
                  <a:noFill/>
                  <a:round/>
                  <a:headEnd/>
                  <a:tailEnd/>
                </a:ln>
              </p:spPr>
              <p:txBody>
                <a:bodyPr/>
                <a:lstStyle/>
                <a:p>
                  <a:endParaRPr lang="en-GB"/>
                </a:p>
              </p:txBody>
            </p:sp>
            <p:sp>
              <p:nvSpPr>
                <p:cNvPr id="1179" name="Freeform 1089"/>
                <p:cNvSpPr>
                  <a:spLocks/>
                </p:cNvSpPr>
                <p:nvPr/>
              </p:nvSpPr>
              <p:spPr bwMode="auto">
                <a:xfrm>
                  <a:off x="2505" y="2993"/>
                  <a:ext cx="39" cy="31"/>
                </a:xfrm>
                <a:custGeom>
                  <a:avLst/>
                  <a:gdLst>
                    <a:gd name="T0" fmla="*/ 18 w 77"/>
                    <a:gd name="T1" fmla="*/ 1 h 63"/>
                    <a:gd name="T2" fmla="*/ 18 w 77"/>
                    <a:gd name="T3" fmla="*/ 2 h 63"/>
                    <a:gd name="T4" fmla="*/ 17 w 77"/>
                    <a:gd name="T5" fmla="*/ 4 h 63"/>
                    <a:gd name="T6" fmla="*/ 17 w 77"/>
                    <a:gd name="T7" fmla="*/ 5 h 63"/>
                    <a:gd name="T8" fmla="*/ 16 w 77"/>
                    <a:gd name="T9" fmla="*/ 6 h 63"/>
                    <a:gd name="T10" fmla="*/ 15 w 77"/>
                    <a:gd name="T11" fmla="*/ 8 h 63"/>
                    <a:gd name="T12" fmla="*/ 14 w 77"/>
                    <a:gd name="T13" fmla="*/ 9 h 63"/>
                    <a:gd name="T14" fmla="*/ 13 w 77"/>
                    <a:gd name="T15" fmla="*/ 10 h 63"/>
                    <a:gd name="T16" fmla="*/ 12 w 77"/>
                    <a:gd name="T17" fmla="*/ 11 h 63"/>
                    <a:gd name="T18" fmla="*/ 10 w 77"/>
                    <a:gd name="T19" fmla="*/ 11 h 63"/>
                    <a:gd name="T20" fmla="*/ 9 w 77"/>
                    <a:gd name="T21" fmla="*/ 12 h 63"/>
                    <a:gd name="T22" fmla="*/ 7 w 77"/>
                    <a:gd name="T23" fmla="*/ 13 h 63"/>
                    <a:gd name="T24" fmla="*/ 6 w 77"/>
                    <a:gd name="T25" fmla="*/ 13 h 63"/>
                    <a:gd name="T26" fmla="*/ 4 w 77"/>
                    <a:gd name="T27" fmla="*/ 14 h 63"/>
                    <a:gd name="T28" fmla="*/ 3 w 77"/>
                    <a:gd name="T29" fmla="*/ 14 h 63"/>
                    <a:gd name="T30" fmla="*/ 1 w 77"/>
                    <a:gd name="T31" fmla="*/ 14 h 63"/>
                    <a:gd name="T32" fmla="*/ 0 w 77"/>
                    <a:gd name="T33" fmla="*/ 15 h 63"/>
                    <a:gd name="T34" fmla="*/ 2 w 77"/>
                    <a:gd name="T35" fmla="*/ 15 h 63"/>
                    <a:gd name="T36" fmla="*/ 4 w 77"/>
                    <a:gd name="T37" fmla="*/ 15 h 63"/>
                    <a:gd name="T38" fmla="*/ 5 w 77"/>
                    <a:gd name="T39" fmla="*/ 15 h 63"/>
                    <a:gd name="T40" fmla="*/ 7 w 77"/>
                    <a:gd name="T41" fmla="*/ 14 h 63"/>
                    <a:gd name="T42" fmla="*/ 8 w 77"/>
                    <a:gd name="T43" fmla="*/ 14 h 63"/>
                    <a:gd name="T44" fmla="*/ 10 w 77"/>
                    <a:gd name="T45" fmla="*/ 13 h 63"/>
                    <a:gd name="T46" fmla="*/ 12 w 77"/>
                    <a:gd name="T47" fmla="*/ 12 h 63"/>
                    <a:gd name="T48" fmla="*/ 13 w 77"/>
                    <a:gd name="T49" fmla="*/ 11 h 63"/>
                    <a:gd name="T50" fmla="*/ 14 w 77"/>
                    <a:gd name="T51" fmla="*/ 10 h 63"/>
                    <a:gd name="T52" fmla="*/ 15 w 77"/>
                    <a:gd name="T53" fmla="*/ 9 h 63"/>
                    <a:gd name="T54" fmla="*/ 16 w 77"/>
                    <a:gd name="T55" fmla="*/ 8 h 63"/>
                    <a:gd name="T56" fmla="*/ 17 w 77"/>
                    <a:gd name="T57" fmla="*/ 6 h 63"/>
                    <a:gd name="T58" fmla="*/ 18 w 77"/>
                    <a:gd name="T59" fmla="*/ 5 h 63"/>
                    <a:gd name="T60" fmla="*/ 19 w 77"/>
                    <a:gd name="T61" fmla="*/ 3 h 63"/>
                    <a:gd name="T62" fmla="*/ 19 w 77"/>
                    <a:gd name="T63" fmla="*/ 2 h 63"/>
                    <a:gd name="T64" fmla="*/ 20 w 77"/>
                    <a:gd name="T65" fmla="*/ 0 h 63"/>
                    <a:gd name="T66" fmla="*/ 19 w 77"/>
                    <a:gd name="T67" fmla="*/ 0 h 63"/>
                    <a:gd name="T68" fmla="*/ 19 w 77"/>
                    <a:gd name="T69" fmla="*/ 0 h 63"/>
                    <a:gd name="T70" fmla="*/ 18 w 77"/>
                    <a:gd name="T71" fmla="*/ 0 h 63"/>
                    <a:gd name="T72" fmla="*/ 18 w 77"/>
                    <a:gd name="T73" fmla="*/ 0 h 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7"/>
                    <a:gd name="T112" fmla="*/ 0 h 63"/>
                    <a:gd name="T113" fmla="*/ 77 w 77"/>
                    <a:gd name="T114" fmla="*/ 63 h 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7" h="63">
                      <a:moveTo>
                        <a:pt x="72" y="2"/>
                      </a:moveTo>
                      <a:lnTo>
                        <a:pt x="71" y="5"/>
                      </a:lnTo>
                      <a:lnTo>
                        <a:pt x="71" y="8"/>
                      </a:lnTo>
                      <a:lnTo>
                        <a:pt x="70" y="10"/>
                      </a:lnTo>
                      <a:lnTo>
                        <a:pt x="69" y="14"/>
                      </a:lnTo>
                      <a:lnTo>
                        <a:pt x="68" y="16"/>
                      </a:lnTo>
                      <a:lnTo>
                        <a:pt x="67" y="20"/>
                      </a:lnTo>
                      <a:lnTo>
                        <a:pt x="66" y="22"/>
                      </a:lnTo>
                      <a:lnTo>
                        <a:pt x="63" y="24"/>
                      </a:lnTo>
                      <a:lnTo>
                        <a:pt x="62" y="27"/>
                      </a:lnTo>
                      <a:lnTo>
                        <a:pt x="60" y="29"/>
                      </a:lnTo>
                      <a:lnTo>
                        <a:pt x="59" y="32"/>
                      </a:lnTo>
                      <a:lnTo>
                        <a:pt x="56" y="35"/>
                      </a:lnTo>
                      <a:lnTo>
                        <a:pt x="54" y="36"/>
                      </a:lnTo>
                      <a:lnTo>
                        <a:pt x="52" y="38"/>
                      </a:lnTo>
                      <a:lnTo>
                        <a:pt x="49" y="40"/>
                      </a:lnTo>
                      <a:lnTo>
                        <a:pt x="47" y="43"/>
                      </a:lnTo>
                      <a:lnTo>
                        <a:pt x="45" y="44"/>
                      </a:lnTo>
                      <a:lnTo>
                        <a:pt x="41" y="46"/>
                      </a:lnTo>
                      <a:lnTo>
                        <a:pt x="39" y="47"/>
                      </a:lnTo>
                      <a:lnTo>
                        <a:pt x="37" y="50"/>
                      </a:lnTo>
                      <a:lnTo>
                        <a:pt x="33" y="51"/>
                      </a:lnTo>
                      <a:lnTo>
                        <a:pt x="31" y="52"/>
                      </a:lnTo>
                      <a:lnTo>
                        <a:pt x="27" y="53"/>
                      </a:lnTo>
                      <a:lnTo>
                        <a:pt x="24" y="54"/>
                      </a:lnTo>
                      <a:lnTo>
                        <a:pt x="22" y="55"/>
                      </a:lnTo>
                      <a:lnTo>
                        <a:pt x="18" y="57"/>
                      </a:lnTo>
                      <a:lnTo>
                        <a:pt x="15" y="58"/>
                      </a:lnTo>
                      <a:lnTo>
                        <a:pt x="13" y="58"/>
                      </a:lnTo>
                      <a:lnTo>
                        <a:pt x="9" y="59"/>
                      </a:lnTo>
                      <a:lnTo>
                        <a:pt x="6" y="59"/>
                      </a:lnTo>
                      <a:lnTo>
                        <a:pt x="2" y="59"/>
                      </a:lnTo>
                      <a:lnTo>
                        <a:pt x="0" y="59"/>
                      </a:lnTo>
                      <a:lnTo>
                        <a:pt x="0" y="63"/>
                      </a:lnTo>
                      <a:lnTo>
                        <a:pt x="3" y="63"/>
                      </a:lnTo>
                      <a:lnTo>
                        <a:pt x="7" y="63"/>
                      </a:lnTo>
                      <a:lnTo>
                        <a:pt x="9" y="63"/>
                      </a:lnTo>
                      <a:lnTo>
                        <a:pt x="13" y="62"/>
                      </a:lnTo>
                      <a:lnTo>
                        <a:pt x="16" y="62"/>
                      </a:lnTo>
                      <a:lnTo>
                        <a:pt x="19" y="61"/>
                      </a:lnTo>
                      <a:lnTo>
                        <a:pt x="23" y="60"/>
                      </a:lnTo>
                      <a:lnTo>
                        <a:pt x="26" y="59"/>
                      </a:lnTo>
                      <a:lnTo>
                        <a:pt x="30" y="58"/>
                      </a:lnTo>
                      <a:lnTo>
                        <a:pt x="32" y="57"/>
                      </a:lnTo>
                      <a:lnTo>
                        <a:pt x="36" y="55"/>
                      </a:lnTo>
                      <a:lnTo>
                        <a:pt x="39" y="54"/>
                      </a:lnTo>
                      <a:lnTo>
                        <a:pt x="41" y="52"/>
                      </a:lnTo>
                      <a:lnTo>
                        <a:pt x="45" y="51"/>
                      </a:lnTo>
                      <a:lnTo>
                        <a:pt x="47" y="48"/>
                      </a:lnTo>
                      <a:lnTo>
                        <a:pt x="49" y="46"/>
                      </a:lnTo>
                      <a:lnTo>
                        <a:pt x="53" y="44"/>
                      </a:lnTo>
                      <a:lnTo>
                        <a:pt x="55" y="42"/>
                      </a:lnTo>
                      <a:lnTo>
                        <a:pt x="57" y="39"/>
                      </a:lnTo>
                      <a:lnTo>
                        <a:pt x="60" y="37"/>
                      </a:lnTo>
                      <a:lnTo>
                        <a:pt x="62" y="35"/>
                      </a:lnTo>
                      <a:lnTo>
                        <a:pt x="64" y="32"/>
                      </a:lnTo>
                      <a:lnTo>
                        <a:pt x="66" y="30"/>
                      </a:lnTo>
                      <a:lnTo>
                        <a:pt x="68" y="27"/>
                      </a:lnTo>
                      <a:lnTo>
                        <a:pt x="69" y="24"/>
                      </a:lnTo>
                      <a:lnTo>
                        <a:pt x="71" y="21"/>
                      </a:lnTo>
                      <a:lnTo>
                        <a:pt x="72" y="19"/>
                      </a:lnTo>
                      <a:lnTo>
                        <a:pt x="74" y="15"/>
                      </a:lnTo>
                      <a:lnTo>
                        <a:pt x="75" y="13"/>
                      </a:lnTo>
                      <a:lnTo>
                        <a:pt x="76" y="9"/>
                      </a:lnTo>
                      <a:lnTo>
                        <a:pt x="76" y="6"/>
                      </a:lnTo>
                      <a:lnTo>
                        <a:pt x="77" y="2"/>
                      </a:lnTo>
                      <a:lnTo>
                        <a:pt x="77" y="1"/>
                      </a:lnTo>
                      <a:lnTo>
                        <a:pt x="76" y="1"/>
                      </a:lnTo>
                      <a:lnTo>
                        <a:pt x="76" y="0"/>
                      </a:lnTo>
                      <a:lnTo>
                        <a:pt x="75" y="0"/>
                      </a:lnTo>
                      <a:lnTo>
                        <a:pt x="74" y="0"/>
                      </a:lnTo>
                      <a:lnTo>
                        <a:pt x="72" y="0"/>
                      </a:lnTo>
                      <a:lnTo>
                        <a:pt x="72" y="1"/>
                      </a:lnTo>
                      <a:lnTo>
                        <a:pt x="72" y="2"/>
                      </a:lnTo>
                      <a:close/>
                    </a:path>
                  </a:pathLst>
                </a:custGeom>
                <a:solidFill>
                  <a:srgbClr val="000000"/>
                </a:solidFill>
                <a:ln w="9525">
                  <a:noFill/>
                  <a:round/>
                  <a:headEnd/>
                  <a:tailEnd/>
                </a:ln>
              </p:spPr>
              <p:txBody>
                <a:bodyPr/>
                <a:lstStyle/>
                <a:p>
                  <a:endParaRPr lang="en-GB"/>
                </a:p>
              </p:txBody>
            </p:sp>
            <p:sp>
              <p:nvSpPr>
                <p:cNvPr id="1180" name="Freeform 1090"/>
                <p:cNvSpPr>
                  <a:spLocks/>
                </p:cNvSpPr>
                <p:nvPr/>
              </p:nvSpPr>
              <p:spPr bwMode="auto">
                <a:xfrm>
                  <a:off x="2499" y="2849"/>
                  <a:ext cx="46" cy="145"/>
                </a:xfrm>
                <a:custGeom>
                  <a:avLst/>
                  <a:gdLst>
                    <a:gd name="T0" fmla="*/ 2 w 93"/>
                    <a:gd name="T1" fmla="*/ 2 h 289"/>
                    <a:gd name="T2" fmla="*/ 6 w 93"/>
                    <a:gd name="T3" fmla="*/ 3 h 289"/>
                    <a:gd name="T4" fmla="*/ 9 w 93"/>
                    <a:gd name="T5" fmla="*/ 6 h 289"/>
                    <a:gd name="T6" fmla="*/ 12 w 93"/>
                    <a:gd name="T7" fmla="*/ 9 h 289"/>
                    <a:gd name="T8" fmla="*/ 15 w 93"/>
                    <a:gd name="T9" fmla="*/ 12 h 289"/>
                    <a:gd name="T10" fmla="*/ 17 w 93"/>
                    <a:gd name="T11" fmla="*/ 17 h 289"/>
                    <a:gd name="T12" fmla="*/ 18 w 93"/>
                    <a:gd name="T13" fmla="*/ 22 h 289"/>
                    <a:gd name="T14" fmla="*/ 20 w 93"/>
                    <a:gd name="T15" fmla="*/ 27 h 289"/>
                    <a:gd name="T16" fmla="*/ 21 w 93"/>
                    <a:gd name="T17" fmla="*/ 32 h 289"/>
                    <a:gd name="T18" fmla="*/ 21 w 93"/>
                    <a:gd name="T19" fmla="*/ 38 h 289"/>
                    <a:gd name="T20" fmla="*/ 22 w 93"/>
                    <a:gd name="T21" fmla="*/ 44 h 289"/>
                    <a:gd name="T22" fmla="*/ 22 w 93"/>
                    <a:gd name="T23" fmla="*/ 49 h 289"/>
                    <a:gd name="T24" fmla="*/ 22 w 93"/>
                    <a:gd name="T25" fmla="*/ 55 h 289"/>
                    <a:gd name="T26" fmla="*/ 22 w 93"/>
                    <a:gd name="T27" fmla="*/ 60 h 289"/>
                    <a:gd name="T28" fmla="*/ 22 w 93"/>
                    <a:gd name="T29" fmla="*/ 66 h 289"/>
                    <a:gd name="T30" fmla="*/ 21 w 93"/>
                    <a:gd name="T31" fmla="*/ 70 h 289"/>
                    <a:gd name="T32" fmla="*/ 22 w 93"/>
                    <a:gd name="T33" fmla="*/ 73 h 289"/>
                    <a:gd name="T34" fmla="*/ 23 w 93"/>
                    <a:gd name="T35" fmla="*/ 68 h 289"/>
                    <a:gd name="T36" fmla="*/ 23 w 93"/>
                    <a:gd name="T37" fmla="*/ 63 h 289"/>
                    <a:gd name="T38" fmla="*/ 23 w 93"/>
                    <a:gd name="T39" fmla="*/ 58 h 289"/>
                    <a:gd name="T40" fmla="*/ 23 w 93"/>
                    <a:gd name="T41" fmla="*/ 52 h 289"/>
                    <a:gd name="T42" fmla="*/ 23 w 93"/>
                    <a:gd name="T43" fmla="*/ 46 h 289"/>
                    <a:gd name="T44" fmla="*/ 23 w 93"/>
                    <a:gd name="T45" fmla="*/ 41 h 289"/>
                    <a:gd name="T46" fmla="*/ 22 w 93"/>
                    <a:gd name="T47" fmla="*/ 35 h 289"/>
                    <a:gd name="T48" fmla="*/ 21 w 93"/>
                    <a:gd name="T49" fmla="*/ 29 h 289"/>
                    <a:gd name="T50" fmla="*/ 20 w 93"/>
                    <a:gd name="T51" fmla="*/ 24 h 289"/>
                    <a:gd name="T52" fmla="*/ 19 w 93"/>
                    <a:gd name="T53" fmla="*/ 19 h 289"/>
                    <a:gd name="T54" fmla="*/ 17 w 93"/>
                    <a:gd name="T55" fmla="*/ 14 h 289"/>
                    <a:gd name="T56" fmla="*/ 15 w 93"/>
                    <a:gd name="T57" fmla="*/ 10 h 289"/>
                    <a:gd name="T58" fmla="*/ 12 w 93"/>
                    <a:gd name="T59" fmla="*/ 6 h 289"/>
                    <a:gd name="T60" fmla="*/ 8 w 93"/>
                    <a:gd name="T61" fmla="*/ 3 h 289"/>
                    <a:gd name="T62" fmla="*/ 5 w 93"/>
                    <a:gd name="T63" fmla="*/ 1 h 289"/>
                    <a:gd name="T64" fmla="*/ 0 w 93"/>
                    <a:gd name="T65" fmla="*/ 0 h 2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289"/>
                    <a:gd name="T101" fmla="*/ 93 w 93"/>
                    <a:gd name="T102" fmla="*/ 289 h 2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289">
                      <a:moveTo>
                        <a:pt x="0" y="5"/>
                      </a:moveTo>
                      <a:lnTo>
                        <a:pt x="9" y="6"/>
                      </a:lnTo>
                      <a:lnTo>
                        <a:pt x="17" y="9"/>
                      </a:lnTo>
                      <a:lnTo>
                        <a:pt x="25" y="12"/>
                      </a:lnTo>
                      <a:lnTo>
                        <a:pt x="32" y="17"/>
                      </a:lnTo>
                      <a:lnTo>
                        <a:pt x="39" y="21"/>
                      </a:lnTo>
                      <a:lnTo>
                        <a:pt x="45" y="27"/>
                      </a:lnTo>
                      <a:lnTo>
                        <a:pt x="51" y="34"/>
                      </a:lnTo>
                      <a:lnTo>
                        <a:pt x="55" y="41"/>
                      </a:lnTo>
                      <a:lnTo>
                        <a:pt x="60" y="48"/>
                      </a:lnTo>
                      <a:lnTo>
                        <a:pt x="65" y="57"/>
                      </a:lnTo>
                      <a:lnTo>
                        <a:pt x="68" y="65"/>
                      </a:lnTo>
                      <a:lnTo>
                        <a:pt x="71" y="74"/>
                      </a:lnTo>
                      <a:lnTo>
                        <a:pt x="75" y="85"/>
                      </a:lnTo>
                      <a:lnTo>
                        <a:pt x="77" y="95"/>
                      </a:lnTo>
                      <a:lnTo>
                        <a:pt x="80" y="105"/>
                      </a:lnTo>
                      <a:lnTo>
                        <a:pt x="82" y="116"/>
                      </a:lnTo>
                      <a:lnTo>
                        <a:pt x="84" y="127"/>
                      </a:lnTo>
                      <a:lnTo>
                        <a:pt x="85" y="139"/>
                      </a:lnTo>
                      <a:lnTo>
                        <a:pt x="86" y="150"/>
                      </a:lnTo>
                      <a:lnTo>
                        <a:pt x="88" y="162"/>
                      </a:lnTo>
                      <a:lnTo>
                        <a:pt x="88" y="173"/>
                      </a:lnTo>
                      <a:lnTo>
                        <a:pt x="89" y="185"/>
                      </a:lnTo>
                      <a:lnTo>
                        <a:pt x="89" y="196"/>
                      </a:lnTo>
                      <a:lnTo>
                        <a:pt x="89" y="207"/>
                      </a:lnTo>
                      <a:lnTo>
                        <a:pt x="89" y="218"/>
                      </a:lnTo>
                      <a:lnTo>
                        <a:pt x="89" y="230"/>
                      </a:lnTo>
                      <a:lnTo>
                        <a:pt x="89" y="240"/>
                      </a:lnTo>
                      <a:lnTo>
                        <a:pt x="88" y="250"/>
                      </a:lnTo>
                      <a:lnTo>
                        <a:pt x="88" y="261"/>
                      </a:lnTo>
                      <a:lnTo>
                        <a:pt x="88" y="271"/>
                      </a:lnTo>
                      <a:lnTo>
                        <a:pt x="86" y="280"/>
                      </a:lnTo>
                      <a:lnTo>
                        <a:pt x="86" y="289"/>
                      </a:lnTo>
                      <a:lnTo>
                        <a:pt x="91" y="289"/>
                      </a:lnTo>
                      <a:lnTo>
                        <a:pt x="91" y="280"/>
                      </a:lnTo>
                      <a:lnTo>
                        <a:pt x="92" y="271"/>
                      </a:lnTo>
                      <a:lnTo>
                        <a:pt x="92" y="262"/>
                      </a:lnTo>
                      <a:lnTo>
                        <a:pt x="92" y="251"/>
                      </a:lnTo>
                      <a:lnTo>
                        <a:pt x="93" y="240"/>
                      </a:lnTo>
                      <a:lnTo>
                        <a:pt x="93" y="230"/>
                      </a:lnTo>
                      <a:lnTo>
                        <a:pt x="93" y="218"/>
                      </a:lnTo>
                      <a:lnTo>
                        <a:pt x="93" y="207"/>
                      </a:lnTo>
                      <a:lnTo>
                        <a:pt x="93" y="196"/>
                      </a:lnTo>
                      <a:lnTo>
                        <a:pt x="93" y="184"/>
                      </a:lnTo>
                      <a:lnTo>
                        <a:pt x="92" y="172"/>
                      </a:lnTo>
                      <a:lnTo>
                        <a:pt x="92" y="161"/>
                      </a:lnTo>
                      <a:lnTo>
                        <a:pt x="91" y="149"/>
                      </a:lnTo>
                      <a:lnTo>
                        <a:pt x="90" y="138"/>
                      </a:lnTo>
                      <a:lnTo>
                        <a:pt x="89" y="126"/>
                      </a:lnTo>
                      <a:lnTo>
                        <a:pt x="86" y="116"/>
                      </a:lnTo>
                      <a:lnTo>
                        <a:pt x="84" y="104"/>
                      </a:lnTo>
                      <a:lnTo>
                        <a:pt x="82" y="94"/>
                      </a:lnTo>
                      <a:lnTo>
                        <a:pt x="80" y="83"/>
                      </a:lnTo>
                      <a:lnTo>
                        <a:pt x="76" y="73"/>
                      </a:lnTo>
                      <a:lnTo>
                        <a:pt x="73" y="64"/>
                      </a:lnTo>
                      <a:lnTo>
                        <a:pt x="69" y="55"/>
                      </a:lnTo>
                      <a:lnTo>
                        <a:pt x="65" y="46"/>
                      </a:lnTo>
                      <a:lnTo>
                        <a:pt x="60" y="37"/>
                      </a:lnTo>
                      <a:lnTo>
                        <a:pt x="54" y="31"/>
                      </a:lnTo>
                      <a:lnTo>
                        <a:pt x="48" y="24"/>
                      </a:lnTo>
                      <a:lnTo>
                        <a:pt x="41" y="18"/>
                      </a:lnTo>
                      <a:lnTo>
                        <a:pt x="35" y="12"/>
                      </a:lnTo>
                      <a:lnTo>
                        <a:pt x="28" y="8"/>
                      </a:lnTo>
                      <a:lnTo>
                        <a:pt x="20" y="4"/>
                      </a:lnTo>
                      <a:lnTo>
                        <a:pt x="10" y="2"/>
                      </a:lnTo>
                      <a:lnTo>
                        <a:pt x="1" y="0"/>
                      </a:lnTo>
                      <a:lnTo>
                        <a:pt x="0" y="5"/>
                      </a:lnTo>
                      <a:close/>
                    </a:path>
                  </a:pathLst>
                </a:custGeom>
                <a:solidFill>
                  <a:srgbClr val="000000"/>
                </a:solidFill>
                <a:ln w="9525">
                  <a:noFill/>
                  <a:round/>
                  <a:headEnd/>
                  <a:tailEnd/>
                </a:ln>
              </p:spPr>
              <p:txBody>
                <a:bodyPr/>
                <a:lstStyle/>
                <a:p>
                  <a:endParaRPr lang="en-GB"/>
                </a:p>
              </p:txBody>
            </p:sp>
            <p:sp>
              <p:nvSpPr>
                <p:cNvPr id="1181" name="Freeform 1091"/>
                <p:cNvSpPr>
                  <a:spLocks/>
                </p:cNvSpPr>
                <p:nvPr/>
              </p:nvSpPr>
              <p:spPr bwMode="auto">
                <a:xfrm>
                  <a:off x="2497" y="2849"/>
                  <a:ext cx="2" cy="3"/>
                </a:xfrm>
                <a:custGeom>
                  <a:avLst/>
                  <a:gdLst>
                    <a:gd name="T0" fmla="*/ 1 w 3"/>
                    <a:gd name="T1" fmla="*/ 0 h 5"/>
                    <a:gd name="T2" fmla="*/ 1 w 3"/>
                    <a:gd name="T3" fmla="*/ 0 h 5"/>
                    <a:gd name="T4" fmla="*/ 1 w 3"/>
                    <a:gd name="T5" fmla="*/ 1 h 5"/>
                    <a:gd name="T6" fmla="*/ 1 w 3"/>
                    <a:gd name="T7" fmla="*/ 1 h 5"/>
                    <a:gd name="T8" fmla="*/ 1 w 3"/>
                    <a:gd name="T9" fmla="*/ 1 h 5"/>
                    <a:gd name="T10" fmla="*/ 0 w 3"/>
                    <a:gd name="T11" fmla="*/ 1 h 5"/>
                    <a:gd name="T12" fmla="*/ 0 w 3"/>
                    <a:gd name="T13" fmla="*/ 1 h 5"/>
                    <a:gd name="T14" fmla="*/ 1 w 3"/>
                    <a:gd name="T15" fmla="*/ 1 h 5"/>
                    <a:gd name="T16" fmla="*/ 1 w 3"/>
                    <a:gd name="T17" fmla="*/ 1 h 5"/>
                    <a:gd name="T18" fmla="*/ 1 w 3"/>
                    <a:gd name="T19" fmla="*/ 1 h 5"/>
                    <a:gd name="T20" fmla="*/ 1 w 3"/>
                    <a:gd name="T21" fmla="*/ 2 h 5"/>
                    <a:gd name="T22" fmla="*/ 1 w 3"/>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5"/>
                    <a:gd name="T38" fmla="*/ 3 w 3"/>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5">
                      <a:moveTo>
                        <a:pt x="3" y="0"/>
                      </a:moveTo>
                      <a:lnTo>
                        <a:pt x="2" y="0"/>
                      </a:lnTo>
                      <a:lnTo>
                        <a:pt x="2" y="1"/>
                      </a:lnTo>
                      <a:lnTo>
                        <a:pt x="1" y="1"/>
                      </a:lnTo>
                      <a:lnTo>
                        <a:pt x="1" y="2"/>
                      </a:lnTo>
                      <a:lnTo>
                        <a:pt x="0" y="2"/>
                      </a:lnTo>
                      <a:lnTo>
                        <a:pt x="0" y="3"/>
                      </a:lnTo>
                      <a:lnTo>
                        <a:pt x="1" y="3"/>
                      </a:lnTo>
                      <a:lnTo>
                        <a:pt x="1" y="4"/>
                      </a:lnTo>
                      <a:lnTo>
                        <a:pt x="2" y="4"/>
                      </a:lnTo>
                      <a:lnTo>
                        <a:pt x="2" y="5"/>
                      </a:lnTo>
                      <a:lnTo>
                        <a:pt x="3" y="0"/>
                      </a:lnTo>
                      <a:close/>
                    </a:path>
                  </a:pathLst>
                </a:custGeom>
                <a:solidFill>
                  <a:srgbClr val="000000"/>
                </a:solidFill>
                <a:ln w="9525">
                  <a:noFill/>
                  <a:round/>
                  <a:headEnd/>
                  <a:tailEnd/>
                </a:ln>
              </p:spPr>
              <p:txBody>
                <a:bodyPr/>
                <a:lstStyle/>
                <a:p>
                  <a:endParaRPr lang="en-GB"/>
                </a:p>
              </p:txBody>
            </p:sp>
            <p:sp>
              <p:nvSpPr>
                <p:cNvPr id="1182" name="Freeform 1092"/>
                <p:cNvSpPr>
                  <a:spLocks/>
                </p:cNvSpPr>
                <p:nvPr/>
              </p:nvSpPr>
              <p:spPr bwMode="auto">
                <a:xfrm>
                  <a:off x="2696" y="2939"/>
                  <a:ext cx="65" cy="31"/>
                </a:xfrm>
                <a:custGeom>
                  <a:avLst/>
                  <a:gdLst>
                    <a:gd name="T0" fmla="*/ 17 w 130"/>
                    <a:gd name="T1" fmla="*/ 16 h 61"/>
                    <a:gd name="T2" fmla="*/ 33 w 130"/>
                    <a:gd name="T3" fmla="*/ 0 h 61"/>
                    <a:gd name="T4" fmla="*/ 27 w 130"/>
                    <a:gd name="T5" fmla="*/ 0 h 61"/>
                    <a:gd name="T6" fmla="*/ 0 w 130"/>
                    <a:gd name="T7" fmla="*/ 16 h 61"/>
                    <a:gd name="T8" fmla="*/ 17 w 130"/>
                    <a:gd name="T9" fmla="*/ 16 h 61"/>
                    <a:gd name="T10" fmla="*/ 0 60000 65536"/>
                    <a:gd name="T11" fmla="*/ 0 60000 65536"/>
                    <a:gd name="T12" fmla="*/ 0 60000 65536"/>
                    <a:gd name="T13" fmla="*/ 0 60000 65536"/>
                    <a:gd name="T14" fmla="*/ 0 60000 65536"/>
                    <a:gd name="T15" fmla="*/ 0 w 130"/>
                    <a:gd name="T16" fmla="*/ 0 h 61"/>
                    <a:gd name="T17" fmla="*/ 130 w 130"/>
                    <a:gd name="T18" fmla="*/ 61 h 61"/>
                  </a:gdLst>
                  <a:ahLst/>
                  <a:cxnLst>
                    <a:cxn ang="T10">
                      <a:pos x="T0" y="T1"/>
                    </a:cxn>
                    <a:cxn ang="T11">
                      <a:pos x="T2" y="T3"/>
                    </a:cxn>
                    <a:cxn ang="T12">
                      <a:pos x="T4" y="T5"/>
                    </a:cxn>
                    <a:cxn ang="T13">
                      <a:pos x="T6" y="T7"/>
                    </a:cxn>
                    <a:cxn ang="T14">
                      <a:pos x="T8" y="T9"/>
                    </a:cxn>
                  </a:cxnLst>
                  <a:rect l="T15" t="T16" r="T17" b="T18"/>
                  <a:pathLst>
                    <a:path w="130" h="61">
                      <a:moveTo>
                        <a:pt x="71" y="61"/>
                      </a:moveTo>
                      <a:lnTo>
                        <a:pt x="130" y="0"/>
                      </a:lnTo>
                      <a:lnTo>
                        <a:pt x="111" y="0"/>
                      </a:lnTo>
                      <a:lnTo>
                        <a:pt x="0" y="61"/>
                      </a:lnTo>
                      <a:lnTo>
                        <a:pt x="71" y="61"/>
                      </a:lnTo>
                      <a:close/>
                    </a:path>
                  </a:pathLst>
                </a:custGeom>
                <a:solidFill>
                  <a:srgbClr val="000000"/>
                </a:solidFill>
                <a:ln w="9525">
                  <a:noFill/>
                  <a:round/>
                  <a:headEnd/>
                  <a:tailEnd/>
                </a:ln>
              </p:spPr>
              <p:txBody>
                <a:bodyPr/>
                <a:lstStyle/>
                <a:p>
                  <a:endParaRPr lang="en-GB"/>
                </a:p>
              </p:txBody>
            </p:sp>
            <p:sp>
              <p:nvSpPr>
                <p:cNvPr id="1183" name="Freeform 1093"/>
                <p:cNvSpPr>
                  <a:spLocks/>
                </p:cNvSpPr>
                <p:nvPr/>
              </p:nvSpPr>
              <p:spPr bwMode="auto">
                <a:xfrm>
                  <a:off x="2730" y="2938"/>
                  <a:ext cx="32" cy="32"/>
                </a:xfrm>
                <a:custGeom>
                  <a:avLst/>
                  <a:gdLst>
                    <a:gd name="T0" fmla="*/ 15 w 65"/>
                    <a:gd name="T1" fmla="*/ 1 h 64"/>
                    <a:gd name="T2" fmla="*/ 15 w 65"/>
                    <a:gd name="T3" fmla="*/ 0 h 64"/>
                    <a:gd name="T4" fmla="*/ 0 w 65"/>
                    <a:gd name="T5" fmla="*/ 15 h 64"/>
                    <a:gd name="T6" fmla="*/ 1 w 65"/>
                    <a:gd name="T7" fmla="*/ 16 h 64"/>
                    <a:gd name="T8" fmla="*/ 16 w 65"/>
                    <a:gd name="T9" fmla="*/ 1 h 64"/>
                    <a:gd name="T10" fmla="*/ 15 w 65"/>
                    <a:gd name="T11" fmla="*/ 0 h 64"/>
                    <a:gd name="T12" fmla="*/ 16 w 65"/>
                    <a:gd name="T13" fmla="*/ 1 h 64"/>
                    <a:gd name="T14" fmla="*/ 16 w 65"/>
                    <a:gd name="T15" fmla="*/ 1 h 64"/>
                    <a:gd name="T16" fmla="*/ 16 w 65"/>
                    <a:gd name="T17" fmla="*/ 1 h 64"/>
                    <a:gd name="T18" fmla="*/ 16 w 65"/>
                    <a:gd name="T19" fmla="*/ 0 h 64"/>
                    <a:gd name="T20" fmla="*/ 16 w 65"/>
                    <a:gd name="T21" fmla="*/ 0 h 64"/>
                    <a:gd name="T22" fmla="*/ 15 w 65"/>
                    <a:gd name="T23" fmla="*/ 0 h 64"/>
                    <a:gd name="T24" fmla="*/ 15 w 65"/>
                    <a:gd name="T25" fmla="*/ 0 h 64"/>
                    <a:gd name="T26" fmla="*/ 15 w 65"/>
                    <a:gd name="T27" fmla="*/ 1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64"/>
                    <a:gd name="T44" fmla="*/ 65 w 65"/>
                    <a:gd name="T45" fmla="*/ 64 h 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64">
                      <a:moveTo>
                        <a:pt x="62" y="4"/>
                      </a:moveTo>
                      <a:lnTo>
                        <a:pt x="61" y="0"/>
                      </a:lnTo>
                      <a:lnTo>
                        <a:pt x="0" y="61"/>
                      </a:lnTo>
                      <a:lnTo>
                        <a:pt x="4" y="64"/>
                      </a:lnTo>
                      <a:lnTo>
                        <a:pt x="65" y="3"/>
                      </a:lnTo>
                      <a:lnTo>
                        <a:pt x="62" y="0"/>
                      </a:lnTo>
                      <a:lnTo>
                        <a:pt x="65" y="3"/>
                      </a:lnTo>
                      <a:lnTo>
                        <a:pt x="65" y="2"/>
                      </a:lnTo>
                      <a:lnTo>
                        <a:pt x="65" y="1"/>
                      </a:lnTo>
                      <a:lnTo>
                        <a:pt x="65" y="0"/>
                      </a:lnTo>
                      <a:lnTo>
                        <a:pt x="64" y="0"/>
                      </a:lnTo>
                      <a:lnTo>
                        <a:pt x="62" y="0"/>
                      </a:lnTo>
                      <a:lnTo>
                        <a:pt x="61" y="0"/>
                      </a:lnTo>
                      <a:lnTo>
                        <a:pt x="62" y="4"/>
                      </a:lnTo>
                      <a:close/>
                    </a:path>
                  </a:pathLst>
                </a:custGeom>
                <a:solidFill>
                  <a:srgbClr val="000000"/>
                </a:solidFill>
                <a:ln w="9525">
                  <a:noFill/>
                  <a:round/>
                  <a:headEnd/>
                  <a:tailEnd/>
                </a:ln>
              </p:spPr>
              <p:txBody>
                <a:bodyPr/>
                <a:lstStyle/>
                <a:p>
                  <a:endParaRPr lang="en-GB"/>
                </a:p>
              </p:txBody>
            </p:sp>
            <p:sp>
              <p:nvSpPr>
                <p:cNvPr id="1184" name="Freeform 1094"/>
                <p:cNvSpPr>
                  <a:spLocks/>
                </p:cNvSpPr>
                <p:nvPr/>
              </p:nvSpPr>
              <p:spPr bwMode="auto">
                <a:xfrm>
                  <a:off x="2750" y="2938"/>
                  <a:ext cx="11" cy="2"/>
                </a:xfrm>
                <a:custGeom>
                  <a:avLst/>
                  <a:gdLst>
                    <a:gd name="T0" fmla="*/ 1 w 21"/>
                    <a:gd name="T1" fmla="*/ 1 h 4"/>
                    <a:gd name="T2" fmla="*/ 1 w 21"/>
                    <a:gd name="T3" fmla="*/ 1 h 4"/>
                    <a:gd name="T4" fmla="*/ 6 w 21"/>
                    <a:gd name="T5" fmla="*/ 1 h 4"/>
                    <a:gd name="T6" fmla="*/ 6 w 21"/>
                    <a:gd name="T7" fmla="*/ 0 h 4"/>
                    <a:gd name="T8" fmla="*/ 1 w 21"/>
                    <a:gd name="T9" fmla="*/ 0 h 4"/>
                    <a:gd name="T10" fmla="*/ 1 w 21"/>
                    <a:gd name="T11" fmla="*/ 0 h 4"/>
                    <a:gd name="T12" fmla="*/ 1 w 21"/>
                    <a:gd name="T13" fmla="*/ 0 h 4"/>
                    <a:gd name="T14" fmla="*/ 1 w 21"/>
                    <a:gd name="T15" fmla="*/ 0 h 4"/>
                    <a:gd name="T16" fmla="*/ 0 w 21"/>
                    <a:gd name="T17" fmla="*/ 0 h 4"/>
                    <a:gd name="T18" fmla="*/ 0 w 21"/>
                    <a:gd name="T19" fmla="*/ 1 h 4"/>
                    <a:gd name="T20" fmla="*/ 0 w 21"/>
                    <a:gd name="T21" fmla="*/ 1 h 4"/>
                    <a:gd name="T22" fmla="*/ 0 w 21"/>
                    <a:gd name="T23" fmla="*/ 1 h 4"/>
                    <a:gd name="T24" fmla="*/ 1 w 21"/>
                    <a:gd name="T25" fmla="*/ 1 h 4"/>
                    <a:gd name="T26" fmla="*/ 1 w 21"/>
                    <a:gd name="T27" fmla="*/ 1 h 4"/>
                    <a:gd name="T28" fmla="*/ 1 w 21"/>
                    <a:gd name="T29" fmla="*/ 1 h 4"/>
                    <a:gd name="T30" fmla="*/ 1 w 21"/>
                    <a:gd name="T31" fmla="*/ 1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4"/>
                    <a:gd name="T50" fmla="*/ 21 w 21"/>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4">
                      <a:moveTo>
                        <a:pt x="3" y="4"/>
                      </a:moveTo>
                      <a:lnTo>
                        <a:pt x="2" y="4"/>
                      </a:lnTo>
                      <a:lnTo>
                        <a:pt x="21" y="4"/>
                      </a:lnTo>
                      <a:lnTo>
                        <a:pt x="21" y="0"/>
                      </a:lnTo>
                      <a:lnTo>
                        <a:pt x="2" y="0"/>
                      </a:lnTo>
                      <a:lnTo>
                        <a:pt x="1" y="0"/>
                      </a:lnTo>
                      <a:lnTo>
                        <a:pt x="2" y="0"/>
                      </a:lnTo>
                      <a:lnTo>
                        <a:pt x="1" y="0"/>
                      </a:lnTo>
                      <a:lnTo>
                        <a:pt x="0" y="0"/>
                      </a:lnTo>
                      <a:lnTo>
                        <a:pt x="0" y="1"/>
                      </a:lnTo>
                      <a:lnTo>
                        <a:pt x="0" y="2"/>
                      </a:lnTo>
                      <a:lnTo>
                        <a:pt x="0" y="3"/>
                      </a:lnTo>
                      <a:lnTo>
                        <a:pt x="1" y="3"/>
                      </a:lnTo>
                      <a:lnTo>
                        <a:pt x="1" y="4"/>
                      </a:lnTo>
                      <a:lnTo>
                        <a:pt x="2" y="4"/>
                      </a:lnTo>
                      <a:lnTo>
                        <a:pt x="3" y="4"/>
                      </a:lnTo>
                      <a:close/>
                    </a:path>
                  </a:pathLst>
                </a:custGeom>
                <a:solidFill>
                  <a:srgbClr val="000000"/>
                </a:solidFill>
                <a:ln w="9525">
                  <a:noFill/>
                  <a:round/>
                  <a:headEnd/>
                  <a:tailEnd/>
                </a:ln>
              </p:spPr>
              <p:txBody>
                <a:bodyPr/>
                <a:lstStyle/>
                <a:p>
                  <a:endParaRPr lang="en-GB"/>
                </a:p>
              </p:txBody>
            </p:sp>
            <p:sp>
              <p:nvSpPr>
                <p:cNvPr id="1185" name="Freeform 1095"/>
                <p:cNvSpPr>
                  <a:spLocks/>
                </p:cNvSpPr>
                <p:nvPr/>
              </p:nvSpPr>
              <p:spPr bwMode="auto">
                <a:xfrm>
                  <a:off x="2695" y="2938"/>
                  <a:ext cx="57" cy="33"/>
                </a:xfrm>
                <a:custGeom>
                  <a:avLst/>
                  <a:gdLst>
                    <a:gd name="T0" fmla="*/ 1 w 114"/>
                    <a:gd name="T1" fmla="*/ 16 h 65"/>
                    <a:gd name="T2" fmla="*/ 1 w 114"/>
                    <a:gd name="T3" fmla="*/ 16 h 65"/>
                    <a:gd name="T4" fmla="*/ 29 w 114"/>
                    <a:gd name="T5" fmla="*/ 1 h 65"/>
                    <a:gd name="T6" fmla="*/ 28 w 114"/>
                    <a:gd name="T7" fmla="*/ 0 h 65"/>
                    <a:gd name="T8" fmla="*/ 1 w 114"/>
                    <a:gd name="T9" fmla="*/ 16 h 65"/>
                    <a:gd name="T10" fmla="*/ 1 w 114"/>
                    <a:gd name="T11" fmla="*/ 17 h 65"/>
                    <a:gd name="T12" fmla="*/ 1 w 114"/>
                    <a:gd name="T13" fmla="*/ 16 h 65"/>
                    <a:gd name="T14" fmla="*/ 0 w 114"/>
                    <a:gd name="T15" fmla="*/ 16 h 65"/>
                    <a:gd name="T16" fmla="*/ 0 w 114"/>
                    <a:gd name="T17" fmla="*/ 16 h 65"/>
                    <a:gd name="T18" fmla="*/ 0 w 114"/>
                    <a:gd name="T19" fmla="*/ 16 h 65"/>
                    <a:gd name="T20" fmla="*/ 0 w 114"/>
                    <a:gd name="T21" fmla="*/ 16 h 65"/>
                    <a:gd name="T22" fmla="*/ 1 w 114"/>
                    <a:gd name="T23" fmla="*/ 16 h 65"/>
                    <a:gd name="T24" fmla="*/ 1 w 114"/>
                    <a:gd name="T25" fmla="*/ 17 h 65"/>
                    <a:gd name="T26" fmla="*/ 1 w 114"/>
                    <a:gd name="T27" fmla="*/ 17 h 65"/>
                    <a:gd name="T28" fmla="*/ 1 w 114"/>
                    <a:gd name="T29" fmla="*/ 17 h 65"/>
                    <a:gd name="T30" fmla="*/ 1 w 114"/>
                    <a:gd name="T31" fmla="*/ 16 h 65"/>
                    <a:gd name="T32" fmla="*/ 1 w 114"/>
                    <a:gd name="T33" fmla="*/ 16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4"/>
                    <a:gd name="T52" fmla="*/ 0 h 65"/>
                    <a:gd name="T53" fmla="*/ 114 w 114"/>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4" h="65">
                      <a:moveTo>
                        <a:pt x="2" y="61"/>
                      </a:moveTo>
                      <a:lnTo>
                        <a:pt x="3" y="64"/>
                      </a:lnTo>
                      <a:lnTo>
                        <a:pt x="114" y="4"/>
                      </a:lnTo>
                      <a:lnTo>
                        <a:pt x="112" y="0"/>
                      </a:lnTo>
                      <a:lnTo>
                        <a:pt x="1" y="61"/>
                      </a:lnTo>
                      <a:lnTo>
                        <a:pt x="2" y="65"/>
                      </a:lnTo>
                      <a:lnTo>
                        <a:pt x="1" y="61"/>
                      </a:lnTo>
                      <a:lnTo>
                        <a:pt x="0" y="61"/>
                      </a:lnTo>
                      <a:lnTo>
                        <a:pt x="0" y="62"/>
                      </a:lnTo>
                      <a:lnTo>
                        <a:pt x="0" y="63"/>
                      </a:lnTo>
                      <a:lnTo>
                        <a:pt x="0" y="64"/>
                      </a:lnTo>
                      <a:lnTo>
                        <a:pt x="1" y="64"/>
                      </a:lnTo>
                      <a:lnTo>
                        <a:pt x="1" y="65"/>
                      </a:lnTo>
                      <a:lnTo>
                        <a:pt x="2" y="65"/>
                      </a:lnTo>
                      <a:lnTo>
                        <a:pt x="3" y="65"/>
                      </a:lnTo>
                      <a:lnTo>
                        <a:pt x="3" y="64"/>
                      </a:lnTo>
                      <a:lnTo>
                        <a:pt x="2" y="61"/>
                      </a:lnTo>
                      <a:close/>
                    </a:path>
                  </a:pathLst>
                </a:custGeom>
                <a:solidFill>
                  <a:srgbClr val="000000"/>
                </a:solidFill>
                <a:ln w="9525">
                  <a:noFill/>
                  <a:round/>
                  <a:headEnd/>
                  <a:tailEnd/>
                </a:ln>
              </p:spPr>
              <p:txBody>
                <a:bodyPr/>
                <a:lstStyle/>
                <a:p>
                  <a:endParaRPr lang="en-GB"/>
                </a:p>
              </p:txBody>
            </p:sp>
            <p:sp>
              <p:nvSpPr>
                <p:cNvPr id="1186" name="Freeform 1096"/>
                <p:cNvSpPr>
                  <a:spLocks/>
                </p:cNvSpPr>
                <p:nvPr/>
              </p:nvSpPr>
              <p:spPr bwMode="auto">
                <a:xfrm>
                  <a:off x="2696" y="2968"/>
                  <a:ext cx="36" cy="3"/>
                </a:xfrm>
                <a:custGeom>
                  <a:avLst/>
                  <a:gdLst>
                    <a:gd name="T0" fmla="*/ 17 w 73"/>
                    <a:gd name="T1" fmla="*/ 0 h 4"/>
                    <a:gd name="T2" fmla="*/ 17 w 73"/>
                    <a:gd name="T3" fmla="*/ 0 h 4"/>
                    <a:gd name="T4" fmla="*/ 0 w 73"/>
                    <a:gd name="T5" fmla="*/ 0 h 4"/>
                    <a:gd name="T6" fmla="*/ 0 w 73"/>
                    <a:gd name="T7" fmla="*/ 2 h 4"/>
                    <a:gd name="T8" fmla="*/ 17 w 73"/>
                    <a:gd name="T9" fmla="*/ 2 h 4"/>
                    <a:gd name="T10" fmla="*/ 18 w 73"/>
                    <a:gd name="T11" fmla="*/ 2 h 4"/>
                    <a:gd name="T12" fmla="*/ 17 w 73"/>
                    <a:gd name="T13" fmla="*/ 2 h 4"/>
                    <a:gd name="T14" fmla="*/ 18 w 73"/>
                    <a:gd name="T15" fmla="*/ 2 h 4"/>
                    <a:gd name="T16" fmla="*/ 18 w 73"/>
                    <a:gd name="T17" fmla="*/ 2 h 4"/>
                    <a:gd name="T18" fmla="*/ 18 w 73"/>
                    <a:gd name="T19" fmla="*/ 2 h 4"/>
                    <a:gd name="T20" fmla="*/ 18 w 73"/>
                    <a:gd name="T21" fmla="*/ 2 h 4"/>
                    <a:gd name="T22" fmla="*/ 18 w 73"/>
                    <a:gd name="T23" fmla="*/ 1 h 4"/>
                    <a:gd name="T24" fmla="*/ 18 w 73"/>
                    <a:gd name="T25" fmla="*/ 1 h 4"/>
                    <a:gd name="T26" fmla="*/ 18 w 73"/>
                    <a:gd name="T27" fmla="*/ 0 h 4"/>
                    <a:gd name="T28" fmla="*/ 17 w 73"/>
                    <a:gd name="T29" fmla="*/ 0 h 4"/>
                    <a:gd name="T30" fmla="*/ 17 w 73"/>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3"/>
                    <a:gd name="T49" fmla="*/ 0 h 4"/>
                    <a:gd name="T50" fmla="*/ 73 w 7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3" h="4">
                      <a:moveTo>
                        <a:pt x="68" y="0"/>
                      </a:moveTo>
                      <a:lnTo>
                        <a:pt x="71" y="0"/>
                      </a:lnTo>
                      <a:lnTo>
                        <a:pt x="0" y="0"/>
                      </a:lnTo>
                      <a:lnTo>
                        <a:pt x="0" y="4"/>
                      </a:lnTo>
                      <a:lnTo>
                        <a:pt x="71" y="4"/>
                      </a:lnTo>
                      <a:lnTo>
                        <a:pt x="72" y="3"/>
                      </a:lnTo>
                      <a:lnTo>
                        <a:pt x="71" y="4"/>
                      </a:lnTo>
                      <a:lnTo>
                        <a:pt x="72" y="4"/>
                      </a:lnTo>
                      <a:lnTo>
                        <a:pt x="72" y="3"/>
                      </a:lnTo>
                      <a:lnTo>
                        <a:pt x="73" y="3"/>
                      </a:lnTo>
                      <a:lnTo>
                        <a:pt x="73" y="2"/>
                      </a:lnTo>
                      <a:lnTo>
                        <a:pt x="73" y="1"/>
                      </a:lnTo>
                      <a:lnTo>
                        <a:pt x="72" y="1"/>
                      </a:lnTo>
                      <a:lnTo>
                        <a:pt x="72" y="0"/>
                      </a:lnTo>
                      <a:lnTo>
                        <a:pt x="71" y="0"/>
                      </a:lnTo>
                      <a:lnTo>
                        <a:pt x="68" y="0"/>
                      </a:lnTo>
                      <a:close/>
                    </a:path>
                  </a:pathLst>
                </a:custGeom>
                <a:solidFill>
                  <a:srgbClr val="000000"/>
                </a:solidFill>
                <a:ln w="9525">
                  <a:noFill/>
                  <a:round/>
                  <a:headEnd/>
                  <a:tailEnd/>
                </a:ln>
              </p:spPr>
              <p:txBody>
                <a:bodyPr/>
                <a:lstStyle/>
                <a:p>
                  <a:endParaRPr lang="en-GB"/>
                </a:p>
              </p:txBody>
            </p:sp>
            <p:sp>
              <p:nvSpPr>
                <p:cNvPr id="1187" name="Freeform 1097"/>
                <p:cNvSpPr>
                  <a:spLocks/>
                </p:cNvSpPr>
                <p:nvPr/>
              </p:nvSpPr>
              <p:spPr bwMode="auto">
                <a:xfrm>
                  <a:off x="2701" y="2966"/>
                  <a:ext cx="2" cy="4"/>
                </a:xfrm>
                <a:custGeom>
                  <a:avLst/>
                  <a:gdLst>
                    <a:gd name="T0" fmla="*/ 0 w 5"/>
                    <a:gd name="T1" fmla="*/ 0 h 7"/>
                    <a:gd name="T2" fmla="*/ 0 w 5"/>
                    <a:gd name="T3" fmla="*/ 1 h 7"/>
                    <a:gd name="T4" fmla="*/ 0 w 5"/>
                    <a:gd name="T5" fmla="*/ 1 h 7"/>
                    <a:gd name="T6" fmla="*/ 0 w 5"/>
                    <a:gd name="T7" fmla="*/ 1 h 7"/>
                    <a:gd name="T8" fmla="*/ 0 w 5"/>
                    <a:gd name="T9" fmla="*/ 1 h 7"/>
                    <a:gd name="T10" fmla="*/ 0 w 5"/>
                    <a:gd name="T11" fmla="*/ 2 h 7"/>
                    <a:gd name="T12" fmla="*/ 0 w 5"/>
                    <a:gd name="T13" fmla="*/ 2 h 7"/>
                    <a:gd name="T14" fmla="*/ 0 w 5"/>
                    <a:gd name="T15" fmla="*/ 2 h 7"/>
                    <a:gd name="T16" fmla="*/ 0 w 5"/>
                    <a:gd name="T17" fmla="*/ 2 h 7"/>
                    <a:gd name="T18" fmla="*/ 1 w 5"/>
                    <a:gd name="T19" fmla="*/ 2 h 7"/>
                    <a:gd name="T20" fmla="*/ 1 w 5"/>
                    <a:gd name="T21" fmla="*/ 2 h 7"/>
                    <a:gd name="T22" fmla="*/ 0 w 5"/>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7"/>
                    <a:gd name="T38" fmla="*/ 5 w 5"/>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7">
                      <a:moveTo>
                        <a:pt x="2" y="0"/>
                      </a:moveTo>
                      <a:lnTo>
                        <a:pt x="2" y="1"/>
                      </a:lnTo>
                      <a:lnTo>
                        <a:pt x="0" y="1"/>
                      </a:lnTo>
                      <a:lnTo>
                        <a:pt x="0" y="3"/>
                      </a:lnTo>
                      <a:lnTo>
                        <a:pt x="0" y="4"/>
                      </a:lnTo>
                      <a:lnTo>
                        <a:pt x="0" y="5"/>
                      </a:lnTo>
                      <a:lnTo>
                        <a:pt x="2" y="6"/>
                      </a:lnTo>
                      <a:lnTo>
                        <a:pt x="3" y="6"/>
                      </a:lnTo>
                      <a:lnTo>
                        <a:pt x="3" y="7"/>
                      </a:lnTo>
                      <a:lnTo>
                        <a:pt x="4" y="7"/>
                      </a:lnTo>
                      <a:lnTo>
                        <a:pt x="5" y="6"/>
                      </a:lnTo>
                      <a:lnTo>
                        <a:pt x="2" y="0"/>
                      </a:lnTo>
                      <a:close/>
                    </a:path>
                  </a:pathLst>
                </a:custGeom>
                <a:solidFill>
                  <a:srgbClr val="FFFFFF"/>
                </a:solidFill>
                <a:ln w="9525">
                  <a:noFill/>
                  <a:round/>
                  <a:headEnd/>
                  <a:tailEnd/>
                </a:ln>
              </p:spPr>
              <p:txBody>
                <a:bodyPr/>
                <a:lstStyle/>
                <a:p>
                  <a:endParaRPr lang="en-GB"/>
                </a:p>
              </p:txBody>
            </p:sp>
            <p:sp>
              <p:nvSpPr>
                <p:cNvPr id="1188" name="Freeform 1098"/>
                <p:cNvSpPr>
                  <a:spLocks/>
                </p:cNvSpPr>
                <p:nvPr/>
              </p:nvSpPr>
              <p:spPr bwMode="auto">
                <a:xfrm>
                  <a:off x="2701" y="2938"/>
                  <a:ext cx="53" cy="31"/>
                </a:xfrm>
                <a:custGeom>
                  <a:avLst/>
                  <a:gdLst>
                    <a:gd name="T0" fmla="*/ 26 w 104"/>
                    <a:gd name="T1" fmla="*/ 0 h 61"/>
                    <a:gd name="T2" fmla="*/ 25 w 104"/>
                    <a:gd name="T3" fmla="*/ 0 h 61"/>
                    <a:gd name="T4" fmla="*/ 0 w 104"/>
                    <a:gd name="T5" fmla="*/ 14 h 61"/>
                    <a:gd name="T6" fmla="*/ 1 w 104"/>
                    <a:gd name="T7" fmla="*/ 16 h 61"/>
                    <a:gd name="T8" fmla="*/ 27 w 104"/>
                    <a:gd name="T9" fmla="*/ 2 h 61"/>
                    <a:gd name="T10" fmla="*/ 26 w 104"/>
                    <a:gd name="T11" fmla="*/ 2 h 61"/>
                    <a:gd name="T12" fmla="*/ 27 w 104"/>
                    <a:gd name="T13" fmla="*/ 2 h 61"/>
                    <a:gd name="T14" fmla="*/ 27 w 104"/>
                    <a:gd name="T15" fmla="*/ 2 h 61"/>
                    <a:gd name="T16" fmla="*/ 27 w 104"/>
                    <a:gd name="T17" fmla="*/ 2 h 61"/>
                    <a:gd name="T18" fmla="*/ 27 w 104"/>
                    <a:gd name="T19" fmla="*/ 2 h 61"/>
                    <a:gd name="T20" fmla="*/ 27 w 104"/>
                    <a:gd name="T21" fmla="*/ 1 h 61"/>
                    <a:gd name="T22" fmla="*/ 27 w 104"/>
                    <a:gd name="T23" fmla="*/ 1 h 61"/>
                    <a:gd name="T24" fmla="*/ 27 w 104"/>
                    <a:gd name="T25" fmla="*/ 1 h 61"/>
                    <a:gd name="T26" fmla="*/ 27 w 104"/>
                    <a:gd name="T27" fmla="*/ 1 h 61"/>
                    <a:gd name="T28" fmla="*/ 27 w 104"/>
                    <a:gd name="T29" fmla="*/ 0 h 61"/>
                    <a:gd name="T30" fmla="*/ 27 w 104"/>
                    <a:gd name="T31" fmla="*/ 0 h 61"/>
                    <a:gd name="T32" fmla="*/ 26 w 104"/>
                    <a:gd name="T33" fmla="*/ 0 h 61"/>
                    <a:gd name="T34" fmla="*/ 26 w 104"/>
                    <a:gd name="T35" fmla="*/ 0 h 61"/>
                    <a:gd name="T36" fmla="*/ 25 w 104"/>
                    <a:gd name="T37" fmla="*/ 0 h 61"/>
                    <a:gd name="T38" fmla="*/ 26 w 104"/>
                    <a:gd name="T39" fmla="*/ 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4"/>
                    <a:gd name="T61" fmla="*/ 0 h 61"/>
                    <a:gd name="T62" fmla="*/ 104 w 104"/>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4" h="61">
                      <a:moveTo>
                        <a:pt x="101" y="0"/>
                      </a:moveTo>
                      <a:lnTo>
                        <a:pt x="99" y="0"/>
                      </a:lnTo>
                      <a:lnTo>
                        <a:pt x="0" y="55"/>
                      </a:lnTo>
                      <a:lnTo>
                        <a:pt x="3" y="61"/>
                      </a:lnTo>
                      <a:lnTo>
                        <a:pt x="102" y="6"/>
                      </a:lnTo>
                      <a:lnTo>
                        <a:pt x="101" y="7"/>
                      </a:lnTo>
                      <a:lnTo>
                        <a:pt x="102" y="6"/>
                      </a:lnTo>
                      <a:lnTo>
                        <a:pt x="103" y="6"/>
                      </a:lnTo>
                      <a:lnTo>
                        <a:pt x="103" y="5"/>
                      </a:lnTo>
                      <a:lnTo>
                        <a:pt x="104" y="5"/>
                      </a:lnTo>
                      <a:lnTo>
                        <a:pt x="104" y="3"/>
                      </a:lnTo>
                      <a:lnTo>
                        <a:pt x="104" y="2"/>
                      </a:lnTo>
                      <a:lnTo>
                        <a:pt x="104" y="1"/>
                      </a:lnTo>
                      <a:lnTo>
                        <a:pt x="103" y="1"/>
                      </a:lnTo>
                      <a:lnTo>
                        <a:pt x="103" y="0"/>
                      </a:lnTo>
                      <a:lnTo>
                        <a:pt x="102" y="0"/>
                      </a:lnTo>
                      <a:lnTo>
                        <a:pt x="101" y="0"/>
                      </a:lnTo>
                      <a:lnTo>
                        <a:pt x="100" y="0"/>
                      </a:lnTo>
                      <a:lnTo>
                        <a:pt x="99" y="0"/>
                      </a:lnTo>
                      <a:lnTo>
                        <a:pt x="101" y="0"/>
                      </a:lnTo>
                      <a:close/>
                    </a:path>
                  </a:pathLst>
                </a:custGeom>
                <a:solidFill>
                  <a:srgbClr val="FFFFFF"/>
                </a:solidFill>
                <a:ln w="9525">
                  <a:noFill/>
                  <a:round/>
                  <a:headEnd/>
                  <a:tailEnd/>
                </a:ln>
              </p:spPr>
              <p:txBody>
                <a:bodyPr/>
                <a:lstStyle/>
                <a:p>
                  <a:endParaRPr lang="en-GB"/>
                </a:p>
              </p:txBody>
            </p:sp>
            <p:sp>
              <p:nvSpPr>
                <p:cNvPr id="1189" name="Freeform 1099"/>
                <p:cNvSpPr>
                  <a:spLocks/>
                </p:cNvSpPr>
                <p:nvPr/>
              </p:nvSpPr>
              <p:spPr bwMode="auto">
                <a:xfrm>
                  <a:off x="2752" y="2938"/>
                  <a:ext cx="5" cy="4"/>
                </a:xfrm>
                <a:custGeom>
                  <a:avLst/>
                  <a:gdLst>
                    <a:gd name="T0" fmla="*/ 3 w 10"/>
                    <a:gd name="T1" fmla="*/ 1 h 7"/>
                    <a:gd name="T2" fmla="*/ 3 w 10"/>
                    <a:gd name="T3" fmla="*/ 0 h 7"/>
                    <a:gd name="T4" fmla="*/ 0 w 10"/>
                    <a:gd name="T5" fmla="*/ 0 h 7"/>
                    <a:gd name="T6" fmla="*/ 0 w 10"/>
                    <a:gd name="T7" fmla="*/ 2 h 7"/>
                    <a:gd name="T8" fmla="*/ 3 w 10"/>
                    <a:gd name="T9" fmla="*/ 2 h 7"/>
                    <a:gd name="T10" fmla="*/ 3 w 10"/>
                    <a:gd name="T11" fmla="*/ 1 h 7"/>
                    <a:gd name="T12" fmla="*/ 0 60000 65536"/>
                    <a:gd name="T13" fmla="*/ 0 60000 65536"/>
                    <a:gd name="T14" fmla="*/ 0 60000 65536"/>
                    <a:gd name="T15" fmla="*/ 0 60000 65536"/>
                    <a:gd name="T16" fmla="*/ 0 60000 65536"/>
                    <a:gd name="T17" fmla="*/ 0 60000 65536"/>
                    <a:gd name="T18" fmla="*/ 0 w 10"/>
                    <a:gd name="T19" fmla="*/ 0 h 7"/>
                    <a:gd name="T20" fmla="*/ 10 w 10"/>
                    <a:gd name="T21" fmla="*/ 7 h 7"/>
                  </a:gdLst>
                  <a:ahLst/>
                  <a:cxnLst>
                    <a:cxn ang="T12">
                      <a:pos x="T0" y="T1"/>
                    </a:cxn>
                    <a:cxn ang="T13">
                      <a:pos x="T2" y="T3"/>
                    </a:cxn>
                    <a:cxn ang="T14">
                      <a:pos x="T4" y="T5"/>
                    </a:cxn>
                    <a:cxn ang="T15">
                      <a:pos x="T6" y="T7"/>
                    </a:cxn>
                    <a:cxn ang="T16">
                      <a:pos x="T8" y="T9"/>
                    </a:cxn>
                    <a:cxn ang="T17">
                      <a:pos x="T10" y="T11"/>
                    </a:cxn>
                  </a:cxnLst>
                  <a:rect l="T18" t="T19" r="T20" b="T21"/>
                  <a:pathLst>
                    <a:path w="10" h="7">
                      <a:moveTo>
                        <a:pt x="10" y="3"/>
                      </a:moveTo>
                      <a:lnTo>
                        <a:pt x="10" y="0"/>
                      </a:lnTo>
                      <a:lnTo>
                        <a:pt x="0" y="0"/>
                      </a:lnTo>
                      <a:lnTo>
                        <a:pt x="0" y="7"/>
                      </a:lnTo>
                      <a:lnTo>
                        <a:pt x="10" y="7"/>
                      </a:lnTo>
                      <a:lnTo>
                        <a:pt x="10" y="3"/>
                      </a:lnTo>
                      <a:close/>
                    </a:path>
                  </a:pathLst>
                </a:custGeom>
                <a:solidFill>
                  <a:srgbClr val="FFFFFF"/>
                </a:solidFill>
                <a:ln w="9525">
                  <a:noFill/>
                  <a:round/>
                  <a:headEnd/>
                  <a:tailEnd/>
                </a:ln>
              </p:spPr>
              <p:txBody>
                <a:bodyPr/>
                <a:lstStyle/>
                <a:p>
                  <a:endParaRPr lang="en-GB"/>
                </a:p>
              </p:txBody>
            </p:sp>
            <p:sp>
              <p:nvSpPr>
                <p:cNvPr id="1190" name="Freeform 1100"/>
                <p:cNvSpPr>
                  <a:spLocks/>
                </p:cNvSpPr>
                <p:nvPr/>
              </p:nvSpPr>
              <p:spPr bwMode="auto">
                <a:xfrm>
                  <a:off x="2757" y="2938"/>
                  <a:ext cx="2" cy="4"/>
                </a:xfrm>
                <a:custGeom>
                  <a:avLst/>
                  <a:gdLst>
                    <a:gd name="T0" fmla="*/ 0 w 4"/>
                    <a:gd name="T1" fmla="*/ 2 h 7"/>
                    <a:gd name="T2" fmla="*/ 1 w 4"/>
                    <a:gd name="T3" fmla="*/ 2 h 7"/>
                    <a:gd name="T4" fmla="*/ 1 w 4"/>
                    <a:gd name="T5" fmla="*/ 2 h 7"/>
                    <a:gd name="T6" fmla="*/ 1 w 4"/>
                    <a:gd name="T7" fmla="*/ 2 h 7"/>
                    <a:gd name="T8" fmla="*/ 1 w 4"/>
                    <a:gd name="T9" fmla="*/ 1 h 7"/>
                    <a:gd name="T10" fmla="*/ 1 w 4"/>
                    <a:gd name="T11" fmla="*/ 1 h 7"/>
                    <a:gd name="T12" fmla="*/ 1 w 4"/>
                    <a:gd name="T13" fmla="*/ 1 h 7"/>
                    <a:gd name="T14" fmla="*/ 1 w 4"/>
                    <a:gd name="T15" fmla="*/ 1 h 7"/>
                    <a:gd name="T16" fmla="*/ 1 w 4"/>
                    <a:gd name="T17" fmla="*/ 0 h 7"/>
                    <a:gd name="T18" fmla="*/ 1 w 4"/>
                    <a:gd name="T19" fmla="*/ 0 h 7"/>
                    <a:gd name="T20" fmla="*/ 0 w 4"/>
                    <a:gd name="T21" fmla="*/ 0 h 7"/>
                    <a:gd name="T22" fmla="*/ 0 w 4"/>
                    <a:gd name="T23" fmla="*/ 2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
                    <a:gd name="T38" fmla="*/ 4 w 4"/>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
                      <a:moveTo>
                        <a:pt x="0" y="7"/>
                      </a:moveTo>
                      <a:lnTo>
                        <a:pt x="2" y="6"/>
                      </a:lnTo>
                      <a:lnTo>
                        <a:pt x="3" y="6"/>
                      </a:lnTo>
                      <a:lnTo>
                        <a:pt x="4" y="5"/>
                      </a:lnTo>
                      <a:lnTo>
                        <a:pt x="4" y="3"/>
                      </a:lnTo>
                      <a:lnTo>
                        <a:pt x="4" y="2"/>
                      </a:lnTo>
                      <a:lnTo>
                        <a:pt x="4" y="1"/>
                      </a:lnTo>
                      <a:lnTo>
                        <a:pt x="3" y="1"/>
                      </a:lnTo>
                      <a:lnTo>
                        <a:pt x="3" y="0"/>
                      </a:lnTo>
                      <a:lnTo>
                        <a:pt x="2" y="0"/>
                      </a:lnTo>
                      <a:lnTo>
                        <a:pt x="0" y="0"/>
                      </a:lnTo>
                      <a:lnTo>
                        <a:pt x="0" y="7"/>
                      </a:lnTo>
                      <a:close/>
                    </a:path>
                  </a:pathLst>
                </a:custGeom>
                <a:solidFill>
                  <a:srgbClr val="FFFFFF"/>
                </a:solidFill>
                <a:ln w="9525">
                  <a:noFill/>
                  <a:round/>
                  <a:headEnd/>
                  <a:tailEnd/>
                </a:ln>
              </p:spPr>
              <p:txBody>
                <a:bodyPr/>
                <a:lstStyle/>
                <a:p>
                  <a:endParaRPr lang="en-GB"/>
                </a:p>
              </p:txBody>
            </p:sp>
            <p:sp>
              <p:nvSpPr>
                <p:cNvPr id="1191" name="Freeform 1101"/>
                <p:cNvSpPr>
                  <a:spLocks/>
                </p:cNvSpPr>
                <p:nvPr/>
              </p:nvSpPr>
              <p:spPr bwMode="auto">
                <a:xfrm>
                  <a:off x="3009" y="2876"/>
                  <a:ext cx="54" cy="84"/>
                </a:xfrm>
                <a:custGeom>
                  <a:avLst/>
                  <a:gdLst>
                    <a:gd name="T0" fmla="*/ 1 w 108"/>
                    <a:gd name="T1" fmla="*/ 1 h 168"/>
                    <a:gd name="T2" fmla="*/ 2 w 108"/>
                    <a:gd name="T3" fmla="*/ 5 h 168"/>
                    <a:gd name="T4" fmla="*/ 3 w 108"/>
                    <a:gd name="T5" fmla="*/ 7 h 168"/>
                    <a:gd name="T6" fmla="*/ 5 w 108"/>
                    <a:gd name="T7" fmla="*/ 10 h 168"/>
                    <a:gd name="T8" fmla="*/ 7 w 108"/>
                    <a:gd name="T9" fmla="*/ 12 h 168"/>
                    <a:gd name="T10" fmla="*/ 8 w 108"/>
                    <a:gd name="T11" fmla="*/ 15 h 168"/>
                    <a:gd name="T12" fmla="*/ 10 w 108"/>
                    <a:gd name="T13" fmla="*/ 18 h 168"/>
                    <a:gd name="T14" fmla="*/ 12 w 108"/>
                    <a:gd name="T15" fmla="*/ 21 h 168"/>
                    <a:gd name="T16" fmla="*/ 13 w 108"/>
                    <a:gd name="T17" fmla="*/ 23 h 168"/>
                    <a:gd name="T18" fmla="*/ 14 w 108"/>
                    <a:gd name="T19" fmla="*/ 26 h 168"/>
                    <a:gd name="T20" fmla="*/ 17 w 108"/>
                    <a:gd name="T21" fmla="*/ 28 h 168"/>
                    <a:gd name="T22" fmla="*/ 19 w 108"/>
                    <a:gd name="T23" fmla="*/ 31 h 168"/>
                    <a:gd name="T24" fmla="*/ 21 w 108"/>
                    <a:gd name="T25" fmla="*/ 34 h 168"/>
                    <a:gd name="T26" fmla="*/ 23 w 108"/>
                    <a:gd name="T27" fmla="*/ 37 h 168"/>
                    <a:gd name="T28" fmla="*/ 24 w 108"/>
                    <a:gd name="T29" fmla="*/ 39 h 168"/>
                    <a:gd name="T30" fmla="*/ 26 w 108"/>
                    <a:gd name="T31" fmla="*/ 41 h 168"/>
                    <a:gd name="T32" fmla="*/ 26 w 108"/>
                    <a:gd name="T33" fmla="*/ 37 h 168"/>
                    <a:gd name="T34" fmla="*/ 24 w 108"/>
                    <a:gd name="T35" fmla="*/ 35 h 168"/>
                    <a:gd name="T36" fmla="*/ 23 w 108"/>
                    <a:gd name="T37" fmla="*/ 33 h 168"/>
                    <a:gd name="T38" fmla="*/ 21 w 108"/>
                    <a:gd name="T39" fmla="*/ 31 h 168"/>
                    <a:gd name="T40" fmla="*/ 20 w 108"/>
                    <a:gd name="T41" fmla="*/ 28 h 168"/>
                    <a:gd name="T42" fmla="*/ 18 w 108"/>
                    <a:gd name="T43" fmla="*/ 26 h 168"/>
                    <a:gd name="T44" fmla="*/ 17 w 108"/>
                    <a:gd name="T45" fmla="*/ 24 h 168"/>
                    <a:gd name="T46" fmla="*/ 15 w 108"/>
                    <a:gd name="T47" fmla="*/ 22 h 168"/>
                    <a:gd name="T48" fmla="*/ 14 w 108"/>
                    <a:gd name="T49" fmla="*/ 20 h 168"/>
                    <a:gd name="T50" fmla="*/ 12 w 108"/>
                    <a:gd name="T51" fmla="*/ 18 h 168"/>
                    <a:gd name="T52" fmla="*/ 11 w 108"/>
                    <a:gd name="T53" fmla="*/ 15 h 168"/>
                    <a:gd name="T54" fmla="*/ 10 w 108"/>
                    <a:gd name="T55" fmla="*/ 13 h 168"/>
                    <a:gd name="T56" fmla="*/ 9 w 108"/>
                    <a:gd name="T57" fmla="*/ 11 h 168"/>
                    <a:gd name="T58" fmla="*/ 7 w 108"/>
                    <a:gd name="T59" fmla="*/ 10 h 168"/>
                    <a:gd name="T60" fmla="*/ 6 w 108"/>
                    <a:gd name="T61" fmla="*/ 7 h 168"/>
                    <a:gd name="T62" fmla="*/ 5 w 108"/>
                    <a:gd name="T63" fmla="*/ 5 h 168"/>
                    <a:gd name="T64" fmla="*/ 3 w 108"/>
                    <a:gd name="T65" fmla="*/ 3 h 1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168"/>
                    <a:gd name="T101" fmla="*/ 108 w 108"/>
                    <a:gd name="T102" fmla="*/ 168 h 1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168">
                      <a:moveTo>
                        <a:pt x="0" y="0"/>
                      </a:moveTo>
                      <a:lnTo>
                        <a:pt x="2" y="5"/>
                      </a:lnTo>
                      <a:lnTo>
                        <a:pt x="5" y="11"/>
                      </a:lnTo>
                      <a:lnTo>
                        <a:pt x="8" y="17"/>
                      </a:lnTo>
                      <a:lnTo>
                        <a:pt x="10" y="23"/>
                      </a:lnTo>
                      <a:lnTo>
                        <a:pt x="14" y="28"/>
                      </a:lnTo>
                      <a:lnTo>
                        <a:pt x="16" y="34"/>
                      </a:lnTo>
                      <a:lnTo>
                        <a:pt x="20" y="40"/>
                      </a:lnTo>
                      <a:lnTo>
                        <a:pt x="22" y="45"/>
                      </a:lnTo>
                      <a:lnTo>
                        <a:pt x="25" y="50"/>
                      </a:lnTo>
                      <a:lnTo>
                        <a:pt x="29" y="56"/>
                      </a:lnTo>
                      <a:lnTo>
                        <a:pt x="32" y="62"/>
                      </a:lnTo>
                      <a:lnTo>
                        <a:pt x="35" y="68"/>
                      </a:lnTo>
                      <a:lnTo>
                        <a:pt x="38" y="72"/>
                      </a:lnTo>
                      <a:lnTo>
                        <a:pt x="41" y="78"/>
                      </a:lnTo>
                      <a:lnTo>
                        <a:pt x="45" y="84"/>
                      </a:lnTo>
                      <a:lnTo>
                        <a:pt x="48" y="88"/>
                      </a:lnTo>
                      <a:lnTo>
                        <a:pt x="52" y="94"/>
                      </a:lnTo>
                      <a:lnTo>
                        <a:pt x="55" y="99"/>
                      </a:lnTo>
                      <a:lnTo>
                        <a:pt x="59" y="104"/>
                      </a:lnTo>
                      <a:lnTo>
                        <a:pt x="62" y="109"/>
                      </a:lnTo>
                      <a:lnTo>
                        <a:pt x="66" y="115"/>
                      </a:lnTo>
                      <a:lnTo>
                        <a:pt x="69" y="119"/>
                      </a:lnTo>
                      <a:lnTo>
                        <a:pt x="73" y="124"/>
                      </a:lnTo>
                      <a:lnTo>
                        <a:pt x="77" y="130"/>
                      </a:lnTo>
                      <a:lnTo>
                        <a:pt x="81" y="134"/>
                      </a:lnTo>
                      <a:lnTo>
                        <a:pt x="84" y="139"/>
                      </a:lnTo>
                      <a:lnTo>
                        <a:pt x="89" y="145"/>
                      </a:lnTo>
                      <a:lnTo>
                        <a:pt x="92" y="149"/>
                      </a:lnTo>
                      <a:lnTo>
                        <a:pt x="96" y="154"/>
                      </a:lnTo>
                      <a:lnTo>
                        <a:pt x="100" y="158"/>
                      </a:lnTo>
                      <a:lnTo>
                        <a:pt x="104" y="163"/>
                      </a:lnTo>
                      <a:lnTo>
                        <a:pt x="108" y="168"/>
                      </a:lnTo>
                      <a:lnTo>
                        <a:pt x="103" y="148"/>
                      </a:lnTo>
                      <a:lnTo>
                        <a:pt x="99" y="144"/>
                      </a:lnTo>
                      <a:lnTo>
                        <a:pt x="96" y="140"/>
                      </a:lnTo>
                      <a:lnTo>
                        <a:pt x="92" y="135"/>
                      </a:lnTo>
                      <a:lnTo>
                        <a:pt x="90" y="132"/>
                      </a:lnTo>
                      <a:lnTo>
                        <a:pt x="86" y="127"/>
                      </a:lnTo>
                      <a:lnTo>
                        <a:pt x="83" y="124"/>
                      </a:lnTo>
                      <a:lnTo>
                        <a:pt x="81" y="119"/>
                      </a:lnTo>
                      <a:lnTo>
                        <a:pt x="77" y="115"/>
                      </a:lnTo>
                      <a:lnTo>
                        <a:pt x="74" y="111"/>
                      </a:lnTo>
                      <a:lnTo>
                        <a:pt x="71" y="107"/>
                      </a:lnTo>
                      <a:lnTo>
                        <a:pt x="68" y="102"/>
                      </a:lnTo>
                      <a:lnTo>
                        <a:pt x="66" y="98"/>
                      </a:lnTo>
                      <a:lnTo>
                        <a:pt x="62" y="94"/>
                      </a:lnTo>
                      <a:lnTo>
                        <a:pt x="60" y="89"/>
                      </a:lnTo>
                      <a:lnTo>
                        <a:pt x="56" y="85"/>
                      </a:lnTo>
                      <a:lnTo>
                        <a:pt x="54" y="80"/>
                      </a:lnTo>
                      <a:lnTo>
                        <a:pt x="51" y="77"/>
                      </a:lnTo>
                      <a:lnTo>
                        <a:pt x="48" y="72"/>
                      </a:lnTo>
                      <a:lnTo>
                        <a:pt x="46" y="68"/>
                      </a:lnTo>
                      <a:lnTo>
                        <a:pt x="43" y="63"/>
                      </a:lnTo>
                      <a:lnTo>
                        <a:pt x="40" y="60"/>
                      </a:lnTo>
                      <a:lnTo>
                        <a:pt x="38" y="55"/>
                      </a:lnTo>
                      <a:lnTo>
                        <a:pt x="36" y="50"/>
                      </a:lnTo>
                      <a:lnTo>
                        <a:pt x="33" y="46"/>
                      </a:lnTo>
                      <a:lnTo>
                        <a:pt x="30" y="41"/>
                      </a:lnTo>
                      <a:lnTo>
                        <a:pt x="28" y="37"/>
                      </a:lnTo>
                      <a:lnTo>
                        <a:pt x="25" y="33"/>
                      </a:lnTo>
                      <a:lnTo>
                        <a:pt x="23" y="28"/>
                      </a:lnTo>
                      <a:lnTo>
                        <a:pt x="22" y="24"/>
                      </a:lnTo>
                      <a:lnTo>
                        <a:pt x="20" y="19"/>
                      </a:lnTo>
                      <a:lnTo>
                        <a:pt x="17" y="15"/>
                      </a:lnTo>
                      <a:lnTo>
                        <a:pt x="15" y="10"/>
                      </a:lnTo>
                      <a:lnTo>
                        <a:pt x="0" y="0"/>
                      </a:lnTo>
                      <a:close/>
                    </a:path>
                  </a:pathLst>
                </a:custGeom>
                <a:solidFill>
                  <a:srgbClr val="000000"/>
                </a:solidFill>
                <a:ln w="9525">
                  <a:noFill/>
                  <a:round/>
                  <a:headEnd/>
                  <a:tailEnd/>
                </a:ln>
              </p:spPr>
              <p:txBody>
                <a:bodyPr/>
                <a:lstStyle/>
                <a:p>
                  <a:endParaRPr lang="en-GB"/>
                </a:p>
              </p:txBody>
            </p:sp>
            <p:sp>
              <p:nvSpPr>
                <p:cNvPr id="1192" name="Freeform 1102"/>
                <p:cNvSpPr>
                  <a:spLocks/>
                </p:cNvSpPr>
                <p:nvPr/>
              </p:nvSpPr>
              <p:spPr bwMode="auto">
                <a:xfrm>
                  <a:off x="3008" y="2876"/>
                  <a:ext cx="56" cy="86"/>
                </a:xfrm>
                <a:custGeom>
                  <a:avLst/>
                  <a:gdLst>
                    <a:gd name="T0" fmla="*/ 27 w 113"/>
                    <a:gd name="T1" fmla="*/ 42 h 171"/>
                    <a:gd name="T2" fmla="*/ 25 w 113"/>
                    <a:gd name="T3" fmla="*/ 40 h 171"/>
                    <a:gd name="T4" fmla="*/ 24 w 113"/>
                    <a:gd name="T5" fmla="*/ 37 h 171"/>
                    <a:gd name="T6" fmla="*/ 22 w 113"/>
                    <a:gd name="T7" fmla="*/ 35 h 171"/>
                    <a:gd name="T8" fmla="*/ 20 w 113"/>
                    <a:gd name="T9" fmla="*/ 32 h 171"/>
                    <a:gd name="T10" fmla="*/ 18 w 113"/>
                    <a:gd name="T11" fmla="*/ 30 h 171"/>
                    <a:gd name="T12" fmla="*/ 16 w 113"/>
                    <a:gd name="T13" fmla="*/ 28 h 171"/>
                    <a:gd name="T14" fmla="*/ 15 w 113"/>
                    <a:gd name="T15" fmla="*/ 25 h 171"/>
                    <a:gd name="T16" fmla="*/ 13 w 113"/>
                    <a:gd name="T17" fmla="*/ 22 h 171"/>
                    <a:gd name="T18" fmla="*/ 11 w 113"/>
                    <a:gd name="T19" fmla="*/ 20 h 171"/>
                    <a:gd name="T20" fmla="*/ 9 w 113"/>
                    <a:gd name="T21" fmla="*/ 17 h 171"/>
                    <a:gd name="T22" fmla="*/ 8 w 113"/>
                    <a:gd name="T23" fmla="*/ 14 h 171"/>
                    <a:gd name="T24" fmla="*/ 6 w 113"/>
                    <a:gd name="T25" fmla="*/ 11 h 171"/>
                    <a:gd name="T26" fmla="*/ 5 w 113"/>
                    <a:gd name="T27" fmla="*/ 9 h 171"/>
                    <a:gd name="T28" fmla="*/ 3 w 113"/>
                    <a:gd name="T29" fmla="*/ 6 h 171"/>
                    <a:gd name="T30" fmla="*/ 2 w 113"/>
                    <a:gd name="T31" fmla="*/ 3 h 171"/>
                    <a:gd name="T32" fmla="*/ 0 w 113"/>
                    <a:gd name="T33" fmla="*/ 0 h 171"/>
                    <a:gd name="T34" fmla="*/ 0 w 113"/>
                    <a:gd name="T35" fmla="*/ 2 h 171"/>
                    <a:gd name="T36" fmla="*/ 2 w 113"/>
                    <a:gd name="T37" fmla="*/ 5 h 171"/>
                    <a:gd name="T38" fmla="*/ 3 w 113"/>
                    <a:gd name="T39" fmla="*/ 8 h 171"/>
                    <a:gd name="T40" fmla="*/ 4 w 113"/>
                    <a:gd name="T41" fmla="*/ 11 h 171"/>
                    <a:gd name="T42" fmla="*/ 6 w 113"/>
                    <a:gd name="T43" fmla="*/ 14 h 171"/>
                    <a:gd name="T44" fmla="*/ 8 w 113"/>
                    <a:gd name="T45" fmla="*/ 16 h 171"/>
                    <a:gd name="T46" fmla="*/ 9 w 113"/>
                    <a:gd name="T47" fmla="*/ 19 h 171"/>
                    <a:gd name="T48" fmla="*/ 11 w 113"/>
                    <a:gd name="T49" fmla="*/ 22 h 171"/>
                    <a:gd name="T50" fmla="*/ 13 w 113"/>
                    <a:gd name="T51" fmla="*/ 24 h 171"/>
                    <a:gd name="T52" fmla="*/ 14 w 113"/>
                    <a:gd name="T53" fmla="*/ 27 h 171"/>
                    <a:gd name="T54" fmla="*/ 16 w 113"/>
                    <a:gd name="T55" fmla="*/ 30 h 171"/>
                    <a:gd name="T56" fmla="*/ 18 w 113"/>
                    <a:gd name="T57" fmla="*/ 32 h 171"/>
                    <a:gd name="T58" fmla="*/ 20 w 113"/>
                    <a:gd name="T59" fmla="*/ 34 h 171"/>
                    <a:gd name="T60" fmla="*/ 22 w 113"/>
                    <a:gd name="T61" fmla="*/ 37 h 171"/>
                    <a:gd name="T62" fmla="*/ 24 w 113"/>
                    <a:gd name="T63" fmla="*/ 39 h 171"/>
                    <a:gd name="T64" fmla="*/ 26 w 113"/>
                    <a:gd name="T65" fmla="*/ 42 h 171"/>
                    <a:gd name="T66" fmla="*/ 28 w 113"/>
                    <a:gd name="T67" fmla="*/ 43 h 171"/>
                    <a:gd name="T68" fmla="*/ 27 w 113"/>
                    <a:gd name="T69" fmla="*/ 43 h 171"/>
                    <a:gd name="T70" fmla="*/ 27 w 113"/>
                    <a:gd name="T71" fmla="*/ 43 h 171"/>
                    <a:gd name="T72" fmla="*/ 28 w 113"/>
                    <a:gd name="T73" fmla="*/ 43 h 171"/>
                    <a:gd name="T74" fmla="*/ 27 w 113"/>
                    <a:gd name="T75" fmla="*/ 42 h 1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
                    <a:gd name="T115" fmla="*/ 0 h 171"/>
                    <a:gd name="T116" fmla="*/ 113 w 113"/>
                    <a:gd name="T117" fmla="*/ 171 h 1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 h="171">
                      <a:moveTo>
                        <a:pt x="108" y="170"/>
                      </a:moveTo>
                      <a:lnTo>
                        <a:pt x="111" y="168"/>
                      </a:lnTo>
                      <a:lnTo>
                        <a:pt x="108" y="163"/>
                      </a:lnTo>
                      <a:lnTo>
                        <a:pt x="103" y="158"/>
                      </a:lnTo>
                      <a:lnTo>
                        <a:pt x="100" y="154"/>
                      </a:lnTo>
                      <a:lnTo>
                        <a:pt x="96" y="148"/>
                      </a:lnTo>
                      <a:lnTo>
                        <a:pt x="92" y="143"/>
                      </a:lnTo>
                      <a:lnTo>
                        <a:pt x="88" y="139"/>
                      </a:lnTo>
                      <a:lnTo>
                        <a:pt x="85" y="134"/>
                      </a:lnTo>
                      <a:lnTo>
                        <a:pt x="80" y="128"/>
                      </a:lnTo>
                      <a:lnTo>
                        <a:pt x="77" y="124"/>
                      </a:lnTo>
                      <a:lnTo>
                        <a:pt x="73" y="119"/>
                      </a:lnTo>
                      <a:lnTo>
                        <a:pt x="70" y="113"/>
                      </a:lnTo>
                      <a:lnTo>
                        <a:pt x="66" y="109"/>
                      </a:lnTo>
                      <a:lnTo>
                        <a:pt x="63" y="103"/>
                      </a:lnTo>
                      <a:lnTo>
                        <a:pt x="60" y="99"/>
                      </a:lnTo>
                      <a:lnTo>
                        <a:pt x="56" y="93"/>
                      </a:lnTo>
                      <a:lnTo>
                        <a:pt x="53" y="88"/>
                      </a:lnTo>
                      <a:lnTo>
                        <a:pt x="49" y="82"/>
                      </a:lnTo>
                      <a:lnTo>
                        <a:pt x="46" y="78"/>
                      </a:lnTo>
                      <a:lnTo>
                        <a:pt x="42" y="72"/>
                      </a:lnTo>
                      <a:lnTo>
                        <a:pt x="39" y="66"/>
                      </a:lnTo>
                      <a:lnTo>
                        <a:pt x="35" y="62"/>
                      </a:lnTo>
                      <a:lnTo>
                        <a:pt x="33" y="56"/>
                      </a:lnTo>
                      <a:lnTo>
                        <a:pt x="30" y="50"/>
                      </a:lnTo>
                      <a:lnTo>
                        <a:pt x="26" y="44"/>
                      </a:lnTo>
                      <a:lnTo>
                        <a:pt x="24" y="40"/>
                      </a:lnTo>
                      <a:lnTo>
                        <a:pt x="20" y="34"/>
                      </a:lnTo>
                      <a:lnTo>
                        <a:pt x="18" y="28"/>
                      </a:lnTo>
                      <a:lnTo>
                        <a:pt x="15" y="23"/>
                      </a:lnTo>
                      <a:lnTo>
                        <a:pt x="12" y="17"/>
                      </a:lnTo>
                      <a:lnTo>
                        <a:pt x="9" y="11"/>
                      </a:lnTo>
                      <a:lnTo>
                        <a:pt x="7" y="5"/>
                      </a:lnTo>
                      <a:lnTo>
                        <a:pt x="3" y="0"/>
                      </a:lnTo>
                      <a:lnTo>
                        <a:pt x="0" y="2"/>
                      </a:lnTo>
                      <a:lnTo>
                        <a:pt x="2" y="8"/>
                      </a:lnTo>
                      <a:lnTo>
                        <a:pt x="4" y="13"/>
                      </a:lnTo>
                      <a:lnTo>
                        <a:pt x="8" y="19"/>
                      </a:lnTo>
                      <a:lnTo>
                        <a:pt x="10" y="25"/>
                      </a:lnTo>
                      <a:lnTo>
                        <a:pt x="13" y="31"/>
                      </a:lnTo>
                      <a:lnTo>
                        <a:pt x="16" y="36"/>
                      </a:lnTo>
                      <a:lnTo>
                        <a:pt x="19" y="42"/>
                      </a:lnTo>
                      <a:lnTo>
                        <a:pt x="23" y="47"/>
                      </a:lnTo>
                      <a:lnTo>
                        <a:pt x="25" y="53"/>
                      </a:lnTo>
                      <a:lnTo>
                        <a:pt x="28" y="58"/>
                      </a:lnTo>
                      <a:lnTo>
                        <a:pt x="32" y="64"/>
                      </a:lnTo>
                      <a:lnTo>
                        <a:pt x="35" y="70"/>
                      </a:lnTo>
                      <a:lnTo>
                        <a:pt x="38" y="74"/>
                      </a:lnTo>
                      <a:lnTo>
                        <a:pt x="41" y="80"/>
                      </a:lnTo>
                      <a:lnTo>
                        <a:pt x="45" y="86"/>
                      </a:lnTo>
                      <a:lnTo>
                        <a:pt x="48" y="90"/>
                      </a:lnTo>
                      <a:lnTo>
                        <a:pt x="52" y="96"/>
                      </a:lnTo>
                      <a:lnTo>
                        <a:pt x="55" y="101"/>
                      </a:lnTo>
                      <a:lnTo>
                        <a:pt x="58" y="107"/>
                      </a:lnTo>
                      <a:lnTo>
                        <a:pt x="62" y="111"/>
                      </a:lnTo>
                      <a:lnTo>
                        <a:pt x="65" y="117"/>
                      </a:lnTo>
                      <a:lnTo>
                        <a:pt x="70" y="122"/>
                      </a:lnTo>
                      <a:lnTo>
                        <a:pt x="73" y="127"/>
                      </a:lnTo>
                      <a:lnTo>
                        <a:pt x="77" y="132"/>
                      </a:lnTo>
                      <a:lnTo>
                        <a:pt x="80" y="136"/>
                      </a:lnTo>
                      <a:lnTo>
                        <a:pt x="85" y="142"/>
                      </a:lnTo>
                      <a:lnTo>
                        <a:pt x="88" y="147"/>
                      </a:lnTo>
                      <a:lnTo>
                        <a:pt x="92" y="151"/>
                      </a:lnTo>
                      <a:lnTo>
                        <a:pt x="96" y="156"/>
                      </a:lnTo>
                      <a:lnTo>
                        <a:pt x="100" y="161"/>
                      </a:lnTo>
                      <a:lnTo>
                        <a:pt x="105" y="166"/>
                      </a:lnTo>
                      <a:lnTo>
                        <a:pt x="108" y="171"/>
                      </a:lnTo>
                      <a:lnTo>
                        <a:pt x="113" y="169"/>
                      </a:lnTo>
                      <a:lnTo>
                        <a:pt x="108" y="171"/>
                      </a:lnTo>
                      <a:lnTo>
                        <a:pt x="109" y="171"/>
                      </a:lnTo>
                      <a:lnTo>
                        <a:pt x="110" y="171"/>
                      </a:lnTo>
                      <a:lnTo>
                        <a:pt x="111" y="171"/>
                      </a:lnTo>
                      <a:lnTo>
                        <a:pt x="113" y="170"/>
                      </a:lnTo>
                      <a:lnTo>
                        <a:pt x="113" y="169"/>
                      </a:lnTo>
                      <a:lnTo>
                        <a:pt x="113" y="168"/>
                      </a:lnTo>
                      <a:lnTo>
                        <a:pt x="111" y="168"/>
                      </a:lnTo>
                      <a:lnTo>
                        <a:pt x="108" y="170"/>
                      </a:lnTo>
                      <a:close/>
                    </a:path>
                  </a:pathLst>
                </a:custGeom>
                <a:solidFill>
                  <a:srgbClr val="000000"/>
                </a:solidFill>
                <a:ln w="9525">
                  <a:noFill/>
                  <a:round/>
                  <a:headEnd/>
                  <a:tailEnd/>
                </a:ln>
              </p:spPr>
              <p:txBody>
                <a:bodyPr/>
                <a:lstStyle/>
                <a:p>
                  <a:endParaRPr lang="en-GB"/>
                </a:p>
              </p:txBody>
            </p:sp>
            <p:sp>
              <p:nvSpPr>
                <p:cNvPr id="1193" name="Freeform 1103"/>
                <p:cNvSpPr>
                  <a:spLocks/>
                </p:cNvSpPr>
                <p:nvPr/>
              </p:nvSpPr>
              <p:spPr bwMode="auto">
                <a:xfrm>
                  <a:off x="3059" y="2949"/>
                  <a:ext cx="5" cy="12"/>
                </a:xfrm>
                <a:custGeom>
                  <a:avLst/>
                  <a:gdLst>
                    <a:gd name="T0" fmla="*/ 0 w 11"/>
                    <a:gd name="T1" fmla="*/ 1 h 23"/>
                    <a:gd name="T2" fmla="*/ 0 w 11"/>
                    <a:gd name="T3" fmla="*/ 1 h 23"/>
                    <a:gd name="T4" fmla="*/ 1 w 11"/>
                    <a:gd name="T5" fmla="*/ 6 h 23"/>
                    <a:gd name="T6" fmla="*/ 2 w 11"/>
                    <a:gd name="T7" fmla="*/ 6 h 23"/>
                    <a:gd name="T8" fmla="*/ 1 w 11"/>
                    <a:gd name="T9" fmla="*/ 1 h 23"/>
                    <a:gd name="T10" fmla="*/ 1 w 11"/>
                    <a:gd name="T11" fmla="*/ 1 h 23"/>
                    <a:gd name="T12" fmla="*/ 1 w 11"/>
                    <a:gd name="T13" fmla="*/ 1 h 23"/>
                    <a:gd name="T14" fmla="*/ 1 w 11"/>
                    <a:gd name="T15" fmla="*/ 1 h 23"/>
                    <a:gd name="T16" fmla="*/ 1 w 11"/>
                    <a:gd name="T17" fmla="*/ 0 h 23"/>
                    <a:gd name="T18" fmla="*/ 0 w 11"/>
                    <a:gd name="T19" fmla="*/ 0 h 23"/>
                    <a:gd name="T20" fmla="*/ 0 w 11"/>
                    <a:gd name="T21" fmla="*/ 0 h 23"/>
                    <a:gd name="T22" fmla="*/ 0 w 11"/>
                    <a:gd name="T23" fmla="*/ 0 h 23"/>
                    <a:gd name="T24" fmla="*/ 0 w 11"/>
                    <a:gd name="T25" fmla="*/ 1 h 23"/>
                    <a:gd name="T26" fmla="*/ 0 w 11"/>
                    <a:gd name="T27" fmla="*/ 1 h 23"/>
                    <a:gd name="T28" fmla="*/ 0 w 11"/>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23"/>
                    <a:gd name="T47" fmla="*/ 11 w 11"/>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23">
                      <a:moveTo>
                        <a:pt x="0" y="3"/>
                      </a:moveTo>
                      <a:lnTo>
                        <a:pt x="0" y="2"/>
                      </a:lnTo>
                      <a:lnTo>
                        <a:pt x="6" y="23"/>
                      </a:lnTo>
                      <a:lnTo>
                        <a:pt x="11" y="22"/>
                      </a:lnTo>
                      <a:lnTo>
                        <a:pt x="5" y="1"/>
                      </a:lnTo>
                      <a:lnTo>
                        <a:pt x="4" y="1"/>
                      </a:lnTo>
                      <a:lnTo>
                        <a:pt x="5" y="1"/>
                      </a:lnTo>
                      <a:lnTo>
                        <a:pt x="4" y="1"/>
                      </a:lnTo>
                      <a:lnTo>
                        <a:pt x="4" y="0"/>
                      </a:lnTo>
                      <a:lnTo>
                        <a:pt x="3" y="0"/>
                      </a:lnTo>
                      <a:lnTo>
                        <a:pt x="1" y="0"/>
                      </a:lnTo>
                      <a:lnTo>
                        <a:pt x="0" y="0"/>
                      </a:lnTo>
                      <a:lnTo>
                        <a:pt x="0" y="1"/>
                      </a:lnTo>
                      <a:lnTo>
                        <a:pt x="0" y="2"/>
                      </a:lnTo>
                      <a:lnTo>
                        <a:pt x="0" y="3"/>
                      </a:lnTo>
                      <a:close/>
                    </a:path>
                  </a:pathLst>
                </a:custGeom>
                <a:solidFill>
                  <a:srgbClr val="000000"/>
                </a:solidFill>
                <a:ln w="9525">
                  <a:noFill/>
                  <a:round/>
                  <a:headEnd/>
                  <a:tailEnd/>
                </a:ln>
              </p:spPr>
              <p:txBody>
                <a:bodyPr/>
                <a:lstStyle/>
                <a:p>
                  <a:endParaRPr lang="en-GB"/>
                </a:p>
              </p:txBody>
            </p:sp>
            <p:sp>
              <p:nvSpPr>
                <p:cNvPr id="1194" name="Freeform 1104"/>
                <p:cNvSpPr>
                  <a:spLocks/>
                </p:cNvSpPr>
                <p:nvPr/>
              </p:nvSpPr>
              <p:spPr bwMode="auto">
                <a:xfrm>
                  <a:off x="3015" y="2880"/>
                  <a:ext cx="46" cy="71"/>
                </a:xfrm>
                <a:custGeom>
                  <a:avLst/>
                  <a:gdLst>
                    <a:gd name="T0" fmla="*/ 0 w 91"/>
                    <a:gd name="T1" fmla="*/ 1 h 141"/>
                    <a:gd name="T2" fmla="*/ 1 w 91"/>
                    <a:gd name="T3" fmla="*/ 3 h 141"/>
                    <a:gd name="T4" fmla="*/ 3 w 91"/>
                    <a:gd name="T5" fmla="*/ 6 h 141"/>
                    <a:gd name="T6" fmla="*/ 4 w 91"/>
                    <a:gd name="T7" fmla="*/ 8 h 141"/>
                    <a:gd name="T8" fmla="*/ 5 w 91"/>
                    <a:gd name="T9" fmla="*/ 10 h 141"/>
                    <a:gd name="T10" fmla="*/ 6 w 91"/>
                    <a:gd name="T11" fmla="*/ 12 h 141"/>
                    <a:gd name="T12" fmla="*/ 7 w 91"/>
                    <a:gd name="T13" fmla="*/ 14 h 141"/>
                    <a:gd name="T14" fmla="*/ 9 w 91"/>
                    <a:gd name="T15" fmla="*/ 17 h 141"/>
                    <a:gd name="T16" fmla="*/ 10 w 91"/>
                    <a:gd name="T17" fmla="*/ 19 h 141"/>
                    <a:gd name="T18" fmla="*/ 12 w 91"/>
                    <a:gd name="T19" fmla="*/ 21 h 141"/>
                    <a:gd name="T20" fmla="*/ 13 w 91"/>
                    <a:gd name="T21" fmla="*/ 23 h 141"/>
                    <a:gd name="T22" fmla="*/ 14 w 91"/>
                    <a:gd name="T23" fmla="*/ 25 h 141"/>
                    <a:gd name="T24" fmla="*/ 16 w 91"/>
                    <a:gd name="T25" fmla="*/ 27 h 141"/>
                    <a:gd name="T26" fmla="*/ 18 w 91"/>
                    <a:gd name="T27" fmla="*/ 30 h 141"/>
                    <a:gd name="T28" fmla="*/ 19 w 91"/>
                    <a:gd name="T29" fmla="*/ 32 h 141"/>
                    <a:gd name="T30" fmla="*/ 21 w 91"/>
                    <a:gd name="T31" fmla="*/ 34 h 141"/>
                    <a:gd name="T32" fmla="*/ 22 w 91"/>
                    <a:gd name="T33" fmla="*/ 36 h 141"/>
                    <a:gd name="T34" fmla="*/ 22 w 91"/>
                    <a:gd name="T35" fmla="*/ 34 h 141"/>
                    <a:gd name="T36" fmla="*/ 21 w 91"/>
                    <a:gd name="T37" fmla="*/ 32 h 141"/>
                    <a:gd name="T38" fmla="*/ 19 w 91"/>
                    <a:gd name="T39" fmla="*/ 30 h 141"/>
                    <a:gd name="T40" fmla="*/ 18 w 91"/>
                    <a:gd name="T41" fmla="*/ 28 h 141"/>
                    <a:gd name="T42" fmla="*/ 16 w 91"/>
                    <a:gd name="T43" fmla="*/ 26 h 141"/>
                    <a:gd name="T44" fmla="*/ 15 w 91"/>
                    <a:gd name="T45" fmla="*/ 24 h 141"/>
                    <a:gd name="T46" fmla="*/ 13 w 91"/>
                    <a:gd name="T47" fmla="*/ 22 h 141"/>
                    <a:gd name="T48" fmla="*/ 12 w 91"/>
                    <a:gd name="T49" fmla="*/ 19 h 141"/>
                    <a:gd name="T50" fmla="*/ 10 w 91"/>
                    <a:gd name="T51" fmla="*/ 17 h 141"/>
                    <a:gd name="T52" fmla="*/ 9 w 91"/>
                    <a:gd name="T53" fmla="*/ 15 h 141"/>
                    <a:gd name="T54" fmla="*/ 8 w 91"/>
                    <a:gd name="T55" fmla="*/ 13 h 141"/>
                    <a:gd name="T56" fmla="*/ 7 w 91"/>
                    <a:gd name="T57" fmla="*/ 11 h 141"/>
                    <a:gd name="T58" fmla="*/ 5 w 91"/>
                    <a:gd name="T59" fmla="*/ 8 h 141"/>
                    <a:gd name="T60" fmla="*/ 4 w 91"/>
                    <a:gd name="T61" fmla="*/ 6 h 141"/>
                    <a:gd name="T62" fmla="*/ 3 w 91"/>
                    <a:gd name="T63" fmla="*/ 4 h 141"/>
                    <a:gd name="T64" fmla="*/ 2 w 91"/>
                    <a:gd name="T65" fmla="*/ 2 h 141"/>
                    <a:gd name="T66" fmla="*/ 1 w 91"/>
                    <a:gd name="T67" fmla="*/ 1 h 141"/>
                    <a:gd name="T68" fmla="*/ 1 w 91"/>
                    <a:gd name="T69" fmla="*/ 1 h 141"/>
                    <a:gd name="T70" fmla="*/ 1 w 91"/>
                    <a:gd name="T71" fmla="*/ 0 h 141"/>
                    <a:gd name="T72" fmla="*/ 1 w 91"/>
                    <a:gd name="T73" fmla="*/ 0 h 141"/>
                    <a:gd name="T74" fmla="*/ 0 w 91"/>
                    <a:gd name="T75" fmla="*/ 1 h 141"/>
                    <a:gd name="T76" fmla="*/ 0 w 91"/>
                    <a:gd name="T77" fmla="*/ 1 h 1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141"/>
                    <a:gd name="T119" fmla="*/ 91 w 91"/>
                    <a:gd name="T120" fmla="*/ 141 h 1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141">
                      <a:moveTo>
                        <a:pt x="1" y="4"/>
                      </a:moveTo>
                      <a:lnTo>
                        <a:pt x="0" y="3"/>
                      </a:lnTo>
                      <a:lnTo>
                        <a:pt x="2" y="8"/>
                      </a:lnTo>
                      <a:lnTo>
                        <a:pt x="4" y="12"/>
                      </a:lnTo>
                      <a:lnTo>
                        <a:pt x="7" y="17"/>
                      </a:lnTo>
                      <a:lnTo>
                        <a:pt x="9" y="22"/>
                      </a:lnTo>
                      <a:lnTo>
                        <a:pt x="11" y="26"/>
                      </a:lnTo>
                      <a:lnTo>
                        <a:pt x="13" y="30"/>
                      </a:lnTo>
                      <a:lnTo>
                        <a:pt x="16" y="34"/>
                      </a:lnTo>
                      <a:lnTo>
                        <a:pt x="18" y="39"/>
                      </a:lnTo>
                      <a:lnTo>
                        <a:pt x="20" y="44"/>
                      </a:lnTo>
                      <a:lnTo>
                        <a:pt x="23" y="48"/>
                      </a:lnTo>
                      <a:lnTo>
                        <a:pt x="25" y="53"/>
                      </a:lnTo>
                      <a:lnTo>
                        <a:pt x="28" y="56"/>
                      </a:lnTo>
                      <a:lnTo>
                        <a:pt x="31" y="61"/>
                      </a:lnTo>
                      <a:lnTo>
                        <a:pt x="33" y="65"/>
                      </a:lnTo>
                      <a:lnTo>
                        <a:pt x="37" y="70"/>
                      </a:lnTo>
                      <a:lnTo>
                        <a:pt x="39" y="75"/>
                      </a:lnTo>
                      <a:lnTo>
                        <a:pt x="41" y="78"/>
                      </a:lnTo>
                      <a:lnTo>
                        <a:pt x="45" y="83"/>
                      </a:lnTo>
                      <a:lnTo>
                        <a:pt x="47" y="87"/>
                      </a:lnTo>
                      <a:lnTo>
                        <a:pt x="50" y="92"/>
                      </a:lnTo>
                      <a:lnTo>
                        <a:pt x="53" y="95"/>
                      </a:lnTo>
                      <a:lnTo>
                        <a:pt x="56" y="100"/>
                      </a:lnTo>
                      <a:lnTo>
                        <a:pt x="60" y="104"/>
                      </a:lnTo>
                      <a:lnTo>
                        <a:pt x="62" y="108"/>
                      </a:lnTo>
                      <a:lnTo>
                        <a:pt x="65" y="113"/>
                      </a:lnTo>
                      <a:lnTo>
                        <a:pt x="69" y="117"/>
                      </a:lnTo>
                      <a:lnTo>
                        <a:pt x="71" y="121"/>
                      </a:lnTo>
                      <a:lnTo>
                        <a:pt x="75" y="125"/>
                      </a:lnTo>
                      <a:lnTo>
                        <a:pt x="78" y="130"/>
                      </a:lnTo>
                      <a:lnTo>
                        <a:pt x="81" y="133"/>
                      </a:lnTo>
                      <a:lnTo>
                        <a:pt x="84" y="138"/>
                      </a:lnTo>
                      <a:lnTo>
                        <a:pt x="87" y="141"/>
                      </a:lnTo>
                      <a:lnTo>
                        <a:pt x="91" y="139"/>
                      </a:lnTo>
                      <a:lnTo>
                        <a:pt x="88" y="134"/>
                      </a:lnTo>
                      <a:lnTo>
                        <a:pt x="85" y="131"/>
                      </a:lnTo>
                      <a:lnTo>
                        <a:pt x="81" y="126"/>
                      </a:lnTo>
                      <a:lnTo>
                        <a:pt x="78" y="122"/>
                      </a:lnTo>
                      <a:lnTo>
                        <a:pt x="76" y="118"/>
                      </a:lnTo>
                      <a:lnTo>
                        <a:pt x="72" y="114"/>
                      </a:lnTo>
                      <a:lnTo>
                        <a:pt x="69" y="110"/>
                      </a:lnTo>
                      <a:lnTo>
                        <a:pt x="66" y="106"/>
                      </a:lnTo>
                      <a:lnTo>
                        <a:pt x="63" y="101"/>
                      </a:lnTo>
                      <a:lnTo>
                        <a:pt x="60" y="98"/>
                      </a:lnTo>
                      <a:lnTo>
                        <a:pt x="57" y="93"/>
                      </a:lnTo>
                      <a:lnTo>
                        <a:pt x="54" y="88"/>
                      </a:lnTo>
                      <a:lnTo>
                        <a:pt x="51" y="85"/>
                      </a:lnTo>
                      <a:lnTo>
                        <a:pt x="48" y="80"/>
                      </a:lnTo>
                      <a:lnTo>
                        <a:pt x="46" y="76"/>
                      </a:lnTo>
                      <a:lnTo>
                        <a:pt x="42" y="71"/>
                      </a:lnTo>
                      <a:lnTo>
                        <a:pt x="40" y="68"/>
                      </a:lnTo>
                      <a:lnTo>
                        <a:pt x="38" y="63"/>
                      </a:lnTo>
                      <a:lnTo>
                        <a:pt x="34" y="58"/>
                      </a:lnTo>
                      <a:lnTo>
                        <a:pt x="32" y="54"/>
                      </a:lnTo>
                      <a:lnTo>
                        <a:pt x="30" y="49"/>
                      </a:lnTo>
                      <a:lnTo>
                        <a:pt x="27" y="46"/>
                      </a:lnTo>
                      <a:lnTo>
                        <a:pt x="25" y="41"/>
                      </a:lnTo>
                      <a:lnTo>
                        <a:pt x="22" y="37"/>
                      </a:lnTo>
                      <a:lnTo>
                        <a:pt x="19" y="32"/>
                      </a:lnTo>
                      <a:lnTo>
                        <a:pt x="17" y="27"/>
                      </a:lnTo>
                      <a:lnTo>
                        <a:pt x="15" y="24"/>
                      </a:lnTo>
                      <a:lnTo>
                        <a:pt x="12" y="19"/>
                      </a:lnTo>
                      <a:lnTo>
                        <a:pt x="10" y="15"/>
                      </a:lnTo>
                      <a:lnTo>
                        <a:pt x="9" y="10"/>
                      </a:lnTo>
                      <a:lnTo>
                        <a:pt x="7" y="6"/>
                      </a:lnTo>
                      <a:lnTo>
                        <a:pt x="4" y="2"/>
                      </a:lnTo>
                      <a:lnTo>
                        <a:pt x="3" y="1"/>
                      </a:lnTo>
                      <a:lnTo>
                        <a:pt x="4" y="2"/>
                      </a:lnTo>
                      <a:lnTo>
                        <a:pt x="4" y="1"/>
                      </a:lnTo>
                      <a:lnTo>
                        <a:pt x="3" y="1"/>
                      </a:lnTo>
                      <a:lnTo>
                        <a:pt x="3" y="0"/>
                      </a:lnTo>
                      <a:lnTo>
                        <a:pt x="2" y="0"/>
                      </a:lnTo>
                      <a:lnTo>
                        <a:pt x="1" y="0"/>
                      </a:lnTo>
                      <a:lnTo>
                        <a:pt x="1" y="1"/>
                      </a:lnTo>
                      <a:lnTo>
                        <a:pt x="0" y="1"/>
                      </a:lnTo>
                      <a:lnTo>
                        <a:pt x="0" y="2"/>
                      </a:lnTo>
                      <a:lnTo>
                        <a:pt x="0" y="3"/>
                      </a:lnTo>
                      <a:lnTo>
                        <a:pt x="1" y="4"/>
                      </a:lnTo>
                      <a:close/>
                    </a:path>
                  </a:pathLst>
                </a:custGeom>
                <a:solidFill>
                  <a:srgbClr val="000000"/>
                </a:solidFill>
                <a:ln w="9525">
                  <a:noFill/>
                  <a:round/>
                  <a:headEnd/>
                  <a:tailEnd/>
                </a:ln>
              </p:spPr>
              <p:txBody>
                <a:bodyPr/>
                <a:lstStyle/>
                <a:p>
                  <a:endParaRPr lang="en-GB"/>
                </a:p>
              </p:txBody>
            </p:sp>
            <p:sp>
              <p:nvSpPr>
                <p:cNvPr id="1195" name="Freeform 1105"/>
                <p:cNvSpPr>
                  <a:spLocks/>
                </p:cNvSpPr>
                <p:nvPr/>
              </p:nvSpPr>
              <p:spPr bwMode="auto">
                <a:xfrm>
                  <a:off x="3007" y="2875"/>
                  <a:ext cx="10" cy="8"/>
                </a:xfrm>
                <a:custGeom>
                  <a:avLst/>
                  <a:gdLst>
                    <a:gd name="T0" fmla="*/ 1 w 19"/>
                    <a:gd name="T1" fmla="*/ 1 h 15"/>
                    <a:gd name="T2" fmla="*/ 1 w 19"/>
                    <a:gd name="T3" fmla="*/ 1 h 15"/>
                    <a:gd name="T4" fmla="*/ 5 w 19"/>
                    <a:gd name="T5" fmla="*/ 4 h 15"/>
                    <a:gd name="T6" fmla="*/ 5 w 19"/>
                    <a:gd name="T7" fmla="*/ 3 h 15"/>
                    <a:gd name="T8" fmla="*/ 1 w 19"/>
                    <a:gd name="T9" fmla="*/ 0 h 15"/>
                    <a:gd name="T10" fmla="*/ 1 w 19"/>
                    <a:gd name="T11" fmla="*/ 1 h 15"/>
                    <a:gd name="T12" fmla="*/ 1 w 19"/>
                    <a:gd name="T13" fmla="*/ 0 h 15"/>
                    <a:gd name="T14" fmla="*/ 1 w 19"/>
                    <a:gd name="T15" fmla="*/ 0 h 15"/>
                    <a:gd name="T16" fmla="*/ 1 w 19"/>
                    <a:gd name="T17" fmla="*/ 0 h 15"/>
                    <a:gd name="T18" fmla="*/ 1 w 19"/>
                    <a:gd name="T19" fmla="*/ 0 h 15"/>
                    <a:gd name="T20" fmla="*/ 1 w 19"/>
                    <a:gd name="T21" fmla="*/ 1 h 15"/>
                    <a:gd name="T22" fmla="*/ 0 w 19"/>
                    <a:gd name="T23" fmla="*/ 1 h 15"/>
                    <a:gd name="T24" fmla="*/ 0 w 19"/>
                    <a:gd name="T25" fmla="*/ 1 h 15"/>
                    <a:gd name="T26" fmla="*/ 1 w 19"/>
                    <a:gd name="T27" fmla="*/ 1 h 15"/>
                    <a:gd name="T28" fmla="*/ 1 w 19"/>
                    <a:gd name="T29" fmla="*/ 1 h 15"/>
                    <a:gd name="T30" fmla="*/ 1 w 19"/>
                    <a:gd name="T31" fmla="*/ 1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15"/>
                    <a:gd name="T50" fmla="*/ 19 w 19"/>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15">
                      <a:moveTo>
                        <a:pt x="4" y="2"/>
                      </a:moveTo>
                      <a:lnTo>
                        <a:pt x="1" y="4"/>
                      </a:lnTo>
                      <a:lnTo>
                        <a:pt x="17" y="15"/>
                      </a:lnTo>
                      <a:lnTo>
                        <a:pt x="19" y="12"/>
                      </a:lnTo>
                      <a:lnTo>
                        <a:pt x="4" y="0"/>
                      </a:lnTo>
                      <a:lnTo>
                        <a:pt x="1" y="4"/>
                      </a:lnTo>
                      <a:lnTo>
                        <a:pt x="4" y="0"/>
                      </a:lnTo>
                      <a:lnTo>
                        <a:pt x="3" y="0"/>
                      </a:lnTo>
                      <a:lnTo>
                        <a:pt x="2" y="0"/>
                      </a:lnTo>
                      <a:lnTo>
                        <a:pt x="1" y="0"/>
                      </a:lnTo>
                      <a:lnTo>
                        <a:pt x="1" y="2"/>
                      </a:lnTo>
                      <a:lnTo>
                        <a:pt x="0" y="2"/>
                      </a:lnTo>
                      <a:lnTo>
                        <a:pt x="0" y="3"/>
                      </a:lnTo>
                      <a:lnTo>
                        <a:pt x="1" y="3"/>
                      </a:lnTo>
                      <a:lnTo>
                        <a:pt x="1" y="4"/>
                      </a:lnTo>
                      <a:lnTo>
                        <a:pt x="4" y="2"/>
                      </a:lnTo>
                      <a:close/>
                    </a:path>
                  </a:pathLst>
                </a:custGeom>
                <a:solidFill>
                  <a:srgbClr val="000000"/>
                </a:solidFill>
                <a:ln w="9525">
                  <a:noFill/>
                  <a:round/>
                  <a:headEnd/>
                  <a:tailEnd/>
                </a:ln>
              </p:spPr>
              <p:txBody>
                <a:bodyPr/>
                <a:lstStyle/>
                <a:p>
                  <a:endParaRPr lang="en-GB"/>
                </a:p>
              </p:txBody>
            </p:sp>
            <p:sp>
              <p:nvSpPr>
                <p:cNvPr id="1196" name="Freeform 1106"/>
                <p:cNvSpPr>
                  <a:spLocks/>
                </p:cNvSpPr>
                <p:nvPr/>
              </p:nvSpPr>
              <p:spPr bwMode="auto">
                <a:xfrm>
                  <a:off x="3011" y="2880"/>
                  <a:ext cx="5" cy="3"/>
                </a:xfrm>
                <a:custGeom>
                  <a:avLst/>
                  <a:gdLst>
                    <a:gd name="T0" fmla="*/ 3 w 10"/>
                    <a:gd name="T1" fmla="*/ 0 h 7"/>
                    <a:gd name="T2" fmla="*/ 3 w 10"/>
                    <a:gd name="T3" fmla="*/ 0 h 7"/>
                    <a:gd name="T4" fmla="*/ 3 w 10"/>
                    <a:gd name="T5" fmla="*/ 0 h 7"/>
                    <a:gd name="T6" fmla="*/ 2 w 10"/>
                    <a:gd name="T7" fmla="*/ 0 h 7"/>
                    <a:gd name="T8" fmla="*/ 1 w 10"/>
                    <a:gd name="T9" fmla="*/ 0 h 7"/>
                    <a:gd name="T10" fmla="*/ 1 w 10"/>
                    <a:gd name="T11" fmla="*/ 0 h 7"/>
                    <a:gd name="T12" fmla="*/ 1 w 10"/>
                    <a:gd name="T13" fmla="*/ 0 h 7"/>
                    <a:gd name="T14" fmla="*/ 1 w 10"/>
                    <a:gd name="T15" fmla="*/ 0 h 7"/>
                    <a:gd name="T16" fmla="*/ 1 w 10"/>
                    <a:gd name="T17" fmla="*/ 0 h 7"/>
                    <a:gd name="T18" fmla="*/ 1 w 10"/>
                    <a:gd name="T19" fmla="*/ 0 h 7"/>
                    <a:gd name="T20" fmla="*/ 1 w 10"/>
                    <a:gd name="T21" fmla="*/ 0 h 7"/>
                    <a:gd name="T22" fmla="*/ 1 w 10"/>
                    <a:gd name="T23" fmla="*/ 0 h 7"/>
                    <a:gd name="T24" fmla="*/ 0 w 10"/>
                    <a:gd name="T25" fmla="*/ 0 h 7"/>
                    <a:gd name="T26" fmla="*/ 0 w 10"/>
                    <a:gd name="T27" fmla="*/ 1 h 7"/>
                    <a:gd name="T28" fmla="*/ 0 w 10"/>
                    <a:gd name="T29" fmla="*/ 1 h 7"/>
                    <a:gd name="T30" fmla="*/ 0 w 10"/>
                    <a:gd name="T31" fmla="*/ 1 h 7"/>
                    <a:gd name="T32" fmla="*/ 3 w 10"/>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7"/>
                    <a:gd name="T53" fmla="*/ 10 w 10"/>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7">
                      <a:moveTo>
                        <a:pt x="10" y="3"/>
                      </a:moveTo>
                      <a:lnTo>
                        <a:pt x="9" y="2"/>
                      </a:lnTo>
                      <a:lnTo>
                        <a:pt x="9" y="1"/>
                      </a:lnTo>
                      <a:lnTo>
                        <a:pt x="8" y="1"/>
                      </a:lnTo>
                      <a:lnTo>
                        <a:pt x="6" y="0"/>
                      </a:lnTo>
                      <a:lnTo>
                        <a:pt x="5" y="0"/>
                      </a:lnTo>
                      <a:lnTo>
                        <a:pt x="4" y="0"/>
                      </a:lnTo>
                      <a:lnTo>
                        <a:pt x="3" y="0"/>
                      </a:lnTo>
                      <a:lnTo>
                        <a:pt x="3" y="1"/>
                      </a:lnTo>
                      <a:lnTo>
                        <a:pt x="2" y="1"/>
                      </a:lnTo>
                      <a:lnTo>
                        <a:pt x="1" y="1"/>
                      </a:lnTo>
                      <a:lnTo>
                        <a:pt x="1" y="2"/>
                      </a:lnTo>
                      <a:lnTo>
                        <a:pt x="0" y="3"/>
                      </a:lnTo>
                      <a:lnTo>
                        <a:pt x="0" y="4"/>
                      </a:lnTo>
                      <a:lnTo>
                        <a:pt x="0" y="5"/>
                      </a:lnTo>
                      <a:lnTo>
                        <a:pt x="0" y="7"/>
                      </a:lnTo>
                      <a:lnTo>
                        <a:pt x="10" y="3"/>
                      </a:lnTo>
                      <a:close/>
                    </a:path>
                  </a:pathLst>
                </a:custGeom>
                <a:solidFill>
                  <a:srgbClr val="BFBFBF"/>
                </a:solidFill>
                <a:ln w="9525">
                  <a:noFill/>
                  <a:round/>
                  <a:headEnd/>
                  <a:tailEnd/>
                </a:ln>
              </p:spPr>
              <p:txBody>
                <a:bodyPr/>
                <a:lstStyle/>
                <a:p>
                  <a:endParaRPr lang="en-GB"/>
                </a:p>
              </p:txBody>
            </p:sp>
            <p:sp>
              <p:nvSpPr>
                <p:cNvPr id="1197" name="Freeform 1107"/>
                <p:cNvSpPr>
                  <a:spLocks/>
                </p:cNvSpPr>
                <p:nvPr/>
              </p:nvSpPr>
              <p:spPr bwMode="auto">
                <a:xfrm>
                  <a:off x="3011" y="2882"/>
                  <a:ext cx="45" cy="66"/>
                </a:xfrm>
                <a:custGeom>
                  <a:avLst/>
                  <a:gdLst>
                    <a:gd name="T0" fmla="*/ 23 w 88"/>
                    <a:gd name="T1" fmla="*/ 30 h 132"/>
                    <a:gd name="T2" fmla="*/ 21 w 88"/>
                    <a:gd name="T3" fmla="*/ 28 h 132"/>
                    <a:gd name="T4" fmla="*/ 19 w 88"/>
                    <a:gd name="T5" fmla="*/ 26 h 132"/>
                    <a:gd name="T6" fmla="*/ 18 w 88"/>
                    <a:gd name="T7" fmla="*/ 25 h 132"/>
                    <a:gd name="T8" fmla="*/ 16 w 88"/>
                    <a:gd name="T9" fmla="*/ 23 h 132"/>
                    <a:gd name="T10" fmla="*/ 15 w 88"/>
                    <a:gd name="T11" fmla="*/ 21 h 132"/>
                    <a:gd name="T12" fmla="*/ 14 w 88"/>
                    <a:gd name="T13" fmla="*/ 19 h 132"/>
                    <a:gd name="T14" fmla="*/ 13 w 88"/>
                    <a:gd name="T15" fmla="*/ 17 h 132"/>
                    <a:gd name="T16" fmla="*/ 11 w 88"/>
                    <a:gd name="T17" fmla="*/ 15 h 132"/>
                    <a:gd name="T18" fmla="*/ 10 w 88"/>
                    <a:gd name="T19" fmla="*/ 13 h 132"/>
                    <a:gd name="T20" fmla="*/ 9 w 88"/>
                    <a:gd name="T21" fmla="*/ 11 h 132"/>
                    <a:gd name="T22" fmla="*/ 7 w 88"/>
                    <a:gd name="T23" fmla="*/ 9 h 132"/>
                    <a:gd name="T24" fmla="*/ 6 w 88"/>
                    <a:gd name="T25" fmla="*/ 7 h 132"/>
                    <a:gd name="T26" fmla="*/ 5 w 88"/>
                    <a:gd name="T27" fmla="*/ 5 h 132"/>
                    <a:gd name="T28" fmla="*/ 4 w 88"/>
                    <a:gd name="T29" fmla="*/ 3 h 132"/>
                    <a:gd name="T30" fmla="*/ 3 w 88"/>
                    <a:gd name="T31" fmla="*/ 1 h 132"/>
                    <a:gd name="T32" fmla="*/ 0 w 88"/>
                    <a:gd name="T33" fmla="*/ 1 h 132"/>
                    <a:gd name="T34" fmla="*/ 1 w 88"/>
                    <a:gd name="T35" fmla="*/ 3 h 132"/>
                    <a:gd name="T36" fmla="*/ 3 w 88"/>
                    <a:gd name="T37" fmla="*/ 5 h 132"/>
                    <a:gd name="T38" fmla="*/ 3 w 88"/>
                    <a:gd name="T39" fmla="*/ 7 h 132"/>
                    <a:gd name="T40" fmla="*/ 5 w 88"/>
                    <a:gd name="T41" fmla="*/ 9 h 132"/>
                    <a:gd name="T42" fmla="*/ 6 w 88"/>
                    <a:gd name="T43" fmla="*/ 11 h 132"/>
                    <a:gd name="T44" fmla="*/ 7 w 88"/>
                    <a:gd name="T45" fmla="*/ 13 h 132"/>
                    <a:gd name="T46" fmla="*/ 8 w 88"/>
                    <a:gd name="T47" fmla="*/ 15 h 132"/>
                    <a:gd name="T48" fmla="*/ 9 w 88"/>
                    <a:gd name="T49" fmla="*/ 17 h 132"/>
                    <a:gd name="T50" fmla="*/ 11 w 88"/>
                    <a:gd name="T51" fmla="*/ 19 h 132"/>
                    <a:gd name="T52" fmla="*/ 12 w 88"/>
                    <a:gd name="T53" fmla="*/ 21 h 132"/>
                    <a:gd name="T54" fmla="*/ 13 w 88"/>
                    <a:gd name="T55" fmla="*/ 23 h 132"/>
                    <a:gd name="T56" fmla="*/ 15 w 88"/>
                    <a:gd name="T57" fmla="*/ 25 h 132"/>
                    <a:gd name="T58" fmla="*/ 16 w 88"/>
                    <a:gd name="T59" fmla="*/ 27 h 132"/>
                    <a:gd name="T60" fmla="*/ 18 w 88"/>
                    <a:gd name="T61" fmla="*/ 29 h 132"/>
                    <a:gd name="T62" fmla="*/ 19 w 88"/>
                    <a:gd name="T63" fmla="*/ 31 h 132"/>
                    <a:gd name="T64" fmla="*/ 21 w 88"/>
                    <a:gd name="T65" fmla="*/ 33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132"/>
                    <a:gd name="T101" fmla="*/ 88 w 88"/>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132">
                      <a:moveTo>
                        <a:pt x="88" y="125"/>
                      </a:moveTo>
                      <a:lnTo>
                        <a:pt x="86" y="122"/>
                      </a:lnTo>
                      <a:lnTo>
                        <a:pt x="83" y="119"/>
                      </a:lnTo>
                      <a:lnTo>
                        <a:pt x="80" y="115"/>
                      </a:lnTo>
                      <a:lnTo>
                        <a:pt x="77" y="111"/>
                      </a:lnTo>
                      <a:lnTo>
                        <a:pt x="74" y="107"/>
                      </a:lnTo>
                      <a:lnTo>
                        <a:pt x="71" y="104"/>
                      </a:lnTo>
                      <a:lnTo>
                        <a:pt x="69" y="100"/>
                      </a:lnTo>
                      <a:lnTo>
                        <a:pt x="65" y="96"/>
                      </a:lnTo>
                      <a:lnTo>
                        <a:pt x="63" y="92"/>
                      </a:lnTo>
                      <a:lnTo>
                        <a:pt x="61" y="89"/>
                      </a:lnTo>
                      <a:lnTo>
                        <a:pt x="57" y="84"/>
                      </a:lnTo>
                      <a:lnTo>
                        <a:pt x="55" y="81"/>
                      </a:lnTo>
                      <a:lnTo>
                        <a:pt x="53" y="77"/>
                      </a:lnTo>
                      <a:lnTo>
                        <a:pt x="50" y="73"/>
                      </a:lnTo>
                      <a:lnTo>
                        <a:pt x="48" y="69"/>
                      </a:lnTo>
                      <a:lnTo>
                        <a:pt x="45" y="65"/>
                      </a:lnTo>
                      <a:lnTo>
                        <a:pt x="42" y="61"/>
                      </a:lnTo>
                      <a:lnTo>
                        <a:pt x="40" y="56"/>
                      </a:lnTo>
                      <a:lnTo>
                        <a:pt x="38" y="53"/>
                      </a:lnTo>
                      <a:lnTo>
                        <a:pt x="35" y="50"/>
                      </a:lnTo>
                      <a:lnTo>
                        <a:pt x="33" y="45"/>
                      </a:lnTo>
                      <a:lnTo>
                        <a:pt x="31" y="42"/>
                      </a:lnTo>
                      <a:lnTo>
                        <a:pt x="28" y="37"/>
                      </a:lnTo>
                      <a:lnTo>
                        <a:pt x="26" y="32"/>
                      </a:lnTo>
                      <a:lnTo>
                        <a:pt x="24" y="29"/>
                      </a:lnTo>
                      <a:lnTo>
                        <a:pt x="21" y="24"/>
                      </a:lnTo>
                      <a:lnTo>
                        <a:pt x="19" y="21"/>
                      </a:lnTo>
                      <a:lnTo>
                        <a:pt x="18" y="16"/>
                      </a:lnTo>
                      <a:lnTo>
                        <a:pt x="16" y="13"/>
                      </a:lnTo>
                      <a:lnTo>
                        <a:pt x="13" y="8"/>
                      </a:lnTo>
                      <a:lnTo>
                        <a:pt x="11" y="4"/>
                      </a:lnTo>
                      <a:lnTo>
                        <a:pt x="10" y="0"/>
                      </a:lnTo>
                      <a:lnTo>
                        <a:pt x="0" y="4"/>
                      </a:lnTo>
                      <a:lnTo>
                        <a:pt x="2" y="8"/>
                      </a:lnTo>
                      <a:lnTo>
                        <a:pt x="4" y="13"/>
                      </a:lnTo>
                      <a:lnTo>
                        <a:pt x="6" y="17"/>
                      </a:lnTo>
                      <a:lnTo>
                        <a:pt x="9" y="21"/>
                      </a:lnTo>
                      <a:lnTo>
                        <a:pt x="11" y="25"/>
                      </a:lnTo>
                      <a:lnTo>
                        <a:pt x="12" y="30"/>
                      </a:lnTo>
                      <a:lnTo>
                        <a:pt x="15" y="33"/>
                      </a:lnTo>
                      <a:lnTo>
                        <a:pt x="17" y="38"/>
                      </a:lnTo>
                      <a:lnTo>
                        <a:pt x="19" y="42"/>
                      </a:lnTo>
                      <a:lnTo>
                        <a:pt x="21" y="46"/>
                      </a:lnTo>
                      <a:lnTo>
                        <a:pt x="24" y="51"/>
                      </a:lnTo>
                      <a:lnTo>
                        <a:pt x="26" y="54"/>
                      </a:lnTo>
                      <a:lnTo>
                        <a:pt x="28" y="59"/>
                      </a:lnTo>
                      <a:lnTo>
                        <a:pt x="31" y="62"/>
                      </a:lnTo>
                      <a:lnTo>
                        <a:pt x="34" y="67"/>
                      </a:lnTo>
                      <a:lnTo>
                        <a:pt x="36" y="70"/>
                      </a:lnTo>
                      <a:lnTo>
                        <a:pt x="39" y="75"/>
                      </a:lnTo>
                      <a:lnTo>
                        <a:pt x="41" y="78"/>
                      </a:lnTo>
                      <a:lnTo>
                        <a:pt x="43" y="83"/>
                      </a:lnTo>
                      <a:lnTo>
                        <a:pt x="47" y="86"/>
                      </a:lnTo>
                      <a:lnTo>
                        <a:pt x="49" y="90"/>
                      </a:lnTo>
                      <a:lnTo>
                        <a:pt x="51" y="94"/>
                      </a:lnTo>
                      <a:lnTo>
                        <a:pt x="55" y="98"/>
                      </a:lnTo>
                      <a:lnTo>
                        <a:pt x="57" y="102"/>
                      </a:lnTo>
                      <a:lnTo>
                        <a:pt x="59" y="106"/>
                      </a:lnTo>
                      <a:lnTo>
                        <a:pt x="63" y="109"/>
                      </a:lnTo>
                      <a:lnTo>
                        <a:pt x="65" y="114"/>
                      </a:lnTo>
                      <a:lnTo>
                        <a:pt x="69" y="117"/>
                      </a:lnTo>
                      <a:lnTo>
                        <a:pt x="71" y="121"/>
                      </a:lnTo>
                      <a:lnTo>
                        <a:pt x="74" y="124"/>
                      </a:lnTo>
                      <a:lnTo>
                        <a:pt x="78" y="129"/>
                      </a:lnTo>
                      <a:lnTo>
                        <a:pt x="80" y="132"/>
                      </a:lnTo>
                      <a:lnTo>
                        <a:pt x="88" y="125"/>
                      </a:lnTo>
                      <a:close/>
                    </a:path>
                  </a:pathLst>
                </a:custGeom>
                <a:solidFill>
                  <a:srgbClr val="BFBFBF"/>
                </a:solidFill>
                <a:ln w="9525">
                  <a:noFill/>
                  <a:round/>
                  <a:headEnd/>
                  <a:tailEnd/>
                </a:ln>
              </p:spPr>
              <p:txBody>
                <a:bodyPr/>
                <a:lstStyle/>
                <a:p>
                  <a:endParaRPr lang="en-GB"/>
                </a:p>
              </p:txBody>
            </p:sp>
            <p:sp>
              <p:nvSpPr>
                <p:cNvPr id="1198" name="Freeform 1108"/>
                <p:cNvSpPr>
                  <a:spLocks/>
                </p:cNvSpPr>
                <p:nvPr/>
              </p:nvSpPr>
              <p:spPr bwMode="auto">
                <a:xfrm>
                  <a:off x="3052" y="2944"/>
                  <a:ext cx="4" cy="5"/>
                </a:xfrm>
                <a:custGeom>
                  <a:avLst/>
                  <a:gdLst>
                    <a:gd name="T0" fmla="*/ 0 w 9"/>
                    <a:gd name="T1" fmla="*/ 1 h 10"/>
                    <a:gd name="T2" fmla="*/ 0 w 9"/>
                    <a:gd name="T3" fmla="*/ 3 h 10"/>
                    <a:gd name="T4" fmla="*/ 0 w 9"/>
                    <a:gd name="T5" fmla="*/ 3 h 10"/>
                    <a:gd name="T6" fmla="*/ 1 w 9"/>
                    <a:gd name="T7" fmla="*/ 3 h 10"/>
                    <a:gd name="T8" fmla="*/ 1 w 9"/>
                    <a:gd name="T9" fmla="*/ 3 h 10"/>
                    <a:gd name="T10" fmla="*/ 1 w 9"/>
                    <a:gd name="T11" fmla="*/ 3 h 10"/>
                    <a:gd name="T12" fmla="*/ 1 w 9"/>
                    <a:gd name="T13" fmla="*/ 3 h 10"/>
                    <a:gd name="T14" fmla="*/ 1 w 9"/>
                    <a:gd name="T15" fmla="*/ 3 h 10"/>
                    <a:gd name="T16" fmla="*/ 2 w 9"/>
                    <a:gd name="T17" fmla="*/ 1 h 10"/>
                    <a:gd name="T18" fmla="*/ 2 w 9"/>
                    <a:gd name="T19" fmla="*/ 1 h 10"/>
                    <a:gd name="T20" fmla="*/ 2 w 9"/>
                    <a:gd name="T21" fmla="*/ 1 h 10"/>
                    <a:gd name="T22" fmla="*/ 2 w 9"/>
                    <a:gd name="T23" fmla="*/ 1 h 10"/>
                    <a:gd name="T24" fmla="*/ 2 w 9"/>
                    <a:gd name="T25" fmla="*/ 1 h 10"/>
                    <a:gd name="T26" fmla="*/ 2 w 9"/>
                    <a:gd name="T27" fmla="*/ 1 h 10"/>
                    <a:gd name="T28" fmla="*/ 2 w 9"/>
                    <a:gd name="T29" fmla="*/ 1 h 10"/>
                    <a:gd name="T30" fmla="*/ 2 w 9"/>
                    <a:gd name="T31" fmla="*/ 0 h 10"/>
                    <a:gd name="T32" fmla="*/ 0 w 9"/>
                    <a:gd name="T33" fmla="*/ 1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0"/>
                    <a:gd name="T53" fmla="*/ 9 w 9"/>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0">
                      <a:moveTo>
                        <a:pt x="0" y="7"/>
                      </a:moveTo>
                      <a:lnTo>
                        <a:pt x="1" y="9"/>
                      </a:lnTo>
                      <a:lnTo>
                        <a:pt x="3" y="9"/>
                      </a:lnTo>
                      <a:lnTo>
                        <a:pt x="4" y="10"/>
                      </a:lnTo>
                      <a:lnTo>
                        <a:pt x="5" y="10"/>
                      </a:lnTo>
                      <a:lnTo>
                        <a:pt x="6" y="10"/>
                      </a:lnTo>
                      <a:lnTo>
                        <a:pt x="6" y="9"/>
                      </a:lnTo>
                      <a:lnTo>
                        <a:pt x="7" y="9"/>
                      </a:lnTo>
                      <a:lnTo>
                        <a:pt x="8" y="7"/>
                      </a:lnTo>
                      <a:lnTo>
                        <a:pt x="9" y="6"/>
                      </a:lnTo>
                      <a:lnTo>
                        <a:pt x="9" y="5"/>
                      </a:lnTo>
                      <a:lnTo>
                        <a:pt x="9" y="4"/>
                      </a:lnTo>
                      <a:lnTo>
                        <a:pt x="9" y="3"/>
                      </a:lnTo>
                      <a:lnTo>
                        <a:pt x="9" y="2"/>
                      </a:lnTo>
                      <a:lnTo>
                        <a:pt x="8" y="2"/>
                      </a:lnTo>
                      <a:lnTo>
                        <a:pt x="8" y="0"/>
                      </a:lnTo>
                      <a:lnTo>
                        <a:pt x="0" y="7"/>
                      </a:lnTo>
                      <a:close/>
                    </a:path>
                  </a:pathLst>
                </a:custGeom>
                <a:solidFill>
                  <a:srgbClr val="BFBFBF"/>
                </a:solidFill>
                <a:ln w="9525">
                  <a:noFill/>
                  <a:round/>
                  <a:headEnd/>
                  <a:tailEnd/>
                </a:ln>
              </p:spPr>
              <p:txBody>
                <a:bodyPr/>
                <a:lstStyle/>
                <a:p>
                  <a:endParaRPr lang="en-GB"/>
                </a:p>
              </p:txBody>
            </p:sp>
            <p:sp>
              <p:nvSpPr>
                <p:cNvPr id="1199" name="Freeform 1109"/>
                <p:cNvSpPr>
                  <a:spLocks/>
                </p:cNvSpPr>
                <p:nvPr/>
              </p:nvSpPr>
              <p:spPr bwMode="auto">
                <a:xfrm>
                  <a:off x="3014" y="2883"/>
                  <a:ext cx="40" cy="63"/>
                </a:xfrm>
                <a:custGeom>
                  <a:avLst/>
                  <a:gdLst>
                    <a:gd name="T0" fmla="*/ 0 w 80"/>
                    <a:gd name="T1" fmla="*/ 0 h 127"/>
                    <a:gd name="T2" fmla="*/ 1 w 80"/>
                    <a:gd name="T3" fmla="*/ 1 h 127"/>
                    <a:gd name="T4" fmla="*/ 1 w 80"/>
                    <a:gd name="T5" fmla="*/ 2 h 127"/>
                    <a:gd name="T6" fmla="*/ 1 w 80"/>
                    <a:gd name="T7" fmla="*/ 3 h 127"/>
                    <a:gd name="T8" fmla="*/ 2 w 80"/>
                    <a:gd name="T9" fmla="*/ 4 h 127"/>
                    <a:gd name="T10" fmla="*/ 3 w 80"/>
                    <a:gd name="T11" fmla="*/ 5 h 127"/>
                    <a:gd name="T12" fmla="*/ 3 w 80"/>
                    <a:gd name="T13" fmla="*/ 6 h 127"/>
                    <a:gd name="T14" fmla="*/ 3 w 80"/>
                    <a:gd name="T15" fmla="*/ 7 h 127"/>
                    <a:gd name="T16" fmla="*/ 4 w 80"/>
                    <a:gd name="T17" fmla="*/ 8 h 127"/>
                    <a:gd name="T18" fmla="*/ 5 w 80"/>
                    <a:gd name="T19" fmla="*/ 9 h 127"/>
                    <a:gd name="T20" fmla="*/ 5 w 80"/>
                    <a:gd name="T21" fmla="*/ 10 h 127"/>
                    <a:gd name="T22" fmla="*/ 5 w 80"/>
                    <a:gd name="T23" fmla="*/ 11 h 127"/>
                    <a:gd name="T24" fmla="*/ 6 w 80"/>
                    <a:gd name="T25" fmla="*/ 12 h 127"/>
                    <a:gd name="T26" fmla="*/ 7 w 80"/>
                    <a:gd name="T27" fmla="*/ 13 h 127"/>
                    <a:gd name="T28" fmla="*/ 7 w 80"/>
                    <a:gd name="T29" fmla="*/ 14 h 127"/>
                    <a:gd name="T30" fmla="*/ 9 w 80"/>
                    <a:gd name="T31" fmla="*/ 15 h 127"/>
                    <a:gd name="T32" fmla="*/ 9 w 80"/>
                    <a:gd name="T33" fmla="*/ 16 h 127"/>
                    <a:gd name="T34" fmla="*/ 10 w 80"/>
                    <a:gd name="T35" fmla="*/ 17 h 127"/>
                    <a:gd name="T36" fmla="*/ 10 w 80"/>
                    <a:gd name="T37" fmla="*/ 18 h 127"/>
                    <a:gd name="T38" fmla="*/ 10 w 80"/>
                    <a:gd name="T39" fmla="*/ 19 h 127"/>
                    <a:gd name="T40" fmla="*/ 11 w 80"/>
                    <a:gd name="T41" fmla="*/ 20 h 127"/>
                    <a:gd name="T42" fmla="*/ 12 w 80"/>
                    <a:gd name="T43" fmla="*/ 21 h 127"/>
                    <a:gd name="T44" fmla="*/ 12 w 80"/>
                    <a:gd name="T45" fmla="*/ 22 h 127"/>
                    <a:gd name="T46" fmla="*/ 13 w 80"/>
                    <a:gd name="T47" fmla="*/ 23 h 127"/>
                    <a:gd name="T48" fmla="*/ 14 w 80"/>
                    <a:gd name="T49" fmla="*/ 24 h 127"/>
                    <a:gd name="T50" fmla="*/ 14 w 80"/>
                    <a:gd name="T51" fmla="*/ 25 h 127"/>
                    <a:gd name="T52" fmla="*/ 15 w 80"/>
                    <a:gd name="T53" fmla="*/ 26 h 127"/>
                    <a:gd name="T54" fmla="*/ 17 w 80"/>
                    <a:gd name="T55" fmla="*/ 27 h 127"/>
                    <a:gd name="T56" fmla="*/ 17 w 80"/>
                    <a:gd name="T57" fmla="*/ 28 h 127"/>
                    <a:gd name="T58" fmla="*/ 18 w 80"/>
                    <a:gd name="T59" fmla="*/ 28 h 127"/>
                    <a:gd name="T60" fmla="*/ 19 w 80"/>
                    <a:gd name="T61" fmla="*/ 30 h 127"/>
                    <a:gd name="T62" fmla="*/ 19 w 80"/>
                    <a:gd name="T63" fmla="*/ 30 h 127"/>
                    <a:gd name="T64" fmla="*/ 20 w 80"/>
                    <a:gd name="T65" fmla="*/ 31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127"/>
                    <a:gd name="T101" fmla="*/ 80 w 80"/>
                    <a:gd name="T102" fmla="*/ 127 h 1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127">
                      <a:moveTo>
                        <a:pt x="0" y="0"/>
                      </a:moveTo>
                      <a:lnTo>
                        <a:pt x="3" y="4"/>
                      </a:lnTo>
                      <a:lnTo>
                        <a:pt x="4" y="8"/>
                      </a:lnTo>
                      <a:lnTo>
                        <a:pt x="6" y="13"/>
                      </a:lnTo>
                      <a:lnTo>
                        <a:pt x="8" y="16"/>
                      </a:lnTo>
                      <a:lnTo>
                        <a:pt x="11" y="21"/>
                      </a:lnTo>
                      <a:lnTo>
                        <a:pt x="13" y="25"/>
                      </a:lnTo>
                      <a:lnTo>
                        <a:pt x="15" y="29"/>
                      </a:lnTo>
                      <a:lnTo>
                        <a:pt x="16" y="34"/>
                      </a:lnTo>
                      <a:lnTo>
                        <a:pt x="19" y="37"/>
                      </a:lnTo>
                      <a:lnTo>
                        <a:pt x="21" y="42"/>
                      </a:lnTo>
                      <a:lnTo>
                        <a:pt x="23" y="45"/>
                      </a:lnTo>
                      <a:lnTo>
                        <a:pt x="26" y="50"/>
                      </a:lnTo>
                      <a:lnTo>
                        <a:pt x="29" y="53"/>
                      </a:lnTo>
                      <a:lnTo>
                        <a:pt x="31" y="58"/>
                      </a:lnTo>
                      <a:lnTo>
                        <a:pt x="34" y="61"/>
                      </a:lnTo>
                      <a:lnTo>
                        <a:pt x="36" y="66"/>
                      </a:lnTo>
                      <a:lnTo>
                        <a:pt x="38" y="69"/>
                      </a:lnTo>
                      <a:lnTo>
                        <a:pt x="41" y="74"/>
                      </a:lnTo>
                      <a:lnTo>
                        <a:pt x="43" y="77"/>
                      </a:lnTo>
                      <a:lnTo>
                        <a:pt x="46" y="81"/>
                      </a:lnTo>
                      <a:lnTo>
                        <a:pt x="49" y="86"/>
                      </a:lnTo>
                      <a:lnTo>
                        <a:pt x="51" y="89"/>
                      </a:lnTo>
                      <a:lnTo>
                        <a:pt x="54" y="94"/>
                      </a:lnTo>
                      <a:lnTo>
                        <a:pt x="57" y="97"/>
                      </a:lnTo>
                      <a:lnTo>
                        <a:pt x="59" y="100"/>
                      </a:lnTo>
                      <a:lnTo>
                        <a:pt x="63" y="105"/>
                      </a:lnTo>
                      <a:lnTo>
                        <a:pt x="65" y="109"/>
                      </a:lnTo>
                      <a:lnTo>
                        <a:pt x="68" y="112"/>
                      </a:lnTo>
                      <a:lnTo>
                        <a:pt x="71" y="115"/>
                      </a:lnTo>
                      <a:lnTo>
                        <a:pt x="74" y="120"/>
                      </a:lnTo>
                      <a:lnTo>
                        <a:pt x="76" y="123"/>
                      </a:lnTo>
                      <a:lnTo>
                        <a:pt x="80" y="127"/>
                      </a:lnTo>
                    </a:path>
                  </a:pathLst>
                </a:custGeom>
                <a:noFill/>
                <a:ln w="0">
                  <a:solidFill>
                    <a:srgbClr val="FFFFFF"/>
                  </a:solidFill>
                  <a:prstDash val="solid"/>
                  <a:round/>
                  <a:headEnd/>
                  <a:tailEnd/>
                </a:ln>
              </p:spPr>
              <p:txBody>
                <a:bodyPr/>
                <a:lstStyle/>
                <a:p>
                  <a:endParaRPr lang="en-GB"/>
                </a:p>
              </p:txBody>
            </p:sp>
            <p:sp>
              <p:nvSpPr>
                <p:cNvPr id="1200" name="Freeform 1110"/>
                <p:cNvSpPr>
                  <a:spLocks/>
                </p:cNvSpPr>
                <p:nvPr/>
              </p:nvSpPr>
              <p:spPr bwMode="auto">
                <a:xfrm>
                  <a:off x="3016" y="2882"/>
                  <a:ext cx="44" cy="68"/>
                </a:xfrm>
                <a:custGeom>
                  <a:avLst/>
                  <a:gdLst>
                    <a:gd name="T0" fmla="*/ 2 w 86"/>
                    <a:gd name="T1" fmla="*/ 1 h 136"/>
                    <a:gd name="T2" fmla="*/ 4 w 86"/>
                    <a:gd name="T3" fmla="*/ 2 h 136"/>
                    <a:gd name="T4" fmla="*/ 5 w 86"/>
                    <a:gd name="T5" fmla="*/ 4 h 136"/>
                    <a:gd name="T6" fmla="*/ 7 w 86"/>
                    <a:gd name="T7" fmla="*/ 6 h 136"/>
                    <a:gd name="T8" fmla="*/ 9 w 86"/>
                    <a:gd name="T9" fmla="*/ 9 h 136"/>
                    <a:gd name="T10" fmla="*/ 11 w 86"/>
                    <a:gd name="T11" fmla="*/ 10 h 136"/>
                    <a:gd name="T12" fmla="*/ 12 w 86"/>
                    <a:gd name="T13" fmla="*/ 12 h 136"/>
                    <a:gd name="T14" fmla="*/ 14 w 86"/>
                    <a:gd name="T15" fmla="*/ 14 h 136"/>
                    <a:gd name="T16" fmla="*/ 15 w 86"/>
                    <a:gd name="T17" fmla="*/ 17 h 136"/>
                    <a:gd name="T18" fmla="*/ 17 w 86"/>
                    <a:gd name="T19" fmla="*/ 19 h 136"/>
                    <a:gd name="T20" fmla="*/ 18 w 86"/>
                    <a:gd name="T21" fmla="*/ 21 h 136"/>
                    <a:gd name="T22" fmla="*/ 19 w 86"/>
                    <a:gd name="T23" fmla="*/ 24 h 136"/>
                    <a:gd name="T24" fmla="*/ 20 w 86"/>
                    <a:gd name="T25" fmla="*/ 26 h 136"/>
                    <a:gd name="T26" fmla="*/ 21 w 86"/>
                    <a:gd name="T27" fmla="*/ 28 h 136"/>
                    <a:gd name="T28" fmla="*/ 21 w 86"/>
                    <a:gd name="T29" fmla="*/ 30 h 136"/>
                    <a:gd name="T30" fmla="*/ 22 w 86"/>
                    <a:gd name="T31" fmla="*/ 33 h 136"/>
                    <a:gd name="T32" fmla="*/ 21 w 86"/>
                    <a:gd name="T33" fmla="*/ 34 h 136"/>
                    <a:gd name="T34" fmla="*/ 20 w 86"/>
                    <a:gd name="T35" fmla="*/ 31 h 136"/>
                    <a:gd name="T36" fmla="*/ 18 w 86"/>
                    <a:gd name="T37" fmla="*/ 29 h 136"/>
                    <a:gd name="T38" fmla="*/ 17 w 86"/>
                    <a:gd name="T39" fmla="*/ 27 h 136"/>
                    <a:gd name="T40" fmla="*/ 15 w 86"/>
                    <a:gd name="T41" fmla="*/ 25 h 136"/>
                    <a:gd name="T42" fmla="*/ 14 w 86"/>
                    <a:gd name="T43" fmla="*/ 23 h 136"/>
                    <a:gd name="T44" fmla="*/ 12 w 86"/>
                    <a:gd name="T45" fmla="*/ 21 h 136"/>
                    <a:gd name="T46" fmla="*/ 11 w 86"/>
                    <a:gd name="T47" fmla="*/ 18 h 136"/>
                    <a:gd name="T48" fmla="*/ 9 w 86"/>
                    <a:gd name="T49" fmla="*/ 17 h 136"/>
                    <a:gd name="T50" fmla="*/ 8 w 86"/>
                    <a:gd name="T51" fmla="*/ 14 h 136"/>
                    <a:gd name="T52" fmla="*/ 7 w 86"/>
                    <a:gd name="T53" fmla="*/ 12 h 136"/>
                    <a:gd name="T54" fmla="*/ 6 w 86"/>
                    <a:gd name="T55" fmla="*/ 9 h 136"/>
                    <a:gd name="T56" fmla="*/ 4 w 86"/>
                    <a:gd name="T57" fmla="*/ 7 h 136"/>
                    <a:gd name="T58" fmla="*/ 3 w 86"/>
                    <a:gd name="T59" fmla="*/ 5 h 136"/>
                    <a:gd name="T60" fmla="*/ 2 w 86"/>
                    <a:gd name="T61" fmla="*/ 3 h 136"/>
                    <a:gd name="T62" fmla="*/ 1 w 86"/>
                    <a:gd name="T63" fmla="*/ 1 h 1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6"/>
                    <a:gd name="T97" fmla="*/ 0 h 136"/>
                    <a:gd name="T98" fmla="*/ 86 w 86"/>
                    <a:gd name="T99" fmla="*/ 136 h 1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6" h="136">
                      <a:moveTo>
                        <a:pt x="0" y="0"/>
                      </a:moveTo>
                      <a:lnTo>
                        <a:pt x="5" y="4"/>
                      </a:lnTo>
                      <a:lnTo>
                        <a:pt x="8" y="7"/>
                      </a:lnTo>
                      <a:lnTo>
                        <a:pt x="13" y="11"/>
                      </a:lnTo>
                      <a:lnTo>
                        <a:pt x="16" y="14"/>
                      </a:lnTo>
                      <a:lnTo>
                        <a:pt x="20" y="17"/>
                      </a:lnTo>
                      <a:lnTo>
                        <a:pt x="24" y="22"/>
                      </a:lnTo>
                      <a:lnTo>
                        <a:pt x="28" y="26"/>
                      </a:lnTo>
                      <a:lnTo>
                        <a:pt x="31" y="29"/>
                      </a:lnTo>
                      <a:lnTo>
                        <a:pt x="35" y="34"/>
                      </a:lnTo>
                      <a:lnTo>
                        <a:pt x="38" y="38"/>
                      </a:lnTo>
                      <a:lnTo>
                        <a:pt x="41" y="42"/>
                      </a:lnTo>
                      <a:lnTo>
                        <a:pt x="44" y="46"/>
                      </a:lnTo>
                      <a:lnTo>
                        <a:pt x="47" y="51"/>
                      </a:lnTo>
                      <a:lnTo>
                        <a:pt x="51" y="54"/>
                      </a:lnTo>
                      <a:lnTo>
                        <a:pt x="53" y="59"/>
                      </a:lnTo>
                      <a:lnTo>
                        <a:pt x="56" y="64"/>
                      </a:lnTo>
                      <a:lnTo>
                        <a:pt x="59" y="68"/>
                      </a:lnTo>
                      <a:lnTo>
                        <a:pt x="61" y="73"/>
                      </a:lnTo>
                      <a:lnTo>
                        <a:pt x="64" y="77"/>
                      </a:lnTo>
                      <a:lnTo>
                        <a:pt x="67" y="82"/>
                      </a:lnTo>
                      <a:lnTo>
                        <a:pt x="69" y="87"/>
                      </a:lnTo>
                      <a:lnTo>
                        <a:pt x="71" y="91"/>
                      </a:lnTo>
                      <a:lnTo>
                        <a:pt x="73" y="96"/>
                      </a:lnTo>
                      <a:lnTo>
                        <a:pt x="75" y="100"/>
                      </a:lnTo>
                      <a:lnTo>
                        <a:pt x="77" y="105"/>
                      </a:lnTo>
                      <a:lnTo>
                        <a:pt x="78" y="110"/>
                      </a:lnTo>
                      <a:lnTo>
                        <a:pt x="81" y="114"/>
                      </a:lnTo>
                      <a:lnTo>
                        <a:pt x="82" y="119"/>
                      </a:lnTo>
                      <a:lnTo>
                        <a:pt x="83" y="122"/>
                      </a:lnTo>
                      <a:lnTo>
                        <a:pt x="84" y="127"/>
                      </a:lnTo>
                      <a:lnTo>
                        <a:pt x="85" y="131"/>
                      </a:lnTo>
                      <a:lnTo>
                        <a:pt x="86" y="136"/>
                      </a:lnTo>
                      <a:lnTo>
                        <a:pt x="83" y="133"/>
                      </a:lnTo>
                      <a:lnTo>
                        <a:pt x="81" y="128"/>
                      </a:lnTo>
                      <a:lnTo>
                        <a:pt x="77" y="124"/>
                      </a:lnTo>
                      <a:lnTo>
                        <a:pt x="74" y="121"/>
                      </a:lnTo>
                      <a:lnTo>
                        <a:pt x="71" y="116"/>
                      </a:lnTo>
                      <a:lnTo>
                        <a:pt x="68" y="113"/>
                      </a:lnTo>
                      <a:lnTo>
                        <a:pt x="66" y="110"/>
                      </a:lnTo>
                      <a:lnTo>
                        <a:pt x="62" y="105"/>
                      </a:lnTo>
                      <a:lnTo>
                        <a:pt x="59" y="100"/>
                      </a:lnTo>
                      <a:lnTo>
                        <a:pt x="56" y="97"/>
                      </a:lnTo>
                      <a:lnTo>
                        <a:pt x="53" y="92"/>
                      </a:lnTo>
                      <a:lnTo>
                        <a:pt x="51" y="88"/>
                      </a:lnTo>
                      <a:lnTo>
                        <a:pt x="47" y="84"/>
                      </a:lnTo>
                      <a:lnTo>
                        <a:pt x="45" y="80"/>
                      </a:lnTo>
                      <a:lnTo>
                        <a:pt x="41" y="75"/>
                      </a:lnTo>
                      <a:lnTo>
                        <a:pt x="39" y="70"/>
                      </a:lnTo>
                      <a:lnTo>
                        <a:pt x="36" y="66"/>
                      </a:lnTo>
                      <a:lnTo>
                        <a:pt x="33" y="61"/>
                      </a:lnTo>
                      <a:lnTo>
                        <a:pt x="31" y="58"/>
                      </a:lnTo>
                      <a:lnTo>
                        <a:pt x="28" y="53"/>
                      </a:lnTo>
                      <a:lnTo>
                        <a:pt x="25" y="49"/>
                      </a:lnTo>
                      <a:lnTo>
                        <a:pt x="23" y="44"/>
                      </a:lnTo>
                      <a:lnTo>
                        <a:pt x="21" y="39"/>
                      </a:lnTo>
                      <a:lnTo>
                        <a:pt x="17" y="35"/>
                      </a:lnTo>
                      <a:lnTo>
                        <a:pt x="15" y="30"/>
                      </a:lnTo>
                      <a:lnTo>
                        <a:pt x="13" y="27"/>
                      </a:lnTo>
                      <a:lnTo>
                        <a:pt x="10" y="22"/>
                      </a:lnTo>
                      <a:lnTo>
                        <a:pt x="8" y="17"/>
                      </a:lnTo>
                      <a:lnTo>
                        <a:pt x="7" y="13"/>
                      </a:lnTo>
                      <a:lnTo>
                        <a:pt x="5" y="8"/>
                      </a:lnTo>
                      <a:lnTo>
                        <a:pt x="2" y="5"/>
                      </a:lnTo>
                      <a:lnTo>
                        <a:pt x="0" y="0"/>
                      </a:lnTo>
                      <a:close/>
                    </a:path>
                  </a:pathLst>
                </a:custGeom>
                <a:solidFill>
                  <a:srgbClr val="F9FCBC"/>
                </a:solidFill>
                <a:ln w="9525">
                  <a:noFill/>
                  <a:round/>
                  <a:headEnd/>
                  <a:tailEnd/>
                </a:ln>
              </p:spPr>
              <p:txBody>
                <a:bodyPr/>
                <a:lstStyle/>
                <a:p>
                  <a:endParaRPr lang="en-GB"/>
                </a:p>
              </p:txBody>
            </p:sp>
            <p:sp>
              <p:nvSpPr>
                <p:cNvPr id="1201" name="Freeform 1111"/>
                <p:cNvSpPr>
                  <a:spLocks/>
                </p:cNvSpPr>
                <p:nvPr/>
              </p:nvSpPr>
              <p:spPr bwMode="auto">
                <a:xfrm>
                  <a:off x="3016" y="2881"/>
                  <a:ext cx="45" cy="70"/>
                </a:xfrm>
                <a:custGeom>
                  <a:avLst/>
                  <a:gdLst>
                    <a:gd name="T0" fmla="*/ 23 w 90"/>
                    <a:gd name="T1" fmla="*/ 35 h 140"/>
                    <a:gd name="T2" fmla="*/ 22 w 90"/>
                    <a:gd name="T3" fmla="*/ 33 h 140"/>
                    <a:gd name="T4" fmla="*/ 22 w 90"/>
                    <a:gd name="T5" fmla="*/ 30 h 140"/>
                    <a:gd name="T6" fmla="*/ 21 w 90"/>
                    <a:gd name="T7" fmla="*/ 27 h 140"/>
                    <a:gd name="T8" fmla="*/ 20 w 90"/>
                    <a:gd name="T9" fmla="*/ 25 h 140"/>
                    <a:gd name="T10" fmla="*/ 19 w 90"/>
                    <a:gd name="T11" fmla="*/ 23 h 140"/>
                    <a:gd name="T12" fmla="*/ 18 w 90"/>
                    <a:gd name="T13" fmla="*/ 20 h 140"/>
                    <a:gd name="T14" fmla="*/ 16 w 90"/>
                    <a:gd name="T15" fmla="*/ 18 h 140"/>
                    <a:gd name="T16" fmla="*/ 15 w 90"/>
                    <a:gd name="T17" fmla="*/ 16 h 140"/>
                    <a:gd name="T18" fmla="*/ 13 w 90"/>
                    <a:gd name="T19" fmla="*/ 13 h 140"/>
                    <a:gd name="T20" fmla="*/ 11 w 90"/>
                    <a:gd name="T21" fmla="*/ 11 h 140"/>
                    <a:gd name="T22" fmla="*/ 10 w 90"/>
                    <a:gd name="T23" fmla="*/ 9 h 140"/>
                    <a:gd name="T24" fmla="*/ 9 w 90"/>
                    <a:gd name="T25" fmla="*/ 7 h 140"/>
                    <a:gd name="T26" fmla="*/ 6 w 90"/>
                    <a:gd name="T27" fmla="*/ 5 h 140"/>
                    <a:gd name="T28" fmla="*/ 5 w 90"/>
                    <a:gd name="T29" fmla="*/ 3 h 140"/>
                    <a:gd name="T30" fmla="*/ 3 w 90"/>
                    <a:gd name="T31" fmla="*/ 1 h 140"/>
                    <a:gd name="T32" fmla="*/ 1 w 90"/>
                    <a:gd name="T33" fmla="*/ 0 h 140"/>
                    <a:gd name="T34" fmla="*/ 1 w 90"/>
                    <a:gd name="T35" fmla="*/ 1 h 140"/>
                    <a:gd name="T36" fmla="*/ 3 w 90"/>
                    <a:gd name="T37" fmla="*/ 3 h 140"/>
                    <a:gd name="T38" fmla="*/ 5 w 90"/>
                    <a:gd name="T39" fmla="*/ 5 h 140"/>
                    <a:gd name="T40" fmla="*/ 6 w 90"/>
                    <a:gd name="T41" fmla="*/ 7 h 140"/>
                    <a:gd name="T42" fmla="*/ 9 w 90"/>
                    <a:gd name="T43" fmla="*/ 9 h 140"/>
                    <a:gd name="T44" fmla="*/ 10 w 90"/>
                    <a:gd name="T45" fmla="*/ 11 h 140"/>
                    <a:gd name="T46" fmla="*/ 11 w 90"/>
                    <a:gd name="T47" fmla="*/ 13 h 140"/>
                    <a:gd name="T48" fmla="*/ 13 w 90"/>
                    <a:gd name="T49" fmla="*/ 15 h 140"/>
                    <a:gd name="T50" fmla="*/ 14 w 90"/>
                    <a:gd name="T51" fmla="*/ 18 h 140"/>
                    <a:gd name="T52" fmla="*/ 15 w 90"/>
                    <a:gd name="T53" fmla="*/ 20 h 140"/>
                    <a:gd name="T54" fmla="*/ 17 w 90"/>
                    <a:gd name="T55" fmla="*/ 22 h 140"/>
                    <a:gd name="T56" fmla="*/ 18 w 90"/>
                    <a:gd name="T57" fmla="*/ 24 h 140"/>
                    <a:gd name="T58" fmla="*/ 19 w 90"/>
                    <a:gd name="T59" fmla="*/ 27 h 140"/>
                    <a:gd name="T60" fmla="*/ 20 w 90"/>
                    <a:gd name="T61" fmla="*/ 29 h 140"/>
                    <a:gd name="T62" fmla="*/ 21 w 90"/>
                    <a:gd name="T63" fmla="*/ 31 h 140"/>
                    <a:gd name="T64" fmla="*/ 21 w 90"/>
                    <a:gd name="T65" fmla="*/ 34 h 140"/>
                    <a:gd name="T66" fmla="*/ 23 w 90"/>
                    <a:gd name="T67" fmla="*/ 34 h 140"/>
                    <a:gd name="T68" fmla="*/ 22 w 90"/>
                    <a:gd name="T69" fmla="*/ 35 h 140"/>
                    <a:gd name="T70" fmla="*/ 22 w 90"/>
                    <a:gd name="T71" fmla="*/ 35 h 140"/>
                    <a:gd name="T72" fmla="*/ 23 w 90"/>
                    <a:gd name="T73" fmla="*/ 35 h 140"/>
                    <a:gd name="T74" fmla="*/ 23 w 90"/>
                    <a:gd name="T75" fmla="*/ 35 h 140"/>
                    <a:gd name="T76" fmla="*/ 23 w 90"/>
                    <a:gd name="T77" fmla="*/ 35 h 1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0"/>
                    <a:gd name="T118" fmla="*/ 0 h 140"/>
                    <a:gd name="T119" fmla="*/ 90 w 90"/>
                    <a:gd name="T120" fmla="*/ 140 h 1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0" h="140">
                      <a:moveTo>
                        <a:pt x="85" y="139"/>
                      </a:moveTo>
                      <a:lnTo>
                        <a:pt x="90" y="137"/>
                      </a:lnTo>
                      <a:lnTo>
                        <a:pt x="89" y="132"/>
                      </a:lnTo>
                      <a:lnTo>
                        <a:pt x="87" y="129"/>
                      </a:lnTo>
                      <a:lnTo>
                        <a:pt x="86" y="124"/>
                      </a:lnTo>
                      <a:lnTo>
                        <a:pt x="85" y="120"/>
                      </a:lnTo>
                      <a:lnTo>
                        <a:pt x="84" y="115"/>
                      </a:lnTo>
                      <a:lnTo>
                        <a:pt x="82" y="110"/>
                      </a:lnTo>
                      <a:lnTo>
                        <a:pt x="80" y="106"/>
                      </a:lnTo>
                      <a:lnTo>
                        <a:pt x="78" y="101"/>
                      </a:lnTo>
                      <a:lnTo>
                        <a:pt x="76" y="97"/>
                      </a:lnTo>
                      <a:lnTo>
                        <a:pt x="75" y="92"/>
                      </a:lnTo>
                      <a:lnTo>
                        <a:pt x="72" y="87"/>
                      </a:lnTo>
                      <a:lnTo>
                        <a:pt x="70" y="83"/>
                      </a:lnTo>
                      <a:lnTo>
                        <a:pt x="67" y="78"/>
                      </a:lnTo>
                      <a:lnTo>
                        <a:pt x="64" y="74"/>
                      </a:lnTo>
                      <a:lnTo>
                        <a:pt x="62" y="69"/>
                      </a:lnTo>
                      <a:lnTo>
                        <a:pt x="60" y="64"/>
                      </a:lnTo>
                      <a:lnTo>
                        <a:pt x="56" y="60"/>
                      </a:lnTo>
                      <a:lnTo>
                        <a:pt x="53" y="55"/>
                      </a:lnTo>
                      <a:lnTo>
                        <a:pt x="50" y="51"/>
                      </a:lnTo>
                      <a:lnTo>
                        <a:pt x="47" y="47"/>
                      </a:lnTo>
                      <a:lnTo>
                        <a:pt x="44" y="43"/>
                      </a:lnTo>
                      <a:lnTo>
                        <a:pt x="40" y="38"/>
                      </a:lnTo>
                      <a:lnTo>
                        <a:pt x="37" y="34"/>
                      </a:lnTo>
                      <a:lnTo>
                        <a:pt x="33" y="30"/>
                      </a:lnTo>
                      <a:lnTo>
                        <a:pt x="30" y="26"/>
                      </a:lnTo>
                      <a:lnTo>
                        <a:pt x="26" y="22"/>
                      </a:lnTo>
                      <a:lnTo>
                        <a:pt x="23" y="18"/>
                      </a:lnTo>
                      <a:lnTo>
                        <a:pt x="18" y="14"/>
                      </a:lnTo>
                      <a:lnTo>
                        <a:pt x="15" y="10"/>
                      </a:lnTo>
                      <a:lnTo>
                        <a:pt x="11" y="7"/>
                      </a:lnTo>
                      <a:lnTo>
                        <a:pt x="7" y="3"/>
                      </a:lnTo>
                      <a:lnTo>
                        <a:pt x="3" y="0"/>
                      </a:lnTo>
                      <a:lnTo>
                        <a:pt x="0" y="5"/>
                      </a:lnTo>
                      <a:lnTo>
                        <a:pt x="4" y="7"/>
                      </a:lnTo>
                      <a:lnTo>
                        <a:pt x="8" y="10"/>
                      </a:lnTo>
                      <a:lnTo>
                        <a:pt x="11" y="14"/>
                      </a:lnTo>
                      <a:lnTo>
                        <a:pt x="16" y="17"/>
                      </a:lnTo>
                      <a:lnTo>
                        <a:pt x="19" y="22"/>
                      </a:lnTo>
                      <a:lnTo>
                        <a:pt x="23" y="25"/>
                      </a:lnTo>
                      <a:lnTo>
                        <a:pt x="26" y="29"/>
                      </a:lnTo>
                      <a:lnTo>
                        <a:pt x="30" y="33"/>
                      </a:lnTo>
                      <a:lnTo>
                        <a:pt x="33" y="37"/>
                      </a:lnTo>
                      <a:lnTo>
                        <a:pt x="37" y="41"/>
                      </a:lnTo>
                      <a:lnTo>
                        <a:pt x="40" y="45"/>
                      </a:lnTo>
                      <a:lnTo>
                        <a:pt x="44" y="49"/>
                      </a:lnTo>
                      <a:lnTo>
                        <a:pt x="46" y="54"/>
                      </a:lnTo>
                      <a:lnTo>
                        <a:pt x="49" y="59"/>
                      </a:lnTo>
                      <a:lnTo>
                        <a:pt x="53" y="62"/>
                      </a:lnTo>
                      <a:lnTo>
                        <a:pt x="55" y="67"/>
                      </a:lnTo>
                      <a:lnTo>
                        <a:pt x="57" y="71"/>
                      </a:lnTo>
                      <a:lnTo>
                        <a:pt x="61" y="76"/>
                      </a:lnTo>
                      <a:lnTo>
                        <a:pt x="63" y="80"/>
                      </a:lnTo>
                      <a:lnTo>
                        <a:pt x="65" y="85"/>
                      </a:lnTo>
                      <a:lnTo>
                        <a:pt x="68" y="90"/>
                      </a:lnTo>
                      <a:lnTo>
                        <a:pt x="70" y="94"/>
                      </a:lnTo>
                      <a:lnTo>
                        <a:pt x="72" y="99"/>
                      </a:lnTo>
                      <a:lnTo>
                        <a:pt x="74" y="103"/>
                      </a:lnTo>
                      <a:lnTo>
                        <a:pt x="76" y="108"/>
                      </a:lnTo>
                      <a:lnTo>
                        <a:pt x="77" y="112"/>
                      </a:lnTo>
                      <a:lnTo>
                        <a:pt x="79" y="116"/>
                      </a:lnTo>
                      <a:lnTo>
                        <a:pt x="80" y="121"/>
                      </a:lnTo>
                      <a:lnTo>
                        <a:pt x="82" y="125"/>
                      </a:lnTo>
                      <a:lnTo>
                        <a:pt x="83" y="130"/>
                      </a:lnTo>
                      <a:lnTo>
                        <a:pt x="84" y="133"/>
                      </a:lnTo>
                      <a:lnTo>
                        <a:pt x="85" y="138"/>
                      </a:lnTo>
                      <a:lnTo>
                        <a:pt x="89" y="136"/>
                      </a:lnTo>
                      <a:lnTo>
                        <a:pt x="85" y="138"/>
                      </a:lnTo>
                      <a:lnTo>
                        <a:pt x="85" y="139"/>
                      </a:lnTo>
                      <a:lnTo>
                        <a:pt x="86" y="139"/>
                      </a:lnTo>
                      <a:lnTo>
                        <a:pt x="86" y="140"/>
                      </a:lnTo>
                      <a:lnTo>
                        <a:pt x="87" y="140"/>
                      </a:lnTo>
                      <a:lnTo>
                        <a:pt x="89" y="140"/>
                      </a:lnTo>
                      <a:lnTo>
                        <a:pt x="89" y="139"/>
                      </a:lnTo>
                      <a:lnTo>
                        <a:pt x="90" y="139"/>
                      </a:lnTo>
                      <a:lnTo>
                        <a:pt x="90" y="138"/>
                      </a:lnTo>
                      <a:lnTo>
                        <a:pt x="90" y="137"/>
                      </a:lnTo>
                      <a:lnTo>
                        <a:pt x="85" y="139"/>
                      </a:lnTo>
                      <a:close/>
                    </a:path>
                  </a:pathLst>
                </a:custGeom>
                <a:solidFill>
                  <a:srgbClr val="000000"/>
                </a:solidFill>
                <a:ln w="9525">
                  <a:noFill/>
                  <a:round/>
                  <a:headEnd/>
                  <a:tailEnd/>
                </a:ln>
              </p:spPr>
              <p:txBody>
                <a:bodyPr/>
                <a:lstStyle/>
                <a:p>
                  <a:endParaRPr lang="en-GB"/>
                </a:p>
              </p:txBody>
            </p:sp>
            <p:sp>
              <p:nvSpPr>
                <p:cNvPr id="1202" name="Freeform 1112"/>
                <p:cNvSpPr>
                  <a:spLocks/>
                </p:cNvSpPr>
                <p:nvPr/>
              </p:nvSpPr>
              <p:spPr bwMode="auto">
                <a:xfrm>
                  <a:off x="3015" y="2881"/>
                  <a:ext cx="45" cy="70"/>
                </a:xfrm>
                <a:custGeom>
                  <a:avLst/>
                  <a:gdLst>
                    <a:gd name="T0" fmla="*/ 0 w 90"/>
                    <a:gd name="T1" fmla="*/ 1 h 139"/>
                    <a:gd name="T2" fmla="*/ 1 w 90"/>
                    <a:gd name="T3" fmla="*/ 3 h 139"/>
                    <a:gd name="T4" fmla="*/ 3 w 90"/>
                    <a:gd name="T5" fmla="*/ 6 h 139"/>
                    <a:gd name="T6" fmla="*/ 3 w 90"/>
                    <a:gd name="T7" fmla="*/ 8 h 139"/>
                    <a:gd name="T8" fmla="*/ 5 w 90"/>
                    <a:gd name="T9" fmla="*/ 10 h 139"/>
                    <a:gd name="T10" fmla="*/ 6 w 90"/>
                    <a:gd name="T11" fmla="*/ 12 h 139"/>
                    <a:gd name="T12" fmla="*/ 6 w 90"/>
                    <a:gd name="T13" fmla="*/ 14 h 139"/>
                    <a:gd name="T14" fmla="*/ 9 w 90"/>
                    <a:gd name="T15" fmla="*/ 17 h 139"/>
                    <a:gd name="T16" fmla="*/ 10 w 90"/>
                    <a:gd name="T17" fmla="*/ 19 h 139"/>
                    <a:gd name="T18" fmla="*/ 11 w 90"/>
                    <a:gd name="T19" fmla="*/ 21 h 139"/>
                    <a:gd name="T20" fmla="*/ 12 w 90"/>
                    <a:gd name="T21" fmla="*/ 23 h 139"/>
                    <a:gd name="T22" fmla="*/ 14 w 90"/>
                    <a:gd name="T23" fmla="*/ 25 h 139"/>
                    <a:gd name="T24" fmla="*/ 15 w 90"/>
                    <a:gd name="T25" fmla="*/ 27 h 139"/>
                    <a:gd name="T26" fmla="*/ 18 w 90"/>
                    <a:gd name="T27" fmla="*/ 29 h 139"/>
                    <a:gd name="T28" fmla="*/ 19 w 90"/>
                    <a:gd name="T29" fmla="*/ 31 h 139"/>
                    <a:gd name="T30" fmla="*/ 20 w 90"/>
                    <a:gd name="T31" fmla="*/ 33 h 139"/>
                    <a:gd name="T32" fmla="*/ 22 w 90"/>
                    <a:gd name="T33" fmla="*/ 35 h 139"/>
                    <a:gd name="T34" fmla="*/ 22 w 90"/>
                    <a:gd name="T35" fmla="*/ 33 h 139"/>
                    <a:gd name="T36" fmla="*/ 21 w 90"/>
                    <a:gd name="T37" fmla="*/ 32 h 139"/>
                    <a:gd name="T38" fmla="*/ 19 w 90"/>
                    <a:gd name="T39" fmla="*/ 30 h 139"/>
                    <a:gd name="T40" fmla="*/ 18 w 90"/>
                    <a:gd name="T41" fmla="*/ 28 h 139"/>
                    <a:gd name="T42" fmla="*/ 15 w 90"/>
                    <a:gd name="T43" fmla="*/ 26 h 139"/>
                    <a:gd name="T44" fmla="*/ 14 w 90"/>
                    <a:gd name="T45" fmla="*/ 24 h 139"/>
                    <a:gd name="T46" fmla="*/ 12 w 90"/>
                    <a:gd name="T47" fmla="*/ 21 h 139"/>
                    <a:gd name="T48" fmla="*/ 11 w 90"/>
                    <a:gd name="T49" fmla="*/ 19 h 139"/>
                    <a:gd name="T50" fmla="*/ 10 w 90"/>
                    <a:gd name="T51" fmla="*/ 17 h 139"/>
                    <a:gd name="T52" fmla="*/ 9 w 90"/>
                    <a:gd name="T53" fmla="*/ 15 h 139"/>
                    <a:gd name="T54" fmla="*/ 7 w 90"/>
                    <a:gd name="T55" fmla="*/ 13 h 139"/>
                    <a:gd name="T56" fmla="*/ 6 w 90"/>
                    <a:gd name="T57" fmla="*/ 10 h 139"/>
                    <a:gd name="T58" fmla="*/ 5 w 90"/>
                    <a:gd name="T59" fmla="*/ 8 h 139"/>
                    <a:gd name="T60" fmla="*/ 3 w 90"/>
                    <a:gd name="T61" fmla="*/ 6 h 139"/>
                    <a:gd name="T62" fmla="*/ 3 w 90"/>
                    <a:gd name="T63" fmla="*/ 4 h 139"/>
                    <a:gd name="T64" fmla="*/ 1 w 90"/>
                    <a:gd name="T65" fmla="*/ 2 h 139"/>
                    <a:gd name="T66" fmla="*/ 1 w 90"/>
                    <a:gd name="T67" fmla="*/ 2 h 139"/>
                    <a:gd name="T68" fmla="*/ 1 w 90"/>
                    <a:gd name="T69" fmla="*/ 0 h 139"/>
                    <a:gd name="T70" fmla="*/ 1 w 90"/>
                    <a:gd name="T71" fmla="*/ 0 h 139"/>
                    <a:gd name="T72" fmla="*/ 1 w 90"/>
                    <a:gd name="T73" fmla="*/ 1 h 139"/>
                    <a:gd name="T74" fmla="*/ 0 w 90"/>
                    <a:gd name="T75" fmla="*/ 1 h 139"/>
                    <a:gd name="T76" fmla="*/ 1 w 90"/>
                    <a:gd name="T77" fmla="*/ 0 h 13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0"/>
                    <a:gd name="T118" fmla="*/ 0 h 139"/>
                    <a:gd name="T119" fmla="*/ 90 w 90"/>
                    <a:gd name="T120" fmla="*/ 139 h 13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0" h="139">
                      <a:moveTo>
                        <a:pt x="4" y="0"/>
                      </a:moveTo>
                      <a:lnTo>
                        <a:pt x="0" y="3"/>
                      </a:lnTo>
                      <a:lnTo>
                        <a:pt x="2" y="8"/>
                      </a:lnTo>
                      <a:lnTo>
                        <a:pt x="4" y="11"/>
                      </a:lnTo>
                      <a:lnTo>
                        <a:pt x="7" y="16"/>
                      </a:lnTo>
                      <a:lnTo>
                        <a:pt x="9" y="21"/>
                      </a:lnTo>
                      <a:lnTo>
                        <a:pt x="10" y="25"/>
                      </a:lnTo>
                      <a:lnTo>
                        <a:pt x="12" y="30"/>
                      </a:lnTo>
                      <a:lnTo>
                        <a:pt x="16" y="33"/>
                      </a:lnTo>
                      <a:lnTo>
                        <a:pt x="18" y="38"/>
                      </a:lnTo>
                      <a:lnTo>
                        <a:pt x="20" y="43"/>
                      </a:lnTo>
                      <a:lnTo>
                        <a:pt x="23" y="47"/>
                      </a:lnTo>
                      <a:lnTo>
                        <a:pt x="25" y="52"/>
                      </a:lnTo>
                      <a:lnTo>
                        <a:pt x="27" y="56"/>
                      </a:lnTo>
                      <a:lnTo>
                        <a:pt x="31" y="61"/>
                      </a:lnTo>
                      <a:lnTo>
                        <a:pt x="33" y="66"/>
                      </a:lnTo>
                      <a:lnTo>
                        <a:pt x="37" y="69"/>
                      </a:lnTo>
                      <a:lnTo>
                        <a:pt x="39" y="74"/>
                      </a:lnTo>
                      <a:lnTo>
                        <a:pt x="41" y="78"/>
                      </a:lnTo>
                      <a:lnTo>
                        <a:pt x="45" y="83"/>
                      </a:lnTo>
                      <a:lnTo>
                        <a:pt x="47" y="87"/>
                      </a:lnTo>
                      <a:lnTo>
                        <a:pt x="50" y="92"/>
                      </a:lnTo>
                      <a:lnTo>
                        <a:pt x="54" y="95"/>
                      </a:lnTo>
                      <a:lnTo>
                        <a:pt x="56" y="100"/>
                      </a:lnTo>
                      <a:lnTo>
                        <a:pt x="60" y="105"/>
                      </a:lnTo>
                      <a:lnTo>
                        <a:pt x="62" y="108"/>
                      </a:lnTo>
                      <a:lnTo>
                        <a:pt x="65" y="113"/>
                      </a:lnTo>
                      <a:lnTo>
                        <a:pt x="69" y="116"/>
                      </a:lnTo>
                      <a:lnTo>
                        <a:pt x="71" y="121"/>
                      </a:lnTo>
                      <a:lnTo>
                        <a:pt x="75" y="124"/>
                      </a:lnTo>
                      <a:lnTo>
                        <a:pt x="77" y="128"/>
                      </a:lnTo>
                      <a:lnTo>
                        <a:pt x="80" y="132"/>
                      </a:lnTo>
                      <a:lnTo>
                        <a:pt x="84" y="136"/>
                      </a:lnTo>
                      <a:lnTo>
                        <a:pt x="86" y="139"/>
                      </a:lnTo>
                      <a:lnTo>
                        <a:pt x="90" y="136"/>
                      </a:lnTo>
                      <a:lnTo>
                        <a:pt x="87" y="132"/>
                      </a:lnTo>
                      <a:lnTo>
                        <a:pt x="84" y="129"/>
                      </a:lnTo>
                      <a:lnTo>
                        <a:pt x="81" y="125"/>
                      </a:lnTo>
                      <a:lnTo>
                        <a:pt x="78" y="122"/>
                      </a:lnTo>
                      <a:lnTo>
                        <a:pt x="75" y="117"/>
                      </a:lnTo>
                      <a:lnTo>
                        <a:pt x="72" y="114"/>
                      </a:lnTo>
                      <a:lnTo>
                        <a:pt x="69" y="109"/>
                      </a:lnTo>
                      <a:lnTo>
                        <a:pt x="66" y="106"/>
                      </a:lnTo>
                      <a:lnTo>
                        <a:pt x="63" y="101"/>
                      </a:lnTo>
                      <a:lnTo>
                        <a:pt x="61" y="98"/>
                      </a:lnTo>
                      <a:lnTo>
                        <a:pt x="57" y="93"/>
                      </a:lnTo>
                      <a:lnTo>
                        <a:pt x="54" y="89"/>
                      </a:lnTo>
                      <a:lnTo>
                        <a:pt x="51" y="84"/>
                      </a:lnTo>
                      <a:lnTo>
                        <a:pt x="48" y="80"/>
                      </a:lnTo>
                      <a:lnTo>
                        <a:pt x="46" y="76"/>
                      </a:lnTo>
                      <a:lnTo>
                        <a:pt x="43" y="71"/>
                      </a:lnTo>
                      <a:lnTo>
                        <a:pt x="40" y="67"/>
                      </a:lnTo>
                      <a:lnTo>
                        <a:pt x="38" y="62"/>
                      </a:lnTo>
                      <a:lnTo>
                        <a:pt x="34" y="59"/>
                      </a:lnTo>
                      <a:lnTo>
                        <a:pt x="32" y="54"/>
                      </a:lnTo>
                      <a:lnTo>
                        <a:pt x="30" y="49"/>
                      </a:lnTo>
                      <a:lnTo>
                        <a:pt x="27" y="45"/>
                      </a:lnTo>
                      <a:lnTo>
                        <a:pt x="24" y="40"/>
                      </a:lnTo>
                      <a:lnTo>
                        <a:pt x="22" y="36"/>
                      </a:lnTo>
                      <a:lnTo>
                        <a:pt x="19" y="31"/>
                      </a:lnTo>
                      <a:lnTo>
                        <a:pt x="17" y="28"/>
                      </a:lnTo>
                      <a:lnTo>
                        <a:pt x="15" y="23"/>
                      </a:lnTo>
                      <a:lnTo>
                        <a:pt x="12" y="18"/>
                      </a:lnTo>
                      <a:lnTo>
                        <a:pt x="10" y="14"/>
                      </a:lnTo>
                      <a:lnTo>
                        <a:pt x="9" y="9"/>
                      </a:lnTo>
                      <a:lnTo>
                        <a:pt x="7" y="6"/>
                      </a:lnTo>
                      <a:lnTo>
                        <a:pt x="4" y="1"/>
                      </a:lnTo>
                      <a:lnTo>
                        <a:pt x="1" y="5"/>
                      </a:lnTo>
                      <a:lnTo>
                        <a:pt x="4" y="1"/>
                      </a:lnTo>
                      <a:lnTo>
                        <a:pt x="4" y="0"/>
                      </a:lnTo>
                      <a:lnTo>
                        <a:pt x="3" y="0"/>
                      </a:lnTo>
                      <a:lnTo>
                        <a:pt x="2" y="0"/>
                      </a:lnTo>
                      <a:lnTo>
                        <a:pt x="1" y="0"/>
                      </a:lnTo>
                      <a:lnTo>
                        <a:pt x="1" y="1"/>
                      </a:lnTo>
                      <a:lnTo>
                        <a:pt x="0" y="1"/>
                      </a:lnTo>
                      <a:lnTo>
                        <a:pt x="0" y="2"/>
                      </a:lnTo>
                      <a:lnTo>
                        <a:pt x="0" y="3"/>
                      </a:lnTo>
                      <a:lnTo>
                        <a:pt x="4" y="0"/>
                      </a:lnTo>
                      <a:close/>
                    </a:path>
                  </a:pathLst>
                </a:custGeom>
                <a:solidFill>
                  <a:srgbClr val="000000"/>
                </a:solidFill>
                <a:ln w="9525">
                  <a:noFill/>
                  <a:round/>
                  <a:headEnd/>
                  <a:tailEnd/>
                </a:ln>
              </p:spPr>
              <p:txBody>
                <a:bodyPr/>
                <a:lstStyle/>
                <a:p>
                  <a:endParaRPr lang="en-GB"/>
                </a:p>
              </p:txBody>
            </p:sp>
            <p:sp>
              <p:nvSpPr>
                <p:cNvPr id="1203" name="Freeform 1113"/>
                <p:cNvSpPr>
                  <a:spLocks/>
                </p:cNvSpPr>
                <p:nvPr/>
              </p:nvSpPr>
              <p:spPr bwMode="auto">
                <a:xfrm>
                  <a:off x="2990" y="2980"/>
                  <a:ext cx="80" cy="64"/>
                </a:xfrm>
                <a:custGeom>
                  <a:avLst/>
                  <a:gdLst>
                    <a:gd name="T0" fmla="*/ 1 w 160"/>
                    <a:gd name="T1" fmla="*/ 32 h 128"/>
                    <a:gd name="T2" fmla="*/ 3 w 160"/>
                    <a:gd name="T3" fmla="*/ 32 h 128"/>
                    <a:gd name="T4" fmla="*/ 6 w 160"/>
                    <a:gd name="T5" fmla="*/ 31 h 128"/>
                    <a:gd name="T6" fmla="*/ 9 w 160"/>
                    <a:gd name="T7" fmla="*/ 30 h 128"/>
                    <a:gd name="T8" fmla="*/ 10 w 160"/>
                    <a:gd name="T9" fmla="*/ 30 h 128"/>
                    <a:gd name="T10" fmla="*/ 12 w 160"/>
                    <a:gd name="T11" fmla="*/ 29 h 128"/>
                    <a:gd name="T12" fmla="*/ 15 w 160"/>
                    <a:gd name="T13" fmla="*/ 28 h 128"/>
                    <a:gd name="T14" fmla="*/ 17 w 160"/>
                    <a:gd name="T15" fmla="*/ 27 h 128"/>
                    <a:gd name="T16" fmla="*/ 19 w 160"/>
                    <a:gd name="T17" fmla="*/ 26 h 128"/>
                    <a:gd name="T18" fmla="*/ 20 w 160"/>
                    <a:gd name="T19" fmla="*/ 25 h 128"/>
                    <a:gd name="T20" fmla="*/ 22 w 160"/>
                    <a:gd name="T21" fmla="*/ 23 h 128"/>
                    <a:gd name="T22" fmla="*/ 24 w 160"/>
                    <a:gd name="T23" fmla="*/ 22 h 128"/>
                    <a:gd name="T24" fmla="*/ 26 w 160"/>
                    <a:gd name="T25" fmla="*/ 21 h 128"/>
                    <a:gd name="T26" fmla="*/ 27 w 160"/>
                    <a:gd name="T27" fmla="*/ 19 h 128"/>
                    <a:gd name="T28" fmla="*/ 29 w 160"/>
                    <a:gd name="T29" fmla="*/ 17 h 128"/>
                    <a:gd name="T30" fmla="*/ 30 w 160"/>
                    <a:gd name="T31" fmla="*/ 16 h 128"/>
                    <a:gd name="T32" fmla="*/ 31 w 160"/>
                    <a:gd name="T33" fmla="*/ 14 h 128"/>
                    <a:gd name="T34" fmla="*/ 31 w 160"/>
                    <a:gd name="T35" fmla="*/ 13 h 128"/>
                    <a:gd name="T36" fmla="*/ 33 w 160"/>
                    <a:gd name="T37" fmla="*/ 13 h 128"/>
                    <a:gd name="T38" fmla="*/ 33 w 160"/>
                    <a:gd name="T39" fmla="*/ 12 h 128"/>
                    <a:gd name="T40" fmla="*/ 33 w 160"/>
                    <a:gd name="T41" fmla="*/ 11 h 128"/>
                    <a:gd name="T42" fmla="*/ 34 w 160"/>
                    <a:gd name="T43" fmla="*/ 10 h 128"/>
                    <a:gd name="T44" fmla="*/ 34 w 160"/>
                    <a:gd name="T45" fmla="*/ 9 h 128"/>
                    <a:gd name="T46" fmla="*/ 35 w 160"/>
                    <a:gd name="T47" fmla="*/ 8 h 128"/>
                    <a:gd name="T48" fmla="*/ 35 w 160"/>
                    <a:gd name="T49" fmla="*/ 7 h 128"/>
                    <a:gd name="T50" fmla="*/ 35 w 160"/>
                    <a:gd name="T51" fmla="*/ 6 h 128"/>
                    <a:gd name="T52" fmla="*/ 36 w 160"/>
                    <a:gd name="T53" fmla="*/ 5 h 128"/>
                    <a:gd name="T54" fmla="*/ 36 w 160"/>
                    <a:gd name="T55" fmla="*/ 4 h 128"/>
                    <a:gd name="T56" fmla="*/ 36 w 160"/>
                    <a:gd name="T57" fmla="*/ 3 h 128"/>
                    <a:gd name="T58" fmla="*/ 36 w 160"/>
                    <a:gd name="T59" fmla="*/ 2 h 128"/>
                    <a:gd name="T60" fmla="*/ 37 w 160"/>
                    <a:gd name="T61" fmla="*/ 1 h 128"/>
                    <a:gd name="T62" fmla="*/ 37 w 160"/>
                    <a:gd name="T63" fmla="*/ 1 h 128"/>
                    <a:gd name="T64" fmla="*/ 40 w 160"/>
                    <a:gd name="T65" fmla="*/ 0 h 128"/>
                    <a:gd name="T66" fmla="*/ 40 w 160"/>
                    <a:gd name="T67" fmla="*/ 3 h 128"/>
                    <a:gd name="T68" fmla="*/ 38 w 160"/>
                    <a:gd name="T69" fmla="*/ 7 h 128"/>
                    <a:gd name="T70" fmla="*/ 37 w 160"/>
                    <a:gd name="T71" fmla="*/ 10 h 128"/>
                    <a:gd name="T72" fmla="*/ 36 w 160"/>
                    <a:gd name="T73" fmla="*/ 13 h 128"/>
                    <a:gd name="T74" fmla="*/ 33 w 160"/>
                    <a:gd name="T75" fmla="*/ 16 h 128"/>
                    <a:gd name="T76" fmla="*/ 31 w 160"/>
                    <a:gd name="T77" fmla="*/ 18 h 128"/>
                    <a:gd name="T78" fmla="*/ 28 w 160"/>
                    <a:gd name="T79" fmla="*/ 21 h 128"/>
                    <a:gd name="T80" fmla="*/ 26 w 160"/>
                    <a:gd name="T81" fmla="*/ 23 h 128"/>
                    <a:gd name="T82" fmla="*/ 23 w 160"/>
                    <a:gd name="T83" fmla="*/ 25 h 128"/>
                    <a:gd name="T84" fmla="*/ 20 w 160"/>
                    <a:gd name="T85" fmla="*/ 27 h 128"/>
                    <a:gd name="T86" fmla="*/ 18 w 160"/>
                    <a:gd name="T87" fmla="*/ 28 h 128"/>
                    <a:gd name="T88" fmla="*/ 14 w 160"/>
                    <a:gd name="T89" fmla="*/ 30 h 128"/>
                    <a:gd name="T90" fmla="*/ 11 w 160"/>
                    <a:gd name="T91" fmla="*/ 30 h 128"/>
                    <a:gd name="T92" fmla="*/ 7 w 160"/>
                    <a:gd name="T93" fmla="*/ 31 h 128"/>
                    <a:gd name="T94" fmla="*/ 3 w 160"/>
                    <a:gd name="T95" fmla="*/ 32 h 128"/>
                    <a:gd name="T96" fmla="*/ 0 w 160"/>
                    <a:gd name="T97" fmla="*/ 32 h 1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60"/>
                    <a:gd name="T148" fmla="*/ 0 h 128"/>
                    <a:gd name="T149" fmla="*/ 160 w 160"/>
                    <a:gd name="T150" fmla="*/ 128 h 1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60" h="128">
                      <a:moveTo>
                        <a:pt x="0" y="128"/>
                      </a:moveTo>
                      <a:lnTo>
                        <a:pt x="5" y="128"/>
                      </a:lnTo>
                      <a:lnTo>
                        <a:pt x="9" y="128"/>
                      </a:lnTo>
                      <a:lnTo>
                        <a:pt x="14" y="128"/>
                      </a:lnTo>
                      <a:lnTo>
                        <a:pt x="18" y="127"/>
                      </a:lnTo>
                      <a:lnTo>
                        <a:pt x="24" y="125"/>
                      </a:lnTo>
                      <a:lnTo>
                        <a:pt x="29" y="124"/>
                      </a:lnTo>
                      <a:lnTo>
                        <a:pt x="33" y="123"/>
                      </a:lnTo>
                      <a:lnTo>
                        <a:pt x="38" y="122"/>
                      </a:lnTo>
                      <a:lnTo>
                        <a:pt x="41" y="121"/>
                      </a:lnTo>
                      <a:lnTo>
                        <a:pt x="46" y="120"/>
                      </a:lnTo>
                      <a:lnTo>
                        <a:pt x="51" y="118"/>
                      </a:lnTo>
                      <a:lnTo>
                        <a:pt x="55" y="116"/>
                      </a:lnTo>
                      <a:lnTo>
                        <a:pt x="60" y="115"/>
                      </a:lnTo>
                      <a:lnTo>
                        <a:pt x="63" y="113"/>
                      </a:lnTo>
                      <a:lnTo>
                        <a:pt x="68" y="110"/>
                      </a:lnTo>
                      <a:lnTo>
                        <a:pt x="71" y="108"/>
                      </a:lnTo>
                      <a:lnTo>
                        <a:pt x="76" y="106"/>
                      </a:lnTo>
                      <a:lnTo>
                        <a:pt x="79" y="104"/>
                      </a:lnTo>
                      <a:lnTo>
                        <a:pt x="83" y="101"/>
                      </a:lnTo>
                      <a:lnTo>
                        <a:pt x="88" y="99"/>
                      </a:lnTo>
                      <a:lnTo>
                        <a:pt x="91" y="95"/>
                      </a:lnTo>
                      <a:lnTo>
                        <a:pt x="94" y="93"/>
                      </a:lnTo>
                      <a:lnTo>
                        <a:pt x="98" y="90"/>
                      </a:lnTo>
                      <a:lnTo>
                        <a:pt x="101" y="87"/>
                      </a:lnTo>
                      <a:lnTo>
                        <a:pt x="105" y="84"/>
                      </a:lnTo>
                      <a:lnTo>
                        <a:pt x="107" y="81"/>
                      </a:lnTo>
                      <a:lnTo>
                        <a:pt x="111" y="78"/>
                      </a:lnTo>
                      <a:lnTo>
                        <a:pt x="113" y="75"/>
                      </a:lnTo>
                      <a:lnTo>
                        <a:pt x="116" y="71"/>
                      </a:lnTo>
                      <a:lnTo>
                        <a:pt x="119" y="68"/>
                      </a:lnTo>
                      <a:lnTo>
                        <a:pt x="121" y="64"/>
                      </a:lnTo>
                      <a:lnTo>
                        <a:pt x="123" y="60"/>
                      </a:lnTo>
                      <a:lnTo>
                        <a:pt x="124" y="59"/>
                      </a:lnTo>
                      <a:lnTo>
                        <a:pt x="126" y="57"/>
                      </a:lnTo>
                      <a:lnTo>
                        <a:pt x="127" y="55"/>
                      </a:lnTo>
                      <a:lnTo>
                        <a:pt x="128" y="54"/>
                      </a:lnTo>
                      <a:lnTo>
                        <a:pt x="129" y="52"/>
                      </a:lnTo>
                      <a:lnTo>
                        <a:pt x="129" y="51"/>
                      </a:lnTo>
                      <a:lnTo>
                        <a:pt x="130" y="48"/>
                      </a:lnTo>
                      <a:lnTo>
                        <a:pt x="131" y="47"/>
                      </a:lnTo>
                      <a:lnTo>
                        <a:pt x="132" y="45"/>
                      </a:lnTo>
                      <a:lnTo>
                        <a:pt x="132" y="44"/>
                      </a:lnTo>
                      <a:lnTo>
                        <a:pt x="134" y="41"/>
                      </a:lnTo>
                      <a:lnTo>
                        <a:pt x="135" y="40"/>
                      </a:lnTo>
                      <a:lnTo>
                        <a:pt x="136" y="38"/>
                      </a:lnTo>
                      <a:lnTo>
                        <a:pt x="136" y="36"/>
                      </a:lnTo>
                      <a:lnTo>
                        <a:pt x="137" y="34"/>
                      </a:lnTo>
                      <a:lnTo>
                        <a:pt x="137" y="32"/>
                      </a:lnTo>
                      <a:lnTo>
                        <a:pt x="138" y="30"/>
                      </a:lnTo>
                      <a:lnTo>
                        <a:pt x="139" y="29"/>
                      </a:lnTo>
                      <a:lnTo>
                        <a:pt x="139" y="26"/>
                      </a:lnTo>
                      <a:lnTo>
                        <a:pt x="141" y="24"/>
                      </a:lnTo>
                      <a:lnTo>
                        <a:pt x="141" y="22"/>
                      </a:lnTo>
                      <a:lnTo>
                        <a:pt x="142" y="21"/>
                      </a:lnTo>
                      <a:lnTo>
                        <a:pt x="142" y="18"/>
                      </a:lnTo>
                      <a:lnTo>
                        <a:pt x="143" y="16"/>
                      </a:lnTo>
                      <a:lnTo>
                        <a:pt x="143" y="14"/>
                      </a:lnTo>
                      <a:lnTo>
                        <a:pt x="144" y="13"/>
                      </a:lnTo>
                      <a:lnTo>
                        <a:pt x="144" y="10"/>
                      </a:lnTo>
                      <a:lnTo>
                        <a:pt x="145" y="8"/>
                      </a:lnTo>
                      <a:lnTo>
                        <a:pt x="145" y="6"/>
                      </a:lnTo>
                      <a:lnTo>
                        <a:pt x="145" y="3"/>
                      </a:lnTo>
                      <a:lnTo>
                        <a:pt x="146" y="1"/>
                      </a:lnTo>
                      <a:lnTo>
                        <a:pt x="146" y="0"/>
                      </a:lnTo>
                      <a:lnTo>
                        <a:pt x="160" y="0"/>
                      </a:lnTo>
                      <a:lnTo>
                        <a:pt x="159" y="7"/>
                      </a:lnTo>
                      <a:lnTo>
                        <a:pt x="157" y="14"/>
                      </a:lnTo>
                      <a:lnTo>
                        <a:pt x="154" y="21"/>
                      </a:lnTo>
                      <a:lnTo>
                        <a:pt x="152" y="28"/>
                      </a:lnTo>
                      <a:lnTo>
                        <a:pt x="150" y="34"/>
                      </a:lnTo>
                      <a:lnTo>
                        <a:pt x="146" y="40"/>
                      </a:lnTo>
                      <a:lnTo>
                        <a:pt x="144" y="47"/>
                      </a:lnTo>
                      <a:lnTo>
                        <a:pt x="141" y="53"/>
                      </a:lnTo>
                      <a:lnTo>
                        <a:pt x="136" y="59"/>
                      </a:lnTo>
                      <a:lnTo>
                        <a:pt x="132" y="64"/>
                      </a:lnTo>
                      <a:lnTo>
                        <a:pt x="129" y="70"/>
                      </a:lnTo>
                      <a:lnTo>
                        <a:pt x="124" y="75"/>
                      </a:lnTo>
                      <a:lnTo>
                        <a:pt x="120" y="81"/>
                      </a:lnTo>
                      <a:lnTo>
                        <a:pt x="115" y="85"/>
                      </a:lnTo>
                      <a:lnTo>
                        <a:pt x="109" y="90"/>
                      </a:lnTo>
                      <a:lnTo>
                        <a:pt x="105" y="93"/>
                      </a:lnTo>
                      <a:lnTo>
                        <a:pt x="99" y="98"/>
                      </a:lnTo>
                      <a:lnTo>
                        <a:pt x="93" y="101"/>
                      </a:lnTo>
                      <a:lnTo>
                        <a:pt x="88" y="105"/>
                      </a:lnTo>
                      <a:lnTo>
                        <a:pt x="82" y="108"/>
                      </a:lnTo>
                      <a:lnTo>
                        <a:pt x="76" y="112"/>
                      </a:lnTo>
                      <a:lnTo>
                        <a:pt x="70" y="114"/>
                      </a:lnTo>
                      <a:lnTo>
                        <a:pt x="63" y="117"/>
                      </a:lnTo>
                      <a:lnTo>
                        <a:pt x="56" y="120"/>
                      </a:lnTo>
                      <a:lnTo>
                        <a:pt x="49" y="122"/>
                      </a:lnTo>
                      <a:lnTo>
                        <a:pt x="44" y="123"/>
                      </a:lnTo>
                      <a:lnTo>
                        <a:pt x="37" y="124"/>
                      </a:lnTo>
                      <a:lnTo>
                        <a:pt x="29" y="127"/>
                      </a:lnTo>
                      <a:lnTo>
                        <a:pt x="22" y="127"/>
                      </a:lnTo>
                      <a:lnTo>
                        <a:pt x="15" y="128"/>
                      </a:lnTo>
                      <a:lnTo>
                        <a:pt x="7" y="128"/>
                      </a:lnTo>
                      <a:lnTo>
                        <a:pt x="0" y="128"/>
                      </a:lnTo>
                      <a:close/>
                    </a:path>
                  </a:pathLst>
                </a:custGeom>
                <a:solidFill>
                  <a:srgbClr val="000000"/>
                </a:solidFill>
                <a:ln w="9525">
                  <a:noFill/>
                  <a:round/>
                  <a:headEnd/>
                  <a:tailEnd/>
                </a:ln>
              </p:spPr>
              <p:txBody>
                <a:bodyPr/>
                <a:lstStyle/>
                <a:p>
                  <a:endParaRPr lang="en-GB"/>
                </a:p>
              </p:txBody>
            </p:sp>
            <p:sp>
              <p:nvSpPr>
                <p:cNvPr id="1204" name="Freeform 1114"/>
                <p:cNvSpPr>
                  <a:spLocks/>
                </p:cNvSpPr>
                <p:nvPr/>
              </p:nvSpPr>
              <p:spPr bwMode="auto">
                <a:xfrm>
                  <a:off x="2990" y="3009"/>
                  <a:ext cx="63" cy="37"/>
                </a:xfrm>
                <a:custGeom>
                  <a:avLst/>
                  <a:gdLst>
                    <a:gd name="T0" fmla="*/ 30 w 126"/>
                    <a:gd name="T1" fmla="*/ 1 h 74"/>
                    <a:gd name="T2" fmla="*/ 29 w 126"/>
                    <a:gd name="T3" fmla="*/ 3 h 74"/>
                    <a:gd name="T4" fmla="*/ 27 w 126"/>
                    <a:gd name="T5" fmla="*/ 5 h 74"/>
                    <a:gd name="T6" fmla="*/ 26 w 126"/>
                    <a:gd name="T7" fmla="*/ 6 h 74"/>
                    <a:gd name="T8" fmla="*/ 24 w 126"/>
                    <a:gd name="T9" fmla="*/ 8 h 74"/>
                    <a:gd name="T10" fmla="*/ 23 w 126"/>
                    <a:gd name="T11" fmla="*/ 9 h 74"/>
                    <a:gd name="T12" fmla="*/ 21 w 126"/>
                    <a:gd name="T13" fmla="*/ 10 h 74"/>
                    <a:gd name="T14" fmla="*/ 19 w 126"/>
                    <a:gd name="T15" fmla="*/ 11 h 74"/>
                    <a:gd name="T16" fmla="*/ 17 w 126"/>
                    <a:gd name="T17" fmla="*/ 12 h 74"/>
                    <a:gd name="T18" fmla="*/ 15 w 126"/>
                    <a:gd name="T19" fmla="*/ 14 h 74"/>
                    <a:gd name="T20" fmla="*/ 13 w 126"/>
                    <a:gd name="T21" fmla="*/ 14 h 74"/>
                    <a:gd name="T22" fmla="*/ 11 w 126"/>
                    <a:gd name="T23" fmla="*/ 15 h 74"/>
                    <a:gd name="T24" fmla="*/ 8 w 126"/>
                    <a:gd name="T25" fmla="*/ 16 h 74"/>
                    <a:gd name="T26" fmla="*/ 6 w 126"/>
                    <a:gd name="T27" fmla="*/ 17 h 74"/>
                    <a:gd name="T28" fmla="*/ 4 w 126"/>
                    <a:gd name="T29" fmla="*/ 17 h 74"/>
                    <a:gd name="T30" fmla="*/ 2 w 126"/>
                    <a:gd name="T31" fmla="*/ 17 h 74"/>
                    <a:gd name="T32" fmla="*/ 0 w 126"/>
                    <a:gd name="T33" fmla="*/ 19 h 74"/>
                    <a:gd name="T34" fmla="*/ 3 w 126"/>
                    <a:gd name="T35" fmla="*/ 19 h 74"/>
                    <a:gd name="T36" fmla="*/ 5 w 126"/>
                    <a:gd name="T37" fmla="*/ 18 h 74"/>
                    <a:gd name="T38" fmla="*/ 8 w 126"/>
                    <a:gd name="T39" fmla="*/ 18 h 74"/>
                    <a:gd name="T40" fmla="*/ 10 w 126"/>
                    <a:gd name="T41" fmla="*/ 17 h 74"/>
                    <a:gd name="T42" fmla="*/ 12 w 126"/>
                    <a:gd name="T43" fmla="*/ 17 h 74"/>
                    <a:gd name="T44" fmla="*/ 14 w 126"/>
                    <a:gd name="T45" fmla="*/ 15 h 74"/>
                    <a:gd name="T46" fmla="*/ 16 w 126"/>
                    <a:gd name="T47" fmla="*/ 14 h 74"/>
                    <a:gd name="T48" fmla="*/ 19 w 126"/>
                    <a:gd name="T49" fmla="*/ 13 h 74"/>
                    <a:gd name="T50" fmla="*/ 21 w 126"/>
                    <a:gd name="T51" fmla="*/ 12 h 74"/>
                    <a:gd name="T52" fmla="*/ 23 w 126"/>
                    <a:gd name="T53" fmla="*/ 10 h 74"/>
                    <a:gd name="T54" fmla="*/ 24 w 126"/>
                    <a:gd name="T55" fmla="*/ 9 h 74"/>
                    <a:gd name="T56" fmla="*/ 26 w 126"/>
                    <a:gd name="T57" fmla="*/ 8 h 74"/>
                    <a:gd name="T58" fmla="*/ 28 w 126"/>
                    <a:gd name="T59" fmla="*/ 6 h 74"/>
                    <a:gd name="T60" fmla="*/ 29 w 126"/>
                    <a:gd name="T61" fmla="*/ 5 h 74"/>
                    <a:gd name="T62" fmla="*/ 31 w 126"/>
                    <a:gd name="T63" fmla="*/ 3 h 74"/>
                    <a:gd name="T64" fmla="*/ 32 w 126"/>
                    <a:gd name="T65" fmla="*/ 1 h 74"/>
                    <a:gd name="T66" fmla="*/ 32 w 126"/>
                    <a:gd name="T67" fmla="*/ 1 h 74"/>
                    <a:gd name="T68" fmla="*/ 32 w 126"/>
                    <a:gd name="T69" fmla="*/ 1 h 74"/>
                    <a:gd name="T70" fmla="*/ 31 w 126"/>
                    <a:gd name="T71" fmla="*/ 0 h 74"/>
                    <a:gd name="T72" fmla="*/ 31 w 126"/>
                    <a:gd name="T73" fmla="*/ 0 h 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6"/>
                    <a:gd name="T112" fmla="*/ 0 h 74"/>
                    <a:gd name="T113" fmla="*/ 126 w 126"/>
                    <a:gd name="T114" fmla="*/ 74 h 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6" h="74">
                      <a:moveTo>
                        <a:pt x="122" y="2"/>
                      </a:moveTo>
                      <a:lnTo>
                        <a:pt x="119" y="5"/>
                      </a:lnTo>
                      <a:lnTo>
                        <a:pt x="116" y="9"/>
                      </a:lnTo>
                      <a:lnTo>
                        <a:pt x="114" y="12"/>
                      </a:lnTo>
                      <a:lnTo>
                        <a:pt x="112" y="15"/>
                      </a:lnTo>
                      <a:lnTo>
                        <a:pt x="108" y="19"/>
                      </a:lnTo>
                      <a:lnTo>
                        <a:pt x="106" y="22"/>
                      </a:lnTo>
                      <a:lnTo>
                        <a:pt x="102" y="26"/>
                      </a:lnTo>
                      <a:lnTo>
                        <a:pt x="99" y="28"/>
                      </a:lnTo>
                      <a:lnTo>
                        <a:pt x="96" y="32"/>
                      </a:lnTo>
                      <a:lnTo>
                        <a:pt x="93" y="34"/>
                      </a:lnTo>
                      <a:lnTo>
                        <a:pt x="90" y="37"/>
                      </a:lnTo>
                      <a:lnTo>
                        <a:pt x="85" y="40"/>
                      </a:lnTo>
                      <a:lnTo>
                        <a:pt x="82" y="42"/>
                      </a:lnTo>
                      <a:lnTo>
                        <a:pt x="78" y="44"/>
                      </a:lnTo>
                      <a:lnTo>
                        <a:pt x="75" y="47"/>
                      </a:lnTo>
                      <a:lnTo>
                        <a:pt x="70" y="49"/>
                      </a:lnTo>
                      <a:lnTo>
                        <a:pt x="67" y="51"/>
                      </a:lnTo>
                      <a:lnTo>
                        <a:pt x="62" y="53"/>
                      </a:lnTo>
                      <a:lnTo>
                        <a:pt x="59" y="56"/>
                      </a:lnTo>
                      <a:lnTo>
                        <a:pt x="54" y="57"/>
                      </a:lnTo>
                      <a:lnTo>
                        <a:pt x="49" y="59"/>
                      </a:lnTo>
                      <a:lnTo>
                        <a:pt x="46" y="60"/>
                      </a:lnTo>
                      <a:lnTo>
                        <a:pt x="41" y="61"/>
                      </a:lnTo>
                      <a:lnTo>
                        <a:pt x="37" y="63"/>
                      </a:lnTo>
                      <a:lnTo>
                        <a:pt x="32" y="64"/>
                      </a:lnTo>
                      <a:lnTo>
                        <a:pt x="28" y="65"/>
                      </a:lnTo>
                      <a:lnTo>
                        <a:pt x="23" y="66"/>
                      </a:lnTo>
                      <a:lnTo>
                        <a:pt x="18" y="67"/>
                      </a:lnTo>
                      <a:lnTo>
                        <a:pt x="14" y="67"/>
                      </a:lnTo>
                      <a:lnTo>
                        <a:pt x="9" y="68"/>
                      </a:lnTo>
                      <a:lnTo>
                        <a:pt x="5" y="68"/>
                      </a:lnTo>
                      <a:lnTo>
                        <a:pt x="0" y="68"/>
                      </a:lnTo>
                      <a:lnTo>
                        <a:pt x="0" y="74"/>
                      </a:lnTo>
                      <a:lnTo>
                        <a:pt x="5" y="73"/>
                      </a:lnTo>
                      <a:lnTo>
                        <a:pt x="9" y="73"/>
                      </a:lnTo>
                      <a:lnTo>
                        <a:pt x="15" y="73"/>
                      </a:lnTo>
                      <a:lnTo>
                        <a:pt x="20" y="72"/>
                      </a:lnTo>
                      <a:lnTo>
                        <a:pt x="24" y="71"/>
                      </a:lnTo>
                      <a:lnTo>
                        <a:pt x="29" y="70"/>
                      </a:lnTo>
                      <a:lnTo>
                        <a:pt x="33" y="70"/>
                      </a:lnTo>
                      <a:lnTo>
                        <a:pt x="38" y="67"/>
                      </a:lnTo>
                      <a:lnTo>
                        <a:pt x="43" y="66"/>
                      </a:lnTo>
                      <a:lnTo>
                        <a:pt x="47" y="65"/>
                      </a:lnTo>
                      <a:lnTo>
                        <a:pt x="52" y="64"/>
                      </a:lnTo>
                      <a:lnTo>
                        <a:pt x="56" y="61"/>
                      </a:lnTo>
                      <a:lnTo>
                        <a:pt x="60" y="59"/>
                      </a:lnTo>
                      <a:lnTo>
                        <a:pt x="64" y="58"/>
                      </a:lnTo>
                      <a:lnTo>
                        <a:pt x="69" y="56"/>
                      </a:lnTo>
                      <a:lnTo>
                        <a:pt x="73" y="53"/>
                      </a:lnTo>
                      <a:lnTo>
                        <a:pt x="77" y="51"/>
                      </a:lnTo>
                      <a:lnTo>
                        <a:pt x="81" y="49"/>
                      </a:lnTo>
                      <a:lnTo>
                        <a:pt x="85" y="47"/>
                      </a:lnTo>
                      <a:lnTo>
                        <a:pt x="89" y="43"/>
                      </a:lnTo>
                      <a:lnTo>
                        <a:pt x="92" y="41"/>
                      </a:lnTo>
                      <a:lnTo>
                        <a:pt x="96" y="38"/>
                      </a:lnTo>
                      <a:lnTo>
                        <a:pt x="99" y="35"/>
                      </a:lnTo>
                      <a:lnTo>
                        <a:pt x="102" y="32"/>
                      </a:lnTo>
                      <a:lnTo>
                        <a:pt x="106" y="29"/>
                      </a:lnTo>
                      <a:lnTo>
                        <a:pt x="109" y="26"/>
                      </a:lnTo>
                      <a:lnTo>
                        <a:pt x="112" y="22"/>
                      </a:lnTo>
                      <a:lnTo>
                        <a:pt x="115" y="19"/>
                      </a:lnTo>
                      <a:lnTo>
                        <a:pt x="117" y="15"/>
                      </a:lnTo>
                      <a:lnTo>
                        <a:pt x="121" y="12"/>
                      </a:lnTo>
                      <a:lnTo>
                        <a:pt x="123" y="9"/>
                      </a:lnTo>
                      <a:lnTo>
                        <a:pt x="126" y="4"/>
                      </a:lnTo>
                      <a:lnTo>
                        <a:pt x="126" y="5"/>
                      </a:lnTo>
                      <a:lnTo>
                        <a:pt x="126" y="4"/>
                      </a:lnTo>
                      <a:lnTo>
                        <a:pt x="126" y="3"/>
                      </a:lnTo>
                      <a:lnTo>
                        <a:pt x="126" y="2"/>
                      </a:lnTo>
                      <a:lnTo>
                        <a:pt x="124" y="2"/>
                      </a:lnTo>
                      <a:lnTo>
                        <a:pt x="124" y="0"/>
                      </a:lnTo>
                      <a:lnTo>
                        <a:pt x="123" y="0"/>
                      </a:lnTo>
                      <a:lnTo>
                        <a:pt x="122" y="0"/>
                      </a:lnTo>
                      <a:lnTo>
                        <a:pt x="122" y="2"/>
                      </a:lnTo>
                      <a:close/>
                    </a:path>
                  </a:pathLst>
                </a:custGeom>
                <a:solidFill>
                  <a:srgbClr val="000000"/>
                </a:solidFill>
                <a:ln w="9525">
                  <a:noFill/>
                  <a:round/>
                  <a:headEnd/>
                  <a:tailEnd/>
                </a:ln>
              </p:spPr>
              <p:txBody>
                <a:bodyPr/>
                <a:lstStyle/>
                <a:p>
                  <a:endParaRPr lang="en-GB"/>
                </a:p>
              </p:txBody>
            </p:sp>
            <p:sp>
              <p:nvSpPr>
                <p:cNvPr id="1205" name="Freeform 1115"/>
                <p:cNvSpPr>
                  <a:spLocks/>
                </p:cNvSpPr>
                <p:nvPr/>
              </p:nvSpPr>
              <p:spPr bwMode="auto">
                <a:xfrm>
                  <a:off x="3051" y="2979"/>
                  <a:ext cx="13" cy="33"/>
                </a:xfrm>
                <a:custGeom>
                  <a:avLst/>
                  <a:gdLst>
                    <a:gd name="T0" fmla="*/ 5 w 27"/>
                    <a:gd name="T1" fmla="*/ 1 h 65"/>
                    <a:gd name="T2" fmla="*/ 5 w 27"/>
                    <a:gd name="T3" fmla="*/ 2 h 65"/>
                    <a:gd name="T4" fmla="*/ 5 w 27"/>
                    <a:gd name="T5" fmla="*/ 3 h 65"/>
                    <a:gd name="T6" fmla="*/ 5 w 27"/>
                    <a:gd name="T7" fmla="*/ 4 h 65"/>
                    <a:gd name="T8" fmla="*/ 4 w 27"/>
                    <a:gd name="T9" fmla="*/ 5 h 65"/>
                    <a:gd name="T10" fmla="*/ 4 w 27"/>
                    <a:gd name="T11" fmla="*/ 6 h 65"/>
                    <a:gd name="T12" fmla="*/ 4 w 27"/>
                    <a:gd name="T13" fmla="*/ 7 h 65"/>
                    <a:gd name="T14" fmla="*/ 3 w 27"/>
                    <a:gd name="T15" fmla="*/ 8 h 65"/>
                    <a:gd name="T16" fmla="*/ 3 w 27"/>
                    <a:gd name="T17" fmla="*/ 9 h 65"/>
                    <a:gd name="T18" fmla="*/ 3 w 27"/>
                    <a:gd name="T19" fmla="*/ 10 h 65"/>
                    <a:gd name="T20" fmla="*/ 2 w 27"/>
                    <a:gd name="T21" fmla="*/ 11 h 65"/>
                    <a:gd name="T22" fmla="*/ 2 w 27"/>
                    <a:gd name="T23" fmla="*/ 12 h 65"/>
                    <a:gd name="T24" fmla="*/ 1 w 27"/>
                    <a:gd name="T25" fmla="*/ 13 h 65"/>
                    <a:gd name="T26" fmla="*/ 1 w 27"/>
                    <a:gd name="T27" fmla="*/ 13 h 65"/>
                    <a:gd name="T28" fmla="*/ 1 w 27"/>
                    <a:gd name="T29" fmla="*/ 14 h 65"/>
                    <a:gd name="T30" fmla="*/ 0 w 27"/>
                    <a:gd name="T31" fmla="*/ 15 h 65"/>
                    <a:gd name="T32" fmla="*/ 0 w 27"/>
                    <a:gd name="T33" fmla="*/ 16 h 65"/>
                    <a:gd name="T34" fmla="*/ 1 w 27"/>
                    <a:gd name="T35" fmla="*/ 16 h 65"/>
                    <a:gd name="T36" fmla="*/ 1 w 27"/>
                    <a:gd name="T37" fmla="*/ 15 h 65"/>
                    <a:gd name="T38" fmla="*/ 2 w 27"/>
                    <a:gd name="T39" fmla="*/ 14 h 65"/>
                    <a:gd name="T40" fmla="*/ 2 w 27"/>
                    <a:gd name="T41" fmla="*/ 13 h 65"/>
                    <a:gd name="T42" fmla="*/ 3 w 27"/>
                    <a:gd name="T43" fmla="*/ 13 h 65"/>
                    <a:gd name="T44" fmla="*/ 3 w 27"/>
                    <a:gd name="T45" fmla="*/ 12 h 65"/>
                    <a:gd name="T46" fmla="*/ 3 w 27"/>
                    <a:gd name="T47" fmla="*/ 11 h 65"/>
                    <a:gd name="T48" fmla="*/ 4 w 27"/>
                    <a:gd name="T49" fmla="*/ 10 h 65"/>
                    <a:gd name="T50" fmla="*/ 4 w 27"/>
                    <a:gd name="T51" fmla="*/ 9 h 65"/>
                    <a:gd name="T52" fmla="*/ 5 w 27"/>
                    <a:gd name="T53" fmla="*/ 8 h 65"/>
                    <a:gd name="T54" fmla="*/ 5 w 27"/>
                    <a:gd name="T55" fmla="*/ 7 h 65"/>
                    <a:gd name="T56" fmla="*/ 5 w 27"/>
                    <a:gd name="T57" fmla="*/ 6 h 65"/>
                    <a:gd name="T58" fmla="*/ 5 w 27"/>
                    <a:gd name="T59" fmla="*/ 5 h 65"/>
                    <a:gd name="T60" fmla="*/ 6 w 27"/>
                    <a:gd name="T61" fmla="*/ 4 h 65"/>
                    <a:gd name="T62" fmla="*/ 6 w 27"/>
                    <a:gd name="T63" fmla="*/ 3 h 65"/>
                    <a:gd name="T64" fmla="*/ 6 w 27"/>
                    <a:gd name="T65" fmla="*/ 2 h 65"/>
                    <a:gd name="T66" fmla="*/ 6 w 27"/>
                    <a:gd name="T67" fmla="*/ 2 h 65"/>
                    <a:gd name="T68" fmla="*/ 6 w 27"/>
                    <a:gd name="T69" fmla="*/ 1 h 65"/>
                    <a:gd name="T70" fmla="*/ 6 w 27"/>
                    <a:gd name="T71" fmla="*/ 1 h 65"/>
                    <a:gd name="T72" fmla="*/ 6 w 27"/>
                    <a:gd name="T73" fmla="*/ 0 h 65"/>
                    <a:gd name="T74" fmla="*/ 5 w 27"/>
                    <a:gd name="T75" fmla="*/ 1 h 65"/>
                    <a:gd name="T76" fmla="*/ 6 w 27"/>
                    <a:gd name="T77" fmla="*/ 0 h 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
                    <a:gd name="T118" fmla="*/ 0 h 65"/>
                    <a:gd name="T119" fmla="*/ 27 w 27"/>
                    <a:gd name="T120" fmla="*/ 65 h 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 h="65">
                      <a:moveTo>
                        <a:pt x="24" y="0"/>
                      </a:moveTo>
                      <a:lnTo>
                        <a:pt x="22" y="2"/>
                      </a:lnTo>
                      <a:lnTo>
                        <a:pt x="22" y="4"/>
                      </a:lnTo>
                      <a:lnTo>
                        <a:pt x="21" y="6"/>
                      </a:lnTo>
                      <a:lnTo>
                        <a:pt x="21" y="9"/>
                      </a:lnTo>
                      <a:lnTo>
                        <a:pt x="21" y="10"/>
                      </a:lnTo>
                      <a:lnTo>
                        <a:pt x="20" y="12"/>
                      </a:lnTo>
                      <a:lnTo>
                        <a:pt x="20" y="14"/>
                      </a:lnTo>
                      <a:lnTo>
                        <a:pt x="19" y="17"/>
                      </a:lnTo>
                      <a:lnTo>
                        <a:pt x="19" y="19"/>
                      </a:lnTo>
                      <a:lnTo>
                        <a:pt x="17" y="20"/>
                      </a:lnTo>
                      <a:lnTo>
                        <a:pt x="17" y="23"/>
                      </a:lnTo>
                      <a:lnTo>
                        <a:pt x="16" y="25"/>
                      </a:lnTo>
                      <a:lnTo>
                        <a:pt x="16" y="27"/>
                      </a:lnTo>
                      <a:lnTo>
                        <a:pt x="15" y="28"/>
                      </a:lnTo>
                      <a:lnTo>
                        <a:pt x="15" y="31"/>
                      </a:lnTo>
                      <a:lnTo>
                        <a:pt x="14" y="33"/>
                      </a:lnTo>
                      <a:lnTo>
                        <a:pt x="13" y="34"/>
                      </a:lnTo>
                      <a:lnTo>
                        <a:pt x="13" y="36"/>
                      </a:lnTo>
                      <a:lnTo>
                        <a:pt x="12" y="39"/>
                      </a:lnTo>
                      <a:lnTo>
                        <a:pt x="12" y="40"/>
                      </a:lnTo>
                      <a:lnTo>
                        <a:pt x="10" y="42"/>
                      </a:lnTo>
                      <a:lnTo>
                        <a:pt x="9" y="43"/>
                      </a:lnTo>
                      <a:lnTo>
                        <a:pt x="9" y="46"/>
                      </a:lnTo>
                      <a:lnTo>
                        <a:pt x="8" y="47"/>
                      </a:lnTo>
                      <a:lnTo>
                        <a:pt x="7" y="49"/>
                      </a:lnTo>
                      <a:lnTo>
                        <a:pt x="6" y="50"/>
                      </a:lnTo>
                      <a:lnTo>
                        <a:pt x="6" y="52"/>
                      </a:lnTo>
                      <a:lnTo>
                        <a:pt x="5" y="54"/>
                      </a:lnTo>
                      <a:lnTo>
                        <a:pt x="4" y="56"/>
                      </a:lnTo>
                      <a:lnTo>
                        <a:pt x="2" y="57"/>
                      </a:lnTo>
                      <a:lnTo>
                        <a:pt x="1" y="59"/>
                      </a:lnTo>
                      <a:lnTo>
                        <a:pt x="0" y="60"/>
                      </a:lnTo>
                      <a:lnTo>
                        <a:pt x="0" y="62"/>
                      </a:lnTo>
                      <a:lnTo>
                        <a:pt x="4" y="65"/>
                      </a:lnTo>
                      <a:lnTo>
                        <a:pt x="5" y="63"/>
                      </a:lnTo>
                      <a:lnTo>
                        <a:pt x="6" y="62"/>
                      </a:lnTo>
                      <a:lnTo>
                        <a:pt x="7" y="59"/>
                      </a:lnTo>
                      <a:lnTo>
                        <a:pt x="8" y="58"/>
                      </a:lnTo>
                      <a:lnTo>
                        <a:pt x="8" y="56"/>
                      </a:lnTo>
                      <a:lnTo>
                        <a:pt x="9" y="55"/>
                      </a:lnTo>
                      <a:lnTo>
                        <a:pt x="10" y="52"/>
                      </a:lnTo>
                      <a:lnTo>
                        <a:pt x="12" y="51"/>
                      </a:lnTo>
                      <a:lnTo>
                        <a:pt x="13" y="49"/>
                      </a:lnTo>
                      <a:lnTo>
                        <a:pt x="13" y="48"/>
                      </a:lnTo>
                      <a:lnTo>
                        <a:pt x="14" y="46"/>
                      </a:lnTo>
                      <a:lnTo>
                        <a:pt x="15" y="43"/>
                      </a:lnTo>
                      <a:lnTo>
                        <a:pt x="15" y="42"/>
                      </a:lnTo>
                      <a:lnTo>
                        <a:pt x="16" y="40"/>
                      </a:lnTo>
                      <a:lnTo>
                        <a:pt x="17" y="37"/>
                      </a:lnTo>
                      <a:lnTo>
                        <a:pt x="17" y="36"/>
                      </a:lnTo>
                      <a:lnTo>
                        <a:pt x="19" y="34"/>
                      </a:lnTo>
                      <a:lnTo>
                        <a:pt x="20" y="32"/>
                      </a:lnTo>
                      <a:lnTo>
                        <a:pt x="20" y="31"/>
                      </a:lnTo>
                      <a:lnTo>
                        <a:pt x="21" y="28"/>
                      </a:lnTo>
                      <a:lnTo>
                        <a:pt x="21" y="26"/>
                      </a:lnTo>
                      <a:lnTo>
                        <a:pt x="22" y="24"/>
                      </a:lnTo>
                      <a:lnTo>
                        <a:pt x="22" y="21"/>
                      </a:lnTo>
                      <a:lnTo>
                        <a:pt x="23" y="20"/>
                      </a:lnTo>
                      <a:lnTo>
                        <a:pt x="23" y="18"/>
                      </a:lnTo>
                      <a:lnTo>
                        <a:pt x="24" y="16"/>
                      </a:lnTo>
                      <a:lnTo>
                        <a:pt x="24" y="13"/>
                      </a:lnTo>
                      <a:lnTo>
                        <a:pt x="25" y="11"/>
                      </a:lnTo>
                      <a:lnTo>
                        <a:pt x="25" y="9"/>
                      </a:lnTo>
                      <a:lnTo>
                        <a:pt x="25" y="8"/>
                      </a:lnTo>
                      <a:lnTo>
                        <a:pt x="27" y="5"/>
                      </a:lnTo>
                      <a:lnTo>
                        <a:pt x="27" y="3"/>
                      </a:lnTo>
                      <a:lnTo>
                        <a:pt x="24" y="5"/>
                      </a:lnTo>
                      <a:lnTo>
                        <a:pt x="27" y="3"/>
                      </a:lnTo>
                      <a:lnTo>
                        <a:pt x="27" y="2"/>
                      </a:lnTo>
                      <a:lnTo>
                        <a:pt x="27" y="1"/>
                      </a:lnTo>
                      <a:lnTo>
                        <a:pt x="25" y="1"/>
                      </a:lnTo>
                      <a:lnTo>
                        <a:pt x="25" y="0"/>
                      </a:lnTo>
                      <a:lnTo>
                        <a:pt x="24" y="0"/>
                      </a:lnTo>
                      <a:lnTo>
                        <a:pt x="23" y="1"/>
                      </a:lnTo>
                      <a:lnTo>
                        <a:pt x="22" y="1"/>
                      </a:lnTo>
                      <a:lnTo>
                        <a:pt x="22" y="2"/>
                      </a:lnTo>
                      <a:lnTo>
                        <a:pt x="24" y="0"/>
                      </a:lnTo>
                      <a:close/>
                    </a:path>
                  </a:pathLst>
                </a:custGeom>
                <a:solidFill>
                  <a:srgbClr val="000000"/>
                </a:solidFill>
                <a:ln w="9525">
                  <a:noFill/>
                  <a:round/>
                  <a:headEnd/>
                  <a:tailEnd/>
                </a:ln>
              </p:spPr>
              <p:txBody>
                <a:bodyPr/>
                <a:lstStyle/>
                <a:p>
                  <a:endParaRPr lang="en-GB"/>
                </a:p>
              </p:txBody>
            </p:sp>
            <p:sp>
              <p:nvSpPr>
                <p:cNvPr id="1206" name="Freeform 1116"/>
                <p:cNvSpPr>
                  <a:spLocks/>
                </p:cNvSpPr>
                <p:nvPr/>
              </p:nvSpPr>
              <p:spPr bwMode="auto">
                <a:xfrm>
                  <a:off x="3063" y="2979"/>
                  <a:ext cx="8" cy="3"/>
                </a:xfrm>
                <a:custGeom>
                  <a:avLst/>
                  <a:gdLst>
                    <a:gd name="T0" fmla="*/ 4 w 16"/>
                    <a:gd name="T1" fmla="*/ 1 h 5"/>
                    <a:gd name="T2" fmla="*/ 3 w 16"/>
                    <a:gd name="T3" fmla="*/ 0 h 5"/>
                    <a:gd name="T4" fmla="*/ 0 w 16"/>
                    <a:gd name="T5" fmla="*/ 0 h 5"/>
                    <a:gd name="T6" fmla="*/ 0 w 16"/>
                    <a:gd name="T7" fmla="*/ 2 h 5"/>
                    <a:gd name="T8" fmla="*/ 3 w 16"/>
                    <a:gd name="T9" fmla="*/ 2 h 5"/>
                    <a:gd name="T10" fmla="*/ 3 w 16"/>
                    <a:gd name="T11" fmla="*/ 1 h 5"/>
                    <a:gd name="T12" fmla="*/ 3 w 16"/>
                    <a:gd name="T13" fmla="*/ 2 h 5"/>
                    <a:gd name="T14" fmla="*/ 3 w 16"/>
                    <a:gd name="T15" fmla="*/ 2 h 5"/>
                    <a:gd name="T16" fmla="*/ 3 w 16"/>
                    <a:gd name="T17" fmla="*/ 1 h 5"/>
                    <a:gd name="T18" fmla="*/ 4 w 16"/>
                    <a:gd name="T19" fmla="*/ 1 h 5"/>
                    <a:gd name="T20" fmla="*/ 4 w 16"/>
                    <a:gd name="T21" fmla="*/ 1 h 5"/>
                    <a:gd name="T22" fmla="*/ 4 w 16"/>
                    <a:gd name="T23" fmla="*/ 1 h 5"/>
                    <a:gd name="T24" fmla="*/ 4 w 16"/>
                    <a:gd name="T25" fmla="*/ 1 h 5"/>
                    <a:gd name="T26" fmla="*/ 3 w 16"/>
                    <a:gd name="T27" fmla="*/ 1 h 5"/>
                    <a:gd name="T28" fmla="*/ 3 w 16"/>
                    <a:gd name="T29" fmla="*/ 0 h 5"/>
                    <a:gd name="T30" fmla="*/ 4 w 16"/>
                    <a:gd name="T31" fmla="*/ 1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5"/>
                    <a:gd name="T50" fmla="*/ 16 w 16"/>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5">
                      <a:moveTo>
                        <a:pt x="16" y="3"/>
                      </a:moveTo>
                      <a:lnTo>
                        <a:pt x="14" y="0"/>
                      </a:lnTo>
                      <a:lnTo>
                        <a:pt x="0" y="0"/>
                      </a:lnTo>
                      <a:lnTo>
                        <a:pt x="0" y="5"/>
                      </a:lnTo>
                      <a:lnTo>
                        <a:pt x="14" y="5"/>
                      </a:lnTo>
                      <a:lnTo>
                        <a:pt x="12" y="2"/>
                      </a:lnTo>
                      <a:lnTo>
                        <a:pt x="14" y="5"/>
                      </a:lnTo>
                      <a:lnTo>
                        <a:pt x="15" y="5"/>
                      </a:lnTo>
                      <a:lnTo>
                        <a:pt x="15" y="4"/>
                      </a:lnTo>
                      <a:lnTo>
                        <a:pt x="16" y="4"/>
                      </a:lnTo>
                      <a:lnTo>
                        <a:pt x="16" y="3"/>
                      </a:lnTo>
                      <a:lnTo>
                        <a:pt x="16" y="2"/>
                      </a:lnTo>
                      <a:lnTo>
                        <a:pt x="16" y="1"/>
                      </a:lnTo>
                      <a:lnTo>
                        <a:pt x="15" y="1"/>
                      </a:lnTo>
                      <a:lnTo>
                        <a:pt x="14" y="0"/>
                      </a:lnTo>
                      <a:lnTo>
                        <a:pt x="16" y="3"/>
                      </a:lnTo>
                      <a:close/>
                    </a:path>
                  </a:pathLst>
                </a:custGeom>
                <a:solidFill>
                  <a:srgbClr val="000000"/>
                </a:solidFill>
                <a:ln w="9525">
                  <a:noFill/>
                  <a:round/>
                  <a:headEnd/>
                  <a:tailEnd/>
                </a:ln>
              </p:spPr>
              <p:txBody>
                <a:bodyPr/>
                <a:lstStyle/>
                <a:p>
                  <a:endParaRPr lang="en-GB"/>
                </a:p>
              </p:txBody>
            </p:sp>
            <p:sp>
              <p:nvSpPr>
                <p:cNvPr id="1207" name="Freeform 1117"/>
                <p:cNvSpPr>
                  <a:spLocks/>
                </p:cNvSpPr>
                <p:nvPr/>
              </p:nvSpPr>
              <p:spPr bwMode="auto">
                <a:xfrm>
                  <a:off x="2989" y="2980"/>
                  <a:ext cx="82" cy="66"/>
                </a:xfrm>
                <a:custGeom>
                  <a:avLst/>
                  <a:gdLst>
                    <a:gd name="T0" fmla="*/ 1 w 164"/>
                    <a:gd name="T1" fmla="*/ 33 h 132"/>
                    <a:gd name="T2" fmla="*/ 5 w 164"/>
                    <a:gd name="T3" fmla="*/ 33 h 132"/>
                    <a:gd name="T4" fmla="*/ 8 w 164"/>
                    <a:gd name="T5" fmla="*/ 33 h 132"/>
                    <a:gd name="T6" fmla="*/ 11 w 164"/>
                    <a:gd name="T7" fmla="*/ 31 h 132"/>
                    <a:gd name="T8" fmla="*/ 15 w 164"/>
                    <a:gd name="T9" fmla="*/ 30 h 132"/>
                    <a:gd name="T10" fmla="*/ 18 w 164"/>
                    <a:gd name="T11" fmla="*/ 29 h 132"/>
                    <a:gd name="T12" fmla="*/ 21 w 164"/>
                    <a:gd name="T13" fmla="*/ 27 h 132"/>
                    <a:gd name="T14" fmla="*/ 24 w 164"/>
                    <a:gd name="T15" fmla="*/ 26 h 132"/>
                    <a:gd name="T16" fmla="*/ 27 w 164"/>
                    <a:gd name="T17" fmla="*/ 24 h 132"/>
                    <a:gd name="T18" fmla="*/ 29 w 164"/>
                    <a:gd name="T19" fmla="*/ 21 h 132"/>
                    <a:gd name="T20" fmla="*/ 32 w 164"/>
                    <a:gd name="T21" fmla="*/ 19 h 132"/>
                    <a:gd name="T22" fmla="*/ 35 w 164"/>
                    <a:gd name="T23" fmla="*/ 17 h 132"/>
                    <a:gd name="T24" fmla="*/ 36 w 164"/>
                    <a:gd name="T25" fmla="*/ 13 h 132"/>
                    <a:gd name="T26" fmla="*/ 38 w 164"/>
                    <a:gd name="T27" fmla="*/ 10 h 132"/>
                    <a:gd name="T28" fmla="*/ 39 w 164"/>
                    <a:gd name="T29" fmla="*/ 7 h 132"/>
                    <a:gd name="T30" fmla="*/ 41 w 164"/>
                    <a:gd name="T31" fmla="*/ 4 h 132"/>
                    <a:gd name="T32" fmla="*/ 41 w 164"/>
                    <a:gd name="T33" fmla="*/ 1 h 132"/>
                    <a:gd name="T34" fmla="*/ 40 w 164"/>
                    <a:gd name="T35" fmla="*/ 1 h 132"/>
                    <a:gd name="T36" fmla="*/ 39 w 164"/>
                    <a:gd name="T37" fmla="*/ 5 h 132"/>
                    <a:gd name="T38" fmla="*/ 38 w 164"/>
                    <a:gd name="T39" fmla="*/ 8 h 132"/>
                    <a:gd name="T40" fmla="*/ 36 w 164"/>
                    <a:gd name="T41" fmla="*/ 11 h 132"/>
                    <a:gd name="T42" fmla="*/ 35 w 164"/>
                    <a:gd name="T43" fmla="*/ 14 h 132"/>
                    <a:gd name="T44" fmla="*/ 33 w 164"/>
                    <a:gd name="T45" fmla="*/ 17 h 132"/>
                    <a:gd name="T46" fmla="*/ 29 w 164"/>
                    <a:gd name="T47" fmla="*/ 19 h 132"/>
                    <a:gd name="T48" fmla="*/ 27 w 164"/>
                    <a:gd name="T49" fmla="*/ 22 h 132"/>
                    <a:gd name="T50" fmla="*/ 25 w 164"/>
                    <a:gd name="T51" fmla="*/ 24 h 132"/>
                    <a:gd name="T52" fmla="*/ 22 w 164"/>
                    <a:gd name="T53" fmla="*/ 26 h 132"/>
                    <a:gd name="T54" fmla="*/ 20 w 164"/>
                    <a:gd name="T55" fmla="*/ 27 h 132"/>
                    <a:gd name="T56" fmla="*/ 16 w 164"/>
                    <a:gd name="T57" fmla="*/ 29 h 132"/>
                    <a:gd name="T58" fmla="*/ 12 w 164"/>
                    <a:gd name="T59" fmla="*/ 29 h 132"/>
                    <a:gd name="T60" fmla="*/ 10 w 164"/>
                    <a:gd name="T61" fmla="*/ 30 h 132"/>
                    <a:gd name="T62" fmla="*/ 6 w 164"/>
                    <a:gd name="T63" fmla="*/ 31 h 132"/>
                    <a:gd name="T64" fmla="*/ 3 w 164"/>
                    <a:gd name="T65" fmla="*/ 31 h 132"/>
                    <a:gd name="T66" fmla="*/ 1 w 164"/>
                    <a:gd name="T67" fmla="*/ 33 h 132"/>
                    <a:gd name="T68" fmla="*/ 1 w 164"/>
                    <a:gd name="T69" fmla="*/ 31 h 132"/>
                    <a:gd name="T70" fmla="*/ 0 w 164"/>
                    <a:gd name="T71" fmla="*/ 32 h 132"/>
                    <a:gd name="T72" fmla="*/ 0 w 164"/>
                    <a:gd name="T73" fmla="*/ 33 h 132"/>
                    <a:gd name="T74" fmla="*/ 1 w 164"/>
                    <a:gd name="T75" fmla="*/ 33 h 132"/>
                    <a:gd name="T76" fmla="*/ 1 w 164"/>
                    <a:gd name="T77" fmla="*/ 33 h 1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4"/>
                    <a:gd name="T118" fmla="*/ 0 h 132"/>
                    <a:gd name="T119" fmla="*/ 164 w 164"/>
                    <a:gd name="T120" fmla="*/ 132 h 1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4" h="132">
                      <a:moveTo>
                        <a:pt x="2" y="126"/>
                      </a:moveTo>
                      <a:lnTo>
                        <a:pt x="2" y="132"/>
                      </a:lnTo>
                      <a:lnTo>
                        <a:pt x="9" y="131"/>
                      </a:lnTo>
                      <a:lnTo>
                        <a:pt x="17" y="131"/>
                      </a:lnTo>
                      <a:lnTo>
                        <a:pt x="24" y="130"/>
                      </a:lnTo>
                      <a:lnTo>
                        <a:pt x="32" y="130"/>
                      </a:lnTo>
                      <a:lnTo>
                        <a:pt x="39" y="128"/>
                      </a:lnTo>
                      <a:lnTo>
                        <a:pt x="46" y="126"/>
                      </a:lnTo>
                      <a:lnTo>
                        <a:pt x="53" y="125"/>
                      </a:lnTo>
                      <a:lnTo>
                        <a:pt x="60" y="123"/>
                      </a:lnTo>
                      <a:lnTo>
                        <a:pt x="66" y="121"/>
                      </a:lnTo>
                      <a:lnTo>
                        <a:pt x="72" y="117"/>
                      </a:lnTo>
                      <a:lnTo>
                        <a:pt x="79" y="115"/>
                      </a:lnTo>
                      <a:lnTo>
                        <a:pt x="85" y="111"/>
                      </a:lnTo>
                      <a:lnTo>
                        <a:pt x="91" y="108"/>
                      </a:lnTo>
                      <a:lnTo>
                        <a:pt x="96" y="105"/>
                      </a:lnTo>
                      <a:lnTo>
                        <a:pt x="102" y="101"/>
                      </a:lnTo>
                      <a:lnTo>
                        <a:pt x="108" y="96"/>
                      </a:lnTo>
                      <a:lnTo>
                        <a:pt x="114" y="92"/>
                      </a:lnTo>
                      <a:lnTo>
                        <a:pt x="118" y="87"/>
                      </a:lnTo>
                      <a:lnTo>
                        <a:pt x="123" y="83"/>
                      </a:lnTo>
                      <a:lnTo>
                        <a:pt x="128" y="78"/>
                      </a:lnTo>
                      <a:lnTo>
                        <a:pt x="132" y="72"/>
                      </a:lnTo>
                      <a:lnTo>
                        <a:pt x="137" y="67"/>
                      </a:lnTo>
                      <a:lnTo>
                        <a:pt x="140" y="61"/>
                      </a:lnTo>
                      <a:lnTo>
                        <a:pt x="144" y="55"/>
                      </a:lnTo>
                      <a:lnTo>
                        <a:pt x="147" y="49"/>
                      </a:lnTo>
                      <a:lnTo>
                        <a:pt x="151" y="42"/>
                      </a:lnTo>
                      <a:lnTo>
                        <a:pt x="154" y="37"/>
                      </a:lnTo>
                      <a:lnTo>
                        <a:pt x="156" y="30"/>
                      </a:lnTo>
                      <a:lnTo>
                        <a:pt x="159" y="23"/>
                      </a:lnTo>
                      <a:lnTo>
                        <a:pt x="161" y="16"/>
                      </a:lnTo>
                      <a:lnTo>
                        <a:pt x="163" y="8"/>
                      </a:lnTo>
                      <a:lnTo>
                        <a:pt x="164" y="1"/>
                      </a:lnTo>
                      <a:lnTo>
                        <a:pt x="160" y="0"/>
                      </a:lnTo>
                      <a:lnTo>
                        <a:pt x="157" y="7"/>
                      </a:lnTo>
                      <a:lnTo>
                        <a:pt x="156" y="15"/>
                      </a:lnTo>
                      <a:lnTo>
                        <a:pt x="154" y="22"/>
                      </a:lnTo>
                      <a:lnTo>
                        <a:pt x="152" y="27"/>
                      </a:lnTo>
                      <a:lnTo>
                        <a:pt x="149" y="34"/>
                      </a:lnTo>
                      <a:lnTo>
                        <a:pt x="146" y="41"/>
                      </a:lnTo>
                      <a:lnTo>
                        <a:pt x="144" y="47"/>
                      </a:lnTo>
                      <a:lnTo>
                        <a:pt x="140" y="53"/>
                      </a:lnTo>
                      <a:lnTo>
                        <a:pt x="137" y="58"/>
                      </a:lnTo>
                      <a:lnTo>
                        <a:pt x="132" y="64"/>
                      </a:lnTo>
                      <a:lnTo>
                        <a:pt x="129" y="69"/>
                      </a:lnTo>
                      <a:lnTo>
                        <a:pt x="124" y="75"/>
                      </a:lnTo>
                      <a:lnTo>
                        <a:pt x="119" y="79"/>
                      </a:lnTo>
                      <a:lnTo>
                        <a:pt x="115" y="84"/>
                      </a:lnTo>
                      <a:lnTo>
                        <a:pt x="110" y="88"/>
                      </a:lnTo>
                      <a:lnTo>
                        <a:pt x="106" y="93"/>
                      </a:lnTo>
                      <a:lnTo>
                        <a:pt x="100" y="96"/>
                      </a:lnTo>
                      <a:lnTo>
                        <a:pt x="94" y="100"/>
                      </a:lnTo>
                      <a:lnTo>
                        <a:pt x="88" y="105"/>
                      </a:lnTo>
                      <a:lnTo>
                        <a:pt x="83" y="107"/>
                      </a:lnTo>
                      <a:lnTo>
                        <a:pt x="77" y="110"/>
                      </a:lnTo>
                      <a:lnTo>
                        <a:pt x="71" y="114"/>
                      </a:lnTo>
                      <a:lnTo>
                        <a:pt x="64" y="116"/>
                      </a:lnTo>
                      <a:lnTo>
                        <a:pt x="58" y="118"/>
                      </a:lnTo>
                      <a:lnTo>
                        <a:pt x="51" y="119"/>
                      </a:lnTo>
                      <a:lnTo>
                        <a:pt x="45" y="122"/>
                      </a:lnTo>
                      <a:lnTo>
                        <a:pt x="38" y="123"/>
                      </a:lnTo>
                      <a:lnTo>
                        <a:pt x="31" y="124"/>
                      </a:lnTo>
                      <a:lnTo>
                        <a:pt x="24" y="125"/>
                      </a:lnTo>
                      <a:lnTo>
                        <a:pt x="17" y="126"/>
                      </a:lnTo>
                      <a:lnTo>
                        <a:pt x="9" y="126"/>
                      </a:lnTo>
                      <a:lnTo>
                        <a:pt x="2" y="126"/>
                      </a:lnTo>
                      <a:lnTo>
                        <a:pt x="2" y="132"/>
                      </a:lnTo>
                      <a:lnTo>
                        <a:pt x="2" y="126"/>
                      </a:lnTo>
                      <a:lnTo>
                        <a:pt x="1" y="126"/>
                      </a:lnTo>
                      <a:lnTo>
                        <a:pt x="1" y="128"/>
                      </a:lnTo>
                      <a:lnTo>
                        <a:pt x="0" y="128"/>
                      </a:lnTo>
                      <a:lnTo>
                        <a:pt x="0" y="129"/>
                      </a:lnTo>
                      <a:lnTo>
                        <a:pt x="0" y="130"/>
                      </a:lnTo>
                      <a:lnTo>
                        <a:pt x="0" y="131"/>
                      </a:lnTo>
                      <a:lnTo>
                        <a:pt x="1" y="131"/>
                      </a:lnTo>
                      <a:lnTo>
                        <a:pt x="1" y="132"/>
                      </a:lnTo>
                      <a:lnTo>
                        <a:pt x="2" y="132"/>
                      </a:lnTo>
                      <a:lnTo>
                        <a:pt x="2" y="126"/>
                      </a:lnTo>
                      <a:close/>
                    </a:path>
                  </a:pathLst>
                </a:custGeom>
                <a:solidFill>
                  <a:srgbClr val="000000"/>
                </a:solidFill>
                <a:ln w="9525">
                  <a:noFill/>
                  <a:round/>
                  <a:headEnd/>
                  <a:tailEnd/>
                </a:ln>
              </p:spPr>
              <p:txBody>
                <a:bodyPr/>
                <a:lstStyle/>
                <a:p>
                  <a:endParaRPr lang="en-GB"/>
                </a:p>
              </p:txBody>
            </p:sp>
            <p:sp>
              <p:nvSpPr>
                <p:cNvPr id="1208" name="Freeform 1118"/>
                <p:cNvSpPr>
                  <a:spLocks/>
                </p:cNvSpPr>
                <p:nvPr/>
              </p:nvSpPr>
              <p:spPr bwMode="auto">
                <a:xfrm>
                  <a:off x="1827" y="2850"/>
                  <a:ext cx="84" cy="14"/>
                </a:xfrm>
                <a:custGeom>
                  <a:avLst/>
                  <a:gdLst>
                    <a:gd name="T0" fmla="*/ 1 w 168"/>
                    <a:gd name="T1" fmla="*/ 3 h 28"/>
                    <a:gd name="T2" fmla="*/ 1 w 168"/>
                    <a:gd name="T3" fmla="*/ 2 h 28"/>
                    <a:gd name="T4" fmla="*/ 3 w 168"/>
                    <a:gd name="T5" fmla="*/ 2 h 28"/>
                    <a:gd name="T6" fmla="*/ 4 w 168"/>
                    <a:gd name="T7" fmla="*/ 1 h 28"/>
                    <a:gd name="T8" fmla="*/ 6 w 168"/>
                    <a:gd name="T9" fmla="*/ 1 h 28"/>
                    <a:gd name="T10" fmla="*/ 9 w 168"/>
                    <a:gd name="T11" fmla="*/ 1 h 28"/>
                    <a:gd name="T12" fmla="*/ 11 w 168"/>
                    <a:gd name="T13" fmla="*/ 0 h 28"/>
                    <a:gd name="T14" fmla="*/ 13 w 168"/>
                    <a:gd name="T15" fmla="*/ 1 h 28"/>
                    <a:gd name="T16" fmla="*/ 17 w 168"/>
                    <a:gd name="T17" fmla="*/ 1 h 28"/>
                    <a:gd name="T18" fmla="*/ 20 w 168"/>
                    <a:gd name="T19" fmla="*/ 1 h 28"/>
                    <a:gd name="T20" fmla="*/ 23 w 168"/>
                    <a:gd name="T21" fmla="*/ 1 h 28"/>
                    <a:gd name="T22" fmla="*/ 26 w 168"/>
                    <a:gd name="T23" fmla="*/ 2 h 28"/>
                    <a:gd name="T24" fmla="*/ 30 w 168"/>
                    <a:gd name="T25" fmla="*/ 2 h 28"/>
                    <a:gd name="T26" fmla="*/ 34 w 168"/>
                    <a:gd name="T27" fmla="*/ 3 h 28"/>
                    <a:gd name="T28" fmla="*/ 37 w 168"/>
                    <a:gd name="T29" fmla="*/ 3 h 28"/>
                    <a:gd name="T30" fmla="*/ 40 w 168"/>
                    <a:gd name="T31" fmla="*/ 4 h 28"/>
                    <a:gd name="T32" fmla="*/ 42 w 168"/>
                    <a:gd name="T33" fmla="*/ 4 h 28"/>
                    <a:gd name="T34" fmla="*/ 40 w 168"/>
                    <a:gd name="T35" fmla="*/ 5 h 28"/>
                    <a:gd name="T36" fmla="*/ 37 w 168"/>
                    <a:gd name="T37" fmla="*/ 5 h 28"/>
                    <a:gd name="T38" fmla="*/ 35 w 168"/>
                    <a:gd name="T39" fmla="*/ 6 h 28"/>
                    <a:gd name="T40" fmla="*/ 31 w 168"/>
                    <a:gd name="T41" fmla="*/ 6 h 28"/>
                    <a:gd name="T42" fmla="*/ 29 w 168"/>
                    <a:gd name="T43" fmla="*/ 6 h 28"/>
                    <a:gd name="T44" fmla="*/ 26 w 168"/>
                    <a:gd name="T45" fmla="*/ 6 h 28"/>
                    <a:gd name="T46" fmla="*/ 23 w 168"/>
                    <a:gd name="T47" fmla="*/ 6 h 28"/>
                    <a:gd name="T48" fmla="*/ 21 w 168"/>
                    <a:gd name="T49" fmla="*/ 7 h 28"/>
                    <a:gd name="T50" fmla="*/ 19 w 168"/>
                    <a:gd name="T51" fmla="*/ 7 h 28"/>
                    <a:gd name="T52" fmla="*/ 15 w 168"/>
                    <a:gd name="T53" fmla="*/ 7 h 28"/>
                    <a:gd name="T54" fmla="*/ 13 w 168"/>
                    <a:gd name="T55" fmla="*/ 7 h 28"/>
                    <a:gd name="T56" fmla="*/ 11 w 168"/>
                    <a:gd name="T57" fmla="*/ 7 h 28"/>
                    <a:gd name="T58" fmla="*/ 7 w 168"/>
                    <a:gd name="T59" fmla="*/ 7 h 28"/>
                    <a:gd name="T60" fmla="*/ 5 w 168"/>
                    <a:gd name="T61" fmla="*/ 7 h 28"/>
                    <a:gd name="T62" fmla="*/ 3 w 168"/>
                    <a:gd name="T63" fmla="*/ 7 h 28"/>
                    <a:gd name="T64" fmla="*/ 0 w 168"/>
                    <a:gd name="T65" fmla="*/ 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8"/>
                    <a:gd name="T100" fmla="*/ 0 h 28"/>
                    <a:gd name="T101" fmla="*/ 168 w 168"/>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8" h="28">
                      <a:moveTo>
                        <a:pt x="0" y="26"/>
                      </a:moveTo>
                      <a:lnTo>
                        <a:pt x="3" y="9"/>
                      </a:lnTo>
                      <a:lnTo>
                        <a:pt x="4" y="8"/>
                      </a:lnTo>
                      <a:lnTo>
                        <a:pt x="5" y="7"/>
                      </a:lnTo>
                      <a:lnTo>
                        <a:pt x="8" y="6"/>
                      </a:lnTo>
                      <a:lnTo>
                        <a:pt x="10" y="5"/>
                      </a:lnTo>
                      <a:lnTo>
                        <a:pt x="12" y="3"/>
                      </a:lnTo>
                      <a:lnTo>
                        <a:pt x="16" y="2"/>
                      </a:lnTo>
                      <a:lnTo>
                        <a:pt x="19" y="2"/>
                      </a:lnTo>
                      <a:lnTo>
                        <a:pt x="24" y="1"/>
                      </a:lnTo>
                      <a:lnTo>
                        <a:pt x="28" y="1"/>
                      </a:lnTo>
                      <a:lnTo>
                        <a:pt x="33" y="1"/>
                      </a:lnTo>
                      <a:lnTo>
                        <a:pt x="39" y="0"/>
                      </a:lnTo>
                      <a:lnTo>
                        <a:pt x="43" y="0"/>
                      </a:lnTo>
                      <a:lnTo>
                        <a:pt x="49" y="1"/>
                      </a:lnTo>
                      <a:lnTo>
                        <a:pt x="55" y="1"/>
                      </a:lnTo>
                      <a:lnTo>
                        <a:pt x="62" y="1"/>
                      </a:lnTo>
                      <a:lnTo>
                        <a:pt x="68" y="1"/>
                      </a:lnTo>
                      <a:lnTo>
                        <a:pt x="74" y="2"/>
                      </a:lnTo>
                      <a:lnTo>
                        <a:pt x="80" y="2"/>
                      </a:lnTo>
                      <a:lnTo>
                        <a:pt x="87" y="3"/>
                      </a:lnTo>
                      <a:lnTo>
                        <a:pt x="94" y="3"/>
                      </a:lnTo>
                      <a:lnTo>
                        <a:pt x="101" y="5"/>
                      </a:lnTo>
                      <a:lnTo>
                        <a:pt x="107" y="6"/>
                      </a:lnTo>
                      <a:lnTo>
                        <a:pt x="114" y="7"/>
                      </a:lnTo>
                      <a:lnTo>
                        <a:pt x="121" y="7"/>
                      </a:lnTo>
                      <a:lnTo>
                        <a:pt x="127" y="8"/>
                      </a:lnTo>
                      <a:lnTo>
                        <a:pt x="133" y="9"/>
                      </a:lnTo>
                      <a:lnTo>
                        <a:pt x="140" y="10"/>
                      </a:lnTo>
                      <a:lnTo>
                        <a:pt x="146" y="11"/>
                      </a:lnTo>
                      <a:lnTo>
                        <a:pt x="152" y="13"/>
                      </a:lnTo>
                      <a:lnTo>
                        <a:pt x="157" y="14"/>
                      </a:lnTo>
                      <a:lnTo>
                        <a:pt x="163" y="15"/>
                      </a:lnTo>
                      <a:lnTo>
                        <a:pt x="168" y="16"/>
                      </a:lnTo>
                      <a:lnTo>
                        <a:pt x="163" y="17"/>
                      </a:lnTo>
                      <a:lnTo>
                        <a:pt x="159" y="17"/>
                      </a:lnTo>
                      <a:lnTo>
                        <a:pt x="153" y="18"/>
                      </a:lnTo>
                      <a:lnTo>
                        <a:pt x="148" y="18"/>
                      </a:lnTo>
                      <a:lnTo>
                        <a:pt x="142" y="20"/>
                      </a:lnTo>
                      <a:lnTo>
                        <a:pt x="138" y="21"/>
                      </a:lnTo>
                      <a:lnTo>
                        <a:pt x="132" y="21"/>
                      </a:lnTo>
                      <a:lnTo>
                        <a:pt x="126" y="22"/>
                      </a:lnTo>
                      <a:lnTo>
                        <a:pt x="122" y="22"/>
                      </a:lnTo>
                      <a:lnTo>
                        <a:pt x="116" y="23"/>
                      </a:lnTo>
                      <a:lnTo>
                        <a:pt x="111" y="23"/>
                      </a:lnTo>
                      <a:lnTo>
                        <a:pt x="106" y="23"/>
                      </a:lnTo>
                      <a:lnTo>
                        <a:pt x="100" y="24"/>
                      </a:lnTo>
                      <a:lnTo>
                        <a:pt x="95" y="24"/>
                      </a:lnTo>
                      <a:lnTo>
                        <a:pt x="89" y="24"/>
                      </a:lnTo>
                      <a:lnTo>
                        <a:pt x="84" y="25"/>
                      </a:lnTo>
                      <a:lnTo>
                        <a:pt x="79" y="25"/>
                      </a:lnTo>
                      <a:lnTo>
                        <a:pt x="73" y="25"/>
                      </a:lnTo>
                      <a:lnTo>
                        <a:pt x="68" y="26"/>
                      </a:lnTo>
                      <a:lnTo>
                        <a:pt x="63" y="26"/>
                      </a:lnTo>
                      <a:lnTo>
                        <a:pt x="57" y="26"/>
                      </a:lnTo>
                      <a:lnTo>
                        <a:pt x="53" y="26"/>
                      </a:lnTo>
                      <a:lnTo>
                        <a:pt x="47" y="26"/>
                      </a:lnTo>
                      <a:lnTo>
                        <a:pt x="41" y="26"/>
                      </a:lnTo>
                      <a:lnTo>
                        <a:pt x="36" y="28"/>
                      </a:lnTo>
                      <a:lnTo>
                        <a:pt x="31" y="28"/>
                      </a:lnTo>
                      <a:lnTo>
                        <a:pt x="25" y="28"/>
                      </a:lnTo>
                      <a:lnTo>
                        <a:pt x="20" y="28"/>
                      </a:lnTo>
                      <a:lnTo>
                        <a:pt x="15" y="28"/>
                      </a:lnTo>
                      <a:lnTo>
                        <a:pt x="10" y="28"/>
                      </a:lnTo>
                      <a:lnTo>
                        <a:pt x="4" y="28"/>
                      </a:lnTo>
                      <a:lnTo>
                        <a:pt x="0" y="26"/>
                      </a:lnTo>
                      <a:close/>
                    </a:path>
                  </a:pathLst>
                </a:custGeom>
                <a:solidFill>
                  <a:srgbClr val="BFBFBF"/>
                </a:solidFill>
                <a:ln w="9525">
                  <a:noFill/>
                  <a:round/>
                  <a:headEnd/>
                  <a:tailEnd/>
                </a:ln>
              </p:spPr>
              <p:txBody>
                <a:bodyPr/>
                <a:lstStyle/>
                <a:p>
                  <a:endParaRPr lang="en-GB"/>
                </a:p>
              </p:txBody>
            </p:sp>
          </p:grpSp>
        </p:grpSp>
        <p:grpSp>
          <p:nvGrpSpPr>
            <p:cNvPr id="714" name="Group 1119"/>
            <p:cNvGrpSpPr>
              <a:grpSpLocks noChangeAspect="1"/>
            </p:cNvGrpSpPr>
            <p:nvPr/>
          </p:nvGrpSpPr>
          <p:grpSpPr bwMode="auto">
            <a:xfrm>
              <a:off x="3024" y="2736"/>
              <a:ext cx="1318" cy="460"/>
              <a:chOff x="3024" y="2736"/>
              <a:chExt cx="1318" cy="460"/>
            </a:xfrm>
          </p:grpSpPr>
          <p:sp>
            <p:nvSpPr>
              <p:cNvPr id="715" name="AutoShape 1120"/>
              <p:cNvSpPr>
                <a:spLocks noChangeAspect="1" noChangeArrowheads="1" noTextEdit="1"/>
              </p:cNvSpPr>
              <p:nvPr/>
            </p:nvSpPr>
            <p:spPr bwMode="auto">
              <a:xfrm>
                <a:off x="3024" y="2736"/>
                <a:ext cx="1318" cy="460"/>
              </a:xfrm>
              <a:prstGeom prst="rect">
                <a:avLst/>
              </a:prstGeom>
              <a:noFill/>
              <a:ln w="9525">
                <a:noFill/>
                <a:miter lim="800000"/>
                <a:headEnd/>
                <a:tailEnd/>
              </a:ln>
            </p:spPr>
            <p:txBody>
              <a:bodyPr/>
              <a:lstStyle/>
              <a:p>
                <a:endParaRPr lang="en-GB"/>
              </a:p>
            </p:txBody>
          </p:sp>
          <p:grpSp>
            <p:nvGrpSpPr>
              <p:cNvPr id="716" name="Group 1121"/>
              <p:cNvGrpSpPr>
                <a:grpSpLocks/>
              </p:cNvGrpSpPr>
              <p:nvPr/>
            </p:nvGrpSpPr>
            <p:grpSpPr bwMode="auto">
              <a:xfrm>
                <a:off x="3027" y="2738"/>
                <a:ext cx="1314" cy="455"/>
                <a:chOff x="3027" y="2738"/>
                <a:chExt cx="1314" cy="455"/>
              </a:xfrm>
            </p:grpSpPr>
            <p:sp>
              <p:nvSpPr>
                <p:cNvPr id="806" name="Freeform 1122"/>
                <p:cNvSpPr>
                  <a:spLocks noEditPoints="1"/>
                </p:cNvSpPr>
                <p:nvPr/>
              </p:nvSpPr>
              <p:spPr bwMode="auto">
                <a:xfrm>
                  <a:off x="3224" y="2968"/>
                  <a:ext cx="987" cy="133"/>
                </a:xfrm>
                <a:custGeom>
                  <a:avLst/>
                  <a:gdLst>
                    <a:gd name="T0" fmla="*/ 494 w 1973"/>
                    <a:gd name="T1" fmla="*/ 54 h 266"/>
                    <a:gd name="T2" fmla="*/ 493 w 1973"/>
                    <a:gd name="T3" fmla="*/ 45 h 266"/>
                    <a:gd name="T4" fmla="*/ 490 w 1973"/>
                    <a:gd name="T5" fmla="*/ 37 h 266"/>
                    <a:gd name="T6" fmla="*/ 487 w 1973"/>
                    <a:gd name="T7" fmla="*/ 29 h 266"/>
                    <a:gd name="T8" fmla="*/ 483 w 1973"/>
                    <a:gd name="T9" fmla="*/ 22 h 266"/>
                    <a:gd name="T10" fmla="*/ 478 w 1973"/>
                    <a:gd name="T11" fmla="*/ 17 h 266"/>
                    <a:gd name="T12" fmla="*/ 472 w 1973"/>
                    <a:gd name="T13" fmla="*/ 11 h 266"/>
                    <a:gd name="T14" fmla="*/ 465 w 1973"/>
                    <a:gd name="T15" fmla="*/ 6 h 266"/>
                    <a:gd name="T16" fmla="*/ 457 w 1973"/>
                    <a:gd name="T17" fmla="*/ 3 h 266"/>
                    <a:gd name="T18" fmla="*/ 448 w 1973"/>
                    <a:gd name="T19" fmla="*/ 1 h 266"/>
                    <a:gd name="T20" fmla="*/ 438 w 1973"/>
                    <a:gd name="T21" fmla="*/ 0 h 266"/>
                    <a:gd name="T22" fmla="*/ 429 w 1973"/>
                    <a:gd name="T23" fmla="*/ 1 h 266"/>
                    <a:gd name="T24" fmla="*/ 420 w 1973"/>
                    <a:gd name="T25" fmla="*/ 1 h 266"/>
                    <a:gd name="T26" fmla="*/ 412 w 1973"/>
                    <a:gd name="T27" fmla="*/ 4 h 266"/>
                    <a:gd name="T28" fmla="*/ 405 w 1973"/>
                    <a:gd name="T29" fmla="*/ 7 h 266"/>
                    <a:gd name="T30" fmla="*/ 399 w 1973"/>
                    <a:gd name="T31" fmla="*/ 11 h 266"/>
                    <a:gd name="T32" fmla="*/ 394 w 1973"/>
                    <a:gd name="T33" fmla="*/ 17 h 266"/>
                    <a:gd name="T34" fmla="*/ 389 w 1973"/>
                    <a:gd name="T35" fmla="*/ 23 h 266"/>
                    <a:gd name="T36" fmla="*/ 386 w 1973"/>
                    <a:gd name="T37" fmla="*/ 31 h 266"/>
                    <a:gd name="T38" fmla="*/ 383 w 1973"/>
                    <a:gd name="T39" fmla="*/ 41 h 266"/>
                    <a:gd name="T40" fmla="*/ 382 w 1973"/>
                    <a:gd name="T41" fmla="*/ 51 h 266"/>
                    <a:gd name="T42" fmla="*/ 381 w 1973"/>
                    <a:gd name="T43" fmla="*/ 64 h 266"/>
                    <a:gd name="T44" fmla="*/ 114 w 1973"/>
                    <a:gd name="T45" fmla="*/ 62 h 266"/>
                    <a:gd name="T46" fmla="*/ 113 w 1973"/>
                    <a:gd name="T47" fmla="*/ 52 h 266"/>
                    <a:gd name="T48" fmla="*/ 111 w 1973"/>
                    <a:gd name="T49" fmla="*/ 42 h 266"/>
                    <a:gd name="T50" fmla="*/ 108 w 1973"/>
                    <a:gd name="T51" fmla="*/ 34 h 266"/>
                    <a:gd name="T52" fmla="*/ 103 w 1973"/>
                    <a:gd name="T53" fmla="*/ 27 h 266"/>
                    <a:gd name="T54" fmla="*/ 98 w 1973"/>
                    <a:gd name="T55" fmla="*/ 22 h 266"/>
                    <a:gd name="T56" fmla="*/ 92 w 1973"/>
                    <a:gd name="T57" fmla="*/ 17 h 266"/>
                    <a:gd name="T58" fmla="*/ 85 w 1973"/>
                    <a:gd name="T59" fmla="*/ 13 h 266"/>
                    <a:gd name="T60" fmla="*/ 78 w 1973"/>
                    <a:gd name="T61" fmla="*/ 11 h 266"/>
                    <a:gd name="T62" fmla="*/ 70 w 1973"/>
                    <a:gd name="T63" fmla="*/ 9 h 266"/>
                    <a:gd name="T64" fmla="*/ 61 w 1973"/>
                    <a:gd name="T65" fmla="*/ 8 h 266"/>
                    <a:gd name="T66" fmla="*/ 52 w 1973"/>
                    <a:gd name="T67" fmla="*/ 8 h 266"/>
                    <a:gd name="T68" fmla="*/ 43 w 1973"/>
                    <a:gd name="T69" fmla="*/ 9 h 266"/>
                    <a:gd name="T70" fmla="*/ 35 w 1973"/>
                    <a:gd name="T71" fmla="*/ 11 h 266"/>
                    <a:gd name="T72" fmla="*/ 28 w 1973"/>
                    <a:gd name="T73" fmla="*/ 14 h 266"/>
                    <a:gd name="T74" fmla="*/ 22 w 1973"/>
                    <a:gd name="T75" fmla="*/ 18 h 266"/>
                    <a:gd name="T76" fmla="*/ 17 w 1973"/>
                    <a:gd name="T77" fmla="*/ 23 h 266"/>
                    <a:gd name="T78" fmla="*/ 12 w 1973"/>
                    <a:gd name="T79" fmla="*/ 29 h 266"/>
                    <a:gd name="T80" fmla="*/ 8 w 1973"/>
                    <a:gd name="T81" fmla="*/ 36 h 266"/>
                    <a:gd name="T82" fmla="*/ 5 w 1973"/>
                    <a:gd name="T83" fmla="*/ 43 h 266"/>
                    <a:gd name="T84" fmla="*/ 2 w 1973"/>
                    <a:gd name="T85" fmla="*/ 51 h 266"/>
                    <a:gd name="T86" fmla="*/ 0 w 1973"/>
                    <a:gd name="T87" fmla="*/ 60 h 2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73"/>
                    <a:gd name="T133" fmla="*/ 0 h 266"/>
                    <a:gd name="T134" fmla="*/ 1973 w 1973"/>
                    <a:gd name="T135" fmla="*/ 266 h 2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73" h="266">
                      <a:moveTo>
                        <a:pt x="1522" y="256"/>
                      </a:moveTo>
                      <a:lnTo>
                        <a:pt x="1973" y="229"/>
                      </a:lnTo>
                      <a:lnTo>
                        <a:pt x="1973" y="218"/>
                      </a:lnTo>
                      <a:lnTo>
                        <a:pt x="1972" y="205"/>
                      </a:lnTo>
                      <a:lnTo>
                        <a:pt x="1970" y="193"/>
                      </a:lnTo>
                      <a:lnTo>
                        <a:pt x="1969" y="182"/>
                      </a:lnTo>
                      <a:lnTo>
                        <a:pt x="1965" y="170"/>
                      </a:lnTo>
                      <a:lnTo>
                        <a:pt x="1963" y="159"/>
                      </a:lnTo>
                      <a:lnTo>
                        <a:pt x="1960" y="149"/>
                      </a:lnTo>
                      <a:lnTo>
                        <a:pt x="1956" y="138"/>
                      </a:lnTo>
                      <a:lnTo>
                        <a:pt x="1952" y="128"/>
                      </a:lnTo>
                      <a:lnTo>
                        <a:pt x="1947" y="117"/>
                      </a:lnTo>
                      <a:lnTo>
                        <a:pt x="1941" y="108"/>
                      </a:lnTo>
                      <a:lnTo>
                        <a:pt x="1935" y="99"/>
                      </a:lnTo>
                      <a:lnTo>
                        <a:pt x="1930" y="90"/>
                      </a:lnTo>
                      <a:lnTo>
                        <a:pt x="1924" y="82"/>
                      </a:lnTo>
                      <a:lnTo>
                        <a:pt x="1917" y="73"/>
                      </a:lnTo>
                      <a:lnTo>
                        <a:pt x="1909" y="66"/>
                      </a:lnTo>
                      <a:lnTo>
                        <a:pt x="1902" y="58"/>
                      </a:lnTo>
                      <a:lnTo>
                        <a:pt x="1894" y="51"/>
                      </a:lnTo>
                      <a:lnTo>
                        <a:pt x="1885" y="44"/>
                      </a:lnTo>
                      <a:lnTo>
                        <a:pt x="1877" y="38"/>
                      </a:lnTo>
                      <a:lnTo>
                        <a:pt x="1866" y="32"/>
                      </a:lnTo>
                      <a:lnTo>
                        <a:pt x="1857" y="27"/>
                      </a:lnTo>
                      <a:lnTo>
                        <a:pt x="1847" y="22"/>
                      </a:lnTo>
                      <a:lnTo>
                        <a:pt x="1836" y="17"/>
                      </a:lnTo>
                      <a:lnTo>
                        <a:pt x="1825" y="14"/>
                      </a:lnTo>
                      <a:lnTo>
                        <a:pt x="1814" y="10"/>
                      </a:lnTo>
                      <a:lnTo>
                        <a:pt x="1802" y="7"/>
                      </a:lnTo>
                      <a:lnTo>
                        <a:pt x="1790" y="5"/>
                      </a:lnTo>
                      <a:lnTo>
                        <a:pt x="1778" y="2"/>
                      </a:lnTo>
                      <a:lnTo>
                        <a:pt x="1765" y="1"/>
                      </a:lnTo>
                      <a:lnTo>
                        <a:pt x="1751" y="0"/>
                      </a:lnTo>
                      <a:lnTo>
                        <a:pt x="1737" y="0"/>
                      </a:lnTo>
                      <a:lnTo>
                        <a:pt x="1725" y="0"/>
                      </a:lnTo>
                      <a:lnTo>
                        <a:pt x="1713" y="2"/>
                      </a:lnTo>
                      <a:lnTo>
                        <a:pt x="1702" y="3"/>
                      </a:lnTo>
                      <a:lnTo>
                        <a:pt x="1690" y="5"/>
                      </a:lnTo>
                      <a:lnTo>
                        <a:pt x="1679" y="7"/>
                      </a:lnTo>
                      <a:lnTo>
                        <a:pt x="1668" y="10"/>
                      </a:lnTo>
                      <a:lnTo>
                        <a:pt x="1658" y="13"/>
                      </a:lnTo>
                      <a:lnTo>
                        <a:pt x="1647" y="16"/>
                      </a:lnTo>
                      <a:lnTo>
                        <a:pt x="1638" y="21"/>
                      </a:lnTo>
                      <a:lnTo>
                        <a:pt x="1629" y="25"/>
                      </a:lnTo>
                      <a:lnTo>
                        <a:pt x="1620" y="30"/>
                      </a:lnTo>
                      <a:lnTo>
                        <a:pt x="1612" y="35"/>
                      </a:lnTo>
                      <a:lnTo>
                        <a:pt x="1604" y="40"/>
                      </a:lnTo>
                      <a:lnTo>
                        <a:pt x="1596" y="47"/>
                      </a:lnTo>
                      <a:lnTo>
                        <a:pt x="1589" y="53"/>
                      </a:lnTo>
                      <a:lnTo>
                        <a:pt x="1582" y="61"/>
                      </a:lnTo>
                      <a:lnTo>
                        <a:pt x="1575" y="68"/>
                      </a:lnTo>
                      <a:lnTo>
                        <a:pt x="1568" y="76"/>
                      </a:lnTo>
                      <a:lnTo>
                        <a:pt x="1562" y="85"/>
                      </a:lnTo>
                      <a:lnTo>
                        <a:pt x="1556" y="94"/>
                      </a:lnTo>
                      <a:lnTo>
                        <a:pt x="1552" y="105"/>
                      </a:lnTo>
                      <a:lnTo>
                        <a:pt x="1547" y="115"/>
                      </a:lnTo>
                      <a:lnTo>
                        <a:pt x="1543" y="127"/>
                      </a:lnTo>
                      <a:lnTo>
                        <a:pt x="1539" y="138"/>
                      </a:lnTo>
                      <a:lnTo>
                        <a:pt x="1536" y="151"/>
                      </a:lnTo>
                      <a:lnTo>
                        <a:pt x="1532" y="164"/>
                      </a:lnTo>
                      <a:lnTo>
                        <a:pt x="1529" y="177"/>
                      </a:lnTo>
                      <a:lnTo>
                        <a:pt x="1526" y="191"/>
                      </a:lnTo>
                      <a:lnTo>
                        <a:pt x="1525" y="206"/>
                      </a:lnTo>
                      <a:lnTo>
                        <a:pt x="1523" y="222"/>
                      </a:lnTo>
                      <a:lnTo>
                        <a:pt x="1522" y="238"/>
                      </a:lnTo>
                      <a:lnTo>
                        <a:pt x="1522" y="256"/>
                      </a:lnTo>
                      <a:close/>
                      <a:moveTo>
                        <a:pt x="0" y="243"/>
                      </a:moveTo>
                      <a:lnTo>
                        <a:pt x="455" y="266"/>
                      </a:lnTo>
                      <a:lnTo>
                        <a:pt x="455" y="251"/>
                      </a:lnTo>
                      <a:lnTo>
                        <a:pt x="454" y="236"/>
                      </a:lnTo>
                      <a:lnTo>
                        <a:pt x="453" y="222"/>
                      </a:lnTo>
                      <a:lnTo>
                        <a:pt x="450" y="208"/>
                      </a:lnTo>
                      <a:lnTo>
                        <a:pt x="448" y="195"/>
                      </a:lnTo>
                      <a:lnTo>
                        <a:pt x="445" y="183"/>
                      </a:lnTo>
                      <a:lnTo>
                        <a:pt x="441" y="170"/>
                      </a:lnTo>
                      <a:lnTo>
                        <a:pt x="438" y="159"/>
                      </a:lnTo>
                      <a:lnTo>
                        <a:pt x="433" y="149"/>
                      </a:lnTo>
                      <a:lnTo>
                        <a:pt x="429" y="138"/>
                      </a:lnTo>
                      <a:lnTo>
                        <a:pt x="423" y="129"/>
                      </a:lnTo>
                      <a:lnTo>
                        <a:pt x="417" y="120"/>
                      </a:lnTo>
                      <a:lnTo>
                        <a:pt x="411" y="111"/>
                      </a:lnTo>
                      <a:lnTo>
                        <a:pt x="404" y="103"/>
                      </a:lnTo>
                      <a:lnTo>
                        <a:pt x="397" y="94"/>
                      </a:lnTo>
                      <a:lnTo>
                        <a:pt x="390" y="88"/>
                      </a:lnTo>
                      <a:lnTo>
                        <a:pt x="382" y="81"/>
                      </a:lnTo>
                      <a:lnTo>
                        <a:pt x="374" y="75"/>
                      </a:lnTo>
                      <a:lnTo>
                        <a:pt x="366" y="69"/>
                      </a:lnTo>
                      <a:lnTo>
                        <a:pt x="357" y="63"/>
                      </a:lnTo>
                      <a:lnTo>
                        <a:pt x="348" y="59"/>
                      </a:lnTo>
                      <a:lnTo>
                        <a:pt x="339" y="54"/>
                      </a:lnTo>
                      <a:lnTo>
                        <a:pt x="329" y="51"/>
                      </a:lnTo>
                      <a:lnTo>
                        <a:pt x="319" y="47"/>
                      </a:lnTo>
                      <a:lnTo>
                        <a:pt x="309" y="44"/>
                      </a:lnTo>
                      <a:lnTo>
                        <a:pt x="298" y="41"/>
                      </a:lnTo>
                      <a:lnTo>
                        <a:pt x="288" y="39"/>
                      </a:lnTo>
                      <a:lnTo>
                        <a:pt x="278" y="37"/>
                      </a:lnTo>
                      <a:lnTo>
                        <a:pt x="266" y="36"/>
                      </a:lnTo>
                      <a:lnTo>
                        <a:pt x="255" y="35"/>
                      </a:lnTo>
                      <a:lnTo>
                        <a:pt x="243" y="33"/>
                      </a:lnTo>
                      <a:lnTo>
                        <a:pt x="232" y="33"/>
                      </a:lnTo>
                      <a:lnTo>
                        <a:pt x="218" y="33"/>
                      </a:lnTo>
                      <a:lnTo>
                        <a:pt x="206" y="35"/>
                      </a:lnTo>
                      <a:lnTo>
                        <a:pt x="193" y="35"/>
                      </a:lnTo>
                      <a:lnTo>
                        <a:pt x="182" y="37"/>
                      </a:lnTo>
                      <a:lnTo>
                        <a:pt x="170" y="38"/>
                      </a:lnTo>
                      <a:lnTo>
                        <a:pt x="160" y="40"/>
                      </a:lnTo>
                      <a:lnTo>
                        <a:pt x="150" y="44"/>
                      </a:lnTo>
                      <a:lnTo>
                        <a:pt x="139" y="46"/>
                      </a:lnTo>
                      <a:lnTo>
                        <a:pt x="129" y="51"/>
                      </a:lnTo>
                      <a:lnTo>
                        <a:pt x="120" y="54"/>
                      </a:lnTo>
                      <a:lnTo>
                        <a:pt x="112" y="59"/>
                      </a:lnTo>
                      <a:lnTo>
                        <a:pt x="102" y="63"/>
                      </a:lnTo>
                      <a:lnTo>
                        <a:pt x="94" y="69"/>
                      </a:lnTo>
                      <a:lnTo>
                        <a:pt x="86" y="75"/>
                      </a:lnTo>
                      <a:lnTo>
                        <a:pt x="79" y="81"/>
                      </a:lnTo>
                      <a:lnTo>
                        <a:pt x="71" y="88"/>
                      </a:lnTo>
                      <a:lnTo>
                        <a:pt x="66" y="94"/>
                      </a:lnTo>
                      <a:lnTo>
                        <a:pt x="59" y="103"/>
                      </a:lnTo>
                      <a:lnTo>
                        <a:pt x="53" y="109"/>
                      </a:lnTo>
                      <a:lnTo>
                        <a:pt x="46" y="117"/>
                      </a:lnTo>
                      <a:lnTo>
                        <a:pt x="41" y="127"/>
                      </a:lnTo>
                      <a:lnTo>
                        <a:pt x="36" y="135"/>
                      </a:lnTo>
                      <a:lnTo>
                        <a:pt x="31" y="145"/>
                      </a:lnTo>
                      <a:lnTo>
                        <a:pt x="26" y="154"/>
                      </a:lnTo>
                      <a:lnTo>
                        <a:pt x="22" y="165"/>
                      </a:lnTo>
                      <a:lnTo>
                        <a:pt x="18" y="174"/>
                      </a:lnTo>
                      <a:lnTo>
                        <a:pt x="14" y="185"/>
                      </a:lnTo>
                      <a:lnTo>
                        <a:pt x="10" y="196"/>
                      </a:lnTo>
                      <a:lnTo>
                        <a:pt x="8" y="207"/>
                      </a:lnTo>
                      <a:lnTo>
                        <a:pt x="5" y="219"/>
                      </a:lnTo>
                      <a:lnTo>
                        <a:pt x="2" y="231"/>
                      </a:lnTo>
                      <a:lnTo>
                        <a:pt x="0" y="243"/>
                      </a:lnTo>
                      <a:close/>
                    </a:path>
                  </a:pathLst>
                </a:custGeom>
                <a:solidFill>
                  <a:srgbClr val="333333"/>
                </a:solidFill>
                <a:ln w="9525">
                  <a:noFill/>
                  <a:round/>
                  <a:headEnd/>
                  <a:tailEnd/>
                </a:ln>
              </p:spPr>
              <p:txBody>
                <a:bodyPr/>
                <a:lstStyle/>
                <a:p>
                  <a:endParaRPr lang="en-GB"/>
                </a:p>
              </p:txBody>
            </p:sp>
            <p:sp>
              <p:nvSpPr>
                <p:cNvPr id="807" name="Freeform 1123"/>
                <p:cNvSpPr>
                  <a:spLocks/>
                </p:cNvSpPr>
                <p:nvPr/>
              </p:nvSpPr>
              <p:spPr bwMode="auto">
                <a:xfrm>
                  <a:off x="3985" y="2968"/>
                  <a:ext cx="226" cy="128"/>
                </a:xfrm>
                <a:custGeom>
                  <a:avLst/>
                  <a:gdLst>
                    <a:gd name="T0" fmla="*/ 113 w 451"/>
                    <a:gd name="T1" fmla="*/ 57 h 256"/>
                    <a:gd name="T2" fmla="*/ 113 w 451"/>
                    <a:gd name="T3" fmla="*/ 51 h 256"/>
                    <a:gd name="T4" fmla="*/ 112 w 451"/>
                    <a:gd name="T5" fmla="*/ 45 h 256"/>
                    <a:gd name="T6" fmla="*/ 111 w 451"/>
                    <a:gd name="T7" fmla="*/ 39 h 256"/>
                    <a:gd name="T8" fmla="*/ 109 w 451"/>
                    <a:gd name="T9" fmla="*/ 34 h 256"/>
                    <a:gd name="T10" fmla="*/ 107 w 451"/>
                    <a:gd name="T11" fmla="*/ 29 h 256"/>
                    <a:gd name="T12" fmla="*/ 104 w 451"/>
                    <a:gd name="T13" fmla="*/ 24 h 256"/>
                    <a:gd name="T14" fmla="*/ 101 w 451"/>
                    <a:gd name="T15" fmla="*/ 20 h 256"/>
                    <a:gd name="T16" fmla="*/ 97 w 451"/>
                    <a:gd name="T17" fmla="*/ 16 h 256"/>
                    <a:gd name="T18" fmla="*/ 93 w 451"/>
                    <a:gd name="T19" fmla="*/ 12 h 256"/>
                    <a:gd name="T20" fmla="*/ 89 w 451"/>
                    <a:gd name="T21" fmla="*/ 9 h 256"/>
                    <a:gd name="T22" fmla="*/ 84 w 451"/>
                    <a:gd name="T23" fmla="*/ 6 h 256"/>
                    <a:gd name="T24" fmla="*/ 79 w 451"/>
                    <a:gd name="T25" fmla="*/ 4 h 256"/>
                    <a:gd name="T26" fmla="*/ 73 w 451"/>
                    <a:gd name="T27" fmla="*/ 2 h 256"/>
                    <a:gd name="T28" fmla="*/ 67 w 451"/>
                    <a:gd name="T29" fmla="*/ 1 h 256"/>
                    <a:gd name="T30" fmla="*/ 61 w 451"/>
                    <a:gd name="T31" fmla="*/ 1 h 256"/>
                    <a:gd name="T32" fmla="*/ 54 w 451"/>
                    <a:gd name="T33" fmla="*/ 0 h 256"/>
                    <a:gd name="T34" fmla="*/ 48 w 451"/>
                    <a:gd name="T35" fmla="*/ 1 h 256"/>
                    <a:gd name="T36" fmla="*/ 42 w 451"/>
                    <a:gd name="T37" fmla="*/ 1 h 256"/>
                    <a:gd name="T38" fmla="*/ 37 w 451"/>
                    <a:gd name="T39" fmla="*/ 2 h 256"/>
                    <a:gd name="T40" fmla="*/ 32 w 451"/>
                    <a:gd name="T41" fmla="*/ 4 h 256"/>
                    <a:gd name="T42" fmla="*/ 27 w 451"/>
                    <a:gd name="T43" fmla="*/ 6 h 256"/>
                    <a:gd name="T44" fmla="*/ 23 w 451"/>
                    <a:gd name="T45" fmla="*/ 8 h 256"/>
                    <a:gd name="T46" fmla="*/ 19 w 451"/>
                    <a:gd name="T47" fmla="*/ 11 h 256"/>
                    <a:gd name="T48" fmla="*/ 15 w 451"/>
                    <a:gd name="T49" fmla="*/ 15 h 256"/>
                    <a:gd name="T50" fmla="*/ 12 w 451"/>
                    <a:gd name="T51" fmla="*/ 19 h 256"/>
                    <a:gd name="T52" fmla="*/ 9 w 451"/>
                    <a:gd name="T53" fmla="*/ 23 h 256"/>
                    <a:gd name="T54" fmla="*/ 7 w 451"/>
                    <a:gd name="T55" fmla="*/ 28 h 256"/>
                    <a:gd name="T56" fmla="*/ 5 w 451"/>
                    <a:gd name="T57" fmla="*/ 34 h 256"/>
                    <a:gd name="T58" fmla="*/ 3 w 451"/>
                    <a:gd name="T59" fmla="*/ 41 h 256"/>
                    <a:gd name="T60" fmla="*/ 1 w 451"/>
                    <a:gd name="T61" fmla="*/ 47 h 256"/>
                    <a:gd name="T62" fmla="*/ 1 w 451"/>
                    <a:gd name="T63" fmla="*/ 55 h 256"/>
                    <a:gd name="T64" fmla="*/ 0 w 451"/>
                    <a:gd name="T65" fmla="*/ 64 h 2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256"/>
                    <a:gd name="T101" fmla="*/ 451 w 451"/>
                    <a:gd name="T102" fmla="*/ 256 h 2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256">
                      <a:moveTo>
                        <a:pt x="0" y="256"/>
                      </a:moveTo>
                      <a:lnTo>
                        <a:pt x="451" y="229"/>
                      </a:lnTo>
                      <a:lnTo>
                        <a:pt x="451" y="218"/>
                      </a:lnTo>
                      <a:lnTo>
                        <a:pt x="450" y="205"/>
                      </a:lnTo>
                      <a:lnTo>
                        <a:pt x="448" y="193"/>
                      </a:lnTo>
                      <a:lnTo>
                        <a:pt x="447" y="182"/>
                      </a:lnTo>
                      <a:lnTo>
                        <a:pt x="443" y="170"/>
                      </a:lnTo>
                      <a:lnTo>
                        <a:pt x="441" y="159"/>
                      </a:lnTo>
                      <a:lnTo>
                        <a:pt x="438" y="149"/>
                      </a:lnTo>
                      <a:lnTo>
                        <a:pt x="434" y="138"/>
                      </a:lnTo>
                      <a:lnTo>
                        <a:pt x="430" y="128"/>
                      </a:lnTo>
                      <a:lnTo>
                        <a:pt x="425" y="117"/>
                      </a:lnTo>
                      <a:lnTo>
                        <a:pt x="419" y="108"/>
                      </a:lnTo>
                      <a:lnTo>
                        <a:pt x="413" y="99"/>
                      </a:lnTo>
                      <a:lnTo>
                        <a:pt x="408" y="90"/>
                      </a:lnTo>
                      <a:lnTo>
                        <a:pt x="402" y="82"/>
                      </a:lnTo>
                      <a:lnTo>
                        <a:pt x="395" y="73"/>
                      </a:lnTo>
                      <a:lnTo>
                        <a:pt x="387" y="66"/>
                      </a:lnTo>
                      <a:lnTo>
                        <a:pt x="380" y="58"/>
                      </a:lnTo>
                      <a:lnTo>
                        <a:pt x="372" y="51"/>
                      </a:lnTo>
                      <a:lnTo>
                        <a:pt x="363" y="44"/>
                      </a:lnTo>
                      <a:lnTo>
                        <a:pt x="355" y="38"/>
                      </a:lnTo>
                      <a:lnTo>
                        <a:pt x="344" y="32"/>
                      </a:lnTo>
                      <a:lnTo>
                        <a:pt x="335" y="27"/>
                      </a:lnTo>
                      <a:lnTo>
                        <a:pt x="325" y="22"/>
                      </a:lnTo>
                      <a:lnTo>
                        <a:pt x="314" y="17"/>
                      </a:lnTo>
                      <a:lnTo>
                        <a:pt x="303" y="14"/>
                      </a:lnTo>
                      <a:lnTo>
                        <a:pt x="292" y="10"/>
                      </a:lnTo>
                      <a:lnTo>
                        <a:pt x="280" y="7"/>
                      </a:lnTo>
                      <a:lnTo>
                        <a:pt x="268" y="5"/>
                      </a:lnTo>
                      <a:lnTo>
                        <a:pt x="256" y="2"/>
                      </a:lnTo>
                      <a:lnTo>
                        <a:pt x="243" y="1"/>
                      </a:lnTo>
                      <a:lnTo>
                        <a:pt x="229" y="0"/>
                      </a:lnTo>
                      <a:lnTo>
                        <a:pt x="215" y="0"/>
                      </a:lnTo>
                      <a:lnTo>
                        <a:pt x="203" y="0"/>
                      </a:lnTo>
                      <a:lnTo>
                        <a:pt x="191" y="2"/>
                      </a:lnTo>
                      <a:lnTo>
                        <a:pt x="180" y="3"/>
                      </a:lnTo>
                      <a:lnTo>
                        <a:pt x="168" y="5"/>
                      </a:lnTo>
                      <a:lnTo>
                        <a:pt x="157" y="7"/>
                      </a:lnTo>
                      <a:lnTo>
                        <a:pt x="146" y="10"/>
                      </a:lnTo>
                      <a:lnTo>
                        <a:pt x="136" y="13"/>
                      </a:lnTo>
                      <a:lnTo>
                        <a:pt x="125" y="16"/>
                      </a:lnTo>
                      <a:lnTo>
                        <a:pt x="116" y="21"/>
                      </a:lnTo>
                      <a:lnTo>
                        <a:pt x="107" y="25"/>
                      </a:lnTo>
                      <a:lnTo>
                        <a:pt x="98" y="30"/>
                      </a:lnTo>
                      <a:lnTo>
                        <a:pt x="90" y="35"/>
                      </a:lnTo>
                      <a:lnTo>
                        <a:pt x="82" y="40"/>
                      </a:lnTo>
                      <a:lnTo>
                        <a:pt x="74" y="47"/>
                      </a:lnTo>
                      <a:lnTo>
                        <a:pt x="67" y="53"/>
                      </a:lnTo>
                      <a:lnTo>
                        <a:pt x="60" y="61"/>
                      </a:lnTo>
                      <a:lnTo>
                        <a:pt x="53" y="68"/>
                      </a:lnTo>
                      <a:lnTo>
                        <a:pt x="46" y="76"/>
                      </a:lnTo>
                      <a:lnTo>
                        <a:pt x="40" y="85"/>
                      </a:lnTo>
                      <a:lnTo>
                        <a:pt x="34" y="94"/>
                      </a:lnTo>
                      <a:lnTo>
                        <a:pt x="30" y="105"/>
                      </a:lnTo>
                      <a:lnTo>
                        <a:pt x="25" y="115"/>
                      </a:lnTo>
                      <a:lnTo>
                        <a:pt x="21" y="127"/>
                      </a:lnTo>
                      <a:lnTo>
                        <a:pt x="17" y="138"/>
                      </a:lnTo>
                      <a:lnTo>
                        <a:pt x="14" y="151"/>
                      </a:lnTo>
                      <a:lnTo>
                        <a:pt x="10" y="164"/>
                      </a:lnTo>
                      <a:lnTo>
                        <a:pt x="7" y="177"/>
                      </a:lnTo>
                      <a:lnTo>
                        <a:pt x="4" y="191"/>
                      </a:lnTo>
                      <a:lnTo>
                        <a:pt x="3" y="206"/>
                      </a:lnTo>
                      <a:lnTo>
                        <a:pt x="1" y="222"/>
                      </a:lnTo>
                      <a:lnTo>
                        <a:pt x="0" y="238"/>
                      </a:lnTo>
                      <a:lnTo>
                        <a:pt x="0" y="256"/>
                      </a:lnTo>
                    </a:path>
                  </a:pathLst>
                </a:custGeom>
                <a:noFill/>
                <a:ln w="0">
                  <a:solidFill>
                    <a:srgbClr val="000000"/>
                  </a:solidFill>
                  <a:prstDash val="solid"/>
                  <a:round/>
                  <a:headEnd/>
                  <a:tailEnd/>
                </a:ln>
              </p:spPr>
              <p:txBody>
                <a:bodyPr/>
                <a:lstStyle/>
                <a:p>
                  <a:endParaRPr lang="en-GB"/>
                </a:p>
              </p:txBody>
            </p:sp>
            <p:sp>
              <p:nvSpPr>
                <p:cNvPr id="808" name="Freeform 1124"/>
                <p:cNvSpPr>
                  <a:spLocks/>
                </p:cNvSpPr>
                <p:nvPr/>
              </p:nvSpPr>
              <p:spPr bwMode="auto">
                <a:xfrm>
                  <a:off x="3224" y="2985"/>
                  <a:ext cx="228" cy="116"/>
                </a:xfrm>
                <a:custGeom>
                  <a:avLst/>
                  <a:gdLst>
                    <a:gd name="T0" fmla="*/ 114 w 455"/>
                    <a:gd name="T1" fmla="*/ 58 h 233"/>
                    <a:gd name="T2" fmla="*/ 114 w 455"/>
                    <a:gd name="T3" fmla="*/ 50 h 233"/>
                    <a:gd name="T4" fmla="*/ 113 w 455"/>
                    <a:gd name="T5" fmla="*/ 43 h 233"/>
                    <a:gd name="T6" fmla="*/ 112 w 455"/>
                    <a:gd name="T7" fmla="*/ 37 h 233"/>
                    <a:gd name="T8" fmla="*/ 110 w 455"/>
                    <a:gd name="T9" fmla="*/ 31 h 233"/>
                    <a:gd name="T10" fmla="*/ 108 w 455"/>
                    <a:gd name="T11" fmla="*/ 26 h 233"/>
                    <a:gd name="T12" fmla="*/ 105 w 455"/>
                    <a:gd name="T13" fmla="*/ 21 h 233"/>
                    <a:gd name="T14" fmla="*/ 101 w 455"/>
                    <a:gd name="T15" fmla="*/ 17 h 233"/>
                    <a:gd name="T16" fmla="*/ 98 w 455"/>
                    <a:gd name="T17" fmla="*/ 13 h 233"/>
                    <a:gd name="T18" fmla="*/ 94 w 455"/>
                    <a:gd name="T19" fmla="*/ 10 h 233"/>
                    <a:gd name="T20" fmla="*/ 90 w 455"/>
                    <a:gd name="T21" fmla="*/ 7 h 233"/>
                    <a:gd name="T22" fmla="*/ 85 w 455"/>
                    <a:gd name="T23" fmla="*/ 5 h 233"/>
                    <a:gd name="T24" fmla="*/ 80 w 455"/>
                    <a:gd name="T25" fmla="*/ 3 h 233"/>
                    <a:gd name="T26" fmla="*/ 75 w 455"/>
                    <a:gd name="T27" fmla="*/ 2 h 233"/>
                    <a:gd name="T28" fmla="*/ 70 w 455"/>
                    <a:gd name="T29" fmla="*/ 1 h 233"/>
                    <a:gd name="T30" fmla="*/ 64 w 455"/>
                    <a:gd name="T31" fmla="*/ 0 h 233"/>
                    <a:gd name="T32" fmla="*/ 58 w 455"/>
                    <a:gd name="T33" fmla="*/ 0 h 233"/>
                    <a:gd name="T34" fmla="*/ 52 w 455"/>
                    <a:gd name="T35" fmla="*/ 0 h 233"/>
                    <a:gd name="T36" fmla="*/ 46 w 455"/>
                    <a:gd name="T37" fmla="*/ 1 h 233"/>
                    <a:gd name="T38" fmla="*/ 40 w 455"/>
                    <a:gd name="T39" fmla="*/ 1 h 233"/>
                    <a:gd name="T40" fmla="*/ 35 w 455"/>
                    <a:gd name="T41" fmla="*/ 3 h 233"/>
                    <a:gd name="T42" fmla="*/ 30 w 455"/>
                    <a:gd name="T43" fmla="*/ 5 h 233"/>
                    <a:gd name="T44" fmla="*/ 26 w 455"/>
                    <a:gd name="T45" fmla="*/ 7 h 233"/>
                    <a:gd name="T46" fmla="*/ 22 w 455"/>
                    <a:gd name="T47" fmla="*/ 10 h 233"/>
                    <a:gd name="T48" fmla="*/ 18 w 455"/>
                    <a:gd name="T49" fmla="*/ 13 h 233"/>
                    <a:gd name="T50" fmla="*/ 15 w 455"/>
                    <a:gd name="T51" fmla="*/ 17 h 233"/>
                    <a:gd name="T52" fmla="*/ 12 w 455"/>
                    <a:gd name="T53" fmla="*/ 21 h 233"/>
                    <a:gd name="T54" fmla="*/ 9 w 455"/>
                    <a:gd name="T55" fmla="*/ 25 h 233"/>
                    <a:gd name="T56" fmla="*/ 7 w 455"/>
                    <a:gd name="T57" fmla="*/ 30 h 233"/>
                    <a:gd name="T58" fmla="*/ 5 w 455"/>
                    <a:gd name="T59" fmla="*/ 35 h 233"/>
                    <a:gd name="T60" fmla="*/ 3 w 455"/>
                    <a:gd name="T61" fmla="*/ 40 h 233"/>
                    <a:gd name="T62" fmla="*/ 2 w 455"/>
                    <a:gd name="T63" fmla="*/ 46 h 233"/>
                    <a:gd name="T64" fmla="*/ 0 w 455"/>
                    <a:gd name="T65" fmla="*/ 52 h 2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5"/>
                    <a:gd name="T100" fmla="*/ 0 h 233"/>
                    <a:gd name="T101" fmla="*/ 455 w 455"/>
                    <a:gd name="T102" fmla="*/ 233 h 2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5" h="233">
                      <a:moveTo>
                        <a:pt x="0" y="210"/>
                      </a:moveTo>
                      <a:lnTo>
                        <a:pt x="455" y="233"/>
                      </a:lnTo>
                      <a:lnTo>
                        <a:pt x="455" y="218"/>
                      </a:lnTo>
                      <a:lnTo>
                        <a:pt x="454" y="203"/>
                      </a:lnTo>
                      <a:lnTo>
                        <a:pt x="453" y="189"/>
                      </a:lnTo>
                      <a:lnTo>
                        <a:pt x="450" y="175"/>
                      </a:lnTo>
                      <a:lnTo>
                        <a:pt x="448" y="162"/>
                      </a:lnTo>
                      <a:lnTo>
                        <a:pt x="445" y="150"/>
                      </a:lnTo>
                      <a:lnTo>
                        <a:pt x="441" y="137"/>
                      </a:lnTo>
                      <a:lnTo>
                        <a:pt x="438" y="126"/>
                      </a:lnTo>
                      <a:lnTo>
                        <a:pt x="433" y="116"/>
                      </a:lnTo>
                      <a:lnTo>
                        <a:pt x="429" y="105"/>
                      </a:lnTo>
                      <a:lnTo>
                        <a:pt x="423" y="96"/>
                      </a:lnTo>
                      <a:lnTo>
                        <a:pt x="417" y="87"/>
                      </a:lnTo>
                      <a:lnTo>
                        <a:pt x="411" y="78"/>
                      </a:lnTo>
                      <a:lnTo>
                        <a:pt x="404" y="70"/>
                      </a:lnTo>
                      <a:lnTo>
                        <a:pt x="397" y="61"/>
                      </a:lnTo>
                      <a:lnTo>
                        <a:pt x="390" y="55"/>
                      </a:lnTo>
                      <a:lnTo>
                        <a:pt x="382" y="48"/>
                      </a:lnTo>
                      <a:lnTo>
                        <a:pt x="374" y="42"/>
                      </a:lnTo>
                      <a:lnTo>
                        <a:pt x="366" y="36"/>
                      </a:lnTo>
                      <a:lnTo>
                        <a:pt x="357" y="30"/>
                      </a:lnTo>
                      <a:lnTo>
                        <a:pt x="348" y="26"/>
                      </a:lnTo>
                      <a:lnTo>
                        <a:pt x="339" y="21"/>
                      </a:lnTo>
                      <a:lnTo>
                        <a:pt x="329" y="18"/>
                      </a:lnTo>
                      <a:lnTo>
                        <a:pt x="319" y="14"/>
                      </a:lnTo>
                      <a:lnTo>
                        <a:pt x="309" y="11"/>
                      </a:lnTo>
                      <a:lnTo>
                        <a:pt x="298" y="8"/>
                      </a:lnTo>
                      <a:lnTo>
                        <a:pt x="288" y="6"/>
                      </a:lnTo>
                      <a:lnTo>
                        <a:pt x="278" y="4"/>
                      </a:lnTo>
                      <a:lnTo>
                        <a:pt x="266" y="3"/>
                      </a:lnTo>
                      <a:lnTo>
                        <a:pt x="255" y="2"/>
                      </a:lnTo>
                      <a:lnTo>
                        <a:pt x="243" y="0"/>
                      </a:lnTo>
                      <a:lnTo>
                        <a:pt x="232" y="0"/>
                      </a:lnTo>
                      <a:lnTo>
                        <a:pt x="218" y="0"/>
                      </a:lnTo>
                      <a:lnTo>
                        <a:pt x="206" y="2"/>
                      </a:lnTo>
                      <a:lnTo>
                        <a:pt x="193" y="2"/>
                      </a:lnTo>
                      <a:lnTo>
                        <a:pt x="182" y="4"/>
                      </a:lnTo>
                      <a:lnTo>
                        <a:pt x="170" y="5"/>
                      </a:lnTo>
                      <a:lnTo>
                        <a:pt x="160" y="7"/>
                      </a:lnTo>
                      <a:lnTo>
                        <a:pt x="150" y="11"/>
                      </a:lnTo>
                      <a:lnTo>
                        <a:pt x="139" y="13"/>
                      </a:lnTo>
                      <a:lnTo>
                        <a:pt x="129" y="18"/>
                      </a:lnTo>
                      <a:lnTo>
                        <a:pt x="120" y="21"/>
                      </a:lnTo>
                      <a:lnTo>
                        <a:pt x="112" y="26"/>
                      </a:lnTo>
                      <a:lnTo>
                        <a:pt x="102" y="30"/>
                      </a:lnTo>
                      <a:lnTo>
                        <a:pt x="94" y="36"/>
                      </a:lnTo>
                      <a:lnTo>
                        <a:pt x="86" y="42"/>
                      </a:lnTo>
                      <a:lnTo>
                        <a:pt x="79" y="48"/>
                      </a:lnTo>
                      <a:lnTo>
                        <a:pt x="71" y="55"/>
                      </a:lnTo>
                      <a:lnTo>
                        <a:pt x="66" y="61"/>
                      </a:lnTo>
                      <a:lnTo>
                        <a:pt x="59" y="70"/>
                      </a:lnTo>
                      <a:lnTo>
                        <a:pt x="53" y="76"/>
                      </a:lnTo>
                      <a:lnTo>
                        <a:pt x="46" y="84"/>
                      </a:lnTo>
                      <a:lnTo>
                        <a:pt x="41" y="94"/>
                      </a:lnTo>
                      <a:lnTo>
                        <a:pt x="36" y="102"/>
                      </a:lnTo>
                      <a:lnTo>
                        <a:pt x="31" y="112"/>
                      </a:lnTo>
                      <a:lnTo>
                        <a:pt x="26" y="121"/>
                      </a:lnTo>
                      <a:lnTo>
                        <a:pt x="22" y="132"/>
                      </a:lnTo>
                      <a:lnTo>
                        <a:pt x="18" y="141"/>
                      </a:lnTo>
                      <a:lnTo>
                        <a:pt x="14" y="152"/>
                      </a:lnTo>
                      <a:lnTo>
                        <a:pt x="10" y="163"/>
                      </a:lnTo>
                      <a:lnTo>
                        <a:pt x="8" y="174"/>
                      </a:lnTo>
                      <a:lnTo>
                        <a:pt x="5" y="186"/>
                      </a:lnTo>
                      <a:lnTo>
                        <a:pt x="2" y="198"/>
                      </a:lnTo>
                      <a:lnTo>
                        <a:pt x="0" y="210"/>
                      </a:lnTo>
                    </a:path>
                  </a:pathLst>
                </a:custGeom>
                <a:noFill/>
                <a:ln w="0">
                  <a:solidFill>
                    <a:srgbClr val="000000"/>
                  </a:solidFill>
                  <a:prstDash val="solid"/>
                  <a:round/>
                  <a:headEnd/>
                  <a:tailEnd/>
                </a:ln>
              </p:spPr>
              <p:txBody>
                <a:bodyPr/>
                <a:lstStyle/>
                <a:p>
                  <a:endParaRPr lang="en-GB"/>
                </a:p>
              </p:txBody>
            </p:sp>
            <p:sp>
              <p:nvSpPr>
                <p:cNvPr id="809" name="Freeform 1125"/>
                <p:cNvSpPr>
                  <a:spLocks/>
                </p:cNvSpPr>
                <p:nvPr/>
              </p:nvSpPr>
              <p:spPr bwMode="auto">
                <a:xfrm>
                  <a:off x="3237" y="2988"/>
                  <a:ext cx="206" cy="205"/>
                </a:xfrm>
                <a:custGeom>
                  <a:avLst/>
                  <a:gdLst>
                    <a:gd name="T0" fmla="*/ 57 w 412"/>
                    <a:gd name="T1" fmla="*/ 1 h 410"/>
                    <a:gd name="T2" fmla="*/ 66 w 412"/>
                    <a:gd name="T3" fmla="*/ 2 h 410"/>
                    <a:gd name="T4" fmla="*/ 73 w 412"/>
                    <a:gd name="T5" fmla="*/ 5 h 410"/>
                    <a:gd name="T6" fmla="*/ 79 w 412"/>
                    <a:gd name="T7" fmla="*/ 7 h 410"/>
                    <a:gd name="T8" fmla="*/ 85 w 412"/>
                    <a:gd name="T9" fmla="*/ 13 h 410"/>
                    <a:gd name="T10" fmla="*/ 91 w 412"/>
                    <a:gd name="T11" fmla="*/ 18 h 410"/>
                    <a:gd name="T12" fmla="*/ 95 w 412"/>
                    <a:gd name="T13" fmla="*/ 24 h 410"/>
                    <a:gd name="T14" fmla="*/ 99 w 412"/>
                    <a:gd name="T15" fmla="*/ 30 h 410"/>
                    <a:gd name="T16" fmla="*/ 101 w 412"/>
                    <a:gd name="T17" fmla="*/ 37 h 410"/>
                    <a:gd name="T18" fmla="*/ 103 w 412"/>
                    <a:gd name="T19" fmla="*/ 45 h 410"/>
                    <a:gd name="T20" fmla="*/ 103 w 412"/>
                    <a:gd name="T21" fmla="*/ 52 h 410"/>
                    <a:gd name="T22" fmla="*/ 102 w 412"/>
                    <a:gd name="T23" fmla="*/ 60 h 410"/>
                    <a:gd name="T24" fmla="*/ 101 w 412"/>
                    <a:gd name="T25" fmla="*/ 68 h 410"/>
                    <a:gd name="T26" fmla="*/ 98 w 412"/>
                    <a:gd name="T27" fmla="*/ 75 h 410"/>
                    <a:gd name="T28" fmla="*/ 94 w 412"/>
                    <a:gd name="T29" fmla="*/ 81 h 410"/>
                    <a:gd name="T30" fmla="*/ 89 w 412"/>
                    <a:gd name="T31" fmla="*/ 87 h 410"/>
                    <a:gd name="T32" fmla="*/ 84 w 412"/>
                    <a:gd name="T33" fmla="*/ 92 h 410"/>
                    <a:gd name="T34" fmla="*/ 78 w 412"/>
                    <a:gd name="T35" fmla="*/ 96 h 410"/>
                    <a:gd name="T36" fmla="*/ 71 w 412"/>
                    <a:gd name="T37" fmla="*/ 99 h 410"/>
                    <a:gd name="T38" fmla="*/ 63 w 412"/>
                    <a:gd name="T39" fmla="*/ 102 h 410"/>
                    <a:gd name="T40" fmla="*/ 56 w 412"/>
                    <a:gd name="T41" fmla="*/ 103 h 410"/>
                    <a:gd name="T42" fmla="*/ 48 w 412"/>
                    <a:gd name="T43" fmla="*/ 103 h 410"/>
                    <a:gd name="T44" fmla="*/ 41 w 412"/>
                    <a:gd name="T45" fmla="*/ 102 h 410"/>
                    <a:gd name="T46" fmla="*/ 33 w 412"/>
                    <a:gd name="T47" fmla="*/ 100 h 410"/>
                    <a:gd name="T48" fmla="*/ 26 w 412"/>
                    <a:gd name="T49" fmla="*/ 96 h 410"/>
                    <a:gd name="T50" fmla="*/ 21 w 412"/>
                    <a:gd name="T51" fmla="*/ 92 h 410"/>
                    <a:gd name="T52" fmla="*/ 14 w 412"/>
                    <a:gd name="T53" fmla="*/ 87 h 410"/>
                    <a:gd name="T54" fmla="*/ 10 w 412"/>
                    <a:gd name="T55" fmla="*/ 82 h 410"/>
                    <a:gd name="T56" fmla="*/ 6 w 412"/>
                    <a:gd name="T57" fmla="*/ 75 h 410"/>
                    <a:gd name="T58" fmla="*/ 3 w 412"/>
                    <a:gd name="T59" fmla="*/ 69 h 410"/>
                    <a:gd name="T60" fmla="*/ 1 w 412"/>
                    <a:gd name="T61" fmla="*/ 60 h 410"/>
                    <a:gd name="T62" fmla="*/ 0 w 412"/>
                    <a:gd name="T63" fmla="*/ 53 h 410"/>
                    <a:gd name="T64" fmla="*/ 1 w 412"/>
                    <a:gd name="T65" fmla="*/ 46 h 410"/>
                    <a:gd name="T66" fmla="*/ 2 w 412"/>
                    <a:gd name="T67" fmla="*/ 38 h 410"/>
                    <a:gd name="T68" fmla="*/ 5 w 412"/>
                    <a:gd name="T69" fmla="*/ 30 h 410"/>
                    <a:gd name="T70" fmla="*/ 9 w 412"/>
                    <a:gd name="T71" fmla="*/ 24 h 410"/>
                    <a:gd name="T72" fmla="*/ 13 w 412"/>
                    <a:gd name="T73" fmla="*/ 19 h 410"/>
                    <a:gd name="T74" fmla="*/ 18 w 412"/>
                    <a:gd name="T75" fmla="*/ 13 h 410"/>
                    <a:gd name="T76" fmla="*/ 24 w 412"/>
                    <a:gd name="T77" fmla="*/ 9 h 410"/>
                    <a:gd name="T78" fmla="*/ 30 w 412"/>
                    <a:gd name="T79" fmla="*/ 5 h 410"/>
                    <a:gd name="T80" fmla="*/ 38 w 412"/>
                    <a:gd name="T81" fmla="*/ 2 h 410"/>
                    <a:gd name="T82" fmla="*/ 45 w 412"/>
                    <a:gd name="T83" fmla="*/ 1 h 410"/>
                    <a:gd name="T84" fmla="*/ 52 w 412"/>
                    <a:gd name="T85" fmla="*/ 0 h 4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2"/>
                    <a:gd name="T130" fmla="*/ 0 h 410"/>
                    <a:gd name="T131" fmla="*/ 412 w 412"/>
                    <a:gd name="T132" fmla="*/ 410 h 4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2" h="410">
                      <a:moveTo>
                        <a:pt x="210" y="0"/>
                      </a:moveTo>
                      <a:lnTo>
                        <a:pt x="220" y="0"/>
                      </a:lnTo>
                      <a:lnTo>
                        <a:pt x="231" y="1"/>
                      </a:lnTo>
                      <a:lnTo>
                        <a:pt x="241" y="3"/>
                      </a:lnTo>
                      <a:lnTo>
                        <a:pt x="251" y="5"/>
                      </a:lnTo>
                      <a:lnTo>
                        <a:pt x="261" y="7"/>
                      </a:lnTo>
                      <a:lnTo>
                        <a:pt x="270" y="11"/>
                      </a:lnTo>
                      <a:lnTo>
                        <a:pt x="280" y="14"/>
                      </a:lnTo>
                      <a:lnTo>
                        <a:pt x="289" y="18"/>
                      </a:lnTo>
                      <a:lnTo>
                        <a:pt x="299" y="22"/>
                      </a:lnTo>
                      <a:lnTo>
                        <a:pt x="307" y="27"/>
                      </a:lnTo>
                      <a:lnTo>
                        <a:pt x="316" y="31"/>
                      </a:lnTo>
                      <a:lnTo>
                        <a:pt x="324" y="37"/>
                      </a:lnTo>
                      <a:lnTo>
                        <a:pt x="332" y="43"/>
                      </a:lnTo>
                      <a:lnTo>
                        <a:pt x="339" y="50"/>
                      </a:lnTo>
                      <a:lnTo>
                        <a:pt x="347" y="56"/>
                      </a:lnTo>
                      <a:lnTo>
                        <a:pt x="354" y="63"/>
                      </a:lnTo>
                      <a:lnTo>
                        <a:pt x="361" y="71"/>
                      </a:lnTo>
                      <a:lnTo>
                        <a:pt x="367" y="77"/>
                      </a:lnTo>
                      <a:lnTo>
                        <a:pt x="372" y="86"/>
                      </a:lnTo>
                      <a:lnTo>
                        <a:pt x="378" y="94"/>
                      </a:lnTo>
                      <a:lnTo>
                        <a:pt x="384" y="103"/>
                      </a:lnTo>
                      <a:lnTo>
                        <a:pt x="389" y="111"/>
                      </a:lnTo>
                      <a:lnTo>
                        <a:pt x="393" y="120"/>
                      </a:lnTo>
                      <a:lnTo>
                        <a:pt x="397" y="129"/>
                      </a:lnTo>
                      <a:lnTo>
                        <a:pt x="400" y="139"/>
                      </a:lnTo>
                      <a:lnTo>
                        <a:pt x="404" y="148"/>
                      </a:lnTo>
                      <a:lnTo>
                        <a:pt x="406" y="158"/>
                      </a:lnTo>
                      <a:lnTo>
                        <a:pt x="408" y="167"/>
                      </a:lnTo>
                      <a:lnTo>
                        <a:pt x="409" y="178"/>
                      </a:lnTo>
                      <a:lnTo>
                        <a:pt x="410" y="188"/>
                      </a:lnTo>
                      <a:lnTo>
                        <a:pt x="412" y="198"/>
                      </a:lnTo>
                      <a:lnTo>
                        <a:pt x="412" y="209"/>
                      </a:lnTo>
                      <a:lnTo>
                        <a:pt x="412" y="220"/>
                      </a:lnTo>
                      <a:lnTo>
                        <a:pt x="410" y="231"/>
                      </a:lnTo>
                      <a:lnTo>
                        <a:pt x="408" y="241"/>
                      </a:lnTo>
                      <a:lnTo>
                        <a:pt x="407" y="250"/>
                      </a:lnTo>
                      <a:lnTo>
                        <a:pt x="405" y="261"/>
                      </a:lnTo>
                      <a:lnTo>
                        <a:pt x="401" y="270"/>
                      </a:lnTo>
                      <a:lnTo>
                        <a:pt x="398" y="279"/>
                      </a:lnTo>
                      <a:lnTo>
                        <a:pt x="394" y="288"/>
                      </a:lnTo>
                      <a:lnTo>
                        <a:pt x="390" y="297"/>
                      </a:lnTo>
                      <a:lnTo>
                        <a:pt x="385" y="307"/>
                      </a:lnTo>
                      <a:lnTo>
                        <a:pt x="380" y="315"/>
                      </a:lnTo>
                      <a:lnTo>
                        <a:pt x="375" y="323"/>
                      </a:lnTo>
                      <a:lnTo>
                        <a:pt x="369" y="331"/>
                      </a:lnTo>
                      <a:lnTo>
                        <a:pt x="362" y="339"/>
                      </a:lnTo>
                      <a:lnTo>
                        <a:pt x="356" y="346"/>
                      </a:lnTo>
                      <a:lnTo>
                        <a:pt x="348" y="353"/>
                      </a:lnTo>
                      <a:lnTo>
                        <a:pt x="341" y="360"/>
                      </a:lnTo>
                      <a:lnTo>
                        <a:pt x="334" y="366"/>
                      </a:lnTo>
                      <a:lnTo>
                        <a:pt x="326" y="372"/>
                      </a:lnTo>
                      <a:lnTo>
                        <a:pt x="318" y="378"/>
                      </a:lnTo>
                      <a:lnTo>
                        <a:pt x="309" y="383"/>
                      </a:lnTo>
                      <a:lnTo>
                        <a:pt x="301" y="387"/>
                      </a:lnTo>
                      <a:lnTo>
                        <a:pt x="292" y="392"/>
                      </a:lnTo>
                      <a:lnTo>
                        <a:pt x="283" y="396"/>
                      </a:lnTo>
                      <a:lnTo>
                        <a:pt x="273" y="400"/>
                      </a:lnTo>
                      <a:lnTo>
                        <a:pt x="264" y="402"/>
                      </a:lnTo>
                      <a:lnTo>
                        <a:pt x="254" y="406"/>
                      </a:lnTo>
                      <a:lnTo>
                        <a:pt x="243" y="408"/>
                      </a:lnTo>
                      <a:lnTo>
                        <a:pt x="234" y="409"/>
                      </a:lnTo>
                      <a:lnTo>
                        <a:pt x="224" y="410"/>
                      </a:lnTo>
                      <a:lnTo>
                        <a:pt x="213" y="410"/>
                      </a:lnTo>
                      <a:lnTo>
                        <a:pt x="202" y="410"/>
                      </a:lnTo>
                      <a:lnTo>
                        <a:pt x="192" y="410"/>
                      </a:lnTo>
                      <a:lnTo>
                        <a:pt x="181" y="409"/>
                      </a:lnTo>
                      <a:lnTo>
                        <a:pt x="171" y="408"/>
                      </a:lnTo>
                      <a:lnTo>
                        <a:pt x="162" y="406"/>
                      </a:lnTo>
                      <a:lnTo>
                        <a:pt x="151" y="403"/>
                      </a:lnTo>
                      <a:lnTo>
                        <a:pt x="142" y="401"/>
                      </a:lnTo>
                      <a:lnTo>
                        <a:pt x="132" y="398"/>
                      </a:lnTo>
                      <a:lnTo>
                        <a:pt x="122" y="393"/>
                      </a:lnTo>
                      <a:lnTo>
                        <a:pt x="114" y="388"/>
                      </a:lnTo>
                      <a:lnTo>
                        <a:pt x="105" y="384"/>
                      </a:lnTo>
                      <a:lnTo>
                        <a:pt x="97" y="379"/>
                      </a:lnTo>
                      <a:lnTo>
                        <a:pt x="88" y="373"/>
                      </a:lnTo>
                      <a:lnTo>
                        <a:pt x="81" y="368"/>
                      </a:lnTo>
                      <a:lnTo>
                        <a:pt x="73" y="362"/>
                      </a:lnTo>
                      <a:lnTo>
                        <a:pt x="66" y="355"/>
                      </a:lnTo>
                      <a:lnTo>
                        <a:pt x="58" y="348"/>
                      </a:lnTo>
                      <a:lnTo>
                        <a:pt x="52" y="341"/>
                      </a:lnTo>
                      <a:lnTo>
                        <a:pt x="45" y="333"/>
                      </a:lnTo>
                      <a:lnTo>
                        <a:pt x="39" y="325"/>
                      </a:lnTo>
                      <a:lnTo>
                        <a:pt x="34" y="317"/>
                      </a:lnTo>
                      <a:lnTo>
                        <a:pt x="29" y="309"/>
                      </a:lnTo>
                      <a:lnTo>
                        <a:pt x="23" y="300"/>
                      </a:lnTo>
                      <a:lnTo>
                        <a:pt x="20" y="292"/>
                      </a:lnTo>
                      <a:lnTo>
                        <a:pt x="15" y="282"/>
                      </a:lnTo>
                      <a:lnTo>
                        <a:pt x="12" y="273"/>
                      </a:lnTo>
                      <a:lnTo>
                        <a:pt x="8" y="263"/>
                      </a:lnTo>
                      <a:lnTo>
                        <a:pt x="6" y="254"/>
                      </a:lnTo>
                      <a:lnTo>
                        <a:pt x="4" y="243"/>
                      </a:lnTo>
                      <a:lnTo>
                        <a:pt x="3" y="233"/>
                      </a:lnTo>
                      <a:lnTo>
                        <a:pt x="1" y="223"/>
                      </a:lnTo>
                      <a:lnTo>
                        <a:pt x="0" y="212"/>
                      </a:lnTo>
                      <a:lnTo>
                        <a:pt x="0" y="202"/>
                      </a:lnTo>
                      <a:lnTo>
                        <a:pt x="1" y="191"/>
                      </a:lnTo>
                      <a:lnTo>
                        <a:pt x="3" y="181"/>
                      </a:lnTo>
                      <a:lnTo>
                        <a:pt x="4" y="171"/>
                      </a:lnTo>
                      <a:lnTo>
                        <a:pt x="6" y="160"/>
                      </a:lnTo>
                      <a:lnTo>
                        <a:pt x="8" y="151"/>
                      </a:lnTo>
                      <a:lnTo>
                        <a:pt x="11" y="141"/>
                      </a:lnTo>
                      <a:lnTo>
                        <a:pt x="14" y="132"/>
                      </a:lnTo>
                      <a:lnTo>
                        <a:pt x="19" y="122"/>
                      </a:lnTo>
                      <a:lnTo>
                        <a:pt x="22" y="113"/>
                      </a:lnTo>
                      <a:lnTo>
                        <a:pt x="27" y="105"/>
                      </a:lnTo>
                      <a:lnTo>
                        <a:pt x="33" y="96"/>
                      </a:lnTo>
                      <a:lnTo>
                        <a:pt x="38" y="88"/>
                      </a:lnTo>
                      <a:lnTo>
                        <a:pt x="44" y="80"/>
                      </a:lnTo>
                      <a:lnTo>
                        <a:pt x="50" y="73"/>
                      </a:lnTo>
                      <a:lnTo>
                        <a:pt x="57" y="65"/>
                      </a:lnTo>
                      <a:lnTo>
                        <a:pt x="64" y="58"/>
                      </a:lnTo>
                      <a:lnTo>
                        <a:pt x="71" y="51"/>
                      </a:lnTo>
                      <a:lnTo>
                        <a:pt x="79" y="45"/>
                      </a:lnTo>
                      <a:lnTo>
                        <a:pt x="87" y="39"/>
                      </a:lnTo>
                      <a:lnTo>
                        <a:pt x="95" y="34"/>
                      </a:lnTo>
                      <a:lnTo>
                        <a:pt x="103" y="28"/>
                      </a:lnTo>
                      <a:lnTo>
                        <a:pt x="111" y="23"/>
                      </a:lnTo>
                      <a:lnTo>
                        <a:pt x="120" y="19"/>
                      </a:lnTo>
                      <a:lnTo>
                        <a:pt x="129" y="15"/>
                      </a:lnTo>
                      <a:lnTo>
                        <a:pt x="139" y="12"/>
                      </a:lnTo>
                      <a:lnTo>
                        <a:pt x="149" y="8"/>
                      </a:lnTo>
                      <a:lnTo>
                        <a:pt x="158" y="6"/>
                      </a:lnTo>
                      <a:lnTo>
                        <a:pt x="168" y="4"/>
                      </a:lnTo>
                      <a:lnTo>
                        <a:pt x="179" y="3"/>
                      </a:lnTo>
                      <a:lnTo>
                        <a:pt x="189" y="1"/>
                      </a:lnTo>
                      <a:lnTo>
                        <a:pt x="200" y="0"/>
                      </a:lnTo>
                      <a:lnTo>
                        <a:pt x="210" y="0"/>
                      </a:lnTo>
                      <a:close/>
                    </a:path>
                  </a:pathLst>
                </a:custGeom>
                <a:solidFill>
                  <a:srgbClr val="000000"/>
                </a:solidFill>
                <a:ln w="9525">
                  <a:noFill/>
                  <a:round/>
                  <a:headEnd/>
                  <a:tailEnd/>
                </a:ln>
              </p:spPr>
              <p:txBody>
                <a:bodyPr/>
                <a:lstStyle/>
                <a:p>
                  <a:endParaRPr lang="en-GB"/>
                </a:p>
              </p:txBody>
            </p:sp>
            <p:sp>
              <p:nvSpPr>
                <p:cNvPr id="810" name="Freeform 1126"/>
                <p:cNvSpPr>
                  <a:spLocks/>
                </p:cNvSpPr>
                <p:nvPr/>
              </p:nvSpPr>
              <p:spPr bwMode="auto">
                <a:xfrm>
                  <a:off x="3237" y="2988"/>
                  <a:ext cx="206" cy="205"/>
                </a:xfrm>
                <a:custGeom>
                  <a:avLst/>
                  <a:gdLst>
                    <a:gd name="T0" fmla="*/ 57 w 412"/>
                    <a:gd name="T1" fmla="*/ 1 h 410"/>
                    <a:gd name="T2" fmla="*/ 66 w 412"/>
                    <a:gd name="T3" fmla="*/ 2 h 410"/>
                    <a:gd name="T4" fmla="*/ 73 w 412"/>
                    <a:gd name="T5" fmla="*/ 5 h 410"/>
                    <a:gd name="T6" fmla="*/ 79 w 412"/>
                    <a:gd name="T7" fmla="*/ 7 h 410"/>
                    <a:gd name="T8" fmla="*/ 85 w 412"/>
                    <a:gd name="T9" fmla="*/ 13 h 410"/>
                    <a:gd name="T10" fmla="*/ 91 w 412"/>
                    <a:gd name="T11" fmla="*/ 18 h 410"/>
                    <a:gd name="T12" fmla="*/ 95 w 412"/>
                    <a:gd name="T13" fmla="*/ 24 h 410"/>
                    <a:gd name="T14" fmla="*/ 99 w 412"/>
                    <a:gd name="T15" fmla="*/ 30 h 410"/>
                    <a:gd name="T16" fmla="*/ 101 w 412"/>
                    <a:gd name="T17" fmla="*/ 37 h 410"/>
                    <a:gd name="T18" fmla="*/ 103 w 412"/>
                    <a:gd name="T19" fmla="*/ 45 h 410"/>
                    <a:gd name="T20" fmla="*/ 103 w 412"/>
                    <a:gd name="T21" fmla="*/ 52 h 410"/>
                    <a:gd name="T22" fmla="*/ 102 w 412"/>
                    <a:gd name="T23" fmla="*/ 60 h 410"/>
                    <a:gd name="T24" fmla="*/ 101 w 412"/>
                    <a:gd name="T25" fmla="*/ 68 h 410"/>
                    <a:gd name="T26" fmla="*/ 98 w 412"/>
                    <a:gd name="T27" fmla="*/ 75 h 410"/>
                    <a:gd name="T28" fmla="*/ 94 w 412"/>
                    <a:gd name="T29" fmla="*/ 81 h 410"/>
                    <a:gd name="T30" fmla="*/ 89 w 412"/>
                    <a:gd name="T31" fmla="*/ 87 h 410"/>
                    <a:gd name="T32" fmla="*/ 84 w 412"/>
                    <a:gd name="T33" fmla="*/ 92 h 410"/>
                    <a:gd name="T34" fmla="*/ 78 w 412"/>
                    <a:gd name="T35" fmla="*/ 96 h 410"/>
                    <a:gd name="T36" fmla="*/ 71 w 412"/>
                    <a:gd name="T37" fmla="*/ 99 h 410"/>
                    <a:gd name="T38" fmla="*/ 63 w 412"/>
                    <a:gd name="T39" fmla="*/ 102 h 410"/>
                    <a:gd name="T40" fmla="*/ 56 w 412"/>
                    <a:gd name="T41" fmla="*/ 103 h 410"/>
                    <a:gd name="T42" fmla="*/ 48 w 412"/>
                    <a:gd name="T43" fmla="*/ 103 h 410"/>
                    <a:gd name="T44" fmla="*/ 41 w 412"/>
                    <a:gd name="T45" fmla="*/ 102 h 410"/>
                    <a:gd name="T46" fmla="*/ 33 w 412"/>
                    <a:gd name="T47" fmla="*/ 100 h 410"/>
                    <a:gd name="T48" fmla="*/ 26 w 412"/>
                    <a:gd name="T49" fmla="*/ 96 h 410"/>
                    <a:gd name="T50" fmla="*/ 21 w 412"/>
                    <a:gd name="T51" fmla="*/ 92 h 410"/>
                    <a:gd name="T52" fmla="*/ 14 w 412"/>
                    <a:gd name="T53" fmla="*/ 87 h 410"/>
                    <a:gd name="T54" fmla="*/ 10 w 412"/>
                    <a:gd name="T55" fmla="*/ 82 h 410"/>
                    <a:gd name="T56" fmla="*/ 6 w 412"/>
                    <a:gd name="T57" fmla="*/ 75 h 410"/>
                    <a:gd name="T58" fmla="*/ 3 w 412"/>
                    <a:gd name="T59" fmla="*/ 69 h 410"/>
                    <a:gd name="T60" fmla="*/ 1 w 412"/>
                    <a:gd name="T61" fmla="*/ 60 h 410"/>
                    <a:gd name="T62" fmla="*/ 0 w 412"/>
                    <a:gd name="T63" fmla="*/ 53 h 410"/>
                    <a:gd name="T64" fmla="*/ 1 w 412"/>
                    <a:gd name="T65" fmla="*/ 46 h 410"/>
                    <a:gd name="T66" fmla="*/ 2 w 412"/>
                    <a:gd name="T67" fmla="*/ 38 h 410"/>
                    <a:gd name="T68" fmla="*/ 5 w 412"/>
                    <a:gd name="T69" fmla="*/ 30 h 410"/>
                    <a:gd name="T70" fmla="*/ 9 w 412"/>
                    <a:gd name="T71" fmla="*/ 24 h 410"/>
                    <a:gd name="T72" fmla="*/ 13 w 412"/>
                    <a:gd name="T73" fmla="*/ 19 h 410"/>
                    <a:gd name="T74" fmla="*/ 18 w 412"/>
                    <a:gd name="T75" fmla="*/ 13 h 410"/>
                    <a:gd name="T76" fmla="*/ 24 w 412"/>
                    <a:gd name="T77" fmla="*/ 9 h 410"/>
                    <a:gd name="T78" fmla="*/ 30 w 412"/>
                    <a:gd name="T79" fmla="*/ 5 h 410"/>
                    <a:gd name="T80" fmla="*/ 38 w 412"/>
                    <a:gd name="T81" fmla="*/ 2 h 410"/>
                    <a:gd name="T82" fmla="*/ 45 w 412"/>
                    <a:gd name="T83" fmla="*/ 1 h 410"/>
                    <a:gd name="T84" fmla="*/ 52 w 412"/>
                    <a:gd name="T85" fmla="*/ 0 h 4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2"/>
                    <a:gd name="T130" fmla="*/ 0 h 410"/>
                    <a:gd name="T131" fmla="*/ 412 w 412"/>
                    <a:gd name="T132" fmla="*/ 410 h 4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2" h="410">
                      <a:moveTo>
                        <a:pt x="210" y="0"/>
                      </a:moveTo>
                      <a:lnTo>
                        <a:pt x="220" y="0"/>
                      </a:lnTo>
                      <a:lnTo>
                        <a:pt x="231" y="1"/>
                      </a:lnTo>
                      <a:lnTo>
                        <a:pt x="241" y="3"/>
                      </a:lnTo>
                      <a:lnTo>
                        <a:pt x="251" y="5"/>
                      </a:lnTo>
                      <a:lnTo>
                        <a:pt x="261" y="7"/>
                      </a:lnTo>
                      <a:lnTo>
                        <a:pt x="270" y="11"/>
                      </a:lnTo>
                      <a:lnTo>
                        <a:pt x="280" y="14"/>
                      </a:lnTo>
                      <a:lnTo>
                        <a:pt x="289" y="18"/>
                      </a:lnTo>
                      <a:lnTo>
                        <a:pt x="299" y="22"/>
                      </a:lnTo>
                      <a:lnTo>
                        <a:pt x="307" y="27"/>
                      </a:lnTo>
                      <a:lnTo>
                        <a:pt x="316" y="31"/>
                      </a:lnTo>
                      <a:lnTo>
                        <a:pt x="324" y="37"/>
                      </a:lnTo>
                      <a:lnTo>
                        <a:pt x="332" y="43"/>
                      </a:lnTo>
                      <a:lnTo>
                        <a:pt x="339" y="50"/>
                      </a:lnTo>
                      <a:lnTo>
                        <a:pt x="347" y="56"/>
                      </a:lnTo>
                      <a:lnTo>
                        <a:pt x="354" y="63"/>
                      </a:lnTo>
                      <a:lnTo>
                        <a:pt x="361" y="71"/>
                      </a:lnTo>
                      <a:lnTo>
                        <a:pt x="367" y="77"/>
                      </a:lnTo>
                      <a:lnTo>
                        <a:pt x="372" y="86"/>
                      </a:lnTo>
                      <a:lnTo>
                        <a:pt x="378" y="94"/>
                      </a:lnTo>
                      <a:lnTo>
                        <a:pt x="384" y="103"/>
                      </a:lnTo>
                      <a:lnTo>
                        <a:pt x="389" y="111"/>
                      </a:lnTo>
                      <a:lnTo>
                        <a:pt x="393" y="120"/>
                      </a:lnTo>
                      <a:lnTo>
                        <a:pt x="397" y="129"/>
                      </a:lnTo>
                      <a:lnTo>
                        <a:pt x="400" y="139"/>
                      </a:lnTo>
                      <a:lnTo>
                        <a:pt x="404" y="148"/>
                      </a:lnTo>
                      <a:lnTo>
                        <a:pt x="406" y="158"/>
                      </a:lnTo>
                      <a:lnTo>
                        <a:pt x="408" y="167"/>
                      </a:lnTo>
                      <a:lnTo>
                        <a:pt x="409" y="178"/>
                      </a:lnTo>
                      <a:lnTo>
                        <a:pt x="410" y="188"/>
                      </a:lnTo>
                      <a:lnTo>
                        <a:pt x="412" y="198"/>
                      </a:lnTo>
                      <a:lnTo>
                        <a:pt x="412" y="209"/>
                      </a:lnTo>
                      <a:lnTo>
                        <a:pt x="412" y="220"/>
                      </a:lnTo>
                      <a:lnTo>
                        <a:pt x="410" y="231"/>
                      </a:lnTo>
                      <a:lnTo>
                        <a:pt x="408" y="241"/>
                      </a:lnTo>
                      <a:lnTo>
                        <a:pt x="407" y="250"/>
                      </a:lnTo>
                      <a:lnTo>
                        <a:pt x="405" y="261"/>
                      </a:lnTo>
                      <a:lnTo>
                        <a:pt x="401" y="270"/>
                      </a:lnTo>
                      <a:lnTo>
                        <a:pt x="398" y="279"/>
                      </a:lnTo>
                      <a:lnTo>
                        <a:pt x="394" y="288"/>
                      </a:lnTo>
                      <a:lnTo>
                        <a:pt x="390" y="297"/>
                      </a:lnTo>
                      <a:lnTo>
                        <a:pt x="385" y="307"/>
                      </a:lnTo>
                      <a:lnTo>
                        <a:pt x="380" y="315"/>
                      </a:lnTo>
                      <a:lnTo>
                        <a:pt x="375" y="323"/>
                      </a:lnTo>
                      <a:lnTo>
                        <a:pt x="369" y="331"/>
                      </a:lnTo>
                      <a:lnTo>
                        <a:pt x="362" y="339"/>
                      </a:lnTo>
                      <a:lnTo>
                        <a:pt x="356" y="346"/>
                      </a:lnTo>
                      <a:lnTo>
                        <a:pt x="348" y="353"/>
                      </a:lnTo>
                      <a:lnTo>
                        <a:pt x="341" y="360"/>
                      </a:lnTo>
                      <a:lnTo>
                        <a:pt x="334" y="366"/>
                      </a:lnTo>
                      <a:lnTo>
                        <a:pt x="326" y="372"/>
                      </a:lnTo>
                      <a:lnTo>
                        <a:pt x="318" y="378"/>
                      </a:lnTo>
                      <a:lnTo>
                        <a:pt x="309" y="383"/>
                      </a:lnTo>
                      <a:lnTo>
                        <a:pt x="301" y="387"/>
                      </a:lnTo>
                      <a:lnTo>
                        <a:pt x="292" y="392"/>
                      </a:lnTo>
                      <a:lnTo>
                        <a:pt x="283" y="396"/>
                      </a:lnTo>
                      <a:lnTo>
                        <a:pt x="273" y="400"/>
                      </a:lnTo>
                      <a:lnTo>
                        <a:pt x="264" y="402"/>
                      </a:lnTo>
                      <a:lnTo>
                        <a:pt x="254" y="406"/>
                      </a:lnTo>
                      <a:lnTo>
                        <a:pt x="243" y="408"/>
                      </a:lnTo>
                      <a:lnTo>
                        <a:pt x="234" y="409"/>
                      </a:lnTo>
                      <a:lnTo>
                        <a:pt x="224" y="410"/>
                      </a:lnTo>
                      <a:lnTo>
                        <a:pt x="213" y="410"/>
                      </a:lnTo>
                      <a:lnTo>
                        <a:pt x="202" y="410"/>
                      </a:lnTo>
                      <a:lnTo>
                        <a:pt x="192" y="410"/>
                      </a:lnTo>
                      <a:lnTo>
                        <a:pt x="181" y="409"/>
                      </a:lnTo>
                      <a:lnTo>
                        <a:pt x="171" y="408"/>
                      </a:lnTo>
                      <a:lnTo>
                        <a:pt x="162" y="406"/>
                      </a:lnTo>
                      <a:lnTo>
                        <a:pt x="151" y="403"/>
                      </a:lnTo>
                      <a:lnTo>
                        <a:pt x="142" y="401"/>
                      </a:lnTo>
                      <a:lnTo>
                        <a:pt x="132" y="398"/>
                      </a:lnTo>
                      <a:lnTo>
                        <a:pt x="122" y="393"/>
                      </a:lnTo>
                      <a:lnTo>
                        <a:pt x="114" y="388"/>
                      </a:lnTo>
                      <a:lnTo>
                        <a:pt x="105" y="384"/>
                      </a:lnTo>
                      <a:lnTo>
                        <a:pt x="97" y="379"/>
                      </a:lnTo>
                      <a:lnTo>
                        <a:pt x="88" y="373"/>
                      </a:lnTo>
                      <a:lnTo>
                        <a:pt x="81" y="368"/>
                      </a:lnTo>
                      <a:lnTo>
                        <a:pt x="73" y="362"/>
                      </a:lnTo>
                      <a:lnTo>
                        <a:pt x="66" y="355"/>
                      </a:lnTo>
                      <a:lnTo>
                        <a:pt x="58" y="348"/>
                      </a:lnTo>
                      <a:lnTo>
                        <a:pt x="52" y="341"/>
                      </a:lnTo>
                      <a:lnTo>
                        <a:pt x="45" y="333"/>
                      </a:lnTo>
                      <a:lnTo>
                        <a:pt x="39" y="325"/>
                      </a:lnTo>
                      <a:lnTo>
                        <a:pt x="34" y="317"/>
                      </a:lnTo>
                      <a:lnTo>
                        <a:pt x="29" y="309"/>
                      </a:lnTo>
                      <a:lnTo>
                        <a:pt x="23" y="300"/>
                      </a:lnTo>
                      <a:lnTo>
                        <a:pt x="20" y="292"/>
                      </a:lnTo>
                      <a:lnTo>
                        <a:pt x="15" y="282"/>
                      </a:lnTo>
                      <a:lnTo>
                        <a:pt x="12" y="273"/>
                      </a:lnTo>
                      <a:lnTo>
                        <a:pt x="8" y="263"/>
                      </a:lnTo>
                      <a:lnTo>
                        <a:pt x="6" y="254"/>
                      </a:lnTo>
                      <a:lnTo>
                        <a:pt x="4" y="243"/>
                      </a:lnTo>
                      <a:lnTo>
                        <a:pt x="3" y="233"/>
                      </a:lnTo>
                      <a:lnTo>
                        <a:pt x="1" y="223"/>
                      </a:lnTo>
                      <a:lnTo>
                        <a:pt x="0" y="212"/>
                      </a:lnTo>
                      <a:lnTo>
                        <a:pt x="0" y="202"/>
                      </a:lnTo>
                      <a:lnTo>
                        <a:pt x="1" y="191"/>
                      </a:lnTo>
                      <a:lnTo>
                        <a:pt x="3" y="181"/>
                      </a:lnTo>
                      <a:lnTo>
                        <a:pt x="4" y="171"/>
                      </a:lnTo>
                      <a:lnTo>
                        <a:pt x="6" y="160"/>
                      </a:lnTo>
                      <a:lnTo>
                        <a:pt x="8" y="151"/>
                      </a:lnTo>
                      <a:lnTo>
                        <a:pt x="11" y="141"/>
                      </a:lnTo>
                      <a:lnTo>
                        <a:pt x="14" y="132"/>
                      </a:lnTo>
                      <a:lnTo>
                        <a:pt x="19" y="122"/>
                      </a:lnTo>
                      <a:lnTo>
                        <a:pt x="22" y="113"/>
                      </a:lnTo>
                      <a:lnTo>
                        <a:pt x="27" y="105"/>
                      </a:lnTo>
                      <a:lnTo>
                        <a:pt x="33" y="96"/>
                      </a:lnTo>
                      <a:lnTo>
                        <a:pt x="38" y="88"/>
                      </a:lnTo>
                      <a:lnTo>
                        <a:pt x="44" y="80"/>
                      </a:lnTo>
                      <a:lnTo>
                        <a:pt x="50" y="73"/>
                      </a:lnTo>
                      <a:lnTo>
                        <a:pt x="57" y="65"/>
                      </a:lnTo>
                      <a:lnTo>
                        <a:pt x="64" y="58"/>
                      </a:lnTo>
                      <a:lnTo>
                        <a:pt x="71" y="51"/>
                      </a:lnTo>
                      <a:lnTo>
                        <a:pt x="79" y="45"/>
                      </a:lnTo>
                      <a:lnTo>
                        <a:pt x="87" y="39"/>
                      </a:lnTo>
                      <a:lnTo>
                        <a:pt x="95" y="34"/>
                      </a:lnTo>
                      <a:lnTo>
                        <a:pt x="103" y="28"/>
                      </a:lnTo>
                      <a:lnTo>
                        <a:pt x="111" y="23"/>
                      </a:lnTo>
                      <a:lnTo>
                        <a:pt x="120" y="19"/>
                      </a:lnTo>
                      <a:lnTo>
                        <a:pt x="129" y="15"/>
                      </a:lnTo>
                      <a:lnTo>
                        <a:pt x="139" y="12"/>
                      </a:lnTo>
                      <a:lnTo>
                        <a:pt x="149" y="8"/>
                      </a:lnTo>
                      <a:lnTo>
                        <a:pt x="158" y="6"/>
                      </a:lnTo>
                      <a:lnTo>
                        <a:pt x="168" y="4"/>
                      </a:lnTo>
                      <a:lnTo>
                        <a:pt x="179" y="3"/>
                      </a:lnTo>
                      <a:lnTo>
                        <a:pt x="189" y="1"/>
                      </a:lnTo>
                      <a:lnTo>
                        <a:pt x="200" y="0"/>
                      </a:lnTo>
                      <a:lnTo>
                        <a:pt x="210" y="0"/>
                      </a:lnTo>
                    </a:path>
                  </a:pathLst>
                </a:custGeom>
                <a:noFill/>
                <a:ln w="0">
                  <a:solidFill>
                    <a:srgbClr val="000000"/>
                  </a:solidFill>
                  <a:prstDash val="solid"/>
                  <a:round/>
                  <a:headEnd/>
                  <a:tailEnd/>
                </a:ln>
              </p:spPr>
              <p:txBody>
                <a:bodyPr/>
                <a:lstStyle/>
                <a:p>
                  <a:endParaRPr lang="en-GB"/>
                </a:p>
              </p:txBody>
            </p:sp>
            <p:sp>
              <p:nvSpPr>
                <p:cNvPr id="811" name="Freeform 1127"/>
                <p:cNvSpPr>
                  <a:spLocks/>
                </p:cNvSpPr>
                <p:nvPr/>
              </p:nvSpPr>
              <p:spPr bwMode="auto">
                <a:xfrm>
                  <a:off x="3267" y="3018"/>
                  <a:ext cx="146" cy="146"/>
                </a:xfrm>
                <a:custGeom>
                  <a:avLst/>
                  <a:gdLst>
                    <a:gd name="T0" fmla="*/ 41 w 292"/>
                    <a:gd name="T1" fmla="*/ 0 h 293"/>
                    <a:gd name="T2" fmla="*/ 46 w 292"/>
                    <a:gd name="T3" fmla="*/ 1 h 293"/>
                    <a:gd name="T4" fmla="*/ 51 w 292"/>
                    <a:gd name="T5" fmla="*/ 3 h 293"/>
                    <a:gd name="T6" fmla="*/ 56 w 292"/>
                    <a:gd name="T7" fmla="*/ 5 h 293"/>
                    <a:gd name="T8" fmla="*/ 60 w 292"/>
                    <a:gd name="T9" fmla="*/ 9 h 293"/>
                    <a:gd name="T10" fmla="*/ 64 w 292"/>
                    <a:gd name="T11" fmla="*/ 12 h 293"/>
                    <a:gd name="T12" fmla="*/ 68 w 292"/>
                    <a:gd name="T13" fmla="*/ 16 h 293"/>
                    <a:gd name="T14" fmla="*/ 70 w 292"/>
                    <a:gd name="T15" fmla="*/ 21 h 293"/>
                    <a:gd name="T16" fmla="*/ 72 w 292"/>
                    <a:gd name="T17" fmla="*/ 26 h 293"/>
                    <a:gd name="T18" fmla="*/ 73 w 292"/>
                    <a:gd name="T19" fmla="*/ 31 h 293"/>
                    <a:gd name="T20" fmla="*/ 73 w 292"/>
                    <a:gd name="T21" fmla="*/ 37 h 293"/>
                    <a:gd name="T22" fmla="*/ 73 w 292"/>
                    <a:gd name="T23" fmla="*/ 43 h 293"/>
                    <a:gd name="T24" fmla="*/ 72 w 292"/>
                    <a:gd name="T25" fmla="*/ 48 h 293"/>
                    <a:gd name="T26" fmla="*/ 70 w 292"/>
                    <a:gd name="T27" fmla="*/ 53 h 293"/>
                    <a:gd name="T28" fmla="*/ 67 w 292"/>
                    <a:gd name="T29" fmla="*/ 57 h 293"/>
                    <a:gd name="T30" fmla="*/ 63 w 292"/>
                    <a:gd name="T31" fmla="*/ 61 h 293"/>
                    <a:gd name="T32" fmla="*/ 59 w 292"/>
                    <a:gd name="T33" fmla="*/ 65 h 293"/>
                    <a:gd name="T34" fmla="*/ 54 w 292"/>
                    <a:gd name="T35" fmla="*/ 68 h 293"/>
                    <a:gd name="T36" fmla="*/ 50 w 292"/>
                    <a:gd name="T37" fmla="*/ 70 h 293"/>
                    <a:gd name="T38" fmla="*/ 45 w 292"/>
                    <a:gd name="T39" fmla="*/ 72 h 293"/>
                    <a:gd name="T40" fmla="*/ 39 w 292"/>
                    <a:gd name="T41" fmla="*/ 73 h 293"/>
                    <a:gd name="T42" fmla="*/ 34 w 292"/>
                    <a:gd name="T43" fmla="*/ 73 h 293"/>
                    <a:gd name="T44" fmla="*/ 28 w 292"/>
                    <a:gd name="T45" fmla="*/ 72 h 293"/>
                    <a:gd name="T46" fmla="*/ 23 w 292"/>
                    <a:gd name="T47" fmla="*/ 70 h 293"/>
                    <a:gd name="T48" fmla="*/ 18 w 292"/>
                    <a:gd name="T49" fmla="*/ 68 h 293"/>
                    <a:gd name="T50" fmla="*/ 14 w 292"/>
                    <a:gd name="T51" fmla="*/ 65 h 293"/>
                    <a:gd name="T52" fmla="*/ 10 w 292"/>
                    <a:gd name="T53" fmla="*/ 62 h 293"/>
                    <a:gd name="T54" fmla="*/ 7 w 292"/>
                    <a:gd name="T55" fmla="*/ 57 h 293"/>
                    <a:gd name="T56" fmla="*/ 4 w 292"/>
                    <a:gd name="T57" fmla="*/ 53 h 293"/>
                    <a:gd name="T58" fmla="*/ 2 w 292"/>
                    <a:gd name="T59" fmla="*/ 48 h 293"/>
                    <a:gd name="T60" fmla="*/ 1 w 292"/>
                    <a:gd name="T61" fmla="*/ 43 h 293"/>
                    <a:gd name="T62" fmla="*/ 0 w 292"/>
                    <a:gd name="T63" fmla="*/ 38 h 293"/>
                    <a:gd name="T64" fmla="*/ 1 w 292"/>
                    <a:gd name="T65" fmla="*/ 32 h 293"/>
                    <a:gd name="T66" fmla="*/ 1 w 292"/>
                    <a:gd name="T67" fmla="*/ 26 h 293"/>
                    <a:gd name="T68" fmla="*/ 3 w 292"/>
                    <a:gd name="T69" fmla="*/ 22 h 293"/>
                    <a:gd name="T70" fmla="*/ 5 w 292"/>
                    <a:gd name="T71" fmla="*/ 17 h 293"/>
                    <a:gd name="T72" fmla="*/ 9 w 292"/>
                    <a:gd name="T73" fmla="*/ 13 h 293"/>
                    <a:gd name="T74" fmla="*/ 12 w 292"/>
                    <a:gd name="T75" fmla="*/ 9 h 293"/>
                    <a:gd name="T76" fmla="*/ 17 w 292"/>
                    <a:gd name="T77" fmla="*/ 6 h 293"/>
                    <a:gd name="T78" fmla="*/ 21 w 292"/>
                    <a:gd name="T79" fmla="*/ 3 h 293"/>
                    <a:gd name="T80" fmla="*/ 26 w 292"/>
                    <a:gd name="T81" fmla="*/ 1 h 293"/>
                    <a:gd name="T82" fmla="*/ 31 w 292"/>
                    <a:gd name="T83" fmla="*/ 0 h 293"/>
                    <a:gd name="T84" fmla="*/ 37 w 292"/>
                    <a:gd name="T85" fmla="*/ 0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2"/>
                    <a:gd name="T130" fmla="*/ 0 h 293"/>
                    <a:gd name="T131" fmla="*/ 292 w 292"/>
                    <a:gd name="T132" fmla="*/ 293 h 2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2" h="293">
                      <a:moveTo>
                        <a:pt x="149" y="0"/>
                      </a:moveTo>
                      <a:lnTo>
                        <a:pt x="156" y="0"/>
                      </a:lnTo>
                      <a:lnTo>
                        <a:pt x="164" y="1"/>
                      </a:lnTo>
                      <a:lnTo>
                        <a:pt x="171" y="2"/>
                      </a:lnTo>
                      <a:lnTo>
                        <a:pt x="178" y="4"/>
                      </a:lnTo>
                      <a:lnTo>
                        <a:pt x="185" y="6"/>
                      </a:lnTo>
                      <a:lnTo>
                        <a:pt x="191" y="8"/>
                      </a:lnTo>
                      <a:lnTo>
                        <a:pt x="198" y="10"/>
                      </a:lnTo>
                      <a:lnTo>
                        <a:pt x="205" y="13"/>
                      </a:lnTo>
                      <a:lnTo>
                        <a:pt x="212" y="16"/>
                      </a:lnTo>
                      <a:lnTo>
                        <a:pt x="218" y="20"/>
                      </a:lnTo>
                      <a:lnTo>
                        <a:pt x="224" y="23"/>
                      </a:lnTo>
                      <a:lnTo>
                        <a:pt x="229" y="27"/>
                      </a:lnTo>
                      <a:lnTo>
                        <a:pt x="235" y="31"/>
                      </a:lnTo>
                      <a:lnTo>
                        <a:pt x="241" y="36"/>
                      </a:lnTo>
                      <a:lnTo>
                        <a:pt x="246" y="40"/>
                      </a:lnTo>
                      <a:lnTo>
                        <a:pt x="251" y="45"/>
                      </a:lnTo>
                      <a:lnTo>
                        <a:pt x="256" y="51"/>
                      </a:lnTo>
                      <a:lnTo>
                        <a:pt x="261" y="55"/>
                      </a:lnTo>
                      <a:lnTo>
                        <a:pt x="265" y="61"/>
                      </a:lnTo>
                      <a:lnTo>
                        <a:pt x="269" y="67"/>
                      </a:lnTo>
                      <a:lnTo>
                        <a:pt x="272" y="73"/>
                      </a:lnTo>
                      <a:lnTo>
                        <a:pt x="276" y="80"/>
                      </a:lnTo>
                      <a:lnTo>
                        <a:pt x="279" y="85"/>
                      </a:lnTo>
                      <a:lnTo>
                        <a:pt x="281" y="92"/>
                      </a:lnTo>
                      <a:lnTo>
                        <a:pt x="284" y="99"/>
                      </a:lnTo>
                      <a:lnTo>
                        <a:pt x="286" y="106"/>
                      </a:lnTo>
                      <a:lnTo>
                        <a:pt x="288" y="113"/>
                      </a:lnTo>
                      <a:lnTo>
                        <a:pt x="289" y="120"/>
                      </a:lnTo>
                      <a:lnTo>
                        <a:pt x="291" y="127"/>
                      </a:lnTo>
                      <a:lnTo>
                        <a:pt x="292" y="135"/>
                      </a:lnTo>
                      <a:lnTo>
                        <a:pt x="292" y="142"/>
                      </a:lnTo>
                      <a:lnTo>
                        <a:pt x="292" y="150"/>
                      </a:lnTo>
                      <a:lnTo>
                        <a:pt x="292" y="157"/>
                      </a:lnTo>
                      <a:lnTo>
                        <a:pt x="292" y="164"/>
                      </a:lnTo>
                      <a:lnTo>
                        <a:pt x="291" y="172"/>
                      </a:lnTo>
                      <a:lnTo>
                        <a:pt x="288" y="179"/>
                      </a:lnTo>
                      <a:lnTo>
                        <a:pt x="287" y="185"/>
                      </a:lnTo>
                      <a:lnTo>
                        <a:pt x="285" y="192"/>
                      </a:lnTo>
                      <a:lnTo>
                        <a:pt x="282" y="199"/>
                      </a:lnTo>
                      <a:lnTo>
                        <a:pt x="280" y="206"/>
                      </a:lnTo>
                      <a:lnTo>
                        <a:pt x="277" y="212"/>
                      </a:lnTo>
                      <a:lnTo>
                        <a:pt x="273" y="219"/>
                      </a:lnTo>
                      <a:lnTo>
                        <a:pt x="270" y="225"/>
                      </a:lnTo>
                      <a:lnTo>
                        <a:pt x="265" y="230"/>
                      </a:lnTo>
                      <a:lnTo>
                        <a:pt x="262" y="236"/>
                      </a:lnTo>
                      <a:lnTo>
                        <a:pt x="257" y="242"/>
                      </a:lnTo>
                      <a:lnTo>
                        <a:pt x="252" y="246"/>
                      </a:lnTo>
                      <a:lnTo>
                        <a:pt x="248" y="251"/>
                      </a:lnTo>
                      <a:lnTo>
                        <a:pt x="242" y="257"/>
                      </a:lnTo>
                      <a:lnTo>
                        <a:pt x="236" y="260"/>
                      </a:lnTo>
                      <a:lnTo>
                        <a:pt x="232" y="265"/>
                      </a:lnTo>
                      <a:lnTo>
                        <a:pt x="226" y="269"/>
                      </a:lnTo>
                      <a:lnTo>
                        <a:pt x="219" y="273"/>
                      </a:lnTo>
                      <a:lnTo>
                        <a:pt x="213" y="276"/>
                      </a:lnTo>
                      <a:lnTo>
                        <a:pt x="208" y="280"/>
                      </a:lnTo>
                      <a:lnTo>
                        <a:pt x="201" y="282"/>
                      </a:lnTo>
                      <a:lnTo>
                        <a:pt x="194" y="284"/>
                      </a:lnTo>
                      <a:lnTo>
                        <a:pt x="187" y="287"/>
                      </a:lnTo>
                      <a:lnTo>
                        <a:pt x="180" y="289"/>
                      </a:lnTo>
                      <a:lnTo>
                        <a:pt x="173" y="290"/>
                      </a:lnTo>
                      <a:lnTo>
                        <a:pt x="166" y="291"/>
                      </a:lnTo>
                      <a:lnTo>
                        <a:pt x="158" y="293"/>
                      </a:lnTo>
                      <a:lnTo>
                        <a:pt x="151" y="293"/>
                      </a:lnTo>
                      <a:lnTo>
                        <a:pt x="143" y="293"/>
                      </a:lnTo>
                      <a:lnTo>
                        <a:pt x="136" y="293"/>
                      </a:lnTo>
                      <a:lnTo>
                        <a:pt x="128" y="291"/>
                      </a:lnTo>
                      <a:lnTo>
                        <a:pt x="121" y="290"/>
                      </a:lnTo>
                      <a:lnTo>
                        <a:pt x="114" y="289"/>
                      </a:lnTo>
                      <a:lnTo>
                        <a:pt x="107" y="288"/>
                      </a:lnTo>
                      <a:lnTo>
                        <a:pt x="100" y="286"/>
                      </a:lnTo>
                      <a:lnTo>
                        <a:pt x="94" y="283"/>
                      </a:lnTo>
                      <a:lnTo>
                        <a:pt x="87" y="280"/>
                      </a:lnTo>
                      <a:lnTo>
                        <a:pt x="81" y="278"/>
                      </a:lnTo>
                      <a:lnTo>
                        <a:pt x="74" y="274"/>
                      </a:lnTo>
                      <a:lnTo>
                        <a:pt x="68" y="271"/>
                      </a:lnTo>
                      <a:lnTo>
                        <a:pt x="62" y="266"/>
                      </a:lnTo>
                      <a:lnTo>
                        <a:pt x="57" y="263"/>
                      </a:lnTo>
                      <a:lnTo>
                        <a:pt x="51" y="258"/>
                      </a:lnTo>
                      <a:lnTo>
                        <a:pt x="46" y="253"/>
                      </a:lnTo>
                      <a:lnTo>
                        <a:pt x="41" y="248"/>
                      </a:lnTo>
                      <a:lnTo>
                        <a:pt x="36" y="243"/>
                      </a:lnTo>
                      <a:lnTo>
                        <a:pt x="31" y="237"/>
                      </a:lnTo>
                      <a:lnTo>
                        <a:pt x="28" y="231"/>
                      </a:lnTo>
                      <a:lnTo>
                        <a:pt x="23" y="226"/>
                      </a:lnTo>
                      <a:lnTo>
                        <a:pt x="20" y="220"/>
                      </a:lnTo>
                      <a:lnTo>
                        <a:pt x="16" y="214"/>
                      </a:lnTo>
                      <a:lnTo>
                        <a:pt x="13" y="207"/>
                      </a:lnTo>
                      <a:lnTo>
                        <a:pt x="11" y="202"/>
                      </a:lnTo>
                      <a:lnTo>
                        <a:pt x="8" y="195"/>
                      </a:lnTo>
                      <a:lnTo>
                        <a:pt x="6" y="188"/>
                      </a:lnTo>
                      <a:lnTo>
                        <a:pt x="4" y="181"/>
                      </a:lnTo>
                      <a:lnTo>
                        <a:pt x="2" y="174"/>
                      </a:lnTo>
                      <a:lnTo>
                        <a:pt x="1" y="166"/>
                      </a:lnTo>
                      <a:lnTo>
                        <a:pt x="0" y="159"/>
                      </a:lnTo>
                      <a:lnTo>
                        <a:pt x="0" y="152"/>
                      </a:lnTo>
                      <a:lnTo>
                        <a:pt x="0" y="144"/>
                      </a:lnTo>
                      <a:lnTo>
                        <a:pt x="0" y="137"/>
                      </a:lnTo>
                      <a:lnTo>
                        <a:pt x="1" y="129"/>
                      </a:lnTo>
                      <a:lnTo>
                        <a:pt x="2" y="122"/>
                      </a:lnTo>
                      <a:lnTo>
                        <a:pt x="4" y="115"/>
                      </a:lnTo>
                      <a:lnTo>
                        <a:pt x="5" y="107"/>
                      </a:lnTo>
                      <a:lnTo>
                        <a:pt x="7" y="100"/>
                      </a:lnTo>
                      <a:lnTo>
                        <a:pt x="9" y="94"/>
                      </a:lnTo>
                      <a:lnTo>
                        <a:pt x="13" y="88"/>
                      </a:lnTo>
                      <a:lnTo>
                        <a:pt x="15" y="81"/>
                      </a:lnTo>
                      <a:lnTo>
                        <a:pt x="19" y="75"/>
                      </a:lnTo>
                      <a:lnTo>
                        <a:pt x="22" y="69"/>
                      </a:lnTo>
                      <a:lnTo>
                        <a:pt x="27" y="63"/>
                      </a:lnTo>
                      <a:lnTo>
                        <a:pt x="30" y="58"/>
                      </a:lnTo>
                      <a:lnTo>
                        <a:pt x="35" y="52"/>
                      </a:lnTo>
                      <a:lnTo>
                        <a:pt x="39" y="46"/>
                      </a:lnTo>
                      <a:lnTo>
                        <a:pt x="45" y="42"/>
                      </a:lnTo>
                      <a:lnTo>
                        <a:pt x="50" y="37"/>
                      </a:lnTo>
                      <a:lnTo>
                        <a:pt x="55" y="32"/>
                      </a:lnTo>
                      <a:lnTo>
                        <a:pt x="61" y="28"/>
                      </a:lnTo>
                      <a:lnTo>
                        <a:pt x="67" y="24"/>
                      </a:lnTo>
                      <a:lnTo>
                        <a:pt x="73" y="21"/>
                      </a:lnTo>
                      <a:lnTo>
                        <a:pt x="79" y="17"/>
                      </a:lnTo>
                      <a:lnTo>
                        <a:pt x="85" y="14"/>
                      </a:lnTo>
                      <a:lnTo>
                        <a:pt x="91" y="10"/>
                      </a:lnTo>
                      <a:lnTo>
                        <a:pt x="98" y="8"/>
                      </a:lnTo>
                      <a:lnTo>
                        <a:pt x="105" y="6"/>
                      </a:lnTo>
                      <a:lnTo>
                        <a:pt x="112" y="5"/>
                      </a:lnTo>
                      <a:lnTo>
                        <a:pt x="119" y="2"/>
                      </a:lnTo>
                      <a:lnTo>
                        <a:pt x="127" y="1"/>
                      </a:lnTo>
                      <a:lnTo>
                        <a:pt x="134" y="1"/>
                      </a:lnTo>
                      <a:lnTo>
                        <a:pt x="141" y="0"/>
                      </a:lnTo>
                      <a:lnTo>
                        <a:pt x="149" y="0"/>
                      </a:lnTo>
                      <a:close/>
                    </a:path>
                  </a:pathLst>
                </a:custGeom>
                <a:solidFill>
                  <a:srgbClr val="666666"/>
                </a:solidFill>
                <a:ln w="9525">
                  <a:noFill/>
                  <a:round/>
                  <a:headEnd/>
                  <a:tailEnd/>
                </a:ln>
              </p:spPr>
              <p:txBody>
                <a:bodyPr/>
                <a:lstStyle/>
                <a:p>
                  <a:endParaRPr lang="en-GB"/>
                </a:p>
              </p:txBody>
            </p:sp>
            <p:sp>
              <p:nvSpPr>
                <p:cNvPr id="812" name="Freeform 1128"/>
                <p:cNvSpPr>
                  <a:spLocks/>
                </p:cNvSpPr>
                <p:nvPr/>
              </p:nvSpPr>
              <p:spPr bwMode="auto">
                <a:xfrm>
                  <a:off x="3267" y="3018"/>
                  <a:ext cx="146" cy="146"/>
                </a:xfrm>
                <a:custGeom>
                  <a:avLst/>
                  <a:gdLst>
                    <a:gd name="T0" fmla="*/ 41 w 292"/>
                    <a:gd name="T1" fmla="*/ 0 h 293"/>
                    <a:gd name="T2" fmla="*/ 46 w 292"/>
                    <a:gd name="T3" fmla="*/ 1 h 293"/>
                    <a:gd name="T4" fmla="*/ 51 w 292"/>
                    <a:gd name="T5" fmla="*/ 3 h 293"/>
                    <a:gd name="T6" fmla="*/ 56 w 292"/>
                    <a:gd name="T7" fmla="*/ 5 h 293"/>
                    <a:gd name="T8" fmla="*/ 60 w 292"/>
                    <a:gd name="T9" fmla="*/ 9 h 293"/>
                    <a:gd name="T10" fmla="*/ 64 w 292"/>
                    <a:gd name="T11" fmla="*/ 12 h 293"/>
                    <a:gd name="T12" fmla="*/ 68 w 292"/>
                    <a:gd name="T13" fmla="*/ 16 h 293"/>
                    <a:gd name="T14" fmla="*/ 70 w 292"/>
                    <a:gd name="T15" fmla="*/ 21 h 293"/>
                    <a:gd name="T16" fmla="*/ 72 w 292"/>
                    <a:gd name="T17" fmla="*/ 26 h 293"/>
                    <a:gd name="T18" fmla="*/ 73 w 292"/>
                    <a:gd name="T19" fmla="*/ 31 h 293"/>
                    <a:gd name="T20" fmla="*/ 73 w 292"/>
                    <a:gd name="T21" fmla="*/ 37 h 293"/>
                    <a:gd name="T22" fmla="*/ 73 w 292"/>
                    <a:gd name="T23" fmla="*/ 43 h 293"/>
                    <a:gd name="T24" fmla="*/ 72 w 292"/>
                    <a:gd name="T25" fmla="*/ 48 h 293"/>
                    <a:gd name="T26" fmla="*/ 70 w 292"/>
                    <a:gd name="T27" fmla="*/ 53 h 293"/>
                    <a:gd name="T28" fmla="*/ 67 w 292"/>
                    <a:gd name="T29" fmla="*/ 57 h 293"/>
                    <a:gd name="T30" fmla="*/ 63 w 292"/>
                    <a:gd name="T31" fmla="*/ 61 h 293"/>
                    <a:gd name="T32" fmla="*/ 59 w 292"/>
                    <a:gd name="T33" fmla="*/ 65 h 293"/>
                    <a:gd name="T34" fmla="*/ 54 w 292"/>
                    <a:gd name="T35" fmla="*/ 68 h 293"/>
                    <a:gd name="T36" fmla="*/ 50 w 292"/>
                    <a:gd name="T37" fmla="*/ 70 h 293"/>
                    <a:gd name="T38" fmla="*/ 45 w 292"/>
                    <a:gd name="T39" fmla="*/ 72 h 293"/>
                    <a:gd name="T40" fmla="*/ 39 w 292"/>
                    <a:gd name="T41" fmla="*/ 73 h 293"/>
                    <a:gd name="T42" fmla="*/ 34 w 292"/>
                    <a:gd name="T43" fmla="*/ 73 h 293"/>
                    <a:gd name="T44" fmla="*/ 28 w 292"/>
                    <a:gd name="T45" fmla="*/ 72 h 293"/>
                    <a:gd name="T46" fmla="*/ 23 w 292"/>
                    <a:gd name="T47" fmla="*/ 70 h 293"/>
                    <a:gd name="T48" fmla="*/ 18 w 292"/>
                    <a:gd name="T49" fmla="*/ 68 h 293"/>
                    <a:gd name="T50" fmla="*/ 14 w 292"/>
                    <a:gd name="T51" fmla="*/ 65 h 293"/>
                    <a:gd name="T52" fmla="*/ 10 w 292"/>
                    <a:gd name="T53" fmla="*/ 62 h 293"/>
                    <a:gd name="T54" fmla="*/ 7 w 292"/>
                    <a:gd name="T55" fmla="*/ 57 h 293"/>
                    <a:gd name="T56" fmla="*/ 4 w 292"/>
                    <a:gd name="T57" fmla="*/ 53 h 293"/>
                    <a:gd name="T58" fmla="*/ 2 w 292"/>
                    <a:gd name="T59" fmla="*/ 48 h 293"/>
                    <a:gd name="T60" fmla="*/ 1 w 292"/>
                    <a:gd name="T61" fmla="*/ 43 h 293"/>
                    <a:gd name="T62" fmla="*/ 0 w 292"/>
                    <a:gd name="T63" fmla="*/ 38 h 293"/>
                    <a:gd name="T64" fmla="*/ 1 w 292"/>
                    <a:gd name="T65" fmla="*/ 32 h 293"/>
                    <a:gd name="T66" fmla="*/ 1 w 292"/>
                    <a:gd name="T67" fmla="*/ 26 h 293"/>
                    <a:gd name="T68" fmla="*/ 3 w 292"/>
                    <a:gd name="T69" fmla="*/ 22 h 293"/>
                    <a:gd name="T70" fmla="*/ 5 w 292"/>
                    <a:gd name="T71" fmla="*/ 17 h 293"/>
                    <a:gd name="T72" fmla="*/ 9 w 292"/>
                    <a:gd name="T73" fmla="*/ 13 h 293"/>
                    <a:gd name="T74" fmla="*/ 12 w 292"/>
                    <a:gd name="T75" fmla="*/ 9 h 293"/>
                    <a:gd name="T76" fmla="*/ 17 w 292"/>
                    <a:gd name="T77" fmla="*/ 6 h 293"/>
                    <a:gd name="T78" fmla="*/ 21 w 292"/>
                    <a:gd name="T79" fmla="*/ 3 h 293"/>
                    <a:gd name="T80" fmla="*/ 26 w 292"/>
                    <a:gd name="T81" fmla="*/ 1 h 293"/>
                    <a:gd name="T82" fmla="*/ 31 w 292"/>
                    <a:gd name="T83" fmla="*/ 0 h 293"/>
                    <a:gd name="T84" fmla="*/ 37 w 292"/>
                    <a:gd name="T85" fmla="*/ 0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2"/>
                    <a:gd name="T130" fmla="*/ 0 h 293"/>
                    <a:gd name="T131" fmla="*/ 292 w 292"/>
                    <a:gd name="T132" fmla="*/ 293 h 2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2" h="293">
                      <a:moveTo>
                        <a:pt x="149" y="0"/>
                      </a:moveTo>
                      <a:lnTo>
                        <a:pt x="156" y="0"/>
                      </a:lnTo>
                      <a:lnTo>
                        <a:pt x="164" y="1"/>
                      </a:lnTo>
                      <a:lnTo>
                        <a:pt x="171" y="2"/>
                      </a:lnTo>
                      <a:lnTo>
                        <a:pt x="178" y="4"/>
                      </a:lnTo>
                      <a:lnTo>
                        <a:pt x="185" y="6"/>
                      </a:lnTo>
                      <a:lnTo>
                        <a:pt x="191" y="8"/>
                      </a:lnTo>
                      <a:lnTo>
                        <a:pt x="198" y="10"/>
                      </a:lnTo>
                      <a:lnTo>
                        <a:pt x="205" y="13"/>
                      </a:lnTo>
                      <a:lnTo>
                        <a:pt x="212" y="16"/>
                      </a:lnTo>
                      <a:lnTo>
                        <a:pt x="218" y="20"/>
                      </a:lnTo>
                      <a:lnTo>
                        <a:pt x="224" y="23"/>
                      </a:lnTo>
                      <a:lnTo>
                        <a:pt x="229" y="27"/>
                      </a:lnTo>
                      <a:lnTo>
                        <a:pt x="235" y="31"/>
                      </a:lnTo>
                      <a:lnTo>
                        <a:pt x="241" y="36"/>
                      </a:lnTo>
                      <a:lnTo>
                        <a:pt x="246" y="40"/>
                      </a:lnTo>
                      <a:lnTo>
                        <a:pt x="251" y="45"/>
                      </a:lnTo>
                      <a:lnTo>
                        <a:pt x="256" y="51"/>
                      </a:lnTo>
                      <a:lnTo>
                        <a:pt x="261" y="55"/>
                      </a:lnTo>
                      <a:lnTo>
                        <a:pt x="265" y="61"/>
                      </a:lnTo>
                      <a:lnTo>
                        <a:pt x="269" y="67"/>
                      </a:lnTo>
                      <a:lnTo>
                        <a:pt x="272" y="73"/>
                      </a:lnTo>
                      <a:lnTo>
                        <a:pt x="276" y="80"/>
                      </a:lnTo>
                      <a:lnTo>
                        <a:pt x="279" y="85"/>
                      </a:lnTo>
                      <a:lnTo>
                        <a:pt x="281" y="92"/>
                      </a:lnTo>
                      <a:lnTo>
                        <a:pt x="284" y="99"/>
                      </a:lnTo>
                      <a:lnTo>
                        <a:pt x="286" y="106"/>
                      </a:lnTo>
                      <a:lnTo>
                        <a:pt x="288" y="113"/>
                      </a:lnTo>
                      <a:lnTo>
                        <a:pt x="289" y="120"/>
                      </a:lnTo>
                      <a:lnTo>
                        <a:pt x="291" y="127"/>
                      </a:lnTo>
                      <a:lnTo>
                        <a:pt x="292" y="135"/>
                      </a:lnTo>
                      <a:lnTo>
                        <a:pt x="292" y="142"/>
                      </a:lnTo>
                      <a:lnTo>
                        <a:pt x="292" y="150"/>
                      </a:lnTo>
                      <a:lnTo>
                        <a:pt x="292" y="157"/>
                      </a:lnTo>
                      <a:lnTo>
                        <a:pt x="292" y="164"/>
                      </a:lnTo>
                      <a:lnTo>
                        <a:pt x="291" y="172"/>
                      </a:lnTo>
                      <a:lnTo>
                        <a:pt x="288" y="179"/>
                      </a:lnTo>
                      <a:lnTo>
                        <a:pt x="287" y="185"/>
                      </a:lnTo>
                      <a:lnTo>
                        <a:pt x="285" y="192"/>
                      </a:lnTo>
                      <a:lnTo>
                        <a:pt x="282" y="199"/>
                      </a:lnTo>
                      <a:lnTo>
                        <a:pt x="280" y="206"/>
                      </a:lnTo>
                      <a:lnTo>
                        <a:pt x="277" y="212"/>
                      </a:lnTo>
                      <a:lnTo>
                        <a:pt x="273" y="219"/>
                      </a:lnTo>
                      <a:lnTo>
                        <a:pt x="270" y="225"/>
                      </a:lnTo>
                      <a:lnTo>
                        <a:pt x="265" y="230"/>
                      </a:lnTo>
                      <a:lnTo>
                        <a:pt x="262" y="236"/>
                      </a:lnTo>
                      <a:lnTo>
                        <a:pt x="257" y="242"/>
                      </a:lnTo>
                      <a:lnTo>
                        <a:pt x="252" y="246"/>
                      </a:lnTo>
                      <a:lnTo>
                        <a:pt x="248" y="251"/>
                      </a:lnTo>
                      <a:lnTo>
                        <a:pt x="242" y="257"/>
                      </a:lnTo>
                      <a:lnTo>
                        <a:pt x="236" y="260"/>
                      </a:lnTo>
                      <a:lnTo>
                        <a:pt x="232" y="265"/>
                      </a:lnTo>
                      <a:lnTo>
                        <a:pt x="226" y="269"/>
                      </a:lnTo>
                      <a:lnTo>
                        <a:pt x="219" y="273"/>
                      </a:lnTo>
                      <a:lnTo>
                        <a:pt x="213" y="276"/>
                      </a:lnTo>
                      <a:lnTo>
                        <a:pt x="208" y="280"/>
                      </a:lnTo>
                      <a:lnTo>
                        <a:pt x="201" y="282"/>
                      </a:lnTo>
                      <a:lnTo>
                        <a:pt x="194" y="284"/>
                      </a:lnTo>
                      <a:lnTo>
                        <a:pt x="187" y="287"/>
                      </a:lnTo>
                      <a:lnTo>
                        <a:pt x="180" y="289"/>
                      </a:lnTo>
                      <a:lnTo>
                        <a:pt x="173" y="290"/>
                      </a:lnTo>
                      <a:lnTo>
                        <a:pt x="166" y="291"/>
                      </a:lnTo>
                      <a:lnTo>
                        <a:pt x="158" y="293"/>
                      </a:lnTo>
                      <a:lnTo>
                        <a:pt x="151" y="293"/>
                      </a:lnTo>
                      <a:lnTo>
                        <a:pt x="143" y="293"/>
                      </a:lnTo>
                      <a:lnTo>
                        <a:pt x="136" y="293"/>
                      </a:lnTo>
                      <a:lnTo>
                        <a:pt x="128" y="291"/>
                      </a:lnTo>
                      <a:lnTo>
                        <a:pt x="121" y="290"/>
                      </a:lnTo>
                      <a:lnTo>
                        <a:pt x="114" y="289"/>
                      </a:lnTo>
                      <a:lnTo>
                        <a:pt x="107" y="288"/>
                      </a:lnTo>
                      <a:lnTo>
                        <a:pt x="100" y="286"/>
                      </a:lnTo>
                      <a:lnTo>
                        <a:pt x="94" y="283"/>
                      </a:lnTo>
                      <a:lnTo>
                        <a:pt x="87" y="280"/>
                      </a:lnTo>
                      <a:lnTo>
                        <a:pt x="81" y="278"/>
                      </a:lnTo>
                      <a:lnTo>
                        <a:pt x="74" y="274"/>
                      </a:lnTo>
                      <a:lnTo>
                        <a:pt x="68" y="271"/>
                      </a:lnTo>
                      <a:lnTo>
                        <a:pt x="62" y="266"/>
                      </a:lnTo>
                      <a:lnTo>
                        <a:pt x="57" y="263"/>
                      </a:lnTo>
                      <a:lnTo>
                        <a:pt x="51" y="258"/>
                      </a:lnTo>
                      <a:lnTo>
                        <a:pt x="46" y="253"/>
                      </a:lnTo>
                      <a:lnTo>
                        <a:pt x="41" y="248"/>
                      </a:lnTo>
                      <a:lnTo>
                        <a:pt x="36" y="243"/>
                      </a:lnTo>
                      <a:lnTo>
                        <a:pt x="31" y="237"/>
                      </a:lnTo>
                      <a:lnTo>
                        <a:pt x="28" y="231"/>
                      </a:lnTo>
                      <a:lnTo>
                        <a:pt x="23" y="226"/>
                      </a:lnTo>
                      <a:lnTo>
                        <a:pt x="20" y="220"/>
                      </a:lnTo>
                      <a:lnTo>
                        <a:pt x="16" y="214"/>
                      </a:lnTo>
                      <a:lnTo>
                        <a:pt x="13" y="207"/>
                      </a:lnTo>
                      <a:lnTo>
                        <a:pt x="11" y="202"/>
                      </a:lnTo>
                      <a:lnTo>
                        <a:pt x="8" y="195"/>
                      </a:lnTo>
                      <a:lnTo>
                        <a:pt x="6" y="188"/>
                      </a:lnTo>
                      <a:lnTo>
                        <a:pt x="4" y="181"/>
                      </a:lnTo>
                      <a:lnTo>
                        <a:pt x="2" y="174"/>
                      </a:lnTo>
                      <a:lnTo>
                        <a:pt x="1" y="166"/>
                      </a:lnTo>
                      <a:lnTo>
                        <a:pt x="0" y="159"/>
                      </a:lnTo>
                      <a:lnTo>
                        <a:pt x="0" y="152"/>
                      </a:lnTo>
                      <a:lnTo>
                        <a:pt x="0" y="144"/>
                      </a:lnTo>
                      <a:lnTo>
                        <a:pt x="0" y="137"/>
                      </a:lnTo>
                      <a:lnTo>
                        <a:pt x="1" y="129"/>
                      </a:lnTo>
                      <a:lnTo>
                        <a:pt x="2" y="122"/>
                      </a:lnTo>
                      <a:lnTo>
                        <a:pt x="4" y="115"/>
                      </a:lnTo>
                      <a:lnTo>
                        <a:pt x="5" y="107"/>
                      </a:lnTo>
                      <a:lnTo>
                        <a:pt x="7" y="100"/>
                      </a:lnTo>
                      <a:lnTo>
                        <a:pt x="9" y="94"/>
                      </a:lnTo>
                      <a:lnTo>
                        <a:pt x="13" y="88"/>
                      </a:lnTo>
                      <a:lnTo>
                        <a:pt x="15" y="81"/>
                      </a:lnTo>
                      <a:lnTo>
                        <a:pt x="19" y="75"/>
                      </a:lnTo>
                      <a:lnTo>
                        <a:pt x="22" y="69"/>
                      </a:lnTo>
                      <a:lnTo>
                        <a:pt x="27" y="63"/>
                      </a:lnTo>
                      <a:lnTo>
                        <a:pt x="30" y="58"/>
                      </a:lnTo>
                      <a:lnTo>
                        <a:pt x="35" y="52"/>
                      </a:lnTo>
                      <a:lnTo>
                        <a:pt x="39" y="46"/>
                      </a:lnTo>
                      <a:lnTo>
                        <a:pt x="45" y="42"/>
                      </a:lnTo>
                      <a:lnTo>
                        <a:pt x="50" y="37"/>
                      </a:lnTo>
                      <a:lnTo>
                        <a:pt x="55" y="32"/>
                      </a:lnTo>
                      <a:lnTo>
                        <a:pt x="61" y="28"/>
                      </a:lnTo>
                      <a:lnTo>
                        <a:pt x="67" y="24"/>
                      </a:lnTo>
                      <a:lnTo>
                        <a:pt x="73" y="21"/>
                      </a:lnTo>
                      <a:lnTo>
                        <a:pt x="79" y="17"/>
                      </a:lnTo>
                      <a:lnTo>
                        <a:pt x="85" y="14"/>
                      </a:lnTo>
                      <a:lnTo>
                        <a:pt x="91" y="10"/>
                      </a:lnTo>
                      <a:lnTo>
                        <a:pt x="98" y="8"/>
                      </a:lnTo>
                      <a:lnTo>
                        <a:pt x="105" y="6"/>
                      </a:lnTo>
                      <a:lnTo>
                        <a:pt x="112" y="5"/>
                      </a:lnTo>
                      <a:lnTo>
                        <a:pt x="119" y="2"/>
                      </a:lnTo>
                      <a:lnTo>
                        <a:pt x="127" y="1"/>
                      </a:lnTo>
                      <a:lnTo>
                        <a:pt x="134" y="1"/>
                      </a:lnTo>
                      <a:lnTo>
                        <a:pt x="141" y="0"/>
                      </a:lnTo>
                      <a:lnTo>
                        <a:pt x="149" y="0"/>
                      </a:lnTo>
                    </a:path>
                  </a:pathLst>
                </a:custGeom>
                <a:noFill/>
                <a:ln w="0">
                  <a:solidFill>
                    <a:srgbClr val="000000"/>
                  </a:solidFill>
                  <a:prstDash val="solid"/>
                  <a:round/>
                  <a:headEnd/>
                  <a:tailEnd/>
                </a:ln>
              </p:spPr>
              <p:txBody>
                <a:bodyPr/>
                <a:lstStyle/>
                <a:p>
                  <a:endParaRPr lang="en-GB"/>
                </a:p>
              </p:txBody>
            </p:sp>
            <p:sp>
              <p:nvSpPr>
                <p:cNvPr id="813" name="Freeform 1129"/>
                <p:cNvSpPr>
                  <a:spLocks/>
                </p:cNvSpPr>
                <p:nvPr/>
              </p:nvSpPr>
              <p:spPr bwMode="auto">
                <a:xfrm>
                  <a:off x="3275" y="3026"/>
                  <a:ext cx="130" cy="130"/>
                </a:xfrm>
                <a:custGeom>
                  <a:avLst/>
                  <a:gdLst>
                    <a:gd name="T0" fmla="*/ 36 w 262"/>
                    <a:gd name="T1" fmla="*/ 1 h 260"/>
                    <a:gd name="T2" fmla="*/ 41 w 262"/>
                    <a:gd name="T3" fmla="*/ 1 h 260"/>
                    <a:gd name="T4" fmla="*/ 45 w 262"/>
                    <a:gd name="T5" fmla="*/ 3 h 260"/>
                    <a:gd name="T6" fmla="*/ 50 w 262"/>
                    <a:gd name="T7" fmla="*/ 5 h 260"/>
                    <a:gd name="T8" fmla="*/ 53 w 262"/>
                    <a:gd name="T9" fmla="*/ 7 h 260"/>
                    <a:gd name="T10" fmla="*/ 57 w 262"/>
                    <a:gd name="T11" fmla="*/ 11 h 260"/>
                    <a:gd name="T12" fmla="*/ 59 w 262"/>
                    <a:gd name="T13" fmla="*/ 14 h 260"/>
                    <a:gd name="T14" fmla="*/ 62 w 262"/>
                    <a:gd name="T15" fmla="*/ 19 h 260"/>
                    <a:gd name="T16" fmla="*/ 63 w 262"/>
                    <a:gd name="T17" fmla="*/ 23 h 260"/>
                    <a:gd name="T18" fmla="*/ 65 w 262"/>
                    <a:gd name="T19" fmla="*/ 28 h 260"/>
                    <a:gd name="T20" fmla="*/ 65 w 262"/>
                    <a:gd name="T21" fmla="*/ 33 h 260"/>
                    <a:gd name="T22" fmla="*/ 64 w 262"/>
                    <a:gd name="T23" fmla="*/ 38 h 260"/>
                    <a:gd name="T24" fmla="*/ 63 w 262"/>
                    <a:gd name="T25" fmla="*/ 43 h 260"/>
                    <a:gd name="T26" fmla="*/ 61 w 262"/>
                    <a:gd name="T27" fmla="*/ 47 h 260"/>
                    <a:gd name="T28" fmla="*/ 59 w 262"/>
                    <a:gd name="T29" fmla="*/ 51 h 260"/>
                    <a:gd name="T30" fmla="*/ 56 w 262"/>
                    <a:gd name="T31" fmla="*/ 55 h 260"/>
                    <a:gd name="T32" fmla="*/ 52 w 262"/>
                    <a:gd name="T33" fmla="*/ 58 h 260"/>
                    <a:gd name="T34" fmla="*/ 49 w 262"/>
                    <a:gd name="T35" fmla="*/ 60 h 260"/>
                    <a:gd name="T36" fmla="*/ 44 w 262"/>
                    <a:gd name="T37" fmla="*/ 62 h 260"/>
                    <a:gd name="T38" fmla="*/ 40 w 262"/>
                    <a:gd name="T39" fmla="*/ 65 h 260"/>
                    <a:gd name="T40" fmla="*/ 35 w 262"/>
                    <a:gd name="T41" fmla="*/ 65 h 260"/>
                    <a:gd name="T42" fmla="*/ 30 w 262"/>
                    <a:gd name="T43" fmla="*/ 65 h 260"/>
                    <a:gd name="T44" fmla="*/ 25 w 262"/>
                    <a:gd name="T45" fmla="*/ 65 h 260"/>
                    <a:gd name="T46" fmla="*/ 21 w 262"/>
                    <a:gd name="T47" fmla="*/ 63 h 260"/>
                    <a:gd name="T48" fmla="*/ 16 w 262"/>
                    <a:gd name="T49" fmla="*/ 61 h 260"/>
                    <a:gd name="T50" fmla="*/ 12 w 262"/>
                    <a:gd name="T51" fmla="*/ 58 h 260"/>
                    <a:gd name="T52" fmla="*/ 9 w 262"/>
                    <a:gd name="T53" fmla="*/ 55 h 260"/>
                    <a:gd name="T54" fmla="*/ 6 w 262"/>
                    <a:gd name="T55" fmla="*/ 51 h 260"/>
                    <a:gd name="T56" fmla="*/ 3 w 262"/>
                    <a:gd name="T57" fmla="*/ 47 h 260"/>
                    <a:gd name="T58" fmla="*/ 2 w 262"/>
                    <a:gd name="T59" fmla="*/ 43 h 260"/>
                    <a:gd name="T60" fmla="*/ 0 w 262"/>
                    <a:gd name="T61" fmla="*/ 38 h 260"/>
                    <a:gd name="T62" fmla="*/ 0 w 262"/>
                    <a:gd name="T63" fmla="*/ 33 h 260"/>
                    <a:gd name="T64" fmla="*/ 0 w 262"/>
                    <a:gd name="T65" fmla="*/ 28 h 260"/>
                    <a:gd name="T66" fmla="*/ 1 w 262"/>
                    <a:gd name="T67" fmla="*/ 24 h 260"/>
                    <a:gd name="T68" fmla="*/ 3 w 262"/>
                    <a:gd name="T69" fmla="*/ 19 h 260"/>
                    <a:gd name="T70" fmla="*/ 5 w 262"/>
                    <a:gd name="T71" fmla="*/ 15 h 260"/>
                    <a:gd name="T72" fmla="*/ 7 w 262"/>
                    <a:gd name="T73" fmla="*/ 11 h 260"/>
                    <a:gd name="T74" fmla="*/ 11 w 262"/>
                    <a:gd name="T75" fmla="*/ 8 h 260"/>
                    <a:gd name="T76" fmla="*/ 15 w 262"/>
                    <a:gd name="T77" fmla="*/ 5 h 260"/>
                    <a:gd name="T78" fmla="*/ 19 w 262"/>
                    <a:gd name="T79" fmla="*/ 3 h 260"/>
                    <a:gd name="T80" fmla="*/ 23 w 262"/>
                    <a:gd name="T81" fmla="*/ 1 h 260"/>
                    <a:gd name="T82" fmla="*/ 28 w 262"/>
                    <a:gd name="T83" fmla="*/ 1 h 260"/>
                    <a:gd name="T84" fmla="*/ 33 w 262"/>
                    <a:gd name="T85" fmla="*/ 0 h 2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2"/>
                    <a:gd name="T130" fmla="*/ 0 h 260"/>
                    <a:gd name="T131" fmla="*/ 262 w 262"/>
                    <a:gd name="T132" fmla="*/ 260 h 2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2" h="260">
                      <a:moveTo>
                        <a:pt x="134" y="0"/>
                      </a:moveTo>
                      <a:lnTo>
                        <a:pt x="140" y="0"/>
                      </a:lnTo>
                      <a:lnTo>
                        <a:pt x="146" y="1"/>
                      </a:lnTo>
                      <a:lnTo>
                        <a:pt x="153" y="2"/>
                      </a:lnTo>
                      <a:lnTo>
                        <a:pt x="159" y="4"/>
                      </a:lnTo>
                      <a:lnTo>
                        <a:pt x="166" y="5"/>
                      </a:lnTo>
                      <a:lnTo>
                        <a:pt x="172" y="7"/>
                      </a:lnTo>
                      <a:lnTo>
                        <a:pt x="178" y="8"/>
                      </a:lnTo>
                      <a:lnTo>
                        <a:pt x="183" y="12"/>
                      </a:lnTo>
                      <a:lnTo>
                        <a:pt x="189" y="14"/>
                      </a:lnTo>
                      <a:lnTo>
                        <a:pt x="195" y="16"/>
                      </a:lnTo>
                      <a:lnTo>
                        <a:pt x="201" y="20"/>
                      </a:lnTo>
                      <a:lnTo>
                        <a:pt x="205" y="23"/>
                      </a:lnTo>
                      <a:lnTo>
                        <a:pt x="211" y="28"/>
                      </a:lnTo>
                      <a:lnTo>
                        <a:pt x="216" y="31"/>
                      </a:lnTo>
                      <a:lnTo>
                        <a:pt x="220" y="36"/>
                      </a:lnTo>
                      <a:lnTo>
                        <a:pt x="225" y="39"/>
                      </a:lnTo>
                      <a:lnTo>
                        <a:pt x="229" y="44"/>
                      </a:lnTo>
                      <a:lnTo>
                        <a:pt x="233" y="50"/>
                      </a:lnTo>
                      <a:lnTo>
                        <a:pt x="236" y="54"/>
                      </a:lnTo>
                      <a:lnTo>
                        <a:pt x="240" y="59"/>
                      </a:lnTo>
                      <a:lnTo>
                        <a:pt x="243" y="65"/>
                      </a:lnTo>
                      <a:lnTo>
                        <a:pt x="247" y="70"/>
                      </a:lnTo>
                      <a:lnTo>
                        <a:pt x="249" y="76"/>
                      </a:lnTo>
                      <a:lnTo>
                        <a:pt x="252" y="82"/>
                      </a:lnTo>
                      <a:lnTo>
                        <a:pt x="254" y="88"/>
                      </a:lnTo>
                      <a:lnTo>
                        <a:pt x="256" y="93"/>
                      </a:lnTo>
                      <a:lnTo>
                        <a:pt x="258" y="100"/>
                      </a:lnTo>
                      <a:lnTo>
                        <a:pt x="259" y="106"/>
                      </a:lnTo>
                      <a:lnTo>
                        <a:pt x="261" y="113"/>
                      </a:lnTo>
                      <a:lnTo>
                        <a:pt x="261" y="119"/>
                      </a:lnTo>
                      <a:lnTo>
                        <a:pt x="262" y="126"/>
                      </a:lnTo>
                      <a:lnTo>
                        <a:pt x="262" y="133"/>
                      </a:lnTo>
                      <a:lnTo>
                        <a:pt x="261" y="139"/>
                      </a:lnTo>
                      <a:lnTo>
                        <a:pt x="261" y="146"/>
                      </a:lnTo>
                      <a:lnTo>
                        <a:pt x="259" y="152"/>
                      </a:lnTo>
                      <a:lnTo>
                        <a:pt x="258" y="159"/>
                      </a:lnTo>
                      <a:lnTo>
                        <a:pt x="257" y="165"/>
                      </a:lnTo>
                      <a:lnTo>
                        <a:pt x="255" y="172"/>
                      </a:lnTo>
                      <a:lnTo>
                        <a:pt x="252" y="177"/>
                      </a:lnTo>
                      <a:lnTo>
                        <a:pt x="250" y="183"/>
                      </a:lnTo>
                      <a:lnTo>
                        <a:pt x="248" y="189"/>
                      </a:lnTo>
                      <a:lnTo>
                        <a:pt x="244" y="195"/>
                      </a:lnTo>
                      <a:lnTo>
                        <a:pt x="241" y="199"/>
                      </a:lnTo>
                      <a:lnTo>
                        <a:pt x="237" y="205"/>
                      </a:lnTo>
                      <a:lnTo>
                        <a:pt x="234" y="210"/>
                      </a:lnTo>
                      <a:lnTo>
                        <a:pt x="231" y="214"/>
                      </a:lnTo>
                      <a:lnTo>
                        <a:pt x="226" y="220"/>
                      </a:lnTo>
                      <a:lnTo>
                        <a:pt x="221" y="224"/>
                      </a:lnTo>
                      <a:lnTo>
                        <a:pt x="217" y="228"/>
                      </a:lnTo>
                      <a:lnTo>
                        <a:pt x="212" y="233"/>
                      </a:lnTo>
                      <a:lnTo>
                        <a:pt x="208" y="236"/>
                      </a:lnTo>
                      <a:lnTo>
                        <a:pt x="202" y="240"/>
                      </a:lnTo>
                      <a:lnTo>
                        <a:pt x="197" y="243"/>
                      </a:lnTo>
                      <a:lnTo>
                        <a:pt x="191" y="245"/>
                      </a:lnTo>
                      <a:lnTo>
                        <a:pt x="186" y="249"/>
                      </a:lnTo>
                      <a:lnTo>
                        <a:pt x="180" y="251"/>
                      </a:lnTo>
                      <a:lnTo>
                        <a:pt x="174" y="253"/>
                      </a:lnTo>
                      <a:lnTo>
                        <a:pt x="167" y="256"/>
                      </a:lnTo>
                      <a:lnTo>
                        <a:pt x="161" y="257"/>
                      </a:lnTo>
                      <a:lnTo>
                        <a:pt x="155" y="258"/>
                      </a:lnTo>
                      <a:lnTo>
                        <a:pt x="149" y="259"/>
                      </a:lnTo>
                      <a:lnTo>
                        <a:pt x="142" y="260"/>
                      </a:lnTo>
                      <a:lnTo>
                        <a:pt x="135" y="260"/>
                      </a:lnTo>
                      <a:lnTo>
                        <a:pt x="129" y="260"/>
                      </a:lnTo>
                      <a:lnTo>
                        <a:pt x="122" y="260"/>
                      </a:lnTo>
                      <a:lnTo>
                        <a:pt x="115" y="259"/>
                      </a:lnTo>
                      <a:lnTo>
                        <a:pt x="108" y="258"/>
                      </a:lnTo>
                      <a:lnTo>
                        <a:pt x="103" y="257"/>
                      </a:lnTo>
                      <a:lnTo>
                        <a:pt x="96" y="256"/>
                      </a:lnTo>
                      <a:lnTo>
                        <a:pt x="90" y="253"/>
                      </a:lnTo>
                      <a:lnTo>
                        <a:pt x="84" y="252"/>
                      </a:lnTo>
                      <a:lnTo>
                        <a:pt x="79" y="249"/>
                      </a:lnTo>
                      <a:lnTo>
                        <a:pt x="73" y="247"/>
                      </a:lnTo>
                      <a:lnTo>
                        <a:pt x="67" y="244"/>
                      </a:lnTo>
                      <a:lnTo>
                        <a:pt x="61" y="241"/>
                      </a:lnTo>
                      <a:lnTo>
                        <a:pt x="57" y="237"/>
                      </a:lnTo>
                      <a:lnTo>
                        <a:pt x="51" y="234"/>
                      </a:lnTo>
                      <a:lnTo>
                        <a:pt x="46" y="229"/>
                      </a:lnTo>
                      <a:lnTo>
                        <a:pt x="42" y="225"/>
                      </a:lnTo>
                      <a:lnTo>
                        <a:pt x="37" y="221"/>
                      </a:lnTo>
                      <a:lnTo>
                        <a:pt x="34" y="217"/>
                      </a:lnTo>
                      <a:lnTo>
                        <a:pt x="29" y="211"/>
                      </a:lnTo>
                      <a:lnTo>
                        <a:pt x="26" y="206"/>
                      </a:lnTo>
                      <a:lnTo>
                        <a:pt x="22" y="202"/>
                      </a:lnTo>
                      <a:lnTo>
                        <a:pt x="19" y="196"/>
                      </a:lnTo>
                      <a:lnTo>
                        <a:pt x="15" y="190"/>
                      </a:lnTo>
                      <a:lnTo>
                        <a:pt x="13" y="184"/>
                      </a:lnTo>
                      <a:lnTo>
                        <a:pt x="11" y="179"/>
                      </a:lnTo>
                      <a:lnTo>
                        <a:pt x="8" y="173"/>
                      </a:lnTo>
                      <a:lnTo>
                        <a:pt x="6" y="167"/>
                      </a:lnTo>
                      <a:lnTo>
                        <a:pt x="4" y="160"/>
                      </a:lnTo>
                      <a:lnTo>
                        <a:pt x="2" y="154"/>
                      </a:lnTo>
                      <a:lnTo>
                        <a:pt x="1" y="148"/>
                      </a:lnTo>
                      <a:lnTo>
                        <a:pt x="1" y="142"/>
                      </a:lnTo>
                      <a:lnTo>
                        <a:pt x="0" y="135"/>
                      </a:lnTo>
                      <a:lnTo>
                        <a:pt x="0" y="128"/>
                      </a:lnTo>
                      <a:lnTo>
                        <a:pt x="1" y="121"/>
                      </a:lnTo>
                      <a:lnTo>
                        <a:pt x="1" y="115"/>
                      </a:lnTo>
                      <a:lnTo>
                        <a:pt x="2" y="108"/>
                      </a:lnTo>
                      <a:lnTo>
                        <a:pt x="4" y="102"/>
                      </a:lnTo>
                      <a:lnTo>
                        <a:pt x="5" y="96"/>
                      </a:lnTo>
                      <a:lnTo>
                        <a:pt x="7" y="90"/>
                      </a:lnTo>
                      <a:lnTo>
                        <a:pt x="9" y="83"/>
                      </a:lnTo>
                      <a:lnTo>
                        <a:pt x="12" y="77"/>
                      </a:lnTo>
                      <a:lnTo>
                        <a:pt x="14" y="72"/>
                      </a:lnTo>
                      <a:lnTo>
                        <a:pt x="17" y="66"/>
                      </a:lnTo>
                      <a:lnTo>
                        <a:pt x="21" y="61"/>
                      </a:lnTo>
                      <a:lnTo>
                        <a:pt x="24" y="55"/>
                      </a:lnTo>
                      <a:lnTo>
                        <a:pt x="28" y="51"/>
                      </a:lnTo>
                      <a:lnTo>
                        <a:pt x="31" y="46"/>
                      </a:lnTo>
                      <a:lnTo>
                        <a:pt x="36" y="42"/>
                      </a:lnTo>
                      <a:lnTo>
                        <a:pt x="40" y="37"/>
                      </a:lnTo>
                      <a:lnTo>
                        <a:pt x="45" y="32"/>
                      </a:lnTo>
                      <a:lnTo>
                        <a:pt x="50" y="29"/>
                      </a:lnTo>
                      <a:lnTo>
                        <a:pt x="54" y="24"/>
                      </a:lnTo>
                      <a:lnTo>
                        <a:pt x="60" y="21"/>
                      </a:lnTo>
                      <a:lnTo>
                        <a:pt x="66" y="17"/>
                      </a:lnTo>
                      <a:lnTo>
                        <a:pt x="70" y="15"/>
                      </a:lnTo>
                      <a:lnTo>
                        <a:pt x="76" y="12"/>
                      </a:lnTo>
                      <a:lnTo>
                        <a:pt x="82" y="9"/>
                      </a:lnTo>
                      <a:lnTo>
                        <a:pt x="89" y="7"/>
                      </a:lnTo>
                      <a:lnTo>
                        <a:pt x="95" y="5"/>
                      </a:lnTo>
                      <a:lnTo>
                        <a:pt x="100" y="4"/>
                      </a:lnTo>
                      <a:lnTo>
                        <a:pt x="107" y="2"/>
                      </a:lnTo>
                      <a:lnTo>
                        <a:pt x="113" y="1"/>
                      </a:lnTo>
                      <a:lnTo>
                        <a:pt x="120" y="0"/>
                      </a:lnTo>
                      <a:lnTo>
                        <a:pt x="127" y="0"/>
                      </a:lnTo>
                      <a:lnTo>
                        <a:pt x="134" y="0"/>
                      </a:lnTo>
                      <a:close/>
                    </a:path>
                  </a:pathLst>
                </a:custGeom>
                <a:solidFill>
                  <a:srgbClr val="E5E5E5"/>
                </a:solidFill>
                <a:ln w="9525">
                  <a:noFill/>
                  <a:round/>
                  <a:headEnd/>
                  <a:tailEnd/>
                </a:ln>
              </p:spPr>
              <p:txBody>
                <a:bodyPr/>
                <a:lstStyle/>
                <a:p>
                  <a:endParaRPr lang="en-GB"/>
                </a:p>
              </p:txBody>
            </p:sp>
            <p:sp>
              <p:nvSpPr>
                <p:cNvPr id="814" name="Freeform 1130"/>
                <p:cNvSpPr>
                  <a:spLocks/>
                </p:cNvSpPr>
                <p:nvPr/>
              </p:nvSpPr>
              <p:spPr bwMode="auto">
                <a:xfrm>
                  <a:off x="3341" y="3024"/>
                  <a:ext cx="65" cy="68"/>
                </a:xfrm>
                <a:custGeom>
                  <a:avLst/>
                  <a:gdLst>
                    <a:gd name="T0" fmla="*/ 33 w 130"/>
                    <a:gd name="T1" fmla="*/ 32 h 135"/>
                    <a:gd name="T2" fmla="*/ 33 w 130"/>
                    <a:gd name="T3" fmla="*/ 29 h 135"/>
                    <a:gd name="T4" fmla="*/ 31 w 130"/>
                    <a:gd name="T5" fmla="*/ 26 h 135"/>
                    <a:gd name="T6" fmla="*/ 30 w 130"/>
                    <a:gd name="T7" fmla="*/ 23 h 135"/>
                    <a:gd name="T8" fmla="*/ 29 w 130"/>
                    <a:gd name="T9" fmla="*/ 20 h 135"/>
                    <a:gd name="T10" fmla="*/ 28 w 130"/>
                    <a:gd name="T11" fmla="*/ 17 h 135"/>
                    <a:gd name="T12" fmla="*/ 26 w 130"/>
                    <a:gd name="T13" fmla="*/ 14 h 135"/>
                    <a:gd name="T14" fmla="*/ 24 w 130"/>
                    <a:gd name="T15" fmla="*/ 12 h 135"/>
                    <a:gd name="T16" fmla="*/ 22 w 130"/>
                    <a:gd name="T17" fmla="*/ 9 h 135"/>
                    <a:gd name="T18" fmla="*/ 19 w 130"/>
                    <a:gd name="T19" fmla="*/ 7 h 135"/>
                    <a:gd name="T20" fmla="*/ 17 w 130"/>
                    <a:gd name="T21" fmla="*/ 6 h 135"/>
                    <a:gd name="T22" fmla="*/ 14 w 130"/>
                    <a:gd name="T23" fmla="*/ 4 h 135"/>
                    <a:gd name="T24" fmla="*/ 11 w 130"/>
                    <a:gd name="T25" fmla="*/ 3 h 135"/>
                    <a:gd name="T26" fmla="*/ 8 w 130"/>
                    <a:gd name="T27" fmla="*/ 1 h 135"/>
                    <a:gd name="T28" fmla="*/ 4 w 130"/>
                    <a:gd name="T29" fmla="*/ 1 h 135"/>
                    <a:gd name="T30" fmla="*/ 1 w 130"/>
                    <a:gd name="T31" fmla="*/ 0 h 135"/>
                    <a:gd name="T32" fmla="*/ 0 w 130"/>
                    <a:gd name="T33" fmla="*/ 1 h 135"/>
                    <a:gd name="T34" fmla="*/ 3 w 130"/>
                    <a:gd name="T35" fmla="*/ 2 h 135"/>
                    <a:gd name="T36" fmla="*/ 6 w 130"/>
                    <a:gd name="T37" fmla="*/ 2 h 135"/>
                    <a:gd name="T38" fmla="*/ 9 w 130"/>
                    <a:gd name="T39" fmla="*/ 3 h 135"/>
                    <a:gd name="T40" fmla="*/ 12 w 130"/>
                    <a:gd name="T41" fmla="*/ 4 h 135"/>
                    <a:gd name="T42" fmla="*/ 15 w 130"/>
                    <a:gd name="T43" fmla="*/ 6 h 135"/>
                    <a:gd name="T44" fmla="*/ 17 w 130"/>
                    <a:gd name="T45" fmla="*/ 7 h 135"/>
                    <a:gd name="T46" fmla="*/ 20 w 130"/>
                    <a:gd name="T47" fmla="*/ 9 h 135"/>
                    <a:gd name="T48" fmla="*/ 22 w 130"/>
                    <a:gd name="T49" fmla="*/ 11 h 135"/>
                    <a:gd name="T50" fmla="*/ 24 w 130"/>
                    <a:gd name="T51" fmla="*/ 14 h 135"/>
                    <a:gd name="T52" fmla="*/ 26 w 130"/>
                    <a:gd name="T53" fmla="*/ 16 h 135"/>
                    <a:gd name="T54" fmla="*/ 27 w 130"/>
                    <a:gd name="T55" fmla="*/ 19 h 135"/>
                    <a:gd name="T56" fmla="*/ 29 w 130"/>
                    <a:gd name="T57" fmla="*/ 22 h 135"/>
                    <a:gd name="T58" fmla="*/ 30 w 130"/>
                    <a:gd name="T59" fmla="*/ 25 h 135"/>
                    <a:gd name="T60" fmla="*/ 30 w 130"/>
                    <a:gd name="T61" fmla="*/ 28 h 135"/>
                    <a:gd name="T62" fmla="*/ 31 w 130"/>
                    <a:gd name="T63" fmla="*/ 31 h 135"/>
                    <a:gd name="T64" fmla="*/ 31 w 130"/>
                    <a:gd name="T65" fmla="*/ 34 h 1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0"/>
                    <a:gd name="T100" fmla="*/ 0 h 135"/>
                    <a:gd name="T101" fmla="*/ 130 w 130"/>
                    <a:gd name="T102" fmla="*/ 135 h 1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0" h="135">
                      <a:moveTo>
                        <a:pt x="130" y="135"/>
                      </a:moveTo>
                      <a:lnTo>
                        <a:pt x="130" y="128"/>
                      </a:lnTo>
                      <a:lnTo>
                        <a:pt x="129" y="121"/>
                      </a:lnTo>
                      <a:lnTo>
                        <a:pt x="129" y="114"/>
                      </a:lnTo>
                      <a:lnTo>
                        <a:pt x="128" y="108"/>
                      </a:lnTo>
                      <a:lnTo>
                        <a:pt x="127" y="101"/>
                      </a:lnTo>
                      <a:lnTo>
                        <a:pt x="124" y="95"/>
                      </a:lnTo>
                      <a:lnTo>
                        <a:pt x="122" y="89"/>
                      </a:lnTo>
                      <a:lnTo>
                        <a:pt x="120" y="83"/>
                      </a:lnTo>
                      <a:lnTo>
                        <a:pt x="117" y="77"/>
                      </a:lnTo>
                      <a:lnTo>
                        <a:pt x="115" y="71"/>
                      </a:lnTo>
                      <a:lnTo>
                        <a:pt x="112" y="66"/>
                      </a:lnTo>
                      <a:lnTo>
                        <a:pt x="108" y="60"/>
                      </a:lnTo>
                      <a:lnTo>
                        <a:pt x="105" y="55"/>
                      </a:lnTo>
                      <a:lnTo>
                        <a:pt x="101" y="49"/>
                      </a:lnTo>
                      <a:lnTo>
                        <a:pt x="97" y="45"/>
                      </a:lnTo>
                      <a:lnTo>
                        <a:pt x="92" y="40"/>
                      </a:lnTo>
                      <a:lnTo>
                        <a:pt x="89" y="36"/>
                      </a:lnTo>
                      <a:lnTo>
                        <a:pt x="83" y="31"/>
                      </a:lnTo>
                      <a:lnTo>
                        <a:pt x="78" y="28"/>
                      </a:lnTo>
                      <a:lnTo>
                        <a:pt x="74" y="24"/>
                      </a:lnTo>
                      <a:lnTo>
                        <a:pt x="68" y="21"/>
                      </a:lnTo>
                      <a:lnTo>
                        <a:pt x="62" y="17"/>
                      </a:lnTo>
                      <a:lnTo>
                        <a:pt x="56" y="14"/>
                      </a:lnTo>
                      <a:lnTo>
                        <a:pt x="50" y="11"/>
                      </a:lnTo>
                      <a:lnTo>
                        <a:pt x="45" y="9"/>
                      </a:lnTo>
                      <a:lnTo>
                        <a:pt x="39" y="7"/>
                      </a:lnTo>
                      <a:lnTo>
                        <a:pt x="32" y="4"/>
                      </a:lnTo>
                      <a:lnTo>
                        <a:pt x="26" y="3"/>
                      </a:lnTo>
                      <a:lnTo>
                        <a:pt x="19" y="1"/>
                      </a:lnTo>
                      <a:lnTo>
                        <a:pt x="12" y="1"/>
                      </a:lnTo>
                      <a:lnTo>
                        <a:pt x="6" y="0"/>
                      </a:lnTo>
                      <a:lnTo>
                        <a:pt x="0" y="0"/>
                      </a:lnTo>
                      <a:lnTo>
                        <a:pt x="0" y="4"/>
                      </a:lnTo>
                      <a:lnTo>
                        <a:pt x="6" y="4"/>
                      </a:lnTo>
                      <a:lnTo>
                        <a:pt x="12" y="6"/>
                      </a:lnTo>
                      <a:lnTo>
                        <a:pt x="18" y="7"/>
                      </a:lnTo>
                      <a:lnTo>
                        <a:pt x="25" y="8"/>
                      </a:lnTo>
                      <a:lnTo>
                        <a:pt x="31" y="9"/>
                      </a:lnTo>
                      <a:lnTo>
                        <a:pt x="37" y="11"/>
                      </a:lnTo>
                      <a:lnTo>
                        <a:pt x="44" y="13"/>
                      </a:lnTo>
                      <a:lnTo>
                        <a:pt x="49" y="15"/>
                      </a:lnTo>
                      <a:lnTo>
                        <a:pt x="54" y="18"/>
                      </a:lnTo>
                      <a:lnTo>
                        <a:pt x="60" y="21"/>
                      </a:lnTo>
                      <a:lnTo>
                        <a:pt x="65" y="24"/>
                      </a:lnTo>
                      <a:lnTo>
                        <a:pt x="70" y="28"/>
                      </a:lnTo>
                      <a:lnTo>
                        <a:pt x="76" y="31"/>
                      </a:lnTo>
                      <a:lnTo>
                        <a:pt x="80" y="36"/>
                      </a:lnTo>
                      <a:lnTo>
                        <a:pt x="85" y="39"/>
                      </a:lnTo>
                      <a:lnTo>
                        <a:pt x="89" y="44"/>
                      </a:lnTo>
                      <a:lnTo>
                        <a:pt x="93" y="48"/>
                      </a:lnTo>
                      <a:lnTo>
                        <a:pt x="97" y="53"/>
                      </a:lnTo>
                      <a:lnTo>
                        <a:pt x="101" y="57"/>
                      </a:lnTo>
                      <a:lnTo>
                        <a:pt x="105" y="63"/>
                      </a:lnTo>
                      <a:lnTo>
                        <a:pt x="107" y="68"/>
                      </a:lnTo>
                      <a:lnTo>
                        <a:pt x="110" y="74"/>
                      </a:lnTo>
                      <a:lnTo>
                        <a:pt x="113" y="79"/>
                      </a:lnTo>
                      <a:lnTo>
                        <a:pt x="116" y="85"/>
                      </a:lnTo>
                      <a:lnTo>
                        <a:pt x="117" y="91"/>
                      </a:lnTo>
                      <a:lnTo>
                        <a:pt x="120" y="97"/>
                      </a:lnTo>
                      <a:lnTo>
                        <a:pt x="122" y="102"/>
                      </a:lnTo>
                      <a:lnTo>
                        <a:pt x="123" y="109"/>
                      </a:lnTo>
                      <a:lnTo>
                        <a:pt x="124" y="115"/>
                      </a:lnTo>
                      <a:lnTo>
                        <a:pt x="124" y="122"/>
                      </a:lnTo>
                      <a:lnTo>
                        <a:pt x="124" y="128"/>
                      </a:lnTo>
                      <a:lnTo>
                        <a:pt x="125" y="135"/>
                      </a:lnTo>
                      <a:lnTo>
                        <a:pt x="130" y="135"/>
                      </a:lnTo>
                      <a:close/>
                    </a:path>
                  </a:pathLst>
                </a:custGeom>
                <a:solidFill>
                  <a:srgbClr val="000000"/>
                </a:solidFill>
                <a:ln w="9525">
                  <a:noFill/>
                  <a:round/>
                  <a:headEnd/>
                  <a:tailEnd/>
                </a:ln>
              </p:spPr>
              <p:txBody>
                <a:bodyPr/>
                <a:lstStyle/>
                <a:p>
                  <a:endParaRPr lang="en-GB"/>
                </a:p>
              </p:txBody>
            </p:sp>
            <p:sp>
              <p:nvSpPr>
                <p:cNvPr id="815" name="Freeform 1131"/>
                <p:cNvSpPr>
                  <a:spLocks/>
                </p:cNvSpPr>
                <p:nvPr/>
              </p:nvSpPr>
              <p:spPr bwMode="auto">
                <a:xfrm>
                  <a:off x="3339" y="3092"/>
                  <a:ext cx="67" cy="65"/>
                </a:xfrm>
                <a:custGeom>
                  <a:avLst/>
                  <a:gdLst>
                    <a:gd name="T0" fmla="*/ 1 w 135"/>
                    <a:gd name="T1" fmla="*/ 33 h 130"/>
                    <a:gd name="T2" fmla="*/ 5 w 135"/>
                    <a:gd name="T3" fmla="*/ 33 h 130"/>
                    <a:gd name="T4" fmla="*/ 8 w 135"/>
                    <a:gd name="T5" fmla="*/ 31 h 130"/>
                    <a:gd name="T6" fmla="*/ 11 w 135"/>
                    <a:gd name="T7" fmla="*/ 30 h 130"/>
                    <a:gd name="T8" fmla="*/ 14 w 135"/>
                    <a:gd name="T9" fmla="*/ 29 h 130"/>
                    <a:gd name="T10" fmla="*/ 17 w 135"/>
                    <a:gd name="T11" fmla="*/ 28 h 130"/>
                    <a:gd name="T12" fmla="*/ 20 w 135"/>
                    <a:gd name="T13" fmla="*/ 26 h 130"/>
                    <a:gd name="T14" fmla="*/ 22 w 135"/>
                    <a:gd name="T15" fmla="*/ 24 h 130"/>
                    <a:gd name="T16" fmla="*/ 24 w 135"/>
                    <a:gd name="T17" fmla="*/ 22 h 130"/>
                    <a:gd name="T18" fmla="*/ 26 w 135"/>
                    <a:gd name="T19" fmla="*/ 19 h 130"/>
                    <a:gd name="T20" fmla="*/ 28 w 135"/>
                    <a:gd name="T21" fmla="*/ 17 h 130"/>
                    <a:gd name="T22" fmla="*/ 30 w 135"/>
                    <a:gd name="T23" fmla="*/ 14 h 130"/>
                    <a:gd name="T24" fmla="*/ 31 w 135"/>
                    <a:gd name="T25" fmla="*/ 11 h 130"/>
                    <a:gd name="T26" fmla="*/ 32 w 135"/>
                    <a:gd name="T27" fmla="*/ 8 h 130"/>
                    <a:gd name="T28" fmla="*/ 33 w 135"/>
                    <a:gd name="T29" fmla="*/ 5 h 130"/>
                    <a:gd name="T30" fmla="*/ 33 w 135"/>
                    <a:gd name="T31" fmla="*/ 1 h 130"/>
                    <a:gd name="T32" fmla="*/ 32 w 135"/>
                    <a:gd name="T33" fmla="*/ 0 h 130"/>
                    <a:gd name="T34" fmla="*/ 32 w 135"/>
                    <a:gd name="T35" fmla="*/ 3 h 130"/>
                    <a:gd name="T36" fmla="*/ 31 w 135"/>
                    <a:gd name="T37" fmla="*/ 6 h 130"/>
                    <a:gd name="T38" fmla="*/ 30 w 135"/>
                    <a:gd name="T39" fmla="*/ 9 h 130"/>
                    <a:gd name="T40" fmla="*/ 29 w 135"/>
                    <a:gd name="T41" fmla="*/ 12 h 130"/>
                    <a:gd name="T42" fmla="*/ 28 w 135"/>
                    <a:gd name="T43" fmla="*/ 15 h 130"/>
                    <a:gd name="T44" fmla="*/ 26 w 135"/>
                    <a:gd name="T45" fmla="*/ 17 h 130"/>
                    <a:gd name="T46" fmla="*/ 24 w 135"/>
                    <a:gd name="T47" fmla="*/ 20 h 130"/>
                    <a:gd name="T48" fmla="*/ 22 w 135"/>
                    <a:gd name="T49" fmla="*/ 22 h 130"/>
                    <a:gd name="T50" fmla="*/ 20 w 135"/>
                    <a:gd name="T51" fmla="*/ 24 h 130"/>
                    <a:gd name="T52" fmla="*/ 18 w 135"/>
                    <a:gd name="T53" fmla="*/ 26 h 130"/>
                    <a:gd name="T54" fmla="*/ 15 w 135"/>
                    <a:gd name="T55" fmla="*/ 27 h 130"/>
                    <a:gd name="T56" fmla="*/ 12 w 135"/>
                    <a:gd name="T57" fmla="*/ 29 h 130"/>
                    <a:gd name="T58" fmla="*/ 9 w 135"/>
                    <a:gd name="T59" fmla="*/ 30 h 130"/>
                    <a:gd name="T60" fmla="*/ 6 w 135"/>
                    <a:gd name="T61" fmla="*/ 30 h 130"/>
                    <a:gd name="T62" fmla="*/ 3 w 135"/>
                    <a:gd name="T63" fmla="*/ 31 h 130"/>
                    <a:gd name="T64" fmla="*/ 0 w 135"/>
                    <a:gd name="T65" fmla="*/ 31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30"/>
                    <a:gd name="T101" fmla="*/ 135 w 135"/>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30">
                      <a:moveTo>
                        <a:pt x="0" y="130"/>
                      </a:moveTo>
                      <a:lnTo>
                        <a:pt x="7" y="130"/>
                      </a:lnTo>
                      <a:lnTo>
                        <a:pt x="13" y="130"/>
                      </a:lnTo>
                      <a:lnTo>
                        <a:pt x="20" y="129"/>
                      </a:lnTo>
                      <a:lnTo>
                        <a:pt x="27" y="127"/>
                      </a:lnTo>
                      <a:lnTo>
                        <a:pt x="32" y="126"/>
                      </a:lnTo>
                      <a:lnTo>
                        <a:pt x="39" y="125"/>
                      </a:lnTo>
                      <a:lnTo>
                        <a:pt x="45" y="123"/>
                      </a:lnTo>
                      <a:lnTo>
                        <a:pt x="52" y="120"/>
                      </a:lnTo>
                      <a:lnTo>
                        <a:pt x="58" y="118"/>
                      </a:lnTo>
                      <a:lnTo>
                        <a:pt x="64" y="115"/>
                      </a:lnTo>
                      <a:lnTo>
                        <a:pt x="69" y="112"/>
                      </a:lnTo>
                      <a:lnTo>
                        <a:pt x="74" y="109"/>
                      </a:lnTo>
                      <a:lnTo>
                        <a:pt x="80" y="106"/>
                      </a:lnTo>
                      <a:lnTo>
                        <a:pt x="84" y="101"/>
                      </a:lnTo>
                      <a:lnTo>
                        <a:pt x="90" y="97"/>
                      </a:lnTo>
                      <a:lnTo>
                        <a:pt x="95" y="93"/>
                      </a:lnTo>
                      <a:lnTo>
                        <a:pt x="99" y="88"/>
                      </a:lnTo>
                      <a:lnTo>
                        <a:pt x="103" y="84"/>
                      </a:lnTo>
                      <a:lnTo>
                        <a:pt x="107" y="79"/>
                      </a:lnTo>
                      <a:lnTo>
                        <a:pt x="111" y="73"/>
                      </a:lnTo>
                      <a:lnTo>
                        <a:pt x="114" y="68"/>
                      </a:lnTo>
                      <a:lnTo>
                        <a:pt x="118" y="63"/>
                      </a:lnTo>
                      <a:lnTo>
                        <a:pt x="121" y="57"/>
                      </a:lnTo>
                      <a:lnTo>
                        <a:pt x="123" y="51"/>
                      </a:lnTo>
                      <a:lnTo>
                        <a:pt x="126" y="44"/>
                      </a:lnTo>
                      <a:lnTo>
                        <a:pt x="128" y="39"/>
                      </a:lnTo>
                      <a:lnTo>
                        <a:pt x="130" y="33"/>
                      </a:lnTo>
                      <a:lnTo>
                        <a:pt x="132" y="26"/>
                      </a:lnTo>
                      <a:lnTo>
                        <a:pt x="133" y="20"/>
                      </a:lnTo>
                      <a:lnTo>
                        <a:pt x="134" y="13"/>
                      </a:lnTo>
                      <a:lnTo>
                        <a:pt x="134" y="6"/>
                      </a:lnTo>
                      <a:lnTo>
                        <a:pt x="135" y="0"/>
                      </a:lnTo>
                      <a:lnTo>
                        <a:pt x="130" y="0"/>
                      </a:lnTo>
                      <a:lnTo>
                        <a:pt x="129" y="6"/>
                      </a:lnTo>
                      <a:lnTo>
                        <a:pt x="129" y="12"/>
                      </a:lnTo>
                      <a:lnTo>
                        <a:pt x="128" y="19"/>
                      </a:lnTo>
                      <a:lnTo>
                        <a:pt x="127" y="25"/>
                      </a:lnTo>
                      <a:lnTo>
                        <a:pt x="126" y="32"/>
                      </a:lnTo>
                      <a:lnTo>
                        <a:pt x="123" y="38"/>
                      </a:lnTo>
                      <a:lnTo>
                        <a:pt x="121" y="43"/>
                      </a:lnTo>
                      <a:lnTo>
                        <a:pt x="119" y="49"/>
                      </a:lnTo>
                      <a:lnTo>
                        <a:pt x="117" y="55"/>
                      </a:lnTo>
                      <a:lnTo>
                        <a:pt x="113" y="61"/>
                      </a:lnTo>
                      <a:lnTo>
                        <a:pt x="111" y="65"/>
                      </a:lnTo>
                      <a:lnTo>
                        <a:pt x="107" y="71"/>
                      </a:lnTo>
                      <a:lnTo>
                        <a:pt x="103" y="76"/>
                      </a:lnTo>
                      <a:lnTo>
                        <a:pt x="99" y="80"/>
                      </a:lnTo>
                      <a:lnTo>
                        <a:pt x="95" y="85"/>
                      </a:lnTo>
                      <a:lnTo>
                        <a:pt x="91" y="89"/>
                      </a:lnTo>
                      <a:lnTo>
                        <a:pt x="87" y="93"/>
                      </a:lnTo>
                      <a:lnTo>
                        <a:pt x="82" y="97"/>
                      </a:lnTo>
                      <a:lnTo>
                        <a:pt x="76" y="101"/>
                      </a:lnTo>
                      <a:lnTo>
                        <a:pt x="72" y="104"/>
                      </a:lnTo>
                      <a:lnTo>
                        <a:pt x="67" y="108"/>
                      </a:lnTo>
                      <a:lnTo>
                        <a:pt x="61" y="111"/>
                      </a:lnTo>
                      <a:lnTo>
                        <a:pt x="55" y="114"/>
                      </a:lnTo>
                      <a:lnTo>
                        <a:pt x="50" y="116"/>
                      </a:lnTo>
                      <a:lnTo>
                        <a:pt x="44" y="118"/>
                      </a:lnTo>
                      <a:lnTo>
                        <a:pt x="38" y="120"/>
                      </a:lnTo>
                      <a:lnTo>
                        <a:pt x="31" y="122"/>
                      </a:lnTo>
                      <a:lnTo>
                        <a:pt x="26" y="123"/>
                      </a:lnTo>
                      <a:lnTo>
                        <a:pt x="20" y="124"/>
                      </a:lnTo>
                      <a:lnTo>
                        <a:pt x="13" y="125"/>
                      </a:lnTo>
                      <a:lnTo>
                        <a:pt x="6" y="125"/>
                      </a:lnTo>
                      <a:lnTo>
                        <a:pt x="0" y="125"/>
                      </a:lnTo>
                      <a:lnTo>
                        <a:pt x="0" y="130"/>
                      </a:lnTo>
                      <a:close/>
                    </a:path>
                  </a:pathLst>
                </a:custGeom>
                <a:solidFill>
                  <a:srgbClr val="000000"/>
                </a:solidFill>
                <a:ln w="9525">
                  <a:noFill/>
                  <a:round/>
                  <a:headEnd/>
                  <a:tailEnd/>
                </a:ln>
              </p:spPr>
              <p:txBody>
                <a:bodyPr/>
                <a:lstStyle/>
                <a:p>
                  <a:endParaRPr lang="en-GB"/>
                </a:p>
              </p:txBody>
            </p:sp>
            <p:sp>
              <p:nvSpPr>
                <p:cNvPr id="816" name="Freeform 1132"/>
                <p:cNvSpPr>
                  <a:spLocks/>
                </p:cNvSpPr>
                <p:nvPr/>
              </p:nvSpPr>
              <p:spPr bwMode="auto">
                <a:xfrm>
                  <a:off x="3273" y="3089"/>
                  <a:ext cx="66" cy="68"/>
                </a:xfrm>
                <a:custGeom>
                  <a:avLst/>
                  <a:gdLst>
                    <a:gd name="T0" fmla="*/ 0 w 131"/>
                    <a:gd name="T1" fmla="*/ 2 h 135"/>
                    <a:gd name="T2" fmla="*/ 1 w 131"/>
                    <a:gd name="T3" fmla="*/ 6 h 135"/>
                    <a:gd name="T4" fmla="*/ 1 w 131"/>
                    <a:gd name="T5" fmla="*/ 9 h 135"/>
                    <a:gd name="T6" fmla="*/ 2 w 131"/>
                    <a:gd name="T7" fmla="*/ 12 h 135"/>
                    <a:gd name="T8" fmla="*/ 4 w 131"/>
                    <a:gd name="T9" fmla="*/ 15 h 135"/>
                    <a:gd name="T10" fmla="*/ 5 w 131"/>
                    <a:gd name="T11" fmla="*/ 18 h 135"/>
                    <a:gd name="T12" fmla="*/ 7 w 131"/>
                    <a:gd name="T13" fmla="*/ 20 h 135"/>
                    <a:gd name="T14" fmla="*/ 9 w 131"/>
                    <a:gd name="T15" fmla="*/ 23 h 135"/>
                    <a:gd name="T16" fmla="*/ 11 w 131"/>
                    <a:gd name="T17" fmla="*/ 25 h 135"/>
                    <a:gd name="T18" fmla="*/ 13 w 131"/>
                    <a:gd name="T19" fmla="*/ 27 h 135"/>
                    <a:gd name="T20" fmla="*/ 16 w 131"/>
                    <a:gd name="T21" fmla="*/ 29 h 135"/>
                    <a:gd name="T22" fmla="*/ 19 w 131"/>
                    <a:gd name="T23" fmla="*/ 31 h 135"/>
                    <a:gd name="T24" fmla="*/ 22 w 131"/>
                    <a:gd name="T25" fmla="*/ 32 h 135"/>
                    <a:gd name="T26" fmla="*/ 25 w 131"/>
                    <a:gd name="T27" fmla="*/ 33 h 135"/>
                    <a:gd name="T28" fmla="*/ 28 w 131"/>
                    <a:gd name="T29" fmla="*/ 34 h 135"/>
                    <a:gd name="T30" fmla="*/ 31 w 131"/>
                    <a:gd name="T31" fmla="*/ 34 h 135"/>
                    <a:gd name="T32" fmla="*/ 33 w 131"/>
                    <a:gd name="T33" fmla="*/ 33 h 135"/>
                    <a:gd name="T34" fmla="*/ 30 w 131"/>
                    <a:gd name="T35" fmla="*/ 33 h 135"/>
                    <a:gd name="T36" fmla="*/ 27 w 131"/>
                    <a:gd name="T37" fmla="*/ 32 h 135"/>
                    <a:gd name="T38" fmla="*/ 24 w 131"/>
                    <a:gd name="T39" fmla="*/ 31 h 135"/>
                    <a:gd name="T40" fmla="*/ 21 w 131"/>
                    <a:gd name="T41" fmla="*/ 30 h 135"/>
                    <a:gd name="T42" fmla="*/ 18 w 131"/>
                    <a:gd name="T43" fmla="*/ 29 h 135"/>
                    <a:gd name="T44" fmla="*/ 15 w 131"/>
                    <a:gd name="T45" fmla="*/ 27 h 135"/>
                    <a:gd name="T46" fmla="*/ 13 w 131"/>
                    <a:gd name="T47" fmla="*/ 25 h 135"/>
                    <a:gd name="T48" fmla="*/ 11 w 131"/>
                    <a:gd name="T49" fmla="*/ 23 h 135"/>
                    <a:gd name="T50" fmla="*/ 9 w 131"/>
                    <a:gd name="T51" fmla="*/ 21 h 135"/>
                    <a:gd name="T52" fmla="*/ 7 w 131"/>
                    <a:gd name="T53" fmla="*/ 19 h 135"/>
                    <a:gd name="T54" fmla="*/ 5 w 131"/>
                    <a:gd name="T55" fmla="*/ 16 h 135"/>
                    <a:gd name="T56" fmla="*/ 4 w 131"/>
                    <a:gd name="T57" fmla="*/ 13 h 135"/>
                    <a:gd name="T58" fmla="*/ 3 w 131"/>
                    <a:gd name="T59" fmla="*/ 10 h 135"/>
                    <a:gd name="T60" fmla="*/ 2 w 131"/>
                    <a:gd name="T61" fmla="*/ 7 h 135"/>
                    <a:gd name="T62" fmla="*/ 2 w 131"/>
                    <a:gd name="T63" fmla="*/ 4 h 135"/>
                    <a:gd name="T64" fmla="*/ 1 w 131"/>
                    <a:gd name="T65" fmla="*/ 0 h 1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135"/>
                    <a:gd name="T101" fmla="*/ 131 w 131"/>
                    <a:gd name="T102" fmla="*/ 135 h 1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135">
                      <a:moveTo>
                        <a:pt x="0" y="0"/>
                      </a:moveTo>
                      <a:lnTo>
                        <a:pt x="0" y="7"/>
                      </a:lnTo>
                      <a:lnTo>
                        <a:pt x="1" y="14"/>
                      </a:lnTo>
                      <a:lnTo>
                        <a:pt x="1" y="21"/>
                      </a:lnTo>
                      <a:lnTo>
                        <a:pt x="2" y="26"/>
                      </a:lnTo>
                      <a:lnTo>
                        <a:pt x="3" y="33"/>
                      </a:lnTo>
                      <a:lnTo>
                        <a:pt x="6" y="39"/>
                      </a:lnTo>
                      <a:lnTo>
                        <a:pt x="8" y="46"/>
                      </a:lnTo>
                      <a:lnTo>
                        <a:pt x="10" y="52"/>
                      </a:lnTo>
                      <a:lnTo>
                        <a:pt x="13" y="58"/>
                      </a:lnTo>
                      <a:lnTo>
                        <a:pt x="15" y="63"/>
                      </a:lnTo>
                      <a:lnTo>
                        <a:pt x="18" y="69"/>
                      </a:lnTo>
                      <a:lnTo>
                        <a:pt x="22" y="75"/>
                      </a:lnTo>
                      <a:lnTo>
                        <a:pt x="25" y="79"/>
                      </a:lnTo>
                      <a:lnTo>
                        <a:pt x="29" y="85"/>
                      </a:lnTo>
                      <a:lnTo>
                        <a:pt x="33" y="90"/>
                      </a:lnTo>
                      <a:lnTo>
                        <a:pt x="38" y="94"/>
                      </a:lnTo>
                      <a:lnTo>
                        <a:pt x="42" y="99"/>
                      </a:lnTo>
                      <a:lnTo>
                        <a:pt x="47" y="104"/>
                      </a:lnTo>
                      <a:lnTo>
                        <a:pt x="52" y="107"/>
                      </a:lnTo>
                      <a:lnTo>
                        <a:pt x="57" y="111"/>
                      </a:lnTo>
                      <a:lnTo>
                        <a:pt x="62" y="115"/>
                      </a:lnTo>
                      <a:lnTo>
                        <a:pt x="68" y="117"/>
                      </a:lnTo>
                      <a:lnTo>
                        <a:pt x="74" y="121"/>
                      </a:lnTo>
                      <a:lnTo>
                        <a:pt x="79" y="123"/>
                      </a:lnTo>
                      <a:lnTo>
                        <a:pt x="85" y="127"/>
                      </a:lnTo>
                      <a:lnTo>
                        <a:pt x="91" y="128"/>
                      </a:lnTo>
                      <a:lnTo>
                        <a:pt x="98" y="130"/>
                      </a:lnTo>
                      <a:lnTo>
                        <a:pt x="104" y="131"/>
                      </a:lnTo>
                      <a:lnTo>
                        <a:pt x="110" y="134"/>
                      </a:lnTo>
                      <a:lnTo>
                        <a:pt x="117" y="134"/>
                      </a:lnTo>
                      <a:lnTo>
                        <a:pt x="124" y="135"/>
                      </a:lnTo>
                      <a:lnTo>
                        <a:pt x="131" y="135"/>
                      </a:lnTo>
                      <a:lnTo>
                        <a:pt x="131" y="130"/>
                      </a:lnTo>
                      <a:lnTo>
                        <a:pt x="124" y="130"/>
                      </a:lnTo>
                      <a:lnTo>
                        <a:pt x="117" y="129"/>
                      </a:lnTo>
                      <a:lnTo>
                        <a:pt x="112" y="128"/>
                      </a:lnTo>
                      <a:lnTo>
                        <a:pt x="105" y="127"/>
                      </a:lnTo>
                      <a:lnTo>
                        <a:pt x="99" y="125"/>
                      </a:lnTo>
                      <a:lnTo>
                        <a:pt x="93" y="123"/>
                      </a:lnTo>
                      <a:lnTo>
                        <a:pt x="87" y="122"/>
                      </a:lnTo>
                      <a:lnTo>
                        <a:pt x="82" y="120"/>
                      </a:lnTo>
                      <a:lnTo>
                        <a:pt x="76" y="116"/>
                      </a:lnTo>
                      <a:lnTo>
                        <a:pt x="70" y="114"/>
                      </a:lnTo>
                      <a:lnTo>
                        <a:pt x="64" y="111"/>
                      </a:lnTo>
                      <a:lnTo>
                        <a:pt x="60" y="107"/>
                      </a:lnTo>
                      <a:lnTo>
                        <a:pt x="55" y="104"/>
                      </a:lnTo>
                      <a:lnTo>
                        <a:pt x="49" y="99"/>
                      </a:lnTo>
                      <a:lnTo>
                        <a:pt x="46" y="96"/>
                      </a:lnTo>
                      <a:lnTo>
                        <a:pt x="41" y="91"/>
                      </a:lnTo>
                      <a:lnTo>
                        <a:pt x="37" y="86"/>
                      </a:lnTo>
                      <a:lnTo>
                        <a:pt x="33" y="82"/>
                      </a:lnTo>
                      <a:lnTo>
                        <a:pt x="29" y="77"/>
                      </a:lnTo>
                      <a:lnTo>
                        <a:pt x="25" y="73"/>
                      </a:lnTo>
                      <a:lnTo>
                        <a:pt x="23" y="67"/>
                      </a:lnTo>
                      <a:lnTo>
                        <a:pt x="19" y="61"/>
                      </a:lnTo>
                      <a:lnTo>
                        <a:pt x="17" y="55"/>
                      </a:lnTo>
                      <a:lnTo>
                        <a:pt x="14" y="49"/>
                      </a:lnTo>
                      <a:lnTo>
                        <a:pt x="13" y="44"/>
                      </a:lnTo>
                      <a:lnTo>
                        <a:pt x="10" y="38"/>
                      </a:lnTo>
                      <a:lnTo>
                        <a:pt x="8" y="32"/>
                      </a:lnTo>
                      <a:lnTo>
                        <a:pt x="7" y="26"/>
                      </a:lnTo>
                      <a:lnTo>
                        <a:pt x="6" y="20"/>
                      </a:lnTo>
                      <a:lnTo>
                        <a:pt x="6" y="13"/>
                      </a:lnTo>
                      <a:lnTo>
                        <a:pt x="4" y="7"/>
                      </a:lnTo>
                      <a:lnTo>
                        <a:pt x="4" y="0"/>
                      </a:lnTo>
                      <a:lnTo>
                        <a:pt x="0" y="0"/>
                      </a:lnTo>
                      <a:close/>
                    </a:path>
                  </a:pathLst>
                </a:custGeom>
                <a:solidFill>
                  <a:srgbClr val="000000"/>
                </a:solidFill>
                <a:ln w="9525">
                  <a:noFill/>
                  <a:round/>
                  <a:headEnd/>
                  <a:tailEnd/>
                </a:ln>
              </p:spPr>
              <p:txBody>
                <a:bodyPr/>
                <a:lstStyle/>
                <a:p>
                  <a:endParaRPr lang="en-GB"/>
                </a:p>
              </p:txBody>
            </p:sp>
            <p:sp>
              <p:nvSpPr>
                <p:cNvPr id="817" name="Freeform 1133"/>
                <p:cNvSpPr>
                  <a:spLocks/>
                </p:cNvSpPr>
                <p:nvPr/>
              </p:nvSpPr>
              <p:spPr bwMode="auto">
                <a:xfrm>
                  <a:off x="3273" y="3024"/>
                  <a:ext cx="68" cy="65"/>
                </a:xfrm>
                <a:custGeom>
                  <a:avLst/>
                  <a:gdLst>
                    <a:gd name="T0" fmla="*/ 33 w 136"/>
                    <a:gd name="T1" fmla="*/ 0 h 130"/>
                    <a:gd name="T2" fmla="*/ 28 w 136"/>
                    <a:gd name="T3" fmla="*/ 1 h 130"/>
                    <a:gd name="T4" fmla="*/ 25 w 136"/>
                    <a:gd name="T5" fmla="*/ 1 h 130"/>
                    <a:gd name="T6" fmla="*/ 22 w 136"/>
                    <a:gd name="T7" fmla="*/ 1 h 130"/>
                    <a:gd name="T8" fmla="*/ 19 w 136"/>
                    <a:gd name="T9" fmla="*/ 2 h 130"/>
                    <a:gd name="T10" fmla="*/ 17 w 136"/>
                    <a:gd name="T11" fmla="*/ 4 h 130"/>
                    <a:gd name="T12" fmla="*/ 13 w 136"/>
                    <a:gd name="T13" fmla="*/ 6 h 130"/>
                    <a:gd name="T14" fmla="*/ 11 w 136"/>
                    <a:gd name="T15" fmla="*/ 8 h 130"/>
                    <a:gd name="T16" fmla="*/ 9 w 136"/>
                    <a:gd name="T17" fmla="*/ 10 h 130"/>
                    <a:gd name="T18" fmla="*/ 7 w 136"/>
                    <a:gd name="T19" fmla="*/ 13 h 130"/>
                    <a:gd name="T20" fmla="*/ 5 w 136"/>
                    <a:gd name="T21" fmla="*/ 15 h 130"/>
                    <a:gd name="T22" fmla="*/ 3 w 136"/>
                    <a:gd name="T23" fmla="*/ 18 h 130"/>
                    <a:gd name="T24" fmla="*/ 2 w 136"/>
                    <a:gd name="T25" fmla="*/ 21 h 130"/>
                    <a:gd name="T26" fmla="*/ 1 w 136"/>
                    <a:gd name="T27" fmla="*/ 24 h 130"/>
                    <a:gd name="T28" fmla="*/ 1 w 136"/>
                    <a:gd name="T29" fmla="*/ 27 h 130"/>
                    <a:gd name="T30" fmla="*/ 0 w 136"/>
                    <a:gd name="T31" fmla="*/ 30 h 130"/>
                    <a:gd name="T32" fmla="*/ 1 w 136"/>
                    <a:gd name="T33" fmla="*/ 33 h 130"/>
                    <a:gd name="T34" fmla="*/ 1 w 136"/>
                    <a:gd name="T35" fmla="*/ 29 h 130"/>
                    <a:gd name="T36" fmla="*/ 2 w 136"/>
                    <a:gd name="T37" fmla="*/ 26 h 130"/>
                    <a:gd name="T38" fmla="*/ 2 w 136"/>
                    <a:gd name="T39" fmla="*/ 23 h 130"/>
                    <a:gd name="T40" fmla="*/ 4 w 136"/>
                    <a:gd name="T41" fmla="*/ 20 h 130"/>
                    <a:gd name="T42" fmla="*/ 5 w 136"/>
                    <a:gd name="T43" fmla="*/ 17 h 130"/>
                    <a:gd name="T44" fmla="*/ 7 w 136"/>
                    <a:gd name="T45" fmla="*/ 14 h 130"/>
                    <a:gd name="T46" fmla="*/ 9 w 136"/>
                    <a:gd name="T47" fmla="*/ 12 h 130"/>
                    <a:gd name="T48" fmla="*/ 11 w 136"/>
                    <a:gd name="T49" fmla="*/ 10 h 130"/>
                    <a:gd name="T50" fmla="*/ 13 w 136"/>
                    <a:gd name="T51" fmla="*/ 8 h 130"/>
                    <a:gd name="T52" fmla="*/ 15 w 136"/>
                    <a:gd name="T53" fmla="*/ 6 h 130"/>
                    <a:gd name="T54" fmla="*/ 18 w 136"/>
                    <a:gd name="T55" fmla="*/ 4 h 130"/>
                    <a:gd name="T56" fmla="*/ 21 w 136"/>
                    <a:gd name="T57" fmla="*/ 3 h 130"/>
                    <a:gd name="T58" fmla="*/ 24 w 136"/>
                    <a:gd name="T59" fmla="*/ 2 h 130"/>
                    <a:gd name="T60" fmla="*/ 27 w 136"/>
                    <a:gd name="T61" fmla="*/ 1 h 130"/>
                    <a:gd name="T62" fmla="*/ 30 w 136"/>
                    <a:gd name="T63" fmla="*/ 1 h 130"/>
                    <a:gd name="T64" fmla="*/ 34 w 136"/>
                    <a:gd name="T65" fmla="*/ 1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6"/>
                    <a:gd name="T100" fmla="*/ 0 h 130"/>
                    <a:gd name="T101" fmla="*/ 136 w 136"/>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6" h="130">
                      <a:moveTo>
                        <a:pt x="136" y="0"/>
                      </a:moveTo>
                      <a:lnTo>
                        <a:pt x="129" y="0"/>
                      </a:lnTo>
                      <a:lnTo>
                        <a:pt x="122" y="0"/>
                      </a:lnTo>
                      <a:lnTo>
                        <a:pt x="115" y="1"/>
                      </a:lnTo>
                      <a:lnTo>
                        <a:pt x="108" y="2"/>
                      </a:lnTo>
                      <a:lnTo>
                        <a:pt x="102" y="3"/>
                      </a:lnTo>
                      <a:lnTo>
                        <a:pt x="95" y="4"/>
                      </a:lnTo>
                      <a:lnTo>
                        <a:pt x="90" y="7"/>
                      </a:lnTo>
                      <a:lnTo>
                        <a:pt x="84" y="9"/>
                      </a:lnTo>
                      <a:lnTo>
                        <a:pt x="77" y="11"/>
                      </a:lnTo>
                      <a:lnTo>
                        <a:pt x="71" y="15"/>
                      </a:lnTo>
                      <a:lnTo>
                        <a:pt x="67" y="17"/>
                      </a:lnTo>
                      <a:lnTo>
                        <a:pt x="61" y="21"/>
                      </a:lnTo>
                      <a:lnTo>
                        <a:pt x="55" y="25"/>
                      </a:lnTo>
                      <a:lnTo>
                        <a:pt x="51" y="29"/>
                      </a:lnTo>
                      <a:lnTo>
                        <a:pt x="46" y="32"/>
                      </a:lnTo>
                      <a:lnTo>
                        <a:pt x="40" y="37"/>
                      </a:lnTo>
                      <a:lnTo>
                        <a:pt x="37" y="41"/>
                      </a:lnTo>
                      <a:lnTo>
                        <a:pt x="32" y="46"/>
                      </a:lnTo>
                      <a:lnTo>
                        <a:pt x="28" y="52"/>
                      </a:lnTo>
                      <a:lnTo>
                        <a:pt x="24" y="56"/>
                      </a:lnTo>
                      <a:lnTo>
                        <a:pt x="21" y="62"/>
                      </a:lnTo>
                      <a:lnTo>
                        <a:pt x="17" y="67"/>
                      </a:lnTo>
                      <a:lnTo>
                        <a:pt x="14" y="72"/>
                      </a:lnTo>
                      <a:lnTo>
                        <a:pt x="11" y="78"/>
                      </a:lnTo>
                      <a:lnTo>
                        <a:pt x="9" y="85"/>
                      </a:lnTo>
                      <a:lnTo>
                        <a:pt x="7" y="91"/>
                      </a:lnTo>
                      <a:lnTo>
                        <a:pt x="4" y="97"/>
                      </a:lnTo>
                      <a:lnTo>
                        <a:pt x="3" y="104"/>
                      </a:lnTo>
                      <a:lnTo>
                        <a:pt x="2" y="110"/>
                      </a:lnTo>
                      <a:lnTo>
                        <a:pt x="1" y="116"/>
                      </a:lnTo>
                      <a:lnTo>
                        <a:pt x="0" y="123"/>
                      </a:lnTo>
                      <a:lnTo>
                        <a:pt x="0" y="130"/>
                      </a:lnTo>
                      <a:lnTo>
                        <a:pt x="4" y="130"/>
                      </a:lnTo>
                      <a:lnTo>
                        <a:pt x="6" y="123"/>
                      </a:lnTo>
                      <a:lnTo>
                        <a:pt x="6" y="117"/>
                      </a:lnTo>
                      <a:lnTo>
                        <a:pt x="7" y="110"/>
                      </a:lnTo>
                      <a:lnTo>
                        <a:pt x="8" y="105"/>
                      </a:lnTo>
                      <a:lnTo>
                        <a:pt x="9" y="98"/>
                      </a:lnTo>
                      <a:lnTo>
                        <a:pt x="11" y="92"/>
                      </a:lnTo>
                      <a:lnTo>
                        <a:pt x="14" y="86"/>
                      </a:lnTo>
                      <a:lnTo>
                        <a:pt x="16" y="80"/>
                      </a:lnTo>
                      <a:lnTo>
                        <a:pt x="18" y="75"/>
                      </a:lnTo>
                      <a:lnTo>
                        <a:pt x="22" y="69"/>
                      </a:lnTo>
                      <a:lnTo>
                        <a:pt x="25" y="64"/>
                      </a:lnTo>
                      <a:lnTo>
                        <a:pt x="29" y="59"/>
                      </a:lnTo>
                      <a:lnTo>
                        <a:pt x="32" y="54"/>
                      </a:lnTo>
                      <a:lnTo>
                        <a:pt x="36" y="49"/>
                      </a:lnTo>
                      <a:lnTo>
                        <a:pt x="40" y="45"/>
                      </a:lnTo>
                      <a:lnTo>
                        <a:pt x="44" y="40"/>
                      </a:lnTo>
                      <a:lnTo>
                        <a:pt x="48" y="37"/>
                      </a:lnTo>
                      <a:lnTo>
                        <a:pt x="53" y="32"/>
                      </a:lnTo>
                      <a:lnTo>
                        <a:pt x="59" y="29"/>
                      </a:lnTo>
                      <a:lnTo>
                        <a:pt x="63" y="25"/>
                      </a:lnTo>
                      <a:lnTo>
                        <a:pt x="69" y="22"/>
                      </a:lnTo>
                      <a:lnTo>
                        <a:pt x="74" y="19"/>
                      </a:lnTo>
                      <a:lnTo>
                        <a:pt x="79" y="16"/>
                      </a:lnTo>
                      <a:lnTo>
                        <a:pt x="85" y="14"/>
                      </a:lnTo>
                      <a:lnTo>
                        <a:pt x="91" y="11"/>
                      </a:lnTo>
                      <a:lnTo>
                        <a:pt x="97" y="9"/>
                      </a:lnTo>
                      <a:lnTo>
                        <a:pt x="104" y="8"/>
                      </a:lnTo>
                      <a:lnTo>
                        <a:pt x="109" y="7"/>
                      </a:lnTo>
                      <a:lnTo>
                        <a:pt x="116" y="6"/>
                      </a:lnTo>
                      <a:lnTo>
                        <a:pt x="122" y="4"/>
                      </a:lnTo>
                      <a:lnTo>
                        <a:pt x="129" y="4"/>
                      </a:lnTo>
                      <a:lnTo>
                        <a:pt x="136" y="4"/>
                      </a:lnTo>
                      <a:lnTo>
                        <a:pt x="136" y="0"/>
                      </a:lnTo>
                      <a:close/>
                    </a:path>
                  </a:pathLst>
                </a:custGeom>
                <a:solidFill>
                  <a:srgbClr val="000000"/>
                </a:solidFill>
                <a:ln w="9525">
                  <a:noFill/>
                  <a:round/>
                  <a:headEnd/>
                  <a:tailEnd/>
                </a:ln>
              </p:spPr>
              <p:txBody>
                <a:bodyPr/>
                <a:lstStyle/>
                <a:p>
                  <a:endParaRPr lang="en-GB"/>
                </a:p>
              </p:txBody>
            </p:sp>
            <p:sp>
              <p:nvSpPr>
                <p:cNvPr id="818" name="Freeform 1134"/>
                <p:cNvSpPr>
                  <a:spLocks noEditPoints="1"/>
                </p:cNvSpPr>
                <p:nvPr/>
              </p:nvSpPr>
              <p:spPr bwMode="auto">
                <a:xfrm>
                  <a:off x="3277" y="3028"/>
                  <a:ext cx="125" cy="126"/>
                </a:xfrm>
                <a:custGeom>
                  <a:avLst/>
                  <a:gdLst>
                    <a:gd name="T0" fmla="*/ 0 w 251"/>
                    <a:gd name="T1" fmla="*/ 35 h 252"/>
                    <a:gd name="T2" fmla="*/ 0 w 251"/>
                    <a:gd name="T3" fmla="*/ 31 h 252"/>
                    <a:gd name="T4" fmla="*/ 0 w 251"/>
                    <a:gd name="T5" fmla="*/ 27 h 252"/>
                    <a:gd name="T6" fmla="*/ 6 w 251"/>
                    <a:gd name="T7" fmla="*/ 26 h 252"/>
                    <a:gd name="T8" fmla="*/ 5 w 251"/>
                    <a:gd name="T9" fmla="*/ 29 h 252"/>
                    <a:gd name="T10" fmla="*/ 5 w 251"/>
                    <a:gd name="T11" fmla="*/ 33 h 252"/>
                    <a:gd name="T12" fmla="*/ 5 w 251"/>
                    <a:gd name="T13" fmla="*/ 37 h 252"/>
                    <a:gd name="T14" fmla="*/ 13 w 251"/>
                    <a:gd name="T15" fmla="*/ 58 h 252"/>
                    <a:gd name="T16" fmla="*/ 10 w 251"/>
                    <a:gd name="T17" fmla="*/ 55 h 252"/>
                    <a:gd name="T18" fmla="*/ 6 w 251"/>
                    <a:gd name="T19" fmla="*/ 52 h 252"/>
                    <a:gd name="T20" fmla="*/ 4 w 251"/>
                    <a:gd name="T21" fmla="*/ 48 h 252"/>
                    <a:gd name="T22" fmla="*/ 10 w 251"/>
                    <a:gd name="T23" fmla="*/ 47 h 252"/>
                    <a:gd name="T24" fmla="*/ 12 w 251"/>
                    <a:gd name="T25" fmla="*/ 50 h 252"/>
                    <a:gd name="T26" fmla="*/ 15 w 251"/>
                    <a:gd name="T27" fmla="*/ 52 h 252"/>
                    <a:gd name="T28" fmla="*/ 38 w 251"/>
                    <a:gd name="T29" fmla="*/ 62 h 252"/>
                    <a:gd name="T30" fmla="*/ 34 w 251"/>
                    <a:gd name="T31" fmla="*/ 63 h 252"/>
                    <a:gd name="T32" fmla="*/ 30 w 251"/>
                    <a:gd name="T33" fmla="*/ 63 h 252"/>
                    <a:gd name="T34" fmla="*/ 25 w 251"/>
                    <a:gd name="T35" fmla="*/ 62 h 252"/>
                    <a:gd name="T36" fmla="*/ 25 w 251"/>
                    <a:gd name="T37" fmla="*/ 57 h 252"/>
                    <a:gd name="T38" fmla="*/ 29 w 251"/>
                    <a:gd name="T39" fmla="*/ 58 h 252"/>
                    <a:gd name="T40" fmla="*/ 33 w 251"/>
                    <a:gd name="T41" fmla="*/ 58 h 252"/>
                    <a:gd name="T42" fmla="*/ 36 w 251"/>
                    <a:gd name="T43" fmla="*/ 57 h 252"/>
                    <a:gd name="T44" fmla="*/ 57 w 251"/>
                    <a:gd name="T45" fmla="*/ 50 h 252"/>
                    <a:gd name="T46" fmla="*/ 54 w 251"/>
                    <a:gd name="T47" fmla="*/ 54 h 252"/>
                    <a:gd name="T48" fmla="*/ 50 w 251"/>
                    <a:gd name="T49" fmla="*/ 56 h 252"/>
                    <a:gd name="T50" fmla="*/ 47 w 251"/>
                    <a:gd name="T51" fmla="*/ 59 h 252"/>
                    <a:gd name="T52" fmla="*/ 47 w 251"/>
                    <a:gd name="T53" fmla="*/ 53 h 252"/>
                    <a:gd name="T54" fmla="*/ 50 w 251"/>
                    <a:gd name="T55" fmla="*/ 50 h 252"/>
                    <a:gd name="T56" fmla="*/ 52 w 251"/>
                    <a:gd name="T57" fmla="*/ 48 h 252"/>
                    <a:gd name="T58" fmla="*/ 62 w 251"/>
                    <a:gd name="T59" fmla="*/ 25 h 252"/>
                    <a:gd name="T60" fmla="*/ 62 w 251"/>
                    <a:gd name="T61" fmla="*/ 29 h 252"/>
                    <a:gd name="T62" fmla="*/ 62 w 251"/>
                    <a:gd name="T63" fmla="*/ 34 h 252"/>
                    <a:gd name="T64" fmla="*/ 62 w 251"/>
                    <a:gd name="T65" fmla="*/ 38 h 252"/>
                    <a:gd name="T66" fmla="*/ 57 w 251"/>
                    <a:gd name="T67" fmla="*/ 37 h 252"/>
                    <a:gd name="T68" fmla="*/ 57 w 251"/>
                    <a:gd name="T69" fmla="*/ 33 h 252"/>
                    <a:gd name="T70" fmla="*/ 57 w 251"/>
                    <a:gd name="T71" fmla="*/ 30 h 252"/>
                    <a:gd name="T72" fmla="*/ 57 w 251"/>
                    <a:gd name="T73" fmla="*/ 26 h 252"/>
                    <a:gd name="T74" fmla="*/ 50 w 251"/>
                    <a:gd name="T75" fmla="*/ 7 h 252"/>
                    <a:gd name="T76" fmla="*/ 53 w 251"/>
                    <a:gd name="T77" fmla="*/ 10 h 252"/>
                    <a:gd name="T78" fmla="*/ 56 w 251"/>
                    <a:gd name="T79" fmla="*/ 13 h 252"/>
                    <a:gd name="T80" fmla="*/ 54 w 251"/>
                    <a:gd name="T81" fmla="*/ 19 h 252"/>
                    <a:gd name="T82" fmla="*/ 52 w 251"/>
                    <a:gd name="T83" fmla="*/ 16 h 252"/>
                    <a:gd name="T84" fmla="*/ 49 w 251"/>
                    <a:gd name="T85" fmla="*/ 13 h 252"/>
                    <a:gd name="T86" fmla="*/ 47 w 251"/>
                    <a:gd name="T87" fmla="*/ 11 h 252"/>
                    <a:gd name="T88" fmla="*/ 25 w 251"/>
                    <a:gd name="T89" fmla="*/ 1 h 252"/>
                    <a:gd name="T90" fmla="*/ 29 w 251"/>
                    <a:gd name="T91" fmla="*/ 0 h 252"/>
                    <a:gd name="T92" fmla="*/ 34 w 251"/>
                    <a:gd name="T93" fmla="*/ 1 h 252"/>
                    <a:gd name="T94" fmla="*/ 38 w 251"/>
                    <a:gd name="T95" fmla="*/ 1 h 252"/>
                    <a:gd name="T96" fmla="*/ 36 w 251"/>
                    <a:gd name="T97" fmla="*/ 6 h 252"/>
                    <a:gd name="T98" fmla="*/ 32 w 251"/>
                    <a:gd name="T99" fmla="*/ 6 h 252"/>
                    <a:gd name="T100" fmla="*/ 29 w 251"/>
                    <a:gd name="T101" fmla="*/ 6 h 252"/>
                    <a:gd name="T102" fmla="*/ 25 w 251"/>
                    <a:gd name="T103" fmla="*/ 6 h 252"/>
                    <a:gd name="T104" fmla="*/ 6 w 251"/>
                    <a:gd name="T105" fmla="*/ 12 h 252"/>
                    <a:gd name="T106" fmla="*/ 9 w 251"/>
                    <a:gd name="T107" fmla="*/ 9 h 252"/>
                    <a:gd name="T108" fmla="*/ 13 w 251"/>
                    <a:gd name="T109" fmla="*/ 6 h 252"/>
                    <a:gd name="T110" fmla="*/ 18 w 251"/>
                    <a:gd name="T111" fmla="*/ 9 h 252"/>
                    <a:gd name="T112" fmla="*/ 15 w 251"/>
                    <a:gd name="T113" fmla="*/ 12 h 252"/>
                    <a:gd name="T114" fmla="*/ 12 w 251"/>
                    <a:gd name="T115" fmla="*/ 14 h 252"/>
                    <a:gd name="T116" fmla="*/ 10 w 251"/>
                    <a:gd name="T117" fmla="*/ 1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1"/>
                    <a:gd name="T178" fmla="*/ 0 h 252"/>
                    <a:gd name="T179" fmla="*/ 251 w 251"/>
                    <a:gd name="T180" fmla="*/ 252 h 2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1" h="252">
                      <a:moveTo>
                        <a:pt x="3" y="155"/>
                      </a:moveTo>
                      <a:lnTo>
                        <a:pt x="3" y="153"/>
                      </a:lnTo>
                      <a:lnTo>
                        <a:pt x="3" y="152"/>
                      </a:lnTo>
                      <a:lnTo>
                        <a:pt x="2" y="149"/>
                      </a:lnTo>
                      <a:lnTo>
                        <a:pt x="2" y="147"/>
                      </a:lnTo>
                      <a:lnTo>
                        <a:pt x="2" y="145"/>
                      </a:lnTo>
                      <a:lnTo>
                        <a:pt x="1" y="144"/>
                      </a:lnTo>
                      <a:lnTo>
                        <a:pt x="1" y="141"/>
                      </a:lnTo>
                      <a:lnTo>
                        <a:pt x="1" y="139"/>
                      </a:lnTo>
                      <a:lnTo>
                        <a:pt x="1" y="138"/>
                      </a:lnTo>
                      <a:lnTo>
                        <a:pt x="1" y="136"/>
                      </a:lnTo>
                      <a:lnTo>
                        <a:pt x="0" y="133"/>
                      </a:lnTo>
                      <a:lnTo>
                        <a:pt x="0" y="132"/>
                      </a:lnTo>
                      <a:lnTo>
                        <a:pt x="0" y="130"/>
                      </a:lnTo>
                      <a:lnTo>
                        <a:pt x="0" y="128"/>
                      </a:lnTo>
                      <a:lnTo>
                        <a:pt x="0" y="126"/>
                      </a:lnTo>
                      <a:lnTo>
                        <a:pt x="0" y="124"/>
                      </a:lnTo>
                      <a:lnTo>
                        <a:pt x="0" y="122"/>
                      </a:lnTo>
                      <a:lnTo>
                        <a:pt x="0" y="120"/>
                      </a:lnTo>
                      <a:lnTo>
                        <a:pt x="1" y="118"/>
                      </a:lnTo>
                      <a:lnTo>
                        <a:pt x="1" y="116"/>
                      </a:lnTo>
                      <a:lnTo>
                        <a:pt x="1" y="114"/>
                      </a:lnTo>
                      <a:lnTo>
                        <a:pt x="1" y="113"/>
                      </a:lnTo>
                      <a:lnTo>
                        <a:pt x="1" y="110"/>
                      </a:lnTo>
                      <a:lnTo>
                        <a:pt x="2" y="108"/>
                      </a:lnTo>
                      <a:lnTo>
                        <a:pt x="2" y="106"/>
                      </a:lnTo>
                      <a:lnTo>
                        <a:pt x="2" y="105"/>
                      </a:lnTo>
                      <a:lnTo>
                        <a:pt x="2" y="102"/>
                      </a:lnTo>
                      <a:lnTo>
                        <a:pt x="3" y="100"/>
                      </a:lnTo>
                      <a:lnTo>
                        <a:pt x="3" y="98"/>
                      </a:lnTo>
                      <a:lnTo>
                        <a:pt x="4" y="97"/>
                      </a:lnTo>
                      <a:lnTo>
                        <a:pt x="4" y="94"/>
                      </a:lnTo>
                      <a:lnTo>
                        <a:pt x="4" y="92"/>
                      </a:lnTo>
                      <a:lnTo>
                        <a:pt x="25" y="98"/>
                      </a:lnTo>
                      <a:lnTo>
                        <a:pt x="24" y="100"/>
                      </a:lnTo>
                      <a:lnTo>
                        <a:pt x="24" y="101"/>
                      </a:lnTo>
                      <a:lnTo>
                        <a:pt x="24" y="103"/>
                      </a:lnTo>
                      <a:lnTo>
                        <a:pt x="23" y="105"/>
                      </a:lnTo>
                      <a:lnTo>
                        <a:pt x="23" y="106"/>
                      </a:lnTo>
                      <a:lnTo>
                        <a:pt x="23" y="108"/>
                      </a:lnTo>
                      <a:lnTo>
                        <a:pt x="22" y="109"/>
                      </a:lnTo>
                      <a:lnTo>
                        <a:pt x="22" y="111"/>
                      </a:lnTo>
                      <a:lnTo>
                        <a:pt x="22" y="113"/>
                      </a:lnTo>
                      <a:lnTo>
                        <a:pt x="22" y="115"/>
                      </a:lnTo>
                      <a:lnTo>
                        <a:pt x="22" y="116"/>
                      </a:lnTo>
                      <a:lnTo>
                        <a:pt x="22" y="118"/>
                      </a:lnTo>
                      <a:lnTo>
                        <a:pt x="21" y="120"/>
                      </a:lnTo>
                      <a:lnTo>
                        <a:pt x="21" y="122"/>
                      </a:lnTo>
                      <a:lnTo>
                        <a:pt x="21" y="123"/>
                      </a:lnTo>
                      <a:lnTo>
                        <a:pt x="21" y="124"/>
                      </a:lnTo>
                      <a:lnTo>
                        <a:pt x="21" y="126"/>
                      </a:lnTo>
                      <a:lnTo>
                        <a:pt x="21" y="128"/>
                      </a:lnTo>
                      <a:lnTo>
                        <a:pt x="21" y="130"/>
                      </a:lnTo>
                      <a:lnTo>
                        <a:pt x="21" y="131"/>
                      </a:lnTo>
                      <a:lnTo>
                        <a:pt x="21" y="133"/>
                      </a:lnTo>
                      <a:lnTo>
                        <a:pt x="22" y="134"/>
                      </a:lnTo>
                      <a:lnTo>
                        <a:pt x="22" y="136"/>
                      </a:lnTo>
                      <a:lnTo>
                        <a:pt x="22" y="138"/>
                      </a:lnTo>
                      <a:lnTo>
                        <a:pt x="22" y="139"/>
                      </a:lnTo>
                      <a:lnTo>
                        <a:pt x="22" y="141"/>
                      </a:lnTo>
                      <a:lnTo>
                        <a:pt x="22" y="143"/>
                      </a:lnTo>
                      <a:lnTo>
                        <a:pt x="23" y="144"/>
                      </a:lnTo>
                      <a:lnTo>
                        <a:pt x="23" y="146"/>
                      </a:lnTo>
                      <a:lnTo>
                        <a:pt x="23" y="147"/>
                      </a:lnTo>
                      <a:lnTo>
                        <a:pt x="24" y="148"/>
                      </a:lnTo>
                      <a:lnTo>
                        <a:pt x="24" y="151"/>
                      </a:lnTo>
                      <a:lnTo>
                        <a:pt x="3" y="155"/>
                      </a:lnTo>
                      <a:close/>
                      <a:moveTo>
                        <a:pt x="61" y="234"/>
                      </a:moveTo>
                      <a:lnTo>
                        <a:pt x="59" y="232"/>
                      </a:lnTo>
                      <a:lnTo>
                        <a:pt x="57" y="231"/>
                      </a:lnTo>
                      <a:lnTo>
                        <a:pt x="55" y="230"/>
                      </a:lnTo>
                      <a:lnTo>
                        <a:pt x="54" y="229"/>
                      </a:lnTo>
                      <a:lnTo>
                        <a:pt x="52" y="228"/>
                      </a:lnTo>
                      <a:lnTo>
                        <a:pt x="50" y="227"/>
                      </a:lnTo>
                      <a:lnTo>
                        <a:pt x="49" y="225"/>
                      </a:lnTo>
                      <a:lnTo>
                        <a:pt x="47" y="224"/>
                      </a:lnTo>
                      <a:lnTo>
                        <a:pt x="46" y="223"/>
                      </a:lnTo>
                      <a:lnTo>
                        <a:pt x="45" y="222"/>
                      </a:lnTo>
                      <a:lnTo>
                        <a:pt x="42" y="220"/>
                      </a:lnTo>
                      <a:lnTo>
                        <a:pt x="41" y="219"/>
                      </a:lnTo>
                      <a:lnTo>
                        <a:pt x="40" y="217"/>
                      </a:lnTo>
                      <a:lnTo>
                        <a:pt x="39" y="216"/>
                      </a:lnTo>
                      <a:lnTo>
                        <a:pt x="37" y="215"/>
                      </a:lnTo>
                      <a:lnTo>
                        <a:pt x="35" y="214"/>
                      </a:lnTo>
                      <a:lnTo>
                        <a:pt x="34" y="212"/>
                      </a:lnTo>
                      <a:lnTo>
                        <a:pt x="33" y="210"/>
                      </a:lnTo>
                      <a:lnTo>
                        <a:pt x="32" y="209"/>
                      </a:lnTo>
                      <a:lnTo>
                        <a:pt x="31" y="207"/>
                      </a:lnTo>
                      <a:lnTo>
                        <a:pt x="30" y="206"/>
                      </a:lnTo>
                      <a:lnTo>
                        <a:pt x="27" y="205"/>
                      </a:lnTo>
                      <a:lnTo>
                        <a:pt x="26" y="202"/>
                      </a:lnTo>
                      <a:lnTo>
                        <a:pt x="25" y="201"/>
                      </a:lnTo>
                      <a:lnTo>
                        <a:pt x="24" y="200"/>
                      </a:lnTo>
                      <a:lnTo>
                        <a:pt x="23" y="198"/>
                      </a:lnTo>
                      <a:lnTo>
                        <a:pt x="22" y="197"/>
                      </a:lnTo>
                      <a:lnTo>
                        <a:pt x="21" y="194"/>
                      </a:lnTo>
                      <a:lnTo>
                        <a:pt x="19" y="193"/>
                      </a:lnTo>
                      <a:lnTo>
                        <a:pt x="18" y="191"/>
                      </a:lnTo>
                      <a:lnTo>
                        <a:pt x="17" y="190"/>
                      </a:lnTo>
                      <a:lnTo>
                        <a:pt x="16" y="187"/>
                      </a:lnTo>
                      <a:lnTo>
                        <a:pt x="34" y="177"/>
                      </a:lnTo>
                      <a:lnTo>
                        <a:pt x="35" y="179"/>
                      </a:lnTo>
                      <a:lnTo>
                        <a:pt x="37" y="181"/>
                      </a:lnTo>
                      <a:lnTo>
                        <a:pt x="38" y="182"/>
                      </a:lnTo>
                      <a:lnTo>
                        <a:pt x="39" y="183"/>
                      </a:lnTo>
                      <a:lnTo>
                        <a:pt x="39" y="185"/>
                      </a:lnTo>
                      <a:lnTo>
                        <a:pt x="40" y="186"/>
                      </a:lnTo>
                      <a:lnTo>
                        <a:pt x="41" y="187"/>
                      </a:lnTo>
                      <a:lnTo>
                        <a:pt x="42" y="189"/>
                      </a:lnTo>
                      <a:lnTo>
                        <a:pt x="44" y="190"/>
                      </a:lnTo>
                      <a:lnTo>
                        <a:pt x="45" y="192"/>
                      </a:lnTo>
                      <a:lnTo>
                        <a:pt x="46" y="193"/>
                      </a:lnTo>
                      <a:lnTo>
                        <a:pt x="46" y="194"/>
                      </a:lnTo>
                      <a:lnTo>
                        <a:pt x="47" y="196"/>
                      </a:lnTo>
                      <a:lnTo>
                        <a:pt x="48" y="197"/>
                      </a:lnTo>
                      <a:lnTo>
                        <a:pt x="49" y="198"/>
                      </a:lnTo>
                      <a:lnTo>
                        <a:pt x="50" y="199"/>
                      </a:lnTo>
                      <a:lnTo>
                        <a:pt x="52" y="200"/>
                      </a:lnTo>
                      <a:lnTo>
                        <a:pt x="53" y="201"/>
                      </a:lnTo>
                      <a:lnTo>
                        <a:pt x="54" y="202"/>
                      </a:lnTo>
                      <a:lnTo>
                        <a:pt x="55" y="204"/>
                      </a:lnTo>
                      <a:lnTo>
                        <a:pt x="56" y="205"/>
                      </a:lnTo>
                      <a:lnTo>
                        <a:pt x="59" y="206"/>
                      </a:lnTo>
                      <a:lnTo>
                        <a:pt x="60" y="207"/>
                      </a:lnTo>
                      <a:lnTo>
                        <a:pt x="61" y="208"/>
                      </a:lnTo>
                      <a:lnTo>
                        <a:pt x="62" y="208"/>
                      </a:lnTo>
                      <a:lnTo>
                        <a:pt x="63" y="209"/>
                      </a:lnTo>
                      <a:lnTo>
                        <a:pt x="64" y="210"/>
                      </a:lnTo>
                      <a:lnTo>
                        <a:pt x="65" y="212"/>
                      </a:lnTo>
                      <a:lnTo>
                        <a:pt x="67" y="213"/>
                      </a:lnTo>
                      <a:lnTo>
                        <a:pt x="69" y="213"/>
                      </a:lnTo>
                      <a:lnTo>
                        <a:pt x="70" y="214"/>
                      </a:lnTo>
                      <a:lnTo>
                        <a:pt x="71" y="215"/>
                      </a:lnTo>
                      <a:lnTo>
                        <a:pt x="61" y="234"/>
                      </a:lnTo>
                      <a:close/>
                      <a:moveTo>
                        <a:pt x="155" y="247"/>
                      </a:moveTo>
                      <a:lnTo>
                        <a:pt x="154" y="248"/>
                      </a:lnTo>
                      <a:lnTo>
                        <a:pt x="152" y="248"/>
                      </a:lnTo>
                      <a:lnTo>
                        <a:pt x="150" y="250"/>
                      </a:lnTo>
                      <a:lnTo>
                        <a:pt x="147" y="250"/>
                      </a:lnTo>
                      <a:lnTo>
                        <a:pt x="146" y="250"/>
                      </a:lnTo>
                      <a:lnTo>
                        <a:pt x="144" y="250"/>
                      </a:lnTo>
                      <a:lnTo>
                        <a:pt x="141" y="251"/>
                      </a:lnTo>
                      <a:lnTo>
                        <a:pt x="140" y="251"/>
                      </a:lnTo>
                      <a:lnTo>
                        <a:pt x="138" y="251"/>
                      </a:lnTo>
                      <a:lnTo>
                        <a:pt x="136" y="251"/>
                      </a:lnTo>
                      <a:lnTo>
                        <a:pt x="135" y="251"/>
                      </a:lnTo>
                      <a:lnTo>
                        <a:pt x="132" y="251"/>
                      </a:lnTo>
                      <a:lnTo>
                        <a:pt x="130" y="251"/>
                      </a:lnTo>
                      <a:lnTo>
                        <a:pt x="129" y="252"/>
                      </a:lnTo>
                      <a:lnTo>
                        <a:pt x="127" y="252"/>
                      </a:lnTo>
                      <a:lnTo>
                        <a:pt x="124" y="251"/>
                      </a:lnTo>
                      <a:lnTo>
                        <a:pt x="122" y="251"/>
                      </a:lnTo>
                      <a:lnTo>
                        <a:pt x="121" y="251"/>
                      </a:lnTo>
                      <a:lnTo>
                        <a:pt x="118" y="251"/>
                      </a:lnTo>
                      <a:lnTo>
                        <a:pt x="116" y="251"/>
                      </a:lnTo>
                      <a:lnTo>
                        <a:pt x="115" y="251"/>
                      </a:lnTo>
                      <a:lnTo>
                        <a:pt x="113" y="251"/>
                      </a:lnTo>
                      <a:lnTo>
                        <a:pt x="110" y="251"/>
                      </a:lnTo>
                      <a:lnTo>
                        <a:pt x="108" y="250"/>
                      </a:lnTo>
                      <a:lnTo>
                        <a:pt x="107" y="250"/>
                      </a:lnTo>
                      <a:lnTo>
                        <a:pt x="105" y="250"/>
                      </a:lnTo>
                      <a:lnTo>
                        <a:pt x="102" y="248"/>
                      </a:lnTo>
                      <a:lnTo>
                        <a:pt x="100" y="248"/>
                      </a:lnTo>
                      <a:lnTo>
                        <a:pt x="99" y="248"/>
                      </a:lnTo>
                      <a:lnTo>
                        <a:pt x="97" y="247"/>
                      </a:lnTo>
                      <a:lnTo>
                        <a:pt x="94" y="247"/>
                      </a:lnTo>
                      <a:lnTo>
                        <a:pt x="92" y="247"/>
                      </a:lnTo>
                      <a:lnTo>
                        <a:pt x="98" y="227"/>
                      </a:lnTo>
                      <a:lnTo>
                        <a:pt x="100" y="227"/>
                      </a:lnTo>
                      <a:lnTo>
                        <a:pt x="101" y="228"/>
                      </a:lnTo>
                      <a:lnTo>
                        <a:pt x="103" y="228"/>
                      </a:lnTo>
                      <a:lnTo>
                        <a:pt x="105" y="228"/>
                      </a:lnTo>
                      <a:lnTo>
                        <a:pt x="107" y="229"/>
                      </a:lnTo>
                      <a:lnTo>
                        <a:pt x="108" y="229"/>
                      </a:lnTo>
                      <a:lnTo>
                        <a:pt x="110" y="229"/>
                      </a:lnTo>
                      <a:lnTo>
                        <a:pt x="112" y="229"/>
                      </a:lnTo>
                      <a:lnTo>
                        <a:pt x="114" y="230"/>
                      </a:lnTo>
                      <a:lnTo>
                        <a:pt x="115" y="230"/>
                      </a:lnTo>
                      <a:lnTo>
                        <a:pt x="116" y="230"/>
                      </a:lnTo>
                      <a:lnTo>
                        <a:pt x="118" y="230"/>
                      </a:lnTo>
                      <a:lnTo>
                        <a:pt x="120" y="230"/>
                      </a:lnTo>
                      <a:lnTo>
                        <a:pt x="122" y="230"/>
                      </a:lnTo>
                      <a:lnTo>
                        <a:pt x="123" y="230"/>
                      </a:lnTo>
                      <a:lnTo>
                        <a:pt x="125" y="230"/>
                      </a:lnTo>
                      <a:lnTo>
                        <a:pt x="127" y="230"/>
                      </a:lnTo>
                      <a:lnTo>
                        <a:pt x="128" y="230"/>
                      </a:lnTo>
                      <a:lnTo>
                        <a:pt x="130" y="230"/>
                      </a:lnTo>
                      <a:lnTo>
                        <a:pt x="131" y="230"/>
                      </a:lnTo>
                      <a:lnTo>
                        <a:pt x="133" y="230"/>
                      </a:lnTo>
                      <a:lnTo>
                        <a:pt x="135" y="230"/>
                      </a:lnTo>
                      <a:lnTo>
                        <a:pt x="137" y="230"/>
                      </a:lnTo>
                      <a:lnTo>
                        <a:pt x="138" y="230"/>
                      </a:lnTo>
                      <a:lnTo>
                        <a:pt x="139" y="230"/>
                      </a:lnTo>
                      <a:lnTo>
                        <a:pt x="141" y="229"/>
                      </a:lnTo>
                      <a:lnTo>
                        <a:pt x="143" y="229"/>
                      </a:lnTo>
                      <a:lnTo>
                        <a:pt x="144" y="229"/>
                      </a:lnTo>
                      <a:lnTo>
                        <a:pt x="146" y="229"/>
                      </a:lnTo>
                      <a:lnTo>
                        <a:pt x="147" y="228"/>
                      </a:lnTo>
                      <a:lnTo>
                        <a:pt x="148" y="228"/>
                      </a:lnTo>
                      <a:lnTo>
                        <a:pt x="151" y="228"/>
                      </a:lnTo>
                      <a:lnTo>
                        <a:pt x="155" y="247"/>
                      </a:lnTo>
                      <a:close/>
                      <a:moveTo>
                        <a:pt x="232" y="191"/>
                      </a:moveTo>
                      <a:lnTo>
                        <a:pt x="232" y="192"/>
                      </a:lnTo>
                      <a:lnTo>
                        <a:pt x="231" y="194"/>
                      </a:lnTo>
                      <a:lnTo>
                        <a:pt x="230" y="196"/>
                      </a:lnTo>
                      <a:lnTo>
                        <a:pt x="229" y="198"/>
                      </a:lnTo>
                      <a:lnTo>
                        <a:pt x="228" y="199"/>
                      </a:lnTo>
                      <a:lnTo>
                        <a:pt x="227" y="201"/>
                      </a:lnTo>
                      <a:lnTo>
                        <a:pt x="226" y="202"/>
                      </a:lnTo>
                      <a:lnTo>
                        <a:pt x="224" y="204"/>
                      </a:lnTo>
                      <a:lnTo>
                        <a:pt x="223" y="206"/>
                      </a:lnTo>
                      <a:lnTo>
                        <a:pt x="222" y="207"/>
                      </a:lnTo>
                      <a:lnTo>
                        <a:pt x="220" y="208"/>
                      </a:lnTo>
                      <a:lnTo>
                        <a:pt x="219" y="210"/>
                      </a:lnTo>
                      <a:lnTo>
                        <a:pt x="218" y="212"/>
                      </a:lnTo>
                      <a:lnTo>
                        <a:pt x="216" y="213"/>
                      </a:lnTo>
                      <a:lnTo>
                        <a:pt x="215" y="214"/>
                      </a:lnTo>
                      <a:lnTo>
                        <a:pt x="214" y="215"/>
                      </a:lnTo>
                      <a:lnTo>
                        <a:pt x="212" y="217"/>
                      </a:lnTo>
                      <a:lnTo>
                        <a:pt x="211" y="219"/>
                      </a:lnTo>
                      <a:lnTo>
                        <a:pt x="209" y="220"/>
                      </a:lnTo>
                      <a:lnTo>
                        <a:pt x="207" y="221"/>
                      </a:lnTo>
                      <a:lnTo>
                        <a:pt x="206" y="222"/>
                      </a:lnTo>
                      <a:lnTo>
                        <a:pt x="205" y="223"/>
                      </a:lnTo>
                      <a:lnTo>
                        <a:pt x="203" y="224"/>
                      </a:lnTo>
                      <a:lnTo>
                        <a:pt x="201" y="225"/>
                      </a:lnTo>
                      <a:lnTo>
                        <a:pt x="200" y="227"/>
                      </a:lnTo>
                      <a:lnTo>
                        <a:pt x="198" y="228"/>
                      </a:lnTo>
                      <a:lnTo>
                        <a:pt x="197" y="229"/>
                      </a:lnTo>
                      <a:lnTo>
                        <a:pt x="194" y="230"/>
                      </a:lnTo>
                      <a:lnTo>
                        <a:pt x="193" y="231"/>
                      </a:lnTo>
                      <a:lnTo>
                        <a:pt x="191" y="232"/>
                      </a:lnTo>
                      <a:lnTo>
                        <a:pt x="190" y="234"/>
                      </a:lnTo>
                      <a:lnTo>
                        <a:pt x="188" y="235"/>
                      </a:lnTo>
                      <a:lnTo>
                        <a:pt x="177" y="216"/>
                      </a:lnTo>
                      <a:lnTo>
                        <a:pt x="179" y="216"/>
                      </a:lnTo>
                      <a:lnTo>
                        <a:pt x="181" y="215"/>
                      </a:lnTo>
                      <a:lnTo>
                        <a:pt x="182" y="214"/>
                      </a:lnTo>
                      <a:lnTo>
                        <a:pt x="184" y="213"/>
                      </a:lnTo>
                      <a:lnTo>
                        <a:pt x="185" y="212"/>
                      </a:lnTo>
                      <a:lnTo>
                        <a:pt x="186" y="212"/>
                      </a:lnTo>
                      <a:lnTo>
                        <a:pt x="188" y="210"/>
                      </a:lnTo>
                      <a:lnTo>
                        <a:pt x="189" y="209"/>
                      </a:lnTo>
                      <a:lnTo>
                        <a:pt x="191" y="208"/>
                      </a:lnTo>
                      <a:lnTo>
                        <a:pt x="192" y="207"/>
                      </a:lnTo>
                      <a:lnTo>
                        <a:pt x="193" y="206"/>
                      </a:lnTo>
                      <a:lnTo>
                        <a:pt x="194" y="205"/>
                      </a:lnTo>
                      <a:lnTo>
                        <a:pt x="196" y="204"/>
                      </a:lnTo>
                      <a:lnTo>
                        <a:pt x="197" y="202"/>
                      </a:lnTo>
                      <a:lnTo>
                        <a:pt x="198" y="201"/>
                      </a:lnTo>
                      <a:lnTo>
                        <a:pt x="199" y="200"/>
                      </a:lnTo>
                      <a:lnTo>
                        <a:pt x="200" y="199"/>
                      </a:lnTo>
                      <a:lnTo>
                        <a:pt x="201" y="198"/>
                      </a:lnTo>
                      <a:lnTo>
                        <a:pt x="203" y="197"/>
                      </a:lnTo>
                      <a:lnTo>
                        <a:pt x="204" y="196"/>
                      </a:lnTo>
                      <a:lnTo>
                        <a:pt x="205" y="194"/>
                      </a:lnTo>
                      <a:lnTo>
                        <a:pt x="206" y="193"/>
                      </a:lnTo>
                      <a:lnTo>
                        <a:pt x="207" y="192"/>
                      </a:lnTo>
                      <a:lnTo>
                        <a:pt x="208" y="191"/>
                      </a:lnTo>
                      <a:lnTo>
                        <a:pt x="209" y="190"/>
                      </a:lnTo>
                      <a:lnTo>
                        <a:pt x="211" y="189"/>
                      </a:lnTo>
                      <a:lnTo>
                        <a:pt x="211" y="187"/>
                      </a:lnTo>
                      <a:lnTo>
                        <a:pt x="212" y="185"/>
                      </a:lnTo>
                      <a:lnTo>
                        <a:pt x="213" y="184"/>
                      </a:lnTo>
                      <a:lnTo>
                        <a:pt x="214" y="183"/>
                      </a:lnTo>
                      <a:lnTo>
                        <a:pt x="214" y="182"/>
                      </a:lnTo>
                      <a:lnTo>
                        <a:pt x="215" y="181"/>
                      </a:lnTo>
                      <a:lnTo>
                        <a:pt x="232" y="191"/>
                      </a:lnTo>
                      <a:close/>
                      <a:moveTo>
                        <a:pt x="247" y="97"/>
                      </a:moveTo>
                      <a:lnTo>
                        <a:pt x="249" y="98"/>
                      </a:lnTo>
                      <a:lnTo>
                        <a:pt x="249" y="100"/>
                      </a:lnTo>
                      <a:lnTo>
                        <a:pt x="250" y="102"/>
                      </a:lnTo>
                      <a:lnTo>
                        <a:pt x="250" y="103"/>
                      </a:lnTo>
                      <a:lnTo>
                        <a:pt x="250" y="106"/>
                      </a:lnTo>
                      <a:lnTo>
                        <a:pt x="250" y="108"/>
                      </a:lnTo>
                      <a:lnTo>
                        <a:pt x="251" y="110"/>
                      </a:lnTo>
                      <a:lnTo>
                        <a:pt x="251" y="111"/>
                      </a:lnTo>
                      <a:lnTo>
                        <a:pt x="251" y="114"/>
                      </a:lnTo>
                      <a:lnTo>
                        <a:pt x="251" y="116"/>
                      </a:lnTo>
                      <a:lnTo>
                        <a:pt x="251" y="117"/>
                      </a:lnTo>
                      <a:lnTo>
                        <a:pt x="251" y="120"/>
                      </a:lnTo>
                      <a:lnTo>
                        <a:pt x="251" y="122"/>
                      </a:lnTo>
                      <a:lnTo>
                        <a:pt x="251" y="123"/>
                      </a:lnTo>
                      <a:lnTo>
                        <a:pt x="251" y="125"/>
                      </a:lnTo>
                      <a:lnTo>
                        <a:pt x="251" y="128"/>
                      </a:lnTo>
                      <a:lnTo>
                        <a:pt x="251" y="129"/>
                      </a:lnTo>
                      <a:lnTo>
                        <a:pt x="251" y="131"/>
                      </a:lnTo>
                      <a:lnTo>
                        <a:pt x="251" y="133"/>
                      </a:lnTo>
                      <a:lnTo>
                        <a:pt x="251" y="136"/>
                      </a:lnTo>
                      <a:lnTo>
                        <a:pt x="251" y="137"/>
                      </a:lnTo>
                      <a:lnTo>
                        <a:pt x="251" y="139"/>
                      </a:lnTo>
                      <a:lnTo>
                        <a:pt x="251" y="141"/>
                      </a:lnTo>
                      <a:lnTo>
                        <a:pt x="250" y="143"/>
                      </a:lnTo>
                      <a:lnTo>
                        <a:pt x="250" y="145"/>
                      </a:lnTo>
                      <a:lnTo>
                        <a:pt x="250" y="147"/>
                      </a:lnTo>
                      <a:lnTo>
                        <a:pt x="249" y="149"/>
                      </a:lnTo>
                      <a:lnTo>
                        <a:pt x="249" y="151"/>
                      </a:lnTo>
                      <a:lnTo>
                        <a:pt x="249" y="153"/>
                      </a:lnTo>
                      <a:lnTo>
                        <a:pt x="247" y="155"/>
                      </a:lnTo>
                      <a:lnTo>
                        <a:pt x="247" y="158"/>
                      </a:lnTo>
                      <a:lnTo>
                        <a:pt x="246" y="160"/>
                      </a:lnTo>
                      <a:lnTo>
                        <a:pt x="227" y="153"/>
                      </a:lnTo>
                      <a:lnTo>
                        <a:pt x="227" y="152"/>
                      </a:lnTo>
                      <a:lnTo>
                        <a:pt x="228" y="151"/>
                      </a:lnTo>
                      <a:lnTo>
                        <a:pt x="228" y="148"/>
                      </a:lnTo>
                      <a:lnTo>
                        <a:pt x="228" y="147"/>
                      </a:lnTo>
                      <a:lnTo>
                        <a:pt x="229" y="145"/>
                      </a:lnTo>
                      <a:lnTo>
                        <a:pt x="229" y="144"/>
                      </a:lnTo>
                      <a:lnTo>
                        <a:pt x="229" y="141"/>
                      </a:lnTo>
                      <a:lnTo>
                        <a:pt x="230" y="140"/>
                      </a:lnTo>
                      <a:lnTo>
                        <a:pt x="230" y="138"/>
                      </a:lnTo>
                      <a:lnTo>
                        <a:pt x="230" y="137"/>
                      </a:lnTo>
                      <a:lnTo>
                        <a:pt x="230" y="134"/>
                      </a:lnTo>
                      <a:lnTo>
                        <a:pt x="230" y="133"/>
                      </a:lnTo>
                      <a:lnTo>
                        <a:pt x="230" y="132"/>
                      </a:lnTo>
                      <a:lnTo>
                        <a:pt x="230" y="130"/>
                      </a:lnTo>
                      <a:lnTo>
                        <a:pt x="230" y="129"/>
                      </a:lnTo>
                      <a:lnTo>
                        <a:pt x="230" y="126"/>
                      </a:lnTo>
                      <a:lnTo>
                        <a:pt x="230" y="125"/>
                      </a:lnTo>
                      <a:lnTo>
                        <a:pt x="230" y="123"/>
                      </a:lnTo>
                      <a:lnTo>
                        <a:pt x="230" y="122"/>
                      </a:lnTo>
                      <a:lnTo>
                        <a:pt x="230" y="121"/>
                      </a:lnTo>
                      <a:lnTo>
                        <a:pt x="230" y="118"/>
                      </a:lnTo>
                      <a:lnTo>
                        <a:pt x="230" y="117"/>
                      </a:lnTo>
                      <a:lnTo>
                        <a:pt x="230" y="115"/>
                      </a:lnTo>
                      <a:lnTo>
                        <a:pt x="230" y="114"/>
                      </a:lnTo>
                      <a:lnTo>
                        <a:pt x="230" y="111"/>
                      </a:lnTo>
                      <a:lnTo>
                        <a:pt x="230" y="110"/>
                      </a:lnTo>
                      <a:lnTo>
                        <a:pt x="229" y="109"/>
                      </a:lnTo>
                      <a:lnTo>
                        <a:pt x="229" y="107"/>
                      </a:lnTo>
                      <a:lnTo>
                        <a:pt x="229" y="106"/>
                      </a:lnTo>
                      <a:lnTo>
                        <a:pt x="229" y="105"/>
                      </a:lnTo>
                      <a:lnTo>
                        <a:pt x="228" y="102"/>
                      </a:lnTo>
                      <a:lnTo>
                        <a:pt x="228" y="101"/>
                      </a:lnTo>
                      <a:lnTo>
                        <a:pt x="247" y="97"/>
                      </a:lnTo>
                      <a:close/>
                      <a:moveTo>
                        <a:pt x="191" y="18"/>
                      </a:moveTo>
                      <a:lnTo>
                        <a:pt x="193" y="19"/>
                      </a:lnTo>
                      <a:lnTo>
                        <a:pt x="194" y="21"/>
                      </a:lnTo>
                      <a:lnTo>
                        <a:pt x="197" y="22"/>
                      </a:lnTo>
                      <a:lnTo>
                        <a:pt x="198" y="23"/>
                      </a:lnTo>
                      <a:lnTo>
                        <a:pt x="199" y="24"/>
                      </a:lnTo>
                      <a:lnTo>
                        <a:pt x="201" y="25"/>
                      </a:lnTo>
                      <a:lnTo>
                        <a:pt x="203" y="26"/>
                      </a:lnTo>
                      <a:lnTo>
                        <a:pt x="205" y="27"/>
                      </a:lnTo>
                      <a:lnTo>
                        <a:pt x="206" y="29"/>
                      </a:lnTo>
                      <a:lnTo>
                        <a:pt x="207" y="30"/>
                      </a:lnTo>
                      <a:lnTo>
                        <a:pt x="208" y="31"/>
                      </a:lnTo>
                      <a:lnTo>
                        <a:pt x="211" y="33"/>
                      </a:lnTo>
                      <a:lnTo>
                        <a:pt x="212" y="34"/>
                      </a:lnTo>
                      <a:lnTo>
                        <a:pt x="213" y="35"/>
                      </a:lnTo>
                      <a:lnTo>
                        <a:pt x="214" y="37"/>
                      </a:lnTo>
                      <a:lnTo>
                        <a:pt x="216" y="38"/>
                      </a:lnTo>
                      <a:lnTo>
                        <a:pt x="218" y="39"/>
                      </a:lnTo>
                      <a:lnTo>
                        <a:pt x="219" y="41"/>
                      </a:lnTo>
                      <a:lnTo>
                        <a:pt x="220" y="42"/>
                      </a:lnTo>
                      <a:lnTo>
                        <a:pt x="221" y="44"/>
                      </a:lnTo>
                      <a:lnTo>
                        <a:pt x="222" y="46"/>
                      </a:lnTo>
                      <a:lnTo>
                        <a:pt x="223" y="47"/>
                      </a:lnTo>
                      <a:lnTo>
                        <a:pt x="224" y="48"/>
                      </a:lnTo>
                      <a:lnTo>
                        <a:pt x="226" y="50"/>
                      </a:lnTo>
                      <a:lnTo>
                        <a:pt x="227" y="52"/>
                      </a:lnTo>
                      <a:lnTo>
                        <a:pt x="228" y="54"/>
                      </a:lnTo>
                      <a:lnTo>
                        <a:pt x="229" y="55"/>
                      </a:lnTo>
                      <a:lnTo>
                        <a:pt x="230" y="57"/>
                      </a:lnTo>
                      <a:lnTo>
                        <a:pt x="231" y="59"/>
                      </a:lnTo>
                      <a:lnTo>
                        <a:pt x="232" y="61"/>
                      </a:lnTo>
                      <a:lnTo>
                        <a:pt x="234" y="62"/>
                      </a:lnTo>
                      <a:lnTo>
                        <a:pt x="235" y="64"/>
                      </a:lnTo>
                      <a:lnTo>
                        <a:pt x="216" y="73"/>
                      </a:lnTo>
                      <a:lnTo>
                        <a:pt x="216" y="72"/>
                      </a:lnTo>
                      <a:lnTo>
                        <a:pt x="215" y="71"/>
                      </a:lnTo>
                      <a:lnTo>
                        <a:pt x="214" y="70"/>
                      </a:lnTo>
                      <a:lnTo>
                        <a:pt x="213" y="68"/>
                      </a:lnTo>
                      <a:lnTo>
                        <a:pt x="212" y="67"/>
                      </a:lnTo>
                      <a:lnTo>
                        <a:pt x="212" y="65"/>
                      </a:lnTo>
                      <a:lnTo>
                        <a:pt x="211" y="64"/>
                      </a:lnTo>
                      <a:lnTo>
                        <a:pt x="209" y="62"/>
                      </a:lnTo>
                      <a:lnTo>
                        <a:pt x="208" y="61"/>
                      </a:lnTo>
                      <a:lnTo>
                        <a:pt x="207" y="60"/>
                      </a:lnTo>
                      <a:lnTo>
                        <a:pt x="206" y="59"/>
                      </a:lnTo>
                      <a:lnTo>
                        <a:pt x="205" y="57"/>
                      </a:lnTo>
                      <a:lnTo>
                        <a:pt x="204" y="56"/>
                      </a:lnTo>
                      <a:lnTo>
                        <a:pt x="203" y="55"/>
                      </a:lnTo>
                      <a:lnTo>
                        <a:pt x="201" y="54"/>
                      </a:lnTo>
                      <a:lnTo>
                        <a:pt x="200" y="53"/>
                      </a:lnTo>
                      <a:lnTo>
                        <a:pt x="199" y="52"/>
                      </a:lnTo>
                      <a:lnTo>
                        <a:pt x="198" y="50"/>
                      </a:lnTo>
                      <a:lnTo>
                        <a:pt x="197" y="49"/>
                      </a:lnTo>
                      <a:lnTo>
                        <a:pt x="196" y="48"/>
                      </a:lnTo>
                      <a:lnTo>
                        <a:pt x="194" y="47"/>
                      </a:lnTo>
                      <a:lnTo>
                        <a:pt x="193" y="46"/>
                      </a:lnTo>
                      <a:lnTo>
                        <a:pt x="192" y="45"/>
                      </a:lnTo>
                      <a:lnTo>
                        <a:pt x="191" y="44"/>
                      </a:lnTo>
                      <a:lnTo>
                        <a:pt x="190" y="42"/>
                      </a:lnTo>
                      <a:lnTo>
                        <a:pt x="189" y="41"/>
                      </a:lnTo>
                      <a:lnTo>
                        <a:pt x="188" y="41"/>
                      </a:lnTo>
                      <a:lnTo>
                        <a:pt x="186" y="40"/>
                      </a:lnTo>
                      <a:lnTo>
                        <a:pt x="184" y="39"/>
                      </a:lnTo>
                      <a:lnTo>
                        <a:pt x="183" y="38"/>
                      </a:lnTo>
                      <a:lnTo>
                        <a:pt x="182" y="37"/>
                      </a:lnTo>
                      <a:lnTo>
                        <a:pt x="181" y="37"/>
                      </a:lnTo>
                      <a:lnTo>
                        <a:pt x="191" y="18"/>
                      </a:lnTo>
                      <a:close/>
                      <a:moveTo>
                        <a:pt x="97" y="3"/>
                      </a:moveTo>
                      <a:lnTo>
                        <a:pt x="98" y="3"/>
                      </a:lnTo>
                      <a:lnTo>
                        <a:pt x="100" y="2"/>
                      </a:lnTo>
                      <a:lnTo>
                        <a:pt x="102" y="2"/>
                      </a:lnTo>
                      <a:lnTo>
                        <a:pt x="105" y="2"/>
                      </a:lnTo>
                      <a:lnTo>
                        <a:pt x="106" y="1"/>
                      </a:lnTo>
                      <a:lnTo>
                        <a:pt x="108" y="1"/>
                      </a:lnTo>
                      <a:lnTo>
                        <a:pt x="110" y="1"/>
                      </a:lnTo>
                      <a:lnTo>
                        <a:pt x="112" y="1"/>
                      </a:lnTo>
                      <a:lnTo>
                        <a:pt x="114" y="1"/>
                      </a:lnTo>
                      <a:lnTo>
                        <a:pt x="116" y="0"/>
                      </a:lnTo>
                      <a:lnTo>
                        <a:pt x="118" y="0"/>
                      </a:lnTo>
                      <a:lnTo>
                        <a:pt x="120" y="0"/>
                      </a:lnTo>
                      <a:lnTo>
                        <a:pt x="122" y="0"/>
                      </a:lnTo>
                      <a:lnTo>
                        <a:pt x="124" y="0"/>
                      </a:lnTo>
                      <a:lnTo>
                        <a:pt x="125" y="0"/>
                      </a:lnTo>
                      <a:lnTo>
                        <a:pt x="128" y="0"/>
                      </a:lnTo>
                      <a:lnTo>
                        <a:pt x="130" y="0"/>
                      </a:lnTo>
                      <a:lnTo>
                        <a:pt x="131" y="0"/>
                      </a:lnTo>
                      <a:lnTo>
                        <a:pt x="133" y="0"/>
                      </a:lnTo>
                      <a:lnTo>
                        <a:pt x="136" y="1"/>
                      </a:lnTo>
                      <a:lnTo>
                        <a:pt x="138" y="1"/>
                      </a:lnTo>
                      <a:lnTo>
                        <a:pt x="139" y="1"/>
                      </a:lnTo>
                      <a:lnTo>
                        <a:pt x="141" y="1"/>
                      </a:lnTo>
                      <a:lnTo>
                        <a:pt x="144" y="1"/>
                      </a:lnTo>
                      <a:lnTo>
                        <a:pt x="145" y="2"/>
                      </a:lnTo>
                      <a:lnTo>
                        <a:pt x="147" y="2"/>
                      </a:lnTo>
                      <a:lnTo>
                        <a:pt x="150" y="2"/>
                      </a:lnTo>
                      <a:lnTo>
                        <a:pt x="152" y="3"/>
                      </a:lnTo>
                      <a:lnTo>
                        <a:pt x="153" y="3"/>
                      </a:lnTo>
                      <a:lnTo>
                        <a:pt x="155" y="3"/>
                      </a:lnTo>
                      <a:lnTo>
                        <a:pt x="158" y="4"/>
                      </a:lnTo>
                      <a:lnTo>
                        <a:pt x="160" y="4"/>
                      </a:lnTo>
                      <a:lnTo>
                        <a:pt x="154" y="25"/>
                      </a:lnTo>
                      <a:lnTo>
                        <a:pt x="152" y="24"/>
                      </a:lnTo>
                      <a:lnTo>
                        <a:pt x="151" y="24"/>
                      </a:lnTo>
                      <a:lnTo>
                        <a:pt x="148" y="23"/>
                      </a:lnTo>
                      <a:lnTo>
                        <a:pt x="147" y="23"/>
                      </a:lnTo>
                      <a:lnTo>
                        <a:pt x="145" y="23"/>
                      </a:lnTo>
                      <a:lnTo>
                        <a:pt x="144" y="23"/>
                      </a:lnTo>
                      <a:lnTo>
                        <a:pt x="143" y="22"/>
                      </a:lnTo>
                      <a:lnTo>
                        <a:pt x="140" y="22"/>
                      </a:lnTo>
                      <a:lnTo>
                        <a:pt x="139" y="22"/>
                      </a:lnTo>
                      <a:lnTo>
                        <a:pt x="137" y="22"/>
                      </a:lnTo>
                      <a:lnTo>
                        <a:pt x="136" y="22"/>
                      </a:lnTo>
                      <a:lnTo>
                        <a:pt x="133" y="21"/>
                      </a:lnTo>
                      <a:lnTo>
                        <a:pt x="132" y="21"/>
                      </a:lnTo>
                      <a:lnTo>
                        <a:pt x="130" y="21"/>
                      </a:lnTo>
                      <a:lnTo>
                        <a:pt x="129" y="21"/>
                      </a:lnTo>
                      <a:lnTo>
                        <a:pt x="127" y="21"/>
                      </a:lnTo>
                      <a:lnTo>
                        <a:pt x="125" y="21"/>
                      </a:lnTo>
                      <a:lnTo>
                        <a:pt x="124" y="21"/>
                      </a:lnTo>
                      <a:lnTo>
                        <a:pt x="122" y="21"/>
                      </a:lnTo>
                      <a:lnTo>
                        <a:pt x="121" y="21"/>
                      </a:lnTo>
                      <a:lnTo>
                        <a:pt x="118" y="21"/>
                      </a:lnTo>
                      <a:lnTo>
                        <a:pt x="117" y="21"/>
                      </a:lnTo>
                      <a:lnTo>
                        <a:pt x="116" y="22"/>
                      </a:lnTo>
                      <a:lnTo>
                        <a:pt x="114" y="22"/>
                      </a:lnTo>
                      <a:lnTo>
                        <a:pt x="113" y="22"/>
                      </a:lnTo>
                      <a:lnTo>
                        <a:pt x="110" y="22"/>
                      </a:lnTo>
                      <a:lnTo>
                        <a:pt x="109" y="22"/>
                      </a:lnTo>
                      <a:lnTo>
                        <a:pt x="108" y="23"/>
                      </a:lnTo>
                      <a:lnTo>
                        <a:pt x="106" y="23"/>
                      </a:lnTo>
                      <a:lnTo>
                        <a:pt x="105" y="23"/>
                      </a:lnTo>
                      <a:lnTo>
                        <a:pt x="102" y="24"/>
                      </a:lnTo>
                      <a:lnTo>
                        <a:pt x="101" y="24"/>
                      </a:lnTo>
                      <a:lnTo>
                        <a:pt x="97" y="3"/>
                      </a:lnTo>
                      <a:close/>
                      <a:moveTo>
                        <a:pt x="18" y="60"/>
                      </a:moveTo>
                      <a:lnTo>
                        <a:pt x="19" y="59"/>
                      </a:lnTo>
                      <a:lnTo>
                        <a:pt x="21" y="56"/>
                      </a:lnTo>
                      <a:lnTo>
                        <a:pt x="22" y="55"/>
                      </a:lnTo>
                      <a:lnTo>
                        <a:pt x="23" y="54"/>
                      </a:lnTo>
                      <a:lnTo>
                        <a:pt x="24" y="52"/>
                      </a:lnTo>
                      <a:lnTo>
                        <a:pt x="25" y="50"/>
                      </a:lnTo>
                      <a:lnTo>
                        <a:pt x="26" y="48"/>
                      </a:lnTo>
                      <a:lnTo>
                        <a:pt x="27" y="47"/>
                      </a:lnTo>
                      <a:lnTo>
                        <a:pt x="29" y="46"/>
                      </a:lnTo>
                      <a:lnTo>
                        <a:pt x="30" y="44"/>
                      </a:lnTo>
                      <a:lnTo>
                        <a:pt x="31" y="42"/>
                      </a:lnTo>
                      <a:lnTo>
                        <a:pt x="33" y="41"/>
                      </a:lnTo>
                      <a:lnTo>
                        <a:pt x="34" y="40"/>
                      </a:lnTo>
                      <a:lnTo>
                        <a:pt x="35" y="39"/>
                      </a:lnTo>
                      <a:lnTo>
                        <a:pt x="37" y="37"/>
                      </a:lnTo>
                      <a:lnTo>
                        <a:pt x="38" y="35"/>
                      </a:lnTo>
                      <a:lnTo>
                        <a:pt x="40" y="34"/>
                      </a:lnTo>
                      <a:lnTo>
                        <a:pt x="41" y="33"/>
                      </a:lnTo>
                      <a:lnTo>
                        <a:pt x="42" y="32"/>
                      </a:lnTo>
                      <a:lnTo>
                        <a:pt x="44" y="31"/>
                      </a:lnTo>
                      <a:lnTo>
                        <a:pt x="46" y="30"/>
                      </a:lnTo>
                      <a:lnTo>
                        <a:pt x="47" y="27"/>
                      </a:lnTo>
                      <a:lnTo>
                        <a:pt x="48" y="26"/>
                      </a:lnTo>
                      <a:lnTo>
                        <a:pt x="50" y="25"/>
                      </a:lnTo>
                      <a:lnTo>
                        <a:pt x="52" y="24"/>
                      </a:lnTo>
                      <a:lnTo>
                        <a:pt x="54" y="23"/>
                      </a:lnTo>
                      <a:lnTo>
                        <a:pt x="55" y="22"/>
                      </a:lnTo>
                      <a:lnTo>
                        <a:pt x="57" y="21"/>
                      </a:lnTo>
                      <a:lnTo>
                        <a:pt x="59" y="19"/>
                      </a:lnTo>
                      <a:lnTo>
                        <a:pt x="61" y="18"/>
                      </a:lnTo>
                      <a:lnTo>
                        <a:pt x="62" y="17"/>
                      </a:lnTo>
                      <a:lnTo>
                        <a:pt x="64" y="16"/>
                      </a:lnTo>
                      <a:lnTo>
                        <a:pt x="74" y="34"/>
                      </a:lnTo>
                      <a:lnTo>
                        <a:pt x="72" y="35"/>
                      </a:lnTo>
                      <a:lnTo>
                        <a:pt x="71" y="37"/>
                      </a:lnTo>
                      <a:lnTo>
                        <a:pt x="70" y="38"/>
                      </a:lnTo>
                      <a:lnTo>
                        <a:pt x="68" y="38"/>
                      </a:lnTo>
                      <a:lnTo>
                        <a:pt x="67" y="39"/>
                      </a:lnTo>
                      <a:lnTo>
                        <a:pt x="65" y="40"/>
                      </a:lnTo>
                      <a:lnTo>
                        <a:pt x="64" y="41"/>
                      </a:lnTo>
                      <a:lnTo>
                        <a:pt x="62" y="42"/>
                      </a:lnTo>
                      <a:lnTo>
                        <a:pt x="61" y="44"/>
                      </a:lnTo>
                      <a:lnTo>
                        <a:pt x="60" y="45"/>
                      </a:lnTo>
                      <a:lnTo>
                        <a:pt x="59" y="46"/>
                      </a:lnTo>
                      <a:lnTo>
                        <a:pt x="57" y="46"/>
                      </a:lnTo>
                      <a:lnTo>
                        <a:pt x="56" y="47"/>
                      </a:lnTo>
                      <a:lnTo>
                        <a:pt x="55" y="48"/>
                      </a:lnTo>
                      <a:lnTo>
                        <a:pt x="54" y="49"/>
                      </a:lnTo>
                      <a:lnTo>
                        <a:pt x="53" y="50"/>
                      </a:lnTo>
                      <a:lnTo>
                        <a:pt x="52" y="52"/>
                      </a:lnTo>
                      <a:lnTo>
                        <a:pt x="50" y="53"/>
                      </a:lnTo>
                      <a:lnTo>
                        <a:pt x="49" y="54"/>
                      </a:lnTo>
                      <a:lnTo>
                        <a:pt x="48" y="55"/>
                      </a:lnTo>
                      <a:lnTo>
                        <a:pt x="47" y="57"/>
                      </a:lnTo>
                      <a:lnTo>
                        <a:pt x="46" y="59"/>
                      </a:lnTo>
                      <a:lnTo>
                        <a:pt x="45" y="60"/>
                      </a:lnTo>
                      <a:lnTo>
                        <a:pt x="44" y="61"/>
                      </a:lnTo>
                      <a:lnTo>
                        <a:pt x="42" y="62"/>
                      </a:lnTo>
                      <a:lnTo>
                        <a:pt x="41" y="63"/>
                      </a:lnTo>
                      <a:lnTo>
                        <a:pt x="40" y="64"/>
                      </a:lnTo>
                      <a:lnTo>
                        <a:pt x="40" y="65"/>
                      </a:lnTo>
                      <a:lnTo>
                        <a:pt x="39" y="67"/>
                      </a:lnTo>
                      <a:lnTo>
                        <a:pt x="38" y="69"/>
                      </a:lnTo>
                      <a:lnTo>
                        <a:pt x="37" y="70"/>
                      </a:lnTo>
                      <a:lnTo>
                        <a:pt x="37" y="71"/>
                      </a:lnTo>
                      <a:lnTo>
                        <a:pt x="18" y="60"/>
                      </a:lnTo>
                      <a:close/>
                    </a:path>
                  </a:pathLst>
                </a:custGeom>
                <a:solidFill>
                  <a:srgbClr val="BFBFBF"/>
                </a:solidFill>
                <a:ln w="9525">
                  <a:noFill/>
                  <a:round/>
                  <a:headEnd/>
                  <a:tailEnd/>
                </a:ln>
              </p:spPr>
              <p:txBody>
                <a:bodyPr/>
                <a:lstStyle/>
                <a:p>
                  <a:endParaRPr lang="en-GB"/>
                </a:p>
              </p:txBody>
            </p:sp>
            <p:sp>
              <p:nvSpPr>
                <p:cNvPr id="819" name="Freeform 1135"/>
                <p:cNvSpPr>
                  <a:spLocks/>
                </p:cNvSpPr>
                <p:nvPr/>
              </p:nvSpPr>
              <p:spPr bwMode="auto">
                <a:xfrm>
                  <a:off x="3276" y="3073"/>
                  <a:ext cx="4" cy="33"/>
                </a:xfrm>
                <a:custGeom>
                  <a:avLst/>
                  <a:gdLst>
                    <a:gd name="T0" fmla="*/ 1 w 10"/>
                    <a:gd name="T1" fmla="*/ 1 h 66"/>
                    <a:gd name="T2" fmla="*/ 1 w 10"/>
                    <a:gd name="T3" fmla="*/ 1 h 66"/>
                    <a:gd name="T4" fmla="*/ 1 w 10"/>
                    <a:gd name="T5" fmla="*/ 2 h 66"/>
                    <a:gd name="T6" fmla="*/ 0 w 10"/>
                    <a:gd name="T7" fmla="*/ 3 h 66"/>
                    <a:gd name="T8" fmla="*/ 0 w 10"/>
                    <a:gd name="T9" fmla="*/ 4 h 66"/>
                    <a:gd name="T10" fmla="*/ 0 w 10"/>
                    <a:gd name="T11" fmla="*/ 5 h 66"/>
                    <a:gd name="T12" fmla="*/ 0 w 10"/>
                    <a:gd name="T13" fmla="*/ 6 h 66"/>
                    <a:gd name="T14" fmla="*/ 0 w 10"/>
                    <a:gd name="T15" fmla="*/ 7 h 66"/>
                    <a:gd name="T16" fmla="*/ 0 w 10"/>
                    <a:gd name="T17" fmla="*/ 8 h 66"/>
                    <a:gd name="T18" fmla="*/ 0 w 10"/>
                    <a:gd name="T19" fmla="*/ 9 h 66"/>
                    <a:gd name="T20" fmla="*/ 0 w 10"/>
                    <a:gd name="T21" fmla="*/ 10 h 66"/>
                    <a:gd name="T22" fmla="*/ 0 w 10"/>
                    <a:gd name="T23" fmla="*/ 11 h 66"/>
                    <a:gd name="T24" fmla="*/ 0 w 10"/>
                    <a:gd name="T25" fmla="*/ 12 h 66"/>
                    <a:gd name="T26" fmla="*/ 0 w 10"/>
                    <a:gd name="T27" fmla="*/ 13 h 66"/>
                    <a:gd name="T28" fmla="*/ 0 w 10"/>
                    <a:gd name="T29" fmla="*/ 14 h 66"/>
                    <a:gd name="T30" fmla="*/ 1 w 10"/>
                    <a:gd name="T31" fmla="*/ 15 h 66"/>
                    <a:gd name="T32" fmla="*/ 1 w 10"/>
                    <a:gd name="T33" fmla="*/ 17 h 66"/>
                    <a:gd name="T34" fmla="*/ 2 w 10"/>
                    <a:gd name="T35" fmla="*/ 15 h 66"/>
                    <a:gd name="T36" fmla="*/ 1 w 10"/>
                    <a:gd name="T37" fmla="*/ 14 h 66"/>
                    <a:gd name="T38" fmla="*/ 1 w 10"/>
                    <a:gd name="T39" fmla="*/ 13 h 66"/>
                    <a:gd name="T40" fmla="*/ 1 w 10"/>
                    <a:gd name="T41" fmla="*/ 12 h 66"/>
                    <a:gd name="T42" fmla="*/ 1 w 10"/>
                    <a:gd name="T43" fmla="*/ 12 h 66"/>
                    <a:gd name="T44" fmla="*/ 1 w 10"/>
                    <a:gd name="T45" fmla="*/ 10 h 66"/>
                    <a:gd name="T46" fmla="*/ 1 w 10"/>
                    <a:gd name="T47" fmla="*/ 10 h 66"/>
                    <a:gd name="T48" fmla="*/ 1 w 10"/>
                    <a:gd name="T49" fmla="*/ 9 h 66"/>
                    <a:gd name="T50" fmla="*/ 1 w 10"/>
                    <a:gd name="T51" fmla="*/ 8 h 66"/>
                    <a:gd name="T52" fmla="*/ 1 w 10"/>
                    <a:gd name="T53" fmla="*/ 7 h 66"/>
                    <a:gd name="T54" fmla="*/ 1 w 10"/>
                    <a:gd name="T55" fmla="*/ 6 h 66"/>
                    <a:gd name="T56" fmla="*/ 1 w 10"/>
                    <a:gd name="T57" fmla="*/ 5 h 66"/>
                    <a:gd name="T58" fmla="*/ 1 w 10"/>
                    <a:gd name="T59" fmla="*/ 4 h 66"/>
                    <a:gd name="T60" fmla="*/ 1 w 10"/>
                    <a:gd name="T61" fmla="*/ 3 h 66"/>
                    <a:gd name="T62" fmla="*/ 2 w 10"/>
                    <a:gd name="T63" fmla="*/ 2 h 66"/>
                    <a:gd name="T64" fmla="*/ 2 w 10"/>
                    <a:gd name="T65" fmla="*/ 1 h 66"/>
                    <a:gd name="T66" fmla="*/ 1 w 10"/>
                    <a:gd name="T67" fmla="*/ 1 h 66"/>
                    <a:gd name="T68" fmla="*/ 2 w 10"/>
                    <a:gd name="T69" fmla="*/ 1 h 66"/>
                    <a:gd name="T70" fmla="*/ 2 w 10"/>
                    <a:gd name="T71" fmla="*/ 0 h 66"/>
                    <a:gd name="T72" fmla="*/ 1 w 10"/>
                    <a:gd name="T73" fmla="*/ 0 h 66"/>
                    <a:gd name="T74" fmla="*/ 1 w 10"/>
                    <a:gd name="T75" fmla="*/ 1 h 66"/>
                    <a:gd name="T76" fmla="*/ 1 w 10"/>
                    <a:gd name="T77" fmla="*/ 1 h 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
                    <a:gd name="T118" fmla="*/ 0 h 66"/>
                    <a:gd name="T119" fmla="*/ 10 w 10"/>
                    <a:gd name="T120" fmla="*/ 66 h 6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 h="66">
                      <a:moveTo>
                        <a:pt x="9" y="0"/>
                      </a:moveTo>
                      <a:lnTo>
                        <a:pt x="5" y="2"/>
                      </a:lnTo>
                      <a:lnTo>
                        <a:pt x="5" y="3"/>
                      </a:lnTo>
                      <a:lnTo>
                        <a:pt x="4" y="5"/>
                      </a:lnTo>
                      <a:lnTo>
                        <a:pt x="4" y="8"/>
                      </a:lnTo>
                      <a:lnTo>
                        <a:pt x="4" y="10"/>
                      </a:lnTo>
                      <a:lnTo>
                        <a:pt x="3" y="12"/>
                      </a:lnTo>
                      <a:lnTo>
                        <a:pt x="3" y="13"/>
                      </a:lnTo>
                      <a:lnTo>
                        <a:pt x="3" y="16"/>
                      </a:lnTo>
                      <a:lnTo>
                        <a:pt x="2" y="18"/>
                      </a:lnTo>
                      <a:lnTo>
                        <a:pt x="2" y="20"/>
                      </a:lnTo>
                      <a:lnTo>
                        <a:pt x="2" y="21"/>
                      </a:lnTo>
                      <a:lnTo>
                        <a:pt x="2" y="24"/>
                      </a:lnTo>
                      <a:lnTo>
                        <a:pt x="2" y="26"/>
                      </a:lnTo>
                      <a:lnTo>
                        <a:pt x="0" y="28"/>
                      </a:lnTo>
                      <a:lnTo>
                        <a:pt x="0" y="30"/>
                      </a:lnTo>
                      <a:lnTo>
                        <a:pt x="0" y="32"/>
                      </a:lnTo>
                      <a:lnTo>
                        <a:pt x="0" y="34"/>
                      </a:lnTo>
                      <a:lnTo>
                        <a:pt x="0" y="36"/>
                      </a:lnTo>
                      <a:lnTo>
                        <a:pt x="0" y="38"/>
                      </a:lnTo>
                      <a:lnTo>
                        <a:pt x="0" y="40"/>
                      </a:lnTo>
                      <a:lnTo>
                        <a:pt x="0" y="42"/>
                      </a:lnTo>
                      <a:lnTo>
                        <a:pt x="0" y="43"/>
                      </a:lnTo>
                      <a:lnTo>
                        <a:pt x="0" y="46"/>
                      </a:lnTo>
                      <a:lnTo>
                        <a:pt x="2" y="48"/>
                      </a:lnTo>
                      <a:lnTo>
                        <a:pt x="2" y="50"/>
                      </a:lnTo>
                      <a:lnTo>
                        <a:pt x="2" y="51"/>
                      </a:lnTo>
                      <a:lnTo>
                        <a:pt x="2" y="54"/>
                      </a:lnTo>
                      <a:lnTo>
                        <a:pt x="3" y="56"/>
                      </a:lnTo>
                      <a:lnTo>
                        <a:pt x="3" y="58"/>
                      </a:lnTo>
                      <a:lnTo>
                        <a:pt x="3" y="59"/>
                      </a:lnTo>
                      <a:lnTo>
                        <a:pt x="4" y="62"/>
                      </a:lnTo>
                      <a:lnTo>
                        <a:pt x="4" y="64"/>
                      </a:lnTo>
                      <a:lnTo>
                        <a:pt x="4" y="66"/>
                      </a:lnTo>
                      <a:lnTo>
                        <a:pt x="9" y="64"/>
                      </a:lnTo>
                      <a:lnTo>
                        <a:pt x="9" y="63"/>
                      </a:lnTo>
                      <a:lnTo>
                        <a:pt x="9" y="61"/>
                      </a:lnTo>
                      <a:lnTo>
                        <a:pt x="7" y="58"/>
                      </a:lnTo>
                      <a:lnTo>
                        <a:pt x="7" y="57"/>
                      </a:lnTo>
                      <a:lnTo>
                        <a:pt x="7" y="55"/>
                      </a:lnTo>
                      <a:lnTo>
                        <a:pt x="6" y="53"/>
                      </a:lnTo>
                      <a:lnTo>
                        <a:pt x="6" y="51"/>
                      </a:lnTo>
                      <a:lnTo>
                        <a:pt x="6" y="49"/>
                      </a:lnTo>
                      <a:lnTo>
                        <a:pt x="6" y="48"/>
                      </a:lnTo>
                      <a:lnTo>
                        <a:pt x="6" y="46"/>
                      </a:lnTo>
                      <a:lnTo>
                        <a:pt x="6" y="43"/>
                      </a:lnTo>
                      <a:lnTo>
                        <a:pt x="5" y="42"/>
                      </a:lnTo>
                      <a:lnTo>
                        <a:pt x="5" y="40"/>
                      </a:lnTo>
                      <a:lnTo>
                        <a:pt x="5" y="38"/>
                      </a:lnTo>
                      <a:lnTo>
                        <a:pt x="5" y="36"/>
                      </a:lnTo>
                      <a:lnTo>
                        <a:pt x="5" y="34"/>
                      </a:lnTo>
                      <a:lnTo>
                        <a:pt x="5" y="32"/>
                      </a:lnTo>
                      <a:lnTo>
                        <a:pt x="6" y="31"/>
                      </a:lnTo>
                      <a:lnTo>
                        <a:pt x="6" y="28"/>
                      </a:lnTo>
                      <a:lnTo>
                        <a:pt x="6" y="26"/>
                      </a:lnTo>
                      <a:lnTo>
                        <a:pt x="6" y="25"/>
                      </a:lnTo>
                      <a:lnTo>
                        <a:pt x="6" y="23"/>
                      </a:lnTo>
                      <a:lnTo>
                        <a:pt x="6" y="20"/>
                      </a:lnTo>
                      <a:lnTo>
                        <a:pt x="7" y="18"/>
                      </a:lnTo>
                      <a:lnTo>
                        <a:pt x="7" y="17"/>
                      </a:lnTo>
                      <a:lnTo>
                        <a:pt x="7" y="15"/>
                      </a:lnTo>
                      <a:lnTo>
                        <a:pt x="7" y="12"/>
                      </a:lnTo>
                      <a:lnTo>
                        <a:pt x="9" y="11"/>
                      </a:lnTo>
                      <a:lnTo>
                        <a:pt x="9" y="9"/>
                      </a:lnTo>
                      <a:lnTo>
                        <a:pt x="10" y="7"/>
                      </a:lnTo>
                      <a:lnTo>
                        <a:pt x="10" y="4"/>
                      </a:lnTo>
                      <a:lnTo>
                        <a:pt x="10" y="3"/>
                      </a:lnTo>
                      <a:lnTo>
                        <a:pt x="7" y="4"/>
                      </a:lnTo>
                      <a:lnTo>
                        <a:pt x="10" y="3"/>
                      </a:lnTo>
                      <a:lnTo>
                        <a:pt x="10" y="2"/>
                      </a:lnTo>
                      <a:lnTo>
                        <a:pt x="10" y="1"/>
                      </a:lnTo>
                      <a:lnTo>
                        <a:pt x="10" y="0"/>
                      </a:lnTo>
                      <a:lnTo>
                        <a:pt x="9" y="0"/>
                      </a:lnTo>
                      <a:lnTo>
                        <a:pt x="7" y="0"/>
                      </a:lnTo>
                      <a:lnTo>
                        <a:pt x="6" y="0"/>
                      </a:lnTo>
                      <a:lnTo>
                        <a:pt x="6" y="1"/>
                      </a:lnTo>
                      <a:lnTo>
                        <a:pt x="5" y="1"/>
                      </a:lnTo>
                      <a:lnTo>
                        <a:pt x="5" y="2"/>
                      </a:lnTo>
                      <a:lnTo>
                        <a:pt x="9" y="0"/>
                      </a:lnTo>
                      <a:close/>
                    </a:path>
                  </a:pathLst>
                </a:custGeom>
                <a:solidFill>
                  <a:srgbClr val="000000"/>
                </a:solidFill>
                <a:ln w="9525">
                  <a:noFill/>
                  <a:round/>
                  <a:headEnd/>
                  <a:tailEnd/>
                </a:ln>
              </p:spPr>
              <p:txBody>
                <a:bodyPr/>
                <a:lstStyle/>
                <a:p>
                  <a:endParaRPr lang="en-GB"/>
                </a:p>
              </p:txBody>
            </p:sp>
            <p:sp>
              <p:nvSpPr>
                <p:cNvPr id="820" name="Freeform 1136"/>
                <p:cNvSpPr>
                  <a:spLocks/>
                </p:cNvSpPr>
                <p:nvPr/>
              </p:nvSpPr>
              <p:spPr bwMode="auto">
                <a:xfrm>
                  <a:off x="3279" y="3073"/>
                  <a:ext cx="12" cy="5"/>
                </a:xfrm>
                <a:custGeom>
                  <a:avLst/>
                  <a:gdLst>
                    <a:gd name="T0" fmla="*/ 6 w 23"/>
                    <a:gd name="T1" fmla="*/ 3 h 10"/>
                    <a:gd name="T2" fmla="*/ 6 w 23"/>
                    <a:gd name="T3" fmla="*/ 1 h 10"/>
                    <a:gd name="T4" fmla="*/ 1 w 23"/>
                    <a:gd name="T5" fmla="*/ 0 h 10"/>
                    <a:gd name="T6" fmla="*/ 0 w 23"/>
                    <a:gd name="T7" fmla="*/ 1 h 10"/>
                    <a:gd name="T8" fmla="*/ 5 w 23"/>
                    <a:gd name="T9" fmla="*/ 3 h 10"/>
                    <a:gd name="T10" fmla="*/ 5 w 23"/>
                    <a:gd name="T11" fmla="*/ 2 h 10"/>
                    <a:gd name="T12" fmla="*/ 5 w 23"/>
                    <a:gd name="T13" fmla="*/ 3 h 10"/>
                    <a:gd name="T14" fmla="*/ 6 w 23"/>
                    <a:gd name="T15" fmla="*/ 3 h 10"/>
                    <a:gd name="T16" fmla="*/ 6 w 23"/>
                    <a:gd name="T17" fmla="*/ 3 h 10"/>
                    <a:gd name="T18" fmla="*/ 6 w 23"/>
                    <a:gd name="T19" fmla="*/ 3 h 10"/>
                    <a:gd name="T20" fmla="*/ 6 w 23"/>
                    <a:gd name="T21" fmla="*/ 3 h 10"/>
                    <a:gd name="T22" fmla="*/ 6 w 23"/>
                    <a:gd name="T23" fmla="*/ 2 h 10"/>
                    <a:gd name="T24" fmla="*/ 6 w 23"/>
                    <a:gd name="T25" fmla="*/ 1 h 10"/>
                    <a:gd name="T26" fmla="*/ 6 w 23"/>
                    <a:gd name="T27" fmla="*/ 1 h 10"/>
                    <a:gd name="T28" fmla="*/ 6 w 23"/>
                    <a:gd name="T29" fmla="*/ 1 h 10"/>
                    <a:gd name="T30" fmla="*/ 6 w 23"/>
                    <a:gd name="T31" fmla="*/ 1 h 10"/>
                    <a:gd name="T32" fmla="*/ 6 w 23"/>
                    <a:gd name="T33" fmla="*/ 3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0"/>
                    <a:gd name="T53" fmla="*/ 23 w 23"/>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0">
                      <a:moveTo>
                        <a:pt x="23" y="9"/>
                      </a:moveTo>
                      <a:lnTo>
                        <a:pt x="21" y="5"/>
                      </a:lnTo>
                      <a:lnTo>
                        <a:pt x="2" y="0"/>
                      </a:lnTo>
                      <a:lnTo>
                        <a:pt x="0" y="4"/>
                      </a:lnTo>
                      <a:lnTo>
                        <a:pt x="20" y="10"/>
                      </a:lnTo>
                      <a:lnTo>
                        <a:pt x="19" y="8"/>
                      </a:lnTo>
                      <a:lnTo>
                        <a:pt x="20" y="10"/>
                      </a:lnTo>
                      <a:lnTo>
                        <a:pt x="21" y="10"/>
                      </a:lnTo>
                      <a:lnTo>
                        <a:pt x="22" y="10"/>
                      </a:lnTo>
                      <a:lnTo>
                        <a:pt x="22" y="9"/>
                      </a:lnTo>
                      <a:lnTo>
                        <a:pt x="23" y="9"/>
                      </a:lnTo>
                      <a:lnTo>
                        <a:pt x="23" y="8"/>
                      </a:lnTo>
                      <a:lnTo>
                        <a:pt x="23" y="7"/>
                      </a:lnTo>
                      <a:lnTo>
                        <a:pt x="22" y="7"/>
                      </a:lnTo>
                      <a:lnTo>
                        <a:pt x="22" y="5"/>
                      </a:lnTo>
                      <a:lnTo>
                        <a:pt x="21" y="5"/>
                      </a:lnTo>
                      <a:lnTo>
                        <a:pt x="23" y="9"/>
                      </a:lnTo>
                      <a:close/>
                    </a:path>
                  </a:pathLst>
                </a:custGeom>
                <a:solidFill>
                  <a:srgbClr val="000000"/>
                </a:solidFill>
                <a:ln w="9525">
                  <a:noFill/>
                  <a:round/>
                  <a:headEnd/>
                  <a:tailEnd/>
                </a:ln>
              </p:spPr>
              <p:txBody>
                <a:bodyPr/>
                <a:lstStyle/>
                <a:p>
                  <a:endParaRPr lang="en-GB"/>
                </a:p>
              </p:txBody>
            </p:sp>
            <p:sp>
              <p:nvSpPr>
                <p:cNvPr id="821" name="Freeform 1137"/>
                <p:cNvSpPr>
                  <a:spLocks/>
                </p:cNvSpPr>
                <p:nvPr/>
              </p:nvSpPr>
              <p:spPr bwMode="auto">
                <a:xfrm>
                  <a:off x="3286" y="3077"/>
                  <a:ext cx="5" cy="27"/>
                </a:xfrm>
                <a:custGeom>
                  <a:avLst/>
                  <a:gdLst>
                    <a:gd name="T0" fmla="*/ 2 w 9"/>
                    <a:gd name="T1" fmla="*/ 12 h 55"/>
                    <a:gd name="T2" fmla="*/ 2 w 9"/>
                    <a:gd name="T3" fmla="*/ 12 h 55"/>
                    <a:gd name="T4" fmla="*/ 2 w 9"/>
                    <a:gd name="T5" fmla="*/ 11 h 55"/>
                    <a:gd name="T6" fmla="*/ 2 w 9"/>
                    <a:gd name="T7" fmla="*/ 10 h 55"/>
                    <a:gd name="T8" fmla="*/ 2 w 9"/>
                    <a:gd name="T9" fmla="*/ 10 h 55"/>
                    <a:gd name="T10" fmla="*/ 2 w 9"/>
                    <a:gd name="T11" fmla="*/ 9 h 55"/>
                    <a:gd name="T12" fmla="*/ 2 w 9"/>
                    <a:gd name="T13" fmla="*/ 8 h 55"/>
                    <a:gd name="T14" fmla="*/ 2 w 9"/>
                    <a:gd name="T15" fmla="*/ 7 h 55"/>
                    <a:gd name="T16" fmla="*/ 2 w 9"/>
                    <a:gd name="T17" fmla="*/ 6 h 55"/>
                    <a:gd name="T18" fmla="*/ 2 w 9"/>
                    <a:gd name="T19" fmla="*/ 6 h 55"/>
                    <a:gd name="T20" fmla="*/ 2 w 9"/>
                    <a:gd name="T21" fmla="*/ 5 h 55"/>
                    <a:gd name="T22" fmla="*/ 2 w 9"/>
                    <a:gd name="T23" fmla="*/ 4 h 55"/>
                    <a:gd name="T24" fmla="*/ 2 w 9"/>
                    <a:gd name="T25" fmla="*/ 3 h 55"/>
                    <a:gd name="T26" fmla="*/ 2 w 9"/>
                    <a:gd name="T27" fmla="*/ 2 h 55"/>
                    <a:gd name="T28" fmla="*/ 2 w 9"/>
                    <a:gd name="T29" fmla="*/ 1 h 55"/>
                    <a:gd name="T30" fmla="*/ 2 w 9"/>
                    <a:gd name="T31" fmla="*/ 1 h 55"/>
                    <a:gd name="T32" fmla="*/ 3 w 9"/>
                    <a:gd name="T33" fmla="*/ 0 h 55"/>
                    <a:gd name="T34" fmla="*/ 1 w 9"/>
                    <a:gd name="T35" fmla="*/ 0 h 55"/>
                    <a:gd name="T36" fmla="*/ 1 w 9"/>
                    <a:gd name="T37" fmla="*/ 1 h 55"/>
                    <a:gd name="T38" fmla="*/ 1 w 9"/>
                    <a:gd name="T39" fmla="*/ 2 h 55"/>
                    <a:gd name="T40" fmla="*/ 1 w 9"/>
                    <a:gd name="T41" fmla="*/ 2 h 55"/>
                    <a:gd name="T42" fmla="*/ 1 w 9"/>
                    <a:gd name="T43" fmla="*/ 3 h 55"/>
                    <a:gd name="T44" fmla="*/ 1 w 9"/>
                    <a:gd name="T45" fmla="*/ 4 h 55"/>
                    <a:gd name="T46" fmla="*/ 0 w 9"/>
                    <a:gd name="T47" fmla="*/ 5 h 55"/>
                    <a:gd name="T48" fmla="*/ 0 w 9"/>
                    <a:gd name="T49" fmla="*/ 6 h 55"/>
                    <a:gd name="T50" fmla="*/ 0 w 9"/>
                    <a:gd name="T51" fmla="*/ 7 h 55"/>
                    <a:gd name="T52" fmla="*/ 0 w 9"/>
                    <a:gd name="T53" fmla="*/ 8 h 55"/>
                    <a:gd name="T54" fmla="*/ 0 w 9"/>
                    <a:gd name="T55" fmla="*/ 8 h 55"/>
                    <a:gd name="T56" fmla="*/ 1 w 9"/>
                    <a:gd name="T57" fmla="*/ 9 h 55"/>
                    <a:gd name="T58" fmla="*/ 1 w 9"/>
                    <a:gd name="T59" fmla="*/ 10 h 55"/>
                    <a:gd name="T60" fmla="*/ 1 w 9"/>
                    <a:gd name="T61" fmla="*/ 11 h 55"/>
                    <a:gd name="T62" fmla="*/ 1 w 9"/>
                    <a:gd name="T63" fmla="*/ 12 h 55"/>
                    <a:gd name="T64" fmla="*/ 1 w 9"/>
                    <a:gd name="T65" fmla="*/ 12 h 55"/>
                    <a:gd name="T66" fmla="*/ 2 w 9"/>
                    <a:gd name="T67" fmla="*/ 12 h 55"/>
                    <a:gd name="T68" fmla="*/ 1 w 9"/>
                    <a:gd name="T69" fmla="*/ 13 h 55"/>
                    <a:gd name="T70" fmla="*/ 2 w 9"/>
                    <a:gd name="T71" fmla="*/ 13 h 55"/>
                    <a:gd name="T72" fmla="*/ 2 w 9"/>
                    <a:gd name="T73" fmla="*/ 13 h 55"/>
                    <a:gd name="T74" fmla="*/ 2 w 9"/>
                    <a:gd name="T75" fmla="*/ 13 h 55"/>
                    <a:gd name="T76" fmla="*/ 2 w 9"/>
                    <a:gd name="T77" fmla="*/ 12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
                    <a:gd name="T118" fmla="*/ 0 h 55"/>
                    <a:gd name="T119" fmla="*/ 9 w 9"/>
                    <a:gd name="T120" fmla="*/ 55 h 5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 h="55">
                      <a:moveTo>
                        <a:pt x="6" y="55"/>
                      </a:moveTo>
                      <a:lnTo>
                        <a:pt x="8" y="51"/>
                      </a:lnTo>
                      <a:lnTo>
                        <a:pt x="8" y="50"/>
                      </a:lnTo>
                      <a:lnTo>
                        <a:pt x="7" y="49"/>
                      </a:lnTo>
                      <a:lnTo>
                        <a:pt x="7" y="47"/>
                      </a:lnTo>
                      <a:lnTo>
                        <a:pt x="7" y="46"/>
                      </a:lnTo>
                      <a:lnTo>
                        <a:pt x="7" y="45"/>
                      </a:lnTo>
                      <a:lnTo>
                        <a:pt x="6" y="42"/>
                      </a:lnTo>
                      <a:lnTo>
                        <a:pt x="6" y="41"/>
                      </a:lnTo>
                      <a:lnTo>
                        <a:pt x="6" y="40"/>
                      </a:lnTo>
                      <a:lnTo>
                        <a:pt x="6" y="38"/>
                      </a:lnTo>
                      <a:lnTo>
                        <a:pt x="6" y="36"/>
                      </a:lnTo>
                      <a:lnTo>
                        <a:pt x="6" y="34"/>
                      </a:lnTo>
                      <a:lnTo>
                        <a:pt x="5" y="33"/>
                      </a:lnTo>
                      <a:lnTo>
                        <a:pt x="5" y="32"/>
                      </a:lnTo>
                      <a:lnTo>
                        <a:pt x="5" y="30"/>
                      </a:lnTo>
                      <a:lnTo>
                        <a:pt x="5" y="28"/>
                      </a:lnTo>
                      <a:lnTo>
                        <a:pt x="5" y="26"/>
                      </a:lnTo>
                      <a:lnTo>
                        <a:pt x="5" y="25"/>
                      </a:lnTo>
                      <a:lnTo>
                        <a:pt x="5" y="24"/>
                      </a:lnTo>
                      <a:lnTo>
                        <a:pt x="6" y="22"/>
                      </a:lnTo>
                      <a:lnTo>
                        <a:pt x="6" y="20"/>
                      </a:lnTo>
                      <a:lnTo>
                        <a:pt x="6" y="18"/>
                      </a:lnTo>
                      <a:lnTo>
                        <a:pt x="6" y="17"/>
                      </a:lnTo>
                      <a:lnTo>
                        <a:pt x="6" y="16"/>
                      </a:lnTo>
                      <a:lnTo>
                        <a:pt x="6" y="13"/>
                      </a:lnTo>
                      <a:lnTo>
                        <a:pt x="7" y="12"/>
                      </a:lnTo>
                      <a:lnTo>
                        <a:pt x="7" y="10"/>
                      </a:lnTo>
                      <a:lnTo>
                        <a:pt x="7" y="9"/>
                      </a:lnTo>
                      <a:lnTo>
                        <a:pt x="7" y="7"/>
                      </a:lnTo>
                      <a:lnTo>
                        <a:pt x="8" y="5"/>
                      </a:lnTo>
                      <a:lnTo>
                        <a:pt x="8" y="4"/>
                      </a:lnTo>
                      <a:lnTo>
                        <a:pt x="8" y="2"/>
                      </a:lnTo>
                      <a:lnTo>
                        <a:pt x="9" y="1"/>
                      </a:lnTo>
                      <a:lnTo>
                        <a:pt x="5" y="0"/>
                      </a:lnTo>
                      <a:lnTo>
                        <a:pt x="4" y="1"/>
                      </a:lnTo>
                      <a:lnTo>
                        <a:pt x="4" y="3"/>
                      </a:lnTo>
                      <a:lnTo>
                        <a:pt x="4" y="4"/>
                      </a:lnTo>
                      <a:lnTo>
                        <a:pt x="3" y="7"/>
                      </a:lnTo>
                      <a:lnTo>
                        <a:pt x="3" y="8"/>
                      </a:lnTo>
                      <a:lnTo>
                        <a:pt x="3" y="10"/>
                      </a:lnTo>
                      <a:lnTo>
                        <a:pt x="1" y="11"/>
                      </a:lnTo>
                      <a:lnTo>
                        <a:pt x="1" y="13"/>
                      </a:lnTo>
                      <a:lnTo>
                        <a:pt x="1" y="15"/>
                      </a:lnTo>
                      <a:lnTo>
                        <a:pt x="1" y="17"/>
                      </a:lnTo>
                      <a:lnTo>
                        <a:pt x="1" y="18"/>
                      </a:lnTo>
                      <a:lnTo>
                        <a:pt x="0" y="20"/>
                      </a:lnTo>
                      <a:lnTo>
                        <a:pt x="0" y="22"/>
                      </a:lnTo>
                      <a:lnTo>
                        <a:pt x="0" y="23"/>
                      </a:lnTo>
                      <a:lnTo>
                        <a:pt x="0" y="25"/>
                      </a:lnTo>
                      <a:lnTo>
                        <a:pt x="0" y="26"/>
                      </a:lnTo>
                      <a:lnTo>
                        <a:pt x="0" y="28"/>
                      </a:lnTo>
                      <a:lnTo>
                        <a:pt x="0" y="30"/>
                      </a:lnTo>
                      <a:lnTo>
                        <a:pt x="0" y="32"/>
                      </a:lnTo>
                      <a:lnTo>
                        <a:pt x="0" y="33"/>
                      </a:lnTo>
                      <a:lnTo>
                        <a:pt x="0" y="35"/>
                      </a:lnTo>
                      <a:lnTo>
                        <a:pt x="0" y="36"/>
                      </a:lnTo>
                      <a:lnTo>
                        <a:pt x="1" y="39"/>
                      </a:lnTo>
                      <a:lnTo>
                        <a:pt x="1" y="40"/>
                      </a:lnTo>
                      <a:lnTo>
                        <a:pt x="1" y="41"/>
                      </a:lnTo>
                      <a:lnTo>
                        <a:pt x="1" y="43"/>
                      </a:lnTo>
                      <a:lnTo>
                        <a:pt x="1" y="45"/>
                      </a:lnTo>
                      <a:lnTo>
                        <a:pt x="3" y="47"/>
                      </a:lnTo>
                      <a:lnTo>
                        <a:pt x="3" y="48"/>
                      </a:lnTo>
                      <a:lnTo>
                        <a:pt x="3" y="50"/>
                      </a:lnTo>
                      <a:lnTo>
                        <a:pt x="4" y="51"/>
                      </a:lnTo>
                      <a:lnTo>
                        <a:pt x="4" y="53"/>
                      </a:lnTo>
                      <a:lnTo>
                        <a:pt x="5" y="50"/>
                      </a:lnTo>
                      <a:lnTo>
                        <a:pt x="4" y="53"/>
                      </a:lnTo>
                      <a:lnTo>
                        <a:pt x="4" y="54"/>
                      </a:lnTo>
                      <a:lnTo>
                        <a:pt x="5" y="54"/>
                      </a:lnTo>
                      <a:lnTo>
                        <a:pt x="5" y="55"/>
                      </a:lnTo>
                      <a:lnTo>
                        <a:pt x="6" y="55"/>
                      </a:lnTo>
                      <a:lnTo>
                        <a:pt x="7" y="55"/>
                      </a:lnTo>
                      <a:lnTo>
                        <a:pt x="7" y="54"/>
                      </a:lnTo>
                      <a:lnTo>
                        <a:pt x="8" y="54"/>
                      </a:lnTo>
                      <a:lnTo>
                        <a:pt x="8" y="53"/>
                      </a:lnTo>
                      <a:lnTo>
                        <a:pt x="8" y="51"/>
                      </a:lnTo>
                      <a:lnTo>
                        <a:pt x="6" y="55"/>
                      </a:lnTo>
                      <a:close/>
                    </a:path>
                  </a:pathLst>
                </a:custGeom>
                <a:solidFill>
                  <a:srgbClr val="000000"/>
                </a:solidFill>
                <a:ln w="9525">
                  <a:noFill/>
                  <a:round/>
                  <a:headEnd/>
                  <a:tailEnd/>
                </a:ln>
              </p:spPr>
              <p:txBody>
                <a:bodyPr/>
                <a:lstStyle/>
                <a:p>
                  <a:endParaRPr lang="en-GB"/>
                </a:p>
              </p:txBody>
            </p:sp>
            <p:sp>
              <p:nvSpPr>
                <p:cNvPr id="822" name="Freeform 1138"/>
                <p:cNvSpPr>
                  <a:spLocks/>
                </p:cNvSpPr>
                <p:nvPr/>
              </p:nvSpPr>
              <p:spPr bwMode="auto">
                <a:xfrm>
                  <a:off x="3277" y="3102"/>
                  <a:ext cx="12" cy="5"/>
                </a:xfrm>
                <a:custGeom>
                  <a:avLst/>
                  <a:gdLst>
                    <a:gd name="T0" fmla="*/ 0 w 23"/>
                    <a:gd name="T1" fmla="*/ 2 h 10"/>
                    <a:gd name="T2" fmla="*/ 1 w 23"/>
                    <a:gd name="T3" fmla="*/ 3 h 10"/>
                    <a:gd name="T4" fmla="*/ 6 w 23"/>
                    <a:gd name="T5" fmla="*/ 1 h 10"/>
                    <a:gd name="T6" fmla="*/ 6 w 23"/>
                    <a:gd name="T7" fmla="*/ 0 h 10"/>
                    <a:gd name="T8" fmla="*/ 1 w 23"/>
                    <a:gd name="T9" fmla="*/ 1 h 10"/>
                    <a:gd name="T10" fmla="*/ 2 w 23"/>
                    <a:gd name="T11" fmla="*/ 1 h 10"/>
                    <a:gd name="T12" fmla="*/ 1 w 23"/>
                    <a:gd name="T13" fmla="*/ 1 h 10"/>
                    <a:gd name="T14" fmla="*/ 1 w 23"/>
                    <a:gd name="T15" fmla="*/ 1 h 10"/>
                    <a:gd name="T16" fmla="*/ 1 w 23"/>
                    <a:gd name="T17" fmla="*/ 1 h 10"/>
                    <a:gd name="T18" fmla="*/ 0 w 23"/>
                    <a:gd name="T19" fmla="*/ 1 h 10"/>
                    <a:gd name="T20" fmla="*/ 0 w 23"/>
                    <a:gd name="T21" fmla="*/ 1 h 10"/>
                    <a:gd name="T22" fmla="*/ 0 w 23"/>
                    <a:gd name="T23" fmla="*/ 2 h 10"/>
                    <a:gd name="T24" fmla="*/ 1 w 23"/>
                    <a:gd name="T25" fmla="*/ 2 h 10"/>
                    <a:gd name="T26" fmla="*/ 1 w 23"/>
                    <a:gd name="T27" fmla="*/ 3 h 10"/>
                    <a:gd name="T28" fmla="*/ 1 w 23"/>
                    <a:gd name="T29" fmla="*/ 3 h 10"/>
                    <a:gd name="T30" fmla="*/ 1 w 23"/>
                    <a:gd name="T31" fmla="*/ 3 h 10"/>
                    <a:gd name="T32" fmla="*/ 0 w 23"/>
                    <a:gd name="T33" fmla="*/ 2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0"/>
                    <a:gd name="T53" fmla="*/ 23 w 23"/>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0">
                      <a:moveTo>
                        <a:pt x="0" y="8"/>
                      </a:moveTo>
                      <a:lnTo>
                        <a:pt x="3" y="10"/>
                      </a:lnTo>
                      <a:lnTo>
                        <a:pt x="23" y="5"/>
                      </a:lnTo>
                      <a:lnTo>
                        <a:pt x="22" y="0"/>
                      </a:lnTo>
                      <a:lnTo>
                        <a:pt x="2" y="5"/>
                      </a:lnTo>
                      <a:lnTo>
                        <a:pt x="5" y="6"/>
                      </a:lnTo>
                      <a:lnTo>
                        <a:pt x="2" y="5"/>
                      </a:lnTo>
                      <a:lnTo>
                        <a:pt x="1" y="5"/>
                      </a:lnTo>
                      <a:lnTo>
                        <a:pt x="1" y="6"/>
                      </a:lnTo>
                      <a:lnTo>
                        <a:pt x="0" y="6"/>
                      </a:lnTo>
                      <a:lnTo>
                        <a:pt x="0" y="7"/>
                      </a:lnTo>
                      <a:lnTo>
                        <a:pt x="0" y="8"/>
                      </a:lnTo>
                      <a:lnTo>
                        <a:pt x="1" y="8"/>
                      </a:lnTo>
                      <a:lnTo>
                        <a:pt x="1" y="10"/>
                      </a:lnTo>
                      <a:lnTo>
                        <a:pt x="2" y="10"/>
                      </a:lnTo>
                      <a:lnTo>
                        <a:pt x="3" y="10"/>
                      </a:lnTo>
                      <a:lnTo>
                        <a:pt x="0" y="8"/>
                      </a:lnTo>
                      <a:close/>
                    </a:path>
                  </a:pathLst>
                </a:custGeom>
                <a:solidFill>
                  <a:srgbClr val="000000"/>
                </a:solidFill>
                <a:ln w="9525">
                  <a:noFill/>
                  <a:round/>
                  <a:headEnd/>
                  <a:tailEnd/>
                </a:ln>
              </p:spPr>
              <p:txBody>
                <a:bodyPr/>
                <a:lstStyle/>
                <a:p>
                  <a:endParaRPr lang="en-GB"/>
                </a:p>
              </p:txBody>
            </p:sp>
            <p:sp>
              <p:nvSpPr>
                <p:cNvPr id="823" name="Freeform 1139"/>
                <p:cNvSpPr>
                  <a:spLocks/>
                </p:cNvSpPr>
                <p:nvPr/>
              </p:nvSpPr>
              <p:spPr bwMode="auto">
                <a:xfrm>
                  <a:off x="3284" y="3121"/>
                  <a:ext cx="24" cy="24"/>
                </a:xfrm>
                <a:custGeom>
                  <a:avLst/>
                  <a:gdLst>
                    <a:gd name="T0" fmla="*/ 0 w 48"/>
                    <a:gd name="T1" fmla="*/ 1 h 50"/>
                    <a:gd name="T2" fmla="*/ 1 w 48"/>
                    <a:gd name="T3" fmla="*/ 1 h 50"/>
                    <a:gd name="T4" fmla="*/ 1 w 48"/>
                    <a:gd name="T5" fmla="*/ 2 h 50"/>
                    <a:gd name="T6" fmla="*/ 2 w 48"/>
                    <a:gd name="T7" fmla="*/ 3 h 50"/>
                    <a:gd name="T8" fmla="*/ 3 w 48"/>
                    <a:gd name="T9" fmla="*/ 4 h 50"/>
                    <a:gd name="T10" fmla="*/ 3 w 48"/>
                    <a:gd name="T11" fmla="*/ 5 h 50"/>
                    <a:gd name="T12" fmla="*/ 3 w 48"/>
                    <a:gd name="T13" fmla="*/ 6 h 50"/>
                    <a:gd name="T14" fmla="*/ 5 w 48"/>
                    <a:gd name="T15" fmla="*/ 6 h 50"/>
                    <a:gd name="T16" fmla="*/ 5 w 48"/>
                    <a:gd name="T17" fmla="*/ 7 h 50"/>
                    <a:gd name="T18" fmla="*/ 6 w 48"/>
                    <a:gd name="T19" fmla="*/ 7 h 50"/>
                    <a:gd name="T20" fmla="*/ 6 w 48"/>
                    <a:gd name="T21" fmla="*/ 8 h 50"/>
                    <a:gd name="T22" fmla="*/ 7 w 48"/>
                    <a:gd name="T23" fmla="*/ 9 h 50"/>
                    <a:gd name="T24" fmla="*/ 8 w 48"/>
                    <a:gd name="T25" fmla="*/ 9 h 50"/>
                    <a:gd name="T26" fmla="*/ 9 w 48"/>
                    <a:gd name="T27" fmla="*/ 10 h 50"/>
                    <a:gd name="T28" fmla="*/ 10 w 48"/>
                    <a:gd name="T29" fmla="*/ 11 h 50"/>
                    <a:gd name="T30" fmla="*/ 11 w 48"/>
                    <a:gd name="T31" fmla="*/ 11 h 50"/>
                    <a:gd name="T32" fmla="*/ 12 w 48"/>
                    <a:gd name="T33" fmla="*/ 12 h 50"/>
                    <a:gd name="T34" fmla="*/ 12 w 48"/>
                    <a:gd name="T35" fmla="*/ 11 h 50"/>
                    <a:gd name="T36" fmla="*/ 11 w 48"/>
                    <a:gd name="T37" fmla="*/ 10 h 50"/>
                    <a:gd name="T38" fmla="*/ 10 w 48"/>
                    <a:gd name="T39" fmla="*/ 9 h 50"/>
                    <a:gd name="T40" fmla="*/ 9 w 48"/>
                    <a:gd name="T41" fmla="*/ 9 h 50"/>
                    <a:gd name="T42" fmla="*/ 9 w 48"/>
                    <a:gd name="T43" fmla="*/ 8 h 50"/>
                    <a:gd name="T44" fmla="*/ 7 w 48"/>
                    <a:gd name="T45" fmla="*/ 8 h 50"/>
                    <a:gd name="T46" fmla="*/ 6 w 48"/>
                    <a:gd name="T47" fmla="*/ 7 h 50"/>
                    <a:gd name="T48" fmla="*/ 6 w 48"/>
                    <a:gd name="T49" fmla="*/ 6 h 50"/>
                    <a:gd name="T50" fmla="*/ 6 w 48"/>
                    <a:gd name="T51" fmla="*/ 6 h 50"/>
                    <a:gd name="T52" fmla="*/ 5 w 48"/>
                    <a:gd name="T53" fmla="*/ 5 h 50"/>
                    <a:gd name="T54" fmla="*/ 5 w 48"/>
                    <a:gd name="T55" fmla="*/ 5 h 50"/>
                    <a:gd name="T56" fmla="*/ 3 w 48"/>
                    <a:gd name="T57" fmla="*/ 4 h 50"/>
                    <a:gd name="T58" fmla="*/ 3 w 48"/>
                    <a:gd name="T59" fmla="*/ 3 h 50"/>
                    <a:gd name="T60" fmla="*/ 3 w 48"/>
                    <a:gd name="T61" fmla="*/ 2 h 50"/>
                    <a:gd name="T62" fmla="*/ 2 w 48"/>
                    <a:gd name="T63" fmla="*/ 1 h 50"/>
                    <a:gd name="T64" fmla="*/ 2 w 48"/>
                    <a:gd name="T65" fmla="*/ 0 h 50"/>
                    <a:gd name="T66" fmla="*/ 1 w 48"/>
                    <a:gd name="T67" fmla="*/ 1 h 50"/>
                    <a:gd name="T68" fmla="*/ 1 w 48"/>
                    <a:gd name="T69" fmla="*/ 0 h 50"/>
                    <a:gd name="T70" fmla="*/ 1 w 48"/>
                    <a:gd name="T71" fmla="*/ 0 h 50"/>
                    <a:gd name="T72" fmla="*/ 1 w 48"/>
                    <a:gd name="T73" fmla="*/ 0 h 50"/>
                    <a:gd name="T74" fmla="*/ 0 w 48"/>
                    <a:gd name="T75" fmla="*/ 0 h 50"/>
                    <a:gd name="T76" fmla="*/ 1 w 48"/>
                    <a:gd name="T77" fmla="*/ 0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
                    <a:gd name="T118" fmla="*/ 0 h 50"/>
                    <a:gd name="T119" fmla="*/ 48 w 48"/>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 h="50">
                      <a:moveTo>
                        <a:pt x="1" y="0"/>
                      </a:moveTo>
                      <a:lnTo>
                        <a:pt x="0" y="4"/>
                      </a:lnTo>
                      <a:lnTo>
                        <a:pt x="1" y="6"/>
                      </a:lnTo>
                      <a:lnTo>
                        <a:pt x="2" y="7"/>
                      </a:lnTo>
                      <a:lnTo>
                        <a:pt x="3" y="9"/>
                      </a:lnTo>
                      <a:lnTo>
                        <a:pt x="4" y="11"/>
                      </a:lnTo>
                      <a:lnTo>
                        <a:pt x="5" y="13"/>
                      </a:lnTo>
                      <a:lnTo>
                        <a:pt x="8" y="14"/>
                      </a:lnTo>
                      <a:lnTo>
                        <a:pt x="9" y="16"/>
                      </a:lnTo>
                      <a:lnTo>
                        <a:pt x="10" y="17"/>
                      </a:lnTo>
                      <a:lnTo>
                        <a:pt x="11" y="20"/>
                      </a:lnTo>
                      <a:lnTo>
                        <a:pt x="12" y="21"/>
                      </a:lnTo>
                      <a:lnTo>
                        <a:pt x="13" y="22"/>
                      </a:lnTo>
                      <a:lnTo>
                        <a:pt x="15" y="24"/>
                      </a:lnTo>
                      <a:lnTo>
                        <a:pt x="16" y="25"/>
                      </a:lnTo>
                      <a:lnTo>
                        <a:pt x="17" y="27"/>
                      </a:lnTo>
                      <a:lnTo>
                        <a:pt x="19" y="29"/>
                      </a:lnTo>
                      <a:lnTo>
                        <a:pt x="20" y="30"/>
                      </a:lnTo>
                      <a:lnTo>
                        <a:pt x="21" y="31"/>
                      </a:lnTo>
                      <a:lnTo>
                        <a:pt x="23" y="32"/>
                      </a:lnTo>
                      <a:lnTo>
                        <a:pt x="24" y="35"/>
                      </a:lnTo>
                      <a:lnTo>
                        <a:pt x="26" y="36"/>
                      </a:lnTo>
                      <a:lnTo>
                        <a:pt x="27" y="37"/>
                      </a:lnTo>
                      <a:lnTo>
                        <a:pt x="28" y="38"/>
                      </a:lnTo>
                      <a:lnTo>
                        <a:pt x="31" y="39"/>
                      </a:lnTo>
                      <a:lnTo>
                        <a:pt x="32" y="40"/>
                      </a:lnTo>
                      <a:lnTo>
                        <a:pt x="33" y="42"/>
                      </a:lnTo>
                      <a:lnTo>
                        <a:pt x="35" y="43"/>
                      </a:lnTo>
                      <a:lnTo>
                        <a:pt x="36" y="45"/>
                      </a:lnTo>
                      <a:lnTo>
                        <a:pt x="39" y="46"/>
                      </a:lnTo>
                      <a:lnTo>
                        <a:pt x="40" y="47"/>
                      </a:lnTo>
                      <a:lnTo>
                        <a:pt x="42" y="47"/>
                      </a:lnTo>
                      <a:lnTo>
                        <a:pt x="43" y="49"/>
                      </a:lnTo>
                      <a:lnTo>
                        <a:pt x="46" y="50"/>
                      </a:lnTo>
                      <a:lnTo>
                        <a:pt x="48" y="46"/>
                      </a:lnTo>
                      <a:lnTo>
                        <a:pt x="46" y="45"/>
                      </a:lnTo>
                      <a:lnTo>
                        <a:pt x="45" y="44"/>
                      </a:lnTo>
                      <a:lnTo>
                        <a:pt x="42" y="43"/>
                      </a:lnTo>
                      <a:lnTo>
                        <a:pt x="41" y="42"/>
                      </a:lnTo>
                      <a:lnTo>
                        <a:pt x="40" y="40"/>
                      </a:lnTo>
                      <a:lnTo>
                        <a:pt x="38" y="39"/>
                      </a:lnTo>
                      <a:lnTo>
                        <a:pt x="36" y="38"/>
                      </a:lnTo>
                      <a:lnTo>
                        <a:pt x="35" y="37"/>
                      </a:lnTo>
                      <a:lnTo>
                        <a:pt x="33" y="36"/>
                      </a:lnTo>
                      <a:lnTo>
                        <a:pt x="32" y="35"/>
                      </a:lnTo>
                      <a:lnTo>
                        <a:pt x="31" y="34"/>
                      </a:lnTo>
                      <a:lnTo>
                        <a:pt x="30" y="32"/>
                      </a:lnTo>
                      <a:lnTo>
                        <a:pt x="27" y="31"/>
                      </a:lnTo>
                      <a:lnTo>
                        <a:pt x="26" y="29"/>
                      </a:lnTo>
                      <a:lnTo>
                        <a:pt x="25" y="28"/>
                      </a:lnTo>
                      <a:lnTo>
                        <a:pt x="24" y="27"/>
                      </a:lnTo>
                      <a:lnTo>
                        <a:pt x="23" y="25"/>
                      </a:lnTo>
                      <a:lnTo>
                        <a:pt x="20" y="24"/>
                      </a:lnTo>
                      <a:lnTo>
                        <a:pt x="19" y="22"/>
                      </a:lnTo>
                      <a:lnTo>
                        <a:pt x="18" y="21"/>
                      </a:lnTo>
                      <a:lnTo>
                        <a:pt x="17" y="20"/>
                      </a:lnTo>
                      <a:lnTo>
                        <a:pt x="16" y="17"/>
                      </a:lnTo>
                      <a:lnTo>
                        <a:pt x="15" y="16"/>
                      </a:lnTo>
                      <a:lnTo>
                        <a:pt x="13" y="15"/>
                      </a:lnTo>
                      <a:lnTo>
                        <a:pt x="12" y="13"/>
                      </a:lnTo>
                      <a:lnTo>
                        <a:pt x="11" y="12"/>
                      </a:lnTo>
                      <a:lnTo>
                        <a:pt x="10" y="9"/>
                      </a:lnTo>
                      <a:lnTo>
                        <a:pt x="9" y="8"/>
                      </a:lnTo>
                      <a:lnTo>
                        <a:pt x="8" y="6"/>
                      </a:lnTo>
                      <a:lnTo>
                        <a:pt x="7" y="5"/>
                      </a:lnTo>
                      <a:lnTo>
                        <a:pt x="5" y="2"/>
                      </a:lnTo>
                      <a:lnTo>
                        <a:pt x="4" y="1"/>
                      </a:lnTo>
                      <a:lnTo>
                        <a:pt x="3" y="5"/>
                      </a:lnTo>
                      <a:lnTo>
                        <a:pt x="4" y="1"/>
                      </a:lnTo>
                      <a:lnTo>
                        <a:pt x="4" y="0"/>
                      </a:lnTo>
                      <a:lnTo>
                        <a:pt x="3" y="0"/>
                      </a:lnTo>
                      <a:lnTo>
                        <a:pt x="2" y="0"/>
                      </a:lnTo>
                      <a:lnTo>
                        <a:pt x="1" y="0"/>
                      </a:lnTo>
                      <a:lnTo>
                        <a:pt x="1" y="1"/>
                      </a:lnTo>
                      <a:lnTo>
                        <a:pt x="0" y="1"/>
                      </a:lnTo>
                      <a:lnTo>
                        <a:pt x="0" y="2"/>
                      </a:lnTo>
                      <a:lnTo>
                        <a:pt x="0" y="4"/>
                      </a:lnTo>
                      <a:lnTo>
                        <a:pt x="1" y="0"/>
                      </a:lnTo>
                      <a:close/>
                    </a:path>
                  </a:pathLst>
                </a:custGeom>
                <a:solidFill>
                  <a:srgbClr val="000000"/>
                </a:solidFill>
                <a:ln w="9525">
                  <a:noFill/>
                  <a:round/>
                  <a:headEnd/>
                  <a:tailEnd/>
                </a:ln>
              </p:spPr>
              <p:txBody>
                <a:bodyPr/>
                <a:lstStyle/>
                <a:p>
                  <a:endParaRPr lang="en-GB"/>
                </a:p>
              </p:txBody>
            </p:sp>
            <p:sp>
              <p:nvSpPr>
                <p:cNvPr id="824" name="Freeform 1140"/>
                <p:cNvSpPr>
                  <a:spLocks/>
                </p:cNvSpPr>
                <p:nvPr/>
              </p:nvSpPr>
              <p:spPr bwMode="auto">
                <a:xfrm>
                  <a:off x="3284" y="3115"/>
                  <a:ext cx="12" cy="8"/>
                </a:xfrm>
                <a:custGeom>
                  <a:avLst/>
                  <a:gdLst>
                    <a:gd name="T0" fmla="*/ 6 w 23"/>
                    <a:gd name="T1" fmla="*/ 1 h 15"/>
                    <a:gd name="T2" fmla="*/ 5 w 23"/>
                    <a:gd name="T3" fmla="*/ 0 h 15"/>
                    <a:gd name="T4" fmla="*/ 0 w 23"/>
                    <a:gd name="T5" fmla="*/ 3 h 15"/>
                    <a:gd name="T6" fmla="*/ 1 w 23"/>
                    <a:gd name="T7" fmla="*/ 4 h 15"/>
                    <a:gd name="T8" fmla="*/ 5 w 23"/>
                    <a:gd name="T9" fmla="*/ 1 h 15"/>
                    <a:gd name="T10" fmla="*/ 5 w 23"/>
                    <a:gd name="T11" fmla="*/ 1 h 15"/>
                    <a:gd name="T12" fmla="*/ 5 w 23"/>
                    <a:gd name="T13" fmla="*/ 1 h 15"/>
                    <a:gd name="T14" fmla="*/ 6 w 23"/>
                    <a:gd name="T15" fmla="*/ 1 h 15"/>
                    <a:gd name="T16" fmla="*/ 6 w 23"/>
                    <a:gd name="T17" fmla="*/ 1 h 15"/>
                    <a:gd name="T18" fmla="*/ 6 w 23"/>
                    <a:gd name="T19" fmla="*/ 1 h 15"/>
                    <a:gd name="T20" fmla="*/ 6 w 23"/>
                    <a:gd name="T21" fmla="*/ 1 h 15"/>
                    <a:gd name="T22" fmla="*/ 6 w 23"/>
                    <a:gd name="T23" fmla="*/ 1 h 15"/>
                    <a:gd name="T24" fmla="*/ 6 w 23"/>
                    <a:gd name="T25" fmla="*/ 1 h 15"/>
                    <a:gd name="T26" fmla="*/ 6 w 23"/>
                    <a:gd name="T27" fmla="*/ 0 h 15"/>
                    <a:gd name="T28" fmla="*/ 5 w 23"/>
                    <a:gd name="T29" fmla="*/ 0 h 15"/>
                    <a:gd name="T30" fmla="*/ 5 w 23"/>
                    <a:gd name="T31" fmla="*/ 0 h 15"/>
                    <a:gd name="T32" fmla="*/ 5 w 23"/>
                    <a:gd name="T33" fmla="*/ 0 h 15"/>
                    <a:gd name="T34" fmla="*/ 6 w 23"/>
                    <a:gd name="T35" fmla="*/ 1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15"/>
                    <a:gd name="T56" fmla="*/ 23 w 23"/>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15">
                      <a:moveTo>
                        <a:pt x="22" y="1"/>
                      </a:moveTo>
                      <a:lnTo>
                        <a:pt x="18" y="0"/>
                      </a:lnTo>
                      <a:lnTo>
                        <a:pt x="0" y="10"/>
                      </a:lnTo>
                      <a:lnTo>
                        <a:pt x="2" y="15"/>
                      </a:lnTo>
                      <a:lnTo>
                        <a:pt x="20" y="4"/>
                      </a:lnTo>
                      <a:lnTo>
                        <a:pt x="18" y="3"/>
                      </a:lnTo>
                      <a:lnTo>
                        <a:pt x="20" y="4"/>
                      </a:lnTo>
                      <a:lnTo>
                        <a:pt x="22" y="4"/>
                      </a:lnTo>
                      <a:lnTo>
                        <a:pt x="22" y="3"/>
                      </a:lnTo>
                      <a:lnTo>
                        <a:pt x="23" y="3"/>
                      </a:lnTo>
                      <a:lnTo>
                        <a:pt x="23" y="2"/>
                      </a:lnTo>
                      <a:lnTo>
                        <a:pt x="22" y="2"/>
                      </a:lnTo>
                      <a:lnTo>
                        <a:pt x="22" y="1"/>
                      </a:lnTo>
                      <a:lnTo>
                        <a:pt x="22" y="0"/>
                      </a:lnTo>
                      <a:lnTo>
                        <a:pt x="20" y="0"/>
                      </a:lnTo>
                      <a:lnTo>
                        <a:pt x="19" y="0"/>
                      </a:lnTo>
                      <a:lnTo>
                        <a:pt x="18" y="0"/>
                      </a:lnTo>
                      <a:lnTo>
                        <a:pt x="22" y="1"/>
                      </a:lnTo>
                      <a:close/>
                    </a:path>
                  </a:pathLst>
                </a:custGeom>
                <a:solidFill>
                  <a:srgbClr val="000000"/>
                </a:solidFill>
                <a:ln w="9525">
                  <a:noFill/>
                  <a:round/>
                  <a:headEnd/>
                  <a:tailEnd/>
                </a:ln>
              </p:spPr>
              <p:txBody>
                <a:bodyPr/>
                <a:lstStyle/>
                <a:p>
                  <a:endParaRPr lang="en-GB"/>
                </a:p>
              </p:txBody>
            </p:sp>
            <p:sp>
              <p:nvSpPr>
                <p:cNvPr id="825" name="Freeform 1141"/>
                <p:cNvSpPr>
                  <a:spLocks/>
                </p:cNvSpPr>
                <p:nvPr/>
              </p:nvSpPr>
              <p:spPr bwMode="auto">
                <a:xfrm>
                  <a:off x="3294" y="3116"/>
                  <a:ext cx="20" cy="21"/>
                </a:xfrm>
                <a:custGeom>
                  <a:avLst/>
                  <a:gdLst>
                    <a:gd name="T0" fmla="*/ 9 w 41"/>
                    <a:gd name="T1" fmla="*/ 10 h 41"/>
                    <a:gd name="T2" fmla="*/ 9 w 41"/>
                    <a:gd name="T3" fmla="*/ 9 h 41"/>
                    <a:gd name="T4" fmla="*/ 8 w 41"/>
                    <a:gd name="T5" fmla="*/ 9 h 41"/>
                    <a:gd name="T6" fmla="*/ 7 w 41"/>
                    <a:gd name="T7" fmla="*/ 8 h 41"/>
                    <a:gd name="T8" fmla="*/ 7 w 41"/>
                    <a:gd name="T9" fmla="*/ 8 h 41"/>
                    <a:gd name="T10" fmla="*/ 6 w 41"/>
                    <a:gd name="T11" fmla="*/ 7 h 41"/>
                    <a:gd name="T12" fmla="*/ 6 w 41"/>
                    <a:gd name="T13" fmla="*/ 7 h 41"/>
                    <a:gd name="T14" fmla="*/ 5 w 41"/>
                    <a:gd name="T15" fmla="*/ 6 h 41"/>
                    <a:gd name="T16" fmla="*/ 5 w 41"/>
                    <a:gd name="T17" fmla="*/ 6 h 41"/>
                    <a:gd name="T18" fmla="*/ 4 w 41"/>
                    <a:gd name="T19" fmla="*/ 5 h 41"/>
                    <a:gd name="T20" fmla="*/ 3 w 41"/>
                    <a:gd name="T21" fmla="*/ 4 h 41"/>
                    <a:gd name="T22" fmla="*/ 3 w 41"/>
                    <a:gd name="T23" fmla="*/ 4 h 41"/>
                    <a:gd name="T24" fmla="*/ 3 w 41"/>
                    <a:gd name="T25" fmla="*/ 3 h 41"/>
                    <a:gd name="T26" fmla="*/ 2 w 41"/>
                    <a:gd name="T27" fmla="*/ 3 h 41"/>
                    <a:gd name="T28" fmla="*/ 1 w 41"/>
                    <a:gd name="T29" fmla="*/ 2 h 41"/>
                    <a:gd name="T30" fmla="*/ 1 w 41"/>
                    <a:gd name="T31" fmla="*/ 1 h 41"/>
                    <a:gd name="T32" fmla="*/ 1 w 41"/>
                    <a:gd name="T33" fmla="*/ 0 h 41"/>
                    <a:gd name="T34" fmla="*/ 0 w 41"/>
                    <a:gd name="T35" fmla="*/ 2 h 41"/>
                    <a:gd name="T36" fmla="*/ 0 w 41"/>
                    <a:gd name="T37" fmla="*/ 2 h 41"/>
                    <a:gd name="T38" fmla="*/ 1 w 41"/>
                    <a:gd name="T39" fmla="*/ 3 h 41"/>
                    <a:gd name="T40" fmla="*/ 1 w 41"/>
                    <a:gd name="T41" fmla="*/ 4 h 41"/>
                    <a:gd name="T42" fmla="*/ 2 w 41"/>
                    <a:gd name="T43" fmla="*/ 4 h 41"/>
                    <a:gd name="T44" fmla="*/ 2 w 41"/>
                    <a:gd name="T45" fmla="*/ 5 h 41"/>
                    <a:gd name="T46" fmla="*/ 3 w 41"/>
                    <a:gd name="T47" fmla="*/ 6 h 41"/>
                    <a:gd name="T48" fmla="*/ 3 w 41"/>
                    <a:gd name="T49" fmla="*/ 6 h 41"/>
                    <a:gd name="T50" fmla="*/ 4 w 41"/>
                    <a:gd name="T51" fmla="*/ 7 h 41"/>
                    <a:gd name="T52" fmla="*/ 5 w 41"/>
                    <a:gd name="T53" fmla="*/ 8 h 41"/>
                    <a:gd name="T54" fmla="*/ 5 w 41"/>
                    <a:gd name="T55" fmla="*/ 8 h 41"/>
                    <a:gd name="T56" fmla="*/ 6 w 41"/>
                    <a:gd name="T57" fmla="*/ 8 h 41"/>
                    <a:gd name="T58" fmla="*/ 7 w 41"/>
                    <a:gd name="T59" fmla="*/ 9 h 41"/>
                    <a:gd name="T60" fmla="*/ 7 w 41"/>
                    <a:gd name="T61" fmla="*/ 10 h 41"/>
                    <a:gd name="T62" fmla="*/ 8 w 41"/>
                    <a:gd name="T63" fmla="*/ 10 h 41"/>
                    <a:gd name="T64" fmla="*/ 9 w 41"/>
                    <a:gd name="T65" fmla="*/ 10 h 41"/>
                    <a:gd name="T66" fmla="*/ 9 w 41"/>
                    <a:gd name="T67" fmla="*/ 10 h 41"/>
                    <a:gd name="T68" fmla="*/ 9 w 41"/>
                    <a:gd name="T69" fmla="*/ 11 h 41"/>
                    <a:gd name="T70" fmla="*/ 9 w 41"/>
                    <a:gd name="T71" fmla="*/ 10 h 41"/>
                    <a:gd name="T72" fmla="*/ 10 w 41"/>
                    <a:gd name="T73" fmla="*/ 10 h 41"/>
                    <a:gd name="T74" fmla="*/ 9 w 41"/>
                    <a:gd name="T75" fmla="*/ 10 h 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1"/>
                    <a:gd name="T115" fmla="*/ 0 h 41"/>
                    <a:gd name="T116" fmla="*/ 41 w 41"/>
                    <a:gd name="T117" fmla="*/ 41 h 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1" h="41">
                      <a:moveTo>
                        <a:pt x="41" y="40"/>
                      </a:moveTo>
                      <a:lnTo>
                        <a:pt x="39" y="37"/>
                      </a:lnTo>
                      <a:lnTo>
                        <a:pt x="38" y="36"/>
                      </a:lnTo>
                      <a:lnTo>
                        <a:pt x="37" y="36"/>
                      </a:lnTo>
                      <a:lnTo>
                        <a:pt x="36" y="34"/>
                      </a:lnTo>
                      <a:lnTo>
                        <a:pt x="34" y="33"/>
                      </a:lnTo>
                      <a:lnTo>
                        <a:pt x="32" y="32"/>
                      </a:lnTo>
                      <a:lnTo>
                        <a:pt x="31" y="32"/>
                      </a:lnTo>
                      <a:lnTo>
                        <a:pt x="30" y="31"/>
                      </a:lnTo>
                      <a:lnTo>
                        <a:pt x="29" y="30"/>
                      </a:lnTo>
                      <a:lnTo>
                        <a:pt x="28" y="29"/>
                      </a:lnTo>
                      <a:lnTo>
                        <a:pt x="27" y="28"/>
                      </a:lnTo>
                      <a:lnTo>
                        <a:pt x="26" y="26"/>
                      </a:lnTo>
                      <a:lnTo>
                        <a:pt x="24" y="25"/>
                      </a:lnTo>
                      <a:lnTo>
                        <a:pt x="23" y="25"/>
                      </a:lnTo>
                      <a:lnTo>
                        <a:pt x="22" y="24"/>
                      </a:lnTo>
                      <a:lnTo>
                        <a:pt x="21" y="23"/>
                      </a:lnTo>
                      <a:lnTo>
                        <a:pt x="20" y="22"/>
                      </a:lnTo>
                      <a:lnTo>
                        <a:pt x="19" y="21"/>
                      </a:lnTo>
                      <a:lnTo>
                        <a:pt x="17" y="20"/>
                      </a:lnTo>
                      <a:lnTo>
                        <a:pt x="16" y="18"/>
                      </a:lnTo>
                      <a:lnTo>
                        <a:pt x="15" y="16"/>
                      </a:lnTo>
                      <a:lnTo>
                        <a:pt x="14" y="15"/>
                      </a:lnTo>
                      <a:lnTo>
                        <a:pt x="13" y="14"/>
                      </a:lnTo>
                      <a:lnTo>
                        <a:pt x="12" y="13"/>
                      </a:lnTo>
                      <a:lnTo>
                        <a:pt x="12" y="11"/>
                      </a:lnTo>
                      <a:lnTo>
                        <a:pt x="11" y="10"/>
                      </a:lnTo>
                      <a:lnTo>
                        <a:pt x="9" y="9"/>
                      </a:lnTo>
                      <a:lnTo>
                        <a:pt x="8" y="7"/>
                      </a:lnTo>
                      <a:lnTo>
                        <a:pt x="7" y="6"/>
                      </a:lnTo>
                      <a:lnTo>
                        <a:pt x="7" y="5"/>
                      </a:lnTo>
                      <a:lnTo>
                        <a:pt x="6" y="3"/>
                      </a:lnTo>
                      <a:lnTo>
                        <a:pt x="5" y="1"/>
                      </a:lnTo>
                      <a:lnTo>
                        <a:pt x="4" y="0"/>
                      </a:lnTo>
                      <a:lnTo>
                        <a:pt x="0" y="2"/>
                      </a:lnTo>
                      <a:lnTo>
                        <a:pt x="0" y="5"/>
                      </a:lnTo>
                      <a:lnTo>
                        <a:pt x="1" y="6"/>
                      </a:lnTo>
                      <a:lnTo>
                        <a:pt x="2" y="7"/>
                      </a:lnTo>
                      <a:lnTo>
                        <a:pt x="4" y="8"/>
                      </a:lnTo>
                      <a:lnTo>
                        <a:pt x="5" y="10"/>
                      </a:lnTo>
                      <a:lnTo>
                        <a:pt x="5" y="11"/>
                      </a:lnTo>
                      <a:lnTo>
                        <a:pt x="6" y="13"/>
                      </a:lnTo>
                      <a:lnTo>
                        <a:pt x="7" y="14"/>
                      </a:lnTo>
                      <a:lnTo>
                        <a:pt x="8" y="16"/>
                      </a:lnTo>
                      <a:lnTo>
                        <a:pt x="9" y="17"/>
                      </a:lnTo>
                      <a:lnTo>
                        <a:pt x="11" y="18"/>
                      </a:lnTo>
                      <a:lnTo>
                        <a:pt x="12" y="20"/>
                      </a:lnTo>
                      <a:lnTo>
                        <a:pt x="13" y="21"/>
                      </a:lnTo>
                      <a:lnTo>
                        <a:pt x="14" y="22"/>
                      </a:lnTo>
                      <a:lnTo>
                        <a:pt x="15" y="23"/>
                      </a:lnTo>
                      <a:lnTo>
                        <a:pt x="16" y="25"/>
                      </a:lnTo>
                      <a:lnTo>
                        <a:pt x="17" y="26"/>
                      </a:lnTo>
                      <a:lnTo>
                        <a:pt x="19" y="28"/>
                      </a:lnTo>
                      <a:lnTo>
                        <a:pt x="20" y="29"/>
                      </a:lnTo>
                      <a:lnTo>
                        <a:pt x="21" y="30"/>
                      </a:lnTo>
                      <a:lnTo>
                        <a:pt x="22" y="31"/>
                      </a:lnTo>
                      <a:lnTo>
                        <a:pt x="23" y="31"/>
                      </a:lnTo>
                      <a:lnTo>
                        <a:pt x="24" y="32"/>
                      </a:lnTo>
                      <a:lnTo>
                        <a:pt x="26" y="33"/>
                      </a:lnTo>
                      <a:lnTo>
                        <a:pt x="28" y="34"/>
                      </a:lnTo>
                      <a:lnTo>
                        <a:pt x="29" y="36"/>
                      </a:lnTo>
                      <a:lnTo>
                        <a:pt x="30" y="37"/>
                      </a:lnTo>
                      <a:lnTo>
                        <a:pt x="31" y="38"/>
                      </a:lnTo>
                      <a:lnTo>
                        <a:pt x="32" y="38"/>
                      </a:lnTo>
                      <a:lnTo>
                        <a:pt x="34" y="39"/>
                      </a:lnTo>
                      <a:lnTo>
                        <a:pt x="36" y="40"/>
                      </a:lnTo>
                      <a:lnTo>
                        <a:pt x="37" y="41"/>
                      </a:lnTo>
                      <a:lnTo>
                        <a:pt x="36" y="38"/>
                      </a:lnTo>
                      <a:lnTo>
                        <a:pt x="37" y="41"/>
                      </a:lnTo>
                      <a:lnTo>
                        <a:pt x="38" y="41"/>
                      </a:lnTo>
                      <a:lnTo>
                        <a:pt x="39" y="41"/>
                      </a:lnTo>
                      <a:lnTo>
                        <a:pt x="39" y="40"/>
                      </a:lnTo>
                      <a:lnTo>
                        <a:pt x="41" y="40"/>
                      </a:lnTo>
                      <a:lnTo>
                        <a:pt x="41" y="39"/>
                      </a:lnTo>
                      <a:lnTo>
                        <a:pt x="41" y="38"/>
                      </a:lnTo>
                      <a:lnTo>
                        <a:pt x="39" y="37"/>
                      </a:lnTo>
                      <a:lnTo>
                        <a:pt x="41" y="40"/>
                      </a:lnTo>
                      <a:close/>
                    </a:path>
                  </a:pathLst>
                </a:custGeom>
                <a:solidFill>
                  <a:srgbClr val="000000"/>
                </a:solidFill>
                <a:ln w="9525">
                  <a:noFill/>
                  <a:round/>
                  <a:headEnd/>
                  <a:tailEnd/>
                </a:ln>
              </p:spPr>
              <p:txBody>
                <a:bodyPr/>
                <a:lstStyle/>
                <a:p>
                  <a:endParaRPr lang="en-GB"/>
                </a:p>
              </p:txBody>
            </p:sp>
            <p:sp>
              <p:nvSpPr>
                <p:cNvPr id="826" name="Freeform 1142"/>
                <p:cNvSpPr>
                  <a:spLocks/>
                </p:cNvSpPr>
                <p:nvPr/>
              </p:nvSpPr>
              <p:spPr bwMode="auto">
                <a:xfrm>
                  <a:off x="3306" y="3135"/>
                  <a:ext cx="8" cy="11"/>
                </a:xfrm>
                <a:custGeom>
                  <a:avLst/>
                  <a:gdLst>
                    <a:gd name="T0" fmla="*/ 1 w 15"/>
                    <a:gd name="T1" fmla="*/ 6 h 22"/>
                    <a:gd name="T2" fmla="*/ 1 w 15"/>
                    <a:gd name="T3" fmla="*/ 6 h 22"/>
                    <a:gd name="T4" fmla="*/ 4 w 15"/>
                    <a:gd name="T5" fmla="*/ 1 h 22"/>
                    <a:gd name="T6" fmla="*/ 3 w 15"/>
                    <a:gd name="T7" fmla="*/ 0 h 22"/>
                    <a:gd name="T8" fmla="*/ 0 w 15"/>
                    <a:gd name="T9" fmla="*/ 5 h 22"/>
                    <a:gd name="T10" fmla="*/ 1 w 15"/>
                    <a:gd name="T11" fmla="*/ 5 h 22"/>
                    <a:gd name="T12" fmla="*/ 0 w 15"/>
                    <a:gd name="T13" fmla="*/ 5 h 22"/>
                    <a:gd name="T14" fmla="*/ 0 w 15"/>
                    <a:gd name="T15" fmla="*/ 5 h 22"/>
                    <a:gd name="T16" fmla="*/ 0 w 15"/>
                    <a:gd name="T17" fmla="*/ 5 h 22"/>
                    <a:gd name="T18" fmla="*/ 0 w 15"/>
                    <a:gd name="T19" fmla="*/ 6 h 22"/>
                    <a:gd name="T20" fmla="*/ 1 w 15"/>
                    <a:gd name="T21" fmla="*/ 6 h 22"/>
                    <a:gd name="T22" fmla="*/ 1 w 15"/>
                    <a:gd name="T23" fmla="*/ 6 h 22"/>
                    <a:gd name="T24" fmla="*/ 1 w 15"/>
                    <a:gd name="T25" fmla="*/ 6 h 22"/>
                    <a:gd name="T26" fmla="*/ 1 w 15"/>
                    <a:gd name="T27" fmla="*/ 6 h 22"/>
                    <a:gd name="T28" fmla="*/ 1 w 15"/>
                    <a:gd name="T29" fmla="*/ 6 h 22"/>
                    <a:gd name="T30" fmla="*/ 1 w 15"/>
                    <a:gd name="T31" fmla="*/ 6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22"/>
                    <a:gd name="T50" fmla="*/ 15 w 15"/>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22">
                      <a:moveTo>
                        <a:pt x="1" y="21"/>
                      </a:moveTo>
                      <a:lnTo>
                        <a:pt x="3" y="21"/>
                      </a:lnTo>
                      <a:lnTo>
                        <a:pt x="15" y="2"/>
                      </a:lnTo>
                      <a:lnTo>
                        <a:pt x="10" y="0"/>
                      </a:lnTo>
                      <a:lnTo>
                        <a:pt x="0" y="17"/>
                      </a:lnTo>
                      <a:lnTo>
                        <a:pt x="3" y="17"/>
                      </a:lnTo>
                      <a:lnTo>
                        <a:pt x="0" y="17"/>
                      </a:lnTo>
                      <a:lnTo>
                        <a:pt x="0" y="18"/>
                      </a:lnTo>
                      <a:lnTo>
                        <a:pt x="0" y="20"/>
                      </a:lnTo>
                      <a:lnTo>
                        <a:pt x="0" y="21"/>
                      </a:lnTo>
                      <a:lnTo>
                        <a:pt x="1" y="21"/>
                      </a:lnTo>
                      <a:lnTo>
                        <a:pt x="1" y="22"/>
                      </a:lnTo>
                      <a:lnTo>
                        <a:pt x="2" y="22"/>
                      </a:lnTo>
                      <a:lnTo>
                        <a:pt x="3" y="22"/>
                      </a:lnTo>
                      <a:lnTo>
                        <a:pt x="3" y="21"/>
                      </a:lnTo>
                      <a:lnTo>
                        <a:pt x="1" y="21"/>
                      </a:lnTo>
                      <a:close/>
                    </a:path>
                  </a:pathLst>
                </a:custGeom>
                <a:solidFill>
                  <a:srgbClr val="000000"/>
                </a:solidFill>
                <a:ln w="9525">
                  <a:noFill/>
                  <a:round/>
                  <a:headEnd/>
                  <a:tailEnd/>
                </a:ln>
              </p:spPr>
              <p:txBody>
                <a:bodyPr/>
                <a:lstStyle/>
                <a:p>
                  <a:endParaRPr lang="en-GB"/>
                </a:p>
              </p:txBody>
            </p:sp>
            <p:sp>
              <p:nvSpPr>
                <p:cNvPr id="827" name="Freeform 1143"/>
                <p:cNvSpPr>
                  <a:spLocks/>
                </p:cNvSpPr>
                <p:nvPr/>
              </p:nvSpPr>
              <p:spPr bwMode="auto">
                <a:xfrm>
                  <a:off x="3322" y="3150"/>
                  <a:ext cx="33" cy="5"/>
                </a:xfrm>
                <a:custGeom>
                  <a:avLst/>
                  <a:gdLst>
                    <a:gd name="T0" fmla="*/ 1 w 66"/>
                    <a:gd name="T1" fmla="*/ 1 h 10"/>
                    <a:gd name="T2" fmla="*/ 1 w 66"/>
                    <a:gd name="T3" fmla="*/ 1 h 10"/>
                    <a:gd name="T4" fmla="*/ 2 w 66"/>
                    <a:gd name="T5" fmla="*/ 1 h 10"/>
                    <a:gd name="T6" fmla="*/ 3 w 66"/>
                    <a:gd name="T7" fmla="*/ 2 h 10"/>
                    <a:gd name="T8" fmla="*/ 4 w 66"/>
                    <a:gd name="T9" fmla="*/ 2 h 10"/>
                    <a:gd name="T10" fmla="*/ 5 w 66"/>
                    <a:gd name="T11" fmla="*/ 3 h 10"/>
                    <a:gd name="T12" fmla="*/ 6 w 66"/>
                    <a:gd name="T13" fmla="*/ 3 h 10"/>
                    <a:gd name="T14" fmla="*/ 7 w 66"/>
                    <a:gd name="T15" fmla="*/ 3 h 10"/>
                    <a:gd name="T16" fmla="*/ 8 w 66"/>
                    <a:gd name="T17" fmla="*/ 3 h 10"/>
                    <a:gd name="T18" fmla="*/ 9 w 66"/>
                    <a:gd name="T19" fmla="*/ 3 h 10"/>
                    <a:gd name="T20" fmla="*/ 10 w 66"/>
                    <a:gd name="T21" fmla="*/ 3 h 10"/>
                    <a:gd name="T22" fmla="*/ 11 w 66"/>
                    <a:gd name="T23" fmla="*/ 3 h 10"/>
                    <a:gd name="T24" fmla="*/ 12 w 66"/>
                    <a:gd name="T25" fmla="*/ 3 h 10"/>
                    <a:gd name="T26" fmla="*/ 13 w 66"/>
                    <a:gd name="T27" fmla="*/ 3 h 10"/>
                    <a:gd name="T28" fmla="*/ 14 w 66"/>
                    <a:gd name="T29" fmla="*/ 2 h 10"/>
                    <a:gd name="T30" fmla="*/ 15 w 66"/>
                    <a:gd name="T31" fmla="*/ 1 h 10"/>
                    <a:gd name="T32" fmla="*/ 17 w 66"/>
                    <a:gd name="T33" fmla="*/ 1 h 10"/>
                    <a:gd name="T34" fmla="*/ 15 w 66"/>
                    <a:gd name="T35" fmla="*/ 1 h 10"/>
                    <a:gd name="T36" fmla="*/ 15 w 66"/>
                    <a:gd name="T37" fmla="*/ 1 h 10"/>
                    <a:gd name="T38" fmla="*/ 13 w 66"/>
                    <a:gd name="T39" fmla="*/ 1 h 10"/>
                    <a:gd name="T40" fmla="*/ 12 w 66"/>
                    <a:gd name="T41" fmla="*/ 1 h 10"/>
                    <a:gd name="T42" fmla="*/ 12 w 66"/>
                    <a:gd name="T43" fmla="*/ 1 h 10"/>
                    <a:gd name="T44" fmla="*/ 10 w 66"/>
                    <a:gd name="T45" fmla="*/ 1 h 10"/>
                    <a:gd name="T46" fmla="*/ 10 w 66"/>
                    <a:gd name="T47" fmla="*/ 1 h 10"/>
                    <a:gd name="T48" fmla="*/ 9 w 66"/>
                    <a:gd name="T49" fmla="*/ 1 h 10"/>
                    <a:gd name="T50" fmla="*/ 8 w 66"/>
                    <a:gd name="T51" fmla="*/ 1 h 10"/>
                    <a:gd name="T52" fmla="*/ 7 w 66"/>
                    <a:gd name="T53" fmla="*/ 1 h 10"/>
                    <a:gd name="T54" fmla="*/ 6 w 66"/>
                    <a:gd name="T55" fmla="*/ 1 h 10"/>
                    <a:gd name="T56" fmla="*/ 5 w 66"/>
                    <a:gd name="T57" fmla="*/ 1 h 10"/>
                    <a:gd name="T58" fmla="*/ 4 w 66"/>
                    <a:gd name="T59" fmla="*/ 1 h 10"/>
                    <a:gd name="T60" fmla="*/ 3 w 66"/>
                    <a:gd name="T61" fmla="*/ 1 h 10"/>
                    <a:gd name="T62" fmla="*/ 2 w 66"/>
                    <a:gd name="T63" fmla="*/ 1 h 10"/>
                    <a:gd name="T64" fmla="*/ 1 w 66"/>
                    <a:gd name="T65" fmla="*/ 1 h 10"/>
                    <a:gd name="T66" fmla="*/ 1 w 66"/>
                    <a:gd name="T67" fmla="*/ 1 h 10"/>
                    <a:gd name="T68" fmla="*/ 1 w 66"/>
                    <a:gd name="T69" fmla="*/ 0 h 10"/>
                    <a:gd name="T70" fmla="*/ 1 w 66"/>
                    <a:gd name="T71" fmla="*/ 1 h 10"/>
                    <a:gd name="T72" fmla="*/ 0 w 66"/>
                    <a:gd name="T73" fmla="*/ 1 h 10"/>
                    <a:gd name="T74" fmla="*/ 0 w 66"/>
                    <a:gd name="T75" fmla="*/ 1 h 10"/>
                    <a:gd name="T76" fmla="*/ 1 w 66"/>
                    <a:gd name="T77" fmla="*/ 1 h 10"/>
                    <a:gd name="T78" fmla="*/ 0 w 66"/>
                    <a:gd name="T79" fmla="*/ 1 h 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6"/>
                    <a:gd name="T121" fmla="*/ 0 h 10"/>
                    <a:gd name="T122" fmla="*/ 66 w 66"/>
                    <a:gd name="T123" fmla="*/ 10 h 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6" h="10">
                      <a:moveTo>
                        <a:pt x="0" y="2"/>
                      </a:moveTo>
                      <a:lnTo>
                        <a:pt x="2" y="6"/>
                      </a:lnTo>
                      <a:lnTo>
                        <a:pt x="4" y="6"/>
                      </a:lnTo>
                      <a:lnTo>
                        <a:pt x="5" y="6"/>
                      </a:lnTo>
                      <a:lnTo>
                        <a:pt x="8" y="7"/>
                      </a:lnTo>
                      <a:lnTo>
                        <a:pt x="10" y="7"/>
                      </a:lnTo>
                      <a:lnTo>
                        <a:pt x="12" y="8"/>
                      </a:lnTo>
                      <a:lnTo>
                        <a:pt x="15" y="8"/>
                      </a:lnTo>
                      <a:lnTo>
                        <a:pt x="16" y="8"/>
                      </a:lnTo>
                      <a:lnTo>
                        <a:pt x="18" y="8"/>
                      </a:lnTo>
                      <a:lnTo>
                        <a:pt x="20" y="9"/>
                      </a:lnTo>
                      <a:lnTo>
                        <a:pt x="23" y="9"/>
                      </a:lnTo>
                      <a:lnTo>
                        <a:pt x="24" y="9"/>
                      </a:lnTo>
                      <a:lnTo>
                        <a:pt x="26" y="9"/>
                      </a:lnTo>
                      <a:lnTo>
                        <a:pt x="28" y="9"/>
                      </a:lnTo>
                      <a:lnTo>
                        <a:pt x="31" y="9"/>
                      </a:lnTo>
                      <a:lnTo>
                        <a:pt x="32" y="10"/>
                      </a:lnTo>
                      <a:lnTo>
                        <a:pt x="34" y="10"/>
                      </a:lnTo>
                      <a:lnTo>
                        <a:pt x="37" y="10"/>
                      </a:lnTo>
                      <a:lnTo>
                        <a:pt x="39" y="10"/>
                      </a:lnTo>
                      <a:lnTo>
                        <a:pt x="40" y="10"/>
                      </a:lnTo>
                      <a:lnTo>
                        <a:pt x="42" y="10"/>
                      </a:lnTo>
                      <a:lnTo>
                        <a:pt x="45" y="9"/>
                      </a:lnTo>
                      <a:lnTo>
                        <a:pt x="46" y="9"/>
                      </a:lnTo>
                      <a:lnTo>
                        <a:pt x="48" y="9"/>
                      </a:lnTo>
                      <a:lnTo>
                        <a:pt x="50" y="9"/>
                      </a:lnTo>
                      <a:lnTo>
                        <a:pt x="53" y="9"/>
                      </a:lnTo>
                      <a:lnTo>
                        <a:pt x="54" y="9"/>
                      </a:lnTo>
                      <a:lnTo>
                        <a:pt x="56" y="8"/>
                      </a:lnTo>
                      <a:lnTo>
                        <a:pt x="58" y="8"/>
                      </a:lnTo>
                      <a:lnTo>
                        <a:pt x="61" y="8"/>
                      </a:lnTo>
                      <a:lnTo>
                        <a:pt x="62" y="7"/>
                      </a:lnTo>
                      <a:lnTo>
                        <a:pt x="64" y="7"/>
                      </a:lnTo>
                      <a:lnTo>
                        <a:pt x="66" y="6"/>
                      </a:lnTo>
                      <a:lnTo>
                        <a:pt x="65" y="1"/>
                      </a:lnTo>
                      <a:lnTo>
                        <a:pt x="63" y="2"/>
                      </a:lnTo>
                      <a:lnTo>
                        <a:pt x="61" y="2"/>
                      </a:lnTo>
                      <a:lnTo>
                        <a:pt x="60" y="3"/>
                      </a:lnTo>
                      <a:lnTo>
                        <a:pt x="57" y="3"/>
                      </a:lnTo>
                      <a:lnTo>
                        <a:pt x="55" y="3"/>
                      </a:lnTo>
                      <a:lnTo>
                        <a:pt x="54" y="3"/>
                      </a:lnTo>
                      <a:lnTo>
                        <a:pt x="51" y="4"/>
                      </a:lnTo>
                      <a:lnTo>
                        <a:pt x="49" y="4"/>
                      </a:lnTo>
                      <a:lnTo>
                        <a:pt x="48" y="4"/>
                      </a:lnTo>
                      <a:lnTo>
                        <a:pt x="46" y="4"/>
                      </a:lnTo>
                      <a:lnTo>
                        <a:pt x="43" y="4"/>
                      </a:lnTo>
                      <a:lnTo>
                        <a:pt x="42" y="4"/>
                      </a:lnTo>
                      <a:lnTo>
                        <a:pt x="40" y="4"/>
                      </a:lnTo>
                      <a:lnTo>
                        <a:pt x="38" y="4"/>
                      </a:lnTo>
                      <a:lnTo>
                        <a:pt x="37" y="4"/>
                      </a:lnTo>
                      <a:lnTo>
                        <a:pt x="34" y="4"/>
                      </a:lnTo>
                      <a:lnTo>
                        <a:pt x="32" y="4"/>
                      </a:lnTo>
                      <a:lnTo>
                        <a:pt x="31" y="4"/>
                      </a:lnTo>
                      <a:lnTo>
                        <a:pt x="28" y="4"/>
                      </a:lnTo>
                      <a:lnTo>
                        <a:pt x="26" y="4"/>
                      </a:lnTo>
                      <a:lnTo>
                        <a:pt x="25" y="4"/>
                      </a:lnTo>
                      <a:lnTo>
                        <a:pt x="23" y="4"/>
                      </a:lnTo>
                      <a:lnTo>
                        <a:pt x="20" y="4"/>
                      </a:lnTo>
                      <a:lnTo>
                        <a:pt x="19" y="3"/>
                      </a:lnTo>
                      <a:lnTo>
                        <a:pt x="17" y="3"/>
                      </a:lnTo>
                      <a:lnTo>
                        <a:pt x="15" y="3"/>
                      </a:lnTo>
                      <a:lnTo>
                        <a:pt x="13" y="2"/>
                      </a:lnTo>
                      <a:lnTo>
                        <a:pt x="11" y="2"/>
                      </a:lnTo>
                      <a:lnTo>
                        <a:pt x="9" y="2"/>
                      </a:lnTo>
                      <a:lnTo>
                        <a:pt x="7" y="1"/>
                      </a:lnTo>
                      <a:lnTo>
                        <a:pt x="5" y="1"/>
                      </a:lnTo>
                      <a:lnTo>
                        <a:pt x="3" y="1"/>
                      </a:lnTo>
                      <a:lnTo>
                        <a:pt x="4" y="3"/>
                      </a:lnTo>
                      <a:lnTo>
                        <a:pt x="3" y="1"/>
                      </a:lnTo>
                      <a:lnTo>
                        <a:pt x="3" y="0"/>
                      </a:lnTo>
                      <a:lnTo>
                        <a:pt x="2" y="0"/>
                      </a:lnTo>
                      <a:lnTo>
                        <a:pt x="2" y="1"/>
                      </a:lnTo>
                      <a:lnTo>
                        <a:pt x="1" y="1"/>
                      </a:lnTo>
                      <a:lnTo>
                        <a:pt x="0" y="1"/>
                      </a:lnTo>
                      <a:lnTo>
                        <a:pt x="0" y="2"/>
                      </a:lnTo>
                      <a:lnTo>
                        <a:pt x="0" y="3"/>
                      </a:lnTo>
                      <a:lnTo>
                        <a:pt x="0" y="4"/>
                      </a:lnTo>
                      <a:lnTo>
                        <a:pt x="1" y="4"/>
                      </a:lnTo>
                      <a:lnTo>
                        <a:pt x="2" y="6"/>
                      </a:lnTo>
                      <a:lnTo>
                        <a:pt x="0" y="2"/>
                      </a:lnTo>
                      <a:close/>
                    </a:path>
                  </a:pathLst>
                </a:custGeom>
                <a:solidFill>
                  <a:srgbClr val="000000"/>
                </a:solidFill>
                <a:ln w="9525">
                  <a:noFill/>
                  <a:round/>
                  <a:headEnd/>
                  <a:tailEnd/>
                </a:ln>
              </p:spPr>
              <p:txBody>
                <a:bodyPr/>
                <a:lstStyle/>
                <a:p>
                  <a:endParaRPr lang="en-GB"/>
                </a:p>
              </p:txBody>
            </p:sp>
            <p:sp>
              <p:nvSpPr>
                <p:cNvPr id="828" name="Freeform 1144"/>
                <p:cNvSpPr>
                  <a:spLocks/>
                </p:cNvSpPr>
                <p:nvPr/>
              </p:nvSpPr>
              <p:spPr bwMode="auto">
                <a:xfrm>
                  <a:off x="3322" y="3140"/>
                  <a:ext cx="6" cy="12"/>
                </a:xfrm>
                <a:custGeom>
                  <a:avLst/>
                  <a:gdLst>
                    <a:gd name="T0" fmla="*/ 3 w 11"/>
                    <a:gd name="T1" fmla="*/ 0 h 23"/>
                    <a:gd name="T2" fmla="*/ 2 w 11"/>
                    <a:gd name="T3" fmla="*/ 1 h 23"/>
                    <a:gd name="T4" fmla="*/ 0 w 11"/>
                    <a:gd name="T5" fmla="*/ 6 h 23"/>
                    <a:gd name="T6" fmla="*/ 1 w 11"/>
                    <a:gd name="T7" fmla="*/ 6 h 23"/>
                    <a:gd name="T8" fmla="*/ 3 w 11"/>
                    <a:gd name="T9" fmla="*/ 1 h 23"/>
                    <a:gd name="T10" fmla="*/ 2 w 11"/>
                    <a:gd name="T11" fmla="*/ 2 h 23"/>
                    <a:gd name="T12" fmla="*/ 3 w 11"/>
                    <a:gd name="T13" fmla="*/ 1 h 23"/>
                    <a:gd name="T14" fmla="*/ 3 w 11"/>
                    <a:gd name="T15" fmla="*/ 1 h 23"/>
                    <a:gd name="T16" fmla="*/ 3 w 11"/>
                    <a:gd name="T17" fmla="*/ 1 h 23"/>
                    <a:gd name="T18" fmla="*/ 3 w 11"/>
                    <a:gd name="T19" fmla="*/ 1 h 23"/>
                    <a:gd name="T20" fmla="*/ 3 w 11"/>
                    <a:gd name="T21" fmla="*/ 0 h 23"/>
                    <a:gd name="T22" fmla="*/ 3 w 11"/>
                    <a:gd name="T23" fmla="*/ 0 h 23"/>
                    <a:gd name="T24" fmla="*/ 2 w 11"/>
                    <a:gd name="T25" fmla="*/ 0 h 23"/>
                    <a:gd name="T26" fmla="*/ 2 w 11"/>
                    <a:gd name="T27" fmla="*/ 0 h 23"/>
                    <a:gd name="T28" fmla="*/ 2 w 11"/>
                    <a:gd name="T29" fmla="*/ 1 h 23"/>
                    <a:gd name="T30" fmla="*/ 2 w 11"/>
                    <a:gd name="T31" fmla="*/ 1 h 23"/>
                    <a:gd name="T32" fmla="*/ 3 w 11"/>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23"/>
                    <a:gd name="T53" fmla="*/ 11 w 11"/>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23">
                      <a:moveTo>
                        <a:pt x="9" y="0"/>
                      </a:moveTo>
                      <a:lnTo>
                        <a:pt x="5" y="1"/>
                      </a:lnTo>
                      <a:lnTo>
                        <a:pt x="0" y="22"/>
                      </a:lnTo>
                      <a:lnTo>
                        <a:pt x="4" y="23"/>
                      </a:lnTo>
                      <a:lnTo>
                        <a:pt x="10" y="3"/>
                      </a:lnTo>
                      <a:lnTo>
                        <a:pt x="8" y="5"/>
                      </a:lnTo>
                      <a:lnTo>
                        <a:pt x="10" y="3"/>
                      </a:lnTo>
                      <a:lnTo>
                        <a:pt x="11" y="3"/>
                      </a:lnTo>
                      <a:lnTo>
                        <a:pt x="11" y="1"/>
                      </a:lnTo>
                      <a:lnTo>
                        <a:pt x="10" y="1"/>
                      </a:lnTo>
                      <a:lnTo>
                        <a:pt x="10" y="0"/>
                      </a:lnTo>
                      <a:lnTo>
                        <a:pt x="9" y="0"/>
                      </a:lnTo>
                      <a:lnTo>
                        <a:pt x="8" y="0"/>
                      </a:lnTo>
                      <a:lnTo>
                        <a:pt x="7" y="0"/>
                      </a:lnTo>
                      <a:lnTo>
                        <a:pt x="7" y="1"/>
                      </a:lnTo>
                      <a:lnTo>
                        <a:pt x="5" y="1"/>
                      </a:lnTo>
                      <a:lnTo>
                        <a:pt x="9" y="0"/>
                      </a:lnTo>
                      <a:close/>
                    </a:path>
                  </a:pathLst>
                </a:custGeom>
                <a:solidFill>
                  <a:srgbClr val="000000"/>
                </a:solidFill>
                <a:ln w="9525">
                  <a:noFill/>
                  <a:round/>
                  <a:headEnd/>
                  <a:tailEnd/>
                </a:ln>
              </p:spPr>
              <p:txBody>
                <a:bodyPr/>
                <a:lstStyle/>
                <a:p>
                  <a:endParaRPr lang="en-GB"/>
                </a:p>
              </p:txBody>
            </p:sp>
            <p:sp>
              <p:nvSpPr>
                <p:cNvPr id="829" name="Freeform 1145"/>
                <p:cNvSpPr>
                  <a:spLocks/>
                </p:cNvSpPr>
                <p:nvPr/>
              </p:nvSpPr>
              <p:spPr bwMode="auto">
                <a:xfrm>
                  <a:off x="3326" y="3140"/>
                  <a:ext cx="28" cy="5"/>
                </a:xfrm>
                <a:custGeom>
                  <a:avLst/>
                  <a:gdLst>
                    <a:gd name="T0" fmla="*/ 13 w 55"/>
                    <a:gd name="T1" fmla="*/ 1 h 10"/>
                    <a:gd name="T2" fmla="*/ 13 w 55"/>
                    <a:gd name="T3" fmla="*/ 1 h 10"/>
                    <a:gd name="T4" fmla="*/ 12 w 55"/>
                    <a:gd name="T5" fmla="*/ 1 h 10"/>
                    <a:gd name="T6" fmla="*/ 11 w 55"/>
                    <a:gd name="T7" fmla="*/ 1 h 10"/>
                    <a:gd name="T8" fmla="*/ 10 w 55"/>
                    <a:gd name="T9" fmla="*/ 1 h 10"/>
                    <a:gd name="T10" fmla="*/ 10 w 55"/>
                    <a:gd name="T11" fmla="*/ 1 h 10"/>
                    <a:gd name="T12" fmla="*/ 9 w 55"/>
                    <a:gd name="T13" fmla="*/ 1 h 10"/>
                    <a:gd name="T14" fmla="*/ 8 w 55"/>
                    <a:gd name="T15" fmla="*/ 1 h 10"/>
                    <a:gd name="T16" fmla="*/ 7 w 55"/>
                    <a:gd name="T17" fmla="*/ 1 h 10"/>
                    <a:gd name="T18" fmla="*/ 6 w 55"/>
                    <a:gd name="T19" fmla="*/ 1 h 10"/>
                    <a:gd name="T20" fmla="*/ 5 w 55"/>
                    <a:gd name="T21" fmla="*/ 1 h 10"/>
                    <a:gd name="T22" fmla="*/ 5 w 55"/>
                    <a:gd name="T23" fmla="*/ 1 h 10"/>
                    <a:gd name="T24" fmla="*/ 4 w 55"/>
                    <a:gd name="T25" fmla="*/ 1 h 10"/>
                    <a:gd name="T26" fmla="*/ 3 w 55"/>
                    <a:gd name="T27" fmla="*/ 1 h 10"/>
                    <a:gd name="T28" fmla="*/ 2 w 55"/>
                    <a:gd name="T29" fmla="*/ 1 h 10"/>
                    <a:gd name="T30" fmla="*/ 1 w 55"/>
                    <a:gd name="T31" fmla="*/ 1 h 10"/>
                    <a:gd name="T32" fmla="*/ 1 w 55"/>
                    <a:gd name="T33" fmla="*/ 0 h 10"/>
                    <a:gd name="T34" fmla="*/ 1 w 55"/>
                    <a:gd name="T35" fmla="*/ 1 h 10"/>
                    <a:gd name="T36" fmla="*/ 1 w 55"/>
                    <a:gd name="T37" fmla="*/ 1 h 10"/>
                    <a:gd name="T38" fmla="*/ 2 w 55"/>
                    <a:gd name="T39" fmla="*/ 1 h 10"/>
                    <a:gd name="T40" fmla="*/ 3 w 55"/>
                    <a:gd name="T41" fmla="*/ 1 h 10"/>
                    <a:gd name="T42" fmla="*/ 4 w 55"/>
                    <a:gd name="T43" fmla="*/ 2 h 10"/>
                    <a:gd name="T44" fmla="*/ 5 w 55"/>
                    <a:gd name="T45" fmla="*/ 2 h 10"/>
                    <a:gd name="T46" fmla="*/ 6 w 55"/>
                    <a:gd name="T47" fmla="*/ 2 h 10"/>
                    <a:gd name="T48" fmla="*/ 7 w 55"/>
                    <a:gd name="T49" fmla="*/ 2 h 10"/>
                    <a:gd name="T50" fmla="*/ 8 w 55"/>
                    <a:gd name="T51" fmla="*/ 3 h 10"/>
                    <a:gd name="T52" fmla="*/ 8 w 55"/>
                    <a:gd name="T53" fmla="*/ 3 h 10"/>
                    <a:gd name="T54" fmla="*/ 9 w 55"/>
                    <a:gd name="T55" fmla="*/ 2 h 10"/>
                    <a:gd name="T56" fmla="*/ 10 w 55"/>
                    <a:gd name="T57" fmla="*/ 2 h 10"/>
                    <a:gd name="T58" fmla="*/ 11 w 55"/>
                    <a:gd name="T59" fmla="*/ 2 h 10"/>
                    <a:gd name="T60" fmla="*/ 12 w 55"/>
                    <a:gd name="T61" fmla="*/ 1 h 10"/>
                    <a:gd name="T62" fmla="*/ 12 w 55"/>
                    <a:gd name="T63" fmla="*/ 1 h 10"/>
                    <a:gd name="T64" fmla="*/ 13 w 55"/>
                    <a:gd name="T65" fmla="*/ 1 h 10"/>
                    <a:gd name="T66" fmla="*/ 13 w 55"/>
                    <a:gd name="T67" fmla="*/ 1 h 10"/>
                    <a:gd name="T68" fmla="*/ 14 w 55"/>
                    <a:gd name="T69" fmla="*/ 1 h 10"/>
                    <a:gd name="T70" fmla="*/ 14 w 55"/>
                    <a:gd name="T71" fmla="*/ 1 h 10"/>
                    <a:gd name="T72" fmla="*/ 14 w 55"/>
                    <a:gd name="T73" fmla="*/ 1 h 10"/>
                    <a:gd name="T74" fmla="*/ 14 w 55"/>
                    <a:gd name="T75" fmla="*/ 1 h 10"/>
                    <a:gd name="T76" fmla="*/ 14 w 55"/>
                    <a:gd name="T77" fmla="*/ 1 h 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10"/>
                    <a:gd name="T119" fmla="*/ 55 w 55"/>
                    <a:gd name="T120" fmla="*/ 10 h 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10">
                      <a:moveTo>
                        <a:pt x="55" y="3"/>
                      </a:moveTo>
                      <a:lnTo>
                        <a:pt x="52" y="1"/>
                      </a:lnTo>
                      <a:lnTo>
                        <a:pt x="50" y="1"/>
                      </a:lnTo>
                      <a:lnTo>
                        <a:pt x="49" y="1"/>
                      </a:lnTo>
                      <a:lnTo>
                        <a:pt x="47" y="3"/>
                      </a:lnTo>
                      <a:lnTo>
                        <a:pt x="46" y="3"/>
                      </a:lnTo>
                      <a:lnTo>
                        <a:pt x="45" y="3"/>
                      </a:lnTo>
                      <a:lnTo>
                        <a:pt x="42" y="3"/>
                      </a:lnTo>
                      <a:lnTo>
                        <a:pt x="41" y="4"/>
                      </a:lnTo>
                      <a:lnTo>
                        <a:pt x="40" y="4"/>
                      </a:lnTo>
                      <a:lnTo>
                        <a:pt x="38" y="4"/>
                      </a:lnTo>
                      <a:lnTo>
                        <a:pt x="37" y="4"/>
                      </a:lnTo>
                      <a:lnTo>
                        <a:pt x="35" y="4"/>
                      </a:lnTo>
                      <a:lnTo>
                        <a:pt x="33" y="4"/>
                      </a:lnTo>
                      <a:lnTo>
                        <a:pt x="32" y="4"/>
                      </a:lnTo>
                      <a:lnTo>
                        <a:pt x="30" y="4"/>
                      </a:lnTo>
                      <a:lnTo>
                        <a:pt x="29" y="4"/>
                      </a:lnTo>
                      <a:lnTo>
                        <a:pt x="27" y="4"/>
                      </a:lnTo>
                      <a:lnTo>
                        <a:pt x="25" y="4"/>
                      </a:lnTo>
                      <a:lnTo>
                        <a:pt x="24" y="4"/>
                      </a:lnTo>
                      <a:lnTo>
                        <a:pt x="22" y="4"/>
                      </a:lnTo>
                      <a:lnTo>
                        <a:pt x="20" y="4"/>
                      </a:lnTo>
                      <a:lnTo>
                        <a:pt x="19" y="4"/>
                      </a:lnTo>
                      <a:lnTo>
                        <a:pt x="17" y="4"/>
                      </a:lnTo>
                      <a:lnTo>
                        <a:pt x="16" y="4"/>
                      </a:lnTo>
                      <a:lnTo>
                        <a:pt x="14" y="3"/>
                      </a:lnTo>
                      <a:lnTo>
                        <a:pt x="12" y="3"/>
                      </a:lnTo>
                      <a:lnTo>
                        <a:pt x="11" y="3"/>
                      </a:lnTo>
                      <a:lnTo>
                        <a:pt x="9" y="3"/>
                      </a:lnTo>
                      <a:lnTo>
                        <a:pt x="8" y="1"/>
                      </a:lnTo>
                      <a:lnTo>
                        <a:pt x="5" y="1"/>
                      </a:lnTo>
                      <a:lnTo>
                        <a:pt x="4" y="1"/>
                      </a:lnTo>
                      <a:lnTo>
                        <a:pt x="2" y="0"/>
                      </a:lnTo>
                      <a:lnTo>
                        <a:pt x="1" y="0"/>
                      </a:lnTo>
                      <a:lnTo>
                        <a:pt x="0" y="5"/>
                      </a:lnTo>
                      <a:lnTo>
                        <a:pt x="1" y="5"/>
                      </a:lnTo>
                      <a:lnTo>
                        <a:pt x="3" y="6"/>
                      </a:lnTo>
                      <a:lnTo>
                        <a:pt x="4" y="6"/>
                      </a:lnTo>
                      <a:lnTo>
                        <a:pt x="7" y="6"/>
                      </a:lnTo>
                      <a:lnTo>
                        <a:pt x="8" y="7"/>
                      </a:lnTo>
                      <a:lnTo>
                        <a:pt x="10" y="7"/>
                      </a:lnTo>
                      <a:lnTo>
                        <a:pt x="11" y="7"/>
                      </a:lnTo>
                      <a:lnTo>
                        <a:pt x="14" y="8"/>
                      </a:lnTo>
                      <a:lnTo>
                        <a:pt x="15" y="8"/>
                      </a:lnTo>
                      <a:lnTo>
                        <a:pt x="17" y="8"/>
                      </a:lnTo>
                      <a:lnTo>
                        <a:pt x="18" y="8"/>
                      </a:lnTo>
                      <a:lnTo>
                        <a:pt x="20" y="8"/>
                      </a:lnTo>
                      <a:lnTo>
                        <a:pt x="22" y="8"/>
                      </a:lnTo>
                      <a:lnTo>
                        <a:pt x="24" y="8"/>
                      </a:lnTo>
                      <a:lnTo>
                        <a:pt x="25" y="8"/>
                      </a:lnTo>
                      <a:lnTo>
                        <a:pt x="27" y="10"/>
                      </a:lnTo>
                      <a:lnTo>
                        <a:pt x="29" y="10"/>
                      </a:lnTo>
                      <a:lnTo>
                        <a:pt x="31" y="10"/>
                      </a:lnTo>
                      <a:lnTo>
                        <a:pt x="32" y="10"/>
                      </a:lnTo>
                      <a:lnTo>
                        <a:pt x="33" y="8"/>
                      </a:lnTo>
                      <a:lnTo>
                        <a:pt x="35" y="8"/>
                      </a:lnTo>
                      <a:lnTo>
                        <a:pt x="37" y="8"/>
                      </a:lnTo>
                      <a:lnTo>
                        <a:pt x="39" y="8"/>
                      </a:lnTo>
                      <a:lnTo>
                        <a:pt x="40" y="8"/>
                      </a:lnTo>
                      <a:lnTo>
                        <a:pt x="42" y="8"/>
                      </a:lnTo>
                      <a:lnTo>
                        <a:pt x="43" y="8"/>
                      </a:lnTo>
                      <a:lnTo>
                        <a:pt x="45" y="7"/>
                      </a:lnTo>
                      <a:lnTo>
                        <a:pt x="47" y="7"/>
                      </a:lnTo>
                      <a:lnTo>
                        <a:pt x="48" y="7"/>
                      </a:lnTo>
                      <a:lnTo>
                        <a:pt x="50" y="6"/>
                      </a:lnTo>
                      <a:lnTo>
                        <a:pt x="52" y="6"/>
                      </a:lnTo>
                      <a:lnTo>
                        <a:pt x="53" y="6"/>
                      </a:lnTo>
                      <a:lnTo>
                        <a:pt x="50" y="4"/>
                      </a:lnTo>
                      <a:lnTo>
                        <a:pt x="53" y="6"/>
                      </a:lnTo>
                      <a:lnTo>
                        <a:pt x="54" y="6"/>
                      </a:lnTo>
                      <a:lnTo>
                        <a:pt x="54" y="5"/>
                      </a:lnTo>
                      <a:lnTo>
                        <a:pt x="55" y="5"/>
                      </a:lnTo>
                      <a:lnTo>
                        <a:pt x="55" y="4"/>
                      </a:lnTo>
                      <a:lnTo>
                        <a:pt x="55" y="3"/>
                      </a:lnTo>
                      <a:lnTo>
                        <a:pt x="54" y="1"/>
                      </a:lnTo>
                      <a:lnTo>
                        <a:pt x="53" y="1"/>
                      </a:lnTo>
                      <a:lnTo>
                        <a:pt x="52" y="1"/>
                      </a:lnTo>
                      <a:lnTo>
                        <a:pt x="55" y="3"/>
                      </a:lnTo>
                      <a:close/>
                    </a:path>
                  </a:pathLst>
                </a:custGeom>
                <a:solidFill>
                  <a:srgbClr val="000000"/>
                </a:solidFill>
                <a:ln w="9525">
                  <a:noFill/>
                  <a:round/>
                  <a:headEnd/>
                  <a:tailEnd/>
                </a:ln>
              </p:spPr>
              <p:txBody>
                <a:bodyPr/>
                <a:lstStyle/>
                <a:p>
                  <a:endParaRPr lang="en-GB"/>
                </a:p>
              </p:txBody>
            </p:sp>
            <p:sp>
              <p:nvSpPr>
                <p:cNvPr id="830" name="Freeform 1146"/>
                <p:cNvSpPr>
                  <a:spLocks/>
                </p:cNvSpPr>
                <p:nvPr/>
              </p:nvSpPr>
              <p:spPr bwMode="auto">
                <a:xfrm>
                  <a:off x="3351" y="3141"/>
                  <a:ext cx="5" cy="12"/>
                </a:xfrm>
                <a:custGeom>
                  <a:avLst/>
                  <a:gdLst>
                    <a:gd name="T0" fmla="*/ 2 w 10"/>
                    <a:gd name="T1" fmla="*/ 6 h 24"/>
                    <a:gd name="T2" fmla="*/ 3 w 10"/>
                    <a:gd name="T3" fmla="*/ 5 h 24"/>
                    <a:gd name="T4" fmla="*/ 1 w 10"/>
                    <a:gd name="T5" fmla="*/ 0 h 24"/>
                    <a:gd name="T6" fmla="*/ 0 w 10"/>
                    <a:gd name="T7" fmla="*/ 1 h 24"/>
                    <a:gd name="T8" fmla="*/ 1 w 10"/>
                    <a:gd name="T9" fmla="*/ 6 h 24"/>
                    <a:gd name="T10" fmla="*/ 1 w 10"/>
                    <a:gd name="T11" fmla="*/ 5 h 24"/>
                    <a:gd name="T12" fmla="*/ 1 w 10"/>
                    <a:gd name="T13" fmla="*/ 6 h 24"/>
                    <a:gd name="T14" fmla="*/ 1 w 10"/>
                    <a:gd name="T15" fmla="*/ 6 h 24"/>
                    <a:gd name="T16" fmla="*/ 1 w 10"/>
                    <a:gd name="T17" fmla="*/ 6 h 24"/>
                    <a:gd name="T18" fmla="*/ 1 w 10"/>
                    <a:gd name="T19" fmla="*/ 6 h 24"/>
                    <a:gd name="T20" fmla="*/ 1 w 10"/>
                    <a:gd name="T21" fmla="*/ 6 h 24"/>
                    <a:gd name="T22" fmla="*/ 2 w 10"/>
                    <a:gd name="T23" fmla="*/ 6 h 24"/>
                    <a:gd name="T24" fmla="*/ 2 w 10"/>
                    <a:gd name="T25" fmla="*/ 6 h 24"/>
                    <a:gd name="T26" fmla="*/ 3 w 10"/>
                    <a:gd name="T27" fmla="*/ 6 h 24"/>
                    <a:gd name="T28" fmla="*/ 3 w 10"/>
                    <a:gd name="T29" fmla="*/ 6 h 24"/>
                    <a:gd name="T30" fmla="*/ 3 w 10"/>
                    <a:gd name="T31" fmla="*/ 5 h 24"/>
                    <a:gd name="T32" fmla="*/ 2 w 10"/>
                    <a:gd name="T33" fmla="*/ 6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24"/>
                    <a:gd name="T53" fmla="*/ 10 w 10"/>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24">
                      <a:moveTo>
                        <a:pt x="8" y="23"/>
                      </a:moveTo>
                      <a:lnTo>
                        <a:pt x="10" y="20"/>
                      </a:lnTo>
                      <a:lnTo>
                        <a:pt x="5" y="0"/>
                      </a:lnTo>
                      <a:lnTo>
                        <a:pt x="0" y="1"/>
                      </a:lnTo>
                      <a:lnTo>
                        <a:pt x="5" y="21"/>
                      </a:lnTo>
                      <a:lnTo>
                        <a:pt x="7" y="18"/>
                      </a:lnTo>
                      <a:lnTo>
                        <a:pt x="5" y="21"/>
                      </a:lnTo>
                      <a:lnTo>
                        <a:pt x="5" y="23"/>
                      </a:lnTo>
                      <a:lnTo>
                        <a:pt x="6" y="23"/>
                      </a:lnTo>
                      <a:lnTo>
                        <a:pt x="7" y="23"/>
                      </a:lnTo>
                      <a:lnTo>
                        <a:pt x="7" y="24"/>
                      </a:lnTo>
                      <a:lnTo>
                        <a:pt x="8" y="24"/>
                      </a:lnTo>
                      <a:lnTo>
                        <a:pt x="8" y="23"/>
                      </a:lnTo>
                      <a:lnTo>
                        <a:pt x="10" y="23"/>
                      </a:lnTo>
                      <a:lnTo>
                        <a:pt x="10" y="21"/>
                      </a:lnTo>
                      <a:lnTo>
                        <a:pt x="10" y="20"/>
                      </a:lnTo>
                      <a:lnTo>
                        <a:pt x="8" y="23"/>
                      </a:lnTo>
                      <a:close/>
                    </a:path>
                  </a:pathLst>
                </a:custGeom>
                <a:solidFill>
                  <a:srgbClr val="000000"/>
                </a:solidFill>
                <a:ln w="9525">
                  <a:noFill/>
                  <a:round/>
                  <a:headEnd/>
                  <a:tailEnd/>
                </a:ln>
              </p:spPr>
              <p:txBody>
                <a:bodyPr/>
                <a:lstStyle/>
                <a:p>
                  <a:endParaRPr lang="en-GB"/>
                </a:p>
              </p:txBody>
            </p:sp>
            <p:sp>
              <p:nvSpPr>
                <p:cNvPr id="831" name="Freeform 1147"/>
                <p:cNvSpPr>
                  <a:spLocks/>
                </p:cNvSpPr>
                <p:nvPr/>
              </p:nvSpPr>
              <p:spPr bwMode="auto">
                <a:xfrm>
                  <a:off x="3370" y="3123"/>
                  <a:ext cx="24" cy="23"/>
                </a:xfrm>
                <a:custGeom>
                  <a:avLst/>
                  <a:gdLst>
                    <a:gd name="T0" fmla="*/ 1 w 50"/>
                    <a:gd name="T1" fmla="*/ 11 h 47"/>
                    <a:gd name="T2" fmla="*/ 1 w 50"/>
                    <a:gd name="T3" fmla="*/ 11 h 47"/>
                    <a:gd name="T4" fmla="*/ 2 w 50"/>
                    <a:gd name="T5" fmla="*/ 10 h 47"/>
                    <a:gd name="T6" fmla="*/ 3 w 50"/>
                    <a:gd name="T7" fmla="*/ 10 h 47"/>
                    <a:gd name="T8" fmla="*/ 4 w 50"/>
                    <a:gd name="T9" fmla="*/ 9 h 47"/>
                    <a:gd name="T10" fmla="*/ 5 w 50"/>
                    <a:gd name="T11" fmla="*/ 8 h 47"/>
                    <a:gd name="T12" fmla="*/ 6 w 50"/>
                    <a:gd name="T13" fmla="*/ 8 h 47"/>
                    <a:gd name="T14" fmla="*/ 6 w 50"/>
                    <a:gd name="T15" fmla="*/ 7 h 47"/>
                    <a:gd name="T16" fmla="*/ 7 w 50"/>
                    <a:gd name="T17" fmla="*/ 6 h 47"/>
                    <a:gd name="T18" fmla="*/ 8 w 50"/>
                    <a:gd name="T19" fmla="*/ 6 h 47"/>
                    <a:gd name="T20" fmla="*/ 8 w 50"/>
                    <a:gd name="T21" fmla="*/ 5 h 47"/>
                    <a:gd name="T22" fmla="*/ 9 w 50"/>
                    <a:gd name="T23" fmla="*/ 4 h 47"/>
                    <a:gd name="T24" fmla="*/ 10 w 50"/>
                    <a:gd name="T25" fmla="*/ 4 h 47"/>
                    <a:gd name="T26" fmla="*/ 10 w 50"/>
                    <a:gd name="T27" fmla="*/ 3 h 47"/>
                    <a:gd name="T28" fmla="*/ 11 w 50"/>
                    <a:gd name="T29" fmla="*/ 2 h 47"/>
                    <a:gd name="T30" fmla="*/ 11 w 50"/>
                    <a:gd name="T31" fmla="*/ 1 h 47"/>
                    <a:gd name="T32" fmla="*/ 12 w 50"/>
                    <a:gd name="T33" fmla="*/ 0 h 47"/>
                    <a:gd name="T34" fmla="*/ 11 w 50"/>
                    <a:gd name="T35" fmla="*/ 0 h 47"/>
                    <a:gd name="T36" fmla="*/ 10 w 50"/>
                    <a:gd name="T37" fmla="*/ 1 h 47"/>
                    <a:gd name="T38" fmla="*/ 10 w 50"/>
                    <a:gd name="T39" fmla="*/ 2 h 47"/>
                    <a:gd name="T40" fmla="*/ 9 w 50"/>
                    <a:gd name="T41" fmla="*/ 2 h 47"/>
                    <a:gd name="T42" fmla="*/ 8 w 50"/>
                    <a:gd name="T43" fmla="*/ 3 h 47"/>
                    <a:gd name="T44" fmla="*/ 8 w 50"/>
                    <a:gd name="T45" fmla="*/ 4 h 47"/>
                    <a:gd name="T46" fmla="*/ 7 w 50"/>
                    <a:gd name="T47" fmla="*/ 4 h 47"/>
                    <a:gd name="T48" fmla="*/ 6 w 50"/>
                    <a:gd name="T49" fmla="*/ 5 h 47"/>
                    <a:gd name="T50" fmla="*/ 6 w 50"/>
                    <a:gd name="T51" fmla="*/ 6 h 47"/>
                    <a:gd name="T52" fmla="*/ 5 w 50"/>
                    <a:gd name="T53" fmla="*/ 6 h 47"/>
                    <a:gd name="T54" fmla="*/ 5 w 50"/>
                    <a:gd name="T55" fmla="*/ 7 h 47"/>
                    <a:gd name="T56" fmla="*/ 4 w 50"/>
                    <a:gd name="T57" fmla="*/ 8 h 47"/>
                    <a:gd name="T58" fmla="*/ 3 w 50"/>
                    <a:gd name="T59" fmla="*/ 8 h 47"/>
                    <a:gd name="T60" fmla="*/ 2 w 50"/>
                    <a:gd name="T61" fmla="*/ 9 h 47"/>
                    <a:gd name="T62" fmla="*/ 1 w 50"/>
                    <a:gd name="T63" fmla="*/ 10 h 47"/>
                    <a:gd name="T64" fmla="*/ 1 w 50"/>
                    <a:gd name="T65" fmla="*/ 10 h 47"/>
                    <a:gd name="T66" fmla="*/ 1 w 50"/>
                    <a:gd name="T67" fmla="*/ 11 h 47"/>
                    <a:gd name="T68" fmla="*/ 0 w 50"/>
                    <a:gd name="T69" fmla="*/ 11 h 47"/>
                    <a:gd name="T70" fmla="*/ 0 w 50"/>
                    <a:gd name="T71" fmla="*/ 11 h 47"/>
                    <a:gd name="T72" fmla="*/ 0 w 50"/>
                    <a:gd name="T73" fmla="*/ 11 h 47"/>
                    <a:gd name="T74" fmla="*/ 1 w 50"/>
                    <a:gd name="T75" fmla="*/ 11 h 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
                    <a:gd name="T115" fmla="*/ 0 h 47"/>
                    <a:gd name="T116" fmla="*/ 50 w 50"/>
                    <a:gd name="T117" fmla="*/ 47 h 4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 h="47">
                      <a:moveTo>
                        <a:pt x="0" y="46"/>
                      </a:moveTo>
                      <a:lnTo>
                        <a:pt x="4" y="47"/>
                      </a:lnTo>
                      <a:lnTo>
                        <a:pt x="6" y="46"/>
                      </a:lnTo>
                      <a:lnTo>
                        <a:pt x="7" y="45"/>
                      </a:lnTo>
                      <a:lnTo>
                        <a:pt x="9" y="44"/>
                      </a:lnTo>
                      <a:lnTo>
                        <a:pt x="11" y="42"/>
                      </a:lnTo>
                      <a:lnTo>
                        <a:pt x="13" y="41"/>
                      </a:lnTo>
                      <a:lnTo>
                        <a:pt x="14" y="40"/>
                      </a:lnTo>
                      <a:lnTo>
                        <a:pt x="16" y="39"/>
                      </a:lnTo>
                      <a:lnTo>
                        <a:pt x="18" y="38"/>
                      </a:lnTo>
                      <a:lnTo>
                        <a:pt x="20" y="37"/>
                      </a:lnTo>
                      <a:lnTo>
                        <a:pt x="21" y="35"/>
                      </a:lnTo>
                      <a:lnTo>
                        <a:pt x="22" y="34"/>
                      </a:lnTo>
                      <a:lnTo>
                        <a:pt x="24" y="33"/>
                      </a:lnTo>
                      <a:lnTo>
                        <a:pt x="26" y="32"/>
                      </a:lnTo>
                      <a:lnTo>
                        <a:pt x="27" y="30"/>
                      </a:lnTo>
                      <a:lnTo>
                        <a:pt x="29" y="29"/>
                      </a:lnTo>
                      <a:lnTo>
                        <a:pt x="30" y="27"/>
                      </a:lnTo>
                      <a:lnTo>
                        <a:pt x="31" y="26"/>
                      </a:lnTo>
                      <a:lnTo>
                        <a:pt x="33" y="25"/>
                      </a:lnTo>
                      <a:lnTo>
                        <a:pt x="35" y="23"/>
                      </a:lnTo>
                      <a:lnTo>
                        <a:pt x="36" y="22"/>
                      </a:lnTo>
                      <a:lnTo>
                        <a:pt x="37" y="20"/>
                      </a:lnTo>
                      <a:lnTo>
                        <a:pt x="38" y="18"/>
                      </a:lnTo>
                      <a:lnTo>
                        <a:pt x="39" y="17"/>
                      </a:lnTo>
                      <a:lnTo>
                        <a:pt x="41" y="16"/>
                      </a:lnTo>
                      <a:lnTo>
                        <a:pt x="42" y="14"/>
                      </a:lnTo>
                      <a:lnTo>
                        <a:pt x="43" y="12"/>
                      </a:lnTo>
                      <a:lnTo>
                        <a:pt x="44" y="11"/>
                      </a:lnTo>
                      <a:lnTo>
                        <a:pt x="45" y="9"/>
                      </a:lnTo>
                      <a:lnTo>
                        <a:pt x="46" y="8"/>
                      </a:lnTo>
                      <a:lnTo>
                        <a:pt x="47" y="6"/>
                      </a:lnTo>
                      <a:lnTo>
                        <a:pt x="49" y="4"/>
                      </a:lnTo>
                      <a:lnTo>
                        <a:pt x="50" y="2"/>
                      </a:lnTo>
                      <a:lnTo>
                        <a:pt x="46" y="0"/>
                      </a:lnTo>
                      <a:lnTo>
                        <a:pt x="45" y="1"/>
                      </a:lnTo>
                      <a:lnTo>
                        <a:pt x="44" y="3"/>
                      </a:lnTo>
                      <a:lnTo>
                        <a:pt x="43" y="4"/>
                      </a:lnTo>
                      <a:lnTo>
                        <a:pt x="42" y="7"/>
                      </a:lnTo>
                      <a:lnTo>
                        <a:pt x="41" y="8"/>
                      </a:lnTo>
                      <a:lnTo>
                        <a:pt x="39" y="9"/>
                      </a:lnTo>
                      <a:lnTo>
                        <a:pt x="38" y="11"/>
                      </a:lnTo>
                      <a:lnTo>
                        <a:pt x="37" y="12"/>
                      </a:lnTo>
                      <a:lnTo>
                        <a:pt x="36" y="14"/>
                      </a:lnTo>
                      <a:lnTo>
                        <a:pt x="35" y="16"/>
                      </a:lnTo>
                      <a:lnTo>
                        <a:pt x="34" y="17"/>
                      </a:lnTo>
                      <a:lnTo>
                        <a:pt x="33" y="18"/>
                      </a:lnTo>
                      <a:lnTo>
                        <a:pt x="31" y="19"/>
                      </a:lnTo>
                      <a:lnTo>
                        <a:pt x="29" y="22"/>
                      </a:lnTo>
                      <a:lnTo>
                        <a:pt x="28" y="23"/>
                      </a:lnTo>
                      <a:lnTo>
                        <a:pt x="27" y="24"/>
                      </a:lnTo>
                      <a:lnTo>
                        <a:pt x="26" y="25"/>
                      </a:lnTo>
                      <a:lnTo>
                        <a:pt x="24" y="26"/>
                      </a:lnTo>
                      <a:lnTo>
                        <a:pt x="22" y="27"/>
                      </a:lnTo>
                      <a:lnTo>
                        <a:pt x="21" y="29"/>
                      </a:lnTo>
                      <a:lnTo>
                        <a:pt x="20" y="31"/>
                      </a:lnTo>
                      <a:lnTo>
                        <a:pt x="18" y="32"/>
                      </a:lnTo>
                      <a:lnTo>
                        <a:pt x="16" y="33"/>
                      </a:lnTo>
                      <a:lnTo>
                        <a:pt x="15" y="34"/>
                      </a:lnTo>
                      <a:lnTo>
                        <a:pt x="13" y="35"/>
                      </a:lnTo>
                      <a:lnTo>
                        <a:pt x="12" y="37"/>
                      </a:lnTo>
                      <a:lnTo>
                        <a:pt x="11" y="38"/>
                      </a:lnTo>
                      <a:lnTo>
                        <a:pt x="8" y="39"/>
                      </a:lnTo>
                      <a:lnTo>
                        <a:pt x="7" y="40"/>
                      </a:lnTo>
                      <a:lnTo>
                        <a:pt x="5" y="41"/>
                      </a:lnTo>
                      <a:lnTo>
                        <a:pt x="4" y="42"/>
                      </a:lnTo>
                      <a:lnTo>
                        <a:pt x="1" y="44"/>
                      </a:lnTo>
                      <a:lnTo>
                        <a:pt x="5" y="44"/>
                      </a:lnTo>
                      <a:lnTo>
                        <a:pt x="1" y="44"/>
                      </a:lnTo>
                      <a:lnTo>
                        <a:pt x="0" y="44"/>
                      </a:lnTo>
                      <a:lnTo>
                        <a:pt x="0" y="45"/>
                      </a:lnTo>
                      <a:lnTo>
                        <a:pt x="0" y="46"/>
                      </a:lnTo>
                      <a:lnTo>
                        <a:pt x="0" y="47"/>
                      </a:lnTo>
                      <a:lnTo>
                        <a:pt x="1" y="47"/>
                      </a:lnTo>
                      <a:lnTo>
                        <a:pt x="3" y="47"/>
                      </a:lnTo>
                      <a:lnTo>
                        <a:pt x="4" y="47"/>
                      </a:lnTo>
                      <a:lnTo>
                        <a:pt x="0" y="46"/>
                      </a:lnTo>
                      <a:close/>
                    </a:path>
                  </a:pathLst>
                </a:custGeom>
                <a:solidFill>
                  <a:srgbClr val="000000"/>
                </a:solidFill>
                <a:ln w="9525">
                  <a:noFill/>
                  <a:round/>
                  <a:headEnd/>
                  <a:tailEnd/>
                </a:ln>
              </p:spPr>
              <p:txBody>
                <a:bodyPr/>
                <a:lstStyle/>
                <a:p>
                  <a:endParaRPr lang="en-GB"/>
                </a:p>
              </p:txBody>
            </p:sp>
            <p:sp>
              <p:nvSpPr>
                <p:cNvPr id="832" name="Freeform 1148"/>
                <p:cNvSpPr>
                  <a:spLocks/>
                </p:cNvSpPr>
                <p:nvPr/>
              </p:nvSpPr>
              <p:spPr bwMode="auto">
                <a:xfrm>
                  <a:off x="3364" y="3135"/>
                  <a:ext cx="8" cy="11"/>
                </a:xfrm>
                <a:custGeom>
                  <a:avLst/>
                  <a:gdLst>
                    <a:gd name="T0" fmla="*/ 1 w 15"/>
                    <a:gd name="T1" fmla="*/ 1 h 22"/>
                    <a:gd name="T2" fmla="*/ 1 w 15"/>
                    <a:gd name="T3" fmla="*/ 1 h 22"/>
                    <a:gd name="T4" fmla="*/ 3 w 15"/>
                    <a:gd name="T5" fmla="*/ 6 h 22"/>
                    <a:gd name="T6" fmla="*/ 4 w 15"/>
                    <a:gd name="T7" fmla="*/ 5 h 22"/>
                    <a:gd name="T8" fmla="*/ 1 w 15"/>
                    <a:gd name="T9" fmla="*/ 1 h 22"/>
                    <a:gd name="T10" fmla="*/ 1 w 15"/>
                    <a:gd name="T11" fmla="*/ 1 h 22"/>
                    <a:gd name="T12" fmla="*/ 1 w 15"/>
                    <a:gd name="T13" fmla="*/ 1 h 22"/>
                    <a:gd name="T14" fmla="*/ 1 w 15"/>
                    <a:gd name="T15" fmla="*/ 0 h 22"/>
                    <a:gd name="T16" fmla="*/ 1 w 15"/>
                    <a:gd name="T17" fmla="*/ 0 h 22"/>
                    <a:gd name="T18" fmla="*/ 1 w 15"/>
                    <a:gd name="T19" fmla="*/ 1 h 22"/>
                    <a:gd name="T20" fmla="*/ 1 w 15"/>
                    <a:gd name="T21" fmla="*/ 1 h 22"/>
                    <a:gd name="T22" fmla="*/ 1 w 15"/>
                    <a:gd name="T23" fmla="*/ 1 h 22"/>
                    <a:gd name="T24" fmla="*/ 0 w 15"/>
                    <a:gd name="T25" fmla="*/ 1 h 22"/>
                    <a:gd name="T26" fmla="*/ 0 w 15"/>
                    <a:gd name="T27" fmla="*/ 1 h 22"/>
                    <a:gd name="T28" fmla="*/ 1 w 15"/>
                    <a:gd name="T29" fmla="*/ 1 h 22"/>
                    <a:gd name="T30" fmla="*/ 1 w 15"/>
                    <a:gd name="T31" fmla="*/ 1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22"/>
                    <a:gd name="T50" fmla="*/ 15 w 15"/>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22">
                      <a:moveTo>
                        <a:pt x="1" y="1"/>
                      </a:moveTo>
                      <a:lnTo>
                        <a:pt x="1" y="3"/>
                      </a:lnTo>
                      <a:lnTo>
                        <a:pt x="10" y="22"/>
                      </a:lnTo>
                      <a:lnTo>
                        <a:pt x="15" y="20"/>
                      </a:lnTo>
                      <a:lnTo>
                        <a:pt x="4" y="1"/>
                      </a:lnTo>
                      <a:lnTo>
                        <a:pt x="4" y="5"/>
                      </a:lnTo>
                      <a:lnTo>
                        <a:pt x="4" y="1"/>
                      </a:lnTo>
                      <a:lnTo>
                        <a:pt x="3" y="0"/>
                      </a:lnTo>
                      <a:lnTo>
                        <a:pt x="2" y="0"/>
                      </a:lnTo>
                      <a:lnTo>
                        <a:pt x="2" y="1"/>
                      </a:lnTo>
                      <a:lnTo>
                        <a:pt x="1" y="1"/>
                      </a:lnTo>
                      <a:lnTo>
                        <a:pt x="1" y="2"/>
                      </a:lnTo>
                      <a:lnTo>
                        <a:pt x="0" y="2"/>
                      </a:lnTo>
                      <a:lnTo>
                        <a:pt x="0" y="3"/>
                      </a:lnTo>
                      <a:lnTo>
                        <a:pt x="1" y="3"/>
                      </a:lnTo>
                      <a:lnTo>
                        <a:pt x="1" y="1"/>
                      </a:lnTo>
                      <a:close/>
                    </a:path>
                  </a:pathLst>
                </a:custGeom>
                <a:solidFill>
                  <a:srgbClr val="000000"/>
                </a:solidFill>
                <a:ln w="9525">
                  <a:noFill/>
                  <a:round/>
                  <a:headEnd/>
                  <a:tailEnd/>
                </a:ln>
              </p:spPr>
              <p:txBody>
                <a:bodyPr/>
                <a:lstStyle/>
                <a:p>
                  <a:endParaRPr lang="en-GB"/>
                </a:p>
              </p:txBody>
            </p:sp>
            <p:sp>
              <p:nvSpPr>
                <p:cNvPr id="833" name="Freeform 1149"/>
                <p:cNvSpPr>
                  <a:spLocks/>
                </p:cNvSpPr>
                <p:nvPr/>
              </p:nvSpPr>
              <p:spPr bwMode="auto">
                <a:xfrm>
                  <a:off x="3365" y="3117"/>
                  <a:ext cx="21" cy="20"/>
                </a:xfrm>
                <a:custGeom>
                  <a:avLst/>
                  <a:gdLst>
                    <a:gd name="T0" fmla="*/ 10 w 42"/>
                    <a:gd name="T1" fmla="*/ 0 h 42"/>
                    <a:gd name="T2" fmla="*/ 9 w 42"/>
                    <a:gd name="T3" fmla="*/ 1 h 42"/>
                    <a:gd name="T4" fmla="*/ 9 w 42"/>
                    <a:gd name="T5" fmla="*/ 1 h 42"/>
                    <a:gd name="T6" fmla="*/ 8 w 42"/>
                    <a:gd name="T7" fmla="*/ 2 h 42"/>
                    <a:gd name="T8" fmla="*/ 7 w 42"/>
                    <a:gd name="T9" fmla="*/ 3 h 42"/>
                    <a:gd name="T10" fmla="*/ 7 w 42"/>
                    <a:gd name="T11" fmla="*/ 3 h 42"/>
                    <a:gd name="T12" fmla="*/ 6 w 42"/>
                    <a:gd name="T13" fmla="*/ 4 h 42"/>
                    <a:gd name="T14" fmla="*/ 6 w 42"/>
                    <a:gd name="T15" fmla="*/ 5 h 42"/>
                    <a:gd name="T16" fmla="*/ 5 w 42"/>
                    <a:gd name="T17" fmla="*/ 5 h 42"/>
                    <a:gd name="T18" fmla="*/ 5 w 42"/>
                    <a:gd name="T19" fmla="*/ 5 h 42"/>
                    <a:gd name="T20" fmla="*/ 5 w 42"/>
                    <a:gd name="T21" fmla="*/ 6 h 42"/>
                    <a:gd name="T22" fmla="*/ 3 w 42"/>
                    <a:gd name="T23" fmla="*/ 6 h 42"/>
                    <a:gd name="T24" fmla="*/ 3 w 42"/>
                    <a:gd name="T25" fmla="*/ 7 h 42"/>
                    <a:gd name="T26" fmla="*/ 3 w 42"/>
                    <a:gd name="T27" fmla="*/ 7 h 42"/>
                    <a:gd name="T28" fmla="*/ 1 w 42"/>
                    <a:gd name="T29" fmla="*/ 8 h 42"/>
                    <a:gd name="T30" fmla="*/ 1 w 42"/>
                    <a:gd name="T31" fmla="*/ 8 h 42"/>
                    <a:gd name="T32" fmla="*/ 0 w 42"/>
                    <a:gd name="T33" fmla="*/ 9 h 42"/>
                    <a:gd name="T34" fmla="*/ 1 w 42"/>
                    <a:gd name="T35" fmla="*/ 9 h 42"/>
                    <a:gd name="T36" fmla="*/ 1 w 42"/>
                    <a:gd name="T37" fmla="*/ 9 h 42"/>
                    <a:gd name="T38" fmla="*/ 3 w 42"/>
                    <a:gd name="T39" fmla="*/ 9 h 42"/>
                    <a:gd name="T40" fmla="*/ 3 w 42"/>
                    <a:gd name="T41" fmla="*/ 8 h 42"/>
                    <a:gd name="T42" fmla="*/ 4 w 42"/>
                    <a:gd name="T43" fmla="*/ 8 h 42"/>
                    <a:gd name="T44" fmla="*/ 5 w 42"/>
                    <a:gd name="T45" fmla="*/ 7 h 42"/>
                    <a:gd name="T46" fmla="*/ 5 w 42"/>
                    <a:gd name="T47" fmla="*/ 7 h 42"/>
                    <a:gd name="T48" fmla="*/ 6 w 42"/>
                    <a:gd name="T49" fmla="*/ 6 h 42"/>
                    <a:gd name="T50" fmla="*/ 6 w 42"/>
                    <a:gd name="T51" fmla="*/ 5 h 42"/>
                    <a:gd name="T52" fmla="*/ 7 w 42"/>
                    <a:gd name="T53" fmla="*/ 5 h 42"/>
                    <a:gd name="T54" fmla="*/ 7 w 42"/>
                    <a:gd name="T55" fmla="*/ 5 h 42"/>
                    <a:gd name="T56" fmla="*/ 9 w 42"/>
                    <a:gd name="T57" fmla="*/ 4 h 42"/>
                    <a:gd name="T58" fmla="*/ 9 w 42"/>
                    <a:gd name="T59" fmla="*/ 3 h 42"/>
                    <a:gd name="T60" fmla="*/ 10 w 42"/>
                    <a:gd name="T61" fmla="*/ 3 h 42"/>
                    <a:gd name="T62" fmla="*/ 10 w 42"/>
                    <a:gd name="T63" fmla="*/ 2 h 42"/>
                    <a:gd name="T64" fmla="*/ 10 w 42"/>
                    <a:gd name="T65" fmla="*/ 1 h 42"/>
                    <a:gd name="T66" fmla="*/ 10 w 42"/>
                    <a:gd name="T67" fmla="*/ 1 h 42"/>
                    <a:gd name="T68" fmla="*/ 11 w 42"/>
                    <a:gd name="T69" fmla="*/ 1 h 42"/>
                    <a:gd name="T70" fmla="*/ 11 w 42"/>
                    <a:gd name="T71" fmla="*/ 0 h 42"/>
                    <a:gd name="T72" fmla="*/ 10 w 42"/>
                    <a:gd name="T73" fmla="*/ 0 h 42"/>
                    <a:gd name="T74" fmla="*/ 10 w 42"/>
                    <a:gd name="T75" fmla="*/ 0 h 42"/>
                    <a:gd name="T76" fmla="*/ 10 w 42"/>
                    <a:gd name="T77" fmla="*/ 0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42"/>
                    <a:gd name="T119" fmla="*/ 42 w 42"/>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42">
                      <a:moveTo>
                        <a:pt x="40" y="1"/>
                      </a:moveTo>
                      <a:lnTo>
                        <a:pt x="37" y="2"/>
                      </a:lnTo>
                      <a:lnTo>
                        <a:pt x="37" y="4"/>
                      </a:lnTo>
                      <a:lnTo>
                        <a:pt x="36" y="5"/>
                      </a:lnTo>
                      <a:lnTo>
                        <a:pt x="35" y="6"/>
                      </a:lnTo>
                      <a:lnTo>
                        <a:pt x="33" y="7"/>
                      </a:lnTo>
                      <a:lnTo>
                        <a:pt x="33" y="8"/>
                      </a:lnTo>
                      <a:lnTo>
                        <a:pt x="32" y="9"/>
                      </a:lnTo>
                      <a:lnTo>
                        <a:pt x="31" y="12"/>
                      </a:lnTo>
                      <a:lnTo>
                        <a:pt x="30" y="13"/>
                      </a:lnTo>
                      <a:lnTo>
                        <a:pt x="29" y="14"/>
                      </a:lnTo>
                      <a:lnTo>
                        <a:pt x="29" y="15"/>
                      </a:lnTo>
                      <a:lnTo>
                        <a:pt x="28" y="16"/>
                      </a:lnTo>
                      <a:lnTo>
                        <a:pt x="27" y="17"/>
                      </a:lnTo>
                      <a:lnTo>
                        <a:pt x="25" y="19"/>
                      </a:lnTo>
                      <a:lnTo>
                        <a:pt x="24" y="20"/>
                      </a:lnTo>
                      <a:lnTo>
                        <a:pt x="23" y="21"/>
                      </a:lnTo>
                      <a:lnTo>
                        <a:pt x="22" y="22"/>
                      </a:lnTo>
                      <a:lnTo>
                        <a:pt x="21" y="23"/>
                      </a:lnTo>
                      <a:lnTo>
                        <a:pt x="20" y="24"/>
                      </a:lnTo>
                      <a:lnTo>
                        <a:pt x="18" y="25"/>
                      </a:lnTo>
                      <a:lnTo>
                        <a:pt x="17" y="27"/>
                      </a:lnTo>
                      <a:lnTo>
                        <a:pt x="16" y="28"/>
                      </a:lnTo>
                      <a:lnTo>
                        <a:pt x="14" y="28"/>
                      </a:lnTo>
                      <a:lnTo>
                        <a:pt x="13" y="29"/>
                      </a:lnTo>
                      <a:lnTo>
                        <a:pt x="12" y="30"/>
                      </a:lnTo>
                      <a:lnTo>
                        <a:pt x="10" y="31"/>
                      </a:lnTo>
                      <a:lnTo>
                        <a:pt x="9" y="32"/>
                      </a:lnTo>
                      <a:lnTo>
                        <a:pt x="8" y="33"/>
                      </a:lnTo>
                      <a:lnTo>
                        <a:pt x="6" y="35"/>
                      </a:lnTo>
                      <a:lnTo>
                        <a:pt x="5" y="35"/>
                      </a:lnTo>
                      <a:lnTo>
                        <a:pt x="3" y="36"/>
                      </a:lnTo>
                      <a:lnTo>
                        <a:pt x="2" y="37"/>
                      </a:lnTo>
                      <a:lnTo>
                        <a:pt x="0" y="38"/>
                      </a:lnTo>
                      <a:lnTo>
                        <a:pt x="3" y="42"/>
                      </a:lnTo>
                      <a:lnTo>
                        <a:pt x="5" y="40"/>
                      </a:lnTo>
                      <a:lnTo>
                        <a:pt x="6" y="40"/>
                      </a:lnTo>
                      <a:lnTo>
                        <a:pt x="7" y="39"/>
                      </a:lnTo>
                      <a:lnTo>
                        <a:pt x="9" y="38"/>
                      </a:lnTo>
                      <a:lnTo>
                        <a:pt x="10" y="37"/>
                      </a:lnTo>
                      <a:lnTo>
                        <a:pt x="12" y="36"/>
                      </a:lnTo>
                      <a:lnTo>
                        <a:pt x="14" y="35"/>
                      </a:lnTo>
                      <a:lnTo>
                        <a:pt x="15" y="35"/>
                      </a:lnTo>
                      <a:lnTo>
                        <a:pt x="16" y="33"/>
                      </a:lnTo>
                      <a:lnTo>
                        <a:pt x="17" y="32"/>
                      </a:lnTo>
                      <a:lnTo>
                        <a:pt x="18" y="31"/>
                      </a:lnTo>
                      <a:lnTo>
                        <a:pt x="20" y="30"/>
                      </a:lnTo>
                      <a:lnTo>
                        <a:pt x="22" y="29"/>
                      </a:lnTo>
                      <a:lnTo>
                        <a:pt x="23" y="28"/>
                      </a:lnTo>
                      <a:lnTo>
                        <a:pt x="24" y="27"/>
                      </a:lnTo>
                      <a:lnTo>
                        <a:pt x="25" y="25"/>
                      </a:lnTo>
                      <a:lnTo>
                        <a:pt x="27" y="24"/>
                      </a:lnTo>
                      <a:lnTo>
                        <a:pt x="28" y="23"/>
                      </a:lnTo>
                      <a:lnTo>
                        <a:pt x="29" y="22"/>
                      </a:lnTo>
                      <a:lnTo>
                        <a:pt x="30" y="21"/>
                      </a:lnTo>
                      <a:lnTo>
                        <a:pt x="31" y="20"/>
                      </a:lnTo>
                      <a:lnTo>
                        <a:pt x="32" y="17"/>
                      </a:lnTo>
                      <a:lnTo>
                        <a:pt x="33" y="16"/>
                      </a:lnTo>
                      <a:lnTo>
                        <a:pt x="35" y="15"/>
                      </a:lnTo>
                      <a:lnTo>
                        <a:pt x="35" y="14"/>
                      </a:lnTo>
                      <a:lnTo>
                        <a:pt x="36" y="13"/>
                      </a:lnTo>
                      <a:lnTo>
                        <a:pt x="37" y="12"/>
                      </a:lnTo>
                      <a:lnTo>
                        <a:pt x="38" y="10"/>
                      </a:lnTo>
                      <a:lnTo>
                        <a:pt x="39" y="8"/>
                      </a:lnTo>
                      <a:lnTo>
                        <a:pt x="40" y="7"/>
                      </a:lnTo>
                      <a:lnTo>
                        <a:pt x="40" y="6"/>
                      </a:lnTo>
                      <a:lnTo>
                        <a:pt x="42" y="5"/>
                      </a:lnTo>
                      <a:lnTo>
                        <a:pt x="38" y="5"/>
                      </a:lnTo>
                      <a:lnTo>
                        <a:pt x="42" y="5"/>
                      </a:lnTo>
                      <a:lnTo>
                        <a:pt x="42" y="4"/>
                      </a:lnTo>
                      <a:lnTo>
                        <a:pt x="42" y="2"/>
                      </a:lnTo>
                      <a:lnTo>
                        <a:pt x="42" y="1"/>
                      </a:lnTo>
                      <a:lnTo>
                        <a:pt x="40" y="1"/>
                      </a:lnTo>
                      <a:lnTo>
                        <a:pt x="39" y="0"/>
                      </a:lnTo>
                      <a:lnTo>
                        <a:pt x="39" y="1"/>
                      </a:lnTo>
                      <a:lnTo>
                        <a:pt x="38" y="1"/>
                      </a:lnTo>
                      <a:lnTo>
                        <a:pt x="37" y="2"/>
                      </a:lnTo>
                      <a:lnTo>
                        <a:pt x="40" y="1"/>
                      </a:lnTo>
                      <a:close/>
                    </a:path>
                  </a:pathLst>
                </a:custGeom>
                <a:solidFill>
                  <a:srgbClr val="000000"/>
                </a:solidFill>
                <a:ln w="9525">
                  <a:noFill/>
                  <a:round/>
                  <a:headEnd/>
                  <a:tailEnd/>
                </a:ln>
              </p:spPr>
              <p:txBody>
                <a:bodyPr/>
                <a:lstStyle/>
                <a:p>
                  <a:endParaRPr lang="en-GB"/>
                </a:p>
              </p:txBody>
            </p:sp>
            <p:sp>
              <p:nvSpPr>
                <p:cNvPr id="834" name="Freeform 1150"/>
                <p:cNvSpPr>
                  <a:spLocks/>
                </p:cNvSpPr>
                <p:nvPr/>
              </p:nvSpPr>
              <p:spPr bwMode="auto">
                <a:xfrm>
                  <a:off x="3384" y="3117"/>
                  <a:ext cx="11" cy="8"/>
                </a:xfrm>
                <a:custGeom>
                  <a:avLst/>
                  <a:gdLst>
                    <a:gd name="T0" fmla="*/ 6 w 22"/>
                    <a:gd name="T1" fmla="*/ 4 h 15"/>
                    <a:gd name="T2" fmla="*/ 6 w 22"/>
                    <a:gd name="T3" fmla="*/ 3 h 15"/>
                    <a:gd name="T4" fmla="*/ 1 w 22"/>
                    <a:gd name="T5" fmla="*/ 0 h 15"/>
                    <a:gd name="T6" fmla="*/ 0 w 22"/>
                    <a:gd name="T7" fmla="*/ 1 h 15"/>
                    <a:gd name="T8" fmla="*/ 5 w 22"/>
                    <a:gd name="T9" fmla="*/ 4 h 15"/>
                    <a:gd name="T10" fmla="*/ 5 w 22"/>
                    <a:gd name="T11" fmla="*/ 3 h 15"/>
                    <a:gd name="T12" fmla="*/ 5 w 22"/>
                    <a:gd name="T13" fmla="*/ 4 h 15"/>
                    <a:gd name="T14" fmla="*/ 5 w 22"/>
                    <a:gd name="T15" fmla="*/ 4 h 15"/>
                    <a:gd name="T16" fmla="*/ 5 w 22"/>
                    <a:gd name="T17" fmla="*/ 4 h 15"/>
                    <a:gd name="T18" fmla="*/ 6 w 22"/>
                    <a:gd name="T19" fmla="*/ 4 h 15"/>
                    <a:gd name="T20" fmla="*/ 6 w 22"/>
                    <a:gd name="T21" fmla="*/ 4 h 15"/>
                    <a:gd name="T22" fmla="*/ 6 w 22"/>
                    <a:gd name="T23" fmla="*/ 4 h 15"/>
                    <a:gd name="T24" fmla="*/ 6 w 22"/>
                    <a:gd name="T25" fmla="*/ 3 h 15"/>
                    <a:gd name="T26" fmla="*/ 6 w 22"/>
                    <a:gd name="T27" fmla="*/ 3 h 15"/>
                    <a:gd name="T28" fmla="*/ 6 w 22"/>
                    <a:gd name="T29" fmla="*/ 3 h 15"/>
                    <a:gd name="T30" fmla="*/ 6 w 22"/>
                    <a:gd name="T31" fmla="*/ 4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15"/>
                    <a:gd name="T50" fmla="*/ 22 w 22"/>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15">
                      <a:moveTo>
                        <a:pt x="21" y="14"/>
                      </a:moveTo>
                      <a:lnTo>
                        <a:pt x="21" y="11"/>
                      </a:lnTo>
                      <a:lnTo>
                        <a:pt x="2" y="0"/>
                      </a:lnTo>
                      <a:lnTo>
                        <a:pt x="0" y="4"/>
                      </a:lnTo>
                      <a:lnTo>
                        <a:pt x="17" y="15"/>
                      </a:lnTo>
                      <a:lnTo>
                        <a:pt x="17" y="12"/>
                      </a:lnTo>
                      <a:lnTo>
                        <a:pt x="17" y="15"/>
                      </a:lnTo>
                      <a:lnTo>
                        <a:pt x="18" y="15"/>
                      </a:lnTo>
                      <a:lnTo>
                        <a:pt x="20" y="15"/>
                      </a:lnTo>
                      <a:lnTo>
                        <a:pt x="21" y="15"/>
                      </a:lnTo>
                      <a:lnTo>
                        <a:pt x="21" y="14"/>
                      </a:lnTo>
                      <a:lnTo>
                        <a:pt x="22" y="13"/>
                      </a:lnTo>
                      <a:lnTo>
                        <a:pt x="22" y="12"/>
                      </a:lnTo>
                      <a:lnTo>
                        <a:pt x="21" y="12"/>
                      </a:lnTo>
                      <a:lnTo>
                        <a:pt x="21" y="11"/>
                      </a:lnTo>
                      <a:lnTo>
                        <a:pt x="21" y="14"/>
                      </a:lnTo>
                      <a:close/>
                    </a:path>
                  </a:pathLst>
                </a:custGeom>
                <a:solidFill>
                  <a:srgbClr val="000000"/>
                </a:solidFill>
                <a:ln w="9525">
                  <a:noFill/>
                  <a:round/>
                  <a:headEnd/>
                  <a:tailEnd/>
                </a:ln>
              </p:spPr>
              <p:txBody>
                <a:bodyPr/>
                <a:lstStyle/>
                <a:p>
                  <a:endParaRPr lang="en-GB"/>
                </a:p>
              </p:txBody>
            </p:sp>
            <p:sp>
              <p:nvSpPr>
                <p:cNvPr id="835" name="Freeform 1151"/>
                <p:cNvSpPr>
                  <a:spLocks/>
                </p:cNvSpPr>
                <p:nvPr/>
              </p:nvSpPr>
              <p:spPr bwMode="auto">
                <a:xfrm>
                  <a:off x="3399" y="3076"/>
                  <a:ext cx="5" cy="33"/>
                </a:xfrm>
                <a:custGeom>
                  <a:avLst/>
                  <a:gdLst>
                    <a:gd name="T0" fmla="*/ 1 w 10"/>
                    <a:gd name="T1" fmla="*/ 16 h 67"/>
                    <a:gd name="T2" fmla="*/ 1 w 10"/>
                    <a:gd name="T3" fmla="*/ 15 h 67"/>
                    <a:gd name="T4" fmla="*/ 1 w 10"/>
                    <a:gd name="T5" fmla="*/ 14 h 67"/>
                    <a:gd name="T6" fmla="*/ 2 w 10"/>
                    <a:gd name="T7" fmla="*/ 13 h 67"/>
                    <a:gd name="T8" fmla="*/ 2 w 10"/>
                    <a:gd name="T9" fmla="*/ 12 h 67"/>
                    <a:gd name="T10" fmla="*/ 3 w 10"/>
                    <a:gd name="T11" fmla="*/ 11 h 67"/>
                    <a:gd name="T12" fmla="*/ 3 w 10"/>
                    <a:gd name="T13" fmla="*/ 10 h 67"/>
                    <a:gd name="T14" fmla="*/ 3 w 10"/>
                    <a:gd name="T15" fmla="*/ 9 h 67"/>
                    <a:gd name="T16" fmla="*/ 3 w 10"/>
                    <a:gd name="T17" fmla="*/ 8 h 67"/>
                    <a:gd name="T18" fmla="*/ 3 w 10"/>
                    <a:gd name="T19" fmla="*/ 7 h 67"/>
                    <a:gd name="T20" fmla="*/ 3 w 10"/>
                    <a:gd name="T21" fmla="*/ 6 h 67"/>
                    <a:gd name="T22" fmla="*/ 3 w 10"/>
                    <a:gd name="T23" fmla="*/ 5 h 67"/>
                    <a:gd name="T24" fmla="*/ 3 w 10"/>
                    <a:gd name="T25" fmla="*/ 4 h 67"/>
                    <a:gd name="T26" fmla="*/ 2 w 10"/>
                    <a:gd name="T27" fmla="*/ 3 h 67"/>
                    <a:gd name="T28" fmla="*/ 2 w 10"/>
                    <a:gd name="T29" fmla="*/ 2 h 67"/>
                    <a:gd name="T30" fmla="*/ 1 w 10"/>
                    <a:gd name="T31" fmla="*/ 1 h 67"/>
                    <a:gd name="T32" fmla="*/ 1 w 10"/>
                    <a:gd name="T33" fmla="*/ 0 h 67"/>
                    <a:gd name="T34" fmla="*/ 1 w 10"/>
                    <a:gd name="T35" fmla="*/ 1 h 67"/>
                    <a:gd name="T36" fmla="*/ 1 w 10"/>
                    <a:gd name="T37" fmla="*/ 1 h 67"/>
                    <a:gd name="T38" fmla="*/ 1 w 10"/>
                    <a:gd name="T39" fmla="*/ 3 h 67"/>
                    <a:gd name="T40" fmla="*/ 1 w 10"/>
                    <a:gd name="T41" fmla="*/ 3 h 67"/>
                    <a:gd name="T42" fmla="*/ 1 w 10"/>
                    <a:gd name="T43" fmla="*/ 4 h 67"/>
                    <a:gd name="T44" fmla="*/ 1 w 10"/>
                    <a:gd name="T45" fmla="*/ 5 h 67"/>
                    <a:gd name="T46" fmla="*/ 1 w 10"/>
                    <a:gd name="T47" fmla="*/ 6 h 67"/>
                    <a:gd name="T48" fmla="*/ 1 w 10"/>
                    <a:gd name="T49" fmla="*/ 7 h 67"/>
                    <a:gd name="T50" fmla="*/ 1 w 10"/>
                    <a:gd name="T51" fmla="*/ 8 h 67"/>
                    <a:gd name="T52" fmla="*/ 1 w 10"/>
                    <a:gd name="T53" fmla="*/ 9 h 67"/>
                    <a:gd name="T54" fmla="*/ 1 w 10"/>
                    <a:gd name="T55" fmla="*/ 10 h 67"/>
                    <a:gd name="T56" fmla="*/ 1 w 10"/>
                    <a:gd name="T57" fmla="*/ 11 h 67"/>
                    <a:gd name="T58" fmla="*/ 1 w 10"/>
                    <a:gd name="T59" fmla="*/ 12 h 67"/>
                    <a:gd name="T60" fmla="*/ 1 w 10"/>
                    <a:gd name="T61" fmla="*/ 13 h 67"/>
                    <a:gd name="T62" fmla="*/ 1 w 10"/>
                    <a:gd name="T63" fmla="*/ 14 h 67"/>
                    <a:gd name="T64" fmla="*/ 1 w 10"/>
                    <a:gd name="T65" fmla="*/ 15 h 67"/>
                    <a:gd name="T66" fmla="*/ 1 w 10"/>
                    <a:gd name="T67" fmla="*/ 15 h 67"/>
                    <a:gd name="T68" fmla="*/ 0 w 10"/>
                    <a:gd name="T69" fmla="*/ 16 h 67"/>
                    <a:gd name="T70" fmla="*/ 1 w 10"/>
                    <a:gd name="T71" fmla="*/ 16 h 67"/>
                    <a:gd name="T72" fmla="*/ 1 w 10"/>
                    <a:gd name="T73" fmla="*/ 16 h 67"/>
                    <a:gd name="T74" fmla="*/ 1 w 10"/>
                    <a:gd name="T75" fmla="*/ 16 h 67"/>
                    <a:gd name="T76" fmla="*/ 1 w 10"/>
                    <a:gd name="T77" fmla="*/ 16 h 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
                    <a:gd name="T118" fmla="*/ 0 h 67"/>
                    <a:gd name="T119" fmla="*/ 10 w 10"/>
                    <a:gd name="T120" fmla="*/ 67 h 6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 h="67">
                      <a:moveTo>
                        <a:pt x="2" y="67"/>
                      </a:moveTo>
                      <a:lnTo>
                        <a:pt x="6" y="65"/>
                      </a:lnTo>
                      <a:lnTo>
                        <a:pt x="6" y="63"/>
                      </a:lnTo>
                      <a:lnTo>
                        <a:pt x="6" y="60"/>
                      </a:lnTo>
                      <a:lnTo>
                        <a:pt x="7" y="59"/>
                      </a:lnTo>
                      <a:lnTo>
                        <a:pt x="7" y="57"/>
                      </a:lnTo>
                      <a:lnTo>
                        <a:pt x="8" y="54"/>
                      </a:lnTo>
                      <a:lnTo>
                        <a:pt x="8" y="52"/>
                      </a:lnTo>
                      <a:lnTo>
                        <a:pt x="8" y="51"/>
                      </a:lnTo>
                      <a:lnTo>
                        <a:pt x="8" y="49"/>
                      </a:lnTo>
                      <a:lnTo>
                        <a:pt x="9" y="46"/>
                      </a:lnTo>
                      <a:lnTo>
                        <a:pt x="9" y="44"/>
                      </a:lnTo>
                      <a:lnTo>
                        <a:pt x="9" y="43"/>
                      </a:lnTo>
                      <a:lnTo>
                        <a:pt x="9" y="41"/>
                      </a:lnTo>
                      <a:lnTo>
                        <a:pt x="9" y="38"/>
                      </a:lnTo>
                      <a:lnTo>
                        <a:pt x="9" y="36"/>
                      </a:lnTo>
                      <a:lnTo>
                        <a:pt x="9" y="35"/>
                      </a:lnTo>
                      <a:lnTo>
                        <a:pt x="10" y="33"/>
                      </a:lnTo>
                      <a:lnTo>
                        <a:pt x="10" y="30"/>
                      </a:lnTo>
                      <a:lnTo>
                        <a:pt x="10" y="28"/>
                      </a:lnTo>
                      <a:lnTo>
                        <a:pt x="10" y="27"/>
                      </a:lnTo>
                      <a:lnTo>
                        <a:pt x="9" y="25"/>
                      </a:lnTo>
                      <a:lnTo>
                        <a:pt x="9" y="22"/>
                      </a:lnTo>
                      <a:lnTo>
                        <a:pt x="9" y="20"/>
                      </a:lnTo>
                      <a:lnTo>
                        <a:pt x="9" y="19"/>
                      </a:lnTo>
                      <a:lnTo>
                        <a:pt x="9" y="16"/>
                      </a:lnTo>
                      <a:lnTo>
                        <a:pt x="9" y="14"/>
                      </a:lnTo>
                      <a:lnTo>
                        <a:pt x="8" y="13"/>
                      </a:lnTo>
                      <a:lnTo>
                        <a:pt x="8" y="11"/>
                      </a:lnTo>
                      <a:lnTo>
                        <a:pt x="8" y="8"/>
                      </a:lnTo>
                      <a:lnTo>
                        <a:pt x="8" y="6"/>
                      </a:lnTo>
                      <a:lnTo>
                        <a:pt x="7" y="5"/>
                      </a:lnTo>
                      <a:lnTo>
                        <a:pt x="7" y="3"/>
                      </a:lnTo>
                      <a:lnTo>
                        <a:pt x="6" y="0"/>
                      </a:lnTo>
                      <a:lnTo>
                        <a:pt x="1" y="2"/>
                      </a:lnTo>
                      <a:lnTo>
                        <a:pt x="2" y="4"/>
                      </a:lnTo>
                      <a:lnTo>
                        <a:pt x="2" y="6"/>
                      </a:lnTo>
                      <a:lnTo>
                        <a:pt x="2" y="7"/>
                      </a:lnTo>
                      <a:lnTo>
                        <a:pt x="3" y="10"/>
                      </a:lnTo>
                      <a:lnTo>
                        <a:pt x="3" y="12"/>
                      </a:lnTo>
                      <a:lnTo>
                        <a:pt x="3" y="13"/>
                      </a:lnTo>
                      <a:lnTo>
                        <a:pt x="5" y="15"/>
                      </a:lnTo>
                      <a:lnTo>
                        <a:pt x="5" y="18"/>
                      </a:lnTo>
                      <a:lnTo>
                        <a:pt x="5" y="19"/>
                      </a:lnTo>
                      <a:lnTo>
                        <a:pt x="5" y="21"/>
                      </a:lnTo>
                      <a:lnTo>
                        <a:pt x="5" y="22"/>
                      </a:lnTo>
                      <a:lnTo>
                        <a:pt x="5" y="25"/>
                      </a:lnTo>
                      <a:lnTo>
                        <a:pt x="5" y="27"/>
                      </a:lnTo>
                      <a:lnTo>
                        <a:pt x="5" y="28"/>
                      </a:lnTo>
                      <a:lnTo>
                        <a:pt x="5" y="30"/>
                      </a:lnTo>
                      <a:lnTo>
                        <a:pt x="5" y="33"/>
                      </a:lnTo>
                      <a:lnTo>
                        <a:pt x="5" y="34"/>
                      </a:lnTo>
                      <a:lnTo>
                        <a:pt x="5" y="36"/>
                      </a:lnTo>
                      <a:lnTo>
                        <a:pt x="5" y="38"/>
                      </a:lnTo>
                      <a:lnTo>
                        <a:pt x="5" y="39"/>
                      </a:lnTo>
                      <a:lnTo>
                        <a:pt x="5" y="42"/>
                      </a:lnTo>
                      <a:lnTo>
                        <a:pt x="5" y="44"/>
                      </a:lnTo>
                      <a:lnTo>
                        <a:pt x="3" y="45"/>
                      </a:lnTo>
                      <a:lnTo>
                        <a:pt x="3" y="48"/>
                      </a:lnTo>
                      <a:lnTo>
                        <a:pt x="3" y="50"/>
                      </a:lnTo>
                      <a:lnTo>
                        <a:pt x="3" y="52"/>
                      </a:lnTo>
                      <a:lnTo>
                        <a:pt x="2" y="53"/>
                      </a:lnTo>
                      <a:lnTo>
                        <a:pt x="2" y="56"/>
                      </a:lnTo>
                      <a:lnTo>
                        <a:pt x="2" y="58"/>
                      </a:lnTo>
                      <a:lnTo>
                        <a:pt x="1" y="60"/>
                      </a:lnTo>
                      <a:lnTo>
                        <a:pt x="1" y="61"/>
                      </a:lnTo>
                      <a:lnTo>
                        <a:pt x="0" y="64"/>
                      </a:lnTo>
                      <a:lnTo>
                        <a:pt x="3" y="63"/>
                      </a:lnTo>
                      <a:lnTo>
                        <a:pt x="0" y="64"/>
                      </a:lnTo>
                      <a:lnTo>
                        <a:pt x="0" y="65"/>
                      </a:lnTo>
                      <a:lnTo>
                        <a:pt x="1" y="65"/>
                      </a:lnTo>
                      <a:lnTo>
                        <a:pt x="1" y="66"/>
                      </a:lnTo>
                      <a:lnTo>
                        <a:pt x="2" y="67"/>
                      </a:lnTo>
                      <a:lnTo>
                        <a:pt x="3" y="67"/>
                      </a:lnTo>
                      <a:lnTo>
                        <a:pt x="5" y="66"/>
                      </a:lnTo>
                      <a:lnTo>
                        <a:pt x="5" y="65"/>
                      </a:lnTo>
                      <a:lnTo>
                        <a:pt x="6" y="65"/>
                      </a:lnTo>
                      <a:lnTo>
                        <a:pt x="2" y="67"/>
                      </a:lnTo>
                      <a:close/>
                    </a:path>
                  </a:pathLst>
                </a:custGeom>
                <a:solidFill>
                  <a:srgbClr val="000000"/>
                </a:solidFill>
                <a:ln w="9525">
                  <a:noFill/>
                  <a:round/>
                  <a:headEnd/>
                  <a:tailEnd/>
                </a:ln>
              </p:spPr>
              <p:txBody>
                <a:bodyPr/>
                <a:lstStyle/>
                <a:p>
                  <a:endParaRPr lang="en-GB"/>
                </a:p>
              </p:txBody>
            </p:sp>
            <p:sp>
              <p:nvSpPr>
                <p:cNvPr id="836" name="Freeform 1152"/>
                <p:cNvSpPr>
                  <a:spLocks/>
                </p:cNvSpPr>
                <p:nvPr/>
              </p:nvSpPr>
              <p:spPr bwMode="auto">
                <a:xfrm>
                  <a:off x="3389" y="3103"/>
                  <a:ext cx="12" cy="6"/>
                </a:xfrm>
                <a:custGeom>
                  <a:avLst/>
                  <a:gdLst>
                    <a:gd name="T0" fmla="*/ 0 w 23"/>
                    <a:gd name="T1" fmla="*/ 1 h 11"/>
                    <a:gd name="T2" fmla="*/ 1 w 23"/>
                    <a:gd name="T3" fmla="*/ 2 h 11"/>
                    <a:gd name="T4" fmla="*/ 6 w 23"/>
                    <a:gd name="T5" fmla="*/ 3 h 11"/>
                    <a:gd name="T6" fmla="*/ 6 w 23"/>
                    <a:gd name="T7" fmla="*/ 2 h 11"/>
                    <a:gd name="T8" fmla="*/ 1 w 23"/>
                    <a:gd name="T9" fmla="*/ 0 h 11"/>
                    <a:gd name="T10" fmla="*/ 2 w 23"/>
                    <a:gd name="T11" fmla="*/ 1 h 11"/>
                    <a:gd name="T12" fmla="*/ 1 w 23"/>
                    <a:gd name="T13" fmla="*/ 0 h 11"/>
                    <a:gd name="T14" fmla="*/ 1 w 23"/>
                    <a:gd name="T15" fmla="*/ 0 h 11"/>
                    <a:gd name="T16" fmla="*/ 1 w 23"/>
                    <a:gd name="T17" fmla="*/ 0 h 11"/>
                    <a:gd name="T18" fmla="*/ 1 w 23"/>
                    <a:gd name="T19" fmla="*/ 1 h 11"/>
                    <a:gd name="T20" fmla="*/ 0 w 23"/>
                    <a:gd name="T21" fmla="*/ 1 h 11"/>
                    <a:gd name="T22" fmla="*/ 0 w 23"/>
                    <a:gd name="T23" fmla="*/ 1 h 11"/>
                    <a:gd name="T24" fmla="*/ 0 w 23"/>
                    <a:gd name="T25" fmla="*/ 1 h 11"/>
                    <a:gd name="T26" fmla="*/ 0 w 23"/>
                    <a:gd name="T27" fmla="*/ 1 h 11"/>
                    <a:gd name="T28" fmla="*/ 1 w 23"/>
                    <a:gd name="T29" fmla="*/ 1 h 11"/>
                    <a:gd name="T30" fmla="*/ 1 w 23"/>
                    <a:gd name="T31" fmla="*/ 2 h 11"/>
                    <a:gd name="T32" fmla="*/ 0 w 23"/>
                    <a:gd name="T33" fmla="*/ 1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1"/>
                    <a:gd name="T53" fmla="*/ 23 w 23"/>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1">
                      <a:moveTo>
                        <a:pt x="0" y="2"/>
                      </a:moveTo>
                      <a:lnTo>
                        <a:pt x="2" y="5"/>
                      </a:lnTo>
                      <a:lnTo>
                        <a:pt x="22" y="11"/>
                      </a:lnTo>
                      <a:lnTo>
                        <a:pt x="23" y="7"/>
                      </a:lnTo>
                      <a:lnTo>
                        <a:pt x="4" y="0"/>
                      </a:lnTo>
                      <a:lnTo>
                        <a:pt x="5" y="3"/>
                      </a:lnTo>
                      <a:lnTo>
                        <a:pt x="4" y="0"/>
                      </a:lnTo>
                      <a:lnTo>
                        <a:pt x="3" y="0"/>
                      </a:lnTo>
                      <a:lnTo>
                        <a:pt x="2" y="0"/>
                      </a:lnTo>
                      <a:lnTo>
                        <a:pt x="2" y="1"/>
                      </a:lnTo>
                      <a:lnTo>
                        <a:pt x="0" y="1"/>
                      </a:lnTo>
                      <a:lnTo>
                        <a:pt x="0" y="2"/>
                      </a:lnTo>
                      <a:lnTo>
                        <a:pt x="0" y="3"/>
                      </a:lnTo>
                      <a:lnTo>
                        <a:pt x="0" y="4"/>
                      </a:lnTo>
                      <a:lnTo>
                        <a:pt x="2" y="4"/>
                      </a:lnTo>
                      <a:lnTo>
                        <a:pt x="2" y="5"/>
                      </a:lnTo>
                      <a:lnTo>
                        <a:pt x="0" y="2"/>
                      </a:lnTo>
                      <a:close/>
                    </a:path>
                  </a:pathLst>
                </a:custGeom>
                <a:solidFill>
                  <a:srgbClr val="000000"/>
                </a:solidFill>
                <a:ln w="9525">
                  <a:noFill/>
                  <a:round/>
                  <a:headEnd/>
                  <a:tailEnd/>
                </a:ln>
              </p:spPr>
              <p:txBody>
                <a:bodyPr/>
                <a:lstStyle/>
                <a:p>
                  <a:endParaRPr lang="en-GB"/>
                </a:p>
              </p:txBody>
            </p:sp>
            <p:sp>
              <p:nvSpPr>
                <p:cNvPr id="837" name="Freeform 1153"/>
                <p:cNvSpPr>
                  <a:spLocks/>
                </p:cNvSpPr>
                <p:nvPr/>
              </p:nvSpPr>
              <p:spPr bwMode="auto">
                <a:xfrm>
                  <a:off x="3389" y="3077"/>
                  <a:ext cx="5" cy="28"/>
                </a:xfrm>
                <a:custGeom>
                  <a:avLst/>
                  <a:gdLst>
                    <a:gd name="T0" fmla="*/ 1 w 10"/>
                    <a:gd name="T1" fmla="*/ 1 h 55"/>
                    <a:gd name="T2" fmla="*/ 1 w 10"/>
                    <a:gd name="T3" fmla="*/ 2 h 55"/>
                    <a:gd name="T4" fmla="*/ 1 w 10"/>
                    <a:gd name="T5" fmla="*/ 3 h 55"/>
                    <a:gd name="T6" fmla="*/ 1 w 10"/>
                    <a:gd name="T7" fmla="*/ 3 h 55"/>
                    <a:gd name="T8" fmla="*/ 1 w 10"/>
                    <a:gd name="T9" fmla="*/ 4 h 55"/>
                    <a:gd name="T10" fmla="*/ 1 w 10"/>
                    <a:gd name="T11" fmla="*/ 5 h 55"/>
                    <a:gd name="T12" fmla="*/ 1 w 10"/>
                    <a:gd name="T13" fmla="*/ 6 h 55"/>
                    <a:gd name="T14" fmla="*/ 1 w 10"/>
                    <a:gd name="T15" fmla="*/ 6 h 55"/>
                    <a:gd name="T16" fmla="*/ 1 w 10"/>
                    <a:gd name="T17" fmla="*/ 7 h 55"/>
                    <a:gd name="T18" fmla="*/ 1 w 10"/>
                    <a:gd name="T19" fmla="*/ 8 h 55"/>
                    <a:gd name="T20" fmla="*/ 1 w 10"/>
                    <a:gd name="T21" fmla="*/ 9 h 55"/>
                    <a:gd name="T22" fmla="*/ 1 w 10"/>
                    <a:gd name="T23" fmla="*/ 10 h 55"/>
                    <a:gd name="T24" fmla="*/ 1 w 10"/>
                    <a:gd name="T25" fmla="*/ 11 h 55"/>
                    <a:gd name="T26" fmla="*/ 1 w 10"/>
                    <a:gd name="T27" fmla="*/ 11 h 55"/>
                    <a:gd name="T28" fmla="*/ 1 w 10"/>
                    <a:gd name="T29" fmla="*/ 12 h 55"/>
                    <a:gd name="T30" fmla="*/ 1 w 10"/>
                    <a:gd name="T31" fmla="*/ 13 h 55"/>
                    <a:gd name="T32" fmla="*/ 0 w 10"/>
                    <a:gd name="T33" fmla="*/ 14 h 55"/>
                    <a:gd name="T34" fmla="*/ 1 w 10"/>
                    <a:gd name="T35" fmla="*/ 14 h 55"/>
                    <a:gd name="T36" fmla="*/ 1 w 10"/>
                    <a:gd name="T37" fmla="*/ 13 h 55"/>
                    <a:gd name="T38" fmla="*/ 1 w 10"/>
                    <a:gd name="T39" fmla="*/ 12 h 55"/>
                    <a:gd name="T40" fmla="*/ 1 w 10"/>
                    <a:gd name="T41" fmla="*/ 11 h 55"/>
                    <a:gd name="T42" fmla="*/ 2 w 10"/>
                    <a:gd name="T43" fmla="*/ 10 h 55"/>
                    <a:gd name="T44" fmla="*/ 2 w 10"/>
                    <a:gd name="T45" fmla="*/ 10 h 55"/>
                    <a:gd name="T46" fmla="*/ 2 w 10"/>
                    <a:gd name="T47" fmla="*/ 9 h 55"/>
                    <a:gd name="T48" fmla="*/ 3 w 10"/>
                    <a:gd name="T49" fmla="*/ 8 h 55"/>
                    <a:gd name="T50" fmla="*/ 3 w 10"/>
                    <a:gd name="T51" fmla="*/ 7 h 55"/>
                    <a:gd name="T52" fmla="*/ 3 w 10"/>
                    <a:gd name="T53" fmla="*/ 6 h 55"/>
                    <a:gd name="T54" fmla="*/ 2 w 10"/>
                    <a:gd name="T55" fmla="*/ 5 h 55"/>
                    <a:gd name="T56" fmla="*/ 2 w 10"/>
                    <a:gd name="T57" fmla="*/ 4 h 55"/>
                    <a:gd name="T58" fmla="*/ 2 w 10"/>
                    <a:gd name="T59" fmla="*/ 3 h 55"/>
                    <a:gd name="T60" fmla="*/ 1 w 10"/>
                    <a:gd name="T61" fmla="*/ 3 h 55"/>
                    <a:gd name="T62" fmla="*/ 1 w 10"/>
                    <a:gd name="T63" fmla="*/ 2 h 55"/>
                    <a:gd name="T64" fmla="*/ 1 w 10"/>
                    <a:gd name="T65" fmla="*/ 1 h 55"/>
                    <a:gd name="T66" fmla="*/ 1 w 10"/>
                    <a:gd name="T67" fmla="*/ 1 h 55"/>
                    <a:gd name="T68" fmla="*/ 1 w 10"/>
                    <a:gd name="T69" fmla="*/ 0 h 55"/>
                    <a:gd name="T70" fmla="*/ 1 w 10"/>
                    <a:gd name="T71" fmla="*/ 0 h 55"/>
                    <a:gd name="T72" fmla="*/ 1 w 10"/>
                    <a:gd name="T73" fmla="*/ 1 h 55"/>
                    <a:gd name="T74" fmla="*/ 1 w 10"/>
                    <a:gd name="T75" fmla="*/ 0 h 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
                    <a:gd name="T115" fmla="*/ 0 h 55"/>
                    <a:gd name="T116" fmla="*/ 10 w 10"/>
                    <a:gd name="T117" fmla="*/ 55 h 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 h="55">
                      <a:moveTo>
                        <a:pt x="3" y="0"/>
                      </a:moveTo>
                      <a:lnTo>
                        <a:pt x="2" y="2"/>
                      </a:lnTo>
                      <a:lnTo>
                        <a:pt x="2" y="4"/>
                      </a:lnTo>
                      <a:lnTo>
                        <a:pt x="3" y="6"/>
                      </a:lnTo>
                      <a:lnTo>
                        <a:pt x="3" y="7"/>
                      </a:lnTo>
                      <a:lnTo>
                        <a:pt x="3" y="9"/>
                      </a:lnTo>
                      <a:lnTo>
                        <a:pt x="3" y="10"/>
                      </a:lnTo>
                      <a:lnTo>
                        <a:pt x="4" y="11"/>
                      </a:lnTo>
                      <a:lnTo>
                        <a:pt x="4" y="14"/>
                      </a:lnTo>
                      <a:lnTo>
                        <a:pt x="4" y="15"/>
                      </a:lnTo>
                      <a:lnTo>
                        <a:pt x="4" y="16"/>
                      </a:lnTo>
                      <a:lnTo>
                        <a:pt x="4" y="18"/>
                      </a:lnTo>
                      <a:lnTo>
                        <a:pt x="4" y="19"/>
                      </a:lnTo>
                      <a:lnTo>
                        <a:pt x="4" y="22"/>
                      </a:lnTo>
                      <a:lnTo>
                        <a:pt x="4" y="23"/>
                      </a:lnTo>
                      <a:lnTo>
                        <a:pt x="4" y="24"/>
                      </a:lnTo>
                      <a:lnTo>
                        <a:pt x="4" y="26"/>
                      </a:lnTo>
                      <a:lnTo>
                        <a:pt x="4" y="27"/>
                      </a:lnTo>
                      <a:lnTo>
                        <a:pt x="4" y="30"/>
                      </a:lnTo>
                      <a:lnTo>
                        <a:pt x="4" y="31"/>
                      </a:lnTo>
                      <a:lnTo>
                        <a:pt x="4" y="32"/>
                      </a:lnTo>
                      <a:lnTo>
                        <a:pt x="4" y="34"/>
                      </a:lnTo>
                      <a:lnTo>
                        <a:pt x="4" y="35"/>
                      </a:lnTo>
                      <a:lnTo>
                        <a:pt x="4" y="38"/>
                      </a:lnTo>
                      <a:lnTo>
                        <a:pt x="4" y="39"/>
                      </a:lnTo>
                      <a:lnTo>
                        <a:pt x="3" y="41"/>
                      </a:lnTo>
                      <a:lnTo>
                        <a:pt x="3" y="42"/>
                      </a:lnTo>
                      <a:lnTo>
                        <a:pt x="3" y="44"/>
                      </a:lnTo>
                      <a:lnTo>
                        <a:pt x="3" y="46"/>
                      </a:lnTo>
                      <a:lnTo>
                        <a:pt x="2" y="47"/>
                      </a:lnTo>
                      <a:lnTo>
                        <a:pt x="2" y="49"/>
                      </a:lnTo>
                      <a:lnTo>
                        <a:pt x="2" y="50"/>
                      </a:lnTo>
                      <a:lnTo>
                        <a:pt x="0" y="53"/>
                      </a:lnTo>
                      <a:lnTo>
                        <a:pt x="0" y="54"/>
                      </a:lnTo>
                      <a:lnTo>
                        <a:pt x="5" y="55"/>
                      </a:lnTo>
                      <a:lnTo>
                        <a:pt x="6" y="54"/>
                      </a:lnTo>
                      <a:lnTo>
                        <a:pt x="6" y="52"/>
                      </a:lnTo>
                      <a:lnTo>
                        <a:pt x="6" y="50"/>
                      </a:lnTo>
                      <a:lnTo>
                        <a:pt x="7" y="48"/>
                      </a:lnTo>
                      <a:lnTo>
                        <a:pt x="7" y="47"/>
                      </a:lnTo>
                      <a:lnTo>
                        <a:pt x="7" y="45"/>
                      </a:lnTo>
                      <a:lnTo>
                        <a:pt x="7" y="44"/>
                      </a:lnTo>
                      <a:lnTo>
                        <a:pt x="8" y="41"/>
                      </a:lnTo>
                      <a:lnTo>
                        <a:pt x="8" y="40"/>
                      </a:lnTo>
                      <a:lnTo>
                        <a:pt x="8" y="38"/>
                      </a:lnTo>
                      <a:lnTo>
                        <a:pt x="8" y="37"/>
                      </a:lnTo>
                      <a:lnTo>
                        <a:pt x="8" y="34"/>
                      </a:lnTo>
                      <a:lnTo>
                        <a:pt x="8" y="33"/>
                      </a:lnTo>
                      <a:lnTo>
                        <a:pt x="8" y="31"/>
                      </a:lnTo>
                      <a:lnTo>
                        <a:pt x="10" y="30"/>
                      </a:lnTo>
                      <a:lnTo>
                        <a:pt x="10" y="27"/>
                      </a:lnTo>
                      <a:lnTo>
                        <a:pt x="10" y="26"/>
                      </a:lnTo>
                      <a:lnTo>
                        <a:pt x="10" y="24"/>
                      </a:lnTo>
                      <a:lnTo>
                        <a:pt x="10" y="23"/>
                      </a:lnTo>
                      <a:lnTo>
                        <a:pt x="8" y="21"/>
                      </a:lnTo>
                      <a:lnTo>
                        <a:pt x="8" y="19"/>
                      </a:lnTo>
                      <a:lnTo>
                        <a:pt x="8" y="18"/>
                      </a:lnTo>
                      <a:lnTo>
                        <a:pt x="8" y="16"/>
                      </a:lnTo>
                      <a:lnTo>
                        <a:pt x="8" y="15"/>
                      </a:lnTo>
                      <a:lnTo>
                        <a:pt x="8" y="12"/>
                      </a:lnTo>
                      <a:lnTo>
                        <a:pt x="8" y="11"/>
                      </a:lnTo>
                      <a:lnTo>
                        <a:pt x="7" y="9"/>
                      </a:lnTo>
                      <a:lnTo>
                        <a:pt x="7" y="8"/>
                      </a:lnTo>
                      <a:lnTo>
                        <a:pt x="7" y="7"/>
                      </a:lnTo>
                      <a:lnTo>
                        <a:pt x="7" y="4"/>
                      </a:lnTo>
                      <a:lnTo>
                        <a:pt x="6" y="3"/>
                      </a:lnTo>
                      <a:lnTo>
                        <a:pt x="6" y="1"/>
                      </a:lnTo>
                      <a:lnTo>
                        <a:pt x="4" y="4"/>
                      </a:lnTo>
                      <a:lnTo>
                        <a:pt x="6" y="1"/>
                      </a:lnTo>
                      <a:lnTo>
                        <a:pt x="5" y="0"/>
                      </a:lnTo>
                      <a:lnTo>
                        <a:pt x="4" y="0"/>
                      </a:lnTo>
                      <a:lnTo>
                        <a:pt x="3" y="0"/>
                      </a:lnTo>
                      <a:lnTo>
                        <a:pt x="2" y="0"/>
                      </a:lnTo>
                      <a:lnTo>
                        <a:pt x="2" y="1"/>
                      </a:lnTo>
                      <a:lnTo>
                        <a:pt x="2" y="2"/>
                      </a:lnTo>
                      <a:lnTo>
                        <a:pt x="3" y="0"/>
                      </a:lnTo>
                      <a:close/>
                    </a:path>
                  </a:pathLst>
                </a:custGeom>
                <a:solidFill>
                  <a:srgbClr val="000000"/>
                </a:solidFill>
                <a:ln w="9525">
                  <a:noFill/>
                  <a:round/>
                  <a:headEnd/>
                  <a:tailEnd/>
                </a:ln>
              </p:spPr>
              <p:txBody>
                <a:bodyPr/>
                <a:lstStyle/>
                <a:p>
                  <a:endParaRPr lang="en-GB"/>
                </a:p>
              </p:txBody>
            </p:sp>
            <p:sp>
              <p:nvSpPr>
                <p:cNvPr id="838" name="Freeform 1154"/>
                <p:cNvSpPr>
                  <a:spLocks/>
                </p:cNvSpPr>
                <p:nvPr/>
              </p:nvSpPr>
              <p:spPr bwMode="auto">
                <a:xfrm>
                  <a:off x="3390" y="3075"/>
                  <a:ext cx="12" cy="5"/>
                </a:xfrm>
                <a:custGeom>
                  <a:avLst/>
                  <a:gdLst>
                    <a:gd name="T0" fmla="*/ 6 w 24"/>
                    <a:gd name="T1" fmla="*/ 1 h 9"/>
                    <a:gd name="T2" fmla="*/ 5 w 24"/>
                    <a:gd name="T3" fmla="*/ 0 h 9"/>
                    <a:gd name="T4" fmla="*/ 0 w 24"/>
                    <a:gd name="T5" fmla="*/ 2 h 9"/>
                    <a:gd name="T6" fmla="*/ 1 w 24"/>
                    <a:gd name="T7" fmla="*/ 3 h 9"/>
                    <a:gd name="T8" fmla="*/ 6 w 24"/>
                    <a:gd name="T9" fmla="*/ 2 h 9"/>
                    <a:gd name="T10" fmla="*/ 5 w 24"/>
                    <a:gd name="T11" fmla="*/ 1 h 9"/>
                    <a:gd name="T12" fmla="*/ 6 w 24"/>
                    <a:gd name="T13" fmla="*/ 2 h 9"/>
                    <a:gd name="T14" fmla="*/ 6 w 24"/>
                    <a:gd name="T15" fmla="*/ 1 h 9"/>
                    <a:gd name="T16" fmla="*/ 6 w 24"/>
                    <a:gd name="T17" fmla="*/ 1 h 9"/>
                    <a:gd name="T18" fmla="*/ 6 w 24"/>
                    <a:gd name="T19" fmla="*/ 1 h 9"/>
                    <a:gd name="T20" fmla="*/ 6 w 24"/>
                    <a:gd name="T21" fmla="*/ 1 h 9"/>
                    <a:gd name="T22" fmla="*/ 6 w 24"/>
                    <a:gd name="T23" fmla="*/ 1 h 9"/>
                    <a:gd name="T24" fmla="*/ 6 w 24"/>
                    <a:gd name="T25" fmla="*/ 0 h 9"/>
                    <a:gd name="T26" fmla="*/ 6 w 24"/>
                    <a:gd name="T27" fmla="*/ 0 h 9"/>
                    <a:gd name="T28" fmla="*/ 5 w 24"/>
                    <a:gd name="T29" fmla="*/ 0 h 9"/>
                    <a:gd name="T30" fmla="*/ 6 w 24"/>
                    <a:gd name="T31" fmla="*/ 1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9"/>
                    <a:gd name="T50" fmla="*/ 24 w 24"/>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9">
                      <a:moveTo>
                        <a:pt x="23" y="1"/>
                      </a:moveTo>
                      <a:lnTo>
                        <a:pt x="20" y="0"/>
                      </a:lnTo>
                      <a:lnTo>
                        <a:pt x="0" y="5"/>
                      </a:lnTo>
                      <a:lnTo>
                        <a:pt x="1" y="9"/>
                      </a:lnTo>
                      <a:lnTo>
                        <a:pt x="22" y="5"/>
                      </a:lnTo>
                      <a:lnTo>
                        <a:pt x="18" y="3"/>
                      </a:lnTo>
                      <a:lnTo>
                        <a:pt x="22" y="5"/>
                      </a:lnTo>
                      <a:lnTo>
                        <a:pt x="23" y="4"/>
                      </a:lnTo>
                      <a:lnTo>
                        <a:pt x="23" y="3"/>
                      </a:lnTo>
                      <a:lnTo>
                        <a:pt x="24" y="3"/>
                      </a:lnTo>
                      <a:lnTo>
                        <a:pt x="23" y="3"/>
                      </a:lnTo>
                      <a:lnTo>
                        <a:pt x="23" y="1"/>
                      </a:lnTo>
                      <a:lnTo>
                        <a:pt x="23" y="0"/>
                      </a:lnTo>
                      <a:lnTo>
                        <a:pt x="22" y="0"/>
                      </a:lnTo>
                      <a:lnTo>
                        <a:pt x="20" y="0"/>
                      </a:lnTo>
                      <a:lnTo>
                        <a:pt x="23" y="1"/>
                      </a:lnTo>
                      <a:close/>
                    </a:path>
                  </a:pathLst>
                </a:custGeom>
                <a:solidFill>
                  <a:srgbClr val="000000"/>
                </a:solidFill>
                <a:ln w="9525">
                  <a:noFill/>
                  <a:round/>
                  <a:headEnd/>
                  <a:tailEnd/>
                </a:ln>
              </p:spPr>
              <p:txBody>
                <a:bodyPr/>
                <a:lstStyle/>
                <a:p>
                  <a:endParaRPr lang="en-GB"/>
                </a:p>
              </p:txBody>
            </p:sp>
            <p:sp>
              <p:nvSpPr>
                <p:cNvPr id="839" name="Freeform 1155"/>
                <p:cNvSpPr>
                  <a:spLocks/>
                </p:cNvSpPr>
                <p:nvPr/>
              </p:nvSpPr>
              <p:spPr bwMode="auto">
                <a:xfrm>
                  <a:off x="3372" y="3036"/>
                  <a:ext cx="24" cy="25"/>
                </a:xfrm>
                <a:custGeom>
                  <a:avLst/>
                  <a:gdLst>
                    <a:gd name="T0" fmla="*/ 12 w 47"/>
                    <a:gd name="T1" fmla="*/ 11 h 51"/>
                    <a:gd name="T2" fmla="*/ 12 w 47"/>
                    <a:gd name="T3" fmla="*/ 10 h 51"/>
                    <a:gd name="T4" fmla="*/ 11 w 47"/>
                    <a:gd name="T5" fmla="*/ 9 h 51"/>
                    <a:gd name="T6" fmla="*/ 10 w 47"/>
                    <a:gd name="T7" fmla="*/ 9 h 51"/>
                    <a:gd name="T8" fmla="*/ 10 w 47"/>
                    <a:gd name="T9" fmla="*/ 8 h 51"/>
                    <a:gd name="T10" fmla="*/ 9 w 47"/>
                    <a:gd name="T11" fmla="*/ 7 h 51"/>
                    <a:gd name="T12" fmla="*/ 9 w 47"/>
                    <a:gd name="T13" fmla="*/ 6 h 51"/>
                    <a:gd name="T14" fmla="*/ 8 w 47"/>
                    <a:gd name="T15" fmla="*/ 5 h 51"/>
                    <a:gd name="T16" fmla="*/ 7 w 47"/>
                    <a:gd name="T17" fmla="*/ 5 h 51"/>
                    <a:gd name="T18" fmla="*/ 7 w 47"/>
                    <a:gd name="T19" fmla="*/ 4 h 51"/>
                    <a:gd name="T20" fmla="*/ 6 w 47"/>
                    <a:gd name="T21" fmla="*/ 3 h 51"/>
                    <a:gd name="T22" fmla="*/ 5 w 47"/>
                    <a:gd name="T23" fmla="*/ 3 h 51"/>
                    <a:gd name="T24" fmla="*/ 4 w 47"/>
                    <a:gd name="T25" fmla="*/ 2 h 51"/>
                    <a:gd name="T26" fmla="*/ 4 w 47"/>
                    <a:gd name="T27" fmla="*/ 1 h 51"/>
                    <a:gd name="T28" fmla="*/ 3 w 47"/>
                    <a:gd name="T29" fmla="*/ 1 h 51"/>
                    <a:gd name="T30" fmla="*/ 2 w 47"/>
                    <a:gd name="T31" fmla="*/ 0 h 51"/>
                    <a:gd name="T32" fmla="*/ 1 w 47"/>
                    <a:gd name="T33" fmla="*/ 0 h 51"/>
                    <a:gd name="T34" fmla="*/ 1 w 47"/>
                    <a:gd name="T35" fmla="*/ 1 h 51"/>
                    <a:gd name="T36" fmla="*/ 1 w 47"/>
                    <a:gd name="T37" fmla="*/ 2 h 51"/>
                    <a:gd name="T38" fmla="*/ 2 w 47"/>
                    <a:gd name="T39" fmla="*/ 2 h 51"/>
                    <a:gd name="T40" fmla="*/ 3 w 47"/>
                    <a:gd name="T41" fmla="*/ 3 h 51"/>
                    <a:gd name="T42" fmla="*/ 4 w 47"/>
                    <a:gd name="T43" fmla="*/ 3 h 51"/>
                    <a:gd name="T44" fmla="*/ 5 w 47"/>
                    <a:gd name="T45" fmla="*/ 4 h 51"/>
                    <a:gd name="T46" fmla="*/ 6 w 47"/>
                    <a:gd name="T47" fmla="*/ 4 h 51"/>
                    <a:gd name="T48" fmla="*/ 6 w 47"/>
                    <a:gd name="T49" fmla="*/ 5 h 51"/>
                    <a:gd name="T50" fmla="*/ 7 w 47"/>
                    <a:gd name="T51" fmla="*/ 6 h 51"/>
                    <a:gd name="T52" fmla="*/ 7 w 47"/>
                    <a:gd name="T53" fmla="*/ 7 h 51"/>
                    <a:gd name="T54" fmla="*/ 8 w 47"/>
                    <a:gd name="T55" fmla="*/ 7 h 51"/>
                    <a:gd name="T56" fmla="*/ 9 w 47"/>
                    <a:gd name="T57" fmla="*/ 8 h 51"/>
                    <a:gd name="T58" fmla="*/ 9 w 47"/>
                    <a:gd name="T59" fmla="*/ 9 h 51"/>
                    <a:gd name="T60" fmla="*/ 10 w 47"/>
                    <a:gd name="T61" fmla="*/ 10 h 51"/>
                    <a:gd name="T62" fmla="*/ 10 w 47"/>
                    <a:gd name="T63" fmla="*/ 11 h 51"/>
                    <a:gd name="T64" fmla="*/ 11 w 47"/>
                    <a:gd name="T65" fmla="*/ 11 h 51"/>
                    <a:gd name="T66" fmla="*/ 11 w 47"/>
                    <a:gd name="T67" fmla="*/ 11 h 51"/>
                    <a:gd name="T68" fmla="*/ 11 w 47"/>
                    <a:gd name="T69" fmla="*/ 12 h 51"/>
                    <a:gd name="T70" fmla="*/ 12 w 47"/>
                    <a:gd name="T71" fmla="*/ 12 h 51"/>
                    <a:gd name="T72" fmla="*/ 12 w 47"/>
                    <a:gd name="T73" fmla="*/ 12 h 51"/>
                    <a:gd name="T74" fmla="*/ 12 w 47"/>
                    <a:gd name="T75" fmla="*/ 11 h 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
                    <a:gd name="T115" fmla="*/ 0 h 51"/>
                    <a:gd name="T116" fmla="*/ 47 w 47"/>
                    <a:gd name="T117" fmla="*/ 51 h 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 h="51">
                      <a:moveTo>
                        <a:pt x="46" y="51"/>
                      </a:moveTo>
                      <a:lnTo>
                        <a:pt x="47" y="47"/>
                      </a:lnTo>
                      <a:lnTo>
                        <a:pt x="46" y="45"/>
                      </a:lnTo>
                      <a:lnTo>
                        <a:pt x="45" y="43"/>
                      </a:lnTo>
                      <a:lnTo>
                        <a:pt x="44" y="41"/>
                      </a:lnTo>
                      <a:lnTo>
                        <a:pt x="42" y="39"/>
                      </a:lnTo>
                      <a:lnTo>
                        <a:pt x="41" y="38"/>
                      </a:lnTo>
                      <a:lnTo>
                        <a:pt x="40" y="36"/>
                      </a:lnTo>
                      <a:lnTo>
                        <a:pt x="39" y="34"/>
                      </a:lnTo>
                      <a:lnTo>
                        <a:pt x="38" y="32"/>
                      </a:lnTo>
                      <a:lnTo>
                        <a:pt x="37" y="31"/>
                      </a:lnTo>
                      <a:lnTo>
                        <a:pt x="36" y="30"/>
                      </a:lnTo>
                      <a:lnTo>
                        <a:pt x="34" y="28"/>
                      </a:lnTo>
                      <a:lnTo>
                        <a:pt x="33" y="26"/>
                      </a:lnTo>
                      <a:lnTo>
                        <a:pt x="32" y="25"/>
                      </a:lnTo>
                      <a:lnTo>
                        <a:pt x="30" y="23"/>
                      </a:lnTo>
                      <a:lnTo>
                        <a:pt x="29" y="22"/>
                      </a:lnTo>
                      <a:lnTo>
                        <a:pt x="28" y="21"/>
                      </a:lnTo>
                      <a:lnTo>
                        <a:pt x="26" y="19"/>
                      </a:lnTo>
                      <a:lnTo>
                        <a:pt x="25" y="17"/>
                      </a:lnTo>
                      <a:lnTo>
                        <a:pt x="23" y="16"/>
                      </a:lnTo>
                      <a:lnTo>
                        <a:pt x="22" y="15"/>
                      </a:lnTo>
                      <a:lnTo>
                        <a:pt x="21" y="14"/>
                      </a:lnTo>
                      <a:lnTo>
                        <a:pt x="19" y="13"/>
                      </a:lnTo>
                      <a:lnTo>
                        <a:pt x="17" y="11"/>
                      </a:lnTo>
                      <a:lnTo>
                        <a:pt x="16" y="9"/>
                      </a:lnTo>
                      <a:lnTo>
                        <a:pt x="15" y="8"/>
                      </a:lnTo>
                      <a:lnTo>
                        <a:pt x="13" y="7"/>
                      </a:lnTo>
                      <a:lnTo>
                        <a:pt x="11" y="6"/>
                      </a:lnTo>
                      <a:lnTo>
                        <a:pt x="9" y="5"/>
                      </a:lnTo>
                      <a:lnTo>
                        <a:pt x="8" y="3"/>
                      </a:lnTo>
                      <a:lnTo>
                        <a:pt x="6" y="2"/>
                      </a:lnTo>
                      <a:lnTo>
                        <a:pt x="4" y="1"/>
                      </a:lnTo>
                      <a:lnTo>
                        <a:pt x="2" y="0"/>
                      </a:lnTo>
                      <a:lnTo>
                        <a:pt x="0" y="5"/>
                      </a:lnTo>
                      <a:lnTo>
                        <a:pt x="2" y="6"/>
                      </a:lnTo>
                      <a:lnTo>
                        <a:pt x="3" y="7"/>
                      </a:lnTo>
                      <a:lnTo>
                        <a:pt x="4" y="8"/>
                      </a:lnTo>
                      <a:lnTo>
                        <a:pt x="7" y="9"/>
                      </a:lnTo>
                      <a:lnTo>
                        <a:pt x="8" y="10"/>
                      </a:lnTo>
                      <a:lnTo>
                        <a:pt x="10" y="11"/>
                      </a:lnTo>
                      <a:lnTo>
                        <a:pt x="11" y="13"/>
                      </a:lnTo>
                      <a:lnTo>
                        <a:pt x="13" y="14"/>
                      </a:lnTo>
                      <a:lnTo>
                        <a:pt x="15" y="15"/>
                      </a:lnTo>
                      <a:lnTo>
                        <a:pt x="16" y="16"/>
                      </a:lnTo>
                      <a:lnTo>
                        <a:pt x="17" y="17"/>
                      </a:lnTo>
                      <a:lnTo>
                        <a:pt x="18" y="18"/>
                      </a:lnTo>
                      <a:lnTo>
                        <a:pt x="21" y="19"/>
                      </a:lnTo>
                      <a:lnTo>
                        <a:pt x="22" y="21"/>
                      </a:lnTo>
                      <a:lnTo>
                        <a:pt x="23" y="22"/>
                      </a:lnTo>
                      <a:lnTo>
                        <a:pt x="24" y="24"/>
                      </a:lnTo>
                      <a:lnTo>
                        <a:pt x="25" y="25"/>
                      </a:lnTo>
                      <a:lnTo>
                        <a:pt x="26" y="26"/>
                      </a:lnTo>
                      <a:lnTo>
                        <a:pt x="28" y="28"/>
                      </a:lnTo>
                      <a:lnTo>
                        <a:pt x="30" y="30"/>
                      </a:lnTo>
                      <a:lnTo>
                        <a:pt x="31" y="31"/>
                      </a:lnTo>
                      <a:lnTo>
                        <a:pt x="32" y="32"/>
                      </a:lnTo>
                      <a:lnTo>
                        <a:pt x="33" y="34"/>
                      </a:lnTo>
                      <a:lnTo>
                        <a:pt x="34" y="36"/>
                      </a:lnTo>
                      <a:lnTo>
                        <a:pt x="36" y="37"/>
                      </a:lnTo>
                      <a:lnTo>
                        <a:pt x="37" y="39"/>
                      </a:lnTo>
                      <a:lnTo>
                        <a:pt x="38" y="40"/>
                      </a:lnTo>
                      <a:lnTo>
                        <a:pt x="39" y="43"/>
                      </a:lnTo>
                      <a:lnTo>
                        <a:pt x="40" y="44"/>
                      </a:lnTo>
                      <a:lnTo>
                        <a:pt x="41" y="46"/>
                      </a:lnTo>
                      <a:lnTo>
                        <a:pt x="42" y="47"/>
                      </a:lnTo>
                      <a:lnTo>
                        <a:pt x="42" y="49"/>
                      </a:lnTo>
                      <a:lnTo>
                        <a:pt x="44" y="46"/>
                      </a:lnTo>
                      <a:lnTo>
                        <a:pt x="42" y="49"/>
                      </a:lnTo>
                      <a:lnTo>
                        <a:pt x="44" y="49"/>
                      </a:lnTo>
                      <a:lnTo>
                        <a:pt x="44" y="51"/>
                      </a:lnTo>
                      <a:lnTo>
                        <a:pt x="45" y="51"/>
                      </a:lnTo>
                      <a:lnTo>
                        <a:pt x="46" y="51"/>
                      </a:lnTo>
                      <a:lnTo>
                        <a:pt x="47" y="49"/>
                      </a:lnTo>
                      <a:lnTo>
                        <a:pt x="47" y="48"/>
                      </a:lnTo>
                      <a:lnTo>
                        <a:pt x="47" y="47"/>
                      </a:lnTo>
                      <a:lnTo>
                        <a:pt x="46" y="51"/>
                      </a:lnTo>
                      <a:close/>
                    </a:path>
                  </a:pathLst>
                </a:custGeom>
                <a:solidFill>
                  <a:srgbClr val="000000"/>
                </a:solidFill>
                <a:ln w="9525">
                  <a:noFill/>
                  <a:round/>
                  <a:headEnd/>
                  <a:tailEnd/>
                </a:ln>
              </p:spPr>
              <p:txBody>
                <a:bodyPr/>
                <a:lstStyle/>
                <a:p>
                  <a:endParaRPr lang="en-GB"/>
                </a:p>
              </p:txBody>
            </p:sp>
            <p:sp>
              <p:nvSpPr>
                <p:cNvPr id="840" name="Freeform 1156"/>
                <p:cNvSpPr>
                  <a:spLocks/>
                </p:cNvSpPr>
                <p:nvPr/>
              </p:nvSpPr>
              <p:spPr bwMode="auto">
                <a:xfrm>
                  <a:off x="3384" y="3059"/>
                  <a:ext cx="11" cy="7"/>
                </a:xfrm>
                <a:custGeom>
                  <a:avLst/>
                  <a:gdLst>
                    <a:gd name="T0" fmla="*/ 1 w 22"/>
                    <a:gd name="T1" fmla="*/ 3 h 15"/>
                    <a:gd name="T2" fmla="*/ 1 w 22"/>
                    <a:gd name="T3" fmla="*/ 3 h 15"/>
                    <a:gd name="T4" fmla="*/ 6 w 22"/>
                    <a:gd name="T5" fmla="*/ 1 h 15"/>
                    <a:gd name="T6" fmla="*/ 5 w 22"/>
                    <a:gd name="T7" fmla="*/ 0 h 15"/>
                    <a:gd name="T8" fmla="*/ 1 w 22"/>
                    <a:gd name="T9" fmla="*/ 2 h 15"/>
                    <a:gd name="T10" fmla="*/ 1 w 22"/>
                    <a:gd name="T11" fmla="*/ 2 h 15"/>
                    <a:gd name="T12" fmla="*/ 1 w 22"/>
                    <a:gd name="T13" fmla="*/ 2 h 15"/>
                    <a:gd name="T14" fmla="*/ 0 w 22"/>
                    <a:gd name="T15" fmla="*/ 2 h 15"/>
                    <a:gd name="T16" fmla="*/ 0 w 22"/>
                    <a:gd name="T17" fmla="*/ 3 h 15"/>
                    <a:gd name="T18" fmla="*/ 1 w 22"/>
                    <a:gd name="T19" fmla="*/ 3 h 15"/>
                    <a:gd name="T20" fmla="*/ 1 w 22"/>
                    <a:gd name="T21" fmla="*/ 3 h 15"/>
                    <a:gd name="T22" fmla="*/ 1 w 22"/>
                    <a:gd name="T23" fmla="*/ 3 h 15"/>
                    <a:gd name="T24" fmla="*/ 1 w 22"/>
                    <a:gd name="T25" fmla="*/ 3 h 15"/>
                    <a:gd name="T26" fmla="*/ 1 w 22"/>
                    <a:gd name="T27" fmla="*/ 3 h 15"/>
                    <a:gd name="T28" fmla="*/ 1 w 22"/>
                    <a:gd name="T29" fmla="*/ 3 h 15"/>
                    <a:gd name="T30" fmla="*/ 1 w 22"/>
                    <a:gd name="T31" fmla="*/ 3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15"/>
                    <a:gd name="T50" fmla="*/ 22 w 22"/>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15">
                      <a:moveTo>
                        <a:pt x="1" y="13"/>
                      </a:moveTo>
                      <a:lnTo>
                        <a:pt x="4" y="14"/>
                      </a:lnTo>
                      <a:lnTo>
                        <a:pt x="22" y="5"/>
                      </a:lnTo>
                      <a:lnTo>
                        <a:pt x="20" y="0"/>
                      </a:lnTo>
                      <a:lnTo>
                        <a:pt x="1" y="10"/>
                      </a:lnTo>
                      <a:lnTo>
                        <a:pt x="5" y="10"/>
                      </a:lnTo>
                      <a:lnTo>
                        <a:pt x="1" y="10"/>
                      </a:lnTo>
                      <a:lnTo>
                        <a:pt x="0" y="11"/>
                      </a:lnTo>
                      <a:lnTo>
                        <a:pt x="0" y="13"/>
                      </a:lnTo>
                      <a:lnTo>
                        <a:pt x="1" y="13"/>
                      </a:lnTo>
                      <a:lnTo>
                        <a:pt x="1" y="14"/>
                      </a:lnTo>
                      <a:lnTo>
                        <a:pt x="2" y="14"/>
                      </a:lnTo>
                      <a:lnTo>
                        <a:pt x="2" y="15"/>
                      </a:lnTo>
                      <a:lnTo>
                        <a:pt x="4" y="15"/>
                      </a:lnTo>
                      <a:lnTo>
                        <a:pt x="4" y="14"/>
                      </a:lnTo>
                      <a:lnTo>
                        <a:pt x="1" y="13"/>
                      </a:lnTo>
                      <a:close/>
                    </a:path>
                  </a:pathLst>
                </a:custGeom>
                <a:solidFill>
                  <a:srgbClr val="000000"/>
                </a:solidFill>
                <a:ln w="9525">
                  <a:noFill/>
                  <a:round/>
                  <a:headEnd/>
                  <a:tailEnd/>
                </a:ln>
              </p:spPr>
              <p:txBody>
                <a:bodyPr/>
                <a:lstStyle/>
                <a:p>
                  <a:endParaRPr lang="en-GB"/>
                </a:p>
              </p:txBody>
            </p:sp>
            <p:sp>
              <p:nvSpPr>
                <p:cNvPr id="841" name="Freeform 1157"/>
                <p:cNvSpPr>
                  <a:spLocks/>
                </p:cNvSpPr>
                <p:nvPr/>
              </p:nvSpPr>
              <p:spPr bwMode="auto">
                <a:xfrm>
                  <a:off x="3366" y="3045"/>
                  <a:ext cx="20" cy="20"/>
                </a:xfrm>
                <a:custGeom>
                  <a:avLst/>
                  <a:gdLst>
                    <a:gd name="T0" fmla="*/ 0 w 41"/>
                    <a:gd name="T1" fmla="*/ 1 h 41"/>
                    <a:gd name="T2" fmla="*/ 1 w 41"/>
                    <a:gd name="T3" fmla="*/ 1 h 41"/>
                    <a:gd name="T4" fmla="*/ 1 w 41"/>
                    <a:gd name="T5" fmla="*/ 1 h 41"/>
                    <a:gd name="T6" fmla="*/ 2 w 41"/>
                    <a:gd name="T7" fmla="*/ 2 h 41"/>
                    <a:gd name="T8" fmla="*/ 3 w 41"/>
                    <a:gd name="T9" fmla="*/ 3 h 41"/>
                    <a:gd name="T10" fmla="*/ 3 w 41"/>
                    <a:gd name="T11" fmla="*/ 3 h 41"/>
                    <a:gd name="T12" fmla="*/ 4 w 41"/>
                    <a:gd name="T13" fmla="*/ 3 h 41"/>
                    <a:gd name="T14" fmla="*/ 4 w 41"/>
                    <a:gd name="T15" fmla="*/ 4 h 41"/>
                    <a:gd name="T16" fmla="*/ 5 w 41"/>
                    <a:gd name="T17" fmla="*/ 5 h 41"/>
                    <a:gd name="T18" fmla="*/ 5 w 41"/>
                    <a:gd name="T19" fmla="*/ 5 h 41"/>
                    <a:gd name="T20" fmla="*/ 6 w 41"/>
                    <a:gd name="T21" fmla="*/ 6 h 41"/>
                    <a:gd name="T22" fmla="*/ 6 w 41"/>
                    <a:gd name="T23" fmla="*/ 6 h 41"/>
                    <a:gd name="T24" fmla="*/ 7 w 41"/>
                    <a:gd name="T25" fmla="*/ 7 h 41"/>
                    <a:gd name="T26" fmla="*/ 7 w 41"/>
                    <a:gd name="T27" fmla="*/ 8 h 41"/>
                    <a:gd name="T28" fmla="*/ 8 w 41"/>
                    <a:gd name="T29" fmla="*/ 8 h 41"/>
                    <a:gd name="T30" fmla="*/ 8 w 41"/>
                    <a:gd name="T31" fmla="*/ 9 h 41"/>
                    <a:gd name="T32" fmla="*/ 9 w 41"/>
                    <a:gd name="T33" fmla="*/ 10 h 41"/>
                    <a:gd name="T34" fmla="*/ 10 w 41"/>
                    <a:gd name="T35" fmla="*/ 9 h 41"/>
                    <a:gd name="T36" fmla="*/ 9 w 41"/>
                    <a:gd name="T37" fmla="*/ 8 h 41"/>
                    <a:gd name="T38" fmla="*/ 9 w 41"/>
                    <a:gd name="T39" fmla="*/ 7 h 41"/>
                    <a:gd name="T40" fmla="*/ 8 w 41"/>
                    <a:gd name="T41" fmla="*/ 7 h 41"/>
                    <a:gd name="T42" fmla="*/ 8 w 41"/>
                    <a:gd name="T43" fmla="*/ 6 h 41"/>
                    <a:gd name="T44" fmla="*/ 7 w 41"/>
                    <a:gd name="T45" fmla="*/ 5 h 41"/>
                    <a:gd name="T46" fmla="*/ 7 w 41"/>
                    <a:gd name="T47" fmla="*/ 5 h 41"/>
                    <a:gd name="T48" fmla="*/ 6 w 41"/>
                    <a:gd name="T49" fmla="*/ 4 h 41"/>
                    <a:gd name="T50" fmla="*/ 5 w 41"/>
                    <a:gd name="T51" fmla="*/ 3 h 41"/>
                    <a:gd name="T52" fmla="*/ 5 w 41"/>
                    <a:gd name="T53" fmla="*/ 3 h 41"/>
                    <a:gd name="T54" fmla="*/ 4 w 41"/>
                    <a:gd name="T55" fmla="*/ 2 h 41"/>
                    <a:gd name="T56" fmla="*/ 3 w 41"/>
                    <a:gd name="T57" fmla="*/ 2 h 41"/>
                    <a:gd name="T58" fmla="*/ 3 w 41"/>
                    <a:gd name="T59" fmla="*/ 1 h 41"/>
                    <a:gd name="T60" fmla="*/ 2 w 41"/>
                    <a:gd name="T61" fmla="*/ 1 h 41"/>
                    <a:gd name="T62" fmla="*/ 2 w 41"/>
                    <a:gd name="T63" fmla="*/ 0 h 41"/>
                    <a:gd name="T64" fmla="*/ 1 w 41"/>
                    <a:gd name="T65" fmla="*/ 0 h 41"/>
                    <a:gd name="T66" fmla="*/ 1 w 41"/>
                    <a:gd name="T67" fmla="*/ 1 h 41"/>
                    <a:gd name="T68" fmla="*/ 0 w 41"/>
                    <a:gd name="T69" fmla="*/ 0 h 41"/>
                    <a:gd name="T70" fmla="*/ 0 w 41"/>
                    <a:gd name="T71" fmla="*/ 0 h 41"/>
                    <a:gd name="T72" fmla="*/ 0 w 41"/>
                    <a:gd name="T73" fmla="*/ 0 h 41"/>
                    <a:gd name="T74" fmla="*/ 0 w 41"/>
                    <a:gd name="T75" fmla="*/ 1 h 41"/>
                    <a:gd name="T76" fmla="*/ 0 w 41"/>
                    <a:gd name="T77" fmla="*/ 0 h 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41"/>
                    <a:gd name="T119" fmla="*/ 41 w 41"/>
                    <a:gd name="T120" fmla="*/ 41 h 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41">
                      <a:moveTo>
                        <a:pt x="0" y="1"/>
                      </a:moveTo>
                      <a:lnTo>
                        <a:pt x="1" y="5"/>
                      </a:lnTo>
                      <a:lnTo>
                        <a:pt x="3" y="5"/>
                      </a:lnTo>
                      <a:lnTo>
                        <a:pt x="4" y="6"/>
                      </a:lnTo>
                      <a:lnTo>
                        <a:pt x="5" y="7"/>
                      </a:lnTo>
                      <a:lnTo>
                        <a:pt x="6" y="7"/>
                      </a:lnTo>
                      <a:lnTo>
                        <a:pt x="7" y="8"/>
                      </a:lnTo>
                      <a:lnTo>
                        <a:pt x="10" y="10"/>
                      </a:lnTo>
                      <a:lnTo>
                        <a:pt x="11" y="11"/>
                      </a:lnTo>
                      <a:lnTo>
                        <a:pt x="12" y="12"/>
                      </a:lnTo>
                      <a:lnTo>
                        <a:pt x="13" y="13"/>
                      </a:lnTo>
                      <a:lnTo>
                        <a:pt x="14" y="13"/>
                      </a:lnTo>
                      <a:lnTo>
                        <a:pt x="15" y="14"/>
                      </a:lnTo>
                      <a:lnTo>
                        <a:pt x="16" y="15"/>
                      </a:lnTo>
                      <a:lnTo>
                        <a:pt x="18" y="16"/>
                      </a:lnTo>
                      <a:lnTo>
                        <a:pt x="19" y="18"/>
                      </a:lnTo>
                      <a:lnTo>
                        <a:pt x="20" y="19"/>
                      </a:lnTo>
                      <a:lnTo>
                        <a:pt x="21" y="20"/>
                      </a:lnTo>
                      <a:lnTo>
                        <a:pt x="22" y="21"/>
                      </a:lnTo>
                      <a:lnTo>
                        <a:pt x="23" y="22"/>
                      </a:lnTo>
                      <a:lnTo>
                        <a:pt x="25" y="23"/>
                      </a:lnTo>
                      <a:lnTo>
                        <a:pt x="26" y="25"/>
                      </a:lnTo>
                      <a:lnTo>
                        <a:pt x="26" y="26"/>
                      </a:lnTo>
                      <a:lnTo>
                        <a:pt x="27" y="27"/>
                      </a:lnTo>
                      <a:lnTo>
                        <a:pt x="28" y="29"/>
                      </a:lnTo>
                      <a:lnTo>
                        <a:pt x="29" y="30"/>
                      </a:lnTo>
                      <a:lnTo>
                        <a:pt x="30" y="31"/>
                      </a:lnTo>
                      <a:lnTo>
                        <a:pt x="31" y="33"/>
                      </a:lnTo>
                      <a:lnTo>
                        <a:pt x="33" y="34"/>
                      </a:lnTo>
                      <a:lnTo>
                        <a:pt x="33" y="35"/>
                      </a:lnTo>
                      <a:lnTo>
                        <a:pt x="34" y="37"/>
                      </a:lnTo>
                      <a:lnTo>
                        <a:pt x="35" y="38"/>
                      </a:lnTo>
                      <a:lnTo>
                        <a:pt x="36" y="39"/>
                      </a:lnTo>
                      <a:lnTo>
                        <a:pt x="37" y="41"/>
                      </a:lnTo>
                      <a:lnTo>
                        <a:pt x="41" y="38"/>
                      </a:lnTo>
                      <a:lnTo>
                        <a:pt x="40" y="37"/>
                      </a:lnTo>
                      <a:lnTo>
                        <a:pt x="40" y="36"/>
                      </a:lnTo>
                      <a:lnTo>
                        <a:pt x="38" y="34"/>
                      </a:lnTo>
                      <a:lnTo>
                        <a:pt x="37" y="33"/>
                      </a:lnTo>
                      <a:lnTo>
                        <a:pt x="36" y="31"/>
                      </a:lnTo>
                      <a:lnTo>
                        <a:pt x="35" y="30"/>
                      </a:lnTo>
                      <a:lnTo>
                        <a:pt x="34" y="28"/>
                      </a:lnTo>
                      <a:lnTo>
                        <a:pt x="33" y="27"/>
                      </a:lnTo>
                      <a:lnTo>
                        <a:pt x="33" y="26"/>
                      </a:lnTo>
                      <a:lnTo>
                        <a:pt x="31" y="25"/>
                      </a:lnTo>
                      <a:lnTo>
                        <a:pt x="30" y="23"/>
                      </a:lnTo>
                      <a:lnTo>
                        <a:pt x="29" y="22"/>
                      </a:lnTo>
                      <a:lnTo>
                        <a:pt x="28" y="20"/>
                      </a:lnTo>
                      <a:lnTo>
                        <a:pt x="27" y="19"/>
                      </a:lnTo>
                      <a:lnTo>
                        <a:pt x="26" y="18"/>
                      </a:lnTo>
                      <a:lnTo>
                        <a:pt x="25" y="16"/>
                      </a:lnTo>
                      <a:lnTo>
                        <a:pt x="23" y="15"/>
                      </a:lnTo>
                      <a:lnTo>
                        <a:pt x="22" y="14"/>
                      </a:lnTo>
                      <a:lnTo>
                        <a:pt x="21" y="13"/>
                      </a:lnTo>
                      <a:lnTo>
                        <a:pt x="20" y="12"/>
                      </a:lnTo>
                      <a:lnTo>
                        <a:pt x="19" y="11"/>
                      </a:lnTo>
                      <a:lnTo>
                        <a:pt x="16" y="10"/>
                      </a:lnTo>
                      <a:lnTo>
                        <a:pt x="15" y="8"/>
                      </a:lnTo>
                      <a:lnTo>
                        <a:pt x="14" y="7"/>
                      </a:lnTo>
                      <a:lnTo>
                        <a:pt x="13" y="7"/>
                      </a:lnTo>
                      <a:lnTo>
                        <a:pt x="12" y="6"/>
                      </a:lnTo>
                      <a:lnTo>
                        <a:pt x="11" y="5"/>
                      </a:lnTo>
                      <a:lnTo>
                        <a:pt x="10" y="4"/>
                      </a:lnTo>
                      <a:lnTo>
                        <a:pt x="8" y="3"/>
                      </a:lnTo>
                      <a:lnTo>
                        <a:pt x="6" y="1"/>
                      </a:lnTo>
                      <a:lnTo>
                        <a:pt x="5" y="1"/>
                      </a:lnTo>
                      <a:lnTo>
                        <a:pt x="4" y="0"/>
                      </a:lnTo>
                      <a:lnTo>
                        <a:pt x="5" y="4"/>
                      </a:lnTo>
                      <a:lnTo>
                        <a:pt x="4" y="0"/>
                      </a:lnTo>
                      <a:lnTo>
                        <a:pt x="3" y="0"/>
                      </a:lnTo>
                      <a:lnTo>
                        <a:pt x="1" y="0"/>
                      </a:lnTo>
                      <a:lnTo>
                        <a:pt x="0" y="0"/>
                      </a:lnTo>
                      <a:lnTo>
                        <a:pt x="0" y="1"/>
                      </a:lnTo>
                      <a:lnTo>
                        <a:pt x="0" y="3"/>
                      </a:lnTo>
                      <a:lnTo>
                        <a:pt x="0" y="4"/>
                      </a:lnTo>
                      <a:lnTo>
                        <a:pt x="1" y="4"/>
                      </a:lnTo>
                      <a:lnTo>
                        <a:pt x="1" y="5"/>
                      </a:lnTo>
                      <a:lnTo>
                        <a:pt x="0" y="1"/>
                      </a:lnTo>
                      <a:close/>
                    </a:path>
                  </a:pathLst>
                </a:custGeom>
                <a:solidFill>
                  <a:srgbClr val="000000"/>
                </a:solidFill>
                <a:ln w="9525">
                  <a:noFill/>
                  <a:round/>
                  <a:headEnd/>
                  <a:tailEnd/>
                </a:ln>
              </p:spPr>
              <p:txBody>
                <a:bodyPr/>
                <a:lstStyle/>
                <a:p>
                  <a:endParaRPr lang="en-GB"/>
                </a:p>
              </p:txBody>
            </p:sp>
            <p:sp>
              <p:nvSpPr>
                <p:cNvPr id="842" name="Freeform 1158"/>
                <p:cNvSpPr>
                  <a:spLocks/>
                </p:cNvSpPr>
                <p:nvPr/>
              </p:nvSpPr>
              <p:spPr bwMode="auto">
                <a:xfrm>
                  <a:off x="3366" y="3036"/>
                  <a:ext cx="8" cy="11"/>
                </a:xfrm>
                <a:custGeom>
                  <a:avLst/>
                  <a:gdLst>
                    <a:gd name="T0" fmla="*/ 4 w 15"/>
                    <a:gd name="T1" fmla="*/ 0 h 22"/>
                    <a:gd name="T2" fmla="*/ 3 w 15"/>
                    <a:gd name="T3" fmla="*/ 1 h 22"/>
                    <a:gd name="T4" fmla="*/ 0 w 15"/>
                    <a:gd name="T5" fmla="*/ 5 h 22"/>
                    <a:gd name="T6" fmla="*/ 2 w 15"/>
                    <a:gd name="T7" fmla="*/ 6 h 22"/>
                    <a:gd name="T8" fmla="*/ 4 w 15"/>
                    <a:gd name="T9" fmla="*/ 1 h 22"/>
                    <a:gd name="T10" fmla="*/ 3 w 15"/>
                    <a:gd name="T11" fmla="*/ 1 h 22"/>
                    <a:gd name="T12" fmla="*/ 4 w 15"/>
                    <a:gd name="T13" fmla="*/ 1 h 22"/>
                    <a:gd name="T14" fmla="*/ 4 w 15"/>
                    <a:gd name="T15" fmla="*/ 1 h 22"/>
                    <a:gd name="T16" fmla="*/ 4 w 15"/>
                    <a:gd name="T17" fmla="*/ 1 h 22"/>
                    <a:gd name="T18" fmla="*/ 4 w 15"/>
                    <a:gd name="T19" fmla="*/ 0 h 22"/>
                    <a:gd name="T20" fmla="*/ 4 w 15"/>
                    <a:gd name="T21" fmla="*/ 0 h 22"/>
                    <a:gd name="T22" fmla="*/ 3 w 15"/>
                    <a:gd name="T23" fmla="*/ 0 h 22"/>
                    <a:gd name="T24" fmla="*/ 3 w 15"/>
                    <a:gd name="T25" fmla="*/ 1 h 22"/>
                    <a:gd name="T26" fmla="*/ 3 w 15"/>
                    <a:gd name="T27" fmla="*/ 1 h 22"/>
                    <a:gd name="T28" fmla="*/ 4 w 15"/>
                    <a:gd name="T29" fmla="*/ 0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22"/>
                    <a:gd name="T47" fmla="*/ 15 w 15"/>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22">
                      <a:moveTo>
                        <a:pt x="14" y="0"/>
                      </a:moveTo>
                      <a:lnTo>
                        <a:pt x="11" y="1"/>
                      </a:lnTo>
                      <a:lnTo>
                        <a:pt x="0" y="19"/>
                      </a:lnTo>
                      <a:lnTo>
                        <a:pt x="5" y="22"/>
                      </a:lnTo>
                      <a:lnTo>
                        <a:pt x="15" y="3"/>
                      </a:lnTo>
                      <a:lnTo>
                        <a:pt x="12" y="5"/>
                      </a:lnTo>
                      <a:lnTo>
                        <a:pt x="15" y="3"/>
                      </a:lnTo>
                      <a:lnTo>
                        <a:pt x="15" y="2"/>
                      </a:lnTo>
                      <a:lnTo>
                        <a:pt x="15" y="1"/>
                      </a:lnTo>
                      <a:lnTo>
                        <a:pt x="14" y="0"/>
                      </a:lnTo>
                      <a:lnTo>
                        <a:pt x="13" y="0"/>
                      </a:lnTo>
                      <a:lnTo>
                        <a:pt x="12" y="0"/>
                      </a:lnTo>
                      <a:lnTo>
                        <a:pt x="12" y="1"/>
                      </a:lnTo>
                      <a:lnTo>
                        <a:pt x="11" y="1"/>
                      </a:lnTo>
                      <a:lnTo>
                        <a:pt x="14" y="0"/>
                      </a:lnTo>
                      <a:close/>
                    </a:path>
                  </a:pathLst>
                </a:custGeom>
                <a:solidFill>
                  <a:srgbClr val="000000"/>
                </a:solidFill>
                <a:ln w="9525">
                  <a:noFill/>
                  <a:round/>
                  <a:headEnd/>
                  <a:tailEnd/>
                </a:ln>
              </p:spPr>
              <p:txBody>
                <a:bodyPr/>
                <a:lstStyle/>
                <a:p>
                  <a:endParaRPr lang="en-GB"/>
                </a:p>
              </p:txBody>
            </p:sp>
            <p:sp>
              <p:nvSpPr>
                <p:cNvPr id="843" name="Freeform 1159"/>
                <p:cNvSpPr>
                  <a:spLocks/>
                </p:cNvSpPr>
                <p:nvPr/>
              </p:nvSpPr>
              <p:spPr bwMode="auto">
                <a:xfrm>
                  <a:off x="3325" y="3027"/>
                  <a:ext cx="33" cy="4"/>
                </a:xfrm>
                <a:custGeom>
                  <a:avLst/>
                  <a:gdLst>
                    <a:gd name="T0" fmla="*/ 16 w 67"/>
                    <a:gd name="T1" fmla="*/ 1 h 10"/>
                    <a:gd name="T2" fmla="*/ 15 w 67"/>
                    <a:gd name="T3" fmla="*/ 1 h 10"/>
                    <a:gd name="T4" fmla="*/ 14 w 67"/>
                    <a:gd name="T5" fmla="*/ 0 h 10"/>
                    <a:gd name="T6" fmla="*/ 13 w 67"/>
                    <a:gd name="T7" fmla="*/ 0 h 10"/>
                    <a:gd name="T8" fmla="*/ 12 w 67"/>
                    <a:gd name="T9" fmla="*/ 0 h 10"/>
                    <a:gd name="T10" fmla="*/ 11 w 67"/>
                    <a:gd name="T11" fmla="*/ 0 h 10"/>
                    <a:gd name="T12" fmla="*/ 10 w 67"/>
                    <a:gd name="T13" fmla="*/ 0 h 10"/>
                    <a:gd name="T14" fmla="*/ 9 w 67"/>
                    <a:gd name="T15" fmla="*/ 0 h 10"/>
                    <a:gd name="T16" fmla="*/ 8 w 67"/>
                    <a:gd name="T17" fmla="*/ 0 h 10"/>
                    <a:gd name="T18" fmla="*/ 7 w 67"/>
                    <a:gd name="T19" fmla="*/ 0 h 10"/>
                    <a:gd name="T20" fmla="*/ 6 w 67"/>
                    <a:gd name="T21" fmla="*/ 0 h 10"/>
                    <a:gd name="T22" fmla="*/ 5 w 67"/>
                    <a:gd name="T23" fmla="*/ 0 h 10"/>
                    <a:gd name="T24" fmla="*/ 4 w 67"/>
                    <a:gd name="T25" fmla="*/ 0 h 10"/>
                    <a:gd name="T26" fmla="*/ 3 w 67"/>
                    <a:gd name="T27" fmla="*/ 0 h 10"/>
                    <a:gd name="T28" fmla="*/ 2 w 67"/>
                    <a:gd name="T29" fmla="*/ 0 h 10"/>
                    <a:gd name="T30" fmla="*/ 1 w 67"/>
                    <a:gd name="T31" fmla="*/ 0 h 10"/>
                    <a:gd name="T32" fmla="*/ 0 w 67"/>
                    <a:gd name="T33" fmla="*/ 1 h 10"/>
                    <a:gd name="T34" fmla="*/ 1 w 67"/>
                    <a:gd name="T35" fmla="*/ 2 h 10"/>
                    <a:gd name="T36" fmla="*/ 1 w 67"/>
                    <a:gd name="T37" fmla="*/ 1 h 10"/>
                    <a:gd name="T38" fmla="*/ 3 w 67"/>
                    <a:gd name="T39" fmla="*/ 1 h 10"/>
                    <a:gd name="T40" fmla="*/ 3 w 67"/>
                    <a:gd name="T41" fmla="*/ 1 h 10"/>
                    <a:gd name="T42" fmla="*/ 4 w 67"/>
                    <a:gd name="T43" fmla="*/ 1 h 10"/>
                    <a:gd name="T44" fmla="*/ 5 w 67"/>
                    <a:gd name="T45" fmla="*/ 1 h 10"/>
                    <a:gd name="T46" fmla="*/ 6 w 67"/>
                    <a:gd name="T47" fmla="*/ 1 h 10"/>
                    <a:gd name="T48" fmla="*/ 7 w 67"/>
                    <a:gd name="T49" fmla="*/ 1 h 10"/>
                    <a:gd name="T50" fmla="*/ 8 w 67"/>
                    <a:gd name="T51" fmla="*/ 1 h 10"/>
                    <a:gd name="T52" fmla="*/ 9 w 67"/>
                    <a:gd name="T53" fmla="*/ 1 h 10"/>
                    <a:gd name="T54" fmla="*/ 10 w 67"/>
                    <a:gd name="T55" fmla="*/ 1 h 10"/>
                    <a:gd name="T56" fmla="*/ 11 w 67"/>
                    <a:gd name="T57" fmla="*/ 1 h 10"/>
                    <a:gd name="T58" fmla="*/ 12 w 67"/>
                    <a:gd name="T59" fmla="*/ 1 h 10"/>
                    <a:gd name="T60" fmla="*/ 13 w 67"/>
                    <a:gd name="T61" fmla="*/ 1 h 10"/>
                    <a:gd name="T62" fmla="*/ 14 w 67"/>
                    <a:gd name="T63" fmla="*/ 2 h 10"/>
                    <a:gd name="T64" fmla="*/ 15 w 67"/>
                    <a:gd name="T65" fmla="*/ 2 h 10"/>
                    <a:gd name="T66" fmla="*/ 15 w 67"/>
                    <a:gd name="T67" fmla="*/ 1 h 10"/>
                    <a:gd name="T68" fmla="*/ 16 w 67"/>
                    <a:gd name="T69" fmla="*/ 2 h 10"/>
                    <a:gd name="T70" fmla="*/ 16 w 67"/>
                    <a:gd name="T71" fmla="*/ 2 h 10"/>
                    <a:gd name="T72" fmla="*/ 16 w 67"/>
                    <a:gd name="T73" fmla="*/ 1 h 10"/>
                    <a:gd name="T74" fmla="*/ 16 w 67"/>
                    <a:gd name="T75" fmla="*/ 1 h 10"/>
                    <a:gd name="T76" fmla="*/ 16 w 67"/>
                    <a:gd name="T77" fmla="*/ 1 h 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10"/>
                    <a:gd name="T119" fmla="*/ 67 w 67"/>
                    <a:gd name="T120" fmla="*/ 10 h 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10">
                      <a:moveTo>
                        <a:pt x="67" y="9"/>
                      </a:moveTo>
                      <a:lnTo>
                        <a:pt x="65" y="5"/>
                      </a:lnTo>
                      <a:lnTo>
                        <a:pt x="64" y="5"/>
                      </a:lnTo>
                      <a:lnTo>
                        <a:pt x="61" y="4"/>
                      </a:lnTo>
                      <a:lnTo>
                        <a:pt x="59" y="4"/>
                      </a:lnTo>
                      <a:lnTo>
                        <a:pt x="57" y="3"/>
                      </a:lnTo>
                      <a:lnTo>
                        <a:pt x="55" y="3"/>
                      </a:lnTo>
                      <a:lnTo>
                        <a:pt x="53" y="3"/>
                      </a:lnTo>
                      <a:lnTo>
                        <a:pt x="51" y="3"/>
                      </a:lnTo>
                      <a:lnTo>
                        <a:pt x="49" y="2"/>
                      </a:lnTo>
                      <a:lnTo>
                        <a:pt x="46" y="2"/>
                      </a:lnTo>
                      <a:lnTo>
                        <a:pt x="45" y="2"/>
                      </a:lnTo>
                      <a:lnTo>
                        <a:pt x="43" y="2"/>
                      </a:lnTo>
                      <a:lnTo>
                        <a:pt x="41" y="0"/>
                      </a:lnTo>
                      <a:lnTo>
                        <a:pt x="38" y="0"/>
                      </a:lnTo>
                      <a:lnTo>
                        <a:pt x="37" y="0"/>
                      </a:lnTo>
                      <a:lnTo>
                        <a:pt x="35" y="0"/>
                      </a:lnTo>
                      <a:lnTo>
                        <a:pt x="33" y="0"/>
                      </a:lnTo>
                      <a:lnTo>
                        <a:pt x="30" y="0"/>
                      </a:lnTo>
                      <a:lnTo>
                        <a:pt x="29" y="0"/>
                      </a:lnTo>
                      <a:lnTo>
                        <a:pt x="27" y="0"/>
                      </a:lnTo>
                      <a:lnTo>
                        <a:pt x="25" y="0"/>
                      </a:lnTo>
                      <a:lnTo>
                        <a:pt x="22" y="0"/>
                      </a:lnTo>
                      <a:lnTo>
                        <a:pt x="21" y="0"/>
                      </a:lnTo>
                      <a:lnTo>
                        <a:pt x="19" y="2"/>
                      </a:lnTo>
                      <a:lnTo>
                        <a:pt x="17" y="2"/>
                      </a:lnTo>
                      <a:lnTo>
                        <a:pt x="14" y="2"/>
                      </a:lnTo>
                      <a:lnTo>
                        <a:pt x="13" y="2"/>
                      </a:lnTo>
                      <a:lnTo>
                        <a:pt x="11" y="2"/>
                      </a:lnTo>
                      <a:lnTo>
                        <a:pt x="8" y="3"/>
                      </a:lnTo>
                      <a:lnTo>
                        <a:pt x="6" y="3"/>
                      </a:lnTo>
                      <a:lnTo>
                        <a:pt x="5" y="3"/>
                      </a:lnTo>
                      <a:lnTo>
                        <a:pt x="3" y="4"/>
                      </a:lnTo>
                      <a:lnTo>
                        <a:pt x="0" y="4"/>
                      </a:lnTo>
                      <a:lnTo>
                        <a:pt x="2" y="9"/>
                      </a:lnTo>
                      <a:lnTo>
                        <a:pt x="4" y="9"/>
                      </a:lnTo>
                      <a:lnTo>
                        <a:pt x="6" y="7"/>
                      </a:lnTo>
                      <a:lnTo>
                        <a:pt x="7" y="7"/>
                      </a:lnTo>
                      <a:lnTo>
                        <a:pt x="10" y="7"/>
                      </a:lnTo>
                      <a:lnTo>
                        <a:pt x="12" y="7"/>
                      </a:lnTo>
                      <a:lnTo>
                        <a:pt x="13" y="6"/>
                      </a:lnTo>
                      <a:lnTo>
                        <a:pt x="15" y="6"/>
                      </a:lnTo>
                      <a:lnTo>
                        <a:pt x="18" y="6"/>
                      </a:lnTo>
                      <a:lnTo>
                        <a:pt x="19" y="6"/>
                      </a:lnTo>
                      <a:lnTo>
                        <a:pt x="21" y="6"/>
                      </a:lnTo>
                      <a:lnTo>
                        <a:pt x="23" y="5"/>
                      </a:lnTo>
                      <a:lnTo>
                        <a:pt x="25" y="5"/>
                      </a:lnTo>
                      <a:lnTo>
                        <a:pt x="27" y="5"/>
                      </a:lnTo>
                      <a:lnTo>
                        <a:pt x="29" y="5"/>
                      </a:lnTo>
                      <a:lnTo>
                        <a:pt x="30" y="5"/>
                      </a:lnTo>
                      <a:lnTo>
                        <a:pt x="33" y="5"/>
                      </a:lnTo>
                      <a:lnTo>
                        <a:pt x="35" y="5"/>
                      </a:lnTo>
                      <a:lnTo>
                        <a:pt x="36" y="5"/>
                      </a:lnTo>
                      <a:lnTo>
                        <a:pt x="38" y="5"/>
                      </a:lnTo>
                      <a:lnTo>
                        <a:pt x="41" y="6"/>
                      </a:lnTo>
                      <a:lnTo>
                        <a:pt x="42" y="6"/>
                      </a:lnTo>
                      <a:lnTo>
                        <a:pt x="44" y="6"/>
                      </a:lnTo>
                      <a:lnTo>
                        <a:pt x="46" y="6"/>
                      </a:lnTo>
                      <a:lnTo>
                        <a:pt x="48" y="6"/>
                      </a:lnTo>
                      <a:lnTo>
                        <a:pt x="50" y="7"/>
                      </a:lnTo>
                      <a:lnTo>
                        <a:pt x="52" y="7"/>
                      </a:lnTo>
                      <a:lnTo>
                        <a:pt x="55" y="7"/>
                      </a:lnTo>
                      <a:lnTo>
                        <a:pt x="56" y="9"/>
                      </a:lnTo>
                      <a:lnTo>
                        <a:pt x="58" y="9"/>
                      </a:lnTo>
                      <a:lnTo>
                        <a:pt x="60" y="9"/>
                      </a:lnTo>
                      <a:lnTo>
                        <a:pt x="63" y="10"/>
                      </a:lnTo>
                      <a:lnTo>
                        <a:pt x="64" y="10"/>
                      </a:lnTo>
                      <a:lnTo>
                        <a:pt x="63" y="7"/>
                      </a:lnTo>
                      <a:lnTo>
                        <a:pt x="64" y="10"/>
                      </a:lnTo>
                      <a:lnTo>
                        <a:pt x="65" y="10"/>
                      </a:lnTo>
                      <a:lnTo>
                        <a:pt x="66" y="10"/>
                      </a:lnTo>
                      <a:lnTo>
                        <a:pt x="66" y="9"/>
                      </a:lnTo>
                      <a:lnTo>
                        <a:pt x="67" y="9"/>
                      </a:lnTo>
                      <a:lnTo>
                        <a:pt x="67" y="7"/>
                      </a:lnTo>
                      <a:lnTo>
                        <a:pt x="67" y="6"/>
                      </a:lnTo>
                      <a:lnTo>
                        <a:pt x="66" y="6"/>
                      </a:lnTo>
                      <a:lnTo>
                        <a:pt x="66" y="5"/>
                      </a:lnTo>
                      <a:lnTo>
                        <a:pt x="65" y="5"/>
                      </a:lnTo>
                      <a:lnTo>
                        <a:pt x="67" y="9"/>
                      </a:lnTo>
                      <a:close/>
                    </a:path>
                  </a:pathLst>
                </a:custGeom>
                <a:solidFill>
                  <a:srgbClr val="000000"/>
                </a:solidFill>
                <a:ln w="9525">
                  <a:noFill/>
                  <a:round/>
                  <a:headEnd/>
                  <a:tailEnd/>
                </a:ln>
              </p:spPr>
              <p:txBody>
                <a:bodyPr/>
                <a:lstStyle/>
                <a:p>
                  <a:endParaRPr lang="en-GB"/>
                </a:p>
              </p:txBody>
            </p:sp>
            <p:sp>
              <p:nvSpPr>
                <p:cNvPr id="844" name="Freeform 1160"/>
                <p:cNvSpPr>
                  <a:spLocks/>
                </p:cNvSpPr>
                <p:nvPr/>
              </p:nvSpPr>
              <p:spPr bwMode="auto">
                <a:xfrm>
                  <a:off x="3353" y="3030"/>
                  <a:ext cx="5" cy="12"/>
                </a:xfrm>
                <a:custGeom>
                  <a:avLst/>
                  <a:gdLst>
                    <a:gd name="T0" fmla="*/ 1 w 10"/>
                    <a:gd name="T1" fmla="*/ 6 h 23"/>
                    <a:gd name="T2" fmla="*/ 1 w 10"/>
                    <a:gd name="T3" fmla="*/ 6 h 23"/>
                    <a:gd name="T4" fmla="*/ 3 w 10"/>
                    <a:gd name="T5" fmla="*/ 1 h 23"/>
                    <a:gd name="T6" fmla="*/ 1 w 10"/>
                    <a:gd name="T7" fmla="*/ 0 h 23"/>
                    <a:gd name="T8" fmla="*/ 0 w 10"/>
                    <a:gd name="T9" fmla="*/ 5 h 23"/>
                    <a:gd name="T10" fmla="*/ 1 w 10"/>
                    <a:gd name="T11" fmla="*/ 5 h 23"/>
                    <a:gd name="T12" fmla="*/ 0 w 10"/>
                    <a:gd name="T13" fmla="*/ 5 h 23"/>
                    <a:gd name="T14" fmla="*/ 0 w 10"/>
                    <a:gd name="T15" fmla="*/ 6 h 23"/>
                    <a:gd name="T16" fmla="*/ 0 w 10"/>
                    <a:gd name="T17" fmla="*/ 6 h 23"/>
                    <a:gd name="T18" fmla="*/ 1 w 10"/>
                    <a:gd name="T19" fmla="*/ 6 h 23"/>
                    <a:gd name="T20" fmla="*/ 1 w 10"/>
                    <a:gd name="T21" fmla="*/ 6 h 23"/>
                    <a:gd name="T22" fmla="*/ 1 w 10"/>
                    <a:gd name="T23" fmla="*/ 6 h 23"/>
                    <a:gd name="T24" fmla="*/ 1 w 10"/>
                    <a:gd name="T25" fmla="*/ 6 h 23"/>
                    <a:gd name="T26" fmla="*/ 1 w 10"/>
                    <a:gd name="T27" fmla="*/ 6 h 23"/>
                    <a:gd name="T28" fmla="*/ 1 w 10"/>
                    <a:gd name="T29" fmla="*/ 6 h 23"/>
                    <a:gd name="T30" fmla="*/ 1 w 10"/>
                    <a:gd name="T31" fmla="*/ 6 h 23"/>
                    <a:gd name="T32" fmla="*/ 1 w 10"/>
                    <a:gd name="T33" fmla="*/ 6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23"/>
                    <a:gd name="T53" fmla="*/ 10 w 10"/>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23">
                      <a:moveTo>
                        <a:pt x="1" y="23"/>
                      </a:moveTo>
                      <a:lnTo>
                        <a:pt x="4" y="21"/>
                      </a:lnTo>
                      <a:lnTo>
                        <a:pt x="10" y="2"/>
                      </a:lnTo>
                      <a:lnTo>
                        <a:pt x="6" y="0"/>
                      </a:lnTo>
                      <a:lnTo>
                        <a:pt x="0" y="20"/>
                      </a:lnTo>
                      <a:lnTo>
                        <a:pt x="2" y="18"/>
                      </a:lnTo>
                      <a:lnTo>
                        <a:pt x="0" y="20"/>
                      </a:lnTo>
                      <a:lnTo>
                        <a:pt x="0" y="21"/>
                      </a:lnTo>
                      <a:lnTo>
                        <a:pt x="0" y="22"/>
                      </a:lnTo>
                      <a:lnTo>
                        <a:pt x="1" y="22"/>
                      </a:lnTo>
                      <a:lnTo>
                        <a:pt x="1" y="23"/>
                      </a:lnTo>
                      <a:lnTo>
                        <a:pt x="2" y="23"/>
                      </a:lnTo>
                      <a:lnTo>
                        <a:pt x="3" y="23"/>
                      </a:lnTo>
                      <a:lnTo>
                        <a:pt x="3" y="22"/>
                      </a:lnTo>
                      <a:lnTo>
                        <a:pt x="4" y="22"/>
                      </a:lnTo>
                      <a:lnTo>
                        <a:pt x="4" y="21"/>
                      </a:lnTo>
                      <a:lnTo>
                        <a:pt x="1" y="23"/>
                      </a:lnTo>
                      <a:close/>
                    </a:path>
                  </a:pathLst>
                </a:custGeom>
                <a:solidFill>
                  <a:srgbClr val="000000"/>
                </a:solidFill>
                <a:ln w="9525">
                  <a:noFill/>
                  <a:round/>
                  <a:headEnd/>
                  <a:tailEnd/>
                </a:ln>
              </p:spPr>
              <p:txBody>
                <a:bodyPr/>
                <a:lstStyle/>
                <a:p>
                  <a:endParaRPr lang="en-GB"/>
                </a:p>
              </p:txBody>
            </p:sp>
            <p:sp>
              <p:nvSpPr>
                <p:cNvPr id="845" name="Freeform 1161"/>
                <p:cNvSpPr>
                  <a:spLocks/>
                </p:cNvSpPr>
                <p:nvPr/>
              </p:nvSpPr>
              <p:spPr bwMode="auto">
                <a:xfrm>
                  <a:off x="3326" y="3037"/>
                  <a:ext cx="28" cy="5"/>
                </a:xfrm>
                <a:custGeom>
                  <a:avLst/>
                  <a:gdLst>
                    <a:gd name="T0" fmla="*/ 1 w 55"/>
                    <a:gd name="T1" fmla="*/ 2 h 9"/>
                    <a:gd name="T2" fmla="*/ 2 w 55"/>
                    <a:gd name="T3" fmla="*/ 2 h 9"/>
                    <a:gd name="T4" fmla="*/ 3 w 55"/>
                    <a:gd name="T5" fmla="*/ 2 h 9"/>
                    <a:gd name="T6" fmla="*/ 4 w 55"/>
                    <a:gd name="T7" fmla="*/ 2 h 9"/>
                    <a:gd name="T8" fmla="*/ 4 w 55"/>
                    <a:gd name="T9" fmla="*/ 2 h 9"/>
                    <a:gd name="T10" fmla="*/ 5 w 55"/>
                    <a:gd name="T11" fmla="*/ 2 h 9"/>
                    <a:gd name="T12" fmla="*/ 6 w 55"/>
                    <a:gd name="T13" fmla="*/ 2 h 9"/>
                    <a:gd name="T14" fmla="*/ 7 w 55"/>
                    <a:gd name="T15" fmla="*/ 2 h 9"/>
                    <a:gd name="T16" fmla="*/ 7 w 55"/>
                    <a:gd name="T17" fmla="*/ 2 h 9"/>
                    <a:gd name="T18" fmla="*/ 8 w 55"/>
                    <a:gd name="T19" fmla="*/ 2 h 9"/>
                    <a:gd name="T20" fmla="*/ 9 w 55"/>
                    <a:gd name="T21" fmla="*/ 2 h 9"/>
                    <a:gd name="T22" fmla="*/ 10 w 55"/>
                    <a:gd name="T23" fmla="*/ 2 h 9"/>
                    <a:gd name="T24" fmla="*/ 11 w 55"/>
                    <a:gd name="T25" fmla="*/ 2 h 9"/>
                    <a:gd name="T26" fmla="*/ 12 w 55"/>
                    <a:gd name="T27" fmla="*/ 2 h 9"/>
                    <a:gd name="T28" fmla="*/ 12 w 55"/>
                    <a:gd name="T29" fmla="*/ 2 h 9"/>
                    <a:gd name="T30" fmla="*/ 13 w 55"/>
                    <a:gd name="T31" fmla="*/ 2 h 9"/>
                    <a:gd name="T32" fmla="*/ 14 w 55"/>
                    <a:gd name="T33" fmla="*/ 3 h 9"/>
                    <a:gd name="T34" fmla="*/ 14 w 55"/>
                    <a:gd name="T35" fmla="*/ 1 h 9"/>
                    <a:gd name="T36" fmla="*/ 13 w 55"/>
                    <a:gd name="T37" fmla="*/ 1 h 9"/>
                    <a:gd name="T38" fmla="*/ 12 w 55"/>
                    <a:gd name="T39" fmla="*/ 1 h 9"/>
                    <a:gd name="T40" fmla="*/ 11 w 55"/>
                    <a:gd name="T41" fmla="*/ 1 h 9"/>
                    <a:gd name="T42" fmla="*/ 10 w 55"/>
                    <a:gd name="T43" fmla="*/ 1 h 9"/>
                    <a:gd name="T44" fmla="*/ 10 w 55"/>
                    <a:gd name="T45" fmla="*/ 1 h 9"/>
                    <a:gd name="T46" fmla="*/ 9 w 55"/>
                    <a:gd name="T47" fmla="*/ 0 h 9"/>
                    <a:gd name="T48" fmla="*/ 8 w 55"/>
                    <a:gd name="T49" fmla="*/ 0 h 9"/>
                    <a:gd name="T50" fmla="*/ 7 w 55"/>
                    <a:gd name="T51" fmla="*/ 0 h 9"/>
                    <a:gd name="T52" fmla="*/ 6 w 55"/>
                    <a:gd name="T53" fmla="*/ 0 h 9"/>
                    <a:gd name="T54" fmla="*/ 5 w 55"/>
                    <a:gd name="T55" fmla="*/ 0 h 9"/>
                    <a:gd name="T56" fmla="*/ 4 w 55"/>
                    <a:gd name="T57" fmla="*/ 1 h 9"/>
                    <a:gd name="T58" fmla="*/ 4 w 55"/>
                    <a:gd name="T59" fmla="*/ 1 h 9"/>
                    <a:gd name="T60" fmla="*/ 3 w 55"/>
                    <a:gd name="T61" fmla="*/ 1 h 9"/>
                    <a:gd name="T62" fmla="*/ 2 w 55"/>
                    <a:gd name="T63" fmla="*/ 1 h 9"/>
                    <a:gd name="T64" fmla="*/ 1 w 55"/>
                    <a:gd name="T65" fmla="*/ 1 h 9"/>
                    <a:gd name="T66" fmla="*/ 1 w 55"/>
                    <a:gd name="T67" fmla="*/ 2 h 9"/>
                    <a:gd name="T68" fmla="*/ 1 w 55"/>
                    <a:gd name="T69" fmla="*/ 1 h 9"/>
                    <a:gd name="T70" fmla="*/ 0 w 55"/>
                    <a:gd name="T71" fmla="*/ 2 h 9"/>
                    <a:gd name="T72" fmla="*/ 1 w 55"/>
                    <a:gd name="T73" fmla="*/ 2 h 9"/>
                    <a:gd name="T74" fmla="*/ 1 w 55"/>
                    <a:gd name="T75" fmla="*/ 2 h 9"/>
                    <a:gd name="T76" fmla="*/ 0 w 55"/>
                    <a:gd name="T77" fmla="*/ 2 h 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9"/>
                    <a:gd name="T119" fmla="*/ 55 w 55"/>
                    <a:gd name="T120" fmla="*/ 9 h 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9">
                      <a:moveTo>
                        <a:pt x="0" y="6"/>
                      </a:moveTo>
                      <a:lnTo>
                        <a:pt x="3" y="8"/>
                      </a:lnTo>
                      <a:lnTo>
                        <a:pt x="4" y="8"/>
                      </a:lnTo>
                      <a:lnTo>
                        <a:pt x="6" y="7"/>
                      </a:lnTo>
                      <a:lnTo>
                        <a:pt x="8" y="7"/>
                      </a:lnTo>
                      <a:lnTo>
                        <a:pt x="9" y="7"/>
                      </a:lnTo>
                      <a:lnTo>
                        <a:pt x="10" y="6"/>
                      </a:lnTo>
                      <a:lnTo>
                        <a:pt x="13" y="6"/>
                      </a:lnTo>
                      <a:lnTo>
                        <a:pt x="14" y="6"/>
                      </a:lnTo>
                      <a:lnTo>
                        <a:pt x="15" y="6"/>
                      </a:lnTo>
                      <a:lnTo>
                        <a:pt x="17" y="6"/>
                      </a:lnTo>
                      <a:lnTo>
                        <a:pt x="18" y="6"/>
                      </a:lnTo>
                      <a:lnTo>
                        <a:pt x="19" y="5"/>
                      </a:lnTo>
                      <a:lnTo>
                        <a:pt x="22" y="5"/>
                      </a:lnTo>
                      <a:lnTo>
                        <a:pt x="23" y="5"/>
                      </a:lnTo>
                      <a:lnTo>
                        <a:pt x="25" y="5"/>
                      </a:lnTo>
                      <a:lnTo>
                        <a:pt x="26" y="5"/>
                      </a:lnTo>
                      <a:lnTo>
                        <a:pt x="28" y="5"/>
                      </a:lnTo>
                      <a:lnTo>
                        <a:pt x="30" y="5"/>
                      </a:lnTo>
                      <a:lnTo>
                        <a:pt x="31" y="5"/>
                      </a:lnTo>
                      <a:lnTo>
                        <a:pt x="33" y="5"/>
                      </a:lnTo>
                      <a:lnTo>
                        <a:pt x="34" y="6"/>
                      </a:lnTo>
                      <a:lnTo>
                        <a:pt x="37" y="6"/>
                      </a:lnTo>
                      <a:lnTo>
                        <a:pt x="38" y="6"/>
                      </a:lnTo>
                      <a:lnTo>
                        <a:pt x="39" y="6"/>
                      </a:lnTo>
                      <a:lnTo>
                        <a:pt x="41" y="6"/>
                      </a:lnTo>
                      <a:lnTo>
                        <a:pt x="42" y="6"/>
                      </a:lnTo>
                      <a:lnTo>
                        <a:pt x="45" y="7"/>
                      </a:lnTo>
                      <a:lnTo>
                        <a:pt x="46" y="7"/>
                      </a:lnTo>
                      <a:lnTo>
                        <a:pt x="47" y="7"/>
                      </a:lnTo>
                      <a:lnTo>
                        <a:pt x="49" y="7"/>
                      </a:lnTo>
                      <a:lnTo>
                        <a:pt x="51" y="8"/>
                      </a:lnTo>
                      <a:lnTo>
                        <a:pt x="53" y="8"/>
                      </a:lnTo>
                      <a:lnTo>
                        <a:pt x="54" y="9"/>
                      </a:lnTo>
                      <a:lnTo>
                        <a:pt x="55" y="4"/>
                      </a:lnTo>
                      <a:lnTo>
                        <a:pt x="54" y="4"/>
                      </a:lnTo>
                      <a:lnTo>
                        <a:pt x="52" y="4"/>
                      </a:lnTo>
                      <a:lnTo>
                        <a:pt x="51" y="3"/>
                      </a:lnTo>
                      <a:lnTo>
                        <a:pt x="48" y="3"/>
                      </a:lnTo>
                      <a:lnTo>
                        <a:pt x="47" y="3"/>
                      </a:lnTo>
                      <a:lnTo>
                        <a:pt x="45" y="3"/>
                      </a:lnTo>
                      <a:lnTo>
                        <a:pt x="44" y="1"/>
                      </a:lnTo>
                      <a:lnTo>
                        <a:pt x="41" y="1"/>
                      </a:lnTo>
                      <a:lnTo>
                        <a:pt x="40" y="1"/>
                      </a:lnTo>
                      <a:lnTo>
                        <a:pt x="38" y="1"/>
                      </a:lnTo>
                      <a:lnTo>
                        <a:pt x="37" y="1"/>
                      </a:lnTo>
                      <a:lnTo>
                        <a:pt x="34" y="0"/>
                      </a:lnTo>
                      <a:lnTo>
                        <a:pt x="33" y="0"/>
                      </a:lnTo>
                      <a:lnTo>
                        <a:pt x="31" y="0"/>
                      </a:lnTo>
                      <a:lnTo>
                        <a:pt x="30" y="0"/>
                      </a:lnTo>
                      <a:lnTo>
                        <a:pt x="29" y="0"/>
                      </a:lnTo>
                      <a:lnTo>
                        <a:pt x="26" y="0"/>
                      </a:lnTo>
                      <a:lnTo>
                        <a:pt x="25" y="0"/>
                      </a:lnTo>
                      <a:lnTo>
                        <a:pt x="23" y="0"/>
                      </a:lnTo>
                      <a:lnTo>
                        <a:pt x="22" y="0"/>
                      </a:lnTo>
                      <a:lnTo>
                        <a:pt x="19" y="0"/>
                      </a:lnTo>
                      <a:lnTo>
                        <a:pt x="18" y="0"/>
                      </a:lnTo>
                      <a:lnTo>
                        <a:pt x="16" y="1"/>
                      </a:lnTo>
                      <a:lnTo>
                        <a:pt x="15" y="1"/>
                      </a:lnTo>
                      <a:lnTo>
                        <a:pt x="13" y="1"/>
                      </a:lnTo>
                      <a:lnTo>
                        <a:pt x="11" y="1"/>
                      </a:lnTo>
                      <a:lnTo>
                        <a:pt x="10" y="1"/>
                      </a:lnTo>
                      <a:lnTo>
                        <a:pt x="8" y="3"/>
                      </a:lnTo>
                      <a:lnTo>
                        <a:pt x="7" y="3"/>
                      </a:lnTo>
                      <a:lnTo>
                        <a:pt x="4" y="3"/>
                      </a:lnTo>
                      <a:lnTo>
                        <a:pt x="3" y="4"/>
                      </a:lnTo>
                      <a:lnTo>
                        <a:pt x="2" y="4"/>
                      </a:lnTo>
                      <a:lnTo>
                        <a:pt x="4" y="5"/>
                      </a:lnTo>
                      <a:lnTo>
                        <a:pt x="2" y="4"/>
                      </a:lnTo>
                      <a:lnTo>
                        <a:pt x="1" y="4"/>
                      </a:lnTo>
                      <a:lnTo>
                        <a:pt x="0" y="5"/>
                      </a:lnTo>
                      <a:lnTo>
                        <a:pt x="0" y="6"/>
                      </a:lnTo>
                      <a:lnTo>
                        <a:pt x="0" y="7"/>
                      </a:lnTo>
                      <a:lnTo>
                        <a:pt x="1" y="7"/>
                      </a:lnTo>
                      <a:lnTo>
                        <a:pt x="1" y="8"/>
                      </a:lnTo>
                      <a:lnTo>
                        <a:pt x="2" y="8"/>
                      </a:lnTo>
                      <a:lnTo>
                        <a:pt x="3" y="8"/>
                      </a:lnTo>
                      <a:lnTo>
                        <a:pt x="0" y="6"/>
                      </a:lnTo>
                      <a:close/>
                    </a:path>
                  </a:pathLst>
                </a:custGeom>
                <a:solidFill>
                  <a:srgbClr val="000000"/>
                </a:solidFill>
                <a:ln w="9525">
                  <a:noFill/>
                  <a:round/>
                  <a:headEnd/>
                  <a:tailEnd/>
                </a:ln>
              </p:spPr>
              <p:txBody>
                <a:bodyPr/>
                <a:lstStyle/>
                <a:p>
                  <a:endParaRPr lang="en-GB"/>
                </a:p>
              </p:txBody>
            </p:sp>
            <p:sp>
              <p:nvSpPr>
                <p:cNvPr id="846" name="Freeform 1162"/>
                <p:cNvSpPr>
                  <a:spLocks/>
                </p:cNvSpPr>
                <p:nvPr/>
              </p:nvSpPr>
              <p:spPr bwMode="auto">
                <a:xfrm>
                  <a:off x="3324" y="3028"/>
                  <a:ext cx="5" cy="12"/>
                </a:xfrm>
                <a:custGeom>
                  <a:avLst/>
                  <a:gdLst>
                    <a:gd name="T0" fmla="*/ 1 w 9"/>
                    <a:gd name="T1" fmla="*/ 0 h 23"/>
                    <a:gd name="T2" fmla="*/ 0 w 9"/>
                    <a:gd name="T3" fmla="*/ 1 h 23"/>
                    <a:gd name="T4" fmla="*/ 2 w 9"/>
                    <a:gd name="T5" fmla="*/ 6 h 23"/>
                    <a:gd name="T6" fmla="*/ 3 w 9"/>
                    <a:gd name="T7" fmla="*/ 6 h 23"/>
                    <a:gd name="T8" fmla="*/ 2 w 9"/>
                    <a:gd name="T9" fmla="*/ 1 h 23"/>
                    <a:gd name="T10" fmla="*/ 1 w 9"/>
                    <a:gd name="T11" fmla="*/ 2 h 23"/>
                    <a:gd name="T12" fmla="*/ 2 w 9"/>
                    <a:gd name="T13" fmla="*/ 1 h 23"/>
                    <a:gd name="T14" fmla="*/ 2 w 9"/>
                    <a:gd name="T15" fmla="*/ 1 h 23"/>
                    <a:gd name="T16" fmla="*/ 1 w 9"/>
                    <a:gd name="T17" fmla="*/ 1 h 23"/>
                    <a:gd name="T18" fmla="*/ 1 w 9"/>
                    <a:gd name="T19" fmla="*/ 0 h 23"/>
                    <a:gd name="T20" fmla="*/ 1 w 9"/>
                    <a:gd name="T21" fmla="*/ 0 h 23"/>
                    <a:gd name="T22" fmla="*/ 1 w 9"/>
                    <a:gd name="T23" fmla="*/ 0 h 23"/>
                    <a:gd name="T24" fmla="*/ 0 w 9"/>
                    <a:gd name="T25" fmla="*/ 0 h 23"/>
                    <a:gd name="T26" fmla="*/ 0 w 9"/>
                    <a:gd name="T27" fmla="*/ 1 h 23"/>
                    <a:gd name="T28" fmla="*/ 0 w 9"/>
                    <a:gd name="T29" fmla="*/ 1 h 23"/>
                    <a:gd name="T30" fmla="*/ 0 w 9"/>
                    <a:gd name="T31" fmla="*/ 1 h 23"/>
                    <a:gd name="T32" fmla="*/ 1 w 9"/>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23"/>
                    <a:gd name="T53" fmla="*/ 9 w 9"/>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23">
                      <a:moveTo>
                        <a:pt x="1" y="0"/>
                      </a:moveTo>
                      <a:lnTo>
                        <a:pt x="0" y="3"/>
                      </a:lnTo>
                      <a:lnTo>
                        <a:pt x="5" y="23"/>
                      </a:lnTo>
                      <a:lnTo>
                        <a:pt x="9" y="22"/>
                      </a:lnTo>
                      <a:lnTo>
                        <a:pt x="5" y="2"/>
                      </a:lnTo>
                      <a:lnTo>
                        <a:pt x="3" y="5"/>
                      </a:lnTo>
                      <a:lnTo>
                        <a:pt x="5" y="2"/>
                      </a:lnTo>
                      <a:lnTo>
                        <a:pt x="5" y="1"/>
                      </a:lnTo>
                      <a:lnTo>
                        <a:pt x="4" y="1"/>
                      </a:lnTo>
                      <a:lnTo>
                        <a:pt x="4" y="0"/>
                      </a:lnTo>
                      <a:lnTo>
                        <a:pt x="3"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847" name="Freeform 1163"/>
                <p:cNvSpPr>
                  <a:spLocks/>
                </p:cNvSpPr>
                <p:nvPr/>
              </p:nvSpPr>
              <p:spPr bwMode="auto">
                <a:xfrm>
                  <a:off x="3286" y="3035"/>
                  <a:ext cx="24" cy="24"/>
                </a:xfrm>
                <a:custGeom>
                  <a:avLst/>
                  <a:gdLst>
                    <a:gd name="T0" fmla="*/ 11 w 50"/>
                    <a:gd name="T1" fmla="*/ 1 h 48"/>
                    <a:gd name="T2" fmla="*/ 10 w 50"/>
                    <a:gd name="T3" fmla="*/ 1 h 48"/>
                    <a:gd name="T4" fmla="*/ 9 w 50"/>
                    <a:gd name="T5" fmla="*/ 1 h 48"/>
                    <a:gd name="T6" fmla="*/ 8 w 50"/>
                    <a:gd name="T7" fmla="*/ 2 h 48"/>
                    <a:gd name="T8" fmla="*/ 7 w 50"/>
                    <a:gd name="T9" fmla="*/ 3 h 48"/>
                    <a:gd name="T10" fmla="*/ 7 w 50"/>
                    <a:gd name="T11" fmla="*/ 3 h 48"/>
                    <a:gd name="T12" fmla="*/ 6 w 50"/>
                    <a:gd name="T13" fmla="*/ 3 h 48"/>
                    <a:gd name="T14" fmla="*/ 5 w 50"/>
                    <a:gd name="T15" fmla="*/ 5 h 48"/>
                    <a:gd name="T16" fmla="*/ 5 w 50"/>
                    <a:gd name="T17" fmla="*/ 5 h 48"/>
                    <a:gd name="T18" fmla="*/ 4 w 50"/>
                    <a:gd name="T19" fmla="*/ 6 h 48"/>
                    <a:gd name="T20" fmla="*/ 3 w 50"/>
                    <a:gd name="T21" fmla="*/ 6 h 48"/>
                    <a:gd name="T22" fmla="*/ 3 w 50"/>
                    <a:gd name="T23" fmla="*/ 7 h 48"/>
                    <a:gd name="T24" fmla="*/ 2 w 50"/>
                    <a:gd name="T25" fmla="*/ 8 h 48"/>
                    <a:gd name="T26" fmla="*/ 1 w 50"/>
                    <a:gd name="T27" fmla="*/ 9 h 48"/>
                    <a:gd name="T28" fmla="*/ 1 w 50"/>
                    <a:gd name="T29" fmla="*/ 10 h 48"/>
                    <a:gd name="T30" fmla="*/ 0 w 50"/>
                    <a:gd name="T31" fmla="*/ 11 h 48"/>
                    <a:gd name="T32" fmla="*/ 0 w 50"/>
                    <a:gd name="T33" fmla="*/ 12 h 48"/>
                    <a:gd name="T34" fmla="*/ 1 w 50"/>
                    <a:gd name="T35" fmla="*/ 12 h 48"/>
                    <a:gd name="T36" fmla="*/ 1 w 50"/>
                    <a:gd name="T37" fmla="*/ 11 h 48"/>
                    <a:gd name="T38" fmla="*/ 2 w 50"/>
                    <a:gd name="T39" fmla="*/ 10 h 48"/>
                    <a:gd name="T40" fmla="*/ 3 w 50"/>
                    <a:gd name="T41" fmla="*/ 9 h 48"/>
                    <a:gd name="T42" fmla="*/ 3 w 50"/>
                    <a:gd name="T43" fmla="*/ 9 h 48"/>
                    <a:gd name="T44" fmla="*/ 4 w 50"/>
                    <a:gd name="T45" fmla="*/ 7 h 48"/>
                    <a:gd name="T46" fmla="*/ 4 w 50"/>
                    <a:gd name="T47" fmla="*/ 6 h 48"/>
                    <a:gd name="T48" fmla="*/ 5 w 50"/>
                    <a:gd name="T49" fmla="*/ 6 h 48"/>
                    <a:gd name="T50" fmla="*/ 6 w 50"/>
                    <a:gd name="T51" fmla="*/ 6 h 48"/>
                    <a:gd name="T52" fmla="*/ 6 w 50"/>
                    <a:gd name="T53" fmla="*/ 5 h 48"/>
                    <a:gd name="T54" fmla="*/ 7 w 50"/>
                    <a:gd name="T55" fmla="*/ 5 h 48"/>
                    <a:gd name="T56" fmla="*/ 8 w 50"/>
                    <a:gd name="T57" fmla="*/ 3 h 48"/>
                    <a:gd name="T58" fmla="*/ 8 w 50"/>
                    <a:gd name="T59" fmla="*/ 3 h 48"/>
                    <a:gd name="T60" fmla="*/ 9 w 50"/>
                    <a:gd name="T61" fmla="*/ 3 h 48"/>
                    <a:gd name="T62" fmla="*/ 10 w 50"/>
                    <a:gd name="T63" fmla="*/ 2 h 48"/>
                    <a:gd name="T64" fmla="*/ 11 w 50"/>
                    <a:gd name="T65" fmla="*/ 2 h 48"/>
                    <a:gd name="T66" fmla="*/ 11 w 50"/>
                    <a:gd name="T67" fmla="*/ 1 h 48"/>
                    <a:gd name="T68" fmla="*/ 11 w 50"/>
                    <a:gd name="T69" fmla="*/ 1 h 48"/>
                    <a:gd name="T70" fmla="*/ 12 w 50"/>
                    <a:gd name="T71" fmla="*/ 1 h 48"/>
                    <a:gd name="T72" fmla="*/ 11 w 50"/>
                    <a:gd name="T73" fmla="*/ 1 h 48"/>
                    <a:gd name="T74" fmla="*/ 11 w 50"/>
                    <a:gd name="T75" fmla="*/ 0 h 48"/>
                    <a:gd name="T76" fmla="*/ 11 w 50"/>
                    <a:gd name="T77" fmla="*/ 1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
                    <a:gd name="T118" fmla="*/ 0 h 48"/>
                    <a:gd name="T119" fmla="*/ 50 w 50"/>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 h="48">
                      <a:moveTo>
                        <a:pt x="50" y="1"/>
                      </a:moveTo>
                      <a:lnTo>
                        <a:pt x="46" y="1"/>
                      </a:lnTo>
                      <a:lnTo>
                        <a:pt x="44" y="2"/>
                      </a:lnTo>
                      <a:lnTo>
                        <a:pt x="42" y="2"/>
                      </a:lnTo>
                      <a:lnTo>
                        <a:pt x="40" y="3"/>
                      </a:lnTo>
                      <a:lnTo>
                        <a:pt x="38" y="4"/>
                      </a:lnTo>
                      <a:lnTo>
                        <a:pt x="37" y="7"/>
                      </a:lnTo>
                      <a:lnTo>
                        <a:pt x="35" y="8"/>
                      </a:lnTo>
                      <a:lnTo>
                        <a:pt x="33" y="9"/>
                      </a:lnTo>
                      <a:lnTo>
                        <a:pt x="32" y="10"/>
                      </a:lnTo>
                      <a:lnTo>
                        <a:pt x="30" y="11"/>
                      </a:lnTo>
                      <a:lnTo>
                        <a:pt x="29" y="12"/>
                      </a:lnTo>
                      <a:lnTo>
                        <a:pt x="27" y="13"/>
                      </a:lnTo>
                      <a:lnTo>
                        <a:pt x="25" y="15"/>
                      </a:lnTo>
                      <a:lnTo>
                        <a:pt x="24" y="16"/>
                      </a:lnTo>
                      <a:lnTo>
                        <a:pt x="22" y="17"/>
                      </a:lnTo>
                      <a:lnTo>
                        <a:pt x="21" y="18"/>
                      </a:lnTo>
                      <a:lnTo>
                        <a:pt x="20" y="20"/>
                      </a:lnTo>
                      <a:lnTo>
                        <a:pt x="18" y="21"/>
                      </a:lnTo>
                      <a:lnTo>
                        <a:pt x="16" y="23"/>
                      </a:lnTo>
                      <a:lnTo>
                        <a:pt x="15" y="24"/>
                      </a:lnTo>
                      <a:lnTo>
                        <a:pt x="14" y="26"/>
                      </a:lnTo>
                      <a:lnTo>
                        <a:pt x="13" y="27"/>
                      </a:lnTo>
                      <a:lnTo>
                        <a:pt x="12" y="28"/>
                      </a:lnTo>
                      <a:lnTo>
                        <a:pt x="10" y="30"/>
                      </a:lnTo>
                      <a:lnTo>
                        <a:pt x="9" y="32"/>
                      </a:lnTo>
                      <a:lnTo>
                        <a:pt x="8" y="33"/>
                      </a:lnTo>
                      <a:lnTo>
                        <a:pt x="6" y="35"/>
                      </a:lnTo>
                      <a:lnTo>
                        <a:pt x="5" y="36"/>
                      </a:lnTo>
                      <a:lnTo>
                        <a:pt x="4" y="38"/>
                      </a:lnTo>
                      <a:lnTo>
                        <a:pt x="2" y="40"/>
                      </a:lnTo>
                      <a:lnTo>
                        <a:pt x="1" y="41"/>
                      </a:lnTo>
                      <a:lnTo>
                        <a:pt x="1" y="43"/>
                      </a:lnTo>
                      <a:lnTo>
                        <a:pt x="0" y="45"/>
                      </a:lnTo>
                      <a:lnTo>
                        <a:pt x="4" y="48"/>
                      </a:lnTo>
                      <a:lnTo>
                        <a:pt x="5" y="46"/>
                      </a:lnTo>
                      <a:lnTo>
                        <a:pt x="6" y="45"/>
                      </a:lnTo>
                      <a:lnTo>
                        <a:pt x="7" y="42"/>
                      </a:lnTo>
                      <a:lnTo>
                        <a:pt x="8" y="41"/>
                      </a:lnTo>
                      <a:lnTo>
                        <a:pt x="9" y="39"/>
                      </a:lnTo>
                      <a:lnTo>
                        <a:pt x="10" y="38"/>
                      </a:lnTo>
                      <a:lnTo>
                        <a:pt x="12" y="36"/>
                      </a:lnTo>
                      <a:lnTo>
                        <a:pt x="13" y="34"/>
                      </a:lnTo>
                      <a:lnTo>
                        <a:pt x="14" y="33"/>
                      </a:lnTo>
                      <a:lnTo>
                        <a:pt x="15" y="32"/>
                      </a:lnTo>
                      <a:lnTo>
                        <a:pt x="16" y="31"/>
                      </a:lnTo>
                      <a:lnTo>
                        <a:pt x="17" y="28"/>
                      </a:lnTo>
                      <a:lnTo>
                        <a:pt x="18" y="27"/>
                      </a:lnTo>
                      <a:lnTo>
                        <a:pt x="20" y="26"/>
                      </a:lnTo>
                      <a:lnTo>
                        <a:pt x="22" y="25"/>
                      </a:lnTo>
                      <a:lnTo>
                        <a:pt x="23" y="24"/>
                      </a:lnTo>
                      <a:lnTo>
                        <a:pt x="24" y="23"/>
                      </a:lnTo>
                      <a:lnTo>
                        <a:pt x="25" y="20"/>
                      </a:lnTo>
                      <a:lnTo>
                        <a:pt x="27" y="19"/>
                      </a:lnTo>
                      <a:lnTo>
                        <a:pt x="29" y="18"/>
                      </a:lnTo>
                      <a:lnTo>
                        <a:pt x="30" y="17"/>
                      </a:lnTo>
                      <a:lnTo>
                        <a:pt x="31" y="16"/>
                      </a:lnTo>
                      <a:lnTo>
                        <a:pt x="33" y="15"/>
                      </a:lnTo>
                      <a:lnTo>
                        <a:pt x="35" y="13"/>
                      </a:lnTo>
                      <a:lnTo>
                        <a:pt x="36" y="12"/>
                      </a:lnTo>
                      <a:lnTo>
                        <a:pt x="38" y="11"/>
                      </a:lnTo>
                      <a:lnTo>
                        <a:pt x="39" y="10"/>
                      </a:lnTo>
                      <a:lnTo>
                        <a:pt x="42" y="9"/>
                      </a:lnTo>
                      <a:lnTo>
                        <a:pt x="43" y="8"/>
                      </a:lnTo>
                      <a:lnTo>
                        <a:pt x="45" y="7"/>
                      </a:lnTo>
                      <a:lnTo>
                        <a:pt x="46" y="5"/>
                      </a:lnTo>
                      <a:lnTo>
                        <a:pt x="48" y="4"/>
                      </a:lnTo>
                      <a:lnTo>
                        <a:pt x="45" y="3"/>
                      </a:lnTo>
                      <a:lnTo>
                        <a:pt x="48" y="4"/>
                      </a:lnTo>
                      <a:lnTo>
                        <a:pt x="48" y="3"/>
                      </a:lnTo>
                      <a:lnTo>
                        <a:pt x="50" y="3"/>
                      </a:lnTo>
                      <a:lnTo>
                        <a:pt x="50" y="2"/>
                      </a:lnTo>
                      <a:lnTo>
                        <a:pt x="50" y="1"/>
                      </a:lnTo>
                      <a:lnTo>
                        <a:pt x="48" y="1"/>
                      </a:lnTo>
                      <a:lnTo>
                        <a:pt x="48" y="0"/>
                      </a:lnTo>
                      <a:lnTo>
                        <a:pt x="47" y="0"/>
                      </a:lnTo>
                      <a:lnTo>
                        <a:pt x="46" y="0"/>
                      </a:lnTo>
                      <a:lnTo>
                        <a:pt x="46" y="1"/>
                      </a:lnTo>
                      <a:lnTo>
                        <a:pt x="50" y="1"/>
                      </a:lnTo>
                      <a:close/>
                    </a:path>
                  </a:pathLst>
                </a:custGeom>
                <a:solidFill>
                  <a:srgbClr val="000000"/>
                </a:solidFill>
                <a:ln w="9525">
                  <a:noFill/>
                  <a:round/>
                  <a:headEnd/>
                  <a:tailEnd/>
                </a:ln>
              </p:spPr>
              <p:txBody>
                <a:bodyPr/>
                <a:lstStyle/>
                <a:p>
                  <a:endParaRPr lang="en-GB"/>
                </a:p>
              </p:txBody>
            </p:sp>
            <p:sp>
              <p:nvSpPr>
                <p:cNvPr id="848" name="Freeform 1164"/>
                <p:cNvSpPr>
                  <a:spLocks/>
                </p:cNvSpPr>
                <p:nvPr/>
              </p:nvSpPr>
              <p:spPr bwMode="auto">
                <a:xfrm>
                  <a:off x="3308" y="3035"/>
                  <a:ext cx="7" cy="11"/>
                </a:xfrm>
                <a:custGeom>
                  <a:avLst/>
                  <a:gdLst>
                    <a:gd name="T0" fmla="*/ 3 w 15"/>
                    <a:gd name="T1" fmla="*/ 6 h 22"/>
                    <a:gd name="T2" fmla="*/ 3 w 15"/>
                    <a:gd name="T3" fmla="*/ 5 h 22"/>
                    <a:gd name="T4" fmla="*/ 1 w 15"/>
                    <a:gd name="T5" fmla="*/ 0 h 22"/>
                    <a:gd name="T6" fmla="*/ 0 w 15"/>
                    <a:gd name="T7" fmla="*/ 1 h 22"/>
                    <a:gd name="T8" fmla="*/ 2 w 15"/>
                    <a:gd name="T9" fmla="*/ 5 h 22"/>
                    <a:gd name="T10" fmla="*/ 2 w 15"/>
                    <a:gd name="T11" fmla="*/ 5 h 22"/>
                    <a:gd name="T12" fmla="*/ 2 w 15"/>
                    <a:gd name="T13" fmla="*/ 5 h 22"/>
                    <a:gd name="T14" fmla="*/ 2 w 15"/>
                    <a:gd name="T15" fmla="*/ 6 h 22"/>
                    <a:gd name="T16" fmla="*/ 3 w 15"/>
                    <a:gd name="T17" fmla="*/ 6 h 22"/>
                    <a:gd name="T18" fmla="*/ 3 w 15"/>
                    <a:gd name="T19" fmla="*/ 6 h 22"/>
                    <a:gd name="T20" fmla="*/ 3 w 15"/>
                    <a:gd name="T21" fmla="*/ 6 h 22"/>
                    <a:gd name="T22" fmla="*/ 3 w 15"/>
                    <a:gd name="T23" fmla="*/ 5 h 22"/>
                    <a:gd name="T24" fmla="*/ 3 w 15"/>
                    <a:gd name="T25" fmla="*/ 5 h 22"/>
                    <a:gd name="T26" fmla="*/ 3 w 15"/>
                    <a:gd name="T27" fmla="*/ 5 h 22"/>
                    <a:gd name="T28" fmla="*/ 3 w 15"/>
                    <a:gd name="T29" fmla="*/ 5 h 22"/>
                    <a:gd name="T30" fmla="*/ 3 w 15"/>
                    <a:gd name="T31" fmla="*/ 5 h 22"/>
                    <a:gd name="T32" fmla="*/ 3 w 15"/>
                    <a:gd name="T33" fmla="*/ 6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22"/>
                    <a:gd name="T53" fmla="*/ 15 w 15"/>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22">
                      <a:moveTo>
                        <a:pt x="13" y="22"/>
                      </a:moveTo>
                      <a:lnTo>
                        <a:pt x="14" y="18"/>
                      </a:lnTo>
                      <a:lnTo>
                        <a:pt x="5" y="0"/>
                      </a:lnTo>
                      <a:lnTo>
                        <a:pt x="0" y="2"/>
                      </a:lnTo>
                      <a:lnTo>
                        <a:pt x="10" y="20"/>
                      </a:lnTo>
                      <a:lnTo>
                        <a:pt x="10" y="17"/>
                      </a:lnTo>
                      <a:lnTo>
                        <a:pt x="10" y="20"/>
                      </a:lnTo>
                      <a:lnTo>
                        <a:pt x="10" y="22"/>
                      </a:lnTo>
                      <a:lnTo>
                        <a:pt x="12" y="22"/>
                      </a:lnTo>
                      <a:lnTo>
                        <a:pt x="13" y="22"/>
                      </a:lnTo>
                      <a:lnTo>
                        <a:pt x="14" y="22"/>
                      </a:lnTo>
                      <a:lnTo>
                        <a:pt x="14" y="20"/>
                      </a:lnTo>
                      <a:lnTo>
                        <a:pt x="15" y="20"/>
                      </a:lnTo>
                      <a:lnTo>
                        <a:pt x="15" y="19"/>
                      </a:lnTo>
                      <a:lnTo>
                        <a:pt x="14" y="19"/>
                      </a:lnTo>
                      <a:lnTo>
                        <a:pt x="14" y="18"/>
                      </a:lnTo>
                      <a:lnTo>
                        <a:pt x="13" y="22"/>
                      </a:lnTo>
                      <a:close/>
                    </a:path>
                  </a:pathLst>
                </a:custGeom>
                <a:solidFill>
                  <a:srgbClr val="000000"/>
                </a:solidFill>
                <a:ln w="9525">
                  <a:noFill/>
                  <a:round/>
                  <a:headEnd/>
                  <a:tailEnd/>
                </a:ln>
              </p:spPr>
              <p:txBody>
                <a:bodyPr/>
                <a:lstStyle/>
                <a:p>
                  <a:endParaRPr lang="en-GB"/>
                </a:p>
              </p:txBody>
            </p:sp>
            <p:sp>
              <p:nvSpPr>
                <p:cNvPr id="849" name="Freeform 1165"/>
                <p:cNvSpPr>
                  <a:spLocks/>
                </p:cNvSpPr>
                <p:nvPr/>
              </p:nvSpPr>
              <p:spPr bwMode="auto">
                <a:xfrm>
                  <a:off x="3294" y="3044"/>
                  <a:ext cx="20" cy="21"/>
                </a:xfrm>
                <a:custGeom>
                  <a:avLst/>
                  <a:gdLst>
                    <a:gd name="T0" fmla="*/ 1 w 41"/>
                    <a:gd name="T1" fmla="*/ 10 h 41"/>
                    <a:gd name="T2" fmla="*/ 1 w 41"/>
                    <a:gd name="T3" fmla="*/ 10 h 41"/>
                    <a:gd name="T4" fmla="*/ 1 w 41"/>
                    <a:gd name="T5" fmla="*/ 9 h 41"/>
                    <a:gd name="T6" fmla="*/ 2 w 41"/>
                    <a:gd name="T7" fmla="*/ 8 h 41"/>
                    <a:gd name="T8" fmla="*/ 3 w 41"/>
                    <a:gd name="T9" fmla="*/ 8 h 41"/>
                    <a:gd name="T10" fmla="*/ 3 w 41"/>
                    <a:gd name="T11" fmla="*/ 7 h 41"/>
                    <a:gd name="T12" fmla="*/ 3 w 41"/>
                    <a:gd name="T13" fmla="*/ 7 h 41"/>
                    <a:gd name="T14" fmla="*/ 4 w 41"/>
                    <a:gd name="T15" fmla="*/ 6 h 41"/>
                    <a:gd name="T16" fmla="*/ 5 w 41"/>
                    <a:gd name="T17" fmla="*/ 6 h 41"/>
                    <a:gd name="T18" fmla="*/ 5 w 41"/>
                    <a:gd name="T19" fmla="*/ 5 h 41"/>
                    <a:gd name="T20" fmla="*/ 6 w 41"/>
                    <a:gd name="T21" fmla="*/ 4 h 41"/>
                    <a:gd name="T22" fmla="*/ 6 w 41"/>
                    <a:gd name="T23" fmla="*/ 4 h 41"/>
                    <a:gd name="T24" fmla="*/ 7 w 41"/>
                    <a:gd name="T25" fmla="*/ 3 h 41"/>
                    <a:gd name="T26" fmla="*/ 8 w 41"/>
                    <a:gd name="T27" fmla="*/ 3 h 41"/>
                    <a:gd name="T28" fmla="*/ 8 w 41"/>
                    <a:gd name="T29" fmla="*/ 2 h 41"/>
                    <a:gd name="T30" fmla="*/ 9 w 41"/>
                    <a:gd name="T31" fmla="*/ 2 h 41"/>
                    <a:gd name="T32" fmla="*/ 10 w 41"/>
                    <a:gd name="T33" fmla="*/ 2 h 41"/>
                    <a:gd name="T34" fmla="*/ 9 w 41"/>
                    <a:gd name="T35" fmla="*/ 1 h 41"/>
                    <a:gd name="T36" fmla="*/ 8 w 41"/>
                    <a:gd name="T37" fmla="*/ 1 h 41"/>
                    <a:gd name="T38" fmla="*/ 7 w 41"/>
                    <a:gd name="T39" fmla="*/ 2 h 41"/>
                    <a:gd name="T40" fmla="*/ 7 w 41"/>
                    <a:gd name="T41" fmla="*/ 2 h 41"/>
                    <a:gd name="T42" fmla="*/ 6 w 41"/>
                    <a:gd name="T43" fmla="*/ 3 h 41"/>
                    <a:gd name="T44" fmla="*/ 5 w 41"/>
                    <a:gd name="T45" fmla="*/ 3 h 41"/>
                    <a:gd name="T46" fmla="*/ 5 w 41"/>
                    <a:gd name="T47" fmla="*/ 4 h 41"/>
                    <a:gd name="T48" fmla="*/ 4 w 41"/>
                    <a:gd name="T49" fmla="*/ 4 h 41"/>
                    <a:gd name="T50" fmla="*/ 3 w 41"/>
                    <a:gd name="T51" fmla="*/ 5 h 41"/>
                    <a:gd name="T52" fmla="*/ 3 w 41"/>
                    <a:gd name="T53" fmla="*/ 6 h 41"/>
                    <a:gd name="T54" fmla="*/ 2 w 41"/>
                    <a:gd name="T55" fmla="*/ 6 h 41"/>
                    <a:gd name="T56" fmla="*/ 2 w 41"/>
                    <a:gd name="T57" fmla="*/ 7 h 41"/>
                    <a:gd name="T58" fmla="*/ 1 w 41"/>
                    <a:gd name="T59" fmla="*/ 8 h 41"/>
                    <a:gd name="T60" fmla="*/ 1 w 41"/>
                    <a:gd name="T61" fmla="*/ 8 h 41"/>
                    <a:gd name="T62" fmla="*/ 0 w 41"/>
                    <a:gd name="T63" fmla="*/ 9 h 41"/>
                    <a:gd name="T64" fmla="*/ 0 w 41"/>
                    <a:gd name="T65" fmla="*/ 10 h 41"/>
                    <a:gd name="T66" fmla="*/ 1 w 41"/>
                    <a:gd name="T67" fmla="*/ 10 h 41"/>
                    <a:gd name="T68" fmla="*/ 0 w 41"/>
                    <a:gd name="T69" fmla="*/ 10 h 41"/>
                    <a:gd name="T70" fmla="*/ 0 w 41"/>
                    <a:gd name="T71" fmla="*/ 11 h 41"/>
                    <a:gd name="T72" fmla="*/ 0 w 41"/>
                    <a:gd name="T73" fmla="*/ 11 h 41"/>
                    <a:gd name="T74" fmla="*/ 1 w 41"/>
                    <a:gd name="T75" fmla="*/ 10 h 41"/>
                    <a:gd name="T76" fmla="*/ 0 w 41"/>
                    <a:gd name="T77" fmla="*/ 11 h 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41"/>
                    <a:gd name="T119" fmla="*/ 41 w 41"/>
                    <a:gd name="T120" fmla="*/ 41 h 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41">
                      <a:moveTo>
                        <a:pt x="1" y="41"/>
                      </a:moveTo>
                      <a:lnTo>
                        <a:pt x="5" y="40"/>
                      </a:lnTo>
                      <a:lnTo>
                        <a:pt x="5" y="39"/>
                      </a:lnTo>
                      <a:lnTo>
                        <a:pt x="6" y="38"/>
                      </a:lnTo>
                      <a:lnTo>
                        <a:pt x="7" y="37"/>
                      </a:lnTo>
                      <a:lnTo>
                        <a:pt x="7" y="35"/>
                      </a:lnTo>
                      <a:lnTo>
                        <a:pt x="8" y="33"/>
                      </a:lnTo>
                      <a:lnTo>
                        <a:pt x="10" y="32"/>
                      </a:lnTo>
                      <a:lnTo>
                        <a:pt x="11" y="31"/>
                      </a:lnTo>
                      <a:lnTo>
                        <a:pt x="12" y="30"/>
                      </a:lnTo>
                      <a:lnTo>
                        <a:pt x="12" y="29"/>
                      </a:lnTo>
                      <a:lnTo>
                        <a:pt x="13" y="28"/>
                      </a:lnTo>
                      <a:lnTo>
                        <a:pt x="14" y="27"/>
                      </a:lnTo>
                      <a:lnTo>
                        <a:pt x="15" y="25"/>
                      </a:lnTo>
                      <a:lnTo>
                        <a:pt x="16" y="24"/>
                      </a:lnTo>
                      <a:lnTo>
                        <a:pt x="18" y="23"/>
                      </a:lnTo>
                      <a:lnTo>
                        <a:pt x="19" y="22"/>
                      </a:lnTo>
                      <a:lnTo>
                        <a:pt x="20" y="21"/>
                      </a:lnTo>
                      <a:lnTo>
                        <a:pt x="21" y="20"/>
                      </a:lnTo>
                      <a:lnTo>
                        <a:pt x="22" y="18"/>
                      </a:lnTo>
                      <a:lnTo>
                        <a:pt x="23" y="17"/>
                      </a:lnTo>
                      <a:lnTo>
                        <a:pt x="25" y="16"/>
                      </a:lnTo>
                      <a:lnTo>
                        <a:pt x="26" y="15"/>
                      </a:lnTo>
                      <a:lnTo>
                        <a:pt x="27" y="14"/>
                      </a:lnTo>
                      <a:lnTo>
                        <a:pt x="29" y="13"/>
                      </a:lnTo>
                      <a:lnTo>
                        <a:pt x="30" y="12"/>
                      </a:lnTo>
                      <a:lnTo>
                        <a:pt x="31" y="12"/>
                      </a:lnTo>
                      <a:lnTo>
                        <a:pt x="33" y="10"/>
                      </a:lnTo>
                      <a:lnTo>
                        <a:pt x="34" y="9"/>
                      </a:lnTo>
                      <a:lnTo>
                        <a:pt x="35" y="8"/>
                      </a:lnTo>
                      <a:lnTo>
                        <a:pt x="37" y="7"/>
                      </a:lnTo>
                      <a:lnTo>
                        <a:pt x="38" y="7"/>
                      </a:lnTo>
                      <a:lnTo>
                        <a:pt x="40" y="6"/>
                      </a:lnTo>
                      <a:lnTo>
                        <a:pt x="41" y="5"/>
                      </a:lnTo>
                      <a:lnTo>
                        <a:pt x="38" y="0"/>
                      </a:lnTo>
                      <a:lnTo>
                        <a:pt x="37" y="1"/>
                      </a:lnTo>
                      <a:lnTo>
                        <a:pt x="36" y="2"/>
                      </a:lnTo>
                      <a:lnTo>
                        <a:pt x="34" y="3"/>
                      </a:lnTo>
                      <a:lnTo>
                        <a:pt x="33" y="5"/>
                      </a:lnTo>
                      <a:lnTo>
                        <a:pt x="31" y="5"/>
                      </a:lnTo>
                      <a:lnTo>
                        <a:pt x="30" y="6"/>
                      </a:lnTo>
                      <a:lnTo>
                        <a:pt x="28" y="7"/>
                      </a:lnTo>
                      <a:lnTo>
                        <a:pt x="27" y="8"/>
                      </a:lnTo>
                      <a:lnTo>
                        <a:pt x="26" y="9"/>
                      </a:lnTo>
                      <a:lnTo>
                        <a:pt x="25" y="10"/>
                      </a:lnTo>
                      <a:lnTo>
                        <a:pt x="23" y="12"/>
                      </a:lnTo>
                      <a:lnTo>
                        <a:pt x="21" y="13"/>
                      </a:lnTo>
                      <a:lnTo>
                        <a:pt x="20" y="14"/>
                      </a:lnTo>
                      <a:lnTo>
                        <a:pt x="19" y="15"/>
                      </a:lnTo>
                      <a:lnTo>
                        <a:pt x="18" y="16"/>
                      </a:lnTo>
                      <a:lnTo>
                        <a:pt x="16" y="17"/>
                      </a:lnTo>
                      <a:lnTo>
                        <a:pt x="15" y="18"/>
                      </a:lnTo>
                      <a:lnTo>
                        <a:pt x="14" y="20"/>
                      </a:lnTo>
                      <a:lnTo>
                        <a:pt x="13" y="21"/>
                      </a:lnTo>
                      <a:lnTo>
                        <a:pt x="12" y="22"/>
                      </a:lnTo>
                      <a:lnTo>
                        <a:pt x="11" y="23"/>
                      </a:lnTo>
                      <a:lnTo>
                        <a:pt x="10" y="24"/>
                      </a:lnTo>
                      <a:lnTo>
                        <a:pt x="8" y="25"/>
                      </a:lnTo>
                      <a:lnTo>
                        <a:pt x="7" y="27"/>
                      </a:lnTo>
                      <a:lnTo>
                        <a:pt x="6" y="29"/>
                      </a:lnTo>
                      <a:lnTo>
                        <a:pt x="6" y="30"/>
                      </a:lnTo>
                      <a:lnTo>
                        <a:pt x="5" y="31"/>
                      </a:lnTo>
                      <a:lnTo>
                        <a:pt x="4" y="32"/>
                      </a:lnTo>
                      <a:lnTo>
                        <a:pt x="3" y="33"/>
                      </a:lnTo>
                      <a:lnTo>
                        <a:pt x="1" y="36"/>
                      </a:lnTo>
                      <a:lnTo>
                        <a:pt x="1" y="37"/>
                      </a:lnTo>
                      <a:lnTo>
                        <a:pt x="0" y="38"/>
                      </a:lnTo>
                      <a:lnTo>
                        <a:pt x="4" y="37"/>
                      </a:lnTo>
                      <a:lnTo>
                        <a:pt x="0" y="38"/>
                      </a:lnTo>
                      <a:lnTo>
                        <a:pt x="0" y="39"/>
                      </a:lnTo>
                      <a:lnTo>
                        <a:pt x="0" y="40"/>
                      </a:lnTo>
                      <a:lnTo>
                        <a:pt x="0" y="41"/>
                      </a:lnTo>
                      <a:lnTo>
                        <a:pt x="1" y="41"/>
                      </a:lnTo>
                      <a:lnTo>
                        <a:pt x="3" y="41"/>
                      </a:lnTo>
                      <a:lnTo>
                        <a:pt x="4" y="41"/>
                      </a:lnTo>
                      <a:lnTo>
                        <a:pt x="4" y="40"/>
                      </a:lnTo>
                      <a:lnTo>
                        <a:pt x="5" y="40"/>
                      </a:lnTo>
                      <a:lnTo>
                        <a:pt x="1" y="41"/>
                      </a:lnTo>
                      <a:close/>
                    </a:path>
                  </a:pathLst>
                </a:custGeom>
                <a:solidFill>
                  <a:srgbClr val="000000"/>
                </a:solidFill>
                <a:ln w="9525">
                  <a:noFill/>
                  <a:round/>
                  <a:headEnd/>
                  <a:tailEnd/>
                </a:ln>
              </p:spPr>
              <p:txBody>
                <a:bodyPr/>
                <a:lstStyle/>
                <a:p>
                  <a:endParaRPr lang="en-GB"/>
                </a:p>
              </p:txBody>
            </p:sp>
            <p:sp>
              <p:nvSpPr>
                <p:cNvPr id="850" name="Freeform 1166"/>
                <p:cNvSpPr>
                  <a:spLocks/>
                </p:cNvSpPr>
                <p:nvPr/>
              </p:nvSpPr>
              <p:spPr bwMode="auto">
                <a:xfrm>
                  <a:off x="3285" y="3057"/>
                  <a:ext cx="11" cy="8"/>
                </a:xfrm>
                <a:custGeom>
                  <a:avLst/>
                  <a:gdLst>
                    <a:gd name="T0" fmla="*/ 1 w 22"/>
                    <a:gd name="T1" fmla="*/ 1 h 16"/>
                    <a:gd name="T2" fmla="*/ 1 w 22"/>
                    <a:gd name="T3" fmla="*/ 1 h 16"/>
                    <a:gd name="T4" fmla="*/ 5 w 22"/>
                    <a:gd name="T5" fmla="*/ 4 h 16"/>
                    <a:gd name="T6" fmla="*/ 6 w 22"/>
                    <a:gd name="T7" fmla="*/ 3 h 16"/>
                    <a:gd name="T8" fmla="*/ 1 w 22"/>
                    <a:gd name="T9" fmla="*/ 1 h 16"/>
                    <a:gd name="T10" fmla="*/ 1 w 22"/>
                    <a:gd name="T11" fmla="*/ 1 h 16"/>
                    <a:gd name="T12" fmla="*/ 1 w 22"/>
                    <a:gd name="T13" fmla="*/ 1 h 16"/>
                    <a:gd name="T14" fmla="*/ 1 w 22"/>
                    <a:gd name="T15" fmla="*/ 0 h 16"/>
                    <a:gd name="T16" fmla="*/ 1 w 22"/>
                    <a:gd name="T17" fmla="*/ 0 h 16"/>
                    <a:gd name="T18" fmla="*/ 1 w 22"/>
                    <a:gd name="T19" fmla="*/ 1 h 16"/>
                    <a:gd name="T20" fmla="*/ 0 w 22"/>
                    <a:gd name="T21" fmla="*/ 1 h 16"/>
                    <a:gd name="T22" fmla="*/ 0 w 22"/>
                    <a:gd name="T23" fmla="*/ 1 h 16"/>
                    <a:gd name="T24" fmla="*/ 1 w 22"/>
                    <a:gd name="T25" fmla="*/ 1 h 16"/>
                    <a:gd name="T26" fmla="*/ 1 w 22"/>
                    <a:gd name="T27" fmla="*/ 1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6"/>
                    <a:gd name="T44" fmla="*/ 22 w 2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6">
                      <a:moveTo>
                        <a:pt x="1" y="2"/>
                      </a:moveTo>
                      <a:lnTo>
                        <a:pt x="1" y="5"/>
                      </a:lnTo>
                      <a:lnTo>
                        <a:pt x="19" y="16"/>
                      </a:lnTo>
                      <a:lnTo>
                        <a:pt x="22" y="12"/>
                      </a:lnTo>
                      <a:lnTo>
                        <a:pt x="3" y="2"/>
                      </a:lnTo>
                      <a:lnTo>
                        <a:pt x="5" y="5"/>
                      </a:lnTo>
                      <a:lnTo>
                        <a:pt x="3" y="2"/>
                      </a:lnTo>
                      <a:lnTo>
                        <a:pt x="3" y="0"/>
                      </a:lnTo>
                      <a:lnTo>
                        <a:pt x="2" y="0"/>
                      </a:lnTo>
                      <a:lnTo>
                        <a:pt x="1" y="2"/>
                      </a:lnTo>
                      <a:lnTo>
                        <a:pt x="0" y="3"/>
                      </a:lnTo>
                      <a:lnTo>
                        <a:pt x="0" y="4"/>
                      </a:lnTo>
                      <a:lnTo>
                        <a:pt x="1" y="5"/>
                      </a:lnTo>
                      <a:lnTo>
                        <a:pt x="1" y="2"/>
                      </a:lnTo>
                      <a:close/>
                    </a:path>
                  </a:pathLst>
                </a:custGeom>
                <a:solidFill>
                  <a:srgbClr val="000000"/>
                </a:solidFill>
                <a:ln w="9525">
                  <a:noFill/>
                  <a:round/>
                  <a:headEnd/>
                  <a:tailEnd/>
                </a:ln>
              </p:spPr>
              <p:txBody>
                <a:bodyPr/>
                <a:lstStyle/>
                <a:p>
                  <a:endParaRPr lang="en-GB"/>
                </a:p>
              </p:txBody>
            </p:sp>
            <p:sp>
              <p:nvSpPr>
                <p:cNvPr id="851" name="Freeform 1167"/>
                <p:cNvSpPr>
                  <a:spLocks noEditPoints="1"/>
                </p:cNvSpPr>
                <p:nvPr/>
              </p:nvSpPr>
              <p:spPr bwMode="auto">
                <a:xfrm>
                  <a:off x="3277" y="3028"/>
                  <a:ext cx="125" cy="125"/>
                </a:xfrm>
                <a:custGeom>
                  <a:avLst/>
                  <a:gdLst>
                    <a:gd name="T0" fmla="*/ 0 w 250"/>
                    <a:gd name="T1" fmla="*/ 34 h 250"/>
                    <a:gd name="T2" fmla="*/ 0 w 250"/>
                    <a:gd name="T3" fmla="*/ 31 h 250"/>
                    <a:gd name="T4" fmla="*/ 1 w 250"/>
                    <a:gd name="T5" fmla="*/ 27 h 250"/>
                    <a:gd name="T6" fmla="*/ 5 w 250"/>
                    <a:gd name="T7" fmla="*/ 27 h 250"/>
                    <a:gd name="T8" fmla="*/ 4 w 250"/>
                    <a:gd name="T9" fmla="*/ 30 h 250"/>
                    <a:gd name="T10" fmla="*/ 4 w 250"/>
                    <a:gd name="T11" fmla="*/ 33 h 250"/>
                    <a:gd name="T12" fmla="*/ 5 w 250"/>
                    <a:gd name="T13" fmla="*/ 35 h 250"/>
                    <a:gd name="T14" fmla="*/ 13 w 250"/>
                    <a:gd name="T15" fmla="*/ 56 h 250"/>
                    <a:gd name="T16" fmla="*/ 10 w 250"/>
                    <a:gd name="T17" fmla="*/ 54 h 250"/>
                    <a:gd name="T18" fmla="*/ 8 w 250"/>
                    <a:gd name="T19" fmla="*/ 52 h 250"/>
                    <a:gd name="T20" fmla="*/ 6 w 250"/>
                    <a:gd name="T21" fmla="*/ 49 h 250"/>
                    <a:gd name="T22" fmla="*/ 10 w 250"/>
                    <a:gd name="T23" fmla="*/ 48 h 250"/>
                    <a:gd name="T24" fmla="*/ 12 w 250"/>
                    <a:gd name="T25" fmla="*/ 51 h 250"/>
                    <a:gd name="T26" fmla="*/ 14 w 250"/>
                    <a:gd name="T27" fmla="*/ 52 h 250"/>
                    <a:gd name="T28" fmla="*/ 37 w 250"/>
                    <a:gd name="T29" fmla="*/ 62 h 250"/>
                    <a:gd name="T30" fmla="*/ 34 w 250"/>
                    <a:gd name="T31" fmla="*/ 63 h 250"/>
                    <a:gd name="T32" fmla="*/ 30 w 250"/>
                    <a:gd name="T33" fmla="*/ 63 h 250"/>
                    <a:gd name="T34" fmla="*/ 27 w 250"/>
                    <a:gd name="T35" fmla="*/ 62 h 250"/>
                    <a:gd name="T36" fmla="*/ 27 w 250"/>
                    <a:gd name="T37" fmla="*/ 58 h 250"/>
                    <a:gd name="T38" fmla="*/ 30 w 250"/>
                    <a:gd name="T39" fmla="*/ 59 h 250"/>
                    <a:gd name="T40" fmla="*/ 33 w 250"/>
                    <a:gd name="T41" fmla="*/ 59 h 250"/>
                    <a:gd name="T42" fmla="*/ 36 w 250"/>
                    <a:gd name="T43" fmla="*/ 58 h 250"/>
                    <a:gd name="T44" fmla="*/ 56 w 250"/>
                    <a:gd name="T45" fmla="*/ 51 h 250"/>
                    <a:gd name="T46" fmla="*/ 54 w 250"/>
                    <a:gd name="T47" fmla="*/ 54 h 250"/>
                    <a:gd name="T48" fmla="*/ 51 w 250"/>
                    <a:gd name="T49" fmla="*/ 56 h 250"/>
                    <a:gd name="T50" fmla="*/ 48 w 250"/>
                    <a:gd name="T51" fmla="*/ 58 h 250"/>
                    <a:gd name="T52" fmla="*/ 49 w 250"/>
                    <a:gd name="T53" fmla="*/ 53 h 250"/>
                    <a:gd name="T54" fmla="*/ 51 w 250"/>
                    <a:gd name="T55" fmla="*/ 50 h 250"/>
                    <a:gd name="T56" fmla="*/ 53 w 250"/>
                    <a:gd name="T57" fmla="*/ 48 h 250"/>
                    <a:gd name="T58" fmla="*/ 62 w 250"/>
                    <a:gd name="T59" fmla="*/ 27 h 250"/>
                    <a:gd name="T60" fmla="*/ 63 w 250"/>
                    <a:gd name="T61" fmla="*/ 30 h 250"/>
                    <a:gd name="T62" fmla="*/ 63 w 250"/>
                    <a:gd name="T63" fmla="*/ 33 h 250"/>
                    <a:gd name="T64" fmla="*/ 62 w 250"/>
                    <a:gd name="T65" fmla="*/ 37 h 250"/>
                    <a:gd name="T66" fmla="*/ 59 w 250"/>
                    <a:gd name="T67" fmla="*/ 35 h 250"/>
                    <a:gd name="T68" fmla="*/ 59 w 250"/>
                    <a:gd name="T69" fmla="*/ 33 h 250"/>
                    <a:gd name="T70" fmla="*/ 59 w 250"/>
                    <a:gd name="T71" fmla="*/ 30 h 250"/>
                    <a:gd name="T72" fmla="*/ 58 w 250"/>
                    <a:gd name="T73" fmla="*/ 27 h 250"/>
                    <a:gd name="T74" fmla="*/ 51 w 250"/>
                    <a:gd name="T75" fmla="*/ 7 h 250"/>
                    <a:gd name="T76" fmla="*/ 54 w 250"/>
                    <a:gd name="T77" fmla="*/ 10 h 250"/>
                    <a:gd name="T78" fmla="*/ 56 w 250"/>
                    <a:gd name="T79" fmla="*/ 12 h 250"/>
                    <a:gd name="T80" fmla="*/ 54 w 250"/>
                    <a:gd name="T81" fmla="*/ 16 h 250"/>
                    <a:gd name="T82" fmla="*/ 52 w 250"/>
                    <a:gd name="T83" fmla="*/ 14 h 250"/>
                    <a:gd name="T84" fmla="*/ 50 w 250"/>
                    <a:gd name="T85" fmla="*/ 12 h 250"/>
                    <a:gd name="T86" fmla="*/ 48 w 250"/>
                    <a:gd name="T87" fmla="*/ 10 h 250"/>
                    <a:gd name="T88" fmla="*/ 27 w 250"/>
                    <a:gd name="T89" fmla="*/ 1 h 250"/>
                    <a:gd name="T90" fmla="*/ 31 w 250"/>
                    <a:gd name="T91" fmla="*/ 0 h 250"/>
                    <a:gd name="T92" fmla="*/ 34 w 250"/>
                    <a:gd name="T93" fmla="*/ 0 h 250"/>
                    <a:gd name="T94" fmla="*/ 38 w 250"/>
                    <a:gd name="T95" fmla="*/ 1 h 250"/>
                    <a:gd name="T96" fmla="*/ 35 w 250"/>
                    <a:gd name="T97" fmla="*/ 5 h 250"/>
                    <a:gd name="T98" fmla="*/ 31 w 250"/>
                    <a:gd name="T99" fmla="*/ 4 h 250"/>
                    <a:gd name="T100" fmla="*/ 29 w 250"/>
                    <a:gd name="T101" fmla="*/ 4 h 250"/>
                    <a:gd name="T102" fmla="*/ 6 w 250"/>
                    <a:gd name="T103" fmla="*/ 14 h 250"/>
                    <a:gd name="T104" fmla="*/ 8 w 250"/>
                    <a:gd name="T105" fmla="*/ 11 h 250"/>
                    <a:gd name="T106" fmla="*/ 10 w 250"/>
                    <a:gd name="T107" fmla="*/ 9 h 250"/>
                    <a:gd name="T108" fmla="*/ 13 w 250"/>
                    <a:gd name="T109" fmla="*/ 6 h 250"/>
                    <a:gd name="T110" fmla="*/ 16 w 250"/>
                    <a:gd name="T111" fmla="*/ 9 h 250"/>
                    <a:gd name="T112" fmla="*/ 14 w 250"/>
                    <a:gd name="T113" fmla="*/ 11 h 250"/>
                    <a:gd name="T114" fmla="*/ 11 w 250"/>
                    <a:gd name="T115" fmla="*/ 13 h 250"/>
                    <a:gd name="T116" fmla="*/ 9 w 250"/>
                    <a:gd name="T117" fmla="*/ 16 h 2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0"/>
                    <a:gd name="T178" fmla="*/ 0 h 250"/>
                    <a:gd name="T179" fmla="*/ 250 w 250"/>
                    <a:gd name="T180" fmla="*/ 250 h 2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0" h="250">
                      <a:moveTo>
                        <a:pt x="2" y="147"/>
                      </a:moveTo>
                      <a:lnTo>
                        <a:pt x="2" y="146"/>
                      </a:lnTo>
                      <a:lnTo>
                        <a:pt x="2" y="144"/>
                      </a:lnTo>
                      <a:lnTo>
                        <a:pt x="1" y="143"/>
                      </a:lnTo>
                      <a:lnTo>
                        <a:pt x="1" y="142"/>
                      </a:lnTo>
                      <a:lnTo>
                        <a:pt x="1" y="139"/>
                      </a:lnTo>
                      <a:lnTo>
                        <a:pt x="1" y="138"/>
                      </a:lnTo>
                      <a:lnTo>
                        <a:pt x="0" y="137"/>
                      </a:lnTo>
                      <a:lnTo>
                        <a:pt x="0" y="135"/>
                      </a:lnTo>
                      <a:lnTo>
                        <a:pt x="0" y="133"/>
                      </a:lnTo>
                      <a:lnTo>
                        <a:pt x="0" y="132"/>
                      </a:lnTo>
                      <a:lnTo>
                        <a:pt x="0" y="130"/>
                      </a:lnTo>
                      <a:lnTo>
                        <a:pt x="0" y="129"/>
                      </a:lnTo>
                      <a:lnTo>
                        <a:pt x="0" y="128"/>
                      </a:lnTo>
                      <a:lnTo>
                        <a:pt x="0" y="127"/>
                      </a:lnTo>
                      <a:lnTo>
                        <a:pt x="0" y="124"/>
                      </a:lnTo>
                      <a:lnTo>
                        <a:pt x="0" y="123"/>
                      </a:lnTo>
                      <a:lnTo>
                        <a:pt x="0" y="122"/>
                      </a:lnTo>
                      <a:lnTo>
                        <a:pt x="0" y="120"/>
                      </a:lnTo>
                      <a:lnTo>
                        <a:pt x="0" y="119"/>
                      </a:lnTo>
                      <a:lnTo>
                        <a:pt x="0" y="117"/>
                      </a:lnTo>
                      <a:lnTo>
                        <a:pt x="0" y="115"/>
                      </a:lnTo>
                      <a:lnTo>
                        <a:pt x="0" y="114"/>
                      </a:lnTo>
                      <a:lnTo>
                        <a:pt x="0" y="112"/>
                      </a:lnTo>
                      <a:lnTo>
                        <a:pt x="1" y="110"/>
                      </a:lnTo>
                      <a:lnTo>
                        <a:pt x="1" y="109"/>
                      </a:lnTo>
                      <a:lnTo>
                        <a:pt x="1" y="107"/>
                      </a:lnTo>
                      <a:lnTo>
                        <a:pt x="1" y="106"/>
                      </a:lnTo>
                      <a:lnTo>
                        <a:pt x="1" y="105"/>
                      </a:lnTo>
                      <a:lnTo>
                        <a:pt x="2" y="102"/>
                      </a:lnTo>
                      <a:lnTo>
                        <a:pt x="2" y="101"/>
                      </a:lnTo>
                      <a:lnTo>
                        <a:pt x="2" y="99"/>
                      </a:lnTo>
                      <a:lnTo>
                        <a:pt x="3" y="98"/>
                      </a:lnTo>
                      <a:lnTo>
                        <a:pt x="18" y="102"/>
                      </a:lnTo>
                      <a:lnTo>
                        <a:pt x="18" y="104"/>
                      </a:lnTo>
                      <a:lnTo>
                        <a:pt x="18" y="105"/>
                      </a:lnTo>
                      <a:lnTo>
                        <a:pt x="17" y="106"/>
                      </a:lnTo>
                      <a:lnTo>
                        <a:pt x="17" y="108"/>
                      </a:lnTo>
                      <a:lnTo>
                        <a:pt x="17" y="109"/>
                      </a:lnTo>
                      <a:lnTo>
                        <a:pt x="17" y="110"/>
                      </a:lnTo>
                      <a:lnTo>
                        <a:pt x="17" y="112"/>
                      </a:lnTo>
                      <a:lnTo>
                        <a:pt x="16" y="113"/>
                      </a:lnTo>
                      <a:lnTo>
                        <a:pt x="16" y="114"/>
                      </a:lnTo>
                      <a:lnTo>
                        <a:pt x="16" y="115"/>
                      </a:lnTo>
                      <a:lnTo>
                        <a:pt x="16" y="117"/>
                      </a:lnTo>
                      <a:lnTo>
                        <a:pt x="16" y="119"/>
                      </a:lnTo>
                      <a:lnTo>
                        <a:pt x="16" y="120"/>
                      </a:lnTo>
                      <a:lnTo>
                        <a:pt x="16" y="121"/>
                      </a:lnTo>
                      <a:lnTo>
                        <a:pt x="16" y="122"/>
                      </a:lnTo>
                      <a:lnTo>
                        <a:pt x="16" y="123"/>
                      </a:lnTo>
                      <a:lnTo>
                        <a:pt x="16" y="124"/>
                      </a:lnTo>
                      <a:lnTo>
                        <a:pt x="16" y="125"/>
                      </a:lnTo>
                      <a:lnTo>
                        <a:pt x="16" y="128"/>
                      </a:lnTo>
                      <a:lnTo>
                        <a:pt x="16" y="129"/>
                      </a:lnTo>
                      <a:lnTo>
                        <a:pt x="16" y="130"/>
                      </a:lnTo>
                      <a:lnTo>
                        <a:pt x="16" y="131"/>
                      </a:lnTo>
                      <a:lnTo>
                        <a:pt x="16" y="132"/>
                      </a:lnTo>
                      <a:lnTo>
                        <a:pt x="16" y="133"/>
                      </a:lnTo>
                      <a:lnTo>
                        <a:pt x="16" y="135"/>
                      </a:lnTo>
                      <a:lnTo>
                        <a:pt x="17" y="136"/>
                      </a:lnTo>
                      <a:lnTo>
                        <a:pt x="17" y="137"/>
                      </a:lnTo>
                      <a:lnTo>
                        <a:pt x="17" y="138"/>
                      </a:lnTo>
                      <a:lnTo>
                        <a:pt x="17" y="139"/>
                      </a:lnTo>
                      <a:lnTo>
                        <a:pt x="17" y="142"/>
                      </a:lnTo>
                      <a:lnTo>
                        <a:pt x="18" y="143"/>
                      </a:lnTo>
                      <a:lnTo>
                        <a:pt x="18" y="144"/>
                      </a:lnTo>
                      <a:lnTo>
                        <a:pt x="2" y="147"/>
                      </a:lnTo>
                      <a:close/>
                      <a:moveTo>
                        <a:pt x="54" y="228"/>
                      </a:moveTo>
                      <a:lnTo>
                        <a:pt x="53" y="227"/>
                      </a:lnTo>
                      <a:lnTo>
                        <a:pt x="52" y="226"/>
                      </a:lnTo>
                      <a:lnTo>
                        <a:pt x="51" y="224"/>
                      </a:lnTo>
                      <a:lnTo>
                        <a:pt x="49" y="224"/>
                      </a:lnTo>
                      <a:lnTo>
                        <a:pt x="48" y="223"/>
                      </a:lnTo>
                      <a:lnTo>
                        <a:pt x="46" y="222"/>
                      </a:lnTo>
                      <a:lnTo>
                        <a:pt x="45" y="221"/>
                      </a:lnTo>
                      <a:lnTo>
                        <a:pt x="44" y="220"/>
                      </a:lnTo>
                      <a:lnTo>
                        <a:pt x="43" y="220"/>
                      </a:lnTo>
                      <a:lnTo>
                        <a:pt x="41" y="219"/>
                      </a:lnTo>
                      <a:lnTo>
                        <a:pt x="40" y="218"/>
                      </a:lnTo>
                      <a:lnTo>
                        <a:pt x="39" y="216"/>
                      </a:lnTo>
                      <a:lnTo>
                        <a:pt x="38" y="215"/>
                      </a:lnTo>
                      <a:lnTo>
                        <a:pt x="37" y="214"/>
                      </a:lnTo>
                      <a:lnTo>
                        <a:pt x="36" y="213"/>
                      </a:lnTo>
                      <a:lnTo>
                        <a:pt x="36" y="212"/>
                      </a:lnTo>
                      <a:lnTo>
                        <a:pt x="34" y="211"/>
                      </a:lnTo>
                      <a:lnTo>
                        <a:pt x="33" y="209"/>
                      </a:lnTo>
                      <a:lnTo>
                        <a:pt x="32" y="208"/>
                      </a:lnTo>
                      <a:lnTo>
                        <a:pt x="31" y="207"/>
                      </a:lnTo>
                      <a:lnTo>
                        <a:pt x="30" y="206"/>
                      </a:lnTo>
                      <a:lnTo>
                        <a:pt x="29" y="205"/>
                      </a:lnTo>
                      <a:lnTo>
                        <a:pt x="28" y="204"/>
                      </a:lnTo>
                      <a:lnTo>
                        <a:pt x="28" y="203"/>
                      </a:lnTo>
                      <a:lnTo>
                        <a:pt x="26" y="201"/>
                      </a:lnTo>
                      <a:lnTo>
                        <a:pt x="25" y="200"/>
                      </a:lnTo>
                      <a:lnTo>
                        <a:pt x="24" y="199"/>
                      </a:lnTo>
                      <a:lnTo>
                        <a:pt x="23" y="198"/>
                      </a:lnTo>
                      <a:lnTo>
                        <a:pt x="22" y="196"/>
                      </a:lnTo>
                      <a:lnTo>
                        <a:pt x="22" y="195"/>
                      </a:lnTo>
                      <a:lnTo>
                        <a:pt x="21" y="193"/>
                      </a:lnTo>
                      <a:lnTo>
                        <a:pt x="20" y="192"/>
                      </a:lnTo>
                      <a:lnTo>
                        <a:pt x="34" y="184"/>
                      </a:lnTo>
                      <a:lnTo>
                        <a:pt x="34" y="185"/>
                      </a:lnTo>
                      <a:lnTo>
                        <a:pt x="36" y="186"/>
                      </a:lnTo>
                      <a:lnTo>
                        <a:pt x="37" y="188"/>
                      </a:lnTo>
                      <a:lnTo>
                        <a:pt x="37" y="189"/>
                      </a:lnTo>
                      <a:lnTo>
                        <a:pt x="38" y="190"/>
                      </a:lnTo>
                      <a:lnTo>
                        <a:pt x="39" y="191"/>
                      </a:lnTo>
                      <a:lnTo>
                        <a:pt x="39" y="192"/>
                      </a:lnTo>
                      <a:lnTo>
                        <a:pt x="40" y="193"/>
                      </a:lnTo>
                      <a:lnTo>
                        <a:pt x="41" y="195"/>
                      </a:lnTo>
                      <a:lnTo>
                        <a:pt x="41" y="196"/>
                      </a:lnTo>
                      <a:lnTo>
                        <a:pt x="43" y="196"/>
                      </a:lnTo>
                      <a:lnTo>
                        <a:pt x="44" y="197"/>
                      </a:lnTo>
                      <a:lnTo>
                        <a:pt x="44" y="198"/>
                      </a:lnTo>
                      <a:lnTo>
                        <a:pt x="45" y="199"/>
                      </a:lnTo>
                      <a:lnTo>
                        <a:pt x="46" y="200"/>
                      </a:lnTo>
                      <a:lnTo>
                        <a:pt x="47" y="201"/>
                      </a:lnTo>
                      <a:lnTo>
                        <a:pt x="48" y="201"/>
                      </a:lnTo>
                      <a:lnTo>
                        <a:pt x="48" y="203"/>
                      </a:lnTo>
                      <a:lnTo>
                        <a:pt x="49" y="204"/>
                      </a:lnTo>
                      <a:lnTo>
                        <a:pt x="51" y="205"/>
                      </a:lnTo>
                      <a:lnTo>
                        <a:pt x="52" y="205"/>
                      </a:lnTo>
                      <a:lnTo>
                        <a:pt x="53" y="206"/>
                      </a:lnTo>
                      <a:lnTo>
                        <a:pt x="53" y="207"/>
                      </a:lnTo>
                      <a:lnTo>
                        <a:pt x="54" y="208"/>
                      </a:lnTo>
                      <a:lnTo>
                        <a:pt x="55" y="208"/>
                      </a:lnTo>
                      <a:lnTo>
                        <a:pt x="56" y="209"/>
                      </a:lnTo>
                      <a:lnTo>
                        <a:pt x="58" y="209"/>
                      </a:lnTo>
                      <a:lnTo>
                        <a:pt x="59" y="211"/>
                      </a:lnTo>
                      <a:lnTo>
                        <a:pt x="60" y="212"/>
                      </a:lnTo>
                      <a:lnTo>
                        <a:pt x="61" y="212"/>
                      </a:lnTo>
                      <a:lnTo>
                        <a:pt x="61" y="213"/>
                      </a:lnTo>
                      <a:lnTo>
                        <a:pt x="62" y="213"/>
                      </a:lnTo>
                      <a:lnTo>
                        <a:pt x="54" y="228"/>
                      </a:lnTo>
                      <a:close/>
                      <a:moveTo>
                        <a:pt x="147" y="247"/>
                      </a:moveTo>
                      <a:lnTo>
                        <a:pt x="146" y="247"/>
                      </a:lnTo>
                      <a:lnTo>
                        <a:pt x="145" y="247"/>
                      </a:lnTo>
                      <a:lnTo>
                        <a:pt x="143" y="249"/>
                      </a:lnTo>
                      <a:lnTo>
                        <a:pt x="142" y="249"/>
                      </a:lnTo>
                      <a:lnTo>
                        <a:pt x="140" y="249"/>
                      </a:lnTo>
                      <a:lnTo>
                        <a:pt x="138" y="249"/>
                      </a:lnTo>
                      <a:lnTo>
                        <a:pt x="137" y="250"/>
                      </a:lnTo>
                      <a:lnTo>
                        <a:pt x="136" y="250"/>
                      </a:lnTo>
                      <a:lnTo>
                        <a:pt x="134" y="250"/>
                      </a:lnTo>
                      <a:lnTo>
                        <a:pt x="132" y="250"/>
                      </a:lnTo>
                      <a:lnTo>
                        <a:pt x="131" y="250"/>
                      </a:lnTo>
                      <a:lnTo>
                        <a:pt x="129" y="250"/>
                      </a:lnTo>
                      <a:lnTo>
                        <a:pt x="128" y="250"/>
                      </a:lnTo>
                      <a:lnTo>
                        <a:pt x="127" y="250"/>
                      </a:lnTo>
                      <a:lnTo>
                        <a:pt x="124" y="250"/>
                      </a:lnTo>
                      <a:lnTo>
                        <a:pt x="123" y="250"/>
                      </a:lnTo>
                      <a:lnTo>
                        <a:pt x="122" y="250"/>
                      </a:lnTo>
                      <a:lnTo>
                        <a:pt x="120" y="250"/>
                      </a:lnTo>
                      <a:lnTo>
                        <a:pt x="119" y="250"/>
                      </a:lnTo>
                      <a:lnTo>
                        <a:pt x="117" y="250"/>
                      </a:lnTo>
                      <a:lnTo>
                        <a:pt x="115" y="250"/>
                      </a:lnTo>
                      <a:lnTo>
                        <a:pt x="114" y="250"/>
                      </a:lnTo>
                      <a:lnTo>
                        <a:pt x="113" y="249"/>
                      </a:lnTo>
                      <a:lnTo>
                        <a:pt x="111" y="249"/>
                      </a:lnTo>
                      <a:lnTo>
                        <a:pt x="109" y="249"/>
                      </a:lnTo>
                      <a:lnTo>
                        <a:pt x="108" y="249"/>
                      </a:lnTo>
                      <a:lnTo>
                        <a:pt x="106" y="247"/>
                      </a:lnTo>
                      <a:lnTo>
                        <a:pt x="105" y="247"/>
                      </a:lnTo>
                      <a:lnTo>
                        <a:pt x="104" y="247"/>
                      </a:lnTo>
                      <a:lnTo>
                        <a:pt x="101" y="247"/>
                      </a:lnTo>
                      <a:lnTo>
                        <a:pt x="100" y="246"/>
                      </a:lnTo>
                      <a:lnTo>
                        <a:pt x="98" y="246"/>
                      </a:lnTo>
                      <a:lnTo>
                        <a:pt x="102" y="230"/>
                      </a:lnTo>
                      <a:lnTo>
                        <a:pt x="104" y="231"/>
                      </a:lnTo>
                      <a:lnTo>
                        <a:pt x="106" y="231"/>
                      </a:lnTo>
                      <a:lnTo>
                        <a:pt x="107" y="231"/>
                      </a:lnTo>
                      <a:lnTo>
                        <a:pt x="108" y="231"/>
                      </a:lnTo>
                      <a:lnTo>
                        <a:pt x="109" y="233"/>
                      </a:lnTo>
                      <a:lnTo>
                        <a:pt x="111" y="233"/>
                      </a:lnTo>
                      <a:lnTo>
                        <a:pt x="112" y="233"/>
                      </a:lnTo>
                      <a:lnTo>
                        <a:pt x="113" y="233"/>
                      </a:lnTo>
                      <a:lnTo>
                        <a:pt x="115" y="233"/>
                      </a:lnTo>
                      <a:lnTo>
                        <a:pt x="116" y="234"/>
                      </a:lnTo>
                      <a:lnTo>
                        <a:pt x="117" y="234"/>
                      </a:lnTo>
                      <a:lnTo>
                        <a:pt x="119" y="234"/>
                      </a:lnTo>
                      <a:lnTo>
                        <a:pt x="120" y="234"/>
                      </a:lnTo>
                      <a:lnTo>
                        <a:pt x="121" y="234"/>
                      </a:lnTo>
                      <a:lnTo>
                        <a:pt x="122" y="234"/>
                      </a:lnTo>
                      <a:lnTo>
                        <a:pt x="123" y="234"/>
                      </a:lnTo>
                      <a:lnTo>
                        <a:pt x="124" y="234"/>
                      </a:lnTo>
                      <a:lnTo>
                        <a:pt x="127" y="234"/>
                      </a:lnTo>
                      <a:lnTo>
                        <a:pt x="128" y="234"/>
                      </a:lnTo>
                      <a:lnTo>
                        <a:pt x="129" y="234"/>
                      </a:lnTo>
                      <a:lnTo>
                        <a:pt x="130" y="234"/>
                      </a:lnTo>
                      <a:lnTo>
                        <a:pt x="131" y="234"/>
                      </a:lnTo>
                      <a:lnTo>
                        <a:pt x="132" y="234"/>
                      </a:lnTo>
                      <a:lnTo>
                        <a:pt x="134" y="234"/>
                      </a:lnTo>
                      <a:lnTo>
                        <a:pt x="135" y="233"/>
                      </a:lnTo>
                      <a:lnTo>
                        <a:pt x="136" y="233"/>
                      </a:lnTo>
                      <a:lnTo>
                        <a:pt x="137" y="233"/>
                      </a:lnTo>
                      <a:lnTo>
                        <a:pt x="138" y="233"/>
                      </a:lnTo>
                      <a:lnTo>
                        <a:pt x="139" y="233"/>
                      </a:lnTo>
                      <a:lnTo>
                        <a:pt x="142" y="231"/>
                      </a:lnTo>
                      <a:lnTo>
                        <a:pt x="143" y="231"/>
                      </a:lnTo>
                      <a:lnTo>
                        <a:pt x="144" y="231"/>
                      </a:lnTo>
                      <a:lnTo>
                        <a:pt x="147" y="247"/>
                      </a:lnTo>
                      <a:close/>
                      <a:moveTo>
                        <a:pt x="228" y="196"/>
                      </a:moveTo>
                      <a:lnTo>
                        <a:pt x="227" y="197"/>
                      </a:lnTo>
                      <a:lnTo>
                        <a:pt x="226" y="198"/>
                      </a:lnTo>
                      <a:lnTo>
                        <a:pt x="225" y="199"/>
                      </a:lnTo>
                      <a:lnTo>
                        <a:pt x="225" y="200"/>
                      </a:lnTo>
                      <a:lnTo>
                        <a:pt x="223" y="201"/>
                      </a:lnTo>
                      <a:lnTo>
                        <a:pt x="222" y="203"/>
                      </a:lnTo>
                      <a:lnTo>
                        <a:pt x="221" y="205"/>
                      </a:lnTo>
                      <a:lnTo>
                        <a:pt x="220" y="206"/>
                      </a:lnTo>
                      <a:lnTo>
                        <a:pt x="220" y="207"/>
                      </a:lnTo>
                      <a:lnTo>
                        <a:pt x="219" y="208"/>
                      </a:lnTo>
                      <a:lnTo>
                        <a:pt x="218" y="209"/>
                      </a:lnTo>
                      <a:lnTo>
                        <a:pt x="217" y="211"/>
                      </a:lnTo>
                      <a:lnTo>
                        <a:pt x="215" y="212"/>
                      </a:lnTo>
                      <a:lnTo>
                        <a:pt x="214" y="213"/>
                      </a:lnTo>
                      <a:lnTo>
                        <a:pt x="213" y="213"/>
                      </a:lnTo>
                      <a:lnTo>
                        <a:pt x="212" y="214"/>
                      </a:lnTo>
                      <a:lnTo>
                        <a:pt x="211" y="215"/>
                      </a:lnTo>
                      <a:lnTo>
                        <a:pt x="210" y="216"/>
                      </a:lnTo>
                      <a:lnTo>
                        <a:pt x="208" y="218"/>
                      </a:lnTo>
                      <a:lnTo>
                        <a:pt x="207" y="219"/>
                      </a:lnTo>
                      <a:lnTo>
                        <a:pt x="206" y="220"/>
                      </a:lnTo>
                      <a:lnTo>
                        <a:pt x="205" y="221"/>
                      </a:lnTo>
                      <a:lnTo>
                        <a:pt x="204" y="221"/>
                      </a:lnTo>
                      <a:lnTo>
                        <a:pt x="203" y="222"/>
                      </a:lnTo>
                      <a:lnTo>
                        <a:pt x="202" y="223"/>
                      </a:lnTo>
                      <a:lnTo>
                        <a:pt x="200" y="224"/>
                      </a:lnTo>
                      <a:lnTo>
                        <a:pt x="199" y="226"/>
                      </a:lnTo>
                      <a:lnTo>
                        <a:pt x="198" y="226"/>
                      </a:lnTo>
                      <a:lnTo>
                        <a:pt x="196" y="227"/>
                      </a:lnTo>
                      <a:lnTo>
                        <a:pt x="195" y="228"/>
                      </a:lnTo>
                      <a:lnTo>
                        <a:pt x="193" y="229"/>
                      </a:lnTo>
                      <a:lnTo>
                        <a:pt x="192" y="229"/>
                      </a:lnTo>
                      <a:lnTo>
                        <a:pt x="184" y="215"/>
                      </a:lnTo>
                      <a:lnTo>
                        <a:pt x="185" y="214"/>
                      </a:lnTo>
                      <a:lnTo>
                        <a:pt x="187" y="214"/>
                      </a:lnTo>
                      <a:lnTo>
                        <a:pt x="188" y="213"/>
                      </a:lnTo>
                      <a:lnTo>
                        <a:pt x="189" y="212"/>
                      </a:lnTo>
                      <a:lnTo>
                        <a:pt x="190" y="212"/>
                      </a:lnTo>
                      <a:lnTo>
                        <a:pt x="191" y="211"/>
                      </a:lnTo>
                      <a:lnTo>
                        <a:pt x="192" y="211"/>
                      </a:lnTo>
                      <a:lnTo>
                        <a:pt x="193" y="209"/>
                      </a:lnTo>
                      <a:lnTo>
                        <a:pt x="195" y="208"/>
                      </a:lnTo>
                      <a:lnTo>
                        <a:pt x="196" y="207"/>
                      </a:lnTo>
                      <a:lnTo>
                        <a:pt x="197" y="206"/>
                      </a:lnTo>
                      <a:lnTo>
                        <a:pt x="198" y="205"/>
                      </a:lnTo>
                      <a:lnTo>
                        <a:pt x="199" y="205"/>
                      </a:lnTo>
                      <a:lnTo>
                        <a:pt x="200" y="204"/>
                      </a:lnTo>
                      <a:lnTo>
                        <a:pt x="202" y="203"/>
                      </a:lnTo>
                      <a:lnTo>
                        <a:pt x="202" y="201"/>
                      </a:lnTo>
                      <a:lnTo>
                        <a:pt x="203" y="200"/>
                      </a:lnTo>
                      <a:lnTo>
                        <a:pt x="204" y="200"/>
                      </a:lnTo>
                      <a:lnTo>
                        <a:pt x="205" y="199"/>
                      </a:lnTo>
                      <a:lnTo>
                        <a:pt x="205" y="198"/>
                      </a:lnTo>
                      <a:lnTo>
                        <a:pt x="206" y="197"/>
                      </a:lnTo>
                      <a:lnTo>
                        <a:pt x="207" y="196"/>
                      </a:lnTo>
                      <a:lnTo>
                        <a:pt x="207" y="195"/>
                      </a:lnTo>
                      <a:lnTo>
                        <a:pt x="208" y="195"/>
                      </a:lnTo>
                      <a:lnTo>
                        <a:pt x="210" y="193"/>
                      </a:lnTo>
                      <a:lnTo>
                        <a:pt x="210" y="192"/>
                      </a:lnTo>
                      <a:lnTo>
                        <a:pt x="211" y="191"/>
                      </a:lnTo>
                      <a:lnTo>
                        <a:pt x="212" y="190"/>
                      </a:lnTo>
                      <a:lnTo>
                        <a:pt x="212" y="189"/>
                      </a:lnTo>
                      <a:lnTo>
                        <a:pt x="213" y="188"/>
                      </a:lnTo>
                      <a:lnTo>
                        <a:pt x="213" y="186"/>
                      </a:lnTo>
                      <a:lnTo>
                        <a:pt x="228" y="196"/>
                      </a:lnTo>
                      <a:close/>
                      <a:moveTo>
                        <a:pt x="248" y="102"/>
                      </a:moveTo>
                      <a:lnTo>
                        <a:pt x="248" y="104"/>
                      </a:lnTo>
                      <a:lnTo>
                        <a:pt x="248" y="105"/>
                      </a:lnTo>
                      <a:lnTo>
                        <a:pt x="249" y="107"/>
                      </a:lnTo>
                      <a:lnTo>
                        <a:pt x="249" y="108"/>
                      </a:lnTo>
                      <a:lnTo>
                        <a:pt x="249" y="109"/>
                      </a:lnTo>
                      <a:lnTo>
                        <a:pt x="249" y="112"/>
                      </a:lnTo>
                      <a:lnTo>
                        <a:pt x="250" y="113"/>
                      </a:lnTo>
                      <a:lnTo>
                        <a:pt x="250" y="114"/>
                      </a:lnTo>
                      <a:lnTo>
                        <a:pt x="250" y="116"/>
                      </a:lnTo>
                      <a:lnTo>
                        <a:pt x="250" y="117"/>
                      </a:lnTo>
                      <a:lnTo>
                        <a:pt x="250" y="119"/>
                      </a:lnTo>
                      <a:lnTo>
                        <a:pt x="250" y="120"/>
                      </a:lnTo>
                      <a:lnTo>
                        <a:pt x="250" y="122"/>
                      </a:lnTo>
                      <a:lnTo>
                        <a:pt x="250" y="123"/>
                      </a:lnTo>
                      <a:lnTo>
                        <a:pt x="250" y="124"/>
                      </a:lnTo>
                      <a:lnTo>
                        <a:pt x="250" y="127"/>
                      </a:lnTo>
                      <a:lnTo>
                        <a:pt x="250" y="128"/>
                      </a:lnTo>
                      <a:lnTo>
                        <a:pt x="250" y="129"/>
                      </a:lnTo>
                      <a:lnTo>
                        <a:pt x="250" y="131"/>
                      </a:lnTo>
                      <a:lnTo>
                        <a:pt x="250" y="132"/>
                      </a:lnTo>
                      <a:lnTo>
                        <a:pt x="250" y="133"/>
                      </a:lnTo>
                      <a:lnTo>
                        <a:pt x="250" y="136"/>
                      </a:lnTo>
                      <a:lnTo>
                        <a:pt x="250" y="137"/>
                      </a:lnTo>
                      <a:lnTo>
                        <a:pt x="249" y="139"/>
                      </a:lnTo>
                      <a:lnTo>
                        <a:pt x="249" y="140"/>
                      </a:lnTo>
                      <a:lnTo>
                        <a:pt x="249" y="142"/>
                      </a:lnTo>
                      <a:lnTo>
                        <a:pt x="249" y="144"/>
                      </a:lnTo>
                      <a:lnTo>
                        <a:pt x="248" y="145"/>
                      </a:lnTo>
                      <a:lnTo>
                        <a:pt x="248" y="146"/>
                      </a:lnTo>
                      <a:lnTo>
                        <a:pt x="248" y="148"/>
                      </a:lnTo>
                      <a:lnTo>
                        <a:pt x="246" y="150"/>
                      </a:lnTo>
                      <a:lnTo>
                        <a:pt x="246" y="152"/>
                      </a:lnTo>
                      <a:lnTo>
                        <a:pt x="231" y="146"/>
                      </a:lnTo>
                      <a:lnTo>
                        <a:pt x="231" y="145"/>
                      </a:lnTo>
                      <a:lnTo>
                        <a:pt x="231" y="144"/>
                      </a:lnTo>
                      <a:lnTo>
                        <a:pt x="231" y="143"/>
                      </a:lnTo>
                      <a:lnTo>
                        <a:pt x="233" y="142"/>
                      </a:lnTo>
                      <a:lnTo>
                        <a:pt x="233" y="140"/>
                      </a:lnTo>
                      <a:lnTo>
                        <a:pt x="233" y="139"/>
                      </a:lnTo>
                      <a:lnTo>
                        <a:pt x="233" y="138"/>
                      </a:lnTo>
                      <a:lnTo>
                        <a:pt x="233" y="136"/>
                      </a:lnTo>
                      <a:lnTo>
                        <a:pt x="234" y="135"/>
                      </a:lnTo>
                      <a:lnTo>
                        <a:pt x="234" y="133"/>
                      </a:lnTo>
                      <a:lnTo>
                        <a:pt x="234" y="132"/>
                      </a:lnTo>
                      <a:lnTo>
                        <a:pt x="234" y="131"/>
                      </a:lnTo>
                      <a:lnTo>
                        <a:pt x="234" y="130"/>
                      </a:lnTo>
                      <a:lnTo>
                        <a:pt x="234" y="129"/>
                      </a:lnTo>
                      <a:lnTo>
                        <a:pt x="234" y="128"/>
                      </a:lnTo>
                      <a:lnTo>
                        <a:pt x="234" y="125"/>
                      </a:lnTo>
                      <a:lnTo>
                        <a:pt x="234" y="124"/>
                      </a:lnTo>
                      <a:lnTo>
                        <a:pt x="234" y="123"/>
                      </a:lnTo>
                      <a:lnTo>
                        <a:pt x="234" y="122"/>
                      </a:lnTo>
                      <a:lnTo>
                        <a:pt x="234" y="121"/>
                      </a:lnTo>
                      <a:lnTo>
                        <a:pt x="234" y="120"/>
                      </a:lnTo>
                      <a:lnTo>
                        <a:pt x="234" y="119"/>
                      </a:lnTo>
                      <a:lnTo>
                        <a:pt x="234" y="117"/>
                      </a:lnTo>
                      <a:lnTo>
                        <a:pt x="234" y="116"/>
                      </a:lnTo>
                      <a:lnTo>
                        <a:pt x="233" y="115"/>
                      </a:lnTo>
                      <a:lnTo>
                        <a:pt x="233" y="113"/>
                      </a:lnTo>
                      <a:lnTo>
                        <a:pt x="233" y="112"/>
                      </a:lnTo>
                      <a:lnTo>
                        <a:pt x="233" y="110"/>
                      </a:lnTo>
                      <a:lnTo>
                        <a:pt x="233" y="109"/>
                      </a:lnTo>
                      <a:lnTo>
                        <a:pt x="231" y="108"/>
                      </a:lnTo>
                      <a:lnTo>
                        <a:pt x="231" y="107"/>
                      </a:lnTo>
                      <a:lnTo>
                        <a:pt x="231" y="106"/>
                      </a:lnTo>
                      <a:lnTo>
                        <a:pt x="248" y="102"/>
                      </a:lnTo>
                      <a:close/>
                      <a:moveTo>
                        <a:pt x="196" y="22"/>
                      </a:moveTo>
                      <a:lnTo>
                        <a:pt x="197" y="23"/>
                      </a:lnTo>
                      <a:lnTo>
                        <a:pt x="198" y="24"/>
                      </a:lnTo>
                      <a:lnTo>
                        <a:pt x="199" y="24"/>
                      </a:lnTo>
                      <a:lnTo>
                        <a:pt x="200" y="25"/>
                      </a:lnTo>
                      <a:lnTo>
                        <a:pt x="202" y="26"/>
                      </a:lnTo>
                      <a:lnTo>
                        <a:pt x="203" y="28"/>
                      </a:lnTo>
                      <a:lnTo>
                        <a:pt x="204" y="28"/>
                      </a:lnTo>
                      <a:lnTo>
                        <a:pt x="206" y="29"/>
                      </a:lnTo>
                      <a:lnTo>
                        <a:pt x="207" y="30"/>
                      </a:lnTo>
                      <a:lnTo>
                        <a:pt x="208" y="31"/>
                      </a:lnTo>
                      <a:lnTo>
                        <a:pt x="210" y="32"/>
                      </a:lnTo>
                      <a:lnTo>
                        <a:pt x="211" y="33"/>
                      </a:lnTo>
                      <a:lnTo>
                        <a:pt x="212" y="34"/>
                      </a:lnTo>
                      <a:lnTo>
                        <a:pt x="212" y="36"/>
                      </a:lnTo>
                      <a:lnTo>
                        <a:pt x="213" y="37"/>
                      </a:lnTo>
                      <a:lnTo>
                        <a:pt x="214" y="37"/>
                      </a:lnTo>
                      <a:lnTo>
                        <a:pt x="215" y="38"/>
                      </a:lnTo>
                      <a:lnTo>
                        <a:pt x="217" y="39"/>
                      </a:lnTo>
                      <a:lnTo>
                        <a:pt x="218" y="40"/>
                      </a:lnTo>
                      <a:lnTo>
                        <a:pt x="219" y="41"/>
                      </a:lnTo>
                      <a:lnTo>
                        <a:pt x="220" y="43"/>
                      </a:lnTo>
                      <a:lnTo>
                        <a:pt x="221" y="44"/>
                      </a:lnTo>
                      <a:lnTo>
                        <a:pt x="221" y="46"/>
                      </a:lnTo>
                      <a:lnTo>
                        <a:pt x="222" y="47"/>
                      </a:lnTo>
                      <a:lnTo>
                        <a:pt x="223" y="48"/>
                      </a:lnTo>
                      <a:lnTo>
                        <a:pt x="225" y="49"/>
                      </a:lnTo>
                      <a:lnTo>
                        <a:pt x="226" y="51"/>
                      </a:lnTo>
                      <a:lnTo>
                        <a:pt x="226" y="52"/>
                      </a:lnTo>
                      <a:lnTo>
                        <a:pt x="227" y="53"/>
                      </a:lnTo>
                      <a:lnTo>
                        <a:pt x="228" y="55"/>
                      </a:lnTo>
                      <a:lnTo>
                        <a:pt x="229" y="56"/>
                      </a:lnTo>
                      <a:lnTo>
                        <a:pt x="229" y="58"/>
                      </a:lnTo>
                      <a:lnTo>
                        <a:pt x="215" y="66"/>
                      </a:lnTo>
                      <a:lnTo>
                        <a:pt x="214" y="64"/>
                      </a:lnTo>
                      <a:lnTo>
                        <a:pt x="214" y="63"/>
                      </a:lnTo>
                      <a:lnTo>
                        <a:pt x="213" y="62"/>
                      </a:lnTo>
                      <a:lnTo>
                        <a:pt x="213" y="61"/>
                      </a:lnTo>
                      <a:lnTo>
                        <a:pt x="212" y="60"/>
                      </a:lnTo>
                      <a:lnTo>
                        <a:pt x="211" y="59"/>
                      </a:lnTo>
                      <a:lnTo>
                        <a:pt x="211" y="58"/>
                      </a:lnTo>
                      <a:lnTo>
                        <a:pt x="210" y="56"/>
                      </a:lnTo>
                      <a:lnTo>
                        <a:pt x="208" y="55"/>
                      </a:lnTo>
                      <a:lnTo>
                        <a:pt x="208" y="54"/>
                      </a:lnTo>
                      <a:lnTo>
                        <a:pt x="207" y="53"/>
                      </a:lnTo>
                      <a:lnTo>
                        <a:pt x="206" y="52"/>
                      </a:lnTo>
                      <a:lnTo>
                        <a:pt x="205" y="52"/>
                      </a:lnTo>
                      <a:lnTo>
                        <a:pt x="205" y="51"/>
                      </a:lnTo>
                      <a:lnTo>
                        <a:pt x="204" y="49"/>
                      </a:lnTo>
                      <a:lnTo>
                        <a:pt x="203" y="48"/>
                      </a:lnTo>
                      <a:lnTo>
                        <a:pt x="202" y="47"/>
                      </a:lnTo>
                      <a:lnTo>
                        <a:pt x="200" y="46"/>
                      </a:lnTo>
                      <a:lnTo>
                        <a:pt x="199" y="45"/>
                      </a:lnTo>
                      <a:lnTo>
                        <a:pt x="198" y="44"/>
                      </a:lnTo>
                      <a:lnTo>
                        <a:pt x="197" y="44"/>
                      </a:lnTo>
                      <a:lnTo>
                        <a:pt x="196" y="43"/>
                      </a:lnTo>
                      <a:lnTo>
                        <a:pt x="196" y="41"/>
                      </a:lnTo>
                      <a:lnTo>
                        <a:pt x="195" y="41"/>
                      </a:lnTo>
                      <a:lnTo>
                        <a:pt x="193" y="40"/>
                      </a:lnTo>
                      <a:lnTo>
                        <a:pt x="192" y="39"/>
                      </a:lnTo>
                      <a:lnTo>
                        <a:pt x="191" y="39"/>
                      </a:lnTo>
                      <a:lnTo>
                        <a:pt x="190" y="38"/>
                      </a:lnTo>
                      <a:lnTo>
                        <a:pt x="189" y="37"/>
                      </a:lnTo>
                      <a:lnTo>
                        <a:pt x="188" y="37"/>
                      </a:lnTo>
                      <a:lnTo>
                        <a:pt x="187" y="36"/>
                      </a:lnTo>
                      <a:lnTo>
                        <a:pt x="196" y="22"/>
                      </a:lnTo>
                      <a:close/>
                      <a:moveTo>
                        <a:pt x="102" y="2"/>
                      </a:moveTo>
                      <a:lnTo>
                        <a:pt x="104" y="2"/>
                      </a:lnTo>
                      <a:lnTo>
                        <a:pt x="105" y="1"/>
                      </a:lnTo>
                      <a:lnTo>
                        <a:pt x="107" y="1"/>
                      </a:lnTo>
                      <a:lnTo>
                        <a:pt x="108" y="1"/>
                      </a:lnTo>
                      <a:lnTo>
                        <a:pt x="109" y="1"/>
                      </a:lnTo>
                      <a:lnTo>
                        <a:pt x="112" y="0"/>
                      </a:lnTo>
                      <a:lnTo>
                        <a:pt x="113" y="0"/>
                      </a:lnTo>
                      <a:lnTo>
                        <a:pt x="114" y="0"/>
                      </a:lnTo>
                      <a:lnTo>
                        <a:pt x="116" y="0"/>
                      </a:lnTo>
                      <a:lnTo>
                        <a:pt x="117" y="0"/>
                      </a:lnTo>
                      <a:lnTo>
                        <a:pt x="119" y="0"/>
                      </a:lnTo>
                      <a:lnTo>
                        <a:pt x="121" y="0"/>
                      </a:lnTo>
                      <a:lnTo>
                        <a:pt x="122" y="0"/>
                      </a:lnTo>
                      <a:lnTo>
                        <a:pt x="123" y="0"/>
                      </a:lnTo>
                      <a:lnTo>
                        <a:pt x="126" y="0"/>
                      </a:lnTo>
                      <a:lnTo>
                        <a:pt x="127" y="0"/>
                      </a:lnTo>
                      <a:lnTo>
                        <a:pt x="128" y="0"/>
                      </a:lnTo>
                      <a:lnTo>
                        <a:pt x="130" y="0"/>
                      </a:lnTo>
                      <a:lnTo>
                        <a:pt x="131" y="0"/>
                      </a:lnTo>
                      <a:lnTo>
                        <a:pt x="132" y="0"/>
                      </a:lnTo>
                      <a:lnTo>
                        <a:pt x="135" y="0"/>
                      </a:lnTo>
                      <a:lnTo>
                        <a:pt x="136" y="0"/>
                      </a:lnTo>
                      <a:lnTo>
                        <a:pt x="137" y="0"/>
                      </a:lnTo>
                      <a:lnTo>
                        <a:pt x="139" y="1"/>
                      </a:lnTo>
                      <a:lnTo>
                        <a:pt x="140" y="1"/>
                      </a:lnTo>
                      <a:lnTo>
                        <a:pt x="143" y="1"/>
                      </a:lnTo>
                      <a:lnTo>
                        <a:pt x="144" y="1"/>
                      </a:lnTo>
                      <a:lnTo>
                        <a:pt x="145" y="2"/>
                      </a:lnTo>
                      <a:lnTo>
                        <a:pt x="147" y="2"/>
                      </a:lnTo>
                      <a:lnTo>
                        <a:pt x="149" y="2"/>
                      </a:lnTo>
                      <a:lnTo>
                        <a:pt x="150" y="2"/>
                      </a:lnTo>
                      <a:lnTo>
                        <a:pt x="152" y="3"/>
                      </a:lnTo>
                      <a:lnTo>
                        <a:pt x="147" y="18"/>
                      </a:lnTo>
                      <a:lnTo>
                        <a:pt x="146" y="18"/>
                      </a:lnTo>
                      <a:lnTo>
                        <a:pt x="145" y="18"/>
                      </a:lnTo>
                      <a:lnTo>
                        <a:pt x="143" y="17"/>
                      </a:lnTo>
                      <a:lnTo>
                        <a:pt x="142" y="17"/>
                      </a:lnTo>
                      <a:lnTo>
                        <a:pt x="140" y="17"/>
                      </a:lnTo>
                      <a:lnTo>
                        <a:pt x="139" y="17"/>
                      </a:lnTo>
                      <a:lnTo>
                        <a:pt x="138" y="17"/>
                      </a:lnTo>
                      <a:lnTo>
                        <a:pt x="137" y="16"/>
                      </a:lnTo>
                      <a:lnTo>
                        <a:pt x="136" y="16"/>
                      </a:lnTo>
                      <a:lnTo>
                        <a:pt x="134" y="16"/>
                      </a:lnTo>
                      <a:lnTo>
                        <a:pt x="132" y="16"/>
                      </a:lnTo>
                      <a:lnTo>
                        <a:pt x="131" y="16"/>
                      </a:lnTo>
                      <a:lnTo>
                        <a:pt x="130" y="16"/>
                      </a:lnTo>
                      <a:lnTo>
                        <a:pt x="129" y="16"/>
                      </a:lnTo>
                      <a:lnTo>
                        <a:pt x="128" y="16"/>
                      </a:lnTo>
                      <a:lnTo>
                        <a:pt x="127" y="16"/>
                      </a:lnTo>
                      <a:lnTo>
                        <a:pt x="126" y="16"/>
                      </a:lnTo>
                      <a:lnTo>
                        <a:pt x="123" y="16"/>
                      </a:lnTo>
                      <a:lnTo>
                        <a:pt x="122" y="16"/>
                      </a:lnTo>
                      <a:lnTo>
                        <a:pt x="121" y="16"/>
                      </a:lnTo>
                      <a:lnTo>
                        <a:pt x="120" y="16"/>
                      </a:lnTo>
                      <a:lnTo>
                        <a:pt x="119" y="16"/>
                      </a:lnTo>
                      <a:lnTo>
                        <a:pt x="117" y="16"/>
                      </a:lnTo>
                      <a:lnTo>
                        <a:pt x="116" y="16"/>
                      </a:lnTo>
                      <a:lnTo>
                        <a:pt x="115" y="16"/>
                      </a:lnTo>
                      <a:lnTo>
                        <a:pt x="114" y="16"/>
                      </a:lnTo>
                      <a:lnTo>
                        <a:pt x="113" y="17"/>
                      </a:lnTo>
                      <a:lnTo>
                        <a:pt x="111" y="17"/>
                      </a:lnTo>
                      <a:lnTo>
                        <a:pt x="109" y="17"/>
                      </a:lnTo>
                      <a:lnTo>
                        <a:pt x="108" y="17"/>
                      </a:lnTo>
                      <a:lnTo>
                        <a:pt x="107" y="17"/>
                      </a:lnTo>
                      <a:lnTo>
                        <a:pt x="106" y="18"/>
                      </a:lnTo>
                      <a:lnTo>
                        <a:pt x="102" y="2"/>
                      </a:lnTo>
                      <a:close/>
                      <a:moveTo>
                        <a:pt x="22" y="54"/>
                      </a:moveTo>
                      <a:lnTo>
                        <a:pt x="23" y="53"/>
                      </a:lnTo>
                      <a:lnTo>
                        <a:pt x="24" y="52"/>
                      </a:lnTo>
                      <a:lnTo>
                        <a:pt x="24" y="51"/>
                      </a:lnTo>
                      <a:lnTo>
                        <a:pt x="25" y="49"/>
                      </a:lnTo>
                      <a:lnTo>
                        <a:pt x="26" y="47"/>
                      </a:lnTo>
                      <a:lnTo>
                        <a:pt x="28" y="46"/>
                      </a:lnTo>
                      <a:lnTo>
                        <a:pt x="29" y="45"/>
                      </a:lnTo>
                      <a:lnTo>
                        <a:pt x="29" y="44"/>
                      </a:lnTo>
                      <a:lnTo>
                        <a:pt x="30" y="43"/>
                      </a:lnTo>
                      <a:lnTo>
                        <a:pt x="31" y="41"/>
                      </a:lnTo>
                      <a:lnTo>
                        <a:pt x="32" y="40"/>
                      </a:lnTo>
                      <a:lnTo>
                        <a:pt x="33" y="39"/>
                      </a:lnTo>
                      <a:lnTo>
                        <a:pt x="34" y="38"/>
                      </a:lnTo>
                      <a:lnTo>
                        <a:pt x="36" y="37"/>
                      </a:lnTo>
                      <a:lnTo>
                        <a:pt x="37" y="36"/>
                      </a:lnTo>
                      <a:lnTo>
                        <a:pt x="38" y="34"/>
                      </a:lnTo>
                      <a:lnTo>
                        <a:pt x="39" y="33"/>
                      </a:lnTo>
                      <a:lnTo>
                        <a:pt x="40" y="33"/>
                      </a:lnTo>
                      <a:lnTo>
                        <a:pt x="41" y="32"/>
                      </a:lnTo>
                      <a:lnTo>
                        <a:pt x="43" y="31"/>
                      </a:lnTo>
                      <a:lnTo>
                        <a:pt x="44" y="30"/>
                      </a:lnTo>
                      <a:lnTo>
                        <a:pt x="45" y="29"/>
                      </a:lnTo>
                      <a:lnTo>
                        <a:pt x="46" y="28"/>
                      </a:lnTo>
                      <a:lnTo>
                        <a:pt x="47" y="26"/>
                      </a:lnTo>
                      <a:lnTo>
                        <a:pt x="48" y="26"/>
                      </a:lnTo>
                      <a:lnTo>
                        <a:pt x="49" y="25"/>
                      </a:lnTo>
                      <a:lnTo>
                        <a:pt x="51" y="24"/>
                      </a:lnTo>
                      <a:lnTo>
                        <a:pt x="52" y="23"/>
                      </a:lnTo>
                      <a:lnTo>
                        <a:pt x="54" y="22"/>
                      </a:lnTo>
                      <a:lnTo>
                        <a:pt x="55" y="22"/>
                      </a:lnTo>
                      <a:lnTo>
                        <a:pt x="56" y="21"/>
                      </a:lnTo>
                      <a:lnTo>
                        <a:pt x="58" y="20"/>
                      </a:lnTo>
                      <a:lnTo>
                        <a:pt x="66" y="34"/>
                      </a:lnTo>
                      <a:lnTo>
                        <a:pt x="64" y="34"/>
                      </a:lnTo>
                      <a:lnTo>
                        <a:pt x="63" y="36"/>
                      </a:lnTo>
                      <a:lnTo>
                        <a:pt x="62" y="36"/>
                      </a:lnTo>
                      <a:lnTo>
                        <a:pt x="61" y="37"/>
                      </a:lnTo>
                      <a:lnTo>
                        <a:pt x="60" y="38"/>
                      </a:lnTo>
                      <a:lnTo>
                        <a:pt x="59" y="38"/>
                      </a:lnTo>
                      <a:lnTo>
                        <a:pt x="58" y="39"/>
                      </a:lnTo>
                      <a:lnTo>
                        <a:pt x="56" y="40"/>
                      </a:lnTo>
                      <a:lnTo>
                        <a:pt x="55" y="40"/>
                      </a:lnTo>
                      <a:lnTo>
                        <a:pt x="54" y="41"/>
                      </a:lnTo>
                      <a:lnTo>
                        <a:pt x="54" y="43"/>
                      </a:lnTo>
                      <a:lnTo>
                        <a:pt x="53" y="43"/>
                      </a:lnTo>
                      <a:lnTo>
                        <a:pt x="52" y="44"/>
                      </a:lnTo>
                      <a:lnTo>
                        <a:pt x="51" y="45"/>
                      </a:lnTo>
                      <a:lnTo>
                        <a:pt x="49" y="46"/>
                      </a:lnTo>
                      <a:lnTo>
                        <a:pt x="48" y="47"/>
                      </a:lnTo>
                      <a:lnTo>
                        <a:pt x="47" y="47"/>
                      </a:lnTo>
                      <a:lnTo>
                        <a:pt x="47" y="48"/>
                      </a:lnTo>
                      <a:lnTo>
                        <a:pt x="46" y="49"/>
                      </a:lnTo>
                      <a:lnTo>
                        <a:pt x="45" y="51"/>
                      </a:lnTo>
                      <a:lnTo>
                        <a:pt x="44" y="52"/>
                      </a:lnTo>
                      <a:lnTo>
                        <a:pt x="43" y="53"/>
                      </a:lnTo>
                      <a:lnTo>
                        <a:pt x="41" y="54"/>
                      </a:lnTo>
                      <a:lnTo>
                        <a:pt x="41" y="55"/>
                      </a:lnTo>
                      <a:lnTo>
                        <a:pt x="40" y="56"/>
                      </a:lnTo>
                      <a:lnTo>
                        <a:pt x="39" y="58"/>
                      </a:lnTo>
                      <a:lnTo>
                        <a:pt x="39" y="59"/>
                      </a:lnTo>
                      <a:lnTo>
                        <a:pt x="38" y="60"/>
                      </a:lnTo>
                      <a:lnTo>
                        <a:pt x="37" y="61"/>
                      </a:lnTo>
                      <a:lnTo>
                        <a:pt x="36" y="62"/>
                      </a:lnTo>
                      <a:lnTo>
                        <a:pt x="22" y="54"/>
                      </a:lnTo>
                      <a:close/>
                    </a:path>
                  </a:pathLst>
                </a:custGeom>
                <a:solidFill>
                  <a:srgbClr val="000000"/>
                </a:solidFill>
                <a:ln w="9525">
                  <a:noFill/>
                  <a:round/>
                  <a:headEnd/>
                  <a:tailEnd/>
                </a:ln>
              </p:spPr>
              <p:txBody>
                <a:bodyPr/>
                <a:lstStyle/>
                <a:p>
                  <a:endParaRPr lang="en-GB"/>
                </a:p>
              </p:txBody>
            </p:sp>
            <p:sp>
              <p:nvSpPr>
                <p:cNvPr id="852" name="Freeform 1168"/>
                <p:cNvSpPr>
                  <a:spLocks/>
                </p:cNvSpPr>
                <p:nvPr/>
              </p:nvSpPr>
              <p:spPr bwMode="auto">
                <a:xfrm>
                  <a:off x="3276" y="3076"/>
                  <a:ext cx="4" cy="27"/>
                </a:xfrm>
                <a:custGeom>
                  <a:avLst/>
                  <a:gdLst>
                    <a:gd name="T0" fmla="*/ 1 w 8"/>
                    <a:gd name="T1" fmla="*/ 1 h 52"/>
                    <a:gd name="T2" fmla="*/ 1 w 8"/>
                    <a:gd name="T3" fmla="*/ 1 h 52"/>
                    <a:gd name="T4" fmla="*/ 1 w 8"/>
                    <a:gd name="T5" fmla="*/ 2 h 52"/>
                    <a:gd name="T6" fmla="*/ 1 w 8"/>
                    <a:gd name="T7" fmla="*/ 3 h 52"/>
                    <a:gd name="T8" fmla="*/ 0 w 8"/>
                    <a:gd name="T9" fmla="*/ 4 h 52"/>
                    <a:gd name="T10" fmla="*/ 0 w 8"/>
                    <a:gd name="T11" fmla="*/ 5 h 52"/>
                    <a:gd name="T12" fmla="*/ 0 w 8"/>
                    <a:gd name="T13" fmla="*/ 5 h 52"/>
                    <a:gd name="T14" fmla="*/ 0 w 8"/>
                    <a:gd name="T15" fmla="*/ 6 h 52"/>
                    <a:gd name="T16" fmla="*/ 0 w 8"/>
                    <a:gd name="T17" fmla="*/ 7 h 52"/>
                    <a:gd name="T18" fmla="*/ 0 w 8"/>
                    <a:gd name="T19" fmla="*/ 8 h 52"/>
                    <a:gd name="T20" fmla="*/ 0 w 8"/>
                    <a:gd name="T21" fmla="*/ 9 h 52"/>
                    <a:gd name="T22" fmla="*/ 0 w 8"/>
                    <a:gd name="T23" fmla="*/ 10 h 52"/>
                    <a:gd name="T24" fmla="*/ 0 w 8"/>
                    <a:gd name="T25" fmla="*/ 11 h 52"/>
                    <a:gd name="T26" fmla="*/ 0 w 8"/>
                    <a:gd name="T27" fmla="*/ 11 h 52"/>
                    <a:gd name="T28" fmla="*/ 1 w 8"/>
                    <a:gd name="T29" fmla="*/ 12 h 52"/>
                    <a:gd name="T30" fmla="*/ 1 w 8"/>
                    <a:gd name="T31" fmla="*/ 13 h 52"/>
                    <a:gd name="T32" fmla="*/ 1 w 8"/>
                    <a:gd name="T33" fmla="*/ 14 h 52"/>
                    <a:gd name="T34" fmla="*/ 1 w 8"/>
                    <a:gd name="T35" fmla="*/ 13 h 52"/>
                    <a:gd name="T36" fmla="*/ 1 w 8"/>
                    <a:gd name="T37" fmla="*/ 12 h 52"/>
                    <a:gd name="T38" fmla="*/ 1 w 8"/>
                    <a:gd name="T39" fmla="*/ 11 h 52"/>
                    <a:gd name="T40" fmla="*/ 1 w 8"/>
                    <a:gd name="T41" fmla="*/ 11 h 52"/>
                    <a:gd name="T42" fmla="*/ 1 w 8"/>
                    <a:gd name="T43" fmla="*/ 10 h 52"/>
                    <a:gd name="T44" fmla="*/ 1 w 8"/>
                    <a:gd name="T45" fmla="*/ 9 h 52"/>
                    <a:gd name="T46" fmla="*/ 1 w 8"/>
                    <a:gd name="T47" fmla="*/ 9 h 52"/>
                    <a:gd name="T48" fmla="*/ 1 w 8"/>
                    <a:gd name="T49" fmla="*/ 8 h 52"/>
                    <a:gd name="T50" fmla="*/ 1 w 8"/>
                    <a:gd name="T51" fmla="*/ 7 h 52"/>
                    <a:gd name="T52" fmla="*/ 1 w 8"/>
                    <a:gd name="T53" fmla="*/ 6 h 52"/>
                    <a:gd name="T54" fmla="*/ 1 w 8"/>
                    <a:gd name="T55" fmla="*/ 5 h 52"/>
                    <a:gd name="T56" fmla="*/ 1 w 8"/>
                    <a:gd name="T57" fmla="*/ 5 h 52"/>
                    <a:gd name="T58" fmla="*/ 1 w 8"/>
                    <a:gd name="T59" fmla="*/ 4 h 52"/>
                    <a:gd name="T60" fmla="*/ 1 w 8"/>
                    <a:gd name="T61" fmla="*/ 3 h 52"/>
                    <a:gd name="T62" fmla="*/ 1 w 8"/>
                    <a:gd name="T63" fmla="*/ 2 h 52"/>
                    <a:gd name="T64" fmla="*/ 1 w 8"/>
                    <a:gd name="T65" fmla="*/ 1 h 52"/>
                    <a:gd name="T66" fmla="*/ 1 w 8"/>
                    <a:gd name="T67" fmla="*/ 1 h 52"/>
                    <a:gd name="T68" fmla="*/ 2 w 8"/>
                    <a:gd name="T69" fmla="*/ 1 h 52"/>
                    <a:gd name="T70" fmla="*/ 1 w 8"/>
                    <a:gd name="T71" fmla="*/ 1 h 52"/>
                    <a:gd name="T72" fmla="*/ 1 w 8"/>
                    <a:gd name="T73" fmla="*/ 0 h 52"/>
                    <a:gd name="T74" fmla="*/ 1 w 8"/>
                    <a:gd name="T75" fmla="*/ 0 h 52"/>
                    <a:gd name="T76" fmla="*/ 1 w 8"/>
                    <a:gd name="T77" fmla="*/ 1 h 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2"/>
                    <a:gd name="T119" fmla="*/ 8 w 8"/>
                    <a:gd name="T120" fmla="*/ 52 h 5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2">
                      <a:moveTo>
                        <a:pt x="5" y="0"/>
                      </a:moveTo>
                      <a:lnTo>
                        <a:pt x="3" y="2"/>
                      </a:lnTo>
                      <a:lnTo>
                        <a:pt x="2" y="3"/>
                      </a:lnTo>
                      <a:lnTo>
                        <a:pt x="2" y="4"/>
                      </a:lnTo>
                      <a:lnTo>
                        <a:pt x="2" y="6"/>
                      </a:lnTo>
                      <a:lnTo>
                        <a:pt x="1" y="8"/>
                      </a:lnTo>
                      <a:lnTo>
                        <a:pt x="1" y="10"/>
                      </a:lnTo>
                      <a:lnTo>
                        <a:pt x="1" y="11"/>
                      </a:lnTo>
                      <a:lnTo>
                        <a:pt x="1" y="12"/>
                      </a:lnTo>
                      <a:lnTo>
                        <a:pt x="0" y="14"/>
                      </a:lnTo>
                      <a:lnTo>
                        <a:pt x="0" y="16"/>
                      </a:lnTo>
                      <a:lnTo>
                        <a:pt x="0" y="18"/>
                      </a:lnTo>
                      <a:lnTo>
                        <a:pt x="0" y="19"/>
                      </a:lnTo>
                      <a:lnTo>
                        <a:pt x="0" y="20"/>
                      </a:lnTo>
                      <a:lnTo>
                        <a:pt x="0" y="23"/>
                      </a:lnTo>
                      <a:lnTo>
                        <a:pt x="0" y="24"/>
                      </a:lnTo>
                      <a:lnTo>
                        <a:pt x="0" y="25"/>
                      </a:lnTo>
                      <a:lnTo>
                        <a:pt x="0" y="27"/>
                      </a:lnTo>
                      <a:lnTo>
                        <a:pt x="0" y="28"/>
                      </a:lnTo>
                      <a:lnTo>
                        <a:pt x="0" y="31"/>
                      </a:lnTo>
                      <a:lnTo>
                        <a:pt x="0" y="32"/>
                      </a:lnTo>
                      <a:lnTo>
                        <a:pt x="0" y="33"/>
                      </a:lnTo>
                      <a:lnTo>
                        <a:pt x="0" y="35"/>
                      </a:lnTo>
                      <a:lnTo>
                        <a:pt x="0" y="36"/>
                      </a:lnTo>
                      <a:lnTo>
                        <a:pt x="0" y="37"/>
                      </a:lnTo>
                      <a:lnTo>
                        <a:pt x="0" y="40"/>
                      </a:lnTo>
                      <a:lnTo>
                        <a:pt x="0" y="41"/>
                      </a:lnTo>
                      <a:lnTo>
                        <a:pt x="0" y="42"/>
                      </a:lnTo>
                      <a:lnTo>
                        <a:pt x="1" y="44"/>
                      </a:lnTo>
                      <a:lnTo>
                        <a:pt x="1" y="46"/>
                      </a:lnTo>
                      <a:lnTo>
                        <a:pt x="1" y="47"/>
                      </a:lnTo>
                      <a:lnTo>
                        <a:pt x="1" y="49"/>
                      </a:lnTo>
                      <a:lnTo>
                        <a:pt x="2" y="50"/>
                      </a:lnTo>
                      <a:lnTo>
                        <a:pt x="2" y="52"/>
                      </a:lnTo>
                      <a:lnTo>
                        <a:pt x="7" y="50"/>
                      </a:lnTo>
                      <a:lnTo>
                        <a:pt x="7" y="49"/>
                      </a:lnTo>
                      <a:lnTo>
                        <a:pt x="7" y="48"/>
                      </a:lnTo>
                      <a:lnTo>
                        <a:pt x="5" y="47"/>
                      </a:lnTo>
                      <a:lnTo>
                        <a:pt x="5" y="44"/>
                      </a:lnTo>
                      <a:lnTo>
                        <a:pt x="5" y="43"/>
                      </a:lnTo>
                      <a:lnTo>
                        <a:pt x="5" y="42"/>
                      </a:lnTo>
                      <a:lnTo>
                        <a:pt x="4" y="40"/>
                      </a:lnTo>
                      <a:lnTo>
                        <a:pt x="4" y="39"/>
                      </a:lnTo>
                      <a:lnTo>
                        <a:pt x="4" y="37"/>
                      </a:lnTo>
                      <a:lnTo>
                        <a:pt x="4" y="36"/>
                      </a:lnTo>
                      <a:lnTo>
                        <a:pt x="4" y="34"/>
                      </a:lnTo>
                      <a:lnTo>
                        <a:pt x="4" y="33"/>
                      </a:lnTo>
                      <a:lnTo>
                        <a:pt x="4" y="32"/>
                      </a:lnTo>
                      <a:lnTo>
                        <a:pt x="4" y="29"/>
                      </a:lnTo>
                      <a:lnTo>
                        <a:pt x="4" y="28"/>
                      </a:lnTo>
                      <a:lnTo>
                        <a:pt x="4" y="27"/>
                      </a:lnTo>
                      <a:lnTo>
                        <a:pt x="4" y="26"/>
                      </a:lnTo>
                      <a:lnTo>
                        <a:pt x="4" y="24"/>
                      </a:lnTo>
                      <a:lnTo>
                        <a:pt x="4" y="23"/>
                      </a:lnTo>
                      <a:lnTo>
                        <a:pt x="4" y="21"/>
                      </a:lnTo>
                      <a:lnTo>
                        <a:pt x="4" y="19"/>
                      </a:lnTo>
                      <a:lnTo>
                        <a:pt x="4" y="18"/>
                      </a:lnTo>
                      <a:lnTo>
                        <a:pt x="4" y="17"/>
                      </a:lnTo>
                      <a:lnTo>
                        <a:pt x="5" y="14"/>
                      </a:lnTo>
                      <a:lnTo>
                        <a:pt x="5" y="13"/>
                      </a:lnTo>
                      <a:lnTo>
                        <a:pt x="5" y="12"/>
                      </a:lnTo>
                      <a:lnTo>
                        <a:pt x="5" y="10"/>
                      </a:lnTo>
                      <a:lnTo>
                        <a:pt x="7" y="9"/>
                      </a:lnTo>
                      <a:lnTo>
                        <a:pt x="7" y="8"/>
                      </a:lnTo>
                      <a:lnTo>
                        <a:pt x="7" y="5"/>
                      </a:lnTo>
                      <a:lnTo>
                        <a:pt x="7" y="4"/>
                      </a:lnTo>
                      <a:lnTo>
                        <a:pt x="8" y="3"/>
                      </a:lnTo>
                      <a:lnTo>
                        <a:pt x="4" y="4"/>
                      </a:lnTo>
                      <a:lnTo>
                        <a:pt x="8" y="3"/>
                      </a:lnTo>
                      <a:lnTo>
                        <a:pt x="8" y="2"/>
                      </a:lnTo>
                      <a:lnTo>
                        <a:pt x="8" y="1"/>
                      </a:lnTo>
                      <a:lnTo>
                        <a:pt x="7" y="1"/>
                      </a:lnTo>
                      <a:lnTo>
                        <a:pt x="7" y="0"/>
                      </a:lnTo>
                      <a:lnTo>
                        <a:pt x="5" y="0"/>
                      </a:lnTo>
                      <a:lnTo>
                        <a:pt x="4" y="0"/>
                      </a:lnTo>
                      <a:lnTo>
                        <a:pt x="3" y="0"/>
                      </a:lnTo>
                      <a:lnTo>
                        <a:pt x="3" y="1"/>
                      </a:lnTo>
                      <a:lnTo>
                        <a:pt x="3" y="2"/>
                      </a:lnTo>
                      <a:lnTo>
                        <a:pt x="5" y="0"/>
                      </a:lnTo>
                      <a:close/>
                    </a:path>
                  </a:pathLst>
                </a:custGeom>
                <a:solidFill>
                  <a:srgbClr val="000000"/>
                </a:solidFill>
                <a:ln w="9525">
                  <a:noFill/>
                  <a:round/>
                  <a:headEnd/>
                  <a:tailEnd/>
                </a:ln>
              </p:spPr>
              <p:txBody>
                <a:bodyPr/>
                <a:lstStyle/>
                <a:p>
                  <a:endParaRPr lang="en-GB"/>
                </a:p>
              </p:txBody>
            </p:sp>
            <p:sp>
              <p:nvSpPr>
                <p:cNvPr id="853" name="Freeform 1169"/>
                <p:cNvSpPr>
                  <a:spLocks/>
                </p:cNvSpPr>
                <p:nvPr/>
              </p:nvSpPr>
              <p:spPr bwMode="auto">
                <a:xfrm>
                  <a:off x="3279" y="3076"/>
                  <a:ext cx="9" cy="5"/>
                </a:xfrm>
                <a:custGeom>
                  <a:avLst/>
                  <a:gdLst>
                    <a:gd name="T0" fmla="*/ 4 w 19"/>
                    <a:gd name="T1" fmla="*/ 2 h 9"/>
                    <a:gd name="T2" fmla="*/ 4 w 19"/>
                    <a:gd name="T3" fmla="*/ 1 h 9"/>
                    <a:gd name="T4" fmla="*/ 0 w 19"/>
                    <a:gd name="T5" fmla="*/ 0 h 9"/>
                    <a:gd name="T6" fmla="*/ 0 w 19"/>
                    <a:gd name="T7" fmla="*/ 1 h 9"/>
                    <a:gd name="T8" fmla="*/ 4 w 19"/>
                    <a:gd name="T9" fmla="*/ 3 h 9"/>
                    <a:gd name="T10" fmla="*/ 3 w 19"/>
                    <a:gd name="T11" fmla="*/ 2 h 9"/>
                    <a:gd name="T12" fmla="*/ 4 w 19"/>
                    <a:gd name="T13" fmla="*/ 3 h 9"/>
                    <a:gd name="T14" fmla="*/ 4 w 19"/>
                    <a:gd name="T15" fmla="*/ 3 h 9"/>
                    <a:gd name="T16" fmla="*/ 4 w 19"/>
                    <a:gd name="T17" fmla="*/ 3 h 9"/>
                    <a:gd name="T18" fmla="*/ 4 w 19"/>
                    <a:gd name="T19" fmla="*/ 2 h 9"/>
                    <a:gd name="T20" fmla="*/ 4 w 19"/>
                    <a:gd name="T21" fmla="*/ 2 h 9"/>
                    <a:gd name="T22" fmla="*/ 4 w 19"/>
                    <a:gd name="T23" fmla="*/ 2 h 9"/>
                    <a:gd name="T24" fmla="*/ 4 w 19"/>
                    <a:gd name="T25" fmla="*/ 1 h 9"/>
                    <a:gd name="T26" fmla="*/ 4 w 19"/>
                    <a:gd name="T27" fmla="*/ 1 h 9"/>
                    <a:gd name="T28" fmla="*/ 4 w 19"/>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9"/>
                    <a:gd name="T47" fmla="*/ 19 w 19"/>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9">
                      <a:moveTo>
                        <a:pt x="19" y="8"/>
                      </a:moveTo>
                      <a:lnTo>
                        <a:pt x="18" y="4"/>
                      </a:lnTo>
                      <a:lnTo>
                        <a:pt x="1" y="0"/>
                      </a:lnTo>
                      <a:lnTo>
                        <a:pt x="0" y="4"/>
                      </a:lnTo>
                      <a:lnTo>
                        <a:pt x="16" y="9"/>
                      </a:lnTo>
                      <a:lnTo>
                        <a:pt x="14" y="5"/>
                      </a:lnTo>
                      <a:lnTo>
                        <a:pt x="16" y="9"/>
                      </a:lnTo>
                      <a:lnTo>
                        <a:pt x="18" y="9"/>
                      </a:lnTo>
                      <a:lnTo>
                        <a:pt x="19" y="9"/>
                      </a:lnTo>
                      <a:lnTo>
                        <a:pt x="19" y="8"/>
                      </a:lnTo>
                      <a:lnTo>
                        <a:pt x="19" y="6"/>
                      </a:lnTo>
                      <a:lnTo>
                        <a:pt x="19" y="5"/>
                      </a:lnTo>
                      <a:lnTo>
                        <a:pt x="19" y="4"/>
                      </a:lnTo>
                      <a:lnTo>
                        <a:pt x="18" y="4"/>
                      </a:lnTo>
                      <a:lnTo>
                        <a:pt x="19" y="8"/>
                      </a:lnTo>
                      <a:close/>
                    </a:path>
                  </a:pathLst>
                </a:custGeom>
                <a:solidFill>
                  <a:srgbClr val="000000"/>
                </a:solidFill>
                <a:ln w="9525">
                  <a:noFill/>
                  <a:round/>
                  <a:headEnd/>
                  <a:tailEnd/>
                </a:ln>
              </p:spPr>
              <p:txBody>
                <a:bodyPr/>
                <a:lstStyle/>
                <a:p>
                  <a:endParaRPr lang="en-GB"/>
                </a:p>
              </p:txBody>
            </p:sp>
            <p:sp>
              <p:nvSpPr>
                <p:cNvPr id="854" name="Freeform 1170"/>
                <p:cNvSpPr>
                  <a:spLocks/>
                </p:cNvSpPr>
                <p:nvPr/>
              </p:nvSpPr>
              <p:spPr bwMode="auto">
                <a:xfrm>
                  <a:off x="3284" y="3079"/>
                  <a:ext cx="4" cy="23"/>
                </a:xfrm>
                <a:custGeom>
                  <a:avLst/>
                  <a:gdLst>
                    <a:gd name="T0" fmla="*/ 2 w 7"/>
                    <a:gd name="T1" fmla="*/ 11 h 45"/>
                    <a:gd name="T2" fmla="*/ 2 w 7"/>
                    <a:gd name="T3" fmla="*/ 10 h 45"/>
                    <a:gd name="T4" fmla="*/ 2 w 7"/>
                    <a:gd name="T5" fmla="*/ 10 h 45"/>
                    <a:gd name="T6" fmla="*/ 2 w 7"/>
                    <a:gd name="T7" fmla="*/ 9 h 45"/>
                    <a:gd name="T8" fmla="*/ 1 w 7"/>
                    <a:gd name="T9" fmla="*/ 8 h 45"/>
                    <a:gd name="T10" fmla="*/ 1 w 7"/>
                    <a:gd name="T11" fmla="*/ 8 h 45"/>
                    <a:gd name="T12" fmla="*/ 1 w 7"/>
                    <a:gd name="T13" fmla="*/ 7 h 45"/>
                    <a:gd name="T14" fmla="*/ 1 w 7"/>
                    <a:gd name="T15" fmla="*/ 6 h 45"/>
                    <a:gd name="T16" fmla="*/ 1 w 7"/>
                    <a:gd name="T17" fmla="*/ 6 h 45"/>
                    <a:gd name="T18" fmla="*/ 1 w 7"/>
                    <a:gd name="T19" fmla="*/ 5 h 45"/>
                    <a:gd name="T20" fmla="*/ 1 w 7"/>
                    <a:gd name="T21" fmla="*/ 5 h 45"/>
                    <a:gd name="T22" fmla="*/ 1 w 7"/>
                    <a:gd name="T23" fmla="*/ 4 h 45"/>
                    <a:gd name="T24" fmla="*/ 1 w 7"/>
                    <a:gd name="T25" fmla="*/ 3 h 45"/>
                    <a:gd name="T26" fmla="*/ 2 w 7"/>
                    <a:gd name="T27" fmla="*/ 3 h 45"/>
                    <a:gd name="T28" fmla="*/ 2 w 7"/>
                    <a:gd name="T29" fmla="*/ 2 h 45"/>
                    <a:gd name="T30" fmla="*/ 2 w 7"/>
                    <a:gd name="T31" fmla="*/ 2 h 45"/>
                    <a:gd name="T32" fmla="*/ 2 w 7"/>
                    <a:gd name="T33" fmla="*/ 1 h 45"/>
                    <a:gd name="T34" fmla="*/ 1 w 7"/>
                    <a:gd name="T35" fmla="*/ 1 h 45"/>
                    <a:gd name="T36" fmla="*/ 1 w 7"/>
                    <a:gd name="T37" fmla="*/ 2 h 45"/>
                    <a:gd name="T38" fmla="*/ 1 w 7"/>
                    <a:gd name="T39" fmla="*/ 2 h 45"/>
                    <a:gd name="T40" fmla="*/ 1 w 7"/>
                    <a:gd name="T41" fmla="*/ 3 h 45"/>
                    <a:gd name="T42" fmla="*/ 0 w 7"/>
                    <a:gd name="T43" fmla="*/ 4 h 45"/>
                    <a:gd name="T44" fmla="*/ 0 w 7"/>
                    <a:gd name="T45" fmla="*/ 4 h 45"/>
                    <a:gd name="T46" fmla="*/ 0 w 7"/>
                    <a:gd name="T47" fmla="*/ 5 h 45"/>
                    <a:gd name="T48" fmla="*/ 0 w 7"/>
                    <a:gd name="T49" fmla="*/ 6 h 45"/>
                    <a:gd name="T50" fmla="*/ 0 w 7"/>
                    <a:gd name="T51" fmla="*/ 6 h 45"/>
                    <a:gd name="T52" fmla="*/ 0 w 7"/>
                    <a:gd name="T53" fmla="*/ 7 h 45"/>
                    <a:gd name="T54" fmla="*/ 0 w 7"/>
                    <a:gd name="T55" fmla="*/ 8 h 45"/>
                    <a:gd name="T56" fmla="*/ 0 w 7"/>
                    <a:gd name="T57" fmla="*/ 8 h 45"/>
                    <a:gd name="T58" fmla="*/ 0 w 7"/>
                    <a:gd name="T59" fmla="*/ 9 h 45"/>
                    <a:gd name="T60" fmla="*/ 1 w 7"/>
                    <a:gd name="T61" fmla="*/ 10 h 45"/>
                    <a:gd name="T62" fmla="*/ 1 w 7"/>
                    <a:gd name="T63" fmla="*/ 10 h 45"/>
                    <a:gd name="T64" fmla="*/ 1 w 7"/>
                    <a:gd name="T65" fmla="*/ 11 h 45"/>
                    <a:gd name="T66" fmla="*/ 1 w 7"/>
                    <a:gd name="T67" fmla="*/ 11 h 45"/>
                    <a:gd name="T68" fmla="*/ 1 w 7"/>
                    <a:gd name="T69" fmla="*/ 11 h 45"/>
                    <a:gd name="T70" fmla="*/ 1 w 7"/>
                    <a:gd name="T71" fmla="*/ 12 h 45"/>
                    <a:gd name="T72" fmla="*/ 2 w 7"/>
                    <a:gd name="T73" fmla="*/ 12 h 45"/>
                    <a:gd name="T74" fmla="*/ 2 w 7"/>
                    <a:gd name="T75" fmla="*/ 11 h 45"/>
                    <a:gd name="T76" fmla="*/ 2 w 7"/>
                    <a:gd name="T77" fmla="*/ 11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
                    <a:gd name="T118" fmla="*/ 0 h 45"/>
                    <a:gd name="T119" fmla="*/ 7 w 7"/>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 h="45">
                      <a:moveTo>
                        <a:pt x="4" y="45"/>
                      </a:moveTo>
                      <a:lnTo>
                        <a:pt x="7" y="42"/>
                      </a:lnTo>
                      <a:lnTo>
                        <a:pt x="7" y="41"/>
                      </a:lnTo>
                      <a:lnTo>
                        <a:pt x="6" y="39"/>
                      </a:lnTo>
                      <a:lnTo>
                        <a:pt x="6" y="38"/>
                      </a:lnTo>
                      <a:lnTo>
                        <a:pt x="6" y="37"/>
                      </a:lnTo>
                      <a:lnTo>
                        <a:pt x="6" y="36"/>
                      </a:lnTo>
                      <a:lnTo>
                        <a:pt x="6" y="35"/>
                      </a:lnTo>
                      <a:lnTo>
                        <a:pt x="6" y="34"/>
                      </a:lnTo>
                      <a:lnTo>
                        <a:pt x="4" y="32"/>
                      </a:lnTo>
                      <a:lnTo>
                        <a:pt x="4" y="31"/>
                      </a:lnTo>
                      <a:lnTo>
                        <a:pt x="4" y="30"/>
                      </a:lnTo>
                      <a:lnTo>
                        <a:pt x="4" y="29"/>
                      </a:lnTo>
                      <a:lnTo>
                        <a:pt x="4" y="28"/>
                      </a:lnTo>
                      <a:lnTo>
                        <a:pt x="4" y="26"/>
                      </a:lnTo>
                      <a:lnTo>
                        <a:pt x="4" y="24"/>
                      </a:lnTo>
                      <a:lnTo>
                        <a:pt x="4" y="23"/>
                      </a:lnTo>
                      <a:lnTo>
                        <a:pt x="4" y="22"/>
                      </a:lnTo>
                      <a:lnTo>
                        <a:pt x="4" y="21"/>
                      </a:lnTo>
                      <a:lnTo>
                        <a:pt x="4" y="20"/>
                      </a:lnTo>
                      <a:lnTo>
                        <a:pt x="4" y="19"/>
                      </a:lnTo>
                      <a:lnTo>
                        <a:pt x="4" y="18"/>
                      </a:lnTo>
                      <a:lnTo>
                        <a:pt x="4" y="16"/>
                      </a:lnTo>
                      <a:lnTo>
                        <a:pt x="4" y="15"/>
                      </a:lnTo>
                      <a:lnTo>
                        <a:pt x="4" y="14"/>
                      </a:lnTo>
                      <a:lnTo>
                        <a:pt x="4" y="12"/>
                      </a:lnTo>
                      <a:lnTo>
                        <a:pt x="6" y="11"/>
                      </a:lnTo>
                      <a:lnTo>
                        <a:pt x="6" y="9"/>
                      </a:lnTo>
                      <a:lnTo>
                        <a:pt x="6" y="8"/>
                      </a:lnTo>
                      <a:lnTo>
                        <a:pt x="6" y="7"/>
                      </a:lnTo>
                      <a:lnTo>
                        <a:pt x="6" y="6"/>
                      </a:lnTo>
                      <a:lnTo>
                        <a:pt x="7" y="5"/>
                      </a:lnTo>
                      <a:lnTo>
                        <a:pt x="7" y="4"/>
                      </a:lnTo>
                      <a:lnTo>
                        <a:pt x="7" y="3"/>
                      </a:lnTo>
                      <a:lnTo>
                        <a:pt x="2" y="0"/>
                      </a:lnTo>
                      <a:lnTo>
                        <a:pt x="2" y="3"/>
                      </a:lnTo>
                      <a:lnTo>
                        <a:pt x="2" y="4"/>
                      </a:lnTo>
                      <a:lnTo>
                        <a:pt x="1" y="5"/>
                      </a:lnTo>
                      <a:lnTo>
                        <a:pt x="1" y="6"/>
                      </a:lnTo>
                      <a:lnTo>
                        <a:pt x="1" y="7"/>
                      </a:lnTo>
                      <a:lnTo>
                        <a:pt x="1" y="9"/>
                      </a:lnTo>
                      <a:lnTo>
                        <a:pt x="1" y="11"/>
                      </a:lnTo>
                      <a:lnTo>
                        <a:pt x="0" y="12"/>
                      </a:lnTo>
                      <a:lnTo>
                        <a:pt x="0" y="13"/>
                      </a:lnTo>
                      <a:lnTo>
                        <a:pt x="0" y="14"/>
                      </a:lnTo>
                      <a:lnTo>
                        <a:pt x="0" y="15"/>
                      </a:lnTo>
                      <a:lnTo>
                        <a:pt x="0" y="18"/>
                      </a:lnTo>
                      <a:lnTo>
                        <a:pt x="0" y="19"/>
                      </a:lnTo>
                      <a:lnTo>
                        <a:pt x="0" y="20"/>
                      </a:lnTo>
                      <a:lnTo>
                        <a:pt x="0" y="21"/>
                      </a:lnTo>
                      <a:lnTo>
                        <a:pt x="0" y="22"/>
                      </a:lnTo>
                      <a:lnTo>
                        <a:pt x="0" y="23"/>
                      </a:lnTo>
                      <a:lnTo>
                        <a:pt x="0" y="24"/>
                      </a:lnTo>
                      <a:lnTo>
                        <a:pt x="0" y="27"/>
                      </a:lnTo>
                      <a:lnTo>
                        <a:pt x="0" y="28"/>
                      </a:lnTo>
                      <a:lnTo>
                        <a:pt x="0" y="29"/>
                      </a:lnTo>
                      <a:lnTo>
                        <a:pt x="0" y="30"/>
                      </a:lnTo>
                      <a:lnTo>
                        <a:pt x="0" y="31"/>
                      </a:lnTo>
                      <a:lnTo>
                        <a:pt x="0" y="32"/>
                      </a:lnTo>
                      <a:lnTo>
                        <a:pt x="0" y="34"/>
                      </a:lnTo>
                      <a:lnTo>
                        <a:pt x="1" y="36"/>
                      </a:lnTo>
                      <a:lnTo>
                        <a:pt x="1" y="37"/>
                      </a:lnTo>
                      <a:lnTo>
                        <a:pt x="1" y="38"/>
                      </a:lnTo>
                      <a:lnTo>
                        <a:pt x="1" y="39"/>
                      </a:lnTo>
                      <a:lnTo>
                        <a:pt x="1" y="41"/>
                      </a:lnTo>
                      <a:lnTo>
                        <a:pt x="2" y="42"/>
                      </a:lnTo>
                      <a:lnTo>
                        <a:pt x="2" y="43"/>
                      </a:lnTo>
                      <a:lnTo>
                        <a:pt x="3" y="41"/>
                      </a:lnTo>
                      <a:lnTo>
                        <a:pt x="2" y="43"/>
                      </a:lnTo>
                      <a:lnTo>
                        <a:pt x="2" y="44"/>
                      </a:lnTo>
                      <a:lnTo>
                        <a:pt x="3" y="44"/>
                      </a:lnTo>
                      <a:lnTo>
                        <a:pt x="3" y="45"/>
                      </a:lnTo>
                      <a:lnTo>
                        <a:pt x="4" y="45"/>
                      </a:lnTo>
                      <a:lnTo>
                        <a:pt x="6" y="45"/>
                      </a:lnTo>
                      <a:lnTo>
                        <a:pt x="6" y="44"/>
                      </a:lnTo>
                      <a:lnTo>
                        <a:pt x="7" y="44"/>
                      </a:lnTo>
                      <a:lnTo>
                        <a:pt x="7" y="43"/>
                      </a:lnTo>
                      <a:lnTo>
                        <a:pt x="7" y="42"/>
                      </a:lnTo>
                      <a:lnTo>
                        <a:pt x="4" y="45"/>
                      </a:lnTo>
                      <a:close/>
                    </a:path>
                  </a:pathLst>
                </a:custGeom>
                <a:solidFill>
                  <a:srgbClr val="000000"/>
                </a:solidFill>
                <a:ln w="9525">
                  <a:noFill/>
                  <a:round/>
                  <a:headEnd/>
                  <a:tailEnd/>
                </a:ln>
              </p:spPr>
              <p:txBody>
                <a:bodyPr/>
                <a:lstStyle/>
                <a:p>
                  <a:endParaRPr lang="en-GB"/>
                </a:p>
              </p:txBody>
            </p:sp>
            <p:sp>
              <p:nvSpPr>
                <p:cNvPr id="855" name="Freeform 1171"/>
                <p:cNvSpPr>
                  <a:spLocks/>
                </p:cNvSpPr>
                <p:nvPr/>
              </p:nvSpPr>
              <p:spPr bwMode="auto">
                <a:xfrm>
                  <a:off x="3277" y="3099"/>
                  <a:ext cx="10" cy="4"/>
                </a:xfrm>
                <a:custGeom>
                  <a:avLst/>
                  <a:gdLst>
                    <a:gd name="T0" fmla="*/ 0 w 18"/>
                    <a:gd name="T1" fmla="*/ 1 h 8"/>
                    <a:gd name="T2" fmla="*/ 1 w 18"/>
                    <a:gd name="T3" fmla="*/ 2 h 8"/>
                    <a:gd name="T4" fmla="*/ 6 w 18"/>
                    <a:gd name="T5" fmla="*/ 1 h 8"/>
                    <a:gd name="T6" fmla="*/ 5 w 18"/>
                    <a:gd name="T7" fmla="*/ 0 h 8"/>
                    <a:gd name="T8" fmla="*/ 1 w 18"/>
                    <a:gd name="T9" fmla="*/ 1 h 8"/>
                    <a:gd name="T10" fmla="*/ 2 w 18"/>
                    <a:gd name="T11" fmla="*/ 1 h 8"/>
                    <a:gd name="T12" fmla="*/ 1 w 18"/>
                    <a:gd name="T13" fmla="*/ 1 h 8"/>
                    <a:gd name="T14" fmla="*/ 1 w 18"/>
                    <a:gd name="T15" fmla="*/ 1 h 8"/>
                    <a:gd name="T16" fmla="*/ 1 w 18"/>
                    <a:gd name="T17" fmla="*/ 1 h 8"/>
                    <a:gd name="T18" fmla="*/ 0 w 18"/>
                    <a:gd name="T19" fmla="*/ 1 h 8"/>
                    <a:gd name="T20" fmla="*/ 0 w 18"/>
                    <a:gd name="T21" fmla="*/ 1 h 8"/>
                    <a:gd name="T22" fmla="*/ 0 w 18"/>
                    <a:gd name="T23" fmla="*/ 1 h 8"/>
                    <a:gd name="T24" fmla="*/ 1 w 18"/>
                    <a:gd name="T25" fmla="*/ 1 h 8"/>
                    <a:gd name="T26" fmla="*/ 1 w 18"/>
                    <a:gd name="T27" fmla="*/ 2 h 8"/>
                    <a:gd name="T28" fmla="*/ 1 w 18"/>
                    <a:gd name="T29" fmla="*/ 2 h 8"/>
                    <a:gd name="T30" fmla="*/ 1 w 18"/>
                    <a:gd name="T31" fmla="*/ 2 h 8"/>
                    <a:gd name="T32" fmla="*/ 0 w 18"/>
                    <a:gd name="T33" fmla="*/ 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8"/>
                    <a:gd name="T53" fmla="*/ 18 w 18"/>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8">
                      <a:moveTo>
                        <a:pt x="0" y="6"/>
                      </a:moveTo>
                      <a:lnTo>
                        <a:pt x="3" y="8"/>
                      </a:lnTo>
                      <a:lnTo>
                        <a:pt x="18" y="4"/>
                      </a:lnTo>
                      <a:lnTo>
                        <a:pt x="17" y="0"/>
                      </a:lnTo>
                      <a:lnTo>
                        <a:pt x="2" y="3"/>
                      </a:lnTo>
                      <a:lnTo>
                        <a:pt x="5" y="4"/>
                      </a:lnTo>
                      <a:lnTo>
                        <a:pt x="2" y="3"/>
                      </a:lnTo>
                      <a:lnTo>
                        <a:pt x="1" y="3"/>
                      </a:lnTo>
                      <a:lnTo>
                        <a:pt x="1" y="4"/>
                      </a:lnTo>
                      <a:lnTo>
                        <a:pt x="0" y="4"/>
                      </a:lnTo>
                      <a:lnTo>
                        <a:pt x="0" y="5"/>
                      </a:lnTo>
                      <a:lnTo>
                        <a:pt x="0" y="6"/>
                      </a:lnTo>
                      <a:lnTo>
                        <a:pt x="1" y="6"/>
                      </a:lnTo>
                      <a:lnTo>
                        <a:pt x="1" y="8"/>
                      </a:lnTo>
                      <a:lnTo>
                        <a:pt x="2" y="8"/>
                      </a:lnTo>
                      <a:lnTo>
                        <a:pt x="3" y="8"/>
                      </a:lnTo>
                      <a:lnTo>
                        <a:pt x="0" y="6"/>
                      </a:lnTo>
                      <a:close/>
                    </a:path>
                  </a:pathLst>
                </a:custGeom>
                <a:solidFill>
                  <a:srgbClr val="000000"/>
                </a:solidFill>
                <a:ln w="9525">
                  <a:noFill/>
                  <a:round/>
                  <a:headEnd/>
                  <a:tailEnd/>
                </a:ln>
              </p:spPr>
              <p:txBody>
                <a:bodyPr/>
                <a:lstStyle/>
                <a:p>
                  <a:endParaRPr lang="en-GB"/>
                </a:p>
              </p:txBody>
            </p:sp>
            <p:sp>
              <p:nvSpPr>
                <p:cNvPr id="856" name="Freeform 1172"/>
                <p:cNvSpPr>
                  <a:spLocks/>
                </p:cNvSpPr>
                <p:nvPr/>
              </p:nvSpPr>
              <p:spPr bwMode="auto">
                <a:xfrm>
                  <a:off x="3286" y="3123"/>
                  <a:ext cx="19" cy="20"/>
                </a:xfrm>
                <a:custGeom>
                  <a:avLst/>
                  <a:gdLst>
                    <a:gd name="T0" fmla="*/ 0 w 38"/>
                    <a:gd name="T1" fmla="*/ 1 h 39"/>
                    <a:gd name="T2" fmla="*/ 1 w 38"/>
                    <a:gd name="T3" fmla="*/ 2 h 39"/>
                    <a:gd name="T4" fmla="*/ 1 w 38"/>
                    <a:gd name="T5" fmla="*/ 3 h 39"/>
                    <a:gd name="T6" fmla="*/ 1 w 38"/>
                    <a:gd name="T7" fmla="*/ 3 h 39"/>
                    <a:gd name="T8" fmla="*/ 2 w 38"/>
                    <a:gd name="T9" fmla="*/ 4 h 39"/>
                    <a:gd name="T10" fmla="*/ 2 w 38"/>
                    <a:gd name="T11" fmla="*/ 4 h 39"/>
                    <a:gd name="T12" fmla="*/ 3 w 38"/>
                    <a:gd name="T13" fmla="*/ 5 h 39"/>
                    <a:gd name="T14" fmla="*/ 3 w 38"/>
                    <a:gd name="T15" fmla="*/ 6 h 39"/>
                    <a:gd name="T16" fmla="*/ 4 w 38"/>
                    <a:gd name="T17" fmla="*/ 6 h 39"/>
                    <a:gd name="T18" fmla="*/ 5 w 38"/>
                    <a:gd name="T19" fmla="*/ 7 h 39"/>
                    <a:gd name="T20" fmla="*/ 5 w 38"/>
                    <a:gd name="T21" fmla="*/ 7 h 39"/>
                    <a:gd name="T22" fmla="*/ 5 w 38"/>
                    <a:gd name="T23" fmla="*/ 8 h 39"/>
                    <a:gd name="T24" fmla="*/ 6 w 38"/>
                    <a:gd name="T25" fmla="*/ 8 h 39"/>
                    <a:gd name="T26" fmla="*/ 7 w 38"/>
                    <a:gd name="T27" fmla="*/ 9 h 39"/>
                    <a:gd name="T28" fmla="*/ 7 w 38"/>
                    <a:gd name="T29" fmla="*/ 9 h 39"/>
                    <a:gd name="T30" fmla="*/ 9 w 38"/>
                    <a:gd name="T31" fmla="*/ 10 h 39"/>
                    <a:gd name="T32" fmla="*/ 9 w 38"/>
                    <a:gd name="T33" fmla="*/ 10 h 39"/>
                    <a:gd name="T34" fmla="*/ 10 w 38"/>
                    <a:gd name="T35" fmla="*/ 9 h 39"/>
                    <a:gd name="T36" fmla="*/ 9 w 38"/>
                    <a:gd name="T37" fmla="*/ 9 h 39"/>
                    <a:gd name="T38" fmla="*/ 8 w 38"/>
                    <a:gd name="T39" fmla="*/ 8 h 39"/>
                    <a:gd name="T40" fmla="*/ 7 w 38"/>
                    <a:gd name="T41" fmla="*/ 8 h 39"/>
                    <a:gd name="T42" fmla="*/ 7 w 38"/>
                    <a:gd name="T43" fmla="*/ 7 h 39"/>
                    <a:gd name="T44" fmla="*/ 6 w 38"/>
                    <a:gd name="T45" fmla="*/ 7 h 39"/>
                    <a:gd name="T46" fmla="*/ 5 w 38"/>
                    <a:gd name="T47" fmla="*/ 6 h 39"/>
                    <a:gd name="T48" fmla="*/ 5 w 38"/>
                    <a:gd name="T49" fmla="*/ 6 h 39"/>
                    <a:gd name="T50" fmla="*/ 5 w 38"/>
                    <a:gd name="T51" fmla="*/ 5 h 39"/>
                    <a:gd name="T52" fmla="*/ 4 w 38"/>
                    <a:gd name="T53" fmla="*/ 5 h 39"/>
                    <a:gd name="T54" fmla="*/ 3 w 38"/>
                    <a:gd name="T55" fmla="*/ 4 h 39"/>
                    <a:gd name="T56" fmla="*/ 3 w 38"/>
                    <a:gd name="T57" fmla="*/ 4 h 39"/>
                    <a:gd name="T58" fmla="*/ 2 w 38"/>
                    <a:gd name="T59" fmla="*/ 3 h 39"/>
                    <a:gd name="T60" fmla="*/ 2 w 38"/>
                    <a:gd name="T61" fmla="*/ 2 h 39"/>
                    <a:gd name="T62" fmla="*/ 1 w 38"/>
                    <a:gd name="T63" fmla="*/ 2 h 39"/>
                    <a:gd name="T64" fmla="*/ 1 w 38"/>
                    <a:gd name="T65" fmla="*/ 1 h 39"/>
                    <a:gd name="T66" fmla="*/ 1 w 38"/>
                    <a:gd name="T67" fmla="*/ 2 h 39"/>
                    <a:gd name="T68" fmla="*/ 1 w 38"/>
                    <a:gd name="T69" fmla="*/ 0 h 39"/>
                    <a:gd name="T70" fmla="*/ 1 w 38"/>
                    <a:gd name="T71" fmla="*/ 0 h 39"/>
                    <a:gd name="T72" fmla="*/ 0 w 38"/>
                    <a:gd name="T73" fmla="*/ 0 h 39"/>
                    <a:gd name="T74" fmla="*/ 0 w 38"/>
                    <a:gd name="T75" fmla="*/ 1 h 39"/>
                    <a:gd name="T76" fmla="*/ 1 w 38"/>
                    <a:gd name="T77" fmla="*/ 0 h 3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39"/>
                    <a:gd name="T119" fmla="*/ 38 w 38"/>
                    <a:gd name="T120" fmla="*/ 39 h 3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39">
                      <a:moveTo>
                        <a:pt x="1" y="0"/>
                      </a:moveTo>
                      <a:lnTo>
                        <a:pt x="0" y="3"/>
                      </a:lnTo>
                      <a:lnTo>
                        <a:pt x="1" y="5"/>
                      </a:lnTo>
                      <a:lnTo>
                        <a:pt x="3" y="6"/>
                      </a:lnTo>
                      <a:lnTo>
                        <a:pt x="4" y="8"/>
                      </a:lnTo>
                      <a:lnTo>
                        <a:pt x="5" y="9"/>
                      </a:lnTo>
                      <a:lnTo>
                        <a:pt x="5" y="10"/>
                      </a:lnTo>
                      <a:lnTo>
                        <a:pt x="6" y="11"/>
                      </a:lnTo>
                      <a:lnTo>
                        <a:pt x="7" y="13"/>
                      </a:lnTo>
                      <a:lnTo>
                        <a:pt x="8" y="14"/>
                      </a:lnTo>
                      <a:lnTo>
                        <a:pt x="9" y="15"/>
                      </a:lnTo>
                      <a:lnTo>
                        <a:pt x="11" y="16"/>
                      </a:lnTo>
                      <a:lnTo>
                        <a:pt x="11" y="18"/>
                      </a:lnTo>
                      <a:lnTo>
                        <a:pt x="12" y="19"/>
                      </a:lnTo>
                      <a:lnTo>
                        <a:pt x="13" y="21"/>
                      </a:lnTo>
                      <a:lnTo>
                        <a:pt x="14" y="22"/>
                      </a:lnTo>
                      <a:lnTo>
                        <a:pt x="15" y="23"/>
                      </a:lnTo>
                      <a:lnTo>
                        <a:pt x="16" y="24"/>
                      </a:lnTo>
                      <a:lnTo>
                        <a:pt x="17" y="25"/>
                      </a:lnTo>
                      <a:lnTo>
                        <a:pt x="19" y="26"/>
                      </a:lnTo>
                      <a:lnTo>
                        <a:pt x="20" y="28"/>
                      </a:lnTo>
                      <a:lnTo>
                        <a:pt x="21" y="28"/>
                      </a:lnTo>
                      <a:lnTo>
                        <a:pt x="22" y="29"/>
                      </a:lnTo>
                      <a:lnTo>
                        <a:pt x="23" y="30"/>
                      </a:lnTo>
                      <a:lnTo>
                        <a:pt x="24" y="31"/>
                      </a:lnTo>
                      <a:lnTo>
                        <a:pt x="26" y="32"/>
                      </a:lnTo>
                      <a:lnTo>
                        <a:pt x="27" y="33"/>
                      </a:lnTo>
                      <a:lnTo>
                        <a:pt x="28" y="34"/>
                      </a:lnTo>
                      <a:lnTo>
                        <a:pt x="29" y="36"/>
                      </a:lnTo>
                      <a:lnTo>
                        <a:pt x="30" y="36"/>
                      </a:lnTo>
                      <a:lnTo>
                        <a:pt x="32" y="37"/>
                      </a:lnTo>
                      <a:lnTo>
                        <a:pt x="34" y="38"/>
                      </a:lnTo>
                      <a:lnTo>
                        <a:pt x="35" y="39"/>
                      </a:lnTo>
                      <a:lnTo>
                        <a:pt x="36" y="39"/>
                      </a:lnTo>
                      <a:lnTo>
                        <a:pt x="38" y="36"/>
                      </a:lnTo>
                      <a:lnTo>
                        <a:pt x="37" y="34"/>
                      </a:lnTo>
                      <a:lnTo>
                        <a:pt x="36" y="33"/>
                      </a:lnTo>
                      <a:lnTo>
                        <a:pt x="35" y="33"/>
                      </a:lnTo>
                      <a:lnTo>
                        <a:pt x="34" y="32"/>
                      </a:lnTo>
                      <a:lnTo>
                        <a:pt x="32" y="31"/>
                      </a:lnTo>
                      <a:lnTo>
                        <a:pt x="31" y="30"/>
                      </a:lnTo>
                      <a:lnTo>
                        <a:pt x="30" y="30"/>
                      </a:lnTo>
                      <a:lnTo>
                        <a:pt x="29" y="29"/>
                      </a:lnTo>
                      <a:lnTo>
                        <a:pt x="28" y="28"/>
                      </a:lnTo>
                      <a:lnTo>
                        <a:pt x="27" y="26"/>
                      </a:lnTo>
                      <a:lnTo>
                        <a:pt x="26" y="25"/>
                      </a:lnTo>
                      <a:lnTo>
                        <a:pt x="24" y="24"/>
                      </a:lnTo>
                      <a:lnTo>
                        <a:pt x="23" y="23"/>
                      </a:lnTo>
                      <a:lnTo>
                        <a:pt x="22" y="23"/>
                      </a:lnTo>
                      <a:lnTo>
                        <a:pt x="21" y="22"/>
                      </a:lnTo>
                      <a:lnTo>
                        <a:pt x="20" y="21"/>
                      </a:lnTo>
                      <a:lnTo>
                        <a:pt x="19" y="19"/>
                      </a:lnTo>
                      <a:lnTo>
                        <a:pt x="17" y="18"/>
                      </a:lnTo>
                      <a:lnTo>
                        <a:pt x="16" y="17"/>
                      </a:lnTo>
                      <a:lnTo>
                        <a:pt x="16" y="16"/>
                      </a:lnTo>
                      <a:lnTo>
                        <a:pt x="15" y="15"/>
                      </a:lnTo>
                      <a:lnTo>
                        <a:pt x="14" y="14"/>
                      </a:lnTo>
                      <a:lnTo>
                        <a:pt x="13" y="13"/>
                      </a:lnTo>
                      <a:lnTo>
                        <a:pt x="12" y="11"/>
                      </a:lnTo>
                      <a:lnTo>
                        <a:pt x="11" y="10"/>
                      </a:lnTo>
                      <a:lnTo>
                        <a:pt x="11" y="9"/>
                      </a:lnTo>
                      <a:lnTo>
                        <a:pt x="9" y="7"/>
                      </a:lnTo>
                      <a:lnTo>
                        <a:pt x="8" y="6"/>
                      </a:lnTo>
                      <a:lnTo>
                        <a:pt x="7" y="5"/>
                      </a:lnTo>
                      <a:lnTo>
                        <a:pt x="6" y="3"/>
                      </a:lnTo>
                      <a:lnTo>
                        <a:pt x="6" y="2"/>
                      </a:lnTo>
                      <a:lnTo>
                        <a:pt x="5" y="1"/>
                      </a:lnTo>
                      <a:lnTo>
                        <a:pt x="4" y="5"/>
                      </a:lnTo>
                      <a:lnTo>
                        <a:pt x="5" y="1"/>
                      </a:lnTo>
                      <a:lnTo>
                        <a:pt x="5" y="0"/>
                      </a:lnTo>
                      <a:lnTo>
                        <a:pt x="4" y="0"/>
                      </a:lnTo>
                      <a:lnTo>
                        <a:pt x="3"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857" name="Freeform 1173"/>
                <p:cNvSpPr>
                  <a:spLocks/>
                </p:cNvSpPr>
                <p:nvPr/>
              </p:nvSpPr>
              <p:spPr bwMode="auto">
                <a:xfrm>
                  <a:off x="3287" y="3119"/>
                  <a:ext cx="9" cy="7"/>
                </a:xfrm>
                <a:custGeom>
                  <a:avLst/>
                  <a:gdLst>
                    <a:gd name="T0" fmla="*/ 4 w 19"/>
                    <a:gd name="T1" fmla="*/ 1 h 13"/>
                    <a:gd name="T2" fmla="*/ 3 w 19"/>
                    <a:gd name="T3" fmla="*/ 0 h 13"/>
                    <a:gd name="T4" fmla="*/ 0 w 19"/>
                    <a:gd name="T5" fmla="*/ 2 h 13"/>
                    <a:gd name="T6" fmla="*/ 0 w 19"/>
                    <a:gd name="T7" fmla="*/ 4 h 13"/>
                    <a:gd name="T8" fmla="*/ 4 w 19"/>
                    <a:gd name="T9" fmla="*/ 1 h 13"/>
                    <a:gd name="T10" fmla="*/ 3 w 19"/>
                    <a:gd name="T11" fmla="*/ 1 h 13"/>
                    <a:gd name="T12" fmla="*/ 4 w 19"/>
                    <a:gd name="T13" fmla="*/ 1 h 13"/>
                    <a:gd name="T14" fmla="*/ 4 w 19"/>
                    <a:gd name="T15" fmla="*/ 1 h 13"/>
                    <a:gd name="T16" fmla="*/ 4 w 19"/>
                    <a:gd name="T17" fmla="*/ 1 h 13"/>
                    <a:gd name="T18" fmla="*/ 4 w 19"/>
                    <a:gd name="T19" fmla="*/ 1 h 13"/>
                    <a:gd name="T20" fmla="*/ 4 w 19"/>
                    <a:gd name="T21" fmla="*/ 1 h 13"/>
                    <a:gd name="T22" fmla="*/ 4 w 19"/>
                    <a:gd name="T23" fmla="*/ 0 h 13"/>
                    <a:gd name="T24" fmla="*/ 4 w 19"/>
                    <a:gd name="T25" fmla="*/ 0 h 13"/>
                    <a:gd name="T26" fmla="*/ 3 w 19"/>
                    <a:gd name="T27" fmla="*/ 0 h 13"/>
                    <a:gd name="T28" fmla="*/ 4 w 19"/>
                    <a:gd name="T29" fmla="*/ 1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13"/>
                    <a:gd name="T47" fmla="*/ 19 w 19"/>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13">
                      <a:moveTo>
                        <a:pt x="19" y="1"/>
                      </a:moveTo>
                      <a:lnTo>
                        <a:pt x="15" y="0"/>
                      </a:lnTo>
                      <a:lnTo>
                        <a:pt x="0" y="8"/>
                      </a:lnTo>
                      <a:lnTo>
                        <a:pt x="3" y="13"/>
                      </a:lnTo>
                      <a:lnTo>
                        <a:pt x="18" y="4"/>
                      </a:lnTo>
                      <a:lnTo>
                        <a:pt x="14" y="3"/>
                      </a:lnTo>
                      <a:lnTo>
                        <a:pt x="18" y="4"/>
                      </a:lnTo>
                      <a:lnTo>
                        <a:pt x="18" y="3"/>
                      </a:lnTo>
                      <a:lnTo>
                        <a:pt x="19" y="3"/>
                      </a:lnTo>
                      <a:lnTo>
                        <a:pt x="19" y="2"/>
                      </a:lnTo>
                      <a:lnTo>
                        <a:pt x="19" y="1"/>
                      </a:lnTo>
                      <a:lnTo>
                        <a:pt x="18" y="0"/>
                      </a:lnTo>
                      <a:lnTo>
                        <a:pt x="16" y="0"/>
                      </a:lnTo>
                      <a:lnTo>
                        <a:pt x="15" y="0"/>
                      </a:lnTo>
                      <a:lnTo>
                        <a:pt x="19" y="1"/>
                      </a:lnTo>
                      <a:close/>
                    </a:path>
                  </a:pathLst>
                </a:custGeom>
                <a:solidFill>
                  <a:srgbClr val="000000"/>
                </a:solidFill>
                <a:ln w="9525">
                  <a:noFill/>
                  <a:round/>
                  <a:headEnd/>
                  <a:tailEnd/>
                </a:ln>
              </p:spPr>
              <p:txBody>
                <a:bodyPr/>
                <a:lstStyle/>
                <a:p>
                  <a:endParaRPr lang="en-GB"/>
                </a:p>
              </p:txBody>
            </p:sp>
            <p:sp>
              <p:nvSpPr>
                <p:cNvPr id="858" name="Freeform 1174"/>
                <p:cNvSpPr>
                  <a:spLocks/>
                </p:cNvSpPr>
                <p:nvPr/>
              </p:nvSpPr>
              <p:spPr bwMode="auto">
                <a:xfrm>
                  <a:off x="3294" y="3120"/>
                  <a:ext cx="16" cy="16"/>
                </a:xfrm>
                <a:custGeom>
                  <a:avLst/>
                  <a:gdLst>
                    <a:gd name="T0" fmla="*/ 7 w 34"/>
                    <a:gd name="T1" fmla="*/ 7 h 32"/>
                    <a:gd name="T2" fmla="*/ 7 w 34"/>
                    <a:gd name="T3" fmla="*/ 6 h 32"/>
                    <a:gd name="T4" fmla="*/ 6 w 34"/>
                    <a:gd name="T5" fmla="*/ 6 h 32"/>
                    <a:gd name="T6" fmla="*/ 6 w 34"/>
                    <a:gd name="T7" fmla="*/ 6 h 32"/>
                    <a:gd name="T8" fmla="*/ 5 w 34"/>
                    <a:gd name="T9" fmla="*/ 5 h 32"/>
                    <a:gd name="T10" fmla="*/ 5 w 34"/>
                    <a:gd name="T11" fmla="*/ 5 h 32"/>
                    <a:gd name="T12" fmla="*/ 4 w 34"/>
                    <a:gd name="T13" fmla="*/ 4 h 32"/>
                    <a:gd name="T14" fmla="*/ 4 w 34"/>
                    <a:gd name="T15" fmla="*/ 4 h 32"/>
                    <a:gd name="T16" fmla="*/ 4 w 34"/>
                    <a:gd name="T17" fmla="*/ 3 h 32"/>
                    <a:gd name="T18" fmla="*/ 3 w 34"/>
                    <a:gd name="T19" fmla="*/ 3 h 32"/>
                    <a:gd name="T20" fmla="*/ 3 w 34"/>
                    <a:gd name="T21" fmla="*/ 3 h 32"/>
                    <a:gd name="T22" fmla="*/ 2 w 34"/>
                    <a:gd name="T23" fmla="*/ 2 h 32"/>
                    <a:gd name="T24" fmla="*/ 2 w 34"/>
                    <a:gd name="T25" fmla="*/ 2 h 32"/>
                    <a:gd name="T26" fmla="*/ 2 w 34"/>
                    <a:gd name="T27" fmla="*/ 1 h 32"/>
                    <a:gd name="T28" fmla="*/ 1 w 34"/>
                    <a:gd name="T29" fmla="*/ 1 h 32"/>
                    <a:gd name="T30" fmla="*/ 1 w 34"/>
                    <a:gd name="T31" fmla="*/ 1 h 32"/>
                    <a:gd name="T32" fmla="*/ 0 w 34"/>
                    <a:gd name="T33" fmla="*/ 1 h 32"/>
                    <a:gd name="T34" fmla="*/ 0 w 34"/>
                    <a:gd name="T35" fmla="*/ 1 h 32"/>
                    <a:gd name="T36" fmla="*/ 0 w 34"/>
                    <a:gd name="T37" fmla="*/ 1 h 32"/>
                    <a:gd name="T38" fmla="*/ 1 w 34"/>
                    <a:gd name="T39" fmla="*/ 2 h 32"/>
                    <a:gd name="T40" fmla="*/ 1 w 34"/>
                    <a:gd name="T41" fmla="*/ 3 h 32"/>
                    <a:gd name="T42" fmla="*/ 2 w 34"/>
                    <a:gd name="T43" fmla="*/ 3 h 32"/>
                    <a:gd name="T44" fmla="*/ 2 w 34"/>
                    <a:gd name="T45" fmla="*/ 4 h 32"/>
                    <a:gd name="T46" fmla="*/ 3 w 34"/>
                    <a:gd name="T47" fmla="*/ 4 h 32"/>
                    <a:gd name="T48" fmla="*/ 3 w 34"/>
                    <a:gd name="T49" fmla="*/ 5 h 32"/>
                    <a:gd name="T50" fmla="*/ 3 w 34"/>
                    <a:gd name="T51" fmla="*/ 5 h 32"/>
                    <a:gd name="T52" fmla="*/ 4 w 34"/>
                    <a:gd name="T53" fmla="*/ 5 h 32"/>
                    <a:gd name="T54" fmla="*/ 4 w 34"/>
                    <a:gd name="T55" fmla="*/ 6 h 32"/>
                    <a:gd name="T56" fmla="*/ 5 w 34"/>
                    <a:gd name="T57" fmla="*/ 6 h 32"/>
                    <a:gd name="T58" fmla="*/ 5 w 34"/>
                    <a:gd name="T59" fmla="*/ 7 h 32"/>
                    <a:gd name="T60" fmla="*/ 6 w 34"/>
                    <a:gd name="T61" fmla="*/ 7 h 32"/>
                    <a:gd name="T62" fmla="*/ 6 w 34"/>
                    <a:gd name="T63" fmla="*/ 7 h 32"/>
                    <a:gd name="T64" fmla="*/ 7 w 34"/>
                    <a:gd name="T65" fmla="*/ 8 h 32"/>
                    <a:gd name="T66" fmla="*/ 7 w 34"/>
                    <a:gd name="T67" fmla="*/ 8 h 32"/>
                    <a:gd name="T68" fmla="*/ 7 w 34"/>
                    <a:gd name="T69" fmla="*/ 8 h 32"/>
                    <a:gd name="T70" fmla="*/ 7 w 34"/>
                    <a:gd name="T71" fmla="*/ 7 h 32"/>
                    <a:gd name="T72" fmla="*/ 7 w 34"/>
                    <a:gd name="T73" fmla="*/ 7 h 32"/>
                    <a:gd name="T74" fmla="*/ 7 w 34"/>
                    <a:gd name="T75" fmla="*/ 7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32"/>
                    <a:gd name="T116" fmla="*/ 34 w 34"/>
                    <a:gd name="T117" fmla="*/ 32 h 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32">
                      <a:moveTo>
                        <a:pt x="32" y="31"/>
                      </a:moveTo>
                      <a:lnTo>
                        <a:pt x="31" y="29"/>
                      </a:lnTo>
                      <a:lnTo>
                        <a:pt x="31" y="28"/>
                      </a:lnTo>
                      <a:lnTo>
                        <a:pt x="30" y="26"/>
                      </a:lnTo>
                      <a:lnTo>
                        <a:pt x="29" y="26"/>
                      </a:lnTo>
                      <a:lnTo>
                        <a:pt x="28" y="25"/>
                      </a:lnTo>
                      <a:lnTo>
                        <a:pt x="27" y="25"/>
                      </a:lnTo>
                      <a:lnTo>
                        <a:pt x="26" y="24"/>
                      </a:lnTo>
                      <a:lnTo>
                        <a:pt x="24" y="23"/>
                      </a:lnTo>
                      <a:lnTo>
                        <a:pt x="23" y="22"/>
                      </a:lnTo>
                      <a:lnTo>
                        <a:pt x="22" y="22"/>
                      </a:lnTo>
                      <a:lnTo>
                        <a:pt x="21" y="21"/>
                      </a:lnTo>
                      <a:lnTo>
                        <a:pt x="20" y="20"/>
                      </a:lnTo>
                      <a:lnTo>
                        <a:pt x="20" y="18"/>
                      </a:lnTo>
                      <a:lnTo>
                        <a:pt x="19" y="18"/>
                      </a:lnTo>
                      <a:lnTo>
                        <a:pt x="17" y="17"/>
                      </a:lnTo>
                      <a:lnTo>
                        <a:pt x="16" y="16"/>
                      </a:lnTo>
                      <a:lnTo>
                        <a:pt x="16" y="15"/>
                      </a:lnTo>
                      <a:lnTo>
                        <a:pt x="15" y="15"/>
                      </a:lnTo>
                      <a:lnTo>
                        <a:pt x="14" y="14"/>
                      </a:lnTo>
                      <a:lnTo>
                        <a:pt x="13" y="13"/>
                      </a:lnTo>
                      <a:lnTo>
                        <a:pt x="13" y="12"/>
                      </a:lnTo>
                      <a:lnTo>
                        <a:pt x="12" y="10"/>
                      </a:lnTo>
                      <a:lnTo>
                        <a:pt x="11" y="9"/>
                      </a:lnTo>
                      <a:lnTo>
                        <a:pt x="11" y="8"/>
                      </a:lnTo>
                      <a:lnTo>
                        <a:pt x="9" y="8"/>
                      </a:lnTo>
                      <a:lnTo>
                        <a:pt x="8" y="7"/>
                      </a:lnTo>
                      <a:lnTo>
                        <a:pt x="8" y="6"/>
                      </a:lnTo>
                      <a:lnTo>
                        <a:pt x="7" y="5"/>
                      </a:lnTo>
                      <a:lnTo>
                        <a:pt x="6" y="3"/>
                      </a:lnTo>
                      <a:lnTo>
                        <a:pt x="6" y="2"/>
                      </a:lnTo>
                      <a:lnTo>
                        <a:pt x="5" y="1"/>
                      </a:lnTo>
                      <a:lnTo>
                        <a:pt x="5" y="0"/>
                      </a:lnTo>
                      <a:lnTo>
                        <a:pt x="0" y="2"/>
                      </a:lnTo>
                      <a:lnTo>
                        <a:pt x="1" y="3"/>
                      </a:lnTo>
                      <a:lnTo>
                        <a:pt x="1" y="5"/>
                      </a:lnTo>
                      <a:lnTo>
                        <a:pt x="2" y="6"/>
                      </a:lnTo>
                      <a:lnTo>
                        <a:pt x="2" y="7"/>
                      </a:lnTo>
                      <a:lnTo>
                        <a:pt x="4" y="8"/>
                      </a:lnTo>
                      <a:lnTo>
                        <a:pt x="5" y="9"/>
                      </a:lnTo>
                      <a:lnTo>
                        <a:pt x="6" y="10"/>
                      </a:lnTo>
                      <a:lnTo>
                        <a:pt x="6" y="12"/>
                      </a:lnTo>
                      <a:lnTo>
                        <a:pt x="7" y="13"/>
                      </a:lnTo>
                      <a:lnTo>
                        <a:pt x="8" y="14"/>
                      </a:lnTo>
                      <a:lnTo>
                        <a:pt x="8" y="15"/>
                      </a:lnTo>
                      <a:lnTo>
                        <a:pt x="9" y="16"/>
                      </a:lnTo>
                      <a:lnTo>
                        <a:pt x="11" y="17"/>
                      </a:lnTo>
                      <a:lnTo>
                        <a:pt x="12" y="17"/>
                      </a:lnTo>
                      <a:lnTo>
                        <a:pt x="12" y="18"/>
                      </a:lnTo>
                      <a:lnTo>
                        <a:pt x="13" y="20"/>
                      </a:lnTo>
                      <a:lnTo>
                        <a:pt x="14" y="21"/>
                      </a:lnTo>
                      <a:lnTo>
                        <a:pt x="15" y="22"/>
                      </a:lnTo>
                      <a:lnTo>
                        <a:pt x="16" y="22"/>
                      </a:lnTo>
                      <a:lnTo>
                        <a:pt x="17" y="23"/>
                      </a:lnTo>
                      <a:lnTo>
                        <a:pt x="17" y="24"/>
                      </a:lnTo>
                      <a:lnTo>
                        <a:pt x="19" y="25"/>
                      </a:lnTo>
                      <a:lnTo>
                        <a:pt x="20" y="25"/>
                      </a:lnTo>
                      <a:lnTo>
                        <a:pt x="21" y="26"/>
                      </a:lnTo>
                      <a:lnTo>
                        <a:pt x="22" y="28"/>
                      </a:lnTo>
                      <a:lnTo>
                        <a:pt x="23" y="29"/>
                      </a:lnTo>
                      <a:lnTo>
                        <a:pt x="24" y="29"/>
                      </a:lnTo>
                      <a:lnTo>
                        <a:pt x="26" y="30"/>
                      </a:lnTo>
                      <a:lnTo>
                        <a:pt x="27" y="30"/>
                      </a:lnTo>
                      <a:lnTo>
                        <a:pt x="27" y="31"/>
                      </a:lnTo>
                      <a:lnTo>
                        <a:pt x="28" y="32"/>
                      </a:lnTo>
                      <a:lnTo>
                        <a:pt x="29" y="32"/>
                      </a:lnTo>
                      <a:lnTo>
                        <a:pt x="29" y="29"/>
                      </a:lnTo>
                      <a:lnTo>
                        <a:pt x="29" y="32"/>
                      </a:lnTo>
                      <a:lnTo>
                        <a:pt x="30" y="32"/>
                      </a:lnTo>
                      <a:lnTo>
                        <a:pt x="31" y="32"/>
                      </a:lnTo>
                      <a:lnTo>
                        <a:pt x="32" y="32"/>
                      </a:lnTo>
                      <a:lnTo>
                        <a:pt x="32" y="31"/>
                      </a:lnTo>
                      <a:lnTo>
                        <a:pt x="34" y="30"/>
                      </a:lnTo>
                      <a:lnTo>
                        <a:pt x="32" y="30"/>
                      </a:lnTo>
                      <a:lnTo>
                        <a:pt x="32" y="29"/>
                      </a:lnTo>
                      <a:lnTo>
                        <a:pt x="31" y="29"/>
                      </a:lnTo>
                      <a:lnTo>
                        <a:pt x="32" y="31"/>
                      </a:lnTo>
                      <a:close/>
                    </a:path>
                  </a:pathLst>
                </a:custGeom>
                <a:solidFill>
                  <a:srgbClr val="000000"/>
                </a:solidFill>
                <a:ln w="9525">
                  <a:noFill/>
                  <a:round/>
                  <a:headEnd/>
                  <a:tailEnd/>
                </a:ln>
              </p:spPr>
              <p:txBody>
                <a:bodyPr/>
                <a:lstStyle/>
                <a:p>
                  <a:endParaRPr lang="en-GB"/>
                </a:p>
              </p:txBody>
            </p:sp>
            <p:sp>
              <p:nvSpPr>
                <p:cNvPr id="859" name="Freeform 1175"/>
                <p:cNvSpPr>
                  <a:spLocks/>
                </p:cNvSpPr>
                <p:nvPr/>
              </p:nvSpPr>
              <p:spPr bwMode="auto">
                <a:xfrm>
                  <a:off x="3303" y="3134"/>
                  <a:ext cx="7" cy="10"/>
                </a:xfrm>
                <a:custGeom>
                  <a:avLst/>
                  <a:gdLst>
                    <a:gd name="T0" fmla="*/ 1 w 12"/>
                    <a:gd name="T1" fmla="*/ 5 h 18"/>
                    <a:gd name="T2" fmla="*/ 1 w 12"/>
                    <a:gd name="T3" fmla="*/ 5 h 18"/>
                    <a:gd name="T4" fmla="*/ 4 w 12"/>
                    <a:gd name="T5" fmla="*/ 1 h 18"/>
                    <a:gd name="T6" fmla="*/ 3 w 12"/>
                    <a:gd name="T7" fmla="*/ 0 h 18"/>
                    <a:gd name="T8" fmla="*/ 0 w 12"/>
                    <a:gd name="T9" fmla="*/ 4 h 18"/>
                    <a:gd name="T10" fmla="*/ 1 w 12"/>
                    <a:gd name="T11" fmla="*/ 4 h 18"/>
                    <a:gd name="T12" fmla="*/ 0 w 12"/>
                    <a:gd name="T13" fmla="*/ 4 h 18"/>
                    <a:gd name="T14" fmla="*/ 0 w 12"/>
                    <a:gd name="T15" fmla="*/ 5 h 18"/>
                    <a:gd name="T16" fmla="*/ 0 w 12"/>
                    <a:gd name="T17" fmla="*/ 5 h 18"/>
                    <a:gd name="T18" fmla="*/ 1 w 12"/>
                    <a:gd name="T19" fmla="*/ 5 h 18"/>
                    <a:gd name="T20" fmla="*/ 1 w 12"/>
                    <a:gd name="T21" fmla="*/ 6 h 18"/>
                    <a:gd name="T22" fmla="*/ 1 w 12"/>
                    <a:gd name="T23" fmla="*/ 6 h 18"/>
                    <a:gd name="T24" fmla="*/ 1 w 12"/>
                    <a:gd name="T25" fmla="*/ 6 h 18"/>
                    <a:gd name="T26" fmla="*/ 1 w 12"/>
                    <a:gd name="T27" fmla="*/ 5 h 18"/>
                    <a:gd name="T28" fmla="*/ 1 w 12"/>
                    <a:gd name="T29" fmla="*/ 5 h 18"/>
                    <a:gd name="T30" fmla="*/ 1 w 12"/>
                    <a:gd name="T31" fmla="*/ 5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8"/>
                    <a:gd name="T50" fmla="*/ 12 w 12"/>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8">
                      <a:moveTo>
                        <a:pt x="1" y="17"/>
                      </a:moveTo>
                      <a:lnTo>
                        <a:pt x="4" y="17"/>
                      </a:lnTo>
                      <a:lnTo>
                        <a:pt x="12" y="2"/>
                      </a:lnTo>
                      <a:lnTo>
                        <a:pt x="9" y="0"/>
                      </a:lnTo>
                      <a:lnTo>
                        <a:pt x="0" y="15"/>
                      </a:lnTo>
                      <a:lnTo>
                        <a:pt x="3" y="14"/>
                      </a:lnTo>
                      <a:lnTo>
                        <a:pt x="0" y="15"/>
                      </a:lnTo>
                      <a:lnTo>
                        <a:pt x="0" y="16"/>
                      </a:lnTo>
                      <a:lnTo>
                        <a:pt x="0" y="17"/>
                      </a:lnTo>
                      <a:lnTo>
                        <a:pt x="1" y="17"/>
                      </a:lnTo>
                      <a:lnTo>
                        <a:pt x="1" y="18"/>
                      </a:lnTo>
                      <a:lnTo>
                        <a:pt x="2" y="18"/>
                      </a:lnTo>
                      <a:lnTo>
                        <a:pt x="3" y="18"/>
                      </a:lnTo>
                      <a:lnTo>
                        <a:pt x="3" y="17"/>
                      </a:lnTo>
                      <a:lnTo>
                        <a:pt x="4" y="17"/>
                      </a:lnTo>
                      <a:lnTo>
                        <a:pt x="1" y="17"/>
                      </a:lnTo>
                      <a:close/>
                    </a:path>
                  </a:pathLst>
                </a:custGeom>
                <a:solidFill>
                  <a:srgbClr val="000000"/>
                </a:solidFill>
                <a:ln w="9525">
                  <a:noFill/>
                  <a:round/>
                  <a:headEnd/>
                  <a:tailEnd/>
                </a:ln>
              </p:spPr>
              <p:txBody>
                <a:bodyPr/>
                <a:lstStyle/>
                <a:p>
                  <a:endParaRPr lang="en-GB"/>
                </a:p>
              </p:txBody>
            </p:sp>
            <p:sp>
              <p:nvSpPr>
                <p:cNvPr id="860" name="Freeform 1176"/>
                <p:cNvSpPr>
                  <a:spLocks/>
                </p:cNvSpPr>
                <p:nvPr/>
              </p:nvSpPr>
              <p:spPr bwMode="auto">
                <a:xfrm>
                  <a:off x="3325" y="3151"/>
                  <a:ext cx="27" cy="4"/>
                </a:xfrm>
                <a:custGeom>
                  <a:avLst/>
                  <a:gdLst>
                    <a:gd name="T0" fmla="*/ 1 w 53"/>
                    <a:gd name="T1" fmla="*/ 1 h 8"/>
                    <a:gd name="T2" fmla="*/ 2 w 53"/>
                    <a:gd name="T3" fmla="*/ 1 h 8"/>
                    <a:gd name="T4" fmla="*/ 2 w 53"/>
                    <a:gd name="T5" fmla="*/ 1 h 8"/>
                    <a:gd name="T6" fmla="*/ 3 w 53"/>
                    <a:gd name="T7" fmla="*/ 1 h 8"/>
                    <a:gd name="T8" fmla="*/ 4 w 53"/>
                    <a:gd name="T9" fmla="*/ 1 h 8"/>
                    <a:gd name="T10" fmla="*/ 5 w 53"/>
                    <a:gd name="T11" fmla="*/ 2 h 8"/>
                    <a:gd name="T12" fmla="*/ 6 w 53"/>
                    <a:gd name="T13" fmla="*/ 2 h 8"/>
                    <a:gd name="T14" fmla="*/ 6 w 53"/>
                    <a:gd name="T15" fmla="*/ 2 h 8"/>
                    <a:gd name="T16" fmla="*/ 7 w 53"/>
                    <a:gd name="T17" fmla="*/ 2 h 8"/>
                    <a:gd name="T18" fmla="*/ 8 w 53"/>
                    <a:gd name="T19" fmla="*/ 2 h 8"/>
                    <a:gd name="T20" fmla="*/ 9 w 53"/>
                    <a:gd name="T21" fmla="*/ 2 h 8"/>
                    <a:gd name="T22" fmla="*/ 9 w 53"/>
                    <a:gd name="T23" fmla="*/ 2 h 8"/>
                    <a:gd name="T24" fmla="*/ 10 w 53"/>
                    <a:gd name="T25" fmla="*/ 2 h 8"/>
                    <a:gd name="T26" fmla="*/ 11 w 53"/>
                    <a:gd name="T27" fmla="*/ 1 h 8"/>
                    <a:gd name="T28" fmla="*/ 12 w 53"/>
                    <a:gd name="T29" fmla="*/ 1 h 8"/>
                    <a:gd name="T30" fmla="*/ 13 w 53"/>
                    <a:gd name="T31" fmla="*/ 1 h 8"/>
                    <a:gd name="T32" fmla="*/ 14 w 53"/>
                    <a:gd name="T33" fmla="*/ 1 h 8"/>
                    <a:gd name="T34" fmla="*/ 13 w 53"/>
                    <a:gd name="T35" fmla="*/ 1 h 8"/>
                    <a:gd name="T36" fmla="*/ 12 w 53"/>
                    <a:gd name="T37" fmla="*/ 1 h 8"/>
                    <a:gd name="T38" fmla="*/ 11 w 53"/>
                    <a:gd name="T39" fmla="*/ 1 h 8"/>
                    <a:gd name="T40" fmla="*/ 11 w 53"/>
                    <a:gd name="T41" fmla="*/ 1 h 8"/>
                    <a:gd name="T42" fmla="*/ 10 w 53"/>
                    <a:gd name="T43" fmla="*/ 1 h 8"/>
                    <a:gd name="T44" fmla="*/ 9 w 53"/>
                    <a:gd name="T45" fmla="*/ 1 h 8"/>
                    <a:gd name="T46" fmla="*/ 8 w 53"/>
                    <a:gd name="T47" fmla="*/ 1 h 8"/>
                    <a:gd name="T48" fmla="*/ 7 w 53"/>
                    <a:gd name="T49" fmla="*/ 1 h 8"/>
                    <a:gd name="T50" fmla="*/ 7 w 53"/>
                    <a:gd name="T51" fmla="*/ 1 h 8"/>
                    <a:gd name="T52" fmla="*/ 6 w 53"/>
                    <a:gd name="T53" fmla="*/ 1 h 8"/>
                    <a:gd name="T54" fmla="*/ 5 w 53"/>
                    <a:gd name="T55" fmla="*/ 1 h 8"/>
                    <a:gd name="T56" fmla="*/ 5 w 53"/>
                    <a:gd name="T57" fmla="*/ 1 h 8"/>
                    <a:gd name="T58" fmla="*/ 4 w 53"/>
                    <a:gd name="T59" fmla="*/ 1 h 8"/>
                    <a:gd name="T60" fmla="*/ 3 w 53"/>
                    <a:gd name="T61" fmla="*/ 1 h 8"/>
                    <a:gd name="T62" fmla="*/ 2 w 53"/>
                    <a:gd name="T63" fmla="*/ 1 h 8"/>
                    <a:gd name="T64" fmla="*/ 1 w 53"/>
                    <a:gd name="T65" fmla="*/ 0 h 8"/>
                    <a:gd name="T66" fmla="*/ 1 w 53"/>
                    <a:gd name="T67" fmla="*/ 1 h 8"/>
                    <a:gd name="T68" fmla="*/ 1 w 53"/>
                    <a:gd name="T69" fmla="*/ 0 h 8"/>
                    <a:gd name="T70" fmla="*/ 1 w 53"/>
                    <a:gd name="T71" fmla="*/ 1 h 8"/>
                    <a:gd name="T72" fmla="*/ 0 w 53"/>
                    <a:gd name="T73" fmla="*/ 1 h 8"/>
                    <a:gd name="T74" fmla="*/ 1 w 53"/>
                    <a:gd name="T75" fmla="*/ 1 h 8"/>
                    <a:gd name="T76" fmla="*/ 1 w 53"/>
                    <a:gd name="T77" fmla="*/ 1 h 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
                    <a:gd name="T118" fmla="*/ 0 h 8"/>
                    <a:gd name="T119" fmla="*/ 53 w 53"/>
                    <a:gd name="T120" fmla="*/ 8 h 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 h="8">
                      <a:moveTo>
                        <a:pt x="0" y="1"/>
                      </a:moveTo>
                      <a:lnTo>
                        <a:pt x="2" y="5"/>
                      </a:lnTo>
                      <a:lnTo>
                        <a:pt x="3" y="5"/>
                      </a:lnTo>
                      <a:lnTo>
                        <a:pt x="5" y="6"/>
                      </a:lnTo>
                      <a:lnTo>
                        <a:pt x="6" y="6"/>
                      </a:lnTo>
                      <a:lnTo>
                        <a:pt x="8" y="6"/>
                      </a:lnTo>
                      <a:lnTo>
                        <a:pt x="10" y="6"/>
                      </a:lnTo>
                      <a:lnTo>
                        <a:pt x="11" y="7"/>
                      </a:lnTo>
                      <a:lnTo>
                        <a:pt x="13" y="7"/>
                      </a:lnTo>
                      <a:lnTo>
                        <a:pt x="15" y="7"/>
                      </a:lnTo>
                      <a:lnTo>
                        <a:pt x="16" y="7"/>
                      </a:lnTo>
                      <a:lnTo>
                        <a:pt x="18" y="8"/>
                      </a:lnTo>
                      <a:lnTo>
                        <a:pt x="19" y="8"/>
                      </a:lnTo>
                      <a:lnTo>
                        <a:pt x="21" y="8"/>
                      </a:lnTo>
                      <a:lnTo>
                        <a:pt x="23" y="8"/>
                      </a:lnTo>
                      <a:lnTo>
                        <a:pt x="24" y="8"/>
                      </a:lnTo>
                      <a:lnTo>
                        <a:pt x="26" y="8"/>
                      </a:lnTo>
                      <a:lnTo>
                        <a:pt x="27" y="8"/>
                      </a:lnTo>
                      <a:lnTo>
                        <a:pt x="28" y="8"/>
                      </a:lnTo>
                      <a:lnTo>
                        <a:pt x="31" y="8"/>
                      </a:lnTo>
                      <a:lnTo>
                        <a:pt x="32" y="8"/>
                      </a:lnTo>
                      <a:lnTo>
                        <a:pt x="33" y="8"/>
                      </a:lnTo>
                      <a:lnTo>
                        <a:pt x="35" y="8"/>
                      </a:lnTo>
                      <a:lnTo>
                        <a:pt x="36" y="8"/>
                      </a:lnTo>
                      <a:lnTo>
                        <a:pt x="38" y="8"/>
                      </a:lnTo>
                      <a:lnTo>
                        <a:pt x="40" y="8"/>
                      </a:lnTo>
                      <a:lnTo>
                        <a:pt x="41" y="8"/>
                      </a:lnTo>
                      <a:lnTo>
                        <a:pt x="43" y="7"/>
                      </a:lnTo>
                      <a:lnTo>
                        <a:pt x="44" y="7"/>
                      </a:lnTo>
                      <a:lnTo>
                        <a:pt x="46" y="7"/>
                      </a:lnTo>
                      <a:lnTo>
                        <a:pt x="48" y="7"/>
                      </a:lnTo>
                      <a:lnTo>
                        <a:pt x="49" y="6"/>
                      </a:lnTo>
                      <a:lnTo>
                        <a:pt x="50" y="6"/>
                      </a:lnTo>
                      <a:lnTo>
                        <a:pt x="53" y="6"/>
                      </a:lnTo>
                      <a:lnTo>
                        <a:pt x="51" y="1"/>
                      </a:lnTo>
                      <a:lnTo>
                        <a:pt x="49" y="1"/>
                      </a:lnTo>
                      <a:lnTo>
                        <a:pt x="48" y="1"/>
                      </a:lnTo>
                      <a:lnTo>
                        <a:pt x="47" y="2"/>
                      </a:lnTo>
                      <a:lnTo>
                        <a:pt x="46" y="2"/>
                      </a:lnTo>
                      <a:lnTo>
                        <a:pt x="43" y="2"/>
                      </a:lnTo>
                      <a:lnTo>
                        <a:pt x="42" y="2"/>
                      </a:lnTo>
                      <a:lnTo>
                        <a:pt x="41" y="2"/>
                      </a:lnTo>
                      <a:lnTo>
                        <a:pt x="39" y="3"/>
                      </a:lnTo>
                      <a:lnTo>
                        <a:pt x="38" y="3"/>
                      </a:lnTo>
                      <a:lnTo>
                        <a:pt x="36" y="3"/>
                      </a:lnTo>
                      <a:lnTo>
                        <a:pt x="34" y="3"/>
                      </a:lnTo>
                      <a:lnTo>
                        <a:pt x="33" y="3"/>
                      </a:lnTo>
                      <a:lnTo>
                        <a:pt x="32" y="3"/>
                      </a:lnTo>
                      <a:lnTo>
                        <a:pt x="31" y="3"/>
                      </a:lnTo>
                      <a:lnTo>
                        <a:pt x="28" y="3"/>
                      </a:lnTo>
                      <a:lnTo>
                        <a:pt x="27" y="3"/>
                      </a:lnTo>
                      <a:lnTo>
                        <a:pt x="26" y="3"/>
                      </a:lnTo>
                      <a:lnTo>
                        <a:pt x="24" y="3"/>
                      </a:lnTo>
                      <a:lnTo>
                        <a:pt x="23" y="3"/>
                      </a:lnTo>
                      <a:lnTo>
                        <a:pt x="21" y="3"/>
                      </a:lnTo>
                      <a:lnTo>
                        <a:pt x="20" y="3"/>
                      </a:lnTo>
                      <a:lnTo>
                        <a:pt x="18" y="2"/>
                      </a:lnTo>
                      <a:lnTo>
                        <a:pt x="17" y="2"/>
                      </a:lnTo>
                      <a:lnTo>
                        <a:pt x="16" y="2"/>
                      </a:lnTo>
                      <a:lnTo>
                        <a:pt x="13" y="2"/>
                      </a:lnTo>
                      <a:lnTo>
                        <a:pt x="12" y="2"/>
                      </a:lnTo>
                      <a:lnTo>
                        <a:pt x="11" y="1"/>
                      </a:lnTo>
                      <a:lnTo>
                        <a:pt x="9" y="1"/>
                      </a:lnTo>
                      <a:lnTo>
                        <a:pt x="8" y="1"/>
                      </a:lnTo>
                      <a:lnTo>
                        <a:pt x="6" y="0"/>
                      </a:lnTo>
                      <a:lnTo>
                        <a:pt x="4" y="0"/>
                      </a:lnTo>
                      <a:lnTo>
                        <a:pt x="3" y="0"/>
                      </a:lnTo>
                      <a:lnTo>
                        <a:pt x="4" y="2"/>
                      </a:lnTo>
                      <a:lnTo>
                        <a:pt x="3" y="0"/>
                      </a:lnTo>
                      <a:lnTo>
                        <a:pt x="2" y="0"/>
                      </a:lnTo>
                      <a:lnTo>
                        <a:pt x="1" y="0"/>
                      </a:lnTo>
                      <a:lnTo>
                        <a:pt x="1" y="1"/>
                      </a:lnTo>
                      <a:lnTo>
                        <a:pt x="0" y="1"/>
                      </a:lnTo>
                      <a:lnTo>
                        <a:pt x="0" y="2"/>
                      </a:lnTo>
                      <a:lnTo>
                        <a:pt x="0" y="3"/>
                      </a:lnTo>
                      <a:lnTo>
                        <a:pt x="1" y="3"/>
                      </a:lnTo>
                      <a:lnTo>
                        <a:pt x="1" y="5"/>
                      </a:lnTo>
                      <a:lnTo>
                        <a:pt x="2" y="5"/>
                      </a:lnTo>
                      <a:lnTo>
                        <a:pt x="0" y="1"/>
                      </a:lnTo>
                      <a:close/>
                    </a:path>
                  </a:pathLst>
                </a:custGeom>
                <a:solidFill>
                  <a:srgbClr val="000000"/>
                </a:solidFill>
                <a:ln w="9525">
                  <a:noFill/>
                  <a:round/>
                  <a:headEnd/>
                  <a:tailEnd/>
                </a:ln>
              </p:spPr>
              <p:txBody>
                <a:bodyPr/>
                <a:lstStyle/>
                <a:p>
                  <a:endParaRPr lang="en-GB"/>
                </a:p>
              </p:txBody>
            </p:sp>
            <p:sp>
              <p:nvSpPr>
                <p:cNvPr id="861" name="Freeform 1177"/>
                <p:cNvSpPr>
                  <a:spLocks/>
                </p:cNvSpPr>
                <p:nvPr/>
              </p:nvSpPr>
              <p:spPr bwMode="auto">
                <a:xfrm>
                  <a:off x="3325" y="3142"/>
                  <a:ext cx="5" cy="10"/>
                </a:xfrm>
                <a:custGeom>
                  <a:avLst/>
                  <a:gdLst>
                    <a:gd name="T0" fmla="*/ 2 w 9"/>
                    <a:gd name="T1" fmla="*/ 0 h 18"/>
                    <a:gd name="T2" fmla="*/ 1 w 9"/>
                    <a:gd name="T3" fmla="*/ 1 h 18"/>
                    <a:gd name="T4" fmla="*/ 0 w 9"/>
                    <a:gd name="T5" fmla="*/ 5 h 18"/>
                    <a:gd name="T6" fmla="*/ 1 w 9"/>
                    <a:gd name="T7" fmla="*/ 6 h 18"/>
                    <a:gd name="T8" fmla="*/ 3 w 9"/>
                    <a:gd name="T9" fmla="*/ 1 h 18"/>
                    <a:gd name="T10" fmla="*/ 2 w 9"/>
                    <a:gd name="T11" fmla="*/ 2 h 18"/>
                    <a:gd name="T12" fmla="*/ 3 w 9"/>
                    <a:gd name="T13" fmla="*/ 1 h 18"/>
                    <a:gd name="T14" fmla="*/ 3 w 9"/>
                    <a:gd name="T15" fmla="*/ 1 h 18"/>
                    <a:gd name="T16" fmla="*/ 3 w 9"/>
                    <a:gd name="T17" fmla="*/ 1 h 18"/>
                    <a:gd name="T18" fmla="*/ 2 w 9"/>
                    <a:gd name="T19" fmla="*/ 1 h 18"/>
                    <a:gd name="T20" fmla="*/ 2 w 9"/>
                    <a:gd name="T21" fmla="*/ 0 h 18"/>
                    <a:gd name="T22" fmla="*/ 2 w 9"/>
                    <a:gd name="T23" fmla="*/ 0 h 18"/>
                    <a:gd name="T24" fmla="*/ 2 w 9"/>
                    <a:gd name="T25" fmla="*/ 0 h 18"/>
                    <a:gd name="T26" fmla="*/ 2 w 9"/>
                    <a:gd name="T27" fmla="*/ 1 h 18"/>
                    <a:gd name="T28" fmla="*/ 1 w 9"/>
                    <a:gd name="T29" fmla="*/ 1 h 18"/>
                    <a:gd name="T30" fmla="*/ 1 w 9"/>
                    <a:gd name="T31" fmla="*/ 1 h 18"/>
                    <a:gd name="T32" fmla="*/ 2 w 9"/>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8"/>
                    <a:gd name="T53" fmla="*/ 9 w 9"/>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8">
                      <a:moveTo>
                        <a:pt x="8" y="0"/>
                      </a:moveTo>
                      <a:lnTo>
                        <a:pt x="4" y="2"/>
                      </a:lnTo>
                      <a:lnTo>
                        <a:pt x="0" y="17"/>
                      </a:lnTo>
                      <a:lnTo>
                        <a:pt x="4" y="18"/>
                      </a:lnTo>
                      <a:lnTo>
                        <a:pt x="9" y="3"/>
                      </a:lnTo>
                      <a:lnTo>
                        <a:pt x="6" y="5"/>
                      </a:lnTo>
                      <a:lnTo>
                        <a:pt x="9" y="3"/>
                      </a:lnTo>
                      <a:lnTo>
                        <a:pt x="9" y="2"/>
                      </a:lnTo>
                      <a:lnTo>
                        <a:pt x="9" y="1"/>
                      </a:lnTo>
                      <a:lnTo>
                        <a:pt x="8" y="1"/>
                      </a:lnTo>
                      <a:lnTo>
                        <a:pt x="8" y="0"/>
                      </a:lnTo>
                      <a:lnTo>
                        <a:pt x="6" y="0"/>
                      </a:lnTo>
                      <a:lnTo>
                        <a:pt x="5" y="0"/>
                      </a:lnTo>
                      <a:lnTo>
                        <a:pt x="5" y="1"/>
                      </a:lnTo>
                      <a:lnTo>
                        <a:pt x="4" y="1"/>
                      </a:lnTo>
                      <a:lnTo>
                        <a:pt x="4" y="2"/>
                      </a:lnTo>
                      <a:lnTo>
                        <a:pt x="8" y="0"/>
                      </a:lnTo>
                      <a:close/>
                    </a:path>
                  </a:pathLst>
                </a:custGeom>
                <a:solidFill>
                  <a:srgbClr val="000000"/>
                </a:solidFill>
                <a:ln w="9525">
                  <a:noFill/>
                  <a:round/>
                  <a:headEnd/>
                  <a:tailEnd/>
                </a:ln>
              </p:spPr>
              <p:txBody>
                <a:bodyPr/>
                <a:lstStyle/>
                <a:p>
                  <a:endParaRPr lang="en-GB"/>
                </a:p>
              </p:txBody>
            </p:sp>
            <p:sp>
              <p:nvSpPr>
                <p:cNvPr id="862" name="Freeform 1178"/>
                <p:cNvSpPr>
                  <a:spLocks/>
                </p:cNvSpPr>
                <p:nvPr/>
              </p:nvSpPr>
              <p:spPr bwMode="auto">
                <a:xfrm>
                  <a:off x="3329" y="3142"/>
                  <a:ext cx="22" cy="4"/>
                </a:xfrm>
                <a:custGeom>
                  <a:avLst/>
                  <a:gdLst>
                    <a:gd name="T0" fmla="*/ 11 w 44"/>
                    <a:gd name="T1" fmla="*/ 1 h 8"/>
                    <a:gd name="T2" fmla="*/ 10 w 44"/>
                    <a:gd name="T3" fmla="*/ 1 h 8"/>
                    <a:gd name="T4" fmla="*/ 9 w 44"/>
                    <a:gd name="T5" fmla="*/ 1 h 8"/>
                    <a:gd name="T6" fmla="*/ 9 w 44"/>
                    <a:gd name="T7" fmla="*/ 1 h 8"/>
                    <a:gd name="T8" fmla="*/ 8 w 44"/>
                    <a:gd name="T9" fmla="*/ 1 h 8"/>
                    <a:gd name="T10" fmla="*/ 7 w 44"/>
                    <a:gd name="T11" fmla="*/ 1 h 8"/>
                    <a:gd name="T12" fmla="*/ 6 w 44"/>
                    <a:gd name="T13" fmla="*/ 1 h 8"/>
                    <a:gd name="T14" fmla="*/ 6 w 44"/>
                    <a:gd name="T15" fmla="*/ 1 h 8"/>
                    <a:gd name="T16" fmla="*/ 6 w 44"/>
                    <a:gd name="T17" fmla="*/ 1 h 8"/>
                    <a:gd name="T18" fmla="*/ 5 w 44"/>
                    <a:gd name="T19" fmla="*/ 1 h 8"/>
                    <a:gd name="T20" fmla="*/ 5 w 44"/>
                    <a:gd name="T21" fmla="*/ 1 h 8"/>
                    <a:gd name="T22" fmla="*/ 3 w 44"/>
                    <a:gd name="T23" fmla="*/ 1 h 8"/>
                    <a:gd name="T24" fmla="*/ 3 w 44"/>
                    <a:gd name="T25" fmla="*/ 1 h 8"/>
                    <a:gd name="T26" fmla="*/ 3 w 44"/>
                    <a:gd name="T27" fmla="*/ 1 h 8"/>
                    <a:gd name="T28" fmla="*/ 1 w 44"/>
                    <a:gd name="T29" fmla="*/ 1 h 8"/>
                    <a:gd name="T30" fmla="*/ 1 w 44"/>
                    <a:gd name="T31" fmla="*/ 1 h 8"/>
                    <a:gd name="T32" fmla="*/ 1 w 44"/>
                    <a:gd name="T33" fmla="*/ 0 h 8"/>
                    <a:gd name="T34" fmla="*/ 1 w 44"/>
                    <a:gd name="T35" fmla="*/ 1 h 8"/>
                    <a:gd name="T36" fmla="*/ 1 w 44"/>
                    <a:gd name="T37" fmla="*/ 1 h 8"/>
                    <a:gd name="T38" fmla="*/ 1 w 44"/>
                    <a:gd name="T39" fmla="*/ 1 h 8"/>
                    <a:gd name="T40" fmla="*/ 3 w 44"/>
                    <a:gd name="T41" fmla="*/ 1 h 8"/>
                    <a:gd name="T42" fmla="*/ 3 w 44"/>
                    <a:gd name="T43" fmla="*/ 1 h 8"/>
                    <a:gd name="T44" fmla="*/ 3 w 44"/>
                    <a:gd name="T45" fmla="*/ 2 h 8"/>
                    <a:gd name="T46" fmla="*/ 5 w 44"/>
                    <a:gd name="T47" fmla="*/ 2 h 8"/>
                    <a:gd name="T48" fmla="*/ 5 w 44"/>
                    <a:gd name="T49" fmla="*/ 2 h 8"/>
                    <a:gd name="T50" fmla="*/ 6 w 44"/>
                    <a:gd name="T51" fmla="*/ 2 h 8"/>
                    <a:gd name="T52" fmla="*/ 6 w 44"/>
                    <a:gd name="T53" fmla="*/ 2 h 8"/>
                    <a:gd name="T54" fmla="*/ 7 w 44"/>
                    <a:gd name="T55" fmla="*/ 2 h 8"/>
                    <a:gd name="T56" fmla="*/ 7 w 44"/>
                    <a:gd name="T57" fmla="*/ 2 h 8"/>
                    <a:gd name="T58" fmla="*/ 9 w 44"/>
                    <a:gd name="T59" fmla="*/ 2 h 8"/>
                    <a:gd name="T60" fmla="*/ 9 w 44"/>
                    <a:gd name="T61" fmla="*/ 1 h 8"/>
                    <a:gd name="T62" fmla="*/ 10 w 44"/>
                    <a:gd name="T63" fmla="*/ 1 h 8"/>
                    <a:gd name="T64" fmla="*/ 11 w 44"/>
                    <a:gd name="T65" fmla="*/ 1 h 8"/>
                    <a:gd name="T66" fmla="*/ 10 w 44"/>
                    <a:gd name="T67" fmla="*/ 1 h 8"/>
                    <a:gd name="T68" fmla="*/ 11 w 44"/>
                    <a:gd name="T69" fmla="*/ 1 h 8"/>
                    <a:gd name="T70" fmla="*/ 11 w 44"/>
                    <a:gd name="T71" fmla="*/ 1 h 8"/>
                    <a:gd name="T72" fmla="*/ 11 w 44"/>
                    <a:gd name="T73" fmla="*/ 1 h 8"/>
                    <a:gd name="T74" fmla="*/ 11 w 44"/>
                    <a:gd name="T75" fmla="*/ 1 h 8"/>
                    <a:gd name="T76" fmla="*/ 11 w 44"/>
                    <a:gd name="T77" fmla="*/ 1 h 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
                    <a:gd name="T118" fmla="*/ 0 h 8"/>
                    <a:gd name="T119" fmla="*/ 44 w 44"/>
                    <a:gd name="T120" fmla="*/ 8 h 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 h="8">
                      <a:moveTo>
                        <a:pt x="44" y="2"/>
                      </a:moveTo>
                      <a:lnTo>
                        <a:pt x="41" y="1"/>
                      </a:lnTo>
                      <a:lnTo>
                        <a:pt x="40" y="1"/>
                      </a:lnTo>
                      <a:lnTo>
                        <a:pt x="38" y="1"/>
                      </a:lnTo>
                      <a:lnTo>
                        <a:pt x="37" y="2"/>
                      </a:lnTo>
                      <a:lnTo>
                        <a:pt x="36" y="2"/>
                      </a:lnTo>
                      <a:lnTo>
                        <a:pt x="35" y="2"/>
                      </a:lnTo>
                      <a:lnTo>
                        <a:pt x="34" y="2"/>
                      </a:lnTo>
                      <a:lnTo>
                        <a:pt x="33" y="2"/>
                      </a:lnTo>
                      <a:lnTo>
                        <a:pt x="32" y="2"/>
                      </a:lnTo>
                      <a:lnTo>
                        <a:pt x="30" y="3"/>
                      </a:lnTo>
                      <a:lnTo>
                        <a:pt x="29" y="3"/>
                      </a:lnTo>
                      <a:lnTo>
                        <a:pt x="28" y="3"/>
                      </a:lnTo>
                      <a:lnTo>
                        <a:pt x="27" y="3"/>
                      </a:lnTo>
                      <a:lnTo>
                        <a:pt x="26" y="3"/>
                      </a:lnTo>
                      <a:lnTo>
                        <a:pt x="25" y="3"/>
                      </a:lnTo>
                      <a:lnTo>
                        <a:pt x="22" y="3"/>
                      </a:lnTo>
                      <a:lnTo>
                        <a:pt x="21" y="3"/>
                      </a:lnTo>
                      <a:lnTo>
                        <a:pt x="20" y="3"/>
                      </a:lnTo>
                      <a:lnTo>
                        <a:pt x="19" y="3"/>
                      </a:lnTo>
                      <a:lnTo>
                        <a:pt x="18" y="3"/>
                      </a:lnTo>
                      <a:lnTo>
                        <a:pt x="17" y="3"/>
                      </a:lnTo>
                      <a:lnTo>
                        <a:pt x="15" y="3"/>
                      </a:lnTo>
                      <a:lnTo>
                        <a:pt x="14" y="2"/>
                      </a:lnTo>
                      <a:lnTo>
                        <a:pt x="13" y="2"/>
                      </a:lnTo>
                      <a:lnTo>
                        <a:pt x="12" y="2"/>
                      </a:lnTo>
                      <a:lnTo>
                        <a:pt x="11" y="2"/>
                      </a:lnTo>
                      <a:lnTo>
                        <a:pt x="9" y="2"/>
                      </a:lnTo>
                      <a:lnTo>
                        <a:pt x="7" y="2"/>
                      </a:lnTo>
                      <a:lnTo>
                        <a:pt x="6" y="1"/>
                      </a:lnTo>
                      <a:lnTo>
                        <a:pt x="5" y="1"/>
                      </a:lnTo>
                      <a:lnTo>
                        <a:pt x="4" y="1"/>
                      </a:lnTo>
                      <a:lnTo>
                        <a:pt x="3" y="1"/>
                      </a:lnTo>
                      <a:lnTo>
                        <a:pt x="2" y="0"/>
                      </a:lnTo>
                      <a:lnTo>
                        <a:pt x="0" y="5"/>
                      </a:lnTo>
                      <a:lnTo>
                        <a:pt x="2" y="6"/>
                      </a:lnTo>
                      <a:lnTo>
                        <a:pt x="3" y="6"/>
                      </a:lnTo>
                      <a:lnTo>
                        <a:pt x="4" y="6"/>
                      </a:lnTo>
                      <a:lnTo>
                        <a:pt x="5" y="6"/>
                      </a:lnTo>
                      <a:lnTo>
                        <a:pt x="7" y="7"/>
                      </a:lnTo>
                      <a:lnTo>
                        <a:pt x="9" y="7"/>
                      </a:lnTo>
                      <a:lnTo>
                        <a:pt x="10" y="7"/>
                      </a:lnTo>
                      <a:lnTo>
                        <a:pt x="11" y="7"/>
                      </a:lnTo>
                      <a:lnTo>
                        <a:pt x="12" y="7"/>
                      </a:lnTo>
                      <a:lnTo>
                        <a:pt x="13" y="8"/>
                      </a:lnTo>
                      <a:lnTo>
                        <a:pt x="15" y="8"/>
                      </a:lnTo>
                      <a:lnTo>
                        <a:pt x="17" y="8"/>
                      </a:lnTo>
                      <a:lnTo>
                        <a:pt x="18" y="8"/>
                      </a:lnTo>
                      <a:lnTo>
                        <a:pt x="19" y="8"/>
                      </a:lnTo>
                      <a:lnTo>
                        <a:pt x="20" y="8"/>
                      </a:lnTo>
                      <a:lnTo>
                        <a:pt x="21" y="8"/>
                      </a:lnTo>
                      <a:lnTo>
                        <a:pt x="22" y="8"/>
                      </a:lnTo>
                      <a:lnTo>
                        <a:pt x="25" y="8"/>
                      </a:lnTo>
                      <a:lnTo>
                        <a:pt x="26" y="8"/>
                      </a:lnTo>
                      <a:lnTo>
                        <a:pt x="27" y="8"/>
                      </a:lnTo>
                      <a:lnTo>
                        <a:pt x="28" y="8"/>
                      </a:lnTo>
                      <a:lnTo>
                        <a:pt x="29" y="8"/>
                      </a:lnTo>
                      <a:lnTo>
                        <a:pt x="30" y="8"/>
                      </a:lnTo>
                      <a:lnTo>
                        <a:pt x="32" y="8"/>
                      </a:lnTo>
                      <a:lnTo>
                        <a:pt x="34" y="8"/>
                      </a:lnTo>
                      <a:lnTo>
                        <a:pt x="35" y="7"/>
                      </a:lnTo>
                      <a:lnTo>
                        <a:pt x="36" y="7"/>
                      </a:lnTo>
                      <a:lnTo>
                        <a:pt x="37" y="7"/>
                      </a:lnTo>
                      <a:lnTo>
                        <a:pt x="38" y="7"/>
                      </a:lnTo>
                      <a:lnTo>
                        <a:pt x="40" y="7"/>
                      </a:lnTo>
                      <a:lnTo>
                        <a:pt x="41" y="6"/>
                      </a:lnTo>
                      <a:lnTo>
                        <a:pt x="42" y="6"/>
                      </a:lnTo>
                      <a:lnTo>
                        <a:pt x="40" y="3"/>
                      </a:lnTo>
                      <a:lnTo>
                        <a:pt x="42" y="6"/>
                      </a:lnTo>
                      <a:lnTo>
                        <a:pt x="43" y="6"/>
                      </a:lnTo>
                      <a:lnTo>
                        <a:pt x="43" y="5"/>
                      </a:lnTo>
                      <a:lnTo>
                        <a:pt x="44" y="5"/>
                      </a:lnTo>
                      <a:lnTo>
                        <a:pt x="44" y="3"/>
                      </a:lnTo>
                      <a:lnTo>
                        <a:pt x="44" y="2"/>
                      </a:lnTo>
                      <a:lnTo>
                        <a:pt x="43" y="2"/>
                      </a:lnTo>
                      <a:lnTo>
                        <a:pt x="43" y="1"/>
                      </a:lnTo>
                      <a:lnTo>
                        <a:pt x="42" y="1"/>
                      </a:lnTo>
                      <a:lnTo>
                        <a:pt x="41" y="1"/>
                      </a:lnTo>
                      <a:lnTo>
                        <a:pt x="44" y="2"/>
                      </a:lnTo>
                      <a:close/>
                    </a:path>
                  </a:pathLst>
                </a:custGeom>
                <a:solidFill>
                  <a:srgbClr val="000000"/>
                </a:solidFill>
                <a:ln w="9525">
                  <a:noFill/>
                  <a:round/>
                  <a:headEnd/>
                  <a:tailEnd/>
                </a:ln>
              </p:spPr>
              <p:txBody>
                <a:bodyPr/>
                <a:lstStyle/>
                <a:p>
                  <a:endParaRPr lang="en-GB"/>
                </a:p>
              </p:txBody>
            </p:sp>
            <p:sp>
              <p:nvSpPr>
                <p:cNvPr id="863" name="Freeform 1179"/>
                <p:cNvSpPr>
                  <a:spLocks/>
                </p:cNvSpPr>
                <p:nvPr/>
              </p:nvSpPr>
              <p:spPr bwMode="auto">
                <a:xfrm>
                  <a:off x="3348" y="3144"/>
                  <a:ext cx="4" cy="9"/>
                </a:xfrm>
                <a:custGeom>
                  <a:avLst/>
                  <a:gdLst>
                    <a:gd name="T0" fmla="*/ 1 w 8"/>
                    <a:gd name="T1" fmla="*/ 4 h 20"/>
                    <a:gd name="T2" fmla="*/ 2 w 8"/>
                    <a:gd name="T3" fmla="*/ 3 h 20"/>
                    <a:gd name="T4" fmla="*/ 1 w 8"/>
                    <a:gd name="T5" fmla="*/ 0 h 20"/>
                    <a:gd name="T6" fmla="*/ 0 w 8"/>
                    <a:gd name="T7" fmla="*/ 0 h 20"/>
                    <a:gd name="T8" fmla="*/ 1 w 8"/>
                    <a:gd name="T9" fmla="*/ 4 h 20"/>
                    <a:gd name="T10" fmla="*/ 1 w 8"/>
                    <a:gd name="T11" fmla="*/ 3 h 20"/>
                    <a:gd name="T12" fmla="*/ 1 w 8"/>
                    <a:gd name="T13" fmla="*/ 4 h 20"/>
                    <a:gd name="T14" fmla="*/ 1 w 8"/>
                    <a:gd name="T15" fmla="*/ 4 h 20"/>
                    <a:gd name="T16" fmla="*/ 1 w 8"/>
                    <a:gd name="T17" fmla="*/ 4 h 20"/>
                    <a:gd name="T18" fmla="*/ 1 w 8"/>
                    <a:gd name="T19" fmla="*/ 4 h 20"/>
                    <a:gd name="T20" fmla="*/ 1 w 8"/>
                    <a:gd name="T21" fmla="*/ 4 h 20"/>
                    <a:gd name="T22" fmla="*/ 1 w 8"/>
                    <a:gd name="T23" fmla="*/ 4 h 20"/>
                    <a:gd name="T24" fmla="*/ 1 w 8"/>
                    <a:gd name="T25" fmla="*/ 4 h 20"/>
                    <a:gd name="T26" fmla="*/ 2 w 8"/>
                    <a:gd name="T27" fmla="*/ 4 h 20"/>
                    <a:gd name="T28" fmla="*/ 2 w 8"/>
                    <a:gd name="T29" fmla="*/ 4 h 20"/>
                    <a:gd name="T30" fmla="*/ 2 w 8"/>
                    <a:gd name="T31" fmla="*/ 3 h 20"/>
                    <a:gd name="T32" fmla="*/ 1 w 8"/>
                    <a:gd name="T33" fmla="*/ 4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20"/>
                    <a:gd name="T53" fmla="*/ 8 w 8"/>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20">
                      <a:moveTo>
                        <a:pt x="7" y="20"/>
                      </a:moveTo>
                      <a:lnTo>
                        <a:pt x="8" y="16"/>
                      </a:lnTo>
                      <a:lnTo>
                        <a:pt x="4" y="0"/>
                      </a:lnTo>
                      <a:lnTo>
                        <a:pt x="0" y="1"/>
                      </a:lnTo>
                      <a:lnTo>
                        <a:pt x="3" y="17"/>
                      </a:lnTo>
                      <a:lnTo>
                        <a:pt x="5" y="15"/>
                      </a:lnTo>
                      <a:lnTo>
                        <a:pt x="3" y="17"/>
                      </a:lnTo>
                      <a:lnTo>
                        <a:pt x="3" y="19"/>
                      </a:lnTo>
                      <a:lnTo>
                        <a:pt x="4" y="19"/>
                      </a:lnTo>
                      <a:lnTo>
                        <a:pt x="4" y="20"/>
                      </a:lnTo>
                      <a:lnTo>
                        <a:pt x="5" y="20"/>
                      </a:lnTo>
                      <a:lnTo>
                        <a:pt x="7" y="20"/>
                      </a:lnTo>
                      <a:lnTo>
                        <a:pt x="7" y="19"/>
                      </a:lnTo>
                      <a:lnTo>
                        <a:pt x="8" y="19"/>
                      </a:lnTo>
                      <a:lnTo>
                        <a:pt x="8" y="17"/>
                      </a:lnTo>
                      <a:lnTo>
                        <a:pt x="8" y="16"/>
                      </a:lnTo>
                      <a:lnTo>
                        <a:pt x="7" y="20"/>
                      </a:lnTo>
                      <a:close/>
                    </a:path>
                  </a:pathLst>
                </a:custGeom>
                <a:solidFill>
                  <a:srgbClr val="000000"/>
                </a:solidFill>
                <a:ln w="9525">
                  <a:noFill/>
                  <a:round/>
                  <a:headEnd/>
                  <a:tailEnd/>
                </a:ln>
              </p:spPr>
              <p:txBody>
                <a:bodyPr/>
                <a:lstStyle/>
                <a:p>
                  <a:endParaRPr lang="en-GB"/>
                </a:p>
              </p:txBody>
            </p:sp>
            <p:sp>
              <p:nvSpPr>
                <p:cNvPr id="864" name="Freeform 1180"/>
                <p:cNvSpPr>
                  <a:spLocks/>
                </p:cNvSpPr>
                <p:nvPr/>
              </p:nvSpPr>
              <p:spPr bwMode="auto">
                <a:xfrm>
                  <a:off x="3373" y="3126"/>
                  <a:ext cx="19" cy="19"/>
                </a:xfrm>
                <a:custGeom>
                  <a:avLst/>
                  <a:gdLst>
                    <a:gd name="T0" fmla="*/ 0 w 39"/>
                    <a:gd name="T1" fmla="*/ 9 h 38"/>
                    <a:gd name="T2" fmla="*/ 1 w 39"/>
                    <a:gd name="T3" fmla="*/ 9 h 38"/>
                    <a:gd name="T4" fmla="*/ 2 w 39"/>
                    <a:gd name="T5" fmla="*/ 9 h 38"/>
                    <a:gd name="T6" fmla="*/ 3 w 39"/>
                    <a:gd name="T7" fmla="*/ 8 h 38"/>
                    <a:gd name="T8" fmla="*/ 3 w 39"/>
                    <a:gd name="T9" fmla="*/ 7 h 38"/>
                    <a:gd name="T10" fmla="*/ 4 w 39"/>
                    <a:gd name="T11" fmla="*/ 6 h 38"/>
                    <a:gd name="T12" fmla="*/ 5 w 39"/>
                    <a:gd name="T13" fmla="*/ 6 h 38"/>
                    <a:gd name="T14" fmla="*/ 5 w 39"/>
                    <a:gd name="T15" fmla="*/ 6 h 38"/>
                    <a:gd name="T16" fmla="*/ 6 w 39"/>
                    <a:gd name="T17" fmla="*/ 5 h 38"/>
                    <a:gd name="T18" fmla="*/ 6 w 39"/>
                    <a:gd name="T19" fmla="*/ 5 h 38"/>
                    <a:gd name="T20" fmla="*/ 7 w 39"/>
                    <a:gd name="T21" fmla="*/ 5 h 38"/>
                    <a:gd name="T22" fmla="*/ 7 w 39"/>
                    <a:gd name="T23" fmla="*/ 3 h 38"/>
                    <a:gd name="T24" fmla="*/ 8 w 39"/>
                    <a:gd name="T25" fmla="*/ 3 h 38"/>
                    <a:gd name="T26" fmla="*/ 8 w 39"/>
                    <a:gd name="T27" fmla="*/ 2 h 38"/>
                    <a:gd name="T28" fmla="*/ 9 w 39"/>
                    <a:gd name="T29" fmla="*/ 1 h 38"/>
                    <a:gd name="T30" fmla="*/ 9 w 39"/>
                    <a:gd name="T31" fmla="*/ 1 h 38"/>
                    <a:gd name="T32" fmla="*/ 9 w 39"/>
                    <a:gd name="T33" fmla="*/ 1 h 38"/>
                    <a:gd name="T34" fmla="*/ 8 w 39"/>
                    <a:gd name="T35" fmla="*/ 1 h 38"/>
                    <a:gd name="T36" fmla="*/ 8 w 39"/>
                    <a:gd name="T37" fmla="*/ 1 h 38"/>
                    <a:gd name="T38" fmla="*/ 7 w 39"/>
                    <a:gd name="T39" fmla="*/ 1 h 38"/>
                    <a:gd name="T40" fmla="*/ 7 w 39"/>
                    <a:gd name="T41" fmla="*/ 2 h 38"/>
                    <a:gd name="T42" fmla="*/ 7 w 39"/>
                    <a:gd name="T43" fmla="*/ 2 h 38"/>
                    <a:gd name="T44" fmla="*/ 6 w 39"/>
                    <a:gd name="T45" fmla="*/ 3 h 38"/>
                    <a:gd name="T46" fmla="*/ 6 w 39"/>
                    <a:gd name="T47" fmla="*/ 3 h 38"/>
                    <a:gd name="T48" fmla="*/ 5 w 39"/>
                    <a:gd name="T49" fmla="*/ 5 h 38"/>
                    <a:gd name="T50" fmla="*/ 5 w 39"/>
                    <a:gd name="T51" fmla="*/ 5 h 38"/>
                    <a:gd name="T52" fmla="*/ 4 w 39"/>
                    <a:gd name="T53" fmla="*/ 5 h 38"/>
                    <a:gd name="T54" fmla="*/ 3 w 39"/>
                    <a:gd name="T55" fmla="*/ 5 h 38"/>
                    <a:gd name="T56" fmla="*/ 3 w 39"/>
                    <a:gd name="T57" fmla="*/ 6 h 38"/>
                    <a:gd name="T58" fmla="*/ 2 w 39"/>
                    <a:gd name="T59" fmla="*/ 6 h 38"/>
                    <a:gd name="T60" fmla="*/ 2 w 39"/>
                    <a:gd name="T61" fmla="*/ 7 h 38"/>
                    <a:gd name="T62" fmla="*/ 1 w 39"/>
                    <a:gd name="T63" fmla="*/ 7 h 38"/>
                    <a:gd name="T64" fmla="*/ 0 w 39"/>
                    <a:gd name="T65" fmla="*/ 8 h 38"/>
                    <a:gd name="T66" fmla="*/ 1 w 39"/>
                    <a:gd name="T67" fmla="*/ 9 h 38"/>
                    <a:gd name="T68" fmla="*/ 0 w 39"/>
                    <a:gd name="T69" fmla="*/ 9 h 38"/>
                    <a:gd name="T70" fmla="*/ 0 w 39"/>
                    <a:gd name="T71" fmla="*/ 9 h 38"/>
                    <a:gd name="T72" fmla="*/ 0 w 39"/>
                    <a:gd name="T73" fmla="*/ 9 h 38"/>
                    <a:gd name="T74" fmla="*/ 0 w 39"/>
                    <a:gd name="T75" fmla="*/ 10 h 38"/>
                    <a:gd name="T76" fmla="*/ 0 w 39"/>
                    <a:gd name="T77" fmla="*/ 9 h 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9"/>
                    <a:gd name="T118" fmla="*/ 0 h 38"/>
                    <a:gd name="T119" fmla="*/ 39 w 39"/>
                    <a:gd name="T120" fmla="*/ 38 h 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9" h="38">
                      <a:moveTo>
                        <a:pt x="0" y="35"/>
                      </a:moveTo>
                      <a:lnTo>
                        <a:pt x="3" y="36"/>
                      </a:lnTo>
                      <a:lnTo>
                        <a:pt x="5" y="36"/>
                      </a:lnTo>
                      <a:lnTo>
                        <a:pt x="6" y="35"/>
                      </a:lnTo>
                      <a:lnTo>
                        <a:pt x="7" y="34"/>
                      </a:lnTo>
                      <a:lnTo>
                        <a:pt x="9" y="33"/>
                      </a:lnTo>
                      <a:lnTo>
                        <a:pt x="10" y="32"/>
                      </a:lnTo>
                      <a:lnTo>
                        <a:pt x="12" y="32"/>
                      </a:lnTo>
                      <a:lnTo>
                        <a:pt x="13" y="31"/>
                      </a:lnTo>
                      <a:lnTo>
                        <a:pt x="14" y="29"/>
                      </a:lnTo>
                      <a:lnTo>
                        <a:pt x="16" y="28"/>
                      </a:lnTo>
                      <a:lnTo>
                        <a:pt x="17" y="27"/>
                      </a:lnTo>
                      <a:lnTo>
                        <a:pt x="18" y="26"/>
                      </a:lnTo>
                      <a:lnTo>
                        <a:pt x="20" y="26"/>
                      </a:lnTo>
                      <a:lnTo>
                        <a:pt x="21" y="25"/>
                      </a:lnTo>
                      <a:lnTo>
                        <a:pt x="22" y="24"/>
                      </a:lnTo>
                      <a:lnTo>
                        <a:pt x="23" y="23"/>
                      </a:lnTo>
                      <a:lnTo>
                        <a:pt x="24" y="21"/>
                      </a:lnTo>
                      <a:lnTo>
                        <a:pt x="25" y="20"/>
                      </a:lnTo>
                      <a:lnTo>
                        <a:pt x="27" y="19"/>
                      </a:lnTo>
                      <a:lnTo>
                        <a:pt x="28" y="18"/>
                      </a:lnTo>
                      <a:lnTo>
                        <a:pt x="29" y="17"/>
                      </a:lnTo>
                      <a:lnTo>
                        <a:pt x="30" y="16"/>
                      </a:lnTo>
                      <a:lnTo>
                        <a:pt x="30" y="14"/>
                      </a:lnTo>
                      <a:lnTo>
                        <a:pt x="31" y="13"/>
                      </a:lnTo>
                      <a:lnTo>
                        <a:pt x="32" y="12"/>
                      </a:lnTo>
                      <a:lnTo>
                        <a:pt x="33" y="11"/>
                      </a:lnTo>
                      <a:lnTo>
                        <a:pt x="35" y="10"/>
                      </a:lnTo>
                      <a:lnTo>
                        <a:pt x="36" y="9"/>
                      </a:lnTo>
                      <a:lnTo>
                        <a:pt x="36" y="6"/>
                      </a:lnTo>
                      <a:lnTo>
                        <a:pt x="37" y="5"/>
                      </a:lnTo>
                      <a:lnTo>
                        <a:pt x="38" y="4"/>
                      </a:lnTo>
                      <a:lnTo>
                        <a:pt x="39" y="3"/>
                      </a:lnTo>
                      <a:lnTo>
                        <a:pt x="39" y="2"/>
                      </a:lnTo>
                      <a:lnTo>
                        <a:pt x="36" y="0"/>
                      </a:lnTo>
                      <a:lnTo>
                        <a:pt x="35" y="1"/>
                      </a:lnTo>
                      <a:lnTo>
                        <a:pt x="33" y="2"/>
                      </a:lnTo>
                      <a:lnTo>
                        <a:pt x="33" y="3"/>
                      </a:lnTo>
                      <a:lnTo>
                        <a:pt x="32" y="4"/>
                      </a:lnTo>
                      <a:lnTo>
                        <a:pt x="31" y="5"/>
                      </a:lnTo>
                      <a:lnTo>
                        <a:pt x="30" y="6"/>
                      </a:lnTo>
                      <a:lnTo>
                        <a:pt x="30" y="8"/>
                      </a:lnTo>
                      <a:lnTo>
                        <a:pt x="29" y="9"/>
                      </a:lnTo>
                      <a:lnTo>
                        <a:pt x="28" y="10"/>
                      </a:lnTo>
                      <a:lnTo>
                        <a:pt x="27" y="11"/>
                      </a:lnTo>
                      <a:lnTo>
                        <a:pt x="25" y="12"/>
                      </a:lnTo>
                      <a:lnTo>
                        <a:pt x="25" y="13"/>
                      </a:lnTo>
                      <a:lnTo>
                        <a:pt x="24" y="14"/>
                      </a:lnTo>
                      <a:lnTo>
                        <a:pt x="23" y="16"/>
                      </a:lnTo>
                      <a:lnTo>
                        <a:pt x="22" y="17"/>
                      </a:lnTo>
                      <a:lnTo>
                        <a:pt x="21" y="18"/>
                      </a:lnTo>
                      <a:lnTo>
                        <a:pt x="20" y="19"/>
                      </a:lnTo>
                      <a:lnTo>
                        <a:pt x="18" y="20"/>
                      </a:lnTo>
                      <a:lnTo>
                        <a:pt x="17" y="20"/>
                      </a:lnTo>
                      <a:lnTo>
                        <a:pt x="16" y="21"/>
                      </a:lnTo>
                      <a:lnTo>
                        <a:pt x="15" y="23"/>
                      </a:lnTo>
                      <a:lnTo>
                        <a:pt x="14" y="24"/>
                      </a:lnTo>
                      <a:lnTo>
                        <a:pt x="13" y="25"/>
                      </a:lnTo>
                      <a:lnTo>
                        <a:pt x="12" y="26"/>
                      </a:lnTo>
                      <a:lnTo>
                        <a:pt x="10" y="26"/>
                      </a:lnTo>
                      <a:lnTo>
                        <a:pt x="9" y="27"/>
                      </a:lnTo>
                      <a:lnTo>
                        <a:pt x="8" y="28"/>
                      </a:lnTo>
                      <a:lnTo>
                        <a:pt x="6" y="29"/>
                      </a:lnTo>
                      <a:lnTo>
                        <a:pt x="5" y="29"/>
                      </a:lnTo>
                      <a:lnTo>
                        <a:pt x="3" y="31"/>
                      </a:lnTo>
                      <a:lnTo>
                        <a:pt x="2" y="32"/>
                      </a:lnTo>
                      <a:lnTo>
                        <a:pt x="1" y="33"/>
                      </a:lnTo>
                      <a:lnTo>
                        <a:pt x="5" y="33"/>
                      </a:lnTo>
                      <a:lnTo>
                        <a:pt x="1" y="33"/>
                      </a:lnTo>
                      <a:lnTo>
                        <a:pt x="0" y="33"/>
                      </a:lnTo>
                      <a:lnTo>
                        <a:pt x="0" y="34"/>
                      </a:lnTo>
                      <a:lnTo>
                        <a:pt x="0" y="35"/>
                      </a:lnTo>
                      <a:lnTo>
                        <a:pt x="0" y="36"/>
                      </a:lnTo>
                      <a:lnTo>
                        <a:pt x="1" y="36"/>
                      </a:lnTo>
                      <a:lnTo>
                        <a:pt x="1" y="38"/>
                      </a:lnTo>
                      <a:lnTo>
                        <a:pt x="2" y="38"/>
                      </a:lnTo>
                      <a:lnTo>
                        <a:pt x="2" y="36"/>
                      </a:lnTo>
                      <a:lnTo>
                        <a:pt x="3" y="36"/>
                      </a:lnTo>
                      <a:lnTo>
                        <a:pt x="0" y="35"/>
                      </a:lnTo>
                      <a:close/>
                    </a:path>
                  </a:pathLst>
                </a:custGeom>
                <a:solidFill>
                  <a:srgbClr val="000000"/>
                </a:solidFill>
                <a:ln w="9525">
                  <a:noFill/>
                  <a:round/>
                  <a:headEnd/>
                  <a:tailEnd/>
                </a:ln>
              </p:spPr>
              <p:txBody>
                <a:bodyPr/>
                <a:lstStyle/>
                <a:p>
                  <a:endParaRPr lang="en-GB"/>
                </a:p>
              </p:txBody>
            </p:sp>
            <p:sp>
              <p:nvSpPr>
                <p:cNvPr id="865" name="Freeform 1181"/>
                <p:cNvSpPr>
                  <a:spLocks/>
                </p:cNvSpPr>
                <p:nvPr/>
              </p:nvSpPr>
              <p:spPr bwMode="auto">
                <a:xfrm>
                  <a:off x="3368" y="3135"/>
                  <a:ext cx="7" cy="9"/>
                </a:xfrm>
                <a:custGeom>
                  <a:avLst/>
                  <a:gdLst>
                    <a:gd name="T0" fmla="*/ 1 w 13"/>
                    <a:gd name="T1" fmla="*/ 0 h 17"/>
                    <a:gd name="T2" fmla="*/ 0 w 13"/>
                    <a:gd name="T3" fmla="*/ 1 h 17"/>
                    <a:gd name="T4" fmla="*/ 2 w 13"/>
                    <a:gd name="T5" fmla="*/ 5 h 17"/>
                    <a:gd name="T6" fmla="*/ 4 w 13"/>
                    <a:gd name="T7" fmla="*/ 4 h 17"/>
                    <a:gd name="T8" fmla="*/ 2 w 13"/>
                    <a:gd name="T9" fmla="*/ 1 h 17"/>
                    <a:gd name="T10" fmla="*/ 1 w 13"/>
                    <a:gd name="T11" fmla="*/ 2 h 17"/>
                    <a:gd name="T12" fmla="*/ 2 w 13"/>
                    <a:gd name="T13" fmla="*/ 1 h 17"/>
                    <a:gd name="T14" fmla="*/ 2 w 13"/>
                    <a:gd name="T15" fmla="*/ 0 h 17"/>
                    <a:gd name="T16" fmla="*/ 1 w 13"/>
                    <a:gd name="T17" fmla="*/ 0 h 17"/>
                    <a:gd name="T18" fmla="*/ 1 w 13"/>
                    <a:gd name="T19" fmla="*/ 0 h 17"/>
                    <a:gd name="T20" fmla="*/ 1 w 13"/>
                    <a:gd name="T21" fmla="*/ 0 h 17"/>
                    <a:gd name="T22" fmla="*/ 0 w 13"/>
                    <a:gd name="T23" fmla="*/ 0 h 17"/>
                    <a:gd name="T24" fmla="*/ 0 w 13"/>
                    <a:gd name="T25" fmla="*/ 1 h 17"/>
                    <a:gd name="T26" fmla="*/ 0 w 13"/>
                    <a:gd name="T27" fmla="*/ 1 h 17"/>
                    <a:gd name="T28" fmla="*/ 0 w 13"/>
                    <a:gd name="T29" fmla="*/ 1 h 17"/>
                    <a:gd name="T30" fmla="*/ 1 w 13"/>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17"/>
                    <a:gd name="T50" fmla="*/ 13 w 13"/>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17">
                      <a:moveTo>
                        <a:pt x="1" y="0"/>
                      </a:moveTo>
                      <a:lnTo>
                        <a:pt x="0" y="3"/>
                      </a:lnTo>
                      <a:lnTo>
                        <a:pt x="8" y="17"/>
                      </a:lnTo>
                      <a:lnTo>
                        <a:pt x="13" y="15"/>
                      </a:lnTo>
                      <a:lnTo>
                        <a:pt x="5" y="1"/>
                      </a:lnTo>
                      <a:lnTo>
                        <a:pt x="3" y="5"/>
                      </a:lnTo>
                      <a:lnTo>
                        <a:pt x="5" y="1"/>
                      </a:lnTo>
                      <a:lnTo>
                        <a:pt x="5" y="0"/>
                      </a:lnTo>
                      <a:lnTo>
                        <a:pt x="3" y="0"/>
                      </a:lnTo>
                      <a:lnTo>
                        <a:pt x="2"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866" name="Freeform 1182"/>
                <p:cNvSpPr>
                  <a:spLocks/>
                </p:cNvSpPr>
                <p:nvPr/>
              </p:nvSpPr>
              <p:spPr bwMode="auto">
                <a:xfrm>
                  <a:off x="3369" y="3121"/>
                  <a:ext cx="16" cy="16"/>
                </a:xfrm>
                <a:custGeom>
                  <a:avLst/>
                  <a:gdLst>
                    <a:gd name="T0" fmla="*/ 7 w 32"/>
                    <a:gd name="T1" fmla="*/ 0 h 34"/>
                    <a:gd name="T2" fmla="*/ 6 w 32"/>
                    <a:gd name="T3" fmla="*/ 1 h 34"/>
                    <a:gd name="T4" fmla="*/ 6 w 32"/>
                    <a:gd name="T5" fmla="*/ 1 h 34"/>
                    <a:gd name="T6" fmla="*/ 6 w 32"/>
                    <a:gd name="T7" fmla="*/ 1 h 34"/>
                    <a:gd name="T8" fmla="*/ 5 w 32"/>
                    <a:gd name="T9" fmla="*/ 2 h 34"/>
                    <a:gd name="T10" fmla="*/ 5 w 32"/>
                    <a:gd name="T11" fmla="*/ 3 h 34"/>
                    <a:gd name="T12" fmla="*/ 5 w 32"/>
                    <a:gd name="T13" fmla="*/ 3 h 34"/>
                    <a:gd name="T14" fmla="*/ 4 w 32"/>
                    <a:gd name="T15" fmla="*/ 3 h 34"/>
                    <a:gd name="T16" fmla="*/ 4 w 32"/>
                    <a:gd name="T17" fmla="*/ 4 h 34"/>
                    <a:gd name="T18" fmla="*/ 3 w 32"/>
                    <a:gd name="T19" fmla="*/ 4 h 34"/>
                    <a:gd name="T20" fmla="*/ 3 w 32"/>
                    <a:gd name="T21" fmla="*/ 4 h 34"/>
                    <a:gd name="T22" fmla="*/ 2 w 32"/>
                    <a:gd name="T23" fmla="*/ 5 h 34"/>
                    <a:gd name="T24" fmla="*/ 2 w 32"/>
                    <a:gd name="T25" fmla="*/ 5 h 34"/>
                    <a:gd name="T26" fmla="*/ 1 w 32"/>
                    <a:gd name="T27" fmla="*/ 6 h 34"/>
                    <a:gd name="T28" fmla="*/ 1 w 32"/>
                    <a:gd name="T29" fmla="*/ 6 h 34"/>
                    <a:gd name="T30" fmla="*/ 1 w 32"/>
                    <a:gd name="T31" fmla="*/ 6 h 34"/>
                    <a:gd name="T32" fmla="*/ 1 w 32"/>
                    <a:gd name="T33" fmla="*/ 8 h 34"/>
                    <a:gd name="T34" fmla="*/ 1 w 32"/>
                    <a:gd name="T35" fmla="*/ 7 h 34"/>
                    <a:gd name="T36" fmla="*/ 1 w 32"/>
                    <a:gd name="T37" fmla="*/ 7 h 34"/>
                    <a:gd name="T38" fmla="*/ 2 w 32"/>
                    <a:gd name="T39" fmla="*/ 7 h 34"/>
                    <a:gd name="T40" fmla="*/ 3 w 32"/>
                    <a:gd name="T41" fmla="*/ 6 h 34"/>
                    <a:gd name="T42" fmla="*/ 3 w 32"/>
                    <a:gd name="T43" fmla="*/ 6 h 34"/>
                    <a:gd name="T44" fmla="*/ 4 w 32"/>
                    <a:gd name="T45" fmla="*/ 5 h 34"/>
                    <a:gd name="T46" fmla="*/ 4 w 32"/>
                    <a:gd name="T47" fmla="*/ 5 h 34"/>
                    <a:gd name="T48" fmla="*/ 5 w 32"/>
                    <a:gd name="T49" fmla="*/ 4 h 34"/>
                    <a:gd name="T50" fmla="*/ 5 w 32"/>
                    <a:gd name="T51" fmla="*/ 4 h 34"/>
                    <a:gd name="T52" fmla="*/ 5 w 32"/>
                    <a:gd name="T53" fmla="*/ 4 h 34"/>
                    <a:gd name="T54" fmla="*/ 6 w 32"/>
                    <a:gd name="T55" fmla="*/ 3 h 34"/>
                    <a:gd name="T56" fmla="*/ 7 w 32"/>
                    <a:gd name="T57" fmla="*/ 3 h 34"/>
                    <a:gd name="T58" fmla="*/ 7 w 32"/>
                    <a:gd name="T59" fmla="*/ 2 h 34"/>
                    <a:gd name="T60" fmla="*/ 7 w 32"/>
                    <a:gd name="T61" fmla="*/ 1 h 34"/>
                    <a:gd name="T62" fmla="*/ 8 w 32"/>
                    <a:gd name="T63" fmla="*/ 1 h 34"/>
                    <a:gd name="T64" fmla="*/ 7 w 32"/>
                    <a:gd name="T65" fmla="*/ 1 h 34"/>
                    <a:gd name="T66" fmla="*/ 8 w 32"/>
                    <a:gd name="T67" fmla="*/ 0 h 34"/>
                    <a:gd name="T68" fmla="*/ 7 w 32"/>
                    <a:gd name="T69" fmla="*/ 0 h 34"/>
                    <a:gd name="T70" fmla="*/ 7 w 32"/>
                    <a:gd name="T71" fmla="*/ 0 h 34"/>
                    <a:gd name="T72" fmla="*/ 7 w 32"/>
                    <a:gd name="T73" fmla="*/ 0 h 34"/>
                    <a:gd name="T74" fmla="*/ 7 w 32"/>
                    <a:gd name="T75" fmla="*/ 0 h 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34"/>
                    <a:gd name="T116" fmla="*/ 32 w 32"/>
                    <a:gd name="T117" fmla="*/ 34 h 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34">
                      <a:moveTo>
                        <a:pt x="31" y="0"/>
                      </a:moveTo>
                      <a:lnTo>
                        <a:pt x="28" y="1"/>
                      </a:lnTo>
                      <a:lnTo>
                        <a:pt x="28" y="2"/>
                      </a:lnTo>
                      <a:lnTo>
                        <a:pt x="27" y="4"/>
                      </a:lnTo>
                      <a:lnTo>
                        <a:pt x="27" y="5"/>
                      </a:lnTo>
                      <a:lnTo>
                        <a:pt x="25" y="6"/>
                      </a:lnTo>
                      <a:lnTo>
                        <a:pt x="25" y="7"/>
                      </a:lnTo>
                      <a:lnTo>
                        <a:pt x="24" y="7"/>
                      </a:lnTo>
                      <a:lnTo>
                        <a:pt x="23" y="8"/>
                      </a:lnTo>
                      <a:lnTo>
                        <a:pt x="23" y="9"/>
                      </a:lnTo>
                      <a:lnTo>
                        <a:pt x="22" y="11"/>
                      </a:lnTo>
                      <a:lnTo>
                        <a:pt x="21" y="12"/>
                      </a:lnTo>
                      <a:lnTo>
                        <a:pt x="21" y="13"/>
                      </a:lnTo>
                      <a:lnTo>
                        <a:pt x="20" y="13"/>
                      </a:lnTo>
                      <a:lnTo>
                        <a:pt x="19" y="14"/>
                      </a:lnTo>
                      <a:lnTo>
                        <a:pt x="19" y="15"/>
                      </a:lnTo>
                      <a:lnTo>
                        <a:pt x="17" y="16"/>
                      </a:lnTo>
                      <a:lnTo>
                        <a:pt x="16" y="16"/>
                      </a:lnTo>
                      <a:lnTo>
                        <a:pt x="15" y="17"/>
                      </a:lnTo>
                      <a:lnTo>
                        <a:pt x="15" y="19"/>
                      </a:lnTo>
                      <a:lnTo>
                        <a:pt x="14" y="20"/>
                      </a:lnTo>
                      <a:lnTo>
                        <a:pt x="13" y="20"/>
                      </a:lnTo>
                      <a:lnTo>
                        <a:pt x="12" y="21"/>
                      </a:lnTo>
                      <a:lnTo>
                        <a:pt x="10" y="22"/>
                      </a:lnTo>
                      <a:lnTo>
                        <a:pt x="9" y="23"/>
                      </a:lnTo>
                      <a:lnTo>
                        <a:pt x="8" y="24"/>
                      </a:lnTo>
                      <a:lnTo>
                        <a:pt x="7" y="24"/>
                      </a:lnTo>
                      <a:lnTo>
                        <a:pt x="6" y="25"/>
                      </a:lnTo>
                      <a:lnTo>
                        <a:pt x="5" y="27"/>
                      </a:lnTo>
                      <a:lnTo>
                        <a:pt x="4" y="27"/>
                      </a:lnTo>
                      <a:lnTo>
                        <a:pt x="2" y="28"/>
                      </a:lnTo>
                      <a:lnTo>
                        <a:pt x="1" y="28"/>
                      </a:lnTo>
                      <a:lnTo>
                        <a:pt x="0" y="29"/>
                      </a:lnTo>
                      <a:lnTo>
                        <a:pt x="2" y="34"/>
                      </a:lnTo>
                      <a:lnTo>
                        <a:pt x="4" y="32"/>
                      </a:lnTo>
                      <a:lnTo>
                        <a:pt x="5" y="31"/>
                      </a:lnTo>
                      <a:lnTo>
                        <a:pt x="6" y="31"/>
                      </a:lnTo>
                      <a:lnTo>
                        <a:pt x="7" y="30"/>
                      </a:lnTo>
                      <a:lnTo>
                        <a:pt x="8" y="30"/>
                      </a:lnTo>
                      <a:lnTo>
                        <a:pt x="9" y="29"/>
                      </a:lnTo>
                      <a:lnTo>
                        <a:pt x="10" y="28"/>
                      </a:lnTo>
                      <a:lnTo>
                        <a:pt x="12" y="28"/>
                      </a:lnTo>
                      <a:lnTo>
                        <a:pt x="13" y="27"/>
                      </a:lnTo>
                      <a:lnTo>
                        <a:pt x="14" y="25"/>
                      </a:lnTo>
                      <a:lnTo>
                        <a:pt x="15" y="24"/>
                      </a:lnTo>
                      <a:lnTo>
                        <a:pt x="16" y="24"/>
                      </a:lnTo>
                      <a:lnTo>
                        <a:pt x="17" y="23"/>
                      </a:lnTo>
                      <a:lnTo>
                        <a:pt x="17" y="22"/>
                      </a:lnTo>
                      <a:lnTo>
                        <a:pt x="19" y="21"/>
                      </a:lnTo>
                      <a:lnTo>
                        <a:pt x="20" y="20"/>
                      </a:lnTo>
                      <a:lnTo>
                        <a:pt x="21" y="20"/>
                      </a:lnTo>
                      <a:lnTo>
                        <a:pt x="22" y="19"/>
                      </a:lnTo>
                      <a:lnTo>
                        <a:pt x="22" y="17"/>
                      </a:lnTo>
                      <a:lnTo>
                        <a:pt x="23" y="16"/>
                      </a:lnTo>
                      <a:lnTo>
                        <a:pt x="24" y="15"/>
                      </a:lnTo>
                      <a:lnTo>
                        <a:pt x="25" y="14"/>
                      </a:lnTo>
                      <a:lnTo>
                        <a:pt x="27" y="13"/>
                      </a:lnTo>
                      <a:lnTo>
                        <a:pt x="28" y="12"/>
                      </a:lnTo>
                      <a:lnTo>
                        <a:pt x="28" y="11"/>
                      </a:lnTo>
                      <a:lnTo>
                        <a:pt x="29" y="9"/>
                      </a:lnTo>
                      <a:lnTo>
                        <a:pt x="30" y="8"/>
                      </a:lnTo>
                      <a:lnTo>
                        <a:pt x="30" y="7"/>
                      </a:lnTo>
                      <a:lnTo>
                        <a:pt x="31" y="6"/>
                      </a:lnTo>
                      <a:lnTo>
                        <a:pt x="32" y="5"/>
                      </a:lnTo>
                      <a:lnTo>
                        <a:pt x="32" y="4"/>
                      </a:lnTo>
                      <a:lnTo>
                        <a:pt x="29" y="5"/>
                      </a:lnTo>
                      <a:lnTo>
                        <a:pt x="32" y="4"/>
                      </a:lnTo>
                      <a:lnTo>
                        <a:pt x="32" y="2"/>
                      </a:lnTo>
                      <a:lnTo>
                        <a:pt x="32" y="1"/>
                      </a:lnTo>
                      <a:lnTo>
                        <a:pt x="31" y="1"/>
                      </a:lnTo>
                      <a:lnTo>
                        <a:pt x="31" y="0"/>
                      </a:lnTo>
                      <a:lnTo>
                        <a:pt x="30" y="0"/>
                      </a:lnTo>
                      <a:lnTo>
                        <a:pt x="29" y="0"/>
                      </a:lnTo>
                      <a:lnTo>
                        <a:pt x="29" y="1"/>
                      </a:lnTo>
                      <a:lnTo>
                        <a:pt x="28" y="1"/>
                      </a:lnTo>
                      <a:lnTo>
                        <a:pt x="31" y="0"/>
                      </a:lnTo>
                      <a:close/>
                    </a:path>
                  </a:pathLst>
                </a:custGeom>
                <a:solidFill>
                  <a:srgbClr val="000000"/>
                </a:solidFill>
                <a:ln w="9525">
                  <a:noFill/>
                  <a:round/>
                  <a:headEnd/>
                  <a:tailEnd/>
                </a:ln>
              </p:spPr>
              <p:txBody>
                <a:bodyPr/>
                <a:lstStyle/>
                <a:p>
                  <a:endParaRPr lang="en-GB"/>
                </a:p>
              </p:txBody>
            </p:sp>
            <p:sp>
              <p:nvSpPr>
                <p:cNvPr id="867" name="Freeform 1183"/>
                <p:cNvSpPr>
                  <a:spLocks/>
                </p:cNvSpPr>
                <p:nvPr/>
              </p:nvSpPr>
              <p:spPr bwMode="auto">
                <a:xfrm>
                  <a:off x="3383" y="3121"/>
                  <a:ext cx="10" cy="6"/>
                </a:xfrm>
                <a:custGeom>
                  <a:avLst/>
                  <a:gdLst>
                    <a:gd name="T0" fmla="*/ 5 w 18"/>
                    <a:gd name="T1" fmla="*/ 3 h 14"/>
                    <a:gd name="T2" fmla="*/ 5 w 18"/>
                    <a:gd name="T3" fmla="*/ 2 h 14"/>
                    <a:gd name="T4" fmla="*/ 1 w 18"/>
                    <a:gd name="T5" fmla="*/ 0 h 14"/>
                    <a:gd name="T6" fmla="*/ 0 w 18"/>
                    <a:gd name="T7" fmla="*/ 1 h 14"/>
                    <a:gd name="T8" fmla="*/ 4 w 18"/>
                    <a:gd name="T9" fmla="*/ 3 h 14"/>
                    <a:gd name="T10" fmla="*/ 4 w 18"/>
                    <a:gd name="T11" fmla="*/ 2 h 14"/>
                    <a:gd name="T12" fmla="*/ 4 w 18"/>
                    <a:gd name="T13" fmla="*/ 3 h 14"/>
                    <a:gd name="T14" fmla="*/ 4 w 18"/>
                    <a:gd name="T15" fmla="*/ 3 h 14"/>
                    <a:gd name="T16" fmla="*/ 5 w 18"/>
                    <a:gd name="T17" fmla="*/ 3 h 14"/>
                    <a:gd name="T18" fmla="*/ 5 w 18"/>
                    <a:gd name="T19" fmla="*/ 3 h 14"/>
                    <a:gd name="T20" fmla="*/ 5 w 18"/>
                    <a:gd name="T21" fmla="*/ 3 h 14"/>
                    <a:gd name="T22" fmla="*/ 6 w 18"/>
                    <a:gd name="T23" fmla="*/ 2 h 14"/>
                    <a:gd name="T24" fmla="*/ 6 w 18"/>
                    <a:gd name="T25" fmla="*/ 2 h 14"/>
                    <a:gd name="T26" fmla="*/ 5 w 18"/>
                    <a:gd name="T27" fmla="*/ 2 h 14"/>
                    <a:gd name="T28" fmla="*/ 5 w 18"/>
                    <a:gd name="T29" fmla="*/ 2 h 14"/>
                    <a:gd name="T30" fmla="*/ 5 w 18"/>
                    <a:gd name="T31" fmla="*/ 3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4"/>
                    <a:gd name="T50" fmla="*/ 18 w 18"/>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4">
                      <a:moveTo>
                        <a:pt x="17" y="13"/>
                      </a:moveTo>
                      <a:lnTo>
                        <a:pt x="17" y="9"/>
                      </a:lnTo>
                      <a:lnTo>
                        <a:pt x="2" y="0"/>
                      </a:lnTo>
                      <a:lnTo>
                        <a:pt x="0" y="5"/>
                      </a:lnTo>
                      <a:lnTo>
                        <a:pt x="14" y="14"/>
                      </a:lnTo>
                      <a:lnTo>
                        <a:pt x="14" y="11"/>
                      </a:lnTo>
                      <a:lnTo>
                        <a:pt x="14" y="14"/>
                      </a:lnTo>
                      <a:lnTo>
                        <a:pt x="15" y="14"/>
                      </a:lnTo>
                      <a:lnTo>
                        <a:pt x="16" y="14"/>
                      </a:lnTo>
                      <a:lnTo>
                        <a:pt x="17" y="14"/>
                      </a:lnTo>
                      <a:lnTo>
                        <a:pt x="17" y="13"/>
                      </a:lnTo>
                      <a:lnTo>
                        <a:pt x="18" y="12"/>
                      </a:lnTo>
                      <a:lnTo>
                        <a:pt x="18" y="11"/>
                      </a:lnTo>
                      <a:lnTo>
                        <a:pt x="17" y="11"/>
                      </a:lnTo>
                      <a:lnTo>
                        <a:pt x="17" y="9"/>
                      </a:lnTo>
                      <a:lnTo>
                        <a:pt x="17" y="13"/>
                      </a:lnTo>
                      <a:close/>
                    </a:path>
                  </a:pathLst>
                </a:custGeom>
                <a:solidFill>
                  <a:srgbClr val="000000"/>
                </a:solidFill>
                <a:ln w="9525">
                  <a:noFill/>
                  <a:round/>
                  <a:headEnd/>
                  <a:tailEnd/>
                </a:ln>
              </p:spPr>
              <p:txBody>
                <a:bodyPr/>
                <a:lstStyle/>
                <a:p>
                  <a:endParaRPr lang="en-GB"/>
                </a:p>
              </p:txBody>
            </p:sp>
            <p:sp>
              <p:nvSpPr>
                <p:cNvPr id="868" name="Freeform 1184"/>
                <p:cNvSpPr>
                  <a:spLocks/>
                </p:cNvSpPr>
                <p:nvPr/>
              </p:nvSpPr>
              <p:spPr bwMode="auto">
                <a:xfrm>
                  <a:off x="3400" y="3079"/>
                  <a:ext cx="4" cy="27"/>
                </a:xfrm>
                <a:custGeom>
                  <a:avLst/>
                  <a:gdLst>
                    <a:gd name="T0" fmla="*/ 1 w 8"/>
                    <a:gd name="T1" fmla="*/ 13 h 53"/>
                    <a:gd name="T2" fmla="*/ 1 w 8"/>
                    <a:gd name="T3" fmla="*/ 12 h 53"/>
                    <a:gd name="T4" fmla="*/ 1 w 8"/>
                    <a:gd name="T5" fmla="*/ 11 h 53"/>
                    <a:gd name="T6" fmla="*/ 1 w 8"/>
                    <a:gd name="T7" fmla="*/ 11 h 53"/>
                    <a:gd name="T8" fmla="*/ 1 w 8"/>
                    <a:gd name="T9" fmla="*/ 10 h 53"/>
                    <a:gd name="T10" fmla="*/ 2 w 8"/>
                    <a:gd name="T11" fmla="*/ 9 h 53"/>
                    <a:gd name="T12" fmla="*/ 2 w 8"/>
                    <a:gd name="T13" fmla="*/ 8 h 53"/>
                    <a:gd name="T14" fmla="*/ 2 w 8"/>
                    <a:gd name="T15" fmla="*/ 8 h 53"/>
                    <a:gd name="T16" fmla="*/ 2 w 8"/>
                    <a:gd name="T17" fmla="*/ 7 h 53"/>
                    <a:gd name="T18" fmla="*/ 2 w 8"/>
                    <a:gd name="T19" fmla="*/ 6 h 53"/>
                    <a:gd name="T20" fmla="*/ 2 w 8"/>
                    <a:gd name="T21" fmla="*/ 5 h 53"/>
                    <a:gd name="T22" fmla="*/ 2 w 8"/>
                    <a:gd name="T23" fmla="*/ 4 h 53"/>
                    <a:gd name="T24" fmla="*/ 2 w 8"/>
                    <a:gd name="T25" fmla="*/ 4 h 53"/>
                    <a:gd name="T26" fmla="*/ 1 w 8"/>
                    <a:gd name="T27" fmla="*/ 3 h 53"/>
                    <a:gd name="T28" fmla="*/ 1 w 8"/>
                    <a:gd name="T29" fmla="*/ 2 h 53"/>
                    <a:gd name="T30" fmla="*/ 1 w 8"/>
                    <a:gd name="T31" fmla="*/ 1 h 53"/>
                    <a:gd name="T32" fmla="*/ 1 w 8"/>
                    <a:gd name="T33" fmla="*/ 0 h 53"/>
                    <a:gd name="T34" fmla="*/ 1 w 8"/>
                    <a:gd name="T35" fmla="*/ 1 h 53"/>
                    <a:gd name="T36" fmla="*/ 1 w 8"/>
                    <a:gd name="T37" fmla="*/ 2 h 53"/>
                    <a:gd name="T38" fmla="*/ 1 w 8"/>
                    <a:gd name="T39" fmla="*/ 3 h 53"/>
                    <a:gd name="T40" fmla="*/ 1 w 8"/>
                    <a:gd name="T41" fmla="*/ 3 h 53"/>
                    <a:gd name="T42" fmla="*/ 1 w 8"/>
                    <a:gd name="T43" fmla="*/ 4 h 53"/>
                    <a:gd name="T44" fmla="*/ 1 w 8"/>
                    <a:gd name="T45" fmla="*/ 5 h 53"/>
                    <a:gd name="T46" fmla="*/ 1 w 8"/>
                    <a:gd name="T47" fmla="*/ 6 h 53"/>
                    <a:gd name="T48" fmla="*/ 1 w 8"/>
                    <a:gd name="T49" fmla="*/ 6 h 53"/>
                    <a:gd name="T50" fmla="*/ 1 w 8"/>
                    <a:gd name="T51" fmla="*/ 7 h 53"/>
                    <a:gd name="T52" fmla="*/ 1 w 8"/>
                    <a:gd name="T53" fmla="*/ 8 h 53"/>
                    <a:gd name="T54" fmla="*/ 1 w 8"/>
                    <a:gd name="T55" fmla="*/ 8 h 53"/>
                    <a:gd name="T56" fmla="*/ 1 w 8"/>
                    <a:gd name="T57" fmla="*/ 9 h 53"/>
                    <a:gd name="T58" fmla="*/ 1 w 8"/>
                    <a:gd name="T59" fmla="*/ 10 h 53"/>
                    <a:gd name="T60" fmla="*/ 1 w 8"/>
                    <a:gd name="T61" fmla="*/ 11 h 53"/>
                    <a:gd name="T62" fmla="*/ 1 w 8"/>
                    <a:gd name="T63" fmla="*/ 12 h 53"/>
                    <a:gd name="T64" fmla="*/ 0 w 8"/>
                    <a:gd name="T65" fmla="*/ 13 h 53"/>
                    <a:gd name="T66" fmla="*/ 1 w 8"/>
                    <a:gd name="T67" fmla="*/ 13 h 53"/>
                    <a:gd name="T68" fmla="*/ 0 w 8"/>
                    <a:gd name="T69" fmla="*/ 13 h 53"/>
                    <a:gd name="T70" fmla="*/ 1 w 8"/>
                    <a:gd name="T71" fmla="*/ 13 h 53"/>
                    <a:gd name="T72" fmla="*/ 1 w 8"/>
                    <a:gd name="T73" fmla="*/ 14 h 53"/>
                    <a:gd name="T74" fmla="*/ 1 w 8"/>
                    <a:gd name="T75" fmla="*/ 13 h 53"/>
                    <a:gd name="T76" fmla="*/ 1 w 8"/>
                    <a:gd name="T77" fmla="*/ 13 h 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3"/>
                    <a:gd name="T119" fmla="*/ 8 w 8"/>
                    <a:gd name="T120" fmla="*/ 53 h 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3">
                      <a:moveTo>
                        <a:pt x="1" y="53"/>
                      </a:moveTo>
                      <a:lnTo>
                        <a:pt x="5" y="51"/>
                      </a:lnTo>
                      <a:lnTo>
                        <a:pt x="5" y="50"/>
                      </a:lnTo>
                      <a:lnTo>
                        <a:pt x="6" y="47"/>
                      </a:lnTo>
                      <a:lnTo>
                        <a:pt x="6" y="46"/>
                      </a:lnTo>
                      <a:lnTo>
                        <a:pt x="6" y="44"/>
                      </a:lnTo>
                      <a:lnTo>
                        <a:pt x="7" y="43"/>
                      </a:lnTo>
                      <a:lnTo>
                        <a:pt x="7" y="42"/>
                      </a:lnTo>
                      <a:lnTo>
                        <a:pt x="7" y="39"/>
                      </a:lnTo>
                      <a:lnTo>
                        <a:pt x="7" y="38"/>
                      </a:lnTo>
                      <a:lnTo>
                        <a:pt x="8" y="36"/>
                      </a:lnTo>
                      <a:lnTo>
                        <a:pt x="8" y="35"/>
                      </a:lnTo>
                      <a:lnTo>
                        <a:pt x="8" y="34"/>
                      </a:lnTo>
                      <a:lnTo>
                        <a:pt x="8" y="31"/>
                      </a:lnTo>
                      <a:lnTo>
                        <a:pt x="8" y="30"/>
                      </a:lnTo>
                      <a:lnTo>
                        <a:pt x="8" y="29"/>
                      </a:lnTo>
                      <a:lnTo>
                        <a:pt x="8" y="27"/>
                      </a:lnTo>
                      <a:lnTo>
                        <a:pt x="8" y="26"/>
                      </a:lnTo>
                      <a:lnTo>
                        <a:pt x="8" y="23"/>
                      </a:lnTo>
                      <a:lnTo>
                        <a:pt x="8" y="22"/>
                      </a:lnTo>
                      <a:lnTo>
                        <a:pt x="8" y="21"/>
                      </a:lnTo>
                      <a:lnTo>
                        <a:pt x="8" y="19"/>
                      </a:lnTo>
                      <a:lnTo>
                        <a:pt x="8" y="18"/>
                      </a:lnTo>
                      <a:lnTo>
                        <a:pt x="8" y="16"/>
                      </a:lnTo>
                      <a:lnTo>
                        <a:pt x="8" y="14"/>
                      </a:lnTo>
                      <a:lnTo>
                        <a:pt x="8" y="13"/>
                      </a:lnTo>
                      <a:lnTo>
                        <a:pt x="8" y="12"/>
                      </a:lnTo>
                      <a:lnTo>
                        <a:pt x="7" y="9"/>
                      </a:lnTo>
                      <a:lnTo>
                        <a:pt x="7" y="8"/>
                      </a:lnTo>
                      <a:lnTo>
                        <a:pt x="7" y="7"/>
                      </a:lnTo>
                      <a:lnTo>
                        <a:pt x="7" y="5"/>
                      </a:lnTo>
                      <a:lnTo>
                        <a:pt x="6" y="4"/>
                      </a:lnTo>
                      <a:lnTo>
                        <a:pt x="6" y="3"/>
                      </a:lnTo>
                      <a:lnTo>
                        <a:pt x="6" y="0"/>
                      </a:lnTo>
                      <a:lnTo>
                        <a:pt x="1" y="1"/>
                      </a:lnTo>
                      <a:lnTo>
                        <a:pt x="1" y="3"/>
                      </a:lnTo>
                      <a:lnTo>
                        <a:pt x="1" y="5"/>
                      </a:lnTo>
                      <a:lnTo>
                        <a:pt x="2" y="6"/>
                      </a:lnTo>
                      <a:lnTo>
                        <a:pt x="2" y="7"/>
                      </a:lnTo>
                      <a:lnTo>
                        <a:pt x="2" y="9"/>
                      </a:lnTo>
                      <a:lnTo>
                        <a:pt x="2" y="11"/>
                      </a:lnTo>
                      <a:lnTo>
                        <a:pt x="2" y="12"/>
                      </a:lnTo>
                      <a:lnTo>
                        <a:pt x="4" y="13"/>
                      </a:lnTo>
                      <a:lnTo>
                        <a:pt x="4" y="15"/>
                      </a:lnTo>
                      <a:lnTo>
                        <a:pt x="4" y="16"/>
                      </a:lnTo>
                      <a:lnTo>
                        <a:pt x="4" y="18"/>
                      </a:lnTo>
                      <a:lnTo>
                        <a:pt x="4" y="20"/>
                      </a:lnTo>
                      <a:lnTo>
                        <a:pt x="4" y="21"/>
                      </a:lnTo>
                      <a:lnTo>
                        <a:pt x="4" y="22"/>
                      </a:lnTo>
                      <a:lnTo>
                        <a:pt x="4" y="23"/>
                      </a:lnTo>
                      <a:lnTo>
                        <a:pt x="4" y="26"/>
                      </a:lnTo>
                      <a:lnTo>
                        <a:pt x="4" y="27"/>
                      </a:lnTo>
                      <a:lnTo>
                        <a:pt x="4" y="28"/>
                      </a:lnTo>
                      <a:lnTo>
                        <a:pt x="4" y="30"/>
                      </a:lnTo>
                      <a:lnTo>
                        <a:pt x="4" y="31"/>
                      </a:lnTo>
                      <a:lnTo>
                        <a:pt x="4" y="32"/>
                      </a:lnTo>
                      <a:lnTo>
                        <a:pt x="4" y="35"/>
                      </a:lnTo>
                      <a:lnTo>
                        <a:pt x="2" y="36"/>
                      </a:lnTo>
                      <a:lnTo>
                        <a:pt x="2" y="37"/>
                      </a:lnTo>
                      <a:lnTo>
                        <a:pt x="2" y="39"/>
                      </a:lnTo>
                      <a:lnTo>
                        <a:pt x="2" y="41"/>
                      </a:lnTo>
                      <a:lnTo>
                        <a:pt x="2" y="42"/>
                      </a:lnTo>
                      <a:lnTo>
                        <a:pt x="1" y="44"/>
                      </a:lnTo>
                      <a:lnTo>
                        <a:pt x="1" y="45"/>
                      </a:lnTo>
                      <a:lnTo>
                        <a:pt x="1" y="46"/>
                      </a:lnTo>
                      <a:lnTo>
                        <a:pt x="0" y="49"/>
                      </a:lnTo>
                      <a:lnTo>
                        <a:pt x="0" y="50"/>
                      </a:lnTo>
                      <a:lnTo>
                        <a:pt x="4" y="49"/>
                      </a:lnTo>
                      <a:lnTo>
                        <a:pt x="0" y="50"/>
                      </a:lnTo>
                      <a:lnTo>
                        <a:pt x="0" y="51"/>
                      </a:lnTo>
                      <a:lnTo>
                        <a:pt x="0" y="52"/>
                      </a:lnTo>
                      <a:lnTo>
                        <a:pt x="1" y="52"/>
                      </a:lnTo>
                      <a:lnTo>
                        <a:pt x="1" y="53"/>
                      </a:lnTo>
                      <a:lnTo>
                        <a:pt x="2" y="53"/>
                      </a:lnTo>
                      <a:lnTo>
                        <a:pt x="4" y="53"/>
                      </a:lnTo>
                      <a:lnTo>
                        <a:pt x="4" y="52"/>
                      </a:lnTo>
                      <a:lnTo>
                        <a:pt x="5" y="52"/>
                      </a:lnTo>
                      <a:lnTo>
                        <a:pt x="5" y="51"/>
                      </a:lnTo>
                      <a:lnTo>
                        <a:pt x="1" y="53"/>
                      </a:lnTo>
                      <a:close/>
                    </a:path>
                  </a:pathLst>
                </a:custGeom>
                <a:solidFill>
                  <a:srgbClr val="000000"/>
                </a:solidFill>
                <a:ln w="9525">
                  <a:noFill/>
                  <a:round/>
                  <a:headEnd/>
                  <a:tailEnd/>
                </a:ln>
              </p:spPr>
              <p:txBody>
                <a:bodyPr/>
                <a:lstStyle/>
                <a:p>
                  <a:endParaRPr lang="en-GB"/>
                </a:p>
              </p:txBody>
            </p:sp>
            <p:sp>
              <p:nvSpPr>
                <p:cNvPr id="869" name="Freeform 1185"/>
                <p:cNvSpPr>
                  <a:spLocks/>
                </p:cNvSpPr>
                <p:nvPr/>
              </p:nvSpPr>
              <p:spPr bwMode="auto">
                <a:xfrm>
                  <a:off x="3392" y="3100"/>
                  <a:ext cx="9" cy="6"/>
                </a:xfrm>
                <a:custGeom>
                  <a:avLst/>
                  <a:gdLst>
                    <a:gd name="T0" fmla="*/ 0 w 20"/>
                    <a:gd name="T1" fmla="*/ 1 h 10"/>
                    <a:gd name="T2" fmla="*/ 0 w 20"/>
                    <a:gd name="T3" fmla="*/ 1 h 10"/>
                    <a:gd name="T4" fmla="*/ 4 w 20"/>
                    <a:gd name="T5" fmla="*/ 4 h 10"/>
                    <a:gd name="T6" fmla="*/ 4 w 20"/>
                    <a:gd name="T7" fmla="*/ 2 h 10"/>
                    <a:gd name="T8" fmla="*/ 0 w 20"/>
                    <a:gd name="T9" fmla="*/ 0 h 10"/>
                    <a:gd name="T10" fmla="*/ 1 w 20"/>
                    <a:gd name="T11" fmla="*/ 1 h 10"/>
                    <a:gd name="T12" fmla="*/ 0 w 20"/>
                    <a:gd name="T13" fmla="*/ 0 h 10"/>
                    <a:gd name="T14" fmla="*/ 0 w 20"/>
                    <a:gd name="T15" fmla="*/ 0 h 10"/>
                    <a:gd name="T16" fmla="*/ 0 w 20"/>
                    <a:gd name="T17" fmla="*/ 1 h 10"/>
                    <a:gd name="T18" fmla="*/ 0 w 20"/>
                    <a:gd name="T19" fmla="*/ 1 h 10"/>
                    <a:gd name="T20" fmla="*/ 0 w 20"/>
                    <a:gd name="T21" fmla="*/ 1 h 10"/>
                    <a:gd name="T22" fmla="*/ 0 w 20"/>
                    <a:gd name="T23" fmla="*/ 1 h 10"/>
                    <a:gd name="T24" fmla="*/ 0 w 20"/>
                    <a:gd name="T25" fmla="*/ 1 h 10"/>
                    <a:gd name="T26" fmla="*/ 0 w 20"/>
                    <a:gd name="T27" fmla="*/ 1 h 10"/>
                    <a:gd name="T28" fmla="*/ 0 w 20"/>
                    <a:gd name="T29" fmla="*/ 1 h 10"/>
                    <a:gd name="T30" fmla="*/ 0 w 20"/>
                    <a:gd name="T31" fmla="*/ 1 h 10"/>
                    <a:gd name="T32" fmla="*/ 0 w 20"/>
                    <a:gd name="T33" fmla="*/ 1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10"/>
                    <a:gd name="T53" fmla="*/ 20 w 20"/>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10">
                      <a:moveTo>
                        <a:pt x="1" y="2"/>
                      </a:moveTo>
                      <a:lnTo>
                        <a:pt x="2" y="4"/>
                      </a:lnTo>
                      <a:lnTo>
                        <a:pt x="17" y="10"/>
                      </a:lnTo>
                      <a:lnTo>
                        <a:pt x="20" y="6"/>
                      </a:lnTo>
                      <a:lnTo>
                        <a:pt x="3" y="0"/>
                      </a:lnTo>
                      <a:lnTo>
                        <a:pt x="6" y="3"/>
                      </a:lnTo>
                      <a:lnTo>
                        <a:pt x="3" y="0"/>
                      </a:lnTo>
                      <a:lnTo>
                        <a:pt x="2" y="0"/>
                      </a:lnTo>
                      <a:lnTo>
                        <a:pt x="2" y="1"/>
                      </a:lnTo>
                      <a:lnTo>
                        <a:pt x="1" y="1"/>
                      </a:lnTo>
                      <a:lnTo>
                        <a:pt x="1" y="2"/>
                      </a:lnTo>
                      <a:lnTo>
                        <a:pt x="0" y="2"/>
                      </a:lnTo>
                      <a:lnTo>
                        <a:pt x="0" y="3"/>
                      </a:lnTo>
                      <a:lnTo>
                        <a:pt x="1" y="3"/>
                      </a:lnTo>
                      <a:lnTo>
                        <a:pt x="1" y="4"/>
                      </a:lnTo>
                      <a:lnTo>
                        <a:pt x="2" y="4"/>
                      </a:lnTo>
                      <a:lnTo>
                        <a:pt x="1" y="2"/>
                      </a:lnTo>
                      <a:close/>
                    </a:path>
                  </a:pathLst>
                </a:custGeom>
                <a:solidFill>
                  <a:srgbClr val="000000"/>
                </a:solidFill>
                <a:ln w="9525">
                  <a:noFill/>
                  <a:round/>
                  <a:headEnd/>
                  <a:tailEnd/>
                </a:ln>
              </p:spPr>
              <p:txBody>
                <a:bodyPr/>
                <a:lstStyle/>
                <a:p>
                  <a:endParaRPr lang="en-GB"/>
                </a:p>
              </p:txBody>
            </p:sp>
            <p:sp>
              <p:nvSpPr>
                <p:cNvPr id="870" name="Freeform 1186"/>
                <p:cNvSpPr>
                  <a:spLocks/>
                </p:cNvSpPr>
                <p:nvPr/>
              </p:nvSpPr>
              <p:spPr bwMode="auto">
                <a:xfrm>
                  <a:off x="3392" y="3080"/>
                  <a:ext cx="4" cy="22"/>
                </a:xfrm>
                <a:custGeom>
                  <a:avLst/>
                  <a:gdLst>
                    <a:gd name="T0" fmla="*/ 0 w 7"/>
                    <a:gd name="T1" fmla="*/ 1 h 43"/>
                    <a:gd name="T2" fmla="*/ 0 w 7"/>
                    <a:gd name="T3" fmla="*/ 2 h 43"/>
                    <a:gd name="T4" fmla="*/ 1 w 7"/>
                    <a:gd name="T5" fmla="*/ 2 h 43"/>
                    <a:gd name="T6" fmla="*/ 1 w 7"/>
                    <a:gd name="T7" fmla="*/ 3 h 43"/>
                    <a:gd name="T8" fmla="*/ 1 w 7"/>
                    <a:gd name="T9" fmla="*/ 3 h 43"/>
                    <a:gd name="T10" fmla="*/ 1 w 7"/>
                    <a:gd name="T11" fmla="*/ 4 h 43"/>
                    <a:gd name="T12" fmla="*/ 1 w 7"/>
                    <a:gd name="T13" fmla="*/ 5 h 43"/>
                    <a:gd name="T14" fmla="*/ 1 w 7"/>
                    <a:gd name="T15" fmla="*/ 5 h 43"/>
                    <a:gd name="T16" fmla="*/ 1 w 7"/>
                    <a:gd name="T17" fmla="*/ 6 h 43"/>
                    <a:gd name="T18" fmla="*/ 1 w 7"/>
                    <a:gd name="T19" fmla="*/ 7 h 43"/>
                    <a:gd name="T20" fmla="*/ 1 w 7"/>
                    <a:gd name="T21" fmla="*/ 7 h 43"/>
                    <a:gd name="T22" fmla="*/ 1 w 7"/>
                    <a:gd name="T23" fmla="*/ 8 h 43"/>
                    <a:gd name="T24" fmla="*/ 1 w 7"/>
                    <a:gd name="T25" fmla="*/ 8 h 43"/>
                    <a:gd name="T26" fmla="*/ 1 w 7"/>
                    <a:gd name="T27" fmla="*/ 9 h 43"/>
                    <a:gd name="T28" fmla="*/ 1 w 7"/>
                    <a:gd name="T29" fmla="*/ 9 h 43"/>
                    <a:gd name="T30" fmla="*/ 0 w 7"/>
                    <a:gd name="T31" fmla="*/ 10 h 43"/>
                    <a:gd name="T32" fmla="*/ 0 w 7"/>
                    <a:gd name="T33" fmla="*/ 11 h 43"/>
                    <a:gd name="T34" fmla="*/ 2 w 7"/>
                    <a:gd name="T35" fmla="*/ 11 h 43"/>
                    <a:gd name="T36" fmla="*/ 2 w 7"/>
                    <a:gd name="T37" fmla="*/ 10 h 43"/>
                    <a:gd name="T38" fmla="*/ 2 w 7"/>
                    <a:gd name="T39" fmla="*/ 9 h 43"/>
                    <a:gd name="T40" fmla="*/ 2 w 7"/>
                    <a:gd name="T41" fmla="*/ 9 h 43"/>
                    <a:gd name="T42" fmla="*/ 2 w 7"/>
                    <a:gd name="T43" fmla="*/ 8 h 43"/>
                    <a:gd name="T44" fmla="*/ 2 w 7"/>
                    <a:gd name="T45" fmla="*/ 7 h 43"/>
                    <a:gd name="T46" fmla="*/ 2 w 7"/>
                    <a:gd name="T47" fmla="*/ 7 h 43"/>
                    <a:gd name="T48" fmla="*/ 2 w 7"/>
                    <a:gd name="T49" fmla="*/ 6 h 43"/>
                    <a:gd name="T50" fmla="*/ 2 w 7"/>
                    <a:gd name="T51" fmla="*/ 5 h 43"/>
                    <a:gd name="T52" fmla="*/ 2 w 7"/>
                    <a:gd name="T53" fmla="*/ 5 h 43"/>
                    <a:gd name="T54" fmla="*/ 2 w 7"/>
                    <a:gd name="T55" fmla="*/ 4 h 43"/>
                    <a:gd name="T56" fmla="*/ 2 w 7"/>
                    <a:gd name="T57" fmla="*/ 4 h 43"/>
                    <a:gd name="T58" fmla="*/ 2 w 7"/>
                    <a:gd name="T59" fmla="*/ 3 h 43"/>
                    <a:gd name="T60" fmla="*/ 2 w 7"/>
                    <a:gd name="T61" fmla="*/ 2 h 43"/>
                    <a:gd name="T62" fmla="*/ 2 w 7"/>
                    <a:gd name="T63" fmla="*/ 2 h 43"/>
                    <a:gd name="T64" fmla="*/ 2 w 7"/>
                    <a:gd name="T65" fmla="*/ 1 h 43"/>
                    <a:gd name="T66" fmla="*/ 1 w 7"/>
                    <a:gd name="T67" fmla="*/ 1 h 43"/>
                    <a:gd name="T68" fmla="*/ 1 w 7"/>
                    <a:gd name="T69" fmla="*/ 0 h 43"/>
                    <a:gd name="T70" fmla="*/ 1 w 7"/>
                    <a:gd name="T71" fmla="*/ 0 h 43"/>
                    <a:gd name="T72" fmla="*/ 0 w 7"/>
                    <a:gd name="T73" fmla="*/ 1 h 43"/>
                    <a:gd name="T74" fmla="*/ 0 w 7"/>
                    <a:gd name="T75" fmla="*/ 1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
                    <a:gd name="T115" fmla="*/ 0 h 43"/>
                    <a:gd name="T116" fmla="*/ 7 w 7"/>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 h="43">
                      <a:moveTo>
                        <a:pt x="1" y="0"/>
                      </a:moveTo>
                      <a:lnTo>
                        <a:pt x="0" y="3"/>
                      </a:lnTo>
                      <a:lnTo>
                        <a:pt x="0" y="4"/>
                      </a:lnTo>
                      <a:lnTo>
                        <a:pt x="0" y="5"/>
                      </a:lnTo>
                      <a:lnTo>
                        <a:pt x="1" y="6"/>
                      </a:lnTo>
                      <a:lnTo>
                        <a:pt x="1" y="8"/>
                      </a:lnTo>
                      <a:lnTo>
                        <a:pt x="1" y="9"/>
                      </a:lnTo>
                      <a:lnTo>
                        <a:pt x="1" y="10"/>
                      </a:lnTo>
                      <a:lnTo>
                        <a:pt x="1" y="11"/>
                      </a:lnTo>
                      <a:lnTo>
                        <a:pt x="1" y="12"/>
                      </a:lnTo>
                      <a:lnTo>
                        <a:pt x="2" y="13"/>
                      </a:lnTo>
                      <a:lnTo>
                        <a:pt x="2" y="15"/>
                      </a:lnTo>
                      <a:lnTo>
                        <a:pt x="2" y="16"/>
                      </a:lnTo>
                      <a:lnTo>
                        <a:pt x="2" y="17"/>
                      </a:lnTo>
                      <a:lnTo>
                        <a:pt x="2" y="18"/>
                      </a:lnTo>
                      <a:lnTo>
                        <a:pt x="2" y="19"/>
                      </a:lnTo>
                      <a:lnTo>
                        <a:pt x="2" y="20"/>
                      </a:lnTo>
                      <a:lnTo>
                        <a:pt x="2" y="21"/>
                      </a:lnTo>
                      <a:lnTo>
                        <a:pt x="2" y="24"/>
                      </a:lnTo>
                      <a:lnTo>
                        <a:pt x="2" y="25"/>
                      </a:lnTo>
                      <a:lnTo>
                        <a:pt x="2" y="26"/>
                      </a:lnTo>
                      <a:lnTo>
                        <a:pt x="2" y="27"/>
                      </a:lnTo>
                      <a:lnTo>
                        <a:pt x="2" y="28"/>
                      </a:lnTo>
                      <a:lnTo>
                        <a:pt x="2" y="29"/>
                      </a:lnTo>
                      <a:lnTo>
                        <a:pt x="2" y="31"/>
                      </a:lnTo>
                      <a:lnTo>
                        <a:pt x="1" y="32"/>
                      </a:lnTo>
                      <a:lnTo>
                        <a:pt x="1" y="33"/>
                      </a:lnTo>
                      <a:lnTo>
                        <a:pt x="1" y="34"/>
                      </a:lnTo>
                      <a:lnTo>
                        <a:pt x="1" y="35"/>
                      </a:lnTo>
                      <a:lnTo>
                        <a:pt x="1" y="36"/>
                      </a:lnTo>
                      <a:lnTo>
                        <a:pt x="0" y="39"/>
                      </a:lnTo>
                      <a:lnTo>
                        <a:pt x="0" y="40"/>
                      </a:lnTo>
                      <a:lnTo>
                        <a:pt x="0" y="41"/>
                      </a:lnTo>
                      <a:lnTo>
                        <a:pt x="0" y="42"/>
                      </a:lnTo>
                      <a:lnTo>
                        <a:pt x="5" y="43"/>
                      </a:lnTo>
                      <a:lnTo>
                        <a:pt x="5" y="42"/>
                      </a:lnTo>
                      <a:lnTo>
                        <a:pt x="5" y="41"/>
                      </a:lnTo>
                      <a:lnTo>
                        <a:pt x="5" y="39"/>
                      </a:lnTo>
                      <a:lnTo>
                        <a:pt x="6" y="38"/>
                      </a:lnTo>
                      <a:lnTo>
                        <a:pt x="6" y="36"/>
                      </a:lnTo>
                      <a:lnTo>
                        <a:pt x="6" y="35"/>
                      </a:lnTo>
                      <a:lnTo>
                        <a:pt x="6" y="34"/>
                      </a:lnTo>
                      <a:lnTo>
                        <a:pt x="7" y="33"/>
                      </a:lnTo>
                      <a:lnTo>
                        <a:pt x="7" y="32"/>
                      </a:lnTo>
                      <a:lnTo>
                        <a:pt x="7" y="29"/>
                      </a:lnTo>
                      <a:lnTo>
                        <a:pt x="7" y="28"/>
                      </a:lnTo>
                      <a:lnTo>
                        <a:pt x="7" y="27"/>
                      </a:lnTo>
                      <a:lnTo>
                        <a:pt x="7" y="26"/>
                      </a:lnTo>
                      <a:lnTo>
                        <a:pt x="7" y="25"/>
                      </a:lnTo>
                      <a:lnTo>
                        <a:pt x="7" y="24"/>
                      </a:lnTo>
                      <a:lnTo>
                        <a:pt x="7" y="21"/>
                      </a:lnTo>
                      <a:lnTo>
                        <a:pt x="7" y="20"/>
                      </a:lnTo>
                      <a:lnTo>
                        <a:pt x="7" y="19"/>
                      </a:lnTo>
                      <a:lnTo>
                        <a:pt x="7" y="18"/>
                      </a:lnTo>
                      <a:lnTo>
                        <a:pt x="7" y="17"/>
                      </a:lnTo>
                      <a:lnTo>
                        <a:pt x="7" y="16"/>
                      </a:lnTo>
                      <a:lnTo>
                        <a:pt x="7" y="15"/>
                      </a:lnTo>
                      <a:lnTo>
                        <a:pt x="7" y="13"/>
                      </a:lnTo>
                      <a:lnTo>
                        <a:pt x="7" y="11"/>
                      </a:lnTo>
                      <a:lnTo>
                        <a:pt x="7" y="10"/>
                      </a:lnTo>
                      <a:lnTo>
                        <a:pt x="6" y="9"/>
                      </a:lnTo>
                      <a:lnTo>
                        <a:pt x="6" y="8"/>
                      </a:lnTo>
                      <a:lnTo>
                        <a:pt x="6" y="6"/>
                      </a:lnTo>
                      <a:lnTo>
                        <a:pt x="6" y="5"/>
                      </a:lnTo>
                      <a:lnTo>
                        <a:pt x="5" y="4"/>
                      </a:lnTo>
                      <a:lnTo>
                        <a:pt x="5" y="3"/>
                      </a:lnTo>
                      <a:lnTo>
                        <a:pt x="5" y="1"/>
                      </a:lnTo>
                      <a:lnTo>
                        <a:pt x="2" y="4"/>
                      </a:lnTo>
                      <a:lnTo>
                        <a:pt x="5" y="1"/>
                      </a:lnTo>
                      <a:lnTo>
                        <a:pt x="4" y="0"/>
                      </a:lnTo>
                      <a:lnTo>
                        <a:pt x="2"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871" name="Freeform 1187"/>
                <p:cNvSpPr>
                  <a:spLocks/>
                </p:cNvSpPr>
                <p:nvPr/>
              </p:nvSpPr>
              <p:spPr bwMode="auto">
                <a:xfrm>
                  <a:off x="3393" y="3079"/>
                  <a:ext cx="9" cy="4"/>
                </a:xfrm>
                <a:custGeom>
                  <a:avLst/>
                  <a:gdLst>
                    <a:gd name="T0" fmla="*/ 4 w 20"/>
                    <a:gd name="T1" fmla="*/ 1 h 8"/>
                    <a:gd name="T2" fmla="*/ 3 w 20"/>
                    <a:gd name="T3" fmla="*/ 0 h 8"/>
                    <a:gd name="T4" fmla="*/ 0 w 20"/>
                    <a:gd name="T5" fmla="*/ 1 h 8"/>
                    <a:gd name="T6" fmla="*/ 0 w 20"/>
                    <a:gd name="T7" fmla="*/ 2 h 8"/>
                    <a:gd name="T8" fmla="*/ 4 w 20"/>
                    <a:gd name="T9" fmla="*/ 1 h 8"/>
                    <a:gd name="T10" fmla="*/ 3 w 20"/>
                    <a:gd name="T11" fmla="*/ 1 h 8"/>
                    <a:gd name="T12" fmla="*/ 4 w 20"/>
                    <a:gd name="T13" fmla="*/ 1 h 8"/>
                    <a:gd name="T14" fmla="*/ 4 w 20"/>
                    <a:gd name="T15" fmla="*/ 1 h 8"/>
                    <a:gd name="T16" fmla="*/ 4 w 20"/>
                    <a:gd name="T17" fmla="*/ 1 h 8"/>
                    <a:gd name="T18" fmla="*/ 4 w 20"/>
                    <a:gd name="T19" fmla="*/ 1 h 8"/>
                    <a:gd name="T20" fmla="*/ 4 w 20"/>
                    <a:gd name="T21" fmla="*/ 1 h 8"/>
                    <a:gd name="T22" fmla="*/ 4 w 20"/>
                    <a:gd name="T23" fmla="*/ 1 h 8"/>
                    <a:gd name="T24" fmla="*/ 4 w 20"/>
                    <a:gd name="T25" fmla="*/ 0 h 8"/>
                    <a:gd name="T26" fmla="*/ 4 w 20"/>
                    <a:gd name="T27" fmla="*/ 0 h 8"/>
                    <a:gd name="T28" fmla="*/ 3 w 20"/>
                    <a:gd name="T29" fmla="*/ 0 h 8"/>
                    <a:gd name="T30" fmla="*/ 4 w 20"/>
                    <a:gd name="T31" fmla="*/ 1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8"/>
                    <a:gd name="T50" fmla="*/ 20 w 20"/>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8">
                      <a:moveTo>
                        <a:pt x="20" y="1"/>
                      </a:moveTo>
                      <a:lnTo>
                        <a:pt x="16" y="0"/>
                      </a:lnTo>
                      <a:lnTo>
                        <a:pt x="0" y="4"/>
                      </a:lnTo>
                      <a:lnTo>
                        <a:pt x="1" y="8"/>
                      </a:lnTo>
                      <a:lnTo>
                        <a:pt x="18" y="5"/>
                      </a:lnTo>
                      <a:lnTo>
                        <a:pt x="15" y="2"/>
                      </a:lnTo>
                      <a:lnTo>
                        <a:pt x="18" y="5"/>
                      </a:lnTo>
                      <a:lnTo>
                        <a:pt x="19" y="5"/>
                      </a:lnTo>
                      <a:lnTo>
                        <a:pt x="19" y="4"/>
                      </a:lnTo>
                      <a:lnTo>
                        <a:pt x="20" y="4"/>
                      </a:lnTo>
                      <a:lnTo>
                        <a:pt x="20" y="2"/>
                      </a:lnTo>
                      <a:lnTo>
                        <a:pt x="20" y="1"/>
                      </a:lnTo>
                      <a:lnTo>
                        <a:pt x="19" y="0"/>
                      </a:lnTo>
                      <a:lnTo>
                        <a:pt x="18" y="0"/>
                      </a:lnTo>
                      <a:lnTo>
                        <a:pt x="16" y="0"/>
                      </a:lnTo>
                      <a:lnTo>
                        <a:pt x="20" y="1"/>
                      </a:lnTo>
                      <a:close/>
                    </a:path>
                  </a:pathLst>
                </a:custGeom>
                <a:solidFill>
                  <a:srgbClr val="000000"/>
                </a:solidFill>
                <a:ln w="9525">
                  <a:noFill/>
                  <a:round/>
                  <a:headEnd/>
                  <a:tailEnd/>
                </a:ln>
              </p:spPr>
              <p:txBody>
                <a:bodyPr/>
                <a:lstStyle/>
                <a:p>
                  <a:endParaRPr lang="en-GB"/>
                </a:p>
              </p:txBody>
            </p:sp>
            <p:sp>
              <p:nvSpPr>
                <p:cNvPr id="872" name="Freeform 1188"/>
                <p:cNvSpPr>
                  <a:spLocks/>
                </p:cNvSpPr>
                <p:nvPr/>
              </p:nvSpPr>
              <p:spPr bwMode="auto">
                <a:xfrm>
                  <a:off x="3375" y="3038"/>
                  <a:ext cx="19" cy="20"/>
                </a:xfrm>
                <a:custGeom>
                  <a:avLst/>
                  <a:gdLst>
                    <a:gd name="T0" fmla="*/ 9 w 38"/>
                    <a:gd name="T1" fmla="*/ 9 h 40"/>
                    <a:gd name="T2" fmla="*/ 9 w 38"/>
                    <a:gd name="T3" fmla="*/ 9 h 40"/>
                    <a:gd name="T4" fmla="*/ 9 w 38"/>
                    <a:gd name="T5" fmla="*/ 7 h 40"/>
                    <a:gd name="T6" fmla="*/ 8 w 38"/>
                    <a:gd name="T7" fmla="*/ 7 h 40"/>
                    <a:gd name="T8" fmla="*/ 7 w 38"/>
                    <a:gd name="T9" fmla="*/ 6 h 40"/>
                    <a:gd name="T10" fmla="*/ 6 w 38"/>
                    <a:gd name="T11" fmla="*/ 5 h 40"/>
                    <a:gd name="T12" fmla="*/ 6 w 38"/>
                    <a:gd name="T13" fmla="*/ 5 h 40"/>
                    <a:gd name="T14" fmla="*/ 6 w 38"/>
                    <a:gd name="T15" fmla="*/ 5 h 40"/>
                    <a:gd name="T16" fmla="*/ 5 w 38"/>
                    <a:gd name="T17" fmla="*/ 4 h 40"/>
                    <a:gd name="T18" fmla="*/ 5 w 38"/>
                    <a:gd name="T19" fmla="*/ 3 h 40"/>
                    <a:gd name="T20" fmla="*/ 5 w 38"/>
                    <a:gd name="T21" fmla="*/ 3 h 40"/>
                    <a:gd name="T22" fmla="*/ 3 w 38"/>
                    <a:gd name="T23" fmla="*/ 3 h 40"/>
                    <a:gd name="T24" fmla="*/ 3 w 38"/>
                    <a:gd name="T25" fmla="*/ 2 h 40"/>
                    <a:gd name="T26" fmla="*/ 2 w 38"/>
                    <a:gd name="T27" fmla="*/ 1 h 40"/>
                    <a:gd name="T28" fmla="*/ 1 w 38"/>
                    <a:gd name="T29" fmla="*/ 1 h 40"/>
                    <a:gd name="T30" fmla="*/ 1 w 38"/>
                    <a:gd name="T31" fmla="*/ 1 h 40"/>
                    <a:gd name="T32" fmla="*/ 1 w 38"/>
                    <a:gd name="T33" fmla="*/ 0 h 40"/>
                    <a:gd name="T34" fmla="*/ 1 w 38"/>
                    <a:gd name="T35" fmla="*/ 1 h 40"/>
                    <a:gd name="T36" fmla="*/ 1 w 38"/>
                    <a:gd name="T37" fmla="*/ 1 h 40"/>
                    <a:gd name="T38" fmla="*/ 1 w 38"/>
                    <a:gd name="T39" fmla="*/ 3 h 40"/>
                    <a:gd name="T40" fmla="*/ 2 w 38"/>
                    <a:gd name="T41" fmla="*/ 3 h 40"/>
                    <a:gd name="T42" fmla="*/ 2 w 38"/>
                    <a:gd name="T43" fmla="*/ 3 h 40"/>
                    <a:gd name="T44" fmla="*/ 3 w 38"/>
                    <a:gd name="T45" fmla="*/ 3 h 40"/>
                    <a:gd name="T46" fmla="*/ 3 w 38"/>
                    <a:gd name="T47" fmla="*/ 4 h 40"/>
                    <a:gd name="T48" fmla="*/ 5 w 38"/>
                    <a:gd name="T49" fmla="*/ 5 h 40"/>
                    <a:gd name="T50" fmla="*/ 5 w 38"/>
                    <a:gd name="T51" fmla="*/ 5 h 40"/>
                    <a:gd name="T52" fmla="*/ 5 w 38"/>
                    <a:gd name="T53" fmla="*/ 5 h 40"/>
                    <a:gd name="T54" fmla="*/ 5 w 38"/>
                    <a:gd name="T55" fmla="*/ 6 h 40"/>
                    <a:gd name="T56" fmla="*/ 6 w 38"/>
                    <a:gd name="T57" fmla="*/ 6 h 40"/>
                    <a:gd name="T58" fmla="*/ 6 w 38"/>
                    <a:gd name="T59" fmla="*/ 7 h 40"/>
                    <a:gd name="T60" fmla="*/ 7 w 38"/>
                    <a:gd name="T61" fmla="*/ 8 h 40"/>
                    <a:gd name="T62" fmla="*/ 7 w 38"/>
                    <a:gd name="T63" fmla="*/ 9 h 40"/>
                    <a:gd name="T64" fmla="*/ 8 w 38"/>
                    <a:gd name="T65" fmla="*/ 10 h 40"/>
                    <a:gd name="T66" fmla="*/ 9 w 38"/>
                    <a:gd name="T67" fmla="*/ 9 h 40"/>
                    <a:gd name="T68" fmla="*/ 9 w 38"/>
                    <a:gd name="T69" fmla="*/ 10 h 40"/>
                    <a:gd name="T70" fmla="*/ 9 w 38"/>
                    <a:gd name="T71" fmla="*/ 10 h 40"/>
                    <a:gd name="T72" fmla="*/ 9 w 38"/>
                    <a:gd name="T73" fmla="*/ 10 h 40"/>
                    <a:gd name="T74" fmla="*/ 10 w 38"/>
                    <a:gd name="T75" fmla="*/ 10 h 40"/>
                    <a:gd name="T76" fmla="*/ 9 w 38"/>
                    <a:gd name="T77" fmla="*/ 9 h 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40"/>
                    <a:gd name="T119" fmla="*/ 38 w 38"/>
                    <a:gd name="T120" fmla="*/ 40 h 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40">
                      <a:moveTo>
                        <a:pt x="35" y="40"/>
                      </a:moveTo>
                      <a:lnTo>
                        <a:pt x="36" y="36"/>
                      </a:lnTo>
                      <a:lnTo>
                        <a:pt x="35" y="35"/>
                      </a:lnTo>
                      <a:lnTo>
                        <a:pt x="35" y="33"/>
                      </a:lnTo>
                      <a:lnTo>
                        <a:pt x="34" y="32"/>
                      </a:lnTo>
                      <a:lnTo>
                        <a:pt x="33" y="31"/>
                      </a:lnTo>
                      <a:lnTo>
                        <a:pt x="32" y="29"/>
                      </a:lnTo>
                      <a:lnTo>
                        <a:pt x="32" y="28"/>
                      </a:lnTo>
                      <a:lnTo>
                        <a:pt x="31" y="27"/>
                      </a:lnTo>
                      <a:lnTo>
                        <a:pt x="30" y="25"/>
                      </a:lnTo>
                      <a:lnTo>
                        <a:pt x="28" y="24"/>
                      </a:lnTo>
                      <a:lnTo>
                        <a:pt x="27" y="23"/>
                      </a:lnTo>
                      <a:lnTo>
                        <a:pt x="26" y="21"/>
                      </a:lnTo>
                      <a:lnTo>
                        <a:pt x="25" y="20"/>
                      </a:lnTo>
                      <a:lnTo>
                        <a:pt x="25" y="19"/>
                      </a:lnTo>
                      <a:lnTo>
                        <a:pt x="24" y="18"/>
                      </a:lnTo>
                      <a:lnTo>
                        <a:pt x="23" y="17"/>
                      </a:lnTo>
                      <a:lnTo>
                        <a:pt x="22" y="16"/>
                      </a:lnTo>
                      <a:lnTo>
                        <a:pt x="20" y="14"/>
                      </a:lnTo>
                      <a:lnTo>
                        <a:pt x="19" y="13"/>
                      </a:lnTo>
                      <a:lnTo>
                        <a:pt x="18" y="12"/>
                      </a:lnTo>
                      <a:lnTo>
                        <a:pt x="17" y="11"/>
                      </a:lnTo>
                      <a:lnTo>
                        <a:pt x="16" y="10"/>
                      </a:lnTo>
                      <a:lnTo>
                        <a:pt x="15" y="9"/>
                      </a:lnTo>
                      <a:lnTo>
                        <a:pt x="13" y="9"/>
                      </a:lnTo>
                      <a:lnTo>
                        <a:pt x="12" y="8"/>
                      </a:lnTo>
                      <a:lnTo>
                        <a:pt x="11" y="6"/>
                      </a:lnTo>
                      <a:lnTo>
                        <a:pt x="10" y="5"/>
                      </a:lnTo>
                      <a:lnTo>
                        <a:pt x="9" y="4"/>
                      </a:lnTo>
                      <a:lnTo>
                        <a:pt x="7" y="3"/>
                      </a:lnTo>
                      <a:lnTo>
                        <a:pt x="5" y="3"/>
                      </a:lnTo>
                      <a:lnTo>
                        <a:pt x="4" y="2"/>
                      </a:lnTo>
                      <a:lnTo>
                        <a:pt x="3" y="1"/>
                      </a:lnTo>
                      <a:lnTo>
                        <a:pt x="2" y="0"/>
                      </a:lnTo>
                      <a:lnTo>
                        <a:pt x="0" y="4"/>
                      </a:lnTo>
                      <a:lnTo>
                        <a:pt x="1" y="5"/>
                      </a:lnTo>
                      <a:lnTo>
                        <a:pt x="2" y="5"/>
                      </a:lnTo>
                      <a:lnTo>
                        <a:pt x="3" y="6"/>
                      </a:lnTo>
                      <a:lnTo>
                        <a:pt x="4" y="8"/>
                      </a:lnTo>
                      <a:lnTo>
                        <a:pt x="5" y="9"/>
                      </a:lnTo>
                      <a:lnTo>
                        <a:pt x="7" y="9"/>
                      </a:lnTo>
                      <a:lnTo>
                        <a:pt x="8" y="10"/>
                      </a:lnTo>
                      <a:lnTo>
                        <a:pt x="9" y="11"/>
                      </a:lnTo>
                      <a:lnTo>
                        <a:pt x="10" y="12"/>
                      </a:lnTo>
                      <a:lnTo>
                        <a:pt x="11" y="13"/>
                      </a:lnTo>
                      <a:lnTo>
                        <a:pt x="12" y="13"/>
                      </a:lnTo>
                      <a:lnTo>
                        <a:pt x="13" y="14"/>
                      </a:lnTo>
                      <a:lnTo>
                        <a:pt x="15" y="16"/>
                      </a:lnTo>
                      <a:lnTo>
                        <a:pt x="16" y="17"/>
                      </a:lnTo>
                      <a:lnTo>
                        <a:pt x="17" y="18"/>
                      </a:lnTo>
                      <a:lnTo>
                        <a:pt x="18" y="19"/>
                      </a:lnTo>
                      <a:lnTo>
                        <a:pt x="19" y="20"/>
                      </a:lnTo>
                      <a:lnTo>
                        <a:pt x="20" y="21"/>
                      </a:lnTo>
                      <a:lnTo>
                        <a:pt x="20" y="23"/>
                      </a:lnTo>
                      <a:lnTo>
                        <a:pt x="22" y="24"/>
                      </a:lnTo>
                      <a:lnTo>
                        <a:pt x="23" y="25"/>
                      </a:lnTo>
                      <a:lnTo>
                        <a:pt x="24" y="26"/>
                      </a:lnTo>
                      <a:lnTo>
                        <a:pt x="25" y="27"/>
                      </a:lnTo>
                      <a:lnTo>
                        <a:pt x="26" y="28"/>
                      </a:lnTo>
                      <a:lnTo>
                        <a:pt x="26" y="29"/>
                      </a:lnTo>
                      <a:lnTo>
                        <a:pt x="27" y="31"/>
                      </a:lnTo>
                      <a:lnTo>
                        <a:pt x="28" y="32"/>
                      </a:lnTo>
                      <a:lnTo>
                        <a:pt x="30" y="33"/>
                      </a:lnTo>
                      <a:lnTo>
                        <a:pt x="30" y="34"/>
                      </a:lnTo>
                      <a:lnTo>
                        <a:pt x="31" y="36"/>
                      </a:lnTo>
                      <a:lnTo>
                        <a:pt x="32" y="38"/>
                      </a:lnTo>
                      <a:lnTo>
                        <a:pt x="33" y="39"/>
                      </a:lnTo>
                      <a:lnTo>
                        <a:pt x="33" y="35"/>
                      </a:lnTo>
                      <a:lnTo>
                        <a:pt x="33" y="39"/>
                      </a:lnTo>
                      <a:lnTo>
                        <a:pt x="33" y="40"/>
                      </a:lnTo>
                      <a:lnTo>
                        <a:pt x="34" y="40"/>
                      </a:lnTo>
                      <a:lnTo>
                        <a:pt x="35" y="40"/>
                      </a:lnTo>
                      <a:lnTo>
                        <a:pt x="36" y="40"/>
                      </a:lnTo>
                      <a:lnTo>
                        <a:pt x="36" y="39"/>
                      </a:lnTo>
                      <a:lnTo>
                        <a:pt x="36" y="38"/>
                      </a:lnTo>
                      <a:lnTo>
                        <a:pt x="38" y="38"/>
                      </a:lnTo>
                      <a:lnTo>
                        <a:pt x="36" y="38"/>
                      </a:lnTo>
                      <a:lnTo>
                        <a:pt x="36" y="36"/>
                      </a:lnTo>
                      <a:lnTo>
                        <a:pt x="35" y="40"/>
                      </a:lnTo>
                      <a:close/>
                    </a:path>
                  </a:pathLst>
                </a:custGeom>
                <a:solidFill>
                  <a:srgbClr val="000000"/>
                </a:solidFill>
                <a:ln w="9525">
                  <a:noFill/>
                  <a:round/>
                  <a:headEnd/>
                  <a:tailEnd/>
                </a:ln>
              </p:spPr>
              <p:txBody>
                <a:bodyPr/>
                <a:lstStyle/>
                <a:p>
                  <a:endParaRPr lang="en-GB"/>
                </a:p>
              </p:txBody>
            </p:sp>
            <p:sp>
              <p:nvSpPr>
                <p:cNvPr id="873" name="Freeform 1189"/>
                <p:cNvSpPr>
                  <a:spLocks/>
                </p:cNvSpPr>
                <p:nvPr/>
              </p:nvSpPr>
              <p:spPr bwMode="auto">
                <a:xfrm>
                  <a:off x="3384" y="3056"/>
                  <a:ext cx="9" cy="6"/>
                </a:xfrm>
                <a:custGeom>
                  <a:avLst/>
                  <a:gdLst>
                    <a:gd name="T0" fmla="*/ 0 w 17"/>
                    <a:gd name="T1" fmla="*/ 3 h 13"/>
                    <a:gd name="T2" fmla="*/ 1 w 17"/>
                    <a:gd name="T3" fmla="*/ 3 h 13"/>
                    <a:gd name="T4" fmla="*/ 5 w 17"/>
                    <a:gd name="T5" fmla="*/ 1 h 13"/>
                    <a:gd name="T6" fmla="*/ 4 w 17"/>
                    <a:gd name="T7" fmla="*/ 0 h 13"/>
                    <a:gd name="T8" fmla="*/ 1 w 17"/>
                    <a:gd name="T9" fmla="*/ 2 h 13"/>
                    <a:gd name="T10" fmla="*/ 2 w 17"/>
                    <a:gd name="T11" fmla="*/ 2 h 13"/>
                    <a:gd name="T12" fmla="*/ 1 w 17"/>
                    <a:gd name="T13" fmla="*/ 2 h 13"/>
                    <a:gd name="T14" fmla="*/ 0 w 17"/>
                    <a:gd name="T15" fmla="*/ 2 h 13"/>
                    <a:gd name="T16" fmla="*/ 0 w 17"/>
                    <a:gd name="T17" fmla="*/ 2 h 13"/>
                    <a:gd name="T18" fmla="*/ 0 w 17"/>
                    <a:gd name="T19" fmla="*/ 2 h 13"/>
                    <a:gd name="T20" fmla="*/ 0 w 17"/>
                    <a:gd name="T21" fmla="*/ 3 h 13"/>
                    <a:gd name="T22" fmla="*/ 1 w 17"/>
                    <a:gd name="T23" fmla="*/ 3 h 13"/>
                    <a:gd name="T24" fmla="*/ 1 w 17"/>
                    <a:gd name="T25" fmla="*/ 3 h 13"/>
                    <a:gd name="T26" fmla="*/ 1 w 17"/>
                    <a:gd name="T27" fmla="*/ 3 h 13"/>
                    <a:gd name="T28" fmla="*/ 1 w 17"/>
                    <a:gd name="T29" fmla="*/ 3 h 13"/>
                    <a:gd name="T30" fmla="*/ 0 w 17"/>
                    <a:gd name="T31" fmla="*/ 3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3"/>
                    <a:gd name="T50" fmla="*/ 17 w 17"/>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3">
                      <a:moveTo>
                        <a:pt x="0" y="12"/>
                      </a:moveTo>
                      <a:lnTo>
                        <a:pt x="4" y="13"/>
                      </a:lnTo>
                      <a:lnTo>
                        <a:pt x="17" y="5"/>
                      </a:lnTo>
                      <a:lnTo>
                        <a:pt x="15" y="0"/>
                      </a:lnTo>
                      <a:lnTo>
                        <a:pt x="1" y="8"/>
                      </a:lnTo>
                      <a:lnTo>
                        <a:pt x="5" y="9"/>
                      </a:lnTo>
                      <a:lnTo>
                        <a:pt x="1" y="8"/>
                      </a:lnTo>
                      <a:lnTo>
                        <a:pt x="0" y="8"/>
                      </a:lnTo>
                      <a:lnTo>
                        <a:pt x="0" y="9"/>
                      </a:lnTo>
                      <a:lnTo>
                        <a:pt x="0" y="11"/>
                      </a:lnTo>
                      <a:lnTo>
                        <a:pt x="0" y="12"/>
                      </a:lnTo>
                      <a:lnTo>
                        <a:pt x="1" y="12"/>
                      </a:lnTo>
                      <a:lnTo>
                        <a:pt x="1" y="13"/>
                      </a:lnTo>
                      <a:lnTo>
                        <a:pt x="2" y="13"/>
                      </a:lnTo>
                      <a:lnTo>
                        <a:pt x="4" y="13"/>
                      </a:lnTo>
                      <a:lnTo>
                        <a:pt x="0" y="12"/>
                      </a:lnTo>
                      <a:close/>
                    </a:path>
                  </a:pathLst>
                </a:custGeom>
                <a:solidFill>
                  <a:srgbClr val="000000"/>
                </a:solidFill>
                <a:ln w="9525">
                  <a:noFill/>
                  <a:round/>
                  <a:headEnd/>
                  <a:tailEnd/>
                </a:ln>
              </p:spPr>
              <p:txBody>
                <a:bodyPr/>
                <a:lstStyle/>
                <a:p>
                  <a:endParaRPr lang="en-GB"/>
                </a:p>
              </p:txBody>
            </p:sp>
            <p:sp>
              <p:nvSpPr>
                <p:cNvPr id="874" name="Freeform 1190"/>
                <p:cNvSpPr>
                  <a:spLocks/>
                </p:cNvSpPr>
                <p:nvPr/>
              </p:nvSpPr>
              <p:spPr bwMode="auto">
                <a:xfrm>
                  <a:off x="3370" y="3045"/>
                  <a:ext cx="16" cy="17"/>
                </a:xfrm>
                <a:custGeom>
                  <a:avLst/>
                  <a:gdLst>
                    <a:gd name="T0" fmla="*/ 0 w 34"/>
                    <a:gd name="T1" fmla="*/ 1 h 34"/>
                    <a:gd name="T2" fmla="*/ 1 w 34"/>
                    <a:gd name="T3" fmla="*/ 1 h 34"/>
                    <a:gd name="T4" fmla="*/ 1 w 34"/>
                    <a:gd name="T5" fmla="*/ 1 h 34"/>
                    <a:gd name="T6" fmla="*/ 2 w 34"/>
                    <a:gd name="T7" fmla="*/ 2 h 34"/>
                    <a:gd name="T8" fmla="*/ 2 w 34"/>
                    <a:gd name="T9" fmla="*/ 3 h 34"/>
                    <a:gd name="T10" fmla="*/ 3 w 34"/>
                    <a:gd name="T11" fmla="*/ 3 h 34"/>
                    <a:gd name="T12" fmla="*/ 3 w 34"/>
                    <a:gd name="T13" fmla="*/ 3 h 34"/>
                    <a:gd name="T14" fmla="*/ 4 w 34"/>
                    <a:gd name="T15" fmla="*/ 4 h 34"/>
                    <a:gd name="T16" fmla="*/ 4 w 34"/>
                    <a:gd name="T17" fmla="*/ 5 h 34"/>
                    <a:gd name="T18" fmla="*/ 5 w 34"/>
                    <a:gd name="T19" fmla="*/ 5 h 34"/>
                    <a:gd name="T20" fmla="*/ 5 w 34"/>
                    <a:gd name="T21" fmla="*/ 5 h 34"/>
                    <a:gd name="T22" fmla="*/ 5 w 34"/>
                    <a:gd name="T23" fmla="*/ 6 h 34"/>
                    <a:gd name="T24" fmla="*/ 6 w 34"/>
                    <a:gd name="T25" fmla="*/ 7 h 34"/>
                    <a:gd name="T26" fmla="*/ 6 w 34"/>
                    <a:gd name="T27" fmla="*/ 7 h 34"/>
                    <a:gd name="T28" fmla="*/ 7 w 34"/>
                    <a:gd name="T29" fmla="*/ 9 h 34"/>
                    <a:gd name="T30" fmla="*/ 8 w 34"/>
                    <a:gd name="T31" fmla="*/ 7 h 34"/>
                    <a:gd name="T32" fmla="*/ 8 w 34"/>
                    <a:gd name="T33" fmla="*/ 7 h 34"/>
                    <a:gd name="T34" fmla="*/ 7 w 34"/>
                    <a:gd name="T35" fmla="*/ 6 h 34"/>
                    <a:gd name="T36" fmla="*/ 7 w 34"/>
                    <a:gd name="T37" fmla="*/ 6 h 34"/>
                    <a:gd name="T38" fmla="*/ 6 w 34"/>
                    <a:gd name="T39" fmla="*/ 5 h 34"/>
                    <a:gd name="T40" fmla="*/ 6 w 34"/>
                    <a:gd name="T41" fmla="*/ 5 h 34"/>
                    <a:gd name="T42" fmla="*/ 5 w 34"/>
                    <a:gd name="T43" fmla="*/ 4 h 34"/>
                    <a:gd name="T44" fmla="*/ 5 w 34"/>
                    <a:gd name="T45" fmla="*/ 3 h 34"/>
                    <a:gd name="T46" fmla="*/ 5 w 34"/>
                    <a:gd name="T47" fmla="*/ 3 h 34"/>
                    <a:gd name="T48" fmla="*/ 4 w 34"/>
                    <a:gd name="T49" fmla="*/ 3 h 34"/>
                    <a:gd name="T50" fmla="*/ 4 w 34"/>
                    <a:gd name="T51" fmla="*/ 2 h 34"/>
                    <a:gd name="T52" fmla="*/ 3 w 34"/>
                    <a:gd name="T53" fmla="*/ 2 h 34"/>
                    <a:gd name="T54" fmla="*/ 3 w 34"/>
                    <a:gd name="T55" fmla="*/ 1 h 34"/>
                    <a:gd name="T56" fmla="*/ 2 w 34"/>
                    <a:gd name="T57" fmla="*/ 1 h 34"/>
                    <a:gd name="T58" fmla="*/ 2 w 34"/>
                    <a:gd name="T59" fmla="*/ 1 h 34"/>
                    <a:gd name="T60" fmla="*/ 1 w 34"/>
                    <a:gd name="T61" fmla="*/ 1 h 34"/>
                    <a:gd name="T62" fmla="*/ 1 w 34"/>
                    <a:gd name="T63" fmla="*/ 1 h 34"/>
                    <a:gd name="T64" fmla="*/ 1 w 34"/>
                    <a:gd name="T65" fmla="*/ 1 h 34"/>
                    <a:gd name="T66" fmla="*/ 0 w 34"/>
                    <a:gd name="T67" fmla="*/ 0 h 34"/>
                    <a:gd name="T68" fmla="*/ 0 w 34"/>
                    <a:gd name="T69" fmla="*/ 1 h 34"/>
                    <a:gd name="T70" fmla="*/ 0 w 34"/>
                    <a:gd name="T71" fmla="*/ 1 h 34"/>
                    <a:gd name="T72" fmla="*/ 0 w 34"/>
                    <a:gd name="T73" fmla="*/ 1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
                    <a:gd name="T112" fmla="*/ 0 h 34"/>
                    <a:gd name="T113" fmla="*/ 34 w 34"/>
                    <a:gd name="T114" fmla="*/ 34 h 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 h="34">
                      <a:moveTo>
                        <a:pt x="1" y="1"/>
                      </a:moveTo>
                      <a:lnTo>
                        <a:pt x="1" y="5"/>
                      </a:lnTo>
                      <a:lnTo>
                        <a:pt x="3" y="6"/>
                      </a:lnTo>
                      <a:lnTo>
                        <a:pt x="4" y="6"/>
                      </a:lnTo>
                      <a:lnTo>
                        <a:pt x="5" y="7"/>
                      </a:lnTo>
                      <a:lnTo>
                        <a:pt x="6" y="7"/>
                      </a:lnTo>
                      <a:lnTo>
                        <a:pt x="7" y="8"/>
                      </a:lnTo>
                      <a:lnTo>
                        <a:pt x="8" y="10"/>
                      </a:lnTo>
                      <a:lnTo>
                        <a:pt x="9" y="11"/>
                      </a:lnTo>
                      <a:lnTo>
                        <a:pt x="11" y="12"/>
                      </a:lnTo>
                      <a:lnTo>
                        <a:pt x="12" y="12"/>
                      </a:lnTo>
                      <a:lnTo>
                        <a:pt x="13" y="13"/>
                      </a:lnTo>
                      <a:lnTo>
                        <a:pt x="14" y="14"/>
                      </a:lnTo>
                      <a:lnTo>
                        <a:pt x="15" y="15"/>
                      </a:lnTo>
                      <a:lnTo>
                        <a:pt x="16" y="16"/>
                      </a:lnTo>
                      <a:lnTo>
                        <a:pt x="18" y="18"/>
                      </a:lnTo>
                      <a:lnTo>
                        <a:pt x="19" y="19"/>
                      </a:lnTo>
                      <a:lnTo>
                        <a:pt x="20" y="20"/>
                      </a:lnTo>
                      <a:lnTo>
                        <a:pt x="21" y="21"/>
                      </a:lnTo>
                      <a:lnTo>
                        <a:pt x="21" y="22"/>
                      </a:lnTo>
                      <a:lnTo>
                        <a:pt x="22" y="23"/>
                      </a:lnTo>
                      <a:lnTo>
                        <a:pt x="23" y="23"/>
                      </a:lnTo>
                      <a:lnTo>
                        <a:pt x="23" y="25"/>
                      </a:lnTo>
                      <a:lnTo>
                        <a:pt x="24" y="26"/>
                      </a:lnTo>
                      <a:lnTo>
                        <a:pt x="26" y="27"/>
                      </a:lnTo>
                      <a:lnTo>
                        <a:pt x="26" y="28"/>
                      </a:lnTo>
                      <a:lnTo>
                        <a:pt x="27" y="29"/>
                      </a:lnTo>
                      <a:lnTo>
                        <a:pt x="27" y="30"/>
                      </a:lnTo>
                      <a:lnTo>
                        <a:pt x="28" y="31"/>
                      </a:lnTo>
                      <a:lnTo>
                        <a:pt x="29" y="33"/>
                      </a:lnTo>
                      <a:lnTo>
                        <a:pt x="29" y="34"/>
                      </a:lnTo>
                      <a:lnTo>
                        <a:pt x="34" y="31"/>
                      </a:lnTo>
                      <a:lnTo>
                        <a:pt x="33" y="30"/>
                      </a:lnTo>
                      <a:lnTo>
                        <a:pt x="33" y="29"/>
                      </a:lnTo>
                      <a:lnTo>
                        <a:pt x="31" y="28"/>
                      </a:lnTo>
                      <a:lnTo>
                        <a:pt x="30" y="27"/>
                      </a:lnTo>
                      <a:lnTo>
                        <a:pt x="30" y="26"/>
                      </a:lnTo>
                      <a:lnTo>
                        <a:pt x="29" y="25"/>
                      </a:lnTo>
                      <a:lnTo>
                        <a:pt x="28" y="23"/>
                      </a:lnTo>
                      <a:lnTo>
                        <a:pt x="28" y="22"/>
                      </a:lnTo>
                      <a:lnTo>
                        <a:pt x="27" y="21"/>
                      </a:lnTo>
                      <a:lnTo>
                        <a:pt x="26" y="20"/>
                      </a:lnTo>
                      <a:lnTo>
                        <a:pt x="24" y="19"/>
                      </a:lnTo>
                      <a:lnTo>
                        <a:pt x="24" y="18"/>
                      </a:lnTo>
                      <a:lnTo>
                        <a:pt x="23" y="16"/>
                      </a:lnTo>
                      <a:lnTo>
                        <a:pt x="22" y="15"/>
                      </a:lnTo>
                      <a:lnTo>
                        <a:pt x="21" y="15"/>
                      </a:lnTo>
                      <a:lnTo>
                        <a:pt x="21" y="14"/>
                      </a:lnTo>
                      <a:lnTo>
                        <a:pt x="20" y="13"/>
                      </a:lnTo>
                      <a:lnTo>
                        <a:pt x="19" y="12"/>
                      </a:lnTo>
                      <a:lnTo>
                        <a:pt x="18" y="11"/>
                      </a:lnTo>
                      <a:lnTo>
                        <a:pt x="16" y="11"/>
                      </a:lnTo>
                      <a:lnTo>
                        <a:pt x="16" y="10"/>
                      </a:lnTo>
                      <a:lnTo>
                        <a:pt x="15" y="8"/>
                      </a:lnTo>
                      <a:lnTo>
                        <a:pt x="14" y="7"/>
                      </a:lnTo>
                      <a:lnTo>
                        <a:pt x="13" y="7"/>
                      </a:lnTo>
                      <a:lnTo>
                        <a:pt x="12" y="6"/>
                      </a:lnTo>
                      <a:lnTo>
                        <a:pt x="11" y="5"/>
                      </a:lnTo>
                      <a:lnTo>
                        <a:pt x="9" y="5"/>
                      </a:lnTo>
                      <a:lnTo>
                        <a:pt x="8" y="4"/>
                      </a:lnTo>
                      <a:lnTo>
                        <a:pt x="7" y="3"/>
                      </a:lnTo>
                      <a:lnTo>
                        <a:pt x="6" y="3"/>
                      </a:lnTo>
                      <a:lnTo>
                        <a:pt x="6" y="1"/>
                      </a:lnTo>
                      <a:lnTo>
                        <a:pt x="5" y="1"/>
                      </a:lnTo>
                      <a:lnTo>
                        <a:pt x="5" y="4"/>
                      </a:lnTo>
                      <a:lnTo>
                        <a:pt x="5" y="1"/>
                      </a:lnTo>
                      <a:lnTo>
                        <a:pt x="4" y="0"/>
                      </a:lnTo>
                      <a:lnTo>
                        <a:pt x="3" y="0"/>
                      </a:lnTo>
                      <a:lnTo>
                        <a:pt x="1" y="1"/>
                      </a:lnTo>
                      <a:lnTo>
                        <a:pt x="1" y="3"/>
                      </a:lnTo>
                      <a:lnTo>
                        <a:pt x="0" y="3"/>
                      </a:lnTo>
                      <a:lnTo>
                        <a:pt x="0" y="4"/>
                      </a:lnTo>
                      <a:lnTo>
                        <a:pt x="1" y="4"/>
                      </a:lnTo>
                      <a:lnTo>
                        <a:pt x="1" y="5"/>
                      </a:lnTo>
                      <a:lnTo>
                        <a:pt x="1" y="1"/>
                      </a:lnTo>
                      <a:close/>
                    </a:path>
                  </a:pathLst>
                </a:custGeom>
                <a:solidFill>
                  <a:srgbClr val="000000"/>
                </a:solidFill>
                <a:ln w="9525">
                  <a:noFill/>
                  <a:round/>
                  <a:headEnd/>
                  <a:tailEnd/>
                </a:ln>
              </p:spPr>
              <p:txBody>
                <a:bodyPr/>
                <a:lstStyle/>
                <a:p>
                  <a:endParaRPr lang="en-GB"/>
                </a:p>
              </p:txBody>
            </p:sp>
            <p:sp>
              <p:nvSpPr>
                <p:cNvPr id="875" name="Freeform 1191"/>
                <p:cNvSpPr>
                  <a:spLocks/>
                </p:cNvSpPr>
                <p:nvPr/>
              </p:nvSpPr>
              <p:spPr bwMode="auto">
                <a:xfrm>
                  <a:off x="3370" y="3038"/>
                  <a:ext cx="7" cy="9"/>
                </a:xfrm>
                <a:custGeom>
                  <a:avLst/>
                  <a:gdLst>
                    <a:gd name="T0" fmla="*/ 3 w 13"/>
                    <a:gd name="T1" fmla="*/ 0 h 17"/>
                    <a:gd name="T2" fmla="*/ 2 w 13"/>
                    <a:gd name="T3" fmla="*/ 1 h 17"/>
                    <a:gd name="T4" fmla="*/ 0 w 13"/>
                    <a:gd name="T5" fmla="*/ 4 h 17"/>
                    <a:gd name="T6" fmla="*/ 1 w 13"/>
                    <a:gd name="T7" fmla="*/ 5 h 17"/>
                    <a:gd name="T8" fmla="*/ 3 w 13"/>
                    <a:gd name="T9" fmla="*/ 1 h 17"/>
                    <a:gd name="T10" fmla="*/ 3 w 13"/>
                    <a:gd name="T11" fmla="*/ 1 h 17"/>
                    <a:gd name="T12" fmla="*/ 3 w 13"/>
                    <a:gd name="T13" fmla="*/ 1 h 17"/>
                    <a:gd name="T14" fmla="*/ 4 w 13"/>
                    <a:gd name="T15" fmla="*/ 1 h 17"/>
                    <a:gd name="T16" fmla="*/ 4 w 13"/>
                    <a:gd name="T17" fmla="*/ 1 h 17"/>
                    <a:gd name="T18" fmla="*/ 4 w 13"/>
                    <a:gd name="T19" fmla="*/ 1 h 17"/>
                    <a:gd name="T20" fmla="*/ 3 w 13"/>
                    <a:gd name="T21" fmla="*/ 1 h 17"/>
                    <a:gd name="T22" fmla="*/ 3 w 13"/>
                    <a:gd name="T23" fmla="*/ 0 h 17"/>
                    <a:gd name="T24" fmla="*/ 3 w 13"/>
                    <a:gd name="T25" fmla="*/ 0 h 17"/>
                    <a:gd name="T26" fmla="*/ 3 w 13"/>
                    <a:gd name="T27" fmla="*/ 0 h 17"/>
                    <a:gd name="T28" fmla="*/ 2 w 13"/>
                    <a:gd name="T29" fmla="*/ 0 h 17"/>
                    <a:gd name="T30" fmla="*/ 2 w 13"/>
                    <a:gd name="T31" fmla="*/ 1 h 17"/>
                    <a:gd name="T32" fmla="*/ 3 w 13"/>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7"/>
                    <a:gd name="T53" fmla="*/ 13 w 1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7">
                      <a:moveTo>
                        <a:pt x="12" y="0"/>
                      </a:moveTo>
                      <a:lnTo>
                        <a:pt x="8" y="1"/>
                      </a:lnTo>
                      <a:lnTo>
                        <a:pt x="0" y="14"/>
                      </a:lnTo>
                      <a:lnTo>
                        <a:pt x="4" y="17"/>
                      </a:lnTo>
                      <a:lnTo>
                        <a:pt x="12" y="3"/>
                      </a:lnTo>
                      <a:lnTo>
                        <a:pt x="10" y="4"/>
                      </a:lnTo>
                      <a:lnTo>
                        <a:pt x="12" y="3"/>
                      </a:lnTo>
                      <a:lnTo>
                        <a:pt x="13" y="3"/>
                      </a:lnTo>
                      <a:lnTo>
                        <a:pt x="13" y="2"/>
                      </a:lnTo>
                      <a:lnTo>
                        <a:pt x="13" y="1"/>
                      </a:lnTo>
                      <a:lnTo>
                        <a:pt x="12" y="1"/>
                      </a:lnTo>
                      <a:lnTo>
                        <a:pt x="12" y="0"/>
                      </a:lnTo>
                      <a:lnTo>
                        <a:pt x="11" y="0"/>
                      </a:lnTo>
                      <a:lnTo>
                        <a:pt x="10" y="0"/>
                      </a:lnTo>
                      <a:lnTo>
                        <a:pt x="8" y="0"/>
                      </a:lnTo>
                      <a:lnTo>
                        <a:pt x="8" y="1"/>
                      </a:lnTo>
                      <a:lnTo>
                        <a:pt x="12" y="0"/>
                      </a:lnTo>
                      <a:close/>
                    </a:path>
                  </a:pathLst>
                </a:custGeom>
                <a:solidFill>
                  <a:srgbClr val="000000"/>
                </a:solidFill>
                <a:ln w="9525">
                  <a:noFill/>
                  <a:round/>
                  <a:headEnd/>
                  <a:tailEnd/>
                </a:ln>
              </p:spPr>
              <p:txBody>
                <a:bodyPr/>
                <a:lstStyle/>
                <a:p>
                  <a:endParaRPr lang="en-GB"/>
                </a:p>
              </p:txBody>
            </p:sp>
            <p:sp>
              <p:nvSpPr>
                <p:cNvPr id="876" name="Freeform 1192"/>
                <p:cNvSpPr>
                  <a:spLocks/>
                </p:cNvSpPr>
                <p:nvPr/>
              </p:nvSpPr>
              <p:spPr bwMode="auto">
                <a:xfrm>
                  <a:off x="3328" y="3027"/>
                  <a:ext cx="27" cy="4"/>
                </a:xfrm>
                <a:custGeom>
                  <a:avLst/>
                  <a:gdLst>
                    <a:gd name="T0" fmla="*/ 13 w 53"/>
                    <a:gd name="T1" fmla="*/ 1 h 10"/>
                    <a:gd name="T2" fmla="*/ 13 w 53"/>
                    <a:gd name="T3" fmla="*/ 1 h 10"/>
                    <a:gd name="T4" fmla="*/ 12 w 53"/>
                    <a:gd name="T5" fmla="*/ 0 h 10"/>
                    <a:gd name="T6" fmla="*/ 11 w 53"/>
                    <a:gd name="T7" fmla="*/ 0 h 10"/>
                    <a:gd name="T8" fmla="*/ 10 w 53"/>
                    <a:gd name="T9" fmla="*/ 0 h 10"/>
                    <a:gd name="T10" fmla="*/ 9 w 53"/>
                    <a:gd name="T11" fmla="*/ 0 h 10"/>
                    <a:gd name="T12" fmla="*/ 9 w 53"/>
                    <a:gd name="T13" fmla="*/ 0 h 10"/>
                    <a:gd name="T14" fmla="*/ 8 w 53"/>
                    <a:gd name="T15" fmla="*/ 0 h 10"/>
                    <a:gd name="T16" fmla="*/ 7 w 53"/>
                    <a:gd name="T17" fmla="*/ 0 h 10"/>
                    <a:gd name="T18" fmla="*/ 6 w 53"/>
                    <a:gd name="T19" fmla="*/ 0 h 10"/>
                    <a:gd name="T20" fmla="*/ 5 w 53"/>
                    <a:gd name="T21" fmla="*/ 0 h 10"/>
                    <a:gd name="T22" fmla="*/ 4 w 53"/>
                    <a:gd name="T23" fmla="*/ 0 h 10"/>
                    <a:gd name="T24" fmla="*/ 4 w 53"/>
                    <a:gd name="T25" fmla="*/ 0 h 10"/>
                    <a:gd name="T26" fmla="*/ 3 w 53"/>
                    <a:gd name="T27" fmla="*/ 0 h 10"/>
                    <a:gd name="T28" fmla="*/ 2 w 53"/>
                    <a:gd name="T29" fmla="*/ 0 h 10"/>
                    <a:gd name="T30" fmla="*/ 1 w 53"/>
                    <a:gd name="T31" fmla="*/ 0 h 10"/>
                    <a:gd name="T32" fmla="*/ 0 w 53"/>
                    <a:gd name="T33" fmla="*/ 1 h 10"/>
                    <a:gd name="T34" fmla="*/ 1 w 53"/>
                    <a:gd name="T35" fmla="*/ 2 h 10"/>
                    <a:gd name="T36" fmla="*/ 2 w 53"/>
                    <a:gd name="T37" fmla="*/ 1 h 10"/>
                    <a:gd name="T38" fmla="*/ 3 w 53"/>
                    <a:gd name="T39" fmla="*/ 1 h 10"/>
                    <a:gd name="T40" fmla="*/ 3 w 53"/>
                    <a:gd name="T41" fmla="*/ 1 h 10"/>
                    <a:gd name="T42" fmla="*/ 4 w 53"/>
                    <a:gd name="T43" fmla="*/ 1 h 10"/>
                    <a:gd name="T44" fmla="*/ 5 w 53"/>
                    <a:gd name="T45" fmla="*/ 1 h 10"/>
                    <a:gd name="T46" fmla="*/ 6 w 53"/>
                    <a:gd name="T47" fmla="*/ 1 h 10"/>
                    <a:gd name="T48" fmla="*/ 7 w 53"/>
                    <a:gd name="T49" fmla="*/ 1 h 10"/>
                    <a:gd name="T50" fmla="*/ 7 w 53"/>
                    <a:gd name="T51" fmla="*/ 1 h 10"/>
                    <a:gd name="T52" fmla="*/ 8 w 53"/>
                    <a:gd name="T53" fmla="*/ 1 h 10"/>
                    <a:gd name="T54" fmla="*/ 9 w 53"/>
                    <a:gd name="T55" fmla="*/ 1 h 10"/>
                    <a:gd name="T56" fmla="*/ 9 w 53"/>
                    <a:gd name="T57" fmla="*/ 1 h 10"/>
                    <a:gd name="T58" fmla="*/ 10 w 53"/>
                    <a:gd name="T59" fmla="*/ 1 h 10"/>
                    <a:gd name="T60" fmla="*/ 11 w 53"/>
                    <a:gd name="T61" fmla="*/ 1 h 10"/>
                    <a:gd name="T62" fmla="*/ 12 w 53"/>
                    <a:gd name="T63" fmla="*/ 2 h 10"/>
                    <a:gd name="T64" fmla="*/ 13 w 53"/>
                    <a:gd name="T65" fmla="*/ 2 h 10"/>
                    <a:gd name="T66" fmla="*/ 13 w 53"/>
                    <a:gd name="T67" fmla="*/ 1 h 10"/>
                    <a:gd name="T68" fmla="*/ 13 w 53"/>
                    <a:gd name="T69" fmla="*/ 2 h 10"/>
                    <a:gd name="T70" fmla="*/ 13 w 53"/>
                    <a:gd name="T71" fmla="*/ 2 h 10"/>
                    <a:gd name="T72" fmla="*/ 14 w 53"/>
                    <a:gd name="T73" fmla="*/ 1 h 10"/>
                    <a:gd name="T74" fmla="*/ 14 w 53"/>
                    <a:gd name="T75" fmla="*/ 1 h 10"/>
                    <a:gd name="T76" fmla="*/ 13 w 53"/>
                    <a:gd name="T77" fmla="*/ 1 h 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
                    <a:gd name="T118" fmla="*/ 0 h 10"/>
                    <a:gd name="T119" fmla="*/ 53 w 53"/>
                    <a:gd name="T120" fmla="*/ 10 h 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 h="10">
                      <a:moveTo>
                        <a:pt x="53" y="7"/>
                      </a:moveTo>
                      <a:lnTo>
                        <a:pt x="51" y="5"/>
                      </a:lnTo>
                      <a:lnTo>
                        <a:pt x="50" y="4"/>
                      </a:lnTo>
                      <a:lnTo>
                        <a:pt x="49" y="4"/>
                      </a:lnTo>
                      <a:lnTo>
                        <a:pt x="46" y="4"/>
                      </a:lnTo>
                      <a:lnTo>
                        <a:pt x="45" y="3"/>
                      </a:lnTo>
                      <a:lnTo>
                        <a:pt x="43" y="3"/>
                      </a:lnTo>
                      <a:lnTo>
                        <a:pt x="42" y="3"/>
                      </a:lnTo>
                      <a:lnTo>
                        <a:pt x="39" y="3"/>
                      </a:lnTo>
                      <a:lnTo>
                        <a:pt x="38" y="2"/>
                      </a:lnTo>
                      <a:lnTo>
                        <a:pt x="37" y="2"/>
                      </a:lnTo>
                      <a:lnTo>
                        <a:pt x="35" y="2"/>
                      </a:lnTo>
                      <a:lnTo>
                        <a:pt x="34" y="2"/>
                      </a:lnTo>
                      <a:lnTo>
                        <a:pt x="33" y="2"/>
                      </a:lnTo>
                      <a:lnTo>
                        <a:pt x="30" y="2"/>
                      </a:lnTo>
                      <a:lnTo>
                        <a:pt x="29" y="2"/>
                      </a:lnTo>
                      <a:lnTo>
                        <a:pt x="27" y="2"/>
                      </a:lnTo>
                      <a:lnTo>
                        <a:pt x="26" y="0"/>
                      </a:lnTo>
                      <a:lnTo>
                        <a:pt x="25" y="0"/>
                      </a:lnTo>
                      <a:lnTo>
                        <a:pt x="22" y="0"/>
                      </a:lnTo>
                      <a:lnTo>
                        <a:pt x="21" y="0"/>
                      </a:lnTo>
                      <a:lnTo>
                        <a:pt x="20" y="0"/>
                      </a:lnTo>
                      <a:lnTo>
                        <a:pt x="18" y="2"/>
                      </a:lnTo>
                      <a:lnTo>
                        <a:pt x="16" y="2"/>
                      </a:lnTo>
                      <a:lnTo>
                        <a:pt x="14" y="2"/>
                      </a:lnTo>
                      <a:lnTo>
                        <a:pt x="13" y="2"/>
                      </a:lnTo>
                      <a:lnTo>
                        <a:pt x="12" y="2"/>
                      </a:lnTo>
                      <a:lnTo>
                        <a:pt x="10" y="2"/>
                      </a:lnTo>
                      <a:lnTo>
                        <a:pt x="8" y="2"/>
                      </a:lnTo>
                      <a:lnTo>
                        <a:pt x="7" y="3"/>
                      </a:lnTo>
                      <a:lnTo>
                        <a:pt x="5" y="3"/>
                      </a:lnTo>
                      <a:lnTo>
                        <a:pt x="4" y="3"/>
                      </a:lnTo>
                      <a:lnTo>
                        <a:pt x="3" y="4"/>
                      </a:lnTo>
                      <a:lnTo>
                        <a:pt x="0" y="4"/>
                      </a:lnTo>
                      <a:lnTo>
                        <a:pt x="1" y="9"/>
                      </a:lnTo>
                      <a:lnTo>
                        <a:pt x="3" y="9"/>
                      </a:lnTo>
                      <a:lnTo>
                        <a:pt x="5" y="7"/>
                      </a:lnTo>
                      <a:lnTo>
                        <a:pt x="6" y="7"/>
                      </a:lnTo>
                      <a:lnTo>
                        <a:pt x="7" y="7"/>
                      </a:lnTo>
                      <a:lnTo>
                        <a:pt x="10" y="7"/>
                      </a:lnTo>
                      <a:lnTo>
                        <a:pt x="11" y="6"/>
                      </a:lnTo>
                      <a:lnTo>
                        <a:pt x="12" y="6"/>
                      </a:lnTo>
                      <a:lnTo>
                        <a:pt x="14" y="6"/>
                      </a:lnTo>
                      <a:lnTo>
                        <a:pt x="15" y="6"/>
                      </a:lnTo>
                      <a:lnTo>
                        <a:pt x="16" y="6"/>
                      </a:lnTo>
                      <a:lnTo>
                        <a:pt x="18" y="6"/>
                      </a:lnTo>
                      <a:lnTo>
                        <a:pt x="20" y="6"/>
                      </a:lnTo>
                      <a:lnTo>
                        <a:pt x="21" y="6"/>
                      </a:lnTo>
                      <a:lnTo>
                        <a:pt x="22" y="6"/>
                      </a:lnTo>
                      <a:lnTo>
                        <a:pt x="25" y="6"/>
                      </a:lnTo>
                      <a:lnTo>
                        <a:pt x="26" y="6"/>
                      </a:lnTo>
                      <a:lnTo>
                        <a:pt x="27" y="6"/>
                      </a:lnTo>
                      <a:lnTo>
                        <a:pt x="29" y="6"/>
                      </a:lnTo>
                      <a:lnTo>
                        <a:pt x="30" y="6"/>
                      </a:lnTo>
                      <a:lnTo>
                        <a:pt x="31" y="6"/>
                      </a:lnTo>
                      <a:lnTo>
                        <a:pt x="34" y="6"/>
                      </a:lnTo>
                      <a:lnTo>
                        <a:pt x="35" y="6"/>
                      </a:lnTo>
                      <a:lnTo>
                        <a:pt x="36" y="6"/>
                      </a:lnTo>
                      <a:lnTo>
                        <a:pt x="37" y="7"/>
                      </a:lnTo>
                      <a:lnTo>
                        <a:pt x="39" y="7"/>
                      </a:lnTo>
                      <a:lnTo>
                        <a:pt x="41" y="7"/>
                      </a:lnTo>
                      <a:lnTo>
                        <a:pt x="43" y="7"/>
                      </a:lnTo>
                      <a:lnTo>
                        <a:pt x="44" y="9"/>
                      </a:lnTo>
                      <a:lnTo>
                        <a:pt x="45" y="9"/>
                      </a:lnTo>
                      <a:lnTo>
                        <a:pt x="48" y="9"/>
                      </a:lnTo>
                      <a:lnTo>
                        <a:pt x="49" y="9"/>
                      </a:lnTo>
                      <a:lnTo>
                        <a:pt x="50" y="10"/>
                      </a:lnTo>
                      <a:lnTo>
                        <a:pt x="49" y="6"/>
                      </a:lnTo>
                      <a:lnTo>
                        <a:pt x="50" y="10"/>
                      </a:lnTo>
                      <a:lnTo>
                        <a:pt x="51" y="10"/>
                      </a:lnTo>
                      <a:lnTo>
                        <a:pt x="52" y="10"/>
                      </a:lnTo>
                      <a:lnTo>
                        <a:pt x="52" y="9"/>
                      </a:lnTo>
                      <a:lnTo>
                        <a:pt x="53" y="9"/>
                      </a:lnTo>
                      <a:lnTo>
                        <a:pt x="53" y="7"/>
                      </a:lnTo>
                      <a:lnTo>
                        <a:pt x="53" y="6"/>
                      </a:lnTo>
                      <a:lnTo>
                        <a:pt x="53" y="5"/>
                      </a:lnTo>
                      <a:lnTo>
                        <a:pt x="52" y="5"/>
                      </a:lnTo>
                      <a:lnTo>
                        <a:pt x="51" y="5"/>
                      </a:lnTo>
                      <a:lnTo>
                        <a:pt x="53" y="7"/>
                      </a:lnTo>
                      <a:close/>
                    </a:path>
                  </a:pathLst>
                </a:custGeom>
                <a:solidFill>
                  <a:srgbClr val="000000"/>
                </a:solidFill>
                <a:ln w="9525">
                  <a:noFill/>
                  <a:round/>
                  <a:headEnd/>
                  <a:tailEnd/>
                </a:ln>
              </p:spPr>
              <p:txBody>
                <a:bodyPr/>
                <a:lstStyle/>
                <a:p>
                  <a:endParaRPr lang="en-GB"/>
                </a:p>
              </p:txBody>
            </p:sp>
            <p:sp>
              <p:nvSpPr>
                <p:cNvPr id="877" name="Freeform 1193"/>
                <p:cNvSpPr>
                  <a:spLocks/>
                </p:cNvSpPr>
                <p:nvPr/>
              </p:nvSpPr>
              <p:spPr bwMode="auto">
                <a:xfrm>
                  <a:off x="3350" y="3030"/>
                  <a:ext cx="5" cy="9"/>
                </a:xfrm>
                <a:custGeom>
                  <a:avLst/>
                  <a:gdLst>
                    <a:gd name="T0" fmla="*/ 1 w 9"/>
                    <a:gd name="T1" fmla="*/ 4 h 19"/>
                    <a:gd name="T2" fmla="*/ 2 w 9"/>
                    <a:gd name="T3" fmla="*/ 4 h 19"/>
                    <a:gd name="T4" fmla="*/ 3 w 9"/>
                    <a:gd name="T5" fmla="*/ 0 h 19"/>
                    <a:gd name="T6" fmla="*/ 2 w 9"/>
                    <a:gd name="T7" fmla="*/ 0 h 19"/>
                    <a:gd name="T8" fmla="*/ 0 w 9"/>
                    <a:gd name="T9" fmla="*/ 4 h 19"/>
                    <a:gd name="T10" fmla="*/ 1 w 9"/>
                    <a:gd name="T11" fmla="*/ 3 h 19"/>
                    <a:gd name="T12" fmla="*/ 0 w 9"/>
                    <a:gd name="T13" fmla="*/ 4 h 19"/>
                    <a:gd name="T14" fmla="*/ 0 w 9"/>
                    <a:gd name="T15" fmla="*/ 4 h 19"/>
                    <a:gd name="T16" fmla="*/ 0 w 9"/>
                    <a:gd name="T17" fmla="*/ 4 h 19"/>
                    <a:gd name="T18" fmla="*/ 1 w 9"/>
                    <a:gd name="T19" fmla="*/ 4 h 19"/>
                    <a:gd name="T20" fmla="*/ 1 w 9"/>
                    <a:gd name="T21" fmla="*/ 4 h 19"/>
                    <a:gd name="T22" fmla="*/ 1 w 9"/>
                    <a:gd name="T23" fmla="*/ 4 h 19"/>
                    <a:gd name="T24" fmla="*/ 2 w 9"/>
                    <a:gd name="T25" fmla="*/ 4 h 19"/>
                    <a:gd name="T26" fmla="*/ 2 w 9"/>
                    <a:gd name="T27" fmla="*/ 4 h 19"/>
                    <a:gd name="T28" fmla="*/ 1 w 9"/>
                    <a:gd name="T29" fmla="*/ 4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1" y="19"/>
                      </a:moveTo>
                      <a:lnTo>
                        <a:pt x="5" y="18"/>
                      </a:lnTo>
                      <a:lnTo>
                        <a:pt x="9" y="1"/>
                      </a:lnTo>
                      <a:lnTo>
                        <a:pt x="5" y="0"/>
                      </a:lnTo>
                      <a:lnTo>
                        <a:pt x="0" y="16"/>
                      </a:lnTo>
                      <a:lnTo>
                        <a:pt x="2" y="14"/>
                      </a:lnTo>
                      <a:lnTo>
                        <a:pt x="0" y="16"/>
                      </a:lnTo>
                      <a:lnTo>
                        <a:pt x="0" y="18"/>
                      </a:lnTo>
                      <a:lnTo>
                        <a:pt x="0" y="19"/>
                      </a:lnTo>
                      <a:lnTo>
                        <a:pt x="1" y="19"/>
                      </a:lnTo>
                      <a:lnTo>
                        <a:pt x="2" y="19"/>
                      </a:lnTo>
                      <a:lnTo>
                        <a:pt x="4" y="19"/>
                      </a:lnTo>
                      <a:lnTo>
                        <a:pt x="5" y="19"/>
                      </a:lnTo>
                      <a:lnTo>
                        <a:pt x="5" y="18"/>
                      </a:lnTo>
                      <a:lnTo>
                        <a:pt x="1" y="19"/>
                      </a:lnTo>
                      <a:close/>
                    </a:path>
                  </a:pathLst>
                </a:custGeom>
                <a:solidFill>
                  <a:srgbClr val="000000"/>
                </a:solidFill>
                <a:ln w="9525">
                  <a:noFill/>
                  <a:round/>
                  <a:headEnd/>
                  <a:tailEnd/>
                </a:ln>
              </p:spPr>
              <p:txBody>
                <a:bodyPr/>
                <a:lstStyle/>
                <a:p>
                  <a:endParaRPr lang="en-GB"/>
                </a:p>
              </p:txBody>
            </p:sp>
            <p:sp>
              <p:nvSpPr>
                <p:cNvPr id="878" name="Freeform 1194"/>
                <p:cNvSpPr>
                  <a:spLocks/>
                </p:cNvSpPr>
                <p:nvPr/>
              </p:nvSpPr>
              <p:spPr bwMode="auto">
                <a:xfrm>
                  <a:off x="3329" y="3035"/>
                  <a:ext cx="22" cy="4"/>
                </a:xfrm>
                <a:custGeom>
                  <a:avLst/>
                  <a:gdLst>
                    <a:gd name="T0" fmla="*/ 1 w 43"/>
                    <a:gd name="T1" fmla="*/ 2 h 7"/>
                    <a:gd name="T2" fmla="*/ 2 w 43"/>
                    <a:gd name="T3" fmla="*/ 2 h 7"/>
                    <a:gd name="T4" fmla="*/ 2 w 43"/>
                    <a:gd name="T5" fmla="*/ 2 h 7"/>
                    <a:gd name="T6" fmla="*/ 3 w 43"/>
                    <a:gd name="T7" fmla="*/ 1 h 7"/>
                    <a:gd name="T8" fmla="*/ 3 w 43"/>
                    <a:gd name="T9" fmla="*/ 1 h 7"/>
                    <a:gd name="T10" fmla="*/ 4 w 43"/>
                    <a:gd name="T11" fmla="*/ 1 h 7"/>
                    <a:gd name="T12" fmla="*/ 5 w 43"/>
                    <a:gd name="T13" fmla="*/ 1 h 7"/>
                    <a:gd name="T14" fmla="*/ 5 w 43"/>
                    <a:gd name="T15" fmla="*/ 1 h 7"/>
                    <a:gd name="T16" fmla="*/ 6 w 43"/>
                    <a:gd name="T17" fmla="*/ 1 h 7"/>
                    <a:gd name="T18" fmla="*/ 7 w 43"/>
                    <a:gd name="T19" fmla="*/ 1 h 7"/>
                    <a:gd name="T20" fmla="*/ 7 w 43"/>
                    <a:gd name="T21" fmla="*/ 1 h 7"/>
                    <a:gd name="T22" fmla="*/ 8 w 43"/>
                    <a:gd name="T23" fmla="*/ 1 h 7"/>
                    <a:gd name="T24" fmla="*/ 8 w 43"/>
                    <a:gd name="T25" fmla="*/ 1 h 7"/>
                    <a:gd name="T26" fmla="*/ 9 w 43"/>
                    <a:gd name="T27" fmla="*/ 2 h 7"/>
                    <a:gd name="T28" fmla="*/ 10 w 43"/>
                    <a:gd name="T29" fmla="*/ 2 h 7"/>
                    <a:gd name="T30" fmla="*/ 10 w 43"/>
                    <a:gd name="T31" fmla="*/ 2 h 7"/>
                    <a:gd name="T32" fmla="*/ 11 w 43"/>
                    <a:gd name="T33" fmla="*/ 2 h 7"/>
                    <a:gd name="T34" fmla="*/ 11 w 43"/>
                    <a:gd name="T35" fmla="*/ 1 h 7"/>
                    <a:gd name="T36" fmla="*/ 10 w 43"/>
                    <a:gd name="T37" fmla="*/ 1 h 7"/>
                    <a:gd name="T38" fmla="*/ 10 w 43"/>
                    <a:gd name="T39" fmla="*/ 1 h 7"/>
                    <a:gd name="T40" fmla="*/ 9 w 43"/>
                    <a:gd name="T41" fmla="*/ 1 h 7"/>
                    <a:gd name="T42" fmla="*/ 8 w 43"/>
                    <a:gd name="T43" fmla="*/ 0 h 7"/>
                    <a:gd name="T44" fmla="*/ 8 w 43"/>
                    <a:gd name="T45" fmla="*/ 0 h 7"/>
                    <a:gd name="T46" fmla="*/ 7 w 43"/>
                    <a:gd name="T47" fmla="*/ 0 h 7"/>
                    <a:gd name="T48" fmla="*/ 6 w 43"/>
                    <a:gd name="T49" fmla="*/ 0 h 7"/>
                    <a:gd name="T50" fmla="*/ 6 w 43"/>
                    <a:gd name="T51" fmla="*/ 0 h 7"/>
                    <a:gd name="T52" fmla="*/ 5 w 43"/>
                    <a:gd name="T53" fmla="*/ 0 h 7"/>
                    <a:gd name="T54" fmla="*/ 4 w 43"/>
                    <a:gd name="T55" fmla="*/ 0 h 7"/>
                    <a:gd name="T56" fmla="*/ 4 w 43"/>
                    <a:gd name="T57" fmla="*/ 0 h 7"/>
                    <a:gd name="T58" fmla="*/ 3 w 43"/>
                    <a:gd name="T59" fmla="*/ 0 h 7"/>
                    <a:gd name="T60" fmla="*/ 2 w 43"/>
                    <a:gd name="T61" fmla="*/ 0 h 7"/>
                    <a:gd name="T62" fmla="*/ 2 w 43"/>
                    <a:gd name="T63" fmla="*/ 1 h 7"/>
                    <a:gd name="T64" fmla="*/ 1 w 43"/>
                    <a:gd name="T65" fmla="*/ 1 h 7"/>
                    <a:gd name="T66" fmla="*/ 1 w 43"/>
                    <a:gd name="T67" fmla="*/ 1 h 7"/>
                    <a:gd name="T68" fmla="*/ 1 w 43"/>
                    <a:gd name="T69" fmla="*/ 1 h 7"/>
                    <a:gd name="T70" fmla="*/ 0 w 43"/>
                    <a:gd name="T71" fmla="*/ 1 h 7"/>
                    <a:gd name="T72" fmla="*/ 1 w 43"/>
                    <a:gd name="T73" fmla="*/ 2 h 7"/>
                    <a:gd name="T74" fmla="*/ 1 w 43"/>
                    <a:gd name="T75" fmla="*/ 2 h 7"/>
                    <a:gd name="T76" fmla="*/ 0 w 43"/>
                    <a:gd name="T77" fmla="*/ 1 h 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
                    <a:gd name="T118" fmla="*/ 0 h 7"/>
                    <a:gd name="T119" fmla="*/ 43 w 43"/>
                    <a:gd name="T120" fmla="*/ 7 h 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 h="7">
                      <a:moveTo>
                        <a:pt x="0" y="4"/>
                      </a:moveTo>
                      <a:lnTo>
                        <a:pt x="3" y="7"/>
                      </a:lnTo>
                      <a:lnTo>
                        <a:pt x="4" y="6"/>
                      </a:lnTo>
                      <a:lnTo>
                        <a:pt x="5" y="6"/>
                      </a:lnTo>
                      <a:lnTo>
                        <a:pt x="7" y="6"/>
                      </a:lnTo>
                      <a:lnTo>
                        <a:pt x="8" y="6"/>
                      </a:lnTo>
                      <a:lnTo>
                        <a:pt x="9" y="6"/>
                      </a:lnTo>
                      <a:lnTo>
                        <a:pt x="10" y="4"/>
                      </a:lnTo>
                      <a:lnTo>
                        <a:pt x="11" y="4"/>
                      </a:lnTo>
                      <a:lnTo>
                        <a:pt x="12" y="4"/>
                      </a:lnTo>
                      <a:lnTo>
                        <a:pt x="13" y="4"/>
                      </a:lnTo>
                      <a:lnTo>
                        <a:pt x="15" y="4"/>
                      </a:lnTo>
                      <a:lnTo>
                        <a:pt x="16" y="4"/>
                      </a:lnTo>
                      <a:lnTo>
                        <a:pt x="17" y="4"/>
                      </a:lnTo>
                      <a:lnTo>
                        <a:pt x="18" y="4"/>
                      </a:lnTo>
                      <a:lnTo>
                        <a:pt x="19" y="4"/>
                      </a:lnTo>
                      <a:lnTo>
                        <a:pt x="22" y="4"/>
                      </a:lnTo>
                      <a:lnTo>
                        <a:pt x="23" y="4"/>
                      </a:lnTo>
                      <a:lnTo>
                        <a:pt x="24" y="4"/>
                      </a:lnTo>
                      <a:lnTo>
                        <a:pt x="25" y="4"/>
                      </a:lnTo>
                      <a:lnTo>
                        <a:pt x="26" y="4"/>
                      </a:lnTo>
                      <a:lnTo>
                        <a:pt x="27" y="4"/>
                      </a:lnTo>
                      <a:lnTo>
                        <a:pt x="28" y="4"/>
                      </a:lnTo>
                      <a:lnTo>
                        <a:pt x="30" y="4"/>
                      </a:lnTo>
                      <a:lnTo>
                        <a:pt x="31" y="4"/>
                      </a:lnTo>
                      <a:lnTo>
                        <a:pt x="32" y="4"/>
                      </a:lnTo>
                      <a:lnTo>
                        <a:pt x="34" y="6"/>
                      </a:lnTo>
                      <a:lnTo>
                        <a:pt x="35" y="6"/>
                      </a:lnTo>
                      <a:lnTo>
                        <a:pt x="36" y="6"/>
                      </a:lnTo>
                      <a:lnTo>
                        <a:pt x="38" y="6"/>
                      </a:lnTo>
                      <a:lnTo>
                        <a:pt x="39" y="7"/>
                      </a:lnTo>
                      <a:lnTo>
                        <a:pt x="40" y="7"/>
                      </a:lnTo>
                      <a:lnTo>
                        <a:pt x="41" y="7"/>
                      </a:lnTo>
                      <a:lnTo>
                        <a:pt x="42" y="7"/>
                      </a:lnTo>
                      <a:lnTo>
                        <a:pt x="43" y="2"/>
                      </a:lnTo>
                      <a:lnTo>
                        <a:pt x="42" y="2"/>
                      </a:lnTo>
                      <a:lnTo>
                        <a:pt x="41" y="2"/>
                      </a:lnTo>
                      <a:lnTo>
                        <a:pt x="40" y="1"/>
                      </a:lnTo>
                      <a:lnTo>
                        <a:pt x="39" y="1"/>
                      </a:lnTo>
                      <a:lnTo>
                        <a:pt x="38" y="1"/>
                      </a:lnTo>
                      <a:lnTo>
                        <a:pt x="35" y="1"/>
                      </a:lnTo>
                      <a:lnTo>
                        <a:pt x="34" y="1"/>
                      </a:lnTo>
                      <a:lnTo>
                        <a:pt x="33" y="0"/>
                      </a:lnTo>
                      <a:lnTo>
                        <a:pt x="32" y="0"/>
                      </a:lnTo>
                      <a:lnTo>
                        <a:pt x="31" y="0"/>
                      </a:lnTo>
                      <a:lnTo>
                        <a:pt x="30" y="0"/>
                      </a:lnTo>
                      <a:lnTo>
                        <a:pt x="27" y="0"/>
                      </a:lnTo>
                      <a:lnTo>
                        <a:pt x="26" y="0"/>
                      </a:lnTo>
                      <a:lnTo>
                        <a:pt x="25" y="0"/>
                      </a:lnTo>
                      <a:lnTo>
                        <a:pt x="24" y="0"/>
                      </a:lnTo>
                      <a:lnTo>
                        <a:pt x="23" y="0"/>
                      </a:lnTo>
                      <a:lnTo>
                        <a:pt x="22" y="0"/>
                      </a:lnTo>
                      <a:lnTo>
                        <a:pt x="19" y="0"/>
                      </a:lnTo>
                      <a:lnTo>
                        <a:pt x="18" y="0"/>
                      </a:lnTo>
                      <a:lnTo>
                        <a:pt x="17" y="0"/>
                      </a:lnTo>
                      <a:lnTo>
                        <a:pt x="16" y="0"/>
                      </a:lnTo>
                      <a:lnTo>
                        <a:pt x="15" y="0"/>
                      </a:lnTo>
                      <a:lnTo>
                        <a:pt x="13" y="0"/>
                      </a:lnTo>
                      <a:lnTo>
                        <a:pt x="12" y="0"/>
                      </a:lnTo>
                      <a:lnTo>
                        <a:pt x="10" y="0"/>
                      </a:lnTo>
                      <a:lnTo>
                        <a:pt x="9" y="0"/>
                      </a:lnTo>
                      <a:lnTo>
                        <a:pt x="8" y="0"/>
                      </a:lnTo>
                      <a:lnTo>
                        <a:pt x="7" y="1"/>
                      </a:lnTo>
                      <a:lnTo>
                        <a:pt x="5" y="1"/>
                      </a:lnTo>
                      <a:lnTo>
                        <a:pt x="4" y="1"/>
                      </a:lnTo>
                      <a:lnTo>
                        <a:pt x="3" y="1"/>
                      </a:lnTo>
                      <a:lnTo>
                        <a:pt x="2" y="2"/>
                      </a:lnTo>
                      <a:lnTo>
                        <a:pt x="4" y="3"/>
                      </a:lnTo>
                      <a:lnTo>
                        <a:pt x="2" y="2"/>
                      </a:lnTo>
                      <a:lnTo>
                        <a:pt x="1" y="2"/>
                      </a:lnTo>
                      <a:lnTo>
                        <a:pt x="0" y="3"/>
                      </a:lnTo>
                      <a:lnTo>
                        <a:pt x="0" y="4"/>
                      </a:lnTo>
                      <a:lnTo>
                        <a:pt x="0" y="6"/>
                      </a:lnTo>
                      <a:lnTo>
                        <a:pt x="1" y="6"/>
                      </a:lnTo>
                      <a:lnTo>
                        <a:pt x="1" y="7"/>
                      </a:lnTo>
                      <a:lnTo>
                        <a:pt x="2" y="7"/>
                      </a:lnTo>
                      <a:lnTo>
                        <a:pt x="3" y="7"/>
                      </a:lnTo>
                      <a:lnTo>
                        <a:pt x="0" y="4"/>
                      </a:lnTo>
                      <a:close/>
                    </a:path>
                  </a:pathLst>
                </a:custGeom>
                <a:solidFill>
                  <a:srgbClr val="000000"/>
                </a:solidFill>
                <a:ln w="9525">
                  <a:noFill/>
                  <a:round/>
                  <a:headEnd/>
                  <a:tailEnd/>
                </a:ln>
              </p:spPr>
              <p:txBody>
                <a:bodyPr/>
                <a:lstStyle/>
                <a:p>
                  <a:endParaRPr lang="en-GB"/>
                </a:p>
              </p:txBody>
            </p:sp>
            <p:sp>
              <p:nvSpPr>
                <p:cNvPr id="879" name="Freeform 1195"/>
                <p:cNvSpPr>
                  <a:spLocks/>
                </p:cNvSpPr>
                <p:nvPr/>
              </p:nvSpPr>
              <p:spPr bwMode="auto">
                <a:xfrm>
                  <a:off x="3328" y="3028"/>
                  <a:ext cx="4" cy="10"/>
                </a:xfrm>
                <a:custGeom>
                  <a:avLst/>
                  <a:gdLst>
                    <a:gd name="T0" fmla="*/ 1 w 8"/>
                    <a:gd name="T1" fmla="*/ 0 h 18"/>
                    <a:gd name="T2" fmla="*/ 0 w 8"/>
                    <a:gd name="T3" fmla="*/ 1 h 18"/>
                    <a:gd name="T4" fmla="*/ 1 w 8"/>
                    <a:gd name="T5" fmla="*/ 6 h 18"/>
                    <a:gd name="T6" fmla="*/ 2 w 8"/>
                    <a:gd name="T7" fmla="*/ 5 h 18"/>
                    <a:gd name="T8" fmla="*/ 1 w 8"/>
                    <a:gd name="T9" fmla="*/ 1 h 18"/>
                    <a:gd name="T10" fmla="*/ 1 w 8"/>
                    <a:gd name="T11" fmla="*/ 2 h 18"/>
                    <a:gd name="T12" fmla="*/ 1 w 8"/>
                    <a:gd name="T13" fmla="*/ 1 h 18"/>
                    <a:gd name="T14" fmla="*/ 1 w 8"/>
                    <a:gd name="T15" fmla="*/ 1 h 18"/>
                    <a:gd name="T16" fmla="*/ 1 w 8"/>
                    <a:gd name="T17" fmla="*/ 0 h 18"/>
                    <a:gd name="T18" fmla="*/ 1 w 8"/>
                    <a:gd name="T19" fmla="*/ 0 h 18"/>
                    <a:gd name="T20" fmla="*/ 1 w 8"/>
                    <a:gd name="T21" fmla="*/ 0 h 18"/>
                    <a:gd name="T22" fmla="*/ 0 w 8"/>
                    <a:gd name="T23" fmla="*/ 0 h 18"/>
                    <a:gd name="T24" fmla="*/ 0 w 8"/>
                    <a:gd name="T25" fmla="*/ 1 h 18"/>
                    <a:gd name="T26" fmla="*/ 0 w 8"/>
                    <a:gd name="T27" fmla="*/ 1 h 18"/>
                    <a:gd name="T28" fmla="*/ 1 w 8"/>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8"/>
                    <a:gd name="T47" fmla="*/ 8 w 8"/>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8">
                      <a:moveTo>
                        <a:pt x="1" y="0"/>
                      </a:moveTo>
                      <a:lnTo>
                        <a:pt x="0" y="2"/>
                      </a:lnTo>
                      <a:lnTo>
                        <a:pt x="4" y="18"/>
                      </a:lnTo>
                      <a:lnTo>
                        <a:pt x="8" y="17"/>
                      </a:lnTo>
                      <a:lnTo>
                        <a:pt x="5" y="1"/>
                      </a:lnTo>
                      <a:lnTo>
                        <a:pt x="2" y="5"/>
                      </a:lnTo>
                      <a:lnTo>
                        <a:pt x="5" y="1"/>
                      </a:lnTo>
                      <a:lnTo>
                        <a:pt x="4" y="1"/>
                      </a:lnTo>
                      <a:lnTo>
                        <a:pt x="4" y="0"/>
                      </a:lnTo>
                      <a:lnTo>
                        <a:pt x="2" y="0"/>
                      </a:lnTo>
                      <a:lnTo>
                        <a:pt x="1" y="0"/>
                      </a:lnTo>
                      <a:lnTo>
                        <a:pt x="0" y="0"/>
                      </a:lnTo>
                      <a:lnTo>
                        <a:pt x="0" y="1"/>
                      </a:lnTo>
                      <a:lnTo>
                        <a:pt x="0" y="2"/>
                      </a:lnTo>
                      <a:lnTo>
                        <a:pt x="1" y="0"/>
                      </a:lnTo>
                      <a:close/>
                    </a:path>
                  </a:pathLst>
                </a:custGeom>
                <a:solidFill>
                  <a:srgbClr val="000000"/>
                </a:solidFill>
                <a:ln w="9525">
                  <a:noFill/>
                  <a:round/>
                  <a:headEnd/>
                  <a:tailEnd/>
                </a:ln>
              </p:spPr>
              <p:txBody>
                <a:bodyPr/>
                <a:lstStyle/>
                <a:p>
                  <a:endParaRPr lang="en-GB"/>
                </a:p>
              </p:txBody>
            </p:sp>
            <p:sp>
              <p:nvSpPr>
                <p:cNvPr id="880" name="Freeform 1196"/>
                <p:cNvSpPr>
                  <a:spLocks/>
                </p:cNvSpPr>
                <p:nvPr/>
              </p:nvSpPr>
              <p:spPr bwMode="auto">
                <a:xfrm>
                  <a:off x="3287" y="3037"/>
                  <a:ext cx="20" cy="19"/>
                </a:xfrm>
                <a:custGeom>
                  <a:avLst/>
                  <a:gdLst>
                    <a:gd name="T0" fmla="*/ 9 w 40"/>
                    <a:gd name="T1" fmla="*/ 0 h 38"/>
                    <a:gd name="T2" fmla="*/ 9 w 40"/>
                    <a:gd name="T3" fmla="*/ 1 h 38"/>
                    <a:gd name="T4" fmla="*/ 7 w 40"/>
                    <a:gd name="T5" fmla="*/ 1 h 38"/>
                    <a:gd name="T6" fmla="*/ 7 w 40"/>
                    <a:gd name="T7" fmla="*/ 1 h 38"/>
                    <a:gd name="T8" fmla="*/ 6 w 40"/>
                    <a:gd name="T9" fmla="*/ 2 h 38"/>
                    <a:gd name="T10" fmla="*/ 5 w 40"/>
                    <a:gd name="T11" fmla="*/ 2 h 38"/>
                    <a:gd name="T12" fmla="*/ 5 w 40"/>
                    <a:gd name="T13" fmla="*/ 3 h 38"/>
                    <a:gd name="T14" fmla="*/ 5 w 40"/>
                    <a:gd name="T15" fmla="*/ 3 h 38"/>
                    <a:gd name="T16" fmla="*/ 4 w 40"/>
                    <a:gd name="T17" fmla="*/ 4 h 38"/>
                    <a:gd name="T18" fmla="*/ 3 w 40"/>
                    <a:gd name="T19" fmla="*/ 5 h 38"/>
                    <a:gd name="T20" fmla="*/ 3 w 40"/>
                    <a:gd name="T21" fmla="*/ 5 h 38"/>
                    <a:gd name="T22" fmla="*/ 3 w 40"/>
                    <a:gd name="T23" fmla="*/ 5 h 38"/>
                    <a:gd name="T24" fmla="*/ 2 w 40"/>
                    <a:gd name="T25" fmla="*/ 6 h 38"/>
                    <a:gd name="T26" fmla="*/ 1 w 40"/>
                    <a:gd name="T27" fmla="*/ 7 h 38"/>
                    <a:gd name="T28" fmla="*/ 1 w 40"/>
                    <a:gd name="T29" fmla="*/ 7 h 38"/>
                    <a:gd name="T30" fmla="*/ 1 w 40"/>
                    <a:gd name="T31" fmla="*/ 9 h 38"/>
                    <a:gd name="T32" fmla="*/ 0 w 40"/>
                    <a:gd name="T33" fmla="*/ 9 h 38"/>
                    <a:gd name="T34" fmla="*/ 1 w 40"/>
                    <a:gd name="T35" fmla="*/ 10 h 38"/>
                    <a:gd name="T36" fmla="*/ 1 w 40"/>
                    <a:gd name="T37" fmla="*/ 9 h 38"/>
                    <a:gd name="T38" fmla="*/ 3 w 40"/>
                    <a:gd name="T39" fmla="*/ 8 h 38"/>
                    <a:gd name="T40" fmla="*/ 3 w 40"/>
                    <a:gd name="T41" fmla="*/ 7 h 38"/>
                    <a:gd name="T42" fmla="*/ 3 w 40"/>
                    <a:gd name="T43" fmla="*/ 6 h 38"/>
                    <a:gd name="T44" fmla="*/ 3 w 40"/>
                    <a:gd name="T45" fmla="*/ 6 h 38"/>
                    <a:gd name="T46" fmla="*/ 4 w 40"/>
                    <a:gd name="T47" fmla="*/ 5 h 38"/>
                    <a:gd name="T48" fmla="*/ 5 w 40"/>
                    <a:gd name="T49" fmla="*/ 5 h 38"/>
                    <a:gd name="T50" fmla="*/ 5 w 40"/>
                    <a:gd name="T51" fmla="*/ 5 h 38"/>
                    <a:gd name="T52" fmla="*/ 5 w 40"/>
                    <a:gd name="T53" fmla="*/ 4 h 38"/>
                    <a:gd name="T54" fmla="*/ 6 w 40"/>
                    <a:gd name="T55" fmla="*/ 3 h 38"/>
                    <a:gd name="T56" fmla="*/ 6 w 40"/>
                    <a:gd name="T57" fmla="*/ 3 h 38"/>
                    <a:gd name="T58" fmla="*/ 7 w 40"/>
                    <a:gd name="T59" fmla="*/ 2 h 38"/>
                    <a:gd name="T60" fmla="*/ 8 w 40"/>
                    <a:gd name="T61" fmla="*/ 2 h 38"/>
                    <a:gd name="T62" fmla="*/ 9 w 40"/>
                    <a:gd name="T63" fmla="*/ 1 h 38"/>
                    <a:gd name="T64" fmla="*/ 10 w 40"/>
                    <a:gd name="T65" fmla="*/ 1 h 38"/>
                    <a:gd name="T66" fmla="*/ 9 w 40"/>
                    <a:gd name="T67" fmla="*/ 1 h 38"/>
                    <a:gd name="T68" fmla="*/ 10 w 40"/>
                    <a:gd name="T69" fmla="*/ 1 h 38"/>
                    <a:gd name="T70" fmla="*/ 10 w 40"/>
                    <a:gd name="T71" fmla="*/ 1 h 38"/>
                    <a:gd name="T72" fmla="*/ 10 w 40"/>
                    <a:gd name="T73" fmla="*/ 0 h 38"/>
                    <a:gd name="T74" fmla="*/ 9 w 40"/>
                    <a:gd name="T75" fmla="*/ 0 h 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
                    <a:gd name="T115" fmla="*/ 0 h 38"/>
                    <a:gd name="T116" fmla="*/ 40 w 40"/>
                    <a:gd name="T117" fmla="*/ 38 h 3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 h="38">
                      <a:moveTo>
                        <a:pt x="40" y="1"/>
                      </a:moveTo>
                      <a:lnTo>
                        <a:pt x="36" y="0"/>
                      </a:lnTo>
                      <a:lnTo>
                        <a:pt x="35" y="1"/>
                      </a:lnTo>
                      <a:lnTo>
                        <a:pt x="34" y="3"/>
                      </a:lnTo>
                      <a:lnTo>
                        <a:pt x="32" y="4"/>
                      </a:lnTo>
                      <a:lnTo>
                        <a:pt x="31" y="4"/>
                      </a:lnTo>
                      <a:lnTo>
                        <a:pt x="29" y="5"/>
                      </a:lnTo>
                      <a:lnTo>
                        <a:pt x="28" y="6"/>
                      </a:lnTo>
                      <a:lnTo>
                        <a:pt x="27" y="7"/>
                      </a:lnTo>
                      <a:lnTo>
                        <a:pt x="26" y="8"/>
                      </a:lnTo>
                      <a:lnTo>
                        <a:pt x="24" y="9"/>
                      </a:lnTo>
                      <a:lnTo>
                        <a:pt x="23" y="9"/>
                      </a:lnTo>
                      <a:lnTo>
                        <a:pt x="21" y="11"/>
                      </a:lnTo>
                      <a:lnTo>
                        <a:pt x="20" y="12"/>
                      </a:lnTo>
                      <a:lnTo>
                        <a:pt x="19" y="13"/>
                      </a:lnTo>
                      <a:lnTo>
                        <a:pt x="18" y="14"/>
                      </a:lnTo>
                      <a:lnTo>
                        <a:pt x="17" y="15"/>
                      </a:lnTo>
                      <a:lnTo>
                        <a:pt x="16" y="16"/>
                      </a:lnTo>
                      <a:lnTo>
                        <a:pt x="14" y="17"/>
                      </a:lnTo>
                      <a:lnTo>
                        <a:pt x="13" y="19"/>
                      </a:lnTo>
                      <a:lnTo>
                        <a:pt x="12" y="20"/>
                      </a:lnTo>
                      <a:lnTo>
                        <a:pt x="11" y="21"/>
                      </a:lnTo>
                      <a:lnTo>
                        <a:pt x="10" y="22"/>
                      </a:lnTo>
                      <a:lnTo>
                        <a:pt x="10" y="23"/>
                      </a:lnTo>
                      <a:lnTo>
                        <a:pt x="9" y="24"/>
                      </a:lnTo>
                      <a:lnTo>
                        <a:pt x="8" y="26"/>
                      </a:lnTo>
                      <a:lnTo>
                        <a:pt x="6" y="27"/>
                      </a:lnTo>
                      <a:lnTo>
                        <a:pt x="5" y="28"/>
                      </a:lnTo>
                      <a:lnTo>
                        <a:pt x="4" y="29"/>
                      </a:lnTo>
                      <a:lnTo>
                        <a:pt x="3" y="30"/>
                      </a:lnTo>
                      <a:lnTo>
                        <a:pt x="3" y="32"/>
                      </a:lnTo>
                      <a:lnTo>
                        <a:pt x="2" y="34"/>
                      </a:lnTo>
                      <a:lnTo>
                        <a:pt x="1" y="35"/>
                      </a:lnTo>
                      <a:lnTo>
                        <a:pt x="0" y="36"/>
                      </a:lnTo>
                      <a:lnTo>
                        <a:pt x="4" y="38"/>
                      </a:lnTo>
                      <a:lnTo>
                        <a:pt x="5" y="37"/>
                      </a:lnTo>
                      <a:lnTo>
                        <a:pt x="5" y="36"/>
                      </a:lnTo>
                      <a:lnTo>
                        <a:pt x="6" y="35"/>
                      </a:lnTo>
                      <a:lnTo>
                        <a:pt x="8" y="34"/>
                      </a:lnTo>
                      <a:lnTo>
                        <a:pt x="9" y="32"/>
                      </a:lnTo>
                      <a:lnTo>
                        <a:pt x="9" y="31"/>
                      </a:lnTo>
                      <a:lnTo>
                        <a:pt x="10" y="30"/>
                      </a:lnTo>
                      <a:lnTo>
                        <a:pt x="11" y="29"/>
                      </a:lnTo>
                      <a:lnTo>
                        <a:pt x="12" y="27"/>
                      </a:lnTo>
                      <a:lnTo>
                        <a:pt x="13" y="26"/>
                      </a:lnTo>
                      <a:lnTo>
                        <a:pt x="14" y="26"/>
                      </a:lnTo>
                      <a:lnTo>
                        <a:pt x="14" y="24"/>
                      </a:lnTo>
                      <a:lnTo>
                        <a:pt x="16" y="23"/>
                      </a:lnTo>
                      <a:lnTo>
                        <a:pt x="17" y="22"/>
                      </a:lnTo>
                      <a:lnTo>
                        <a:pt x="18" y="21"/>
                      </a:lnTo>
                      <a:lnTo>
                        <a:pt x="19" y="20"/>
                      </a:lnTo>
                      <a:lnTo>
                        <a:pt x="20" y="19"/>
                      </a:lnTo>
                      <a:lnTo>
                        <a:pt x="21" y="17"/>
                      </a:lnTo>
                      <a:lnTo>
                        <a:pt x="23" y="16"/>
                      </a:lnTo>
                      <a:lnTo>
                        <a:pt x="24" y="15"/>
                      </a:lnTo>
                      <a:lnTo>
                        <a:pt x="25" y="15"/>
                      </a:lnTo>
                      <a:lnTo>
                        <a:pt x="26" y="14"/>
                      </a:lnTo>
                      <a:lnTo>
                        <a:pt x="27" y="13"/>
                      </a:lnTo>
                      <a:lnTo>
                        <a:pt x="28" y="12"/>
                      </a:lnTo>
                      <a:lnTo>
                        <a:pt x="29" y="11"/>
                      </a:lnTo>
                      <a:lnTo>
                        <a:pt x="31" y="11"/>
                      </a:lnTo>
                      <a:lnTo>
                        <a:pt x="32" y="9"/>
                      </a:lnTo>
                      <a:lnTo>
                        <a:pt x="34" y="8"/>
                      </a:lnTo>
                      <a:lnTo>
                        <a:pt x="35" y="7"/>
                      </a:lnTo>
                      <a:lnTo>
                        <a:pt x="36" y="6"/>
                      </a:lnTo>
                      <a:lnTo>
                        <a:pt x="38" y="6"/>
                      </a:lnTo>
                      <a:lnTo>
                        <a:pt x="39" y="5"/>
                      </a:lnTo>
                      <a:lnTo>
                        <a:pt x="35" y="4"/>
                      </a:lnTo>
                      <a:lnTo>
                        <a:pt x="39" y="5"/>
                      </a:lnTo>
                      <a:lnTo>
                        <a:pt x="40" y="5"/>
                      </a:lnTo>
                      <a:lnTo>
                        <a:pt x="40" y="4"/>
                      </a:lnTo>
                      <a:lnTo>
                        <a:pt x="40" y="3"/>
                      </a:lnTo>
                      <a:lnTo>
                        <a:pt x="40" y="1"/>
                      </a:lnTo>
                      <a:lnTo>
                        <a:pt x="39" y="0"/>
                      </a:lnTo>
                      <a:lnTo>
                        <a:pt x="38" y="0"/>
                      </a:lnTo>
                      <a:lnTo>
                        <a:pt x="36" y="0"/>
                      </a:lnTo>
                      <a:lnTo>
                        <a:pt x="40" y="1"/>
                      </a:lnTo>
                      <a:close/>
                    </a:path>
                  </a:pathLst>
                </a:custGeom>
                <a:solidFill>
                  <a:srgbClr val="000000"/>
                </a:solidFill>
                <a:ln w="9525">
                  <a:noFill/>
                  <a:round/>
                  <a:headEnd/>
                  <a:tailEnd/>
                </a:ln>
              </p:spPr>
              <p:txBody>
                <a:bodyPr/>
                <a:lstStyle/>
                <a:p>
                  <a:endParaRPr lang="en-GB"/>
                </a:p>
              </p:txBody>
            </p:sp>
            <p:sp>
              <p:nvSpPr>
                <p:cNvPr id="881" name="Freeform 1197"/>
                <p:cNvSpPr>
                  <a:spLocks/>
                </p:cNvSpPr>
                <p:nvPr/>
              </p:nvSpPr>
              <p:spPr bwMode="auto">
                <a:xfrm>
                  <a:off x="3305" y="3038"/>
                  <a:ext cx="6" cy="9"/>
                </a:xfrm>
                <a:custGeom>
                  <a:avLst/>
                  <a:gdLst>
                    <a:gd name="T0" fmla="*/ 3 w 13"/>
                    <a:gd name="T1" fmla="*/ 4 h 19"/>
                    <a:gd name="T2" fmla="*/ 3 w 13"/>
                    <a:gd name="T3" fmla="*/ 3 h 19"/>
                    <a:gd name="T4" fmla="*/ 1 w 13"/>
                    <a:gd name="T5" fmla="*/ 0 h 19"/>
                    <a:gd name="T6" fmla="*/ 0 w 13"/>
                    <a:gd name="T7" fmla="*/ 0 h 19"/>
                    <a:gd name="T8" fmla="*/ 2 w 13"/>
                    <a:gd name="T9" fmla="*/ 4 h 19"/>
                    <a:gd name="T10" fmla="*/ 2 w 13"/>
                    <a:gd name="T11" fmla="*/ 3 h 19"/>
                    <a:gd name="T12" fmla="*/ 2 w 13"/>
                    <a:gd name="T13" fmla="*/ 4 h 19"/>
                    <a:gd name="T14" fmla="*/ 2 w 13"/>
                    <a:gd name="T15" fmla="*/ 4 h 19"/>
                    <a:gd name="T16" fmla="*/ 2 w 13"/>
                    <a:gd name="T17" fmla="*/ 4 h 19"/>
                    <a:gd name="T18" fmla="*/ 2 w 13"/>
                    <a:gd name="T19" fmla="*/ 4 h 19"/>
                    <a:gd name="T20" fmla="*/ 3 w 13"/>
                    <a:gd name="T21" fmla="*/ 4 h 19"/>
                    <a:gd name="T22" fmla="*/ 3 w 13"/>
                    <a:gd name="T23" fmla="*/ 4 h 19"/>
                    <a:gd name="T24" fmla="*/ 3 w 13"/>
                    <a:gd name="T25" fmla="*/ 4 h 19"/>
                    <a:gd name="T26" fmla="*/ 3 w 13"/>
                    <a:gd name="T27" fmla="*/ 4 h 19"/>
                    <a:gd name="T28" fmla="*/ 3 w 13"/>
                    <a:gd name="T29" fmla="*/ 3 h 19"/>
                    <a:gd name="T30" fmla="*/ 3 w 13"/>
                    <a:gd name="T31" fmla="*/ 4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19"/>
                    <a:gd name="T50" fmla="*/ 13 w 13"/>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19">
                      <a:moveTo>
                        <a:pt x="12" y="18"/>
                      </a:moveTo>
                      <a:lnTo>
                        <a:pt x="13" y="15"/>
                      </a:lnTo>
                      <a:lnTo>
                        <a:pt x="5" y="0"/>
                      </a:lnTo>
                      <a:lnTo>
                        <a:pt x="0" y="3"/>
                      </a:lnTo>
                      <a:lnTo>
                        <a:pt x="8" y="18"/>
                      </a:lnTo>
                      <a:lnTo>
                        <a:pt x="9" y="14"/>
                      </a:lnTo>
                      <a:lnTo>
                        <a:pt x="8" y="18"/>
                      </a:lnTo>
                      <a:lnTo>
                        <a:pt x="9" y="18"/>
                      </a:lnTo>
                      <a:lnTo>
                        <a:pt x="9" y="19"/>
                      </a:lnTo>
                      <a:lnTo>
                        <a:pt x="11" y="19"/>
                      </a:lnTo>
                      <a:lnTo>
                        <a:pt x="12" y="19"/>
                      </a:lnTo>
                      <a:lnTo>
                        <a:pt x="12" y="18"/>
                      </a:lnTo>
                      <a:lnTo>
                        <a:pt x="13" y="18"/>
                      </a:lnTo>
                      <a:lnTo>
                        <a:pt x="13" y="16"/>
                      </a:lnTo>
                      <a:lnTo>
                        <a:pt x="13" y="15"/>
                      </a:lnTo>
                      <a:lnTo>
                        <a:pt x="12" y="18"/>
                      </a:lnTo>
                      <a:close/>
                    </a:path>
                  </a:pathLst>
                </a:custGeom>
                <a:solidFill>
                  <a:srgbClr val="000000"/>
                </a:solidFill>
                <a:ln w="9525">
                  <a:noFill/>
                  <a:round/>
                  <a:headEnd/>
                  <a:tailEnd/>
                </a:ln>
              </p:spPr>
              <p:txBody>
                <a:bodyPr/>
                <a:lstStyle/>
                <a:p>
                  <a:endParaRPr lang="en-GB"/>
                </a:p>
              </p:txBody>
            </p:sp>
            <p:sp>
              <p:nvSpPr>
                <p:cNvPr id="882" name="Freeform 1198"/>
                <p:cNvSpPr>
                  <a:spLocks/>
                </p:cNvSpPr>
                <p:nvPr/>
              </p:nvSpPr>
              <p:spPr bwMode="auto">
                <a:xfrm>
                  <a:off x="3294" y="3045"/>
                  <a:ext cx="17" cy="16"/>
                </a:xfrm>
                <a:custGeom>
                  <a:avLst/>
                  <a:gdLst>
                    <a:gd name="T0" fmla="*/ 1 w 34"/>
                    <a:gd name="T1" fmla="*/ 7 h 34"/>
                    <a:gd name="T2" fmla="*/ 1 w 34"/>
                    <a:gd name="T3" fmla="*/ 7 h 34"/>
                    <a:gd name="T4" fmla="*/ 1 w 34"/>
                    <a:gd name="T5" fmla="*/ 6 h 34"/>
                    <a:gd name="T6" fmla="*/ 2 w 34"/>
                    <a:gd name="T7" fmla="*/ 6 h 34"/>
                    <a:gd name="T8" fmla="*/ 2 w 34"/>
                    <a:gd name="T9" fmla="*/ 5 h 34"/>
                    <a:gd name="T10" fmla="*/ 3 w 34"/>
                    <a:gd name="T11" fmla="*/ 5 h 34"/>
                    <a:gd name="T12" fmla="*/ 3 w 34"/>
                    <a:gd name="T13" fmla="*/ 4 h 34"/>
                    <a:gd name="T14" fmla="*/ 3 w 34"/>
                    <a:gd name="T15" fmla="*/ 4 h 34"/>
                    <a:gd name="T16" fmla="*/ 4 w 34"/>
                    <a:gd name="T17" fmla="*/ 4 h 34"/>
                    <a:gd name="T18" fmla="*/ 5 w 34"/>
                    <a:gd name="T19" fmla="*/ 3 h 34"/>
                    <a:gd name="T20" fmla="*/ 5 w 34"/>
                    <a:gd name="T21" fmla="*/ 3 h 34"/>
                    <a:gd name="T22" fmla="*/ 6 w 34"/>
                    <a:gd name="T23" fmla="*/ 2 h 34"/>
                    <a:gd name="T24" fmla="*/ 6 w 34"/>
                    <a:gd name="T25" fmla="*/ 2 h 34"/>
                    <a:gd name="T26" fmla="*/ 7 w 34"/>
                    <a:gd name="T27" fmla="*/ 1 h 34"/>
                    <a:gd name="T28" fmla="*/ 7 w 34"/>
                    <a:gd name="T29" fmla="*/ 1 h 34"/>
                    <a:gd name="T30" fmla="*/ 9 w 34"/>
                    <a:gd name="T31" fmla="*/ 1 h 34"/>
                    <a:gd name="T32" fmla="*/ 7 w 34"/>
                    <a:gd name="T33" fmla="*/ 0 h 34"/>
                    <a:gd name="T34" fmla="*/ 7 w 34"/>
                    <a:gd name="T35" fmla="*/ 0 h 34"/>
                    <a:gd name="T36" fmla="*/ 6 w 34"/>
                    <a:gd name="T37" fmla="*/ 0 h 34"/>
                    <a:gd name="T38" fmla="*/ 6 w 34"/>
                    <a:gd name="T39" fmla="*/ 1 h 34"/>
                    <a:gd name="T40" fmla="*/ 5 w 34"/>
                    <a:gd name="T41" fmla="*/ 1 h 34"/>
                    <a:gd name="T42" fmla="*/ 5 w 34"/>
                    <a:gd name="T43" fmla="*/ 1 h 34"/>
                    <a:gd name="T44" fmla="*/ 4 w 34"/>
                    <a:gd name="T45" fmla="*/ 2 h 34"/>
                    <a:gd name="T46" fmla="*/ 3 w 34"/>
                    <a:gd name="T47" fmla="*/ 3 h 34"/>
                    <a:gd name="T48" fmla="*/ 3 w 34"/>
                    <a:gd name="T49" fmla="*/ 3 h 34"/>
                    <a:gd name="T50" fmla="*/ 2 w 34"/>
                    <a:gd name="T51" fmla="*/ 3 h 34"/>
                    <a:gd name="T52" fmla="*/ 2 w 34"/>
                    <a:gd name="T53" fmla="*/ 4 h 34"/>
                    <a:gd name="T54" fmla="*/ 1 w 34"/>
                    <a:gd name="T55" fmla="*/ 4 h 34"/>
                    <a:gd name="T56" fmla="*/ 1 w 34"/>
                    <a:gd name="T57" fmla="*/ 5 h 34"/>
                    <a:gd name="T58" fmla="*/ 1 w 34"/>
                    <a:gd name="T59" fmla="*/ 5 h 34"/>
                    <a:gd name="T60" fmla="*/ 1 w 34"/>
                    <a:gd name="T61" fmla="*/ 6 h 34"/>
                    <a:gd name="T62" fmla="*/ 1 w 34"/>
                    <a:gd name="T63" fmla="*/ 6 h 34"/>
                    <a:gd name="T64" fmla="*/ 1 w 34"/>
                    <a:gd name="T65" fmla="*/ 7 h 34"/>
                    <a:gd name="T66" fmla="*/ 0 w 34"/>
                    <a:gd name="T67" fmla="*/ 7 h 34"/>
                    <a:gd name="T68" fmla="*/ 1 w 34"/>
                    <a:gd name="T69" fmla="*/ 7 h 34"/>
                    <a:gd name="T70" fmla="*/ 1 w 34"/>
                    <a:gd name="T71" fmla="*/ 8 h 34"/>
                    <a:gd name="T72" fmla="*/ 1 w 34"/>
                    <a:gd name="T73" fmla="*/ 7 h 34"/>
                    <a:gd name="T74" fmla="*/ 1 w 34"/>
                    <a:gd name="T75" fmla="*/ 7 h 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34"/>
                    <a:gd name="T116" fmla="*/ 34 w 34"/>
                    <a:gd name="T117" fmla="*/ 34 h 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34">
                      <a:moveTo>
                        <a:pt x="1" y="32"/>
                      </a:moveTo>
                      <a:lnTo>
                        <a:pt x="5" y="32"/>
                      </a:lnTo>
                      <a:lnTo>
                        <a:pt x="6" y="31"/>
                      </a:lnTo>
                      <a:lnTo>
                        <a:pt x="6" y="30"/>
                      </a:lnTo>
                      <a:lnTo>
                        <a:pt x="7" y="29"/>
                      </a:lnTo>
                      <a:lnTo>
                        <a:pt x="7" y="28"/>
                      </a:lnTo>
                      <a:lnTo>
                        <a:pt x="8" y="27"/>
                      </a:lnTo>
                      <a:lnTo>
                        <a:pt x="10" y="26"/>
                      </a:lnTo>
                      <a:lnTo>
                        <a:pt x="10" y="24"/>
                      </a:lnTo>
                      <a:lnTo>
                        <a:pt x="11" y="23"/>
                      </a:lnTo>
                      <a:lnTo>
                        <a:pt x="12" y="23"/>
                      </a:lnTo>
                      <a:lnTo>
                        <a:pt x="12" y="22"/>
                      </a:lnTo>
                      <a:lnTo>
                        <a:pt x="13" y="21"/>
                      </a:lnTo>
                      <a:lnTo>
                        <a:pt x="14" y="20"/>
                      </a:lnTo>
                      <a:lnTo>
                        <a:pt x="14" y="19"/>
                      </a:lnTo>
                      <a:lnTo>
                        <a:pt x="15" y="19"/>
                      </a:lnTo>
                      <a:lnTo>
                        <a:pt x="16" y="17"/>
                      </a:lnTo>
                      <a:lnTo>
                        <a:pt x="18" y="16"/>
                      </a:lnTo>
                      <a:lnTo>
                        <a:pt x="19" y="15"/>
                      </a:lnTo>
                      <a:lnTo>
                        <a:pt x="20" y="14"/>
                      </a:lnTo>
                      <a:lnTo>
                        <a:pt x="21" y="13"/>
                      </a:lnTo>
                      <a:lnTo>
                        <a:pt x="22" y="12"/>
                      </a:lnTo>
                      <a:lnTo>
                        <a:pt x="23" y="12"/>
                      </a:lnTo>
                      <a:lnTo>
                        <a:pt x="25" y="11"/>
                      </a:lnTo>
                      <a:lnTo>
                        <a:pt x="25" y="9"/>
                      </a:lnTo>
                      <a:lnTo>
                        <a:pt x="26" y="9"/>
                      </a:lnTo>
                      <a:lnTo>
                        <a:pt x="27" y="8"/>
                      </a:lnTo>
                      <a:lnTo>
                        <a:pt x="28" y="7"/>
                      </a:lnTo>
                      <a:lnTo>
                        <a:pt x="29" y="7"/>
                      </a:lnTo>
                      <a:lnTo>
                        <a:pt x="30" y="6"/>
                      </a:lnTo>
                      <a:lnTo>
                        <a:pt x="31" y="6"/>
                      </a:lnTo>
                      <a:lnTo>
                        <a:pt x="33" y="5"/>
                      </a:lnTo>
                      <a:lnTo>
                        <a:pt x="34" y="4"/>
                      </a:lnTo>
                      <a:lnTo>
                        <a:pt x="31" y="0"/>
                      </a:lnTo>
                      <a:lnTo>
                        <a:pt x="30" y="0"/>
                      </a:lnTo>
                      <a:lnTo>
                        <a:pt x="29" y="1"/>
                      </a:lnTo>
                      <a:lnTo>
                        <a:pt x="28" y="2"/>
                      </a:lnTo>
                      <a:lnTo>
                        <a:pt x="27" y="2"/>
                      </a:lnTo>
                      <a:lnTo>
                        <a:pt x="26" y="4"/>
                      </a:lnTo>
                      <a:lnTo>
                        <a:pt x="25" y="5"/>
                      </a:lnTo>
                      <a:lnTo>
                        <a:pt x="23" y="5"/>
                      </a:lnTo>
                      <a:lnTo>
                        <a:pt x="22" y="6"/>
                      </a:lnTo>
                      <a:lnTo>
                        <a:pt x="21" y="7"/>
                      </a:lnTo>
                      <a:lnTo>
                        <a:pt x="20" y="7"/>
                      </a:lnTo>
                      <a:lnTo>
                        <a:pt x="19" y="8"/>
                      </a:lnTo>
                      <a:lnTo>
                        <a:pt x="18" y="9"/>
                      </a:lnTo>
                      <a:lnTo>
                        <a:pt x="16" y="11"/>
                      </a:lnTo>
                      <a:lnTo>
                        <a:pt x="15" y="12"/>
                      </a:lnTo>
                      <a:lnTo>
                        <a:pt x="14" y="13"/>
                      </a:lnTo>
                      <a:lnTo>
                        <a:pt x="13" y="14"/>
                      </a:lnTo>
                      <a:lnTo>
                        <a:pt x="12" y="15"/>
                      </a:lnTo>
                      <a:lnTo>
                        <a:pt x="11" y="15"/>
                      </a:lnTo>
                      <a:lnTo>
                        <a:pt x="11" y="16"/>
                      </a:lnTo>
                      <a:lnTo>
                        <a:pt x="10" y="17"/>
                      </a:lnTo>
                      <a:lnTo>
                        <a:pt x="8" y="19"/>
                      </a:lnTo>
                      <a:lnTo>
                        <a:pt x="7" y="20"/>
                      </a:lnTo>
                      <a:lnTo>
                        <a:pt x="7" y="21"/>
                      </a:lnTo>
                      <a:lnTo>
                        <a:pt x="6" y="22"/>
                      </a:lnTo>
                      <a:lnTo>
                        <a:pt x="5" y="23"/>
                      </a:lnTo>
                      <a:lnTo>
                        <a:pt x="5" y="24"/>
                      </a:lnTo>
                      <a:lnTo>
                        <a:pt x="4" y="26"/>
                      </a:lnTo>
                      <a:lnTo>
                        <a:pt x="3" y="26"/>
                      </a:lnTo>
                      <a:lnTo>
                        <a:pt x="3" y="27"/>
                      </a:lnTo>
                      <a:lnTo>
                        <a:pt x="1" y="28"/>
                      </a:lnTo>
                      <a:lnTo>
                        <a:pt x="0" y="29"/>
                      </a:lnTo>
                      <a:lnTo>
                        <a:pt x="4" y="29"/>
                      </a:lnTo>
                      <a:lnTo>
                        <a:pt x="0" y="29"/>
                      </a:lnTo>
                      <a:lnTo>
                        <a:pt x="0" y="30"/>
                      </a:lnTo>
                      <a:lnTo>
                        <a:pt x="0" y="31"/>
                      </a:lnTo>
                      <a:lnTo>
                        <a:pt x="1" y="32"/>
                      </a:lnTo>
                      <a:lnTo>
                        <a:pt x="3" y="32"/>
                      </a:lnTo>
                      <a:lnTo>
                        <a:pt x="3" y="34"/>
                      </a:lnTo>
                      <a:lnTo>
                        <a:pt x="4" y="34"/>
                      </a:lnTo>
                      <a:lnTo>
                        <a:pt x="4" y="32"/>
                      </a:lnTo>
                      <a:lnTo>
                        <a:pt x="5" y="32"/>
                      </a:lnTo>
                      <a:lnTo>
                        <a:pt x="1" y="32"/>
                      </a:lnTo>
                      <a:close/>
                    </a:path>
                  </a:pathLst>
                </a:custGeom>
                <a:solidFill>
                  <a:srgbClr val="000000"/>
                </a:solidFill>
                <a:ln w="9525">
                  <a:noFill/>
                  <a:round/>
                  <a:headEnd/>
                  <a:tailEnd/>
                </a:ln>
              </p:spPr>
              <p:txBody>
                <a:bodyPr/>
                <a:lstStyle/>
                <a:p>
                  <a:endParaRPr lang="en-GB"/>
                </a:p>
              </p:txBody>
            </p:sp>
            <p:sp>
              <p:nvSpPr>
                <p:cNvPr id="883" name="Freeform 1199"/>
                <p:cNvSpPr>
                  <a:spLocks/>
                </p:cNvSpPr>
                <p:nvPr/>
              </p:nvSpPr>
              <p:spPr bwMode="auto">
                <a:xfrm>
                  <a:off x="3287" y="3054"/>
                  <a:ext cx="9" cy="7"/>
                </a:xfrm>
                <a:custGeom>
                  <a:avLst/>
                  <a:gdLst>
                    <a:gd name="T0" fmla="*/ 0 w 17"/>
                    <a:gd name="T1" fmla="*/ 1 h 12"/>
                    <a:gd name="T2" fmla="*/ 1 w 17"/>
                    <a:gd name="T3" fmla="*/ 1 h 12"/>
                    <a:gd name="T4" fmla="*/ 4 w 17"/>
                    <a:gd name="T5" fmla="*/ 4 h 12"/>
                    <a:gd name="T6" fmla="*/ 5 w 17"/>
                    <a:gd name="T7" fmla="*/ 3 h 12"/>
                    <a:gd name="T8" fmla="*/ 1 w 17"/>
                    <a:gd name="T9" fmla="*/ 0 h 12"/>
                    <a:gd name="T10" fmla="*/ 1 w 17"/>
                    <a:gd name="T11" fmla="*/ 1 h 12"/>
                    <a:gd name="T12" fmla="*/ 1 w 17"/>
                    <a:gd name="T13" fmla="*/ 0 h 12"/>
                    <a:gd name="T14" fmla="*/ 1 w 17"/>
                    <a:gd name="T15" fmla="*/ 0 h 12"/>
                    <a:gd name="T16" fmla="*/ 1 w 17"/>
                    <a:gd name="T17" fmla="*/ 0 h 12"/>
                    <a:gd name="T18" fmla="*/ 1 w 17"/>
                    <a:gd name="T19" fmla="*/ 1 h 12"/>
                    <a:gd name="T20" fmla="*/ 0 w 17"/>
                    <a:gd name="T21" fmla="*/ 1 h 12"/>
                    <a:gd name="T22" fmla="*/ 0 w 17"/>
                    <a:gd name="T23" fmla="*/ 1 h 12"/>
                    <a:gd name="T24" fmla="*/ 0 w 17"/>
                    <a:gd name="T25" fmla="*/ 1 h 12"/>
                    <a:gd name="T26" fmla="*/ 1 w 17"/>
                    <a:gd name="T27" fmla="*/ 1 h 12"/>
                    <a:gd name="T28" fmla="*/ 1 w 17"/>
                    <a:gd name="T29" fmla="*/ 1 h 12"/>
                    <a:gd name="T30" fmla="*/ 0 w 17"/>
                    <a:gd name="T31" fmla="*/ 1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2"/>
                    <a:gd name="T50" fmla="*/ 17 w 17"/>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2">
                      <a:moveTo>
                        <a:pt x="0" y="1"/>
                      </a:moveTo>
                      <a:lnTo>
                        <a:pt x="1" y="4"/>
                      </a:lnTo>
                      <a:lnTo>
                        <a:pt x="14" y="12"/>
                      </a:lnTo>
                      <a:lnTo>
                        <a:pt x="17" y="9"/>
                      </a:lnTo>
                      <a:lnTo>
                        <a:pt x="3" y="0"/>
                      </a:lnTo>
                      <a:lnTo>
                        <a:pt x="4" y="3"/>
                      </a:lnTo>
                      <a:lnTo>
                        <a:pt x="3" y="0"/>
                      </a:lnTo>
                      <a:lnTo>
                        <a:pt x="2" y="0"/>
                      </a:lnTo>
                      <a:lnTo>
                        <a:pt x="1" y="0"/>
                      </a:lnTo>
                      <a:lnTo>
                        <a:pt x="1" y="1"/>
                      </a:lnTo>
                      <a:lnTo>
                        <a:pt x="0" y="1"/>
                      </a:lnTo>
                      <a:lnTo>
                        <a:pt x="0" y="2"/>
                      </a:lnTo>
                      <a:lnTo>
                        <a:pt x="0" y="3"/>
                      </a:lnTo>
                      <a:lnTo>
                        <a:pt x="1" y="3"/>
                      </a:lnTo>
                      <a:lnTo>
                        <a:pt x="1" y="4"/>
                      </a:lnTo>
                      <a:lnTo>
                        <a:pt x="0" y="1"/>
                      </a:lnTo>
                      <a:close/>
                    </a:path>
                  </a:pathLst>
                </a:custGeom>
                <a:solidFill>
                  <a:srgbClr val="000000"/>
                </a:solidFill>
                <a:ln w="9525">
                  <a:noFill/>
                  <a:round/>
                  <a:headEnd/>
                  <a:tailEnd/>
                </a:ln>
              </p:spPr>
              <p:txBody>
                <a:bodyPr/>
                <a:lstStyle/>
                <a:p>
                  <a:endParaRPr lang="en-GB"/>
                </a:p>
              </p:txBody>
            </p:sp>
            <p:sp>
              <p:nvSpPr>
                <p:cNvPr id="884" name="Freeform 1200"/>
                <p:cNvSpPr>
                  <a:spLocks/>
                </p:cNvSpPr>
                <p:nvPr/>
              </p:nvSpPr>
              <p:spPr bwMode="auto">
                <a:xfrm>
                  <a:off x="3289" y="3039"/>
                  <a:ext cx="102" cy="103"/>
                </a:xfrm>
                <a:custGeom>
                  <a:avLst/>
                  <a:gdLst>
                    <a:gd name="T0" fmla="*/ 28 w 204"/>
                    <a:gd name="T1" fmla="*/ 1 h 205"/>
                    <a:gd name="T2" fmla="*/ 33 w 204"/>
                    <a:gd name="T3" fmla="*/ 1 h 205"/>
                    <a:gd name="T4" fmla="*/ 36 w 204"/>
                    <a:gd name="T5" fmla="*/ 3 h 205"/>
                    <a:gd name="T6" fmla="*/ 40 w 204"/>
                    <a:gd name="T7" fmla="*/ 4 h 205"/>
                    <a:gd name="T8" fmla="*/ 42 w 204"/>
                    <a:gd name="T9" fmla="*/ 7 h 205"/>
                    <a:gd name="T10" fmla="*/ 45 w 204"/>
                    <a:gd name="T11" fmla="*/ 9 h 205"/>
                    <a:gd name="T12" fmla="*/ 47 w 204"/>
                    <a:gd name="T13" fmla="*/ 12 h 205"/>
                    <a:gd name="T14" fmla="*/ 49 w 204"/>
                    <a:gd name="T15" fmla="*/ 15 h 205"/>
                    <a:gd name="T16" fmla="*/ 50 w 204"/>
                    <a:gd name="T17" fmla="*/ 19 h 205"/>
                    <a:gd name="T18" fmla="*/ 51 w 204"/>
                    <a:gd name="T19" fmla="*/ 22 h 205"/>
                    <a:gd name="T20" fmla="*/ 51 w 204"/>
                    <a:gd name="T21" fmla="*/ 27 h 205"/>
                    <a:gd name="T22" fmla="*/ 51 w 204"/>
                    <a:gd name="T23" fmla="*/ 30 h 205"/>
                    <a:gd name="T24" fmla="*/ 50 w 204"/>
                    <a:gd name="T25" fmla="*/ 34 h 205"/>
                    <a:gd name="T26" fmla="*/ 49 w 204"/>
                    <a:gd name="T27" fmla="*/ 37 h 205"/>
                    <a:gd name="T28" fmla="*/ 47 w 204"/>
                    <a:gd name="T29" fmla="*/ 41 h 205"/>
                    <a:gd name="T30" fmla="*/ 44 w 204"/>
                    <a:gd name="T31" fmla="*/ 44 h 205"/>
                    <a:gd name="T32" fmla="*/ 42 w 204"/>
                    <a:gd name="T33" fmla="*/ 46 h 205"/>
                    <a:gd name="T34" fmla="*/ 39 w 204"/>
                    <a:gd name="T35" fmla="*/ 48 h 205"/>
                    <a:gd name="T36" fmla="*/ 36 w 204"/>
                    <a:gd name="T37" fmla="*/ 50 h 205"/>
                    <a:gd name="T38" fmla="*/ 31 w 204"/>
                    <a:gd name="T39" fmla="*/ 51 h 205"/>
                    <a:gd name="T40" fmla="*/ 27 w 204"/>
                    <a:gd name="T41" fmla="*/ 51 h 205"/>
                    <a:gd name="T42" fmla="*/ 24 w 204"/>
                    <a:gd name="T43" fmla="*/ 52 h 205"/>
                    <a:gd name="T44" fmla="*/ 20 w 204"/>
                    <a:gd name="T45" fmla="*/ 51 h 205"/>
                    <a:gd name="T46" fmla="*/ 17 w 204"/>
                    <a:gd name="T47" fmla="*/ 50 h 205"/>
                    <a:gd name="T48" fmla="*/ 13 w 204"/>
                    <a:gd name="T49" fmla="*/ 48 h 205"/>
                    <a:gd name="T50" fmla="*/ 10 w 204"/>
                    <a:gd name="T51" fmla="*/ 46 h 205"/>
                    <a:gd name="T52" fmla="*/ 7 w 204"/>
                    <a:gd name="T53" fmla="*/ 44 h 205"/>
                    <a:gd name="T54" fmla="*/ 5 w 204"/>
                    <a:gd name="T55" fmla="*/ 41 h 205"/>
                    <a:gd name="T56" fmla="*/ 3 w 204"/>
                    <a:gd name="T57" fmla="*/ 38 h 205"/>
                    <a:gd name="T58" fmla="*/ 2 w 204"/>
                    <a:gd name="T59" fmla="*/ 34 h 205"/>
                    <a:gd name="T60" fmla="*/ 1 w 204"/>
                    <a:gd name="T61" fmla="*/ 31 h 205"/>
                    <a:gd name="T62" fmla="*/ 0 w 204"/>
                    <a:gd name="T63" fmla="*/ 27 h 205"/>
                    <a:gd name="T64" fmla="*/ 1 w 204"/>
                    <a:gd name="T65" fmla="*/ 23 h 205"/>
                    <a:gd name="T66" fmla="*/ 1 w 204"/>
                    <a:gd name="T67" fmla="*/ 19 h 205"/>
                    <a:gd name="T68" fmla="*/ 2 w 204"/>
                    <a:gd name="T69" fmla="*/ 16 h 205"/>
                    <a:gd name="T70" fmla="*/ 4 w 204"/>
                    <a:gd name="T71" fmla="*/ 12 h 205"/>
                    <a:gd name="T72" fmla="*/ 6 w 204"/>
                    <a:gd name="T73" fmla="*/ 10 h 205"/>
                    <a:gd name="T74" fmla="*/ 9 w 204"/>
                    <a:gd name="T75" fmla="*/ 7 h 205"/>
                    <a:gd name="T76" fmla="*/ 12 w 204"/>
                    <a:gd name="T77" fmla="*/ 5 h 205"/>
                    <a:gd name="T78" fmla="*/ 15 w 204"/>
                    <a:gd name="T79" fmla="*/ 3 h 205"/>
                    <a:gd name="T80" fmla="*/ 19 w 204"/>
                    <a:gd name="T81" fmla="*/ 1 h 205"/>
                    <a:gd name="T82" fmla="*/ 23 w 204"/>
                    <a:gd name="T83" fmla="*/ 1 h 205"/>
                    <a:gd name="T84" fmla="*/ 26 w 204"/>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4"/>
                    <a:gd name="T130" fmla="*/ 0 h 205"/>
                    <a:gd name="T131" fmla="*/ 204 w 204"/>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4" h="205">
                      <a:moveTo>
                        <a:pt x="104" y="0"/>
                      </a:moveTo>
                      <a:lnTo>
                        <a:pt x="109" y="1"/>
                      </a:lnTo>
                      <a:lnTo>
                        <a:pt x="114" y="1"/>
                      </a:lnTo>
                      <a:lnTo>
                        <a:pt x="120" y="2"/>
                      </a:lnTo>
                      <a:lnTo>
                        <a:pt x="124" y="2"/>
                      </a:lnTo>
                      <a:lnTo>
                        <a:pt x="129" y="4"/>
                      </a:lnTo>
                      <a:lnTo>
                        <a:pt x="135" y="6"/>
                      </a:lnTo>
                      <a:lnTo>
                        <a:pt x="139" y="7"/>
                      </a:lnTo>
                      <a:lnTo>
                        <a:pt x="144" y="9"/>
                      </a:lnTo>
                      <a:lnTo>
                        <a:pt x="149" y="11"/>
                      </a:lnTo>
                      <a:lnTo>
                        <a:pt x="152" y="14"/>
                      </a:lnTo>
                      <a:lnTo>
                        <a:pt x="157" y="16"/>
                      </a:lnTo>
                      <a:lnTo>
                        <a:pt x="161" y="18"/>
                      </a:lnTo>
                      <a:lnTo>
                        <a:pt x="165" y="22"/>
                      </a:lnTo>
                      <a:lnTo>
                        <a:pt x="168" y="25"/>
                      </a:lnTo>
                      <a:lnTo>
                        <a:pt x="172" y="27"/>
                      </a:lnTo>
                      <a:lnTo>
                        <a:pt x="175" y="31"/>
                      </a:lnTo>
                      <a:lnTo>
                        <a:pt x="179" y="36"/>
                      </a:lnTo>
                      <a:lnTo>
                        <a:pt x="182" y="39"/>
                      </a:lnTo>
                      <a:lnTo>
                        <a:pt x="185" y="42"/>
                      </a:lnTo>
                      <a:lnTo>
                        <a:pt x="188" y="47"/>
                      </a:lnTo>
                      <a:lnTo>
                        <a:pt x="190" y="50"/>
                      </a:lnTo>
                      <a:lnTo>
                        <a:pt x="192" y="55"/>
                      </a:lnTo>
                      <a:lnTo>
                        <a:pt x="195" y="60"/>
                      </a:lnTo>
                      <a:lnTo>
                        <a:pt x="197" y="64"/>
                      </a:lnTo>
                      <a:lnTo>
                        <a:pt x="198" y="69"/>
                      </a:lnTo>
                      <a:lnTo>
                        <a:pt x="200" y="74"/>
                      </a:lnTo>
                      <a:lnTo>
                        <a:pt x="202" y="78"/>
                      </a:lnTo>
                      <a:lnTo>
                        <a:pt x="203" y="84"/>
                      </a:lnTo>
                      <a:lnTo>
                        <a:pt x="204" y="88"/>
                      </a:lnTo>
                      <a:lnTo>
                        <a:pt x="204" y="94"/>
                      </a:lnTo>
                      <a:lnTo>
                        <a:pt x="204" y="99"/>
                      </a:lnTo>
                      <a:lnTo>
                        <a:pt x="204" y="105"/>
                      </a:lnTo>
                      <a:lnTo>
                        <a:pt x="204" y="109"/>
                      </a:lnTo>
                      <a:lnTo>
                        <a:pt x="204" y="115"/>
                      </a:lnTo>
                      <a:lnTo>
                        <a:pt x="203" y="120"/>
                      </a:lnTo>
                      <a:lnTo>
                        <a:pt x="202" y="125"/>
                      </a:lnTo>
                      <a:lnTo>
                        <a:pt x="200" y="130"/>
                      </a:lnTo>
                      <a:lnTo>
                        <a:pt x="199" y="135"/>
                      </a:lnTo>
                      <a:lnTo>
                        <a:pt x="197" y="139"/>
                      </a:lnTo>
                      <a:lnTo>
                        <a:pt x="196" y="144"/>
                      </a:lnTo>
                      <a:lnTo>
                        <a:pt x="194" y="148"/>
                      </a:lnTo>
                      <a:lnTo>
                        <a:pt x="191" y="153"/>
                      </a:lnTo>
                      <a:lnTo>
                        <a:pt x="189" y="156"/>
                      </a:lnTo>
                      <a:lnTo>
                        <a:pt x="185" y="161"/>
                      </a:lnTo>
                      <a:lnTo>
                        <a:pt x="183" y="164"/>
                      </a:lnTo>
                      <a:lnTo>
                        <a:pt x="180" y="169"/>
                      </a:lnTo>
                      <a:lnTo>
                        <a:pt x="176" y="173"/>
                      </a:lnTo>
                      <a:lnTo>
                        <a:pt x="173" y="176"/>
                      </a:lnTo>
                      <a:lnTo>
                        <a:pt x="169" y="179"/>
                      </a:lnTo>
                      <a:lnTo>
                        <a:pt x="166" y="183"/>
                      </a:lnTo>
                      <a:lnTo>
                        <a:pt x="161" y="185"/>
                      </a:lnTo>
                      <a:lnTo>
                        <a:pt x="158" y="187"/>
                      </a:lnTo>
                      <a:lnTo>
                        <a:pt x="153" y="191"/>
                      </a:lnTo>
                      <a:lnTo>
                        <a:pt x="149" y="193"/>
                      </a:lnTo>
                      <a:lnTo>
                        <a:pt x="145" y="196"/>
                      </a:lnTo>
                      <a:lnTo>
                        <a:pt x="141" y="197"/>
                      </a:lnTo>
                      <a:lnTo>
                        <a:pt x="136" y="199"/>
                      </a:lnTo>
                      <a:lnTo>
                        <a:pt x="131" y="200"/>
                      </a:lnTo>
                      <a:lnTo>
                        <a:pt x="126" y="201"/>
                      </a:lnTo>
                      <a:lnTo>
                        <a:pt x="121" y="202"/>
                      </a:lnTo>
                      <a:lnTo>
                        <a:pt x="116" y="204"/>
                      </a:lnTo>
                      <a:lnTo>
                        <a:pt x="111" y="204"/>
                      </a:lnTo>
                      <a:lnTo>
                        <a:pt x="106" y="205"/>
                      </a:lnTo>
                      <a:lnTo>
                        <a:pt x="100" y="205"/>
                      </a:lnTo>
                      <a:lnTo>
                        <a:pt x="96" y="205"/>
                      </a:lnTo>
                      <a:lnTo>
                        <a:pt x="90" y="204"/>
                      </a:lnTo>
                      <a:lnTo>
                        <a:pt x="85" y="204"/>
                      </a:lnTo>
                      <a:lnTo>
                        <a:pt x="79" y="202"/>
                      </a:lnTo>
                      <a:lnTo>
                        <a:pt x="75" y="201"/>
                      </a:lnTo>
                      <a:lnTo>
                        <a:pt x="70" y="199"/>
                      </a:lnTo>
                      <a:lnTo>
                        <a:pt x="66" y="198"/>
                      </a:lnTo>
                      <a:lnTo>
                        <a:pt x="61" y="196"/>
                      </a:lnTo>
                      <a:lnTo>
                        <a:pt x="56" y="193"/>
                      </a:lnTo>
                      <a:lnTo>
                        <a:pt x="52" y="191"/>
                      </a:lnTo>
                      <a:lnTo>
                        <a:pt x="47" y="189"/>
                      </a:lnTo>
                      <a:lnTo>
                        <a:pt x="44" y="186"/>
                      </a:lnTo>
                      <a:lnTo>
                        <a:pt x="39" y="183"/>
                      </a:lnTo>
                      <a:lnTo>
                        <a:pt x="36" y="181"/>
                      </a:lnTo>
                      <a:lnTo>
                        <a:pt x="32" y="177"/>
                      </a:lnTo>
                      <a:lnTo>
                        <a:pt x="29" y="174"/>
                      </a:lnTo>
                      <a:lnTo>
                        <a:pt x="25" y="170"/>
                      </a:lnTo>
                      <a:lnTo>
                        <a:pt x="22" y="166"/>
                      </a:lnTo>
                      <a:lnTo>
                        <a:pt x="20" y="162"/>
                      </a:lnTo>
                      <a:lnTo>
                        <a:pt x="16" y="159"/>
                      </a:lnTo>
                      <a:lnTo>
                        <a:pt x="14" y="154"/>
                      </a:lnTo>
                      <a:lnTo>
                        <a:pt x="11" y="149"/>
                      </a:lnTo>
                      <a:lnTo>
                        <a:pt x="9" y="145"/>
                      </a:lnTo>
                      <a:lnTo>
                        <a:pt x="7" y="140"/>
                      </a:lnTo>
                      <a:lnTo>
                        <a:pt x="6" y="136"/>
                      </a:lnTo>
                      <a:lnTo>
                        <a:pt x="3" y="131"/>
                      </a:lnTo>
                      <a:lnTo>
                        <a:pt x="2" y="126"/>
                      </a:lnTo>
                      <a:lnTo>
                        <a:pt x="1" y="122"/>
                      </a:lnTo>
                      <a:lnTo>
                        <a:pt x="1" y="116"/>
                      </a:lnTo>
                      <a:lnTo>
                        <a:pt x="0" y="111"/>
                      </a:lnTo>
                      <a:lnTo>
                        <a:pt x="0" y="106"/>
                      </a:lnTo>
                      <a:lnTo>
                        <a:pt x="0" y="101"/>
                      </a:lnTo>
                      <a:lnTo>
                        <a:pt x="0" y="95"/>
                      </a:lnTo>
                      <a:lnTo>
                        <a:pt x="1" y="91"/>
                      </a:lnTo>
                      <a:lnTo>
                        <a:pt x="1" y="85"/>
                      </a:lnTo>
                      <a:lnTo>
                        <a:pt x="2" y="80"/>
                      </a:lnTo>
                      <a:lnTo>
                        <a:pt x="3" y="76"/>
                      </a:lnTo>
                      <a:lnTo>
                        <a:pt x="5" y="70"/>
                      </a:lnTo>
                      <a:lnTo>
                        <a:pt x="7" y="65"/>
                      </a:lnTo>
                      <a:lnTo>
                        <a:pt x="8" y="61"/>
                      </a:lnTo>
                      <a:lnTo>
                        <a:pt x="10" y="56"/>
                      </a:lnTo>
                      <a:lnTo>
                        <a:pt x="13" y="53"/>
                      </a:lnTo>
                      <a:lnTo>
                        <a:pt x="16" y="48"/>
                      </a:lnTo>
                      <a:lnTo>
                        <a:pt x="18" y="44"/>
                      </a:lnTo>
                      <a:lnTo>
                        <a:pt x="22" y="40"/>
                      </a:lnTo>
                      <a:lnTo>
                        <a:pt x="24" y="37"/>
                      </a:lnTo>
                      <a:lnTo>
                        <a:pt x="28" y="32"/>
                      </a:lnTo>
                      <a:lnTo>
                        <a:pt x="31" y="29"/>
                      </a:lnTo>
                      <a:lnTo>
                        <a:pt x="35" y="25"/>
                      </a:lnTo>
                      <a:lnTo>
                        <a:pt x="38" y="23"/>
                      </a:lnTo>
                      <a:lnTo>
                        <a:pt x="43" y="19"/>
                      </a:lnTo>
                      <a:lnTo>
                        <a:pt x="46" y="17"/>
                      </a:lnTo>
                      <a:lnTo>
                        <a:pt x="51" y="14"/>
                      </a:lnTo>
                      <a:lnTo>
                        <a:pt x="55" y="11"/>
                      </a:lnTo>
                      <a:lnTo>
                        <a:pt x="60" y="9"/>
                      </a:lnTo>
                      <a:lnTo>
                        <a:pt x="64" y="8"/>
                      </a:lnTo>
                      <a:lnTo>
                        <a:pt x="69" y="6"/>
                      </a:lnTo>
                      <a:lnTo>
                        <a:pt x="74" y="4"/>
                      </a:lnTo>
                      <a:lnTo>
                        <a:pt x="78" y="3"/>
                      </a:lnTo>
                      <a:lnTo>
                        <a:pt x="83" y="2"/>
                      </a:lnTo>
                      <a:lnTo>
                        <a:pt x="89" y="1"/>
                      </a:lnTo>
                      <a:lnTo>
                        <a:pt x="93" y="1"/>
                      </a:lnTo>
                      <a:lnTo>
                        <a:pt x="99" y="0"/>
                      </a:lnTo>
                      <a:lnTo>
                        <a:pt x="104" y="0"/>
                      </a:lnTo>
                      <a:close/>
                    </a:path>
                  </a:pathLst>
                </a:custGeom>
                <a:solidFill>
                  <a:srgbClr val="CCCCCC"/>
                </a:solidFill>
                <a:ln w="9525">
                  <a:noFill/>
                  <a:round/>
                  <a:headEnd/>
                  <a:tailEnd/>
                </a:ln>
              </p:spPr>
              <p:txBody>
                <a:bodyPr/>
                <a:lstStyle/>
                <a:p>
                  <a:endParaRPr lang="en-GB"/>
                </a:p>
              </p:txBody>
            </p:sp>
            <p:sp>
              <p:nvSpPr>
                <p:cNvPr id="885" name="Freeform 1201"/>
                <p:cNvSpPr>
                  <a:spLocks/>
                </p:cNvSpPr>
                <p:nvPr/>
              </p:nvSpPr>
              <p:spPr bwMode="auto">
                <a:xfrm>
                  <a:off x="3341" y="3038"/>
                  <a:ext cx="51" cy="54"/>
                </a:xfrm>
                <a:custGeom>
                  <a:avLst/>
                  <a:gdLst>
                    <a:gd name="T0" fmla="*/ 26 w 102"/>
                    <a:gd name="T1" fmla="*/ 26 h 107"/>
                    <a:gd name="T2" fmla="*/ 26 w 102"/>
                    <a:gd name="T3" fmla="*/ 23 h 107"/>
                    <a:gd name="T4" fmla="*/ 25 w 102"/>
                    <a:gd name="T5" fmla="*/ 20 h 107"/>
                    <a:gd name="T6" fmla="*/ 24 w 102"/>
                    <a:gd name="T7" fmla="*/ 18 h 107"/>
                    <a:gd name="T8" fmla="*/ 24 w 102"/>
                    <a:gd name="T9" fmla="*/ 16 h 107"/>
                    <a:gd name="T10" fmla="*/ 22 w 102"/>
                    <a:gd name="T11" fmla="*/ 13 h 107"/>
                    <a:gd name="T12" fmla="*/ 21 w 102"/>
                    <a:gd name="T13" fmla="*/ 11 h 107"/>
                    <a:gd name="T14" fmla="*/ 20 w 102"/>
                    <a:gd name="T15" fmla="*/ 9 h 107"/>
                    <a:gd name="T16" fmla="*/ 18 w 102"/>
                    <a:gd name="T17" fmla="*/ 7 h 107"/>
                    <a:gd name="T18" fmla="*/ 15 w 102"/>
                    <a:gd name="T19" fmla="*/ 6 h 107"/>
                    <a:gd name="T20" fmla="*/ 13 w 102"/>
                    <a:gd name="T21" fmla="*/ 4 h 107"/>
                    <a:gd name="T22" fmla="*/ 12 w 102"/>
                    <a:gd name="T23" fmla="*/ 3 h 107"/>
                    <a:gd name="T24" fmla="*/ 9 w 102"/>
                    <a:gd name="T25" fmla="*/ 2 h 107"/>
                    <a:gd name="T26" fmla="*/ 6 w 102"/>
                    <a:gd name="T27" fmla="*/ 1 h 107"/>
                    <a:gd name="T28" fmla="*/ 4 w 102"/>
                    <a:gd name="T29" fmla="*/ 1 h 107"/>
                    <a:gd name="T30" fmla="*/ 2 w 102"/>
                    <a:gd name="T31" fmla="*/ 0 h 107"/>
                    <a:gd name="T32" fmla="*/ 0 w 102"/>
                    <a:gd name="T33" fmla="*/ 1 h 107"/>
                    <a:gd name="T34" fmla="*/ 3 w 102"/>
                    <a:gd name="T35" fmla="*/ 2 h 107"/>
                    <a:gd name="T36" fmla="*/ 5 w 102"/>
                    <a:gd name="T37" fmla="*/ 2 h 107"/>
                    <a:gd name="T38" fmla="*/ 7 w 102"/>
                    <a:gd name="T39" fmla="*/ 3 h 107"/>
                    <a:gd name="T40" fmla="*/ 10 w 102"/>
                    <a:gd name="T41" fmla="*/ 4 h 107"/>
                    <a:gd name="T42" fmla="*/ 12 w 102"/>
                    <a:gd name="T43" fmla="*/ 5 h 107"/>
                    <a:gd name="T44" fmla="*/ 13 w 102"/>
                    <a:gd name="T45" fmla="*/ 6 h 107"/>
                    <a:gd name="T46" fmla="*/ 15 w 102"/>
                    <a:gd name="T47" fmla="*/ 7 h 107"/>
                    <a:gd name="T48" fmla="*/ 18 w 102"/>
                    <a:gd name="T49" fmla="*/ 9 h 107"/>
                    <a:gd name="T50" fmla="*/ 19 w 102"/>
                    <a:gd name="T51" fmla="*/ 11 h 107"/>
                    <a:gd name="T52" fmla="*/ 21 w 102"/>
                    <a:gd name="T53" fmla="*/ 13 h 107"/>
                    <a:gd name="T54" fmla="*/ 22 w 102"/>
                    <a:gd name="T55" fmla="*/ 15 h 107"/>
                    <a:gd name="T56" fmla="*/ 23 w 102"/>
                    <a:gd name="T57" fmla="*/ 17 h 107"/>
                    <a:gd name="T58" fmla="*/ 24 w 102"/>
                    <a:gd name="T59" fmla="*/ 20 h 107"/>
                    <a:gd name="T60" fmla="*/ 24 w 102"/>
                    <a:gd name="T61" fmla="*/ 22 h 107"/>
                    <a:gd name="T62" fmla="*/ 25 w 102"/>
                    <a:gd name="T63" fmla="*/ 24 h 107"/>
                    <a:gd name="T64" fmla="*/ 25 w 102"/>
                    <a:gd name="T65" fmla="*/ 27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
                    <a:gd name="T100" fmla="*/ 0 h 107"/>
                    <a:gd name="T101" fmla="*/ 102 w 102"/>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 h="107">
                      <a:moveTo>
                        <a:pt x="102" y="107"/>
                      </a:moveTo>
                      <a:lnTo>
                        <a:pt x="102" y="101"/>
                      </a:lnTo>
                      <a:lnTo>
                        <a:pt x="102" y="95"/>
                      </a:lnTo>
                      <a:lnTo>
                        <a:pt x="102" y="90"/>
                      </a:lnTo>
                      <a:lnTo>
                        <a:pt x="101" y="85"/>
                      </a:lnTo>
                      <a:lnTo>
                        <a:pt x="100" y="80"/>
                      </a:lnTo>
                      <a:lnTo>
                        <a:pt x="99" y="76"/>
                      </a:lnTo>
                      <a:lnTo>
                        <a:pt x="96" y="70"/>
                      </a:lnTo>
                      <a:lnTo>
                        <a:pt x="95" y="65"/>
                      </a:lnTo>
                      <a:lnTo>
                        <a:pt x="93" y="61"/>
                      </a:lnTo>
                      <a:lnTo>
                        <a:pt x="91" y="56"/>
                      </a:lnTo>
                      <a:lnTo>
                        <a:pt x="88" y="51"/>
                      </a:lnTo>
                      <a:lnTo>
                        <a:pt x="86" y="48"/>
                      </a:lnTo>
                      <a:lnTo>
                        <a:pt x="83" y="43"/>
                      </a:lnTo>
                      <a:lnTo>
                        <a:pt x="80" y="40"/>
                      </a:lnTo>
                      <a:lnTo>
                        <a:pt x="77" y="35"/>
                      </a:lnTo>
                      <a:lnTo>
                        <a:pt x="73" y="32"/>
                      </a:lnTo>
                      <a:lnTo>
                        <a:pt x="70" y="28"/>
                      </a:lnTo>
                      <a:lnTo>
                        <a:pt x="66" y="25"/>
                      </a:lnTo>
                      <a:lnTo>
                        <a:pt x="62" y="21"/>
                      </a:lnTo>
                      <a:lnTo>
                        <a:pt x="58" y="19"/>
                      </a:lnTo>
                      <a:lnTo>
                        <a:pt x="54" y="16"/>
                      </a:lnTo>
                      <a:lnTo>
                        <a:pt x="49" y="13"/>
                      </a:lnTo>
                      <a:lnTo>
                        <a:pt x="45" y="11"/>
                      </a:lnTo>
                      <a:lnTo>
                        <a:pt x="40" y="9"/>
                      </a:lnTo>
                      <a:lnTo>
                        <a:pt x="35" y="6"/>
                      </a:lnTo>
                      <a:lnTo>
                        <a:pt x="31" y="5"/>
                      </a:lnTo>
                      <a:lnTo>
                        <a:pt x="26" y="4"/>
                      </a:lnTo>
                      <a:lnTo>
                        <a:pt x="22" y="2"/>
                      </a:lnTo>
                      <a:lnTo>
                        <a:pt x="16" y="2"/>
                      </a:lnTo>
                      <a:lnTo>
                        <a:pt x="11" y="1"/>
                      </a:lnTo>
                      <a:lnTo>
                        <a:pt x="5" y="0"/>
                      </a:lnTo>
                      <a:lnTo>
                        <a:pt x="0" y="0"/>
                      </a:lnTo>
                      <a:lnTo>
                        <a:pt x="0" y="4"/>
                      </a:lnTo>
                      <a:lnTo>
                        <a:pt x="5" y="5"/>
                      </a:lnTo>
                      <a:lnTo>
                        <a:pt x="10" y="5"/>
                      </a:lnTo>
                      <a:lnTo>
                        <a:pt x="15" y="6"/>
                      </a:lnTo>
                      <a:lnTo>
                        <a:pt x="20" y="8"/>
                      </a:lnTo>
                      <a:lnTo>
                        <a:pt x="25" y="9"/>
                      </a:lnTo>
                      <a:lnTo>
                        <a:pt x="30" y="10"/>
                      </a:lnTo>
                      <a:lnTo>
                        <a:pt x="34" y="11"/>
                      </a:lnTo>
                      <a:lnTo>
                        <a:pt x="39" y="13"/>
                      </a:lnTo>
                      <a:lnTo>
                        <a:pt x="43" y="16"/>
                      </a:lnTo>
                      <a:lnTo>
                        <a:pt x="47" y="18"/>
                      </a:lnTo>
                      <a:lnTo>
                        <a:pt x="51" y="20"/>
                      </a:lnTo>
                      <a:lnTo>
                        <a:pt x="55" y="23"/>
                      </a:lnTo>
                      <a:lnTo>
                        <a:pt x="60" y="26"/>
                      </a:lnTo>
                      <a:lnTo>
                        <a:pt x="63" y="28"/>
                      </a:lnTo>
                      <a:lnTo>
                        <a:pt x="66" y="32"/>
                      </a:lnTo>
                      <a:lnTo>
                        <a:pt x="70" y="35"/>
                      </a:lnTo>
                      <a:lnTo>
                        <a:pt x="73" y="39"/>
                      </a:lnTo>
                      <a:lnTo>
                        <a:pt x="76" y="42"/>
                      </a:lnTo>
                      <a:lnTo>
                        <a:pt x="79" y="47"/>
                      </a:lnTo>
                      <a:lnTo>
                        <a:pt x="81" y="50"/>
                      </a:lnTo>
                      <a:lnTo>
                        <a:pt x="84" y="55"/>
                      </a:lnTo>
                      <a:lnTo>
                        <a:pt x="86" y="58"/>
                      </a:lnTo>
                      <a:lnTo>
                        <a:pt x="88" y="63"/>
                      </a:lnTo>
                      <a:lnTo>
                        <a:pt x="91" y="67"/>
                      </a:lnTo>
                      <a:lnTo>
                        <a:pt x="92" y="72"/>
                      </a:lnTo>
                      <a:lnTo>
                        <a:pt x="94" y="77"/>
                      </a:lnTo>
                      <a:lnTo>
                        <a:pt x="95" y="81"/>
                      </a:lnTo>
                      <a:lnTo>
                        <a:pt x="96" y="86"/>
                      </a:lnTo>
                      <a:lnTo>
                        <a:pt x="96" y="90"/>
                      </a:lnTo>
                      <a:lnTo>
                        <a:pt x="98" y="96"/>
                      </a:lnTo>
                      <a:lnTo>
                        <a:pt x="98" y="101"/>
                      </a:lnTo>
                      <a:lnTo>
                        <a:pt x="98" y="107"/>
                      </a:lnTo>
                      <a:lnTo>
                        <a:pt x="102" y="107"/>
                      </a:lnTo>
                      <a:close/>
                    </a:path>
                  </a:pathLst>
                </a:custGeom>
                <a:solidFill>
                  <a:srgbClr val="000000"/>
                </a:solidFill>
                <a:ln w="9525">
                  <a:noFill/>
                  <a:round/>
                  <a:headEnd/>
                  <a:tailEnd/>
                </a:ln>
              </p:spPr>
              <p:txBody>
                <a:bodyPr/>
                <a:lstStyle/>
                <a:p>
                  <a:endParaRPr lang="en-GB"/>
                </a:p>
              </p:txBody>
            </p:sp>
            <p:sp>
              <p:nvSpPr>
                <p:cNvPr id="886" name="Freeform 1202"/>
                <p:cNvSpPr>
                  <a:spLocks/>
                </p:cNvSpPr>
                <p:nvPr/>
              </p:nvSpPr>
              <p:spPr bwMode="auto">
                <a:xfrm>
                  <a:off x="3339" y="3092"/>
                  <a:ext cx="53" cy="51"/>
                </a:xfrm>
                <a:custGeom>
                  <a:avLst/>
                  <a:gdLst>
                    <a:gd name="T0" fmla="*/ 2 w 106"/>
                    <a:gd name="T1" fmla="*/ 26 h 102"/>
                    <a:gd name="T2" fmla="*/ 4 w 106"/>
                    <a:gd name="T3" fmla="*/ 26 h 102"/>
                    <a:gd name="T4" fmla="*/ 7 w 106"/>
                    <a:gd name="T5" fmla="*/ 25 h 102"/>
                    <a:gd name="T6" fmla="*/ 9 w 106"/>
                    <a:gd name="T7" fmla="*/ 24 h 102"/>
                    <a:gd name="T8" fmla="*/ 12 w 106"/>
                    <a:gd name="T9" fmla="*/ 24 h 102"/>
                    <a:gd name="T10" fmla="*/ 13 w 106"/>
                    <a:gd name="T11" fmla="*/ 22 h 102"/>
                    <a:gd name="T12" fmla="*/ 16 w 106"/>
                    <a:gd name="T13" fmla="*/ 21 h 102"/>
                    <a:gd name="T14" fmla="*/ 18 w 106"/>
                    <a:gd name="T15" fmla="*/ 19 h 102"/>
                    <a:gd name="T16" fmla="*/ 20 w 106"/>
                    <a:gd name="T17" fmla="*/ 18 h 102"/>
                    <a:gd name="T18" fmla="*/ 21 w 106"/>
                    <a:gd name="T19" fmla="*/ 15 h 102"/>
                    <a:gd name="T20" fmla="*/ 23 w 106"/>
                    <a:gd name="T21" fmla="*/ 13 h 102"/>
                    <a:gd name="T22" fmla="*/ 24 w 106"/>
                    <a:gd name="T23" fmla="*/ 11 h 102"/>
                    <a:gd name="T24" fmla="*/ 25 w 106"/>
                    <a:gd name="T25" fmla="*/ 9 h 102"/>
                    <a:gd name="T26" fmla="*/ 26 w 106"/>
                    <a:gd name="T27" fmla="*/ 6 h 102"/>
                    <a:gd name="T28" fmla="*/ 27 w 106"/>
                    <a:gd name="T29" fmla="*/ 4 h 102"/>
                    <a:gd name="T30" fmla="*/ 27 w 106"/>
                    <a:gd name="T31" fmla="*/ 1 h 102"/>
                    <a:gd name="T32" fmla="*/ 26 w 106"/>
                    <a:gd name="T33" fmla="*/ 0 h 102"/>
                    <a:gd name="T34" fmla="*/ 26 w 106"/>
                    <a:gd name="T35" fmla="*/ 3 h 102"/>
                    <a:gd name="T36" fmla="*/ 25 w 106"/>
                    <a:gd name="T37" fmla="*/ 5 h 102"/>
                    <a:gd name="T38" fmla="*/ 25 w 106"/>
                    <a:gd name="T39" fmla="*/ 7 h 102"/>
                    <a:gd name="T40" fmla="*/ 24 w 106"/>
                    <a:gd name="T41" fmla="*/ 10 h 102"/>
                    <a:gd name="T42" fmla="*/ 23 w 106"/>
                    <a:gd name="T43" fmla="*/ 12 h 102"/>
                    <a:gd name="T44" fmla="*/ 21 w 106"/>
                    <a:gd name="T45" fmla="*/ 13 h 102"/>
                    <a:gd name="T46" fmla="*/ 20 w 106"/>
                    <a:gd name="T47" fmla="*/ 15 h 102"/>
                    <a:gd name="T48" fmla="*/ 18 w 106"/>
                    <a:gd name="T49" fmla="*/ 18 h 102"/>
                    <a:gd name="T50" fmla="*/ 16 w 106"/>
                    <a:gd name="T51" fmla="*/ 19 h 102"/>
                    <a:gd name="T52" fmla="*/ 14 w 106"/>
                    <a:gd name="T53" fmla="*/ 21 h 102"/>
                    <a:gd name="T54" fmla="*/ 13 w 106"/>
                    <a:gd name="T55" fmla="*/ 22 h 102"/>
                    <a:gd name="T56" fmla="*/ 10 w 106"/>
                    <a:gd name="T57" fmla="*/ 23 h 102"/>
                    <a:gd name="T58" fmla="*/ 7 w 106"/>
                    <a:gd name="T59" fmla="*/ 24 h 102"/>
                    <a:gd name="T60" fmla="*/ 6 w 106"/>
                    <a:gd name="T61" fmla="*/ 24 h 102"/>
                    <a:gd name="T62" fmla="*/ 3 w 106"/>
                    <a:gd name="T63" fmla="*/ 24 h 102"/>
                    <a:gd name="T64" fmla="*/ 0 w 106"/>
                    <a:gd name="T65" fmla="*/ 25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02"/>
                    <a:gd name="T101" fmla="*/ 106 w 106"/>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02">
                      <a:moveTo>
                        <a:pt x="0" y="102"/>
                      </a:moveTo>
                      <a:lnTo>
                        <a:pt x="6" y="102"/>
                      </a:lnTo>
                      <a:lnTo>
                        <a:pt x="11" y="102"/>
                      </a:lnTo>
                      <a:lnTo>
                        <a:pt x="16" y="101"/>
                      </a:lnTo>
                      <a:lnTo>
                        <a:pt x="21" y="100"/>
                      </a:lnTo>
                      <a:lnTo>
                        <a:pt x="27" y="99"/>
                      </a:lnTo>
                      <a:lnTo>
                        <a:pt x="31" y="97"/>
                      </a:lnTo>
                      <a:lnTo>
                        <a:pt x="36" y="96"/>
                      </a:lnTo>
                      <a:lnTo>
                        <a:pt x="41" y="94"/>
                      </a:lnTo>
                      <a:lnTo>
                        <a:pt x="46" y="93"/>
                      </a:lnTo>
                      <a:lnTo>
                        <a:pt x="50" y="91"/>
                      </a:lnTo>
                      <a:lnTo>
                        <a:pt x="54" y="88"/>
                      </a:lnTo>
                      <a:lnTo>
                        <a:pt x="59" y="85"/>
                      </a:lnTo>
                      <a:lnTo>
                        <a:pt x="64" y="82"/>
                      </a:lnTo>
                      <a:lnTo>
                        <a:pt x="67" y="79"/>
                      </a:lnTo>
                      <a:lnTo>
                        <a:pt x="70" y="76"/>
                      </a:lnTo>
                      <a:lnTo>
                        <a:pt x="75" y="72"/>
                      </a:lnTo>
                      <a:lnTo>
                        <a:pt x="79" y="69"/>
                      </a:lnTo>
                      <a:lnTo>
                        <a:pt x="82" y="65"/>
                      </a:lnTo>
                      <a:lnTo>
                        <a:pt x="84" y="62"/>
                      </a:lnTo>
                      <a:lnTo>
                        <a:pt x="88" y="57"/>
                      </a:lnTo>
                      <a:lnTo>
                        <a:pt x="90" y="54"/>
                      </a:lnTo>
                      <a:lnTo>
                        <a:pt x="94" y="49"/>
                      </a:lnTo>
                      <a:lnTo>
                        <a:pt x="96" y="44"/>
                      </a:lnTo>
                      <a:lnTo>
                        <a:pt x="98" y="40"/>
                      </a:lnTo>
                      <a:lnTo>
                        <a:pt x="99" y="35"/>
                      </a:lnTo>
                      <a:lnTo>
                        <a:pt x="102" y="31"/>
                      </a:lnTo>
                      <a:lnTo>
                        <a:pt x="103" y="25"/>
                      </a:lnTo>
                      <a:lnTo>
                        <a:pt x="104" y="20"/>
                      </a:lnTo>
                      <a:lnTo>
                        <a:pt x="105" y="16"/>
                      </a:lnTo>
                      <a:lnTo>
                        <a:pt x="106" y="10"/>
                      </a:lnTo>
                      <a:lnTo>
                        <a:pt x="106" y="4"/>
                      </a:lnTo>
                      <a:lnTo>
                        <a:pt x="106" y="0"/>
                      </a:lnTo>
                      <a:lnTo>
                        <a:pt x="102" y="0"/>
                      </a:lnTo>
                      <a:lnTo>
                        <a:pt x="102" y="4"/>
                      </a:lnTo>
                      <a:lnTo>
                        <a:pt x="102" y="9"/>
                      </a:lnTo>
                      <a:lnTo>
                        <a:pt x="100" y="15"/>
                      </a:lnTo>
                      <a:lnTo>
                        <a:pt x="99" y="19"/>
                      </a:lnTo>
                      <a:lnTo>
                        <a:pt x="98" y="24"/>
                      </a:lnTo>
                      <a:lnTo>
                        <a:pt x="97" y="28"/>
                      </a:lnTo>
                      <a:lnTo>
                        <a:pt x="95" y="33"/>
                      </a:lnTo>
                      <a:lnTo>
                        <a:pt x="94" y="38"/>
                      </a:lnTo>
                      <a:lnTo>
                        <a:pt x="91" y="42"/>
                      </a:lnTo>
                      <a:lnTo>
                        <a:pt x="89" y="47"/>
                      </a:lnTo>
                      <a:lnTo>
                        <a:pt x="87" y="50"/>
                      </a:lnTo>
                      <a:lnTo>
                        <a:pt x="84" y="55"/>
                      </a:lnTo>
                      <a:lnTo>
                        <a:pt x="81" y="58"/>
                      </a:lnTo>
                      <a:lnTo>
                        <a:pt x="77" y="62"/>
                      </a:lnTo>
                      <a:lnTo>
                        <a:pt x="75" y="65"/>
                      </a:lnTo>
                      <a:lnTo>
                        <a:pt x="72" y="69"/>
                      </a:lnTo>
                      <a:lnTo>
                        <a:pt x="68" y="72"/>
                      </a:lnTo>
                      <a:lnTo>
                        <a:pt x="64" y="76"/>
                      </a:lnTo>
                      <a:lnTo>
                        <a:pt x="60" y="78"/>
                      </a:lnTo>
                      <a:lnTo>
                        <a:pt x="57" y="81"/>
                      </a:lnTo>
                      <a:lnTo>
                        <a:pt x="52" y="84"/>
                      </a:lnTo>
                      <a:lnTo>
                        <a:pt x="49" y="86"/>
                      </a:lnTo>
                      <a:lnTo>
                        <a:pt x="44" y="88"/>
                      </a:lnTo>
                      <a:lnTo>
                        <a:pt x="39" y="89"/>
                      </a:lnTo>
                      <a:lnTo>
                        <a:pt x="35" y="92"/>
                      </a:lnTo>
                      <a:lnTo>
                        <a:pt x="30" y="93"/>
                      </a:lnTo>
                      <a:lnTo>
                        <a:pt x="26" y="94"/>
                      </a:lnTo>
                      <a:lnTo>
                        <a:pt x="21" y="95"/>
                      </a:lnTo>
                      <a:lnTo>
                        <a:pt x="15" y="96"/>
                      </a:lnTo>
                      <a:lnTo>
                        <a:pt x="11" y="96"/>
                      </a:lnTo>
                      <a:lnTo>
                        <a:pt x="6" y="97"/>
                      </a:lnTo>
                      <a:lnTo>
                        <a:pt x="0" y="97"/>
                      </a:lnTo>
                      <a:lnTo>
                        <a:pt x="0" y="102"/>
                      </a:lnTo>
                      <a:close/>
                    </a:path>
                  </a:pathLst>
                </a:custGeom>
                <a:solidFill>
                  <a:srgbClr val="000000"/>
                </a:solidFill>
                <a:ln w="9525">
                  <a:noFill/>
                  <a:round/>
                  <a:headEnd/>
                  <a:tailEnd/>
                </a:ln>
              </p:spPr>
              <p:txBody>
                <a:bodyPr/>
                <a:lstStyle/>
                <a:p>
                  <a:endParaRPr lang="en-GB"/>
                </a:p>
              </p:txBody>
            </p:sp>
            <p:sp>
              <p:nvSpPr>
                <p:cNvPr id="887" name="Freeform 1203"/>
                <p:cNvSpPr>
                  <a:spLocks/>
                </p:cNvSpPr>
                <p:nvPr/>
              </p:nvSpPr>
              <p:spPr bwMode="auto">
                <a:xfrm>
                  <a:off x="3288" y="3090"/>
                  <a:ext cx="51" cy="53"/>
                </a:xfrm>
                <a:custGeom>
                  <a:avLst/>
                  <a:gdLst>
                    <a:gd name="T0" fmla="*/ 0 w 102"/>
                    <a:gd name="T1" fmla="*/ 2 h 106"/>
                    <a:gd name="T2" fmla="*/ 1 w 102"/>
                    <a:gd name="T3" fmla="*/ 3 h 106"/>
                    <a:gd name="T4" fmla="*/ 1 w 102"/>
                    <a:gd name="T5" fmla="*/ 7 h 106"/>
                    <a:gd name="T6" fmla="*/ 2 w 102"/>
                    <a:gd name="T7" fmla="*/ 9 h 106"/>
                    <a:gd name="T8" fmla="*/ 3 w 102"/>
                    <a:gd name="T9" fmla="*/ 12 h 106"/>
                    <a:gd name="T10" fmla="*/ 3 w 102"/>
                    <a:gd name="T11" fmla="*/ 13 h 106"/>
                    <a:gd name="T12" fmla="*/ 5 w 102"/>
                    <a:gd name="T13" fmla="*/ 15 h 106"/>
                    <a:gd name="T14" fmla="*/ 6 w 102"/>
                    <a:gd name="T15" fmla="*/ 18 h 106"/>
                    <a:gd name="T16" fmla="*/ 8 w 102"/>
                    <a:gd name="T17" fmla="*/ 20 h 106"/>
                    <a:gd name="T18" fmla="*/ 10 w 102"/>
                    <a:gd name="T19" fmla="*/ 21 h 106"/>
                    <a:gd name="T20" fmla="*/ 12 w 102"/>
                    <a:gd name="T21" fmla="*/ 23 h 106"/>
                    <a:gd name="T22" fmla="*/ 14 w 102"/>
                    <a:gd name="T23" fmla="*/ 24 h 106"/>
                    <a:gd name="T24" fmla="*/ 17 w 102"/>
                    <a:gd name="T25" fmla="*/ 25 h 106"/>
                    <a:gd name="T26" fmla="*/ 20 w 102"/>
                    <a:gd name="T27" fmla="*/ 26 h 106"/>
                    <a:gd name="T28" fmla="*/ 22 w 102"/>
                    <a:gd name="T29" fmla="*/ 27 h 106"/>
                    <a:gd name="T30" fmla="*/ 25 w 102"/>
                    <a:gd name="T31" fmla="*/ 27 h 106"/>
                    <a:gd name="T32" fmla="*/ 26 w 102"/>
                    <a:gd name="T33" fmla="*/ 26 h 106"/>
                    <a:gd name="T34" fmla="*/ 23 w 102"/>
                    <a:gd name="T35" fmla="*/ 25 h 106"/>
                    <a:gd name="T36" fmla="*/ 21 w 102"/>
                    <a:gd name="T37" fmla="*/ 25 h 106"/>
                    <a:gd name="T38" fmla="*/ 19 w 102"/>
                    <a:gd name="T39" fmla="*/ 24 h 106"/>
                    <a:gd name="T40" fmla="*/ 16 w 102"/>
                    <a:gd name="T41" fmla="*/ 23 h 106"/>
                    <a:gd name="T42" fmla="*/ 13 w 102"/>
                    <a:gd name="T43" fmla="*/ 23 h 106"/>
                    <a:gd name="T44" fmla="*/ 12 w 102"/>
                    <a:gd name="T45" fmla="*/ 21 h 106"/>
                    <a:gd name="T46" fmla="*/ 10 w 102"/>
                    <a:gd name="T47" fmla="*/ 20 h 106"/>
                    <a:gd name="T48" fmla="*/ 8 w 102"/>
                    <a:gd name="T49" fmla="*/ 18 h 106"/>
                    <a:gd name="T50" fmla="*/ 6 w 102"/>
                    <a:gd name="T51" fmla="*/ 15 h 106"/>
                    <a:gd name="T52" fmla="*/ 5 w 102"/>
                    <a:gd name="T53" fmla="*/ 13 h 106"/>
                    <a:gd name="T54" fmla="*/ 4 w 102"/>
                    <a:gd name="T55" fmla="*/ 12 h 106"/>
                    <a:gd name="T56" fmla="*/ 3 w 102"/>
                    <a:gd name="T57" fmla="*/ 10 h 106"/>
                    <a:gd name="T58" fmla="*/ 2 w 102"/>
                    <a:gd name="T59" fmla="*/ 7 h 106"/>
                    <a:gd name="T60" fmla="*/ 2 w 102"/>
                    <a:gd name="T61" fmla="*/ 5 h 106"/>
                    <a:gd name="T62" fmla="*/ 1 w 102"/>
                    <a:gd name="T63" fmla="*/ 3 h 106"/>
                    <a:gd name="T64" fmla="*/ 1 w 102"/>
                    <a:gd name="T65" fmla="*/ 0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
                    <a:gd name="T100" fmla="*/ 0 h 106"/>
                    <a:gd name="T101" fmla="*/ 102 w 102"/>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 h="106">
                      <a:moveTo>
                        <a:pt x="0" y="0"/>
                      </a:moveTo>
                      <a:lnTo>
                        <a:pt x="0" y="5"/>
                      </a:lnTo>
                      <a:lnTo>
                        <a:pt x="0" y="10"/>
                      </a:lnTo>
                      <a:lnTo>
                        <a:pt x="1" y="15"/>
                      </a:lnTo>
                      <a:lnTo>
                        <a:pt x="1" y="21"/>
                      </a:lnTo>
                      <a:lnTo>
                        <a:pt x="2" y="25"/>
                      </a:lnTo>
                      <a:lnTo>
                        <a:pt x="3" y="31"/>
                      </a:lnTo>
                      <a:lnTo>
                        <a:pt x="5" y="36"/>
                      </a:lnTo>
                      <a:lnTo>
                        <a:pt x="7" y="40"/>
                      </a:lnTo>
                      <a:lnTo>
                        <a:pt x="9" y="45"/>
                      </a:lnTo>
                      <a:lnTo>
                        <a:pt x="11" y="50"/>
                      </a:lnTo>
                      <a:lnTo>
                        <a:pt x="13" y="54"/>
                      </a:lnTo>
                      <a:lnTo>
                        <a:pt x="16" y="59"/>
                      </a:lnTo>
                      <a:lnTo>
                        <a:pt x="19" y="62"/>
                      </a:lnTo>
                      <a:lnTo>
                        <a:pt x="23" y="67"/>
                      </a:lnTo>
                      <a:lnTo>
                        <a:pt x="25" y="70"/>
                      </a:lnTo>
                      <a:lnTo>
                        <a:pt x="28" y="74"/>
                      </a:lnTo>
                      <a:lnTo>
                        <a:pt x="32" y="77"/>
                      </a:lnTo>
                      <a:lnTo>
                        <a:pt x="37" y="81"/>
                      </a:lnTo>
                      <a:lnTo>
                        <a:pt x="40" y="84"/>
                      </a:lnTo>
                      <a:lnTo>
                        <a:pt x="45" y="88"/>
                      </a:lnTo>
                      <a:lnTo>
                        <a:pt x="48" y="90"/>
                      </a:lnTo>
                      <a:lnTo>
                        <a:pt x="53" y="92"/>
                      </a:lnTo>
                      <a:lnTo>
                        <a:pt x="57" y="95"/>
                      </a:lnTo>
                      <a:lnTo>
                        <a:pt x="62" y="97"/>
                      </a:lnTo>
                      <a:lnTo>
                        <a:pt x="66" y="99"/>
                      </a:lnTo>
                      <a:lnTo>
                        <a:pt x="71" y="100"/>
                      </a:lnTo>
                      <a:lnTo>
                        <a:pt x="77" y="103"/>
                      </a:lnTo>
                      <a:lnTo>
                        <a:pt x="81" y="104"/>
                      </a:lnTo>
                      <a:lnTo>
                        <a:pt x="86" y="105"/>
                      </a:lnTo>
                      <a:lnTo>
                        <a:pt x="92" y="105"/>
                      </a:lnTo>
                      <a:lnTo>
                        <a:pt x="98" y="106"/>
                      </a:lnTo>
                      <a:lnTo>
                        <a:pt x="102" y="106"/>
                      </a:lnTo>
                      <a:lnTo>
                        <a:pt x="102" y="101"/>
                      </a:lnTo>
                      <a:lnTo>
                        <a:pt x="98" y="100"/>
                      </a:lnTo>
                      <a:lnTo>
                        <a:pt x="92" y="100"/>
                      </a:lnTo>
                      <a:lnTo>
                        <a:pt x="87" y="99"/>
                      </a:lnTo>
                      <a:lnTo>
                        <a:pt x="83" y="99"/>
                      </a:lnTo>
                      <a:lnTo>
                        <a:pt x="78" y="98"/>
                      </a:lnTo>
                      <a:lnTo>
                        <a:pt x="73" y="96"/>
                      </a:lnTo>
                      <a:lnTo>
                        <a:pt x="69" y="95"/>
                      </a:lnTo>
                      <a:lnTo>
                        <a:pt x="64" y="92"/>
                      </a:lnTo>
                      <a:lnTo>
                        <a:pt x="60" y="91"/>
                      </a:lnTo>
                      <a:lnTo>
                        <a:pt x="55" y="89"/>
                      </a:lnTo>
                      <a:lnTo>
                        <a:pt x="52" y="85"/>
                      </a:lnTo>
                      <a:lnTo>
                        <a:pt x="47" y="83"/>
                      </a:lnTo>
                      <a:lnTo>
                        <a:pt x="43" y="81"/>
                      </a:lnTo>
                      <a:lnTo>
                        <a:pt x="39" y="77"/>
                      </a:lnTo>
                      <a:lnTo>
                        <a:pt x="35" y="74"/>
                      </a:lnTo>
                      <a:lnTo>
                        <a:pt x="32" y="70"/>
                      </a:lnTo>
                      <a:lnTo>
                        <a:pt x="30" y="67"/>
                      </a:lnTo>
                      <a:lnTo>
                        <a:pt x="26" y="63"/>
                      </a:lnTo>
                      <a:lnTo>
                        <a:pt x="23" y="60"/>
                      </a:lnTo>
                      <a:lnTo>
                        <a:pt x="20" y="55"/>
                      </a:lnTo>
                      <a:lnTo>
                        <a:pt x="18" y="52"/>
                      </a:lnTo>
                      <a:lnTo>
                        <a:pt x="16" y="47"/>
                      </a:lnTo>
                      <a:lnTo>
                        <a:pt x="13" y="43"/>
                      </a:lnTo>
                      <a:lnTo>
                        <a:pt x="11" y="39"/>
                      </a:lnTo>
                      <a:lnTo>
                        <a:pt x="10" y="35"/>
                      </a:lnTo>
                      <a:lnTo>
                        <a:pt x="8" y="30"/>
                      </a:lnTo>
                      <a:lnTo>
                        <a:pt x="7" y="24"/>
                      </a:lnTo>
                      <a:lnTo>
                        <a:pt x="5" y="20"/>
                      </a:lnTo>
                      <a:lnTo>
                        <a:pt x="5" y="15"/>
                      </a:lnTo>
                      <a:lnTo>
                        <a:pt x="4" y="10"/>
                      </a:lnTo>
                      <a:lnTo>
                        <a:pt x="4" y="5"/>
                      </a:lnTo>
                      <a:lnTo>
                        <a:pt x="4" y="0"/>
                      </a:lnTo>
                      <a:lnTo>
                        <a:pt x="0" y="0"/>
                      </a:lnTo>
                      <a:close/>
                    </a:path>
                  </a:pathLst>
                </a:custGeom>
                <a:solidFill>
                  <a:srgbClr val="000000"/>
                </a:solidFill>
                <a:ln w="9525">
                  <a:noFill/>
                  <a:round/>
                  <a:headEnd/>
                  <a:tailEnd/>
                </a:ln>
              </p:spPr>
              <p:txBody>
                <a:bodyPr/>
                <a:lstStyle/>
                <a:p>
                  <a:endParaRPr lang="en-GB"/>
                </a:p>
              </p:txBody>
            </p:sp>
            <p:sp>
              <p:nvSpPr>
                <p:cNvPr id="888" name="Freeform 1204"/>
                <p:cNvSpPr>
                  <a:spLocks/>
                </p:cNvSpPr>
                <p:nvPr/>
              </p:nvSpPr>
              <p:spPr bwMode="auto">
                <a:xfrm>
                  <a:off x="3288" y="3038"/>
                  <a:ext cx="53" cy="52"/>
                </a:xfrm>
                <a:custGeom>
                  <a:avLst/>
                  <a:gdLst>
                    <a:gd name="T0" fmla="*/ 26 w 106"/>
                    <a:gd name="T1" fmla="*/ 0 h 103"/>
                    <a:gd name="T2" fmla="*/ 23 w 106"/>
                    <a:gd name="T3" fmla="*/ 1 h 103"/>
                    <a:gd name="T4" fmla="*/ 20 w 106"/>
                    <a:gd name="T5" fmla="*/ 1 h 103"/>
                    <a:gd name="T6" fmla="*/ 18 w 106"/>
                    <a:gd name="T7" fmla="*/ 2 h 103"/>
                    <a:gd name="T8" fmla="*/ 15 w 106"/>
                    <a:gd name="T9" fmla="*/ 3 h 103"/>
                    <a:gd name="T10" fmla="*/ 13 w 106"/>
                    <a:gd name="T11" fmla="*/ 4 h 103"/>
                    <a:gd name="T12" fmla="*/ 11 w 106"/>
                    <a:gd name="T13" fmla="*/ 5 h 103"/>
                    <a:gd name="T14" fmla="*/ 9 w 106"/>
                    <a:gd name="T15" fmla="*/ 7 h 103"/>
                    <a:gd name="T16" fmla="*/ 7 w 106"/>
                    <a:gd name="T17" fmla="*/ 9 h 103"/>
                    <a:gd name="T18" fmla="*/ 6 w 106"/>
                    <a:gd name="T19" fmla="*/ 11 h 103"/>
                    <a:gd name="T20" fmla="*/ 4 w 106"/>
                    <a:gd name="T21" fmla="*/ 13 h 103"/>
                    <a:gd name="T22" fmla="*/ 3 w 106"/>
                    <a:gd name="T23" fmla="*/ 15 h 103"/>
                    <a:gd name="T24" fmla="*/ 2 w 106"/>
                    <a:gd name="T25" fmla="*/ 17 h 103"/>
                    <a:gd name="T26" fmla="*/ 1 w 106"/>
                    <a:gd name="T27" fmla="*/ 20 h 103"/>
                    <a:gd name="T28" fmla="*/ 1 w 106"/>
                    <a:gd name="T29" fmla="*/ 22 h 103"/>
                    <a:gd name="T30" fmla="*/ 0 w 106"/>
                    <a:gd name="T31" fmla="*/ 25 h 103"/>
                    <a:gd name="T32" fmla="*/ 1 w 106"/>
                    <a:gd name="T33" fmla="*/ 26 h 103"/>
                    <a:gd name="T34" fmla="*/ 2 w 106"/>
                    <a:gd name="T35" fmla="*/ 24 h 103"/>
                    <a:gd name="T36" fmla="*/ 2 w 106"/>
                    <a:gd name="T37" fmla="*/ 21 h 103"/>
                    <a:gd name="T38" fmla="*/ 3 w 106"/>
                    <a:gd name="T39" fmla="*/ 19 h 103"/>
                    <a:gd name="T40" fmla="*/ 3 w 106"/>
                    <a:gd name="T41" fmla="*/ 16 h 103"/>
                    <a:gd name="T42" fmla="*/ 5 w 106"/>
                    <a:gd name="T43" fmla="*/ 14 h 103"/>
                    <a:gd name="T44" fmla="*/ 6 w 106"/>
                    <a:gd name="T45" fmla="*/ 12 h 103"/>
                    <a:gd name="T46" fmla="*/ 7 w 106"/>
                    <a:gd name="T47" fmla="*/ 10 h 103"/>
                    <a:gd name="T48" fmla="*/ 9 w 106"/>
                    <a:gd name="T49" fmla="*/ 9 h 103"/>
                    <a:gd name="T50" fmla="*/ 11 w 106"/>
                    <a:gd name="T51" fmla="*/ 7 h 103"/>
                    <a:gd name="T52" fmla="*/ 13 w 106"/>
                    <a:gd name="T53" fmla="*/ 5 h 103"/>
                    <a:gd name="T54" fmla="*/ 14 w 106"/>
                    <a:gd name="T55" fmla="*/ 4 h 103"/>
                    <a:gd name="T56" fmla="*/ 17 w 106"/>
                    <a:gd name="T57" fmla="*/ 3 h 103"/>
                    <a:gd name="T58" fmla="*/ 19 w 106"/>
                    <a:gd name="T59" fmla="*/ 3 h 103"/>
                    <a:gd name="T60" fmla="*/ 22 w 106"/>
                    <a:gd name="T61" fmla="*/ 2 h 103"/>
                    <a:gd name="T62" fmla="*/ 24 w 106"/>
                    <a:gd name="T63" fmla="*/ 2 h 103"/>
                    <a:gd name="T64" fmla="*/ 27 w 106"/>
                    <a:gd name="T65" fmla="*/ 1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03"/>
                    <a:gd name="T101" fmla="*/ 106 w 106"/>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03">
                      <a:moveTo>
                        <a:pt x="106" y="0"/>
                      </a:moveTo>
                      <a:lnTo>
                        <a:pt x="101" y="0"/>
                      </a:lnTo>
                      <a:lnTo>
                        <a:pt x="95" y="1"/>
                      </a:lnTo>
                      <a:lnTo>
                        <a:pt x="90" y="1"/>
                      </a:lnTo>
                      <a:lnTo>
                        <a:pt x="85" y="2"/>
                      </a:lnTo>
                      <a:lnTo>
                        <a:pt x="80" y="3"/>
                      </a:lnTo>
                      <a:lnTo>
                        <a:pt x="75" y="4"/>
                      </a:lnTo>
                      <a:lnTo>
                        <a:pt x="70" y="5"/>
                      </a:lnTo>
                      <a:lnTo>
                        <a:pt x="65" y="8"/>
                      </a:lnTo>
                      <a:lnTo>
                        <a:pt x="61" y="10"/>
                      </a:lnTo>
                      <a:lnTo>
                        <a:pt x="56" y="11"/>
                      </a:lnTo>
                      <a:lnTo>
                        <a:pt x="52" y="14"/>
                      </a:lnTo>
                      <a:lnTo>
                        <a:pt x="47" y="17"/>
                      </a:lnTo>
                      <a:lnTo>
                        <a:pt x="43" y="19"/>
                      </a:lnTo>
                      <a:lnTo>
                        <a:pt x="39" y="23"/>
                      </a:lnTo>
                      <a:lnTo>
                        <a:pt x="35" y="26"/>
                      </a:lnTo>
                      <a:lnTo>
                        <a:pt x="32" y="29"/>
                      </a:lnTo>
                      <a:lnTo>
                        <a:pt x="28" y="33"/>
                      </a:lnTo>
                      <a:lnTo>
                        <a:pt x="25" y="36"/>
                      </a:lnTo>
                      <a:lnTo>
                        <a:pt x="22" y="41"/>
                      </a:lnTo>
                      <a:lnTo>
                        <a:pt x="18" y="44"/>
                      </a:lnTo>
                      <a:lnTo>
                        <a:pt x="16" y="49"/>
                      </a:lnTo>
                      <a:lnTo>
                        <a:pt x="13" y="54"/>
                      </a:lnTo>
                      <a:lnTo>
                        <a:pt x="10" y="57"/>
                      </a:lnTo>
                      <a:lnTo>
                        <a:pt x="9" y="62"/>
                      </a:lnTo>
                      <a:lnTo>
                        <a:pt x="7" y="67"/>
                      </a:lnTo>
                      <a:lnTo>
                        <a:pt x="4" y="72"/>
                      </a:lnTo>
                      <a:lnTo>
                        <a:pt x="3" y="77"/>
                      </a:lnTo>
                      <a:lnTo>
                        <a:pt x="2" y="81"/>
                      </a:lnTo>
                      <a:lnTo>
                        <a:pt x="1" y="87"/>
                      </a:lnTo>
                      <a:lnTo>
                        <a:pt x="0" y="92"/>
                      </a:lnTo>
                      <a:lnTo>
                        <a:pt x="0" y="97"/>
                      </a:lnTo>
                      <a:lnTo>
                        <a:pt x="0" y="103"/>
                      </a:lnTo>
                      <a:lnTo>
                        <a:pt x="4" y="103"/>
                      </a:lnTo>
                      <a:lnTo>
                        <a:pt x="4" y="97"/>
                      </a:lnTo>
                      <a:lnTo>
                        <a:pt x="5" y="93"/>
                      </a:lnTo>
                      <a:lnTo>
                        <a:pt x="5" y="88"/>
                      </a:lnTo>
                      <a:lnTo>
                        <a:pt x="7" y="82"/>
                      </a:lnTo>
                      <a:lnTo>
                        <a:pt x="8" y="78"/>
                      </a:lnTo>
                      <a:lnTo>
                        <a:pt x="9" y="73"/>
                      </a:lnTo>
                      <a:lnTo>
                        <a:pt x="11" y="69"/>
                      </a:lnTo>
                      <a:lnTo>
                        <a:pt x="12" y="64"/>
                      </a:lnTo>
                      <a:lnTo>
                        <a:pt x="15" y="59"/>
                      </a:lnTo>
                      <a:lnTo>
                        <a:pt x="17" y="56"/>
                      </a:lnTo>
                      <a:lnTo>
                        <a:pt x="19" y="51"/>
                      </a:lnTo>
                      <a:lnTo>
                        <a:pt x="23" y="47"/>
                      </a:lnTo>
                      <a:lnTo>
                        <a:pt x="25" y="43"/>
                      </a:lnTo>
                      <a:lnTo>
                        <a:pt x="28" y="40"/>
                      </a:lnTo>
                      <a:lnTo>
                        <a:pt x="32" y="36"/>
                      </a:lnTo>
                      <a:lnTo>
                        <a:pt x="35" y="33"/>
                      </a:lnTo>
                      <a:lnTo>
                        <a:pt x="39" y="29"/>
                      </a:lnTo>
                      <a:lnTo>
                        <a:pt x="42" y="26"/>
                      </a:lnTo>
                      <a:lnTo>
                        <a:pt x="46" y="24"/>
                      </a:lnTo>
                      <a:lnTo>
                        <a:pt x="50" y="20"/>
                      </a:lnTo>
                      <a:lnTo>
                        <a:pt x="54" y="18"/>
                      </a:lnTo>
                      <a:lnTo>
                        <a:pt x="58" y="16"/>
                      </a:lnTo>
                      <a:lnTo>
                        <a:pt x="63" y="13"/>
                      </a:lnTo>
                      <a:lnTo>
                        <a:pt x="66" y="12"/>
                      </a:lnTo>
                      <a:lnTo>
                        <a:pt x="71" y="10"/>
                      </a:lnTo>
                      <a:lnTo>
                        <a:pt x="76" y="9"/>
                      </a:lnTo>
                      <a:lnTo>
                        <a:pt x="81" y="8"/>
                      </a:lnTo>
                      <a:lnTo>
                        <a:pt x="86" y="6"/>
                      </a:lnTo>
                      <a:lnTo>
                        <a:pt x="91" y="5"/>
                      </a:lnTo>
                      <a:lnTo>
                        <a:pt x="95" y="5"/>
                      </a:lnTo>
                      <a:lnTo>
                        <a:pt x="101" y="4"/>
                      </a:lnTo>
                      <a:lnTo>
                        <a:pt x="106" y="4"/>
                      </a:lnTo>
                      <a:lnTo>
                        <a:pt x="106" y="0"/>
                      </a:lnTo>
                      <a:close/>
                    </a:path>
                  </a:pathLst>
                </a:custGeom>
                <a:solidFill>
                  <a:srgbClr val="000000"/>
                </a:solidFill>
                <a:ln w="9525">
                  <a:noFill/>
                  <a:round/>
                  <a:headEnd/>
                  <a:tailEnd/>
                </a:ln>
              </p:spPr>
              <p:txBody>
                <a:bodyPr/>
                <a:lstStyle/>
                <a:p>
                  <a:endParaRPr lang="en-GB"/>
                </a:p>
              </p:txBody>
            </p:sp>
            <p:sp>
              <p:nvSpPr>
                <p:cNvPr id="889" name="Freeform 1205"/>
                <p:cNvSpPr>
                  <a:spLocks/>
                </p:cNvSpPr>
                <p:nvPr/>
              </p:nvSpPr>
              <p:spPr bwMode="auto">
                <a:xfrm>
                  <a:off x="3295" y="3045"/>
                  <a:ext cx="91" cy="91"/>
                </a:xfrm>
                <a:custGeom>
                  <a:avLst/>
                  <a:gdLst>
                    <a:gd name="T0" fmla="*/ 25 w 183"/>
                    <a:gd name="T1" fmla="*/ 1 h 182"/>
                    <a:gd name="T2" fmla="*/ 29 w 183"/>
                    <a:gd name="T3" fmla="*/ 1 h 182"/>
                    <a:gd name="T4" fmla="*/ 32 w 183"/>
                    <a:gd name="T5" fmla="*/ 2 h 182"/>
                    <a:gd name="T6" fmla="*/ 35 w 183"/>
                    <a:gd name="T7" fmla="*/ 3 h 182"/>
                    <a:gd name="T8" fmla="*/ 37 w 183"/>
                    <a:gd name="T9" fmla="*/ 6 h 182"/>
                    <a:gd name="T10" fmla="*/ 39 w 183"/>
                    <a:gd name="T11" fmla="*/ 7 h 182"/>
                    <a:gd name="T12" fmla="*/ 42 w 183"/>
                    <a:gd name="T13" fmla="*/ 11 h 182"/>
                    <a:gd name="T14" fmla="*/ 43 w 183"/>
                    <a:gd name="T15" fmla="*/ 13 h 182"/>
                    <a:gd name="T16" fmla="*/ 44 w 183"/>
                    <a:gd name="T17" fmla="*/ 17 h 182"/>
                    <a:gd name="T18" fmla="*/ 45 w 183"/>
                    <a:gd name="T19" fmla="*/ 20 h 182"/>
                    <a:gd name="T20" fmla="*/ 45 w 183"/>
                    <a:gd name="T21" fmla="*/ 23 h 182"/>
                    <a:gd name="T22" fmla="*/ 45 w 183"/>
                    <a:gd name="T23" fmla="*/ 26 h 182"/>
                    <a:gd name="T24" fmla="*/ 44 w 183"/>
                    <a:gd name="T25" fmla="*/ 30 h 182"/>
                    <a:gd name="T26" fmla="*/ 43 w 183"/>
                    <a:gd name="T27" fmla="*/ 34 h 182"/>
                    <a:gd name="T28" fmla="*/ 41 w 183"/>
                    <a:gd name="T29" fmla="*/ 36 h 182"/>
                    <a:gd name="T30" fmla="*/ 39 w 183"/>
                    <a:gd name="T31" fmla="*/ 39 h 182"/>
                    <a:gd name="T32" fmla="*/ 37 w 183"/>
                    <a:gd name="T33" fmla="*/ 41 h 182"/>
                    <a:gd name="T34" fmla="*/ 34 w 183"/>
                    <a:gd name="T35" fmla="*/ 43 h 182"/>
                    <a:gd name="T36" fmla="*/ 31 w 183"/>
                    <a:gd name="T37" fmla="*/ 44 h 182"/>
                    <a:gd name="T38" fmla="*/ 28 w 183"/>
                    <a:gd name="T39" fmla="*/ 45 h 182"/>
                    <a:gd name="T40" fmla="*/ 25 w 183"/>
                    <a:gd name="T41" fmla="*/ 46 h 182"/>
                    <a:gd name="T42" fmla="*/ 21 w 183"/>
                    <a:gd name="T43" fmla="*/ 46 h 182"/>
                    <a:gd name="T44" fmla="*/ 18 w 183"/>
                    <a:gd name="T45" fmla="*/ 45 h 182"/>
                    <a:gd name="T46" fmla="*/ 14 w 183"/>
                    <a:gd name="T47" fmla="*/ 44 h 182"/>
                    <a:gd name="T48" fmla="*/ 11 w 183"/>
                    <a:gd name="T49" fmla="*/ 43 h 182"/>
                    <a:gd name="T50" fmla="*/ 9 w 183"/>
                    <a:gd name="T51" fmla="*/ 41 h 182"/>
                    <a:gd name="T52" fmla="*/ 6 w 183"/>
                    <a:gd name="T53" fmla="*/ 39 h 182"/>
                    <a:gd name="T54" fmla="*/ 4 w 183"/>
                    <a:gd name="T55" fmla="*/ 36 h 182"/>
                    <a:gd name="T56" fmla="*/ 2 w 183"/>
                    <a:gd name="T57" fmla="*/ 34 h 182"/>
                    <a:gd name="T58" fmla="*/ 1 w 183"/>
                    <a:gd name="T59" fmla="*/ 30 h 182"/>
                    <a:gd name="T60" fmla="*/ 0 w 183"/>
                    <a:gd name="T61" fmla="*/ 27 h 182"/>
                    <a:gd name="T62" fmla="*/ 0 w 183"/>
                    <a:gd name="T63" fmla="*/ 23 h 182"/>
                    <a:gd name="T64" fmla="*/ 0 w 183"/>
                    <a:gd name="T65" fmla="*/ 21 h 182"/>
                    <a:gd name="T66" fmla="*/ 1 w 183"/>
                    <a:gd name="T67" fmla="*/ 17 h 182"/>
                    <a:gd name="T68" fmla="*/ 2 w 183"/>
                    <a:gd name="T69" fmla="*/ 13 h 182"/>
                    <a:gd name="T70" fmla="*/ 3 w 183"/>
                    <a:gd name="T71" fmla="*/ 11 h 182"/>
                    <a:gd name="T72" fmla="*/ 5 w 183"/>
                    <a:gd name="T73" fmla="*/ 9 h 182"/>
                    <a:gd name="T74" fmla="*/ 8 w 183"/>
                    <a:gd name="T75" fmla="*/ 6 h 182"/>
                    <a:gd name="T76" fmla="*/ 10 w 183"/>
                    <a:gd name="T77" fmla="*/ 3 h 182"/>
                    <a:gd name="T78" fmla="*/ 13 w 183"/>
                    <a:gd name="T79" fmla="*/ 2 h 182"/>
                    <a:gd name="T80" fmla="*/ 16 w 183"/>
                    <a:gd name="T81" fmla="*/ 1 h 182"/>
                    <a:gd name="T82" fmla="*/ 19 w 183"/>
                    <a:gd name="T83" fmla="*/ 1 h 182"/>
                    <a:gd name="T84" fmla="*/ 23 w 183"/>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82"/>
                    <a:gd name="T131" fmla="*/ 183 w 183"/>
                    <a:gd name="T132" fmla="*/ 182 h 1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82">
                      <a:moveTo>
                        <a:pt x="93" y="0"/>
                      </a:moveTo>
                      <a:lnTo>
                        <a:pt x="97" y="0"/>
                      </a:lnTo>
                      <a:lnTo>
                        <a:pt x="102" y="1"/>
                      </a:lnTo>
                      <a:lnTo>
                        <a:pt x="106" y="1"/>
                      </a:lnTo>
                      <a:lnTo>
                        <a:pt x="111" y="3"/>
                      </a:lnTo>
                      <a:lnTo>
                        <a:pt x="116" y="4"/>
                      </a:lnTo>
                      <a:lnTo>
                        <a:pt x="120" y="5"/>
                      </a:lnTo>
                      <a:lnTo>
                        <a:pt x="124" y="6"/>
                      </a:lnTo>
                      <a:lnTo>
                        <a:pt x="128" y="8"/>
                      </a:lnTo>
                      <a:lnTo>
                        <a:pt x="132" y="11"/>
                      </a:lnTo>
                      <a:lnTo>
                        <a:pt x="136" y="12"/>
                      </a:lnTo>
                      <a:lnTo>
                        <a:pt x="140" y="14"/>
                      </a:lnTo>
                      <a:lnTo>
                        <a:pt x="143" y="16"/>
                      </a:lnTo>
                      <a:lnTo>
                        <a:pt x="147" y="20"/>
                      </a:lnTo>
                      <a:lnTo>
                        <a:pt x="150" y="22"/>
                      </a:lnTo>
                      <a:lnTo>
                        <a:pt x="154" y="26"/>
                      </a:lnTo>
                      <a:lnTo>
                        <a:pt x="157" y="28"/>
                      </a:lnTo>
                      <a:lnTo>
                        <a:pt x="159" y="31"/>
                      </a:lnTo>
                      <a:lnTo>
                        <a:pt x="163" y="35"/>
                      </a:lnTo>
                      <a:lnTo>
                        <a:pt x="165" y="38"/>
                      </a:lnTo>
                      <a:lnTo>
                        <a:pt x="168" y="42"/>
                      </a:lnTo>
                      <a:lnTo>
                        <a:pt x="170" y="45"/>
                      </a:lnTo>
                      <a:lnTo>
                        <a:pt x="172" y="50"/>
                      </a:lnTo>
                      <a:lnTo>
                        <a:pt x="174" y="53"/>
                      </a:lnTo>
                      <a:lnTo>
                        <a:pt x="176" y="58"/>
                      </a:lnTo>
                      <a:lnTo>
                        <a:pt x="178" y="61"/>
                      </a:lnTo>
                      <a:lnTo>
                        <a:pt x="179" y="66"/>
                      </a:lnTo>
                      <a:lnTo>
                        <a:pt x="180" y="71"/>
                      </a:lnTo>
                      <a:lnTo>
                        <a:pt x="181" y="74"/>
                      </a:lnTo>
                      <a:lnTo>
                        <a:pt x="181" y="79"/>
                      </a:lnTo>
                      <a:lnTo>
                        <a:pt x="183" y="83"/>
                      </a:lnTo>
                      <a:lnTo>
                        <a:pt x="183" y="88"/>
                      </a:lnTo>
                      <a:lnTo>
                        <a:pt x="183" y="92"/>
                      </a:lnTo>
                      <a:lnTo>
                        <a:pt x="183" y="97"/>
                      </a:lnTo>
                      <a:lnTo>
                        <a:pt x="181" y="102"/>
                      </a:lnTo>
                      <a:lnTo>
                        <a:pt x="181" y="106"/>
                      </a:lnTo>
                      <a:lnTo>
                        <a:pt x="180" y="111"/>
                      </a:lnTo>
                      <a:lnTo>
                        <a:pt x="179" y="115"/>
                      </a:lnTo>
                      <a:lnTo>
                        <a:pt x="178" y="120"/>
                      </a:lnTo>
                      <a:lnTo>
                        <a:pt x="177" y="124"/>
                      </a:lnTo>
                      <a:lnTo>
                        <a:pt x="174" y="128"/>
                      </a:lnTo>
                      <a:lnTo>
                        <a:pt x="173" y="133"/>
                      </a:lnTo>
                      <a:lnTo>
                        <a:pt x="171" y="136"/>
                      </a:lnTo>
                      <a:lnTo>
                        <a:pt x="169" y="140"/>
                      </a:lnTo>
                      <a:lnTo>
                        <a:pt x="166" y="143"/>
                      </a:lnTo>
                      <a:lnTo>
                        <a:pt x="163" y="147"/>
                      </a:lnTo>
                      <a:lnTo>
                        <a:pt x="161" y="150"/>
                      </a:lnTo>
                      <a:lnTo>
                        <a:pt x="158" y="153"/>
                      </a:lnTo>
                      <a:lnTo>
                        <a:pt x="155" y="157"/>
                      </a:lnTo>
                      <a:lnTo>
                        <a:pt x="151" y="159"/>
                      </a:lnTo>
                      <a:lnTo>
                        <a:pt x="148" y="163"/>
                      </a:lnTo>
                      <a:lnTo>
                        <a:pt x="144" y="165"/>
                      </a:lnTo>
                      <a:lnTo>
                        <a:pt x="141" y="167"/>
                      </a:lnTo>
                      <a:lnTo>
                        <a:pt x="138" y="170"/>
                      </a:lnTo>
                      <a:lnTo>
                        <a:pt x="133" y="172"/>
                      </a:lnTo>
                      <a:lnTo>
                        <a:pt x="130" y="174"/>
                      </a:lnTo>
                      <a:lnTo>
                        <a:pt x="125" y="175"/>
                      </a:lnTo>
                      <a:lnTo>
                        <a:pt x="121" y="178"/>
                      </a:lnTo>
                      <a:lnTo>
                        <a:pt x="117" y="179"/>
                      </a:lnTo>
                      <a:lnTo>
                        <a:pt x="112" y="180"/>
                      </a:lnTo>
                      <a:lnTo>
                        <a:pt x="108" y="181"/>
                      </a:lnTo>
                      <a:lnTo>
                        <a:pt x="104" y="181"/>
                      </a:lnTo>
                      <a:lnTo>
                        <a:pt x="100" y="182"/>
                      </a:lnTo>
                      <a:lnTo>
                        <a:pt x="95" y="182"/>
                      </a:lnTo>
                      <a:lnTo>
                        <a:pt x="90" y="182"/>
                      </a:lnTo>
                      <a:lnTo>
                        <a:pt x="85" y="182"/>
                      </a:lnTo>
                      <a:lnTo>
                        <a:pt x="80" y="182"/>
                      </a:lnTo>
                      <a:lnTo>
                        <a:pt x="77" y="181"/>
                      </a:lnTo>
                      <a:lnTo>
                        <a:pt x="72" y="180"/>
                      </a:lnTo>
                      <a:lnTo>
                        <a:pt x="67" y="179"/>
                      </a:lnTo>
                      <a:lnTo>
                        <a:pt x="63" y="178"/>
                      </a:lnTo>
                      <a:lnTo>
                        <a:pt x="59" y="176"/>
                      </a:lnTo>
                      <a:lnTo>
                        <a:pt x="55" y="174"/>
                      </a:lnTo>
                      <a:lnTo>
                        <a:pt x="50" y="173"/>
                      </a:lnTo>
                      <a:lnTo>
                        <a:pt x="47" y="171"/>
                      </a:lnTo>
                      <a:lnTo>
                        <a:pt x="43" y="168"/>
                      </a:lnTo>
                      <a:lnTo>
                        <a:pt x="40" y="166"/>
                      </a:lnTo>
                      <a:lnTo>
                        <a:pt x="36" y="164"/>
                      </a:lnTo>
                      <a:lnTo>
                        <a:pt x="33" y="160"/>
                      </a:lnTo>
                      <a:lnTo>
                        <a:pt x="29" y="158"/>
                      </a:lnTo>
                      <a:lnTo>
                        <a:pt x="26" y="155"/>
                      </a:lnTo>
                      <a:lnTo>
                        <a:pt x="24" y="151"/>
                      </a:lnTo>
                      <a:lnTo>
                        <a:pt x="20" y="148"/>
                      </a:lnTo>
                      <a:lnTo>
                        <a:pt x="18" y="144"/>
                      </a:lnTo>
                      <a:lnTo>
                        <a:pt x="15" y="141"/>
                      </a:lnTo>
                      <a:lnTo>
                        <a:pt x="13" y="137"/>
                      </a:lnTo>
                      <a:lnTo>
                        <a:pt x="11" y="134"/>
                      </a:lnTo>
                      <a:lnTo>
                        <a:pt x="9" y="129"/>
                      </a:lnTo>
                      <a:lnTo>
                        <a:pt x="7" y="126"/>
                      </a:lnTo>
                      <a:lnTo>
                        <a:pt x="5" y="121"/>
                      </a:lnTo>
                      <a:lnTo>
                        <a:pt x="4" y="117"/>
                      </a:lnTo>
                      <a:lnTo>
                        <a:pt x="3" y="112"/>
                      </a:lnTo>
                      <a:lnTo>
                        <a:pt x="2" y="109"/>
                      </a:lnTo>
                      <a:lnTo>
                        <a:pt x="2" y="104"/>
                      </a:lnTo>
                      <a:lnTo>
                        <a:pt x="0" y="99"/>
                      </a:lnTo>
                      <a:lnTo>
                        <a:pt x="0" y="95"/>
                      </a:lnTo>
                      <a:lnTo>
                        <a:pt x="0" y="90"/>
                      </a:lnTo>
                      <a:lnTo>
                        <a:pt x="0" y="86"/>
                      </a:lnTo>
                      <a:lnTo>
                        <a:pt x="0" y="81"/>
                      </a:lnTo>
                      <a:lnTo>
                        <a:pt x="2" y="76"/>
                      </a:lnTo>
                      <a:lnTo>
                        <a:pt x="3" y="72"/>
                      </a:lnTo>
                      <a:lnTo>
                        <a:pt x="4" y="67"/>
                      </a:lnTo>
                      <a:lnTo>
                        <a:pt x="5" y="63"/>
                      </a:lnTo>
                      <a:lnTo>
                        <a:pt x="6" y="59"/>
                      </a:lnTo>
                      <a:lnTo>
                        <a:pt x="9" y="54"/>
                      </a:lnTo>
                      <a:lnTo>
                        <a:pt x="10" y="51"/>
                      </a:lnTo>
                      <a:lnTo>
                        <a:pt x="12" y="46"/>
                      </a:lnTo>
                      <a:lnTo>
                        <a:pt x="14" y="43"/>
                      </a:lnTo>
                      <a:lnTo>
                        <a:pt x="17" y="39"/>
                      </a:lnTo>
                      <a:lnTo>
                        <a:pt x="19" y="36"/>
                      </a:lnTo>
                      <a:lnTo>
                        <a:pt x="22" y="33"/>
                      </a:lnTo>
                      <a:lnTo>
                        <a:pt x="25" y="29"/>
                      </a:lnTo>
                      <a:lnTo>
                        <a:pt x="28" y="26"/>
                      </a:lnTo>
                      <a:lnTo>
                        <a:pt x="32" y="23"/>
                      </a:lnTo>
                      <a:lnTo>
                        <a:pt x="35" y="20"/>
                      </a:lnTo>
                      <a:lnTo>
                        <a:pt x="39" y="18"/>
                      </a:lnTo>
                      <a:lnTo>
                        <a:pt x="42" y="15"/>
                      </a:lnTo>
                      <a:lnTo>
                        <a:pt x="45" y="13"/>
                      </a:lnTo>
                      <a:lnTo>
                        <a:pt x="49" y="11"/>
                      </a:lnTo>
                      <a:lnTo>
                        <a:pt x="53" y="8"/>
                      </a:lnTo>
                      <a:lnTo>
                        <a:pt x="57" y="7"/>
                      </a:lnTo>
                      <a:lnTo>
                        <a:pt x="62" y="5"/>
                      </a:lnTo>
                      <a:lnTo>
                        <a:pt x="66" y="4"/>
                      </a:lnTo>
                      <a:lnTo>
                        <a:pt x="70" y="3"/>
                      </a:lnTo>
                      <a:lnTo>
                        <a:pt x="74" y="3"/>
                      </a:lnTo>
                      <a:lnTo>
                        <a:pt x="79" y="1"/>
                      </a:lnTo>
                      <a:lnTo>
                        <a:pt x="83" y="0"/>
                      </a:lnTo>
                      <a:lnTo>
                        <a:pt x="88" y="0"/>
                      </a:lnTo>
                      <a:lnTo>
                        <a:pt x="93" y="0"/>
                      </a:lnTo>
                      <a:close/>
                    </a:path>
                  </a:pathLst>
                </a:custGeom>
                <a:solidFill>
                  <a:srgbClr val="7F7F7F"/>
                </a:solidFill>
                <a:ln w="9525">
                  <a:noFill/>
                  <a:round/>
                  <a:headEnd/>
                  <a:tailEnd/>
                </a:ln>
              </p:spPr>
              <p:txBody>
                <a:bodyPr/>
                <a:lstStyle/>
                <a:p>
                  <a:endParaRPr lang="en-GB"/>
                </a:p>
              </p:txBody>
            </p:sp>
            <p:sp>
              <p:nvSpPr>
                <p:cNvPr id="890" name="Freeform 1206"/>
                <p:cNvSpPr>
                  <a:spLocks/>
                </p:cNvSpPr>
                <p:nvPr/>
              </p:nvSpPr>
              <p:spPr bwMode="auto">
                <a:xfrm>
                  <a:off x="3341" y="3044"/>
                  <a:ext cx="46" cy="47"/>
                </a:xfrm>
                <a:custGeom>
                  <a:avLst/>
                  <a:gdLst>
                    <a:gd name="T0" fmla="*/ 23 w 92"/>
                    <a:gd name="T1" fmla="*/ 23 h 94"/>
                    <a:gd name="T2" fmla="*/ 23 w 92"/>
                    <a:gd name="T3" fmla="*/ 21 h 94"/>
                    <a:gd name="T4" fmla="*/ 23 w 92"/>
                    <a:gd name="T5" fmla="*/ 18 h 94"/>
                    <a:gd name="T6" fmla="*/ 22 w 92"/>
                    <a:gd name="T7" fmla="*/ 15 h 94"/>
                    <a:gd name="T8" fmla="*/ 21 w 92"/>
                    <a:gd name="T9" fmla="*/ 13 h 94"/>
                    <a:gd name="T10" fmla="*/ 20 w 92"/>
                    <a:gd name="T11" fmla="*/ 12 h 94"/>
                    <a:gd name="T12" fmla="*/ 19 w 92"/>
                    <a:gd name="T13" fmla="*/ 10 h 94"/>
                    <a:gd name="T14" fmla="*/ 18 w 92"/>
                    <a:gd name="T15" fmla="*/ 8 h 94"/>
                    <a:gd name="T16" fmla="*/ 15 w 92"/>
                    <a:gd name="T17" fmla="*/ 6 h 94"/>
                    <a:gd name="T18" fmla="*/ 13 w 92"/>
                    <a:gd name="T19" fmla="*/ 5 h 94"/>
                    <a:gd name="T20" fmla="*/ 12 w 92"/>
                    <a:gd name="T21" fmla="*/ 3 h 94"/>
                    <a:gd name="T22" fmla="*/ 10 w 92"/>
                    <a:gd name="T23" fmla="*/ 3 h 94"/>
                    <a:gd name="T24" fmla="*/ 8 w 92"/>
                    <a:gd name="T25" fmla="*/ 1 h 94"/>
                    <a:gd name="T26" fmla="*/ 6 w 92"/>
                    <a:gd name="T27" fmla="*/ 1 h 94"/>
                    <a:gd name="T28" fmla="*/ 3 w 92"/>
                    <a:gd name="T29" fmla="*/ 1 h 94"/>
                    <a:gd name="T30" fmla="*/ 1 w 92"/>
                    <a:gd name="T31" fmla="*/ 0 h 94"/>
                    <a:gd name="T32" fmla="*/ 0 w 92"/>
                    <a:gd name="T33" fmla="*/ 1 h 94"/>
                    <a:gd name="T34" fmla="*/ 3 w 92"/>
                    <a:gd name="T35" fmla="*/ 1 h 94"/>
                    <a:gd name="T36" fmla="*/ 5 w 92"/>
                    <a:gd name="T37" fmla="*/ 1 h 94"/>
                    <a:gd name="T38" fmla="*/ 6 w 92"/>
                    <a:gd name="T39" fmla="*/ 3 h 94"/>
                    <a:gd name="T40" fmla="*/ 9 w 92"/>
                    <a:gd name="T41" fmla="*/ 3 h 94"/>
                    <a:gd name="T42" fmla="*/ 11 w 92"/>
                    <a:gd name="T43" fmla="*/ 4 h 94"/>
                    <a:gd name="T44" fmla="*/ 12 w 92"/>
                    <a:gd name="T45" fmla="*/ 6 h 94"/>
                    <a:gd name="T46" fmla="*/ 14 w 92"/>
                    <a:gd name="T47" fmla="*/ 6 h 94"/>
                    <a:gd name="T48" fmla="*/ 15 w 92"/>
                    <a:gd name="T49" fmla="*/ 8 h 94"/>
                    <a:gd name="T50" fmla="*/ 17 w 92"/>
                    <a:gd name="T51" fmla="*/ 10 h 94"/>
                    <a:gd name="T52" fmla="*/ 18 w 92"/>
                    <a:gd name="T53" fmla="*/ 12 h 94"/>
                    <a:gd name="T54" fmla="*/ 20 w 92"/>
                    <a:gd name="T55" fmla="*/ 13 h 94"/>
                    <a:gd name="T56" fmla="*/ 20 w 92"/>
                    <a:gd name="T57" fmla="*/ 15 h 94"/>
                    <a:gd name="T58" fmla="*/ 21 w 92"/>
                    <a:gd name="T59" fmla="*/ 17 h 94"/>
                    <a:gd name="T60" fmla="*/ 22 w 92"/>
                    <a:gd name="T61" fmla="*/ 20 h 94"/>
                    <a:gd name="T62" fmla="*/ 22 w 92"/>
                    <a:gd name="T63" fmla="*/ 22 h 94"/>
                    <a:gd name="T64" fmla="*/ 22 w 92"/>
                    <a:gd name="T65" fmla="*/ 24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4"/>
                    <a:gd name="T101" fmla="*/ 92 w 92"/>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4">
                      <a:moveTo>
                        <a:pt x="92" y="94"/>
                      </a:moveTo>
                      <a:lnTo>
                        <a:pt x="92" y="90"/>
                      </a:lnTo>
                      <a:lnTo>
                        <a:pt x="92" y="85"/>
                      </a:lnTo>
                      <a:lnTo>
                        <a:pt x="91" y="81"/>
                      </a:lnTo>
                      <a:lnTo>
                        <a:pt x="91" y="76"/>
                      </a:lnTo>
                      <a:lnTo>
                        <a:pt x="90" y="71"/>
                      </a:lnTo>
                      <a:lnTo>
                        <a:pt x="88" y="67"/>
                      </a:lnTo>
                      <a:lnTo>
                        <a:pt x="87" y="62"/>
                      </a:lnTo>
                      <a:lnTo>
                        <a:pt x="85" y="59"/>
                      </a:lnTo>
                      <a:lnTo>
                        <a:pt x="84" y="54"/>
                      </a:lnTo>
                      <a:lnTo>
                        <a:pt x="81" y="51"/>
                      </a:lnTo>
                      <a:lnTo>
                        <a:pt x="79" y="46"/>
                      </a:lnTo>
                      <a:lnTo>
                        <a:pt x="77" y="43"/>
                      </a:lnTo>
                      <a:lnTo>
                        <a:pt x="75" y="39"/>
                      </a:lnTo>
                      <a:lnTo>
                        <a:pt x="71" y="36"/>
                      </a:lnTo>
                      <a:lnTo>
                        <a:pt x="69" y="32"/>
                      </a:lnTo>
                      <a:lnTo>
                        <a:pt x="65" y="29"/>
                      </a:lnTo>
                      <a:lnTo>
                        <a:pt x="62" y="25"/>
                      </a:lnTo>
                      <a:lnTo>
                        <a:pt x="58" y="22"/>
                      </a:lnTo>
                      <a:lnTo>
                        <a:pt x="55" y="20"/>
                      </a:lnTo>
                      <a:lnTo>
                        <a:pt x="51" y="17"/>
                      </a:lnTo>
                      <a:lnTo>
                        <a:pt x="48" y="15"/>
                      </a:lnTo>
                      <a:lnTo>
                        <a:pt x="45" y="12"/>
                      </a:lnTo>
                      <a:lnTo>
                        <a:pt x="40" y="10"/>
                      </a:lnTo>
                      <a:lnTo>
                        <a:pt x="37" y="8"/>
                      </a:lnTo>
                      <a:lnTo>
                        <a:pt x="32" y="6"/>
                      </a:lnTo>
                      <a:lnTo>
                        <a:pt x="27" y="5"/>
                      </a:lnTo>
                      <a:lnTo>
                        <a:pt x="23" y="3"/>
                      </a:lnTo>
                      <a:lnTo>
                        <a:pt x="19" y="2"/>
                      </a:lnTo>
                      <a:lnTo>
                        <a:pt x="15" y="1"/>
                      </a:lnTo>
                      <a:lnTo>
                        <a:pt x="10" y="1"/>
                      </a:lnTo>
                      <a:lnTo>
                        <a:pt x="4" y="0"/>
                      </a:lnTo>
                      <a:lnTo>
                        <a:pt x="0" y="0"/>
                      </a:lnTo>
                      <a:lnTo>
                        <a:pt x="0" y="5"/>
                      </a:lnTo>
                      <a:lnTo>
                        <a:pt x="4" y="5"/>
                      </a:lnTo>
                      <a:lnTo>
                        <a:pt x="9" y="6"/>
                      </a:lnTo>
                      <a:lnTo>
                        <a:pt x="13" y="6"/>
                      </a:lnTo>
                      <a:lnTo>
                        <a:pt x="18" y="7"/>
                      </a:lnTo>
                      <a:lnTo>
                        <a:pt x="22" y="8"/>
                      </a:lnTo>
                      <a:lnTo>
                        <a:pt x="26" y="9"/>
                      </a:lnTo>
                      <a:lnTo>
                        <a:pt x="31" y="10"/>
                      </a:lnTo>
                      <a:lnTo>
                        <a:pt x="34" y="13"/>
                      </a:lnTo>
                      <a:lnTo>
                        <a:pt x="38" y="14"/>
                      </a:lnTo>
                      <a:lnTo>
                        <a:pt x="42" y="16"/>
                      </a:lnTo>
                      <a:lnTo>
                        <a:pt x="46" y="18"/>
                      </a:lnTo>
                      <a:lnTo>
                        <a:pt x="49" y="21"/>
                      </a:lnTo>
                      <a:lnTo>
                        <a:pt x="53" y="23"/>
                      </a:lnTo>
                      <a:lnTo>
                        <a:pt x="56" y="27"/>
                      </a:lnTo>
                      <a:lnTo>
                        <a:pt x="60" y="29"/>
                      </a:lnTo>
                      <a:lnTo>
                        <a:pt x="62" y="32"/>
                      </a:lnTo>
                      <a:lnTo>
                        <a:pt x="65" y="35"/>
                      </a:lnTo>
                      <a:lnTo>
                        <a:pt x="68" y="38"/>
                      </a:lnTo>
                      <a:lnTo>
                        <a:pt x="70" y="41"/>
                      </a:lnTo>
                      <a:lnTo>
                        <a:pt x="72" y="45"/>
                      </a:lnTo>
                      <a:lnTo>
                        <a:pt x="75" y="48"/>
                      </a:lnTo>
                      <a:lnTo>
                        <a:pt x="77" y="53"/>
                      </a:lnTo>
                      <a:lnTo>
                        <a:pt x="79" y="56"/>
                      </a:lnTo>
                      <a:lnTo>
                        <a:pt x="80" y="60"/>
                      </a:lnTo>
                      <a:lnTo>
                        <a:pt x="83" y="65"/>
                      </a:lnTo>
                      <a:lnTo>
                        <a:pt x="84" y="68"/>
                      </a:lnTo>
                      <a:lnTo>
                        <a:pt x="85" y="73"/>
                      </a:lnTo>
                      <a:lnTo>
                        <a:pt x="86" y="77"/>
                      </a:lnTo>
                      <a:lnTo>
                        <a:pt x="86" y="82"/>
                      </a:lnTo>
                      <a:lnTo>
                        <a:pt x="87" y="85"/>
                      </a:lnTo>
                      <a:lnTo>
                        <a:pt x="87" y="90"/>
                      </a:lnTo>
                      <a:lnTo>
                        <a:pt x="87" y="94"/>
                      </a:lnTo>
                      <a:lnTo>
                        <a:pt x="92" y="94"/>
                      </a:lnTo>
                      <a:close/>
                    </a:path>
                  </a:pathLst>
                </a:custGeom>
                <a:solidFill>
                  <a:srgbClr val="000000"/>
                </a:solidFill>
                <a:ln w="9525">
                  <a:noFill/>
                  <a:round/>
                  <a:headEnd/>
                  <a:tailEnd/>
                </a:ln>
              </p:spPr>
              <p:txBody>
                <a:bodyPr/>
                <a:lstStyle/>
                <a:p>
                  <a:endParaRPr lang="en-GB"/>
                </a:p>
              </p:txBody>
            </p:sp>
            <p:sp>
              <p:nvSpPr>
                <p:cNvPr id="891" name="Freeform 1207"/>
                <p:cNvSpPr>
                  <a:spLocks/>
                </p:cNvSpPr>
                <p:nvPr/>
              </p:nvSpPr>
              <p:spPr bwMode="auto">
                <a:xfrm>
                  <a:off x="3339" y="3091"/>
                  <a:ext cx="48" cy="46"/>
                </a:xfrm>
                <a:custGeom>
                  <a:avLst/>
                  <a:gdLst>
                    <a:gd name="T0" fmla="*/ 0 w 96"/>
                    <a:gd name="T1" fmla="*/ 23 h 93"/>
                    <a:gd name="T2" fmla="*/ 3 w 96"/>
                    <a:gd name="T3" fmla="*/ 23 h 93"/>
                    <a:gd name="T4" fmla="*/ 5 w 96"/>
                    <a:gd name="T5" fmla="*/ 22 h 93"/>
                    <a:gd name="T6" fmla="*/ 7 w 96"/>
                    <a:gd name="T7" fmla="*/ 22 h 93"/>
                    <a:gd name="T8" fmla="*/ 10 w 96"/>
                    <a:gd name="T9" fmla="*/ 21 h 93"/>
                    <a:gd name="T10" fmla="*/ 12 w 96"/>
                    <a:gd name="T11" fmla="*/ 20 h 93"/>
                    <a:gd name="T12" fmla="*/ 13 w 96"/>
                    <a:gd name="T13" fmla="*/ 19 h 93"/>
                    <a:gd name="T14" fmla="*/ 15 w 96"/>
                    <a:gd name="T15" fmla="*/ 18 h 93"/>
                    <a:gd name="T16" fmla="*/ 17 w 96"/>
                    <a:gd name="T17" fmla="*/ 16 h 93"/>
                    <a:gd name="T18" fmla="*/ 19 w 96"/>
                    <a:gd name="T19" fmla="*/ 15 h 93"/>
                    <a:gd name="T20" fmla="*/ 20 w 96"/>
                    <a:gd name="T21" fmla="*/ 13 h 93"/>
                    <a:gd name="T22" fmla="*/ 21 w 96"/>
                    <a:gd name="T23" fmla="*/ 11 h 93"/>
                    <a:gd name="T24" fmla="*/ 22 w 96"/>
                    <a:gd name="T25" fmla="*/ 9 h 93"/>
                    <a:gd name="T26" fmla="*/ 23 w 96"/>
                    <a:gd name="T27" fmla="*/ 7 h 93"/>
                    <a:gd name="T28" fmla="*/ 24 w 96"/>
                    <a:gd name="T29" fmla="*/ 5 h 93"/>
                    <a:gd name="T30" fmla="*/ 24 w 96"/>
                    <a:gd name="T31" fmla="*/ 2 h 93"/>
                    <a:gd name="T32" fmla="*/ 24 w 96"/>
                    <a:gd name="T33" fmla="*/ 0 h 93"/>
                    <a:gd name="T34" fmla="*/ 23 w 96"/>
                    <a:gd name="T35" fmla="*/ 1 h 93"/>
                    <a:gd name="T36" fmla="*/ 23 w 96"/>
                    <a:gd name="T37" fmla="*/ 3 h 93"/>
                    <a:gd name="T38" fmla="*/ 22 w 96"/>
                    <a:gd name="T39" fmla="*/ 5 h 93"/>
                    <a:gd name="T40" fmla="*/ 22 w 96"/>
                    <a:gd name="T41" fmla="*/ 8 h 93"/>
                    <a:gd name="T42" fmla="*/ 21 w 96"/>
                    <a:gd name="T43" fmla="*/ 10 h 93"/>
                    <a:gd name="T44" fmla="*/ 20 w 96"/>
                    <a:gd name="T45" fmla="*/ 11 h 93"/>
                    <a:gd name="T46" fmla="*/ 19 w 96"/>
                    <a:gd name="T47" fmla="*/ 13 h 93"/>
                    <a:gd name="T48" fmla="*/ 17 w 96"/>
                    <a:gd name="T49" fmla="*/ 15 h 93"/>
                    <a:gd name="T50" fmla="*/ 15 w 96"/>
                    <a:gd name="T51" fmla="*/ 16 h 93"/>
                    <a:gd name="T52" fmla="*/ 13 w 96"/>
                    <a:gd name="T53" fmla="*/ 18 h 93"/>
                    <a:gd name="T54" fmla="*/ 12 w 96"/>
                    <a:gd name="T55" fmla="*/ 19 h 93"/>
                    <a:gd name="T56" fmla="*/ 10 w 96"/>
                    <a:gd name="T57" fmla="*/ 20 h 93"/>
                    <a:gd name="T58" fmla="*/ 7 w 96"/>
                    <a:gd name="T59" fmla="*/ 20 h 93"/>
                    <a:gd name="T60" fmla="*/ 6 w 96"/>
                    <a:gd name="T61" fmla="*/ 21 h 93"/>
                    <a:gd name="T62" fmla="*/ 3 w 96"/>
                    <a:gd name="T63" fmla="*/ 21 h 93"/>
                    <a:gd name="T64" fmla="*/ 2 w 96"/>
                    <a:gd name="T65" fmla="*/ 22 h 93"/>
                    <a:gd name="T66" fmla="*/ 1 w 96"/>
                    <a:gd name="T67" fmla="*/ 23 h 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6"/>
                    <a:gd name="T103" fmla="*/ 0 h 93"/>
                    <a:gd name="T104" fmla="*/ 96 w 96"/>
                    <a:gd name="T105" fmla="*/ 93 h 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6" h="93">
                      <a:moveTo>
                        <a:pt x="1" y="93"/>
                      </a:moveTo>
                      <a:lnTo>
                        <a:pt x="0" y="93"/>
                      </a:lnTo>
                      <a:lnTo>
                        <a:pt x="6" y="93"/>
                      </a:lnTo>
                      <a:lnTo>
                        <a:pt x="11" y="93"/>
                      </a:lnTo>
                      <a:lnTo>
                        <a:pt x="15" y="93"/>
                      </a:lnTo>
                      <a:lnTo>
                        <a:pt x="20" y="91"/>
                      </a:lnTo>
                      <a:lnTo>
                        <a:pt x="24" y="90"/>
                      </a:lnTo>
                      <a:lnTo>
                        <a:pt x="29" y="89"/>
                      </a:lnTo>
                      <a:lnTo>
                        <a:pt x="32" y="88"/>
                      </a:lnTo>
                      <a:lnTo>
                        <a:pt x="37" y="86"/>
                      </a:lnTo>
                      <a:lnTo>
                        <a:pt x="42" y="84"/>
                      </a:lnTo>
                      <a:lnTo>
                        <a:pt x="45" y="82"/>
                      </a:lnTo>
                      <a:lnTo>
                        <a:pt x="50" y="80"/>
                      </a:lnTo>
                      <a:lnTo>
                        <a:pt x="53" y="78"/>
                      </a:lnTo>
                      <a:lnTo>
                        <a:pt x="57" y="75"/>
                      </a:lnTo>
                      <a:lnTo>
                        <a:pt x="60" y="73"/>
                      </a:lnTo>
                      <a:lnTo>
                        <a:pt x="64" y="70"/>
                      </a:lnTo>
                      <a:lnTo>
                        <a:pt x="67" y="66"/>
                      </a:lnTo>
                      <a:lnTo>
                        <a:pt x="70" y="64"/>
                      </a:lnTo>
                      <a:lnTo>
                        <a:pt x="74" y="60"/>
                      </a:lnTo>
                      <a:lnTo>
                        <a:pt x="76" y="57"/>
                      </a:lnTo>
                      <a:lnTo>
                        <a:pt x="79" y="53"/>
                      </a:lnTo>
                      <a:lnTo>
                        <a:pt x="82" y="49"/>
                      </a:lnTo>
                      <a:lnTo>
                        <a:pt x="84" y="45"/>
                      </a:lnTo>
                      <a:lnTo>
                        <a:pt x="87" y="41"/>
                      </a:lnTo>
                      <a:lnTo>
                        <a:pt x="88" y="37"/>
                      </a:lnTo>
                      <a:lnTo>
                        <a:pt x="90" y="33"/>
                      </a:lnTo>
                      <a:lnTo>
                        <a:pt x="91" y="28"/>
                      </a:lnTo>
                      <a:lnTo>
                        <a:pt x="92" y="25"/>
                      </a:lnTo>
                      <a:lnTo>
                        <a:pt x="94" y="20"/>
                      </a:lnTo>
                      <a:lnTo>
                        <a:pt x="95" y="15"/>
                      </a:lnTo>
                      <a:lnTo>
                        <a:pt x="96" y="11"/>
                      </a:lnTo>
                      <a:lnTo>
                        <a:pt x="96" y="6"/>
                      </a:lnTo>
                      <a:lnTo>
                        <a:pt x="96" y="0"/>
                      </a:lnTo>
                      <a:lnTo>
                        <a:pt x="91" y="0"/>
                      </a:lnTo>
                      <a:lnTo>
                        <a:pt x="91" y="5"/>
                      </a:lnTo>
                      <a:lnTo>
                        <a:pt x="90" y="10"/>
                      </a:lnTo>
                      <a:lnTo>
                        <a:pt x="90" y="14"/>
                      </a:lnTo>
                      <a:lnTo>
                        <a:pt x="89" y="19"/>
                      </a:lnTo>
                      <a:lnTo>
                        <a:pt x="88" y="23"/>
                      </a:lnTo>
                      <a:lnTo>
                        <a:pt x="87" y="27"/>
                      </a:lnTo>
                      <a:lnTo>
                        <a:pt x="85" y="32"/>
                      </a:lnTo>
                      <a:lnTo>
                        <a:pt x="83" y="35"/>
                      </a:lnTo>
                      <a:lnTo>
                        <a:pt x="82" y="40"/>
                      </a:lnTo>
                      <a:lnTo>
                        <a:pt x="80" y="43"/>
                      </a:lnTo>
                      <a:lnTo>
                        <a:pt x="77" y="46"/>
                      </a:lnTo>
                      <a:lnTo>
                        <a:pt x="75" y="50"/>
                      </a:lnTo>
                      <a:lnTo>
                        <a:pt x="73" y="53"/>
                      </a:lnTo>
                      <a:lnTo>
                        <a:pt x="69" y="57"/>
                      </a:lnTo>
                      <a:lnTo>
                        <a:pt x="67" y="60"/>
                      </a:lnTo>
                      <a:lnTo>
                        <a:pt x="64" y="63"/>
                      </a:lnTo>
                      <a:lnTo>
                        <a:pt x="61" y="66"/>
                      </a:lnTo>
                      <a:lnTo>
                        <a:pt x="58" y="68"/>
                      </a:lnTo>
                      <a:lnTo>
                        <a:pt x="54" y="72"/>
                      </a:lnTo>
                      <a:lnTo>
                        <a:pt x="51" y="74"/>
                      </a:lnTo>
                      <a:lnTo>
                        <a:pt x="47" y="76"/>
                      </a:lnTo>
                      <a:lnTo>
                        <a:pt x="43" y="78"/>
                      </a:lnTo>
                      <a:lnTo>
                        <a:pt x="39" y="80"/>
                      </a:lnTo>
                      <a:lnTo>
                        <a:pt x="36" y="82"/>
                      </a:lnTo>
                      <a:lnTo>
                        <a:pt x="31" y="83"/>
                      </a:lnTo>
                      <a:lnTo>
                        <a:pt x="27" y="84"/>
                      </a:lnTo>
                      <a:lnTo>
                        <a:pt x="23" y="86"/>
                      </a:lnTo>
                      <a:lnTo>
                        <a:pt x="19" y="87"/>
                      </a:lnTo>
                      <a:lnTo>
                        <a:pt x="14" y="87"/>
                      </a:lnTo>
                      <a:lnTo>
                        <a:pt x="9" y="88"/>
                      </a:lnTo>
                      <a:lnTo>
                        <a:pt x="6" y="88"/>
                      </a:lnTo>
                      <a:lnTo>
                        <a:pt x="1" y="88"/>
                      </a:lnTo>
                      <a:lnTo>
                        <a:pt x="1" y="93"/>
                      </a:lnTo>
                      <a:close/>
                    </a:path>
                  </a:pathLst>
                </a:custGeom>
                <a:solidFill>
                  <a:srgbClr val="000000"/>
                </a:solidFill>
                <a:ln w="9525">
                  <a:noFill/>
                  <a:round/>
                  <a:headEnd/>
                  <a:tailEnd/>
                </a:ln>
              </p:spPr>
              <p:txBody>
                <a:bodyPr/>
                <a:lstStyle/>
                <a:p>
                  <a:endParaRPr lang="en-GB"/>
                </a:p>
              </p:txBody>
            </p:sp>
            <p:sp>
              <p:nvSpPr>
                <p:cNvPr id="892" name="Freeform 1208"/>
                <p:cNvSpPr>
                  <a:spLocks/>
                </p:cNvSpPr>
                <p:nvPr/>
              </p:nvSpPr>
              <p:spPr bwMode="auto">
                <a:xfrm>
                  <a:off x="3294" y="3090"/>
                  <a:ext cx="46" cy="47"/>
                </a:xfrm>
                <a:custGeom>
                  <a:avLst/>
                  <a:gdLst>
                    <a:gd name="T0" fmla="*/ 0 w 92"/>
                    <a:gd name="T1" fmla="*/ 1 h 95"/>
                    <a:gd name="T2" fmla="*/ 0 w 92"/>
                    <a:gd name="T3" fmla="*/ 3 h 95"/>
                    <a:gd name="T4" fmla="*/ 1 w 92"/>
                    <a:gd name="T5" fmla="*/ 5 h 95"/>
                    <a:gd name="T6" fmla="*/ 1 w 92"/>
                    <a:gd name="T7" fmla="*/ 8 h 95"/>
                    <a:gd name="T8" fmla="*/ 2 w 92"/>
                    <a:gd name="T9" fmla="*/ 10 h 95"/>
                    <a:gd name="T10" fmla="*/ 3 w 92"/>
                    <a:gd name="T11" fmla="*/ 12 h 95"/>
                    <a:gd name="T12" fmla="*/ 5 w 92"/>
                    <a:gd name="T13" fmla="*/ 13 h 95"/>
                    <a:gd name="T14" fmla="*/ 6 w 92"/>
                    <a:gd name="T15" fmla="*/ 15 h 95"/>
                    <a:gd name="T16" fmla="*/ 7 w 92"/>
                    <a:gd name="T17" fmla="*/ 17 h 95"/>
                    <a:gd name="T18" fmla="*/ 9 w 92"/>
                    <a:gd name="T19" fmla="*/ 18 h 95"/>
                    <a:gd name="T20" fmla="*/ 11 w 92"/>
                    <a:gd name="T21" fmla="*/ 20 h 95"/>
                    <a:gd name="T22" fmla="*/ 13 w 92"/>
                    <a:gd name="T23" fmla="*/ 21 h 95"/>
                    <a:gd name="T24" fmla="*/ 15 w 92"/>
                    <a:gd name="T25" fmla="*/ 22 h 95"/>
                    <a:gd name="T26" fmla="*/ 17 w 92"/>
                    <a:gd name="T27" fmla="*/ 22 h 95"/>
                    <a:gd name="T28" fmla="*/ 20 w 92"/>
                    <a:gd name="T29" fmla="*/ 23 h 95"/>
                    <a:gd name="T30" fmla="*/ 22 w 92"/>
                    <a:gd name="T31" fmla="*/ 23 h 95"/>
                    <a:gd name="T32" fmla="*/ 23 w 92"/>
                    <a:gd name="T33" fmla="*/ 22 h 95"/>
                    <a:gd name="T34" fmla="*/ 21 w 92"/>
                    <a:gd name="T35" fmla="*/ 22 h 95"/>
                    <a:gd name="T36" fmla="*/ 19 w 92"/>
                    <a:gd name="T37" fmla="*/ 22 h 95"/>
                    <a:gd name="T38" fmla="*/ 17 w 92"/>
                    <a:gd name="T39" fmla="*/ 21 h 95"/>
                    <a:gd name="T40" fmla="*/ 14 w 92"/>
                    <a:gd name="T41" fmla="*/ 20 h 95"/>
                    <a:gd name="T42" fmla="*/ 12 w 92"/>
                    <a:gd name="T43" fmla="*/ 19 h 95"/>
                    <a:gd name="T44" fmla="*/ 11 w 92"/>
                    <a:gd name="T45" fmla="*/ 18 h 95"/>
                    <a:gd name="T46" fmla="*/ 9 w 92"/>
                    <a:gd name="T47" fmla="*/ 17 h 95"/>
                    <a:gd name="T48" fmla="*/ 7 w 92"/>
                    <a:gd name="T49" fmla="*/ 15 h 95"/>
                    <a:gd name="T50" fmla="*/ 6 w 92"/>
                    <a:gd name="T51" fmla="*/ 14 h 95"/>
                    <a:gd name="T52" fmla="*/ 5 w 92"/>
                    <a:gd name="T53" fmla="*/ 12 h 95"/>
                    <a:gd name="T54" fmla="*/ 3 w 92"/>
                    <a:gd name="T55" fmla="*/ 10 h 95"/>
                    <a:gd name="T56" fmla="*/ 3 w 92"/>
                    <a:gd name="T57" fmla="*/ 8 h 95"/>
                    <a:gd name="T58" fmla="*/ 2 w 92"/>
                    <a:gd name="T59" fmla="*/ 6 h 95"/>
                    <a:gd name="T60" fmla="*/ 1 w 92"/>
                    <a:gd name="T61" fmla="*/ 4 h 95"/>
                    <a:gd name="T62" fmla="*/ 1 w 92"/>
                    <a:gd name="T63" fmla="*/ 2 h 95"/>
                    <a:gd name="T64" fmla="*/ 1 w 92"/>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5"/>
                    <a:gd name="T101" fmla="*/ 92 w 9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5">
                      <a:moveTo>
                        <a:pt x="0" y="0"/>
                      </a:moveTo>
                      <a:lnTo>
                        <a:pt x="0" y="5"/>
                      </a:lnTo>
                      <a:lnTo>
                        <a:pt x="0" y="9"/>
                      </a:lnTo>
                      <a:lnTo>
                        <a:pt x="0" y="14"/>
                      </a:lnTo>
                      <a:lnTo>
                        <a:pt x="1" y="19"/>
                      </a:lnTo>
                      <a:lnTo>
                        <a:pt x="2" y="23"/>
                      </a:lnTo>
                      <a:lnTo>
                        <a:pt x="4" y="28"/>
                      </a:lnTo>
                      <a:lnTo>
                        <a:pt x="5" y="32"/>
                      </a:lnTo>
                      <a:lnTo>
                        <a:pt x="7" y="36"/>
                      </a:lnTo>
                      <a:lnTo>
                        <a:pt x="8" y="40"/>
                      </a:lnTo>
                      <a:lnTo>
                        <a:pt x="11" y="44"/>
                      </a:lnTo>
                      <a:lnTo>
                        <a:pt x="13" y="48"/>
                      </a:lnTo>
                      <a:lnTo>
                        <a:pt x="15" y="52"/>
                      </a:lnTo>
                      <a:lnTo>
                        <a:pt x="17" y="55"/>
                      </a:lnTo>
                      <a:lnTo>
                        <a:pt x="20" y="60"/>
                      </a:lnTo>
                      <a:lnTo>
                        <a:pt x="23" y="63"/>
                      </a:lnTo>
                      <a:lnTo>
                        <a:pt x="27" y="66"/>
                      </a:lnTo>
                      <a:lnTo>
                        <a:pt x="29" y="69"/>
                      </a:lnTo>
                      <a:lnTo>
                        <a:pt x="32" y="73"/>
                      </a:lnTo>
                      <a:lnTo>
                        <a:pt x="36" y="75"/>
                      </a:lnTo>
                      <a:lnTo>
                        <a:pt x="39" y="78"/>
                      </a:lnTo>
                      <a:lnTo>
                        <a:pt x="44" y="81"/>
                      </a:lnTo>
                      <a:lnTo>
                        <a:pt x="47" y="83"/>
                      </a:lnTo>
                      <a:lnTo>
                        <a:pt x="52" y="85"/>
                      </a:lnTo>
                      <a:lnTo>
                        <a:pt x="55" y="86"/>
                      </a:lnTo>
                      <a:lnTo>
                        <a:pt x="60" y="89"/>
                      </a:lnTo>
                      <a:lnTo>
                        <a:pt x="64" y="90"/>
                      </a:lnTo>
                      <a:lnTo>
                        <a:pt x="68" y="91"/>
                      </a:lnTo>
                      <a:lnTo>
                        <a:pt x="73" y="92"/>
                      </a:lnTo>
                      <a:lnTo>
                        <a:pt x="77" y="93"/>
                      </a:lnTo>
                      <a:lnTo>
                        <a:pt x="82" y="95"/>
                      </a:lnTo>
                      <a:lnTo>
                        <a:pt x="87" y="95"/>
                      </a:lnTo>
                      <a:lnTo>
                        <a:pt x="92" y="95"/>
                      </a:lnTo>
                      <a:lnTo>
                        <a:pt x="92" y="90"/>
                      </a:lnTo>
                      <a:lnTo>
                        <a:pt x="88" y="90"/>
                      </a:lnTo>
                      <a:lnTo>
                        <a:pt x="83" y="90"/>
                      </a:lnTo>
                      <a:lnTo>
                        <a:pt x="79" y="89"/>
                      </a:lnTo>
                      <a:lnTo>
                        <a:pt x="74" y="88"/>
                      </a:lnTo>
                      <a:lnTo>
                        <a:pt x="69" y="86"/>
                      </a:lnTo>
                      <a:lnTo>
                        <a:pt x="66" y="85"/>
                      </a:lnTo>
                      <a:lnTo>
                        <a:pt x="61" y="84"/>
                      </a:lnTo>
                      <a:lnTo>
                        <a:pt x="58" y="83"/>
                      </a:lnTo>
                      <a:lnTo>
                        <a:pt x="53" y="81"/>
                      </a:lnTo>
                      <a:lnTo>
                        <a:pt x="50" y="78"/>
                      </a:lnTo>
                      <a:lnTo>
                        <a:pt x="46" y="76"/>
                      </a:lnTo>
                      <a:lnTo>
                        <a:pt x="43" y="74"/>
                      </a:lnTo>
                      <a:lnTo>
                        <a:pt x="39" y="72"/>
                      </a:lnTo>
                      <a:lnTo>
                        <a:pt x="36" y="69"/>
                      </a:lnTo>
                      <a:lnTo>
                        <a:pt x="32" y="66"/>
                      </a:lnTo>
                      <a:lnTo>
                        <a:pt x="30" y="63"/>
                      </a:lnTo>
                      <a:lnTo>
                        <a:pt x="27" y="60"/>
                      </a:lnTo>
                      <a:lnTo>
                        <a:pt x="24" y="57"/>
                      </a:lnTo>
                      <a:lnTo>
                        <a:pt x="22" y="53"/>
                      </a:lnTo>
                      <a:lnTo>
                        <a:pt x="19" y="50"/>
                      </a:lnTo>
                      <a:lnTo>
                        <a:pt x="16" y="46"/>
                      </a:lnTo>
                      <a:lnTo>
                        <a:pt x="15" y="43"/>
                      </a:lnTo>
                      <a:lnTo>
                        <a:pt x="13" y="38"/>
                      </a:lnTo>
                      <a:lnTo>
                        <a:pt x="12" y="35"/>
                      </a:lnTo>
                      <a:lnTo>
                        <a:pt x="9" y="30"/>
                      </a:lnTo>
                      <a:lnTo>
                        <a:pt x="8" y="27"/>
                      </a:lnTo>
                      <a:lnTo>
                        <a:pt x="7" y="22"/>
                      </a:lnTo>
                      <a:lnTo>
                        <a:pt x="6" y="17"/>
                      </a:lnTo>
                      <a:lnTo>
                        <a:pt x="6" y="13"/>
                      </a:lnTo>
                      <a:lnTo>
                        <a:pt x="5" y="9"/>
                      </a:lnTo>
                      <a:lnTo>
                        <a:pt x="5" y="5"/>
                      </a:lnTo>
                      <a:lnTo>
                        <a:pt x="5" y="0"/>
                      </a:lnTo>
                      <a:lnTo>
                        <a:pt x="0" y="0"/>
                      </a:lnTo>
                      <a:close/>
                    </a:path>
                  </a:pathLst>
                </a:custGeom>
                <a:solidFill>
                  <a:srgbClr val="000000"/>
                </a:solidFill>
                <a:ln w="9525">
                  <a:noFill/>
                  <a:round/>
                  <a:headEnd/>
                  <a:tailEnd/>
                </a:ln>
              </p:spPr>
              <p:txBody>
                <a:bodyPr/>
                <a:lstStyle/>
                <a:p>
                  <a:endParaRPr lang="en-GB"/>
                </a:p>
              </p:txBody>
            </p:sp>
            <p:sp>
              <p:nvSpPr>
                <p:cNvPr id="893" name="Freeform 1209"/>
                <p:cNvSpPr>
                  <a:spLocks/>
                </p:cNvSpPr>
                <p:nvPr/>
              </p:nvSpPr>
              <p:spPr bwMode="auto">
                <a:xfrm>
                  <a:off x="3294" y="3044"/>
                  <a:ext cx="47" cy="46"/>
                </a:xfrm>
                <a:custGeom>
                  <a:avLst/>
                  <a:gdLst>
                    <a:gd name="T0" fmla="*/ 22 w 95"/>
                    <a:gd name="T1" fmla="*/ 0 h 92"/>
                    <a:gd name="T2" fmla="*/ 20 w 95"/>
                    <a:gd name="T3" fmla="*/ 1 h 92"/>
                    <a:gd name="T4" fmla="*/ 18 w 95"/>
                    <a:gd name="T5" fmla="*/ 1 h 92"/>
                    <a:gd name="T6" fmla="*/ 15 w 95"/>
                    <a:gd name="T7" fmla="*/ 1 h 92"/>
                    <a:gd name="T8" fmla="*/ 13 w 95"/>
                    <a:gd name="T9" fmla="*/ 2 h 92"/>
                    <a:gd name="T10" fmla="*/ 11 w 95"/>
                    <a:gd name="T11" fmla="*/ 3 h 92"/>
                    <a:gd name="T12" fmla="*/ 9 w 95"/>
                    <a:gd name="T13" fmla="*/ 5 h 92"/>
                    <a:gd name="T14" fmla="*/ 7 w 95"/>
                    <a:gd name="T15" fmla="*/ 6 h 92"/>
                    <a:gd name="T16" fmla="*/ 6 w 95"/>
                    <a:gd name="T17" fmla="*/ 7 h 92"/>
                    <a:gd name="T18" fmla="*/ 5 w 95"/>
                    <a:gd name="T19" fmla="*/ 9 h 92"/>
                    <a:gd name="T20" fmla="*/ 3 w 95"/>
                    <a:gd name="T21" fmla="*/ 11 h 92"/>
                    <a:gd name="T22" fmla="*/ 2 w 95"/>
                    <a:gd name="T23" fmla="*/ 13 h 92"/>
                    <a:gd name="T24" fmla="*/ 1 w 95"/>
                    <a:gd name="T25" fmla="*/ 15 h 92"/>
                    <a:gd name="T26" fmla="*/ 1 w 95"/>
                    <a:gd name="T27" fmla="*/ 17 h 92"/>
                    <a:gd name="T28" fmla="*/ 0 w 95"/>
                    <a:gd name="T29" fmla="*/ 20 h 92"/>
                    <a:gd name="T30" fmla="*/ 0 w 95"/>
                    <a:gd name="T31" fmla="*/ 22 h 92"/>
                    <a:gd name="T32" fmla="*/ 1 w 95"/>
                    <a:gd name="T33" fmla="*/ 23 h 92"/>
                    <a:gd name="T34" fmla="*/ 1 w 95"/>
                    <a:gd name="T35" fmla="*/ 21 h 92"/>
                    <a:gd name="T36" fmla="*/ 1 w 95"/>
                    <a:gd name="T37" fmla="*/ 19 h 92"/>
                    <a:gd name="T38" fmla="*/ 2 w 95"/>
                    <a:gd name="T39" fmla="*/ 17 h 92"/>
                    <a:gd name="T40" fmla="*/ 3 w 95"/>
                    <a:gd name="T41" fmla="*/ 14 h 92"/>
                    <a:gd name="T42" fmla="*/ 4 w 95"/>
                    <a:gd name="T43" fmla="*/ 12 h 92"/>
                    <a:gd name="T44" fmla="*/ 5 w 95"/>
                    <a:gd name="T45" fmla="*/ 11 h 92"/>
                    <a:gd name="T46" fmla="*/ 6 w 95"/>
                    <a:gd name="T47" fmla="*/ 9 h 92"/>
                    <a:gd name="T48" fmla="*/ 7 w 95"/>
                    <a:gd name="T49" fmla="*/ 7 h 92"/>
                    <a:gd name="T50" fmla="*/ 9 w 95"/>
                    <a:gd name="T51" fmla="*/ 6 h 92"/>
                    <a:gd name="T52" fmla="*/ 11 w 95"/>
                    <a:gd name="T53" fmla="*/ 5 h 92"/>
                    <a:gd name="T54" fmla="*/ 13 w 95"/>
                    <a:gd name="T55" fmla="*/ 3 h 92"/>
                    <a:gd name="T56" fmla="*/ 15 w 95"/>
                    <a:gd name="T57" fmla="*/ 3 h 92"/>
                    <a:gd name="T58" fmla="*/ 17 w 95"/>
                    <a:gd name="T59" fmla="*/ 2 h 92"/>
                    <a:gd name="T60" fmla="*/ 19 w 95"/>
                    <a:gd name="T61" fmla="*/ 1 h 92"/>
                    <a:gd name="T62" fmla="*/ 21 w 95"/>
                    <a:gd name="T63" fmla="*/ 1 h 92"/>
                    <a:gd name="T64" fmla="*/ 23 w 95"/>
                    <a:gd name="T65" fmla="*/ 1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92"/>
                    <a:gd name="T101" fmla="*/ 95 w 95"/>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92">
                      <a:moveTo>
                        <a:pt x="95" y="0"/>
                      </a:moveTo>
                      <a:lnTo>
                        <a:pt x="90" y="0"/>
                      </a:lnTo>
                      <a:lnTo>
                        <a:pt x="85" y="0"/>
                      </a:lnTo>
                      <a:lnTo>
                        <a:pt x="81" y="1"/>
                      </a:lnTo>
                      <a:lnTo>
                        <a:pt x="76" y="1"/>
                      </a:lnTo>
                      <a:lnTo>
                        <a:pt x="72" y="2"/>
                      </a:lnTo>
                      <a:lnTo>
                        <a:pt x="67" y="3"/>
                      </a:lnTo>
                      <a:lnTo>
                        <a:pt x="62" y="5"/>
                      </a:lnTo>
                      <a:lnTo>
                        <a:pt x="59" y="7"/>
                      </a:lnTo>
                      <a:lnTo>
                        <a:pt x="54" y="8"/>
                      </a:lnTo>
                      <a:lnTo>
                        <a:pt x="51" y="10"/>
                      </a:lnTo>
                      <a:lnTo>
                        <a:pt x="46" y="13"/>
                      </a:lnTo>
                      <a:lnTo>
                        <a:pt x="43" y="15"/>
                      </a:lnTo>
                      <a:lnTo>
                        <a:pt x="39" y="17"/>
                      </a:lnTo>
                      <a:lnTo>
                        <a:pt x="35" y="21"/>
                      </a:lnTo>
                      <a:lnTo>
                        <a:pt x="31" y="23"/>
                      </a:lnTo>
                      <a:lnTo>
                        <a:pt x="29" y="27"/>
                      </a:lnTo>
                      <a:lnTo>
                        <a:pt x="26" y="30"/>
                      </a:lnTo>
                      <a:lnTo>
                        <a:pt x="22" y="32"/>
                      </a:lnTo>
                      <a:lnTo>
                        <a:pt x="20" y="36"/>
                      </a:lnTo>
                      <a:lnTo>
                        <a:pt x="16" y="40"/>
                      </a:lnTo>
                      <a:lnTo>
                        <a:pt x="14" y="44"/>
                      </a:lnTo>
                      <a:lnTo>
                        <a:pt x="12" y="47"/>
                      </a:lnTo>
                      <a:lnTo>
                        <a:pt x="9" y="52"/>
                      </a:lnTo>
                      <a:lnTo>
                        <a:pt x="8" y="55"/>
                      </a:lnTo>
                      <a:lnTo>
                        <a:pt x="6" y="60"/>
                      </a:lnTo>
                      <a:lnTo>
                        <a:pt x="5" y="65"/>
                      </a:lnTo>
                      <a:lnTo>
                        <a:pt x="4" y="68"/>
                      </a:lnTo>
                      <a:lnTo>
                        <a:pt x="2" y="73"/>
                      </a:lnTo>
                      <a:lnTo>
                        <a:pt x="1" y="77"/>
                      </a:lnTo>
                      <a:lnTo>
                        <a:pt x="0" y="82"/>
                      </a:lnTo>
                      <a:lnTo>
                        <a:pt x="0" y="86"/>
                      </a:lnTo>
                      <a:lnTo>
                        <a:pt x="0" y="92"/>
                      </a:lnTo>
                      <a:lnTo>
                        <a:pt x="5" y="92"/>
                      </a:lnTo>
                      <a:lnTo>
                        <a:pt x="5" y="88"/>
                      </a:lnTo>
                      <a:lnTo>
                        <a:pt x="5" y="83"/>
                      </a:lnTo>
                      <a:lnTo>
                        <a:pt x="6" y="78"/>
                      </a:lnTo>
                      <a:lnTo>
                        <a:pt x="7" y="74"/>
                      </a:lnTo>
                      <a:lnTo>
                        <a:pt x="8" y="70"/>
                      </a:lnTo>
                      <a:lnTo>
                        <a:pt x="9" y="66"/>
                      </a:lnTo>
                      <a:lnTo>
                        <a:pt x="11" y="61"/>
                      </a:lnTo>
                      <a:lnTo>
                        <a:pt x="13" y="58"/>
                      </a:lnTo>
                      <a:lnTo>
                        <a:pt x="14" y="54"/>
                      </a:lnTo>
                      <a:lnTo>
                        <a:pt x="16" y="50"/>
                      </a:lnTo>
                      <a:lnTo>
                        <a:pt x="19" y="46"/>
                      </a:lnTo>
                      <a:lnTo>
                        <a:pt x="21" y="43"/>
                      </a:lnTo>
                      <a:lnTo>
                        <a:pt x="23" y="39"/>
                      </a:lnTo>
                      <a:lnTo>
                        <a:pt x="26" y="36"/>
                      </a:lnTo>
                      <a:lnTo>
                        <a:pt x="29" y="32"/>
                      </a:lnTo>
                      <a:lnTo>
                        <a:pt x="31" y="30"/>
                      </a:lnTo>
                      <a:lnTo>
                        <a:pt x="35" y="27"/>
                      </a:lnTo>
                      <a:lnTo>
                        <a:pt x="38" y="24"/>
                      </a:lnTo>
                      <a:lnTo>
                        <a:pt x="42" y="22"/>
                      </a:lnTo>
                      <a:lnTo>
                        <a:pt x="45" y="20"/>
                      </a:lnTo>
                      <a:lnTo>
                        <a:pt x="49" y="17"/>
                      </a:lnTo>
                      <a:lnTo>
                        <a:pt x="52" y="15"/>
                      </a:lnTo>
                      <a:lnTo>
                        <a:pt x="57" y="13"/>
                      </a:lnTo>
                      <a:lnTo>
                        <a:pt x="60" y="12"/>
                      </a:lnTo>
                      <a:lnTo>
                        <a:pt x="65" y="9"/>
                      </a:lnTo>
                      <a:lnTo>
                        <a:pt x="68" y="8"/>
                      </a:lnTo>
                      <a:lnTo>
                        <a:pt x="73" y="7"/>
                      </a:lnTo>
                      <a:lnTo>
                        <a:pt x="77" y="7"/>
                      </a:lnTo>
                      <a:lnTo>
                        <a:pt x="81" y="6"/>
                      </a:lnTo>
                      <a:lnTo>
                        <a:pt x="85" y="6"/>
                      </a:lnTo>
                      <a:lnTo>
                        <a:pt x="90" y="5"/>
                      </a:lnTo>
                      <a:lnTo>
                        <a:pt x="95" y="5"/>
                      </a:lnTo>
                      <a:lnTo>
                        <a:pt x="95" y="0"/>
                      </a:lnTo>
                      <a:close/>
                    </a:path>
                  </a:pathLst>
                </a:custGeom>
                <a:solidFill>
                  <a:srgbClr val="000000"/>
                </a:solidFill>
                <a:ln w="9525">
                  <a:noFill/>
                  <a:round/>
                  <a:headEnd/>
                  <a:tailEnd/>
                </a:ln>
              </p:spPr>
              <p:txBody>
                <a:bodyPr/>
                <a:lstStyle/>
                <a:p>
                  <a:endParaRPr lang="en-GB"/>
                </a:p>
              </p:txBody>
            </p:sp>
            <p:sp>
              <p:nvSpPr>
                <p:cNvPr id="894" name="Freeform 1210"/>
                <p:cNvSpPr>
                  <a:spLocks/>
                </p:cNvSpPr>
                <p:nvPr/>
              </p:nvSpPr>
              <p:spPr bwMode="auto">
                <a:xfrm>
                  <a:off x="3302" y="3053"/>
                  <a:ext cx="76" cy="76"/>
                </a:xfrm>
                <a:custGeom>
                  <a:avLst/>
                  <a:gdLst>
                    <a:gd name="T0" fmla="*/ 22 w 151"/>
                    <a:gd name="T1" fmla="*/ 0 h 151"/>
                    <a:gd name="T2" fmla="*/ 24 w 151"/>
                    <a:gd name="T3" fmla="*/ 1 h 151"/>
                    <a:gd name="T4" fmla="*/ 27 w 151"/>
                    <a:gd name="T5" fmla="*/ 2 h 151"/>
                    <a:gd name="T6" fmla="*/ 29 w 151"/>
                    <a:gd name="T7" fmla="*/ 3 h 151"/>
                    <a:gd name="T8" fmla="*/ 32 w 151"/>
                    <a:gd name="T9" fmla="*/ 5 h 151"/>
                    <a:gd name="T10" fmla="*/ 34 w 151"/>
                    <a:gd name="T11" fmla="*/ 7 h 151"/>
                    <a:gd name="T12" fmla="*/ 35 w 151"/>
                    <a:gd name="T13" fmla="*/ 9 h 151"/>
                    <a:gd name="T14" fmla="*/ 36 w 151"/>
                    <a:gd name="T15" fmla="*/ 11 h 151"/>
                    <a:gd name="T16" fmla="*/ 37 w 151"/>
                    <a:gd name="T17" fmla="*/ 14 h 151"/>
                    <a:gd name="T18" fmla="*/ 38 w 151"/>
                    <a:gd name="T19" fmla="*/ 17 h 151"/>
                    <a:gd name="T20" fmla="*/ 38 w 151"/>
                    <a:gd name="T21" fmla="*/ 19 h 151"/>
                    <a:gd name="T22" fmla="*/ 38 w 151"/>
                    <a:gd name="T23" fmla="*/ 22 h 151"/>
                    <a:gd name="T24" fmla="*/ 37 w 151"/>
                    <a:gd name="T25" fmla="*/ 25 h 151"/>
                    <a:gd name="T26" fmla="*/ 36 w 151"/>
                    <a:gd name="T27" fmla="*/ 28 h 151"/>
                    <a:gd name="T28" fmla="*/ 35 w 151"/>
                    <a:gd name="T29" fmla="*/ 30 h 151"/>
                    <a:gd name="T30" fmla="*/ 33 w 151"/>
                    <a:gd name="T31" fmla="*/ 32 h 151"/>
                    <a:gd name="T32" fmla="*/ 31 w 151"/>
                    <a:gd name="T33" fmla="*/ 34 h 151"/>
                    <a:gd name="T34" fmla="*/ 29 w 151"/>
                    <a:gd name="T35" fmla="*/ 36 h 151"/>
                    <a:gd name="T36" fmla="*/ 26 w 151"/>
                    <a:gd name="T37" fmla="*/ 37 h 151"/>
                    <a:gd name="T38" fmla="*/ 24 w 151"/>
                    <a:gd name="T39" fmla="*/ 38 h 151"/>
                    <a:gd name="T40" fmla="*/ 21 w 151"/>
                    <a:gd name="T41" fmla="*/ 38 h 151"/>
                    <a:gd name="T42" fmla="*/ 18 w 151"/>
                    <a:gd name="T43" fmla="*/ 38 h 151"/>
                    <a:gd name="T44" fmla="*/ 15 w 151"/>
                    <a:gd name="T45" fmla="*/ 38 h 151"/>
                    <a:gd name="T46" fmla="*/ 13 w 151"/>
                    <a:gd name="T47" fmla="*/ 37 h 151"/>
                    <a:gd name="T48" fmla="*/ 10 w 151"/>
                    <a:gd name="T49" fmla="*/ 36 h 151"/>
                    <a:gd name="T50" fmla="*/ 8 w 151"/>
                    <a:gd name="T51" fmla="*/ 34 h 151"/>
                    <a:gd name="T52" fmla="*/ 6 w 151"/>
                    <a:gd name="T53" fmla="*/ 32 h 151"/>
                    <a:gd name="T54" fmla="*/ 4 w 151"/>
                    <a:gd name="T55" fmla="*/ 30 h 151"/>
                    <a:gd name="T56" fmla="*/ 3 w 151"/>
                    <a:gd name="T57" fmla="*/ 28 h 151"/>
                    <a:gd name="T58" fmla="*/ 2 w 151"/>
                    <a:gd name="T59" fmla="*/ 26 h 151"/>
                    <a:gd name="T60" fmla="*/ 1 w 151"/>
                    <a:gd name="T61" fmla="*/ 23 h 151"/>
                    <a:gd name="T62" fmla="*/ 0 w 151"/>
                    <a:gd name="T63" fmla="*/ 20 h 151"/>
                    <a:gd name="T64" fmla="*/ 0 w 151"/>
                    <a:gd name="T65" fmla="*/ 17 h 151"/>
                    <a:gd name="T66" fmla="*/ 1 w 151"/>
                    <a:gd name="T67" fmla="*/ 14 h 151"/>
                    <a:gd name="T68" fmla="*/ 2 w 151"/>
                    <a:gd name="T69" fmla="*/ 12 h 151"/>
                    <a:gd name="T70" fmla="*/ 3 w 151"/>
                    <a:gd name="T71" fmla="*/ 9 h 151"/>
                    <a:gd name="T72" fmla="*/ 5 w 151"/>
                    <a:gd name="T73" fmla="*/ 7 h 151"/>
                    <a:gd name="T74" fmla="*/ 7 w 151"/>
                    <a:gd name="T75" fmla="*/ 5 h 151"/>
                    <a:gd name="T76" fmla="*/ 9 w 151"/>
                    <a:gd name="T77" fmla="*/ 4 h 151"/>
                    <a:gd name="T78" fmla="*/ 11 w 151"/>
                    <a:gd name="T79" fmla="*/ 2 h 151"/>
                    <a:gd name="T80" fmla="*/ 14 w 151"/>
                    <a:gd name="T81" fmla="*/ 1 h 151"/>
                    <a:gd name="T82" fmla="*/ 17 w 151"/>
                    <a:gd name="T83" fmla="*/ 1 h 151"/>
                    <a:gd name="T84" fmla="*/ 20 w 151"/>
                    <a:gd name="T85" fmla="*/ 0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1"/>
                    <a:gd name="T130" fmla="*/ 0 h 151"/>
                    <a:gd name="T131" fmla="*/ 151 w 151"/>
                    <a:gd name="T132" fmla="*/ 151 h 1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1" h="151">
                      <a:moveTo>
                        <a:pt x="78" y="0"/>
                      </a:moveTo>
                      <a:lnTo>
                        <a:pt x="81" y="0"/>
                      </a:lnTo>
                      <a:lnTo>
                        <a:pt x="85" y="0"/>
                      </a:lnTo>
                      <a:lnTo>
                        <a:pt x="89" y="2"/>
                      </a:lnTo>
                      <a:lnTo>
                        <a:pt x="93" y="3"/>
                      </a:lnTo>
                      <a:lnTo>
                        <a:pt x="96" y="3"/>
                      </a:lnTo>
                      <a:lnTo>
                        <a:pt x="100" y="4"/>
                      </a:lnTo>
                      <a:lnTo>
                        <a:pt x="103" y="5"/>
                      </a:lnTo>
                      <a:lnTo>
                        <a:pt x="106" y="7"/>
                      </a:lnTo>
                      <a:lnTo>
                        <a:pt x="110" y="9"/>
                      </a:lnTo>
                      <a:lnTo>
                        <a:pt x="113" y="10"/>
                      </a:lnTo>
                      <a:lnTo>
                        <a:pt x="116" y="12"/>
                      </a:lnTo>
                      <a:lnTo>
                        <a:pt x="119" y="14"/>
                      </a:lnTo>
                      <a:lnTo>
                        <a:pt x="121" y="17"/>
                      </a:lnTo>
                      <a:lnTo>
                        <a:pt x="125" y="19"/>
                      </a:lnTo>
                      <a:lnTo>
                        <a:pt x="127" y="21"/>
                      </a:lnTo>
                      <a:lnTo>
                        <a:pt x="129" y="23"/>
                      </a:lnTo>
                      <a:lnTo>
                        <a:pt x="133" y="26"/>
                      </a:lnTo>
                      <a:lnTo>
                        <a:pt x="135" y="29"/>
                      </a:lnTo>
                      <a:lnTo>
                        <a:pt x="138" y="32"/>
                      </a:lnTo>
                      <a:lnTo>
                        <a:pt x="139" y="35"/>
                      </a:lnTo>
                      <a:lnTo>
                        <a:pt x="141" y="37"/>
                      </a:lnTo>
                      <a:lnTo>
                        <a:pt x="142" y="41"/>
                      </a:lnTo>
                      <a:lnTo>
                        <a:pt x="144" y="44"/>
                      </a:lnTo>
                      <a:lnTo>
                        <a:pt x="146" y="48"/>
                      </a:lnTo>
                      <a:lnTo>
                        <a:pt x="147" y="51"/>
                      </a:lnTo>
                      <a:lnTo>
                        <a:pt x="148" y="55"/>
                      </a:lnTo>
                      <a:lnTo>
                        <a:pt x="149" y="58"/>
                      </a:lnTo>
                      <a:lnTo>
                        <a:pt x="150" y="61"/>
                      </a:lnTo>
                      <a:lnTo>
                        <a:pt x="150" y="65"/>
                      </a:lnTo>
                      <a:lnTo>
                        <a:pt x="151" y="70"/>
                      </a:lnTo>
                      <a:lnTo>
                        <a:pt x="151" y="73"/>
                      </a:lnTo>
                      <a:lnTo>
                        <a:pt x="151" y="76"/>
                      </a:lnTo>
                      <a:lnTo>
                        <a:pt x="151" y="81"/>
                      </a:lnTo>
                      <a:lnTo>
                        <a:pt x="150" y="84"/>
                      </a:lnTo>
                      <a:lnTo>
                        <a:pt x="150" y="88"/>
                      </a:lnTo>
                      <a:lnTo>
                        <a:pt x="149" y="93"/>
                      </a:lnTo>
                      <a:lnTo>
                        <a:pt x="149" y="96"/>
                      </a:lnTo>
                      <a:lnTo>
                        <a:pt x="148" y="99"/>
                      </a:lnTo>
                      <a:lnTo>
                        <a:pt x="147" y="103"/>
                      </a:lnTo>
                      <a:lnTo>
                        <a:pt x="144" y="106"/>
                      </a:lnTo>
                      <a:lnTo>
                        <a:pt x="143" y="110"/>
                      </a:lnTo>
                      <a:lnTo>
                        <a:pt x="141" y="112"/>
                      </a:lnTo>
                      <a:lnTo>
                        <a:pt x="140" y="116"/>
                      </a:lnTo>
                      <a:lnTo>
                        <a:pt x="138" y="119"/>
                      </a:lnTo>
                      <a:lnTo>
                        <a:pt x="135" y="121"/>
                      </a:lnTo>
                      <a:lnTo>
                        <a:pt x="133" y="125"/>
                      </a:lnTo>
                      <a:lnTo>
                        <a:pt x="131" y="127"/>
                      </a:lnTo>
                      <a:lnTo>
                        <a:pt x="128" y="129"/>
                      </a:lnTo>
                      <a:lnTo>
                        <a:pt x="126" y="132"/>
                      </a:lnTo>
                      <a:lnTo>
                        <a:pt x="123" y="134"/>
                      </a:lnTo>
                      <a:lnTo>
                        <a:pt x="120" y="136"/>
                      </a:lnTo>
                      <a:lnTo>
                        <a:pt x="117" y="139"/>
                      </a:lnTo>
                      <a:lnTo>
                        <a:pt x="113" y="141"/>
                      </a:lnTo>
                      <a:lnTo>
                        <a:pt x="111" y="142"/>
                      </a:lnTo>
                      <a:lnTo>
                        <a:pt x="108" y="144"/>
                      </a:lnTo>
                      <a:lnTo>
                        <a:pt x="104" y="146"/>
                      </a:lnTo>
                      <a:lnTo>
                        <a:pt x="101" y="147"/>
                      </a:lnTo>
                      <a:lnTo>
                        <a:pt x="97" y="148"/>
                      </a:lnTo>
                      <a:lnTo>
                        <a:pt x="94" y="149"/>
                      </a:lnTo>
                      <a:lnTo>
                        <a:pt x="89" y="150"/>
                      </a:lnTo>
                      <a:lnTo>
                        <a:pt x="86" y="150"/>
                      </a:lnTo>
                      <a:lnTo>
                        <a:pt x="82" y="150"/>
                      </a:lnTo>
                      <a:lnTo>
                        <a:pt x="79" y="151"/>
                      </a:lnTo>
                      <a:lnTo>
                        <a:pt x="74" y="151"/>
                      </a:lnTo>
                      <a:lnTo>
                        <a:pt x="71" y="150"/>
                      </a:lnTo>
                      <a:lnTo>
                        <a:pt x="67" y="150"/>
                      </a:lnTo>
                      <a:lnTo>
                        <a:pt x="63" y="150"/>
                      </a:lnTo>
                      <a:lnTo>
                        <a:pt x="59" y="149"/>
                      </a:lnTo>
                      <a:lnTo>
                        <a:pt x="56" y="148"/>
                      </a:lnTo>
                      <a:lnTo>
                        <a:pt x="52" y="147"/>
                      </a:lnTo>
                      <a:lnTo>
                        <a:pt x="49" y="146"/>
                      </a:lnTo>
                      <a:lnTo>
                        <a:pt x="45" y="144"/>
                      </a:lnTo>
                      <a:lnTo>
                        <a:pt x="42" y="143"/>
                      </a:lnTo>
                      <a:lnTo>
                        <a:pt x="38" y="141"/>
                      </a:lnTo>
                      <a:lnTo>
                        <a:pt x="36" y="140"/>
                      </a:lnTo>
                      <a:lnTo>
                        <a:pt x="33" y="137"/>
                      </a:lnTo>
                      <a:lnTo>
                        <a:pt x="29" y="135"/>
                      </a:lnTo>
                      <a:lnTo>
                        <a:pt x="27" y="133"/>
                      </a:lnTo>
                      <a:lnTo>
                        <a:pt x="25" y="131"/>
                      </a:lnTo>
                      <a:lnTo>
                        <a:pt x="21" y="128"/>
                      </a:lnTo>
                      <a:lnTo>
                        <a:pt x="19" y="125"/>
                      </a:lnTo>
                      <a:lnTo>
                        <a:pt x="17" y="122"/>
                      </a:lnTo>
                      <a:lnTo>
                        <a:pt x="14" y="120"/>
                      </a:lnTo>
                      <a:lnTo>
                        <a:pt x="13" y="117"/>
                      </a:lnTo>
                      <a:lnTo>
                        <a:pt x="11" y="113"/>
                      </a:lnTo>
                      <a:lnTo>
                        <a:pt x="9" y="111"/>
                      </a:lnTo>
                      <a:lnTo>
                        <a:pt x="7" y="108"/>
                      </a:lnTo>
                      <a:lnTo>
                        <a:pt x="6" y="104"/>
                      </a:lnTo>
                      <a:lnTo>
                        <a:pt x="5" y="101"/>
                      </a:lnTo>
                      <a:lnTo>
                        <a:pt x="4" y="97"/>
                      </a:lnTo>
                      <a:lnTo>
                        <a:pt x="3" y="94"/>
                      </a:lnTo>
                      <a:lnTo>
                        <a:pt x="2" y="89"/>
                      </a:lnTo>
                      <a:lnTo>
                        <a:pt x="2" y="86"/>
                      </a:lnTo>
                      <a:lnTo>
                        <a:pt x="0" y="82"/>
                      </a:lnTo>
                      <a:lnTo>
                        <a:pt x="0" y="79"/>
                      </a:lnTo>
                      <a:lnTo>
                        <a:pt x="0" y="74"/>
                      </a:lnTo>
                      <a:lnTo>
                        <a:pt x="0" y="71"/>
                      </a:lnTo>
                      <a:lnTo>
                        <a:pt x="0" y="67"/>
                      </a:lnTo>
                      <a:lnTo>
                        <a:pt x="2" y="63"/>
                      </a:lnTo>
                      <a:lnTo>
                        <a:pt x="3" y="59"/>
                      </a:lnTo>
                      <a:lnTo>
                        <a:pt x="3" y="56"/>
                      </a:lnTo>
                      <a:lnTo>
                        <a:pt x="4" y="52"/>
                      </a:lnTo>
                      <a:lnTo>
                        <a:pt x="5" y="49"/>
                      </a:lnTo>
                      <a:lnTo>
                        <a:pt x="7" y="45"/>
                      </a:lnTo>
                      <a:lnTo>
                        <a:pt x="9" y="42"/>
                      </a:lnTo>
                      <a:lnTo>
                        <a:pt x="10" y="38"/>
                      </a:lnTo>
                      <a:lnTo>
                        <a:pt x="12" y="36"/>
                      </a:lnTo>
                      <a:lnTo>
                        <a:pt x="14" y="33"/>
                      </a:lnTo>
                      <a:lnTo>
                        <a:pt x="17" y="29"/>
                      </a:lnTo>
                      <a:lnTo>
                        <a:pt x="19" y="27"/>
                      </a:lnTo>
                      <a:lnTo>
                        <a:pt x="21" y="25"/>
                      </a:lnTo>
                      <a:lnTo>
                        <a:pt x="24" y="21"/>
                      </a:lnTo>
                      <a:lnTo>
                        <a:pt x="26" y="19"/>
                      </a:lnTo>
                      <a:lnTo>
                        <a:pt x="29" y="17"/>
                      </a:lnTo>
                      <a:lnTo>
                        <a:pt x="32" y="14"/>
                      </a:lnTo>
                      <a:lnTo>
                        <a:pt x="35" y="13"/>
                      </a:lnTo>
                      <a:lnTo>
                        <a:pt x="38" y="11"/>
                      </a:lnTo>
                      <a:lnTo>
                        <a:pt x="41" y="9"/>
                      </a:lnTo>
                      <a:lnTo>
                        <a:pt x="44" y="7"/>
                      </a:lnTo>
                      <a:lnTo>
                        <a:pt x="48" y="6"/>
                      </a:lnTo>
                      <a:lnTo>
                        <a:pt x="51" y="5"/>
                      </a:lnTo>
                      <a:lnTo>
                        <a:pt x="55" y="4"/>
                      </a:lnTo>
                      <a:lnTo>
                        <a:pt x="58" y="3"/>
                      </a:lnTo>
                      <a:lnTo>
                        <a:pt x="62" y="2"/>
                      </a:lnTo>
                      <a:lnTo>
                        <a:pt x="66" y="2"/>
                      </a:lnTo>
                      <a:lnTo>
                        <a:pt x="70" y="0"/>
                      </a:lnTo>
                      <a:lnTo>
                        <a:pt x="73" y="0"/>
                      </a:lnTo>
                      <a:lnTo>
                        <a:pt x="78" y="0"/>
                      </a:lnTo>
                      <a:close/>
                    </a:path>
                  </a:pathLst>
                </a:custGeom>
                <a:solidFill>
                  <a:srgbClr val="CCCCCC"/>
                </a:solidFill>
                <a:ln w="9525">
                  <a:noFill/>
                  <a:round/>
                  <a:headEnd/>
                  <a:tailEnd/>
                </a:ln>
              </p:spPr>
              <p:txBody>
                <a:bodyPr/>
                <a:lstStyle/>
                <a:p>
                  <a:endParaRPr lang="en-GB"/>
                </a:p>
              </p:txBody>
            </p:sp>
            <p:sp>
              <p:nvSpPr>
                <p:cNvPr id="895" name="Freeform 1211"/>
                <p:cNvSpPr>
                  <a:spLocks/>
                </p:cNvSpPr>
                <p:nvPr/>
              </p:nvSpPr>
              <p:spPr bwMode="auto">
                <a:xfrm>
                  <a:off x="3302" y="3053"/>
                  <a:ext cx="76" cy="76"/>
                </a:xfrm>
                <a:custGeom>
                  <a:avLst/>
                  <a:gdLst>
                    <a:gd name="T0" fmla="*/ 22 w 151"/>
                    <a:gd name="T1" fmla="*/ 0 h 151"/>
                    <a:gd name="T2" fmla="*/ 24 w 151"/>
                    <a:gd name="T3" fmla="*/ 1 h 151"/>
                    <a:gd name="T4" fmla="*/ 27 w 151"/>
                    <a:gd name="T5" fmla="*/ 2 h 151"/>
                    <a:gd name="T6" fmla="*/ 29 w 151"/>
                    <a:gd name="T7" fmla="*/ 3 h 151"/>
                    <a:gd name="T8" fmla="*/ 32 w 151"/>
                    <a:gd name="T9" fmla="*/ 5 h 151"/>
                    <a:gd name="T10" fmla="*/ 34 w 151"/>
                    <a:gd name="T11" fmla="*/ 7 h 151"/>
                    <a:gd name="T12" fmla="*/ 35 w 151"/>
                    <a:gd name="T13" fmla="*/ 9 h 151"/>
                    <a:gd name="T14" fmla="*/ 36 w 151"/>
                    <a:gd name="T15" fmla="*/ 11 h 151"/>
                    <a:gd name="T16" fmla="*/ 37 w 151"/>
                    <a:gd name="T17" fmla="*/ 14 h 151"/>
                    <a:gd name="T18" fmla="*/ 38 w 151"/>
                    <a:gd name="T19" fmla="*/ 17 h 151"/>
                    <a:gd name="T20" fmla="*/ 38 w 151"/>
                    <a:gd name="T21" fmla="*/ 19 h 151"/>
                    <a:gd name="T22" fmla="*/ 38 w 151"/>
                    <a:gd name="T23" fmla="*/ 22 h 151"/>
                    <a:gd name="T24" fmla="*/ 37 w 151"/>
                    <a:gd name="T25" fmla="*/ 25 h 151"/>
                    <a:gd name="T26" fmla="*/ 36 w 151"/>
                    <a:gd name="T27" fmla="*/ 28 h 151"/>
                    <a:gd name="T28" fmla="*/ 35 w 151"/>
                    <a:gd name="T29" fmla="*/ 30 h 151"/>
                    <a:gd name="T30" fmla="*/ 33 w 151"/>
                    <a:gd name="T31" fmla="*/ 32 h 151"/>
                    <a:gd name="T32" fmla="*/ 31 w 151"/>
                    <a:gd name="T33" fmla="*/ 34 h 151"/>
                    <a:gd name="T34" fmla="*/ 29 w 151"/>
                    <a:gd name="T35" fmla="*/ 36 h 151"/>
                    <a:gd name="T36" fmla="*/ 26 w 151"/>
                    <a:gd name="T37" fmla="*/ 37 h 151"/>
                    <a:gd name="T38" fmla="*/ 24 w 151"/>
                    <a:gd name="T39" fmla="*/ 38 h 151"/>
                    <a:gd name="T40" fmla="*/ 21 w 151"/>
                    <a:gd name="T41" fmla="*/ 38 h 151"/>
                    <a:gd name="T42" fmla="*/ 18 w 151"/>
                    <a:gd name="T43" fmla="*/ 38 h 151"/>
                    <a:gd name="T44" fmla="*/ 15 w 151"/>
                    <a:gd name="T45" fmla="*/ 38 h 151"/>
                    <a:gd name="T46" fmla="*/ 13 w 151"/>
                    <a:gd name="T47" fmla="*/ 37 h 151"/>
                    <a:gd name="T48" fmla="*/ 10 w 151"/>
                    <a:gd name="T49" fmla="*/ 36 h 151"/>
                    <a:gd name="T50" fmla="*/ 8 w 151"/>
                    <a:gd name="T51" fmla="*/ 34 h 151"/>
                    <a:gd name="T52" fmla="*/ 6 w 151"/>
                    <a:gd name="T53" fmla="*/ 32 h 151"/>
                    <a:gd name="T54" fmla="*/ 4 w 151"/>
                    <a:gd name="T55" fmla="*/ 30 h 151"/>
                    <a:gd name="T56" fmla="*/ 3 w 151"/>
                    <a:gd name="T57" fmla="*/ 28 h 151"/>
                    <a:gd name="T58" fmla="*/ 2 w 151"/>
                    <a:gd name="T59" fmla="*/ 26 h 151"/>
                    <a:gd name="T60" fmla="*/ 1 w 151"/>
                    <a:gd name="T61" fmla="*/ 23 h 151"/>
                    <a:gd name="T62" fmla="*/ 0 w 151"/>
                    <a:gd name="T63" fmla="*/ 20 h 151"/>
                    <a:gd name="T64" fmla="*/ 0 w 151"/>
                    <a:gd name="T65" fmla="*/ 17 h 151"/>
                    <a:gd name="T66" fmla="*/ 1 w 151"/>
                    <a:gd name="T67" fmla="*/ 14 h 151"/>
                    <a:gd name="T68" fmla="*/ 2 w 151"/>
                    <a:gd name="T69" fmla="*/ 12 h 151"/>
                    <a:gd name="T70" fmla="*/ 3 w 151"/>
                    <a:gd name="T71" fmla="*/ 9 h 151"/>
                    <a:gd name="T72" fmla="*/ 5 w 151"/>
                    <a:gd name="T73" fmla="*/ 7 h 151"/>
                    <a:gd name="T74" fmla="*/ 7 w 151"/>
                    <a:gd name="T75" fmla="*/ 5 h 151"/>
                    <a:gd name="T76" fmla="*/ 9 w 151"/>
                    <a:gd name="T77" fmla="*/ 4 h 151"/>
                    <a:gd name="T78" fmla="*/ 11 w 151"/>
                    <a:gd name="T79" fmla="*/ 2 h 151"/>
                    <a:gd name="T80" fmla="*/ 14 w 151"/>
                    <a:gd name="T81" fmla="*/ 1 h 151"/>
                    <a:gd name="T82" fmla="*/ 17 w 151"/>
                    <a:gd name="T83" fmla="*/ 1 h 151"/>
                    <a:gd name="T84" fmla="*/ 20 w 151"/>
                    <a:gd name="T85" fmla="*/ 0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1"/>
                    <a:gd name="T130" fmla="*/ 0 h 151"/>
                    <a:gd name="T131" fmla="*/ 151 w 151"/>
                    <a:gd name="T132" fmla="*/ 151 h 1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1" h="151">
                      <a:moveTo>
                        <a:pt x="78" y="0"/>
                      </a:moveTo>
                      <a:lnTo>
                        <a:pt x="81" y="0"/>
                      </a:lnTo>
                      <a:lnTo>
                        <a:pt x="85" y="0"/>
                      </a:lnTo>
                      <a:lnTo>
                        <a:pt x="89" y="2"/>
                      </a:lnTo>
                      <a:lnTo>
                        <a:pt x="93" y="3"/>
                      </a:lnTo>
                      <a:lnTo>
                        <a:pt x="96" y="3"/>
                      </a:lnTo>
                      <a:lnTo>
                        <a:pt x="100" y="4"/>
                      </a:lnTo>
                      <a:lnTo>
                        <a:pt x="103" y="5"/>
                      </a:lnTo>
                      <a:lnTo>
                        <a:pt x="106" y="7"/>
                      </a:lnTo>
                      <a:lnTo>
                        <a:pt x="110" y="9"/>
                      </a:lnTo>
                      <a:lnTo>
                        <a:pt x="113" y="10"/>
                      </a:lnTo>
                      <a:lnTo>
                        <a:pt x="116" y="12"/>
                      </a:lnTo>
                      <a:lnTo>
                        <a:pt x="119" y="14"/>
                      </a:lnTo>
                      <a:lnTo>
                        <a:pt x="121" y="17"/>
                      </a:lnTo>
                      <a:lnTo>
                        <a:pt x="125" y="19"/>
                      </a:lnTo>
                      <a:lnTo>
                        <a:pt x="127" y="21"/>
                      </a:lnTo>
                      <a:lnTo>
                        <a:pt x="129" y="23"/>
                      </a:lnTo>
                      <a:lnTo>
                        <a:pt x="133" y="26"/>
                      </a:lnTo>
                      <a:lnTo>
                        <a:pt x="135" y="29"/>
                      </a:lnTo>
                      <a:lnTo>
                        <a:pt x="138" y="32"/>
                      </a:lnTo>
                      <a:lnTo>
                        <a:pt x="139" y="35"/>
                      </a:lnTo>
                      <a:lnTo>
                        <a:pt x="141" y="37"/>
                      </a:lnTo>
                      <a:lnTo>
                        <a:pt x="142" y="41"/>
                      </a:lnTo>
                      <a:lnTo>
                        <a:pt x="144" y="44"/>
                      </a:lnTo>
                      <a:lnTo>
                        <a:pt x="146" y="48"/>
                      </a:lnTo>
                      <a:lnTo>
                        <a:pt x="147" y="51"/>
                      </a:lnTo>
                      <a:lnTo>
                        <a:pt x="148" y="55"/>
                      </a:lnTo>
                      <a:lnTo>
                        <a:pt x="149" y="58"/>
                      </a:lnTo>
                      <a:lnTo>
                        <a:pt x="150" y="61"/>
                      </a:lnTo>
                      <a:lnTo>
                        <a:pt x="150" y="65"/>
                      </a:lnTo>
                      <a:lnTo>
                        <a:pt x="151" y="70"/>
                      </a:lnTo>
                      <a:lnTo>
                        <a:pt x="151" y="73"/>
                      </a:lnTo>
                      <a:lnTo>
                        <a:pt x="151" y="76"/>
                      </a:lnTo>
                      <a:lnTo>
                        <a:pt x="151" y="81"/>
                      </a:lnTo>
                      <a:lnTo>
                        <a:pt x="150" y="84"/>
                      </a:lnTo>
                      <a:lnTo>
                        <a:pt x="150" y="88"/>
                      </a:lnTo>
                      <a:lnTo>
                        <a:pt x="149" y="93"/>
                      </a:lnTo>
                      <a:lnTo>
                        <a:pt x="149" y="96"/>
                      </a:lnTo>
                      <a:lnTo>
                        <a:pt x="148" y="99"/>
                      </a:lnTo>
                      <a:lnTo>
                        <a:pt x="147" y="103"/>
                      </a:lnTo>
                      <a:lnTo>
                        <a:pt x="144" y="106"/>
                      </a:lnTo>
                      <a:lnTo>
                        <a:pt x="143" y="110"/>
                      </a:lnTo>
                      <a:lnTo>
                        <a:pt x="141" y="112"/>
                      </a:lnTo>
                      <a:lnTo>
                        <a:pt x="140" y="116"/>
                      </a:lnTo>
                      <a:lnTo>
                        <a:pt x="138" y="119"/>
                      </a:lnTo>
                      <a:lnTo>
                        <a:pt x="135" y="121"/>
                      </a:lnTo>
                      <a:lnTo>
                        <a:pt x="133" y="125"/>
                      </a:lnTo>
                      <a:lnTo>
                        <a:pt x="131" y="127"/>
                      </a:lnTo>
                      <a:lnTo>
                        <a:pt x="128" y="129"/>
                      </a:lnTo>
                      <a:lnTo>
                        <a:pt x="126" y="132"/>
                      </a:lnTo>
                      <a:lnTo>
                        <a:pt x="123" y="134"/>
                      </a:lnTo>
                      <a:lnTo>
                        <a:pt x="120" y="136"/>
                      </a:lnTo>
                      <a:lnTo>
                        <a:pt x="117" y="139"/>
                      </a:lnTo>
                      <a:lnTo>
                        <a:pt x="113" y="141"/>
                      </a:lnTo>
                      <a:lnTo>
                        <a:pt x="111" y="142"/>
                      </a:lnTo>
                      <a:lnTo>
                        <a:pt x="108" y="144"/>
                      </a:lnTo>
                      <a:lnTo>
                        <a:pt x="104" y="146"/>
                      </a:lnTo>
                      <a:lnTo>
                        <a:pt x="101" y="147"/>
                      </a:lnTo>
                      <a:lnTo>
                        <a:pt x="97" y="148"/>
                      </a:lnTo>
                      <a:lnTo>
                        <a:pt x="94" y="149"/>
                      </a:lnTo>
                      <a:lnTo>
                        <a:pt x="89" y="150"/>
                      </a:lnTo>
                      <a:lnTo>
                        <a:pt x="86" y="150"/>
                      </a:lnTo>
                      <a:lnTo>
                        <a:pt x="82" y="150"/>
                      </a:lnTo>
                      <a:lnTo>
                        <a:pt x="79" y="151"/>
                      </a:lnTo>
                      <a:lnTo>
                        <a:pt x="74" y="151"/>
                      </a:lnTo>
                      <a:lnTo>
                        <a:pt x="71" y="150"/>
                      </a:lnTo>
                      <a:lnTo>
                        <a:pt x="67" y="150"/>
                      </a:lnTo>
                      <a:lnTo>
                        <a:pt x="63" y="150"/>
                      </a:lnTo>
                      <a:lnTo>
                        <a:pt x="59" y="149"/>
                      </a:lnTo>
                      <a:lnTo>
                        <a:pt x="56" y="148"/>
                      </a:lnTo>
                      <a:lnTo>
                        <a:pt x="52" y="147"/>
                      </a:lnTo>
                      <a:lnTo>
                        <a:pt x="49" y="146"/>
                      </a:lnTo>
                      <a:lnTo>
                        <a:pt x="45" y="144"/>
                      </a:lnTo>
                      <a:lnTo>
                        <a:pt x="42" y="143"/>
                      </a:lnTo>
                      <a:lnTo>
                        <a:pt x="38" y="141"/>
                      </a:lnTo>
                      <a:lnTo>
                        <a:pt x="36" y="140"/>
                      </a:lnTo>
                      <a:lnTo>
                        <a:pt x="33" y="137"/>
                      </a:lnTo>
                      <a:lnTo>
                        <a:pt x="29" y="135"/>
                      </a:lnTo>
                      <a:lnTo>
                        <a:pt x="27" y="133"/>
                      </a:lnTo>
                      <a:lnTo>
                        <a:pt x="25" y="131"/>
                      </a:lnTo>
                      <a:lnTo>
                        <a:pt x="21" y="128"/>
                      </a:lnTo>
                      <a:lnTo>
                        <a:pt x="19" y="125"/>
                      </a:lnTo>
                      <a:lnTo>
                        <a:pt x="17" y="122"/>
                      </a:lnTo>
                      <a:lnTo>
                        <a:pt x="14" y="120"/>
                      </a:lnTo>
                      <a:lnTo>
                        <a:pt x="13" y="117"/>
                      </a:lnTo>
                      <a:lnTo>
                        <a:pt x="11" y="113"/>
                      </a:lnTo>
                      <a:lnTo>
                        <a:pt x="9" y="111"/>
                      </a:lnTo>
                      <a:lnTo>
                        <a:pt x="7" y="108"/>
                      </a:lnTo>
                      <a:lnTo>
                        <a:pt x="6" y="104"/>
                      </a:lnTo>
                      <a:lnTo>
                        <a:pt x="5" y="101"/>
                      </a:lnTo>
                      <a:lnTo>
                        <a:pt x="4" y="97"/>
                      </a:lnTo>
                      <a:lnTo>
                        <a:pt x="3" y="94"/>
                      </a:lnTo>
                      <a:lnTo>
                        <a:pt x="2" y="89"/>
                      </a:lnTo>
                      <a:lnTo>
                        <a:pt x="2" y="86"/>
                      </a:lnTo>
                      <a:lnTo>
                        <a:pt x="0" y="82"/>
                      </a:lnTo>
                      <a:lnTo>
                        <a:pt x="0" y="79"/>
                      </a:lnTo>
                      <a:lnTo>
                        <a:pt x="0" y="74"/>
                      </a:lnTo>
                      <a:lnTo>
                        <a:pt x="0" y="71"/>
                      </a:lnTo>
                      <a:lnTo>
                        <a:pt x="0" y="67"/>
                      </a:lnTo>
                      <a:lnTo>
                        <a:pt x="2" y="63"/>
                      </a:lnTo>
                      <a:lnTo>
                        <a:pt x="3" y="59"/>
                      </a:lnTo>
                      <a:lnTo>
                        <a:pt x="3" y="56"/>
                      </a:lnTo>
                      <a:lnTo>
                        <a:pt x="4" y="52"/>
                      </a:lnTo>
                      <a:lnTo>
                        <a:pt x="5" y="49"/>
                      </a:lnTo>
                      <a:lnTo>
                        <a:pt x="7" y="45"/>
                      </a:lnTo>
                      <a:lnTo>
                        <a:pt x="9" y="42"/>
                      </a:lnTo>
                      <a:lnTo>
                        <a:pt x="10" y="38"/>
                      </a:lnTo>
                      <a:lnTo>
                        <a:pt x="12" y="36"/>
                      </a:lnTo>
                      <a:lnTo>
                        <a:pt x="14" y="33"/>
                      </a:lnTo>
                      <a:lnTo>
                        <a:pt x="17" y="29"/>
                      </a:lnTo>
                      <a:lnTo>
                        <a:pt x="19" y="27"/>
                      </a:lnTo>
                      <a:lnTo>
                        <a:pt x="21" y="25"/>
                      </a:lnTo>
                      <a:lnTo>
                        <a:pt x="24" y="21"/>
                      </a:lnTo>
                      <a:lnTo>
                        <a:pt x="26" y="19"/>
                      </a:lnTo>
                      <a:lnTo>
                        <a:pt x="29" y="17"/>
                      </a:lnTo>
                      <a:lnTo>
                        <a:pt x="32" y="14"/>
                      </a:lnTo>
                      <a:lnTo>
                        <a:pt x="35" y="13"/>
                      </a:lnTo>
                      <a:lnTo>
                        <a:pt x="38" y="11"/>
                      </a:lnTo>
                      <a:lnTo>
                        <a:pt x="41" y="9"/>
                      </a:lnTo>
                      <a:lnTo>
                        <a:pt x="44" y="7"/>
                      </a:lnTo>
                      <a:lnTo>
                        <a:pt x="48" y="6"/>
                      </a:lnTo>
                      <a:lnTo>
                        <a:pt x="51" y="5"/>
                      </a:lnTo>
                      <a:lnTo>
                        <a:pt x="55" y="4"/>
                      </a:lnTo>
                      <a:lnTo>
                        <a:pt x="58" y="3"/>
                      </a:lnTo>
                      <a:lnTo>
                        <a:pt x="62" y="2"/>
                      </a:lnTo>
                      <a:lnTo>
                        <a:pt x="66" y="2"/>
                      </a:lnTo>
                      <a:lnTo>
                        <a:pt x="70" y="0"/>
                      </a:lnTo>
                      <a:lnTo>
                        <a:pt x="73" y="0"/>
                      </a:lnTo>
                      <a:lnTo>
                        <a:pt x="78" y="0"/>
                      </a:lnTo>
                    </a:path>
                  </a:pathLst>
                </a:custGeom>
                <a:noFill/>
                <a:ln w="0">
                  <a:solidFill>
                    <a:srgbClr val="000000"/>
                  </a:solidFill>
                  <a:prstDash val="solid"/>
                  <a:round/>
                  <a:headEnd/>
                  <a:tailEnd/>
                </a:ln>
              </p:spPr>
              <p:txBody>
                <a:bodyPr/>
                <a:lstStyle/>
                <a:p>
                  <a:endParaRPr lang="en-GB"/>
                </a:p>
              </p:txBody>
            </p:sp>
            <p:sp>
              <p:nvSpPr>
                <p:cNvPr id="896" name="Freeform 1212"/>
                <p:cNvSpPr>
                  <a:spLocks/>
                </p:cNvSpPr>
                <p:nvPr/>
              </p:nvSpPr>
              <p:spPr bwMode="auto">
                <a:xfrm>
                  <a:off x="3306" y="3057"/>
                  <a:ext cx="68" cy="67"/>
                </a:xfrm>
                <a:custGeom>
                  <a:avLst/>
                  <a:gdLst>
                    <a:gd name="T0" fmla="*/ 20 w 134"/>
                    <a:gd name="T1" fmla="*/ 0 h 135"/>
                    <a:gd name="T2" fmla="*/ 22 w 134"/>
                    <a:gd name="T3" fmla="*/ 0 h 135"/>
                    <a:gd name="T4" fmla="*/ 24 w 134"/>
                    <a:gd name="T5" fmla="*/ 1 h 135"/>
                    <a:gd name="T6" fmla="*/ 26 w 134"/>
                    <a:gd name="T7" fmla="*/ 2 h 135"/>
                    <a:gd name="T8" fmla="*/ 28 w 134"/>
                    <a:gd name="T9" fmla="*/ 4 h 135"/>
                    <a:gd name="T10" fmla="*/ 30 w 134"/>
                    <a:gd name="T11" fmla="*/ 5 h 135"/>
                    <a:gd name="T12" fmla="*/ 32 w 134"/>
                    <a:gd name="T13" fmla="*/ 7 h 135"/>
                    <a:gd name="T14" fmla="*/ 33 w 134"/>
                    <a:gd name="T15" fmla="*/ 10 h 135"/>
                    <a:gd name="T16" fmla="*/ 34 w 134"/>
                    <a:gd name="T17" fmla="*/ 12 h 135"/>
                    <a:gd name="T18" fmla="*/ 35 w 134"/>
                    <a:gd name="T19" fmla="*/ 14 h 135"/>
                    <a:gd name="T20" fmla="*/ 35 w 134"/>
                    <a:gd name="T21" fmla="*/ 17 h 135"/>
                    <a:gd name="T22" fmla="*/ 34 w 134"/>
                    <a:gd name="T23" fmla="*/ 20 h 135"/>
                    <a:gd name="T24" fmla="*/ 33 w 134"/>
                    <a:gd name="T25" fmla="*/ 22 h 135"/>
                    <a:gd name="T26" fmla="*/ 32 w 134"/>
                    <a:gd name="T27" fmla="*/ 24 h 135"/>
                    <a:gd name="T28" fmla="*/ 31 w 134"/>
                    <a:gd name="T29" fmla="*/ 26 h 135"/>
                    <a:gd name="T30" fmla="*/ 30 w 134"/>
                    <a:gd name="T31" fmla="*/ 28 h 135"/>
                    <a:gd name="T32" fmla="*/ 28 w 134"/>
                    <a:gd name="T33" fmla="*/ 30 h 135"/>
                    <a:gd name="T34" fmla="*/ 26 w 134"/>
                    <a:gd name="T35" fmla="*/ 31 h 135"/>
                    <a:gd name="T36" fmla="*/ 24 w 134"/>
                    <a:gd name="T37" fmla="*/ 32 h 135"/>
                    <a:gd name="T38" fmla="*/ 21 w 134"/>
                    <a:gd name="T39" fmla="*/ 33 h 135"/>
                    <a:gd name="T40" fmla="*/ 19 w 134"/>
                    <a:gd name="T41" fmla="*/ 33 h 135"/>
                    <a:gd name="T42" fmla="*/ 16 w 134"/>
                    <a:gd name="T43" fmla="*/ 33 h 135"/>
                    <a:gd name="T44" fmla="*/ 14 w 134"/>
                    <a:gd name="T45" fmla="*/ 33 h 135"/>
                    <a:gd name="T46" fmla="*/ 11 w 134"/>
                    <a:gd name="T47" fmla="*/ 33 h 135"/>
                    <a:gd name="T48" fmla="*/ 9 w 134"/>
                    <a:gd name="T49" fmla="*/ 31 h 135"/>
                    <a:gd name="T50" fmla="*/ 7 w 134"/>
                    <a:gd name="T51" fmla="*/ 30 h 135"/>
                    <a:gd name="T52" fmla="*/ 5 w 134"/>
                    <a:gd name="T53" fmla="*/ 28 h 135"/>
                    <a:gd name="T54" fmla="*/ 3 w 134"/>
                    <a:gd name="T55" fmla="*/ 26 h 135"/>
                    <a:gd name="T56" fmla="*/ 2 w 134"/>
                    <a:gd name="T57" fmla="*/ 24 h 135"/>
                    <a:gd name="T58" fmla="*/ 1 w 134"/>
                    <a:gd name="T59" fmla="*/ 22 h 135"/>
                    <a:gd name="T60" fmla="*/ 1 w 134"/>
                    <a:gd name="T61" fmla="*/ 20 h 135"/>
                    <a:gd name="T62" fmla="*/ 0 w 134"/>
                    <a:gd name="T63" fmla="*/ 17 h 135"/>
                    <a:gd name="T64" fmla="*/ 1 w 134"/>
                    <a:gd name="T65" fmla="*/ 15 h 135"/>
                    <a:gd name="T66" fmla="*/ 1 w 134"/>
                    <a:gd name="T67" fmla="*/ 12 h 135"/>
                    <a:gd name="T68" fmla="*/ 2 w 134"/>
                    <a:gd name="T69" fmla="*/ 10 h 135"/>
                    <a:gd name="T70" fmla="*/ 3 w 134"/>
                    <a:gd name="T71" fmla="*/ 8 h 135"/>
                    <a:gd name="T72" fmla="*/ 4 w 134"/>
                    <a:gd name="T73" fmla="*/ 6 h 135"/>
                    <a:gd name="T74" fmla="*/ 6 w 134"/>
                    <a:gd name="T75" fmla="*/ 4 h 135"/>
                    <a:gd name="T76" fmla="*/ 8 w 134"/>
                    <a:gd name="T77" fmla="*/ 3 h 135"/>
                    <a:gd name="T78" fmla="*/ 10 w 134"/>
                    <a:gd name="T79" fmla="*/ 1 h 135"/>
                    <a:gd name="T80" fmla="*/ 12 w 134"/>
                    <a:gd name="T81" fmla="*/ 1 h 135"/>
                    <a:gd name="T82" fmla="*/ 15 w 134"/>
                    <a:gd name="T83" fmla="*/ 0 h 135"/>
                    <a:gd name="T84" fmla="*/ 18 w 134"/>
                    <a:gd name="T85" fmla="*/ 0 h 1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4"/>
                    <a:gd name="T130" fmla="*/ 0 h 135"/>
                    <a:gd name="T131" fmla="*/ 134 w 134"/>
                    <a:gd name="T132" fmla="*/ 135 h 1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4" h="135">
                      <a:moveTo>
                        <a:pt x="69" y="0"/>
                      </a:moveTo>
                      <a:lnTo>
                        <a:pt x="72" y="0"/>
                      </a:lnTo>
                      <a:lnTo>
                        <a:pt x="76" y="2"/>
                      </a:lnTo>
                      <a:lnTo>
                        <a:pt x="78" y="2"/>
                      </a:lnTo>
                      <a:lnTo>
                        <a:pt x="81" y="3"/>
                      </a:lnTo>
                      <a:lnTo>
                        <a:pt x="85" y="3"/>
                      </a:lnTo>
                      <a:lnTo>
                        <a:pt x="88" y="4"/>
                      </a:lnTo>
                      <a:lnTo>
                        <a:pt x="92" y="5"/>
                      </a:lnTo>
                      <a:lnTo>
                        <a:pt x="94" y="6"/>
                      </a:lnTo>
                      <a:lnTo>
                        <a:pt x="97" y="8"/>
                      </a:lnTo>
                      <a:lnTo>
                        <a:pt x="100" y="10"/>
                      </a:lnTo>
                      <a:lnTo>
                        <a:pt x="103" y="11"/>
                      </a:lnTo>
                      <a:lnTo>
                        <a:pt x="106" y="13"/>
                      </a:lnTo>
                      <a:lnTo>
                        <a:pt x="108" y="15"/>
                      </a:lnTo>
                      <a:lnTo>
                        <a:pt x="111" y="16"/>
                      </a:lnTo>
                      <a:lnTo>
                        <a:pt x="114" y="19"/>
                      </a:lnTo>
                      <a:lnTo>
                        <a:pt x="116" y="21"/>
                      </a:lnTo>
                      <a:lnTo>
                        <a:pt x="118" y="23"/>
                      </a:lnTo>
                      <a:lnTo>
                        <a:pt x="119" y="27"/>
                      </a:lnTo>
                      <a:lnTo>
                        <a:pt x="122" y="29"/>
                      </a:lnTo>
                      <a:lnTo>
                        <a:pt x="124" y="31"/>
                      </a:lnTo>
                      <a:lnTo>
                        <a:pt x="125" y="35"/>
                      </a:lnTo>
                      <a:lnTo>
                        <a:pt x="127" y="37"/>
                      </a:lnTo>
                      <a:lnTo>
                        <a:pt x="129" y="41"/>
                      </a:lnTo>
                      <a:lnTo>
                        <a:pt x="130" y="43"/>
                      </a:lnTo>
                      <a:lnTo>
                        <a:pt x="131" y="46"/>
                      </a:lnTo>
                      <a:lnTo>
                        <a:pt x="132" y="50"/>
                      </a:lnTo>
                      <a:lnTo>
                        <a:pt x="133" y="52"/>
                      </a:lnTo>
                      <a:lnTo>
                        <a:pt x="133" y="56"/>
                      </a:lnTo>
                      <a:lnTo>
                        <a:pt x="134" y="59"/>
                      </a:lnTo>
                      <a:lnTo>
                        <a:pt x="134" y="63"/>
                      </a:lnTo>
                      <a:lnTo>
                        <a:pt x="134" y="66"/>
                      </a:lnTo>
                      <a:lnTo>
                        <a:pt x="134" y="69"/>
                      </a:lnTo>
                      <a:lnTo>
                        <a:pt x="134" y="73"/>
                      </a:lnTo>
                      <a:lnTo>
                        <a:pt x="134" y="76"/>
                      </a:lnTo>
                      <a:lnTo>
                        <a:pt x="133" y="80"/>
                      </a:lnTo>
                      <a:lnTo>
                        <a:pt x="133" y="83"/>
                      </a:lnTo>
                      <a:lnTo>
                        <a:pt x="132" y="87"/>
                      </a:lnTo>
                      <a:lnTo>
                        <a:pt x="131" y="89"/>
                      </a:lnTo>
                      <a:lnTo>
                        <a:pt x="130" y="92"/>
                      </a:lnTo>
                      <a:lnTo>
                        <a:pt x="129" y="96"/>
                      </a:lnTo>
                      <a:lnTo>
                        <a:pt x="127" y="98"/>
                      </a:lnTo>
                      <a:lnTo>
                        <a:pt x="126" y="102"/>
                      </a:lnTo>
                      <a:lnTo>
                        <a:pt x="124" y="104"/>
                      </a:lnTo>
                      <a:lnTo>
                        <a:pt x="123" y="106"/>
                      </a:lnTo>
                      <a:lnTo>
                        <a:pt x="120" y="110"/>
                      </a:lnTo>
                      <a:lnTo>
                        <a:pt x="118" y="112"/>
                      </a:lnTo>
                      <a:lnTo>
                        <a:pt x="116" y="114"/>
                      </a:lnTo>
                      <a:lnTo>
                        <a:pt x="114" y="117"/>
                      </a:lnTo>
                      <a:lnTo>
                        <a:pt x="111" y="119"/>
                      </a:lnTo>
                      <a:lnTo>
                        <a:pt x="109" y="121"/>
                      </a:lnTo>
                      <a:lnTo>
                        <a:pt x="107" y="122"/>
                      </a:lnTo>
                      <a:lnTo>
                        <a:pt x="104" y="125"/>
                      </a:lnTo>
                      <a:lnTo>
                        <a:pt x="101" y="126"/>
                      </a:lnTo>
                      <a:lnTo>
                        <a:pt x="99" y="128"/>
                      </a:lnTo>
                      <a:lnTo>
                        <a:pt x="95" y="129"/>
                      </a:lnTo>
                      <a:lnTo>
                        <a:pt x="92" y="130"/>
                      </a:lnTo>
                      <a:lnTo>
                        <a:pt x="89" y="132"/>
                      </a:lnTo>
                      <a:lnTo>
                        <a:pt x="86" y="133"/>
                      </a:lnTo>
                      <a:lnTo>
                        <a:pt x="82" y="134"/>
                      </a:lnTo>
                      <a:lnTo>
                        <a:pt x="79" y="134"/>
                      </a:lnTo>
                      <a:lnTo>
                        <a:pt x="76" y="135"/>
                      </a:lnTo>
                      <a:lnTo>
                        <a:pt x="73" y="135"/>
                      </a:lnTo>
                      <a:lnTo>
                        <a:pt x="70" y="135"/>
                      </a:lnTo>
                      <a:lnTo>
                        <a:pt x="66" y="135"/>
                      </a:lnTo>
                      <a:lnTo>
                        <a:pt x="63" y="135"/>
                      </a:lnTo>
                      <a:lnTo>
                        <a:pt x="59" y="135"/>
                      </a:lnTo>
                      <a:lnTo>
                        <a:pt x="56" y="135"/>
                      </a:lnTo>
                      <a:lnTo>
                        <a:pt x="53" y="134"/>
                      </a:lnTo>
                      <a:lnTo>
                        <a:pt x="49" y="133"/>
                      </a:lnTo>
                      <a:lnTo>
                        <a:pt x="46" y="133"/>
                      </a:lnTo>
                      <a:lnTo>
                        <a:pt x="43" y="132"/>
                      </a:lnTo>
                      <a:lnTo>
                        <a:pt x="40" y="130"/>
                      </a:lnTo>
                      <a:lnTo>
                        <a:pt x="36" y="128"/>
                      </a:lnTo>
                      <a:lnTo>
                        <a:pt x="34" y="127"/>
                      </a:lnTo>
                      <a:lnTo>
                        <a:pt x="31" y="126"/>
                      </a:lnTo>
                      <a:lnTo>
                        <a:pt x="28" y="124"/>
                      </a:lnTo>
                      <a:lnTo>
                        <a:pt x="26" y="121"/>
                      </a:lnTo>
                      <a:lnTo>
                        <a:pt x="24" y="119"/>
                      </a:lnTo>
                      <a:lnTo>
                        <a:pt x="21" y="118"/>
                      </a:lnTo>
                      <a:lnTo>
                        <a:pt x="19" y="115"/>
                      </a:lnTo>
                      <a:lnTo>
                        <a:pt x="17" y="113"/>
                      </a:lnTo>
                      <a:lnTo>
                        <a:pt x="15" y="110"/>
                      </a:lnTo>
                      <a:lnTo>
                        <a:pt x="12" y="107"/>
                      </a:lnTo>
                      <a:lnTo>
                        <a:pt x="11" y="105"/>
                      </a:lnTo>
                      <a:lnTo>
                        <a:pt x="9" y="102"/>
                      </a:lnTo>
                      <a:lnTo>
                        <a:pt x="8" y="99"/>
                      </a:lnTo>
                      <a:lnTo>
                        <a:pt x="6" y="96"/>
                      </a:lnTo>
                      <a:lnTo>
                        <a:pt x="4" y="94"/>
                      </a:lnTo>
                      <a:lnTo>
                        <a:pt x="3" y="90"/>
                      </a:lnTo>
                      <a:lnTo>
                        <a:pt x="3" y="87"/>
                      </a:lnTo>
                      <a:lnTo>
                        <a:pt x="2" y="84"/>
                      </a:lnTo>
                      <a:lnTo>
                        <a:pt x="1" y="81"/>
                      </a:lnTo>
                      <a:lnTo>
                        <a:pt x="1" y="77"/>
                      </a:lnTo>
                      <a:lnTo>
                        <a:pt x="0" y="74"/>
                      </a:lnTo>
                      <a:lnTo>
                        <a:pt x="0" y="71"/>
                      </a:lnTo>
                      <a:lnTo>
                        <a:pt x="0" y="67"/>
                      </a:lnTo>
                      <a:lnTo>
                        <a:pt x="0" y="64"/>
                      </a:lnTo>
                      <a:lnTo>
                        <a:pt x="1" y="60"/>
                      </a:lnTo>
                      <a:lnTo>
                        <a:pt x="1" y="57"/>
                      </a:lnTo>
                      <a:lnTo>
                        <a:pt x="2" y="53"/>
                      </a:lnTo>
                      <a:lnTo>
                        <a:pt x="2" y="50"/>
                      </a:lnTo>
                      <a:lnTo>
                        <a:pt x="3" y="48"/>
                      </a:lnTo>
                      <a:lnTo>
                        <a:pt x="4" y="44"/>
                      </a:lnTo>
                      <a:lnTo>
                        <a:pt x="5" y="41"/>
                      </a:lnTo>
                      <a:lnTo>
                        <a:pt x="6" y="38"/>
                      </a:lnTo>
                      <a:lnTo>
                        <a:pt x="9" y="35"/>
                      </a:lnTo>
                      <a:lnTo>
                        <a:pt x="10" y="33"/>
                      </a:lnTo>
                      <a:lnTo>
                        <a:pt x="12" y="30"/>
                      </a:lnTo>
                      <a:lnTo>
                        <a:pt x="13" y="27"/>
                      </a:lnTo>
                      <a:lnTo>
                        <a:pt x="16" y="25"/>
                      </a:lnTo>
                      <a:lnTo>
                        <a:pt x="18" y="22"/>
                      </a:lnTo>
                      <a:lnTo>
                        <a:pt x="20" y="20"/>
                      </a:lnTo>
                      <a:lnTo>
                        <a:pt x="23" y="18"/>
                      </a:lnTo>
                      <a:lnTo>
                        <a:pt x="25" y="15"/>
                      </a:lnTo>
                      <a:lnTo>
                        <a:pt x="27" y="14"/>
                      </a:lnTo>
                      <a:lnTo>
                        <a:pt x="31" y="12"/>
                      </a:lnTo>
                      <a:lnTo>
                        <a:pt x="33" y="10"/>
                      </a:lnTo>
                      <a:lnTo>
                        <a:pt x="36" y="8"/>
                      </a:lnTo>
                      <a:lnTo>
                        <a:pt x="39" y="7"/>
                      </a:lnTo>
                      <a:lnTo>
                        <a:pt x="42" y="6"/>
                      </a:lnTo>
                      <a:lnTo>
                        <a:pt x="46" y="5"/>
                      </a:lnTo>
                      <a:lnTo>
                        <a:pt x="48" y="4"/>
                      </a:lnTo>
                      <a:lnTo>
                        <a:pt x="51" y="3"/>
                      </a:lnTo>
                      <a:lnTo>
                        <a:pt x="55" y="2"/>
                      </a:lnTo>
                      <a:lnTo>
                        <a:pt x="58" y="2"/>
                      </a:lnTo>
                      <a:lnTo>
                        <a:pt x="62" y="2"/>
                      </a:lnTo>
                      <a:lnTo>
                        <a:pt x="65" y="0"/>
                      </a:lnTo>
                      <a:lnTo>
                        <a:pt x="69" y="0"/>
                      </a:lnTo>
                      <a:close/>
                    </a:path>
                  </a:pathLst>
                </a:custGeom>
                <a:solidFill>
                  <a:srgbClr val="999999"/>
                </a:solidFill>
                <a:ln w="9525">
                  <a:noFill/>
                  <a:round/>
                  <a:headEnd/>
                  <a:tailEnd/>
                </a:ln>
              </p:spPr>
              <p:txBody>
                <a:bodyPr/>
                <a:lstStyle/>
                <a:p>
                  <a:endParaRPr lang="en-GB"/>
                </a:p>
              </p:txBody>
            </p:sp>
            <p:sp>
              <p:nvSpPr>
                <p:cNvPr id="897" name="Freeform 1213"/>
                <p:cNvSpPr>
                  <a:spLocks/>
                </p:cNvSpPr>
                <p:nvPr/>
              </p:nvSpPr>
              <p:spPr bwMode="auto">
                <a:xfrm>
                  <a:off x="3341" y="3056"/>
                  <a:ext cx="34" cy="35"/>
                </a:xfrm>
                <a:custGeom>
                  <a:avLst/>
                  <a:gdLst>
                    <a:gd name="T0" fmla="*/ 17 w 69"/>
                    <a:gd name="T1" fmla="*/ 17 h 71"/>
                    <a:gd name="T2" fmla="*/ 17 w 69"/>
                    <a:gd name="T3" fmla="*/ 15 h 71"/>
                    <a:gd name="T4" fmla="*/ 16 w 69"/>
                    <a:gd name="T5" fmla="*/ 13 h 71"/>
                    <a:gd name="T6" fmla="*/ 16 w 69"/>
                    <a:gd name="T7" fmla="*/ 11 h 71"/>
                    <a:gd name="T8" fmla="*/ 15 w 69"/>
                    <a:gd name="T9" fmla="*/ 10 h 71"/>
                    <a:gd name="T10" fmla="*/ 14 w 69"/>
                    <a:gd name="T11" fmla="*/ 8 h 71"/>
                    <a:gd name="T12" fmla="*/ 13 w 69"/>
                    <a:gd name="T13" fmla="*/ 7 h 71"/>
                    <a:gd name="T14" fmla="*/ 12 w 69"/>
                    <a:gd name="T15" fmla="*/ 6 h 71"/>
                    <a:gd name="T16" fmla="*/ 11 w 69"/>
                    <a:gd name="T17" fmla="*/ 5 h 71"/>
                    <a:gd name="T18" fmla="*/ 10 w 69"/>
                    <a:gd name="T19" fmla="*/ 3 h 71"/>
                    <a:gd name="T20" fmla="*/ 8 w 69"/>
                    <a:gd name="T21" fmla="*/ 2 h 71"/>
                    <a:gd name="T22" fmla="*/ 7 w 69"/>
                    <a:gd name="T23" fmla="*/ 2 h 71"/>
                    <a:gd name="T24" fmla="*/ 5 w 69"/>
                    <a:gd name="T25" fmla="*/ 1 h 71"/>
                    <a:gd name="T26" fmla="*/ 4 w 69"/>
                    <a:gd name="T27" fmla="*/ 0 h 71"/>
                    <a:gd name="T28" fmla="*/ 2 w 69"/>
                    <a:gd name="T29" fmla="*/ 0 h 71"/>
                    <a:gd name="T30" fmla="*/ 0 w 69"/>
                    <a:gd name="T31" fmla="*/ 0 h 71"/>
                    <a:gd name="T32" fmla="*/ 0 w 69"/>
                    <a:gd name="T33" fmla="*/ 1 h 71"/>
                    <a:gd name="T34" fmla="*/ 1 w 69"/>
                    <a:gd name="T35" fmla="*/ 1 h 71"/>
                    <a:gd name="T36" fmla="*/ 3 w 69"/>
                    <a:gd name="T37" fmla="*/ 1 h 71"/>
                    <a:gd name="T38" fmla="*/ 4 w 69"/>
                    <a:gd name="T39" fmla="*/ 2 h 71"/>
                    <a:gd name="T40" fmla="*/ 6 w 69"/>
                    <a:gd name="T41" fmla="*/ 2 h 71"/>
                    <a:gd name="T42" fmla="*/ 7 w 69"/>
                    <a:gd name="T43" fmla="*/ 3 h 71"/>
                    <a:gd name="T44" fmla="*/ 8 w 69"/>
                    <a:gd name="T45" fmla="*/ 4 h 71"/>
                    <a:gd name="T46" fmla="*/ 10 w 69"/>
                    <a:gd name="T47" fmla="*/ 5 h 71"/>
                    <a:gd name="T48" fmla="*/ 11 w 69"/>
                    <a:gd name="T49" fmla="*/ 6 h 71"/>
                    <a:gd name="T50" fmla="*/ 12 w 69"/>
                    <a:gd name="T51" fmla="*/ 7 h 71"/>
                    <a:gd name="T52" fmla="*/ 13 w 69"/>
                    <a:gd name="T53" fmla="*/ 8 h 71"/>
                    <a:gd name="T54" fmla="*/ 14 w 69"/>
                    <a:gd name="T55" fmla="*/ 10 h 71"/>
                    <a:gd name="T56" fmla="*/ 14 w 69"/>
                    <a:gd name="T57" fmla="*/ 11 h 71"/>
                    <a:gd name="T58" fmla="*/ 15 w 69"/>
                    <a:gd name="T59" fmla="*/ 13 h 71"/>
                    <a:gd name="T60" fmla="*/ 15 w 69"/>
                    <a:gd name="T61" fmla="*/ 14 h 71"/>
                    <a:gd name="T62" fmla="*/ 15 w 69"/>
                    <a:gd name="T63" fmla="*/ 16 h 71"/>
                    <a:gd name="T64" fmla="*/ 15 w 69"/>
                    <a:gd name="T65" fmla="*/ 17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71"/>
                    <a:gd name="T101" fmla="*/ 69 w 69"/>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71">
                      <a:moveTo>
                        <a:pt x="69" y="71"/>
                      </a:moveTo>
                      <a:lnTo>
                        <a:pt x="68" y="68"/>
                      </a:lnTo>
                      <a:lnTo>
                        <a:pt x="68" y="65"/>
                      </a:lnTo>
                      <a:lnTo>
                        <a:pt x="68" y="61"/>
                      </a:lnTo>
                      <a:lnTo>
                        <a:pt x="66" y="58"/>
                      </a:lnTo>
                      <a:lnTo>
                        <a:pt x="66" y="54"/>
                      </a:lnTo>
                      <a:lnTo>
                        <a:pt x="65" y="51"/>
                      </a:lnTo>
                      <a:lnTo>
                        <a:pt x="64" y="47"/>
                      </a:lnTo>
                      <a:lnTo>
                        <a:pt x="63" y="44"/>
                      </a:lnTo>
                      <a:lnTo>
                        <a:pt x="62" y="42"/>
                      </a:lnTo>
                      <a:lnTo>
                        <a:pt x="61" y="38"/>
                      </a:lnTo>
                      <a:lnTo>
                        <a:pt x="58" y="35"/>
                      </a:lnTo>
                      <a:lnTo>
                        <a:pt x="57" y="32"/>
                      </a:lnTo>
                      <a:lnTo>
                        <a:pt x="55" y="29"/>
                      </a:lnTo>
                      <a:lnTo>
                        <a:pt x="53" y="27"/>
                      </a:lnTo>
                      <a:lnTo>
                        <a:pt x="50" y="24"/>
                      </a:lnTo>
                      <a:lnTo>
                        <a:pt x="48" y="22"/>
                      </a:lnTo>
                      <a:lnTo>
                        <a:pt x="46" y="20"/>
                      </a:lnTo>
                      <a:lnTo>
                        <a:pt x="43" y="17"/>
                      </a:lnTo>
                      <a:lnTo>
                        <a:pt x="41" y="15"/>
                      </a:lnTo>
                      <a:lnTo>
                        <a:pt x="38" y="13"/>
                      </a:lnTo>
                      <a:lnTo>
                        <a:pt x="35" y="10"/>
                      </a:lnTo>
                      <a:lnTo>
                        <a:pt x="32" y="9"/>
                      </a:lnTo>
                      <a:lnTo>
                        <a:pt x="30" y="8"/>
                      </a:lnTo>
                      <a:lnTo>
                        <a:pt x="26" y="6"/>
                      </a:lnTo>
                      <a:lnTo>
                        <a:pt x="23" y="5"/>
                      </a:lnTo>
                      <a:lnTo>
                        <a:pt x="20" y="4"/>
                      </a:lnTo>
                      <a:lnTo>
                        <a:pt x="17" y="2"/>
                      </a:lnTo>
                      <a:lnTo>
                        <a:pt x="13" y="2"/>
                      </a:lnTo>
                      <a:lnTo>
                        <a:pt x="10" y="1"/>
                      </a:lnTo>
                      <a:lnTo>
                        <a:pt x="7" y="1"/>
                      </a:lnTo>
                      <a:lnTo>
                        <a:pt x="3" y="0"/>
                      </a:lnTo>
                      <a:lnTo>
                        <a:pt x="0" y="0"/>
                      </a:lnTo>
                      <a:lnTo>
                        <a:pt x="0" y="6"/>
                      </a:lnTo>
                      <a:lnTo>
                        <a:pt x="2" y="6"/>
                      </a:lnTo>
                      <a:lnTo>
                        <a:pt x="5" y="6"/>
                      </a:lnTo>
                      <a:lnTo>
                        <a:pt x="9" y="6"/>
                      </a:lnTo>
                      <a:lnTo>
                        <a:pt x="12" y="7"/>
                      </a:lnTo>
                      <a:lnTo>
                        <a:pt x="16" y="8"/>
                      </a:lnTo>
                      <a:lnTo>
                        <a:pt x="18" y="8"/>
                      </a:lnTo>
                      <a:lnTo>
                        <a:pt x="22" y="9"/>
                      </a:lnTo>
                      <a:lnTo>
                        <a:pt x="24" y="10"/>
                      </a:lnTo>
                      <a:lnTo>
                        <a:pt x="27" y="13"/>
                      </a:lnTo>
                      <a:lnTo>
                        <a:pt x="30" y="14"/>
                      </a:lnTo>
                      <a:lnTo>
                        <a:pt x="33" y="15"/>
                      </a:lnTo>
                      <a:lnTo>
                        <a:pt x="35" y="17"/>
                      </a:lnTo>
                      <a:lnTo>
                        <a:pt x="38" y="18"/>
                      </a:lnTo>
                      <a:lnTo>
                        <a:pt x="40" y="21"/>
                      </a:lnTo>
                      <a:lnTo>
                        <a:pt x="42" y="23"/>
                      </a:lnTo>
                      <a:lnTo>
                        <a:pt x="45" y="25"/>
                      </a:lnTo>
                      <a:lnTo>
                        <a:pt x="47" y="28"/>
                      </a:lnTo>
                      <a:lnTo>
                        <a:pt x="49" y="30"/>
                      </a:lnTo>
                      <a:lnTo>
                        <a:pt x="50" y="32"/>
                      </a:lnTo>
                      <a:lnTo>
                        <a:pt x="53" y="35"/>
                      </a:lnTo>
                      <a:lnTo>
                        <a:pt x="54" y="38"/>
                      </a:lnTo>
                      <a:lnTo>
                        <a:pt x="56" y="40"/>
                      </a:lnTo>
                      <a:lnTo>
                        <a:pt x="57" y="43"/>
                      </a:lnTo>
                      <a:lnTo>
                        <a:pt x="58" y="46"/>
                      </a:lnTo>
                      <a:lnTo>
                        <a:pt x="60" y="50"/>
                      </a:lnTo>
                      <a:lnTo>
                        <a:pt x="61" y="52"/>
                      </a:lnTo>
                      <a:lnTo>
                        <a:pt x="61" y="55"/>
                      </a:lnTo>
                      <a:lnTo>
                        <a:pt x="62" y="59"/>
                      </a:lnTo>
                      <a:lnTo>
                        <a:pt x="63" y="61"/>
                      </a:lnTo>
                      <a:lnTo>
                        <a:pt x="63" y="65"/>
                      </a:lnTo>
                      <a:lnTo>
                        <a:pt x="63" y="68"/>
                      </a:lnTo>
                      <a:lnTo>
                        <a:pt x="63" y="71"/>
                      </a:lnTo>
                      <a:lnTo>
                        <a:pt x="69" y="71"/>
                      </a:lnTo>
                      <a:close/>
                    </a:path>
                  </a:pathLst>
                </a:custGeom>
                <a:solidFill>
                  <a:srgbClr val="000000"/>
                </a:solidFill>
                <a:ln w="9525">
                  <a:noFill/>
                  <a:round/>
                  <a:headEnd/>
                  <a:tailEnd/>
                </a:ln>
              </p:spPr>
              <p:txBody>
                <a:bodyPr/>
                <a:lstStyle/>
                <a:p>
                  <a:endParaRPr lang="en-GB"/>
                </a:p>
              </p:txBody>
            </p:sp>
            <p:sp>
              <p:nvSpPr>
                <p:cNvPr id="898" name="Freeform 1214"/>
                <p:cNvSpPr>
                  <a:spLocks/>
                </p:cNvSpPr>
                <p:nvPr/>
              </p:nvSpPr>
              <p:spPr bwMode="auto">
                <a:xfrm>
                  <a:off x="3339" y="3091"/>
                  <a:ext cx="36" cy="35"/>
                </a:xfrm>
                <a:custGeom>
                  <a:avLst/>
                  <a:gdLst>
                    <a:gd name="T0" fmla="*/ 0 w 73"/>
                    <a:gd name="T1" fmla="*/ 18 h 70"/>
                    <a:gd name="T2" fmla="*/ 2 w 73"/>
                    <a:gd name="T3" fmla="*/ 17 h 70"/>
                    <a:gd name="T4" fmla="*/ 3 w 73"/>
                    <a:gd name="T5" fmla="*/ 17 h 70"/>
                    <a:gd name="T6" fmla="*/ 5 w 73"/>
                    <a:gd name="T7" fmla="*/ 17 h 70"/>
                    <a:gd name="T8" fmla="*/ 7 w 73"/>
                    <a:gd name="T9" fmla="*/ 16 h 70"/>
                    <a:gd name="T10" fmla="*/ 8 w 73"/>
                    <a:gd name="T11" fmla="*/ 15 h 70"/>
                    <a:gd name="T12" fmla="*/ 10 w 73"/>
                    <a:gd name="T13" fmla="*/ 14 h 70"/>
                    <a:gd name="T14" fmla="*/ 11 w 73"/>
                    <a:gd name="T15" fmla="*/ 13 h 70"/>
                    <a:gd name="T16" fmla="*/ 12 w 73"/>
                    <a:gd name="T17" fmla="*/ 12 h 70"/>
                    <a:gd name="T18" fmla="*/ 13 w 73"/>
                    <a:gd name="T19" fmla="*/ 11 h 70"/>
                    <a:gd name="T20" fmla="*/ 14 w 73"/>
                    <a:gd name="T21" fmla="*/ 10 h 70"/>
                    <a:gd name="T22" fmla="*/ 16 w 73"/>
                    <a:gd name="T23" fmla="*/ 9 h 70"/>
                    <a:gd name="T24" fmla="*/ 16 w 73"/>
                    <a:gd name="T25" fmla="*/ 7 h 70"/>
                    <a:gd name="T26" fmla="*/ 17 w 73"/>
                    <a:gd name="T27" fmla="*/ 5 h 70"/>
                    <a:gd name="T28" fmla="*/ 17 w 73"/>
                    <a:gd name="T29" fmla="*/ 3 h 70"/>
                    <a:gd name="T30" fmla="*/ 18 w 73"/>
                    <a:gd name="T31" fmla="*/ 1 h 70"/>
                    <a:gd name="T32" fmla="*/ 18 w 73"/>
                    <a:gd name="T33" fmla="*/ 0 h 70"/>
                    <a:gd name="T34" fmla="*/ 16 w 73"/>
                    <a:gd name="T35" fmla="*/ 1 h 70"/>
                    <a:gd name="T36" fmla="*/ 16 w 73"/>
                    <a:gd name="T37" fmla="*/ 2 h 70"/>
                    <a:gd name="T38" fmla="*/ 16 w 73"/>
                    <a:gd name="T39" fmla="*/ 4 h 70"/>
                    <a:gd name="T40" fmla="*/ 15 w 73"/>
                    <a:gd name="T41" fmla="*/ 5 h 70"/>
                    <a:gd name="T42" fmla="*/ 15 w 73"/>
                    <a:gd name="T43" fmla="*/ 7 h 70"/>
                    <a:gd name="T44" fmla="*/ 14 w 73"/>
                    <a:gd name="T45" fmla="*/ 9 h 70"/>
                    <a:gd name="T46" fmla="*/ 13 w 73"/>
                    <a:gd name="T47" fmla="*/ 9 h 70"/>
                    <a:gd name="T48" fmla="*/ 12 w 73"/>
                    <a:gd name="T49" fmla="*/ 10 h 70"/>
                    <a:gd name="T50" fmla="*/ 11 w 73"/>
                    <a:gd name="T51" fmla="*/ 12 h 70"/>
                    <a:gd name="T52" fmla="*/ 10 w 73"/>
                    <a:gd name="T53" fmla="*/ 13 h 70"/>
                    <a:gd name="T54" fmla="*/ 8 w 73"/>
                    <a:gd name="T55" fmla="*/ 14 h 70"/>
                    <a:gd name="T56" fmla="*/ 7 w 73"/>
                    <a:gd name="T57" fmla="*/ 14 h 70"/>
                    <a:gd name="T58" fmla="*/ 5 w 73"/>
                    <a:gd name="T59" fmla="*/ 15 h 70"/>
                    <a:gd name="T60" fmla="*/ 4 w 73"/>
                    <a:gd name="T61" fmla="*/ 15 h 70"/>
                    <a:gd name="T62" fmla="*/ 2 w 73"/>
                    <a:gd name="T63" fmla="*/ 16 h 70"/>
                    <a:gd name="T64" fmla="*/ 1 w 73"/>
                    <a:gd name="T65" fmla="*/ 16 h 70"/>
                    <a:gd name="T66" fmla="*/ 0 w 73"/>
                    <a:gd name="T67" fmla="*/ 18 h 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3"/>
                    <a:gd name="T103" fmla="*/ 0 h 70"/>
                    <a:gd name="T104" fmla="*/ 73 w 73"/>
                    <a:gd name="T105" fmla="*/ 70 h 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3" h="70">
                      <a:moveTo>
                        <a:pt x="1" y="70"/>
                      </a:moveTo>
                      <a:lnTo>
                        <a:pt x="0" y="70"/>
                      </a:lnTo>
                      <a:lnTo>
                        <a:pt x="5" y="70"/>
                      </a:lnTo>
                      <a:lnTo>
                        <a:pt x="8" y="68"/>
                      </a:lnTo>
                      <a:lnTo>
                        <a:pt x="12" y="68"/>
                      </a:lnTo>
                      <a:lnTo>
                        <a:pt x="15" y="68"/>
                      </a:lnTo>
                      <a:lnTo>
                        <a:pt x="19" y="67"/>
                      </a:lnTo>
                      <a:lnTo>
                        <a:pt x="22" y="66"/>
                      </a:lnTo>
                      <a:lnTo>
                        <a:pt x="26" y="65"/>
                      </a:lnTo>
                      <a:lnTo>
                        <a:pt x="28" y="64"/>
                      </a:lnTo>
                      <a:lnTo>
                        <a:pt x="31" y="63"/>
                      </a:lnTo>
                      <a:lnTo>
                        <a:pt x="35" y="61"/>
                      </a:lnTo>
                      <a:lnTo>
                        <a:pt x="37" y="59"/>
                      </a:lnTo>
                      <a:lnTo>
                        <a:pt x="41" y="58"/>
                      </a:lnTo>
                      <a:lnTo>
                        <a:pt x="43" y="56"/>
                      </a:lnTo>
                      <a:lnTo>
                        <a:pt x="45" y="53"/>
                      </a:lnTo>
                      <a:lnTo>
                        <a:pt x="49" y="52"/>
                      </a:lnTo>
                      <a:lnTo>
                        <a:pt x="51" y="50"/>
                      </a:lnTo>
                      <a:lnTo>
                        <a:pt x="53" y="48"/>
                      </a:lnTo>
                      <a:lnTo>
                        <a:pt x="55" y="44"/>
                      </a:lnTo>
                      <a:lnTo>
                        <a:pt x="58" y="42"/>
                      </a:lnTo>
                      <a:lnTo>
                        <a:pt x="59" y="40"/>
                      </a:lnTo>
                      <a:lnTo>
                        <a:pt x="61" y="36"/>
                      </a:lnTo>
                      <a:lnTo>
                        <a:pt x="64" y="34"/>
                      </a:lnTo>
                      <a:lnTo>
                        <a:pt x="65" y="30"/>
                      </a:lnTo>
                      <a:lnTo>
                        <a:pt x="66" y="28"/>
                      </a:lnTo>
                      <a:lnTo>
                        <a:pt x="67" y="25"/>
                      </a:lnTo>
                      <a:lnTo>
                        <a:pt x="68" y="21"/>
                      </a:lnTo>
                      <a:lnTo>
                        <a:pt x="69" y="18"/>
                      </a:lnTo>
                      <a:lnTo>
                        <a:pt x="70" y="14"/>
                      </a:lnTo>
                      <a:lnTo>
                        <a:pt x="72" y="11"/>
                      </a:lnTo>
                      <a:lnTo>
                        <a:pt x="72" y="7"/>
                      </a:lnTo>
                      <a:lnTo>
                        <a:pt x="72" y="4"/>
                      </a:lnTo>
                      <a:lnTo>
                        <a:pt x="73" y="0"/>
                      </a:lnTo>
                      <a:lnTo>
                        <a:pt x="67" y="0"/>
                      </a:lnTo>
                      <a:lnTo>
                        <a:pt x="67" y="4"/>
                      </a:lnTo>
                      <a:lnTo>
                        <a:pt x="67" y="7"/>
                      </a:lnTo>
                      <a:lnTo>
                        <a:pt x="66" y="11"/>
                      </a:lnTo>
                      <a:lnTo>
                        <a:pt x="66" y="13"/>
                      </a:lnTo>
                      <a:lnTo>
                        <a:pt x="65" y="17"/>
                      </a:lnTo>
                      <a:lnTo>
                        <a:pt x="64" y="20"/>
                      </a:lnTo>
                      <a:lnTo>
                        <a:pt x="62" y="22"/>
                      </a:lnTo>
                      <a:lnTo>
                        <a:pt x="61" y="26"/>
                      </a:lnTo>
                      <a:lnTo>
                        <a:pt x="60" y="28"/>
                      </a:lnTo>
                      <a:lnTo>
                        <a:pt x="59" y="32"/>
                      </a:lnTo>
                      <a:lnTo>
                        <a:pt x="57" y="34"/>
                      </a:lnTo>
                      <a:lnTo>
                        <a:pt x="55" y="36"/>
                      </a:lnTo>
                      <a:lnTo>
                        <a:pt x="53" y="38"/>
                      </a:lnTo>
                      <a:lnTo>
                        <a:pt x="51" y="41"/>
                      </a:lnTo>
                      <a:lnTo>
                        <a:pt x="50" y="43"/>
                      </a:lnTo>
                      <a:lnTo>
                        <a:pt x="47" y="45"/>
                      </a:lnTo>
                      <a:lnTo>
                        <a:pt x="45" y="48"/>
                      </a:lnTo>
                      <a:lnTo>
                        <a:pt x="43" y="50"/>
                      </a:lnTo>
                      <a:lnTo>
                        <a:pt x="41" y="52"/>
                      </a:lnTo>
                      <a:lnTo>
                        <a:pt x="37" y="53"/>
                      </a:lnTo>
                      <a:lnTo>
                        <a:pt x="35" y="56"/>
                      </a:lnTo>
                      <a:lnTo>
                        <a:pt x="32" y="57"/>
                      </a:lnTo>
                      <a:lnTo>
                        <a:pt x="29" y="58"/>
                      </a:lnTo>
                      <a:lnTo>
                        <a:pt x="27" y="59"/>
                      </a:lnTo>
                      <a:lnTo>
                        <a:pt x="23" y="60"/>
                      </a:lnTo>
                      <a:lnTo>
                        <a:pt x="20" y="61"/>
                      </a:lnTo>
                      <a:lnTo>
                        <a:pt x="17" y="63"/>
                      </a:lnTo>
                      <a:lnTo>
                        <a:pt x="14" y="63"/>
                      </a:lnTo>
                      <a:lnTo>
                        <a:pt x="11" y="64"/>
                      </a:lnTo>
                      <a:lnTo>
                        <a:pt x="7" y="64"/>
                      </a:lnTo>
                      <a:lnTo>
                        <a:pt x="4" y="64"/>
                      </a:lnTo>
                      <a:lnTo>
                        <a:pt x="1" y="64"/>
                      </a:lnTo>
                      <a:lnTo>
                        <a:pt x="1" y="70"/>
                      </a:lnTo>
                      <a:close/>
                    </a:path>
                  </a:pathLst>
                </a:custGeom>
                <a:solidFill>
                  <a:srgbClr val="000000"/>
                </a:solidFill>
                <a:ln w="9525">
                  <a:noFill/>
                  <a:round/>
                  <a:headEnd/>
                  <a:tailEnd/>
                </a:ln>
              </p:spPr>
              <p:txBody>
                <a:bodyPr/>
                <a:lstStyle/>
                <a:p>
                  <a:endParaRPr lang="en-GB"/>
                </a:p>
              </p:txBody>
            </p:sp>
            <p:sp>
              <p:nvSpPr>
                <p:cNvPr id="899" name="Freeform 1215"/>
                <p:cNvSpPr>
                  <a:spLocks/>
                </p:cNvSpPr>
                <p:nvPr/>
              </p:nvSpPr>
              <p:spPr bwMode="auto">
                <a:xfrm>
                  <a:off x="3305" y="3090"/>
                  <a:ext cx="35" cy="36"/>
                </a:xfrm>
                <a:custGeom>
                  <a:avLst/>
                  <a:gdLst>
                    <a:gd name="T0" fmla="*/ 0 w 69"/>
                    <a:gd name="T1" fmla="*/ 1 h 72"/>
                    <a:gd name="T2" fmla="*/ 0 w 69"/>
                    <a:gd name="T3" fmla="*/ 2 h 72"/>
                    <a:gd name="T4" fmla="*/ 1 w 69"/>
                    <a:gd name="T5" fmla="*/ 5 h 72"/>
                    <a:gd name="T6" fmla="*/ 1 w 69"/>
                    <a:gd name="T7" fmla="*/ 6 h 72"/>
                    <a:gd name="T8" fmla="*/ 2 w 69"/>
                    <a:gd name="T9" fmla="*/ 7 h 72"/>
                    <a:gd name="T10" fmla="*/ 3 w 69"/>
                    <a:gd name="T11" fmla="*/ 9 h 72"/>
                    <a:gd name="T12" fmla="*/ 4 w 69"/>
                    <a:gd name="T13" fmla="*/ 10 h 72"/>
                    <a:gd name="T14" fmla="*/ 5 w 69"/>
                    <a:gd name="T15" fmla="*/ 11 h 72"/>
                    <a:gd name="T16" fmla="*/ 6 w 69"/>
                    <a:gd name="T17" fmla="*/ 13 h 72"/>
                    <a:gd name="T18" fmla="*/ 7 w 69"/>
                    <a:gd name="T19" fmla="*/ 14 h 72"/>
                    <a:gd name="T20" fmla="*/ 8 w 69"/>
                    <a:gd name="T21" fmla="*/ 15 h 72"/>
                    <a:gd name="T22" fmla="*/ 10 w 69"/>
                    <a:gd name="T23" fmla="*/ 15 h 72"/>
                    <a:gd name="T24" fmla="*/ 12 w 69"/>
                    <a:gd name="T25" fmla="*/ 17 h 72"/>
                    <a:gd name="T26" fmla="*/ 13 w 69"/>
                    <a:gd name="T27" fmla="*/ 18 h 72"/>
                    <a:gd name="T28" fmla="*/ 15 w 69"/>
                    <a:gd name="T29" fmla="*/ 18 h 72"/>
                    <a:gd name="T30" fmla="*/ 17 w 69"/>
                    <a:gd name="T31" fmla="*/ 18 h 72"/>
                    <a:gd name="T32" fmla="*/ 18 w 69"/>
                    <a:gd name="T33" fmla="*/ 17 h 72"/>
                    <a:gd name="T34" fmla="*/ 16 w 69"/>
                    <a:gd name="T35" fmla="*/ 17 h 72"/>
                    <a:gd name="T36" fmla="*/ 14 w 69"/>
                    <a:gd name="T37" fmla="*/ 17 h 72"/>
                    <a:gd name="T38" fmla="*/ 13 w 69"/>
                    <a:gd name="T39" fmla="*/ 15 h 72"/>
                    <a:gd name="T40" fmla="*/ 11 w 69"/>
                    <a:gd name="T41" fmla="*/ 15 h 72"/>
                    <a:gd name="T42" fmla="*/ 10 w 69"/>
                    <a:gd name="T43" fmla="*/ 14 h 72"/>
                    <a:gd name="T44" fmla="*/ 8 w 69"/>
                    <a:gd name="T45" fmla="*/ 13 h 72"/>
                    <a:gd name="T46" fmla="*/ 7 w 69"/>
                    <a:gd name="T47" fmla="*/ 12 h 72"/>
                    <a:gd name="T48" fmla="*/ 6 w 69"/>
                    <a:gd name="T49" fmla="*/ 11 h 72"/>
                    <a:gd name="T50" fmla="*/ 5 w 69"/>
                    <a:gd name="T51" fmla="*/ 10 h 72"/>
                    <a:gd name="T52" fmla="*/ 4 w 69"/>
                    <a:gd name="T53" fmla="*/ 9 h 72"/>
                    <a:gd name="T54" fmla="*/ 4 w 69"/>
                    <a:gd name="T55" fmla="*/ 7 h 72"/>
                    <a:gd name="T56" fmla="*/ 3 w 69"/>
                    <a:gd name="T57" fmla="*/ 6 h 72"/>
                    <a:gd name="T58" fmla="*/ 2 w 69"/>
                    <a:gd name="T59" fmla="*/ 5 h 72"/>
                    <a:gd name="T60" fmla="*/ 2 w 69"/>
                    <a:gd name="T61" fmla="*/ 3 h 72"/>
                    <a:gd name="T62" fmla="*/ 2 w 69"/>
                    <a:gd name="T63" fmla="*/ 1 h 72"/>
                    <a:gd name="T64" fmla="*/ 2 w 69"/>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72"/>
                    <a:gd name="T101" fmla="*/ 69 w 69"/>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72">
                      <a:moveTo>
                        <a:pt x="0" y="0"/>
                      </a:moveTo>
                      <a:lnTo>
                        <a:pt x="0" y="4"/>
                      </a:lnTo>
                      <a:lnTo>
                        <a:pt x="0" y="7"/>
                      </a:lnTo>
                      <a:lnTo>
                        <a:pt x="0" y="10"/>
                      </a:lnTo>
                      <a:lnTo>
                        <a:pt x="1" y="14"/>
                      </a:lnTo>
                      <a:lnTo>
                        <a:pt x="3" y="17"/>
                      </a:lnTo>
                      <a:lnTo>
                        <a:pt x="3" y="21"/>
                      </a:lnTo>
                      <a:lnTo>
                        <a:pt x="4" y="24"/>
                      </a:lnTo>
                      <a:lnTo>
                        <a:pt x="5" y="28"/>
                      </a:lnTo>
                      <a:lnTo>
                        <a:pt x="6" y="30"/>
                      </a:lnTo>
                      <a:lnTo>
                        <a:pt x="8" y="34"/>
                      </a:lnTo>
                      <a:lnTo>
                        <a:pt x="9" y="37"/>
                      </a:lnTo>
                      <a:lnTo>
                        <a:pt x="12" y="39"/>
                      </a:lnTo>
                      <a:lnTo>
                        <a:pt x="13" y="42"/>
                      </a:lnTo>
                      <a:lnTo>
                        <a:pt x="15" y="45"/>
                      </a:lnTo>
                      <a:lnTo>
                        <a:pt x="18" y="47"/>
                      </a:lnTo>
                      <a:lnTo>
                        <a:pt x="20" y="50"/>
                      </a:lnTo>
                      <a:lnTo>
                        <a:pt x="22" y="52"/>
                      </a:lnTo>
                      <a:lnTo>
                        <a:pt x="24" y="54"/>
                      </a:lnTo>
                      <a:lnTo>
                        <a:pt x="27" y="57"/>
                      </a:lnTo>
                      <a:lnTo>
                        <a:pt x="30" y="59"/>
                      </a:lnTo>
                      <a:lnTo>
                        <a:pt x="32" y="60"/>
                      </a:lnTo>
                      <a:lnTo>
                        <a:pt x="36" y="62"/>
                      </a:lnTo>
                      <a:lnTo>
                        <a:pt x="38" y="63"/>
                      </a:lnTo>
                      <a:lnTo>
                        <a:pt x="42" y="66"/>
                      </a:lnTo>
                      <a:lnTo>
                        <a:pt x="45" y="67"/>
                      </a:lnTo>
                      <a:lnTo>
                        <a:pt x="49" y="68"/>
                      </a:lnTo>
                      <a:lnTo>
                        <a:pt x="51" y="69"/>
                      </a:lnTo>
                      <a:lnTo>
                        <a:pt x="54" y="69"/>
                      </a:lnTo>
                      <a:lnTo>
                        <a:pt x="58" y="70"/>
                      </a:lnTo>
                      <a:lnTo>
                        <a:pt x="61" y="70"/>
                      </a:lnTo>
                      <a:lnTo>
                        <a:pt x="65" y="72"/>
                      </a:lnTo>
                      <a:lnTo>
                        <a:pt x="69" y="72"/>
                      </a:lnTo>
                      <a:lnTo>
                        <a:pt x="69" y="66"/>
                      </a:lnTo>
                      <a:lnTo>
                        <a:pt x="66" y="66"/>
                      </a:lnTo>
                      <a:lnTo>
                        <a:pt x="62" y="66"/>
                      </a:lnTo>
                      <a:lnTo>
                        <a:pt x="59" y="65"/>
                      </a:lnTo>
                      <a:lnTo>
                        <a:pt x="56" y="65"/>
                      </a:lnTo>
                      <a:lnTo>
                        <a:pt x="53" y="63"/>
                      </a:lnTo>
                      <a:lnTo>
                        <a:pt x="50" y="62"/>
                      </a:lnTo>
                      <a:lnTo>
                        <a:pt x="46" y="62"/>
                      </a:lnTo>
                      <a:lnTo>
                        <a:pt x="44" y="60"/>
                      </a:lnTo>
                      <a:lnTo>
                        <a:pt x="41" y="59"/>
                      </a:lnTo>
                      <a:lnTo>
                        <a:pt x="38" y="58"/>
                      </a:lnTo>
                      <a:lnTo>
                        <a:pt x="36" y="57"/>
                      </a:lnTo>
                      <a:lnTo>
                        <a:pt x="32" y="54"/>
                      </a:lnTo>
                      <a:lnTo>
                        <a:pt x="30" y="53"/>
                      </a:lnTo>
                      <a:lnTo>
                        <a:pt x="28" y="51"/>
                      </a:lnTo>
                      <a:lnTo>
                        <a:pt x="26" y="48"/>
                      </a:lnTo>
                      <a:lnTo>
                        <a:pt x="23" y="46"/>
                      </a:lnTo>
                      <a:lnTo>
                        <a:pt x="21" y="44"/>
                      </a:lnTo>
                      <a:lnTo>
                        <a:pt x="20" y="42"/>
                      </a:lnTo>
                      <a:lnTo>
                        <a:pt x="18" y="39"/>
                      </a:lnTo>
                      <a:lnTo>
                        <a:pt x="15" y="37"/>
                      </a:lnTo>
                      <a:lnTo>
                        <a:pt x="14" y="34"/>
                      </a:lnTo>
                      <a:lnTo>
                        <a:pt x="13" y="31"/>
                      </a:lnTo>
                      <a:lnTo>
                        <a:pt x="12" y="28"/>
                      </a:lnTo>
                      <a:lnTo>
                        <a:pt x="9" y="25"/>
                      </a:lnTo>
                      <a:lnTo>
                        <a:pt x="9" y="22"/>
                      </a:lnTo>
                      <a:lnTo>
                        <a:pt x="8" y="20"/>
                      </a:lnTo>
                      <a:lnTo>
                        <a:pt x="7" y="16"/>
                      </a:lnTo>
                      <a:lnTo>
                        <a:pt x="6" y="13"/>
                      </a:lnTo>
                      <a:lnTo>
                        <a:pt x="6" y="10"/>
                      </a:lnTo>
                      <a:lnTo>
                        <a:pt x="6" y="7"/>
                      </a:lnTo>
                      <a:lnTo>
                        <a:pt x="5" y="4"/>
                      </a:lnTo>
                      <a:lnTo>
                        <a:pt x="5" y="0"/>
                      </a:lnTo>
                      <a:lnTo>
                        <a:pt x="0" y="0"/>
                      </a:lnTo>
                      <a:close/>
                    </a:path>
                  </a:pathLst>
                </a:custGeom>
                <a:solidFill>
                  <a:srgbClr val="000000"/>
                </a:solidFill>
                <a:ln w="9525">
                  <a:noFill/>
                  <a:round/>
                  <a:headEnd/>
                  <a:tailEnd/>
                </a:ln>
              </p:spPr>
              <p:txBody>
                <a:bodyPr/>
                <a:lstStyle/>
                <a:p>
                  <a:endParaRPr lang="en-GB"/>
                </a:p>
              </p:txBody>
            </p:sp>
            <p:sp>
              <p:nvSpPr>
                <p:cNvPr id="900" name="Freeform 1216"/>
                <p:cNvSpPr>
                  <a:spLocks/>
                </p:cNvSpPr>
                <p:nvPr/>
              </p:nvSpPr>
              <p:spPr bwMode="auto">
                <a:xfrm>
                  <a:off x="3305" y="3056"/>
                  <a:ext cx="36" cy="34"/>
                </a:xfrm>
                <a:custGeom>
                  <a:avLst/>
                  <a:gdLst>
                    <a:gd name="T0" fmla="*/ 17 w 72"/>
                    <a:gd name="T1" fmla="*/ 0 h 69"/>
                    <a:gd name="T2" fmla="*/ 15 w 72"/>
                    <a:gd name="T3" fmla="*/ 0 h 69"/>
                    <a:gd name="T4" fmla="*/ 13 w 72"/>
                    <a:gd name="T5" fmla="*/ 0 h 69"/>
                    <a:gd name="T6" fmla="*/ 11 w 72"/>
                    <a:gd name="T7" fmla="*/ 1 h 69"/>
                    <a:gd name="T8" fmla="*/ 10 w 72"/>
                    <a:gd name="T9" fmla="*/ 1 h 69"/>
                    <a:gd name="T10" fmla="*/ 9 w 72"/>
                    <a:gd name="T11" fmla="*/ 2 h 69"/>
                    <a:gd name="T12" fmla="*/ 7 w 72"/>
                    <a:gd name="T13" fmla="*/ 3 h 69"/>
                    <a:gd name="T14" fmla="*/ 6 w 72"/>
                    <a:gd name="T15" fmla="*/ 4 h 69"/>
                    <a:gd name="T16" fmla="*/ 5 w 72"/>
                    <a:gd name="T17" fmla="*/ 5 h 69"/>
                    <a:gd name="T18" fmla="*/ 3 w 72"/>
                    <a:gd name="T19" fmla="*/ 7 h 69"/>
                    <a:gd name="T20" fmla="*/ 2 w 72"/>
                    <a:gd name="T21" fmla="*/ 8 h 69"/>
                    <a:gd name="T22" fmla="*/ 1 w 72"/>
                    <a:gd name="T23" fmla="*/ 9 h 69"/>
                    <a:gd name="T24" fmla="*/ 1 w 72"/>
                    <a:gd name="T25" fmla="*/ 11 h 69"/>
                    <a:gd name="T26" fmla="*/ 1 w 72"/>
                    <a:gd name="T27" fmla="*/ 13 h 69"/>
                    <a:gd name="T28" fmla="*/ 1 w 72"/>
                    <a:gd name="T29" fmla="*/ 14 h 69"/>
                    <a:gd name="T30" fmla="*/ 0 w 72"/>
                    <a:gd name="T31" fmla="*/ 16 h 69"/>
                    <a:gd name="T32" fmla="*/ 1 w 72"/>
                    <a:gd name="T33" fmla="*/ 17 h 69"/>
                    <a:gd name="T34" fmla="*/ 1 w 72"/>
                    <a:gd name="T35" fmla="*/ 15 h 69"/>
                    <a:gd name="T36" fmla="*/ 1 w 72"/>
                    <a:gd name="T37" fmla="*/ 14 h 69"/>
                    <a:gd name="T38" fmla="*/ 2 w 72"/>
                    <a:gd name="T39" fmla="*/ 12 h 69"/>
                    <a:gd name="T40" fmla="*/ 2 w 72"/>
                    <a:gd name="T41" fmla="*/ 11 h 69"/>
                    <a:gd name="T42" fmla="*/ 3 w 72"/>
                    <a:gd name="T43" fmla="*/ 9 h 69"/>
                    <a:gd name="T44" fmla="*/ 5 w 72"/>
                    <a:gd name="T45" fmla="*/ 8 h 69"/>
                    <a:gd name="T46" fmla="*/ 5 w 72"/>
                    <a:gd name="T47" fmla="*/ 7 h 69"/>
                    <a:gd name="T48" fmla="*/ 6 w 72"/>
                    <a:gd name="T49" fmla="*/ 6 h 69"/>
                    <a:gd name="T50" fmla="*/ 7 w 72"/>
                    <a:gd name="T51" fmla="*/ 5 h 69"/>
                    <a:gd name="T52" fmla="*/ 9 w 72"/>
                    <a:gd name="T53" fmla="*/ 4 h 69"/>
                    <a:gd name="T54" fmla="*/ 10 w 72"/>
                    <a:gd name="T55" fmla="*/ 3 h 69"/>
                    <a:gd name="T56" fmla="*/ 11 w 72"/>
                    <a:gd name="T57" fmla="*/ 2 h 69"/>
                    <a:gd name="T58" fmla="*/ 13 w 72"/>
                    <a:gd name="T59" fmla="*/ 2 h 69"/>
                    <a:gd name="T60" fmla="*/ 14 w 72"/>
                    <a:gd name="T61" fmla="*/ 1 h 69"/>
                    <a:gd name="T62" fmla="*/ 17 w 72"/>
                    <a:gd name="T63" fmla="*/ 1 h 69"/>
                    <a:gd name="T64" fmla="*/ 18 w 72"/>
                    <a:gd name="T65" fmla="*/ 1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69"/>
                    <a:gd name="T101" fmla="*/ 72 w 72"/>
                    <a:gd name="T102" fmla="*/ 69 h 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69">
                      <a:moveTo>
                        <a:pt x="72" y="0"/>
                      </a:moveTo>
                      <a:lnTo>
                        <a:pt x="68" y="0"/>
                      </a:lnTo>
                      <a:lnTo>
                        <a:pt x="64" y="0"/>
                      </a:lnTo>
                      <a:lnTo>
                        <a:pt x="60" y="1"/>
                      </a:lnTo>
                      <a:lnTo>
                        <a:pt x="57" y="1"/>
                      </a:lnTo>
                      <a:lnTo>
                        <a:pt x="53" y="2"/>
                      </a:lnTo>
                      <a:lnTo>
                        <a:pt x="51" y="4"/>
                      </a:lnTo>
                      <a:lnTo>
                        <a:pt x="47" y="5"/>
                      </a:lnTo>
                      <a:lnTo>
                        <a:pt x="44" y="6"/>
                      </a:lnTo>
                      <a:lnTo>
                        <a:pt x="41" y="7"/>
                      </a:lnTo>
                      <a:lnTo>
                        <a:pt x="38" y="8"/>
                      </a:lnTo>
                      <a:lnTo>
                        <a:pt x="35" y="10"/>
                      </a:lnTo>
                      <a:lnTo>
                        <a:pt x="32" y="12"/>
                      </a:lnTo>
                      <a:lnTo>
                        <a:pt x="29" y="14"/>
                      </a:lnTo>
                      <a:lnTo>
                        <a:pt x="27" y="16"/>
                      </a:lnTo>
                      <a:lnTo>
                        <a:pt x="24" y="17"/>
                      </a:lnTo>
                      <a:lnTo>
                        <a:pt x="21" y="20"/>
                      </a:lnTo>
                      <a:lnTo>
                        <a:pt x="19" y="22"/>
                      </a:lnTo>
                      <a:lnTo>
                        <a:pt x="16" y="25"/>
                      </a:lnTo>
                      <a:lnTo>
                        <a:pt x="15" y="28"/>
                      </a:lnTo>
                      <a:lnTo>
                        <a:pt x="13" y="30"/>
                      </a:lnTo>
                      <a:lnTo>
                        <a:pt x="11" y="33"/>
                      </a:lnTo>
                      <a:lnTo>
                        <a:pt x="9" y="36"/>
                      </a:lnTo>
                      <a:lnTo>
                        <a:pt x="7" y="39"/>
                      </a:lnTo>
                      <a:lnTo>
                        <a:pt x="6" y="42"/>
                      </a:lnTo>
                      <a:lnTo>
                        <a:pt x="5" y="45"/>
                      </a:lnTo>
                      <a:lnTo>
                        <a:pt x="4" y="48"/>
                      </a:lnTo>
                      <a:lnTo>
                        <a:pt x="3" y="52"/>
                      </a:lnTo>
                      <a:lnTo>
                        <a:pt x="1" y="55"/>
                      </a:lnTo>
                      <a:lnTo>
                        <a:pt x="1" y="59"/>
                      </a:lnTo>
                      <a:lnTo>
                        <a:pt x="0" y="62"/>
                      </a:lnTo>
                      <a:lnTo>
                        <a:pt x="0" y="66"/>
                      </a:lnTo>
                      <a:lnTo>
                        <a:pt x="0" y="69"/>
                      </a:lnTo>
                      <a:lnTo>
                        <a:pt x="5" y="69"/>
                      </a:lnTo>
                      <a:lnTo>
                        <a:pt x="6" y="66"/>
                      </a:lnTo>
                      <a:lnTo>
                        <a:pt x="6" y="62"/>
                      </a:lnTo>
                      <a:lnTo>
                        <a:pt x="6" y="59"/>
                      </a:lnTo>
                      <a:lnTo>
                        <a:pt x="7" y="56"/>
                      </a:lnTo>
                      <a:lnTo>
                        <a:pt x="7" y="53"/>
                      </a:lnTo>
                      <a:lnTo>
                        <a:pt x="8" y="50"/>
                      </a:lnTo>
                      <a:lnTo>
                        <a:pt x="9" y="47"/>
                      </a:lnTo>
                      <a:lnTo>
                        <a:pt x="11" y="44"/>
                      </a:lnTo>
                      <a:lnTo>
                        <a:pt x="12" y="42"/>
                      </a:lnTo>
                      <a:lnTo>
                        <a:pt x="14" y="38"/>
                      </a:lnTo>
                      <a:lnTo>
                        <a:pt x="15" y="36"/>
                      </a:lnTo>
                      <a:lnTo>
                        <a:pt x="18" y="33"/>
                      </a:lnTo>
                      <a:lnTo>
                        <a:pt x="19" y="31"/>
                      </a:lnTo>
                      <a:lnTo>
                        <a:pt x="21" y="29"/>
                      </a:lnTo>
                      <a:lnTo>
                        <a:pt x="23" y="27"/>
                      </a:lnTo>
                      <a:lnTo>
                        <a:pt x="26" y="24"/>
                      </a:lnTo>
                      <a:lnTo>
                        <a:pt x="28" y="22"/>
                      </a:lnTo>
                      <a:lnTo>
                        <a:pt x="30" y="20"/>
                      </a:lnTo>
                      <a:lnTo>
                        <a:pt x="32" y="17"/>
                      </a:lnTo>
                      <a:lnTo>
                        <a:pt x="35" y="16"/>
                      </a:lnTo>
                      <a:lnTo>
                        <a:pt x="37" y="14"/>
                      </a:lnTo>
                      <a:lnTo>
                        <a:pt x="41" y="13"/>
                      </a:lnTo>
                      <a:lnTo>
                        <a:pt x="43" y="12"/>
                      </a:lnTo>
                      <a:lnTo>
                        <a:pt x="46" y="10"/>
                      </a:lnTo>
                      <a:lnTo>
                        <a:pt x="49" y="9"/>
                      </a:lnTo>
                      <a:lnTo>
                        <a:pt x="52" y="8"/>
                      </a:lnTo>
                      <a:lnTo>
                        <a:pt x="56" y="7"/>
                      </a:lnTo>
                      <a:lnTo>
                        <a:pt x="58" y="7"/>
                      </a:lnTo>
                      <a:lnTo>
                        <a:pt x="61" y="6"/>
                      </a:lnTo>
                      <a:lnTo>
                        <a:pt x="65" y="6"/>
                      </a:lnTo>
                      <a:lnTo>
                        <a:pt x="68" y="6"/>
                      </a:lnTo>
                      <a:lnTo>
                        <a:pt x="72" y="6"/>
                      </a:lnTo>
                      <a:lnTo>
                        <a:pt x="72" y="0"/>
                      </a:lnTo>
                      <a:close/>
                    </a:path>
                  </a:pathLst>
                </a:custGeom>
                <a:solidFill>
                  <a:srgbClr val="000000"/>
                </a:solidFill>
                <a:ln w="9525">
                  <a:noFill/>
                  <a:round/>
                  <a:headEnd/>
                  <a:tailEnd/>
                </a:ln>
              </p:spPr>
              <p:txBody>
                <a:bodyPr/>
                <a:lstStyle/>
                <a:p>
                  <a:endParaRPr lang="en-GB"/>
                </a:p>
              </p:txBody>
            </p:sp>
            <p:sp>
              <p:nvSpPr>
                <p:cNvPr id="901" name="Freeform 1217"/>
                <p:cNvSpPr>
                  <a:spLocks noEditPoints="1"/>
                </p:cNvSpPr>
                <p:nvPr/>
              </p:nvSpPr>
              <p:spPr bwMode="auto">
                <a:xfrm>
                  <a:off x="3308" y="3061"/>
                  <a:ext cx="64" cy="61"/>
                </a:xfrm>
                <a:custGeom>
                  <a:avLst/>
                  <a:gdLst>
                    <a:gd name="T0" fmla="*/ 0 w 128"/>
                    <a:gd name="T1" fmla="*/ 16 h 122"/>
                    <a:gd name="T2" fmla="*/ 8 w 128"/>
                    <a:gd name="T3" fmla="*/ 15 h 122"/>
                    <a:gd name="T4" fmla="*/ 10 w 128"/>
                    <a:gd name="T5" fmla="*/ 10 h 122"/>
                    <a:gd name="T6" fmla="*/ 4 w 128"/>
                    <a:gd name="T7" fmla="*/ 4 h 122"/>
                    <a:gd name="T8" fmla="*/ 0 w 128"/>
                    <a:gd name="T9" fmla="*/ 16 h 122"/>
                    <a:gd name="T10" fmla="*/ 12 w 128"/>
                    <a:gd name="T11" fmla="*/ 31 h 122"/>
                    <a:gd name="T12" fmla="*/ 14 w 128"/>
                    <a:gd name="T13" fmla="*/ 23 h 122"/>
                    <a:gd name="T14" fmla="*/ 9 w 128"/>
                    <a:gd name="T15" fmla="*/ 19 h 122"/>
                    <a:gd name="T16" fmla="*/ 2 w 128"/>
                    <a:gd name="T17" fmla="*/ 23 h 122"/>
                    <a:gd name="T18" fmla="*/ 12 w 128"/>
                    <a:gd name="T19" fmla="*/ 31 h 122"/>
                    <a:gd name="T20" fmla="*/ 29 w 128"/>
                    <a:gd name="T21" fmla="*/ 23 h 122"/>
                    <a:gd name="T22" fmla="*/ 22 w 128"/>
                    <a:gd name="T23" fmla="*/ 19 h 122"/>
                    <a:gd name="T24" fmla="*/ 17 w 128"/>
                    <a:gd name="T25" fmla="*/ 23 h 122"/>
                    <a:gd name="T26" fmla="*/ 19 w 128"/>
                    <a:gd name="T27" fmla="*/ 31 h 122"/>
                    <a:gd name="T28" fmla="*/ 29 w 128"/>
                    <a:gd name="T29" fmla="*/ 23 h 122"/>
                    <a:gd name="T30" fmla="*/ 28 w 128"/>
                    <a:gd name="T31" fmla="*/ 5 h 122"/>
                    <a:gd name="T32" fmla="*/ 22 w 128"/>
                    <a:gd name="T33" fmla="*/ 10 h 122"/>
                    <a:gd name="T34" fmla="*/ 23 w 128"/>
                    <a:gd name="T35" fmla="*/ 15 h 122"/>
                    <a:gd name="T36" fmla="*/ 32 w 128"/>
                    <a:gd name="T37" fmla="*/ 17 h 122"/>
                    <a:gd name="T38" fmla="*/ 28 w 128"/>
                    <a:gd name="T39" fmla="*/ 5 h 122"/>
                    <a:gd name="T40" fmla="*/ 9 w 128"/>
                    <a:gd name="T41" fmla="*/ 0 h 122"/>
                    <a:gd name="T42" fmla="*/ 13 w 128"/>
                    <a:gd name="T43" fmla="*/ 8 h 122"/>
                    <a:gd name="T44" fmla="*/ 19 w 128"/>
                    <a:gd name="T45" fmla="*/ 8 h 122"/>
                    <a:gd name="T46" fmla="*/ 22 w 128"/>
                    <a:gd name="T47" fmla="*/ 1 h 122"/>
                    <a:gd name="T48" fmla="*/ 9 w 128"/>
                    <a:gd name="T49" fmla="*/ 0 h 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22"/>
                    <a:gd name="T77" fmla="*/ 128 w 128"/>
                    <a:gd name="T78" fmla="*/ 122 h 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22">
                      <a:moveTo>
                        <a:pt x="0" y="64"/>
                      </a:moveTo>
                      <a:lnTo>
                        <a:pt x="32" y="61"/>
                      </a:lnTo>
                      <a:lnTo>
                        <a:pt x="40" y="38"/>
                      </a:lnTo>
                      <a:lnTo>
                        <a:pt x="17" y="15"/>
                      </a:lnTo>
                      <a:lnTo>
                        <a:pt x="0" y="64"/>
                      </a:lnTo>
                      <a:close/>
                      <a:moveTo>
                        <a:pt x="50" y="122"/>
                      </a:moveTo>
                      <a:lnTo>
                        <a:pt x="56" y="89"/>
                      </a:lnTo>
                      <a:lnTo>
                        <a:pt x="38" y="74"/>
                      </a:lnTo>
                      <a:lnTo>
                        <a:pt x="8" y="89"/>
                      </a:lnTo>
                      <a:lnTo>
                        <a:pt x="50" y="122"/>
                      </a:lnTo>
                      <a:close/>
                      <a:moveTo>
                        <a:pt x="119" y="92"/>
                      </a:moveTo>
                      <a:lnTo>
                        <a:pt x="91" y="76"/>
                      </a:lnTo>
                      <a:lnTo>
                        <a:pt x="71" y="89"/>
                      </a:lnTo>
                      <a:lnTo>
                        <a:pt x="76" y="122"/>
                      </a:lnTo>
                      <a:lnTo>
                        <a:pt x="119" y="92"/>
                      </a:lnTo>
                      <a:close/>
                      <a:moveTo>
                        <a:pt x="112" y="17"/>
                      </a:moveTo>
                      <a:lnTo>
                        <a:pt x="88" y="39"/>
                      </a:lnTo>
                      <a:lnTo>
                        <a:pt x="94" y="62"/>
                      </a:lnTo>
                      <a:lnTo>
                        <a:pt x="128" y="66"/>
                      </a:lnTo>
                      <a:lnTo>
                        <a:pt x="112" y="17"/>
                      </a:lnTo>
                      <a:close/>
                      <a:moveTo>
                        <a:pt x="39" y="0"/>
                      </a:moveTo>
                      <a:lnTo>
                        <a:pt x="53" y="30"/>
                      </a:lnTo>
                      <a:lnTo>
                        <a:pt x="76" y="30"/>
                      </a:lnTo>
                      <a:lnTo>
                        <a:pt x="91" y="1"/>
                      </a:lnTo>
                      <a:lnTo>
                        <a:pt x="39" y="0"/>
                      </a:lnTo>
                      <a:close/>
                    </a:path>
                  </a:pathLst>
                </a:custGeom>
                <a:solidFill>
                  <a:srgbClr val="E5E5E5"/>
                </a:solidFill>
                <a:ln w="9525">
                  <a:noFill/>
                  <a:round/>
                  <a:headEnd/>
                  <a:tailEnd/>
                </a:ln>
              </p:spPr>
              <p:txBody>
                <a:bodyPr/>
                <a:lstStyle/>
                <a:p>
                  <a:endParaRPr lang="en-GB"/>
                </a:p>
              </p:txBody>
            </p:sp>
            <p:sp>
              <p:nvSpPr>
                <p:cNvPr id="902" name="Freeform 1218"/>
                <p:cNvSpPr>
                  <a:spLocks/>
                </p:cNvSpPr>
                <p:nvPr/>
              </p:nvSpPr>
              <p:spPr bwMode="auto">
                <a:xfrm>
                  <a:off x="3308" y="3069"/>
                  <a:ext cx="20" cy="25"/>
                </a:xfrm>
                <a:custGeom>
                  <a:avLst/>
                  <a:gdLst>
                    <a:gd name="T0" fmla="*/ 0 w 40"/>
                    <a:gd name="T1" fmla="*/ 13 h 49"/>
                    <a:gd name="T2" fmla="*/ 8 w 40"/>
                    <a:gd name="T3" fmla="*/ 12 h 49"/>
                    <a:gd name="T4" fmla="*/ 10 w 40"/>
                    <a:gd name="T5" fmla="*/ 6 h 49"/>
                    <a:gd name="T6" fmla="*/ 5 w 40"/>
                    <a:gd name="T7" fmla="*/ 0 h 49"/>
                    <a:gd name="T8" fmla="*/ 0 w 40"/>
                    <a:gd name="T9" fmla="*/ 13 h 49"/>
                    <a:gd name="T10" fmla="*/ 0 60000 65536"/>
                    <a:gd name="T11" fmla="*/ 0 60000 65536"/>
                    <a:gd name="T12" fmla="*/ 0 60000 65536"/>
                    <a:gd name="T13" fmla="*/ 0 60000 65536"/>
                    <a:gd name="T14" fmla="*/ 0 60000 65536"/>
                    <a:gd name="T15" fmla="*/ 0 w 40"/>
                    <a:gd name="T16" fmla="*/ 0 h 49"/>
                    <a:gd name="T17" fmla="*/ 40 w 40"/>
                    <a:gd name="T18" fmla="*/ 49 h 49"/>
                  </a:gdLst>
                  <a:ahLst/>
                  <a:cxnLst>
                    <a:cxn ang="T10">
                      <a:pos x="T0" y="T1"/>
                    </a:cxn>
                    <a:cxn ang="T11">
                      <a:pos x="T2" y="T3"/>
                    </a:cxn>
                    <a:cxn ang="T12">
                      <a:pos x="T4" y="T5"/>
                    </a:cxn>
                    <a:cxn ang="T13">
                      <a:pos x="T6" y="T7"/>
                    </a:cxn>
                    <a:cxn ang="T14">
                      <a:pos x="T8" y="T9"/>
                    </a:cxn>
                  </a:cxnLst>
                  <a:rect l="T15" t="T16" r="T17" b="T18"/>
                  <a:pathLst>
                    <a:path w="40" h="49">
                      <a:moveTo>
                        <a:pt x="0" y="49"/>
                      </a:moveTo>
                      <a:lnTo>
                        <a:pt x="32" y="46"/>
                      </a:lnTo>
                      <a:lnTo>
                        <a:pt x="40" y="23"/>
                      </a:lnTo>
                      <a:lnTo>
                        <a:pt x="17" y="0"/>
                      </a:lnTo>
                      <a:lnTo>
                        <a:pt x="0" y="49"/>
                      </a:lnTo>
                    </a:path>
                  </a:pathLst>
                </a:custGeom>
                <a:noFill/>
                <a:ln w="0">
                  <a:solidFill>
                    <a:srgbClr val="000000"/>
                  </a:solidFill>
                  <a:prstDash val="solid"/>
                  <a:round/>
                  <a:headEnd/>
                  <a:tailEnd/>
                </a:ln>
              </p:spPr>
              <p:txBody>
                <a:bodyPr/>
                <a:lstStyle/>
                <a:p>
                  <a:endParaRPr lang="en-GB"/>
                </a:p>
              </p:txBody>
            </p:sp>
            <p:sp>
              <p:nvSpPr>
                <p:cNvPr id="903" name="Freeform 1219"/>
                <p:cNvSpPr>
                  <a:spLocks/>
                </p:cNvSpPr>
                <p:nvPr/>
              </p:nvSpPr>
              <p:spPr bwMode="auto">
                <a:xfrm>
                  <a:off x="3312" y="3099"/>
                  <a:ext cx="24" cy="23"/>
                </a:xfrm>
                <a:custGeom>
                  <a:avLst/>
                  <a:gdLst>
                    <a:gd name="T0" fmla="*/ 11 w 48"/>
                    <a:gd name="T1" fmla="*/ 11 h 48"/>
                    <a:gd name="T2" fmla="*/ 12 w 48"/>
                    <a:gd name="T3" fmla="*/ 3 h 48"/>
                    <a:gd name="T4" fmla="*/ 7 w 48"/>
                    <a:gd name="T5" fmla="*/ 0 h 48"/>
                    <a:gd name="T6" fmla="*/ 0 w 48"/>
                    <a:gd name="T7" fmla="*/ 3 h 48"/>
                    <a:gd name="T8" fmla="*/ 11 w 48"/>
                    <a:gd name="T9" fmla="*/ 11 h 48"/>
                    <a:gd name="T10" fmla="*/ 0 60000 65536"/>
                    <a:gd name="T11" fmla="*/ 0 60000 65536"/>
                    <a:gd name="T12" fmla="*/ 0 60000 65536"/>
                    <a:gd name="T13" fmla="*/ 0 60000 65536"/>
                    <a:gd name="T14" fmla="*/ 0 60000 65536"/>
                    <a:gd name="T15" fmla="*/ 0 w 48"/>
                    <a:gd name="T16" fmla="*/ 0 h 48"/>
                    <a:gd name="T17" fmla="*/ 48 w 48"/>
                    <a:gd name="T18" fmla="*/ 48 h 48"/>
                  </a:gdLst>
                  <a:ahLst/>
                  <a:cxnLst>
                    <a:cxn ang="T10">
                      <a:pos x="T0" y="T1"/>
                    </a:cxn>
                    <a:cxn ang="T11">
                      <a:pos x="T2" y="T3"/>
                    </a:cxn>
                    <a:cxn ang="T12">
                      <a:pos x="T4" y="T5"/>
                    </a:cxn>
                    <a:cxn ang="T13">
                      <a:pos x="T6" y="T7"/>
                    </a:cxn>
                    <a:cxn ang="T14">
                      <a:pos x="T8" y="T9"/>
                    </a:cxn>
                  </a:cxnLst>
                  <a:rect l="T15" t="T16" r="T17" b="T18"/>
                  <a:pathLst>
                    <a:path w="48" h="48">
                      <a:moveTo>
                        <a:pt x="42" y="48"/>
                      </a:moveTo>
                      <a:lnTo>
                        <a:pt x="48" y="15"/>
                      </a:lnTo>
                      <a:lnTo>
                        <a:pt x="30" y="0"/>
                      </a:lnTo>
                      <a:lnTo>
                        <a:pt x="0" y="15"/>
                      </a:lnTo>
                      <a:lnTo>
                        <a:pt x="42" y="48"/>
                      </a:lnTo>
                    </a:path>
                  </a:pathLst>
                </a:custGeom>
                <a:noFill/>
                <a:ln w="0">
                  <a:solidFill>
                    <a:srgbClr val="000000"/>
                  </a:solidFill>
                  <a:prstDash val="solid"/>
                  <a:round/>
                  <a:headEnd/>
                  <a:tailEnd/>
                </a:ln>
              </p:spPr>
              <p:txBody>
                <a:bodyPr/>
                <a:lstStyle/>
                <a:p>
                  <a:endParaRPr lang="en-GB"/>
                </a:p>
              </p:txBody>
            </p:sp>
            <p:sp>
              <p:nvSpPr>
                <p:cNvPr id="904" name="Freeform 1220"/>
                <p:cNvSpPr>
                  <a:spLocks/>
                </p:cNvSpPr>
                <p:nvPr/>
              </p:nvSpPr>
              <p:spPr bwMode="auto">
                <a:xfrm>
                  <a:off x="3344" y="3099"/>
                  <a:ext cx="23" cy="23"/>
                </a:xfrm>
                <a:custGeom>
                  <a:avLst/>
                  <a:gdLst>
                    <a:gd name="T0" fmla="*/ 11 w 48"/>
                    <a:gd name="T1" fmla="*/ 4 h 46"/>
                    <a:gd name="T2" fmla="*/ 5 w 48"/>
                    <a:gd name="T3" fmla="*/ 0 h 46"/>
                    <a:gd name="T4" fmla="*/ 0 w 48"/>
                    <a:gd name="T5" fmla="*/ 3 h 46"/>
                    <a:gd name="T6" fmla="*/ 1 w 48"/>
                    <a:gd name="T7" fmla="*/ 12 h 46"/>
                    <a:gd name="T8" fmla="*/ 11 w 48"/>
                    <a:gd name="T9" fmla="*/ 4 h 46"/>
                    <a:gd name="T10" fmla="*/ 0 60000 65536"/>
                    <a:gd name="T11" fmla="*/ 0 60000 65536"/>
                    <a:gd name="T12" fmla="*/ 0 60000 65536"/>
                    <a:gd name="T13" fmla="*/ 0 60000 65536"/>
                    <a:gd name="T14" fmla="*/ 0 60000 65536"/>
                    <a:gd name="T15" fmla="*/ 0 w 48"/>
                    <a:gd name="T16" fmla="*/ 0 h 46"/>
                    <a:gd name="T17" fmla="*/ 48 w 48"/>
                    <a:gd name="T18" fmla="*/ 46 h 46"/>
                  </a:gdLst>
                  <a:ahLst/>
                  <a:cxnLst>
                    <a:cxn ang="T10">
                      <a:pos x="T0" y="T1"/>
                    </a:cxn>
                    <a:cxn ang="T11">
                      <a:pos x="T2" y="T3"/>
                    </a:cxn>
                    <a:cxn ang="T12">
                      <a:pos x="T4" y="T5"/>
                    </a:cxn>
                    <a:cxn ang="T13">
                      <a:pos x="T6" y="T7"/>
                    </a:cxn>
                    <a:cxn ang="T14">
                      <a:pos x="T8" y="T9"/>
                    </a:cxn>
                  </a:cxnLst>
                  <a:rect l="T15" t="T16" r="T17" b="T18"/>
                  <a:pathLst>
                    <a:path w="48" h="46">
                      <a:moveTo>
                        <a:pt x="48" y="16"/>
                      </a:moveTo>
                      <a:lnTo>
                        <a:pt x="20" y="0"/>
                      </a:lnTo>
                      <a:lnTo>
                        <a:pt x="0" y="13"/>
                      </a:lnTo>
                      <a:lnTo>
                        <a:pt x="5" y="46"/>
                      </a:lnTo>
                      <a:lnTo>
                        <a:pt x="48" y="16"/>
                      </a:lnTo>
                    </a:path>
                  </a:pathLst>
                </a:custGeom>
                <a:noFill/>
                <a:ln w="0">
                  <a:solidFill>
                    <a:srgbClr val="000000"/>
                  </a:solidFill>
                  <a:prstDash val="solid"/>
                  <a:round/>
                  <a:headEnd/>
                  <a:tailEnd/>
                </a:ln>
              </p:spPr>
              <p:txBody>
                <a:bodyPr/>
                <a:lstStyle/>
                <a:p>
                  <a:endParaRPr lang="en-GB"/>
                </a:p>
              </p:txBody>
            </p:sp>
            <p:sp>
              <p:nvSpPr>
                <p:cNvPr id="905" name="Freeform 1221"/>
                <p:cNvSpPr>
                  <a:spLocks/>
                </p:cNvSpPr>
                <p:nvPr/>
              </p:nvSpPr>
              <p:spPr bwMode="auto">
                <a:xfrm>
                  <a:off x="3352" y="3070"/>
                  <a:ext cx="20" cy="25"/>
                </a:xfrm>
                <a:custGeom>
                  <a:avLst/>
                  <a:gdLst>
                    <a:gd name="T0" fmla="*/ 6 w 40"/>
                    <a:gd name="T1" fmla="*/ 0 h 49"/>
                    <a:gd name="T2" fmla="*/ 0 w 40"/>
                    <a:gd name="T3" fmla="*/ 6 h 49"/>
                    <a:gd name="T4" fmla="*/ 1 w 40"/>
                    <a:gd name="T5" fmla="*/ 12 h 49"/>
                    <a:gd name="T6" fmla="*/ 10 w 40"/>
                    <a:gd name="T7" fmla="*/ 13 h 49"/>
                    <a:gd name="T8" fmla="*/ 6 w 40"/>
                    <a:gd name="T9" fmla="*/ 0 h 49"/>
                    <a:gd name="T10" fmla="*/ 0 60000 65536"/>
                    <a:gd name="T11" fmla="*/ 0 60000 65536"/>
                    <a:gd name="T12" fmla="*/ 0 60000 65536"/>
                    <a:gd name="T13" fmla="*/ 0 60000 65536"/>
                    <a:gd name="T14" fmla="*/ 0 60000 65536"/>
                    <a:gd name="T15" fmla="*/ 0 w 40"/>
                    <a:gd name="T16" fmla="*/ 0 h 49"/>
                    <a:gd name="T17" fmla="*/ 40 w 40"/>
                    <a:gd name="T18" fmla="*/ 49 h 49"/>
                  </a:gdLst>
                  <a:ahLst/>
                  <a:cxnLst>
                    <a:cxn ang="T10">
                      <a:pos x="T0" y="T1"/>
                    </a:cxn>
                    <a:cxn ang="T11">
                      <a:pos x="T2" y="T3"/>
                    </a:cxn>
                    <a:cxn ang="T12">
                      <a:pos x="T4" y="T5"/>
                    </a:cxn>
                    <a:cxn ang="T13">
                      <a:pos x="T6" y="T7"/>
                    </a:cxn>
                    <a:cxn ang="T14">
                      <a:pos x="T8" y="T9"/>
                    </a:cxn>
                  </a:cxnLst>
                  <a:rect l="T15" t="T16" r="T17" b="T18"/>
                  <a:pathLst>
                    <a:path w="40" h="49">
                      <a:moveTo>
                        <a:pt x="24" y="0"/>
                      </a:moveTo>
                      <a:lnTo>
                        <a:pt x="0" y="22"/>
                      </a:lnTo>
                      <a:lnTo>
                        <a:pt x="6" y="45"/>
                      </a:lnTo>
                      <a:lnTo>
                        <a:pt x="40" y="49"/>
                      </a:lnTo>
                      <a:lnTo>
                        <a:pt x="24" y="0"/>
                      </a:lnTo>
                    </a:path>
                  </a:pathLst>
                </a:custGeom>
                <a:noFill/>
                <a:ln w="0">
                  <a:solidFill>
                    <a:srgbClr val="000000"/>
                  </a:solidFill>
                  <a:prstDash val="solid"/>
                  <a:round/>
                  <a:headEnd/>
                  <a:tailEnd/>
                </a:ln>
              </p:spPr>
              <p:txBody>
                <a:bodyPr/>
                <a:lstStyle/>
                <a:p>
                  <a:endParaRPr lang="en-GB"/>
                </a:p>
              </p:txBody>
            </p:sp>
            <p:sp>
              <p:nvSpPr>
                <p:cNvPr id="906" name="Freeform 1222"/>
                <p:cNvSpPr>
                  <a:spLocks/>
                </p:cNvSpPr>
                <p:nvPr/>
              </p:nvSpPr>
              <p:spPr bwMode="auto">
                <a:xfrm>
                  <a:off x="3328" y="3061"/>
                  <a:ext cx="26" cy="15"/>
                </a:xfrm>
                <a:custGeom>
                  <a:avLst/>
                  <a:gdLst>
                    <a:gd name="T0" fmla="*/ 0 w 52"/>
                    <a:gd name="T1" fmla="*/ 0 h 30"/>
                    <a:gd name="T2" fmla="*/ 3 w 52"/>
                    <a:gd name="T3" fmla="*/ 8 h 30"/>
                    <a:gd name="T4" fmla="*/ 10 w 52"/>
                    <a:gd name="T5" fmla="*/ 8 h 30"/>
                    <a:gd name="T6" fmla="*/ 13 w 52"/>
                    <a:gd name="T7" fmla="*/ 1 h 30"/>
                    <a:gd name="T8" fmla="*/ 0 w 52"/>
                    <a:gd name="T9" fmla="*/ 0 h 30"/>
                    <a:gd name="T10" fmla="*/ 0 60000 65536"/>
                    <a:gd name="T11" fmla="*/ 0 60000 65536"/>
                    <a:gd name="T12" fmla="*/ 0 60000 65536"/>
                    <a:gd name="T13" fmla="*/ 0 60000 65536"/>
                    <a:gd name="T14" fmla="*/ 0 60000 65536"/>
                    <a:gd name="T15" fmla="*/ 0 w 52"/>
                    <a:gd name="T16" fmla="*/ 0 h 30"/>
                    <a:gd name="T17" fmla="*/ 52 w 52"/>
                    <a:gd name="T18" fmla="*/ 30 h 30"/>
                  </a:gdLst>
                  <a:ahLst/>
                  <a:cxnLst>
                    <a:cxn ang="T10">
                      <a:pos x="T0" y="T1"/>
                    </a:cxn>
                    <a:cxn ang="T11">
                      <a:pos x="T2" y="T3"/>
                    </a:cxn>
                    <a:cxn ang="T12">
                      <a:pos x="T4" y="T5"/>
                    </a:cxn>
                    <a:cxn ang="T13">
                      <a:pos x="T6" y="T7"/>
                    </a:cxn>
                    <a:cxn ang="T14">
                      <a:pos x="T8" y="T9"/>
                    </a:cxn>
                  </a:cxnLst>
                  <a:rect l="T15" t="T16" r="T17" b="T18"/>
                  <a:pathLst>
                    <a:path w="52" h="30">
                      <a:moveTo>
                        <a:pt x="0" y="0"/>
                      </a:moveTo>
                      <a:lnTo>
                        <a:pt x="14" y="30"/>
                      </a:lnTo>
                      <a:lnTo>
                        <a:pt x="37" y="30"/>
                      </a:lnTo>
                      <a:lnTo>
                        <a:pt x="52" y="1"/>
                      </a:lnTo>
                      <a:lnTo>
                        <a:pt x="0" y="0"/>
                      </a:lnTo>
                    </a:path>
                  </a:pathLst>
                </a:custGeom>
                <a:noFill/>
                <a:ln w="0">
                  <a:solidFill>
                    <a:srgbClr val="000000"/>
                  </a:solidFill>
                  <a:prstDash val="solid"/>
                  <a:round/>
                  <a:headEnd/>
                  <a:tailEnd/>
                </a:ln>
              </p:spPr>
              <p:txBody>
                <a:bodyPr/>
                <a:lstStyle/>
                <a:p>
                  <a:endParaRPr lang="en-GB"/>
                </a:p>
              </p:txBody>
            </p:sp>
            <p:sp>
              <p:nvSpPr>
                <p:cNvPr id="907" name="Freeform 1223"/>
                <p:cNvSpPr>
                  <a:spLocks noEditPoints="1"/>
                </p:cNvSpPr>
                <p:nvPr/>
              </p:nvSpPr>
              <p:spPr bwMode="auto">
                <a:xfrm>
                  <a:off x="3309" y="3062"/>
                  <a:ext cx="62" cy="59"/>
                </a:xfrm>
                <a:custGeom>
                  <a:avLst/>
                  <a:gdLst>
                    <a:gd name="T0" fmla="*/ 0 w 124"/>
                    <a:gd name="T1" fmla="*/ 15 h 118"/>
                    <a:gd name="T2" fmla="*/ 6 w 124"/>
                    <a:gd name="T3" fmla="*/ 14 h 118"/>
                    <a:gd name="T4" fmla="*/ 8 w 124"/>
                    <a:gd name="T5" fmla="*/ 9 h 118"/>
                    <a:gd name="T6" fmla="*/ 4 w 124"/>
                    <a:gd name="T7" fmla="*/ 4 h 118"/>
                    <a:gd name="T8" fmla="*/ 0 w 124"/>
                    <a:gd name="T9" fmla="*/ 15 h 118"/>
                    <a:gd name="T10" fmla="*/ 12 w 124"/>
                    <a:gd name="T11" fmla="*/ 30 h 118"/>
                    <a:gd name="T12" fmla="*/ 13 w 124"/>
                    <a:gd name="T13" fmla="*/ 24 h 118"/>
                    <a:gd name="T14" fmla="*/ 8 w 124"/>
                    <a:gd name="T15" fmla="*/ 20 h 118"/>
                    <a:gd name="T16" fmla="*/ 2 w 124"/>
                    <a:gd name="T17" fmla="*/ 22 h 118"/>
                    <a:gd name="T18" fmla="*/ 12 w 124"/>
                    <a:gd name="T19" fmla="*/ 30 h 118"/>
                    <a:gd name="T20" fmla="*/ 29 w 124"/>
                    <a:gd name="T21" fmla="*/ 23 h 118"/>
                    <a:gd name="T22" fmla="*/ 23 w 124"/>
                    <a:gd name="T23" fmla="*/ 21 h 118"/>
                    <a:gd name="T24" fmla="*/ 19 w 124"/>
                    <a:gd name="T25" fmla="*/ 24 h 118"/>
                    <a:gd name="T26" fmla="*/ 19 w 124"/>
                    <a:gd name="T27" fmla="*/ 30 h 118"/>
                    <a:gd name="T28" fmla="*/ 29 w 124"/>
                    <a:gd name="T29" fmla="*/ 23 h 118"/>
                    <a:gd name="T30" fmla="*/ 28 w 124"/>
                    <a:gd name="T31" fmla="*/ 5 h 118"/>
                    <a:gd name="T32" fmla="*/ 24 w 124"/>
                    <a:gd name="T33" fmla="*/ 10 h 118"/>
                    <a:gd name="T34" fmla="*/ 26 w 124"/>
                    <a:gd name="T35" fmla="*/ 15 h 118"/>
                    <a:gd name="T36" fmla="*/ 31 w 124"/>
                    <a:gd name="T37" fmla="*/ 16 h 118"/>
                    <a:gd name="T38" fmla="*/ 28 w 124"/>
                    <a:gd name="T39" fmla="*/ 5 h 118"/>
                    <a:gd name="T40" fmla="*/ 10 w 124"/>
                    <a:gd name="T41" fmla="*/ 0 h 118"/>
                    <a:gd name="T42" fmla="*/ 13 w 124"/>
                    <a:gd name="T43" fmla="*/ 5 h 118"/>
                    <a:gd name="T44" fmla="*/ 19 w 124"/>
                    <a:gd name="T45" fmla="*/ 5 h 118"/>
                    <a:gd name="T46" fmla="*/ 22 w 124"/>
                    <a:gd name="T47" fmla="*/ 1 h 118"/>
                    <a:gd name="T48" fmla="*/ 10 w 124"/>
                    <a:gd name="T49" fmla="*/ 0 h 1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4"/>
                    <a:gd name="T76" fmla="*/ 0 h 118"/>
                    <a:gd name="T77" fmla="*/ 124 w 124"/>
                    <a:gd name="T78" fmla="*/ 118 h 1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4" h="118">
                      <a:moveTo>
                        <a:pt x="0" y="62"/>
                      </a:moveTo>
                      <a:lnTo>
                        <a:pt x="23" y="56"/>
                      </a:lnTo>
                      <a:lnTo>
                        <a:pt x="30" y="35"/>
                      </a:lnTo>
                      <a:lnTo>
                        <a:pt x="16" y="16"/>
                      </a:lnTo>
                      <a:lnTo>
                        <a:pt x="0" y="62"/>
                      </a:lnTo>
                      <a:close/>
                      <a:moveTo>
                        <a:pt x="48" y="118"/>
                      </a:moveTo>
                      <a:lnTo>
                        <a:pt x="49" y="94"/>
                      </a:lnTo>
                      <a:lnTo>
                        <a:pt x="31" y="80"/>
                      </a:lnTo>
                      <a:lnTo>
                        <a:pt x="8" y="88"/>
                      </a:lnTo>
                      <a:lnTo>
                        <a:pt x="48" y="118"/>
                      </a:lnTo>
                      <a:close/>
                      <a:moveTo>
                        <a:pt x="115" y="91"/>
                      </a:moveTo>
                      <a:lnTo>
                        <a:pt x="92" y="81"/>
                      </a:lnTo>
                      <a:lnTo>
                        <a:pt x="75" y="94"/>
                      </a:lnTo>
                      <a:lnTo>
                        <a:pt x="75" y="118"/>
                      </a:lnTo>
                      <a:lnTo>
                        <a:pt x="115" y="91"/>
                      </a:lnTo>
                      <a:close/>
                      <a:moveTo>
                        <a:pt x="110" y="17"/>
                      </a:moveTo>
                      <a:lnTo>
                        <a:pt x="95" y="37"/>
                      </a:lnTo>
                      <a:lnTo>
                        <a:pt x="101" y="57"/>
                      </a:lnTo>
                      <a:lnTo>
                        <a:pt x="124" y="64"/>
                      </a:lnTo>
                      <a:lnTo>
                        <a:pt x="110" y="17"/>
                      </a:lnTo>
                      <a:close/>
                      <a:moveTo>
                        <a:pt x="38" y="0"/>
                      </a:moveTo>
                      <a:lnTo>
                        <a:pt x="51" y="20"/>
                      </a:lnTo>
                      <a:lnTo>
                        <a:pt x="74" y="20"/>
                      </a:lnTo>
                      <a:lnTo>
                        <a:pt x="88" y="1"/>
                      </a:lnTo>
                      <a:lnTo>
                        <a:pt x="38" y="0"/>
                      </a:lnTo>
                      <a:close/>
                    </a:path>
                  </a:pathLst>
                </a:custGeom>
                <a:solidFill>
                  <a:srgbClr val="000000"/>
                </a:solidFill>
                <a:ln w="9525">
                  <a:noFill/>
                  <a:round/>
                  <a:headEnd/>
                  <a:tailEnd/>
                </a:ln>
              </p:spPr>
              <p:txBody>
                <a:bodyPr/>
                <a:lstStyle/>
                <a:p>
                  <a:endParaRPr lang="en-GB"/>
                </a:p>
              </p:txBody>
            </p:sp>
            <p:sp>
              <p:nvSpPr>
                <p:cNvPr id="908" name="Freeform 1224"/>
                <p:cNvSpPr>
                  <a:spLocks/>
                </p:cNvSpPr>
                <p:nvPr/>
              </p:nvSpPr>
              <p:spPr bwMode="auto">
                <a:xfrm>
                  <a:off x="3309" y="3070"/>
                  <a:ext cx="15" cy="23"/>
                </a:xfrm>
                <a:custGeom>
                  <a:avLst/>
                  <a:gdLst>
                    <a:gd name="T0" fmla="*/ 0 w 30"/>
                    <a:gd name="T1" fmla="*/ 12 h 46"/>
                    <a:gd name="T2" fmla="*/ 6 w 30"/>
                    <a:gd name="T3" fmla="*/ 10 h 46"/>
                    <a:gd name="T4" fmla="*/ 8 w 30"/>
                    <a:gd name="T5" fmla="*/ 5 h 46"/>
                    <a:gd name="T6" fmla="*/ 4 w 30"/>
                    <a:gd name="T7" fmla="*/ 0 h 46"/>
                    <a:gd name="T8" fmla="*/ 0 w 30"/>
                    <a:gd name="T9" fmla="*/ 12 h 46"/>
                    <a:gd name="T10" fmla="*/ 0 60000 65536"/>
                    <a:gd name="T11" fmla="*/ 0 60000 65536"/>
                    <a:gd name="T12" fmla="*/ 0 60000 65536"/>
                    <a:gd name="T13" fmla="*/ 0 60000 65536"/>
                    <a:gd name="T14" fmla="*/ 0 60000 65536"/>
                    <a:gd name="T15" fmla="*/ 0 w 30"/>
                    <a:gd name="T16" fmla="*/ 0 h 46"/>
                    <a:gd name="T17" fmla="*/ 30 w 30"/>
                    <a:gd name="T18" fmla="*/ 46 h 46"/>
                  </a:gdLst>
                  <a:ahLst/>
                  <a:cxnLst>
                    <a:cxn ang="T10">
                      <a:pos x="T0" y="T1"/>
                    </a:cxn>
                    <a:cxn ang="T11">
                      <a:pos x="T2" y="T3"/>
                    </a:cxn>
                    <a:cxn ang="T12">
                      <a:pos x="T4" y="T5"/>
                    </a:cxn>
                    <a:cxn ang="T13">
                      <a:pos x="T6" y="T7"/>
                    </a:cxn>
                    <a:cxn ang="T14">
                      <a:pos x="T8" y="T9"/>
                    </a:cxn>
                  </a:cxnLst>
                  <a:rect l="T15" t="T16" r="T17" b="T18"/>
                  <a:pathLst>
                    <a:path w="30" h="46">
                      <a:moveTo>
                        <a:pt x="0" y="46"/>
                      </a:moveTo>
                      <a:lnTo>
                        <a:pt x="23" y="40"/>
                      </a:lnTo>
                      <a:lnTo>
                        <a:pt x="30" y="19"/>
                      </a:lnTo>
                      <a:lnTo>
                        <a:pt x="16" y="0"/>
                      </a:lnTo>
                      <a:lnTo>
                        <a:pt x="0" y="46"/>
                      </a:lnTo>
                    </a:path>
                  </a:pathLst>
                </a:custGeom>
                <a:noFill/>
                <a:ln w="0">
                  <a:solidFill>
                    <a:srgbClr val="000000"/>
                  </a:solidFill>
                  <a:prstDash val="solid"/>
                  <a:round/>
                  <a:headEnd/>
                  <a:tailEnd/>
                </a:ln>
              </p:spPr>
              <p:txBody>
                <a:bodyPr/>
                <a:lstStyle/>
                <a:p>
                  <a:endParaRPr lang="en-GB"/>
                </a:p>
              </p:txBody>
            </p:sp>
            <p:sp>
              <p:nvSpPr>
                <p:cNvPr id="909" name="Freeform 1225"/>
                <p:cNvSpPr>
                  <a:spLocks/>
                </p:cNvSpPr>
                <p:nvPr/>
              </p:nvSpPr>
              <p:spPr bwMode="auto">
                <a:xfrm>
                  <a:off x="3313" y="3102"/>
                  <a:ext cx="20" cy="19"/>
                </a:xfrm>
                <a:custGeom>
                  <a:avLst/>
                  <a:gdLst>
                    <a:gd name="T0" fmla="*/ 10 w 41"/>
                    <a:gd name="T1" fmla="*/ 10 h 38"/>
                    <a:gd name="T2" fmla="*/ 10 w 41"/>
                    <a:gd name="T3" fmla="*/ 3 h 38"/>
                    <a:gd name="T4" fmla="*/ 5 w 41"/>
                    <a:gd name="T5" fmla="*/ 0 h 38"/>
                    <a:gd name="T6" fmla="*/ 0 w 41"/>
                    <a:gd name="T7" fmla="*/ 2 h 38"/>
                    <a:gd name="T8" fmla="*/ 10 w 41"/>
                    <a:gd name="T9" fmla="*/ 10 h 38"/>
                    <a:gd name="T10" fmla="*/ 0 60000 65536"/>
                    <a:gd name="T11" fmla="*/ 0 60000 65536"/>
                    <a:gd name="T12" fmla="*/ 0 60000 65536"/>
                    <a:gd name="T13" fmla="*/ 0 60000 65536"/>
                    <a:gd name="T14" fmla="*/ 0 60000 65536"/>
                    <a:gd name="T15" fmla="*/ 0 w 41"/>
                    <a:gd name="T16" fmla="*/ 0 h 38"/>
                    <a:gd name="T17" fmla="*/ 41 w 41"/>
                    <a:gd name="T18" fmla="*/ 38 h 38"/>
                  </a:gdLst>
                  <a:ahLst/>
                  <a:cxnLst>
                    <a:cxn ang="T10">
                      <a:pos x="T0" y="T1"/>
                    </a:cxn>
                    <a:cxn ang="T11">
                      <a:pos x="T2" y="T3"/>
                    </a:cxn>
                    <a:cxn ang="T12">
                      <a:pos x="T4" y="T5"/>
                    </a:cxn>
                    <a:cxn ang="T13">
                      <a:pos x="T6" y="T7"/>
                    </a:cxn>
                    <a:cxn ang="T14">
                      <a:pos x="T8" y="T9"/>
                    </a:cxn>
                  </a:cxnLst>
                  <a:rect l="T15" t="T16" r="T17" b="T18"/>
                  <a:pathLst>
                    <a:path w="41" h="38">
                      <a:moveTo>
                        <a:pt x="40" y="38"/>
                      </a:moveTo>
                      <a:lnTo>
                        <a:pt x="41" y="14"/>
                      </a:lnTo>
                      <a:lnTo>
                        <a:pt x="23" y="0"/>
                      </a:lnTo>
                      <a:lnTo>
                        <a:pt x="0" y="8"/>
                      </a:lnTo>
                      <a:lnTo>
                        <a:pt x="40" y="38"/>
                      </a:lnTo>
                    </a:path>
                  </a:pathLst>
                </a:custGeom>
                <a:noFill/>
                <a:ln w="0">
                  <a:solidFill>
                    <a:srgbClr val="000000"/>
                  </a:solidFill>
                  <a:prstDash val="solid"/>
                  <a:round/>
                  <a:headEnd/>
                  <a:tailEnd/>
                </a:ln>
              </p:spPr>
              <p:txBody>
                <a:bodyPr/>
                <a:lstStyle/>
                <a:p>
                  <a:endParaRPr lang="en-GB"/>
                </a:p>
              </p:txBody>
            </p:sp>
            <p:sp>
              <p:nvSpPr>
                <p:cNvPr id="910" name="Freeform 1226"/>
                <p:cNvSpPr>
                  <a:spLocks/>
                </p:cNvSpPr>
                <p:nvPr/>
              </p:nvSpPr>
              <p:spPr bwMode="auto">
                <a:xfrm>
                  <a:off x="3347" y="3103"/>
                  <a:ext cx="20" cy="18"/>
                </a:xfrm>
                <a:custGeom>
                  <a:avLst/>
                  <a:gdLst>
                    <a:gd name="T0" fmla="*/ 10 w 40"/>
                    <a:gd name="T1" fmla="*/ 2 h 37"/>
                    <a:gd name="T2" fmla="*/ 5 w 40"/>
                    <a:gd name="T3" fmla="*/ 0 h 37"/>
                    <a:gd name="T4" fmla="*/ 0 w 40"/>
                    <a:gd name="T5" fmla="*/ 3 h 37"/>
                    <a:gd name="T6" fmla="*/ 0 w 40"/>
                    <a:gd name="T7" fmla="*/ 9 h 37"/>
                    <a:gd name="T8" fmla="*/ 10 w 40"/>
                    <a:gd name="T9" fmla="*/ 2 h 37"/>
                    <a:gd name="T10" fmla="*/ 0 60000 65536"/>
                    <a:gd name="T11" fmla="*/ 0 60000 65536"/>
                    <a:gd name="T12" fmla="*/ 0 60000 65536"/>
                    <a:gd name="T13" fmla="*/ 0 60000 65536"/>
                    <a:gd name="T14" fmla="*/ 0 60000 65536"/>
                    <a:gd name="T15" fmla="*/ 0 w 40"/>
                    <a:gd name="T16" fmla="*/ 0 h 37"/>
                    <a:gd name="T17" fmla="*/ 40 w 40"/>
                    <a:gd name="T18" fmla="*/ 37 h 37"/>
                  </a:gdLst>
                  <a:ahLst/>
                  <a:cxnLst>
                    <a:cxn ang="T10">
                      <a:pos x="T0" y="T1"/>
                    </a:cxn>
                    <a:cxn ang="T11">
                      <a:pos x="T2" y="T3"/>
                    </a:cxn>
                    <a:cxn ang="T12">
                      <a:pos x="T4" y="T5"/>
                    </a:cxn>
                    <a:cxn ang="T13">
                      <a:pos x="T6" y="T7"/>
                    </a:cxn>
                    <a:cxn ang="T14">
                      <a:pos x="T8" y="T9"/>
                    </a:cxn>
                  </a:cxnLst>
                  <a:rect l="T15" t="T16" r="T17" b="T18"/>
                  <a:pathLst>
                    <a:path w="40" h="37">
                      <a:moveTo>
                        <a:pt x="40" y="10"/>
                      </a:moveTo>
                      <a:lnTo>
                        <a:pt x="17" y="0"/>
                      </a:lnTo>
                      <a:lnTo>
                        <a:pt x="0" y="13"/>
                      </a:lnTo>
                      <a:lnTo>
                        <a:pt x="0" y="37"/>
                      </a:lnTo>
                      <a:lnTo>
                        <a:pt x="40" y="10"/>
                      </a:lnTo>
                    </a:path>
                  </a:pathLst>
                </a:custGeom>
                <a:noFill/>
                <a:ln w="0">
                  <a:solidFill>
                    <a:srgbClr val="000000"/>
                  </a:solidFill>
                  <a:prstDash val="solid"/>
                  <a:round/>
                  <a:headEnd/>
                  <a:tailEnd/>
                </a:ln>
              </p:spPr>
              <p:txBody>
                <a:bodyPr/>
                <a:lstStyle/>
                <a:p>
                  <a:endParaRPr lang="en-GB"/>
                </a:p>
              </p:txBody>
            </p:sp>
            <p:sp>
              <p:nvSpPr>
                <p:cNvPr id="911" name="Freeform 1227"/>
                <p:cNvSpPr>
                  <a:spLocks/>
                </p:cNvSpPr>
                <p:nvPr/>
              </p:nvSpPr>
              <p:spPr bwMode="auto">
                <a:xfrm>
                  <a:off x="3356" y="3070"/>
                  <a:ext cx="15" cy="24"/>
                </a:xfrm>
                <a:custGeom>
                  <a:avLst/>
                  <a:gdLst>
                    <a:gd name="T0" fmla="*/ 4 w 29"/>
                    <a:gd name="T1" fmla="*/ 0 h 47"/>
                    <a:gd name="T2" fmla="*/ 0 w 29"/>
                    <a:gd name="T3" fmla="*/ 5 h 47"/>
                    <a:gd name="T4" fmla="*/ 2 w 29"/>
                    <a:gd name="T5" fmla="*/ 10 h 47"/>
                    <a:gd name="T6" fmla="*/ 8 w 29"/>
                    <a:gd name="T7" fmla="*/ 12 h 47"/>
                    <a:gd name="T8" fmla="*/ 4 w 29"/>
                    <a:gd name="T9" fmla="*/ 0 h 47"/>
                    <a:gd name="T10" fmla="*/ 0 60000 65536"/>
                    <a:gd name="T11" fmla="*/ 0 60000 65536"/>
                    <a:gd name="T12" fmla="*/ 0 60000 65536"/>
                    <a:gd name="T13" fmla="*/ 0 60000 65536"/>
                    <a:gd name="T14" fmla="*/ 0 60000 65536"/>
                    <a:gd name="T15" fmla="*/ 0 w 29"/>
                    <a:gd name="T16" fmla="*/ 0 h 47"/>
                    <a:gd name="T17" fmla="*/ 29 w 29"/>
                    <a:gd name="T18" fmla="*/ 47 h 47"/>
                  </a:gdLst>
                  <a:ahLst/>
                  <a:cxnLst>
                    <a:cxn ang="T10">
                      <a:pos x="T0" y="T1"/>
                    </a:cxn>
                    <a:cxn ang="T11">
                      <a:pos x="T2" y="T3"/>
                    </a:cxn>
                    <a:cxn ang="T12">
                      <a:pos x="T4" y="T5"/>
                    </a:cxn>
                    <a:cxn ang="T13">
                      <a:pos x="T6" y="T7"/>
                    </a:cxn>
                    <a:cxn ang="T14">
                      <a:pos x="T8" y="T9"/>
                    </a:cxn>
                  </a:cxnLst>
                  <a:rect l="T15" t="T16" r="T17" b="T18"/>
                  <a:pathLst>
                    <a:path w="29" h="47">
                      <a:moveTo>
                        <a:pt x="15" y="0"/>
                      </a:moveTo>
                      <a:lnTo>
                        <a:pt x="0" y="20"/>
                      </a:lnTo>
                      <a:lnTo>
                        <a:pt x="6" y="40"/>
                      </a:lnTo>
                      <a:lnTo>
                        <a:pt x="29" y="47"/>
                      </a:lnTo>
                      <a:lnTo>
                        <a:pt x="15" y="0"/>
                      </a:lnTo>
                    </a:path>
                  </a:pathLst>
                </a:custGeom>
                <a:noFill/>
                <a:ln w="0">
                  <a:solidFill>
                    <a:srgbClr val="000000"/>
                  </a:solidFill>
                  <a:prstDash val="solid"/>
                  <a:round/>
                  <a:headEnd/>
                  <a:tailEnd/>
                </a:ln>
              </p:spPr>
              <p:txBody>
                <a:bodyPr/>
                <a:lstStyle/>
                <a:p>
                  <a:endParaRPr lang="en-GB"/>
                </a:p>
              </p:txBody>
            </p:sp>
            <p:sp>
              <p:nvSpPr>
                <p:cNvPr id="912" name="Freeform 1228"/>
                <p:cNvSpPr>
                  <a:spLocks/>
                </p:cNvSpPr>
                <p:nvPr/>
              </p:nvSpPr>
              <p:spPr bwMode="auto">
                <a:xfrm>
                  <a:off x="3328" y="3062"/>
                  <a:ext cx="25" cy="10"/>
                </a:xfrm>
                <a:custGeom>
                  <a:avLst/>
                  <a:gdLst>
                    <a:gd name="T0" fmla="*/ 0 w 50"/>
                    <a:gd name="T1" fmla="*/ 0 h 20"/>
                    <a:gd name="T2" fmla="*/ 3 w 50"/>
                    <a:gd name="T3" fmla="*/ 5 h 20"/>
                    <a:gd name="T4" fmla="*/ 9 w 50"/>
                    <a:gd name="T5" fmla="*/ 5 h 20"/>
                    <a:gd name="T6" fmla="*/ 13 w 50"/>
                    <a:gd name="T7" fmla="*/ 1 h 20"/>
                    <a:gd name="T8" fmla="*/ 0 w 50"/>
                    <a:gd name="T9" fmla="*/ 0 h 20"/>
                    <a:gd name="T10" fmla="*/ 0 60000 65536"/>
                    <a:gd name="T11" fmla="*/ 0 60000 65536"/>
                    <a:gd name="T12" fmla="*/ 0 60000 65536"/>
                    <a:gd name="T13" fmla="*/ 0 60000 65536"/>
                    <a:gd name="T14" fmla="*/ 0 60000 65536"/>
                    <a:gd name="T15" fmla="*/ 0 w 50"/>
                    <a:gd name="T16" fmla="*/ 0 h 20"/>
                    <a:gd name="T17" fmla="*/ 50 w 50"/>
                    <a:gd name="T18" fmla="*/ 20 h 20"/>
                  </a:gdLst>
                  <a:ahLst/>
                  <a:cxnLst>
                    <a:cxn ang="T10">
                      <a:pos x="T0" y="T1"/>
                    </a:cxn>
                    <a:cxn ang="T11">
                      <a:pos x="T2" y="T3"/>
                    </a:cxn>
                    <a:cxn ang="T12">
                      <a:pos x="T4" y="T5"/>
                    </a:cxn>
                    <a:cxn ang="T13">
                      <a:pos x="T6" y="T7"/>
                    </a:cxn>
                    <a:cxn ang="T14">
                      <a:pos x="T8" y="T9"/>
                    </a:cxn>
                  </a:cxnLst>
                  <a:rect l="T15" t="T16" r="T17" b="T18"/>
                  <a:pathLst>
                    <a:path w="50" h="20">
                      <a:moveTo>
                        <a:pt x="0" y="0"/>
                      </a:moveTo>
                      <a:lnTo>
                        <a:pt x="13" y="20"/>
                      </a:lnTo>
                      <a:lnTo>
                        <a:pt x="36" y="20"/>
                      </a:lnTo>
                      <a:lnTo>
                        <a:pt x="50" y="1"/>
                      </a:lnTo>
                      <a:lnTo>
                        <a:pt x="0" y="0"/>
                      </a:lnTo>
                    </a:path>
                  </a:pathLst>
                </a:custGeom>
                <a:noFill/>
                <a:ln w="0">
                  <a:solidFill>
                    <a:srgbClr val="000000"/>
                  </a:solidFill>
                  <a:prstDash val="solid"/>
                  <a:round/>
                  <a:headEnd/>
                  <a:tailEnd/>
                </a:ln>
              </p:spPr>
              <p:txBody>
                <a:bodyPr/>
                <a:lstStyle/>
                <a:p>
                  <a:endParaRPr lang="en-GB"/>
                </a:p>
              </p:txBody>
            </p:sp>
            <p:sp>
              <p:nvSpPr>
                <p:cNvPr id="913" name="Freeform 1229"/>
                <p:cNvSpPr>
                  <a:spLocks noEditPoints="1"/>
                </p:cNvSpPr>
                <p:nvPr/>
              </p:nvSpPr>
              <p:spPr bwMode="auto">
                <a:xfrm>
                  <a:off x="3315" y="3065"/>
                  <a:ext cx="50" cy="48"/>
                </a:xfrm>
                <a:custGeom>
                  <a:avLst/>
                  <a:gdLst>
                    <a:gd name="T0" fmla="*/ 4 w 99"/>
                    <a:gd name="T1" fmla="*/ 23 h 96"/>
                    <a:gd name="T2" fmla="*/ 4 w 99"/>
                    <a:gd name="T3" fmla="*/ 22 h 96"/>
                    <a:gd name="T4" fmla="*/ 4 w 99"/>
                    <a:gd name="T5" fmla="*/ 22 h 96"/>
                    <a:gd name="T6" fmla="*/ 5 w 99"/>
                    <a:gd name="T7" fmla="*/ 21 h 96"/>
                    <a:gd name="T8" fmla="*/ 6 w 99"/>
                    <a:gd name="T9" fmla="*/ 21 h 96"/>
                    <a:gd name="T10" fmla="*/ 7 w 99"/>
                    <a:gd name="T11" fmla="*/ 21 h 96"/>
                    <a:gd name="T12" fmla="*/ 8 w 99"/>
                    <a:gd name="T13" fmla="*/ 22 h 96"/>
                    <a:gd name="T14" fmla="*/ 8 w 99"/>
                    <a:gd name="T15" fmla="*/ 23 h 96"/>
                    <a:gd name="T16" fmla="*/ 7 w 99"/>
                    <a:gd name="T17" fmla="*/ 24 h 96"/>
                    <a:gd name="T18" fmla="*/ 6 w 99"/>
                    <a:gd name="T19" fmla="*/ 24 h 96"/>
                    <a:gd name="T20" fmla="*/ 5 w 99"/>
                    <a:gd name="T21" fmla="*/ 24 h 96"/>
                    <a:gd name="T22" fmla="*/ 20 w 99"/>
                    <a:gd name="T23" fmla="*/ 24 h 96"/>
                    <a:gd name="T24" fmla="*/ 19 w 99"/>
                    <a:gd name="T25" fmla="*/ 24 h 96"/>
                    <a:gd name="T26" fmla="*/ 18 w 99"/>
                    <a:gd name="T27" fmla="*/ 24 h 96"/>
                    <a:gd name="T28" fmla="*/ 17 w 99"/>
                    <a:gd name="T29" fmla="*/ 24 h 96"/>
                    <a:gd name="T30" fmla="*/ 17 w 99"/>
                    <a:gd name="T31" fmla="*/ 22 h 96"/>
                    <a:gd name="T32" fmla="*/ 18 w 99"/>
                    <a:gd name="T33" fmla="*/ 22 h 96"/>
                    <a:gd name="T34" fmla="*/ 19 w 99"/>
                    <a:gd name="T35" fmla="*/ 21 h 96"/>
                    <a:gd name="T36" fmla="*/ 20 w 99"/>
                    <a:gd name="T37" fmla="*/ 21 h 96"/>
                    <a:gd name="T38" fmla="*/ 20 w 99"/>
                    <a:gd name="T39" fmla="*/ 22 h 96"/>
                    <a:gd name="T40" fmla="*/ 21 w 99"/>
                    <a:gd name="T41" fmla="*/ 22 h 96"/>
                    <a:gd name="T42" fmla="*/ 21 w 99"/>
                    <a:gd name="T43" fmla="*/ 24 h 96"/>
                    <a:gd name="T44" fmla="*/ 20 w 99"/>
                    <a:gd name="T45" fmla="*/ 24 h 96"/>
                    <a:gd name="T46" fmla="*/ 25 w 99"/>
                    <a:gd name="T47" fmla="*/ 11 h 96"/>
                    <a:gd name="T48" fmla="*/ 25 w 99"/>
                    <a:gd name="T49" fmla="*/ 11 h 96"/>
                    <a:gd name="T50" fmla="*/ 24 w 99"/>
                    <a:gd name="T51" fmla="*/ 12 h 96"/>
                    <a:gd name="T52" fmla="*/ 23 w 99"/>
                    <a:gd name="T53" fmla="*/ 12 h 96"/>
                    <a:gd name="T54" fmla="*/ 22 w 99"/>
                    <a:gd name="T55" fmla="*/ 11 h 96"/>
                    <a:gd name="T56" fmla="*/ 22 w 99"/>
                    <a:gd name="T57" fmla="*/ 11 h 96"/>
                    <a:gd name="T58" fmla="*/ 22 w 99"/>
                    <a:gd name="T59" fmla="*/ 9 h 96"/>
                    <a:gd name="T60" fmla="*/ 22 w 99"/>
                    <a:gd name="T61" fmla="*/ 9 h 96"/>
                    <a:gd name="T62" fmla="*/ 23 w 99"/>
                    <a:gd name="T63" fmla="*/ 9 h 96"/>
                    <a:gd name="T64" fmla="*/ 24 w 99"/>
                    <a:gd name="T65" fmla="*/ 9 h 96"/>
                    <a:gd name="T66" fmla="*/ 25 w 99"/>
                    <a:gd name="T67" fmla="*/ 9 h 96"/>
                    <a:gd name="T68" fmla="*/ 13 w 99"/>
                    <a:gd name="T69" fmla="*/ 0 h 96"/>
                    <a:gd name="T70" fmla="*/ 14 w 99"/>
                    <a:gd name="T71" fmla="*/ 1 h 96"/>
                    <a:gd name="T72" fmla="*/ 14 w 99"/>
                    <a:gd name="T73" fmla="*/ 1 h 96"/>
                    <a:gd name="T74" fmla="*/ 14 w 99"/>
                    <a:gd name="T75" fmla="*/ 3 h 96"/>
                    <a:gd name="T76" fmla="*/ 14 w 99"/>
                    <a:gd name="T77" fmla="*/ 3 h 96"/>
                    <a:gd name="T78" fmla="*/ 13 w 99"/>
                    <a:gd name="T79" fmla="*/ 3 h 96"/>
                    <a:gd name="T80" fmla="*/ 12 w 99"/>
                    <a:gd name="T81" fmla="*/ 3 h 96"/>
                    <a:gd name="T82" fmla="*/ 11 w 99"/>
                    <a:gd name="T83" fmla="*/ 3 h 96"/>
                    <a:gd name="T84" fmla="*/ 11 w 99"/>
                    <a:gd name="T85" fmla="*/ 2 h 96"/>
                    <a:gd name="T86" fmla="*/ 11 w 99"/>
                    <a:gd name="T87" fmla="*/ 1 h 96"/>
                    <a:gd name="T88" fmla="*/ 12 w 99"/>
                    <a:gd name="T89" fmla="*/ 0 h 96"/>
                    <a:gd name="T90" fmla="*/ 1 w 99"/>
                    <a:gd name="T91" fmla="*/ 9 h 96"/>
                    <a:gd name="T92" fmla="*/ 2 w 99"/>
                    <a:gd name="T93" fmla="*/ 8 h 96"/>
                    <a:gd name="T94" fmla="*/ 3 w 99"/>
                    <a:gd name="T95" fmla="*/ 8 h 96"/>
                    <a:gd name="T96" fmla="*/ 3 w 99"/>
                    <a:gd name="T97" fmla="*/ 9 h 96"/>
                    <a:gd name="T98" fmla="*/ 4 w 99"/>
                    <a:gd name="T99" fmla="*/ 10 h 96"/>
                    <a:gd name="T100" fmla="*/ 4 w 99"/>
                    <a:gd name="T101" fmla="*/ 11 h 96"/>
                    <a:gd name="T102" fmla="*/ 3 w 99"/>
                    <a:gd name="T103" fmla="*/ 11 h 96"/>
                    <a:gd name="T104" fmla="*/ 2 w 99"/>
                    <a:gd name="T105" fmla="*/ 12 h 96"/>
                    <a:gd name="T106" fmla="*/ 1 w 99"/>
                    <a:gd name="T107" fmla="*/ 11 h 96"/>
                    <a:gd name="T108" fmla="*/ 0 w 99"/>
                    <a:gd name="T109" fmla="*/ 11 h 96"/>
                    <a:gd name="T110" fmla="*/ 0 w 99"/>
                    <a:gd name="T111" fmla="*/ 9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9"/>
                    <a:gd name="T169" fmla="*/ 0 h 96"/>
                    <a:gd name="T170" fmla="*/ 99 w 99"/>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9" h="96">
                      <a:moveTo>
                        <a:pt x="17" y="94"/>
                      </a:moveTo>
                      <a:lnTo>
                        <a:pt x="17" y="93"/>
                      </a:lnTo>
                      <a:lnTo>
                        <a:pt x="16" y="93"/>
                      </a:lnTo>
                      <a:lnTo>
                        <a:pt x="16" y="91"/>
                      </a:lnTo>
                      <a:lnTo>
                        <a:pt x="15" y="91"/>
                      </a:lnTo>
                      <a:lnTo>
                        <a:pt x="15" y="90"/>
                      </a:lnTo>
                      <a:lnTo>
                        <a:pt x="15" y="89"/>
                      </a:lnTo>
                      <a:lnTo>
                        <a:pt x="15" y="88"/>
                      </a:lnTo>
                      <a:lnTo>
                        <a:pt x="15" y="87"/>
                      </a:lnTo>
                      <a:lnTo>
                        <a:pt x="15" y="86"/>
                      </a:lnTo>
                      <a:lnTo>
                        <a:pt x="16" y="86"/>
                      </a:lnTo>
                      <a:lnTo>
                        <a:pt x="16" y="85"/>
                      </a:lnTo>
                      <a:lnTo>
                        <a:pt x="17" y="83"/>
                      </a:lnTo>
                      <a:lnTo>
                        <a:pt x="18" y="83"/>
                      </a:lnTo>
                      <a:lnTo>
                        <a:pt x="18" y="82"/>
                      </a:lnTo>
                      <a:lnTo>
                        <a:pt x="20" y="82"/>
                      </a:lnTo>
                      <a:lnTo>
                        <a:pt x="21" y="82"/>
                      </a:lnTo>
                      <a:lnTo>
                        <a:pt x="21" y="81"/>
                      </a:lnTo>
                      <a:lnTo>
                        <a:pt x="22" y="81"/>
                      </a:lnTo>
                      <a:lnTo>
                        <a:pt x="23" y="81"/>
                      </a:lnTo>
                      <a:lnTo>
                        <a:pt x="24" y="82"/>
                      </a:lnTo>
                      <a:lnTo>
                        <a:pt x="25" y="82"/>
                      </a:lnTo>
                      <a:lnTo>
                        <a:pt x="26" y="82"/>
                      </a:lnTo>
                      <a:lnTo>
                        <a:pt x="26" y="83"/>
                      </a:lnTo>
                      <a:lnTo>
                        <a:pt x="28" y="83"/>
                      </a:lnTo>
                      <a:lnTo>
                        <a:pt x="28" y="85"/>
                      </a:lnTo>
                      <a:lnTo>
                        <a:pt x="29" y="85"/>
                      </a:lnTo>
                      <a:lnTo>
                        <a:pt x="29" y="86"/>
                      </a:lnTo>
                      <a:lnTo>
                        <a:pt x="29" y="87"/>
                      </a:lnTo>
                      <a:lnTo>
                        <a:pt x="29" y="88"/>
                      </a:lnTo>
                      <a:lnTo>
                        <a:pt x="29" y="89"/>
                      </a:lnTo>
                      <a:lnTo>
                        <a:pt x="29" y="90"/>
                      </a:lnTo>
                      <a:lnTo>
                        <a:pt x="29" y="91"/>
                      </a:lnTo>
                      <a:lnTo>
                        <a:pt x="28" y="91"/>
                      </a:lnTo>
                      <a:lnTo>
                        <a:pt x="28" y="93"/>
                      </a:lnTo>
                      <a:lnTo>
                        <a:pt x="26" y="94"/>
                      </a:lnTo>
                      <a:lnTo>
                        <a:pt x="25" y="95"/>
                      </a:lnTo>
                      <a:lnTo>
                        <a:pt x="24" y="95"/>
                      </a:lnTo>
                      <a:lnTo>
                        <a:pt x="23" y="95"/>
                      </a:lnTo>
                      <a:lnTo>
                        <a:pt x="22" y="95"/>
                      </a:lnTo>
                      <a:lnTo>
                        <a:pt x="21" y="95"/>
                      </a:lnTo>
                      <a:lnTo>
                        <a:pt x="20" y="95"/>
                      </a:lnTo>
                      <a:lnTo>
                        <a:pt x="18" y="95"/>
                      </a:lnTo>
                      <a:lnTo>
                        <a:pt x="18" y="94"/>
                      </a:lnTo>
                      <a:lnTo>
                        <a:pt x="17" y="94"/>
                      </a:lnTo>
                      <a:close/>
                      <a:moveTo>
                        <a:pt x="79" y="95"/>
                      </a:moveTo>
                      <a:lnTo>
                        <a:pt x="78" y="95"/>
                      </a:lnTo>
                      <a:lnTo>
                        <a:pt x="78" y="96"/>
                      </a:lnTo>
                      <a:lnTo>
                        <a:pt x="77" y="96"/>
                      </a:lnTo>
                      <a:lnTo>
                        <a:pt x="76" y="96"/>
                      </a:lnTo>
                      <a:lnTo>
                        <a:pt x="75" y="96"/>
                      </a:lnTo>
                      <a:lnTo>
                        <a:pt x="74" y="96"/>
                      </a:lnTo>
                      <a:lnTo>
                        <a:pt x="73" y="96"/>
                      </a:lnTo>
                      <a:lnTo>
                        <a:pt x="71" y="96"/>
                      </a:lnTo>
                      <a:lnTo>
                        <a:pt x="71" y="95"/>
                      </a:lnTo>
                      <a:lnTo>
                        <a:pt x="70" y="95"/>
                      </a:lnTo>
                      <a:lnTo>
                        <a:pt x="70" y="94"/>
                      </a:lnTo>
                      <a:lnTo>
                        <a:pt x="69" y="94"/>
                      </a:lnTo>
                      <a:lnTo>
                        <a:pt x="69" y="93"/>
                      </a:lnTo>
                      <a:lnTo>
                        <a:pt x="68" y="93"/>
                      </a:lnTo>
                      <a:lnTo>
                        <a:pt x="68" y="91"/>
                      </a:lnTo>
                      <a:lnTo>
                        <a:pt x="68" y="90"/>
                      </a:lnTo>
                      <a:lnTo>
                        <a:pt x="68" y="89"/>
                      </a:lnTo>
                      <a:lnTo>
                        <a:pt x="68" y="88"/>
                      </a:lnTo>
                      <a:lnTo>
                        <a:pt x="68" y="87"/>
                      </a:lnTo>
                      <a:lnTo>
                        <a:pt x="68" y="86"/>
                      </a:lnTo>
                      <a:lnTo>
                        <a:pt x="69" y="86"/>
                      </a:lnTo>
                      <a:lnTo>
                        <a:pt x="69" y="85"/>
                      </a:lnTo>
                      <a:lnTo>
                        <a:pt x="70" y="85"/>
                      </a:lnTo>
                      <a:lnTo>
                        <a:pt x="70" y="83"/>
                      </a:lnTo>
                      <a:lnTo>
                        <a:pt x="71" y="83"/>
                      </a:lnTo>
                      <a:lnTo>
                        <a:pt x="73" y="82"/>
                      </a:lnTo>
                      <a:lnTo>
                        <a:pt x="74" y="82"/>
                      </a:lnTo>
                      <a:lnTo>
                        <a:pt x="75" y="82"/>
                      </a:lnTo>
                      <a:lnTo>
                        <a:pt x="76" y="82"/>
                      </a:lnTo>
                      <a:lnTo>
                        <a:pt x="77" y="82"/>
                      </a:lnTo>
                      <a:lnTo>
                        <a:pt x="77" y="83"/>
                      </a:lnTo>
                      <a:lnTo>
                        <a:pt x="78" y="83"/>
                      </a:lnTo>
                      <a:lnTo>
                        <a:pt x="79" y="83"/>
                      </a:lnTo>
                      <a:lnTo>
                        <a:pt x="79" y="85"/>
                      </a:lnTo>
                      <a:lnTo>
                        <a:pt x="81" y="85"/>
                      </a:lnTo>
                      <a:lnTo>
                        <a:pt x="81" y="86"/>
                      </a:lnTo>
                      <a:lnTo>
                        <a:pt x="82" y="87"/>
                      </a:lnTo>
                      <a:lnTo>
                        <a:pt x="82" y="88"/>
                      </a:lnTo>
                      <a:lnTo>
                        <a:pt x="82" y="89"/>
                      </a:lnTo>
                      <a:lnTo>
                        <a:pt x="82" y="90"/>
                      </a:lnTo>
                      <a:lnTo>
                        <a:pt x="82" y="91"/>
                      </a:lnTo>
                      <a:lnTo>
                        <a:pt x="82" y="93"/>
                      </a:lnTo>
                      <a:lnTo>
                        <a:pt x="81" y="93"/>
                      </a:lnTo>
                      <a:lnTo>
                        <a:pt x="81" y="94"/>
                      </a:lnTo>
                      <a:lnTo>
                        <a:pt x="79" y="94"/>
                      </a:lnTo>
                      <a:lnTo>
                        <a:pt x="79" y="95"/>
                      </a:lnTo>
                      <a:close/>
                      <a:moveTo>
                        <a:pt x="99" y="37"/>
                      </a:moveTo>
                      <a:lnTo>
                        <a:pt x="99" y="38"/>
                      </a:lnTo>
                      <a:lnTo>
                        <a:pt x="99" y="40"/>
                      </a:lnTo>
                      <a:lnTo>
                        <a:pt x="99" y="41"/>
                      </a:lnTo>
                      <a:lnTo>
                        <a:pt x="99" y="42"/>
                      </a:lnTo>
                      <a:lnTo>
                        <a:pt x="98" y="42"/>
                      </a:lnTo>
                      <a:lnTo>
                        <a:pt x="98" y="43"/>
                      </a:lnTo>
                      <a:lnTo>
                        <a:pt x="98" y="44"/>
                      </a:lnTo>
                      <a:lnTo>
                        <a:pt x="97" y="44"/>
                      </a:lnTo>
                      <a:lnTo>
                        <a:pt x="97" y="45"/>
                      </a:lnTo>
                      <a:lnTo>
                        <a:pt x="96" y="45"/>
                      </a:lnTo>
                      <a:lnTo>
                        <a:pt x="94" y="47"/>
                      </a:lnTo>
                      <a:lnTo>
                        <a:pt x="93" y="47"/>
                      </a:lnTo>
                      <a:lnTo>
                        <a:pt x="92" y="47"/>
                      </a:lnTo>
                      <a:lnTo>
                        <a:pt x="91" y="47"/>
                      </a:lnTo>
                      <a:lnTo>
                        <a:pt x="90" y="47"/>
                      </a:lnTo>
                      <a:lnTo>
                        <a:pt x="89" y="45"/>
                      </a:lnTo>
                      <a:lnTo>
                        <a:pt x="88" y="45"/>
                      </a:lnTo>
                      <a:lnTo>
                        <a:pt x="88" y="44"/>
                      </a:lnTo>
                      <a:lnTo>
                        <a:pt x="86" y="44"/>
                      </a:lnTo>
                      <a:lnTo>
                        <a:pt x="86" y="43"/>
                      </a:lnTo>
                      <a:lnTo>
                        <a:pt x="85" y="43"/>
                      </a:lnTo>
                      <a:lnTo>
                        <a:pt x="85" y="42"/>
                      </a:lnTo>
                      <a:lnTo>
                        <a:pt x="85" y="41"/>
                      </a:lnTo>
                      <a:lnTo>
                        <a:pt x="85" y="40"/>
                      </a:lnTo>
                      <a:lnTo>
                        <a:pt x="85" y="38"/>
                      </a:lnTo>
                      <a:lnTo>
                        <a:pt x="85" y="37"/>
                      </a:lnTo>
                      <a:lnTo>
                        <a:pt x="85" y="36"/>
                      </a:lnTo>
                      <a:lnTo>
                        <a:pt x="86" y="36"/>
                      </a:lnTo>
                      <a:lnTo>
                        <a:pt x="86" y="35"/>
                      </a:lnTo>
                      <a:lnTo>
                        <a:pt x="88" y="35"/>
                      </a:lnTo>
                      <a:lnTo>
                        <a:pt x="88" y="34"/>
                      </a:lnTo>
                      <a:lnTo>
                        <a:pt x="89" y="34"/>
                      </a:lnTo>
                      <a:lnTo>
                        <a:pt x="89" y="33"/>
                      </a:lnTo>
                      <a:lnTo>
                        <a:pt x="90" y="33"/>
                      </a:lnTo>
                      <a:lnTo>
                        <a:pt x="91" y="33"/>
                      </a:lnTo>
                      <a:lnTo>
                        <a:pt x="92" y="33"/>
                      </a:lnTo>
                      <a:lnTo>
                        <a:pt x="93" y="33"/>
                      </a:lnTo>
                      <a:lnTo>
                        <a:pt x="94" y="33"/>
                      </a:lnTo>
                      <a:lnTo>
                        <a:pt x="96" y="33"/>
                      </a:lnTo>
                      <a:lnTo>
                        <a:pt x="96" y="34"/>
                      </a:lnTo>
                      <a:lnTo>
                        <a:pt x="97" y="34"/>
                      </a:lnTo>
                      <a:lnTo>
                        <a:pt x="97" y="35"/>
                      </a:lnTo>
                      <a:lnTo>
                        <a:pt x="98" y="35"/>
                      </a:lnTo>
                      <a:lnTo>
                        <a:pt x="98" y="36"/>
                      </a:lnTo>
                      <a:lnTo>
                        <a:pt x="99" y="37"/>
                      </a:lnTo>
                      <a:close/>
                      <a:moveTo>
                        <a:pt x="50" y="0"/>
                      </a:moveTo>
                      <a:lnTo>
                        <a:pt x="51" y="0"/>
                      </a:lnTo>
                      <a:lnTo>
                        <a:pt x="52" y="0"/>
                      </a:lnTo>
                      <a:lnTo>
                        <a:pt x="52" y="2"/>
                      </a:lnTo>
                      <a:lnTo>
                        <a:pt x="53" y="2"/>
                      </a:lnTo>
                      <a:lnTo>
                        <a:pt x="54" y="2"/>
                      </a:lnTo>
                      <a:lnTo>
                        <a:pt x="54" y="3"/>
                      </a:lnTo>
                      <a:lnTo>
                        <a:pt x="55" y="3"/>
                      </a:lnTo>
                      <a:lnTo>
                        <a:pt x="55" y="4"/>
                      </a:lnTo>
                      <a:lnTo>
                        <a:pt x="56" y="4"/>
                      </a:lnTo>
                      <a:lnTo>
                        <a:pt x="56" y="5"/>
                      </a:lnTo>
                      <a:lnTo>
                        <a:pt x="56" y="6"/>
                      </a:lnTo>
                      <a:lnTo>
                        <a:pt x="56" y="7"/>
                      </a:lnTo>
                      <a:lnTo>
                        <a:pt x="56" y="9"/>
                      </a:lnTo>
                      <a:lnTo>
                        <a:pt x="56" y="10"/>
                      </a:lnTo>
                      <a:lnTo>
                        <a:pt x="56" y="11"/>
                      </a:lnTo>
                      <a:lnTo>
                        <a:pt x="55" y="12"/>
                      </a:lnTo>
                      <a:lnTo>
                        <a:pt x="55" y="13"/>
                      </a:lnTo>
                      <a:lnTo>
                        <a:pt x="54" y="13"/>
                      </a:lnTo>
                      <a:lnTo>
                        <a:pt x="53" y="14"/>
                      </a:lnTo>
                      <a:lnTo>
                        <a:pt x="52" y="14"/>
                      </a:lnTo>
                      <a:lnTo>
                        <a:pt x="51" y="14"/>
                      </a:lnTo>
                      <a:lnTo>
                        <a:pt x="50" y="14"/>
                      </a:lnTo>
                      <a:lnTo>
                        <a:pt x="48" y="14"/>
                      </a:lnTo>
                      <a:lnTo>
                        <a:pt x="47" y="14"/>
                      </a:lnTo>
                      <a:lnTo>
                        <a:pt x="46" y="14"/>
                      </a:lnTo>
                      <a:lnTo>
                        <a:pt x="46" y="13"/>
                      </a:lnTo>
                      <a:lnTo>
                        <a:pt x="45" y="13"/>
                      </a:lnTo>
                      <a:lnTo>
                        <a:pt x="45" y="12"/>
                      </a:lnTo>
                      <a:lnTo>
                        <a:pt x="44" y="12"/>
                      </a:lnTo>
                      <a:lnTo>
                        <a:pt x="44" y="11"/>
                      </a:lnTo>
                      <a:lnTo>
                        <a:pt x="43" y="10"/>
                      </a:lnTo>
                      <a:lnTo>
                        <a:pt x="43" y="9"/>
                      </a:lnTo>
                      <a:lnTo>
                        <a:pt x="43" y="7"/>
                      </a:lnTo>
                      <a:lnTo>
                        <a:pt x="43" y="6"/>
                      </a:lnTo>
                      <a:lnTo>
                        <a:pt x="43" y="5"/>
                      </a:lnTo>
                      <a:lnTo>
                        <a:pt x="44" y="5"/>
                      </a:lnTo>
                      <a:lnTo>
                        <a:pt x="44" y="4"/>
                      </a:lnTo>
                      <a:lnTo>
                        <a:pt x="45" y="3"/>
                      </a:lnTo>
                      <a:lnTo>
                        <a:pt x="46" y="2"/>
                      </a:lnTo>
                      <a:lnTo>
                        <a:pt x="47" y="2"/>
                      </a:lnTo>
                      <a:lnTo>
                        <a:pt x="48" y="0"/>
                      </a:lnTo>
                      <a:lnTo>
                        <a:pt x="50" y="0"/>
                      </a:lnTo>
                      <a:close/>
                      <a:moveTo>
                        <a:pt x="0" y="35"/>
                      </a:moveTo>
                      <a:lnTo>
                        <a:pt x="1" y="34"/>
                      </a:lnTo>
                      <a:lnTo>
                        <a:pt x="1" y="33"/>
                      </a:lnTo>
                      <a:lnTo>
                        <a:pt x="2" y="33"/>
                      </a:lnTo>
                      <a:lnTo>
                        <a:pt x="3" y="32"/>
                      </a:lnTo>
                      <a:lnTo>
                        <a:pt x="5" y="32"/>
                      </a:lnTo>
                      <a:lnTo>
                        <a:pt x="6" y="32"/>
                      </a:lnTo>
                      <a:lnTo>
                        <a:pt x="7" y="30"/>
                      </a:lnTo>
                      <a:lnTo>
                        <a:pt x="7" y="32"/>
                      </a:lnTo>
                      <a:lnTo>
                        <a:pt x="8" y="32"/>
                      </a:lnTo>
                      <a:lnTo>
                        <a:pt x="9" y="32"/>
                      </a:lnTo>
                      <a:lnTo>
                        <a:pt x="10" y="32"/>
                      </a:lnTo>
                      <a:lnTo>
                        <a:pt x="10" y="33"/>
                      </a:lnTo>
                      <a:lnTo>
                        <a:pt x="11" y="33"/>
                      </a:lnTo>
                      <a:lnTo>
                        <a:pt x="11" y="34"/>
                      </a:lnTo>
                      <a:lnTo>
                        <a:pt x="13" y="34"/>
                      </a:lnTo>
                      <a:lnTo>
                        <a:pt x="13" y="35"/>
                      </a:lnTo>
                      <a:lnTo>
                        <a:pt x="14" y="36"/>
                      </a:lnTo>
                      <a:lnTo>
                        <a:pt x="14" y="37"/>
                      </a:lnTo>
                      <a:lnTo>
                        <a:pt x="14" y="38"/>
                      </a:lnTo>
                      <a:lnTo>
                        <a:pt x="14" y="40"/>
                      </a:lnTo>
                      <a:lnTo>
                        <a:pt x="14" y="41"/>
                      </a:lnTo>
                      <a:lnTo>
                        <a:pt x="13" y="41"/>
                      </a:lnTo>
                      <a:lnTo>
                        <a:pt x="13" y="42"/>
                      </a:lnTo>
                      <a:lnTo>
                        <a:pt x="11" y="43"/>
                      </a:lnTo>
                      <a:lnTo>
                        <a:pt x="10" y="44"/>
                      </a:lnTo>
                      <a:lnTo>
                        <a:pt x="9" y="44"/>
                      </a:lnTo>
                      <a:lnTo>
                        <a:pt x="8" y="44"/>
                      </a:lnTo>
                      <a:lnTo>
                        <a:pt x="8" y="45"/>
                      </a:lnTo>
                      <a:lnTo>
                        <a:pt x="7" y="45"/>
                      </a:lnTo>
                      <a:lnTo>
                        <a:pt x="6" y="45"/>
                      </a:lnTo>
                      <a:lnTo>
                        <a:pt x="5" y="44"/>
                      </a:lnTo>
                      <a:lnTo>
                        <a:pt x="3" y="44"/>
                      </a:lnTo>
                      <a:lnTo>
                        <a:pt x="2" y="44"/>
                      </a:lnTo>
                      <a:lnTo>
                        <a:pt x="2" y="43"/>
                      </a:lnTo>
                      <a:lnTo>
                        <a:pt x="1" y="43"/>
                      </a:lnTo>
                      <a:lnTo>
                        <a:pt x="1" y="42"/>
                      </a:lnTo>
                      <a:lnTo>
                        <a:pt x="0" y="42"/>
                      </a:lnTo>
                      <a:lnTo>
                        <a:pt x="0" y="41"/>
                      </a:lnTo>
                      <a:lnTo>
                        <a:pt x="0" y="40"/>
                      </a:lnTo>
                      <a:lnTo>
                        <a:pt x="0" y="38"/>
                      </a:lnTo>
                      <a:lnTo>
                        <a:pt x="0" y="37"/>
                      </a:lnTo>
                      <a:lnTo>
                        <a:pt x="0" y="36"/>
                      </a:lnTo>
                      <a:lnTo>
                        <a:pt x="0" y="35"/>
                      </a:lnTo>
                      <a:close/>
                    </a:path>
                  </a:pathLst>
                </a:custGeom>
                <a:solidFill>
                  <a:srgbClr val="7F7F7F"/>
                </a:solidFill>
                <a:ln w="9525">
                  <a:noFill/>
                  <a:round/>
                  <a:headEnd/>
                  <a:tailEnd/>
                </a:ln>
              </p:spPr>
              <p:txBody>
                <a:bodyPr/>
                <a:lstStyle/>
                <a:p>
                  <a:endParaRPr lang="en-GB"/>
                </a:p>
              </p:txBody>
            </p:sp>
            <p:sp>
              <p:nvSpPr>
                <p:cNvPr id="914" name="Freeform 1230"/>
                <p:cNvSpPr>
                  <a:spLocks/>
                </p:cNvSpPr>
                <p:nvPr/>
              </p:nvSpPr>
              <p:spPr bwMode="auto">
                <a:xfrm>
                  <a:off x="3323" y="3105"/>
                  <a:ext cx="7" cy="7"/>
                </a:xfrm>
                <a:custGeom>
                  <a:avLst/>
                  <a:gdLst>
                    <a:gd name="T0" fmla="*/ 1 w 14"/>
                    <a:gd name="T1" fmla="*/ 4 h 14"/>
                    <a:gd name="T2" fmla="*/ 1 w 14"/>
                    <a:gd name="T3" fmla="*/ 3 h 14"/>
                    <a:gd name="T4" fmla="*/ 1 w 14"/>
                    <a:gd name="T5" fmla="*/ 3 h 14"/>
                    <a:gd name="T6" fmla="*/ 1 w 14"/>
                    <a:gd name="T7" fmla="*/ 3 h 14"/>
                    <a:gd name="T8" fmla="*/ 0 w 14"/>
                    <a:gd name="T9" fmla="*/ 3 h 14"/>
                    <a:gd name="T10" fmla="*/ 0 w 14"/>
                    <a:gd name="T11" fmla="*/ 3 h 14"/>
                    <a:gd name="T12" fmla="*/ 0 w 14"/>
                    <a:gd name="T13" fmla="*/ 2 h 14"/>
                    <a:gd name="T14" fmla="*/ 0 w 14"/>
                    <a:gd name="T15" fmla="*/ 2 h 14"/>
                    <a:gd name="T16" fmla="*/ 0 w 14"/>
                    <a:gd name="T17" fmla="*/ 2 h 14"/>
                    <a:gd name="T18" fmla="*/ 0 w 14"/>
                    <a:gd name="T19" fmla="*/ 2 h 14"/>
                    <a:gd name="T20" fmla="*/ 1 w 14"/>
                    <a:gd name="T21" fmla="*/ 2 h 14"/>
                    <a:gd name="T22" fmla="*/ 1 w 14"/>
                    <a:gd name="T23" fmla="*/ 1 h 14"/>
                    <a:gd name="T24" fmla="*/ 1 w 14"/>
                    <a:gd name="T25" fmla="*/ 1 h 14"/>
                    <a:gd name="T26" fmla="*/ 1 w 14"/>
                    <a:gd name="T27" fmla="*/ 1 h 14"/>
                    <a:gd name="T28" fmla="*/ 1 w 14"/>
                    <a:gd name="T29" fmla="*/ 1 h 14"/>
                    <a:gd name="T30" fmla="*/ 2 w 14"/>
                    <a:gd name="T31" fmla="*/ 1 h 14"/>
                    <a:gd name="T32" fmla="*/ 2 w 14"/>
                    <a:gd name="T33" fmla="*/ 1 h 14"/>
                    <a:gd name="T34" fmla="*/ 2 w 14"/>
                    <a:gd name="T35" fmla="*/ 0 h 14"/>
                    <a:gd name="T36" fmla="*/ 2 w 14"/>
                    <a:gd name="T37" fmla="*/ 0 h 14"/>
                    <a:gd name="T38" fmla="*/ 2 w 14"/>
                    <a:gd name="T39" fmla="*/ 0 h 14"/>
                    <a:gd name="T40" fmla="*/ 3 w 14"/>
                    <a:gd name="T41" fmla="*/ 1 h 14"/>
                    <a:gd name="T42" fmla="*/ 3 w 14"/>
                    <a:gd name="T43" fmla="*/ 1 h 14"/>
                    <a:gd name="T44" fmla="*/ 3 w 14"/>
                    <a:gd name="T45" fmla="*/ 1 h 14"/>
                    <a:gd name="T46" fmla="*/ 3 w 14"/>
                    <a:gd name="T47" fmla="*/ 1 h 14"/>
                    <a:gd name="T48" fmla="*/ 4 w 14"/>
                    <a:gd name="T49" fmla="*/ 1 h 14"/>
                    <a:gd name="T50" fmla="*/ 4 w 14"/>
                    <a:gd name="T51" fmla="*/ 1 h 14"/>
                    <a:gd name="T52" fmla="*/ 4 w 14"/>
                    <a:gd name="T53" fmla="*/ 1 h 14"/>
                    <a:gd name="T54" fmla="*/ 4 w 14"/>
                    <a:gd name="T55" fmla="*/ 2 h 14"/>
                    <a:gd name="T56" fmla="*/ 4 w 14"/>
                    <a:gd name="T57" fmla="*/ 2 h 14"/>
                    <a:gd name="T58" fmla="*/ 4 w 14"/>
                    <a:gd name="T59" fmla="*/ 2 h 14"/>
                    <a:gd name="T60" fmla="*/ 4 w 14"/>
                    <a:gd name="T61" fmla="*/ 2 h 14"/>
                    <a:gd name="T62" fmla="*/ 4 w 14"/>
                    <a:gd name="T63" fmla="*/ 3 h 14"/>
                    <a:gd name="T64" fmla="*/ 4 w 14"/>
                    <a:gd name="T65" fmla="*/ 3 h 14"/>
                    <a:gd name="T66" fmla="*/ 4 w 14"/>
                    <a:gd name="T67" fmla="*/ 3 h 14"/>
                    <a:gd name="T68" fmla="*/ 4 w 14"/>
                    <a:gd name="T69" fmla="*/ 3 h 14"/>
                    <a:gd name="T70" fmla="*/ 3 w 14"/>
                    <a:gd name="T71" fmla="*/ 4 h 14"/>
                    <a:gd name="T72" fmla="*/ 3 w 14"/>
                    <a:gd name="T73" fmla="*/ 4 h 14"/>
                    <a:gd name="T74" fmla="*/ 3 w 14"/>
                    <a:gd name="T75" fmla="*/ 4 h 14"/>
                    <a:gd name="T76" fmla="*/ 2 w 14"/>
                    <a:gd name="T77" fmla="*/ 4 h 14"/>
                    <a:gd name="T78" fmla="*/ 2 w 14"/>
                    <a:gd name="T79" fmla="*/ 4 h 14"/>
                    <a:gd name="T80" fmla="*/ 2 w 14"/>
                    <a:gd name="T81" fmla="*/ 4 h 14"/>
                    <a:gd name="T82" fmla="*/ 2 w 14"/>
                    <a:gd name="T83" fmla="*/ 4 h 14"/>
                    <a:gd name="T84" fmla="*/ 1 w 14"/>
                    <a:gd name="T85" fmla="*/ 4 h 14"/>
                    <a:gd name="T86" fmla="*/ 1 w 14"/>
                    <a:gd name="T87" fmla="*/ 4 h 14"/>
                    <a:gd name="T88" fmla="*/ 1 w 14"/>
                    <a:gd name="T89" fmla="*/ 4 h 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
                    <a:gd name="T136" fmla="*/ 0 h 14"/>
                    <a:gd name="T137" fmla="*/ 14 w 14"/>
                    <a:gd name="T138" fmla="*/ 14 h 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 h="14">
                      <a:moveTo>
                        <a:pt x="2" y="13"/>
                      </a:moveTo>
                      <a:lnTo>
                        <a:pt x="2" y="12"/>
                      </a:lnTo>
                      <a:lnTo>
                        <a:pt x="1" y="12"/>
                      </a:lnTo>
                      <a:lnTo>
                        <a:pt x="1" y="10"/>
                      </a:lnTo>
                      <a:lnTo>
                        <a:pt x="0" y="10"/>
                      </a:lnTo>
                      <a:lnTo>
                        <a:pt x="0" y="9"/>
                      </a:lnTo>
                      <a:lnTo>
                        <a:pt x="0" y="8"/>
                      </a:lnTo>
                      <a:lnTo>
                        <a:pt x="0" y="7"/>
                      </a:lnTo>
                      <a:lnTo>
                        <a:pt x="0" y="6"/>
                      </a:lnTo>
                      <a:lnTo>
                        <a:pt x="0" y="5"/>
                      </a:lnTo>
                      <a:lnTo>
                        <a:pt x="1" y="5"/>
                      </a:lnTo>
                      <a:lnTo>
                        <a:pt x="1" y="4"/>
                      </a:lnTo>
                      <a:lnTo>
                        <a:pt x="2" y="2"/>
                      </a:lnTo>
                      <a:lnTo>
                        <a:pt x="3" y="2"/>
                      </a:lnTo>
                      <a:lnTo>
                        <a:pt x="3" y="1"/>
                      </a:lnTo>
                      <a:lnTo>
                        <a:pt x="5" y="1"/>
                      </a:lnTo>
                      <a:lnTo>
                        <a:pt x="6" y="1"/>
                      </a:lnTo>
                      <a:lnTo>
                        <a:pt x="6" y="0"/>
                      </a:lnTo>
                      <a:lnTo>
                        <a:pt x="7" y="0"/>
                      </a:lnTo>
                      <a:lnTo>
                        <a:pt x="8" y="0"/>
                      </a:lnTo>
                      <a:lnTo>
                        <a:pt x="9" y="1"/>
                      </a:lnTo>
                      <a:lnTo>
                        <a:pt x="10" y="1"/>
                      </a:lnTo>
                      <a:lnTo>
                        <a:pt x="11" y="1"/>
                      </a:lnTo>
                      <a:lnTo>
                        <a:pt x="11" y="2"/>
                      </a:lnTo>
                      <a:lnTo>
                        <a:pt x="13" y="2"/>
                      </a:lnTo>
                      <a:lnTo>
                        <a:pt x="13" y="4"/>
                      </a:lnTo>
                      <a:lnTo>
                        <a:pt x="14" y="4"/>
                      </a:lnTo>
                      <a:lnTo>
                        <a:pt x="14" y="5"/>
                      </a:lnTo>
                      <a:lnTo>
                        <a:pt x="14" y="6"/>
                      </a:lnTo>
                      <a:lnTo>
                        <a:pt x="14" y="7"/>
                      </a:lnTo>
                      <a:lnTo>
                        <a:pt x="14" y="8"/>
                      </a:lnTo>
                      <a:lnTo>
                        <a:pt x="14" y="9"/>
                      </a:lnTo>
                      <a:lnTo>
                        <a:pt x="14" y="10"/>
                      </a:lnTo>
                      <a:lnTo>
                        <a:pt x="13" y="10"/>
                      </a:lnTo>
                      <a:lnTo>
                        <a:pt x="13" y="12"/>
                      </a:lnTo>
                      <a:lnTo>
                        <a:pt x="11" y="13"/>
                      </a:lnTo>
                      <a:lnTo>
                        <a:pt x="10" y="14"/>
                      </a:lnTo>
                      <a:lnTo>
                        <a:pt x="9" y="14"/>
                      </a:lnTo>
                      <a:lnTo>
                        <a:pt x="8" y="14"/>
                      </a:lnTo>
                      <a:lnTo>
                        <a:pt x="7" y="14"/>
                      </a:lnTo>
                      <a:lnTo>
                        <a:pt x="6" y="14"/>
                      </a:lnTo>
                      <a:lnTo>
                        <a:pt x="5" y="14"/>
                      </a:lnTo>
                      <a:lnTo>
                        <a:pt x="3" y="14"/>
                      </a:lnTo>
                      <a:lnTo>
                        <a:pt x="3" y="13"/>
                      </a:lnTo>
                      <a:lnTo>
                        <a:pt x="2" y="13"/>
                      </a:lnTo>
                    </a:path>
                  </a:pathLst>
                </a:custGeom>
                <a:noFill/>
                <a:ln w="0">
                  <a:solidFill>
                    <a:srgbClr val="000000"/>
                  </a:solidFill>
                  <a:prstDash val="solid"/>
                  <a:round/>
                  <a:headEnd/>
                  <a:tailEnd/>
                </a:ln>
              </p:spPr>
              <p:txBody>
                <a:bodyPr/>
                <a:lstStyle/>
                <a:p>
                  <a:endParaRPr lang="en-GB"/>
                </a:p>
              </p:txBody>
            </p:sp>
            <p:sp>
              <p:nvSpPr>
                <p:cNvPr id="915" name="Freeform 1231"/>
                <p:cNvSpPr>
                  <a:spLocks/>
                </p:cNvSpPr>
                <p:nvPr/>
              </p:nvSpPr>
              <p:spPr bwMode="auto">
                <a:xfrm>
                  <a:off x="3349" y="3106"/>
                  <a:ext cx="7" cy="7"/>
                </a:xfrm>
                <a:custGeom>
                  <a:avLst/>
                  <a:gdLst>
                    <a:gd name="T0" fmla="*/ 3 w 14"/>
                    <a:gd name="T1" fmla="*/ 4 h 14"/>
                    <a:gd name="T2" fmla="*/ 3 w 14"/>
                    <a:gd name="T3" fmla="*/ 4 h 14"/>
                    <a:gd name="T4" fmla="*/ 3 w 14"/>
                    <a:gd name="T5" fmla="*/ 4 h 14"/>
                    <a:gd name="T6" fmla="*/ 3 w 14"/>
                    <a:gd name="T7" fmla="*/ 4 h 14"/>
                    <a:gd name="T8" fmla="*/ 2 w 14"/>
                    <a:gd name="T9" fmla="*/ 4 h 14"/>
                    <a:gd name="T10" fmla="*/ 2 w 14"/>
                    <a:gd name="T11" fmla="*/ 4 h 14"/>
                    <a:gd name="T12" fmla="*/ 2 w 14"/>
                    <a:gd name="T13" fmla="*/ 4 h 14"/>
                    <a:gd name="T14" fmla="*/ 2 w 14"/>
                    <a:gd name="T15" fmla="*/ 4 h 14"/>
                    <a:gd name="T16" fmla="*/ 1 w 14"/>
                    <a:gd name="T17" fmla="*/ 4 h 14"/>
                    <a:gd name="T18" fmla="*/ 1 w 14"/>
                    <a:gd name="T19" fmla="*/ 4 h 14"/>
                    <a:gd name="T20" fmla="*/ 1 w 14"/>
                    <a:gd name="T21" fmla="*/ 4 h 14"/>
                    <a:gd name="T22" fmla="*/ 1 w 14"/>
                    <a:gd name="T23" fmla="*/ 3 h 14"/>
                    <a:gd name="T24" fmla="*/ 1 w 14"/>
                    <a:gd name="T25" fmla="*/ 3 h 14"/>
                    <a:gd name="T26" fmla="*/ 1 w 14"/>
                    <a:gd name="T27" fmla="*/ 3 h 14"/>
                    <a:gd name="T28" fmla="*/ 0 w 14"/>
                    <a:gd name="T29" fmla="*/ 3 h 14"/>
                    <a:gd name="T30" fmla="*/ 0 w 14"/>
                    <a:gd name="T31" fmla="*/ 3 h 14"/>
                    <a:gd name="T32" fmla="*/ 0 w 14"/>
                    <a:gd name="T33" fmla="*/ 2 h 14"/>
                    <a:gd name="T34" fmla="*/ 0 w 14"/>
                    <a:gd name="T35" fmla="*/ 2 h 14"/>
                    <a:gd name="T36" fmla="*/ 0 w 14"/>
                    <a:gd name="T37" fmla="*/ 2 h 14"/>
                    <a:gd name="T38" fmla="*/ 0 w 14"/>
                    <a:gd name="T39" fmla="*/ 2 h 14"/>
                    <a:gd name="T40" fmla="*/ 0 w 14"/>
                    <a:gd name="T41" fmla="*/ 1 h 14"/>
                    <a:gd name="T42" fmla="*/ 1 w 14"/>
                    <a:gd name="T43" fmla="*/ 1 h 14"/>
                    <a:gd name="T44" fmla="*/ 1 w 14"/>
                    <a:gd name="T45" fmla="*/ 1 h 14"/>
                    <a:gd name="T46" fmla="*/ 1 w 14"/>
                    <a:gd name="T47" fmla="*/ 1 h 14"/>
                    <a:gd name="T48" fmla="*/ 1 w 14"/>
                    <a:gd name="T49" fmla="*/ 1 h 14"/>
                    <a:gd name="T50" fmla="*/ 1 w 14"/>
                    <a:gd name="T51" fmla="*/ 1 h 14"/>
                    <a:gd name="T52" fmla="*/ 2 w 14"/>
                    <a:gd name="T53" fmla="*/ 0 h 14"/>
                    <a:gd name="T54" fmla="*/ 2 w 14"/>
                    <a:gd name="T55" fmla="*/ 0 h 14"/>
                    <a:gd name="T56" fmla="*/ 2 w 14"/>
                    <a:gd name="T57" fmla="*/ 0 h 14"/>
                    <a:gd name="T58" fmla="*/ 2 w 14"/>
                    <a:gd name="T59" fmla="*/ 0 h 14"/>
                    <a:gd name="T60" fmla="*/ 3 w 14"/>
                    <a:gd name="T61" fmla="*/ 0 h 14"/>
                    <a:gd name="T62" fmla="*/ 3 w 14"/>
                    <a:gd name="T63" fmla="*/ 1 h 14"/>
                    <a:gd name="T64" fmla="*/ 3 w 14"/>
                    <a:gd name="T65" fmla="*/ 1 h 14"/>
                    <a:gd name="T66" fmla="*/ 3 w 14"/>
                    <a:gd name="T67" fmla="*/ 1 h 14"/>
                    <a:gd name="T68" fmla="*/ 3 w 14"/>
                    <a:gd name="T69" fmla="*/ 1 h 14"/>
                    <a:gd name="T70" fmla="*/ 4 w 14"/>
                    <a:gd name="T71" fmla="*/ 1 h 14"/>
                    <a:gd name="T72" fmla="*/ 4 w 14"/>
                    <a:gd name="T73" fmla="*/ 1 h 14"/>
                    <a:gd name="T74" fmla="*/ 4 w 14"/>
                    <a:gd name="T75" fmla="*/ 2 h 14"/>
                    <a:gd name="T76" fmla="*/ 4 w 14"/>
                    <a:gd name="T77" fmla="*/ 2 h 14"/>
                    <a:gd name="T78" fmla="*/ 4 w 14"/>
                    <a:gd name="T79" fmla="*/ 2 h 14"/>
                    <a:gd name="T80" fmla="*/ 4 w 14"/>
                    <a:gd name="T81" fmla="*/ 2 h 14"/>
                    <a:gd name="T82" fmla="*/ 4 w 14"/>
                    <a:gd name="T83" fmla="*/ 3 h 14"/>
                    <a:gd name="T84" fmla="*/ 4 w 14"/>
                    <a:gd name="T85" fmla="*/ 3 h 14"/>
                    <a:gd name="T86" fmla="*/ 4 w 14"/>
                    <a:gd name="T87" fmla="*/ 3 h 14"/>
                    <a:gd name="T88" fmla="*/ 4 w 14"/>
                    <a:gd name="T89" fmla="*/ 3 h 14"/>
                    <a:gd name="T90" fmla="*/ 3 w 14"/>
                    <a:gd name="T91" fmla="*/ 3 h 14"/>
                    <a:gd name="T92" fmla="*/ 3 w 14"/>
                    <a:gd name="T93" fmla="*/ 4 h 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
                    <a:gd name="T142" fmla="*/ 0 h 14"/>
                    <a:gd name="T143" fmla="*/ 14 w 14"/>
                    <a:gd name="T144" fmla="*/ 14 h 1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 h="14">
                      <a:moveTo>
                        <a:pt x="11" y="13"/>
                      </a:moveTo>
                      <a:lnTo>
                        <a:pt x="10" y="13"/>
                      </a:lnTo>
                      <a:lnTo>
                        <a:pt x="10" y="14"/>
                      </a:lnTo>
                      <a:lnTo>
                        <a:pt x="9" y="14"/>
                      </a:lnTo>
                      <a:lnTo>
                        <a:pt x="8" y="14"/>
                      </a:lnTo>
                      <a:lnTo>
                        <a:pt x="7" y="14"/>
                      </a:lnTo>
                      <a:lnTo>
                        <a:pt x="6" y="14"/>
                      </a:lnTo>
                      <a:lnTo>
                        <a:pt x="5" y="14"/>
                      </a:lnTo>
                      <a:lnTo>
                        <a:pt x="3" y="14"/>
                      </a:lnTo>
                      <a:lnTo>
                        <a:pt x="3" y="13"/>
                      </a:lnTo>
                      <a:lnTo>
                        <a:pt x="2" y="13"/>
                      </a:lnTo>
                      <a:lnTo>
                        <a:pt x="2" y="12"/>
                      </a:lnTo>
                      <a:lnTo>
                        <a:pt x="1" y="12"/>
                      </a:lnTo>
                      <a:lnTo>
                        <a:pt x="1" y="11"/>
                      </a:lnTo>
                      <a:lnTo>
                        <a:pt x="0" y="11"/>
                      </a:lnTo>
                      <a:lnTo>
                        <a:pt x="0" y="9"/>
                      </a:lnTo>
                      <a:lnTo>
                        <a:pt x="0" y="8"/>
                      </a:lnTo>
                      <a:lnTo>
                        <a:pt x="0" y="7"/>
                      </a:lnTo>
                      <a:lnTo>
                        <a:pt x="0" y="6"/>
                      </a:lnTo>
                      <a:lnTo>
                        <a:pt x="0" y="5"/>
                      </a:lnTo>
                      <a:lnTo>
                        <a:pt x="0" y="4"/>
                      </a:lnTo>
                      <a:lnTo>
                        <a:pt x="1" y="4"/>
                      </a:lnTo>
                      <a:lnTo>
                        <a:pt x="1" y="3"/>
                      </a:lnTo>
                      <a:lnTo>
                        <a:pt x="2" y="3"/>
                      </a:lnTo>
                      <a:lnTo>
                        <a:pt x="2" y="1"/>
                      </a:lnTo>
                      <a:lnTo>
                        <a:pt x="3" y="1"/>
                      </a:lnTo>
                      <a:lnTo>
                        <a:pt x="5" y="0"/>
                      </a:lnTo>
                      <a:lnTo>
                        <a:pt x="6" y="0"/>
                      </a:lnTo>
                      <a:lnTo>
                        <a:pt x="7" y="0"/>
                      </a:lnTo>
                      <a:lnTo>
                        <a:pt x="8" y="0"/>
                      </a:lnTo>
                      <a:lnTo>
                        <a:pt x="9" y="0"/>
                      </a:lnTo>
                      <a:lnTo>
                        <a:pt x="9" y="1"/>
                      </a:lnTo>
                      <a:lnTo>
                        <a:pt x="10" y="1"/>
                      </a:lnTo>
                      <a:lnTo>
                        <a:pt x="11" y="1"/>
                      </a:lnTo>
                      <a:lnTo>
                        <a:pt x="11" y="3"/>
                      </a:lnTo>
                      <a:lnTo>
                        <a:pt x="13" y="3"/>
                      </a:lnTo>
                      <a:lnTo>
                        <a:pt x="13" y="4"/>
                      </a:lnTo>
                      <a:lnTo>
                        <a:pt x="14" y="5"/>
                      </a:lnTo>
                      <a:lnTo>
                        <a:pt x="14" y="6"/>
                      </a:lnTo>
                      <a:lnTo>
                        <a:pt x="14" y="7"/>
                      </a:lnTo>
                      <a:lnTo>
                        <a:pt x="14" y="8"/>
                      </a:lnTo>
                      <a:lnTo>
                        <a:pt x="14" y="9"/>
                      </a:lnTo>
                      <a:lnTo>
                        <a:pt x="14" y="11"/>
                      </a:lnTo>
                      <a:lnTo>
                        <a:pt x="13" y="11"/>
                      </a:lnTo>
                      <a:lnTo>
                        <a:pt x="13" y="12"/>
                      </a:lnTo>
                      <a:lnTo>
                        <a:pt x="11" y="12"/>
                      </a:lnTo>
                      <a:lnTo>
                        <a:pt x="11" y="13"/>
                      </a:lnTo>
                    </a:path>
                  </a:pathLst>
                </a:custGeom>
                <a:noFill/>
                <a:ln w="0">
                  <a:solidFill>
                    <a:srgbClr val="000000"/>
                  </a:solidFill>
                  <a:prstDash val="solid"/>
                  <a:round/>
                  <a:headEnd/>
                  <a:tailEnd/>
                </a:ln>
              </p:spPr>
              <p:txBody>
                <a:bodyPr/>
                <a:lstStyle/>
                <a:p>
                  <a:endParaRPr lang="en-GB"/>
                </a:p>
              </p:txBody>
            </p:sp>
            <p:sp>
              <p:nvSpPr>
                <p:cNvPr id="916" name="Freeform 1232"/>
                <p:cNvSpPr>
                  <a:spLocks/>
                </p:cNvSpPr>
                <p:nvPr/>
              </p:nvSpPr>
              <p:spPr bwMode="auto">
                <a:xfrm>
                  <a:off x="3358" y="3081"/>
                  <a:ext cx="7" cy="7"/>
                </a:xfrm>
                <a:custGeom>
                  <a:avLst/>
                  <a:gdLst>
                    <a:gd name="T0" fmla="*/ 4 w 14"/>
                    <a:gd name="T1" fmla="*/ 1 h 14"/>
                    <a:gd name="T2" fmla="*/ 4 w 14"/>
                    <a:gd name="T3" fmla="*/ 2 h 14"/>
                    <a:gd name="T4" fmla="*/ 4 w 14"/>
                    <a:gd name="T5" fmla="*/ 2 h 14"/>
                    <a:gd name="T6" fmla="*/ 4 w 14"/>
                    <a:gd name="T7" fmla="*/ 2 h 14"/>
                    <a:gd name="T8" fmla="*/ 4 w 14"/>
                    <a:gd name="T9" fmla="*/ 3 h 14"/>
                    <a:gd name="T10" fmla="*/ 4 w 14"/>
                    <a:gd name="T11" fmla="*/ 3 h 14"/>
                    <a:gd name="T12" fmla="*/ 4 w 14"/>
                    <a:gd name="T13" fmla="*/ 3 h 14"/>
                    <a:gd name="T14" fmla="*/ 4 w 14"/>
                    <a:gd name="T15" fmla="*/ 3 h 14"/>
                    <a:gd name="T16" fmla="*/ 3 w 14"/>
                    <a:gd name="T17" fmla="*/ 3 h 14"/>
                    <a:gd name="T18" fmla="*/ 3 w 14"/>
                    <a:gd name="T19" fmla="*/ 3 h 14"/>
                    <a:gd name="T20" fmla="*/ 3 w 14"/>
                    <a:gd name="T21" fmla="*/ 3 h 14"/>
                    <a:gd name="T22" fmla="*/ 3 w 14"/>
                    <a:gd name="T23" fmla="*/ 4 h 14"/>
                    <a:gd name="T24" fmla="*/ 2 w 14"/>
                    <a:gd name="T25" fmla="*/ 4 h 14"/>
                    <a:gd name="T26" fmla="*/ 2 w 14"/>
                    <a:gd name="T27" fmla="*/ 4 h 14"/>
                    <a:gd name="T28" fmla="*/ 2 w 14"/>
                    <a:gd name="T29" fmla="*/ 4 h 14"/>
                    <a:gd name="T30" fmla="*/ 2 w 14"/>
                    <a:gd name="T31" fmla="*/ 4 h 14"/>
                    <a:gd name="T32" fmla="*/ 1 w 14"/>
                    <a:gd name="T33" fmla="*/ 3 h 14"/>
                    <a:gd name="T34" fmla="*/ 1 w 14"/>
                    <a:gd name="T35" fmla="*/ 3 h 14"/>
                    <a:gd name="T36" fmla="*/ 1 w 14"/>
                    <a:gd name="T37" fmla="*/ 3 h 14"/>
                    <a:gd name="T38" fmla="*/ 1 w 14"/>
                    <a:gd name="T39" fmla="*/ 3 h 14"/>
                    <a:gd name="T40" fmla="*/ 1 w 14"/>
                    <a:gd name="T41" fmla="*/ 3 h 14"/>
                    <a:gd name="T42" fmla="*/ 0 w 14"/>
                    <a:gd name="T43" fmla="*/ 3 h 14"/>
                    <a:gd name="T44" fmla="*/ 0 w 14"/>
                    <a:gd name="T45" fmla="*/ 3 h 14"/>
                    <a:gd name="T46" fmla="*/ 0 w 14"/>
                    <a:gd name="T47" fmla="*/ 2 h 14"/>
                    <a:gd name="T48" fmla="*/ 0 w 14"/>
                    <a:gd name="T49" fmla="*/ 2 h 14"/>
                    <a:gd name="T50" fmla="*/ 0 w 14"/>
                    <a:gd name="T51" fmla="*/ 2 h 14"/>
                    <a:gd name="T52" fmla="*/ 0 w 14"/>
                    <a:gd name="T53" fmla="*/ 1 h 14"/>
                    <a:gd name="T54" fmla="*/ 0 w 14"/>
                    <a:gd name="T55" fmla="*/ 1 h 14"/>
                    <a:gd name="T56" fmla="*/ 1 w 14"/>
                    <a:gd name="T57" fmla="*/ 1 h 14"/>
                    <a:gd name="T58" fmla="*/ 1 w 14"/>
                    <a:gd name="T59" fmla="*/ 1 h 14"/>
                    <a:gd name="T60" fmla="*/ 1 w 14"/>
                    <a:gd name="T61" fmla="*/ 1 h 14"/>
                    <a:gd name="T62" fmla="*/ 1 w 14"/>
                    <a:gd name="T63" fmla="*/ 1 h 14"/>
                    <a:gd name="T64" fmla="*/ 1 w 14"/>
                    <a:gd name="T65" fmla="*/ 1 h 14"/>
                    <a:gd name="T66" fmla="*/ 1 w 14"/>
                    <a:gd name="T67" fmla="*/ 0 h 14"/>
                    <a:gd name="T68" fmla="*/ 2 w 14"/>
                    <a:gd name="T69" fmla="*/ 0 h 14"/>
                    <a:gd name="T70" fmla="*/ 2 w 14"/>
                    <a:gd name="T71" fmla="*/ 0 h 14"/>
                    <a:gd name="T72" fmla="*/ 2 w 14"/>
                    <a:gd name="T73" fmla="*/ 0 h 14"/>
                    <a:gd name="T74" fmla="*/ 2 w 14"/>
                    <a:gd name="T75" fmla="*/ 0 h 14"/>
                    <a:gd name="T76" fmla="*/ 3 w 14"/>
                    <a:gd name="T77" fmla="*/ 0 h 14"/>
                    <a:gd name="T78" fmla="*/ 3 w 14"/>
                    <a:gd name="T79" fmla="*/ 0 h 14"/>
                    <a:gd name="T80" fmla="*/ 3 w 14"/>
                    <a:gd name="T81" fmla="*/ 1 h 14"/>
                    <a:gd name="T82" fmla="*/ 3 w 14"/>
                    <a:gd name="T83" fmla="*/ 1 h 14"/>
                    <a:gd name="T84" fmla="*/ 3 w 14"/>
                    <a:gd name="T85" fmla="*/ 1 h 14"/>
                    <a:gd name="T86" fmla="*/ 4 w 14"/>
                    <a:gd name="T87" fmla="*/ 1 h 14"/>
                    <a:gd name="T88" fmla="*/ 4 w 14"/>
                    <a:gd name="T89" fmla="*/ 1 h 14"/>
                    <a:gd name="T90" fmla="*/ 4 w 14"/>
                    <a:gd name="T91" fmla="*/ 1 h 1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
                    <a:gd name="T139" fmla="*/ 0 h 14"/>
                    <a:gd name="T140" fmla="*/ 14 w 14"/>
                    <a:gd name="T141" fmla="*/ 14 h 1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 h="14">
                      <a:moveTo>
                        <a:pt x="14" y="4"/>
                      </a:moveTo>
                      <a:lnTo>
                        <a:pt x="14" y="5"/>
                      </a:lnTo>
                      <a:lnTo>
                        <a:pt x="14" y="7"/>
                      </a:lnTo>
                      <a:lnTo>
                        <a:pt x="14" y="8"/>
                      </a:lnTo>
                      <a:lnTo>
                        <a:pt x="14" y="9"/>
                      </a:lnTo>
                      <a:lnTo>
                        <a:pt x="13" y="9"/>
                      </a:lnTo>
                      <a:lnTo>
                        <a:pt x="13" y="10"/>
                      </a:lnTo>
                      <a:lnTo>
                        <a:pt x="13" y="11"/>
                      </a:lnTo>
                      <a:lnTo>
                        <a:pt x="12" y="11"/>
                      </a:lnTo>
                      <a:lnTo>
                        <a:pt x="12" y="12"/>
                      </a:lnTo>
                      <a:lnTo>
                        <a:pt x="11" y="12"/>
                      </a:lnTo>
                      <a:lnTo>
                        <a:pt x="9" y="14"/>
                      </a:lnTo>
                      <a:lnTo>
                        <a:pt x="8" y="14"/>
                      </a:lnTo>
                      <a:lnTo>
                        <a:pt x="7" y="14"/>
                      </a:lnTo>
                      <a:lnTo>
                        <a:pt x="6" y="14"/>
                      </a:lnTo>
                      <a:lnTo>
                        <a:pt x="5" y="14"/>
                      </a:lnTo>
                      <a:lnTo>
                        <a:pt x="4" y="12"/>
                      </a:lnTo>
                      <a:lnTo>
                        <a:pt x="3" y="12"/>
                      </a:lnTo>
                      <a:lnTo>
                        <a:pt x="3" y="11"/>
                      </a:lnTo>
                      <a:lnTo>
                        <a:pt x="1" y="11"/>
                      </a:lnTo>
                      <a:lnTo>
                        <a:pt x="1" y="10"/>
                      </a:lnTo>
                      <a:lnTo>
                        <a:pt x="0" y="10"/>
                      </a:lnTo>
                      <a:lnTo>
                        <a:pt x="0" y="9"/>
                      </a:lnTo>
                      <a:lnTo>
                        <a:pt x="0" y="8"/>
                      </a:lnTo>
                      <a:lnTo>
                        <a:pt x="0" y="7"/>
                      </a:lnTo>
                      <a:lnTo>
                        <a:pt x="0" y="5"/>
                      </a:lnTo>
                      <a:lnTo>
                        <a:pt x="0" y="4"/>
                      </a:lnTo>
                      <a:lnTo>
                        <a:pt x="0" y="3"/>
                      </a:lnTo>
                      <a:lnTo>
                        <a:pt x="1" y="3"/>
                      </a:lnTo>
                      <a:lnTo>
                        <a:pt x="1" y="2"/>
                      </a:lnTo>
                      <a:lnTo>
                        <a:pt x="3" y="2"/>
                      </a:lnTo>
                      <a:lnTo>
                        <a:pt x="3" y="1"/>
                      </a:lnTo>
                      <a:lnTo>
                        <a:pt x="4" y="1"/>
                      </a:lnTo>
                      <a:lnTo>
                        <a:pt x="4" y="0"/>
                      </a:lnTo>
                      <a:lnTo>
                        <a:pt x="5" y="0"/>
                      </a:lnTo>
                      <a:lnTo>
                        <a:pt x="6" y="0"/>
                      </a:lnTo>
                      <a:lnTo>
                        <a:pt x="7" y="0"/>
                      </a:lnTo>
                      <a:lnTo>
                        <a:pt x="8" y="0"/>
                      </a:lnTo>
                      <a:lnTo>
                        <a:pt x="9" y="0"/>
                      </a:lnTo>
                      <a:lnTo>
                        <a:pt x="11" y="0"/>
                      </a:lnTo>
                      <a:lnTo>
                        <a:pt x="11" y="1"/>
                      </a:lnTo>
                      <a:lnTo>
                        <a:pt x="12" y="1"/>
                      </a:lnTo>
                      <a:lnTo>
                        <a:pt x="12" y="2"/>
                      </a:lnTo>
                      <a:lnTo>
                        <a:pt x="13" y="2"/>
                      </a:lnTo>
                      <a:lnTo>
                        <a:pt x="13" y="3"/>
                      </a:lnTo>
                      <a:lnTo>
                        <a:pt x="14" y="4"/>
                      </a:lnTo>
                    </a:path>
                  </a:pathLst>
                </a:custGeom>
                <a:noFill/>
                <a:ln w="0">
                  <a:solidFill>
                    <a:srgbClr val="000000"/>
                  </a:solidFill>
                  <a:prstDash val="solid"/>
                  <a:round/>
                  <a:headEnd/>
                  <a:tailEnd/>
                </a:ln>
              </p:spPr>
              <p:txBody>
                <a:bodyPr/>
                <a:lstStyle/>
                <a:p>
                  <a:endParaRPr lang="en-GB"/>
                </a:p>
              </p:txBody>
            </p:sp>
            <p:sp>
              <p:nvSpPr>
                <p:cNvPr id="917" name="Freeform 1233"/>
                <p:cNvSpPr>
                  <a:spLocks/>
                </p:cNvSpPr>
                <p:nvPr/>
              </p:nvSpPr>
              <p:spPr bwMode="auto">
                <a:xfrm>
                  <a:off x="3337" y="3065"/>
                  <a:ext cx="7" cy="7"/>
                </a:xfrm>
                <a:custGeom>
                  <a:avLst/>
                  <a:gdLst>
                    <a:gd name="T0" fmla="*/ 2 w 13"/>
                    <a:gd name="T1" fmla="*/ 0 h 14"/>
                    <a:gd name="T2" fmla="*/ 2 w 13"/>
                    <a:gd name="T3" fmla="*/ 0 h 14"/>
                    <a:gd name="T4" fmla="*/ 3 w 13"/>
                    <a:gd name="T5" fmla="*/ 0 h 14"/>
                    <a:gd name="T6" fmla="*/ 3 w 13"/>
                    <a:gd name="T7" fmla="*/ 1 h 14"/>
                    <a:gd name="T8" fmla="*/ 3 w 13"/>
                    <a:gd name="T9" fmla="*/ 1 h 14"/>
                    <a:gd name="T10" fmla="*/ 3 w 13"/>
                    <a:gd name="T11" fmla="*/ 1 h 14"/>
                    <a:gd name="T12" fmla="*/ 3 w 13"/>
                    <a:gd name="T13" fmla="*/ 1 h 14"/>
                    <a:gd name="T14" fmla="*/ 3 w 13"/>
                    <a:gd name="T15" fmla="*/ 1 h 14"/>
                    <a:gd name="T16" fmla="*/ 3 w 13"/>
                    <a:gd name="T17" fmla="*/ 1 h 14"/>
                    <a:gd name="T18" fmla="*/ 4 w 13"/>
                    <a:gd name="T19" fmla="*/ 1 h 14"/>
                    <a:gd name="T20" fmla="*/ 4 w 13"/>
                    <a:gd name="T21" fmla="*/ 2 h 14"/>
                    <a:gd name="T22" fmla="*/ 4 w 13"/>
                    <a:gd name="T23" fmla="*/ 2 h 14"/>
                    <a:gd name="T24" fmla="*/ 4 w 13"/>
                    <a:gd name="T25" fmla="*/ 2 h 14"/>
                    <a:gd name="T26" fmla="*/ 4 w 13"/>
                    <a:gd name="T27" fmla="*/ 3 h 14"/>
                    <a:gd name="T28" fmla="*/ 4 w 13"/>
                    <a:gd name="T29" fmla="*/ 3 h 14"/>
                    <a:gd name="T30" fmla="*/ 4 w 13"/>
                    <a:gd name="T31" fmla="*/ 3 h 14"/>
                    <a:gd name="T32" fmla="*/ 3 w 13"/>
                    <a:gd name="T33" fmla="*/ 3 h 14"/>
                    <a:gd name="T34" fmla="*/ 3 w 13"/>
                    <a:gd name="T35" fmla="*/ 4 h 14"/>
                    <a:gd name="T36" fmla="*/ 3 w 13"/>
                    <a:gd name="T37" fmla="*/ 4 h 14"/>
                    <a:gd name="T38" fmla="*/ 3 w 13"/>
                    <a:gd name="T39" fmla="*/ 4 h 14"/>
                    <a:gd name="T40" fmla="*/ 3 w 13"/>
                    <a:gd name="T41" fmla="*/ 4 h 14"/>
                    <a:gd name="T42" fmla="*/ 2 w 13"/>
                    <a:gd name="T43" fmla="*/ 4 h 14"/>
                    <a:gd name="T44" fmla="*/ 2 w 13"/>
                    <a:gd name="T45" fmla="*/ 4 h 14"/>
                    <a:gd name="T46" fmla="*/ 2 w 13"/>
                    <a:gd name="T47" fmla="*/ 4 h 14"/>
                    <a:gd name="T48" fmla="*/ 1 w 13"/>
                    <a:gd name="T49" fmla="*/ 4 h 14"/>
                    <a:gd name="T50" fmla="*/ 1 w 13"/>
                    <a:gd name="T51" fmla="*/ 4 h 14"/>
                    <a:gd name="T52" fmla="*/ 1 w 13"/>
                    <a:gd name="T53" fmla="*/ 4 h 14"/>
                    <a:gd name="T54" fmla="*/ 1 w 13"/>
                    <a:gd name="T55" fmla="*/ 4 h 14"/>
                    <a:gd name="T56" fmla="*/ 1 w 13"/>
                    <a:gd name="T57" fmla="*/ 3 h 14"/>
                    <a:gd name="T58" fmla="*/ 1 w 13"/>
                    <a:gd name="T59" fmla="*/ 3 h 14"/>
                    <a:gd name="T60" fmla="*/ 1 w 13"/>
                    <a:gd name="T61" fmla="*/ 3 h 14"/>
                    <a:gd name="T62" fmla="*/ 0 w 13"/>
                    <a:gd name="T63" fmla="*/ 3 h 14"/>
                    <a:gd name="T64" fmla="*/ 0 w 13"/>
                    <a:gd name="T65" fmla="*/ 3 h 14"/>
                    <a:gd name="T66" fmla="*/ 0 w 13"/>
                    <a:gd name="T67" fmla="*/ 2 h 14"/>
                    <a:gd name="T68" fmla="*/ 0 w 13"/>
                    <a:gd name="T69" fmla="*/ 2 h 14"/>
                    <a:gd name="T70" fmla="*/ 0 w 13"/>
                    <a:gd name="T71" fmla="*/ 2 h 14"/>
                    <a:gd name="T72" fmla="*/ 1 w 13"/>
                    <a:gd name="T73" fmla="*/ 2 h 14"/>
                    <a:gd name="T74" fmla="*/ 1 w 13"/>
                    <a:gd name="T75" fmla="*/ 1 h 14"/>
                    <a:gd name="T76" fmla="*/ 1 w 13"/>
                    <a:gd name="T77" fmla="*/ 1 h 14"/>
                    <a:gd name="T78" fmla="*/ 1 w 13"/>
                    <a:gd name="T79" fmla="*/ 1 h 14"/>
                    <a:gd name="T80" fmla="*/ 1 w 13"/>
                    <a:gd name="T81" fmla="*/ 1 h 14"/>
                    <a:gd name="T82" fmla="*/ 2 w 13"/>
                    <a:gd name="T83" fmla="*/ 0 h 14"/>
                    <a:gd name="T84" fmla="*/ 2 w 13"/>
                    <a:gd name="T85" fmla="*/ 0 h 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
                    <a:gd name="T130" fmla="*/ 0 h 14"/>
                    <a:gd name="T131" fmla="*/ 13 w 13"/>
                    <a:gd name="T132" fmla="*/ 14 h 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 h="14">
                      <a:moveTo>
                        <a:pt x="7" y="0"/>
                      </a:moveTo>
                      <a:lnTo>
                        <a:pt x="8" y="0"/>
                      </a:lnTo>
                      <a:lnTo>
                        <a:pt x="9" y="0"/>
                      </a:lnTo>
                      <a:lnTo>
                        <a:pt x="9" y="2"/>
                      </a:lnTo>
                      <a:lnTo>
                        <a:pt x="10" y="2"/>
                      </a:lnTo>
                      <a:lnTo>
                        <a:pt x="11" y="2"/>
                      </a:lnTo>
                      <a:lnTo>
                        <a:pt x="11" y="3"/>
                      </a:lnTo>
                      <a:lnTo>
                        <a:pt x="12" y="3"/>
                      </a:lnTo>
                      <a:lnTo>
                        <a:pt x="12" y="4"/>
                      </a:lnTo>
                      <a:lnTo>
                        <a:pt x="13" y="4"/>
                      </a:lnTo>
                      <a:lnTo>
                        <a:pt x="13" y="5"/>
                      </a:lnTo>
                      <a:lnTo>
                        <a:pt x="13" y="6"/>
                      </a:lnTo>
                      <a:lnTo>
                        <a:pt x="13" y="7"/>
                      </a:lnTo>
                      <a:lnTo>
                        <a:pt x="13" y="9"/>
                      </a:lnTo>
                      <a:lnTo>
                        <a:pt x="13" y="10"/>
                      </a:lnTo>
                      <a:lnTo>
                        <a:pt x="13" y="11"/>
                      </a:lnTo>
                      <a:lnTo>
                        <a:pt x="12" y="12"/>
                      </a:lnTo>
                      <a:lnTo>
                        <a:pt x="12" y="13"/>
                      </a:lnTo>
                      <a:lnTo>
                        <a:pt x="11" y="13"/>
                      </a:lnTo>
                      <a:lnTo>
                        <a:pt x="10" y="14"/>
                      </a:lnTo>
                      <a:lnTo>
                        <a:pt x="9" y="14"/>
                      </a:lnTo>
                      <a:lnTo>
                        <a:pt x="8" y="14"/>
                      </a:lnTo>
                      <a:lnTo>
                        <a:pt x="7" y="14"/>
                      </a:lnTo>
                      <a:lnTo>
                        <a:pt x="5" y="14"/>
                      </a:lnTo>
                      <a:lnTo>
                        <a:pt x="4" y="14"/>
                      </a:lnTo>
                      <a:lnTo>
                        <a:pt x="3" y="14"/>
                      </a:lnTo>
                      <a:lnTo>
                        <a:pt x="3" y="13"/>
                      </a:lnTo>
                      <a:lnTo>
                        <a:pt x="2" y="13"/>
                      </a:lnTo>
                      <a:lnTo>
                        <a:pt x="2" y="12"/>
                      </a:lnTo>
                      <a:lnTo>
                        <a:pt x="1" y="12"/>
                      </a:lnTo>
                      <a:lnTo>
                        <a:pt x="1" y="11"/>
                      </a:lnTo>
                      <a:lnTo>
                        <a:pt x="0" y="10"/>
                      </a:lnTo>
                      <a:lnTo>
                        <a:pt x="0" y="9"/>
                      </a:lnTo>
                      <a:lnTo>
                        <a:pt x="0" y="7"/>
                      </a:lnTo>
                      <a:lnTo>
                        <a:pt x="0" y="6"/>
                      </a:lnTo>
                      <a:lnTo>
                        <a:pt x="0" y="5"/>
                      </a:lnTo>
                      <a:lnTo>
                        <a:pt x="1" y="5"/>
                      </a:lnTo>
                      <a:lnTo>
                        <a:pt x="1" y="4"/>
                      </a:lnTo>
                      <a:lnTo>
                        <a:pt x="2" y="3"/>
                      </a:lnTo>
                      <a:lnTo>
                        <a:pt x="3" y="2"/>
                      </a:lnTo>
                      <a:lnTo>
                        <a:pt x="4" y="2"/>
                      </a:lnTo>
                      <a:lnTo>
                        <a:pt x="5" y="0"/>
                      </a:lnTo>
                      <a:lnTo>
                        <a:pt x="7" y="0"/>
                      </a:lnTo>
                    </a:path>
                  </a:pathLst>
                </a:custGeom>
                <a:noFill/>
                <a:ln w="0">
                  <a:solidFill>
                    <a:srgbClr val="000000"/>
                  </a:solidFill>
                  <a:prstDash val="solid"/>
                  <a:round/>
                  <a:headEnd/>
                  <a:tailEnd/>
                </a:ln>
              </p:spPr>
              <p:txBody>
                <a:bodyPr/>
                <a:lstStyle/>
                <a:p>
                  <a:endParaRPr lang="en-GB"/>
                </a:p>
              </p:txBody>
            </p:sp>
            <p:sp>
              <p:nvSpPr>
                <p:cNvPr id="918" name="Freeform 1234"/>
                <p:cNvSpPr>
                  <a:spLocks/>
                </p:cNvSpPr>
                <p:nvPr/>
              </p:nvSpPr>
              <p:spPr bwMode="auto">
                <a:xfrm>
                  <a:off x="3315" y="3080"/>
                  <a:ext cx="7" cy="7"/>
                </a:xfrm>
                <a:custGeom>
                  <a:avLst/>
                  <a:gdLst>
                    <a:gd name="T0" fmla="*/ 0 w 14"/>
                    <a:gd name="T1" fmla="*/ 1 h 15"/>
                    <a:gd name="T2" fmla="*/ 1 w 14"/>
                    <a:gd name="T3" fmla="*/ 1 h 15"/>
                    <a:gd name="T4" fmla="*/ 1 w 14"/>
                    <a:gd name="T5" fmla="*/ 0 h 15"/>
                    <a:gd name="T6" fmla="*/ 1 w 14"/>
                    <a:gd name="T7" fmla="*/ 0 h 15"/>
                    <a:gd name="T8" fmla="*/ 1 w 14"/>
                    <a:gd name="T9" fmla="*/ 0 h 15"/>
                    <a:gd name="T10" fmla="*/ 2 w 14"/>
                    <a:gd name="T11" fmla="*/ 0 h 15"/>
                    <a:gd name="T12" fmla="*/ 2 w 14"/>
                    <a:gd name="T13" fmla="*/ 0 h 15"/>
                    <a:gd name="T14" fmla="*/ 2 w 14"/>
                    <a:gd name="T15" fmla="*/ 0 h 15"/>
                    <a:gd name="T16" fmla="*/ 2 w 14"/>
                    <a:gd name="T17" fmla="*/ 0 h 15"/>
                    <a:gd name="T18" fmla="*/ 2 w 14"/>
                    <a:gd name="T19" fmla="*/ 0 h 15"/>
                    <a:gd name="T20" fmla="*/ 3 w 14"/>
                    <a:gd name="T21" fmla="*/ 0 h 15"/>
                    <a:gd name="T22" fmla="*/ 3 w 14"/>
                    <a:gd name="T23" fmla="*/ 0 h 15"/>
                    <a:gd name="T24" fmla="*/ 3 w 14"/>
                    <a:gd name="T25" fmla="*/ 0 h 15"/>
                    <a:gd name="T26" fmla="*/ 3 w 14"/>
                    <a:gd name="T27" fmla="*/ 0 h 15"/>
                    <a:gd name="T28" fmla="*/ 3 w 14"/>
                    <a:gd name="T29" fmla="*/ 1 h 15"/>
                    <a:gd name="T30" fmla="*/ 4 w 14"/>
                    <a:gd name="T31" fmla="*/ 1 h 15"/>
                    <a:gd name="T32" fmla="*/ 4 w 14"/>
                    <a:gd name="T33" fmla="*/ 1 h 15"/>
                    <a:gd name="T34" fmla="*/ 4 w 14"/>
                    <a:gd name="T35" fmla="*/ 1 h 15"/>
                    <a:gd name="T36" fmla="*/ 4 w 14"/>
                    <a:gd name="T37" fmla="*/ 1 h 15"/>
                    <a:gd name="T38" fmla="*/ 4 w 14"/>
                    <a:gd name="T39" fmla="*/ 2 h 15"/>
                    <a:gd name="T40" fmla="*/ 4 w 14"/>
                    <a:gd name="T41" fmla="*/ 2 h 15"/>
                    <a:gd name="T42" fmla="*/ 4 w 14"/>
                    <a:gd name="T43" fmla="*/ 2 h 15"/>
                    <a:gd name="T44" fmla="*/ 4 w 14"/>
                    <a:gd name="T45" fmla="*/ 2 h 15"/>
                    <a:gd name="T46" fmla="*/ 4 w 14"/>
                    <a:gd name="T47" fmla="*/ 3 h 15"/>
                    <a:gd name="T48" fmla="*/ 3 w 14"/>
                    <a:gd name="T49" fmla="*/ 3 h 15"/>
                    <a:gd name="T50" fmla="*/ 3 w 14"/>
                    <a:gd name="T51" fmla="*/ 3 h 15"/>
                    <a:gd name="T52" fmla="*/ 3 w 14"/>
                    <a:gd name="T53" fmla="*/ 3 h 15"/>
                    <a:gd name="T54" fmla="*/ 2 w 14"/>
                    <a:gd name="T55" fmla="*/ 3 h 15"/>
                    <a:gd name="T56" fmla="*/ 2 w 14"/>
                    <a:gd name="T57" fmla="*/ 3 h 15"/>
                    <a:gd name="T58" fmla="*/ 2 w 14"/>
                    <a:gd name="T59" fmla="*/ 3 h 15"/>
                    <a:gd name="T60" fmla="*/ 2 w 14"/>
                    <a:gd name="T61" fmla="*/ 3 h 15"/>
                    <a:gd name="T62" fmla="*/ 2 w 14"/>
                    <a:gd name="T63" fmla="*/ 3 h 15"/>
                    <a:gd name="T64" fmla="*/ 1 w 14"/>
                    <a:gd name="T65" fmla="*/ 3 h 15"/>
                    <a:gd name="T66" fmla="*/ 1 w 14"/>
                    <a:gd name="T67" fmla="*/ 3 h 15"/>
                    <a:gd name="T68" fmla="*/ 1 w 14"/>
                    <a:gd name="T69" fmla="*/ 3 h 15"/>
                    <a:gd name="T70" fmla="*/ 1 w 14"/>
                    <a:gd name="T71" fmla="*/ 3 h 15"/>
                    <a:gd name="T72" fmla="*/ 1 w 14"/>
                    <a:gd name="T73" fmla="*/ 3 h 15"/>
                    <a:gd name="T74" fmla="*/ 0 w 14"/>
                    <a:gd name="T75" fmla="*/ 3 h 15"/>
                    <a:gd name="T76" fmla="*/ 0 w 14"/>
                    <a:gd name="T77" fmla="*/ 2 h 15"/>
                    <a:gd name="T78" fmla="*/ 0 w 14"/>
                    <a:gd name="T79" fmla="*/ 2 h 15"/>
                    <a:gd name="T80" fmla="*/ 0 w 14"/>
                    <a:gd name="T81" fmla="*/ 2 h 15"/>
                    <a:gd name="T82" fmla="*/ 0 w 14"/>
                    <a:gd name="T83" fmla="*/ 1 h 15"/>
                    <a:gd name="T84" fmla="*/ 0 w 14"/>
                    <a:gd name="T85" fmla="*/ 1 h 15"/>
                    <a:gd name="T86" fmla="*/ 0 w 14"/>
                    <a:gd name="T87" fmla="*/ 1 h 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
                    <a:gd name="T133" fmla="*/ 0 h 15"/>
                    <a:gd name="T134" fmla="*/ 14 w 14"/>
                    <a:gd name="T135" fmla="*/ 15 h 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 h="15">
                      <a:moveTo>
                        <a:pt x="0" y="5"/>
                      </a:moveTo>
                      <a:lnTo>
                        <a:pt x="1" y="4"/>
                      </a:lnTo>
                      <a:lnTo>
                        <a:pt x="1" y="3"/>
                      </a:lnTo>
                      <a:lnTo>
                        <a:pt x="2" y="3"/>
                      </a:lnTo>
                      <a:lnTo>
                        <a:pt x="3" y="2"/>
                      </a:lnTo>
                      <a:lnTo>
                        <a:pt x="5" y="2"/>
                      </a:lnTo>
                      <a:lnTo>
                        <a:pt x="6" y="2"/>
                      </a:lnTo>
                      <a:lnTo>
                        <a:pt x="7" y="0"/>
                      </a:lnTo>
                      <a:lnTo>
                        <a:pt x="7" y="2"/>
                      </a:lnTo>
                      <a:lnTo>
                        <a:pt x="8" y="2"/>
                      </a:lnTo>
                      <a:lnTo>
                        <a:pt x="9" y="2"/>
                      </a:lnTo>
                      <a:lnTo>
                        <a:pt x="10" y="2"/>
                      </a:lnTo>
                      <a:lnTo>
                        <a:pt x="10" y="3"/>
                      </a:lnTo>
                      <a:lnTo>
                        <a:pt x="11" y="3"/>
                      </a:lnTo>
                      <a:lnTo>
                        <a:pt x="11" y="4"/>
                      </a:lnTo>
                      <a:lnTo>
                        <a:pt x="13" y="4"/>
                      </a:lnTo>
                      <a:lnTo>
                        <a:pt x="13" y="5"/>
                      </a:lnTo>
                      <a:lnTo>
                        <a:pt x="14" y="6"/>
                      </a:lnTo>
                      <a:lnTo>
                        <a:pt x="14" y="7"/>
                      </a:lnTo>
                      <a:lnTo>
                        <a:pt x="14" y="8"/>
                      </a:lnTo>
                      <a:lnTo>
                        <a:pt x="14" y="10"/>
                      </a:lnTo>
                      <a:lnTo>
                        <a:pt x="14" y="11"/>
                      </a:lnTo>
                      <a:lnTo>
                        <a:pt x="13" y="11"/>
                      </a:lnTo>
                      <a:lnTo>
                        <a:pt x="13" y="12"/>
                      </a:lnTo>
                      <a:lnTo>
                        <a:pt x="11" y="13"/>
                      </a:lnTo>
                      <a:lnTo>
                        <a:pt x="10" y="14"/>
                      </a:lnTo>
                      <a:lnTo>
                        <a:pt x="9" y="14"/>
                      </a:lnTo>
                      <a:lnTo>
                        <a:pt x="8" y="14"/>
                      </a:lnTo>
                      <a:lnTo>
                        <a:pt x="8" y="15"/>
                      </a:lnTo>
                      <a:lnTo>
                        <a:pt x="7" y="15"/>
                      </a:lnTo>
                      <a:lnTo>
                        <a:pt x="6" y="15"/>
                      </a:lnTo>
                      <a:lnTo>
                        <a:pt x="5" y="14"/>
                      </a:lnTo>
                      <a:lnTo>
                        <a:pt x="3" y="14"/>
                      </a:lnTo>
                      <a:lnTo>
                        <a:pt x="2" y="14"/>
                      </a:lnTo>
                      <a:lnTo>
                        <a:pt x="2" y="13"/>
                      </a:lnTo>
                      <a:lnTo>
                        <a:pt x="1" y="13"/>
                      </a:lnTo>
                      <a:lnTo>
                        <a:pt x="1" y="12"/>
                      </a:lnTo>
                      <a:lnTo>
                        <a:pt x="0" y="12"/>
                      </a:lnTo>
                      <a:lnTo>
                        <a:pt x="0" y="11"/>
                      </a:lnTo>
                      <a:lnTo>
                        <a:pt x="0" y="10"/>
                      </a:lnTo>
                      <a:lnTo>
                        <a:pt x="0" y="8"/>
                      </a:lnTo>
                      <a:lnTo>
                        <a:pt x="0" y="7"/>
                      </a:lnTo>
                      <a:lnTo>
                        <a:pt x="0" y="6"/>
                      </a:lnTo>
                      <a:lnTo>
                        <a:pt x="0" y="5"/>
                      </a:lnTo>
                    </a:path>
                  </a:pathLst>
                </a:custGeom>
                <a:noFill/>
                <a:ln w="0">
                  <a:solidFill>
                    <a:srgbClr val="000000"/>
                  </a:solidFill>
                  <a:prstDash val="solid"/>
                  <a:round/>
                  <a:headEnd/>
                  <a:tailEnd/>
                </a:ln>
              </p:spPr>
              <p:txBody>
                <a:bodyPr/>
                <a:lstStyle/>
                <a:p>
                  <a:endParaRPr lang="en-GB"/>
                </a:p>
              </p:txBody>
            </p:sp>
            <p:sp>
              <p:nvSpPr>
                <p:cNvPr id="919" name="Freeform 1235"/>
                <p:cNvSpPr>
                  <a:spLocks noEditPoints="1"/>
                </p:cNvSpPr>
                <p:nvPr/>
              </p:nvSpPr>
              <p:spPr bwMode="auto">
                <a:xfrm>
                  <a:off x="3315" y="3065"/>
                  <a:ext cx="49" cy="47"/>
                </a:xfrm>
                <a:custGeom>
                  <a:avLst/>
                  <a:gdLst>
                    <a:gd name="T0" fmla="*/ 5 w 98"/>
                    <a:gd name="T1" fmla="*/ 23 h 93"/>
                    <a:gd name="T2" fmla="*/ 4 w 98"/>
                    <a:gd name="T3" fmla="*/ 22 h 93"/>
                    <a:gd name="T4" fmla="*/ 5 w 98"/>
                    <a:gd name="T5" fmla="*/ 21 h 93"/>
                    <a:gd name="T6" fmla="*/ 6 w 98"/>
                    <a:gd name="T7" fmla="*/ 21 h 93"/>
                    <a:gd name="T8" fmla="*/ 6 w 98"/>
                    <a:gd name="T9" fmla="*/ 21 h 93"/>
                    <a:gd name="T10" fmla="*/ 7 w 98"/>
                    <a:gd name="T11" fmla="*/ 22 h 93"/>
                    <a:gd name="T12" fmla="*/ 6 w 98"/>
                    <a:gd name="T13" fmla="*/ 23 h 93"/>
                    <a:gd name="T14" fmla="*/ 6 w 98"/>
                    <a:gd name="T15" fmla="*/ 24 h 93"/>
                    <a:gd name="T16" fmla="*/ 5 w 98"/>
                    <a:gd name="T17" fmla="*/ 24 h 93"/>
                    <a:gd name="T18" fmla="*/ 20 w 98"/>
                    <a:gd name="T19" fmla="*/ 23 h 93"/>
                    <a:gd name="T20" fmla="*/ 19 w 98"/>
                    <a:gd name="T21" fmla="*/ 24 h 93"/>
                    <a:gd name="T22" fmla="*/ 18 w 98"/>
                    <a:gd name="T23" fmla="*/ 23 h 93"/>
                    <a:gd name="T24" fmla="*/ 18 w 98"/>
                    <a:gd name="T25" fmla="*/ 22 h 93"/>
                    <a:gd name="T26" fmla="*/ 18 w 98"/>
                    <a:gd name="T27" fmla="*/ 22 h 93"/>
                    <a:gd name="T28" fmla="*/ 19 w 98"/>
                    <a:gd name="T29" fmla="*/ 21 h 93"/>
                    <a:gd name="T30" fmla="*/ 20 w 98"/>
                    <a:gd name="T31" fmla="*/ 21 h 93"/>
                    <a:gd name="T32" fmla="*/ 21 w 98"/>
                    <a:gd name="T33" fmla="*/ 21 h 93"/>
                    <a:gd name="T34" fmla="*/ 21 w 98"/>
                    <a:gd name="T35" fmla="*/ 22 h 93"/>
                    <a:gd name="T36" fmla="*/ 21 w 98"/>
                    <a:gd name="T37" fmla="*/ 23 h 93"/>
                    <a:gd name="T38" fmla="*/ 25 w 98"/>
                    <a:gd name="T39" fmla="*/ 10 h 93"/>
                    <a:gd name="T40" fmla="*/ 25 w 98"/>
                    <a:gd name="T41" fmla="*/ 11 h 93"/>
                    <a:gd name="T42" fmla="*/ 24 w 98"/>
                    <a:gd name="T43" fmla="*/ 11 h 93"/>
                    <a:gd name="T44" fmla="*/ 23 w 98"/>
                    <a:gd name="T45" fmla="*/ 11 h 93"/>
                    <a:gd name="T46" fmla="*/ 22 w 98"/>
                    <a:gd name="T47" fmla="*/ 10 h 93"/>
                    <a:gd name="T48" fmla="*/ 22 w 98"/>
                    <a:gd name="T49" fmla="*/ 9 h 93"/>
                    <a:gd name="T50" fmla="*/ 23 w 98"/>
                    <a:gd name="T51" fmla="*/ 9 h 93"/>
                    <a:gd name="T52" fmla="*/ 23 w 98"/>
                    <a:gd name="T53" fmla="*/ 8 h 93"/>
                    <a:gd name="T54" fmla="*/ 24 w 98"/>
                    <a:gd name="T55" fmla="*/ 8 h 93"/>
                    <a:gd name="T56" fmla="*/ 25 w 98"/>
                    <a:gd name="T57" fmla="*/ 9 h 93"/>
                    <a:gd name="T58" fmla="*/ 13 w 98"/>
                    <a:gd name="T59" fmla="*/ 1 h 93"/>
                    <a:gd name="T60" fmla="*/ 13 w 98"/>
                    <a:gd name="T61" fmla="*/ 1 h 93"/>
                    <a:gd name="T62" fmla="*/ 13 w 98"/>
                    <a:gd name="T63" fmla="*/ 2 h 93"/>
                    <a:gd name="T64" fmla="*/ 13 w 98"/>
                    <a:gd name="T65" fmla="*/ 3 h 93"/>
                    <a:gd name="T66" fmla="*/ 12 w 98"/>
                    <a:gd name="T67" fmla="*/ 3 h 93"/>
                    <a:gd name="T68" fmla="*/ 12 w 98"/>
                    <a:gd name="T69" fmla="*/ 3 h 93"/>
                    <a:gd name="T70" fmla="*/ 11 w 98"/>
                    <a:gd name="T71" fmla="*/ 2 h 93"/>
                    <a:gd name="T72" fmla="*/ 11 w 98"/>
                    <a:gd name="T73" fmla="*/ 1 h 93"/>
                    <a:gd name="T74" fmla="*/ 12 w 98"/>
                    <a:gd name="T75" fmla="*/ 1 h 93"/>
                    <a:gd name="T76" fmla="*/ 12 w 98"/>
                    <a:gd name="T77" fmla="*/ 0 h 93"/>
                    <a:gd name="T78" fmla="*/ 1 w 98"/>
                    <a:gd name="T79" fmla="*/ 8 h 93"/>
                    <a:gd name="T80" fmla="*/ 2 w 98"/>
                    <a:gd name="T81" fmla="*/ 8 h 93"/>
                    <a:gd name="T82" fmla="*/ 3 w 98"/>
                    <a:gd name="T83" fmla="*/ 8 h 93"/>
                    <a:gd name="T84" fmla="*/ 3 w 98"/>
                    <a:gd name="T85" fmla="*/ 9 h 93"/>
                    <a:gd name="T86" fmla="*/ 3 w 98"/>
                    <a:gd name="T87" fmla="*/ 10 h 93"/>
                    <a:gd name="T88" fmla="*/ 2 w 98"/>
                    <a:gd name="T89" fmla="*/ 11 h 93"/>
                    <a:gd name="T90" fmla="*/ 1 w 98"/>
                    <a:gd name="T91" fmla="*/ 11 h 93"/>
                    <a:gd name="T92" fmla="*/ 1 w 98"/>
                    <a:gd name="T93" fmla="*/ 10 h 93"/>
                    <a:gd name="T94" fmla="*/ 0 w 98"/>
                    <a:gd name="T95" fmla="*/ 9 h 9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8"/>
                    <a:gd name="T145" fmla="*/ 0 h 93"/>
                    <a:gd name="T146" fmla="*/ 98 w 98"/>
                    <a:gd name="T147" fmla="*/ 93 h 9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8" h="93">
                      <a:moveTo>
                        <a:pt x="18" y="92"/>
                      </a:moveTo>
                      <a:lnTo>
                        <a:pt x="18" y="91"/>
                      </a:lnTo>
                      <a:lnTo>
                        <a:pt x="17" y="91"/>
                      </a:lnTo>
                      <a:lnTo>
                        <a:pt x="17" y="89"/>
                      </a:lnTo>
                      <a:lnTo>
                        <a:pt x="17" y="88"/>
                      </a:lnTo>
                      <a:lnTo>
                        <a:pt x="16" y="88"/>
                      </a:lnTo>
                      <a:lnTo>
                        <a:pt x="16" y="87"/>
                      </a:lnTo>
                      <a:lnTo>
                        <a:pt x="16" y="86"/>
                      </a:lnTo>
                      <a:lnTo>
                        <a:pt x="16" y="85"/>
                      </a:lnTo>
                      <a:lnTo>
                        <a:pt x="17" y="85"/>
                      </a:lnTo>
                      <a:lnTo>
                        <a:pt x="17" y="84"/>
                      </a:lnTo>
                      <a:lnTo>
                        <a:pt x="18" y="83"/>
                      </a:lnTo>
                      <a:lnTo>
                        <a:pt x="20" y="83"/>
                      </a:lnTo>
                      <a:lnTo>
                        <a:pt x="20" y="81"/>
                      </a:lnTo>
                      <a:lnTo>
                        <a:pt x="21" y="81"/>
                      </a:lnTo>
                      <a:lnTo>
                        <a:pt x="22" y="81"/>
                      </a:lnTo>
                      <a:lnTo>
                        <a:pt x="23" y="81"/>
                      </a:lnTo>
                      <a:lnTo>
                        <a:pt x="24" y="83"/>
                      </a:lnTo>
                      <a:lnTo>
                        <a:pt x="25" y="83"/>
                      </a:lnTo>
                      <a:lnTo>
                        <a:pt x="26" y="84"/>
                      </a:lnTo>
                      <a:lnTo>
                        <a:pt x="26" y="85"/>
                      </a:lnTo>
                      <a:lnTo>
                        <a:pt x="28" y="85"/>
                      </a:lnTo>
                      <a:lnTo>
                        <a:pt x="28" y="86"/>
                      </a:lnTo>
                      <a:lnTo>
                        <a:pt x="28" y="87"/>
                      </a:lnTo>
                      <a:lnTo>
                        <a:pt x="28" y="88"/>
                      </a:lnTo>
                      <a:lnTo>
                        <a:pt x="28" y="89"/>
                      </a:lnTo>
                      <a:lnTo>
                        <a:pt x="28" y="91"/>
                      </a:lnTo>
                      <a:lnTo>
                        <a:pt x="26" y="91"/>
                      </a:lnTo>
                      <a:lnTo>
                        <a:pt x="26" y="92"/>
                      </a:lnTo>
                      <a:lnTo>
                        <a:pt x="25" y="92"/>
                      </a:lnTo>
                      <a:lnTo>
                        <a:pt x="25" y="93"/>
                      </a:lnTo>
                      <a:lnTo>
                        <a:pt x="24" y="93"/>
                      </a:lnTo>
                      <a:lnTo>
                        <a:pt x="23" y="93"/>
                      </a:lnTo>
                      <a:lnTo>
                        <a:pt x="22" y="93"/>
                      </a:lnTo>
                      <a:lnTo>
                        <a:pt x="21" y="93"/>
                      </a:lnTo>
                      <a:lnTo>
                        <a:pt x="20" y="93"/>
                      </a:lnTo>
                      <a:lnTo>
                        <a:pt x="20" y="92"/>
                      </a:lnTo>
                      <a:lnTo>
                        <a:pt x="18" y="92"/>
                      </a:lnTo>
                      <a:close/>
                      <a:moveTo>
                        <a:pt x="79" y="92"/>
                      </a:moveTo>
                      <a:lnTo>
                        <a:pt x="78" y="92"/>
                      </a:lnTo>
                      <a:lnTo>
                        <a:pt x="78" y="93"/>
                      </a:lnTo>
                      <a:lnTo>
                        <a:pt x="77" y="93"/>
                      </a:lnTo>
                      <a:lnTo>
                        <a:pt x="76" y="93"/>
                      </a:lnTo>
                      <a:lnTo>
                        <a:pt x="75" y="93"/>
                      </a:lnTo>
                      <a:lnTo>
                        <a:pt x="74" y="93"/>
                      </a:lnTo>
                      <a:lnTo>
                        <a:pt x="73" y="93"/>
                      </a:lnTo>
                      <a:lnTo>
                        <a:pt x="73" y="92"/>
                      </a:lnTo>
                      <a:lnTo>
                        <a:pt x="71" y="92"/>
                      </a:lnTo>
                      <a:lnTo>
                        <a:pt x="71" y="91"/>
                      </a:lnTo>
                      <a:lnTo>
                        <a:pt x="70" y="91"/>
                      </a:lnTo>
                      <a:lnTo>
                        <a:pt x="70" y="89"/>
                      </a:lnTo>
                      <a:lnTo>
                        <a:pt x="70" y="88"/>
                      </a:lnTo>
                      <a:lnTo>
                        <a:pt x="70" y="87"/>
                      </a:lnTo>
                      <a:lnTo>
                        <a:pt x="70" y="86"/>
                      </a:lnTo>
                      <a:lnTo>
                        <a:pt x="70" y="85"/>
                      </a:lnTo>
                      <a:lnTo>
                        <a:pt x="71" y="85"/>
                      </a:lnTo>
                      <a:lnTo>
                        <a:pt x="71" y="84"/>
                      </a:lnTo>
                      <a:lnTo>
                        <a:pt x="73" y="84"/>
                      </a:lnTo>
                      <a:lnTo>
                        <a:pt x="73" y="83"/>
                      </a:lnTo>
                      <a:lnTo>
                        <a:pt x="74" y="83"/>
                      </a:lnTo>
                      <a:lnTo>
                        <a:pt x="75" y="83"/>
                      </a:lnTo>
                      <a:lnTo>
                        <a:pt x="76" y="81"/>
                      </a:lnTo>
                      <a:lnTo>
                        <a:pt x="76" y="83"/>
                      </a:lnTo>
                      <a:lnTo>
                        <a:pt x="77" y="83"/>
                      </a:lnTo>
                      <a:lnTo>
                        <a:pt x="78" y="83"/>
                      </a:lnTo>
                      <a:lnTo>
                        <a:pt x="79" y="83"/>
                      </a:lnTo>
                      <a:lnTo>
                        <a:pt x="79" y="84"/>
                      </a:lnTo>
                      <a:lnTo>
                        <a:pt x="81" y="84"/>
                      </a:lnTo>
                      <a:lnTo>
                        <a:pt x="81" y="85"/>
                      </a:lnTo>
                      <a:lnTo>
                        <a:pt x="82" y="85"/>
                      </a:lnTo>
                      <a:lnTo>
                        <a:pt x="82" y="86"/>
                      </a:lnTo>
                      <a:lnTo>
                        <a:pt x="82" y="87"/>
                      </a:lnTo>
                      <a:lnTo>
                        <a:pt x="82" y="88"/>
                      </a:lnTo>
                      <a:lnTo>
                        <a:pt x="82" y="89"/>
                      </a:lnTo>
                      <a:lnTo>
                        <a:pt x="81" y="89"/>
                      </a:lnTo>
                      <a:lnTo>
                        <a:pt x="81" y="91"/>
                      </a:lnTo>
                      <a:lnTo>
                        <a:pt x="79" y="92"/>
                      </a:lnTo>
                      <a:close/>
                      <a:moveTo>
                        <a:pt x="98" y="35"/>
                      </a:moveTo>
                      <a:lnTo>
                        <a:pt x="98" y="36"/>
                      </a:lnTo>
                      <a:lnTo>
                        <a:pt x="98" y="38"/>
                      </a:lnTo>
                      <a:lnTo>
                        <a:pt x="98" y="39"/>
                      </a:lnTo>
                      <a:lnTo>
                        <a:pt x="98" y="40"/>
                      </a:lnTo>
                      <a:lnTo>
                        <a:pt x="97" y="40"/>
                      </a:lnTo>
                      <a:lnTo>
                        <a:pt x="97" y="41"/>
                      </a:lnTo>
                      <a:lnTo>
                        <a:pt x="96" y="41"/>
                      </a:lnTo>
                      <a:lnTo>
                        <a:pt x="96" y="42"/>
                      </a:lnTo>
                      <a:lnTo>
                        <a:pt x="94" y="42"/>
                      </a:lnTo>
                      <a:lnTo>
                        <a:pt x="93" y="42"/>
                      </a:lnTo>
                      <a:lnTo>
                        <a:pt x="92" y="42"/>
                      </a:lnTo>
                      <a:lnTo>
                        <a:pt x="91" y="42"/>
                      </a:lnTo>
                      <a:lnTo>
                        <a:pt x="90" y="42"/>
                      </a:lnTo>
                      <a:lnTo>
                        <a:pt x="90" y="41"/>
                      </a:lnTo>
                      <a:lnTo>
                        <a:pt x="89" y="41"/>
                      </a:lnTo>
                      <a:lnTo>
                        <a:pt x="89" y="40"/>
                      </a:lnTo>
                      <a:lnTo>
                        <a:pt x="88" y="40"/>
                      </a:lnTo>
                      <a:lnTo>
                        <a:pt x="88" y="39"/>
                      </a:lnTo>
                      <a:lnTo>
                        <a:pt x="88" y="38"/>
                      </a:lnTo>
                      <a:lnTo>
                        <a:pt x="88" y="36"/>
                      </a:lnTo>
                      <a:lnTo>
                        <a:pt x="86" y="36"/>
                      </a:lnTo>
                      <a:lnTo>
                        <a:pt x="88" y="36"/>
                      </a:lnTo>
                      <a:lnTo>
                        <a:pt x="88" y="35"/>
                      </a:lnTo>
                      <a:lnTo>
                        <a:pt x="88" y="34"/>
                      </a:lnTo>
                      <a:lnTo>
                        <a:pt x="88" y="33"/>
                      </a:lnTo>
                      <a:lnTo>
                        <a:pt x="89" y="33"/>
                      </a:lnTo>
                      <a:lnTo>
                        <a:pt x="89" y="32"/>
                      </a:lnTo>
                      <a:lnTo>
                        <a:pt x="90" y="32"/>
                      </a:lnTo>
                      <a:lnTo>
                        <a:pt x="91" y="31"/>
                      </a:lnTo>
                      <a:lnTo>
                        <a:pt x="92" y="31"/>
                      </a:lnTo>
                      <a:lnTo>
                        <a:pt x="93" y="31"/>
                      </a:lnTo>
                      <a:lnTo>
                        <a:pt x="94" y="31"/>
                      </a:lnTo>
                      <a:lnTo>
                        <a:pt x="94" y="32"/>
                      </a:lnTo>
                      <a:lnTo>
                        <a:pt x="96" y="32"/>
                      </a:lnTo>
                      <a:lnTo>
                        <a:pt x="97" y="32"/>
                      </a:lnTo>
                      <a:lnTo>
                        <a:pt x="97" y="33"/>
                      </a:lnTo>
                      <a:lnTo>
                        <a:pt x="98" y="34"/>
                      </a:lnTo>
                      <a:lnTo>
                        <a:pt x="98" y="35"/>
                      </a:lnTo>
                      <a:close/>
                      <a:moveTo>
                        <a:pt x="50" y="0"/>
                      </a:moveTo>
                      <a:lnTo>
                        <a:pt x="51" y="0"/>
                      </a:lnTo>
                      <a:lnTo>
                        <a:pt x="52" y="0"/>
                      </a:lnTo>
                      <a:lnTo>
                        <a:pt x="53" y="1"/>
                      </a:lnTo>
                      <a:lnTo>
                        <a:pt x="54" y="1"/>
                      </a:lnTo>
                      <a:lnTo>
                        <a:pt x="54" y="2"/>
                      </a:lnTo>
                      <a:lnTo>
                        <a:pt x="54" y="3"/>
                      </a:lnTo>
                      <a:lnTo>
                        <a:pt x="55" y="3"/>
                      </a:lnTo>
                      <a:lnTo>
                        <a:pt x="55" y="4"/>
                      </a:lnTo>
                      <a:lnTo>
                        <a:pt x="55" y="5"/>
                      </a:lnTo>
                      <a:lnTo>
                        <a:pt x="55" y="7"/>
                      </a:lnTo>
                      <a:lnTo>
                        <a:pt x="55" y="8"/>
                      </a:lnTo>
                      <a:lnTo>
                        <a:pt x="54" y="8"/>
                      </a:lnTo>
                      <a:lnTo>
                        <a:pt x="54" y="9"/>
                      </a:lnTo>
                      <a:lnTo>
                        <a:pt x="53" y="9"/>
                      </a:lnTo>
                      <a:lnTo>
                        <a:pt x="53" y="10"/>
                      </a:lnTo>
                      <a:lnTo>
                        <a:pt x="52" y="10"/>
                      </a:lnTo>
                      <a:lnTo>
                        <a:pt x="51" y="10"/>
                      </a:lnTo>
                      <a:lnTo>
                        <a:pt x="51" y="11"/>
                      </a:lnTo>
                      <a:lnTo>
                        <a:pt x="50" y="11"/>
                      </a:lnTo>
                      <a:lnTo>
                        <a:pt x="48" y="11"/>
                      </a:lnTo>
                      <a:lnTo>
                        <a:pt x="48" y="10"/>
                      </a:lnTo>
                      <a:lnTo>
                        <a:pt x="47" y="10"/>
                      </a:lnTo>
                      <a:lnTo>
                        <a:pt x="46" y="10"/>
                      </a:lnTo>
                      <a:lnTo>
                        <a:pt x="46" y="9"/>
                      </a:lnTo>
                      <a:lnTo>
                        <a:pt x="45" y="9"/>
                      </a:lnTo>
                      <a:lnTo>
                        <a:pt x="45" y="8"/>
                      </a:lnTo>
                      <a:lnTo>
                        <a:pt x="44" y="8"/>
                      </a:lnTo>
                      <a:lnTo>
                        <a:pt x="44" y="7"/>
                      </a:lnTo>
                      <a:lnTo>
                        <a:pt x="44" y="5"/>
                      </a:lnTo>
                      <a:lnTo>
                        <a:pt x="44" y="4"/>
                      </a:lnTo>
                      <a:lnTo>
                        <a:pt x="44" y="3"/>
                      </a:lnTo>
                      <a:lnTo>
                        <a:pt x="44" y="2"/>
                      </a:lnTo>
                      <a:lnTo>
                        <a:pt x="45" y="2"/>
                      </a:lnTo>
                      <a:lnTo>
                        <a:pt x="45" y="1"/>
                      </a:lnTo>
                      <a:lnTo>
                        <a:pt x="46" y="1"/>
                      </a:lnTo>
                      <a:lnTo>
                        <a:pt x="46" y="0"/>
                      </a:lnTo>
                      <a:lnTo>
                        <a:pt x="47" y="0"/>
                      </a:lnTo>
                      <a:lnTo>
                        <a:pt x="48" y="0"/>
                      </a:lnTo>
                      <a:lnTo>
                        <a:pt x="50" y="0"/>
                      </a:lnTo>
                      <a:close/>
                      <a:moveTo>
                        <a:pt x="0" y="34"/>
                      </a:moveTo>
                      <a:lnTo>
                        <a:pt x="1" y="34"/>
                      </a:lnTo>
                      <a:lnTo>
                        <a:pt x="1" y="33"/>
                      </a:lnTo>
                      <a:lnTo>
                        <a:pt x="2" y="32"/>
                      </a:lnTo>
                      <a:lnTo>
                        <a:pt x="3" y="32"/>
                      </a:lnTo>
                      <a:lnTo>
                        <a:pt x="3" y="31"/>
                      </a:lnTo>
                      <a:lnTo>
                        <a:pt x="5" y="31"/>
                      </a:lnTo>
                      <a:lnTo>
                        <a:pt x="6" y="31"/>
                      </a:lnTo>
                      <a:lnTo>
                        <a:pt x="7" y="31"/>
                      </a:lnTo>
                      <a:lnTo>
                        <a:pt x="8" y="31"/>
                      </a:lnTo>
                      <a:lnTo>
                        <a:pt x="9" y="32"/>
                      </a:lnTo>
                      <a:lnTo>
                        <a:pt x="10" y="32"/>
                      </a:lnTo>
                      <a:lnTo>
                        <a:pt x="10" y="33"/>
                      </a:lnTo>
                      <a:lnTo>
                        <a:pt x="10" y="34"/>
                      </a:lnTo>
                      <a:lnTo>
                        <a:pt x="11" y="34"/>
                      </a:lnTo>
                      <a:lnTo>
                        <a:pt x="11" y="35"/>
                      </a:lnTo>
                      <a:lnTo>
                        <a:pt x="11" y="36"/>
                      </a:lnTo>
                      <a:lnTo>
                        <a:pt x="11" y="38"/>
                      </a:lnTo>
                      <a:lnTo>
                        <a:pt x="11" y="39"/>
                      </a:lnTo>
                      <a:lnTo>
                        <a:pt x="10" y="39"/>
                      </a:lnTo>
                      <a:lnTo>
                        <a:pt x="10" y="40"/>
                      </a:lnTo>
                      <a:lnTo>
                        <a:pt x="9" y="41"/>
                      </a:lnTo>
                      <a:lnTo>
                        <a:pt x="8" y="41"/>
                      </a:lnTo>
                      <a:lnTo>
                        <a:pt x="8" y="42"/>
                      </a:lnTo>
                      <a:lnTo>
                        <a:pt x="7" y="42"/>
                      </a:lnTo>
                      <a:lnTo>
                        <a:pt x="6" y="42"/>
                      </a:lnTo>
                      <a:lnTo>
                        <a:pt x="5" y="42"/>
                      </a:lnTo>
                      <a:lnTo>
                        <a:pt x="3" y="42"/>
                      </a:lnTo>
                      <a:lnTo>
                        <a:pt x="3" y="41"/>
                      </a:lnTo>
                      <a:lnTo>
                        <a:pt x="2" y="41"/>
                      </a:lnTo>
                      <a:lnTo>
                        <a:pt x="2" y="40"/>
                      </a:lnTo>
                      <a:lnTo>
                        <a:pt x="1" y="40"/>
                      </a:lnTo>
                      <a:lnTo>
                        <a:pt x="1" y="39"/>
                      </a:lnTo>
                      <a:lnTo>
                        <a:pt x="0" y="39"/>
                      </a:lnTo>
                      <a:lnTo>
                        <a:pt x="0" y="38"/>
                      </a:lnTo>
                      <a:lnTo>
                        <a:pt x="0" y="36"/>
                      </a:lnTo>
                      <a:lnTo>
                        <a:pt x="0" y="35"/>
                      </a:lnTo>
                      <a:lnTo>
                        <a:pt x="0" y="34"/>
                      </a:lnTo>
                      <a:close/>
                    </a:path>
                  </a:pathLst>
                </a:custGeom>
                <a:solidFill>
                  <a:srgbClr val="FFFFFF"/>
                </a:solidFill>
                <a:ln w="9525">
                  <a:noFill/>
                  <a:round/>
                  <a:headEnd/>
                  <a:tailEnd/>
                </a:ln>
              </p:spPr>
              <p:txBody>
                <a:bodyPr/>
                <a:lstStyle/>
                <a:p>
                  <a:endParaRPr lang="en-GB"/>
                </a:p>
              </p:txBody>
            </p:sp>
            <p:sp>
              <p:nvSpPr>
                <p:cNvPr id="920" name="Freeform 1236"/>
                <p:cNvSpPr>
                  <a:spLocks/>
                </p:cNvSpPr>
                <p:nvPr/>
              </p:nvSpPr>
              <p:spPr bwMode="auto">
                <a:xfrm>
                  <a:off x="3027" y="2738"/>
                  <a:ext cx="1312" cy="368"/>
                </a:xfrm>
                <a:custGeom>
                  <a:avLst/>
                  <a:gdLst>
                    <a:gd name="T0" fmla="*/ 477 w 2624"/>
                    <a:gd name="T1" fmla="*/ 182 h 735"/>
                    <a:gd name="T2" fmla="*/ 479 w 2624"/>
                    <a:gd name="T3" fmla="*/ 180 h 735"/>
                    <a:gd name="T4" fmla="*/ 481 w 2624"/>
                    <a:gd name="T5" fmla="*/ 166 h 735"/>
                    <a:gd name="T6" fmla="*/ 492 w 2624"/>
                    <a:gd name="T7" fmla="*/ 136 h 735"/>
                    <a:gd name="T8" fmla="*/ 521 w 2624"/>
                    <a:gd name="T9" fmla="*/ 118 h 735"/>
                    <a:gd name="T10" fmla="*/ 558 w 2624"/>
                    <a:gd name="T11" fmla="*/ 121 h 735"/>
                    <a:gd name="T12" fmla="*/ 581 w 2624"/>
                    <a:gd name="T13" fmla="*/ 140 h 735"/>
                    <a:gd name="T14" fmla="*/ 589 w 2624"/>
                    <a:gd name="T15" fmla="*/ 168 h 735"/>
                    <a:gd name="T16" fmla="*/ 590 w 2624"/>
                    <a:gd name="T17" fmla="*/ 173 h 735"/>
                    <a:gd name="T18" fmla="*/ 595 w 2624"/>
                    <a:gd name="T19" fmla="*/ 175 h 735"/>
                    <a:gd name="T20" fmla="*/ 633 w 2624"/>
                    <a:gd name="T21" fmla="*/ 172 h 735"/>
                    <a:gd name="T22" fmla="*/ 636 w 2624"/>
                    <a:gd name="T23" fmla="*/ 168 h 735"/>
                    <a:gd name="T24" fmla="*/ 638 w 2624"/>
                    <a:gd name="T25" fmla="*/ 161 h 735"/>
                    <a:gd name="T26" fmla="*/ 645 w 2624"/>
                    <a:gd name="T27" fmla="*/ 158 h 735"/>
                    <a:gd name="T28" fmla="*/ 652 w 2624"/>
                    <a:gd name="T29" fmla="*/ 155 h 735"/>
                    <a:gd name="T30" fmla="*/ 656 w 2624"/>
                    <a:gd name="T31" fmla="*/ 150 h 735"/>
                    <a:gd name="T32" fmla="*/ 654 w 2624"/>
                    <a:gd name="T33" fmla="*/ 128 h 735"/>
                    <a:gd name="T34" fmla="*/ 646 w 2624"/>
                    <a:gd name="T35" fmla="*/ 123 h 735"/>
                    <a:gd name="T36" fmla="*/ 638 w 2624"/>
                    <a:gd name="T37" fmla="*/ 119 h 735"/>
                    <a:gd name="T38" fmla="*/ 637 w 2624"/>
                    <a:gd name="T39" fmla="*/ 110 h 735"/>
                    <a:gd name="T40" fmla="*/ 636 w 2624"/>
                    <a:gd name="T41" fmla="*/ 102 h 735"/>
                    <a:gd name="T42" fmla="*/ 634 w 2624"/>
                    <a:gd name="T43" fmla="*/ 96 h 735"/>
                    <a:gd name="T44" fmla="*/ 632 w 2624"/>
                    <a:gd name="T45" fmla="*/ 93 h 735"/>
                    <a:gd name="T46" fmla="*/ 627 w 2624"/>
                    <a:gd name="T47" fmla="*/ 91 h 735"/>
                    <a:gd name="T48" fmla="*/ 576 w 2624"/>
                    <a:gd name="T49" fmla="*/ 77 h 735"/>
                    <a:gd name="T50" fmla="*/ 511 w 2624"/>
                    <a:gd name="T51" fmla="*/ 66 h 735"/>
                    <a:gd name="T52" fmla="*/ 453 w 2624"/>
                    <a:gd name="T53" fmla="*/ 56 h 735"/>
                    <a:gd name="T54" fmla="*/ 423 w 2624"/>
                    <a:gd name="T55" fmla="*/ 36 h 735"/>
                    <a:gd name="T56" fmla="*/ 392 w 2624"/>
                    <a:gd name="T57" fmla="*/ 17 h 735"/>
                    <a:gd name="T58" fmla="*/ 375 w 2624"/>
                    <a:gd name="T59" fmla="*/ 7 h 735"/>
                    <a:gd name="T60" fmla="*/ 373 w 2624"/>
                    <a:gd name="T61" fmla="*/ 5 h 735"/>
                    <a:gd name="T62" fmla="*/ 330 w 2624"/>
                    <a:gd name="T63" fmla="*/ 1 h 735"/>
                    <a:gd name="T64" fmla="*/ 259 w 2624"/>
                    <a:gd name="T65" fmla="*/ 1 h 735"/>
                    <a:gd name="T66" fmla="*/ 188 w 2624"/>
                    <a:gd name="T67" fmla="*/ 4 h 735"/>
                    <a:gd name="T68" fmla="*/ 177 w 2624"/>
                    <a:gd name="T69" fmla="*/ 6 h 735"/>
                    <a:gd name="T70" fmla="*/ 172 w 2624"/>
                    <a:gd name="T71" fmla="*/ 9 h 735"/>
                    <a:gd name="T72" fmla="*/ 162 w 2624"/>
                    <a:gd name="T73" fmla="*/ 17 h 735"/>
                    <a:gd name="T74" fmla="*/ 139 w 2624"/>
                    <a:gd name="T75" fmla="*/ 34 h 735"/>
                    <a:gd name="T76" fmla="*/ 115 w 2624"/>
                    <a:gd name="T77" fmla="*/ 53 h 735"/>
                    <a:gd name="T78" fmla="*/ 87 w 2624"/>
                    <a:gd name="T79" fmla="*/ 62 h 735"/>
                    <a:gd name="T80" fmla="*/ 59 w 2624"/>
                    <a:gd name="T81" fmla="*/ 64 h 735"/>
                    <a:gd name="T82" fmla="*/ 33 w 2624"/>
                    <a:gd name="T83" fmla="*/ 70 h 735"/>
                    <a:gd name="T84" fmla="*/ 21 w 2624"/>
                    <a:gd name="T85" fmla="*/ 84 h 735"/>
                    <a:gd name="T86" fmla="*/ 21 w 2624"/>
                    <a:gd name="T87" fmla="*/ 108 h 735"/>
                    <a:gd name="T88" fmla="*/ 10 w 2624"/>
                    <a:gd name="T89" fmla="*/ 131 h 735"/>
                    <a:gd name="T90" fmla="*/ 5 w 2624"/>
                    <a:gd name="T91" fmla="*/ 134 h 735"/>
                    <a:gd name="T92" fmla="*/ 1 w 2624"/>
                    <a:gd name="T93" fmla="*/ 137 h 735"/>
                    <a:gd name="T94" fmla="*/ 0 w 2624"/>
                    <a:gd name="T95" fmla="*/ 161 h 735"/>
                    <a:gd name="T96" fmla="*/ 3 w 2624"/>
                    <a:gd name="T97" fmla="*/ 164 h 735"/>
                    <a:gd name="T98" fmla="*/ 7 w 2624"/>
                    <a:gd name="T99" fmla="*/ 165 h 735"/>
                    <a:gd name="T100" fmla="*/ 97 w 2624"/>
                    <a:gd name="T101" fmla="*/ 178 h 735"/>
                    <a:gd name="T102" fmla="*/ 100 w 2624"/>
                    <a:gd name="T103" fmla="*/ 176 h 735"/>
                    <a:gd name="T104" fmla="*/ 102 w 2624"/>
                    <a:gd name="T105" fmla="*/ 171 h 735"/>
                    <a:gd name="T106" fmla="*/ 111 w 2624"/>
                    <a:gd name="T107" fmla="*/ 148 h 735"/>
                    <a:gd name="T108" fmla="*/ 127 w 2624"/>
                    <a:gd name="T109" fmla="*/ 132 h 735"/>
                    <a:gd name="T110" fmla="*/ 182 w 2624"/>
                    <a:gd name="T111" fmla="*/ 130 h 735"/>
                    <a:gd name="T112" fmla="*/ 199 w 2624"/>
                    <a:gd name="T113" fmla="*/ 144 h 735"/>
                    <a:gd name="T114" fmla="*/ 208 w 2624"/>
                    <a:gd name="T115" fmla="*/ 168 h 735"/>
                    <a:gd name="T116" fmla="*/ 208 w 2624"/>
                    <a:gd name="T117" fmla="*/ 179 h 735"/>
                    <a:gd name="T118" fmla="*/ 210 w 2624"/>
                    <a:gd name="T119" fmla="*/ 182 h 735"/>
                    <a:gd name="T120" fmla="*/ 213 w 2624"/>
                    <a:gd name="T121" fmla="*/ 184 h 7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24"/>
                    <a:gd name="T184" fmla="*/ 0 h 735"/>
                    <a:gd name="T185" fmla="*/ 2624 w 2624"/>
                    <a:gd name="T186" fmla="*/ 735 h 7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24" h="735">
                      <a:moveTo>
                        <a:pt x="855" y="735"/>
                      </a:moveTo>
                      <a:lnTo>
                        <a:pt x="1896" y="727"/>
                      </a:lnTo>
                      <a:lnTo>
                        <a:pt x="1897" y="727"/>
                      </a:lnTo>
                      <a:lnTo>
                        <a:pt x="1898" y="727"/>
                      </a:lnTo>
                      <a:lnTo>
                        <a:pt x="1900" y="726"/>
                      </a:lnTo>
                      <a:lnTo>
                        <a:pt x="1901" y="726"/>
                      </a:lnTo>
                      <a:lnTo>
                        <a:pt x="1902" y="726"/>
                      </a:lnTo>
                      <a:lnTo>
                        <a:pt x="1903" y="726"/>
                      </a:lnTo>
                      <a:lnTo>
                        <a:pt x="1904" y="726"/>
                      </a:lnTo>
                      <a:lnTo>
                        <a:pt x="1905" y="726"/>
                      </a:lnTo>
                      <a:lnTo>
                        <a:pt x="1906" y="725"/>
                      </a:lnTo>
                      <a:lnTo>
                        <a:pt x="1908" y="725"/>
                      </a:lnTo>
                      <a:lnTo>
                        <a:pt x="1909" y="725"/>
                      </a:lnTo>
                      <a:lnTo>
                        <a:pt x="1910" y="724"/>
                      </a:lnTo>
                      <a:lnTo>
                        <a:pt x="1911" y="723"/>
                      </a:lnTo>
                      <a:lnTo>
                        <a:pt x="1912" y="723"/>
                      </a:lnTo>
                      <a:lnTo>
                        <a:pt x="1913" y="723"/>
                      </a:lnTo>
                      <a:lnTo>
                        <a:pt x="1913" y="722"/>
                      </a:lnTo>
                      <a:lnTo>
                        <a:pt x="1915" y="722"/>
                      </a:lnTo>
                      <a:lnTo>
                        <a:pt x="1916" y="720"/>
                      </a:lnTo>
                      <a:lnTo>
                        <a:pt x="1916" y="719"/>
                      </a:lnTo>
                      <a:lnTo>
                        <a:pt x="1917" y="719"/>
                      </a:lnTo>
                      <a:lnTo>
                        <a:pt x="1918" y="718"/>
                      </a:lnTo>
                      <a:lnTo>
                        <a:pt x="1918" y="717"/>
                      </a:lnTo>
                      <a:lnTo>
                        <a:pt x="1919" y="716"/>
                      </a:lnTo>
                      <a:lnTo>
                        <a:pt x="1919" y="715"/>
                      </a:lnTo>
                      <a:lnTo>
                        <a:pt x="1920" y="713"/>
                      </a:lnTo>
                      <a:lnTo>
                        <a:pt x="1920" y="712"/>
                      </a:lnTo>
                      <a:lnTo>
                        <a:pt x="1920" y="711"/>
                      </a:lnTo>
                      <a:lnTo>
                        <a:pt x="1920" y="710"/>
                      </a:lnTo>
                      <a:lnTo>
                        <a:pt x="1920" y="709"/>
                      </a:lnTo>
                      <a:lnTo>
                        <a:pt x="1920" y="708"/>
                      </a:lnTo>
                      <a:lnTo>
                        <a:pt x="1921" y="697"/>
                      </a:lnTo>
                      <a:lnTo>
                        <a:pt x="1921" y="686"/>
                      </a:lnTo>
                      <a:lnTo>
                        <a:pt x="1923" y="676"/>
                      </a:lnTo>
                      <a:lnTo>
                        <a:pt x="1924" y="664"/>
                      </a:lnTo>
                      <a:lnTo>
                        <a:pt x="1925" y="654"/>
                      </a:lnTo>
                      <a:lnTo>
                        <a:pt x="1927" y="642"/>
                      </a:lnTo>
                      <a:lnTo>
                        <a:pt x="1930" y="632"/>
                      </a:lnTo>
                      <a:lnTo>
                        <a:pt x="1932" y="620"/>
                      </a:lnTo>
                      <a:lnTo>
                        <a:pt x="1934" y="610"/>
                      </a:lnTo>
                      <a:lnTo>
                        <a:pt x="1938" y="600"/>
                      </a:lnTo>
                      <a:lnTo>
                        <a:pt x="1942" y="589"/>
                      </a:lnTo>
                      <a:lnTo>
                        <a:pt x="1946" y="580"/>
                      </a:lnTo>
                      <a:lnTo>
                        <a:pt x="1950" y="570"/>
                      </a:lnTo>
                      <a:lnTo>
                        <a:pt x="1956" y="560"/>
                      </a:lnTo>
                      <a:lnTo>
                        <a:pt x="1961" y="551"/>
                      </a:lnTo>
                      <a:lnTo>
                        <a:pt x="1968" y="542"/>
                      </a:lnTo>
                      <a:lnTo>
                        <a:pt x="1973" y="533"/>
                      </a:lnTo>
                      <a:lnTo>
                        <a:pt x="1980" y="525"/>
                      </a:lnTo>
                      <a:lnTo>
                        <a:pt x="1988" y="517"/>
                      </a:lnTo>
                      <a:lnTo>
                        <a:pt x="1996" y="510"/>
                      </a:lnTo>
                      <a:lnTo>
                        <a:pt x="2004" y="503"/>
                      </a:lnTo>
                      <a:lnTo>
                        <a:pt x="2014" y="496"/>
                      </a:lnTo>
                      <a:lnTo>
                        <a:pt x="2024" y="490"/>
                      </a:lnTo>
                      <a:lnTo>
                        <a:pt x="2034" y="484"/>
                      </a:lnTo>
                      <a:lnTo>
                        <a:pt x="2045" y="480"/>
                      </a:lnTo>
                      <a:lnTo>
                        <a:pt x="2056" y="476"/>
                      </a:lnTo>
                      <a:lnTo>
                        <a:pt x="2069" y="472"/>
                      </a:lnTo>
                      <a:lnTo>
                        <a:pt x="2082" y="469"/>
                      </a:lnTo>
                      <a:lnTo>
                        <a:pt x="2095" y="467"/>
                      </a:lnTo>
                      <a:lnTo>
                        <a:pt x="2109" y="465"/>
                      </a:lnTo>
                      <a:lnTo>
                        <a:pt x="2124" y="465"/>
                      </a:lnTo>
                      <a:lnTo>
                        <a:pt x="2140" y="465"/>
                      </a:lnTo>
                      <a:lnTo>
                        <a:pt x="2152" y="465"/>
                      </a:lnTo>
                      <a:lnTo>
                        <a:pt x="2163" y="466"/>
                      </a:lnTo>
                      <a:lnTo>
                        <a:pt x="2175" y="467"/>
                      </a:lnTo>
                      <a:lnTo>
                        <a:pt x="2186" y="469"/>
                      </a:lnTo>
                      <a:lnTo>
                        <a:pt x="2198" y="472"/>
                      </a:lnTo>
                      <a:lnTo>
                        <a:pt x="2208" y="474"/>
                      </a:lnTo>
                      <a:lnTo>
                        <a:pt x="2219" y="477"/>
                      </a:lnTo>
                      <a:lnTo>
                        <a:pt x="2229" y="481"/>
                      </a:lnTo>
                      <a:lnTo>
                        <a:pt x="2238" y="486"/>
                      </a:lnTo>
                      <a:lnTo>
                        <a:pt x="2248" y="490"/>
                      </a:lnTo>
                      <a:lnTo>
                        <a:pt x="2257" y="495"/>
                      </a:lnTo>
                      <a:lnTo>
                        <a:pt x="2266" y="500"/>
                      </a:lnTo>
                      <a:lnTo>
                        <a:pt x="2274" y="506"/>
                      </a:lnTo>
                      <a:lnTo>
                        <a:pt x="2282" y="512"/>
                      </a:lnTo>
                      <a:lnTo>
                        <a:pt x="2290" y="519"/>
                      </a:lnTo>
                      <a:lnTo>
                        <a:pt x="2297" y="526"/>
                      </a:lnTo>
                      <a:lnTo>
                        <a:pt x="2304" y="533"/>
                      </a:lnTo>
                      <a:lnTo>
                        <a:pt x="2311" y="541"/>
                      </a:lnTo>
                      <a:lnTo>
                        <a:pt x="2317" y="549"/>
                      </a:lnTo>
                      <a:lnTo>
                        <a:pt x="2322" y="557"/>
                      </a:lnTo>
                      <a:lnTo>
                        <a:pt x="2327" y="565"/>
                      </a:lnTo>
                      <a:lnTo>
                        <a:pt x="2333" y="573"/>
                      </a:lnTo>
                      <a:lnTo>
                        <a:pt x="2336" y="582"/>
                      </a:lnTo>
                      <a:lnTo>
                        <a:pt x="2341" y="591"/>
                      </a:lnTo>
                      <a:lnTo>
                        <a:pt x="2344" y="601"/>
                      </a:lnTo>
                      <a:lnTo>
                        <a:pt x="2348" y="610"/>
                      </a:lnTo>
                      <a:lnTo>
                        <a:pt x="2350" y="620"/>
                      </a:lnTo>
                      <a:lnTo>
                        <a:pt x="2352" y="631"/>
                      </a:lnTo>
                      <a:lnTo>
                        <a:pt x="2353" y="641"/>
                      </a:lnTo>
                      <a:lnTo>
                        <a:pt x="2355" y="651"/>
                      </a:lnTo>
                      <a:lnTo>
                        <a:pt x="2356" y="662"/>
                      </a:lnTo>
                      <a:lnTo>
                        <a:pt x="2356" y="672"/>
                      </a:lnTo>
                      <a:lnTo>
                        <a:pt x="2356" y="674"/>
                      </a:lnTo>
                      <a:lnTo>
                        <a:pt x="2356" y="677"/>
                      </a:lnTo>
                      <a:lnTo>
                        <a:pt x="2356" y="678"/>
                      </a:lnTo>
                      <a:lnTo>
                        <a:pt x="2357" y="680"/>
                      </a:lnTo>
                      <a:lnTo>
                        <a:pt x="2357" y="681"/>
                      </a:lnTo>
                      <a:lnTo>
                        <a:pt x="2357" y="684"/>
                      </a:lnTo>
                      <a:lnTo>
                        <a:pt x="2357" y="685"/>
                      </a:lnTo>
                      <a:lnTo>
                        <a:pt x="2358" y="686"/>
                      </a:lnTo>
                      <a:lnTo>
                        <a:pt x="2358" y="687"/>
                      </a:lnTo>
                      <a:lnTo>
                        <a:pt x="2359" y="688"/>
                      </a:lnTo>
                      <a:lnTo>
                        <a:pt x="2359" y="689"/>
                      </a:lnTo>
                      <a:lnTo>
                        <a:pt x="2360" y="690"/>
                      </a:lnTo>
                      <a:lnTo>
                        <a:pt x="2362" y="692"/>
                      </a:lnTo>
                      <a:lnTo>
                        <a:pt x="2363" y="693"/>
                      </a:lnTo>
                      <a:lnTo>
                        <a:pt x="2363" y="694"/>
                      </a:lnTo>
                      <a:lnTo>
                        <a:pt x="2364" y="695"/>
                      </a:lnTo>
                      <a:lnTo>
                        <a:pt x="2365" y="695"/>
                      </a:lnTo>
                      <a:lnTo>
                        <a:pt x="2366" y="696"/>
                      </a:lnTo>
                      <a:lnTo>
                        <a:pt x="2368" y="696"/>
                      </a:lnTo>
                      <a:lnTo>
                        <a:pt x="2370" y="697"/>
                      </a:lnTo>
                      <a:lnTo>
                        <a:pt x="2371" y="697"/>
                      </a:lnTo>
                      <a:lnTo>
                        <a:pt x="2373" y="697"/>
                      </a:lnTo>
                      <a:lnTo>
                        <a:pt x="2374" y="699"/>
                      </a:lnTo>
                      <a:lnTo>
                        <a:pt x="2377" y="699"/>
                      </a:lnTo>
                      <a:lnTo>
                        <a:pt x="2378" y="699"/>
                      </a:lnTo>
                      <a:lnTo>
                        <a:pt x="2380" y="699"/>
                      </a:lnTo>
                      <a:lnTo>
                        <a:pt x="2382" y="699"/>
                      </a:lnTo>
                      <a:lnTo>
                        <a:pt x="2385" y="699"/>
                      </a:lnTo>
                      <a:lnTo>
                        <a:pt x="2387" y="699"/>
                      </a:lnTo>
                      <a:lnTo>
                        <a:pt x="2389" y="699"/>
                      </a:lnTo>
                      <a:lnTo>
                        <a:pt x="2392" y="699"/>
                      </a:lnTo>
                      <a:lnTo>
                        <a:pt x="2394" y="699"/>
                      </a:lnTo>
                      <a:lnTo>
                        <a:pt x="2522" y="688"/>
                      </a:lnTo>
                      <a:lnTo>
                        <a:pt x="2524" y="688"/>
                      </a:lnTo>
                      <a:lnTo>
                        <a:pt x="2526" y="688"/>
                      </a:lnTo>
                      <a:lnTo>
                        <a:pt x="2529" y="687"/>
                      </a:lnTo>
                      <a:lnTo>
                        <a:pt x="2531" y="686"/>
                      </a:lnTo>
                      <a:lnTo>
                        <a:pt x="2533" y="686"/>
                      </a:lnTo>
                      <a:lnTo>
                        <a:pt x="2534" y="685"/>
                      </a:lnTo>
                      <a:lnTo>
                        <a:pt x="2536" y="684"/>
                      </a:lnTo>
                      <a:lnTo>
                        <a:pt x="2537" y="681"/>
                      </a:lnTo>
                      <a:lnTo>
                        <a:pt x="2538" y="680"/>
                      </a:lnTo>
                      <a:lnTo>
                        <a:pt x="2539" y="679"/>
                      </a:lnTo>
                      <a:lnTo>
                        <a:pt x="2540" y="677"/>
                      </a:lnTo>
                      <a:lnTo>
                        <a:pt x="2541" y="676"/>
                      </a:lnTo>
                      <a:lnTo>
                        <a:pt x="2541" y="673"/>
                      </a:lnTo>
                      <a:lnTo>
                        <a:pt x="2542" y="671"/>
                      </a:lnTo>
                      <a:lnTo>
                        <a:pt x="2542" y="670"/>
                      </a:lnTo>
                      <a:lnTo>
                        <a:pt x="2544" y="667"/>
                      </a:lnTo>
                      <a:lnTo>
                        <a:pt x="2544" y="665"/>
                      </a:lnTo>
                      <a:lnTo>
                        <a:pt x="2545" y="663"/>
                      </a:lnTo>
                      <a:lnTo>
                        <a:pt x="2545" y="661"/>
                      </a:lnTo>
                      <a:lnTo>
                        <a:pt x="2546" y="658"/>
                      </a:lnTo>
                      <a:lnTo>
                        <a:pt x="2546" y="656"/>
                      </a:lnTo>
                      <a:lnTo>
                        <a:pt x="2547" y="655"/>
                      </a:lnTo>
                      <a:lnTo>
                        <a:pt x="2547" y="652"/>
                      </a:lnTo>
                      <a:lnTo>
                        <a:pt x="2548" y="650"/>
                      </a:lnTo>
                      <a:lnTo>
                        <a:pt x="2548" y="648"/>
                      </a:lnTo>
                      <a:lnTo>
                        <a:pt x="2549" y="646"/>
                      </a:lnTo>
                      <a:lnTo>
                        <a:pt x="2551" y="643"/>
                      </a:lnTo>
                      <a:lnTo>
                        <a:pt x="2552" y="642"/>
                      </a:lnTo>
                      <a:lnTo>
                        <a:pt x="2554" y="640"/>
                      </a:lnTo>
                      <a:lnTo>
                        <a:pt x="2555" y="638"/>
                      </a:lnTo>
                      <a:lnTo>
                        <a:pt x="2556" y="636"/>
                      </a:lnTo>
                      <a:lnTo>
                        <a:pt x="2559" y="635"/>
                      </a:lnTo>
                      <a:lnTo>
                        <a:pt x="2561" y="634"/>
                      </a:lnTo>
                      <a:lnTo>
                        <a:pt x="2563" y="634"/>
                      </a:lnTo>
                      <a:lnTo>
                        <a:pt x="2567" y="633"/>
                      </a:lnTo>
                      <a:lnTo>
                        <a:pt x="2569" y="633"/>
                      </a:lnTo>
                      <a:lnTo>
                        <a:pt x="2571" y="632"/>
                      </a:lnTo>
                      <a:lnTo>
                        <a:pt x="2574" y="632"/>
                      </a:lnTo>
                      <a:lnTo>
                        <a:pt x="2577" y="631"/>
                      </a:lnTo>
                      <a:lnTo>
                        <a:pt x="2579" y="629"/>
                      </a:lnTo>
                      <a:lnTo>
                        <a:pt x="2582" y="628"/>
                      </a:lnTo>
                      <a:lnTo>
                        <a:pt x="2585" y="628"/>
                      </a:lnTo>
                      <a:lnTo>
                        <a:pt x="2587" y="627"/>
                      </a:lnTo>
                      <a:lnTo>
                        <a:pt x="2590" y="626"/>
                      </a:lnTo>
                      <a:lnTo>
                        <a:pt x="2593" y="625"/>
                      </a:lnTo>
                      <a:lnTo>
                        <a:pt x="2595" y="624"/>
                      </a:lnTo>
                      <a:lnTo>
                        <a:pt x="2598" y="623"/>
                      </a:lnTo>
                      <a:lnTo>
                        <a:pt x="2600" y="621"/>
                      </a:lnTo>
                      <a:lnTo>
                        <a:pt x="2602" y="620"/>
                      </a:lnTo>
                      <a:lnTo>
                        <a:pt x="2605" y="619"/>
                      </a:lnTo>
                      <a:lnTo>
                        <a:pt x="2607" y="618"/>
                      </a:lnTo>
                      <a:lnTo>
                        <a:pt x="2609" y="617"/>
                      </a:lnTo>
                      <a:lnTo>
                        <a:pt x="2612" y="616"/>
                      </a:lnTo>
                      <a:lnTo>
                        <a:pt x="2613" y="613"/>
                      </a:lnTo>
                      <a:lnTo>
                        <a:pt x="2615" y="612"/>
                      </a:lnTo>
                      <a:lnTo>
                        <a:pt x="2616" y="611"/>
                      </a:lnTo>
                      <a:lnTo>
                        <a:pt x="2617" y="609"/>
                      </a:lnTo>
                      <a:lnTo>
                        <a:pt x="2620" y="608"/>
                      </a:lnTo>
                      <a:lnTo>
                        <a:pt x="2621" y="606"/>
                      </a:lnTo>
                      <a:lnTo>
                        <a:pt x="2621" y="604"/>
                      </a:lnTo>
                      <a:lnTo>
                        <a:pt x="2622" y="602"/>
                      </a:lnTo>
                      <a:lnTo>
                        <a:pt x="2623" y="601"/>
                      </a:lnTo>
                      <a:lnTo>
                        <a:pt x="2623" y="598"/>
                      </a:lnTo>
                      <a:lnTo>
                        <a:pt x="2623" y="597"/>
                      </a:lnTo>
                      <a:lnTo>
                        <a:pt x="2624" y="528"/>
                      </a:lnTo>
                      <a:lnTo>
                        <a:pt x="2624" y="526"/>
                      </a:lnTo>
                      <a:lnTo>
                        <a:pt x="2624" y="525"/>
                      </a:lnTo>
                      <a:lnTo>
                        <a:pt x="2623" y="522"/>
                      </a:lnTo>
                      <a:lnTo>
                        <a:pt x="2622" y="520"/>
                      </a:lnTo>
                      <a:lnTo>
                        <a:pt x="2622" y="519"/>
                      </a:lnTo>
                      <a:lnTo>
                        <a:pt x="2621" y="517"/>
                      </a:lnTo>
                      <a:lnTo>
                        <a:pt x="2618" y="514"/>
                      </a:lnTo>
                      <a:lnTo>
                        <a:pt x="2617" y="513"/>
                      </a:lnTo>
                      <a:lnTo>
                        <a:pt x="2616" y="511"/>
                      </a:lnTo>
                      <a:lnTo>
                        <a:pt x="2614" y="510"/>
                      </a:lnTo>
                      <a:lnTo>
                        <a:pt x="2612" y="507"/>
                      </a:lnTo>
                      <a:lnTo>
                        <a:pt x="2609" y="506"/>
                      </a:lnTo>
                      <a:lnTo>
                        <a:pt x="2607" y="504"/>
                      </a:lnTo>
                      <a:lnTo>
                        <a:pt x="2605" y="503"/>
                      </a:lnTo>
                      <a:lnTo>
                        <a:pt x="2602" y="500"/>
                      </a:lnTo>
                      <a:lnTo>
                        <a:pt x="2600" y="499"/>
                      </a:lnTo>
                      <a:lnTo>
                        <a:pt x="2597" y="497"/>
                      </a:lnTo>
                      <a:lnTo>
                        <a:pt x="2594" y="496"/>
                      </a:lnTo>
                      <a:lnTo>
                        <a:pt x="2592" y="495"/>
                      </a:lnTo>
                      <a:lnTo>
                        <a:pt x="2589" y="492"/>
                      </a:lnTo>
                      <a:lnTo>
                        <a:pt x="2585" y="491"/>
                      </a:lnTo>
                      <a:lnTo>
                        <a:pt x="2583" y="490"/>
                      </a:lnTo>
                      <a:lnTo>
                        <a:pt x="2579" y="489"/>
                      </a:lnTo>
                      <a:lnTo>
                        <a:pt x="2576" y="487"/>
                      </a:lnTo>
                      <a:lnTo>
                        <a:pt x="2574" y="486"/>
                      </a:lnTo>
                      <a:lnTo>
                        <a:pt x="2570" y="484"/>
                      </a:lnTo>
                      <a:lnTo>
                        <a:pt x="2567" y="483"/>
                      </a:lnTo>
                      <a:lnTo>
                        <a:pt x="2564" y="482"/>
                      </a:lnTo>
                      <a:lnTo>
                        <a:pt x="2561" y="482"/>
                      </a:lnTo>
                      <a:lnTo>
                        <a:pt x="2557" y="481"/>
                      </a:lnTo>
                      <a:lnTo>
                        <a:pt x="2555" y="480"/>
                      </a:lnTo>
                      <a:lnTo>
                        <a:pt x="2552" y="479"/>
                      </a:lnTo>
                      <a:lnTo>
                        <a:pt x="2552" y="476"/>
                      </a:lnTo>
                      <a:lnTo>
                        <a:pt x="2552" y="474"/>
                      </a:lnTo>
                      <a:lnTo>
                        <a:pt x="2552" y="471"/>
                      </a:lnTo>
                      <a:lnTo>
                        <a:pt x="2551" y="468"/>
                      </a:lnTo>
                      <a:lnTo>
                        <a:pt x="2551" y="465"/>
                      </a:lnTo>
                      <a:lnTo>
                        <a:pt x="2551" y="462"/>
                      </a:lnTo>
                      <a:lnTo>
                        <a:pt x="2551" y="460"/>
                      </a:lnTo>
                      <a:lnTo>
                        <a:pt x="2551" y="457"/>
                      </a:lnTo>
                      <a:lnTo>
                        <a:pt x="2549" y="454"/>
                      </a:lnTo>
                      <a:lnTo>
                        <a:pt x="2549" y="451"/>
                      </a:lnTo>
                      <a:lnTo>
                        <a:pt x="2549" y="449"/>
                      </a:lnTo>
                      <a:lnTo>
                        <a:pt x="2548" y="445"/>
                      </a:lnTo>
                      <a:lnTo>
                        <a:pt x="2548" y="443"/>
                      </a:lnTo>
                      <a:lnTo>
                        <a:pt x="2548" y="439"/>
                      </a:lnTo>
                      <a:lnTo>
                        <a:pt x="2547" y="437"/>
                      </a:lnTo>
                      <a:lnTo>
                        <a:pt x="2547" y="435"/>
                      </a:lnTo>
                      <a:lnTo>
                        <a:pt x="2547" y="431"/>
                      </a:lnTo>
                      <a:lnTo>
                        <a:pt x="2546" y="429"/>
                      </a:lnTo>
                      <a:lnTo>
                        <a:pt x="2546" y="426"/>
                      </a:lnTo>
                      <a:lnTo>
                        <a:pt x="2546" y="423"/>
                      </a:lnTo>
                      <a:lnTo>
                        <a:pt x="2545" y="421"/>
                      </a:lnTo>
                      <a:lnTo>
                        <a:pt x="2545" y="418"/>
                      </a:lnTo>
                      <a:lnTo>
                        <a:pt x="2544" y="415"/>
                      </a:lnTo>
                      <a:lnTo>
                        <a:pt x="2544" y="412"/>
                      </a:lnTo>
                      <a:lnTo>
                        <a:pt x="2542" y="410"/>
                      </a:lnTo>
                      <a:lnTo>
                        <a:pt x="2542" y="407"/>
                      </a:lnTo>
                      <a:lnTo>
                        <a:pt x="2541" y="404"/>
                      </a:lnTo>
                      <a:lnTo>
                        <a:pt x="2541" y="401"/>
                      </a:lnTo>
                      <a:lnTo>
                        <a:pt x="2540" y="399"/>
                      </a:lnTo>
                      <a:lnTo>
                        <a:pt x="2540" y="396"/>
                      </a:lnTo>
                      <a:lnTo>
                        <a:pt x="2539" y="393"/>
                      </a:lnTo>
                      <a:lnTo>
                        <a:pt x="2539" y="391"/>
                      </a:lnTo>
                      <a:lnTo>
                        <a:pt x="2538" y="389"/>
                      </a:lnTo>
                      <a:lnTo>
                        <a:pt x="2538" y="388"/>
                      </a:lnTo>
                      <a:lnTo>
                        <a:pt x="2537" y="385"/>
                      </a:lnTo>
                      <a:lnTo>
                        <a:pt x="2537" y="384"/>
                      </a:lnTo>
                      <a:lnTo>
                        <a:pt x="2536" y="383"/>
                      </a:lnTo>
                      <a:lnTo>
                        <a:pt x="2536" y="382"/>
                      </a:lnTo>
                      <a:lnTo>
                        <a:pt x="2534" y="380"/>
                      </a:lnTo>
                      <a:lnTo>
                        <a:pt x="2534" y="378"/>
                      </a:lnTo>
                      <a:lnTo>
                        <a:pt x="2533" y="377"/>
                      </a:lnTo>
                      <a:lnTo>
                        <a:pt x="2532" y="376"/>
                      </a:lnTo>
                      <a:lnTo>
                        <a:pt x="2532" y="375"/>
                      </a:lnTo>
                      <a:lnTo>
                        <a:pt x="2531" y="374"/>
                      </a:lnTo>
                      <a:lnTo>
                        <a:pt x="2530" y="374"/>
                      </a:lnTo>
                      <a:lnTo>
                        <a:pt x="2530" y="373"/>
                      </a:lnTo>
                      <a:lnTo>
                        <a:pt x="2529" y="372"/>
                      </a:lnTo>
                      <a:lnTo>
                        <a:pt x="2527" y="370"/>
                      </a:lnTo>
                      <a:lnTo>
                        <a:pt x="2526" y="370"/>
                      </a:lnTo>
                      <a:lnTo>
                        <a:pt x="2525" y="369"/>
                      </a:lnTo>
                      <a:lnTo>
                        <a:pt x="2524" y="368"/>
                      </a:lnTo>
                      <a:lnTo>
                        <a:pt x="2523" y="368"/>
                      </a:lnTo>
                      <a:lnTo>
                        <a:pt x="2522" y="367"/>
                      </a:lnTo>
                      <a:lnTo>
                        <a:pt x="2521" y="367"/>
                      </a:lnTo>
                      <a:lnTo>
                        <a:pt x="2519" y="366"/>
                      </a:lnTo>
                      <a:lnTo>
                        <a:pt x="2518" y="365"/>
                      </a:lnTo>
                      <a:lnTo>
                        <a:pt x="2516" y="365"/>
                      </a:lnTo>
                      <a:lnTo>
                        <a:pt x="2515" y="363"/>
                      </a:lnTo>
                      <a:lnTo>
                        <a:pt x="2512" y="363"/>
                      </a:lnTo>
                      <a:lnTo>
                        <a:pt x="2511" y="362"/>
                      </a:lnTo>
                      <a:lnTo>
                        <a:pt x="2509" y="361"/>
                      </a:lnTo>
                      <a:lnTo>
                        <a:pt x="2507" y="361"/>
                      </a:lnTo>
                      <a:lnTo>
                        <a:pt x="2504" y="360"/>
                      </a:lnTo>
                      <a:lnTo>
                        <a:pt x="2502" y="359"/>
                      </a:lnTo>
                      <a:lnTo>
                        <a:pt x="2483" y="353"/>
                      </a:lnTo>
                      <a:lnTo>
                        <a:pt x="2463" y="348"/>
                      </a:lnTo>
                      <a:lnTo>
                        <a:pt x="2443" y="343"/>
                      </a:lnTo>
                      <a:lnTo>
                        <a:pt x="2424" y="338"/>
                      </a:lnTo>
                      <a:lnTo>
                        <a:pt x="2403" y="332"/>
                      </a:lnTo>
                      <a:lnTo>
                        <a:pt x="2383" y="328"/>
                      </a:lnTo>
                      <a:lnTo>
                        <a:pt x="2363" y="323"/>
                      </a:lnTo>
                      <a:lnTo>
                        <a:pt x="2342" y="317"/>
                      </a:lnTo>
                      <a:lnTo>
                        <a:pt x="2321" y="313"/>
                      </a:lnTo>
                      <a:lnTo>
                        <a:pt x="2301" y="308"/>
                      </a:lnTo>
                      <a:lnTo>
                        <a:pt x="2280" y="304"/>
                      </a:lnTo>
                      <a:lnTo>
                        <a:pt x="2259" y="299"/>
                      </a:lnTo>
                      <a:lnTo>
                        <a:pt x="2238" y="296"/>
                      </a:lnTo>
                      <a:lnTo>
                        <a:pt x="2218" y="291"/>
                      </a:lnTo>
                      <a:lnTo>
                        <a:pt x="2196" y="286"/>
                      </a:lnTo>
                      <a:lnTo>
                        <a:pt x="2175" y="283"/>
                      </a:lnTo>
                      <a:lnTo>
                        <a:pt x="2154" y="279"/>
                      </a:lnTo>
                      <a:lnTo>
                        <a:pt x="2132" y="275"/>
                      </a:lnTo>
                      <a:lnTo>
                        <a:pt x="2110" y="271"/>
                      </a:lnTo>
                      <a:lnTo>
                        <a:pt x="2090" y="268"/>
                      </a:lnTo>
                      <a:lnTo>
                        <a:pt x="2068" y="264"/>
                      </a:lnTo>
                      <a:lnTo>
                        <a:pt x="2047" y="261"/>
                      </a:lnTo>
                      <a:lnTo>
                        <a:pt x="2025" y="258"/>
                      </a:lnTo>
                      <a:lnTo>
                        <a:pt x="2003" y="255"/>
                      </a:lnTo>
                      <a:lnTo>
                        <a:pt x="1981" y="252"/>
                      </a:lnTo>
                      <a:lnTo>
                        <a:pt x="1961" y="249"/>
                      </a:lnTo>
                      <a:lnTo>
                        <a:pt x="1939" y="246"/>
                      </a:lnTo>
                      <a:lnTo>
                        <a:pt x="1917" y="244"/>
                      </a:lnTo>
                      <a:lnTo>
                        <a:pt x="1896" y="241"/>
                      </a:lnTo>
                      <a:lnTo>
                        <a:pt x="1874" y="239"/>
                      </a:lnTo>
                      <a:lnTo>
                        <a:pt x="1852" y="237"/>
                      </a:lnTo>
                      <a:lnTo>
                        <a:pt x="1832" y="234"/>
                      </a:lnTo>
                      <a:lnTo>
                        <a:pt x="1821" y="228"/>
                      </a:lnTo>
                      <a:lnTo>
                        <a:pt x="1812" y="221"/>
                      </a:lnTo>
                      <a:lnTo>
                        <a:pt x="1802" y="214"/>
                      </a:lnTo>
                      <a:lnTo>
                        <a:pt x="1792" y="207"/>
                      </a:lnTo>
                      <a:lnTo>
                        <a:pt x="1782" y="200"/>
                      </a:lnTo>
                      <a:lnTo>
                        <a:pt x="1773" y="193"/>
                      </a:lnTo>
                      <a:lnTo>
                        <a:pt x="1762" y="187"/>
                      </a:lnTo>
                      <a:lnTo>
                        <a:pt x="1752" y="180"/>
                      </a:lnTo>
                      <a:lnTo>
                        <a:pt x="1743" y="173"/>
                      </a:lnTo>
                      <a:lnTo>
                        <a:pt x="1733" y="167"/>
                      </a:lnTo>
                      <a:lnTo>
                        <a:pt x="1723" y="161"/>
                      </a:lnTo>
                      <a:lnTo>
                        <a:pt x="1713" y="154"/>
                      </a:lnTo>
                      <a:lnTo>
                        <a:pt x="1703" y="148"/>
                      </a:lnTo>
                      <a:lnTo>
                        <a:pt x="1692" y="141"/>
                      </a:lnTo>
                      <a:lnTo>
                        <a:pt x="1683" y="135"/>
                      </a:lnTo>
                      <a:lnTo>
                        <a:pt x="1673" y="129"/>
                      </a:lnTo>
                      <a:lnTo>
                        <a:pt x="1662" y="123"/>
                      </a:lnTo>
                      <a:lnTo>
                        <a:pt x="1652" y="116"/>
                      </a:lnTo>
                      <a:lnTo>
                        <a:pt x="1642" y="110"/>
                      </a:lnTo>
                      <a:lnTo>
                        <a:pt x="1631" y="104"/>
                      </a:lnTo>
                      <a:lnTo>
                        <a:pt x="1621" y="97"/>
                      </a:lnTo>
                      <a:lnTo>
                        <a:pt x="1610" y="92"/>
                      </a:lnTo>
                      <a:lnTo>
                        <a:pt x="1600" y="86"/>
                      </a:lnTo>
                      <a:lnTo>
                        <a:pt x="1590" y="80"/>
                      </a:lnTo>
                      <a:lnTo>
                        <a:pt x="1579" y="73"/>
                      </a:lnTo>
                      <a:lnTo>
                        <a:pt x="1569" y="68"/>
                      </a:lnTo>
                      <a:lnTo>
                        <a:pt x="1559" y="62"/>
                      </a:lnTo>
                      <a:lnTo>
                        <a:pt x="1547" y="56"/>
                      </a:lnTo>
                      <a:lnTo>
                        <a:pt x="1537" y="50"/>
                      </a:lnTo>
                      <a:lnTo>
                        <a:pt x="1526" y="45"/>
                      </a:lnTo>
                      <a:lnTo>
                        <a:pt x="1515" y="39"/>
                      </a:lnTo>
                      <a:lnTo>
                        <a:pt x="1504" y="34"/>
                      </a:lnTo>
                      <a:lnTo>
                        <a:pt x="1503" y="33"/>
                      </a:lnTo>
                      <a:lnTo>
                        <a:pt x="1502" y="32"/>
                      </a:lnTo>
                      <a:lnTo>
                        <a:pt x="1502" y="31"/>
                      </a:lnTo>
                      <a:lnTo>
                        <a:pt x="1501" y="30"/>
                      </a:lnTo>
                      <a:lnTo>
                        <a:pt x="1501" y="28"/>
                      </a:lnTo>
                      <a:lnTo>
                        <a:pt x="1501" y="27"/>
                      </a:lnTo>
                      <a:lnTo>
                        <a:pt x="1500" y="27"/>
                      </a:lnTo>
                      <a:lnTo>
                        <a:pt x="1500" y="26"/>
                      </a:lnTo>
                      <a:lnTo>
                        <a:pt x="1500" y="25"/>
                      </a:lnTo>
                      <a:lnTo>
                        <a:pt x="1499" y="24"/>
                      </a:lnTo>
                      <a:lnTo>
                        <a:pt x="1499" y="23"/>
                      </a:lnTo>
                      <a:lnTo>
                        <a:pt x="1497" y="21"/>
                      </a:lnTo>
                      <a:lnTo>
                        <a:pt x="1497" y="20"/>
                      </a:lnTo>
                      <a:lnTo>
                        <a:pt x="1496" y="20"/>
                      </a:lnTo>
                      <a:lnTo>
                        <a:pt x="1496" y="19"/>
                      </a:lnTo>
                      <a:lnTo>
                        <a:pt x="1495" y="19"/>
                      </a:lnTo>
                      <a:lnTo>
                        <a:pt x="1494" y="18"/>
                      </a:lnTo>
                      <a:lnTo>
                        <a:pt x="1493" y="18"/>
                      </a:lnTo>
                      <a:lnTo>
                        <a:pt x="1492" y="18"/>
                      </a:lnTo>
                      <a:lnTo>
                        <a:pt x="1492" y="17"/>
                      </a:lnTo>
                      <a:lnTo>
                        <a:pt x="1491" y="17"/>
                      </a:lnTo>
                      <a:lnTo>
                        <a:pt x="1489" y="17"/>
                      </a:lnTo>
                      <a:lnTo>
                        <a:pt x="1488" y="16"/>
                      </a:lnTo>
                      <a:lnTo>
                        <a:pt x="1464" y="15"/>
                      </a:lnTo>
                      <a:lnTo>
                        <a:pt x="1441" y="12"/>
                      </a:lnTo>
                      <a:lnTo>
                        <a:pt x="1417" y="10"/>
                      </a:lnTo>
                      <a:lnTo>
                        <a:pt x="1394" y="9"/>
                      </a:lnTo>
                      <a:lnTo>
                        <a:pt x="1370" y="8"/>
                      </a:lnTo>
                      <a:lnTo>
                        <a:pt x="1345" y="5"/>
                      </a:lnTo>
                      <a:lnTo>
                        <a:pt x="1322" y="4"/>
                      </a:lnTo>
                      <a:lnTo>
                        <a:pt x="1298" y="3"/>
                      </a:lnTo>
                      <a:lnTo>
                        <a:pt x="1274" y="3"/>
                      </a:lnTo>
                      <a:lnTo>
                        <a:pt x="1251" y="2"/>
                      </a:lnTo>
                      <a:lnTo>
                        <a:pt x="1227" y="1"/>
                      </a:lnTo>
                      <a:lnTo>
                        <a:pt x="1203" y="1"/>
                      </a:lnTo>
                      <a:lnTo>
                        <a:pt x="1178" y="1"/>
                      </a:lnTo>
                      <a:lnTo>
                        <a:pt x="1154" y="1"/>
                      </a:lnTo>
                      <a:lnTo>
                        <a:pt x="1131" y="0"/>
                      </a:lnTo>
                      <a:lnTo>
                        <a:pt x="1107" y="1"/>
                      </a:lnTo>
                      <a:lnTo>
                        <a:pt x="1083" y="1"/>
                      </a:lnTo>
                      <a:lnTo>
                        <a:pt x="1059" y="1"/>
                      </a:lnTo>
                      <a:lnTo>
                        <a:pt x="1035" y="1"/>
                      </a:lnTo>
                      <a:lnTo>
                        <a:pt x="1011" y="2"/>
                      </a:lnTo>
                      <a:lnTo>
                        <a:pt x="987" y="2"/>
                      </a:lnTo>
                      <a:lnTo>
                        <a:pt x="964" y="3"/>
                      </a:lnTo>
                      <a:lnTo>
                        <a:pt x="940" y="4"/>
                      </a:lnTo>
                      <a:lnTo>
                        <a:pt x="917" y="5"/>
                      </a:lnTo>
                      <a:lnTo>
                        <a:pt x="893" y="7"/>
                      </a:lnTo>
                      <a:lnTo>
                        <a:pt x="870" y="8"/>
                      </a:lnTo>
                      <a:lnTo>
                        <a:pt x="847" y="9"/>
                      </a:lnTo>
                      <a:lnTo>
                        <a:pt x="822" y="11"/>
                      </a:lnTo>
                      <a:lnTo>
                        <a:pt x="799" y="12"/>
                      </a:lnTo>
                      <a:lnTo>
                        <a:pt x="776" y="15"/>
                      </a:lnTo>
                      <a:lnTo>
                        <a:pt x="753" y="16"/>
                      </a:lnTo>
                      <a:lnTo>
                        <a:pt x="730" y="18"/>
                      </a:lnTo>
                      <a:lnTo>
                        <a:pt x="729" y="18"/>
                      </a:lnTo>
                      <a:lnTo>
                        <a:pt x="727" y="18"/>
                      </a:lnTo>
                      <a:lnTo>
                        <a:pt x="726" y="19"/>
                      </a:lnTo>
                      <a:lnTo>
                        <a:pt x="723" y="19"/>
                      </a:lnTo>
                      <a:lnTo>
                        <a:pt x="722" y="20"/>
                      </a:lnTo>
                      <a:lnTo>
                        <a:pt x="720" y="20"/>
                      </a:lnTo>
                      <a:lnTo>
                        <a:pt x="719" y="21"/>
                      </a:lnTo>
                      <a:lnTo>
                        <a:pt x="716" y="21"/>
                      </a:lnTo>
                      <a:lnTo>
                        <a:pt x="715" y="23"/>
                      </a:lnTo>
                      <a:lnTo>
                        <a:pt x="713" y="23"/>
                      </a:lnTo>
                      <a:lnTo>
                        <a:pt x="711" y="24"/>
                      </a:lnTo>
                      <a:lnTo>
                        <a:pt x="709" y="25"/>
                      </a:lnTo>
                      <a:lnTo>
                        <a:pt x="707" y="26"/>
                      </a:lnTo>
                      <a:lnTo>
                        <a:pt x="706" y="27"/>
                      </a:lnTo>
                      <a:lnTo>
                        <a:pt x="704" y="27"/>
                      </a:lnTo>
                      <a:lnTo>
                        <a:pt x="703" y="28"/>
                      </a:lnTo>
                      <a:lnTo>
                        <a:pt x="700" y="30"/>
                      </a:lnTo>
                      <a:lnTo>
                        <a:pt x="699" y="31"/>
                      </a:lnTo>
                      <a:lnTo>
                        <a:pt x="697" y="32"/>
                      </a:lnTo>
                      <a:lnTo>
                        <a:pt x="694" y="33"/>
                      </a:lnTo>
                      <a:lnTo>
                        <a:pt x="693" y="34"/>
                      </a:lnTo>
                      <a:lnTo>
                        <a:pt x="691" y="35"/>
                      </a:lnTo>
                      <a:lnTo>
                        <a:pt x="690" y="36"/>
                      </a:lnTo>
                      <a:lnTo>
                        <a:pt x="688" y="38"/>
                      </a:lnTo>
                      <a:lnTo>
                        <a:pt x="686" y="40"/>
                      </a:lnTo>
                      <a:lnTo>
                        <a:pt x="684" y="41"/>
                      </a:lnTo>
                      <a:lnTo>
                        <a:pt x="683" y="42"/>
                      </a:lnTo>
                      <a:lnTo>
                        <a:pt x="681" y="43"/>
                      </a:lnTo>
                      <a:lnTo>
                        <a:pt x="678" y="45"/>
                      </a:lnTo>
                      <a:lnTo>
                        <a:pt x="677" y="46"/>
                      </a:lnTo>
                      <a:lnTo>
                        <a:pt x="675" y="47"/>
                      </a:lnTo>
                      <a:lnTo>
                        <a:pt x="674" y="48"/>
                      </a:lnTo>
                      <a:lnTo>
                        <a:pt x="666" y="54"/>
                      </a:lnTo>
                      <a:lnTo>
                        <a:pt x="656" y="59"/>
                      </a:lnTo>
                      <a:lnTo>
                        <a:pt x="648" y="65"/>
                      </a:lnTo>
                      <a:lnTo>
                        <a:pt x="640" y="71"/>
                      </a:lnTo>
                      <a:lnTo>
                        <a:pt x="632" y="77"/>
                      </a:lnTo>
                      <a:lnTo>
                        <a:pt x="624" y="83"/>
                      </a:lnTo>
                      <a:lnTo>
                        <a:pt x="616" y="88"/>
                      </a:lnTo>
                      <a:lnTo>
                        <a:pt x="608" y="94"/>
                      </a:lnTo>
                      <a:lnTo>
                        <a:pt x="600" y="100"/>
                      </a:lnTo>
                      <a:lnTo>
                        <a:pt x="592" y="106"/>
                      </a:lnTo>
                      <a:lnTo>
                        <a:pt x="584" y="111"/>
                      </a:lnTo>
                      <a:lnTo>
                        <a:pt x="576" y="117"/>
                      </a:lnTo>
                      <a:lnTo>
                        <a:pt x="568" y="123"/>
                      </a:lnTo>
                      <a:lnTo>
                        <a:pt x="561" y="130"/>
                      </a:lnTo>
                      <a:lnTo>
                        <a:pt x="553" y="135"/>
                      </a:lnTo>
                      <a:lnTo>
                        <a:pt x="545" y="141"/>
                      </a:lnTo>
                      <a:lnTo>
                        <a:pt x="537" y="147"/>
                      </a:lnTo>
                      <a:lnTo>
                        <a:pt x="530" y="154"/>
                      </a:lnTo>
                      <a:lnTo>
                        <a:pt x="522" y="160"/>
                      </a:lnTo>
                      <a:lnTo>
                        <a:pt x="514" y="167"/>
                      </a:lnTo>
                      <a:lnTo>
                        <a:pt x="507" y="172"/>
                      </a:lnTo>
                      <a:lnTo>
                        <a:pt x="499" y="178"/>
                      </a:lnTo>
                      <a:lnTo>
                        <a:pt x="491" y="185"/>
                      </a:lnTo>
                      <a:lnTo>
                        <a:pt x="484" y="191"/>
                      </a:lnTo>
                      <a:lnTo>
                        <a:pt x="476" y="198"/>
                      </a:lnTo>
                      <a:lnTo>
                        <a:pt x="469" y="203"/>
                      </a:lnTo>
                      <a:lnTo>
                        <a:pt x="461" y="210"/>
                      </a:lnTo>
                      <a:lnTo>
                        <a:pt x="453" y="217"/>
                      </a:lnTo>
                      <a:lnTo>
                        <a:pt x="446" y="223"/>
                      </a:lnTo>
                      <a:lnTo>
                        <a:pt x="438" y="230"/>
                      </a:lnTo>
                      <a:lnTo>
                        <a:pt x="431" y="237"/>
                      </a:lnTo>
                      <a:lnTo>
                        <a:pt x="423" y="243"/>
                      </a:lnTo>
                      <a:lnTo>
                        <a:pt x="412" y="244"/>
                      </a:lnTo>
                      <a:lnTo>
                        <a:pt x="402" y="244"/>
                      </a:lnTo>
                      <a:lnTo>
                        <a:pt x="391" y="245"/>
                      </a:lnTo>
                      <a:lnTo>
                        <a:pt x="381" y="245"/>
                      </a:lnTo>
                      <a:lnTo>
                        <a:pt x="371" y="246"/>
                      </a:lnTo>
                      <a:lnTo>
                        <a:pt x="360" y="246"/>
                      </a:lnTo>
                      <a:lnTo>
                        <a:pt x="351" y="247"/>
                      </a:lnTo>
                      <a:lnTo>
                        <a:pt x="341" y="247"/>
                      </a:lnTo>
                      <a:lnTo>
                        <a:pt x="332" y="248"/>
                      </a:lnTo>
                      <a:lnTo>
                        <a:pt x="321" y="248"/>
                      </a:lnTo>
                      <a:lnTo>
                        <a:pt x="312" y="249"/>
                      </a:lnTo>
                      <a:lnTo>
                        <a:pt x="302" y="251"/>
                      </a:lnTo>
                      <a:lnTo>
                        <a:pt x="292" y="251"/>
                      </a:lnTo>
                      <a:lnTo>
                        <a:pt x="283" y="252"/>
                      </a:lnTo>
                      <a:lnTo>
                        <a:pt x="273" y="253"/>
                      </a:lnTo>
                      <a:lnTo>
                        <a:pt x="264" y="254"/>
                      </a:lnTo>
                      <a:lnTo>
                        <a:pt x="254" y="254"/>
                      </a:lnTo>
                      <a:lnTo>
                        <a:pt x="245" y="255"/>
                      </a:lnTo>
                      <a:lnTo>
                        <a:pt x="236" y="256"/>
                      </a:lnTo>
                      <a:lnTo>
                        <a:pt x="227" y="258"/>
                      </a:lnTo>
                      <a:lnTo>
                        <a:pt x="219" y="260"/>
                      </a:lnTo>
                      <a:lnTo>
                        <a:pt x="209" y="261"/>
                      </a:lnTo>
                      <a:lnTo>
                        <a:pt x="200" y="262"/>
                      </a:lnTo>
                      <a:lnTo>
                        <a:pt x="191" y="264"/>
                      </a:lnTo>
                      <a:lnTo>
                        <a:pt x="183" y="266"/>
                      </a:lnTo>
                      <a:lnTo>
                        <a:pt x="174" y="268"/>
                      </a:lnTo>
                      <a:lnTo>
                        <a:pt x="165" y="270"/>
                      </a:lnTo>
                      <a:lnTo>
                        <a:pt x="156" y="272"/>
                      </a:lnTo>
                      <a:lnTo>
                        <a:pt x="147" y="275"/>
                      </a:lnTo>
                      <a:lnTo>
                        <a:pt x="139" y="277"/>
                      </a:lnTo>
                      <a:lnTo>
                        <a:pt x="130" y="279"/>
                      </a:lnTo>
                      <a:lnTo>
                        <a:pt x="122" y="282"/>
                      </a:lnTo>
                      <a:lnTo>
                        <a:pt x="117" y="284"/>
                      </a:lnTo>
                      <a:lnTo>
                        <a:pt x="113" y="287"/>
                      </a:lnTo>
                      <a:lnTo>
                        <a:pt x="108" y="291"/>
                      </a:lnTo>
                      <a:lnTo>
                        <a:pt x="105" y="296"/>
                      </a:lnTo>
                      <a:lnTo>
                        <a:pt x="101" y="299"/>
                      </a:lnTo>
                      <a:lnTo>
                        <a:pt x="98" y="305"/>
                      </a:lnTo>
                      <a:lnTo>
                        <a:pt x="95" y="309"/>
                      </a:lnTo>
                      <a:lnTo>
                        <a:pt x="92" y="315"/>
                      </a:lnTo>
                      <a:lnTo>
                        <a:pt x="90" y="322"/>
                      </a:lnTo>
                      <a:lnTo>
                        <a:pt x="88" y="328"/>
                      </a:lnTo>
                      <a:lnTo>
                        <a:pt x="86" y="335"/>
                      </a:lnTo>
                      <a:lnTo>
                        <a:pt x="85" y="342"/>
                      </a:lnTo>
                      <a:lnTo>
                        <a:pt x="84" y="350"/>
                      </a:lnTo>
                      <a:lnTo>
                        <a:pt x="83" y="357"/>
                      </a:lnTo>
                      <a:lnTo>
                        <a:pt x="82" y="365"/>
                      </a:lnTo>
                      <a:lnTo>
                        <a:pt x="82" y="373"/>
                      </a:lnTo>
                      <a:lnTo>
                        <a:pt x="82" y="381"/>
                      </a:lnTo>
                      <a:lnTo>
                        <a:pt x="80" y="389"/>
                      </a:lnTo>
                      <a:lnTo>
                        <a:pt x="80" y="397"/>
                      </a:lnTo>
                      <a:lnTo>
                        <a:pt x="82" y="405"/>
                      </a:lnTo>
                      <a:lnTo>
                        <a:pt x="82" y="414"/>
                      </a:lnTo>
                      <a:lnTo>
                        <a:pt x="82" y="422"/>
                      </a:lnTo>
                      <a:lnTo>
                        <a:pt x="83" y="430"/>
                      </a:lnTo>
                      <a:lnTo>
                        <a:pt x="83" y="438"/>
                      </a:lnTo>
                      <a:lnTo>
                        <a:pt x="84" y="448"/>
                      </a:lnTo>
                      <a:lnTo>
                        <a:pt x="85" y="456"/>
                      </a:lnTo>
                      <a:lnTo>
                        <a:pt x="85" y="464"/>
                      </a:lnTo>
                      <a:lnTo>
                        <a:pt x="86" y="472"/>
                      </a:lnTo>
                      <a:lnTo>
                        <a:pt x="87" y="479"/>
                      </a:lnTo>
                      <a:lnTo>
                        <a:pt x="88" y="487"/>
                      </a:lnTo>
                      <a:lnTo>
                        <a:pt x="90" y="494"/>
                      </a:lnTo>
                      <a:lnTo>
                        <a:pt x="91" y="500"/>
                      </a:lnTo>
                      <a:lnTo>
                        <a:pt x="42" y="522"/>
                      </a:lnTo>
                      <a:lnTo>
                        <a:pt x="41" y="524"/>
                      </a:lnTo>
                      <a:lnTo>
                        <a:pt x="39" y="524"/>
                      </a:lnTo>
                      <a:lnTo>
                        <a:pt x="38" y="525"/>
                      </a:lnTo>
                      <a:lnTo>
                        <a:pt x="35" y="526"/>
                      </a:lnTo>
                      <a:lnTo>
                        <a:pt x="34" y="526"/>
                      </a:lnTo>
                      <a:lnTo>
                        <a:pt x="32" y="527"/>
                      </a:lnTo>
                      <a:lnTo>
                        <a:pt x="31" y="528"/>
                      </a:lnTo>
                      <a:lnTo>
                        <a:pt x="29" y="528"/>
                      </a:lnTo>
                      <a:lnTo>
                        <a:pt x="27" y="529"/>
                      </a:lnTo>
                      <a:lnTo>
                        <a:pt x="25" y="530"/>
                      </a:lnTo>
                      <a:lnTo>
                        <a:pt x="24" y="530"/>
                      </a:lnTo>
                      <a:lnTo>
                        <a:pt x="22" y="532"/>
                      </a:lnTo>
                      <a:lnTo>
                        <a:pt x="20" y="533"/>
                      </a:lnTo>
                      <a:lnTo>
                        <a:pt x="18" y="534"/>
                      </a:lnTo>
                      <a:lnTo>
                        <a:pt x="17" y="534"/>
                      </a:lnTo>
                      <a:lnTo>
                        <a:pt x="16" y="535"/>
                      </a:lnTo>
                      <a:lnTo>
                        <a:pt x="14" y="536"/>
                      </a:lnTo>
                      <a:lnTo>
                        <a:pt x="12" y="537"/>
                      </a:lnTo>
                      <a:lnTo>
                        <a:pt x="11" y="538"/>
                      </a:lnTo>
                      <a:lnTo>
                        <a:pt x="10" y="540"/>
                      </a:lnTo>
                      <a:lnTo>
                        <a:pt x="9" y="541"/>
                      </a:lnTo>
                      <a:lnTo>
                        <a:pt x="8" y="542"/>
                      </a:lnTo>
                      <a:lnTo>
                        <a:pt x="7" y="543"/>
                      </a:lnTo>
                      <a:lnTo>
                        <a:pt x="6" y="544"/>
                      </a:lnTo>
                      <a:lnTo>
                        <a:pt x="4" y="545"/>
                      </a:lnTo>
                      <a:lnTo>
                        <a:pt x="3" y="547"/>
                      </a:lnTo>
                      <a:lnTo>
                        <a:pt x="3" y="548"/>
                      </a:lnTo>
                      <a:lnTo>
                        <a:pt x="2" y="549"/>
                      </a:lnTo>
                      <a:lnTo>
                        <a:pt x="2" y="550"/>
                      </a:lnTo>
                      <a:lnTo>
                        <a:pt x="1" y="552"/>
                      </a:lnTo>
                      <a:lnTo>
                        <a:pt x="1" y="553"/>
                      </a:lnTo>
                      <a:lnTo>
                        <a:pt x="1" y="555"/>
                      </a:lnTo>
                      <a:lnTo>
                        <a:pt x="0" y="635"/>
                      </a:lnTo>
                      <a:lnTo>
                        <a:pt x="0" y="636"/>
                      </a:lnTo>
                      <a:lnTo>
                        <a:pt x="0" y="639"/>
                      </a:lnTo>
                      <a:lnTo>
                        <a:pt x="0" y="640"/>
                      </a:lnTo>
                      <a:lnTo>
                        <a:pt x="0" y="641"/>
                      </a:lnTo>
                      <a:lnTo>
                        <a:pt x="0" y="642"/>
                      </a:lnTo>
                      <a:lnTo>
                        <a:pt x="1" y="643"/>
                      </a:lnTo>
                      <a:lnTo>
                        <a:pt x="1" y="644"/>
                      </a:lnTo>
                      <a:lnTo>
                        <a:pt x="2" y="646"/>
                      </a:lnTo>
                      <a:lnTo>
                        <a:pt x="2" y="647"/>
                      </a:lnTo>
                      <a:lnTo>
                        <a:pt x="3" y="648"/>
                      </a:lnTo>
                      <a:lnTo>
                        <a:pt x="4" y="649"/>
                      </a:lnTo>
                      <a:lnTo>
                        <a:pt x="6" y="649"/>
                      </a:lnTo>
                      <a:lnTo>
                        <a:pt x="7" y="650"/>
                      </a:lnTo>
                      <a:lnTo>
                        <a:pt x="8" y="651"/>
                      </a:lnTo>
                      <a:lnTo>
                        <a:pt x="9" y="652"/>
                      </a:lnTo>
                      <a:lnTo>
                        <a:pt x="10" y="652"/>
                      </a:lnTo>
                      <a:lnTo>
                        <a:pt x="11" y="654"/>
                      </a:lnTo>
                      <a:lnTo>
                        <a:pt x="12" y="654"/>
                      </a:lnTo>
                      <a:lnTo>
                        <a:pt x="14" y="655"/>
                      </a:lnTo>
                      <a:lnTo>
                        <a:pt x="15" y="656"/>
                      </a:lnTo>
                      <a:lnTo>
                        <a:pt x="17" y="656"/>
                      </a:lnTo>
                      <a:lnTo>
                        <a:pt x="18" y="656"/>
                      </a:lnTo>
                      <a:lnTo>
                        <a:pt x="19" y="657"/>
                      </a:lnTo>
                      <a:lnTo>
                        <a:pt x="22" y="657"/>
                      </a:lnTo>
                      <a:lnTo>
                        <a:pt x="23" y="658"/>
                      </a:lnTo>
                      <a:lnTo>
                        <a:pt x="25" y="658"/>
                      </a:lnTo>
                      <a:lnTo>
                        <a:pt x="26" y="658"/>
                      </a:lnTo>
                      <a:lnTo>
                        <a:pt x="29" y="659"/>
                      </a:lnTo>
                      <a:lnTo>
                        <a:pt x="31" y="659"/>
                      </a:lnTo>
                      <a:lnTo>
                        <a:pt x="32" y="659"/>
                      </a:lnTo>
                      <a:lnTo>
                        <a:pt x="34" y="661"/>
                      </a:lnTo>
                      <a:lnTo>
                        <a:pt x="37" y="661"/>
                      </a:lnTo>
                      <a:lnTo>
                        <a:pt x="376" y="711"/>
                      </a:lnTo>
                      <a:lnTo>
                        <a:pt x="378" y="711"/>
                      </a:lnTo>
                      <a:lnTo>
                        <a:pt x="380" y="711"/>
                      </a:lnTo>
                      <a:lnTo>
                        <a:pt x="381" y="711"/>
                      </a:lnTo>
                      <a:lnTo>
                        <a:pt x="382" y="711"/>
                      </a:lnTo>
                      <a:lnTo>
                        <a:pt x="385" y="711"/>
                      </a:lnTo>
                      <a:lnTo>
                        <a:pt x="386" y="711"/>
                      </a:lnTo>
                      <a:lnTo>
                        <a:pt x="387" y="711"/>
                      </a:lnTo>
                      <a:lnTo>
                        <a:pt x="388" y="711"/>
                      </a:lnTo>
                      <a:lnTo>
                        <a:pt x="389" y="711"/>
                      </a:lnTo>
                      <a:lnTo>
                        <a:pt x="390" y="710"/>
                      </a:lnTo>
                      <a:lnTo>
                        <a:pt x="391" y="710"/>
                      </a:lnTo>
                      <a:lnTo>
                        <a:pt x="393" y="709"/>
                      </a:lnTo>
                      <a:lnTo>
                        <a:pt x="394" y="709"/>
                      </a:lnTo>
                      <a:lnTo>
                        <a:pt x="395" y="708"/>
                      </a:lnTo>
                      <a:lnTo>
                        <a:pt x="396" y="708"/>
                      </a:lnTo>
                      <a:lnTo>
                        <a:pt x="397" y="707"/>
                      </a:lnTo>
                      <a:lnTo>
                        <a:pt x="398" y="707"/>
                      </a:lnTo>
                      <a:lnTo>
                        <a:pt x="398" y="705"/>
                      </a:lnTo>
                      <a:lnTo>
                        <a:pt x="400" y="704"/>
                      </a:lnTo>
                      <a:lnTo>
                        <a:pt x="401" y="704"/>
                      </a:lnTo>
                      <a:lnTo>
                        <a:pt x="401" y="703"/>
                      </a:lnTo>
                      <a:lnTo>
                        <a:pt x="402" y="702"/>
                      </a:lnTo>
                      <a:lnTo>
                        <a:pt x="403" y="701"/>
                      </a:lnTo>
                      <a:lnTo>
                        <a:pt x="403" y="700"/>
                      </a:lnTo>
                      <a:lnTo>
                        <a:pt x="404" y="699"/>
                      </a:lnTo>
                      <a:lnTo>
                        <a:pt x="405" y="697"/>
                      </a:lnTo>
                      <a:lnTo>
                        <a:pt x="405" y="696"/>
                      </a:lnTo>
                      <a:lnTo>
                        <a:pt x="406" y="695"/>
                      </a:lnTo>
                      <a:lnTo>
                        <a:pt x="406" y="694"/>
                      </a:lnTo>
                      <a:lnTo>
                        <a:pt x="408" y="693"/>
                      </a:lnTo>
                      <a:lnTo>
                        <a:pt x="408" y="690"/>
                      </a:lnTo>
                      <a:lnTo>
                        <a:pt x="409" y="684"/>
                      </a:lnTo>
                      <a:lnTo>
                        <a:pt x="411" y="676"/>
                      </a:lnTo>
                      <a:lnTo>
                        <a:pt x="413" y="667"/>
                      </a:lnTo>
                      <a:lnTo>
                        <a:pt x="416" y="659"/>
                      </a:lnTo>
                      <a:lnTo>
                        <a:pt x="418" y="651"/>
                      </a:lnTo>
                      <a:lnTo>
                        <a:pt x="420" y="643"/>
                      </a:lnTo>
                      <a:lnTo>
                        <a:pt x="424" y="635"/>
                      </a:lnTo>
                      <a:lnTo>
                        <a:pt x="426" y="627"/>
                      </a:lnTo>
                      <a:lnTo>
                        <a:pt x="429" y="620"/>
                      </a:lnTo>
                      <a:lnTo>
                        <a:pt x="433" y="612"/>
                      </a:lnTo>
                      <a:lnTo>
                        <a:pt x="436" y="604"/>
                      </a:lnTo>
                      <a:lnTo>
                        <a:pt x="441" y="597"/>
                      </a:lnTo>
                      <a:lnTo>
                        <a:pt x="444" y="590"/>
                      </a:lnTo>
                      <a:lnTo>
                        <a:pt x="449" y="583"/>
                      </a:lnTo>
                      <a:lnTo>
                        <a:pt x="454" y="576"/>
                      </a:lnTo>
                      <a:lnTo>
                        <a:pt x="458" y="570"/>
                      </a:lnTo>
                      <a:lnTo>
                        <a:pt x="463" y="564"/>
                      </a:lnTo>
                      <a:lnTo>
                        <a:pt x="469" y="558"/>
                      </a:lnTo>
                      <a:lnTo>
                        <a:pt x="473" y="552"/>
                      </a:lnTo>
                      <a:lnTo>
                        <a:pt x="479" y="547"/>
                      </a:lnTo>
                      <a:lnTo>
                        <a:pt x="485" y="541"/>
                      </a:lnTo>
                      <a:lnTo>
                        <a:pt x="492" y="536"/>
                      </a:lnTo>
                      <a:lnTo>
                        <a:pt x="497" y="533"/>
                      </a:lnTo>
                      <a:lnTo>
                        <a:pt x="504" y="528"/>
                      </a:lnTo>
                      <a:lnTo>
                        <a:pt x="511" y="525"/>
                      </a:lnTo>
                      <a:lnTo>
                        <a:pt x="518" y="521"/>
                      </a:lnTo>
                      <a:lnTo>
                        <a:pt x="525" y="519"/>
                      </a:lnTo>
                      <a:lnTo>
                        <a:pt x="532" y="517"/>
                      </a:lnTo>
                      <a:lnTo>
                        <a:pt x="540" y="515"/>
                      </a:lnTo>
                      <a:lnTo>
                        <a:pt x="548" y="514"/>
                      </a:lnTo>
                      <a:lnTo>
                        <a:pt x="556" y="513"/>
                      </a:lnTo>
                      <a:lnTo>
                        <a:pt x="565" y="513"/>
                      </a:lnTo>
                      <a:lnTo>
                        <a:pt x="701" y="515"/>
                      </a:lnTo>
                      <a:lnTo>
                        <a:pt x="708" y="515"/>
                      </a:lnTo>
                      <a:lnTo>
                        <a:pt x="715" y="517"/>
                      </a:lnTo>
                      <a:lnTo>
                        <a:pt x="722" y="518"/>
                      </a:lnTo>
                      <a:lnTo>
                        <a:pt x="728" y="520"/>
                      </a:lnTo>
                      <a:lnTo>
                        <a:pt x="735" y="522"/>
                      </a:lnTo>
                      <a:lnTo>
                        <a:pt x="742" y="525"/>
                      </a:lnTo>
                      <a:lnTo>
                        <a:pt x="747" y="528"/>
                      </a:lnTo>
                      <a:lnTo>
                        <a:pt x="753" y="533"/>
                      </a:lnTo>
                      <a:lnTo>
                        <a:pt x="759" y="536"/>
                      </a:lnTo>
                      <a:lnTo>
                        <a:pt x="765" y="541"/>
                      </a:lnTo>
                      <a:lnTo>
                        <a:pt x="771" y="545"/>
                      </a:lnTo>
                      <a:lnTo>
                        <a:pt x="776" y="551"/>
                      </a:lnTo>
                      <a:lnTo>
                        <a:pt x="782" y="557"/>
                      </a:lnTo>
                      <a:lnTo>
                        <a:pt x="787" y="563"/>
                      </a:lnTo>
                      <a:lnTo>
                        <a:pt x="791" y="568"/>
                      </a:lnTo>
                      <a:lnTo>
                        <a:pt x="796" y="575"/>
                      </a:lnTo>
                      <a:lnTo>
                        <a:pt x="800" y="582"/>
                      </a:lnTo>
                      <a:lnTo>
                        <a:pt x="805" y="589"/>
                      </a:lnTo>
                      <a:lnTo>
                        <a:pt x="809" y="596"/>
                      </a:lnTo>
                      <a:lnTo>
                        <a:pt x="812" y="603"/>
                      </a:lnTo>
                      <a:lnTo>
                        <a:pt x="815" y="611"/>
                      </a:lnTo>
                      <a:lnTo>
                        <a:pt x="819" y="619"/>
                      </a:lnTo>
                      <a:lnTo>
                        <a:pt x="822" y="627"/>
                      </a:lnTo>
                      <a:lnTo>
                        <a:pt x="825" y="635"/>
                      </a:lnTo>
                      <a:lnTo>
                        <a:pt x="827" y="643"/>
                      </a:lnTo>
                      <a:lnTo>
                        <a:pt x="829" y="651"/>
                      </a:lnTo>
                      <a:lnTo>
                        <a:pt x="830" y="661"/>
                      </a:lnTo>
                      <a:lnTo>
                        <a:pt x="832" y="669"/>
                      </a:lnTo>
                      <a:lnTo>
                        <a:pt x="833" y="677"/>
                      </a:lnTo>
                      <a:lnTo>
                        <a:pt x="834" y="686"/>
                      </a:lnTo>
                      <a:lnTo>
                        <a:pt x="834" y="694"/>
                      </a:lnTo>
                      <a:lnTo>
                        <a:pt x="834" y="703"/>
                      </a:lnTo>
                      <a:lnTo>
                        <a:pt x="835" y="704"/>
                      </a:lnTo>
                      <a:lnTo>
                        <a:pt x="835" y="705"/>
                      </a:lnTo>
                      <a:lnTo>
                        <a:pt x="835" y="707"/>
                      </a:lnTo>
                      <a:lnTo>
                        <a:pt x="835" y="709"/>
                      </a:lnTo>
                      <a:lnTo>
                        <a:pt x="835" y="710"/>
                      </a:lnTo>
                      <a:lnTo>
                        <a:pt x="835" y="711"/>
                      </a:lnTo>
                      <a:lnTo>
                        <a:pt x="835" y="712"/>
                      </a:lnTo>
                      <a:lnTo>
                        <a:pt x="835" y="713"/>
                      </a:lnTo>
                      <a:lnTo>
                        <a:pt x="836" y="716"/>
                      </a:lnTo>
                      <a:lnTo>
                        <a:pt x="836" y="717"/>
                      </a:lnTo>
                      <a:lnTo>
                        <a:pt x="836" y="718"/>
                      </a:lnTo>
                      <a:lnTo>
                        <a:pt x="836" y="719"/>
                      </a:lnTo>
                      <a:lnTo>
                        <a:pt x="837" y="720"/>
                      </a:lnTo>
                      <a:lnTo>
                        <a:pt x="837" y="722"/>
                      </a:lnTo>
                      <a:lnTo>
                        <a:pt x="838" y="724"/>
                      </a:lnTo>
                      <a:lnTo>
                        <a:pt x="838" y="725"/>
                      </a:lnTo>
                      <a:lnTo>
                        <a:pt x="838" y="726"/>
                      </a:lnTo>
                      <a:lnTo>
                        <a:pt x="840" y="727"/>
                      </a:lnTo>
                      <a:lnTo>
                        <a:pt x="841" y="727"/>
                      </a:lnTo>
                      <a:lnTo>
                        <a:pt x="841" y="728"/>
                      </a:lnTo>
                      <a:lnTo>
                        <a:pt x="842" y="730"/>
                      </a:lnTo>
                      <a:lnTo>
                        <a:pt x="843" y="731"/>
                      </a:lnTo>
                      <a:lnTo>
                        <a:pt x="843" y="732"/>
                      </a:lnTo>
                      <a:lnTo>
                        <a:pt x="844" y="732"/>
                      </a:lnTo>
                      <a:lnTo>
                        <a:pt x="845" y="733"/>
                      </a:lnTo>
                      <a:lnTo>
                        <a:pt x="847" y="733"/>
                      </a:lnTo>
                      <a:lnTo>
                        <a:pt x="848" y="734"/>
                      </a:lnTo>
                      <a:lnTo>
                        <a:pt x="849" y="734"/>
                      </a:lnTo>
                      <a:lnTo>
                        <a:pt x="850" y="735"/>
                      </a:lnTo>
                      <a:lnTo>
                        <a:pt x="851" y="735"/>
                      </a:lnTo>
                      <a:lnTo>
                        <a:pt x="853" y="735"/>
                      </a:lnTo>
                      <a:lnTo>
                        <a:pt x="855" y="735"/>
                      </a:lnTo>
                      <a:close/>
                    </a:path>
                  </a:pathLst>
                </a:custGeom>
                <a:solidFill>
                  <a:srgbClr val="8C9B47"/>
                </a:solidFill>
                <a:ln w="9525">
                  <a:noFill/>
                  <a:round/>
                  <a:headEnd/>
                  <a:tailEnd/>
                </a:ln>
              </p:spPr>
              <p:txBody>
                <a:bodyPr/>
                <a:lstStyle/>
                <a:p>
                  <a:endParaRPr lang="en-GB"/>
                </a:p>
              </p:txBody>
            </p:sp>
            <p:sp>
              <p:nvSpPr>
                <p:cNvPr id="921" name="Freeform 1237"/>
                <p:cNvSpPr>
                  <a:spLocks/>
                </p:cNvSpPr>
                <p:nvPr/>
              </p:nvSpPr>
              <p:spPr bwMode="auto">
                <a:xfrm>
                  <a:off x="3027" y="2738"/>
                  <a:ext cx="1312" cy="368"/>
                </a:xfrm>
                <a:custGeom>
                  <a:avLst/>
                  <a:gdLst>
                    <a:gd name="T0" fmla="*/ 477 w 2624"/>
                    <a:gd name="T1" fmla="*/ 182 h 735"/>
                    <a:gd name="T2" fmla="*/ 479 w 2624"/>
                    <a:gd name="T3" fmla="*/ 180 h 735"/>
                    <a:gd name="T4" fmla="*/ 481 w 2624"/>
                    <a:gd name="T5" fmla="*/ 166 h 735"/>
                    <a:gd name="T6" fmla="*/ 492 w 2624"/>
                    <a:gd name="T7" fmla="*/ 136 h 735"/>
                    <a:gd name="T8" fmla="*/ 521 w 2624"/>
                    <a:gd name="T9" fmla="*/ 118 h 735"/>
                    <a:gd name="T10" fmla="*/ 558 w 2624"/>
                    <a:gd name="T11" fmla="*/ 121 h 735"/>
                    <a:gd name="T12" fmla="*/ 581 w 2624"/>
                    <a:gd name="T13" fmla="*/ 140 h 735"/>
                    <a:gd name="T14" fmla="*/ 589 w 2624"/>
                    <a:gd name="T15" fmla="*/ 168 h 735"/>
                    <a:gd name="T16" fmla="*/ 590 w 2624"/>
                    <a:gd name="T17" fmla="*/ 173 h 735"/>
                    <a:gd name="T18" fmla="*/ 595 w 2624"/>
                    <a:gd name="T19" fmla="*/ 175 h 735"/>
                    <a:gd name="T20" fmla="*/ 633 w 2624"/>
                    <a:gd name="T21" fmla="*/ 172 h 735"/>
                    <a:gd name="T22" fmla="*/ 636 w 2624"/>
                    <a:gd name="T23" fmla="*/ 168 h 735"/>
                    <a:gd name="T24" fmla="*/ 638 w 2624"/>
                    <a:gd name="T25" fmla="*/ 161 h 735"/>
                    <a:gd name="T26" fmla="*/ 645 w 2624"/>
                    <a:gd name="T27" fmla="*/ 158 h 735"/>
                    <a:gd name="T28" fmla="*/ 652 w 2624"/>
                    <a:gd name="T29" fmla="*/ 155 h 735"/>
                    <a:gd name="T30" fmla="*/ 656 w 2624"/>
                    <a:gd name="T31" fmla="*/ 150 h 735"/>
                    <a:gd name="T32" fmla="*/ 654 w 2624"/>
                    <a:gd name="T33" fmla="*/ 128 h 735"/>
                    <a:gd name="T34" fmla="*/ 646 w 2624"/>
                    <a:gd name="T35" fmla="*/ 123 h 735"/>
                    <a:gd name="T36" fmla="*/ 638 w 2624"/>
                    <a:gd name="T37" fmla="*/ 119 h 735"/>
                    <a:gd name="T38" fmla="*/ 637 w 2624"/>
                    <a:gd name="T39" fmla="*/ 110 h 735"/>
                    <a:gd name="T40" fmla="*/ 636 w 2624"/>
                    <a:gd name="T41" fmla="*/ 102 h 735"/>
                    <a:gd name="T42" fmla="*/ 634 w 2624"/>
                    <a:gd name="T43" fmla="*/ 96 h 735"/>
                    <a:gd name="T44" fmla="*/ 632 w 2624"/>
                    <a:gd name="T45" fmla="*/ 93 h 735"/>
                    <a:gd name="T46" fmla="*/ 627 w 2624"/>
                    <a:gd name="T47" fmla="*/ 91 h 735"/>
                    <a:gd name="T48" fmla="*/ 576 w 2624"/>
                    <a:gd name="T49" fmla="*/ 77 h 735"/>
                    <a:gd name="T50" fmla="*/ 511 w 2624"/>
                    <a:gd name="T51" fmla="*/ 66 h 735"/>
                    <a:gd name="T52" fmla="*/ 453 w 2624"/>
                    <a:gd name="T53" fmla="*/ 56 h 735"/>
                    <a:gd name="T54" fmla="*/ 423 w 2624"/>
                    <a:gd name="T55" fmla="*/ 36 h 735"/>
                    <a:gd name="T56" fmla="*/ 392 w 2624"/>
                    <a:gd name="T57" fmla="*/ 17 h 735"/>
                    <a:gd name="T58" fmla="*/ 375 w 2624"/>
                    <a:gd name="T59" fmla="*/ 7 h 735"/>
                    <a:gd name="T60" fmla="*/ 373 w 2624"/>
                    <a:gd name="T61" fmla="*/ 5 h 735"/>
                    <a:gd name="T62" fmla="*/ 330 w 2624"/>
                    <a:gd name="T63" fmla="*/ 1 h 735"/>
                    <a:gd name="T64" fmla="*/ 259 w 2624"/>
                    <a:gd name="T65" fmla="*/ 1 h 735"/>
                    <a:gd name="T66" fmla="*/ 188 w 2624"/>
                    <a:gd name="T67" fmla="*/ 4 h 735"/>
                    <a:gd name="T68" fmla="*/ 177 w 2624"/>
                    <a:gd name="T69" fmla="*/ 6 h 735"/>
                    <a:gd name="T70" fmla="*/ 172 w 2624"/>
                    <a:gd name="T71" fmla="*/ 9 h 735"/>
                    <a:gd name="T72" fmla="*/ 162 w 2624"/>
                    <a:gd name="T73" fmla="*/ 17 h 735"/>
                    <a:gd name="T74" fmla="*/ 139 w 2624"/>
                    <a:gd name="T75" fmla="*/ 34 h 735"/>
                    <a:gd name="T76" fmla="*/ 115 w 2624"/>
                    <a:gd name="T77" fmla="*/ 53 h 735"/>
                    <a:gd name="T78" fmla="*/ 87 w 2624"/>
                    <a:gd name="T79" fmla="*/ 62 h 735"/>
                    <a:gd name="T80" fmla="*/ 59 w 2624"/>
                    <a:gd name="T81" fmla="*/ 64 h 735"/>
                    <a:gd name="T82" fmla="*/ 33 w 2624"/>
                    <a:gd name="T83" fmla="*/ 70 h 735"/>
                    <a:gd name="T84" fmla="*/ 21 w 2624"/>
                    <a:gd name="T85" fmla="*/ 84 h 735"/>
                    <a:gd name="T86" fmla="*/ 21 w 2624"/>
                    <a:gd name="T87" fmla="*/ 108 h 735"/>
                    <a:gd name="T88" fmla="*/ 10 w 2624"/>
                    <a:gd name="T89" fmla="*/ 131 h 735"/>
                    <a:gd name="T90" fmla="*/ 5 w 2624"/>
                    <a:gd name="T91" fmla="*/ 134 h 735"/>
                    <a:gd name="T92" fmla="*/ 1 w 2624"/>
                    <a:gd name="T93" fmla="*/ 137 h 735"/>
                    <a:gd name="T94" fmla="*/ 0 w 2624"/>
                    <a:gd name="T95" fmla="*/ 161 h 735"/>
                    <a:gd name="T96" fmla="*/ 3 w 2624"/>
                    <a:gd name="T97" fmla="*/ 164 h 735"/>
                    <a:gd name="T98" fmla="*/ 7 w 2624"/>
                    <a:gd name="T99" fmla="*/ 165 h 735"/>
                    <a:gd name="T100" fmla="*/ 97 w 2624"/>
                    <a:gd name="T101" fmla="*/ 178 h 735"/>
                    <a:gd name="T102" fmla="*/ 100 w 2624"/>
                    <a:gd name="T103" fmla="*/ 176 h 735"/>
                    <a:gd name="T104" fmla="*/ 102 w 2624"/>
                    <a:gd name="T105" fmla="*/ 171 h 735"/>
                    <a:gd name="T106" fmla="*/ 111 w 2624"/>
                    <a:gd name="T107" fmla="*/ 148 h 735"/>
                    <a:gd name="T108" fmla="*/ 127 w 2624"/>
                    <a:gd name="T109" fmla="*/ 132 h 735"/>
                    <a:gd name="T110" fmla="*/ 182 w 2624"/>
                    <a:gd name="T111" fmla="*/ 130 h 735"/>
                    <a:gd name="T112" fmla="*/ 199 w 2624"/>
                    <a:gd name="T113" fmla="*/ 144 h 735"/>
                    <a:gd name="T114" fmla="*/ 208 w 2624"/>
                    <a:gd name="T115" fmla="*/ 168 h 735"/>
                    <a:gd name="T116" fmla="*/ 208 w 2624"/>
                    <a:gd name="T117" fmla="*/ 179 h 735"/>
                    <a:gd name="T118" fmla="*/ 210 w 2624"/>
                    <a:gd name="T119" fmla="*/ 182 h 735"/>
                    <a:gd name="T120" fmla="*/ 213 w 2624"/>
                    <a:gd name="T121" fmla="*/ 184 h 7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24"/>
                    <a:gd name="T184" fmla="*/ 0 h 735"/>
                    <a:gd name="T185" fmla="*/ 2624 w 2624"/>
                    <a:gd name="T186" fmla="*/ 735 h 7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24" h="735">
                      <a:moveTo>
                        <a:pt x="855" y="735"/>
                      </a:moveTo>
                      <a:lnTo>
                        <a:pt x="1896" y="727"/>
                      </a:lnTo>
                      <a:lnTo>
                        <a:pt x="1897" y="727"/>
                      </a:lnTo>
                      <a:lnTo>
                        <a:pt x="1898" y="727"/>
                      </a:lnTo>
                      <a:lnTo>
                        <a:pt x="1900" y="726"/>
                      </a:lnTo>
                      <a:lnTo>
                        <a:pt x="1901" y="726"/>
                      </a:lnTo>
                      <a:lnTo>
                        <a:pt x="1902" y="726"/>
                      </a:lnTo>
                      <a:lnTo>
                        <a:pt x="1903" y="726"/>
                      </a:lnTo>
                      <a:lnTo>
                        <a:pt x="1904" y="726"/>
                      </a:lnTo>
                      <a:lnTo>
                        <a:pt x="1905" y="726"/>
                      </a:lnTo>
                      <a:lnTo>
                        <a:pt x="1906" y="725"/>
                      </a:lnTo>
                      <a:lnTo>
                        <a:pt x="1908" y="725"/>
                      </a:lnTo>
                      <a:lnTo>
                        <a:pt x="1909" y="725"/>
                      </a:lnTo>
                      <a:lnTo>
                        <a:pt x="1910" y="724"/>
                      </a:lnTo>
                      <a:lnTo>
                        <a:pt x="1911" y="723"/>
                      </a:lnTo>
                      <a:lnTo>
                        <a:pt x="1912" y="723"/>
                      </a:lnTo>
                      <a:lnTo>
                        <a:pt x="1913" y="723"/>
                      </a:lnTo>
                      <a:lnTo>
                        <a:pt x="1913" y="722"/>
                      </a:lnTo>
                      <a:lnTo>
                        <a:pt x="1915" y="722"/>
                      </a:lnTo>
                      <a:lnTo>
                        <a:pt x="1916" y="720"/>
                      </a:lnTo>
                      <a:lnTo>
                        <a:pt x="1916" y="719"/>
                      </a:lnTo>
                      <a:lnTo>
                        <a:pt x="1917" y="719"/>
                      </a:lnTo>
                      <a:lnTo>
                        <a:pt x="1918" y="718"/>
                      </a:lnTo>
                      <a:lnTo>
                        <a:pt x="1918" y="717"/>
                      </a:lnTo>
                      <a:lnTo>
                        <a:pt x="1919" y="716"/>
                      </a:lnTo>
                      <a:lnTo>
                        <a:pt x="1919" y="715"/>
                      </a:lnTo>
                      <a:lnTo>
                        <a:pt x="1920" y="713"/>
                      </a:lnTo>
                      <a:lnTo>
                        <a:pt x="1920" y="712"/>
                      </a:lnTo>
                      <a:lnTo>
                        <a:pt x="1920" y="711"/>
                      </a:lnTo>
                      <a:lnTo>
                        <a:pt x="1920" y="710"/>
                      </a:lnTo>
                      <a:lnTo>
                        <a:pt x="1920" y="709"/>
                      </a:lnTo>
                      <a:lnTo>
                        <a:pt x="1920" y="708"/>
                      </a:lnTo>
                      <a:lnTo>
                        <a:pt x="1921" y="697"/>
                      </a:lnTo>
                      <a:lnTo>
                        <a:pt x="1921" y="686"/>
                      </a:lnTo>
                      <a:lnTo>
                        <a:pt x="1923" y="676"/>
                      </a:lnTo>
                      <a:lnTo>
                        <a:pt x="1924" y="664"/>
                      </a:lnTo>
                      <a:lnTo>
                        <a:pt x="1925" y="654"/>
                      </a:lnTo>
                      <a:lnTo>
                        <a:pt x="1927" y="642"/>
                      </a:lnTo>
                      <a:lnTo>
                        <a:pt x="1930" y="632"/>
                      </a:lnTo>
                      <a:lnTo>
                        <a:pt x="1932" y="620"/>
                      </a:lnTo>
                      <a:lnTo>
                        <a:pt x="1934" y="610"/>
                      </a:lnTo>
                      <a:lnTo>
                        <a:pt x="1938" y="600"/>
                      </a:lnTo>
                      <a:lnTo>
                        <a:pt x="1942" y="589"/>
                      </a:lnTo>
                      <a:lnTo>
                        <a:pt x="1946" y="580"/>
                      </a:lnTo>
                      <a:lnTo>
                        <a:pt x="1950" y="570"/>
                      </a:lnTo>
                      <a:lnTo>
                        <a:pt x="1956" y="560"/>
                      </a:lnTo>
                      <a:lnTo>
                        <a:pt x="1961" y="551"/>
                      </a:lnTo>
                      <a:lnTo>
                        <a:pt x="1968" y="542"/>
                      </a:lnTo>
                      <a:lnTo>
                        <a:pt x="1973" y="533"/>
                      </a:lnTo>
                      <a:lnTo>
                        <a:pt x="1980" y="525"/>
                      </a:lnTo>
                      <a:lnTo>
                        <a:pt x="1988" y="517"/>
                      </a:lnTo>
                      <a:lnTo>
                        <a:pt x="1996" y="510"/>
                      </a:lnTo>
                      <a:lnTo>
                        <a:pt x="2004" y="503"/>
                      </a:lnTo>
                      <a:lnTo>
                        <a:pt x="2014" y="496"/>
                      </a:lnTo>
                      <a:lnTo>
                        <a:pt x="2024" y="490"/>
                      </a:lnTo>
                      <a:lnTo>
                        <a:pt x="2034" y="484"/>
                      </a:lnTo>
                      <a:lnTo>
                        <a:pt x="2045" y="480"/>
                      </a:lnTo>
                      <a:lnTo>
                        <a:pt x="2056" y="476"/>
                      </a:lnTo>
                      <a:lnTo>
                        <a:pt x="2069" y="472"/>
                      </a:lnTo>
                      <a:lnTo>
                        <a:pt x="2082" y="469"/>
                      </a:lnTo>
                      <a:lnTo>
                        <a:pt x="2095" y="467"/>
                      </a:lnTo>
                      <a:lnTo>
                        <a:pt x="2109" y="465"/>
                      </a:lnTo>
                      <a:lnTo>
                        <a:pt x="2124" y="465"/>
                      </a:lnTo>
                      <a:lnTo>
                        <a:pt x="2140" y="465"/>
                      </a:lnTo>
                      <a:lnTo>
                        <a:pt x="2152" y="465"/>
                      </a:lnTo>
                      <a:lnTo>
                        <a:pt x="2163" y="466"/>
                      </a:lnTo>
                      <a:lnTo>
                        <a:pt x="2175" y="467"/>
                      </a:lnTo>
                      <a:lnTo>
                        <a:pt x="2186" y="469"/>
                      </a:lnTo>
                      <a:lnTo>
                        <a:pt x="2198" y="472"/>
                      </a:lnTo>
                      <a:lnTo>
                        <a:pt x="2208" y="474"/>
                      </a:lnTo>
                      <a:lnTo>
                        <a:pt x="2219" y="477"/>
                      </a:lnTo>
                      <a:lnTo>
                        <a:pt x="2229" y="481"/>
                      </a:lnTo>
                      <a:lnTo>
                        <a:pt x="2238" y="486"/>
                      </a:lnTo>
                      <a:lnTo>
                        <a:pt x="2248" y="490"/>
                      </a:lnTo>
                      <a:lnTo>
                        <a:pt x="2257" y="495"/>
                      </a:lnTo>
                      <a:lnTo>
                        <a:pt x="2266" y="500"/>
                      </a:lnTo>
                      <a:lnTo>
                        <a:pt x="2274" y="506"/>
                      </a:lnTo>
                      <a:lnTo>
                        <a:pt x="2282" y="512"/>
                      </a:lnTo>
                      <a:lnTo>
                        <a:pt x="2290" y="519"/>
                      </a:lnTo>
                      <a:lnTo>
                        <a:pt x="2297" y="526"/>
                      </a:lnTo>
                      <a:lnTo>
                        <a:pt x="2304" y="533"/>
                      </a:lnTo>
                      <a:lnTo>
                        <a:pt x="2311" y="541"/>
                      </a:lnTo>
                      <a:lnTo>
                        <a:pt x="2317" y="549"/>
                      </a:lnTo>
                      <a:lnTo>
                        <a:pt x="2322" y="557"/>
                      </a:lnTo>
                      <a:lnTo>
                        <a:pt x="2327" y="565"/>
                      </a:lnTo>
                      <a:lnTo>
                        <a:pt x="2333" y="573"/>
                      </a:lnTo>
                      <a:lnTo>
                        <a:pt x="2336" y="582"/>
                      </a:lnTo>
                      <a:lnTo>
                        <a:pt x="2341" y="591"/>
                      </a:lnTo>
                      <a:lnTo>
                        <a:pt x="2344" y="601"/>
                      </a:lnTo>
                      <a:lnTo>
                        <a:pt x="2348" y="610"/>
                      </a:lnTo>
                      <a:lnTo>
                        <a:pt x="2350" y="620"/>
                      </a:lnTo>
                      <a:lnTo>
                        <a:pt x="2352" y="631"/>
                      </a:lnTo>
                      <a:lnTo>
                        <a:pt x="2353" y="641"/>
                      </a:lnTo>
                      <a:lnTo>
                        <a:pt x="2355" y="651"/>
                      </a:lnTo>
                      <a:lnTo>
                        <a:pt x="2356" y="662"/>
                      </a:lnTo>
                      <a:lnTo>
                        <a:pt x="2356" y="672"/>
                      </a:lnTo>
                      <a:lnTo>
                        <a:pt x="2356" y="674"/>
                      </a:lnTo>
                      <a:lnTo>
                        <a:pt x="2356" y="677"/>
                      </a:lnTo>
                      <a:lnTo>
                        <a:pt x="2356" y="678"/>
                      </a:lnTo>
                      <a:lnTo>
                        <a:pt x="2357" y="680"/>
                      </a:lnTo>
                      <a:lnTo>
                        <a:pt x="2357" y="681"/>
                      </a:lnTo>
                      <a:lnTo>
                        <a:pt x="2357" y="684"/>
                      </a:lnTo>
                      <a:lnTo>
                        <a:pt x="2357" y="685"/>
                      </a:lnTo>
                      <a:lnTo>
                        <a:pt x="2358" y="686"/>
                      </a:lnTo>
                      <a:lnTo>
                        <a:pt x="2358" y="687"/>
                      </a:lnTo>
                      <a:lnTo>
                        <a:pt x="2359" y="688"/>
                      </a:lnTo>
                      <a:lnTo>
                        <a:pt x="2359" y="689"/>
                      </a:lnTo>
                      <a:lnTo>
                        <a:pt x="2360" y="690"/>
                      </a:lnTo>
                      <a:lnTo>
                        <a:pt x="2362" y="692"/>
                      </a:lnTo>
                      <a:lnTo>
                        <a:pt x="2363" y="693"/>
                      </a:lnTo>
                      <a:lnTo>
                        <a:pt x="2363" y="694"/>
                      </a:lnTo>
                      <a:lnTo>
                        <a:pt x="2364" y="695"/>
                      </a:lnTo>
                      <a:lnTo>
                        <a:pt x="2365" y="695"/>
                      </a:lnTo>
                      <a:lnTo>
                        <a:pt x="2366" y="696"/>
                      </a:lnTo>
                      <a:lnTo>
                        <a:pt x="2368" y="696"/>
                      </a:lnTo>
                      <a:lnTo>
                        <a:pt x="2370" y="697"/>
                      </a:lnTo>
                      <a:lnTo>
                        <a:pt x="2371" y="697"/>
                      </a:lnTo>
                      <a:lnTo>
                        <a:pt x="2373" y="697"/>
                      </a:lnTo>
                      <a:lnTo>
                        <a:pt x="2374" y="699"/>
                      </a:lnTo>
                      <a:lnTo>
                        <a:pt x="2377" y="699"/>
                      </a:lnTo>
                      <a:lnTo>
                        <a:pt x="2378" y="699"/>
                      </a:lnTo>
                      <a:lnTo>
                        <a:pt x="2380" y="699"/>
                      </a:lnTo>
                      <a:lnTo>
                        <a:pt x="2382" y="699"/>
                      </a:lnTo>
                      <a:lnTo>
                        <a:pt x="2385" y="699"/>
                      </a:lnTo>
                      <a:lnTo>
                        <a:pt x="2387" y="699"/>
                      </a:lnTo>
                      <a:lnTo>
                        <a:pt x="2389" y="699"/>
                      </a:lnTo>
                      <a:lnTo>
                        <a:pt x="2392" y="699"/>
                      </a:lnTo>
                      <a:lnTo>
                        <a:pt x="2394" y="699"/>
                      </a:lnTo>
                      <a:lnTo>
                        <a:pt x="2522" y="688"/>
                      </a:lnTo>
                      <a:lnTo>
                        <a:pt x="2524" y="688"/>
                      </a:lnTo>
                      <a:lnTo>
                        <a:pt x="2526" y="688"/>
                      </a:lnTo>
                      <a:lnTo>
                        <a:pt x="2529" y="687"/>
                      </a:lnTo>
                      <a:lnTo>
                        <a:pt x="2531" y="686"/>
                      </a:lnTo>
                      <a:lnTo>
                        <a:pt x="2533" y="686"/>
                      </a:lnTo>
                      <a:lnTo>
                        <a:pt x="2534" y="685"/>
                      </a:lnTo>
                      <a:lnTo>
                        <a:pt x="2536" y="684"/>
                      </a:lnTo>
                      <a:lnTo>
                        <a:pt x="2537" y="681"/>
                      </a:lnTo>
                      <a:lnTo>
                        <a:pt x="2538" y="680"/>
                      </a:lnTo>
                      <a:lnTo>
                        <a:pt x="2539" y="679"/>
                      </a:lnTo>
                      <a:lnTo>
                        <a:pt x="2540" y="677"/>
                      </a:lnTo>
                      <a:lnTo>
                        <a:pt x="2541" y="676"/>
                      </a:lnTo>
                      <a:lnTo>
                        <a:pt x="2541" y="673"/>
                      </a:lnTo>
                      <a:lnTo>
                        <a:pt x="2542" y="671"/>
                      </a:lnTo>
                      <a:lnTo>
                        <a:pt x="2542" y="670"/>
                      </a:lnTo>
                      <a:lnTo>
                        <a:pt x="2544" y="667"/>
                      </a:lnTo>
                      <a:lnTo>
                        <a:pt x="2544" y="665"/>
                      </a:lnTo>
                      <a:lnTo>
                        <a:pt x="2545" y="663"/>
                      </a:lnTo>
                      <a:lnTo>
                        <a:pt x="2545" y="661"/>
                      </a:lnTo>
                      <a:lnTo>
                        <a:pt x="2546" y="658"/>
                      </a:lnTo>
                      <a:lnTo>
                        <a:pt x="2546" y="656"/>
                      </a:lnTo>
                      <a:lnTo>
                        <a:pt x="2547" y="655"/>
                      </a:lnTo>
                      <a:lnTo>
                        <a:pt x="2547" y="652"/>
                      </a:lnTo>
                      <a:lnTo>
                        <a:pt x="2548" y="650"/>
                      </a:lnTo>
                      <a:lnTo>
                        <a:pt x="2548" y="648"/>
                      </a:lnTo>
                      <a:lnTo>
                        <a:pt x="2549" y="646"/>
                      </a:lnTo>
                      <a:lnTo>
                        <a:pt x="2551" y="643"/>
                      </a:lnTo>
                      <a:lnTo>
                        <a:pt x="2552" y="642"/>
                      </a:lnTo>
                      <a:lnTo>
                        <a:pt x="2554" y="640"/>
                      </a:lnTo>
                      <a:lnTo>
                        <a:pt x="2555" y="638"/>
                      </a:lnTo>
                      <a:lnTo>
                        <a:pt x="2556" y="636"/>
                      </a:lnTo>
                      <a:lnTo>
                        <a:pt x="2559" y="635"/>
                      </a:lnTo>
                      <a:lnTo>
                        <a:pt x="2561" y="634"/>
                      </a:lnTo>
                      <a:lnTo>
                        <a:pt x="2563" y="634"/>
                      </a:lnTo>
                      <a:lnTo>
                        <a:pt x="2567" y="633"/>
                      </a:lnTo>
                      <a:lnTo>
                        <a:pt x="2569" y="633"/>
                      </a:lnTo>
                      <a:lnTo>
                        <a:pt x="2571" y="632"/>
                      </a:lnTo>
                      <a:lnTo>
                        <a:pt x="2574" y="632"/>
                      </a:lnTo>
                      <a:lnTo>
                        <a:pt x="2577" y="631"/>
                      </a:lnTo>
                      <a:lnTo>
                        <a:pt x="2579" y="629"/>
                      </a:lnTo>
                      <a:lnTo>
                        <a:pt x="2582" y="628"/>
                      </a:lnTo>
                      <a:lnTo>
                        <a:pt x="2585" y="628"/>
                      </a:lnTo>
                      <a:lnTo>
                        <a:pt x="2587" y="627"/>
                      </a:lnTo>
                      <a:lnTo>
                        <a:pt x="2590" y="626"/>
                      </a:lnTo>
                      <a:lnTo>
                        <a:pt x="2593" y="625"/>
                      </a:lnTo>
                      <a:lnTo>
                        <a:pt x="2595" y="624"/>
                      </a:lnTo>
                      <a:lnTo>
                        <a:pt x="2598" y="623"/>
                      </a:lnTo>
                      <a:lnTo>
                        <a:pt x="2600" y="621"/>
                      </a:lnTo>
                      <a:lnTo>
                        <a:pt x="2602" y="620"/>
                      </a:lnTo>
                      <a:lnTo>
                        <a:pt x="2605" y="619"/>
                      </a:lnTo>
                      <a:lnTo>
                        <a:pt x="2607" y="618"/>
                      </a:lnTo>
                      <a:lnTo>
                        <a:pt x="2609" y="617"/>
                      </a:lnTo>
                      <a:lnTo>
                        <a:pt x="2612" y="616"/>
                      </a:lnTo>
                      <a:lnTo>
                        <a:pt x="2613" y="613"/>
                      </a:lnTo>
                      <a:lnTo>
                        <a:pt x="2615" y="612"/>
                      </a:lnTo>
                      <a:lnTo>
                        <a:pt x="2616" y="611"/>
                      </a:lnTo>
                      <a:lnTo>
                        <a:pt x="2617" y="609"/>
                      </a:lnTo>
                      <a:lnTo>
                        <a:pt x="2620" y="608"/>
                      </a:lnTo>
                      <a:lnTo>
                        <a:pt x="2621" y="606"/>
                      </a:lnTo>
                      <a:lnTo>
                        <a:pt x="2621" y="604"/>
                      </a:lnTo>
                      <a:lnTo>
                        <a:pt x="2622" y="602"/>
                      </a:lnTo>
                      <a:lnTo>
                        <a:pt x="2623" y="601"/>
                      </a:lnTo>
                      <a:lnTo>
                        <a:pt x="2623" y="598"/>
                      </a:lnTo>
                      <a:lnTo>
                        <a:pt x="2623" y="597"/>
                      </a:lnTo>
                      <a:lnTo>
                        <a:pt x="2624" y="528"/>
                      </a:lnTo>
                      <a:lnTo>
                        <a:pt x="2624" y="526"/>
                      </a:lnTo>
                      <a:lnTo>
                        <a:pt x="2624" y="525"/>
                      </a:lnTo>
                      <a:lnTo>
                        <a:pt x="2623" y="522"/>
                      </a:lnTo>
                      <a:lnTo>
                        <a:pt x="2622" y="520"/>
                      </a:lnTo>
                      <a:lnTo>
                        <a:pt x="2622" y="519"/>
                      </a:lnTo>
                      <a:lnTo>
                        <a:pt x="2621" y="517"/>
                      </a:lnTo>
                      <a:lnTo>
                        <a:pt x="2618" y="514"/>
                      </a:lnTo>
                      <a:lnTo>
                        <a:pt x="2617" y="513"/>
                      </a:lnTo>
                      <a:lnTo>
                        <a:pt x="2616" y="511"/>
                      </a:lnTo>
                      <a:lnTo>
                        <a:pt x="2614" y="510"/>
                      </a:lnTo>
                      <a:lnTo>
                        <a:pt x="2612" y="507"/>
                      </a:lnTo>
                      <a:lnTo>
                        <a:pt x="2609" y="506"/>
                      </a:lnTo>
                      <a:lnTo>
                        <a:pt x="2607" y="504"/>
                      </a:lnTo>
                      <a:lnTo>
                        <a:pt x="2605" y="503"/>
                      </a:lnTo>
                      <a:lnTo>
                        <a:pt x="2602" y="500"/>
                      </a:lnTo>
                      <a:lnTo>
                        <a:pt x="2600" y="499"/>
                      </a:lnTo>
                      <a:lnTo>
                        <a:pt x="2597" y="497"/>
                      </a:lnTo>
                      <a:lnTo>
                        <a:pt x="2594" y="496"/>
                      </a:lnTo>
                      <a:lnTo>
                        <a:pt x="2592" y="495"/>
                      </a:lnTo>
                      <a:lnTo>
                        <a:pt x="2589" y="492"/>
                      </a:lnTo>
                      <a:lnTo>
                        <a:pt x="2585" y="491"/>
                      </a:lnTo>
                      <a:lnTo>
                        <a:pt x="2583" y="490"/>
                      </a:lnTo>
                      <a:lnTo>
                        <a:pt x="2579" y="489"/>
                      </a:lnTo>
                      <a:lnTo>
                        <a:pt x="2576" y="487"/>
                      </a:lnTo>
                      <a:lnTo>
                        <a:pt x="2574" y="486"/>
                      </a:lnTo>
                      <a:lnTo>
                        <a:pt x="2570" y="484"/>
                      </a:lnTo>
                      <a:lnTo>
                        <a:pt x="2567" y="483"/>
                      </a:lnTo>
                      <a:lnTo>
                        <a:pt x="2564" y="482"/>
                      </a:lnTo>
                      <a:lnTo>
                        <a:pt x="2561" y="482"/>
                      </a:lnTo>
                      <a:lnTo>
                        <a:pt x="2557" y="481"/>
                      </a:lnTo>
                      <a:lnTo>
                        <a:pt x="2555" y="480"/>
                      </a:lnTo>
                      <a:lnTo>
                        <a:pt x="2552" y="479"/>
                      </a:lnTo>
                      <a:lnTo>
                        <a:pt x="2552" y="476"/>
                      </a:lnTo>
                      <a:lnTo>
                        <a:pt x="2552" y="474"/>
                      </a:lnTo>
                      <a:lnTo>
                        <a:pt x="2552" y="471"/>
                      </a:lnTo>
                      <a:lnTo>
                        <a:pt x="2551" y="468"/>
                      </a:lnTo>
                      <a:lnTo>
                        <a:pt x="2551" y="465"/>
                      </a:lnTo>
                      <a:lnTo>
                        <a:pt x="2551" y="462"/>
                      </a:lnTo>
                      <a:lnTo>
                        <a:pt x="2551" y="460"/>
                      </a:lnTo>
                      <a:lnTo>
                        <a:pt x="2551" y="457"/>
                      </a:lnTo>
                      <a:lnTo>
                        <a:pt x="2549" y="454"/>
                      </a:lnTo>
                      <a:lnTo>
                        <a:pt x="2549" y="451"/>
                      </a:lnTo>
                      <a:lnTo>
                        <a:pt x="2549" y="449"/>
                      </a:lnTo>
                      <a:lnTo>
                        <a:pt x="2548" y="445"/>
                      </a:lnTo>
                      <a:lnTo>
                        <a:pt x="2548" y="443"/>
                      </a:lnTo>
                      <a:lnTo>
                        <a:pt x="2548" y="439"/>
                      </a:lnTo>
                      <a:lnTo>
                        <a:pt x="2547" y="437"/>
                      </a:lnTo>
                      <a:lnTo>
                        <a:pt x="2547" y="435"/>
                      </a:lnTo>
                      <a:lnTo>
                        <a:pt x="2547" y="431"/>
                      </a:lnTo>
                      <a:lnTo>
                        <a:pt x="2546" y="429"/>
                      </a:lnTo>
                      <a:lnTo>
                        <a:pt x="2546" y="426"/>
                      </a:lnTo>
                      <a:lnTo>
                        <a:pt x="2546" y="423"/>
                      </a:lnTo>
                      <a:lnTo>
                        <a:pt x="2545" y="421"/>
                      </a:lnTo>
                      <a:lnTo>
                        <a:pt x="2545" y="418"/>
                      </a:lnTo>
                      <a:lnTo>
                        <a:pt x="2544" y="415"/>
                      </a:lnTo>
                      <a:lnTo>
                        <a:pt x="2544" y="412"/>
                      </a:lnTo>
                      <a:lnTo>
                        <a:pt x="2542" y="410"/>
                      </a:lnTo>
                      <a:lnTo>
                        <a:pt x="2542" y="407"/>
                      </a:lnTo>
                      <a:lnTo>
                        <a:pt x="2541" y="404"/>
                      </a:lnTo>
                      <a:lnTo>
                        <a:pt x="2541" y="401"/>
                      </a:lnTo>
                      <a:lnTo>
                        <a:pt x="2540" y="399"/>
                      </a:lnTo>
                      <a:lnTo>
                        <a:pt x="2540" y="396"/>
                      </a:lnTo>
                      <a:lnTo>
                        <a:pt x="2539" y="393"/>
                      </a:lnTo>
                      <a:lnTo>
                        <a:pt x="2539" y="391"/>
                      </a:lnTo>
                      <a:lnTo>
                        <a:pt x="2538" y="389"/>
                      </a:lnTo>
                      <a:lnTo>
                        <a:pt x="2538" y="388"/>
                      </a:lnTo>
                      <a:lnTo>
                        <a:pt x="2537" y="385"/>
                      </a:lnTo>
                      <a:lnTo>
                        <a:pt x="2537" y="384"/>
                      </a:lnTo>
                      <a:lnTo>
                        <a:pt x="2536" y="383"/>
                      </a:lnTo>
                      <a:lnTo>
                        <a:pt x="2536" y="382"/>
                      </a:lnTo>
                      <a:lnTo>
                        <a:pt x="2534" y="380"/>
                      </a:lnTo>
                      <a:lnTo>
                        <a:pt x="2534" y="378"/>
                      </a:lnTo>
                      <a:lnTo>
                        <a:pt x="2533" y="377"/>
                      </a:lnTo>
                      <a:lnTo>
                        <a:pt x="2532" y="376"/>
                      </a:lnTo>
                      <a:lnTo>
                        <a:pt x="2532" y="375"/>
                      </a:lnTo>
                      <a:lnTo>
                        <a:pt x="2531" y="374"/>
                      </a:lnTo>
                      <a:lnTo>
                        <a:pt x="2530" y="374"/>
                      </a:lnTo>
                      <a:lnTo>
                        <a:pt x="2530" y="373"/>
                      </a:lnTo>
                      <a:lnTo>
                        <a:pt x="2529" y="372"/>
                      </a:lnTo>
                      <a:lnTo>
                        <a:pt x="2527" y="370"/>
                      </a:lnTo>
                      <a:lnTo>
                        <a:pt x="2526" y="370"/>
                      </a:lnTo>
                      <a:lnTo>
                        <a:pt x="2525" y="369"/>
                      </a:lnTo>
                      <a:lnTo>
                        <a:pt x="2524" y="368"/>
                      </a:lnTo>
                      <a:lnTo>
                        <a:pt x="2523" y="368"/>
                      </a:lnTo>
                      <a:lnTo>
                        <a:pt x="2522" y="367"/>
                      </a:lnTo>
                      <a:lnTo>
                        <a:pt x="2521" y="367"/>
                      </a:lnTo>
                      <a:lnTo>
                        <a:pt x="2519" y="366"/>
                      </a:lnTo>
                      <a:lnTo>
                        <a:pt x="2518" y="365"/>
                      </a:lnTo>
                      <a:lnTo>
                        <a:pt x="2516" y="365"/>
                      </a:lnTo>
                      <a:lnTo>
                        <a:pt x="2515" y="363"/>
                      </a:lnTo>
                      <a:lnTo>
                        <a:pt x="2512" y="363"/>
                      </a:lnTo>
                      <a:lnTo>
                        <a:pt x="2511" y="362"/>
                      </a:lnTo>
                      <a:lnTo>
                        <a:pt x="2509" y="361"/>
                      </a:lnTo>
                      <a:lnTo>
                        <a:pt x="2507" y="361"/>
                      </a:lnTo>
                      <a:lnTo>
                        <a:pt x="2504" y="360"/>
                      </a:lnTo>
                      <a:lnTo>
                        <a:pt x="2502" y="359"/>
                      </a:lnTo>
                      <a:lnTo>
                        <a:pt x="2483" y="353"/>
                      </a:lnTo>
                      <a:lnTo>
                        <a:pt x="2463" y="348"/>
                      </a:lnTo>
                      <a:lnTo>
                        <a:pt x="2443" y="343"/>
                      </a:lnTo>
                      <a:lnTo>
                        <a:pt x="2424" y="338"/>
                      </a:lnTo>
                      <a:lnTo>
                        <a:pt x="2403" y="332"/>
                      </a:lnTo>
                      <a:lnTo>
                        <a:pt x="2383" y="328"/>
                      </a:lnTo>
                      <a:lnTo>
                        <a:pt x="2363" y="323"/>
                      </a:lnTo>
                      <a:lnTo>
                        <a:pt x="2342" y="317"/>
                      </a:lnTo>
                      <a:lnTo>
                        <a:pt x="2321" y="313"/>
                      </a:lnTo>
                      <a:lnTo>
                        <a:pt x="2301" y="308"/>
                      </a:lnTo>
                      <a:lnTo>
                        <a:pt x="2280" y="304"/>
                      </a:lnTo>
                      <a:lnTo>
                        <a:pt x="2259" y="299"/>
                      </a:lnTo>
                      <a:lnTo>
                        <a:pt x="2238" y="296"/>
                      </a:lnTo>
                      <a:lnTo>
                        <a:pt x="2218" y="291"/>
                      </a:lnTo>
                      <a:lnTo>
                        <a:pt x="2196" y="286"/>
                      </a:lnTo>
                      <a:lnTo>
                        <a:pt x="2175" y="283"/>
                      </a:lnTo>
                      <a:lnTo>
                        <a:pt x="2154" y="279"/>
                      </a:lnTo>
                      <a:lnTo>
                        <a:pt x="2132" y="275"/>
                      </a:lnTo>
                      <a:lnTo>
                        <a:pt x="2110" y="271"/>
                      </a:lnTo>
                      <a:lnTo>
                        <a:pt x="2090" y="268"/>
                      </a:lnTo>
                      <a:lnTo>
                        <a:pt x="2068" y="264"/>
                      </a:lnTo>
                      <a:lnTo>
                        <a:pt x="2047" y="261"/>
                      </a:lnTo>
                      <a:lnTo>
                        <a:pt x="2025" y="258"/>
                      </a:lnTo>
                      <a:lnTo>
                        <a:pt x="2003" y="255"/>
                      </a:lnTo>
                      <a:lnTo>
                        <a:pt x="1981" y="252"/>
                      </a:lnTo>
                      <a:lnTo>
                        <a:pt x="1961" y="249"/>
                      </a:lnTo>
                      <a:lnTo>
                        <a:pt x="1939" y="246"/>
                      </a:lnTo>
                      <a:lnTo>
                        <a:pt x="1917" y="244"/>
                      </a:lnTo>
                      <a:lnTo>
                        <a:pt x="1896" y="241"/>
                      </a:lnTo>
                      <a:lnTo>
                        <a:pt x="1874" y="239"/>
                      </a:lnTo>
                      <a:lnTo>
                        <a:pt x="1852" y="237"/>
                      </a:lnTo>
                      <a:lnTo>
                        <a:pt x="1832" y="234"/>
                      </a:lnTo>
                      <a:lnTo>
                        <a:pt x="1821" y="228"/>
                      </a:lnTo>
                      <a:lnTo>
                        <a:pt x="1812" y="221"/>
                      </a:lnTo>
                      <a:lnTo>
                        <a:pt x="1802" y="214"/>
                      </a:lnTo>
                      <a:lnTo>
                        <a:pt x="1792" y="207"/>
                      </a:lnTo>
                      <a:lnTo>
                        <a:pt x="1782" y="200"/>
                      </a:lnTo>
                      <a:lnTo>
                        <a:pt x="1773" y="193"/>
                      </a:lnTo>
                      <a:lnTo>
                        <a:pt x="1762" y="187"/>
                      </a:lnTo>
                      <a:lnTo>
                        <a:pt x="1752" y="180"/>
                      </a:lnTo>
                      <a:lnTo>
                        <a:pt x="1743" y="173"/>
                      </a:lnTo>
                      <a:lnTo>
                        <a:pt x="1733" y="167"/>
                      </a:lnTo>
                      <a:lnTo>
                        <a:pt x="1723" y="161"/>
                      </a:lnTo>
                      <a:lnTo>
                        <a:pt x="1713" y="154"/>
                      </a:lnTo>
                      <a:lnTo>
                        <a:pt x="1703" y="148"/>
                      </a:lnTo>
                      <a:lnTo>
                        <a:pt x="1692" y="141"/>
                      </a:lnTo>
                      <a:lnTo>
                        <a:pt x="1683" y="135"/>
                      </a:lnTo>
                      <a:lnTo>
                        <a:pt x="1673" y="129"/>
                      </a:lnTo>
                      <a:lnTo>
                        <a:pt x="1662" y="123"/>
                      </a:lnTo>
                      <a:lnTo>
                        <a:pt x="1652" y="116"/>
                      </a:lnTo>
                      <a:lnTo>
                        <a:pt x="1642" y="110"/>
                      </a:lnTo>
                      <a:lnTo>
                        <a:pt x="1631" y="104"/>
                      </a:lnTo>
                      <a:lnTo>
                        <a:pt x="1621" y="97"/>
                      </a:lnTo>
                      <a:lnTo>
                        <a:pt x="1610" y="92"/>
                      </a:lnTo>
                      <a:lnTo>
                        <a:pt x="1600" y="86"/>
                      </a:lnTo>
                      <a:lnTo>
                        <a:pt x="1590" y="80"/>
                      </a:lnTo>
                      <a:lnTo>
                        <a:pt x="1579" y="73"/>
                      </a:lnTo>
                      <a:lnTo>
                        <a:pt x="1569" y="68"/>
                      </a:lnTo>
                      <a:lnTo>
                        <a:pt x="1559" y="62"/>
                      </a:lnTo>
                      <a:lnTo>
                        <a:pt x="1547" y="56"/>
                      </a:lnTo>
                      <a:lnTo>
                        <a:pt x="1537" y="50"/>
                      </a:lnTo>
                      <a:lnTo>
                        <a:pt x="1526" y="45"/>
                      </a:lnTo>
                      <a:lnTo>
                        <a:pt x="1515" y="39"/>
                      </a:lnTo>
                      <a:lnTo>
                        <a:pt x="1504" y="34"/>
                      </a:lnTo>
                      <a:lnTo>
                        <a:pt x="1503" y="33"/>
                      </a:lnTo>
                      <a:lnTo>
                        <a:pt x="1502" y="32"/>
                      </a:lnTo>
                      <a:lnTo>
                        <a:pt x="1502" y="31"/>
                      </a:lnTo>
                      <a:lnTo>
                        <a:pt x="1501" y="30"/>
                      </a:lnTo>
                      <a:lnTo>
                        <a:pt x="1501" y="28"/>
                      </a:lnTo>
                      <a:lnTo>
                        <a:pt x="1501" y="27"/>
                      </a:lnTo>
                      <a:lnTo>
                        <a:pt x="1500" y="27"/>
                      </a:lnTo>
                      <a:lnTo>
                        <a:pt x="1500" y="26"/>
                      </a:lnTo>
                      <a:lnTo>
                        <a:pt x="1500" y="25"/>
                      </a:lnTo>
                      <a:lnTo>
                        <a:pt x="1499" y="24"/>
                      </a:lnTo>
                      <a:lnTo>
                        <a:pt x="1499" y="23"/>
                      </a:lnTo>
                      <a:lnTo>
                        <a:pt x="1497" y="21"/>
                      </a:lnTo>
                      <a:lnTo>
                        <a:pt x="1497" y="20"/>
                      </a:lnTo>
                      <a:lnTo>
                        <a:pt x="1496" y="20"/>
                      </a:lnTo>
                      <a:lnTo>
                        <a:pt x="1496" y="19"/>
                      </a:lnTo>
                      <a:lnTo>
                        <a:pt x="1495" y="19"/>
                      </a:lnTo>
                      <a:lnTo>
                        <a:pt x="1494" y="18"/>
                      </a:lnTo>
                      <a:lnTo>
                        <a:pt x="1493" y="18"/>
                      </a:lnTo>
                      <a:lnTo>
                        <a:pt x="1492" y="18"/>
                      </a:lnTo>
                      <a:lnTo>
                        <a:pt x="1492" y="17"/>
                      </a:lnTo>
                      <a:lnTo>
                        <a:pt x="1491" y="17"/>
                      </a:lnTo>
                      <a:lnTo>
                        <a:pt x="1489" y="17"/>
                      </a:lnTo>
                      <a:lnTo>
                        <a:pt x="1488" y="16"/>
                      </a:lnTo>
                      <a:lnTo>
                        <a:pt x="1464" y="15"/>
                      </a:lnTo>
                      <a:lnTo>
                        <a:pt x="1441" y="12"/>
                      </a:lnTo>
                      <a:lnTo>
                        <a:pt x="1417" y="10"/>
                      </a:lnTo>
                      <a:lnTo>
                        <a:pt x="1394" y="9"/>
                      </a:lnTo>
                      <a:lnTo>
                        <a:pt x="1370" y="8"/>
                      </a:lnTo>
                      <a:lnTo>
                        <a:pt x="1345" y="5"/>
                      </a:lnTo>
                      <a:lnTo>
                        <a:pt x="1322" y="4"/>
                      </a:lnTo>
                      <a:lnTo>
                        <a:pt x="1298" y="3"/>
                      </a:lnTo>
                      <a:lnTo>
                        <a:pt x="1274" y="3"/>
                      </a:lnTo>
                      <a:lnTo>
                        <a:pt x="1251" y="2"/>
                      </a:lnTo>
                      <a:lnTo>
                        <a:pt x="1227" y="1"/>
                      </a:lnTo>
                      <a:lnTo>
                        <a:pt x="1203" y="1"/>
                      </a:lnTo>
                      <a:lnTo>
                        <a:pt x="1178" y="1"/>
                      </a:lnTo>
                      <a:lnTo>
                        <a:pt x="1154" y="1"/>
                      </a:lnTo>
                      <a:lnTo>
                        <a:pt x="1131" y="0"/>
                      </a:lnTo>
                      <a:lnTo>
                        <a:pt x="1107" y="1"/>
                      </a:lnTo>
                      <a:lnTo>
                        <a:pt x="1083" y="1"/>
                      </a:lnTo>
                      <a:lnTo>
                        <a:pt x="1059" y="1"/>
                      </a:lnTo>
                      <a:lnTo>
                        <a:pt x="1035" y="1"/>
                      </a:lnTo>
                      <a:lnTo>
                        <a:pt x="1011" y="2"/>
                      </a:lnTo>
                      <a:lnTo>
                        <a:pt x="987" y="2"/>
                      </a:lnTo>
                      <a:lnTo>
                        <a:pt x="964" y="3"/>
                      </a:lnTo>
                      <a:lnTo>
                        <a:pt x="940" y="4"/>
                      </a:lnTo>
                      <a:lnTo>
                        <a:pt x="917" y="5"/>
                      </a:lnTo>
                      <a:lnTo>
                        <a:pt x="893" y="7"/>
                      </a:lnTo>
                      <a:lnTo>
                        <a:pt x="870" y="8"/>
                      </a:lnTo>
                      <a:lnTo>
                        <a:pt x="847" y="9"/>
                      </a:lnTo>
                      <a:lnTo>
                        <a:pt x="822" y="11"/>
                      </a:lnTo>
                      <a:lnTo>
                        <a:pt x="799" y="12"/>
                      </a:lnTo>
                      <a:lnTo>
                        <a:pt x="776" y="15"/>
                      </a:lnTo>
                      <a:lnTo>
                        <a:pt x="753" y="16"/>
                      </a:lnTo>
                      <a:lnTo>
                        <a:pt x="730" y="18"/>
                      </a:lnTo>
                      <a:lnTo>
                        <a:pt x="729" y="18"/>
                      </a:lnTo>
                      <a:lnTo>
                        <a:pt x="727" y="18"/>
                      </a:lnTo>
                      <a:lnTo>
                        <a:pt x="726" y="19"/>
                      </a:lnTo>
                      <a:lnTo>
                        <a:pt x="723" y="19"/>
                      </a:lnTo>
                      <a:lnTo>
                        <a:pt x="722" y="20"/>
                      </a:lnTo>
                      <a:lnTo>
                        <a:pt x="720" y="20"/>
                      </a:lnTo>
                      <a:lnTo>
                        <a:pt x="719" y="21"/>
                      </a:lnTo>
                      <a:lnTo>
                        <a:pt x="716" y="21"/>
                      </a:lnTo>
                      <a:lnTo>
                        <a:pt x="715" y="23"/>
                      </a:lnTo>
                      <a:lnTo>
                        <a:pt x="713" y="23"/>
                      </a:lnTo>
                      <a:lnTo>
                        <a:pt x="711" y="24"/>
                      </a:lnTo>
                      <a:lnTo>
                        <a:pt x="709" y="25"/>
                      </a:lnTo>
                      <a:lnTo>
                        <a:pt x="707" y="26"/>
                      </a:lnTo>
                      <a:lnTo>
                        <a:pt x="706" y="27"/>
                      </a:lnTo>
                      <a:lnTo>
                        <a:pt x="704" y="27"/>
                      </a:lnTo>
                      <a:lnTo>
                        <a:pt x="703" y="28"/>
                      </a:lnTo>
                      <a:lnTo>
                        <a:pt x="700" y="30"/>
                      </a:lnTo>
                      <a:lnTo>
                        <a:pt x="699" y="31"/>
                      </a:lnTo>
                      <a:lnTo>
                        <a:pt x="697" y="32"/>
                      </a:lnTo>
                      <a:lnTo>
                        <a:pt x="694" y="33"/>
                      </a:lnTo>
                      <a:lnTo>
                        <a:pt x="693" y="34"/>
                      </a:lnTo>
                      <a:lnTo>
                        <a:pt x="691" y="35"/>
                      </a:lnTo>
                      <a:lnTo>
                        <a:pt x="690" y="36"/>
                      </a:lnTo>
                      <a:lnTo>
                        <a:pt x="688" y="38"/>
                      </a:lnTo>
                      <a:lnTo>
                        <a:pt x="686" y="40"/>
                      </a:lnTo>
                      <a:lnTo>
                        <a:pt x="684" y="41"/>
                      </a:lnTo>
                      <a:lnTo>
                        <a:pt x="683" y="42"/>
                      </a:lnTo>
                      <a:lnTo>
                        <a:pt x="681" y="43"/>
                      </a:lnTo>
                      <a:lnTo>
                        <a:pt x="678" y="45"/>
                      </a:lnTo>
                      <a:lnTo>
                        <a:pt x="677" y="46"/>
                      </a:lnTo>
                      <a:lnTo>
                        <a:pt x="675" y="47"/>
                      </a:lnTo>
                      <a:lnTo>
                        <a:pt x="674" y="48"/>
                      </a:lnTo>
                      <a:lnTo>
                        <a:pt x="666" y="54"/>
                      </a:lnTo>
                      <a:lnTo>
                        <a:pt x="656" y="59"/>
                      </a:lnTo>
                      <a:lnTo>
                        <a:pt x="648" y="65"/>
                      </a:lnTo>
                      <a:lnTo>
                        <a:pt x="640" y="71"/>
                      </a:lnTo>
                      <a:lnTo>
                        <a:pt x="632" y="77"/>
                      </a:lnTo>
                      <a:lnTo>
                        <a:pt x="624" y="83"/>
                      </a:lnTo>
                      <a:lnTo>
                        <a:pt x="616" y="88"/>
                      </a:lnTo>
                      <a:lnTo>
                        <a:pt x="608" y="94"/>
                      </a:lnTo>
                      <a:lnTo>
                        <a:pt x="600" y="100"/>
                      </a:lnTo>
                      <a:lnTo>
                        <a:pt x="592" y="106"/>
                      </a:lnTo>
                      <a:lnTo>
                        <a:pt x="584" y="111"/>
                      </a:lnTo>
                      <a:lnTo>
                        <a:pt x="576" y="117"/>
                      </a:lnTo>
                      <a:lnTo>
                        <a:pt x="568" y="123"/>
                      </a:lnTo>
                      <a:lnTo>
                        <a:pt x="561" y="130"/>
                      </a:lnTo>
                      <a:lnTo>
                        <a:pt x="553" y="135"/>
                      </a:lnTo>
                      <a:lnTo>
                        <a:pt x="545" y="141"/>
                      </a:lnTo>
                      <a:lnTo>
                        <a:pt x="537" y="147"/>
                      </a:lnTo>
                      <a:lnTo>
                        <a:pt x="530" y="154"/>
                      </a:lnTo>
                      <a:lnTo>
                        <a:pt x="522" y="160"/>
                      </a:lnTo>
                      <a:lnTo>
                        <a:pt x="514" y="167"/>
                      </a:lnTo>
                      <a:lnTo>
                        <a:pt x="507" y="172"/>
                      </a:lnTo>
                      <a:lnTo>
                        <a:pt x="499" y="178"/>
                      </a:lnTo>
                      <a:lnTo>
                        <a:pt x="491" y="185"/>
                      </a:lnTo>
                      <a:lnTo>
                        <a:pt x="484" y="191"/>
                      </a:lnTo>
                      <a:lnTo>
                        <a:pt x="476" y="198"/>
                      </a:lnTo>
                      <a:lnTo>
                        <a:pt x="469" y="203"/>
                      </a:lnTo>
                      <a:lnTo>
                        <a:pt x="461" y="210"/>
                      </a:lnTo>
                      <a:lnTo>
                        <a:pt x="453" y="217"/>
                      </a:lnTo>
                      <a:lnTo>
                        <a:pt x="446" y="223"/>
                      </a:lnTo>
                      <a:lnTo>
                        <a:pt x="438" y="230"/>
                      </a:lnTo>
                      <a:lnTo>
                        <a:pt x="431" y="237"/>
                      </a:lnTo>
                      <a:lnTo>
                        <a:pt x="423" y="243"/>
                      </a:lnTo>
                      <a:lnTo>
                        <a:pt x="412" y="244"/>
                      </a:lnTo>
                      <a:lnTo>
                        <a:pt x="402" y="244"/>
                      </a:lnTo>
                      <a:lnTo>
                        <a:pt x="391" y="245"/>
                      </a:lnTo>
                      <a:lnTo>
                        <a:pt x="381" y="245"/>
                      </a:lnTo>
                      <a:lnTo>
                        <a:pt x="371" y="246"/>
                      </a:lnTo>
                      <a:lnTo>
                        <a:pt x="360" y="246"/>
                      </a:lnTo>
                      <a:lnTo>
                        <a:pt x="351" y="247"/>
                      </a:lnTo>
                      <a:lnTo>
                        <a:pt x="341" y="247"/>
                      </a:lnTo>
                      <a:lnTo>
                        <a:pt x="332" y="248"/>
                      </a:lnTo>
                      <a:lnTo>
                        <a:pt x="321" y="248"/>
                      </a:lnTo>
                      <a:lnTo>
                        <a:pt x="312" y="249"/>
                      </a:lnTo>
                      <a:lnTo>
                        <a:pt x="302" y="251"/>
                      </a:lnTo>
                      <a:lnTo>
                        <a:pt x="292" y="251"/>
                      </a:lnTo>
                      <a:lnTo>
                        <a:pt x="283" y="252"/>
                      </a:lnTo>
                      <a:lnTo>
                        <a:pt x="273" y="253"/>
                      </a:lnTo>
                      <a:lnTo>
                        <a:pt x="264" y="254"/>
                      </a:lnTo>
                      <a:lnTo>
                        <a:pt x="254" y="254"/>
                      </a:lnTo>
                      <a:lnTo>
                        <a:pt x="245" y="255"/>
                      </a:lnTo>
                      <a:lnTo>
                        <a:pt x="236" y="256"/>
                      </a:lnTo>
                      <a:lnTo>
                        <a:pt x="227" y="258"/>
                      </a:lnTo>
                      <a:lnTo>
                        <a:pt x="219" y="260"/>
                      </a:lnTo>
                      <a:lnTo>
                        <a:pt x="209" y="261"/>
                      </a:lnTo>
                      <a:lnTo>
                        <a:pt x="200" y="262"/>
                      </a:lnTo>
                      <a:lnTo>
                        <a:pt x="191" y="264"/>
                      </a:lnTo>
                      <a:lnTo>
                        <a:pt x="183" y="266"/>
                      </a:lnTo>
                      <a:lnTo>
                        <a:pt x="174" y="268"/>
                      </a:lnTo>
                      <a:lnTo>
                        <a:pt x="165" y="270"/>
                      </a:lnTo>
                      <a:lnTo>
                        <a:pt x="156" y="272"/>
                      </a:lnTo>
                      <a:lnTo>
                        <a:pt x="147" y="275"/>
                      </a:lnTo>
                      <a:lnTo>
                        <a:pt x="139" y="277"/>
                      </a:lnTo>
                      <a:lnTo>
                        <a:pt x="130" y="279"/>
                      </a:lnTo>
                      <a:lnTo>
                        <a:pt x="122" y="282"/>
                      </a:lnTo>
                      <a:lnTo>
                        <a:pt x="117" y="284"/>
                      </a:lnTo>
                      <a:lnTo>
                        <a:pt x="113" y="287"/>
                      </a:lnTo>
                      <a:lnTo>
                        <a:pt x="108" y="291"/>
                      </a:lnTo>
                      <a:lnTo>
                        <a:pt x="105" y="296"/>
                      </a:lnTo>
                      <a:lnTo>
                        <a:pt x="101" y="299"/>
                      </a:lnTo>
                      <a:lnTo>
                        <a:pt x="98" y="305"/>
                      </a:lnTo>
                      <a:lnTo>
                        <a:pt x="95" y="309"/>
                      </a:lnTo>
                      <a:lnTo>
                        <a:pt x="92" y="315"/>
                      </a:lnTo>
                      <a:lnTo>
                        <a:pt x="90" y="322"/>
                      </a:lnTo>
                      <a:lnTo>
                        <a:pt x="88" y="328"/>
                      </a:lnTo>
                      <a:lnTo>
                        <a:pt x="86" y="335"/>
                      </a:lnTo>
                      <a:lnTo>
                        <a:pt x="85" y="342"/>
                      </a:lnTo>
                      <a:lnTo>
                        <a:pt x="84" y="350"/>
                      </a:lnTo>
                      <a:lnTo>
                        <a:pt x="83" y="357"/>
                      </a:lnTo>
                      <a:lnTo>
                        <a:pt x="82" y="365"/>
                      </a:lnTo>
                      <a:lnTo>
                        <a:pt x="82" y="373"/>
                      </a:lnTo>
                      <a:lnTo>
                        <a:pt x="82" y="381"/>
                      </a:lnTo>
                      <a:lnTo>
                        <a:pt x="80" y="389"/>
                      </a:lnTo>
                      <a:lnTo>
                        <a:pt x="80" y="397"/>
                      </a:lnTo>
                      <a:lnTo>
                        <a:pt x="82" y="405"/>
                      </a:lnTo>
                      <a:lnTo>
                        <a:pt x="82" y="414"/>
                      </a:lnTo>
                      <a:lnTo>
                        <a:pt x="82" y="422"/>
                      </a:lnTo>
                      <a:lnTo>
                        <a:pt x="83" y="430"/>
                      </a:lnTo>
                      <a:lnTo>
                        <a:pt x="83" y="438"/>
                      </a:lnTo>
                      <a:lnTo>
                        <a:pt x="84" y="448"/>
                      </a:lnTo>
                      <a:lnTo>
                        <a:pt x="85" y="456"/>
                      </a:lnTo>
                      <a:lnTo>
                        <a:pt x="85" y="464"/>
                      </a:lnTo>
                      <a:lnTo>
                        <a:pt x="86" y="472"/>
                      </a:lnTo>
                      <a:lnTo>
                        <a:pt x="87" y="479"/>
                      </a:lnTo>
                      <a:lnTo>
                        <a:pt x="88" y="487"/>
                      </a:lnTo>
                      <a:lnTo>
                        <a:pt x="90" y="494"/>
                      </a:lnTo>
                      <a:lnTo>
                        <a:pt x="91" y="500"/>
                      </a:lnTo>
                      <a:lnTo>
                        <a:pt x="42" y="522"/>
                      </a:lnTo>
                      <a:lnTo>
                        <a:pt x="41" y="524"/>
                      </a:lnTo>
                      <a:lnTo>
                        <a:pt x="39" y="524"/>
                      </a:lnTo>
                      <a:lnTo>
                        <a:pt x="38" y="525"/>
                      </a:lnTo>
                      <a:lnTo>
                        <a:pt x="35" y="526"/>
                      </a:lnTo>
                      <a:lnTo>
                        <a:pt x="34" y="526"/>
                      </a:lnTo>
                      <a:lnTo>
                        <a:pt x="32" y="527"/>
                      </a:lnTo>
                      <a:lnTo>
                        <a:pt x="31" y="528"/>
                      </a:lnTo>
                      <a:lnTo>
                        <a:pt x="29" y="528"/>
                      </a:lnTo>
                      <a:lnTo>
                        <a:pt x="27" y="529"/>
                      </a:lnTo>
                      <a:lnTo>
                        <a:pt x="25" y="530"/>
                      </a:lnTo>
                      <a:lnTo>
                        <a:pt x="24" y="530"/>
                      </a:lnTo>
                      <a:lnTo>
                        <a:pt x="22" y="532"/>
                      </a:lnTo>
                      <a:lnTo>
                        <a:pt x="20" y="533"/>
                      </a:lnTo>
                      <a:lnTo>
                        <a:pt x="18" y="534"/>
                      </a:lnTo>
                      <a:lnTo>
                        <a:pt x="17" y="534"/>
                      </a:lnTo>
                      <a:lnTo>
                        <a:pt x="16" y="535"/>
                      </a:lnTo>
                      <a:lnTo>
                        <a:pt x="14" y="536"/>
                      </a:lnTo>
                      <a:lnTo>
                        <a:pt x="12" y="537"/>
                      </a:lnTo>
                      <a:lnTo>
                        <a:pt x="11" y="538"/>
                      </a:lnTo>
                      <a:lnTo>
                        <a:pt x="10" y="540"/>
                      </a:lnTo>
                      <a:lnTo>
                        <a:pt x="9" y="541"/>
                      </a:lnTo>
                      <a:lnTo>
                        <a:pt x="8" y="542"/>
                      </a:lnTo>
                      <a:lnTo>
                        <a:pt x="7" y="543"/>
                      </a:lnTo>
                      <a:lnTo>
                        <a:pt x="6" y="544"/>
                      </a:lnTo>
                      <a:lnTo>
                        <a:pt x="4" y="545"/>
                      </a:lnTo>
                      <a:lnTo>
                        <a:pt x="3" y="547"/>
                      </a:lnTo>
                      <a:lnTo>
                        <a:pt x="3" y="548"/>
                      </a:lnTo>
                      <a:lnTo>
                        <a:pt x="2" y="549"/>
                      </a:lnTo>
                      <a:lnTo>
                        <a:pt x="2" y="550"/>
                      </a:lnTo>
                      <a:lnTo>
                        <a:pt x="1" y="552"/>
                      </a:lnTo>
                      <a:lnTo>
                        <a:pt x="1" y="553"/>
                      </a:lnTo>
                      <a:lnTo>
                        <a:pt x="1" y="555"/>
                      </a:lnTo>
                      <a:lnTo>
                        <a:pt x="0" y="635"/>
                      </a:lnTo>
                      <a:lnTo>
                        <a:pt x="0" y="636"/>
                      </a:lnTo>
                      <a:lnTo>
                        <a:pt x="0" y="639"/>
                      </a:lnTo>
                      <a:lnTo>
                        <a:pt x="0" y="640"/>
                      </a:lnTo>
                      <a:lnTo>
                        <a:pt x="0" y="641"/>
                      </a:lnTo>
                      <a:lnTo>
                        <a:pt x="0" y="642"/>
                      </a:lnTo>
                      <a:lnTo>
                        <a:pt x="1" y="643"/>
                      </a:lnTo>
                      <a:lnTo>
                        <a:pt x="1" y="644"/>
                      </a:lnTo>
                      <a:lnTo>
                        <a:pt x="2" y="646"/>
                      </a:lnTo>
                      <a:lnTo>
                        <a:pt x="2" y="647"/>
                      </a:lnTo>
                      <a:lnTo>
                        <a:pt x="3" y="648"/>
                      </a:lnTo>
                      <a:lnTo>
                        <a:pt x="4" y="649"/>
                      </a:lnTo>
                      <a:lnTo>
                        <a:pt x="6" y="649"/>
                      </a:lnTo>
                      <a:lnTo>
                        <a:pt x="7" y="650"/>
                      </a:lnTo>
                      <a:lnTo>
                        <a:pt x="8" y="651"/>
                      </a:lnTo>
                      <a:lnTo>
                        <a:pt x="9" y="652"/>
                      </a:lnTo>
                      <a:lnTo>
                        <a:pt x="10" y="652"/>
                      </a:lnTo>
                      <a:lnTo>
                        <a:pt x="11" y="654"/>
                      </a:lnTo>
                      <a:lnTo>
                        <a:pt x="12" y="654"/>
                      </a:lnTo>
                      <a:lnTo>
                        <a:pt x="14" y="655"/>
                      </a:lnTo>
                      <a:lnTo>
                        <a:pt x="15" y="656"/>
                      </a:lnTo>
                      <a:lnTo>
                        <a:pt x="17" y="656"/>
                      </a:lnTo>
                      <a:lnTo>
                        <a:pt x="18" y="656"/>
                      </a:lnTo>
                      <a:lnTo>
                        <a:pt x="19" y="657"/>
                      </a:lnTo>
                      <a:lnTo>
                        <a:pt x="22" y="657"/>
                      </a:lnTo>
                      <a:lnTo>
                        <a:pt x="23" y="658"/>
                      </a:lnTo>
                      <a:lnTo>
                        <a:pt x="25" y="658"/>
                      </a:lnTo>
                      <a:lnTo>
                        <a:pt x="26" y="658"/>
                      </a:lnTo>
                      <a:lnTo>
                        <a:pt x="29" y="659"/>
                      </a:lnTo>
                      <a:lnTo>
                        <a:pt x="31" y="659"/>
                      </a:lnTo>
                      <a:lnTo>
                        <a:pt x="32" y="659"/>
                      </a:lnTo>
                      <a:lnTo>
                        <a:pt x="34" y="661"/>
                      </a:lnTo>
                      <a:lnTo>
                        <a:pt x="37" y="661"/>
                      </a:lnTo>
                      <a:lnTo>
                        <a:pt x="376" y="711"/>
                      </a:lnTo>
                      <a:lnTo>
                        <a:pt x="378" y="711"/>
                      </a:lnTo>
                      <a:lnTo>
                        <a:pt x="380" y="711"/>
                      </a:lnTo>
                      <a:lnTo>
                        <a:pt x="381" y="711"/>
                      </a:lnTo>
                      <a:lnTo>
                        <a:pt x="382" y="711"/>
                      </a:lnTo>
                      <a:lnTo>
                        <a:pt x="385" y="711"/>
                      </a:lnTo>
                      <a:lnTo>
                        <a:pt x="386" y="711"/>
                      </a:lnTo>
                      <a:lnTo>
                        <a:pt x="387" y="711"/>
                      </a:lnTo>
                      <a:lnTo>
                        <a:pt x="388" y="711"/>
                      </a:lnTo>
                      <a:lnTo>
                        <a:pt x="389" y="711"/>
                      </a:lnTo>
                      <a:lnTo>
                        <a:pt x="390" y="710"/>
                      </a:lnTo>
                      <a:lnTo>
                        <a:pt x="391" y="710"/>
                      </a:lnTo>
                      <a:lnTo>
                        <a:pt x="393" y="709"/>
                      </a:lnTo>
                      <a:lnTo>
                        <a:pt x="394" y="709"/>
                      </a:lnTo>
                      <a:lnTo>
                        <a:pt x="395" y="708"/>
                      </a:lnTo>
                      <a:lnTo>
                        <a:pt x="396" y="708"/>
                      </a:lnTo>
                      <a:lnTo>
                        <a:pt x="397" y="707"/>
                      </a:lnTo>
                      <a:lnTo>
                        <a:pt x="398" y="707"/>
                      </a:lnTo>
                      <a:lnTo>
                        <a:pt x="398" y="705"/>
                      </a:lnTo>
                      <a:lnTo>
                        <a:pt x="400" y="704"/>
                      </a:lnTo>
                      <a:lnTo>
                        <a:pt x="401" y="704"/>
                      </a:lnTo>
                      <a:lnTo>
                        <a:pt x="401" y="703"/>
                      </a:lnTo>
                      <a:lnTo>
                        <a:pt x="402" y="702"/>
                      </a:lnTo>
                      <a:lnTo>
                        <a:pt x="403" y="701"/>
                      </a:lnTo>
                      <a:lnTo>
                        <a:pt x="403" y="700"/>
                      </a:lnTo>
                      <a:lnTo>
                        <a:pt x="404" y="699"/>
                      </a:lnTo>
                      <a:lnTo>
                        <a:pt x="405" y="697"/>
                      </a:lnTo>
                      <a:lnTo>
                        <a:pt x="405" y="696"/>
                      </a:lnTo>
                      <a:lnTo>
                        <a:pt x="406" y="695"/>
                      </a:lnTo>
                      <a:lnTo>
                        <a:pt x="406" y="694"/>
                      </a:lnTo>
                      <a:lnTo>
                        <a:pt x="408" y="693"/>
                      </a:lnTo>
                      <a:lnTo>
                        <a:pt x="408" y="690"/>
                      </a:lnTo>
                      <a:lnTo>
                        <a:pt x="409" y="684"/>
                      </a:lnTo>
                      <a:lnTo>
                        <a:pt x="411" y="676"/>
                      </a:lnTo>
                      <a:lnTo>
                        <a:pt x="413" y="667"/>
                      </a:lnTo>
                      <a:lnTo>
                        <a:pt x="416" y="659"/>
                      </a:lnTo>
                      <a:lnTo>
                        <a:pt x="418" y="651"/>
                      </a:lnTo>
                      <a:lnTo>
                        <a:pt x="420" y="643"/>
                      </a:lnTo>
                      <a:lnTo>
                        <a:pt x="424" y="635"/>
                      </a:lnTo>
                      <a:lnTo>
                        <a:pt x="426" y="627"/>
                      </a:lnTo>
                      <a:lnTo>
                        <a:pt x="429" y="620"/>
                      </a:lnTo>
                      <a:lnTo>
                        <a:pt x="433" y="612"/>
                      </a:lnTo>
                      <a:lnTo>
                        <a:pt x="436" y="604"/>
                      </a:lnTo>
                      <a:lnTo>
                        <a:pt x="441" y="597"/>
                      </a:lnTo>
                      <a:lnTo>
                        <a:pt x="444" y="590"/>
                      </a:lnTo>
                      <a:lnTo>
                        <a:pt x="449" y="583"/>
                      </a:lnTo>
                      <a:lnTo>
                        <a:pt x="454" y="576"/>
                      </a:lnTo>
                      <a:lnTo>
                        <a:pt x="458" y="570"/>
                      </a:lnTo>
                      <a:lnTo>
                        <a:pt x="463" y="564"/>
                      </a:lnTo>
                      <a:lnTo>
                        <a:pt x="469" y="558"/>
                      </a:lnTo>
                      <a:lnTo>
                        <a:pt x="473" y="552"/>
                      </a:lnTo>
                      <a:lnTo>
                        <a:pt x="479" y="547"/>
                      </a:lnTo>
                      <a:lnTo>
                        <a:pt x="485" y="541"/>
                      </a:lnTo>
                      <a:lnTo>
                        <a:pt x="492" y="536"/>
                      </a:lnTo>
                      <a:lnTo>
                        <a:pt x="497" y="533"/>
                      </a:lnTo>
                      <a:lnTo>
                        <a:pt x="504" y="528"/>
                      </a:lnTo>
                      <a:lnTo>
                        <a:pt x="511" y="525"/>
                      </a:lnTo>
                      <a:lnTo>
                        <a:pt x="518" y="521"/>
                      </a:lnTo>
                      <a:lnTo>
                        <a:pt x="525" y="519"/>
                      </a:lnTo>
                      <a:lnTo>
                        <a:pt x="532" y="517"/>
                      </a:lnTo>
                      <a:lnTo>
                        <a:pt x="540" y="515"/>
                      </a:lnTo>
                      <a:lnTo>
                        <a:pt x="548" y="514"/>
                      </a:lnTo>
                      <a:lnTo>
                        <a:pt x="556" y="513"/>
                      </a:lnTo>
                      <a:lnTo>
                        <a:pt x="565" y="513"/>
                      </a:lnTo>
                      <a:lnTo>
                        <a:pt x="701" y="515"/>
                      </a:lnTo>
                      <a:lnTo>
                        <a:pt x="708" y="515"/>
                      </a:lnTo>
                      <a:lnTo>
                        <a:pt x="715" y="517"/>
                      </a:lnTo>
                      <a:lnTo>
                        <a:pt x="722" y="518"/>
                      </a:lnTo>
                      <a:lnTo>
                        <a:pt x="728" y="520"/>
                      </a:lnTo>
                      <a:lnTo>
                        <a:pt x="735" y="522"/>
                      </a:lnTo>
                      <a:lnTo>
                        <a:pt x="742" y="525"/>
                      </a:lnTo>
                      <a:lnTo>
                        <a:pt x="747" y="528"/>
                      </a:lnTo>
                      <a:lnTo>
                        <a:pt x="753" y="533"/>
                      </a:lnTo>
                      <a:lnTo>
                        <a:pt x="759" y="536"/>
                      </a:lnTo>
                      <a:lnTo>
                        <a:pt x="765" y="541"/>
                      </a:lnTo>
                      <a:lnTo>
                        <a:pt x="771" y="545"/>
                      </a:lnTo>
                      <a:lnTo>
                        <a:pt x="776" y="551"/>
                      </a:lnTo>
                      <a:lnTo>
                        <a:pt x="782" y="557"/>
                      </a:lnTo>
                      <a:lnTo>
                        <a:pt x="787" y="563"/>
                      </a:lnTo>
                      <a:lnTo>
                        <a:pt x="791" y="568"/>
                      </a:lnTo>
                      <a:lnTo>
                        <a:pt x="796" y="575"/>
                      </a:lnTo>
                      <a:lnTo>
                        <a:pt x="800" y="582"/>
                      </a:lnTo>
                      <a:lnTo>
                        <a:pt x="805" y="589"/>
                      </a:lnTo>
                      <a:lnTo>
                        <a:pt x="809" y="596"/>
                      </a:lnTo>
                      <a:lnTo>
                        <a:pt x="812" y="603"/>
                      </a:lnTo>
                      <a:lnTo>
                        <a:pt x="815" y="611"/>
                      </a:lnTo>
                      <a:lnTo>
                        <a:pt x="819" y="619"/>
                      </a:lnTo>
                      <a:lnTo>
                        <a:pt x="822" y="627"/>
                      </a:lnTo>
                      <a:lnTo>
                        <a:pt x="825" y="635"/>
                      </a:lnTo>
                      <a:lnTo>
                        <a:pt x="827" y="643"/>
                      </a:lnTo>
                      <a:lnTo>
                        <a:pt x="829" y="651"/>
                      </a:lnTo>
                      <a:lnTo>
                        <a:pt x="830" y="661"/>
                      </a:lnTo>
                      <a:lnTo>
                        <a:pt x="832" y="669"/>
                      </a:lnTo>
                      <a:lnTo>
                        <a:pt x="833" y="677"/>
                      </a:lnTo>
                      <a:lnTo>
                        <a:pt x="834" y="686"/>
                      </a:lnTo>
                      <a:lnTo>
                        <a:pt x="834" y="694"/>
                      </a:lnTo>
                      <a:lnTo>
                        <a:pt x="834" y="703"/>
                      </a:lnTo>
                      <a:lnTo>
                        <a:pt x="835" y="704"/>
                      </a:lnTo>
                      <a:lnTo>
                        <a:pt x="835" y="705"/>
                      </a:lnTo>
                      <a:lnTo>
                        <a:pt x="835" y="707"/>
                      </a:lnTo>
                      <a:lnTo>
                        <a:pt x="835" y="709"/>
                      </a:lnTo>
                      <a:lnTo>
                        <a:pt x="835" y="710"/>
                      </a:lnTo>
                      <a:lnTo>
                        <a:pt x="835" y="711"/>
                      </a:lnTo>
                      <a:lnTo>
                        <a:pt x="835" y="712"/>
                      </a:lnTo>
                      <a:lnTo>
                        <a:pt x="835" y="713"/>
                      </a:lnTo>
                      <a:lnTo>
                        <a:pt x="836" y="716"/>
                      </a:lnTo>
                      <a:lnTo>
                        <a:pt x="836" y="717"/>
                      </a:lnTo>
                      <a:lnTo>
                        <a:pt x="836" y="718"/>
                      </a:lnTo>
                      <a:lnTo>
                        <a:pt x="836" y="719"/>
                      </a:lnTo>
                      <a:lnTo>
                        <a:pt x="837" y="720"/>
                      </a:lnTo>
                      <a:lnTo>
                        <a:pt x="837" y="722"/>
                      </a:lnTo>
                      <a:lnTo>
                        <a:pt x="838" y="724"/>
                      </a:lnTo>
                      <a:lnTo>
                        <a:pt x="838" y="725"/>
                      </a:lnTo>
                      <a:lnTo>
                        <a:pt x="838" y="726"/>
                      </a:lnTo>
                      <a:lnTo>
                        <a:pt x="840" y="727"/>
                      </a:lnTo>
                      <a:lnTo>
                        <a:pt x="841" y="727"/>
                      </a:lnTo>
                      <a:lnTo>
                        <a:pt x="841" y="728"/>
                      </a:lnTo>
                      <a:lnTo>
                        <a:pt x="842" y="730"/>
                      </a:lnTo>
                      <a:lnTo>
                        <a:pt x="843" y="731"/>
                      </a:lnTo>
                      <a:lnTo>
                        <a:pt x="843" y="732"/>
                      </a:lnTo>
                      <a:lnTo>
                        <a:pt x="844" y="732"/>
                      </a:lnTo>
                      <a:lnTo>
                        <a:pt x="845" y="733"/>
                      </a:lnTo>
                      <a:lnTo>
                        <a:pt x="847" y="733"/>
                      </a:lnTo>
                      <a:lnTo>
                        <a:pt x="848" y="734"/>
                      </a:lnTo>
                      <a:lnTo>
                        <a:pt x="849" y="734"/>
                      </a:lnTo>
                      <a:lnTo>
                        <a:pt x="850" y="735"/>
                      </a:lnTo>
                      <a:lnTo>
                        <a:pt x="851" y="735"/>
                      </a:lnTo>
                      <a:lnTo>
                        <a:pt x="853" y="735"/>
                      </a:lnTo>
                      <a:lnTo>
                        <a:pt x="855" y="735"/>
                      </a:lnTo>
                    </a:path>
                  </a:pathLst>
                </a:custGeom>
                <a:noFill/>
                <a:ln w="0">
                  <a:solidFill>
                    <a:srgbClr val="000000"/>
                  </a:solidFill>
                  <a:prstDash val="solid"/>
                  <a:round/>
                  <a:headEnd/>
                  <a:tailEnd/>
                </a:ln>
              </p:spPr>
              <p:txBody>
                <a:bodyPr/>
                <a:lstStyle/>
                <a:p>
                  <a:endParaRPr lang="en-GB"/>
                </a:p>
              </p:txBody>
            </p:sp>
            <p:sp>
              <p:nvSpPr>
                <p:cNvPr id="922" name="Freeform 1238"/>
                <p:cNvSpPr>
                  <a:spLocks noEditPoints="1"/>
                </p:cNvSpPr>
                <p:nvPr/>
              </p:nvSpPr>
              <p:spPr bwMode="auto">
                <a:xfrm>
                  <a:off x="3072" y="2740"/>
                  <a:ext cx="1220" cy="282"/>
                </a:xfrm>
                <a:custGeom>
                  <a:avLst/>
                  <a:gdLst>
                    <a:gd name="T0" fmla="*/ 609 w 2439"/>
                    <a:gd name="T1" fmla="*/ 93 h 564"/>
                    <a:gd name="T2" fmla="*/ 607 w 2439"/>
                    <a:gd name="T3" fmla="*/ 91 h 564"/>
                    <a:gd name="T4" fmla="*/ 604 w 2439"/>
                    <a:gd name="T5" fmla="*/ 90 h 564"/>
                    <a:gd name="T6" fmla="*/ 571 w 2439"/>
                    <a:gd name="T7" fmla="*/ 81 h 564"/>
                    <a:gd name="T8" fmla="*/ 524 w 2439"/>
                    <a:gd name="T9" fmla="*/ 71 h 564"/>
                    <a:gd name="T10" fmla="*/ 478 w 2439"/>
                    <a:gd name="T11" fmla="*/ 65 h 564"/>
                    <a:gd name="T12" fmla="*/ 433 w 2439"/>
                    <a:gd name="T13" fmla="*/ 57 h 564"/>
                    <a:gd name="T14" fmla="*/ 410 w 2439"/>
                    <a:gd name="T15" fmla="*/ 42 h 564"/>
                    <a:gd name="T16" fmla="*/ 387 w 2439"/>
                    <a:gd name="T17" fmla="*/ 27 h 564"/>
                    <a:gd name="T18" fmla="*/ 364 w 2439"/>
                    <a:gd name="T19" fmla="*/ 13 h 564"/>
                    <a:gd name="T20" fmla="*/ 352 w 2439"/>
                    <a:gd name="T21" fmla="*/ 6 h 564"/>
                    <a:gd name="T22" fmla="*/ 350 w 2439"/>
                    <a:gd name="T23" fmla="*/ 4 h 564"/>
                    <a:gd name="T24" fmla="*/ 347 w 2439"/>
                    <a:gd name="T25" fmla="*/ 3 h 564"/>
                    <a:gd name="T26" fmla="*/ 296 w 2439"/>
                    <a:gd name="T27" fmla="*/ 1 h 564"/>
                    <a:gd name="T28" fmla="*/ 244 w 2439"/>
                    <a:gd name="T29" fmla="*/ 1 h 564"/>
                    <a:gd name="T30" fmla="*/ 193 w 2439"/>
                    <a:gd name="T31" fmla="*/ 2 h 564"/>
                    <a:gd name="T32" fmla="*/ 163 w 2439"/>
                    <a:gd name="T33" fmla="*/ 4 h 564"/>
                    <a:gd name="T34" fmla="*/ 160 w 2439"/>
                    <a:gd name="T35" fmla="*/ 5 h 564"/>
                    <a:gd name="T36" fmla="*/ 157 w 2439"/>
                    <a:gd name="T37" fmla="*/ 6 h 564"/>
                    <a:gd name="T38" fmla="*/ 154 w 2439"/>
                    <a:gd name="T39" fmla="*/ 7 h 564"/>
                    <a:gd name="T40" fmla="*/ 135 w 2439"/>
                    <a:gd name="T41" fmla="*/ 20 h 564"/>
                    <a:gd name="T42" fmla="*/ 116 w 2439"/>
                    <a:gd name="T43" fmla="*/ 35 h 564"/>
                    <a:gd name="T44" fmla="*/ 97 w 2439"/>
                    <a:gd name="T45" fmla="*/ 50 h 564"/>
                    <a:gd name="T46" fmla="*/ 77 w 2439"/>
                    <a:gd name="T47" fmla="*/ 61 h 564"/>
                    <a:gd name="T48" fmla="*/ 56 w 2439"/>
                    <a:gd name="T49" fmla="*/ 62 h 564"/>
                    <a:gd name="T50" fmla="*/ 35 w 2439"/>
                    <a:gd name="T51" fmla="*/ 65 h 564"/>
                    <a:gd name="T52" fmla="*/ 14 w 2439"/>
                    <a:gd name="T53" fmla="*/ 69 h 564"/>
                    <a:gd name="T54" fmla="*/ 6 w 2439"/>
                    <a:gd name="T55" fmla="*/ 72 h 564"/>
                    <a:gd name="T56" fmla="*/ 3 w 2439"/>
                    <a:gd name="T57" fmla="*/ 76 h 564"/>
                    <a:gd name="T58" fmla="*/ 1 w 2439"/>
                    <a:gd name="T59" fmla="*/ 80 h 564"/>
                    <a:gd name="T60" fmla="*/ 24 w 2439"/>
                    <a:gd name="T61" fmla="*/ 84 h 564"/>
                    <a:gd name="T62" fmla="*/ 128 w 2439"/>
                    <a:gd name="T63" fmla="*/ 84 h 564"/>
                    <a:gd name="T64" fmla="*/ 233 w 2439"/>
                    <a:gd name="T65" fmla="*/ 83 h 564"/>
                    <a:gd name="T66" fmla="*/ 337 w 2439"/>
                    <a:gd name="T67" fmla="*/ 84 h 564"/>
                    <a:gd name="T68" fmla="*/ 417 w 2439"/>
                    <a:gd name="T69" fmla="*/ 85 h 564"/>
                    <a:gd name="T70" fmla="*/ 485 w 2439"/>
                    <a:gd name="T71" fmla="*/ 87 h 564"/>
                    <a:gd name="T72" fmla="*/ 552 w 2439"/>
                    <a:gd name="T73" fmla="*/ 91 h 564"/>
                    <a:gd name="T74" fmla="*/ 177 w 2439"/>
                    <a:gd name="T75" fmla="*/ 141 h 564"/>
                    <a:gd name="T76" fmla="*/ 172 w 2439"/>
                    <a:gd name="T77" fmla="*/ 134 h 564"/>
                    <a:gd name="T78" fmla="*/ 165 w 2439"/>
                    <a:gd name="T79" fmla="*/ 125 h 564"/>
                    <a:gd name="T80" fmla="*/ 157 w 2439"/>
                    <a:gd name="T81" fmla="*/ 120 h 564"/>
                    <a:gd name="T82" fmla="*/ 114 w 2439"/>
                    <a:gd name="T83" fmla="*/ 119 h 564"/>
                    <a:gd name="T84" fmla="*/ 105 w 2439"/>
                    <a:gd name="T85" fmla="*/ 123 h 564"/>
                    <a:gd name="T86" fmla="*/ 99 w 2439"/>
                    <a:gd name="T87" fmla="*/ 130 h 564"/>
                    <a:gd name="T88" fmla="*/ 93 w 2439"/>
                    <a:gd name="T89" fmla="*/ 137 h 564"/>
                    <a:gd name="T90" fmla="*/ 96 w 2439"/>
                    <a:gd name="T91" fmla="*/ 135 h 564"/>
                    <a:gd name="T92" fmla="*/ 103 w 2439"/>
                    <a:gd name="T93" fmla="*/ 130 h 564"/>
                    <a:gd name="T94" fmla="*/ 110 w 2439"/>
                    <a:gd name="T95" fmla="*/ 126 h 564"/>
                    <a:gd name="T96" fmla="*/ 153 w 2439"/>
                    <a:gd name="T97" fmla="*/ 126 h 564"/>
                    <a:gd name="T98" fmla="*/ 162 w 2439"/>
                    <a:gd name="T99" fmla="*/ 128 h 564"/>
                    <a:gd name="T100" fmla="*/ 169 w 2439"/>
                    <a:gd name="T101" fmla="*/ 133 h 564"/>
                    <a:gd name="T102" fmla="*/ 175 w 2439"/>
                    <a:gd name="T103" fmla="*/ 139 h 564"/>
                    <a:gd name="T104" fmla="*/ 545 w 2439"/>
                    <a:gd name="T105" fmla="*/ 119 h 564"/>
                    <a:gd name="T106" fmla="*/ 522 w 2439"/>
                    <a:gd name="T107" fmla="*/ 108 h 564"/>
                    <a:gd name="T108" fmla="*/ 495 w 2439"/>
                    <a:gd name="T109" fmla="*/ 109 h 564"/>
                    <a:gd name="T110" fmla="*/ 475 w 2439"/>
                    <a:gd name="T111" fmla="*/ 124 h 564"/>
                    <a:gd name="T112" fmla="*/ 492 w 2439"/>
                    <a:gd name="T113" fmla="*/ 115 h 564"/>
                    <a:gd name="T114" fmla="*/ 517 w 2439"/>
                    <a:gd name="T115" fmla="*/ 113 h 564"/>
                    <a:gd name="T116" fmla="*/ 540 w 2439"/>
                    <a:gd name="T117" fmla="*/ 119 h 5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39"/>
                    <a:gd name="T178" fmla="*/ 0 h 564"/>
                    <a:gd name="T179" fmla="*/ 2439 w 2439"/>
                    <a:gd name="T180" fmla="*/ 564 h 5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39" h="564">
                      <a:moveTo>
                        <a:pt x="2439" y="385"/>
                      </a:moveTo>
                      <a:lnTo>
                        <a:pt x="2439" y="383"/>
                      </a:lnTo>
                      <a:lnTo>
                        <a:pt x="2439" y="382"/>
                      </a:lnTo>
                      <a:lnTo>
                        <a:pt x="2438" y="381"/>
                      </a:lnTo>
                      <a:lnTo>
                        <a:pt x="2436" y="380"/>
                      </a:lnTo>
                      <a:lnTo>
                        <a:pt x="2436" y="379"/>
                      </a:lnTo>
                      <a:lnTo>
                        <a:pt x="2435" y="378"/>
                      </a:lnTo>
                      <a:lnTo>
                        <a:pt x="2435" y="377"/>
                      </a:lnTo>
                      <a:lnTo>
                        <a:pt x="2434" y="375"/>
                      </a:lnTo>
                      <a:lnTo>
                        <a:pt x="2433" y="374"/>
                      </a:lnTo>
                      <a:lnTo>
                        <a:pt x="2432" y="373"/>
                      </a:lnTo>
                      <a:lnTo>
                        <a:pt x="2431" y="372"/>
                      </a:lnTo>
                      <a:lnTo>
                        <a:pt x="2430" y="371"/>
                      </a:lnTo>
                      <a:lnTo>
                        <a:pt x="2428" y="371"/>
                      </a:lnTo>
                      <a:lnTo>
                        <a:pt x="2428" y="370"/>
                      </a:lnTo>
                      <a:lnTo>
                        <a:pt x="2427" y="369"/>
                      </a:lnTo>
                      <a:lnTo>
                        <a:pt x="2426" y="369"/>
                      </a:lnTo>
                      <a:lnTo>
                        <a:pt x="2425" y="367"/>
                      </a:lnTo>
                      <a:lnTo>
                        <a:pt x="2424" y="367"/>
                      </a:lnTo>
                      <a:lnTo>
                        <a:pt x="2424" y="366"/>
                      </a:lnTo>
                      <a:lnTo>
                        <a:pt x="2423" y="366"/>
                      </a:lnTo>
                      <a:lnTo>
                        <a:pt x="2421" y="365"/>
                      </a:lnTo>
                      <a:lnTo>
                        <a:pt x="2420" y="365"/>
                      </a:lnTo>
                      <a:lnTo>
                        <a:pt x="2419" y="364"/>
                      </a:lnTo>
                      <a:lnTo>
                        <a:pt x="2418" y="364"/>
                      </a:lnTo>
                      <a:lnTo>
                        <a:pt x="2417" y="364"/>
                      </a:lnTo>
                      <a:lnTo>
                        <a:pt x="2416" y="363"/>
                      </a:lnTo>
                      <a:lnTo>
                        <a:pt x="2415" y="363"/>
                      </a:lnTo>
                      <a:lnTo>
                        <a:pt x="2413" y="363"/>
                      </a:lnTo>
                      <a:lnTo>
                        <a:pt x="2412" y="362"/>
                      </a:lnTo>
                      <a:lnTo>
                        <a:pt x="2390" y="356"/>
                      </a:lnTo>
                      <a:lnTo>
                        <a:pt x="2368" y="350"/>
                      </a:lnTo>
                      <a:lnTo>
                        <a:pt x="2347" y="344"/>
                      </a:lnTo>
                      <a:lnTo>
                        <a:pt x="2325" y="339"/>
                      </a:lnTo>
                      <a:lnTo>
                        <a:pt x="2304" y="333"/>
                      </a:lnTo>
                      <a:lnTo>
                        <a:pt x="2282" y="327"/>
                      </a:lnTo>
                      <a:lnTo>
                        <a:pt x="2261" y="322"/>
                      </a:lnTo>
                      <a:lnTo>
                        <a:pt x="2241" y="318"/>
                      </a:lnTo>
                      <a:lnTo>
                        <a:pt x="2219" y="312"/>
                      </a:lnTo>
                      <a:lnTo>
                        <a:pt x="2198" y="307"/>
                      </a:lnTo>
                      <a:lnTo>
                        <a:pt x="2177" y="303"/>
                      </a:lnTo>
                      <a:lnTo>
                        <a:pt x="2157" y="299"/>
                      </a:lnTo>
                      <a:lnTo>
                        <a:pt x="2136" y="295"/>
                      </a:lnTo>
                      <a:lnTo>
                        <a:pt x="2116" y="290"/>
                      </a:lnTo>
                      <a:lnTo>
                        <a:pt x="2095" y="287"/>
                      </a:lnTo>
                      <a:lnTo>
                        <a:pt x="2075" y="283"/>
                      </a:lnTo>
                      <a:lnTo>
                        <a:pt x="2054" y="279"/>
                      </a:lnTo>
                      <a:lnTo>
                        <a:pt x="2033" y="275"/>
                      </a:lnTo>
                      <a:lnTo>
                        <a:pt x="2012" y="272"/>
                      </a:lnTo>
                      <a:lnTo>
                        <a:pt x="1992" y="268"/>
                      </a:lnTo>
                      <a:lnTo>
                        <a:pt x="1972" y="266"/>
                      </a:lnTo>
                      <a:lnTo>
                        <a:pt x="1951" y="263"/>
                      </a:lnTo>
                      <a:lnTo>
                        <a:pt x="1931" y="259"/>
                      </a:lnTo>
                      <a:lnTo>
                        <a:pt x="1910" y="257"/>
                      </a:lnTo>
                      <a:lnTo>
                        <a:pt x="1888" y="253"/>
                      </a:lnTo>
                      <a:lnTo>
                        <a:pt x="1867" y="251"/>
                      </a:lnTo>
                      <a:lnTo>
                        <a:pt x="1847" y="249"/>
                      </a:lnTo>
                      <a:lnTo>
                        <a:pt x="1825" y="245"/>
                      </a:lnTo>
                      <a:lnTo>
                        <a:pt x="1804" y="243"/>
                      </a:lnTo>
                      <a:lnTo>
                        <a:pt x="1782" y="241"/>
                      </a:lnTo>
                      <a:lnTo>
                        <a:pt x="1761" y="238"/>
                      </a:lnTo>
                      <a:lnTo>
                        <a:pt x="1739" y="236"/>
                      </a:lnTo>
                      <a:lnTo>
                        <a:pt x="1729" y="229"/>
                      </a:lnTo>
                      <a:lnTo>
                        <a:pt x="1720" y="222"/>
                      </a:lnTo>
                      <a:lnTo>
                        <a:pt x="1709" y="215"/>
                      </a:lnTo>
                      <a:lnTo>
                        <a:pt x="1699" y="208"/>
                      </a:lnTo>
                      <a:lnTo>
                        <a:pt x="1690" y="202"/>
                      </a:lnTo>
                      <a:lnTo>
                        <a:pt x="1680" y="196"/>
                      </a:lnTo>
                      <a:lnTo>
                        <a:pt x="1669" y="189"/>
                      </a:lnTo>
                      <a:lnTo>
                        <a:pt x="1660" y="182"/>
                      </a:lnTo>
                      <a:lnTo>
                        <a:pt x="1650" y="175"/>
                      </a:lnTo>
                      <a:lnTo>
                        <a:pt x="1639" y="168"/>
                      </a:lnTo>
                      <a:lnTo>
                        <a:pt x="1629" y="162"/>
                      </a:lnTo>
                      <a:lnTo>
                        <a:pt x="1620" y="156"/>
                      </a:lnTo>
                      <a:lnTo>
                        <a:pt x="1609" y="149"/>
                      </a:lnTo>
                      <a:lnTo>
                        <a:pt x="1599" y="143"/>
                      </a:lnTo>
                      <a:lnTo>
                        <a:pt x="1589" y="136"/>
                      </a:lnTo>
                      <a:lnTo>
                        <a:pt x="1578" y="129"/>
                      </a:lnTo>
                      <a:lnTo>
                        <a:pt x="1568" y="123"/>
                      </a:lnTo>
                      <a:lnTo>
                        <a:pt x="1557" y="116"/>
                      </a:lnTo>
                      <a:lnTo>
                        <a:pt x="1547" y="111"/>
                      </a:lnTo>
                      <a:lnTo>
                        <a:pt x="1537" y="104"/>
                      </a:lnTo>
                      <a:lnTo>
                        <a:pt x="1526" y="98"/>
                      </a:lnTo>
                      <a:lnTo>
                        <a:pt x="1516" y="92"/>
                      </a:lnTo>
                      <a:lnTo>
                        <a:pt x="1506" y="85"/>
                      </a:lnTo>
                      <a:lnTo>
                        <a:pt x="1495" y="80"/>
                      </a:lnTo>
                      <a:lnTo>
                        <a:pt x="1485" y="74"/>
                      </a:lnTo>
                      <a:lnTo>
                        <a:pt x="1474" y="67"/>
                      </a:lnTo>
                      <a:lnTo>
                        <a:pt x="1463" y="61"/>
                      </a:lnTo>
                      <a:lnTo>
                        <a:pt x="1453" y="55"/>
                      </a:lnTo>
                      <a:lnTo>
                        <a:pt x="1442" y="50"/>
                      </a:lnTo>
                      <a:lnTo>
                        <a:pt x="1432" y="44"/>
                      </a:lnTo>
                      <a:lnTo>
                        <a:pt x="1421" y="38"/>
                      </a:lnTo>
                      <a:lnTo>
                        <a:pt x="1410" y="32"/>
                      </a:lnTo>
                      <a:lnTo>
                        <a:pt x="1410" y="31"/>
                      </a:lnTo>
                      <a:lnTo>
                        <a:pt x="1409" y="30"/>
                      </a:lnTo>
                      <a:lnTo>
                        <a:pt x="1408" y="29"/>
                      </a:lnTo>
                      <a:lnTo>
                        <a:pt x="1408" y="28"/>
                      </a:lnTo>
                      <a:lnTo>
                        <a:pt x="1406" y="27"/>
                      </a:lnTo>
                      <a:lnTo>
                        <a:pt x="1406" y="25"/>
                      </a:lnTo>
                      <a:lnTo>
                        <a:pt x="1405" y="25"/>
                      </a:lnTo>
                      <a:lnTo>
                        <a:pt x="1405" y="24"/>
                      </a:lnTo>
                      <a:lnTo>
                        <a:pt x="1404" y="23"/>
                      </a:lnTo>
                      <a:lnTo>
                        <a:pt x="1403" y="22"/>
                      </a:lnTo>
                      <a:lnTo>
                        <a:pt x="1402" y="21"/>
                      </a:lnTo>
                      <a:lnTo>
                        <a:pt x="1401" y="20"/>
                      </a:lnTo>
                      <a:lnTo>
                        <a:pt x="1400" y="18"/>
                      </a:lnTo>
                      <a:lnTo>
                        <a:pt x="1398" y="18"/>
                      </a:lnTo>
                      <a:lnTo>
                        <a:pt x="1397" y="17"/>
                      </a:lnTo>
                      <a:lnTo>
                        <a:pt x="1396" y="17"/>
                      </a:lnTo>
                      <a:lnTo>
                        <a:pt x="1395" y="17"/>
                      </a:lnTo>
                      <a:lnTo>
                        <a:pt x="1394" y="16"/>
                      </a:lnTo>
                      <a:lnTo>
                        <a:pt x="1392" y="16"/>
                      </a:lnTo>
                      <a:lnTo>
                        <a:pt x="1390" y="16"/>
                      </a:lnTo>
                      <a:lnTo>
                        <a:pt x="1389" y="15"/>
                      </a:lnTo>
                      <a:lnTo>
                        <a:pt x="1388" y="15"/>
                      </a:lnTo>
                      <a:lnTo>
                        <a:pt x="1387" y="15"/>
                      </a:lnTo>
                      <a:lnTo>
                        <a:pt x="1364" y="13"/>
                      </a:lnTo>
                      <a:lnTo>
                        <a:pt x="1341" y="12"/>
                      </a:lnTo>
                      <a:lnTo>
                        <a:pt x="1318" y="9"/>
                      </a:lnTo>
                      <a:lnTo>
                        <a:pt x="1295" y="8"/>
                      </a:lnTo>
                      <a:lnTo>
                        <a:pt x="1273" y="7"/>
                      </a:lnTo>
                      <a:lnTo>
                        <a:pt x="1250" y="6"/>
                      </a:lnTo>
                      <a:lnTo>
                        <a:pt x="1227" y="5"/>
                      </a:lnTo>
                      <a:lnTo>
                        <a:pt x="1204" y="4"/>
                      </a:lnTo>
                      <a:lnTo>
                        <a:pt x="1181" y="2"/>
                      </a:lnTo>
                      <a:lnTo>
                        <a:pt x="1159" y="2"/>
                      </a:lnTo>
                      <a:lnTo>
                        <a:pt x="1136" y="1"/>
                      </a:lnTo>
                      <a:lnTo>
                        <a:pt x="1113" y="1"/>
                      </a:lnTo>
                      <a:lnTo>
                        <a:pt x="1090" y="0"/>
                      </a:lnTo>
                      <a:lnTo>
                        <a:pt x="1067" y="0"/>
                      </a:lnTo>
                      <a:lnTo>
                        <a:pt x="1045" y="0"/>
                      </a:lnTo>
                      <a:lnTo>
                        <a:pt x="1022" y="0"/>
                      </a:lnTo>
                      <a:lnTo>
                        <a:pt x="999" y="0"/>
                      </a:lnTo>
                      <a:lnTo>
                        <a:pt x="976" y="1"/>
                      </a:lnTo>
                      <a:lnTo>
                        <a:pt x="954" y="1"/>
                      </a:lnTo>
                      <a:lnTo>
                        <a:pt x="931" y="1"/>
                      </a:lnTo>
                      <a:lnTo>
                        <a:pt x="908" y="2"/>
                      </a:lnTo>
                      <a:lnTo>
                        <a:pt x="885" y="4"/>
                      </a:lnTo>
                      <a:lnTo>
                        <a:pt x="862" y="5"/>
                      </a:lnTo>
                      <a:lnTo>
                        <a:pt x="840" y="5"/>
                      </a:lnTo>
                      <a:lnTo>
                        <a:pt x="817" y="6"/>
                      </a:lnTo>
                      <a:lnTo>
                        <a:pt x="794" y="8"/>
                      </a:lnTo>
                      <a:lnTo>
                        <a:pt x="771" y="9"/>
                      </a:lnTo>
                      <a:lnTo>
                        <a:pt x="747" y="10"/>
                      </a:lnTo>
                      <a:lnTo>
                        <a:pt x="726" y="12"/>
                      </a:lnTo>
                      <a:lnTo>
                        <a:pt x="703" y="14"/>
                      </a:lnTo>
                      <a:lnTo>
                        <a:pt x="680" y="15"/>
                      </a:lnTo>
                      <a:lnTo>
                        <a:pt x="656" y="17"/>
                      </a:lnTo>
                      <a:lnTo>
                        <a:pt x="655" y="17"/>
                      </a:lnTo>
                      <a:lnTo>
                        <a:pt x="653" y="17"/>
                      </a:lnTo>
                      <a:lnTo>
                        <a:pt x="652" y="17"/>
                      </a:lnTo>
                      <a:lnTo>
                        <a:pt x="651" y="18"/>
                      </a:lnTo>
                      <a:lnTo>
                        <a:pt x="650" y="18"/>
                      </a:lnTo>
                      <a:lnTo>
                        <a:pt x="647" y="18"/>
                      </a:lnTo>
                      <a:lnTo>
                        <a:pt x="646" y="18"/>
                      </a:lnTo>
                      <a:lnTo>
                        <a:pt x="645" y="18"/>
                      </a:lnTo>
                      <a:lnTo>
                        <a:pt x="644" y="20"/>
                      </a:lnTo>
                      <a:lnTo>
                        <a:pt x="641" y="20"/>
                      </a:lnTo>
                      <a:lnTo>
                        <a:pt x="640" y="20"/>
                      </a:lnTo>
                      <a:lnTo>
                        <a:pt x="639" y="20"/>
                      </a:lnTo>
                      <a:lnTo>
                        <a:pt x="638" y="21"/>
                      </a:lnTo>
                      <a:lnTo>
                        <a:pt x="637" y="21"/>
                      </a:lnTo>
                      <a:lnTo>
                        <a:pt x="635" y="21"/>
                      </a:lnTo>
                      <a:lnTo>
                        <a:pt x="633" y="22"/>
                      </a:lnTo>
                      <a:lnTo>
                        <a:pt x="632" y="22"/>
                      </a:lnTo>
                      <a:lnTo>
                        <a:pt x="631" y="22"/>
                      </a:lnTo>
                      <a:lnTo>
                        <a:pt x="630" y="23"/>
                      </a:lnTo>
                      <a:lnTo>
                        <a:pt x="629" y="23"/>
                      </a:lnTo>
                      <a:lnTo>
                        <a:pt x="627" y="23"/>
                      </a:lnTo>
                      <a:lnTo>
                        <a:pt x="625" y="24"/>
                      </a:lnTo>
                      <a:lnTo>
                        <a:pt x="624" y="24"/>
                      </a:lnTo>
                      <a:lnTo>
                        <a:pt x="623" y="25"/>
                      </a:lnTo>
                      <a:lnTo>
                        <a:pt x="622" y="25"/>
                      </a:lnTo>
                      <a:lnTo>
                        <a:pt x="621" y="27"/>
                      </a:lnTo>
                      <a:lnTo>
                        <a:pt x="620" y="27"/>
                      </a:lnTo>
                      <a:lnTo>
                        <a:pt x="618" y="28"/>
                      </a:lnTo>
                      <a:lnTo>
                        <a:pt x="617" y="29"/>
                      </a:lnTo>
                      <a:lnTo>
                        <a:pt x="615" y="29"/>
                      </a:lnTo>
                      <a:lnTo>
                        <a:pt x="614" y="30"/>
                      </a:lnTo>
                      <a:lnTo>
                        <a:pt x="613" y="31"/>
                      </a:lnTo>
                      <a:lnTo>
                        <a:pt x="603" y="37"/>
                      </a:lnTo>
                      <a:lnTo>
                        <a:pt x="594" y="43"/>
                      </a:lnTo>
                      <a:lnTo>
                        <a:pt x="585" y="48"/>
                      </a:lnTo>
                      <a:lnTo>
                        <a:pt x="576" y="55"/>
                      </a:lnTo>
                      <a:lnTo>
                        <a:pt x="568" y="61"/>
                      </a:lnTo>
                      <a:lnTo>
                        <a:pt x="559" y="67"/>
                      </a:lnTo>
                      <a:lnTo>
                        <a:pt x="549" y="74"/>
                      </a:lnTo>
                      <a:lnTo>
                        <a:pt x="540" y="80"/>
                      </a:lnTo>
                      <a:lnTo>
                        <a:pt x="531" y="86"/>
                      </a:lnTo>
                      <a:lnTo>
                        <a:pt x="523" y="92"/>
                      </a:lnTo>
                      <a:lnTo>
                        <a:pt x="514" y="99"/>
                      </a:lnTo>
                      <a:lnTo>
                        <a:pt x="504" y="105"/>
                      </a:lnTo>
                      <a:lnTo>
                        <a:pt x="496" y="112"/>
                      </a:lnTo>
                      <a:lnTo>
                        <a:pt x="487" y="119"/>
                      </a:lnTo>
                      <a:lnTo>
                        <a:pt x="479" y="124"/>
                      </a:lnTo>
                      <a:lnTo>
                        <a:pt x="470" y="131"/>
                      </a:lnTo>
                      <a:lnTo>
                        <a:pt x="462" y="138"/>
                      </a:lnTo>
                      <a:lnTo>
                        <a:pt x="453" y="145"/>
                      </a:lnTo>
                      <a:lnTo>
                        <a:pt x="444" y="152"/>
                      </a:lnTo>
                      <a:lnTo>
                        <a:pt x="435" y="159"/>
                      </a:lnTo>
                      <a:lnTo>
                        <a:pt x="427" y="165"/>
                      </a:lnTo>
                      <a:lnTo>
                        <a:pt x="419" y="173"/>
                      </a:lnTo>
                      <a:lnTo>
                        <a:pt x="410" y="180"/>
                      </a:lnTo>
                      <a:lnTo>
                        <a:pt x="402" y="187"/>
                      </a:lnTo>
                      <a:lnTo>
                        <a:pt x="394" y="194"/>
                      </a:lnTo>
                      <a:lnTo>
                        <a:pt x="385" y="200"/>
                      </a:lnTo>
                      <a:lnTo>
                        <a:pt x="377" y="207"/>
                      </a:lnTo>
                      <a:lnTo>
                        <a:pt x="368" y="215"/>
                      </a:lnTo>
                      <a:lnTo>
                        <a:pt x="360" y="222"/>
                      </a:lnTo>
                      <a:lnTo>
                        <a:pt x="351" y="230"/>
                      </a:lnTo>
                      <a:lnTo>
                        <a:pt x="343" y="237"/>
                      </a:lnTo>
                      <a:lnTo>
                        <a:pt x="335" y="245"/>
                      </a:lnTo>
                      <a:lnTo>
                        <a:pt x="326" y="245"/>
                      </a:lnTo>
                      <a:lnTo>
                        <a:pt x="315" y="246"/>
                      </a:lnTo>
                      <a:lnTo>
                        <a:pt x="306" y="246"/>
                      </a:lnTo>
                      <a:lnTo>
                        <a:pt x="297" y="246"/>
                      </a:lnTo>
                      <a:lnTo>
                        <a:pt x="288" y="248"/>
                      </a:lnTo>
                      <a:lnTo>
                        <a:pt x="279" y="248"/>
                      </a:lnTo>
                      <a:lnTo>
                        <a:pt x="269" y="248"/>
                      </a:lnTo>
                      <a:lnTo>
                        <a:pt x="260" y="249"/>
                      </a:lnTo>
                      <a:lnTo>
                        <a:pt x="251" y="249"/>
                      </a:lnTo>
                      <a:lnTo>
                        <a:pt x="242" y="249"/>
                      </a:lnTo>
                      <a:lnTo>
                        <a:pt x="233" y="250"/>
                      </a:lnTo>
                      <a:lnTo>
                        <a:pt x="223" y="250"/>
                      </a:lnTo>
                      <a:lnTo>
                        <a:pt x="214" y="251"/>
                      </a:lnTo>
                      <a:lnTo>
                        <a:pt x="205" y="251"/>
                      </a:lnTo>
                      <a:lnTo>
                        <a:pt x="196" y="252"/>
                      </a:lnTo>
                      <a:lnTo>
                        <a:pt x="186" y="253"/>
                      </a:lnTo>
                      <a:lnTo>
                        <a:pt x="177" y="253"/>
                      </a:lnTo>
                      <a:lnTo>
                        <a:pt x="168" y="255"/>
                      </a:lnTo>
                      <a:lnTo>
                        <a:pt x="159" y="256"/>
                      </a:lnTo>
                      <a:lnTo>
                        <a:pt x="150" y="257"/>
                      </a:lnTo>
                      <a:lnTo>
                        <a:pt x="140" y="258"/>
                      </a:lnTo>
                      <a:lnTo>
                        <a:pt x="131" y="259"/>
                      </a:lnTo>
                      <a:lnTo>
                        <a:pt x="122" y="261"/>
                      </a:lnTo>
                      <a:lnTo>
                        <a:pt x="113" y="263"/>
                      </a:lnTo>
                      <a:lnTo>
                        <a:pt x="102" y="265"/>
                      </a:lnTo>
                      <a:lnTo>
                        <a:pt x="93" y="266"/>
                      </a:lnTo>
                      <a:lnTo>
                        <a:pt x="83" y="268"/>
                      </a:lnTo>
                      <a:lnTo>
                        <a:pt x="74" y="271"/>
                      </a:lnTo>
                      <a:lnTo>
                        <a:pt x="63" y="273"/>
                      </a:lnTo>
                      <a:lnTo>
                        <a:pt x="53" y="275"/>
                      </a:lnTo>
                      <a:lnTo>
                        <a:pt x="42" y="279"/>
                      </a:lnTo>
                      <a:lnTo>
                        <a:pt x="32" y="281"/>
                      </a:lnTo>
                      <a:lnTo>
                        <a:pt x="31" y="282"/>
                      </a:lnTo>
                      <a:lnTo>
                        <a:pt x="30" y="283"/>
                      </a:lnTo>
                      <a:lnTo>
                        <a:pt x="29" y="283"/>
                      </a:lnTo>
                      <a:lnTo>
                        <a:pt x="26" y="284"/>
                      </a:lnTo>
                      <a:lnTo>
                        <a:pt x="25" y="286"/>
                      </a:lnTo>
                      <a:lnTo>
                        <a:pt x="24" y="287"/>
                      </a:lnTo>
                      <a:lnTo>
                        <a:pt x="23" y="288"/>
                      </a:lnTo>
                      <a:lnTo>
                        <a:pt x="21" y="290"/>
                      </a:lnTo>
                      <a:lnTo>
                        <a:pt x="19" y="291"/>
                      </a:lnTo>
                      <a:lnTo>
                        <a:pt x="18" y="294"/>
                      </a:lnTo>
                      <a:lnTo>
                        <a:pt x="17" y="295"/>
                      </a:lnTo>
                      <a:lnTo>
                        <a:pt x="16" y="297"/>
                      </a:lnTo>
                      <a:lnTo>
                        <a:pt x="14" y="298"/>
                      </a:lnTo>
                      <a:lnTo>
                        <a:pt x="12" y="301"/>
                      </a:lnTo>
                      <a:lnTo>
                        <a:pt x="11" y="303"/>
                      </a:lnTo>
                      <a:lnTo>
                        <a:pt x="10" y="304"/>
                      </a:lnTo>
                      <a:lnTo>
                        <a:pt x="9" y="306"/>
                      </a:lnTo>
                      <a:lnTo>
                        <a:pt x="8" y="309"/>
                      </a:lnTo>
                      <a:lnTo>
                        <a:pt x="7" y="311"/>
                      </a:lnTo>
                      <a:lnTo>
                        <a:pt x="6" y="313"/>
                      </a:lnTo>
                      <a:lnTo>
                        <a:pt x="6" y="314"/>
                      </a:lnTo>
                      <a:lnTo>
                        <a:pt x="4" y="317"/>
                      </a:lnTo>
                      <a:lnTo>
                        <a:pt x="3" y="319"/>
                      </a:lnTo>
                      <a:lnTo>
                        <a:pt x="3" y="321"/>
                      </a:lnTo>
                      <a:lnTo>
                        <a:pt x="2" y="322"/>
                      </a:lnTo>
                      <a:lnTo>
                        <a:pt x="1" y="325"/>
                      </a:lnTo>
                      <a:lnTo>
                        <a:pt x="1" y="327"/>
                      </a:lnTo>
                      <a:lnTo>
                        <a:pt x="1" y="328"/>
                      </a:lnTo>
                      <a:lnTo>
                        <a:pt x="1" y="331"/>
                      </a:lnTo>
                      <a:lnTo>
                        <a:pt x="0" y="332"/>
                      </a:lnTo>
                      <a:lnTo>
                        <a:pt x="0" y="334"/>
                      </a:lnTo>
                      <a:lnTo>
                        <a:pt x="0" y="335"/>
                      </a:lnTo>
                      <a:lnTo>
                        <a:pt x="47" y="336"/>
                      </a:lnTo>
                      <a:lnTo>
                        <a:pt x="93" y="336"/>
                      </a:lnTo>
                      <a:lnTo>
                        <a:pt x="139" y="337"/>
                      </a:lnTo>
                      <a:lnTo>
                        <a:pt x="185" y="337"/>
                      </a:lnTo>
                      <a:lnTo>
                        <a:pt x="233" y="337"/>
                      </a:lnTo>
                      <a:lnTo>
                        <a:pt x="279" y="337"/>
                      </a:lnTo>
                      <a:lnTo>
                        <a:pt x="325" y="337"/>
                      </a:lnTo>
                      <a:lnTo>
                        <a:pt x="372" y="337"/>
                      </a:lnTo>
                      <a:lnTo>
                        <a:pt x="418" y="337"/>
                      </a:lnTo>
                      <a:lnTo>
                        <a:pt x="464" y="337"/>
                      </a:lnTo>
                      <a:lnTo>
                        <a:pt x="511" y="337"/>
                      </a:lnTo>
                      <a:lnTo>
                        <a:pt x="557" y="337"/>
                      </a:lnTo>
                      <a:lnTo>
                        <a:pt x="603" y="336"/>
                      </a:lnTo>
                      <a:lnTo>
                        <a:pt x="651" y="336"/>
                      </a:lnTo>
                      <a:lnTo>
                        <a:pt x="697" y="336"/>
                      </a:lnTo>
                      <a:lnTo>
                        <a:pt x="743" y="336"/>
                      </a:lnTo>
                      <a:lnTo>
                        <a:pt x="790" y="335"/>
                      </a:lnTo>
                      <a:lnTo>
                        <a:pt x="836" y="335"/>
                      </a:lnTo>
                      <a:lnTo>
                        <a:pt x="882" y="335"/>
                      </a:lnTo>
                      <a:lnTo>
                        <a:pt x="930" y="335"/>
                      </a:lnTo>
                      <a:lnTo>
                        <a:pt x="976" y="335"/>
                      </a:lnTo>
                      <a:lnTo>
                        <a:pt x="1022" y="335"/>
                      </a:lnTo>
                      <a:lnTo>
                        <a:pt x="1069" y="335"/>
                      </a:lnTo>
                      <a:lnTo>
                        <a:pt x="1115" y="335"/>
                      </a:lnTo>
                      <a:lnTo>
                        <a:pt x="1161" y="335"/>
                      </a:lnTo>
                      <a:lnTo>
                        <a:pt x="1207" y="336"/>
                      </a:lnTo>
                      <a:lnTo>
                        <a:pt x="1254" y="336"/>
                      </a:lnTo>
                      <a:lnTo>
                        <a:pt x="1300" y="337"/>
                      </a:lnTo>
                      <a:lnTo>
                        <a:pt x="1347" y="337"/>
                      </a:lnTo>
                      <a:lnTo>
                        <a:pt x="1393" y="339"/>
                      </a:lnTo>
                      <a:lnTo>
                        <a:pt x="1440" y="340"/>
                      </a:lnTo>
                      <a:lnTo>
                        <a:pt x="1486" y="342"/>
                      </a:lnTo>
                      <a:lnTo>
                        <a:pt x="1516" y="342"/>
                      </a:lnTo>
                      <a:lnTo>
                        <a:pt x="1546" y="342"/>
                      </a:lnTo>
                      <a:lnTo>
                        <a:pt x="1577" y="342"/>
                      </a:lnTo>
                      <a:lnTo>
                        <a:pt x="1607" y="342"/>
                      </a:lnTo>
                      <a:lnTo>
                        <a:pt x="1637" y="342"/>
                      </a:lnTo>
                      <a:lnTo>
                        <a:pt x="1667" y="343"/>
                      </a:lnTo>
                      <a:lnTo>
                        <a:pt x="1697" y="343"/>
                      </a:lnTo>
                      <a:lnTo>
                        <a:pt x="1727" y="344"/>
                      </a:lnTo>
                      <a:lnTo>
                        <a:pt x="1757" y="345"/>
                      </a:lnTo>
                      <a:lnTo>
                        <a:pt x="1787" y="345"/>
                      </a:lnTo>
                      <a:lnTo>
                        <a:pt x="1818" y="347"/>
                      </a:lnTo>
                      <a:lnTo>
                        <a:pt x="1848" y="348"/>
                      </a:lnTo>
                      <a:lnTo>
                        <a:pt x="1878" y="349"/>
                      </a:lnTo>
                      <a:lnTo>
                        <a:pt x="1908" y="350"/>
                      </a:lnTo>
                      <a:lnTo>
                        <a:pt x="1938" y="351"/>
                      </a:lnTo>
                      <a:lnTo>
                        <a:pt x="1968" y="352"/>
                      </a:lnTo>
                      <a:lnTo>
                        <a:pt x="1996" y="355"/>
                      </a:lnTo>
                      <a:lnTo>
                        <a:pt x="2026" y="356"/>
                      </a:lnTo>
                      <a:lnTo>
                        <a:pt x="2056" y="357"/>
                      </a:lnTo>
                      <a:lnTo>
                        <a:pt x="2086" y="359"/>
                      </a:lnTo>
                      <a:lnTo>
                        <a:pt x="2116" y="360"/>
                      </a:lnTo>
                      <a:lnTo>
                        <a:pt x="2145" y="363"/>
                      </a:lnTo>
                      <a:lnTo>
                        <a:pt x="2175" y="365"/>
                      </a:lnTo>
                      <a:lnTo>
                        <a:pt x="2205" y="366"/>
                      </a:lnTo>
                      <a:lnTo>
                        <a:pt x="2234" y="369"/>
                      </a:lnTo>
                      <a:lnTo>
                        <a:pt x="2264" y="371"/>
                      </a:lnTo>
                      <a:lnTo>
                        <a:pt x="2292" y="373"/>
                      </a:lnTo>
                      <a:lnTo>
                        <a:pt x="2322" y="375"/>
                      </a:lnTo>
                      <a:lnTo>
                        <a:pt x="2351" y="378"/>
                      </a:lnTo>
                      <a:lnTo>
                        <a:pt x="2381" y="380"/>
                      </a:lnTo>
                      <a:lnTo>
                        <a:pt x="2410" y="382"/>
                      </a:lnTo>
                      <a:lnTo>
                        <a:pt x="2439" y="385"/>
                      </a:lnTo>
                      <a:close/>
                      <a:moveTo>
                        <a:pt x="708" y="564"/>
                      </a:moveTo>
                      <a:lnTo>
                        <a:pt x="706" y="561"/>
                      </a:lnTo>
                      <a:lnTo>
                        <a:pt x="703" y="557"/>
                      </a:lnTo>
                      <a:lnTo>
                        <a:pt x="700" y="555"/>
                      </a:lnTo>
                      <a:lnTo>
                        <a:pt x="698" y="552"/>
                      </a:lnTo>
                      <a:lnTo>
                        <a:pt x="696" y="548"/>
                      </a:lnTo>
                      <a:lnTo>
                        <a:pt x="693" y="544"/>
                      </a:lnTo>
                      <a:lnTo>
                        <a:pt x="691" y="540"/>
                      </a:lnTo>
                      <a:lnTo>
                        <a:pt x="688" y="537"/>
                      </a:lnTo>
                      <a:lnTo>
                        <a:pt x="685" y="533"/>
                      </a:lnTo>
                      <a:lnTo>
                        <a:pt x="682" y="530"/>
                      </a:lnTo>
                      <a:lnTo>
                        <a:pt x="680" y="526"/>
                      </a:lnTo>
                      <a:lnTo>
                        <a:pt x="676" y="523"/>
                      </a:lnTo>
                      <a:lnTo>
                        <a:pt x="674" y="519"/>
                      </a:lnTo>
                      <a:lnTo>
                        <a:pt x="670" y="516"/>
                      </a:lnTo>
                      <a:lnTo>
                        <a:pt x="667" y="512"/>
                      </a:lnTo>
                      <a:lnTo>
                        <a:pt x="665" y="509"/>
                      </a:lnTo>
                      <a:lnTo>
                        <a:pt x="661" y="506"/>
                      </a:lnTo>
                      <a:lnTo>
                        <a:pt x="658" y="503"/>
                      </a:lnTo>
                      <a:lnTo>
                        <a:pt x="654" y="500"/>
                      </a:lnTo>
                      <a:lnTo>
                        <a:pt x="651" y="497"/>
                      </a:lnTo>
                      <a:lnTo>
                        <a:pt x="647" y="494"/>
                      </a:lnTo>
                      <a:lnTo>
                        <a:pt x="644" y="492"/>
                      </a:lnTo>
                      <a:lnTo>
                        <a:pt x="640" y="489"/>
                      </a:lnTo>
                      <a:lnTo>
                        <a:pt x="637" y="487"/>
                      </a:lnTo>
                      <a:lnTo>
                        <a:pt x="632" y="486"/>
                      </a:lnTo>
                      <a:lnTo>
                        <a:pt x="629" y="484"/>
                      </a:lnTo>
                      <a:lnTo>
                        <a:pt x="625" y="483"/>
                      </a:lnTo>
                      <a:lnTo>
                        <a:pt x="621" y="481"/>
                      </a:lnTo>
                      <a:lnTo>
                        <a:pt x="617" y="480"/>
                      </a:lnTo>
                      <a:lnTo>
                        <a:pt x="613" y="479"/>
                      </a:lnTo>
                      <a:lnTo>
                        <a:pt x="608" y="479"/>
                      </a:lnTo>
                      <a:lnTo>
                        <a:pt x="605" y="479"/>
                      </a:lnTo>
                      <a:lnTo>
                        <a:pt x="468" y="476"/>
                      </a:lnTo>
                      <a:lnTo>
                        <a:pt x="463" y="477"/>
                      </a:lnTo>
                      <a:lnTo>
                        <a:pt x="458" y="477"/>
                      </a:lnTo>
                      <a:lnTo>
                        <a:pt x="454" y="477"/>
                      </a:lnTo>
                      <a:lnTo>
                        <a:pt x="449" y="478"/>
                      </a:lnTo>
                      <a:lnTo>
                        <a:pt x="446" y="479"/>
                      </a:lnTo>
                      <a:lnTo>
                        <a:pt x="442" y="480"/>
                      </a:lnTo>
                      <a:lnTo>
                        <a:pt x="438" y="483"/>
                      </a:lnTo>
                      <a:lnTo>
                        <a:pt x="434" y="484"/>
                      </a:lnTo>
                      <a:lnTo>
                        <a:pt x="431" y="486"/>
                      </a:lnTo>
                      <a:lnTo>
                        <a:pt x="427" y="488"/>
                      </a:lnTo>
                      <a:lnTo>
                        <a:pt x="424" y="491"/>
                      </a:lnTo>
                      <a:lnTo>
                        <a:pt x="420" y="493"/>
                      </a:lnTo>
                      <a:lnTo>
                        <a:pt x="417" y="495"/>
                      </a:lnTo>
                      <a:lnTo>
                        <a:pt x="415" y="497"/>
                      </a:lnTo>
                      <a:lnTo>
                        <a:pt x="411" y="501"/>
                      </a:lnTo>
                      <a:lnTo>
                        <a:pt x="408" y="503"/>
                      </a:lnTo>
                      <a:lnTo>
                        <a:pt x="405" y="507"/>
                      </a:lnTo>
                      <a:lnTo>
                        <a:pt x="402" y="510"/>
                      </a:lnTo>
                      <a:lnTo>
                        <a:pt x="400" y="514"/>
                      </a:lnTo>
                      <a:lnTo>
                        <a:pt x="396" y="516"/>
                      </a:lnTo>
                      <a:lnTo>
                        <a:pt x="394" y="519"/>
                      </a:lnTo>
                      <a:lnTo>
                        <a:pt x="391" y="523"/>
                      </a:lnTo>
                      <a:lnTo>
                        <a:pt x="388" y="526"/>
                      </a:lnTo>
                      <a:lnTo>
                        <a:pt x="386" y="530"/>
                      </a:lnTo>
                      <a:lnTo>
                        <a:pt x="383" y="532"/>
                      </a:lnTo>
                      <a:lnTo>
                        <a:pt x="381" y="535"/>
                      </a:lnTo>
                      <a:lnTo>
                        <a:pt x="379" y="539"/>
                      </a:lnTo>
                      <a:lnTo>
                        <a:pt x="375" y="542"/>
                      </a:lnTo>
                      <a:lnTo>
                        <a:pt x="373" y="545"/>
                      </a:lnTo>
                      <a:lnTo>
                        <a:pt x="371" y="548"/>
                      </a:lnTo>
                      <a:lnTo>
                        <a:pt x="368" y="550"/>
                      </a:lnTo>
                      <a:lnTo>
                        <a:pt x="366" y="553"/>
                      </a:lnTo>
                      <a:lnTo>
                        <a:pt x="368" y="550"/>
                      </a:lnTo>
                      <a:lnTo>
                        <a:pt x="371" y="548"/>
                      </a:lnTo>
                      <a:lnTo>
                        <a:pt x="373" y="546"/>
                      </a:lnTo>
                      <a:lnTo>
                        <a:pt x="375" y="544"/>
                      </a:lnTo>
                      <a:lnTo>
                        <a:pt x="378" y="541"/>
                      </a:lnTo>
                      <a:lnTo>
                        <a:pt x="381" y="539"/>
                      </a:lnTo>
                      <a:lnTo>
                        <a:pt x="383" y="537"/>
                      </a:lnTo>
                      <a:lnTo>
                        <a:pt x="386" y="534"/>
                      </a:lnTo>
                      <a:lnTo>
                        <a:pt x="388" y="532"/>
                      </a:lnTo>
                      <a:lnTo>
                        <a:pt x="391" y="530"/>
                      </a:lnTo>
                      <a:lnTo>
                        <a:pt x="394" y="527"/>
                      </a:lnTo>
                      <a:lnTo>
                        <a:pt x="396" y="525"/>
                      </a:lnTo>
                      <a:lnTo>
                        <a:pt x="400" y="523"/>
                      </a:lnTo>
                      <a:lnTo>
                        <a:pt x="402" y="522"/>
                      </a:lnTo>
                      <a:lnTo>
                        <a:pt x="405" y="519"/>
                      </a:lnTo>
                      <a:lnTo>
                        <a:pt x="409" y="518"/>
                      </a:lnTo>
                      <a:lnTo>
                        <a:pt x="411" y="516"/>
                      </a:lnTo>
                      <a:lnTo>
                        <a:pt x="415" y="515"/>
                      </a:lnTo>
                      <a:lnTo>
                        <a:pt x="418" y="512"/>
                      </a:lnTo>
                      <a:lnTo>
                        <a:pt x="421" y="511"/>
                      </a:lnTo>
                      <a:lnTo>
                        <a:pt x="425" y="510"/>
                      </a:lnTo>
                      <a:lnTo>
                        <a:pt x="428" y="509"/>
                      </a:lnTo>
                      <a:lnTo>
                        <a:pt x="432" y="508"/>
                      </a:lnTo>
                      <a:lnTo>
                        <a:pt x="435" y="507"/>
                      </a:lnTo>
                      <a:lnTo>
                        <a:pt x="439" y="506"/>
                      </a:lnTo>
                      <a:lnTo>
                        <a:pt x="443" y="504"/>
                      </a:lnTo>
                      <a:lnTo>
                        <a:pt x="447" y="504"/>
                      </a:lnTo>
                      <a:lnTo>
                        <a:pt x="451" y="503"/>
                      </a:lnTo>
                      <a:lnTo>
                        <a:pt x="455" y="503"/>
                      </a:lnTo>
                      <a:lnTo>
                        <a:pt x="459" y="502"/>
                      </a:lnTo>
                      <a:lnTo>
                        <a:pt x="464" y="502"/>
                      </a:lnTo>
                      <a:lnTo>
                        <a:pt x="469" y="502"/>
                      </a:lnTo>
                      <a:lnTo>
                        <a:pt x="606" y="504"/>
                      </a:lnTo>
                      <a:lnTo>
                        <a:pt x="610" y="504"/>
                      </a:lnTo>
                      <a:lnTo>
                        <a:pt x="614" y="506"/>
                      </a:lnTo>
                      <a:lnTo>
                        <a:pt x="618" y="506"/>
                      </a:lnTo>
                      <a:lnTo>
                        <a:pt x="622" y="507"/>
                      </a:lnTo>
                      <a:lnTo>
                        <a:pt x="627" y="507"/>
                      </a:lnTo>
                      <a:lnTo>
                        <a:pt x="630" y="508"/>
                      </a:lnTo>
                      <a:lnTo>
                        <a:pt x="633" y="509"/>
                      </a:lnTo>
                      <a:lnTo>
                        <a:pt x="638" y="510"/>
                      </a:lnTo>
                      <a:lnTo>
                        <a:pt x="641" y="511"/>
                      </a:lnTo>
                      <a:lnTo>
                        <a:pt x="645" y="512"/>
                      </a:lnTo>
                      <a:lnTo>
                        <a:pt x="648" y="514"/>
                      </a:lnTo>
                      <a:lnTo>
                        <a:pt x="652" y="515"/>
                      </a:lnTo>
                      <a:lnTo>
                        <a:pt x="655" y="517"/>
                      </a:lnTo>
                      <a:lnTo>
                        <a:pt x="659" y="518"/>
                      </a:lnTo>
                      <a:lnTo>
                        <a:pt x="661" y="521"/>
                      </a:lnTo>
                      <a:lnTo>
                        <a:pt x="665" y="523"/>
                      </a:lnTo>
                      <a:lnTo>
                        <a:pt x="668" y="524"/>
                      </a:lnTo>
                      <a:lnTo>
                        <a:pt x="670" y="526"/>
                      </a:lnTo>
                      <a:lnTo>
                        <a:pt x="674" y="529"/>
                      </a:lnTo>
                      <a:lnTo>
                        <a:pt x="677" y="531"/>
                      </a:lnTo>
                      <a:lnTo>
                        <a:pt x="680" y="533"/>
                      </a:lnTo>
                      <a:lnTo>
                        <a:pt x="682" y="535"/>
                      </a:lnTo>
                      <a:lnTo>
                        <a:pt x="685" y="539"/>
                      </a:lnTo>
                      <a:lnTo>
                        <a:pt x="688" y="541"/>
                      </a:lnTo>
                      <a:lnTo>
                        <a:pt x="690" y="544"/>
                      </a:lnTo>
                      <a:lnTo>
                        <a:pt x="693" y="547"/>
                      </a:lnTo>
                      <a:lnTo>
                        <a:pt x="696" y="549"/>
                      </a:lnTo>
                      <a:lnTo>
                        <a:pt x="698" y="553"/>
                      </a:lnTo>
                      <a:lnTo>
                        <a:pt x="700" y="555"/>
                      </a:lnTo>
                      <a:lnTo>
                        <a:pt x="703" y="559"/>
                      </a:lnTo>
                      <a:lnTo>
                        <a:pt x="705" y="561"/>
                      </a:lnTo>
                      <a:lnTo>
                        <a:pt x="708" y="564"/>
                      </a:lnTo>
                      <a:close/>
                      <a:moveTo>
                        <a:pt x="2206" y="509"/>
                      </a:moveTo>
                      <a:lnTo>
                        <a:pt x="2200" y="500"/>
                      </a:lnTo>
                      <a:lnTo>
                        <a:pt x="2193" y="492"/>
                      </a:lnTo>
                      <a:lnTo>
                        <a:pt x="2186" y="484"/>
                      </a:lnTo>
                      <a:lnTo>
                        <a:pt x="2180" y="476"/>
                      </a:lnTo>
                      <a:lnTo>
                        <a:pt x="2170" y="469"/>
                      </a:lnTo>
                      <a:lnTo>
                        <a:pt x="2161" y="462"/>
                      </a:lnTo>
                      <a:lnTo>
                        <a:pt x="2152" y="456"/>
                      </a:lnTo>
                      <a:lnTo>
                        <a:pt x="2142" y="450"/>
                      </a:lnTo>
                      <a:lnTo>
                        <a:pt x="2131" y="446"/>
                      </a:lnTo>
                      <a:lnTo>
                        <a:pt x="2121" y="441"/>
                      </a:lnTo>
                      <a:lnTo>
                        <a:pt x="2109" y="438"/>
                      </a:lnTo>
                      <a:lnTo>
                        <a:pt x="2098" y="434"/>
                      </a:lnTo>
                      <a:lnTo>
                        <a:pt x="2086" y="432"/>
                      </a:lnTo>
                      <a:lnTo>
                        <a:pt x="2075" y="430"/>
                      </a:lnTo>
                      <a:lnTo>
                        <a:pt x="2062" y="428"/>
                      </a:lnTo>
                      <a:lnTo>
                        <a:pt x="2051" y="427"/>
                      </a:lnTo>
                      <a:lnTo>
                        <a:pt x="2038" y="427"/>
                      </a:lnTo>
                      <a:lnTo>
                        <a:pt x="2026" y="427"/>
                      </a:lnTo>
                      <a:lnTo>
                        <a:pt x="2014" y="428"/>
                      </a:lnTo>
                      <a:lnTo>
                        <a:pt x="2002" y="431"/>
                      </a:lnTo>
                      <a:lnTo>
                        <a:pt x="1991" y="433"/>
                      </a:lnTo>
                      <a:lnTo>
                        <a:pt x="1979" y="436"/>
                      </a:lnTo>
                      <a:lnTo>
                        <a:pt x="1969" y="440"/>
                      </a:lnTo>
                      <a:lnTo>
                        <a:pt x="1957" y="445"/>
                      </a:lnTo>
                      <a:lnTo>
                        <a:pt x="1948" y="450"/>
                      </a:lnTo>
                      <a:lnTo>
                        <a:pt x="1938" y="456"/>
                      </a:lnTo>
                      <a:lnTo>
                        <a:pt x="1928" y="463"/>
                      </a:lnTo>
                      <a:lnTo>
                        <a:pt x="1920" y="470"/>
                      </a:lnTo>
                      <a:lnTo>
                        <a:pt x="1912" y="478"/>
                      </a:lnTo>
                      <a:lnTo>
                        <a:pt x="1904" y="487"/>
                      </a:lnTo>
                      <a:lnTo>
                        <a:pt x="1897" y="496"/>
                      </a:lnTo>
                      <a:lnTo>
                        <a:pt x="1892" y="507"/>
                      </a:lnTo>
                      <a:lnTo>
                        <a:pt x="1900" y="500"/>
                      </a:lnTo>
                      <a:lnTo>
                        <a:pt x="1908" y="493"/>
                      </a:lnTo>
                      <a:lnTo>
                        <a:pt x="1917" y="486"/>
                      </a:lnTo>
                      <a:lnTo>
                        <a:pt x="1926" y="480"/>
                      </a:lnTo>
                      <a:lnTo>
                        <a:pt x="1935" y="476"/>
                      </a:lnTo>
                      <a:lnTo>
                        <a:pt x="1946" y="471"/>
                      </a:lnTo>
                      <a:lnTo>
                        <a:pt x="1956" y="466"/>
                      </a:lnTo>
                      <a:lnTo>
                        <a:pt x="1966" y="463"/>
                      </a:lnTo>
                      <a:lnTo>
                        <a:pt x="1977" y="461"/>
                      </a:lnTo>
                      <a:lnTo>
                        <a:pt x="1987" y="458"/>
                      </a:lnTo>
                      <a:lnTo>
                        <a:pt x="1999" y="456"/>
                      </a:lnTo>
                      <a:lnTo>
                        <a:pt x="2010" y="454"/>
                      </a:lnTo>
                      <a:lnTo>
                        <a:pt x="2022" y="454"/>
                      </a:lnTo>
                      <a:lnTo>
                        <a:pt x="2033" y="453"/>
                      </a:lnTo>
                      <a:lnTo>
                        <a:pt x="2044" y="453"/>
                      </a:lnTo>
                      <a:lnTo>
                        <a:pt x="2055" y="453"/>
                      </a:lnTo>
                      <a:lnTo>
                        <a:pt x="2067" y="454"/>
                      </a:lnTo>
                      <a:lnTo>
                        <a:pt x="2078" y="455"/>
                      </a:lnTo>
                      <a:lnTo>
                        <a:pt x="2090" y="456"/>
                      </a:lnTo>
                      <a:lnTo>
                        <a:pt x="2100" y="458"/>
                      </a:lnTo>
                      <a:lnTo>
                        <a:pt x="2110" y="461"/>
                      </a:lnTo>
                      <a:lnTo>
                        <a:pt x="2122" y="464"/>
                      </a:lnTo>
                      <a:lnTo>
                        <a:pt x="2131" y="466"/>
                      </a:lnTo>
                      <a:lnTo>
                        <a:pt x="2142" y="470"/>
                      </a:lnTo>
                      <a:lnTo>
                        <a:pt x="2151" y="474"/>
                      </a:lnTo>
                      <a:lnTo>
                        <a:pt x="2160" y="478"/>
                      </a:lnTo>
                      <a:lnTo>
                        <a:pt x="2169" y="483"/>
                      </a:lnTo>
                      <a:lnTo>
                        <a:pt x="2177" y="487"/>
                      </a:lnTo>
                      <a:lnTo>
                        <a:pt x="2185" y="492"/>
                      </a:lnTo>
                      <a:lnTo>
                        <a:pt x="2192" y="497"/>
                      </a:lnTo>
                      <a:lnTo>
                        <a:pt x="2199" y="503"/>
                      </a:lnTo>
                      <a:lnTo>
                        <a:pt x="2206" y="509"/>
                      </a:lnTo>
                      <a:close/>
                    </a:path>
                  </a:pathLst>
                </a:custGeom>
                <a:solidFill>
                  <a:srgbClr val="CCDB87"/>
                </a:solidFill>
                <a:ln w="9525">
                  <a:noFill/>
                  <a:round/>
                  <a:headEnd/>
                  <a:tailEnd/>
                </a:ln>
              </p:spPr>
              <p:txBody>
                <a:bodyPr/>
                <a:lstStyle/>
                <a:p>
                  <a:endParaRPr lang="en-GB"/>
                </a:p>
              </p:txBody>
            </p:sp>
            <p:sp>
              <p:nvSpPr>
                <p:cNvPr id="923" name="Freeform 1239"/>
                <p:cNvSpPr>
                  <a:spLocks noEditPoints="1"/>
                </p:cNvSpPr>
                <p:nvPr/>
              </p:nvSpPr>
              <p:spPr bwMode="auto">
                <a:xfrm>
                  <a:off x="3027" y="2978"/>
                  <a:ext cx="1312" cy="128"/>
                </a:xfrm>
                <a:custGeom>
                  <a:avLst/>
                  <a:gdLst>
                    <a:gd name="T0" fmla="*/ 639 w 2624"/>
                    <a:gd name="T1" fmla="*/ 8 h 256"/>
                    <a:gd name="T2" fmla="*/ 639 w 2624"/>
                    <a:gd name="T3" fmla="*/ 5 h 256"/>
                    <a:gd name="T4" fmla="*/ 639 w 2624"/>
                    <a:gd name="T5" fmla="*/ 1 h 256"/>
                    <a:gd name="T6" fmla="*/ 641 w 2624"/>
                    <a:gd name="T7" fmla="*/ 1 h 256"/>
                    <a:gd name="T8" fmla="*/ 648 w 2624"/>
                    <a:gd name="T9" fmla="*/ 3 h 256"/>
                    <a:gd name="T10" fmla="*/ 654 w 2624"/>
                    <a:gd name="T11" fmla="*/ 7 h 256"/>
                    <a:gd name="T12" fmla="*/ 656 w 2624"/>
                    <a:gd name="T13" fmla="*/ 11 h 256"/>
                    <a:gd name="T14" fmla="*/ 655 w 2624"/>
                    <a:gd name="T15" fmla="*/ 32 h 256"/>
                    <a:gd name="T16" fmla="*/ 651 w 2624"/>
                    <a:gd name="T17" fmla="*/ 35 h 256"/>
                    <a:gd name="T18" fmla="*/ 645 w 2624"/>
                    <a:gd name="T19" fmla="*/ 38 h 256"/>
                    <a:gd name="T20" fmla="*/ 639 w 2624"/>
                    <a:gd name="T21" fmla="*/ 39 h 256"/>
                    <a:gd name="T22" fmla="*/ 637 w 2624"/>
                    <a:gd name="T23" fmla="*/ 44 h 256"/>
                    <a:gd name="T24" fmla="*/ 636 w 2624"/>
                    <a:gd name="T25" fmla="*/ 48 h 256"/>
                    <a:gd name="T26" fmla="*/ 633 w 2624"/>
                    <a:gd name="T27" fmla="*/ 52 h 256"/>
                    <a:gd name="T28" fmla="*/ 595 w 2624"/>
                    <a:gd name="T29" fmla="*/ 55 h 256"/>
                    <a:gd name="T30" fmla="*/ 592 w 2624"/>
                    <a:gd name="T31" fmla="*/ 54 h 256"/>
                    <a:gd name="T32" fmla="*/ 590 w 2624"/>
                    <a:gd name="T33" fmla="*/ 52 h 256"/>
                    <a:gd name="T34" fmla="*/ 590 w 2624"/>
                    <a:gd name="T35" fmla="*/ 49 h 256"/>
                    <a:gd name="T36" fmla="*/ 588 w 2624"/>
                    <a:gd name="T37" fmla="*/ 34 h 256"/>
                    <a:gd name="T38" fmla="*/ 583 w 2624"/>
                    <a:gd name="T39" fmla="*/ 23 h 256"/>
                    <a:gd name="T40" fmla="*/ 577 w 2624"/>
                    <a:gd name="T41" fmla="*/ 14 h 256"/>
                    <a:gd name="T42" fmla="*/ 197 w 2624"/>
                    <a:gd name="T43" fmla="*/ 21 h 256"/>
                    <a:gd name="T44" fmla="*/ 192 w 2624"/>
                    <a:gd name="T45" fmla="*/ 16 h 256"/>
                    <a:gd name="T46" fmla="*/ 188 w 2624"/>
                    <a:gd name="T47" fmla="*/ 13 h 256"/>
                    <a:gd name="T48" fmla="*/ 184 w 2624"/>
                    <a:gd name="T49" fmla="*/ 10 h 256"/>
                    <a:gd name="T50" fmla="*/ 494 w 2624"/>
                    <a:gd name="T51" fmla="*/ 12 h 256"/>
                    <a:gd name="T52" fmla="*/ 492 w 2624"/>
                    <a:gd name="T53" fmla="*/ 15 h 256"/>
                    <a:gd name="T54" fmla="*/ 489 w 2624"/>
                    <a:gd name="T55" fmla="*/ 19 h 256"/>
                    <a:gd name="T56" fmla="*/ 198 w 2624"/>
                    <a:gd name="T57" fmla="*/ 23 h 256"/>
                    <a:gd name="T58" fmla="*/ 211 w 2624"/>
                    <a:gd name="T59" fmla="*/ 35 h 256"/>
                    <a:gd name="T60" fmla="*/ 218 w 2624"/>
                    <a:gd name="T61" fmla="*/ 37 h 256"/>
                    <a:gd name="T62" fmla="*/ 224 w 2624"/>
                    <a:gd name="T63" fmla="*/ 40 h 256"/>
                    <a:gd name="T64" fmla="*/ 481 w 2624"/>
                    <a:gd name="T65" fmla="*/ 43 h 256"/>
                    <a:gd name="T66" fmla="*/ 481 w 2624"/>
                    <a:gd name="T67" fmla="*/ 48 h 256"/>
                    <a:gd name="T68" fmla="*/ 480 w 2624"/>
                    <a:gd name="T69" fmla="*/ 52 h 256"/>
                    <a:gd name="T70" fmla="*/ 480 w 2624"/>
                    <a:gd name="T71" fmla="*/ 56 h 256"/>
                    <a:gd name="T72" fmla="*/ 479 w 2624"/>
                    <a:gd name="T73" fmla="*/ 59 h 256"/>
                    <a:gd name="T74" fmla="*/ 478 w 2624"/>
                    <a:gd name="T75" fmla="*/ 61 h 256"/>
                    <a:gd name="T76" fmla="*/ 475 w 2624"/>
                    <a:gd name="T77" fmla="*/ 61 h 256"/>
                    <a:gd name="T78" fmla="*/ 212 w 2624"/>
                    <a:gd name="T79" fmla="*/ 63 h 256"/>
                    <a:gd name="T80" fmla="*/ 210 w 2624"/>
                    <a:gd name="T81" fmla="*/ 62 h 256"/>
                    <a:gd name="T82" fmla="*/ 209 w 2624"/>
                    <a:gd name="T83" fmla="*/ 59 h 256"/>
                    <a:gd name="T84" fmla="*/ 208 w 2624"/>
                    <a:gd name="T85" fmla="*/ 56 h 256"/>
                    <a:gd name="T86" fmla="*/ 208 w 2624"/>
                    <a:gd name="T87" fmla="*/ 50 h 256"/>
                    <a:gd name="T88" fmla="*/ 207 w 2624"/>
                    <a:gd name="T89" fmla="*/ 44 h 256"/>
                    <a:gd name="T90" fmla="*/ 206 w 2624"/>
                    <a:gd name="T91" fmla="*/ 38 h 256"/>
                    <a:gd name="T92" fmla="*/ 22 w 2624"/>
                    <a:gd name="T93" fmla="*/ 6 h 256"/>
                    <a:gd name="T94" fmla="*/ 22 w 2624"/>
                    <a:gd name="T95" fmla="*/ 9 h 256"/>
                    <a:gd name="T96" fmla="*/ 23 w 2624"/>
                    <a:gd name="T97" fmla="*/ 10 h 256"/>
                    <a:gd name="T98" fmla="*/ 122 w 2624"/>
                    <a:gd name="T99" fmla="*/ 14 h 256"/>
                    <a:gd name="T100" fmla="*/ 112 w 2624"/>
                    <a:gd name="T101" fmla="*/ 25 h 256"/>
                    <a:gd name="T102" fmla="*/ 105 w 2624"/>
                    <a:gd name="T103" fmla="*/ 39 h 256"/>
                    <a:gd name="T104" fmla="*/ 102 w 2624"/>
                    <a:gd name="T105" fmla="*/ 52 h 256"/>
                    <a:gd name="T106" fmla="*/ 100 w 2624"/>
                    <a:gd name="T107" fmla="*/ 55 h 256"/>
                    <a:gd name="T108" fmla="*/ 98 w 2624"/>
                    <a:gd name="T109" fmla="*/ 57 h 256"/>
                    <a:gd name="T110" fmla="*/ 95 w 2624"/>
                    <a:gd name="T111" fmla="*/ 58 h 256"/>
                    <a:gd name="T112" fmla="*/ 6 w 2624"/>
                    <a:gd name="T113" fmla="*/ 45 h 256"/>
                    <a:gd name="T114" fmla="*/ 3 w 2624"/>
                    <a:gd name="T115" fmla="*/ 44 h 256"/>
                    <a:gd name="T116" fmla="*/ 1 w 2624"/>
                    <a:gd name="T117" fmla="*/ 42 h 256"/>
                    <a:gd name="T118" fmla="*/ 0 w 2624"/>
                    <a:gd name="T119" fmla="*/ 40 h 256"/>
                    <a:gd name="T120" fmla="*/ 1 w 2624"/>
                    <a:gd name="T121" fmla="*/ 17 h 256"/>
                    <a:gd name="T122" fmla="*/ 3 w 2624"/>
                    <a:gd name="T123" fmla="*/ 15 h 256"/>
                    <a:gd name="T124" fmla="*/ 5 w 2624"/>
                    <a:gd name="T125" fmla="*/ 13 h 2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24"/>
                    <a:gd name="T190" fmla="*/ 0 h 256"/>
                    <a:gd name="T191" fmla="*/ 2624 w 2624"/>
                    <a:gd name="T192" fmla="*/ 256 h 2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24" h="256">
                      <a:moveTo>
                        <a:pt x="2289" y="38"/>
                      </a:moveTo>
                      <a:lnTo>
                        <a:pt x="2546" y="38"/>
                      </a:lnTo>
                      <a:lnTo>
                        <a:pt x="2547" y="38"/>
                      </a:lnTo>
                      <a:lnTo>
                        <a:pt x="2548" y="38"/>
                      </a:lnTo>
                      <a:lnTo>
                        <a:pt x="2549" y="36"/>
                      </a:lnTo>
                      <a:lnTo>
                        <a:pt x="2551" y="36"/>
                      </a:lnTo>
                      <a:lnTo>
                        <a:pt x="2551" y="35"/>
                      </a:lnTo>
                      <a:lnTo>
                        <a:pt x="2552" y="34"/>
                      </a:lnTo>
                      <a:lnTo>
                        <a:pt x="2553" y="33"/>
                      </a:lnTo>
                      <a:lnTo>
                        <a:pt x="2553" y="32"/>
                      </a:lnTo>
                      <a:lnTo>
                        <a:pt x="2553" y="31"/>
                      </a:lnTo>
                      <a:lnTo>
                        <a:pt x="2554" y="30"/>
                      </a:lnTo>
                      <a:lnTo>
                        <a:pt x="2554" y="28"/>
                      </a:lnTo>
                      <a:lnTo>
                        <a:pt x="2554" y="26"/>
                      </a:lnTo>
                      <a:lnTo>
                        <a:pt x="2554" y="25"/>
                      </a:lnTo>
                      <a:lnTo>
                        <a:pt x="2554" y="24"/>
                      </a:lnTo>
                      <a:lnTo>
                        <a:pt x="2554" y="23"/>
                      </a:lnTo>
                      <a:lnTo>
                        <a:pt x="2554" y="20"/>
                      </a:lnTo>
                      <a:lnTo>
                        <a:pt x="2554" y="19"/>
                      </a:lnTo>
                      <a:lnTo>
                        <a:pt x="2554" y="18"/>
                      </a:lnTo>
                      <a:lnTo>
                        <a:pt x="2554" y="16"/>
                      </a:lnTo>
                      <a:lnTo>
                        <a:pt x="2554" y="15"/>
                      </a:lnTo>
                      <a:lnTo>
                        <a:pt x="2554" y="13"/>
                      </a:lnTo>
                      <a:lnTo>
                        <a:pt x="2554" y="11"/>
                      </a:lnTo>
                      <a:lnTo>
                        <a:pt x="2554" y="10"/>
                      </a:lnTo>
                      <a:lnTo>
                        <a:pt x="2554" y="9"/>
                      </a:lnTo>
                      <a:lnTo>
                        <a:pt x="2553" y="7"/>
                      </a:lnTo>
                      <a:lnTo>
                        <a:pt x="2553" y="5"/>
                      </a:lnTo>
                      <a:lnTo>
                        <a:pt x="2553" y="4"/>
                      </a:lnTo>
                      <a:lnTo>
                        <a:pt x="2553" y="3"/>
                      </a:lnTo>
                      <a:lnTo>
                        <a:pt x="2553" y="2"/>
                      </a:lnTo>
                      <a:lnTo>
                        <a:pt x="2553" y="0"/>
                      </a:lnTo>
                      <a:lnTo>
                        <a:pt x="2555" y="1"/>
                      </a:lnTo>
                      <a:lnTo>
                        <a:pt x="2559" y="2"/>
                      </a:lnTo>
                      <a:lnTo>
                        <a:pt x="2561" y="3"/>
                      </a:lnTo>
                      <a:lnTo>
                        <a:pt x="2564" y="3"/>
                      </a:lnTo>
                      <a:lnTo>
                        <a:pt x="2567" y="4"/>
                      </a:lnTo>
                      <a:lnTo>
                        <a:pt x="2570" y="5"/>
                      </a:lnTo>
                      <a:lnTo>
                        <a:pt x="2574" y="7"/>
                      </a:lnTo>
                      <a:lnTo>
                        <a:pt x="2576" y="8"/>
                      </a:lnTo>
                      <a:lnTo>
                        <a:pt x="2579" y="9"/>
                      </a:lnTo>
                      <a:lnTo>
                        <a:pt x="2583" y="11"/>
                      </a:lnTo>
                      <a:lnTo>
                        <a:pt x="2585" y="12"/>
                      </a:lnTo>
                      <a:lnTo>
                        <a:pt x="2589" y="13"/>
                      </a:lnTo>
                      <a:lnTo>
                        <a:pt x="2591" y="15"/>
                      </a:lnTo>
                      <a:lnTo>
                        <a:pt x="2594" y="17"/>
                      </a:lnTo>
                      <a:lnTo>
                        <a:pt x="2597" y="18"/>
                      </a:lnTo>
                      <a:lnTo>
                        <a:pt x="2600" y="19"/>
                      </a:lnTo>
                      <a:lnTo>
                        <a:pt x="2602" y="21"/>
                      </a:lnTo>
                      <a:lnTo>
                        <a:pt x="2605" y="23"/>
                      </a:lnTo>
                      <a:lnTo>
                        <a:pt x="2607" y="25"/>
                      </a:lnTo>
                      <a:lnTo>
                        <a:pt x="2610" y="26"/>
                      </a:lnTo>
                      <a:lnTo>
                        <a:pt x="2612" y="28"/>
                      </a:lnTo>
                      <a:lnTo>
                        <a:pt x="2614" y="30"/>
                      </a:lnTo>
                      <a:lnTo>
                        <a:pt x="2616" y="32"/>
                      </a:lnTo>
                      <a:lnTo>
                        <a:pt x="2617" y="34"/>
                      </a:lnTo>
                      <a:lnTo>
                        <a:pt x="2620" y="35"/>
                      </a:lnTo>
                      <a:lnTo>
                        <a:pt x="2621" y="38"/>
                      </a:lnTo>
                      <a:lnTo>
                        <a:pt x="2622" y="39"/>
                      </a:lnTo>
                      <a:lnTo>
                        <a:pt x="2623" y="41"/>
                      </a:lnTo>
                      <a:lnTo>
                        <a:pt x="2624" y="43"/>
                      </a:lnTo>
                      <a:lnTo>
                        <a:pt x="2624" y="45"/>
                      </a:lnTo>
                      <a:lnTo>
                        <a:pt x="2624" y="47"/>
                      </a:lnTo>
                      <a:lnTo>
                        <a:pt x="2624" y="49"/>
                      </a:lnTo>
                      <a:lnTo>
                        <a:pt x="2623" y="118"/>
                      </a:lnTo>
                      <a:lnTo>
                        <a:pt x="2623" y="119"/>
                      </a:lnTo>
                      <a:lnTo>
                        <a:pt x="2623" y="122"/>
                      </a:lnTo>
                      <a:lnTo>
                        <a:pt x="2622" y="123"/>
                      </a:lnTo>
                      <a:lnTo>
                        <a:pt x="2622" y="125"/>
                      </a:lnTo>
                      <a:lnTo>
                        <a:pt x="2621" y="126"/>
                      </a:lnTo>
                      <a:lnTo>
                        <a:pt x="2620" y="129"/>
                      </a:lnTo>
                      <a:lnTo>
                        <a:pt x="2618" y="130"/>
                      </a:lnTo>
                      <a:lnTo>
                        <a:pt x="2617" y="131"/>
                      </a:lnTo>
                      <a:lnTo>
                        <a:pt x="2615" y="133"/>
                      </a:lnTo>
                      <a:lnTo>
                        <a:pt x="2614" y="134"/>
                      </a:lnTo>
                      <a:lnTo>
                        <a:pt x="2612" y="135"/>
                      </a:lnTo>
                      <a:lnTo>
                        <a:pt x="2610" y="138"/>
                      </a:lnTo>
                      <a:lnTo>
                        <a:pt x="2608" y="139"/>
                      </a:lnTo>
                      <a:lnTo>
                        <a:pt x="2606" y="140"/>
                      </a:lnTo>
                      <a:lnTo>
                        <a:pt x="2604" y="141"/>
                      </a:lnTo>
                      <a:lnTo>
                        <a:pt x="2601" y="142"/>
                      </a:lnTo>
                      <a:lnTo>
                        <a:pt x="2599" y="144"/>
                      </a:lnTo>
                      <a:lnTo>
                        <a:pt x="2597" y="145"/>
                      </a:lnTo>
                      <a:lnTo>
                        <a:pt x="2593" y="146"/>
                      </a:lnTo>
                      <a:lnTo>
                        <a:pt x="2591" y="147"/>
                      </a:lnTo>
                      <a:lnTo>
                        <a:pt x="2589" y="148"/>
                      </a:lnTo>
                      <a:lnTo>
                        <a:pt x="2586" y="148"/>
                      </a:lnTo>
                      <a:lnTo>
                        <a:pt x="2583" y="149"/>
                      </a:lnTo>
                      <a:lnTo>
                        <a:pt x="2580" y="150"/>
                      </a:lnTo>
                      <a:lnTo>
                        <a:pt x="2578" y="152"/>
                      </a:lnTo>
                      <a:lnTo>
                        <a:pt x="2575" y="152"/>
                      </a:lnTo>
                      <a:lnTo>
                        <a:pt x="2572" y="153"/>
                      </a:lnTo>
                      <a:lnTo>
                        <a:pt x="2570" y="154"/>
                      </a:lnTo>
                      <a:lnTo>
                        <a:pt x="2567" y="154"/>
                      </a:lnTo>
                      <a:lnTo>
                        <a:pt x="2564" y="155"/>
                      </a:lnTo>
                      <a:lnTo>
                        <a:pt x="2562" y="155"/>
                      </a:lnTo>
                      <a:lnTo>
                        <a:pt x="2560" y="156"/>
                      </a:lnTo>
                      <a:lnTo>
                        <a:pt x="2557" y="157"/>
                      </a:lnTo>
                      <a:lnTo>
                        <a:pt x="2556" y="159"/>
                      </a:lnTo>
                      <a:lnTo>
                        <a:pt x="2555" y="160"/>
                      </a:lnTo>
                      <a:lnTo>
                        <a:pt x="2554" y="162"/>
                      </a:lnTo>
                      <a:lnTo>
                        <a:pt x="2553" y="163"/>
                      </a:lnTo>
                      <a:lnTo>
                        <a:pt x="2552" y="165"/>
                      </a:lnTo>
                      <a:lnTo>
                        <a:pt x="2551" y="168"/>
                      </a:lnTo>
                      <a:lnTo>
                        <a:pt x="2549" y="169"/>
                      </a:lnTo>
                      <a:lnTo>
                        <a:pt x="2548" y="171"/>
                      </a:lnTo>
                      <a:lnTo>
                        <a:pt x="2548" y="173"/>
                      </a:lnTo>
                      <a:lnTo>
                        <a:pt x="2547" y="176"/>
                      </a:lnTo>
                      <a:lnTo>
                        <a:pt x="2547" y="178"/>
                      </a:lnTo>
                      <a:lnTo>
                        <a:pt x="2546" y="180"/>
                      </a:lnTo>
                      <a:lnTo>
                        <a:pt x="2546" y="183"/>
                      </a:lnTo>
                      <a:lnTo>
                        <a:pt x="2545" y="184"/>
                      </a:lnTo>
                      <a:lnTo>
                        <a:pt x="2545" y="186"/>
                      </a:lnTo>
                      <a:lnTo>
                        <a:pt x="2544" y="188"/>
                      </a:lnTo>
                      <a:lnTo>
                        <a:pt x="2544" y="191"/>
                      </a:lnTo>
                      <a:lnTo>
                        <a:pt x="2542" y="193"/>
                      </a:lnTo>
                      <a:lnTo>
                        <a:pt x="2541" y="195"/>
                      </a:lnTo>
                      <a:lnTo>
                        <a:pt x="2541" y="197"/>
                      </a:lnTo>
                      <a:lnTo>
                        <a:pt x="2540" y="199"/>
                      </a:lnTo>
                      <a:lnTo>
                        <a:pt x="2539" y="200"/>
                      </a:lnTo>
                      <a:lnTo>
                        <a:pt x="2538" y="202"/>
                      </a:lnTo>
                      <a:lnTo>
                        <a:pt x="2537" y="203"/>
                      </a:lnTo>
                      <a:lnTo>
                        <a:pt x="2536" y="205"/>
                      </a:lnTo>
                      <a:lnTo>
                        <a:pt x="2534" y="206"/>
                      </a:lnTo>
                      <a:lnTo>
                        <a:pt x="2533" y="207"/>
                      </a:lnTo>
                      <a:lnTo>
                        <a:pt x="2531" y="208"/>
                      </a:lnTo>
                      <a:lnTo>
                        <a:pt x="2530" y="208"/>
                      </a:lnTo>
                      <a:lnTo>
                        <a:pt x="2527" y="209"/>
                      </a:lnTo>
                      <a:lnTo>
                        <a:pt x="2525" y="209"/>
                      </a:lnTo>
                      <a:lnTo>
                        <a:pt x="2389" y="220"/>
                      </a:lnTo>
                      <a:lnTo>
                        <a:pt x="2387" y="220"/>
                      </a:lnTo>
                      <a:lnTo>
                        <a:pt x="2385" y="220"/>
                      </a:lnTo>
                      <a:lnTo>
                        <a:pt x="2382" y="220"/>
                      </a:lnTo>
                      <a:lnTo>
                        <a:pt x="2381" y="220"/>
                      </a:lnTo>
                      <a:lnTo>
                        <a:pt x="2379" y="220"/>
                      </a:lnTo>
                      <a:lnTo>
                        <a:pt x="2378" y="220"/>
                      </a:lnTo>
                      <a:lnTo>
                        <a:pt x="2375" y="220"/>
                      </a:lnTo>
                      <a:lnTo>
                        <a:pt x="2374" y="220"/>
                      </a:lnTo>
                      <a:lnTo>
                        <a:pt x="2372" y="218"/>
                      </a:lnTo>
                      <a:lnTo>
                        <a:pt x="2371" y="218"/>
                      </a:lnTo>
                      <a:lnTo>
                        <a:pt x="2370" y="218"/>
                      </a:lnTo>
                      <a:lnTo>
                        <a:pt x="2368" y="217"/>
                      </a:lnTo>
                      <a:lnTo>
                        <a:pt x="2367" y="217"/>
                      </a:lnTo>
                      <a:lnTo>
                        <a:pt x="2366" y="216"/>
                      </a:lnTo>
                      <a:lnTo>
                        <a:pt x="2365" y="216"/>
                      </a:lnTo>
                      <a:lnTo>
                        <a:pt x="2364" y="215"/>
                      </a:lnTo>
                      <a:lnTo>
                        <a:pt x="2364" y="214"/>
                      </a:lnTo>
                      <a:lnTo>
                        <a:pt x="2363" y="214"/>
                      </a:lnTo>
                      <a:lnTo>
                        <a:pt x="2362" y="213"/>
                      </a:lnTo>
                      <a:lnTo>
                        <a:pt x="2362" y="211"/>
                      </a:lnTo>
                      <a:lnTo>
                        <a:pt x="2360" y="211"/>
                      </a:lnTo>
                      <a:lnTo>
                        <a:pt x="2359" y="210"/>
                      </a:lnTo>
                      <a:lnTo>
                        <a:pt x="2359" y="209"/>
                      </a:lnTo>
                      <a:lnTo>
                        <a:pt x="2359" y="208"/>
                      </a:lnTo>
                      <a:lnTo>
                        <a:pt x="2358" y="207"/>
                      </a:lnTo>
                      <a:lnTo>
                        <a:pt x="2358" y="206"/>
                      </a:lnTo>
                      <a:lnTo>
                        <a:pt x="2358" y="205"/>
                      </a:lnTo>
                      <a:lnTo>
                        <a:pt x="2357" y="203"/>
                      </a:lnTo>
                      <a:lnTo>
                        <a:pt x="2357" y="201"/>
                      </a:lnTo>
                      <a:lnTo>
                        <a:pt x="2357" y="200"/>
                      </a:lnTo>
                      <a:lnTo>
                        <a:pt x="2357" y="199"/>
                      </a:lnTo>
                      <a:lnTo>
                        <a:pt x="2357" y="198"/>
                      </a:lnTo>
                      <a:lnTo>
                        <a:pt x="2356" y="190"/>
                      </a:lnTo>
                      <a:lnTo>
                        <a:pt x="2356" y="183"/>
                      </a:lnTo>
                      <a:lnTo>
                        <a:pt x="2356" y="176"/>
                      </a:lnTo>
                      <a:lnTo>
                        <a:pt x="2355" y="170"/>
                      </a:lnTo>
                      <a:lnTo>
                        <a:pt x="2353" y="163"/>
                      </a:lnTo>
                      <a:lnTo>
                        <a:pt x="2353" y="157"/>
                      </a:lnTo>
                      <a:lnTo>
                        <a:pt x="2352" y="150"/>
                      </a:lnTo>
                      <a:lnTo>
                        <a:pt x="2351" y="145"/>
                      </a:lnTo>
                      <a:lnTo>
                        <a:pt x="2349" y="139"/>
                      </a:lnTo>
                      <a:lnTo>
                        <a:pt x="2348" y="133"/>
                      </a:lnTo>
                      <a:lnTo>
                        <a:pt x="2347" y="127"/>
                      </a:lnTo>
                      <a:lnTo>
                        <a:pt x="2344" y="123"/>
                      </a:lnTo>
                      <a:lnTo>
                        <a:pt x="2343" y="117"/>
                      </a:lnTo>
                      <a:lnTo>
                        <a:pt x="2341" y="112"/>
                      </a:lnTo>
                      <a:lnTo>
                        <a:pt x="2339" y="107"/>
                      </a:lnTo>
                      <a:lnTo>
                        <a:pt x="2336" y="102"/>
                      </a:lnTo>
                      <a:lnTo>
                        <a:pt x="2334" y="97"/>
                      </a:lnTo>
                      <a:lnTo>
                        <a:pt x="2332" y="93"/>
                      </a:lnTo>
                      <a:lnTo>
                        <a:pt x="2329" y="88"/>
                      </a:lnTo>
                      <a:lnTo>
                        <a:pt x="2327" y="84"/>
                      </a:lnTo>
                      <a:lnTo>
                        <a:pt x="2324" y="80"/>
                      </a:lnTo>
                      <a:lnTo>
                        <a:pt x="2321" y="76"/>
                      </a:lnTo>
                      <a:lnTo>
                        <a:pt x="2318" y="72"/>
                      </a:lnTo>
                      <a:lnTo>
                        <a:pt x="2315" y="68"/>
                      </a:lnTo>
                      <a:lnTo>
                        <a:pt x="2312" y="64"/>
                      </a:lnTo>
                      <a:lnTo>
                        <a:pt x="2310" y="59"/>
                      </a:lnTo>
                      <a:lnTo>
                        <a:pt x="2306" y="56"/>
                      </a:lnTo>
                      <a:lnTo>
                        <a:pt x="2303" y="53"/>
                      </a:lnTo>
                      <a:lnTo>
                        <a:pt x="2299" y="49"/>
                      </a:lnTo>
                      <a:lnTo>
                        <a:pt x="2296" y="46"/>
                      </a:lnTo>
                      <a:lnTo>
                        <a:pt x="2292" y="41"/>
                      </a:lnTo>
                      <a:lnTo>
                        <a:pt x="2289" y="38"/>
                      </a:lnTo>
                      <a:close/>
                      <a:moveTo>
                        <a:pt x="794" y="92"/>
                      </a:moveTo>
                      <a:lnTo>
                        <a:pt x="791" y="89"/>
                      </a:lnTo>
                      <a:lnTo>
                        <a:pt x="789" y="86"/>
                      </a:lnTo>
                      <a:lnTo>
                        <a:pt x="788" y="84"/>
                      </a:lnTo>
                      <a:lnTo>
                        <a:pt x="785" y="81"/>
                      </a:lnTo>
                      <a:lnTo>
                        <a:pt x="783" y="79"/>
                      </a:lnTo>
                      <a:lnTo>
                        <a:pt x="782" y="78"/>
                      </a:lnTo>
                      <a:lnTo>
                        <a:pt x="780" y="76"/>
                      </a:lnTo>
                      <a:lnTo>
                        <a:pt x="777" y="73"/>
                      </a:lnTo>
                      <a:lnTo>
                        <a:pt x="776" y="72"/>
                      </a:lnTo>
                      <a:lnTo>
                        <a:pt x="774" y="70"/>
                      </a:lnTo>
                      <a:lnTo>
                        <a:pt x="773" y="68"/>
                      </a:lnTo>
                      <a:lnTo>
                        <a:pt x="771" y="66"/>
                      </a:lnTo>
                      <a:lnTo>
                        <a:pt x="769" y="64"/>
                      </a:lnTo>
                      <a:lnTo>
                        <a:pt x="767" y="63"/>
                      </a:lnTo>
                      <a:lnTo>
                        <a:pt x="765" y="62"/>
                      </a:lnTo>
                      <a:lnTo>
                        <a:pt x="764" y="59"/>
                      </a:lnTo>
                      <a:lnTo>
                        <a:pt x="761" y="58"/>
                      </a:lnTo>
                      <a:lnTo>
                        <a:pt x="760" y="57"/>
                      </a:lnTo>
                      <a:lnTo>
                        <a:pt x="758" y="56"/>
                      </a:lnTo>
                      <a:lnTo>
                        <a:pt x="756" y="55"/>
                      </a:lnTo>
                      <a:lnTo>
                        <a:pt x="754" y="54"/>
                      </a:lnTo>
                      <a:lnTo>
                        <a:pt x="752" y="51"/>
                      </a:lnTo>
                      <a:lnTo>
                        <a:pt x="750" y="50"/>
                      </a:lnTo>
                      <a:lnTo>
                        <a:pt x="749" y="49"/>
                      </a:lnTo>
                      <a:lnTo>
                        <a:pt x="746" y="48"/>
                      </a:lnTo>
                      <a:lnTo>
                        <a:pt x="744" y="48"/>
                      </a:lnTo>
                      <a:lnTo>
                        <a:pt x="742" y="47"/>
                      </a:lnTo>
                      <a:lnTo>
                        <a:pt x="739" y="46"/>
                      </a:lnTo>
                      <a:lnTo>
                        <a:pt x="737" y="45"/>
                      </a:lnTo>
                      <a:lnTo>
                        <a:pt x="736" y="43"/>
                      </a:lnTo>
                      <a:lnTo>
                        <a:pt x="732" y="42"/>
                      </a:lnTo>
                      <a:lnTo>
                        <a:pt x="730" y="41"/>
                      </a:lnTo>
                      <a:lnTo>
                        <a:pt x="1988" y="39"/>
                      </a:lnTo>
                      <a:lnTo>
                        <a:pt x="1986" y="40"/>
                      </a:lnTo>
                      <a:lnTo>
                        <a:pt x="1985" y="42"/>
                      </a:lnTo>
                      <a:lnTo>
                        <a:pt x="1984" y="43"/>
                      </a:lnTo>
                      <a:lnTo>
                        <a:pt x="1983" y="45"/>
                      </a:lnTo>
                      <a:lnTo>
                        <a:pt x="1980" y="46"/>
                      </a:lnTo>
                      <a:lnTo>
                        <a:pt x="1979" y="48"/>
                      </a:lnTo>
                      <a:lnTo>
                        <a:pt x="1978" y="49"/>
                      </a:lnTo>
                      <a:lnTo>
                        <a:pt x="1977" y="50"/>
                      </a:lnTo>
                      <a:lnTo>
                        <a:pt x="1976" y="53"/>
                      </a:lnTo>
                      <a:lnTo>
                        <a:pt x="1974" y="54"/>
                      </a:lnTo>
                      <a:lnTo>
                        <a:pt x="1973" y="55"/>
                      </a:lnTo>
                      <a:lnTo>
                        <a:pt x="1972" y="57"/>
                      </a:lnTo>
                      <a:lnTo>
                        <a:pt x="1971" y="58"/>
                      </a:lnTo>
                      <a:lnTo>
                        <a:pt x="1970" y="59"/>
                      </a:lnTo>
                      <a:lnTo>
                        <a:pt x="1969" y="62"/>
                      </a:lnTo>
                      <a:lnTo>
                        <a:pt x="1968" y="63"/>
                      </a:lnTo>
                      <a:lnTo>
                        <a:pt x="1966" y="65"/>
                      </a:lnTo>
                      <a:lnTo>
                        <a:pt x="1965" y="66"/>
                      </a:lnTo>
                      <a:lnTo>
                        <a:pt x="1964" y="68"/>
                      </a:lnTo>
                      <a:lnTo>
                        <a:pt x="1963" y="70"/>
                      </a:lnTo>
                      <a:lnTo>
                        <a:pt x="1962" y="71"/>
                      </a:lnTo>
                      <a:lnTo>
                        <a:pt x="1961" y="73"/>
                      </a:lnTo>
                      <a:lnTo>
                        <a:pt x="1959" y="74"/>
                      </a:lnTo>
                      <a:lnTo>
                        <a:pt x="1958" y="76"/>
                      </a:lnTo>
                      <a:lnTo>
                        <a:pt x="1958" y="78"/>
                      </a:lnTo>
                      <a:lnTo>
                        <a:pt x="1957" y="79"/>
                      </a:lnTo>
                      <a:lnTo>
                        <a:pt x="1956" y="81"/>
                      </a:lnTo>
                      <a:lnTo>
                        <a:pt x="1955" y="83"/>
                      </a:lnTo>
                      <a:lnTo>
                        <a:pt x="1954" y="85"/>
                      </a:lnTo>
                      <a:lnTo>
                        <a:pt x="1954" y="86"/>
                      </a:lnTo>
                      <a:lnTo>
                        <a:pt x="1953" y="88"/>
                      </a:lnTo>
                      <a:lnTo>
                        <a:pt x="1951" y="89"/>
                      </a:lnTo>
                      <a:lnTo>
                        <a:pt x="794" y="92"/>
                      </a:lnTo>
                      <a:close/>
                      <a:moveTo>
                        <a:pt x="820" y="144"/>
                      </a:moveTo>
                      <a:lnTo>
                        <a:pt x="824" y="144"/>
                      </a:lnTo>
                      <a:lnTo>
                        <a:pt x="827" y="144"/>
                      </a:lnTo>
                      <a:lnTo>
                        <a:pt x="830" y="142"/>
                      </a:lnTo>
                      <a:lnTo>
                        <a:pt x="833" y="142"/>
                      </a:lnTo>
                      <a:lnTo>
                        <a:pt x="836" y="142"/>
                      </a:lnTo>
                      <a:lnTo>
                        <a:pt x="840" y="142"/>
                      </a:lnTo>
                      <a:lnTo>
                        <a:pt x="843" y="142"/>
                      </a:lnTo>
                      <a:lnTo>
                        <a:pt x="845" y="142"/>
                      </a:lnTo>
                      <a:lnTo>
                        <a:pt x="849" y="144"/>
                      </a:lnTo>
                      <a:lnTo>
                        <a:pt x="852" y="144"/>
                      </a:lnTo>
                      <a:lnTo>
                        <a:pt x="855" y="144"/>
                      </a:lnTo>
                      <a:lnTo>
                        <a:pt x="858" y="145"/>
                      </a:lnTo>
                      <a:lnTo>
                        <a:pt x="860" y="145"/>
                      </a:lnTo>
                      <a:lnTo>
                        <a:pt x="864" y="146"/>
                      </a:lnTo>
                      <a:lnTo>
                        <a:pt x="866" y="147"/>
                      </a:lnTo>
                      <a:lnTo>
                        <a:pt x="870" y="148"/>
                      </a:lnTo>
                      <a:lnTo>
                        <a:pt x="872" y="149"/>
                      </a:lnTo>
                      <a:lnTo>
                        <a:pt x="875" y="150"/>
                      </a:lnTo>
                      <a:lnTo>
                        <a:pt x="878" y="152"/>
                      </a:lnTo>
                      <a:lnTo>
                        <a:pt x="881" y="153"/>
                      </a:lnTo>
                      <a:lnTo>
                        <a:pt x="883" y="154"/>
                      </a:lnTo>
                      <a:lnTo>
                        <a:pt x="886" y="156"/>
                      </a:lnTo>
                      <a:lnTo>
                        <a:pt x="889" y="157"/>
                      </a:lnTo>
                      <a:lnTo>
                        <a:pt x="891" y="160"/>
                      </a:lnTo>
                      <a:lnTo>
                        <a:pt x="894" y="161"/>
                      </a:lnTo>
                      <a:lnTo>
                        <a:pt x="896" y="163"/>
                      </a:lnTo>
                      <a:lnTo>
                        <a:pt x="898" y="165"/>
                      </a:lnTo>
                      <a:lnTo>
                        <a:pt x="901" y="168"/>
                      </a:lnTo>
                      <a:lnTo>
                        <a:pt x="903" y="170"/>
                      </a:lnTo>
                      <a:lnTo>
                        <a:pt x="905" y="172"/>
                      </a:lnTo>
                      <a:lnTo>
                        <a:pt x="908" y="176"/>
                      </a:lnTo>
                      <a:lnTo>
                        <a:pt x="910" y="178"/>
                      </a:lnTo>
                      <a:lnTo>
                        <a:pt x="1926" y="171"/>
                      </a:lnTo>
                      <a:lnTo>
                        <a:pt x="1926" y="172"/>
                      </a:lnTo>
                      <a:lnTo>
                        <a:pt x="1925" y="175"/>
                      </a:lnTo>
                      <a:lnTo>
                        <a:pt x="1925" y="177"/>
                      </a:lnTo>
                      <a:lnTo>
                        <a:pt x="1925" y="178"/>
                      </a:lnTo>
                      <a:lnTo>
                        <a:pt x="1925" y="180"/>
                      </a:lnTo>
                      <a:lnTo>
                        <a:pt x="1925" y="183"/>
                      </a:lnTo>
                      <a:lnTo>
                        <a:pt x="1924" y="184"/>
                      </a:lnTo>
                      <a:lnTo>
                        <a:pt x="1924" y="186"/>
                      </a:lnTo>
                      <a:lnTo>
                        <a:pt x="1924" y="188"/>
                      </a:lnTo>
                      <a:lnTo>
                        <a:pt x="1924" y="190"/>
                      </a:lnTo>
                      <a:lnTo>
                        <a:pt x="1924" y="192"/>
                      </a:lnTo>
                      <a:lnTo>
                        <a:pt x="1924" y="193"/>
                      </a:lnTo>
                      <a:lnTo>
                        <a:pt x="1923" y="195"/>
                      </a:lnTo>
                      <a:lnTo>
                        <a:pt x="1923" y="198"/>
                      </a:lnTo>
                      <a:lnTo>
                        <a:pt x="1923" y="199"/>
                      </a:lnTo>
                      <a:lnTo>
                        <a:pt x="1923" y="201"/>
                      </a:lnTo>
                      <a:lnTo>
                        <a:pt x="1923" y="203"/>
                      </a:lnTo>
                      <a:lnTo>
                        <a:pt x="1923" y="205"/>
                      </a:lnTo>
                      <a:lnTo>
                        <a:pt x="1923" y="207"/>
                      </a:lnTo>
                      <a:lnTo>
                        <a:pt x="1923" y="209"/>
                      </a:lnTo>
                      <a:lnTo>
                        <a:pt x="1923" y="210"/>
                      </a:lnTo>
                      <a:lnTo>
                        <a:pt x="1921" y="213"/>
                      </a:lnTo>
                      <a:lnTo>
                        <a:pt x="1921" y="214"/>
                      </a:lnTo>
                      <a:lnTo>
                        <a:pt x="1921" y="216"/>
                      </a:lnTo>
                      <a:lnTo>
                        <a:pt x="1921" y="218"/>
                      </a:lnTo>
                      <a:lnTo>
                        <a:pt x="1921" y="220"/>
                      </a:lnTo>
                      <a:lnTo>
                        <a:pt x="1921" y="222"/>
                      </a:lnTo>
                      <a:lnTo>
                        <a:pt x="1921" y="224"/>
                      </a:lnTo>
                      <a:lnTo>
                        <a:pt x="1921" y="225"/>
                      </a:lnTo>
                      <a:lnTo>
                        <a:pt x="1921" y="228"/>
                      </a:lnTo>
                      <a:lnTo>
                        <a:pt x="1921" y="230"/>
                      </a:lnTo>
                      <a:lnTo>
                        <a:pt x="1921" y="231"/>
                      </a:lnTo>
                      <a:lnTo>
                        <a:pt x="1921" y="232"/>
                      </a:lnTo>
                      <a:lnTo>
                        <a:pt x="1921" y="233"/>
                      </a:lnTo>
                      <a:lnTo>
                        <a:pt x="1920" y="234"/>
                      </a:lnTo>
                      <a:lnTo>
                        <a:pt x="1920" y="236"/>
                      </a:lnTo>
                      <a:lnTo>
                        <a:pt x="1920" y="237"/>
                      </a:lnTo>
                      <a:lnTo>
                        <a:pt x="1919" y="238"/>
                      </a:lnTo>
                      <a:lnTo>
                        <a:pt x="1918" y="239"/>
                      </a:lnTo>
                      <a:lnTo>
                        <a:pt x="1918" y="240"/>
                      </a:lnTo>
                      <a:lnTo>
                        <a:pt x="1917" y="240"/>
                      </a:lnTo>
                      <a:lnTo>
                        <a:pt x="1917" y="241"/>
                      </a:lnTo>
                      <a:lnTo>
                        <a:pt x="1916" y="241"/>
                      </a:lnTo>
                      <a:lnTo>
                        <a:pt x="1915" y="243"/>
                      </a:lnTo>
                      <a:lnTo>
                        <a:pt x="1913" y="243"/>
                      </a:lnTo>
                      <a:lnTo>
                        <a:pt x="1913" y="244"/>
                      </a:lnTo>
                      <a:lnTo>
                        <a:pt x="1912" y="244"/>
                      </a:lnTo>
                      <a:lnTo>
                        <a:pt x="1911" y="245"/>
                      </a:lnTo>
                      <a:lnTo>
                        <a:pt x="1910" y="245"/>
                      </a:lnTo>
                      <a:lnTo>
                        <a:pt x="1909" y="246"/>
                      </a:lnTo>
                      <a:lnTo>
                        <a:pt x="1908" y="246"/>
                      </a:lnTo>
                      <a:lnTo>
                        <a:pt x="1906" y="246"/>
                      </a:lnTo>
                      <a:lnTo>
                        <a:pt x="1905" y="247"/>
                      </a:lnTo>
                      <a:lnTo>
                        <a:pt x="1904" y="247"/>
                      </a:lnTo>
                      <a:lnTo>
                        <a:pt x="1903" y="247"/>
                      </a:lnTo>
                      <a:lnTo>
                        <a:pt x="1902" y="247"/>
                      </a:lnTo>
                      <a:lnTo>
                        <a:pt x="1901" y="247"/>
                      </a:lnTo>
                      <a:lnTo>
                        <a:pt x="1900" y="247"/>
                      </a:lnTo>
                      <a:lnTo>
                        <a:pt x="1898" y="248"/>
                      </a:lnTo>
                      <a:lnTo>
                        <a:pt x="1897" y="248"/>
                      </a:lnTo>
                      <a:lnTo>
                        <a:pt x="852" y="256"/>
                      </a:lnTo>
                      <a:lnTo>
                        <a:pt x="851" y="256"/>
                      </a:lnTo>
                      <a:lnTo>
                        <a:pt x="850" y="255"/>
                      </a:lnTo>
                      <a:lnTo>
                        <a:pt x="849" y="255"/>
                      </a:lnTo>
                      <a:lnTo>
                        <a:pt x="848" y="255"/>
                      </a:lnTo>
                      <a:lnTo>
                        <a:pt x="848" y="254"/>
                      </a:lnTo>
                      <a:lnTo>
                        <a:pt x="847" y="254"/>
                      </a:lnTo>
                      <a:lnTo>
                        <a:pt x="845" y="254"/>
                      </a:lnTo>
                      <a:lnTo>
                        <a:pt x="844" y="253"/>
                      </a:lnTo>
                      <a:lnTo>
                        <a:pt x="843" y="252"/>
                      </a:lnTo>
                      <a:lnTo>
                        <a:pt x="843" y="251"/>
                      </a:lnTo>
                      <a:lnTo>
                        <a:pt x="842" y="251"/>
                      </a:lnTo>
                      <a:lnTo>
                        <a:pt x="841" y="249"/>
                      </a:lnTo>
                      <a:lnTo>
                        <a:pt x="841" y="248"/>
                      </a:lnTo>
                      <a:lnTo>
                        <a:pt x="840" y="247"/>
                      </a:lnTo>
                      <a:lnTo>
                        <a:pt x="840" y="246"/>
                      </a:lnTo>
                      <a:lnTo>
                        <a:pt x="838" y="245"/>
                      </a:lnTo>
                      <a:lnTo>
                        <a:pt x="838" y="244"/>
                      </a:lnTo>
                      <a:lnTo>
                        <a:pt x="838" y="243"/>
                      </a:lnTo>
                      <a:lnTo>
                        <a:pt x="837" y="241"/>
                      </a:lnTo>
                      <a:lnTo>
                        <a:pt x="837" y="240"/>
                      </a:lnTo>
                      <a:lnTo>
                        <a:pt x="837" y="239"/>
                      </a:lnTo>
                      <a:lnTo>
                        <a:pt x="836" y="238"/>
                      </a:lnTo>
                      <a:lnTo>
                        <a:pt x="836" y="237"/>
                      </a:lnTo>
                      <a:lnTo>
                        <a:pt x="836" y="236"/>
                      </a:lnTo>
                      <a:lnTo>
                        <a:pt x="836" y="234"/>
                      </a:lnTo>
                      <a:lnTo>
                        <a:pt x="835" y="233"/>
                      </a:lnTo>
                      <a:lnTo>
                        <a:pt x="835" y="232"/>
                      </a:lnTo>
                      <a:lnTo>
                        <a:pt x="835" y="231"/>
                      </a:lnTo>
                      <a:lnTo>
                        <a:pt x="835" y="230"/>
                      </a:lnTo>
                      <a:lnTo>
                        <a:pt x="835" y="229"/>
                      </a:lnTo>
                      <a:lnTo>
                        <a:pt x="835" y="226"/>
                      </a:lnTo>
                      <a:lnTo>
                        <a:pt x="835" y="223"/>
                      </a:lnTo>
                      <a:lnTo>
                        <a:pt x="835" y="221"/>
                      </a:lnTo>
                      <a:lnTo>
                        <a:pt x="835" y="218"/>
                      </a:lnTo>
                      <a:lnTo>
                        <a:pt x="835" y="215"/>
                      </a:lnTo>
                      <a:lnTo>
                        <a:pt x="835" y="213"/>
                      </a:lnTo>
                      <a:lnTo>
                        <a:pt x="835" y="210"/>
                      </a:lnTo>
                      <a:lnTo>
                        <a:pt x="834" y="207"/>
                      </a:lnTo>
                      <a:lnTo>
                        <a:pt x="834" y="205"/>
                      </a:lnTo>
                      <a:lnTo>
                        <a:pt x="834" y="202"/>
                      </a:lnTo>
                      <a:lnTo>
                        <a:pt x="834" y="199"/>
                      </a:lnTo>
                      <a:lnTo>
                        <a:pt x="833" y="197"/>
                      </a:lnTo>
                      <a:lnTo>
                        <a:pt x="833" y="194"/>
                      </a:lnTo>
                      <a:lnTo>
                        <a:pt x="833" y="191"/>
                      </a:lnTo>
                      <a:lnTo>
                        <a:pt x="832" y="188"/>
                      </a:lnTo>
                      <a:lnTo>
                        <a:pt x="832" y="186"/>
                      </a:lnTo>
                      <a:lnTo>
                        <a:pt x="832" y="183"/>
                      </a:lnTo>
                      <a:lnTo>
                        <a:pt x="830" y="180"/>
                      </a:lnTo>
                      <a:lnTo>
                        <a:pt x="830" y="178"/>
                      </a:lnTo>
                      <a:lnTo>
                        <a:pt x="829" y="175"/>
                      </a:lnTo>
                      <a:lnTo>
                        <a:pt x="829" y="172"/>
                      </a:lnTo>
                      <a:lnTo>
                        <a:pt x="828" y="170"/>
                      </a:lnTo>
                      <a:lnTo>
                        <a:pt x="828" y="167"/>
                      </a:lnTo>
                      <a:lnTo>
                        <a:pt x="827" y="164"/>
                      </a:lnTo>
                      <a:lnTo>
                        <a:pt x="827" y="162"/>
                      </a:lnTo>
                      <a:lnTo>
                        <a:pt x="826" y="160"/>
                      </a:lnTo>
                      <a:lnTo>
                        <a:pt x="825" y="156"/>
                      </a:lnTo>
                      <a:lnTo>
                        <a:pt x="825" y="154"/>
                      </a:lnTo>
                      <a:lnTo>
                        <a:pt x="824" y="152"/>
                      </a:lnTo>
                      <a:lnTo>
                        <a:pt x="822" y="149"/>
                      </a:lnTo>
                      <a:lnTo>
                        <a:pt x="821" y="146"/>
                      </a:lnTo>
                      <a:lnTo>
                        <a:pt x="820" y="144"/>
                      </a:lnTo>
                      <a:close/>
                      <a:moveTo>
                        <a:pt x="92" y="21"/>
                      </a:moveTo>
                      <a:lnTo>
                        <a:pt x="91" y="23"/>
                      </a:lnTo>
                      <a:lnTo>
                        <a:pt x="91" y="24"/>
                      </a:lnTo>
                      <a:lnTo>
                        <a:pt x="90" y="25"/>
                      </a:lnTo>
                      <a:lnTo>
                        <a:pt x="90" y="26"/>
                      </a:lnTo>
                      <a:lnTo>
                        <a:pt x="90" y="27"/>
                      </a:lnTo>
                      <a:lnTo>
                        <a:pt x="88" y="28"/>
                      </a:lnTo>
                      <a:lnTo>
                        <a:pt x="88" y="30"/>
                      </a:lnTo>
                      <a:lnTo>
                        <a:pt x="88" y="31"/>
                      </a:lnTo>
                      <a:lnTo>
                        <a:pt x="88" y="32"/>
                      </a:lnTo>
                      <a:lnTo>
                        <a:pt x="88" y="33"/>
                      </a:lnTo>
                      <a:lnTo>
                        <a:pt x="88" y="34"/>
                      </a:lnTo>
                      <a:lnTo>
                        <a:pt x="88" y="35"/>
                      </a:lnTo>
                      <a:lnTo>
                        <a:pt x="88" y="36"/>
                      </a:lnTo>
                      <a:lnTo>
                        <a:pt x="90" y="36"/>
                      </a:lnTo>
                      <a:lnTo>
                        <a:pt x="90" y="38"/>
                      </a:lnTo>
                      <a:lnTo>
                        <a:pt x="91" y="39"/>
                      </a:lnTo>
                      <a:lnTo>
                        <a:pt x="91" y="40"/>
                      </a:lnTo>
                      <a:lnTo>
                        <a:pt x="92" y="40"/>
                      </a:lnTo>
                      <a:lnTo>
                        <a:pt x="92" y="41"/>
                      </a:lnTo>
                      <a:lnTo>
                        <a:pt x="93" y="41"/>
                      </a:lnTo>
                      <a:lnTo>
                        <a:pt x="94" y="42"/>
                      </a:lnTo>
                      <a:lnTo>
                        <a:pt x="95" y="42"/>
                      </a:lnTo>
                      <a:lnTo>
                        <a:pt x="97" y="42"/>
                      </a:lnTo>
                      <a:lnTo>
                        <a:pt x="98" y="42"/>
                      </a:lnTo>
                      <a:lnTo>
                        <a:pt x="521" y="41"/>
                      </a:lnTo>
                      <a:lnTo>
                        <a:pt x="516" y="43"/>
                      </a:lnTo>
                      <a:lnTo>
                        <a:pt x="510" y="46"/>
                      </a:lnTo>
                      <a:lnTo>
                        <a:pt x="504" y="49"/>
                      </a:lnTo>
                      <a:lnTo>
                        <a:pt x="499" y="53"/>
                      </a:lnTo>
                      <a:lnTo>
                        <a:pt x="494" y="56"/>
                      </a:lnTo>
                      <a:lnTo>
                        <a:pt x="489" y="59"/>
                      </a:lnTo>
                      <a:lnTo>
                        <a:pt x="484" y="63"/>
                      </a:lnTo>
                      <a:lnTo>
                        <a:pt x="479" y="68"/>
                      </a:lnTo>
                      <a:lnTo>
                        <a:pt x="474" y="72"/>
                      </a:lnTo>
                      <a:lnTo>
                        <a:pt x="470" y="77"/>
                      </a:lnTo>
                      <a:lnTo>
                        <a:pt x="465" y="81"/>
                      </a:lnTo>
                      <a:lnTo>
                        <a:pt x="462" y="87"/>
                      </a:lnTo>
                      <a:lnTo>
                        <a:pt x="457" y="92"/>
                      </a:lnTo>
                      <a:lnTo>
                        <a:pt x="454" y="97"/>
                      </a:lnTo>
                      <a:lnTo>
                        <a:pt x="449" y="103"/>
                      </a:lnTo>
                      <a:lnTo>
                        <a:pt x="446" y="109"/>
                      </a:lnTo>
                      <a:lnTo>
                        <a:pt x="442" y="115"/>
                      </a:lnTo>
                      <a:lnTo>
                        <a:pt x="439" y="122"/>
                      </a:lnTo>
                      <a:lnTo>
                        <a:pt x="436" y="127"/>
                      </a:lnTo>
                      <a:lnTo>
                        <a:pt x="433" y="133"/>
                      </a:lnTo>
                      <a:lnTo>
                        <a:pt x="429" y="140"/>
                      </a:lnTo>
                      <a:lnTo>
                        <a:pt x="427" y="146"/>
                      </a:lnTo>
                      <a:lnTo>
                        <a:pt x="425" y="153"/>
                      </a:lnTo>
                      <a:lnTo>
                        <a:pt x="423" y="159"/>
                      </a:lnTo>
                      <a:lnTo>
                        <a:pt x="420" y="165"/>
                      </a:lnTo>
                      <a:lnTo>
                        <a:pt x="418" y="171"/>
                      </a:lnTo>
                      <a:lnTo>
                        <a:pt x="416" y="178"/>
                      </a:lnTo>
                      <a:lnTo>
                        <a:pt x="415" y="184"/>
                      </a:lnTo>
                      <a:lnTo>
                        <a:pt x="412" y="191"/>
                      </a:lnTo>
                      <a:lnTo>
                        <a:pt x="411" y="197"/>
                      </a:lnTo>
                      <a:lnTo>
                        <a:pt x="410" y="203"/>
                      </a:lnTo>
                      <a:lnTo>
                        <a:pt x="409" y="209"/>
                      </a:lnTo>
                      <a:lnTo>
                        <a:pt x="409" y="210"/>
                      </a:lnTo>
                      <a:lnTo>
                        <a:pt x="408" y="213"/>
                      </a:lnTo>
                      <a:lnTo>
                        <a:pt x="408" y="214"/>
                      </a:lnTo>
                      <a:lnTo>
                        <a:pt x="406" y="216"/>
                      </a:lnTo>
                      <a:lnTo>
                        <a:pt x="406" y="217"/>
                      </a:lnTo>
                      <a:lnTo>
                        <a:pt x="405" y="218"/>
                      </a:lnTo>
                      <a:lnTo>
                        <a:pt x="405" y="220"/>
                      </a:lnTo>
                      <a:lnTo>
                        <a:pt x="404" y="221"/>
                      </a:lnTo>
                      <a:lnTo>
                        <a:pt x="403" y="222"/>
                      </a:lnTo>
                      <a:lnTo>
                        <a:pt x="403" y="223"/>
                      </a:lnTo>
                      <a:lnTo>
                        <a:pt x="402" y="224"/>
                      </a:lnTo>
                      <a:lnTo>
                        <a:pt x="401" y="225"/>
                      </a:lnTo>
                      <a:lnTo>
                        <a:pt x="400" y="226"/>
                      </a:lnTo>
                      <a:lnTo>
                        <a:pt x="398" y="228"/>
                      </a:lnTo>
                      <a:lnTo>
                        <a:pt x="397" y="228"/>
                      </a:lnTo>
                      <a:lnTo>
                        <a:pt x="396" y="229"/>
                      </a:lnTo>
                      <a:lnTo>
                        <a:pt x="395" y="230"/>
                      </a:lnTo>
                      <a:lnTo>
                        <a:pt x="394" y="230"/>
                      </a:lnTo>
                      <a:lnTo>
                        <a:pt x="393" y="231"/>
                      </a:lnTo>
                      <a:lnTo>
                        <a:pt x="391" y="231"/>
                      </a:lnTo>
                      <a:lnTo>
                        <a:pt x="390" y="231"/>
                      </a:lnTo>
                      <a:lnTo>
                        <a:pt x="389" y="232"/>
                      </a:lnTo>
                      <a:lnTo>
                        <a:pt x="388" y="232"/>
                      </a:lnTo>
                      <a:lnTo>
                        <a:pt x="387" y="232"/>
                      </a:lnTo>
                      <a:lnTo>
                        <a:pt x="386" y="232"/>
                      </a:lnTo>
                      <a:lnTo>
                        <a:pt x="383" y="232"/>
                      </a:lnTo>
                      <a:lnTo>
                        <a:pt x="382" y="232"/>
                      </a:lnTo>
                      <a:lnTo>
                        <a:pt x="381" y="232"/>
                      </a:lnTo>
                      <a:lnTo>
                        <a:pt x="380" y="232"/>
                      </a:lnTo>
                      <a:lnTo>
                        <a:pt x="378" y="232"/>
                      </a:lnTo>
                      <a:lnTo>
                        <a:pt x="376" y="232"/>
                      </a:lnTo>
                      <a:lnTo>
                        <a:pt x="375" y="232"/>
                      </a:lnTo>
                      <a:lnTo>
                        <a:pt x="33" y="182"/>
                      </a:lnTo>
                      <a:lnTo>
                        <a:pt x="32" y="182"/>
                      </a:lnTo>
                      <a:lnTo>
                        <a:pt x="31" y="180"/>
                      </a:lnTo>
                      <a:lnTo>
                        <a:pt x="30" y="180"/>
                      </a:lnTo>
                      <a:lnTo>
                        <a:pt x="27" y="180"/>
                      </a:lnTo>
                      <a:lnTo>
                        <a:pt x="26" y="180"/>
                      </a:lnTo>
                      <a:lnTo>
                        <a:pt x="25" y="179"/>
                      </a:lnTo>
                      <a:lnTo>
                        <a:pt x="23" y="179"/>
                      </a:lnTo>
                      <a:lnTo>
                        <a:pt x="22" y="179"/>
                      </a:lnTo>
                      <a:lnTo>
                        <a:pt x="20" y="178"/>
                      </a:lnTo>
                      <a:lnTo>
                        <a:pt x="19" y="178"/>
                      </a:lnTo>
                      <a:lnTo>
                        <a:pt x="17" y="177"/>
                      </a:lnTo>
                      <a:lnTo>
                        <a:pt x="16" y="177"/>
                      </a:lnTo>
                      <a:lnTo>
                        <a:pt x="15" y="176"/>
                      </a:lnTo>
                      <a:lnTo>
                        <a:pt x="14" y="176"/>
                      </a:lnTo>
                      <a:lnTo>
                        <a:pt x="12" y="175"/>
                      </a:lnTo>
                      <a:lnTo>
                        <a:pt x="11" y="175"/>
                      </a:lnTo>
                      <a:lnTo>
                        <a:pt x="10" y="173"/>
                      </a:lnTo>
                      <a:lnTo>
                        <a:pt x="9" y="172"/>
                      </a:lnTo>
                      <a:lnTo>
                        <a:pt x="8" y="172"/>
                      </a:lnTo>
                      <a:lnTo>
                        <a:pt x="7" y="171"/>
                      </a:lnTo>
                      <a:lnTo>
                        <a:pt x="6" y="170"/>
                      </a:lnTo>
                      <a:lnTo>
                        <a:pt x="4" y="170"/>
                      </a:lnTo>
                      <a:lnTo>
                        <a:pt x="3" y="169"/>
                      </a:lnTo>
                      <a:lnTo>
                        <a:pt x="3" y="168"/>
                      </a:lnTo>
                      <a:lnTo>
                        <a:pt x="2" y="167"/>
                      </a:lnTo>
                      <a:lnTo>
                        <a:pt x="2" y="165"/>
                      </a:lnTo>
                      <a:lnTo>
                        <a:pt x="1" y="164"/>
                      </a:lnTo>
                      <a:lnTo>
                        <a:pt x="1" y="163"/>
                      </a:lnTo>
                      <a:lnTo>
                        <a:pt x="0" y="162"/>
                      </a:lnTo>
                      <a:lnTo>
                        <a:pt x="0" y="161"/>
                      </a:lnTo>
                      <a:lnTo>
                        <a:pt x="0" y="160"/>
                      </a:lnTo>
                      <a:lnTo>
                        <a:pt x="0" y="159"/>
                      </a:lnTo>
                      <a:lnTo>
                        <a:pt x="1" y="77"/>
                      </a:lnTo>
                      <a:lnTo>
                        <a:pt x="1" y="76"/>
                      </a:lnTo>
                      <a:lnTo>
                        <a:pt x="2" y="74"/>
                      </a:lnTo>
                      <a:lnTo>
                        <a:pt x="2" y="73"/>
                      </a:lnTo>
                      <a:lnTo>
                        <a:pt x="2" y="72"/>
                      </a:lnTo>
                      <a:lnTo>
                        <a:pt x="2" y="71"/>
                      </a:lnTo>
                      <a:lnTo>
                        <a:pt x="2" y="70"/>
                      </a:lnTo>
                      <a:lnTo>
                        <a:pt x="3" y="70"/>
                      </a:lnTo>
                      <a:lnTo>
                        <a:pt x="3" y="69"/>
                      </a:lnTo>
                      <a:lnTo>
                        <a:pt x="4" y="68"/>
                      </a:lnTo>
                      <a:lnTo>
                        <a:pt x="6" y="66"/>
                      </a:lnTo>
                      <a:lnTo>
                        <a:pt x="6" y="65"/>
                      </a:lnTo>
                      <a:lnTo>
                        <a:pt x="7" y="64"/>
                      </a:lnTo>
                      <a:lnTo>
                        <a:pt x="8" y="63"/>
                      </a:lnTo>
                      <a:lnTo>
                        <a:pt x="9" y="63"/>
                      </a:lnTo>
                      <a:lnTo>
                        <a:pt x="9" y="62"/>
                      </a:lnTo>
                      <a:lnTo>
                        <a:pt x="10" y="61"/>
                      </a:lnTo>
                      <a:lnTo>
                        <a:pt x="11" y="61"/>
                      </a:lnTo>
                      <a:lnTo>
                        <a:pt x="11" y="59"/>
                      </a:lnTo>
                      <a:lnTo>
                        <a:pt x="12" y="59"/>
                      </a:lnTo>
                      <a:lnTo>
                        <a:pt x="14" y="58"/>
                      </a:lnTo>
                      <a:lnTo>
                        <a:pt x="15" y="58"/>
                      </a:lnTo>
                      <a:lnTo>
                        <a:pt x="15" y="57"/>
                      </a:lnTo>
                      <a:lnTo>
                        <a:pt x="16" y="56"/>
                      </a:lnTo>
                      <a:lnTo>
                        <a:pt x="17" y="56"/>
                      </a:lnTo>
                      <a:lnTo>
                        <a:pt x="18" y="55"/>
                      </a:lnTo>
                      <a:lnTo>
                        <a:pt x="19" y="55"/>
                      </a:lnTo>
                      <a:lnTo>
                        <a:pt x="19" y="54"/>
                      </a:lnTo>
                      <a:lnTo>
                        <a:pt x="20" y="54"/>
                      </a:lnTo>
                      <a:lnTo>
                        <a:pt x="22" y="53"/>
                      </a:lnTo>
                      <a:lnTo>
                        <a:pt x="92" y="21"/>
                      </a:lnTo>
                      <a:close/>
                    </a:path>
                  </a:pathLst>
                </a:custGeom>
                <a:solidFill>
                  <a:srgbClr val="404040"/>
                </a:solidFill>
                <a:ln w="9525">
                  <a:noFill/>
                  <a:round/>
                  <a:headEnd/>
                  <a:tailEnd/>
                </a:ln>
              </p:spPr>
              <p:txBody>
                <a:bodyPr/>
                <a:lstStyle/>
                <a:p>
                  <a:endParaRPr lang="en-GB"/>
                </a:p>
              </p:txBody>
            </p:sp>
            <p:sp>
              <p:nvSpPr>
                <p:cNvPr id="924" name="Freeform 1240"/>
                <p:cNvSpPr>
                  <a:spLocks/>
                </p:cNvSpPr>
                <p:nvPr/>
              </p:nvSpPr>
              <p:spPr bwMode="auto">
                <a:xfrm>
                  <a:off x="4171" y="2978"/>
                  <a:ext cx="168" cy="110"/>
                </a:xfrm>
                <a:custGeom>
                  <a:avLst/>
                  <a:gdLst>
                    <a:gd name="T0" fmla="*/ 65 w 335"/>
                    <a:gd name="T1" fmla="*/ 10 h 220"/>
                    <a:gd name="T2" fmla="*/ 66 w 335"/>
                    <a:gd name="T3" fmla="*/ 9 h 220"/>
                    <a:gd name="T4" fmla="*/ 66 w 335"/>
                    <a:gd name="T5" fmla="*/ 7 h 220"/>
                    <a:gd name="T6" fmla="*/ 67 w 335"/>
                    <a:gd name="T7" fmla="*/ 7 h 220"/>
                    <a:gd name="T8" fmla="*/ 67 w 335"/>
                    <a:gd name="T9" fmla="*/ 5 h 220"/>
                    <a:gd name="T10" fmla="*/ 67 w 335"/>
                    <a:gd name="T11" fmla="*/ 3 h 220"/>
                    <a:gd name="T12" fmla="*/ 66 w 335"/>
                    <a:gd name="T13" fmla="*/ 2 h 220"/>
                    <a:gd name="T14" fmla="*/ 66 w 335"/>
                    <a:gd name="T15" fmla="*/ 1 h 220"/>
                    <a:gd name="T16" fmla="*/ 68 w 335"/>
                    <a:gd name="T17" fmla="*/ 1 h 220"/>
                    <a:gd name="T18" fmla="*/ 72 w 335"/>
                    <a:gd name="T19" fmla="*/ 2 h 220"/>
                    <a:gd name="T20" fmla="*/ 74 w 335"/>
                    <a:gd name="T21" fmla="*/ 3 h 220"/>
                    <a:gd name="T22" fmla="*/ 77 w 335"/>
                    <a:gd name="T23" fmla="*/ 5 h 220"/>
                    <a:gd name="T24" fmla="*/ 80 w 335"/>
                    <a:gd name="T25" fmla="*/ 7 h 220"/>
                    <a:gd name="T26" fmla="*/ 82 w 335"/>
                    <a:gd name="T27" fmla="*/ 8 h 220"/>
                    <a:gd name="T28" fmla="*/ 84 w 335"/>
                    <a:gd name="T29" fmla="*/ 10 h 220"/>
                    <a:gd name="T30" fmla="*/ 84 w 335"/>
                    <a:gd name="T31" fmla="*/ 12 h 220"/>
                    <a:gd name="T32" fmla="*/ 84 w 335"/>
                    <a:gd name="T33" fmla="*/ 30 h 220"/>
                    <a:gd name="T34" fmla="*/ 83 w 335"/>
                    <a:gd name="T35" fmla="*/ 33 h 220"/>
                    <a:gd name="T36" fmla="*/ 82 w 335"/>
                    <a:gd name="T37" fmla="*/ 34 h 220"/>
                    <a:gd name="T38" fmla="*/ 80 w 335"/>
                    <a:gd name="T39" fmla="*/ 35 h 220"/>
                    <a:gd name="T40" fmla="*/ 77 w 335"/>
                    <a:gd name="T41" fmla="*/ 37 h 220"/>
                    <a:gd name="T42" fmla="*/ 75 w 335"/>
                    <a:gd name="T43" fmla="*/ 37 h 220"/>
                    <a:gd name="T44" fmla="*/ 72 w 335"/>
                    <a:gd name="T45" fmla="*/ 38 h 220"/>
                    <a:gd name="T46" fmla="*/ 69 w 335"/>
                    <a:gd name="T47" fmla="*/ 39 h 220"/>
                    <a:gd name="T48" fmla="*/ 67 w 335"/>
                    <a:gd name="T49" fmla="*/ 40 h 220"/>
                    <a:gd name="T50" fmla="*/ 66 w 335"/>
                    <a:gd name="T51" fmla="*/ 42 h 220"/>
                    <a:gd name="T52" fmla="*/ 65 w 335"/>
                    <a:gd name="T53" fmla="*/ 44 h 220"/>
                    <a:gd name="T54" fmla="*/ 65 w 335"/>
                    <a:gd name="T55" fmla="*/ 46 h 220"/>
                    <a:gd name="T56" fmla="*/ 64 w 335"/>
                    <a:gd name="T57" fmla="*/ 48 h 220"/>
                    <a:gd name="T58" fmla="*/ 63 w 335"/>
                    <a:gd name="T59" fmla="*/ 50 h 220"/>
                    <a:gd name="T60" fmla="*/ 62 w 335"/>
                    <a:gd name="T61" fmla="*/ 52 h 220"/>
                    <a:gd name="T62" fmla="*/ 61 w 335"/>
                    <a:gd name="T63" fmla="*/ 52 h 220"/>
                    <a:gd name="T64" fmla="*/ 25 w 335"/>
                    <a:gd name="T65" fmla="*/ 55 h 220"/>
                    <a:gd name="T66" fmla="*/ 23 w 335"/>
                    <a:gd name="T67" fmla="*/ 55 h 220"/>
                    <a:gd name="T68" fmla="*/ 21 w 335"/>
                    <a:gd name="T69" fmla="*/ 55 h 220"/>
                    <a:gd name="T70" fmla="*/ 20 w 335"/>
                    <a:gd name="T71" fmla="*/ 55 h 220"/>
                    <a:gd name="T72" fmla="*/ 19 w 335"/>
                    <a:gd name="T73" fmla="*/ 54 h 220"/>
                    <a:gd name="T74" fmla="*/ 18 w 335"/>
                    <a:gd name="T75" fmla="*/ 53 h 220"/>
                    <a:gd name="T76" fmla="*/ 18 w 335"/>
                    <a:gd name="T77" fmla="*/ 52 h 220"/>
                    <a:gd name="T78" fmla="*/ 17 w 335"/>
                    <a:gd name="T79" fmla="*/ 51 h 220"/>
                    <a:gd name="T80" fmla="*/ 17 w 335"/>
                    <a:gd name="T81" fmla="*/ 48 h 220"/>
                    <a:gd name="T82" fmla="*/ 16 w 335"/>
                    <a:gd name="T83" fmla="*/ 41 h 220"/>
                    <a:gd name="T84" fmla="*/ 15 w 335"/>
                    <a:gd name="T85" fmla="*/ 35 h 220"/>
                    <a:gd name="T86" fmla="*/ 14 w 335"/>
                    <a:gd name="T87" fmla="*/ 29 h 220"/>
                    <a:gd name="T88" fmla="*/ 12 w 335"/>
                    <a:gd name="T89" fmla="*/ 25 h 220"/>
                    <a:gd name="T90" fmla="*/ 9 w 335"/>
                    <a:gd name="T91" fmla="*/ 20 h 220"/>
                    <a:gd name="T92" fmla="*/ 6 w 335"/>
                    <a:gd name="T93" fmla="*/ 16 h 220"/>
                    <a:gd name="T94" fmla="*/ 3 w 335"/>
                    <a:gd name="T95" fmla="*/ 13 h 2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5"/>
                    <a:gd name="T145" fmla="*/ 0 h 220"/>
                    <a:gd name="T146" fmla="*/ 335 w 335"/>
                    <a:gd name="T147" fmla="*/ 220 h 2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5" h="220">
                      <a:moveTo>
                        <a:pt x="0" y="38"/>
                      </a:moveTo>
                      <a:lnTo>
                        <a:pt x="257" y="38"/>
                      </a:lnTo>
                      <a:lnTo>
                        <a:pt x="258" y="38"/>
                      </a:lnTo>
                      <a:lnTo>
                        <a:pt x="259" y="38"/>
                      </a:lnTo>
                      <a:lnTo>
                        <a:pt x="260" y="36"/>
                      </a:lnTo>
                      <a:lnTo>
                        <a:pt x="262" y="36"/>
                      </a:lnTo>
                      <a:lnTo>
                        <a:pt x="262" y="35"/>
                      </a:lnTo>
                      <a:lnTo>
                        <a:pt x="263" y="34"/>
                      </a:lnTo>
                      <a:lnTo>
                        <a:pt x="263" y="33"/>
                      </a:lnTo>
                      <a:lnTo>
                        <a:pt x="264" y="33"/>
                      </a:lnTo>
                      <a:lnTo>
                        <a:pt x="264" y="32"/>
                      </a:lnTo>
                      <a:lnTo>
                        <a:pt x="264" y="31"/>
                      </a:lnTo>
                      <a:lnTo>
                        <a:pt x="265" y="30"/>
                      </a:lnTo>
                      <a:lnTo>
                        <a:pt x="265" y="28"/>
                      </a:lnTo>
                      <a:lnTo>
                        <a:pt x="265" y="26"/>
                      </a:lnTo>
                      <a:lnTo>
                        <a:pt x="265" y="25"/>
                      </a:lnTo>
                      <a:lnTo>
                        <a:pt x="265" y="24"/>
                      </a:lnTo>
                      <a:lnTo>
                        <a:pt x="265" y="23"/>
                      </a:lnTo>
                      <a:lnTo>
                        <a:pt x="265" y="20"/>
                      </a:lnTo>
                      <a:lnTo>
                        <a:pt x="265" y="19"/>
                      </a:lnTo>
                      <a:lnTo>
                        <a:pt x="265" y="18"/>
                      </a:lnTo>
                      <a:lnTo>
                        <a:pt x="265" y="16"/>
                      </a:lnTo>
                      <a:lnTo>
                        <a:pt x="265" y="15"/>
                      </a:lnTo>
                      <a:lnTo>
                        <a:pt x="265" y="13"/>
                      </a:lnTo>
                      <a:lnTo>
                        <a:pt x="265" y="11"/>
                      </a:lnTo>
                      <a:lnTo>
                        <a:pt x="265" y="10"/>
                      </a:lnTo>
                      <a:lnTo>
                        <a:pt x="265" y="9"/>
                      </a:lnTo>
                      <a:lnTo>
                        <a:pt x="264" y="7"/>
                      </a:lnTo>
                      <a:lnTo>
                        <a:pt x="264" y="5"/>
                      </a:lnTo>
                      <a:lnTo>
                        <a:pt x="264" y="4"/>
                      </a:lnTo>
                      <a:lnTo>
                        <a:pt x="264" y="3"/>
                      </a:lnTo>
                      <a:lnTo>
                        <a:pt x="264" y="2"/>
                      </a:lnTo>
                      <a:lnTo>
                        <a:pt x="264" y="0"/>
                      </a:lnTo>
                      <a:lnTo>
                        <a:pt x="266" y="1"/>
                      </a:lnTo>
                      <a:lnTo>
                        <a:pt x="270" y="2"/>
                      </a:lnTo>
                      <a:lnTo>
                        <a:pt x="272" y="3"/>
                      </a:lnTo>
                      <a:lnTo>
                        <a:pt x="275" y="3"/>
                      </a:lnTo>
                      <a:lnTo>
                        <a:pt x="278" y="4"/>
                      </a:lnTo>
                      <a:lnTo>
                        <a:pt x="281" y="5"/>
                      </a:lnTo>
                      <a:lnTo>
                        <a:pt x="285" y="7"/>
                      </a:lnTo>
                      <a:lnTo>
                        <a:pt x="287" y="8"/>
                      </a:lnTo>
                      <a:lnTo>
                        <a:pt x="290" y="9"/>
                      </a:lnTo>
                      <a:lnTo>
                        <a:pt x="294" y="11"/>
                      </a:lnTo>
                      <a:lnTo>
                        <a:pt x="296" y="12"/>
                      </a:lnTo>
                      <a:lnTo>
                        <a:pt x="300" y="13"/>
                      </a:lnTo>
                      <a:lnTo>
                        <a:pt x="302" y="15"/>
                      </a:lnTo>
                      <a:lnTo>
                        <a:pt x="305" y="17"/>
                      </a:lnTo>
                      <a:lnTo>
                        <a:pt x="308" y="18"/>
                      </a:lnTo>
                      <a:lnTo>
                        <a:pt x="311" y="19"/>
                      </a:lnTo>
                      <a:lnTo>
                        <a:pt x="313" y="21"/>
                      </a:lnTo>
                      <a:lnTo>
                        <a:pt x="316" y="23"/>
                      </a:lnTo>
                      <a:lnTo>
                        <a:pt x="318" y="25"/>
                      </a:lnTo>
                      <a:lnTo>
                        <a:pt x="321" y="26"/>
                      </a:lnTo>
                      <a:lnTo>
                        <a:pt x="323" y="28"/>
                      </a:lnTo>
                      <a:lnTo>
                        <a:pt x="325" y="30"/>
                      </a:lnTo>
                      <a:lnTo>
                        <a:pt x="327" y="32"/>
                      </a:lnTo>
                      <a:lnTo>
                        <a:pt x="328" y="33"/>
                      </a:lnTo>
                      <a:lnTo>
                        <a:pt x="331" y="35"/>
                      </a:lnTo>
                      <a:lnTo>
                        <a:pt x="332" y="38"/>
                      </a:lnTo>
                      <a:lnTo>
                        <a:pt x="333" y="39"/>
                      </a:lnTo>
                      <a:lnTo>
                        <a:pt x="334" y="41"/>
                      </a:lnTo>
                      <a:lnTo>
                        <a:pt x="335" y="43"/>
                      </a:lnTo>
                      <a:lnTo>
                        <a:pt x="335" y="45"/>
                      </a:lnTo>
                      <a:lnTo>
                        <a:pt x="335" y="47"/>
                      </a:lnTo>
                      <a:lnTo>
                        <a:pt x="335" y="49"/>
                      </a:lnTo>
                      <a:lnTo>
                        <a:pt x="334" y="118"/>
                      </a:lnTo>
                      <a:lnTo>
                        <a:pt x="334" y="119"/>
                      </a:lnTo>
                      <a:lnTo>
                        <a:pt x="334" y="122"/>
                      </a:lnTo>
                      <a:lnTo>
                        <a:pt x="333" y="123"/>
                      </a:lnTo>
                      <a:lnTo>
                        <a:pt x="333" y="125"/>
                      </a:lnTo>
                      <a:lnTo>
                        <a:pt x="332" y="126"/>
                      </a:lnTo>
                      <a:lnTo>
                        <a:pt x="331" y="129"/>
                      </a:lnTo>
                      <a:lnTo>
                        <a:pt x="329" y="130"/>
                      </a:lnTo>
                      <a:lnTo>
                        <a:pt x="328" y="131"/>
                      </a:lnTo>
                      <a:lnTo>
                        <a:pt x="326" y="133"/>
                      </a:lnTo>
                      <a:lnTo>
                        <a:pt x="325" y="134"/>
                      </a:lnTo>
                      <a:lnTo>
                        <a:pt x="323" y="135"/>
                      </a:lnTo>
                      <a:lnTo>
                        <a:pt x="321" y="138"/>
                      </a:lnTo>
                      <a:lnTo>
                        <a:pt x="319" y="139"/>
                      </a:lnTo>
                      <a:lnTo>
                        <a:pt x="317" y="140"/>
                      </a:lnTo>
                      <a:lnTo>
                        <a:pt x="315" y="141"/>
                      </a:lnTo>
                      <a:lnTo>
                        <a:pt x="312" y="142"/>
                      </a:lnTo>
                      <a:lnTo>
                        <a:pt x="310" y="144"/>
                      </a:lnTo>
                      <a:lnTo>
                        <a:pt x="308" y="145"/>
                      </a:lnTo>
                      <a:lnTo>
                        <a:pt x="304" y="146"/>
                      </a:lnTo>
                      <a:lnTo>
                        <a:pt x="302" y="147"/>
                      </a:lnTo>
                      <a:lnTo>
                        <a:pt x="300" y="148"/>
                      </a:lnTo>
                      <a:lnTo>
                        <a:pt x="297" y="148"/>
                      </a:lnTo>
                      <a:lnTo>
                        <a:pt x="294" y="149"/>
                      </a:lnTo>
                      <a:lnTo>
                        <a:pt x="291" y="150"/>
                      </a:lnTo>
                      <a:lnTo>
                        <a:pt x="289" y="152"/>
                      </a:lnTo>
                      <a:lnTo>
                        <a:pt x="286" y="152"/>
                      </a:lnTo>
                      <a:lnTo>
                        <a:pt x="283" y="153"/>
                      </a:lnTo>
                      <a:lnTo>
                        <a:pt x="281" y="154"/>
                      </a:lnTo>
                      <a:lnTo>
                        <a:pt x="278" y="154"/>
                      </a:lnTo>
                      <a:lnTo>
                        <a:pt x="275" y="155"/>
                      </a:lnTo>
                      <a:lnTo>
                        <a:pt x="273" y="155"/>
                      </a:lnTo>
                      <a:lnTo>
                        <a:pt x="271" y="156"/>
                      </a:lnTo>
                      <a:lnTo>
                        <a:pt x="268" y="157"/>
                      </a:lnTo>
                      <a:lnTo>
                        <a:pt x="267" y="159"/>
                      </a:lnTo>
                      <a:lnTo>
                        <a:pt x="266" y="160"/>
                      </a:lnTo>
                      <a:lnTo>
                        <a:pt x="265" y="162"/>
                      </a:lnTo>
                      <a:lnTo>
                        <a:pt x="264" y="163"/>
                      </a:lnTo>
                      <a:lnTo>
                        <a:pt x="263" y="165"/>
                      </a:lnTo>
                      <a:lnTo>
                        <a:pt x="262" y="168"/>
                      </a:lnTo>
                      <a:lnTo>
                        <a:pt x="260" y="169"/>
                      </a:lnTo>
                      <a:lnTo>
                        <a:pt x="259" y="171"/>
                      </a:lnTo>
                      <a:lnTo>
                        <a:pt x="259" y="173"/>
                      </a:lnTo>
                      <a:lnTo>
                        <a:pt x="258" y="176"/>
                      </a:lnTo>
                      <a:lnTo>
                        <a:pt x="258" y="178"/>
                      </a:lnTo>
                      <a:lnTo>
                        <a:pt x="257" y="180"/>
                      </a:lnTo>
                      <a:lnTo>
                        <a:pt x="257" y="183"/>
                      </a:lnTo>
                      <a:lnTo>
                        <a:pt x="256" y="184"/>
                      </a:lnTo>
                      <a:lnTo>
                        <a:pt x="256" y="186"/>
                      </a:lnTo>
                      <a:lnTo>
                        <a:pt x="255" y="188"/>
                      </a:lnTo>
                      <a:lnTo>
                        <a:pt x="255" y="191"/>
                      </a:lnTo>
                      <a:lnTo>
                        <a:pt x="253" y="193"/>
                      </a:lnTo>
                      <a:lnTo>
                        <a:pt x="252" y="195"/>
                      </a:lnTo>
                      <a:lnTo>
                        <a:pt x="252" y="197"/>
                      </a:lnTo>
                      <a:lnTo>
                        <a:pt x="251" y="199"/>
                      </a:lnTo>
                      <a:lnTo>
                        <a:pt x="250" y="200"/>
                      </a:lnTo>
                      <a:lnTo>
                        <a:pt x="249" y="202"/>
                      </a:lnTo>
                      <a:lnTo>
                        <a:pt x="248" y="203"/>
                      </a:lnTo>
                      <a:lnTo>
                        <a:pt x="247" y="205"/>
                      </a:lnTo>
                      <a:lnTo>
                        <a:pt x="245" y="206"/>
                      </a:lnTo>
                      <a:lnTo>
                        <a:pt x="244" y="207"/>
                      </a:lnTo>
                      <a:lnTo>
                        <a:pt x="242" y="208"/>
                      </a:lnTo>
                      <a:lnTo>
                        <a:pt x="241" y="208"/>
                      </a:lnTo>
                      <a:lnTo>
                        <a:pt x="238" y="209"/>
                      </a:lnTo>
                      <a:lnTo>
                        <a:pt x="236" y="209"/>
                      </a:lnTo>
                      <a:lnTo>
                        <a:pt x="100" y="220"/>
                      </a:lnTo>
                      <a:lnTo>
                        <a:pt x="98" y="220"/>
                      </a:lnTo>
                      <a:lnTo>
                        <a:pt x="96" y="220"/>
                      </a:lnTo>
                      <a:lnTo>
                        <a:pt x="93" y="220"/>
                      </a:lnTo>
                      <a:lnTo>
                        <a:pt x="92" y="220"/>
                      </a:lnTo>
                      <a:lnTo>
                        <a:pt x="90" y="220"/>
                      </a:lnTo>
                      <a:lnTo>
                        <a:pt x="89" y="220"/>
                      </a:lnTo>
                      <a:lnTo>
                        <a:pt x="86" y="220"/>
                      </a:lnTo>
                      <a:lnTo>
                        <a:pt x="85" y="220"/>
                      </a:lnTo>
                      <a:lnTo>
                        <a:pt x="83" y="218"/>
                      </a:lnTo>
                      <a:lnTo>
                        <a:pt x="82" y="218"/>
                      </a:lnTo>
                      <a:lnTo>
                        <a:pt x="81" y="218"/>
                      </a:lnTo>
                      <a:lnTo>
                        <a:pt x="79" y="217"/>
                      </a:lnTo>
                      <a:lnTo>
                        <a:pt x="78" y="217"/>
                      </a:lnTo>
                      <a:lnTo>
                        <a:pt x="77" y="216"/>
                      </a:lnTo>
                      <a:lnTo>
                        <a:pt x="76" y="216"/>
                      </a:lnTo>
                      <a:lnTo>
                        <a:pt x="75" y="215"/>
                      </a:lnTo>
                      <a:lnTo>
                        <a:pt x="75" y="214"/>
                      </a:lnTo>
                      <a:lnTo>
                        <a:pt x="74" y="214"/>
                      </a:lnTo>
                      <a:lnTo>
                        <a:pt x="73" y="213"/>
                      </a:lnTo>
                      <a:lnTo>
                        <a:pt x="73" y="211"/>
                      </a:lnTo>
                      <a:lnTo>
                        <a:pt x="71" y="211"/>
                      </a:lnTo>
                      <a:lnTo>
                        <a:pt x="70" y="210"/>
                      </a:lnTo>
                      <a:lnTo>
                        <a:pt x="70" y="209"/>
                      </a:lnTo>
                      <a:lnTo>
                        <a:pt x="70" y="208"/>
                      </a:lnTo>
                      <a:lnTo>
                        <a:pt x="69" y="207"/>
                      </a:lnTo>
                      <a:lnTo>
                        <a:pt x="69" y="206"/>
                      </a:lnTo>
                      <a:lnTo>
                        <a:pt x="69" y="205"/>
                      </a:lnTo>
                      <a:lnTo>
                        <a:pt x="68" y="203"/>
                      </a:lnTo>
                      <a:lnTo>
                        <a:pt x="68" y="201"/>
                      </a:lnTo>
                      <a:lnTo>
                        <a:pt x="68" y="200"/>
                      </a:lnTo>
                      <a:lnTo>
                        <a:pt x="68" y="199"/>
                      </a:lnTo>
                      <a:lnTo>
                        <a:pt x="68" y="198"/>
                      </a:lnTo>
                      <a:lnTo>
                        <a:pt x="67" y="190"/>
                      </a:lnTo>
                      <a:lnTo>
                        <a:pt x="67" y="183"/>
                      </a:lnTo>
                      <a:lnTo>
                        <a:pt x="67" y="176"/>
                      </a:lnTo>
                      <a:lnTo>
                        <a:pt x="66" y="170"/>
                      </a:lnTo>
                      <a:lnTo>
                        <a:pt x="64" y="163"/>
                      </a:lnTo>
                      <a:lnTo>
                        <a:pt x="64" y="157"/>
                      </a:lnTo>
                      <a:lnTo>
                        <a:pt x="63" y="150"/>
                      </a:lnTo>
                      <a:lnTo>
                        <a:pt x="62" y="145"/>
                      </a:lnTo>
                      <a:lnTo>
                        <a:pt x="60" y="139"/>
                      </a:lnTo>
                      <a:lnTo>
                        <a:pt x="59" y="133"/>
                      </a:lnTo>
                      <a:lnTo>
                        <a:pt x="58" y="127"/>
                      </a:lnTo>
                      <a:lnTo>
                        <a:pt x="55" y="123"/>
                      </a:lnTo>
                      <a:lnTo>
                        <a:pt x="54" y="117"/>
                      </a:lnTo>
                      <a:lnTo>
                        <a:pt x="52" y="112"/>
                      </a:lnTo>
                      <a:lnTo>
                        <a:pt x="50" y="107"/>
                      </a:lnTo>
                      <a:lnTo>
                        <a:pt x="47" y="102"/>
                      </a:lnTo>
                      <a:lnTo>
                        <a:pt x="45" y="97"/>
                      </a:lnTo>
                      <a:lnTo>
                        <a:pt x="43" y="93"/>
                      </a:lnTo>
                      <a:lnTo>
                        <a:pt x="40" y="88"/>
                      </a:lnTo>
                      <a:lnTo>
                        <a:pt x="38" y="84"/>
                      </a:lnTo>
                      <a:lnTo>
                        <a:pt x="35" y="80"/>
                      </a:lnTo>
                      <a:lnTo>
                        <a:pt x="32" y="76"/>
                      </a:lnTo>
                      <a:lnTo>
                        <a:pt x="29" y="72"/>
                      </a:lnTo>
                      <a:lnTo>
                        <a:pt x="26" y="68"/>
                      </a:lnTo>
                      <a:lnTo>
                        <a:pt x="23" y="64"/>
                      </a:lnTo>
                      <a:lnTo>
                        <a:pt x="21" y="59"/>
                      </a:lnTo>
                      <a:lnTo>
                        <a:pt x="17" y="56"/>
                      </a:lnTo>
                      <a:lnTo>
                        <a:pt x="14" y="53"/>
                      </a:lnTo>
                      <a:lnTo>
                        <a:pt x="10" y="49"/>
                      </a:lnTo>
                      <a:lnTo>
                        <a:pt x="7" y="46"/>
                      </a:lnTo>
                      <a:lnTo>
                        <a:pt x="3" y="41"/>
                      </a:lnTo>
                      <a:lnTo>
                        <a:pt x="0" y="38"/>
                      </a:lnTo>
                    </a:path>
                  </a:pathLst>
                </a:custGeom>
                <a:noFill/>
                <a:ln w="0">
                  <a:solidFill>
                    <a:srgbClr val="000000"/>
                  </a:solidFill>
                  <a:prstDash val="solid"/>
                  <a:round/>
                  <a:headEnd/>
                  <a:tailEnd/>
                </a:ln>
              </p:spPr>
              <p:txBody>
                <a:bodyPr/>
                <a:lstStyle/>
                <a:p>
                  <a:endParaRPr lang="en-GB"/>
                </a:p>
              </p:txBody>
            </p:sp>
            <p:sp>
              <p:nvSpPr>
                <p:cNvPr id="925" name="Freeform 1241"/>
                <p:cNvSpPr>
                  <a:spLocks/>
                </p:cNvSpPr>
                <p:nvPr/>
              </p:nvSpPr>
              <p:spPr bwMode="auto">
                <a:xfrm>
                  <a:off x="3392" y="2997"/>
                  <a:ext cx="629" cy="27"/>
                </a:xfrm>
                <a:custGeom>
                  <a:avLst/>
                  <a:gdLst>
                    <a:gd name="T0" fmla="*/ 15 w 1258"/>
                    <a:gd name="T1" fmla="*/ 13 h 53"/>
                    <a:gd name="T2" fmla="*/ 14 w 1258"/>
                    <a:gd name="T3" fmla="*/ 12 h 53"/>
                    <a:gd name="T4" fmla="*/ 13 w 1258"/>
                    <a:gd name="T5" fmla="*/ 10 h 53"/>
                    <a:gd name="T6" fmla="*/ 12 w 1258"/>
                    <a:gd name="T7" fmla="*/ 10 h 53"/>
                    <a:gd name="T8" fmla="*/ 11 w 1258"/>
                    <a:gd name="T9" fmla="*/ 9 h 53"/>
                    <a:gd name="T10" fmla="*/ 10 w 1258"/>
                    <a:gd name="T11" fmla="*/ 8 h 53"/>
                    <a:gd name="T12" fmla="*/ 10 w 1258"/>
                    <a:gd name="T13" fmla="*/ 7 h 53"/>
                    <a:gd name="T14" fmla="*/ 9 w 1258"/>
                    <a:gd name="T15" fmla="*/ 6 h 53"/>
                    <a:gd name="T16" fmla="*/ 7 w 1258"/>
                    <a:gd name="T17" fmla="*/ 5 h 53"/>
                    <a:gd name="T18" fmla="*/ 7 w 1258"/>
                    <a:gd name="T19" fmla="*/ 5 h 53"/>
                    <a:gd name="T20" fmla="*/ 6 w 1258"/>
                    <a:gd name="T21" fmla="*/ 4 h 53"/>
                    <a:gd name="T22" fmla="*/ 5 w 1258"/>
                    <a:gd name="T23" fmla="*/ 3 h 53"/>
                    <a:gd name="T24" fmla="*/ 4 w 1258"/>
                    <a:gd name="T25" fmla="*/ 3 h 53"/>
                    <a:gd name="T26" fmla="*/ 3 w 1258"/>
                    <a:gd name="T27" fmla="*/ 2 h 53"/>
                    <a:gd name="T28" fmla="*/ 1 w 1258"/>
                    <a:gd name="T29" fmla="*/ 2 h 53"/>
                    <a:gd name="T30" fmla="*/ 1 w 1258"/>
                    <a:gd name="T31" fmla="*/ 1 h 53"/>
                    <a:gd name="T32" fmla="*/ 315 w 1258"/>
                    <a:gd name="T33" fmla="*/ 0 h 53"/>
                    <a:gd name="T34" fmla="*/ 314 w 1258"/>
                    <a:gd name="T35" fmla="*/ 1 h 53"/>
                    <a:gd name="T36" fmla="*/ 314 w 1258"/>
                    <a:gd name="T37" fmla="*/ 2 h 53"/>
                    <a:gd name="T38" fmla="*/ 313 w 1258"/>
                    <a:gd name="T39" fmla="*/ 3 h 53"/>
                    <a:gd name="T40" fmla="*/ 312 w 1258"/>
                    <a:gd name="T41" fmla="*/ 3 h 53"/>
                    <a:gd name="T42" fmla="*/ 311 w 1258"/>
                    <a:gd name="T43" fmla="*/ 4 h 53"/>
                    <a:gd name="T44" fmla="*/ 311 w 1258"/>
                    <a:gd name="T45" fmla="*/ 5 h 53"/>
                    <a:gd name="T46" fmla="*/ 310 w 1258"/>
                    <a:gd name="T47" fmla="*/ 5 h 53"/>
                    <a:gd name="T48" fmla="*/ 310 w 1258"/>
                    <a:gd name="T49" fmla="*/ 6 h 53"/>
                    <a:gd name="T50" fmla="*/ 309 w 1258"/>
                    <a:gd name="T51" fmla="*/ 7 h 53"/>
                    <a:gd name="T52" fmla="*/ 309 w 1258"/>
                    <a:gd name="T53" fmla="*/ 8 h 53"/>
                    <a:gd name="T54" fmla="*/ 308 w 1258"/>
                    <a:gd name="T55" fmla="*/ 9 h 53"/>
                    <a:gd name="T56" fmla="*/ 307 w 1258"/>
                    <a:gd name="T57" fmla="*/ 10 h 53"/>
                    <a:gd name="T58" fmla="*/ 307 w 1258"/>
                    <a:gd name="T59" fmla="*/ 10 h 53"/>
                    <a:gd name="T60" fmla="*/ 307 w 1258"/>
                    <a:gd name="T61" fmla="*/ 11 h 53"/>
                    <a:gd name="T62" fmla="*/ 306 w 1258"/>
                    <a:gd name="T63" fmla="*/ 12 h 53"/>
                    <a:gd name="T64" fmla="*/ 306 w 1258"/>
                    <a:gd name="T65" fmla="*/ 13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8"/>
                    <a:gd name="T100" fmla="*/ 0 h 53"/>
                    <a:gd name="T101" fmla="*/ 1258 w 1258"/>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8" h="53">
                      <a:moveTo>
                        <a:pt x="64" y="53"/>
                      </a:moveTo>
                      <a:lnTo>
                        <a:pt x="61" y="50"/>
                      </a:lnTo>
                      <a:lnTo>
                        <a:pt x="59" y="47"/>
                      </a:lnTo>
                      <a:lnTo>
                        <a:pt x="58" y="45"/>
                      </a:lnTo>
                      <a:lnTo>
                        <a:pt x="55" y="42"/>
                      </a:lnTo>
                      <a:lnTo>
                        <a:pt x="53" y="40"/>
                      </a:lnTo>
                      <a:lnTo>
                        <a:pt x="52" y="39"/>
                      </a:lnTo>
                      <a:lnTo>
                        <a:pt x="50" y="37"/>
                      </a:lnTo>
                      <a:lnTo>
                        <a:pt x="47" y="34"/>
                      </a:lnTo>
                      <a:lnTo>
                        <a:pt x="46" y="33"/>
                      </a:lnTo>
                      <a:lnTo>
                        <a:pt x="44" y="31"/>
                      </a:lnTo>
                      <a:lnTo>
                        <a:pt x="43" y="29"/>
                      </a:lnTo>
                      <a:lnTo>
                        <a:pt x="41" y="27"/>
                      </a:lnTo>
                      <a:lnTo>
                        <a:pt x="39" y="25"/>
                      </a:lnTo>
                      <a:lnTo>
                        <a:pt x="37" y="24"/>
                      </a:lnTo>
                      <a:lnTo>
                        <a:pt x="35" y="23"/>
                      </a:lnTo>
                      <a:lnTo>
                        <a:pt x="34" y="20"/>
                      </a:lnTo>
                      <a:lnTo>
                        <a:pt x="31" y="19"/>
                      </a:lnTo>
                      <a:lnTo>
                        <a:pt x="30" y="18"/>
                      </a:lnTo>
                      <a:lnTo>
                        <a:pt x="28" y="17"/>
                      </a:lnTo>
                      <a:lnTo>
                        <a:pt x="26" y="16"/>
                      </a:lnTo>
                      <a:lnTo>
                        <a:pt x="24" y="15"/>
                      </a:lnTo>
                      <a:lnTo>
                        <a:pt x="22" y="12"/>
                      </a:lnTo>
                      <a:lnTo>
                        <a:pt x="20" y="11"/>
                      </a:lnTo>
                      <a:lnTo>
                        <a:pt x="19" y="10"/>
                      </a:lnTo>
                      <a:lnTo>
                        <a:pt x="16" y="9"/>
                      </a:lnTo>
                      <a:lnTo>
                        <a:pt x="14" y="9"/>
                      </a:lnTo>
                      <a:lnTo>
                        <a:pt x="12" y="8"/>
                      </a:lnTo>
                      <a:lnTo>
                        <a:pt x="9" y="7"/>
                      </a:lnTo>
                      <a:lnTo>
                        <a:pt x="7" y="6"/>
                      </a:lnTo>
                      <a:lnTo>
                        <a:pt x="6" y="4"/>
                      </a:lnTo>
                      <a:lnTo>
                        <a:pt x="2" y="3"/>
                      </a:lnTo>
                      <a:lnTo>
                        <a:pt x="0" y="2"/>
                      </a:lnTo>
                      <a:lnTo>
                        <a:pt x="1258" y="0"/>
                      </a:lnTo>
                      <a:lnTo>
                        <a:pt x="1256" y="1"/>
                      </a:lnTo>
                      <a:lnTo>
                        <a:pt x="1255" y="3"/>
                      </a:lnTo>
                      <a:lnTo>
                        <a:pt x="1254" y="4"/>
                      </a:lnTo>
                      <a:lnTo>
                        <a:pt x="1253" y="6"/>
                      </a:lnTo>
                      <a:lnTo>
                        <a:pt x="1250" y="7"/>
                      </a:lnTo>
                      <a:lnTo>
                        <a:pt x="1249" y="9"/>
                      </a:lnTo>
                      <a:lnTo>
                        <a:pt x="1248" y="10"/>
                      </a:lnTo>
                      <a:lnTo>
                        <a:pt x="1247" y="11"/>
                      </a:lnTo>
                      <a:lnTo>
                        <a:pt x="1246" y="14"/>
                      </a:lnTo>
                      <a:lnTo>
                        <a:pt x="1244" y="15"/>
                      </a:lnTo>
                      <a:lnTo>
                        <a:pt x="1243" y="16"/>
                      </a:lnTo>
                      <a:lnTo>
                        <a:pt x="1242" y="18"/>
                      </a:lnTo>
                      <a:lnTo>
                        <a:pt x="1241" y="19"/>
                      </a:lnTo>
                      <a:lnTo>
                        <a:pt x="1240" y="20"/>
                      </a:lnTo>
                      <a:lnTo>
                        <a:pt x="1239" y="23"/>
                      </a:lnTo>
                      <a:lnTo>
                        <a:pt x="1238" y="24"/>
                      </a:lnTo>
                      <a:lnTo>
                        <a:pt x="1236" y="26"/>
                      </a:lnTo>
                      <a:lnTo>
                        <a:pt x="1235" y="27"/>
                      </a:lnTo>
                      <a:lnTo>
                        <a:pt x="1234" y="29"/>
                      </a:lnTo>
                      <a:lnTo>
                        <a:pt x="1233" y="31"/>
                      </a:lnTo>
                      <a:lnTo>
                        <a:pt x="1232" y="32"/>
                      </a:lnTo>
                      <a:lnTo>
                        <a:pt x="1231" y="34"/>
                      </a:lnTo>
                      <a:lnTo>
                        <a:pt x="1229" y="35"/>
                      </a:lnTo>
                      <a:lnTo>
                        <a:pt x="1228" y="37"/>
                      </a:lnTo>
                      <a:lnTo>
                        <a:pt x="1228" y="39"/>
                      </a:lnTo>
                      <a:lnTo>
                        <a:pt x="1227" y="40"/>
                      </a:lnTo>
                      <a:lnTo>
                        <a:pt x="1226" y="42"/>
                      </a:lnTo>
                      <a:lnTo>
                        <a:pt x="1225" y="44"/>
                      </a:lnTo>
                      <a:lnTo>
                        <a:pt x="1224" y="46"/>
                      </a:lnTo>
                      <a:lnTo>
                        <a:pt x="1224" y="47"/>
                      </a:lnTo>
                      <a:lnTo>
                        <a:pt x="1223" y="49"/>
                      </a:lnTo>
                      <a:lnTo>
                        <a:pt x="1221" y="50"/>
                      </a:lnTo>
                      <a:lnTo>
                        <a:pt x="64" y="53"/>
                      </a:lnTo>
                    </a:path>
                  </a:pathLst>
                </a:custGeom>
                <a:noFill/>
                <a:ln w="0">
                  <a:solidFill>
                    <a:srgbClr val="000000"/>
                  </a:solidFill>
                  <a:prstDash val="solid"/>
                  <a:round/>
                  <a:headEnd/>
                  <a:tailEnd/>
                </a:ln>
              </p:spPr>
              <p:txBody>
                <a:bodyPr/>
                <a:lstStyle/>
                <a:p>
                  <a:endParaRPr lang="en-GB"/>
                </a:p>
              </p:txBody>
            </p:sp>
            <p:sp>
              <p:nvSpPr>
                <p:cNvPr id="926" name="Freeform 1242"/>
                <p:cNvSpPr>
                  <a:spLocks/>
                </p:cNvSpPr>
                <p:nvPr/>
              </p:nvSpPr>
              <p:spPr bwMode="auto">
                <a:xfrm>
                  <a:off x="3437" y="3049"/>
                  <a:ext cx="553" cy="57"/>
                </a:xfrm>
                <a:custGeom>
                  <a:avLst/>
                  <a:gdLst>
                    <a:gd name="T0" fmla="*/ 1 w 1106"/>
                    <a:gd name="T1" fmla="*/ 1 h 114"/>
                    <a:gd name="T2" fmla="*/ 4 w 1106"/>
                    <a:gd name="T3" fmla="*/ 0 h 114"/>
                    <a:gd name="T4" fmla="*/ 6 w 1106"/>
                    <a:gd name="T5" fmla="*/ 0 h 114"/>
                    <a:gd name="T6" fmla="*/ 9 w 1106"/>
                    <a:gd name="T7" fmla="*/ 1 h 114"/>
                    <a:gd name="T8" fmla="*/ 11 w 1106"/>
                    <a:gd name="T9" fmla="*/ 1 h 114"/>
                    <a:gd name="T10" fmla="*/ 13 w 1106"/>
                    <a:gd name="T11" fmla="*/ 2 h 114"/>
                    <a:gd name="T12" fmla="*/ 15 w 1106"/>
                    <a:gd name="T13" fmla="*/ 3 h 114"/>
                    <a:gd name="T14" fmla="*/ 17 w 1106"/>
                    <a:gd name="T15" fmla="*/ 4 h 114"/>
                    <a:gd name="T16" fmla="*/ 19 w 1106"/>
                    <a:gd name="T17" fmla="*/ 6 h 114"/>
                    <a:gd name="T18" fmla="*/ 20 w 1106"/>
                    <a:gd name="T19" fmla="*/ 7 h 114"/>
                    <a:gd name="T20" fmla="*/ 22 w 1106"/>
                    <a:gd name="T21" fmla="*/ 9 h 114"/>
                    <a:gd name="T22" fmla="*/ 277 w 1106"/>
                    <a:gd name="T23" fmla="*/ 9 h 114"/>
                    <a:gd name="T24" fmla="*/ 277 w 1106"/>
                    <a:gd name="T25" fmla="*/ 10 h 114"/>
                    <a:gd name="T26" fmla="*/ 276 w 1106"/>
                    <a:gd name="T27" fmla="*/ 11 h 114"/>
                    <a:gd name="T28" fmla="*/ 276 w 1106"/>
                    <a:gd name="T29" fmla="*/ 13 h 114"/>
                    <a:gd name="T30" fmla="*/ 276 w 1106"/>
                    <a:gd name="T31" fmla="*/ 14 h 114"/>
                    <a:gd name="T32" fmla="*/ 276 w 1106"/>
                    <a:gd name="T33" fmla="*/ 15 h 114"/>
                    <a:gd name="T34" fmla="*/ 276 w 1106"/>
                    <a:gd name="T35" fmla="*/ 17 h 114"/>
                    <a:gd name="T36" fmla="*/ 276 w 1106"/>
                    <a:gd name="T37" fmla="*/ 18 h 114"/>
                    <a:gd name="T38" fmla="*/ 276 w 1106"/>
                    <a:gd name="T39" fmla="*/ 20 h 114"/>
                    <a:gd name="T40" fmla="*/ 276 w 1106"/>
                    <a:gd name="T41" fmla="*/ 21 h 114"/>
                    <a:gd name="T42" fmla="*/ 276 w 1106"/>
                    <a:gd name="T43" fmla="*/ 23 h 114"/>
                    <a:gd name="T44" fmla="*/ 275 w 1106"/>
                    <a:gd name="T45" fmla="*/ 23 h 114"/>
                    <a:gd name="T46" fmla="*/ 275 w 1106"/>
                    <a:gd name="T47" fmla="*/ 24 h 114"/>
                    <a:gd name="T48" fmla="*/ 275 w 1106"/>
                    <a:gd name="T49" fmla="*/ 25 h 114"/>
                    <a:gd name="T50" fmla="*/ 274 w 1106"/>
                    <a:gd name="T51" fmla="*/ 26 h 114"/>
                    <a:gd name="T52" fmla="*/ 273 w 1106"/>
                    <a:gd name="T53" fmla="*/ 26 h 114"/>
                    <a:gd name="T54" fmla="*/ 273 w 1106"/>
                    <a:gd name="T55" fmla="*/ 26 h 114"/>
                    <a:gd name="T56" fmla="*/ 272 w 1106"/>
                    <a:gd name="T57" fmla="*/ 27 h 114"/>
                    <a:gd name="T58" fmla="*/ 271 w 1106"/>
                    <a:gd name="T59" fmla="*/ 27 h 114"/>
                    <a:gd name="T60" fmla="*/ 270 w 1106"/>
                    <a:gd name="T61" fmla="*/ 27 h 114"/>
                    <a:gd name="T62" fmla="*/ 7 w 1106"/>
                    <a:gd name="T63" fmla="*/ 29 h 114"/>
                    <a:gd name="T64" fmla="*/ 7 w 1106"/>
                    <a:gd name="T65" fmla="*/ 29 h 114"/>
                    <a:gd name="T66" fmla="*/ 6 w 1106"/>
                    <a:gd name="T67" fmla="*/ 28 h 114"/>
                    <a:gd name="T68" fmla="*/ 5 w 1106"/>
                    <a:gd name="T69" fmla="*/ 28 h 114"/>
                    <a:gd name="T70" fmla="*/ 5 w 1106"/>
                    <a:gd name="T71" fmla="*/ 27 h 114"/>
                    <a:gd name="T72" fmla="*/ 4 w 1106"/>
                    <a:gd name="T73" fmla="*/ 26 h 114"/>
                    <a:gd name="T74" fmla="*/ 4 w 1106"/>
                    <a:gd name="T75" fmla="*/ 25 h 114"/>
                    <a:gd name="T76" fmla="*/ 4 w 1106"/>
                    <a:gd name="T77" fmla="*/ 24 h 114"/>
                    <a:gd name="T78" fmla="*/ 3 w 1106"/>
                    <a:gd name="T79" fmla="*/ 23 h 114"/>
                    <a:gd name="T80" fmla="*/ 3 w 1106"/>
                    <a:gd name="T81" fmla="*/ 22 h 114"/>
                    <a:gd name="T82" fmla="*/ 3 w 1106"/>
                    <a:gd name="T83" fmla="*/ 21 h 114"/>
                    <a:gd name="T84" fmla="*/ 3 w 1106"/>
                    <a:gd name="T85" fmla="*/ 19 h 114"/>
                    <a:gd name="T86" fmla="*/ 3 w 1106"/>
                    <a:gd name="T87" fmla="*/ 17 h 114"/>
                    <a:gd name="T88" fmla="*/ 3 w 1106"/>
                    <a:gd name="T89" fmla="*/ 14 h 114"/>
                    <a:gd name="T90" fmla="*/ 3 w 1106"/>
                    <a:gd name="T91" fmla="*/ 13 h 114"/>
                    <a:gd name="T92" fmla="*/ 3 w 1106"/>
                    <a:gd name="T93" fmla="*/ 11 h 114"/>
                    <a:gd name="T94" fmla="*/ 2 w 1106"/>
                    <a:gd name="T95" fmla="*/ 9 h 114"/>
                    <a:gd name="T96" fmla="*/ 2 w 1106"/>
                    <a:gd name="T97" fmla="*/ 7 h 114"/>
                    <a:gd name="T98" fmla="*/ 1 w 1106"/>
                    <a:gd name="T99" fmla="*/ 5 h 114"/>
                    <a:gd name="T100" fmla="*/ 1 w 1106"/>
                    <a:gd name="T101" fmla="*/ 3 h 114"/>
                    <a:gd name="T102" fmla="*/ 0 w 1106"/>
                    <a:gd name="T103" fmla="*/ 1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6"/>
                    <a:gd name="T157" fmla="*/ 0 h 114"/>
                    <a:gd name="T158" fmla="*/ 1106 w 1106"/>
                    <a:gd name="T159" fmla="*/ 114 h 11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6" h="114">
                      <a:moveTo>
                        <a:pt x="0" y="2"/>
                      </a:moveTo>
                      <a:lnTo>
                        <a:pt x="4" y="2"/>
                      </a:lnTo>
                      <a:lnTo>
                        <a:pt x="7" y="2"/>
                      </a:lnTo>
                      <a:lnTo>
                        <a:pt x="10" y="0"/>
                      </a:lnTo>
                      <a:lnTo>
                        <a:pt x="13" y="0"/>
                      </a:lnTo>
                      <a:lnTo>
                        <a:pt x="16" y="0"/>
                      </a:lnTo>
                      <a:lnTo>
                        <a:pt x="20" y="0"/>
                      </a:lnTo>
                      <a:lnTo>
                        <a:pt x="23" y="0"/>
                      </a:lnTo>
                      <a:lnTo>
                        <a:pt x="25" y="0"/>
                      </a:lnTo>
                      <a:lnTo>
                        <a:pt x="29" y="2"/>
                      </a:lnTo>
                      <a:lnTo>
                        <a:pt x="32" y="2"/>
                      </a:lnTo>
                      <a:lnTo>
                        <a:pt x="35" y="2"/>
                      </a:lnTo>
                      <a:lnTo>
                        <a:pt x="38" y="3"/>
                      </a:lnTo>
                      <a:lnTo>
                        <a:pt x="40" y="3"/>
                      </a:lnTo>
                      <a:lnTo>
                        <a:pt x="44" y="4"/>
                      </a:lnTo>
                      <a:lnTo>
                        <a:pt x="46" y="5"/>
                      </a:lnTo>
                      <a:lnTo>
                        <a:pt x="50" y="6"/>
                      </a:lnTo>
                      <a:lnTo>
                        <a:pt x="52" y="7"/>
                      </a:lnTo>
                      <a:lnTo>
                        <a:pt x="55" y="8"/>
                      </a:lnTo>
                      <a:lnTo>
                        <a:pt x="58" y="10"/>
                      </a:lnTo>
                      <a:lnTo>
                        <a:pt x="61" y="11"/>
                      </a:lnTo>
                      <a:lnTo>
                        <a:pt x="63" y="12"/>
                      </a:lnTo>
                      <a:lnTo>
                        <a:pt x="66" y="14"/>
                      </a:lnTo>
                      <a:lnTo>
                        <a:pt x="69" y="15"/>
                      </a:lnTo>
                      <a:lnTo>
                        <a:pt x="71" y="18"/>
                      </a:lnTo>
                      <a:lnTo>
                        <a:pt x="74" y="19"/>
                      </a:lnTo>
                      <a:lnTo>
                        <a:pt x="76" y="21"/>
                      </a:lnTo>
                      <a:lnTo>
                        <a:pt x="78" y="23"/>
                      </a:lnTo>
                      <a:lnTo>
                        <a:pt x="81" y="26"/>
                      </a:lnTo>
                      <a:lnTo>
                        <a:pt x="83" y="28"/>
                      </a:lnTo>
                      <a:lnTo>
                        <a:pt x="85" y="30"/>
                      </a:lnTo>
                      <a:lnTo>
                        <a:pt x="88" y="34"/>
                      </a:lnTo>
                      <a:lnTo>
                        <a:pt x="90" y="36"/>
                      </a:lnTo>
                      <a:lnTo>
                        <a:pt x="1106" y="29"/>
                      </a:lnTo>
                      <a:lnTo>
                        <a:pt x="1106" y="30"/>
                      </a:lnTo>
                      <a:lnTo>
                        <a:pt x="1105" y="33"/>
                      </a:lnTo>
                      <a:lnTo>
                        <a:pt x="1105" y="35"/>
                      </a:lnTo>
                      <a:lnTo>
                        <a:pt x="1105" y="36"/>
                      </a:lnTo>
                      <a:lnTo>
                        <a:pt x="1105" y="38"/>
                      </a:lnTo>
                      <a:lnTo>
                        <a:pt x="1105" y="41"/>
                      </a:lnTo>
                      <a:lnTo>
                        <a:pt x="1104" y="42"/>
                      </a:lnTo>
                      <a:lnTo>
                        <a:pt x="1104" y="44"/>
                      </a:lnTo>
                      <a:lnTo>
                        <a:pt x="1104" y="46"/>
                      </a:lnTo>
                      <a:lnTo>
                        <a:pt x="1104" y="48"/>
                      </a:lnTo>
                      <a:lnTo>
                        <a:pt x="1104" y="50"/>
                      </a:lnTo>
                      <a:lnTo>
                        <a:pt x="1104" y="51"/>
                      </a:lnTo>
                      <a:lnTo>
                        <a:pt x="1103" y="53"/>
                      </a:lnTo>
                      <a:lnTo>
                        <a:pt x="1103" y="56"/>
                      </a:lnTo>
                      <a:lnTo>
                        <a:pt x="1103" y="57"/>
                      </a:lnTo>
                      <a:lnTo>
                        <a:pt x="1103" y="59"/>
                      </a:lnTo>
                      <a:lnTo>
                        <a:pt x="1103" y="61"/>
                      </a:lnTo>
                      <a:lnTo>
                        <a:pt x="1103" y="63"/>
                      </a:lnTo>
                      <a:lnTo>
                        <a:pt x="1103" y="65"/>
                      </a:lnTo>
                      <a:lnTo>
                        <a:pt x="1103" y="67"/>
                      </a:lnTo>
                      <a:lnTo>
                        <a:pt x="1103" y="68"/>
                      </a:lnTo>
                      <a:lnTo>
                        <a:pt x="1101" y="71"/>
                      </a:lnTo>
                      <a:lnTo>
                        <a:pt x="1101" y="72"/>
                      </a:lnTo>
                      <a:lnTo>
                        <a:pt x="1101" y="74"/>
                      </a:lnTo>
                      <a:lnTo>
                        <a:pt x="1101" y="76"/>
                      </a:lnTo>
                      <a:lnTo>
                        <a:pt x="1101" y="78"/>
                      </a:lnTo>
                      <a:lnTo>
                        <a:pt x="1101" y="80"/>
                      </a:lnTo>
                      <a:lnTo>
                        <a:pt x="1101" y="82"/>
                      </a:lnTo>
                      <a:lnTo>
                        <a:pt x="1101" y="83"/>
                      </a:lnTo>
                      <a:lnTo>
                        <a:pt x="1101" y="86"/>
                      </a:lnTo>
                      <a:lnTo>
                        <a:pt x="1101" y="88"/>
                      </a:lnTo>
                      <a:lnTo>
                        <a:pt x="1101" y="89"/>
                      </a:lnTo>
                      <a:lnTo>
                        <a:pt x="1101" y="90"/>
                      </a:lnTo>
                      <a:lnTo>
                        <a:pt x="1101" y="91"/>
                      </a:lnTo>
                      <a:lnTo>
                        <a:pt x="1100" y="92"/>
                      </a:lnTo>
                      <a:lnTo>
                        <a:pt x="1100" y="94"/>
                      </a:lnTo>
                      <a:lnTo>
                        <a:pt x="1100" y="95"/>
                      </a:lnTo>
                      <a:lnTo>
                        <a:pt x="1099" y="96"/>
                      </a:lnTo>
                      <a:lnTo>
                        <a:pt x="1098" y="97"/>
                      </a:lnTo>
                      <a:lnTo>
                        <a:pt x="1098" y="98"/>
                      </a:lnTo>
                      <a:lnTo>
                        <a:pt x="1097" y="98"/>
                      </a:lnTo>
                      <a:lnTo>
                        <a:pt x="1097" y="99"/>
                      </a:lnTo>
                      <a:lnTo>
                        <a:pt x="1096" y="99"/>
                      </a:lnTo>
                      <a:lnTo>
                        <a:pt x="1095" y="101"/>
                      </a:lnTo>
                      <a:lnTo>
                        <a:pt x="1093" y="101"/>
                      </a:lnTo>
                      <a:lnTo>
                        <a:pt x="1093" y="102"/>
                      </a:lnTo>
                      <a:lnTo>
                        <a:pt x="1092" y="102"/>
                      </a:lnTo>
                      <a:lnTo>
                        <a:pt x="1091" y="103"/>
                      </a:lnTo>
                      <a:lnTo>
                        <a:pt x="1090" y="103"/>
                      </a:lnTo>
                      <a:lnTo>
                        <a:pt x="1089" y="104"/>
                      </a:lnTo>
                      <a:lnTo>
                        <a:pt x="1088" y="104"/>
                      </a:lnTo>
                      <a:lnTo>
                        <a:pt x="1086" y="104"/>
                      </a:lnTo>
                      <a:lnTo>
                        <a:pt x="1085" y="105"/>
                      </a:lnTo>
                      <a:lnTo>
                        <a:pt x="1084" y="105"/>
                      </a:lnTo>
                      <a:lnTo>
                        <a:pt x="1083" y="105"/>
                      </a:lnTo>
                      <a:lnTo>
                        <a:pt x="1082" y="105"/>
                      </a:lnTo>
                      <a:lnTo>
                        <a:pt x="1081" y="105"/>
                      </a:lnTo>
                      <a:lnTo>
                        <a:pt x="1080" y="105"/>
                      </a:lnTo>
                      <a:lnTo>
                        <a:pt x="1078" y="106"/>
                      </a:lnTo>
                      <a:lnTo>
                        <a:pt x="1077" y="106"/>
                      </a:lnTo>
                      <a:lnTo>
                        <a:pt x="32" y="114"/>
                      </a:lnTo>
                      <a:lnTo>
                        <a:pt x="31" y="114"/>
                      </a:lnTo>
                      <a:lnTo>
                        <a:pt x="30" y="113"/>
                      </a:lnTo>
                      <a:lnTo>
                        <a:pt x="29" y="113"/>
                      </a:lnTo>
                      <a:lnTo>
                        <a:pt x="28" y="113"/>
                      </a:lnTo>
                      <a:lnTo>
                        <a:pt x="27" y="112"/>
                      </a:lnTo>
                      <a:lnTo>
                        <a:pt x="25" y="112"/>
                      </a:lnTo>
                      <a:lnTo>
                        <a:pt x="24" y="111"/>
                      </a:lnTo>
                      <a:lnTo>
                        <a:pt x="23" y="110"/>
                      </a:lnTo>
                      <a:lnTo>
                        <a:pt x="23" y="109"/>
                      </a:lnTo>
                      <a:lnTo>
                        <a:pt x="22" y="109"/>
                      </a:lnTo>
                      <a:lnTo>
                        <a:pt x="21" y="107"/>
                      </a:lnTo>
                      <a:lnTo>
                        <a:pt x="21" y="106"/>
                      </a:lnTo>
                      <a:lnTo>
                        <a:pt x="20" y="105"/>
                      </a:lnTo>
                      <a:lnTo>
                        <a:pt x="20" y="104"/>
                      </a:lnTo>
                      <a:lnTo>
                        <a:pt x="18" y="103"/>
                      </a:lnTo>
                      <a:lnTo>
                        <a:pt x="18" y="102"/>
                      </a:lnTo>
                      <a:lnTo>
                        <a:pt x="18" y="101"/>
                      </a:lnTo>
                      <a:lnTo>
                        <a:pt x="17" y="101"/>
                      </a:lnTo>
                      <a:lnTo>
                        <a:pt x="17" y="98"/>
                      </a:lnTo>
                      <a:lnTo>
                        <a:pt x="17" y="97"/>
                      </a:lnTo>
                      <a:lnTo>
                        <a:pt x="16" y="96"/>
                      </a:lnTo>
                      <a:lnTo>
                        <a:pt x="16" y="95"/>
                      </a:lnTo>
                      <a:lnTo>
                        <a:pt x="16" y="94"/>
                      </a:lnTo>
                      <a:lnTo>
                        <a:pt x="16" y="92"/>
                      </a:lnTo>
                      <a:lnTo>
                        <a:pt x="15" y="91"/>
                      </a:lnTo>
                      <a:lnTo>
                        <a:pt x="15" y="90"/>
                      </a:lnTo>
                      <a:lnTo>
                        <a:pt x="15" y="89"/>
                      </a:lnTo>
                      <a:lnTo>
                        <a:pt x="15" y="88"/>
                      </a:lnTo>
                      <a:lnTo>
                        <a:pt x="15" y="87"/>
                      </a:lnTo>
                      <a:lnTo>
                        <a:pt x="15" y="84"/>
                      </a:lnTo>
                      <a:lnTo>
                        <a:pt x="15" y="81"/>
                      </a:lnTo>
                      <a:lnTo>
                        <a:pt x="15" y="79"/>
                      </a:lnTo>
                      <a:lnTo>
                        <a:pt x="15" y="76"/>
                      </a:lnTo>
                      <a:lnTo>
                        <a:pt x="15" y="73"/>
                      </a:lnTo>
                      <a:lnTo>
                        <a:pt x="15" y="71"/>
                      </a:lnTo>
                      <a:lnTo>
                        <a:pt x="15" y="68"/>
                      </a:lnTo>
                      <a:lnTo>
                        <a:pt x="14" y="65"/>
                      </a:lnTo>
                      <a:lnTo>
                        <a:pt x="14" y="63"/>
                      </a:lnTo>
                      <a:lnTo>
                        <a:pt x="14" y="60"/>
                      </a:lnTo>
                      <a:lnTo>
                        <a:pt x="14" y="57"/>
                      </a:lnTo>
                      <a:lnTo>
                        <a:pt x="13" y="55"/>
                      </a:lnTo>
                      <a:lnTo>
                        <a:pt x="13" y="52"/>
                      </a:lnTo>
                      <a:lnTo>
                        <a:pt x="13" y="49"/>
                      </a:lnTo>
                      <a:lnTo>
                        <a:pt x="12" y="46"/>
                      </a:lnTo>
                      <a:lnTo>
                        <a:pt x="12" y="44"/>
                      </a:lnTo>
                      <a:lnTo>
                        <a:pt x="12" y="41"/>
                      </a:lnTo>
                      <a:lnTo>
                        <a:pt x="10" y="38"/>
                      </a:lnTo>
                      <a:lnTo>
                        <a:pt x="10" y="36"/>
                      </a:lnTo>
                      <a:lnTo>
                        <a:pt x="9" y="33"/>
                      </a:lnTo>
                      <a:lnTo>
                        <a:pt x="9" y="30"/>
                      </a:lnTo>
                      <a:lnTo>
                        <a:pt x="8" y="28"/>
                      </a:lnTo>
                      <a:lnTo>
                        <a:pt x="8" y="25"/>
                      </a:lnTo>
                      <a:lnTo>
                        <a:pt x="7" y="22"/>
                      </a:lnTo>
                      <a:lnTo>
                        <a:pt x="7" y="20"/>
                      </a:lnTo>
                      <a:lnTo>
                        <a:pt x="6" y="18"/>
                      </a:lnTo>
                      <a:lnTo>
                        <a:pt x="5" y="14"/>
                      </a:lnTo>
                      <a:lnTo>
                        <a:pt x="5" y="12"/>
                      </a:lnTo>
                      <a:lnTo>
                        <a:pt x="4" y="10"/>
                      </a:lnTo>
                      <a:lnTo>
                        <a:pt x="2" y="7"/>
                      </a:lnTo>
                      <a:lnTo>
                        <a:pt x="1" y="4"/>
                      </a:lnTo>
                      <a:lnTo>
                        <a:pt x="0" y="2"/>
                      </a:lnTo>
                    </a:path>
                  </a:pathLst>
                </a:custGeom>
                <a:noFill/>
                <a:ln w="0">
                  <a:solidFill>
                    <a:srgbClr val="000000"/>
                  </a:solidFill>
                  <a:prstDash val="solid"/>
                  <a:round/>
                  <a:headEnd/>
                  <a:tailEnd/>
                </a:ln>
              </p:spPr>
              <p:txBody>
                <a:bodyPr/>
                <a:lstStyle/>
                <a:p>
                  <a:endParaRPr lang="en-GB"/>
                </a:p>
              </p:txBody>
            </p:sp>
            <p:sp>
              <p:nvSpPr>
                <p:cNvPr id="927" name="Freeform 1243"/>
                <p:cNvSpPr>
                  <a:spLocks/>
                </p:cNvSpPr>
                <p:nvPr/>
              </p:nvSpPr>
              <p:spPr bwMode="auto">
                <a:xfrm>
                  <a:off x="3027" y="2989"/>
                  <a:ext cx="260" cy="105"/>
                </a:xfrm>
                <a:custGeom>
                  <a:avLst/>
                  <a:gdLst>
                    <a:gd name="T0" fmla="*/ 22 w 521"/>
                    <a:gd name="T1" fmla="*/ 0 h 211"/>
                    <a:gd name="T2" fmla="*/ 22 w 521"/>
                    <a:gd name="T3" fmla="*/ 1 h 211"/>
                    <a:gd name="T4" fmla="*/ 22 w 521"/>
                    <a:gd name="T5" fmla="*/ 2 h 211"/>
                    <a:gd name="T6" fmla="*/ 22 w 521"/>
                    <a:gd name="T7" fmla="*/ 3 h 211"/>
                    <a:gd name="T8" fmla="*/ 22 w 521"/>
                    <a:gd name="T9" fmla="*/ 3 h 211"/>
                    <a:gd name="T10" fmla="*/ 22 w 521"/>
                    <a:gd name="T11" fmla="*/ 4 h 211"/>
                    <a:gd name="T12" fmla="*/ 23 w 521"/>
                    <a:gd name="T13" fmla="*/ 5 h 211"/>
                    <a:gd name="T14" fmla="*/ 24 w 521"/>
                    <a:gd name="T15" fmla="*/ 5 h 211"/>
                    <a:gd name="T16" fmla="*/ 129 w 521"/>
                    <a:gd name="T17" fmla="*/ 5 h 211"/>
                    <a:gd name="T18" fmla="*/ 124 w 521"/>
                    <a:gd name="T19" fmla="*/ 8 h 211"/>
                    <a:gd name="T20" fmla="*/ 121 w 521"/>
                    <a:gd name="T21" fmla="*/ 10 h 211"/>
                    <a:gd name="T22" fmla="*/ 117 w 521"/>
                    <a:gd name="T23" fmla="*/ 14 h 211"/>
                    <a:gd name="T24" fmla="*/ 114 w 521"/>
                    <a:gd name="T25" fmla="*/ 17 h 211"/>
                    <a:gd name="T26" fmla="*/ 111 w 521"/>
                    <a:gd name="T27" fmla="*/ 22 h 211"/>
                    <a:gd name="T28" fmla="*/ 109 w 521"/>
                    <a:gd name="T29" fmla="*/ 26 h 211"/>
                    <a:gd name="T30" fmla="*/ 106 w 521"/>
                    <a:gd name="T31" fmla="*/ 31 h 211"/>
                    <a:gd name="T32" fmla="*/ 105 w 521"/>
                    <a:gd name="T33" fmla="*/ 36 h 211"/>
                    <a:gd name="T34" fmla="*/ 103 w 521"/>
                    <a:gd name="T35" fmla="*/ 40 h 211"/>
                    <a:gd name="T36" fmla="*/ 102 w 521"/>
                    <a:gd name="T37" fmla="*/ 45 h 211"/>
                    <a:gd name="T38" fmla="*/ 102 w 521"/>
                    <a:gd name="T39" fmla="*/ 48 h 211"/>
                    <a:gd name="T40" fmla="*/ 101 w 521"/>
                    <a:gd name="T41" fmla="*/ 49 h 211"/>
                    <a:gd name="T42" fmla="*/ 101 w 521"/>
                    <a:gd name="T43" fmla="*/ 50 h 211"/>
                    <a:gd name="T44" fmla="*/ 100 w 521"/>
                    <a:gd name="T45" fmla="*/ 50 h 211"/>
                    <a:gd name="T46" fmla="*/ 99 w 521"/>
                    <a:gd name="T47" fmla="*/ 51 h 211"/>
                    <a:gd name="T48" fmla="*/ 98 w 521"/>
                    <a:gd name="T49" fmla="*/ 52 h 211"/>
                    <a:gd name="T50" fmla="*/ 97 w 521"/>
                    <a:gd name="T51" fmla="*/ 52 h 211"/>
                    <a:gd name="T52" fmla="*/ 97 w 521"/>
                    <a:gd name="T53" fmla="*/ 52 h 211"/>
                    <a:gd name="T54" fmla="*/ 95 w 521"/>
                    <a:gd name="T55" fmla="*/ 52 h 211"/>
                    <a:gd name="T56" fmla="*/ 95 w 521"/>
                    <a:gd name="T57" fmla="*/ 52 h 211"/>
                    <a:gd name="T58" fmla="*/ 93 w 521"/>
                    <a:gd name="T59" fmla="*/ 52 h 211"/>
                    <a:gd name="T60" fmla="*/ 7 w 521"/>
                    <a:gd name="T61" fmla="*/ 39 h 211"/>
                    <a:gd name="T62" fmla="*/ 6 w 521"/>
                    <a:gd name="T63" fmla="*/ 39 h 211"/>
                    <a:gd name="T64" fmla="*/ 5 w 521"/>
                    <a:gd name="T65" fmla="*/ 39 h 211"/>
                    <a:gd name="T66" fmla="*/ 4 w 521"/>
                    <a:gd name="T67" fmla="*/ 39 h 211"/>
                    <a:gd name="T68" fmla="*/ 3 w 521"/>
                    <a:gd name="T69" fmla="*/ 38 h 211"/>
                    <a:gd name="T70" fmla="*/ 2 w 521"/>
                    <a:gd name="T71" fmla="*/ 38 h 211"/>
                    <a:gd name="T72" fmla="*/ 1 w 521"/>
                    <a:gd name="T73" fmla="*/ 37 h 211"/>
                    <a:gd name="T74" fmla="*/ 0 w 521"/>
                    <a:gd name="T75" fmla="*/ 37 h 211"/>
                    <a:gd name="T76" fmla="*/ 0 w 521"/>
                    <a:gd name="T77" fmla="*/ 36 h 211"/>
                    <a:gd name="T78" fmla="*/ 0 w 521"/>
                    <a:gd name="T79" fmla="*/ 35 h 211"/>
                    <a:gd name="T80" fmla="*/ 0 w 521"/>
                    <a:gd name="T81" fmla="*/ 34 h 211"/>
                    <a:gd name="T82" fmla="*/ 0 w 521"/>
                    <a:gd name="T83" fmla="*/ 13 h 211"/>
                    <a:gd name="T84" fmla="*/ 0 w 521"/>
                    <a:gd name="T85" fmla="*/ 12 h 211"/>
                    <a:gd name="T86" fmla="*/ 0 w 521"/>
                    <a:gd name="T87" fmla="*/ 12 h 211"/>
                    <a:gd name="T88" fmla="*/ 1 w 521"/>
                    <a:gd name="T89" fmla="*/ 11 h 211"/>
                    <a:gd name="T90" fmla="*/ 2 w 521"/>
                    <a:gd name="T91" fmla="*/ 10 h 211"/>
                    <a:gd name="T92" fmla="*/ 2 w 521"/>
                    <a:gd name="T93" fmla="*/ 10 h 211"/>
                    <a:gd name="T94" fmla="*/ 3 w 521"/>
                    <a:gd name="T95" fmla="*/ 9 h 211"/>
                    <a:gd name="T96" fmla="*/ 4 w 521"/>
                    <a:gd name="T97" fmla="*/ 8 h 211"/>
                    <a:gd name="T98" fmla="*/ 4 w 521"/>
                    <a:gd name="T99" fmla="*/ 8 h 211"/>
                    <a:gd name="T100" fmla="*/ 5 w 521"/>
                    <a:gd name="T101" fmla="*/ 8 h 2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1"/>
                    <a:gd name="T154" fmla="*/ 0 h 211"/>
                    <a:gd name="T155" fmla="*/ 521 w 521"/>
                    <a:gd name="T156" fmla="*/ 211 h 2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1" h="211">
                      <a:moveTo>
                        <a:pt x="92" y="0"/>
                      </a:moveTo>
                      <a:lnTo>
                        <a:pt x="91" y="2"/>
                      </a:lnTo>
                      <a:lnTo>
                        <a:pt x="91" y="3"/>
                      </a:lnTo>
                      <a:lnTo>
                        <a:pt x="90" y="4"/>
                      </a:lnTo>
                      <a:lnTo>
                        <a:pt x="90" y="5"/>
                      </a:lnTo>
                      <a:lnTo>
                        <a:pt x="90" y="6"/>
                      </a:lnTo>
                      <a:lnTo>
                        <a:pt x="88" y="7"/>
                      </a:lnTo>
                      <a:lnTo>
                        <a:pt x="88" y="9"/>
                      </a:lnTo>
                      <a:lnTo>
                        <a:pt x="88" y="10"/>
                      </a:lnTo>
                      <a:lnTo>
                        <a:pt x="88" y="11"/>
                      </a:lnTo>
                      <a:lnTo>
                        <a:pt x="88" y="12"/>
                      </a:lnTo>
                      <a:lnTo>
                        <a:pt x="88" y="13"/>
                      </a:lnTo>
                      <a:lnTo>
                        <a:pt x="88" y="14"/>
                      </a:lnTo>
                      <a:lnTo>
                        <a:pt x="88" y="15"/>
                      </a:lnTo>
                      <a:lnTo>
                        <a:pt x="90" y="15"/>
                      </a:lnTo>
                      <a:lnTo>
                        <a:pt x="90" y="17"/>
                      </a:lnTo>
                      <a:lnTo>
                        <a:pt x="91" y="18"/>
                      </a:lnTo>
                      <a:lnTo>
                        <a:pt x="91" y="19"/>
                      </a:lnTo>
                      <a:lnTo>
                        <a:pt x="92" y="19"/>
                      </a:lnTo>
                      <a:lnTo>
                        <a:pt x="92" y="20"/>
                      </a:lnTo>
                      <a:lnTo>
                        <a:pt x="93" y="20"/>
                      </a:lnTo>
                      <a:lnTo>
                        <a:pt x="94" y="21"/>
                      </a:lnTo>
                      <a:lnTo>
                        <a:pt x="95" y="21"/>
                      </a:lnTo>
                      <a:lnTo>
                        <a:pt x="97" y="21"/>
                      </a:lnTo>
                      <a:lnTo>
                        <a:pt x="98" y="21"/>
                      </a:lnTo>
                      <a:lnTo>
                        <a:pt x="521" y="20"/>
                      </a:lnTo>
                      <a:lnTo>
                        <a:pt x="516" y="22"/>
                      </a:lnTo>
                      <a:lnTo>
                        <a:pt x="510" y="25"/>
                      </a:lnTo>
                      <a:lnTo>
                        <a:pt x="504" y="28"/>
                      </a:lnTo>
                      <a:lnTo>
                        <a:pt x="499" y="32"/>
                      </a:lnTo>
                      <a:lnTo>
                        <a:pt x="494" y="35"/>
                      </a:lnTo>
                      <a:lnTo>
                        <a:pt x="489" y="38"/>
                      </a:lnTo>
                      <a:lnTo>
                        <a:pt x="484" y="42"/>
                      </a:lnTo>
                      <a:lnTo>
                        <a:pt x="479" y="47"/>
                      </a:lnTo>
                      <a:lnTo>
                        <a:pt x="474" y="51"/>
                      </a:lnTo>
                      <a:lnTo>
                        <a:pt x="470" y="56"/>
                      </a:lnTo>
                      <a:lnTo>
                        <a:pt x="465" y="60"/>
                      </a:lnTo>
                      <a:lnTo>
                        <a:pt x="462" y="66"/>
                      </a:lnTo>
                      <a:lnTo>
                        <a:pt x="457" y="71"/>
                      </a:lnTo>
                      <a:lnTo>
                        <a:pt x="454" y="76"/>
                      </a:lnTo>
                      <a:lnTo>
                        <a:pt x="449" y="82"/>
                      </a:lnTo>
                      <a:lnTo>
                        <a:pt x="446" y="88"/>
                      </a:lnTo>
                      <a:lnTo>
                        <a:pt x="442" y="94"/>
                      </a:lnTo>
                      <a:lnTo>
                        <a:pt x="439" y="101"/>
                      </a:lnTo>
                      <a:lnTo>
                        <a:pt x="436" y="106"/>
                      </a:lnTo>
                      <a:lnTo>
                        <a:pt x="433" y="112"/>
                      </a:lnTo>
                      <a:lnTo>
                        <a:pt x="429" y="119"/>
                      </a:lnTo>
                      <a:lnTo>
                        <a:pt x="427" y="125"/>
                      </a:lnTo>
                      <a:lnTo>
                        <a:pt x="425" y="132"/>
                      </a:lnTo>
                      <a:lnTo>
                        <a:pt x="423" y="138"/>
                      </a:lnTo>
                      <a:lnTo>
                        <a:pt x="420" y="144"/>
                      </a:lnTo>
                      <a:lnTo>
                        <a:pt x="418" y="150"/>
                      </a:lnTo>
                      <a:lnTo>
                        <a:pt x="416" y="157"/>
                      </a:lnTo>
                      <a:lnTo>
                        <a:pt x="415" y="163"/>
                      </a:lnTo>
                      <a:lnTo>
                        <a:pt x="412" y="170"/>
                      </a:lnTo>
                      <a:lnTo>
                        <a:pt x="411" y="176"/>
                      </a:lnTo>
                      <a:lnTo>
                        <a:pt x="410" y="182"/>
                      </a:lnTo>
                      <a:lnTo>
                        <a:pt x="409" y="188"/>
                      </a:lnTo>
                      <a:lnTo>
                        <a:pt x="409" y="189"/>
                      </a:lnTo>
                      <a:lnTo>
                        <a:pt x="408" y="192"/>
                      </a:lnTo>
                      <a:lnTo>
                        <a:pt x="408" y="193"/>
                      </a:lnTo>
                      <a:lnTo>
                        <a:pt x="406" y="195"/>
                      </a:lnTo>
                      <a:lnTo>
                        <a:pt x="406" y="196"/>
                      </a:lnTo>
                      <a:lnTo>
                        <a:pt x="405" y="197"/>
                      </a:lnTo>
                      <a:lnTo>
                        <a:pt x="405" y="199"/>
                      </a:lnTo>
                      <a:lnTo>
                        <a:pt x="404" y="200"/>
                      </a:lnTo>
                      <a:lnTo>
                        <a:pt x="403" y="201"/>
                      </a:lnTo>
                      <a:lnTo>
                        <a:pt x="403" y="202"/>
                      </a:lnTo>
                      <a:lnTo>
                        <a:pt x="402" y="203"/>
                      </a:lnTo>
                      <a:lnTo>
                        <a:pt x="401" y="204"/>
                      </a:lnTo>
                      <a:lnTo>
                        <a:pt x="400" y="205"/>
                      </a:lnTo>
                      <a:lnTo>
                        <a:pt x="398" y="207"/>
                      </a:lnTo>
                      <a:lnTo>
                        <a:pt x="397" y="207"/>
                      </a:lnTo>
                      <a:lnTo>
                        <a:pt x="396" y="208"/>
                      </a:lnTo>
                      <a:lnTo>
                        <a:pt x="395" y="209"/>
                      </a:lnTo>
                      <a:lnTo>
                        <a:pt x="394" y="209"/>
                      </a:lnTo>
                      <a:lnTo>
                        <a:pt x="393" y="210"/>
                      </a:lnTo>
                      <a:lnTo>
                        <a:pt x="391" y="210"/>
                      </a:lnTo>
                      <a:lnTo>
                        <a:pt x="390" y="210"/>
                      </a:lnTo>
                      <a:lnTo>
                        <a:pt x="389" y="211"/>
                      </a:lnTo>
                      <a:lnTo>
                        <a:pt x="388" y="211"/>
                      </a:lnTo>
                      <a:lnTo>
                        <a:pt x="387" y="211"/>
                      </a:lnTo>
                      <a:lnTo>
                        <a:pt x="386" y="211"/>
                      </a:lnTo>
                      <a:lnTo>
                        <a:pt x="383" y="211"/>
                      </a:lnTo>
                      <a:lnTo>
                        <a:pt x="382" y="211"/>
                      </a:lnTo>
                      <a:lnTo>
                        <a:pt x="381" y="211"/>
                      </a:lnTo>
                      <a:lnTo>
                        <a:pt x="380" y="211"/>
                      </a:lnTo>
                      <a:lnTo>
                        <a:pt x="378" y="211"/>
                      </a:lnTo>
                      <a:lnTo>
                        <a:pt x="376" y="211"/>
                      </a:lnTo>
                      <a:lnTo>
                        <a:pt x="375" y="211"/>
                      </a:lnTo>
                      <a:lnTo>
                        <a:pt x="33" y="161"/>
                      </a:lnTo>
                      <a:lnTo>
                        <a:pt x="32" y="161"/>
                      </a:lnTo>
                      <a:lnTo>
                        <a:pt x="31" y="159"/>
                      </a:lnTo>
                      <a:lnTo>
                        <a:pt x="30" y="159"/>
                      </a:lnTo>
                      <a:lnTo>
                        <a:pt x="27" y="159"/>
                      </a:lnTo>
                      <a:lnTo>
                        <a:pt x="26" y="159"/>
                      </a:lnTo>
                      <a:lnTo>
                        <a:pt x="25" y="158"/>
                      </a:lnTo>
                      <a:lnTo>
                        <a:pt x="23" y="158"/>
                      </a:lnTo>
                      <a:lnTo>
                        <a:pt x="22" y="158"/>
                      </a:lnTo>
                      <a:lnTo>
                        <a:pt x="20" y="157"/>
                      </a:lnTo>
                      <a:lnTo>
                        <a:pt x="19" y="157"/>
                      </a:lnTo>
                      <a:lnTo>
                        <a:pt x="17" y="156"/>
                      </a:lnTo>
                      <a:lnTo>
                        <a:pt x="16" y="156"/>
                      </a:lnTo>
                      <a:lnTo>
                        <a:pt x="15" y="155"/>
                      </a:lnTo>
                      <a:lnTo>
                        <a:pt x="14" y="155"/>
                      </a:lnTo>
                      <a:lnTo>
                        <a:pt x="12" y="154"/>
                      </a:lnTo>
                      <a:lnTo>
                        <a:pt x="11" y="154"/>
                      </a:lnTo>
                      <a:lnTo>
                        <a:pt x="10" y="152"/>
                      </a:lnTo>
                      <a:lnTo>
                        <a:pt x="9" y="151"/>
                      </a:lnTo>
                      <a:lnTo>
                        <a:pt x="8" y="151"/>
                      </a:lnTo>
                      <a:lnTo>
                        <a:pt x="7" y="150"/>
                      </a:lnTo>
                      <a:lnTo>
                        <a:pt x="6" y="149"/>
                      </a:lnTo>
                      <a:lnTo>
                        <a:pt x="4" y="149"/>
                      </a:lnTo>
                      <a:lnTo>
                        <a:pt x="3" y="148"/>
                      </a:lnTo>
                      <a:lnTo>
                        <a:pt x="3" y="147"/>
                      </a:lnTo>
                      <a:lnTo>
                        <a:pt x="2" y="146"/>
                      </a:lnTo>
                      <a:lnTo>
                        <a:pt x="2" y="144"/>
                      </a:lnTo>
                      <a:lnTo>
                        <a:pt x="1" y="143"/>
                      </a:lnTo>
                      <a:lnTo>
                        <a:pt x="1" y="142"/>
                      </a:lnTo>
                      <a:lnTo>
                        <a:pt x="0" y="141"/>
                      </a:lnTo>
                      <a:lnTo>
                        <a:pt x="0" y="140"/>
                      </a:lnTo>
                      <a:lnTo>
                        <a:pt x="0" y="139"/>
                      </a:lnTo>
                      <a:lnTo>
                        <a:pt x="0" y="138"/>
                      </a:lnTo>
                      <a:lnTo>
                        <a:pt x="1" y="56"/>
                      </a:lnTo>
                      <a:lnTo>
                        <a:pt x="1" y="55"/>
                      </a:lnTo>
                      <a:lnTo>
                        <a:pt x="2" y="53"/>
                      </a:lnTo>
                      <a:lnTo>
                        <a:pt x="2" y="52"/>
                      </a:lnTo>
                      <a:lnTo>
                        <a:pt x="2" y="51"/>
                      </a:lnTo>
                      <a:lnTo>
                        <a:pt x="2" y="50"/>
                      </a:lnTo>
                      <a:lnTo>
                        <a:pt x="2" y="49"/>
                      </a:lnTo>
                      <a:lnTo>
                        <a:pt x="3" y="49"/>
                      </a:lnTo>
                      <a:lnTo>
                        <a:pt x="3" y="48"/>
                      </a:lnTo>
                      <a:lnTo>
                        <a:pt x="4" y="47"/>
                      </a:lnTo>
                      <a:lnTo>
                        <a:pt x="6" y="45"/>
                      </a:lnTo>
                      <a:lnTo>
                        <a:pt x="6" y="44"/>
                      </a:lnTo>
                      <a:lnTo>
                        <a:pt x="7" y="43"/>
                      </a:lnTo>
                      <a:lnTo>
                        <a:pt x="8" y="42"/>
                      </a:lnTo>
                      <a:lnTo>
                        <a:pt x="9" y="42"/>
                      </a:lnTo>
                      <a:lnTo>
                        <a:pt x="9" y="41"/>
                      </a:lnTo>
                      <a:lnTo>
                        <a:pt x="10" y="40"/>
                      </a:lnTo>
                      <a:lnTo>
                        <a:pt x="11" y="40"/>
                      </a:lnTo>
                      <a:lnTo>
                        <a:pt x="11" y="38"/>
                      </a:lnTo>
                      <a:lnTo>
                        <a:pt x="12" y="38"/>
                      </a:lnTo>
                      <a:lnTo>
                        <a:pt x="14" y="37"/>
                      </a:lnTo>
                      <a:lnTo>
                        <a:pt x="15" y="37"/>
                      </a:lnTo>
                      <a:lnTo>
                        <a:pt x="15" y="36"/>
                      </a:lnTo>
                      <a:lnTo>
                        <a:pt x="16" y="35"/>
                      </a:lnTo>
                      <a:lnTo>
                        <a:pt x="17" y="35"/>
                      </a:lnTo>
                      <a:lnTo>
                        <a:pt x="18" y="34"/>
                      </a:lnTo>
                      <a:lnTo>
                        <a:pt x="19" y="34"/>
                      </a:lnTo>
                      <a:lnTo>
                        <a:pt x="19" y="33"/>
                      </a:lnTo>
                      <a:lnTo>
                        <a:pt x="20" y="33"/>
                      </a:lnTo>
                      <a:lnTo>
                        <a:pt x="22" y="32"/>
                      </a:lnTo>
                      <a:lnTo>
                        <a:pt x="92" y="0"/>
                      </a:lnTo>
                    </a:path>
                  </a:pathLst>
                </a:custGeom>
                <a:noFill/>
                <a:ln w="0">
                  <a:solidFill>
                    <a:srgbClr val="000000"/>
                  </a:solidFill>
                  <a:prstDash val="solid"/>
                  <a:round/>
                  <a:headEnd/>
                  <a:tailEnd/>
                </a:ln>
              </p:spPr>
              <p:txBody>
                <a:bodyPr/>
                <a:lstStyle/>
                <a:p>
                  <a:endParaRPr lang="en-GB"/>
                </a:p>
              </p:txBody>
            </p:sp>
            <p:sp>
              <p:nvSpPr>
                <p:cNvPr id="928" name="Freeform 1244"/>
                <p:cNvSpPr>
                  <a:spLocks/>
                </p:cNvSpPr>
                <p:nvPr/>
              </p:nvSpPr>
              <p:spPr bwMode="auto">
                <a:xfrm>
                  <a:off x="3356" y="2754"/>
                  <a:ext cx="568" cy="145"/>
                </a:xfrm>
                <a:custGeom>
                  <a:avLst/>
                  <a:gdLst>
                    <a:gd name="T0" fmla="*/ 0 w 1137"/>
                    <a:gd name="T1" fmla="*/ 62 h 289"/>
                    <a:gd name="T2" fmla="*/ 0 w 1137"/>
                    <a:gd name="T3" fmla="*/ 63 h 289"/>
                    <a:gd name="T4" fmla="*/ 0 w 1137"/>
                    <a:gd name="T5" fmla="*/ 65 h 289"/>
                    <a:gd name="T6" fmla="*/ 0 w 1137"/>
                    <a:gd name="T7" fmla="*/ 66 h 289"/>
                    <a:gd name="T8" fmla="*/ 0 w 1137"/>
                    <a:gd name="T9" fmla="*/ 67 h 289"/>
                    <a:gd name="T10" fmla="*/ 1 w 1137"/>
                    <a:gd name="T11" fmla="*/ 68 h 289"/>
                    <a:gd name="T12" fmla="*/ 2 w 1137"/>
                    <a:gd name="T13" fmla="*/ 69 h 289"/>
                    <a:gd name="T14" fmla="*/ 2 w 1137"/>
                    <a:gd name="T15" fmla="*/ 70 h 289"/>
                    <a:gd name="T16" fmla="*/ 4 w 1137"/>
                    <a:gd name="T17" fmla="*/ 71 h 289"/>
                    <a:gd name="T18" fmla="*/ 5 w 1137"/>
                    <a:gd name="T19" fmla="*/ 71 h 289"/>
                    <a:gd name="T20" fmla="*/ 6 w 1137"/>
                    <a:gd name="T21" fmla="*/ 71 h 289"/>
                    <a:gd name="T22" fmla="*/ 282 w 1137"/>
                    <a:gd name="T23" fmla="*/ 73 h 289"/>
                    <a:gd name="T24" fmla="*/ 282 w 1137"/>
                    <a:gd name="T25" fmla="*/ 72 h 289"/>
                    <a:gd name="T26" fmla="*/ 283 w 1137"/>
                    <a:gd name="T27" fmla="*/ 72 h 289"/>
                    <a:gd name="T28" fmla="*/ 284 w 1137"/>
                    <a:gd name="T29" fmla="*/ 71 h 289"/>
                    <a:gd name="T30" fmla="*/ 284 w 1137"/>
                    <a:gd name="T31" fmla="*/ 71 h 289"/>
                    <a:gd name="T32" fmla="*/ 284 w 1137"/>
                    <a:gd name="T33" fmla="*/ 70 h 289"/>
                    <a:gd name="T34" fmla="*/ 284 w 1137"/>
                    <a:gd name="T35" fmla="*/ 63 h 289"/>
                    <a:gd name="T36" fmla="*/ 284 w 1137"/>
                    <a:gd name="T37" fmla="*/ 62 h 289"/>
                    <a:gd name="T38" fmla="*/ 283 w 1137"/>
                    <a:gd name="T39" fmla="*/ 62 h 289"/>
                    <a:gd name="T40" fmla="*/ 283 w 1137"/>
                    <a:gd name="T41" fmla="*/ 61 h 289"/>
                    <a:gd name="T42" fmla="*/ 282 w 1137"/>
                    <a:gd name="T43" fmla="*/ 60 h 289"/>
                    <a:gd name="T44" fmla="*/ 282 w 1137"/>
                    <a:gd name="T45" fmla="*/ 60 h 289"/>
                    <a:gd name="T46" fmla="*/ 282 w 1137"/>
                    <a:gd name="T47" fmla="*/ 60 h 289"/>
                    <a:gd name="T48" fmla="*/ 279 w 1137"/>
                    <a:gd name="T49" fmla="*/ 57 h 289"/>
                    <a:gd name="T50" fmla="*/ 272 w 1137"/>
                    <a:gd name="T51" fmla="*/ 52 h 289"/>
                    <a:gd name="T52" fmla="*/ 265 w 1137"/>
                    <a:gd name="T53" fmla="*/ 46 h 289"/>
                    <a:gd name="T54" fmla="*/ 258 w 1137"/>
                    <a:gd name="T55" fmla="*/ 41 h 289"/>
                    <a:gd name="T56" fmla="*/ 251 w 1137"/>
                    <a:gd name="T57" fmla="*/ 36 h 289"/>
                    <a:gd name="T58" fmla="*/ 244 w 1137"/>
                    <a:gd name="T59" fmla="*/ 31 h 289"/>
                    <a:gd name="T60" fmla="*/ 237 w 1137"/>
                    <a:gd name="T61" fmla="*/ 26 h 289"/>
                    <a:gd name="T62" fmla="*/ 229 w 1137"/>
                    <a:gd name="T63" fmla="*/ 21 h 289"/>
                    <a:gd name="T64" fmla="*/ 222 w 1137"/>
                    <a:gd name="T65" fmla="*/ 16 h 289"/>
                    <a:gd name="T66" fmla="*/ 214 w 1137"/>
                    <a:gd name="T67" fmla="*/ 11 h 289"/>
                    <a:gd name="T68" fmla="*/ 206 w 1137"/>
                    <a:gd name="T69" fmla="*/ 6 h 289"/>
                    <a:gd name="T70" fmla="*/ 203 w 1137"/>
                    <a:gd name="T71" fmla="*/ 4 h 289"/>
                    <a:gd name="T72" fmla="*/ 202 w 1137"/>
                    <a:gd name="T73" fmla="*/ 4 h 289"/>
                    <a:gd name="T74" fmla="*/ 201 w 1137"/>
                    <a:gd name="T75" fmla="*/ 4 h 289"/>
                    <a:gd name="T76" fmla="*/ 201 w 1137"/>
                    <a:gd name="T77" fmla="*/ 3 h 289"/>
                    <a:gd name="T78" fmla="*/ 200 w 1137"/>
                    <a:gd name="T79" fmla="*/ 3 h 289"/>
                    <a:gd name="T80" fmla="*/ 199 w 1137"/>
                    <a:gd name="T81" fmla="*/ 3 h 289"/>
                    <a:gd name="T82" fmla="*/ 198 w 1137"/>
                    <a:gd name="T83" fmla="*/ 2 h 289"/>
                    <a:gd name="T84" fmla="*/ 197 w 1137"/>
                    <a:gd name="T85" fmla="*/ 2 h 289"/>
                    <a:gd name="T86" fmla="*/ 197 w 1137"/>
                    <a:gd name="T87" fmla="*/ 2 h 289"/>
                    <a:gd name="T88" fmla="*/ 196 w 1137"/>
                    <a:gd name="T89" fmla="*/ 2 h 289"/>
                    <a:gd name="T90" fmla="*/ 42 w 1137"/>
                    <a:gd name="T91" fmla="*/ 1 h 289"/>
                    <a:gd name="T92" fmla="*/ 42 w 1137"/>
                    <a:gd name="T93" fmla="*/ 1 h 289"/>
                    <a:gd name="T94" fmla="*/ 40 w 1137"/>
                    <a:gd name="T95" fmla="*/ 2 h 289"/>
                    <a:gd name="T96" fmla="*/ 40 w 1137"/>
                    <a:gd name="T97" fmla="*/ 2 h 289"/>
                    <a:gd name="T98" fmla="*/ 39 w 1137"/>
                    <a:gd name="T99" fmla="*/ 2 h 289"/>
                    <a:gd name="T100" fmla="*/ 38 w 1137"/>
                    <a:gd name="T101" fmla="*/ 2 h 289"/>
                    <a:gd name="T102" fmla="*/ 37 w 1137"/>
                    <a:gd name="T103" fmla="*/ 3 h 289"/>
                    <a:gd name="T104" fmla="*/ 36 w 1137"/>
                    <a:gd name="T105" fmla="*/ 4 h 289"/>
                    <a:gd name="T106" fmla="*/ 36 w 1137"/>
                    <a:gd name="T107" fmla="*/ 4 h 289"/>
                    <a:gd name="T108" fmla="*/ 35 w 1137"/>
                    <a:gd name="T109" fmla="*/ 5 h 2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37"/>
                    <a:gd name="T166" fmla="*/ 0 h 289"/>
                    <a:gd name="T167" fmla="*/ 1137 w 1137"/>
                    <a:gd name="T168" fmla="*/ 289 h 28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37" h="289">
                      <a:moveTo>
                        <a:pt x="5" y="242"/>
                      </a:moveTo>
                      <a:lnTo>
                        <a:pt x="4" y="244"/>
                      </a:lnTo>
                      <a:lnTo>
                        <a:pt x="3" y="246"/>
                      </a:lnTo>
                      <a:lnTo>
                        <a:pt x="2" y="249"/>
                      </a:lnTo>
                      <a:lnTo>
                        <a:pt x="2" y="251"/>
                      </a:lnTo>
                      <a:lnTo>
                        <a:pt x="1" y="252"/>
                      </a:lnTo>
                      <a:lnTo>
                        <a:pt x="1" y="254"/>
                      </a:lnTo>
                      <a:lnTo>
                        <a:pt x="0" y="255"/>
                      </a:lnTo>
                      <a:lnTo>
                        <a:pt x="0" y="258"/>
                      </a:lnTo>
                      <a:lnTo>
                        <a:pt x="0" y="260"/>
                      </a:lnTo>
                      <a:lnTo>
                        <a:pt x="0" y="261"/>
                      </a:lnTo>
                      <a:lnTo>
                        <a:pt x="1" y="264"/>
                      </a:lnTo>
                      <a:lnTo>
                        <a:pt x="1" y="265"/>
                      </a:lnTo>
                      <a:lnTo>
                        <a:pt x="1" y="266"/>
                      </a:lnTo>
                      <a:lnTo>
                        <a:pt x="2" y="268"/>
                      </a:lnTo>
                      <a:lnTo>
                        <a:pt x="2" y="269"/>
                      </a:lnTo>
                      <a:lnTo>
                        <a:pt x="3" y="270"/>
                      </a:lnTo>
                      <a:lnTo>
                        <a:pt x="4" y="272"/>
                      </a:lnTo>
                      <a:lnTo>
                        <a:pt x="5" y="273"/>
                      </a:lnTo>
                      <a:lnTo>
                        <a:pt x="7" y="274"/>
                      </a:lnTo>
                      <a:lnTo>
                        <a:pt x="8" y="275"/>
                      </a:lnTo>
                      <a:lnTo>
                        <a:pt x="9" y="276"/>
                      </a:lnTo>
                      <a:lnTo>
                        <a:pt x="10" y="277"/>
                      </a:lnTo>
                      <a:lnTo>
                        <a:pt x="11" y="278"/>
                      </a:lnTo>
                      <a:lnTo>
                        <a:pt x="12" y="278"/>
                      </a:lnTo>
                      <a:lnTo>
                        <a:pt x="15" y="280"/>
                      </a:lnTo>
                      <a:lnTo>
                        <a:pt x="16" y="281"/>
                      </a:lnTo>
                      <a:lnTo>
                        <a:pt x="17" y="281"/>
                      </a:lnTo>
                      <a:lnTo>
                        <a:pt x="19" y="281"/>
                      </a:lnTo>
                      <a:lnTo>
                        <a:pt x="20" y="282"/>
                      </a:lnTo>
                      <a:lnTo>
                        <a:pt x="23" y="282"/>
                      </a:lnTo>
                      <a:lnTo>
                        <a:pt x="24" y="282"/>
                      </a:lnTo>
                      <a:lnTo>
                        <a:pt x="26" y="282"/>
                      </a:lnTo>
                      <a:lnTo>
                        <a:pt x="1126" y="289"/>
                      </a:lnTo>
                      <a:lnTo>
                        <a:pt x="1128" y="289"/>
                      </a:lnTo>
                      <a:lnTo>
                        <a:pt x="1129" y="289"/>
                      </a:lnTo>
                      <a:lnTo>
                        <a:pt x="1130" y="289"/>
                      </a:lnTo>
                      <a:lnTo>
                        <a:pt x="1130" y="288"/>
                      </a:lnTo>
                      <a:lnTo>
                        <a:pt x="1131" y="288"/>
                      </a:lnTo>
                      <a:lnTo>
                        <a:pt x="1132" y="288"/>
                      </a:lnTo>
                      <a:lnTo>
                        <a:pt x="1133" y="287"/>
                      </a:lnTo>
                      <a:lnTo>
                        <a:pt x="1134" y="287"/>
                      </a:lnTo>
                      <a:lnTo>
                        <a:pt x="1134" y="285"/>
                      </a:lnTo>
                      <a:lnTo>
                        <a:pt x="1136" y="285"/>
                      </a:lnTo>
                      <a:lnTo>
                        <a:pt x="1136" y="284"/>
                      </a:lnTo>
                      <a:lnTo>
                        <a:pt x="1136" y="283"/>
                      </a:lnTo>
                      <a:lnTo>
                        <a:pt x="1137" y="283"/>
                      </a:lnTo>
                      <a:lnTo>
                        <a:pt x="1137" y="282"/>
                      </a:lnTo>
                      <a:lnTo>
                        <a:pt x="1137" y="281"/>
                      </a:lnTo>
                      <a:lnTo>
                        <a:pt x="1137" y="280"/>
                      </a:lnTo>
                      <a:lnTo>
                        <a:pt x="1137" y="278"/>
                      </a:lnTo>
                      <a:lnTo>
                        <a:pt x="1137" y="252"/>
                      </a:lnTo>
                      <a:lnTo>
                        <a:pt x="1137" y="251"/>
                      </a:lnTo>
                      <a:lnTo>
                        <a:pt x="1137" y="250"/>
                      </a:lnTo>
                      <a:lnTo>
                        <a:pt x="1137" y="249"/>
                      </a:lnTo>
                      <a:lnTo>
                        <a:pt x="1137" y="247"/>
                      </a:lnTo>
                      <a:lnTo>
                        <a:pt x="1136" y="247"/>
                      </a:lnTo>
                      <a:lnTo>
                        <a:pt x="1136" y="246"/>
                      </a:lnTo>
                      <a:lnTo>
                        <a:pt x="1136" y="245"/>
                      </a:lnTo>
                      <a:lnTo>
                        <a:pt x="1134" y="245"/>
                      </a:lnTo>
                      <a:lnTo>
                        <a:pt x="1134" y="244"/>
                      </a:lnTo>
                      <a:lnTo>
                        <a:pt x="1133" y="243"/>
                      </a:lnTo>
                      <a:lnTo>
                        <a:pt x="1133" y="242"/>
                      </a:lnTo>
                      <a:lnTo>
                        <a:pt x="1132" y="242"/>
                      </a:lnTo>
                      <a:lnTo>
                        <a:pt x="1132" y="240"/>
                      </a:lnTo>
                      <a:lnTo>
                        <a:pt x="1131" y="240"/>
                      </a:lnTo>
                      <a:lnTo>
                        <a:pt x="1131" y="239"/>
                      </a:lnTo>
                      <a:lnTo>
                        <a:pt x="1130" y="239"/>
                      </a:lnTo>
                      <a:lnTo>
                        <a:pt x="1130" y="238"/>
                      </a:lnTo>
                      <a:lnTo>
                        <a:pt x="1129" y="238"/>
                      </a:lnTo>
                      <a:lnTo>
                        <a:pt x="1129" y="237"/>
                      </a:lnTo>
                      <a:lnTo>
                        <a:pt x="1128" y="237"/>
                      </a:lnTo>
                      <a:lnTo>
                        <a:pt x="1126" y="236"/>
                      </a:lnTo>
                      <a:lnTo>
                        <a:pt x="1125" y="236"/>
                      </a:lnTo>
                      <a:lnTo>
                        <a:pt x="1117" y="228"/>
                      </a:lnTo>
                      <a:lnTo>
                        <a:pt x="1108" y="221"/>
                      </a:lnTo>
                      <a:lnTo>
                        <a:pt x="1099" y="213"/>
                      </a:lnTo>
                      <a:lnTo>
                        <a:pt x="1089" y="206"/>
                      </a:lnTo>
                      <a:lnTo>
                        <a:pt x="1081" y="199"/>
                      </a:lnTo>
                      <a:lnTo>
                        <a:pt x="1072" y="191"/>
                      </a:lnTo>
                      <a:lnTo>
                        <a:pt x="1063" y="184"/>
                      </a:lnTo>
                      <a:lnTo>
                        <a:pt x="1054" y="177"/>
                      </a:lnTo>
                      <a:lnTo>
                        <a:pt x="1045" y="170"/>
                      </a:lnTo>
                      <a:lnTo>
                        <a:pt x="1034" y="163"/>
                      </a:lnTo>
                      <a:lnTo>
                        <a:pt x="1025" y="156"/>
                      </a:lnTo>
                      <a:lnTo>
                        <a:pt x="1016" y="150"/>
                      </a:lnTo>
                      <a:lnTo>
                        <a:pt x="1007" y="143"/>
                      </a:lnTo>
                      <a:lnTo>
                        <a:pt x="996" y="136"/>
                      </a:lnTo>
                      <a:lnTo>
                        <a:pt x="987" y="129"/>
                      </a:lnTo>
                      <a:lnTo>
                        <a:pt x="977" y="122"/>
                      </a:lnTo>
                      <a:lnTo>
                        <a:pt x="967" y="115"/>
                      </a:lnTo>
                      <a:lnTo>
                        <a:pt x="957" y="108"/>
                      </a:lnTo>
                      <a:lnTo>
                        <a:pt x="948" y="101"/>
                      </a:lnTo>
                      <a:lnTo>
                        <a:pt x="937" y="94"/>
                      </a:lnTo>
                      <a:lnTo>
                        <a:pt x="928" y="89"/>
                      </a:lnTo>
                      <a:lnTo>
                        <a:pt x="918" y="82"/>
                      </a:lnTo>
                      <a:lnTo>
                        <a:pt x="907" y="75"/>
                      </a:lnTo>
                      <a:lnTo>
                        <a:pt x="898" y="69"/>
                      </a:lnTo>
                      <a:lnTo>
                        <a:pt x="888" y="62"/>
                      </a:lnTo>
                      <a:lnTo>
                        <a:pt x="878" y="55"/>
                      </a:lnTo>
                      <a:lnTo>
                        <a:pt x="867" y="49"/>
                      </a:lnTo>
                      <a:lnTo>
                        <a:pt x="857" y="42"/>
                      </a:lnTo>
                      <a:lnTo>
                        <a:pt x="846" y="36"/>
                      </a:lnTo>
                      <a:lnTo>
                        <a:pt x="836" y="30"/>
                      </a:lnTo>
                      <a:lnTo>
                        <a:pt x="826" y="23"/>
                      </a:lnTo>
                      <a:lnTo>
                        <a:pt x="815" y="17"/>
                      </a:lnTo>
                      <a:lnTo>
                        <a:pt x="815" y="16"/>
                      </a:lnTo>
                      <a:lnTo>
                        <a:pt x="814" y="16"/>
                      </a:lnTo>
                      <a:lnTo>
                        <a:pt x="813" y="15"/>
                      </a:lnTo>
                      <a:lnTo>
                        <a:pt x="812" y="15"/>
                      </a:lnTo>
                      <a:lnTo>
                        <a:pt x="811" y="14"/>
                      </a:lnTo>
                      <a:lnTo>
                        <a:pt x="810" y="14"/>
                      </a:lnTo>
                      <a:lnTo>
                        <a:pt x="808" y="13"/>
                      </a:lnTo>
                      <a:lnTo>
                        <a:pt x="807" y="13"/>
                      </a:lnTo>
                      <a:lnTo>
                        <a:pt x="806" y="11"/>
                      </a:lnTo>
                      <a:lnTo>
                        <a:pt x="805" y="11"/>
                      </a:lnTo>
                      <a:lnTo>
                        <a:pt x="804" y="10"/>
                      </a:lnTo>
                      <a:lnTo>
                        <a:pt x="803" y="10"/>
                      </a:lnTo>
                      <a:lnTo>
                        <a:pt x="801" y="10"/>
                      </a:lnTo>
                      <a:lnTo>
                        <a:pt x="800" y="10"/>
                      </a:lnTo>
                      <a:lnTo>
                        <a:pt x="800" y="9"/>
                      </a:lnTo>
                      <a:lnTo>
                        <a:pt x="799" y="9"/>
                      </a:lnTo>
                      <a:lnTo>
                        <a:pt x="798" y="9"/>
                      </a:lnTo>
                      <a:lnTo>
                        <a:pt x="797" y="9"/>
                      </a:lnTo>
                      <a:lnTo>
                        <a:pt x="796" y="8"/>
                      </a:lnTo>
                      <a:lnTo>
                        <a:pt x="795" y="8"/>
                      </a:lnTo>
                      <a:lnTo>
                        <a:pt x="793" y="8"/>
                      </a:lnTo>
                      <a:lnTo>
                        <a:pt x="792" y="8"/>
                      </a:lnTo>
                      <a:lnTo>
                        <a:pt x="791" y="8"/>
                      </a:lnTo>
                      <a:lnTo>
                        <a:pt x="790" y="7"/>
                      </a:lnTo>
                      <a:lnTo>
                        <a:pt x="789" y="7"/>
                      </a:lnTo>
                      <a:lnTo>
                        <a:pt x="788" y="7"/>
                      </a:lnTo>
                      <a:lnTo>
                        <a:pt x="786" y="7"/>
                      </a:lnTo>
                      <a:lnTo>
                        <a:pt x="785" y="7"/>
                      </a:lnTo>
                      <a:lnTo>
                        <a:pt x="784" y="7"/>
                      </a:lnTo>
                      <a:lnTo>
                        <a:pt x="504" y="0"/>
                      </a:lnTo>
                      <a:lnTo>
                        <a:pt x="172" y="4"/>
                      </a:lnTo>
                      <a:lnTo>
                        <a:pt x="171" y="4"/>
                      </a:lnTo>
                      <a:lnTo>
                        <a:pt x="170" y="4"/>
                      </a:lnTo>
                      <a:lnTo>
                        <a:pt x="169" y="4"/>
                      </a:lnTo>
                      <a:lnTo>
                        <a:pt x="168" y="4"/>
                      </a:lnTo>
                      <a:lnTo>
                        <a:pt x="167" y="4"/>
                      </a:lnTo>
                      <a:lnTo>
                        <a:pt x="164" y="4"/>
                      </a:lnTo>
                      <a:lnTo>
                        <a:pt x="163" y="6"/>
                      </a:lnTo>
                      <a:lnTo>
                        <a:pt x="162" y="6"/>
                      </a:lnTo>
                      <a:lnTo>
                        <a:pt x="161" y="6"/>
                      </a:lnTo>
                      <a:lnTo>
                        <a:pt x="160" y="6"/>
                      </a:lnTo>
                      <a:lnTo>
                        <a:pt x="159" y="7"/>
                      </a:lnTo>
                      <a:lnTo>
                        <a:pt x="157" y="7"/>
                      </a:lnTo>
                      <a:lnTo>
                        <a:pt x="156" y="7"/>
                      </a:lnTo>
                      <a:lnTo>
                        <a:pt x="155" y="8"/>
                      </a:lnTo>
                      <a:lnTo>
                        <a:pt x="154" y="8"/>
                      </a:lnTo>
                      <a:lnTo>
                        <a:pt x="153" y="8"/>
                      </a:lnTo>
                      <a:lnTo>
                        <a:pt x="152" y="9"/>
                      </a:lnTo>
                      <a:lnTo>
                        <a:pt x="151" y="10"/>
                      </a:lnTo>
                      <a:lnTo>
                        <a:pt x="149" y="10"/>
                      </a:lnTo>
                      <a:lnTo>
                        <a:pt x="148" y="11"/>
                      </a:lnTo>
                      <a:lnTo>
                        <a:pt x="147" y="13"/>
                      </a:lnTo>
                      <a:lnTo>
                        <a:pt x="146" y="13"/>
                      </a:lnTo>
                      <a:lnTo>
                        <a:pt x="146" y="14"/>
                      </a:lnTo>
                      <a:lnTo>
                        <a:pt x="145" y="14"/>
                      </a:lnTo>
                      <a:lnTo>
                        <a:pt x="145" y="15"/>
                      </a:lnTo>
                      <a:lnTo>
                        <a:pt x="144" y="15"/>
                      </a:lnTo>
                      <a:lnTo>
                        <a:pt x="144" y="16"/>
                      </a:lnTo>
                      <a:lnTo>
                        <a:pt x="142" y="17"/>
                      </a:lnTo>
                      <a:lnTo>
                        <a:pt x="5" y="242"/>
                      </a:lnTo>
                    </a:path>
                  </a:pathLst>
                </a:custGeom>
                <a:noFill/>
                <a:ln w="0">
                  <a:solidFill>
                    <a:srgbClr val="000000"/>
                  </a:solidFill>
                  <a:prstDash val="solid"/>
                  <a:round/>
                  <a:headEnd/>
                  <a:tailEnd/>
                </a:ln>
              </p:spPr>
              <p:txBody>
                <a:bodyPr/>
                <a:lstStyle/>
                <a:p>
                  <a:endParaRPr lang="en-GB"/>
                </a:p>
              </p:txBody>
            </p:sp>
            <p:sp>
              <p:nvSpPr>
                <p:cNvPr id="929" name="Freeform 1245"/>
                <p:cNvSpPr>
                  <a:spLocks/>
                </p:cNvSpPr>
                <p:nvPr/>
              </p:nvSpPr>
              <p:spPr bwMode="auto">
                <a:xfrm>
                  <a:off x="3368" y="2761"/>
                  <a:ext cx="541" cy="134"/>
                </a:xfrm>
                <a:custGeom>
                  <a:avLst/>
                  <a:gdLst>
                    <a:gd name="T0" fmla="*/ 1 w 1081"/>
                    <a:gd name="T1" fmla="*/ 57 h 267"/>
                    <a:gd name="T2" fmla="*/ 0 w 1081"/>
                    <a:gd name="T3" fmla="*/ 58 h 267"/>
                    <a:gd name="T4" fmla="*/ 0 w 1081"/>
                    <a:gd name="T5" fmla="*/ 60 h 267"/>
                    <a:gd name="T6" fmla="*/ 0 w 1081"/>
                    <a:gd name="T7" fmla="*/ 61 h 267"/>
                    <a:gd name="T8" fmla="*/ 1 w 1081"/>
                    <a:gd name="T9" fmla="*/ 62 h 267"/>
                    <a:gd name="T10" fmla="*/ 1 w 1081"/>
                    <a:gd name="T11" fmla="*/ 63 h 267"/>
                    <a:gd name="T12" fmla="*/ 2 w 1081"/>
                    <a:gd name="T13" fmla="*/ 64 h 267"/>
                    <a:gd name="T14" fmla="*/ 3 w 1081"/>
                    <a:gd name="T15" fmla="*/ 64 h 267"/>
                    <a:gd name="T16" fmla="*/ 4 w 1081"/>
                    <a:gd name="T17" fmla="*/ 65 h 267"/>
                    <a:gd name="T18" fmla="*/ 5 w 1081"/>
                    <a:gd name="T19" fmla="*/ 65 h 267"/>
                    <a:gd name="T20" fmla="*/ 6 w 1081"/>
                    <a:gd name="T21" fmla="*/ 65 h 267"/>
                    <a:gd name="T22" fmla="*/ 269 w 1081"/>
                    <a:gd name="T23" fmla="*/ 67 h 267"/>
                    <a:gd name="T24" fmla="*/ 269 w 1081"/>
                    <a:gd name="T25" fmla="*/ 67 h 267"/>
                    <a:gd name="T26" fmla="*/ 270 w 1081"/>
                    <a:gd name="T27" fmla="*/ 66 h 267"/>
                    <a:gd name="T28" fmla="*/ 270 w 1081"/>
                    <a:gd name="T29" fmla="*/ 65 h 267"/>
                    <a:gd name="T30" fmla="*/ 271 w 1081"/>
                    <a:gd name="T31" fmla="*/ 65 h 267"/>
                    <a:gd name="T32" fmla="*/ 271 w 1081"/>
                    <a:gd name="T33" fmla="*/ 58 h 267"/>
                    <a:gd name="T34" fmla="*/ 270 w 1081"/>
                    <a:gd name="T35" fmla="*/ 58 h 267"/>
                    <a:gd name="T36" fmla="*/ 270 w 1081"/>
                    <a:gd name="T37" fmla="*/ 57 h 267"/>
                    <a:gd name="T38" fmla="*/ 269 w 1081"/>
                    <a:gd name="T39" fmla="*/ 56 h 267"/>
                    <a:gd name="T40" fmla="*/ 269 w 1081"/>
                    <a:gd name="T41" fmla="*/ 56 h 267"/>
                    <a:gd name="T42" fmla="*/ 268 w 1081"/>
                    <a:gd name="T43" fmla="*/ 55 h 267"/>
                    <a:gd name="T44" fmla="*/ 266 w 1081"/>
                    <a:gd name="T45" fmla="*/ 53 h 267"/>
                    <a:gd name="T46" fmla="*/ 259 w 1081"/>
                    <a:gd name="T47" fmla="*/ 48 h 267"/>
                    <a:gd name="T48" fmla="*/ 253 w 1081"/>
                    <a:gd name="T49" fmla="*/ 43 h 267"/>
                    <a:gd name="T50" fmla="*/ 246 w 1081"/>
                    <a:gd name="T51" fmla="*/ 38 h 267"/>
                    <a:gd name="T52" fmla="*/ 239 w 1081"/>
                    <a:gd name="T53" fmla="*/ 33 h 267"/>
                    <a:gd name="T54" fmla="*/ 233 w 1081"/>
                    <a:gd name="T55" fmla="*/ 29 h 267"/>
                    <a:gd name="T56" fmla="*/ 225 w 1081"/>
                    <a:gd name="T57" fmla="*/ 24 h 267"/>
                    <a:gd name="T58" fmla="*/ 218 w 1081"/>
                    <a:gd name="T59" fmla="*/ 19 h 267"/>
                    <a:gd name="T60" fmla="*/ 211 w 1081"/>
                    <a:gd name="T61" fmla="*/ 15 h 267"/>
                    <a:gd name="T62" fmla="*/ 204 w 1081"/>
                    <a:gd name="T63" fmla="*/ 10 h 267"/>
                    <a:gd name="T64" fmla="*/ 197 w 1081"/>
                    <a:gd name="T65" fmla="*/ 6 h 267"/>
                    <a:gd name="T66" fmla="*/ 194 w 1081"/>
                    <a:gd name="T67" fmla="*/ 4 h 267"/>
                    <a:gd name="T68" fmla="*/ 193 w 1081"/>
                    <a:gd name="T69" fmla="*/ 4 h 267"/>
                    <a:gd name="T70" fmla="*/ 192 w 1081"/>
                    <a:gd name="T71" fmla="*/ 3 h 267"/>
                    <a:gd name="T72" fmla="*/ 192 w 1081"/>
                    <a:gd name="T73" fmla="*/ 3 h 267"/>
                    <a:gd name="T74" fmla="*/ 191 w 1081"/>
                    <a:gd name="T75" fmla="*/ 3 h 267"/>
                    <a:gd name="T76" fmla="*/ 190 w 1081"/>
                    <a:gd name="T77" fmla="*/ 3 h 267"/>
                    <a:gd name="T78" fmla="*/ 189 w 1081"/>
                    <a:gd name="T79" fmla="*/ 2 h 267"/>
                    <a:gd name="T80" fmla="*/ 188 w 1081"/>
                    <a:gd name="T81" fmla="*/ 2 h 267"/>
                    <a:gd name="T82" fmla="*/ 187 w 1081"/>
                    <a:gd name="T83" fmla="*/ 2 h 267"/>
                    <a:gd name="T84" fmla="*/ 120 w 1081"/>
                    <a:gd name="T85" fmla="*/ 0 h 267"/>
                    <a:gd name="T86" fmla="*/ 41 w 1081"/>
                    <a:gd name="T87" fmla="*/ 1 h 267"/>
                    <a:gd name="T88" fmla="*/ 40 w 1081"/>
                    <a:gd name="T89" fmla="*/ 1 h 267"/>
                    <a:gd name="T90" fmla="*/ 39 w 1081"/>
                    <a:gd name="T91" fmla="*/ 2 h 267"/>
                    <a:gd name="T92" fmla="*/ 38 w 1081"/>
                    <a:gd name="T93" fmla="*/ 2 h 267"/>
                    <a:gd name="T94" fmla="*/ 37 w 1081"/>
                    <a:gd name="T95" fmla="*/ 2 h 267"/>
                    <a:gd name="T96" fmla="*/ 36 w 1081"/>
                    <a:gd name="T97" fmla="*/ 3 h 267"/>
                    <a:gd name="T98" fmla="*/ 36 w 1081"/>
                    <a:gd name="T99" fmla="*/ 3 h 267"/>
                    <a:gd name="T100" fmla="*/ 35 w 1081"/>
                    <a:gd name="T101" fmla="*/ 3 h 267"/>
                    <a:gd name="T102" fmla="*/ 34 w 1081"/>
                    <a:gd name="T103" fmla="*/ 4 h 26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1"/>
                    <a:gd name="T157" fmla="*/ 0 h 267"/>
                    <a:gd name="T158" fmla="*/ 1081 w 1081"/>
                    <a:gd name="T159" fmla="*/ 267 h 26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1" h="267">
                      <a:moveTo>
                        <a:pt x="5" y="223"/>
                      </a:moveTo>
                      <a:lnTo>
                        <a:pt x="3" y="225"/>
                      </a:lnTo>
                      <a:lnTo>
                        <a:pt x="2" y="226"/>
                      </a:lnTo>
                      <a:lnTo>
                        <a:pt x="1" y="229"/>
                      </a:lnTo>
                      <a:lnTo>
                        <a:pt x="1" y="230"/>
                      </a:lnTo>
                      <a:lnTo>
                        <a:pt x="0" y="232"/>
                      </a:lnTo>
                      <a:lnTo>
                        <a:pt x="0" y="235"/>
                      </a:lnTo>
                      <a:lnTo>
                        <a:pt x="0" y="236"/>
                      </a:lnTo>
                      <a:lnTo>
                        <a:pt x="0" y="238"/>
                      </a:lnTo>
                      <a:lnTo>
                        <a:pt x="0" y="239"/>
                      </a:lnTo>
                      <a:lnTo>
                        <a:pt x="0" y="240"/>
                      </a:lnTo>
                      <a:lnTo>
                        <a:pt x="0" y="243"/>
                      </a:lnTo>
                      <a:lnTo>
                        <a:pt x="0" y="244"/>
                      </a:lnTo>
                      <a:lnTo>
                        <a:pt x="1" y="245"/>
                      </a:lnTo>
                      <a:lnTo>
                        <a:pt x="1" y="246"/>
                      </a:lnTo>
                      <a:lnTo>
                        <a:pt x="2" y="248"/>
                      </a:lnTo>
                      <a:lnTo>
                        <a:pt x="2" y="250"/>
                      </a:lnTo>
                      <a:lnTo>
                        <a:pt x="3" y="251"/>
                      </a:lnTo>
                      <a:lnTo>
                        <a:pt x="5" y="252"/>
                      </a:lnTo>
                      <a:lnTo>
                        <a:pt x="6" y="253"/>
                      </a:lnTo>
                      <a:lnTo>
                        <a:pt x="7" y="254"/>
                      </a:lnTo>
                      <a:lnTo>
                        <a:pt x="8" y="254"/>
                      </a:lnTo>
                      <a:lnTo>
                        <a:pt x="9" y="255"/>
                      </a:lnTo>
                      <a:lnTo>
                        <a:pt x="10" y="256"/>
                      </a:lnTo>
                      <a:lnTo>
                        <a:pt x="11" y="256"/>
                      </a:lnTo>
                      <a:lnTo>
                        <a:pt x="13" y="258"/>
                      </a:lnTo>
                      <a:lnTo>
                        <a:pt x="15" y="259"/>
                      </a:lnTo>
                      <a:lnTo>
                        <a:pt x="16" y="259"/>
                      </a:lnTo>
                      <a:lnTo>
                        <a:pt x="17" y="259"/>
                      </a:lnTo>
                      <a:lnTo>
                        <a:pt x="20" y="260"/>
                      </a:lnTo>
                      <a:lnTo>
                        <a:pt x="21" y="260"/>
                      </a:lnTo>
                      <a:lnTo>
                        <a:pt x="22" y="260"/>
                      </a:lnTo>
                      <a:lnTo>
                        <a:pt x="24" y="260"/>
                      </a:lnTo>
                      <a:lnTo>
                        <a:pt x="1070" y="267"/>
                      </a:lnTo>
                      <a:lnTo>
                        <a:pt x="1071" y="267"/>
                      </a:lnTo>
                      <a:lnTo>
                        <a:pt x="1073" y="267"/>
                      </a:lnTo>
                      <a:lnTo>
                        <a:pt x="1073" y="266"/>
                      </a:lnTo>
                      <a:lnTo>
                        <a:pt x="1074" y="266"/>
                      </a:lnTo>
                      <a:lnTo>
                        <a:pt x="1075" y="266"/>
                      </a:lnTo>
                      <a:lnTo>
                        <a:pt x="1076" y="266"/>
                      </a:lnTo>
                      <a:lnTo>
                        <a:pt x="1077" y="264"/>
                      </a:lnTo>
                      <a:lnTo>
                        <a:pt x="1078" y="263"/>
                      </a:lnTo>
                      <a:lnTo>
                        <a:pt x="1079" y="262"/>
                      </a:lnTo>
                      <a:lnTo>
                        <a:pt x="1079" y="261"/>
                      </a:lnTo>
                      <a:lnTo>
                        <a:pt x="1079" y="260"/>
                      </a:lnTo>
                      <a:lnTo>
                        <a:pt x="1081" y="260"/>
                      </a:lnTo>
                      <a:lnTo>
                        <a:pt x="1081" y="259"/>
                      </a:lnTo>
                      <a:lnTo>
                        <a:pt x="1081" y="258"/>
                      </a:lnTo>
                      <a:lnTo>
                        <a:pt x="1081" y="256"/>
                      </a:lnTo>
                      <a:lnTo>
                        <a:pt x="1081" y="232"/>
                      </a:lnTo>
                      <a:lnTo>
                        <a:pt x="1081" y="231"/>
                      </a:lnTo>
                      <a:lnTo>
                        <a:pt x="1081" y="230"/>
                      </a:lnTo>
                      <a:lnTo>
                        <a:pt x="1079" y="230"/>
                      </a:lnTo>
                      <a:lnTo>
                        <a:pt x="1079" y="229"/>
                      </a:lnTo>
                      <a:lnTo>
                        <a:pt x="1079" y="228"/>
                      </a:lnTo>
                      <a:lnTo>
                        <a:pt x="1078" y="226"/>
                      </a:lnTo>
                      <a:lnTo>
                        <a:pt x="1078" y="225"/>
                      </a:lnTo>
                      <a:lnTo>
                        <a:pt x="1077" y="224"/>
                      </a:lnTo>
                      <a:lnTo>
                        <a:pt x="1076" y="223"/>
                      </a:lnTo>
                      <a:lnTo>
                        <a:pt x="1076" y="222"/>
                      </a:lnTo>
                      <a:lnTo>
                        <a:pt x="1075" y="222"/>
                      </a:lnTo>
                      <a:lnTo>
                        <a:pt x="1075" y="221"/>
                      </a:lnTo>
                      <a:lnTo>
                        <a:pt x="1074" y="221"/>
                      </a:lnTo>
                      <a:lnTo>
                        <a:pt x="1073" y="220"/>
                      </a:lnTo>
                      <a:lnTo>
                        <a:pt x="1071" y="218"/>
                      </a:lnTo>
                      <a:lnTo>
                        <a:pt x="1070" y="218"/>
                      </a:lnTo>
                      <a:lnTo>
                        <a:pt x="1070" y="217"/>
                      </a:lnTo>
                      <a:lnTo>
                        <a:pt x="1069" y="217"/>
                      </a:lnTo>
                      <a:lnTo>
                        <a:pt x="1061" y="210"/>
                      </a:lnTo>
                      <a:lnTo>
                        <a:pt x="1053" y="203"/>
                      </a:lnTo>
                      <a:lnTo>
                        <a:pt x="1044" y="197"/>
                      </a:lnTo>
                      <a:lnTo>
                        <a:pt x="1036" y="190"/>
                      </a:lnTo>
                      <a:lnTo>
                        <a:pt x="1026" y="184"/>
                      </a:lnTo>
                      <a:lnTo>
                        <a:pt x="1018" y="177"/>
                      </a:lnTo>
                      <a:lnTo>
                        <a:pt x="1009" y="170"/>
                      </a:lnTo>
                      <a:lnTo>
                        <a:pt x="1001" y="163"/>
                      </a:lnTo>
                      <a:lnTo>
                        <a:pt x="992" y="157"/>
                      </a:lnTo>
                      <a:lnTo>
                        <a:pt x="983" y="151"/>
                      </a:lnTo>
                      <a:lnTo>
                        <a:pt x="973" y="144"/>
                      </a:lnTo>
                      <a:lnTo>
                        <a:pt x="965" y="138"/>
                      </a:lnTo>
                      <a:lnTo>
                        <a:pt x="956" y="131"/>
                      </a:lnTo>
                      <a:lnTo>
                        <a:pt x="947" y="125"/>
                      </a:lnTo>
                      <a:lnTo>
                        <a:pt x="938" y="118"/>
                      </a:lnTo>
                      <a:lnTo>
                        <a:pt x="929" y="113"/>
                      </a:lnTo>
                      <a:lnTo>
                        <a:pt x="919" y="107"/>
                      </a:lnTo>
                      <a:lnTo>
                        <a:pt x="910" y="100"/>
                      </a:lnTo>
                      <a:lnTo>
                        <a:pt x="900" y="94"/>
                      </a:lnTo>
                      <a:lnTo>
                        <a:pt x="891" y="87"/>
                      </a:lnTo>
                      <a:lnTo>
                        <a:pt x="881" y="81"/>
                      </a:lnTo>
                      <a:lnTo>
                        <a:pt x="872" y="76"/>
                      </a:lnTo>
                      <a:lnTo>
                        <a:pt x="863" y="70"/>
                      </a:lnTo>
                      <a:lnTo>
                        <a:pt x="853" y="63"/>
                      </a:lnTo>
                      <a:lnTo>
                        <a:pt x="843" y="57"/>
                      </a:lnTo>
                      <a:lnTo>
                        <a:pt x="834" y="51"/>
                      </a:lnTo>
                      <a:lnTo>
                        <a:pt x="824" y="46"/>
                      </a:lnTo>
                      <a:lnTo>
                        <a:pt x="814" y="39"/>
                      </a:lnTo>
                      <a:lnTo>
                        <a:pt x="804" y="33"/>
                      </a:lnTo>
                      <a:lnTo>
                        <a:pt x="795" y="27"/>
                      </a:lnTo>
                      <a:lnTo>
                        <a:pt x="785" y="22"/>
                      </a:lnTo>
                      <a:lnTo>
                        <a:pt x="775" y="16"/>
                      </a:lnTo>
                      <a:lnTo>
                        <a:pt x="774" y="15"/>
                      </a:lnTo>
                      <a:lnTo>
                        <a:pt x="773" y="15"/>
                      </a:lnTo>
                      <a:lnTo>
                        <a:pt x="772" y="15"/>
                      </a:lnTo>
                      <a:lnTo>
                        <a:pt x="772" y="13"/>
                      </a:lnTo>
                      <a:lnTo>
                        <a:pt x="771" y="13"/>
                      </a:lnTo>
                      <a:lnTo>
                        <a:pt x="770" y="12"/>
                      </a:lnTo>
                      <a:lnTo>
                        <a:pt x="768" y="12"/>
                      </a:lnTo>
                      <a:lnTo>
                        <a:pt x="767" y="12"/>
                      </a:lnTo>
                      <a:lnTo>
                        <a:pt x="767" y="11"/>
                      </a:lnTo>
                      <a:lnTo>
                        <a:pt x="766" y="11"/>
                      </a:lnTo>
                      <a:lnTo>
                        <a:pt x="765" y="11"/>
                      </a:lnTo>
                      <a:lnTo>
                        <a:pt x="764" y="10"/>
                      </a:lnTo>
                      <a:lnTo>
                        <a:pt x="763" y="10"/>
                      </a:lnTo>
                      <a:lnTo>
                        <a:pt x="761" y="10"/>
                      </a:lnTo>
                      <a:lnTo>
                        <a:pt x="760" y="9"/>
                      </a:lnTo>
                      <a:lnTo>
                        <a:pt x="759" y="9"/>
                      </a:lnTo>
                      <a:lnTo>
                        <a:pt x="758" y="9"/>
                      </a:lnTo>
                      <a:lnTo>
                        <a:pt x="757" y="9"/>
                      </a:lnTo>
                      <a:lnTo>
                        <a:pt x="756" y="8"/>
                      </a:lnTo>
                      <a:lnTo>
                        <a:pt x="755" y="8"/>
                      </a:lnTo>
                      <a:lnTo>
                        <a:pt x="753" y="8"/>
                      </a:lnTo>
                      <a:lnTo>
                        <a:pt x="752" y="8"/>
                      </a:lnTo>
                      <a:lnTo>
                        <a:pt x="751" y="8"/>
                      </a:lnTo>
                      <a:lnTo>
                        <a:pt x="750" y="7"/>
                      </a:lnTo>
                      <a:lnTo>
                        <a:pt x="749" y="7"/>
                      </a:lnTo>
                      <a:lnTo>
                        <a:pt x="748" y="7"/>
                      </a:lnTo>
                      <a:lnTo>
                        <a:pt x="747" y="7"/>
                      </a:lnTo>
                      <a:lnTo>
                        <a:pt x="745" y="7"/>
                      </a:lnTo>
                      <a:lnTo>
                        <a:pt x="479" y="0"/>
                      </a:lnTo>
                      <a:lnTo>
                        <a:pt x="164" y="4"/>
                      </a:lnTo>
                      <a:lnTo>
                        <a:pt x="162" y="4"/>
                      </a:lnTo>
                      <a:lnTo>
                        <a:pt x="161" y="4"/>
                      </a:lnTo>
                      <a:lnTo>
                        <a:pt x="160" y="4"/>
                      </a:lnTo>
                      <a:lnTo>
                        <a:pt x="159" y="4"/>
                      </a:lnTo>
                      <a:lnTo>
                        <a:pt x="158" y="4"/>
                      </a:lnTo>
                      <a:lnTo>
                        <a:pt x="157" y="4"/>
                      </a:lnTo>
                      <a:lnTo>
                        <a:pt x="155" y="5"/>
                      </a:lnTo>
                      <a:lnTo>
                        <a:pt x="154" y="5"/>
                      </a:lnTo>
                      <a:lnTo>
                        <a:pt x="153" y="5"/>
                      </a:lnTo>
                      <a:lnTo>
                        <a:pt x="152" y="5"/>
                      </a:lnTo>
                      <a:lnTo>
                        <a:pt x="151" y="5"/>
                      </a:lnTo>
                      <a:lnTo>
                        <a:pt x="150" y="7"/>
                      </a:lnTo>
                      <a:lnTo>
                        <a:pt x="149" y="7"/>
                      </a:lnTo>
                      <a:lnTo>
                        <a:pt x="147" y="7"/>
                      </a:lnTo>
                      <a:lnTo>
                        <a:pt x="146" y="8"/>
                      </a:lnTo>
                      <a:lnTo>
                        <a:pt x="145" y="8"/>
                      </a:lnTo>
                      <a:lnTo>
                        <a:pt x="144" y="9"/>
                      </a:lnTo>
                      <a:lnTo>
                        <a:pt x="143" y="9"/>
                      </a:lnTo>
                      <a:lnTo>
                        <a:pt x="142" y="10"/>
                      </a:lnTo>
                      <a:lnTo>
                        <a:pt x="141" y="10"/>
                      </a:lnTo>
                      <a:lnTo>
                        <a:pt x="141" y="11"/>
                      </a:lnTo>
                      <a:lnTo>
                        <a:pt x="139" y="11"/>
                      </a:lnTo>
                      <a:lnTo>
                        <a:pt x="138" y="12"/>
                      </a:lnTo>
                      <a:lnTo>
                        <a:pt x="137" y="13"/>
                      </a:lnTo>
                      <a:lnTo>
                        <a:pt x="136" y="15"/>
                      </a:lnTo>
                      <a:lnTo>
                        <a:pt x="135" y="16"/>
                      </a:lnTo>
                      <a:lnTo>
                        <a:pt x="5" y="223"/>
                      </a:lnTo>
                      <a:close/>
                    </a:path>
                  </a:pathLst>
                </a:custGeom>
                <a:solidFill>
                  <a:srgbClr val="000000"/>
                </a:solidFill>
                <a:ln w="9525">
                  <a:noFill/>
                  <a:round/>
                  <a:headEnd/>
                  <a:tailEnd/>
                </a:ln>
              </p:spPr>
              <p:txBody>
                <a:bodyPr/>
                <a:lstStyle/>
                <a:p>
                  <a:endParaRPr lang="en-GB"/>
                </a:p>
              </p:txBody>
            </p:sp>
            <p:sp>
              <p:nvSpPr>
                <p:cNvPr id="930" name="Freeform 1246"/>
                <p:cNvSpPr>
                  <a:spLocks/>
                </p:cNvSpPr>
                <p:nvPr/>
              </p:nvSpPr>
              <p:spPr bwMode="auto">
                <a:xfrm>
                  <a:off x="3368" y="2761"/>
                  <a:ext cx="541" cy="134"/>
                </a:xfrm>
                <a:custGeom>
                  <a:avLst/>
                  <a:gdLst>
                    <a:gd name="T0" fmla="*/ 1 w 1081"/>
                    <a:gd name="T1" fmla="*/ 57 h 267"/>
                    <a:gd name="T2" fmla="*/ 0 w 1081"/>
                    <a:gd name="T3" fmla="*/ 58 h 267"/>
                    <a:gd name="T4" fmla="*/ 0 w 1081"/>
                    <a:gd name="T5" fmla="*/ 60 h 267"/>
                    <a:gd name="T6" fmla="*/ 0 w 1081"/>
                    <a:gd name="T7" fmla="*/ 61 h 267"/>
                    <a:gd name="T8" fmla="*/ 1 w 1081"/>
                    <a:gd name="T9" fmla="*/ 62 h 267"/>
                    <a:gd name="T10" fmla="*/ 1 w 1081"/>
                    <a:gd name="T11" fmla="*/ 63 h 267"/>
                    <a:gd name="T12" fmla="*/ 2 w 1081"/>
                    <a:gd name="T13" fmla="*/ 64 h 267"/>
                    <a:gd name="T14" fmla="*/ 3 w 1081"/>
                    <a:gd name="T15" fmla="*/ 64 h 267"/>
                    <a:gd name="T16" fmla="*/ 4 w 1081"/>
                    <a:gd name="T17" fmla="*/ 65 h 267"/>
                    <a:gd name="T18" fmla="*/ 5 w 1081"/>
                    <a:gd name="T19" fmla="*/ 65 h 267"/>
                    <a:gd name="T20" fmla="*/ 6 w 1081"/>
                    <a:gd name="T21" fmla="*/ 65 h 267"/>
                    <a:gd name="T22" fmla="*/ 269 w 1081"/>
                    <a:gd name="T23" fmla="*/ 67 h 267"/>
                    <a:gd name="T24" fmla="*/ 269 w 1081"/>
                    <a:gd name="T25" fmla="*/ 67 h 267"/>
                    <a:gd name="T26" fmla="*/ 270 w 1081"/>
                    <a:gd name="T27" fmla="*/ 66 h 267"/>
                    <a:gd name="T28" fmla="*/ 270 w 1081"/>
                    <a:gd name="T29" fmla="*/ 65 h 267"/>
                    <a:gd name="T30" fmla="*/ 271 w 1081"/>
                    <a:gd name="T31" fmla="*/ 65 h 267"/>
                    <a:gd name="T32" fmla="*/ 271 w 1081"/>
                    <a:gd name="T33" fmla="*/ 58 h 267"/>
                    <a:gd name="T34" fmla="*/ 270 w 1081"/>
                    <a:gd name="T35" fmla="*/ 58 h 267"/>
                    <a:gd name="T36" fmla="*/ 270 w 1081"/>
                    <a:gd name="T37" fmla="*/ 57 h 267"/>
                    <a:gd name="T38" fmla="*/ 269 w 1081"/>
                    <a:gd name="T39" fmla="*/ 56 h 267"/>
                    <a:gd name="T40" fmla="*/ 269 w 1081"/>
                    <a:gd name="T41" fmla="*/ 56 h 267"/>
                    <a:gd name="T42" fmla="*/ 268 w 1081"/>
                    <a:gd name="T43" fmla="*/ 55 h 267"/>
                    <a:gd name="T44" fmla="*/ 266 w 1081"/>
                    <a:gd name="T45" fmla="*/ 53 h 267"/>
                    <a:gd name="T46" fmla="*/ 259 w 1081"/>
                    <a:gd name="T47" fmla="*/ 48 h 267"/>
                    <a:gd name="T48" fmla="*/ 253 w 1081"/>
                    <a:gd name="T49" fmla="*/ 43 h 267"/>
                    <a:gd name="T50" fmla="*/ 246 w 1081"/>
                    <a:gd name="T51" fmla="*/ 38 h 267"/>
                    <a:gd name="T52" fmla="*/ 239 w 1081"/>
                    <a:gd name="T53" fmla="*/ 33 h 267"/>
                    <a:gd name="T54" fmla="*/ 233 w 1081"/>
                    <a:gd name="T55" fmla="*/ 29 h 267"/>
                    <a:gd name="T56" fmla="*/ 225 w 1081"/>
                    <a:gd name="T57" fmla="*/ 24 h 267"/>
                    <a:gd name="T58" fmla="*/ 218 w 1081"/>
                    <a:gd name="T59" fmla="*/ 19 h 267"/>
                    <a:gd name="T60" fmla="*/ 211 w 1081"/>
                    <a:gd name="T61" fmla="*/ 15 h 267"/>
                    <a:gd name="T62" fmla="*/ 204 w 1081"/>
                    <a:gd name="T63" fmla="*/ 10 h 267"/>
                    <a:gd name="T64" fmla="*/ 197 w 1081"/>
                    <a:gd name="T65" fmla="*/ 6 h 267"/>
                    <a:gd name="T66" fmla="*/ 194 w 1081"/>
                    <a:gd name="T67" fmla="*/ 4 h 267"/>
                    <a:gd name="T68" fmla="*/ 193 w 1081"/>
                    <a:gd name="T69" fmla="*/ 4 h 267"/>
                    <a:gd name="T70" fmla="*/ 192 w 1081"/>
                    <a:gd name="T71" fmla="*/ 3 h 267"/>
                    <a:gd name="T72" fmla="*/ 192 w 1081"/>
                    <a:gd name="T73" fmla="*/ 3 h 267"/>
                    <a:gd name="T74" fmla="*/ 191 w 1081"/>
                    <a:gd name="T75" fmla="*/ 3 h 267"/>
                    <a:gd name="T76" fmla="*/ 190 w 1081"/>
                    <a:gd name="T77" fmla="*/ 3 h 267"/>
                    <a:gd name="T78" fmla="*/ 189 w 1081"/>
                    <a:gd name="T79" fmla="*/ 2 h 267"/>
                    <a:gd name="T80" fmla="*/ 188 w 1081"/>
                    <a:gd name="T81" fmla="*/ 2 h 267"/>
                    <a:gd name="T82" fmla="*/ 187 w 1081"/>
                    <a:gd name="T83" fmla="*/ 2 h 267"/>
                    <a:gd name="T84" fmla="*/ 120 w 1081"/>
                    <a:gd name="T85" fmla="*/ 0 h 267"/>
                    <a:gd name="T86" fmla="*/ 41 w 1081"/>
                    <a:gd name="T87" fmla="*/ 1 h 267"/>
                    <a:gd name="T88" fmla="*/ 40 w 1081"/>
                    <a:gd name="T89" fmla="*/ 1 h 267"/>
                    <a:gd name="T90" fmla="*/ 39 w 1081"/>
                    <a:gd name="T91" fmla="*/ 2 h 267"/>
                    <a:gd name="T92" fmla="*/ 38 w 1081"/>
                    <a:gd name="T93" fmla="*/ 2 h 267"/>
                    <a:gd name="T94" fmla="*/ 37 w 1081"/>
                    <a:gd name="T95" fmla="*/ 2 h 267"/>
                    <a:gd name="T96" fmla="*/ 36 w 1081"/>
                    <a:gd name="T97" fmla="*/ 3 h 267"/>
                    <a:gd name="T98" fmla="*/ 36 w 1081"/>
                    <a:gd name="T99" fmla="*/ 3 h 267"/>
                    <a:gd name="T100" fmla="*/ 35 w 1081"/>
                    <a:gd name="T101" fmla="*/ 3 h 267"/>
                    <a:gd name="T102" fmla="*/ 34 w 1081"/>
                    <a:gd name="T103" fmla="*/ 4 h 26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1"/>
                    <a:gd name="T157" fmla="*/ 0 h 267"/>
                    <a:gd name="T158" fmla="*/ 1081 w 1081"/>
                    <a:gd name="T159" fmla="*/ 267 h 26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1" h="267">
                      <a:moveTo>
                        <a:pt x="5" y="223"/>
                      </a:moveTo>
                      <a:lnTo>
                        <a:pt x="3" y="225"/>
                      </a:lnTo>
                      <a:lnTo>
                        <a:pt x="2" y="226"/>
                      </a:lnTo>
                      <a:lnTo>
                        <a:pt x="1" y="229"/>
                      </a:lnTo>
                      <a:lnTo>
                        <a:pt x="1" y="230"/>
                      </a:lnTo>
                      <a:lnTo>
                        <a:pt x="0" y="232"/>
                      </a:lnTo>
                      <a:lnTo>
                        <a:pt x="0" y="235"/>
                      </a:lnTo>
                      <a:lnTo>
                        <a:pt x="0" y="236"/>
                      </a:lnTo>
                      <a:lnTo>
                        <a:pt x="0" y="238"/>
                      </a:lnTo>
                      <a:lnTo>
                        <a:pt x="0" y="239"/>
                      </a:lnTo>
                      <a:lnTo>
                        <a:pt x="0" y="240"/>
                      </a:lnTo>
                      <a:lnTo>
                        <a:pt x="0" y="243"/>
                      </a:lnTo>
                      <a:lnTo>
                        <a:pt x="0" y="244"/>
                      </a:lnTo>
                      <a:lnTo>
                        <a:pt x="1" y="245"/>
                      </a:lnTo>
                      <a:lnTo>
                        <a:pt x="1" y="246"/>
                      </a:lnTo>
                      <a:lnTo>
                        <a:pt x="2" y="248"/>
                      </a:lnTo>
                      <a:lnTo>
                        <a:pt x="2" y="250"/>
                      </a:lnTo>
                      <a:lnTo>
                        <a:pt x="3" y="251"/>
                      </a:lnTo>
                      <a:lnTo>
                        <a:pt x="5" y="252"/>
                      </a:lnTo>
                      <a:lnTo>
                        <a:pt x="6" y="253"/>
                      </a:lnTo>
                      <a:lnTo>
                        <a:pt x="7" y="254"/>
                      </a:lnTo>
                      <a:lnTo>
                        <a:pt x="8" y="254"/>
                      </a:lnTo>
                      <a:lnTo>
                        <a:pt x="9" y="255"/>
                      </a:lnTo>
                      <a:lnTo>
                        <a:pt x="10" y="256"/>
                      </a:lnTo>
                      <a:lnTo>
                        <a:pt x="11" y="256"/>
                      </a:lnTo>
                      <a:lnTo>
                        <a:pt x="13" y="258"/>
                      </a:lnTo>
                      <a:lnTo>
                        <a:pt x="15" y="259"/>
                      </a:lnTo>
                      <a:lnTo>
                        <a:pt x="16" y="259"/>
                      </a:lnTo>
                      <a:lnTo>
                        <a:pt x="17" y="259"/>
                      </a:lnTo>
                      <a:lnTo>
                        <a:pt x="20" y="260"/>
                      </a:lnTo>
                      <a:lnTo>
                        <a:pt x="21" y="260"/>
                      </a:lnTo>
                      <a:lnTo>
                        <a:pt x="22" y="260"/>
                      </a:lnTo>
                      <a:lnTo>
                        <a:pt x="24" y="260"/>
                      </a:lnTo>
                      <a:lnTo>
                        <a:pt x="1070" y="267"/>
                      </a:lnTo>
                      <a:lnTo>
                        <a:pt x="1071" y="267"/>
                      </a:lnTo>
                      <a:lnTo>
                        <a:pt x="1073" y="267"/>
                      </a:lnTo>
                      <a:lnTo>
                        <a:pt x="1073" y="266"/>
                      </a:lnTo>
                      <a:lnTo>
                        <a:pt x="1074" y="266"/>
                      </a:lnTo>
                      <a:lnTo>
                        <a:pt x="1075" y="266"/>
                      </a:lnTo>
                      <a:lnTo>
                        <a:pt x="1076" y="266"/>
                      </a:lnTo>
                      <a:lnTo>
                        <a:pt x="1077" y="264"/>
                      </a:lnTo>
                      <a:lnTo>
                        <a:pt x="1078" y="263"/>
                      </a:lnTo>
                      <a:lnTo>
                        <a:pt x="1079" y="262"/>
                      </a:lnTo>
                      <a:lnTo>
                        <a:pt x="1079" y="261"/>
                      </a:lnTo>
                      <a:lnTo>
                        <a:pt x="1079" y="260"/>
                      </a:lnTo>
                      <a:lnTo>
                        <a:pt x="1081" y="260"/>
                      </a:lnTo>
                      <a:lnTo>
                        <a:pt x="1081" y="259"/>
                      </a:lnTo>
                      <a:lnTo>
                        <a:pt x="1081" y="258"/>
                      </a:lnTo>
                      <a:lnTo>
                        <a:pt x="1081" y="256"/>
                      </a:lnTo>
                      <a:lnTo>
                        <a:pt x="1081" y="232"/>
                      </a:lnTo>
                      <a:lnTo>
                        <a:pt x="1081" y="231"/>
                      </a:lnTo>
                      <a:lnTo>
                        <a:pt x="1081" y="230"/>
                      </a:lnTo>
                      <a:lnTo>
                        <a:pt x="1079" y="230"/>
                      </a:lnTo>
                      <a:lnTo>
                        <a:pt x="1079" y="229"/>
                      </a:lnTo>
                      <a:lnTo>
                        <a:pt x="1079" y="228"/>
                      </a:lnTo>
                      <a:lnTo>
                        <a:pt x="1078" y="226"/>
                      </a:lnTo>
                      <a:lnTo>
                        <a:pt x="1078" y="225"/>
                      </a:lnTo>
                      <a:lnTo>
                        <a:pt x="1077" y="224"/>
                      </a:lnTo>
                      <a:lnTo>
                        <a:pt x="1076" y="223"/>
                      </a:lnTo>
                      <a:lnTo>
                        <a:pt x="1076" y="222"/>
                      </a:lnTo>
                      <a:lnTo>
                        <a:pt x="1075" y="222"/>
                      </a:lnTo>
                      <a:lnTo>
                        <a:pt x="1075" y="221"/>
                      </a:lnTo>
                      <a:lnTo>
                        <a:pt x="1074" y="221"/>
                      </a:lnTo>
                      <a:lnTo>
                        <a:pt x="1073" y="220"/>
                      </a:lnTo>
                      <a:lnTo>
                        <a:pt x="1071" y="218"/>
                      </a:lnTo>
                      <a:lnTo>
                        <a:pt x="1070" y="218"/>
                      </a:lnTo>
                      <a:lnTo>
                        <a:pt x="1070" y="217"/>
                      </a:lnTo>
                      <a:lnTo>
                        <a:pt x="1069" y="217"/>
                      </a:lnTo>
                      <a:lnTo>
                        <a:pt x="1061" y="210"/>
                      </a:lnTo>
                      <a:lnTo>
                        <a:pt x="1053" y="203"/>
                      </a:lnTo>
                      <a:lnTo>
                        <a:pt x="1044" y="197"/>
                      </a:lnTo>
                      <a:lnTo>
                        <a:pt x="1036" y="190"/>
                      </a:lnTo>
                      <a:lnTo>
                        <a:pt x="1026" y="184"/>
                      </a:lnTo>
                      <a:lnTo>
                        <a:pt x="1018" y="177"/>
                      </a:lnTo>
                      <a:lnTo>
                        <a:pt x="1009" y="170"/>
                      </a:lnTo>
                      <a:lnTo>
                        <a:pt x="1001" y="163"/>
                      </a:lnTo>
                      <a:lnTo>
                        <a:pt x="992" y="157"/>
                      </a:lnTo>
                      <a:lnTo>
                        <a:pt x="983" y="151"/>
                      </a:lnTo>
                      <a:lnTo>
                        <a:pt x="973" y="144"/>
                      </a:lnTo>
                      <a:lnTo>
                        <a:pt x="965" y="138"/>
                      </a:lnTo>
                      <a:lnTo>
                        <a:pt x="956" y="131"/>
                      </a:lnTo>
                      <a:lnTo>
                        <a:pt x="947" y="125"/>
                      </a:lnTo>
                      <a:lnTo>
                        <a:pt x="938" y="118"/>
                      </a:lnTo>
                      <a:lnTo>
                        <a:pt x="929" y="113"/>
                      </a:lnTo>
                      <a:lnTo>
                        <a:pt x="919" y="107"/>
                      </a:lnTo>
                      <a:lnTo>
                        <a:pt x="910" y="100"/>
                      </a:lnTo>
                      <a:lnTo>
                        <a:pt x="900" y="94"/>
                      </a:lnTo>
                      <a:lnTo>
                        <a:pt x="891" y="87"/>
                      </a:lnTo>
                      <a:lnTo>
                        <a:pt x="881" y="81"/>
                      </a:lnTo>
                      <a:lnTo>
                        <a:pt x="872" y="76"/>
                      </a:lnTo>
                      <a:lnTo>
                        <a:pt x="863" y="70"/>
                      </a:lnTo>
                      <a:lnTo>
                        <a:pt x="853" y="63"/>
                      </a:lnTo>
                      <a:lnTo>
                        <a:pt x="843" y="57"/>
                      </a:lnTo>
                      <a:lnTo>
                        <a:pt x="834" y="51"/>
                      </a:lnTo>
                      <a:lnTo>
                        <a:pt x="824" y="46"/>
                      </a:lnTo>
                      <a:lnTo>
                        <a:pt x="814" y="39"/>
                      </a:lnTo>
                      <a:lnTo>
                        <a:pt x="804" y="33"/>
                      </a:lnTo>
                      <a:lnTo>
                        <a:pt x="795" y="27"/>
                      </a:lnTo>
                      <a:lnTo>
                        <a:pt x="785" y="22"/>
                      </a:lnTo>
                      <a:lnTo>
                        <a:pt x="775" y="16"/>
                      </a:lnTo>
                      <a:lnTo>
                        <a:pt x="774" y="15"/>
                      </a:lnTo>
                      <a:lnTo>
                        <a:pt x="773" y="15"/>
                      </a:lnTo>
                      <a:lnTo>
                        <a:pt x="772" y="15"/>
                      </a:lnTo>
                      <a:lnTo>
                        <a:pt x="772" y="13"/>
                      </a:lnTo>
                      <a:lnTo>
                        <a:pt x="771" y="13"/>
                      </a:lnTo>
                      <a:lnTo>
                        <a:pt x="770" y="12"/>
                      </a:lnTo>
                      <a:lnTo>
                        <a:pt x="768" y="12"/>
                      </a:lnTo>
                      <a:lnTo>
                        <a:pt x="767" y="12"/>
                      </a:lnTo>
                      <a:lnTo>
                        <a:pt x="767" y="11"/>
                      </a:lnTo>
                      <a:lnTo>
                        <a:pt x="766" y="11"/>
                      </a:lnTo>
                      <a:lnTo>
                        <a:pt x="765" y="11"/>
                      </a:lnTo>
                      <a:lnTo>
                        <a:pt x="764" y="10"/>
                      </a:lnTo>
                      <a:lnTo>
                        <a:pt x="763" y="10"/>
                      </a:lnTo>
                      <a:lnTo>
                        <a:pt x="761" y="10"/>
                      </a:lnTo>
                      <a:lnTo>
                        <a:pt x="760" y="9"/>
                      </a:lnTo>
                      <a:lnTo>
                        <a:pt x="759" y="9"/>
                      </a:lnTo>
                      <a:lnTo>
                        <a:pt x="758" y="9"/>
                      </a:lnTo>
                      <a:lnTo>
                        <a:pt x="757" y="9"/>
                      </a:lnTo>
                      <a:lnTo>
                        <a:pt x="756" y="8"/>
                      </a:lnTo>
                      <a:lnTo>
                        <a:pt x="755" y="8"/>
                      </a:lnTo>
                      <a:lnTo>
                        <a:pt x="753" y="8"/>
                      </a:lnTo>
                      <a:lnTo>
                        <a:pt x="752" y="8"/>
                      </a:lnTo>
                      <a:lnTo>
                        <a:pt x="751" y="8"/>
                      </a:lnTo>
                      <a:lnTo>
                        <a:pt x="750" y="7"/>
                      </a:lnTo>
                      <a:lnTo>
                        <a:pt x="749" y="7"/>
                      </a:lnTo>
                      <a:lnTo>
                        <a:pt x="748" y="7"/>
                      </a:lnTo>
                      <a:lnTo>
                        <a:pt x="747" y="7"/>
                      </a:lnTo>
                      <a:lnTo>
                        <a:pt x="745" y="7"/>
                      </a:lnTo>
                      <a:lnTo>
                        <a:pt x="479" y="0"/>
                      </a:lnTo>
                      <a:lnTo>
                        <a:pt x="164" y="4"/>
                      </a:lnTo>
                      <a:lnTo>
                        <a:pt x="162" y="4"/>
                      </a:lnTo>
                      <a:lnTo>
                        <a:pt x="161" y="4"/>
                      </a:lnTo>
                      <a:lnTo>
                        <a:pt x="160" y="4"/>
                      </a:lnTo>
                      <a:lnTo>
                        <a:pt x="159" y="4"/>
                      </a:lnTo>
                      <a:lnTo>
                        <a:pt x="158" y="4"/>
                      </a:lnTo>
                      <a:lnTo>
                        <a:pt x="157" y="4"/>
                      </a:lnTo>
                      <a:lnTo>
                        <a:pt x="155" y="5"/>
                      </a:lnTo>
                      <a:lnTo>
                        <a:pt x="154" y="5"/>
                      </a:lnTo>
                      <a:lnTo>
                        <a:pt x="153" y="5"/>
                      </a:lnTo>
                      <a:lnTo>
                        <a:pt x="152" y="5"/>
                      </a:lnTo>
                      <a:lnTo>
                        <a:pt x="151" y="5"/>
                      </a:lnTo>
                      <a:lnTo>
                        <a:pt x="150" y="7"/>
                      </a:lnTo>
                      <a:lnTo>
                        <a:pt x="149" y="7"/>
                      </a:lnTo>
                      <a:lnTo>
                        <a:pt x="147" y="7"/>
                      </a:lnTo>
                      <a:lnTo>
                        <a:pt x="146" y="8"/>
                      </a:lnTo>
                      <a:lnTo>
                        <a:pt x="145" y="8"/>
                      </a:lnTo>
                      <a:lnTo>
                        <a:pt x="144" y="9"/>
                      </a:lnTo>
                      <a:lnTo>
                        <a:pt x="143" y="9"/>
                      </a:lnTo>
                      <a:lnTo>
                        <a:pt x="142" y="10"/>
                      </a:lnTo>
                      <a:lnTo>
                        <a:pt x="141" y="10"/>
                      </a:lnTo>
                      <a:lnTo>
                        <a:pt x="141" y="11"/>
                      </a:lnTo>
                      <a:lnTo>
                        <a:pt x="139" y="11"/>
                      </a:lnTo>
                      <a:lnTo>
                        <a:pt x="138" y="12"/>
                      </a:lnTo>
                      <a:lnTo>
                        <a:pt x="137" y="13"/>
                      </a:lnTo>
                      <a:lnTo>
                        <a:pt x="136" y="15"/>
                      </a:lnTo>
                      <a:lnTo>
                        <a:pt x="135" y="16"/>
                      </a:lnTo>
                      <a:lnTo>
                        <a:pt x="5" y="223"/>
                      </a:lnTo>
                    </a:path>
                  </a:pathLst>
                </a:custGeom>
                <a:noFill/>
                <a:ln w="0">
                  <a:solidFill>
                    <a:srgbClr val="000000"/>
                  </a:solidFill>
                  <a:prstDash val="solid"/>
                  <a:round/>
                  <a:headEnd/>
                  <a:tailEnd/>
                </a:ln>
              </p:spPr>
              <p:txBody>
                <a:bodyPr/>
                <a:lstStyle/>
                <a:p>
                  <a:endParaRPr lang="en-GB"/>
                </a:p>
              </p:txBody>
            </p:sp>
            <p:sp>
              <p:nvSpPr>
                <p:cNvPr id="931" name="Freeform 1247"/>
                <p:cNvSpPr>
                  <a:spLocks/>
                </p:cNvSpPr>
                <p:nvPr/>
              </p:nvSpPr>
              <p:spPr bwMode="auto">
                <a:xfrm>
                  <a:off x="3408" y="2762"/>
                  <a:ext cx="470" cy="113"/>
                </a:xfrm>
                <a:custGeom>
                  <a:avLst/>
                  <a:gdLst>
                    <a:gd name="T0" fmla="*/ 1 w 939"/>
                    <a:gd name="T1" fmla="*/ 48 h 226"/>
                    <a:gd name="T2" fmla="*/ 0 w 939"/>
                    <a:gd name="T3" fmla="*/ 50 h 226"/>
                    <a:gd name="T4" fmla="*/ 0 w 939"/>
                    <a:gd name="T5" fmla="*/ 51 h 226"/>
                    <a:gd name="T6" fmla="*/ 0 w 939"/>
                    <a:gd name="T7" fmla="*/ 52 h 226"/>
                    <a:gd name="T8" fmla="*/ 1 w 939"/>
                    <a:gd name="T9" fmla="*/ 52 h 226"/>
                    <a:gd name="T10" fmla="*/ 1 w 939"/>
                    <a:gd name="T11" fmla="*/ 53 h 226"/>
                    <a:gd name="T12" fmla="*/ 2 w 939"/>
                    <a:gd name="T13" fmla="*/ 54 h 226"/>
                    <a:gd name="T14" fmla="*/ 3 w 939"/>
                    <a:gd name="T15" fmla="*/ 54 h 226"/>
                    <a:gd name="T16" fmla="*/ 4 w 939"/>
                    <a:gd name="T17" fmla="*/ 55 h 226"/>
                    <a:gd name="T18" fmla="*/ 5 w 939"/>
                    <a:gd name="T19" fmla="*/ 55 h 226"/>
                    <a:gd name="T20" fmla="*/ 6 w 939"/>
                    <a:gd name="T21" fmla="*/ 55 h 226"/>
                    <a:gd name="T22" fmla="*/ 234 w 939"/>
                    <a:gd name="T23" fmla="*/ 57 h 226"/>
                    <a:gd name="T24" fmla="*/ 234 w 939"/>
                    <a:gd name="T25" fmla="*/ 56 h 226"/>
                    <a:gd name="T26" fmla="*/ 235 w 939"/>
                    <a:gd name="T27" fmla="*/ 56 h 226"/>
                    <a:gd name="T28" fmla="*/ 235 w 939"/>
                    <a:gd name="T29" fmla="*/ 55 h 226"/>
                    <a:gd name="T30" fmla="*/ 235 w 939"/>
                    <a:gd name="T31" fmla="*/ 50 h 226"/>
                    <a:gd name="T32" fmla="*/ 235 w 939"/>
                    <a:gd name="T33" fmla="*/ 49 h 226"/>
                    <a:gd name="T34" fmla="*/ 235 w 939"/>
                    <a:gd name="T35" fmla="*/ 48 h 226"/>
                    <a:gd name="T36" fmla="*/ 234 w 939"/>
                    <a:gd name="T37" fmla="*/ 48 h 226"/>
                    <a:gd name="T38" fmla="*/ 234 w 939"/>
                    <a:gd name="T39" fmla="*/ 47 h 226"/>
                    <a:gd name="T40" fmla="*/ 233 w 939"/>
                    <a:gd name="T41" fmla="*/ 47 h 226"/>
                    <a:gd name="T42" fmla="*/ 233 w 939"/>
                    <a:gd name="T43" fmla="*/ 46 h 226"/>
                    <a:gd name="T44" fmla="*/ 227 w 939"/>
                    <a:gd name="T45" fmla="*/ 42 h 226"/>
                    <a:gd name="T46" fmla="*/ 222 w 939"/>
                    <a:gd name="T47" fmla="*/ 38 h 226"/>
                    <a:gd name="T48" fmla="*/ 216 w 939"/>
                    <a:gd name="T49" fmla="*/ 34 h 226"/>
                    <a:gd name="T50" fmla="*/ 210 w 939"/>
                    <a:gd name="T51" fmla="*/ 29 h 226"/>
                    <a:gd name="T52" fmla="*/ 204 w 939"/>
                    <a:gd name="T53" fmla="*/ 26 h 226"/>
                    <a:gd name="T54" fmla="*/ 198 w 939"/>
                    <a:gd name="T55" fmla="*/ 22 h 226"/>
                    <a:gd name="T56" fmla="*/ 192 w 939"/>
                    <a:gd name="T57" fmla="*/ 18 h 226"/>
                    <a:gd name="T58" fmla="*/ 186 w 939"/>
                    <a:gd name="T59" fmla="*/ 14 h 226"/>
                    <a:gd name="T60" fmla="*/ 180 w 939"/>
                    <a:gd name="T61" fmla="*/ 10 h 226"/>
                    <a:gd name="T62" fmla="*/ 173 w 939"/>
                    <a:gd name="T63" fmla="*/ 6 h 226"/>
                    <a:gd name="T64" fmla="*/ 169 w 939"/>
                    <a:gd name="T65" fmla="*/ 4 h 226"/>
                    <a:gd name="T66" fmla="*/ 168 w 939"/>
                    <a:gd name="T67" fmla="*/ 3 h 226"/>
                    <a:gd name="T68" fmla="*/ 167 w 939"/>
                    <a:gd name="T69" fmla="*/ 3 h 226"/>
                    <a:gd name="T70" fmla="*/ 166 w 939"/>
                    <a:gd name="T71" fmla="*/ 3 h 226"/>
                    <a:gd name="T72" fmla="*/ 166 w 939"/>
                    <a:gd name="T73" fmla="*/ 2 h 226"/>
                    <a:gd name="T74" fmla="*/ 165 w 939"/>
                    <a:gd name="T75" fmla="*/ 2 h 226"/>
                    <a:gd name="T76" fmla="*/ 164 w 939"/>
                    <a:gd name="T77" fmla="*/ 2 h 226"/>
                    <a:gd name="T78" fmla="*/ 163 w 939"/>
                    <a:gd name="T79" fmla="*/ 2 h 226"/>
                    <a:gd name="T80" fmla="*/ 163 w 939"/>
                    <a:gd name="T81" fmla="*/ 2 h 226"/>
                    <a:gd name="T82" fmla="*/ 30 w 939"/>
                    <a:gd name="T83" fmla="*/ 2 h 226"/>
                    <a:gd name="T84" fmla="*/ 29 w 939"/>
                    <a:gd name="T85" fmla="*/ 2 h 226"/>
                    <a:gd name="T86" fmla="*/ 28 w 939"/>
                    <a:gd name="T87" fmla="*/ 2 h 226"/>
                    <a:gd name="T88" fmla="*/ 27 w 939"/>
                    <a:gd name="T89" fmla="*/ 2 h 226"/>
                    <a:gd name="T90" fmla="*/ 26 w 939"/>
                    <a:gd name="T91" fmla="*/ 2 h 226"/>
                    <a:gd name="T92" fmla="*/ 26 w 939"/>
                    <a:gd name="T93" fmla="*/ 3 h 226"/>
                    <a:gd name="T94" fmla="*/ 25 w 939"/>
                    <a:gd name="T95" fmla="*/ 3 h 226"/>
                    <a:gd name="T96" fmla="*/ 24 w 939"/>
                    <a:gd name="T97" fmla="*/ 3 h 226"/>
                    <a:gd name="T98" fmla="*/ 24 w 939"/>
                    <a:gd name="T99" fmla="*/ 4 h 226"/>
                    <a:gd name="T100" fmla="*/ 1 w 939"/>
                    <a:gd name="T101" fmla="*/ 48 h 2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39"/>
                    <a:gd name="T154" fmla="*/ 0 h 226"/>
                    <a:gd name="T155" fmla="*/ 939 w 939"/>
                    <a:gd name="T156" fmla="*/ 226 h 2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39" h="226">
                      <a:moveTo>
                        <a:pt x="4" y="189"/>
                      </a:moveTo>
                      <a:lnTo>
                        <a:pt x="3" y="190"/>
                      </a:lnTo>
                      <a:lnTo>
                        <a:pt x="3" y="192"/>
                      </a:lnTo>
                      <a:lnTo>
                        <a:pt x="2" y="193"/>
                      </a:lnTo>
                      <a:lnTo>
                        <a:pt x="2" y="195"/>
                      </a:lnTo>
                      <a:lnTo>
                        <a:pt x="0" y="197"/>
                      </a:lnTo>
                      <a:lnTo>
                        <a:pt x="0" y="198"/>
                      </a:lnTo>
                      <a:lnTo>
                        <a:pt x="0" y="199"/>
                      </a:lnTo>
                      <a:lnTo>
                        <a:pt x="0" y="201"/>
                      </a:lnTo>
                      <a:lnTo>
                        <a:pt x="0" y="203"/>
                      </a:lnTo>
                      <a:lnTo>
                        <a:pt x="0" y="204"/>
                      </a:lnTo>
                      <a:lnTo>
                        <a:pt x="0" y="205"/>
                      </a:lnTo>
                      <a:lnTo>
                        <a:pt x="0" y="206"/>
                      </a:lnTo>
                      <a:lnTo>
                        <a:pt x="0" y="207"/>
                      </a:lnTo>
                      <a:lnTo>
                        <a:pt x="2" y="208"/>
                      </a:lnTo>
                      <a:lnTo>
                        <a:pt x="2" y="210"/>
                      </a:lnTo>
                      <a:lnTo>
                        <a:pt x="3" y="211"/>
                      </a:lnTo>
                      <a:lnTo>
                        <a:pt x="4" y="212"/>
                      </a:lnTo>
                      <a:lnTo>
                        <a:pt x="4" y="213"/>
                      </a:lnTo>
                      <a:lnTo>
                        <a:pt x="5" y="214"/>
                      </a:lnTo>
                      <a:lnTo>
                        <a:pt x="6" y="214"/>
                      </a:lnTo>
                      <a:lnTo>
                        <a:pt x="7" y="215"/>
                      </a:lnTo>
                      <a:lnTo>
                        <a:pt x="9" y="216"/>
                      </a:lnTo>
                      <a:lnTo>
                        <a:pt x="10" y="216"/>
                      </a:lnTo>
                      <a:lnTo>
                        <a:pt x="11" y="218"/>
                      </a:lnTo>
                      <a:lnTo>
                        <a:pt x="12" y="218"/>
                      </a:lnTo>
                      <a:lnTo>
                        <a:pt x="13" y="219"/>
                      </a:lnTo>
                      <a:lnTo>
                        <a:pt x="14" y="219"/>
                      </a:lnTo>
                      <a:lnTo>
                        <a:pt x="15" y="219"/>
                      </a:lnTo>
                      <a:lnTo>
                        <a:pt x="17" y="220"/>
                      </a:lnTo>
                      <a:lnTo>
                        <a:pt x="19" y="220"/>
                      </a:lnTo>
                      <a:lnTo>
                        <a:pt x="20" y="220"/>
                      </a:lnTo>
                      <a:lnTo>
                        <a:pt x="21" y="220"/>
                      </a:lnTo>
                      <a:lnTo>
                        <a:pt x="931" y="226"/>
                      </a:lnTo>
                      <a:lnTo>
                        <a:pt x="932" y="226"/>
                      </a:lnTo>
                      <a:lnTo>
                        <a:pt x="934" y="226"/>
                      </a:lnTo>
                      <a:lnTo>
                        <a:pt x="935" y="226"/>
                      </a:lnTo>
                      <a:lnTo>
                        <a:pt x="936" y="226"/>
                      </a:lnTo>
                      <a:lnTo>
                        <a:pt x="936" y="224"/>
                      </a:lnTo>
                      <a:lnTo>
                        <a:pt x="937" y="224"/>
                      </a:lnTo>
                      <a:lnTo>
                        <a:pt x="938" y="223"/>
                      </a:lnTo>
                      <a:lnTo>
                        <a:pt x="938" y="222"/>
                      </a:lnTo>
                      <a:lnTo>
                        <a:pt x="939" y="222"/>
                      </a:lnTo>
                      <a:lnTo>
                        <a:pt x="939" y="221"/>
                      </a:lnTo>
                      <a:lnTo>
                        <a:pt x="939" y="220"/>
                      </a:lnTo>
                      <a:lnTo>
                        <a:pt x="939" y="219"/>
                      </a:lnTo>
                      <a:lnTo>
                        <a:pt x="939" y="218"/>
                      </a:lnTo>
                      <a:lnTo>
                        <a:pt x="939" y="197"/>
                      </a:lnTo>
                      <a:lnTo>
                        <a:pt x="939" y="196"/>
                      </a:lnTo>
                      <a:lnTo>
                        <a:pt x="939" y="195"/>
                      </a:lnTo>
                      <a:lnTo>
                        <a:pt x="939" y="193"/>
                      </a:lnTo>
                      <a:lnTo>
                        <a:pt x="938" y="193"/>
                      </a:lnTo>
                      <a:lnTo>
                        <a:pt x="938" y="192"/>
                      </a:lnTo>
                      <a:lnTo>
                        <a:pt x="938" y="191"/>
                      </a:lnTo>
                      <a:lnTo>
                        <a:pt x="937" y="191"/>
                      </a:lnTo>
                      <a:lnTo>
                        <a:pt x="937" y="190"/>
                      </a:lnTo>
                      <a:lnTo>
                        <a:pt x="936" y="190"/>
                      </a:lnTo>
                      <a:lnTo>
                        <a:pt x="936" y="189"/>
                      </a:lnTo>
                      <a:lnTo>
                        <a:pt x="935" y="189"/>
                      </a:lnTo>
                      <a:lnTo>
                        <a:pt x="935" y="188"/>
                      </a:lnTo>
                      <a:lnTo>
                        <a:pt x="934" y="188"/>
                      </a:lnTo>
                      <a:lnTo>
                        <a:pt x="934" y="186"/>
                      </a:lnTo>
                      <a:lnTo>
                        <a:pt x="932" y="186"/>
                      </a:lnTo>
                      <a:lnTo>
                        <a:pt x="932" y="185"/>
                      </a:lnTo>
                      <a:lnTo>
                        <a:pt x="931" y="185"/>
                      </a:lnTo>
                      <a:lnTo>
                        <a:pt x="930" y="184"/>
                      </a:lnTo>
                      <a:lnTo>
                        <a:pt x="923" y="178"/>
                      </a:lnTo>
                      <a:lnTo>
                        <a:pt x="915" y="173"/>
                      </a:lnTo>
                      <a:lnTo>
                        <a:pt x="908" y="167"/>
                      </a:lnTo>
                      <a:lnTo>
                        <a:pt x="901" y="161"/>
                      </a:lnTo>
                      <a:lnTo>
                        <a:pt x="893" y="155"/>
                      </a:lnTo>
                      <a:lnTo>
                        <a:pt x="885" y="151"/>
                      </a:lnTo>
                      <a:lnTo>
                        <a:pt x="878" y="145"/>
                      </a:lnTo>
                      <a:lnTo>
                        <a:pt x="870" y="139"/>
                      </a:lnTo>
                      <a:lnTo>
                        <a:pt x="862" y="134"/>
                      </a:lnTo>
                      <a:lnTo>
                        <a:pt x="855" y="128"/>
                      </a:lnTo>
                      <a:lnTo>
                        <a:pt x="847" y="123"/>
                      </a:lnTo>
                      <a:lnTo>
                        <a:pt x="839" y="117"/>
                      </a:lnTo>
                      <a:lnTo>
                        <a:pt x="831" y="112"/>
                      </a:lnTo>
                      <a:lnTo>
                        <a:pt x="823" y="106"/>
                      </a:lnTo>
                      <a:lnTo>
                        <a:pt x="815" y="101"/>
                      </a:lnTo>
                      <a:lnTo>
                        <a:pt x="807" y="96"/>
                      </a:lnTo>
                      <a:lnTo>
                        <a:pt x="799" y="91"/>
                      </a:lnTo>
                      <a:lnTo>
                        <a:pt x="791" y="85"/>
                      </a:lnTo>
                      <a:lnTo>
                        <a:pt x="783" y="81"/>
                      </a:lnTo>
                      <a:lnTo>
                        <a:pt x="775" y="75"/>
                      </a:lnTo>
                      <a:lnTo>
                        <a:pt x="767" y="70"/>
                      </a:lnTo>
                      <a:lnTo>
                        <a:pt x="759" y="64"/>
                      </a:lnTo>
                      <a:lnTo>
                        <a:pt x="750" y="60"/>
                      </a:lnTo>
                      <a:lnTo>
                        <a:pt x="741" y="54"/>
                      </a:lnTo>
                      <a:lnTo>
                        <a:pt x="733" y="49"/>
                      </a:lnTo>
                      <a:lnTo>
                        <a:pt x="725" y="44"/>
                      </a:lnTo>
                      <a:lnTo>
                        <a:pt x="717" y="39"/>
                      </a:lnTo>
                      <a:lnTo>
                        <a:pt x="708" y="35"/>
                      </a:lnTo>
                      <a:lnTo>
                        <a:pt x="700" y="29"/>
                      </a:lnTo>
                      <a:lnTo>
                        <a:pt x="692" y="24"/>
                      </a:lnTo>
                      <a:lnTo>
                        <a:pt x="682" y="18"/>
                      </a:lnTo>
                      <a:lnTo>
                        <a:pt x="674" y="14"/>
                      </a:lnTo>
                      <a:lnTo>
                        <a:pt x="673" y="14"/>
                      </a:lnTo>
                      <a:lnTo>
                        <a:pt x="672" y="13"/>
                      </a:lnTo>
                      <a:lnTo>
                        <a:pt x="671" y="13"/>
                      </a:lnTo>
                      <a:lnTo>
                        <a:pt x="670" y="11"/>
                      </a:lnTo>
                      <a:lnTo>
                        <a:pt x="669" y="11"/>
                      </a:lnTo>
                      <a:lnTo>
                        <a:pt x="668" y="10"/>
                      </a:lnTo>
                      <a:lnTo>
                        <a:pt x="666" y="10"/>
                      </a:lnTo>
                      <a:lnTo>
                        <a:pt x="665" y="10"/>
                      </a:lnTo>
                      <a:lnTo>
                        <a:pt x="665" y="9"/>
                      </a:lnTo>
                      <a:lnTo>
                        <a:pt x="664" y="9"/>
                      </a:lnTo>
                      <a:lnTo>
                        <a:pt x="663" y="9"/>
                      </a:lnTo>
                      <a:lnTo>
                        <a:pt x="662" y="8"/>
                      </a:lnTo>
                      <a:lnTo>
                        <a:pt x="661" y="8"/>
                      </a:lnTo>
                      <a:lnTo>
                        <a:pt x="659" y="8"/>
                      </a:lnTo>
                      <a:lnTo>
                        <a:pt x="658" y="8"/>
                      </a:lnTo>
                      <a:lnTo>
                        <a:pt x="657" y="8"/>
                      </a:lnTo>
                      <a:lnTo>
                        <a:pt x="657" y="7"/>
                      </a:lnTo>
                      <a:lnTo>
                        <a:pt x="656" y="7"/>
                      </a:lnTo>
                      <a:lnTo>
                        <a:pt x="655" y="7"/>
                      </a:lnTo>
                      <a:lnTo>
                        <a:pt x="654" y="7"/>
                      </a:lnTo>
                      <a:lnTo>
                        <a:pt x="653" y="7"/>
                      </a:lnTo>
                      <a:lnTo>
                        <a:pt x="651" y="7"/>
                      </a:lnTo>
                      <a:lnTo>
                        <a:pt x="651" y="6"/>
                      </a:lnTo>
                      <a:lnTo>
                        <a:pt x="650" y="6"/>
                      </a:lnTo>
                      <a:lnTo>
                        <a:pt x="649" y="6"/>
                      </a:lnTo>
                      <a:lnTo>
                        <a:pt x="648" y="6"/>
                      </a:lnTo>
                      <a:lnTo>
                        <a:pt x="416" y="0"/>
                      </a:lnTo>
                      <a:lnTo>
                        <a:pt x="117" y="6"/>
                      </a:lnTo>
                      <a:lnTo>
                        <a:pt x="116" y="6"/>
                      </a:lnTo>
                      <a:lnTo>
                        <a:pt x="115" y="6"/>
                      </a:lnTo>
                      <a:lnTo>
                        <a:pt x="113" y="6"/>
                      </a:lnTo>
                      <a:lnTo>
                        <a:pt x="112" y="6"/>
                      </a:lnTo>
                      <a:lnTo>
                        <a:pt x="111" y="6"/>
                      </a:lnTo>
                      <a:lnTo>
                        <a:pt x="110" y="7"/>
                      </a:lnTo>
                      <a:lnTo>
                        <a:pt x="109" y="7"/>
                      </a:lnTo>
                      <a:lnTo>
                        <a:pt x="108" y="7"/>
                      </a:lnTo>
                      <a:lnTo>
                        <a:pt x="106" y="7"/>
                      </a:lnTo>
                      <a:lnTo>
                        <a:pt x="105" y="7"/>
                      </a:lnTo>
                      <a:lnTo>
                        <a:pt x="104" y="8"/>
                      </a:lnTo>
                      <a:lnTo>
                        <a:pt x="103" y="8"/>
                      </a:lnTo>
                      <a:lnTo>
                        <a:pt x="102" y="8"/>
                      </a:lnTo>
                      <a:lnTo>
                        <a:pt x="102" y="9"/>
                      </a:lnTo>
                      <a:lnTo>
                        <a:pt x="101" y="9"/>
                      </a:lnTo>
                      <a:lnTo>
                        <a:pt x="100" y="9"/>
                      </a:lnTo>
                      <a:lnTo>
                        <a:pt x="100" y="10"/>
                      </a:lnTo>
                      <a:lnTo>
                        <a:pt x="98" y="10"/>
                      </a:lnTo>
                      <a:lnTo>
                        <a:pt x="97" y="10"/>
                      </a:lnTo>
                      <a:lnTo>
                        <a:pt x="97" y="11"/>
                      </a:lnTo>
                      <a:lnTo>
                        <a:pt x="96" y="11"/>
                      </a:lnTo>
                      <a:lnTo>
                        <a:pt x="96" y="13"/>
                      </a:lnTo>
                      <a:lnTo>
                        <a:pt x="95" y="13"/>
                      </a:lnTo>
                      <a:lnTo>
                        <a:pt x="94" y="14"/>
                      </a:lnTo>
                      <a:lnTo>
                        <a:pt x="93" y="15"/>
                      </a:lnTo>
                      <a:lnTo>
                        <a:pt x="93" y="16"/>
                      </a:lnTo>
                      <a:lnTo>
                        <a:pt x="4" y="189"/>
                      </a:lnTo>
                      <a:close/>
                    </a:path>
                  </a:pathLst>
                </a:custGeom>
                <a:solidFill>
                  <a:srgbClr val="E5E5E5"/>
                </a:solidFill>
                <a:ln w="9525">
                  <a:noFill/>
                  <a:round/>
                  <a:headEnd/>
                  <a:tailEnd/>
                </a:ln>
              </p:spPr>
              <p:txBody>
                <a:bodyPr/>
                <a:lstStyle/>
                <a:p>
                  <a:endParaRPr lang="en-GB"/>
                </a:p>
              </p:txBody>
            </p:sp>
            <p:sp>
              <p:nvSpPr>
                <p:cNvPr id="932" name="Freeform 1248"/>
                <p:cNvSpPr>
                  <a:spLocks/>
                </p:cNvSpPr>
                <p:nvPr/>
              </p:nvSpPr>
              <p:spPr bwMode="auto">
                <a:xfrm>
                  <a:off x="3408" y="2762"/>
                  <a:ext cx="470" cy="113"/>
                </a:xfrm>
                <a:custGeom>
                  <a:avLst/>
                  <a:gdLst>
                    <a:gd name="T0" fmla="*/ 1 w 939"/>
                    <a:gd name="T1" fmla="*/ 48 h 226"/>
                    <a:gd name="T2" fmla="*/ 0 w 939"/>
                    <a:gd name="T3" fmla="*/ 50 h 226"/>
                    <a:gd name="T4" fmla="*/ 0 w 939"/>
                    <a:gd name="T5" fmla="*/ 51 h 226"/>
                    <a:gd name="T6" fmla="*/ 0 w 939"/>
                    <a:gd name="T7" fmla="*/ 52 h 226"/>
                    <a:gd name="T8" fmla="*/ 1 w 939"/>
                    <a:gd name="T9" fmla="*/ 52 h 226"/>
                    <a:gd name="T10" fmla="*/ 1 w 939"/>
                    <a:gd name="T11" fmla="*/ 53 h 226"/>
                    <a:gd name="T12" fmla="*/ 2 w 939"/>
                    <a:gd name="T13" fmla="*/ 54 h 226"/>
                    <a:gd name="T14" fmla="*/ 3 w 939"/>
                    <a:gd name="T15" fmla="*/ 54 h 226"/>
                    <a:gd name="T16" fmla="*/ 4 w 939"/>
                    <a:gd name="T17" fmla="*/ 55 h 226"/>
                    <a:gd name="T18" fmla="*/ 5 w 939"/>
                    <a:gd name="T19" fmla="*/ 55 h 226"/>
                    <a:gd name="T20" fmla="*/ 6 w 939"/>
                    <a:gd name="T21" fmla="*/ 55 h 226"/>
                    <a:gd name="T22" fmla="*/ 234 w 939"/>
                    <a:gd name="T23" fmla="*/ 57 h 226"/>
                    <a:gd name="T24" fmla="*/ 234 w 939"/>
                    <a:gd name="T25" fmla="*/ 56 h 226"/>
                    <a:gd name="T26" fmla="*/ 235 w 939"/>
                    <a:gd name="T27" fmla="*/ 56 h 226"/>
                    <a:gd name="T28" fmla="*/ 235 w 939"/>
                    <a:gd name="T29" fmla="*/ 55 h 226"/>
                    <a:gd name="T30" fmla="*/ 235 w 939"/>
                    <a:gd name="T31" fmla="*/ 50 h 226"/>
                    <a:gd name="T32" fmla="*/ 235 w 939"/>
                    <a:gd name="T33" fmla="*/ 49 h 226"/>
                    <a:gd name="T34" fmla="*/ 235 w 939"/>
                    <a:gd name="T35" fmla="*/ 48 h 226"/>
                    <a:gd name="T36" fmla="*/ 234 w 939"/>
                    <a:gd name="T37" fmla="*/ 48 h 226"/>
                    <a:gd name="T38" fmla="*/ 234 w 939"/>
                    <a:gd name="T39" fmla="*/ 47 h 226"/>
                    <a:gd name="T40" fmla="*/ 233 w 939"/>
                    <a:gd name="T41" fmla="*/ 47 h 226"/>
                    <a:gd name="T42" fmla="*/ 233 w 939"/>
                    <a:gd name="T43" fmla="*/ 46 h 226"/>
                    <a:gd name="T44" fmla="*/ 227 w 939"/>
                    <a:gd name="T45" fmla="*/ 42 h 226"/>
                    <a:gd name="T46" fmla="*/ 222 w 939"/>
                    <a:gd name="T47" fmla="*/ 38 h 226"/>
                    <a:gd name="T48" fmla="*/ 216 w 939"/>
                    <a:gd name="T49" fmla="*/ 34 h 226"/>
                    <a:gd name="T50" fmla="*/ 210 w 939"/>
                    <a:gd name="T51" fmla="*/ 29 h 226"/>
                    <a:gd name="T52" fmla="*/ 204 w 939"/>
                    <a:gd name="T53" fmla="*/ 26 h 226"/>
                    <a:gd name="T54" fmla="*/ 198 w 939"/>
                    <a:gd name="T55" fmla="*/ 22 h 226"/>
                    <a:gd name="T56" fmla="*/ 192 w 939"/>
                    <a:gd name="T57" fmla="*/ 18 h 226"/>
                    <a:gd name="T58" fmla="*/ 186 w 939"/>
                    <a:gd name="T59" fmla="*/ 14 h 226"/>
                    <a:gd name="T60" fmla="*/ 180 w 939"/>
                    <a:gd name="T61" fmla="*/ 10 h 226"/>
                    <a:gd name="T62" fmla="*/ 173 w 939"/>
                    <a:gd name="T63" fmla="*/ 6 h 226"/>
                    <a:gd name="T64" fmla="*/ 169 w 939"/>
                    <a:gd name="T65" fmla="*/ 4 h 226"/>
                    <a:gd name="T66" fmla="*/ 168 w 939"/>
                    <a:gd name="T67" fmla="*/ 3 h 226"/>
                    <a:gd name="T68" fmla="*/ 167 w 939"/>
                    <a:gd name="T69" fmla="*/ 3 h 226"/>
                    <a:gd name="T70" fmla="*/ 166 w 939"/>
                    <a:gd name="T71" fmla="*/ 3 h 226"/>
                    <a:gd name="T72" fmla="*/ 166 w 939"/>
                    <a:gd name="T73" fmla="*/ 2 h 226"/>
                    <a:gd name="T74" fmla="*/ 165 w 939"/>
                    <a:gd name="T75" fmla="*/ 2 h 226"/>
                    <a:gd name="T76" fmla="*/ 164 w 939"/>
                    <a:gd name="T77" fmla="*/ 2 h 226"/>
                    <a:gd name="T78" fmla="*/ 163 w 939"/>
                    <a:gd name="T79" fmla="*/ 2 h 226"/>
                    <a:gd name="T80" fmla="*/ 163 w 939"/>
                    <a:gd name="T81" fmla="*/ 2 h 226"/>
                    <a:gd name="T82" fmla="*/ 30 w 939"/>
                    <a:gd name="T83" fmla="*/ 2 h 226"/>
                    <a:gd name="T84" fmla="*/ 29 w 939"/>
                    <a:gd name="T85" fmla="*/ 2 h 226"/>
                    <a:gd name="T86" fmla="*/ 28 w 939"/>
                    <a:gd name="T87" fmla="*/ 2 h 226"/>
                    <a:gd name="T88" fmla="*/ 27 w 939"/>
                    <a:gd name="T89" fmla="*/ 2 h 226"/>
                    <a:gd name="T90" fmla="*/ 26 w 939"/>
                    <a:gd name="T91" fmla="*/ 2 h 226"/>
                    <a:gd name="T92" fmla="*/ 26 w 939"/>
                    <a:gd name="T93" fmla="*/ 3 h 226"/>
                    <a:gd name="T94" fmla="*/ 25 w 939"/>
                    <a:gd name="T95" fmla="*/ 3 h 226"/>
                    <a:gd name="T96" fmla="*/ 24 w 939"/>
                    <a:gd name="T97" fmla="*/ 3 h 226"/>
                    <a:gd name="T98" fmla="*/ 24 w 939"/>
                    <a:gd name="T99" fmla="*/ 4 h 226"/>
                    <a:gd name="T100" fmla="*/ 1 w 939"/>
                    <a:gd name="T101" fmla="*/ 48 h 2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39"/>
                    <a:gd name="T154" fmla="*/ 0 h 226"/>
                    <a:gd name="T155" fmla="*/ 939 w 939"/>
                    <a:gd name="T156" fmla="*/ 226 h 2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39" h="226">
                      <a:moveTo>
                        <a:pt x="4" y="189"/>
                      </a:moveTo>
                      <a:lnTo>
                        <a:pt x="3" y="190"/>
                      </a:lnTo>
                      <a:lnTo>
                        <a:pt x="3" y="192"/>
                      </a:lnTo>
                      <a:lnTo>
                        <a:pt x="2" y="193"/>
                      </a:lnTo>
                      <a:lnTo>
                        <a:pt x="2" y="195"/>
                      </a:lnTo>
                      <a:lnTo>
                        <a:pt x="0" y="197"/>
                      </a:lnTo>
                      <a:lnTo>
                        <a:pt x="0" y="198"/>
                      </a:lnTo>
                      <a:lnTo>
                        <a:pt x="0" y="199"/>
                      </a:lnTo>
                      <a:lnTo>
                        <a:pt x="0" y="201"/>
                      </a:lnTo>
                      <a:lnTo>
                        <a:pt x="0" y="203"/>
                      </a:lnTo>
                      <a:lnTo>
                        <a:pt x="0" y="204"/>
                      </a:lnTo>
                      <a:lnTo>
                        <a:pt x="0" y="205"/>
                      </a:lnTo>
                      <a:lnTo>
                        <a:pt x="0" y="206"/>
                      </a:lnTo>
                      <a:lnTo>
                        <a:pt x="0" y="207"/>
                      </a:lnTo>
                      <a:lnTo>
                        <a:pt x="2" y="208"/>
                      </a:lnTo>
                      <a:lnTo>
                        <a:pt x="2" y="210"/>
                      </a:lnTo>
                      <a:lnTo>
                        <a:pt x="3" y="211"/>
                      </a:lnTo>
                      <a:lnTo>
                        <a:pt x="4" y="212"/>
                      </a:lnTo>
                      <a:lnTo>
                        <a:pt x="4" y="213"/>
                      </a:lnTo>
                      <a:lnTo>
                        <a:pt x="5" y="214"/>
                      </a:lnTo>
                      <a:lnTo>
                        <a:pt x="6" y="214"/>
                      </a:lnTo>
                      <a:lnTo>
                        <a:pt x="7" y="215"/>
                      </a:lnTo>
                      <a:lnTo>
                        <a:pt x="9" y="216"/>
                      </a:lnTo>
                      <a:lnTo>
                        <a:pt x="10" y="216"/>
                      </a:lnTo>
                      <a:lnTo>
                        <a:pt x="11" y="218"/>
                      </a:lnTo>
                      <a:lnTo>
                        <a:pt x="12" y="218"/>
                      </a:lnTo>
                      <a:lnTo>
                        <a:pt x="13" y="219"/>
                      </a:lnTo>
                      <a:lnTo>
                        <a:pt x="14" y="219"/>
                      </a:lnTo>
                      <a:lnTo>
                        <a:pt x="15" y="219"/>
                      </a:lnTo>
                      <a:lnTo>
                        <a:pt x="17" y="220"/>
                      </a:lnTo>
                      <a:lnTo>
                        <a:pt x="19" y="220"/>
                      </a:lnTo>
                      <a:lnTo>
                        <a:pt x="20" y="220"/>
                      </a:lnTo>
                      <a:lnTo>
                        <a:pt x="21" y="220"/>
                      </a:lnTo>
                      <a:lnTo>
                        <a:pt x="931" y="226"/>
                      </a:lnTo>
                      <a:lnTo>
                        <a:pt x="932" y="226"/>
                      </a:lnTo>
                      <a:lnTo>
                        <a:pt x="934" y="226"/>
                      </a:lnTo>
                      <a:lnTo>
                        <a:pt x="935" y="226"/>
                      </a:lnTo>
                      <a:lnTo>
                        <a:pt x="936" y="226"/>
                      </a:lnTo>
                      <a:lnTo>
                        <a:pt x="936" y="224"/>
                      </a:lnTo>
                      <a:lnTo>
                        <a:pt x="937" y="224"/>
                      </a:lnTo>
                      <a:lnTo>
                        <a:pt x="938" y="223"/>
                      </a:lnTo>
                      <a:lnTo>
                        <a:pt x="938" y="222"/>
                      </a:lnTo>
                      <a:lnTo>
                        <a:pt x="939" y="222"/>
                      </a:lnTo>
                      <a:lnTo>
                        <a:pt x="939" y="221"/>
                      </a:lnTo>
                      <a:lnTo>
                        <a:pt x="939" y="220"/>
                      </a:lnTo>
                      <a:lnTo>
                        <a:pt x="939" y="219"/>
                      </a:lnTo>
                      <a:lnTo>
                        <a:pt x="939" y="218"/>
                      </a:lnTo>
                      <a:lnTo>
                        <a:pt x="939" y="197"/>
                      </a:lnTo>
                      <a:lnTo>
                        <a:pt x="939" y="196"/>
                      </a:lnTo>
                      <a:lnTo>
                        <a:pt x="939" y="195"/>
                      </a:lnTo>
                      <a:lnTo>
                        <a:pt x="939" y="193"/>
                      </a:lnTo>
                      <a:lnTo>
                        <a:pt x="938" y="193"/>
                      </a:lnTo>
                      <a:lnTo>
                        <a:pt x="938" y="192"/>
                      </a:lnTo>
                      <a:lnTo>
                        <a:pt x="938" y="191"/>
                      </a:lnTo>
                      <a:lnTo>
                        <a:pt x="937" y="191"/>
                      </a:lnTo>
                      <a:lnTo>
                        <a:pt x="937" y="190"/>
                      </a:lnTo>
                      <a:lnTo>
                        <a:pt x="936" y="190"/>
                      </a:lnTo>
                      <a:lnTo>
                        <a:pt x="936" y="189"/>
                      </a:lnTo>
                      <a:lnTo>
                        <a:pt x="935" y="189"/>
                      </a:lnTo>
                      <a:lnTo>
                        <a:pt x="935" y="188"/>
                      </a:lnTo>
                      <a:lnTo>
                        <a:pt x="934" y="188"/>
                      </a:lnTo>
                      <a:lnTo>
                        <a:pt x="934" y="186"/>
                      </a:lnTo>
                      <a:lnTo>
                        <a:pt x="932" y="186"/>
                      </a:lnTo>
                      <a:lnTo>
                        <a:pt x="932" y="185"/>
                      </a:lnTo>
                      <a:lnTo>
                        <a:pt x="931" y="185"/>
                      </a:lnTo>
                      <a:lnTo>
                        <a:pt x="930" y="184"/>
                      </a:lnTo>
                      <a:lnTo>
                        <a:pt x="923" y="178"/>
                      </a:lnTo>
                      <a:lnTo>
                        <a:pt x="915" y="173"/>
                      </a:lnTo>
                      <a:lnTo>
                        <a:pt x="908" y="167"/>
                      </a:lnTo>
                      <a:lnTo>
                        <a:pt x="901" y="161"/>
                      </a:lnTo>
                      <a:lnTo>
                        <a:pt x="893" y="155"/>
                      </a:lnTo>
                      <a:lnTo>
                        <a:pt x="885" y="151"/>
                      </a:lnTo>
                      <a:lnTo>
                        <a:pt x="878" y="145"/>
                      </a:lnTo>
                      <a:lnTo>
                        <a:pt x="870" y="139"/>
                      </a:lnTo>
                      <a:lnTo>
                        <a:pt x="862" y="134"/>
                      </a:lnTo>
                      <a:lnTo>
                        <a:pt x="855" y="128"/>
                      </a:lnTo>
                      <a:lnTo>
                        <a:pt x="847" y="123"/>
                      </a:lnTo>
                      <a:lnTo>
                        <a:pt x="839" y="117"/>
                      </a:lnTo>
                      <a:lnTo>
                        <a:pt x="831" y="112"/>
                      </a:lnTo>
                      <a:lnTo>
                        <a:pt x="823" y="106"/>
                      </a:lnTo>
                      <a:lnTo>
                        <a:pt x="815" y="101"/>
                      </a:lnTo>
                      <a:lnTo>
                        <a:pt x="807" y="96"/>
                      </a:lnTo>
                      <a:lnTo>
                        <a:pt x="799" y="91"/>
                      </a:lnTo>
                      <a:lnTo>
                        <a:pt x="791" y="85"/>
                      </a:lnTo>
                      <a:lnTo>
                        <a:pt x="783" y="81"/>
                      </a:lnTo>
                      <a:lnTo>
                        <a:pt x="775" y="75"/>
                      </a:lnTo>
                      <a:lnTo>
                        <a:pt x="767" y="70"/>
                      </a:lnTo>
                      <a:lnTo>
                        <a:pt x="759" y="64"/>
                      </a:lnTo>
                      <a:lnTo>
                        <a:pt x="750" y="60"/>
                      </a:lnTo>
                      <a:lnTo>
                        <a:pt x="741" y="54"/>
                      </a:lnTo>
                      <a:lnTo>
                        <a:pt x="733" y="49"/>
                      </a:lnTo>
                      <a:lnTo>
                        <a:pt x="725" y="44"/>
                      </a:lnTo>
                      <a:lnTo>
                        <a:pt x="717" y="39"/>
                      </a:lnTo>
                      <a:lnTo>
                        <a:pt x="708" y="35"/>
                      </a:lnTo>
                      <a:lnTo>
                        <a:pt x="700" y="29"/>
                      </a:lnTo>
                      <a:lnTo>
                        <a:pt x="692" y="24"/>
                      </a:lnTo>
                      <a:lnTo>
                        <a:pt x="682" y="18"/>
                      </a:lnTo>
                      <a:lnTo>
                        <a:pt x="674" y="14"/>
                      </a:lnTo>
                      <a:lnTo>
                        <a:pt x="673" y="14"/>
                      </a:lnTo>
                      <a:lnTo>
                        <a:pt x="672" y="13"/>
                      </a:lnTo>
                      <a:lnTo>
                        <a:pt x="671" y="13"/>
                      </a:lnTo>
                      <a:lnTo>
                        <a:pt x="670" y="11"/>
                      </a:lnTo>
                      <a:lnTo>
                        <a:pt x="669" y="11"/>
                      </a:lnTo>
                      <a:lnTo>
                        <a:pt x="668" y="10"/>
                      </a:lnTo>
                      <a:lnTo>
                        <a:pt x="666" y="10"/>
                      </a:lnTo>
                      <a:lnTo>
                        <a:pt x="665" y="10"/>
                      </a:lnTo>
                      <a:lnTo>
                        <a:pt x="665" y="9"/>
                      </a:lnTo>
                      <a:lnTo>
                        <a:pt x="664" y="9"/>
                      </a:lnTo>
                      <a:lnTo>
                        <a:pt x="663" y="9"/>
                      </a:lnTo>
                      <a:lnTo>
                        <a:pt x="662" y="8"/>
                      </a:lnTo>
                      <a:lnTo>
                        <a:pt x="661" y="8"/>
                      </a:lnTo>
                      <a:lnTo>
                        <a:pt x="659" y="8"/>
                      </a:lnTo>
                      <a:lnTo>
                        <a:pt x="658" y="8"/>
                      </a:lnTo>
                      <a:lnTo>
                        <a:pt x="657" y="8"/>
                      </a:lnTo>
                      <a:lnTo>
                        <a:pt x="657" y="7"/>
                      </a:lnTo>
                      <a:lnTo>
                        <a:pt x="656" y="7"/>
                      </a:lnTo>
                      <a:lnTo>
                        <a:pt x="655" y="7"/>
                      </a:lnTo>
                      <a:lnTo>
                        <a:pt x="654" y="7"/>
                      </a:lnTo>
                      <a:lnTo>
                        <a:pt x="653" y="7"/>
                      </a:lnTo>
                      <a:lnTo>
                        <a:pt x="651" y="7"/>
                      </a:lnTo>
                      <a:lnTo>
                        <a:pt x="651" y="6"/>
                      </a:lnTo>
                      <a:lnTo>
                        <a:pt x="650" y="6"/>
                      </a:lnTo>
                      <a:lnTo>
                        <a:pt x="649" y="6"/>
                      </a:lnTo>
                      <a:lnTo>
                        <a:pt x="648" y="6"/>
                      </a:lnTo>
                      <a:lnTo>
                        <a:pt x="416" y="0"/>
                      </a:lnTo>
                      <a:lnTo>
                        <a:pt x="117" y="6"/>
                      </a:lnTo>
                      <a:lnTo>
                        <a:pt x="116" y="6"/>
                      </a:lnTo>
                      <a:lnTo>
                        <a:pt x="115" y="6"/>
                      </a:lnTo>
                      <a:lnTo>
                        <a:pt x="113" y="6"/>
                      </a:lnTo>
                      <a:lnTo>
                        <a:pt x="112" y="6"/>
                      </a:lnTo>
                      <a:lnTo>
                        <a:pt x="111" y="6"/>
                      </a:lnTo>
                      <a:lnTo>
                        <a:pt x="110" y="7"/>
                      </a:lnTo>
                      <a:lnTo>
                        <a:pt x="109" y="7"/>
                      </a:lnTo>
                      <a:lnTo>
                        <a:pt x="108" y="7"/>
                      </a:lnTo>
                      <a:lnTo>
                        <a:pt x="106" y="7"/>
                      </a:lnTo>
                      <a:lnTo>
                        <a:pt x="105" y="7"/>
                      </a:lnTo>
                      <a:lnTo>
                        <a:pt x="104" y="8"/>
                      </a:lnTo>
                      <a:lnTo>
                        <a:pt x="103" y="8"/>
                      </a:lnTo>
                      <a:lnTo>
                        <a:pt x="102" y="8"/>
                      </a:lnTo>
                      <a:lnTo>
                        <a:pt x="102" y="9"/>
                      </a:lnTo>
                      <a:lnTo>
                        <a:pt x="101" y="9"/>
                      </a:lnTo>
                      <a:lnTo>
                        <a:pt x="100" y="9"/>
                      </a:lnTo>
                      <a:lnTo>
                        <a:pt x="100" y="10"/>
                      </a:lnTo>
                      <a:lnTo>
                        <a:pt x="98" y="10"/>
                      </a:lnTo>
                      <a:lnTo>
                        <a:pt x="97" y="10"/>
                      </a:lnTo>
                      <a:lnTo>
                        <a:pt x="97" y="11"/>
                      </a:lnTo>
                      <a:lnTo>
                        <a:pt x="96" y="11"/>
                      </a:lnTo>
                      <a:lnTo>
                        <a:pt x="96" y="13"/>
                      </a:lnTo>
                      <a:lnTo>
                        <a:pt x="95" y="13"/>
                      </a:lnTo>
                      <a:lnTo>
                        <a:pt x="94" y="14"/>
                      </a:lnTo>
                      <a:lnTo>
                        <a:pt x="93" y="15"/>
                      </a:lnTo>
                      <a:lnTo>
                        <a:pt x="93" y="16"/>
                      </a:lnTo>
                      <a:lnTo>
                        <a:pt x="4" y="189"/>
                      </a:lnTo>
                    </a:path>
                  </a:pathLst>
                </a:custGeom>
                <a:noFill/>
                <a:ln w="0">
                  <a:solidFill>
                    <a:srgbClr val="000000"/>
                  </a:solidFill>
                  <a:prstDash val="solid"/>
                  <a:round/>
                  <a:headEnd/>
                  <a:tailEnd/>
                </a:ln>
              </p:spPr>
              <p:txBody>
                <a:bodyPr/>
                <a:lstStyle/>
                <a:p>
                  <a:endParaRPr lang="en-GB"/>
                </a:p>
              </p:txBody>
            </p:sp>
            <p:sp>
              <p:nvSpPr>
                <p:cNvPr id="933" name="Freeform 1249"/>
                <p:cNvSpPr>
                  <a:spLocks noEditPoints="1"/>
                </p:cNvSpPr>
                <p:nvPr/>
              </p:nvSpPr>
              <p:spPr bwMode="auto">
                <a:xfrm>
                  <a:off x="3452" y="2763"/>
                  <a:ext cx="207" cy="130"/>
                </a:xfrm>
                <a:custGeom>
                  <a:avLst/>
                  <a:gdLst>
                    <a:gd name="T0" fmla="*/ 75 w 414"/>
                    <a:gd name="T1" fmla="*/ 0 h 260"/>
                    <a:gd name="T2" fmla="*/ 82 w 414"/>
                    <a:gd name="T3" fmla="*/ 65 h 260"/>
                    <a:gd name="T4" fmla="*/ 104 w 414"/>
                    <a:gd name="T5" fmla="*/ 65 h 260"/>
                    <a:gd name="T6" fmla="*/ 91 w 414"/>
                    <a:gd name="T7" fmla="*/ 0 h 260"/>
                    <a:gd name="T8" fmla="*/ 90 w 414"/>
                    <a:gd name="T9" fmla="*/ 0 h 260"/>
                    <a:gd name="T10" fmla="*/ 90 w 414"/>
                    <a:gd name="T11" fmla="*/ 0 h 260"/>
                    <a:gd name="T12" fmla="*/ 89 w 414"/>
                    <a:gd name="T13" fmla="*/ 0 h 260"/>
                    <a:gd name="T14" fmla="*/ 89 w 414"/>
                    <a:gd name="T15" fmla="*/ 0 h 260"/>
                    <a:gd name="T16" fmla="*/ 88 w 414"/>
                    <a:gd name="T17" fmla="*/ 0 h 260"/>
                    <a:gd name="T18" fmla="*/ 88 w 414"/>
                    <a:gd name="T19" fmla="*/ 0 h 260"/>
                    <a:gd name="T20" fmla="*/ 87 w 414"/>
                    <a:gd name="T21" fmla="*/ 0 h 260"/>
                    <a:gd name="T22" fmla="*/ 86 w 414"/>
                    <a:gd name="T23" fmla="*/ 0 h 260"/>
                    <a:gd name="T24" fmla="*/ 86 w 414"/>
                    <a:gd name="T25" fmla="*/ 0 h 260"/>
                    <a:gd name="T26" fmla="*/ 86 w 414"/>
                    <a:gd name="T27" fmla="*/ 0 h 260"/>
                    <a:gd name="T28" fmla="*/ 85 w 414"/>
                    <a:gd name="T29" fmla="*/ 0 h 260"/>
                    <a:gd name="T30" fmla="*/ 84 w 414"/>
                    <a:gd name="T31" fmla="*/ 0 h 260"/>
                    <a:gd name="T32" fmla="*/ 84 w 414"/>
                    <a:gd name="T33" fmla="*/ 0 h 260"/>
                    <a:gd name="T34" fmla="*/ 84 w 414"/>
                    <a:gd name="T35" fmla="*/ 0 h 260"/>
                    <a:gd name="T36" fmla="*/ 83 w 414"/>
                    <a:gd name="T37" fmla="*/ 0 h 260"/>
                    <a:gd name="T38" fmla="*/ 83 w 414"/>
                    <a:gd name="T39" fmla="*/ 0 h 260"/>
                    <a:gd name="T40" fmla="*/ 82 w 414"/>
                    <a:gd name="T41" fmla="*/ 0 h 260"/>
                    <a:gd name="T42" fmla="*/ 82 w 414"/>
                    <a:gd name="T43" fmla="*/ 0 h 260"/>
                    <a:gd name="T44" fmla="*/ 81 w 414"/>
                    <a:gd name="T45" fmla="*/ 0 h 260"/>
                    <a:gd name="T46" fmla="*/ 81 w 414"/>
                    <a:gd name="T47" fmla="*/ 0 h 260"/>
                    <a:gd name="T48" fmla="*/ 80 w 414"/>
                    <a:gd name="T49" fmla="*/ 0 h 260"/>
                    <a:gd name="T50" fmla="*/ 80 w 414"/>
                    <a:gd name="T51" fmla="*/ 0 h 260"/>
                    <a:gd name="T52" fmla="*/ 79 w 414"/>
                    <a:gd name="T53" fmla="*/ 0 h 260"/>
                    <a:gd name="T54" fmla="*/ 79 w 414"/>
                    <a:gd name="T55" fmla="*/ 0 h 260"/>
                    <a:gd name="T56" fmla="*/ 78 w 414"/>
                    <a:gd name="T57" fmla="*/ 0 h 260"/>
                    <a:gd name="T58" fmla="*/ 78 w 414"/>
                    <a:gd name="T59" fmla="*/ 0 h 260"/>
                    <a:gd name="T60" fmla="*/ 77 w 414"/>
                    <a:gd name="T61" fmla="*/ 0 h 260"/>
                    <a:gd name="T62" fmla="*/ 77 w 414"/>
                    <a:gd name="T63" fmla="*/ 0 h 260"/>
                    <a:gd name="T64" fmla="*/ 76 w 414"/>
                    <a:gd name="T65" fmla="*/ 0 h 260"/>
                    <a:gd name="T66" fmla="*/ 76 w 414"/>
                    <a:gd name="T67" fmla="*/ 0 h 260"/>
                    <a:gd name="T68" fmla="*/ 75 w 414"/>
                    <a:gd name="T69" fmla="*/ 0 h 260"/>
                    <a:gd name="T70" fmla="*/ 75 w 414"/>
                    <a:gd name="T71" fmla="*/ 0 h 260"/>
                    <a:gd name="T72" fmla="*/ 0 w 414"/>
                    <a:gd name="T73" fmla="*/ 1 h 260"/>
                    <a:gd name="T74" fmla="*/ 2 w 414"/>
                    <a:gd name="T75" fmla="*/ 65 h 260"/>
                    <a:gd name="T76" fmla="*/ 6 w 414"/>
                    <a:gd name="T77" fmla="*/ 65 h 260"/>
                    <a:gd name="T78" fmla="*/ 5 w 414"/>
                    <a:gd name="T79" fmla="*/ 1 h 260"/>
                    <a:gd name="T80" fmla="*/ 0 w 414"/>
                    <a:gd name="T81" fmla="*/ 1 h 2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14"/>
                    <a:gd name="T124" fmla="*/ 0 h 260"/>
                    <a:gd name="T125" fmla="*/ 414 w 414"/>
                    <a:gd name="T126" fmla="*/ 260 h 2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14" h="260">
                      <a:moveTo>
                        <a:pt x="297" y="0"/>
                      </a:moveTo>
                      <a:lnTo>
                        <a:pt x="328" y="259"/>
                      </a:lnTo>
                      <a:lnTo>
                        <a:pt x="414" y="260"/>
                      </a:lnTo>
                      <a:lnTo>
                        <a:pt x="361" y="0"/>
                      </a:lnTo>
                      <a:lnTo>
                        <a:pt x="359" y="0"/>
                      </a:lnTo>
                      <a:lnTo>
                        <a:pt x="357" y="0"/>
                      </a:lnTo>
                      <a:lnTo>
                        <a:pt x="355" y="0"/>
                      </a:lnTo>
                      <a:lnTo>
                        <a:pt x="353" y="0"/>
                      </a:lnTo>
                      <a:lnTo>
                        <a:pt x="350" y="0"/>
                      </a:lnTo>
                      <a:lnTo>
                        <a:pt x="349" y="0"/>
                      </a:lnTo>
                      <a:lnTo>
                        <a:pt x="347" y="0"/>
                      </a:lnTo>
                      <a:lnTo>
                        <a:pt x="344" y="0"/>
                      </a:lnTo>
                      <a:lnTo>
                        <a:pt x="343" y="0"/>
                      </a:lnTo>
                      <a:lnTo>
                        <a:pt x="341" y="0"/>
                      </a:lnTo>
                      <a:lnTo>
                        <a:pt x="339" y="0"/>
                      </a:lnTo>
                      <a:lnTo>
                        <a:pt x="336" y="0"/>
                      </a:lnTo>
                      <a:lnTo>
                        <a:pt x="335" y="0"/>
                      </a:lnTo>
                      <a:lnTo>
                        <a:pt x="333" y="0"/>
                      </a:lnTo>
                      <a:lnTo>
                        <a:pt x="331" y="0"/>
                      </a:lnTo>
                      <a:lnTo>
                        <a:pt x="330" y="0"/>
                      </a:lnTo>
                      <a:lnTo>
                        <a:pt x="327" y="0"/>
                      </a:lnTo>
                      <a:lnTo>
                        <a:pt x="325" y="0"/>
                      </a:lnTo>
                      <a:lnTo>
                        <a:pt x="323" y="0"/>
                      </a:lnTo>
                      <a:lnTo>
                        <a:pt x="321" y="0"/>
                      </a:lnTo>
                      <a:lnTo>
                        <a:pt x="319" y="0"/>
                      </a:lnTo>
                      <a:lnTo>
                        <a:pt x="317" y="0"/>
                      </a:lnTo>
                      <a:lnTo>
                        <a:pt x="316" y="0"/>
                      </a:lnTo>
                      <a:lnTo>
                        <a:pt x="313" y="0"/>
                      </a:lnTo>
                      <a:lnTo>
                        <a:pt x="311" y="0"/>
                      </a:lnTo>
                      <a:lnTo>
                        <a:pt x="310" y="0"/>
                      </a:lnTo>
                      <a:lnTo>
                        <a:pt x="308" y="0"/>
                      </a:lnTo>
                      <a:lnTo>
                        <a:pt x="305" y="0"/>
                      </a:lnTo>
                      <a:lnTo>
                        <a:pt x="304" y="0"/>
                      </a:lnTo>
                      <a:lnTo>
                        <a:pt x="302" y="0"/>
                      </a:lnTo>
                      <a:lnTo>
                        <a:pt x="300" y="0"/>
                      </a:lnTo>
                      <a:lnTo>
                        <a:pt x="297" y="0"/>
                      </a:lnTo>
                      <a:close/>
                      <a:moveTo>
                        <a:pt x="0" y="1"/>
                      </a:moveTo>
                      <a:lnTo>
                        <a:pt x="5" y="258"/>
                      </a:lnTo>
                      <a:lnTo>
                        <a:pt x="25" y="258"/>
                      </a:lnTo>
                      <a:lnTo>
                        <a:pt x="20" y="1"/>
                      </a:lnTo>
                      <a:lnTo>
                        <a:pt x="0" y="1"/>
                      </a:lnTo>
                      <a:close/>
                    </a:path>
                  </a:pathLst>
                </a:custGeom>
                <a:solidFill>
                  <a:srgbClr val="CCDB87"/>
                </a:solidFill>
                <a:ln w="9525">
                  <a:noFill/>
                  <a:round/>
                  <a:headEnd/>
                  <a:tailEnd/>
                </a:ln>
              </p:spPr>
              <p:txBody>
                <a:bodyPr/>
                <a:lstStyle/>
                <a:p>
                  <a:endParaRPr lang="en-GB"/>
                </a:p>
              </p:txBody>
            </p:sp>
            <p:sp>
              <p:nvSpPr>
                <p:cNvPr id="934" name="Freeform 1250"/>
                <p:cNvSpPr>
                  <a:spLocks/>
                </p:cNvSpPr>
                <p:nvPr/>
              </p:nvSpPr>
              <p:spPr bwMode="auto">
                <a:xfrm>
                  <a:off x="3601" y="2763"/>
                  <a:ext cx="58" cy="130"/>
                </a:xfrm>
                <a:custGeom>
                  <a:avLst/>
                  <a:gdLst>
                    <a:gd name="T0" fmla="*/ 0 w 117"/>
                    <a:gd name="T1" fmla="*/ 0 h 260"/>
                    <a:gd name="T2" fmla="*/ 7 w 117"/>
                    <a:gd name="T3" fmla="*/ 65 h 260"/>
                    <a:gd name="T4" fmla="*/ 29 w 117"/>
                    <a:gd name="T5" fmla="*/ 65 h 260"/>
                    <a:gd name="T6" fmla="*/ 16 w 117"/>
                    <a:gd name="T7" fmla="*/ 0 h 260"/>
                    <a:gd name="T8" fmla="*/ 15 w 117"/>
                    <a:gd name="T9" fmla="*/ 0 h 260"/>
                    <a:gd name="T10" fmla="*/ 15 w 117"/>
                    <a:gd name="T11" fmla="*/ 0 h 260"/>
                    <a:gd name="T12" fmla="*/ 14 w 117"/>
                    <a:gd name="T13" fmla="*/ 0 h 260"/>
                    <a:gd name="T14" fmla="*/ 14 w 117"/>
                    <a:gd name="T15" fmla="*/ 0 h 260"/>
                    <a:gd name="T16" fmla="*/ 13 w 117"/>
                    <a:gd name="T17" fmla="*/ 0 h 260"/>
                    <a:gd name="T18" fmla="*/ 13 w 117"/>
                    <a:gd name="T19" fmla="*/ 0 h 260"/>
                    <a:gd name="T20" fmla="*/ 12 w 117"/>
                    <a:gd name="T21" fmla="*/ 0 h 260"/>
                    <a:gd name="T22" fmla="*/ 11 w 117"/>
                    <a:gd name="T23" fmla="*/ 0 h 260"/>
                    <a:gd name="T24" fmla="*/ 11 w 117"/>
                    <a:gd name="T25" fmla="*/ 0 h 260"/>
                    <a:gd name="T26" fmla="*/ 11 w 117"/>
                    <a:gd name="T27" fmla="*/ 0 h 260"/>
                    <a:gd name="T28" fmla="*/ 10 w 117"/>
                    <a:gd name="T29" fmla="*/ 0 h 260"/>
                    <a:gd name="T30" fmla="*/ 9 w 117"/>
                    <a:gd name="T31" fmla="*/ 0 h 260"/>
                    <a:gd name="T32" fmla="*/ 9 w 117"/>
                    <a:gd name="T33" fmla="*/ 0 h 260"/>
                    <a:gd name="T34" fmla="*/ 9 w 117"/>
                    <a:gd name="T35" fmla="*/ 0 h 260"/>
                    <a:gd name="T36" fmla="*/ 8 w 117"/>
                    <a:gd name="T37" fmla="*/ 0 h 260"/>
                    <a:gd name="T38" fmla="*/ 8 w 117"/>
                    <a:gd name="T39" fmla="*/ 0 h 260"/>
                    <a:gd name="T40" fmla="*/ 7 w 117"/>
                    <a:gd name="T41" fmla="*/ 0 h 260"/>
                    <a:gd name="T42" fmla="*/ 7 w 117"/>
                    <a:gd name="T43" fmla="*/ 0 h 260"/>
                    <a:gd name="T44" fmla="*/ 6 w 117"/>
                    <a:gd name="T45" fmla="*/ 0 h 260"/>
                    <a:gd name="T46" fmla="*/ 6 w 117"/>
                    <a:gd name="T47" fmla="*/ 0 h 260"/>
                    <a:gd name="T48" fmla="*/ 5 w 117"/>
                    <a:gd name="T49" fmla="*/ 0 h 260"/>
                    <a:gd name="T50" fmla="*/ 5 w 117"/>
                    <a:gd name="T51" fmla="*/ 0 h 260"/>
                    <a:gd name="T52" fmla="*/ 4 w 117"/>
                    <a:gd name="T53" fmla="*/ 0 h 260"/>
                    <a:gd name="T54" fmla="*/ 4 w 117"/>
                    <a:gd name="T55" fmla="*/ 0 h 260"/>
                    <a:gd name="T56" fmla="*/ 3 w 117"/>
                    <a:gd name="T57" fmla="*/ 0 h 260"/>
                    <a:gd name="T58" fmla="*/ 3 w 117"/>
                    <a:gd name="T59" fmla="*/ 0 h 260"/>
                    <a:gd name="T60" fmla="*/ 2 w 117"/>
                    <a:gd name="T61" fmla="*/ 0 h 260"/>
                    <a:gd name="T62" fmla="*/ 2 w 117"/>
                    <a:gd name="T63" fmla="*/ 0 h 260"/>
                    <a:gd name="T64" fmla="*/ 1 w 117"/>
                    <a:gd name="T65" fmla="*/ 0 h 260"/>
                    <a:gd name="T66" fmla="*/ 1 w 117"/>
                    <a:gd name="T67" fmla="*/ 0 h 260"/>
                    <a:gd name="T68" fmla="*/ 0 w 117"/>
                    <a:gd name="T69" fmla="*/ 0 h 260"/>
                    <a:gd name="T70" fmla="*/ 0 w 117"/>
                    <a:gd name="T71" fmla="*/ 0 h 26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7"/>
                    <a:gd name="T109" fmla="*/ 0 h 260"/>
                    <a:gd name="T110" fmla="*/ 117 w 117"/>
                    <a:gd name="T111" fmla="*/ 260 h 26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7" h="260">
                      <a:moveTo>
                        <a:pt x="0" y="0"/>
                      </a:moveTo>
                      <a:lnTo>
                        <a:pt x="31" y="259"/>
                      </a:lnTo>
                      <a:lnTo>
                        <a:pt x="117" y="260"/>
                      </a:lnTo>
                      <a:lnTo>
                        <a:pt x="64" y="0"/>
                      </a:lnTo>
                      <a:lnTo>
                        <a:pt x="62" y="0"/>
                      </a:lnTo>
                      <a:lnTo>
                        <a:pt x="60" y="0"/>
                      </a:lnTo>
                      <a:lnTo>
                        <a:pt x="58" y="0"/>
                      </a:lnTo>
                      <a:lnTo>
                        <a:pt x="56" y="0"/>
                      </a:lnTo>
                      <a:lnTo>
                        <a:pt x="53" y="0"/>
                      </a:lnTo>
                      <a:lnTo>
                        <a:pt x="52" y="0"/>
                      </a:lnTo>
                      <a:lnTo>
                        <a:pt x="50" y="0"/>
                      </a:lnTo>
                      <a:lnTo>
                        <a:pt x="47" y="0"/>
                      </a:lnTo>
                      <a:lnTo>
                        <a:pt x="46" y="0"/>
                      </a:lnTo>
                      <a:lnTo>
                        <a:pt x="44" y="0"/>
                      </a:lnTo>
                      <a:lnTo>
                        <a:pt x="42" y="0"/>
                      </a:lnTo>
                      <a:lnTo>
                        <a:pt x="39" y="0"/>
                      </a:lnTo>
                      <a:lnTo>
                        <a:pt x="38" y="0"/>
                      </a:lnTo>
                      <a:lnTo>
                        <a:pt x="36" y="0"/>
                      </a:lnTo>
                      <a:lnTo>
                        <a:pt x="34" y="0"/>
                      </a:lnTo>
                      <a:lnTo>
                        <a:pt x="33" y="0"/>
                      </a:lnTo>
                      <a:lnTo>
                        <a:pt x="30" y="0"/>
                      </a:lnTo>
                      <a:lnTo>
                        <a:pt x="28" y="0"/>
                      </a:lnTo>
                      <a:lnTo>
                        <a:pt x="26" y="0"/>
                      </a:lnTo>
                      <a:lnTo>
                        <a:pt x="24" y="0"/>
                      </a:lnTo>
                      <a:lnTo>
                        <a:pt x="22" y="0"/>
                      </a:lnTo>
                      <a:lnTo>
                        <a:pt x="20" y="0"/>
                      </a:lnTo>
                      <a:lnTo>
                        <a:pt x="19" y="0"/>
                      </a:lnTo>
                      <a:lnTo>
                        <a:pt x="16" y="0"/>
                      </a:lnTo>
                      <a:lnTo>
                        <a:pt x="14" y="0"/>
                      </a:lnTo>
                      <a:lnTo>
                        <a:pt x="13" y="0"/>
                      </a:lnTo>
                      <a:lnTo>
                        <a:pt x="11" y="0"/>
                      </a:lnTo>
                      <a:lnTo>
                        <a:pt x="8" y="0"/>
                      </a:lnTo>
                      <a:lnTo>
                        <a:pt x="7" y="0"/>
                      </a:lnTo>
                      <a:lnTo>
                        <a:pt x="5" y="0"/>
                      </a:lnTo>
                      <a:lnTo>
                        <a:pt x="3" y="0"/>
                      </a:lnTo>
                      <a:lnTo>
                        <a:pt x="0" y="0"/>
                      </a:lnTo>
                    </a:path>
                  </a:pathLst>
                </a:custGeom>
                <a:noFill/>
                <a:ln w="0">
                  <a:solidFill>
                    <a:srgbClr val="000000"/>
                  </a:solidFill>
                  <a:prstDash val="solid"/>
                  <a:round/>
                  <a:headEnd/>
                  <a:tailEnd/>
                </a:ln>
              </p:spPr>
              <p:txBody>
                <a:bodyPr/>
                <a:lstStyle/>
                <a:p>
                  <a:endParaRPr lang="en-GB"/>
                </a:p>
              </p:txBody>
            </p:sp>
            <p:sp>
              <p:nvSpPr>
                <p:cNvPr id="935" name="Freeform 1251"/>
                <p:cNvSpPr>
                  <a:spLocks/>
                </p:cNvSpPr>
                <p:nvPr/>
              </p:nvSpPr>
              <p:spPr bwMode="auto">
                <a:xfrm>
                  <a:off x="3452" y="2764"/>
                  <a:ext cx="13" cy="128"/>
                </a:xfrm>
                <a:custGeom>
                  <a:avLst/>
                  <a:gdLst>
                    <a:gd name="T0" fmla="*/ 0 w 25"/>
                    <a:gd name="T1" fmla="*/ 0 h 257"/>
                    <a:gd name="T2" fmla="*/ 2 w 25"/>
                    <a:gd name="T3" fmla="*/ 64 h 257"/>
                    <a:gd name="T4" fmla="*/ 7 w 25"/>
                    <a:gd name="T5" fmla="*/ 64 h 257"/>
                    <a:gd name="T6" fmla="*/ 5 w 25"/>
                    <a:gd name="T7" fmla="*/ 0 h 257"/>
                    <a:gd name="T8" fmla="*/ 0 w 25"/>
                    <a:gd name="T9" fmla="*/ 0 h 257"/>
                    <a:gd name="T10" fmla="*/ 0 60000 65536"/>
                    <a:gd name="T11" fmla="*/ 0 60000 65536"/>
                    <a:gd name="T12" fmla="*/ 0 60000 65536"/>
                    <a:gd name="T13" fmla="*/ 0 60000 65536"/>
                    <a:gd name="T14" fmla="*/ 0 60000 65536"/>
                    <a:gd name="T15" fmla="*/ 0 w 25"/>
                    <a:gd name="T16" fmla="*/ 0 h 257"/>
                    <a:gd name="T17" fmla="*/ 25 w 25"/>
                    <a:gd name="T18" fmla="*/ 257 h 257"/>
                  </a:gdLst>
                  <a:ahLst/>
                  <a:cxnLst>
                    <a:cxn ang="T10">
                      <a:pos x="T0" y="T1"/>
                    </a:cxn>
                    <a:cxn ang="T11">
                      <a:pos x="T2" y="T3"/>
                    </a:cxn>
                    <a:cxn ang="T12">
                      <a:pos x="T4" y="T5"/>
                    </a:cxn>
                    <a:cxn ang="T13">
                      <a:pos x="T6" y="T7"/>
                    </a:cxn>
                    <a:cxn ang="T14">
                      <a:pos x="T8" y="T9"/>
                    </a:cxn>
                  </a:cxnLst>
                  <a:rect l="T15" t="T16" r="T17" b="T18"/>
                  <a:pathLst>
                    <a:path w="25" h="257">
                      <a:moveTo>
                        <a:pt x="0" y="0"/>
                      </a:moveTo>
                      <a:lnTo>
                        <a:pt x="5" y="257"/>
                      </a:lnTo>
                      <a:lnTo>
                        <a:pt x="25" y="257"/>
                      </a:lnTo>
                      <a:lnTo>
                        <a:pt x="20" y="0"/>
                      </a:lnTo>
                      <a:lnTo>
                        <a:pt x="0" y="0"/>
                      </a:lnTo>
                    </a:path>
                  </a:pathLst>
                </a:custGeom>
                <a:noFill/>
                <a:ln w="0">
                  <a:solidFill>
                    <a:srgbClr val="000000"/>
                  </a:solidFill>
                  <a:prstDash val="solid"/>
                  <a:round/>
                  <a:headEnd/>
                  <a:tailEnd/>
                </a:ln>
              </p:spPr>
              <p:txBody>
                <a:bodyPr/>
                <a:lstStyle/>
                <a:p>
                  <a:endParaRPr lang="en-GB"/>
                </a:p>
              </p:txBody>
            </p:sp>
            <p:sp>
              <p:nvSpPr>
                <p:cNvPr id="936" name="Freeform 1252"/>
                <p:cNvSpPr>
                  <a:spLocks/>
                </p:cNvSpPr>
                <p:nvPr/>
              </p:nvSpPr>
              <p:spPr bwMode="auto">
                <a:xfrm>
                  <a:off x="3614" y="2763"/>
                  <a:ext cx="4" cy="2"/>
                </a:xfrm>
                <a:custGeom>
                  <a:avLst/>
                  <a:gdLst>
                    <a:gd name="T0" fmla="*/ 2 w 7"/>
                    <a:gd name="T1" fmla="*/ 1 h 4"/>
                    <a:gd name="T2" fmla="*/ 2 w 7"/>
                    <a:gd name="T3" fmla="*/ 1 h 4"/>
                    <a:gd name="T4" fmla="*/ 2 w 7"/>
                    <a:gd name="T5" fmla="*/ 1 h 4"/>
                    <a:gd name="T6" fmla="*/ 2 w 7"/>
                    <a:gd name="T7" fmla="*/ 0 h 4"/>
                    <a:gd name="T8" fmla="*/ 1 w 7"/>
                    <a:gd name="T9" fmla="*/ 0 h 4"/>
                    <a:gd name="T10" fmla="*/ 1 w 7"/>
                    <a:gd name="T11" fmla="*/ 0 h 4"/>
                    <a:gd name="T12" fmla="*/ 1 w 7"/>
                    <a:gd name="T13" fmla="*/ 0 h 4"/>
                    <a:gd name="T14" fmla="*/ 1 w 7"/>
                    <a:gd name="T15" fmla="*/ 1 h 4"/>
                    <a:gd name="T16" fmla="*/ 0 w 7"/>
                    <a:gd name="T17" fmla="*/ 1 h 4"/>
                    <a:gd name="T18" fmla="*/ 0 w 7"/>
                    <a:gd name="T19" fmla="*/ 1 h 4"/>
                    <a:gd name="T20" fmla="*/ 0 w 7"/>
                    <a:gd name="T21" fmla="*/ 1 h 4"/>
                    <a:gd name="T22" fmla="*/ 2 w 7"/>
                    <a:gd name="T23" fmla="*/ 1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4"/>
                    <a:gd name="T38" fmla="*/ 7 w 7"/>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4">
                      <a:moveTo>
                        <a:pt x="7" y="4"/>
                      </a:moveTo>
                      <a:lnTo>
                        <a:pt x="7" y="2"/>
                      </a:lnTo>
                      <a:lnTo>
                        <a:pt x="6" y="1"/>
                      </a:lnTo>
                      <a:lnTo>
                        <a:pt x="5" y="0"/>
                      </a:lnTo>
                      <a:lnTo>
                        <a:pt x="3" y="0"/>
                      </a:lnTo>
                      <a:lnTo>
                        <a:pt x="2" y="0"/>
                      </a:lnTo>
                      <a:lnTo>
                        <a:pt x="1" y="0"/>
                      </a:lnTo>
                      <a:lnTo>
                        <a:pt x="1" y="1"/>
                      </a:lnTo>
                      <a:lnTo>
                        <a:pt x="0" y="1"/>
                      </a:lnTo>
                      <a:lnTo>
                        <a:pt x="0" y="2"/>
                      </a:lnTo>
                      <a:lnTo>
                        <a:pt x="0" y="4"/>
                      </a:lnTo>
                      <a:lnTo>
                        <a:pt x="7" y="4"/>
                      </a:lnTo>
                      <a:close/>
                    </a:path>
                  </a:pathLst>
                </a:custGeom>
                <a:solidFill>
                  <a:srgbClr val="000000"/>
                </a:solidFill>
                <a:ln w="9525">
                  <a:noFill/>
                  <a:round/>
                  <a:headEnd/>
                  <a:tailEnd/>
                </a:ln>
              </p:spPr>
              <p:txBody>
                <a:bodyPr/>
                <a:lstStyle/>
                <a:p>
                  <a:endParaRPr lang="en-GB"/>
                </a:p>
              </p:txBody>
            </p:sp>
            <p:sp>
              <p:nvSpPr>
                <p:cNvPr id="937" name="Freeform 1253"/>
                <p:cNvSpPr>
                  <a:spLocks/>
                </p:cNvSpPr>
                <p:nvPr/>
              </p:nvSpPr>
              <p:spPr bwMode="auto">
                <a:xfrm>
                  <a:off x="3614" y="2765"/>
                  <a:ext cx="22" cy="127"/>
                </a:xfrm>
                <a:custGeom>
                  <a:avLst/>
                  <a:gdLst>
                    <a:gd name="T0" fmla="*/ 10 w 44"/>
                    <a:gd name="T1" fmla="*/ 64 h 254"/>
                    <a:gd name="T2" fmla="*/ 11 w 44"/>
                    <a:gd name="T3" fmla="*/ 64 h 254"/>
                    <a:gd name="T4" fmla="*/ 1 w 44"/>
                    <a:gd name="T5" fmla="*/ 0 h 254"/>
                    <a:gd name="T6" fmla="*/ 0 w 44"/>
                    <a:gd name="T7" fmla="*/ 0 h 254"/>
                    <a:gd name="T8" fmla="*/ 10 w 44"/>
                    <a:gd name="T9" fmla="*/ 64 h 254"/>
                    <a:gd name="T10" fmla="*/ 10 w 44"/>
                    <a:gd name="T11" fmla="*/ 64 h 254"/>
                    <a:gd name="T12" fmla="*/ 0 60000 65536"/>
                    <a:gd name="T13" fmla="*/ 0 60000 65536"/>
                    <a:gd name="T14" fmla="*/ 0 60000 65536"/>
                    <a:gd name="T15" fmla="*/ 0 60000 65536"/>
                    <a:gd name="T16" fmla="*/ 0 60000 65536"/>
                    <a:gd name="T17" fmla="*/ 0 60000 65536"/>
                    <a:gd name="T18" fmla="*/ 0 w 44"/>
                    <a:gd name="T19" fmla="*/ 0 h 254"/>
                    <a:gd name="T20" fmla="*/ 44 w 44"/>
                    <a:gd name="T21" fmla="*/ 254 h 254"/>
                  </a:gdLst>
                  <a:ahLst/>
                  <a:cxnLst>
                    <a:cxn ang="T12">
                      <a:pos x="T0" y="T1"/>
                    </a:cxn>
                    <a:cxn ang="T13">
                      <a:pos x="T2" y="T3"/>
                    </a:cxn>
                    <a:cxn ang="T14">
                      <a:pos x="T4" y="T5"/>
                    </a:cxn>
                    <a:cxn ang="T15">
                      <a:pos x="T6" y="T7"/>
                    </a:cxn>
                    <a:cxn ang="T16">
                      <a:pos x="T8" y="T9"/>
                    </a:cxn>
                    <a:cxn ang="T17">
                      <a:pos x="T10" y="T11"/>
                    </a:cxn>
                  </a:cxnLst>
                  <a:rect l="T18" t="T19" r="T20" b="T21"/>
                  <a:pathLst>
                    <a:path w="44" h="254">
                      <a:moveTo>
                        <a:pt x="40" y="253"/>
                      </a:moveTo>
                      <a:lnTo>
                        <a:pt x="44" y="253"/>
                      </a:lnTo>
                      <a:lnTo>
                        <a:pt x="7" y="0"/>
                      </a:lnTo>
                      <a:lnTo>
                        <a:pt x="0" y="0"/>
                      </a:lnTo>
                      <a:lnTo>
                        <a:pt x="37" y="254"/>
                      </a:lnTo>
                      <a:lnTo>
                        <a:pt x="40" y="253"/>
                      </a:lnTo>
                      <a:close/>
                    </a:path>
                  </a:pathLst>
                </a:custGeom>
                <a:solidFill>
                  <a:srgbClr val="000000"/>
                </a:solidFill>
                <a:ln w="9525">
                  <a:noFill/>
                  <a:round/>
                  <a:headEnd/>
                  <a:tailEnd/>
                </a:ln>
              </p:spPr>
              <p:txBody>
                <a:bodyPr/>
                <a:lstStyle/>
                <a:p>
                  <a:endParaRPr lang="en-GB"/>
                </a:p>
              </p:txBody>
            </p:sp>
            <p:sp>
              <p:nvSpPr>
                <p:cNvPr id="938" name="Freeform 1254"/>
                <p:cNvSpPr>
                  <a:spLocks/>
                </p:cNvSpPr>
                <p:nvPr/>
              </p:nvSpPr>
              <p:spPr bwMode="auto">
                <a:xfrm>
                  <a:off x="3633" y="2891"/>
                  <a:ext cx="3" cy="2"/>
                </a:xfrm>
                <a:custGeom>
                  <a:avLst/>
                  <a:gdLst>
                    <a:gd name="T0" fmla="*/ 0 w 7"/>
                    <a:gd name="T1" fmla="*/ 1 h 3"/>
                    <a:gd name="T2" fmla="*/ 0 w 7"/>
                    <a:gd name="T3" fmla="*/ 1 h 3"/>
                    <a:gd name="T4" fmla="*/ 0 w 7"/>
                    <a:gd name="T5" fmla="*/ 1 h 3"/>
                    <a:gd name="T6" fmla="*/ 0 w 7"/>
                    <a:gd name="T7" fmla="*/ 1 h 3"/>
                    <a:gd name="T8" fmla="*/ 0 w 7"/>
                    <a:gd name="T9" fmla="*/ 1 h 3"/>
                    <a:gd name="T10" fmla="*/ 0 w 7"/>
                    <a:gd name="T11" fmla="*/ 1 h 3"/>
                    <a:gd name="T12" fmla="*/ 1 w 7"/>
                    <a:gd name="T13" fmla="*/ 1 h 3"/>
                    <a:gd name="T14" fmla="*/ 1 w 7"/>
                    <a:gd name="T15" fmla="*/ 1 h 3"/>
                    <a:gd name="T16" fmla="*/ 1 w 7"/>
                    <a:gd name="T17" fmla="*/ 1 h 3"/>
                    <a:gd name="T18" fmla="*/ 1 w 7"/>
                    <a:gd name="T19" fmla="*/ 1 h 3"/>
                    <a:gd name="T20" fmla="*/ 1 w 7"/>
                    <a:gd name="T21" fmla="*/ 1 h 3"/>
                    <a:gd name="T22" fmla="*/ 1 w 7"/>
                    <a:gd name="T23" fmla="*/ 0 h 3"/>
                    <a:gd name="T24" fmla="*/ 0 w 7"/>
                    <a:gd name="T25" fmla="*/ 1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0" y="1"/>
                      </a:moveTo>
                      <a:lnTo>
                        <a:pt x="0" y="2"/>
                      </a:lnTo>
                      <a:lnTo>
                        <a:pt x="1" y="2"/>
                      </a:lnTo>
                      <a:lnTo>
                        <a:pt x="1" y="3"/>
                      </a:lnTo>
                      <a:lnTo>
                        <a:pt x="2" y="3"/>
                      </a:lnTo>
                      <a:lnTo>
                        <a:pt x="3" y="3"/>
                      </a:lnTo>
                      <a:lnTo>
                        <a:pt x="4" y="3"/>
                      </a:lnTo>
                      <a:lnTo>
                        <a:pt x="6" y="3"/>
                      </a:lnTo>
                      <a:lnTo>
                        <a:pt x="6" y="2"/>
                      </a:lnTo>
                      <a:lnTo>
                        <a:pt x="7" y="2"/>
                      </a:lnTo>
                      <a:lnTo>
                        <a:pt x="7" y="1"/>
                      </a:lnTo>
                      <a:lnTo>
                        <a:pt x="7" y="0"/>
                      </a:lnTo>
                      <a:lnTo>
                        <a:pt x="0" y="1"/>
                      </a:lnTo>
                      <a:close/>
                    </a:path>
                  </a:pathLst>
                </a:custGeom>
                <a:solidFill>
                  <a:srgbClr val="000000"/>
                </a:solidFill>
                <a:ln w="9525">
                  <a:noFill/>
                  <a:round/>
                  <a:headEnd/>
                  <a:tailEnd/>
                </a:ln>
              </p:spPr>
              <p:txBody>
                <a:bodyPr/>
                <a:lstStyle/>
                <a:p>
                  <a:endParaRPr lang="en-GB"/>
                </a:p>
              </p:txBody>
            </p:sp>
            <p:sp>
              <p:nvSpPr>
                <p:cNvPr id="939" name="Freeform 1255"/>
                <p:cNvSpPr>
                  <a:spLocks/>
                </p:cNvSpPr>
                <p:nvPr/>
              </p:nvSpPr>
              <p:spPr bwMode="auto">
                <a:xfrm>
                  <a:off x="3468" y="2764"/>
                  <a:ext cx="25" cy="111"/>
                </a:xfrm>
                <a:custGeom>
                  <a:avLst/>
                  <a:gdLst>
                    <a:gd name="T0" fmla="*/ 8 w 52"/>
                    <a:gd name="T1" fmla="*/ 55 h 221"/>
                    <a:gd name="T2" fmla="*/ 12 w 52"/>
                    <a:gd name="T3" fmla="*/ 55 h 221"/>
                    <a:gd name="T4" fmla="*/ 8 w 52"/>
                    <a:gd name="T5" fmla="*/ 0 h 221"/>
                    <a:gd name="T6" fmla="*/ 0 w 52"/>
                    <a:gd name="T7" fmla="*/ 1 h 221"/>
                    <a:gd name="T8" fmla="*/ 4 w 52"/>
                    <a:gd name="T9" fmla="*/ 56 h 221"/>
                    <a:gd name="T10" fmla="*/ 8 w 52"/>
                    <a:gd name="T11" fmla="*/ 55 h 221"/>
                    <a:gd name="T12" fmla="*/ 0 60000 65536"/>
                    <a:gd name="T13" fmla="*/ 0 60000 65536"/>
                    <a:gd name="T14" fmla="*/ 0 60000 65536"/>
                    <a:gd name="T15" fmla="*/ 0 60000 65536"/>
                    <a:gd name="T16" fmla="*/ 0 60000 65536"/>
                    <a:gd name="T17" fmla="*/ 0 60000 65536"/>
                    <a:gd name="T18" fmla="*/ 0 w 52"/>
                    <a:gd name="T19" fmla="*/ 0 h 221"/>
                    <a:gd name="T20" fmla="*/ 52 w 52"/>
                    <a:gd name="T21" fmla="*/ 221 h 221"/>
                  </a:gdLst>
                  <a:ahLst/>
                  <a:cxnLst>
                    <a:cxn ang="T12">
                      <a:pos x="T0" y="T1"/>
                    </a:cxn>
                    <a:cxn ang="T13">
                      <a:pos x="T2" y="T3"/>
                    </a:cxn>
                    <a:cxn ang="T14">
                      <a:pos x="T4" y="T5"/>
                    </a:cxn>
                    <a:cxn ang="T15">
                      <a:pos x="T6" y="T7"/>
                    </a:cxn>
                    <a:cxn ang="T16">
                      <a:pos x="T8" y="T9"/>
                    </a:cxn>
                    <a:cxn ang="T17">
                      <a:pos x="T10" y="T11"/>
                    </a:cxn>
                  </a:cxnLst>
                  <a:rect l="T18" t="T19" r="T20" b="T21"/>
                  <a:pathLst>
                    <a:path w="52" h="221">
                      <a:moveTo>
                        <a:pt x="35" y="219"/>
                      </a:moveTo>
                      <a:lnTo>
                        <a:pt x="52" y="218"/>
                      </a:lnTo>
                      <a:lnTo>
                        <a:pt x="35" y="0"/>
                      </a:lnTo>
                      <a:lnTo>
                        <a:pt x="0" y="4"/>
                      </a:lnTo>
                      <a:lnTo>
                        <a:pt x="17" y="221"/>
                      </a:lnTo>
                      <a:lnTo>
                        <a:pt x="35" y="219"/>
                      </a:lnTo>
                      <a:close/>
                    </a:path>
                  </a:pathLst>
                </a:custGeom>
                <a:solidFill>
                  <a:srgbClr val="000000"/>
                </a:solidFill>
                <a:ln w="9525">
                  <a:noFill/>
                  <a:round/>
                  <a:headEnd/>
                  <a:tailEnd/>
                </a:ln>
              </p:spPr>
              <p:txBody>
                <a:bodyPr/>
                <a:lstStyle/>
                <a:p>
                  <a:endParaRPr lang="en-GB"/>
                </a:p>
              </p:txBody>
            </p:sp>
            <p:sp>
              <p:nvSpPr>
                <p:cNvPr id="940" name="Freeform 1256"/>
                <p:cNvSpPr>
                  <a:spLocks/>
                </p:cNvSpPr>
                <p:nvPr/>
              </p:nvSpPr>
              <p:spPr bwMode="auto">
                <a:xfrm>
                  <a:off x="3642" y="2810"/>
                  <a:ext cx="237" cy="68"/>
                </a:xfrm>
                <a:custGeom>
                  <a:avLst/>
                  <a:gdLst>
                    <a:gd name="T0" fmla="*/ 2 w 474"/>
                    <a:gd name="T1" fmla="*/ 0 h 136"/>
                    <a:gd name="T2" fmla="*/ 3 w 474"/>
                    <a:gd name="T3" fmla="*/ 1 h 136"/>
                    <a:gd name="T4" fmla="*/ 5 w 474"/>
                    <a:gd name="T5" fmla="*/ 1 h 136"/>
                    <a:gd name="T6" fmla="*/ 7 w 474"/>
                    <a:gd name="T7" fmla="*/ 2 h 136"/>
                    <a:gd name="T8" fmla="*/ 8 w 474"/>
                    <a:gd name="T9" fmla="*/ 3 h 136"/>
                    <a:gd name="T10" fmla="*/ 10 w 474"/>
                    <a:gd name="T11" fmla="*/ 4 h 136"/>
                    <a:gd name="T12" fmla="*/ 11 w 474"/>
                    <a:gd name="T13" fmla="*/ 5 h 136"/>
                    <a:gd name="T14" fmla="*/ 12 w 474"/>
                    <a:gd name="T15" fmla="*/ 7 h 136"/>
                    <a:gd name="T16" fmla="*/ 13 w 474"/>
                    <a:gd name="T17" fmla="*/ 9 h 136"/>
                    <a:gd name="T18" fmla="*/ 14 w 474"/>
                    <a:gd name="T19" fmla="*/ 11 h 136"/>
                    <a:gd name="T20" fmla="*/ 14 w 474"/>
                    <a:gd name="T21" fmla="*/ 13 h 136"/>
                    <a:gd name="T22" fmla="*/ 14 w 474"/>
                    <a:gd name="T23" fmla="*/ 15 h 136"/>
                    <a:gd name="T24" fmla="*/ 13 w 474"/>
                    <a:gd name="T25" fmla="*/ 17 h 136"/>
                    <a:gd name="T26" fmla="*/ 13 w 474"/>
                    <a:gd name="T27" fmla="*/ 18 h 136"/>
                    <a:gd name="T28" fmla="*/ 12 w 474"/>
                    <a:gd name="T29" fmla="*/ 20 h 136"/>
                    <a:gd name="T30" fmla="*/ 12 w 474"/>
                    <a:gd name="T31" fmla="*/ 21 h 136"/>
                    <a:gd name="T32" fmla="*/ 11 w 474"/>
                    <a:gd name="T33" fmla="*/ 22 h 136"/>
                    <a:gd name="T34" fmla="*/ 11 w 474"/>
                    <a:gd name="T35" fmla="*/ 24 h 136"/>
                    <a:gd name="T36" fmla="*/ 11 w 474"/>
                    <a:gd name="T37" fmla="*/ 26 h 136"/>
                    <a:gd name="T38" fmla="*/ 11 w 474"/>
                    <a:gd name="T39" fmla="*/ 27 h 136"/>
                    <a:gd name="T40" fmla="*/ 11 w 474"/>
                    <a:gd name="T41" fmla="*/ 29 h 136"/>
                    <a:gd name="T42" fmla="*/ 76 w 474"/>
                    <a:gd name="T43" fmla="*/ 32 h 136"/>
                    <a:gd name="T44" fmla="*/ 82 w 474"/>
                    <a:gd name="T45" fmla="*/ 17 h 136"/>
                    <a:gd name="T46" fmla="*/ 82 w 474"/>
                    <a:gd name="T47" fmla="*/ 17 h 136"/>
                    <a:gd name="T48" fmla="*/ 83 w 474"/>
                    <a:gd name="T49" fmla="*/ 16 h 136"/>
                    <a:gd name="T50" fmla="*/ 84 w 474"/>
                    <a:gd name="T51" fmla="*/ 16 h 136"/>
                    <a:gd name="T52" fmla="*/ 85 w 474"/>
                    <a:gd name="T53" fmla="*/ 17 h 136"/>
                    <a:gd name="T54" fmla="*/ 85 w 474"/>
                    <a:gd name="T55" fmla="*/ 17 h 136"/>
                    <a:gd name="T56" fmla="*/ 85 w 474"/>
                    <a:gd name="T57" fmla="*/ 17 h 136"/>
                    <a:gd name="T58" fmla="*/ 85 w 474"/>
                    <a:gd name="T59" fmla="*/ 18 h 136"/>
                    <a:gd name="T60" fmla="*/ 85 w 474"/>
                    <a:gd name="T61" fmla="*/ 18 h 136"/>
                    <a:gd name="T62" fmla="*/ 102 w 474"/>
                    <a:gd name="T63" fmla="*/ 12 h 136"/>
                    <a:gd name="T64" fmla="*/ 104 w 474"/>
                    <a:gd name="T65" fmla="*/ 13 h 136"/>
                    <a:gd name="T66" fmla="*/ 106 w 474"/>
                    <a:gd name="T67" fmla="*/ 14 h 136"/>
                    <a:gd name="T68" fmla="*/ 108 w 474"/>
                    <a:gd name="T69" fmla="*/ 16 h 136"/>
                    <a:gd name="T70" fmla="*/ 110 w 474"/>
                    <a:gd name="T71" fmla="*/ 17 h 136"/>
                    <a:gd name="T72" fmla="*/ 112 w 474"/>
                    <a:gd name="T73" fmla="*/ 18 h 136"/>
                    <a:gd name="T74" fmla="*/ 114 w 474"/>
                    <a:gd name="T75" fmla="*/ 20 h 136"/>
                    <a:gd name="T76" fmla="*/ 116 w 474"/>
                    <a:gd name="T77" fmla="*/ 21 h 136"/>
                    <a:gd name="T78" fmla="*/ 117 w 474"/>
                    <a:gd name="T79" fmla="*/ 23 h 136"/>
                    <a:gd name="T80" fmla="*/ 118 w 474"/>
                    <a:gd name="T81" fmla="*/ 24 h 136"/>
                    <a:gd name="T82" fmla="*/ 119 w 474"/>
                    <a:gd name="T83" fmla="*/ 25 h 136"/>
                    <a:gd name="T84" fmla="*/ 119 w 474"/>
                    <a:gd name="T85" fmla="*/ 34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4"/>
                    <a:gd name="T130" fmla="*/ 0 h 136"/>
                    <a:gd name="T131" fmla="*/ 474 w 474"/>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4" h="136">
                      <a:moveTo>
                        <a:pt x="0" y="0"/>
                      </a:moveTo>
                      <a:lnTo>
                        <a:pt x="3" y="0"/>
                      </a:lnTo>
                      <a:lnTo>
                        <a:pt x="5" y="0"/>
                      </a:lnTo>
                      <a:lnTo>
                        <a:pt x="7" y="2"/>
                      </a:lnTo>
                      <a:lnTo>
                        <a:pt x="9" y="2"/>
                      </a:lnTo>
                      <a:lnTo>
                        <a:pt x="12" y="3"/>
                      </a:lnTo>
                      <a:lnTo>
                        <a:pt x="14" y="4"/>
                      </a:lnTo>
                      <a:lnTo>
                        <a:pt x="16" y="4"/>
                      </a:lnTo>
                      <a:lnTo>
                        <a:pt x="20" y="5"/>
                      </a:lnTo>
                      <a:lnTo>
                        <a:pt x="22" y="6"/>
                      </a:lnTo>
                      <a:lnTo>
                        <a:pt x="24" y="7"/>
                      </a:lnTo>
                      <a:lnTo>
                        <a:pt x="27" y="8"/>
                      </a:lnTo>
                      <a:lnTo>
                        <a:pt x="28" y="10"/>
                      </a:lnTo>
                      <a:lnTo>
                        <a:pt x="30" y="11"/>
                      </a:lnTo>
                      <a:lnTo>
                        <a:pt x="32" y="13"/>
                      </a:lnTo>
                      <a:lnTo>
                        <a:pt x="35" y="14"/>
                      </a:lnTo>
                      <a:lnTo>
                        <a:pt x="37" y="15"/>
                      </a:lnTo>
                      <a:lnTo>
                        <a:pt x="38" y="18"/>
                      </a:lnTo>
                      <a:lnTo>
                        <a:pt x="41" y="19"/>
                      </a:lnTo>
                      <a:lnTo>
                        <a:pt x="42" y="21"/>
                      </a:lnTo>
                      <a:lnTo>
                        <a:pt x="44" y="23"/>
                      </a:lnTo>
                      <a:lnTo>
                        <a:pt x="45" y="25"/>
                      </a:lnTo>
                      <a:lnTo>
                        <a:pt x="46" y="27"/>
                      </a:lnTo>
                      <a:lnTo>
                        <a:pt x="47" y="29"/>
                      </a:lnTo>
                      <a:lnTo>
                        <a:pt x="49" y="31"/>
                      </a:lnTo>
                      <a:lnTo>
                        <a:pt x="50" y="35"/>
                      </a:lnTo>
                      <a:lnTo>
                        <a:pt x="51" y="37"/>
                      </a:lnTo>
                      <a:lnTo>
                        <a:pt x="52" y="40"/>
                      </a:lnTo>
                      <a:lnTo>
                        <a:pt x="52" y="43"/>
                      </a:lnTo>
                      <a:lnTo>
                        <a:pt x="53" y="45"/>
                      </a:lnTo>
                      <a:lnTo>
                        <a:pt x="53" y="49"/>
                      </a:lnTo>
                      <a:lnTo>
                        <a:pt x="53" y="51"/>
                      </a:lnTo>
                      <a:lnTo>
                        <a:pt x="53" y="55"/>
                      </a:lnTo>
                      <a:lnTo>
                        <a:pt x="53" y="57"/>
                      </a:lnTo>
                      <a:lnTo>
                        <a:pt x="53" y="59"/>
                      </a:lnTo>
                      <a:lnTo>
                        <a:pt x="53" y="61"/>
                      </a:lnTo>
                      <a:lnTo>
                        <a:pt x="52" y="64"/>
                      </a:lnTo>
                      <a:lnTo>
                        <a:pt x="52" y="66"/>
                      </a:lnTo>
                      <a:lnTo>
                        <a:pt x="52" y="67"/>
                      </a:lnTo>
                      <a:lnTo>
                        <a:pt x="51" y="69"/>
                      </a:lnTo>
                      <a:lnTo>
                        <a:pt x="50" y="72"/>
                      </a:lnTo>
                      <a:lnTo>
                        <a:pt x="50" y="74"/>
                      </a:lnTo>
                      <a:lnTo>
                        <a:pt x="49" y="75"/>
                      </a:lnTo>
                      <a:lnTo>
                        <a:pt x="49" y="78"/>
                      </a:lnTo>
                      <a:lnTo>
                        <a:pt x="47" y="80"/>
                      </a:lnTo>
                      <a:lnTo>
                        <a:pt x="46" y="82"/>
                      </a:lnTo>
                      <a:lnTo>
                        <a:pt x="46" y="83"/>
                      </a:lnTo>
                      <a:lnTo>
                        <a:pt x="45" y="86"/>
                      </a:lnTo>
                      <a:lnTo>
                        <a:pt x="44" y="88"/>
                      </a:lnTo>
                      <a:lnTo>
                        <a:pt x="44" y="89"/>
                      </a:lnTo>
                      <a:lnTo>
                        <a:pt x="43" y="91"/>
                      </a:lnTo>
                      <a:lnTo>
                        <a:pt x="43" y="94"/>
                      </a:lnTo>
                      <a:lnTo>
                        <a:pt x="42" y="96"/>
                      </a:lnTo>
                      <a:lnTo>
                        <a:pt x="42" y="98"/>
                      </a:lnTo>
                      <a:lnTo>
                        <a:pt x="41" y="99"/>
                      </a:lnTo>
                      <a:lnTo>
                        <a:pt x="41" y="102"/>
                      </a:lnTo>
                      <a:lnTo>
                        <a:pt x="41" y="104"/>
                      </a:lnTo>
                      <a:lnTo>
                        <a:pt x="41" y="106"/>
                      </a:lnTo>
                      <a:lnTo>
                        <a:pt x="41" y="109"/>
                      </a:lnTo>
                      <a:lnTo>
                        <a:pt x="41" y="111"/>
                      </a:lnTo>
                      <a:lnTo>
                        <a:pt x="41" y="113"/>
                      </a:lnTo>
                      <a:lnTo>
                        <a:pt x="41" y="117"/>
                      </a:lnTo>
                      <a:lnTo>
                        <a:pt x="42" y="119"/>
                      </a:lnTo>
                      <a:lnTo>
                        <a:pt x="42" y="121"/>
                      </a:lnTo>
                      <a:lnTo>
                        <a:pt x="43" y="125"/>
                      </a:lnTo>
                      <a:lnTo>
                        <a:pt x="302" y="128"/>
                      </a:lnTo>
                      <a:lnTo>
                        <a:pt x="325" y="68"/>
                      </a:lnTo>
                      <a:lnTo>
                        <a:pt x="325" y="67"/>
                      </a:lnTo>
                      <a:lnTo>
                        <a:pt x="325" y="66"/>
                      </a:lnTo>
                      <a:lnTo>
                        <a:pt x="326" y="66"/>
                      </a:lnTo>
                      <a:lnTo>
                        <a:pt x="326" y="65"/>
                      </a:lnTo>
                      <a:lnTo>
                        <a:pt x="327" y="65"/>
                      </a:lnTo>
                      <a:lnTo>
                        <a:pt x="327" y="64"/>
                      </a:lnTo>
                      <a:lnTo>
                        <a:pt x="329" y="64"/>
                      </a:lnTo>
                      <a:lnTo>
                        <a:pt x="330" y="64"/>
                      </a:lnTo>
                      <a:lnTo>
                        <a:pt x="331" y="64"/>
                      </a:lnTo>
                      <a:lnTo>
                        <a:pt x="332" y="64"/>
                      </a:lnTo>
                      <a:lnTo>
                        <a:pt x="333" y="64"/>
                      </a:lnTo>
                      <a:lnTo>
                        <a:pt x="334" y="64"/>
                      </a:lnTo>
                      <a:lnTo>
                        <a:pt x="335" y="64"/>
                      </a:lnTo>
                      <a:lnTo>
                        <a:pt x="337" y="65"/>
                      </a:lnTo>
                      <a:lnTo>
                        <a:pt x="338" y="65"/>
                      </a:lnTo>
                      <a:lnTo>
                        <a:pt x="338" y="66"/>
                      </a:lnTo>
                      <a:lnTo>
                        <a:pt x="339" y="66"/>
                      </a:lnTo>
                      <a:lnTo>
                        <a:pt x="339" y="67"/>
                      </a:lnTo>
                      <a:lnTo>
                        <a:pt x="340" y="67"/>
                      </a:lnTo>
                      <a:lnTo>
                        <a:pt x="340" y="68"/>
                      </a:lnTo>
                      <a:lnTo>
                        <a:pt x="340" y="69"/>
                      </a:lnTo>
                      <a:lnTo>
                        <a:pt x="340" y="71"/>
                      </a:lnTo>
                      <a:lnTo>
                        <a:pt x="340" y="72"/>
                      </a:lnTo>
                      <a:lnTo>
                        <a:pt x="340" y="73"/>
                      </a:lnTo>
                      <a:lnTo>
                        <a:pt x="340" y="74"/>
                      </a:lnTo>
                      <a:lnTo>
                        <a:pt x="340" y="75"/>
                      </a:lnTo>
                      <a:lnTo>
                        <a:pt x="320" y="129"/>
                      </a:lnTo>
                      <a:lnTo>
                        <a:pt x="372" y="130"/>
                      </a:lnTo>
                      <a:lnTo>
                        <a:pt x="406" y="48"/>
                      </a:lnTo>
                      <a:lnTo>
                        <a:pt x="408" y="49"/>
                      </a:lnTo>
                      <a:lnTo>
                        <a:pt x="410" y="51"/>
                      </a:lnTo>
                      <a:lnTo>
                        <a:pt x="413" y="52"/>
                      </a:lnTo>
                      <a:lnTo>
                        <a:pt x="416" y="55"/>
                      </a:lnTo>
                      <a:lnTo>
                        <a:pt x="418" y="56"/>
                      </a:lnTo>
                      <a:lnTo>
                        <a:pt x="421" y="58"/>
                      </a:lnTo>
                      <a:lnTo>
                        <a:pt x="424" y="59"/>
                      </a:lnTo>
                      <a:lnTo>
                        <a:pt x="426" y="61"/>
                      </a:lnTo>
                      <a:lnTo>
                        <a:pt x="430" y="64"/>
                      </a:lnTo>
                      <a:lnTo>
                        <a:pt x="432" y="66"/>
                      </a:lnTo>
                      <a:lnTo>
                        <a:pt x="436" y="67"/>
                      </a:lnTo>
                      <a:lnTo>
                        <a:pt x="438" y="69"/>
                      </a:lnTo>
                      <a:lnTo>
                        <a:pt x="441" y="72"/>
                      </a:lnTo>
                      <a:lnTo>
                        <a:pt x="444" y="73"/>
                      </a:lnTo>
                      <a:lnTo>
                        <a:pt x="446" y="75"/>
                      </a:lnTo>
                      <a:lnTo>
                        <a:pt x="450" y="78"/>
                      </a:lnTo>
                      <a:lnTo>
                        <a:pt x="452" y="80"/>
                      </a:lnTo>
                      <a:lnTo>
                        <a:pt x="454" y="81"/>
                      </a:lnTo>
                      <a:lnTo>
                        <a:pt x="456" y="83"/>
                      </a:lnTo>
                      <a:lnTo>
                        <a:pt x="459" y="86"/>
                      </a:lnTo>
                      <a:lnTo>
                        <a:pt x="461" y="87"/>
                      </a:lnTo>
                      <a:lnTo>
                        <a:pt x="463" y="89"/>
                      </a:lnTo>
                      <a:lnTo>
                        <a:pt x="464" y="90"/>
                      </a:lnTo>
                      <a:lnTo>
                        <a:pt x="467" y="92"/>
                      </a:lnTo>
                      <a:lnTo>
                        <a:pt x="468" y="94"/>
                      </a:lnTo>
                      <a:lnTo>
                        <a:pt x="470" y="96"/>
                      </a:lnTo>
                      <a:lnTo>
                        <a:pt x="471" y="97"/>
                      </a:lnTo>
                      <a:lnTo>
                        <a:pt x="473" y="98"/>
                      </a:lnTo>
                      <a:lnTo>
                        <a:pt x="473" y="99"/>
                      </a:lnTo>
                      <a:lnTo>
                        <a:pt x="474" y="101"/>
                      </a:lnTo>
                      <a:lnTo>
                        <a:pt x="474" y="102"/>
                      </a:lnTo>
                      <a:lnTo>
                        <a:pt x="474" y="103"/>
                      </a:lnTo>
                      <a:lnTo>
                        <a:pt x="474" y="136"/>
                      </a:lnTo>
                      <a:lnTo>
                        <a:pt x="27" y="133"/>
                      </a:lnTo>
                      <a:lnTo>
                        <a:pt x="0" y="0"/>
                      </a:lnTo>
                      <a:close/>
                    </a:path>
                  </a:pathLst>
                </a:custGeom>
                <a:solidFill>
                  <a:srgbClr val="000000"/>
                </a:solidFill>
                <a:ln w="9525">
                  <a:noFill/>
                  <a:round/>
                  <a:headEnd/>
                  <a:tailEnd/>
                </a:ln>
              </p:spPr>
              <p:txBody>
                <a:bodyPr/>
                <a:lstStyle/>
                <a:p>
                  <a:endParaRPr lang="en-GB"/>
                </a:p>
              </p:txBody>
            </p:sp>
            <p:sp>
              <p:nvSpPr>
                <p:cNvPr id="941" name="Freeform 1257"/>
                <p:cNvSpPr>
                  <a:spLocks/>
                </p:cNvSpPr>
                <p:nvPr/>
              </p:nvSpPr>
              <p:spPr bwMode="auto">
                <a:xfrm>
                  <a:off x="3642" y="2810"/>
                  <a:ext cx="237" cy="68"/>
                </a:xfrm>
                <a:custGeom>
                  <a:avLst/>
                  <a:gdLst>
                    <a:gd name="T0" fmla="*/ 2 w 474"/>
                    <a:gd name="T1" fmla="*/ 0 h 136"/>
                    <a:gd name="T2" fmla="*/ 3 w 474"/>
                    <a:gd name="T3" fmla="*/ 1 h 136"/>
                    <a:gd name="T4" fmla="*/ 5 w 474"/>
                    <a:gd name="T5" fmla="*/ 1 h 136"/>
                    <a:gd name="T6" fmla="*/ 7 w 474"/>
                    <a:gd name="T7" fmla="*/ 2 h 136"/>
                    <a:gd name="T8" fmla="*/ 8 w 474"/>
                    <a:gd name="T9" fmla="*/ 3 h 136"/>
                    <a:gd name="T10" fmla="*/ 10 w 474"/>
                    <a:gd name="T11" fmla="*/ 4 h 136"/>
                    <a:gd name="T12" fmla="*/ 11 w 474"/>
                    <a:gd name="T13" fmla="*/ 5 h 136"/>
                    <a:gd name="T14" fmla="*/ 12 w 474"/>
                    <a:gd name="T15" fmla="*/ 7 h 136"/>
                    <a:gd name="T16" fmla="*/ 13 w 474"/>
                    <a:gd name="T17" fmla="*/ 9 h 136"/>
                    <a:gd name="T18" fmla="*/ 14 w 474"/>
                    <a:gd name="T19" fmla="*/ 11 h 136"/>
                    <a:gd name="T20" fmla="*/ 14 w 474"/>
                    <a:gd name="T21" fmla="*/ 13 h 136"/>
                    <a:gd name="T22" fmla="*/ 14 w 474"/>
                    <a:gd name="T23" fmla="*/ 15 h 136"/>
                    <a:gd name="T24" fmla="*/ 13 w 474"/>
                    <a:gd name="T25" fmla="*/ 17 h 136"/>
                    <a:gd name="T26" fmla="*/ 13 w 474"/>
                    <a:gd name="T27" fmla="*/ 18 h 136"/>
                    <a:gd name="T28" fmla="*/ 12 w 474"/>
                    <a:gd name="T29" fmla="*/ 20 h 136"/>
                    <a:gd name="T30" fmla="*/ 12 w 474"/>
                    <a:gd name="T31" fmla="*/ 21 h 136"/>
                    <a:gd name="T32" fmla="*/ 11 w 474"/>
                    <a:gd name="T33" fmla="*/ 22 h 136"/>
                    <a:gd name="T34" fmla="*/ 11 w 474"/>
                    <a:gd name="T35" fmla="*/ 24 h 136"/>
                    <a:gd name="T36" fmla="*/ 11 w 474"/>
                    <a:gd name="T37" fmla="*/ 26 h 136"/>
                    <a:gd name="T38" fmla="*/ 11 w 474"/>
                    <a:gd name="T39" fmla="*/ 27 h 136"/>
                    <a:gd name="T40" fmla="*/ 11 w 474"/>
                    <a:gd name="T41" fmla="*/ 29 h 136"/>
                    <a:gd name="T42" fmla="*/ 76 w 474"/>
                    <a:gd name="T43" fmla="*/ 32 h 136"/>
                    <a:gd name="T44" fmla="*/ 82 w 474"/>
                    <a:gd name="T45" fmla="*/ 17 h 136"/>
                    <a:gd name="T46" fmla="*/ 82 w 474"/>
                    <a:gd name="T47" fmla="*/ 17 h 136"/>
                    <a:gd name="T48" fmla="*/ 83 w 474"/>
                    <a:gd name="T49" fmla="*/ 16 h 136"/>
                    <a:gd name="T50" fmla="*/ 84 w 474"/>
                    <a:gd name="T51" fmla="*/ 16 h 136"/>
                    <a:gd name="T52" fmla="*/ 85 w 474"/>
                    <a:gd name="T53" fmla="*/ 17 h 136"/>
                    <a:gd name="T54" fmla="*/ 85 w 474"/>
                    <a:gd name="T55" fmla="*/ 17 h 136"/>
                    <a:gd name="T56" fmla="*/ 85 w 474"/>
                    <a:gd name="T57" fmla="*/ 17 h 136"/>
                    <a:gd name="T58" fmla="*/ 85 w 474"/>
                    <a:gd name="T59" fmla="*/ 18 h 136"/>
                    <a:gd name="T60" fmla="*/ 85 w 474"/>
                    <a:gd name="T61" fmla="*/ 18 h 136"/>
                    <a:gd name="T62" fmla="*/ 102 w 474"/>
                    <a:gd name="T63" fmla="*/ 12 h 136"/>
                    <a:gd name="T64" fmla="*/ 104 w 474"/>
                    <a:gd name="T65" fmla="*/ 13 h 136"/>
                    <a:gd name="T66" fmla="*/ 106 w 474"/>
                    <a:gd name="T67" fmla="*/ 14 h 136"/>
                    <a:gd name="T68" fmla="*/ 108 w 474"/>
                    <a:gd name="T69" fmla="*/ 16 h 136"/>
                    <a:gd name="T70" fmla="*/ 110 w 474"/>
                    <a:gd name="T71" fmla="*/ 17 h 136"/>
                    <a:gd name="T72" fmla="*/ 112 w 474"/>
                    <a:gd name="T73" fmla="*/ 18 h 136"/>
                    <a:gd name="T74" fmla="*/ 114 w 474"/>
                    <a:gd name="T75" fmla="*/ 20 h 136"/>
                    <a:gd name="T76" fmla="*/ 116 w 474"/>
                    <a:gd name="T77" fmla="*/ 21 h 136"/>
                    <a:gd name="T78" fmla="*/ 117 w 474"/>
                    <a:gd name="T79" fmla="*/ 23 h 136"/>
                    <a:gd name="T80" fmla="*/ 118 w 474"/>
                    <a:gd name="T81" fmla="*/ 24 h 136"/>
                    <a:gd name="T82" fmla="*/ 119 w 474"/>
                    <a:gd name="T83" fmla="*/ 25 h 136"/>
                    <a:gd name="T84" fmla="*/ 119 w 474"/>
                    <a:gd name="T85" fmla="*/ 34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4"/>
                    <a:gd name="T130" fmla="*/ 0 h 136"/>
                    <a:gd name="T131" fmla="*/ 474 w 474"/>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4" h="136">
                      <a:moveTo>
                        <a:pt x="0" y="0"/>
                      </a:moveTo>
                      <a:lnTo>
                        <a:pt x="3" y="0"/>
                      </a:lnTo>
                      <a:lnTo>
                        <a:pt x="5" y="0"/>
                      </a:lnTo>
                      <a:lnTo>
                        <a:pt x="7" y="2"/>
                      </a:lnTo>
                      <a:lnTo>
                        <a:pt x="9" y="2"/>
                      </a:lnTo>
                      <a:lnTo>
                        <a:pt x="12" y="3"/>
                      </a:lnTo>
                      <a:lnTo>
                        <a:pt x="14" y="4"/>
                      </a:lnTo>
                      <a:lnTo>
                        <a:pt x="16" y="4"/>
                      </a:lnTo>
                      <a:lnTo>
                        <a:pt x="20" y="5"/>
                      </a:lnTo>
                      <a:lnTo>
                        <a:pt x="22" y="6"/>
                      </a:lnTo>
                      <a:lnTo>
                        <a:pt x="24" y="7"/>
                      </a:lnTo>
                      <a:lnTo>
                        <a:pt x="27" y="8"/>
                      </a:lnTo>
                      <a:lnTo>
                        <a:pt x="28" y="10"/>
                      </a:lnTo>
                      <a:lnTo>
                        <a:pt x="30" y="11"/>
                      </a:lnTo>
                      <a:lnTo>
                        <a:pt x="32" y="13"/>
                      </a:lnTo>
                      <a:lnTo>
                        <a:pt x="35" y="14"/>
                      </a:lnTo>
                      <a:lnTo>
                        <a:pt x="37" y="15"/>
                      </a:lnTo>
                      <a:lnTo>
                        <a:pt x="38" y="18"/>
                      </a:lnTo>
                      <a:lnTo>
                        <a:pt x="41" y="19"/>
                      </a:lnTo>
                      <a:lnTo>
                        <a:pt x="42" y="21"/>
                      </a:lnTo>
                      <a:lnTo>
                        <a:pt x="44" y="23"/>
                      </a:lnTo>
                      <a:lnTo>
                        <a:pt x="45" y="25"/>
                      </a:lnTo>
                      <a:lnTo>
                        <a:pt x="46" y="27"/>
                      </a:lnTo>
                      <a:lnTo>
                        <a:pt x="47" y="29"/>
                      </a:lnTo>
                      <a:lnTo>
                        <a:pt x="49" y="31"/>
                      </a:lnTo>
                      <a:lnTo>
                        <a:pt x="50" y="35"/>
                      </a:lnTo>
                      <a:lnTo>
                        <a:pt x="51" y="37"/>
                      </a:lnTo>
                      <a:lnTo>
                        <a:pt x="52" y="40"/>
                      </a:lnTo>
                      <a:lnTo>
                        <a:pt x="52" y="43"/>
                      </a:lnTo>
                      <a:lnTo>
                        <a:pt x="53" y="45"/>
                      </a:lnTo>
                      <a:lnTo>
                        <a:pt x="53" y="49"/>
                      </a:lnTo>
                      <a:lnTo>
                        <a:pt x="53" y="51"/>
                      </a:lnTo>
                      <a:lnTo>
                        <a:pt x="53" y="55"/>
                      </a:lnTo>
                      <a:lnTo>
                        <a:pt x="53" y="57"/>
                      </a:lnTo>
                      <a:lnTo>
                        <a:pt x="53" y="59"/>
                      </a:lnTo>
                      <a:lnTo>
                        <a:pt x="53" y="61"/>
                      </a:lnTo>
                      <a:lnTo>
                        <a:pt x="52" y="64"/>
                      </a:lnTo>
                      <a:lnTo>
                        <a:pt x="52" y="66"/>
                      </a:lnTo>
                      <a:lnTo>
                        <a:pt x="52" y="67"/>
                      </a:lnTo>
                      <a:lnTo>
                        <a:pt x="51" y="69"/>
                      </a:lnTo>
                      <a:lnTo>
                        <a:pt x="50" y="72"/>
                      </a:lnTo>
                      <a:lnTo>
                        <a:pt x="50" y="74"/>
                      </a:lnTo>
                      <a:lnTo>
                        <a:pt x="49" y="75"/>
                      </a:lnTo>
                      <a:lnTo>
                        <a:pt x="49" y="78"/>
                      </a:lnTo>
                      <a:lnTo>
                        <a:pt x="47" y="80"/>
                      </a:lnTo>
                      <a:lnTo>
                        <a:pt x="46" y="82"/>
                      </a:lnTo>
                      <a:lnTo>
                        <a:pt x="46" y="83"/>
                      </a:lnTo>
                      <a:lnTo>
                        <a:pt x="45" y="86"/>
                      </a:lnTo>
                      <a:lnTo>
                        <a:pt x="44" y="88"/>
                      </a:lnTo>
                      <a:lnTo>
                        <a:pt x="44" y="89"/>
                      </a:lnTo>
                      <a:lnTo>
                        <a:pt x="43" y="91"/>
                      </a:lnTo>
                      <a:lnTo>
                        <a:pt x="43" y="94"/>
                      </a:lnTo>
                      <a:lnTo>
                        <a:pt x="42" y="96"/>
                      </a:lnTo>
                      <a:lnTo>
                        <a:pt x="42" y="98"/>
                      </a:lnTo>
                      <a:lnTo>
                        <a:pt x="41" y="99"/>
                      </a:lnTo>
                      <a:lnTo>
                        <a:pt x="41" y="102"/>
                      </a:lnTo>
                      <a:lnTo>
                        <a:pt x="41" y="104"/>
                      </a:lnTo>
                      <a:lnTo>
                        <a:pt x="41" y="106"/>
                      </a:lnTo>
                      <a:lnTo>
                        <a:pt x="41" y="109"/>
                      </a:lnTo>
                      <a:lnTo>
                        <a:pt x="41" y="111"/>
                      </a:lnTo>
                      <a:lnTo>
                        <a:pt x="41" y="113"/>
                      </a:lnTo>
                      <a:lnTo>
                        <a:pt x="41" y="117"/>
                      </a:lnTo>
                      <a:lnTo>
                        <a:pt x="42" y="119"/>
                      </a:lnTo>
                      <a:lnTo>
                        <a:pt x="42" y="121"/>
                      </a:lnTo>
                      <a:lnTo>
                        <a:pt x="43" y="125"/>
                      </a:lnTo>
                      <a:lnTo>
                        <a:pt x="302" y="128"/>
                      </a:lnTo>
                      <a:lnTo>
                        <a:pt x="325" y="68"/>
                      </a:lnTo>
                      <a:lnTo>
                        <a:pt x="325" y="67"/>
                      </a:lnTo>
                      <a:lnTo>
                        <a:pt x="325" y="66"/>
                      </a:lnTo>
                      <a:lnTo>
                        <a:pt x="326" y="66"/>
                      </a:lnTo>
                      <a:lnTo>
                        <a:pt x="326" y="65"/>
                      </a:lnTo>
                      <a:lnTo>
                        <a:pt x="327" y="65"/>
                      </a:lnTo>
                      <a:lnTo>
                        <a:pt x="327" y="64"/>
                      </a:lnTo>
                      <a:lnTo>
                        <a:pt x="329" y="64"/>
                      </a:lnTo>
                      <a:lnTo>
                        <a:pt x="330" y="64"/>
                      </a:lnTo>
                      <a:lnTo>
                        <a:pt x="331" y="64"/>
                      </a:lnTo>
                      <a:lnTo>
                        <a:pt x="332" y="64"/>
                      </a:lnTo>
                      <a:lnTo>
                        <a:pt x="333" y="64"/>
                      </a:lnTo>
                      <a:lnTo>
                        <a:pt x="334" y="64"/>
                      </a:lnTo>
                      <a:lnTo>
                        <a:pt x="335" y="64"/>
                      </a:lnTo>
                      <a:lnTo>
                        <a:pt x="337" y="65"/>
                      </a:lnTo>
                      <a:lnTo>
                        <a:pt x="338" y="65"/>
                      </a:lnTo>
                      <a:lnTo>
                        <a:pt x="338" y="66"/>
                      </a:lnTo>
                      <a:lnTo>
                        <a:pt x="339" y="66"/>
                      </a:lnTo>
                      <a:lnTo>
                        <a:pt x="339" y="67"/>
                      </a:lnTo>
                      <a:lnTo>
                        <a:pt x="340" y="67"/>
                      </a:lnTo>
                      <a:lnTo>
                        <a:pt x="340" y="68"/>
                      </a:lnTo>
                      <a:lnTo>
                        <a:pt x="340" y="69"/>
                      </a:lnTo>
                      <a:lnTo>
                        <a:pt x="340" y="71"/>
                      </a:lnTo>
                      <a:lnTo>
                        <a:pt x="340" y="72"/>
                      </a:lnTo>
                      <a:lnTo>
                        <a:pt x="340" y="73"/>
                      </a:lnTo>
                      <a:lnTo>
                        <a:pt x="340" y="74"/>
                      </a:lnTo>
                      <a:lnTo>
                        <a:pt x="340" y="75"/>
                      </a:lnTo>
                      <a:lnTo>
                        <a:pt x="320" y="129"/>
                      </a:lnTo>
                      <a:lnTo>
                        <a:pt x="372" y="130"/>
                      </a:lnTo>
                      <a:lnTo>
                        <a:pt x="406" y="48"/>
                      </a:lnTo>
                      <a:lnTo>
                        <a:pt x="408" y="49"/>
                      </a:lnTo>
                      <a:lnTo>
                        <a:pt x="410" y="51"/>
                      </a:lnTo>
                      <a:lnTo>
                        <a:pt x="413" y="52"/>
                      </a:lnTo>
                      <a:lnTo>
                        <a:pt x="416" y="55"/>
                      </a:lnTo>
                      <a:lnTo>
                        <a:pt x="418" y="56"/>
                      </a:lnTo>
                      <a:lnTo>
                        <a:pt x="421" y="58"/>
                      </a:lnTo>
                      <a:lnTo>
                        <a:pt x="424" y="59"/>
                      </a:lnTo>
                      <a:lnTo>
                        <a:pt x="426" y="61"/>
                      </a:lnTo>
                      <a:lnTo>
                        <a:pt x="430" y="64"/>
                      </a:lnTo>
                      <a:lnTo>
                        <a:pt x="432" y="66"/>
                      </a:lnTo>
                      <a:lnTo>
                        <a:pt x="436" y="67"/>
                      </a:lnTo>
                      <a:lnTo>
                        <a:pt x="438" y="69"/>
                      </a:lnTo>
                      <a:lnTo>
                        <a:pt x="441" y="72"/>
                      </a:lnTo>
                      <a:lnTo>
                        <a:pt x="444" y="73"/>
                      </a:lnTo>
                      <a:lnTo>
                        <a:pt x="446" y="75"/>
                      </a:lnTo>
                      <a:lnTo>
                        <a:pt x="450" y="78"/>
                      </a:lnTo>
                      <a:lnTo>
                        <a:pt x="452" y="80"/>
                      </a:lnTo>
                      <a:lnTo>
                        <a:pt x="454" y="81"/>
                      </a:lnTo>
                      <a:lnTo>
                        <a:pt x="456" y="83"/>
                      </a:lnTo>
                      <a:lnTo>
                        <a:pt x="459" y="86"/>
                      </a:lnTo>
                      <a:lnTo>
                        <a:pt x="461" y="87"/>
                      </a:lnTo>
                      <a:lnTo>
                        <a:pt x="463" y="89"/>
                      </a:lnTo>
                      <a:lnTo>
                        <a:pt x="464" y="90"/>
                      </a:lnTo>
                      <a:lnTo>
                        <a:pt x="467" y="92"/>
                      </a:lnTo>
                      <a:lnTo>
                        <a:pt x="468" y="94"/>
                      </a:lnTo>
                      <a:lnTo>
                        <a:pt x="470" y="96"/>
                      </a:lnTo>
                      <a:lnTo>
                        <a:pt x="471" y="97"/>
                      </a:lnTo>
                      <a:lnTo>
                        <a:pt x="473" y="98"/>
                      </a:lnTo>
                      <a:lnTo>
                        <a:pt x="473" y="99"/>
                      </a:lnTo>
                      <a:lnTo>
                        <a:pt x="474" y="101"/>
                      </a:lnTo>
                      <a:lnTo>
                        <a:pt x="474" y="102"/>
                      </a:lnTo>
                      <a:lnTo>
                        <a:pt x="474" y="103"/>
                      </a:lnTo>
                      <a:lnTo>
                        <a:pt x="474" y="136"/>
                      </a:lnTo>
                      <a:lnTo>
                        <a:pt x="27" y="133"/>
                      </a:lnTo>
                      <a:lnTo>
                        <a:pt x="0" y="0"/>
                      </a:lnTo>
                    </a:path>
                  </a:pathLst>
                </a:custGeom>
                <a:noFill/>
                <a:ln w="0">
                  <a:solidFill>
                    <a:srgbClr val="000000"/>
                  </a:solidFill>
                  <a:prstDash val="solid"/>
                  <a:round/>
                  <a:headEnd/>
                  <a:tailEnd/>
                </a:ln>
              </p:spPr>
              <p:txBody>
                <a:bodyPr/>
                <a:lstStyle/>
                <a:p>
                  <a:endParaRPr lang="en-GB"/>
                </a:p>
              </p:txBody>
            </p:sp>
            <p:sp>
              <p:nvSpPr>
                <p:cNvPr id="942" name="Freeform 1258"/>
                <p:cNvSpPr>
                  <a:spLocks/>
                </p:cNvSpPr>
                <p:nvPr/>
              </p:nvSpPr>
              <p:spPr bwMode="auto">
                <a:xfrm>
                  <a:off x="3067" y="2913"/>
                  <a:ext cx="39" cy="73"/>
                </a:xfrm>
                <a:custGeom>
                  <a:avLst/>
                  <a:gdLst>
                    <a:gd name="T0" fmla="*/ 16 w 79"/>
                    <a:gd name="T1" fmla="*/ 0 h 147"/>
                    <a:gd name="T2" fmla="*/ 16 w 79"/>
                    <a:gd name="T3" fmla="*/ 0 h 147"/>
                    <a:gd name="T4" fmla="*/ 17 w 79"/>
                    <a:gd name="T5" fmla="*/ 0 h 147"/>
                    <a:gd name="T6" fmla="*/ 17 w 79"/>
                    <a:gd name="T7" fmla="*/ 0 h 147"/>
                    <a:gd name="T8" fmla="*/ 18 w 79"/>
                    <a:gd name="T9" fmla="*/ 1 h 147"/>
                    <a:gd name="T10" fmla="*/ 18 w 79"/>
                    <a:gd name="T11" fmla="*/ 1 h 147"/>
                    <a:gd name="T12" fmla="*/ 18 w 79"/>
                    <a:gd name="T13" fmla="*/ 1 h 147"/>
                    <a:gd name="T14" fmla="*/ 19 w 79"/>
                    <a:gd name="T15" fmla="*/ 1 h 147"/>
                    <a:gd name="T16" fmla="*/ 19 w 79"/>
                    <a:gd name="T17" fmla="*/ 2 h 147"/>
                    <a:gd name="T18" fmla="*/ 19 w 79"/>
                    <a:gd name="T19" fmla="*/ 3 h 147"/>
                    <a:gd name="T20" fmla="*/ 19 w 79"/>
                    <a:gd name="T21" fmla="*/ 3 h 147"/>
                    <a:gd name="T22" fmla="*/ 19 w 79"/>
                    <a:gd name="T23" fmla="*/ 33 h 147"/>
                    <a:gd name="T24" fmla="*/ 19 w 79"/>
                    <a:gd name="T25" fmla="*/ 34 h 147"/>
                    <a:gd name="T26" fmla="*/ 18 w 79"/>
                    <a:gd name="T27" fmla="*/ 34 h 147"/>
                    <a:gd name="T28" fmla="*/ 18 w 79"/>
                    <a:gd name="T29" fmla="*/ 35 h 147"/>
                    <a:gd name="T30" fmla="*/ 18 w 79"/>
                    <a:gd name="T31" fmla="*/ 35 h 147"/>
                    <a:gd name="T32" fmla="*/ 18 w 79"/>
                    <a:gd name="T33" fmla="*/ 35 h 147"/>
                    <a:gd name="T34" fmla="*/ 18 w 79"/>
                    <a:gd name="T35" fmla="*/ 36 h 147"/>
                    <a:gd name="T36" fmla="*/ 17 w 79"/>
                    <a:gd name="T37" fmla="*/ 36 h 147"/>
                    <a:gd name="T38" fmla="*/ 16 w 79"/>
                    <a:gd name="T39" fmla="*/ 36 h 147"/>
                    <a:gd name="T40" fmla="*/ 16 w 79"/>
                    <a:gd name="T41" fmla="*/ 36 h 147"/>
                    <a:gd name="T42" fmla="*/ 15 w 79"/>
                    <a:gd name="T43" fmla="*/ 36 h 147"/>
                    <a:gd name="T44" fmla="*/ 2 w 79"/>
                    <a:gd name="T45" fmla="*/ 35 h 147"/>
                    <a:gd name="T46" fmla="*/ 1 w 79"/>
                    <a:gd name="T47" fmla="*/ 33 h 147"/>
                    <a:gd name="T48" fmla="*/ 1 w 79"/>
                    <a:gd name="T49" fmla="*/ 30 h 147"/>
                    <a:gd name="T50" fmla="*/ 1 w 79"/>
                    <a:gd name="T51" fmla="*/ 28 h 147"/>
                    <a:gd name="T52" fmla="*/ 1 w 79"/>
                    <a:gd name="T53" fmla="*/ 25 h 147"/>
                    <a:gd name="T54" fmla="*/ 0 w 79"/>
                    <a:gd name="T55" fmla="*/ 23 h 147"/>
                    <a:gd name="T56" fmla="*/ 0 w 79"/>
                    <a:gd name="T57" fmla="*/ 20 h 147"/>
                    <a:gd name="T58" fmla="*/ 0 w 79"/>
                    <a:gd name="T59" fmla="*/ 18 h 147"/>
                    <a:gd name="T60" fmla="*/ 0 w 79"/>
                    <a:gd name="T61" fmla="*/ 16 h 147"/>
                    <a:gd name="T62" fmla="*/ 0 w 79"/>
                    <a:gd name="T63" fmla="*/ 14 h 147"/>
                    <a:gd name="T64" fmla="*/ 0 w 79"/>
                    <a:gd name="T65" fmla="*/ 11 h 147"/>
                    <a:gd name="T66" fmla="*/ 0 w 79"/>
                    <a:gd name="T67" fmla="*/ 9 h 147"/>
                    <a:gd name="T68" fmla="*/ 0 w 79"/>
                    <a:gd name="T69" fmla="*/ 7 h 147"/>
                    <a:gd name="T70" fmla="*/ 0 w 79"/>
                    <a:gd name="T71" fmla="*/ 5 h 147"/>
                    <a:gd name="T72" fmla="*/ 0 w 79"/>
                    <a:gd name="T73" fmla="*/ 3 h 147"/>
                    <a:gd name="T74" fmla="*/ 1 w 79"/>
                    <a:gd name="T75" fmla="*/ 1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147"/>
                    <a:gd name="T116" fmla="*/ 79 w 79"/>
                    <a:gd name="T117" fmla="*/ 147 h 14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147">
                      <a:moveTo>
                        <a:pt x="4" y="0"/>
                      </a:moveTo>
                      <a:lnTo>
                        <a:pt x="65" y="2"/>
                      </a:lnTo>
                      <a:lnTo>
                        <a:pt x="66" y="2"/>
                      </a:lnTo>
                      <a:lnTo>
                        <a:pt x="67" y="2"/>
                      </a:lnTo>
                      <a:lnTo>
                        <a:pt x="68" y="2"/>
                      </a:lnTo>
                      <a:lnTo>
                        <a:pt x="68" y="3"/>
                      </a:lnTo>
                      <a:lnTo>
                        <a:pt x="70" y="3"/>
                      </a:lnTo>
                      <a:lnTo>
                        <a:pt x="71" y="3"/>
                      </a:lnTo>
                      <a:lnTo>
                        <a:pt x="72" y="3"/>
                      </a:lnTo>
                      <a:lnTo>
                        <a:pt x="73" y="4"/>
                      </a:lnTo>
                      <a:lnTo>
                        <a:pt x="74" y="4"/>
                      </a:lnTo>
                      <a:lnTo>
                        <a:pt x="74" y="5"/>
                      </a:lnTo>
                      <a:lnTo>
                        <a:pt x="75" y="5"/>
                      </a:lnTo>
                      <a:lnTo>
                        <a:pt x="75" y="6"/>
                      </a:lnTo>
                      <a:lnTo>
                        <a:pt x="76" y="6"/>
                      </a:lnTo>
                      <a:lnTo>
                        <a:pt x="76" y="7"/>
                      </a:lnTo>
                      <a:lnTo>
                        <a:pt x="78" y="9"/>
                      </a:lnTo>
                      <a:lnTo>
                        <a:pt x="78" y="10"/>
                      </a:lnTo>
                      <a:lnTo>
                        <a:pt x="78" y="11"/>
                      </a:lnTo>
                      <a:lnTo>
                        <a:pt x="79" y="12"/>
                      </a:lnTo>
                      <a:lnTo>
                        <a:pt x="79" y="13"/>
                      </a:lnTo>
                      <a:lnTo>
                        <a:pt x="79" y="14"/>
                      </a:lnTo>
                      <a:lnTo>
                        <a:pt x="79" y="15"/>
                      </a:lnTo>
                      <a:lnTo>
                        <a:pt x="76" y="135"/>
                      </a:lnTo>
                      <a:lnTo>
                        <a:pt x="76" y="136"/>
                      </a:lnTo>
                      <a:lnTo>
                        <a:pt x="76" y="138"/>
                      </a:lnTo>
                      <a:lnTo>
                        <a:pt x="76" y="139"/>
                      </a:lnTo>
                      <a:lnTo>
                        <a:pt x="75" y="139"/>
                      </a:lnTo>
                      <a:lnTo>
                        <a:pt x="75" y="140"/>
                      </a:lnTo>
                      <a:lnTo>
                        <a:pt x="75" y="141"/>
                      </a:lnTo>
                      <a:lnTo>
                        <a:pt x="74" y="141"/>
                      </a:lnTo>
                      <a:lnTo>
                        <a:pt x="74" y="142"/>
                      </a:lnTo>
                      <a:lnTo>
                        <a:pt x="73" y="142"/>
                      </a:lnTo>
                      <a:lnTo>
                        <a:pt x="73" y="143"/>
                      </a:lnTo>
                      <a:lnTo>
                        <a:pt x="72" y="143"/>
                      </a:lnTo>
                      <a:lnTo>
                        <a:pt x="72" y="144"/>
                      </a:lnTo>
                      <a:lnTo>
                        <a:pt x="71" y="144"/>
                      </a:lnTo>
                      <a:lnTo>
                        <a:pt x="70" y="146"/>
                      </a:lnTo>
                      <a:lnTo>
                        <a:pt x="68" y="146"/>
                      </a:lnTo>
                      <a:lnTo>
                        <a:pt x="67" y="146"/>
                      </a:lnTo>
                      <a:lnTo>
                        <a:pt x="66" y="147"/>
                      </a:lnTo>
                      <a:lnTo>
                        <a:pt x="65" y="147"/>
                      </a:lnTo>
                      <a:lnTo>
                        <a:pt x="64" y="147"/>
                      </a:lnTo>
                      <a:lnTo>
                        <a:pt x="63" y="147"/>
                      </a:lnTo>
                      <a:lnTo>
                        <a:pt x="10" y="146"/>
                      </a:lnTo>
                      <a:lnTo>
                        <a:pt x="10" y="141"/>
                      </a:lnTo>
                      <a:lnTo>
                        <a:pt x="8" y="136"/>
                      </a:lnTo>
                      <a:lnTo>
                        <a:pt x="7" y="132"/>
                      </a:lnTo>
                      <a:lnTo>
                        <a:pt x="7" y="127"/>
                      </a:lnTo>
                      <a:lnTo>
                        <a:pt x="6" y="123"/>
                      </a:lnTo>
                      <a:lnTo>
                        <a:pt x="6" y="117"/>
                      </a:lnTo>
                      <a:lnTo>
                        <a:pt x="5" y="112"/>
                      </a:lnTo>
                      <a:lnTo>
                        <a:pt x="5" y="108"/>
                      </a:lnTo>
                      <a:lnTo>
                        <a:pt x="4" y="103"/>
                      </a:lnTo>
                      <a:lnTo>
                        <a:pt x="4" y="98"/>
                      </a:lnTo>
                      <a:lnTo>
                        <a:pt x="3" y="94"/>
                      </a:lnTo>
                      <a:lnTo>
                        <a:pt x="3" y="88"/>
                      </a:lnTo>
                      <a:lnTo>
                        <a:pt x="3" y="83"/>
                      </a:lnTo>
                      <a:lnTo>
                        <a:pt x="2" y="79"/>
                      </a:lnTo>
                      <a:lnTo>
                        <a:pt x="2" y="74"/>
                      </a:lnTo>
                      <a:lnTo>
                        <a:pt x="2" y="70"/>
                      </a:lnTo>
                      <a:lnTo>
                        <a:pt x="2" y="65"/>
                      </a:lnTo>
                      <a:lnTo>
                        <a:pt x="2" y="60"/>
                      </a:lnTo>
                      <a:lnTo>
                        <a:pt x="0" y="56"/>
                      </a:lnTo>
                      <a:lnTo>
                        <a:pt x="0" y="51"/>
                      </a:lnTo>
                      <a:lnTo>
                        <a:pt x="0" y="47"/>
                      </a:lnTo>
                      <a:lnTo>
                        <a:pt x="0" y="42"/>
                      </a:lnTo>
                      <a:lnTo>
                        <a:pt x="0" y="37"/>
                      </a:lnTo>
                      <a:lnTo>
                        <a:pt x="2" y="33"/>
                      </a:lnTo>
                      <a:lnTo>
                        <a:pt x="2" y="28"/>
                      </a:lnTo>
                      <a:lnTo>
                        <a:pt x="2" y="25"/>
                      </a:lnTo>
                      <a:lnTo>
                        <a:pt x="2" y="20"/>
                      </a:lnTo>
                      <a:lnTo>
                        <a:pt x="3" y="17"/>
                      </a:lnTo>
                      <a:lnTo>
                        <a:pt x="3" y="12"/>
                      </a:lnTo>
                      <a:lnTo>
                        <a:pt x="3" y="9"/>
                      </a:lnTo>
                      <a:lnTo>
                        <a:pt x="4" y="5"/>
                      </a:lnTo>
                      <a:lnTo>
                        <a:pt x="4" y="0"/>
                      </a:lnTo>
                      <a:close/>
                    </a:path>
                  </a:pathLst>
                </a:custGeom>
                <a:solidFill>
                  <a:srgbClr val="000000"/>
                </a:solidFill>
                <a:ln w="9525">
                  <a:noFill/>
                  <a:round/>
                  <a:headEnd/>
                  <a:tailEnd/>
                </a:ln>
              </p:spPr>
              <p:txBody>
                <a:bodyPr/>
                <a:lstStyle/>
                <a:p>
                  <a:endParaRPr lang="en-GB"/>
                </a:p>
              </p:txBody>
            </p:sp>
            <p:sp>
              <p:nvSpPr>
                <p:cNvPr id="943" name="Freeform 1259"/>
                <p:cNvSpPr>
                  <a:spLocks/>
                </p:cNvSpPr>
                <p:nvPr/>
              </p:nvSpPr>
              <p:spPr bwMode="auto">
                <a:xfrm>
                  <a:off x="3067" y="2913"/>
                  <a:ext cx="39" cy="73"/>
                </a:xfrm>
                <a:custGeom>
                  <a:avLst/>
                  <a:gdLst>
                    <a:gd name="T0" fmla="*/ 16 w 79"/>
                    <a:gd name="T1" fmla="*/ 0 h 147"/>
                    <a:gd name="T2" fmla="*/ 16 w 79"/>
                    <a:gd name="T3" fmla="*/ 0 h 147"/>
                    <a:gd name="T4" fmla="*/ 17 w 79"/>
                    <a:gd name="T5" fmla="*/ 0 h 147"/>
                    <a:gd name="T6" fmla="*/ 17 w 79"/>
                    <a:gd name="T7" fmla="*/ 0 h 147"/>
                    <a:gd name="T8" fmla="*/ 18 w 79"/>
                    <a:gd name="T9" fmla="*/ 1 h 147"/>
                    <a:gd name="T10" fmla="*/ 18 w 79"/>
                    <a:gd name="T11" fmla="*/ 1 h 147"/>
                    <a:gd name="T12" fmla="*/ 18 w 79"/>
                    <a:gd name="T13" fmla="*/ 1 h 147"/>
                    <a:gd name="T14" fmla="*/ 19 w 79"/>
                    <a:gd name="T15" fmla="*/ 1 h 147"/>
                    <a:gd name="T16" fmla="*/ 19 w 79"/>
                    <a:gd name="T17" fmla="*/ 2 h 147"/>
                    <a:gd name="T18" fmla="*/ 19 w 79"/>
                    <a:gd name="T19" fmla="*/ 3 h 147"/>
                    <a:gd name="T20" fmla="*/ 19 w 79"/>
                    <a:gd name="T21" fmla="*/ 3 h 147"/>
                    <a:gd name="T22" fmla="*/ 19 w 79"/>
                    <a:gd name="T23" fmla="*/ 33 h 147"/>
                    <a:gd name="T24" fmla="*/ 19 w 79"/>
                    <a:gd name="T25" fmla="*/ 34 h 147"/>
                    <a:gd name="T26" fmla="*/ 18 w 79"/>
                    <a:gd name="T27" fmla="*/ 34 h 147"/>
                    <a:gd name="T28" fmla="*/ 18 w 79"/>
                    <a:gd name="T29" fmla="*/ 35 h 147"/>
                    <a:gd name="T30" fmla="*/ 18 w 79"/>
                    <a:gd name="T31" fmla="*/ 35 h 147"/>
                    <a:gd name="T32" fmla="*/ 18 w 79"/>
                    <a:gd name="T33" fmla="*/ 35 h 147"/>
                    <a:gd name="T34" fmla="*/ 18 w 79"/>
                    <a:gd name="T35" fmla="*/ 36 h 147"/>
                    <a:gd name="T36" fmla="*/ 17 w 79"/>
                    <a:gd name="T37" fmla="*/ 36 h 147"/>
                    <a:gd name="T38" fmla="*/ 16 w 79"/>
                    <a:gd name="T39" fmla="*/ 36 h 147"/>
                    <a:gd name="T40" fmla="*/ 16 w 79"/>
                    <a:gd name="T41" fmla="*/ 36 h 147"/>
                    <a:gd name="T42" fmla="*/ 15 w 79"/>
                    <a:gd name="T43" fmla="*/ 36 h 147"/>
                    <a:gd name="T44" fmla="*/ 2 w 79"/>
                    <a:gd name="T45" fmla="*/ 35 h 147"/>
                    <a:gd name="T46" fmla="*/ 1 w 79"/>
                    <a:gd name="T47" fmla="*/ 33 h 147"/>
                    <a:gd name="T48" fmla="*/ 1 w 79"/>
                    <a:gd name="T49" fmla="*/ 30 h 147"/>
                    <a:gd name="T50" fmla="*/ 1 w 79"/>
                    <a:gd name="T51" fmla="*/ 28 h 147"/>
                    <a:gd name="T52" fmla="*/ 1 w 79"/>
                    <a:gd name="T53" fmla="*/ 25 h 147"/>
                    <a:gd name="T54" fmla="*/ 0 w 79"/>
                    <a:gd name="T55" fmla="*/ 23 h 147"/>
                    <a:gd name="T56" fmla="*/ 0 w 79"/>
                    <a:gd name="T57" fmla="*/ 20 h 147"/>
                    <a:gd name="T58" fmla="*/ 0 w 79"/>
                    <a:gd name="T59" fmla="*/ 18 h 147"/>
                    <a:gd name="T60" fmla="*/ 0 w 79"/>
                    <a:gd name="T61" fmla="*/ 16 h 147"/>
                    <a:gd name="T62" fmla="*/ 0 w 79"/>
                    <a:gd name="T63" fmla="*/ 14 h 147"/>
                    <a:gd name="T64" fmla="*/ 0 w 79"/>
                    <a:gd name="T65" fmla="*/ 11 h 147"/>
                    <a:gd name="T66" fmla="*/ 0 w 79"/>
                    <a:gd name="T67" fmla="*/ 9 h 147"/>
                    <a:gd name="T68" fmla="*/ 0 w 79"/>
                    <a:gd name="T69" fmla="*/ 7 h 147"/>
                    <a:gd name="T70" fmla="*/ 0 w 79"/>
                    <a:gd name="T71" fmla="*/ 5 h 147"/>
                    <a:gd name="T72" fmla="*/ 0 w 79"/>
                    <a:gd name="T73" fmla="*/ 3 h 147"/>
                    <a:gd name="T74" fmla="*/ 1 w 79"/>
                    <a:gd name="T75" fmla="*/ 1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147"/>
                    <a:gd name="T116" fmla="*/ 79 w 79"/>
                    <a:gd name="T117" fmla="*/ 147 h 14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147">
                      <a:moveTo>
                        <a:pt x="4" y="0"/>
                      </a:moveTo>
                      <a:lnTo>
                        <a:pt x="65" y="2"/>
                      </a:lnTo>
                      <a:lnTo>
                        <a:pt x="66" y="2"/>
                      </a:lnTo>
                      <a:lnTo>
                        <a:pt x="67" y="2"/>
                      </a:lnTo>
                      <a:lnTo>
                        <a:pt x="68" y="2"/>
                      </a:lnTo>
                      <a:lnTo>
                        <a:pt x="68" y="3"/>
                      </a:lnTo>
                      <a:lnTo>
                        <a:pt x="70" y="3"/>
                      </a:lnTo>
                      <a:lnTo>
                        <a:pt x="71" y="3"/>
                      </a:lnTo>
                      <a:lnTo>
                        <a:pt x="72" y="3"/>
                      </a:lnTo>
                      <a:lnTo>
                        <a:pt x="73" y="4"/>
                      </a:lnTo>
                      <a:lnTo>
                        <a:pt x="74" y="4"/>
                      </a:lnTo>
                      <a:lnTo>
                        <a:pt x="74" y="5"/>
                      </a:lnTo>
                      <a:lnTo>
                        <a:pt x="75" y="5"/>
                      </a:lnTo>
                      <a:lnTo>
                        <a:pt x="75" y="6"/>
                      </a:lnTo>
                      <a:lnTo>
                        <a:pt x="76" y="6"/>
                      </a:lnTo>
                      <a:lnTo>
                        <a:pt x="76" y="7"/>
                      </a:lnTo>
                      <a:lnTo>
                        <a:pt x="78" y="9"/>
                      </a:lnTo>
                      <a:lnTo>
                        <a:pt x="78" y="10"/>
                      </a:lnTo>
                      <a:lnTo>
                        <a:pt x="78" y="11"/>
                      </a:lnTo>
                      <a:lnTo>
                        <a:pt x="79" y="12"/>
                      </a:lnTo>
                      <a:lnTo>
                        <a:pt x="79" y="13"/>
                      </a:lnTo>
                      <a:lnTo>
                        <a:pt x="79" y="14"/>
                      </a:lnTo>
                      <a:lnTo>
                        <a:pt x="79" y="15"/>
                      </a:lnTo>
                      <a:lnTo>
                        <a:pt x="76" y="135"/>
                      </a:lnTo>
                      <a:lnTo>
                        <a:pt x="76" y="136"/>
                      </a:lnTo>
                      <a:lnTo>
                        <a:pt x="76" y="138"/>
                      </a:lnTo>
                      <a:lnTo>
                        <a:pt x="76" y="139"/>
                      </a:lnTo>
                      <a:lnTo>
                        <a:pt x="75" y="139"/>
                      </a:lnTo>
                      <a:lnTo>
                        <a:pt x="75" y="140"/>
                      </a:lnTo>
                      <a:lnTo>
                        <a:pt x="75" y="141"/>
                      </a:lnTo>
                      <a:lnTo>
                        <a:pt x="74" y="141"/>
                      </a:lnTo>
                      <a:lnTo>
                        <a:pt x="74" y="142"/>
                      </a:lnTo>
                      <a:lnTo>
                        <a:pt x="73" y="142"/>
                      </a:lnTo>
                      <a:lnTo>
                        <a:pt x="73" y="143"/>
                      </a:lnTo>
                      <a:lnTo>
                        <a:pt x="72" y="143"/>
                      </a:lnTo>
                      <a:lnTo>
                        <a:pt x="72" y="144"/>
                      </a:lnTo>
                      <a:lnTo>
                        <a:pt x="71" y="144"/>
                      </a:lnTo>
                      <a:lnTo>
                        <a:pt x="70" y="146"/>
                      </a:lnTo>
                      <a:lnTo>
                        <a:pt x="68" y="146"/>
                      </a:lnTo>
                      <a:lnTo>
                        <a:pt x="67" y="146"/>
                      </a:lnTo>
                      <a:lnTo>
                        <a:pt x="66" y="147"/>
                      </a:lnTo>
                      <a:lnTo>
                        <a:pt x="65" y="147"/>
                      </a:lnTo>
                      <a:lnTo>
                        <a:pt x="64" y="147"/>
                      </a:lnTo>
                      <a:lnTo>
                        <a:pt x="63" y="147"/>
                      </a:lnTo>
                      <a:lnTo>
                        <a:pt x="10" y="146"/>
                      </a:lnTo>
                      <a:lnTo>
                        <a:pt x="10" y="141"/>
                      </a:lnTo>
                      <a:lnTo>
                        <a:pt x="8" y="136"/>
                      </a:lnTo>
                      <a:lnTo>
                        <a:pt x="7" y="132"/>
                      </a:lnTo>
                      <a:lnTo>
                        <a:pt x="7" y="127"/>
                      </a:lnTo>
                      <a:lnTo>
                        <a:pt x="6" y="123"/>
                      </a:lnTo>
                      <a:lnTo>
                        <a:pt x="6" y="117"/>
                      </a:lnTo>
                      <a:lnTo>
                        <a:pt x="5" y="112"/>
                      </a:lnTo>
                      <a:lnTo>
                        <a:pt x="5" y="108"/>
                      </a:lnTo>
                      <a:lnTo>
                        <a:pt x="4" y="103"/>
                      </a:lnTo>
                      <a:lnTo>
                        <a:pt x="4" y="98"/>
                      </a:lnTo>
                      <a:lnTo>
                        <a:pt x="3" y="94"/>
                      </a:lnTo>
                      <a:lnTo>
                        <a:pt x="3" y="88"/>
                      </a:lnTo>
                      <a:lnTo>
                        <a:pt x="3" y="83"/>
                      </a:lnTo>
                      <a:lnTo>
                        <a:pt x="2" y="79"/>
                      </a:lnTo>
                      <a:lnTo>
                        <a:pt x="2" y="74"/>
                      </a:lnTo>
                      <a:lnTo>
                        <a:pt x="2" y="70"/>
                      </a:lnTo>
                      <a:lnTo>
                        <a:pt x="2" y="65"/>
                      </a:lnTo>
                      <a:lnTo>
                        <a:pt x="2" y="60"/>
                      </a:lnTo>
                      <a:lnTo>
                        <a:pt x="0" y="56"/>
                      </a:lnTo>
                      <a:lnTo>
                        <a:pt x="0" y="51"/>
                      </a:lnTo>
                      <a:lnTo>
                        <a:pt x="0" y="47"/>
                      </a:lnTo>
                      <a:lnTo>
                        <a:pt x="0" y="42"/>
                      </a:lnTo>
                      <a:lnTo>
                        <a:pt x="0" y="37"/>
                      </a:lnTo>
                      <a:lnTo>
                        <a:pt x="2" y="33"/>
                      </a:lnTo>
                      <a:lnTo>
                        <a:pt x="2" y="28"/>
                      </a:lnTo>
                      <a:lnTo>
                        <a:pt x="2" y="25"/>
                      </a:lnTo>
                      <a:lnTo>
                        <a:pt x="2" y="20"/>
                      </a:lnTo>
                      <a:lnTo>
                        <a:pt x="3" y="17"/>
                      </a:lnTo>
                      <a:lnTo>
                        <a:pt x="3" y="12"/>
                      </a:lnTo>
                      <a:lnTo>
                        <a:pt x="3" y="9"/>
                      </a:lnTo>
                      <a:lnTo>
                        <a:pt x="4" y="5"/>
                      </a:lnTo>
                      <a:lnTo>
                        <a:pt x="4" y="0"/>
                      </a:lnTo>
                    </a:path>
                  </a:pathLst>
                </a:custGeom>
                <a:noFill/>
                <a:ln w="0">
                  <a:solidFill>
                    <a:srgbClr val="000000"/>
                  </a:solidFill>
                  <a:prstDash val="solid"/>
                  <a:round/>
                  <a:headEnd/>
                  <a:tailEnd/>
                </a:ln>
              </p:spPr>
              <p:txBody>
                <a:bodyPr/>
                <a:lstStyle/>
                <a:p>
                  <a:endParaRPr lang="en-GB"/>
                </a:p>
              </p:txBody>
            </p:sp>
            <p:sp>
              <p:nvSpPr>
                <p:cNvPr id="944" name="Freeform 1260"/>
                <p:cNvSpPr>
                  <a:spLocks/>
                </p:cNvSpPr>
                <p:nvPr/>
              </p:nvSpPr>
              <p:spPr bwMode="auto">
                <a:xfrm>
                  <a:off x="3658" y="3011"/>
                  <a:ext cx="3" cy="5"/>
                </a:xfrm>
                <a:custGeom>
                  <a:avLst/>
                  <a:gdLst>
                    <a:gd name="T0" fmla="*/ 2 w 6"/>
                    <a:gd name="T1" fmla="*/ 0 h 11"/>
                    <a:gd name="T2" fmla="*/ 2 w 6"/>
                    <a:gd name="T3" fmla="*/ 0 h 11"/>
                    <a:gd name="T4" fmla="*/ 1 w 6"/>
                    <a:gd name="T5" fmla="*/ 0 h 11"/>
                    <a:gd name="T6" fmla="*/ 1 w 6"/>
                    <a:gd name="T7" fmla="*/ 0 h 11"/>
                    <a:gd name="T8" fmla="*/ 1 w 6"/>
                    <a:gd name="T9" fmla="*/ 0 h 11"/>
                    <a:gd name="T10" fmla="*/ 1 w 6"/>
                    <a:gd name="T11" fmla="*/ 0 h 11"/>
                    <a:gd name="T12" fmla="*/ 1 w 6"/>
                    <a:gd name="T13" fmla="*/ 0 h 11"/>
                    <a:gd name="T14" fmla="*/ 1 w 6"/>
                    <a:gd name="T15" fmla="*/ 1 h 11"/>
                    <a:gd name="T16" fmla="*/ 0 w 6"/>
                    <a:gd name="T17" fmla="*/ 1 h 11"/>
                    <a:gd name="T18" fmla="*/ 0 w 6"/>
                    <a:gd name="T19" fmla="*/ 1 h 11"/>
                    <a:gd name="T20" fmla="*/ 1 w 6"/>
                    <a:gd name="T21" fmla="*/ 1 h 11"/>
                    <a:gd name="T22" fmla="*/ 1 w 6"/>
                    <a:gd name="T23" fmla="*/ 1 h 11"/>
                    <a:gd name="T24" fmla="*/ 1 w 6"/>
                    <a:gd name="T25" fmla="*/ 2 h 11"/>
                    <a:gd name="T26" fmla="*/ 1 w 6"/>
                    <a:gd name="T27" fmla="*/ 2 h 11"/>
                    <a:gd name="T28" fmla="*/ 1 w 6"/>
                    <a:gd name="T29" fmla="*/ 2 h 11"/>
                    <a:gd name="T30" fmla="*/ 1 w 6"/>
                    <a:gd name="T31" fmla="*/ 2 h 11"/>
                    <a:gd name="T32" fmla="*/ 2 w 6"/>
                    <a:gd name="T33" fmla="*/ 2 h 11"/>
                    <a:gd name="T34" fmla="*/ 2 w 6"/>
                    <a:gd name="T35" fmla="*/ 2 h 11"/>
                    <a:gd name="T36" fmla="*/ 2 w 6"/>
                    <a:gd name="T37" fmla="*/ 2 h 11"/>
                    <a:gd name="T38" fmla="*/ 2 w 6"/>
                    <a:gd name="T39" fmla="*/ 0 h 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
                    <a:gd name="T61" fmla="*/ 0 h 11"/>
                    <a:gd name="T62" fmla="*/ 6 w 6"/>
                    <a:gd name="T63" fmla="*/ 11 h 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 h="11">
                      <a:moveTo>
                        <a:pt x="6" y="0"/>
                      </a:moveTo>
                      <a:lnTo>
                        <a:pt x="5" y="0"/>
                      </a:lnTo>
                      <a:lnTo>
                        <a:pt x="4" y="0"/>
                      </a:lnTo>
                      <a:lnTo>
                        <a:pt x="3" y="0"/>
                      </a:lnTo>
                      <a:lnTo>
                        <a:pt x="3" y="1"/>
                      </a:lnTo>
                      <a:lnTo>
                        <a:pt x="1" y="1"/>
                      </a:lnTo>
                      <a:lnTo>
                        <a:pt x="1" y="3"/>
                      </a:lnTo>
                      <a:lnTo>
                        <a:pt x="1" y="4"/>
                      </a:lnTo>
                      <a:lnTo>
                        <a:pt x="0" y="5"/>
                      </a:lnTo>
                      <a:lnTo>
                        <a:pt x="0" y="6"/>
                      </a:lnTo>
                      <a:lnTo>
                        <a:pt x="1" y="6"/>
                      </a:lnTo>
                      <a:lnTo>
                        <a:pt x="1" y="7"/>
                      </a:lnTo>
                      <a:lnTo>
                        <a:pt x="1" y="8"/>
                      </a:lnTo>
                      <a:lnTo>
                        <a:pt x="3" y="8"/>
                      </a:lnTo>
                      <a:lnTo>
                        <a:pt x="3" y="9"/>
                      </a:lnTo>
                      <a:lnTo>
                        <a:pt x="4" y="9"/>
                      </a:lnTo>
                      <a:lnTo>
                        <a:pt x="5" y="9"/>
                      </a:lnTo>
                      <a:lnTo>
                        <a:pt x="5" y="11"/>
                      </a:lnTo>
                      <a:lnTo>
                        <a:pt x="6" y="11"/>
                      </a:lnTo>
                      <a:lnTo>
                        <a:pt x="6" y="0"/>
                      </a:lnTo>
                      <a:close/>
                    </a:path>
                  </a:pathLst>
                </a:custGeom>
                <a:solidFill>
                  <a:srgbClr val="BFBFBF"/>
                </a:solidFill>
                <a:ln w="9525">
                  <a:noFill/>
                  <a:round/>
                  <a:headEnd/>
                  <a:tailEnd/>
                </a:ln>
              </p:spPr>
              <p:txBody>
                <a:bodyPr/>
                <a:lstStyle/>
                <a:p>
                  <a:endParaRPr lang="en-GB"/>
                </a:p>
              </p:txBody>
            </p:sp>
            <p:sp>
              <p:nvSpPr>
                <p:cNvPr id="945" name="Freeform 1261"/>
                <p:cNvSpPr>
                  <a:spLocks/>
                </p:cNvSpPr>
                <p:nvPr/>
              </p:nvSpPr>
              <p:spPr bwMode="auto">
                <a:xfrm>
                  <a:off x="3661" y="3010"/>
                  <a:ext cx="267" cy="6"/>
                </a:xfrm>
                <a:custGeom>
                  <a:avLst/>
                  <a:gdLst>
                    <a:gd name="T0" fmla="*/ 133 w 536"/>
                    <a:gd name="T1" fmla="*/ 2 h 12"/>
                    <a:gd name="T2" fmla="*/ 133 w 536"/>
                    <a:gd name="T3" fmla="*/ 0 h 12"/>
                    <a:gd name="T4" fmla="*/ 0 w 536"/>
                    <a:gd name="T5" fmla="*/ 1 h 12"/>
                    <a:gd name="T6" fmla="*/ 0 w 536"/>
                    <a:gd name="T7" fmla="*/ 3 h 12"/>
                    <a:gd name="T8" fmla="*/ 133 w 536"/>
                    <a:gd name="T9" fmla="*/ 3 h 12"/>
                    <a:gd name="T10" fmla="*/ 133 w 536"/>
                    <a:gd name="T11" fmla="*/ 2 h 12"/>
                    <a:gd name="T12" fmla="*/ 0 60000 65536"/>
                    <a:gd name="T13" fmla="*/ 0 60000 65536"/>
                    <a:gd name="T14" fmla="*/ 0 60000 65536"/>
                    <a:gd name="T15" fmla="*/ 0 60000 65536"/>
                    <a:gd name="T16" fmla="*/ 0 60000 65536"/>
                    <a:gd name="T17" fmla="*/ 0 60000 65536"/>
                    <a:gd name="T18" fmla="*/ 0 w 536"/>
                    <a:gd name="T19" fmla="*/ 0 h 12"/>
                    <a:gd name="T20" fmla="*/ 536 w 5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536" h="12">
                      <a:moveTo>
                        <a:pt x="536" y="5"/>
                      </a:moveTo>
                      <a:lnTo>
                        <a:pt x="536" y="0"/>
                      </a:lnTo>
                      <a:lnTo>
                        <a:pt x="0" y="1"/>
                      </a:lnTo>
                      <a:lnTo>
                        <a:pt x="0" y="12"/>
                      </a:lnTo>
                      <a:lnTo>
                        <a:pt x="536" y="10"/>
                      </a:lnTo>
                      <a:lnTo>
                        <a:pt x="536" y="5"/>
                      </a:lnTo>
                      <a:close/>
                    </a:path>
                  </a:pathLst>
                </a:custGeom>
                <a:solidFill>
                  <a:srgbClr val="BFBFBF"/>
                </a:solidFill>
                <a:ln w="9525">
                  <a:noFill/>
                  <a:round/>
                  <a:headEnd/>
                  <a:tailEnd/>
                </a:ln>
              </p:spPr>
              <p:txBody>
                <a:bodyPr/>
                <a:lstStyle/>
                <a:p>
                  <a:endParaRPr lang="en-GB"/>
                </a:p>
              </p:txBody>
            </p:sp>
            <p:sp>
              <p:nvSpPr>
                <p:cNvPr id="946" name="Freeform 1262"/>
                <p:cNvSpPr>
                  <a:spLocks/>
                </p:cNvSpPr>
                <p:nvPr/>
              </p:nvSpPr>
              <p:spPr bwMode="auto">
                <a:xfrm>
                  <a:off x="3928" y="3010"/>
                  <a:ext cx="3" cy="5"/>
                </a:xfrm>
                <a:custGeom>
                  <a:avLst/>
                  <a:gdLst>
                    <a:gd name="T0" fmla="*/ 0 w 4"/>
                    <a:gd name="T1" fmla="*/ 3 h 10"/>
                    <a:gd name="T2" fmla="*/ 1 w 4"/>
                    <a:gd name="T3" fmla="*/ 3 h 10"/>
                    <a:gd name="T4" fmla="*/ 2 w 4"/>
                    <a:gd name="T5" fmla="*/ 3 h 10"/>
                    <a:gd name="T6" fmla="*/ 2 w 4"/>
                    <a:gd name="T7" fmla="*/ 3 h 10"/>
                    <a:gd name="T8" fmla="*/ 2 w 4"/>
                    <a:gd name="T9" fmla="*/ 3 h 10"/>
                    <a:gd name="T10" fmla="*/ 2 w 4"/>
                    <a:gd name="T11" fmla="*/ 2 h 10"/>
                    <a:gd name="T12" fmla="*/ 2 w 4"/>
                    <a:gd name="T13" fmla="*/ 2 h 10"/>
                    <a:gd name="T14" fmla="*/ 2 w 4"/>
                    <a:gd name="T15" fmla="*/ 1 h 10"/>
                    <a:gd name="T16" fmla="*/ 2 w 4"/>
                    <a:gd name="T17" fmla="*/ 1 h 10"/>
                    <a:gd name="T18" fmla="*/ 2 w 4"/>
                    <a:gd name="T19" fmla="*/ 1 h 10"/>
                    <a:gd name="T20" fmla="*/ 2 w 4"/>
                    <a:gd name="T21" fmla="*/ 1 h 10"/>
                    <a:gd name="T22" fmla="*/ 2 w 4"/>
                    <a:gd name="T23" fmla="*/ 1 h 10"/>
                    <a:gd name="T24" fmla="*/ 2 w 4"/>
                    <a:gd name="T25" fmla="*/ 1 h 10"/>
                    <a:gd name="T26" fmla="*/ 2 w 4"/>
                    <a:gd name="T27" fmla="*/ 1 h 10"/>
                    <a:gd name="T28" fmla="*/ 2 w 4"/>
                    <a:gd name="T29" fmla="*/ 1 h 10"/>
                    <a:gd name="T30" fmla="*/ 2 w 4"/>
                    <a:gd name="T31" fmla="*/ 0 h 10"/>
                    <a:gd name="T32" fmla="*/ 1 w 4"/>
                    <a:gd name="T33" fmla="*/ 0 h 10"/>
                    <a:gd name="T34" fmla="*/ 0 w 4"/>
                    <a:gd name="T35" fmla="*/ 0 h 10"/>
                    <a:gd name="T36" fmla="*/ 0 w 4"/>
                    <a:gd name="T37" fmla="*/ 3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10"/>
                    <a:gd name="T59" fmla="*/ 4 w 4"/>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10">
                      <a:moveTo>
                        <a:pt x="0" y="10"/>
                      </a:moveTo>
                      <a:lnTo>
                        <a:pt x="1" y="10"/>
                      </a:lnTo>
                      <a:lnTo>
                        <a:pt x="2" y="10"/>
                      </a:lnTo>
                      <a:lnTo>
                        <a:pt x="2" y="9"/>
                      </a:lnTo>
                      <a:lnTo>
                        <a:pt x="3" y="9"/>
                      </a:lnTo>
                      <a:lnTo>
                        <a:pt x="3" y="8"/>
                      </a:lnTo>
                      <a:lnTo>
                        <a:pt x="4" y="8"/>
                      </a:lnTo>
                      <a:lnTo>
                        <a:pt x="4" y="7"/>
                      </a:lnTo>
                      <a:lnTo>
                        <a:pt x="4" y="6"/>
                      </a:lnTo>
                      <a:lnTo>
                        <a:pt x="4" y="5"/>
                      </a:lnTo>
                      <a:lnTo>
                        <a:pt x="4" y="4"/>
                      </a:lnTo>
                      <a:lnTo>
                        <a:pt x="4" y="2"/>
                      </a:lnTo>
                      <a:lnTo>
                        <a:pt x="3" y="2"/>
                      </a:lnTo>
                      <a:lnTo>
                        <a:pt x="3" y="1"/>
                      </a:lnTo>
                      <a:lnTo>
                        <a:pt x="2" y="1"/>
                      </a:lnTo>
                      <a:lnTo>
                        <a:pt x="2" y="0"/>
                      </a:lnTo>
                      <a:lnTo>
                        <a:pt x="1" y="0"/>
                      </a:lnTo>
                      <a:lnTo>
                        <a:pt x="0" y="0"/>
                      </a:lnTo>
                      <a:lnTo>
                        <a:pt x="0" y="10"/>
                      </a:lnTo>
                      <a:close/>
                    </a:path>
                  </a:pathLst>
                </a:custGeom>
                <a:solidFill>
                  <a:srgbClr val="BFBFBF"/>
                </a:solidFill>
                <a:ln w="9525">
                  <a:noFill/>
                  <a:round/>
                  <a:headEnd/>
                  <a:tailEnd/>
                </a:ln>
              </p:spPr>
              <p:txBody>
                <a:bodyPr/>
                <a:lstStyle/>
                <a:p>
                  <a:endParaRPr lang="en-GB"/>
                </a:p>
              </p:txBody>
            </p:sp>
            <p:sp>
              <p:nvSpPr>
                <p:cNvPr id="947" name="Freeform 1263"/>
                <p:cNvSpPr>
                  <a:spLocks/>
                </p:cNvSpPr>
                <p:nvPr/>
              </p:nvSpPr>
              <p:spPr bwMode="auto">
                <a:xfrm>
                  <a:off x="3438" y="3012"/>
                  <a:ext cx="2" cy="5"/>
                </a:xfrm>
                <a:custGeom>
                  <a:avLst/>
                  <a:gdLst>
                    <a:gd name="T0" fmla="*/ 1 w 6"/>
                    <a:gd name="T1" fmla="*/ 0 h 10"/>
                    <a:gd name="T2" fmla="*/ 1 w 6"/>
                    <a:gd name="T3" fmla="*/ 0 h 10"/>
                    <a:gd name="T4" fmla="*/ 0 w 6"/>
                    <a:gd name="T5" fmla="*/ 0 h 10"/>
                    <a:gd name="T6" fmla="*/ 0 w 6"/>
                    <a:gd name="T7" fmla="*/ 1 h 10"/>
                    <a:gd name="T8" fmla="*/ 0 w 6"/>
                    <a:gd name="T9" fmla="*/ 1 h 10"/>
                    <a:gd name="T10" fmla="*/ 0 w 6"/>
                    <a:gd name="T11" fmla="*/ 1 h 10"/>
                    <a:gd name="T12" fmla="*/ 0 w 6"/>
                    <a:gd name="T13" fmla="*/ 1 h 10"/>
                    <a:gd name="T14" fmla="*/ 0 w 6"/>
                    <a:gd name="T15" fmla="*/ 1 h 10"/>
                    <a:gd name="T16" fmla="*/ 0 w 6"/>
                    <a:gd name="T17" fmla="*/ 1 h 10"/>
                    <a:gd name="T18" fmla="*/ 0 w 6"/>
                    <a:gd name="T19" fmla="*/ 1 h 10"/>
                    <a:gd name="T20" fmla="*/ 0 w 6"/>
                    <a:gd name="T21" fmla="*/ 2 h 10"/>
                    <a:gd name="T22" fmla="*/ 0 w 6"/>
                    <a:gd name="T23" fmla="*/ 3 h 10"/>
                    <a:gd name="T24" fmla="*/ 0 w 6"/>
                    <a:gd name="T25" fmla="*/ 3 h 10"/>
                    <a:gd name="T26" fmla="*/ 0 w 6"/>
                    <a:gd name="T27" fmla="*/ 3 h 10"/>
                    <a:gd name="T28" fmla="*/ 1 w 6"/>
                    <a:gd name="T29" fmla="*/ 3 h 10"/>
                    <a:gd name="T30" fmla="*/ 1 w 6"/>
                    <a:gd name="T31" fmla="*/ 3 h 10"/>
                    <a:gd name="T32" fmla="*/ 1 w 6"/>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6" y="0"/>
                      </a:moveTo>
                      <a:lnTo>
                        <a:pt x="5" y="0"/>
                      </a:lnTo>
                      <a:lnTo>
                        <a:pt x="4" y="0"/>
                      </a:lnTo>
                      <a:lnTo>
                        <a:pt x="3" y="1"/>
                      </a:lnTo>
                      <a:lnTo>
                        <a:pt x="1" y="1"/>
                      </a:lnTo>
                      <a:lnTo>
                        <a:pt x="1" y="2"/>
                      </a:lnTo>
                      <a:lnTo>
                        <a:pt x="1" y="3"/>
                      </a:lnTo>
                      <a:lnTo>
                        <a:pt x="0" y="4"/>
                      </a:lnTo>
                      <a:lnTo>
                        <a:pt x="0" y="5"/>
                      </a:lnTo>
                      <a:lnTo>
                        <a:pt x="1" y="6"/>
                      </a:lnTo>
                      <a:lnTo>
                        <a:pt x="1" y="8"/>
                      </a:lnTo>
                      <a:lnTo>
                        <a:pt x="1" y="9"/>
                      </a:lnTo>
                      <a:lnTo>
                        <a:pt x="3" y="9"/>
                      </a:lnTo>
                      <a:lnTo>
                        <a:pt x="4" y="10"/>
                      </a:lnTo>
                      <a:lnTo>
                        <a:pt x="5" y="10"/>
                      </a:lnTo>
                      <a:lnTo>
                        <a:pt x="6" y="10"/>
                      </a:lnTo>
                      <a:lnTo>
                        <a:pt x="6" y="0"/>
                      </a:lnTo>
                      <a:close/>
                    </a:path>
                  </a:pathLst>
                </a:custGeom>
                <a:solidFill>
                  <a:srgbClr val="BFBFBF"/>
                </a:solidFill>
                <a:ln w="9525">
                  <a:noFill/>
                  <a:round/>
                  <a:headEnd/>
                  <a:tailEnd/>
                </a:ln>
              </p:spPr>
              <p:txBody>
                <a:bodyPr/>
                <a:lstStyle/>
                <a:p>
                  <a:endParaRPr lang="en-GB"/>
                </a:p>
              </p:txBody>
            </p:sp>
            <p:sp>
              <p:nvSpPr>
                <p:cNvPr id="948" name="Freeform 1264"/>
                <p:cNvSpPr>
                  <a:spLocks/>
                </p:cNvSpPr>
                <p:nvPr/>
              </p:nvSpPr>
              <p:spPr bwMode="auto">
                <a:xfrm>
                  <a:off x="3440" y="3011"/>
                  <a:ext cx="189" cy="6"/>
                </a:xfrm>
                <a:custGeom>
                  <a:avLst/>
                  <a:gdLst>
                    <a:gd name="T0" fmla="*/ 95 w 378"/>
                    <a:gd name="T1" fmla="*/ 1 h 13"/>
                    <a:gd name="T2" fmla="*/ 95 w 378"/>
                    <a:gd name="T3" fmla="*/ 0 h 13"/>
                    <a:gd name="T4" fmla="*/ 0 w 378"/>
                    <a:gd name="T5" fmla="*/ 0 h 13"/>
                    <a:gd name="T6" fmla="*/ 0 w 378"/>
                    <a:gd name="T7" fmla="*/ 3 h 13"/>
                    <a:gd name="T8" fmla="*/ 95 w 378"/>
                    <a:gd name="T9" fmla="*/ 2 h 13"/>
                    <a:gd name="T10" fmla="*/ 95 w 378"/>
                    <a:gd name="T11" fmla="*/ 1 h 13"/>
                    <a:gd name="T12" fmla="*/ 0 60000 65536"/>
                    <a:gd name="T13" fmla="*/ 0 60000 65536"/>
                    <a:gd name="T14" fmla="*/ 0 60000 65536"/>
                    <a:gd name="T15" fmla="*/ 0 60000 65536"/>
                    <a:gd name="T16" fmla="*/ 0 60000 65536"/>
                    <a:gd name="T17" fmla="*/ 0 60000 65536"/>
                    <a:gd name="T18" fmla="*/ 0 w 378"/>
                    <a:gd name="T19" fmla="*/ 0 h 13"/>
                    <a:gd name="T20" fmla="*/ 378 w 37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378" h="13">
                      <a:moveTo>
                        <a:pt x="378" y="6"/>
                      </a:moveTo>
                      <a:lnTo>
                        <a:pt x="378" y="0"/>
                      </a:lnTo>
                      <a:lnTo>
                        <a:pt x="0" y="3"/>
                      </a:lnTo>
                      <a:lnTo>
                        <a:pt x="0" y="13"/>
                      </a:lnTo>
                      <a:lnTo>
                        <a:pt x="378" y="11"/>
                      </a:lnTo>
                      <a:lnTo>
                        <a:pt x="378" y="6"/>
                      </a:lnTo>
                      <a:close/>
                    </a:path>
                  </a:pathLst>
                </a:custGeom>
                <a:solidFill>
                  <a:srgbClr val="BFBFBF"/>
                </a:solidFill>
                <a:ln w="9525">
                  <a:noFill/>
                  <a:round/>
                  <a:headEnd/>
                  <a:tailEnd/>
                </a:ln>
              </p:spPr>
              <p:txBody>
                <a:bodyPr/>
                <a:lstStyle/>
                <a:p>
                  <a:endParaRPr lang="en-GB"/>
                </a:p>
              </p:txBody>
            </p:sp>
            <p:sp>
              <p:nvSpPr>
                <p:cNvPr id="949" name="Freeform 1265"/>
                <p:cNvSpPr>
                  <a:spLocks/>
                </p:cNvSpPr>
                <p:nvPr/>
              </p:nvSpPr>
              <p:spPr bwMode="auto">
                <a:xfrm>
                  <a:off x="3629" y="3011"/>
                  <a:ext cx="3" cy="5"/>
                </a:xfrm>
                <a:custGeom>
                  <a:avLst/>
                  <a:gdLst>
                    <a:gd name="T0" fmla="*/ 0 w 4"/>
                    <a:gd name="T1" fmla="*/ 3 h 10"/>
                    <a:gd name="T2" fmla="*/ 1 w 4"/>
                    <a:gd name="T3" fmla="*/ 3 h 10"/>
                    <a:gd name="T4" fmla="*/ 2 w 4"/>
                    <a:gd name="T5" fmla="*/ 3 h 10"/>
                    <a:gd name="T6" fmla="*/ 2 w 4"/>
                    <a:gd name="T7" fmla="*/ 3 h 10"/>
                    <a:gd name="T8" fmla="*/ 2 w 4"/>
                    <a:gd name="T9" fmla="*/ 2 h 10"/>
                    <a:gd name="T10" fmla="*/ 2 w 4"/>
                    <a:gd name="T11" fmla="*/ 2 h 10"/>
                    <a:gd name="T12" fmla="*/ 2 w 4"/>
                    <a:gd name="T13" fmla="*/ 1 h 10"/>
                    <a:gd name="T14" fmla="*/ 2 w 4"/>
                    <a:gd name="T15" fmla="*/ 1 h 10"/>
                    <a:gd name="T16" fmla="*/ 2 w 4"/>
                    <a:gd name="T17" fmla="*/ 1 h 10"/>
                    <a:gd name="T18" fmla="*/ 2 w 4"/>
                    <a:gd name="T19" fmla="*/ 1 h 10"/>
                    <a:gd name="T20" fmla="*/ 2 w 4"/>
                    <a:gd name="T21" fmla="*/ 1 h 10"/>
                    <a:gd name="T22" fmla="*/ 2 w 4"/>
                    <a:gd name="T23" fmla="*/ 1 h 10"/>
                    <a:gd name="T24" fmla="*/ 2 w 4"/>
                    <a:gd name="T25" fmla="*/ 1 h 10"/>
                    <a:gd name="T26" fmla="*/ 2 w 4"/>
                    <a:gd name="T27" fmla="*/ 0 h 10"/>
                    <a:gd name="T28" fmla="*/ 2 w 4"/>
                    <a:gd name="T29" fmla="*/ 0 h 10"/>
                    <a:gd name="T30" fmla="*/ 1 w 4"/>
                    <a:gd name="T31" fmla="*/ 0 h 10"/>
                    <a:gd name="T32" fmla="*/ 0 w 4"/>
                    <a:gd name="T33" fmla="*/ 0 h 10"/>
                    <a:gd name="T34" fmla="*/ 0 w 4"/>
                    <a:gd name="T35" fmla="*/ 3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
                    <a:gd name="T55" fmla="*/ 0 h 10"/>
                    <a:gd name="T56" fmla="*/ 4 w 4"/>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 h="10">
                      <a:moveTo>
                        <a:pt x="0" y="10"/>
                      </a:moveTo>
                      <a:lnTo>
                        <a:pt x="1" y="10"/>
                      </a:lnTo>
                      <a:lnTo>
                        <a:pt x="2" y="10"/>
                      </a:lnTo>
                      <a:lnTo>
                        <a:pt x="3" y="10"/>
                      </a:lnTo>
                      <a:lnTo>
                        <a:pt x="3" y="8"/>
                      </a:lnTo>
                      <a:lnTo>
                        <a:pt x="4" y="8"/>
                      </a:lnTo>
                      <a:lnTo>
                        <a:pt x="4" y="7"/>
                      </a:lnTo>
                      <a:lnTo>
                        <a:pt x="4" y="6"/>
                      </a:lnTo>
                      <a:lnTo>
                        <a:pt x="4" y="5"/>
                      </a:lnTo>
                      <a:lnTo>
                        <a:pt x="4" y="4"/>
                      </a:lnTo>
                      <a:lnTo>
                        <a:pt x="4" y="3"/>
                      </a:lnTo>
                      <a:lnTo>
                        <a:pt x="4" y="2"/>
                      </a:lnTo>
                      <a:lnTo>
                        <a:pt x="3" y="2"/>
                      </a:lnTo>
                      <a:lnTo>
                        <a:pt x="3" y="0"/>
                      </a:lnTo>
                      <a:lnTo>
                        <a:pt x="2" y="0"/>
                      </a:lnTo>
                      <a:lnTo>
                        <a:pt x="1" y="0"/>
                      </a:lnTo>
                      <a:lnTo>
                        <a:pt x="0" y="0"/>
                      </a:lnTo>
                      <a:lnTo>
                        <a:pt x="0" y="10"/>
                      </a:lnTo>
                      <a:close/>
                    </a:path>
                  </a:pathLst>
                </a:custGeom>
                <a:solidFill>
                  <a:srgbClr val="BFBFBF"/>
                </a:solidFill>
                <a:ln w="9525">
                  <a:noFill/>
                  <a:round/>
                  <a:headEnd/>
                  <a:tailEnd/>
                </a:ln>
              </p:spPr>
              <p:txBody>
                <a:bodyPr/>
                <a:lstStyle/>
                <a:p>
                  <a:endParaRPr lang="en-GB"/>
                </a:p>
              </p:txBody>
            </p:sp>
            <p:sp>
              <p:nvSpPr>
                <p:cNvPr id="950" name="Freeform 1266"/>
                <p:cNvSpPr>
                  <a:spLocks/>
                </p:cNvSpPr>
                <p:nvPr/>
              </p:nvSpPr>
              <p:spPr bwMode="auto">
                <a:xfrm>
                  <a:off x="4198" y="3008"/>
                  <a:ext cx="2" cy="5"/>
                </a:xfrm>
                <a:custGeom>
                  <a:avLst/>
                  <a:gdLst>
                    <a:gd name="T0" fmla="*/ 1 w 5"/>
                    <a:gd name="T1" fmla="*/ 0 h 10"/>
                    <a:gd name="T2" fmla="*/ 0 w 5"/>
                    <a:gd name="T3" fmla="*/ 0 h 10"/>
                    <a:gd name="T4" fmla="*/ 0 w 5"/>
                    <a:gd name="T5" fmla="*/ 0 h 10"/>
                    <a:gd name="T6" fmla="*/ 0 w 5"/>
                    <a:gd name="T7" fmla="*/ 1 h 10"/>
                    <a:gd name="T8" fmla="*/ 0 w 5"/>
                    <a:gd name="T9" fmla="*/ 1 h 10"/>
                    <a:gd name="T10" fmla="*/ 0 w 5"/>
                    <a:gd name="T11" fmla="*/ 1 h 10"/>
                    <a:gd name="T12" fmla="*/ 0 w 5"/>
                    <a:gd name="T13" fmla="*/ 1 h 10"/>
                    <a:gd name="T14" fmla="*/ 0 w 5"/>
                    <a:gd name="T15" fmla="*/ 1 h 10"/>
                    <a:gd name="T16" fmla="*/ 0 w 5"/>
                    <a:gd name="T17" fmla="*/ 1 h 10"/>
                    <a:gd name="T18" fmla="*/ 0 w 5"/>
                    <a:gd name="T19" fmla="*/ 1 h 10"/>
                    <a:gd name="T20" fmla="*/ 0 w 5"/>
                    <a:gd name="T21" fmla="*/ 1 h 10"/>
                    <a:gd name="T22" fmla="*/ 0 w 5"/>
                    <a:gd name="T23" fmla="*/ 2 h 10"/>
                    <a:gd name="T24" fmla="*/ 0 w 5"/>
                    <a:gd name="T25" fmla="*/ 2 h 10"/>
                    <a:gd name="T26" fmla="*/ 0 w 5"/>
                    <a:gd name="T27" fmla="*/ 3 h 10"/>
                    <a:gd name="T28" fmla="*/ 0 w 5"/>
                    <a:gd name="T29" fmla="*/ 3 h 10"/>
                    <a:gd name="T30" fmla="*/ 0 w 5"/>
                    <a:gd name="T31" fmla="*/ 3 h 10"/>
                    <a:gd name="T32" fmla="*/ 0 w 5"/>
                    <a:gd name="T33" fmla="*/ 3 h 10"/>
                    <a:gd name="T34" fmla="*/ 1 w 5"/>
                    <a:gd name="T35" fmla="*/ 3 h 10"/>
                    <a:gd name="T36" fmla="*/ 1 w 5"/>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
                    <a:gd name="T58" fmla="*/ 0 h 10"/>
                    <a:gd name="T59" fmla="*/ 5 w 5"/>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 h="10">
                      <a:moveTo>
                        <a:pt x="5" y="0"/>
                      </a:moveTo>
                      <a:lnTo>
                        <a:pt x="3" y="0"/>
                      </a:lnTo>
                      <a:lnTo>
                        <a:pt x="2" y="0"/>
                      </a:lnTo>
                      <a:lnTo>
                        <a:pt x="2" y="1"/>
                      </a:lnTo>
                      <a:lnTo>
                        <a:pt x="1" y="1"/>
                      </a:lnTo>
                      <a:lnTo>
                        <a:pt x="1" y="2"/>
                      </a:lnTo>
                      <a:lnTo>
                        <a:pt x="0" y="2"/>
                      </a:lnTo>
                      <a:lnTo>
                        <a:pt x="0" y="3"/>
                      </a:lnTo>
                      <a:lnTo>
                        <a:pt x="0" y="4"/>
                      </a:lnTo>
                      <a:lnTo>
                        <a:pt x="0" y="5"/>
                      </a:lnTo>
                      <a:lnTo>
                        <a:pt x="0" y="7"/>
                      </a:lnTo>
                      <a:lnTo>
                        <a:pt x="0" y="8"/>
                      </a:lnTo>
                      <a:lnTo>
                        <a:pt x="1" y="8"/>
                      </a:lnTo>
                      <a:lnTo>
                        <a:pt x="1" y="9"/>
                      </a:lnTo>
                      <a:lnTo>
                        <a:pt x="2" y="9"/>
                      </a:lnTo>
                      <a:lnTo>
                        <a:pt x="2" y="10"/>
                      </a:lnTo>
                      <a:lnTo>
                        <a:pt x="3" y="10"/>
                      </a:lnTo>
                      <a:lnTo>
                        <a:pt x="5" y="10"/>
                      </a:lnTo>
                      <a:lnTo>
                        <a:pt x="5" y="0"/>
                      </a:lnTo>
                      <a:close/>
                    </a:path>
                  </a:pathLst>
                </a:custGeom>
                <a:solidFill>
                  <a:srgbClr val="BFBFBF"/>
                </a:solidFill>
                <a:ln w="9525">
                  <a:noFill/>
                  <a:round/>
                  <a:headEnd/>
                  <a:tailEnd/>
                </a:ln>
              </p:spPr>
              <p:txBody>
                <a:bodyPr/>
                <a:lstStyle/>
                <a:p>
                  <a:endParaRPr lang="en-GB"/>
                </a:p>
              </p:txBody>
            </p:sp>
            <p:sp>
              <p:nvSpPr>
                <p:cNvPr id="951" name="Freeform 1267"/>
                <p:cNvSpPr>
                  <a:spLocks/>
                </p:cNvSpPr>
                <p:nvPr/>
              </p:nvSpPr>
              <p:spPr bwMode="auto">
                <a:xfrm>
                  <a:off x="4200" y="3008"/>
                  <a:ext cx="139" cy="5"/>
                </a:xfrm>
                <a:custGeom>
                  <a:avLst/>
                  <a:gdLst>
                    <a:gd name="T0" fmla="*/ 70 w 277"/>
                    <a:gd name="T1" fmla="*/ 1 h 12"/>
                    <a:gd name="T2" fmla="*/ 70 w 277"/>
                    <a:gd name="T3" fmla="*/ 0 h 12"/>
                    <a:gd name="T4" fmla="*/ 0 w 277"/>
                    <a:gd name="T5" fmla="*/ 0 h 12"/>
                    <a:gd name="T6" fmla="*/ 0 w 277"/>
                    <a:gd name="T7" fmla="*/ 2 h 12"/>
                    <a:gd name="T8" fmla="*/ 70 w 277"/>
                    <a:gd name="T9" fmla="*/ 2 h 12"/>
                    <a:gd name="T10" fmla="*/ 70 w 277"/>
                    <a:gd name="T11" fmla="*/ 1 h 12"/>
                    <a:gd name="T12" fmla="*/ 0 60000 65536"/>
                    <a:gd name="T13" fmla="*/ 0 60000 65536"/>
                    <a:gd name="T14" fmla="*/ 0 60000 65536"/>
                    <a:gd name="T15" fmla="*/ 0 60000 65536"/>
                    <a:gd name="T16" fmla="*/ 0 60000 65536"/>
                    <a:gd name="T17" fmla="*/ 0 60000 65536"/>
                    <a:gd name="T18" fmla="*/ 0 w 277"/>
                    <a:gd name="T19" fmla="*/ 0 h 12"/>
                    <a:gd name="T20" fmla="*/ 277 w 27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77" h="12">
                      <a:moveTo>
                        <a:pt x="277" y="6"/>
                      </a:moveTo>
                      <a:lnTo>
                        <a:pt x="277" y="0"/>
                      </a:lnTo>
                      <a:lnTo>
                        <a:pt x="0" y="2"/>
                      </a:lnTo>
                      <a:lnTo>
                        <a:pt x="0" y="12"/>
                      </a:lnTo>
                      <a:lnTo>
                        <a:pt x="277" y="11"/>
                      </a:lnTo>
                      <a:lnTo>
                        <a:pt x="277" y="6"/>
                      </a:lnTo>
                      <a:close/>
                    </a:path>
                  </a:pathLst>
                </a:custGeom>
                <a:solidFill>
                  <a:srgbClr val="BFBFBF"/>
                </a:solidFill>
                <a:ln w="9525">
                  <a:noFill/>
                  <a:round/>
                  <a:headEnd/>
                  <a:tailEnd/>
                </a:ln>
              </p:spPr>
              <p:txBody>
                <a:bodyPr/>
                <a:lstStyle/>
                <a:p>
                  <a:endParaRPr lang="en-GB"/>
                </a:p>
              </p:txBody>
            </p:sp>
            <p:sp>
              <p:nvSpPr>
                <p:cNvPr id="952" name="Freeform 1268"/>
                <p:cNvSpPr>
                  <a:spLocks/>
                </p:cNvSpPr>
                <p:nvPr/>
              </p:nvSpPr>
              <p:spPr bwMode="auto">
                <a:xfrm>
                  <a:off x="4339" y="3008"/>
                  <a:ext cx="2" cy="5"/>
                </a:xfrm>
                <a:custGeom>
                  <a:avLst/>
                  <a:gdLst>
                    <a:gd name="T0" fmla="*/ 0 w 5"/>
                    <a:gd name="T1" fmla="*/ 2 h 11"/>
                    <a:gd name="T2" fmla="*/ 0 w 5"/>
                    <a:gd name="T3" fmla="*/ 2 h 11"/>
                    <a:gd name="T4" fmla="*/ 0 w 5"/>
                    <a:gd name="T5" fmla="*/ 2 h 11"/>
                    <a:gd name="T6" fmla="*/ 0 w 5"/>
                    <a:gd name="T7" fmla="*/ 2 h 11"/>
                    <a:gd name="T8" fmla="*/ 1 w 5"/>
                    <a:gd name="T9" fmla="*/ 2 h 11"/>
                    <a:gd name="T10" fmla="*/ 1 w 5"/>
                    <a:gd name="T11" fmla="*/ 2 h 11"/>
                    <a:gd name="T12" fmla="*/ 1 w 5"/>
                    <a:gd name="T13" fmla="*/ 1 h 11"/>
                    <a:gd name="T14" fmla="*/ 1 w 5"/>
                    <a:gd name="T15" fmla="*/ 1 h 11"/>
                    <a:gd name="T16" fmla="*/ 1 w 5"/>
                    <a:gd name="T17" fmla="*/ 1 h 11"/>
                    <a:gd name="T18" fmla="*/ 1 w 5"/>
                    <a:gd name="T19" fmla="*/ 1 h 11"/>
                    <a:gd name="T20" fmla="*/ 1 w 5"/>
                    <a:gd name="T21" fmla="*/ 0 h 11"/>
                    <a:gd name="T22" fmla="*/ 1 w 5"/>
                    <a:gd name="T23" fmla="*/ 0 h 11"/>
                    <a:gd name="T24" fmla="*/ 1 w 5"/>
                    <a:gd name="T25" fmla="*/ 0 h 11"/>
                    <a:gd name="T26" fmla="*/ 0 w 5"/>
                    <a:gd name="T27" fmla="*/ 0 h 11"/>
                    <a:gd name="T28" fmla="*/ 0 w 5"/>
                    <a:gd name="T29" fmla="*/ 0 h 11"/>
                    <a:gd name="T30" fmla="*/ 0 w 5"/>
                    <a:gd name="T31" fmla="*/ 0 h 11"/>
                    <a:gd name="T32" fmla="*/ 0 w 5"/>
                    <a:gd name="T33" fmla="*/ 0 h 11"/>
                    <a:gd name="T34" fmla="*/ 0 w 5"/>
                    <a:gd name="T35" fmla="*/ 2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
                    <a:gd name="T55" fmla="*/ 0 h 11"/>
                    <a:gd name="T56" fmla="*/ 5 w 5"/>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 h="11">
                      <a:moveTo>
                        <a:pt x="0" y="11"/>
                      </a:moveTo>
                      <a:lnTo>
                        <a:pt x="1" y="11"/>
                      </a:lnTo>
                      <a:lnTo>
                        <a:pt x="3" y="11"/>
                      </a:lnTo>
                      <a:lnTo>
                        <a:pt x="3" y="10"/>
                      </a:lnTo>
                      <a:lnTo>
                        <a:pt x="4" y="10"/>
                      </a:lnTo>
                      <a:lnTo>
                        <a:pt x="5" y="9"/>
                      </a:lnTo>
                      <a:lnTo>
                        <a:pt x="5" y="7"/>
                      </a:lnTo>
                      <a:lnTo>
                        <a:pt x="5" y="6"/>
                      </a:lnTo>
                      <a:lnTo>
                        <a:pt x="5" y="5"/>
                      </a:lnTo>
                      <a:lnTo>
                        <a:pt x="5" y="4"/>
                      </a:lnTo>
                      <a:lnTo>
                        <a:pt x="5" y="3"/>
                      </a:lnTo>
                      <a:lnTo>
                        <a:pt x="4" y="3"/>
                      </a:lnTo>
                      <a:lnTo>
                        <a:pt x="4" y="2"/>
                      </a:lnTo>
                      <a:lnTo>
                        <a:pt x="3" y="2"/>
                      </a:lnTo>
                      <a:lnTo>
                        <a:pt x="3" y="0"/>
                      </a:lnTo>
                      <a:lnTo>
                        <a:pt x="1" y="0"/>
                      </a:lnTo>
                      <a:lnTo>
                        <a:pt x="0" y="0"/>
                      </a:lnTo>
                      <a:lnTo>
                        <a:pt x="0" y="11"/>
                      </a:lnTo>
                      <a:close/>
                    </a:path>
                  </a:pathLst>
                </a:custGeom>
                <a:solidFill>
                  <a:srgbClr val="BFBFBF"/>
                </a:solidFill>
                <a:ln w="9525">
                  <a:noFill/>
                  <a:round/>
                  <a:headEnd/>
                  <a:tailEnd/>
                </a:ln>
              </p:spPr>
              <p:txBody>
                <a:bodyPr/>
                <a:lstStyle/>
                <a:p>
                  <a:endParaRPr lang="en-GB"/>
                </a:p>
              </p:txBody>
            </p:sp>
            <p:sp>
              <p:nvSpPr>
                <p:cNvPr id="953" name="Freeform 1269"/>
                <p:cNvSpPr>
                  <a:spLocks/>
                </p:cNvSpPr>
                <p:nvPr/>
              </p:nvSpPr>
              <p:spPr bwMode="auto">
                <a:xfrm>
                  <a:off x="3092" y="3014"/>
                  <a:ext cx="3" cy="5"/>
                </a:xfrm>
                <a:custGeom>
                  <a:avLst/>
                  <a:gdLst>
                    <a:gd name="T0" fmla="*/ 2 w 6"/>
                    <a:gd name="T1" fmla="*/ 0 h 11"/>
                    <a:gd name="T2" fmla="*/ 2 w 6"/>
                    <a:gd name="T3" fmla="*/ 0 h 11"/>
                    <a:gd name="T4" fmla="*/ 1 w 6"/>
                    <a:gd name="T5" fmla="*/ 0 h 11"/>
                    <a:gd name="T6" fmla="*/ 1 w 6"/>
                    <a:gd name="T7" fmla="*/ 0 h 11"/>
                    <a:gd name="T8" fmla="*/ 1 w 6"/>
                    <a:gd name="T9" fmla="*/ 0 h 11"/>
                    <a:gd name="T10" fmla="*/ 1 w 6"/>
                    <a:gd name="T11" fmla="*/ 0 h 11"/>
                    <a:gd name="T12" fmla="*/ 1 w 6"/>
                    <a:gd name="T13" fmla="*/ 1 h 11"/>
                    <a:gd name="T14" fmla="*/ 0 w 6"/>
                    <a:gd name="T15" fmla="*/ 1 h 11"/>
                    <a:gd name="T16" fmla="*/ 0 w 6"/>
                    <a:gd name="T17" fmla="*/ 1 h 11"/>
                    <a:gd name="T18" fmla="*/ 0 w 6"/>
                    <a:gd name="T19" fmla="*/ 1 h 11"/>
                    <a:gd name="T20" fmla="*/ 0 w 6"/>
                    <a:gd name="T21" fmla="*/ 1 h 11"/>
                    <a:gd name="T22" fmla="*/ 1 w 6"/>
                    <a:gd name="T23" fmla="*/ 1 h 11"/>
                    <a:gd name="T24" fmla="*/ 1 w 6"/>
                    <a:gd name="T25" fmla="*/ 2 h 11"/>
                    <a:gd name="T26" fmla="*/ 1 w 6"/>
                    <a:gd name="T27" fmla="*/ 2 h 11"/>
                    <a:gd name="T28" fmla="*/ 1 w 6"/>
                    <a:gd name="T29" fmla="*/ 2 h 11"/>
                    <a:gd name="T30" fmla="*/ 1 w 6"/>
                    <a:gd name="T31" fmla="*/ 2 h 11"/>
                    <a:gd name="T32" fmla="*/ 2 w 6"/>
                    <a:gd name="T33" fmla="*/ 2 h 11"/>
                    <a:gd name="T34" fmla="*/ 2 w 6"/>
                    <a:gd name="T35" fmla="*/ 2 h 11"/>
                    <a:gd name="T36" fmla="*/ 2 w 6"/>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
                    <a:gd name="T58" fmla="*/ 0 h 11"/>
                    <a:gd name="T59" fmla="*/ 6 w 6"/>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 h="11">
                      <a:moveTo>
                        <a:pt x="6" y="0"/>
                      </a:moveTo>
                      <a:lnTo>
                        <a:pt x="5" y="0"/>
                      </a:lnTo>
                      <a:lnTo>
                        <a:pt x="3" y="0"/>
                      </a:lnTo>
                      <a:lnTo>
                        <a:pt x="2" y="1"/>
                      </a:lnTo>
                      <a:lnTo>
                        <a:pt x="1" y="1"/>
                      </a:lnTo>
                      <a:lnTo>
                        <a:pt x="1" y="2"/>
                      </a:lnTo>
                      <a:lnTo>
                        <a:pt x="1" y="4"/>
                      </a:lnTo>
                      <a:lnTo>
                        <a:pt x="0" y="4"/>
                      </a:lnTo>
                      <a:lnTo>
                        <a:pt x="0" y="5"/>
                      </a:lnTo>
                      <a:lnTo>
                        <a:pt x="0" y="6"/>
                      </a:lnTo>
                      <a:lnTo>
                        <a:pt x="0" y="7"/>
                      </a:lnTo>
                      <a:lnTo>
                        <a:pt x="1" y="7"/>
                      </a:lnTo>
                      <a:lnTo>
                        <a:pt x="1" y="8"/>
                      </a:lnTo>
                      <a:lnTo>
                        <a:pt x="2" y="9"/>
                      </a:lnTo>
                      <a:lnTo>
                        <a:pt x="3" y="9"/>
                      </a:lnTo>
                      <a:lnTo>
                        <a:pt x="3" y="11"/>
                      </a:lnTo>
                      <a:lnTo>
                        <a:pt x="5" y="11"/>
                      </a:lnTo>
                      <a:lnTo>
                        <a:pt x="6" y="11"/>
                      </a:lnTo>
                      <a:lnTo>
                        <a:pt x="6" y="0"/>
                      </a:lnTo>
                      <a:close/>
                    </a:path>
                  </a:pathLst>
                </a:custGeom>
                <a:solidFill>
                  <a:srgbClr val="BFBFBF"/>
                </a:solidFill>
                <a:ln w="9525">
                  <a:noFill/>
                  <a:round/>
                  <a:headEnd/>
                  <a:tailEnd/>
                </a:ln>
              </p:spPr>
              <p:txBody>
                <a:bodyPr/>
                <a:lstStyle/>
                <a:p>
                  <a:endParaRPr lang="en-GB"/>
                </a:p>
              </p:txBody>
            </p:sp>
            <p:sp>
              <p:nvSpPr>
                <p:cNvPr id="954" name="Freeform 1270"/>
                <p:cNvSpPr>
                  <a:spLocks/>
                </p:cNvSpPr>
                <p:nvPr/>
              </p:nvSpPr>
              <p:spPr bwMode="auto">
                <a:xfrm>
                  <a:off x="3095" y="3013"/>
                  <a:ext cx="153" cy="6"/>
                </a:xfrm>
                <a:custGeom>
                  <a:avLst/>
                  <a:gdLst>
                    <a:gd name="T0" fmla="*/ 77 w 305"/>
                    <a:gd name="T1" fmla="*/ 2 h 12"/>
                    <a:gd name="T2" fmla="*/ 77 w 305"/>
                    <a:gd name="T3" fmla="*/ 0 h 12"/>
                    <a:gd name="T4" fmla="*/ 0 w 305"/>
                    <a:gd name="T5" fmla="*/ 1 h 12"/>
                    <a:gd name="T6" fmla="*/ 0 w 305"/>
                    <a:gd name="T7" fmla="*/ 3 h 12"/>
                    <a:gd name="T8" fmla="*/ 77 w 305"/>
                    <a:gd name="T9" fmla="*/ 3 h 12"/>
                    <a:gd name="T10" fmla="*/ 77 w 305"/>
                    <a:gd name="T11" fmla="*/ 2 h 12"/>
                    <a:gd name="T12" fmla="*/ 0 60000 65536"/>
                    <a:gd name="T13" fmla="*/ 0 60000 65536"/>
                    <a:gd name="T14" fmla="*/ 0 60000 65536"/>
                    <a:gd name="T15" fmla="*/ 0 60000 65536"/>
                    <a:gd name="T16" fmla="*/ 0 60000 65536"/>
                    <a:gd name="T17" fmla="*/ 0 60000 65536"/>
                    <a:gd name="T18" fmla="*/ 0 w 305"/>
                    <a:gd name="T19" fmla="*/ 0 h 12"/>
                    <a:gd name="T20" fmla="*/ 305 w 305"/>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305" h="12">
                      <a:moveTo>
                        <a:pt x="305" y="5"/>
                      </a:moveTo>
                      <a:lnTo>
                        <a:pt x="305" y="0"/>
                      </a:lnTo>
                      <a:lnTo>
                        <a:pt x="0" y="1"/>
                      </a:lnTo>
                      <a:lnTo>
                        <a:pt x="0" y="12"/>
                      </a:lnTo>
                      <a:lnTo>
                        <a:pt x="305" y="10"/>
                      </a:lnTo>
                      <a:lnTo>
                        <a:pt x="305" y="5"/>
                      </a:lnTo>
                      <a:close/>
                    </a:path>
                  </a:pathLst>
                </a:custGeom>
                <a:solidFill>
                  <a:srgbClr val="BFBFBF"/>
                </a:solidFill>
                <a:ln w="9525">
                  <a:noFill/>
                  <a:round/>
                  <a:headEnd/>
                  <a:tailEnd/>
                </a:ln>
              </p:spPr>
              <p:txBody>
                <a:bodyPr/>
                <a:lstStyle/>
                <a:p>
                  <a:endParaRPr lang="en-GB"/>
                </a:p>
              </p:txBody>
            </p:sp>
            <p:sp>
              <p:nvSpPr>
                <p:cNvPr id="955" name="Freeform 1271"/>
                <p:cNvSpPr>
                  <a:spLocks/>
                </p:cNvSpPr>
                <p:nvPr/>
              </p:nvSpPr>
              <p:spPr bwMode="auto">
                <a:xfrm>
                  <a:off x="3248" y="3013"/>
                  <a:ext cx="2" cy="6"/>
                </a:xfrm>
                <a:custGeom>
                  <a:avLst/>
                  <a:gdLst>
                    <a:gd name="T0" fmla="*/ 0 w 6"/>
                    <a:gd name="T1" fmla="*/ 4 h 10"/>
                    <a:gd name="T2" fmla="*/ 0 w 6"/>
                    <a:gd name="T3" fmla="*/ 4 h 10"/>
                    <a:gd name="T4" fmla="*/ 0 w 6"/>
                    <a:gd name="T5" fmla="*/ 4 h 10"/>
                    <a:gd name="T6" fmla="*/ 0 w 6"/>
                    <a:gd name="T7" fmla="*/ 3 h 10"/>
                    <a:gd name="T8" fmla="*/ 1 w 6"/>
                    <a:gd name="T9" fmla="*/ 3 h 10"/>
                    <a:gd name="T10" fmla="*/ 1 w 6"/>
                    <a:gd name="T11" fmla="*/ 3 h 10"/>
                    <a:gd name="T12" fmla="*/ 1 w 6"/>
                    <a:gd name="T13" fmla="*/ 2 h 10"/>
                    <a:gd name="T14" fmla="*/ 1 w 6"/>
                    <a:gd name="T15" fmla="*/ 2 h 10"/>
                    <a:gd name="T16" fmla="*/ 1 w 6"/>
                    <a:gd name="T17" fmla="*/ 2 h 10"/>
                    <a:gd name="T18" fmla="*/ 1 w 6"/>
                    <a:gd name="T19" fmla="*/ 1 h 10"/>
                    <a:gd name="T20" fmla="*/ 1 w 6"/>
                    <a:gd name="T21" fmla="*/ 1 h 10"/>
                    <a:gd name="T22" fmla="*/ 1 w 6"/>
                    <a:gd name="T23" fmla="*/ 1 h 10"/>
                    <a:gd name="T24" fmla="*/ 0 w 6"/>
                    <a:gd name="T25" fmla="*/ 1 h 10"/>
                    <a:gd name="T26" fmla="*/ 0 w 6"/>
                    <a:gd name="T27" fmla="*/ 0 h 10"/>
                    <a:gd name="T28" fmla="*/ 0 w 6"/>
                    <a:gd name="T29" fmla="*/ 0 h 10"/>
                    <a:gd name="T30" fmla="*/ 0 w 6"/>
                    <a:gd name="T31" fmla="*/ 0 h 10"/>
                    <a:gd name="T32" fmla="*/ 0 w 6"/>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10"/>
                    <a:gd name="T53" fmla="*/ 6 w 6"/>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10">
                      <a:moveTo>
                        <a:pt x="0" y="10"/>
                      </a:moveTo>
                      <a:lnTo>
                        <a:pt x="1" y="10"/>
                      </a:lnTo>
                      <a:lnTo>
                        <a:pt x="2" y="10"/>
                      </a:lnTo>
                      <a:lnTo>
                        <a:pt x="3" y="9"/>
                      </a:lnTo>
                      <a:lnTo>
                        <a:pt x="5" y="9"/>
                      </a:lnTo>
                      <a:lnTo>
                        <a:pt x="5" y="8"/>
                      </a:lnTo>
                      <a:lnTo>
                        <a:pt x="6" y="7"/>
                      </a:lnTo>
                      <a:lnTo>
                        <a:pt x="6" y="6"/>
                      </a:lnTo>
                      <a:lnTo>
                        <a:pt x="6" y="5"/>
                      </a:lnTo>
                      <a:lnTo>
                        <a:pt x="6" y="3"/>
                      </a:lnTo>
                      <a:lnTo>
                        <a:pt x="5" y="2"/>
                      </a:lnTo>
                      <a:lnTo>
                        <a:pt x="5" y="1"/>
                      </a:lnTo>
                      <a:lnTo>
                        <a:pt x="3" y="1"/>
                      </a:lnTo>
                      <a:lnTo>
                        <a:pt x="2" y="0"/>
                      </a:lnTo>
                      <a:lnTo>
                        <a:pt x="1" y="0"/>
                      </a:lnTo>
                      <a:lnTo>
                        <a:pt x="0" y="0"/>
                      </a:lnTo>
                      <a:lnTo>
                        <a:pt x="0" y="10"/>
                      </a:lnTo>
                      <a:close/>
                    </a:path>
                  </a:pathLst>
                </a:custGeom>
                <a:solidFill>
                  <a:srgbClr val="BFBFBF"/>
                </a:solidFill>
                <a:ln w="9525">
                  <a:noFill/>
                  <a:round/>
                  <a:headEnd/>
                  <a:tailEnd/>
                </a:ln>
              </p:spPr>
              <p:txBody>
                <a:bodyPr/>
                <a:lstStyle/>
                <a:p>
                  <a:endParaRPr lang="en-GB"/>
                </a:p>
              </p:txBody>
            </p:sp>
            <p:sp>
              <p:nvSpPr>
                <p:cNvPr id="956" name="Freeform 1272"/>
                <p:cNvSpPr>
                  <a:spLocks/>
                </p:cNvSpPr>
                <p:nvPr/>
              </p:nvSpPr>
              <p:spPr bwMode="auto">
                <a:xfrm>
                  <a:off x="3373" y="2752"/>
                  <a:ext cx="406" cy="5"/>
                </a:xfrm>
                <a:custGeom>
                  <a:avLst/>
                  <a:gdLst>
                    <a:gd name="T0" fmla="*/ 0 w 813"/>
                    <a:gd name="T1" fmla="*/ 2 h 11"/>
                    <a:gd name="T2" fmla="*/ 6 w 813"/>
                    <a:gd name="T3" fmla="*/ 2 h 11"/>
                    <a:gd name="T4" fmla="*/ 12 w 813"/>
                    <a:gd name="T5" fmla="*/ 1 h 11"/>
                    <a:gd name="T6" fmla="*/ 18 w 813"/>
                    <a:gd name="T7" fmla="*/ 1 h 11"/>
                    <a:gd name="T8" fmla="*/ 25 w 813"/>
                    <a:gd name="T9" fmla="*/ 1 h 11"/>
                    <a:gd name="T10" fmla="*/ 31 w 813"/>
                    <a:gd name="T11" fmla="*/ 1 h 11"/>
                    <a:gd name="T12" fmla="*/ 37 w 813"/>
                    <a:gd name="T13" fmla="*/ 1 h 11"/>
                    <a:gd name="T14" fmla="*/ 44 w 813"/>
                    <a:gd name="T15" fmla="*/ 0 h 11"/>
                    <a:gd name="T16" fmla="*/ 50 w 813"/>
                    <a:gd name="T17" fmla="*/ 0 h 11"/>
                    <a:gd name="T18" fmla="*/ 56 w 813"/>
                    <a:gd name="T19" fmla="*/ 0 h 11"/>
                    <a:gd name="T20" fmla="*/ 63 w 813"/>
                    <a:gd name="T21" fmla="*/ 0 h 11"/>
                    <a:gd name="T22" fmla="*/ 69 w 813"/>
                    <a:gd name="T23" fmla="*/ 0 h 11"/>
                    <a:gd name="T24" fmla="*/ 75 w 813"/>
                    <a:gd name="T25" fmla="*/ 0 h 11"/>
                    <a:gd name="T26" fmla="*/ 82 w 813"/>
                    <a:gd name="T27" fmla="*/ 0 h 11"/>
                    <a:gd name="T28" fmla="*/ 88 w 813"/>
                    <a:gd name="T29" fmla="*/ 0 h 11"/>
                    <a:gd name="T30" fmla="*/ 95 w 813"/>
                    <a:gd name="T31" fmla="*/ 0 h 11"/>
                    <a:gd name="T32" fmla="*/ 101 w 813"/>
                    <a:gd name="T33" fmla="*/ 0 h 11"/>
                    <a:gd name="T34" fmla="*/ 107 w 813"/>
                    <a:gd name="T35" fmla="*/ 0 h 11"/>
                    <a:gd name="T36" fmla="*/ 114 w 813"/>
                    <a:gd name="T37" fmla="*/ 0 h 11"/>
                    <a:gd name="T38" fmla="*/ 120 w 813"/>
                    <a:gd name="T39" fmla="*/ 0 h 11"/>
                    <a:gd name="T40" fmla="*/ 126 w 813"/>
                    <a:gd name="T41" fmla="*/ 0 h 11"/>
                    <a:gd name="T42" fmla="*/ 133 w 813"/>
                    <a:gd name="T43" fmla="*/ 0 h 11"/>
                    <a:gd name="T44" fmla="*/ 139 w 813"/>
                    <a:gd name="T45" fmla="*/ 0 h 11"/>
                    <a:gd name="T46" fmla="*/ 145 w 813"/>
                    <a:gd name="T47" fmla="*/ 0 h 11"/>
                    <a:gd name="T48" fmla="*/ 152 w 813"/>
                    <a:gd name="T49" fmla="*/ 0 h 11"/>
                    <a:gd name="T50" fmla="*/ 158 w 813"/>
                    <a:gd name="T51" fmla="*/ 0 h 11"/>
                    <a:gd name="T52" fmla="*/ 165 w 813"/>
                    <a:gd name="T53" fmla="*/ 0 h 11"/>
                    <a:gd name="T54" fmla="*/ 171 w 813"/>
                    <a:gd name="T55" fmla="*/ 0 h 11"/>
                    <a:gd name="T56" fmla="*/ 177 w 813"/>
                    <a:gd name="T57" fmla="*/ 1 h 11"/>
                    <a:gd name="T58" fmla="*/ 184 w 813"/>
                    <a:gd name="T59" fmla="*/ 1 h 11"/>
                    <a:gd name="T60" fmla="*/ 190 w 813"/>
                    <a:gd name="T61" fmla="*/ 1 h 11"/>
                    <a:gd name="T62" fmla="*/ 196 w 813"/>
                    <a:gd name="T63" fmla="*/ 1 h 11"/>
                    <a:gd name="T64" fmla="*/ 203 w 813"/>
                    <a:gd name="T65" fmla="*/ 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3"/>
                    <a:gd name="T100" fmla="*/ 0 h 11"/>
                    <a:gd name="T101" fmla="*/ 813 w 813"/>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3" h="11">
                      <a:moveTo>
                        <a:pt x="0" y="11"/>
                      </a:moveTo>
                      <a:lnTo>
                        <a:pt x="24" y="8"/>
                      </a:lnTo>
                      <a:lnTo>
                        <a:pt x="50" y="7"/>
                      </a:lnTo>
                      <a:lnTo>
                        <a:pt x="75" y="6"/>
                      </a:lnTo>
                      <a:lnTo>
                        <a:pt x="100" y="6"/>
                      </a:lnTo>
                      <a:lnTo>
                        <a:pt x="126" y="5"/>
                      </a:lnTo>
                      <a:lnTo>
                        <a:pt x="151" y="4"/>
                      </a:lnTo>
                      <a:lnTo>
                        <a:pt x="176" y="3"/>
                      </a:lnTo>
                      <a:lnTo>
                        <a:pt x="202" y="3"/>
                      </a:lnTo>
                      <a:lnTo>
                        <a:pt x="227" y="1"/>
                      </a:lnTo>
                      <a:lnTo>
                        <a:pt x="252" y="1"/>
                      </a:lnTo>
                      <a:lnTo>
                        <a:pt x="278" y="0"/>
                      </a:lnTo>
                      <a:lnTo>
                        <a:pt x="303" y="0"/>
                      </a:lnTo>
                      <a:lnTo>
                        <a:pt x="328" y="0"/>
                      </a:lnTo>
                      <a:lnTo>
                        <a:pt x="354" y="0"/>
                      </a:lnTo>
                      <a:lnTo>
                        <a:pt x="380" y="0"/>
                      </a:lnTo>
                      <a:lnTo>
                        <a:pt x="406" y="0"/>
                      </a:lnTo>
                      <a:lnTo>
                        <a:pt x="431" y="0"/>
                      </a:lnTo>
                      <a:lnTo>
                        <a:pt x="456" y="0"/>
                      </a:lnTo>
                      <a:lnTo>
                        <a:pt x="482" y="0"/>
                      </a:lnTo>
                      <a:lnTo>
                        <a:pt x="507" y="0"/>
                      </a:lnTo>
                      <a:lnTo>
                        <a:pt x="532" y="0"/>
                      </a:lnTo>
                      <a:lnTo>
                        <a:pt x="558" y="0"/>
                      </a:lnTo>
                      <a:lnTo>
                        <a:pt x="583" y="1"/>
                      </a:lnTo>
                      <a:lnTo>
                        <a:pt x="608" y="1"/>
                      </a:lnTo>
                      <a:lnTo>
                        <a:pt x="635" y="1"/>
                      </a:lnTo>
                      <a:lnTo>
                        <a:pt x="660" y="3"/>
                      </a:lnTo>
                      <a:lnTo>
                        <a:pt x="686" y="3"/>
                      </a:lnTo>
                      <a:lnTo>
                        <a:pt x="711" y="4"/>
                      </a:lnTo>
                      <a:lnTo>
                        <a:pt x="736" y="4"/>
                      </a:lnTo>
                      <a:lnTo>
                        <a:pt x="762" y="5"/>
                      </a:lnTo>
                      <a:lnTo>
                        <a:pt x="787" y="6"/>
                      </a:lnTo>
                      <a:lnTo>
                        <a:pt x="813" y="6"/>
                      </a:lnTo>
                    </a:path>
                  </a:pathLst>
                </a:custGeom>
                <a:noFill/>
                <a:ln w="0">
                  <a:solidFill>
                    <a:srgbClr val="000000"/>
                  </a:solidFill>
                  <a:prstDash val="solid"/>
                  <a:round/>
                  <a:headEnd/>
                  <a:tailEnd/>
                </a:ln>
              </p:spPr>
              <p:txBody>
                <a:bodyPr/>
                <a:lstStyle/>
                <a:p>
                  <a:endParaRPr lang="en-GB"/>
                </a:p>
              </p:txBody>
            </p:sp>
            <p:sp>
              <p:nvSpPr>
                <p:cNvPr id="957" name="Freeform 1273"/>
                <p:cNvSpPr>
                  <a:spLocks/>
                </p:cNvSpPr>
                <p:nvPr/>
              </p:nvSpPr>
              <p:spPr bwMode="auto">
                <a:xfrm>
                  <a:off x="3353" y="2879"/>
                  <a:ext cx="11" cy="30"/>
                </a:xfrm>
                <a:custGeom>
                  <a:avLst/>
                  <a:gdLst>
                    <a:gd name="T0" fmla="*/ 2 w 23"/>
                    <a:gd name="T1" fmla="*/ 0 h 59"/>
                    <a:gd name="T2" fmla="*/ 2 w 23"/>
                    <a:gd name="T3" fmla="*/ 1 h 59"/>
                    <a:gd name="T4" fmla="*/ 1 w 23"/>
                    <a:gd name="T5" fmla="*/ 1 h 59"/>
                    <a:gd name="T6" fmla="*/ 1 w 23"/>
                    <a:gd name="T7" fmla="*/ 2 h 59"/>
                    <a:gd name="T8" fmla="*/ 1 w 23"/>
                    <a:gd name="T9" fmla="*/ 2 h 59"/>
                    <a:gd name="T10" fmla="*/ 1 w 23"/>
                    <a:gd name="T11" fmla="*/ 3 h 59"/>
                    <a:gd name="T12" fmla="*/ 0 w 23"/>
                    <a:gd name="T13" fmla="*/ 3 h 59"/>
                    <a:gd name="T14" fmla="*/ 0 w 23"/>
                    <a:gd name="T15" fmla="*/ 4 h 59"/>
                    <a:gd name="T16" fmla="*/ 0 w 23"/>
                    <a:gd name="T17" fmla="*/ 5 h 59"/>
                    <a:gd name="T18" fmla="*/ 0 w 23"/>
                    <a:gd name="T19" fmla="*/ 5 h 59"/>
                    <a:gd name="T20" fmla="*/ 0 w 23"/>
                    <a:gd name="T21" fmla="*/ 6 h 59"/>
                    <a:gd name="T22" fmla="*/ 0 w 23"/>
                    <a:gd name="T23" fmla="*/ 7 h 59"/>
                    <a:gd name="T24" fmla="*/ 0 w 23"/>
                    <a:gd name="T25" fmla="*/ 7 h 59"/>
                    <a:gd name="T26" fmla="*/ 0 w 23"/>
                    <a:gd name="T27" fmla="*/ 8 h 59"/>
                    <a:gd name="T28" fmla="*/ 0 w 23"/>
                    <a:gd name="T29" fmla="*/ 8 h 59"/>
                    <a:gd name="T30" fmla="*/ 0 w 23"/>
                    <a:gd name="T31" fmla="*/ 9 h 59"/>
                    <a:gd name="T32" fmla="*/ 0 w 23"/>
                    <a:gd name="T33" fmla="*/ 10 h 59"/>
                    <a:gd name="T34" fmla="*/ 0 w 23"/>
                    <a:gd name="T35" fmla="*/ 10 h 59"/>
                    <a:gd name="T36" fmla="*/ 0 w 23"/>
                    <a:gd name="T37" fmla="*/ 11 h 59"/>
                    <a:gd name="T38" fmla="*/ 0 w 23"/>
                    <a:gd name="T39" fmla="*/ 11 h 59"/>
                    <a:gd name="T40" fmla="*/ 0 w 23"/>
                    <a:gd name="T41" fmla="*/ 12 h 59"/>
                    <a:gd name="T42" fmla="*/ 0 w 23"/>
                    <a:gd name="T43" fmla="*/ 12 h 59"/>
                    <a:gd name="T44" fmla="*/ 0 w 23"/>
                    <a:gd name="T45" fmla="*/ 13 h 59"/>
                    <a:gd name="T46" fmla="*/ 0 w 23"/>
                    <a:gd name="T47" fmla="*/ 13 h 59"/>
                    <a:gd name="T48" fmla="*/ 1 w 23"/>
                    <a:gd name="T49" fmla="*/ 14 h 59"/>
                    <a:gd name="T50" fmla="*/ 1 w 23"/>
                    <a:gd name="T51" fmla="*/ 14 h 59"/>
                    <a:gd name="T52" fmla="*/ 2 w 23"/>
                    <a:gd name="T53" fmla="*/ 14 h 59"/>
                    <a:gd name="T54" fmla="*/ 2 w 23"/>
                    <a:gd name="T55" fmla="*/ 14 h 59"/>
                    <a:gd name="T56" fmla="*/ 2 w 23"/>
                    <a:gd name="T57" fmla="*/ 15 h 59"/>
                    <a:gd name="T58" fmla="*/ 3 w 23"/>
                    <a:gd name="T59" fmla="*/ 15 h 59"/>
                    <a:gd name="T60" fmla="*/ 4 w 23"/>
                    <a:gd name="T61" fmla="*/ 15 h 59"/>
                    <a:gd name="T62" fmla="*/ 4 w 23"/>
                    <a:gd name="T63" fmla="*/ 15 h 59"/>
                    <a:gd name="T64" fmla="*/ 5 w 23"/>
                    <a:gd name="T65" fmla="*/ 15 h 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
                    <a:gd name="T100" fmla="*/ 0 h 59"/>
                    <a:gd name="T101" fmla="*/ 23 w 23"/>
                    <a:gd name="T102" fmla="*/ 59 h 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 h="59">
                      <a:moveTo>
                        <a:pt x="9" y="0"/>
                      </a:moveTo>
                      <a:lnTo>
                        <a:pt x="8" y="2"/>
                      </a:lnTo>
                      <a:lnTo>
                        <a:pt x="7" y="3"/>
                      </a:lnTo>
                      <a:lnTo>
                        <a:pt x="7" y="5"/>
                      </a:lnTo>
                      <a:lnTo>
                        <a:pt x="6" y="8"/>
                      </a:lnTo>
                      <a:lnTo>
                        <a:pt x="4" y="10"/>
                      </a:lnTo>
                      <a:lnTo>
                        <a:pt x="3" y="12"/>
                      </a:lnTo>
                      <a:lnTo>
                        <a:pt x="3" y="15"/>
                      </a:lnTo>
                      <a:lnTo>
                        <a:pt x="2" y="18"/>
                      </a:lnTo>
                      <a:lnTo>
                        <a:pt x="2" y="20"/>
                      </a:lnTo>
                      <a:lnTo>
                        <a:pt x="1" y="23"/>
                      </a:lnTo>
                      <a:lnTo>
                        <a:pt x="1" y="25"/>
                      </a:lnTo>
                      <a:lnTo>
                        <a:pt x="0" y="27"/>
                      </a:lnTo>
                      <a:lnTo>
                        <a:pt x="0" y="29"/>
                      </a:lnTo>
                      <a:lnTo>
                        <a:pt x="0" y="32"/>
                      </a:lnTo>
                      <a:lnTo>
                        <a:pt x="0" y="35"/>
                      </a:lnTo>
                      <a:lnTo>
                        <a:pt x="0" y="38"/>
                      </a:lnTo>
                      <a:lnTo>
                        <a:pt x="0" y="40"/>
                      </a:lnTo>
                      <a:lnTo>
                        <a:pt x="0" y="41"/>
                      </a:lnTo>
                      <a:lnTo>
                        <a:pt x="0" y="43"/>
                      </a:lnTo>
                      <a:lnTo>
                        <a:pt x="1" y="46"/>
                      </a:lnTo>
                      <a:lnTo>
                        <a:pt x="2" y="48"/>
                      </a:lnTo>
                      <a:lnTo>
                        <a:pt x="2" y="49"/>
                      </a:lnTo>
                      <a:lnTo>
                        <a:pt x="3" y="51"/>
                      </a:lnTo>
                      <a:lnTo>
                        <a:pt x="4" y="53"/>
                      </a:lnTo>
                      <a:lnTo>
                        <a:pt x="7" y="54"/>
                      </a:lnTo>
                      <a:lnTo>
                        <a:pt x="8" y="56"/>
                      </a:lnTo>
                      <a:lnTo>
                        <a:pt x="10" y="56"/>
                      </a:lnTo>
                      <a:lnTo>
                        <a:pt x="11" y="57"/>
                      </a:lnTo>
                      <a:lnTo>
                        <a:pt x="14" y="58"/>
                      </a:lnTo>
                      <a:lnTo>
                        <a:pt x="17" y="58"/>
                      </a:lnTo>
                      <a:lnTo>
                        <a:pt x="19" y="59"/>
                      </a:lnTo>
                      <a:lnTo>
                        <a:pt x="23" y="59"/>
                      </a:lnTo>
                    </a:path>
                  </a:pathLst>
                </a:custGeom>
                <a:noFill/>
                <a:ln w="0">
                  <a:solidFill>
                    <a:srgbClr val="000000"/>
                  </a:solidFill>
                  <a:prstDash val="solid"/>
                  <a:round/>
                  <a:headEnd/>
                  <a:tailEnd/>
                </a:ln>
              </p:spPr>
              <p:txBody>
                <a:bodyPr/>
                <a:lstStyle/>
                <a:p>
                  <a:endParaRPr lang="en-GB"/>
                </a:p>
              </p:txBody>
            </p:sp>
            <p:sp>
              <p:nvSpPr>
                <p:cNvPr id="958" name="Freeform 1274"/>
                <p:cNvSpPr>
                  <a:spLocks/>
                </p:cNvSpPr>
                <p:nvPr/>
              </p:nvSpPr>
              <p:spPr bwMode="auto">
                <a:xfrm>
                  <a:off x="3078" y="2755"/>
                  <a:ext cx="365" cy="294"/>
                </a:xfrm>
                <a:custGeom>
                  <a:avLst/>
                  <a:gdLst>
                    <a:gd name="T0" fmla="*/ 65 w 731"/>
                    <a:gd name="T1" fmla="*/ 56 h 588"/>
                    <a:gd name="T2" fmla="*/ 56 w 731"/>
                    <a:gd name="T3" fmla="*/ 57 h 588"/>
                    <a:gd name="T4" fmla="*/ 47 w 731"/>
                    <a:gd name="T5" fmla="*/ 57 h 588"/>
                    <a:gd name="T6" fmla="*/ 39 w 731"/>
                    <a:gd name="T7" fmla="*/ 58 h 588"/>
                    <a:gd name="T8" fmla="*/ 30 w 731"/>
                    <a:gd name="T9" fmla="*/ 59 h 588"/>
                    <a:gd name="T10" fmla="*/ 21 w 731"/>
                    <a:gd name="T11" fmla="*/ 61 h 588"/>
                    <a:gd name="T12" fmla="*/ 13 w 731"/>
                    <a:gd name="T13" fmla="*/ 63 h 588"/>
                    <a:gd name="T14" fmla="*/ 4 w 731"/>
                    <a:gd name="T15" fmla="*/ 66 h 588"/>
                    <a:gd name="T16" fmla="*/ 5 w 731"/>
                    <a:gd name="T17" fmla="*/ 66 h 588"/>
                    <a:gd name="T18" fmla="*/ 15 w 731"/>
                    <a:gd name="T19" fmla="*/ 64 h 588"/>
                    <a:gd name="T20" fmla="*/ 25 w 731"/>
                    <a:gd name="T21" fmla="*/ 62 h 588"/>
                    <a:gd name="T22" fmla="*/ 35 w 731"/>
                    <a:gd name="T23" fmla="*/ 61 h 588"/>
                    <a:gd name="T24" fmla="*/ 46 w 731"/>
                    <a:gd name="T25" fmla="*/ 60 h 588"/>
                    <a:gd name="T26" fmla="*/ 57 w 731"/>
                    <a:gd name="T27" fmla="*/ 59 h 588"/>
                    <a:gd name="T28" fmla="*/ 67 w 731"/>
                    <a:gd name="T29" fmla="*/ 59 h 588"/>
                    <a:gd name="T30" fmla="*/ 78 w 731"/>
                    <a:gd name="T31" fmla="*/ 59 h 588"/>
                    <a:gd name="T32" fmla="*/ 88 w 731"/>
                    <a:gd name="T33" fmla="*/ 55 h 588"/>
                    <a:gd name="T34" fmla="*/ 96 w 731"/>
                    <a:gd name="T35" fmla="*/ 48 h 588"/>
                    <a:gd name="T36" fmla="*/ 105 w 731"/>
                    <a:gd name="T37" fmla="*/ 41 h 588"/>
                    <a:gd name="T38" fmla="*/ 113 w 731"/>
                    <a:gd name="T39" fmla="*/ 34 h 588"/>
                    <a:gd name="T40" fmla="*/ 122 w 731"/>
                    <a:gd name="T41" fmla="*/ 27 h 588"/>
                    <a:gd name="T42" fmla="*/ 131 w 731"/>
                    <a:gd name="T43" fmla="*/ 20 h 588"/>
                    <a:gd name="T44" fmla="*/ 139 w 731"/>
                    <a:gd name="T45" fmla="*/ 13 h 588"/>
                    <a:gd name="T46" fmla="*/ 149 w 731"/>
                    <a:gd name="T47" fmla="*/ 6 h 588"/>
                    <a:gd name="T48" fmla="*/ 153 w 731"/>
                    <a:gd name="T49" fmla="*/ 3 h 588"/>
                    <a:gd name="T50" fmla="*/ 154 w 731"/>
                    <a:gd name="T51" fmla="*/ 2 h 588"/>
                    <a:gd name="T52" fmla="*/ 155 w 731"/>
                    <a:gd name="T53" fmla="*/ 2 h 588"/>
                    <a:gd name="T54" fmla="*/ 156 w 731"/>
                    <a:gd name="T55" fmla="*/ 1 h 588"/>
                    <a:gd name="T56" fmla="*/ 157 w 731"/>
                    <a:gd name="T57" fmla="*/ 1 h 588"/>
                    <a:gd name="T58" fmla="*/ 159 w 731"/>
                    <a:gd name="T59" fmla="*/ 1 h 588"/>
                    <a:gd name="T60" fmla="*/ 172 w 731"/>
                    <a:gd name="T61" fmla="*/ 0 h 588"/>
                    <a:gd name="T62" fmla="*/ 128 w 731"/>
                    <a:gd name="T63" fmla="*/ 73 h 588"/>
                    <a:gd name="T64" fmla="*/ 127 w 731"/>
                    <a:gd name="T65" fmla="*/ 76 h 588"/>
                    <a:gd name="T66" fmla="*/ 127 w 731"/>
                    <a:gd name="T67" fmla="*/ 81 h 588"/>
                    <a:gd name="T68" fmla="*/ 127 w 731"/>
                    <a:gd name="T69" fmla="*/ 86 h 588"/>
                    <a:gd name="T70" fmla="*/ 128 w 731"/>
                    <a:gd name="T71" fmla="*/ 91 h 588"/>
                    <a:gd name="T72" fmla="*/ 128 w 731"/>
                    <a:gd name="T73" fmla="*/ 96 h 588"/>
                    <a:gd name="T74" fmla="*/ 129 w 731"/>
                    <a:gd name="T75" fmla="*/ 102 h 588"/>
                    <a:gd name="T76" fmla="*/ 130 w 731"/>
                    <a:gd name="T77" fmla="*/ 107 h 588"/>
                    <a:gd name="T78" fmla="*/ 130 w 731"/>
                    <a:gd name="T79" fmla="*/ 109 h 588"/>
                    <a:gd name="T80" fmla="*/ 131 w 731"/>
                    <a:gd name="T81" fmla="*/ 110 h 588"/>
                    <a:gd name="T82" fmla="*/ 131 w 731"/>
                    <a:gd name="T83" fmla="*/ 111 h 588"/>
                    <a:gd name="T84" fmla="*/ 132 w 731"/>
                    <a:gd name="T85" fmla="*/ 111 h 588"/>
                    <a:gd name="T86" fmla="*/ 133 w 731"/>
                    <a:gd name="T87" fmla="*/ 112 h 588"/>
                    <a:gd name="T88" fmla="*/ 151 w 731"/>
                    <a:gd name="T89" fmla="*/ 112 h 588"/>
                    <a:gd name="T90" fmla="*/ 156 w 731"/>
                    <a:gd name="T91" fmla="*/ 114 h 588"/>
                    <a:gd name="T92" fmla="*/ 161 w 731"/>
                    <a:gd name="T93" fmla="*/ 117 h 588"/>
                    <a:gd name="T94" fmla="*/ 166 w 731"/>
                    <a:gd name="T95" fmla="*/ 122 h 588"/>
                    <a:gd name="T96" fmla="*/ 170 w 731"/>
                    <a:gd name="T97" fmla="*/ 127 h 588"/>
                    <a:gd name="T98" fmla="*/ 174 w 731"/>
                    <a:gd name="T99" fmla="*/ 134 h 588"/>
                    <a:gd name="T100" fmla="*/ 177 w 731"/>
                    <a:gd name="T101" fmla="*/ 140 h 588"/>
                    <a:gd name="T102" fmla="*/ 181 w 731"/>
                    <a:gd name="T103" fmla="*/ 145 h 5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1"/>
                    <a:gd name="T157" fmla="*/ 0 h 588"/>
                    <a:gd name="T158" fmla="*/ 731 w 731"/>
                    <a:gd name="T159" fmla="*/ 588 h 5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1" h="588">
                      <a:moveTo>
                        <a:pt x="288" y="212"/>
                      </a:moveTo>
                      <a:lnTo>
                        <a:pt x="280" y="226"/>
                      </a:lnTo>
                      <a:lnTo>
                        <a:pt x="271" y="226"/>
                      </a:lnTo>
                      <a:lnTo>
                        <a:pt x="262" y="226"/>
                      </a:lnTo>
                      <a:lnTo>
                        <a:pt x="254" y="227"/>
                      </a:lnTo>
                      <a:lnTo>
                        <a:pt x="244" y="227"/>
                      </a:lnTo>
                      <a:lnTo>
                        <a:pt x="235" y="228"/>
                      </a:lnTo>
                      <a:lnTo>
                        <a:pt x="227" y="228"/>
                      </a:lnTo>
                      <a:lnTo>
                        <a:pt x="218" y="229"/>
                      </a:lnTo>
                      <a:lnTo>
                        <a:pt x="209" y="229"/>
                      </a:lnTo>
                      <a:lnTo>
                        <a:pt x="201" y="230"/>
                      </a:lnTo>
                      <a:lnTo>
                        <a:pt x="191" y="231"/>
                      </a:lnTo>
                      <a:lnTo>
                        <a:pt x="182" y="233"/>
                      </a:lnTo>
                      <a:lnTo>
                        <a:pt x="174" y="233"/>
                      </a:lnTo>
                      <a:lnTo>
                        <a:pt x="165" y="234"/>
                      </a:lnTo>
                      <a:lnTo>
                        <a:pt x="156" y="235"/>
                      </a:lnTo>
                      <a:lnTo>
                        <a:pt x="148" y="236"/>
                      </a:lnTo>
                      <a:lnTo>
                        <a:pt x="138" y="237"/>
                      </a:lnTo>
                      <a:lnTo>
                        <a:pt x="130" y="238"/>
                      </a:lnTo>
                      <a:lnTo>
                        <a:pt x="121" y="239"/>
                      </a:lnTo>
                      <a:lnTo>
                        <a:pt x="112" y="242"/>
                      </a:lnTo>
                      <a:lnTo>
                        <a:pt x="104" y="243"/>
                      </a:lnTo>
                      <a:lnTo>
                        <a:pt x="95" y="244"/>
                      </a:lnTo>
                      <a:lnTo>
                        <a:pt x="87" y="246"/>
                      </a:lnTo>
                      <a:lnTo>
                        <a:pt x="77" y="248"/>
                      </a:lnTo>
                      <a:lnTo>
                        <a:pt x="69" y="250"/>
                      </a:lnTo>
                      <a:lnTo>
                        <a:pt x="60" y="251"/>
                      </a:lnTo>
                      <a:lnTo>
                        <a:pt x="52" y="253"/>
                      </a:lnTo>
                      <a:lnTo>
                        <a:pt x="43" y="256"/>
                      </a:lnTo>
                      <a:lnTo>
                        <a:pt x="35" y="258"/>
                      </a:lnTo>
                      <a:lnTo>
                        <a:pt x="25" y="260"/>
                      </a:lnTo>
                      <a:lnTo>
                        <a:pt x="17" y="263"/>
                      </a:lnTo>
                      <a:lnTo>
                        <a:pt x="8" y="265"/>
                      </a:lnTo>
                      <a:lnTo>
                        <a:pt x="0" y="267"/>
                      </a:lnTo>
                      <a:lnTo>
                        <a:pt x="9" y="265"/>
                      </a:lnTo>
                      <a:lnTo>
                        <a:pt x="20" y="263"/>
                      </a:lnTo>
                      <a:lnTo>
                        <a:pt x="30" y="261"/>
                      </a:lnTo>
                      <a:lnTo>
                        <a:pt x="39" y="259"/>
                      </a:lnTo>
                      <a:lnTo>
                        <a:pt x="50" y="257"/>
                      </a:lnTo>
                      <a:lnTo>
                        <a:pt x="60" y="256"/>
                      </a:lnTo>
                      <a:lnTo>
                        <a:pt x="70" y="254"/>
                      </a:lnTo>
                      <a:lnTo>
                        <a:pt x="81" y="252"/>
                      </a:lnTo>
                      <a:lnTo>
                        <a:pt x="90" y="251"/>
                      </a:lnTo>
                      <a:lnTo>
                        <a:pt x="100" y="250"/>
                      </a:lnTo>
                      <a:lnTo>
                        <a:pt x="111" y="249"/>
                      </a:lnTo>
                      <a:lnTo>
                        <a:pt x="122" y="248"/>
                      </a:lnTo>
                      <a:lnTo>
                        <a:pt x="133" y="246"/>
                      </a:lnTo>
                      <a:lnTo>
                        <a:pt x="143" y="245"/>
                      </a:lnTo>
                      <a:lnTo>
                        <a:pt x="153" y="244"/>
                      </a:lnTo>
                      <a:lnTo>
                        <a:pt x="164" y="243"/>
                      </a:lnTo>
                      <a:lnTo>
                        <a:pt x="174" y="242"/>
                      </a:lnTo>
                      <a:lnTo>
                        <a:pt x="186" y="242"/>
                      </a:lnTo>
                      <a:lnTo>
                        <a:pt x="196" y="241"/>
                      </a:lnTo>
                      <a:lnTo>
                        <a:pt x="206" y="239"/>
                      </a:lnTo>
                      <a:lnTo>
                        <a:pt x="217" y="239"/>
                      </a:lnTo>
                      <a:lnTo>
                        <a:pt x="228" y="238"/>
                      </a:lnTo>
                      <a:lnTo>
                        <a:pt x="239" y="238"/>
                      </a:lnTo>
                      <a:lnTo>
                        <a:pt x="249" y="238"/>
                      </a:lnTo>
                      <a:lnTo>
                        <a:pt x="261" y="237"/>
                      </a:lnTo>
                      <a:lnTo>
                        <a:pt x="271" y="237"/>
                      </a:lnTo>
                      <a:lnTo>
                        <a:pt x="281" y="237"/>
                      </a:lnTo>
                      <a:lnTo>
                        <a:pt x="293" y="236"/>
                      </a:lnTo>
                      <a:lnTo>
                        <a:pt x="303" y="236"/>
                      </a:lnTo>
                      <a:lnTo>
                        <a:pt x="314" y="236"/>
                      </a:lnTo>
                      <a:lnTo>
                        <a:pt x="325" y="236"/>
                      </a:lnTo>
                      <a:lnTo>
                        <a:pt x="335" y="236"/>
                      </a:lnTo>
                      <a:lnTo>
                        <a:pt x="343" y="229"/>
                      </a:lnTo>
                      <a:lnTo>
                        <a:pt x="353" y="221"/>
                      </a:lnTo>
                      <a:lnTo>
                        <a:pt x="361" y="214"/>
                      </a:lnTo>
                      <a:lnTo>
                        <a:pt x="369" y="207"/>
                      </a:lnTo>
                      <a:lnTo>
                        <a:pt x="377" y="200"/>
                      </a:lnTo>
                      <a:lnTo>
                        <a:pt x="386" y="193"/>
                      </a:lnTo>
                      <a:lnTo>
                        <a:pt x="394" y="185"/>
                      </a:lnTo>
                      <a:lnTo>
                        <a:pt x="403" y="178"/>
                      </a:lnTo>
                      <a:lnTo>
                        <a:pt x="411" y="172"/>
                      </a:lnTo>
                      <a:lnTo>
                        <a:pt x="420" y="165"/>
                      </a:lnTo>
                      <a:lnTo>
                        <a:pt x="429" y="158"/>
                      </a:lnTo>
                      <a:lnTo>
                        <a:pt x="437" y="150"/>
                      </a:lnTo>
                      <a:lnTo>
                        <a:pt x="446" y="143"/>
                      </a:lnTo>
                      <a:lnTo>
                        <a:pt x="454" y="136"/>
                      </a:lnTo>
                      <a:lnTo>
                        <a:pt x="462" y="129"/>
                      </a:lnTo>
                      <a:lnTo>
                        <a:pt x="471" y="122"/>
                      </a:lnTo>
                      <a:lnTo>
                        <a:pt x="481" y="115"/>
                      </a:lnTo>
                      <a:lnTo>
                        <a:pt x="489" y="108"/>
                      </a:lnTo>
                      <a:lnTo>
                        <a:pt x="498" y="101"/>
                      </a:lnTo>
                      <a:lnTo>
                        <a:pt x="506" y="94"/>
                      </a:lnTo>
                      <a:lnTo>
                        <a:pt x="515" y="88"/>
                      </a:lnTo>
                      <a:lnTo>
                        <a:pt x="524" y="81"/>
                      </a:lnTo>
                      <a:lnTo>
                        <a:pt x="532" y="74"/>
                      </a:lnTo>
                      <a:lnTo>
                        <a:pt x="542" y="67"/>
                      </a:lnTo>
                      <a:lnTo>
                        <a:pt x="551" y="60"/>
                      </a:lnTo>
                      <a:lnTo>
                        <a:pt x="559" y="53"/>
                      </a:lnTo>
                      <a:lnTo>
                        <a:pt x="568" y="46"/>
                      </a:lnTo>
                      <a:lnTo>
                        <a:pt x="577" y="39"/>
                      </a:lnTo>
                      <a:lnTo>
                        <a:pt x="587" y="33"/>
                      </a:lnTo>
                      <a:lnTo>
                        <a:pt x="596" y="26"/>
                      </a:lnTo>
                      <a:lnTo>
                        <a:pt x="605" y="20"/>
                      </a:lnTo>
                      <a:lnTo>
                        <a:pt x="614" y="13"/>
                      </a:lnTo>
                      <a:lnTo>
                        <a:pt x="615" y="13"/>
                      </a:lnTo>
                      <a:lnTo>
                        <a:pt x="615" y="12"/>
                      </a:lnTo>
                      <a:lnTo>
                        <a:pt x="617" y="12"/>
                      </a:lnTo>
                      <a:lnTo>
                        <a:pt x="618" y="10"/>
                      </a:lnTo>
                      <a:lnTo>
                        <a:pt x="619" y="10"/>
                      </a:lnTo>
                      <a:lnTo>
                        <a:pt x="619" y="9"/>
                      </a:lnTo>
                      <a:lnTo>
                        <a:pt x="620" y="9"/>
                      </a:lnTo>
                      <a:lnTo>
                        <a:pt x="621" y="9"/>
                      </a:lnTo>
                      <a:lnTo>
                        <a:pt x="621" y="8"/>
                      </a:lnTo>
                      <a:lnTo>
                        <a:pt x="622" y="8"/>
                      </a:lnTo>
                      <a:lnTo>
                        <a:pt x="623" y="7"/>
                      </a:lnTo>
                      <a:lnTo>
                        <a:pt x="625" y="7"/>
                      </a:lnTo>
                      <a:lnTo>
                        <a:pt x="626" y="6"/>
                      </a:lnTo>
                      <a:lnTo>
                        <a:pt x="627" y="6"/>
                      </a:lnTo>
                      <a:lnTo>
                        <a:pt x="628" y="5"/>
                      </a:lnTo>
                      <a:lnTo>
                        <a:pt x="629" y="5"/>
                      </a:lnTo>
                      <a:lnTo>
                        <a:pt x="630" y="3"/>
                      </a:lnTo>
                      <a:lnTo>
                        <a:pt x="631" y="3"/>
                      </a:lnTo>
                      <a:lnTo>
                        <a:pt x="633" y="3"/>
                      </a:lnTo>
                      <a:lnTo>
                        <a:pt x="634" y="2"/>
                      </a:lnTo>
                      <a:lnTo>
                        <a:pt x="635" y="2"/>
                      </a:lnTo>
                      <a:lnTo>
                        <a:pt x="636" y="2"/>
                      </a:lnTo>
                      <a:lnTo>
                        <a:pt x="637" y="2"/>
                      </a:lnTo>
                      <a:lnTo>
                        <a:pt x="638" y="2"/>
                      </a:lnTo>
                      <a:lnTo>
                        <a:pt x="640" y="1"/>
                      </a:lnTo>
                      <a:lnTo>
                        <a:pt x="688" y="0"/>
                      </a:lnTo>
                      <a:lnTo>
                        <a:pt x="517" y="281"/>
                      </a:lnTo>
                      <a:lnTo>
                        <a:pt x="515" y="284"/>
                      </a:lnTo>
                      <a:lnTo>
                        <a:pt x="514" y="287"/>
                      </a:lnTo>
                      <a:lnTo>
                        <a:pt x="513" y="290"/>
                      </a:lnTo>
                      <a:lnTo>
                        <a:pt x="513" y="294"/>
                      </a:lnTo>
                      <a:lnTo>
                        <a:pt x="512" y="297"/>
                      </a:lnTo>
                      <a:lnTo>
                        <a:pt x="511" y="302"/>
                      </a:lnTo>
                      <a:lnTo>
                        <a:pt x="511" y="305"/>
                      </a:lnTo>
                      <a:lnTo>
                        <a:pt x="511" y="310"/>
                      </a:lnTo>
                      <a:lnTo>
                        <a:pt x="509" y="314"/>
                      </a:lnTo>
                      <a:lnTo>
                        <a:pt x="509" y="319"/>
                      </a:lnTo>
                      <a:lnTo>
                        <a:pt x="509" y="324"/>
                      </a:lnTo>
                      <a:lnTo>
                        <a:pt x="509" y="329"/>
                      </a:lnTo>
                      <a:lnTo>
                        <a:pt x="509" y="334"/>
                      </a:lnTo>
                      <a:lnTo>
                        <a:pt x="509" y="339"/>
                      </a:lnTo>
                      <a:lnTo>
                        <a:pt x="511" y="344"/>
                      </a:lnTo>
                      <a:lnTo>
                        <a:pt x="511" y="349"/>
                      </a:lnTo>
                      <a:lnTo>
                        <a:pt x="511" y="355"/>
                      </a:lnTo>
                      <a:lnTo>
                        <a:pt x="512" y="360"/>
                      </a:lnTo>
                      <a:lnTo>
                        <a:pt x="512" y="365"/>
                      </a:lnTo>
                      <a:lnTo>
                        <a:pt x="513" y="371"/>
                      </a:lnTo>
                      <a:lnTo>
                        <a:pt x="513" y="377"/>
                      </a:lnTo>
                      <a:lnTo>
                        <a:pt x="514" y="382"/>
                      </a:lnTo>
                      <a:lnTo>
                        <a:pt x="514" y="387"/>
                      </a:lnTo>
                      <a:lnTo>
                        <a:pt x="515" y="393"/>
                      </a:lnTo>
                      <a:lnTo>
                        <a:pt x="516" y="398"/>
                      </a:lnTo>
                      <a:lnTo>
                        <a:pt x="516" y="404"/>
                      </a:lnTo>
                      <a:lnTo>
                        <a:pt x="517" y="409"/>
                      </a:lnTo>
                      <a:lnTo>
                        <a:pt x="519" y="415"/>
                      </a:lnTo>
                      <a:lnTo>
                        <a:pt x="519" y="419"/>
                      </a:lnTo>
                      <a:lnTo>
                        <a:pt x="520" y="425"/>
                      </a:lnTo>
                      <a:lnTo>
                        <a:pt x="521" y="429"/>
                      </a:lnTo>
                      <a:lnTo>
                        <a:pt x="521" y="434"/>
                      </a:lnTo>
                      <a:lnTo>
                        <a:pt x="522" y="435"/>
                      </a:lnTo>
                      <a:lnTo>
                        <a:pt x="522" y="436"/>
                      </a:lnTo>
                      <a:lnTo>
                        <a:pt x="522" y="438"/>
                      </a:lnTo>
                      <a:lnTo>
                        <a:pt x="523" y="439"/>
                      </a:lnTo>
                      <a:lnTo>
                        <a:pt x="523" y="440"/>
                      </a:lnTo>
                      <a:lnTo>
                        <a:pt x="523" y="441"/>
                      </a:lnTo>
                      <a:lnTo>
                        <a:pt x="524" y="441"/>
                      </a:lnTo>
                      <a:lnTo>
                        <a:pt x="524" y="442"/>
                      </a:lnTo>
                      <a:lnTo>
                        <a:pt x="526" y="443"/>
                      </a:lnTo>
                      <a:lnTo>
                        <a:pt x="526" y="444"/>
                      </a:lnTo>
                      <a:lnTo>
                        <a:pt x="527" y="444"/>
                      </a:lnTo>
                      <a:lnTo>
                        <a:pt x="527" y="446"/>
                      </a:lnTo>
                      <a:lnTo>
                        <a:pt x="528" y="446"/>
                      </a:lnTo>
                      <a:lnTo>
                        <a:pt x="529" y="446"/>
                      </a:lnTo>
                      <a:lnTo>
                        <a:pt x="529" y="447"/>
                      </a:lnTo>
                      <a:lnTo>
                        <a:pt x="530" y="447"/>
                      </a:lnTo>
                      <a:lnTo>
                        <a:pt x="531" y="447"/>
                      </a:lnTo>
                      <a:lnTo>
                        <a:pt x="532" y="447"/>
                      </a:lnTo>
                      <a:lnTo>
                        <a:pt x="534" y="448"/>
                      </a:lnTo>
                      <a:lnTo>
                        <a:pt x="535" y="448"/>
                      </a:lnTo>
                      <a:lnTo>
                        <a:pt x="597" y="449"/>
                      </a:lnTo>
                      <a:lnTo>
                        <a:pt x="603" y="449"/>
                      </a:lnTo>
                      <a:lnTo>
                        <a:pt x="607" y="450"/>
                      </a:lnTo>
                      <a:lnTo>
                        <a:pt x="612" y="451"/>
                      </a:lnTo>
                      <a:lnTo>
                        <a:pt x="618" y="453"/>
                      </a:lnTo>
                      <a:lnTo>
                        <a:pt x="622" y="455"/>
                      </a:lnTo>
                      <a:lnTo>
                        <a:pt x="627" y="457"/>
                      </a:lnTo>
                      <a:lnTo>
                        <a:pt x="631" y="461"/>
                      </a:lnTo>
                      <a:lnTo>
                        <a:pt x="636" y="464"/>
                      </a:lnTo>
                      <a:lnTo>
                        <a:pt x="641" y="467"/>
                      </a:lnTo>
                      <a:lnTo>
                        <a:pt x="645" y="471"/>
                      </a:lnTo>
                      <a:lnTo>
                        <a:pt x="650" y="476"/>
                      </a:lnTo>
                      <a:lnTo>
                        <a:pt x="655" y="480"/>
                      </a:lnTo>
                      <a:lnTo>
                        <a:pt x="659" y="485"/>
                      </a:lnTo>
                      <a:lnTo>
                        <a:pt x="664" y="489"/>
                      </a:lnTo>
                      <a:lnTo>
                        <a:pt x="668" y="495"/>
                      </a:lnTo>
                      <a:lnTo>
                        <a:pt x="673" y="500"/>
                      </a:lnTo>
                      <a:lnTo>
                        <a:pt x="676" y="505"/>
                      </a:lnTo>
                      <a:lnTo>
                        <a:pt x="681" y="511"/>
                      </a:lnTo>
                      <a:lnTo>
                        <a:pt x="686" y="517"/>
                      </a:lnTo>
                      <a:lnTo>
                        <a:pt x="689" y="523"/>
                      </a:lnTo>
                      <a:lnTo>
                        <a:pt x="693" y="529"/>
                      </a:lnTo>
                      <a:lnTo>
                        <a:pt x="697" y="534"/>
                      </a:lnTo>
                      <a:lnTo>
                        <a:pt x="701" y="540"/>
                      </a:lnTo>
                      <a:lnTo>
                        <a:pt x="704" y="546"/>
                      </a:lnTo>
                      <a:lnTo>
                        <a:pt x="708" y="552"/>
                      </a:lnTo>
                      <a:lnTo>
                        <a:pt x="711" y="557"/>
                      </a:lnTo>
                      <a:lnTo>
                        <a:pt x="714" y="563"/>
                      </a:lnTo>
                      <a:lnTo>
                        <a:pt x="718" y="569"/>
                      </a:lnTo>
                      <a:lnTo>
                        <a:pt x="721" y="573"/>
                      </a:lnTo>
                      <a:lnTo>
                        <a:pt x="725" y="579"/>
                      </a:lnTo>
                      <a:lnTo>
                        <a:pt x="727" y="584"/>
                      </a:lnTo>
                      <a:lnTo>
                        <a:pt x="731" y="588"/>
                      </a:lnTo>
                    </a:path>
                  </a:pathLst>
                </a:custGeom>
                <a:noFill/>
                <a:ln w="0">
                  <a:solidFill>
                    <a:srgbClr val="000000"/>
                  </a:solidFill>
                  <a:prstDash val="solid"/>
                  <a:round/>
                  <a:headEnd/>
                  <a:tailEnd/>
                </a:ln>
              </p:spPr>
              <p:txBody>
                <a:bodyPr/>
                <a:lstStyle/>
                <a:p>
                  <a:endParaRPr lang="en-GB"/>
                </a:p>
              </p:txBody>
            </p:sp>
            <p:sp>
              <p:nvSpPr>
                <p:cNvPr id="959" name="Freeform 1275"/>
                <p:cNvSpPr>
                  <a:spLocks/>
                </p:cNvSpPr>
                <p:nvPr/>
              </p:nvSpPr>
              <p:spPr bwMode="auto">
                <a:xfrm>
                  <a:off x="3924" y="2894"/>
                  <a:ext cx="372" cy="39"/>
                </a:xfrm>
                <a:custGeom>
                  <a:avLst/>
                  <a:gdLst>
                    <a:gd name="T0" fmla="*/ 1 w 743"/>
                    <a:gd name="T1" fmla="*/ 0 h 77"/>
                    <a:gd name="T2" fmla="*/ 0 w 743"/>
                    <a:gd name="T3" fmla="*/ 4 h 77"/>
                    <a:gd name="T4" fmla="*/ 6 w 743"/>
                    <a:gd name="T5" fmla="*/ 4 h 77"/>
                    <a:gd name="T6" fmla="*/ 12 w 743"/>
                    <a:gd name="T7" fmla="*/ 5 h 77"/>
                    <a:gd name="T8" fmla="*/ 18 w 743"/>
                    <a:gd name="T9" fmla="*/ 5 h 77"/>
                    <a:gd name="T10" fmla="*/ 24 w 743"/>
                    <a:gd name="T11" fmla="*/ 5 h 77"/>
                    <a:gd name="T12" fmla="*/ 30 w 743"/>
                    <a:gd name="T13" fmla="*/ 6 h 77"/>
                    <a:gd name="T14" fmla="*/ 36 w 743"/>
                    <a:gd name="T15" fmla="*/ 6 h 77"/>
                    <a:gd name="T16" fmla="*/ 41 w 743"/>
                    <a:gd name="T17" fmla="*/ 7 h 77"/>
                    <a:gd name="T18" fmla="*/ 48 w 743"/>
                    <a:gd name="T19" fmla="*/ 7 h 77"/>
                    <a:gd name="T20" fmla="*/ 53 w 743"/>
                    <a:gd name="T21" fmla="*/ 7 h 77"/>
                    <a:gd name="T22" fmla="*/ 59 w 743"/>
                    <a:gd name="T23" fmla="*/ 8 h 77"/>
                    <a:gd name="T24" fmla="*/ 65 w 743"/>
                    <a:gd name="T25" fmla="*/ 8 h 77"/>
                    <a:gd name="T26" fmla="*/ 71 w 743"/>
                    <a:gd name="T27" fmla="*/ 9 h 77"/>
                    <a:gd name="T28" fmla="*/ 77 w 743"/>
                    <a:gd name="T29" fmla="*/ 9 h 77"/>
                    <a:gd name="T30" fmla="*/ 82 w 743"/>
                    <a:gd name="T31" fmla="*/ 9 h 77"/>
                    <a:gd name="T32" fmla="*/ 88 w 743"/>
                    <a:gd name="T33" fmla="*/ 10 h 77"/>
                    <a:gd name="T34" fmla="*/ 94 w 743"/>
                    <a:gd name="T35" fmla="*/ 10 h 77"/>
                    <a:gd name="T36" fmla="*/ 100 w 743"/>
                    <a:gd name="T37" fmla="*/ 11 h 77"/>
                    <a:gd name="T38" fmla="*/ 105 w 743"/>
                    <a:gd name="T39" fmla="*/ 12 h 77"/>
                    <a:gd name="T40" fmla="*/ 111 w 743"/>
                    <a:gd name="T41" fmla="*/ 12 h 77"/>
                    <a:gd name="T42" fmla="*/ 117 w 743"/>
                    <a:gd name="T43" fmla="*/ 13 h 77"/>
                    <a:gd name="T44" fmla="*/ 123 w 743"/>
                    <a:gd name="T45" fmla="*/ 13 h 77"/>
                    <a:gd name="T46" fmla="*/ 129 w 743"/>
                    <a:gd name="T47" fmla="*/ 14 h 77"/>
                    <a:gd name="T48" fmla="*/ 135 w 743"/>
                    <a:gd name="T49" fmla="*/ 14 h 77"/>
                    <a:gd name="T50" fmla="*/ 140 w 743"/>
                    <a:gd name="T51" fmla="*/ 15 h 77"/>
                    <a:gd name="T52" fmla="*/ 146 w 743"/>
                    <a:gd name="T53" fmla="*/ 15 h 77"/>
                    <a:gd name="T54" fmla="*/ 152 w 743"/>
                    <a:gd name="T55" fmla="*/ 16 h 77"/>
                    <a:gd name="T56" fmla="*/ 157 w 743"/>
                    <a:gd name="T57" fmla="*/ 16 h 77"/>
                    <a:gd name="T58" fmla="*/ 163 w 743"/>
                    <a:gd name="T59" fmla="*/ 17 h 77"/>
                    <a:gd name="T60" fmla="*/ 169 w 743"/>
                    <a:gd name="T61" fmla="*/ 18 h 77"/>
                    <a:gd name="T62" fmla="*/ 175 w 743"/>
                    <a:gd name="T63" fmla="*/ 18 h 77"/>
                    <a:gd name="T64" fmla="*/ 180 w 743"/>
                    <a:gd name="T65" fmla="*/ 19 h 77"/>
                    <a:gd name="T66" fmla="*/ 186 w 743"/>
                    <a:gd name="T67" fmla="*/ 20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3"/>
                    <a:gd name="T103" fmla="*/ 0 h 77"/>
                    <a:gd name="T104" fmla="*/ 743 w 743"/>
                    <a:gd name="T105" fmla="*/ 77 h 7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3" h="77">
                      <a:moveTo>
                        <a:pt x="1" y="0"/>
                      </a:moveTo>
                      <a:lnTo>
                        <a:pt x="0" y="15"/>
                      </a:lnTo>
                      <a:lnTo>
                        <a:pt x="24" y="16"/>
                      </a:lnTo>
                      <a:lnTo>
                        <a:pt x="47" y="17"/>
                      </a:lnTo>
                      <a:lnTo>
                        <a:pt x="71" y="19"/>
                      </a:lnTo>
                      <a:lnTo>
                        <a:pt x="94" y="20"/>
                      </a:lnTo>
                      <a:lnTo>
                        <a:pt x="118" y="22"/>
                      </a:lnTo>
                      <a:lnTo>
                        <a:pt x="141" y="23"/>
                      </a:lnTo>
                      <a:lnTo>
                        <a:pt x="164" y="25"/>
                      </a:lnTo>
                      <a:lnTo>
                        <a:pt x="189" y="26"/>
                      </a:lnTo>
                      <a:lnTo>
                        <a:pt x="212" y="27"/>
                      </a:lnTo>
                      <a:lnTo>
                        <a:pt x="235" y="30"/>
                      </a:lnTo>
                      <a:lnTo>
                        <a:pt x="258" y="31"/>
                      </a:lnTo>
                      <a:lnTo>
                        <a:pt x="282" y="33"/>
                      </a:lnTo>
                      <a:lnTo>
                        <a:pt x="305" y="34"/>
                      </a:lnTo>
                      <a:lnTo>
                        <a:pt x="328" y="36"/>
                      </a:lnTo>
                      <a:lnTo>
                        <a:pt x="351" y="39"/>
                      </a:lnTo>
                      <a:lnTo>
                        <a:pt x="374" y="40"/>
                      </a:lnTo>
                      <a:lnTo>
                        <a:pt x="397" y="42"/>
                      </a:lnTo>
                      <a:lnTo>
                        <a:pt x="420" y="45"/>
                      </a:lnTo>
                      <a:lnTo>
                        <a:pt x="443" y="47"/>
                      </a:lnTo>
                      <a:lnTo>
                        <a:pt x="466" y="49"/>
                      </a:lnTo>
                      <a:lnTo>
                        <a:pt x="489" y="51"/>
                      </a:lnTo>
                      <a:lnTo>
                        <a:pt x="514" y="53"/>
                      </a:lnTo>
                      <a:lnTo>
                        <a:pt x="537" y="55"/>
                      </a:lnTo>
                      <a:lnTo>
                        <a:pt x="560" y="57"/>
                      </a:lnTo>
                      <a:lnTo>
                        <a:pt x="583" y="60"/>
                      </a:lnTo>
                      <a:lnTo>
                        <a:pt x="605" y="62"/>
                      </a:lnTo>
                      <a:lnTo>
                        <a:pt x="628" y="64"/>
                      </a:lnTo>
                      <a:lnTo>
                        <a:pt x="651" y="66"/>
                      </a:lnTo>
                      <a:lnTo>
                        <a:pt x="674" y="69"/>
                      </a:lnTo>
                      <a:lnTo>
                        <a:pt x="697" y="72"/>
                      </a:lnTo>
                      <a:lnTo>
                        <a:pt x="720" y="74"/>
                      </a:lnTo>
                      <a:lnTo>
                        <a:pt x="743" y="77"/>
                      </a:lnTo>
                    </a:path>
                  </a:pathLst>
                </a:custGeom>
                <a:noFill/>
                <a:ln w="0">
                  <a:solidFill>
                    <a:srgbClr val="000000"/>
                  </a:solidFill>
                  <a:prstDash val="solid"/>
                  <a:round/>
                  <a:headEnd/>
                  <a:tailEnd/>
                </a:ln>
              </p:spPr>
              <p:txBody>
                <a:bodyPr/>
                <a:lstStyle/>
                <a:p>
                  <a:endParaRPr lang="en-GB"/>
                </a:p>
              </p:txBody>
            </p:sp>
            <p:sp>
              <p:nvSpPr>
                <p:cNvPr id="960" name="Freeform 1276"/>
                <p:cNvSpPr>
                  <a:spLocks/>
                </p:cNvSpPr>
                <p:nvPr/>
              </p:nvSpPr>
              <p:spPr bwMode="auto">
                <a:xfrm>
                  <a:off x="3950" y="2857"/>
                  <a:ext cx="323" cy="63"/>
                </a:xfrm>
                <a:custGeom>
                  <a:avLst/>
                  <a:gdLst>
                    <a:gd name="T0" fmla="*/ 5 w 648"/>
                    <a:gd name="T1" fmla="*/ 0 h 124"/>
                    <a:gd name="T2" fmla="*/ 0 w 648"/>
                    <a:gd name="T3" fmla="*/ 9 h 124"/>
                    <a:gd name="T4" fmla="*/ 5 w 648"/>
                    <a:gd name="T5" fmla="*/ 9 h 124"/>
                    <a:gd name="T6" fmla="*/ 10 w 648"/>
                    <a:gd name="T7" fmla="*/ 10 h 124"/>
                    <a:gd name="T8" fmla="*/ 16 w 648"/>
                    <a:gd name="T9" fmla="*/ 10 h 124"/>
                    <a:gd name="T10" fmla="*/ 21 w 648"/>
                    <a:gd name="T11" fmla="*/ 10 h 124"/>
                    <a:gd name="T12" fmla="*/ 26 w 648"/>
                    <a:gd name="T13" fmla="*/ 10 h 124"/>
                    <a:gd name="T14" fmla="*/ 31 w 648"/>
                    <a:gd name="T15" fmla="*/ 11 h 124"/>
                    <a:gd name="T16" fmla="*/ 36 w 648"/>
                    <a:gd name="T17" fmla="*/ 11 h 124"/>
                    <a:gd name="T18" fmla="*/ 41 w 648"/>
                    <a:gd name="T19" fmla="*/ 12 h 124"/>
                    <a:gd name="T20" fmla="*/ 47 w 648"/>
                    <a:gd name="T21" fmla="*/ 12 h 124"/>
                    <a:gd name="T22" fmla="*/ 52 w 648"/>
                    <a:gd name="T23" fmla="*/ 13 h 124"/>
                    <a:gd name="T24" fmla="*/ 57 w 648"/>
                    <a:gd name="T25" fmla="*/ 13 h 124"/>
                    <a:gd name="T26" fmla="*/ 62 w 648"/>
                    <a:gd name="T27" fmla="*/ 14 h 124"/>
                    <a:gd name="T28" fmla="*/ 67 w 648"/>
                    <a:gd name="T29" fmla="*/ 14 h 124"/>
                    <a:gd name="T30" fmla="*/ 72 w 648"/>
                    <a:gd name="T31" fmla="*/ 15 h 124"/>
                    <a:gd name="T32" fmla="*/ 77 w 648"/>
                    <a:gd name="T33" fmla="*/ 16 h 124"/>
                    <a:gd name="T34" fmla="*/ 82 w 648"/>
                    <a:gd name="T35" fmla="*/ 16 h 124"/>
                    <a:gd name="T36" fmla="*/ 87 w 648"/>
                    <a:gd name="T37" fmla="*/ 17 h 124"/>
                    <a:gd name="T38" fmla="*/ 92 w 648"/>
                    <a:gd name="T39" fmla="*/ 18 h 124"/>
                    <a:gd name="T40" fmla="*/ 97 w 648"/>
                    <a:gd name="T41" fmla="*/ 19 h 124"/>
                    <a:gd name="T42" fmla="*/ 102 w 648"/>
                    <a:gd name="T43" fmla="*/ 20 h 124"/>
                    <a:gd name="T44" fmla="*/ 107 w 648"/>
                    <a:gd name="T45" fmla="*/ 20 h 124"/>
                    <a:gd name="T46" fmla="*/ 112 w 648"/>
                    <a:gd name="T47" fmla="*/ 21 h 124"/>
                    <a:gd name="T48" fmla="*/ 117 w 648"/>
                    <a:gd name="T49" fmla="*/ 22 h 124"/>
                    <a:gd name="T50" fmla="*/ 122 w 648"/>
                    <a:gd name="T51" fmla="*/ 23 h 124"/>
                    <a:gd name="T52" fmla="*/ 127 w 648"/>
                    <a:gd name="T53" fmla="*/ 24 h 124"/>
                    <a:gd name="T54" fmla="*/ 132 w 648"/>
                    <a:gd name="T55" fmla="*/ 25 h 124"/>
                    <a:gd name="T56" fmla="*/ 137 w 648"/>
                    <a:gd name="T57" fmla="*/ 26 h 124"/>
                    <a:gd name="T58" fmla="*/ 142 w 648"/>
                    <a:gd name="T59" fmla="*/ 27 h 124"/>
                    <a:gd name="T60" fmla="*/ 147 w 648"/>
                    <a:gd name="T61" fmla="*/ 28 h 124"/>
                    <a:gd name="T62" fmla="*/ 152 w 648"/>
                    <a:gd name="T63" fmla="*/ 29 h 124"/>
                    <a:gd name="T64" fmla="*/ 156 w 648"/>
                    <a:gd name="T65" fmla="*/ 31 h 124"/>
                    <a:gd name="T66" fmla="*/ 161 w 648"/>
                    <a:gd name="T67" fmla="*/ 32 h 1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48"/>
                    <a:gd name="T103" fmla="*/ 0 h 124"/>
                    <a:gd name="T104" fmla="*/ 648 w 648"/>
                    <a:gd name="T105" fmla="*/ 124 h 1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48" h="124">
                      <a:moveTo>
                        <a:pt x="21" y="0"/>
                      </a:moveTo>
                      <a:lnTo>
                        <a:pt x="0" y="34"/>
                      </a:lnTo>
                      <a:lnTo>
                        <a:pt x="21" y="36"/>
                      </a:lnTo>
                      <a:lnTo>
                        <a:pt x="42" y="37"/>
                      </a:lnTo>
                      <a:lnTo>
                        <a:pt x="64" y="38"/>
                      </a:lnTo>
                      <a:lnTo>
                        <a:pt x="85" y="39"/>
                      </a:lnTo>
                      <a:lnTo>
                        <a:pt x="105" y="40"/>
                      </a:lnTo>
                      <a:lnTo>
                        <a:pt x="126" y="43"/>
                      </a:lnTo>
                      <a:lnTo>
                        <a:pt x="147" y="44"/>
                      </a:lnTo>
                      <a:lnTo>
                        <a:pt x="167" y="45"/>
                      </a:lnTo>
                      <a:lnTo>
                        <a:pt x="188" y="47"/>
                      </a:lnTo>
                      <a:lnTo>
                        <a:pt x="209" y="49"/>
                      </a:lnTo>
                      <a:lnTo>
                        <a:pt x="230" y="52"/>
                      </a:lnTo>
                      <a:lnTo>
                        <a:pt x="250" y="54"/>
                      </a:lnTo>
                      <a:lnTo>
                        <a:pt x="270" y="56"/>
                      </a:lnTo>
                      <a:lnTo>
                        <a:pt x="291" y="59"/>
                      </a:lnTo>
                      <a:lnTo>
                        <a:pt x="311" y="61"/>
                      </a:lnTo>
                      <a:lnTo>
                        <a:pt x="331" y="63"/>
                      </a:lnTo>
                      <a:lnTo>
                        <a:pt x="352" y="67"/>
                      </a:lnTo>
                      <a:lnTo>
                        <a:pt x="371" y="69"/>
                      </a:lnTo>
                      <a:lnTo>
                        <a:pt x="392" y="72"/>
                      </a:lnTo>
                      <a:lnTo>
                        <a:pt x="412" y="76"/>
                      </a:lnTo>
                      <a:lnTo>
                        <a:pt x="432" y="79"/>
                      </a:lnTo>
                      <a:lnTo>
                        <a:pt x="452" y="83"/>
                      </a:lnTo>
                      <a:lnTo>
                        <a:pt x="472" y="86"/>
                      </a:lnTo>
                      <a:lnTo>
                        <a:pt x="491" y="90"/>
                      </a:lnTo>
                      <a:lnTo>
                        <a:pt x="512" y="93"/>
                      </a:lnTo>
                      <a:lnTo>
                        <a:pt x="532" y="98"/>
                      </a:lnTo>
                      <a:lnTo>
                        <a:pt x="551" y="101"/>
                      </a:lnTo>
                      <a:lnTo>
                        <a:pt x="571" y="106"/>
                      </a:lnTo>
                      <a:lnTo>
                        <a:pt x="589" y="110"/>
                      </a:lnTo>
                      <a:lnTo>
                        <a:pt x="609" y="115"/>
                      </a:lnTo>
                      <a:lnTo>
                        <a:pt x="628" y="120"/>
                      </a:lnTo>
                      <a:lnTo>
                        <a:pt x="648" y="124"/>
                      </a:lnTo>
                    </a:path>
                  </a:pathLst>
                </a:custGeom>
                <a:noFill/>
                <a:ln w="0">
                  <a:solidFill>
                    <a:srgbClr val="000000"/>
                  </a:solidFill>
                  <a:prstDash val="solid"/>
                  <a:round/>
                  <a:headEnd/>
                  <a:tailEnd/>
                </a:ln>
              </p:spPr>
              <p:txBody>
                <a:bodyPr/>
                <a:lstStyle/>
                <a:p>
                  <a:endParaRPr lang="en-GB"/>
                </a:p>
              </p:txBody>
            </p:sp>
            <p:sp>
              <p:nvSpPr>
                <p:cNvPr id="961" name="Line 1277"/>
                <p:cNvSpPr>
                  <a:spLocks noChangeShapeType="1"/>
                </p:cNvSpPr>
                <p:nvPr/>
              </p:nvSpPr>
              <p:spPr bwMode="auto">
                <a:xfrm flipV="1">
                  <a:off x="3445" y="3085"/>
                  <a:ext cx="543" cy="2"/>
                </a:xfrm>
                <a:prstGeom prst="line">
                  <a:avLst/>
                </a:prstGeom>
                <a:noFill/>
                <a:ln w="0">
                  <a:solidFill>
                    <a:srgbClr val="000000"/>
                  </a:solidFill>
                  <a:round/>
                  <a:headEnd/>
                  <a:tailEnd/>
                </a:ln>
              </p:spPr>
              <p:txBody>
                <a:bodyPr/>
                <a:lstStyle/>
                <a:p>
                  <a:endParaRPr lang="en-GB"/>
                </a:p>
              </p:txBody>
            </p:sp>
            <p:sp>
              <p:nvSpPr>
                <p:cNvPr id="962" name="Freeform 1278"/>
                <p:cNvSpPr>
                  <a:spLocks/>
                </p:cNvSpPr>
                <p:nvPr/>
              </p:nvSpPr>
              <p:spPr bwMode="auto">
                <a:xfrm>
                  <a:off x="3636" y="2897"/>
                  <a:ext cx="18" cy="189"/>
                </a:xfrm>
                <a:custGeom>
                  <a:avLst/>
                  <a:gdLst>
                    <a:gd name="T0" fmla="*/ 0 w 34"/>
                    <a:gd name="T1" fmla="*/ 0 h 378"/>
                    <a:gd name="T2" fmla="*/ 1 w 34"/>
                    <a:gd name="T3" fmla="*/ 3 h 378"/>
                    <a:gd name="T4" fmla="*/ 2 w 34"/>
                    <a:gd name="T5" fmla="*/ 6 h 378"/>
                    <a:gd name="T6" fmla="*/ 3 w 34"/>
                    <a:gd name="T7" fmla="*/ 9 h 378"/>
                    <a:gd name="T8" fmla="*/ 3 w 34"/>
                    <a:gd name="T9" fmla="*/ 11 h 378"/>
                    <a:gd name="T10" fmla="*/ 4 w 34"/>
                    <a:gd name="T11" fmla="*/ 13 h 378"/>
                    <a:gd name="T12" fmla="*/ 5 w 34"/>
                    <a:gd name="T13" fmla="*/ 17 h 378"/>
                    <a:gd name="T14" fmla="*/ 5 w 34"/>
                    <a:gd name="T15" fmla="*/ 19 h 378"/>
                    <a:gd name="T16" fmla="*/ 6 w 34"/>
                    <a:gd name="T17" fmla="*/ 22 h 378"/>
                    <a:gd name="T18" fmla="*/ 6 w 34"/>
                    <a:gd name="T19" fmla="*/ 24 h 378"/>
                    <a:gd name="T20" fmla="*/ 7 w 34"/>
                    <a:gd name="T21" fmla="*/ 27 h 378"/>
                    <a:gd name="T22" fmla="*/ 7 w 34"/>
                    <a:gd name="T23" fmla="*/ 30 h 378"/>
                    <a:gd name="T24" fmla="*/ 7 w 34"/>
                    <a:gd name="T25" fmla="*/ 34 h 378"/>
                    <a:gd name="T26" fmla="*/ 8 w 34"/>
                    <a:gd name="T27" fmla="*/ 37 h 378"/>
                    <a:gd name="T28" fmla="*/ 8 w 34"/>
                    <a:gd name="T29" fmla="*/ 40 h 378"/>
                    <a:gd name="T30" fmla="*/ 8 w 34"/>
                    <a:gd name="T31" fmla="*/ 43 h 378"/>
                    <a:gd name="T32" fmla="*/ 8 w 34"/>
                    <a:gd name="T33" fmla="*/ 46 h 378"/>
                    <a:gd name="T34" fmla="*/ 9 w 34"/>
                    <a:gd name="T35" fmla="*/ 48 h 378"/>
                    <a:gd name="T36" fmla="*/ 9 w 34"/>
                    <a:gd name="T37" fmla="*/ 51 h 378"/>
                    <a:gd name="T38" fmla="*/ 9 w 34"/>
                    <a:gd name="T39" fmla="*/ 54 h 378"/>
                    <a:gd name="T40" fmla="*/ 9 w 34"/>
                    <a:gd name="T41" fmla="*/ 57 h 378"/>
                    <a:gd name="T42" fmla="*/ 9 w 34"/>
                    <a:gd name="T43" fmla="*/ 60 h 378"/>
                    <a:gd name="T44" fmla="*/ 9 w 34"/>
                    <a:gd name="T45" fmla="*/ 63 h 378"/>
                    <a:gd name="T46" fmla="*/ 10 w 34"/>
                    <a:gd name="T47" fmla="*/ 67 h 378"/>
                    <a:gd name="T48" fmla="*/ 10 w 34"/>
                    <a:gd name="T49" fmla="*/ 70 h 378"/>
                    <a:gd name="T50" fmla="*/ 9 w 34"/>
                    <a:gd name="T51" fmla="*/ 73 h 378"/>
                    <a:gd name="T52" fmla="*/ 9 w 34"/>
                    <a:gd name="T53" fmla="*/ 76 h 378"/>
                    <a:gd name="T54" fmla="*/ 9 w 34"/>
                    <a:gd name="T55" fmla="*/ 79 h 378"/>
                    <a:gd name="T56" fmla="*/ 9 w 34"/>
                    <a:gd name="T57" fmla="*/ 83 h 378"/>
                    <a:gd name="T58" fmla="*/ 9 w 34"/>
                    <a:gd name="T59" fmla="*/ 86 h 378"/>
                    <a:gd name="T60" fmla="*/ 9 w 34"/>
                    <a:gd name="T61" fmla="*/ 89 h 378"/>
                    <a:gd name="T62" fmla="*/ 9 w 34"/>
                    <a:gd name="T63" fmla="*/ 92 h 378"/>
                    <a:gd name="T64" fmla="*/ 9 w 34"/>
                    <a:gd name="T65" fmla="*/ 95 h 3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378"/>
                    <a:gd name="T101" fmla="*/ 34 w 34"/>
                    <a:gd name="T102" fmla="*/ 378 h 3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378">
                      <a:moveTo>
                        <a:pt x="0" y="0"/>
                      </a:moveTo>
                      <a:lnTo>
                        <a:pt x="3" y="11"/>
                      </a:lnTo>
                      <a:lnTo>
                        <a:pt x="5" y="21"/>
                      </a:lnTo>
                      <a:lnTo>
                        <a:pt x="9" y="33"/>
                      </a:lnTo>
                      <a:lnTo>
                        <a:pt x="11" y="43"/>
                      </a:lnTo>
                      <a:lnTo>
                        <a:pt x="15" y="53"/>
                      </a:lnTo>
                      <a:lnTo>
                        <a:pt x="17" y="65"/>
                      </a:lnTo>
                      <a:lnTo>
                        <a:pt x="18" y="76"/>
                      </a:lnTo>
                      <a:lnTo>
                        <a:pt x="20" y="88"/>
                      </a:lnTo>
                      <a:lnTo>
                        <a:pt x="23" y="98"/>
                      </a:lnTo>
                      <a:lnTo>
                        <a:pt x="24" y="110"/>
                      </a:lnTo>
                      <a:lnTo>
                        <a:pt x="26" y="122"/>
                      </a:lnTo>
                      <a:lnTo>
                        <a:pt x="27" y="134"/>
                      </a:lnTo>
                      <a:lnTo>
                        <a:pt x="28" y="145"/>
                      </a:lnTo>
                      <a:lnTo>
                        <a:pt x="30" y="157"/>
                      </a:lnTo>
                      <a:lnTo>
                        <a:pt x="31" y="170"/>
                      </a:lnTo>
                      <a:lnTo>
                        <a:pt x="31" y="181"/>
                      </a:lnTo>
                      <a:lnTo>
                        <a:pt x="32" y="193"/>
                      </a:lnTo>
                      <a:lnTo>
                        <a:pt x="32" y="205"/>
                      </a:lnTo>
                      <a:lnTo>
                        <a:pt x="33" y="218"/>
                      </a:lnTo>
                      <a:lnTo>
                        <a:pt x="33" y="230"/>
                      </a:lnTo>
                      <a:lnTo>
                        <a:pt x="33" y="242"/>
                      </a:lnTo>
                      <a:lnTo>
                        <a:pt x="33" y="254"/>
                      </a:lnTo>
                      <a:lnTo>
                        <a:pt x="34" y="266"/>
                      </a:lnTo>
                      <a:lnTo>
                        <a:pt x="34" y="279"/>
                      </a:lnTo>
                      <a:lnTo>
                        <a:pt x="33" y="292"/>
                      </a:lnTo>
                      <a:lnTo>
                        <a:pt x="33" y="303"/>
                      </a:lnTo>
                      <a:lnTo>
                        <a:pt x="33" y="316"/>
                      </a:lnTo>
                      <a:lnTo>
                        <a:pt x="33" y="329"/>
                      </a:lnTo>
                      <a:lnTo>
                        <a:pt x="33" y="341"/>
                      </a:lnTo>
                      <a:lnTo>
                        <a:pt x="33" y="354"/>
                      </a:lnTo>
                      <a:lnTo>
                        <a:pt x="32" y="367"/>
                      </a:lnTo>
                      <a:lnTo>
                        <a:pt x="32" y="378"/>
                      </a:lnTo>
                    </a:path>
                  </a:pathLst>
                </a:custGeom>
                <a:noFill/>
                <a:ln w="0">
                  <a:solidFill>
                    <a:srgbClr val="000000"/>
                  </a:solidFill>
                  <a:prstDash val="solid"/>
                  <a:round/>
                  <a:headEnd/>
                  <a:tailEnd/>
                </a:ln>
              </p:spPr>
              <p:txBody>
                <a:bodyPr/>
                <a:lstStyle/>
                <a:p>
                  <a:endParaRPr lang="en-GB"/>
                </a:p>
              </p:txBody>
            </p:sp>
            <p:sp>
              <p:nvSpPr>
                <p:cNvPr id="963" name="Freeform 1279"/>
                <p:cNvSpPr>
                  <a:spLocks/>
                </p:cNvSpPr>
                <p:nvPr/>
              </p:nvSpPr>
              <p:spPr bwMode="auto">
                <a:xfrm>
                  <a:off x="3933" y="2866"/>
                  <a:ext cx="28" cy="236"/>
                </a:xfrm>
                <a:custGeom>
                  <a:avLst/>
                  <a:gdLst>
                    <a:gd name="T0" fmla="*/ 0 w 55"/>
                    <a:gd name="T1" fmla="*/ 0 h 473"/>
                    <a:gd name="T2" fmla="*/ 9 w 55"/>
                    <a:gd name="T3" fmla="*/ 5 h 473"/>
                    <a:gd name="T4" fmla="*/ 8 w 55"/>
                    <a:gd name="T5" fmla="*/ 5 h 473"/>
                    <a:gd name="T6" fmla="*/ 8 w 55"/>
                    <a:gd name="T7" fmla="*/ 6 h 473"/>
                    <a:gd name="T8" fmla="*/ 8 w 55"/>
                    <a:gd name="T9" fmla="*/ 7 h 473"/>
                    <a:gd name="T10" fmla="*/ 8 w 55"/>
                    <a:gd name="T11" fmla="*/ 8 h 473"/>
                    <a:gd name="T12" fmla="*/ 8 w 55"/>
                    <a:gd name="T13" fmla="*/ 9 h 473"/>
                    <a:gd name="T14" fmla="*/ 8 w 55"/>
                    <a:gd name="T15" fmla="*/ 10 h 473"/>
                    <a:gd name="T16" fmla="*/ 8 w 55"/>
                    <a:gd name="T17" fmla="*/ 11 h 473"/>
                    <a:gd name="T18" fmla="*/ 8 w 55"/>
                    <a:gd name="T19" fmla="*/ 12 h 473"/>
                    <a:gd name="T20" fmla="*/ 9 w 55"/>
                    <a:gd name="T21" fmla="*/ 13 h 473"/>
                    <a:gd name="T22" fmla="*/ 9 w 55"/>
                    <a:gd name="T23" fmla="*/ 14 h 473"/>
                    <a:gd name="T24" fmla="*/ 10 w 55"/>
                    <a:gd name="T25" fmla="*/ 16 h 473"/>
                    <a:gd name="T26" fmla="*/ 10 w 55"/>
                    <a:gd name="T27" fmla="*/ 17 h 473"/>
                    <a:gd name="T28" fmla="*/ 11 w 55"/>
                    <a:gd name="T29" fmla="*/ 19 h 473"/>
                    <a:gd name="T30" fmla="*/ 11 w 55"/>
                    <a:gd name="T31" fmla="*/ 21 h 473"/>
                    <a:gd name="T32" fmla="*/ 12 w 55"/>
                    <a:gd name="T33" fmla="*/ 23 h 473"/>
                    <a:gd name="T34" fmla="*/ 12 w 55"/>
                    <a:gd name="T35" fmla="*/ 26 h 473"/>
                    <a:gd name="T36" fmla="*/ 13 w 55"/>
                    <a:gd name="T37" fmla="*/ 28 h 473"/>
                    <a:gd name="T38" fmla="*/ 13 w 55"/>
                    <a:gd name="T39" fmla="*/ 32 h 473"/>
                    <a:gd name="T40" fmla="*/ 14 w 55"/>
                    <a:gd name="T41" fmla="*/ 35 h 473"/>
                    <a:gd name="T42" fmla="*/ 14 w 55"/>
                    <a:gd name="T43" fmla="*/ 39 h 473"/>
                    <a:gd name="T44" fmla="*/ 14 w 55"/>
                    <a:gd name="T45" fmla="*/ 43 h 473"/>
                    <a:gd name="T46" fmla="*/ 14 w 55"/>
                    <a:gd name="T47" fmla="*/ 47 h 473"/>
                    <a:gd name="T48" fmla="*/ 14 w 55"/>
                    <a:gd name="T49" fmla="*/ 52 h 473"/>
                    <a:gd name="T50" fmla="*/ 14 w 55"/>
                    <a:gd name="T51" fmla="*/ 57 h 473"/>
                    <a:gd name="T52" fmla="*/ 14 w 55"/>
                    <a:gd name="T53" fmla="*/ 63 h 473"/>
                    <a:gd name="T54" fmla="*/ 14 w 55"/>
                    <a:gd name="T55" fmla="*/ 69 h 473"/>
                    <a:gd name="T56" fmla="*/ 13 w 55"/>
                    <a:gd name="T57" fmla="*/ 76 h 473"/>
                    <a:gd name="T58" fmla="*/ 13 w 55"/>
                    <a:gd name="T59" fmla="*/ 83 h 473"/>
                    <a:gd name="T60" fmla="*/ 12 w 55"/>
                    <a:gd name="T61" fmla="*/ 91 h 473"/>
                    <a:gd name="T62" fmla="*/ 11 w 55"/>
                    <a:gd name="T63" fmla="*/ 100 h 473"/>
                    <a:gd name="T64" fmla="*/ 10 w 55"/>
                    <a:gd name="T65" fmla="*/ 108 h 473"/>
                    <a:gd name="T66" fmla="*/ 8 w 55"/>
                    <a:gd name="T67" fmla="*/ 118 h 4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
                    <a:gd name="T103" fmla="*/ 0 h 473"/>
                    <a:gd name="T104" fmla="*/ 55 w 55"/>
                    <a:gd name="T105" fmla="*/ 473 h 4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 h="473">
                      <a:moveTo>
                        <a:pt x="0" y="0"/>
                      </a:moveTo>
                      <a:lnTo>
                        <a:pt x="33" y="20"/>
                      </a:lnTo>
                      <a:lnTo>
                        <a:pt x="31" y="23"/>
                      </a:lnTo>
                      <a:lnTo>
                        <a:pt x="30" y="27"/>
                      </a:lnTo>
                      <a:lnTo>
                        <a:pt x="29" y="30"/>
                      </a:lnTo>
                      <a:lnTo>
                        <a:pt x="29" y="33"/>
                      </a:lnTo>
                      <a:lnTo>
                        <a:pt x="29" y="37"/>
                      </a:lnTo>
                      <a:lnTo>
                        <a:pt x="30" y="40"/>
                      </a:lnTo>
                      <a:lnTo>
                        <a:pt x="30" y="45"/>
                      </a:lnTo>
                      <a:lnTo>
                        <a:pt x="32" y="48"/>
                      </a:lnTo>
                      <a:lnTo>
                        <a:pt x="33" y="53"/>
                      </a:lnTo>
                      <a:lnTo>
                        <a:pt x="35" y="59"/>
                      </a:lnTo>
                      <a:lnTo>
                        <a:pt x="37" y="65"/>
                      </a:lnTo>
                      <a:lnTo>
                        <a:pt x="39" y="70"/>
                      </a:lnTo>
                      <a:lnTo>
                        <a:pt x="41" y="77"/>
                      </a:lnTo>
                      <a:lnTo>
                        <a:pt x="43" y="85"/>
                      </a:lnTo>
                      <a:lnTo>
                        <a:pt x="45" y="94"/>
                      </a:lnTo>
                      <a:lnTo>
                        <a:pt x="47" y="105"/>
                      </a:lnTo>
                      <a:lnTo>
                        <a:pt x="50" y="115"/>
                      </a:lnTo>
                      <a:lnTo>
                        <a:pt x="51" y="128"/>
                      </a:lnTo>
                      <a:lnTo>
                        <a:pt x="53" y="141"/>
                      </a:lnTo>
                      <a:lnTo>
                        <a:pt x="54" y="156"/>
                      </a:lnTo>
                      <a:lnTo>
                        <a:pt x="55" y="172"/>
                      </a:lnTo>
                      <a:lnTo>
                        <a:pt x="55" y="190"/>
                      </a:lnTo>
                      <a:lnTo>
                        <a:pt x="55" y="210"/>
                      </a:lnTo>
                      <a:lnTo>
                        <a:pt x="55" y="230"/>
                      </a:lnTo>
                      <a:lnTo>
                        <a:pt x="55" y="253"/>
                      </a:lnTo>
                      <a:lnTo>
                        <a:pt x="53" y="279"/>
                      </a:lnTo>
                      <a:lnTo>
                        <a:pt x="52" y="305"/>
                      </a:lnTo>
                      <a:lnTo>
                        <a:pt x="50" y="335"/>
                      </a:lnTo>
                      <a:lnTo>
                        <a:pt x="46" y="366"/>
                      </a:lnTo>
                      <a:lnTo>
                        <a:pt x="43" y="400"/>
                      </a:lnTo>
                      <a:lnTo>
                        <a:pt x="37" y="435"/>
                      </a:lnTo>
                      <a:lnTo>
                        <a:pt x="32" y="473"/>
                      </a:lnTo>
                    </a:path>
                  </a:pathLst>
                </a:custGeom>
                <a:noFill/>
                <a:ln w="0">
                  <a:solidFill>
                    <a:srgbClr val="000000"/>
                  </a:solidFill>
                  <a:prstDash val="solid"/>
                  <a:round/>
                  <a:headEnd/>
                  <a:tailEnd/>
                </a:ln>
              </p:spPr>
              <p:txBody>
                <a:bodyPr/>
                <a:lstStyle/>
                <a:p>
                  <a:endParaRPr lang="en-GB"/>
                </a:p>
              </p:txBody>
            </p:sp>
            <p:sp>
              <p:nvSpPr>
                <p:cNvPr id="964" name="Freeform 1280"/>
                <p:cNvSpPr>
                  <a:spLocks noEditPoints="1"/>
                </p:cNvSpPr>
                <p:nvPr/>
              </p:nvSpPr>
              <p:spPr bwMode="auto">
                <a:xfrm>
                  <a:off x="3239" y="2754"/>
                  <a:ext cx="704" cy="112"/>
                </a:xfrm>
                <a:custGeom>
                  <a:avLst/>
                  <a:gdLst>
                    <a:gd name="T0" fmla="*/ 1 w 1408"/>
                    <a:gd name="T1" fmla="*/ 54 h 222"/>
                    <a:gd name="T2" fmla="*/ 1 w 1408"/>
                    <a:gd name="T3" fmla="*/ 54 h 222"/>
                    <a:gd name="T4" fmla="*/ 3 w 1408"/>
                    <a:gd name="T5" fmla="*/ 54 h 222"/>
                    <a:gd name="T6" fmla="*/ 3 w 1408"/>
                    <a:gd name="T7" fmla="*/ 55 h 222"/>
                    <a:gd name="T8" fmla="*/ 5 w 1408"/>
                    <a:gd name="T9" fmla="*/ 55 h 222"/>
                    <a:gd name="T10" fmla="*/ 6 w 1408"/>
                    <a:gd name="T11" fmla="*/ 54 h 222"/>
                    <a:gd name="T12" fmla="*/ 9 w 1408"/>
                    <a:gd name="T13" fmla="*/ 52 h 222"/>
                    <a:gd name="T14" fmla="*/ 16 w 1408"/>
                    <a:gd name="T15" fmla="*/ 45 h 222"/>
                    <a:gd name="T16" fmla="*/ 23 w 1408"/>
                    <a:gd name="T17" fmla="*/ 39 h 222"/>
                    <a:gd name="T18" fmla="*/ 31 w 1408"/>
                    <a:gd name="T19" fmla="*/ 33 h 222"/>
                    <a:gd name="T20" fmla="*/ 40 w 1408"/>
                    <a:gd name="T21" fmla="*/ 27 h 222"/>
                    <a:gd name="T22" fmla="*/ 47 w 1408"/>
                    <a:gd name="T23" fmla="*/ 20 h 222"/>
                    <a:gd name="T24" fmla="*/ 55 w 1408"/>
                    <a:gd name="T25" fmla="*/ 15 h 222"/>
                    <a:gd name="T26" fmla="*/ 63 w 1408"/>
                    <a:gd name="T27" fmla="*/ 9 h 222"/>
                    <a:gd name="T28" fmla="*/ 70 w 1408"/>
                    <a:gd name="T29" fmla="*/ 4 h 222"/>
                    <a:gd name="T30" fmla="*/ 69 w 1408"/>
                    <a:gd name="T31" fmla="*/ 3 h 222"/>
                    <a:gd name="T32" fmla="*/ 68 w 1408"/>
                    <a:gd name="T33" fmla="*/ 3 h 222"/>
                    <a:gd name="T34" fmla="*/ 67 w 1408"/>
                    <a:gd name="T35" fmla="*/ 2 h 222"/>
                    <a:gd name="T36" fmla="*/ 67 w 1408"/>
                    <a:gd name="T37" fmla="*/ 2 h 222"/>
                    <a:gd name="T38" fmla="*/ 59 w 1408"/>
                    <a:gd name="T39" fmla="*/ 6 h 222"/>
                    <a:gd name="T40" fmla="*/ 51 w 1408"/>
                    <a:gd name="T41" fmla="*/ 12 h 222"/>
                    <a:gd name="T42" fmla="*/ 43 w 1408"/>
                    <a:gd name="T43" fmla="*/ 18 h 222"/>
                    <a:gd name="T44" fmla="*/ 35 w 1408"/>
                    <a:gd name="T45" fmla="*/ 25 h 222"/>
                    <a:gd name="T46" fmla="*/ 25 w 1408"/>
                    <a:gd name="T47" fmla="*/ 31 h 222"/>
                    <a:gd name="T48" fmla="*/ 18 w 1408"/>
                    <a:gd name="T49" fmla="*/ 38 h 222"/>
                    <a:gd name="T50" fmla="*/ 10 w 1408"/>
                    <a:gd name="T51" fmla="*/ 45 h 222"/>
                    <a:gd name="T52" fmla="*/ 1 w 1408"/>
                    <a:gd name="T53" fmla="*/ 52 h 222"/>
                    <a:gd name="T54" fmla="*/ 352 w 1408"/>
                    <a:gd name="T55" fmla="*/ 52 h 222"/>
                    <a:gd name="T56" fmla="*/ 352 w 1408"/>
                    <a:gd name="T57" fmla="*/ 53 h 222"/>
                    <a:gd name="T58" fmla="*/ 351 w 1408"/>
                    <a:gd name="T59" fmla="*/ 54 h 222"/>
                    <a:gd name="T60" fmla="*/ 350 w 1408"/>
                    <a:gd name="T61" fmla="*/ 55 h 222"/>
                    <a:gd name="T62" fmla="*/ 348 w 1408"/>
                    <a:gd name="T63" fmla="*/ 56 h 222"/>
                    <a:gd name="T64" fmla="*/ 347 w 1408"/>
                    <a:gd name="T65" fmla="*/ 57 h 222"/>
                    <a:gd name="T66" fmla="*/ 345 w 1408"/>
                    <a:gd name="T67" fmla="*/ 57 h 222"/>
                    <a:gd name="T68" fmla="*/ 343 w 1408"/>
                    <a:gd name="T69" fmla="*/ 56 h 222"/>
                    <a:gd name="T70" fmla="*/ 338 w 1408"/>
                    <a:gd name="T71" fmla="*/ 52 h 222"/>
                    <a:gd name="T72" fmla="*/ 329 w 1408"/>
                    <a:gd name="T73" fmla="*/ 45 h 222"/>
                    <a:gd name="T74" fmla="*/ 320 w 1408"/>
                    <a:gd name="T75" fmla="*/ 39 h 222"/>
                    <a:gd name="T76" fmla="*/ 311 w 1408"/>
                    <a:gd name="T77" fmla="*/ 32 h 222"/>
                    <a:gd name="T78" fmla="*/ 301 w 1408"/>
                    <a:gd name="T79" fmla="*/ 26 h 222"/>
                    <a:gd name="T80" fmla="*/ 292 w 1408"/>
                    <a:gd name="T81" fmla="*/ 19 h 222"/>
                    <a:gd name="T82" fmla="*/ 283 w 1408"/>
                    <a:gd name="T83" fmla="*/ 13 h 222"/>
                    <a:gd name="T84" fmla="*/ 273 w 1408"/>
                    <a:gd name="T85" fmla="*/ 7 h 222"/>
                    <a:gd name="T86" fmla="*/ 268 w 1408"/>
                    <a:gd name="T87" fmla="*/ 4 h 222"/>
                    <a:gd name="T88" fmla="*/ 267 w 1408"/>
                    <a:gd name="T89" fmla="*/ 3 h 222"/>
                    <a:gd name="T90" fmla="*/ 267 w 1408"/>
                    <a:gd name="T91" fmla="*/ 1 h 222"/>
                    <a:gd name="T92" fmla="*/ 268 w 1408"/>
                    <a:gd name="T93" fmla="*/ 1 h 222"/>
                    <a:gd name="T94" fmla="*/ 269 w 1408"/>
                    <a:gd name="T95" fmla="*/ 1 h 222"/>
                    <a:gd name="T96" fmla="*/ 273 w 1408"/>
                    <a:gd name="T97" fmla="*/ 2 h 222"/>
                    <a:gd name="T98" fmla="*/ 283 w 1408"/>
                    <a:gd name="T99" fmla="*/ 8 h 222"/>
                    <a:gd name="T100" fmla="*/ 294 w 1408"/>
                    <a:gd name="T101" fmla="*/ 14 h 222"/>
                    <a:gd name="T102" fmla="*/ 304 w 1408"/>
                    <a:gd name="T103" fmla="*/ 20 h 222"/>
                    <a:gd name="T104" fmla="*/ 315 w 1408"/>
                    <a:gd name="T105" fmla="*/ 26 h 222"/>
                    <a:gd name="T106" fmla="*/ 325 w 1408"/>
                    <a:gd name="T107" fmla="*/ 33 h 222"/>
                    <a:gd name="T108" fmla="*/ 335 w 1408"/>
                    <a:gd name="T109" fmla="*/ 39 h 222"/>
                    <a:gd name="T110" fmla="*/ 345 w 1408"/>
                    <a:gd name="T111" fmla="*/ 46 h 2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08"/>
                    <a:gd name="T169" fmla="*/ 0 h 222"/>
                    <a:gd name="T170" fmla="*/ 1408 w 1408"/>
                    <a:gd name="T171" fmla="*/ 222 h 2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08" h="222">
                      <a:moveTo>
                        <a:pt x="0" y="211"/>
                      </a:moveTo>
                      <a:lnTo>
                        <a:pt x="0" y="212"/>
                      </a:lnTo>
                      <a:lnTo>
                        <a:pt x="1" y="212"/>
                      </a:lnTo>
                      <a:lnTo>
                        <a:pt x="1" y="213"/>
                      </a:lnTo>
                      <a:lnTo>
                        <a:pt x="2" y="213"/>
                      </a:lnTo>
                      <a:lnTo>
                        <a:pt x="3" y="213"/>
                      </a:lnTo>
                      <a:lnTo>
                        <a:pt x="3" y="214"/>
                      </a:lnTo>
                      <a:lnTo>
                        <a:pt x="4" y="214"/>
                      </a:lnTo>
                      <a:lnTo>
                        <a:pt x="5" y="214"/>
                      </a:lnTo>
                      <a:lnTo>
                        <a:pt x="7" y="215"/>
                      </a:lnTo>
                      <a:lnTo>
                        <a:pt x="8" y="215"/>
                      </a:lnTo>
                      <a:lnTo>
                        <a:pt x="9" y="215"/>
                      </a:lnTo>
                      <a:lnTo>
                        <a:pt x="10" y="216"/>
                      </a:lnTo>
                      <a:lnTo>
                        <a:pt x="11" y="216"/>
                      </a:lnTo>
                      <a:lnTo>
                        <a:pt x="12" y="216"/>
                      </a:lnTo>
                      <a:lnTo>
                        <a:pt x="14" y="216"/>
                      </a:lnTo>
                      <a:lnTo>
                        <a:pt x="15" y="216"/>
                      </a:lnTo>
                      <a:lnTo>
                        <a:pt x="16" y="216"/>
                      </a:lnTo>
                      <a:lnTo>
                        <a:pt x="17" y="216"/>
                      </a:lnTo>
                      <a:lnTo>
                        <a:pt x="18" y="216"/>
                      </a:lnTo>
                      <a:lnTo>
                        <a:pt x="19" y="215"/>
                      </a:lnTo>
                      <a:lnTo>
                        <a:pt x="20" y="215"/>
                      </a:lnTo>
                      <a:lnTo>
                        <a:pt x="22" y="215"/>
                      </a:lnTo>
                      <a:lnTo>
                        <a:pt x="23" y="215"/>
                      </a:lnTo>
                      <a:lnTo>
                        <a:pt x="24" y="214"/>
                      </a:lnTo>
                      <a:lnTo>
                        <a:pt x="25" y="213"/>
                      </a:lnTo>
                      <a:lnTo>
                        <a:pt x="26" y="213"/>
                      </a:lnTo>
                      <a:lnTo>
                        <a:pt x="34" y="206"/>
                      </a:lnTo>
                      <a:lnTo>
                        <a:pt x="42" y="199"/>
                      </a:lnTo>
                      <a:lnTo>
                        <a:pt x="49" y="193"/>
                      </a:lnTo>
                      <a:lnTo>
                        <a:pt x="57" y="186"/>
                      </a:lnTo>
                      <a:lnTo>
                        <a:pt x="64" y="179"/>
                      </a:lnTo>
                      <a:lnTo>
                        <a:pt x="72" y="174"/>
                      </a:lnTo>
                      <a:lnTo>
                        <a:pt x="80" y="167"/>
                      </a:lnTo>
                      <a:lnTo>
                        <a:pt x="87" y="161"/>
                      </a:lnTo>
                      <a:lnTo>
                        <a:pt x="95" y="154"/>
                      </a:lnTo>
                      <a:lnTo>
                        <a:pt x="103" y="148"/>
                      </a:lnTo>
                      <a:lnTo>
                        <a:pt x="110" y="141"/>
                      </a:lnTo>
                      <a:lnTo>
                        <a:pt x="118" y="136"/>
                      </a:lnTo>
                      <a:lnTo>
                        <a:pt x="126" y="129"/>
                      </a:lnTo>
                      <a:lnTo>
                        <a:pt x="133" y="123"/>
                      </a:lnTo>
                      <a:lnTo>
                        <a:pt x="141" y="117"/>
                      </a:lnTo>
                      <a:lnTo>
                        <a:pt x="150" y="112"/>
                      </a:lnTo>
                      <a:lnTo>
                        <a:pt x="158" y="105"/>
                      </a:lnTo>
                      <a:lnTo>
                        <a:pt x="164" y="99"/>
                      </a:lnTo>
                      <a:lnTo>
                        <a:pt x="173" y="93"/>
                      </a:lnTo>
                      <a:lnTo>
                        <a:pt x="181" y="87"/>
                      </a:lnTo>
                      <a:lnTo>
                        <a:pt x="189" y="80"/>
                      </a:lnTo>
                      <a:lnTo>
                        <a:pt x="197" y="75"/>
                      </a:lnTo>
                      <a:lnTo>
                        <a:pt x="205" y="69"/>
                      </a:lnTo>
                      <a:lnTo>
                        <a:pt x="212" y="63"/>
                      </a:lnTo>
                      <a:lnTo>
                        <a:pt x="220" y="57"/>
                      </a:lnTo>
                      <a:lnTo>
                        <a:pt x="228" y="52"/>
                      </a:lnTo>
                      <a:lnTo>
                        <a:pt x="236" y="46"/>
                      </a:lnTo>
                      <a:lnTo>
                        <a:pt x="244" y="39"/>
                      </a:lnTo>
                      <a:lnTo>
                        <a:pt x="253" y="33"/>
                      </a:lnTo>
                      <a:lnTo>
                        <a:pt x="261" y="27"/>
                      </a:lnTo>
                      <a:lnTo>
                        <a:pt x="269" y="22"/>
                      </a:lnTo>
                      <a:lnTo>
                        <a:pt x="277" y="16"/>
                      </a:lnTo>
                      <a:lnTo>
                        <a:pt x="279" y="15"/>
                      </a:lnTo>
                      <a:lnTo>
                        <a:pt x="279" y="14"/>
                      </a:lnTo>
                      <a:lnTo>
                        <a:pt x="279" y="13"/>
                      </a:lnTo>
                      <a:lnTo>
                        <a:pt x="277" y="11"/>
                      </a:lnTo>
                      <a:lnTo>
                        <a:pt x="276" y="10"/>
                      </a:lnTo>
                      <a:lnTo>
                        <a:pt x="275" y="10"/>
                      </a:lnTo>
                      <a:lnTo>
                        <a:pt x="274" y="9"/>
                      </a:lnTo>
                      <a:lnTo>
                        <a:pt x="273" y="9"/>
                      </a:lnTo>
                      <a:lnTo>
                        <a:pt x="272" y="9"/>
                      </a:lnTo>
                      <a:lnTo>
                        <a:pt x="270" y="9"/>
                      </a:lnTo>
                      <a:lnTo>
                        <a:pt x="270" y="8"/>
                      </a:lnTo>
                      <a:lnTo>
                        <a:pt x="269" y="8"/>
                      </a:lnTo>
                      <a:lnTo>
                        <a:pt x="268" y="8"/>
                      </a:lnTo>
                      <a:lnTo>
                        <a:pt x="267" y="8"/>
                      </a:lnTo>
                      <a:lnTo>
                        <a:pt x="266" y="8"/>
                      </a:lnTo>
                      <a:lnTo>
                        <a:pt x="266" y="7"/>
                      </a:lnTo>
                      <a:lnTo>
                        <a:pt x="265" y="7"/>
                      </a:lnTo>
                      <a:lnTo>
                        <a:pt x="264" y="7"/>
                      </a:lnTo>
                      <a:lnTo>
                        <a:pt x="254" y="13"/>
                      </a:lnTo>
                      <a:lnTo>
                        <a:pt x="246" y="18"/>
                      </a:lnTo>
                      <a:lnTo>
                        <a:pt x="237" y="24"/>
                      </a:lnTo>
                      <a:lnTo>
                        <a:pt x="229" y="30"/>
                      </a:lnTo>
                      <a:lnTo>
                        <a:pt x="221" y="37"/>
                      </a:lnTo>
                      <a:lnTo>
                        <a:pt x="212" y="42"/>
                      </a:lnTo>
                      <a:lnTo>
                        <a:pt x="204" y="48"/>
                      </a:lnTo>
                      <a:lnTo>
                        <a:pt x="196" y="54"/>
                      </a:lnTo>
                      <a:lnTo>
                        <a:pt x="186" y="61"/>
                      </a:lnTo>
                      <a:lnTo>
                        <a:pt x="178" y="67"/>
                      </a:lnTo>
                      <a:lnTo>
                        <a:pt x="170" y="72"/>
                      </a:lnTo>
                      <a:lnTo>
                        <a:pt x="161" y="79"/>
                      </a:lnTo>
                      <a:lnTo>
                        <a:pt x="153" y="85"/>
                      </a:lnTo>
                      <a:lnTo>
                        <a:pt x="145" y="91"/>
                      </a:lnTo>
                      <a:lnTo>
                        <a:pt x="137" y="98"/>
                      </a:lnTo>
                      <a:lnTo>
                        <a:pt x="129" y="103"/>
                      </a:lnTo>
                      <a:lnTo>
                        <a:pt x="121" y="110"/>
                      </a:lnTo>
                      <a:lnTo>
                        <a:pt x="111" y="117"/>
                      </a:lnTo>
                      <a:lnTo>
                        <a:pt x="103" y="123"/>
                      </a:lnTo>
                      <a:lnTo>
                        <a:pt x="95" y="130"/>
                      </a:lnTo>
                      <a:lnTo>
                        <a:pt x="87" y="137"/>
                      </a:lnTo>
                      <a:lnTo>
                        <a:pt x="79" y="143"/>
                      </a:lnTo>
                      <a:lnTo>
                        <a:pt x="71" y="150"/>
                      </a:lnTo>
                      <a:lnTo>
                        <a:pt x="63" y="156"/>
                      </a:lnTo>
                      <a:lnTo>
                        <a:pt x="55" y="163"/>
                      </a:lnTo>
                      <a:lnTo>
                        <a:pt x="47" y="169"/>
                      </a:lnTo>
                      <a:lnTo>
                        <a:pt x="39" y="176"/>
                      </a:lnTo>
                      <a:lnTo>
                        <a:pt x="31" y="183"/>
                      </a:lnTo>
                      <a:lnTo>
                        <a:pt x="23" y="190"/>
                      </a:lnTo>
                      <a:lnTo>
                        <a:pt x="15" y="197"/>
                      </a:lnTo>
                      <a:lnTo>
                        <a:pt x="7" y="204"/>
                      </a:lnTo>
                      <a:lnTo>
                        <a:pt x="0" y="211"/>
                      </a:lnTo>
                      <a:close/>
                      <a:moveTo>
                        <a:pt x="1408" y="202"/>
                      </a:moveTo>
                      <a:lnTo>
                        <a:pt x="1408" y="204"/>
                      </a:lnTo>
                      <a:lnTo>
                        <a:pt x="1408" y="205"/>
                      </a:lnTo>
                      <a:lnTo>
                        <a:pt x="1408" y="206"/>
                      </a:lnTo>
                      <a:lnTo>
                        <a:pt x="1408" y="207"/>
                      </a:lnTo>
                      <a:lnTo>
                        <a:pt x="1406" y="208"/>
                      </a:lnTo>
                      <a:lnTo>
                        <a:pt x="1406" y="209"/>
                      </a:lnTo>
                      <a:lnTo>
                        <a:pt x="1405" y="209"/>
                      </a:lnTo>
                      <a:lnTo>
                        <a:pt x="1404" y="211"/>
                      </a:lnTo>
                      <a:lnTo>
                        <a:pt x="1404" y="212"/>
                      </a:lnTo>
                      <a:lnTo>
                        <a:pt x="1403" y="213"/>
                      </a:lnTo>
                      <a:lnTo>
                        <a:pt x="1402" y="214"/>
                      </a:lnTo>
                      <a:lnTo>
                        <a:pt x="1401" y="215"/>
                      </a:lnTo>
                      <a:lnTo>
                        <a:pt x="1400" y="216"/>
                      </a:lnTo>
                      <a:lnTo>
                        <a:pt x="1397" y="217"/>
                      </a:lnTo>
                      <a:lnTo>
                        <a:pt x="1396" y="217"/>
                      </a:lnTo>
                      <a:lnTo>
                        <a:pt x="1395" y="219"/>
                      </a:lnTo>
                      <a:lnTo>
                        <a:pt x="1394" y="220"/>
                      </a:lnTo>
                      <a:lnTo>
                        <a:pt x="1391" y="220"/>
                      </a:lnTo>
                      <a:lnTo>
                        <a:pt x="1390" y="221"/>
                      </a:lnTo>
                      <a:lnTo>
                        <a:pt x="1389" y="221"/>
                      </a:lnTo>
                      <a:lnTo>
                        <a:pt x="1387" y="222"/>
                      </a:lnTo>
                      <a:lnTo>
                        <a:pt x="1386" y="222"/>
                      </a:lnTo>
                      <a:lnTo>
                        <a:pt x="1383" y="222"/>
                      </a:lnTo>
                      <a:lnTo>
                        <a:pt x="1382" y="222"/>
                      </a:lnTo>
                      <a:lnTo>
                        <a:pt x="1380" y="222"/>
                      </a:lnTo>
                      <a:lnTo>
                        <a:pt x="1379" y="222"/>
                      </a:lnTo>
                      <a:lnTo>
                        <a:pt x="1376" y="222"/>
                      </a:lnTo>
                      <a:lnTo>
                        <a:pt x="1375" y="222"/>
                      </a:lnTo>
                      <a:lnTo>
                        <a:pt x="1374" y="221"/>
                      </a:lnTo>
                      <a:lnTo>
                        <a:pt x="1372" y="221"/>
                      </a:lnTo>
                      <a:lnTo>
                        <a:pt x="1371" y="220"/>
                      </a:lnTo>
                      <a:lnTo>
                        <a:pt x="1370" y="219"/>
                      </a:lnTo>
                      <a:lnTo>
                        <a:pt x="1360" y="212"/>
                      </a:lnTo>
                      <a:lnTo>
                        <a:pt x="1351" y="205"/>
                      </a:lnTo>
                      <a:lnTo>
                        <a:pt x="1342" y="198"/>
                      </a:lnTo>
                      <a:lnTo>
                        <a:pt x="1333" y="192"/>
                      </a:lnTo>
                      <a:lnTo>
                        <a:pt x="1325" y="185"/>
                      </a:lnTo>
                      <a:lnTo>
                        <a:pt x="1315" y="178"/>
                      </a:lnTo>
                      <a:lnTo>
                        <a:pt x="1306" y="171"/>
                      </a:lnTo>
                      <a:lnTo>
                        <a:pt x="1297" y="165"/>
                      </a:lnTo>
                      <a:lnTo>
                        <a:pt x="1288" y="159"/>
                      </a:lnTo>
                      <a:lnTo>
                        <a:pt x="1279" y="152"/>
                      </a:lnTo>
                      <a:lnTo>
                        <a:pt x="1269" y="145"/>
                      </a:lnTo>
                      <a:lnTo>
                        <a:pt x="1260" y="139"/>
                      </a:lnTo>
                      <a:lnTo>
                        <a:pt x="1251" y="132"/>
                      </a:lnTo>
                      <a:lnTo>
                        <a:pt x="1242" y="127"/>
                      </a:lnTo>
                      <a:lnTo>
                        <a:pt x="1232" y="120"/>
                      </a:lnTo>
                      <a:lnTo>
                        <a:pt x="1223" y="114"/>
                      </a:lnTo>
                      <a:lnTo>
                        <a:pt x="1214" y="107"/>
                      </a:lnTo>
                      <a:lnTo>
                        <a:pt x="1204" y="101"/>
                      </a:lnTo>
                      <a:lnTo>
                        <a:pt x="1194" y="94"/>
                      </a:lnTo>
                      <a:lnTo>
                        <a:pt x="1185" y="89"/>
                      </a:lnTo>
                      <a:lnTo>
                        <a:pt x="1176" y="82"/>
                      </a:lnTo>
                      <a:lnTo>
                        <a:pt x="1167" y="76"/>
                      </a:lnTo>
                      <a:lnTo>
                        <a:pt x="1158" y="70"/>
                      </a:lnTo>
                      <a:lnTo>
                        <a:pt x="1147" y="63"/>
                      </a:lnTo>
                      <a:lnTo>
                        <a:pt x="1138" y="57"/>
                      </a:lnTo>
                      <a:lnTo>
                        <a:pt x="1129" y="52"/>
                      </a:lnTo>
                      <a:lnTo>
                        <a:pt x="1120" y="46"/>
                      </a:lnTo>
                      <a:lnTo>
                        <a:pt x="1109" y="39"/>
                      </a:lnTo>
                      <a:lnTo>
                        <a:pt x="1100" y="33"/>
                      </a:lnTo>
                      <a:lnTo>
                        <a:pt x="1091" y="27"/>
                      </a:lnTo>
                      <a:lnTo>
                        <a:pt x="1082" y="21"/>
                      </a:lnTo>
                      <a:lnTo>
                        <a:pt x="1071" y="15"/>
                      </a:lnTo>
                      <a:lnTo>
                        <a:pt x="1070" y="14"/>
                      </a:lnTo>
                      <a:lnTo>
                        <a:pt x="1069" y="14"/>
                      </a:lnTo>
                      <a:lnTo>
                        <a:pt x="1069" y="13"/>
                      </a:lnTo>
                      <a:lnTo>
                        <a:pt x="1068" y="11"/>
                      </a:lnTo>
                      <a:lnTo>
                        <a:pt x="1067" y="10"/>
                      </a:lnTo>
                      <a:lnTo>
                        <a:pt x="1067" y="9"/>
                      </a:lnTo>
                      <a:lnTo>
                        <a:pt x="1065" y="8"/>
                      </a:lnTo>
                      <a:lnTo>
                        <a:pt x="1065" y="7"/>
                      </a:lnTo>
                      <a:lnTo>
                        <a:pt x="1065" y="6"/>
                      </a:lnTo>
                      <a:lnTo>
                        <a:pt x="1067" y="4"/>
                      </a:lnTo>
                      <a:lnTo>
                        <a:pt x="1068" y="3"/>
                      </a:lnTo>
                      <a:lnTo>
                        <a:pt x="1069" y="3"/>
                      </a:lnTo>
                      <a:lnTo>
                        <a:pt x="1069" y="2"/>
                      </a:lnTo>
                      <a:lnTo>
                        <a:pt x="1070" y="2"/>
                      </a:lnTo>
                      <a:lnTo>
                        <a:pt x="1071" y="2"/>
                      </a:lnTo>
                      <a:lnTo>
                        <a:pt x="1072" y="1"/>
                      </a:lnTo>
                      <a:lnTo>
                        <a:pt x="1073" y="1"/>
                      </a:lnTo>
                      <a:lnTo>
                        <a:pt x="1075" y="1"/>
                      </a:lnTo>
                      <a:lnTo>
                        <a:pt x="1076" y="1"/>
                      </a:lnTo>
                      <a:lnTo>
                        <a:pt x="1077" y="0"/>
                      </a:lnTo>
                      <a:lnTo>
                        <a:pt x="1078" y="0"/>
                      </a:lnTo>
                      <a:lnTo>
                        <a:pt x="1090" y="6"/>
                      </a:lnTo>
                      <a:lnTo>
                        <a:pt x="1100" y="11"/>
                      </a:lnTo>
                      <a:lnTo>
                        <a:pt x="1112" y="17"/>
                      </a:lnTo>
                      <a:lnTo>
                        <a:pt x="1122" y="23"/>
                      </a:lnTo>
                      <a:lnTo>
                        <a:pt x="1132" y="29"/>
                      </a:lnTo>
                      <a:lnTo>
                        <a:pt x="1143" y="34"/>
                      </a:lnTo>
                      <a:lnTo>
                        <a:pt x="1154" y="40"/>
                      </a:lnTo>
                      <a:lnTo>
                        <a:pt x="1165" y="46"/>
                      </a:lnTo>
                      <a:lnTo>
                        <a:pt x="1175" y="53"/>
                      </a:lnTo>
                      <a:lnTo>
                        <a:pt x="1185" y="59"/>
                      </a:lnTo>
                      <a:lnTo>
                        <a:pt x="1196" y="64"/>
                      </a:lnTo>
                      <a:lnTo>
                        <a:pt x="1206" y="71"/>
                      </a:lnTo>
                      <a:lnTo>
                        <a:pt x="1216" y="77"/>
                      </a:lnTo>
                      <a:lnTo>
                        <a:pt x="1227" y="83"/>
                      </a:lnTo>
                      <a:lnTo>
                        <a:pt x="1237" y="90"/>
                      </a:lnTo>
                      <a:lnTo>
                        <a:pt x="1247" y="95"/>
                      </a:lnTo>
                      <a:lnTo>
                        <a:pt x="1258" y="102"/>
                      </a:lnTo>
                      <a:lnTo>
                        <a:pt x="1267" y="108"/>
                      </a:lnTo>
                      <a:lnTo>
                        <a:pt x="1277" y="115"/>
                      </a:lnTo>
                      <a:lnTo>
                        <a:pt x="1288" y="121"/>
                      </a:lnTo>
                      <a:lnTo>
                        <a:pt x="1298" y="128"/>
                      </a:lnTo>
                      <a:lnTo>
                        <a:pt x="1309" y="135"/>
                      </a:lnTo>
                      <a:lnTo>
                        <a:pt x="1318" y="141"/>
                      </a:lnTo>
                      <a:lnTo>
                        <a:pt x="1328" y="147"/>
                      </a:lnTo>
                      <a:lnTo>
                        <a:pt x="1338" y="154"/>
                      </a:lnTo>
                      <a:lnTo>
                        <a:pt x="1348" y="161"/>
                      </a:lnTo>
                      <a:lnTo>
                        <a:pt x="1358" y="168"/>
                      </a:lnTo>
                      <a:lnTo>
                        <a:pt x="1368" y="175"/>
                      </a:lnTo>
                      <a:lnTo>
                        <a:pt x="1378" y="182"/>
                      </a:lnTo>
                      <a:lnTo>
                        <a:pt x="1388" y="189"/>
                      </a:lnTo>
                      <a:lnTo>
                        <a:pt x="1398" y="196"/>
                      </a:lnTo>
                      <a:lnTo>
                        <a:pt x="1408" y="202"/>
                      </a:lnTo>
                      <a:close/>
                    </a:path>
                  </a:pathLst>
                </a:custGeom>
                <a:solidFill>
                  <a:srgbClr val="000000"/>
                </a:solidFill>
                <a:ln w="9525">
                  <a:noFill/>
                  <a:round/>
                  <a:headEnd/>
                  <a:tailEnd/>
                </a:ln>
              </p:spPr>
              <p:txBody>
                <a:bodyPr/>
                <a:lstStyle/>
                <a:p>
                  <a:endParaRPr lang="en-GB"/>
                </a:p>
              </p:txBody>
            </p:sp>
            <p:sp>
              <p:nvSpPr>
                <p:cNvPr id="965" name="Freeform 1281"/>
                <p:cNvSpPr>
                  <a:spLocks/>
                </p:cNvSpPr>
                <p:nvPr/>
              </p:nvSpPr>
              <p:spPr bwMode="auto">
                <a:xfrm>
                  <a:off x="3239" y="2758"/>
                  <a:ext cx="139" cy="105"/>
                </a:xfrm>
                <a:custGeom>
                  <a:avLst/>
                  <a:gdLst>
                    <a:gd name="T0" fmla="*/ 0 w 279"/>
                    <a:gd name="T1" fmla="*/ 52 h 209"/>
                    <a:gd name="T2" fmla="*/ 0 w 279"/>
                    <a:gd name="T3" fmla="*/ 52 h 209"/>
                    <a:gd name="T4" fmla="*/ 0 w 279"/>
                    <a:gd name="T5" fmla="*/ 52 h 209"/>
                    <a:gd name="T6" fmla="*/ 1 w 279"/>
                    <a:gd name="T7" fmla="*/ 52 h 209"/>
                    <a:gd name="T8" fmla="*/ 1 w 279"/>
                    <a:gd name="T9" fmla="*/ 52 h 209"/>
                    <a:gd name="T10" fmla="*/ 2 w 279"/>
                    <a:gd name="T11" fmla="*/ 52 h 209"/>
                    <a:gd name="T12" fmla="*/ 2 w 279"/>
                    <a:gd name="T13" fmla="*/ 53 h 209"/>
                    <a:gd name="T14" fmla="*/ 3 w 279"/>
                    <a:gd name="T15" fmla="*/ 53 h 209"/>
                    <a:gd name="T16" fmla="*/ 4 w 279"/>
                    <a:gd name="T17" fmla="*/ 53 h 209"/>
                    <a:gd name="T18" fmla="*/ 4 w 279"/>
                    <a:gd name="T19" fmla="*/ 53 h 209"/>
                    <a:gd name="T20" fmla="*/ 5 w 279"/>
                    <a:gd name="T21" fmla="*/ 52 h 209"/>
                    <a:gd name="T22" fmla="*/ 5 w 279"/>
                    <a:gd name="T23" fmla="*/ 52 h 209"/>
                    <a:gd name="T24" fmla="*/ 6 w 279"/>
                    <a:gd name="T25" fmla="*/ 52 h 209"/>
                    <a:gd name="T26" fmla="*/ 8 w 279"/>
                    <a:gd name="T27" fmla="*/ 50 h 209"/>
                    <a:gd name="T28" fmla="*/ 12 w 279"/>
                    <a:gd name="T29" fmla="*/ 47 h 209"/>
                    <a:gd name="T30" fmla="*/ 16 w 279"/>
                    <a:gd name="T31" fmla="*/ 43 h 209"/>
                    <a:gd name="T32" fmla="*/ 20 w 279"/>
                    <a:gd name="T33" fmla="*/ 40 h 209"/>
                    <a:gd name="T34" fmla="*/ 23 w 279"/>
                    <a:gd name="T35" fmla="*/ 37 h 209"/>
                    <a:gd name="T36" fmla="*/ 27 w 279"/>
                    <a:gd name="T37" fmla="*/ 34 h 209"/>
                    <a:gd name="T38" fmla="*/ 31 w 279"/>
                    <a:gd name="T39" fmla="*/ 31 h 209"/>
                    <a:gd name="T40" fmla="*/ 35 w 279"/>
                    <a:gd name="T41" fmla="*/ 28 h 209"/>
                    <a:gd name="T42" fmla="*/ 39 w 279"/>
                    <a:gd name="T43" fmla="*/ 25 h 209"/>
                    <a:gd name="T44" fmla="*/ 43 w 279"/>
                    <a:gd name="T45" fmla="*/ 22 h 209"/>
                    <a:gd name="T46" fmla="*/ 47 w 279"/>
                    <a:gd name="T47" fmla="*/ 19 h 209"/>
                    <a:gd name="T48" fmla="*/ 51 w 279"/>
                    <a:gd name="T49" fmla="*/ 16 h 209"/>
                    <a:gd name="T50" fmla="*/ 55 w 279"/>
                    <a:gd name="T51" fmla="*/ 13 h 209"/>
                    <a:gd name="T52" fmla="*/ 59 w 279"/>
                    <a:gd name="T53" fmla="*/ 10 h 209"/>
                    <a:gd name="T54" fmla="*/ 63 w 279"/>
                    <a:gd name="T55" fmla="*/ 7 h 209"/>
                    <a:gd name="T56" fmla="*/ 67 w 279"/>
                    <a:gd name="T57" fmla="*/ 4 h 209"/>
                    <a:gd name="T58" fmla="*/ 69 w 279"/>
                    <a:gd name="T59" fmla="*/ 2 h 209"/>
                    <a:gd name="T60" fmla="*/ 69 w 279"/>
                    <a:gd name="T61" fmla="*/ 2 h 209"/>
                    <a:gd name="T62" fmla="*/ 69 w 279"/>
                    <a:gd name="T63" fmla="*/ 1 h 209"/>
                    <a:gd name="T64" fmla="*/ 68 w 279"/>
                    <a:gd name="T65" fmla="*/ 1 h 209"/>
                    <a:gd name="T66" fmla="*/ 68 w 279"/>
                    <a:gd name="T67" fmla="*/ 1 h 209"/>
                    <a:gd name="T68" fmla="*/ 67 w 279"/>
                    <a:gd name="T69" fmla="*/ 1 h 209"/>
                    <a:gd name="T70" fmla="*/ 67 w 279"/>
                    <a:gd name="T71" fmla="*/ 1 h 209"/>
                    <a:gd name="T72" fmla="*/ 66 w 279"/>
                    <a:gd name="T73" fmla="*/ 1 h 209"/>
                    <a:gd name="T74" fmla="*/ 66 w 279"/>
                    <a:gd name="T75" fmla="*/ 0 h 209"/>
                    <a:gd name="T76" fmla="*/ 63 w 279"/>
                    <a:gd name="T77" fmla="*/ 2 h 209"/>
                    <a:gd name="T78" fmla="*/ 59 w 279"/>
                    <a:gd name="T79" fmla="*/ 5 h 209"/>
                    <a:gd name="T80" fmla="*/ 55 w 279"/>
                    <a:gd name="T81" fmla="*/ 8 h 209"/>
                    <a:gd name="T82" fmla="*/ 51 w 279"/>
                    <a:gd name="T83" fmla="*/ 11 h 209"/>
                    <a:gd name="T84" fmla="*/ 46 w 279"/>
                    <a:gd name="T85" fmla="*/ 14 h 209"/>
                    <a:gd name="T86" fmla="*/ 42 w 279"/>
                    <a:gd name="T87" fmla="*/ 17 h 209"/>
                    <a:gd name="T88" fmla="*/ 38 w 279"/>
                    <a:gd name="T89" fmla="*/ 20 h 209"/>
                    <a:gd name="T90" fmla="*/ 34 w 279"/>
                    <a:gd name="T91" fmla="*/ 23 h 209"/>
                    <a:gd name="T92" fmla="*/ 30 w 279"/>
                    <a:gd name="T93" fmla="*/ 26 h 209"/>
                    <a:gd name="T94" fmla="*/ 25 w 279"/>
                    <a:gd name="T95" fmla="*/ 29 h 209"/>
                    <a:gd name="T96" fmla="*/ 21 w 279"/>
                    <a:gd name="T97" fmla="*/ 33 h 209"/>
                    <a:gd name="T98" fmla="*/ 17 w 279"/>
                    <a:gd name="T99" fmla="*/ 36 h 209"/>
                    <a:gd name="T100" fmla="*/ 13 w 279"/>
                    <a:gd name="T101" fmla="*/ 39 h 209"/>
                    <a:gd name="T102" fmla="*/ 9 w 279"/>
                    <a:gd name="T103" fmla="*/ 43 h 209"/>
                    <a:gd name="T104" fmla="*/ 5 w 279"/>
                    <a:gd name="T105" fmla="*/ 46 h 209"/>
                    <a:gd name="T106" fmla="*/ 1 w 279"/>
                    <a:gd name="T107" fmla="*/ 50 h 2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79"/>
                    <a:gd name="T163" fmla="*/ 0 h 209"/>
                    <a:gd name="T164" fmla="*/ 279 w 279"/>
                    <a:gd name="T165" fmla="*/ 209 h 2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79" h="209">
                      <a:moveTo>
                        <a:pt x="0" y="204"/>
                      </a:moveTo>
                      <a:lnTo>
                        <a:pt x="0" y="205"/>
                      </a:lnTo>
                      <a:lnTo>
                        <a:pt x="1" y="205"/>
                      </a:lnTo>
                      <a:lnTo>
                        <a:pt x="1" y="206"/>
                      </a:lnTo>
                      <a:lnTo>
                        <a:pt x="2" y="206"/>
                      </a:lnTo>
                      <a:lnTo>
                        <a:pt x="3" y="206"/>
                      </a:lnTo>
                      <a:lnTo>
                        <a:pt x="3" y="207"/>
                      </a:lnTo>
                      <a:lnTo>
                        <a:pt x="4" y="207"/>
                      </a:lnTo>
                      <a:lnTo>
                        <a:pt x="5" y="207"/>
                      </a:lnTo>
                      <a:lnTo>
                        <a:pt x="7" y="208"/>
                      </a:lnTo>
                      <a:lnTo>
                        <a:pt x="8" y="208"/>
                      </a:lnTo>
                      <a:lnTo>
                        <a:pt x="9" y="208"/>
                      </a:lnTo>
                      <a:lnTo>
                        <a:pt x="10" y="209"/>
                      </a:lnTo>
                      <a:lnTo>
                        <a:pt x="11" y="209"/>
                      </a:lnTo>
                      <a:lnTo>
                        <a:pt x="12" y="209"/>
                      </a:lnTo>
                      <a:lnTo>
                        <a:pt x="14" y="209"/>
                      </a:lnTo>
                      <a:lnTo>
                        <a:pt x="15" y="209"/>
                      </a:lnTo>
                      <a:lnTo>
                        <a:pt x="16" y="209"/>
                      </a:lnTo>
                      <a:lnTo>
                        <a:pt x="17" y="209"/>
                      </a:lnTo>
                      <a:lnTo>
                        <a:pt x="18" y="209"/>
                      </a:lnTo>
                      <a:lnTo>
                        <a:pt x="19" y="208"/>
                      </a:lnTo>
                      <a:lnTo>
                        <a:pt x="20" y="208"/>
                      </a:lnTo>
                      <a:lnTo>
                        <a:pt x="22" y="208"/>
                      </a:lnTo>
                      <a:lnTo>
                        <a:pt x="23" y="208"/>
                      </a:lnTo>
                      <a:lnTo>
                        <a:pt x="24" y="207"/>
                      </a:lnTo>
                      <a:lnTo>
                        <a:pt x="25" y="206"/>
                      </a:lnTo>
                      <a:lnTo>
                        <a:pt x="26" y="206"/>
                      </a:lnTo>
                      <a:lnTo>
                        <a:pt x="34" y="199"/>
                      </a:lnTo>
                      <a:lnTo>
                        <a:pt x="42" y="192"/>
                      </a:lnTo>
                      <a:lnTo>
                        <a:pt x="49" y="186"/>
                      </a:lnTo>
                      <a:lnTo>
                        <a:pt x="57" y="179"/>
                      </a:lnTo>
                      <a:lnTo>
                        <a:pt x="64" y="172"/>
                      </a:lnTo>
                      <a:lnTo>
                        <a:pt x="72" y="167"/>
                      </a:lnTo>
                      <a:lnTo>
                        <a:pt x="80" y="160"/>
                      </a:lnTo>
                      <a:lnTo>
                        <a:pt x="87" y="154"/>
                      </a:lnTo>
                      <a:lnTo>
                        <a:pt x="95" y="147"/>
                      </a:lnTo>
                      <a:lnTo>
                        <a:pt x="103" y="141"/>
                      </a:lnTo>
                      <a:lnTo>
                        <a:pt x="110" y="134"/>
                      </a:lnTo>
                      <a:lnTo>
                        <a:pt x="118" y="129"/>
                      </a:lnTo>
                      <a:lnTo>
                        <a:pt x="126" y="122"/>
                      </a:lnTo>
                      <a:lnTo>
                        <a:pt x="133" y="116"/>
                      </a:lnTo>
                      <a:lnTo>
                        <a:pt x="141" y="110"/>
                      </a:lnTo>
                      <a:lnTo>
                        <a:pt x="150" y="105"/>
                      </a:lnTo>
                      <a:lnTo>
                        <a:pt x="158" y="98"/>
                      </a:lnTo>
                      <a:lnTo>
                        <a:pt x="164" y="92"/>
                      </a:lnTo>
                      <a:lnTo>
                        <a:pt x="173" y="86"/>
                      </a:lnTo>
                      <a:lnTo>
                        <a:pt x="181" y="80"/>
                      </a:lnTo>
                      <a:lnTo>
                        <a:pt x="189" y="73"/>
                      </a:lnTo>
                      <a:lnTo>
                        <a:pt x="197" y="68"/>
                      </a:lnTo>
                      <a:lnTo>
                        <a:pt x="205" y="62"/>
                      </a:lnTo>
                      <a:lnTo>
                        <a:pt x="212" y="56"/>
                      </a:lnTo>
                      <a:lnTo>
                        <a:pt x="220" y="50"/>
                      </a:lnTo>
                      <a:lnTo>
                        <a:pt x="228" y="45"/>
                      </a:lnTo>
                      <a:lnTo>
                        <a:pt x="236" y="39"/>
                      </a:lnTo>
                      <a:lnTo>
                        <a:pt x="244" y="32"/>
                      </a:lnTo>
                      <a:lnTo>
                        <a:pt x="253" y="26"/>
                      </a:lnTo>
                      <a:lnTo>
                        <a:pt x="261" y="20"/>
                      </a:lnTo>
                      <a:lnTo>
                        <a:pt x="269" y="15"/>
                      </a:lnTo>
                      <a:lnTo>
                        <a:pt x="277" y="9"/>
                      </a:lnTo>
                      <a:lnTo>
                        <a:pt x="279" y="8"/>
                      </a:lnTo>
                      <a:lnTo>
                        <a:pt x="279" y="7"/>
                      </a:lnTo>
                      <a:lnTo>
                        <a:pt x="279" y="6"/>
                      </a:lnTo>
                      <a:lnTo>
                        <a:pt x="277" y="4"/>
                      </a:lnTo>
                      <a:lnTo>
                        <a:pt x="276" y="3"/>
                      </a:lnTo>
                      <a:lnTo>
                        <a:pt x="275" y="3"/>
                      </a:lnTo>
                      <a:lnTo>
                        <a:pt x="274" y="2"/>
                      </a:lnTo>
                      <a:lnTo>
                        <a:pt x="273" y="2"/>
                      </a:lnTo>
                      <a:lnTo>
                        <a:pt x="272" y="2"/>
                      </a:lnTo>
                      <a:lnTo>
                        <a:pt x="270" y="2"/>
                      </a:lnTo>
                      <a:lnTo>
                        <a:pt x="270" y="1"/>
                      </a:lnTo>
                      <a:lnTo>
                        <a:pt x="269" y="1"/>
                      </a:lnTo>
                      <a:lnTo>
                        <a:pt x="268" y="1"/>
                      </a:lnTo>
                      <a:lnTo>
                        <a:pt x="267" y="1"/>
                      </a:lnTo>
                      <a:lnTo>
                        <a:pt x="266" y="1"/>
                      </a:lnTo>
                      <a:lnTo>
                        <a:pt x="266" y="0"/>
                      </a:lnTo>
                      <a:lnTo>
                        <a:pt x="265" y="0"/>
                      </a:lnTo>
                      <a:lnTo>
                        <a:pt x="264" y="0"/>
                      </a:lnTo>
                      <a:lnTo>
                        <a:pt x="254" y="6"/>
                      </a:lnTo>
                      <a:lnTo>
                        <a:pt x="246" y="11"/>
                      </a:lnTo>
                      <a:lnTo>
                        <a:pt x="237" y="17"/>
                      </a:lnTo>
                      <a:lnTo>
                        <a:pt x="229" y="23"/>
                      </a:lnTo>
                      <a:lnTo>
                        <a:pt x="221" y="30"/>
                      </a:lnTo>
                      <a:lnTo>
                        <a:pt x="212" y="35"/>
                      </a:lnTo>
                      <a:lnTo>
                        <a:pt x="204" y="41"/>
                      </a:lnTo>
                      <a:lnTo>
                        <a:pt x="196" y="47"/>
                      </a:lnTo>
                      <a:lnTo>
                        <a:pt x="186" y="54"/>
                      </a:lnTo>
                      <a:lnTo>
                        <a:pt x="178" y="60"/>
                      </a:lnTo>
                      <a:lnTo>
                        <a:pt x="170" y="65"/>
                      </a:lnTo>
                      <a:lnTo>
                        <a:pt x="161" y="72"/>
                      </a:lnTo>
                      <a:lnTo>
                        <a:pt x="153" y="78"/>
                      </a:lnTo>
                      <a:lnTo>
                        <a:pt x="145" y="84"/>
                      </a:lnTo>
                      <a:lnTo>
                        <a:pt x="137" y="91"/>
                      </a:lnTo>
                      <a:lnTo>
                        <a:pt x="129" y="96"/>
                      </a:lnTo>
                      <a:lnTo>
                        <a:pt x="121" y="103"/>
                      </a:lnTo>
                      <a:lnTo>
                        <a:pt x="111" y="110"/>
                      </a:lnTo>
                      <a:lnTo>
                        <a:pt x="103" y="116"/>
                      </a:lnTo>
                      <a:lnTo>
                        <a:pt x="95" y="123"/>
                      </a:lnTo>
                      <a:lnTo>
                        <a:pt x="87" y="130"/>
                      </a:lnTo>
                      <a:lnTo>
                        <a:pt x="79" y="136"/>
                      </a:lnTo>
                      <a:lnTo>
                        <a:pt x="71" y="143"/>
                      </a:lnTo>
                      <a:lnTo>
                        <a:pt x="63" y="149"/>
                      </a:lnTo>
                      <a:lnTo>
                        <a:pt x="55" y="156"/>
                      </a:lnTo>
                      <a:lnTo>
                        <a:pt x="47" y="162"/>
                      </a:lnTo>
                      <a:lnTo>
                        <a:pt x="39" y="169"/>
                      </a:lnTo>
                      <a:lnTo>
                        <a:pt x="31" y="176"/>
                      </a:lnTo>
                      <a:lnTo>
                        <a:pt x="23" y="183"/>
                      </a:lnTo>
                      <a:lnTo>
                        <a:pt x="15" y="190"/>
                      </a:lnTo>
                      <a:lnTo>
                        <a:pt x="7" y="197"/>
                      </a:lnTo>
                      <a:lnTo>
                        <a:pt x="0" y="204"/>
                      </a:lnTo>
                    </a:path>
                  </a:pathLst>
                </a:custGeom>
                <a:noFill/>
                <a:ln w="0">
                  <a:solidFill>
                    <a:srgbClr val="000000"/>
                  </a:solidFill>
                  <a:prstDash val="solid"/>
                  <a:round/>
                  <a:headEnd/>
                  <a:tailEnd/>
                </a:ln>
              </p:spPr>
              <p:txBody>
                <a:bodyPr/>
                <a:lstStyle/>
                <a:p>
                  <a:endParaRPr lang="en-GB"/>
                </a:p>
              </p:txBody>
            </p:sp>
            <p:sp>
              <p:nvSpPr>
                <p:cNvPr id="966" name="Freeform 1282"/>
                <p:cNvSpPr>
                  <a:spLocks/>
                </p:cNvSpPr>
                <p:nvPr/>
              </p:nvSpPr>
              <p:spPr bwMode="auto">
                <a:xfrm>
                  <a:off x="3772" y="2754"/>
                  <a:ext cx="171" cy="112"/>
                </a:xfrm>
                <a:custGeom>
                  <a:avLst/>
                  <a:gdLst>
                    <a:gd name="T0" fmla="*/ 85 w 343"/>
                    <a:gd name="T1" fmla="*/ 52 h 222"/>
                    <a:gd name="T2" fmla="*/ 85 w 343"/>
                    <a:gd name="T3" fmla="*/ 52 h 222"/>
                    <a:gd name="T4" fmla="*/ 85 w 343"/>
                    <a:gd name="T5" fmla="*/ 53 h 222"/>
                    <a:gd name="T6" fmla="*/ 85 w 343"/>
                    <a:gd name="T7" fmla="*/ 53 h 222"/>
                    <a:gd name="T8" fmla="*/ 84 w 343"/>
                    <a:gd name="T9" fmla="*/ 54 h 222"/>
                    <a:gd name="T10" fmla="*/ 84 w 343"/>
                    <a:gd name="T11" fmla="*/ 54 h 222"/>
                    <a:gd name="T12" fmla="*/ 83 w 343"/>
                    <a:gd name="T13" fmla="*/ 55 h 222"/>
                    <a:gd name="T14" fmla="*/ 82 w 343"/>
                    <a:gd name="T15" fmla="*/ 55 h 222"/>
                    <a:gd name="T16" fmla="*/ 82 w 343"/>
                    <a:gd name="T17" fmla="*/ 56 h 222"/>
                    <a:gd name="T18" fmla="*/ 81 w 343"/>
                    <a:gd name="T19" fmla="*/ 56 h 222"/>
                    <a:gd name="T20" fmla="*/ 80 w 343"/>
                    <a:gd name="T21" fmla="*/ 57 h 222"/>
                    <a:gd name="T22" fmla="*/ 79 w 343"/>
                    <a:gd name="T23" fmla="*/ 57 h 222"/>
                    <a:gd name="T24" fmla="*/ 78 w 343"/>
                    <a:gd name="T25" fmla="*/ 57 h 222"/>
                    <a:gd name="T26" fmla="*/ 77 w 343"/>
                    <a:gd name="T27" fmla="*/ 57 h 222"/>
                    <a:gd name="T28" fmla="*/ 77 w 343"/>
                    <a:gd name="T29" fmla="*/ 56 h 222"/>
                    <a:gd name="T30" fmla="*/ 76 w 343"/>
                    <a:gd name="T31" fmla="*/ 56 h 222"/>
                    <a:gd name="T32" fmla="*/ 73 w 343"/>
                    <a:gd name="T33" fmla="*/ 54 h 222"/>
                    <a:gd name="T34" fmla="*/ 69 w 343"/>
                    <a:gd name="T35" fmla="*/ 50 h 222"/>
                    <a:gd name="T36" fmla="*/ 65 w 343"/>
                    <a:gd name="T37" fmla="*/ 47 h 222"/>
                    <a:gd name="T38" fmla="*/ 60 w 343"/>
                    <a:gd name="T39" fmla="*/ 43 h 222"/>
                    <a:gd name="T40" fmla="*/ 55 w 343"/>
                    <a:gd name="T41" fmla="*/ 40 h 222"/>
                    <a:gd name="T42" fmla="*/ 51 w 343"/>
                    <a:gd name="T43" fmla="*/ 37 h 222"/>
                    <a:gd name="T44" fmla="*/ 46 w 343"/>
                    <a:gd name="T45" fmla="*/ 34 h 222"/>
                    <a:gd name="T46" fmla="*/ 41 w 343"/>
                    <a:gd name="T47" fmla="*/ 31 h 222"/>
                    <a:gd name="T48" fmla="*/ 37 w 343"/>
                    <a:gd name="T49" fmla="*/ 27 h 222"/>
                    <a:gd name="T50" fmla="*/ 32 w 343"/>
                    <a:gd name="T51" fmla="*/ 24 h 222"/>
                    <a:gd name="T52" fmla="*/ 27 w 343"/>
                    <a:gd name="T53" fmla="*/ 21 h 222"/>
                    <a:gd name="T54" fmla="*/ 23 w 343"/>
                    <a:gd name="T55" fmla="*/ 18 h 222"/>
                    <a:gd name="T56" fmla="*/ 18 w 343"/>
                    <a:gd name="T57" fmla="*/ 15 h 222"/>
                    <a:gd name="T58" fmla="*/ 13 w 343"/>
                    <a:gd name="T59" fmla="*/ 12 h 222"/>
                    <a:gd name="T60" fmla="*/ 8 w 343"/>
                    <a:gd name="T61" fmla="*/ 9 h 222"/>
                    <a:gd name="T62" fmla="*/ 4 w 343"/>
                    <a:gd name="T63" fmla="*/ 6 h 222"/>
                    <a:gd name="T64" fmla="*/ 1 w 343"/>
                    <a:gd name="T65" fmla="*/ 4 h 222"/>
                    <a:gd name="T66" fmla="*/ 1 w 343"/>
                    <a:gd name="T67" fmla="*/ 4 h 222"/>
                    <a:gd name="T68" fmla="*/ 0 w 343"/>
                    <a:gd name="T69" fmla="*/ 3 h 222"/>
                    <a:gd name="T70" fmla="*/ 0 w 343"/>
                    <a:gd name="T71" fmla="*/ 2 h 222"/>
                    <a:gd name="T72" fmla="*/ 0 w 343"/>
                    <a:gd name="T73" fmla="*/ 2 h 222"/>
                    <a:gd name="T74" fmla="*/ 0 w 343"/>
                    <a:gd name="T75" fmla="*/ 1 h 222"/>
                    <a:gd name="T76" fmla="*/ 1 w 343"/>
                    <a:gd name="T77" fmla="*/ 1 h 222"/>
                    <a:gd name="T78" fmla="*/ 1 w 343"/>
                    <a:gd name="T79" fmla="*/ 1 h 222"/>
                    <a:gd name="T80" fmla="*/ 2 w 343"/>
                    <a:gd name="T81" fmla="*/ 1 h 222"/>
                    <a:gd name="T82" fmla="*/ 2 w 343"/>
                    <a:gd name="T83" fmla="*/ 1 h 222"/>
                    <a:gd name="T84" fmla="*/ 3 w 343"/>
                    <a:gd name="T85" fmla="*/ 0 h 222"/>
                    <a:gd name="T86" fmla="*/ 8 w 343"/>
                    <a:gd name="T87" fmla="*/ 3 h 222"/>
                    <a:gd name="T88" fmla="*/ 14 w 343"/>
                    <a:gd name="T89" fmla="*/ 6 h 222"/>
                    <a:gd name="T90" fmla="*/ 19 w 343"/>
                    <a:gd name="T91" fmla="*/ 9 h 222"/>
                    <a:gd name="T92" fmla="*/ 25 w 343"/>
                    <a:gd name="T93" fmla="*/ 12 h 222"/>
                    <a:gd name="T94" fmla="*/ 30 w 343"/>
                    <a:gd name="T95" fmla="*/ 15 h 222"/>
                    <a:gd name="T96" fmla="*/ 35 w 343"/>
                    <a:gd name="T97" fmla="*/ 18 h 222"/>
                    <a:gd name="T98" fmla="*/ 40 w 343"/>
                    <a:gd name="T99" fmla="*/ 21 h 222"/>
                    <a:gd name="T100" fmla="*/ 45 w 343"/>
                    <a:gd name="T101" fmla="*/ 24 h 222"/>
                    <a:gd name="T102" fmla="*/ 50 w 343"/>
                    <a:gd name="T103" fmla="*/ 27 h 222"/>
                    <a:gd name="T104" fmla="*/ 55 w 343"/>
                    <a:gd name="T105" fmla="*/ 31 h 222"/>
                    <a:gd name="T106" fmla="*/ 61 w 343"/>
                    <a:gd name="T107" fmla="*/ 34 h 222"/>
                    <a:gd name="T108" fmla="*/ 65 w 343"/>
                    <a:gd name="T109" fmla="*/ 37 h 222"/>
                    <a:gd name="T110" fmla="*/ 70 w 343"/>
                    <a:gd name="T111" fmla="*/ 41 h 222"/>
                    <a:gd name="T112" fmla="*/ 75 w 343"/>
                    <a:gd name="T113" fmla="*/ 44 h 222"/>
                    <a:gd name="T114" fmla="*/ 80 w 343"/>
                    <a:gd name="T115" fmla="*/ 48 h 222"/>
                    <a:gd name="T116" fmla="*/ 85 w 343"/>
                    <a:gd name="T117" fmla="*/ 51 h 2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43"/>
                    <a:gd name="T178" fmla="*/ 0 h 222"/>
                    <a:gd name="T179" fmla="*/ 343 w 343"/>
                    <a:gd name="T180" fmla="*/ 222 h 22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43" h="222">
                      <a:moveTo>
                        <a:pt x="343" y="202"/>
                      </a:moveTo>
                      <a:lnTo>
                        <a:pt x="343" y="204"/>
                      </a:lnTo>
                      <a:lnTo>
                        <a:pt x="343" y="205"/>
                      </a:lnTo>
                      <a:lnTo>
                        <a:pt x="343" y="206"/>
                      </a:lnTo>
                      <a:lnTo>
                        <a:pt x="343" y="207"/>
                      </a:lnTo>
                      <a:lnTo>
                        <a:pt x="341" y="208"/>
                      </a:lnTo>
                      <a:lnTo>
                        <a:pt x="341" y="209"/>
                      </a:lnTo>
                      <a:lnTo>
                        <a:pt x="340" y="209"/>
                      </a:lnTo>
                      <a:lnTo>
                        <a:pt x="339" y="211"/>
                      </a:lnTo>
                      <a:lnTo>
                        <a:pt x="339" y="212"/>
                      </a:lnTo>
                      <a:lnTo>
                        <a:pt x="338" y="213"/>
                      </a:lnTo>
                      <a:lnTo>
                        <a:pt x="337" y="214"/>
                      </a:lnTo>
                      <a:lnTo>
                        <a:pt x="336" y="215"/>
                      </a:lnTo>
                      <a:lnTo>
                        <a:pt x="335" y="216"/>
                      </a:lnTo>
                      <a:lnTo>
                        <a:pt x="332" y="217"/>
                      </a:lnTo>
                      <a:lnTo>
                        <a:pt x="331" y="217"/>
                      </a:lnTo>
                      <a:lnTo>
                        <a:pt x="330" y="219"/>
                      </a:lnTo>
                      <a:lnTo>
                        <a:pt x="329" y="220"/>
                      </a:lnTo>
                      <a:lnTo>
                        <a:pt x="326" y="220"/>
                      </a:lnTo>
                      <a:lnTo>
                        <a:pt x="325" y="221"/>
                      </a:lnTo>
                      <a:lnTo>
                        <a:pt x="324" y="221"/>
                      </a:lnTo>
                      <a:lnTo>
                        <a:pt x="322" y="222"/>
                      </a:lnTo>
                      <a:lnTo>
                        <a:pt x="321" y="222"/>
                      </a:lnTo>
                      <a:lnTo>
                        <a:pt x="318" y="222"/>
                      </a:lnTo>
                      <a:lnTo>
                        <a:pt x="317" y="222"/>
                      </a:lnTo>
                      <a:lnTo>
                        <a:pt x="315" y="222"/>
                      </a:lnTo>
                      <a:lnTo>
                        <a:pt x="314" y="222"/>
                      </a:lnTo>
                      <a:lnTo>
                        <a:pt x="311" y="222"/>
                      </a:lnTo>
                      <a:lnTo>
                        <a:pt x="310" y="222"/>
                      </a:lnTo>
                      <a:lnTo>
                        <a:pt x="309" y="221"/>
                      </a:lnTo>
                      <a:lnTo>
                        <a:pt x="307" y="221"/>
                      </a:lnTo>
                      <a:lnTo>
                        <a:pt x="306" y="220"/>
                      </a:lnTo>
                      <a:lnTo>
                        <a:pt x="305" y="219"/>
                      </a:lnTo>
                      <a:lnTo>
                        <a:pt x="295" y="212"/>
                      </a:lnTo>
                      <a:lnTo>
                        <a:pt x="286" y="205"/>
                      </a:lnTo>
                      <a:lnTo>
                        <a:pt x="277" y="198"/>
                      </a:lnTo>
                      <a:lnTo>
                        <a:pt x="268" y="192"/>
                      </a:lnTo>
                      <a:lnTo>
                        <a:pt x="260" y="185"/>
                      </a:lnTo>
                      <a:lnTo>
                        <a:pt x="250" y="178"/>
                      </a:lnTo>
                      <a:lnTo>
                        <a:pt x="241" y="171"/>
                      </a:lnTo>
                      <a:lnTo>
                        <a:pt x="232" y="165"/>
                      </a:lnTo>
                      <a:lnTo>
                        <a:pt x="223" y="159"/>
                      </a:lnTo>
                      <a:lnTo>
                        <a:pt x="214" y="152"/>
                      </a:lnTo>
                      <a:lnTo>
                        <a:pt x="204" y="145"/>
                      </a:lnTo>
                      <a:lnTo>
                        <a:pt x="195" y="139"/>
                      </a:lnTo>
                      <a:lnTo>
                        <a:pt x="186" y="132"/>
                      </a:lnTo>
                      <a:lnTo>
                        <a:pt x="177" y="127"/>
                      </a:lnTo>
                      <a:lnTo>
                        <a:pt x="167" y="120"/>
                      </a:lnTo>
                      <a:lnTo>
                        <a:pt x="158" y="114"/>
                      </a:lnTo>
                      <a:lnTo>
                        <a:pt x="149" y="107"/>
                      </a:lnTo>
                      <a:lnTo>
                        <a:pt x="139" y="101"/>
                      </a:lnTo>
                      <a:lnTo>
                        <a:pt x="129" y="94"/>
                      </a:lnTo>
                      <a:lnTo>
                        <a:pt x="120" y="89"/>
                      </a:lnTo>
                      <a:lnTo>
                        <a:pt x="111" y="82"/>
                      </a:lnTo>
                      <a:lnTo>
                        <a:pt x="102" y="76"/>
                      </a:lnTo>
                      <a:lnTo>
                        <a:pt x="93" y="70"/>
                      </a:lnTo>
                      <a:lnTo>
                        <a:pt x="82" y="63"/>
                      </a:lnTo>
                      <a:lnTo>
                        <a:pt x="73" y="57"/>
                      </a:lnTo>
                      <a:lnTo>
                        <a:pt x="64" y="52"/>
                      </a:lnTo>
                      <a:lnTo>
                        <a:pt x="55" y="45"/>
                      </a:lnTo>
                      <a:lnTo>
                        <a:pt x="44" y="39"/>
                      </a:lnTo>
                      <a:lnTo>
                        <a:pt x="35" y="33"/>
                      </a:lnTo>
                      <a:lnTo>
                        <a:pt x="26" y="27"/>
                      </a:lnTo>
                      <a:lnTo>
                        <a:pt x="17" y="21"/>
                      </a:lnTo>
                      <a:lnTo>
                        <a:pt x="6" y="15"/>
                      </a:lnTo>
                      <a:lnTo>
                        <a:pt x="5" y="14"/>
                      </a:lnTo>
                      <a:lnTo>
                        <a:pt x="4" y="14"/>
                      </a:lnTo>
                      <a:lnTo>
                        <a:pt x="4" y="13"/>
                      </a:lnTo>
                      <a:lnTo>
                        <a:pt x="3" y="11"/>
                      </a:lnTo>
                      <a:lnTo>
                        <a:pt x="2" y="10"/>
                      </a:lnTo>
                      <a:lnTo>
                        <a:pt x="2" y="9"/>
                      </a:lnTo>
                      <a:lnTo>
                        <a:pt x="0" y="8"/>
                      </a:lnTo>
                      <a:lnTo>
                        <a:pt x="0" y="7"/>
                      </a:lnTo>
                      <a:lnTo>
                        <a:pt x="0" y="6"/>
                      </a:lnTo>
                      <a:lnTo>
                        <a:pt x="2" y="4"/>
                      </a:lnTo>
                      <a:lnTo>
                        <a:pt x="3" y="3"/>
                      </a:lnTo>
                      <a:lnTo>
                        <a:pt x="4" y="3"/>
                      </a:lnTo>
                      <a:lnTo>
                        <a:pt x="4" y="2"/>
                      </a:lnTo>
                      <a:lnTo>
                        <a:pt x="5" y="2"/>
                      </a:lnTo>
                      <a:lnTo>
                        <a:pt x="6" y="2"/>
                      </a:lnTo>
                      <a:lnTo>
                        <a:pt x="7" y="1"/>
                      </a:lnTo>
                      <a:lnTo>
                        <a:pt x="8" y="1"/>
                      </a:lnTo>
                      <a:lnTo>
                        <a:pt x="10" y="1"/>
                      </a:lnTo>
                      <a:lnTo>
                        <a:pt x="11" y="1"/>
                      </a:lnTo>
                      <a:lnTo>
                        <a:pt x="12" y="0"/>
                      </a:lnTo>
                      <a:lnTo>
                        <a:pt x="13" y="0"/>
                      </a:lnTo>
                      <a:lnTo>
                        <a:pt x="25" y="6"/>
                      </a:lnTo>
                      <a:lnTo>
                        <a:pt x="35" y="11"/>
                      </a:lnTo>
                      <a:lnTo>
                        <a:pt x="47" y="17"/>
                      </a:lnTo>
                      <a:lnTo>
                        <a:pt x="57" y="23"/>
                      </a:lnTo>
                      <a:lnTo>
                        <a:pt x="67" y="29"/>
                      </a:lnTo>
                      <a:lnTo>
                        <a:pt x="78" y="34"/>
                      </a:lnTo>
                      <a:lnTo>
                        <a:pt x="89" y="40"/>
                      </a:lnTo>
                      <a:lnTo>
                        <a:pt x="100" y="46"/>
                      </a:lnTo>
                      <a:lnTo>
                        <a:pt x="110" y="53"/>
                      </a:lnTo>
                      <a:lnTo>
                        <a:pt x="120" y="59"/>
                      </a:lnTo>
                      <a:lnTo>
                        <a:pt x="131" y="64"/>
                      </a:lnTo>
                      <a:lnTo>
                        <a:pt x="141" y="71"/>
                      </a:lnTo>
                      <a:lnTo>
                        <a:pt x="151" y="77"/>
                      </a:lnTo>
                      <a:lnTo>
                        <a:pt x="162" y="83"/>
                      </a:lnTo>
                      <a:lnTo>
                        <a:pt x="172" y="90"/>
                      </a:lnTo>
                      <a:lnTo>
                        <a:pt x="182" y="95"/>
                      </a:lnTo>
                      <a:lnTo>
                        <a:pt x="193" y="102"/>
                      </a:lnTo>
                      <a:lnTo>
                        <a:pt x="202" y="108"/>
                      </a:lnTo>
                      <a:lnTo>
                        <a:pt x="212" y="115"/>
                      </a:lnTo>
                      <a:lnTo>
                        <a:pt x="223" y="121"/>
                      </a:lnTo>
                      <a:lnTo>
                        <a:pt x="233" y="128"/>
                      </a:lnTo>
                      <a:lnTo>
                        <a:pt x="244" y="135"/>
                      </a:lnTo>
                      <a:lnTo>
                        <a:pt x="253" y="141"/>
                      </a:lnTo>
                      <a:lnTo>
                        <a:pt x="263" y="147"/>
                      </a:lnTo>
                      <a:lnTo>
                        <a:pt x="273" y="154"/>
                      </a:lnTo>
                      <a:lnTo>
                        <a:pt x="283" y="161"/>
                      </a:lnTo>
                      <a:lnTo>
                        <a:pt x="293" y="168"/>
                      </a:lnTo>
                      <a:lnTo>
                        <a:pt x="303" y="175"/>
                      </a:lnTo>
                      <a:lnTo>
                        <a:pt x="313" y="182"/>
                      </a:lnTo>
                      <a:lnTo>
                        <a:pt x="323" y="189"/>
                      </a:lnTo>
                      <a:lnTo>
                        <a:pt x="333" y="196"/>
                      </a:lnTo>
                      <a:lnTo>
                        <a:pt x="343" y="202"/>
                      </a:lnTo>
                    </a:path>
                  </a:pathLst>
                </a:custGeom>
                <a:noFill/>
                <a:ln w="0">
                  <a:solidFill>
                    <a:srgbClr val="000000"/>
                  </a:solidFill>
                  <a:prstDash val="solid"/>
                  <a:round/>
                  <a:headEnd/>
                  <a:tailEnd/>
                </a:ln>
              </p:spPr>
              <p:txBody>
                <a:bodyPr/>
                <a:lstStyle/>
                <a:p>
                  <a:endParaRPr lang="en-GB"/>
                </a:p>
              </p:txBody>
            </p:sp>
            <p:sp>
              <p:nvSpPr>
                <p:cNvPr id="967" name="Freeform 1283"/>
                <p:cNvSpPr>
                  <a:spLocks/>
                </p:cNvSpPr>
                <p:nvPr/>
              </p:nvSpPr>
              <p:spPr bwMode="auto">
                <a:xfrm>
                  <a:off x="4285" y="2938"/>
                  <a:ext cx="19" cy="50"/>
                </a:xfrm>
                <a:custGeom>
                  <a:avLst/>
                  <a:gdLst>
                    <a:gd name="T0" fmla="*/ 6 w 38"/>
                    <a:gd name="T1" fmla="*/ 0 h 101"/>
                    <a:gd name="T2" fmla="*/ 1 w 38"/>
                    <a:gd name="T3" fmla="*/ 0 h 101"/>
                    <a:gd name="T4" fmla="*/ 1 w 38"/>
                    <a:gd name="T5" fmla="*/ 0 h 101"/>
                    <a:gd name="T6" fmla="*/ 1 w 38"/>
                    <a:gd name="T7" fmla="*/ 0 h 101"/>
                    <a:gd name="T8" fmla="*/ 1 w 38"/>
                    <a:gd name="T9" fmla="*/ 0 h 101"/>
                    <a:gd name="T10" fmla="*/ 1 w 38"/>
                    <a:gd name="T11" fmla="*/ 0 h 101"/>
                    <a:gd name="T12" fmla="*/ 1 w 38"/>
                    <a:gd name="T13" fmla="*/ 0 h 101"/>
                    <a:gd name="T14" fmla="*/ 1 w 38"/>
                    <a:gd name="T15" fmla="*/ 0 h 101"/>
                    <a:gd name="T16" fmla="*/ 1 w 38"/>
                    <a:gd name="T17" fmla="*/ 0 h 101"/>
                    <a:gd name="T18" fmla="*/ 0 w 38"/>
                    <a:gd name="T19" fmla="*/ 0 h 101"/>
                    <a:gd name="T20" fmla="*/ 0 w 38"/>
                    <a:gd name="T21" fmla="*/ 1 h 101"/>
                    <a:gd name="T22" fmla="*/ 0 w 38"/>
                    <a:gd name="T23" fmla="*/ 1 h 101"/>
                    <a:gd name="T24" fmla="*/ 0 w 38"/>
                    <a:gd name="T25" fmla="*/ 1 h 101"/>
                    <a:gd name="T26" fmla="*/ 0 w 38"/>
                    <a:gd name="T27" fmla="*/ 2 h 101"/>
                    <a:gd name="T28" fmla="*/ 0 w 38"/>
                    <a:gd name="T29" fmla="*/ 2 h 101"/>
                    <a:gd name="T30" fmla="*/ 0 w 38"/>
                    <a:gd name="T31" fmla="*/ 2 h 101"/>
                    <a:gd name="T32" fmla="*/ 0 w 38"/>
                    <a:gd name="T33" fmla="*/ 3 h 101"/>
                    <a:gd name="T34" fmla="*/ 0 w 38"/>
                    <a:gd name="T35" fmla="*/ 3 h 101"/>
                    <a:gd name="T36" fmla="*/ 0 w 38"/>
                    <a:gd name="T37" fmla="*/ 3 h 101"/>
                    <a:gd name="T38" fmla="*/ 0 w 38"/>
                    <a:gd name="T39" fmla="*/ 3 h 101"/>
                    <a:gd name="T40" fmla="*/ 0 w 38"/>
                    <a:gd name="T41" fmla="*/ 4 h 101"/>
                    <a:gd name="T42" fmla="*/ 2 w 38"/>
                    <a:gd name="T43" fmla="*/ 25 h 101"/>
                    <a:gd name="T44" fmla="*/ 10 w 38"/>
                    <a:gd name="T45" fmla="*/ 25 h 101"/>
                    <a:gd name="T46" fmla="*/ 10 w 38"/>
                    <a:gd name="T47" fmla="*/ 24 h 101"/>
                    <a:gd name="T48" fmla="*/ 10 w 38"/>
                    <a:gd name="T49" fmla="*/ 24 h 101"/>
                    <a:gd name="T50" fmla="*/ 10 w 38"/>
                    <a:gd name="T51" fmla="*/ 23 h 101"/>
                    <a:gd name="T52" fmla="*/ 10 w 38"/>
                    <a:gd name="T53" fmla="*/ 22 h 101"/>
                    <a:gd name="T54" fmla="*/ 10 w 38"/>
                    <a:gd name="T55" fmla="*/ 21 h 101"/>
                    <a:gd name="T56" fmla="*/ 10 w 38"/>
                    <a:gd name="T57" fmla="*/ 20 h 101"/>
                    <a:gd name="T58" fmla="*/ 10 w 38"/>
                    <a:gd name="T59" fmla="*/ 19 h 101"/>
                    <a:gd name="T60" fmla="*/ 9 w 38"/>
                    <a:gd name="T61" fmla="*/ 19 h 101"/>
                    <a:gd name="T62" fmla="*/ 9 w 38"/>
                    <a:gd name="T63" fmla="*/ 18 h 101"/>
                    <a:gd name="T64" fmla="*/ 9 w 38"/>
                    <a:gd name="T65" fmla="*/ 17 h 101"/>
                    <a:gd name="T66" fmla="*/ 9 w 38"/>
                    <a:gd name="T67" fmla="*/ 16 h 101"/>
                    <a:gd name="T68" fmla="*/ 9 w 38"/>
                    <a:gd name="T69" fmla="*/ 15 h 101"/>
                    <a:gd name="T70" fmla="*/ 9 w 38"/>
                    <a:gd name="T71" fmla="*/ 15 h 101"/>
                    <a:gd name="T72" fmla="*/ 9 w 38"/>
                    <a:gd name="T73" fmla="*/ 14 h 101"/>
                    <a:gd name="T74" fmla="*/ 9 w 38"/>
                    <a:gd name="T75" fmla="*/ 13 h 101"/>
                    <a:gd name="T76" fmla="*/ 9 w 38"/>
                    <a:gd name="T77" fmla="*/ 12 h 101"/>
                    <a:gd name="T78" fmla="*/ 9 w 38"/>
                    <a:gd name="T79" fmla="*/ 11 h 101"/>
                    <a:gd name="T80" fmla="*/ 8 w 38"/>
                    <a:gd name="T81" fmla="*/ 11 h 101"/>
                    <a:gd name="T82" fmla="*/ 8 w 38"/>
                    <a:gd name="T83" fmla="*/ 10 h 101"/>
                    <a:gd name="T84" fmla="*/ 8 w 38"/>
                    <a:gd name="T85" fmla="*/ 9 h 101"/>
                    <a:gd name="T86" fmla="*/ 7 w 38"/>
                    <a:gd name="T87" fmla="*/ 8 h 101"/>
                    <a:gd name="T88" fmla="*/ 7 w 38"/>
                    <a:gd name="T89" fmla="*/ 7 h 101"/>
                    <a:gd name="T90" fmla="*/ 7 w 38"/>
                    <a:gd name="T91" fmla="*/ 7 h 101"/>
                    <a:gd name="T92" fmla="*/ 7 w 38"/>
                    <a:gd name="T93" fmla="*/ 6 h 101"/>
                    <a:gd name="T94" fmla="*/ 7 w 38"/>
                    <a:gd name="T95" fmla="*/ 5 h 101"/>
                    <a:gd name="T96" fmla="*/ 7 w 38"/>
                    <a:gd name="T97" fmla="*/ 4 h 101"/>
                    <a:gd name="T98" fmla="*/ 7 w 38"/>
                    <a:gd name="T99" fmla="*/ 4 h 101"/>
                    <a:gd name="T100" fmla="*/ 7 w 38"/>
                    <a:gd name="T101" fmla="*/ 3 h 101"/>
                    <a:gd name="T102" fmla="*/ 6 w 38"/>
                    <a:gd name="T103" fmla="*/ 2 h 101"/>
                    <a:gd name="T104" fmla="*/ 6 w 38"/>
                    <a:gd name="T105" fmla="*/ 1 h 101"/>
                    <a:gd name="T106" fmla="*/ 6 w 38"/>
                    <a:gd name="T107" fmla="*/ 0 h 101"/>
                    <a:gd name="T108" fmla="*/ 6 w 38"/>
                    <a:gd name="T109" fmla="*/ 0 h 10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
                    <a:gd name="T166" fmla="*/ 0 h 101"/>
                    <a:gd name="T167" fmla="*/ 38 w 38"/>
                    <a:gd name="T168" fmla="*/ 101 h 10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 h="101">
                      <a:moveTo>
                        <a:pt x="24" y="0"/>
                      </a:moveTo>
                      <a:lnTo>
                        <a:pt x="6" y="0"/>
                      </a:lnTo>
                      <a:lnTo>
                        <a:pt x="5" y="0"/>
                      </a:lnTo>
                      <a:lnTo>
                        <a:pt x="3" y="0"/>
                      </a:lnTo>
                      <a:lnTo>
                        <a:pt x="2" y="0"/>
                      </a:lnTo>
                      <a:lnTo>
                        <a:pt x="2" y="1"/>
                      </a:lnTo>
                      <a:lnTo>
                        <a:pt x="1" y="1"/>
                      </a:lnTo>
                      <a:lnTo>
                        <a:pt x="1" y="2"/>
                      </a:lnTo>
                      <a:lnTo>
                        <a:pt x="1" y="3"/>
                      </a:lnTo>
                      <a:lnTo>
                        <a:pt x="0" y="3"/>
                      </a:lnTo>
                      <a:lnTo>
                        <a:pt x="0" y="5"/>
                      </a:lnTo>
                      <a:lnTo>
                        <a:pt x="0" y="6"/>
                      </a:lnTo>
                      <a:lnTo>
                        <a:pt x="0" y="7"/>
                      </a:lnTo>
                      <a:lnTo>
                        <a:pt x="0" y="8"/>
                      </a:lnTo>
                      <a:lnTo>
                        <a:pt x="0" y="9"/>
                      </a:lnTo>
                      <a:lnTo>
                        <a:pt x="0" y="10"/>
                      </a:lnTo>
                      <a:lnTo>
                        <a:pt x="0" y="12"/>
                      </a:lnTo>
                      <a:lnTo>
                        <a:pt x="0" y="13"/>
                      </a:lnTo>
                      <a:lnTo>
                        <a:pt x="0" y="14"/>
                      </a:lnTo>
                      <a:lnTo>
                        <a:pt x="0" y="15"/>
                      </a:lnTo>
                      <a:lnTo>
                        <a:pt x="0" y="16"/>
                      </a:lnTo>
                      <a:lnTo>
                        <a:pt x="11" y="101"/>
                      </a:lnTo>
                      <a:lnTo>
                        <a:pt x="38" y="101"/>
                      </a:lnTo>
                      <a:lnTo>
                        <a:pt x="38" y="99"/>
                      </a:lnTo>
                      <a:lnTo>
                        <a:pt x="38" y="96"/>
                      </a:lnTo>
                      <a:lnTo>
                        <a:pt x="38" y="92"/>
                      </a:lnTo>
                      <a:lnTo>
                        <a:pt x="37" y="89"/>
                      </a:lnTo>
                      <a:lnTo>
                        <a:pt x="37" y="86"/>
                      </a:lnTo>
                      <a:lnTo>
                        <a:pt x="37" y="83"/>
                      </a:lnTo>
                      <a:lnTo>
                        <a:pt x="37" y="79"/>
                      </a:lnTo>
                      <a:lnTo>
                        <a:pt x="36" y="76"/>
                      </a:lnTo>
                      <a:lnTo>
                        <a:pt x="36" y="73"/>
                      </a:lnTo>
                      <a:lnTo>
                        <a:pt x="36" y="70"/>
                      </a:lnTo>
                      <a:lnTo>
                        <a:pt x="36" y="67"/>
                      </a:lnTo>
                      <a:lnTo>
                        <a:pt x="35" y="63"/>
                      </a:lnTo>
                      <a:lnTo>
                        <a:pt x="35" y="60"/>
                      </a:lnTo>
                      <a:lnTo>
                        <a:pt x="35" y="56"/>
                      </a:lnTo>
                      <a:lnTo>
                        <a:pt x="33" y="54"/>
                      </a:lnTo>
                      <a:lnTo>
                        <a:pt x="33" y="51"/>
                      </a:lnTo>
                      <a:lnTo>
                        <a:pt x="33" y="47"/>
                      </a:lnTo>
                      <a:lnTo>
                        <a:pt x="32" y="44"/>
                      </a:lnTo>
                      <a:lnTo>
                        <a:pt x="32" y="41"/>
                      </a:lnTo>
                      <a:lnTo>
                        <a:pt x="32" y="38"/>
                      </a:lnTo>
                      <a:lnTo>
                        <a:pt x="31" y="35"/>
                      </a:lnTo>
                      <a:lnTo>
                        <a:pt x="31" y="31"/>
                      </a:lnTo>
                      <a:lnTo>
                        <a:pt x="30" y="28"/>
                      </a:lnTo>
                      <a:lnTo>
                        <a:pt x="30" y="25"/>
                      </a:lnTo>
                      <a:lnTo>
                        <a:pt x="29" y="22"/>
                      </a:lnTo>
                      <a:lnTo>
                        <a:pt x="29" y="18"/>
                      </a:lnTo>
                      <a:lnTo>
                        <a:pt x="28" y="16"/>
                      </a:lnTo>
                      <a:lnTo>
                        <a:pt x="28" y="13"/>
                      </a:lnTo>
                      <a:lnTo>
                        <a:pt x="26" y="9"/>
                      </a:lnTo>
                      <a:lnTo>
                        <a:pt x="26" y="6"/>
                      </a:lnTo>
                      <a:lnTo>
                        <a:pt x="25" y="3"/>
                      </a:lnTo>
                      <a:lnTo>
                        <a:pt x="24" y="0"/>
                      </a:lnTo>
                      <a:close/>
                    </a:path>
                  </a:pathLst>
                </a:custGeom>
                <a:solidFill>
                  <a:srgbClr val="000000"/>
                </a:solidFill>
                <a:ln w="9525">
                  <a:noFill/>
                  <a:round/>
                  <a:headEnd/>
                  <a:tailEnd/>
                </a:ln>
              </p:spPr>
              <p:txBody>
                <a:bodyPr/>
                <a:lstStyle/>
                <a:p>
                  <a:endParaRPr lang="en-GB"/>
                </a:p>
              </p:txBody>
            </p:sp>
            <p:sp>
              <p:nvSpPr>
                <p:cNvPr id="968" name="Freeform 1284"/>
                <p:cNvSpPr>
                  <a:spLocks/>
                </p:cNvSpPr>
                <p:nvPr/>
              </p:nvSpPr>
              <p:spPr bwMode="auto">
                <a:xfrm>
                  <a:off x="4285" y="2938"/>
                  <a:ext cx="19" cy="50"/>
                </a:xfrm>
                <a:custGeom>
                  <a:avLst/>
                  <a:gdLst>
                    <a:gd name="T0" fmla="*/ 6 w 38"/>
                    <a:gd name="T1" fmla="*/ 0 h 101"/>
                    <a:gd name="T2" fmla="*/ 1 w 38"/>
                    <a:gd name="T3" fmla="*/ 0 h 101"/>
                    <a:gd name="T4" fmla="*/ 1 w 38"/>
                    <a:gd name="T5" fmla="*/ 0 h 101"/>
                    <a:gd name="T6" fmla="*/ 1 w 38"/>
                    <a:gd name="T7" fmla="*/ 0 h 101"/>
                    <a:gd name="T8" fmla="*/ 1 w 38"/>
                    <a:gd name="T9" fmla="*/ 0 h 101"/>
                    <a:gd name="T10" fmla="*/ 1 w 38"/>
                    <a:gd name="T11" fmla="*/ 0 h 101"/>
                    <a:gd name="T12" fmla="*/ 1 w 38"/>
                    <a:gd name="T13" fmla="*/ 0 h 101"/>
                    <a:gd name="T14" fmla="*/ 1 w 38"/>
                    <a:gd name="T15" fmla="*/ 0 h 101"/>
                    <a:gd name="T16" fmla="*/ 1 w 38"/>
                    <a:gd name="T17" fmla="*/ 0 h 101"/>
                    <a:gd name="T18" fmla="*/ 0 w 38"/>
                    <a:gd name="T19" fmla="*/ 0 h 101"/>
                    <a:gd name="T20" fmla="*/ 0 w 38"/>
                    <a:gd name="T21" fmla="*/ 1 h 101"/>
                    <a:gd name="T22" fmla="*/ 0 w 38"/>
                    <a:gd name="T23" fmla="*/ 1 h 101"/>
                    <a:gd name="T24" fmla="*/ 0 w 38"/>
                    <a:gd name="T25" fmla="*/ 1 h 101"/>
                    <a:gd name="T26" fmla="*/ 0 w 38"/>
                    <a:gd name="T27" fmla="*/ 2 h 101"/>
                    <a:gd name="T28" fmla="*/ 0 w 38"/>
                    <a:gd name="T29" fmla="*/ 2 h 101"/>
                    <a:gd name="T30" fmla="*/ 0 w 38"/>
                    <a:gd name="T31" fmla="*/ 2 h 101"/>
                    <a:gd name="T32" fmla="*/ 0 w 38"/>
                    <a:gd name="T33" fmla="*/ 3 h 101"/>
                    <a:gd name="T34" fmla="*/ 0 w 38"/>
                    <a:gd name="T35" fmla="*/ 3 h 101"/>
                    <a:gd name="T36" fmla="*/ 0 w 38"/>
                    <a:gd name="T37" fmla="*/ 3 h 101"/>
                    <a:gd name="T38" fmla="*/ 0 w 38"/>
                    <a:gd name="T39" fmla="*/ 3 h 101"/>
                    <a:gd name="T40" fmla="*/ 0 w 38"/>
                    <a:gd name="T41" fmla="*/ 4 h 101"/>
                    <a:gd name="T42" fmla="*/ 2 w 38"/>
                    <a:gd name="T43" fmla="*/ 25 h 101"/>
                    <a:gd name="T44" fmla="*/ 10 w 38"/>
                    <a:gd name="T45" fmla="*/ 25 h 101"/>
                    <a:gd name="T46" fmla="*/ 10 w 38"/>
                    <a:gd name="T47" fmla="*/ 24 h 101"/>
                    <a:gd name="T48" fmla="*/ 10 w 38"/>
                    <a:gd name="T49" fmla="*/ 24 h 101"/>
                    <a:gd name="T50" fmla="*/ 10 w 38"/>
                    <a:gd name="T51" fmla="*/ 23 h 101"/>
                    <a:gd name="T52" fmla="*/ 10 w 38"/>
                    <a:gd name="T53" fmla="*/ 22 h 101"/>
                    <a:gd name="T54" fmla="*/ 10 w 38"/>
                    <a:gd name="T55" fmla="*/ 21 h 101"/>
                    <a:gd name="T56" fmla="*/ 10 w 38"/>
                    <a:gd name="T57" fmla="*/ 20 h 101"/>
                    <a:gd name="T58" fmla="*/ 10 w 38"/>
                    <a:gd name="T59" fmla="*/ 19 h 101"/>
                    <a:gd name="T60" fmla="*/ 9 w 38"/>
                    <a:gd name="T61" fmla="*/ 19 h 101"/>
                    <a:gd name="T62" fmla="*/ 9 w 38"/>
                    <a:gd name="T63" fmla="*/ 18 h 101"/>
                    <a:gd name="T64" fmla="*/ 9 w 38"/>
                    <a:gd name="T65" fmla="*/ 17 h 101"/>
                    <a:gd name="T66" fmla="*/ 9 w 38"/>
                    <a:gd name="T67" fmla="*/ 16 h 101"/>
                    <a:gd name="T68" fmla="*/ 9 w 38"/>
                    <a:gd name="T69" fmla="*/ 15 h 101"/>
                    <a:gd name="T70" fmla="*/ 9 w 38"/>
                    <a:gd name="T71" fmla="*/ 15 h 101"/>
                    <a:gd name="T72" fmla="*/ 9 w 38"/>
                    <a:gd name="T73" fmla="*/ 14 h 101"/>
                    <a:gd name="T74" fmla="*/ 9 w 38"/>
                    <a:gd name="T75" fmla="*/ 13 h 101"/>
                    <a:gd name="T76" fmla="*/ 9 w 38"/>
                    <a:gd name="T77" fmla="*/ 12 h 101"/>
                    <a:gd name="T78" fmla="*/ 9 w 38"/>
                    <a:gd name="T79" fmla="*/ 11 h 101"/>
                    <a:gd name="T80" fmla="*/ 8 w 38"/>
                    <a:gd name="T81" fmla="*/ 11 h 101"/>
                    <a:gd name="T82" fmla="*/ 8 w 38"/>
                    <a:gd name="T83" fmla="*/ 10 h 101"/>
                    <a:gd name="T84" fmla="*/ 8 w 38"/>
                    <a:gd name="T85" fmla="*/ 9 h 101"/>
                    <a:gd name="T86" fmla="*/ 7 w 38"/>
                    <a:gd name="T87" fmla="*/ 8 h 101"/>
                    <a:gd name="T88" fmla="*/ 7 w 38"/>
                    <a:gd name="T89" fmla="*/ 7 h 101"/>
                    <a:gd name="T90" fmla="*/ 7 w 38"/>
                    <a:gd name="T91" fmla="*/ 7 h 101"/>
                    <a:gd name="T92" fmla="*/ 7 w 38"/>
                    <a:gd name="T93" fmla="*/ 6 h 101"/>
                    <a:gd name="T94" fmla="*/ 7 w 38"/>
                    <a:gd name="T95" fmla="*/ 5 h 101"/>
                    <a:gd name="T96" fmla="*/ 7 w 38"/>
                    <a:gd name="T97" fmla="*/ 4 h 101"/>
                    <a:gd name="T98" fmla="*/ 7 w 38"/>
                    <a:gd name="T99" fmla="*/ 4 h 101"/>
                    <a:gd name="T100" fmla="*/ 7 w 38"/>
                    <a:gd name="T101" fmla="*/ 3 h 101"/>
                    <a:gd name="T102" fmla="*/ 6 w 38"/>
                    <a:gd name="T103" fmla="*/ 2 h 101"/>
                    <a:gd name="T104" fmla="*/ 6 w 38"/>
                    <a:gd name="T105" fmla="*/ 1 h 101"/>
                    <a:gd name="T106" fmla="*/ 6 w 38"/>
                    <a:gd name="T107" fmla="*/ 0 h 101"/>
                    <a:gd name="T108" fmla="*/ 6 w 38"/>
                    <a:gd name="T109" fmla="*/ 0 h 10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
                    <a:gd name="T166" fmla="*/ 0 h 101"/>
                    <a:gd name="T167" fmla="*/ 38 w 38"/>
                    <a:gd name="T168" fmla="*/ 101 h 10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 h="101">
                      <a:moveTo>
                        <a:pt x="24" y="0"/>
                      </a:moveTo>
                      <a:lnTo>
                        <a:pt x="6" y="0"/>
                      </a:lnTo>
                      <a:lnTo>
                        <a:pt x="5" y="0"/>
                      </a:lnTo>
                      <a:lnTo>
                        <a:pt x="3" y="0"/>
                      </a:lnTo>
                      <a:lnTo>
                        <a:pt x="2" y="0"/>
                      </a:lnTo>
                      <a:lnTo>
                        <a:pt x="2" y="1"/>
                      </a:lnTo>
                      <a:lnTo>
                        <a:pt x="1" y="1"/>
                      </a:lnTo>
                      <a:lnTo>
                        <a:pt x="1" y="2"/>
                      </a:lnTo>
                      <a:lnTo>
                        <a:pt x="1" y="3"/>
                      </a:lnTo>
                      <a:lnTo>
                        <a:pt x="0" y="3"/>
                      </a:lnTo>
                      <a:lnTo>
                        <a:pt x="0" y="5"/>
                      </a:lnTo>
                      <a:lnTo>
                        <a:pt x="0" y="6"/>
                      </a:lnTo>
                      <a:lnTo>
                        <a:pt x="0" y="7"/>
                      </a:lnTo>
                      <a:lnTo>
                        <a:pt x="0" y="8"/>
                      </a:lnTo>
                      <a:lnTo>
                        <a:pt x="0" y="9"/>
                      </a:lnTo>
                      <a:lnTo>
                        <a:pt x="0" y="10"/>
                      </a:lnTo>
                      <a:lnTo>
                        <a:pt x="0" y="12"/>
                      </a:lnTo>
                      <a:lnTo>
                        <a:pt x="0" y="13"/>
                      </a:lnTo>
                      <a:lnTo>
                        <a:pt x="0" y="14"/>
                      </a:lnTo>
                      <a:lnTo>
                        <a:pt x="0" y="15"/>
                      </a:lnTo>
                      <a:lnTo>
                        <a:pt x="0" y="16"/>
                      </a:lnTo>
                      <a:lnTo>
                        <a:pt x="11" y="101"/>
                      </a:lnTo>
                      <a:lnTo>
                        <a:pt x="38" y="101"/>
                      </a:lnTo>
                      <a:lnTo>
                        <a:pt x="38" y="99"/>
                      </a:lnTo>
                      <a:lnTo>
                        <a:pt x="38" y="96"/>
                      </a:lnTo>
                      <a:lnTo>
                        <a:pt x="38" y="92"/>
                      </a:lnTo>
                      <a:lnTo>
                        <a:pt x="37" y="89"/>
                      </a:lnTo>
                      <a:lnTo>
                        <a:pt x="37" y="86"/>
                      </a:lnTo>
                      <a:lnTo>
                        <a:pt x="37" y="83"/>
                      </a:lnTo>
                      <a:lnTo>
                        <a:pt x="37" y="79"/>
                      </a:lnTo>
                      <a:lnTo>
                        <a:pt x="36" y="76"/>
                      </a:lnTo>
                      <a:lnTo>
                        <a:pt x="36" y="73"/>
                      </a:lnTo>
                      <a:lnTo>
                        <a:pt x="36" y="70"/>
                      </a:lnTo>
                      <a:lnTo>
                        <a:pt x="36" y="67"/>
                      </a:lnTo>
                      <a:lnTo>
                        <a:pt x="35" y="63"/>
                      </a:lnTo>
                      <a:lnTo>
                        <a:pt x="35" y="60"/>
                      </a:lnTo>
                      <a:lnTo>
                        <a:pt x="35" y="56"/>
                      </a:lnTo>
                      <a:lnTo>
                        <a:pt x="33" y="54"/>
                      </a:lnTo>
                      <a:lnTo>
                        <a:pt x="33" y="51"/>
                      </a:lnTo>
                      <a:lnTo>
                        <a:pt x="33" y="47"/>
                      </a:lnTo>
                      <a:lnTo>
                        <a:pt x="32" y="44"/>
                      </a:lnTo>
                      <a:lnTo>
                        <a:pt x="32" y="41"/>
                      </a:lnTo>
                      <a:lnTo>
                        <a:pt x="32" y="38"/>
                      </a:lnTo>
                      <a:lnTo>
                        <a:pt x="31" y="35"/>
                      </a:lnTo>
                      <a:lnTo>
                        <a:pt x="31" y="31"/>
                      </a:lnTo>
                      <a:lnTo>
                        <a:pt x="30" y="28"/>
                      </a:lnTo>
                      <a:lnTo>
                        <a:pt x="30" y="25"/>
                      </a:lnTo>
                      <a:lnTo>
                        <a:pt x="29" y="22"/>
                      </a:lnTo>
                      <a:lnTo>
                        <a:pt x="29" y="18"/>
                      </a:lnTo>
                      <a:lnTo>
                        <a:pt x="28" y="16"/>
                      </a:lnTo>
                      <a:lnTo>
                        <a:pt x="28" y="13"/>
                      </a:lnTo>
                      <a:lnTo>
                        <a:pt x="26" y="9"/>
                      </a:lnTo>
                      <a:lnTo>
                        <a:pt x="26" y="6"/>
                      </a:lnTo>
                      <a:lnTo>
                        <a:pt x="25" y="3"/>
                      </a:lnTo>
                      <a:lnTo>
                        <a:pt x="24" y="0"/>
                      </a:lnTo>
                    </a:path>
                  </a:pathLst>
                </a:custGeom>
                <a:noFill/>
                <a:ln w="0">
                  <a:solidFill>
                    <a:srgbClr val="000000"/>
                  </a:solidFill>
                  <a:prstDash val="solid"/>
                  <a:round/>
                  <a:headEnd/>
                  <a:tailEnd/>
                </a:ln>
              </p:spPr>
              <p:txBody>
                <a:bodyPr/>
                <a:lstStyle/>
                <a:p>
                  <a:endParaRPr lang="en-GB"/>
                </a:p>
              </p:txBody>
            </p:sp>
            <p:sp>
              <p:nvSpPr>
                <p:cNvPr id="969" name="Freeform 1285"/>
                <p:cNvSpPr>
                  <a:spLocks noEditPoints="1"/>
                </p:cNvSpPr>
                <p:nvPr/>
              </p:nvSpPr>
              <p:spPr bwMode="auto">
                <a:xfrm>
                  <a:off x="4235" y="2940"/>
                  <a:ext cx="69" cy="45"/>
                </a:xfrm>
                <a:custGeom>
                  <a:avLst/>
                  <a:gdLst>
                    <a:gd name="T0" fmla="*/ 27 w 138"/>
                    <a:gd name="T1" fmla="*/ 0 h 91"/>
                    <a:gd name="T2" fmla="*/ 26 w 138"/>
                    <a:gd name="T3" fmla="*/ 0 h 91"/>
                    <a:gd name="T4" fmla="*/ 26 w 138"/>
                    <a:gd name="T5" fmla="*/ 0 h 91"/>
                    <a:gd name="T6" fmla="*/ 25 w 138"/>
                    <a:gd name="T7" fmla="*/ 0 h 91"/>
                    <a:gd name="T8" fmla="*/ 25 w 138"/>
                    <a:gd name="T9" fmla="*/ 1 h 91"/>
                    <a:gd name="T10" fmla="*/ 25 w 138"/>
                    <a:gd name="T11" fmla="*/ 2 h 91"/>
                    <a:gd name="T12" fmla="*/ 25 w 138"/>
                    <a:gd name="T13" fmla="*/ 2 h 91"/>
                    <a:gd name="T14" fmla="*/ 25 w 138"/>
                    <a:gd name="T15" fmla="*/ 3 h 91"/>
                    <a:gd name="T16" fmla="*/ 28 w 138"/>
                    <a:gd name="T17" fmla="*/ 22 h 91"/>
                    <a:gd name="T18" fmla="*/ 35 w 138"/>
                    <a:gd name="T19" fmla="*/ 22 h 91"/>
                    <a:gd name="T20" fmla="*/ 35 w 138"/>
                    <a:gd name="T21" fmla="*/ 20 h 91"/>
                    <a:gd name="T22" fmla="*/ 35 w 138"/>
                    <a:gd name="T23" fmla="*/ 19 h 91"/>
                    <a:gd name="T24" fmla="*/ 34 w 138"/>
                    <a:gd name="T25" fmla="*/ 17 h 91"/>
                    <a:gd name="T26" fmla="*/ 34 w 138"/>
                    <a:gd name="T27" fmla="*/ 16 h 91"/>
                    <a:gd name="T28" fmla="*/ 34 w 138"/>
                    <a:gd name="T29" fmla="*/ 14 h 91"/>
                    <a:gd name="T30" fmla="*/ 34 w 138"/>
                    <a:gd name="T31" fmla="*/ 13 h 91"/>
                    <a:gd name="T32" fmla="*/ 34 w 138"/>
                    <a:gd name="T33" fmla="*/ 12 h 91"/>
                    <a:gd name="T34" fmla="*/ 34 w 138"/>
                    <a:gd name="T35" fmla="*/ 10 h 91"/>
                    <a:gd name="T36" fmla="*/ 33 w 138"/>
                    <a:gd name="T37" fmla="*/ 9 h 91"/>
                    <a:gd name="T38" fmla="*/ 33 w 138"/>
                    <a:gd name="T39" fmla="*/ 7 h 91"/>
                    <a:gd name="T40" fmla="*/ 33 w 138"/>
                    <a:gd name="T41" fmla="*/ 6 h 91"/>
                    <a:gd name="T42" fmla="*/ 33 w 138"/>
                    <a:gd name="T43" fmla="*/ 4 h 91"/>
                    <a:gd name="T44" fmla="*/ 33 w 138"/>
                    <a:gd name="T45" fmla="*/ 3 h 91"/>
                    <a:gd name="T46" fmla="*/ 32 w 138"/>
                    <a:gd name="T47" fmla="*/ 2 h 91"/>
                    <a:gd name="T48" fmla="*/ 31 w 138"/>
                    <a:gd name="T49" fmla="*/ 0 h 91"/>
                    <a:gd name="T50" fmla="*/ 1 w 138"/>
                    <a:gd name="T51" fmla="*/ 13 h 91"/>
                    <a:gd name="T52" fmla="*/ 14 w 138"/>
                    <a:gd name="T53" fmla="*/ 13 h 91"/>
                    <a:gd name="T54" fmla="*/ 14 w 138"/>
                    <a:gd name="T55" fmla="*/ 13 h 91"/>
                    <a:gd name="T56" fmla="*/ 15 w 138"/>
                    <a:gd name="T57" fmla="*/ 14 h 91"/>
                    <a:gd name="T58" fmla="*/ 15 w 138"/>
                    <a:gd name="T59" fmla="*/ 14 h 91"/>
                    <a:gd name="T60" fmla="*/ 15 w 138"/>
                    <a:gd name="T61" fmla="*/ 14 h 91"/>
                    <a:gd name="T62" fmla="*/ 15 w 138"/>
                    <a:gd name="T63" fmla="*/ 18 h 91"/>
                    <a:gd name="T64" fmla="*/ 15 w 138"/>
                    <a:gd name="T65" fmla="*/ 18 h 91"/>
                    <a:gd name="T66" fmla="*/ 14 w 138"/>
                    <a:gd name="T67" fmla="*/ 18 h 91"/>
                    <a:gd name="T68" fmla="*/ 14 w 138"/>
                    <a:gd name="T69" fmla="*/ 19 h 91"/>
                    <a:gd name="T70" fmla="*/ 1 w 138"/>
                    <a:gd name="T71" fmla="*/ 18 h 91"/>
                    <a:gd name="T72" fmla="*/ 1 w 138"/>
                    <a:gd name="T73" fmla="*/ 18 h 91"/>
                    <a:gd name="T74" fmla="*/ 1 w 138"/>
                    <a:gd name="T75" fmla="*/ 17 h 91"/>
                    <a:gd name="T76" fmla="*/ 0 w 138"/>
                    <a:gd name="T77" fmla="*/ 17 h 91"/>
                    <a:gd name="T78" fmla="*/ 1 w 138"/>
                    <a:gd name="T79" fmla="*/ 14 h 91"/>
                    <a:gd name="T80" fmla="*/ 1 w 138"/>
                    <a:gd name="T81" fmla="*/ 13 h 91"/>
                    <a:gd name="T82" fmla="*/ 1 w 138"/>
                    <a:gd name="T83" fmla="*/ 13 h 91"/>
                    <a:gd name="T84" fmla="*/ 1 w 138"/>
                    <a:gd name="T85" fmla="*/ 13 h 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8"/>
                    <a:gd name="T130" fmla="*/ 0 h 91"/>
                    <a:gd name="T131" fmla="*/ 138 w 138"/>
                    <a:gd name="T132" fmla="*/ 91 h 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8" h="91">
                      <a:moveTo>
                        <a:pt x="125" y="0"/>
                      </a:moveTo>
                      <a:lnTo>
                        <a:pt x="108" y="0"/>
                      </a:lnTo>
                      <a:lnTo>
                        <a:pt x="107" y="0"/>
                      </a:lnTo>
                      <a:lnTo>
                        <a:pt x="106" y="0"/>
                      </a:lnTo>
                      <a:lnTo>
                        <a:pt x="105" y="1"/>
                      </a:lnTo>
                      <a:lnTo>
                        <a:pt x="105" y="2"/>
                      </a:lnTo>
                      <a:lnTo>
                        <a:pt x="103" y="2"/>
                      </a:lnTo>
                      <a:lnTo>
                        <a:pt x="103" y="3"/>
                      </a:lnTo>
                      <a:lnTo>
                        <a:pt x="103" y="4"/>
                      </a:lnTo>
                      <a:lnTo>
                        <a:pt x="103" y="5"/>
                      </a:lnTo>
                      <a:lnTo>
                        <a:pt x="103" y="7"/>
                      </a:lnTo>
                      <a:lnTo>
                        <a:pt x="103" y="8"/>
                      </a:lnTo>
                      <a:lnTo>
                        <a:pt x="103" y="9"/>
                      </a:lnTo>
                      <a:lnTo>
                        <a:pt x="103" y="10"/>
                      </a:lnTo>
                      <a:lnTo>
                        <a:pt x="103" y="11"/>
                      </a:lnTo>
                      <a:lnTo>
                        <a:pt x="103" y="12"/>
                      </a:lnTo>
                      <a:lnTo>
                        <a:pt x="103" y="13"/>
                      </a:lnTo>
                      <a:lnTo>
                        <a:pt x="113" y="89"/>
                      </a:lnTo>
                      <a:lnTo>
                        <a:pt x="138" y="91"/>
                      </a:lnTo>
                      <a:lnTo>
                        <a:pt x="137" y="88"/>
                      </a:lnTo>
                      <a:lnTo>
                        <a:pt x="137" y="85"/>
                      </a:lnTo>
                      <a:lnTo>
                        <a:pt x="137" y="83"/>
                      </a:lnTo>
                      <a:lnTo>
                        <a:pt x="137" y="79"/>
                      </a:lnTo>
                      <a:lnTo>
                        <a:pt x="137" y="77"/>
                      </a:lnTo>
                      <a:lnTo>
                        <a:pt x="136" y="73"/>
                      </a:lnTo>
                      <a:lnTo>
                        <a:pt x="136" y="71"/>
                      </a:lnTo>
                      <a:lnTo>
                        <a:pt x="136" y="68"/>
                      </a:lnTo>
                      <a:lnTo>
                        <a:pt x="136" y="64"/>
                      </a:lnTo>
                      <a:lnTo>
                        <a:pt x="135" y="62"/>
                      </a:lnTo>
                      <a:lnTo>
                        <a:pt x="135" y="58"/>
                      </a:lnTo>
                      <a:lnTo>
                        <a:pt x="135" y="56"/>
                      </a:lnTo>
                      <a:lnTo>
                        <a:pt x="135" y="53"/>
                      </a:lnTo>
                      <a:lnTo>
                        <a:pt x="133" y="50"/>
                      </a:lnTo>
                      <a:lnTo>
                        <a:pt x="133" y="48"/>
                      </a:lnTo>
                      <a:lnTo>
                        <a:pt x="133" y="45"/>
                      </a:lnTo>
                      <a:lnTo>
                        <a:pt x="133" y="42"/>
                      </a:lnTo>
                      <a:lnTo>
                        <a:pt x="132" y="39"/>
                      </a:lnTo>
                      <a:lnTo>
                        <a:pt x="132" y="36"/>
                      </a:lnTo>
                      <a:lnTo>
                        <a:pt x="132" y="33"/>
                      </a:lnTo>
                      <a:lnTo>
                        <a:pt x="131" y="31"/>
                      </a:lnTo>
                      <a:lnTo>
                        <a:pt x="131" y="27"/>
                      </a:lnTo>
                      <a:lnTo>
                        <a:pt x="130" y="25"/>
                      </a:lnTo>
                      <a:lnTo>
                        <a:pt x="130" y="21"/>
                      </a:lnTo>
                      <a:lnTo>
                        <a:pt x="130" y="19"/>
                      </a:lnTo>
                      <a:lnTo>
                        <a:pt x="129" y="16"/>
                      </a:lnTo>
                      <a:lnTo>
                        <a:pt x="129" y="13"/>
                      </a:lnTo>
                      <a:lnTo>
                        <a:pt x="128" y="11"/>
                      </a:lnTo>
                      <a:lnTo>
                        <a:pt x="128" y="8"/>
                      </a:lnTo>
                      <a:lnTo>
                        <a:pt x="126" y="5"/>
                      </a:lnTo>
                      <a:lnTo>
                        <a:pt x="125" y="2"/>
                      </a:lnTo>
                      <a:lnTo>
                        <a:pt x="125" y="0"/>
                      </a:lnTo>
                      <a:close/>
                      <a:moveTo>
                        <a:pt x="5" y="54"/>
                      </a:moveTo>
                      <a:lnTo>
                        <a:pt x="56" y="54"/>
                      </a:lnTo>
                      <a:lnTo>
                        <a:pt x="57" y="54"/>
                      </a:lnTo>
                      <a:lnTo>
                        <a:pt x="57" y="55"/>
                      </a:lnTo>
                      <a:lnTo>
                        <a:pt x="58" y="55"/>
                      </a:lnTo>
                      <a:lnTo>
                        <a:pt x="60" y="55"/>
                      </a:lnTo>
                      <a:lnTo>
                        <a:pt x="60" y="56"/>
                      </a:lnTo>
                      <a:lnTo>
                        <a:pt x="61" y="56"/>
                      </a:lnTo>
                      <a:lnTo>
                        <a:pt x="61" y="57"/>
                      </a:lnTo>
                      <a:lnTo>
                        <a:pt x="61" y="58"/>
                      </a:lnTo>
                      <a:lnTo>
                        <a:pt x="61" y="59"/>
                      </a:lnTo>
                      <a:lnTo>
                        <a:pt x="61" y="71"/>
                      </a:lnTo>
                      <a:lnTo>
                        <a:pt x="61" y="72"/>
                      </a:lnTo>
                      <a:lnTo>
                        <a:pt x="61" y="73"/>
                      </a:lnTo>
                      <a:lnTo>
                        <a:pt x="60" y="73"/>
                      </a:lnTo>
                      <a:lnTo>
                        <a:pt x="60" y="74"/>
                      </a:lnTo>
                      <a:lnTo>
                        <a:pt x="58" y="74"/>
                      </a:lnTo>
                      <a:lnTo>
                        <a:pt x="57" y="76"/>
                      </a:lnTo>
                      <a:lnTo>
                        <a:pt x="56" y="76"/>
                      </a:lnTo>
                      <a:lnTo>
                        <a:pt x="4" y="74"/>
                      </a:lnTo>
                      <a:lnTo>
                        <a:pt x="3" y="74"/>
                      </a:lnTo>
                      <a:lnTo>
                        <a:pt x="2" y="73"/>
                      </a:lnTo>
                      <a:lnTo>
                        <a:pt x="1" y="73"/>
                      </a:lnTo>
                      <a:lnTo>
                        <a:pt x="1" y="72"/>
                      </a:lnTo>
                      <a:lnTo>
                        <a:pt x="1" y="71"/>
                      </a:lnTo>
                      <a:lnTo>
                        <a:pt x="0" y="71"/>
                      </a:lnTo>
                      <a:lnTo>
                        <a:pt x="0" y="70"/>
                      </a:lnTo>
                      <a:lnTo>
                        <a:pt x="0" y="58"/>
                      </a:lnTo>
                      <a:lnTo>
                        <a:pt x="1" y="57"/>
                      </a:lnTo>
                      <a:lnTo>
                        <a:pt x="1" y="56"/>
                      </a:lnTo>
                      <a:lnTo>
                        <a:pt x="1" y="55"/>
                      </a:lnTo>
                      <a:lnTo>
                        <a:pt x="2" y="55"/>
                      </a:lnTo>
                      <a:lnTo>
                        <a:pt x="2" y="54"/>
                      </a:lnTo>
                      <a:lnTo>
                        <a:pt x="3" y="54"/>
                      </a:lnTo>
                      <a:lnTo>
                        <a:pt x="4" y="54"/>
                      </a:lnTo>
                      <a:lnTo>
                        <a:pt x="5" y="54"/>
                      </a:lnTo>
                      <a:close/>
                    </a:path>
                  </a:pathLst>
                </a:custGeom>
                <a:solidFill>
                  <a:srgbClr val="FFE000"/>
                </a:solidFill>
                <a:ln w="9525">
                  <a:noFill/>
                  <a:round/>
                  <a:headEnd/>
                  <a:tailEnd/>
                </a:ln>
              </p:spPr>
              <p:txBody>
                <a:bodyPr/>
                <a:lstStyle/>
                <a:p>
                  <a:endParaRPr lang="en-GB"/>
                </a:p>
              </p:txBody>
            </p:sp>
            <p:sp>
              <p:nvSpPr>
                <p:cNvPr id="970" name="Freeform 1286"/>
                <p:cNvSpPr>
                  <a:spLocks/>
                </p:cNvSpPr>
                <p:nvPr/>
              </p:nvSpPr>
              <p:spPr bwMode="auto">
                <a:xfrm>
                  <a:off x="4287" y="2940"/>
                  <a:ext cx="17" cy="45"/>
                </a:xfrm>
                <a:custGeom>
                  <a:avLst/>
                  <a:gdLst>
                    <a:gd name="T0" fmla="*/ 5 w 35"/>
                    <a:gd name="T1" fmla="*/ 0 h 91"/>
                    <a:gd name="T2" fmla="*/ 1 w 35"/>
                    <a:gd name="T3" fmla="*/ 0 h 91"/>
                    <a:gd name="T4" fmla="*/ 1 w 35"/>
                    <a:gd name="T5" fmla="*/ 0 h 91"/>
                    <a:gd name="T6" fmla="*/ 0 w 35"/>
                    <a:gd name="T7" fmla="*/ 0 h 91"/>
                    <a:gd name="T8" fmla="*/ 0 w 35"/>
                    <a:gd name="T9" fmla="*/ 0 h 91"/>
                    <a:gd name="T10" fmla="*/ 0 w 35"/>
                    <a:gd name="T11" fmla="*/ 0 h 91"/>
                    <a:gd name="T12" fmla="*/ 0 w 35"/>
                    <a:gd name="T13" fmla="*/ 0 h 91"/>
                    <a:gd name="T14" fmla="*/ 0 w 35"/>
                    <a:gd name="T15" fmla="*/ 0 h 91"/>
                    <a:gd name="T16" fmla="*/ 0 w 35"/>
                    <a:gd name="T17" fmla="*/ 1 h 91"/>
                    <a:gd name="T18" fmla="*/ 0 w 35"/>
                    <a:gd name="T19" fmla="*/ 1 h 91"/>
                    <a:gd name="T20" fmla="*/ 0 w 35"/>
                    <a:gd name="T21" fmla="*/ 1 h 91"/>
                    <a:gd name="T22" fmla="*/ 0 w 35"/>
                    <a:gd name="T23" fmla="*/ 2 h 91"/>
                    <a:gd name="T24" fmla="*/ 0 w 35"/>
                    <a:gd name="T25" fmla="*/ 2 h 91"/>
                    <a:gd name="T26" fmla="*/ 0 w 35"/>
                    <a:gd name="T27" fmla="*/ 2 h 91"/>
                    <a:gd name="T28" fmla="*/ 0 w 35"/>
                    <a:gd name="T29" fmla="*/ 2 h 91"/>
                    <a:gd name="T30" fmla="*/ 0 w 35"/>
                    <a:gd name="T31" fmla="*/ 3 h 91"/>
                    <a:gd name="T32" fmla="*/ 0 w 35"/>
                    <a:gd name="T33" fmla="*/ 3 h 91"/>
                    <a:gd name="T34" fmla="*/ 2 w 35"/>
                    <a:gd name="T35" fmla="*/ 22 h 91"/>
                    <a:gd name="T36" fmla="*/ 8 w 35"/>
                    <a:gd name="T37" fmla="*/ 22 h 91"/>
                    <a:gd name="T38" fmla="*/ 8 w 35"/>
                    <a:gd name="T39" fmla="*/ 22 h 91"/>
                    <a:gd name="T40" fmla="*/ 8 w 35"/>
                    <a:gd name="T41" fmla="*/ 21 h 91"/>
                    <a:gd name="T42" fmla="*/ 8 w 35"/>
                    <a:gd name="T43" fmla="*/ 20 h 91"/>
                    <a:gd name="T44" fmla="*/ 8 w 35"/>
                    <a:gd name="T45" fmla="*/ 19 h 91"/>
                    <a:gd name="T46" fmla="*/ 8 w 35"/>
                    <a:gd name="T47" fmla="*/ 19 h 91"/>
                    <a:gd name="T48" fmla="*/ 8 w 35"/>
                    <a:gd name="T49" fmla="*/ 18 h 91"/>
                    <a:gd name="T50" fmla="*/ 8 w 35"/>
                    <a:gd name="T51" fmla="*/ 17 h 91"/>
                    <a:gd name="T52" fmla="*/ 8 w 35"/>
                    <a:gd name="T53" fmla="*/ 17 h 91"/>
                    <a:gd name="T54" fmla="*/ 8 w 35"/>
                    <a:gd name="T55" fmla="*/ 16 h 91"/>
                    <a:gd name="T56" fmla="*/ 8 w 35"/>
                    <a:gd name="T57" fmla="*/ 15 h 91"/>
                    <a:gd name="T58" fmla="*/ 8 w 35"/>
                    <a:gd name="T59" fmla="*/ 14 h 91"/>
                    <a:gd name="T60" fmla="*/ 8 w 35"/>
                    <a:gd name="T61" fmla="*/ 14 h 91"/>
                    <a:gd name="T62" fmla="*/ 8 w 35"/>
                    <a:gd name="T63" fmla="*/ 13 h 91"/>
                    <a:gd name="T64" fmla="*/ 7 w 35"/>
                    <a:gd name="T65" fmla="*/ 12 h 91"/>
                    <a:gd name="T66" fmla="*/ 7 w 35"/>
                    <a:gd name="T67" fmla="*/ 12 h 91"/>
                    <a:gd name="T68" fmla="*/ 7 w 35"/>
                    <a:gd name="T69" fmla="*/ 11 h 91"/>
                    <a:gd name="T70" fmla="*/ 7 w 35"/>
                    <a:gd name="T71" fmla="*/ 10 h 91"/>
                    <a:gd name="T72" fmla="*/ 7 w 35"/>
                    <a:gd name="T73" fmla="*/ 9 h 91"/>
                    <a:gd name="T74" fmla="*/ 7 w 35"/>
                    <a:gd name="T75" fmla="*/ 9 h 91"/>
                    <a:gd name="T76" fmla="*/ 7 w 35"/>
                    <a:gd name="T77" fmla="*/ 8 h 91"/>
                    <a:gd name="T78" fmla="*/ 7 w 35"/>
                    <a:gd name="T79" fmla="*/ 7 h 91"/>
                    <a:gd name="T80" fmla="*/ 7 w 35"/>
                    <a:gd name="T81" fmla="*/ 6 h 91"/>
                    <a:gd name="T82" fmla="*/ 6 w 35"/>
                    <a:gd name="T83" fmla="*/ 6 h 91"/>
                    <a:gd name="T84" fmla="*/ 6 w 35"/>
                    <a:gd name="T85" fmla="*/ 5 h 91"/>
                    <a:gd name="T86" fmla="*/ 6 w 35"/>
                    <a:gd name="T87" fmla="*/ 4 h 91"/>
                    <a:gd name="T88" fmla="*/ 6 w 35"/>
                    <a:gd name="T89" fmla="*/ 4 h 91"/>
                    <a:gd name="T90" fmla="*/ 6 w 35"/>
                    <a:gd name="T91" fmla="*/ 3 h 91"/>
                    <a:gd name="T92" fmla="*/ 6 w 35"/>
                    <a:gd name="T93" fmla="*/ 2 h 91"/>
                    <a:gd name="T94" fmla="*/ 6 w 35"/>
                    <a:gd name="T95" fmla="*/ 2 h 91"/>
                    <a:gd name="T96" fmla="*/ 5 w 35"/>
                    <a:gd name="T97" fmla="*/ 1 h 91"/>
                    <a:gd name="T98" fmla="*/ 5 w 35"/>
                    <a:gd name="T99" fmla="*/ 0 h 91"/>
                    <a:gd name="T100" fmla="*/ 5 w 35"/>
                    <a:gd name="T101" fmla="*/ 0 h 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
                    <a:gd name="T154" fmla="*/ 0 h 91"/>
                    <a:gd name="T155" fmla="*/ 35 w 35"/>
                    <a:gd name="T156" fmla="*/ 91 h 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 h="91">
                      <a:moveTo>
                        <a:pt x="22" y="0"/>
                      </a:moveTo>
                      <a:lnTo>
                        <a:pt x="5" y="0"/>
                      </a:lnTo>
                      <a:lnTo>
                        <a:pt x="4" y="0"/>
                      </a:lnTo>
                      <a:lnTo>
                        <a:pt x="3" y="0"/>
                      </a:lnTo>
                      <a:lnTo>
                        <a:pt x="2" y="1"/>
                      </a:lnTo>
                      <a:lnTo>
                        <a:pt x="2" y="2"/>
                      </a:lnTo>
                      <a:lnTo>
                        <a:pt x="0" y="2"/>
                      </a:lnTo>
                      <a:lnTo>
                        <a:pt x="0" y="3"/>
                      </a:lnTo>
                      <a:lnTo>
                        <a:pt x="0" y="4"/>
                      </a:lnTo>
                      <a:lnTo>
                        <a:pt x="0" y="5"/>
                      </a:lnTo>
                      <a:lnTo>
                        <a:pt x="0" y="7"/>
                      </a:lnTo>
                      <a:lnTo>
                        <a:pt x="0" y="8"/>
                      </a:lnTo>
                      <a:lnTo>
                        <a:pt x="0" y="9"/>
                      </a:lnTo>
                      <a:lnTo>
                        <a:pt x="0" y="10"/>
                      </a:lnTo>
                      <a:lnTo>
                        <a:pt x="0" y="11"/>
                      </a:lnTo>
                      <a:lnTo>
                        <a:pt x="0" y="12"/>
                      </a:lnTo>
                      <a:lnTo>
                        <a:pt x="0" y="13"/>
                      </a:lnTo>
                      <a:lnTo>
                        <a:pt x="10" y="89"/>
                      </a:lnTo>
                      <a:lnTo>
                        <a:pt x="35" y="91"/>
                      </a:lnTo>
                      <a:lnTo>
                        <a:pt x="34" y="88"/>
                      </a:lnTo>
                      <a:lnTo>
                        <a:pt x="34" y="85"/>
                      </a:lnTo>
                      <a:lnTo>
                        <a:pt x="34" y="83"/>
                      </a:lnTo>
                      <a:lnTo>
                        <a:pt x="34" y="79"/>
                      </a:lnTo>
                      <a:lnTo>
                        <a:pt x="34" y="77"/>
                      </a:lnTo>
                      <a:lnTo>
                        <a:pt x="33" y="73"/>
                      </a:lnTo>
                      <a:lnTo>
                        <a:pt x="33" y="71"/>
                      </a:lnTo>
                      <a:lnTo>
                        <a:pt x="33" y="68"/>
                      </a:lnTo>
                      <a:lnTo>
                        <a:pt x="33" y="64"/>
                      </a:lnTo>
                      <a:lnTo>
                        <a:pt x="32" y="62"/>
                      </a:lnTo>
                      <a:lnTo>
                        <a:pt x="32" y="58"/>
                      </a:lnTo>
                      <a:lnTo>
                        <a:pt x="32" y="56"/>
                      </a:lnTo>
                      <a:lnTo>
                        <a:pt x="32" y="53"/>
                      </a:lnTo>
                      <a:lnTo>
                        <a:pt x="30" y="50"/>
                      </a:lnTo>
                      <a:lnTo>
                        <a:pt x="30" y="48"/>
                      </a:lnTo>
                      <a:lnTo>
                        <a:pt x="30" y="45"/>
                      </a:lnTo>
                      <a:lnTo>
                        <a:pt x="30" y="42"/>
                      </a:lnTo>
                      <a:lnTo>
                        <a:pt x="29" y="39"/>
                      </a:lnTo>
                      <a:lnTo>
                        <a:pt x="29" y="36"/>
                      </a:lnTo>
                      <a:lnTo>
                        <a:pt x="29" y="33"/>
                      </a:lnTo>
                      <a:lnTo>
                        <a:pt x="28" y="31"/>
                      </a:lnTo>
                      <a:lnTo>
                        <a:pt x="28" y="27"/>
                      </a:lnTo>
                      <a:lnTo>
                        <a:pt x="27" y="25"/>
                      </a:lnTo>
                      <a:lnTo>
                        <a:pt x="27" y="21"/>
                      </a:lnTo>
                      <a:lnTo>
                        <a:pt x="27" y="19"/>
                      </a:lnTo>
                      <a:lnTo>
                        <a:pt x="26" y="16"/>
                      </a:lnTo>
                      <a:lnTo>
                        <a:pt x="26" y="13"/>
                      </a:lnTo>
                      <a:lnTo>
                        <a:pt x="25" y="11"/>
                      </a:lnTo>
                      <a:lnTo>
                        <a:pt x="25" y="8"/>
                      </a:lnTo>
                      <a:lnTo>
                        <a:pt x="23" y="5"/>
                      </a:lnTo>
                      <a:lnTo>
                        <a:pt x="22" y="2"/>
                      </a:lnTo>
                      <a:lnTo>
                        <a:pt x="22" y="0"/>
                      </a:lnTo>
                    </a:path>
                  </a:pathLst>
                </a:custGeom>
                <a:noFill/>
                <a:ln w="0">
                  <a:solidFill>
                    <a:srgbClr val="000000"/>
                  </a:solidFill>
                  <a:prstDash val="solid"/>
                  <a:round/>
                  <a:headEnd/>
                  <a:tailEnd/>
                </a:ln>
              </p:spPr>
              <p:txBody>
                <a:bodyPr/>
                <a:lstStyle/>
                <a:p>
                  <a:endParaRPr lang="en-GB"/>
                </a:p>
              </p:txBody>
            </p:sp>
            <p:sp>
              <p:nvSpPr>
                <p:cNvPr id="971" name="Freeform 1287"/>
                <p:cNvSpPr>
                  <a:spLocks/>
                </p:cNvSpPr>
                <p:nvPr/>
              </p:nvSpPr>
              <p:spPr bwMode="auto">
                <a:xfrm>
                  <a:off x="4235" y="2967"/>
                  <a:ext cx="30" cy="11"/>
                </a:xfrm>
                <a:custGeom>
                  <a:avLst/>
                  <a:gdLst>
                    <a:gd name="T0" fmla="*/ 1 w 61"/>
                    <a:gd name="T1" fmla="*/ 0 h 22"/>
                    <a:gd name="T2" fmla="*/ 14 w 61"/>
                    <a:gd name="T3" fmla="*/ 0 h 22"/>
                    <a:gd name="T4" fmla="*/ 14 w 61"/>
                    <a:gd name="T5" fmla="*/ 0 h 22"/>
                    <a:gd name="T6" fmla="*/ 14 w 61"/>
                    <a:gd name="T7" fmla="*/ 1 h 22"/>
                    <a:gd name="T8" fmla="*/ 14 w 61"/>
                    <a:gd name="T9" fmla="*/ 1 h 22"/>
                    <a:gd name="T10" fmla="*/ 15 w 61"/>
                    <a:gd name="T11" fmla="*/ 1 h 22"/>
                    <a:gd name="T12" fmla="*/ 15 w 61"/>
                    <a:gd name="T13" fmla="*/ 1 h 22"/>
                    <a:gd name="T14" fmla="*/ 15 w 61"/>
                    <a:gd name="T15" fmla="*/ 1 h 22"/>
                    <a:gd name="T16" fmla="*/ 15 w 61"/>
                    <a:gd name="T17" fmla="*/ 1 h 22"/>
                    <a:gd name="T18" fmla="*/ 15 w 61"/>
                    <a:gd name="T19" fmla="*/ 1 h 22"/>
                    <a:gd name="T20" fmla="*/ 15 w 61"/>
                    <a:gd name="T21" fmla="*/ 1 h 22"/>
                    <a:gd name="T22" fmla="*/ 15 w 61"/>
                    <a:gd name="T23" fmla="*/ 5 h 22"/>
                    <a:gd name="T24" fmla="*/ 15 w 61"/>
                    <a:gd name="T25" fmla="*/ 5 h 22"/>
                    <a:gd name="T26" fmla="*/ 15 w 61"/>
                    <a:gd name="T27" fmla="*/ 5 h 22"/>
                    <a:gd name="T28" fmla="*/ 15 w 61"/>
                    <a:gd name="T29" fmla="*/ 5 h 22"/>
                    <a:gd name="T30" fmla="*/ 15 w 61"/>
                    <a:gd name="T31" fmla="*/ 5 h 22"/>
                    <a:gd name="T32" fmla="*/ 14 w 61"/>
                    <a:gd name="T33" fmla="*/ 5 h 22"/>
                    <a:gd name="T34" fmla="*/ 14 w 61"/>
                    <a:gd name="T35" fmla="*/ 6 h 22"/>
                    <a:gd name="T36" fmla="*/ 14 w 61"/>
                    <a:gd name="T37" fmla="*/ 6 h 22"/>
                    <a:gd name="T38" fmla="*/ 1 w 61"/>
                    <a:gd name="T39" fmla="*/ 5 h 22"/>
                    <a:gd name="T40" fmla="*/ 0 w 61"/>
                    <a:gd name="T41" fmla="*/ 5 h 22"/>
                    <a:gd name="T42" fmla="*/ 0 w 61"/>
                    <a:gd name="T43" fmla="*/ 5 h 22"/>
                    <a:gd name="T44" fmla="*/ 0 w 61"/>
                    <a:gd name="T45" fmla="*/ 5 h 22"/>
                    <a:gd name="T46" fmla="*/ 0 w 61"/>
                    <a:gd name="T47" fmla="*/ 5 h 22"/>
                    <a:gd name="T48" fmla="*/ 0 w 61"/>
                    <a:gd name="T49" fmla="*/ 5 h 22"/>
                    <a:gd name="T50" fmla="*/ 0 w 61"/>
                    <a:gd name="T51" fmla="*/ 5 h 22"/>
                    <a:gd name="T52" fmla="*/ 0 w 61"/>
                    <a:gd name="T53" fmla="*/ 4 h 22"/>
                    <a:gd name="T54" fmla="*/ 0 w 61"/>
                    <a:gd name="T55" fmla="*/ 1 h 22"/>
                    <a:gd name="T56" fmla="*/ 0 w 61"/>
                    <a:gd name="T57" fmla="*/ 1 h 22"/>
                    <a:gd name="T58" fmla="*/ 0 w 61"/>
                    <a:gd name="T59" fmla="*/ 1 h 22"/>
                    <a:gd name="T60" fmla="*/ 0 w 61"/>
                    <a:gd name="T61" fmla="*/ 1 h 22"/>
                    <a:gd name="T62" fmla="*/ 0 w 61"/>
                    <a:gd name="T63" fmla="*/ 1 h 22"/>
                    <a:gd name="T64" fmla="*/ 0 w 61"/>
                    <a:gd name="T65" fmla="*/ 0 h 22"/>
                    <a:gd name="T66" fmla="*/ 0 w 61"/>
                    <a:gd name="T67" fmla="*/ 0 h 22"/>
                    <a:gd name="T68" fmla="*/ 1 w 61"/>
                    <a:gd name="T69" fmla="*/ 0 h 22"/>
                    <a:gd name="T70" fmla="*/ 1 w 61"/>
                    <a:gd name="T71" fmla="*/ 0 h 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1"/>
                    <a:gd name="T109" fmla="*/ 0 h 22"/>
                    <a:gd name="T110" fmla="*/ 61 w 61"/>
                    <a:gd name="T111" fmla="*/ 22 h 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1" h="22">
                      <a:moveTo>
                        <a:pt x="5" y="0"/>
                      </a:moveTo>
                      <a:lnTo>
                        <a:pt x="56" y="0"/>
                      </a:lnTo>
                      <a:lnTo>
                        <a:pt x="57" y="0"/>
                      </a:lnTo>
                      <a:lnTo>
                        <a:pt x="57" y="1"/>
                      </a:lnTo>
                      <a:lnTo>
                        <a:pt x="58" y="1"/>
                      </a:lnTo>
                      <a:lnTo>
                        <a:pt x="60" y="1"/>
                      </a:lnTo>
                      <a:lnTo>
                        <a:pt x="60" y="2"/>
                      </a:lnTo>
                      <a:lnTo>
                        <a:pt x="61" y="2"/>
                      </a:lnTo>
                      <a:lnTo>
                        <a:pt x="61" y="3"/>
                      </a:lnTo>
                      <a:lnTo>
                        <a:pt x="61" y="4"/>
                      </a:lnTo>
                      <a:lnTo>
                        <a:pt x="61" y="5"/>
                      </a:lnTo>
                      <a:lnTo>
                        <a:pt x="61" y="17"/>
                      </a:lnTo>
                      <a:lnTo>
                        <a:pt x="61" y="18"/>
                      </a:lnTo>
                      <a:lnTo>
                        <a:pt x="61" y="19"/>
                      </a:lnTo>
                      <a:lnTo>
                        <a:pt x="60" y="19"/>
                      </a:lnTo>
                      <a:lnTo>
                        <a:pt x="60" y="20"/>
                      </a:lnTo>
                      <a:lnTo>
                        <a:pt x="58" y="20"/>
                      </a:lnTo>
                      <a:lnTo>
                        <a:pt x="57" y="22"/>
                      </a:lnTo>
                      <a:lnTo>
                        <a:pt x="56" y="22"/>
                      </a:lnTo>
                      <a:lnTo>
                        <a:pt x="4" y="20"/>
                      </a:lnTo>
                      <a:lnTo>
                        <a:pt x="3" y="20"/>
                      </a:lnTo>
                      <a:lnTo>
                        <a:pt x="2" y="19"/>
                      </a:lnTo>
                      <a:lnTo>
                        <a:pt x="1" y="19"/>
                      </a:lnTo>
                      <a:lnTo>
                        <a:pt x="1" y="18"/>
                      </a:lnTo>
                      <a:lnTo>
                        <a:pt x="1" y="17"/>
                      </a:lnTo>
                      <a:lnTo>
                        <a:pt x="0" y="17"/>
                      </a:lnTo>
                      <a:lnTo>
                        <a:pt x="0" y="16"/>
                      </a:lnTo>
                      <a:lnTo>
                        <a:pt x="0" y="4"/>
                      </a:lnTo>
                      <a:lnTo>
                        <a:pt x="1" y="3"/>
                      </a:lnTo>
                      <a:lnTo>
                        <a:pt x="1" y="2"/>
                      </a:lnTo>
                      <a:lnTo>
                        <a:pt x="1" y="1"/>
                      </a:lnTo>
                      <a:lnTo>
                        <a:pt x="2" y="1"/>
                      </a:lnTo>
                      <a:lnTo>
                        <a:pt x="2" y="0"/>
                      </a:lnTo>
                      <a:lnTo>
                        <a:pt x="3" y="0"/>
                      </a:lnTo>
                      <a:lnTo>
                        <a:pt x="4" y="0"/>
                      </a:lnTo>
                      <a:lnTo>
                        <a:pt x="5" y="0"/>
                      </a:lnTo>
                    </a:path>
                  </a:pathLst>
                </a:custGeom>
                <a:noFill/>
                <a:ln w="0">
                  <a:solidFill>
                    <a:srgbClr val="000000"/>
                  </a:solidFill>
                  <a:prstDash val="solid"/>
                  <a:round/>
                  <a:headEnd/>
                  <a:tailEnd/>
                </a:ln>
              </p:spPr>
              <p:txBody>
                <a:bodyPr/>
                <a:lstStyle/>
                <a:p>
                  <a:endParaRPr lang="en-GB"/>
                </a:p>
              </p:txBody>
            </p:sp>
            <p:sp>
              <p:nvSpPr>
                <p:cNvPr id="972" name="Freeform 1288"/>
                <p:cNvSpPr>
                  <a:spLocks noEditPoints="1"/>
                </p:cNvSpPr>
                <p:nvPr/>
              </p:nvSpPr>
              <p:spPr bwMode="auto">
                <a:xfrm>
                  <a:off x="3068" y="2916"/>
                  <a:ext cx="108" cy="72"/>
                </a:xfrm>
                <a:custGeom>
                  <a:avLst/>
                  <a:gdLst>
                    <a:gd name="T0" fmla="*/ 15 w 215"/>
                    <a:gd name="T1" fmla="*/ 1 h 144"/>
                    <a:gd name="T2" fmla="*/ 15 w 215"/>
                    <a:gd name="T3" fmla="*/ 1 h 144"/>
                    <a:gd name="T4" fmla="*/ 16 w 215"/>
                    <a:gd name="T5" fmla="*/ 1 h 144"/>
                    <a:gd name="T6" fmla="*/ 16 w 215"/>
                    <a:gd name="T7" fmla="*/ 1 h 144"/>
                    <a:gd name="T8" fmla="*/ 17 w 215"/>
                    <a:gd name="T9" fmla="*/ 1 h 144"/>
                    <a:gd name="T10" fmla="*/ 18 w 215"/>
                    <a:gd name="T11" fmla="*/ 1 h 144"/>
                    <a:gd name="T12" fmla="*/ 18 w 215"/>
                    <a:gd name="T13" fmla="*/ 2 h 144"/>
                    <a:gd name="T14" fmla="*/ 18 w 215"/>
                    <a:gd name="T15" fmla="*/ 2 h 144"/>
                    <a:gd name="T16" fmla="*/ 18 w 215"/>
                    <a:gd name="T17" fmla="*/ 3 h 144"/>
                    <a:gd name="T18" fmla="*/ 18 w 215"/>
                    <a:gd name="T19" fmla="*/ 31 h 144"/>
                    <a:gd name="T20" fmla="*/ 17 w 215"/>
                    <a:gd name="T21" fmla="*/ 31 h 144"/>
                    <a:gd name="T22" fmla="*/ 17 w 215"/>
                    <a:gd name="T23" fmla="*/ 32 h 144"/>
                    <a:gd name="T24" fmla="*/ 17 w 215"/>
                    <a:gd name="T25" fmla="*/ 33 h 144"/>
                    <a:gd name="T26" fmla="*/ 17 w 215"/>
                    <a:gd name="T27" fmla="*/ 33 h 144"/>
                    <a:gd name="T28" fmla="*/ 16 w 215"/>
                    <a:gd name="T29" fmla="*/ 33 h 144"/>
                    <a:gd name="T30" fmla="*/ 16 w 215"/>
                    <a:gd name="T31" fmla="*/ 33 h 144"/>
                    <a:gd name="T32" fmla="*/ 16 w 215"/>
                    <a:gd name="T33" fmla="*/ 34 h 144"/>
                    <a:gd name="T34" fmla="*/ 15 w 215"/>
                    <a:gd name="T35" fmla="*/ 34 h 144"/>
                    <a:gd name="T36" fmla="*/ 15 w 215"/>
                    <a:gd name="T37" fmla="*/ 34 h 144"/>
                    <a:gd name="T38" fmla="*/ 2 w 215"/>
                    <a:gd name="T39" fmla="*/ 34 h 144"/>
                    <a:gd name="T40" fmla="*/ 2 w 215"/>
                    <a:gd name="T41" fmla="*/ 30 h 144"/>
                    <a:gd name="T42" fmla="*/ 1 w 215"/>
                    <a:gd name="T43" fmla="*/ 28 h 144"/>
                    <a:gd name="T44" fmla="*/ 1 w 215"/>
                    <a:gd name="T45" fmla="*/ 26 h 144"/>
                    <a:gd name="T46" fmla="*/ 1 w 215"/>
                    <a:gd name="T47" fmla="*/ 24 h 144"/>
                    <a:gd name="T48" fmla="*/ 1 w 215"/>
                    <a:gd name="T49" fmla="*/ 22 h 144"/>
                    <a:gd name="T50" fmla="*/ 1 w 215"/>
                    <a:gd name="T51" fmla="*/ 20 h 144"/>
                    <a:gd name="T52" fmla="*/ 1 w 215"/>
                    <a:gd name="T53" fmla="*/ 18 h 144"/>
                    <a:gd name="T54" fmla="*/ 0 w 215"/>
                    <a:gd name="T55" fmla="*/ 15 h 144"/>
                    <a:gd name="T56" fmla="*/ 0 w 215"/>
                    <a:gd name="T57" fmla="*/ 13 h 144"/>
                    <a:gd name="T58" fmla="*/ 0 w 215"/>
                    <a:gd name="T59" fmla="*/ 11 h 144"/>
                    <a:gd name="T60" fmla="*/ 0 w 215"/>
                    <a:gd name="T61" fmla="*/ 9 h 144"/>
                    <a:gd name="T62" fmla="*/ 0 w 215"/>
                    <a:gd name="T63" fmla="*/ 7 h 144"/>
                    <a:gd name="T64" fmla="*/ 0 w 215"/>
                    <a:gd name="T65" fmla="*/ 5 h 144"/>
                    <a:gd name="T66" fmla="*/ 1 w 215"/>
                    <a:gd name="T67" fmla="*/ 3 h 144"/>
                    <a:gd name="T68" fmla="*/ 1 w 215"/>
                    <a:gd name="T69" fmla="*/ 1 h 144"/>
                    <a:gd name="T70" fmla="*/ 1 w 215"/>
                    <a:gd name="T71" fmla="*/ 0 h 144"/>
                    <a:gd name="T72" fmla="*/ 53 w 215"/>
                    <a:gd name="T73" fmla="*/ 29 h 144"/>
                    <a:gd name="T74" fmla="*/ 54 w 215"/>
                    <a:gd name="T75" fmla="*/ 29 h 144"/>
                    <a:gd name="T76" fmla="*/ 54 w 215"/>
                    <a:gd name="T77" fmla="*/ 29 h 144"/>
                    <a:gd name="T78" fmla="*/ 54 w 215"/>
                    <a:gd name="T79" fmla="*/ 30 h 144"/>
                    <a:gd name="T80" fmla="*/ 54 w 215"/>
                    <a:gd name="T81" fmla="*/ 30 h 144"/>
                    <a:gd name="T82" fmla="*/ 54 w 215"/>
                    <a:gd name="T83" fmla="*/ 36 h 144"/>
                    <a:gd name="T84" fmla="*/ 54 w 215"/>
                    <a:gd name="T85" fmla="*/ 36 h 144"/>
                    <a:gd name="T86" fmla="*/ 54 w 215"/>
                    <a:gd name="T87" fmla="*/ 36 h 144"/>
                    <a:gd name="T88" fmla="*/ 53 w 215"/>
                    <a:gd name="T89" fmla="*/ 36 h 144"/>
                    <a:gd name="T90" fmla="*/ 33 w 215"/>
                    <a:gd name="T91" fmla="*/ 36 h 144"/>
                    <a:gd name="T92" fmla="*/ 33 w 215"/>
                    <a:gd name="T93" fmla="*/ 36 h 144"/>
                    <a:gd name="T94" fmla="*/ 32 w 215"/>
                    <a:gd name="T95" fmla="*/ 36 h 144"/>
                    <a:gd name="T96" fmla="*/ 32 w 215"/>
                    <a:gd name="T97" fmla="*/ 35 h 144"/>
                    <a:gd name="T98" fmla="*/ 32 w 215"/>
                    <a:gd name="T99" fmla="*/ 35 h 144"/>
                    <a:gd name="T100" fmla="*/ 32 w 215"/>
                    <a:gd name="T101" fmla="*/ 29 h 144"/>
                    <a:gd name="T102" fmla="*/ 32 w 215"/>
                    <a:gd name="T103" fmla="*/ 29 h 144"/>
                    <a:gd name="T104" fmla="*/ 33 w 215"/>
                    <a:gd name="T105" fmla="*/ 28 h 144"/>
                    <a:gd name="T106" fmla="*/ 33 w 215"/>
                    <a:gd name="T107" fmla="*/ 28 h 1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5"/>
                    <a:gd name="T163" fmla="*/ 0 h 144"/>
                    <a:gd name="T164" fmla="*/ 215 w 215"/>
                    <a:gd name="T165" fmla="*/ 144 h 1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5" h="144">
                      <a:moveTo>
                        <a:pt x="2" y="0"/>
                      </a:moveTo>
                      <a:lnTo>
                        <a:pt x="57" y="1"/>
                      </a:lnTo>
                      <a:lnTo>
                        <a:pt x="58" y="1"/>
                      </a:lnTo>
                      <a:lnTo>
                        <a:pt x="59" y="1"/>
                      </a:lnTo>
                      <a:lnTo>
                        <a:pt x="61" y="1"/>
                      </a:lnTo>
                      <a:lnTo>
                        <a:pt x="62" y="1"/>
                      </a:lnTo>
                      <a:lnTo>
                        <a:pt x="63" y="1"/>
                      </a:lnTo>
                      <a:lnTo>
                        <a:pt x="64" y="3"/>
                      </a:lnTo>
                      <a:lnTo>
                        <a:pt x="65" y="3"/>
                      </a:lnTo>
                      <a:lnTo>
                        <a:pt x="66" y="4"/>
                      </a:lnTo>
                      <a:lnTo>
                        <a:pt x="68" y="5"/>
                      </a:lnTo>
                      <a:lnTo>
                        <a:pt x="69" y="6"/>
                      </a:lnTo>
                      <a:lnTo>
                        <a:pt x="69" y="7"/>
                      </a:lnTo>
                      <a:lnTo>
                        <a:pt x="70" y="8"/>
                      </a:lnTo>
                      <a:lnTo>
                        <a:pt x="70" y="9"/>
                      </a:lnTo>
                      <a:lnTo>
                        <a:pt x="70" y="11"/>
                      </a:lnTo>
                      <a:lnTo>
                        <a:pt x="70" y="12"/>
                      </a:lnTo>
                      <a:lnTo>
                        <a:pt x="70" y="13"/>
                      </a:lnTo>
                      <a:lnTo>
                        <a:pt x="69" y="123"/>
                      </a:lnTo>
                      <a:lnTo>
                        <a:pt x="69" y="125"/>
                      </a:lnTo>
                      <a:lnTo>
                        <a:pt x="68" y="125"/>
                      </a:lnTo>
                      <a:lnTo>
                        <a:pt x="68" y="126"/>
                      </a:lnTo>
                      <a:lnTo>
                        <a:pt x="68" y="127"/>
                      </a:lnTo>
                      <a:lnTo>
                        <a:pt x="68" y="128"/>
                      </a:lnTo>
                      <a:lnTo>
                        <a:pt x="66" y="128"/>
                      </a:lnTo>
                      <a:lnTo>
                        <a:pt x="66" y="129"/>
                      </a:lnTo>
                      <a:lnTo>
                        <a:pt x="65" y="129"/>
                      </a:lnTo>
                      <a:lnTo>
                        <a:pt x="65" y="130"/>
                      </a:lnTo>
                      <a:lnTo>
                        <a:pt x="64" y="130"/>
                      </a:lnTo>
                      <a:lnTo>
                        <a:pt x="64" y="132"/>
                      </a:lnTo>
                      <a:lnTo>
                        <a:pt x="63" y="132"/>
                      </a:lnTo>
                      <a:lnTo>
                        <a:pt x="62" y="132"/>
                      </a:lnTo>
                      <a:lnTo>
                        <a:pt x="62" y="133"/>
                      </a:lnTo>
                      <a:lnTo>
                        <a:pt x="61" y="133"/>
                      </a:lnTo>
                      <a:lnTo>
                        <a:pt x="59" y="133"/>
                      </a:lnTo>
                      <a:lnTo>
                        <a:pt x="58" y="133"/>
                      </a:lnTo>
                      <a:lnTo>
                        <a:pt x="57" y="133"/>
                      </a:lnTo>
                      <a:lnTo>
                        <a:pt x="57" y="134"/>
                      </a:lnTo>
                      <a:lnTo>
                        <a:pt x="56" y="134"/>
                      </a:lnTo>
                      <a:lnTo>
                        <a:pt x="8" y="133"/>
                      </a:lnTo>
                      <a:lnTo>
                        <a:pt x="6" y="128"/>
                      </a:lnTo>
                      <a:lnTo>
                        <a:pt x="5" y="123"/>
                      </a:lnTo>
                      <a:lnTo>
                        <a:pt x="5" y="120"/>
                      </a:lnTo>
                      <a:lnTo>
                        <a:pt x="4" y="115"/>
                      </a:lnTo>
                      <a:lnTo>
                        <a:pt x="4" y="111"/>
                      </a:lnTo>
                      <a:lnTo>
                        <a:pt x="3" y="106"/>
                      </a:lnTo>
                      <a:lnTo>
                        <a:pt x="3" y="102"/>
                      </a:lnTo>
                      <a:lnTo>
                        <a:pt x="3" y="98"/>
                      </a:lnTo>
                      <a:lnTo>
                        <a:pt x="2" y="94"/>
                      </a:lnTo>
                      <a:lnTo>
                        <a:pt x="2" y="89"/>
                      </a:lnTo>
                      <a:lnTo>
                        <a:pt x="1" y="84"/>
                      </a:lnTo>
                      <a:lnTo>
                        <a:pt x="1" y="80"/>
                      </a:lnTo>
                      <a:lnTo>
                        <a:pt x="1" y="76"/>
                      </a:lnTo>
                      <a:lnTo>
                        <a:pt x="1" y="72"/>
                      </a:lnTo>
                      <a:lnTo>
                        <a:pt x="0" y="67"/>
                      </a:lnTo>
                      <a:lnTo>
                        <a:pt x="0" y="62"/>
                      </a:lnTo>
                      <a:lnTo>
                        <a:pt x="0" y="58"/>
                      </a:lnTo>
                      <a:lnTo>
                        <a:pt x="0" y="54"/>
                      </a:lnTo>
                      <a:lnTo>
                        <a:pt x="0" y="50"/>
                      </a:lnTo>
                      <a:lnTo>
                        <a:pt x="0" y="45"/>
                      </a:lnTo>
                      <a:lnTo>
                        <a:pt x="0" y="42"/>
                      </a:lnTo>
                      <a:lnTo>
                        <a:pt x="0" y="37"/>
                      </a:lnTo>
                      <a:lnTo>
                        <a:pt x="0" y="34"/>
                      </a:lnTo>
                      <a:lnTo>
                        <a:pt x="0" y="29"/>
                      </a:lnTo>
                      <a:lnTo>
                        <a:pt x="0" y="26"/>
                      </a:lnTo>
                      <a:lnTo>
                        <a:pt x="0" y="22"/>
                      </a:lnTo>
                      <a:lnTo>
                        <a:pt x="0" y="18"/>
                      </a:lnTo>
                      <a:lnTo>
                        <a:pt x="1" y="14"/>
                      </a:lnTo>
                      <a:lnTo>
                        <a:pt x="1" y="11"/>
                      </a:lnTo>
                      <a:lnTo>
                        <a:pt x="1" y="7"/>
                      </a:lnTo>
                      <a:lnTo>
                        <a:pt x="2" y="4"/>
                      </a:lnTo>
                      <a:lnTo>
                        <a:pt x="2" y="0"/>
                      </a:lnTo>
                      <a:close/>
                      <a:moveTo>
                        <a:pt x="132" y="115"/>
                      </a:moveTo>
                      <a:lnTo>
                        <a:pt x="210" y="117"/>
                      </a:lnTo>
                      <a:lnTo>
                        <a:pt x="212" y="117"/>
                      </a:lnTo>
                      <a:lnTo>
                        <a:pt x="213" y="117"/>
                      </a:lnTo>
                      <a:lnTo>
                        <a:pt x="213" y="118"/>
                      </a:lnTo>
                      <a:lnTo>
                        <a:pt x="214" y="118"/>
                      </a:lnTo>
                      <a:lnTo>
                        <a:pt x="214" y="119"/>
                      </a:lnTo>
                      <a:lnTo>
                        <a:pt x="214" y="120"/>
                      </a:lnTo>
                      <a:lnTo>
                        <a:pt x="215" y="120"/>
                      </a:lnTo>
                      <a:lnTo>
                        <a:pt x="215" y="121"/>
                      </a:lnTo>
                      <a:lnTo>
                        <a:pt x="214" y="140"/>
                      </a:lnTo>
                      <a:lnTo>
                        <a:pt x="214" y="141"/>
                      </a:lnTo>
                      <a:lnTo>
                        <a:pt x="214" y="142"/>
                      </a:lnTo>
                      <a:lnTo>
                        <a:pt x="214" y="143"/>
                      </a:lnTo>
                      <a:lnTo>
                        <a:pt x="213" y="143"/>
                      </a:lnTo>
                      <a:lnTo>
                        <a:pt x="213" y="144"/>
                      </a:lnTo>
                      <a:lnTo>
                        <a:pt x="212" y="144"/>
                      </a:lnTo>
                      <a:lnTo>
                        <a:pt x="210" y="144"/>
                      </a:lnTo>
                      <a:lnTo>
                        <a:pt x="209" y="144"/>
                      </a:lnTo>
                      <a:lnTo>
                        <a:pt x="132" y="143"/>
                      </a:lnTo>
                      <a:lnTo>
                        <a:pt x="131" y="143"/>
                      </a:lnTo>
                      <a:lnTo>
                        <a:pt x="130" y="143"/>
                      </a:lnTo>
                      <a:lnTo>
                        <a:pt x="129" y="142"/>
                      </a:lnTo>
                      <a:lnTo>
                        <a:pt x="127" y="142"/>
                      </a:lnTo>
                      <a:lnTo>
                        <a:pt x="127" y="141"/>
                      </a:lnTo>
                      <a:lnTo>
                        <a:pt x="127" y="140"/>
                      </a:lnTo>
                      <a:lnTo>
                        <a:pt x="126" y="140"/>
                      </a:lnTo>
                      <a:lnTo>
                        <a:pt x="126" y="138"/>
                      </a:lnTo>
                      <a:lnTo>
                        <a:pt x="127" y="120"/>
                      </a:lnTo>
                      <a:lnTo>
                        <a:pt x="127" y="119"/>
                      </a:lnTo>
                      <a:lnTo>
                        <a:pt x="127" y="118"/>
                      </a:lnTo>
                      <a:lnTo>
                        <a:pt x="127" y="117"/>
                      </a:lnTo>
                      <a:lnTo>
                        <a:pt x="129" y="117"/>
                      </a:lnTo>
                      <a:lnTo>
                        <a:pt x="129" y="115"/>
                      </a:lnTo>
                      <a:lnTo>
                        <a:pt x="130" y="115"/>
                      </a:lnTo>
                      <a:lnTo>
                        <a:pt x="131" y="115"/>
                      </a:lnTo>
                      <a:lnTo>
                        <a:pt x="132" y="115"/>
                      </a:lnTo>
                      <a:close/>
                    </a:path>
                  </a:pathLst>
                </a:custGeom>
                <a:solidFill>
                  <a:srgbClr val="FF0000"/>
                </a:solidFill>
                <a:ln w="9525">
                  <a:noFill/>
                  <a:round/>
                  <a:headEnd/>
                  <a:tailEnd/>
                </a:ln>
              </p:spPr>
              <p:txBody>
                <a:bodyPr/>
                <a:lstStyle/>
                <a:p>
                  <a:endParaRPr lang="en-GB"/>
                </a:p>
              </p:txBody>
            </p:sp>
            <p:sp>
              <p:nvSpPr>
                <p:cNvPr id="973" name="Freeform 1289"/>
                <p:cNvSpPr>
                  <a:spLocks/>
                </p:cNvSpPr>
                <p:nvPr/>
              </p:nvSpPr>
              <p:spPr bwMode="auto">
                <a:xfrm>
                  <a:off x="3068" y="2916"/>
                  <a:ext cx="35" cy="66"/>
                </a:xfrm>
                <a:custGeom>
                  <a:avLst/>
                  <a:gdLst>
                    <a:gd name="T0" fmla="*/ 14 w 70"/>
                    <a:gd name="T1" fmla="*/ 0 h 134"/>
                    <a:gd name="T2" fmla="*/ 14 w 70"/>
                    <a:gd name="T3" fmla="*/ 0 h 134"/>
                    <a:gd name="T4" fmla="*/ 15 w 70"/>
                    <a:gd name="T5" fmla="*/ 0 h 134"/>
                    <a:gd name="T6" fmla="*/ 16 w 70"/>
                    <a:gd name="T7" fmla="*/ 0 h 134"/>
                    <a:gd name="T8" fmla="*/ 17 w 70"/>
                    <a:gd name="T9" fmla="*/ 1 h 134"/>
                    <a:gd name="T10" fmla="*/ 18 w 70"/>
                    <a:gd name="T11" fmla="*/ 1 h 134"/>
                    <a:gd name="T12" fmla="*/ 18 w 70"/>
                    <a:gd name="T13" fmla="*/ 2 h 134"/>
                    <a:gd name="T14" fmla="*/ 18 w 70"/>
                    <a:gd name="T15" fmla="*/ 2 h 134"/>
                    <a:gd name="T16" fmla="*/ 18 w 70"/>
                    <a:gd name="T17" fmla="*/ 3 h 134"/>
                    <a:gd name="T18" fmla="*/ 18 w 70"/>
                    <a:gd name="T19" fmla="*/ 31 h 134"/>
                    <a:gd name="T20" fmla="*/ 17 w 70"/>
                    <a:gd name="T21" fmla="*/ 31 h 134"/>
                    <a:gd name="T22" fmla="*/ 17 w 70"/>
                    <a:gd name="T23" fmla="*/ 31 h 134"/>
                    <a:gd name="T24" fmla="*/ 17 w 70"/>
                    <a:gd name="T25" fmla="*/ 32 h 134"/>
                    <a:gd name="T26" fmla="*/ 17 w 70"/>
                    <a:gd name="T27" fmla="*/ 32 h 134"/>
                    <a:gd name="T28" fmla="*/ 16 w 70"/>
                    <a:gd name="T29" fmla="*/ 32 h 134"/>
                    <a:gd name="T30" fmla="*/ 15 w 70"/>
                    <a:gd name="T31" fmla="*/ 32 h 134"/>
                    <a:gd name="T32" fmla="*/ 15 w 70"/>
                    <a:gd name="T33" fmla="*/ 33 h 134"/>
                    <a:gd name="T34" fmla="*/ 14 w 70"/>
                    <a:gd name="T35" fmla="*/ 33 h 134"/>
                    <a:gd name="T36" fmla="*/ 14 w 70"/>
                    <a:gd name="T37" fmla="*/ 33 h 134"/>
                    <a:gd name="T38" fmla="*/ 2 w 70"/>
                    <a:gd name="T39" fmla="*/ 33 h 134"/>
                    <a:gd name="T40" fmla="*/ 1 w 70"/>
                    <a:gd name="T41" fmla="*/ 30 h 134"/>
                    <a:gd name="T42" fmla="*/ 1 w 70"/>
                    <a:gd name="T43" fmla="*/ 28 h 134"/>
                    <a:gd name="T44" fmla="*/ 1 w 70"/>
                    <a:gd name="T45" fmla="*/ 26 h 134"/>
                    <a:gd name="T46" fmla="*/ 1 w 70"/>
                    <a:gd name="T47" fmla="*/ 24 h 134"/>
                    <a:gd name="T48" fmla="*/ 1 w 70"/>
                    <a:gd name="T49" fmla="*/ 22 h 134"/>
                    <a:gd name="T50" fmla="*/ 1 w 70"/>
                    <a:gd name="T51" fmla="*/ 19 h 134"/>
                    <a:gd name="T52" fmla="*/ 1 w 70"/>
                    <a:gd name="T53" fmla="*/ 17 h 134"/>
                    <a:gd name="T54" fmla="*/ 0 w 70"/>
                    <a:gd name="T55" fmla="*/ 15 h 134"/>
                    <a:gd name="T56" fmla="*/ 0 w 70"/>
                    <a:gd name="T57" fmla="*/ 13 h 134"/>
                    <a:gd name="T58" fmla="*/ 0 w 70"/>
                    <a:gd name="T59" fmla="*/ 11 h 134"/>
                    <a:gd name="T60" fmla="*/ 0 w 70"/>
                    <a:gd name="T61" fmla="*/ 9 h 134"/>
                    <a:gd name="T62" fmla="*/ 0 w 70"/>
                    <a:gd name="T63" fmla="*/ 7 h 134"/>
                    <a:gd name="T64" fmla="*/ 0 w 70"/>
                    <a:gd name="T65" fmla="*/ 5 h 134"/>
                    <a:gd name="T66" fmla="*/ 1 w 70"/>
                    <a:gd name="T67" fmla="*/ 3 h 134"/>
                    <a:gd name="T68" fmla="*/ 1 w 70"/>
                    <a:gd name="T69" fmla="*/ 1 h 134"/>
                    <a:gd name="T70" fmla="*/ 1 w 70"/>
                    <a:gd name="T71" fmla="*/ 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0"/>
                    <a:gd name="T109" fmla="*/ 0 h 134"/>
                    <a:gd name="T110" fmla="*/ 70 w 70"/>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0" h="134">
                      <a:moveTo>
                        <a:pt x="2" y="0"/>
                      </a:moveTo>
                      <a:lnTo>
                        <a:pt x="57" y="1"/>
                      </a:lnTo>
                      <a:lnTo>
                        <a:pt x="58" y="1"/>
                      </a:lnTo>
                      <a:lnTo>
                        <a:pt x="59" y="1"/>
                      </a:lnTo>
                      <a:lnTo>
                        <a:pt x="61" y="1"/>
                      </a:lnTo>
                      <a:lnTo>
                        <a:pt x="62" y="1"/>
                      </a:lnTo>
                      <a:lnTo>
                        <a:pt x="63" y="1"/>
                      </a:lnTo>
                      <a:lnTo>
                        <a:pt x="64" y="3"/>
                      </a:lnTo>
                      <a:lnTo>
                        <a:pt x="65" y="3"/>
                      </a:lnTo>
                      <a:lnTo>
                        <a:pt x="66" y="4"/>
                      </a:lnTo>
                      <a:lnTo>
                        <a:pt x="68" y="5"/>
                      </a:lnTo>
                      <a:lnTo>
                        <a:pt x="69" y="6"/>
                      </a:lnTo>
                      <a:lnTo>
                        <a:pt x="69" y="7"/>
                      </a:lnTo>
                      <a:lnTo>
                        <a:pt x="70" y="8"/>
                      </a:lnTo>
                      <a:lnTo>
                        <a:pt x="70" y="9"/>
                      </a:lnTo>
                      <a:lnTo>
                        <a:pt x="70" y="11"/>
                      </a:lnTo>
                      <a:lnTo>
                        <a:pt x="70" y="12"/>
                      </a:lnTo>
                      <a:lnTo>
                        <a:pt x="70" y="13"/>
                      </a:lnTo>
                      <a:lnTo>
                        <a:pt x="69" y="123"/>
                      </a:lnTo>
                      <a:lnTo>
                        <a:pt x="69" y="125"/>
                      </a:lnTo>
                      <a:lnTo>
                        <a:pt x="68" y="125"/>
                      </a:lnTo>
                      <a:lnTo>
                        <a:pt x="68" y="126"/>
                      </a:lnTo>
                      <a:lnTo>
                        <a:pt x="68" y="127"/>
                      </a:lnTo>
                      <a:lnTo>
                        <a:pt x="68" y="128"/>
                      </a:lnTo>
                      <a:lnTo>
                        <a:pt x="66" y="128"/>
                      </a:lnTo>
                      <a:lnTo>
                        <a:pt x="66" y="129"/>
                      </a:lnTo>
                      <a:lnTo>
                        <a:pt x="65" y="129"/>
                      </a:lnTo>
                      <a:lnTo>
                        <a:pt x="65" y="130"/>
                      </a:lnTo>
                      <a:lnTo>
                        <a:pt x="64" y="130"/>
                      </a:lnTo>
                      <a:lnTo>
                        <a:pt x="64" y="132"/>
                      </a:lnTo>
                      <a:lnTo>
                        <a:pt x="63" y="132"/>
                      </a:lnTo>
                      <a:lnTo>
                        <a:pt x="62" y="132"/>
                      </a:lnTo>
                      <a:lnTo>
                        <a:pt x="62" y="133"/>
                      </a:lnTo>
                      <a:lnTo>
                        <a:pt x="61" y="133"/>
                      </a:lnTo>
                      <a:lnTo>
                        <a:pt x="59" y="133"/>
                      </a:lnTo>
                      <a:lnTo>
                        <a:pt x="58" y="133"/>
                      </a:lnTo>
                      <a:lnTo>
                        <a:pt x="57" y="133"/>
                      </a:lnTo>
                      <a:lnTo>
                        <a:pt x="57" y="134"/>
                      </a:lnTo>
                      <a:lnTo>
                        <a:pt x="56" y="134"/>
                      </a:lnTo>
                      <a:lnTo>
                        <a:pt x="8" y="133"/>
                      </a:lnTo>
                      <a:lnTo>
                        <a:pt x="6" y="128"/>
                      </a:lnTo>
                      <a:lnTo>
                        <a:pt x="5" y="123"/>
                      </a:lnTo>
                      <a:lnTo>
                        <a:pt x="5" y="120"/>
                      </a:lnTo>
                      <a:lnTo>
                        <a:pt x="4" y="115"/>
                      </a:lnTo>
                      <a:lnTo>
                        <a:pt x="4" y="111"/>
                      </a:lnTo>
                      <a:lnTo>
                        <a:pt x="3" y="106"/>
                      </a:lnTo>
                      <a:lnTo>
                        <a:pt x="3" y="102"/>
                      </a:lnTo>
                      <a:lnTo>
                        <a:pt x="3" y="98"/>
                      </a:lnTo>
                      <a:lnTo>
                        <a:pt x="2" y="94"/>
                      </a:lnTo>
                      <a:lnTo>
                        <a:pt x="2" y="89"/>
                      </a:lnTo>
                      <a:lnTo>
                        <a:pt x="1" y="84"/>
                      </a:lnTo>
                      <a:lnTo>
                        <a:pt x="1" y="80"/>
                      </a:lnTo>
                      <a:lnTo>
                        <a:pt x="1" y="76"/>
                      </a:lnTo>
                      <a:lnTo>
                        <a:pt x="1" y="72"/>
                      </a:lnTo>
                      <a:lnTo>
                        <a:pt x="0" y="67"/>
                      </a:lnTo>
                      <a:lnTo>
                        <a:pt x="0" y="62"/>
                      </a:lnTo>
                      <a:lnTo>
                        <a:pt x="0" y="58"/>
                      </a:lnTo>
                      <a:lnTo>
                        <a:pt x="0" y="54"/>
                      </a:lnTo>
                      <a:lnTo>
                        <a:pt x="0" y="50"/>
                      </a:lnTo>
                      <a:lnTo>
                        <a:pt x="0" y="45"/>
                      </a:lnTo>
                      <a:lnTo>
                        <a:pt x="0" y="42"/>
                      </a:lnTo>
                      <a:lnTo>
                        <a:pt x="0" y="37"/>
                      </a:lnTo>
                      <a:lnTo>
                        <a:pt x="0" y="34"/>
                      </a:lnTo>
                      <a:lnTo>
                        <a:pt x="0" y="29"/>
                      </a:lnTo>
                      <a:lnTo>
                        <a:pt x="0" y="26"/>
                      </a:lnTo>
                      <a:lnTo>
                        <a:pt x="0" y="22"/>
                      </a:lnTo>
                      <a:lnTo>
                        <a:pt x="0" y="18"/>
                      </a:lnTo>
                      <a:lnTo>
                        <a:pt x="1" y="14"/>
                      </a:lnTo>
                      <a:lnTo>
                        <a:pt x="1" y="11"/>
                      </a:lnTo>
                      <a:lnTo>
                        <a:pt x="1" y="7"/>
                      </a:lnTo>
                      <a:lnTo>
                        <a:pt x="2" y="4"/>
                      </a:lnTo>
                      <a:lnTo>
                        <a:pt x="2" y="0"/>
                      </a:lnTo>
                    </a:path>
                  </a:pathLst>
                </a:custGeom>
                <a:noFill/>
                <a:ln w="0">
                  <a:solidFill>
                    <a:srgbClr val="000000"/>
                  </a:solidFill>
                  <a:prstDash val="solid"/>
                  <a:round/>
                  <a:headEnd/>
                  <a:tailEnd/>
                </a:ln>
              </p:spPr>
              <p:txBody>
                <a:bodyPr/>
                <a:lstStyle/>
                <a:p>
                  <a:endParaRPr lang="en-GB"/>
                </a:p>
              </p:txBody>
            </p:sp>
            <p:sp>
              <p:nvSpPr>
                <p:cNvPr id="974" name="Freeform 1290"/>
                <p:cNvSpPr>
                  <a:spLocks/>
                </p:cNvSpPr>
                <p:nvPr/>
              </p:nvSpPr>
              <p:spPr bwMode="auto">
                <a:xfrm>
                  <a:off x="3131" y="2973"/>
                  <a:ext cx="45" cy="15"/>
                </a:xfrm>
                <a:custGeom>
                  <a:avLst/>
                  <a:gdLst>
                    <a:gd name="T0" fmla="*/ 2 w 89"/>
                    <a:gd name="T1" fmla="*/ 0 h 29"/>
                    <a:gd name="T2" fmla="*/ 21 w 89"/>
                    <a:gd name="T3" fmla="*/ 1 h 29"/>
                    <a:gd name="T4" fmla="*/ 22 w 89"/>
                    <a:gd name="T5" fmla="*/ 1 h 29"/>
                    <a:gd name="T6" fmla="*/ 22 w 89"/>
                    <a:gd name="T7" fmla="*/ 1 h 29"/>
                    <a:gd name="T8" fmla="*/ 22 w 89"/>
                    <a:gd name="T9" fmla="*/ 1 h 29"/>
                    <a:gd name="T10" fmla="*/ 22 w 89"/>
                    <a:gd name="T11" fmla="*/ 1 h 29"/>
                    <a:gd name="T12" fmla="*/ 22 w 89"/>
                    <a:gd name="T13" fmla="*/ 1 h 29"/>
                    <a:gd name="T14" fmla="*/ 22 w 89"/>
                    <a:gd name="T15" fmla="*/ 2 h 29"/>
                    <a:gd name="T16" fmla="*/ 23 w 89"/>
                    <a:gd name="T17" fmla="*/ 2 h 29"/>
                    <a:gd name="T18" fmla="*/ 23 w 89"/>
                    <a:gd name="T19" fmla="*/ 2 h 29"/>
                    <a:gd name="T20" fmla="*/ 22 w 89"/>
                    <a:gd name="T21" fmla="*/ 7 h 29"/>
                    <a:gd name="T22" fmla="*/ 22 w 89"/>
                    <a:gd name="T23" fmla="*/ 7 h 29"/>
                    <a:gd name="T24" fmla="*/ 22 w 89"/>
                    <a:gd name="T25" fmla="*/ 7 h 29"/>
                    <a:gd name="T26" fmla="*/ 22 w 89"/>
                    <a:gd name="T27" fmla="*/ 7 h 29"/>
                    <a:gd name="T28" fmla="*/ 22 w 89"/>
                    <a:gd name="T29" fmla="*/ 7 h 29"/>
                    <a:gd name="T30" fmla="*/ 22 w 89"/>
                    <a:gd name="T31" fmla="*/ 8 h 29"/>
                    <a:gd name="T32" fmla="*/ 22 w 89"/>
                    <a:gd name="T33" fmla="*/ 8 h 29"/>
                    <a:gd name="T34" fmla="*/ 21 w 89"/>
                    <a:gd name="T35" fmla="*/ 8 h 29"/>
                    <a:gd name="T36" fmla="*/ 21 w 89"/>
                    <a:gd name="T37" fmla="*/ 8 h 29"/>
                    <a:gd name="T38" fmla="*/ 2 w 89"/>
                    <a:gd name="T39" fmla="*/ 7 h 29"/>
                    <a:gd name="T40" fmla="*/ 2 w 89"/>
                    <a:gd name="T41" fmla="*/ 7 h 29"/>
                    <a:gd name="T42" fmla="*/ 1 w 89"/>
                    <a:gd name="T43" fmla="*/ 7 h 29"/>
                    <a:gd name="T44" fmla="*/ 1 w 89"/>
                    <a:gd name="T45" fmla="*/ 7 h 29"/>
                    <a:gd name="T46" fmla="*/ 1 w 89"/>
                    <a:gd name="T47" fmla="*/ 7 h 29"/>
                    <a:gd name="T48" fmla="*/ 1 w 89"/>
                    <a:gd name="T49" fmla="*/ 7 h 29"/>
                    <a:gd name="T50" fmla="*/ 1 w 89"/>
                    <a:gd name="T51" fmla="*/ 7 h 29"/>
                    <a:gd name="T52" fmla="*/ 0 w 89"/>
                    <a:gd name="T53" fmla="*/ 7 h 29"/>
                    <a:gd name="T54" fmla="*/ 0 w 89"/>
                    <a:gd name="T55" fmla="*/ 6 h 29"/>
                    <a:gd name="T56" fmla="*/ 1 w 89"/>
                    <a:gd name="T57" fmla="*/ 2 h 29"/>
                    <a:gd name="T58" fmla="*/ 1 w 89"/>
                    <a:gd name="T59" fmla="*/ 1 h 29"/>
                    <a:gd name="T60" fmla="*/ 1 w 89"/>
                    <a:gd name="T61" fmla="*/ 1 h 29"/>
                    <a:gd name="T62" fmla="*/ 1 w 89"/>
                    <a:gd name="T63" fmla="*/ 1 h 29"/>
                    <a:gd name="T64" fmla="*/ 1 w 89"/>
                    <a:gd name="T65" fmla="*/ 1 h 29"/>
                    <a:gd name="T66" fmla="*/ 1 w 89"/>
                    <a:gd name="T67" fmla="*/ 0 h 29"/>
                    <a:gd name="T68" fmla="*/ 1 w 89"/>
                    <a:gd name="T69" fmla="*/ 0 h 29"/>
                    <a:gd name="T70" fmla="*/ 2 w 89"/>
                    <a:gd name="T71" fmla="*/ 0 h 29"/>
                    <a:gd name="T72" fmla="*/ 2 w 89"/>
                    <a:gd name="T73" fmla="*/ 0 h 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29"/>
                    <a:gd name="T113" fmla="*/ 89 w 89"/>
                    <a:gd name="T114" fmla="*/ 29 h 2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29">
                      <a:moveTo>
                        <a:pt x="6" y="0"/>
                      </a:moveTo>
                      <a:lnTo>
                        <a:pt x="84" y="2"/>
                      </a:lnTo>
                      <a:lnTo>
                        <a:pt x="86" y="2"/>
                      </a:lnTo>
                      <a:lnTo>
                        <a:pt x="87" y="2"/>
                      </a:lnTo>
                      <a:lnTo>
                        <a:pt x="87" y="3"/>
                      </a:lnTo>
                      <a:lnTo>
                        <a:pt x="88" y="3"/>
                      </a:lnTo>
                      <a:lnTo>
                        <a:pt x="88" y="4"/>
                      </a:lnTo>
                      <a:lnTo>
                        <a:pt x="88" y="5"/>
                      </a:lnTo>
                      <a:lnTo>
                        <a:pt x="89" y="5"/>
                      </a:lnTo>
                      <a:lnTo>
                        <a:pt x="89" y="6"/>
                      </a:lnTo>
                      <a:lnTo>
                        <a:pt x="88" y="25"/>
                      </a:lnTo>
                      <a:lnTo>
                        <a:pt x="88" y="26"/>
                      </a:lnTo>
                      <a:lnTo>
                        <a:pt x="88" y="27"/>
                      </a:lnTo>
                      <a:lnTo>
                        <a:pt x="88" y="28"/>
                      </a:lnTo>
                      <a:lnTo>
                        <a:pt x="87" y="28"/>
                      </a:lnTo>
                      <a:lnTo>
                        <a:pt x="87" y="29"/>
                      </a:lnTo>
                      <a:lnTo>
                        <a:pt x="86" y="29"/>
                      </a:lnTo>
                      <a:lnTo>
                        <a:pt x="84" y="29"/>
                      </a:lnTo>
                      <a:lnTo>
                        <a:pt x="83" y="29"/>
                      </a:lnTo>
                      <a:lnTo>
                        <a:pt x="6" y="28"/>
                      </a:lnTo>
                      <a:lnTo>
                        <a:pt x="5" y="28"/>
                      </a:lnTo>
                      <a:lnTo>
                        <a:pt x="4" y="28"/>
                      </a:lnTo>
                      <a:lnTo>
                        <a:pt x="3" y="27"/>
                      </a:lnTo>
                      <a:lnTo>
                        <a:pt x="1" y="27"/>
                      </a:lnTo>
                      <a:lnTo>
                        <a:pt x="1" y="26"/>
                      </a:lnTo>
                      <a:lnTo>
                        <a:pt x="1" y="25"/>
                      </a:lnTo>
                      <a:lnTo>
                        <a:pt x="0" y="25"/>
                      </a:lnTo>
                      <a:lnTo>
                        <a:pt x="0" y="23"/>
                      </a:lnTo>
                      <a:lnTo>
                        <a:pt x="1" y="5"/>
                      </a:lnTo>
                      <a:lnTo>
                        <a:pt x="1" y="4"/>
                      </a:lnTo>
                      <a:lnTo>
                        <a:pt x="1" y="3"/>
                      </a:lnTo>
                      <a:lnTo>
                        <a:pt x="1" y="2"/>
                      </a:lnTo>
                      <a:lnTo>
                        <a:pt x="3" y="2"/>
                      </a:lnTo>
                      <a:lnTo>
                        <a:pt x="3" y="0"/>
                      </a:lnTo>
                      <a:lnTo>
                        <a:pt x="4" y="0"/>
                      </a:lnTo>
                      <a:lnTo>
                        <a:pt x="5" y="0"/>
                      </a:lnTo>
                      <a:lnTo>
                        <a:pt x="6" y="0"/>
                      </a:lnTo>
                    </a:path>
                  </a:pathLst>
                </a:custGeom>
                <a:noFill/>
                <a:ln w="0">
                  <a:solidFill>
                    <a:srgbClr val="000000"/>
                  </a:solidFill>
                  <a:prstDash val="solid"/>
                  <a:round/>
                  <a:headEnd/>
                  <a:tailEnd/>
                </a:ln>
              </p:spPr>
              <p:txBody>
                <a:bodyPr/>
                <a:lstStyle/>
                <a:p>
                  <a:endParaRPr lang="en-GB"/>
                </a:p>
              </p:txBody>
            </p:sp>
            <p:sp>
              <p:nvSpPr>
                <p:cNvPr id="975" name="Freeform 1291"/>
                <p:cNvSpPr>
                  <a:spLocks/>
                </p:cNvSpPr>
                <p:nvPr/>
              </p:nvSpPr>
              <p:spPr bwMode="auto">
                <a:xfrm>
                  <a:off x="3074" y="2999"/>
                  <a:ext cx="10" cy="75"/>
                </a:xfrm>
                <a:custGeom>
                  <a:avLst/>
                  <a:gdLst>
                    <a:gd name="T0" fmla="*/ 0 w 22"/>
                    <a:gd name="T1" fmla="*/ 0 h 150"/>
                    <a:gd name="T2" fmla="*/ 0 w 22"/>
                    <a:gd name="T3" fmla="*/ 1 h 150"/>
                    <a:gd name="T4" fmla="*/ 0 w 22"/>
                    <a:gd name="T5" fmla="*/ 1 h 150"/>
                    <a:gd name="T6" fmla="*/ 0 w 22"/>
                    <a:gd name="T7" fmla="*/ 1 h 150"/>
                    <a:gd name="T8" fmla="*/ 0 w 22"/>
                    <a:gd name="T9" fmla="*/ 1 h 150"/>
                    <a:gd name="T10" fmla="*/ 1 w 22"/>
                    <a:gd name="T11" fmla="*/ 1 h 150"/>
                    <a:gd name="T12" fmla="*/ 1 w 22"/>
                    <a:gd name="T13" fmla="*/ 1 h 150"/>
                    <a:gd name="T14" fmla="*/ 1 w 22"/>
                    <a:gd name="T15" fmla="*/ 1 h 150"/>
                    <a:gd name="T16" fmla="*/ 1 w 22"/>
                    <a:gd name="T17" fmla="*/ 1 h 150"/>
                    <a:gd name="T18" fmla="*/ 1 w 22"/>
                    <a:gd name="T19" fmla="*/ 2 h 150"/>
                    <a:gd name="T20" fmla="*/ 2 w 22"/>
                    <a:gd name="T21" fmla="*/ 2 h 150"/>
                    <a:gd name="T22" fmla="*/ 2 w 22"/>
                    <a:gd name="T23" fmla="*/ 2 h 150"/>
                    <a:gd name="T24" fmla="*/ 2 w 22"/>
                    <a:gd name="T25" fmla="*/ 2 h 150"/>
                    <a:gd name="T26" fmla="*/ 2 w 22"/>
                    <a:gd name="T27" fmla="*/ 3 h 150"/>
                    <a:gd name="T28" fmla="*/ 2 w 22"/>
                    <a:gd name="T29" fmla="*/ 3 h 150"/>
                    <a:gd name="T30" fmla="*/ 3 w 22"/>
                    <a:gd name="T31" fmla="*/ 3 h 150"/>
                    <a:gd name="T32" fmla="*/ 3 w 22"/>
                    <a:gd name="T33" fmla="*/ 3 h 150"/>
                    <a:gd name="T34" fmla="*/ 3 w 22"/>
                    <a:gd name="T35" fmla="*/ 3 h 150"/>
                    <a:gd name="T36" fmla="*/ 3 w 22"/>
                    <a:gd name="T37" fmla="*/ 4 h 150"/>
                    <a:gd name="T38" fmla="*/ 3 w 22"/>
                    <a:gd name="T39" fmla="*/ 4 h 150"/>
                    <a:gd name="T40" fmla="*/ 4 w 22"/>
                    <a:gd name="T41" fmla="*/ 5 h 150"/>
                    <a:gd name="T42" fmla="*/ 4 w 22"/>
                    <a:gd name="T43" fmla="*/ 5 h 150"/>
                    <a:gd name="T44" fmla="*/ 4 w 22"/>
                    <a:gd name="T45" fmla="*/ 5 h 150"/>
                    <a:gd name="T46" fmla="*/ 4 w 22"/>
                    <a:gd name="T47" fmla="*/ 5 h 150"/>
                    <a:gd name="T48" fmla="*/ 4 w 22"/>
                    <a:gd name="T49" fmla="*/ 5 h 150"/>
                    <a:gd name="T50" fmla="*/ 4 w 22"/>
                    <a:gd name="T51" fmla="*/ 5 h 150"/>
                    <a:gd name="T52" fmla="*/ 5 w 22"/>
                    <a:gd name="T53" fmla="*/ 6 h 150"/>
                    <a:gd name="T54" fmla="*/ 5 w 22"/>
                    <a:gd name="T55" fmla="*/ 6 h 150"/>
                    <a:gd name="T56" fmla="*/ 5 w 22"/>
                    <a:gd name="T57" fmla="*/ 6 h 150"/>
                    <a:gd name="T58" fmla="*/ 5 w 22"/>
                    <a:gd name="T59" fmla="*/ 7 h 150"/>
                    <a:gd name="T60" fmla="*/ 5 w 22"/>
                    <a:gd name="T61" fmla="*/ 7 h 150"/>
                    <a:gd name="T62" fmla="*/ 5 w 22"/>
                    <a:gd name="T63" fmla="*/ 7 h 150"/>
                    <a:gd name="T64" fmla="*/ 5 w 22"/>
                    <a:gd name="T65" fmla="*/ 8 h 150"/>
                    <a:gd name="T66" fmla="*/ 4 w 22"/>
                    <a:gd name="T67" fmla="*/ 38 h 1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150"/>
                    <a:gd name="T104" fmla="*/ 22 w 22"/>
                    <a:gd name="T105" fmla="*/ 150 h 1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150">
                      <a:moveTo>
                        <a:pt x="0" y="0"/>
                      </a:moveTo>
                      <a:lnTo>
                        <a:pt x="0" y="1"/>
                      </a:lnTo>
                      <a:lnTo>
                        <a:pt x="1" y="1"/>
                      </a:lnTo>
                      <a:lnTo>
                        <a:pt x="2" y="3"/>
                      </a:lnTo>
                      <a:lnTo>
                        <a:pt x="2" y="4"/>
                      </a:lnTo>
                      <a:lnTo>
                        <a:pt x="4" y="5"/>
                      </a:lnTo>
                      <a:lnTo>
                        <a:pt x="5" y="6"/>
                      </a:lnTo>
                      <a:lnTo>
                        <a:pt x="6" y="6"/>
                      </a:lnTo>
                      <a:lnTo>
                        <a:pt x="7" y="7"/>
                      </a:lnTo>
                      <a:lnTo>
                        <a:pt x="7" y="8"/>
                      </a:lnTo>
                      <a:lnTo>
                        <a:pt x="8" y="9"/>
                      </a:lnTo>
                      <a:lnTo>
                        <a:pt x="9" y="9"/>
                      </a:lnTo>
                      <a:lnTo>
                        <a:pt x="10" y="11"/>
                      </a:lnTo>
                      <a:lnTo>
                        <a:pt x="10" y="12"/>
                      </a:lnTo>
                      <a:lnTo>
                        <a:pt x="12" y="12"/>
                      </a:lnTo>
                      <a:lnTo>
                        <a:pt x="13" y="13"/>
                      </a:lnTo>
                      <a:lnTo>
                        <a:pt x="14" y="14"/>
                      </a:lnTo>
                      <a:lnTo>
                        <a:pt x="15" y="15"/>
                      </a:lnTo>
                      <a:lnTo>
                        <a:pt x="15" y="16"/>
                      </a:lnTo>
                      <a:lnTo>
                        <a:pt x="16" y="16"/>
                      </a:lnTo>
                      <a:lnTo>
                        <a:pt x="17" y="17"/>
                      </a:lnTo>
                      <a:lnTo>
                        <a:pt x="17" y="19"/>
                      </a:lnTo>
                      <a:lnTo>
                        <a:pt x="19" y="20"/>
                      </a:lnTo>
                      <a:lnTo>
                        <a:pt x="19" y="21"/>
                      </a:lnTo>
                      <a:lnTo>
                        <a:pt x="20" y="22"/>
                      </a:lnTo>
                      <a:lnTo>
                        <a:pt x="20" y="23"/>
                      </a:lnTo>
                      <a:lnTo>
                        <a:pt x="21" y="24"/>
                      </a:lnTo>
                      <a:lnTo>
                        <a:pt x="21" y="26"/>
                      </a:lnTo>
                      <a:lnTo>
                        <a:pt x="21" y="27"/>
                      </a:lnTo>
                      <a:lnTo>
                        <a:pt x="22" y="28"/>
                      </a:lnTo>
                      <a:lnTo>
                        <a:pt x="22" y="30"/>
                      </a:lnTo>
                      <a:lnTo>
                        <a:pt x="22" y="31"/>
                      </a:lnTo>
                      <a:lnTo>
                        <a:pt x="22" y="32"/>
                      </a:lnTo>
                      <a:lnTo>
                        <a:pt x="20" y="150"/>
                      </a:lnTo>
                    </a:path>
                  </a:pathLst>
                </a:custGeom>
                <a:noFill/>
                <a:ln w="0">
                  <a:solidFill>
                    <a:srgbClr val="000000"/>
                  </a:solidFill>
                  <a:prstDash val="solid"/>
                  <a:round/>
                  <a:headEnd/>
                  <a:tailEnd/>
                </a:ln>
              </p:spPr>
              <p:txBody>
                <a:bodyPr/>
                <a:lstStyle/>
                <a:p>
                  <a:endParaRPr lang="en-GB"/>
                </a:p>
              </p:txBody>
            </p:sp>
            <p:sp>
              <p:nvSpPr>
                <p:cNvPr id="976" name="Line 1292"/>
                <p:cNvSpPr>
                  <a:spLocks noChangeShapeType="1"/>
                </p:cNvSpPr>
                <p:nvPr/>
              </p:nvSpPr>
              <p:spPr bwMode="auto">
                <a:xfrm flipH="1" flipV="1">
                  <a:off x="3029" y="3012"/>
                  <a:ext cx="55" cy="4"/>
                </a:xfrm>
                <a:prstGeom prst="line">
                  <a:avLst/>
                </a:prstGeom>
                <a:noFill/>
                <a:ln w="0">
                  <a:solidFill>
                    <a:srgbClr val="000000"/>
                  </a:solidFill>
                  <a:round/>
                  <a:headEnd/>
                  <a:tailEnd/>
                </a:ln>
              </p:spPr>
              <p:txBody>
                <a:bodyPr/>
                <a:lstStyle/>
                <a:p>
                  <a:endParaRPr lang="en-GB"/>
                </a:p>
              </p:txBody>
            </p:sp>
            <p:sp>
              <p:nvSpPr>
                <p:cNvPr id="977" name="Line 1293"/>
                <p:cNvSpPr>
                  <a:spLocks noChangeShapeType="1"/>
                </p:cNvSpPr>
                <p:nvPr/>
              </p:nvSpPr>
              <p:spPr bwMode="auto">
                <a:xfrm flipH="1">
                  <a:off x="4206" y="3056"/>
                  <a:ext cx="102" cy="16"/>
                </a:xfrm>
                <a:prstGeom prst="line">
                  <a:avLst/>
                </a:prstGeom>
                <a:noFill/>
                <a:ln w="0">
                  <a:solidFill>
                    <a:srgbClr val="000000"/>
                  </a:solidFill>
                  <a:round/>
                  <a:headEnd/>
                  <a:tailEnd/>
                </a:ln>
              </p:spPr>
              <p:txBody>
                <a:bodyPr/>
                <a:lstStyle/>
                <a:p>
                  <a:endParaRPr lang="en-GB"/>
                </a:p>
              </p:txBody>
            </p:sp>
            <p:sp>
              <p:nvSpPr>
                <p:cNvPr id="978" name="Freeform 1294"/>
                <p:cNvSpPr>
                  <a:spLocks noEditPoints="1"/>
                </p:cNvSpPr>
                <p:nvPr/>
              </p:nvSpPr>
              <p:spPr bwMode="auto">
                <a:xfrm>
                  <a:off x="3369" y="2921"/>
                  <a:ext cx="355" cy="23"/>
                </a:xfrm>
                <a:custGeom>
                  <a:avLst/>
                  <a:gdLst>
                    <a:gd name="T0" fmla="*/ 176 w 710"/>
                    <a:gd name="T1" fmla="*/ 0 h 46"/>
                    <a:gd name="T2" fmla="*/ 177 w 710"/>
                    <a:gd name="T3" fmla="*/ 1 h 46"/>
                    <a:gd name="T4" fmla="*/ 177 w 710"/>
                    <a:gd name="T5" fmla="*/ 1 h 46"/>
                    <a:gd name="T6" fmla="*/ 178 w 710"/>
                    <a:gd name="T7" fmla="*/ 1 h 46"/>
                    <a:gd name="T8" fmla="*/ 178 w 710"/>
                    <a:gd name="T9" fmla="*/ 1 h 46"/>
                    <a:gd name="T10" fmla="*/ 178 w 710"/>
                    <a:gd name="T11" fmla="*/ 1 h 46"/>
                    <a:gd name="T12" fmla="*/ 178 w 710"/>
                    <a:gd name="T13" fmla="*/ 9 h 46"/>
                    <a:gd name="T14" fmla="*/ 178 w 710"/>
                    <a:gd name="T15" fmla="*/ 9 h 46"/>
                    <a:gd name="T16" fmla="*/ 178 w 710"/>
                    <a:gd name="T17" fmla="*/ 9 h 46"/>
                    <a:gd name="T18" fmla="*/ 177 w 710"/>
                    <a:gd name="T19" fmla="*/ 10 h 46"/>
                    <a:gd name="T20" fmla="*/ 177 w 710"/>
                    <a:gd name="T21" fmla="*/ 10 h 46"/>
                    <a:gd name="T22" fmla="*/ 176 w 710"/>
                    <a:gd name="T23" fmla="*/ 10 h 46"/>
                    <a:gd name="T24" fmla="*/ 151 w 710"/>
                    <a:gd name="T25" fmla="*/ 11 h 46"/>
                    <a:gd name="T26" fmla="*/ 150 w 710"/>
                    <a:gd name="T27" fmla="*/ 11 h 46"/>
                    <a:gd name="T28" fmla="*/ 150 w 710"/>
                    <a:gd name="T29" fmla="*/ 10 h 46"/>
                    <a:gd name="T30" fmla="*/ 150 w 710"/>
                    <a:gd name="T31" fmla="*/ 10 h 46"/>
                    <a:gd name="T32" fmla="*/ 150 w 710"/>
                    <a:gd name="T33" fmla="*/ 9 h 46"/>
                    <a:gd name="T34" fmla="*/ 149 w 710"/>
                    <a:gd name="T35" fmla="*/ 9 h 46"/>
                    <a:gd name="T36" fmla="*/ 149 w 710"/>
                    <a:gd name="T37" fmla="*/ 2 h 46"/>
                    <a:gd name="T38" fmla="*/ 149 w 710"/>
                    <a:gd name="T39" fmla="*/ 1 h 46"/>
                    <a:gd name="T40" fmla="*/ 150 w 710"/>
                    <a:gd name="T41" fmla="*/ 1 h 46"/>
                    <a:gd name="T42" fmla="*/ 150 w 710"/>
                    <a:gd name="T43" fmla="*/ 1 h 46"/>
                    <a:gd name="T44" fmla="*/ 150 w 710"/>
                    <a:gd name="T45" fmla="*/ 1 h 46"/>
                    <a:gd name="T46" fmla="*/ 151 w 710"/>
                    <a:gd name="T47" fmla="*/ 1 h 46"/>
                    <a:gd name="T48" fmla="*/ 1 w 710"/>
                    <a:gd name="T49" fmla="*/ 1 h 46"/>
                    <a:gd name="T50" fmla="*/ 27 w 710"/>
                    <a:gd name="T51" fmla="*/ 1 h 46"/>
                    <a:gd name="T52" fmla="*/ 27 w 710"/>
                    <a:gd name="T53" fmla="*/ 1 h 46"/>
                    <a:gd name="T54" fmla="*/ 28 w 710"/>
                    <a:gd name="T55" fmla="*/ 1 h 46"/>
                    <a:gd name="T56" fmla="*/ 28 w 710"/>
                    <a:gd name="T57" fmla="*/ 2 h 46"/>
                    <a:gd name="T58" fmla="*/ 28 w 710"/>
                    <a:gd name="T59" fmla="*/ 3 h 46"/>
                    <a:gd name="T60" fmla="*/ 28 w 710"/>
                    <a:gd name="T61" fmla="*/ 3 h 46"/>
                    <a:gd name="T62" fmla="*/ 28 w 710"/>
                    <a:gd name="T63" fmla="*/ 10 h 46"/>
                    <a:gd name="T64" fmla="*/ 28 w 710"/>
                    <a:gd name="T65" fmla="*/ 11 h 46"/>
                    <a:gd name="T66" fmla="*/ 28 w 710"/>
                    <a:gd name="T67" fmla="*/ 11 h 46"/>
                    <a:gd name="T68" fmla="*/ 28 w 710"/>
                    <a:gd name="T69" fmla="*/ 11 h 46"/>
                    <a:gd name="T70" fmla="*/ 27 w 710"/>
                    <a:gd name="T71" fmla="*/ 11 h 46"/>
                    <a:gd name="T72" fmla="*/ 27 w 710"/>
                    <a:gd name="T73" fmla="*/ 12 h 46"/>
                    <a:gd name="T74" fmla="*/ 1 w 710"/>
                    <a:gd name="T75" fmla="*/ 12 h 46"/>
                    <a:gd name="T76" fmla="*/ 1 w 710"/>
                    <a:gd name="T77" fmla="*/ 12 h 46"/>
                    <a:gd name="T78" fmla="*/ 1 w 710"/>
                    <a:gd name="T79" fmla="*/ 12 h 46"/>
                    <a:gd name="T80" fmla="*/ 1 w 710"/>
                    <a:gd name="T81" fmla="*/ 11 h 46"/>
                    <a:gd name="T82" fmla="*/ 1 w 710"/>
                    <a:gd name="T83" fmla="*/ 11 h 46"/>
                    <a:gd name="T84" fmla="*/ 0 w 710"/>
                    <a:gd name="T85" fmla="*/ 10 h 46"/>
                    <a:gd name="T86" fmla="*/ 0 w 710"/>
                    <a:gd name="T87" fmla="*/ 3 h 46"/>
                    <a:gd name="T88" fmla="*/ 0 w 710"/>
                    <a:gd name="T89" fmla="*/ 3 h 46"/>
                    <a:gd name="T90" fmla="*/ 1 w 710"/>
                    <a:gd name="T91" fmla="*/ 3 h 46"/>
                    <a:gd name="T92" fmla="*/ 1 w 710"/>
                    <a:gd name="T93" fmla="*/ 2 h 46"/>
                    <a:gd name="T94" fmla="*/ 1 w 710"/>
                    <a:gd name="T95" fmla="*/ 1 h 46"/>
                    <a:gd name="T96" fmla="*/ 1 w 710"/>
                    <a:gd name="T97" fmla="*/ 1 h 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10"/>
                    <a:gd name="T148" fmla="*/ 0 h 46"/>
                    <a:gd name="T149" fmla="*/ 710 w 710"/>
                    <a:gd name="T150" fmla="*/ 46 h 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10" h="46">
                      <a:moveTo>
                        <a:pt x="603" y="2"/>
                      </a:moveTo>
                      <a:lnTo>
                        <a:pt x="703" y="0"/>
                      </a:lnTo>
                      <a:lnTo>
                        <a:pt x="704" y="0"/>
                      </a:lnTo>
                      <a:lnTo>
                        <a:pt x="705" y="1"/>
                      </a:lnTo>
                      <a:lnTo>
                        <a:pt x="706" y="1"/>
                      </a:lnTo>
                      <a:lnTo>
                        <a:pt x="707" y="1"/>
                      </a:lnTo>
                      <a:lnTo>
                        <a:pt x="707" y="2"/>
                      </a:lnTo>
                      <a:lnTo>
                        <a:pt x="709" y="2"/>
                      </a:lnTo>
                      <a:lnTo>
                        <a:pt x="709" y="3"/>
                      </a:lnTo>
                      <a:lnTo>
                        <a:pt x="709" y="4"/>
                      </a:lnTo>
                      <a:lnTo>
                        <a:pt x="710" y="4"/>
                      </a:lnTo>
                      <a:lnTo>
                        <a:pt x="710" y="5"/>
                      </a:lnTo>
                      <a:lnTo>
                        <a:pt x="710" y="7"/>
                      </a:lnTo>
                      <a:lnTo>
                        <a:pt x="710" y="33"/>
                      </a:lnTo>
                      <a:lnTo>
                        <a:pt x="710" y="34"/>
                      </a:lnTo>
                      <a:lnTo>
                        <a:pt x="710" y="35"/>
                      </a:lnTo>
                      <a:lnTo>
                        <a:pt x="710" y="36"/>
                      </a:lnTo>
                      <a:lnTo>
                        <a:pt x="709" y="36"/>
                      </a:lnTo>
                      <a:lnTo>
                        <a:pt x="709" y="38"/>
                      </a:lnTo>
                      <a:lnTo>
                        <a:pt x="707" y="38"/>
                      </a:lnTo>
                      <a:lnTo>
                        <a:pt x="707" y="39"/>
                      </a:lnTo>
                      <a:lnTo>
                        <a:pt x="706" y="39"/>
                      </a:lnTo>
                      <a:lnTo>
                        <a:pt x="705" y="40"/>
                      </a:lnTo>
                      <a:lnTo>
                        <a:pt x="704" y="40"/>
                      </a:lnTo>
                      <a:lnTo>
                        <a:pt x="603" y="41"/>
                      </a:lnTo>
                      <a:lnTo>
                        <a:pt x="602" y="41"/>
                      </a:lnTo>
                      <a:lnTo>
                        <a:pt x="600" y="41"/>
                      </a:lnTo>
                      <a:lnTo>
                        <a:pt x="599" y="41"/>
                      </a:lnTo>
                      <a:lnTo>
                        <a:pt x="599" y="40"/>
                      </a:lnTo>
                      <a:lnTo>
                        <a:pt x="598" y="40"/>
                      </a:lnTo>
                      <a:lnTo>
                        <a:pt x="598" y="39"/>
                      </a:lnTo>
                      <a:lnTo>
                        <a:pt x="597" y="39"/>
                      </a:lnTo>
                      <a:lnTo>
                        <a:pt x="597" y="38"/>
                      </a:lnTo>
                      <a:lnTo>
                        <a:pt x="597" y="36"/>
                      </a:lnTo>
                      <a:lnTo>
                        <a:pt x="596" y="36"/>
                      </a:lnTo>
                      <a:lnTo>
                        <a:pt x="596" y="35"/>
                      </a:lnTo>
                      <a:lnTo>
                        <a:pt x="596" y="9"/>
                      </a:lnTo>
                      <a:lnTo>
                        <a:pt x="596" y="8"/>
                      </a:lnTo>
                      <a:lnTo>
                        <a:pt x="596" y="7"/>
                      </a:lnTo>
                      <a:lnTo>
                        <a:pt x="596" y="5"/>
                      </a:lnTo>
                      <a:lnTo>
                        <a:pt x="597" y="5"/>
                      </a:lnTo>
                      <a:lnTo>
                        <a:pt x="597" y="4"/>
                      </a:lnTo>
                      <a:lnTo>
                        <a:pt x="598" y="4"/>
                      </a:lnTo>
                      <a:lnTo>
                        <a:pt x="598" y="3"/>
                      </a:lnTo>
                      <a:lnTo>
                        <a:pt x="599" y="3"/>
                      </a:lnTo>
                      <a:lnTo>
                        <a:pt x="599" y="2"/>
                      </a:lnTo>
                      <a:lnTo>
                        <a:pt x="600" y="2"/>
                      </a:lnTo>
                      <a:lnTo>
                        <a:pt x="602" y="2"/>
                      </a:lnTo>
                      <a:lnTo>
                        <a:pt x="603" y="2"/>
                      </a:lnTo>
                      <a:close/>
                      <a:moveTo>
                        <a:pt x="7" y="7"/>
                      </a:moveTo>
                      <a:lnTo>
                        <a:pt x="107" y="4"/>
                      </a:lnTo>
                      <a:lnTo>
                        <a:pt x="108" y="4"/>
                      </a:lnTo>
                      <a:lnTo>
                        <a:pt x="110" y="4"/>
                      </a:lnTo>
                      <a:lnTo>
                        <a:pt x="111" y="5"/>
                      </a:lnTo>
                      <a:lnTo>
                        <a:pt x="112" y="5"/>
                      </a:lnTo>
                      <a:lnTo>
                        <a:pt x="112" y="7"/>
                      </a:lnTo>
                      <a:lnTo>
                        <a:pt x="113" y="7"/>
                      </a:lnTo>
                      <a:lnTo>
                        <a:pt x="113" y="8"/>
                      </a:lnTo>
                      <a:lnTo>
                        <a:pt x="114" y="8"/>
                      </a:lnTo>
                      <a:lnTo>
                        <a:pt x="114" y="9"/>
                      </a:lnTo>
                      <a:lnTo>
                        <a:pt x="114" y="10"/>
                      </a:lnTo>
                      <a:lnTo>
                        <a:pt x="114" y="11"/>
                      </a:lnTo>
                      <a:lnTo>
                        <a:pt x="115" y="38"/>
                      </a:lnTo>
                      <a:lnTo>
                        <a:pt x="114" y="39"/>
                      </a:lnTo>
                      <a:lnTo>
                        <a:pt x="114" y="40"/>
                      </a:lnTo>
                      <a:lnTo>
                        <a:pt x="114" y="41"/>
                      </a:lnTo>
                      <a:lnTo>
                        <a:pt x="113" y="41"/>
                      </a:lnTo>
                      <a:lnTo>
                        <a:pt x="113" y="42"/>
                      </a:lnTo>
                      <a:lnTo>
                        <a:pt x="112" y="42"/>
                      </a:lnTo>
                      <a:lnTo>
                        <a:pt x="112" y="43"/>
                      </a:lnTo>
                      <a:lnTo>
                        <a:pt x="111" y="43"/>
                      </a:lnTo>
                      <a:lnTo>
                        <a:pt x="110" y="43"/>
                      </a:lnTo>
                      <a:lnTo>
                        <a:pt x="108" y="43"/>
                      </a:lnTo>
                      <a:lnTo>
                        <a:pt x="108" y="45"/>
                      </a:lnTo>
                      <a:lnTo>
                        <a:pt x="7" y="46"/>
                      </a:lnTo>
                      <a:lnTo>
                        <a:pt x="6" y="46"/>
                      </a:lnTo>
                      <a:lnTo>
                        <a:pt x="5" y="46"/>
                      </a:lnTo>
                      <a:lnTo>
                        <a:pt x="4" y="46"/>
                      </a:lnTo>
                      <a:lnTo>
                        <a:pt x="4" y="45"/>
                      </a:lnTo>
                      <a:lnTo>
                        <a:pt x="2" y="45"/>
                      </a:lnTo>
                      <a:lnTo>
                        <a:pt x="2" y="43"/>
                      </a:lnTo>
                      <a:lnTo>
                        <a:pt x="1" y="43"/>
                      </a:lnTo>
                      <a:lnTo>
                        <a:pt x="1" y="42"/>
                      </a:lnTo>
                      <a:lnTo>
                        <a:pt x="1" y="41"/>
                      </a:lnTo>
                      <a:lnTo>
                        <a:pt x="1" y="40"/>
                      </a:lnTo>
                      <a:lnTo>
                        <a:pt x="0" y="40"/>
                      </a:lnTo>
                      <a:lnTo>
                        <a:pt x="0" y="13"/>
                      </a:lnTo>
                      <a:lnTo>
                        <a:pt x="0" y="12"/>
                      </a:lnTo>
                      <a:lnTo>
                        <a:pt x="0" y="11"/>
                      </a:lnTo>
                      <a:lnTo>
                        <a:pt x="0" y="10"/>
                      </a:lnTo>
                      <a:lnTo>
                        <a:pt x="1" y="10"/>
                      </a:lnTo>
                      <a:lnTo>
                        <a:pt x="1" y="9"/>
                      </a:lnTo>
                      <a:lnTo>
                        <a:pt x="2" y="8"/>
                      </a:lnTo>
                      <a:lnTo>
                        <a:pt x="4" y="8"/>
                      </a:lnTo>
                      <a:lnTo>
                        <a:pt x="4" y="7"/>
                      </a:lnTo>
                      <a:lnTo>
                        <a:pt x="5" y="7"/>
                      </a:lnTo>
                      <a:lnTo>
                        <a:pt x="6" y="7"/>
                      </a:lnTo>
                      <a:lnTo>
                        <a:pt x="7" y="7"/>
                      </a:lnTo>
                      <a:close/>
                    </a:path>
                  </a:pathLst>
                </a:custGeom>
                <a:solidFill>
                  <a:srgbClr val="000000"/>
                </a:solidFill>
                <a:ln w="9525">
                  <a:noFill/>
                  <a:round/>
                  <a:headEnd/>
                  <a:tailEnd/>
                </a:ln>
              </p:spPr>
              <p:txBody>
                <a:bodyPr/>
                <a:lstStyle/>
                <a:p>
                  <a:endParaRPr lang="en-GB"/>
                </a:p>
              </p:txBody>
            </p:sp>
            <p:sp>
              <p:nvSpPr>
                <p:cNvPr id="979" name="Freeform 1295"/>
                <p:cNvSpPr>
                  <a:spLocks/>
                </p:cNvSpPr>
                <p:nvPr/>
              </p:nvSpPr>
              <p:spPr bwMode="auto">
                <a:xfrm>
                  <a:off x="3667" y="2921"/>
                  <a:ext cx="57" cy="21"/>
                </a:xfrm>
                <a:custGeom>
                  <a:avLst/>
                  <a:gdLst>
                    <a:gd name="T0" fmla="*/ 2 w 114"/>
                    <a:gd name="T1" fmla="*/ 1 h 41"/>
                    <a:gd name="T2" fmla="*/ 27 w 114"/>
                    <a:gd name="T3" fmla="*/ 0 h 41"/>
                    <a:gd name="T4" fmla="*/ 27 w 114"/>
                    <a:gd name="T5" fmla="*/ 0 h 41"/>
                    <a:gd name="T6" fmla="*/ 28 w 114"/>
                    <a:gd name="T7" fmla="*/ 1 h 41"/>
                    <a:gd name="T8" fmla="*/ 28 w 114"/>
                    <a:gd name="T9" fmla="*/ 1 h 41"/>
                    <a:gd name="T10" fmla="*/ 28 w 114"/>
                    <a:gd name="T11" fmla="*/ 1 h 41"/>
                    <a:gd name="T12" fmla="*/ 28 w 114"/>
                    <a:gd name="T13" fmla="*/ 1 h 41"/>
                    <a:gd name="T14" fmla="*/ 29 w 114"/>
                    <a:gd name="T15" fmla="*/ 1 h 41"/>
                    <a:gd name="T16" fmla="*/ 29 w 114"/>
                    <a:gd name="T17" fmla="*/ 1 h 41"/>
                    <a:gd name="T18" fmla="*/ 29 w 114"/>
                    <a:gd name="T19" fmla="*/ 1 h 41"/>
                    <a:gd name="T20" fmla="*/ 29 w 114"/>
                    <a:gd name="T21" fmla="*/ 1 h 41"/>
                    <a:gd name="T22" fmla="*/ 29 w 114"/>
                    <a:gd name="T23" fmla="*/ 2 h 41"/>
                    <a:gd name="T24" fmla="*/ 29 w 114"/>
                    <a:gd name="T25" fmla="*/ 2 h 41"/>
                    <a:gd name="T26" fmla="*/ 29 w 114"/>
                    <a:gd name="T27" fmla="*/ 9 h 41"/>
                    <a:gd name="T28" fmla="*/ 29 w 114"/>
                    <a:gd name="T29" fmla="*/ 9 h 41"/>
                    <a:gd name="T30" fmla="*/ 29 w 114"/>
                    <a:gd name="T31" fmla="*/ 9 h 41"/>
                    <a:gd name="T32" fmla="*/ 29 w 114"/>
                    <a:gd name="T33" fmla="*/ 9 h 41"/>
                    <a:gd name="T34" fmla="*/ 29 w 114"/>
                    <a:gd name="T35" fmla="*/ 9 h 41"/>
                    <a:gd name="T36" fmla="*/ 29 w 114"/>
                    <a:gd name="T37" fmla="*/ 10 h 41"/>
                    <a:gd name="T38" fmla="*/ 28 w 114"/>
                    <a:gd name="T39" fmla="*/ 10 h 41"/>
                    <a:gd name="T40" fmla="*/ 28 w 114"/>
                    <a:gd name="T41" fmla="*/ 10 h 41"/>
                    <a:gd name="T42" fmla="*/ 28 w 114"/>
                    <a:gd name="T43" fmla="*/ 10 h 41"/>
                    <a:gd name="T44" fmla="*/ 28 w 114"/>
                    <a:gd name="T45" fmla="*/ 10 h 41"/>
                    <a:gd name="T46" fmla="*/ 27 w 114"/>
                    <a:gd name="T47" fmla="*/ 10 h 41"/>
                    <a:gd name="T48" fmla="*/ 2 w 114"/>
                    <a:gd name="T49" fmla="*/ 11 h 41"/>
                    <a:gd name="T50" fmla="*/ 2 w 114"/>
                    <a:gd name="T51" fmla="*/ 11 h 41"/>
                    <a:gd name="T52" fmla="*/ 1 w 114"/>
                    <a:gd name="T53" fmla="*/ 11 h 41"/>
                    <a:gd name="T54" fmla="*/ 1 w 114"/>
                    <a:gd name="T55" fmla="*/ 11 h 41"/>
                    <a:gd name="T56" fmla="*/ 1 w 114"/>
                    <a:gd name="T57" fmla="*/ 10 h 41"/>
                    <a:gd name="T58" fmla="*/ 1 w 114"/>
                    <a:gd name="T59" fmla="*/ 10 h 41"/>
                    <a:gd name="T60" fmla="*/ 1 w 114"/>
                    <a:gd name="T61" fmla="*/ 10 h 41"/>
                    <a:gd name="T62" fmla="*/ 1 w 114"/>
                    <a:gd name="T63" fmla="*/ 10 h 41"/>
                    <a:gd name="T64" fmla="*/ 1 w 114"/>
                    <a:gd name="T65" fmla="*/ 10 h 41"/>
                    <a:gd name="T66" fmla="*/ 1 w 114"/>
                    <a:gd name="T67" fmla="*/ 9 h 41"/>
                    <a:gd name="T68" fmla="*/ 0 w 114"/>
                    <a:gd name="T69" fmla="*/ 9 h 41"/>
                    <a:gd name="T70" fmla="*/ 0 w 114"/>
                    <a:gd name="T71" fmla="*/ 9 h 41"/>
                    <a:gd name="T72" fmla="*/ 0 w 114"/>
                    <a:gd name="T73" fmla="*/ 3 h 41"/>
                    <a:gd name="T74" fmla="*/ 0 w 114"/>
                    <a:gd name="T75" fmla="*/ 2 h 41"/>
                    <a:gd name="T76" fmla="*/ 0 w 114"/>
                    <a:gd name="T77" fmla="*/ 2 h 41"/>
                    <a:gd name="T78" fmla="*/ 0 w 114"/>
                    <a:gd name="T79" fmla="*/ 2 h 41"/>
                    <a:gd name="T80" fmla="*/ 1 w 114"/>
                    <a:gd name="T81" fmla="*/ 2 h 41"/>
                    <a:gd name="T82" fmla="*/ 1 w 114"/>
                    <a:gd name="T83" fmla="*/ 1 h 41"/>
                    <a:gd name="T84" fmla="*/ 1 w 114"/>
                    <a:gd name="T85" fmla="*/ 1 h 41"/>
                    <a:gd name="T86" fmla="*/ 1 w 114"/>
                    <a:gd name="T87" fmla="*/ 1 h 41"/>
                    <a:gd name="T88" fmla="*/ 1 w 114"/>
                    <a:gd name="T89" fmla="*/ 1 h 41"/>
                    <a:gd name="T90" fmla="*/ 1 w 114"/>
                    <a:gd name="T91" fmla="*/ 1 h 41"/>
                    <a:gd name="T92" fmla="*/ 1 w 114"/>
                    <a:gd name="T93" fmla="*/ 1 h 41"/>
                    <a:gd name="T94" fmla="*/ 2 w 114"/>
                    <a:gd name="T95" fmla="*/ 1 h 41"/>
                    <a:gd name="T96" fmla="*/ 2 w 114"/>
                    <a:gd name="T97" fmla="*/ 1 h 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4"/>
                    <a:gd name="T148" fmla="*/ 0 h 41"/>
                    <a:gd name="T149" fmla="*/ 114 w 114"/>
                    <a:gd name="T150" fmla="*/ 41 h 4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4" h="41">
                      <a:moveTo>
                        <a:pt x="7" y="2"/>
                      </a:moveTo>
                      <a:lnTo>
                        <a:pt x="107" y="0"/>
                      </a:lnTo>
                      <a:lnTo>
                        <a:pt x="108" y="0"/>
                      </a:lnTo>
                      <a:lnTo>
                        <a:pt x="109" y="1"/>
                      </a:lnTo>
                      <a:lnTo>
                        <a:pt x="110" y="1"/>
                      </a:lnTo>
                      <a:lnTo>
                        <a:pt x="111" y="1"/>
                      </a:lnTo>
                      <a:lnTo>
                        <a:pt x="111" y="2"/>
                      </a:lnTo>
                      <a:lnTo>
                        <a:pt x="113" y="2"/>
                      </a:lnTo>
                      <a:lnTo>
                        <a:pt x="113" y="3"/>
                      </a:lnTo>
                      <a:lnTo>
                        <a:pt x="113" y="4"/>
                      </a:lnTo>
                      <a:lnTo>
                        <a:pt x="114" y="4"/>
                      </a:lnTo>
                      <a:lnTo>
                        <a:pt x="114" y="5"/>
                      </a:lnTo>
                      <a:lnTo>
                        <a:pt x="114" y="7"/>
                      </a:lnTo>
                      <a:lnTo>
                        <a:pt x="114" y="33"/>
                      </a:lnTo>
                      <a:lnTo>
                        <a:pt x="114" y="34"/>
                      </a:lnTo>
                      <a:lnTo>
                        <a:pt x="114" y="35"/>
                      </a:lnTo>
                      <a:lnTo>
                        <a:pt x="114" y="36"/>
                      </a:lnTo>
                      <a:lnTo>
                        <a:pt x="113" y="36"/>
                      </a:lnTo>
                      <a:lnTo>
                        <a:pt x="113" y="38"/>
                      </a:lnTo>
                      <a:lnTo>
                        <a:pt x="111" y="38"/>
                      </a:lnTo>
                      <a:lnTo>
                        <a:pt x="111" y="39"/>
                      </a:lnTo>
                      <a:lnTo>
                        <a:pt x="110" y="39"/>
                      </a:lnTo>
                      <a:lnTo>
                        <a:pt x="109" y="40"/>
                      </a:lnTo>
                      <a:lnTo>
                        <a:pt x="108" y="40"/>
                      </a:lnTo>
                      <a:lnTo>
                        <a:pt x="7" y="41"/>
                      </a:lnTo>
                      <a:lnTo>
                        <a:pt x="6" y="41"/>
                      </a:lnTo>
                      <a:lnTo>
                        <a:pt x="4" y="41"/>
                      </a:lnTo>
                      <a:lnTo>
                        <a:pt x="3" y="41"/>
                      </a:lnTo>
                      <a:lnTo>
                        <a:pt x="3" y="40"/>
                      </a:lnTo>
                      <a:lnTo>
                        <a:pt x="2" y="40"/>
                      </a:lnTo>
                      <a:lnTo>
                        <a:pt x="2" y="39"/>
                      </a:lnTo>
                      <a:lnTo>
                        <a:pt x="1" y="39"/>
                      </a:lnTo>
                      <a:lnTo>
                        <a:pt x="1" y="38"/>
                      </a:lnTo>
                      <a:lnTo>
                        <a:pt x="1" y="36"/>
                      </a:lnTo>
                      <a:lnTo>
                        <a:pt x="0" y="36"/>
                      </a:lnTo>
                      <a:lnTo>
                        <a:pt x="0" y="35"/>
                      </a:lnTo>
                      <a:lnTo>
                        <a:pt x="0" y="9"/>
                      </a:lnTo>
                      <a:lnTo>
                        <a:pt x="0" y="8"/>
                      </a:lnTo>
                      <a:lnTo>
                        <a:pt x="0" y="7"/>
                      </a:lnTo>
                      <a:lnTo>
                        <a:pt x="0" y="5"/>
                      </a:lnTo>
                      <a:lnTo>
                        <a:pt x="1" y="5"/>
                      </a:lnTo>
                      <a:lnTo>
                        <a:pt x="1" y="4"/>
                      </a:lnTo>
                      <a:lnTo>
                        <a:pt x="2" y="4"/>
                      </a:lnTo>
                      <a:lnTo>
                        <a:pt x="2" y="3"/>
                      </a:lnTo>
                      <a:lnTo>
                        <a:pt x="3" y="3"/>
                      </a:lnTo>
                      <a:lnTo>
                        <a:pt x="3" y="2"/>
                      </a:lnTo>
                      <a:lnTo>
                        <a:pt x="4" y="2"/>
                      </a:lnTo>
                      <a:lnTo>
                        <a:pt x="6" y="2"/>
                      </a:lnTo>
                      <a:lnTo>
                        <a:pt x="7" y="2"/>
                      </a:lnTo>
                    </a:path>
                  </a:pathLst>
                </a:custGeom>
                <a:noFill/>
                <a:ln w="0">
                  <a:solidFill>
                    <a:srgbClr val="000000"/>
                  </a:solidFill>
                  <a:prstDash val="solid"/>
                  <a:round/>
                  <a:headEnd/>
                  <a:tailEnd/>
                </a:ln>
              </p:spPr>
              <p:txBody>
                <a:bodyPr/>
                <a:lstStyle/>
                <a:p>
                  <a:endParaRPr lang="en-GB"/>
                </a:p>
              </p:txBody>
            </p:sp>
            <p:sp>
              <p:nvSpPr>
                <p:cNvPr id="980" name="Freeform 1296"/>
                <p:cNvSpPr>
                  <a:spLocks/>
                </p:cNvSpPr>
                <p:nvPr/>
              </p:nvSpPr>
              <p:spPr bwMode="auto">
                <a:xfrm>
                  <a:off x="3369" y="2923"/>
                  <a:ext cx="58" cy="21"/>
                </a:xfrm>
                <a:custGeom>
                  <a:avLst/>
                  <a:gdLst>
                    <a:gd name="T0" fmla="*/ 2 w 115"/>
                    <a:gd name="T1" fmla="*/ 1 h 42"/>
                    <a:gd name="T2" fmla="*/ 27 w 115"/>
                    <a:gd name="T3" fmla="*/ 0 h 42"/>
                    <a:gd name="T4" fmla="*/ 27 w 115"/>
                    <a:gd name="T5" fmla="*/ 0 h 42"/>
                    <a:gd name="T6" fmla="*/ 28 w 115"/>
                    <a:gd name="T7" fmla="*/ 0 h 42"/>
                    <a:gd name="T8" fmla="*/ 28 w 115"/>
                    <a:gd name="T9" fmla="*/ 1 h 42"/>
                    <a:gd name="T10" fmla="*/ 28 w 115"/>
                    <a:gd name="T11" fmla="*/ 1 h 42"/>
                    <a:gd name="T12" fmla="*/ 28 w 115"/>
                    <a:gd name="T13" fmla="*/ 1 h 42"/>
                    <a:gd name="T14" fmla="*/ 29 w 115"/>
                    <a:gd name="T15" fmla="*/ 1 h 42"/>
                    <a:gd name="T16" fmla="*/ 29 w 115"/>
                    <a:gd name="T17" fmla="*/ 1 h 42"/>
                    <a:gd name="T18" fmla="*/ 29 w 115"/>
                    <a:gd name="T19" fmla="*/ 1 h 42"/>
                    <a:gd name="T20" fmla="*/ 29 w 115"/>
                    <a:gd name="T21" fmla="*/ 1 h 42"/>
                    <a:gd name="T22" fmla="*/ 29 w 115"/>
                    <a:gd name="T23" fmla="*/ 1 h 42"/>
                    <a:gd name="T24" fmla="*/ 29 w 115"/>
                    <a:gd name="T25" fmla="*/ 1 h 42"/>
                    <a:gd name="T26" fmla="*/ 29 w 115"/>
                    <a:gd name="T27" fmla="*/ 9 h 42"/>
                    <a:gd name="T28" fmla="*/ 29 w 115"/>
                    <a:gd name="T29" fmla="*/ 9 h 42"/>
                    <a:gd name="T30" fmla="*/ 29 w 115"/>
                    <a:gd name="T31" fmla="*/ 9 h 42"/>
                    <a:gd name="T32" fmla="*/ 29 w 115"/>
                    <a:gd name="T33" fmla="*/ 9 h 42"/>
                    <a:gd name="T34" fmla="*/ 29 w 115"/>
                    <a:gd name="T35" fmla="*/ 10 h 42"/>
                    <a:gd name="T36" fmla="*/ 29 w 115"/>
                    <a:gd name="T37" fmla="*/ 10 h 42"/>
                    <a:gd name="T38" fmla="*/ 29 w 115"/>
                    <a:gd name="T39" fmla="*/ 10 h 42"/>
                    <a:gd name="T40" fmla="*/ 28 w 115"/>
                    <a:gd name="T41" fmla="*/ 10 h 42"/>
                    <a:gd name="T42" fmla="*/ 28 w 115"/>
                    <a:gd name="T43" fmla="*/ 10 h 42"/>
                    <a:gd name="T44" fmla="*/ 28 w 115"/>
                    <a:gd name="T45" fmla="*/ 10 h 42"/>
                    <a:gd name="T46" fmla="*/ 28 w 115"/>
                    <a:gd name="T47" fmla="*/ 10 h 42"/>
                    <a:gd name="T48" fmla="*/ 27 w 115"/>
                    <a:gd name="T49" fmla="*/ 10 h 42"/>
                    <a:gd name="T50" fmla="*/ 27 w 115"/>
                    <a:gd name="T51" fmla="*/ 11 h 42"/>
                    <a:gd name="T52" fmla="*/ 2 w 115"/>
                    <a:gd name="T53" fmla="*/ 11 h 42"/>
                    <a:gd name="T54" fmla="*/ 2 w 115"/>
                    <a:gd name="T55" fmla="*/ 11 h 42"/>
                    <a:gd name="T56" fmla="*/ 2 w 115"/>
                    <a:gd name="T57" fmla="*/ 11 h 42"/>
                    <a:gd name="T58" fmla="*/ 1 w 115"/>
                    <a:gd name="T59" fmla="*/ 11 h 42"/>
                    <a:gd name="T60" fmla="*/ 1 w 115"/>
                    <a:gd name="T61" fmla="*/ 11 h 42"/>
                    <a:gd name="T62" fmla="*/ 1 w 115"/>
                    <a:gd name="T63" fmla="*/ 11 h 42"/>
                    <a:gd name="T64" fmla="*/ 1 w 115"/>
                    <a:gd name="T65" fmla="*/ 10 h 42"/>
                    <a:gd name="T66" fmla="*/ 1 w 115"/>
                    <a:gd name="T67" fmla="*/ 10 h 42"/>
                    <a:gd name="T68" fmla="*/ 1 w 115"/>
                    <a:gd name="T69" fmla="*/ 10 h 42"/>
                    <a:gd name="T70" fmla="*/ 1 w 115"/>
                    <a:gd name="T71" fmla="*/ 10 h 42"/>
                    <a:gd name="T72" fmla="*/ 1 w 115"/>
                    <a:gd name="T73" fmla="*/ 9 h 42"/>
                    <a:gd name="T74" fmla="*/ 0 w 115"/>
                    <a:gd name="T75" fmla="*/ 9 h 42"/>
                    <a:gd name="T76" fmla="*/ 0 w 115"/>
                    <a:gd name="T77" fmla="*/ 3 h 42"/>
                    <a:gd name="T78" fmla="*/ 0 w 115"/>
                    <a:gd name="T79" fmla="*/ 2 h 42"/>
                    <a:gd name="T80" fmla="*/ 0 w 115"/>
                    <a:gd name="T81" fmla="*/ 1 h 42"/>
                    <a:gd name="T82" fmla="*/ 0 w 115"/>
                    <a:gd name="T83" fmla="*/ 1 h 42"/>
                    <a:gd name="T84" fmla="*/ 1 w 115"/>
                    <a:gd name="T85" fmla="*/ 1 h 42"/>
                    <a:gd name="T86" fmla="*/ 1 w 115"/>
                    <a:gd name="T87" fmla="*/ 1 h 42"/>
                    <a:gd name="T88" fmla="*/ 1 w 115"/>
                    <a:gd name="T89" fmla="*/ 1 h 42"/>
                    <a:gd name="T90" fmla="*/ 1 w 115"/>
                    <a:gd name="T91" fmla="*/ 1 h 42"/>
                    <a:gd name="T92" fmla="*/ 1 w 115"/>
                    <a:gd name="T93" fmla="*/ 1 h 42"/>
                    <a:gd name="T94" fmla="*/ 2 w 115"/>
                    <a:gd name="T95" fmla="*/ 1 h 42"/>
                    <a:gd name="T96" fmla="*/ 2 w 115"/>
                    <a:gd name="T97" fmla="*/ 1 h 42"/>
                    <a:gd name="T98" fmla="*/ 2 w 115"/>
                    <a:gd name="T99" fmla="*/ 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5"/>
                    <a:gd name="T151" fmla="*/ 0 h 42"/>
                    <a:gd name="T152" fmla="*/ 115 w 115"/>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5" h="42">
                      <a:moveTo>
                        <a:pt x="7" y="3"/>
                      </a:moveTo>
                      <a:lnTo>
                        <a:pt x="107" y="0"/>
                      </a:lnTo>
                      <a:lnTo>
                        <a:pt x="108" y="0"/>
                      </a:lnTo>
                      <a:lnTo>
                        <a:pt x="110" y="0"/>
                      </a:lnTo>
                      <a:lnTo>
                        <a:pt x="111" y="1"/>
                      </a:lnTo>
                      <a:lnTo>
                        <a:pt x="112" y="1"/>
                      </a:lnTo>
                      <a:lnTo>
                        <a:pt x="112" y="3"/>
                      </a:lnTo>
                      <a:lnTo>
                        <a:pt x="113" y="3"/>
                      </a:lnTo>
                      <a:lnTo>
                        <a:pt x="113" y="4"/>
                      </a:lnTo>
                      <a:lnTo>
                        <a:pt x="114" y="4"/>
                      </a:lnTo>
                      <a:lnTo>
                        <a:pt x="114" y="5"/>
                      </a:lnTo>
                      <a:lnTo>
                        <a:pt x="114" y="6"/>
                      </a:lnTo>
                      <a:lnTo>
                        <a:pt x="114" y="7"/>
                      </a:lnTo>
                      <a:lnTo>
                        <a:pt x="115" y="34"/>
                      </a:lnTo>
                      <a:lnTo>
                        <a:pt x="114" y="34"/>
                      </a:lnTo>
                      <a:lnTo>
                        <a:pt x="114" y="35"/>
                      </a:lnTo>
                      <a:lnTo>
                        <a:pt x="114" y="36"/>
                      </a:lnTo>
                      <a:lnTo>
                        <a:pt x="114" y="37"/>
                      </a:lnTo>
                      <a:lnTo>
                        <a:pt x="113" y="37"/>
                      </a:lnTo>
                      <a:lnTo>
                        <a:pt x="113" y="38"/>
                      </a:lnTo>
                      <a:lnTo>
                        <a:pt x="112" y="38"/>
                      </a:lnTo>
                      <a:lnTo>
                        <a:pt x="112" y="39"/>
                      </a:lnTo>
                      <a:lnTo>
                        <a:pt x="111" y="39"/>
                      </a:lnTo>
                      <a:lnTo>
                        <a:pt x="110" y="39"/>
                      </a:lnTo>
                      <a:lnTo>
                        <a:pt x="108" y="39"/>
                      </a:lnTo>
                      <a:lnTo>
                        <a:pt x="108" y="41"/>
                      </a:lnTo>
                      <a:lnTo>
                        <a:pt x="7" y="42"/>
                      </a:lnTo>
                      <a:lnTo>
                        <a:pt x="6" y="42"/>
                      </a:lnTo>
                      <a:lnTo>
                        <a:pt x="5" y="42"/>
                      </a:lnTo>
                      <a:lnTo>
                        <a:pt x="4" y="42"/>
                      </a:lnTo>
                      <a:lnTo>
                        <a:pt x="4" y="41"/>
                      </a:lnTo>
                      <a:lnTo>
                        <a:pt x="2" y="41"/>
                      </a:lnTo>
                      <a:lnTo>
                        <a:pt x="2" y="39"/>
                      </a:lnTo>
                      <a:lnTo>
                        <a:pt x="1" y="39"/>
                      </a:lnTo>
                      <a:lnTo>
                        <a:pt x="1" y="38"/>
                      </a:lnTo>
                      <a:lnTo>
                        <a:pt x="1" y="37"/>
                      </a:lnTo>
                      <a:lnTo>
                        <a:pt x="1" y="36"/>
                      </a:lnTo>
                      <a:lnTo>
                        <a:pt x="0" y="36"/>
                      </a:lnTo>
                      <a:lnTo>
                        <a:pt x="0" y="9"/>
                      </a:lnTo>
                      <a:lnTo>
                        <a:pt x="0" y="8"/>
                      </a:lnTo>
                      <a:lnTo>
                        <a:pt x="0" y="7"/>
                      </a:lnTo>
                      <a:lnTo>
                        <a:pt x="0" y="6"/>
                      </a:lnTo>
                      <a:lnTo>
                        <a:pt x="1" y="6"/>
                      </a:lnTo>
                      <a:lnTo>
                        <a:pt x="1" y="5"/>
                      </a:lnTo>
                      <a:lnTo>
                        <a:pt x="2" y="4"/>
                      </a:lnTo>
                      <a:lnTo>
                        <a:pt x="4" y="4"/>
                      </a:lnTo>
                      <a:lnTo>
                        <a:pt x="4" y="3"/>
                      </a:lnTo>
                      <a:lnTo>
                        <a:pt x="5" y="3"/>
                      </a:lnTo>
                      <a:lnTo>
                        <a:pt x="6" y="3"/>
                      </a:lnTo>
                      <a:lnTo>
                        <a:pt x="7" y="3"/>
                      </a:lnTo>
                    </a:path>
                  </a:pathLst>
                </a:custGeom>
                <a:noFill/>
                <a:ln w="0">
                  <a:solidFill>
                    <a:srgbClr val="000000"/>
                  </a:solidFill>
                  <a:prstDash val="solid"/>
                  <a:round/>
                  <a:headEnd/>
                  <a:tailEnd/>
                </a:ln>
              </p:spPr>
              <p:txBody>
                <a:bodyPr/>
                <a:lstStyle/>
                <a:p>
                  <a:endParaRPr lang="en-GB"/>
                </a:p>
              </p:txBody>
            </p:sp>
            <p:sp>
              <p:nvSpPr>
                <p:cNvPr id="981" name="Freeform 1297"/>
                <p:cNvSpPr>
                  <a:spLocks noEditPoints="1"/>
                </p:cNvSpPr>
                <p:nvPr/>
              </p:nvSpPr>
              <p:spPr bwMode="auto">
                <a:xfrm>
                  <a:off x="3368" y="2920"/>
                  <a:ext cx="357" cy="16"/>
                </a:xfrm>
                <a:custGeom>
                  <a:avLst/>
                  <a:gdLst>
                    <a:gd name="T0" fmla="*/ 150 w 714"/>
                    <a:gd name="T1" fmla="*/ 1 h 32"/>
                    <a:gd name="T2" fmla="*/ 178 w 714"/>
                    <a:gd name="T3" fmla="*/ 0 h 32"/>
                    <a:gd name="T4" fmla="*/ 178 w 714"/>
                    <a:gd name="T5" fmla="*/ 0 h 32"/>
                    <a:gd name="T6" fmla="*/ 178 w 714"/>
                    <a:gd name="T7" fmla="*/ 0 h 32"/>
                    <a:gd name="T8" fmla="*/ 178 w 714"/>
                    <a:gd name="T9" fmla="*/ 1 h 32"/>
                    <a:gd name="T10" fmla="*/ 179 w 714"/>
                    <a:gd name="T11" fmla="*/ 1 h 32"/>
                    <a:gd name="T12" fmla="*/ 179 w 714"/>
                    <a:gd name="T13" fmla="*/ 1 h 32"/>
                    <a:gd name="T14" fmla="*/ 179 w 714"/>
                    <a:gd name="T15" fmla="*/ 1 h 32"/>
                    <a:gd name="T16" fmla="*/ 179 w 714"/>
                    <a:gd name="T17" fmla="*/ 1 h 32"/>
                    <a:gd name="T18" fmla="*/ 179 w 714"/>
                    <a:gd name="T19" fmla="*/ 5 h 32"/>
                    <a:gd name="T20" fmla="*/ 179 w 714"/>
                    <a:gd name="T21" fmla="*/ 5 h 32"/>
                    <a:gd name="T22" fmla="*/ 179 w 714"/>
                    <a:gd name="T23" fmla="*/ 5 h 32"/>
                    <a:gd name="T24" fmla="*/ 179 w 714"/>
                    <a:gd name="T25" fmla="*/ 5 h 32"/>
                    <a:gd name="T26" fmla="*/ 179 w 714"/>
                    <a:gd name="T27" fmla="*/ 6 h 32"/>
                    <a:gd name="T28" fmla="*/ 178 w 714"/>
                    <a:gd name="T29" fmla="*/ 6 h 32"/>
                    <a:gd name="T30" fmla="*/ 178 w 714"/>
                    <a:gd name="T31" fmla="*/ 6 h 32"/>
                    <a:gd name="T32" fmla="*/ 178 w 714"/>
                    <a:gd name="T33" fmla="*/ 6 h 32"/>
                    <a:gd name="T34" fmla="*/ 150 w 714"/>
                    <a:gd name="T35" fmla="*/ 6 h 32"/>
                    <a:gd name="T36" fmla="*/ 150 w 714"/>
                    <a:gd name="T37" fmla="*/ 6 h 32"/>
                    <a:gd name="T38" fmla="*/ 150 w 714"/>
                    <a:gd name="T39" fmla="*/ 6 h 32"/>
                    <a:gd name="T40" fmla="*/ 150 w 714"/>
                    <a:gd name="T41" fmla="*/ 6 h 32"/>
                    <a:gd name="T42" fmla="*/ 150 w 714"/>
                    <a:gd name="T43" fmla="*/ 6 h 32"/>
                    <a:gd name="T44" fmla="*/ 150 w 714"/>
                    <a:gd name="T45" fmla="*/ 6 h 32"/>
                    <a:gd name="T46" fmla="*/ 149 w 714"/>
                    <a:gd name="T47" fmla="*/ 6 h 32"/>
                    <a:gd name="T48" fmla="*/ 149 w 714"/>
                    <a:gd name="T49" fmla="*/ 5 h 32"/>
                    <a:gd name="T50" fmla="*/ 149 w 714"/>
                    <a:gd name="T51" fmla="*/ 1 h 32"/>
                    <a:gd name="T52" fmla="*/ 149 w 714"/>
                    <a:gd name="T53" fmla="*/ 1 h 32"/>
                    <a:gd name="T54" fmla="*/ 149 w 714"/>
                    <a:gd name="T55" fmla="*/ 1 h 32"/>
                    <a:gd name="T56" fmla="*/ 150 w 714"/>
                    <a:gd name="T57" fmla="*/ 1 h 32"/>
                    <a:gd name="T58" fmla="*/ 150 w 714"/>
                    <a:gd name="T59" fmla="*/ 1 h 32"/>
                    <a:gd name="T60" fmla="*/ 150 w 714"/>
                    <a:gd name="T61" fmla="*/ 1 h 32"/>
                    <a:gd name="T62" fmla="*/ 150 w 714"/>
                    <a:gd name="T63" fmla="*/ 1 h 32"/>
                    <a:gd name="T64" fmla="*/ 1 w 714"/>
                    <a:gd name="T65" fmla="*/ 1 h 32"/>
                    <a:gd name="T66" fmla="*/ 28 w 714"/>
                    <a:gd name="T67" fmla="*/ 1 h 32"/>
                    <a:gd name="T68" fmla="*/ 28 w 714"/>
                    <a:gd name="T69" fmla="*/ 1 h 32"/>
                    <a:gd name="T70" fmla="*/ 29 w 714"/>
                    <a:gd name="T71" fmla="*/ 1 h 32"/>
                    <a:gd name="T72" fmla="*/ 29 w 714"/>
                    <a:gd name="T73" fmla="*/ 1 h 32"/>
                    <a:gd name="T74" fmla="*/ 29 w 714"/>
                    <a:gd name="T75" fmla="*/ 1 h 32"/>
                    <a:gd name="T76" fmla="*/ 29 w 714"/>
                    <a:gd name="T77" fmla="*/ 1 h 32"/>
                    <a:gd name="T78" fmla="*/ 29 w 714"/>
                    <a:gd name="T79" fmla="*/ 1 h 32"/>
                    <a:gd name="T80" fmla="*/ 29 w 714"/>
                    <a:gd name="T81" fmla="*/ 2 h 32"/>
                    <a:gd name="T82" fmla="*/ 29 w 714"/>
                    <a:gd name="T83" fmla="*/ 6 h 32"/>
                    <a:gd name="T84" fmla="*/ 29 w 714"/>
                    <a:gd name="T85" fmla="*/ 6 h 32"/>
                    <a:gd name="T86" fmla="*/ 29 w 714"/>
                    <a:gd name="T87" fmla="*/ 7 h 32"/>
                    <a:gd name="T88" fmla="*/ 29 w 714"/>
                    <a:gd name="T89" fmla="*/ 7 h 32"/>
                    <a:gd name="T90" fmla="*/ 29 w 714"/>
                    <a:gd name="T91" fmla="*/ 7 h 32"/>
                    <a:gd name="T92" fmla="*/ 29 w 714"/>
                    <a:gd name="T93" fmla="*/ 7 h 32"/>
                    <a:gd name="T94" fmla="*/ 28 w 714"/>
                    <a:gd name="T95" fmla="*/ 7 h 32"/>
                    <a:gd name="T96" fmla="*/ 1 w 714"/>
                    <a:gd name="T97" fmla="*/ 8 h 32"/>
                    <a:gd name="T98" fmla="*/ 1 w 714"/>
                    <a:gd name="T99" fmla="*/ 8 h 32"/>
                    <a:gd name="T100" fmla="*/ 1 w 714"/>
                    <a:gd name="T101" fmla="*/ 8 h 32"/>
                    <a:gd name="T102" fmla="*/ 1 w 714"/>
                    <a:gd name="T103" fmla="*/ 7 h 32"/>
                    <a:gd name="T104" fmla="*/ 1 w 714"/>
                    <a:gd name="T105" fmla="*/ 7 h 32"/>
                    <a:gd name="T106" fmla="*/ 1 w 714"/>
                    <a:gd name="T107" fmla="*/ 7 h 32"/>
                    <a:gd name="T108" fmla="*/ 0 w 714"/>
                    <a:gd name="T109" fmla="*/ 7 h 32"/>
                    <a:gd name="T110" fmla="*/ 0 w 714"/>
                    <a:gd name="T111" fmla="*/ 2 h 32"/>
                    <a:gd name="T112" fmla="*/ 0 w 714"/>
                    <a:gd name="T113" fmla="*/ 2 h 32"/>
                    <a:gd name="T114" fmla="*/ 0 w 714"/>
                    <a:gd name="T115" fmla="*/ 2 h 32"/>
                    <a:gd name="T116" fmla="*/ 1 w 714"/>
                    <a:gd name="T117" fmla="*/ 2 h 32"/>
                    <a:gd name="T118" fmla="*/ 1 w 714"/>
                    <a:gd name="T119" fmla="*/ 1 h 32"/>
                    <a:gd name="T120" fmla="*/ 1 w 714"/>
                    <a:gd name="T121" fmla="*/ 1 h 32"/>
                    <a:gd name="T122" fmla="*/ 1 w 714"/>
                    <a:gd name="T123" fmla="*/ 1 h 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14"/>
                    <a:gd name="T187" fmla="*/ 0 h 32"/>
                    <a:gd name="T188" fmla="*/ 714 w 714"/>
                    <a:gd name="T189" fmla="*/ 32 h 3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14" h="32">
                      <a:moveTo>
                        <a:pt x="599" y="3"/>
                      </a:moveTo>
                      <a:lnTo>
                        <a:pt x="709" y="0"/>
                      </a:lnTo>
                      <a:lnTo>
                        <a:pt x="711" y="0"/>
                      </a:lnTo>
                      <a:lnTo>
                        <a:pt x="712" y="0"/>
                      </a:lnTo>
                      <a:lnTo>
                        <a:pt x="712" y="2"/>
                      </a:lnTo>
                      <a:lnTo>
                        <a:pt x="713" y="2"/>
                      </a:lnTo>
                      <a:lnTo>
                        <a:pt x="713" y="3"/>
                      </a:lnTo>
                      <a:lnTo>
                        <a:pt x="713" y="4"/>
                      </a:lnTo>
                      <a:lnTo>
                        <a:pt x="714" y="4"/>
                      </a:lnTo>
                      <a:lnTo>
                        <a:pt x="714" y="21"/>
                      </a:lnTo>
                      <a:lnTo>
                        <a:pt x="714" y="22"/>
                      </a:lnTo>
                      <a:lnTo>
                        <a:pt x="714" y="23"/>
                      </a:lnTo>
                      <a:lnTo>
                        <a:pt x="713" y="23"/>
                      </a:lnTo>
                      <a:lnTo>
                        <a:pt x="713" y="25"/>
                      </a:lnTo>
                      <a:lnTo>
                        <a:pt x="712" y="25"/>
                      </a:lnTo>
                      <a:lnTo>
                        <a:pt x="711" y="25"/>
                      </a:lnTo>
                      <a:lnTo>
                        <a:pt x="711" y="26"/>
                      </a:lnTo>
                      <a:lnTo>
                        <a:pt x="600" y="27"/>
                      </a:lnTo>
                      <a:lnTo>
                        <a:pt x="599" y="27"/>
                      </a:lnTo>
                      <a:lnTo>
                        <a:pt x="598" y="27"/>
                      </a:lnTo>
                      <a:lnTo>
                        <a:pt x="598" y="26"/>
                      </a:lnTo>
                      <a:lnTo>
                        <a:pt x="597" y="26"/>
                      </a:lnTo>
                      <a:lnTo>
                        <a:pt x="597" y="25"/>
                      </a:lnTo>
                      <a:lnTo>
                        <a:pt x="595" y="25"/>
                      </a:lnTo>
                      <a:lnTo>
                        <a:pt x="595" y="23"/>
                      </a:lnTo>
                      <a:lnTo>
                        <a:pt x="595" y="7"/>
                      </a:lnTo>
                      <a:lnTo>
                        <a:pt x="595" y="6"/>
                      </a:lnTo>
                      <a:lnTo>
                        <a:pt x="595" y="5"/>
                      </a:lnTo>
                      <a:lnTo>
                        <a:pt x="597" y="4"/>
                      </a:lnTo>
                      <a:lnTo>
                        <a:pt x="597" y="3"/>
                      </a:lnTo>
                      <a:lnTo>
                        <a:pt x="598" y="3"/>
                      </a:lnTo>
                      <a:lnTo>
                        <a:pt x="599" y="3"/>
                      </a:lnTo>
                      <a:close/>
                      <a:moveTo>
                        <a:pt x="3" y="7"/>
                      </a:moveTo>
                      <a:lnTo>
                        <a:pt x="114" y="5"/>
                      </a:lnTo>
                      <a:lnTo>
                        <a:pt x="115" y="5"/>
                      </a:lnTo>
                      <a:lnTo>
                        <a:pt x="116" y="5"/>
                      </a:lnTo>
                      <a:lnTo>
                        <a:pt x="116" y="6"/>
                      </a:lnTo>
                      <a:lnTo>
                        <a:pt x="117" y="6"/>
                      </a:lnTo>
                      <a:lnTo>
                        <a:pt x="117" y="7"/>
                      </a:lnTo>
                      <a:lnTo>
                        <a:pt x="118" y="7"/>
                      </a:lnTo>
                      <a:lnTo>
                        <a:pt x="118" y="9"/>
                      </a:lnTo>
                      <a:lnTo>
                        <a:pt x="118" y="26"/>
                      </a:lnTo>
                      <a:lnTo>
                        <a:pt x="118" y="27"/>
                      </a:lnTo>
                      <a:lnTo>
                        <a:pt x="118" y="28"/>
                      </a:lnTo>
                      <a:lnTo>
                        <a:pt x="117" y="28"/>
                      </a:lnTo>
                      <a:lnTo>
                        <a:pt x="117" y="29"/>
                      </a:lnTo>
                      <a:lnTo>
                        <a:pt x="116" y="29"/>
                      </a:lnTo>
                      <a:lnTo>
                        <a:pt x="115" y="29"/>
                      </a:lnTo>
                      <a:lnTo>
                        <a:pt x="4" y="32"/>
                      </a:lnTo>
                      <a:lnTo>
                        <a:pt x="3" y="32"/>
                      </a:lnTo>
                      <a:lnTo>
                        <a:pt x="2" y="32"/>
                      </a:lnTo>
                      <a:lnTo>
                        <a:pt x="2" y="30"/>
                      </a:lnTo>
                      <a:lnTo>
                        <a:pt x="1" y="30"/>
                      </a:lnTo>
                      <a:lnTo>
                        <a:pt x="1" y="29"/>
                      </a:lnTo>
                      <a:lnTo>
                        <a:pt x="0" y="28"/>
                      </a:lnTo>
                      <a:lnTo>
                        <a:pt x="0" y="11"/>
                      </a:lnTo>
                      <a:lnTo>
                        <a:pt x="0" y="10"/>
                      </a:lnTo>
                      <a:lnTo>
                        <a:pt x="0" y="9"/>
                      </a:lnTo>
                      <a:lnTo>
                        <a:pt x="1" y="9"/>
                      </a:lnTo>
                      <a:lnTo>
                        <a:pt x="1" y="7"/>
                      </a:lnTo>
                      <a:lnTo>
                        <a:pt x="2" y="7"/>
                      </a:lnTo>
                      <a:lnTo>
                        <a:pt x="3" y="7"/>
                      </a:lnTo>
                      <a:close/>
                    </a:path>
                  </a:pathLst>
                </a:custGeom>
                <a:solidFill>
                  <a:srgbClr val="FFFFFF"/>
                </a:solidFill>
                <a:ln w="9525">
                  <a:noFill/>
                  <a:round/>
                  <a:headEnd/>
                  <a:tailEnd/>
                </a:ln>
              </p:spPr>
              <p:txBody>
                <a:bodyPr/>
                <a:lstStyle/>
                <a:p>
                  <a:endParaRPr lang="en-GB"/>
                </a:p>
              </p:txBody>
            </p:sp>
            <p:sp>
              <p:nvSpPr>
                <p:cNvPr id="982" name="Freeform 1298"/>
                <p:cNvSpPr>
                  <a:spLocks/>
                </p:cNvSpPr>
                <p:nvPr/>
              </p:nvSpPr>
              <p:spPr bwMode="auto">
                <a:xfrm>
                  <a:off x="3666" y="2920"/>
                  <a:ext cx="59" cy="13"/>
                </a:xfrm>
                <a:custGeom>
                  <a:avLst/>
                  <a:gdLst>
                    <a:gd name="T0" fmla="*/ 1 w 119"/>
                    <a:gd name="T1" fmla="*/ 0 h 27"/>
                    <a:gd name="T2" fmla="*/ 28 w 119"/>
                    <a:gd name="T3" fmla="*/ 0 h 27"/>
                    <a:gd name="T4" fmla="*/ 29 w 119"/>
                    <a:gd name="T5" fmla="*/ 0 h 27"/>
                    <a:gd name="T6" fmla="*/ 29 w 119"/>
                    <a:gd name="T7" fmla="*/ 0 h 27"/>
                    <a:gd name="T8" fmla="*/ 29 w 119"/>
                    <a:gd name="T9" fmla="*/ 0 h 27"/>
                    <a:gd name="T10" fmla="*/ 29 w 119"/>
                    <a:gd name="T11" fmla="*/ 0 h 27"/>
                    <a:gd name="T12" fmla="*/ 29 w 119"/>
                    <a:gd name="T13" fmla="*/ 0 h 27"/>
                    <a:gd name="T14" fmla="*/ 29 w 119"/>
                    <a:gd name="T15" fmla="*/ 1 h 27"/>
                    <a:gd name="T16" fmla="*/ 29 w 119"/>
                    <a:gd name="T17" fmla="*/ 1 h 27"/>
                    <a:gd name="T18" fmla="*/ 29 w 119"/>
                    <a:gd name="T19" fmla="*/ 5 h 27"/>
                    <a:gd name="T20" fmla="*/ 29 w 119"/>
                    <a:gd name="T21" fmla="*/ 5 h 27"/>
                    <a:gd name="T22" fmla="*/ 29 w 119"/>
                    <a:gd name="T23" fmla="*/ 5 h 27"/>
                    <a:gd name="T24" fmla="*/ 29 w 119"/>
                    <a:gd name="T25" fmla="*/ 5 h 27"/>
                    <a:gd name="T26" fmla="*/ 29 w 119"/>
                    <a:gd name="T27" fmla="*/ 6 h 27"/>
                    <a:gd name="T28" fmla="*/ 29 w 119"/>
                    <a:gd name="T29" fmla="*/ 6 h 27"/>
                    <a:gd name="T30" fmla="*/ 29 w 119"/>
                    <a:gd name="T31" fmla="*/ 6 h 27"/>
                    <a:gd name="T32" fmla="*/ 29 w 119"/>
                    <a:gd name="T33" fmla="*/ 6 h 27"/>
                    <a:gd name="T34" fmla="*/ 1 w 119"/>
                    <a:gd name="T35" fmla="*/ 6 h 27"/>
                    <a:gd name="T36" fmla="*/ 1 w 119"/>
                    <a:gd name="T37" fmla="*/ 6 h 27"/>
                    <a:gd name="T38" fmla="*/ 0 w 119"/>
                    <a:gd name="T39" fmla="*/ 6 h 27"/>
                    <a:gd name="T40" fmla="*/ 0 w 119"/>
                    <a:gd name="T41" fmla="*/ 6 h 27"/>
                    <a:gd name="T42" fmla="*/ 0 w 119"/>
                    <a:gd name="T43" fmla="*/ 6 h 27"/>
                    <a:gd name="T44" fmla="*/ 0 w 119"/>
                    <a:gd name="T45" fmla="*/ 6 h 27"/>
                    <a:gd name="T46" fmla="*/ 0 w 119"/>
                    <a:gd name="T47" fmla="*/ 6 h 27"/>
                    <a:gd name="T48" fmla="*/ 0 w 119"/>
                    <a:gd name="T49" fmla="*/ 5 h 27"/>
                    <a:gd name="T50" fmla="*/ 0 w 119"/>
                    <a:gd name="T51" fmla="*/ 1 h 27"/>
                    <a:gd name="T52" fmla="*/ 0 w 119"/>
                    <a:gd name="T53" fmla="*/ 1 h 27"/>
                    <a:gd name="T54" fmla="*/ 0 w 119"/>
                    <a:gd name="T55" fmla="*/ 1 h 27"/>
                    <a:gd name="T56" fmla="*/ 0 w 119"/>
                    <a:gd name="T57" fmla="*/ 1 h 27"/>
                    <a:gd name="T58" fmla="*/ 0 w 119"/>
                    <a:gd name="T59" fmla="*/ 0 h 27"/>
                    <a:gd name="T60" fmla="*/ 0 w 119"/>
                    <a:gd name="T61" fmla="*/ 0 h 27"/>
                    <a:gd name="T62" fmla="*/ 1 w 119"/>
                    <a:gd name="T63" fmla="*/ 0 h 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9"/>
                    <a:gd name="T97" fmla="*/ 0 h 27"/>
                    <a:gd name="T98" fmla="*/ 119 w 119"/>
                    <a:gd name="T99" fmla="*/ 27 h 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9" h="27">
                      <a:moveTo>
                        <a:pt x="4" y="3"/>
                      </a:moveTo>
                      <a:lnTo>
                        <a:pt x="114" y="0"/>
                      </a:lnTo>
                      <a:lnTo>
                        <a:pt x="116" y="0"/>
                      </a:lnTo>
                      <a:lnTo>
                        <a:pt x="117" y="0"/>
                      </a:lnTo>
                      <a:lnTo>
                        <a:pt x="117" y="2"/>
                      </a:lnTo>
                      <a:lnTo>
                        <a:pt x="118" y="2"/>
                      </a:lnTo>
                      <a:lnTo>
                        <a:pt x="118" y="3"/>
                      </a:lnTo>
                      <a:lnTo>
                        <a:pt x="118" y="4"/>
                      </a:lnTo>
                      <a:lnTo>
                        <a:pt x="119" y="4"/>
                      </a:lnTo>
                      <a:lnTo>
                        <a:pt x="119" y="21"/>
                      </a:lnTo>
                      <a:lnTo>
                        <a:pt x="119" y="22"/>
                      </a:lnTo>
                      <a:lnTo>
                        <a:pt x="119" y="23"/>
                      </a:lnTo>
                      <a:lnTo>
                        <a:pt x="118" y="23"/>
                      </a:lnTo>
                      <a:lnTo>
                        <a:pt x="118" y="25"/>
                      </a:lnTo>
                      <a:lnTo>
                        <a:pt x="117" y="25"/>
                      </a:lnTo>
                      <a:lnTo>
                        <a:pt x="116" y="25"/>
                      </a:lnTo>
                      <a:lnTo>
                        <a:pt x="116" y="26"/>
                      </a:lnTo>
                      <a:lnTo>
                        <a:pt x="5" y="27"/>
                      </a:lnTo>
                      <a:lnTo>
                        <a:pt x="4" y="27"/>
                      </a:lnTo>
                      <a:lnTo>
                        <a:pt x="3" y="27"/>
                      </a:lnTo>
                      <a:lnTo>
                        <a:pt x="3" y="26"/>
                      </a:lnTo>
                      <a:lnTo>
                        <a:pt x="2" y="26"/>
                      </a:lnTo>
                      <a:lnTo>
                        <a:pt x="2" y="25"/>
                      </a:lnTo>
                      <a:lnTo>
                        <a:pt x="0" y="25"/>
                      </a:lnTo>
                      <a:lnTo>
                        <a:pt x="0" y="23"/>
                      </a:lnTo>
                      <a:lnTo>
                        <a:pt x="0" y="7"/>
                      </a:lnTo>
                      <a:lnTo>
                        <a:pt x="0" y="6"/>
                      </a:lnTo>
                      <a:lnTo>
                        <a:pt x="0" y="5"/>
                      </a:lnTo>
                      <a:lnTo>
                        <a:pt x="2" y="4"/>
                      </a:lnTo>
                      <a:lnTo>
                        <a:pt x="2" y="3"/>
                      </a:lnTo>
                      <a:lnTo>
                        <a:pt x="3" y="3"/>
                      </a:lnTo>
                      <a:lnTo>
                        <a:pt x="4" y="3"/>
                      </a:lnTo>
                    </a:path>
                  </a:pathLst>
                </a:custGeom>
                <a:noFill/>
                <a:ln w="0">
                  <a:solidFill>
                    <a:srgbClr val="000000"/>
                  </a:solidFill>
                  <a:prstDash val="solid"/>
                  <a:round/>
                  <a:headEnd/>
                  <a:tailEnd/>
                </a:ln>
              </p:spPr>
              <p:txBody>
                <a:bodyPr/>
                <a:lstStyle/>
                <a:p>
                  <a:endParaRPr lang="en-GB"/>
                </a:p>
              </p:txBody>
            </p:sp>
            <p:sp>
              <p:nvSpPr>
                <p:cNvPr id="983" name="Freeform 1299"/>
                <p:cNvSpPr>
                  <a:spLocks/>
                </p:cNvSpPr>
                <p:nvPr/>
              </p:nvSpPr>
              <p:spPr bwMode="auto">
                <a:xfrm>
                  <a:off x="3368" y="2923"/>
                  <a:ext cx="59" cy="13"/>
                </a:xfrm>
                <a:custGeom>
                  <a:avLst/>
                  <a:gdLst>
                    <a:gd name="T0" fmla="*/ 1 w 118"/>
                    <a:gd name="T1" fmla="*/ 0 h 27"/>
                    <a:gd name="T2" fmla="*/ 29 w 118"/>
                    <a:gd name="T3" fmla="*/ 0 h 27"/>
                    <a:gd name="T4" fmla="*/ 29 w 118"/>
                    <a:gd name="T5" fmla="*/ 0 h 27"/>
                    <a:gd name="T6" fmla="*/ 29 w 118"/>
                    <a:gd name="T7" fmla="*/ 0 h 27"/>
                    <a:gd name="T8" fmla="*/ 29 w 118"/>
                    <a:gd name="T9" fmla="*/ 0 h 27"/>
                    <a:gd name="T10" fmla="*/ 30 w 118"/>
                    <a:gd name="T11" fmla="*/ 0 h 27"/>
                    <a:gd name="T12" fmla="*/ 30 w 118"/>
                    <a:gd name="T13" fmla="*/ 0 h 27"/>
                    <a:gd name="T14" fmla="*/ 30 w 118"/>
                    <a:gd name="T15" fmla="*/ 0 h 27"/>
                    <a:gd name="T16" fmla="*/ 30 w 118"/>
                    <a:gd name="T17" fmla="*/ 1 h 27"/>
                    <a:gd name="T18" fmla="*/ 30 w 118"/>
                    <a:gd name="T19" fmla="*/ 5 h 27"/>
                    <a:gd name="T20" fmla="*/ 30 w 118"/>
                    <a:gd name="T21" fmla="*/ 5 h 27"/>
                    <a:gd name="T22" fmla="*/ 30 w 118"/>
                    <a:gd name="T23" fmla="*/ 5 h 27"/>
                    <a:gd name="T24" fmla="*/ 30 w 118"/>
                    <a:gd name="T25" fmla="*/ 5 h 27"/>
                    <a:gd name="T26" fmla="*/ 30 w 118"/>
                    <a:gd name="T27" fmla="*/ 6 h 27"/>
                    <a:gd name="T28" fmla="*/ 29 w 118"/>
                    <a:gd name="T29" fmla="*/ 6 h 27"/>
                    <a:gd name="T30" fmla="*/ 29 w 118"/>
                    <a:gd name="T31" fmla="*/ 6 h 27"/>
                    <a:gd name="T32" fmla="*/ 1 w 118"/>
                    <a:gd name="T33" fmla="*/ 6 h 27"/>
                    <a:gd name="T34" fmla="*/ 1 w 118"/>
                    <a:gd name="T35" fmla="*/ 6 h 27"/>
                    <a:gd name="T36" fmla="*/ 1 w 118"/>
                    <a:gd name="T37" fmla="*/ 6 h 27"/>
                    <a:gd name="T38" fmla="*/ 1 w 118"/>
                    <a:gd name="T39" fmla="*/ 6 h 27"/>
                    <a:gd name="T40" fmla="*/ 1 w 118"/>
                    <a:gd name="T41" fmla="*/ 6 h 27"/>
                    <a:gd name="T42" fmla="*/ 1 w 118"/>
                    <a:gd name="T43" fmla="*/ 6 h 27"/>
                    <a:gd name="T44" fmla="*/ 0 w 118"/>
                    <a:gd name="T45" fmla="*/ 5 h 27"/>
                    <a:gd name="T46" fmla="*/ 0 w 118"/>
                    <a:gd name="T47" fmla="*/ 1 h 27"/>
                    <a:gd name="T48" fmla="*/ 0 w 118"/>
                    <a:gd name="T49" fmla="*/ 1 h 27"/>
                    <a:gd name="T50" fmla="*/ 0 w 118"/>
                    <a:gd name="T51" fmla="*/ 1 h 27"/>
                    <a:gd name="T52" fmla="*/ 1 w 118"/>
                    <a:gd name="T53" fmla="*/ 1 h 27"/>
                    <a:gd name="T54" fmla="*/ 1 w 118"/>
                    <a:gd name="T55" fmla="*/ 0 h 27"/>
                    <a:gd name="T56" fmla="*/ 1 w 118"/>
                    <a:gd name="T57" fmla="*/ 0 h 27"/>
                    <a:gd name="T58" fmla="*/ 1 w 118"/>
                    <a:gd name="T59" fmla="*/ 0 h 2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27"/>
                    <a:gd name="T92" fmla="*/ 118 w 118"/>
                    <a:gd name="T93" fmla="*/ 27 h 2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27">
                      <a:moveTo>
                        <a:pt x="3" y="2"/>
                      </a:moveTo>
                      <a:lnTo>
                        <a:pt x="114" y="0"/>
                      </a:lnTo>
                      <a:lnTo>
                        <a:pt x="115" y="0"/>
                      </a:lnTo>
                      <a:lnTo>
                        <a:pt x="116" y="0"/>
                      </a:lnTo>
                      <a:lnTo>
                        <a:pt x="116" y="1"/>
                      </a:lnTo>
                      <a:lnTo>
                        <a:pt x="117" y="1"/>
                      </a:lnTo>
                      <a:lnTo>
                        <a:pt x="117" y="2"/>
                      </a:lnTo>
                      <a:lnTo>
                        <a:pt x="118" y="2"/>
                      </a:lnTo>
                      <a:lnTo>
                        <a:pt x="118" y="4"/>
                      </a:lnTo>
                      <a:lnTo>
                        <a:pt x="118" y="21"/>
                      </a:lnTo>
                      <a:lnTo>
                        <a:pt x="118" y="22"/>
                      </a:lnTo>
                      <a:lnTo>
                        <a:pt x="118" y="23"/>
                      </a:lnTo>
                      <a:lnTo>
                        <a:pt x="117" y="23"/>
                      </a:lnTo>
                      <a:lnTo>
                        <a:pt x="117" y="24"/>
                      </a:lnTo>
                      <a:lnTo>
                        <a:pt x="116" y="24"/>
                      </a:lnTo>
                      <a:lnTo>
                        <a:pt x="115" y="24"/>
                      </a:lnTo>
                      <a:lnTo>
                        <a:pt x="4" y="27"/>
                      </a:lnTo>
                      <a:lnTo>
                        <a:pt x="3" y="27"/>
                      </a:lnTo>
                      <a:lnTo>
                        <a:pt x="2" y="27"/>
                      </a:lnTo>
                      <a:lnTo>
                        <a:pt x="2" y="25"/>
                      </a:lnTo>
                      <a:lnTo>
                        <a:pt x="1" y="25"/>
                      </a:lnTo>
                      <a:lnTo>
                        <a:pt x="1" y="24"/>
                      </a:lnTo>
                      <a:lnTo>
                        <a:pt x="0" y="23"/>
                      </a:lnTo>
                      <a:lnTo>
                        <a:pt x="0" y="6"/>
                      </a:lnTo>
                      <a:lnTo>
                        <a:pt x="0" y="5"/>
                      </a:lnTo>
                      <a:lnTo>
                        <a:pt x="0" y="4"/>
                      </a:lnTo>
                      <a:lnTo>
                        <a:pt x="1" y="4"/>
                      </a:lnTo>
                      <a:lnTo>
                        <a:pt x="1" y="2"/>
                      </a:lnTo>
                      <a:lnTo>
                        <a:pt x="2" y="2"/>
                      </a:lnTo>
                      <a:lnTo>
                        <a:pt x="3" y="2"/>
                      </a:lnTo>
                    </a:path>
                  </a:pathLst>
                </a:custGeom>
                <a:noFill/>
                <a:ln w="0">
                  <a:solidFill>
                    <a:srgbClr val="000000"/>
                  </a:solidFill>
                  <a:prstDash val="solid"/>
                  <a:round/>
                  <a:headEnd/>
                  <a:tailEnd/>
                </a:ln>
              </p:spPr>
              <p:txBody>
                <a:bodyPr/>
                <a:lstStyle/>
                <a:p>
                  <a:endParaRPr lang="en-GB"/>
                </a:p>
              </p:txBody>
            </p:sp>
            <p:sp>
              <p:nvSpPr>
                <p:cNvPr id="984" name="Freeform 1300"/>
                <p:cNvSpPr>
                  <a:spLocks/>
                </p:cNvSpPr>
                <p:nvPr/>
              </p:nvSpPr>
              <p:spPr bwMode="auto">
                <a:xfrm>
                  <a:off x="3996" y="2975"/>
                  <a:ext cx="205" cy="206"/>
                </a:xfrm>
                <a:custGeom>
                  <a:avLst/>
                  <a:gdLst>
                    <a:gd name="T0" fmla="*/ 57 w 410"/>
                    <a:gd name="T1" fmla="*/ 1 h 411"/>
                    <a:gd name="T2" fmla="*/ 65 w 410"/>
                    <a:gd name="T3" fmla="*/ 2 h 411"/>
                    <a:gd name="T4" fmla="*/ 72 w 410"/>
                    <a:gd name="T5" fmla="*/ 5 h 411"/>
                    <a:gd name="T6" fmla="*/ 79 w 410"/>
                    <a:gd name="T7" fmla="*/ 8 h 411"/>
                    <a:gd name="T8" fmla="*/ 85 w 410"/>
                    <a:gd name="T9" fmla="*/ 13 h 411"/>
                    <a:gd name="T10" fmla="*/ 90 w 410"/>
                    <a:gd name="T11" fmla="*/ 18 h 411"/>
                    <a:gd name="T12" fmla="*/ 94 w 410"/>
                    <a:gd name="T13" fmla="*/ 24 h 411"/>
                    <a:gd name="T14" fmla="*/ 98 w 410"/>
                    <a:gd name="T15" fmla="*/ 30 h 411"/>
                    <a:gd name="T16" fmla="*/ 101 w 410"/>
                    <a:gd name="T17" fmla="*/ 37 h 411"/>
                    <a:gd name="T18" fmla="*/ 103 w 410"/>
                    <a:gd name="T19" fmla="*/ 45 h 411"/>
                    <a:gd name="T20" fmla="*/ 103 w 410"/>
                    <a:gd name="T21" fmla="*/ 53 h 411"/>
                    <a:gd name="T22" fmla="*/ 102 w 410"/>
                    <a:gd name="T23" fmla="*/ 61 h 411"/>
                    <a:gd name="T24" fmla="*/ 100 w 410"/>
                    <a:gd name="T25" fmla="*/ 68 h 411"/>
                    <a:gd name="T26" fmla="*/ 97 w 410"/>
                    <a:gd name="T27" fmla="*/ 75 h 411"/>
                    <a:gd name="T28" fmla="*/ 94 w 410"/>
                    <a:gd name="T29" fmla="*/ 81 h 411"/>
                    <a:gd name="T30" fmla="*/ 89 w 410"/>
                    <a:gd name="T31" fmla="*/ 87 h 411"/>
                    <a:gd name="T32" fmla="*/ 84 w 410"/>
                    <a:gd name="T33" fmla="*/ 92 h 411"/>
                    <a:gd name="T34" fmla="*/ 77 w 410"/>
                    <a:gd name="T35" fmla="*/ 96 h 411"/>
                    <a:gd name="T36" fmla="*/ 71 w 410"/>
                    <a:gd name="T37" fmla="*/ 99 h 411"/>
                    <a:gd name="T38" fmla="*/ 63 w 410"/>
                    <a:gd name="T39" fmla="*/ 102 h 411"/>
                    <a:gd name="T40" fmla="*/ 55 w 410"/>
                    <a:gd name="T41" fmla="*/ 103 h 411"/>
                    <a:gd name="T42" fmla="*/ 48 w 410"/>
                    <a:gd name="T43" fmla="*/ 103 h 411"/>
                    <a:gd name="T44" fmla="*/ 40 w 410"/>
                    <a:gd name="T45" fmla="*/ 102 h 411"/>
                    <a:gd name="T46" fmla="*/ 33 w 410"/>
                    <a:gd name="T47" fmla="*/ 100 h 411"/>
                    <a:gd name="T48" fmla="*/ 26 w 410"/>
                    <a:gd name="T49" fmla="*/ 97 h 411"/>
                    <a:gd name="T50" fmla="*/ 20 w 410"/>
                    <a:gd name="T51" fmla="*/ 92 h 411"/>
                    <a:gd name="T52" fmla="*/ 14 w 410"/>
                    <a:gd name="T53" fmla="*/ 87 h 411"/>
                    <a:gd name="T54" fmla="*/ 10 w 410"/>
                    <a:gd name="T55" fmla="*/ 82 h 411"/>
                    <a:gd name="T56" fmla="*/ 6 w 410"/>
                    <a:gd name="T57" fmla="*/ 75 h 411"/>
                    <a:gd name="T58" fmla="*/ 3 w 410"/>
                    <a:gd name="T59" fmla="*/ 69 h 411"/>
                    <a:gd name="T60" fmla="*/ 1 w 410"/>
                    <a:gd name="T61" fmla="*/ 61 h 411"/>
                    <a:gd name="T62" fmla="*/ 0 w 410"/>
                    <a:gd name="T63" fmla="*/ 53 h 411"/>
                    <a:gd name="T64" fmla="*/ 1 w 410"/>
                    <a:gd name="T65" fmla="*/ 46 h 411"/>
                    <a:gd name="T66" fmla="*/ 2 w 410"/>
                    <a:gd name="T67" fmla="*/ 38 h 411"/>
                    <a:gd name="T68" fmla="*/ 5 w 410"/>
                    <a:gd name="T69" fmla="*/ 31 h 411"/>
                    <a:gd name="T70" fmla="*/ 7 w 410"/>
                    <a:gd name="T71" fmla="*/ 24 h 411"/>
                    <a:gd name="T72" fmla="*/ 12 w 410"/>
                    <a:gd name="T73" fmla="*/ 19 h 411"/>
                    <a:gd name="T74" fmla="*/ 18 w 410"/>
                    <a:gd name="T75" fmla="*/ 13 h 411"/>
                    <a:gd name="T76" fmla="*/ 24 w 410"/>
                    <a:gd name="T77" fmla="*/ 9 h 411"/>
                    <a:gd name="T78" fmla="*/ 29 w 410"/>
                    <a:gd name="T79" fmla="*/ 5 h 411"/>
                    <a:gd name="T80" fmla="*/ 37 w 410"/>
                    <a:gd name="T81" fmla="*/ 2 h 411"/>
                    <a:gd name="T82" fmla="*/ 45 w 410"/>
                    <a:gd name="T83" fmla="*/ 1 h 411"/>
                    <a:gd name="T84" fmla="*/ 52 w 410"/>
                    <a:gd name="T85" fmla="*/ 0 h 4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0"/>
                    <a:gd name="T130" fmla="*/ 0 h 411"/>
                    <a:gd name="T131" fmla="*/ 410 w 410"/>
                    <a:gd name="T132" fmla="*/ 411 h 4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0" h="411">
                      <a:moveTo>
                        <a:pt x="208" y="0"/>
                      </a:moveTo>
                      <a:lnTo>
                        <a:pt x="218" y="0"/>
                      </a:lnTo>
                      <a:lnTo>
                        <a:pt x="229" y="1"/>
                      </a:lnTo>
                      <a:lnTo>
                        <a:pt x="239" y="3"/>
                      </a:lnTo>
                      <a:lnTo>
                        <a:pt x="250" y="5"/>
                      </a:lnTo>
                      <a:lnTo>
                        <a:pt x="259" y="7"/>
                      </a:lnTo>
                      <a:lnTo>
                        <a:pt x="269" y="10"/>
                      </a:lnTo>
                      <a:lnTo>
                        <a:pt x="278" y="14"/>
                      </a:lnTo>
                      <a:lnTo>
                        <a:pt x="288" y="17"/>
                      </a:lnTo>
                      <a:lnTo>
                        <a:pt x="297" y="22"/>
                      </a:lnTo>
                      <a:lnTo>
                        <a:pt x="306" y="26"/>
                      </a:lnTo>
                      <a:lnTo>
                        <a:pt x="314" y="31"/>
                      </a:lnTo>
                      <a:lnTo>
                        <a:pt x="322" y="37"/>
                      </a:lnTo>
                      <a:lnTo>
                        <a:pt x="330" y="43"/>
                      </a:lnTo>
                      <a:lnTo>
                        <a:pt x="338" y="50"/>
                      </a:lnTo>
                      <a:lnTo>
                        <a:pt x="345" y="55"/>
                      </a:lnTo>
                      <a:lnTo>
                        <a:pt x="352" y="63"/>
                      </a:lnTo>
                      <a:lnTo>
                        <a:pt x="359" y="70"/>
                      </a:lnTo>
                      <a:lnTo>
                        <a:pt x="365" y="77"/>
                      </a:lnTo>
                      <a:lnTo>
                        <a:pt x="372" y="85"/>
                      </a:lnTo>
                      <a:lnTo>
                        <a:pt x="376" y="93"/>
                      </a:lnTo>
                      <a:lnTo>
                        <a:pt x="382" y="102"/>
                      </a:lnTo>
                      <a:lnTo>
                        <a:pt x="387" y="111"/>
                      </a:lnTo>
                      <a:lnTo>
                        <a:pt x="391" y="120"/>
                      </a:lnTo>
                      <a:lnTo>
                        <a:pt x="395" y="129"/>
                      </a:lnTo>
                      <a:lnTo>
                        <a:pt x="398" y="138"/>
                      </a:lnTo>
                      <a:lnTo>
                        <a:pt x="402" y="147"/>
                      </a:lnTo>
                      <a:lnTo>
                        <a:pt x="404" y="158"/>
                      </a:lnTo>
                      <a:lnTo>
                        <a:pt x="406" y="168"/>
                      </a:lnTo>
                      <a:lnTo>
                        <a:pt x="409" y="177"/>
                      </a:lnTo>
                      <a:lnTo>
                        <a:pt x="410" y="188"/>
                      </a:lnTo>
                      <a:lnTo>
                        <a:pt x="410" y="198"/>
                      </a:lnTo>
                      <a:lnTo>
                        <a:pt x="410" y="210"/>
                      </a:lnTo>
                      <a:lnTo>
                        <a:pt x="410" y="220"/>
                      </a:lnTo>
                      <a:lnTo>
                        <a:pt x="409" y="230"/>
                      </a:lnTo>
                      <a:lnTo>
                        <a:pt x="407" y="241"/>
                      </a:lnTo>
                      <a:lnTo>
                        <a:pt x="405" y="250"/>
                      </a:lnTo>
                      <a:lnTo>
                        <a:pt x="403" y="260"/>
                      </a:lnTo>
                      <a:lnTo>
                        <a:pt x="399" y="269"/>
                      </a:lnTo>
                      <a:lnTo>
                        <a:pt x="396" y="280"/>
                      </a:lnTo>
                      <a:lnTo>
                        <a:pt x="392" y="289"/>
                      </a:lnTo>
                      <a:lnTo>
                        <a:pt x="388" y="297"/>
                      </a:lnTo>
                      <a:lnTo>
                        <a:pt x="383" y="306"/>
                      </a:lnTo>
                      <a:lnTo>
                        <a:pt x="379" y="314"/>
                      </a:lnTo>
                      <a:lnTo>
                        <a:pt x="373" y="324"/>
                      </a:lnTo>
                      <a:lnTo>
                        <a:pt x="367" y="330"/>
                      </a:lnTo>
                      <a:lnTo>
                        <a:pt x="361" y="339"/>
                      </a:lnTo>
                      <a:lnTo>
                        <a:pt x="354" y="345"/>
                      </a:lnTo>
                      <a:lnTo>
                        <a:pt x="348" y="353"/>
                      </a:lnTo>
                      <a:lnTo>
                        <a:pt x="339" y="359"/>
                      </a:lnTo>
                      <a:lnTo>
                        <a:pt x="333" y="366"/>
                      </a:lnTo>
                      <a:lnTo>
                        <a:pt x="324" y="372"/>
                      </a:lnTo>
                      <a:lnTo>
                        <a:pt x="316" y="378"/>
                      </a:lnTo>
                      <a:lnTo>
                        <a:pt x="308" y="382"/>
                      </a:lnTo>
                      <a:lnTo>
                        <a:pt x="299" y="388"/>
                      </a:lnTo>
                      <a:lnTo>
                        <a:pt x="290" y="391"/>
                      </a:lnTo>
                      <a:lnTo>
                        <a:pt x="281" y="396"/>
                      </a:lnTo>
                      <a:lnTo>
                        <a:pt x="271" y="400"/>
                      </a:lnTo>
                      <a:lnTo>
                        <a:pt x="262" y="403"/>
                      </a:lnTo>
                      <a:lnTo>
                        <a:pt x="252" y="405"/>
                      </a:lnTo>
                      <a:lnTo>
                        <a:pt x="243" y="408"/>
                      </a:lnTo>
                      <a:lnTo>
                        <a:pt x="232" y="409"/>
                      </a:lnTo>
                      <a:lnTo>
                        <a:pt x="222" y="410"/>
                      </a:lnTo>
                      <a:lnTo>
                        <a:pt x="212" y="411"/>
                      </a:lnTo>
                      <a:lnTo>
                        <a:pt x="201" y="411"/>
                      </a:lnTo>
                      <a:lnTo>
                        <a:pt x="191" y="410"/>
                      </a:lnTo>
                      <a:lnTo>
                        <a:pt x="180" y="409"/>
                      </a:lnTo>
                      <a:lnTo>
                        <a:pt x="170" y="408"/>
                      </a:lnTo>
                      <a:lnTo>
                        <a:pt x="160" y="405"/>
                      </a:lnTo>
                      <a:lnTo>
                        <a:pt x="149" y="403"/>
                      </a:lnTo>
                      <a:lnTo>
                        <a:pt x="140" y="401"/>
                      </a:lnTo>
                      <a:lnTo>
                        <a:pt x="131" y="397"/>
                      </a:lnTo>
                      <a:lnTo>
                        <a:pt x="122" y="393"/>
                      </a:lnTo>
                      <a:lnTo>
                        <a:pt x="112" y="389"/>
                      </a:lnTo>
                      <a:lnTo>
                        <a:pt x="103" y="385"/>
                      </a:lnTo>
                      <a:lnTo>
                        <a:pt x="95" y="379"/>
                      </a:lnTo>
                      <a:lnTo>
                        <a:pt x="87" y="373"/>
                      </a:lnTo>
                      <a:lnTo>
                        <a:pt x="79" y="367"/>
                      </a:lnTo>
                      <a:lnTo>
                        <a:pt x="71" y="362"/>
                      </a:lnTo>
                      <a:lnTo>
                        <a:pt x="64" y="355"/>
                      </a:lnTo>
                      <a:lnTo>
                        <a:pt x="57" y="348"/>
                      </a:lnTo>
                      <a:lnTo>
                        <a:pt x="50" y="341"/>
                      </a:lnTo>
                      <a:lnTo>
                        <a:pt x="43" y="333"/>
                      </a:lnTo>
                      <a:lnTo>
                        <a:pt x="38" y="325"/>
                      </a:lnTo>
                      <a:lnTo>
                        <a:pt x="32" y="317"/>
                      </a:lnTo>
                      <a:lnTo>
                        <a:pt x="27" y="309"/>
                      </a:lnTo>
                      <a:lnTo>
                        <a:pt x="23" y="299"/>
                      </a:lnTo>
                      <a:lnTo>
                        <a:pt x="18" y="291"/>
                      </a:lnTo>
                      <a:lnTo>
                        <a:pt x="15" y="282"/>
                      </a:lnTo>
                      <a:lnTo>
                        <a:pt x="10" y="273"/>
                      </a:lnTo>
                      <a:lnTo>
                        <a:pt x="8" y="263"/>
                      </a:lnTo>
                      <a:lnTo>
                        <a:pt x="5" y="253"/>
                      </a:lnTo>
                      <a:lnTo>
                        <a:pt x="3" y="243"/>
                      </a:lnTo>
                      <a:lnTo>
                        <a:pt x="1" y="233"/>
                      </a:lnTo>
                      <a:lnTo>
                        <a:pt x="0" y="222"/>
                      </a:lnTo>
                      <a:lnTo>
                        <a:pt x="0" y="212"/>
                      </a:lnTo>
                      <a:lnTo>
                        <a:pt x="0" y="202"/>
                      </a:lnTo>
                      <a:lnTo>
                        <a:pt x="0" y="191"/>
                      </a:lnTo>
                      <a:lnTo>
                        <a:pt x="1" y="181"/>
                      </a:lnTo>
                      <a:lnTo>
                        <a:pt x="2" y="170"/>
                      </a:lnTo>
                      <a:lnTo>
                        <a:pt x="4" y="160"/>
                      </a:lnTo>
                      <a:lnTo>
                        <a:pt x="7" y="151"/>
                      </a:lnTo>
                      <a:lnTo>
                        <a:pt x="10" y="142"/>
                      </a:lnTo>
                      <a:lnTo>
                        <a:pt x="13" y="131"/>
                      </a:lnTo>
                      <a:lnTo>
                        <a:pt x="17" y="122"/>
                      </a:lnTo>
                      <a:lnTo>
                        <a:pt x="21" y="113"/>
                      </a:lnTo>
                      <a:lnTo>
                        <a:pt x="26" y="105"/>
                      </a:lnTo>
                      <a:lnTo>
                        <a:pt x="31" y="96"/>
                      </a:lnTo>
                      <a:lnTo>
                        <a:pt x="36" y="88"/>
                      </a:lnTo>
                      <a:lnTo>
                        <a:pt x="42" y="79"/>
                      </a:lnTo>
                      <a:lnTo>
                        <a:pt x="48" y="73"/>
                      </a:lnTo>
                      <a:lnTo>
                        <a:pt x="55" y="64"/>
                      </a:lnTo>
                      <a:lnTo>
                        <a:pt x="62" y="58"/>
                      </a:lnTo>
                      <a:lnTo>
                        <a:pt x="69" y="51"/>
                      </a:lnTo>
                      <a:lnTo>
                        <a:pt x="77" y="45"/>
                      </a:lnTo>
                      <a:lnTo>
                        <a:pt x="85" y="39"/>
                      </a:lnTo>
                      <a:lnTo>
                        <a:pt x="93" y="33"/>
                      </a:lnTo>
                      <a:lnTo>
                        <a:pt x="101" y="28"/>
                      </a:lnTo>
                      <a:lnTo>
                        <a:pt x="110" y="23"/>
                      </a:lnTo>
                      <a:lnTo>
                        <a:pt x="119" y="18"/>
                      </a:lnTo>
                      <a:lnTo>
                        <a:pt x="129" y="15"/>
                      </a:lnTo>
                      <a:lnTo>
                        <a:pt x="138" y="12"/>
                      </a:lnTo>
                      <a:lnTo>
                        <a:pt x="147" y="8"/>
                      </a:lnTo>
                      <a:lnTo>
                        <a:pt x="156" y="6"/>
                      </a:lnTo>
                      <a:lnTo>
                        <a:pt x="167" y="3"/>
                      </a:lnTo>
                      <a:lnTo>
                        <a:pt x="177" y="2"/>
                      </a:lnTo>
                      <a:lnTo>
                        <a:pt x="187" y="1"/>
                      </a:lnTo>
                      <a:lnTo>
                        <a:pt x="198" y="0"/>
                      </a:lnTo>
                      <a:lnTo>
                        <a:pt x="208" y="0"/>
                      </a:lnTo>
                      <a:close/>
                    </a:path>
                  </a:pathLst>
                </a:custGeom>
                <a:solidFill>
                  <a:srgbClr val="000000"/>
                </a:solidFill>
                <a:ln w="9525">
                  <a:noFill/>
                  <a:round/>
                  <a:headEnd/>
                  <a:tailEnd/>
                </a:ln>
              </p:spPr>
              <p:txBody>
                <a:bodyPr/>
                <a:lstStyle/>
                <a:p>
                  <a:endParaRPr lang="en-GB"/>
                </a:p>
              </p:txBody>
            </p:sp>
            <p:sp>
              <p:nvSpPr>
                <p:cNvPr id="985" name="Freeform 1301"/>
                <p:cNvSpPr>
                  <a:spLocks/>
                </p:cNvSpPr>
                <p:nvPr/>
              </p:nvSpPr>
              <p:spPr bwMode="auto">
                <a:xfrm>
                  <a:off x="3996" y="2975"/>
                  <a:ext cx="205" cy="206"/>
                </a:xfrm>
                <a:custGeom>
                  <a:avLst/>
                  <a:gdLst>
                    <a:gd name="T0" fmla="*/ 57 w 410"/>
                    <a:gd name="T1" fmla="*/ 1 h 411"/>
                    <a:gd name="T2" fmla="*/ 65 w 410"/>
                    <a:gd name="T3" fmla="*/ 2 h 411"/>
                    <a:gd name="T4" fmla="*/ 72 w 410"/>
                    <a:gd name="T5" fmla="*/ 5 h 411"/>
                    <a:gd name="T6" fmla="*/ 79 w 410"/>
                    <a:gd name="T7" fmla="*/ 8 h 411"/>
                    <a:gd name="T8" fmla="*/ 85 w 410"/>
                    <a:gd name="T9" fmla="*/ 13 h 411"/>
                    <a:gd name="T10" fmla="*/ 90 w 410"/>
                    <a:gd name="T11" fmla="*/ 18 h 411"/>
                    <a:gd name="T12" fmla="*/ 94 w 410"/>
                    <a:gd name="T13" fmla="*/ 24 h 411"/>
                    <a:gd name="T14" fmla="*/ 98 w 410"/>
                    <a:gd name="T15" fmla="*/ 30 h 411"/>
                    <a:gd name="T16" fmla="*/ 101 w 410"/>
                    <a:gd name="T17" fmla="*/ 37 h 411"/>
                    <a:gd name="T18" fmla="*/ 103 w 410"/>
                    <a:gd name="T19" fmla="*/ 45 h 411"/>
                    <a:gd name="T20" fmla="*/ 103 w 410"/>
                    <a:gd name="T21" fmla="*/ 53 h 411"/>
                    <a:gd name="T22" fmla="*/ 102 w 410"/>
                    <a:gd name="T23" fmla="*/ 61 h 411"/>
                    <a:gd name="T24" fmla="*/ 100 w 410"/>
                    <a:gd name="T25" fmla="*/ 68 h 411"/>
                    <a:gd name="T26" fmla="*/ 97 w 410"/>
                    <a:gd name="T27" fmla="*/ 75 h 411"/>
                    <a:gd name="T28" fmla="*/ 94 w 410"/>
                    <a:gd name="T29" fmla="*/ 81 h 411"/>
                    <a:gd name="T30" fmla="*/ 89 w 410"/>
                    <a:gd name="T31" fmla="*/ 87 h 411"/>
                    <a:gd name="T32" fmla="*/ 84 w 410"/>
                    <a:gd name="T33" fmla="*/ 92 h 411"/>
                    <a:gd name="T34" fmla="*/ 77 w 410"/>
                    <a:gd name="T35" fmla="*/ 96 h 411"/>
                    <a:gd name="T36" fmla="*/ 71 w 410"/>
                    <a:gd name="T37" fmla="*/ 99 h 411"/>
                    <a:gd name="T38" fmla="*/ 63 w 410"/>
                    <a:gd name="T39" fmla="*/ 102 h 411"/>
                    <a:gd name="T40" fmla="*/ 55 w 410"/>
                    <a:gd name="T41" fmla="*/ 103 h 411"/>
                    <a:gd name="T42" fmla="*/ 48 w 410"/>
                    <a:gd name="T43" fmla="*/ 103 h 411"/>
                    <a:gd name="T44" fmla="*/ 40 w 410"/>
                    <a:gd name="T45" fmla="*/ 102 h 411"/>
                    <a:gd name="T46" fmla="*/ 33 w 410"/>
                    <a:gd name="T47" fmla="*/ 100 h 411"/>
                    <a:gd name="T48" fmla="*/ 26 w 410"/>
                    <a:gd name="T49" fmla="*/ 97 h 411"/>
                    <a:gd name="T50" fmla="*/ 20 w 410"/>
                    <a:gd name="T51" fmla="*/ 92 h 411"/>
                    <a:gd name="T52" fmla="*/ 14 w 410"/>
                    <a:gd name="T53" fmla="*/ 87 h 411"/>
                    <a:gd name="T54" fmla="*/ 10 w 410"/>
                    <a:gd name="T55" fmla="*/ 82 h 411"/>
                    <a:gd name="T56" fmla="*/ 6 w 410"/>
                    <a:gd name="T57" fmla="*/ 75 h 411"/>
                    <a:gd name="T58" fmla="*/ 3 w 410"/>
                    <a:gd name="T59" fmla="*/ 69 h 411"/>
                    <a:gd name="T60" fmla="*/ 1 w 410"/>
                    <a:gd name="T61" fmla="*/ 61 h 411"/>
                    <a:gd name="T62" fmla="*/ 0 w 410"/>
                    <a:gd name="T63" fmla="*/ 53 h 411"/>
                    <a:gd name="T64" fmla="*/ 1 w 410"/>
                    <a:gd name="T65" fmla="*/ 46 h 411"/>
                    <a:gd name="T66" fmla="*/ 2 w 410"/>
                    <a:gd name="T67" fmla="*/ 38 h 411"/>
                    <a:gd name="T68" fmla="*/ 5 w 410"/>
                    <a:gd name="T69" fmla="*/ 31 h 411"/>
                    <a:gd name="T70" fmla="*/ 7 w 410"/>
                    <a:gd name="T71" fmla="*/ 24 h 411"/>
                    <a:gd name="T72" fmla="*/ 12 w 410"/>
                    <a:gd name="T73" fmla="*/ 19 h 411"/>
                    <a:gd name="T74" fmla="*/ 18 w 410"/>
                    <a:gd name="T75" fmla="*/ 13 h 411"/>
                    <a:gd name="T76" fmla="*/ 24 w 410"/>
                    <a:gd name="T77" fmla="*/ 9 h 411"/>
                    <a:gd name="T78" fmla="*/ 29 w 410"/>
                    <a:gd name="T79" fmla="*/ 5 h 411"/>
                    <a:gd name="T80" fmla="*/ 37 w 410"/>
                    <a:gd name="T81" fmla="*/ 2 h 411"/>
                    <a:gd name="T82" fmla="*/ 45 w 410"/>
                    <a:gd name="T83" fmla="*/ 1 h 411"/>
                    <a:gd name="T84" fmla="*/ 52 w 410"/>
                    <a:gd name="T85" fmla="*/ 0 h 4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0"/>
                    <a:gd name="T130" fmla="*/ 0 h 411"/>
                    <a:gd name="T131" fmla="*/ 410 w 410"/>
                    <a:gd name="T132" fmla="*/ 411 h 4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0" h="411">
                      <a:moveTo>
                        <a:pt x="208" y="0"/>
                      </a:moveTo>
                      <a:lnTo>
                        <a:pt x="218" y="0"/>
                      </a:lnTo>
                      <a:lnTo>
                        <a:pt x="229" y="1"/>
                      </a:lnTo>
                      <a:lnTo>
                        <a:pt x="239" y="3"/>
                      </a:lnTo>
                      <a:lnTo>
                        <a:pt x="250" y="5"/>
                      </a:lnTo>
                      <a:lnTo>
                        <a:pt x="259" y="7"/>
                      </a:lnTo>
                      <a:lnTo>
                        <a:pt x="269" y="10"/>
                      </a:lnTo>
                      <a:lnTo>
                        <a:pt x="278" y="14"/>
                      </a:lnTo>
                      <a:lnTo>
                        <a:pt x="288" y="17"/>
                      </a:lnTo>
                      <a:lnTo>
                        <a:pt x="297" y="22"/>
                      </a:lnTo>
                      <a:lnTo>
                        <a:pt x="306" y="26"/>
                      </a:lnTo>
                      <a:lnTo>
                        <a:pt x="314" y="31"/>
                      </a:lnTo>
                      <a:lnTo>
                        <a:pt x="322" y="37"/>
                      </a:lnTo>
                      <a:lnTo>
                        <a:pt x="330" y="43"/>
                      </a:lnTo>
                      <a:lnTo>
                        <a:pt x="338" y="50"/>
                      </a:lnTo>
                      <a:lnTo>
                        <a:pt x="345" y="55"/>
                      </a:lnTo>
                      <a:lnTo>
                        <a:pt x="352" y="63"/>
                      </a:lnTo>
                      <a:lnTo>
                        <a:pt x="359" y="70"/>
                      </a:lnTo>
                      <a:lnTo>
                        <a:pt x="365" y="77"/>
                      </a:lnTo>
                      <a:lnTo>
                        <a:pt x="372" y="85"/>
                      </a:lnTo>
                      <a:lnTo>
                        <a:pt x="376" y="93"/>
                      </a:lnTo>
                      <a:lnTo>
                        <a:pt x="382" y="102"/>
                      </a:lnTo>
                      <a:lnTo>
                        <a:pt x="387" y="111"/>
                      </a:lnTo>
                      <a:lnTo>
                        <a:pt x="391" y="120"/>
                      </a:lnTo>
                      <a:lnTo>
                        <a:pt x="395" y="129"/>
                      </a:lnTo>
                      <a:lnTo>
                        <a:pt x="398" y="138"/>
                      </a:lnTo>
                      <a:lnTo>
                        <a:pt x="402" y="147"/>
                      </a:lnTo>
                      <a:lnTo>
                        <a:pt x="404" y="158"/>
                      </a:lnTo>
                      <a:lnTo>
                        <a:pt x="406" y="168"/>
                      </a:lnTo>
                      <a:lnTo>
                        <a:pt x="409" y="177"/>
                      </a:lnTo>
                      <a:lnTo>
                        <a:pt x="410" y="188"/>
                      </a:lnTo>
                      <a:lnTo>
                        <a:pt x="410" y="198"/>
                      </a:lnTo>
                      <a:lnTo>
                        <a:pt x="410" y="210"/>
                      </a:lnTo>
                      <a:lnTo>
                        <a:pt x="410" y="220"/>
                      </a:lnTo>
                      <a:lnTo>
                        <a:pt x="409" y="230"/>
                      </a:lnTo>
                      <a:lnTo>
                        <a:pt x="407" y="241"/>
                      </a:lnTo>
                      <a:lnTo>
                        <a:pt x="405" y="250"/>
                      </a:lnTo>
                      <a:lnTo>
                        <a:pt x="403" y="260"/>
                      </a:lnTo>
                      <a:lnTo>
                        <a:pt x="399" y="269"/>
                      </a:lnTo>
                      <a:lnTo>
                        <a:pt x="396" y="280"/>
                      </a:lnTo>
                      <a:lnTo>
                        <a:pt x="392" y="289"/>
                      </a:lnTo>
                      <a:lnTo>
                        <a:pt x="388" y="297"/>
                      </a:lnTo>
                      <a:lnTo>
                        <a:pt x="383" y="306"/>
                      </a:lnTo>
                      <a:lnTo>
                        <a:pt x="379" y="314"/>
                      </a:lnTo>
                      <a:lnTo>
                        <a:pt x="373" y="324"/>
                      </a:lnTo>
                      <a:lnTo>
                        <a:pt x="367" y="330"/>
                      </a:lnTo>
                      <a:lnTo>
                        <a:pt x="361" y="339"/>
                      </a:lnTo>
                      <a:lnTo>
                        <a:pt x="354" y="345"/>
                      </a:lnTo>
                      <a:lnTo>
                        <a:pt x="348" y="353"/>
                      </a:lnTo>
                      <a:lnTo>
                        <a:pt x="339" y="359"/>
                      </a:lnTo>
                      <a:lnTo>
                        <a:pt x="333" y="366"/>
                      </a:lnTo>
                      <a:lnTo>
                        <a:pt x="324" y="372"/>
                      </a:lnTo>
                      <a:lnTo>
                        <a:pt x="316" y="378"/>
                      </a:lnTo>
                      <a:lnTo>
                        <a:pt x="308" y="382"/>
                      </a:lnTo>
                      <a:lnTo>
                        <a:pt x="299" y="388"/>
                      </a:lnTo>
                      <a:lnTo>
                        <a:pt x="290" y="391"/>
                      </a:lnTo>
                      <a:lnTo>
                        <a:pt x="281" y="396"/>
                      </a:lnTo>
                      <a:lnTo>
                        <a:pt x="271" y="400"/>
                      </a:lnTo>
                      <a:lnTo>
                        <a:pt x="262" y="403"/>
                      </a:lnTo>
                      <a:lnTo>
                        <a:pt x="252" y="405"/>
                      </a:lnTo>
                      <a:lnTo>
                        <a:pt x="243" y="408"/>
                      </a:lnTo>
                      <a:lnTo>
                        <a:pt x="232" y="409"/>
                      </a:lnTo>
                      <a:lnTo>
                        <a:pt x="222" y="410"/>
                      </a:lnTo>
                      <a:lnTo>
                        <a:pt x="212" y="411"/>
                      </a:lnTo>
                      <a:lnTo>
                        <a:pt x="201" y="411"/>
                      </a:lnTo>
                      <a:lnTo>
                        <a:pt x="191" y="410"/>
                      </a:lnTo>
                      <a:lnTo>
                        <a:pt x="180" y="409"/>
                      </a:lnTo>
                      <a:lnTo>
                        <a:pt x="170" y="408"/>
                      </a:lnTo>
                      <a:lnTo>
                        <a:pt x="160" y="405"/>
                      </a:lnTo>
                      <a:lnTo>
                        <a:pt x="149" y="403"/>
                      </a:lnTo>
                      <a:lnTo>
                        <a:pt x="140" y="401"/>
                      </a:lnTo>
                      <a:lnTo>
                        <a:pt x="131" y="397"/>
                      </a:lnTo>
                      <a:lnTo>
                        <a:pt x="122" y="393"/>
                      </a:lnTo>
                      <a:lnTo>
                        <a:pt x="112" y="389"/>
                      </a:lnTo>
                      <a:lnTo>
                        <a:pt x="103" y="385"/>
                      </a:lnTo>
                      <a:lnTo>
                        <a:pt x="95" y="379"/>
                      </a:lnTo>
                      <a:lnTo>
                        <a:pt x="87" y="373"/>
                      </a:lnTo>
                      <a:lnTo>
                        <a:pt x="79" y="367"/>
                      </a:lnTo>
                      <a:lnTo>
                        <a:pt x="71" y="362"/>
                      </a:lnTo>
                      <a:lnTo>
                        <a:pt x="64" y="355"/>
                      </a:lnTo>
                      <a:lnTo>
                        <a:pt x="57" y="348"/>
                      </a:lnTo>
                      <a:lnTo>
                        <a:pt x="50" y="341"/>
                      </a:lnTo>
                      <a:lnTo>
                        <a:pt x="43" y="333"/>
                      </a:lnTo>
                      <a:lnTo>
                        <a:pt x="38" y="325"/>
                      </a:lnTo>
                      <a:lnTo>
                        <a:pt x="32" y="317"/>
                      </a:lnTo>
                      <a:lnTo>
                        <a:pt x="27" y="309"/>
                      </a:lnTo>
                      <a:lnTo>
                        <a:pt x="23" y="299"/>
                      </a:lnTo>
                      <a:lnTo>
                        <a:pt x="18" y="291"/>
                      </a:lnTo>
                      <a:lnTo>
                        <a:pt x="15" y="282"/>
                      </a:lnTo>
                      <a:lnTo>
                        <a:pt x="10" y="273"/>
                      </a:lnTo>
                      <a:lnTo>
                        <a:pt x="8" y="263"/>
                      </a:lnTo>
                      <a:lnTo>
                        <a:pt x="5" y="253"/>
                      </a:lnTo>
                      <a:lnTo>
                        <a:pt x="3" y="243"/>
                      </a:lnTo>
                      <a:lnTo>
                        <a:pt x="1" y="233"/>
                      </a:lnTo>
                      <a:lnTo>
                        <a:pt x="0" y="222"/>
                      </a:lnTo>
                      <a:lnTo>
                        <a:pt x="0" y="212"/>
                      </a:lnTo>
                      <a:lnTo>
                        <a:pt x="0" y="202"/>
                      </a:lnTo>
                      <a:lnTo>
                        <a:pt x="0" y="191"/>
                      </a:lnTo>
                      <a:lnTo>
                        <a:pt x="1" y="181"/>
                      </a:lnTo>
                      <a:lnTo>
                        <a:pt x="2" y="170"/>
                      </a:lnTo>
                      <a:lnTo>
                        <a:pt x="4" y="160"/>
                      </a:lnTo>
                      <a:lnTo>
                        <a:pt x="7" y="151"/>
                      </a:lnTo>
                      <a:lnTo>
                        <a:pt x="10" y="142"/>
                      </a:lnTo>
                      <a:lnTo>
                        <a:pt x="13" y="131"/>
                      </a:lnTo>
                      <a:lnTo>
                        <a:pt x="17" y="122"/>
                      </a:lnTo>
                      <a:lnTo>
                        <a:pt x="21" y="113"/>
                      </a:lnTo>
                      <a:lnTo>
                        <a:pt x="26" y="105"/>
                      </a:lnTo>
                      <a:lnTo>
                        <a:pt x="31" y="96"/>
                      </a:lnTo>
                      <a:lnTo>
                        <a:pt x="36" y="88"/>
                      </a:lnTo>
                      <a:lnTo>
                        <a:pt x="42" y="79"/>
                      </a:lnTo>
                      <a:lnTo>
                        <a:pt x="48" y="73"/>
                      </a:lnTo>
                      <a:lnTo>
                        <a:pt x="55" y="64"/>
                      </a:lnTo>
                      <a:lnTo>
                        <a:pt x="62" y="58"/>
                      </a:lnTo>
                      <a:lnTo>
                        <a:pt x="69" y="51"/>
                      </a:lnTo>
                      <a:lnTo>
                        <a:pt x="77" y="45"/>
                      </a:lnTo>
                      <a:lnTo>
                        <a:pt x="85" y="39"/>
                      </a:lnTo>
                      <a:lnTo>
                        <a:pt x="93" y="33"/>
                      </a:lnTo>
                      <a:lnTo>
                        <a:pt x="101" y="28"/>
                      </a:lnTo>
                      <a:lnTo>
                        <a:pt x="110" y="23"/>
                      </a:lnTo>
                      <a:lnTo>
                        <a:pt x="119" y="18"/>
                      </a:lnTo>
                      <a:lnTo>
                        <a:pt x="129" y="15"/>
                      </a:lnTo>
                      <a:lnTo>
                        <a:pt x="138" y="12"/>
                      </a:lnTo>
                      <a:lnTo>
                        <a:pt x="147" y="8"/>
                      </a:lnTo>
                      <a:lnTo>
                        <a:pt x="156" y="6"/>
                      </a:lnTo>
                      <a:lnTo>
                        <a:pt x="167" y="3"/>
                      </a:lnTo>
                      <a:lnTo>
                        <a:pt x="177" y="2"/>
                      </a:lnTo>
                      <a:lnTo>
                        <a:pt x="187" y="1"/>
                      </a:lnTo>
                      <a:lnTo>
                        <a:pt x="198" y="0"/>
                      </a:lnTo>
                      <a:lnTo>
                        <a:pt x="208" y="0"/>
                      </a:lnTo>
                    </a:path>
                  </a:pathLst>
                </a:custGeom>
                <a:noFill/>
                <a:ln w="0">
                  <a:solidFill>
                    <a:srgbClr val="000000"/>
                  </a:solidFill>
                  <a:prstDash val="solid"/>
                  <a:round/>
                  <a:headEnd/>
                  <a:tailEnd/>
                </a:ln>
              </p:spPr>
              <p:txBody>
                <a:bodyPr/>
                <a:lstStyle/>
                <a:p>
                  <a:endParaRPr lang="en-GB"/>
                </a:p>
              </p:txBody>
            </p:sp>
            <p:sp>
              <p:nvSpPr>
                <p:cNvPr id="986" name="Freeform 1302"/>
                <p:cNvSpPr>
                  <a:spLocks/>
                </p:cNvSpPr>
                <p:nvPr/>
              </p:nvSpPr>
              <p:spPr bwMode="auto">
                <a:xfrm>
                  <a:off x="4025" y="3005"/>
                  <a:ext cx="146" cy="146"/>
                </a:xfrm>
                <a:custGeom>
                  <a:avLst/>
                  <a:gdLst>
                    <a:gd name="T0" fmla="*/ 41 w 293"/>
                    <a:gd name="T1" fmla="*/ 1 h 292"/>
                    <a:gd name="T2" fmla="*/ 46 w 293"/>
                    <a:gd name="T3" fmla="*/ 1 h 292"/>
                    <a:gd name="T4" fmla="*/ 51 w 293"/>
                    <a:gd name="T5" fmla="*/ 3 h 292"/>
                    <a:gd name="T6" fmla="*/ 56 w 293"/>
                    <a:gd name="T7" fmla="*/ 5 h 292"/>
                    <a:gd name="T8" fmla="*/ 60 w 293"/>
                    <a:gd name="T9" fmla="*/ 9 h 292"/>
                    <a:gd name="T10" fmla="*/ 64 w 293"/>
                    <a:gd name="T11" fmla="*/ 12 h 292"/>
                    <a:gd name="T12" fmla="*/ 67 w 293"/>
                    <a:gd name="T13" fmla="*/ 17 h 292"/>
                    <a:gd name="T14" fmla="*/ 69 w 293"/>
                    <a:gd name="T15" fmla="*/ 21 h 292"/>
                    <a:gd name="T16" fmla="*/ 71 w 293"/>
                    <a:gd name="T17" fmla="*/ 26 h 292"/>
                    <a:gd name="T18" fmla="*/ 73 w 293"/>
                    <a:gd name="T19" fmla="*/ 31 h 292"/>
                    <a:gd name="T20" fmla="*/ 73 w 293"/>
                    <a:gd name="T21" fmla="*/ 37 h 292"/>
                    <a:gd name="T22" fmla="*/ 72 w 293"/>
                    <a:gd name="T23" fmla="*/ 42 h 292"/>
                    <a:gd name="T24" fmla="*/ 71 w 293"/>
                    <a:gd name="T25" fmla="*/ 48 h 292"/>
                    <a:gd name="T26" fmla="*/ 69 w 293"/>
                    <a:gd name="T27" fmla="*/ 53 h 292"/>
                    <a:gd name="T28" fmla="*/ 66 w 293"/>
                    <a:gd name="T29" fmla="*/ 57 h 292"/>
                    <a:gd name="T30" fmla="*/ 63 w 293"/>
                    <a:gd name="T31" fmla="*/ 61 h 292"/>
                    <a:gd name="T32" fmla="*/ 59 w 293"/>
                    <a:gd name="T33" fmla="*/ 66 h 292"/>
                    <a:gd name="T34" fmla="*/ 55 w 293"/>
                    <a:gd name="T35" fmla="*/ 69 h 292"/>
                    <a:gd name="T36" fmla="*/ 50 w 293"/>
                    <a:gd name="T37" fmla="*/ 71 h 292"/>
                    <a:gd name="T38" fmla="*/ 45 w 293"/>
                    <a:gd name="T39" fmla="*/ 73 h 292"/>
                    <a:gd name="T40" fmla="*/ 39 w 293"/>
                    <a:gd name="T41" fmla="*/ 73 h 292"/>
                    <a:gd name="T42" fmla="*/ 34 w 293"/>
                    <a:gd name="T43" fmla="*/ 73 h 292"/>
                    <a:gd name="T44" fmla="*/ 28 w 293"/>
                    <a:gd name="T45" fmla="*/ 73 h 292"/>
                    <a:gd name="T46" fmla="*/ 23 w 293"/>
                    <a:gd name="T47" fmla="*/ 71 h 292"/>
                    <a:gd name="T48" fmla="*/ 18 w 293"/>
                    <a:gd name="T49" fmla="*/ 69 h 292"/>
                    <a:gd name="T50" fmla="*/ 14 w 293"/>
                    <a:gd name="T51" fmla="*/ 66 h 292"/>
                    <a:gd name="T52" fmla="*/ 10 w 293"/>
                    <a:gd name="T53" fmla="*/ 61 h 292"/>
                    <a:gd name="T54" fmla="*/ 7 w 293"/>
                    <a:gd name="T55" fmla="*/ 57 h 292"/>
                    <a:gd name="T56" fmla="*/ 4 w 293"/>
                    <a:gd name="T57" fmla="*/ 53 h 292"/>
                    <a:gd name="T58" fmla="*/ 2 w 293"/>
                    <a:gd name="T59" fmla="*/ 48 h 292"/>
                    <a:gd name="T60" fmla="*/ 0 w 293"/>
                    <a:gd name="T61" fmla="*/ 43 h 292"/>
                    <a:gd name="T62" fmla="*/ 0 w 293"/>
                    <a:gd name="T63" fmla="*/ 38 h 292"/>
                    <a:gd name="T64" fmla="*/ 0 w 293"/>
                    <a:gd name="T65" fmla="*/ 33 h 292"/>
                    <a:gd name="T66" fmla="*/ 1 w 293"/>
                    <a:gd name="T67" fmla="*/ 27 h 292"/>
                    <a:gd name="T68" fmla="*/ 3 w 293"/>
                    <a:gd name="T69" fmla="*/ 21 h 292"/>
                    <a:gd name="T70" fmla="*/ 5 w 293"/>
                    <a:gd name="T71" fmla="*/ 18 h 292"/>
                    <a:gd name="T72" fmla="*/ 8 w 293"/>
                    <a:gd name="T73" fmla="*/ 13 h 292"/>
                    <a:gd name="T74" fmla="*/ 12 w 293"/>
                    <a:gd name="T75" fmla="*/ 9 h 292"/>
                    <a:gd name="T76" fmla="*/ 16 w 293"/>
                    <a:gd name="T77" fmla="*/ 6 h 292"/>
                    <a:gd name="T78" fmla="*/ 21 w 293"/>
                    <a:gd name="T79" fmla="*/ 3 h 292"/>
                    <a:gd name="T80" fmla="*/ 26 w 293"/>
                    <a:gd name="T81" fmla="*/ 1 h 292"/>
                    <a:gd name="T82" fmla="*/ 31 w 293"/>
                    <a:gd name="T83" fmla="*/ 1 h 292"/>
                    <a:gd name="T84" fmla="*/ 37 w 293"/>
                    <a:gd name="T85" fmla="*/ 0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3"/>
                    <a:gd name="T130" fmla="*/ 0 h 292"/>
                    <a:gd name="T131" fmla="*/ 293 w 293"/>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3" h="292">
                      <a:moveTo>
                        <a:pt x="149" y="0"/>
                      </a:moveTo>
                      <a:lnTo>
                        <a:pt x="157" y="1"/>
                      </a:lnTo>
                      <a:lnTo>
                        <a:pt x="164" y="1"/>
                      </a:lnTo>
                      <a:lnTo>
                        <a:pt x="171" y="2"/>
                      </a:lnTo>
                      <a:lnTo>
                        <a:pt x="179" y="3"/>
                      </a:lnTo>
                      <a:lnTo>
                        <a:pt x="186" y="5"/>
                      </a:lnTo>
                      <a:lnTo>
                        <a:pt x="193" y="8"/>
                      </a:lnTo>
                      <a:lnTo>
                        <a:pt x="200" y="10"/>
                      </a:lnTo>
                      <a:lnTo>
                        <a:pt x="205" y="12"/>
                      </a:lnTo>
                      <a:lnTo>
                        <a:pt x="212" y="16"/>
                      </a:lnTo>
                      <a:lnTo>
                        <a:pt x="218" y="19"/>
                      </a:lnTo>
                      <a:lnTo>
                        <a:pt x="225" y="23"/>
                      </a:lnTo>
                      <a:lnTo>
                        <a:pt x="231" y="26"/>
                      </a:lnTo>
                      <a:lnTo>
                        <a:pt x="237" y="31"/>
                      </a:lnTo>
                      <a:lnTo>
                        <a:pt x="241" y="35"/>
                      </a:lnTo>
                      <a:lnTo>
                        <a:pt x="247" y="40"/>
                      </a:lnTo>
                      <a:lnTo>
                        <a:pt x="252" y="45"/>
                      </a:lnTo>
                      <a:lnTo>
                        <a:pt x="256" y="50"/>
                      </a:lnTo>
                      <a:lnTo>
                        <a:pt x="261" y="55"/>
                      </a:lnTo>
                      <a:lnTo>
                        <a:pt x="265" y="61"/>
                      </a:lnTo>
                      <a:lnTo>
                        <a:pt x="269" y="67"/>
                      </a:lnTo>
                      <a:lnTo>
                        <a:pt x="272" y="73"/>
                      </a:lnTo>
                      <a:lnTo>
                        <a:pt x="276" y="79"/>
                      </a:lnTo>
                      <a:lnTo>
                        <a:pt x="279" y="85"/>
                      </a:lnTo>
                      <a:lnTo>
                        <a:pt x="283" y="92"/>
                      </a:lnTo>
                      <a:lnTo>
                        <a:pt x="285" y="99"/>
                      </a:lnTo>
                      <a:lnTo>
                        <a:pt x="287" y="106"/>
                      </a:lnTo>
                      <a:lnTo>
                        <a:pt x="288" y="113"/>
                      </a:lnTo>
                      <a:lnTo>
                        <a:pt x="291" y="119"/>
                      </a:lnTo>
                      <a:lnTo>
                        <a:pt x="292" y="126"/>
                      </a:lnTo>
                      <a:lnTo>
                        <a:pt x="292" y="134"/>
                      </a:lnTo>
                      <a:lnTo>
                        <a:pt x="293" y="141"/>
                      </a:lnTo>
                      <a:lnTo>
                        <a:pt x="293" y="149"/>
                      </a:lnTo>
                      <a:lnTo>
                        <a:pt x="292" y="156"/>
                      </a:lnTo>
                      <a:lnTo>
                        <a:pt x="292" y="164"/>
                      </a:lnTo>
                      <a:lnTo>
                        <a:pt x="291" y="171"/>
                      </a:lnTo>
                      <a:lnTo>
                        <a:pt x="290" y="178"/>
                      </a:lnTo>
                      <a:lnTo>
                        <a:pt x="287" y="185"/>
                      </a:lnTo>
                      <a:lnTo>
                        <a:pt x="285" y="192"/>
                      </a:lnTo>
                      <a:lnTo>
                        <a:pt x="283" y="199"/>
                      </a:lnTo>
                      <a:lnTo>
                        <a:pt x="280" y="206"/>
                      </a:lnTo>
                      <a:lnTo>
                        <a:pt x="277" y="212"/>
                      </a:lnTo>
                      <a:lnTo>
                        <a:pt x="273" y="218"/>
                      </a:lnTo>
                      <a:lnTo>
                        <a:pt x="270" y="224"/>
                      </a:lnTo>
                      <a:lnTo>
                        <a:pt x="266" y="230"/>
                      </a:lnTo>
                      <a:lnTo>
                        <a:pt x="262" y="236"/>
                      </a:lnTo>
                      <a:lnTo>
                        <a:pt x="257" y="242"/>
                      </a:lnTo>
                      <a:lnTo>
                        <a:pt x="253" y="246"/>
                      </a:lnTo>
                      <a:lnTo>
                        <a:pt x="248" y="252"/>
                      </a:lnTo>
                      <a:lnTo>
                        <a:pt x="242" y="256"/>
                      </a:lnTo>
                      <a:lnTo>
                        <a:pt x="238" y="261"/>
                      </a:lnTo>
                      <a:lnTo>
                        <a:pt x="232" y="265"/>
                      </a:lnTo>
                      <a:lnTo>
                        <a:pt x="226" y="269"/>
                      </a:lnTo>
                      <a:lnTo>
                        <a:pt x="220" y="273"/>
                      </a:lnTo>
                      <a:lnTo>
                        <a:pt x="213" y="276"/>
                      </a:lnTo>
                      <a:lnTo>
                        <a:pt x="208" y="280"/>
                      </a:lnTo>
                      <a:lnTo>
                        <a:pt x="201" y="282"/>
                      </a:lnTo>
                      <a:lnTo>
                        <a:pt x="194" y="284"/>
                      </a:lnTo>
                      <a:lnTo>
                        <a:pt x="187" y="286"/>
                      </a:lnTo>
                      <a:lnTo>
                        <a:pt x="180" y="289"/>
                      </a:lnTo>
                      <a:lnTo>
                        <a:pt x="173" y="290"/>
                      </a:lnTo>
                      <a:lnTo>
                        <a:pt x="166" y="291"/>
                      </a:lnTo>
                      <a:lnTo>
                        <a:pt x="159" y="292"/>
                      </a:lnTo>
                      <a:lnTo>
                        <a:pt x="151" y="292"/>
                      </a:lnTo>
                      <a:lnTo>
                        <a:pt x="144" y="292"/>
                      </a:lnTo>
                      <a:lnTo>
                        <a:pt x="136" y="292"/>
                      </a:lnTo>
                      <a:lnTo>
                        <a:pt x="129" y="291"/>
                      </a:lnTo>
                      <a:lnTo>
                        <a:pt x="121" y="290"/>
                      </a:lnTo>
                      <a:lnTo>
                        <a:pt x="114" y="289"/>
                      </a:lnTo>
                      <a:lnTo>
                        <a:pt x="107" y="288"/>
                      </a:lnTo>
                      <a:lnTo>
                        <a:pt x="101" y="285"/>
                      </a:lnTo>
                      <a:lnTo>
                        <a:pt x="94" y="283"/>
                      </a:lnTo>
                      <a:lnTo>
                        <a:pt x="87" y="280"/>
                      </a:lnTo>
                      <a:lnTo>
                        <a:pt x="81" y="277"/>
                      </a:lnTo>
                      <a:lnTo>
                        <a:pt x="75" y="274"/>
                      </a:lnTo>
                      <a:lnTo>
                        <a:pt x="68" y="270"/>
                      </a:lnTo>
                      <a:lnTo>
                        <a:pt x="63" y="266"/>
                      </a:lnTo>
                      <a:lnTo>
                        <a:pt x="57" y="262"/>
                      </a:lnTo>
                      <a:lnTo>
                        <a:pt x="52" y="258"/>
                      </a:lnTo>
                      <a:lnTo>
                        <a:pt x="46" y="253"/>
                      </a:lnTo>
                      <a:lnTo>
                        <a:pt x="42" y="247"/>
                      </a:lnTo>
                      <a:lnTo>
                        <a:pt x="37" y="243"/>
                      </a:lnTo>
                      <a:lnTo>
                        <a:pt x="33" y="237"/>
                      </a:lnTo>
                      <a:lnTo>
                        <a:pt x="28" y="231"/>
                      </a:lnTo>
                      <a:lnTo>
                        <a:pt x="25" y="225"/>
                      </a:lnTo>
                      <a:lnTo>
                        <a:pt x="20" y="220"/>
                      </a:lnTo>
                      <a:lnTo>
                        <a:pt x="16" y="214"/>
                      </a:lnTo>
                      <a:lnTo>
                        <a:pt x="14" y="207"/>
                      </a:lnTo>
                      <a:lnTo>
                        <a:pt x="11" y="201"/>
                      </a:lnTo>
                      <a:lnTo>
                        <a:pt x="8" y="194"/>
                      </a:lnTo>
                      <a:lnTo>
                        <a:pt x="6" y="187"/>
                      </a:lnTo>
                      <a:lnTo>
                        <a:pt x="5" y="180"/>
                      </a:lnTo>
                      <a:lnTo>
                        <a:pt x="3" y="174"/>
                      </a:lnTo>
                      <a:lnTo>
                        <a:pt x="1" y="166"/>
                      </a:lnTo>
                      <a:lnTo>
                        <a:pt x="0" y="159"/>
                      </a:lnTo>
                      <a:lnTo>
                        <a:pt x="0" y="152"/>
                      </a:lnTo>
                      <a:lnTo>
                        <a:pt x="0" y="144"/>
                      </a:lnTo>
                      <a:lnTo>
                        <a:pt x="0" y="137"/>
                      </a:lnTo>
                      <a:lnTo>
                        <a:pt x="1" y="129"/>
                      </a:lnTo>
                      <a:lnTo>
                        <a:pt x="3" y="122"/>
                      </a:lnTo>
                      <a:lnTo>
                        <a:pt x="4" y="115"/>
                      </a:lnTo>
                      <a:lnTo>
                        <a:pt x="6" y="108"/>
                      </a:lnTo>
                      <a:lnTo>
                        <a:pt x="7" y="101"/>
                      </a:lnTo>
                      <a:lnTo>
                        <a:pt x="11" y="94"/>
                      </a:lnTo>
                      <a:lnTo>
                        <a:pt x="13" y="87"/>
                      </a:lnTo>
                      <a:lnTo>
                        <a:pt x="16" y="80"/>
                      </a:lnTo>
                      <a:lnTo>
                        <a:pt x="19" y="75"/>
                      </a:lnTo>
                      <a:lnTo>
                        <a:pt x="23" y="69"/>
                      </a:lnTo>
                      <a:lnTo>
                        <a:pt x="27" y="63"/>
                      </a:lnTo>
                      <a:lnTo>
                        <a:pt x="31" y="57"/>
                      </a:lnTo>
                      <a:lnTo>
                        <a:pt x="35" y="52"/>
                      </a:lnTo>
                      <a:lnTo>
                        <a:pt x="41" y="46"/>
                      </a:lnTo>
                      <a:lnTo>
                        <a:pt x="45" y="41"/>
                      </a:lnTo>
                      <a:lnTo>
                        <a:pt x="50" y="37"/>
                      </a:lnTo>
                      <a:lnTo>
                        <a:pt x="56" y="32"/>
                      </a:lnTo>
                      <a:lnTo>
                        <a:pt x="61" y="27"/>
                      </a:lnTo>
                      <a:lnTo>
                        <a:pt x="67" y="24"/>
                      </a:lnTo>
                      <a:lnTo>
                        <a:pt x="73" y="20"/>
                      </a:lnTo>
                      <a:lnTo>
                        <a:pt x="79" y="17"/>
                      </a:lnTo>
                      <a:lnTo>
                        <a:pt x="86" y="14"/>
                      </a:lnTo>
                      <a:lnTo>
                        <a:pt x="93" y="10"/>
                      </a:lnTo>
                      <a:lnTo>
                        <a:pt x="98" y="8"/>
                      </a:lnTo>
                      <a:lnTo>
                        <a:pt x="105" y="5"/>
                      </a:lnTo>
                      <a:lnTo>
                        <a:pt x="112" y="4"/>
                      </a:lnTo>
                      <a:lnTo>
                        <a:pt x="120" y="2"/>
                      </a:lnTo>
                      <a:lnTo>
                        <a:pt x="127" y="1"/>
                      </a:lnTo>
                      <a:lnTo>
                        <a:pt x="134" y="1"/>
                      </a:lnTo>
                      <a:lnTo>
                        <a:pt x="142" y="0"/>
                      </a:lnTo>
                      <a:lnTo>
                        <a:pt x="149" y="0"/>
                      </a:lnTo>
                      <a:close/>
                    </a:path>
                  </a:pathLst>
                </a:custGeom>
                <a:solidFill>
                  <a:srgbClr val="7F7F7F"/>
                </a:solidFill>
                <a:ln w="9525">
                  <a:noFill/>
                  <a:round/>
                  <a:headEnd/>
                  <a:tailEnd/>
                </a:ln>
              </p:spPr>
              <p:txBody>
                <a:bodyPr/>
                <a:lstStyle/>
                <a:p>
                  <a:endParaRPr lang="en-GB"/>
                </a:p>
              </p:txBody>
            </p:sp>
            <p:sp>
              <p:nvSpPr>
                <p:cNvPr id="987" name="Freeform 1303"/>
                <p:cNvSpPr>
                  <a:spLocks/>
                </p:cNvSpPr>
                <p:nvPr/>
              </p:nvSpPr>
              <p:spPr bwMode="auto">
                <a:xfrm>
                  <a:off x="4025" y="3005"/>
                  <a:ext cx="146" cy="146"/>
                </a:xfrm>
                <a:custGeom>
                  <a:avLst/>
                  <a:gdLst>
                    <a:gd name="T0" fmla="*/ 41 w 293"/>
                    <a:gd name="T1" fmla="*/ 1 h 292"/>
                    <a:gd name="T2" fmla="*/ 46 w 293"/>
                    <a:gd name="T3" fmla="*/ 1 h 292"/>
                    <a:gd name="T4" fmla="*/ 51 w 293"/>
                    <a:gd name="T5" fmla="*/ 3 h 292"/>
                    <a:gd name="T6" fmla="*/ 56 w 293"/>
                    <a:gd name="T7" fmla="*/ 5 h 292"/>
                    <a:gd name="T8" fmla="*/ 60 w 293"/>
                    <a:gd name="T9" fmla="*/ 9 h 292"/>
                    <a:gd name="T10" fmla="*/ 64 w 293"/>
                    <a:gd name="T11" fmla="*/ 12 h 292"/>
                    <a:gd name="T12" fmla="*/ 67 w 293"/>
                    <a:gd name="T13" fmla="*/ 17 h 292"/>
                    <a:gd name="T14" fmla="*/ 69 w 293"/>
                    <a:gd name="T15" fmla="*/ 21 h 292"/>
                    <a:gd name="T16" fmla="*/ 71 w 293"/>
                    <a:gd name="T17" fmla="*/ 26 h 292"/>
                    <a:gd name="T18" fmla="*/ 73 w 293"/>
                    <a:gd name="T19" fmla="*/ 31 h 292"/>
                    <a:gd name="T20" fmla="*/ 73 w 293"/>
                    <a:gd name="T21" fmla="*/ 37 h 292"/>
                    <a:gd name="T22" fmla="*/ 72 w 293"/>
                    <a:gd name="T23" fmla="*/ 42 h 292"/>
                    <a:gd name="T24" fmla="*/ 71 w 293"/>
                    <a:gd name="T25" fmla="*/ 48 h 292"/>
                    <a:gd name="T26" fmla="*/ 69 w 293"/>
                    <a:gd name="T27" fmla="*/ 53 h 292"/>
                    <a:gd name="T28" fmla="*/ 66 w 293"/>
                    <a:gd name="T29" fmla="*/ 57 h 292"/>
                    <a:gd name="T30" fmla="*/ 63 w 293"/>
                    <a:gd name="T31" fmla="*/ 61 h 292"/>
                    <a:gd name="T32" fmla="*/ 59 w 293"/>
                    <a:gd name="T33" fmla="*/ 66 h 292"/>
                    <a:gd name="T34" fmla="*/ 55 w 293"/>
                    <a:gd name="T35" fmla="*/ 69 h 292"/>
                    <a:gd name="T36" fmla="*/ 50 w 293"/>
                    <a:gd name="T37" fmla="*/ 71 h 292"/>
                    <a:gd name="T38" fmla="*/ 45 w 293"/>
                    <a:gd name="T39" fmla="*/ 73 h 292"/>
                    <a:gd name="T40" fmla="*/ 39 w 293"/>
                    <a:gd name="T41" fmla="*/ 73 h 292"/>
                    <a:gd name="T42" fmla="*/ 34 w 293"/>
                    <a:gd name="T43" fmla="*/ 73 h 292"/>
                    <a:gd name="T44" fmla="*/ 28 w 293"/>
                    <a:gd name="T45" fmla="*/ 73 h 292"/>
                    <a:gd name="T46" fmla="*/ 23 w 293"/>
                    <a:gd name="T47" fmla="*/ 71 h 292"/>
                    <a:gd name="T48" fmla="*/ 18 w 293"/>
                    <a:gd name="T49" fmla="*/ 69 h 292"/>
                    <a:gd name="T50" fmla="*/ 14 w 293"/>
                    <a:gd name="T51" fmla="*/ 66 h 292"/>
                    <a:gd name="T52" fmla="*/ 10 w 293"/>
                    <a:gd name="T53" fmla="*/ 61 h 292"/>
                    <a:gd name="T54" fmla="*/ 7 w 293"/>
                    <a:gd name="T55" fmla="*/ 57 h 292"/>
                    <a:gd name="T56" fmla="*/ 4 w 293"/>
                    <a:gd name="T57" fmla="*/ 53 h 292"/>
                    <a:gd name="T58" fmla="*/ 2 w 293"/>
                    <a:gd name="T59" fmla="*/ 48 h 292"/>
                    <a:gd name="T60" fmla="*/ 0 w 293"/>
                    <a:gd name="T61" fmla="*/ 43 h 292"/>
                    <a:gd name="T62" fmla="*/ 0 w 293"/>
                    <a:gd name="T63" fmla="*/ 38 h 292"/>
                    <a:gd name="T64" fmla="*/ 0 w 293"/>
                    <a:gd name="T65" fmla="*/ 33 h 292"/>
                    <a:gd name="T66" fmla="*/ 1 w 293"/>
                    <a:gd name="T67" fmla="*/ 27 h 292"/>
                    <a:gd name="T68" fmla="*/ 3 w 293"/>
                    <a:gd name="T69" fmla="*/ 21 h 292"/>
                    <a:gd name="T70" fmla="*/ 5 w 293"/>
                    <a:gd name="T71" fmla="*/ 18 h 292"/>
                    <a:gd name="T72" fmla="*/ 8 w 293"/>
                    <a:gd name="T73" fmla="*/ 13 h 292"/>
                    <a:gd name="T74" fmla="*/ 12 w 293"/>
                    <a:gd name="T75" fmla="*/ 9 h 292"/>
                    <a:gd name="T76" fmla="*/ 16 w 293"/>
                    <a:gd name="T77" fmla="*/ 6 h 292"/>
                    <a:gd name="T78" fmla="*/ 21 w 293"/>
                    <a:gd name="T79" fmla="*/ 3 h 292"/>
                    <a:gd name="T80" fmla="*/ 26 w 293"/>
                    <a:gd name="T81" fmla="*/ 1 h 292"/>
                    <a:gd name="T82" fmla="*/ 31 w 293"/>
                    <a:gd name="T83" fmla="*/ 1 h 292"/>
                    <a:gd name="T84" fmla="*/ 37 w 293"/>
                    <a:gd name="T85" fmla="*/ 0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3"/>
                    <a:gd name="T130" fmla="*/ 0 h 292"/>
                    <a:gd name="T131" fmla="*/ 293 w 293"/>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3" h="292">
                      <a:moveTo>
                        <a:pt x="149" y="0"/>
                      </a:moveTo>
                      <a:lnTo>
                        <a:pt x="157" y="1"/>
                      </a:lnTo>
                      <a:lnTo>
                        <a:pt x="164" y="1"/>
                      </a:lnTo>
                      <a:lnTo>
                        <a:pt x="171" y="2"/>
                      </a:lnTo>
                      <a:lnTo>
                        <a:pt x="179" y="3"/>
                      </a:lnTo>
                      <a:lnTo>
                        <a:pt x="186" y="5"/>
                      </a:lnTo>
                      <a:lnTo>
                        <a:pt x="193" y="8"/>
                      </a:lnTo>
                      <a:lnTo>
                        <a:pt x="200" y="10"/>
                      </a:lnTo>
                      <a:lnTo>
                        <a:pt x="205" y="12"/>
                      </a:lnTo>
                      <a:lnTo>
                        <a:pt x="212" y="16"/>
                      </a:lnTo>
                      <a:lnTo>
                        <a:pt x="218" y="19"/>
                      </a:lnTo>
                      <a:lnTo>
                        <a:pt x="225" y="23"/>
                      </a:lnTo>
                      <a:lnTo>
                        <a:pt x="231" y="26"/>
                      </a:lnTo>
                      <a:lnTo>
                        <a:pt x="237" y="31"/>
                      </a:lnTo>
                      <a:lnTo>
                        <a:pt x="241" y="35"/>
                      </a:lnTo>
                      <a:lnTo>
                        <a:pt x="247" y="40"/>
                      </a:lnTo>
                      <a:lnTo>
                        <a:pt x="252" y="45"/>
                      </a:lnTo>
                      <a:lnTo>
                        <a:pt x="256" y="50"/>
                      </a:lnTo>
                      <a:lnTo>
                        <a:pt x="261" y="55"/>
                      </a:lnTo>
                      <a:lnTo>
                        <a:pt x="265" y="61"/>
                      </a:lnTo>
                      <a:lnTo>
                        <a:pt x="269" y="67"/>
                      </a:lnTo>
                      <a:lnTo>
                        <a:pt x="272" y="73"/>
                      </a:lnTo>
                      <a:lnTo>
                        <a:pt x="276" y="79"/>
                      </a:lnTo>
                      <a:lnTo>
                        <a:pt x="279" y="85"/>
                      </a:lnTo>
                      <a:lnTo>
                        <a:pt x="283" y="92"/>
                      </a:lnTo>
                      <a:lnTo>
                        <a:pt x="285" y="99"/>
                      </a:lnTo>
                      <a:lnTo>
                        <a:pt x="287" y="106"/>
                      </a:lnTo>
                      <a:lnTo>
                        <a:pt x="288" y="113"/>
                      </a:lnTo>
                      <a:lnTo>
                        <a:pt x="291" y="119"/>
                      </a:lnTo>
                      <a:lnTo>
                        <a:pt x="292" y="126"/>
                      </a:lnTo>
                      <a:lnTo>
                        <a:pt x="292" y="134"/>
                      </a:lnTo>
                      <a:lnTo>
                        <a:pt x="293" y="141"/>
                      </a:lnTo>
                      <a:lnTo>
                        <a:pt x="293" y="149"/>
                      </a:lnTo>
                      <a:lnTo>
                        <a:pt x="292" y="156"/>
                      </a:lnTo>
                      <a:lnTo>
                        <a:pt x="292" y="164"/>
                      </a:lnTo>
                      <a:lnTo>
                        <a:pt x="291" y="171"/>
                      </a:lnTo>
                      <a:lnTo>
                        <a:pt x="290" y="178"/>
                      </a:lnTo>
                      <a:lnTo>
                        <a:pt x="287" y="185"/>
                      </a:lnTo>
                      <a:lnTo>
                        <a:pt x="285" y="192"/>
                      </a:lnTo>
                      <a:lnTo>
                        <a:pt x="283" y="199"/>
                      </a:lnTo>
                      <a:lnTo>
                        <a:pt x="280" y="206"/>
                      </a:lnTo>
                      <a:lnTo>
                        <a:pt x="277" y="212"/>
                      </a:lnTo>
                      <a:lnTo>
                        <a:pt x="273" y="218"/>
                      </a:lnTo>
                      <a:lnTo>
                        <a:pt x="270" y="224"/>
                      </a:lnTo>
                      <a:lnTo>
                        <a:pt x="266" y="230"/>
                      </a:lnTo>
                      <a:lnTo>
                        <a:pt x="262" y="236"/>
                      </a:lnTo>
                      <a:lnTo>
                        <a:pt x="257" y="242"/>
                      </a:lnTo>
                      <a:lnTo>
                        <a:pt x="253" y="246"/>
                      </a:lnTo>
                      <a:lnTo>
                        <a:pt x="248" y="252"/>
                      </a:lnTo>
                      <a:lnTo>
                        <a:pt x="242" y="256"/>
                      </a:lnTo>
                      <a:lnTo>
                        <a:pt x="238" y="261"/>
                      </a:lnTo>
                      <a:lnTo>
                        <a:pt x="232" y="265"/>
                      </a:lnTo>
                      <a:lnTo>
                        <a:pt x="226" y="269"/>
                      </a:lnTo>
                      <a:lnTo>
                        <a:pt x="220" y="273"/>
                      </a:lnTo>
                      <a:lnTo>
                        <a:pt x="213" y="276"/>
                      </a:lnTo>
                      <a:lnTo>
                        <a:pt x="208" y="280"/>
                      </a:lnTo>
                      <a:lnTo>
                        <a:pt x="201" y="282"/>
                      </a:lnTo>
                      <a:lnTo>
                        <a:pt x="194" y="284"/>
                      </a:lnTo>
                      <a:lnTo>
                        <a:pt x="187" y="286"/>
                      </a:lnTo>
                      <a:lnTo>
                        <a:pt x="180" y="289"/>
                      </a:lnTo>
                      <a:lnTo>
                        <a:pt x="173" y="290"/>
                      </a:lnTo>
                      <a:lnTo>
                        <a:pt x="166" y="291"/>
                      </a:lnTo>
                      <a:lnTo>
                        <a:pt x="159" y="292"/>
                      </a:lnTo>
                      <a:lnTo>
                        <a:pt x="151" y="292"/>
                      </a:lnTo>
                      <a:lnTo>
                        <a:pt x="144" y="292"/>
                      </a:lnTo>
                      <a:lnTo>
                        <a:pt x="136" y="292"/>
                      </a:lnTo>
                      <a:lnTo>
                        <a:pt x="129" y="291"/>
                      </a:lnTo>
                      <a:lnTo>
                        <a:pt x="121" y="290"/>
                      </a:lnTo>
                      <a:lnTo>
                        <a:pt x="114" y="289"/>
                      </a:lnTo>
                      <a:lnTo>
                        <a:pt x="107" y="288"/>
                      </a:lnTo>
                      <a:lnTo>
                        <a:pt x="101" y="285"/>
                      </a:lnTo>
                      <a:lnTo>
                        <a:pt x="94" y="283"/>
                      </a:lnTo>
                      <a:lnTo>
                        <a:pt x="87" y="280"/>
                      </a:lnTo>
                      <a:lnTo>
                        <a:pt x="81" y="277"/>
                      </a:lnTo>
                      <a:lnTo>
                        <a:pt x="75" y="274"/>
                      </a:lnTo>
                      <a:lnTo>
                        <a:pt x="68" y="270"/>
                      </a:lnTo>
                      <a:lnTo>
                        <a:pt x="63" y="266"/>
                      </a:lnTo>
                      <a:lnTo>
                        <a:pt x="57" y="262"/>
                      </a:lnTo>
                      <a:lnTo>
                        <a:pt x="52" y="258"/>
                      </a:lnTo>
                      <a:lnTo>
                        <a:pt x="46" y="253"/>
                      </a:lnTo>
                      <a:lnTo>
                        <a:pt x="42" y="247"/>
                      </a:lnTo>
                      <a:lnTo>
                        <a:pt x="37" y="243"/>
                      </a:lnTo>
                      <a:lnTo>
                        <a:pt x="33" y="237"/>
                      </a:lnTo>
                      <a:lnTo>
                        <a:pt x="28" y="231"/>
                      </a:lnTo>
                      <a:lnTo>
                        <a:pt x="25" y="225"/>
                      </a:lnTo>
                      <a:lnTo>
                        <a:pt x="20" y="220"/>
                      </a:lnTo>
                      <a:lnTo>
                        <a:pt x="16" y="214"/>
                      </a:lnTo>
                      <a:lnTo>
                        <a:pt x="14" y="207"/>
                      </a:lnTo>
                      <a:lnTo>
                        <a:pt x="11" y="201"/>
                      </a:lnTo>
                      <a:lnTo>
                        <a:pt x="8" y="194"/>
                      </a:lnTo>
                      <a:lnTo>
                        <a:pt x="6" y="187"/>
                      </a:lnTo>
                      <a:lnTo>
                        <a:pt x="5" y="180"/>
                      </a:lnTo>
                      <a:lnTo>
                        <a:pt x="3" y="174"/>
                      </a:lnTo>
                      <a:lnTo>
                        <a:pt x="1" y="166"/>
                      </a:lnTo>
                      <a:lnTo>
                        <a:pt x="0" y="159"/>
                      </a:lnTo>
                      <a:lnTo>
                        <a:pt x="0" y="152"/>
                      </a:lnTo>
                      <a:lnTo>
                        <a:pt x="0" y="144"/>
                      </a:lnTo>
                      <a:lnTo>
                        <a:pt x="0" y="137"/>
                      </a:lnTo>
                      <a:lnTo>
                        <a:pt x="1" y="129"/>
                      </a:lnTo>
                      <a:lnTo>
                        <a:pt x="3" y="122"/>
                      </a:lnTo>
                      <a:lnTo>
                        <a:pt x="4" y="115"/>
                      </a:lnTo>
                      <a:lnTo>
                        <a:pt x="6" y="108"/>
                      </a:lnTo>
                      <a:lnTo>
                        <a:pt x="7" y="101"/>
                      </a:lnTo>
                      <a:lnTo>
                        <a:pt x="11" y="94"/>
                      </a:lnTo>
                      <a:lnTo>
                        <a:pt x="13" y="87"/>
                      </a:lnTo>
                      <a:lnTo>
                        <a:pt x="16" y="80"/>
                      </a:lnTo>
                      <a:lnTo>
                        <a:pt x="19" y="75"/>
                      </a:lnTo>
                      <a:lnTo>
                        <a:pt x="23" y="69"/>
                      </a:lnTo>
                      <a:lnTo>
                        <a:pt x="27" y="63"/>
                      </a:lnTo>
                      <a:lnTo>
                        <a:pt x="31" y="57"/>
                      </a:lnTo>
                      <a:lnTo>
                        <a:pt x="35" y="52"/>
                      </a:lnTo>
                      <a:lnTo>
                        <a:pt x="41" y="46"/>
                      </a:lnTo>
                      <a:lnTo>
                        <a:pt x="45" y="41"/>
                      </a:lnTo>
                      <a:lnTo>
                        <a:pt x="50" y="37"/>
                      </a:lnTo>
                      <a:lnTo>
                        <a:pt x="56" y="32"/>
                      </a:lnTo>
                      <a:lnTo>
                        <a:pt x="61" y="27"/>
                      </a:lnTo>
                      <a:lnTo>
                        <a:pt x="67" y="24"/>
                      </a:lnTo>
                      <a:lnTo>
                        <a:pt x="73" y="20"/>
                      </a:lnTo>
                      <a:lnTo>
                        <a:pt x="79" y="17"/>
                      </a:lnTo>
                      <a:lnTo>
                        <a:pt x="86" y="14"/>
                      </a:lnTo>
                      <a:lnTo>
                        <a:pt x="93" y="10"/>
                      </a:lnTo>
                      <a:lnTo>
                        <a:pt x="98" y="8"/>
                      </a:lnTo>
                      <a:lnTo>
                        <a:pt x="105" y="5"/>
                      </a:lnTo>
                      <a:lnTo>
                        <a:pt x="112" y="4"/>
                      </a:lnTo>
                      <a:lnTo>
                        <a:pt x="120" y="2"/>
                      </a:lnTo>
                      <a:lnTo>
                        <a:pt x="127" y="1"/>
                      </a:lnTo>
                      <a:lnTo>
                        <a:pt x="134" y="1"/>
                      </a:lnTo>
                      <a:lnTo>
                        <a:pt x="142" y="0"/>
                      </a:lnTo>
                      <a:lnTo>
                        <a:pt x="149" y="0"/>
                      </a:lnTo>
                    </a:path>
                  </a:pathLst>
                </a:custGeom>
                <a:noFill/>
                <a:ln w="0">
                  <a:solidFill>
                    <a:srgbClr val="000000"/>
                  </a:solidFill>
                  <a:prstDash val="solid"/>
                  <a:round/>
                  <a:headEnd/>
                  <a:tailEnd/>
                </a:ln>
              </p:spPr>
              <p:txBody>
                <a:bodyPr/>
                <a:lstStyle/>
                <a:p>
                  <a:endParaRPr lang="en-GB"/>
                </a:p>
              </p:txBody>
            </p:sp>
            <p:sp>
              <p:nvSpPr>
                <p:cNvPr id="988" name="Freeform 1304"/>
                <p:cNvSpPr>
                  <a:spLocks/>
                </p:cNvSpPr>
                <p:nvPr/>
              </p:nvSpPr>
              <p:spPr bwMode="auto">
                <a:xfrm>
                  <a:off x="4033" y="3013"/>
                  <a:ext cx="130" cy="130"/>
                </a:xfrm>
                <a:custGeom>
                  <a:avLst/>
                  <a:gdLst>
                    <a:gd name="T0" fmla="*/ 36 w 261"/>
                    <a:gd name="T1" fmla="*/ 1 h 260"/>
                    <a:gd name="T2" fmla="*/ 41 w 261"/>
                    <a:gd name="T3" fmla="*/ 1 h 260"/>
                    <a:gd name="T4" fmla="*/ 46 w 261"/>
                    <a:gd name="T5" fmla="*/ 2 h 260"/>
                    <a:gd name="T6" fmla="*/ 50 w 261"/>
                    <a:gd name="T7" fmla="*/ 5 h 260"/>
                    <a:gd name="T8" fmla="*/ 54 w 261"/>
                    <a:gd name="T9" fmla="*/ 7 h 260"/>
                    <a:gd name="T10" fmla="*/ 57 w 261"/>
                    <a:gd name="T11" fmla="*/ 11 h 260"/>
                    <a:gd name="T12" fmla="*/ 60 w 261"/>
                    <a:gd name="T13" fmla="*/ 15 h 260"/>
                    <a:gd name="T14" fmla="*/ 62 w 261"/>
                    <a:gd name="T15" fmla="*/ 19 h 260"/>
                    <a:gd name="T16" fmla="*/ 64 w 261"/>
                    <a:gd name="T17" fmla="*/ 23 h 260"/>
                    <a:gd name="T18" fmla="*/ 65 w 261"/>
                    <a:gd name="T19" fmla="*/ 28 h 260"/>
                    <a:gd name="T20" fmla="*/ 65 w 261"/>
                    <a:gd name="T21" fmla="*/ 33 h 260"/>
                    <a:gd name="T22" fmla="*/ 65 w 261"/>
                    <a:gd name="T23" fmla="*/ 38 h 260"/>
                    <a:gd name="T24" fmla="*/ 63 w 261"/>
                    <a:gd name="T25" fmla="*/ 42 h 260"/>
                    <a:gd name="T26" fmla="*/ 61 w 261"/>
                    <a:gd name="T27" fmla="*/ 47 h 260"/>
                    <a:gd name="T28" fmla="*/ 59 w 261"/>
                    <a:gd name="T29" fmla="*/ 51 h 260"/>
                    <a:gd name="T30" fmla="*/ 56 w 261"/>
                    <a:gd name="T31" fmla="*/ 55 h 260"/>
                    <a:gd name="T32" fmla="*/ 53 w 261"/>
                    <a:gd name="T33" fmla="*/ 58 h 260"/>
                    <a:gd name="T34" fmla="*/ 49 w 261"/>
                    <a:gd name="T35" fmla="*/ 60 h 260"/>
                    <a:gd name="T36" fmla="*/ 44 w 261"/>
                    <a:gd name="T37" fmla="*/ 62 h 260"/>
                    <a:gd name="T38" fmla="*/ 40 w 261"/>
                    <a:gd name="T39" fmla="*/ 65 h 260"/>
                    <a:gd name="T40" fmla="*/ 35 w 261"/>
                    <a:gd name="T41" fmla="*/ 65 h 260"/>
                    <a:gd name="T42" fmla="*/ 30 w 261"/>
                    <a:gd name="T43" fmla="*/ 65 h 260"/>
                    <a:gd name="T44" fmla="*/ 25 w 261"/>
                    <a:gd name="T45" fmla="*/ 65 h 260"/>
                    <a:gd name="T46" fmla="*/ 20 w 261"/>
                    <a:gd name="T47" fmla="*/ 63 h 260"/>
                    <a:gd name="T48" fmla="*/ 16 w 261"/>
                    <a:gd name="T49" fmla="*/ 61 h 260"/>
                    <a:gd name="T50" fmla="*/ 12 w 261"/>
                    <a:gd name="T51" fmla="*/ 58 h 260"/>
                    <a:gd name="T52" fmla="*/ 9 w 261"/>
                    <a:gd name="T53" fmla="*/ 55 h 260"/>
                    <a:gd name="T54" fmla="*/ 6 w 261"/>
                    <a:gd name="T55" fmla="*/ 51 h 260"/>
                    <a:gd name="T56" fmla="*/ 3 w 261"/>
                    <a:gd name="T57" fmla="*/ 47 h 260"/>
                    <a:gd name="T58" fmla="*/ 1 w 261"/>
                    <a:gd name="T59" fmla="*/ 43 h 260"/>
                    <a:gd name="T60" fmla="*/ 0 w 261"/>
                    <a:gd name="T61" fmla="*/ 38 h 260"/>
                    <a:gd name="T62" fmla="*/ 0 w 261"/>
                    <a:gd name="T63" fmla="*/ 33 h 260"/>
                    <a:gd name="T64" fmla="*/ 0 w 261"/>
                    <a:gd name="T65" fmla="*/ 28 h 260"/>
                    <a:gd name="T66" fmla="*/ 1 w 261"/>
                    <a:gd name="T67" fmla="*/ 23 h 260"/>
                    <a:gd name="T68" fmla="*/ 3 w 261"/>
                    <a:gd name="T69" fmla="*/ 19 h 260"/>
                    <a:gd name="T70" fmla="*/ 5 w 261"/>
                    <a:gd name="T71" fmla="*/ 15 h 260"/>
                    <a:gd name="T72" fmla="*/ 8 w 261"/>
                    <a:gd name="T73" fmla="*/ 11 h 260"/>
                    <a:gd name="T74" fmla="*/ 11 w 261"/>
                    <a:gd name="T75" fmla="*/ 8 h 260"/>
                    <a:gd name="T76" fmla="*/ 15 w 261"/>
                    <a:gd name="T77" fmla="*/ 5 h 260"/>
                    <a:gd name="T78" fmla="*/ 19 w 261"/>
                    <a:gd name="T79" fmla="*/ 3 h 260"/>
                    <a:gd name="T80" fmla="*/ 23 w 261"/>
                    <a:gd name="T81" fmla="*/ 1 h 260"/>
                    <a:gd name="T82" fmla="*/ 28 w 261"/>
                    <a:gd name="T83" fmla="*/ 1 h 260"/>
                    <a:gd name="T84" fmla="*/ 33 w 261"/>
                    <a:gd name="T85" fmla="*/ 0 h 2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1"/>
                    <a:gd name="T130" fmla="*/ 0 h 260"/>
                    <a:gd name="T131" fmla="*/ 261 w 261"/>
                    <a:gd name="T132" fmla="*/ 260 h 2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1" h="260">
                      <a:moveTo>
                        <a:pt x="133" y="0"/>
                      </a:moveTo>
                      <a:lnTo>
                        <a:pt x="140" y="1"/>
                      </a:lnTo>
                      <a:lnTo>
                        <a:pt x="147" y="1"/>
                      </a:lnTo>
                      <a:lnTo>
                        <a:pt x="153" y="2"/>
                      </a:lnTo>
                      <a:lnTo>
                        <a:pt x="159" y="3"/>
                      </a:lnTo>
                      <a:lnTo>
                        <a:pt x="165" y="4"/>
                      </a:lnTo>
                      <a:lnTo>
                        <a:pt x="172" y="7"/>
                      </a:lnTo>
                      <a:lnTo>
                        <a:pt x="178" y="9"/>
                      </a:lnTo>
                      <a:lnTo>
                        <a:pt x="184" y="11"/>
                      </a:lnTo>
                      <a:lnTo>
                        <a:pt x="189" y="14"/>
                      </a:lnTo>
                      <a:lnTo>
                        <a:pt x="195" y="17"/>
                      </a:lnTo>
                      <a:lnTo>
                        <a:pt x="201" y="21"/>
                      </a:lnTo>
                      <a:lnTo>
                        <a:pt x="206" y="24"/>
                      </a:lnTo>
                      <a:lnTo>
                        <a:pt x="210" y="27"/>
                      </a:lnTo>
                      <a:lnTo>
                        <a:pt x="216" y="31"/>
                      </a:lnTo>
                      <a:lnTo>
                        <a:pt x="221" y="36"/>
                      </a:lnTo>
                      <a:lnTo>
                        <a:pt x="225" y="40"/>
                      </a:lnTo>
                      <a:lnTo>
                        <a:pt x="229" y="45"/>
                      </a:lnTo>
                      <a:lnTo>
                        <a:pt x="233" y="49"/>
                      </a:lnTo>
                      <a:lnTo>
                        <a:pt x="237" y="54"/>
                      </a:lnTo>
                      <a:lnTo>
                        <a:pt x="240" y="60"/>
                      </a:lnTo>
                      <a:lnTo>
                        <a:pt x="244" y="64"/>
                      </a:lnTo>
                      <a:lnTo>
                        <a:pt x="247" y="70"/>
                      </a:lnTo>
                      <a:lnTo>
                        <a:pt x="249" y="76"/>
                      </a:lnTo>
                      <a:lnTo>
                        <a:pt x="252" y="82"/>
                      </a:lnTo>
                      <a:lnTo>
                        <a:pt x="254" y="87"/>
                      </a:lnTo>
                      <a:lnTo>
                        <a:pt x="256" y="94"/>
                      </a:lnTo>
                      <a:lnTo>
                        <a:pt x="257" y="100"/>
                      </a:lnTo>
                      <a:lnTo>
                        <a:pt x="259" y="107"/>
                      </a:lnTo>
                      <a:lnTo>
                        <a:pt x="260" y="113"/>
                      </a:lnTo>
                      <a:lnTo>
                        <a:pt x="261" y="120"/>
                      </a:lnTo>
                      <a:lnTo>
                        <a:pt x="261" y="127"/>
                      </a:lnTo>
                      <a:lnTo>
                        <a:pt x="261" y="132"/>
                      </a:lnTo>
                      <a:lnTo>
                        <a:pt x="261" y="139"/>
                      </a:lnTo>
                      <a:lnTo>
                        <a:pt x="260" y="146"/>
                      </a:lnTo>
                      <a:lnTo>
                        <a:pt x="260" y="153"/>
                      </a:lnTo>
                      <a:lnTo>
                        <a:pt x="259" y="159"/>
                      </a:lnTo>
                      <a:lnTo>
                        <a:pt x="256" y="166"/>
                      </a:lnTo>
                      <a:lnTo>
                        <a:pt x="255" y="171"/>
                      </a:lnTo>
                      <a:lnTo>
                        <a:pt x="253" y="177"/>
                      </a:lnTo>
                      <a:lnTo>
                        <a:pt x="250" y="183"/>
                      </a:lnTo>
                      <a:lnTo>
                        <a:pt x="247" y="189"/>
                      </a:lnTo>
                      <a:lnTo>
                        <a:pt x="245" y="194"/>
                      </a:lnTo>
                      <a:lnTo>
                        <a:pt x="241" y="200"/>
                      </a:lnTo>
                      <a:lnTo>
                        <a:pt x="238" y="205"/>
                      </a:lnTo>
                      <a:lnTo>
                        <a:pt x="234" y="211"/>
                      </a:lnTo>
                      <a:lnTo>
                        <a:pt x="230" y="215"/>
                      </a:lnTo>
                      <a:lnTo>
                        <a:pt x="226" y="220"/>
                      </a:lnTo>
                      <a:lnTo>
                        <a:pt x="222" y="224"/>
                      </a:lnTo>
                      <a:lnTo>
                        <a:pt x="217" y="228"/>
                      </a:lnTo>
                      <a:lnTo>
                        <a:pt x="212" y="232"/>
                      </a:lnTo>
                      <a:lnTo>
                        <a:pt x="207" y="236"/>
                      </a:lnTo>
                      <a:lnTo>
                        <a:pt x="202" y="239"/>
                      </a:lnTo>
                      <a:lnTo>
                        <a:pt x="196" y="243"/>
                      </a:lnTo>
                      <a:lnTo>
                        <a:pt x="191" y="246"/>
                      </a:lnTo>
                      <a:lnTo>
                        <a:pt x="185" y="249"/>
                      </a:lnTo>
                      <a:lnTo>
                        <a:pt x="179" y="251"/>
                      </a:lnTo>
                      <a:lnTo>
                        <a:pt x="173" y="253"/>
                      </a:lnTo>
                      <a:lnTo>
                        <a:pt x="168" y="255"/>
                      </a:lnTo>
                      <a:lnTo>
                        <a:pt x="162" y="257"/>
                      </a:lnTo>
                      <a:lnTo>
                        <a:pt x="155" y="259"/>
                      </a:lnTo>
                      <a:lnTo>
                        <a:pt x="148" y="259"/>
                      </a:lnTo>
                      <a:lnTo>
                        <a:pt x="142" y="260"/>
                      </a:lnTo>
                      <a:lnTo>
                        <a:pt x="135" y="260"/>
                      </a:lnTo>
                      <a:lnTo>
                        <a:pt x="128" y="260"/>
                      </a:lnTo>
                      <a:lnTo>
                        <a:pt x="121" y="260"/>
                      </a:lnTo>
                      <a:lnTo>
                        <a:pt x="116" y="260"/>
                      </a:lnTo>
                      <a:lnTo>
                        <a:pt x="109" y="259"/>
                      </a:lnTo>
                      <a:lnTo>
                        <a:pt x="102" y="258"/>
                      </a:lnTo>
                      <a:lnTo>
                        <a:pt x="96" y="255"/>
                      </a:lnTo>
                      <a:lnTo>
                        <a:pt x="90" y="254"/>
                      </a:lnTo>
                      <a:lnTo>
                        <a:pt x="83" y="252"/>
                      </a:lnTo>
                      <a:lnTo>
                        <a:pt x="78" y="250"/>
                      </a:lnTo>
                      <a:lnTo>
                        <a:pt x="72" y="247"/>
                      </a:lnTo>
                      <a:lnTo>
                        <a:pt x="67" y="244"/>
                      </a:lnTo>
                      <a:lnTo>
                        <a:pt x="62" y="240"/>
                      </a:lnTo>
                      <a:lnTo>
                        <a:pt x="56" y="237"/>
                      </a:lnTo>
                      <a:lnTo>
                        <a:pt x="51" y="234"/>
                      </a:lnTo>
                      <a:lnTo>
                        <a:pt x="47" y="229"/>
                      </a:lnTo>
                      <a:lnTo>
                        <a:pt x="42" y="226"/>
                      </a:lnTo>
                      <a:lnTo>
                        <a:pt x="37" y="221"/>
                      </a:lnTo>
                      <a:lnTo>
                        <a:pt x="33" y="216"/>
                      </a:lnTo>
                      <a:lnTo>
                        <a:pt x="29" y="212"/>
                      </a:lnTo>
                      <a:lnTo>
                        <a:pt x="25" y="207"/>
                      </a:lnTo>
                      <a:lnTo>
                        <a:pt x="21" y="201"/>
                      </a:lnTo>
                      <a:lnTo>
                        <a:pt x="18" y="196"/>
                      </a:lnTo>
                      <a:lnTo>
                        <a:pt x="15" y="191"/>
                      </a:lnTo>
                      <a:lnTo>
                        <a:pt x="12" y="185"/>
                      </a:lnTo>
                      <a:lnTo>
                        <a:pt x="10" y="179"/>
                      </a:lnTo>
                      <a:lnTo>
                        <a:pt x="7" y="173"/>
                      </a:lnTo>
                      <a:lnTo>
                        <a:pt x="5" y="167"/>
                      </a:lnTo>
                      <a:lnTo>
                        <a:pt x="4" y="161"/>
                      </a:lnTo>
                      <a:lnTo>
                        <a:pt x="3" y="154"/>
                      </a:lnTo>
                      <a:lnTo>
                        <a:pt x="2" y="148"/>
                      </a:lnTo>
                      <a:lnTo>
                        <a:pt x="0" y="141"/>
                      </a:lnTo>
                      <a:lnTo>
                        <a:pt x="0" y="135"/>
                      </a:lnTo>
                      <a:lnTo>
                        <a:pt x="0" y="128"/>
                      </a:lnTo>
                      <a:lnTo>
                        <a:pt x="0" y="122"/>
                      </a:lnTo>
                      <a:lnTo>
                        <a:pt x="2" y="115"/>
                      </a:lnTo>
                      <a:lnTo>
                        <a:pt x="3" y="108"/>
                      </a:lnTo>
                      <a:lnTo>
                        <a:pt x="4" y="102"/>
                      </a:lnTo>
                      <a:lnTo>
                        <a:pt x="5" y="95"/>
                      </a:lnTo>
                      <a:lnTo>
                        <a:pt x="7" y="90"/>
                      </a:lnTo>
                      <a:lnTo>
                        <a:pt x="9" y="84"/>
                      </a:lnTo>
                      <a:lnTo>
                        <a:pt x="12" y="78"/>
                      </a:lnTo>
                      <a:lnTo>
                        <a:pt x="14" y="72"/>
                      </a:lnTo>
                      <a:lnTo>
                        <a:pt x="18" y="67"/>
                      </a:lnTo>
                      <a:lnTo>
                        <a:pt x="20" y="61"/>
                      </a:lnTo>
                      <a:lnTo>
                        <a:pt x="24" y="56"/>
                      </a:lnTo>
                      <a:lnTo>
                        <a:pt x="28" y="51"/>
                      </a:lnTo>
                      <a:lnTo>
                        <a:pt x="32" y="46"/>
                      </a:lnTo>
                      <a:lnTo>
                        <a:pt x="36" y="41"/>
                      </a:lnTo>
                      <a:lnTo>
                        <a:pt x="41" y="37"/>
                      </a:lnTo>
                      <a:lnTo>
                        <a:pt x="45" y="32"/>
                      </a:lnTo>
                      <a:lnTo>
                        <a:pt x="50" y="29"/>
                      </a:lnTo>
                      <a:lnTo>
                        <a:pt x="55" y="25"/>
                      </a:lnTo>
                      <a:lnTo>
                        <a:pt x="60" y="22"/>
                      </a:lnTo>
                      <a:lnTo>
                        <a:pt x="65" y="18"/>
                      </a:lnTo>
                      <a:lnTo>
                        <a:pt x="71" y="15"/>
                      </a:lnTo>
                      <a:lnTo>
                        <a:pt x="77" y="13"/>
                      </a:lnTo>
                      <a:lnTo>
                        <a:pt x="82" y="9"/>
                      </a:lnTo>
                      <a:lnTo>
                        <a:pt x="88" y="8"/>
                      </a:lnTo>
                      <a:lnTo>
                        <a:pt x="94" y="6"/>
                      </a:lnTo>
                      <a:lnTo>
                        <a:pt x="101" y="3"/>
                      </a:lnTo>
                      <a:lnTo>
                        <a:pt x="106" y="2"/>
                      </a:lnTo>
                      <a:lnTo>
                        <a:pt x="113" y="1"/>
                      </a:lnTo>
                      <a:lnTo>
                        <a:pt x="120" y="1"/>
                      </a:lnTo>
                      <a:lnTo>
                        <a:pt x="126" y="0"/>
                      </a:lnTo>
                      <a:lnTo>
                        <a:pt x="133" y="0"/>
                      </a:lnTo>
                      <a:close/>
                    </a:path>
                  </a:pathLst>
                </a:custGeom>
                <a:solidFill>
                  <a:srgbClr val="E5E5E5"/>
                </a:solidFill>
                <a:ln w="9525">
                  <a:noFill/>
                  <a:round/>
                  <a:headEnd/>
                  <a:tailEnd/>
                </a:ln>
              </p:spPr>
              <p:txBody>
                <a:bodyPr/>
                <a:lstStyle/>
                <a:p>
                  <a:endParaRPr lang="en-GB"/>
                </a:p>
              </p:txBody>
            </p:sp>
            <p:sp>
              <p:nvSpPr>
                <p:cNvPr id="989" name="Freeform 1305"/>
                <p:cNvSpPr>
                  <a:spLocks/>
                </p:cNvSpPr>
                <p:nvPr/>
              </p:nvSpPr>
              <p:spPr bwMode="auto">
                <a:xfrm>
                  <a:off x="4099" y="3012"/>
                  <a:ext cx="66" cy="67"/>
                </a:xfrm>
                <a:custGeom>
                  <a:avLst/>
                  <a:gdLst>
                    <a:gd name="T0" fmla="*/ 34 w 130"/>
                    <a:gd name="T1" fmla="*/ 31 h 134"/>
                    <a:gd name="T2" fmla="*/ 33 w 130"/>
                    <a:gd name="T3" fmla="*/ 28 h 134"/>
                    <a:gd name="T4" fmla="*/ 32 w 130"/>
                    <a:gd name="T5" fmla="*/ 25 h 134"/>
                    <a:gd name="T6" fmla="*/ 31 w 130"/>
                    <a:gd name="T7" fmla="*/ 22 h 134"/>
                    <a:gd name="T8" fmla="*/ 30 w 130"/>
                    <a:gd name="T9" fmla="*/ 19 h 134"/>
                    <a:gd name="T10" fmla="*/ 29 w 130"/>
                    <a:gd name="T11" fmla="*/ 17 h 134"/>
                    <a:gd name="T12" fmla="*/ 27 w 130"/>
                    <a:gd name="T13" fmla="*/ 13 h 134"/>
                    <a:gd name="T14" fmla="*/ 25 w 130"/>
                    <a:gd name="T15" fmla="*/ 11 h 134"/>
                    <a:gd name="T16" fmla="*/ 23 w 130"/>
                    <a:gd name="T17" fmla="*/ 8 h 134"/>
                    <a:gd name="T18" fmla="*/ 20 w 130"/>
                    <a:gd name="T19" fmla="*/ 6 h 134"/>
                    <a:gd name="T20" fmla="*/ 18 w 130"/>
                    <a:gd name="T21" fmla="*/ 5 h 134"/>
                    <a:gd name="T22" fmla="*/ 15 w 130"/>
                    <a:gd name="T23" fmla="*/ 3 h 134"/>
                    <a:gd name="T24" fmla="*/ 12 w 130"/>
                    <a:gd name="T25" fmla="*/ 2 h 134"/>
                    <a:gd name="T26" fmla="*/ 9 w 130"/>
                    <a:gd name="T27" fmla="*/ 1 h 134"/>
                    <a:gd name="T28" fmla="*/ 6 w 130"/>
                    <a:gd name="T29" fmla="*/ 1 h 134"/>
                    <a:gd name="T30" fmla="*/ 2 w 130"/>
                    <a:gd name="T31" fmla="*/ 1 h 134"/>
                    <a:gd name="T32" fmla="*/ 0 w 130"/>
                    <a:gd name="T33" fmla="*/ 1 h 134"/>
                    <a:gd name="T34" fmla="*/ 4 w 130"/>
                    <a:gd name="T35" fmla="*/ 1 h 134"/>
                    <a:gd name="T36" fmla="*/ 7 w 130"/>
                    <a:gd name="T37" fmla="*/ 2 h 134"/>
                    <a:gd name="T38" fmla="*/ 10 w 130"/>
                    <a:gd name="T39" fmla="*/ 2 h 134"/>
                    <a:gd name="T40" fmla="*/ 13 w 130"/>
                    <a:gd name="T41" fmla="*/ 4 h 134"/>
                    <a:gd name="T42" fmla="*/ 16 w 130"/>
                    <a:gd name="T43" fmla="*/ 5 h 134"/>
                    <a:gd name="T44" fmla="*/ 18 w 130"/>
                    <a:gd name="T45" fmla="*/ 6 h 134"/>
                    <a:gd name="T46" fmla="*/ 21 w 130"/>
                    <a:gd name="T47" fmla="*/ 8 h 134"/>
                    <a:gd name="T48" fmla="*/ 23 w 130"/>
                    <a:gd name="T49" fmla="*/ 10 h 134"/>
                    <a:gd name="T50" fmla="*/ 25 w 130"/>
                    <a:gd name="T51" fmla="*/ 13 h 134"/>
                    <a:gd name="T52" fmla="*/ 27 w 130"/>
                    <a:gd name="T53" fmla="*/ 15 h 134"/>
                    <a:gd name="T54" fmla="*/ 29 w 130"/>
                    <a:gd name="T55" fmla="*/ 18 h 134"/>
                    <a:gd name="T56" fmla="*/ 30 w 130"/>
                    <a:gd name="T57" fmla="*/ 21 h 134"/>
                    <a:gd name="T58" fmla="*/ 31 w 130"/>
                    <a:gd name="T59" fmla="*/ 24 h 134"/>
                    <a:gd name="T60" fmla="*/ 31 w 130"/>
                    <a:gd name="T61" fmla="*/ 27 h 134"/>
                    <a:gd name="T62" fmla="*/ 32 w 130"/>
                    <a:gd name="T63" fmla="*/ 30 h 134"/>
                    <a:gd name="T64" fmla="*/ 32 w 130"/>
                    <a:gd name="T65" fmla="*/ 34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0"/>
                    <a:gd name="T100" fmla="*/ 0 h 134"/>
                    <a:gd name="T101" fmla="*/ 130 w 130"/>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0" h="134">
                      <a:moveTo>
                        <a:pt x="130" y="134"/>
                      </a:moveTo>
                      <a:lnTo>
                        <a:pt x="130" y="127"/>
                      </a:lnTo>
                      <a:lnTo>
                        <a:pt x="130" y="122"/>
                      </a:lnTo>
                      <a:lnTo>
                        <a:pt x="129" y="115"/>
                      </a:lnTo>
                      <a:lnTo>
                        <a:pt x="128" y="108"/>
                      </a:lnTo>
                      <a:lnTo>
                        <a:pt x="127" y="102"/>
                      </a:lnTo>
                      <a:lnTo>
                        <a:pt x="126" y="95"/>
                      </a:lnTo>
                      <a:lnTo>
                        <a:pt x="123" y="89"/>
                      </a:lnTo>
                      <a:lnTo>
                        <a:pt x="121" y="82"/>
                      </a:lnTo>
                      <a:lnTo>
                        <a:pt x="119" y="77"/>
                      </a:lnTo>
                      <a:lnTo>
                        <a:pt x="115" y="71"/>
                      </a:lnTo>
                      <a:lnTo>
                        <a:pt x="113" y="65"/>
                      </a:lnTo>
                      <a:lnTo>
                        <a:pt x="109" y="61"/>
                      </a:lnTo>
                      <a:lnTo>
                        <a:pt x="106" y="55"/>
                      </a:lnTo>
                      <a:lnTo>
                        <a:pt x="101" y="50"/>
                      </a:lnTo>
                      <a:lnTo>
                        <a:pt x="98" y="44"/>
                      </a:lnTo>
                      <a:lnTo>
                        <a:pt x="93" y="40"/>
                      </a:lnTo>
                      <a:lnTo>
                        <a:pt x="89" y="35"/>
                      </a:lnTo>
                      <a:lnTo>
                        <a:pt x="84" y="32"/>
                      </a:lnTo>
                      <a:lnTo>
                        <a:pt x="79" y="27"/>
                      </a:lnTo>
                      <a:lnTo>
                        <a:pt x="74" y="24"/>
                      </a:lnTo>
                      <a:lnTo>
                        <a:pt x="69" y="20"/>
                      </a:lnTo>
                      <a:lnTo>
                        <a:pt x="63" y="17"/>
                      </a:lnTo>
                      <a:lnTo>
                        <a:pt x="58" y="13"/>
                      </a:lnTo>
                      <a:lnTo>
                        <a:pt x="52" y="11"/>
                      </a:lnTo>
                      <a:lnTo>
                        <a:pt x="46" y="9"/>
                      </a:lnTo>
                      <a:lnTo>
                        <a:pt x="39" y="6"/>
                      </a:lnTo>
                      <a:lnTo>
                        <a:pt x="33" y="4"/>
                      </a:lnTo>
                      <a:lnTo>
                        <a:pt x="26" y="3"/>
                      </a:lnTo>
                      <a:lnTo>
                        <a:pt x="21" y="2"/>
                      </a:lnTo>
                      <a:lnTo>
                        <a:pt x="14" y="1"/>
                      </a:lnTo>
                      <a:lnTo>
                        <a:pt x="7" y="1"/>
                      </a:lnTo>
                      <a:lnTo>
                        <a:pt x="0" y="0"/>
                      </a:lnTo>
                      <a:lnTo>
                        <a:pt x="0" y="4"/>
                      </a:lnTo>
                      <a:lnTo>
                        <a:pt x="7" y="5"/>
                      </a:lnTo>
                      <a:lnTo>
                        <a:pt x="13" y="5"/>
                      </a:lnTo>
                      <a:lnTo>
                        <a:pt x="20" y="6"/>
                      </a:lnTo>
                      <a:lnTo>
                        <a:pt x="25" y="8"/>
                      </a:lnTo>
                      <a:lnTo>
                        <a:pt x="32" y="9"/>
                      </a:lnTo>
                      <a:lnTo>
                        <a:pt x="38" y="11"/>
                      </a:lnTo>
                      <a:lnTo>
                        <a:pt x="44" y="13"/>
                      </a:lnTo>
                      <a:lnTo>
                        <a:pt x="50" y="16"/>
                      </a:lnTo>
                      <a:lnTo>
                        <a:pt x="55" y="18"/>
                      </a:lnTo>
                      <a:lnTo>
                        <a:pt x="61" y="21"/>
                      </a:lnTo>
                      <a:lnTo>
                        <a:pt x="66" y="24"/>
                      </a:lnTo>
                      <a:lnTo>
                        <a:pt x="71" y="27"/>
                      </a:lnTo>
                      <a:lnTo>
                        <a:pt x="76" y="32"/>
                      </a:lnTo>
                      <a:lnTo>
                        <a:pt x="81" y="35"/>
                      </a:lnTo>
                      <a:lnTo>
                        <a:pt x="85" y="40"/>
                      </a:lnTo>
                      <a:lnTo>
                        <a:pt x="90" y="43"/>
                      </a:lnTo>
                      <a:lnTo>
                        <a:pt x="94" y="48"/>
                      </a:lnTo>
                      <a:lnTo>
                        <a:pt x="98" y="53"/>
                      </a:lnTo>
                      <a:lnTo>
                        <a:pt x="101" y="58"/>
                      </a:lnTo>
                      <a:lnTo>
                        <a:pt x="105" y="63"/>
                      </a:lnTo>
                      <a:lnTo>
                        <a:pt x="108" y="67"/>
                      </a:lnTo>
                      <a:lnTo>
                        <a:pt x="112" y="73"/>
                      </a:lnTo>
                      <a:lnTo>
                        <a:pt x="114" y="79"/>
                      </a:lnTo>
                      <a:lnTo>
                        <a:pt x="116" y="85"/>
                      </a:lnTo>
                      <a:lnTo>
                        <a:pt x="119" y="91"/>
                      </a:lnTo>
                      <a:lnTo>
                        <a:pt x="121" y="96"/>
                      </a:lnTo>
                      <a:lnTo>
                        <a:pt x="122" y="103"/>
                      </a:lnTo>
                      <a:lnTo>
                        <a:pt x="123" y="109"/>
                      </a:lnTo>
                      <a:lnTo>
                        <a:pt x="124" y="115"/>
                      </a:lnTo>
                      <a:lnTo>
                        <a:pt x="126" y="122"/>
                      </a:lnTo>
                      <a:lnTo>
                        <a:pt x="126" y="129"/>
                      </a:lnTo>
                      <a:lnTo>
                        <a:pt x="126" y="134"/>
                      </a:lnTo>
                      <a:lnTo>
                        <a:pt x="130" y="134"/>
                      </a:lnTo>
                      <a:close/>
                    </a:path>
                  </a:pathLst>
                </a:custGeom>
                <a:solidFill>
                  <a:srgbClr val="000000"/>
                </a:solidFill>
                <a:ln w="9525">
                  <a:noFill/>
                  <a:round/>
                  <a:headEnd/>
                  <a:tailEnd/>
                </a:ln>
              </p:spPr>
              <p:txBody>
                <a:bodyPr/>
                <a:lstStyle/>
                <a:p>
                  <a:endParaRPr lang="en-GB"/>
                </a:p>
              </p:txBody>
            </p:sp>
            <p:sp>
              <p:nvSpPr>
                <p:cNvPr id="990" name="Freeform 1306"/>
                <p:cNvSpPr>
                  <a:spLocks/>
                </p:cNvSpPr>
                <p:nvPr/>
              </p:nvSpPr>
              <p:spPr bwMode="auto">
                <a:xfrm>
                  <a:off x="4097" y="3079"/>
                  <a:ext cx="68" cy="66"/>
                </a:xfrm>
                <a:custGeom>
                  <a:avLst/>
                  <a:gdLst>
                    <a:gd name="T0" fmla="*/ 2 w 135"/>
                    <a:gd name="T1" fmla="*/ 33 h 132"/>
                    <a:gd name="T2" fmla="*/ 6 w 135"/>
                    <a:gd name="T3" fmla="*/ 33 h 132"/>
                    <a:gd name="T4" fmla="*/ 9 w 135"/>
                    <a:gd name="T5" fmla="*/ 31 h 132"/>
                    <a:gd name="T6" fmla="*/ 12 w 135"/>
                    <a:gd name="T7" fmla="*/ 30 h 132"/>
                    <a:gd name="T8" fmla="*/ 15 w 135"/>
                    <a:gd name="T9" fmla="*/ 29 h 132"/>
                    <a:gd name="T10" fmla="*/ 18 w 135"/>
                    <a:gd name="T11" fmla="*/ 28 h 132"/>
                    <a:gd name="T12" fmla="*/ 21 w 135"/>
                    <a:gd name="T13" fmla="*/ 26 h 132"/>
                    <a:gd name="T14" fmla="*/ 23 w 135"/>
                    <a:gd name="T15" fmla="*/ 24 h 132"/>
                    <a:gd name="T16" fmla="*/ 25 w 135"/>
                    <a:gd name="T17" fmla="*/ 22 h 132"/>
                    <a:gd name="T18" fmla="*/ 27 w 135"/>
                    <a:gd name="T19" fmla="*/ 20 h 132"/>
                    <a:gd name="T20" fmla="*/ 29 w 135"/>
                    <a:gd name="T21" fmla="*/ 17 h 132"/>
                    <a:gd name="T22" fmla="*/ 31 w 135"/>
                    <a:gd name="T23" fmla="*/ 14 h 132"/>
                    <a:gd name="T24" fmla="*/ 32 w 135"/>
                    <a:gd name="T25" fmla="*/ 11 h 132"/>
                    <a:gd name="T26" fmla="*/ 33 w 135"/>
                    <a:gd name="T27" fmla="*/ 8 h 132"/>
                    <a:gd name="T28" fmla="*/ 34 w 135"/>
                    <a:gd name="T29" fmla="*/ 5 h 132"/>
                    <a:gd name="T30" fmla="*/ 34 w 135"/>
                    <a:gd name="T31" fmla="*/ 1 h 132"/>
                    <a:gd name="T32" fmla="*/ 33 w 135"/>
                    <a:gd name="T33" fmla="*/ 0 h 132"/>
                    <a:gd name="T34" fmla="*/ 33 w 135"/>
                    <a:gd name="T35" fmla="*/ 3 h 132"/>
                    <a:gd name="T36" fmla="*/ 32 w 135"/>
                    <a:gd name="T37" fmla="*/ 6 h 132"/>
                    <a:gd name="T38" fmla="*/ 32 w 135"/>
                    <a:gd name="T39" fmla="*/ 9 h 132"/>
                    <a:gd name="T40" fmla="*/ 30 w 135"/>
                    <a:gd name="T41" fmla="*/ 12 h 132"/>
                    <a:gd name="T42" fmla="*/ 29 w 135"/>
                    <a:gd name="T43" fmla="*/ 15 h 132"/>
                    <a:gd name="T44" fmla="*/ 27 w 135"/>
                    <a:gd name="T45" fmla="*/ 18 h 132"/>
                    <a:gd name="T46" fmla="*/ 26 w 135"/>
                    <a:gd name="T47" fmla="*/ 20 h 132"/>
                    <a:gd name="T48" fmla="*/ 23 w 135"/>
                    <a:gd name="T49" fmla="*/ 22 h 132"/>
                    <a:gd name="T50" fmla="*/ 21 w 135"/>
                    <a:gd name="T51" fmla="*/ 24 h 132"/>
                    <a:gd name="T52" fmla="*/ 19 w 135"/>
                    <a:gd name="T53" fmla="*/ 26 h 132"/>
                    <a:gd name="T54" fmla="*/ 16 w 135"/>
                    <a:gd name="T55" fmla="*/ 28 h 132"/>
                    <a:gd name="T56" fmla="*/ 13 w 135"/>
                    <a:gd name="T57" fmla="*/ 29 h 132"/>
                    <a:gd name="T58" fmla="*/ 10 w 135"/>
                    <a:gd name="T59" fmla="*/ 30 h 132"/>
                    <a:gd name="T60" fmla="*/ 7 w 135"/>
                    <a:gd name="T61" fmla="*/ 31 h 132"/>
                    <a:gd name="T62" fmla="*/ 4 w 135"/>
                    <a:gd name="T63" fmla="*/ 31 h 132"/>
                    <a:gd name="T64" fmla="*/ 0 w 135"/>
                    <a:gd name="T65" fmla="*/ 31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32"/>
                    <a:gd name="T101" fmla="*/ 135 w 135"/>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32">
                      <a:moveTo>
                        <a:pt x="0" y="132"/>
                      </a:moveTo>
                      <a:lnTo>
                        <a:pt x="7" y="130"/>
                      </a:lnTo>
                      <a:lnTo>
                        <a:pt x="14" y="130"/>
                      </a:lnTo>
                      <a:lnTo>
                        <a:pt x="21" y="130"/>
                      </a:lnTo>
                      <a:lnTo>
                        <a:pt x="27" y="129"/>
                      </a:lnTo>
                      <a:lnTo>
                        <a:pt x="34" y="127"/>
                      </a:lnTo>
                      <a:lnTo>
                        <a:pt x="41" y="126"/>
                      </a:lnTo>
                      <a:lnTo>
                        <a:pt x="46" y="123"/>
                      </a:lnTo>
                      <a:lnTo>
                        <a:pt x="52" y="121"/>
                      </a:lnTo>
                      <a:lnTo>
                        <a:pt x="58" y="119"/>
                      </a:lnTo>
                      <a:lnTo>
                        <a:pt x="64" y="117"/>
                      </a:lnTo>
                      <a:lnTo>
                        <a:pt x="69" y="113"/>
                      </a:lnTo>
                      <a:lnTo>
                        <a:pt x="75" y="110"/>
                      </a:lnTo>
                      <a:lnTo>
                        <a:pt x="81" y="106"/>
                      </a:lnTo>
                      <a:lnTo>
                        <a:pt x="86" y="103"/>
                      </a:lnTo>
                      <a:lnTo>
                        <a:pt x="90" y="98"/>
                      </a:lnTo>
                      <a:lnTo>
                        <a:pt x="95" y="94"/>
                      </a:lnTo>
                      <a:lnTo>
                        <a:pt x="99" y="89"/>
                      </a:lnTo>
                      <a:lnTo>
                        <a:pt x="104" y="84"/>
                      </a:lnTo>
                      <a:lnTo>
                        <a:pt x="108" y="80"/>
                      </a:lnTo>
                      <a:lnTo>
                        <a:pt x="112" y="74"/>
                      </a:lnTo>
                      <a:lnTo>
                        <a:pt x="116" y="69"/>
                      </a:lnTo>
                      <a:lnTo>
                        <a:pt x="119" y="64"/>
                      </a:lnTo>
                      <a:lnTo>
                        <a:pt x="121" y="58"/>
                      </a:lnTo>
                      <a:lnTo>
                        <a:pt x="125" y="52"/>
                      </a:lnTo>
                      <a:lnTo>
                        <a:pt x="127" y="46"/>
                      </a:lnTo>
                      <a:lnTo>
                        <a:pt x="129" y="41"/>
                      </a:lnTo>
                      <a:lnTo>
                        <a:pt x="131" y="34"/>
                      </a:lnTo>
                      <a:lnTo>
                        <a:pt x="133" y="28"/>
                      </a:lnTo>
                      <a:lnTo>
                        <a:pt x="134" y="21"/>
                      </a:lnTo>
                      <a:lnTo>
                        <a:pt x="135" y="14"/>
                      </a:lnTo>
                      <a:lnTo>
                        <a:pt x="135" y="7"/>
                      </a:lnTo>
                      <a:lnTo>
                        <a:pt x="135" y="0"/>
                      </a:lnTo>
                      <a:lnTo>
                        <a:pt x="131" y="0"/>
                      </a:lnTo>
                      <a:lnTo>
                        <a:pt x="131" y="7"/>
                      </a:lnTo>
                      <a:lnTo>
                        <a:pt x="129" y="14"/>
                      </a:lnTo>
                      <a:lnTo>
                        <a:pt x="129" y="20"/>
                      </a:lnTo>
                      <a:lnTo>
                        <a:pt x="128" y="27"/>
                      </a:lnTo>
                      <a:lnTo>
                        <a:pt x="126" y="32"/>
                      </a:lnTo>
                      <a:lnTo>
                        <a:pt x="125" y="38"/>
                      </a:lnTo>
                      <a:lnTo>
                        <a:pt x="122" y="44"/>
                      </a:lnTo>
                      <a:lnTo>
                        <a:pt x="120" y="50"/>
                      </a:lnTo>
                      <a:lnTo>
                        <a:pt x="117" y="56"/>
                      </a:lnTo>
                      <a:lnTo>
                        <a:pt x="114" y="61"/>
                      </a:lnTo>
                      <a:lnTo>
                        <a:pt x="111" y="67"/>
                      </a:lnTo>
                      <a:lnTo>
                        <a:pt x="108" y="72"/>
                      </a:lnTo>
                      <a:lnTo>
                        <a:pt x="104" y="76"/>
                      </a:lnTo>
                      <a:lnTo>
                        <a:pt x="101" y="82"/>
                      </a:lnTo>
                      <a:lnTo>
                        <a:pt x="96" y="85"/>
                      </a:lnTo>
                      <a:lnTo>
                        <a:pt x="91" y="90"/>
                      </a:lnTo>
                      <a:lnTo>
                        <a:pt x="87" y="95"/>
                      </a:lnTo>
                      <a:lnTo>
                        <a:pt x="82" y="98"/>
                      </a:lnTo>
                      <a:lnTo>
                        <a:pt x="78" y="103"/>
                      </a:lnTo>
                      <a:lnTo>
                        <a:pt x="73" y="106"/>
                      </a:lnTo>
                      <a:lnTo>
                        <a:pt x="67" y="108"/>
                      </a:lnTo>
                      <a:lnTo>
                        <a:pt x="61" y="112"/>
                      </a:lnTo>
                      <a:lnTo>
                        <a:pt x="57" y="114"/>
                      </a:lnTo>
                      <a:lnTo>
                        <a:pt x="51" y="117"/>
                      </a:lnTo>
                      <a:lnTo>
                        <a:pt x="45" y="119"/>
                      </a:lnTo>
                      <a:lnTo>
                        <a:pt x="38" y="121"/>
                      </a:lnTo>
                      <a:lnTo>
                        <a:pt x="33" y="122"/>
                      </a:lnTo>
                      <a:lnTo>
                        <a:pt x="27" y="125"/>
                      </a:lnTo>
                      <a:lnTo>
                        <a:pt x="20" y="125"/>
                      </a:lnTo>
                      <a:lnTo>
                        <a:pt x="14" y="126"/>
                      </a:lnTo>
                      <a:lnTo>
                        <a:pt x="7" y="126"/>
                      </a:lnTo>
                      <a:lnTo>
                        <a:pt x="0" y="126"/>
                      </a:lnTo>
                      <a:lnTo>
                        <a:pt x="0" y="132"/>
                      </a:lnTo>
                      <a:close/>
                    </a:path>
                  </a:pathLst>
                </a:custGeom>
                <a:solidFill>
                  <a:srgbClr val="000000"/>
                </a:solidFill>
                <a:ln w="9525">
                  <a:noFill/>
                  <a:round/>
                  <a:headEnd/>
                  <a:tailEnd/>
                </a:ln>
              </p:spPr>
              <p:txBody>
                <a:bodyPr/>
                <a:lstStyle/>
                <a:p>
                  <a:endParaRPr lang="en-GB"/>
                </a:p>
              </p:txBody>
            </p:sp>
            <p:sp>
              <p:nvSpPr>
                <p:cNvPr id="991" name="Freeform 1307"/>
                <p:cNvSpPr>
                  <a:spLocks/>
                </p:cNvSpPr>
                <p:nvPr/>
              </p:nvSpPr>
              <p:spPr bwMode="auto">
                <a:xfrm>
                  <a:off x="4032" y="3077"/>
                  <a:ext cx="65" cy="68"/>
                </a:xfrm>
                <a:custGeom>
                  <a:avLst/>
                  <a:gdLst>
                    <a:gd name="T0" fmla="*/ 0 w 130"/>
                    <a:gd name="T1" fmla="*/ 1 h 136"/>
                    <a:gd name="T2" fmla="*/ 1 w 130"/>
                    <a:gd name="T3" fmla="*/ 5 h 136"/>
                    <a:gd name="T4" fmla="*/ 1 w 130"/>
                    <a:gd name="T5" fmla="*/ 9 h 136"/>
                    <a:gd name="T6" fmla="*/ 1 w 130"/>
                    <a:gd name="T7" fmla="*/ 11 h 136"/>
                    <a:gd name="T8" fmla="*/ 3 w 130"/>
                    <a:gd name="T9" fmla="*/ 14 h 136"/>
                    <a:gd name="T10" fmla="*/ 4 w 130"/>
                    <a:gd name="T11" fmla="*/ 17 h 136"/>
                    <a:gd name="T12" fmla="*/ 6 w 130"/>
                    <a:gd name="T13" fmla="*/ 20 h 136"/>
                    <a:gd name="T14" fmla="*/ 8 w 130"/>
                    <a:gd name="T15" fmla="*/ 22 h 136"/>
                    <a:gd name="T16" fmla="*/ 10 w 130"/>
                    <a:gd name="T17" fmla="*/ 24 h 136"/>
                    <a:gd name="T18" fmla="*/ 13 w 130"/>
                    <a:gd name="T19" fmla="*/ 27 h 136"/>
                    <a:gd name="T20" fmla="*/ 15 w 130"/>
                    <a:gd name="T21" fmla="*/ 28 h 136"/>
                    <a:gd name="T22" fmla="*/ 18 w 130"/>
                    <a:gd name="T23" fmla="*/ 30 h 136"/>
                    <a:gd name="T24" fmla="*/ 21 w 130"/>
                    <a:gd name="T25" fmla="*/ 31 h 136"/>
                    <a:gd name="T26" fmla="*/ 24 w 130"/>
                    <a:gd name="T27" fmla="*/ 33 h 136"/>
                    <a:gd name="T28" fmla="*/ 27 w 130"/>
                    <a:gd name="T29" fmla="*/ 34 h 136"/>
                    <a:gd name="T30" fmla="*/ 30 w 130"/>
                    <a:gd name="T31" fmla="*/ 34 h 136"/>
                    <a:gd name="T32" fmla="*/ 33 w 130"/>
                    <a:gd name="T33" fmla="*/ 33 h 136"/>
                    <a:gd name="T34" fmla="*/ 29 w 130"/>
                    <a:gd name="T35" fmla="*/ 33 h 136"/>
                    <a:gd name="T36" fmla="*/ 26 w 130"/>
                    <a:gd name="T37" fmla="*/ 31 h 136"/>
                    <a:gd name="T38" fmla="*/ 23 w 130"/>
                    <a:gd name="T39" fmla="*/ 31 h 136"/>
                    <a:gd name="T40" fmla="*/ 20 w 130"/>
                    <a:gd name="T41" fmla="*/ 29 h 136"/>
                    <a:gd name="T42" fmla="*/ 17 w 130"/>
                    <a:gd name="T43" fmla="*/ 28 h 136"/>
                    <a:gd name="T44" fmla="*/ 15 w 130"/>
                    <a:gd name="T45" fmla="*/ 26 h 136"/>
                    <a:gd name="T46" fmla="*/ 12 w 130"/>
                    <a:gd name="T47" fmla="*/ 25 h 136"/>
                    <a:gd name="T48" fmla="*/ 10 w 130"/>
                    <a:gd name="T49" fmla="*/ 23 h 136"/>
                    <a:gd name="T50" fmla="*/ 8 w 130"/>
                    <a:gd name="T51" fmla="*/ 20 h 136"/>
                    <a:gd name="T52" fmla="*/ 6 w 130"/>
                    <a:gd name="T53" fmla="*/ 18 h 136"/>
                    <a:gd name="T54" fmla="*/ 5 w 130"/>
                    <a:gd name="T55" fmla="*/ 15 h 136"/>
                    <a:gd name="T56" fmla="*/ 3 w 130"/>
                    <a:gd name="T57" fmla="*/ 12 h 136"/>
                    <a:gd name="T58" fmla="*/ 2 w 130"/>
                    <a:gd name="T59" fmla="*/ 9 h 136"/>
                    <a:gd name="T60" fmla="*/ 1 w 130"/>
                    <a:gd name="T61" fmla="*/ 6 h 136"/>
                    <a:gd name="T62" fmla="*/ 1 w 130"/>
                    <a:gd name="T63" fmla="*/ 3 h 136"/>
                    <a:gd name="T64" fmla="*/ 1 w 130"/>
                    <a:gd name="T65" fmla="*/ 0 h 136"/>
                    <a:gd name="T66" fmla="*/ 0 w 130"/>
                    <a:gd name="T67" fmla="*/ 0 h 1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0"/>
                    <a:gd name="T103" fmla="*/ 0 h 136"/>
                    <a:gd name="T104" fmla="*/ 130 w 130"/>
                    <a:gd name="T105" fmla="*/ 136 h 1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0" h="136">
                      <a:moveTo>
                        <a:pt x="0" y="0"/>
                      </a:moveTo>
                      <a:lnTo>
                        <a:pt x="0" y="7"/>
                      </a:lnTo>
                      <a:lnTo>
                        <a:pt x="0" y="13"/>
                      </a:lnTo>
                      <a:lnTo>
                        <a:pt x="1" y="20"/>
                      </a:lnTo>
                      <a:lnTo>
                        <a:pt x="2" y="27"/>
                      </a:lnTo>
                      <a:lnTo>
                        <a:pt x="4" y="33"/>
                      </a:lnTo>
                      <a:lnTo>
                        <a:pt x="5" y="40"/>
                      </a:lnTo>
                      <a:lnTo>
                        <a:pt x="7" y="46"/>
                      </a:lnTo>
                      <a:lnTo>
                        <a:pt x="9" y="51"/>
                      </a:lnTo>
                      <a:lnTo>
                        <a:pt x="12" y="58"/>
                      </a:lnTo>
                      <a:lnTo>
                        <a:pt x="15" y="64"/>
                      </a:lnTo>
                      <a:lnTo>
                        <a:pt x="19" y="69"/>
                      </a:lnTo>
                      <a:lnTo>
                        <a:pt x="21" y="74"/>
                      </a:lnTo>
                      <a:lnTo>
                        <a:pt x="26" y="80"/>
                      </a:lnTo>
                      <a:lnTo>
                        <a:pt x="29" y="85"/>
                      </a:lnTo>
                      <a:lnTo>
                        <a:pt x="34" y="89"/>
                      </a:lnTo>
                      <a:lnTo>
                        <a:pt x="37" y="94"/>
                      </a:lnTo>
                      <a:lnTo>
                        <a:pt x="42" y="99"/>
                      </a:lnTo>
                      <a:lnTo>
                        <a:pt x="46" y="103"/>
                      </a:lnTo>
                      <a:lnTo>
                        <a:pt x="52" y="108"/>
                      </a:lnTo>
                      <a:lnTo>
                        <a:pt x="57" y="111"/>
                      </a:lnTo>
                      <a:lnTo>
                        <a:pt x="62" y="115"/>
                      </a:lnTo>
                      <a:lnTo>
                        <a:pt x="68" y="118"/>
                      </a:lnTo>
                      <a:lnTo>
                        <a:pt x="73" y="121"/>
                      </a:lnTo>
                      <a:lnTo>
                        <a:pt x="80" y="124"/>
                      </a:lnTo>
                      <a:lnTo>
                        <a:pt x="85" y="126"/>
                      </a:lnTo>
                      <a:lnTo>
                        <a:pt x="91" y="129"/>
                      </a:lnTo>
                      <a:lnTo>
                        <a:pt x="97" y="130"/>
                      </a:lnTo>
                      <a:lnTo>
                        <a:pt x="104" y="132"/>
                      </a:lnTo>
                      <a:lnTo>
                        <a:pt x="111" y="133"/>
                      </a:lnTo>
                      <a:lnTo>
                        <a:pt x="117" y="134"/>
                      </a:lnTo>
                      <a:lnTo>
                        <a:pt x="123" y="134"/>
                      </a:lnTo>
                      <a:lnTo>
                        <a:pt x="130" y="136"/>
                      </a:lnTo>
                      <a:lnTo>
                        <a:pt x="130" y="130"/>
                      </a:lnTo>
                      <a:lnTo>
                        <a:pt x="125" y="130"/>
                      </a:lnTo>
                      <a:lnTo>
                        <a:pt x="118" y="130"/>
                      </a:lnTo>
                      <a:lnTo>
                        <a:pt x="111" y="129"/>
                      </a:lnTo>
                      <a:lnTo>
                        <a:pt x="105" y="127"/>
                      </a:lnTo>
                      <a:lnTo>
                        <a:pt x="99" y="125"/>
                      </a:lnTo>
                      <a:lnTo>
                        <a:pt x="92" y="124"/>
                      </a:lnTo>
                      <a:lnTo>
                        <a:pt x="87" y="122"/>
                      </a:lnTo>
                      <a:lnTo>
                        <a:pt x="81" y="119"/>
                      </a:lnTo>
                      <a:lnTo>
                        <a:pt x="75" y="117"/>
                      </a:lnTo>
                      <a:lnTo>
                        <a:pt x="70" y="114"/>
                      </a:lnTo>
                      <a:lnTo>
                        <a:pt x="65" y="110"/>
                      </a:lnTo>
                      <a:lnTo>
                        <a:pt x="60" y="107"/>
                      </a:lnTo>
                      <a:lnTo>
                        <a:pt x="54" y="103"/>
                      </a:lnTo>
                      <a:lnTo>
                        <a:pt x="50" y="100"/>
                      </a:lnTo>
                      <a:lnTo>
                        <a:pt x="45" y="95"/>
                      </a:lnTo>
                      <a:lnTo>
                        <a:pt x="40" y="92"/>
                      </a:lnTo>
                      <a:lnTo>
                        <a:pt x="37" y="87"/>
                      </a:lnTo>
                      <a:lnTo>
                        <a:pt x="32" y="83"/>
                      </a:lnTo>
                      <a:lnTo>
                        <a:pt x="29" y="77"/>
                      </a:lnTo>
                      <a:lnTo>
                        <a:pt x="26" y="72"/>
                      </a:lnTo>
                      <a:lnTo>
                        <a:pt x="22" y="66"/>
                      </a:lnTo>
                      <a:lnTo>
                        <a:pt x="20" y="62"/>
                      </a:lnTo>
                      <a:lnTo>
                        <a:pt x="16" y="56"/>
                      </a:lnTo>
                      <a:lnTo>
                        <a:pt x="14" y="50"/>
                      </a:lnTo>
                      <a:lnTo>
                        <a:pt x="12" y="45"/>
                      </a:lnTo>
                      <a:lnTo>
                        <a:pt x="9" y="39"/>
                      </a:lnTo>
                      <a:lnTo>
                        <a:pt x="8" y="32"/>
                      </a:lnTo>
                      <a:lnTo>
                        <a:pt x="7" y="26"/>
                      </a:lnTo>
                      <a:lnTo>
                        <a:pt x="6" y="19"/>
                      </a:lnTo>
                      <a:lnTo>
                        <a:pt x="5" y="13"/>
                      </a:lnTo>
                      <a:lnTo>
                        <a:pt x="5" y="7"/>
                      </a:lnTo>
                      <a:lnTo>
                        <a:pt x="5" y="0"/>
                      </a:lnTo>
                      <a:lnTo>
                        <a:pt x="5" y="1"/>
                      </a:lnTo>
                      <a:lnTo>
                        <a:pt x="0" y="0"/>
                      </a:lnTo>
                      <a:close/>
                    </a:path>
                  </a:pathLst>
                </a:custGeom>
                <a:solidFill>
                  <a:srgbClr val="000000"/>
                </a:solidFill>
                <a:ln w="9525">
                  <a:noFill/>
                  <a:round/>
                  <a:headEnd/>
                  <a:tailEnd/>
                </a:ln>
              </p:spPr>
              <p:txBody>
                <a:bodyPr/>
                <a:lstStyle/>
                <a:p>
                  <a:endParaRPr lang="en-GB"/>
                </a:p>
              </p:txBody>
            </p:sp>
            <p:sp>
              <p:nvSpPr>
                <p:cNvPr id="992" name="Freeform 1308"/>
                <p:cNvSpPr>
                  <a:spLocks/>
                </p:cNvSpPr>
                <p:nvPr/>
              </p:nvSpPr>
              <p:spPr bwMode="auto">
                <a:xfrm>
                  <a:off x="4032" y="3012"/>
                  <a:ext cx="67" cy="65"/>
                </a:xfrm>
                <a:custGeom>
                  <a:avLst/>
                  <a:gdLst>
                    <a:gd name="T0" fmla="*/ 32 w 135"/>
                    <a:gd name="T1" fmla="*/ 0 h 131"/>
                    <a:gd name="T2" fmla="*/ 28 w 135"/>
                    <a:gd name="T3" fmla="*/ 0 h 131"/>
                    <a:gd name="T4" fmla="*/ 25 w 135"/>
                    <a:gd name="T5" fmla="*/ 0 h 131"/>
                    <a:gd name="T6" fmla="*/ 22 w 135"/>
                    <a:gd name="T7" fmla="*/ 2 h 131"/>
                    <a:gd name="T8" fmla="*/ 19 w 135"/>
                    <a:gd name="T9" fmla="*/ 3 h 131"/>
                    <a:gd name="T10" fmla="*/ 16 w 135"/>
                    <a:gd name="T11" fmla="*/ 4 h 131"/>
                    <a:gd name="T12" fmla="*/ 13 w 135"/>
                    <a:gd name="T13" fmla="*/ 6 h 131"/>
                    <a:gd name="T14" fmla="*/ 11 w 135"/>
                    <a:gd name="T15" fmla="*/ 8 h 131"/>
                    <a:gd name="T16" fmla="*/ 9 w 135"/>
                    <a:gd name="T17" fmla="*/ 10 h 131"/>
                    <a:gd name="T18" fmla="*/ 7 w 135"/>
                    <a:gd name="T19" fmla="*/ 12 h 131"/>
                    <a:gd name="T20" fmla="*/ 5 w 135"/>
                    <a:gd name="T21" fmla="*/ 15 h 131"/>
                    <a:gd name="T22" fmla="*/ 3 w 135"/>
                    <a:gd name="T23" fmla="*/ 18 h 131"/>
                    <a:gd name="T24" fmla="*/ 2 w 135"/>
                    <a:gd name="T25" fmla="*/ 21 h 131"/>
                    <a:gd name="T26" fmla="*/ 1 w 135"/>
                    <a:gd name="T27" fmla="*/ 24 h 131"/>
                    <a:gd name="T28" fmla="*/ 0 w 135"/>
                    <a:gd name="T29" fmla="*/ 27 h 131"/>
                    <a:gd name="T30" fmla="*/ 0 w 135"/>
                    <a:gd name="T31" fmla="*/ 31 h 131"/>
                    <a:gd name="T32" fmla="*/ 1 w 135"/>
                    <a:gd name="T33" fmla="*/ 32 h 131"/>
                    <a:gd name="T34" fmla="*/ 1 w 135"/>
                    <a:gd name="T35" fmla="*/ 29 h 131"/>
                    <a:gd name="T36" fmla="*/ 2 w 135"/>
                    <a:gd name="T37" fmla="*/ 26 h 131"/>
                    <a:gd name="T38" fmla="*/ 3 w 135"/>
                    <a:gd name="T39" fmla="*/ 23 h 131"/>
                    <a:gd name="T40" fmla="*/ 4 w 135"/>
                    <a:gd name="T41" fmla="*/ 20 h 131"/>
                    <a:gd name="T42" fmla="*/ 5 w 135"/>
                    <a:gd name="T43" fmla="*/ 17 h 131"/>
                    <a:gd name="T44" fmla="*/ 7 w 135"/>
                    <a:gd name="T45" fmla="*/ 14 h 131"/>
                    <a:gd name="T46" fmla="*/ 9 w 135"/>
                    <a:gd name="T47" fmla="*/ 12 h 131"/>
                    <a:gd name="T48" fmla="*/ 11 w 135"/>
                    <a:gd name="T49" fmla="*/ 10 h 131"/>
                    <a:gd name="T50" fmla="*/ 13 w 135"/>
                    <a:gd name="T51" fmla="*/ 8 h 131"/>
                    <a:gd name="T52" fmla="*/ 16 w 135"/>
                    <a:gd name="T53" fmla="*/ 6 h 131"/>
                    <a:gd name="T54" fmla="*/ 18 w 135"/>
                    <a:gd name="T55" fmla="*/ 4 h 131"/>
                    <a:gd name="T56" fmla="*/ 21 w 135"/>
                    <a:gd name="T57" fmla="*/ 3 h 131"/>
                    <a:gd name="T58" fmla="*/ 24 w 135"/>
                    <a:gd name="T59" fmla="*/ 2 h 131"/>
                    <a:gd name="T60" fmla="*/ 27 w 135"/>
                    <a:gd name="T61" fmla="*/ 1 h 131"/>
                    <a:gd name="T62" fmla="*/ 30 w 135"/>
                    <a:gd name="T63" fmla="*/ 1 h 131"/>
                    <a:gd name="T64" fmla="*/ 33 w 135"/>
                    <a:gd name="T65" fmla="*/ 1 h 1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31"/>
                    <a:gd name="T101" fmla="*/ 135 w 135"/>
                    <a:gd name="T102" fmla="*/ 131 h 1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31">
                      <a:moveTo>
                        <a:pt x="135" y="0"/>
                      </a:moveTo>
                      <a:lnTo>
                        <a:pt x="128" y="0"/>
                      </a:lnTo>
                      <a:lnTo>
                        <a:pt x="121" y="1"/>
                      </a:lnTo>
                      <a:lnTo>
                        <a:pt x="115" y="1"/>
                      </a:lnTo>
                      <a:lnTo>
                        <a:pt x="108" y="2"/>
                      </a:lnTo>
                      <a:lnTo>
                        <a:pt x="102" y="3"/>
                      </a:lnTo>
                      <a:lnTo>
                        <a:pt x="96" y="5"/>
                      </a:lnTo>
                      <a:lnTo>
                        <a:pt x="89" y="8"/>
                      </a:lnTo>
                      <a:lnTo>
                        <a:pt x="83" y="10"/>
                      </a:lnTo>
                      <a:lnTo>
                        <a:pt x="77" y="12"/>
                      </a:lnTo>
                      <a:lnTo>
                        <a:pt x="72" y="15"/>
                      </a:lnTo>
                      <a:lnTo>
                        <a:pt x="66" y="18"/>
                      </a:lnTo>
                      <a:lnTo>
                        <a:pt x="60" y="21"/>
                      </a:lnTo>
                      <a:lnTo>
                        <a:pt x="55" y="25"/>
                      </a:lnTo>
                      <a:lnTo>
                        <a:pt x="50" y="28"/>
                      </a:lnTo>
                      <a:lnTo>
                        <a:pt x="45" y="33"/>
                      </a:lnTo>
                      <a:lnTo>
                        <a:pt x="40" y="38"/>
                      </a:lnTo>
                      <a:lnTo>
                        <a:pt x="36" y="41"/>
                      </a:lnTo>
                      <a:lnTo>
                        <a:pt x="31" y="47"/>
                      </a:lnTo>
                      <a:lnTo>
                        <a:pt x="28" y="51"/>
                      </a:lnTo>
                      <a:lnTo>
                        <a:pt x="24" y="56"/>
                      </a:lnTo>
                      <a:lnTo>
                        <a:pt x="21" y="62"/>
                      </a:lnTo>
                      <a:lnTo>
                        <a:pt x="17" y="67"/>
                      </a:lnTo>
                      <a:lnTo>
                        <a:pt x="14" y="73"/>
                      </a:lnTo>
                      <a:lnTo>
                        <a:pt x="12" y="79"/>
                      </a:lnTo>
                      <a:lnTo>
                        <a:pt x="9" y="85"/>
                      </a:lnTo>
                      <a:lnTo>
                        <a:pt x="7" y="91"/>
                      </a:lnTo>
                      <a:lnTo>
                        <a:pt x="5" y="97"/>
                      </a:lnTo>
                      <a:lnTo>
                        <a:pt x="4" y="103"/>
                      </a:lnTo>
                      <a:lnTo>
                        <a:pt x="1" y="110"/>
                      </a:lnTo>
                      <a:lnTo>
                        <a:pt x="1" y="117"/>
                      </a:lnTo>
                      <a:lnTo>
                        <a:pt x="0" y="124"/>
                      </a:lnTo>
                      <a:lnTo>
                        <a:pt x="0" y="130"/>
                      </a:lnTo>
                      <a:lnTo>
                        <a:pt x="5" y="131"/>
                      </a:lnTo>
                      <a:lnTo>
                        <a:pt x="5" y="124"/>
                      </a:lnTo>
                      <a:lnTo>
                        <a:pt x="6" y="117"/>
                      </a:lnTo>
                      <a:lnTo>
                        <a:pt x="7" y="111"/>
                      </a:lnTo>
                      <a:lnTo>
                        <a:pt x="8" y="104"/>
                      </a:lnTo>
                      <a:lnTo>
                        <a:pt x="9" y="99"/>
                      </a:lnTo>
                      <a:lnTo>
                        <a:pt x="12" y="93"/>
                      </a:lnTo>
                      <a:lnTo>
                        <a:pt x="13" y="86"/>
                      </a:lnTo>
                      <a:lnTo>
                        <a:pt x="16" y="80"/>
                      </a:lnTo>
                      <a:lnTo>
                        <a:pt x="19" y="76"/>
                      </a:lnTo>
                      <a:lnTo>
                        <a:pt x="21" y="70"/>
                      </a:lnTo>
                      <a:lnTo>
                        <a:pt x="24" y="64"/>
                      </a:lnTo>
                      <a:lnTo>
                        <a:pt x="28" y="59"/>
                      </a:lnTo>
                      <a:lnTo>
                        <a:pt x="31" y="54"/>
                      </a:lnTo>
                      <a:lnTo>
                        <a:pt x="36" y="49"/>
                      </a:lnTo>
                      <a:lnTo>
                        <a:pt x="39" y="44"/>
                      </a:lnTo>
                      <a:lnTo>
                        <a:pt x="44" y="41"/>
                      </a:lnTo>
                      <a:lnTo>
                        <a:pt x="49" y="36"/>
                      </a:lnTo>
                      <a:lnTo>
                        <a:pt x="53" y="33"/>
                      </a:lnTo>
                      <a:lnTo>
                        <a:pt x="58" y="28"/>
                      </a:lnTo>
                      <a:lnTo>
                        <a:pt x="64" y="25"/>
                      </a:lnTo>
                      <a:lnTo>
                        <a:pt x="68" y="23"/>
                      </a:lnTo>
                      <a:lnTo>
                        <a:pt x="74" y="19"/>
                      </a:lnTo>
                      <a:lnTo>
                        <a:pt x="80" y="17"/>
                      </a:lnTo>
                      <a:lnTo>
                        <a:pt x="85" y="13"/>
                      </a:lnTo>
                      <a:lnTo>
                        <a:pt x="91" y="12"/>
                      </a:lnTo>
                      <a:lnTo>
                        <a:pt x="97" y="10"/>
                      </a:lnTo>
                      <a:lnTo>
                        <a:pt x="103" y="8"/>
                      </a:lnTo>
                      <a:lnTo>
                        <a:pt x="110" y="6"/>
                      </a:lnTo>
                      <a:lnTo>
                        <a:pt x="115" y="5"/>
                      </a:lnTo>
                      <a:lnTo>
                        <a:pt x="122" y="5"/>
                      </a:lnTo>
                      <a:lnTo>
                        <a:pt x="128" y="5"/>
                      </a:lnTo>
                      <a:lnTo>
                        <a:pt x="135" y="4"/>
                      </a:lnTo>
                      <a:lnTo>
                        <a:pt x="135" y="0"/>
                      </a:lnTo>
                      <a:close/>
                    </a:path>
                  </a:pathLst>
                </a:custGeom>
                <a:solidFill>
                  <a:srgbClr val="000000"/>
                </a:solidFill>
                <a:ln w="9525">
                  <a:noFill/>
                  <a:round/>
                  <a:headEnd/>
                  <a:tailEnd/>
                </a:ln>
              </p:spPr>
              <p:txBody>
                <a:bodyPr/>
                <a:lstStyle/>
                <a:p>
                  <a:endParaRPr lang="en-GB"/>
                </a:p>
              </p:txBody>
            </p:sp>
            <p:sp>
              <p:nvSpPr>
                <p:cNvPr id="993" name="Freeform 1309"/>
                <p:cNvSpPr>
                  <a:spLocks noEditPoints="1"/>
                </p:cNvSpPr>
                <p:nvPr/>
              </p:nvSpPr>
              <p:spPr bwMode="auto">
                <a:xfrm>
                  <a:off x="4036" y="3015"/>
                  <a:ext cx="125" cy="126"/>
                </a:xfrm>
                <a:custGeom>
                  <a:avLst/>
                  <a:gdLst>
                    <a:gd name="T0" fmla="*/ 0 w 251"/>
                    <a:gd name="T1" fmla="*/ 35 h 253"/>
                    <a:gd name="T2" fmla="*/ 0 w 251"/>
                    <a:gd name="T3" fmla="*/ 30 h 253"/>
                    <a:gd name="T4" fmla="*/ 0 w 251"/>
                    <a:gd name="T5" fmla="*/ 26 h 253"/>
                    <a:gd name="T6" fmla="*/ 6 w 251"/>
                    <a:gd name="T7" fmla="*/ 25 h 253"/>
                    <a:gd name="T8" fmla="*/ 5 w 251"/>
                    <a:gd name="T9" fmla="*/ 29 h 253"/>
                    <a:gd name="T10" fmla="*/ 5 w 251"/>
                    <a:gd name="T11" fmla="*/ 33 h 253"/>
                    <a:gd name="T12" fmla="*/ 5 w 251"/>
                    <a:gd name="T13" fmla="*/ 36 h 253"/>
                    <a:gd name="T14" fmla="*/ 13 w 251"/>
                    <a:gd name="T15" fmla="*/ 57 h 253"/>
                    <a:gd name="T16" fmla="*/ 9 w 251"/>
                    <a:gd name="T17" fmla="*/ 54 h 253"/>
                    <a:gd name="T18" fmla="*/ 7 w 251"/>
                    <a:gd name="T19" fmla="*/ 51 h 253"/>
                    <a:gd name="T20" fmla="*/ 4 w 251"/>
                    <a:gd name="T21" fmla="*/ 47 h 253"/>
                    <a:gd name="T22" fmla="*/ 10 w 251"/>
                    <a:gd name="T23" fmla="*/ 47 h 253"/>
                    <a:gd name="T24" fmla="*/ 12 w 251"/>
                    <a:gd name="T25" fmla="*/ 50 h 253"/>
                    <a:gd name="T26" fmla="*/ 15 w 251"/>
                    <a:gd name="T27" fmla="*/ 52 h 253"/>
                    <a:gd name="T28" fmla="*/ 39 w 251"/>
                    <a:gd name="T29" fmla="*/ 62 h 253"/>
                    <a:gd name="T30" fmla="*/ 34 w 251"/>
                    <a:gd name="T31" fmla="*/ 62 h 253"/>
                    <a:gd name="T32" fmla="*/ 30 w 251"/>
                    <a:gd name="T33" fmla="*/ 62 h 253"/>
                    <a:gd name="T34" fmla="*/ 25 w 251"/>
                    <a:gd name="T35" fmla="*/ 62 h 253"/>
                    <a:gd name="T36" fmla="*/ 25 w 251"/>
                    <a:gd name="T37" fmla="*/ 57 h 253"/>
                    <a:gd name="T38" fmla="*/ 29 w 251"/>
                    <a:gd name="T39" fmla="*/ 57 h 253"/>
                    <a:gd name="T40" fmla="*/ 33 w 251"/>
                    <a:gd name="T41" fmla="*/ 57 h 253"/>
                    <a:gd name="T42" fmla="*/ 37 w 251"/>
                    <a:gd name="T43" fmla="*/ 57 h 253"/>
                    <a:gd name="T44" fmla="*/ 56 w 251"/>
                    <a:gd name="T45" fmla="*/ 50 h 253"/>
                    <a:gd name="T46" fmla="*/ 54 w 251"/>
                    <a:gd name="T47" fmla="*/ 53 h 253"/>
                    <a:gd name="T48" fmla="*/ 50 w 251"/>
                    <a:gd name="T49" fmla="*/ 56 h 253"/>
                    <a:gd name="T50" fmla="*/ 47 w 251"/>
                    <a:gd name="T51" fmla="*/ 58 h 253"/>
                    <a:gd name="T52" fmla="*/ 47 w 251"/>
                    <a:gd name="T53" fmla="*/ 52 h 253"/>
                    <a:gd name="T54" fmla="*/ 50 w 251"/>
                    <a:gd name="T55" fmla="*/ 50 h 253"/>
                    <a:gd name="T56" fmla="*/ 52 w 251"/>
                    <a:gd name="T57" fmla="*/ 47 h 253"/>
                    <a:gd name="T58" fmla="*/ 62 w 251"/>
                    <a:gd name="T59" fmla="*/ 24 h 253"/>
                    <a:gd name="T60" fmla="*/ 62 w 251"/>
                    <a:gd name="T61" fmla="*/ 29 h 253"/>
                    <a:gd name="T62" fmla="*/ 62 w 251"/>
                    <a:gd name="T63" fmla="*/ 33 h 253"/>
                    <a:gd name="T64" fmla="*/ 62 w 251"/>
                    <a:gd name="T65" fmla="*/ 38 h 253"/>
                    <a:gd name="T66" fmla="*/ 57 w 251"/>
                    <a:gd name="T67" fmla="*/ 37 h 253"/>
                    <a:gd name="T68" fmla="*/ 57 w 251"/>
                    <a:gd name="T69" fmla="*/ 33 h 253"/>
                    <a:gd name="T70" fmla="*/ 57 w 251"/>
                    <a:gd name="T71" fmla="*/ 29 h 253"/>
                    <a:gd name="T72" fmla="*/ 57 w 251"/>
                    <a:gd name="T73" fmla="*/ 25 h 253"/>
                    <a:gd name="T74" fmla="*/ 50 w 251"/>
                    <a:gd name="T75" fmla="*/ 6 h 253"/>
                    <a:gd name="T76" fmla="*/ 53 w 251"/>
                    <a:gd name="T77" fmla="*/ 9 h 253"/>
                    <a:gd name="T78" fmla="*/ 56 w 251"/>
                    <a:gd name="T79" fmla="*/ 12 h 253"/>
                    <a:gd name="T80" fmla="*/ 54 w 251"/>
                    <a:gd name="T81" fmla="*/ 18 h 253"/>
                    <a:gd name="T82" fmla="*/ 52 w 251"/>
                    <a:gd name="T83" fmla="*/ 15 h 253"/>
                    <a:gd name="T84" fmla="*/ 49 w 251"/>
                    <a:gd name="T85" fmla="*/ 12 h 253"/>
                    <a:gd name="T86" fmla="*/ 46 w 251"/>
                    <a:gd name="T87" fmla="*/ 10 h 253"/>
                    <a:gd name="T88" fmla="*/ 25 w 251"/>
                    <a:gd name="T89" fmla="*/ 1 h 253"/>
                    <a:gd name="T90" fmla="*/ 29 w 251"/>
                    <a:gd name="T91" fmla="*/ 0 h 253"/>
                    <a:gd name="T92" fmla="*/ 33 w 251"/>
                    <a:gd name="T93" fmla="*/ 0 h 253"/>
                    <a:gd name="T94" fmla="*/ 38 w 251"/>
                    <a:gd name="T95" fmla="*/ 1 h 253"/>
                    <a:gd name="T96" fmla="*/ 36 w 251"/>
                    <a:gd name="T97" fmla="*/ 5 h 253"/>
                    <a:gd name="T98" fmla="*/ 32 w 251"/>
                    <a:gd name="T99" fmla="*/ 5 h 253"/>
                    <a:gd name="T100" fmla="*/ 28 w 251"/>
                    <a:gd name="T101" fmla="*/ 5 h 253"/>
                    <a:gd name="T102" fmla="*/ 25 w 251"/>
                    <a:gd name="T103" fmla="*/ 6 h 253"/>
                    <a:gd name="T104" fmla="*/ 6 w 251"/>
                    <a:gd name="T105" fmla="*/ 12 h 253"/>
                    <a:gd name="T106" fmla="*/ 9 w 251"/>
                    <a:gd name="T107" fmla="*/ 9 h 253"/>
                    <a:gd name="T108" fmla="*/ 13 w 251"/>
                    <a:gd name="T109" fmla="*/ 6 h 253"/>
                    <a:gd name="T110" fmla="*/ 18 w 251"/>
                    <a:gd name="T111" fmla="*/ 9 h 253"/>
                    <a:gd name="T112" fmla="*/ 15 w 251"/>
                    <a:gd name="T113" fmla="*/ 11 h 253"/>
                    <a:gd name="T114" fmla="*/ 12 w 251"/>
                    <a:gd name="T115" fmla="*/ 13 h 253"/>
                    <a:gd name="T116" fmla="*/ 9 w 251"/>
                    <a:gd name="T117" fmla="*/ 16 h 25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1"/>
                    <a:gd name="T178" fmla="*/ 0 h 253"/>
                    <a:gd name="T179" fmla="*/ 251 w 251"/>
                    <a:gd name="T180" fmla="*/ 253 h 25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1" h="253">
                      <a:moveTo>
                        <a:pt x="4" y="156"/>
                      </a:moveTo>
                      <a:lnTo>
                        <a:pt x="4" y="154"/>
                      </a:lnTo>
                      <a:lnTo>
                        <a:pt x="2" y="152"/>
                      </a:lnTo>
                      <a:lnTo>
                        <a:pt x="2" y="150"/>
                      </a:lnTo>
                      <a:lnTo>
                        <a:pt x="2" y="148"/>
                      </a:lnTo>
                      <a:lnTo>
                        <a:pt x="1" y="147"/>
                      </a:lnTo>
                      <a:lnTo>
                        <a:pt x="1" y="144"/>
                      </a:lnTo>
                      <a:lnTo>
                        <a:pt x="1" y="142"/>
                      </a:lnTo>
                      <a:lnTo>
                        <a:pt x="1" y="140"/>
                      </a:lnTo>
                      <a:lnTo>
                        <a:pt x="0" y="139"/>
                      </a:lnTo>
                      <a:lnTo>
                        <a:pt x="0" y="136"/>
                      </a:lnTo>
                      <a:lnTo>
                        <a:pt x="0" y="134"/>
                      </a:lnTo>
                      <a:lnTo>
                        <a:pt x="0" y="133"/>
                      </a:lnTo>
                      <a:lnTo>
                        <a:pt x="0" y="131"/>
                      </a:lnTo>
                      <a:lnTo>
                        <a:pt x="0" y="128"/>
                      </a:lnTo>
                      <a:lnTo>
                        <a:pt x="0" y="127"/>
                      </a:lnTo>
                      <a:lnTo>
                        <a:pt x="0" y="125"/>
                      </a:lnTo>
                      <a:lnTo>
                        <a:pt x="0" y="123"/>
                      </a:lnTo>
                      <a:lnTo>
                        <a:pt x="0" y="121"/>
                      </a:lnTo>
                      <a:lnTo>
                        <a:pt x="0" y="119"/>
                      </a:lnTo>
                      <a:lnTo>
                        <a:pt x="0" y="117"/>
                      </a:lnTo>
                      <a:lnTo>
                        <a:pt x="0" y="114"/>
                      </a:lnTo>
                      <a:lnTo>
                        <a:pt x="1" y="113"/>
                      </a:lnTo>
                      <a:lnTo>
                        <a:pt x="1" y="111"/>
                      </a:lnTo>
                      <a:lnTo>
                        <a:pt x="1" y="109"/>
                      </a:lnTo>
                      <a:lnTo>
                        <a:pt x="1" y="108"/>
                      </a:lnTo>
                      <a:lnTo>
                        <a:pt x="2" y="105"/>
                      </a:lnTo>
                      <a:lnTo>
                        <a:pt x="2" y="103"/>
                      </a:lnTo>
                      <a:lnTo>
                        <a:pt x="2" y="101"/>
                      </a:lnTo>
                      <a:lnTo>
                        <a:pt x="4" y="99"/>
                      </a:lnTo>
                      <a:lnTo>
                        <a:pt x="4" y="97"/>
                      </a:lnTo>
                      <a:lnTo>
                        <a:pt x="5" y="95"/>
                      </a:lnTo>
                      <a:lnTo>
                        <a:pt x="5" y="93"/>
                      </a:lnTo>
                      <a:lnTo>
                        <a:pt x="24" y="98"/>
                      </a:lnTo>
                      <a:lnTo>
                        <a:pt x="24" y="101"/>
                      </a:lnTo>
                      <a:lnTo>
                        <a:pt x="24" y="102"/>
                      </a:lnTo>
                      <a:lnTo>
                        <a:pt x="23" y="104"/>
                      </a:lnTo>
                      <a:lnTo>
                        <a:pt x="23" y="105"/>
                      </a:lnTo>
                      <a:lnTo>
                        <a:pt x="23" y="108"/>
                      </a:lnTo>
                      <a:lnTo>
                        <a:pt x="22" y="109"/>
                      </a:lnTo>
                      <a:lnTo>
                        <a:pt x="22" y="110"/>
                      </a:lnTo>
                      <a:lnTo>
                        <a:pt x="22" y="112"/>
                      </a:lnTo>
                      <a:lnTo>
                        <a:pt x="22" y="113"/>
                      </a:lnTo>
                      <a:lnTo>
                        <a:pt x="21" y="116"/>
                      </a:lnTo>
                      <a:lnTo>
                        <a:pt x="21" y="117"/>
                      </a:lnTo>
                      <a:lnTo>
                        <a:pt x="21" y="119"/>
                      </a:lnTo>
                      <a:lnTo>
                        <a:pt x="21" y="120"/>
                      </a:lnTo>
                      <a:lnTo>
                        <a:pt x="21" y="123"/>
                      </a:lnTo>
                      <a:lnTo>
                        <a:pt x="21" y="124"/>
                      </a:lnTo>
                      <a:lnTo>
                        <a:pt x="21" y="126"/>
                      </a:lnTo>
                      <a:lnTo>
                        <a:pt x="21" y="127"/>
                      </a:lnTo>
                      <a:lnTo>
                        <a:pt x="21" y="128"/>
                      </a:lnTo>
                      <a:lnTo>
                        <a:pt x="21" y="131"/>
                      </a:lnTo>
                      <a:lnTo>
                        <a:pt x="21" y="132"/>
                      </a:lnTo>
                      <a:lnTo>
                        <a:pt x="21" y="134"/>
                      </a:lnTo>
                      <a:lnTo>
                        <a:pt x="21" y="135"/>
                      </a:lnTo>
                      <a:lnTo>
                        <a:pt x="21" y="136"/>
                      </a:lnTo>
                      <a:lnTo>
                        <a:pt x="21" y="139"/>
                      </a:lnTo>
                      <a:lnTo>
                        <a:pt x="22" y="140"/>
                      </a:lnTo>
                      <a:lnTo>
                        <a:pt x="22" y="142"/>
                      </a:lnTo>
                      <a:lnTo>
                        <a:pt x="22" y="143"/>
                      </a:lnTo>
                      <a:lnTo>
                        <a:pt x="22" y="144"/>
                      </a:lnTo>
                      <a:lnTo>
                        <a:pt x="23" y="147"/>
                      </a:lnTo>
                      <a:lnTo>
                        <a:pt x="23" y="148"/>
                      </a:lnTo>
                      <a:lnTo>
                        <a:pt x="23" y="150"/>
                      </a:lnTo>
                      <a:lnTo>
                        <a:pt x="23" y="151"/>
                      </a:lnTo>
                      <a:lnTo>
                        <a:pt x="4" y="156"/>
                      </a:lnTo>
                      <a:close/>
                      <a:moveTo>
                        <a:pt x="60" y="234"/>
                      </a:moveTo>
                      <a:lnTo>
                        <a:pt x="59" y="233"/>
                      </a:lnTo>
                      <a:lnTo>
                        <a:pt x="57" y="232"/>
                      </a:lnTo>
                      <a:lnTo>
                        <a:pt x="55" y="231"/>
                      </a:lnTo>
                      <a:lnTo>
                        <a:pt x="53" y="230"/>
                      </a:lnTo>
                      <a:lnTo>
                        <a:pt x="52" y="228"/>
                      </a:lnTo>
                      <a:lnTo>
                        <a:pt x="51" y="227"/>
                      </a:lnTo>
                      <a:lnTo>
                        <a:pt x="48" y="226"/>
                      </a:lnTo>
                      <a:lnTo>
                        <a:pt x="47" y="225"/>
                      </a:lnTo>
                      <a:lnTo>
                        <a:pt x="46" y="224"/>
                      </a:lnTo>
                      <a:lnTo>
                        <a:pt x="44" y="223"/>
                      </a:lnTo>
                      <a:lnTo>
                        <a:pt x="43" y="222"/>
                      </a:lnTo>
                      <a:lnTo>
                        <a:pt x="42" y="219"/>
                      </a:lnTo>
                      <a:lnTo>
                        <a:pt x="39" y="218"/>
                      </a:lnTo>
                      <a:lnTo>
                        <a:pt x="38" y="217"/>
                      </a:lnTo>
                      <a:lnTo>
                        <a:pt x="37" y="216"/>
                      </a:lnTo>
                      <a:lnTo>
                        <a:pt x="36" y="215"/>
                      </a:lnTo>
                      <a:lnTo>
                        <a:pt x="35" y="212"/>
                      </a:lnTo>
                      <a:lnTo>
                        <a:pt x="33" y="211"/>
                      </a:lnTo>
                      <a:lnTo>
                        <a:pt x="31" y="210"/>
                      </a:lnTo>
                      <a:lnTo>
                        <a:pt x="30" y="209"/>
                      </a:lnTo>
                      <a:lnTo>
                        <a:pt x="29" y="207"/>
                      </a:lnTo>
                      <a:lnTo>
                        <a:pt x="28" y="205"/>
                      </a:lnTo>
                      <a:lnTo>
                        <a:pt x="27" y="203"/>
                      </a:lnTo>
                      <a:lnTo>
                        <a:pt x="25" y="202"/>
                      </a:lnTo>
                      <a:lnTo>
                        <a:pt x="24" y="201"/>
                      </a:lnTo>
                      <a:lnTo>
                        <a:pt x="23" y="198"/>
                      </a:lnTo>
                      <a:lnTo>
                        <a:pt x="22" y="197"/>
                      </a:lnTo>
                      <a:lnTo>
                        <a:pt x="21" y="195"/>
                      </a:lnTo>
                      <a:lnTo>
                        <a:pt x="20" y="194"/>
                      </a:lnTo>
                      <a:lnTo>
                        <a:pt x="19" y="192"/>
                      </a:lnTo>
                      <a:lnTo>
                        <a:pt x="17" y="190"/>
                      </a:lnTo>
                      <a:lnTo>
                        <a:pt x="16" y="188"/>
                      </a:lnTo>
                      <a:lnTo>
                        <a:pt x="35" y="178"/>
                      </a:lnTo>
                      <a:lnTo>
                        <a:pt x="36" y="180"/>
                      </a:lnTo>
                      <a:lnTo>
                        <a:pt x="37" y="181"/>
                      </a:lnTo>
                      <a:lnTo>
                        <a:pt x="37" y="182"/>
                      </a:lnTo>
                      <a:lnTo>
                        <a:pt x="38" y="184"/>
                      </a:lnTo>
                      <a:lnTo>
                        <a:pt x="39" y="186"/>
                      </a:lnTo>
                      <a:lnTo>
                        <a:pt x="40" y="187"/>
                      </a:lnTo>
                      <a:lnTo>
                        <a:pt x="42" y="188"/>
                      </a:lnTo>
                      <a:lnTo>
                        <a:pt x="42" y="189"/>
                      </a:lnTo>
                      <a:lnTo>
                        <a:pt x="43" y="190"/>
                      </a:lnTo>
                      <a:lnTo>
                        <a:pt x="44" y="193"/>
                      </a:lnTo>
                      <a:lnTo>
                        <a:pt x="45" y="194"/>
                      </a:lnTo>
                      <a:lnTo>
                        <a:pt x="46" y="195"/>
                      </a:lnTo>
                      <a:lnTo>
                        <a:pt x="47" y="196"/>
                      </a:lnTo>
                      <a:lnTo>
                        <a:pt x="48" y="197"/>
                      </a:lnTo>
                      <a:lnTo>
                        <a:pt x="50" y="198"/>
                      </a:lnTo>
                      <a:lnTo>
                        <a:pt x="51" y="200"/>
                      </a:lnTo>
                      <a:lnTo>
                        <a:pt x="52" y="201"/>
                      </a:lnTo>
                      <a:lnTo>
                        <a:pt x="53" y="202"/>
                      </a:lnTo>
                      <a:lnTo>
                        <a:pt x="54" y="203"/>
                      </a:lnTo>
                      <a:lnTo>
                        <a:pt x="55" y="204"/>
                      </a:lnTo>
                      <a:lnTo>
                        <a:pt x="57" y="205"/>
                      </a:lnTo>
                      <a:lnTo>
                        <a:pt x="58" y="207"/>
                      </a:lnTo>
                      <a:lnTo>
                        <a:pt x="59" y="208"/>
                      </a:lnTo>
                      <a:lnTo>
                        <a:pt x="60" y="209"/>
                      </a:lnTo>
                      <a:lnTo>
                        <a:pt x="61" y="210"/>
                      </a:lnTo>
                      <a:lnTo>
                        <a:pt x="63" y="210"/>
                      </a:lnTo>
                      <a:lnTo>
                        <a:pt x="65" y="211"/>
                      </a:lnTo>
                      <a:lnTo>
                        <a:pt x="66" y="212"/>
                      </a:lnTo>
                      <a:lnTo>
                        <a:pt x="67" y="213"/>
                      </a:lnTo>
                      <a:lnTo>
                        <a:pt x="68" y="215"/>
                      </a:lnTo>
                      <a:lnTo>
                        <a:pt x="69" y="215"/>
                      </a:lnTo>
                      <a:lnTo>
                        <a:pt x="72" y="216"/>
                      </a:lnTo>
                      <a:lnTo>
                        <a:pt x="60" y="234"/>
                      </a:lnTo>
                      <a:close/>
                      <a:moveTo>
                        <a:pt x="156" y="249"/>
                      </a:moveTo>
                      <a:lnTo>
                        <a:pt x="153" y="249"/>
                      </a:lnTo>
                      <a:lnTo>
                        <a:pt x="151" y="249"/>
                      </a:lnTo>
                      <a:lnTo>
                        <a:pt x="150" y="250"/>
                      </a:lnTo>
                      <a:lnTo>
                        <a:pt x="148" y="250"/>
                      </a:lnTo>
                      <a:lnTo>
                        <a:pt x="145" y="250"/>
                      </a:lnTo>
                      <a:lnTo>
                        <a:pt x="144" y="251"/>
                      </a:lnTo>
                      <a:lnTo>
                        <a:pt x="142" y="251"/>
                      </a:lnTo>
                      <a:lnTo>
                        <a:pt x="139" y="251"/>
                      </a:lnTo>
                      <a:lnTo>
                        <a:pt x="138" y="251"/>
                      </a:lnTo>
                      <a:lnTo>
                        <a:pt x="136" y="251"/>
                      </a:lnTo>
                      <a:lnTo>
                        <a:pt x="134" y="251"/>
                      </a:lnTo>
                      <a:lnTo>
                        <a:pt x="131" y="251"/>
                      </a:lnTo>
                      <a:lnTo>
                        <a:pt x="130" y="253"/>
                      </a:lnTo>
                      <a:lnTo>
                        <a:pt x="128" y="253"/>
                      </a:lnTo>
                      <a:lnTo>
                        <a:pt x="126" y="253"/>
                      </a:lnTo>
                      <a:lnTo>
                        <a:pt x="125" y="253"/>
                      </a:lnTo>
                      <a:lnTo>
                        <a:pt x="122" y="253"/>
                      </a:lnTo>
                      <a:lnTo>
                        <a:pt x="120" y="251"/>
                      </a:lnTo>
                      <a:lnTo>
                        <a:pt x="119" y="251"/>
                      </a:lnTo>
                      <a:lnTo>
                        <a:pt x="116" y="251"/>
                      </a:lnTo>
                      <a:lnTo>
                        <a:pt x="114" y="251"/>
                      </a:lnTo>
                      <a:lnTo>
                        <a:pt x="112" y="251"/>
                      </a:lnTo>
                      <a:lnTo>
                        <a:pt x="111" y="251"/>
                      </a:lnTo>
                      <a:lnTo>
                        <a:pt x="108" y="250"/>
                      </a:lnTo>
                      <a:lnTo>
                        <a:pt x="106" y="250"/>
                      </a:lnTo>
                      <a:lnTo>
                        <a:pt x="105" y="250"/>
                      </a:lnTo>
                      <a:lnTo>
                        <a:pt x="103" y="250"/>
                      </a:lnTo>
                      <a:lnTo>
                        <a:pt x="100" y="249"/>
                      </a:lnTo>
                      <a:lnTo>
                        <a:pt x="98" y="249"/>
                      </a:lnTo>
                      <a:lnTo>
                        <a:pt x="97" y="248"/>
                      </a:lnTo>
                      <a:lnTo>
                        <a:pt x="95" y="248"/>
                      </a:lnTo>
                      <a:lnTo>
                        <a:pt x="92" y="248"/>
                      </a:lnTo>
                      <a:lnTo>
                        <a:pt x="98" y="227"/>
                      </a:lnTo>
                      <a:lnTo>
                        <a:pt x="99" y="227"/>
                      </a:lnTo>
                      <a:lnTo>
                        <a:pt x="101" y="228"/>
                      </a:lnTo>
                      <a:lnTo>
                        <a:pt x="103" y="228"/>
                      </a:lnTo>
                      <a:lnTo>
                        <a:pt x="105" y="228"/>
                      </a:lnTo>
                      <a:lnTo>
                        <a:pt x="106" y="230"/>
                      </a:lnTo>
                      <a:lnTo>
                        <a:pt x="108" y="230"/>
                      </a:lnTo>
                      <a:lnTo>
                        <a:pt x="110" y="230"/>
                      </a:lnTo>
                      <a:lnTo>
                        <a:pt x="112" y="231"/>
                      </a:lnTo>
                      <a:lnTo>
                        <a:pt x="113" y="231"/>
                      </a:lnTo>
                      <a:lnTo>
                        <a:pt x="115" y="231"/>
                      </a:lnTo>
                      <a:lnTo>
                        <a:pt x="116" y="231"/>
                      </a:lnTo>
                      <a:lnTo>
                        <a:pt x="119" y="231"/>
                      </a:lnTo>
                      <a:lnTo>
                        <a:pt x="120" y="231"/>
                      </a:lnTo>
                      <a:lnTo>
                        <a:pt x="121" y="231"/>
                      </a:lnTo>
                      <a:lnTo>
                        <a:pt x="123" y="231"/>
                      </a:lnTo>
                      <a:lnTo>
                        <a:pt x="125" y="232"/>
                      </a:lnTo>
                      <a:lnTo>
                        <a:pt x="127" y="232"/>
                      </a:lnTo>
                      <a:lnTo>
                        <a:pt x="128" y="232"/>
                      </a:lnTo>
                      <a:lnTo>
                        <a:pt x="130" y="231"/>
                      </a:lnTo>
                      <a:lnTo>
                        <a:pt x="131" y="231"/>
                      </a:lnTo>
                      <a:lnTo>
                        <a:pt x="133" y="231"/>
                      </a:lnTo>
                      <a:lnTo>
                        <a:pt x="135" y="231"/>
                      </a:lnTo>
                      <a:lnTo>
                        <a:pt x="136" y="231"/>
                      </a:lnTo>
                      <a:lnTo>
                        <a:pt x="138" y="231"/>
                      </a:lnTo>
                      <a:lnTo>
                        <a:pt x="139" y="231"/>
                      </a:lnTo>
                      <a:lnTo>
                        <a:pt x="141" y="231"/>
                      </a:lnTo>
                      <a:lnTo>
                        <a:pt x="143" y="230"/>
                      </a:lnTo>
                      <a:lnTo>
                        <a:pt x="144" y="230"/>
                      </a:lnTo>
                      <a:lnTo>
                        <a:pt x="145" y="230"/>
                      </a:lnTo>
                      <a:lnTo>
                        <a:pt x="148" y="230"/>
                      </a:lnTo>
                      <a:lnTo>
                        <a:pt x="149" y="228"/>
                      </a:lnTo>
                      <a:lnTo>
                        <a:pt x="150" y="228"/>
                      </a:lnTo>
                      <a:lnTo>
                        <a:pt x="156" y="249"/>
                      </a:lnTo>
                      <a:close/>
                      <a:moveTo>
                        <a:pt x="233" y="192"/>
                      </a:moveTo>
                      <a:lnTo>
                        <a:pt x="232" y="194"/>
                      </a:lnTo>
                      <a:lnTo>
                        <a:pt x="231" y="195"/>
                      </a:lnTo>
                      <a:lnTo>
                        <a:pt x="229" y="197"/>
                      </a:lnTo>
                      <a:lnTo>
                        <a:pt x="228" y="198"/>
                      </a:lnTo>
                      <a:lnTo>
                        <a:pt x="227" y="200"/>
                      </a:lnTo>
                      <a:lnTo>
                        <a:pt x="226" y="202"/>
                      </a:lnTo>
                      <a:lnTo>
                        <a:pt x="225" y="203"/>
                      </a:lnTo>
                      <a:lnTo>
                        <a:pt x="224" y="205"/>
                      </a:lnTo>
                      <a:lnTo>
                        <a:pt x="222" y="207"/>
                      </a:lnTo>
                      <a:lnTo>
                        <a:pt x="221" y="208"/>
                      </a:lnTo>
                      <a:lnTo>
                        <a:pt x="220" y="209"/>
                      </a:lnTo>
                      <a:lnTo>
                        <a:pt x="219" y="211"/>
                      </a:lnTo>
                      <a:lnTo>
                        <a:pt x="218" y="212"/>
                      </a:lnTo>
                      <a:lnTo>
                        <a:pt x="217" y="213"/>
                      </a:lnTo>
                      <a:lnTo>
                        <a:pt x="214" y="215"/>
                      </a:lnTo>
                      <a:lnTo>
                        <a:pt x="213" y="217"/>
                      </a:lnTo>
                      <a:lnTo>
                        <a:pt x="212" y="218"/>
                      </a:lnTo>
                      <a:lnTo>
                        <a:pt x="211" y="219"/>
                      </a:lnTo>
                      <a:lnTo>
                        <a:pt x="209" y="220"/>
                      </a:lnTo>
                      <a:lnTo>
                        <a:pt x="207" y="222"/>
                      </a:lnTo>
                      <a:lnTo>
                        <a:pt x="206" y="223"/>
                      </a:lnTo>
                      <a:lnTo>
                        <a:pt x="204" y="224"/>
                      </a:lnTo>
                      <a:lnTo>
                        <a:pt x="203" y="225"/>
                      </a:lnTo>
                      <a:lnTo>
                        <a:pt x="202" y="226"/>
                      </a:lnTo>
                      <a:lnTo>
                        <a:pt x="199" y="227"/>
                      </a:lnTo>
                      <a:lnTo>
                        <a:pt x="198" y="230"/>
                      </a:lnTo>
                      <a:lnTo>
                        <a:pt x="196" y="231"/>
                      </a:lnTo>
                      <a:lnTo>
                        <a:pt x="195" y="232"/>
                      </a:lnTo>
                      <a:lnTo>
                        <a:pt x="192" y="233"/>
                      </a:lnTo>
                      <a:lnTo>
                        <a:pt x="191" y="233"/>
                      </a:lnTo>
                      <a:lnTo>
                        <a:pt x="189" y="234"/>
                      </a:lnTo>
                      <a:lnTo>
                        <a:pt x="188" y="235"/>
                      </a:lnTo>
                      <a:lnTo>
                        <a:pt x="178" y="218"/>
                      </a:lnTo>
                      <a:lnTo>
                        <a:pt x="179" y="217"/>
                      </a:lnTo>
                      <a:lnTo>
                        <a:pt x="181" y="216"/>
                      </a:lnTo>
                      <a:lnTo>
                        <a:pt x="182" y="215"/>
                      </a:lnTo>
                      <a:lnTo>
                        <a:pt x="183" y="213"/>
                      </a:lnTo>
                      <a:lnTo>
                        <a:pt x="184" y="213"/>
                      </a:lnTo>
                      <a:lnTo>
                        <a:pt x="187" y="212"/>
                      </a:lnTo>
                      <a:lnTo>
                        <a:pt x="188" y="211"/>
                      </a:lnTo>
                      <a:lnTo>
                        <a:pt x="189" y="210"/>
                      </a:lnTo>
                      <a:lnTo>
                        <a:pt x="190" y="209"/>
                      </a:lnTo>
                      <a:lnTo>
                        <a:pt x="191" y="208"/>
                      </a:lnTo>
                      <a:lnTo>
                        <a:pt x="194" y="207"/>
                      </a:lnTo>
                      <a:lnTo>
                        <a:pt x="195" y="205"/>
                      </a:lnTo>
                      <a:lnTo>
                        <a:pt x="196" y="204"/>
                      </a:lnTo>
                      <a:lnTo>
                        <a:pt x="197" y="203"/>
                      </a:lnTo>
                      <a:lnTo>
                        <a:pt x="198" y="202"/>
                      </a:lnTo>
                      <a:lnTo>
                        <a:pt x="199" y="201"/>
                      </a:lnTo>
                      <a:lnTo>
                        <a:pt x="201" y="200"/>
                      </a:lnTo>
                      <a:lnTo>
                        <a:pt x="202" y="198"/>
                      </a:lnTo>
                      <a:lnTo>
                        <a:pt x="203" y="197"/>
                      </a:lnTo>
                      <a:lnTo>
                        <a:pt x="204" y="196"/>
                      </a:lnTo>
                      <a:lnTo>
                        <a:pt x="205" y="195"/>
                      </a:lnTo>
                      <a:lnTo>
                        <a:pt x="206" y="194"/>
                      </a:lnTo>
                      <a:lnTo>
                        <a:pt x="207" y="193"/>
                      </a:lnTo>
                      <a:lnTo>
                        <a:pt x="207" y="192"/>
                      </a:lnTo>
                      <a:lnTo>
                        <a:pt x="209" y="190"/>
                      </a:lnTo>
                      <a:lnTo>
                        <a:pt x="210" y="189"/>
                      </a:lnTo>
                      <a:lnTo>
                        <a:pt x="211" y="188"/>
                      </a:lnTo>
                      <a:lnTo>
                        <a:pt x="212" y="186"/>
                      </a:lnTo>
                      <a:lnTo>
                        <a:pt x="213" y="185"/>
                      </a:lnTo>
                      <a:lnTo>
                        <a:pt x="213" y="184"/>
                      </a:lnTo>
                      <a:lnTo>
                        <a:pt x="214" y="182"/>
                      </a:lnTo>
                      <a:lnTo>
                        <a:pt x="216" y="181"/>
                      </a:lnTo>
                      <a:lnTo>
                        <a:pt x="233" y="192"/>
                      </a:lnTo>
                      <a:close/>
                      <a:moveTo>
                        <a:pt x="248" y="97"/>
                      </a:moveTo>
                      <a:lnTo>
                        <a:pt x="248" y="98"/>
                      </a:lnTo>
                      <a:lnTo>
                        <a:pt x="249" y="101"/>
                      </a:lnTo>
                      <a:lnTo>
                        <a:pt x="249" y="103"/>
                      </a:lnTo>
                      <a:lnTo>
                        <a:pt x="249" y="105"/>
                      </a:lnTo>
                      <a:lnTo>
                        <a:pt x="250" y="106"/>
                      </a:lnTo>
                      <a:lnTo>
                        <a:pt x="250" y="109"/>
                      </a:lnTo>
                      <a:lnTo>
                        <a:pt x="250" y="111"/>
                      </a:lnTo>
                      <a:lnTo>
                        <a:pt x="250" y="112"/>
                      </a:lnTo>
                      <a:lnTo>
                        <a:pt x="251" y="114"/>
                      </a:lnTo>
                      <a:lnTo>
                        <a:pt x="251" y="117"/>
                      </a:lnTo>
                      <a:lnTo>
                        <a:pt x="251" y="118"/>
                      </a:lnTo>
                      <a:lnTo>
                        <a:pt x="251" y="120"/>
                      </a:lnTo>
                      <a:lnTo>
                        <a:pt x="251" y="123"/>
                      </a:lnTo>
                      <a:lnTo>
                        <a:pt x="251" y="124"/>
                      </a:lnTo>
                      <a:lnTo>
                        <a:pt x="251" y="126"/>
                      </a:lnTo>
                      <a:lnTo>
                        <a:pt x="251" y="128"/>
                      </a:lnTo>
                      <a:lnTo>
                        <a:pt x="251" y="131"/>
                      </a:lnTo>
                      <a:lnTo>
                        <a:pt x="251" y="132"/>
                      </a:lnTo>
                      <a:lnTo>
                        <a:pt x="251" y="134"/>
                      </a:lnTo>
                      <a:lnTo>
                        <a:pt x="251" y="136"/>
                      </a:lnTo>
                      <a:lnTo>
                        <a:pt x="251" y="137"/>
                      </a:lnTo>
                      <a:lnTo>
                        <a:pt x="250" y="140"/>
                      </a:lnTo>
                      <a:lnTo>
                        <a:pt x="250" y="142"/>
                      </a:lnTo>
                      <a:lnTo>
                        <a:pt x="250" y="144"/>
                      </a:lnTo>
                      <a:lnTo>
                        <a:pt x="250" y="146"/>
                      </a:lnTo>
                      <a:lnTo>
                        <a:pt x="249" y="148"/>
                      </a:lnTo>
                      <a:lnTo>
                        <a:pt x="249" y="150"/>
                      </a:lnTo>
                      <a:lnTo>
                        <a:pt x="249" y="152"/>
                      </a:lnTo>
                      <a:lnTo>
                        <a:pt x="248" y="154"/>
                      </a:lnTo>
                      <a:lnTo>
                        <a:pt x="248" y="156"/>
                      </a:lnTo>
                      <a:lnTo>
                        <a:pt x="248" y="158"/>
                      </a:lnTo>
                      <a:lnTo>
                        <a:pt x="247" y="160"/>
                      </a:lnTo>
                      <a:lnTo>
                        <a:pt x="227" y="155"/>
                      </a:lnTo>
                      <a:lnTo>
                        <a:pt x="227" y="152"/>
                      </a:lnTo>
                      <a:lnTo>
                        <a:pt x="227" y="151"/>
                      </a:lnTo>
                      <a:lnTo>
                        <a:pt x="228" y="149"/>
                      </a:lnTo>
                      <a:lnTo>
                        <a:pt x="228" y="148"/>
                      </a:lnTo>
                      <a:lnTo>
                        <a:pt x="228" y="146"/>
                      </a:lnTo>
                      <a:lnTo>
                        <a:pt x="229" y="144"/>
                      </a:lnTo>
                      <a:lnTo>
                        <a:pt x="229" y="142"/>
                      </a:lnTo>
                      <a:lnTo>
                        <a:pt x="229" y="141"/>
                      </a:lnTo>
                      <a:lnTo>
                        <a:pt x="229" y="139"/>
                      </a:lnTo>
                      <a:lnTo>
                        <a:pt x="229" y="137"/>
                      </a:lnTo>
                      <a:lnTo>
                        <a:pt x="231" y="136"/>
                      </a:lnTo>
                      <a:lnTo>
                        <a:pt x="231" y="134"/>
                      </a:lnTo>
                      <a:lnTo>
                        <a:pt x="231" y="133"/>
                      </a:lnTo>
                      <a:lnTo>
                        <a:pt x="231" y="131"/>
                      </a:lnTo>
                      <a:lnTo>
                        <a:pt x="231" y="129"/>
                      </a:lnTo>
                      <a:lnTo>
                        <a:pt x="231" y="127"/>
                      </a:lnTo>
                      <a:lnTo>
                        <a:pt x="231" y="126"/>
                      </a:lnTo>
                      <a:lnTo>
                        <a:pt x="231" y="124"/>
                      </a:lnTo>
                      <a:lnTo>
                        <a:pt x="231" y="123"/>
                      </a:lnTo>
                      <a:lnTo>
                        <a:pt x="231" y="121"/>
                      </a:lnTo>
                      <a:lnTo>
                        <a:pt x="231" y="119"/>
                      </a:lnTo>
                      <a:lnTo>
                        <a:pt x="231" y="118"/>
                      </a:lnTo>
                      <a:lnTo>
                        <a:pt x="231" y="116"/>
                      </a:lnTo>
                      <a:lnTo>
                        <a:pt x="231" y="114"/>
                      </a:lnTo>
                      <a:lnTo>
                        <a:pt x="229" y="113"/>
                      </a:lnTo>
                      <a:lnTo>
                        <a:pt x="229" y="111"/>
                      </a:lnTo>
                      <a:lnTo>
                        <a:pt x="229" y="110"/>
                      </a:lnTo>
                      <a:lnTo>
                        <a:pt x="229" y="108"/>
                      </a:lnTo>
                      <a:lnTo>
                        <a:pt x="229" y="106"/>
                      </a:lnTo>
                      <a:lnTo>
                        <a:pt x="228" y="105"/>
                      </a:lnTo>
                      <a:lnTo>
                        <a:pt x="228" y="103"/>
                      </a:lnTo>
                      <a:lnTo>
                        <a:pt x="228" y="102"/>
                      </a:lnTo>
                      <a:lnTo>
                        <a:pt x="248" y="97"/>
                      </a:lnTo>
                      <a:close/>
                      <a:moveTo>
                        <a:pt x="191" y="19"/>
                      </a:moveTo>
                      <a:lnTo>
                        <a:pt x="192" y="20"/>
                      </a:lnTo>
                      <a:lnTo>
                        <a:pt x="195" y="21"/>
                      </a:lnTo>
                      <a:lnTo>
                        <a:pt x="196" y="22"/>
                      </a:lnTo>
                      <a:lnTo>
                        <a:pt x="198" y="23"/>
                      </a:lnTo>
                      <a:lnTo>
                        <a:pt x="199" y="25"/>
                      </a:lnTo>
                      <a:lnTo>
                        <a:pt x="201" y="26"/>
                      </a:lnTo>
                      <a:lnTo>
                        <a:pt x="203" y="27"/>
                      </a:lnTo>
                      <a:lnTo>
                        <a:pt x="204" y="28"/>
                      </a:lnTo>
                      <a:lnTo>
                        <a:pt x="206" y="29"/>
                      </a:lnTo>
                      <a:lnTo>
                        <a:pt x="207" y="30"/>
                      </a:lnTo>
                      <a:lnTo>
                        <a:pt x="209" y="32"/>
                      </a:lnTo>
                      <a:lnTo>
                        <a:pt x="210" y="34"/>
                      </a:lnTo>
                      <a:lnTo>
                        <a:pt x="212" y="35"/>
                      </a:lnTo>
                      <a:lnTo>
                        <a:pt x="213" y="36"/>
                      </a:lnTo>
                      <a:lnTo>
                        <a:pt x="214" y="37"/>
                      </a:lnTo>
                      <a:lnTo>
                        <a:pt x="216" y="38"/>
                      </a:lnTo>
                      <a:lnTo>
                        <a:pt x="217" y="41"/>
                      </a:lnTo>
                      <a:lnTo>
                        <a:pt x="219" y="42"/>
                      </a:lnTo>
                      <a:lnTo>
                        <a:pt x="220" y="43"/>
                      </a:lnTo>
                      <a:lnTo>
                        <a:pt x="221" y="44"/>
                      </a:lnTo>
                      <a:lnTo>
                        <a:pt x="222" y="47"/>
                      </a:lnTo>
                      <a:lnTo>
                        <a:pt x="224" y="48"/>
                      </a:lnTo>
                      <a:lnTo>
                        <a:pt x="225" y="49"/>
                      </a:lnTo>
                      <a:lnTo>
                        <a:pt x="226" y="51"/>
                      </a:lnTo>
                      <a:lnTo>
                        <a:pt x="227" y="52"/>
                      </a:lnTo>
                      <a:lnTo>
                        <a:pt x="228" y="55"/>
                      </a:lnTo>
                      <a:lnTo>
                        <a:pt x="229" y="56"/>
                      </a:lnTo>
                      <a:lnTo>
                        <a:pt x="231" y="58"/>
                      </a:lnTo>
                      <a:lnTo>
                        <a:pt x="232" y="59"/>
                      </a:lnTo>
                      <a:lnTo>
                        <a:pt x="233" y="61"/>
                      </a:lnTo>
                      <a:lnTo>
                        <a:pt x="234" y="63"/>
                      </a:lnTo>
                      <a:lnTo>
                        <a:pt x="235" y="65"/>
                      </a:lnTo>
                      <a:lnTo>
                        <a:pt x="217" y="75"/>
                      </a:lnTo>
                      <a:lnTo>
                        <a:pt x="216" y="73"/>
                      </a:lnTo>
                      <a:lnTo>
                        <a:pt x="214" y="72"/>
                      </a:lnTo>
                      <a:lnTo>
                        <a:pt x="214" y="71"/>
                      </a:lnTo>
                      <a:lnTo>
                        <a:pt x="213" y="68"/>
                      </a:lnTo>
                      <a:lnTo>
                        <a:pt x="212" y="67"/>
                      </a:lnTo>
                      <a:lnTo>
                        <a:pt x="211" y="66"/>
                      </a:lnTo>
                      <a:lnTo>
                        <a:pt x="210" y="65"/>
                      </a:lnTo>
                      <a:lnTo>
                        <a:pt x="209" y="64"/>
                      </a:lnTo>
                      <a:lnTo>
                        <a:pt x="209" y="61"/>
                      </a:lnTo>
                      <a:lnTo>
                        <a:pt x="207" y="60"/>
                      </a:lnTo>
                      <a:lnTo>
                        <a:pt x="206" y="59"/>
                      </a:lnTo>
                      <a:lnTo>
                        <a:pt x="205" y="58"/>
                      </a:lnTo>
                      <a:lnTo>
                        <a:pt x="204" y="57"/>
                      </a:lnTo>
                      <a:lnTo>
                        <a:pt x="203" y="56"/>
                      </a:lnTo>
                      <a:lnTo>
                        <a:pt x="202" y="55"/>
                      </a:lnTo>
                      <a:lnTo>
                        <a:pt x="201" y="53"/>
                      </a:lnTo>
                      <a:lnTo>
                        <a:pt x="199" y="52"/>
                      </a:lnTo>
                      <a:lnTo>
                        <a:pt x="198" y="51"/>
                      </a:lnTo>
                      <a:lnTo>
                        <a:pt x="197" y="50"/>
                      </a:lnTo>
                      <a:lnTo>
                        <a:pt x="196" y="49"/>
                      </a:lnTo>
                      <a:lnTo>
                        <a:pt x="195" y="48"/>
                      </a:lnTo>
                      <a:lnTo>
                        <a:pt x="194" y="47"/>
                      </a:lnTo>
                      <a:lnTo>
                        <a:pt x="192" y="45"/>
                      </a:lnTo>
                      <a:lnTo>
                        <a:pt x="191" y="44"/>
                      </a:lnTo>
                      <a:lnTo>
                        <a:pt x="189" y="43"/>
                      </a:lnTo>
                      <a:lnTo>
                        <a:pt x="188" y="42"/>
                      </a:lnTo>
                      <a:lnTo>
                        <a:pt x="187" y="42"/>
                      </a:lnTo>
                      <a:lnTo>
                        <a:pt x="186" y="41"/>
                      </a:lnTo>
                      <a:lnTo>
                        <a:pt x="184" y="40"/>
                      </a:lnTo>
                      <a:lnTo>
                        <a:pt x="183" y="38"/>
                      </a:lnTo>
                      <a:lnTo>
                        <a:pt x="182" y="38"/>
                      </a:lnTo>
                      <a:lnTo>
                        <a:pt x="180" y="37"/>
                      </a:lnTo>
                      <a:lnTo>
                        <a:pt x="191" y="19"/>
                      </a:lnTo>
                      <a:close/>
                      <a:moveTo>
                        <a:pt x="96" y="4"/>
                      </a:moveTo>
                      <a:lnTo>
                        <a:pt x="98" y="4"/>
                      </a:lnTo>
                      <a:lnTo>
                        <a:pt x="100" y="4"/>
                      </a:lnTo>
                      <a:lnTo>
                        <a:pt x="101" y="3"/>
                      </a:lnTo>
                      <a:lnTo>
                        <a:pt x="104" y="3"/>
                      </a:lnTo>
                      <a:lnTo>
                        <a:pt x="106" y="3"/>
                      </a:lnTo>
                      <a:lnTo>
                        <a:pt x="108" y="2"/>
                      </a:lnTo>
                      <a:lnTo>
                        <a:pt x="110" y="2"/>
                      </a:lnTo>
                      <a:lnTo>
                        <a:pt x="112" y="2"/>
                      </a:lnTo>
                      <a:lnTo>
                        <a:pt x="114" y="2"/>
                      </a:lnTo>
                      <a:lnTo>
                        <a:pt x="115" y="2"/>
                      </a:lnTo>
                      <a:lnTo>
                        <a:pt x="118" y="0"/>
                      </a:lnTo>
                      <a:lnTo>
                        <a:pt x="120" y="0"/>
                      </a:lnTo>
                      <a:lnTo>
                        <a:pt x="122" y="0"/>
                      </a:lnTo>
                      <a:lnTo>
                        <a:pt x="123" y="0"/>
                      </a:lnTo>
                      <a:lnTo>
                        <a:pt x="126" y="0"/>
                      </a:lnTo>
                      <a:lnTo>
                        <a:pt x="128" y="0"/>
                      </a:lnTo>
                      <a:lnTo>
                        <a:pt x="129" y="0"/>
                      </a:lnTo>
                      <a:lnTo>
                        <a:pt x="131" y="0"/>
                      </a:lnTo>
                      <a:lnTo>
                        <a:pt x="134" y="0"/>
                      </a:lnTo>
                      <a:lnTo>
                        <a:pt x="135" y="2"/>
                      </a:lnTo>
                      <a:lnTo>
                        <a:pt x="137" y="2"/>
                      </a:lnTo>
                      <a:lnTo>
                        <a:pt x="139" y="2"/>
                      </a:lnTo>
                      <a:lnTo>
                        <a:pt x="142" y="2"/>
                      </a:lnTo>
                      <a:lnTo>
                        <a:pt x="143" y="2"/>
                      </a:lnTo>
                      <a:lnTo>
                        <a:pt x="145" y="3"/>
                      </a:lnTo>
                      <a:lnTo>
                        <a:pt x="148" y="3"/>
                      </a:lnTo>
                      <a:lnTo>
                        <a:pt x="150" y="3"/>
                      </a:lnTo>
                      <a:lnTo>
                        <a:pt x="151" y="4"/>
                      </a:lnTo>
                      <a:lnTo>
                        <a:pt x="153" y="4"/>
                      </a:lnTo>
                      <a:lnTo>
                        <a:pt x="156" y="4"/>
                      </a:lnTo>
                      <a:lnTo>
                        <a:pt x="158" y="5"/>
                      </a:lnTo>
                      <a:lnTo>
                        <a:pt x="159" y="5"/>
                      </a:lnTo>
                      <a:lnTo>
                        <a:pt x="153" y="26"/>
                      </a:lnTo>
                      <a:lnTo>
                        <a:pt x="152" y="25"/>
                      </a:lnTo>
                      <a:lnTo>
                        <a:pt x="150" y="25"/>
                      </a:lnTo>
                      <a:lnTo>
                        <a:pt x="149" y="25"/>
                      </a:lnTo>
                      <a:lnTo>
                        <a:pt x="148" y="23"/>
                      </a:lnTo>
                      <a:lnTo>
                        <a:pt x="145" y="23"/>
                      </a:lnTo>
                      <a:lnTo>
                        <a:pt x="144" y="23"/>
                      </a:lnTo>
                      <a:lnTo>
                        <a:pt x="142" y="22"/>
                      </a:lnTo>
                      <a:lnTo>
                        <a:pt x="141" y="22"/>
                      </a:lnTo>
                      <a:lnTo>
                        <a:pt x="138" y="22"/>
                      </a:lnTo>
                      <a:lnTo>
                        <a:pt x="137" y="22"/>
                      </a:lnTo>
                      <a:lnTo>
                        <a:pt x="135" y="22"/>
                      </a:lnTo>
                      <a:lnTo>
                        <a:pt x="134" y="22"/>
                      </a:lnTo>
                      <a:lnTo>
                        <a:pt x="131" y="21"/>
                      </a:lnTo>
                      <a:lnTo>
                        <a:pt x="130" y="21"/>
                      </a:lnTo>
                      <a:lnTo>
                        <a:pt x="129" y="21"/>
                      </a:lnTo>
                      <a:lnTo>
                        <a:pt x="127" y="21"/>
                      </a:lnTo>
                      <a:lnTo>
                        <a:pt x="126" y="21"/>
                      </a:lnTo>
                      <a:lnTo>
                        <a:pt x="123" y="21"/>
                      </a:lnTo>
                      <a:lnTo>
                        <a:pt x="122" y="21"/>
                      </a:lnTo>
                      <a:lnTo>
                        <a:pt x="120" y="21"/>
                      </a:lnTo>
                      <a:lnTo>
                        <a:pt x="119" y="21"/>
                      </a:lnTo>
                      <a:lnTo>
                        <a:pt x="118" y="22"/>
                      </a:lnTo>
                      <a:lnTo>
                        <a:pt x="115" y="22"/>
                      </a:lnTo>
                      <a:lnTo>
                        <a:pt x="114" y="22"/>
                      </a:lnTo>
                      <a:lnTo>
                        <a:pt x="112" y="22"/>
                      </a:lnTo>
                      <a:lnTo>
                        <a:pt x="111" y="22"/>
                      </a:lnTo>
                      <a:lnTo>
                        <a:pt x="110" y="22"/>
                      </a:lnTo>
                      <a:lnTo>
                        <a:pt x="107" y="23"/>
                      </a:lnTo>
                      <a:lnTo>
                        <a:pt x="106" y="23"/>
                      </a:lnTo>
                      <a:lnTo>
                        <a:pt x="104" y="23"/>
                      </a:lnTo>
                      <a:lnTo>
                        <a:pt x="103" y="25"/>
                      </a:lnTo>
                      <a:lnTo>
                        <a:pt x="101" y="25"/>
                      </a:lnTo>
                      <a:lnTo>
                        <a:pt x="96" y="4"/>
                      </a:lnTo>
                      <a:close/>
                      <a:moveTo>
                        <a:pt x="19" y="61"/>
                      </a:moveTo>
                      <a:lnTo>
                        <a:pt x="20" y="59"/>
                      </a:lnTo>
                      <a:lnTo>
                        <a:pt x="21" y="58"/>
                      </a:lnTo>
                      <a:lnTo>
                        <a:pt x="22" y="56"/>
                      </a:lnTo>
                      <a:lnTo>
                        <a:pt x="23" y="55"/>
                      </a:lnTo>
                      <a:lnTo>
                        <a:pt x="24" y="52"/>
                      </a:lnTo>
                      <a:lnTo>
                        <a:pt x="25" y="51"/>
                      </a:lnTo>
                      <a:lnTo>
                        <a:pt x="27" y="50"/>
                      </a:lnTo>
                      <a:lnTo>
                        <a:pt x="28" y="48"/>
                      </a:lnTo>
                      <a:lnTo>
                        <a:pt x="29" y="47"/>
                      </a:lnTo>
                      <a:lnTo>
                        <a:pt x="30" y="45"/>
                      </a:lnTo>
                      <a:lnTo>
                        <a:pt x="31" y="43"/>
                      </a:lnTo>
                      <a:lnTo>
                        <a:pt x="32" y="42"/>
                      </a:lnTo>
                      <a:lnTo>
                        <a:pt x="33" y="41"/>
                      </a:lnTo>
                      <a:lnTo>
                        <a:pt x="36" y="40"/>
                      </a:lnTo>
                      <a:lnTo>
                        <a:pt x="37" y="37"/>
                      </a:lnTo>
                      <a:lnTo>
                        <a:pt x="38" y="36"/>
                      </a:lnTo>
                      <a:lnTo>
                        <a:pt x="39" y="35"/>
                      </a:lnTo>
                      <a:lnTo>
                        <a:pt x="40" y="34"/>
                      </a:lnTo>
                      <a:lnTo>
                        <a:pt x="43" y="33"/>
                      </a:lnTo>
                      <a:lnTo>
                        <a:pt x="44" y="32"/>
                      </a:lnTo>
                      <a:lnTo>
                        <a:pt x="45" y="30"/>
                      </a:lnTo>
                      <a:lnTo>
                        <a:pt x="47" y="29"/>
                      </a:lnTo>
                      <a:lnTo>
                        <a:pt x="48" y="27"/>
                      </a:lnTo>
                      <a:lnTo>
                        <a:pt x="50" y="26"/>
                      </a:lnTo>
                      <a:lnTo>
                        <a:pt x="52" y="25"/>
                      </a:lnTo>
                      <a:lnTo>
                        <a:pt x="53" y="23"/>
                      </a:lnTo>
                      <a:lnTo>
                        <a:pt x="55" y="22"/>
                      </a:lnTo>
                      <a:lnTo>
                        <a:pt x="57" y="21"/>
                      </a:lnTo>
                      <a:lnTo>
                        <a:pt x="59" y="20"/>
                      </a:lnTo>
                      <a:lnTo>
                        <a:pt x="60" y="19"/>
                      </a:lnTo>
                      <a:lnTo>
                        <a:pt x="62" y="18"/>
                      </a:lnTo>
                      <a:lnTo>
                        <a:pt x="63" y="17"/>
                      </a:lnTo>
                      <a:lnTo>
                        <a:pt x="74" y="35"/>
                      </a:lnTo>
                      <a:lnTo>
                        <a:pt x="73" y="36"/>
                      </a:lnTo>
                      <a:lnTo>
                        <a:pt x="70" y="37"/>
                      </a:lnTo>
                      <a:lnTo>
                        <a:pt x="69" y="38"/>
                      </a:lnTo>
                      <a:lnTo>
                        <a:pt x="68" y="38"/>
                      </a:lnTo>
                      <a:lnTo>
                        <a:pt x="67" y="40"/>
                      </a:lnTo>
                      <a:lnTo>
                        <a:pt x="65" y="41"/>
                      </a:lnTo>
                      <a:lnTo>
                        <a:pt x="63" y="42"/>
                      </a:lnTo>
                      <a:lnTo>
                        <a:pt x="62" y="43"/>
                      </a:lnTo>
                      <a:lnTo>
                        <a:pt x="61" y="44"/>
                      </a:lnTo>
                      <a:lnTo>
                        <a:pt x="60" y="45"/>
                      </a:lnTo>
                      <a:lnTo>
                        <a:pt x="59" y="47"/>
                      </a:lnTo>
                      <a:lnTo>
                        <a:pt x="57" y="48"/>
                      </a:lnTo>
                      <a:lnTo>
                        <a:pt x="55" y="48"/>
                      </a:lnTo>
                      <a:lnTo>
                        <a:pt x="54" y="49"/>
                      </a:lnTo>
                      <a:lnTo>
                        <a:pt x="53" y="50"/>
                      </a:lnTo>
                      <a:lnTo>
                        <a:pt x="52" y="51"/>
                      </a:lnTo>
                      <a:lnTo>
                        <a:pt x="51" y="52"/>
                      </a:lnTo>
                      <a:lnTo>
                        <a:pt x="50" y="53"/>
                      </a:lnTo>
                      <a:lnTo>
                        <a:pt x="48" y="55"/>
                      </a:lnTo>
                      <a:lnTo>
                        <a:pt x="47" y="57"/>
                      </a:lnTo>
                      <a:lnTo>
                        <a:pt x="46" y="58"/>
                      </a:lnTo>
                      <a:lnTo>
                        <a:pt x="45" y="59"/>
                      </a:lnTo>
                      <a:lnTo>
                        <a:pt x="44" y="60"/>
                      </a:lnTo>
                      <a:lnTo>
                        <a:pt x="44" y="61"/>
                      </a:lnTo>
                      <a:lnTo>
                        <a:pt x="43" y="63"/>
                      </a:lnTo>
                      <a:lnTo>
                        <a:pt x="42" y="64"/>
                      </a:lnTo>
                      <a:lnTo>
                        <a:pt x="40" y="65"/>
                      </a:lnTo>
                      <a:lnTo>
                        <a:pt x="39" y="66"/>
                      </a:lnTo>
                      <a:lnTo>
                        <a:pt x="38" y="68"/>
                      </a:lnTo>
                      <a:lnTo>
                        <a:pt x="38" y="70"/>
                      </a:lnTo>
                      <a:lnTo>
                        <a:pt x="37" y="71"/>
                      </a:lnTo>
                      <a:lnTo>
                        <a:pt x="36" y="72"/>
                      </a:lnTo>
                      <a:lnTo>
                        <a:pt x="19" y="61"/>
                      </a:lnTo>
                      <a:close/>
                    </a:path>
                  </a:pathLst>
                </a:custGeom>
                <a:solidFill>
                  <a:srgbClr val="BFBFBF"/>
                </a:solidFill>
                <a:ln w="9525">
                  <a:noFill/>
                  <a:round/>
                  <a:headEnd/>
                  <a:tailEnd/>
                </a:ln>
              </p:spPr>
              <p:txBody>
                <a:bodyPr/>
                <a:lstStyle/>
                <a:p>
                  <a:endParaRPr lang="en-GB"/>
                </a:p>
              </p:txBody>
            </p:sp>
            <p:sp>
              <p:nvSpPr>
                <p:cNvPr id="994" name="Freeform 1310"/>
                <p:cNvSpPr>
                  <a:spLocks/>
                </p:cNvSpPr>
                <p:nvPr/>
              </p:nvSpPr>
              <p:spPr bwMode="auto">
                <a:xfrm>
                  <a:off x="4034" y="3060"/>
                  <a:ext cx="5" cy="34"/>
                </a:xfrm>
                <a:custGeom>
                  <a:avLst/>
                  <a:gdLst>
                    <a:gd name="T0" fmla="*/ 1 w 9"/>
                    <a:gd name="T1" fmla="*/ 1 h 67"/>
                    <a:gd name="T2" fmla="*/ 1 w 9"/>
                    <a:gd name="T3" fmla="*/ 2 h 67"/>
                    <a:gd name="T4" fmla="*/ 1 w 9"/>
                    <a:gd name="T5" fmla="*/ 3 h 67"/>
                    <a:gd name="T6" fmla="*/ 1 w 9"/>
                    <a:gd name="T7" fmla="*/ 4 h 67"/>
                    <a:gd name="T8" fmla="*/ 1 w 9"/>
                    <a:gd name="T9" fmla="*/ 5 h 67"/>
                    <a:gd name="T10" fmla="*/ 1 w 9"/>
                    <a:gd name="T11" fmla="*/ 6 h 67"/>
                    <a:gd name="T12" fmla="*/ 0 w 9"/>
                    <a:gd name="T13" fmla="*/ 7 h 67"/>
                    <a:gd name="T14" fmla="*/ 0 w 9"/>
                    <a:gd name="T15" fmla="*/ 8 h 67"/>
                    <a:gd name="T16" fmla="*/ 0 w 9"/>
                    <a:gd name="T17" fmla="*/ 9 h 67"/>
                    <a:gd name="T18" fmla="*/ 0 w 9"/>
                    <a:gd name="T19" fmla="*/ 10 h 67"/>
                    <a:gd name="T20" fmla="*/ 0 w 9"/>
                    <a:gd name="T21" fmla="*/ 11 h 67"/>
                    <a:gd name="T22" fmla="*/ 0 w 9"/>
                    <a:gd name="T23" fmla="*/ 12 h 67"/>
                    <a:gd name="T24" fmla="*/ 0 w 9"/>
                    <a:gd name="T25" fmla="*/ 13 h 67"/>
                    <a:gd name="T26" fmla="*/ 1 w 9"/>
                    <a:gd name="T27" fmla="*/ 14 h 67"/>
                    <a:gd name="T28" fmla="*/ 1 w 9"/>
                    <a:gd name="T29" fmla="*/ 15 h 67"/>
                    <a:gd name="T30" fmla="*/ 1 w 9"/>
                    <a:gd name="T31" fmla="*/ 16 h 67"/>
                    <a:gd name="T32" fmla="*/ 1 w 9"/>
                    <a:gd name="T33" fmla="*/ 17 h 67"/>
                    <a:gd name="T34" fmla="*/ 2 w 9"/>
                    <a:gd name="T35" fmla="*/ 16 h 67"/>
                    <a:gd name="T36" fmla="*/ 2 w 9"/>
                    <a:gd name="T37" fmla="*/ 15 h 67"/>
                    <a:gd name="T38" fmla="*/ 2 w 9"/>
                    <a:gd name="T39" fmla="*/ 14 h 67"/>
                    <a:gd name="T40" fmla="*/ 2 w 9"/>
                    <a:gd name="T41" fmla="*/ 13 h 67"/>
                    <a:gd name="T42" fmla="*/ 1 w 9"/>
                    <a:gd name="T43" fmla="*/ 13 h 67"/>
                    <a:gd name="T44" fmla="*/ 1 w 9"/>
                    <a:gd name="T45" fmla="*/ 11 h 67"/>
                    <a:gd name="T46" fmla="*/ 1 w 9"/>
                    <a:gd name="T47" fmla="*/ 11 h 67"/>
                    <a:gd name="T48" fmla="*/ 1 w 9"/>
                    <a:gd name="T49" fmla="*/ 10 h 67"/>
                    <a:gd name="T50" fmla="*/ 1 w 9"/>
                    <a:gd name="T51" fmla="*/ 9 h 67"/>
                    <a:gd name="T52" fmla="*/ 1 w 9"/>
                    <a:gd name="T53" fmla="*/ 8 h 67"/>
                    <a:gd name="T54" fmla="*/ 2 w 9"/>
                    <a:gd name="T55" fmla="*/ 7 h 67"/>
                    <a:gd name="T56" fmla="*/ 2 w 9"/>
                    <a:gd name="T57" fmla="*/ 6 h 67"/>
                    <a:gd name="T58" fmla="*/ 2 w 9"/>
                    <a:gd name="T59" fmla="*/ 5 h 67"/>
                    <a:gd name="T60" fmla="*/ 2 w 9"/>
                    <a:gd name="T61" fmla="*/ 4 h 67"/>
                    <a:gd name="T62" fmla="*/ 2 w 9"/>
                    <a:gd name="T63" fmla="*/ 3 h 67"/>
                    <a:gd name="T64" fmla="*/ 3 w 9"/>
                    <a:gd name="T65" fmla="*/ 2 h 67"/>
                    <a:gd name="T66" fmla="*/ 2 w 9"/>
                    <a:gd name="T67" fmla="*/ 2 h 67"/>
                    <a:gd name="T68" fmla="*/ 3 w 9"/>
                    <a:gd name="T69" fmla="*/ 1 h 67"/>
                    <a:gd name="T70" fmla="*/ 2 w 9"/>
                    <a:gd name="T71" fmla="*/ 1 h 67"/>
                    <a:gd name="T72" fmla="*/ 2 w 9"/>
                    <a:gd name="T73" fmla="*/ 0 h 67"/>
                    <a:gd name="T74" fmla="*/ 1 w 9"/>
                    <a:gd name="T75" fmla="*/ 1 h 67"/>
                    <a:gd name="T76" fmla="*/ 2 w 9"/>
                    <a:gd name="T77" fmla="*/ 0 h 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
                    <a:gd name="T118" fmla="*/ 0 h 67"/>
                    <a:gd name="T119" fmla="*/ 9 w 9"/>
                    <a:gd name="T120" fmla="*/ 67 h 6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 h="67">
                      <a:moveTo>
                        <a:pt x="8" y="0"/>
                      </a:moveTo>
                      <a:lnTo>
                        <a:pt x="4" y="3"/>
                      </a:lnTo>
                      <a:lnTo>
                        <a:pt x="3" y="4"/>
                      </a:lnTo>
                      <a:lnTo>
                        <a:pt x="3" y="6"/>
                      </a:lnTo>
                      <a:lnTo>
                        <a:pt x="3" y="8"/>
                      </a:lnTo>
                      <a:lnTo>
                        <a:pt x="2" y="11"/>
                      </a:lnTo>
                      <a:lnTo>
                        <a:pt x="2" y="13"/>
                      </a:lnTo>
                      <a:lnTo>
                        <a:pt x="2" y="14"/>
                      </a:lnTo>
                      <a:lnTo>
                        <a:pt x="1" y="16"/>
                      </a:lnTo>
                      <a:lnTo>
                        <a:pt x="1" y="19"/>
                      </a:lnTo>
                      <a:lnTo>
                        <a:pt x="1" y="21"/>
                      </a:lnTo>
                      <a:lnTo>
                        <a:pt x="1" y="22"/>
                      </a:lnTo>
                      <a:lnTo>
                        <a:pt x="0" y="24"/>
                      </a:lnTo>
                      <a:lnTo>
                        <a:pt x="0" y="27"/>
                      </a:lnTo>
                      <a:lnTo>
                        <a:pt x="0" y="29"/>
                      </a:lnTo>
                      <a:lnTo>
                        <a:pt x="0" y="30"/>
                      </a:lnTo>
                      <a:lnTo>
                        <a:pt x="0" y="33"/>
                      </a:lnTo>
                      <a:lnTo>
                        <a:pt x="0" y="35"/>
                      </a:lnTo>
                      <a:lnTo>
                        <a:pt x="0" y="37"/>
                      </a:lnTo>
                      <a:lnTo>
                        <a:pt x="0" y="38"/>
                      </a:lnTo>
                      <a:lnTo>
                        <a:pt x="0" y="41"/>
                      </a:lnTo>
                      <a:lnTo>
                        <a:pt x="0" y="43"/>
                      </a:lnTo>
                      <a:lnTo>
                        <a:pt x="0" y="45"/>
                      </a:lnTo>
                      <a:lnTo>
                        <a:pt x="0" y="46"/>
                      </a:lnTo>
                      <a:lnTo>
                        <a:pt x="0" y="49"/>
                      </a:lnTo>
                      <a:lnTo>
                        <a:pt x="0" y="51"/>
                      </a:lnTo>
                      <a:lnTo>
                        <a:pt x="1" y="52"/>
                      </a:lnTo>
                      <a:lnTo>
                        <a:pt x="1" y="54"/>
                      </a:lnTo>
                      <a:lnTo>
                        <a:pt x="1" y="57"/>
                      </a:lnTo>
                      <a:lnTo>
                        <a:pt x="1" y="59"/>
                      </a:lnTo>
                      <a:lnTo>
                        <a:pt x="2" y="60"/>
                      </a:lnTo>
                      <a:lnTo>
                        <a:pt x="2" y="62"/>
                      </a:lnTo>
                      <a:lnTo>
                        <a:pt x="3" y="65"/>
                      </a:lnTo>
                      <a:lnTo>
                        <a:pt x="3" y="67"/>
                      </a:lnTo>
                      <a:lnTo>
                        <a:pt x="8" y="66"/>
                      </a:lnTo>
                      <a:lnTo>
                        <a:pt x="8" y="64"/>
                      </a:lnTo>
                      <a:lnTo>
                        <a:pt x="7" y="61"/>
                      </a:lnTo>
                      <a:lnTo>
                        <a:pt x="7" y="60"/>
                      </a:lnTo>
                      <a:lnTo>
                        <a:pt x="7" y="58"/>
                      </a:lnTo>
                      <a:lnTo>
                        <a:pt x="6" y="56"/>
                      </a:lnTo>
                      <a:lnTo>
                        <a:pt x="6" y="54"/>
                      </a:lnTo>
                      <a:lnTo>
                        <a:pt x="6" y="52"/>
                      </a:lnTo>
                      <a:lnTo>
                        <a:pt x="6" y="50"/>
                      </a:lnTo>
                      <a:lnTo>
                        <a:pt x="4" y="49"/>
                      </a:lnTo>
                      <a:lnTo>
                        <a:pt x="4" y="46"/>
                      </a:lnTo>
                      <a:lnTo>
                        <a:pt x="4" y="44"/>
                      </a:lnTo>
                      <a:lnTo>
                        <a:pt x="4" y="43"/>
                      </a:lnTo>
                      <a:lnTo>
                        <a:pt x="4" y="41"/>
                      </a:lnTo>
                      <a:lnTo>
                        <a:pt x="4" y="38"/>
                      </a:lnTo>
                      <a:lnTo>
                        <a:pt x="4" y="37"/>
                      </a:lnTo>
                      <a:lnTo>
                        <a:pt x="4" y="35"/>
                      </a:lnTo>
                      <a:lnTo>
                        <a:pt x="4" y="33"/>
                      </a:lnTo>
                      <a:lnTo>
                        <a:pt x="4" y="31"/>
                      </a:lnTo>
                      <a:lnTo>
                        <a:pt x="4" y="29"/>
                      </a:lnTo>
                      <a:lnTo>
                        <a:pt x="4" y="27"/>
                      </a:lnTo>
                      <a:lnTo>
                        <a:pt x="6" y="26"/>
                      </a:lnTo>
                      <a:lnTo>
                        <a:pt x="6" y="23"/>
                      </a:lnTo>
                      <a:lnTo>
                        <a:pt x="6" y="21"/>
                      </a:lnTo>
                      <a:lnTo>
                        <a:pt x="6" y="20"/>
                      </a:lnTo>
                      <a:lnTo>
                        <a:pt x="6" y="18"/>
                      </a:lnTo>
                      <a:lnTo>
                        <a:pt x="7" y="15"/>
                      </a:lnTo>
                      <a:lnTo>
                        <a:pt x="7" y="13"/>
                      </a:lnTo>
                      <a:lnTo>
                        <a:pt x="7" y="12"/>
                      </a:lnTo>
                      <a:lnTo>
                        <a:pt x="8" y="9"/>
                      </a:lnTo>
                      <a:lnTo>
                        <a:pt x="8" y="7"/>
                      </a:lnTo>
                      <a:lnTo>
                        <a:pt x="9" y="5"/>
                      </a:lnTo>
                      <a:lnTo>
                        <a:pt x="9" y="4"/>
                      </a:lnTo>
                      <a:lnTo>
                        <a:pt x="6" y="5"/>
                      </a:lnTo>
                      <a:lnTo>
                        <a:pt x="9" y="4"/>
                      </a:lnTo>
                      <a:lnTo>
                        <a:pt x="9" y="3"/>
                      </a:lnTo>
                      <a:lnTo>
                        <a:pt x="9" y="1"/>
                      </a:lnTo>
                      <a:lnTo>
                        <a:pt x="8" y="1"/>
                      </a:lnTo>
                      <a:lnTo>
                        <a:pt x="8" y="0"/>
                      </a:lnTo>
                      <a:lnTo>
                        <a:pt x="7" y="0"/>
                      </a:lnTo>
                      <a:lnTo>
                        <a:pt x="6" y="0"/>
                      </a:lnTo>
                      <a:lnTo>
                        <a:pt x="4" y="1"/>
                      </a:lnTo>
                      <a:lnTo>
                        <a:pt x="4" y="3"/>
                      </a:lnTo>
                      <a:lnTo>
                        <a:pt x="8" y="0"/>
                      </a:lnTo>
                      <a:close/>
                    </a:path>
                  </a:pathLst>
                </a:custGeom>
                <a:solidFill>
                  <a:srgbClr val="000000"/>
                </a:solidFill>
                <a:ln w="9525">
                  <a:noFill/>
                  <a:round/>
                  <a:headEnd/>
                  <a:tailEnd/>
                </a:ln>
              </p:spPr>
              <p:txBody>
                <a:bodyPr/>
                <a:lstStyle/>
                <a:p>
                  <a:endParaRPr lang="en-GB"/>
                </a:p>
              </p:txBody>
            </p:sp>
            <p:sp>
              <p:nvSpPr>
                <p:cNvPr id="995" name="Freeform 1311"/>
                <p:cNvSpPr>
                  <a:spLocks/>
                </p:cNvSpPr>
                <p:nvPr/>
              </p:nvSpPr>
              <p:spPr bwMode="auto">
                <a:xfrm>
                  <a:off x="4037" y="3060"/>
                  <a:ext cx="12" cy="5"/>
                </a:xfrm>
                <a:custGeom>
                  <a:avLst/>
                  <a:gdLst>
                    <a:gd name="T0" fmla="*/ 6 w 23"/>
                    <a:gd name="T1" fmla="*/ 2 h 11"/>
                    <a:gd name="T2" fmla="*/ 6 w 23"/>
                    <a:gd name="T3" fmla="*/ 1 h 11"/>
                    <a:gd name="T4" fmla="*/ 1 w 23"/>
                    <a:gd name="T5" fmla="*/ 0 h 11"/>
                    <a:gd name="T6" fmla="*/ 0 w 23"/>
                    <a:gd name="T7" fmla="*/ 1 h 11"/>
                    <a:gd name="T8" fmla="*/ 5 w 23"/>
                    <a:gd name="T9" fmla="*/ 2 h 11"/>
                    <a:gd name="T10" fmla="*/ 5 w 23"/>
                    <a:gd name="T11" fmla="*/ 2 h 11"/>
                    <a:gd name="T12" fmla="*/ 5 w 23"/>
                    <a:gd name="T13" fmla="*/ 2 h 11"/>
                    <a:gd name="T14" fmla="*/ 6 w 23"/>
                    <a:gd name="T15" fmla="*/ 2 h 11"/>
                    <a:gd name="T16" fmla="*/ 6 w 23"/>
                    <a:gd name="T17" fmla="*/ 2 h 11"/>
                    <a:gd name="T18" fmla="*/ 6 w 23"/>
                    <a:gd name="T19" fmla="*/ 2 h 11"/>
                    <a:gd name="T20" fmla="*/ 6 w 23"/>
                    <a:gd name="T21" fmla="*/ 2 h 11"/>
                    <a:gd name="T22" fmla="*/ 6 w 23"/>
                    <a:gd name="T23" fmla="*/ 1 h 11"/>
                    <a:gd name="T24" fmla="*/ 6 w 23"/>
                    <a:gd name="T25" fmla="*/ 1 h 11"/>
                    <a:gd name="T26" fmla="*/ 6 w 23"/>
                    <a:gd name="T27" fmla="*/ 2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1"/>
                    <a:gd name="T44" fmla="*/ 23 w 23"/>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1">
                      <a:moveTo>
                        <a:pt x="23" y="9"/>
                      </a:moveTo>
                      <a:lnTo>
                        <a:pt x="21" y="6"/>
                      </a:lnTo>
                      <a:lnTo>
                        <a:pt x="2" y="0"/>
                      </a:lnTo>
                      <a:lnTo>
                        <a:pt x="0" y="5"/>
                      </a:lnTo>
                      <a:lnTo>
                        <a:pt x="20" y="11"/>
                      </a:lnTo>
                      <a:lnTo>
                        <a:pt x="18" y="8"/>
                      </a:lnTo>
                      <a:lnTo>
                        <a:pt x="20" y="11"/>
                      </a:lnTo>
                      <a:lnTo>
                        <a:pt x="21" y="11"/>
                      </a:lnTo>
                      <a:lnTo>
                        <a:pt x="23" y="11"/>
                      </a:lnTo>
                      <a:lnTo>
                        <a:pt x="23" y="9"/>
                      </a:lnTo>
                      <a:lnTo>
                        <a:pt x="23" y="8"/>
                      </a:lnTo>
                      <a:lnTo>
                        <a:pt x="23" y="7"/>
                      </a:lnTo>
                      <a:lnTo>
                        <a:pt x="21" y="6"/>
                      </a:lnTo>
                      <a:lnTo>
                        <a:pt x="23" y="9"/>
                      </a:lnTo>
                      <a:close/>
                    </a:path>
                  </a:pathLst>
                </a:custGeom>
                <a:solidFill>
                  <a:srgbClr val="000000"/>
                </a:solidFill>
                <a:ln w="9525">
                  <a:noFill/>
                  <a:round/>
                  <a:headEnd/>
                  <a:tailEnd/>
                </a:ln>
              </p:spPr>
              <p:txBody>
                <a:bodyPr/>
                <a:lstStyle/>
                <a:p>
                  <a:endParaRPr lang="en-GB"/>
                </a:p>
              </p:txBody>
            </p:sp>
            <p:sp>
              <p:nvSpPr>
                <p:cNvPr id="996" name="Freeform 1312"/>
                <p:cNvSpPr>
                  <a:spLocks/>
                </p:cNvSpPr>
                <p:nvPr/>
              </p:nvSpPr>
              <p:spPr bwMode="auto">
                <a:xfrm>
                  <a:off x="4045" y="3064"/>
                  <a:ext cx="4" cy="28"/>
                </a:xfrm>
                <a:custGeom>
                  <a:avLst/>
                  <a:gdLst>
                    <a:gd name="T0" fmla="*/ 2 w 8"/>
                    <a:gd name="T1" fmla="*/ 13 h 56"/>
                    <a:gd name="T2" fmla="*/ 1 w 8"/>
                    <a:gd name="T3" fmla="*/ 13 h 56"/>
                    <a:gd name="T4" fmla="*/ 1 w 8"/>
                    <a:gd name="T5" fmla="*/ 12 h 56"/>
                    <a:gd name="T6" fmla="*/ 1 w 8"/>
                    <a:gd name="T7" fmla="*/ 11 h 56"/>
                    <a:gd name="T8" fmla="*/ 1 w 8"/>
                    <a:gd name="T9" fmla="*/ 11 h 56"/>
                    <a:gd name="T10" fmla="*/ 1 w 8"/>
                    <a:gd name="T11" fmla="*/ 10 h 56"/>
                    <a:gd name="T12" fmla="*/ 1 w 8"/>
                    <a:gd name="T13" fmla="*/ 9 h 56"/>
                    <a:gd name="T14" fmla="*/ 1 w 8"/>
                    <a:gd name="T15" fmla="*/ 7 h 56"/>
                    <a:gd name="T16" fmla="*/ 1 w 8"/>
                    <a:gd name="T17" fmla="*/ 7 h 56"/>
                    <a:gd name="T18" fmla="*/ 1 w 8"/>
                    <a:gd name="T19" fmla="*/ 7 h 56"/>
                    <a:gd name="T20" fmla="*/ 1 w 8"/>
                    <a:gd name="T21" fmla="*/ 6 h 56"/>
                    <a:gd name="T22" fmla="*/ 1 w 8"/>
                    <a:gd name="T23" fmla="*/ 5 h 56"/>
                    <a:gd name="T24" fmla="*/ 1 w 8"/>
                    <a:gd name="T25" fmla="*/ 4 h 56"/>
                    <a:gd name="T26" fmla="*/ 1 w 8"/>
                    <a:gd name="T27" fmla="*/ 3 h 56"/>
                    <a:gd name="T28" fmla="*/ 1 w 8"/>
                    <a:gd name="T29" fmla="*/ 2 h 56"/>
                    <a:gd name="T30" fmla="*/ 2 w 8"/>
                    <a:gd name="T31" fmla="*/ 2 h 56"/>
                    <a:gd name="T32" fmla="*/ 2 w 8"/>
                    <a:gd name="T33" fmla="*/ 1 h 56"/>
                    <a:gd name="T34" fmla="*/ 1 w 8"/>
                    <a:gd name="T35" fmla="*/ 1 h 56"/>
                    <a:gd name="T36" fmla="*/ 1 w 8"/>
                    <a:gd name="T37" fmla="*/ 2 h 56"/>
                    <a:gd name="T38" fmla="*/ 1 w 8"/>
                    <a:gd name="T39" fmla="*/ 2 h 56"/>
                    <a:gd name="T40" fmla="*/ 1 w 8"/>
                    <a:gd name="T41" fmla="*/ 3 h 56"/>
                    <a:gd name="T42" fmla="*/ 1 w 8"/>
                    <a:gd name="T43" fmla="*/ 4 h 56"/>
                    <a:gd name="T44" fmla="*/ 0 w 8"/>
                    <a:gd name="T45" fmla="*/ 5 h 56"/>
                    <a:gd name="T46" fmla="*/ 0 w 8"/>
                    <a:gd name="T47" fmla="*/ 6 h 56"/>
                    <a:gd name="T48" fmla="*/ 0 w 8"/>
                    <a:gd name="T49" fmla="*/ 7 h 56"/>
                    <a:gd name="T50" fmla="*/ 0 w 8"/>
                    <a:gd name="T51" fmla="*/ 7 h 56"/>
                    <a:gd name="T52" fmla="*/ 0 w 8"/>
                    <a:gd name="T53" fmla="*/ 9 h 56"/>
                    <a:gd name="T54" fmla="*/ 0 w 8"/>
                    <a:gd name="T55" fmla="*/ 9 h 56"/>
                    <a:gd name="T56" fmla="*/ 0 w 8"/>
                    <a:gd name="T57" fmla="*/ 10 h 56"/>
                    <a:gd name="T58" fmla="*/ 1 w 8"/>
                    <a:gd name="T59" fmla="*/ 11 h 56"/>
                    <a:gd name="T60" fmla="*/ 1 w 8"/>
                    <a:gd name="T61" fmla="*/ 12 h 56"/>
                    <a:gd name="T62" fmla="*/ 1 w 8"/>
                    <a:gd name="T63" fmla="*/ 13 h 56"/>
                    <a:gd name="T64" fmla="*/ 1 w 8"/>
                    <a:gd name="T65" fmla="*/ 13 h 56"/>
                    <a:gd name="T66" fmla="*/ 1 w 8"/>
                    <a:gd name="T67" fmla="*/ 13 h 56"/>
                    <a:gd name="T68" fmla="*/ 1 w 8"/>
                    <a:gd name="T69" fmla="*/ 14 h 56"/>
                    <a:gd name="T70" fmla="*/ 1 w 8"/>
                    <a:gd name="T71" fmla="*/ 14 h 56"/>
                    <a:gd name="T72" fmla="*/ 1 w 8"/>
                    <a:gd name="T73" fmla="*/ 14 h 56"/>
                    <a:gd name="T74" fmla="*/ 2 w 8"/>
                    <a:gd name="T75" fmla="*/ 14 h 56"/>
                    <a:gd name="T76" fmla="*/ 2 w 8"/>
                    <a:gd name="T77" fmla="*/ 13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6"/>
                    <a:gd name="T119" fmla="*/ 8 w 8"/>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6">
                      <a:moveTo>
                        <a:pt x="5" y="56"/>
                      </a:moveTo>
                      <a:lnTo>
                        <a:pt x="8" y="52"/>
                      </a:lnTo>
                      <a:lnTo>
                        <a:pt x="6" y="51"/>
                      </a:lnTo>
                      <a:lnTo>
                        <a:pt x="6" y="50"/>
                      </a:lnTo>
                      <a:lnTo>
                        <a:pt x="6" y="48"/>
                      </a:lnTo>
                      <a:lnTo>
                        <a:pt x="5" y="46"/>
                      </a:lnTo>
                      <a:lnTo>
                        <a:pt x="5" y="45"/>
                      </a:lnTo>
                      <a:lnTo>
                        <a:pt x="5" y="43"/>
                      </a:lnTo>
                      <a:lnTo>
                        <a:pt x="5" y="42"/>
                      </a:lnTo>
                      <a:lnTo>
                        <a:pt x="5" y="41"/>
                      </a:lnTo>
                      <a:lnTo>
                        <a:pt x="4" y="38"/>
                      </a:lnTo>
                      <a:lnTo>
                        <a:pt x="4" y="37"/>
                      </a:lnTo>
                      <a:lnTo>
                        <a:pt x="4" y="36"/>
                      </a:lnTo>
                      <a:lnTo>
                        <a:pt x="4" y="34"/>
                      </a:lnTo>
                      <a:lnTo>
                        <a:pt x="4" y="33"/>
                      </a:lnTo>
                      <a:lnTo>
                        <a:pt x="4" y="30"/>
                      </a:lnTo>
                      <a:lnTo>
                        <a:pt x="4" y="29"/>
                      </a:lnTo>
                      <a:lnTo>
                        <a:pt x="4" y="28"/>
                      </a:lnTo>
                      <a:lnTo>
                        <a:pt x="4" y="26"/>
                      </a:lnTo>
                      <a:lnTo>
                        <a:pt x="4" y="25"/>
                      </a:lnTo>
                      <a:lnTo>
                        <a:pt x="4" y="22"/>
                      </a:lnTo>
                      <a:lnTo>
                        <a:pt x="4" y="21"/>
                      </a:lnTo>
                      <a:lnTo>
                        <a:pt x="4" y="19"/>
                      </a:lnTo>
                      <a:lnTo>
                        <a:pt x="5" y="18"/>
                      </a:lnTo>
                      <a:lnTo>
                        <a:pt x="5" y="16"/>
                      </a:lnTo>
                      <a:lnTo>
                        <a:pt x="5" y="14"/>
                      </a:lnTo>
                      <a:lnTo>
                        <a:pt x="5" y="13"/>
                      </a:lnTo>
                      <a:lnTo>
                        <a:pt x="5" y="11"/>
                      </a:lnTo>
                      <a:lnTo>
                        <a:pt x="6" y="10"/>
                      </a:lnTo>
                      <a:lnTo>
                        <a:pt x="6" y="8"/>
                      </a:lnTo>
                      <a:lnTo>
                        <a:pt x="6" y="6"/>
                      </a:lnTo>
                      <a:lnTo>
                        <a:pt x="8" y="5"/>
                      </a:lnTo>
                      <a:lnTo>
                        <a:pt x="8" y="3"/>
                      </a:lnTo>
                      <a:lnTo>
                        <a:pt x="8" y="1"/>
                      </a:lnTo>
                      <a:lnTo>
                        <a:pt x="3" y="0"/>
                      </a:lnTo>
                      <a:lnTo>
                        <a:pt x="3" y="1"/>
                      </a:lnTo>
                      <a:lnTo>
                        <a:pt x="3" y="4"/>
                      </a:lnTo>
                      <a:lnTo>
                        <a:pt x="2" y="5"/>
                      </a:lnTo>
                      <a:lnTo>
                        <a:pt x="2" y="7"/>
                      </a:lnTo>
                      <a:lnTo>
                        <a:pt x="2" y="8"/>
                      </a:lnTo>
                      <a:lnTo>
                        <a:pt x="1" y="11"/>
                      </a:lnTo>
                      <a:lnTo>
                        <a:pt x="1" y="12"/>
                      </a:lnTo>
                      <a:lnTo>
                        <a:pt x="1" y="14"/>
                      </a:lnTo>
                      <a:lnTo>
                        <a:pt x="1" y="15"/>
                      </a:lnTo>
                      <a:lnTo>
                        <a:pt x="0" y="18"/>
                      </a:lnTo>
                      <a:lnTo>
                        <a:pt x="0" y="19"/>
                      </a:lnTo>
                      <a:lnTo>
                        <a:pt x="0" y="21"/>
                      </a:lnTo>
                      <a:lnTo>
                        <a:pt x="0" y="22"/>
                      </a:lnTo>
                      <a:lnTo>
                        <a:pt x="0" y="25"/>
                      </a:lnTo>
                      <a:lnTo>
                        <a:pt x="0" y="26"/>
                      </a:lnTo>
                      <a:lnTo>
                        <a:pt x="0" y="27"/>
                      </a:lnTo>
                      <a:lnTo>
                        <a:pt x="0" y="29"/>
                      </a:lnTo>
                      <a:lnTo>
                        <a:pt x="0" y="30"/>
                      </a:lnTo>
                      <a:lnTo>
                        <a:pt x="0" y="33"/>
                      </a:lnTo>
                      <a:lnTo>
                        <a:pt x="0" y="34"/>
                      </a:lnTo>
                      <a:lnTo>
                        <a:pt x="0" y="36"/>
                      </a:lnTo>
                      <a:lnTo>
                        <a:pt x="0" y="37"/>
                      </a:lnTo>
                      <a:lnTo>
                        <a:pt x="0" y="39"/>
                      </a:lnTo>
                      <a:lnTo>
                        <a:pt x="0" y="41"/>
                      </a:lnTo>
                      <a:lnTo>
                        <a:pt x="1" y="43"/>
                      </a:lnTo>
                      <a:lnTo>
                        <a:pt x="1" y="44"/>
                      </a:lnTo>
                      <a:lnTo>
                        <a:pt x="1" y="45"/>
                      </a:lnTo>
                      <a:lnTo>
                        <a:pt x="1" y="48"/>
                      </a:lnTo>
                      <a:lnTo>
                        <a:pt x="2" y="49"/>
                      </a:lnTo>
                      <a:lnTo>
                        <a:pt x="2" y="51"/>
                      </a:lnTo>
                      <a:lnTo>
                        <a:pt x="2" y="52"/>
                      </a:lnTo>
                      <a:lnTo>
                        <a:pt x="2" y="53"/>
                      </a:lnTo>
                      <a:lnTo>
                        <a:pt x="4" y="51"/>
                      </a:lnTo>
                      <a:lnTo>
                        <a:pt x="2" y="53"/>
                      </a:lnTo>
                      <a:lnTo>
                        <a:pt x="3" y="54"/>
                      </a:lnTo>
                      <a:lnTo>
                        <a:pt x="3" y="56"/>
                      </a:lnTo>
                      <a:lnTo>
                        <a:pt x="4" y="56"/>
                      </a:lnTo>
                      <a:lnTo>
                        <a:pt x="5" y="56"/>
                      </a:lnTo>
                      <a:lnTo>
                        <a:pt x="6" y="56"/>
                      </a:lnTo>
                      <a:lnTo>
                        <a:pt x="6" y="54"/>
                      </a:lnTo>
                      <a:lnTo>
                        <a:pt x="8" y="54"/>
                      </a:lnTo>
                      <a:lnTo>
                        <a:pt x="8" y="53"/>
                      </a:lnTo>
                      <a:lnTo>
                        <a:pt x="8" y="52"/>
                      </a:lnTo>
                      <a:lnTo>
                        <a:pt x="5" y="56"/>
                      </a:lnTo>
                      <a:close/>
                    </a:path>
                  </a:pathLst>
                </a:custGeom>
                <a:solidFill>
                  <a:srgbClr val="000000"/>
                </a:solidFill>
                <a:ln w="9525">
                  <a:noFill/>
                  <a:round/>
                  <a:headEnd/>
                  <a:tailEnd/>
                </a:ln>
              </p:spPr>
              <p:txBody>
                <a:bodyPr/>
                <a:lstStyle/>
                <a:p>
                  <a:endParaRPr lang="en-GB"/>
                </a:p>
              </p:txBody>
            </p:sp>
            <p:sp>
              <p:nvSpPr>
                <p:cNvPr id="997" name="Freeform 1313"/>
                <p:cNvSpPr>
                  <a:spLocks/>
                </p:cNvSpPr>
                <p:nvPr/>
              </p:nvSpPr>
              <p:spPr bwMode="auto">
                <a:xfrm>
                  <a:off x="4036" y="3089"/>
                  <a:ext cx="12" cy="5"/>
                </a:xfrm>
                <a:custGeom>
                  <a:avLst/>
                  <a:gdLst>
                    <a:gd name="T0" fmla="*/ 0 w 23"/>
                    <a:gd name="T1" fmla="*/ 2 h 9"/>
                    <a:gd name="T2" fmla="*/ 1 w 23"/>
                    <a:gd name="T3" fmla="*/ 3 h 9"/>
                    <a:gd name="T4" fmla="*/ 6 w 23"/>
                    <a:gd name="T5" fmla="*/ 2 h 9"/>
                    <a:gd name="T6" fmla="*/ 6 w 23"/>
                    <a:gd name="T7" fmla="*/ 0 h 9"/>
                    <a:gd name="T8" fmla="*/ 1 w 23"/>
                    <a:gd name="T9" fmla="*/ 2 h 9"/>
                    <a:gd name="T10" fmla="*/ 2 w 23"/>
                    <a:gd name="T11" fmla="*/ 2 h 9"/>
                    <a:gd name="T12" fmla="*/ 1 w 23"/>
                    <a:gd name="T13" fmla="*/ 2 h 9"/>
                    <a:gd name="T14" fmla="*/ 1 w 23"/>
                    <a:gd name="T15" fmla="*/ 2 h 9"/>
                    <a:gd name="T16" fmla="*/ 1 w 23"/>
                    <a:gd name="T17" fmla="*/ 2 h 9"/>
                    <a:gd name="T18" fmla="*/ 0 w 23"/>
                    <a:gd name="T19" fmla="*/ 2 h 9"/>
                    <a:gd name="T20" fmla="*/ 0 w 23"/>
                    <a:gd name="T21" fmla="*/ 2 h 9"/>
                    <a:gd name="T22" fmla="*/ 0 w 23"/>
                    <a:gd name="T23" fmla="*/ 2 h 9"/>
                    <a:gd name="T24" fmla="*/ 1 w 23"/>
                    <a:gd name="T25" fmla="*/ 3 h 9"/>
                    <a:gd name="T26" fmla="*/ 1 w 23"/>
                    <a:gd name="T27" fmla="*/ 3 h 9"/>
                    <a:gd name="T28" fmla="*/ 1 w 23"/>
                    <a:gd name="T29" fmla="*/ 3 h 9"/>
                    <a:gd name="T30" fmla="*/ 0 w 23"/>
                    <a:gd name="T31" fmla="*/ 2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9"/>
                    <a:gd name="T50" fmla="*/ 23 w 23"/>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9">
                      <a:moveTo>
                        <a:pt x="0" y="8"/>
                      </a:moveTo>
                      <a:lnTo>
                        <a:pt x="4" y="9"/>
                      </a:lnTo>
                      <a:lnTo>
                        <a:pt x="23" y="5"/>
                      </a:lnTo>
                      <a:lnTo>
                        <a:pt x="22" y="0"/>
                      </a:lnTo>
                      <a:lnTo>
                        <a:pt x="3" y="5"/>
                      </a:lnTo>
                      <a:lnTo>
                        <a:pt x="5" y="7"/>
                      </a:lnTo>
                      <a:lnTo>
                        <a:pt x="3" y="5"/>
                      </a:lnTo>
                      <a:lnTo>
                        <a:pt x="1" y="5"/>
                      </a:lnTo>
                      <a:lnTo>
                        <a:pt x="1" y="6"/>
                      </a:lnTo>
                      <a:lnTo>
                        <a:pt x="0" y="6"/>
                      </a:lnTo>
                      <a:lnTo>
                        <a:pt x="0" y="7"/>
                      </a:lnTo>
                      <a:lnTo>
                        <a:pt x="0" y="8"/>
                      </a:lnTo>
                      <a:lnTo>
                        <a:pt x="1" y="9"/>
                      </a:lnTo>
                      <a:lnTo>
                        <a:pt x="3" y="9"/>
                      </a:lnTo>
                      <a:lnTo>
                        <a:pt x="4" y="9"/>
                      </a:lnTo>
                      <a:lnTo>
                        <a:pt x="0" y="8"/>
                      </a:lnTo>
                      <a:close/>
                    </a:path>
                  </a:pathLst>
                </a:custGeom>
                <a:solidFill>
                  <a:srgbClr val="000000"/>
                </a:solidFill>
                <a:ln w="9525">
                  <a:noFill/>
                  <a:round/>
                  <a:headEnd/>
                  <a:tailEnd/>
                </a:ln>
              </p:spPr>
              <p:txBody>
                <a:bodyPr/>
                <a:lstStyle/>
                <a:p>
                  <a:endParaRPr lang="en-GB"/>
                </a:p>
              </p:txBody>
            </p:sp>
            <p:sp>
              <p:nvSpPr>
                <p:cNvPr id="998" name="Freeform 1314"/>
                <p:cNvSpPr>
                  <a:spLocks/>
                </p:cNvSpPr>
                <p:nvPr/>
              </p:nvSpPr>
              <p:spPr bwMode="auto">
                <a:xfrm>
                  <a:off x="4042" y="3108"/>
                  <a:ext cx="24" cy="25"/>
                </a:xfrm>
                <a:custGeom>
                  <a:avLst/>
                  <a:gdLst>
                    <a:gd name="T0" fmla="*/ 0 w 47"/>
                    <a:gd name="T1" fmla="*/ 1 h 49"/>
                    <a:gd name="T2" fmla="*/ 1 w 47"/>
                    <a:gd name="T3" fmla="*/ 2 h 49"/>
                    <a:gd name="T4" fmla="*/ 2 w 47"/>
                    <a:gd name="T5" fmla="*/ 3 h 49"/>
                    <a:gd name="T6" fmla="*/ 2 w 47"/>
                    <a:gd name="T7" fmla="*/ 4 h 49"/>
                    <a:gd name="T8" fmla="*/ 3 w 47"/>
                    <a:gd name="T9" fmla="*/ 5 h 49"/>
                    <a:gd name="T10" fmla="*/ 3 w 47"/>
                    <a:gd name="T11" fmla="*/ 6 h 49"/>
                    <a:gd name="T12" fmla="*/ 4 w 47"/>
                    <a:gd name="T13" fmla="*/ 6 h 49"/>
                    <a:gd name="T14" fmla="*/ 5 w 47"/>
                    <a:gd name="T15" fmla="*/ 7 h 49"/>
                    <a:gd name="T16" fmla="*/ 5 w 47"/>
                    <a:gd name="T17" fmla="*/ 8 h 49"/>
                    <a:gd name="T18" fmla="*/ 6 w 47"/>
                    <a:gd name="T19" fmla="*/ 9 h 49"/>
                    <a:gd name="T20" fmla="*/ 7 w 47"/>
                    <a:gd name="T21" fmla="*/ 9 h 49"/>
                    <a:gd name="T22" fmla="*/ 8 w 47"/>
                    <a:gd name="T23" fmla="*/ 10 h 49"/>
                    <a:gd name="T24" fmla="*/ 8 w 47"/>
                    <a:gd name="T25" fmla="*/ 10 h 49"/>
                    <a:gd name="T26" fmla="*/ 9 w 47"/>
                    <a:gd name="T27" fmla="*/ 11 h 49"/>
                    <a:gd name="T28" fmla="*/ 10 w 47"/>
                    <a:gd name="T29" fmla="*/ 12 h 49"/>
                    <a:gd name="T30" fmla="*/ 11 w 47"/>
                    <a:gd name="T31" fmla="*/ 12 h 49"/>
                    <a:gd name="T32" fmla="*/ 12 w 47"/>
                    <a:gd name="T33" fmla="*/ 13 h 49"/>
                    <a:gd name="T34" fmla="*/ 12 w 47"/>
                    <a:gd name="T35" fmla="*/ 12 h 49"/>
                    <a:gd name="T36" fmla="*/ 11 w 47"/>
                    <a:gd name="T37" fmla="*/ 11 h 49"/>
                    <a:gd name="T38" fmla="*/ 10 w 47"/>
                    <a:gd name="T39" fmla="*/ 10 h 49"/>
                    <a:gd name="T40" fmla="*/ 10 w 47"/>
                    <a:gd name="T41" fmla="*/ 10 h 49"/>
                    <a:gd name="T42" fmla="*/ 9 w 47"/>
                    <a:gd name="T43" fmla="*/ 9 h 49"/>
                    <a:gd name="T44" fmla="*/ 8 w 47"/>
                    <a:gd name="T45" fmla="*/ 9 h 49"/>
                    <a:gd name="T46" fmla="*/ 7 w 47"/>
                    <a:gd name="T47" fmla="*/ 8 h 49"/>
                    <a:gd name="T48" fmla="*/ 7 w 47"/>
                    <a:gd name="T49" fmla="*/ 7 h 49"/>
                    <a:gd name="T50" fmla="*/ 6 w 47"/>
                    <a:gd name="T51" fmla="*/ 7 h 49"/>
                    <a:gd name="T52" fmla="*/ 5 w 47"/>
                    <a:gd name="T53" fmla="*/ 6 h 49"/>
                    <a:gd name="T54" fmla="*/ 5 w 47"/>
                    <a:gd name="T55" fmla="*/ 5 h 49"/>
                    <a:gd name="T56" fmla="*/ 4 w 47"/>
                    <a:gd name="T57" fmla="*/ 4 h 49"/>
                    <a:gd name="T58" fmla="*/ 4 w 47"/>
                    <a:gd name="T59" fmla="*/ 3 h 49"/>
                    <a:gd name="T60" fmla="*/ 3 w 47"/>
                    <a:gd name="T61" fmla="*/ 3 h 49"/>
                    <a:gd name="T62" fmla="*/ 2 w 47"/>
                    <a:gd name="T63" fmla="*/ 2 h 49"/>
                    <a:gd name="T64" fmla="*/ 2 w 47"/>
                    <a:gd name="T65" fmla="*/ 1 h 49"/>
                    <a:gd name="T66" fmla="*/ 1 w 47"/>
                    <a:gd name="T67" fmla="*/ 1 h 49"/>
                    <a:gd name="T68" fmla="*/ 1 w 47"/>
                    <a:gd name="T69" fmla="*/ 1 h 49"/>
                    <a:gd name="T70" fmla="*/ 1 w 47"/>
                    <a:gd name="T71" fmla="*/ 0 h 49"/>
                    <a:gd name="T72" fmla="*/ 0 w 47"/>
                    <a:gd name="T73" fmla="*/ 0 h 49"/>
                    <a:gd name="T74" fmla="*/ 0 w 47"/>
                    <a:gd name="T75" fmla="*/ 1 h 49"/>
                    <a:gd name="T76" fmla="*/ 1 w 47"/>
                    <a:gd name="T77" fmla="*/ 0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7"/>
                    <a:gd name="T118" fmla="*/ 0 h 49"/>
                    <a:gd name="T119" fmla="*/ 47 w 47"/>
                    <a:gd name="T120" fmla="*/ 49 h 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7" h="49">
                      <a:moveTo>
                        <a:pt x="1" y="0"/>
                      </a:moveTo>
                      <a:lnTo>
                        <a:pt x="0" y="3"/>
                      </a:lnTo>
                      <a:lnTo>
                        <a:pt x="1" y="6"/>
                      </a:lnTo>
                      <a:lnTo>
                        <a:pt x="2" y="7"/>
                      </a:lnTo>
                      <a:lnTo>
                        <a:pt x="3" y="9"/>
                      </a:lnTo>
                      <a:lnTo>
                        <a:pt x="5" y="10"/>
                      </a:lnTo>
                      <a:lnTo>
                        <a:pt x="6" y="12"/>
                      </a:lnTo>
                      <a:lnTo>
                        <a:pt x="7" y="14"/>
                      </a:lnTo>
                      <a:lnTo>
                        <a:pt x="8" y="16"/>
                      </a:lnTo>
                      <a:lnTo>
                        <a:pt x="9" y="17"/>
                      </a:lnTo>
                      <a:lnTo>
                        <a:pt x="10" y="19"/>
                      </a:lnTo>
                      <a:lnTo>
                        <a:pt x="11" y="21"/>
                      </a:lnTo>
                      <a:lnTo>
                        <a:pt x="14" y="23"/>
                      </a:lnTo>
                      <a:lnTo>
                        <a:pt x="15" y="24"/>
                      </a:lnTo>
                      <a:lnTo>
                        <a:pt x="16" y="25"/>
                      </a:lnTo>
                      <a:lnTo>
                        <a:pt x="17" y="27"/>
                      </a:lnTo>
                      <a:lnTo>
                        <a:pt x="18" y="29"/>
                      </a:lnTo>
                      <a:lnTo>
                        <a:pt x="19" y="30"/>
                      </a:lnTo>
                      <a:lnTo>
                        <a:pt x="22" y="31"/>
                      </a:lnTo>
                      <a:lnTo>
                        <a:pt x="23" y="33"/>
                      </a:lnTo>
                      <a:lnTo>
                        <a:pt x="24" y="34"/>
                      </a:lnTo>
                      <a:lnTo>
                        <a:pt x="25" y="36"/>
                      </a:lnTo>
                      <a:lnTo>
                        <a:pt x="28" y="37"/>
                      </a:lnTo>
                      <a:lnTo>
                        <a:pt x="29" y="38"/>
                      </a:lnTo>
                      <a:lnTo>
                        <a:pt x="30" y="39"/>
                      </a:lnTo>
                      <a:lnTo>
                        <a:pt x="32" y="40"/>
                      </a:lnTo>
                      <a:lnTo>
                        <a:pt x="33" y="42"/>
                      </a:lnTo>
                      <a:lnTo>
                        <a:pt x="34" y="44"/>
                      </a:lnTo>
                      <a:lnTo>
                        <a:pt x="37" y="45"/>
                      </a:lnTo>
                      <a:lnTo>
                        <a:pt x="38" y="46"/>
                      </a:lnTo>
                      <a:lnTo>
                        <a:pt x="40" y="47"/>
                      </a:lnTo>
                      <a:lnTo>
                        <a:pt x="41" y="48"/>
                      </a:lnTo>
                      <a:lnTo>
                        <a:pt x="44" y="49"/>
                      </a:lnTo>
                      <a:lnTo>
                        <a:pt x="45" y="49"/>
                      </a:lnTo>
                      <a:lnTo>
                        <a:pt x="47" y="46"/>
                      </a:lnTo>
                      <a:lnTo>
                        <a:pt x="46" y="45"/>
                      </a:lnTo>
                      <a:lnTo>
                        <a:pt x="44" y="44"/>
                      </a:lnTo>
                      <a:lnTo>
                        <a:pt x="43" y="42"/>
                      </a:lnTo>
                      <a:lnTo>
                        <a:pt x="41" y="41"/>
                      </a:lnTo>
                      <a:lnTo>
                        <a:pt x="39" y="40"/>
                      </a:lnTo>
                      <a:lnTo>
                        <a:pt x="38" y="39"/>
                      </a:lnTo>
                      <a:lnTo>
                        <a:pt x="37" y="38"/>
                      </a:lnTo>
                      <a:lnTo>
                        <a:pt x="34" y="37"/>
                      </a:lnTo>
                      <a:lnTo>
                        <a:pt x="33" y="36"/>
                      </a:lnTo>
                      <a:lnTo>
                        <a:pt x="32" y="34"/>
                      </a:lnTo>
                      <a:lnTo>
                        <a:pt x="30" y="33"/>
                      </a:lnTo>
                      <a:lnTo>
                        <a:pt x="29" y="32"/>
                      </a:lnTo>
                      <a:lnTo>
                        <a:pt x="28" y="31"/>
                      </a:lnTo>
                      <a:lnTo>
                        <a:pt x="26" y="30"/>
                      </a:lnTo>
                      <a:lnTo>
                        <a:pt x="25" y="27"/>
                      </a:lnTo>
                      <a:lnTo>
                        <a:pt x="23" y="26"/>
                      </a:lnTo>
                      <a:lnTo>
                        <a:pt x="22" y="25"/>
                      </a:lnTo>
                      <a:lnTo>
                        <a:pt x="21" y="24"/>
                      </a:lnTo>
                      <a:lnTo>
                        <a:pt x="19" y="22"/>
                      </a:lnTo>
                      <a:lnTo>
                        <a:pt x="18" y="21"/>
                      </a:lnTo>
                      <a:lnTo>
                        <a:pt x="17" y="19"/>
                      </a:lnTo>
                      <a:lnTo>
                        <a:pt x="16" y="18"/>
                      </a:lnTo>
                      <a:lnTo>
                        <a:pt x="15" y="16"/>
                      </a:lnTo>
                      <a:lnTo>
                        <a:pt x="14" y="15"/>
                      </a:lnTo>
                      <a:lnTo>
                        <a:pt x="13" y="12"/>
                      </a:lnTo>
                      <a:lnTo>
                        <a:pt x="11" y="11"/>
                      </a:lnTo>
                      <a:lnTo>
                        <a:pt x="10" y="10"/>
                      </a:lnTo>
                      <a:lnTo>
                        <a:pt x="9" y="8"/>
                      </a:lnTo>
                      <a:lnTo>
                        <a:pt x="8" y="7"/>
                      </a:lnTo>
                      <a:lnTo>
                        <a:pt x="7" y="4"/>
                      </a:lnTo>
                      <a:lnTo>
                        <a:pt x="6" y="3"/>
                      </a:lnTo>
                      <a:lnTo>
                        <a:pt x="5" y="1"/>
                      </a:lnTo>
                      <a:lnTo>
                        <a:pt x="3" y="4"/>
                      </a:lnTo>
                      <a:lnTo>
                        <a:pt x="5" y="1"/>
                      </a:lnTo>
                      <a:lnTo>
                        <a:pt x="3" y="1"/>
                      </a:lnTo>
                      <a:lnTo>
                        <a:pt x="3" y="0"/>
                      </a:lnTo>
                      <a:lnTo>
                        <a:pt x="2"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999" name="Freeform 1315"/>
                <p:cNvSpPr>
                  <a:spLocks/>
                </p:cNvSpPr>
                <p:nvPr/>
              </p:nvSpPr>
              <p:spPr bwMode="auto">
                <a:xfrm>
                  <a:off x="4043" y="3103"/>
                  <a:ext cx="11" cy="7"/>
                </a:xfrm>
                <a:custGeom>
                  <a:avLst/>
                  <a:gdLst>
                    <a:gd name="T0" fmla="*/ 6 w 22"/>
                    <a:gd name="T1" fmla="*/ 0 h 15"/>
                    <a:gd name="T2" fmla="*/ 5 w 22"/>
                    <a:gd name="T3" fmla="*/ 0 h 15"/>
                    <a:gd name="T4" fmla="*/ 0 w 22"/>
                    <a:gd name="T5" fmla="*/ 2 h 15"/>
                    <a:gd name="T6" fmla="*/ 1 w 22"/>
                    <a:gd name="T7" fmla="*/ 3 h 15"/>
                    <a:gd name="T8" fmla="*/ 6 w 22"/>
                    <a:gd name="T9" fmla="*/ 1 h 15"/>
                    <a:gd name="T10" fmla="*/ 5 w 22"/>
                    <a:gd name="T11" fmla="*/ 1 h 15"/>
                    <a:gd name="T12" fmla="*/ 6 w 22"/>
                    <a:gd name="T13" fmla="*/ 1 h 15"/>
                    <a:gd name="T14" fmla="*/ 6 w 22"/>
                    <a:gd name="T15" fmla="*/ 1 h 15"/>
                    <a:gd name="T16" fmla="*/ 6 w 22"/>
                    <a:gd name="T17" fmla="*/ 1 h 15"/>
                    <a:gd name="T18" fmla="*/ 6 w 22"/>
                    <a:gd name="T19" fmla="*/ 0 h 15"/>
                    <a:gd name="T20" fmla="*/ 6 w 22"/>
                    <a:gd name="T21" fmla="*/ 0 h 15"/>
                    <a:gd name="T22" fmla="*/ 6 w 22"/>
                    <a:gd name="T23" fmla="*/ 0 h 15"/>
                    <a:gd name="T24" fmla="*/ 6 w 22"/>
                    <a:gd name="T25" fmla="*/ 0 h 15"/>
                    <a:gd name="T26" fmla="*/ 5 w 22"/>
                    <a:gd name="T27" fmla="*/ 0 h 15"/>
                    <a:gd name="T28" fmla="*/ 5 w 22"/>
                    <a:gd name="T29" fmla="*/ 0 h 15"/>
                    <a:gd name="T30" fmla="*/ 6 w 22"/>
                    <a:gd name="T31" fmla="*/ 0 h 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15"/>
                    <a:gd name="T50" fmla="*/ 22 w 22"/>
                    <a:gd name="T51" fmla="*/ 15 h 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15">
                      <a:moveTo>
                        <a:pt x="22" y="2"/>
                      </a:moveTo>
                      <a:lnTo>
                        <a:pt x="18" y="0"/>
                      </a:lnTo>
                      <a:lnTo>
                        <a:pt x="0" y="11"/>
                      </a:lnTo>
                      <a:lnTo>
                        <a:pt x="2" y="15"/>
                      </a:lnTo>
                      <a:lnTo>
                        <a:pt x="21" y="5"/>
                      </a:lnTo>
                      <a:lnTo>
                        <a:pt x="17" y="4"/>
                      </a:lnTo>
                      <a:lnTo>
                        <a:pt x="21" y="5"/>
                      </a:lnTo>
                      <a:lnTo>
                        <a:pt x="22" y="5"/>
                      </a:lnTo>
                      <a:lnTo>
                        <a:pt x="22" y="4"/>
                      </a:lnTo>
                      <a:lnTo>
                        <a:pt x="22" y="3"/>
                      </a:lnTo>
                      <a:lnTo>
                        <a:pt x="22" y="2"/>
                      </a:lnTo>
                      <a:lnTo>
                        <a:pt x="21" y="2"/>
                      </a:lnTo>
                      <a:lnTo>
                        <a:pt x="21" y="0"/>
                      </a:lnTo>
                      <a:lnTo>
                        <a:pt x="20" y="0"/>
                      </a:lnTo>
                      <a:lnTo>
                        <a:pt x="18" y="0"/>
                      </a:lnTo>
                      <a:lnTo>
                        <a:pt x="22" y="2"/>
                      </a:lnTo>
                      <a:close/>
                    </a:path>
                  </a:pathLst>
                </a:custGeom>
                <a:solidFill>
                  <a:srgbClr val="000000"/>
                </a:solidFill>
                <a:ln w="9525">
                  <a:noFill/>
                  <a:round/>
                  <a:headEnd/>
                  <a:tailEnd/>
                </a:ln>
              </p:spPr>
              <p:txBody>
                <a:bodyPr/>
                <a:lstStyle/>
                <a:p>
                  <a:endParaRPr lang="en-GB"/>
                </a:p>
              </p:txBody>
            </p:sp>
            <p:sp>
              <p:nvSpPr>
                <p:cNvPr id="1000" name="Freeform 1316"/>
                <p:cNvSpPr>
                  <a:spLocks/>
                </p:cNvSpPr>
                <p:nvPr/>
              </p:nvSpPr>
              <p:spPr bwMode="auto">
                <a:xfrm>
                  <a:off x="4052" y="3103"/>
                  <a:ext cx="20" cy="21"/>
                </a:xfrm>
                <a:custGeom>
                  <a:avLst/>
                  <a:gdLst>
                    <a:gd name="T0" fmla="*/ 10 w 42"/>
                    <a:gd name="T1" fmla="*/ 9 h 41"/>
                    <a:gd name="T2" fmla="*/ 9 w 42"/>
                    <a:gd name="T3" fmla="*/ 9 h 41"/>
                    <a:gd name="T4" fmla="*/ 8 w 42"/>
                    <a:gd name="T5" fmla="*/ 9 h 41"/>
                    <a:gd name="T6" fmla="*/ 8 w 42"/>
                    <a:gd name="T7" fmla="*/ 8 h 41"/>
                    <a:gd name="T8" fmla="*/ 7 w 42"/>
                    <a:gd name="T9" fmla="*/ 8 h 41"/>
                    <a:gd name="T10" fmla="*/ 6 w 42"/>
                    <a:gd name="T11" fmla="*/ 7 h 41"/>
                    <a:gd name="T12" fmla="*/ 6 w 42"/>
                    <a:gd name="T13" fmla="*/ 7 h 41"/>
                    <a:gd name="T14" fmla="*/ 5 w 42"/>
                    <a:gd name="T15" fmla="*/ 6 h 41"/>
                    <a:gd name="T16" fmla="*/ 5 w 42"/>
                    <a:gd name="T17" fmla="*/ 6 h 41"/>
                    <a:gd name="T18" fmla="*/ 4 w 42"/>
                    <a:gd name="T19" fmla="*/ 5 h 41"/>
                    <a:gd name="T20" fmla="*/ 4 w 42"/>
                    <a:gd name="T21" fmla="*/ 5 h 41"/>
                    <a:gd name="T22" fmla="*/ 3 w 42"/>
                    <a:gd name="T23" fmla="*/ 4 h 41"/>
                    <a:gd name="T24" fmla="*/ 3 w 42"/>
                    <a:gd name="T25" fmla="*/ 3 h 41"/>
                    <a:gd name="T26" fmla="*/ 2 w 42"/>
                    <a:gd name="T27" fmla="*/ 3 h 41"/>
                    <a:gd name="T28" fmla="*/ 2 w 42"/>
                    <a:gd name="T29" fmla="*/ 2 h 41"/>
                    <a:gd name="T30" fmla="*/ 1 w 42"/>
                    <a:gd name="T31" fmla="*/ 1 h 41"/>
                    <a:gd name="T32" fmla="*/ 1 w 42"/>
                    <a:gd name="T33" fmla="*/ 0 h 41"/>
                    <a:gd name="T34" fmla="*/ 0 w 42"/>
                    <a:gd name="T35" fmla="*/ 1 h 41"/>
                    <a:gd name="T36" fmla="*/ 1 w 42"/>
                    <a:gd name="T37" fmla="*/ 2 h 41"/>
                    <a:gd name="T38" fmla="*/ 1 w 42"/>
                    <a:gd name="T39" fmla="*/ 3 h 41"/>
                    <a:gd name="T40" fmla="*/ 1 w 42"/>
                    <a:gd name="T41" fmla="*/ 3 h 41"/>
                    <a:gd name="T42" fmla="*/ 2 w 42"/>
                    <a:gd name="T43" fmla="*/ 4 h 41"/>
                    <a:gd name="T44" fmla="*/ 3 w 42"/>
                    <a:gd name="T45" fmla="*/ 5 h 41"/>
                    <a:gd name="T46" fmla="*/ 3 w 42"/>
                    <a:gd name="T47" fmla="*/ 5 h 41"/>
                    <a:gd name="T48" fmla="*/ 3 w 42"/>
                    <a:gd name="T49" fmla="*/ 6 h 41"/>
                    <a:gd name="T50" fmla="*/ 4 w 42"/>
                    <a:gd name="T51" fmla="*/ 7 h 41"/>
                    <a:gd name="T52" fmla="*/ 5 w 42"/>
                    <a:gd name="T53" fmla="*/ 7 h 41"/>
                    <a:gd name="T54" fmla="*/ 5 w 42"/>
                    <a:gd name="T55" fmla="*/ 8 h 41"/>
                    <a:gd name="T56" fmla="*/ 6 w 42"/>
                    <a:gd name="T57" fmla="*/ 8 h 41"/>
                    <a:gd name="T58" fmla="*/ 6 w 42"/>
                    <a:gd name="T59" fmla="*/ 9 h 41"/>
                    <a:gd name="T60" fmla="*/ 7 w 42"/>
                    <a:gd name="T61" fmla="*/ 9 h 41"/>
                    <a:gd name="T62" fmla="*/ 8 w 42"/>
                    <a:gd name="T63" fmla="*/ 10 h 41"/>
                    <a:gd name="T64" fmla="*/ 8 w 42"/>
                    <a:gd name="T65" fmla="*/ 10 h 41"/>
                    <a:gd name="T66" fmla="*/ 9 w 42"/>
                    <a:gd name="T67" fmla="*/ 10 h 41"/>
                    <a:gd name="T68" fmla="*/ 9 w 42"/>
                    <a:gd name="T69" fmla="*/ 11 h 41"/>
                    <a:gd name="T70" fmla="*/ 10 w 42"/>
                    <a:gd name="T71" fmla="*/ 10 h 41"/>
                    <a:gd name="T72" fmla="*/ 10 w 42"/>
                    <a:gd name="T73" fmla="*/ 10 h 41"/>
                    <a:gd name="T74" fmla="*/ 10 w 42"/>
                    <a:gd name="T75" fmla="*/ 10 h 41"/>
                    <a:gd name="T76" fmla="*/ 10 w 42"/>
                    <a:gd name="T77" fmla="*/ 10 h 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41"/>
                    <a:gd name="T119" fmla="*/ 42 w 42"/>
                    <a:gd name="T120" fmla="*/ 41 h 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41">
                      <a:moveTo>
                        <a:pt x="41" y="40"/>
                      </a:moveTo>
                      <a:lnTo>
                        <a:pt x="41" y="36"/>
                      </a:lnTo>
                      <a:lnTo>
                        <a:pt x="38" y="36"/>
                      </a:lnTo>
                      <a:lnTo>
                        <a:pt x="37" y="35"/>
                      </a:lnTo>
                      <a:lnTo>
                        <a:pt x="36" y="34"/>
                      </a:lnTo>
                      <a:lnTo>
                        <a:pt x="35" y="33"/>
                      </a:lnTo>
                      <a:lnTo>
                        <a:pt x="34" y="33"/>
                      </a:lnTo>
                      <a:lnTo>
                        <a:pt x="33" y="32"/>
                      </a:lnTo>
                      <a:lnTo>
                        <a:pt x="31" y="31"/>
                      </a:lnTo>
                      <a:lnTo>
                        <a:pt x="30" y="30"/>
                      </a:lnTo>
                      <a:lnTo>
                        <a:pt x="29" y="28"/>
                      </a:lnTo>
                      <a:lnTo>
                        <a:pt x="28" y="27"/>
                      </a:lnTo>
                      <a:lnTo>
                        <a:pt x="26" y="26"/>
                      </a:lnTo>
                      <a:lnTo>
                        <a:pt x="25" y="26"/>
                      </a:lnTo>
                      <a:lnTo>
                        <a:pt x="23" y="25"/>
                      </a:lnTo>
                      <a:lnTo>
                        <a:pt x="22" y="24"/>
                      </a:lnTo>
                      <a:lnTo>
                        <a:pt x="21" y="23"/>
                      </a:lnTo>
                      <a:lnTo>
                        <a:pt x="20" y="21"/>
                      </a:lnTo>
                      <a:lnTo>
                        <a:pt x="19" y="20"/>
                      </a:lnTo>
                      <a:lnTo>
                        <a:pt x="19" y="19"/>
                      </a:lnTo>
                      <a:lnTo>
                        <a:pt x="18" y="18"/>
                      </a:lnTo>
                      <a:lnTo>
                        <a:pt x="16" y="17"/>
                      </a:lnTo>
                      <a:lnTo>
                        <a:pt x="15" y="15"/>
                      </a:lnTo>
                      <a:lnTo>
                        <a:pt x="14" y="13"/>
                      </a:lnTo>
                      <a:lnTo>
                        <a:pt x="13" y="12"/>
                      </a:lnTo>
                      <a:lnTo>
                        <a:pt x="12" y="11"/>
                      </a:lnTo>
                      <a:lnTo>
                        <a:pt x="11" y="10"/>
                      </a:lnTo>
                      <a:lnTo>
                        <a:pt x="11" y="9"/>
                      </a:lnTo>
                      <a:lnTo>
                        <a:pt x="10" y="8"/>
                      </a:lnTo>
                      <a:lnTo>
                        <a:pt x="8" y="5"/>
                      </a:lnTo>
                      <a:lnTo>
                        <a:pt x="7" y="4"/>
                      </a:lnTo>
                      <a:lnTo>
                        <a:pt x="6" y="3"/>
                      </a:lnTo>
                      <a:lnTo>
                        <a:pt x="6" y="2"/>
                      </a:lnTo>
                      <a:lnTo>
                        <a:pt x="5" y="0"/>
                      </a:lnTo>
                      <a:lnTo>
                        <a:pt x="0" y="2"/>
                      </a:lnTo>
                      <a:lnTo>
                        <a:pt x="1" y="4"/>
                      </a:lnTo>
                      <a:lnTo>
                        <a:pt x="3" y="5"/>
                      </a:lnTo>
                      <a:lnTo>
                        <a:pt x="4" y="7"/>
                      </a:lnTo>
                      <a:lnTo>
                        <a:pt x="4" y="9"/>
                      </a:lnTo>
                      <a:lnTo>
                        <a:pt x="5" y="10"/>
                      </a:lnTo>
                      <a:lnTo>
                        <a:pt x="6" y="11"/>
                      </a:lnTo>
                      <a:lnTo>
                        <a:pt x="7" y="12"/>
                      </a:lnTo>
                      <a:lnTo>
                        <a:pt x="8" y="15"/>
                      </a:lnTo>
                      <a:lnTo>
                        <a:pt x="10" y="16"/>
                      </a:lnTo>
                      <a:lnTo>
                        <a:pt x="11" y="17"/>
                      </a:lnTo>
                      <a:lnTo>
                        <a:pt x="12" y="18"/>
                      </a:lnTo>
                      <a:lnTo>
                        <a:pt x="12" y="19"/>
                      </a:lnTo>
                      <a:lnTo>
                        <a:pt x="13" y="20"/>
                      </a:lnTo>
                      <a:lnTo>
                        <a:pt x="14" y="21"/>
                      </a:lnTo>
                      <a:lnTo>
                        <a:pt x="15" y="24"/>
                      </a:lnTo>
                      <a:lnTo>
                        <a:pt x="16" y="25"/>
                      </a:lnTo>
                      <a:lnTo>
                        <a:pt x="18" y="26"/>
                      </a:lnTo>
                      <a:lnTo>
                        <a:pt x="19" y="27"/>
                      </a:lnTo>
                      <a:lnTo>
                        <a:pt x="21" y="28"/>
                      </a:lnTo>
                      <a:lnTo>
                        <a:pt x="22" y="30"/>
                      </a:lnTo>
                      <a:lnTo>
                        <a:pt x="23" y="31"/>
                      </a:lnTo>
                      <a:lnTo>
                        <a:pt x="25" y="32"/>
                      </a:lnTo>
                      <a:lnTo>
                        <a:pt x="26" y="32"/>
                      </a:lnTo>
                      <a:lnTo>
                        <a:pt x="27" y="33"/>
                      </a:lnTo>
                      <a:lnTo>
                        <a:pt x="28" y="34"/>
                      </a:lnTo>
                      <a:lnTo>
                        <a:pt x="29" y="35"/>
                      </a:lnTo>
                      <a:lnTo>
                        <a:pt x="31" y="36"/>
                      </a:lnTo>
                      <a:lnTo>
                        <a:pt x="33" y="38"/>
                      </a:lnTo>
                      <a:lnTo>
                        <a:pt x="34" y="39"/>
                      </a:lnTo>
                      <a:lnTo>
                        <a:pt x="35" y="39"/>
                      </a:lnTo>
                      <a:lnTo>
                        <a:pt x="36" y="40"/>
                      </a:lnTo>
                      <a:lnTo>
                        <a:pt x="38" y="41"/>
                      </a:lnTo>
                      <a:lnTo>
                        <a:pt x="37" y="38"/>
                      </a:lnTo>
                      <a:lnTo>
                        <a:pt x="38" y="41"/>
                      </a:lnTo>
                      <a:lnTo>
                        <a:pt x="40" y="41"/>
                      </a:lnTo>
                      <a:lnTo>
                        <a:pt x="41" y="41"/>
                      </a:lnTo>
                      <a:lnTo>
                        <a:pt x="41" y="40"/>
                      </a:lnTo>
                      <a:lnTo>
                        <a:pt x="42" y="40"/>
                      </a:lnTo>
                      <a:lnTo>
                        <a:pt x="42" y="39"/>
                      </a:lnTo>
                      <a:lnTo>
                        <a:pt x="42" y="38"/>
                      </a:lnTo>
                      <a:lnTo>
                        <a:pt x="41" y="38"/>
                      </a:lnTo>
                      <a:lnTo>
                        <a:pt x="41" y="36"/>
                      </a:lnTo>
                      <a:lnTo>
                        <a:pt x="41" y="40"/>
                      </a:lnTo>
                      <a:close/>
                    </a:path>
                  </a:pathLst>
                </a:custGeom>
                <a:solidFill>
                  <a:srgbClr val="000000"/>
                </a:solidFill>
                <a:ln w="9525">
                  <a:noFill/>
                  <a:round/>
                  <a:headEnd/>
                  <a:tailEnd/>
                </a:ln>
              </p:spPr>
              <p:txBody>
                <a:bodyPr/>
                <a:lstStyle/>
                <a:p>
                  <a:endParaRPr lang="en-GB"/>
                </a:p>
              </p:txBody>
            </p:sp>
            <p:sp>
              <p:nvSpPr>
                <p:cNvPr id="1001" name="Freeform 1317"/>
                <p:cNvSpPr>
                  <a:spLocks/>
                </p:cNvSpPr>
                <p:nvPr/>
              </p:nvSpPr>
              <p:spPr bwMode="auto">
                <a:xfrm>
                  <a:off x="4064" y="3122"/>
                  <a:ext cx="8" cy="11"/>
                </a:xfrm>
                <a:custGeom>
                  <a:avLst/>
                  <a:gdLst>
                    <a:gd name="T0" fmla="*/ 1 w 15"/>
                    <a:gd name="T1" fmla="*/ 5 h 21"/>
                    <a:gd name="T2" fmla="*/ 1 w 15"/>
                    <a:gd name="T3" fmla="*/ 5 h 21"/>
                    <a:gd name="T4" fmla="*/ 4 w 15"/>
                    <a:gd name="T5" fmla="*/ 1 h 21"/>
                    <a:gd name="T6" fmla="*/ 3 w 15"/>
                    <a:gd name="T7" fmla="*/ 0 h 21"/>
                    <a:gd name="T8" fmla="*/ 1 w 15"/>
                    <a:gd name="T9" fmla="*/ 5 h 21"/>
                    <a:gd name="T10" fmla="*/ 1 w 15"/>
                    <a:gd name="T11" fmla="*/ 5 h 21"/>
                    <a:gd name="T12" fmla="*/ 1 w 15"/>
                    <a:gd name="T13" fmla="*/ 5 h 21"/>
                    <a:gd name="T14" fmla="*/ 0 w 15"/>
                    <a:gd name="T15" fmla="*/ 5 h 21"/>
                    <a:gd name="T16" fmla="*/ 0 w 15"/>
                    <a:gd name="T17" fmla="*/ 5 h 21"/>
                    <a:gd name="T18" fmla="*/ 0 w 15"/>
                    <a:gd name="T19" fmla="*/ 5 h 21"/>
                    <a:gd name="T20" fmla="*/ 1 w 15"/>
                    <a:gd name="T21" fmla="*/ 5 h 21"/>
                    <a:gd name="T22" fmla="*/ 1 w 15"/>
                    <a:gd name="T23" fmla="*/ 6 h 21"/>
                    <a:gd name="T24" fmla="*/ 1 w 15"/>
                    <a:gd name="T25" fmla="*/ 6 h 21"/>
                    <a:gd name="T26" fmla="*/ 1 w 15"/>
                    <a:gd name="T27" fmla="*/ 6 h 21"/>
                    <a:gd name="T28" fmla="*/ 1 w 15"/>
                    <a:gd name="T29" fmla="*/ 5 h 21"/>
                    <a:gd name="T30" fmla="*/ 1 w 15"/>
                    <a:gd name="T31" fmla="*/ 5 h 21"/>
                    <a:gd name="T32" fmla="*/ 1 w 15"/>
                    <a:gd name="T33" fmla="*/ 5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21"/>
                    <a:gd name="T53" fmla="*/ 15 w 15"/>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21">
                      <a:moveTo>
                        <a:pt x="1" y="20"/>
                      </a:moveTo>
                      <a:lnTo>
                        <a:pt x="4" y="20"/>
                      </a:lnTo>
                      <a:lnTo>
                        <a:pt x="15" y="2"/>
                      </a:lnTo>
                      <a:lnTo>
                        <a:pt x="11" y="0"/>
                      </a:lnTo>
                      <a:lnTo>
                        <a:pt x="1" y="18"/>
                      </a:lnTo>
                      <a:lnTo>
                        <a:pt x="3" y="17"/>
                      </a:lnTo>
                      <a:lnTo>
                        <a:pt x="1" y="18"/>
                      </a:lnTo>
                      <a:lnTo>
                        <a:pt x="0" y="18"/>
                      </a:lnTo>
                      <a:lnTo>
                        <a:pt x="0" y="19"/>
                      </a:lnTo>
                      <a:lnTo>
                        <a:pt x="0" y="20"/>
                      </a:lnTo>
                      <a:lnTo>
                        <a:pt x="1" y="20"/>
                      </a:lnTo>
                      <a:lnTo>
                        <a:pt x="1" y="21"/>
                      </a:lnTo>
                      <a:lnTo>
                        <a:pt x="2" y="21"/>
                      </a:lnTo>
                      <a:lnTo>
                        <a:pt x="3" y="21"/>
                      </a:lnTo>
                      <a:lnTo>
                        <a:pt x="3" y="20"/>
                      </a:lnTo>
                      <a:lnTo>
                        <a:pt x="4" y="20"/>
                      </a:lnTo>
                      <a:lnTo>
                        <a:pt x="1" y="20"/>
                      </a:lnTo>
                      <a:close/>
                    </a:path>
                  </a:pathLst>
                </a:custGeom>
                <a:solidFill>
                  <a:srgbClr val="000000"/>
                </a:solidFill>
                <a:ln w="9525">
                  <a:noFill/>
                  <a:round/>
                  <a:headEnd/>
                  <a:tailEnd/>
                </a:ln>
              </p:spPr>
              <p:txBody>
                <a:bodyPr/>
                <a:lstStyle/>
                <a:p>
                  <a:endParaRPr lang="en-GB"/>
                </a:p>
              </p:txBody>
            </p:sp>
            <p:sp>
              <p:nvSpPr>
                <p:cNvPr id="1002" name="Freeform 1318"/>
                <p:cNvSpPr>
                  <a:spLocks/>
                </p:cNvSpPr>
                <p:nvPr/>
              </p:nvSpPr>
              <p:spPr bwMode="auto">
                <a:xfrm>
                  <a:off x="4080" y="3138"/>
                  <a:ext cx="33" cy="4"/>
                </a:xfrm>
                <a:custGeom>
                  <a:avLst/>
                  <a:gdLst>
                    <a:gd name="T0" fmla="*/ 1 w 66"/>
                    <a:gd name="T1" fmla="*/ 1 h 9"/>
                    <a:gd name="T2" fmla="*/ 1 w 66"/>
                    <a:gd name="T3" fmla="*/ 1 h 9"/>
                    <a:gd name="T4" fmla="*/ 2 w 66"/>
                    <a:gd name="T5" fmla="*/ 1 h 9"/>
                    <a:gd name="T6" fmla="*/ 3 w 66"/>
                    <a:gd name="T7" fmla="*/ 1 h 9"/>
                    <a:gd name="T8" fmla="*/ 4 w 66"/>
                    <a:gd name="T9" fmla="*/ 2 h 9"/>
                    <a:gd name="T10" fmla="*/ 5 w 66"/>
                    <a:gd name="T11" fmla="*/ 2 h 9"/>
                    <a:gd name="T12" fmla="*/ 6 w 66"/>
                    <a:gd name="T13" fmla="*/ 2 h 9"/>
                    <a:gd name="T14" fmla="*/ 7 w 66"/>
                    <a:gd name="T15" fmla="*/ 2 h 9"/>
                    <a:gd name="T16" fmla="*/ 8 w 66"/>
                    <a:gd name="T17" fmla="*/ 2 h 9"/>
                    <a:gd name="T18" fmla="*/ 9 w 66"/>
                    <a:gd name="T19" fmla="*/ 2 h 9"/>
                    <a:gd name="T20" fmla="*/ 10 w 66"/>
                    <a:gd name="T21" fmla="*/ 2 h 9"/>
                    <a:gd name="T22" fmla="*/ 11 w 66"/>
                    <a:gd name="T23" fmla="*/ 2 h 9"/>
                    <a:gd name="T24" fmla="*/ 12 w 66"/>
                    <a:gd name="T25" fmla="*/ 2 h 9"/>
                    <a:gd name="T26" fmla="*/ 13 w 66"/>
                    <a:gd name="T27" fmla="*/ 2 h 9"/>
                    <a:gd name="T28" fmla="*/ 14 w 66"/>
                    <a:gd name="T29" fmla="*/ 1 h 9"/>
                    <a:gd name="T30" fmla="*/ 15 w 66"/>
                    <a:gd name="T31" fmla="*/ 1 h 9"/>
                    <a:gd name="T32" fmla="*/ 17 w 66"/>
                    <a:gd name="T33" fmla="*/ 1 h 9"/>
                    <a:gd name="T34" fmla="*/ 15 w 66"/>
                    <a:gd name="T35" fmla="*/ 0 h 9"/>
                    <a:gd name="T36" fmla="*/ 14 w 66"/>
                    <a:gd name="T37" fmla="*/ 0 h 9"/>
                    <a:gd name="T38" fmla="*/ 13 w 66"/>
                    <a:gd name="T39" fmla="*/ 0 h 9"/>
                    <a:gd name="T40" fmla="*/ 13 w 66"/>
                    <a:gd name="T41" fmla="*/ 0 h 9"/>
                    <a:gd name="T42" fmla="*/ 11 w 66"/>
                    <a:gd name="T43" fmla="*/ 0 h 9"/>
                    <a:gd name="T44" fmla="*/ 11 w 66"/>
                    <a:gd name="T45" fmla="*/ 0 h 9"/>
                    <a:gd name="T46" fmla="*/ 10 w 66"/>
                    <a:gd name="T47" fmla="*/ 0 h 9"/>
                    <a:gd name="T48" fmla="*/ 9 w 66"/>
                    <a:gd name="T49" fmla="*/ 0 h 9"/>
                    <a:gd name="T50" fmla="*/ 8 w 66"/>
                    <a:gd name="T51" fmla="*/ 0 h 9"/>
                    <a:gd name="T52" fmla="*/ 7 w 66"/>
                    <a:gd name="T53" fmla="*/ 0 h 9"/>
                    <a:gd name="T54" fmla="*/ 6 w 66"/>
                    <a:gd name="T55" fmla="*/ 0 h 9"/>
                    <a:gd name="T56" fmla="*/ 5 w 66"/>
                    <a:gd name="T57" fmla="*/ 0 h 9"/>
                    <a:gd name="T58" fmla="*/ 4 w 66"/>
                    <a:gd name="T59" fmla="*/ 0 h 9"/>
                    <a:gd name="T60" fmla="*/ 3 w 66"/>
                    <a:gd name="T61" fmla="*/ 0 h 9"/>
                    <a:gd name="T62" fmla="*/ 2 w 66"/>
                    <a:gd name="T63" fmla="*/ 0 h 9"/>
                    <a:gd name="T64" fmla="*/ 1 w 66"/>
                    <a:gd name="T65" fmla="*/ 0 h 9"/>
                    <a:gd name="T66" fmla="*/ 1 w 66"/>
                    <a:gd name="T67" fmla="*/ 0 h 9"/>
                    <a:gd name="T68" fmla="*/ 1 w 66"/>
                    <a:gd name="T69" fmla="*/ 0 h 9"/>
                    <a:gd name="T70" fmla="*/ 0 w 66"/>
                    <a:gd name="T71" fmla="*/ 0 h 9"/>
                    <a:gd name="T72" fmla="*/ 0 w 66"/>
                    <a:gd name="T73" fmla="*/ 0 h 9"/>
                    <a:gd name="T74" fmla="*/ 1 w 66"/>
                    <a:gd name="T75" fmla="*/ 1 h 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9"/>
                    <a:gd name="T116" fmla="*/ 66 w 66"/>
                    <a:gd name="T117" fmla="*/ 9 h 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9">
                      <a:moveTo>
                        <a:pt x="0" y="1"/>
                      </a:moveTo>
                      <a:lnTo>
                        <a:pt x="1" y="4"/>
                      </a:lnTo>
                      <a:lnTo>
                        <a:pt x="3" y="4"/>
                      </a:lnTo>
                      <a:lnTo>
                        <a:pt x="6" y="5"/>
                      </a:lnTo>
                      <a:lnTo>
                        <a:pt x="8" y="5"/>
                      </a:lnTo>
                      <a:lnTo>
                        <a:pt x="10" y="5"/>
                      </a:lnTo>
                      <a:lnTo>
                        <a:pt x="11" y="7"/>
                      </a:lnTo>
                      <a:lnTo>
                        <a:pt x="14" y="7"/>
                      </a:lnTo>
                      <a:lnTo>
                        <a:pt x="16" y="7"/>
                      </a:lnTo>
                      <a:lnTo>
                        <a:pt x="18" y="8"/>
                      </a:lnTo>
                      <a:lnTo>
                        <a:pt x="21" y="8"/>
                      </a:lnTo>
                      <a:lnTo>
                        <a:pt x="22" y="8"/>
                      </a:lnTo>
                      <a:lnTo>
                        <a:pt x="24" y="8"/>
                      </a:lnTo>
                      <a:lnTo>
                        <a:pt x="26" y="8"/>
                      </a:lnTo>
                      <a:lnTo>
                        <a:pt x="28" y="8"/>
                      </a:lnTo>
                      <a:lnTo>
                        <a:pt x="30" y="9"/>
                      </a:lnTo>
                      <a:lnTo>
                        <a:pt x="32" y="9"/>
                      </a:lnTo>
                      <a:lnTo>
                        <a:pt x="35" y="9"/>
                      </a:lnTo>
                      <a:lnTo>
                        <a:pt x="36" y="9"/>
                      </a:lnTo>
                      <a:lnTo>
                        <a:pt x="38" y="9"/>
                      </a:lnTo>
                      <a:lnTo>
                        <a:pt x="40" y="9"/>
                      </a:lnTo>
                      <a:lnTo>
                        <a:pt x="43" y="9"/>
                      </a:lnTo>
                      <a:lnTo>
                        <a:pt x="44" y="9"/>
                      </a:lnTo>
                      <a:lnTo>
                        <a:pt x="46" y="8"/>
                      </a:lnTo>
                      <a:lnTo>
                        <a:pt x="48" y="8"/>
                      </a:lnTo>
                      <a:lnTo>
                        <a:pt x="49" y="8"/>
                      </a:lnTo>
                      <a:lnTo>
                        <a:pt x="52" y="8"/>
                      </a:lnTo>
                      <a:lnTo>
                        <a:pt x="54" y="8"/>
                      </a:lnTo>
                      <a:lnTo>
                        <a:pt x="56" y="7"/>
                      </a:lnTo>
                      <a:lnTo>
                        <a:pt x="58" y="7"/>
                      </a:lnTo>
                      <a:lnTo>
                        <a:pt x="60" y="7"/>
                      </a:lnTo>
                      <a:lnTo>
                        <a:pt x="62" y="5"/>
                      </a:lnTo>
                      <a:lnTo>
                        <a:pt x="64" y="5"/>
                      </a:lnTo>
                      <a:lnTo>
                        <a:pt x="66" y="5"/>
                      </a:lnTo>
                      <a:lnTo>
                        <a:pt x="64" y="1"/>
                      </a:lnTo>
                      <a:lnTo>
                        <a:pt x="63" y="1"/>
                      </a:lnTo>
                      <a:lnTo>
                        <a:pt x="61" y="1"/>
                      </a:lnTo>
                      <a:lnTo>
                        <a:pt x="59" y="2"/>
                      </a:lnTo>
                      <a:lnTo>
                        <a:pt x="58" y="2"/>
                      </a:lnTo>
                      <a:lnTo>
                        <a:pt x="55" y="2"/>
                      </a:lnTo>
                      <a:lnTo>
                        <a:pt x="53" y="2"/>
                      </a:lnTo>
                      <a:lnTo>
                        <a:pt x="52" y="3"/>
                      </a:lnTo>
                      <a:lnTo>
                        <a:pt x="49" y="3"/>
                      </a:lnTo>
                      <a:lnTo>
                        <a:pt x="47" y="3"/>
                      </a:lnTo>
                      <a:lnTo>
                        <a:pt x="46" y="3"/>
                      </a:lnTo>
                      <a:lnTo>
                        <a:pt x="44" y="3"/>
                      </a:lnTo>
                      <a:lnTo>
                        <a:pt x="41" y="3"/>
                      </a:lnTo>
                      <a:lnTo>
                        <a:pt x="40" y="3"/>
                      </a:lnTo>
                      <a:lnTo>
                        <a:pt x="38" y="3"/>
                      </a:lnTo>
                      <a:lnTo>
                        <a:pt x="36" y="3"/>
                      </a:lnTo>
                      <a:lnTo>
                        <a:pt x="35" y="3"/>
                      </a:lnTo>
                      <a:lnTo>
                        <a:pt x="32" y="3"/>
                      </a:lnTo>
                      <a:lnTo>
                        <a:pt x="30" y="3"/>
                      </a:lnTo>
                      <a:lnTo>
                        <a:pt x="29" y="3"/>
                      </a:lnTo>
                      <a:lnTo>
                        <a:pt x="26" y="3"/>
                      </a:lnTo>
                      <a:lnTo>
                        <a:pt x="24" y="3"/>
                      </a:lnTo>
                      <a:lnTo>
                        <a:pt x="23" y="3"/>
                      </a:lnTo>
                      <a:lnTo>
                        <a:pt x="21" y="3"/>
                      </a:lnTo>
                      <a:lnTo>
                        <a:pt x="18" y="2"/>
                      </a:lnTo>
                      <a:lnTo>
                        <a:pt x="17" y="2"/>
                      </a:lnTo>
                      <a:lnTo>
                        <a:pt x="15" y="2"/>
                      </a:lnTo>
                      <a:lnTo>
                        <a:pt x="13" y="2"/>
                      </a:lnTo>
                      <a:lnTo>
                        <a:pt x="10" y="1"/>
                      </a:lnTo>
                      <a:lnTo>
                        <a:pt x="9" y="1"/>
                      </a:lnTo>
                      <a:lnTo>
                        <a:pt x="7" y="0"/>
                      </a:lnTo>
                      <a:lnTo>
                        <a:pt x="5" y="0"/>
                      </a:lnTo>
                      <a:lnTo>
                        <a:pt x="2" y="0"/>
                      </a:lnTo>
                      <a:lnTo>
                        <a:pt x="5" y="2"/>
                      </a:lnTo>
                      <a:lnTo>
                        <a:pt x="2" y="0"/>
                      </a:lnTo>
                      <a:lnTo>
                        <a:pt x="1" y="0"/>
                      </a:lnTo>
                      <a:lnTo>
                        <a:pt x="0" y="0"/>
                      </a:lnTo>
                      <a:lnTo>
                        <a:pt x="0" y="1"/>
                      </a:lnTo>
                      <a:lnTo>
                        <a:pt x="0" y="2"/>
                      </a:lnTo>
                      <a:lnTo>
                        <a:pt x="0" y="3"/>
                      </a:lnTo>
                      <a:lnTo>
                        <a:pt x="1" y="3"/>
                      </a:lnTo>
                      <a:lnTo>
                        <a:pt x="1" y="4"/>
                      </a:lnTo>
                      <a:lnTo>
                        <a:pt x="0" y="1"/>
                      </a:lnTo>
                      <a:close/>
                    </a:path>
                  </a:pathLst>
                </a:custGeom>
                <a:solidFill>
                  <a:srgbClr val="000000"/>
                </a:solidFill>
                <a:ln w="9525">
                  <a:noFill/>
                  <a:round/>
                  <a:headEnd/>
                  <a:tailEnd/>
                </a:ln>
              </p:spPr>
              <p:txBody>
                <a:bodyPr/>
                <a:lstStyle/>
                <a:p>
                  <a:endParaRPr lang="en-GB"/>
                </a:p>
              </p:txBody>
            </p:sp>
            <p:sp>
              <p:nvSpPr>
                <p:cNvPr id="1003" name="Freeform 1319"/>
                <p:cNvSpPr>
                  <a:spLocks/>
                </p:cNvSpPr>
                <p:nvPr/>
              </p:nvSpPr>
              <p:spPr bwMode="auto">
                <a:xfrm>
                  <a:off x="4080" y="3127"/>
                  <a:ext cx="6" cy="12"/>
                </a:xfrm>
                <a:custGeom>
                  <a:avLst/>
                  <a:gdLst>
                    <a:gd name="T0" fmla="*/ 3 w 10"/>
                    <a:gd name="T1" fmla="*/ 0 h 23"/>
                    <a:gd name="T2" fmla="*/ 2 w 10"/>
                    <a:gd name="T3" fmla="*/ 1 h 23"/>
                    <a:gd name="T4" fmla="*/ 0 w 10"/>
                    <a:gd name="T5" fmla="*/ 6 h 23"/>
                    <a:gd name="T6" fmla="*/ 2 w 10"/>
                    <a:gd name="T7" fmla="*/ 6 h 23"/>
                    <a:gd name="T8" fmla="*/ 4 w 10"/>
                    <a:gd name="T9" fmla="*/ 1 h 23"/>
                    <a:gd name="T10" fmla="*/ 2 w 10"/>
                    <a:gd name="T11" fmla="*/ 2 h 23"/>
                    <a:gd name="T12" fmla="*/ 4 w 10"/>
                    <a:gd name="T13" fmla="*/ 1 h 23"/>
                    <a:gd name="T14" fmla="*/ 4 w 10"/>
                    <a:gd name="T15" fmla="*/ 1 h 23"/>
                    <a:gd name="T16" fmla="*/ 4 w 10"/>
                    <a:gd name="T17" fmla="*/ 0 h 23"/>
                    <a:gd name="T18" fmla="*/ 3 w 10"/>
                    <a:gd name="T19" fmla="*/ 0 h 23"/>
                    <a:gd name="T20" fmla="*/ 3 w 10"/>
                    <a:gd name="T21" fmla="*/ 0 h 23"/>
                    <a:gd name="T22" fmla="*/ 2 w 10"/>
                    <a:gd name="T23" fmla="*/ 0 h 23"/>
                    <a:gd name="T24" fmla="*/ 2 w 10"/>
                    <a:gd name="T25" fmla="*/ 1 h 23"/>
                    <a:gd name="T26" fmla="*/ 3 w 10"/>
                    <a:gd name="T27" fmla="*/ 0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23"/>
                    <a:gd name="T44" fmla="*/ 10 w 10"/>
                    <a:gd name="T45" fmla="*/ 23 h 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23">
                      <a:moveTo>
                        <a:pt x="9" y="0"/>
                      </a:moveTo>
                      <a:lnTo>
                        <a:pt x="6" y="1"/>
                      </a:lnTo>
                      <a:lnTo>
                        <a:pt x="0" y="22"/>
                      </a:lnTo>
                      <a:lnTo>
                        <a:pt x="5" y="23"/>
                      </a:lnTo>
                      <a:lnTo>
                        <a:pt x="10" y="2"/>
                      </a:lnTo>
                      <a:lnTo>
                        <a:pt x="7" y="5"/>
                      </a:lnTo>
                      <a:lnTo>
                        <a:pt x="10" y="2"/>
                      </a:lnTo>
                      <a:lnTo>
                        <a:pt x="10" y="1"/>
                      </a:lnTo>
                      <a:lnTo>
                        <a:pt x="10" y="0"/>
                      </a:lnTo>
                      <a:lnTo>
                        <a:pt x="9" y="0"/>
                      </a:lnTo>
                      <a:lnTo>
                        <a:pt x="8" y="0"/>
                      </a:lnTo>
                      <a:lnTo>
                        <a:pt x="7" y="0"/>
                      </a:lnTo>
                      <a:lnTo>
                        <a:pt x="6" y="1"/>
                      </a:lnTo>
                      <a:lnTo>
                        <a:pt x="9" y="0"/>
                      </a:lnTo>
                      <a:close/>
                    </a:path>
                  </a:pathLst>
                </a:custGeom>
                <a:solidFill>
                  <a:srgbClr val="000000"/>
                </a:solidFill>
                <a:ln w="9525">
                  <a:noFill/>
                  <a:round/>
                  <a:headEnd/>
                  <a:tailEnd/>
                </a:ln>
              </p:spPr>
              <p:txBody>
                <a:bodyPr/>
                <a:lstStyle/>
                <a:p>
                  <a:endParaRPr lang="en-GB"/>
                </a:p>
              </p:txBody>
            </p:sp>
            <p:sp>
              <p:nvSpPr>
                <p:cNvPr id="1004" name="Freeform 1320"/>
                <p:cNvSpPr>
                  <a:spLocks/>
                </p:cNvSpPr>
                <p:nvPr/>
              </p:nvSpPr>
              <p:spPr bwMode="auto">
                <a:xfrm>
                  <a:off x="4084" y="3127"/>
                  <a:ext cx="28" cy="5"/>
                </a:xfrm>
                <a:custGeom>
                  <a:avLst/>
                  <a:gdLst>
                    <a:gd name="T0" fmla="*/ 14 w 55"/>
                    <a:gd name="T1" fmla="*/ 1 h 9"/>
                    <a:gd name="T2" fmla="*/ 13 w 55"/>
                    <a:gd name="T3" fmla="*/ 1 h 9"/>
                    <a:gd name="T4" fmla="*/ 12 w 55"/>
                    <a:gd name="T5" fmla="*/ 1 h 9"/>
                    <a:gd name="T6" fmla="*/ 11 w 55"/>
                    <a:gd name="T7" fmla="*/ 1 h 9"/>
                    <a:gd name="T8" fmla="*/ 10 w 55"/>
                    <a:gd name="T9" fmla="*/ 1 h 9"/>
                    <a:gd name="T10" fmla="*/ 10 w 55"/>
                    <a:gd name="T11" fmla="*/ 1 h 9"/>
                    <a:gd name="T12" fmla="*/ 9 w 55"/>
                    <a:gd name="T13" fmla="*/ 1 h 9"/>
                    <a:gd name="T14" fmla="*/ 8 w 55"/>
                    <a:gd name="T15" fmla="*/ 1 h 9"/>
                    <a:gd name="T16" fmla="*/ 7 w 55"/>
                    <a:gd name="T17" fmla="*/ 1 h 9"/>
                    <a:gd name="T18" fmla="*/ 6 w 55"/>
                    <a:gd name="T19" fmla="*/ 1 h 9"/>
                    <a:gd name="T20" fmla="*/ 6 w 55"/>
                    <a:gd name="T21" fmla="*/ 1 h 9"/>
                    <a:gd name="T22" fmla="*/ 5 w 55"/>
                    <a:gd name="T23" fmla="*/ 1 h 9"/>
                    <a:gd name="T24" fmla="*/ 4 w 55"/>
                    <a:gd name="T25" fmla="*/ 1 h 9"/>
                    <a:gd name="T26" fmla="*/ 3 w 55"/>
                    <a:gd name="T27" fmla="*/ 1 h 9"/>
                    <a:gd name="T28" fmla="*/ 2 w 55"/>
                    <a:gd name="T29" fmla="*/ 1 h 9"/>
                    <a:gd name="T30" fmla="*/ 1 w 55"/>
                    <a:gd name="T31" fmla="*/ 1 h 9"/>
                    <a:gd name="T32" fmla="*/ 1 w 55"/>
                    <a:gd name="T33" fmla="*/ 0 h 9"/>
                    <a:gd name="T34" fmla="*/ 1 w 55"/>
                    <a:gd name="T35" fmla="*/ 2 h 9"/>
                    <a:gd name="T36" fmla="*/ 2 w 55"/>
                    <a:gd name="T37" fmla="*/ 2 h 9"/>
                    <a:gd name="T38" fmla="*/ 3 w 55"/>
                    <a:gd name="T39" fmla="*/ 2 h 9"/>
                    <a:gd name="T40" fmla="*/ 4 w 55"/>
                    <a:gd name="T41" fmla="*/ 2 h 9"/>
                    <a:gd name="T42" fmla="*/ 4 w 55"/>
                    <a:gd name="T43" fmla="*/ 2 h 9"/>
                    <a:gd name="T44" fmla="*/ 5 w 55"/>
                    <a:gd name="T45" fmla="*/ 2 h 9"/>
                    <a:gd name="T46" fmla="*/ 6 w 55"/>
                    <a:gd name="T47" fmla="*/ 2 h 9"/>
                    <a:gd name="T48" fmla="*/ 7 w 55"/>
                    <a:gd name="T49" fmla="*/ 3 h 9"/>
                    <a:gd name="T50" fmla="*/ 8 w 55"/>
                    <a:gd name="T51" fmla="*/ 3 h 9"/>
                    <a:gd name="T52" fmla="*/ 9 w 55"/>
                    <a:gd name="T53" fmla="*/ 3 h 9"/>
                    <a:gd name="T54" fmla="*/ 9 w 55"/>
                    <a:gd name="T55" fmla="*/ 2 h 9"/>
                    <a:gd name="T56" fmla="*/ 10 w 55"/>
                    <a:gd name="T57" fmla="*/ 2 h 9"/>
                    <a:gd name="T58" fmla="*/ 11 w 55"/>
                    <a:gd name="T59" fmla="*/ 2 h 9"/>
                    <a:gd name="T60" fmla="*/ 12 w 55"/>
                    <a:gd name="T61" fmla="*/ 2 h 9"/>
                    <a:gd name="T62" fmla="*/ 13 w 55"/>
                    <a:gd name="T63" fmla="*/ 2 h 9"/>
                    <a:gd name="T64" fmla="*/ 14 w 55"/>
                    <a:gd name="T65" fmla="*/ 2 h 9"/>
                    <a:gd name="T66" fmla="*/ 13 w 55"/>
                    <a:gd name="T67" fmla="*/ 1 h 9"/>
                    <a:gd name="T68" fmla="*/ 14 w 55"/>
                    <a:gd name="T69" fmla="*/ 2 h 9"/>
                    <a:gd name="T70" fmla="*/ 14 w 55"/>
                    <a:gd name="T71" fmla="*/ 1 h 9"/>
                    <a:gd name="T72" fmla="*/ 14 w 55"/>
                    <a:gd name="T73" fmla="*/ 1 h 9"/>
                    <a:gd name="T74" fmla="*/ 14 w 55"/>
                    <a:gd name="T75" fmla="*/ 1 h 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
                    <a:gd name="T115" fmla="*/ 0 h 9"/>
                    <a:gd name="T116" fmla="*/ 55 w 55"/>
                    <a:gd name="T117" fmla="*/ 9 h 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 h="9">
                      <a:moveTo>
                        <a:pt x="55" y="2"/>
                      </a:moveTo>
                      <a:lnTo>
                        <a:pt x="53" y="1"/>
                      </a:lnTo>
                      <a:lnTo>
                        <a:pt x="52" y="1"/>
                      </a:lnTo>
                      <a:lnTo>
                        <a:pt x="49" y="1"/>
                      </a:lnTo>
                      <a:lnTo>
                        <a:pt x="48" y="2"/>
                      </a:lnTo>
                      <a:lnTo>
                        <a:pt x="47" y="2"/>
                      </a:lnTo>
                      <a:lnTo>
                        <a:pt x="45" y="2"/>
                      </a:lnTo>
                      <a:lnTo>
                        <a:pt x="44" y="3"/>
                      </a:lnTo>
                      <a:lnTo>
                        <a:pt x="42" y="3"/>
                      </a:lnTo>
                      <a:lnTo>
                        <a:pt x="40" y="3"/>
                      </a:lnTo>
                      <a:lnTo>
                        <a:pt x="39" y="3"/>
                      </a:lnTo>
                      <a:lnTo>
                        <a:pt x="38" y="3"/>
                      </a:lnTo>
                      <a:lnTo>
                        <a:pt x="36" y="3"/>
                      </a:lnTo>
                      <a:lnTo>
                        <a:pt x="34" y="3"/>
                      </a:lnTo>
                      <a:lnTo>
                        <a:pt x="32" y="3"/>
                      </a:lnTo>
                      <a:lnTo>
                        <a:pt x="31" y="3"/>
                      </a:lnTo>
                      <a:lnTo>
                        <a:pt x="30" y="3"/>
                      </a:lnTo>
                      <a:lnTo>
                        <a:pt x="28" y="3"/>
                      </a:lnTo>
                      <a:lnTo>
                        <a:pt x="26" y="3"/>
                      </a:lnTo>
                      <a:lnTo>
                        <a:pt x="24" y="3"/>
                      </a:lnTo>
                      <a:lnTo>
                        <a:pt x="23" y="3"/>
                      </a:lnTo>
                      <a:lnTo>
                        <a:pt x="22" y="3"/>
                      </a:lnTo>
                      <a:lnTo>
                        <a:pt x="19" y="3"/>
                      </a:lnTo>
                      <a:lnTo>
                        <a:pt x="18" y="3"/>
                      </a:lnTo>
                      <a:lnTo>
                        <a:pt x="16" y="3"/>
                      </a:lnTo>
                      <a:lnTo>
                        <a:pt x="15" y="2"/>
                      </a:lnTo>
                      <a:lnTo>
                        <a:pt x="14" y="2"/>
                      </a:lnTo>
                      <a:lnTo>
                        <a:pt x="11" y="2"/>
                      </a:lnTo>
                      <a:lnTo>
                        <a:pt x="10" y="2"/>
                      </a:lnTo>
                      <a:lnTo>
                        <a:pt x="8" y="1"/>
                      </a:lnTo>
                      <a:lnTo>
                        <a:pt x="7" y="1"/>
                      </a:lnTo>
                      <a:lnTo>
                        <a:pt x="4" y="1"/>
                      </a:lnTo>
                      <a:lnTo>
                        <a:pt x="3" y="0"/>
                      </a:lnTo>
                      <a:lnTo>
                        <a:pt x="2" y="0"/>
                      </a:lnTo>
                      <a:lnTo>
                        <a:pt x="0" y="5"/>
                      </a:lnTo>
                      <a:lnTo>
                        <a:pt x="2" y="5"/>
                      </a:lnTo>
                      <a:lnTo>
                        <a:pt x="3" y="6"/>
                      </a:lnTo>
                      <a:lnTo>
                        <a:pt x="6" y="6"/>
                      </a:lnTo>
                      <a:lnTo>
                        <a:pt x="7" y="6"/>
                      </a:lnTo>
                      <a:lnTo>
                        <a:pt x="9" y="7"/>
                      </a:lnTo>
                      <a:lnTo>
                        <a:pt x="10" y="7"/>
                      </a:lnTo>
                      <a:lnTo>
                        <a:pt x="13" y="7"/>
                      </a:lnTo>
                      <a:lnTo>
                        <a:pt x="14" y="8"/>
                      </a:lnTo>
                      <a:lnTo>
                        <a:pt x="16" y="8"/>
                      </a:lnTo>
                      <a:lnTo>
                        <a:pt x="17" y="8"/>
                      </a:lnTo>
                      <a:lnTo>
                        <a:pt x="19" y="8"/>
                      </a:lnTo>
                      <a:lnTo>
                        <a:pt x="21" y="8"/>
                      </a:lnTo>
                      <a:lnTo>
                        <a:pt x="23" y="8"/>
                      </a:lnTo>
                      <a:lnTo>
                        <a:pt x="24" y="9"/>
                      </a:lnTo>
                      <a:lnTo>
                        <a:pt x="26" y="9"/>
                      </a:lnTo>
                      <a:lnTo>
                        <a:pt x="28" y="9"/>
                      </a:lnTo>
                      <a:lnTo>
                        <a:pt x="30" y="9"/>
                      </a:lnTo>
                      <a:lnTo>
                        <a:pt x="31" y="9"/>
                      </a:lnTo>
                      <a:lnTo>
                        <a:pt x="33" y="9"/>
                      </a:lnTo>
                      <a:lnTo>
                        <a:pt x="34" y="9"/>
                      </a:lnTo>
                      <a:lnTo>
                        <a:pt x="36" y="8"/>
                      </a:lnTo>
                      <a:lnTo>
                        <a:pt x="38" y="8"/>
                      </a:lnTo>
                      <a:lnTo>
                        <a:pt x="39" y="8"/>
                      </a:lnTo>
                      <a:lnTo>
                        <a:pt x="41" y="8"/>
                      </a:lnTo>
                      <a:lnTo>
                        <a:pt x="42" y="8"/>
                      </a:lnTo>
                      <a:lnTo>
                        <a:pt x="45" y="8"/>
                      </a:lnTo>
                      <a:lnTo>
                        <a:pt x="46" y="7"/>
                      </a:lnTo>
                      <a:lnTo>
                        <a:pt x="47" y="7"/>
                      </a:lnTo>
                      <a:lnTo>
                        <a:pt x="49" y="7"/>
                      </a:lnTo>
                      <a:lnTo>
                        <a:pt x="51" y="7"/>
                      </a:lnTo>
                      <a:lnTo>
                        <a:pt x="53" y="6"/>
                      </a:lnTo>
                      <a:lnTo>
                        <a:pt x="54" y="6"/>
                      </a:lnTo>
                      <a:lnTo>
                        <a:pt x="51" y="3"/>
                      </a:lnTo>
                      <a:lnTo>
                        <a:pt x="54" y="6"/>
                      </a:lnTo>
                      <a:lnTo>
                        <a:pt x="55" y="6"/>
                      </a:lnTo>
                      <a:lnTo>
                        <a:pt x="55" y="5"/>
                      </a:lnTo>
                      <a:lnTo>
                        <a:pt x="55" y="3"/>
                      </a:lnTo>
                      <a:lnTo>
                        <a:pt x="55" y="2"/>
                      </a:lnTo>
                      <a:lnTo>
                        <a:pt x="55" y="1"/>
                      </a:lnTo>
                      <a:lnTo>
                        <a:pt x="54" y="1"/>
                      </a:lnTo>
                      <a:lnTo>
                        <a:pt x="53" y="1"/>
                      </a:lnTo>
                      <a:lnTo>
                        <a:pt x="55" y="2"/>
                      </a:lnTo>
                      <a:close/>
                    </a:path>
                  </a:pathLst>
                </a:custGeom>
                <a:solidFill>
                  <a:srgbClr val="000000"/>
                </a:solidFill>
                <a:ln w="9525">
                  <a:noFill/>
                  <a:round/>
                  <a:headEnd/>
                  <a:tailEnd/>
                </a:ln>
              </p:spPr>
              <p:txBody>
                <a:bodyPr/>
                <a:lstStyle/>
                <a:p>
                  <a:endParaRPr lang="en-GB"/>
                </a:p>
              </p:txBody>
            </p:sp>
            <p:sp>
              <p:nvSpPr>
                <p:cNvPr id="1005" name="Freeform 1321"/>
                <p:cNvSpPr>
                  <a:spLocks/>
                </p:cNvSpPr>
                <p:nvPr/>
              </p:nvSpPr>
              <p:spPr bwMode="auto">
                <a:xfrm>
                  <a:off x="4109" y="3129"/>
                  <a:ext cx="5" cy="12"/>
                </a:xfrm>
                <a:custGeom>
                  <a:avLst/>
                  <a:gdLst>
                    <a:gd name="T0" fmla="*/ 2 w 10"/>
                    <a:gd name="T1" fmla="*/ 6 h 24"/>
                    <a:gd name="T2" fmla="*/ 3 w 10"/>
                    <a:gd name="T3" fmla="*/ 6 h 24"/>
                    <a:gd name="T4" fmla="*/ 1 w 10"/>
                    <a:gd name="T5" fmla="*/ 0 h 24"/>
                    <a:gd name="T6" fmla="*/ 0 w 10"/>
                    <a:gd name="T7" fmla="*/ 1 h 24"/>
                    <a:gd name="T8" fmla="*/ 1 w 10"/>
                    <a:gd name="T9" fmla="*/ 6 h 24"/>
                    <a:gd name="T10" fmla="*/ 1 w 10"/>
                    <a:gd name="T11" fmla="*/ 5 h 24"/>
                    <a:gd name="T12" fmla="*/ 1 w 10"/>
                    <a:gd name="T13" fmla="*/ 6 h 24"/>
                    <a:gd name="T14" fmla="*/ 1 w 10"/>
                    <a:gd name="T15" fmla="*/ 6 h 24"/>
                    <a:gd name="T16" fmla="*/ 1 w 10"/>
                    <a:gd name="T17" fmla="*/ 6 h 24"/>
                    <a:gd name="T18" fmla="*/ 1 w 10"/>
                    <a:gd name="T19" fmla="*/ 6 h 24"/>
                    <a:gd name="T20" fmla="*/ 2 w 10"/>
                    <a:gd name="T21" fmla="*/ 6 h 24"/>
                    <a:gd name="T22" fmla="*/ 3 w 10"/>
                    <a:gd name="T23" fmla="*/ 6 h 24"/>
                    <a:gd name="T24" fmla="*/ 3 w 10"/>
                    <a:gd name="T25" fmla="*/ 6 h 24"/>
                    <a:gd name="T26" fmla="*/ 3 w 10"/>
                    <a:gd name="T27" fmla="*/ 6 h 24"/>
                    <a:gd name="T28" fmla="*/ 3 w 10"/>
                    <a:gd name="T29" fmla="*/ 6 h 24"/>
                    <a:gd name="T30" fmla="*/ 3 w 10"/>
                    <a:gd name="T31" fmla="*/ 6 h 24"/>
                    <a:gd name="T32" fmla="*/ 2 w 10"/>
                    <a:gd name="T33" fmla="*/ 6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24"/>
                    <a:gd name="T53" fmla="*/ 10 w 10"/>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24">
                      <a:moveTo>
                        <a:pt x="8" y="24"/>
                      </a:moveTo>
                      <a:lnTo>
                        <a:pt x="10" y="21"/>
                      </a:lnTo>
                      <a:lnTo>
                        <a:pt x="4" y="0"/>
                      </a:lnTo>
                      <a:lnTo>
                        <a:pt x="0" y="1"/>
                      </a:lnTo>
                      <a:lnTo>
                        <a:pt x="5" y="22"/>
                      </a:lnTo>
                      <a:lnTo>
                        <a:pt x="6" y="20"/>
                      </a:lnTo>
                      <a:lnTo>
                        <a:pt x="5" y="22"/>
                      </a:lnTo>
                      <a:lnTo>
                        <a:pt x="5" y="23"/>
                      </a:lnTo>
                      <a:lnTo>
                        <a:pt x="6" y="23"/>
                      </a:lnTo>
                      <a:lnTo>
                        <a:pt x="6" y="24"/>
                      </a:lnTo>
                      <a:lnTo>
                        <a:pt x="8" y="24"/>
                      </a:lnTo>
                      <a:lnTo>
                        <a:pt x="9" y="24"/>
                      </a:lnTo>
                      <a:lnTo>
                        <a:pt x="9" y="23"/>
                      </a:lnTo>
                      <a:lnTo>
                        <a:pt x="10" y="23"/>
                      </a:lnTo>
                      <a:lnTo>
                        <a:pt x="10" y="22"/>
                      </a:lnTo>
                      <a:lnTo>
                        <a:pt x="10" y="21"/>
                      </a:lnTo>
                      <a:lnTo>
                        <a:pt x="8" y="24"/>
                      </a:lnTo>
                      <a:close/>
                    </a:path>
                  </a:pathLst>
                </a:custGeom>
                <a:solidFill>
                  <a:srgbClr val="000000"/>
                </a:solidFill>
                <a:ln w="9525">
                  <a:noFill/>
                  <a:round/>
                  <a:headEnd/>
                  <a:tailEnd/>
                </a:ln>
              </p:spPr>
              <p:txBody>
                <a:bodyPr/>
                <a:lstStyle/>
                <a:p>
                  <a:endParaRPr lang="en-GB"/>
                </a:p>
              </p:txBody>
            </p:sp>
          </p:grpSp>
          <p:sp>
            <p:nvSpPr>
              <p:cNvPr id="717" name="Freeform 1322"/>
              <p:cNvSpPr>
                <a:spLocks/>
              </p:cNvSpPr>
              <p:nvPr/>
            </p:nvSpPr>
            <p:spPr bwMode="auto">
              <a:xfrm>
                <a:off x="4128" y="3110"/>
                <a:ext cx="25" cy="24"/>
              </a:xfrm>
              <a:custGeom>
                <a:avLst/>
                <a:gdLst>
                  <a:gd name="T0" fmla="*/ 1 w 49"/>
                  <a:gd name="T1" fmla="*/ 12 h 49"/>
                  <a:gd name="T2" fmla="*/ 2 w 49"/>
                  <a:gd name="T3" fmla="*/ 11 h 49"/>
                  <a:gd name="T4" fmla="*/ 3 w 49"/>
                  <a:gd name="T5" fmla="*/ 10 h 49"/>
                  <a:gd name="T6" fmla="*/ 4 w 49"/>
                  <a:gd name="T7" fmla="*/ 10 h 49"/>
                  <a:gd name="T8" fmla="*/ 5 w 49"/>
                  <a:gd name="T9" fmla="*/ 9 h 49"/>
                  <a:gd name="T10" fmla="*/ 5 w 49"/>
                  <a:gd name="T11" fmla="*/ 9 h 49"/>
                  <a:gd name="T12" fmla="*/ 6 w 49"/>
                  <a:gd name="T13" fmla="*/ 8 h 49"/>
                  <a:gd name="T14" fmla="*/ 7 w 49"/>
                  <a:gd name="T15" fmla="*/ 7 h 49"/>
                  <a:gd name="T16" fmla="*/ 8 w 49"/>
                  <a:gd name="T17" fmla="*/ 7 h 49"/>
                  <a:gd name="T18" fmla="*/ 8 w 49"/>
                  <a:gd name="T19" fmla="*/ 6 h 49"/>
                  <a:gd name="T20" fmla="*/ 9 w 49"/>
                  <a:gd name="T21" fmla="*/ 5 h 49"/>
                  <a:gd name="T22" fmla="*/ 10 w 49"/>
                  <a:gd name="T23" fmla="*/ 5 h 49"/>
                  <a:gd name="T24" fmla="*/ 10 w 49"/>
                  <a:gd name="T25" fmla="*/ 4 h 49"/>
                  <a:gd name="T26" fmla="*/ 11 w 49"/>
                  <a:gd name="T27" fmla="*/ 3 h 49"/>
                  <a:gd name="T28" fmla="*/ 12 w 49"/>
                  <a:gd name="T29" fmla="*/ 2 h 49"/>
                  <a:gd name="T30" fmla="*/ 12 w 49"/>
                  <a:gd name="T31" fmla="*/ 1 h 49"/>
                  <a:gd name="T32" fmla="*/ 13 w 49"/>
                  <a:gd name="T33" fmla="*/ 0 h 49"/>
                  <a:gd name="T34" fmla="*/ 11 w 49"/>
                  <a:gd name="T35" fmla="*/ 0 h 49"/>
                  <a:gd name="T36" fmla="*/ 11 w 49"/>
                  <a:gd name="T37" fmla="*/ 1 h 49"/>
                  <a:gd name="T38" fmla="*/ 10 w 49"/>
                  <a:gd name="T39" fmla="*/ 2 h 49"/>
                  <a:gd name="T40" fmla="*/ 10 w 49"/>
                  <a:gd name="T41" fmla="*/ 3 h 49"/>
                  <a:gd name="T42" fmla="*/ 9 w 49"/>
                  <a:gd name="T43" fmla="*/ 3 h 49"/>
                  <a:gd name="T44" fmla="*/ 8 w 49"/>
                  <a:gd name="T45" fmla="*/ 4 h 49"/>
                  <a:gd name="T46" fmla="*/ 8 w 49"/>
                  <a:gd name="T47" fmla="*/ 5 h 49"/>
                  <a:gd name="T48" fmla="*/ 7 w 49"/>
                  <a:gd name="T49" fmla="*/ 5 h 49"/>
                  <a:gd name="T50" fmla="*/ 6 w 49"/>
                  <a:gd name="T51" fmla="*/ 6 h 49"/>
                  <a:gd name="T52" fmla="*/ 6 w 49"/>
                  <a:gd name="T53" fmla="*/ 7 h 49"/>
                  <a:gd name="T54" fmla="*/ 5 w 49"/>
                  <a:gd name="T55" fmla="*/ 8 h 49"/>
                  <a:gd name="T56" fmla="*/ 4 w 49"/>
                  <a:gd name="T57" fmla="*/ 8 h 49"/>
                  <a:gd name="T58" fmla="*/ 3 w 49"/>
                  <a:gd name="T59" fmla="*/ 9 h 49"/>
                  <a:gd name="T60" fmla="*/ 3 w 49"/>
                  <a:gd name="T61" fmla="*/ 9 h 49"/>
                  <a:gd name="T62" fmla="*/ 2 w 49"/>
                  <a:gd name="T63" fmla="*/ 10 h 49"/>
                  <a:gd name="T64" fmla="*/ 1 w 49"/>
                  <a:gd name="T65" fmla="*/ 10 h 49"/>
                  <a:gd name="T66" fmla="*/ 1 w 49"/>
                  <a:gd name="T67" fmla="*/ 11 h 49"/>
                  <a:gd name="T68" fmla="*/ 0 w 49"/>
                  <a:gd name="T69" fmla="*/ 11 h 49"/>
                  <a:gd name="T70" fmla="*/ 0 w 49"/>
                  <a:gd name="T71" fmla="*/ 11 h 49"/>
                  <a:gd name="T72" fmla="*/ 1 w 49"/>
                  <a:gd name="T73" fmla="*/ 12 h 49"/>
                  <a:gd name="T74" fmla="*/ 1 w 49"/>
                  <a:gd name="T75" fmla="*/ 12 h 49"/>
                  <a:gd name="T76" fmla="*/ 1 w 49"/>
                  <a:gd name="T77" fmla="*/ 12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49"/>
                  <a:gd name="T119" fmla="*/ 49 w 49"/>
                  <a:gd name="T120" fmla="*/ 49 h 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49">
                    <a:moveTo>
                      <a:pt x="0" y="46"/>
                    </a:moveTo>
                    <a:lnTo>
                      <a:pt x="3" y="48"/>
                    </a:lnTo>
                    <a:lnTo>
                      <a:pt x="4" y="46"/>
                    </a:lnTo>
                    <a:lnTo>
                      <a:pt x="6" y="45"/>
                    </a:lnTo>
                    <a:lnTo>
                      <a:pt x="9" y="44"/>
                    </a:lnTo>
                    <a:lnTo>
                      <a:pt x="10" y="43"/>
                    </a:lnTo>
                    <a:lnTo>
                      <a:pt x="12" y="42"/>
                    </a:lnTo>
                    <a:lnTo>
                      <a:pt x="13" y="41"/>
                    </a:lnTo>
                    <a:lnTo>
                      <a:pt x="15" y="40"/>
                    </a:lnTo>
                    <a:lnTo>
                      <a:pt x="17" y="38"/>
                    </a:lnTo>
                    <a:lnTo>
                      <a:pt x="18" y="37"/>
                    </a:lnTo>
                    <a:lnTo>
                      <a:pt x="20" y="36"/>
                    </a:lnTo>
                    <a:lnTo>
                      <a:pt x="21" y="35"/>
                    </a:lnTo>
                    <a:lnTo>
                      <a:pt x="23" y="34"/>
                    </a:lnTo>
                    <a:lnTo>
                      <a:pt x="25" y="33"/>
                    </a:lnTo>
                    <a:lnTo>
                      <a:pt x="26" y="30"/>
                    </a:lnTo>
                    <a:lnTo>
                      <a:pt x="27" y="29"/>
                    </a:lnTo>
                    <a:lnTo>
                      <a:pt x="30" y="28"/>
                    </a:lnTo>
                    <a:lnTo>
                      <a:pt x="31" y="27"/>
                    </a:lnTo>
                    <a:lnTo>
                      <a:pt x="32" y="26"/>
                    </a:lnTo>
                    <a:lnTo>
                      <a:pt x="33" y="23"/>
                    </a:lnTo>
                    <a:lnTo>
                      <a:pt x="34" y="22"/>
                    </a:lnTo>
                    <a:lnTo>
                      <a:pt x="36" y="21"/>
                    </a:lnTo>
                    <a:lnTo>
                      <a:pt x="38" y="20"/>
                    </a:lnTo>
                    <a:lnTo>
                      <a:pt x="39" y="18"/>
                    </a:lnTo>
                    <a:lnTo>
                      <a:pt x="40" y="17"/>
                    </a:lnTo>
                    <a:lnTo>
                      <a:pt x="41" y="14"/>
                    </a:lnTo>
                    <a:lnTo>
                      <a:pt x="42" y="13"/>
                    </a:lnTo>
                    <a:lnTo>
                      <a:pt x="43" y="12"/>
                    </a:lnTo>
                    <a:lnTo>
                      <a:pt x="45" y="10"/>
                    </a:lnTo>
                    <a:lnTo>
                      <a:pt x="46" y="8"/>
                    </a:lnTo>
                    <a:lnTo>
                      <a:pt x="47" y="6"/>
                    </a:lnTo>
                    <a:lnTo>
                      <a:pt x="48" y="5"/>
                    </a:lnTo>
                    <a:lnTo>
                      <a:pt x="49" y="3"/>
                    </a:lnTo>
                    <a:lnTo>
                      <a:pt x="45" y="0"/>
                    </a:lnTo>
                    <a:lnTo>
                      <a:pt x="43" y="2"/>
                    </a:lnTo>
                    <a:lnTo>
                      <a:pt x="42" y="4"/>
                    </a:lnTo>
                    <a:lnTo>
                      <a:pt x="42" y="5"/>
                    </a:lnTo>
                    <a:lnTo>
                      <a:pt x="41" y="7"/>
                    </a:lnTo>
                    <a:lnTo>
                      <a:pt x="40" y="8"/>
                    </a:lnTo>
                    <a:lnTo>
                      <a:pt x="39" y="11"/>
                    </a:lnTo>
                    <a:lnTo>
                      <a:pt x="38" y="12"/>
                    </a:lnTo>
                    <a:lnTo>
                      <a:pt x="36" y="13"/>
                    </a:lnTo>
                    <a:lnTo>
                      <a:pt x="35" y="15"/>
                    </a:lnTo>
                    <a:lnTo>
                      <a:pt x="34" y="17"/>
                    </a:lnTo>
                    <a:lnTo>
                      <a:pt x="32" y="18"/>
                    </a:lnTo>
                    <a:lnTo>
                      <a:pt x="31" y="19"/>
                    </a:lnTo>
                    <a:lnTo>
                      <a:pt x="30" y="21"/>
                    </a:lnTo>
                    <a:lnTo>
                      <a:pt x="28" y="22"/>
                    </a:lnTo>
                    <a:lnTo>
                      <a:pt x="27" y="23"/>
                    </a:lnTo>
                    <a:lnTo>
                      <a:pt x="26" y="25"/>
                    </a:lnTo>
                    <a:lnTo>
                      <a:pt x="24" y="26"/>
                    </a:lnTo>
                    <a:lnTo>
                      <a:pt x="23" y="27"/>
                    </a:lnTo>
                    <a:lnTo>
                      <a:pt x="21" y="28"/>
                    </a:lnTo>
                    <a:lnTo>
                      <a:pt x="20" y="30"/>
                    </a:lnTo>
                    <a:lnTo>
                      <a:pt x="18" y="32"/>
                    </a:lnTo>
                    <a:lnTo>
                      <a:pt x="17" y="33"/>
                    </a:lnTo>
                    <a:lnTo>
                      <a:pt x="16" y="34"/>
                    </a:lnTo>
                    <a:lnTo>
                      <a:pt x="13" y="35"/>
                    </a:lnTo>
                    <a:lnTo>
                      <a:pt x="12" y="36"/>
                    </a:lnTo>
                    <a:lnTo>
                      <a:pt x="11" y="37"/>
                    </a:lnTo>
                    <a:lnTo>
                      <a:pt x="9" y="38"/>
                    </a:lnTo>
                    <a:lnTo>
                      <a:pt x="8" y="40"/>
                    </a:lnTo>
                    <a:lnTo>
                      <a:pt x="5" y="41"/>
                    </a:lnTo>
                    <a:lnTo>
                      <a:pt x="4" y="42"/>
                    </a:lnTo>
                    <a:lnTo>
                      <a:pt x="2" y="43"/>
                    </a:lnTo>
                    <a:lnTo>
                      <a:pt x="1" y="44"/>
                    </a:lnTo>
                    <a:lnTo>
                      <a:pt x="4" y="44"/>
                    </a:lnTo>
                    <a:lnTo>
                      <a:pt x="1" y="44"/>
                    </a:lnTo>
                    <a:lnTo>
                      <a:pt x="0" y="44"/>
                    </a:lnTo>
                    <a:lnTo>
                      <a:pt x="0" y="45"/>
                    </a:lnTo>
                    <a:lnTo>
                      <a:pt x="0" y="46"/>
                    </a:lnTo>
                    <a:lnTo>
                      <a:pt x="0" y="48"/>
                    </a:lnTo>
                    <a:lnTo>
                      <a:pt x="1" y="48"/>
                    </a:lnTo>
                    <a:lnTo>
                      <a:pt x="1" y="49"/>
                    </a:lnTo>
                    <a:lnTo>
                      <a:pt x="2" y="49"/>
                    </a:lnTo>
                    <a:lnTo>
                      <a:pt x="2" y="48"/>
                    </a:lnTo>
                    <a:lnTo>
                      <a:pt x="3" y="48"/>
                    </a:lnTo>
                    <a:lnTo>
                      <a:pt x="0" y="46"/>
                    </a:lnTo>
                    <a:close/>
                  </a:path>
                </a:pathLst>
              </a:custGeom>
              <a:solidFill>
                <a:srgbClr val="000000"/>
              </a:solidFill>
              <a:ln w="9525">
                <a:noFill/>
                <a:round/>
                <a:headEnd/>
                <a:tailEnd/>
              </a:ln>
            </p:spPr>
            <p:txBody>
              <a:bodyPr/>
              <a:lstStyle/>
              <a:p>
                <a:endParaRPr lang="en-GB"/>
              </a:p>
            </p:txBody>
          </p:sp>
          <p:sp>
            <p:nvSpPr>
              <p:cNvPr id="718" name="Freeform 1323"/>
              <p:cNvSpPr>
                <a:spLocks/>
              </p:cNvSpPr>
              <p:nvPr/>
            </p:nvSpPr>
            <p:spPr bwMode="auto">
              <a:xfrm>
                <a:off x="4123" y="3122"/>
                <a:ext cx="8" cy="11"/>
              </a:xfrm>
              <a:custGeom>
                <a:avLst/>
                <a:gdLst>
                  <a:gd name="T0" fmla="*/ 1 w 15"/>
                  <a:gd name="T1" fmla="*/ 1 h 21"/>
                  <a:gd name="T2" fmla="*/ 0 w 15"/>
                  <a:gd name="T3" fmla="*/ 1 h 21"/>
                  <a:gd name="T4" fmla="*/ 3 w 15"/>
                  <a:gd name="T5" fmla="*/ 6 h 21"/>
                  <a:gd name="T6" fmla="*/ 4 w 15"/>
                  <a:gd name="T7" fmla="*/ 5 h 21"/>
                  <a:gd name="T8" fmla="*/ 2 w 15"/>
                  <a:gd name="T9" fmla="*/ 1 h 21"/>
                  <a:gd name="T10" fmla="*/ 1 w 15"/>
                  <a:gd name="T11" fmla="*/ 1 h 21"/>
                  <a:gd name="T12" fmla="*/ 2 w 15"/>
                  <a:gd name="T13" fmla="*/ 1 h 21"/>
                  <a:gd name="T14" fmla="*/ 2 w 15"/>
                  <a:gd name="T15" fmla="*/ 1 h 21"/>
                  <a:gd name="T16" fmla="*/ 1 w 15"/>
                  <a:gd name="T17" fmla="*/ 1 h 21"/>
                  <a:gd name="T18" fmla="*/ 1 w 15"/>
                  <a:gd name="T19" fmla="*/ 0 h 21"/>
                  <a:gd name="T20" fmla="*/ 1 w 15"/>
                  <a:gd name="T21" fmla="*/ 0 h 21"/>
                  <a:gd name="T22" fmla="*/ 1 w 15"/>
                  <a:gd name="T23" fmla="*/ 1 h 21"/>
                  <a:gd name="T24" fmla="*/ 0 w 15"/>
                  <a:gd name="T25" fmla="*/ 1 h 21"/>
                  <a:gd name="T26" fmla="*/ 0 w 15"/>
                  <a:gd name="T27" fmla="*/ 1 h 21"/>
                  <a:gd name="T28" fmla="*/ 0 w 15"/>
                  <a:gd name="T29" fmla="*/ 1 h 21"/>
                  <a:gd name="T30" fmla="*/ 0 w 15"/>
                  <a:gd name="T31" fmla="*/ 1 h 21"/>
                  <a:gd name="T32" fmla="*/ 1 w 15"/>
                  <a:gd name="T33" fmla="*/ 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21"/>
                  <a:gd name="T53" fmla="*/ 15 w 15"/>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21">
                    <a:moveTo>
                      <a:pt x="1" y="1"/>
                    </a:moveTo>
                    <a:lnTo>
                      <a:pt x="0" y="4"/>
                    </a:lnTo>
                    <a:lnTo>
                      <a:pt x="11" y="21"/>
                    </a:lnTo>
                    <a:lnTo>
                      <a:pt x="15" y="19"/>
                    </a:lnTo>
                    <a:lnTo>
                      <a:pt x="5" y="2"/>
                    </a:lnTo>
                    <a:lnTo>
                      <a:pt x="4" y="4"/>
                    </a:lnTo>
                    <a:lnTo>
                      <a:pt x="5" y="2"/>
                    </a:lnTo>
                    <a:lnTo>
                      <a:pt x="5" y="1"/>
                    </a:lnTo>
                    <a:lnTo>
                      <a:pt x="4" y="1"/>
                    </a:lnTo>
                    <a:lnTo>
                      <a:pt x="4" y="0"/>
                    </a:lnTo>
                    <a:lnTo>
                      <a:pt x="3" y="0"/>
                    </a:lnTo>
                    <a:lnTo>
                      <a:pt x="1" y="1"/>
                    </a:lnTo>
                    <a:lnTo>
                      <a:pt x="0" y="1"/>
                    </a:lnTo>
                    <a:lnTo>
                      <a:pt x="0" y="2"/>
                    </a:lnTo>
                    <a:lnTo>
                      <a:pt x="0" y="3"/>
                    </a:lnTo>
                    <a:lnTo>
                      <a:pt x="0" y="4"/>
                    </a:lnTo>
                    <a:lnTo>
                      <a:pt x="1" y="1"/>
                    </a:lnTo>
                    <a:close/>
                  </a:path>
                </a:pathLst>
              </a:custGeom>
              <a:solidFill>
                <a:srgbClr val="000000"/>
              </a:solidFill>
              <a:ln w="9525">
                <a:noFill/>
                <a:round/>
                <a:headEnd/>
                <a:tailEnd/>
              </a:ln>
            </p:spPr>
            <p:txBody>
              <a:bodyPr/>
              <a:lstStyle/>
              <a:p>
                <a:endParaRPr lang="en-GB"/>
              </a:p>
            </p:txBody>
          </p:sp>
          <p:sp>
            <p:nvSpPr>
              <p:cNvPr id="719" name="Freeform 1324"/>
              <p:cNvSpPr>
                <a:spLocks/>
              </p:cNvSpPr>
              <p:nvPr/>
            </p:nvSpPr>
            <p:spPr bwMode="auto">
              <a:xfrm>
                <a:off x="4124" y="3104"/>
                <a:ext cx="20" cy="21"/>
              </a:xfrm>
              <a:custGeom>
                <a:avLst/>
                <a:gdLst>
                  <a:gd name="T0" fmla="*/ 9 w 42"/>
                  <a:gd name="T1" fmla="*/ 1 h 40"/>
                  <a:gd name="T2" fmla="*/ 8 w 42"/>
                  <a:gd name="T3" fmla="*/ 1 h 40"/>
                  <a:gd name="T4" fmla="*/ 8 w 42"/>
                  <a:gd name="T5" fmla="*/ 2 h 40"/>
                  <a:gd name="T6" fmla="*/ 8 w 42"/>
                  <a:gd name="T7" fmla="*/ 2 h 40"/>
                  <a:gd name="T8" fmla="*/ 7 w 42"/>
                  <a:gd name="T9" fmla="*/ 3 h 40"/>
                  <a:gd name="T10" fmla="*/ 6 w 42"/>
                  <a:gd name="T11" fmla="*/ 4 h 40"/>
                  <a:gd name="T12" fmla="*/ 6 w 42"/>
                  <a:gd name="T13" fmla="*/ 4 h 40"/>
                  <a:gd name="T14" fmla="*/ 5 w 42"/>
                  <a:gd name="T15" fmla="*/ 5 h 40"/>
                  <a:gd name="T16" fmla="*/ 5 w 42"/>
                  <a:gd name="T17" fmla="*/ 6 h 40"/>
                  <a:gd name="T18" fmla="*/ 4 w 42"/>
                  <a:gd name="T19" fmla="*/ 6 h 40"/>
                  <a:gd name="T20" fmla="*/ 4 w 42"/>
                  <a:gd name="T21" fmla="*/ 7 h 40"/>
                  <a:gd name="T22" fmla="*/ 3 w 42"/>
                  <a:gd name="T23" fmla="*/ 8 h 40"/>
                  <a:gd name="T24" fmla="*/ 3 w 42"/>
                  <a:gd name="T25" fmla="*/ 8 h 40"/>
                  <a:gd name="T26" fmla="*/ 2 w 42"/>
                  <a:gd name="T27" fmla="*/ 8 h 40"/>
                  <a:gd name="T28" fmla="*/ 1 w 42"/>
                  <a:gd name="T29" fmla="*/ 9 h 40"/>
                  <a:gd name="T30" fmla="*/ 1 w 42"/>
                  <a:gd name="T31" fmla="*/ 9 h 40"/>
                  <a:gd name="T32" fmla="*/ 0 w 42"/>
                  <a:gd name="T33" fmla="*/ 10 h 40"/>
                  <a:gd name="T34" fmla="*/ 1 w 42"/>
                  <a:gd name="T35" fmla="*/ 11 h 40"/>
                  <a:gd name="T36" fmla="*/ 1 w 42"/>
                  <a:gd name="T37" fmla="*/ 10 h 40"/>
                  <a:gd name="T38" fmla="*/ 2 w 42"/>
                  <a:gd name="T39" fmla="*/ 10 h 40"/>
                  <a:gd name="T40" fmla="*/ 3 w 42"/>
                  <a:gd name="T41" fmla="*/ 9 h 40"/>
                  <a:gd name="T42" fmla="*/ 4 w 42"/>
                  <a:gd name="T43" fmla="*/ 9 h 40"/>
                  <a:gd name="T44" fmla="*/ 4 w 42"/>
                  <a:gd name="T45" fmla="*/ 8 h 40"/>
                  <a:gd name="T46" fmla="*/ 5 w 42"/>
                  <a:gd name="T47" fmla="*/ 8 h 40"/>
                  <a:gd name="T48" fmla="*/ 5 w 42"/>
                  <a:gd name="T49" fmla="*/ 7 h 40"/>
                  <a:gd name="T50" fmla="*/ 6 w 42"/>
                  <a:gd name="T51" fmla="*/ 6 h 40"/>
                  <a:gd name="T52" fmla="*/ 6 w 42"/>
                  <a:gd name="T53" fmla="*/ 6 h 40"/>
                  <a:gd name="T54" fmla="*/ 7 w 42"/>
                  <a:gd name="T55" fmla="*/ 5 h 40"/>
                  <a:gd name="T56" fmla="*/ 8 w 42"/>
                  <a:gd name="T57" fmla="*/ 4 h 40"/>
                  <a:gd name="T58" fmla="*/ 8 w 42"/>
                  <a:gd name="T59" fmla="*/ 4 h 40"/>
                  <a:gd name="T60" fmla="*/ 9 w 42"/>
                  <a:gd name="T61" fmla="*/ 3 h 40"/>
                  <a:gd name="T62" fmla="*/ 9 w 42"/>
                  <a:gd name="T63" fmla="*/ 2 h 40"/>
                  <a:gd name="T64" fmla="*/ 10 w 42"/>
                  <a:gd name="T65" fmla="*/ 2 h 40"/>
                  <a:gd name="T66" fmla="*/ 9 w 42"/>
                  <a:gd name="T67" fmla="*/ 1 h 40"/>
                  <a:gd name="T68" fmla="*/ 10 w 42"/>
                  <a:gd name="T69" fmla="*/ 1 h 40"/>
                  <a:gd name="T70" fmla="*/ 10 w 42"/>
                  <a:gd name="T71" fmla="*/ 0 h 40"/>
                  <a:gd name="T72" fmla="*/ 9 w 42"/>
                  <a:gd name="T73" fmla="*/ 0 h 40"/>
                  <a:gd name="T74" fmla="*/ 9 w 42"/>
                  <a:gd name="T75" fmla="*/ 1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
                  <a:gd name="T115" fmla="*/ 0 h 40"/>
                  <a:gd name="T116" fmla="*/ 42 w 42"/>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 h="40">
                    <a:moveTo>
                      <a:pt x="41" y="0"/>
                    </a:moveTo>
                    <a:lnTo>
                      <a:pt x="37" y="1"/>
                    </a:lnTo>
                    <a:lnTo>
                      <a:pt x="36" y="2"/>
                    </a:lnTo>
                    <a:lnTo>
                      <a:pt x="36" y="3"/>
                    </a:lnTo>
                    <a:lnTo>
                      <a:pt x="35" y="5"/>
                    </a:lnTo>
                    <a:lnTo>
                      <a:pt x="34" y="6"/>
                    </a:lnTo>
                    <a:lnTo>
                      <a:pt x="33" y="7"/>
                    </a:lnTo>
                    <a:lnTo>
                      <a:pt x="33" y="8"/>
                    </a:lnTo>
                    <a:lnTo>
                      <a:pt x="31" y="10"/>
                    </a:lnTo>
                    <a:lnTo>
                      <a:pt x="30" y="11"/>
                    </a:lnTo>
                    <a:lnTo>
                      <a:pt x="29" y="13"/>
                    </a:lnTo>
                    <a:lnTo>
                      <a:pt x="28" y="14"/>
                    </a:lnTo>
                    <a:lnTo>
                      <a:pt x="27" y="15"/>
                    </a:lnTo>
                    <a:lnTo>
                      <a:pt x="26" y="16"/>
                    </a:lnTo>
                    <a:lnTo>
                      <a:pt x="25" y="17"/>
                    </a:lnTo>
                    <a:lnTo>
                      <a:pt x="23" y="18"/>
                    </a:lnTo>
                    <a:lnTo>
                      <a:pt x="22" y="19"/>
                    </a:lnTo>
                    <a:lnTo>
                      <a:pt x="21" y="21"/>
                    </a:lnTo>
                    <a:lnTo>
                      <a:pt x="20" y="22"/>
                    </a:lnTo>
                    <a:lnTo>
                      <a:pt x="19" y="23"/>
                    </a:lnTo>
                    <a:lnTo>
                      <a:pt x="18" y="24"/>
                    </a:lnTo>
                    <a:lnTo>
                      <a:pt x="16" y="25"/>
                    </a:lnTo>
                    <a:lnTo>
                      <a:pt x="15" y="26"/>
                    </a:lnTo>
                    <a:lnTo>
                      <a:pt x="14" y="28"/>
                    </a:lnTo>
                    <a:lnTo>
                      <a:pt x="13" y="28"/>
                    </a:lnTo>
                    <a:lnTo>
                      <a:pt x="12" y="29"/>
                    </a:lnTo>
                    <a:lnTo>
                      <a:pt x="11" y="30"/>
                    </a:lnTo>
                    <a:lnTo>
                      <a:pt x="8" y="31"/>
                    </a:lnTo>
                    <a:lnTo>
                      <a:pt x="7" y="32"/>
                    </a:lnTo>
                    <a:lnTo>
                      <a:pt x="6" y="33"/>
                    </a:lnTo>
                    <a:lnTo>
                      <a:pt x="5" y="33"/>
                    </a:lnTo>
                    <a:lnTo>
                      <a:pt x="4" y="34"/>
                    </a:lnTo>
                    <a:lnTo>
                      <a:pt x="2" y="36"/>
                    </a:lnTo>
                    <a:lnTo>
                      <a:pt x="0" y="37"/>
                    </a:lnTo>
                    <a:lnTo>
                      <a:pt x="3" y="40"/>
                    </a:lnTo>
                    <a:lnTo>
                      <a:pt x="4" y="40"/>
                    </a:lnTo>
                    <a:lnTo>
                      <a:pt x="6" y="39"/>
                    </a:lnTo>
                    <a:lnTo>
                      <a:pt x="7" y="38"/>
                    </a:lnTo>
                    <a:lnTo>
                      <a:pt x="8" y="37"/>
                    </a:lnTo>
                    <a:lnTo>
                      <a:pt x="11" y="36"/>
                    </a:lnTo>
                    <a:lnTo>
                      <a:pt x="12" y="34"/>
                    </a:lnTo>
                    <a:lnTo>
                      <a:pt x="13" y="34"/>
                    </a:lnTo>
                    <a:lnTo>
                      <a:pt x="14" y="33"/>
                    </a:lnTo>
                    <a:lnTo>
                      <a:pt x="16" y="32"/>
                    </a:lnTo>
                    <a:lnTo>
                      <a:pt x="18" y="31"/>
                    </a:lnTo>
                    <a:lnTo>
                      <a:pt x="19" y="30"/>
                    </a:lnTo>
                    <a:lnTo>
                      <a:pt x="20" y="29"/>
                    </a:lnTo>
                    <a:lnTo>
                      <a:pt x="21" y="28"/>
                    </a:lnTo>
                    <a:lnTo>
                      <a:pt x="22" y="26"/>
                    </a:lnTo>
                    <a:lnTo>
                      <a:pt x="23" y="25"/>
                    </a:lnTo>
                    <a:lnTo>
                      <a:pt x="25" y="24"/>
                    </a:lnTo>
                    <a:lnTo>
                      <a:pt x="26" y="23"/>
                    </a:lnTo>
                    <a:lnTo>
                      <a:pt x="27" y="22"/>
                    </a:lnTo>
                    <a:lnTo>
                      <a:pt x="28" y="21"/>
                    </a:lnTo>
                    <a:lnTo>
                      <a:pt x="29" y="19"/>
                    </a:lnTo>
                    <a:lnTo>
                      <a:pt x="30" y="18"/>
                    </a:lnTo>
                    <a:lnTo>
                      <a:pt x="31" y="17"/>
                    </a:lnTo>
                    <a:lnTo>
                      <a:pt x="33" y="15"/>
                    </a:lnTo>
                    <a:lnTo>
                      <a:pt x="34" y="14"/>
                    </a:lnTo>
                    <a:lnTo>
                      <a:pt x="35" y="13"/>
                    </a:lnTo>
                    <a:lnTo>
                      <a:pt x="36" y="11"/>
                    </a:lnTo>
                    <a:lnTo>
                      <a:pt x="37" y="10"/>
                    </a:lnTo>
                    <a:lnTo>
                      <a:pt x="38" y="9"/>
                    </a:lnTo>
                    <a:lnTo>
                      <a:pt x="38" y="7"/>
                    </a:lnTo>
                    <a:lnTo>
                      <a:pt x="40" y="6"/>
                    </a:lnTo>
                    <a:lnTo>
                      <a:pt x="41" y="5"/>
                    </a:lnTo>
                    <a:lnTo>
                      <a:pt x="42" y="3"/>
                    </a:lnTo>
                    <a:lnTo>
                      <a:pt x="38" y="3"/>
                    </a:lnTo>
                    <a:lnTo>
                      <a:pt x="42" y="3"/>
                    </a:lnTo>
                    <a:lnTo>
                      <a:pt x="42" y="2"/>
                    </a:lnTo>
                    <a:lnTo>
                      <a:pt x="42" y="1"/>
                    </a:lnTo>
                    <a:lnTo>
                      <a:pt x="41" y="0"/>
                    </a:lnTo>
                    <a:lnTo>
                      <a:pt x="40" y="0"/>
                    </a:lnTo>
                    <a:lnTo>
                      <a:pt x="38" y="0"/>
                    </a:lnTo>
                    <a:lnTo>
                      <a:pt x="37" y="0"/>
                    </a:lnTo>
                    <a:lnTo>
                      <a:pt x="37" y="1"/>
                    </a:lnTo>
                    <a:lnTo>
                      <a:pt x="41" y="0"/>
                    </a:lnTo>
                    <a:close/>
                  </a:path>
                </a:pathLst>
              </a:custGeom>
              <a:solidFill>
                <a:srgbClr val="000000"/>
              </a:solidFill>
              <a:ln w="9525">
                <a:noFill/>
                <a:round/>
                <a:headEnd/>
                <a:tailEnd/>
              </a:ln>
            </p:spPr>
            <p:txBody>
              <a:bodyPr/>
              <a:lstStyle/>
              <a:p>
                <a:endParaRPr lang="en-GB"/>
              </a:p>
            </p:txBody>
          </p:sp>
          <p:sp>
            <p:nvSpPr>
              <p:cNvPr id="720" name="Freeform 1325"/>
              <p:cNvSpPr>
                <a:spLocks/>
              </p:cNvSpPr>
              <p:nvPr/>
            </p:nvSpPr>
            <p:spPr bwMode="auto">
              <a:xfrm>
                <a:off x="4143" y="3104"/>
                <a:ext cx="10" cy="8"/>
              </a:xfrm>
              <a:custGeom>
                <a:avLst/>
                <a:gdLst>
                  <a:gd name="T0" fmla="*/ 5 w 21"/>
                  <a:gd name="T1" fmla="*/ 4 h 15"/>
                  <a:gd name="T2" fmla="*/ 5 w 21"/>
                  <a:gd name="T3" fmla="*/ 3 h 15"/>
                  <a:gd name="T4" fmla="*/ 0 w 21"/>
                  <a:gd name="T5" fmla="*/ 0 h 15"/>
                  <a:gd name="T6" fmla="*/ 0 w 21"/>
                  <a:gd name="T7" fmla="*/ 1 h 15"/>
                  <a:gd name="T8" fmla="*/ 4 w 21"/>
                  <a:gd name="T9" fmla="*/ 4 h 15"/>
                  <a:gd name="T10" fmla="*/ 4 w 21"/>
                  <a:gd name="T11" fmla="*/ 3 h 15"/>
                  <a:gd name="T12" fmla="*/ 4 w 21"/>
                  <a:gd name="T13" fmla="*/ 4 h 15"/>
                  <a:gd name="T14" fmla="*/ 4 w 21"/>
                  <a:gd name="T15" fmla="*/ 4 h 15"/>
                  <a:gd name="T16" fmla="*/ 5 w 21"/>
                  <a:gd name="T17" fmla="*/ 4 h 15"/>
                  <a:gd name="T18" fmla="*/ 5 w 21"/>
                  <a:gd name="T19" fmla="*/ 4 h 15"/>
                  <a:gd name="T20" fmla="*/ 5 w 21"/>
                  <a:gd name="T21" fmla="*/ 4 h 15"/>
                  <a:gd name="T22" fmla="*/ 5 w 21"/>
                  <a:gd name="T23" fmla="*/ 4 h 15"/>
                  <a:gd name="T24" fmla="*/ 5 w 21"/>
                  <a:gd name="T25" fmla="*/ 3 h 15"/>
                  <a:gd name="T26" fmla="*/ 5 w 21"/>
                  <a:gd name="T27" fmla="*/ 3 h 15"/>
                  <a:gd name="T28" fmla="*/ 5 w 21"/>
                  <a:gd name="T29" fmla="*/ 4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15"/>
                  <a:gd name="T47" fmla="*/ 21 w 2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15">
                    <a:moveTo>
                      <a:pt x="21" y="14"/>
                    </a:moveTo>
                    <a:lnTo>
                      <a:pt x="20" y="10"/>
                    </a:lnTo>
                    <a:lnTo>
                      <a:pt x="3" y="0"/>
                    </a:lnTo>
                    <a:lnTo>
                      <a:pt x="0" y="3"/>
                    </a:lnTo>
                    <a:lnTo>
                      <a:pt x="18" y="15"/>
                    </a:lnTo>
                    <a:lnTo>
                      <a:pt x="17" y="11"/>
                    </a:lnTo>
                    <a:lnTo>
                      <a:pt x="18" y="15"/>
                    </a:lnTo>
                    <a:lnTo>
                      <a:pt x="19" y="15"/>
                    </a:lnTo>
                    <a:lnTo>
                      <a:pt x="20" y="15"/>
                    </a:lnTo>
                    <a:lnTo>
                      <a:pt x="21" y="15"/>
                    </a:lnTo>
                    <a:lnTo>
                      <a:pt x="21" y="14"/>
                    </a:lnTo>
                    <a:lnTo>
                      <a:pt x="21" y="13"/>
                    </a:lnTo>
                    <a:lnTo>
                      <a:pt x="21" y="11"/>
                    </a:lnTo>
                    <a:lnTo>
                      <a:pt x="20" y="10"/>
                    </a:lnTo>
                    <a:lnTo>
                      <a:pt x="21" y="14"/>
                    </a:lnTo>
                    <a:close/>
                  </a:path>
                </a:pathLst>
              </a:custGeom>
              <a:solidFill>
                <a:srgbClr val="000000"/>
              </a:solidFill>
              <a:ln w="9525">
                <a:noFill/>
                <a:round/>
                <a:headEnd/>
                <a:tailEnd/>
              </a:ln>
            </p:spPr>
            <p:txBody>
              <a:bodyPr/>
              <a:lstStyle/>
              <a:p>
                <a:endParaRPr lang="en-GB"/>
              </a:p>
            </p:txBody>
          </p:sp>
          <p:sp>
            <p:nvSpPr>
              <p:cNvPr id="721" name="Freeform 1326"/>
              <p:cNvSpPr>
                <a:spLocks/>
              </p:cNvSpPr>
              <p:nvPr/>
            </p:nvSpPr>
            <p:spPr bwMode="auto">
              <a:xfrm>
                <a:off x="4158" y="3063"/>
                <a:ext cx="4" cy="33"/>
              </a:xfrm>
              <a:custGeom>
                <a:avLst/>
                <a:gdLst>
                  <a:gd name="T0" fmla="*/ 1 w 10"/>
                  <a:gd name="T1" fmla="*/ 16 h 67"/>
                  <a:gd name="T2" fmla="*/ 1 w 10"/>
                  <a:gd name="T3" fmla="*/ 15 h 67"/>
                  <a:gd name="T4" fmla="*/ 1 w 10"/>
                  <a:gd name="T5" fmla="*/ 14 h 67"/>
                  <a:gd name="T6" fmla="*/ 1 w 10"/>
                  <a:gd name="T7" fmla="*/ 13 h 67"/>
                  <a:gd name="T8" fmla="*/ 1 w 10"/>
                  <a:gd name="T9" fmla="*/ 12 h 67"/>
                  <a:gd name="T10" fmla="*/ 1 w 10"/>
                  <a:gd name="T11" fmla="*/ 11 h 67"/>
                  <a:gd name="T12" fmla="*/ 2 w 10"/>
                  <a:gd name="T13" fmla="*/ 10 h 67"/>
                  <a:gd name="T14" fmla="*/ 2 w 10"/>
                  <a:gd name="T15" fmla="*/ 9 h 67"/>
                  <a:gd name="T16" fmla="*/ 2 w 10"/>
                  <a:gd name="T17" fmla="*/ 8 h 67"/>
                  <a:gd name="T18" fmla="*/ 2 w 10"/>
                  <a:gd name="T19" fmla="*/ 7 h 67"/>
                  <a:gd name="T20" fmla="*/ 2 w 10"/>
                  <a:gd name="T21" fmla="*/ 6 h 67"/>
                  <a:gd name="T22" fmla="*/ 2 w 10"/>
                  <a:gd name="T23" fmla="*/ 5 h 67"/>
                  <a:gd name="T24" fmla="*/ 2 w 10"/>
                  <a:gd name="T25" fmla="*/ 4 h 67"/>
                  <a:gd name="T26" fmla="*/ 1 w 10"/>
                  <a:gd name="T27" fmla="*/ 3 h 67"/>
                  <a:gd name="T28" fmla="*/ 1 w 10"/>
                  <a:gd name="T29" fmla="*/ 2 h 67"/>
                  <a:gd name="T30" fmla="*/ 1 w 10"/>
                  <a:gd name="T31" fmla="*/ 1 h 67"/>
                  <a:gd name="T32" fmla="*/ 1 w 10"/>
                  <a:gd name="T33" fmla="*/ 0 h 67"/>
                  <a:gd name="T34" fmla="*/ 0 w 10"/>
                  <a:gd name="T35" fmla="*/ 0 h 67"/>
                  <a:gd name="T36" fmla="*/ 0 w 10"/>
                  <a:gd name="T37" fmla="*/ 1 h 67"/>
                  <a:gd name="T38" fmla="*/ 1 w 10"/>
                  <a:gd name="T39" fmla="*/ 3 h 67"/>
                  <a:gd name="T40" fmla="*/ 1 w 10"/>
                  <a:gd name="T41" fmla="*/ 3 h 67"/>
                  <a:gd name="T42" fmla="*/ 1 w 10"/>
                  <a:gd name="T43" fmla="*/ 4 h 67"/>
                  <a:gd name="T44" fmla="*/ 1 w 10"/>
                  <a:gd name="T45" fmla="*/ 5 h 67"/>
                  <a:gd name="T46" fmla="*/ 1 w 10"/>
                  <a:gd name="T47" fmla="*/ 6 h 67"/>
                  <a:gd name="T48" fmla="*/ 1 w 10"/>
                  <a:gd name="T49" fmla="*/ 7 h 67"/>
                  <a:gd name="T50" fmla="*/ 1 w 10"/>
                  <a:gd name="T51" fmla="*/ 8 h 67"/>
                  <a:gd name="T52" fmla="*/ 1 w 10"/>
                  <a:gd name="T53" fmla="*/ 9 h 67"/>
                  <a:gd name="T54" fmla="*/ 1 w 10"/>
                  <a:gd name="T55" fmla="*/ 10 h 67"/>
                  <a:gd name="T56" fmla="*/ 1 w 10"/>
                  <a:gd name="T57" fmla="*/ 11 h 67"/>
                  <a:gd name="T58" fmla="*/ 1 w 10"/>
                  <a:gd name="T59" fmla="*/ 12 h 67"/>
                  <a:gd name="T60" fmla="*/ 0 w 10"/>
                  <a:gd name="T61" fmla="*/ 13 h 67"/>
                  <a:gd name="T62" fmla="*/ 0 w 10"/>
                  <a:gd name="T63" fmla="*/ 14 h 67"/>
                  <a:gd name="T64" fmla="*/ 0 w 10"/>
                  <a:gd name="T65" fmla="*/ 15 h 67"/>
                  <a:gd name="T66" fmla="*/ 1 w 10"/>
                  <a:gd name="T67" fmla="*/ 15 h 67"/>
                  <a:gd name="T68" fmla="*/ 0 w 10"/>
                  <a:gd name="T69" fmla="*/ 16 h 67"/>
                  <a:gd name="T70" fmla="*/ 0 w 10"/>
                  <a:gd name="T71" fmla="*/ 16 h 67"/>
                  <a:gd name="T72" fmla="*/ 0 w 10"/>
                  <a:gd name="T73" fmla="*/ 16 h 67"/>
                  <a:gd name="T74" fmla="*/ 1 w 10"/>
                  <a:gd name="T75" fmla="*/ 16 h 67"/>
                  <a:gd name="T76" fmla="*/ 1 w 10"/>
                  <a:gd name="T77" fmla="*/ 16 h 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
                  <a:gd name="T118" fmla="*/ 0 h 67"/>
                  <a:gd name="T119" fmla="*/ 10 w 10"/>
                  <a:gd name="T120" fmla="*/ 67 h 6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 h="67">
                    <a:moveTo>
                      <a:pt x="3" y="67"/>
                    </a:moveTo>
                    <a:lnTo>
                      <a:pt x="5" y="64"/>
                    </a:lnTo>
                    <a:lnTo>
                      <a:pt x="6" y="62"/>
                    </a:lnTo>
                    <a:lnTo>
                      <a:pt x="6" y="61"/>
                    </a:lnTo>
                    <a:lnTo>
                      <a:pt x="6" y="59"/>
                    </a:lnTo>
                    <a:lnTo>
                      <a:pt x="7" y="56"/>
                    </a:lnTo>
                    <a:lnTo>
                      <a:pt x="7" y="54"/>
                    </a:lnTo>
                    <a:lnTo>
                      <a:pt x="7" y="52"/>
                    </a:lnTo>
                    <a:lnTo>
                      <a:pt x="8" y="51"/>
                    </a:lnTo>
                    <a:lnTo>
                      <a:pt x="8" y="48"/>
                    </a:lnTo>
                    <a:lnTo>
                      <a:pt x="8" y="46"/>
                    </a:lnTo>
                    <a:lnTo>
                      <a:pt x="8" y="44"/>
                    </a:lnTo>
                    <a:lnTo>
                      <a:pt x="10" y="43"/>
                    </a:lnTo>
                    <a:lnTo>
                      <a:pt x="10" y="40"/>
                    </a:lnTo>
                    <a:lnTo>
                      <a:pt x="10" y="38"/>
                    </a:lnTo>
                    <a:lnTo>
                      <a:pt x="10" y="36"/>
                    </a:lnTo>
                    <a:lnTo>
                      <a:pt x="10" y="35"/>
                    </a:lnTo>
                    <a:lnTo>
                      <a:pt x="10" y="32"/>
                    </a:lnTo>
                    <a:lnTo>
                      <a:pt x="10" y="30"/>
                    </a:lnTo>
                    <a:lnTo>
                      <a:pt x="10" y="28"/>
                    </a:lnTo>
                    <a:lnTo>
                      <a:pt x="10" y="27"/>
                    </a:lnTo>
                    <a:lnTo>
                      <a:pt x="10" y="24"/>
                    </a:lnTo>
                    <a:lnTo>
                      <a:pt x="10" y="22"/>
                    </a:lnTo>
                    <a:lnTo>
                      <a:pt x="10" y="21"/>
                    </a:lnTo>
                    <a:lnTo>
                      <a:pt x="10" y="18"/>
                    </a:lnTo>
                    <a:lnTo>
                      <a:pt x="10" y="16"/>
                    </a:lnTo>
                    <a:lnTo>
                      <a:pt x="8" y="14"/>
                    </a:lnTo>
                    <a:lnTo>
                      <a:pt x="8" y="13"/>
                    </a:lnTo>
                    <a:lnTo>
                      <a:pt x="8" y="10"/>
                    </a:lnTo>
                    <a:lnTo>
                      <a:pt x="8" y="8"/>
                    </a:lnTo>
                    <a:lnTo>
                      <a:pt x="7" y="6"/>
                    </a:lnTo>
                    <a:lnTo>
                      <a:pt x="7" y="5"/>
                    </a:lnTo>
                    <a:lnTo>
                      <a:pt x="6" y="2"/>
                    </a:lnTo>
                    <a:lnTo>
                      <a:pt x="6" y="0"/>
                    </a:lnTo>
                    <a:lnTo>
                      <a:pt x="1" y="1"/>
                    </a:lnTo>
                    <a:lnTo>
                      <a:pt x="1" y="3"/>
                    </a:lnTo>
                    <a:lnTo>
                      <a:pt x="3" y="6"/>
                    </a:lnTo>
                    <a:lnTo>
                      <a:pt x="3" y="7"/>
                    </a:lnTo>
                    <a:lnTo>
                      <a:pt x="3" y="9"/>
                    </a:lnTo>
                    <a:lnTo>
                      <a:pt x="4" y="12"/>
                    </a:lnTo>
                    <a:lnTo>
                      <a:pt x="4" y="13"/>
                    </a:lnTo>
                    <a:lnTo>
                      <a:pt x="4" y="15"/>
                    </a:lnTo>
                    <a:lnTo>
                      <a:pt x="4" y="17"/>
                    </a:lnTo>
                    <a:lnTo>
                      <a:pt x="5" y="18"/>
                    </a:lnTo>
                    <a:lnTo>
                      <a:pt x="5" y="21"/>
                    </a:lnTo>
                    <a:lnTo>
                      <a:pt x="5" y="23"/>
                    </a:lnTo>
                    <a:lnTo>
                      <a:pt x="5" y="24"/>
                    </a:lnTo>
                    <a:lnTo>
                      <a:pt x="5" y="27"/>
                    </a:lnTo>
                    <a:lnTo>
                      <a:pt x="5" y="29"/>
                    </a:lnTo>
                    <a:lnTo>
                      <a:pt x="5" y="30"/>
                    </a:lnTo>
                    <a:lnTo>
                      <a:pt x="5" y="32"/>
                    </a:lnTo>
                    <a:lnTo>
                      <a:pt x="5" y="35"/>
                    </a:lnTo>
                    <a:lnTo>
                      <a:pt x="5" y="36"/>
                    </a:lnTo>
                    <a:lnTo>
                      <a:pt x="5" y="38"/>
                    </a:lnTo>
                    <a:lnTo>
                      <a:pt x="5" y="40"/>
                    </a:lnTo>
                    <a:lnTo>
                      <a:pt x="4" y="41"/>
                    </a:lnTo>
                    <a:lnTo>
                      <a:pt x="4" y="44"/>
                    </a:lnTo>
                    <a:lnTo>
                      <a:pt x="4" y="46"/>
                    </a:lnTo>
                    <a:lnTo>
                      <a:pt x="4" y="47"/>
                    </a:lnTo>
                    <a:lnTo>
                      <a:pt x="4" y="50"/>
                    </a:lnTo>
                    <a:lnTo>
                      <a:pt x="3" y="52"/>
                    </a:lnTo>
                    <a:lnTo>
                      <a:pt x="3" y="53"/>
                    </a:lnTo>
                    <a:lnTo>
                      <a:pt x="3" y="55"/>
                    </a:lnTo>
                    <a:lnTo>
                      <a:pt x="1" y="58"/>
                    </a:lnTo>
                    <a:lnTo>
                      <a:pt x="1" y="60"/>
                    </a:lnTo>
                    <a:lnTo>
                      <a:pt x="1" y="61"/>
                    </a:lnTo>
                    <a:lnTo>
                      <a:pt x="0" y="63"/>
                    </a:lnTo>
                    <a:lnTo>
                      <a:pt x="4" y="62"/>
                    </a:lnTo>
                    <a:lnTo>
                      <a:pt x="0" y="63"/>
                    </a:lnTo>
                    <a:lnTo>
                      <a:pt x="0" y="64"/>
                    </a:lnTo>
                    <a:lnTo>
                      <a:pt x="0" y="66"/>
                    </a:lnTo>
                    <a:lnTo>
                      <a:pt x="1" y="66"/>
                    </a:lnTo>
                    <a:lnTo>
                      <a:pt x="1" y="67"/>
                    </a:lnTo>
                    <a:lnTo>
                      <a:pt x="3" y="67"/>
                    </a:lnTo>
                    <a:lnTo>
                      <a:pt x="4" y="67"/>
                    </a:lnTo>
                    <a:lnTo>
                      <a:pt x="4" y="66"/>
                    </a:lnTo>
                    <a:lnTo>
                      <a:pt x="5" y="66"/>
                    </a:lnTo>
                    <a:lnTo>
                      <a:pt x="5" y="64"/>
                    </a:lnTo>
                    <a:lnTo>
                      <a:pt x="3" y="67"/>
                    </a:lnTo>
                    <a:close/>
                  </a:path>
                </a:pathLst>
              </a:custGeom>
              <a:solidFill>
                <a:srgbClr val="000000"/>
              </a:solidFill>
              <a:ln w="9525">
                <a:noFill/>
                <a:round/>
                <a:headEnd/>
                <a:tailEnd/>
              </a:ln>
            </p:spPr>
            <p:txBody>
              <a:bodyPr/>
              <a:lstStyle/>
              <a:p>
                <a:endParaRPr lang="en-GB"/>
              </a:p>
            </p:txBody>
          </p:sp>
          <p:sp>
            <p:nvSpPr>
              <p:cNvPr id="722" name="Freeform 1327"/>
              <p:cNvSpPr>
                <a:spLocks/>
              </p:cNvSpPr>
              <p:nvPr/>
            </p:nvSpPr>
            <p:spPr bwMode="auto">
              <a:xfrm>
                <a:off x="4148" y="3091"/>
                <a:ext cx="11" cy="5"/>
              </a:xfrm>
              <a:custGeom>
                <a:avLst/>
                <a:gdLst>
                  <a:gd name="T0" fmla="*/ 0 w 23"/>
                  <a:gd name="T1" fmla="*/ 0 h 12"/>
                  <a:gd name="T2" fmla="*/ 0 w 23"/>
                  <a:gd name="T3" fmla="*/ 1 h 12"/>
                  <a:gd name="T4" fmla="*/ 5 w 23"/>
                  <a:gd name="T5" fmla="*/ 2 h 12"/>
                  <a:gd name="T6" fmla="*/ 5 w 23"/>
                  <a:gd name="T7" fmla="*/ 1 h 12"/>
                  <a:gd name="T8" fmla="*/ 0 w 23"/>
                  <a:gd name="T9" fmla="*/ 0 h 12"/>
                  <a:gd name="T10" fmla="*/ 1 w 23"/>
                  <a:gd name="T11" fmla="*/ 1 h 12"/>
                  <a:gd name="T12" fmla="*/ 0 w 23"/>
                  <a:gd name="T13" fmla="*/ 0 h 12"/>
                  <a:gd name="T14" fmla="*/ 0 w 23"/>
                  <a:gd name="T15" fmla="*/ 0 h 12"/>
                  <a:gd name="T16" fmla="*/ 0 w 23"/>
                  <a:gd name="T17" fmla="*/ 0 h 12"/>
                  <a:gd name="T18" fmla="*/ 0 w 23"/>
                  <a:gd name="T19" fmla="*/ 0 h 12"/>
                  <a:gd name="T20" fmla="*/ 0 w 23"/>
                  <a:gd name="T21" fmla="*/ 0 h 12"/>
                  <a:gd name="T22" fmla="*/ 0 w 23"/>
                  <a:gd name="T23" fmla="*/ 0 h 12"/>
                  <a:gd name="T24" fmla="*/ 0 w 23"/>
                  <a:gd name="T25" fmla="*/ 1 h 12"/>
                  <a:gd name="T26" fmla="*/ 0 w 23"/>
                  <a:gd name="T27" fmla="*/ 1 h 12"/>
                  <a:gd name="T28" fmla="*/ 0 w 23"/>
                  <a:gd name="T29" fmla="*/ 1 h 12"/>
                  <a:gd name="T30" fmla="*/ 0 w 23"/>
                  <a:gd name="T31" fmla="*/ 1 h 12"/>
                  <a:gd name="T32" fmla="*/ 0 w 23"/>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2"/>
                  <a:gd name="T53" fmla="*/ 23 w 23"/>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2">
                    <a:moveTo>
                      <a:pt x="0" y="3"/>
                    </a:moveTo>
                    <a:lnTo>
                      <a:pt x="1" y="6"/>
                    </a:lnTo>
                    <a:lnTo>
                      <a:pt x="22" y="12"/>
                    </a:lnTo>
                    <a:lnTo>
                      <a:pt x="23" y="7"/>
                    </a:lnTo>
                    <a:lnTo>
                      <a:pt x="2" y="1"/>
                    </a:lnTo>
                    <a:lnTo>
                      <a:pt x="4" y="4"/>
                    </a:lnTo>
                    <a:lnTo>
                      <a:pt x="2" y="1"/>
                    </a:lnTo>
                    <a:lnTo>
                      <a:pt x="2" y="0"/>
                    </a:lnTo>
                    <a:lnTo>
                      <a:pt x="1" y="0"/>
                    </a:lnTo>
                    <a:lnTo>
                      <a:pt x="1" y="1"/>
                    </a:lnTo>
                    <a:lnTo>
                      <a:pt x="0" y="1"/>
                    </a:lnTo>
                    <a:lnTo>
                      <a:pt x="0" y="3"/>
                    </a:lnTo>
                    <a:lnTo>
                      <a:pt x="0" y="4"/>
                    </a:lnTo>
                    <a:lnTo>
                      <a:pt x="0" y="5"/>
                    </a:lnTo>
                    <a:lnTo>
                      <a:pt x="1" y="5"/>
                    </a:lnTo>
                    <a:lnTo>
                      <a:pt x="1" y="6"/>
                    </a:lnTo>
                    <a:lnTo>
                      <a:pt x="0" y="3"/>
                    </a:lnTo>
                    <a:close/>
                  </a:path>
                </a:pathLst>
              </a:custGeom>
              <a:solidFill>
                <a:srgbClr val="000000"/>
              </a:solidFill>
              <a:ln w="9525">
                <a:noFill/>
                <a:round/>
                <a:headEnd/>
                <a:tailEnd/>
              </a:ln>
            </p:spPr>
            <p:txBody>
              <a:bodyPr/>
              <a:lstStyle/>
              <a:p>
                <a:endParaRPr lang="en-GB"/>
              </a:p>
            </p:txBody>
          </p:sp>
          <p:sp>
            <p:nvSpPr>
              <p:cNvPr id="723" name="Freeform 1328"/>
              <p:cNvSpPr>
                <a:spLocks/>
              </p:cNvSpPr>
              <p:nvPr/>
            </p:nvSpPr>
            <p:spPr bwMode="auto">
              <a:xfrm>
                <a:off x="4148" y="3065"/>
                <a:ext cx="4" cy="27"/>
              </a:xfrm>
              <a:custGeom>
                <a:avLst/>
                <a:gdLst>
                  <a:gd name="T0" fmla="*/ 1 w 8"/>
                  <a:gd name="T1" fmla="*/ 0 h 56"/>
                  <a:gd name="T2" fmla="*/ 1 w 8"/>
                  <a:gd name="T3" fmla="*/ 1 h 56"/>
                  <a:gd name="T4" fmla="*/ 1 w 8"/>
                  <a:gd name="T5" fmla="*/ 2 h 56"/>
                  <a:gd name="T6" fmla="*/ 1 w 8"/>
                  <a:gd name="T7" fmla="*/ 3 h 56"/>
                  <a:gd name="T8" fmla="*/ 1 w 8"/>
                  <a:gd name="T9" fmla="*/ 3 h 56"/>
                  <a:gd name="T10" fmla="*/ 1 w 8"/>
                  <a:gd name="T11" fmla="*/ 4 h 56"/>
                  <a:gd name="T12" fmla="*/ 1 w 8"/>
                  <a:gd name="T13" fmla="*/ 5 h 56"/>
                  <a:gd name="T14" fmla="*/ 1 w 8"/>
                  <a:gd name="T15" fmla="*/ 6 h 56"/>
                  <a:gd name="T16" fmla="*/ 1 w 8"/>
                  <a:gd name="T17" fmla="*/ 7 h 56"/>
                  <a:gd name="T18" fmla="*/ 1 w 8"/>
                  <a:gd name="T19" fmla="*/ 7 h 56"/>
                  <a:gd name="T20" fmla="*/ 1 w 8"/>
                  <a:gd name="T21" fmla="*/ 8 h 56"/>
                  <a:gd name="T22" fmla="*/ 1 w 8"/>
                  <a:gd name="T23" fmla="*/ 9 h 56"/>
                  <a:gd name="T24" fmla="*/ 1 w 8"/>
                  <a:gd name="T25" fmla="*/ 10 h 56"/>
                  <a:gd name="T26" fmla="*/ 1 w 8"/>
                  <a:gd name="T27" fmla="*/ 10 h 56"/>
                  <a:gd name="T28" fmla="*/ 1 w 8"/>
                  <a:gd name="T29" fmla="*/ 11 h 56"/>
                  <a:gd name="T30" fmla="*/ 0 w 8"/>
                  <a:gd name="T31" fmla="*/ 12 h 56"/>
                  <a:gd name="T32" fmla="*/ 0 w 8"/>
                  <a:gd name="T33" fmla="*/ 13 h 56"/>
                  <a:gd name="T34" fmla="*/ 1 w 8"/>
                  <a:gd name="T35" fmla="*/ 13 h 56"/>
                  <a:gd name="T36" fmla="*/ 1 w 8"/>
                  <a:gd name="T37" fmla="*/ 12 h 56"/>
                  <a:gd name="T38" fmla="*/ 1 w 8"/>
                  <a:gd name="T39" fmla="*/ 11 h 56"/>
                  <a:gd name="T40" fmla="*/ 1 w 8"/>
                  <a:gd name="T41" fmla="*/ 10 h 56"/>
                  <a:gd name="T42" fmla="*/ 1 w 8"/>
                  <a:gd name="T43" fmla="*/ 10 h 56"/>
                  <a:gd name="T44" fmla="*/ 2 w 8"/>
                  <a:gd name="T45" fmla="*/ 9 h 56"/>
                  <a:gd name="T46" fmla="*/ 2 w 8"/>
                  <a:gd name="T47" fmla="*/ 8 h 56"/>
                  <a:gd name="T48" fmla="*/ 2 w 8"/>
                  <a:gd name="T49" fmla="*/ 7 h 56"/>
                  <a:gd name="T50" fmla="*/ 2 w 8"/>
                  <a:gd name="T51" fmla="*/ 6 h 56"/>
                  <a:gd name="T52" fmla="*/ 2 w 8"/>
                  <a:gd name="T53" fmla="*/ 6 h 56"/>
                  <a:gd name="T54" fmla="*/ 2 w 8"/>
                  <a:gd name="T55" fmla="*/ 5 h 56"/>
                  <a:gd name="T56" fmla="*/ 2 w 8"/>
                  <a:gd name="T57" fmla="*/ 4 h 56"/>
                  <a:gd name="T58" fmla="*/ 1 w 8"/>
                  <a:gd name="T59" fmla="*/ 3 h 56"/>
                  <a:gd name="T60" fmla="*/ 1 w 8"/>
                  <a:gd name="T61" fmla="*/ 2 h 56"/>
                  <a:gd name="T62" fmla="*/ 1 w 8"/>
                  <a:gd name="T63" fmla="*/ 1 h 56"/>
                  <a:gd name="T64" fmla="*/ 1 w 8"/>
                  <a:gd name="T65" fmla="*/ 1 h 56"/>
                  <a:gd name="T66" fmla="*/ 1 w 8"/>
                  <a:gd name="T67" fmla="*/ 1 h 56"/>
                  <a:gd name="T68" fmla="*/ 1 w 8"/>
                  <a:gd name="T69" fmla="*/ 0 h 56"/>
                  <a:gd name="T70" fmla="*/ 1 w 8"/>
                  <a:gd name="T71" fmla="*/ 0 h 56"/>
                  <a:gd name="T72" fmla="*/ 1 w 8"/>
                  <a:gd name="T73" fmla="*/ 0 h 56"/>
                  <a:gd name="T74" fmla="*/ 1 w 8"/>
                  <a:gd name="T75" fmla="*/ 0 h 56"/>
                  <a:gd name="T76" fmla="*/ 1 w 8"/>
                  <a:gd name="T77" fmla="*/ 0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6"/>
                  <a:gd name="T119" fmla="*/ 8 w 8"/>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6">
                    <a:moveTo>
                      <a:pt x="2" y="0"/>
                    </a:moveTo>
                    <a:lnTo>
                      <a:pt x="1" y="3"/>
                    </a:lnTo>
                    <a:lnTo>
                      <a:pt x="1" y="5"/>
                    </a:lnTo>
                    <a:lnTo>
                      <a:pt x="1" y="6"/>
                    </a:lnTo>
                    <a:lnTo>
                      <a:pt x="1" y="7"/>
                    </a:lnTo>
                    <a:lnTo>
                      <a:pt x="2" y="10"/>
                    </a:lnTo>
                    <a:lnTo>
                      <a:pt x="2" y="11"/>
                    </a:lnTo>
                    <a:lnTo>
                      <a:pt x="2" y="12"/>
                    </a:lnTo>
                    <a:lnTo>
                      <a:pt x="2" y="14"/>
                    </a:lnTo>
                    <a:lnTo>
                      <a:pt x="2" y="15"/>
                    </a:lnTo>
                    <a:lnTo>
                      <a:pt x="3" y="18"/>
                    </a:lnTo>
                    <a:lnTo>
                      <a:pt x="3" y="19"/>
                    </a:lnTo>
                    <a:lnTo>
                      <a:pt x="3" y="20"/>
                    </a:lnTo>
                    <a:lnTo>
                      <a:pt x="3" y="22"/>
                    </a:lnTo>
                    <a:lnTo>
                      <a:pt x="3" y="24"/>
                    </a:lnTo>
                    <a:lnTo>
                      <a:pt x="3" y="25"/>
                    </a:lnTo>
                    <a:lnTo>
                      <a:pt x="3" y="27"/>
                    </a:lnTo>
                    <a:lnTo>
                      <a:pt x="3" y="28"/>
                    </a:lnTo>
                    <a:lnTo>
                      <a:pt x="3" y="30"/>
                    </a:lnTo>
                    <a:lnTo>
                      <a:pt x="3" y="32"/>
                    </a:lnTo>
                    <a:lnTo>
                      <a:pt x="3" y="34"/>
                    </a:lnTo>
                    <a:lnTo>
                      <a:pt x="3" y="35"/>
                    </a:lnTo>
                    <a:lnTo>
                      <a:pt x="3" y="36"/>
                    </a:lnTo>
                    <a:lnTo>
                      <a:pt x="2" y="38"/>
                    </a:lnTo>
                    <a:lnTo>
                      <a:pt x="2" y="40"/>
                    </a:lnTo>
                    <a:lnTo>
                      <a:pt x="2" y="42"/>
                    </a:lnTo>
                    <a:lnTo>
                      <a:pt x="2" y="43"/>
                    </a:lnTo>
                    <a:lnTo>
                      <a:pt x="2" y="44"/>
                    </a:lnTo>
                    <a:lnTo>
                      <a:pt x="1" y="47"/>
                    </a:lnTo>
                    <a:lnTo>
                      <a:pt x="1" y="48"/>
                    </a:lnTo>
                    <a:lnTo>
                      <a:pt x="1" y="50"/>
                    </a:lnTo>
                    <a:lnTo>
                      <a:pt x="0" y="51"/>
                    </a:lnTo>
                    <a:lnTo>
                      <a:pt x="0" y="53"/>
                    </a:lnTo>
                    <a:lnTo>
                      <a:pt x="0" y="55"/>
                    </a:lnTo>
                    <a:lnTo>
                      <a:pt x="4" y="56"/>
                    </a:lnTo>
                    <a:lnTo>
                      <a:pt x="4" y="55"/>
                    </a:lnTo>
                    <a:lnTo>
                      <a:pt x="4" y="52"/>
                    </a:lnTo>
                    <a:lnTo>
                      <a:pt x="6" y="51"/>
                    </a:lnTo>
                    <a:lnTo>
                      <a:pt x="6" y="49"/>
                    </a:lnTo>
                    <a:lnTo>
                      <a:pt x="6" y="48"/>
                    </a:lnTo>
                    <a:lnTo>
                      <a:pt x="7" y="45"/>
                    </a:lnTo>
                    <a:lnTo>
                      <a:pt x="7" y="44"/>
                    </a:lnTo>
                    <a:lnTo>
                      <a:pt x="7" y="42"/>
                    </a:lnTo>
                    <a:lnTo>
                      <a:pt x="7" y="41"/>
                    </a:lnTo>
                    <a:lnTo>
                      <a:pt x="8" y="38"/>
                    </a:lnTo>
                    <a:lnTo>
                      <a:pt x="8" y="37"/>
                    </a:lnTo>
                    <a:lnTo>
                      <a:pt x="8" y="35"/>
                    </a:lnTo>
                    <a:lnTo>
                      <a:pt x="8" y="34"/>
                    </a:lnTo>
                    <a:lnTo>
                      <a:pt x="8" y="32"/>
                    </a:lnTo>
                    <a:lnTo>
                      <a:pt x="8" y="30"/>
                    </a:lnTo>
                    <a:lnTo>
                      <a:pt x="8" y="28"/>
                    </a:lnTo>
                    <a:lnTo>
                      <a:pt x="8" y="27"/>
                    </a:lnTo>
                    <a:lnTo>
                      <a:pt x="8" y="25"/>
                    </a:lnTo>
                    <a:lnTo>
                      <a:pt x="8" y="24"/>
                    </a:lnTo>
                    <a:lnTo>
                      <a:pt x="8" y="22"/>
                    </a:lnTo>
                    <a:lnTo>
                      <a:pt x="8" y="20"/>
                    </a:lnTo>
                    <a:lnTo>
                      <a:pt x="8" y="19"/>
                    </a:lnTo>
                    <a:lnTo>
                      <a:pt x="8" y="17"/>
                    </a:lnTo>
                    <a:lnTo>
                      <a:pt x="8" y="15"/>
                    </a:lnTo>
                    <a:lnTo>
                      <a:pt x="7" y="13"/>
                    </a:lnTo>
                    <a:lnTo>
                      <a:pt x="7" y="12"/>
                    </a:lnTo>
                    <a:lnTo>
                      <a:pt x="7" y="10"/>
                    </a:lnTo>
                    <a:lnTo>
                      <a:pt x="7" y="9"/>
                    </a:lnTo>
                    <a:lnTo>
                      <a:pt x="7" y="7"/>
                    </a:lnTo>
                    <a:lnTo>
                      <a:pt x="6" y="5"/>
                    </a:lnTo>
                    <a:lnTo>
                      <a:pt x="6" y="4"/>
                    </a:lnTo>
                    <a:lnTo>
                      <a:pt x="6" y="2"/>
                    </a:lnTo>
                    <a:lnTo>
                      <a:pt x="3" y="5"/>
                    </a:lnTo>
                    <a:lnTo>
                      <a:pt x="6" y="2"/>
                    </a:lnTo>
                    <a:lnTo>
                      <a:pt x="4" y="2"/>
                    </a:lnTo>
                    <a:lnTo>
                      <a:pt x="4" y="0"/>
                    </a:lnTo>
                    <a:lnTo>
                      <a:pt x="3" y="0"/>
                    </a:lnTo>
                    <a:lnTo>
                      <a:pt x="2" y="0"/>
                    </a:lnTo>
                    <a:lnTo>
                      <a:pt x="1" y="0"/>
                    </a:lnTo>
                    <a:lnTo>
                      <a:pt x="1" y="2"/>
                    </a:lnTo>
                    <a:lnTo>
                      <a:pt x="1" y="3"/>
                    </a:lnTo>
                    <a:lnTo>
                      <a:pt x="0" y="3"/>
                    </a:lnTo>
                    <a:lnTo>
                      <a:pt x="1" y="3"/>
                    </a:lnTo>
                    <a:lnTo>
                      <a:pt x="2" y="0"/>
                    </a:lnTo>
                    <a:close/>
                  </a:path>
                </a:pathLst>
              </a:custGeom>
              <a:solidFill>
                <a:srgbClr val="000000"/>
              </a:solidFill>
              <a:ln w="9525">
                <a:noFill/>
                <a:round/>
                <a:headEnd/>
                <a:tailEnd/>
              </a:ln>
            </p:spPr>
            <p:txBody>
              <a:bodyPr/>
              <a:lstStyle/>
              <a:p>
                <a:endParaRPr lang="en-GB"/>
              </a:p>
            </p:txBody>
          </p:sp>
          <p:sp>
            <p:nvSpPr>
              <p:cNvPr id="724" name="Freeform 1329"/>
              <p:cNvSpPr>
                <a:spLocks/>
              </p:cNvSpPr>
              <p:nvPr/>
            </p:nvSpPr>
            <p:spPr bwMode="auto">
              <a:xfrm>
                <a:off x="4149" y="3062"/>
                <a:ext cx="12" cy="5"/>
              </a:xfrm>
              <a:custGeom>
                <a:avLst/>
                <a:gdLst>
                  <a:gd name="T0" fmla="*/ 6 w 23"/>
                  <a:gd name="T1" fmla="*/ 1 h 9"/>
                  <a:gd name="T2" fmla="*/ 6 w 23"/>
                  <a:gd name="T3" fmla="*/ 0 h 9"/>
                  <a:gd name="T4" fmla="*/ 0 w 23"/>
                  <a:gd name="T5" fmla="*/ 1 h 9"/>
                  <a:gd name="T6" fmla="*/ 1 w 23"/>
                  <a:gd name="T7" fmla="*/ 3 h 9"/>
                  <a:gd name="T8" fmla="*/ 6 w 23"/>
                  <a:gd name="T9" fmla="*/ 1 h 9"/>
                  <a:gd name="T10" fmla="*/ 5 w 23"/>
                  <a:gd name="T11" fmla="*/ 1 h 9"/>
                  <a:gd name="T12" fmla="*/ 6 w 23"/>
                  <a:gd name="T13" fmla="*/ 1 h 9"/>
                  <a:gd name="T14" fmla="*/ 6 w 23"/>
                  <a:gd name="T15" fmla="*/ 1 h 9"/>
                  <a:gd name="T16" fmla="*/ 6 w 23"/>
                  <a:gd name="T17" fmla="*/ 1 h 9"/>
                  <a:gd name="T18" fmla="*/ 6 w 23"/>
                  <a:gd name="T19" fmla="*/ 1 h 9"/>
                  <a:gd name="T20" fmla="*/ 6 w 23"/>
                  <a:gd name="T21" fmla="*/ 1 h 9"/>
                  <a:gd name="T22" fmla="*/ 6 w 23"/>
                  <a:gd name="T23" fmla="*/ 1 h 9"/>
                  <a:gd name="T24" fmla="*/ 6 w 23"/>
                  <a:gd name="T25" fmla="*/ 0 h 9"/>
                  <a:gd name="T26" fmla="*/ 6 w 23"/>
                  <a:gd name="T27" fmla="*/ 0 h 9"/>
                  <a:gd name="T28" fmla="*/ 6 w 23"/>
                  <a:gd name="T29" fmla="*/ 0 h 9"/>
                  <a:gd name="T30" fmla="*/ 6 w 23"/>
                  <a:gd name="T31" fmla="*/ 1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9"/>
                  <a:gd name="T50" fmla="*/ 23 w 23"/>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9">
                    <a:moveTo>
                      <a:pt x="23" y="1"/>
                    </a:moveTo>
                    <a:lnTo>
                      <a:pt x="21" y="0"/>
                    </a:lnTo>
                    <a:lnTo>
                      <a:pt x="0" y="4"/>
                    </a:lnTo>
                    <a:lnTo>
                      <a:pt x="1" y="9"/>
                    </a:lnTo>
                    <a:lnTo>
                      <a:pt x="21" y="4"/>
                    </a:lnTo>
                    <a:lnTo>
                      <a:pt x="18" y="2"/>
                    </a:lnTo>
                    <a:lnTo>
                      <a:pt x="21" y="4"/>
                    </a:lnTo>
                    <a:lnTo>
                      <a:pt x="22" y="4"/>
                    </a:lnTo>
                    <a:lnTo>
                      <a:pt x="22" y="3"/>
                    </a:lnTo>
                    <a:lnTo>
                      <a:pt x="23" y="3"/>
                    </a:lnTo>
                    <a:lnTo>
                      <a:pt x="23" y="2"/>
                    </a:lnTo>
                    <a:lnTo>
                      <a:pt x="23" y="1"/>
                    </a:lnTo>
                    <a:lnTo>
                      <a:pt x="23" y="0"/>
                    </a:lnTo>
                    <a:lnTo>
                      <a:pt x="22" y="0"/>
                    </a:lnTo>
                    <a:lnTo>
                      <a:pt x="21" y="0"/>
                    </a:lnTo>
                    <a:lnTo>
                      <a:pt x="23" y="1"/>
                    </a:lnTo>
                    <a:close/>
                  </a:path>
                </a:pathLst>
              </a:custGeom>
              <a:solidFill>
                <a:srgbClr val="000000"/>
              </a:solidFill>
              <a:ln w="9525">
                <a:noFill/>
                <a:round/>
                <a:headEnd/>
                <a:tailEnd/>
              </a:ln>
            </p:spPr>
            <p:txBody>
              <a:bodyPr/>
              <a:lstStyle/>
              <a:p>
                <a:endParaRPr lang="en-GB"/>
              </a:p>
            </p:txBody>
          </p:sp>
          <p:sp>
            <p:nvSpPr>
              <p:cNvPr id="725" name="Freeform 1330"/>
              <p:cNvSpPr>
                <a:spLocks/>
              </p:cNvSpPr>
              <p:nvPr/>
            </p:nvSpPr>
            <p:spPr bwMode="auto">
              <a:xfrm>
                <a:off x="4131" y="3023"/>
                <a:ext cx="23" cy="26"/>
              </a:xfrm>
              <a:custGeom>
                <a:avLst/>
                <a:gdLst>
                  <a:gd name="T0" fmla="*/ 11 w 47"/>
                  <a:gd name="T1" fmla="*/ 12 h 50"/>
                  <a:gd name="T2" fmla="*/ 11 w 47"/>
                  <a:gd name="T3" fmla="*/ 11 h 50"/>
                  <a:gd name="T4" fmla="*/ 10 w 47"/>
                  <a:gd name="T5" fmla="*/ 10 h 50"/>
                  <a:gd name="T6" fmla="*/ 10 w 47"/>
                  <a:gd name="T7" fmla="*/ 9 h 50"/>
                  <a:gd name="T8" fmla="*/ 9 w 47"/>
                  <a:gd name="T9" fmla="*/ 9 h 50"/>
                  <a:gd name="T10" fmla="*/ 9 w 47"/>
                  <a:gd name="T11" fmla="*/ 8 h 50"/>
                  <a:gd name="T12" fmla="*/ 8 w 47"/>
                  <a:gd name="T13" fmla="*/ 7 h 50"/>
                  <a:gd name="T14" fmla="*/ 7 w 47"/>
                  <a:gd name="T15" fmla="*/ 6 h 50"/>
                  <a:gd name="T16" fmla="*/ 7 w 47"/>
                  <a:gd name="T17" fmla="*/ 5 h 50"/>
                  <a:gd name="T18" fmla="*/ 6 w 47"/>
                  <a:gd name="T19" fmla="*/ 5 h 50"/>
                  <a:gd name="T20" fmla="*/ 5 w 47"/>
                  <a:gd name="T21" fmla="*/ 4 h 50"/>
                  <a:gd name="T22" fmla="*/ 4 w 47"/>
                  <a:gd name="T23" fmla="*/ 3 h 50"/>
                  <a:gd name="T24" fmla="*/ 3 w 47"/>
                  <a:gd name="T25" fmla="*/ 3 h 50"/>
                  <a:gd name="T26" fmla="*/ 3 w 47"/>
                  <a:gd name="T27" fmla="*/ 2 h 50"/>
                  <a:gd name="T28" fmla="*/ 2 w 47"/>
                  <a:gd name="T29" fmla="*/ 1 h 50"/>
                  <a:gd name="T30" fmla="*/ 1 w 47"/>
                  <a:gd name="T31" fmla="*/ 1 h 50"/>
                  <a:gd name="T32" fmla="*/ 0 w 47"/>
                  <a:gd name="T33" fmla="*/ 0 h 50"/>
                  <a:gd name="T34" fmla="*/ 0 w 47"/>
                  <a:gd name="T35" fmla="*/ 2 h 50"/>
                  <a:gd name="T36" fmla="*/ 1 w 47"/>
                  <a:gd name="T37" fmla="*/ 2 h 50"/>
                  <a:gd name="T38" fmla="*/ 2 w 47"/>
                  <a:gd name="T39" fmla="*/ 3 h 50"/>
                  <a:gd name="T40" fmla="*/ 3 w 47"/>
                  <a:gd name="T41" fmla="*/ 3 h 50"/>
                  <a:gd name="T42" fmla="*/ 3 w 47"/>
                  <a:gd name="T43" fmla="*/ 4 h 50"/>
                  <a:gd name="T44" fmla="*/ 4 w 47"/>
                  <a:gd name="T45" fmla="*/ 5 h 50"/>
                  <a:gd name="T46" fmla="*/ 5 w 47"/>
                  <a:gd name="T47" fmla="*/ 5 h 50"/>
                  <a:gd name="T48" fmla="*/ 5 w 47"/>
                  <a:gd name="T49" fmla="*/ 6 h 50"/>
                  <a:gd name="T50" fmla="*/ 6 w 47"/>
                  <a:gd name="T51" fmla="*/ 7 h 50"/>
                  <a:gd name="T52" fmla="*/ 7 w 47"/>
                  <a:gd name="T53" fmla="*/ 7 h 50"/>
                  <a:gd name="T54" fmla="*/ 7 w 47"/>
                  <a:gd name="T55" fmla="*/ 8 h 50"/>
                  <a:gd name="T56" fmla="*/ 8 w 47"/>
                  <a:gd name="T57" fmla="*/ 9 h 50"/>
                  <a:gd name="T58" fmla="*/ 8 w 47"/>
                  <a:gd name="T59" fmla="*/ 10 h 50"/>
                  <a:gd name="T60" fmla="*/ 9 w 47"/>
                  <a:gd name="T61" fmla="*/ 11 h 50"/>
                  <a:gd name="T62" fmla="*/ 9 w 47"/>
                  <a:gd name="T63" fmla="*/ 11 h 50"/>
                  <a:gd name="T64" fmla="*/ 10 w 47"/>
                  <a:gd name="T65" fmla="*/ 12 h 50"/>
                  <a:gd name="T66" fmla="*/ 11 w 47"/>
                  <a:gd name="T67" fmla="*/ 12 h 50"/>
                  <a:gd name="T68" fmla="*/ 11 w 47"/>
                  <a:gd name="T69" fmla="*/ 13 h 50"/>
                  <a:gd name="T70" fmla="*/ 11 w 47"/>
                  <a:gd name="T71" fmla="*/ 14 h 50"/>
                  <a:gd name="T72" fmla="*/ 11 w 47"/>
                  <a:gd name="T73" fmla="*/ 13 h 50"/>
                  <a:gd name="T74" fmla="*/ 11 w 47"/>
                  <a:gd name="T75" fmla="*/ 13 h 50"/>
                  <a:gd name="T76" fmla="*/ 11 w 47"/>
                  <a:gd name="T77" fmla="*/ 14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7"/>
                  <a:gd name="T118" fmla="*/ 0 h 50"/>
                  <a:gd name="T119" fmla="*/ 47 w 47"/>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7" h="50">
                    <a:moveTo>
                      <a:pt x="46" y="50"/>
                    </a:moveTo>
                    <a:lnTo>
                      <a:pt x="47" y="47"/>
                    </a:lnTo>
                    <a:lnTo>
                      <a:pt x="46" y="44"/>
                    </a:lnTo>
                    <a:lnTo>
                      <a:pt x="45" y="43"/>
                    </a:lnTo>
                    <a:lnTo>
                      <a:pt x="44" y="41"/>
                    </a:lnTo>
                    <a:lnTo>
                      <a:pt x="43" y="39"/>
                    </a:lnTo>
                    <a:lnTo>
                      <a:pt x="42" y="38"/>
                    </a:lnTo>
                    <a:lnTo>
                      <a:pt x="41" y="35"/>
                    </a:lnTo>
                    <a:lnTo>
                      <a:pt x="39" y="34"/>
                    </a:lnTo>
                    <a:lnTo>
                      <a:pt x="38" y="33"/>
                    </a:lnTo>
                    <a:lnTo>
                      <a:pt x="37" y="31"/>
                    </a:lnTo>
                    <a:lnTo>
                      <a:pt x="36" y="30"/>
                    </a:lnTo>
                    <a:lnTo>
                      <a:pt x="34" y="27"/>
                    </a:lnTo>
                    <a:lnTo>
                      <a:pt x="32" y="26"/>
                    </a:lnTo>
                    <a:lnTo>
                      <a:pt x="31" y="25"/>
                    </a:lnTo>
                    <a:lnTo>
                      <a:pt x="30" y="23"/>
                    </a:lnTo>
                    <a:lnTo>
                      <a:pt x="29" y="21"/>
                    </a:lnTo>
                    <a:lnTo>
                      <a:pt x="28" y="20"/>
                    </a:lnTo>
                    <a:lnTo>
                      <a:pt x="27" y="19"/>
                    </a:lnTo>
                    <a:lnTo>
                      <a:pt x="24" y="17"/>
                    </a:lnTo>
                    <a:lnTo>
                      <a:pt x="23" y="16"/>
                    </a:lnTo>
                    <a:lnTo>
                      <a:pt x="22" y="15"/>
                    </a:lnTo>
                    <a:lnTo>
                      <a:pt x="20" y="13"/>
                    </a:lnTo>
                    <a:lnTo>
                      <a:pt x="19" y="12"/>
                    </a:lnTo>
                    <a:lnTo>
                      <a:pt x="17" y="11"/>
                    </a:lnTo>
                    <a:lnTo>
                      <a:pt x="15" y="10"/>
                    </a:lnTo>
                    <a:lnTo>
                      <a:pt x="14" y="8"/>
                    </a:lnTo>
                    <a:lnTo>
                      <a:pt x="13" y="6"/>
                    </a:lnTo>
                    <a:lnTo>
                      <a:pt x="11" y="5"/>
                    </a:lnTo>
                    <a:lnTo>
                      <a:pt x="9" y="4"/>
                    </a:lnTo>
                    <a:lnTo>
                      <a:pt x="7" y="3"/>
                    </a:lnTo>
                    <a:lnTo>
                      <a:pt x="6" y="2"/>
                    </a:lnTo>
                    <a:lnTo>
                      <a:pt x="4" y="1"/>
                    </a:lnTo>
                    <a:lnTo>
                      <a:pt x="2" y="0"/>
                    </a:lnTo>
                    <a:lnTo>
                      <a:pt x="0" y="4"/>
                    </a:lnTo>
                    <a:lnTo>
                      <a:pt x="1" y="5"/>
                    </a:lnTo>
                    <a:lnTo>
                      <a:pt x="4" y="6"/>
                    </a:lnTo>
                    <a:lnTo>
                      <a:pt x="5" y="8"/>
                    </a:lnTo>
                    <a:lnTo>
                      <a:pt x="6" y="9"/>
                    </a:lnTo>
                    <a:lnTo>
                      <a:pt x="8" y="10"/>
                    </a:lnTo>
                    <a:lnTo>
                      <a:pt x="9" y="11"/>
                    </a:lnTo>
                    <a:lnTo>
                      <a:pt x="12" y="12"/>
                    </a:lnTo>
                    <a:lnTo>
                      <a:pt x="13" y="13"/>
                    </a:lnTo>
                    <a:lnTo>
                      <a:pt x="14" y="15"/>
                    </a:lnTo>
                    <a:lnTo>
                      <a:pt x="15" y="16"/>
                    </a:lnTo>
                    <a:lnTo>
                      <a:pt x="17" y="17"/>
                    </a:lnTo>
                    <a:lnTo>
                      <a:pt x="19" y="18"/>
                    </a:lnTo>
                    <a:lnTo>
                      <a:pt x="20" y="19"/>
                    </a:lnTo>
                    <a:lnTo>
                      <a:pt x="21" y="20"/>
                    </a:lnTo>
                    <a:lnTo>
                      <a:pt x="23" y="23"/>
                    </a:lnTo>
                    <a:lnTo>
                      <a:pt x="24" y="24"/>
                    </a:lnTo>
                    <a:lnTo>
                      <a:pt x="26" y="25"/>
                    </a:lnTo>
                    <a:lnTo>
                      <a:pt x="27" y="26"/>
                    </a:lnTo>
                    <a:lnTo>
                      <a:pt x="28" y="27"/>
                    </a:lnTo>
                    <a:lnTo>
                      <a:pt x="29" y="30"/>
                    </a:lnTo>
                    <a:lnTo>
                      <a:pt x="30" y="31"/>
                    </a:lnTo>
                    <a:lnTo>
                      <a:pt x="31" y="32"/>
                    </a:lnTo>
                    <a:lnTo>
                      <a:pt x="32" y="34"/>
                    </a:lnTo>
                    <a:lnTo>
                      <a:pt x="34" y="35"/>
                    </a:lnTo>
                    <a:lnTo>
                      <a:pt x="35" y="36"/>
                    </a:lnTo>
                    <a:lnTo>
                      <a:pt x="36" y="39"/>
                    </a:lnTo>
                    <a:lnTo>
                      <a:pt x="37" y="40"/>
                    </a:lnTo>
                    <a:lnTo>
                      <a:pt x="38" y="42"/>
                    </a:lnTo>
                    <a:lnTo>
                      <a:pt x="39" y="43"/>
                    </a:lnTo>
                    <a:lnTo>
                      <a:pt x="41" y="46"/>
                    </a:lnTo>
                    <a:lnTo>
                      <a:pt x="42" y="47"/>
                    </a:lnTo>
                    <a:lnTo>
                      <a:pt x="43" y="49"/>
                    </a:lnTo>
                    <a:lnTo>
                      <a:pt x="44" y="46"/>
                    </a:lnTo>
                    <a:lnTo>
                      <a:pt x="43" y="49"/>
                    </a:lnTo>
                    <a:lnTo>
                      <a:pt x="44" y="49"/>
                    </a:lnTo>
                    <a:lnTo>
                      <a:pt x="44" y="50"/>
                    </a:lnTo>
                    <a:lnTo>
                      <a:pt x="45" y="50"/>
                    </a:lnTo>
                    <a:lnTo>
                      <a:pt x="46" y="50"/>
                    </a:lnTo>
                    <a:lnTo>
                      <a:pt x="46" y="49"/>
                    </a:lnTo>
                    <a:lnTo>
                      <a:pt x="47" y="49"/>
                    </a:lnTo>
                    <a:lnTo>
                      <a:pt x="47" y="48"/>
                    </a:lnTo>
                    <a:lnTo>
                      <a:pt x="47" y="47"/>
                    </a:lnTo>
                    <a:lnTo>
                      <a:pt x="46" y="50"/>
                    </a:lnTo>
                    <a:close/>
                  </a:path>
                </a:pathLst>
              </a:custGeom>
              <a:solidFill>
                <a:srgbClr val="000000"/>
              </a:solidFill>
              <a:ln w="9525">
                <a:noFill/>
                <a:round/>
                <a:headEnd/>
                <a:tailEnd/>
              </a:ln>
            </p:spPr>
            <p:txBody>
              <a:bodyPr/>
              <a:lstStyle/>
              <a:p>
                <a:endParaRPr lang="en-GB"/>
              </a:p>
            </p:txBody>
          </p:sp>
          <p:sp>
            <p:nvSpPr>
              <p:cNvPr id="726" name="Freeform 1331"/>
              <p:cNvSpPr>
                <a:spLocks/>
              </p:cNvSpPr>
              <p:nvPr/>
            </p:nvSpPr>
            <p:spPr bwMode="auto">
              <a:xfrm>
                <a:off x="4143" y="3046"/>
                <a:ext cx="11" cy="8"/>
              </a:xfrm>
              <a:custGeom>
                <a:avLst/>
                <a:gdLst>
                  <a:gd name="T0" fmla="*/ 0 w 22"/>
                  <a:gd name="T1" fmla="*/ 4 h 15"/>
                  <a:gd name="T2" fmla="*/ 1 w 22"/>
                  <a:gd name="T3" fmla="*/ 4 h 15"/>
                  <a:gd name="T4" fmla="*/ 6 w 22"/>
                  <a:gd name="T5" fmla="*/ 1 h 15"/>
                  <a:gd name="T6" fmla="*/ 5 w 22"/>
                  <a:gd name="T7" fmla="*/ 0 h 15"/>
                  <a:gd name="T8" fmla="*/ 1 w 22"/>
                  <a:gd name="T9" fmla="*/ 3 h 15"/>
                  <a:gd name="T10" fmla="*/ 1 w 22"/>
                  <a:gd name="T11" fmla="*/ 3 h 15"/>
                  <a:gd name="T12" fmla="*/ 1 w 22"/>
                  <a:gd name="T13" fmla="*/ 3 h 15"/>
                  <a:gd name="T14" fmla="*/ 0 w 22"/>
                  <a:gd name="T15" fmla="*/ 3 h 15"/>
                  <a:gd name="T16" fmla="*/ 0 w 22"/>
                  <a:gd name="T17" fmla="*/ 3 h 15"/>
                  <a:gd name="T18" fmla="*/ 0 w 22"/>
                  <a:gd name="T19" fmla="*/ 3 h 15"/>
                  <a:gd name="T20" fmla="*/ 0 w 22"/>
                  <a:gd name="T21" fmla="*/ 4 h 15"/>
                  <a:gd name="T22" fmla="*/ 1 w 22"/>
                  <a:gd name="T23" fmla="*/ 4 h 15"/>
                  <a:gd name="T24" fmla="*/ 1 w 22"/>
                  <a:gd name="T25" fmla="*/ 4 h 15"/>
                  <a:gd name="T26" fmla="*/ 1 w 22"/>
                  <a:gd name="T27" fmla="*/ 4 h 15"/>
                  <a:gd name="T28" fmla="*/ 1 w 22"/>
                  <a:gd name="T29" fmla="*/ 4 h 15"/>
                  <a:gd name="T30" fmla="*/ 1 w 22"/>
                  <a:gd name="T31" fmla="*/ 4 h 15"/>
                  <a:gd name="T32" fmla="*/ 0 w 22"/>
                  <a:gd name="T33" fmla="*/ 4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15"/>
                  <a:gd name="T53" fmla="*/ 22 w 22"/>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15">
                    <a:moveTo>
                      <a:pt x="0" y="13"/>
                    </a:moveTo>
                    <a:lnTo>
                      <a:pt x="4" y="13"/>
                    </a:lnTo>
                    <a:lnTo>
                      <a:pt x="22" y="4"/>
                    </a:lnTo>
                    <a:lnTo>
                      <a:pt x="20" y="0"/>
                    </a:lnTo>
                    <a:lnTo>
                      <a:pt x="2" y="10"/>
                    </a:lnTo>
                    <a:lnTo>
                      <a:pt x="5" y="10"/>
                    </a:lnTo>
                    <a:lnTo>
                      <a:pt x="2" y="10"/>
                    </a:lnTo>
                    <a:lnTo>
                      <a:pt x="0" y="10"/>
                    </a:lnTo>
                    <a:lnTo>
                      <a:pt x="0" y="11"/>
                    </a:lnTo>
                    <a:lnTo>
                      <a:pt x="0" y="12"/>
                    </a:lnTo>
                    <a:lnTo>
                      <a:pt x="0" y="13"/>
                    </a:lnTo>
                    <a:lnTo>
                      <a:pt x="2" y="13"/>
                    </a:lnTo>
                    <a:lnTo>
                      <a:pt x="2" y="15"/>
                    </a:lnTo>
                    <a:lnTo>
                      <a:pt x="3" y="15"/>
                    </a:lnTo>
                    <a:lnTo>
                      <a:pt x="4" y="15"/>
                    </a:lnTo>
                    <a:lnTo>
                      <a:pt x="4" y="13"/>
                    </a:lnTo>
                    <a:lnTo>
                      <a:pt x="0" y="13"/>
                    </a:lnTo>
                    <a:close/>
                  </a:path>
                </a:pathLst>
              </a:custGeom>
              <a:solidFill>
                <a:srgbClr val="000000"/>
              </a:solidFill>
              <a:ln w="9525">
                <a:noFill/>
                <a:round/>
                <a:headEnd/>
                <a:tailEnd/>
              </a:ln>
            </p:spPr>
            <p:txBody>
              <a:bodyPr/>
              <a:lstStyle/>
              <a:p>
                <a:endParaRPr lang="en-GB"/>
              </a:p>
            </p:txBody>
          </p:sp>
          <p:sp>
            <p:nvSpPr>
              <p:cNvPr id="727" name="Freeform 1332"/>
              <p:cNvSpPr>
                <a:spLocks/>
              </p:cNvSpPr>
              <p:nvPr/>
            </p:nvSpPr>
            <p:spPr bwMode="auto">
              <a:xfrm>
                <a:off x="4124" y="3032"/>
                <a:ext cx="21" cy="21"/>
              </a:xfrm>
              <a:custGeom>
                <a:avLst/>
                <a:gdLst>
                  <a:gd name="T0" fmla="*/ 1 w 41"/>
                  <a:gd name="T1" fmla="*/ 2 h 41"/>
                  <a:gd name="T2" fmla="*/ 1 w 41"/>
                  <a:gd name="T3" fmla="*/ 2 h 41"/>
                  <a:gd name="T4" fmla="*/ 2 w 41"/>
                  <a:gd name="T5" fmla="*/ 2 h 41"/>
                  <a:gd name="T6" fmla="*/ 3 w 41"/>
                  <a:gd name="T7" fmla="*/ 3 h 41"/>
                  <a:gd name="T8" fmla="*/ 3 w 41"/>
                  <a:gd name="T9" fmla="*/ 3 h 41"/>
                  <a:gd name="T10" fmla="*/ 4 w 41"/>
                  <a:gd name="T11" fmla="*/ 4 h 41"/>
                  <a:gd name="T12" fmla="*/ 4 w 41"/>
                  <a:gd name="T13" fmla="*/ 4 h 41"/>
                  <a:gd name="T14" fmla="*/ 5 w 41"/>
                  <a:gd name="T15" fmla="*/ 5 h 41"/>
                  <a:gd name="T16" fmla="*/ 5 w 41"/>
                  <a:gd name="T17" fmla="*/ 5 h 41"/>
                  <a:gd name="T18" fmla="*/ 6 w 41"/>
                  <a:gd name="T19" fmla="*/ 6 h 41"/>
                  <a:gd name="T20" fmla="*/ 7 w 41"/>
                  <a:gd name="T21" fmla="*/ 6 h 41"/>
                  <a:gd name="T22" fmla="*/ 7 w 41"/>
                  <a:gd name="T23" fmla="*/ 7 h 41"/>
                  <a:gd name="T24" fmla="*/ 8 w 41"/>
                  <a:gd name="T25" fmla="*/ 8 h 41"/>
                  <a:gd name="T26" fmla="*/ 8 w 41"/>
                  <a:gd name="T27" fmla="*/ 8 h 41"/>
                  <a:gd name="T28" fmla="*/ 9 w 41"/>
                  <a:gd name="T29" fmla="*/ 9 h 41"/>
                  <a:gd name="T30" fmla="*/ 9 w 41"/>
                  <a:gd name="T31" fmla="*/ 10 h 41"/>
                  <a:gd name="T32" fmla="*/ 9 w 41"/>
                  <a:gd name="T33" fmla="*/ 11 h 41"/>
                  <a:gd name="T34" fmla="*/ 10 w 41"/>
                  <a:gd name="T35" fmla="*/ 10 h 41"/>
                  <a:gd name="T36" fmla="*/ 10 w 41"/>
                  <a:gd name="T37" fmla="*/ 9 h 41"/>
                  <a:gd name="T38" fmla="*/ 9 w 41"/>
                  <a:gd name="T39" fmla="*/ 8 h 41"/>
                  <a:gd name="T40" fmla="*/ 9 w 41"/>
                  <a:gd name="T41" fmla="*/ 7 h 41"/>
                  <a:gd name="T42" fmla="*/ 8 w 41"/>
                  <a:gd name="T43" fmla="*/ 7 h 41"/>
                  <a:gd name="T44" fmla="*/ 8 w 41"/>
                  <a:gd name="T45" fmla="*/ 6 h 41"/>
                  <a:gd name="T46" fmla="*/ 7 w 41"/>
                  <a:gd name="T47" fmla="*/ 5 h 41"/>
                  <a:gd name="T48" fmla="*/ 7 w 41"/>
                  <a:gd name="T49" fmla="*/ 5 h 41"/>
                  <a:gd name="T50" fmla="*/ 6 w 41"/>
                  <a:gd name="T51" fmla="*/ 4 h 41"/>
                  <a:gd name="T52" fmla="*/ 5 w 41"/>
                  <a:gd name="T53" fmla="*/ 4 h 41"/>
                  <a:gd name="T54" fmla="*/ 5 w 41"/>
                  <a:gd name="T55" fmla="*/ 3 h 41"/>
                  <a:gd name="T56" fmla="*/ 4 w 41"/>
                  <a:gd name="T57" fmla="*/ 2 h 41"/>
                  <a:gd name="T58" fmla="*/ 4 w 41"/>
                  <a:gd name="T59" fmla="*/ 2 h 41"/>
                  <a:gd name="T60" fmla="*/ 3 w 41"/>
                  <a:gd name="T61" fmla="*/ 2 h 41"/>
                  <a:gd name="T62" fmla="*/ 2 w 41"/>
                  <a:gd name="T63" fmla="*/ 1 h 41"/>
                  <a:gd name="T64" fmla="*/ 2 w 41"/>
                  <a:gd name="T65" fmla="*/ 1 h 41"/>
                  <a:gd name="T66" fmla="*/ 1 w 41"/>
                  <a:gd name="T67" fmla="*/ 1 h 41"/>
                  <a:gd name="T68" fmla="*/ 1 w 41"/>
                  <a:gd name="T69" fmla="*/ 0 h 41"/>
                  <a:gd name="T70" fmla="*/ 1 w 41"/>
                  <a:gd name="T71" fmla="*/ 0 h 41"/>
                  <a:gd name="T72" fmla="*/ 0 w 41"/>
                  <a:gd name="T73" fmla="*/ 1 h 41"/>
                  <a:gd name="T74" fmla="*/ 1 w 41"/>
                  <a:gd name="T75" fmla="*/ 1 h 41"/>
                  <a:gd name="T76" fmla="*/ 1 w 41"/>
                  <a:gd name="T77" fmla="*/ 1 h 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41"/>
                  <a:gd name="T119" fmla="*/ 41 w 41"/>
                  <a:gd name="T120" fmla="*/ 41 h 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41">
                    <a:moveTo>
                      <a:pt x="1" y="1"/>
                    </a:moveTo>
                    <a:lnTo>
                      <a:pt x="1" y="5"/>
                    </a:lnTo>
                    <a:lnTo>
                      <a:pt x="3" y="5"/>
                    </a:lnTo>
                    <a:lnTo>
                      <a:pt x="4" y="6"/>
                    </a:lnTo>
                    <a:lnTo>
                      <a:pt x="5" y="7"/>
                    </a:lnTo>
                    <a:lnTo>
                      <a:pt x="6" y="8"/>
                    </a:lnTo>
                    <a:lnTo>
                      <a:pt x="8" y="8"/>
                    </a:lnTo>
                    <a:lnTo>
                      <a:pt x="9" y="9"/>
                    </a:lnTo>
                    <a:lnTo>
                      <a:pt x="10" y="10"/>
                    </a:lnTo>
                    <a:lnTo>
                      <a:pt x="11" y="12"/>
                    </a:lnTo>
                    <a:lnTo>
                      <a:pt x="12" y="13"/>
                    </a:lnTo>
                    <a:lnTo>
                      <a:pt x="13" y="13"/>
                    </a:lnTo>
                    <a:lnTo>
                      <a:pt x="14" y="14"/>
                    </a:lnTo>
                    <a:lnTo>
                      <a:pt x="16" y="15"/>
                    </a:lnTo>
                    <a:lnTo>
                      <a:pt x="17" y="16"/>
                    </a:lnTo>
                    <a:lnTo>
                      <a:pt x="18" y="17"/>
                    </a:lnTo>
                    <a:lnTo>
                      <a:pt x="19" y="18"/>
                    </a:lnTo>
                    <a:lnTo>
                      <a:pt x="20" y="20"/>
                    </a:lnTo>
                    <a:lnTo>
                      <a:pt x="21" y="21"/>
                    </a:lnTo>
                    <a:lnTo>
                      <a:pt x="23" y="22"/>
                    </a:lnTo>
                    <a:lnTo>
                      <a:pt x="24" y="23"/>
                    </a:lnTo>
                    <a:lnTo>
                      <a:pt x="25" y="24"/>
                    </a:lnTo>
                    <a:lnTo>
                      <a:pt x="26" y="25"/>
                    </a:lnTo>
                    <a:lnTo>
                      <a:pt x="27" y="28"/>
                    </a:lnTo>
                    <a:lnTo>
                      <a:pt x="28" y="29"/>
                    </a:lnTo>
                    <a:lnTo>
                      <a:pt x="29" y="30"/>
                    </a:lnTo>
                    <a:lnTo>
                      <a:pt x="31" y="31"/>
                    </a:lnTo>
                    <a:lnTo>
                      <a:pt x="31" y="32"/>
                    </a:lnTo>
                    <a:lnTo>
                      <a:pt x="32" y="33"/>
                    </a:lnTo>
                    <a:lnTo>
                      <a:pt x="33" y="36"/>
                    </a:lnTo>
                    <a:lnTo>
                      <a:pt x="34" y="37"/>
                    </a:lnTo>
                    <a:lnTo>
                      <a:pt x="35" y="38"/>
                    </a:lnTo>
                    <a:lnTo>
                      <a:pt x="35" y="39"/>
                    </a:lnTo>
                    <a:lnTo>
                      <a:pt x="36" y="41"/>
                    </a:lnTo>
                    <a:lnTo>
                      <a:pt x="41" y="38"/>
                    </a:lnTo>
                    <a:lnTo>
                      <a:pt x="40" y="37"/>
                    </a:lnTo>
                    <a:lnTo>
                      <a:pt x="39" y="36"/>
                    </a:lnTo>
                    <a:lnTo>
                      <a:pt x="38" y="35"/>
                    </a:lnTo>
                    <a:lnTo>
                      <a:pt x="38" y="32"/>
                    </a:lnTo>
                    <a:lnTo>
                      <a:pt x="36" y="31"/>
                    </a:lnTo>
                    <a:lnTo>
                      <a:pt x="35" y="30"/>
                    </a:lnTo>
                    <a:lnTo>
                      <a:pt x="34" y="28"/>
                    </a:lnTo>
                    <a:lnTo>
                      <a:pt x="33" y="26"/>
                    </a:lnTo>
                    <a:lnTo>
                      <a:pt x="32" y="25"/>
                    </a:lnTo>
                    <a:lnTo>
                      <a:pt x="31" y="24"/>
                    </a:lnTo>
                    <a:lnTo>
                      <a:pt x="29" y="23"/>
                    </a:lnTo>
                    <a:lnTo>
                      <a:pt x="28" y="22"/>
                    </a:lnTo>
                    <a:lnTo>
                      <a:pt x="27" y="20"/>
                    </a:lnTo>
                    <a:lnTo>
                      <a:pt x="26" y="18"/>
                    </a:lnTo>
                    <a:lnTo>
                      <a:pt x="25" y="17"/>
                    </a:lnTo>
                    <a:lnTo>
                      <a:pt x="24" y="16"/>
                    </a:lnTo>
                    <a:lnTo>
                      <a:pt x="23" y="15"/>
                    </a:lnTo>
                    <a:lnTo>
                      <a:pt x="21" y="14"/>
                    </a:lnTo>
                    <a:lnTo>
                      <a:pt x="20" y="13"/>
                    </a:lnTo>
                    <a:lnTo>
                      <a:pt x="19" y="12"/>
                    </a:lnTo>
                    <a:lnTo>
                      <a:pt x="18" y="10"/>
                    </a:lnTo>
                    <a:lnTo>
                      <a:pt x="17" y="9"/>
                    </a:lnTo>
                    <a:lnTo>
                      <a:pt x="16" y="8"/>
                    </a:lnTo>
                    <a:lnTo>
                      <a:pt x="14" y="7"/>
                    </a:lnTo>
                    <a:lnTo>
                      <a:pt x="13" y="7"/>
                    </a:lnTo>
                    <a:lnTo>
                      <a:pt x="12" y="6"/>
                    </a:lnTo>
                    <a:lnTo>
                      <a:pt x="10" y="5"/>
                    </a:lnTo>
                    <a:lnTo>
                      <a:pt x="9" y="3"/>
                    </a:lnTo>
                    <a:lnTo>
                      <a:pt x="8" y="2"/>
                    </a:lnTo>
                    <a:lnTo>
                      <a:pt x="6" y="2"/>
                    </a:lnTo>
                    <a:lnTo>
                      <a:pt x="5" y="1"/>
                    </a:lnTo>
                    <a:lnTo>
                      <a:pt x="4" y="0"/>
                    </a:lnTo>
                    <a:lnTo>
                      <a:pt x="4" y="3"/>
                    </a:lnTo>
                    <a:lnTo>
                      <a:pt x="4" y="0"/>
                    </a:lnTo>
                    <a:lnTo>
                      <a:pt x="3" y="0"/>
                    </a:lnTo>
                    <a:lnTo>
                      <a:pt x="2" y="0"/>
                    </a:lnTo>
                    <a:lnTo>
                      <a:pt x="1" y="0"/>
                    </a:lnTo>
                    <a:lnTo>
                      <a:pt x="1" y="1"/>
                    </a:lnTo>
                    <a:lnTo>
                      <a:pt x="0" y="1"/>
                    </a:lnTo>
                    <a:lnTo>
                      <a:pt x="0" y="2"/>
                    </a:lnTo>
                    <a:lnTo>
                      <a:pt x="1" y="3"/>
                    </a:lnTo>
                    <a:lnTo>
                      <a:pt x="1" y="5"/>
                    </a:lnTo>
                    <a:lnTo>
                      <a:pt x="1" y="1"/>
                    </a:lnTo>
                    <a:close/>
                  </a:path>
                </a:pathLst>
              </a:custGeom>
              <a:solidFill>
                <a:srgbClr val="000000"/>
              </a:solidFill>
              <a:ln w="9525">
                <a:noFill/>
                <a:round/>
                <a:headEnd/>
                <a:tailEnd/>
              </a:ln>
            </p:spPr>
            <p:txBody>
              <a:bodyPr/>
              <a:lstStyle/>
              <a:p>
                <a:endParaRPr lang="en-GB"/>
              </a:p>
            </p:txBody>
          </p:sp>
          <p:sp>
            <p:nvSpPr>
              <p:cNvPr id="728" name="Freeform 1333"/>
              <p:cNvSpPr>
                <a:spLocks/>
              </p:cNvSpPr>
              <p:nvPr/>
            </p:nvSpPr>
            <p:spPr bwMode="auto">
              <a:xfrm>
                <a:off x="4125" y="3023"/>
                <a:ext cx="7" cy="11"/>
              </a:xfrm>
              <a:custGeom>
                <a:avLst/>
                <a:gdLst>
                  <a:gd name="T0" fmla="*/ 3 w 15"/>
                  <a:gd name="T1" fmla="*/ 0 h 21"/>
                  <a:gd name="T2" fmla="*/ 2 w 15"/>
                  <a:gd name="T3" fmla="*/ 1 h 21"/>
                  <a:gd name="T4" fmla="*/ 0 w 15"/>
                  <a:gd name="T5" fmla="*/ 5 h 21"/>
                  <a:gd name="T6" fmla="*/ 0 w 15"/>
                  <a:gd name="T7" fmla="*/ 6 h 21"/>
                  <a:gd name="T8" fmla="*/ 3 w 15"/>
                  <a:gd name="T9" fmla="*/ 1 h 21"/>
                  <a:gd name="T10" fmla="*/ 2 w 15"/>
                  <a:gd name="T11" fmla="*/ 1 h 21"/>
                  <a:gd name="T12" fmla="*/ 3 w 15"/>
                  <a:gd name="T13" fmla="*/ 1 h 21"/>
                  <a:gd name="T14" fmla="*/ 3 w 15"/>
                  <a:gd name="T15" fmla="*/ 1 h 21"/>
                  <a:gd name="T16" fmla="*/ 3 w 15"/>
                  <a:gd name="T17" fmla="*/ 1 h 21"/>
                  <a:gd name="T18" fmla="*/ 3 w 15"/>
                  <a:gd name="T19" fmla="*/ 1 h 21"/>
                  <a:gd name="T20" fmla="*/ 3 w 15"/>
                  <a:gd name="T21" fmla="*/ 0 h 21"/>
                  <a:gd name="T22" fmla="*/ 3 w 15"/>
                  <a:gd name="T23" fmla="*/ 0 h 21"/>
                  <a:gd name="T24" fmla="*/ 2 w 15"/>
                  <a:gd name="T25" fmla="*/ 0 h 21"/>
                  <a:gd name="T26" fmla="*/ 2 w 15"/>
                  <a:gd name="T27" fmla="*/ 1 h 21"/>
                  <a:gd name="T28" fmla="*/ 3 w 15"/>
                  <a:gd name="T29" fmla="*/ 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21"/>
                  <a:gd name="T47" fmla="*/ 15 w 15"/>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21">
                    <a:moveTo>
                      <a:pt x="13" y="0"/>
                    </a:moveTo>
                    <a:lnTo>
                      <a:pt x="10" y="1"/>
                    </a:lnTo>
                    <a:lnTo>
                      <a:pt x="0" y="19"/>
                    </a:lnTo>
                    <a:lnTo>
                      <a:pt x="3" y="21"/>
                    </a:lnTo>
                    <a:lnTo>
                      <a:pt x="15" y="3"/>
                    </a:lnTo>
                    <a:lnTo>
                      <a:pt x="11" y="4"/>
                    </a:lnTo>
                    <a:lnTo>
                      <a:pt x="15" y="3"/>
                    </a:lnTo>
                    <a:lnTo>
                      <a:pt x="15" y="2"/>
                    </a:lnTo>
                    <a:lnTo>
                      <a:pt x="15" y="1"/>
                    </a:lnTo>
                    <a:lnTo>
                      <a:pt x="13" y="1"/>
                    </a:lnTo>
                    <a:lnTo>
                      <a:pt x="13" y="0"/>
                    </a:lnTo>
                    <a:lnTo>
                      <a:pt x="12" y="0"/>
                    </a:lnTo>
                    <a:lnTo>
                      <a:pt x="11" y="0"/>
                    </a:lnTo>
                    <a:lnTo>
                      <a:pt x="10" y="1"/>
                    </a:lnTo>
                    <a:lnTo>
                      <a:pt x="13" y="0"/>
                    </a:lnTo>
                    <a:close/>
                  </a:path>
                </a:pathLst>
              </a:custGeom>
              <a:solidFill>
                <a:srgbClr val="000000"/>
              </a:solidFill>
              <a:ln w="9525">
                <a:noFill/>
                <a:round/>
                <a:headEnd/>
                <a:tailEnd/>
              </a:ln>
            </p:spPr>
            <p:txBody>
              <a:bodyPr/>
              <a:lstStyle/>
              <a:p>
                <a:endParaRPr lang="en-GB"/>
              </a:p>
            </p:txBody>
          </p:sp>
          <p:sp>
            <p:nvSpPr>
              <p:cNvPr id="729" name="Freeform 1334"/>
              <p:cNvSpPr>
                <a:spLocks/>
              </p:cNvSpPr>
              <p:nvPr/>
            </p:nvSpPr>
            <p:spPr bwMode="auto">
              <a:xfrm>
                <a:off x="4083" y="3014"/>
                <a:ext cx="34" cy="5"/>
              </a:xfrm>
              <a:custGeom>
                <a:avLst/>
                <a:gdLst>
                  <a:gd name="T0" fmla="*/ 16 w 67"/>
                  <a:gd name="T1" fmla="*/ 2 h 9"/>
                  <a:gd name="T2" fmla="*/ 15 w 67"/>
                  <a:gd name="T3" fmla="*/ 1 h 9"/>
                  <a:gd name="T4" fmla="*/ 14 w 67"/>
                  <a:gd name="T5" fmla="*/ 1 h 9"/>
                  <a:gd name="T6" fmla="*/ 13 w 67"/>
                  <a:gd name="T7" fmla="*/ 1 h 9"/>
                  <a:gd name="T8" fmla="*/ 12 w 67"/>
                  <a:gd name="T9" fmla="*/ 1 h 9"/>
                  <a:gd name="T10" fmla="*/ 11 w 67"/>
                  <a:gd name="T11" fmla="*/ 1 h 9"/>
                  <a:gd name="T12" fmla="*/ 10 w 67"/>
                  <a:gd name="T13" fmla="*/ 1 h 9"/>
                  <a:gd name="T14" fmla="*/ 9 w 67"/>
                  <a:gd name="T15" fmla="*/ 0 h 9"/>
                  <a:gd name="T16" fmla="*/ 8 w 67"/>
                  <a:gd name="T17" fmla="*/ 0 h 9"/>
                  <a:gd name="T18" fmla="*/ 7 w 67"/>
                  <a:gd name="T19" fmla="*/ 0 h 9"/>
                  <a:gd name="T20" fmla="*/ 6 w 67"/>
                  <a:gd name="T21" fmla="*/ 0 h 9"/>
                  <a:gd name="T22" fmla="*/ 5 w 67"/>
                  <a:gd name="T23" fmla="*/ 0 h 9"/>
                  <a:gd name="T24" fmla="*/ 4 w 67"/>
                  <a:gd name="T25" fmla="*/ 1 h 9"/>
                  <a:gd name="T26" fmla="*/ 3 w 67"/>
                  <a:gd name="T27" fmla="*/ 1 h 9"/>
                  <a:gd name="T28" fmla="*/ 2 w 67"/>
                  <a:gd name="T29" fmla="*/ 1 h 9"/>
                  <a:gd name="T30" fmla="*/ 1 w 67"/>
                  <a:gd name="T31" fmla="*/ 1 h 9"/>
                  <a:gd name="T32" fmla="*/ 0 w 67"/>
                  <a:gd name="T33" fmla="*/ 1 h 9"/>
                  <a:gd name="T34" fmla="*/ 1 w 67"/>
                  <a:gd name="T35" fmla="*/ 2 h 9"/>
                  <a:gd name="T36" fmla="*/ 2 w 67"/>
                  <a:gd name="T37" fmla="*/ 2 h 9"/>
                  <a:gd name="T38" fmla="*/ 3 w 67"/>
                  <a:gd name="T39" fmla="*/ 2 h 9"/>
                  <a:gd name="T40" fmla="*/ 4 w 67"/>
                  <a:gd name="T41" fmla="*/ 2 h 9"/>
                  <a:gd name="T42" fmla="*/ 5 w 67"/>
                  <a:gd name="T43" fmla="*/ 2 h 9"/>
                  <a:gd name="T44" fmla="*/ 6 w 67"/>
                  <a:gd name="T45" fmla="*/ 2 h 9"/>
                  <a:gd name="T46" fmla="*/ 7 w 67"/>
                  <a:gd name="T47" fmla="*/ 2 h 9"/>
                  <a:gd name="T48" fmla="*/ 8 w 67"/>
                  <a:gd name="T49" fmla="*/ 2 h 9"/>
                  <a:gd name="T50" fmla="*/ 9 w 67"/>
                  <a:gd name="T51" fmla="*/ 2 h 9"/>
                  <a:gd name="T52" fmla="*/ 10 w 67"/>
                  <a:gd name="T53" fmla="*/ 2 h 9"/>
                  <a:gd name="T54" fmla="*/ 11 w 67"/>
                  <a:gd name="T55" fmla="*/ 2 h 9"/>
                  <a:gd name="T56" fmla="*/ 12 w 67"/>
                  <a:gd name="T57" fmla="*/ 2 h 9"/>
                  <a:gd name="T58" fmla="*/ 13 w 67"/>
                  <a:gd name="T59" fmla="*/ 2 h 9"/>
                  <a:gd name="T60" fmla="*/ 14 w 67"/>
                  <a:gd name="T61" fmla="*/ 2 h 9"/>
                  <a:gd name="T62" fmla="*/ 15 w 67"/>
                  <a:gd name="T63" fmla="*/ 2 h 9"/>
                  <a:gd name="T64" fmla="*/ 16 w 67"/>
                  <a:gd name="T65" fmla="*/ 3 h 9"/>
                  <a:gd name="T66" fmla="*/ 16 w 67"/>
                  <a:gd name="T67" fmla="*/ 2 h 9"/>
                  <a:gd name="T68" fmla="*/ 16 w 67"/>
                  <a:gd name="T69" fmla="*/ 3 h 9"/>
                  <a:gd name="T70" fmla="*/ 17 w 67"/>
                  <a:gd name="T71" fmla="*/ 2 h 9"/>
                  <a:gd name="T72" fmla="*/ 17 w 67"/>
                  <a:gd name="T73" fmla="*/ 2 h 9"/>
                  <a:gd name="T74" fmla="*/ 17 w 67"/>
                  <a:gd name="T75" fmla="*/ 2 h 9"/>
                  <a:gd name="T76" fmla="*/ 16 w 67"/>
                  <a:gd name="T77" fmla="*/ 2 h 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9"/>
                  <a:gd name="T119" fmla="*/ 67 w 67"/>
                  <a:gd name="T120" fmla="*/ 9 h 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9">
                    <a:moveTo>
                      <a:pt x="65" y="8"/>
                    </a:moveTo>
                    <a:lnTo>
                      <a:pt x="64" y="5"/>
                    </a:lnTo>
                    <a:lnTo>
                      <a:pt x="62" y="5"/>
                    </a:lnTo>
                    <a:lnTo>
                      <a:pt x="60" y="4"/>
                    </a:lnTo>
                    <a:lnTo>
                      <a:pt x="58" y="4"/>
                    </a:lnTo>
                    <a:lnTo>
                      <a:pt x="56" y="4"/>
                    </a:lnTo>
                    <a:lnTo>
                      <a:pt x="54" y="2"/>
                    </a:lnTo>
                    <a:lnTo>
                      <a:pt x="52" y="2"/>
                    </a:lnTo>
                    <a:lnTo>
                      <a:pt x="49" y="2"/>
                    </a:lnTo>
                    <a:lnTo>
                      <a:pt x="48" y="1"/>
                    </a:lnTo>
                    <a:lnTo>
                      <a:pt x="46" y="1"/>
                    </a:lnTo>
                    <a:lnTo>
                      <a:pt x="43" y="1"/>
                    </a:lnTo>
                    <a:lnTo>
                      <a:pt x="41" y="1"/>
                    </a:lnTo>
                    <a:lnTo>
                      <a:pt x="40" y="1"/>
                    </a:lnTo>
                    <a:lnTo>
                      <a:pt x="38" y="0"/>
                    </a:lnTo>
                    <a:lnTo>
                      <a:pt x="35" y="0"/>
                    </a:lnTo>
                    <a:lnTo>
                      <a:pt x="33" y="0"/>
                    </a:lnTo>
                    <a:lnTo>
                      <a:pt x="32" y="0"/>
                    </a:lnTo>
                    <a:lnTo>
                      <a:pt x="30" y="0"/>
                    </a:lnTo>
                    <a:lnTo>
                      <a:pt x="27" y="0"/>
                    </a:lnTo>
                    <a:lnTo>
                      <a:pt x="25" y="0"/>
                    </a:lnTo>
                    <a:lnTo>
                      <a:pt x="24" y="0"/>
                    </a:lnTo>
                    <a:lnTo>
                      <a:pt x="22" y="0"/>
                    </a:lnTo>
                    <a:lnTo>
                      <a:pt x="19" y="0"/>
                    </a:lnTo>
                    <a:lnTo>
                      <a:pt x="18" y="1"/>
                    </a:lnTo>
                    <a:lnTo>
                      <a:pt x="16" y="1"/>
                    </a:lnTo>
                    <a:lnTo>
                      <a:pt x="14" y="1"/>
                    </a:lnTo>
                    <a:lnTo>
                      <a:pt x="11" y="1"/>
                    </a:lnTo>
                    <a:lnTo>
                      <a:pt x="10" y="1"/>
                    </a:lnTo>
                    <a:lnTo>
                      <a:pt x="8" y="2"/>
                    </a:lnTo>
                    <a:lnTo>
                      <a:pt x="5" y="2"/>
                    </a:lnTo>
                    <a:lnTo>
                      <a:pt x="3" y="2"/>
                    </a:lnTo>
                    <a:lnTo>
                      <a:pt x="2" y="4"/>
                    </a:lnTo>
                    <a:lnTo>
                      <a:pt x="0" y="4"/>
                    </a:lnTo>
                    <a:lnTo>
                      <a:pt x="1" y="8"/>
                    </a:lnTo>
                    <a:lnTo>
                      <a:pt x="2" y="8"/>
                    </a:lnTo>
                    <a:lnTo>
                      <a:pt x="4" y="8"/>
                    </a:lnTo>
                    <a:lnTo>
                      <a:pt x="7" y="7"/>
                    </a:lnTo>
                    <a:lnTo>
                      <a:pt x="9" y="7"/>
                    </a:lnTo>
                    <a:lnTo>
                      <a:pt x="10" y="7"/>
                    </a:lnTo>
                    <a:lnTo>
                      <a:pt x="12" y="6"/>
                    </a:lnTo>
                    <a:lnTo>
                      <a:pt x="15" y="6"/>
                    </a:lnTo>
                    <a:lnTo>
                      <a:pt x="16" y="6"/>
                    </a:lnTo>
                    <a:lnTo>
                      <a:pt x="18" y="6"/>
                    </a:lnTo>
                    <a:lnTo>
                      <a:pt x="20" y="6"/>
                    </a:lnTo>
                    <a:lnTo>
                      <a:pt x="22" y="6"/>
                    </a:lnTo>
                    <a:lnTo>
                      <a:pt x="24" y="5"/>
                    </a:lnTo>
                    <a:lnTo>
                      <a:pt x="26" y="5"/>
                    </a:lnTo>
                    <a:lnTo>
                      <a:pt x="27" y="5"/>
                    </a:lnTo>
                    <a:lnTo>
                      <a:pt x="30" y="5"/>
                    </a:lnTo>
                    <a:lnTo>
                      <a:pt x="32" y="5"/>
                    </a:lnTo>
                    <a:lnTo>
                      <a:pt x="33" y="5"/>
                    </a:lnTo>
                    <a:lnTo>
                      <a:pt x="35" y="5"/>
                    </a:lnTo>
                    <a:lnTo>
                      <a:pt x="38" y="6"/>
                    </a:lnTo>
                    <a:lnTo>
                      <a:pt x="39" y="6"/>
                    </a:lnTo>
                    <a:lnTo>
                      <a:pt x="41" y="6"/>
                    </a:lnTo>
                    <a:lnTo>
                      <a:pt x="43" y="6"/>
                    </a:lnTo>
                    <a:lnTo>
                      <a:pt x="45" y="6"/>
                    </a:lnTo>
                    <a:lnTo>
                      <a:pt x="47" y="6"/>
                    </a:lnTo>
                    <a:lnTo>
                      <a:pt x="49" y="7"/>
                    </a:lnTo>
                    <a:lnTo>
                      <a:pt x="50" y="7"/>
                    </a:lnTo>
                    <a:lnTo>
                      <a:pt x="53" y="7"/>
                    </a:lnTo>
                    <a:lnTo>
                      <a:pt x="55" y="8"/>
                    </a:lnTo>
                    <a:lnTo>
                      <a:pt x="57" y="8"/>
                    </a:lnTo>
                    <a:lnTo>
                      <a:pt x="58" y="8"/>
                    </a:lnTo>
                    <a:lnTo>
                      <a:pt x="61" y="9"/>
                    </a:lnTo>
                    <a:lnTo>
                      <a:pt x="63" y="9"/>
                    </a:lnTo>
                    <a:lnTo>
                      <a:pt x="61" y="7"/>
                    </a:lnTo>
                    <a:lnTo>
                      <a:pt x="63" y="9"/>
                    </a:lnTo>
                    <a:lnTo>
                      <a:pt x="64" y="9"/>
                    </a:lnTo>
                    <a:lnTo>
                      <a:pt x="65" y="9"/>
                    </a:lnTo>
                    <a:lnTo>
                      <a:pt x="65" y="8"/>
                    </a:lnTo>
                    <a:lnTo>
                      <a:pt x="67" y="8"/>
                    </a:lnTo>
                    <a:lnTo>
                      <a:pt x="67" y="7"/>
                    </a:lnTo>
                    <a:lnTo>
                      <a:pt x="65" y="7"/>
                    </a:lnTo>
                    <a:lnTo>
                      <a:pt x="65" y="6"/>
                    </a:lnTo>
                    <a:lnTo>
                      <a:pt x="65" y="5"/>
                    </a:lnTo>
                    <a:lnTo>
                      <a:pt x="64" y="5"/>
                    </a:lnTo>
                    <a:lnTo>
                      <a:pt x="65" y="8"/>
                    </a:lnTo>
                    <a:close/>
                  </a:path>
                </a:pathLst>
              </a:custGeom>
              <a:solidFill>
                <a:srgbClr val="000000"/>
              </a:solidFill>
              <a:ln w="9525">
                <a:noFill/>
                <a:round/>
                <a:headEnd/>
                <a:tailEnd/>
              </a:ln>
            </p:spPr>
            <p:txBody>
              <a:bodyPr/>
              <a:lstStyle/>
              <a:p>
                <a:endParaRPr lang="en-GB"/>
              </a:p>
            </p:txBody>
          </p:sp>
          <p:sp>
            <p:nvSpPr>
              <p:cNvPr id="730" name="Freeform 1335"/>
              <p:cNvSpPr>
                <a:spLocks/>
              </p:cNvSpPr>
              <p:nvPr/>
            </p:nvSpPr>
            <p:spPr bwMode="auto">
              <a:xfrm>
                <a:off x="4111" y="3018"/>
                <a:ext cx="5" cy="11"/>
              </a:xfrm>
              <a:custGeom>
                <a:avLst/>
                <a:gdLst>
                  <a:gd name="T0" fmla="*/ 1 w 10"/>
                  <a:gd name="T1" fmla="*/ 5 h 23"/>
                  <a:gd name="T2" fmla="*/ 1 w 10"/>
                  <a:gd name="T3" fmla="*/ 5 h 23"/>
                  <a:gd name="T4" fmla="*/ 3 w 10"/>
                  <a:gd name="T5" fmla="*/ 0 h 23"/>
                  <a:gd name="T6" fmla="*/ 1 w 10"/>
                  <a:gd name="T7" fmla="*/ 0 h 23"/>
                  <a:gd name="T8" fmla="*/ 0 w 10"/>
                  <a:gd name="T9" fmla="*/ 5 h 23"/>
                  <a:gd name="T10" fmla="*/ 1 w 10"/>
                  <a:gd name="T11" fmla="*/ 4 h 23"/>
                  <a:gd name="T12" fmla="*/ 0 w 10"/>
                  <a:gd name="T13" fmla="*/ 5 h 23"/>
                  <a:gd name="T14" fmla="*/ 0 w 10"/>
                  <a:gd name="T15" fmla="*/ 5 h 23"/>
                  <a:gd name="T16" fmla="*/ 0 w 10"/>
                  <a:gd name="T17" fmla="*/ 5 h 23"/>
                  <a:gd name="T18" fmla="*/ 1 w 10"/>
                  <a:gd name="T19" fmla="*/ 5 h 23"/>
                  <a:gd name="T20" fmla="*/ 1 w 10"/>
                  <a:gd name="T21" fmla="*/ 5 h 23"/>
                  <a:gd name="T22" fmla="*/ 1 w 10"/>
                  <a:gd name="T23" fmla="*/ 5 h 23"/>
                  <a:gd name="T24" fmla="*/ 1 w 10"/>
                  <a:gd name="T25" fmla="*/ 5 h 23"/>
                  <a:gd name="T26" fmla="*/ 1 w 10"/>
                  <a:gd name="T27" fmla="*/ 5 h 23"/>
                  <a:gd name="T28" fmla="*/ 1 w 10"/>
                  <a:gd name="T29" fmla="*/ 5 h 23"/>
                  <a:gd name="T30" fmla="*/ 1 w 10"/>
                  <a:gd name="T31" fmla="*/ 5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23"/>
                  <a:gd name="T50" fmla="*/ 10 w 10"/>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23">
                    <a:moveTo>
                      <a:pt x="2" y="23"/>
                    </a:moveTo>
                    <a:lnTo>
                      <a:pt x="5" y="21"/>
                    </a:lnTo>
                    <a:lnTo>
                      <a:pt x="10" y="1"/>
                    </a:lnTo>
                    <a:lnTo>
                      <a:pt x="6" y="0"/>
                    </a:lnTo>
                    <a:lnTo>
                      <a:pt x="0" y="20"/>
                    </a:lnTo>
                    <a:lnTo>
                      <a:pt x="3" y="18"/>
                    </a:lnTo>
                    <a:lnTo>
                      <a:pt x="0" y="20"/>
                    </a:lnTo>
                    <a:lnTo>
                      <a:pt x="0" y="21"/>
                    </a:lnTo>
                    <a:lnTo>
                      <a:pt x="0" y="22"/>
                    </a:lnTo>
                    <a:lnTo>
                      <a:pt x="1" y="22"/>
                    </a:lnTo>
                    <a:lnTo>
                      <a:pt x="2" y="23"/>
                    </a:lnTo>
                    <a:lnTo>
                      <a:pt x="3" y="23"/>
                    </a:lnTo>
                    <a:lnTo>
                      <a:pt x="3" y="22"/>
                    </a:lnTo>
                    <a:lnTo>
                      <a:pt x="5" y="22"/>
                    </a:lnTo>
                    <a:lnTo>
                      <a:pt x="5" y="21"/>
                    </a:lnTo>
                    <a:lnTo>
                      <a:pt x="2" y="23"/>
                    </a:lnTo>
                    <a:close/>
                  </a:path>
                </a:pathLst>
              </a:custGeom>
              <a:solidFill>
                <a:srgbClr val="000000"/>
              </a:solidFill>
              <a:ln w="9525">
                <a:noFill/>
                <a:round/>
                <a:headEnd/>
                <a:tailEnd/>
              </a:ln>
            </p:spPr>
            <p:txBody>
              <a:bodyPr/>
              <a:lstStyle/>
              <a:p>
                <a:endParaRPr lang="en-GB"/>
              </a:p>
            </p:txBody>
          </p:sp>
          <p:sp>
            <p:nvSpPr>
              <p:cNvPr id="731" name="Freeform 1336"/>
              <p:cNvSpPr>
                <a:spLocks/>
              </p:cNvSpPr>
              <p:nvPr/>
            </p:nvSpPr>
            <p:spPr bwMode="auto">
              <a:xfrm>
                <a:off x="4085" y="3024"/>
                <a:ext cx="28" cy="5"/>
              </a:xfrm>
              <a:custGeom>
                <a:avLst/>
                <a:gdLst>
                  <a:gd name="T0" fmla="*/ 1 w 55"/>
                  <a:gd name="T1" fmla="*/ 2 h 9"/>
                  <a:gd name="T2" fmla="*/ 2 w 55"/>
                  <a:gd name="T3" fmla="*/ 2 h 9"/>
                  <a:gd name="T4" fmla="*/ 3 w 55"/>
                  <a:gd name="T5" fmla="*/ 2 h 9"/>
                  <a:gd name="T6" fmla="*/ 3 w 55"/>
                  <a:gd name="T7" fmla="*/ 2 h 9"/>
                  <a:gd name="T8" fmla="*/ 4 w 55"/>
                  <a:gd name="T9" fmla="*/ 2 h 9"/>
                  <a:gd name="T10" fmla="*/ 5 w 55"/>
                  <a:gd name="T11" fmla="*/ 2 h 9"/>
                  <a:gd name="T12" fmla="*/ 6 w 55"/>
                  <a:gd name="T13" fmla="*/ 1 h 9"/>
                  <a:gd name="T14" fmla="*/ 6 w 55"/>
                  <a:gd name="T15" fmla="*/ 1 h 9"/>
                  <a:gd name="T16" fmla="*/ 7 w 55"/>
                  <a:gd name="T17" fmla="*/ 1 h 9"/>
                  <a:gd name="T18" fmla="*/ 8 w 55"/>
                  <a:gd name="T19" fmla="*/ 1 h 9"/>
                  <a:gd name="T20" fmla="*/ 9 w 55"/>
                  <a:gd name="T21" fmla="*/ 2 h 9"/>
                  <a:gd name="T22" fmla="*/ 10 w 55"/>
                  <a:gd name="T23" fmla="*/ 2 h 9"/>
                  <a:gd name="T24" fmla="*/ 10 w 55"/>
                  <a:gd name="T25" fmla="*/ 2 h 9"/>
                  <a:gd name="T26" fmla="*/ 11 w 55"/>
                  <a:gd name="T27" fmla="*/ 2 h 9"/>
                  <a:gd name="T28" fmla="*/ 12 w 55"/>
                  <a:gd name="T29" fmla="*/ 2 h 9"/>
                  <a:gd name="T30" fmla="*/ 13 w 55"/>
                  <a:gd name="T31" fmla="*/ 2 h 9"/>
                  <a:gd name="T32" fmla="*/ 14 w 55"/>
                  <a:gd name="T33" fmla="*/ 3 h 9"/>
                  <a:gd name="T34" fmla="*/ 14 w 55"/>
                  <a:gd name="T35" fmla="*/ 1 h 9"/>
                  <a:gd name="T36" fmla="*/ 13 w 55"/>
                  <a:gd name="T37" fmla="*/ 1 h 9"/>
                  <a:gd name="T38" fmla="*/ 12 w 55"/>
                  <a:gd name="T39" fmla="*/ 1 h 9"/>
                  <a:gd name="T40" fmla="*/ 11 w 55"/>
                  <a:gd name="T41" fmla="*/ 1 h 9"/>
                  <a:gd name="T42" fmla="*/ 10 w 55"/>
                  <a:gd name="T43" fmla="*/ 1 h 9"/>
                  <a:gd name="T44" fmla="*/ 10 w 55"/>
                  <a:gd name="T45" fmla="*/ 1 h 9"/>
                  <a:gd name="T46" fmla="*/ 9 w 55"/>
                  <a:gd name="T47" fmla="*/ 0 h 9"/>
                  <a:gd name="T48" fmla="*/ 8 w 55"/>
                  <a:gd name="T49" fmla="*/ 0 h 9"/>
                  <a:gd name="T50" fmla="*/ 7 w 55"/>
                  <a:gd name="T51" fmla="*/ 0 h 9"/>
                  <a:gd name="T52" fmla="*/ 6 w 55"/>
                  <a:gd name="T53" fmla="*/ 0 h 9"/>
                  <a:gd name="T54" fmla="*/ 5 w 55"/>
                  <a:gd name="T55" fmla="*/ 0 h 9"/>
                  <a:gd name="T56" fmla="*/ 4 w 55"/>
                  <a:gd name="T57" fmla="*/ 1 h 9"/>
                  <a:gd name="T58" fmla="*/ 4 w 55"/>
                  <a:gd name="T59" fmla="*/ 1 h 9"/>
                  <a:gd name="T60" fmla="*/ 3 w 55"/>
                  <a:gd name="T61" fmla="*/ 1 h 9"/>
                  <a:gd name="T62" fmla="*/ 2 w 55"/>
                  <a:gd name="T63" fmla="*/ 1 h 9"/>
                  <a:gd name="T64" fmla="*/ 1 w 55"/>
                  <a:gd name="T65" fmla="*/ 1 h 9"/>
                  <a:gd name="T66" fmla="*/ 2 w 55"/>
                  <a:gd name="T67" fmla="*/ 1 h 9"/>
                  <a:gd name="T68" fmla="*/ 0 w 55"/>
                  <a:gd name="T69" fmla="*/ 1 h 9"/>
                  <a:gd name="T70" fmla="*/ 0 w 55"/>
                  <a:gd name="T71" fmla="*/ 2 h 9"/>
                  <a:gd name="T72" fmla="*/ 0 w 55"/>
                  <a:gd name="T73" fmla="*/ 2 h 9"/>
                  <a:gd name="T74" fmla="*/ 1 w 55"/>
                  <a:gd name="T75" fmla="*/ 2 h 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
                  <a:gd name="T115" fmla="*/ 0 h 9"/>
                  <a:gd name="T116" fmla="*/ 55 w 55"/>
                  <a:gd name="T117" fmla="*/ 9 h 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 h="9">
                    <a:moveTo>
                      <a:pt x="0" y="7"/>
                    </a:moveTo>
                    <a:lnTo>
                      <a:pt x="2" y="8"/>
                    </a:lnTo>
                    <a:lnTo>
                      <a:pt x="5" y="8"/>
                    </a:lnTo>
                    <a:lnTo>
                      <a:pt x="6" y="7"/>
                    </a:lnTo>
                    <a:lnTo>
                      <a:pt x="7" y="7"/>
                    </a:lnTo>
                    <a:lnTo>
                      <a:pt x="9" y="7"/>
                    </a:lnTo>
                    <a:lnTo>
                      <a:pt x="11" y="7"/>
                    </a:lnTo>
                    <a:lnTo>
                      <a:pt x="12" y="6"/>
                    </a:lnTo>
                    <a:lnTo>
                      <a:pt x="14" y="6"/>
                    </a:lnTo>
                    <a:lnTo>
                      <a:pt x="15" y="6"/>
                    </a:lnTo>
                    <a:lnTo>
                      <a:pt x="16" y="6"/>
                    </a:lnTo>
                    <a:lnTo>
                      <a:pt x="19" y="6"/>
                    </a:lnTo>
                    <a:lnTo>
                      <a:pt x="20" y="6"/>
                    </a:lnTo>
                    <a:lnTo>
                      <a:pt x="21" y="4"/>
                    </a:lnTo>
                    <a:lnTo>
                      <a:pt x="23" y="4"/>
                    </a:lnTo>
                    <a:lnTo>
                      <a:pt x="24" y="4"/>
                    </a:lnTo>
                    <a:lnTo>
                      <a:pt x="27" y="4"/>
                    </a:lnTo>
                    <a:lnTo>
                      <a:pt x="28" y="4"/>
                    </a:lnTo>
                    <a:lnTo>
                      <a:pt x="29" y="4"/>
                    </a:lnTo>
                    <a:lnTo>
                      <a:pt x="31" y="4"/>
                    </a:lnTo>
                    <a:lnTo>
                      <a:pt x="32" y="6"/>
                    </a:lnTo>
                    <a:lnTo>
                      <a:pt x="35" y="6"/>
                    </a:lnTo>
                    <a:lnTo>
                      <a:pt x="36" y="6"/>
                    </a:lnTo>
                    <a:lnTo>
                      <a:pt x="38" y="6"/>
                    </a:lnTo>
                    <a:lnTo>
                      <a:pt x="39" y="6"/>
                    </a:lnTo>
                    <a:lnTo>
                      <a:pt x="40" y="6"/>
                    </a:lnTo>
                    <a:lnTo>
                      <a:pt x="43" y="6"/>
                    </a:lnTo>
                    <a:lnTo>
                      <a:pt x="44" y="7"/>
                    </a:lnTo>
                    <a:lnTo>
                      <a:pt x="46" y="7"/>
                    </a:lnTo>
                    <a:lnTo>
                      <a:pt x="47" y="7"/>
                    </a:lnTo>
                    <a:lnTo>
                      <a:pt x="50" y="8"/>
                    </a:lnTo>
                    <a:lnTo>
                      <a:pt x="51" y="8"/>
                    </a:lnTo>
                    <a:lnTo>
                      <a:pt x="52" y="8"/>
                    </a:lnTo>
                    <a:lnTo>
                      <a:pt x="54" y="9"/>
                    </a:lnTo>
                    <a:lnTo>
                      <a:pt x="55" y="4"/>
                    </a:lnTo>
                    <a:lnTo>
                      <a:pt x="53" y="3"/>
                    </a:lnTo>
                    <a:lnTo>
                      <a:pt x="52" y="3"/>
                    </a:lnTo>
                    <a:lnTo>
                      <a:pt x="50" y="2"/>
                    </a:lnTo>
                    <a:lnTo>
                      <a:pt x="49" y="2"/>
                    </a:lnTo>
                    <a:lnTo>
                      <a:pt x="46" y="2"/>
                    </a:lnTo>
                    <a:lnTo>
                      <a:pt x="45" y="2"/>
                    </a:lnTo>
                    <a:lnTo>
                      <a:pt x="43" y="1"/>
                    </a:lnTo>
                    <a:lnTo>
                      <a:pt x="42" y="1"/>
                    </a:lnTo>
                    <a:lnTo>
                      <a:pt x="39" y="1"/>
                    </a:lnTo>
                    <a:lnTo>
                      <a:pt x="38" y="1"/>
                    </a:lnTo>
                    <a:lnTo>
                      <a:pt x="37" y="1"/>
                    </a:lnTo>
                    <a:lnTo>
                      <a:pt x="35" y="0"/>
                    </a:lnTo>
                    <a:lnTo>
                      <a:pt x="34" y="0"/>
                    </a:lnTo>
                    <a:lnTo>
                      <a:pt x="31" y="0"/>
                    </a:lnTo>
                    <a:lnTo>
                      <a:pt x="30" y="0"/>
                    </a:lnTo>
                    <a:lnTo>
                      <a:pt x="28" y="0"/>
                    </a:lnTo>
                    <a:lnTo>
                      <a:pt x="27" y="0"/>
                    </a:lnTo>
                    <a:lnTo>
                      <a:pt x="24" y="0"/>
                    </a:lnTo>
                    <a:lnTo>
                      <a:pt x="23" y="0"/>
                    </a:lnTo>
                    <a:lnTo>
                      <a:pt x="21" y="0"/>
                    </a:lnTo>
                    <a:lnTo>
                      <a:pt x="20" y="0"/>
                    </a:lnTo>
                    <a:lnTo>
                      <a:pt x="17" y="0"/>
                    </a:lnTo>
                    <a:lnTo>
                      <a:pt x="16" y="1"/>
                    </a:lnTo>
                    <a:lnTo>
                      <a:pt x="14" y="1"/>
                    </a:lnTo>
                    <a:lnTo>
                      <a:pt x="13" y="1"/>
                    </a:lnTo>
                    <a:lnTo>
                      <a:pt x="12" y="1"/>
                    </a:lnTo>
                    <a:lnTo>
                      <a:pt x="9" y="1"/>
                    </a:lnTo>
                    <a:lnTo>
                      <a:pt x="8" y="2"/>
                    </a:lnTo>
                    <a:lnTo>
                      <a:pt x="6" y="2"/>
                    </a:lnTo>
                    <a:lnTo>
                      <a:pt x="5" y="2"/>
                    </a:lnTo>
                    <a:lnTo>
                      <a:pt x="4" y="3"/>
                    </a:lnTo>
                    <a:lnTo>
                      <a:pt x="1" y="3"/>
                    </a:lnTo>
                    <a:lnTo>
                      <a:pt x="5" y="4"/>
                    </a:lnTo>
                    <a:lnTo>
                      <a:pt x="1" y="3"/>
                    </a:lnTo>
                    <a:lnTo>
                      <a:pt x="0" y="3"/>
                    </a:lnTo>
                    <a:lnTo>
                      <a:pt x="0" y="4"/>
                    </a:lnTo>
                    <a:lnTo>
                      <a:pt x="0" y="6"/>
                    </a:lnTo>
                    <a:lnTo>
                      <a:pt x="0" y="7"/>
                    </a:lnTo>
                    <a:lnTo>
                      <a:pt x="0" y="8"/>
                    </a:lnTo>
                    <a:lnTo>
                      <a:pt x="1" y="8"/>
                    </a:lnTo>
                    <a:lnTo>
                      <a:pt x="2" y="8"/>
                    </a:lnTo>
                    <a:lnTo>
                      <a:pt x="0" y="7"/>
                    </a:lnTo>
                    <a:close/>
                  </a:path>
                </a:pathLst>
              </a:custGeom>
              <a:solidFill>
                <a:srgbClr val="000000"/>
              </a:solidFill>
              <a:ln w="9525">
                <a:noFill/>
                <a:round/>
                <a:headEnd/>
                <a:tailEnd/>
              </a:ln>
            </p:spPr>
            <p:txBody>
              <a:bodyPr/>
              <a:lstStyle/>
              <a:p>
                <a:endParaRPr lang="en-GB"/>
              </a:p>
            </p:txBody>
          </p:sp>
          <p:sp>
            <p:nvSpPr>
              <p:cNvPr id="732" name="Freeform 1337"/>
              <p:cNvSpPr>
                <a:spLocks/>
              </p:cNvSpPr>
              <p:nvPr/>
            </p:nvSpPr>
            <p:spPr bwMode="auto">
              <a:xfrm>
                <a:off x="4082" y="3016"/>
                <a:ext cx="5" cy="12"/>
              </a:xfrm>
              <a:custGeom>
                <a:avLst/>
                <a:gdLst>
                  <a:gd name="T0" fmla="*/ 0 w 11"/>
                  <a:gd name="T1" fmla="*/ 0 h 24"/>
                  <a:gd name="T2" fmla="*/ 0 w 11"/>
                  <a:gd name="T3" fmla="*/ 1 h 24"/>
                  <a:gd name="T4" fmla="*/ 1 w 11"/>
                  <a:gd name="T5" fmla="*/ 6 h 24"/>
                  <a:gd name="T6" fmla="*/ 2 w 11"/>
                  <a:gd name="T7" fmla="*/ 6 h 24"/>
                  <a:gd name="T8" fmla="*/ 1 w 11"/>
                  <a:gd name="T9" fmla="*/ 1 h 24"/>
                  <a:gd name="T10" fmla="*/ 1 w 11"/>
                  <a:gd name="T11" fmla="*/ 1 h 24"/>
                  <a:gd name="T12" fmla="*/ 1 w 11"/>
                  <a:gd name="T13" fmla="*/ 1 h 24"/>
                  <a:gd name="T14" fmla="*/ 1 w 11"/>
                  <a:gd name="T15" fmla="*/ 1 h 24"/>
                  <a:gd name="T16" fmla="*/ 1 w 11"/>
                  <a:gd name="T17" fmla="*/ 1 h 24"/>
                  <a:gd name="T18" fmla="*/ 1 w 11"/>
                  <a:gd name="T19" fmla="*/ 0 h 24"/>
                  <a:gd name="T20" fmla="*/ 0 w 11"/>
                  <a:gd name="T21" fmla="*/ 0 h 24"/>
                  <a:gd name="T22" fmla="*/ 0 w 11"/>
                  <a:gd name="T23" fmla="*/ 0 h 24"/>
                  <a:gd name="T24" fmla="*/ 0 w 11"/>
                  <a:gd name="T25" fmla="*/ 1 h 24"/>
                  <a:gd name="T26" fmla="*/ 0 w 11"/>
                  <a:gd name="T27" fmla="*/ 1 h 24"/>
                  <a:gd name="T28" fmla="*/ 0 w 11"/>
                  <a:gd name="T29" fmla="*/ 1 h 24"/>
                  <a:gd name="T30" fmla="*/ 0 w 11"/>
                  <a:gd name="T31" fmla="*/ 1 h 24"/>
                  <a:gd name="T32" fmla="*/ 0 w 11"/>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24"/>
                  <a:gd name="T53" fmla="*/ 11 w 11"/>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24">
                    <a:moveTo>
                      <a:pt x="3" y="0"/>
                    </a:moveTo>
                    <a:lnTo>
                      <a:pt x="0" y="3"/>
                    </a:lnTo>
                    <a:lnTo>
                      <a:pt x="6" y="24"/>
                    </a:lnTo>
                    <a:lnTo>
                      <a:pt x="11" y="21"/>
                    </a:lnTo>
                    <a:lnTo>
                      <a:pt x="5" y="2"/>
                    </a:lnTo>
                    <a:lnTo>
                      <a:pt x="4" y="4"/>
                    </a:lnTo>
                    <a:lnTo>
                      <a:pt x="5" y="2"/>
                    </a:lnTo>
                    <a:lnTo>
                      <a:pt x="5" y="1"/>
                    </a:lnTo>
                    <a:lnTo>
                      <a:pt x="4" y="1"/>
                    </a:lnTo>
                    <a:lnTo>
                      <a:pt x="4" y="0"/>
                    </a:lnTo>
                    <a:lnTo>
                      <a:pt x="3" y="0"/>
                    </a:lnTo>
                    <a:lnTo>
                      <a:pt x="2" y="0"/>
                    </a:lnTo>
                    <a:lnTo>
                      <a:pt x="2" y="1"/>
                    </a:lnTo>
                    <a:lnTo>
                      <a:pt x="0" y="1"/>
                    </a:lnTo>
                    <a:lnTo>
                      <a:pt x="0" y="2"/>
                    </a:lnTo>
                    <a:lnTo>
                      <a:pt x="0" y="3"/>
                    </a:lnTo>
                    <a:lnTo>
                      <a:pt x="3" y="0"/>
                    </a:lnTo>
                    <a:close/>
                  </a:path>
                </a:pathLst>
              </a:custGeom>
              <a:solidFill>
                <a:srgbClr val="000000"/>
              </a:solidFill>
              <a:ln w="9525">
                <a:noFill/>
                <a:round/>
                <a:headEnd/>
                <a:tailEnd/>
              </a:ln>
            </p:spPr>
            <p:txBody>
              <a:bodyPr/>
              <a:lstStyle/>
              <a:p>
                <a:endParaRPr lang="en-GB"/>
              </a:p>
            </p:txBody>
          </p:sp>
          <p:sp>
            <p:nvSpPr>
              <p:cNvPr id="733" name="Freeform 1338"/>
              <p:cNvSpPr>
                <a:spLocks/>
              </p:cNvSpPr>
              <p:nvPr/>
            </p:nvSpPr>
            <p:spPr bwMode="auto">
              <a:xfrm>
                <a:off x="4044" y="3022"/>
                <a:ext cx="24" cy="24"/>
              </a:xfrm>
              <a:custGeom>
                <a:avLst/>
                <a:gdLst>
                  <a:gd name="T0" fmla="*/ 11 w 50"/>
                  <a:gd name="T1" fmla="*/ 0 h 49"/>
                  <a:gd name="T2" fmla="*/ 10 w 50"/>
                  <a:gd name="T3" fmla="*/ 1 h 49"/>
                  <a:gd name="T4" fmla="*/ 9 w 50"/>
                  <a:gd name="T5" fmla="*/ 1 h 49"/>
                  <a:gd name="T6" fmla="*/ 8 w 50"/>
                  <a:gd name="T7" fmla="*/ 2 h 49"/>
                  <a:gd name="T8" fmla="*/ 7 w 50"/>
                  <a:gd name="T9" fmla="*/ 2 h 49"/>
                  <a:gd name="T10" fmla="*/ 7 w 50"/>
                  <a:gd name="T11" fmla="*/ 3 h 49"/>
                  <a:gd name="T12" fmla="*/ 6 w 50"/>
                  <a:gd name="T13" fmla="*/ 3 h 49"/>
                  <a:gd name="T14" fmla="*/ 5 w 50"/>
                  <a:gd name="T15" fmla="*/ 4 h 49"/>
                  <a:gd name="T16" fmla="*/ 5 w 50"/>
                  <a:gd name="T17" fmla="*/ 5 h 49"/>
                  <a:gd name="T18" fmla="*/ 4 w 50"/>
                  <a:gd name="T19" fmla="*/ 5 h 49"/>
                  <a:gd name="T20" fmla="*/ 3 w 50"/>
                  <a:gd name="T21" fmla="*/ 6 h 49"/>
                  <a:gd name="T22" fmla="*/ 3 w 50"/>
                  <a:gd name="T23" fmla="*/ 7 h 49"/>
                  <a:gd name="T24" fmla="*/ 2 w 50"/>
                  <a:gd name="T25" fmla="*/ 8 h 49"/>
                  <a:gd name="T26" fmla="*/ 1 w 50"/>
                  <a:gd name="T27" fmla="*/ 9 h 49"/>
                  <a:gd name="T28" fmla="*/ 1 w 50"/>
                  <a:gd name="T29" fmla="*/ 9 h 49"/>
                  <a:gd name="T30" fmla="*/ 0 w 50"/>
                  <a:gd name="T31" fmla="*/ 10 h 49"/>
                  <a:gd name="T32" fmla="*/ 0 w 50"/>
                  <a:gd name="T33" fmla="*/ 11 h 49"/>
                  <a:gd name="T34" fmla="*/ 1 w 50"/>
                  <a:gd name="T35" fmla="*/ 11 h 49"/>
                  <a:gd name="T36" fmla="*/ 2 w 50"/>
                  <a:gd name="T37" fmla="*/ 10 h 49"/>
                  <a:gd name="T38" fmla="*/ 2 w 50"/>
                  <a:gd name="T39" fmla="*/ 9 h 49"/>
                  <a:gd name="T40" fmla="*/ 3 w 50"/>
                  <a:gd name="T41" fmla="*/ 9 h 49"/>
                  <a:gd name="T42" fmla="*/ 3 w 50"/>
                  <a:gd name="T43" fmla="*/ 8 h 49"/>
                  <a:gd name="T44" fmla="*/ 4 w 50"/>
                  <a:gd name="T45" fmla="*/ 7 h 49"/>
                  <a:gd name="T46" fmla="*/ 5 w 50"/>
                  <a:gd name="T47" fmla="*/ 7 h 49"/>
                  <a:gd name="T48" fmla="*/ 5 w 50"/>
                  <a:gd name="T49" fmla="*/ 6 h 49"/>
                  <a:gd name="T50" fmla="*/ 6 w 50"/>
                  <a:gd name="T51" fmla="*/ 5 h 49"/>
                  <a:gd name="T52" fmla="*/ 6 w 50"/>
                  <a:gd name="T53" fmla="*/ 5 h 49"/>
                  <a:gd name="T54" fmla="*/ 7 w 50"/>
                  <a:gd name="T55" fmla="*/ 4 h 49"/>
                  <a:gd name="T56" fmla="*/ 8 w 50"/>
                  <a:gd name="T57" fmla="*/ 3 h 49"/>
                  <a:gd name="T58" fmla="*/ 9 w 50"/>
                  <a:gd name="T59" fmla="*/ 3 h 49"/>
                  <a:gd name="T60" fmla="*/ 10 w 50"/>
                  <a:gd name="T61" fmla="*/ 2 h 49"/>
                  <a:gd name="T62" fmla="*/ 10 w 50"/>
                  <a:gd name="T63" fmla="*/ 2 h 49"/>
                  <a:gd name="T64" fmla="*/ 11 w 50"/>
                  <a:gd name="T65" fmla="*/ 1 h 49"/>
                  <a:gd name="T66" fmla="*/ 11 w 50"/>
                  <a:gd name="T67" fmla="*/ 1 h 49"/>
                  <a:gd name="T68" fmla="*/ 12 w 50"/>
                  <a:gd name="T69" fmla="*/ 1 h 49"/>
                  <a:gd name="T70" fmla="*/ 12 w 50"/>
                  <a:gd name="T71" fmla="*/ 0 h 49"/>
                  <a:gd name="T72" fmla="*/ 12 w 50"/>
                  <a:gd name="T73" fmla="*/ 0 h 49"/>
                  <a:gd name="T74" fmla="*/ 11 w 50"/>
                  <a:gd name="T75" fmla="*/ 0 h 49"/>
                  <a:gd name="T76" fmla="*/ 11 w 50"/>
                  <a:gd name="T77" fmla="*/ 0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
                  <a:gd name="T118" fmla="*/ 0 h 49"/>
                  <a:gd name="T119" fmla="*/ 50 w 50"/>
                  <a:gd name="T120" fmla="*/ 49 h 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 h="49">
                    <a:moveTo>
                      <a:pt x="50" y="1"/>
                    </a:moveTo>
                    <a:lnTo>
                      <a:pt x="46" y="1"/>
                    </a:lnTo>
                    <a:lnTo>
                      <a:pt x="45" y="3"/>
                    </a:lnTo>
                    <a:lnTo>
                      <a:pt x="43" y="4"/>
                    </a:lnTo>
                    <a:lnTo>
                      <a:pt x="42" y="5"/>
                    </a:lnTo>
                    <a:lnTo>
                      <a:pt x="39" y="6"/>
                    </a:lnTo>
                    <a:lnTo>
                      <a:pt x="38" y="7"/>
                    </a:lnTo>
                    <a:lnTo>
                      <a:pt x="36" y="8"/>
                    </a:lnTo>
                    <a:lnTo>
                      <a:pt x="35" y="9"/>
                    </a:lnTo>
                    <a:lnTo>
                      <a:pt x="32" y="11"/>
                    </a:lnTo>
                    <a:lnTo>
                      <a:pt x="31" y="12"/>
                    </a:lnTo>
                    <a:lnTo>
                      <a:pt x="29" y="13"/>
                    </a:lnTo>
                    <a:lnTo>
                      <a:pt x="28" y="14"/>
                    </a:lnTo>
                    <a:lnTo>
                      <a:pt x="27" y="15"/>
                    </a:lnTo>
                    <a:lnTo>
                      <a:pt x="24" y="16"/>
                    </a:lnTo>
                    <a:lnTo>
                      <a:pt x="23" y="18"/>
                    </a:lnTo>
                    <a:lnTo>
                      <a:pt x="22" y="20"/>
                    </a:lnTo>
                    <a:lnTo>
                      <a:pt x="21" y="21"/>
                    </a:lnTo>
                    <a:lnTo>
                      <a:pt x="19" y="22"/>
                    </a:lnTo>
                    <a:lnTo>
                      <a:pt x="17" y="23"/>
                    </a:lnTo>
                    <a:lnTo>
                      <a:pt x="16" y="24"/>
                    </a:lnTo>
                    <a:lnTo>
                      <a:pt x="15" y="27"/>
                    </a:lnTo>
                    <a:lnTo>
                      <a:pt x="14" y="28"/>
                    </a:lnTo>
                    <a:lnTo>
                      <a:pt x="12" y="29"/>
                    </a:lnTo>
                    <a:lnTo>
                      <a:pt x="11" y="31"/>
                    </a:lnTo>
                    <a:lnTo>
                      <a:pt x="9" y="33"/>
                    </a:lnTo>
                    <a:lnTo>
                      <a:pt x="8" y="34"/>
                    </a:lnTo>
                    <a:lnTo>
                      <a:pt x="7" y="36"/>
                    </a:lnTo>
                    <a:lnTo>
                      <a:pt x="6" y="37"/>
                    </a:lnTo>
                    <a:lnTo>
                      <a:pt x="5" y="38"/>
                    </a:lnTo>
                    <a:lnTo>
                      <a:pt x="4" y="41"/>
                    </a:lnTo>
                    <a:lnTo>
                      <a:pt x="3" y="42"/>
                    </a:lnTo>
                    <a:lnTo>
                      <a:pt x="1" y="44"/>
                    </a:lnTo>
                    <a:lnTo>
                      <a:pt x="0" y="45"/>
                    </a:lnTo>
                    <a:lnTo>
                      <a:pt x="5" y="49"/>
                    </a:lnTo>
                    <a:lnTo>
                      <a:pt x="6" y="46"/>
                    </a:lnTo>
                    <a:lnTo>
                      <a:pt x="7" y="45"/>
                    </a:lnTo>
                    <a:lnTo>
                      <a:pt x="8" y="43"/>
                    </a:lnTo>
                    <a:lnTo>
                      <a:pt x="8" y="42"/>
                    </a:lnTo>
                    <a:lnTo>
                      <a:pt x="9" y="39"/>
                    </a:lnTo>
                    <a:lnTo>
                      <a:pt x="11" y="38"/>
                    </a:lnTo>
                    <a:lnTo>
                      <a:pt x="12" y="37"/>
                    </a:lnTo>
                    <a:lnTo>
                      <a:pt x="13" y="35"/>
                    </a:lnTo>
                    <a:lnTo>
                      <a:pt x="15" y="34"/>
                    </a:lnTo>
                    <a:lnTo>
                      <a:pt x="16" y="33"/>
                    </a:lnTo>
                    <a:lnTo>
                      <a:pt x="17" y="31"/>
                    </a:lnTo>
                    <a:lnTo>
                      <a:pt x="19" y="29"/>
                    </a:lnTo>
                    <a:lnTo>
                      <a:pt x="20" y="28"/>
                    </a:lnTo>
                    <a:lnTo>
                      <a:pt x="21" y="27"/>
                    </a:lnTo>
                    <a:lnTo>
                      <a:pt x="22" y="26"/>
                    </a:lnTo>
                    <a:lnTo>
                      <a:pt x="23" y="24"/>
                    </a:lnTo>
                    <a:lnTo>
                      <a:pt x="26" y="23"/>
                    </a:lnTo>
                    <a:lnTo>
                      <a:pt x="27" y="21"/>
                    </a:lnTo>
                    <a:lnTo>
                      <a:pt x="28" y="20"/>
                    </a:lnTo>
                    <a:lnTo>
                      <a:pt x="29" y="19"/>
                    </a:lnTo>
                    <a:lnTo>
                      <a:pt x="31" y="18"/>
                    </a:lnTo>
                    <a:lnTo>
                      <a:pt x="32" y="16"/>
                    </a:lnTo>
                    <a:lnTo>
                      <a:pt x="34" y="15"/>
                    </a:lnTo>
                    <a:lnTo>
                      <a:pt x="36" y="14"/>
                    </a:lnTo>
                    <a:lnTo>
                      <a:pt x="37" y="13"/>
                    </a:lnTo>
                    <a:lnTo>
                      <a:pt x="38" y="12"/>
                    </a:lnTo>
                    <a:lnTo>
                      <a:pt x="41" y="11"/>
                    </a:lnTo>
                    <a:lnTo>
                      <a:pt x="42" y="9"/>
                    </a:lnTo>
                    <a:lnTo>
                      <a:pt x="44" y="8"/>
                    </a:lnTo>
                    <a:lnTo>
                      <a:pt x="45" y="7"/>
                    </a:lnTo>
                    <a:lnTo>
                      <a:pt x="47" y="6"/>
                    </a:lnTo>
                    <a:lnTo>
                      <a:pt x="49" y="5"/>
                    </a:lnTo>
                    <a:lnTo>
                      <a:pt x="45" y="4"/>
                    </a:lnTo>
                    <a:lnTo>
                      <a:pt x="49" y="5"/>
                    </a:lnTo>
                    <a:lnTo>
                      <a:pt x="50" y="5"/>
                    </a:lnTo>
                    <a:lnTo>
                      <a:pt x="50" y="4"/>
                    </a:lnTo>
                    <a:lnTo>
                      <a:pt x="50" y="3"/>
                    </a:lnTo>
                    <a:lnTo>
                      <a:pt x="50" y="1"/>
                    </a:lnTo>
                    <a:lnTo>
                      <a:pt x="49" y="1"/>
                    </a:lnTo>
                    <a:lnTo>
                      <a:pt x="49" y="0"/>
                    </a:lnTo>
                    <a:lnTo>
                      <a:pt x="47" y="0"/>
                    </a:lnTo>
                    <a:lnTo>
                      <a:pt x="46" y="0"/>
                    </a:lnTo>
                    <a:lnTo>
                      <a:pt x="46" y="1"/>
                    </a:lnTo>
                    <a:lnTo>
                      <a:pt x="50" y="1"/>
                    </a:lnTo>
                    <a:close/>
                  </a:path>
                </a:pathLst>
              </a:custGeom>
              <a:solidFill>
                <a:srgbClr val="000000"/>
              </a:solidFill>
              <a:ln w="9525">
                <a:noFill/>
                <a:round/>
                <a:headEnd/>
                <a:tailEnd/>
              </a:ln>
            </p:spPr>
            <p:txBody>
              <a:bodyPr/>
              <a:lstStyle/>
              <a:p>
                <a:endParaRPr lang="en-GB"/>
              </a:p>
            </p:txBody>
          </p:sp>
          <p:sp>
            <p:nvSpPr>
              <p:cNvPr id="734" name="Freeform 1339"/>
              <p:cNvSpPr>
                <a:spLocks/>
              </p:cNvSpPr>
              <p:nvPr/>
            </p:nvSpPr>
            <p:spPr bwMode="auto">
              <a:xfrm>
                <a:off x="4066" y="3023"/>
                <a:ext cx="8" cy="11"/>
              </a:xfrm>
              <a:custGeom>
                <a:avLst/>
                <a:gdLst>
                  <a:gd name="T0" fmla="*/ 4 w 15"/>
                  <a:gd name="T1" fmla="*/ 6 h 22"/>
                  <a:gd name="T2" fmla="*/ 4 w 15"/>
                  <a:gd name="T3" fmla="*/ 5 h 22"/>
                  <a:gd name="T4" fmla="*/ 2 w 15"/>
                  <a:gd name="T5" fmla="*/ 0 h 22"/>
                  <a:gd name="T6" fmla="*/ 0 w 15"/>
                  <a:gd name="T7" fmla="*/ 1 h 22"/>
                  <a:gd name="T8" fmla="*/ 3 w 15"/>
                  <a:gd name="T9" fmla="*/ 6 h 22"/>
                  <a:gd name="T10" fmla="*/ 3 w 15"/>
                  <a:gd name="T11" fmla="*/ 5 h 22"/>
                  <a:gd name="T12" fmla="*/ 3 w 15"/>
                  <a:gd name="T13" fmla="*/ 6 h 22"/>
                  <a:gd name="T14" fmla="*/ 3 w 15"/>
                  <a:gd name="T15" fmla="*/ 6 h 22"/>
                  <a:gd name="T16" fmla="*/ 3 w 15"/>
                  <a:gd name="T17" fmla="*/ 6 h 22"/>
                  <a:gd name="T18" fmla="*/ 4 w 15"/>
                  <a:gd name="T19" fmla="*/ 6 h 22"/>
                  <a:gd name="T20" fmla="*/ 4 w 15"/>
                  <a:gd name="T21" fmla="*/ 6 h 22"/>
                  <a:gd name="T22" fmla="*/ 4 w 15"/>
                  <a:gd name="T23" fmla="*/ 6 h 22"/>
                  <a:gd name="T24" fmla="*/ 4 w 15"/>
                  <a:gd name="T25" fmla="*/ 6 h 22"/>
                  <a:gd name="T26" fmla="*/ 4 w 15"/>
                  <a:gd name="T27" fmla="*/ 5 h 22"/>
                  <a:gd name="T28" fmla="*/ 4 w 15"/>
                  <a:gd name="T29" fmla="*/ 5 h 22"/>
                  <a:gd name="T30" fmla="*/ 4 w 15"/>
                  <a:gd name="T31" fmla="*/ 6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22"/>
                  <a:gd name="T50" fmla="*/ 15 w 15"/>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22">
                    <a:moveTo>
                      <a:pt x="14" y="22"/>
                    </a:moveTo>
                    <a:lnTo>
                      <a:pt x="15" y="19"/>
                    </a:lnTo>
                    <a:lnTo>
                      <a:pt x="5" y="0"/>
                    </a:lnTo>
                    <a:lnTo>
                      <a:pt x="0" y="3"/>
                    </a:lnTo>
                    <a:lnTo>
                      <a:pt x="11" y="21"/>
                    </a:lnTo>
                    <a:lnTo>
                      <a:pt x="12" y="19"/>
                    </a:lnTo>
                    <a:lnTo>
                      <a:pt x="11" y="21"/>
                    </a:lnTo>
                    <a:lnTo>
                      <a:pt x="11" y="22"/>
                    </a:lnTo>
                    <a:lnTo>
                      <a:pt x="12" y="22"/>
                    </a:lnTo>
                    <a:lnTo>
                      <a:pt x="13" y="22"/>
                    </a:lnTo>
                    <a:lnTo>
                      <a:pt x="14" y="22"/>
                    </a:lnTo>
                    <a:lnTo>
                      <a:pt x="15" y="22"/>
                    </a:lnTo>
                    <a:lnTo>
                      <a:pt x="15" y="21"/>
                    </a:lnTo>
                    <a:lnTo>
                      <a:pt x="15" y="20"/>
                    </a:lnTo>
                    <a:lnTo>
                      <a:pt x="15" y="19"/>
                    </a:lnTo>
                    <a:lnTo>
                      <a:pt x="14" y="22"/>
                    </a:lnTo>
                    <a:close/>
                  </a:path>
                </a:pathLst>
              </a:custGeom>
              <a:solidFill>
                <a:srgbClr val="000000"/>
              </a:solidFill>
              <a:ln w="9525">
                <a:noFill/>
                <a:round/>
                <a:headEnd/>
                <a:tailEnd/>
              </a:ln>
            </p:spPr>
            <p:txBody>
              <a:bodyPr/>
              <a:lstStyle/>
              <a:p>
                <a:endParaRPr lang="en-GB"/>
              </a:p>
            </p:txBody>
          </p:sp>
          <p:sp>
            <p:nvSpPr>
              <p:cNvPr id="735" name="Freeform 1340"/>
              <p:cNvSpPr>
                <a:spLocks/>
              </p:cNvSpPr>
              <p:nvPr/>
            </p:nvSpPr>
            <p:spPr bwMode="auto">
              <a:xfrm>
                <a:off x="4052" y="3032"/>
                <a:ext cx="21" cy="20"/>
              </a:xfrm>
              <a:custGeom>
                <a:avLst/>
                <a:gdLst>
                  <a:gd name="T0" fmla="*/ 1 w 42"/>
                  <a:gd name="T1" fmla="*/ 10 h 40"/>
                  <a:gd name="T2" fmla="*/ 1 w 42"/>
                  <a:gd name="T3" fmla="*/ 10 h 40"/>
                  <a:gd name="T4" fmla="*/ 3 w 42"/>
                  <a:gd name="T5" fmla="*/ 9 h 40"/>
                  <a:gd name="T6" fmla="*/ 3 w 42"/>
                  <a:gd name="T7" fmla="*/ 7 h 40"/>
                  <a:gd name="T8" fmla="*/ 3 w 42"/>
                  <a:gd name="T9" fmla="*/ 7 h 40"/>
                  <a:gd name="T10" fmla="*/ 3 w 42"/>
                  <a:gd name="T11" fmla="*/ 6 h 40"/>
                  <a:gd name="T12" fmla="*/ 5 w 42"/>
                  <a:gd name="T13" fmla="*/ 6 h 40"/>
                  <a:gd name="T14" fmla="*/ 5 w 42"/>
                  <a:gd name="T15" fmla="*/ 5 h 40"/>
                  <a:gd name="T16" fmla="*/ 5 w 42"/>
                  <a:gd name="T17" fmla="*/ 5 h 40"/>
                  <a:gd name="T18" fmla="*/ 6 w 42"/>
                  <a:gd name="T19" fmla="*/ 5 h 40"/>
                  <a:gd name="T20" fmla="*/ 6 w 42"/>
                  <a:gd name="T21" fmla="*/ 3 h 40"/>
                  <a:gd name="T22" fmla="*/ 7 w 42"/>
                  <a:gd name="T23" fmla="*/ 3 h 40"/>
                  <a:gd name="T24" fmla="*/ 7 w 42"/>
                  <a:gd name="T25" fmla="*/ 3 h 40"/>
                  <a:gd name="T26" fmla="*/ 9 w 42"/>
                  <a:gd name="T27" fmla="*/ 3 h 40"/>
                  <a:gd name="T28" fmla="*/ 9 w 42"/>
                  <a:gd name="T29" fmla="*/ 1 h 40"/>
                  <a:gd name="T30" fmla="*/ 10 w 42"/>
                  <a:gd name="T31" fmla="*/ 1 h 40"/>
                  <a:gd name="T32" fmla="*/ 11 w 42"/>
                  <a:gd name="T33" fmla="*/ 1 h 40"/>
                  <a:gd name="T34" fmla="*/ 10 w 42"/>
                  <a:gd name="T35" fmla="*/ 0 h 40"/>
                  <a:gd name="T36" fmla="*/ 9 w 42"/>
                  <a:gd name="T37" fmla="*/ 1 h 40"/>
                  <a:gd name="T38" fmla="*/ 8 w 42"/>
                  <a:gd name="T39" fmla="*/ 1 h 40"/>
                  <a:gd name="T40" fmla="*/ 7 w 42"/>
                  <a:gd name="T41" fmla="*/ 1 h 40"/>
                  <a:gd name="T42" fmla="*/ 6 w 42"/>
                  <a:gd name="T43" fmla="*/ 2 h 40"/>
                  <a:gd name="T44" fmla="*/ 6 w 42"/>
                  <a:gd name="T45" fmla="*/ 3 h 40"/>
                  <a:gd name="T46" fmla="*/ 5 w 42"/>
                  <a:gd name="T47" fmla="*/ 3 h 40"/>
                  <a:gd name="T48" fmla="*/ 5 w 42"/>
                  <a:gd name="T49" fmla="*/ 3 h 40"/>
                  <a:gd name="T50" fmla="*/ 5 w 42"/>
                  <a:gd name="T51" fmla="*/ 5 h 40"/>
                  <a:gd name="T52" fmla="*/ 3 w 42"/>
                  <a:gd name="T53" fmla="*/ 5 h 40"/>
                  <a:gd name="T54" fmla="*/ 3 w 42"/>
                  <a:gd name="T55" fmla="*/ 5 h 40"/>
                  <a:gd name="T56" fmla="*/ 3 w 42"/>
                  <a:gd name="T57" fmla="*/ 6 h 40"/>
                  <a:gd name="T58" fmla="*/ 1 w 42"/>
                  <a:gd name="T59" fmla="*/ 6 h 40"/>
                  <a:gd name="T60" fmla="*/ 1 w 42"/>
                  <a:gd name="T61" fmla="*/ 7 h 40"/>
                  <a:gd name="T62" fmla="*/ 1 w 42"/>
                  <a:gd name="T63" fmla="*/ 8 h 40"/>
                  <a:gd name="T64" fmla="*/ 1 w 42"/>
                  <a:gd name="T65" fmla="*/ 9 h 40"/>
                  <a:gd name="T66" fmla="*/ 1 w 42"/>
                  <a:gd name="T67" fmla="*/ 9 h 40"/>
                  <a:gd name="T68" fmla="*/ 0 w 42"/>
                  <a:gd name="T69" fmla="*/ 10 h 40"/>
                  <a:gd name="T70" fmla="*/ 1 w 42"/>
                  <a:gd name="T71" fmla="*/ 10 h 40"/>
                  <a:gd name="T72" fmla="*/ 1 w 42"/>
                  <a:gd name="T73" fmla="*/ 10 h 40"/>
                  <a:gd name="T74" fmla="*/ 1 w 42"/>
                  <a:gd name="T75" fmla="*/ 10 h 40"/>
                  <a:gd name="T76" fmla="*/ 1 w 42"/>
                  <a:gd name="T77" fmla="*/ 10 h 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40"/>
                  <a:gd name="T119" fmla="*/ 42 w 42"/>
                  <a:gd name="T120" fmla="*/ 40 h 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40">
                    <a:moveTo>
                      <a:pt x="2" y="40"/>
                    </a:moveTo>
                    <a:lnTo>
                      <a:pt x="5" y="39"/>
                    </a:lnTo>
                    <a:lnTo>
                      <a:pt x="6" y="38"/>
                    </a:lnTo>
                    <a:lnTo>
                      <a:pt x="7" y="37"/>
                    </a:lnTo>
                    <a:lnTo>
                      <a:pt x="7" y="36"/>
                    </a:lnTo>
                    <a:lnTo>
                      <a:pt x="9" y="34"/>
                    </a:lnTo>
                    <a:lnTo>
                      <a:pt x="10" y="32"/>
                    </a:lnTo>
                    <a:lnTo>
                      <a:pt x="11" y="31"/>
                    </a:lnTo>
                    <a:lnTo>
                      <a:pt x="11" y="30"/>
                    </a:lnTo>
                    <a:lnTo>
                      <a:pt x="12" y="29"/>
                    </a:lnTo>
                    <a:lnTo>
                      <a:pt x="13" y="27"/>
                    </a:lnTo>
                    <a:lnTo>
                      <a:pt x="14" y="26"/>
                    </a:lnTo>
                    <a:lnTo>
                      <a:pt x="15" y="25"/>
                    </a:lnTo>
                    <a:lnTo>
                      <a:pt x="17" y="24"/>
                    </a:lnTo>
                    <a:lnTo>
                      <a:pt x="18" y="23"/>
                    </a:lnTo>
                    <a:lnTo>
                      <a:pt x="19" y="22"/>
                    </a:lnTo>
                    <a:lnTo>
                      <a:pt x="20" y="21"/>
                    </a:lnTo>
                    <a:lnTo>
                      <a:pt x="21" y="19"/>
                    </a:lnTo>
                    <a:lnTo>
                      <a:pt x="22" y="18"/>
                    </a:lnTo>
                    <a:lnTo>
                      <a:pt x="24" y="17"/>
                    </a:lnTo>
                    <a:lnTo>
                      <a:pt x="25" y="16"/>
                    </a:lnTo>
                    <a:lnTo>
                      <a:pt x="26" y="15"/>
                    </a:lnTo>
                    <a:lnTo>
                      <a:pt x="27" y="14"/>
                    </a:lnTo>
                    <a:lnTo>
                      <a:pt x="28" y="13"/>
                    </a:lnTo>
                    <a:lnTo>
                      <a:pt x="29" y="11"/>
                    </a:lnTo>
                    <a:lnTo>
                      <a:pt x="30" y="11"/>
                    </a:lnTo>
                    <a:lnTo>
                      <a:pt x="32" y="10"/>
                    </a:lnTo>
                    <a:lnTo>
                      <a:pt x="34" y="9"/>
                    </a:lnTo>
                    <a:lnTo>
                      <a:pt x="35" y="8"/>
                    </a:lnTo>
                    <a:lnTo>
                      <a:pt x="36" y="7"/>
                    </a:lnTo>
                    <a:lnTo>
                      <a:pt x="37" y="6"/>
                    </a:lnTo>
                    <a:lnTo>
                      <a:pt x="40" y="6"/>
                    </a:lnTo>
                    <a:lnTo>
                      <a:pt x="41" y="4"/>
                    </a:lnTo>
                    <a:lnTo>
                      <a:pt x="42" y="3"/>
                    </a:lnTo>
                    <a:lnTo>
                      <a:pt x="40" y="0"/>
                    </a:lnTo>
                    <a:lnTo>
                      <a:pt x="39" y="0"/>
                    </a:lnTo>
                    <a:lnTo>
                      <a:pt x="36" y="1"/>
                    </a:lnTo>
                    <a:lnTo>
                      <a:pt x="35" y="2"/>
                    </a:lnTo>
                    <a:lnTo>
                      <a:pt x="34" y="3"/>
                    </a:lnTo>
                    <a:lnTo>
                      <a:pt x="32" y="4"/>
                    </a:lnTo>
                    <a:lnTo>
                      <a:pt x="30" y="4"/>
                    </a:lnTo>
                    <a:lnTo>
                      <a:pt x="29" y="6"/>
                    </a:lnTo>
                    <a:lnTo>
                      <a:pt x="28" y="7"/>
                    </a:lnTo>
                    <a:lnTo>
                      <a:pt x="27" y="8"/>
                    </a:lnTo>
                    <a:lnTo>
                      <a:pt x="25" y="9"/>
                    </a:lnTo>
                    <a:lnTo>
                      <a:pt x="24" y="10"/>
                    </a:lnTo>
                    <a:lnTo>
                      <a:pt x="22" y="11"/>
                    </a:lnTo>
                    <a:lnTo>
                      <a:pt x="21" y="13"/>
                    </a:lnTo>
                    <a:lnTo>
                      <a:pt x="20" y="14"/>
                    </a:lnTo>
                    <a:lnTo>
                      <a:pt x="19" y="15"/>
                    </a:lnTo>
                    <a:lnTo>
                      <a:pt x="18" y="16"/>
                    </a:lnTo>
                    <a:lnTo>
                      <a:pt x="17" y="17"/>
                    </a:lnTo>
                    <a:lnTo>
                      <a:pt x="15" y="18"/>
                    </a:lnTo>
                    <a:lnTo>
                      <a:pt x="14" y="19"/>
                    </a:lnTo>
                    <a:lnTo>
                      <a:pt x="13" y="21"/>
                    </a:lnTo>
                    <a:lnTo>
                      <a:pt x="12" y="22"/>
                    </a:lnTo>
                    <a:lnTo>
                      <a:pt x="11" y="23"/>
                    </a:lnTo>
                    <a:lnTo>
                      <a:pt x="10" y="24"/>
                    </a:lnTo>
                    <a:lnTo>
                      <a:pt x="9" y="26"/>
                    </a:lnTo>
                    <a:lnTo>
                      <a:pt x="7" y="27"/>
                    </a:lnTo>
                    <a:lnTo>
                      <a:pt x="6" y="29"/>
                    </a:lnTo>
                    <a:lnTo>
                      <a:pt x="5" y="30"/>
                    </a:lnTo>
                    <a:lnTo>
                      <a:pt x="5" y="31"/>
                    </a:lnTo>
                    <a:lnTo>
                      <a:pt x="4" y="32"/>
                    </a:lnTo>
                    <a:lnTo>
                      <a:pt x="3" y="34"/>
                    </a:lnTo>
                    <a:lnTo>
                      <a:pt x="2" y="36"/>
                    </a:lnTo>
                    <a:lnTo>
                      <a:pt x="0" y="37"/>
                    </a:lnTo>
                    <a:lnTo>
                      <a:pt x="4" y="36"/>
                    </a:lnTo>
                    <a:lnTo>
                      <a:pt x="0" y="37"/>
                    </a:lnTo>
                    <a:lnTo>
                      <a:pt x="0" y="38"/>
                    </a:lnTo>
                    <a:lnTo>
                      <a:pt x="0" y="39"/>
                    </a:lnTo>
                    <a:lnTo>
                      <a:pt x="2" y="39"/>
                    </a:lnTo>
                    <a:lnTo>
                      <a:pt x="2" y="40"/>
                    </a:lnTo>
                    <a:lnTo>
                      <a:pt x="3" y="40"/>
                    </a:lnTo>
                    <a:lnTo>
                      <a:pt x="4" y="40"/>
                    </a:lnTo>
                    <a:lnTo>
                      <a:pt x="5" y="40"/>
                    </a:lnTo>
                    <a:lnTo>
                      <a:pt x="5" y="39"/>
                    </a:lnTo>
                    <a:lnTo>
                      <a:pt x="2" y="40"/>
                    </a:lnTo>
                    <a:close/>
                  </a:path>
                </a:pathLst>
              </a:custGeom>
              <a:solidFill>
                <a:srgbClr val="000000"/>
              </a:solidFill>
              <a:ln w="9525">
                <a:noFill/>
                <a:round/>
                <a:headEnd/>
                <a:tailEnd/>
              </a:ln>
            </p:spPr>
            <p:txBody>
              <a:bodyPr/>
              <a:lstStyle/>
              <a:p>
                <a:endParaRPr lang="en-GB"/>
              </a:p>
            </p:txBody>
          </p:sp>
          <p:sp>
            <p:nvSpPr>
              <p:cNvPr id="736" name="Freeform 1341"/>
              <p:cNvSpPr>
                <a:spLocks/>
              </p:cNvSpPr>
              <p:nvPr/>
            </p:nvSpPr>
            <p:spPr bwMode="auto">
              <a:xfrm>
                <a:off x="4044" y="3044"/>
                <a:ext cx="10" cy="8"/>
              </a:xfrm>
              <a:custGeom>
                <a:avLst/>
                <a:gdLst>
                  <a:gd name="T0" fmla="*/ 0 w 21"/>
                  <a:gd name="T1" fmla="*/ 1 h 16"/>
                  <a:gd name="T2" fmla="*/ 0 w 21"/>
                  <a:gd name="T3" fmla="*/ 1 h 16"/>
                  <a:gd name="T4" fmla="*/ 4 w 21"/>
                  <a:gd name="T5" fmla="*/ 4 h 16"/>
                  <a:gd name="T6" fmla="*/ 5 w 21"/>
                  <a:gd name="T7" fmla="*/ 3 h 16"/>
                  <a:gd name="T8" fmla="*/ 1 w 21"/>
                  <a:gd name="T9" fmla="*/ 1 h 16"/>
                  <a:gd name="T10" fmla="*/ 1 w 21"/>
                  <a:gd name="T11" fmla="*/ 1 h 16"/>
                  <a:gd name="T12" fmla="*/ 1 w 21"/>
                  <a:gd name="T13" fmla="*/ 1 h 16"/>
                  <a:gd name="T14" fmla="*/ 0 w 21"/>
                  <a:gd name="T15" fmla="*/ 0 h 16"/>
                  <a:gd name="T16" fmla="*/ 0 w 21"/>
                  <a:gd name="T17" fmla="*/ 0 h 16"/>
                  <a:gd name="T18" fmla="*/ 0 w 21"/>
                  <a:gd name="T19" fmla="*/ 1 h 16"/>
                  <a:gd name="T20" fmla="*/ 0 w 21"/>
                  <a:gd name="T21" fmla="*/ 1 h 16"/>
                  <a:gd name="T22" fmla="*/ 0 w 21"/>
                  <a:gd name="T23" fmla="*/ 1 h 16"/>
                  <a:gd name="T24" fmla="*/ 0 w 21"/>
                  <a:gd name="T25" fmla="*/ 1 h 16"/>
                  <a:gd name="T26" fmla="*/ 0 w 21"/>
                  <a:gd name="T27" fmla="*/ 1 h 16"/>
                  <a:gd name="T28" fmla="*/ 0 w 21"/>
                  <a:gd name="T29" fmla="*/ 1 h 16"/>
                  <a:gd name="T30" fmla="*/ 0 w 21"/>
                  <a:gd name="T31" fmla="*/ 1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16"/>
                  <a:gd name="T50" fmla="*/ 21 w 21"/>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16">
                    <a:moveTo>
                      <a:pt x="0" y="1"/>
                    </a:moveTo>
                    <a:lnTo>
                      <a:pt x="1" y="5"/>
                    </a:lnTo>
                    <a:lnTo>
                      <a:pt x="19" y="16"/>
                    </a:lnTo>
                    <a:lnTo>
                      <a:pt x="21" y="12"/>
                    </a:lnTo>
                    <a:lnTo>
                      <a:pt x="4" y="1"/>
                    </a:lnTo>
                    <a:lnTo>
                      <a:pt x="5" y="5"/>
                    </a:lnTo>
                    <a:lnTo>
                      <a:pt x="4" y="1"/>
                    </a:lnTo>
                    <a:lnTo>
                      <a:pt x="3" y="0"/>
                    </a:lnTo>
                    <a:lnTo>
                      <a:pt x="1" y="0"/>
                    </a:lnTo>
                    <a:lnTo>
                      <a:pt x="1" y="1"/>
                    </a:lnTo>
                    <a:lnTo>
                      <a:pt x="0" y="1"/>
                    </a:lnTo>
                    <a:lnTo>
                      <a:pt x="0" y="2"/>
                    </a:lnTo>
                    <a:lnTo>
                      <a:pt x="0" y="3"/>
                    </a:lnTo>
                    <a:lnTo>
                      <a:pt x="0" y="5"/>
                    </a:lnTo>
                    <a:lnTo>
                      <a:pt x="1" y="5"/>
                    </a:lnTo>
                    <a:lnTo>
                      <a:pt x="0" y="1"/>
                    </a:lnTo>
                    <a:close/>
                  </a:path>
                </a:pathLst>
              </a:custGeom>
              <a:solidFill>
                <a:srgbClr val="000000"/>
              </a:solidFill>
              <a:ln w="9525">
                <a:noFill/>
                <a:round/>
                <a:headEnd/>
                <a:tailEnd/>
              </a:ln>
            </p:spPr>
            <p:txBody>
              <a:bodyPr/>
              <a:lstStyle/>
              <a:p>
                <a:endParaRPr lang="en-GB"/>
              </a:p>
            </p:txBody>
          </p:sp>
          <p:sp>
            <p:nvSpPr>
              <p:cNvPr id="737" name="Freeform 1342"/>
              <p:cNvSpPr>
                <a:spLocks noEditPoints="1"/>
              </p:cNvSpPr>
              <p:nvPr/>
            </p:nvSpPr>
            <p:spPr bwMode="auto">
              <a:xfrm>
                <a:off x="4036" y="3016"/>
                <a:ext cx="125" cy="125"/>
              </a:xfrm>
              <a:custGeom>
                <a:avLst/>
                <a:gdLst>
                  <a:gd name="T0" fmla="*/ 0 w 251"/>
                  <a:gd name="T1" fmla="*/ 34 h 249"/>
                  <a:gd name="T2" fmla="*/ 0 w 251"/>
                  <a:gd name="T3" fmla="*/ 31 h 249"/>
                  <a:gd name="T4" fmla="*/ 0 w 251"/>
                  <a:gd name="T5" fmla="*/ 27 h 249"/>
                  <a:gd name="T6" fmla="*/ 4 w 251"/>
                  <a:gd name="T7" fmla="*/ 26 h 249"/>
                  <a:gd name="T8" fmla="*/ 4 w 251"/>
                  <a:gd name="T9" fmla="*/ 30 h 249"/>
                  <a:gd name="T10" fmla="*/ 4 w 251"/>
                  <a:gd name="T11" fmla="*/ 33 h 249"/>
                  <a:gd name="T12" fmla="*/ 4 w 251"/>
                  <a:gd name="T13" fmla="*/ 35 h 249"/>
                  <a:gd name="T14" fmla="*/ 12 w 251"/>
                  <a:gd name="T15" fmla="*/ 56 h 249"/>
                  <a:gd name="T16" fmla="*/ 9 w 251"/>
                  <a:gd name="T17" fmla="*/ 54 h 249"/>
                  <a:gd name="T18" fmla="*/ 7 w 251"/>
                  <a:gd name="T19" fmla="*/ 52 h 249"/>
                  <a:gd name="T20" fmla="*/ 5 w 251"/>
                  <a:gd name="T21" fmla="*/ 49 h 249"/>
                  <a:gd name="T22" fmla="*/ 10 w 251"/>
                  <a:gd name="T23" fmla="*/ 48 h 249"/>
                  <a:gd name="T24" fmla="*/ 11 w 251"/>
                  <a:gd name="T25" fmla="*/ 51 h 249"/>
                  <a:gd name="T26" fmla="*/ 14 w 251"/>
                  <a:gd name="T27" fmla="*/ 53 h 249"/>
                  <a:gd name="T28" fmla="*/ 37 w 251"/>
                  <a:gd name="T29" fmla="*/ 62 h 249"/>
                  <a:gd name="T30" fmla="*/ 33 w 251"/>
                  <a:gd name="T31" fmla="*/ 63 h 249"/>
                  <a:gd name="T32" fmla="*/ 30 w 251"/>
                  <a:gd name="T33" fmla="*/ 63 h 249"/>
                  <a:gd name="T34" fmla="*/ 26 w 251"/>
                  <a:gd name="T35" fmla="*/ 62 h 249"/>
                  <a:gd name="T36" fmla="*/ 27 w 251"/>
                  <a:gd name="T37" fmla="*/ 58 h 249"/>
                  <a:gd name="T38" fmla="*/ 30 w 251"/>
                  <a:gd name="T39" fmla="*/ 59 h 249"/>
                  <a:gd name="T40" fmla="*/ 33 w 251"/>
                  <a:gd name="T41" fmla="*/ 59 h 249"/>
                  <a:gd name="T42" fmla="*/ 35 w 251"/>
                  <a:gd name="T43" fmla="*/ 58 h 249"/>
                  <a:gd name="T44" fmla="*/ 56 w 251"/>
                  <a:gd name="T45" fmla="*/ 51 h 249"/>
                  <a:gd name="T46" fmla="*/ 53 w 251"/>
                  <a:gd name="T47" fmla="*/ 54 h 249"/>
                  <a:gd name="T48" fmla="*/ 51 w 251"/>
                  <a:gd name="T49" fmla="*/ 56 h 249"/>
                  <a:gd name="T50" fmla="*/ 46 w 251"/>
                  <a:gd name="T51" fmla="*/ 54 h 249"/>
                  <a:gd name="T52" fmla="*/ 49 w 251"/>
                  <a:gd name="T53" fmla="*/ 52 h 249"/>
                  <a:gd name="T54" fmla="*/ 51 w 251"/>
                  <a:gd name="T55" fmla="*/ 50 h 249"/>
                  <a:gd name="T56" fmla="*/ 53 w 251"/>
                  <a:gd name="T57" fmla="*/ 48 h 249"/>
                  <a:gd name="T58" fmla="*/ 62 w 251"/>
                  <a:gd name="T59" fmla="*/ 27 h 249"/>
                  <a:gd name="T60" fmla="*/ 62 w 251"/>
                  <a:gd name="T61" fmla="*/ 31 h 249"/>
                  <a:gd name="T62" fmla="*/ 62 w 251"/>
                  <a:gd name="T63" fmla="*/ 34 h 249"/>
                  <a:gd name="T64" fmla="*/ 62 w 251"/>
                  <a:gd name="T65" fmla="*/ 37 h 249"/>
                  <a:gd name="T66" fmla="*/ 58 w 251"/>
                  <a:gd name="T67" fmla="*/ 35 h 249"/>
                  <a:gd name="T68" fmla="*/ 58 w 251"/>
                  <a:gd name="T69" fmla="*/ 32 h 249"/>
                  <a:gd name="T70" fmla="*/ 58 w 251"/>
                  <a:gd name="T71" fmla="*/ 29 h 249"/>
                  <a:gd name="T72" fmla="*/ 62 w 251"/>
                  <a:gd name="T73" fmla="*/ 26 h 249"/>
                  <a:gd name="T74" fmla="*/ 51 w 251"/>
                  <a:gd name="T75" fmla="*/ 7 h 249"/>
                  <a:gd name="T76" fmla="*/ 54 w 251"/>
                  <a:gd name="T77" fmla="*/ 10 h 249"/>
                  <a:gd name="T78" fmla="*/ 56 w 251"/>
                  <a:gd name="T79" fmla="*/ 13 h 249"/>
                  <a:gd name="T80" fmla="*/ 53 w 251"/>
                  <a:gd name="T81" fmla="*/ 16 h 249"/>
                  <a:gd name="T82" fmla="*/ 51 w 251"/>
                  <a:gd name="T83" fmla="*/ 14 h 249"/>
                  <a:gd name="T84" fmla="*/ 49 w 251"/>
                  <a:gd name="T85" fmla="*/ 11 h 249"/>
                  <a:gd name="T86" fmla="*/ 47 w 251"/>
                  <a:gd name="T87" fmla="*/ 10 h 249"/>
                  <a:gd name="T88" fmla="*/ 27 w 251"/>
                  <a:gd name="T89" fmla="*/ 1 h 249"/>
                  <a:gd name="T90" fmla="*/ 31 w 251"/>
                  <a:gd name="T91" fmla="*/ 0 h 249"/>
                  <a:gd name="T92" fmla="*/ 34 w 251"/>
                  <a:gd name="T93" fmla="*/ 0 h 249"/>
                  <a:gd name="T94" fmla="*/ 38 w 251"/>
                  <a:gd name="T95" fmla="*/ 1 h 249"/>
                  <a:gd name="T96" fmla="*/ 34 w 251"/>
                  <a:gd name="T97" fmla="*/ 5 h 249"/>
                  <a:gd name="T98" fmla="*/ 31 w 251"/>
                  <a:gd name="T99" fmla="*/ 4 h 249"/>
                  <a:gd name="T100" fmla="*/ 28 w 251"/>
                  <a:gd name="T101" fmla="*/ 4 h 249"/>
                  <a:gd name="T102" fmla="*/ 6 w 251"/>
                  <a:gd name="T103" fmla="*/ 14 h 249"/>
                  <a:gd name="T104" fmla="*/ 8 w 251"/>
                  <a:gd name="T105" fmla="*/ 11 h 249"/>
                  <a:gd name="T106" fmla="*/ 10 w 251"/>
                  <a:gd name="T107" fmla="*/ 8 h 249"/>
                  <a:gd name="T108" fmla="*/ 13 w 251"/>
                  <a:gd name="T109" fmla="*/ 6 h 249"/>
                  <a:gd name="T110" fmla="*/ 15 w 251"/>
                  <a:gd name="T111" fmla="*/ 9 h 249"/>
                  <a:gd name="T112" fmla="*/ 13 w 251"/>
                  <a:gd name="T113" fmla="*/ 11 h 249"/>
                  <a:gd name="T114" fmla="*/ 11 w 251"/>
                  <a:gd name="T115" fmla="*/ 14 h 249"/>
                  <a:gd name="T116" fmla="*/ 9 w 251"/>
                  <a:gd name="T117" fmla="*/ 16 h 2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1"/>
                  <a:gd name="T178" fmla="*/ 0 h 249"/>
                  <a:gd name="T179" fmla="*/ 251 w 251"/>
                  <a:gd name="T180" fmla="*/ 249 h 2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1" h="249">
                    <a:moveTo>
                      <a:pt x="4" y="147"/>
                    </a:moveTo>
                    <a:lnTo>
                      <a:pt x="2" y="146"/>
                    </a:lnTo>
                    <a:lnTo>
                      <a:pt x="2" y="144"/>
                    </a:lnTo>
                    <a:lnTo>
                      <a:pt x="2" y="142"/>
                    </a:lnTo>
                    <a:lnTo>
                      <a:pt x="2" y="141"/>
                    </a:lnTo>
                    <a:lnTo>
                      <a:pt x="1" y="139"/>
                    </a:lnTo>
                    <a:lnTo>
                      <a:pt x="1" y="138"/>
                    </a:lnTo>
                    <a:lnTo>
                      <a:pt x="1" y="137"/>
                    </a:lnTo>
                    <a:lnTo>
                      <a:pt x="1" y="135"/>
                    </a:lnTo>
                    <a:lnTo>
                      <a:pt x="1" y="133"/>
                    </a:lnTo>
                    <a:lnTo>
                      <a:pt x="1" y="132"/>
                    </a:lnTo>
                    <a:lnTo>
                      <a:pt x="0" y="131"/>
                    </a:lnTo>
                    <a:lnTo>
                      <a:pt x="0" y="129"/>
                    </a:lnTo>
                    <a:lnTo>
                      <a:pt x="0" y="127"/>
                    </a:lnTo>
                    <a:lnTo>
                      <a:pt x="0" y="126"/>
                    </a:lnTo>
                    <a:lnTo>
                      <a:pt x="0" y="124"/>
                    </a:lnTo>
                    <a:lnTo>
                      <a:pt x="0" y="123"/>
                    </a:lnTo>
                    <a:lnTo>
                      <a:pt x="0" y="122"/>
                    </a:lnTo>
                    <a:lnTo>
                      <a:pt x="0" y="119"/>
                    </a:lnTo>
                    <a:lnTo>
                      <a:pt x="0" y="118"/>
                    </a:lnTo>
                    <a:lnTo>
                      <a:pt x="1" y="117"/>
                    </a:lnTo>
                    <a:lnTo>
                      <a:pt x="1" y="115"/>
                    </a:lnTo>
                    <a:lnTo>
                      <a:pt x="1" y="114"/>
                    </a:lnTo>
                    <a:lnTo>
                      <a:pt x="1" y="112"/>
                    </a:lnTo>
                    <a:lnTo>
                      <a:pt x="1" y="110"/>
                    </a:lnTo>
                    <a:lnTo>
                      <a:pt x="1" y="109"/>
                    </a:lnTo>
                    <a:lnTo>
                      <a:pt x="2" y="107"/>
                    </a:lnTo>
                    <a:lnTo>
                      <a:pt x="2" y="106"/>
                    </a:lnTo>
                    <a:lnTo>
                      <a:pt x="2" y="104"/>
                    </a:lnTo>
                    <a:lnTo>
                      <a:pt x="2" y="102"/>
                    </a:lnTo>
                    <a:lnTo>
                      <a:pt x="4" y="101"/>
                    </a:lnTo>
                    <a:lnTo>
                      <a:pt x="4" y="100"/>
                    </a:lnTo>
                    <a:lnTo>
                      <a:pt x="4" y="97"/>
                    </a:lnTo>
                    <a:lnTo>
                      <a:pt x="20" y="102"/>
                    </a:lnTo>
                    <a:lnTo>
                      <a:pt x="20" y="103"/>
                    </a:lnTo>
                    <a:lnTo>
                      <a:pt x="19" y="104"/>
                    </a:lnTo>
                    <a:lnTo>
                      <a:pt x="19" y="107"/>
                    </a:lnTo>
                    <a:lnTo>
                      <a:pt x="19" y="108"/>
                    </a:lnTo>
                    <a:lnTo>
                      <a:pt x="19" y="109"/>
                    </a:lnTo>
                    <a:lnTo>
                      <a:pt x="17" y="110"/>
                    </a:lnTo>
                    <a:lnTo>
                      <a:pt x="17" y="111"/>
                    </a:lnTo>
                    <a:lnTo>
                      <a:pt x="17" y="112"/>
                    </a:lnTo>
                    <a:lnTo>
                      <a:pt x="17" y="114"/>
                    </a:lnTo>
                    <a:lnTo>
                      <a:pt x="17" y="115"/>
                    </a:lnTo>
                    <a:lnTo>
                      <a:pt x="17" y="117"/>
                    </a:lnTo>
                    <a:lnTo>
                      <a:pt x="17" y="118"/>
                    </a:lnTo>
                    <a:lnTo>
                      <a:pt x="16" y="119"/>
                    </a:lnTo>
                    <a:lnTo>
                      <a:pt x="16" y="121"/>
                    </a:lnTo>
                    <a:lnTo>
                      <a:pt x="16" y="122"/>
                    </a:lnTo>
                    <a:lnTo>
                      <a:pt x="16" y="123"/>
                    </a:lnTo>
                    <a:lnTo>
                      <a:pt x="16" y="124"/>
                    </a:lnTo>
                    <a:lnTo>
                      <a:pt x="16" y="125"/>
                    </a:lnTo>
                    <a:lnTo>
                      <a:pt x="16" y="127"/>
                    </a:lnTo>
                    <a:lnTo>
                      <a:pt x="16" y="129"/>
                    </a:lnTo>
                    <a:lnTo>
                      <a:pt x="17" y="130"/>
                    </a:lnTo>
                    <a:lnTo>
                      <a:pt x="17" y="131"/>
                    </a:lnTo>
                    <a:lnTo>
                      <a:pt x="17" y="132"/>
                    </a:lnTo>
                    <a:lnTo>
                      <a:pt x="17" y="133"/>
                    </a:lnTo>
                    <a:lnTo>
                      <a:pt x="17" y="134"/>
                    </a:lnTo>
                    <a:lnTo>
                      <a:pt x="17" y="135"/>
                    </a:lnTo>
                    <a:lnTo>
                      <a:pt x="17" y="137"/>
                    </a:lnTo>
                    <a:lnTo>
                      <a:pt x="19" y="138"/>
                    </a:lnTo>
                    <a:lnTo>
                      <a:pt x="19" y="140"/>
                    </a:lnTo>
                    <a:lnTo>
                      <a:pt x="19" y="141"/>
                    </a:lnTo>
                    <a:lnTo>
                      <a:pt x="19" y="142"/>
                    </a:lnTo>
                    <a:lnTo>
                      <a:pt x="20" y="144"/>
                    </a:lnTo>
                    <a:lnTo>
                      <a:pt x="4" y="147"/>
                    </a:lnTo>
                    <a:close/>
                    <a:moveTo>
                      <a:pt x="55" y="228"/>
                    </a:moveTo>
                    <a:lnTo>
                      <a:pt x="54" y="226"/>
                    </a:lnTo>
                    <a:lnTo>
                      <a:pt x="52" y="225"/>
                    </a:lnTo>
                    <a:lnTo>
                      <a:pt x="51" y="224"/>
                    </a:lnTo>
                    <a:lnTo>
                      <a:pt x="50" y="224"/>
                    </a:lnTo>
                    <a:lnTo>
                      <a:pt x="48" y="223"/>
                    </a:lnTo>
                    <a:lnTo>
                      <a:pt x="47" y="222"/>
                    </a:lnTo>
                    <a:lnTo>
                      <a:pt x="46" y="221"/>
                    </a:lnTo>
                    <a:lnTo>
                      <a:pt x="45" y="220"/>
                    </a:lnTo>
                    <a:lnTo>
                      <a:pt x="44" y="220"/>
                    </a:lnTo>
                    <a:lnTo>
                      <a:pt x="43" y="218"/>
                    </a:lnTo>
                    <a:lnTo>
                      <a:pt x="42" y="217"/>
                    </a:lnTo>
                    <a:lnTo>
                      <a:pt x="40" y="216"/>
                    </a:lnTo>
                    <a:lnTo>
                      <a:pt x="39" y="215"/>
                    </a:lnTo>
                    <a:lnTo>
                      <a:pt x="38" y="214"/>
                    </a:lnTo>
                    <a:lnTo>
                      <a:pt x="37" y="213"/>
                    </a:lnTo>
                    <a:lnTo>
                      <a:pt x="36" y="211"/>
                    </a:lnTo>
                    <a:lnTo>
                      <a:pt x="35" y="210"/>
                    </a:lnTo>
                    <a:lnTo>
                      <a:pt x="33" y="209"/>
                    </a:lnTo>
                    <a:lnTo>
                      <a:pt x="32" y="208"/>
                    </a:lnTo>
                    <a:lnTo>
                      <a:pt x="32" y="207"/>
                    </a:lnTo>
                    <a:lnTo>
                      <a:pt x="31" y="206"/>
                    </a:lnTo>
                    <a:lnTo>
                      <a:pt x="30" y="205"/>
                    </a:lnTo>
                    <a:lnTo>
                      <a:pt x="29" y="203"/>
                    </a:lnTo>
                    <a:lnTo>
                      <a:pt x="28" y="202"/>
                    </a:lnTo>
                    <a:lnTo>
                      <a:pt x="27" y="201"/>
                    </a:lnTo>
                    <a:lnTo>
                      <a:pt x="25" y="200"/>
                    </a:lnTo>
                    <a:lnTo>
                      <a:pt x="25" y="199"/>
                    </a:lnTo>
                    <a:lnTo>
                      <a:pt x="24" y="198"/>
                    </a:lnTo>
                    <a:lnTo>
                      <a:pt x="23" y="195"/>
                    </a:lnTo>
                    <a:lnTo>
                      <a:pt x="22" y="194"/>
                    </a:lnTo>
                    <a:lnTo>
                      <a:pt x="22" y="193"/>
                    </a:lnTo>
                    <a:lnTo>
                      <a:pt x="21" y="192"/>
                    </a:lnTo>
                    <a:lnTo>
                      <a:pt x="35" y="184"/>
                    </a:lnTo>
                    <a:lnTo>
                      <a:pt x="36" y="185"/>
                    </a:lnTo>
                    <a:lnTo>
                      <a:pt x="37" y="186"/>
                    </a:lnTo>
                    <a:lnTo>
                      <a:pt x="37" y="187"/>
                    </a:lnTo>
                    <a:lnTo>
                      <a:pt x="38" y="188"/>
                    </a:lnTo>
                    <a:lnTo>
                      <a:pt x="38" y="190"/>
                    </a:lnTo>
                    <a:lnTo>
                      <a:pt x="39" y="191"/>
                    </a:lnTo>
                    <a:lnTo>
                      <a:pt x="40" y="192"/>
                    </a:lnTo>
                    <a:lnTo>
                      <a:pt x="42" y="193"/>
                    </a:lnTo>
                    <a:lnTo>
                      <a:pt x="42" y="194"/>
                    </a:lnTo>
                    <a:lnTo>
                      <a:pt x="43" y="195"/>
                    </a:lnTo>
                    <a:lnTo>
                      <a:pt x="44" y="195"/>
                    </a:lnTo>
                    <a:lnTo>
                      <a:pt x="44" y="196"/>
                    </a:lnTo>
                    <a:lnTo>
                      <a:pt x="45" y="198"/>
                    </a:lnTo>
                    <a:lnTo>
                      <a:pt x="46" y="199"/>
                    </a:lnTo>
                    <a:lnTo>
                      <a:pt x="47" y="200"/>
                    </a:lnTo>
                    <a:lnTo>
                      <a:pt x="47" y="201"/>
                    </a:lnTo>
                    <a:lnTo>
                      <a:pt x="48" y="201"/>
                    </a:lnTo>
                    <a:lnTo>
                      <a:pt x="50" y="202"/>
                    </a:lnTo>
                    <a:lnTo>
                      <a:pt x="51" y="203"/>
                    </a:lnTo>
                    <a:lnTo>
                      <a:pt x="52" y="205"/>
                    </a:lnTo>
                    <a:lnTo>
                      <a:pt x="53" y="206"/>
                    </a:lnTo>
                    <a:lnTo>
                      <a:pt x="54" y="207"/>
                    </a:lnTo>
                    <a:lnTo>
                      <a:pt x="55" y="208"/>
                    </a:lnTo>
                    <a:lnTo>
                      <a:pt x="57" y="208"/>
                    </a:lnTo>
                    <a:lnTo>
                      <a:pt x="58" y="209"/>
                    </a:lnTo>
                    <a:lnTo>
                      <a:pt x="58" y="210"/>
                    </a:lnTo>
                    <a:lnTo>
                      <a:pt x="59" y="210"/>
                    </a:lnTo>
                    <a:lnTo>
                      <a:pt x="60" y="211"/>
                    </a:lnTo>
                    <a:lnTo>
                      <a:pt x="61" y="211"/>
                    </a:lnTo>
                    <a:lnTo>
                      <a:pt x="62" y="213"/>
                    </a:lnTo>
                    <a:lnTo>
                      <a:pt x="63" y="213"/>
                    </a:lnTo>
                    <a:lnTo>
                      <a:pt x="55" y="228"/>
                    </a:lnTo>
                    <a:close/>
                    <a:moveTo>
                      <a:pt x="149" y="247"/>
                    </a:moveTo>
                    <a:lnTo>
                      <a:pt x="148" y="247"/>
                    </a:lnTo>
                    <a:lnTo>
                      <a:pt x="145" y="247"/>
                    </a:lnTo>
                    <a:lnTo>
                      <a:pt x="144" y="248"/>
                    </a:lnTo>
                    <a:lnTo>
                      <a:pt x="142" y="248"/>
                    </a:lnTo>
                    <a:lnTo>
                      <a:pt x="141" y="248"/>
                    </a:lnTo>
                    <a:lnTo>
                      <a:pt x="139" y="248"/>
                    </a:lnTo>
                    <a:lnTo>
                      <a:pt x="138" y="249"/>
                    </a:lnTo>
                    <a:lnTo>
                      <a:pt x="136" y="249"/>
                    </a:lnTo>
                    <a:lnTo>
                      <a:pt x="135" y="249"/>
                    </a:lnTo>
                    <a:lnTo>
                      <a:pt x="134" y="249"/>
                    </a:lnTo>
                    <a:lnTo>
                      <a:pt x="131" y="249"/>
                    </a:lnTo>
                    <a:lnTo>
                      <a:pt x="130" y="249"/>
                    </a:lnTo>
                    <a:lnTo>
                      <a:pt x="129" y="249"/>
                    </a:lnTo>
                    <a:lnTo>
                      <a:pt x="127" y="249"/>
                    </a:lnTo>
                    <a:lnTo>
                      <a:pt x="126" y="249"/>
                    </a:lnTo>
                    <a:lnTo>
                      <a:pt x="125" y="249"/>
                    </a:lnTo>
                    <a:lnTo>
                      <a:pt x="122" y="249"/>
                    </a:lnTo>
                    <a:lnTo>
                      <a:pt x="121" y="249"/>
                    </a:lnTo>
                    <a:lnTo>
                      <a:pt x="120" y="249"/>
                    </a:lnTo>
                    <a:lnTo>
                      <a:pt x="118" y="249"/>
                    </a:lnTo>
                    <a:lnTo>
                      <a:pt x="116" y="249"/>
                    </a:lnTo>
                    <a:lnTo>
                      <a:pt x="115" y="249"/>
                    </a:lnTo>
                    <a:lnTo>
                      <a:pt x="113" y="248"/>
                    </a:lnTo>
                    <a:lnTo>
                      <a:pt x="112" y="248"/>
                    </a:lnTo>
                    <a:lnTo>
                      <a:pt x="111" y="248"/>
                    </a:lnTo>
                    <a:lnTo>
                      <a:pt x="108" y="248"/>
                    </a:lnTo>
                    <a:lnTo>
                      <a:pt x="107" y="248"/>
                    </a:lnTo>
                    <a:lnTo>
                      <a:pt x="105" y="247"/>
                    </a:lnTo>
                    <a:lnTo>
                      <a:pt x="104" y="247"/>
                    </a:lnTo>
                    <a:lnTo>
                      <a:pt x="103" y="247"/>
                    </a:lnTo>
                    <a:lnTo>
                      <a:pt x="100" y="246"/>
                    </a:lnTo>
                    <a:lnTo>
                      <a:pt x="99" y="246"/>
                    </a:lnTo>
                    <a:lnTo>
                      <a:pt x="104" y="230"/>
                    </a:lnTo>
                    <a:lnTo>
                      <a:pt x="105" y="231"/>
                    </a:lnTo>
                    <a:lnTo>
                      <a:pt x="106" y="231"/>
                    </a:lnTo>
                    <a:lnTo>
                      <a:pt x="107" y="231"/>
                    </a:lnTo>
                    <a:lnTo>
                      <a:pt x="108" y="232"/>
                    </a:lnTo>
                    <a:lnTo>
                      <a:pt x="111" y="232"/>
                    </a:lnTo>
                    <a:lnTo>
                      <a:pt x="112" y="232"/>
                    </a:lnTo>
                    <a:lnTo>
                      <a:pt x="113" y="232"/>
                    </a:lnTo>
                    <a:lnTo>
                      <a:pt x="114" y="232"/>
                    </a:lnTo>
                    <a:lnTo>
                      <a:pt x="115" y="232"/>
                    </a:lnTo>
                    <a:lnTo>
                      <a:pt x="116" y="233"/>
                    </a:lnTo>
                    <a:lnTo>
                      <a:pt x="118" y="233"/>
                    </a:lnTo>
                    <a:lnTo>
                      <a:pt x="120" y="233"/>
                    </a:lnTo>
                    <a:lnTo>
                      <a:pt x="121" y="233"/>
                    </a:lnTo>
                    <a:lnTo>
                      <a:pt x="122" y="233"/>
                    </a:lnTo>
                    <a:lnTo>
                      <a:pt x="123" y="233"/>
                    </a:lnTo>
                    <a:lnTo>
                      <a:pt x="125" y="233"/>
                    </a:lnTo>
                    <a:lnTo>
                      <a:pt x="126" y="233"/>
                    </a:lnTo>
                    <a:lnTo>
                      <a:pt x="127" y="233"/>
                    </a:lnTo>
                    <a:lnTo>
                      <a:pt x="128" y="233"/>
                    </a:lnTo>
                    <a:lnTo>
                      <a:pt x="129" y="233"/>
                    </a:lnTo>
                    <a:lnTo>
                      <a:pt x="131" y="233"/>
                    </a:lnTo>
                    <a:lnTo>
                      <a:pt x="133" y="233"/>
                    </a:lnTo>
                    <a:lnTo>
                      <a:pt x="134" y="233"/>
                    </a:lnTo>
                    <a:lnTo>
                      <a:pt x="135" y="233"/>
                    </a:lnTo>
                    <a:lnTo>
                      <a:pt x="136" y="233"/>
                    </a:lnTo>
                    <a:lnTo>
                      <a:pt x="137" y="232"/>
                    </a:lnTo>
                    <a:lnTo>
                      <a:pt x="138" y="232"/>
                    </a:lnTo>
                    <a:lnTo>
                      <a:pt x="139" y="232"/>
                    </a:lnTo>
                    <a:lnTo>
                      <a:pt x="141" y="232"/>
                    </a:lnTo>
                    <a:lnTo>
                      <a:pt x="142" y="232"/>
                    </a:lnTo>
                    <a:lnTo>
                      <a:pt x="143" y="231"/>
                    </a:lnTo>
                    <a:lnTo>
                      <a:pt x="144" y="231"/>
                    </a:lnTo>
                    <a:lnTo>
                      <a:pt x="149" y="247"/>
                    </a:lnTo>
                    <a:close/>
                    <a:moveTo>
                      <a:pt x="228" y="195"/>
                    </a:moveTo>
                    <a:lnTo>
                      <a:pt x="227" y="196"/>
                    </a:lnTo>
                    <a:lnTo>
                      <a:pt x="227" y="198"/>
                    </a:lnTo>
                    <a:lnTo>
                      <a:pt x="226" y="199"/>
                    </a:lnTo>
                    <a:lnTo>
                      <a:pt x="225" y="200"/>
                    </a:lnTo>
                    <a:lnTo>
                      <a:pt x="224" y="201"/>
                    </a:lnTo>
                    <a:lnTo>
                      <a:pt x="224" y="203"/>
                    </a:lnTo>
                    <a:lnTo>
                      <a:pt x="222" y="205"/>
                    </a:lnTo>
                    <a:lnTo>
                      <a:pt x="221" y="206"/>
                    </a:lnTo>
                    <a:lnTo>
                      <a:pt x="220" y="207"/>
                    </a:lnTo>
                    <a:lnTo>
                      <a:pt x="219" y="208"/>
                    </a:lnTo>
                    <a:lnTo>
                      <a:pt x="219" y="209"/>
                    </a:lnTo>
                    <a:lnTo>
                      <a:pt x="218" y="210"/>
                    </a:lnTo>
                    <a:lnTo>
                      <a:pt x="217" y="211"/>
                    </a:lnTo>
                    <a:lnTo>
                      <a:pt x="216" y="213"/>
                    </a:lnTo>
                    <a:lnTo>
                      <a:pt x="214" y="214"/>
                    </a:lnTo>
                    <a:lnTo>
                      <a:pt x="213" y="214"/>
                    </a:lnTo>
                    <a:lnTo>
                      <a:pt x="212" y="215"/>
                    </a:lnTo>
                    <a:lnTo>
                      <a:pt x="211" y="216"/>
                    </a:lnTo>
                    <a:lnTo>
                      <a:pt x="210" y="217"/>
                    </a:lnTo>
                    <a:lnTo>
                      <a:pt x="209" y="218"/>
                    </a:lnTo>
                    <a:lnTo>
                      <a:pt x="207" y="220"/>
                    </a:lnTo>
                    <a:lnTo>
                      <a:pt x="206" y="221"/>
                    </a:lnTo>
                    <a:lnTo>
                      <a:pt x="205" y="222"/>
                    </a:lnTo>
                    <a:lnTo>
                      <a:pt x="204" y="222"/>
                    </a:lnTo>
                    <a:lnTo>
                      <a:pt x="203" y="223"/>
                    </a:lnTo>
                    <a:lnTo>
                      <a:pt x="202" y="224"/>
                    </a:lnTo>
                    <a:lnTo>
                      <a:pt x="199" y="225"/>
                    </a:lnTo>
                    <a:lnTo>
                      <a:pt x="198" y="226"/>
                    </a:lnTo>
                    <a:lnTo>
                      <a:pt x="197" y="226"/>
                    </a:lnTo>
                    <a:lnTo>
                      <a:pt x="196" y="228"/>
                    </a:lnTo>
                    <a:lnTo>
                      <a:pt x="195" y="229"/>
                    </a:lnTo>
                    <a:lnTo>
                      <a:pt x="192" y="230"/>
                    </a:lnTo>
                    <a:lnTo>
                      <a:pt x="186" y="215"/>
                    </a:lnTo>
                    <a:lnTo>
                      <a:pt x="187" y="214"/>
                    </a:lnTo>
                    <a:lnTo>
                      <a:pt x="188" y="214"/>
                    </a:lnTo>
                    <a:lnTo>
                      <a:pt x="189" y="213"/>
                    </a:lnTo>
                    <a:lnTo>
                      <a:pt x="190" y="213"/>
                    </a:lnTo>
                    <a:lnTo>
                      <a:pt x="191" y="211"/>
                    </a:lnTo>
                    <a:lnTo>
                      <a:pt x="192" y="210"/>
                    </a:lnTo>
                    <a:lnTo>
                      <a:pt x="194" y="209"/>
                    </a:lnTo>
                    <a:lnTo>
                      <a:pt x="195" y="208"/>
                    </a:lnTo>
                    <a:lnTo>
                      <a:pt x="196" y="208"/>
                    </a:lnTo>
                    <a:lnTo>
                      <a:pt x="197" y="207"/>
                    </a:lnTo>
                    <a:lnTo>
                      <a:pt x="198" y="206"/>
                    </a:lnTo>
                    <a:lnTo>
                      <a:pt x="199" y="205"/>
                    </a:lnTo>
                    <a:lnTo>
                      <a:pt x="201" y="205"/>
                    </a:lnTo>
                    <a:lnTo>
                      <a:pt x="201" y="203"/>
                    </a:lnTo>
                    <a:lnTo>
                      <a:pt x="202" y="202"/>
                    </a:lnTo>
                    <a:lnTo>
                      <a:pt x="203" y="201"/>
                    </a:lnTo>
                    <a:lnTo>
                      <a:pt x="204" y="200"/>
                    </a:lnTo>
                    <a:lnTo>
                      <a:pt x="205" y="200"/>
                    </a:lnTo>
                    <a:lnTo>
                      <a:pt x="205" y="199"/>
                    </a:lnTo>
                    <a:lnTo>
                      <a:pt x="206" y="198"/>
                    </a:lnTo>
                    <a:lnTo>
                      <a:pt x="207" y="196"/>
                    </a:lnTo>
                    <a:lnTo>
                      <a:pt x="207" y="195"/>
                    </a:lnTo>
                    <a:lnTo>
                      <a:pt x="209" y="194"/>
                    </a:lnTo>
                    <a:lnTo>
                      <a:pt x="210" y="194"/>
                    </a:lnTo>
                    <a:lnTo>
                      <a:pt x="210" y="193"/>
                    </a:lnTo>
                    <a:lnTo>
                      <a:pt x="211" y="192"/>
                    </a:lnTo>
                    <a:lnTo>
                      <a:pt x="212" y="191"/>
                    </a:lnTo>
                    <a:lnTo>
                      <a:pt x="212" y="190"/>
                    </a:lnTo>
                    <a:lnTo>
                      <a:pt x="213" y="188"/>
                    </a:lnTo>
                    <a:lnTo>
                      <a:pt x="213" y="187"/>
                    </a:lnTo>
                    <a:lnTo>
                      <a:pt x="214" y="186"/>
                    </a:lnTo>
                    <a:lnTo>
                      <a:pt x="228" y="195"/>
                    </a:lnTo>
                    <a:close/>
                    <a:moveTo>
                      <a:pt x="248" y="102"/>
                    </a:moveTo>
                    <a:lnTo>
                      <a:pt x="249" y="103"/>
                    </a:lnTo>
                    <a:lnTo>
                      <a:pt x="249" y="104"/>
                    </a:lnTo>
                    <a:lnTo>
                      <a:pt x="249" y="107"/>
                    </a:lnTo>
                    <a:lnTo>
                      <a:pt x="249" y="108"/>
                    </a:lnTo>
                    <a:lnTo>
                      <a:pt x="250" y="109"/>
                    </a:lnTo>
                    <a:lnTo>
                      <a:pt x="250" y="111"/>
                    </a:lnTo>
                    <a:lnTo>
                      <a:pt x="250" y="112"/>
                    </a:lnTo>
                    <a:lnTo>
                      <a:pt x="250" y="114"/>
                    </a:lnTo>
                    <a:lnTo>
                      <a:pt x="250" y="116"/>
                    </a:lnTo>
                    <a:lnTo>
                      <a:pt x="251" y="117"/>
                    </a:lnTo>
                    <a:lnTo>
                      <a:pt x="251" y="118"/>
                    </a:lnTo>
                    <a:lnTo>
                      <a:pt x="251" y="121"/>
                    </a:lnTo>
                    <a:lnTo>
                      <a:pt x="251" y="122"/>
                    </a:lnTo>
                    <a:lnTo>
                      <a:pt x="251" y="123"/>
                    </a:lnTo>
                    <a:lnTo>
                      <a:pt x="251" y="125"/>
                    </a:lnTo>
                    <a:lnTo>
                      <a:pt x="251" y="126"/>
                    </a:lnTo>
                    <a:lnTo>
                      <a:pt x="251" y="127"/>
                    </a:lnTo>
                    <a:lnTo>
                      <a:pt x="251" y="130"/>
                    </a:lnTo>
                    <a:lnTo>
                      <a:pt x="251" y="131"/>
                    </a:lnTo>
                    <a:lnTo>
                      <a:pt x="251" y="132"/>
                    </a:lnTo>
                    <a:lnTo>
                      <a:pt x="250" y="134"/>
                    </a:lnTo>
                    <a:lnTo>
                      <a:pt x="250" y="135"/>
                    </a:lnTo>
                    <a:lnTo>
                      <a:pt x="250" y="137"/>
                    </a:lnTo>
                    <a:lnTo>
                      <a:pt x="250" y="139"/>
                    </a:lnTo>
                    <a:lnTo>
                      <a:pt x="250" y="140"/>
                    </a:lnTo>
                    <a:lnTo>
                      <a:pt x="250" y="141"/>
                    </a:lnTo>
                    <a:lnTo>
                      <a:pt x="249" y="144"/>
                    </a:lnTo>
                    <a:lnTo>
                      <a:pt x="249" y="145"/>
                    </a:lnTo>
                    <a:lnTo>
                      <a:pt x="249" y="146"/>
                    </a:lnTo>
                    <a:lnTo>
                      <a:pt x="248" y="148"/>
                    </a:lnTo>
                    <a:lnTo>
                      <a:pt x="248" y="149"/>
                    </a:lnTo>
                    <a:lnTo>
                      <a:pt x="248" y="152"/>
                    </a:lnTo>
                    <a:lnTo>
                      <a:pt x="232" y="146"/>
                    </a:lnTo>
                    <a:lnTo>
                      <a:pt x="232" y="145"/>
                    </a:lnTo>
                    <a:lnTo>
                      <a:pt x="233" y="144"/>
                    </a:lnTo>
                    <a:lnTo>
                      <a:pt x="233" y="142"/>
                    </a:lnTo>
                    <a:lnTo>
                      <a:pt x="233" y="141"/>
                    </a:lnTo>
                    <a:lnTo>
                      <a:pt x="234" y="140"/>
                    </a:lnTo>
                    <a:lnTo>
                      <a:pt x="234" y="139"/>
                    </a:lnTo>
                    <a:lnTo>
                      <a:pt x="234" y="138"/>
                    </a:lnTo>
                    <a:lnTo>
                      <a:pt x="234" y="135"/>
                    </a:lnTo>
                    <a:lnTo>
                      <a:pt x="234" y="134"/>
                    </a:lnTo>
                    <a:lnTo>
                      <a:pt x="234" y="133"/>
                    </a:lnTo>
                    <a:lnTo>
                      <a:pt x="234" y="132"/>
                    </a:lnTo>
                    <a:lnTo>
                      <a:pt x="235" y="131"/>
                    </a:lnTo>
                    <a:lnTo>
                      <a:pt x="235" y="130"/>
                    </a:lnTo>
                    <a:lnTo>
                      <a:pt x="235" y="129"/>
                    </a:lnTo>
                    <a:lnTo>
                      <a:pt x="235" y="127"/>
                    </a:lnTo>
                    <a:lnTo>
                      <a:pt x="235" y="126"/>
                    </a:lnTo>
                    <a:lnTo>
                      <a:pt x="235" y="124"/>
                    </a:lnTo>
                    <a:lnTo>
                      <a:pt x="235" y="123"/>
                    </a:lnTo>
                    <a:lnTo>
                      <a:pt x="235" y="122"/>
                    </a:lnTo>
                    <a:lnTo>
                      <a:pt x="235" y="121"/>
                    </a:lnTo>
                    <a:lnTo>
                      <a:pt x="235" y="119"/>
                    </a:lnTo>
                    <a:lnTo>
                      <a:pt x="234" y="118"/>
                    </a:lnTo>
                    <a:lnTo>
                      <a:pt x="234" y="117"/>
                    </a:lnTo>
                    <a:lnTo>
                      <a:pt x="234" y="116"/>
                    </a:lnTo>
                    <a:lnTo>
                      <a:pt x="234" y="115"/>
                    </a:lnTo>
                    <a:lnTo>
                      <a:pt x="234" y="114"/>
                    </a:lnTo>
                    <a:lnTo>
                      <a:pt x="234" y="111"/>
                    </a:lnTo>
                    <a:lnTo>
                      <a:pt x="233" y="110"/>
                    </a:lnTo>
                    <a:lnTo>
                      <a:pt x="233" y="109"/>
                    </a:lnTo>
                    <a:lnTo>
                      <a:pt x="233" y="108"/>
                    </a:lnTo>
                    <a:lnTo>
                      <a:pt x="233" y="107"/>
                    </a:lnTo>
                    <a:lnTo>
                      <a:pt x="232" y="106"/>
                    </a:lnTo>
                    <a:lnTo>
                      <a:pt x="248" y="102"/>
                    </a:lnTo>
                    <a:close/>
                    <a:moveTo>
                      <a:pt x="196" y="21"/>
                    </a:moveTo>
                    <a:lnTo>
                      <a:pt x="197" y="23"/>
                    </a:lnTo>
                    <a:lnTo>
                      <a:pt x="199" y="24"/>
                    </a:lnTo>
                    <a:lnTo>
                      <a:pt x="201" y="24"/>
                    </a:lnTo>
                    <a:lnTo>
                      <a:pt x="202" y="25"/>
                    </a:lnTo>
                    <a:lnTo>
                      <a:pt x="203" y="26"/>
                    </a:lnTo>
                    <a:lnTo>
                      <a:pt x="204" y="27"/>
                    </a:lnTo>
                    <a:lnTo>
                      <a:pt x="205" y="28"/>
                    </a:lnTo>
                    <a:lnTo>
                      <a:pt x="206" y="28"/>
                    </a:lnTo>
                    <a:lnTo>
                      <a:pt x="207" y="30"/>
                    </a:lnTo>
                    <a:lnTo>
                      <a:pt x="209" y="31"/>
                    </a:lnTo>
                    <a:lnTo>
                      <a:pt x="210" y="32"/>
                    </a:lnTo>
                    <a:lnTo>
                      <a:pt x="211" y="33"/>
                    </a:lnTo>
                    <a:lnTo>
                      <a:pt x="212" y="34"/>
                    </a:lnTo>
                    <a:lnTo>
                      <a:pt x="213" y="35"/>
                    </a:lnTo>
                    <a:lnTo>
                      <a:pt x="214" y="36"/>
                    </a:lnTo>
                    <a:lnTo>
                      <a:pt x="216" y="38"/>
                    </a:lnTo>
                    <a:lnTo>
                      <a:pt x="217" y="39"/>
                    </a:lnTo>
                    <a:lnTo>
                      <a:pt x="218" y="39"/>
                    </a:lnTo>
                    <a:lnTo>
                      <a:pt x="219" y="40"/>
                    </a:lnTo>
                    <a:lnTo>
                      <a:pt x="219" y="42"/>
                    </a:lnTo>
                    <a:lnTo>
                      <a:pt x="220" y="43"/>
                    </a:lnTo>
                    <a:lnTo>
                      <a:pt x="221" y="45"/>
                    </a:lnTo>
                    <a:lnTo>
                      <a:pt x="222" y="46"/>
                    </a:lnTo>
                    <a:lnTo>
                      <a:pt x="224" y="47"/>
                    </a:lnTo>
                    <a:lnTo>
                      <a:pt x="225" y="48"/>
                    </a:lnTo>
                    <a:lnTo>
                      <a:pt x="225" y="49"/>
                    </a:lnTo>
                    <a:lnTo>
                      <a:pt x="226" y="50"/>
                    </a:lnTo>
                    <a:lnTo>
                      <a:pt x="227" y="51"/>
                    </a:lnTo>
                    <a:lnTo>
                      <a:pt x="228" y="53"/>
                    </a:lnTo>
                    <a:lnTo>
                      <a:pt x="229" y="55"/>
                    </a:lnTo>
                    <a:lnTo>
                      <a:pt x="229" y="56"/>
                    </a:lnTo>
                    <a:lnTo>
                      <a:pt x="231" y="57"/>
                    </a:lnTo>
                    <a:lnTo>
                      <a:pt x="217" y="65"/>
                    </a:lnTo>
                    <a:lnTo>
                      <a:pt x="216" y="64"/>
                    </a:lnTo>
                    <a:lnTo>
                      <a:pt x="214" y="63"/>
                    </a:lnTo>
                    <a:lnTo>
                      <a:pt x="214" y="62"/>
                    </a:lnTo>
                    <a:lnTo>
                      <a:pt x="213" y="61"/>
                    </a:lnTo>
                    <a:lnTo>
                      <a:pt x="213" y="59"/>
                    </a:lnTo>
                    <a:lnTo>
                      <a:pt x="212" y="58"/>
                    </a:lnTo>
                    <a:lnTo>
                      <a:pt x="211" y="57"/>
                    </a:lnTo>
                    <a:lnTo>
                      <a:pt x="211" y="56"/>
                    </a:lnTo>
                    <a:lnTo>
                      <a:pt x="210" y="55"/>
                    </a:lnTo>
                    <a:lnTo>
                      <a:pt x="209" y="54"/>
                    </a:lnTo>
                    <a:lnTo>
                      <a:pt x="207" y="53"/>
                    </a:lnTo>
                    <a:lnTo>
                      <a:pt x="206" y="51"/>
                    </a:lnTo>
                    <a:lnTo>
                      <a:pt x="205" y="50"/>
                    </a:lnTo>
                    <a:lnTo>
                      <a:pt x="205" y="49"/>
                    </a:lnTo>
                    <a:lnTo>
                      <a:pt x="204" y="48"/>
                    </a:lnTo>
                    <a:lnTo>
                      <a:pt x="203" y="47"/>
                    </a:lnTo>
                    <a:lnTo>
                      <a:pt x="202" y="47"/>
                    </a:lnTo>
                    <a:lnTo>
                      <a:pt x="201" y="46"/>
                    </a:lnTo>
                    <a:lnTo>
                      <a:pt x="201" y="45"/>
                    </a:lnTo>
                    <a:lnTo>
                      <a:pt x="199" y="43"/>
                    </a:lnTo>
                    <a:lnTo>
                      <a:pt x="198" y="43"/>
                    </a:lnTo>
                    <a:lnTo>
                      <a:pt x="197" y="42"/>
                    </a:lnTo>
                    <a:lnTo>
                      <a:pt x="196" y="41"/>
                    </a:lnTo>
                    <a:lnTo>
                      <a:pt x="195" y="41"/>
                    </a:lnTo>
                    <a:lnTo>
                      <a:pt x="194" y="40"/>
                    </a:lnTo>
                    <a:lnTo>
                      <a:pt x="194" y="39"/>
                    </a:lnTo>
                    <a:lnTo>
                      <a:pt x="192" y="39"/>
                    </a:lnTo>
                    <a:lnTo>
                      <a:pt x="191" y="38"/>
                    </a:lnTo>
                    <a:lnTo>
                      <a:pt x="190" y="38"/>
                    </a:lnTo>
                    <a:lnTo>
                      <a:pt x="189" y="36"/>
                    </a:lnTo>
                    <a:lnTo>
                      <a:pt x="188" y="35"/>
                    </a:lnTo>
                    <a:lnTo>
                      <a:pt x="196" y="21"/>
                    </a:lnTo>
                    <a:close/>
                    <a:moveTo>
                      <a:pt x="103" y="2"/>
                    </a:moveTo>
                    <a:lnTo>
                      <a:pt x="105" y="2"/>
                    </a:lnTo>
                    <a:lnTo>
                      <a:pt x="106" y="1"/>
                    </a:lnTo>
                    <a:lnTo>
                      <a:pt x="107" y="1"/>
                    </a:lnTo>
                    <a:lnTo>
                      <a:pt x="110" y="1"/>
                    </a:lnTo>
                    <a:lnTo>
                      <a:pt x="111" y="1"/>
                    </a:lnTo>
                    <a:lnTo>
                      <a:pt x="112" y="0"/>
                    </a:lnTo>
                    <a:lnTo>
                      <a:pt x="114" y="0"/>
                    </a:lnTo>
                    <a:lnTo>
                      <a:pt x="115" y="0"/>
                    </a:lnTo>
                    <a:lnTo>
                      <a:pt x="116" y="0"/>
                    </a:lnTo>
                    <a:lnTo>
                      <a:pt x="119" y="0"/>
                    </a:lnTo>
                    <a:lnTo>
                      <a:pt x="120" y="0"/>
                    </a:lnTo>
                    <a:lnTo>
                      <a:pt x="121" y="0"/>
                    </a:lnTo>
                    <a:lnTo>
                      <a:pt x="123" y="0"/>
                    </a:lnTo>
                    <a:lnTo>
                      <a:pt x="125" y="0"/>
                    </a:lnTo>
                    <a:lnTo>
                      <a:pt x="126" y="0"/>
                    </a:lnTo>
                    <a:lnTo>
                      <a:pt x="128" y="0"/>
                    </a:lnTo>
                    <a:lnTo>
                      <a:pt x="129" y="0"/>
                    </a:lnTo>
                    <a:lnTo>
                      <a:pt x="130" y="0"/>
                    </a:lnTo>
                    <a:lnTo>
                      <a:pt x="133" y="0"/>
                    </a:lnTo>
                    <a:lnTo>
                      <a:pt x="134" y="0"/>
                    </a:lnTo>
                    <a:lnTo>
                      <a:pt x="135" y="0"/>
                    </a:lnTo>
                    <a:lnTo>
                      <a:pt x="137" y="0"/>
                    </a:lnTo>
                    <a:lnTo>
                      <a:pt x="138" y="0"/>
                    </a:lnTo>
                    <a:lnTo>
                      <a:pt x="139" y="1"/>
                    </a:lnTo>
                    <a:lnTo>
                      <a:pt x="142" y="1"/>
                    </a:lnTo>
                    <a:lnTo>
                      <a:pt x="143" y="1"/>
                    </a:lnTo>
                    <a:lnTo>
                      <a:pt x="145" y="1"/>
                    </a:lnTo>
                    <a:lnTo>
                      <a:pt x="146" y="2"/>
                    </a:lnTo>
                    <a:lnTo>
                      <a:pt x="148" y="2"/>
                    </a:lnTo>
                    <a:lnTo>
                      <a:pt x="150" y="2"/>
                    </a:lnTo>
                    <a:lnTo>
                      <a:pt x="151" y="3"/>
                    </a:lnTo>
                    <a:lnTo>
                      <a:pt x="152" y="3"/>
                    </a:lnTo>
                    <a:lnTo>
                      <a:pt x="149" y="18"/>
                    </a:lnTo>
                    <a:lnTo>
                      <a:pt x="146" y="18"/>
                    </a:lnTo>
                    <a:lnTo>
                      <a:pt x="145" y="18"/>
                    </a:lnTo>
                    <a:lnTo>
                      <a:pt x="144" y="18"/>
                    </a:lnTo>
                    <a:lnTo>
                      <a:pt x="143" y="17"/>
                    </a:lnTo>
                    <a:lnTo>
                      <a:pt x="142" y="17"/>
                    </a:lnTo>
                    <a:lnTo>
                      <a:pt x="141" y="17"/>
                    </a:lnTo>
                    <a:lnTo>
                      <a:pt x="138" y="17"/>
                    </a:lnTo>
                    <a:lnTo>
                      <a:pt x="137" y="17"/>
                    </a:lnTo>
                    <a:lnTo>
                      <a:pt x="136" y="16"/>
                    </a:lnTo>
                    <a:lnTo>
                      <a:pt x="135" y="16"/>
                    </a:lnTo>
                    <a:lnTo>
                      <a:pt x="134" y="16"/>
                    </a:lnTo>
                    <a:lnTo>
                      <a:pt x="133" y="16"/>
                    </a:lnTo>
                    <a:lnTo>
                      <a:pt x="131" y="16"/>
                    </a:lnTo>
                    <a:lnTo>
                      <a:pt x="129" y="16"/>
                    </a:lnTo>
                    <a:lnTo>
                      <a:pt x="128" y="16"/>
                    </a:lnTo>
                    <a:lnTo>
                      <a:pt x="127" y="16"/>
                    </a:lnTo>
                    <a:lnTo>
                      <a:pt x="126" y="16"/>
                    </a:lnTo>
                    <a:lnTo>
                      <a:pt x="125" y="16"/>
                    </a:lnTo>
                    <a:lnTo>
                      <a:pt x="123" y="16"/>
                    </a:lnTo>
                    <a:lnTo>
                      <a:pt x="122" y="16"/>
                    </a:lnTo>
                    <a:lnTo>
                      <a:pt x="121" y="16"/>
                    </a:lnTo>
                    <a:lnTo>
                      <a:pt x="120" y="16"/>
                    </a:lnTo>
                    <a:lnTo>
                      <a:pt x="118" y="16"/>
                    </a:lnTo>
                    <a:lnTo>
                      <a:pt x="116" y="16"/>
                    </a:lnTo>
                    <a:lnTo>
                      <a:pt x="115" y="16"/>
                    </a:lnTo>
                    <a:lnTo>
                      <a:pt x="114" y="16"/>
                    </a:lnTo>
                    <a:lnTo>
                      <a:pt x="113" y="17"/>
                    </a:lnTo>
                    <a:lnTo>
                      <a:pt x="112" y="17"/>
                    </a:lnTo>
                    <a:lnTo>
                      <a:pt x="111" y="17"/>
                    </a:lnTo>
                    <a:lnTo>
                      <a:pt x="110" y="17"/>
                    </a:lnTo>
                    <a:lnTo>
                      <a:pt x="108" y="18"/>
                    </a:lnTo>
                    <a:lnTo>
                      <a:pt x="107" y="18"/>
                    </a:lnTo>
                    <a:lnTo>
                      <a:pt x="103" y="2"/>
                    </a:lnTo>
                    <a:close/>
                    <a:moveTo>
                      <a:pt x="23" y="54"/>
                    </a:moveTo>
                    <a:lnTo>
                      <a:pt x="24" y="53"/>
                    </a:lnTo>
                    <a:lnTo>
                      <a:pt x="24" y="51"/>
                    </a:lnTo>
                    <a:lnTo>
                      <a:pt x="25" y="50"/>
                    </a:lnTo>
                    <a:lnTo>
                      <a:pt x="27" y="49"/>
                    </a:lnTo>
                    <a:lnTo>
                      <a:pt x="28" y="48"/>
                    </a:lnTo>
                    <a:lnTo>
                      <a:pt x="28" y="46"/>
                    </a:lnTo>
                    <a:lnTo>
                      <a:pt x="29" y="45"/>
                    </a:lnTo>
                    <a:lnTo>
                      <a:pt x="30" y="43"/>
                    </a:lnTo>
                    <a:lnTo>
                      <a:pt x="31" y="42"/>
                    </a:lnTo>
                    <a:lnTo>
                      <a:pt x="32" y="41"/>
                    </a:lnTo>
                    <a:lnTo>
                      <a:pt x="33" y="40"/>
                    </a:lnTo>
                    <a:lnTo>
                      <a:pt x="33" y="39"/>
                    </a:lnTo>
                    <a:lnTo>
                      <a:pt x="35" y="38"/>
                    </a:lnTo>
                    <a:lnTo>
                      <a:pt x="36" y="36"/>
                    </a:lnTo>
                    <a:lnTo>
                      <a:pt x="37" y="35"/>
                    </a:lnTo>
                    <a:lnTo>
                      <a:pt x="38" y="34"/>
                    </a:lnTo>
                    <a:lnTo>
                      <a:pt x="39" y="33"/>
                    </a:lnTo>
                    <a:lnTo>
                      <a:pt x="40" y="33"/>
                    </a:lnTo>
                    <a:lnTo>
                      <a:pt x="42" y="32"/>
                    </a:lnTo>
                    <a:lnTo>
                      <a:pt x="43" y="31"/>
                    </a:lnTo>
                    <a:lnTo>
                      <a:pt x="44" y="30"/>
                    </a:lnTo>
                    <a:lnTo>
                      <a:pt x="45" y="28"/>
                    </a:lnTo>
                    <a:lnTo>
                      <a:pt x="46" y="27"/>
                    </a:lnTo>
                    <a:lnTo>
                      <a:pt x="47" y="26"/>
                    </a:lnTo>
                    <a:lnTo>
                      <a:pt x="50" y="26"/>
                    </a:lnTo>
                    <a:lnTo>
                      <a:pt x="51" y="25"/>
                    </a:lnTo>
                    <a:lnTo>
                      <a:pt x="52" y="24"/>
                    </a:lnTo>
                    <a:lnTo>
                      <a:pt x="53" y="23"/>
                    </a:lnTo>
                    <a:lnTo>
                      <a:pt x="54" y="23"/>
                    </a:lnTo>
                    <a:lnTo>
                      <a:pt x="55" y="21"/>
                    </a:lnTo>
                    <a:lnTo>
                      <a:pt x="58" y="20"/>
                    </a:lnTo>
                    <a:lnTo>
                      <a:pt x="59" y="19"/>
                    </a:lnTo>
                    <a:lnTo>
                      <a:pt x="67" y="34"/>
                    </a:lnTo>
                    <a:lnTo>
                      <a:pt x="66" y="34"/>
                    </a:lnTo>
                    <a:lnTo>
                      <a:pt x="65" y="35"/>
                    </a:lnTo>
                    <a:lnTo>
                      <a:pt x="63" y="35"/>
                    </a:lnTo>
                    <a:lnTo>
                      <a:pt x="62" y="36"/>
                    </a:lnTo>
                    <a:lnTo>
                      <a:pt x="61" y="38"/>
                    </a:lnTo>
                    <a:lnTo>
                      <a:pt x="60" y="38"/>
                    </a:lnTo>
                    <a:lnTo>
                      <a:pt x="59" y="39"/>
                    </a:lnTo>
                    <a:lnTo>
                      <a:pt x="58" y="40"/>
                    </a:lnTo>
                    <a:lnTo>
                      <a:pt x="57" y="40"/>
                    </a:lnTo>
                    <a:lnTo>
                      <a:pt x="55" y="41"/>
                    </a:lnTo>
                    <a:lnTo>
                      <a:pt x="54" y="42"/>
                    </a:lnTo>
                    <a:lnTo>
                      <a:pt x="53" y="43"/>
                    </a:lnTo>
                    <a:lnTo>
                      <a:pt x="52" y="43"/>
                    </a:lnTo>
                    <a:lnTo>
                      <a:pt x="52" y="45"/>
                    </a:lnTo>
                    <a:lnTo>
                      <a:pt x="51" y="46"/>
                    </a:lnTo>
                    <a:lnTo>
                      <a:pt x="50" y="47"/>
                    </a:lnTo>
                    <a:lnTo>
                      <a:pt x="48" y="47"/>
                    </a:lnTo>
                    <a:lnTo>
                      <a:pt x="47" y="48"/>
                    </a:lnTo>
                    <a:lnTo>
                      <a:pt x="47" y="49"/>
                    </a:lnTo>
                    <a:lnTo>
                      <a:pt x="46" y="50"/>
                    </a:lnTo>
                    <a:lnTo>
                      <a:pt x="45" y="51"/>
                    </a:lnTo>
                    <a:lnTo>
                      <a:pt x="44" y="53"/>
                    </a:lnTo>
                    <a:lnTo>
                      <a:pt x="43" y="54"/>
                    </a:lnTo>
                    <a:lnTo>
                      <a:pt x="42" y="55"/>
                    </a:lnTo>
                    <a:lnTo>
                      <a:pt x="42" y="56"/>
                    </a:lnTo>
                    <a:lnTo>
                      <a:pt x="40" y="57"/>
                    </a:lnTo>
                    <a:lnTo>
                      <a:pt x="39" y="58"/>
                    </a:lnTo>
                    <a:lnTo>
                      <a:pt x="39" y="59"/>
                    </a:lnTo>
                    <a:lnTo>
                      <a:pt x="38" y="61"/>
                    </a:lnTo>
                    <a:lnTo>
                      <a:pt x="37" y="62"/>
                    </a:lnTo>
                    <a:lnTo>
                      <a:pt x="37" y="63"/>
                    </a:lnTo>
                    <a:lnTo>
                      <a:pt x="23" y="54"/>
                    </a:lnTo>
                    <a:close/>
                  </a:path>
                </a:pathLst>
              </a:custGeom>
              <a:solidFill>
                <a:srgbClr val="000000"/>
              </a:solidFill>
              <a:ln w="9525">
                <a:noFill/>
                <a:round/>
                <a:headEnd/>
                <a:tailEnd/>
              </a:ln>
            </p:spPr>
            <p:txBody>
              <a:bodyPr/>
              <a:lstStyle/>
              <a:p>
                <a:endParaRPr lang="en-GB"/>
              </a:p>
            </p:txBody>
          </p:sp>
          <p:sp>
            <p:nvSpPr>
              <p:cNvPr id="738" name="Freeform 1343"/>
              <p:cNvSpPr>
                <a:spLocks/>
              </p:cNvSpPr>
              <p:nvPr/>
            </p:nvSpPr>
            <p:spPr bwMode="auto">
              <a:xfrm>
                <a:off x="4034" y="3064"/>
                <a:ext cx="4" cy="26"/>
              </a:xfrm>
              <a:custGeom>
                <a:avLst/>
                <a:gdLst>
                  <a:gd name="T0" fmla="*/ 1 w 8"/>
                  <a:gd name="T1" fmla="*/ 0 h 53"/>
                  <a:gd name="T2" fmla="*/ 1 w 8"/>
                  <a:gd name="T3" fmla="*/ 1 h 53"/>
                  <a:gd name="T4" fmla="*/ 1 w 8"/>
                  <a:gd name="T5" fmla="*/ 2 h 53"/>
                  <a:gd name="T6" fmla="*/ 1 w 8"/>
                  <a:gd name="T7" fmla="*/ 3 h 53"/>
                  <a:gd name="T8" fmla="*/ 1 w 8"/>
                  <a:gd name="T9" fmla="*/ 3 h 53"/>
                  <a:gd name="T10" fmla="*/ 1 w 8"/>
                  <a:gd name="T11" fmla="*/ 4 h 53"/>
                  <a:gd name="T12" fmla="*/ 0 w 8"/>
                  <a:gd name="T13" fmla="*/ 5 h 53"/>
                  <a:gd name="T14" fmla="*/ 0 w 8"/>
                  <a:gd name="T15" fmla="*/ 6 h 53"/>
                  <a:gd name="T16" fmla="*/ 0 w 8"/>
                  <a:gd name="T17" fmla="*/ 7 h 53"/>
                  <a:gd name="T18" fmla="*/ 0 w 8"/>
                  <a:gd name="T19" fmla="*/ 7 h 53"/>
                  <a:gd name="T20" fmla="*/ 0 w 8"/>
                  <a:gd name="T21" fmla="*/ 8 h 53"/>
                  <a:gd name="T22" fmla="*/ 0 w 8"/>
                  <a:gd name="T23" fmla="*/ 9 h 53"/>
                  <a:gd name="T24" fmla="*/ 1 w 8"/>
                  <a:gd name="T25" fmla="*/ 10 h 53"/>
                  <a:gd name="T26" fmla="*/ 1 w 8"/>
                  <a:gd name="T27" fmla="*/ 10 h 53"/>
                  <a:gd name="T28" fmla="*/ 1 w 8"/>
                  <a:gd name="T29" fmla="*/ 11 h 53"/>
                  <a:gd name="T30" fmla="*/ 1 w 8"/>
                  <a:gd name="T31" fmla="*/ 12 h 53"/>
                  <a:gd name="T32" fmla="*/ 1 w 8"/>
                  <a:gd name="T33" fmla="*/ 13 h 53"/>
                  <a:gd name="T34" fmla="*/ 1 w 8"/>
                  <a:gd name="T35" fmla="*/ 12 h 53"/>
                  <a:gd name="T36" fmla="*/ 1 w 8"/>
                  <a:gd name="T37" fmla="*/ 11 h 53"/>
                  <a:gd name="T38" fmla="*/ 1 w 8"/>
                  <a:gd name="T39" fmla="*/ 11 h 53"/>
                  <a:gd name="T40" fmla="*/ 1 w 8"/>
                  <a:gd name="T41" fmla="*/ 10 h 53"/>
                  <a:gd name="T42" fmla="*/ 1 w 8"/>
                  <a:gd name="T43" fmla="*/ 9 h 53"/>
                  <a:gd name="T44" fmla="*/ 1 w 8"/>
                  <a:gd name="T45" fmla="*/ 8 h 53"/>
                  <a:gd name="T46" fmla="*/ 1 w 8"/>
                  <a:gd name="T47" fmla="*/ 8 h 53"/>
                  <a:gd name="T48" fmla="*/ 1 w 8"/>
                  <a:gd name="T49" fmla="*/ 7 h 53"/>
                  <a:gd name="T50" fmla="*/ 1 w 8"/>
                  <a:gd name="T51" fmla="*/ 6 h 53"/>
                  <a:gd name="T52" fmla="*/ 1 w 8"/>
                  <a:gd name="T53" fmla="*/ 5 h 53"/>
                  <a:gd name="T54" fmla="*/ 1 w 8"/>
                  <a:gd name="T55" fmla="*/ 5 h 53"/>
                  <a:gd name="T56" fmla="*/ 1 w 8"/>
                  <a:gd name="T57" fmla="*/ 4 h 53"/>
                  <a:gd name="T58" fmla="*/ 1 w 8"/>
                  <a:gd name="T59" fmla="*/ 3 h 53"/>
                  <a:gd name="T60" fmla="*/ 1 w 8"/>
                  <a:gd name="T61" fmla="*/ 2 h 53"/>
                  <a:gd name="T62" fmla="*/ 1 w 8"/>
                  <a:gd name="T63" fmla="*/ 2 h 53"/>
                  <a:gd name="T64" fmla="*/ 2 w 8"/>
                  <a:gd name="T65" fmla="*/ 1 h 53"/>
                  <a:gd name="T66" fmla="*/ 1 w 8"/>
                  <a:gd name="T67" fmla="*/ 1 h 53"/>
                  <a:gd name="T68" fmla="*/ 2 w 8"/>
                  <a:gd name="T69" fmla="*/ 0 h 53"/>
                  <a:gd name="T70" fmla="*/ 2 w 8"/>
                  <a:gd name="T71" fmla="*/ 0 h 53"/>
                  <a:gd name="T72" fmla="*/ 1 w 8"/>
                  <a:gd name="T73" fmla="*/ 0 h 53"/>
                  <a:gd name="T74" fmla="*/ 1 w 8"/>
                  <a:gd name="T75" fmla="*/ 0 h 53"/>
                  <a:gd name="T76" fmla="*/ 1 w 8"/>
                  <a:gd name="T77" fmla="*/ 0 h 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53"/>
                  <a:gd name="T119" fmla="*/ 8 w 8"/>
                  <a:gd name="T120" fmla="*/ 53 h 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53">
                    <a:moveTo>
                      <a:pt x="7" y="0"/>
                    </a:moveTo>
                    <a:lnTo>
                      <a:pt x="3" y="2"/>
                    </a:lnTo>
                    <a:lnTo>
                      <a:pt x="3" y="4"/>
                    </a:lnTo>
                    <a:lnTo>
                      <a:pt x="3" y="5"/>
                    </a:lnTo>
                    <a:lnTo>
                      <a:pt x="2" y="7"/>
                    </a:lnTo>
                    <a:lnTo>
                      <a:pt x="2" y="8"/>
                    </a:lnTo>
                    <a:lnTo>
                      <a:pt x="2" y="11"/>
                    </a:lnTo>
                    <a:lnTo>
                      <a:pt x="1" y="12"/>
                    </a:lnTo>
                    <a:lnTo>
                      <a:pt x="1" y="14"/>
                    </a:lnTo>
                    <a:lnTo>
                      <a:pt x="1" y="15"/>
                    </a:lnTo>
                    <a:lnTo>
                      <a:pt x="1" y="16"/>
                    </a:lnTo>
                    <a:lnTo>
                      <a:pt x="1" y="19"/>
                    </a:lnTo>
                    <a:lnTo>
                      <a:pt x="1" y="20"/>
                    </a:lnTo>
                    <a:lnTo>
                      <a:pt x="0" y="21"/>
                    </a:lnTo>
                    <a:lnTo>
                      <a:pt x="0" y="23"/>
                    </a:lnTo>
                    <a:lnTo>
                      <a:pt x="0" y="24"/>
                    </a:lnTo>
                    <a:lnTo>
                      <a:pt x="0" y="27"/>
                    </a:lnTo>
                    <a:lnTo>
                      <a:pt x="0" y="28"/>
                    </a:lnTo>
                    <a:lnTo>
                      <a:pt x="0" y="29"/>
                    </a:lnTo>
                    <a:lnTo>
                      <a:pt x="0" y="31"/>
                    </a:lnTo>
                    <a:lnTo>
                      <a:pt x="0" y="32"/>
                    </a:lnTo>
                    <a:lnTo>
                      <a:pt x="0" y="34"/>
                    </a:lnTo>
                    <a:lnTo>
                      <a:pt x="0" y="36"/>
                    </a:lnTo>
                    <a:lnTo>
                      <a:pt x="0" y="37"/>
                    </a:lnTo>
                    <a:lnTo>
                      <a:pt x="1" y="38"/>
                    </a:lnTo>
                    <a:lnTo>
                      <a:pt x="1" y="40"/>
                    </a:lnTo>
                    <a:lnTo>
                      <a:pt x="1" y="42"/>
                    </a:lnTo>
                    <a:lnTo>
                      <a:pt x="1" y="43"/>
                    </a:lnTo>
                    <a:lnTo>
                      <a:pt x="1" y="45"/>
                    </a:lnTo>
                    <a:lnTo>
                      <a:pt x="2" y="46"/>
                    </a:lnTo>
                    <a:lnTo>
                      <a:pt x="2" y="49"/>
                    </a:lnTo>
                    <a:lnTo>
                      <a:pt x="2" y="50"/>
                    </a:lnTo>
                    <a:lnTo>
                      <a:pt x="2" y="51"/>
                    </a:lnTo>
                    <a:lnTo>
                      <a:pt x="3" y="53"/>
                    </a:lnTo>
                    <a:lnTo>
                      <a:pt x="8" y="52"/>
                    </a:lnTo>
                    <a:lnTo>
                      <a:pt x="7" y="50"/>
                    </a:lnTo>
                    <a:lnTo>
                      <a:pt x="7" y="49"/>
                    </a:lnTo>
                    <a:lnTo>
                      <a:pt x="7" y="47"/>
                    </a:lnTo>
                    <a:lnTo>
                      <a:pt x="7" y="45"/>
                    </a:lnTo>
                    <a:lnTo>
                      <a:pt x="6" y="44"/>
                    </a:lnTo>
                    <a:lnTo>
                      <a:pt x="6" y="43"/>
                    </a:lnTo>
                    <a:lnTo>
                      <a:pt x="6" y="42"/>
                    </a:lnTo>
                    <a:lnTo>
                      <a:pt x="6" y="39"/>
                    </a:lnTo>
                    <a:lnTo>
                      <a:pt x="6" y="38"/>
                    </a:lnTo>
                    <a:lnTo>
                      <a:pt x="6" y="37"/>
                    </a:lnTo>
                    <a:lnTo>
                      <a:pt x="6" y="35"/>
                    </a:lnTo>
                    <a:lnTo>
                      <a:pt x="4" y="34"/>
                    </a:lnTo>
                    <a:lnTo>
                      <a:pt x="4" y="32"/>
                    </a:lnTo>
                    <a:lnTo>
                      <a:pt x="4" y="31"/>
                    </a:lnTo>
                    <a:lnTo>
                      <a:pt x="4" y="29"/>
                    </a:lnTo>
                    <a:lnTo>
                      <a:pt x="4" y="28"/>
                    </a:lnTo>
                    <a:lnTo>
                      <a:pt x="4" y="27"/>
                    </a:lnTo>
                    <a:lnTo>
                      <a:pt x="4" y="24"/>
                    </a:lnTo>
                    <a:lnTo>
                      <a:pt x="6" y="23"/>
                    </a:lnTo>
                    <a:lnTo>
                      <a:pt x="6" y="22"/>
                    </a:lnTo>
                    <a:lnTo>
                      <a:pt x="6" y="20"/>
                    </a:lnTo>
                    <a:lnTo>
                      <a:pt x="6" y="19"/>
                    </a:lnTo>
                    <a:lnTo>
                      <a:pt x="6" y="17"/>
                    </a:lnTo>
                    <a:lnTo>
                      <a:pt x="6" y="16"/>
                    </a:lnTo>
                    <a:lnTo>
                      <a:pt x="6" y="14"/>
                    </a:lnTo>
                    <a:lnTo>
                      <a:pt x="7" y="13"/>
                    </a:lnTo>
                    <a:lnTo>
                      <a:pt x="7" y="11"/>
                    </a:lnTo>
                    <a:lnTo>
                      <a:pt x="7" y="9"/>
                    </a:lnTo>
                    <a:lnTo>
                      <a:pt x="7" y="8"/>
                    </a:lnTo>
                    <a:lnTo>
                      <a:pt x="8" y="6"/>
                    </a:lnTo>
                    <a:lnTo>
                      <a:pt x="8" y="5"/>
                    </a:lnTo>
                    <a:lnTo>
                      <a:pt x="8" y="4"/>
                    </a:lnTo>
                    <a:lnTo>
                      <a:pt x="6" y="5"/>
                    </a:lnTo>
                    <a:lnTo>
                      <a:pt x="8" y="4"/>
                    </a:lnTo>
                    <a:lnTo>
                      <a:pt x="8" y="2"/>
                    </a:lnTo>
                    <a:lnTo>
                      <a:pt x="8" y="1"/>
                    </a:lnTo>
                    <a:lnTo>
                      <a:pt x="8" y="0"/>
                    </a:lnTo>
                    <a:lnTo>
                      <a:pt x="7" y="0"/>
                    </a:lnTo>
                    <a:lnTo>
                      <a:pt x="6" y="0"/>
                    </a:lnTo>
                    <a:lnTo>
                      <a:pt x="4" y="0"/>
                    </a:lnTo>
                    <a:lnTo>
                      <a:pt x="4" y="1"/>
                    </a:lnTo>
                    <a:lnTo>
                      <a:pt x="3" y="1"/>
                    </a:lnTo>
                    <a:lnTo>
                      <a:pt x="3" y="2"/>
                    </a:lnTo>
                    <a:lnTo>
                      <a:pt x="7" y="0"/>
                    </a:lnTo>
                    <a:close/>
                  </a:path>
                </a:pathLst>
              </a:custGeom>
              <a:solidFill>
                <a:srgbClr val="000000"/>
              </a:solidFill>
              <a:ln w="9525">
                <a:noFill/>
                <a:round/>
                <a:headEnd/>
                <a:tailEnd/>
              </a:ln>
            </p:spPr>
            <p:txBody>
              <a:bodyPr/>
              <a:lstStyle/>
              <a:p>
                <a:endParaRPr lang="en-GB"/>
              </a:p>
            </p:txBody>
          </p:sp>
          <p:sp>
            <p:nvSpPr>
              <p:cNvPr id="739" name="Freeform 1344"/>
              <p:cNvSpPr>
                <a:spLocks/>
              </p:cNvSpPr>
              <p:nvPr/>
            </p:nvSpPr>
            <p:spPr bwMode="auto">
              <a:xfrm>
                <a:off x="4037" y="3064"/>
                <a:ext cx="9" cy="4"/>
              </a:xfrm>
              <a:custGeom>
                <a:avLst/>
                <a:gdLst>
                  <a:gd name="T0" fmla="*/ 5 w 18"/>
                  <a:gd name="T1" fmla="*/ 2 h 9"/>
                  <a:gd name="T2" fmla="*/ 4 w 18"/>
                  <a:gd name="T3" fmla="*/ 1 h 9"/>
                  <a:gd name="T4" fmla="*/ 1 w 18"/>
                  <a:gd name="T5" fmla="*/ 0 h 9"/>
                  <a:gd name="T6" fmla="*/ 0 w 18"/>
                  <a:gd name="T7" fmla="*/ 1 h 9"/>
                  <a:gd name="T8" fmla="*/ 3 w 18"/>
                  <a:gd name="T9" fmla="*/ 2 h 9"/>
                  <a:gd name="T10" fmla="*/ 3 w 18"/>
                  <a:gd name="T11" fmla="*/ 1 h 9"/>
                  <a:gd name="T12" fmla="*/ 3 w 18"/>
                  <a:gd name="T13" fmla="*/ 2 h 9"/>
                  <a:gd name="T14" fmla="*/ 4 w 18"/>
                  <a:gd name="T15" fmla="*/ 2 h 9"/>
                  <a:gd name="T16" fmla="*/ 5 w 18"/>
                  <a:gd name="T17" fmla="*/ 2 h 9"/>
                  <a:gd name="T18" fmla="*/ 5 w 18"/>
                  <a:gd name="T19" fmla="*/ 2 h 9"/>
                  <a:gd name="T20" fmla="*/ 5 w 18"/>
                  <a:gd name="T21" fmla="*/ 2 h 9"/>
                  <a:gd name="T22" fmla="*/ 5 w 18"/>
                  <a:gd name="T23" fmla="*/ 1 h 9"/>
                  <a:gd name="T24" fmla="*/ 5 w 18"/>
                  <a:gd name="T25" fmla="*/ 1 h 9"/>
                  <a:gd name="T26" fmla="*/ 5 w 18"/>
                  <a:gd name="T27" fmla="*/ 1 h 9"/>
                  <a:gd name="T28" fmla="*/ 5 w 18"/>
                  <a:gd name="T29" fmla="*/ 1 h 9"/>
                  <a:gd name="T30" fmla="*/ 4 w 18"/>
                  <a:gd name="T31" fmla="*/ 1 h 9"/>
                  <a:gd name="T32" fmla="*/ 5 w 18"/>
                  <a:gd name="T33" fmla="*/ 2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9"/>
                  <a:gd name="T53" fmla="*/ 18 w 18"/>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9">
                    <a:moveTo>
                      <a:pt x="18" y="8"/>
                    </a:moveTo>
                    <a:lnTo>
                      <a:pt x="16" y="5"/>
                    </a:lnTo>
                    <a:lnTo>
                      <a:pt x="1" y="0"/>
                    </a:lnTo>
                    <a:lnTo>
                      <a:pt x="0" y="5"/>
                    </a:lnTo>
                    <a:lnTo>
                      <a:pt x="15" y="9"/>
                    </a:lnTo>
                    <a:lnTo>
                      <a:pt x="13" y="7"/>
                    </a:lnTo>
                    <a:lnTo>
                      <a:pt x="15" y="9"/>
                    </a:lnTo>
                    <a:lnTo>
                      <a:pt x="16" y="9"/>
                    </a:lnTo>
                    <a:lnTo>
                      <a:pt x="17" y="9"/>
                    </a:lnTo>
                    <a:lnTo>
                      <a:pt x="17" y="8"/>
                    </a:lnTo>
                    <a:lnTo>
                      <a:pt x="18" y="8"/>
                    </a:lnTo>
                    <a:lnTo>
                      <a:pt x="18" y="7"/>
                    </a:lnTo>
                    <a:lnTo>
                      <a:pt x="18" y="6"/>
                    </a:lnTo>
                    <a:lnTo>
                      <a:pt x="17" y="6"/>
                    </a:lnTo>
                    <a:lnTo>
                      <a:pt x="17" y="5"/>
                    </a:lnTo>
                    <a:lnTo>
                      <a:pt x="16" y="5"/>
                    </a:lnTo>
                    <a:lnTo>
                      <a:pt x="18" y="8"/>
                    </a:lnTo>
                    <a:close/>
                  </a:path>
                </a:pathLst>
              </a:custGeom>
              <a:solidFill>
                <a:srgbClr val="000000"/>
              </a:solidFill>
              <a:ln w="9525">
                <a:noFill/>
                <a:round/>
                <a:headEnd/>
                <a:tailEnd/>
              </a:ln>
            </p:spPr>
            <p:txBody>
              <a:bodyPr/>
              <a:lstStyle/>
              <a:p>
                <a:endParaRPr lang="en-GB"/>
              </a:p>
            </p:txBody>
          </p:sp>
          <p:sp>
            <p:nvSpPr>
              <p:cNvPr id="740" name="Freeform 1345"/>
              <p:cNvSpPr>
                <a:spLocks/>
              </p:cNvSpPr>
              <p:nvPr/>
            </p:nvSpPr>
            <p:spPr bwMode="auto">
              <a:xfrm>
                <a:off x="4042" y="3067"/>
                <a:ext cx="4" cy="22"/>
              </a:xfrm>
              <a:custGeom>
                <a:avLst/>
                <a:gdLst>
                  <a:gd name="T0" fmla="*/ 2 w 8"/>
                  <a:gd name="T1" fmla="*/ 10 h 44"/>
                  <a:gd name="T2" fmla="*/ 1 w 8"/>
                  <a:gd name="T3" fmla="*/ 10 h 44"/>
                  <a:gd name="T4" fmla="*/ 1 w 8"/>
                  <a:gd name="T5" fmla="*/ 9 h 44"/>
                  <a:gd name="T6" fmla="*/ 1 w 8"/>
                  <a:gd name="T7" fmla="*/ 9 h 44"/>
                  <a:gd name="T8" fmla="*/ 1 w 8"/>
                  <a:gd name="T9" fmla="*/ 7 h 44"/>
                  <a:gd name="T10" fmla="*/ 1 w 8"/>
                  <a:gd name="T11" fmla="*/ 7 h 44"/>
                  <a:gd name="T12" fmla="*/ 1 w 8"/>
                  <a:gd name="T13" fmla="*/ 6 h 44"/>
                  <a:gd name="T14" fmla="*/ 1 w 8"/>
                  <a:gd name="T15" fmla="*/ 6 h 44"/>
                  <a:gd name="T16" fmla="*/ 1 w 8"/>
                  <a:gd name="T17" fmla="*/ 6 h 44"/>
                  <a:gd name="T18" fmla="*/ 1 w 8"/>
                  <a:gd name="T19" fmla="*/ 5 h 44"/>
                  <a:gd name="T20" fmla="*/ 1 w 8"/>
                  <a:gd name="T21" fmla="*/ 4 h 44"/>
                  <a:gd name="T22" fmla="*/ 1 w 8"/>
                  <a:gd name="T23" fmla="*/ 3 h 44"/>
                  <a:gd name="T24" fmla="*/ 1 w 8"/>
                  <a:gd name="T25" fmla="*/ 3 h 44"/>
                  <a:gd name="T26" fmla="*/ 1 w 8"/>
                  <a:gd name="T27" fmla="*/ 2 h 44"/>
                  <a:gd name="T28" fmla="*/ 1 w 8"/>
                  <a:gd name="T29" fmla="*/ 1 h 44"/>
                  <a:gd name="T30" fmla="*/ 1 w 8"/>
                  <a:gd name="T31" fmla="*/ 1 h 44"/>
                  <a:gd name="T32" fmla="*/ 2 w 8"/>
                  <a:gd name="T33" fmla="*/ 1 h 44"/>
                  <a:gd name="T34" fmla="*/ 1 w 8"/>
                  <a:gd name="T35" fmla="*/ 1 h 44"/>
                  <a:gd name="T36" fmla="*/ 1 w 8"/>
                  <a:gd name="T37" fmla="*/ 1 h 44"/>
                  <a:gd name="T38" fmla="*/ 1 w 8"/>
                  <a:gd name="T39" fmla="*/ 1 h 44"/>
                  <a:gd name="T40" fmla="*/ 1 w 8"/>
                  <a:gd name="T41" fmla="*/ 3 h 44"/>
                  <a:gd name="T42" fmla="*/ 1 w 8"/>
                  <a:gd name="T43" fmla="*/ 3 h 44"/>
                  <a:gd name="T44" fmla="*/ 1 w 8"/>
                  <a:gd name="T45" fmla="*/ 3 h 44"/>
                  <a:gd name="T46" fmla="*/ 0 w 8"/>
                  <a:gd name="T47" fmla="*/ 5 h 44"/>
                  <a:gd name="T48" fmla="*/ 0 w 8"/>
                  <a:gd name="T49" fmla="*/ 5 h 44"/>
                  <a:gd name="T50" fmla="*/ 0 w 8"/>
                  <a:gd name="T51" fmla="*/ 6 h 44"/>
                  <a:gd name="T52" fmla="*/ 0 w 8"/>
                  <a:gd name="T53" fmla="*/ 6 h 44"/>
                  <a:gd name="T54" fmla="*/ 0 w 8"/>
                  <a:gd name="T55" fmla="*/ 7 h 44"/>
                  <a:gd name="T56" fmla="*/ 1 w 8"/>
                  <a:gd name="T57" fmla="*/ 7 h 44"/>
                  <a:gd name="T58" fmla="*/ 1 w 8"/>
                  <a:gd name="T59" fmla="*/ 9 h 44"/>
                  <a:gd name="T60" fmla="*/ 1 w 8"/>
                  <a:gd name="T61" fmla="*/ 9 h 44"/>
                  <a:gd name="T62" fmla="*/ 1 w 8"/>
                  <a:gd name="T63" fmla="*/ 10 h 44"/>
                  <a:gd name="T64" fmla="*/ 1 w 8"/>
                  <a:gd name="T65" fmla="*/ 10 h 44"/>
                  <a:gd name="T66" fmla="*/ 1 w 8"/>
                  <a:gd name="T67" fmla="*/ 10 h 44"/>
                  <a:gd name="T68" fmla="*/ 1 w 8"/>
                  <a:gd name="T69" fmla="*/ 11 h 44"/>
                  <a:gd name="T70" fmla="*/ 1 w 8"/>
                  <a:gd name="T71" fmla="*/ 11 h 44"/>
                  <a:gd name="T72" fmla="*/ 1 w 8"/>
                  <a:gd name="T73" fmla="*/ 11 h 44"/>
                  <a:gd name="T74" fmla="*/ 2 w 8"/>
                  <a:gd name="T75" fmla="*/ 11 h 44"/>
                  <a:gd name="T76" fmla="*/ 2 w 8"/>
                  <a:gd name="T77" fmla="*/ 10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44"/>
                  <a:gd name="T119" fmla="*/ 8 w 8"/>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44">
                    <a:moveTo>
                      <a:pt x="6" y="44"/>
                    </a:moveTo>
                    <a:lnTo>
                      <a:pt x="8" y="40"/>
                    </a:lnTo>
                    <a:lnTo>
                      <a:pt x="7" y="39"/>
                    </a:lnTo>
                    <a:lnTo>
                      <a:pt x="7" y="38"/>
                    </a:lnTo>
                    <a:lnTo>
                      <a:pt x="7" y="37"/>
                    </a:lnTo>
                    <a:lnTo>
                      <a:pt x="7" y="36"/>
                    </a:lnTo>
                    <a:lnTo>
                      <a:pt x="6" y="35"/>
                    </a:lnTo>
                    <a:lnTo>
                      <a:pt x="6" y="33"/>
                    </a:lnTo>
                    <a:lnTo>
                      <a:pt x="6" y="32"/>
                    </a:lnTo>
                    <a:lnTo>
                      <a:pt x="6" y="31"/>
                    </a:lnTo>
                    <a:lnTo>
                      <a:pt x="6" y="30"/>
                    </a:lnTo>
                    <a:lnTo>
                      <a:pt x="6" y="29"/>
                    </a:lnTo>
                    <a:lnTo>
                      <a:pt x="6" y="28"/>
                    </a:lnTo>
                    <a:lnTo>
                      <a:pt x="6" y="27"/>
                    </a:lnTo>
                    <a:lnTo>
                      <a:pt x="6" y="25"/>
                    </a:lnTo>
                    <a:lnTo>
                      <a:pt x="5" y="23"/>
                    </a:lnTo>
                    <a:lnTo>
                      <a:pt x="5" y="22"/>
                    </a:lnTo>
                    <a:lnTo>
                      <a:pt x="5" y="21"/>
                    </a:lnTo>
                    <a:lnTo>
                      <a:pt x="5" y="20"/>
                    </a:lnTo>
                    <a:lnTo>
                      <a:pt x="6" y="19"/>
                    </a:lnTo>
                    <a:lnTo>
                      <a:pt x="6" y="17"/>
                    </a:lnTo>
                    <a:lnTo>
                      <a:pt x="6" y="16"/>
                    </a:lnTo>
                    <a:lnTo>
                      <a:pt x="6" y="15"/>
                    </a:lnTo>
                    <a:lnTo>
                      <a:pt x="6" y="14"/>
                    </a:lnTo>
                    <a:lnTo>
                      <a:pt x="6" y="13"/>
                    </a:lnTo>
                    <a:lnTo>
                      <a:pt x="6" y="12"/>
                    </a:lnTo>
                    <a:lnTo>
                      <a:pt x="6" y="9"/>
                    </a:lnTo>
                    <a:lnTo>
                      <a:pt x="6" y="8"/>
                    </a:lnTo>
                    <a:lnTo>
                      <a:pt x="7" y="7"/>
                    </a:lnTo>
                    <a:lnTo>
                      <a:pt x="7" y="6"/>
                    </a:lnTo>
                    <a:lnTo>
                      <a:pt x="7" y="5"/>
                    </a:lnTo>
                    <a:lnTo>
                      <a:pt x="7" y="4"/>
                    </a:lnTo>
                    <a:lnTo>
                      <a:pt x="8" y="2"/>
                    </a:lnTo>
                    <a:lnTo>
                      <a:pt x="8" y="1"/>
                    </a:lnTo>
                    <a:lnTo>
                      <a:pt x="3" y="0"/>
                    </a:lnTo>
                    <a:lnTo>
                      <a:pt x="3" y="1"/>
                    </a:lnTo>
                    <a:lnTo>
                      <a:pt x="2" y="2"/>
                    </a:lnTo>
                    <a:lnTo>
                      <a:pt x="2" y="4"/>
                    </a:lnTo>
                    <a:lnTo>
                      <a:pt x="2" y="5"/>
                    </a:lnTo>
                    <a:lnTo>
                      <a:pt x="2" y="6"/>
                    </a:lnTo>
                    <a:lnTo>
                      <a:pt x="1" y="8"/>
                    </a:lnTo>
                    <a:lnTo>
                      <a:pt x="1" y="9"/>
                    </a:lnTo>
                    <a:lnTo>
                      <a:pt x="1" y="10"/>
                    </a:lnTo>
                    <a:lnTo>
                      <a:pt x="1" y="12"/>
                    </a:lnTo>
                    <a:lnTo>
                      <a:pt x="1" y="13"/>
                    </a:lnTo>
                    <a:lnTo>
                      <a:pt x="1" y="14"/>
                    </a:lnTo>
                    <a:lnTo>
                      <a:pt x="0" y="16"/>
                    </a:lnTo>
                    <a:lnTo>
                      <a:pt x="0" y="17"/>
                    </a:lnTo>
                    <a:lnTo>
                      <a:pt x="0" y="19"/>
                    </a:lnTo>
                    <a:lnTo>
                      <a:pt x="0" y="20"/>
                    </a:lnTo>
                    <a:lnTo>
                      <a:pt x="0" y="21"/>
                    </a:lnTo>
                    <a:lnTo>
                      <a:pt x="0" y="22"/>
                    </a:lnTo>
                    <a:lnTo>
                      <a:pt x="0" y="24"/>
                    </a:lnTo>
                    <a:lnTo>
                      <a:pt x="0" y="25"/>
                    </a:lnTo>
                    <a:lnTo>
                      <a:pt x="0" y="27"/>
                    </a:lnTo>
                    <a:lnTo>
                      <a:pt x="0" y="28"/>
                    </a:lnTo>
                    <a:lnTo>
                      <a:pt x="1" y="29"/>
                    </a:lnTo>
                    <a:lnTo>
                      <a:pt x="1" y="30"/>
                    </a:lnTo>
                    <a:lnTo>
                      <a:pt x="1" y="31"/>
                    </a:lnTo>
                    <a:lnTo>
                      <a:pt x="1" y="33"/>
                    </a:lnTo>
                    <a:lnTo>
                      <a:pt x="1" y="35"/>
                    </a:lnTo>
                    <a:lnTo>
                      <a:pt x="1" y="36"/>
                    </a:lnTo>
                    <a:lnTo>
                      <a:pt x="2" y="37"/>
                    </a:lnTo>
                    <a:lnTo>
                      <a:pt x="2" y="38"/>
                    </a:lnTo>
                    <a:lnTo>
                      <a:pt x="2" y="39"/>
                    </a:lnTo>
                    <a:lnTo>
                      <a:pt x="2" y="40"/>
                    </a:lnTo>
                    <a:lnTo>
                      <a:pt x="3" y="42"/>
                    </a:lnTo>
                    <a:lnTo>
                      <a:pt x="5" y="39"/>
                    </a:lnTo>
                    <a:lnTo>
                      <a:pt x="3" y="42"/>
                    </a:lnTo>
                    <a:lnTo>
                      <a:pt x="3" y="43"/>
                    </a:lnTo>
                    <a:lnTo>
                      <a:pt x="3" y="44"/>
                    </a:lnTo>
                    <a:lnTo>
                      <a:pt x="5" y="44"/>
                    </a:lnTo>
                    <a:lnTo>
                      <a:pt x="6" y="44"/>
                    </a:lnTo>
                    <a:lnTo>
                      <a:pt x="7" y="44"/>
                    </a:lnTo>
                    <a:lnTo>
                      <a:pt x="7" y="43"/>
                    </a:lnTo>
                    <a:lnTo>
                      <a:pt x="8" y="43"/>
                    </a:lnTo>
                    <a:lnTo>
                      <a:pt x="8" y="42"/>
                    </a:lnTo>
                    <a:lnTo>
                      <a:pt x="8" y="40"/>
                    </a:lnTo>
                    <a:lnTo>
                      <a:pt x="6" y="44"/>
                    </a:lnTo>
                    <a:close/>
                  </a:path>
                </a:pathLst>
              </a:custGeom>
              <a:solidFill>
                <a:srgbClr val="000000"/>
              </a:solidFill>
              <a:ln w="9525">
                <a:noFill/>
                <a:round/>
                <a:headEnd/>
                <a:tailEnd/>
              </a:ln>
            </p:spPr>
            <p:txBody>
              <a:bodyPr/>
              <a:lstStyle/>
              <a:p>
                <a:endParaRPr lang="en-GB"/>
              </a:p>
            </p:txBody>
          </p:sp>
          <p:sp>
            <p:nvSpPr>
              <p:cNvPr id="741" name="Freeform 1346"/>
              <p:cNvSpPr>
                <a:spLocks/>
              </p:cNvSpPr>
              <p:nvPr/>
            </p:nvSpPr>
            <p:spPr bwMode="auto">
              <a:xfrm>
                <a:off x="4036" y="3087"/>
                <a:ext cx="9" cy="4"/>
              </a:xfrm>
              <a:custGeom>
                <a:avLst/>
                <a:gdLst>
                  <a:gd name="T0" fmla="*/ 0 w 19"/>
                  <a:gd name="T1" fmla="*/ 1 h 8"/>
                  <a:gd name="T2" fmla="*/ 0 w 19"/>
                  <a:gd name="T3" fmla="*/ 2 h 8"/>
                  <a:gd name="T4" fmla="*/ 4 w 19"/>
                  <a:gd name="T5" fmla="*/ 1 h 8"/>
                  <a:gd name="T6" fmla="*/ 4 w 19"/>
                  <a:gd name="T7" fmla="*/ 0 h 8"/>
                  <a:gd name="T8" fmla="*/ 0 w 19"/>
                  <a:gd name="T9" fmla="*/ 1 h 8"/>
                  <a:gd name="T10" fmla="*/ 1 w 19"/>
                  <a:gd name="T11" fmla="*/ 1 h 8"/>
                  <a:gd name="T12" fmla="*/ 0 w 19"/>
                  <a:gd name="T13" fmla="*/ 1 h 8"/>
                  <a:gd name="T14" fmla="*/ 0 w 19"/>
                  <a:gd name="T15" fmla="*/ 1 h 8"/>
                  <a:gd name="T16" fmla="*/ 0 w 19"/>
                  <a:gd name="T17" fmla="*/ 1 h 8"/>
                  <a:gd name="T18" fmla="*/ 0 w 19"/>
                  <a:gd name="T19" fmla="*/ 1 h 8"/>
                  <a:gd name="T20" fmla="*/ 0 w 19"/>
                  <a:gd name="T21" fmla="*/ 1 h 8"/>
                  <a:gd name="T22" fmla="*/ 0 w 19"/>
                  <a:gd name="T23" fmla="*/ 2 h 8"/>
                  <a:gd name="T24" fmla="*/ 0 w 19"/>
                  <a:gd name="T25" fmla="*/ 2 h 8"/>
                  <a:gd name="T26" fmla="*/ 0 w 19"/>
                  <a:gd name="T27" fmla="*/ 2 h 8"/>
                  <a:gd name="T28" fmla="*/ 0 w 19"/>
                  <a:gd name="T29" fmla="*/ 1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8"/>
                  <a:gd name="T47" fmla="*/ 19 w 19"/>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8">
                    <a:moveTo>
                      <a:pt x="0" y="7"/>
                    </a:moveTo>
                    <a:lnTo>
                      <a:pt x="3" y="8"/>
                    </a:lnTo>
                    <a:lnTo>
                      <a:pt x="19" y="5"/>
                    </a:lnTo>
                    <a:lnTo>
                      <a:pt x="18" y="0"/>
                    </a:lnTo>
                    <a:lnTo>
                      <a:pt x="1" y="4"/>
                    </a:lnTo>
                    <a:lnTo>
                      <a:pt x="5" y="6"/>
                    </a:lnTo>
                    <a:lnTo>
                      <a:pt x="1" y="4"/>
                    </a:lnTo>
                    <a:lnTo>
                      <a:pt x="0" y="4"/>
                    </a:lnTo>
                    <a:lnTo>
                      <a:pt x="0" y="5"/>
                    </a:lnTo>
                    <a:lnTo>
                      <a:pt x="0" y="6"/>
                    </a:lnTo>
                    <a:lnTo>
                      <a:pt x="0" y="7"/>
                    </a:lnTo>
                    <a:lnTo>
                      <a:pt x="0" y="8"/>
                    </a:lnTo>
                    <a:lnTo>
                      <a:pt x="1" y="8"/>
                    </a:lnTo>
                    <a:lnTo>
                      <a:pt x="3" y="8"/>
                    </a:lnTo>
                    <a:lnTo>
                      <a:pt x="0" y="7"/>
                    </a:lnTo>
                    <a:close/>
                  </a:path>
                </a:pathLst>
              </a:custGeom>
              <a:solidFill>
                <a:srgbClr val="000000"/>
              </a:solidFill>
              <a:ln w="9525">
                <a:noFill/>
                <a:round/>
                <a:headEnd/>
                <a:tailEnd/>
              </a:ln>
            </p:spPr>
            <p:txBody>
              <a:bodyPr/>
              <a:lstStyle/>
              <a:p>
                <a:endParaRPr lang="en-GB"/>
              </a:p>
            </p:txBody>
          </p:sp>
          <p:sp>
            <p:nvSpPr>
              <p:cNvPr id="742" name="Freeform 1347"/>
              <p:cNvSpPr>
                <a:spLocks/>
              </p:cNvSpPr>
              <p:nvPr/>
            </p:nvSpPr>
            <p:spPr bwMode="auto">
              <a:xfrm>
                <a:off x="4045" y="3111"/>
                <a:ext cx="19" cy="20"/>
              </a:xfrm>
              <a:custGeom>
                <a:avLst/>
                <a:gdLst>
                  <a:gd name="T0" fmla="*/ 0 w 38"/>
                  <a:gd name="T1" fmla="*/ 1 h 40"/>
                  <a:gd name="T2" fmla="*/ 1 w 38"/>
                  <a:gd name="T3" fmla="*/ 1 h 40"/>
                  <a:gd name="T4" fmla="*/ 1 w 38"/>
                  <a:gd name="T5" fmla="*/ 3 h 40"/>
                  <a:gd name="T6" fmla="*/ 1 w 38"/>
                  <a:gd name="T7" fmla="*/ 3 h 40"/>
                  <a:gd name="T8" fmla="*/ 1 w 38"/>
                  <a:gd name="T9" fmla="*/ 3 h 40"/>
                  <a:gd name="T10" fmla="*/ 2 w 38"/>
                  <a:gd name="T11" fmla="*/ 5 h 40"/>
                  <a:gd name="T12" fmla="*/ 2 w 38"/>
                  <a:gd name="T13" fmla="*/ 5 h 40"/>
                  <a:gd name="T14" fmla="*/ 3 w 38"/>
                  <a:gd name="T15" fmla="*/ 5 h 40"/>
                  <a:gd name="T16" fmla="*/ 4 w 38"/>
                  <a:gd name="T17" fmla="*/ 6 h 40"/>
                  <a:gd name="T18" fmla="*/ 5 w 38"/>
                  <a:gd name="T19" fmla="*/ 6 h 40"/>
                  <a:gd name="T20" fmla="*/ 5 w 38"/>
                  <a:gd name="T21" fmla="*/ 7 h 40"/>
                  <a:gd name="T22" fmla="*/ 5 w 38"/>
                  <a:gd name="T23" fmla="*/ 7 h 40"/>
                  <a:gd name="T24" fmla="*/ 6 w 38"/>
                  <a:gd name="T25" fmla="*/ 8 h 40"/>
                  <a:gd name="T26" fmla="*/ 6 w 38"/>
                  <a:gd name="T27" fmla="*/ 9 h 40"/>
                  <a:gd name="T28" fmla="*/ 7 w 38"/>
                  <a:gd name="T29" fmla="*/ 9 h 40"/>
                  <a:gd name="T30" fmla="*/ 8 w 38"/>
                  <a:gd name="T31" fmla="*/ 10 h 40"/>
                  <a:gd name="T32" fmla="*/ 9 w 38"/>
                  <a:gd name="T33" fmla="*/ 10 h 40"/>
                  <a:gd name="T34" fmla="*/ 9 w 38"/>
                  <a:gd name="T35" fmla="*/ 9 h 40"/>
                  <a:gd name="T36" fmla="*/ 9 w 38"/>
                  <a:gd name="T37" fmla="*/ 9 h 40"/>
                  <a:gd name="T38" fmla="*/ 7 w 38"/>
                  <a:gd name="T39" fmla="*/ 7 h 40"/>
                  <a:gd name="T40" fmla="*/ 7 w 38"/>
                  <a:gd name="T41" fmla="*/ 7 h 40"/>
                  <a:gd name="T42" fmla="*/ 6 w 38"/>
                  <a:gd name="T43" fmla="*/ 6 h 40"/>
                  <a:gd name="T44" fmla="*/ 6 w 38"/>
                  <a:gd name="T45" fmla="*/ 6 h 40"/>
                  <a:gd name="T46" fmla="*/ 5 w 38"/>
                  <a:gd name="T47" fmla="*/ 6 h 40"/>
                  <a:gd name="T48" fmla="*/ 5 w 38"/>
                  <a:gd name="T49" fmla="*/ 5 h 40"/>
                  <a:gd name="T50" fmla="*/ 5 w 38"/>
                  <a:gd name="T51" fmla="*/ 5 h 40"/>
                  <a:gd name="T52" fmla="*/ 4 w 38"/>
                  <a:gd name="T53" fmla="*/ 5 h 40"/>
                  <a:gd name="T54" fmla="*/ 3 w 38"/>
                  <a:gd name="T55" fmla="*/ 3 h 40"/>
                  <a:gd name="T56" fmla="*/ 3 w 38"/>
                  <a:gd name="T57" fmla="*/ 3 h 40"/>
                  <a:gd name="T58" fmla="*/ 2 w 38"/>
                  <a:gd name="T59" fmla="*/ 3 h 40"/>
                  <a:gd name="T60" fmla="*/ 2 w 38"/>
                  <a:gd name="T61" fmla="*/ 2 h 40"/>
                  <a:gd name="T62" fmla="*/ 1 w 38"/>
                  <a:gd name="T63" fmla="*/ 1 h 40"/>
                  <a:gd name="T64" fmla="*/ 1 w 38"/>
                  <a:gd name="T65" fmla="*/ 1 h 40"/>
                  <a:gd name="T66" fmla="*/ 1 w 38"/>
                  <a:gd name="T67" fmla="*/ 1 h 40"/>
                  <a:gd name="T68" fmla="*/ 1 w 38"/>
                  <a:gd name="T69" fmla="*/ 1 h 40"/>
                  <a:gd name="T70" fmla="*/ 1 w 38"/>
                  <a:gd name="T71" fmla="*/ 0 h 40"/>
                  <a:gd name="T72" fmla="*/ 0 w 38"/>
                  <a:gd name="T73" fmla="*/ 0 h 40"/>
                  <a:gd name="T74" fmla="*/ 0 w 38"/>
                  <a:gd name="T75" fmla="*/ 1 h 40"/>
                  <a:gd name="T76" fmla="*/ 1 w 38"/>
                  <a:gd name="T77" fmla="*/ 0 h 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40"/>
                  <a:gd name="T119" fmla="*/ 38 w 38"/>
                  <a:gd name="T120" fmla="*/ 40 h 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40">
                    <a:moveTo>
                      <a:pt x="1" y="0"/>
                    </a:moveTo>
                    <a:lnTo>
                      <a:pt x="0" y="3"/>
                    </a:lnTo>
                    <a:lnTo>
                      <a:pt x="1" y="4"/>
                    </a:lnTo>
                    <a:lnTo>
                      <a:pt x="2" y="5"/>
                    </a:lnTo>
                    <a:lnTo>
                      <a:pt x="2" y="8"/>
                    </a:lnTo>
                    <a:lnTo>
                      <a:pt x="3" y="9"/>
                    </a:lnTo>
                    <a:lnTo>
                      <a:pt x="4" y="10"/>
                    </a:lnTo>
                    <a:lnTo>
                      <a:pt x="5" y="11"/>
                    </a:lnTo>
                    <a:lnTo>
                      <a:pt x="6" y="12"/>
                    </a:lnTo>
                    <a:lnTo>
                      <a:pt x="6" y="13"/>
                    </a:lnTo>
                    <a:lnTo>
                      <a:pt x="8" y="15"/>
                    </a:lnTo>
                    <a:lnTo>
                      <a:pt x="9" y="17"/>
                    </a:lnTo>
                    <a:lnTo>
                      <a:pt x="10" y="18"/>
                    </a:lnTo>
                    <a:lnTo>
                      <a:pt x="11" y="19"/>
                    </a:lnTo>
                    <a:lnTo>
                      <a:pt x="12" y="20"/>
                    </a:lnTo>
                    <a:lnTo>
                      <a:pt x="13" y="21"/>
                    </a:lnTo>
                    <a:lnTo>
                      <a:pt x="14" y="23"/>
                    </a:lnTo>
                    <a:lnTo>
                      <a:pt x="16" y="24"/>
                    </a:lnTo>
                    <a:lnTo>
                      <a:pt x="17" y="25"/>
                    </a:lnTo>
                    <a:lnTo>
                      <a:pt x="18" y="26"/>
                    </a:lnTo>
                    <a:lnTo>
                      <a:pt x="18" y="27"/>
                    </a:lnTo>
                    <a:lnTo>
                      <a:pt x="19" y="28"/>
                    </a:lnTo>
                    <a:lnTo>
                      <a:pt x="20" y="28"/>
                    </a:lnTo>
                    <a:lnTo>
                      <a:pt x="23" y="30"/>
                    </a:lnTo>
                    <a:lnTo>
                      <a:pt x="24" y="31"/>
                    </a:lnTo>
                    <a:lnTo>
                      <a:pt x="25" y="32"/>
                    </a:lnTo>
                    <a:lnTo>
                      <a:pt x="26" y="33"/>
                    </a:lnTo>
                    <a:lnTo>
                      <a:pt x="27" y="34"/>
                    </a:lnTo>
                    <a:lnTo>
                      <a:pt x="28" y="35"/>
                    </a:lnTo>
                    <a:lnTo>
                      <a:pt x="29" y="35"/>
                    </a:lnTo>
                    <a:lnTo>
                      <a:pt x="31" y="36"/>
                    </a:lnTo>
                    <a:lnTo>
                      <a:pt x="32" y="38"/>
                    </a:lnTo>
                    <a:lnTo>
                      <a:pt x="34" y="39"/>
                    </a:lnTo>
                    <a:lnTo>
                      <a:pt x="35" y="40"/>
                    </a:lnTo>
                    <a:lnTo>
                      <a:pt x="38" y="35"/>
                    </a:lnTo>
                    <a:lnTo>
                      <a:pt x="36" y="34"/>
                    </a:lnTo>
                    <a:lnTo>
                      <a:pt x="35" y="33"/>
                    </a:lnTo>
                    <a:lnTo>
                      <a:pt x="34" y="33"/>
                    </a:lnTo>
                    <a:lnTo>
                      <a:pt x="32" y="32"/>
                    </a:lnTo>
                    <a:lnTo>
                      <a:pt x="31" y="31"/>
                    </a:lnTo>
                    <a:lnTo>
                      <a:pt x="29" y="30"/>
                    </a:lnTo>
                    <a:lnTo>
                      <a:pt x="28" y="30"/>
                    </a:lnTo>
                    <a:lnTo>
                      <a:pt x="27" y="28"/>
                    </a:lnTo>
                    <a:lnTo>
                      <a:pt x="26" y="27"/>
                    </a:lnTo>
                    <a:lnTo>
                      <a:pt x="25" y="26"/>
                    </a:lnTo>
                    <a:lnTo>
                      <a:pt x="24" y="25"/>
                    </a:lnTo>
                    <a:lnTo>
                      <a:pt x="23" y="24"/>
                    </a:lnTo>
                    <a:lnTo>
                      <a:pt x="21" y="24"/>
                    </a:lnTo>
                    <a:lnTo>
                      <a:pt x="20" y="23"/>
                    </a:lnTo>
                    <a:lnTo>
                      <a:pt x="20" y="21"/>
                    </a:lnTo>
                    <a:lnTo>
                      <a:pt x="19" y="20"/>
                    </a:lnTo>
                    <a:lnTo>
                      <a:pt x="18" y="19"/>
                    </a:lnTo>
                    <a:lnTo>
                      <a:pt x="17" y="18"/>
                    </a:lnTo>
                    <a:lnTo>
                      <a:pt x="16" y="17"/>
                    </a:lnTo>
                    <a:lnTo>
                      <a:pt x="14" y="16"/>
                    </a:lnTo>
                    <a:lnTo>
                      <a:pt x="13" y="15"/>
                    </a:lnTo>
                    <a:lnTo>
                      <a:pt x="12" y="13"/>
                    </a:lnTo>
                    <a:lnTo>
                      <a:pt x="12" y="12"/>
                    </a:lnTo>
                    <a:lnTo>
                      <a:pt x="11" y="11"/>
                    </a:lnTo>
                    <a:lnTo>
                      <a:pt x="10" y="10"/>
                    </a:lnTo>
                    <a:lnTo>
                      <a:pt x="9" y="9"/>
                    </a:lnTo>
                    <a:lnTo>
                      <a:pt x="8" y="8"/>
                    </a:lnTo>
                    <a:lnTo>
                      <a:pt x="8" y="5"/>
                    </a:lnTo>
                    <a:lnTo>
                      <a:pt x="6" y="4"/>
                    </a:lnTo>
                    <a:lnTo>
                      <a:pt x="5" y="3"/>
                    </a:lnTo>
                    <a:lnTo>
                      <a:pt x="4" y="2"/>
                    </a:lnTo>
                    <a:lnTo>
                      <a:pt x="4" y="1"/>
                    </a:lnTo>
                    <a:lnTo>
                      <a:pt x="3" y="4"/>
                    </a:lnTo>
                    <a:lnTo>
                      <a:pt x="4" y="1"/>
                    </a:lnTo>
                    <a:lnTo>
                      <a:pt x="3" y="1"/>
                    </a:lnTo>
                    <a:lnTo>
                      <a:pt x="3" y="0"/>
                    </a:lnTo>
                    <a:lnTo>
                      <a:pt x="2"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743" name="Freeform 1348"/>
              <p:cNvSpPr>
                <a:spLocks/>
              </p:cNvSpPr>
              <p:nvPr/>
            </p:nvSpPr>
            <p:spPr bwMode="auto">
              <a:xfrm>
                <a:off x="4045" y="3107"/>
                <a:ext cx="10" cy="6"/>
              </a:xfrm>
              <a:custGeom>
                <a:avLst/>
                <a:gdLst>
                  <a:gd name="T0" fmla="*/ 5 w 18"/>
                  <a:gd name="T1" fmla="*/ 1 h 12"/>
                  <a:gd name="T2" fmla="*/ 4 w 18"/>
                  <a:gd name="T3" fmla="*/ 0 h 12"/>
                  <a:gd name="T4" fmla="*/ 0 w 18"/>
                  <a:gd name="T5" fmla="*/ 2 h 12"/>
                  <a:gd name="T6" fmla="*/ 1 w 18"/>
                  <a:gd name="T7" fmla="*/ 3 h 12"/>
                  <a:gd name="T8" fmla="*/ 5 w 18"/>
                  <a:gd name="T9" fmla="*/ 1 h 12"/>
                  <a:gd name="T10" fmla="*/ 4 w 18"/>
                  <a:gd name="T11" fmla="*/ 1 h 12"/>
                  <a:gd name="T12" fmla="*/ 5 w 18"/>
                  <a:gd name="T13" fmla="*/ 1 h 12"/>
                  <a:gd name="T14" fmla="*/ 5 w 18"/>
                  <a:gd name="T15" fmla="*/ 1 h 12"/>
                  <a:gd name="T16" fmla="*/ 5 w 18"/>
                  <a:gd name="T17" fmla="*/ 1 h 12"/>
                  <a:gd name="T18" fmla="*/ 5 w 18"/>
                  <a:gd name="T19" fmla="*/ 1 h 12"/>
                  <a:gd name="T20" fmla="*/ 6 w 18"/>
                  <a:gd name="T21" fmla="*/ 1 h 12"/>
                  <a:gd name="T22" fmla="*/ 5 w 18"/>
                  <a:gd name="T23" fmla="*/ 1 h 12"/>
                  <a:gd name="T24" fmla="*/ 5 w 18"/>
                  <a:gd name="T25" fmla="*/ 1 h 12"/>
                  <a:gd name="T26" fmla="*/ 5 w 18"/>
                  <a:gd name="T27" fmla="*/ 0 h 12"/>
                  <a:gd name="T28" fmla="*/ 5 w 18"/>
                  <a:gd name="T29" fmla="*/ 0 h 12"/>
                  <a:gd name="T30" fmla="*/ 4 w 18"/>
                  <a:gd name="T31" fmla="*/ 0 h 12"/>
                  <a:gd name="T32" fmla="*/ 4 w 18"/>
                  <a:gd name="T33" fmla="*/ 0 h 12"/>
                  <a:gd name="T34" fmla="*/ 5 w 18"/>
                  <a:gd name="T35" fmla="*/ 1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7" y="1"/>
                    </a:moveTo>
                    <a:lnTo>
                      <a:pt x="13" y="0"/>
                    </a:lnTo>
                    <a:lnTo>
                      <a:pt x="0" y="8"/>
                    </a:lnTo>
                    <a:lnTo>
                      <a:pt x="2" y="12"/>
                    </a:lnTo>
                    <a:lnTo>
                      <a:pt x="16" y="4"/>
                    </a:lnTo>
                    <a:lnTo>
                      <a:pt x="13" y="3"/>
                    </a:lnTo>
                    <a:lnTo>
                      <a:pt x="16" y="4"/>
                    </a:lnTo>
                    <a:lnTo>
                      <a:pt x="17" y="4"/>
                    </a:lnTo>
                    <a:lnTo>
                      <a:pt x="17" y="3"/>
                    </a:lnTo>
                    <a:lnTo>
                      <a:pt x="17" y="2"/>
                    </a:lnTo>
                    <a:lnTo>
                      <a:pt x="18" y="2"/>
                    </a:lnTo>
                    <a:lnTo>
                      <a:pt x="17" y="2"/>
                    </a:lnTo>
                    <a:lnTo>
                      <a:pt x="17" y="1"/>
                    </a:lnTo>
                    <a:lnTo>
                      <a:pt x="17" y="0"/>
                    </a:lnTo>
                    <a:lnTo>
                      <a:pt x="16" y="0"/>
                    </a:lnTo>
                    <a:lnTo>
                      <a:pt x="15" y="0"/>
                    </a:lnTo>
                    <a:lnTo>
                      <a:pt x="13" y="0"/>
                    </a:lnTo>
                    <a:lnTo>
                      <a:pt x="17" y="1"/>
                    </a:lnTo>
                    <a:close/>
                  </a:path>
                </a:pathLst>
              </a:custGeom>
              <a:solidFill>
                <a:srgbClr val="000000"/>
              </a:solidFill>
              <a:ln w="9525">
                <a:noFill/>
                <a:round/>
                <a:headEnd/>
                <a:tailEnd/>
              </a:ln>
            </p:spPr>
            <p:txBody>
              <a:bodyPr/>
              <a:lstStyle/>
              <a:p>
                <a:endParaRPr lang="en-GB"/>
              </a:p>
            </p:txBody>
          </p:sp>
          <p:sp>
            <p:nvSpPr>
              <p:cNvPr id="744" name="Freeform 1349"/>
              <p:cNvSpPr>
                <a:spLocks/>
              </p:cNvSpPr>
              <p:nvPr/>
            </p:nvSpPr>
            <p:spPr bwMode="auto">
              <a:xfrm>
                <a:off x="4052" y="3107"/>
                <a:ext cx="16" cy="17"/>
              </a:xfrm>
              <a:custGeom>
                <a:avLst/>
                <a:gdLst>
                  <a:gd name="T0" fmla="*/ 8 w 33"/>
                  <a:gd name="T1" fmla="*/ 7 h 33"/>
                  <a:gd name="T2" fmla="*/ 7 w 33"/>
                  <a:gd name="T3" fmla="*/ 7 h 33"/>
                  <a:gd name="T4" fmla="*/ 7 w 33"/>
                  <a:gd name="T5" fmla="*/ 7 h 33"/>
                  <a:gd name="T6" fmla="*/ 6 w 33"/>
                  <a:gd name="T7" fmla="*/ 6 h 33"/>
                  <a:gd name="T8" fmla="*/ 6 w 33"/>
                  <a:gd name="T9" fmla="*/ 6 h 33"/>
                  <a:gd name="T10" fmla="*/ 5 w 33"/>
                  <a:gd name="T11" fmla="*/ 5 h 33"/>
                  <a:gd name="T12" fmla="*/ 4 w 33"/>
                  <a:gd name="T13" fmla="*/ 5 h 33"/>
                  <a:gd name="T14" fmla="*/ 4 w 33"/>
                  <a:gd name="T15" fmla="*/ 5 h 33"/>
                  <a:gd name="T16" fmla="*/ 3 w 33"/>
                  <a:gd name="T17" fmla="*/ 4 h 33"/>
                  <a:gd name="T18" fmla="*/ 3 w 33"/>
                  <a:gd name="T19" fmla="*/ 4 h 33"/>
                  <a:gd name="T20" fmla="*/ 3 w 33"/>
                  <a:gd name="T21" fmla="*/ 3 h 33"/>
                  <a:gd name="T22" fmla="*/ 2 w 33"/>
                  <a:gd name="T23" fmla="*/ 3 h 33"/>
                  <a:gd name="T24" fmla="*/ 2 w 33"/>
                  <a:gd name="T25" fmla="*/ 2 h 33"/>
                  <a:gd name="T26" fmla="*/ 1 w 33"/>
                  <a:gd name="T27" fmla="*/ 2 h 33"/>
                  <a:gd name="T28" fmla="*/ 1 w 33"/>
                  <a:gd name="T29" fmla="*/ 1 h 33"/>
                  <a:gd name="T30" fmla="*/ 1 w 33"/>
                  <a:gd name="T31" fmla="*/ 1 h 33"/>
                  <a:gd name="T32" fmla="*/ 0 w 33"/>
                  <a:gd name="T33" fmla="*/ 1 h 33"/>
                  <a:gd name="T34" fmla="*/ 0 w 33"/>
                  <a:gd name="T35" fmla="*/ 1 h 33"/>
                  <a:gd name="T36" fmla="*/ 0 w 33"/>
                  <a:gd name="T37" fmla="*/ 2 h 33"/>
                  <a:gd name="T38" fmla="*/ 1 w 33"/>
                  <a:gd name="T39" fmla="*/ 3 h 33"/>
                  <a:gd name="T40" fmla="*/ 1 w 33"/>
                  <a:gd name="T41" fmla="*/ 3 h 33"/>
                  <a:gd name="T42" fmla="*/ 1 w 33"/>
                  <a:gd name="T43" fmla="*/ 4 h 33"/>
                  <a:gd name="T44" fmla="*/ 2 w 33"/>
                  <a:gd name="T45" fmla="*/ 4 h 33"/>
                  <a:gd name="T46" fmla="*/ 2 w 33"/>
                  <a:gd name="T47" fmla="*/ 5 h 33"/>
                  <a:gd name="T48" fmla="*/ 3 w 33"/>
                  <a:gd name="T49" fmla="*/ 5 h 33"/>
                  <a:gd name="T50" fmla="*/ 3 w 33"/>
                  <a:gd name="T51" fmla="*/ 6 h 33"/>
                  <a:gd name="T52" fmla="*/ 4 w 33"/>
                  <a:gd name="T53" fmla="*/ 6 h 33"/>
                  <a:gd name="T54" fmla="*/ 4 w 33"/>
                  <a:gd name="T55" fmla="*/ 7 h 33"/>
                  <a:gd name="T56" fmla="*/ 5 w 33"/>
                  <a:gd name="T57" fmla="*/ 7 h 33"/>
                  <a:gd name="T58" fmla="*/ 5 w 33"/>
                  <a:gd name="T59" fmla="*/ 7 h 33"/>
                  <a:gd name="T60" fmla="*/ 6 w 33"/>
                  <a:gd name="T61" fmla="*/ 8 h 33"/>
                  <a:gd name="T62" fmla="*/ 6 w 33"/>
                  <a:gd name="T63" fmla="*/ 8 h 33"/>
                  <a:gd name="T64" fmla="*/ 7 w 33"/>
                  <a:gd name="T65" fmla="*/ 8 h 33"/>
                  <a:gd name="T66" fmla="*/ 7 w 33"/>
                  <a:gd name="T67" fmla="*/ 8 h 33"/>
                  <a:gd name="T68" fmla="*/ 7 w 33"/>
                  <a:gd name="T69" fmla="*/ 9 h 33"/>
                  <a:gd name="T70" fmla="*/ 8 w 33"/>
                  <a:gd name="T71" fmla="*/ 8 h 33"/>
                  <a:gd name="T72" fmla="*/ 8 w 33"/>
                  <a:gd name="T73" fmla="*/ 8 h 33"/>
                  <a:gd name="T74" fmla="*/ 8 w 33"/>
                  <a:gd name="T75" fmla="*/ 7 h 33"/>
                  <a:gd name="T76" fmla="*/ 8 w 33"/>
                  <a:gd name="T77" fmla="*/ 8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
                  <a:gd name="T118" fmla="*/ 0 h 33"/>
                  <a:gd name="T119" fmla="*/ 33 w 33"/>
                  <a:gd name="T120" fmla="*/ 33 h 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 h="33">
                    <a:moveTo>
                      <a:pt x="33" y="31"/>
                    </a:moveTo>
                    <a:lnTo>
                      <a:pt x="32" y="28"/>
                    </a:lnTo>
                    <a:lnTo>
                      <a:pt x="30" y="27"/>
                    </a:lnTo>
                    <a:lnTo>
                      <a:pt x="29" y="27"/>
                    </a:lnTo>
                    <a:lnTo>
                      <a:pt x="28" y="26"/>
                    </a:lnTo>
                    <a:lnTo>
                      <a:pt x="28" y="25"/>
                    </a:lnTo>
                    <a:lnTo>
                      <a:pt x="27" y="25"/>
                    </a:lnTo>
                    <a:lnTo>
                      <a:pt x="26" y="24"/>
                    </a:lnTo>
                    <a:lnTo>
                      <a:pt x="25" y="24"/>
                    </a:lnTo>
                    <a:lnTo>
                      <a:pt x="24" y="23"/>
                    </a:lnTo>
                    <a:lnTo>
                      <a:pt x="22" y="22"/>
                    </a:lnTo>
                    <a:lnTo>
                      <a:pt x="21" y="20"/>
                    </a:lnTo>
                    <a:lnTo>
                      <a:pt x="20" y="19"/>
                    </a:lnTo>
                    <a:lnTo>
                      <a:pt x="19" y="18"/>
                    </a:lnTo>
                    <a:lnTo>
                      <a:pt x="18" y="18"/>
                    </a:lnTo>
                    <a:lnTo>
                      <a:pt x="18" y="17"/>
                    </a:lnTo>
                    <a:lnTo>
                      <a:pt x="17" y="16"/>
                    </a:lnTo>
                    <a:lnTo>
                      <a:pt x="15" y="15"/>
                    </a:lnTo>
                    <a:lnTo>
                      <a:pt x="14" y="15"/>
                    </a:lnTo>
                    <a:lnTo>
                      <a:pt x="14" y="13"/>
                    </a:lnTo>
                    <a:lnTo>
                      <a:pt x="13" y="12"/>
                    </a:lnTo>
                    <a:lnTo>
                      <a:pt x="12" y="11"/>
                    </a:lnTo>
                    <a:lnTo>
                      <a:pt x="12" y="10"/>
                    </a:lnTo>
                    <a:lnTo>
                      <a:pt x="11" y="9"/>
                    </a:lnTo>
                    <a:lnTo>
                      <a:pt x="10" y="9"/>
                    </a:lnTo>
                    <a:lnTo>
                      <a:pt x="10" y="8"/>
                    </a:lnTo>
                    <a:lnTo>
                      <a:pt x="9" y="7"/>
                    </a:lnTo>
                    <a:lnTo>
                      <a:pt x="7" y="5"/>
                    </a:lnTo>
                    <a:lnTo>
                      <a:pt x="7" y="4"/>
                    </a:lnTo>
                    <a:lnTo>
                      <a:pt x="6" y="3"/>
                    </a:lnTo>
                    <a:lnTo>
                      <a:pt x="5" y="2"/>
                    </a:lnTo>
                    <a:lnTo>
                      <a:pt x="5" y="1"/>
                    </a:lnTo>
                    <a:lnTo>
                      <a:pt x="4" y="0"/>
                    </a:lnTo>
                    <a:lnTo>
                      <a:pt x="0" y="2"/>
                    </a:lnTo>
                    <a:lnTo>
                      <a:pt x="0" y="3"/>
                    </a:lnTo>
                    <a:lnTo>
                      <a:pt x="2" y="4"/>
                    </a:lnTo>
                    <a:lnTo>
                      <a:pt x="2" y="5"/>
                    </a:lnTo>
                    <a:lnTo>
                      <a:pt x="3" y="7"/>
                    </a:lnTo>
                    <a:lnTo>
                      <a:pt x="4" y="8"/>
                    </a:lnTo>
                    <a:lnTo>
                      <a:pt x="4" y="9"/>
                    </a:lnTo>
                    <a:lnTo>
                      <a:pt x="5" y="10"/>
                    </a:lnTo>
                    <a:lnTo>
                      <a:pt x="6" y="11"/>
                    </a:lnTo>
                    <a:lnTo>
                      <a:pt x="7" y="12"/>
                    </a:lnTo>
                    <a:lnTo>
                      <a:pt x="7" y="13"/>
                    </a:lnTo>
                    <a:lnTo>
                      <a:pt x="9" y="15"/>
                    </a:lnTo>
                    <a:lnTo>
                      <a:pt x="10" y="16"/>
                    </a:lnTo>
                    <a:lnTo>
                      <a:pt x="10" y="17"/>
                    </a:lnTo>
                    <a:lnTo>
                      <a:pt x="11" y="17"/>
                    </a:lnTo>
                    <a:lnTo>
                      <a:pt x="12" y="18"/>
                    </a:lnTo>
                    <a:lnTo>
                      <a:pt x="13" y="19"/>
                    </a:lnTo>
                    <a:lnTo>
                      <a:pt x="14" y="20"/>
                    </a:lnTo>
                    <a:lnTo>
                      <a:pt x="14" y="22"/>
                    </a:lnTo>
                    <a:lnTo>
                      <a:pt x="15" y="23"/>
                    </a:lnTo>
                    <a:lnTo>
                      <a:pt x="17" y="23"/>
                    </a:lnTo>
                    <a:lnTo>
                      <a:pt x="18" y="24"/>
                    </a:lnTo>
                    <a:lnTo>
                      <a:pt x="19" y="25"/>
                    </a:lnTo>
                    <a:lnTo>
                      <a:pt x="20" y="26"/>
                    </a:lnTo>
                    <a:lnTo>
                      <a:pt x="21" y="26"/>
                    </a:lnTo>
                    <a:lnTo>
                      <a:pt x="21" y="27"/>
                    </a:lnTo>
                    <a:lnTo>
                      <a:pt x="22" y="28"/>
                    </a:lnTo>
                    <a:lnTo>
                      <a:pt x="24" y="28"/>
                    </a:lnTo>
                    <a:lnTo>
                      <a:pt x="25" y="30"/>
                    </a:lnTo>
                    <a:lnTo>
                      <a:pt x="26" y="30"/>
                    </a:lnTo>
                    <a:lnTo>
                      <a:pt x="27" y="31"/>
                    </a:lnTo>
                    <a:lnTo>
                      <a:pt x="28" y="32"/>
                    </a:lnTo>
                    <a:lnTo>
                      <a:pt x="29" y="32"/>
                    </a:lnTo>
                    <a:lnTo>
                      <a:pt x="28" y="28"/>
                    </a:lnTo>
                    <a:lnTo>
                      <a:pt x="29" y="32"/>
                    </a:lnTo>
                    <a:lnTo>
                      <a:pt x="30" y="32"/>
                    </a:lnTo>
                    <a:lnTo>
                      <a:pt x="30" y="33"/>
                    </a:lnTo>
                    <a:lnTo>
                      <a:pt x="30" y="32"/>
                    </a:lnTo>
                    <a:lnTo>
                      <a:pt x="32" y="32"/>
                    </a:lnTo>
                    <a:lnTo>
                      <a:pt x="33" y="32"/>
                    </a:lnTo>
                    <a:lnTo>
                      <a:pt x="33" y="31"/>
                    </a:lnTo>
                    <a:lnTo>
                      <a:pt x="33" y="30"/>
                    </a:lnTo>
                    <a:lnTo>
                      <a:pt x="33" y="28"/>
                    </a:lnTo>
                    <a:lnTo>
                      <a:pt x="32" y="28"/>
                    </a:lnTo>
                    <a:lnTo>
                      <a:pt x="33" y="31"/>
                    </a:lnTo>
                    <a:close/>
                  </a:path>
                </a:pathLst>
              </a:custGeom>
              <a:solidFill>
                <a:srgbClr val="000000"/>
              </a:solidFill>
              <a:ln w="9525">
                <a:noFill/>
                <a:round/>
                <a:headEnd/>
                <a:tailEnd/>
              </a:ln>
            </p:spPr>
            <p:txBody>
              <a:bodyPr/>
              <a:lstStyle/>
              <a:p>
                <a:endParaRPr lang="en-GB"/>
              </a:p>
            </p:txBody>
          </p:sp>
          <p:sp>
            <p:nvSpPr>
              <p:cNvPr id="745" name="Freeform 1350"/>
              <p:cNvSpPr>
                <a:spLocks/>
              </p:cNvSpPr>
              <p:nvPr/>
            </p:nvSpPr>
            <p:spPr bwMode="auto">
              <a:xfrm>
                <a:off x="4062" y="3122"/>
                <a:ext cx="6" cy="9"/>
              </a:xfrm>
              <a:custGeom>
                <a:avLst/>
                <a:gdLst>
                  <a:gd name="T0" fmla="*/ 0 w 13"/>
                  <a:gd name="T1" fmla="*/ 4 h 19"/>
                  <a:gd name="T2" fmla="*/ 1 w 13"/>
                  <a:gd name="T3" fmla="*/ 4 h 19"/>
                  <a:gd name="T4" fmla="*/ 3 w 13"/>
                  <a:gd name="T5" fmla="*/ 0 h 19"/>
                  <a:gd name="T6" fmla="*/ 2 w 13"/>
                  <a:gd name="T7" fmla="*/ 0 h 19"/>
                  <a:gd name="T8" fmla="*/ 0 w 13"/>
                  <a:gd name="T9" fmla="*/ 3 h 19"/>
                  <a:gd name="T10" fmla="*/ 1 w 13"/>
                  <a:gd name="T11" fmla="*/ 3 h 19"/>
                  <a:gd name="T12" fmla="*/ 0 w 13"/>
                  <a:gd name="T13" fmla="*/ 3 h 19"/>
                  <a:gd name="T14" fmla="*/ 0 w 13"/>
                  <a:gd name="T15" fmla="*/ 4 h 19"/>
                  <a:gd name="T16" fmla="*/ 0 w 13"/>
                  <a:gd name="T17" fmla="*/ 4 h 19"/>
                  <a:gd name="T18" fmla="*/ 0 w 13"/>
                  <a:gd name="T19" fmla="*/ 4 h 19"/>
                  <a:gd name="T20" fmla="*/ 0 w 13"/>
                  <a:gd name="T21" fmla="*/ 4 h 19"/>
                  <a:gd name="T22" fmla="*/ 0 w 13"/>
                  <a:gd name="T23" fmla="*/ 4 h 19"/>
                  <a:gd name="T24" fmla="*/ 1 w 13"/>
                  <a:gd name="T25" fmla="*/ 4 h 19"/>
                  <a:gd name="T26" fmla="*/ 1 w 13"/>
                  <a:gd name="T27" fmla="*/ 4 h 19"/>
                  <a:gd name="T28" fmla="*/ 1 w 13"/>
                  <a:gd name="T29" fmla="*/ 4 h 19"/>
                  <a:gd name="T30" fmla="*/ 0 w 13"/>
                  <a:gd name="T31" fmla="*/ 4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19"/>
                  <a:gd name="T50" fmla="*/ 13 w 13"/>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19">
                    <a:moveTo>
                      <a:pt x="1" y="19"/>
                    </a:moveTo>
                    <a:lnTo>
                      <a:pt x="5" y="18"/>
                    </a:lnTo>
                    <a:lnTo>
                      <a:pt x="13" y="3"/>
                    </a:lnTo>
                    <a:lnTo>
                      <a:pt x="8" y="0"/>
                    </a:lnTo>
                    <a:lnTo>
                      <a:pt x="0" y="15"/>
                    </a:lnTo>
                    <a:lnTo>
                      <a:pt x="4" y="14"/>
                    </a:lnTo>
                    <a:lnTo>
                      <a:pt x="0" y="15"/>
                    </a:lnTo>
                    <a:lnTo>
                      <a:pt x="0" y="17"/>
                    </a:lnTo>
                    <a:lnTo>
                      <a:pt x="0" y="18"/>
                    </a:lnTo>
                    <a:lnTo>
                      <a:pt x="1" y="18"/>
                    </a:lnTo>
                    <a:lnTo>
                      <a:pt x="1" y="19"/>
                    </a:lnTo>
                    <a:lnTo>
                      <a:pt x="2" y="19"/>
                    </a:lnTo>
                    <a:lnTo>
                      <a:pt x="4" y="19"/>
                    </a:lnTo>
                    <a:lnTo>
                      <a:pt x="4" y="18"/>
                    </a:lnTo>
                    <a:lnTo>
                      <a:pt x="5" y="18"/>
                    </a:lnTo>
                    <a:lnTo>
                      <a:pt x="1" y="19"/>
                    </a:lnTo>
                    <a:close/>
                  </a:path>
                </a:pathLst>
              </a:custGeom>
              <a:solidFill>
                <a:srgbClr val="000000"/>
              </a:solidFill>
              <a:ln w="9525">
                <a:noFill/>
                <a:round/>
                <a:headEnd/>
                <a:tailEnd/>
              </a:ln>
            </p:spPr>
            <p:txBody>
              <a:bodyPr/>
              <a:lstStyle/>
              <a:p>
                <a:endParaRPr lang="en-GB"/>
              </a:p>
            </p:txBody>
          </p:sp>
          <p:sp>
            <p:nvSpPr>
              <p:cNvPr id="746" name="Freeform 1351"/>
              <p:cNvSpPr>
                <a:spLocks/>
              </p:cNvSpPr>
              <p:nvPr/>
            </p:nvSpPr>
            <p:spPr bwMode="auto">
              <a:xfrm>
                <a:off x="4084" y="3138"/>
                <a:ext cx="26" cy="4"/>
              </a:xfrm>
              <a:custGeom>
                <a:avLst/>
                <a:gdLst>
                  <a:gd name="T0" fmla="*/ 1 w 52"/>
                  <a:gd name="T1" fmla="*/ 1 h 8"/>
                  <a:gd name="T2" fmla="*/ 1 w 52"/>
                  <a:gd name="T3" fmla="*/ 1 h 8"/>
                  <a:gd name="T4" fmla="*/ 2 w 52"/>
                  <a:gd name="T5" fmla="*/ 1 h 8"/>
                  <a:gd name="T6" fmla="*/ 3 w 52"/>
                  <a:gd name="T7" fmla="*/ 1 h 8"/>
                  <a:gd name="T8" fmla="*/ 3 w 52"/>
                  <a:gd name="T9" fmla="*/ 1 h 8"/>
                  <a:gd name="T10" fmla="*/ 5 w 52"/>
                  <a:gd name="T11" fmla="*/ 2 h 8"/>
                  <a:gd name="T12" fmla="*/ 6 w 52"/>
                  <a:gd name="T13" fmla="*/ 2 h 8"/>
                  <a:gd name="T14" fmla="*/ 6 w 52"/>
                  <a:gd name="T15" fmla="*/ 2 h 8"/>
                  <a:gd name="T16" fmla="*/ 7 w 52"/>
                  <a:gd name="T17" fmla="*/ 2 h 8"/>
                  <a:gd name="T18" fmla="*/ 7 w 52"/>
                  <a:gd name="T19" fmla="*/ 2 h 8"/>
                  <a:gd name="T20" fmla="*/ 9 w 52"/>
                  <a:gd name="T21" fmla="*/ 2 h 8"/>
                  <a:gd name="T22" fmla="*/ 10 w 52"/>
                  <a:gd name="T23" fmla="*/ 2 h 8"/>
                  <a:gd name="T24" fmla="*/ 10 w 52"/>
                  <a:gd name="T25" fmla="*/ 2 h 8"/>
                  <a:gd name="T26" fmla="*/ 11 w 52"/>
                  <a:gd name="T27" fmla="*/ 2 h 8"/>
                  <a:gd name="T28" fmla="*/ 12 w 52"/>
                  <a:gd name="T29" fmla="*/ 1 h 8"/>
                  <a:gd name="T30" fmla="*/ 13 w 52"/>
                  <a:gd name="T31" fmla="*/ 1 h 8"/>
                  <a:gd name="T32" fmla="*/ 13 w 52"/>
                  <a:gd name="T33" fmla="*/ 1 h 8"/>
                  <a:gd name="T34" fmla="*/ 13 w 52"/>
                  <a:gd name="T35" fmla="*/ 1 h 8"/>
                  <a:gd name="T36" fmla="*/ 12 w 52"/>
                  <a:gd name="T37" fmla="*/ 1 h 8"/>
                  <a:gd name="T38" fmla="*/ 11 w 52"/>
                  <a:gd name="T39" fmla="*/ 1 h 8"/>
                  <a:gd name="T40" fmla="*/ 10 w 52"/>
                  <a:gd name="T41" fmla="*/ 1 h 8"/>
                  <a:gd name="T42" fmla="*/ 10 w 52"/>
                  <a:gd name="T43" fmla="*/ 1 h 8"/>
                  <a:gd name="T44" fmla="*/ 9 w 52"/>
                  <a:gd name="T45" fmla="*/ 1 h 8"/>
                  <a:gd name="T46" fmla="*/ 8 w 52"/>
                  <a:gd name="T47" fmla="*/ 1 h 8"/>
                  <a:gd name="T48" fmla="*/ 7 w 52"/>
                  <a:gd name="T49" fmla="*/ 1 h 8"/>
                  <a:gd name="T50" fmla="*/ 7 w 52"/>
                  <a:gd name="T51" fmla="*/ 1 h 8"/>
                  <a:gd name="T52" fmla="*/ 6 w 52"/>
                  <a:gd name="T53" fmla="*/ 1 h 8"/>
                  <a:gd name="T54" fmla="*/ 5 w 52"/>
                  <a:gd name="T55" fmla="*/ 1 h 8"/>
                  <a:gd name="T56" fmla="*/ 5 w 52"/>
                  <a:gd name="T57" fmla="*/ 1 h 8"/>
                  <a:gd name="T58" fmla="*/ 3 w 52"/>
                  <a:gd name="T59" fmla="*/ 1 h 8"/>
                  <a:gd name="T60" fmla="*/ 3 w 52"/>
                  <a:gd name="T61" fmla="*/ 1 h 8"/>
                  <a:gd name="T62" fmla="*/ 2 w 52"/>
                  <a:gd name="T63" fmla="*/ 1 h 8"/>
                  <a:gd name="T64" fmla="*/ 1 w 52"/>
                  <a:gd name="T65" fmla="*/ 0 h 8"/>
                  <a:gd name="T66" fmla="*/ 1 w 52"/>
                  <a:gd name="T67" fmla="*/ 1 h 8"/>
                  <a:gd name="T68" fmla="*/ 1 w 52"/>
                  <a:gd name="T69" fmla="*/ 0 h 8"/>
                  <a:gd name="T70" fmla="*/ 0 w 52"/>
                  <a:gd name="T71" fmla="*/ 1 h 8"/>
                  <a:gd name="T72" fmla="*/ 0 w 52"/>
                  <a:gd name="T73" fmla="*/ 1 h 8"/>
                  <a:gd name="T74" fmla="*/ 0 w 52"/>
                  <a:gd name="T75" fmla="*/ 1 h 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
                  <a:gd name="T115" fmla="*/ 0 h 8"/>
                  <a:gd name="T116" fmla="*/ 52 w 52"/>
                  <a:gd name="T117" fmla="*/ 8 h 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 h="8">
                    <a:moveTo>
                      <a:pt x="0" y="1"/>
                    </a:moveTo>
                    <a:lnTo>
                      <a:pt x="1" y="4"/>
                    </a:lnTo>
                    <a:lnTo>
                      <a:pt x="3" y="4"/>
                    </a:lnTo>
                    <a:lnTo>
                      <a:pt x="4" y="5"/>
                    </a:lnTo>
                    <a:lnTo>
                      <a:pt x="7" y="5"/>
                    </a:lnTo>
                    <a:lnTo>
                      <a:pt x="8" y="5"/>
                    </a:lnTo>
                    <a:lnTo>
                      <a:pt x="9" y="7"/>
                    </a:lnTo>
                    <a:lnTo>
                      <a:pt x="11" y="7"/>
                    </a:lnTo>
                    <a:lnTo>
                      <a:pt x="13" y="7"/>
                    </a:lnTo>
                    <a:lnTo>
                      <a:pt x="15" y="7"/>
                    </a:lnTo>
                    <a:lnTo>
                      <a:pt x="16" y="8"/>
                    </a:lnTo>
                    <a:lnTo>
                      <a:pt x="17" y="8"/>
                    </a:lnTo>
                    <a:lnTo>
                      <a:pt x="19" y="8"/>
                    </a:lnTo>
                    <a:lnTo>
                      <a:pt x="21" y="8"/>
                    </a:lnTo>
                    <a:lnTo>
                      <a:pt x="22" y="8"/>
                    </a:lnTo>
                    <a:lnTo>
                      <a:pt x="24" y="8"/>
                    </a:lnTo>
                    <a:lnTo>
                      <a:pt x="25" y="8"/>
                    </a:lnTo>
                    <a:lnTo>
                      <a:pt x="28" y="8"/>
                    </a:lnTo>
                    <a:lnTo>
                      <a:pt x="29" y="8"/>
                    </a:lnTo>
                    <a:lnTo>
                      <a:pt x="30" y="8"/>
                    </a:lnTo>
                    <a:lnTo>
                      <a:pt x="32" y="8"/>
                    </a:lnTo>
                    <a:lnTo>
                      <a:pt x="33" y="8"/>
                    </a:lnTo>
                    <a:lnTo>
                      <a:pt x="34" y="8"/>
                    </a:lnTo>
                    <a:lnTo>
                      <a:pt x="37" y="8"/>
                    </a:lnTo>
                    <a:lnTo>
                      <a:pt x="38" y="8"/>
                    </a:lnTo>
                    <a:lnTo>
                      <a:pt x="39" y="8"/>
                    </a:lnTo>
                    <a:lnTo>
                      <a:pt x="41" y="8"/>
                    </a:lnTo>
                    <a:lnTo>
                      <a:pt x="42" y="8"/>
                    </a:lnTo>
                    <a:lnTo>
                      <a:pt x="44" y="7"/>
                    </a:lnTo>
                    <a:lnTo>
                      <a:pt x="46" y="7"/>
                    </a:lnTo>
                    <a:lnTo>
                      <a:pt x="47" y="7"/>
                    </a:lnTo>
                    <a:lnTo>
                      <a:pt x="49" y="7"/>
                    </a:lnTo>
                    <a:lnTo>
                      <a:pt x="51" y="5"/>
                    </a:lnTo>
                    <a:lnTo>
                      <a:pt x="52" y="5"/>
                    </a:lnTo>
                    <a:lnTo>
                      <a:pt x="51" y="1"/>
                    </a:lnTo>
                    <a:lnTo>
                      <a:pt x="49" y="1"/>
                    </a:lnTo>
                    <a:lnTo>
                      <a:pt x="48" y="1"/>
                    </a:lnTo>
                    <a:lnTo>
                      <a:pt x="46" y="2"/>
                    </a:lnTo>
                    <a:lnTo>
                      <a:pt x="45" y="2"/>
                    </a:lnTo>
                    <a:lnTo>
                      <a:pt x="44" y="2"/>
                    </a:lnTo>
                    <a:lnTo>
                      <a:pt x="42" y="2"/>
                    </a:lnTo>
                    <a:lnTo>
                      <a:pt x="40" y="3"/>
                    </a:lnTo>
                    <a:lnTo>
                      <a:pt x="39" y="3"/>
                    </a:lnTo>
                    <a:lnTo>
                      <a:pt x="38" y="3"/>
                    </a:lnTo>
                    <a:lnTo>
                      <a:pt x="36" y="3"/>
                    </a:lnTo>
                    <a:lnTo>
                      <a:pt x="34" y="3"/>
                    </a:lnTo>
                    <a:lnTo>
                      <a:pt x="33" y="3"/>
                    </a:lnTo>
                    <a:lnTo>
                      <a:pt x="32" y="3"/>
                    </a:lnTo>
                    <a:lnTo>
                      <a:pt x="30" y="3"/>
                    </a:lnTo>
                    <a:lnTo>
                      <a:pt x="29" y="3"/>
                    </a:lnTo>
                    <a:lnTo>
                      <a:pt x="28" y="3"/>
                    </a:lnTo>
                    <a:lnTo>
                      <a:pt x="25" y="3"/>
                    </a:lnTo>
                    <a:lnTo>
                      <a:pt x="24" y="3"/>
                    </a:lnTo>
                    <a:lnTo>
                      <a:pt x="23" y="3"/>
                    </a:lnTo>
                    <a:lnTo>
                      <a:pt x="21" y="3"/>
                    </a:lnTo>
                    <a:lnTo>
                      <a:pt x="19" y="3"/>
                    </a:lnTo>
                    <a:lnTo>
                      <a:pt x="18" y="3"/>
                    </a:lnTo>
                    <a:lnTo>
                      <a:pt x="17" y="2"/>
                    </a:lnTo>
                    <a:lnTo>
                      <a:pt x="15" y="2"/>
                    </a:lnTo>
                    <a:lnTo>
                      <a:pt x="14" y="2"/>
                    </a:lnTo>
                    <a:lnTo>
                      <a:pt x="13" y="2"/>
                    </a:lnTo>
                    <a:lnTo>
                      <a:pt x="10" y="1"/>
                    </a:lnTo>
                    <a:lnTo>
                      <a:pt x="9" y="1"/>
                    </a:lnTo>
                    <a:lnTo>
                      <a:pt x="8" y="1"/>
                    </a:lnTo>
                    <a:lnTo>
                      <a:pt x="6" y="1"/>
                    </a:lnTo>
                    <a:lnTo>
                      <a:pt x="4" y="0"/>
                    </a:lnTo>
                    <a:lnTo>
                      <a:pt x="2" y="0"/>
                    </a:lnTo>
                    <a:lnTo>
                      <a:pt x="4" y="3"/>
                    </a:lnTo>
                    <a:lnTo>
                      <a:pt x="2" y="0"/>
                    </a:lnTo>
                    <a:lnTo>
                      <a:pt x="1" y="0"/>
                    </a:lnTo>
                    <a:lnTo>
                      <a:pt x="0" y="0"/>
                    </a:lnTo>
                    <a:lnTo>
                      <a:pt x="0" y="1"/>
                    </a:lnTo>
                    <a:lnTo>
                      <a:pt x="0" y="2"/>
                    </a:lnTo>
                    <a:lnTo>
                      <a:pt x="0" y="3"/>
                    </a:lnTo>
                    <a:lnTo>
                      <a:pt x="1" y="4"/>
                    </a:lnTo>
                    <a:lnTo>
                      <a:pt x="0" y="1"/>
                    </a:lnTo>
                    <a:close/>
                  </a:path>
                </a:pathLst>
              </a:custGeom>
              <a:solidFill>
                <a:srgbClr val="000000"/>
              </a:solidFill>
              <a:ln w="9525">
                <a:noFill/>
                <a:round/>
                <a:headEnd/>
                <a:tailEnd/>
              </a:ln>
            </p:spPr>
            <p:txBody>
              <a:bodyPr/>
              <a:lstStyle/>
              <a:p>
                <a:endParaRPr lang="en-GB"/>
              </a:p>
            </p:txBody>
          </p:sp>
          <p:sp>
            <p:nvSpPr>
              <p:cNvPr id="747" name="Freeform 1352"/>
              <p:cNvSpPr>
                <a:spLocks/>
              </p:cNvSpPr>
              <p:nvPr/>
            </p:nvSpPr>
            <p:spPr bwMode="auto">
              <a:xfrm>
                <a:off x="4084" y="3130"/>
                <a:ext cx="5" cy="10"/>
              </a:xfrm>
              <a:custGeom>
                <a:avLst/>
                <a:gdLst>
                  <a:gd name="T0" fmla="*/ 2 w 9"/>
                  <a:gd name="T1" fmla="*/ 0 h 19"/>
                  <a:gd name="T2" fmla="*/ 1 w 9"/>
                  <a:gd name="T3" fmla="*/ 1 h 19"/>
                  <a:gd name="T4" fmla="*/ 0 w 9"/>
                  <a:gd name="T5" fmla="*/ 5 h 19"/>
                  <a:gd name="T6" fmla="*/ 1 w 9"/>
                  <a:gd name="T7" fmla="*/ 5 h 19"/>
                  <a:gd name="T8" fmla="*/ 3 w 9"/>
                  <a:gd name="T9" fmla="*/ 1 h 19"/>
                  <a:gd name="T10" fmla="*/ 2 w 9"/>
                  <a:gd name="T11" fmla="*/ 1 h 19"/>
                  <a:gd name="T12" fmla="*/ 3 w 9"/>
                  <a:gd name="T13" fmla="*/ 1 h 19"/>
                  <a:gd name="T14" fmla="*/ 3 w 9"/>
                  <a:gd name="T15" fmla="*/ 1 h 19"/>
                  <a:gd name="T16" fmla="*/ 3 w 9"/>
                  <a:gd name="T17" fmla="*/ 1 h 19"/>
                  <a:gd name="T18" fmla="*/ 2 w 9"/>
                  <a:gd name="T19" fmla="*/ 1 h 19"/>
                  <a:gd name="T20" fmla="*/ 2 w 9"/>
                  <a:gd name="T21" fmla="*/ 0 h 19"/>
                  <a:gd name="T22" fmla="*/ 2 w 9"/>
                  <a:gd name="T23" fmla="*/ 0 h 19"/>
                  <a:gd name="T24" fmla="*/ 2 w 9"/>
                  <a:gd name="T25" fmla="*/ 0 h 19"/>
                  <a:gd name="T26" fmla="*/ 2 w 9"/>
                  <a:gd name="T27" fmla="*/ 1 h 19"/>
                  <a:gd name="T28" fmla="*/ 1 w 9"/>
                  <a:gd name="T29" fmla="*/ 1 h 19"/>
                  <a:gd name="T30" fmla="*/ 1 w 9"/>
                  <a:gd name="T31" fmla="*/ 1 h 19"/>
                  <a:gd name="T32" fmla="*/ 2 w 9"/>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9"/>
                  <a:gd name="T53" fmla="*/ 9 w 9"/>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9">
                    <a:moveTo>
                      <a:pt x="7" y="0"/>
                    </a:moveTo>
                    <a:lnTo>
                      <a:pt x="4" y="2"/>
                    </a:lnTo>
                    <a:lnTo>
                      <a:pt x="0" y="17"/>
                    </a:lnTo>
                    <a:lnTo>
                      <a:pt x="4" y="19"/>
                    </a:lnTo>
                    <a:lnTo>
                      <a:pt x="9" y="3"/>
                    </a:lnTo>
                    <a:lnTo>
                      <a:pt x="6" y="4"/>
                    </a:lnTo>
                    <a:lnTo>
                      <a:pt x="9" y="3"/>
                    </a:lnTo>
                    <a:lnTo>
                      <a:pt x="9" y="2"/>
                    </a:lnTo>
                    <a:lnTo>
                      <a:pt x="9" y="1"/>
                    </a:lnTo>
                    <a:lnTo>
                      <a:pt x="8" y="1"/>
                    </a:lnTo>
                    <a:lnTo>
                      <a:pt x="8" y="0"/>
                    </a:lnTo>
                    <a:lnTo>
                      <a:pt x="7" y="0"/>
                    </a:lnTo>
                    <a:lnTo>
                      <a:pt x="6" y="0"/>
                    </a:lnTo>
                    <a:lnTo>
                      <a:pt x="6" y="1"/>
                    </a:lnTo>
                    <a:lnTo>
                      <a:pt x="4" y="1"/>
                    </a:lnTo>
                    <a:lnTo>
                      <a:pt x="4" y="2"/>
                    </a:lnTo>
                    <a:lnTo>
                      <a:pt x="7" y="0"/>
                    </a:lnTo>
                    <a:close/>
                  </a:path>
                </a:pathLst>
              </a:custGeom>
              <a:solidFill>
                <a:srgbClr val="000000"/>
              </a:solidFill>
              <a:ln w="9525">
                <a:noFill/>
                <a:round/>
                <a:headEnd/>
                <a:tailEnd/>
              </a:ln>
            </p:spPr>
            <p:txBody>
              <a:bodyPr/>
              <a:lstStyle/>
              <a:p>
                <a:endParaRPr lang="en-GB"/>
              </a:p>
            </p:txBody>
          </p:sp>
          <p:sp>
            <p:nvSpPr>
              <p:cNvPr id="748" name="Freeform 1353"/>
              <p:cNvSpPr>
                <a:spLocks/>
              </p:cNvSpPr>
              <p:nvPr/>
            </p:nvSpPr>
            <p:spPr bwMode="auto">
              <a:xfrm>
                <a:off x="4087" y="3130"/>
                <a:ext cx="22" cy="4"/>
              </a:xfrm>
              <a:custGeom>
                <a:avLst/>
                <a:gdLst>
                  <a:gd name="T0" fmla="*/ 11 w 43"/>
                  <a:gd name="T1" fmla="*/ 1 h 8"/>
                  <a:gd name="T2" fmla="*/ 10 w 43"/>
                  <a:gd name="T3" fmla="*/ 1 h 8"/>
                  <a:gd name="T4" fmla="*/ 9 w 43"/>
                  <a:gd name="T5" fmla="*/ 1 h 8"/>
                  <a:gd name="T6" fmla="*/ 9 w 43"/>
                  <a:gd name="T7" fmla="*/ 1 h 8"/>
                  <a:gd name="T8" fmla="*/ 8 w 43"/>
                  <a:gd name="T9" fmla="*/ 1 h 8"/>
                  <a:gd name="T10" fmla="*/ 7 w 43"/>
                  <a:gd name="T11" fmla="*/ 1 h 8"/>
                  <a:gd name="T12" fmla="*/ 7 w 43"/>
                  <a:gd name="T13" fmla="*/ 1 h 8"/>
                  <a:gd name="T14" fmla="*/ 6 w 43"/>
                  <a:gd name="T15" fmla="*/ 1 h 8"/>
                  <a:gd name="T16" fmla="*/ 6 w 43"/>
                  <a:gd name="T17" fmla="*/ 1 h 8"/>
                  <a:gd name="T18" fmla="*/ 5 w 43"/>
                  <a:gd name="T19" fmla="*/ 1 h 8"/>
                  <a:gd name="T20" fmla="*/ 5 w 43"/>
                  <a:gd name="T21" fmla="*/ 1 h 8"/>
                  <a:gd name="T22" fmla="*/ 4 w 43"/>
                  <a:gd name="T23" fmla="*/ 1 h 8"/>
                  <a:gd name="T24" fmla="*/ 3 w 43"/>
                  <a:gd name="T25" fmla="*/ 1 h 8"/>
                  <a:gd name="T26" fmla="*/ 3 w 43"/>
                  <a:gd name="T27" fmla="*/ 1 h 8"/>
                  <a:gd name="T28" fmla="*/ 2 w 43"/>
                  <a:gd name="T29" fmla="*/ 1 h 8"/>
                  <a:gd name="T30" fmla="*/ 1 w 43"/>
                  <a:gd name="T31" fmla="*/ 1 h 8"/>
                  <a:gd name="T32" fmla="*/ 1 w 43"/>
                  <a:gd name="T33" fmla="*/ 0 h 8"/>
                  <a:gd name="T34" fmla="*/ 1 w 43"/>
                  <a:gd name="T35" fmla="*/ 1 h 8"/>
                  <a:gd name="T36" fmla="*/ 1 w 43"/>
                  <a:gd name="T37" fmla="*/ 1 h 8"/>
                  <a:gd name="T38" fmla="*/ 2 w 43"/>
                  <a:gd name="T39" fmla="*/ 1 h 8"/>
                  <a:gd name="T40" fmla="*/ 3 w 43"/>
                  <a:gd name="T41" fmla="*/ 1 h 8"/>
                  <a:gd name="T42" fmla="*/ 3 w 43"/>
                  <a:gd name="T43" fmla="*/ 2 h 8"/>
                  <a:gd name="T44" fmla="*/ 4 w 43"/>
                  <a:gd name="T45" fmla="*/ 2 h 8"/>
                  <a:gd name="T46" fmla="*/ 5 w 43"/>
                  <a:gd name="T47" fmla="*/ 2 h 8"/>
                  <a:gd name="T48" fmla="*/ 5 w 43"/>
                  <a:gd name="T49" fmla="*/ 2 h 8"/>
                  <a:gd name="T50" fmla="*/ 6 w 43"/>
                  <a:gd name="T51" fmla="*/ 2 h 8"/>
                  <a:gd name="T52" fmla="*/ 7 w 43"/>
                  <a:gd name="T53" fmla="*/ 2 h 8"/>
                  <a:gd name="T54" fmla="*/ 7 w 43"/>
                  <a:gd name="T55" fmla="*/ 2 h 8"/>
                  <a:gd name="T56" fmla="*/ 8 w 43"/>
                  <a:gd name="T57" fmla="*/ 2 h 8"/>
                  <a:gd name="T58" fmla="*/ 9 w 43"/>
                  <a:gd name="T59" fmla="*/ 2 h 8"/>
                  <a:gd name="T60" fmla="*/ 9 w 43"/>
                  <a:gd name="T61" fmla="*/ 1 h 8"/>
                  <a:gd name="T62" fmla="*/ 10 w 43"/>
                  <a:gd name="T63" fmla="*/ 1 h 8"/>
                  <a:gd name="T64" fmla="*/ 11 w 43"/>
                  <a:gd name="T65" fmla="*/ 1 h 8"/>
                  <a:gd name="T66" fmla="*/ 10 w 43"/>
                  <a:gd name="T67" fmla="*/ 1 h 8"/>
                  <a:gd name="T68" fmla="*/ 11 w 43"/>
                  <a:gd name="T69" fmla="*/ 1 h 8"/>
                  <a:gd name="T70" fmla="*/ 11 w 43"/>
                  <a:gd name="T71" fmla="*/ 1 h 8"/>
                  <a:gd name="T72" fmla="*/ 11 w 43"/>
                  <a:gd name="T73" fmla="*/ 1 h 8"/>
                  <a:gd name="T74" fmla="*/ 11 w 43"/>
                  <a:gd name="T75" fmla="*/ 1 h 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3"/>
                  <a:gd name="T115" fmla="*/ 0 h 8"/>
                  <a:gd name="T116" fmla="*/ 43 w 43"/>
                  <a:gd name="T117" fmla="*/ 8 h 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3" h="8">
                    <a:moveTo>
                      <a:pt x="43" y="3"/>
                    </a:moveTo>
                    <a:lnTo>
                      <a:pt x="41" y="1"/>
                    </a:lnTo>
                    <a:lnTo>
                      <a:pt x="40" y="1"/>
                    </a:lnTo>
                    <a:lnTo>
                      <a:pt x="39" y="2"/>
                    </a:lnTo>
                    <a:lnTo>
                      <a:pt x="38" y="2"/>
                    </a:lnTo>
                    <a:lnTo>
                      <a:pt x="36" y="2"/>
                    </a:lnTo>
                    <a:lnTo>
                      <a:pt x="35" y="2"/>
                    </a:lnTo>
                    <a:lnTo>
                      <a:pt x="34" y="2"/>
                    </a:lnTo>
                    <a:lnTo>
                      <a:pt x="33" y="2"/>
                    </a:lnTo>
                    <a:lnTo>
                      <a:pt x="32" y="3"/>
                    </a:lnTo>
                    <a:lnTo>
                      <a:pt x="30" y="3"/>
                    </a:lnTo>
                    <a:lnTo>
                      <a:pt x="28" y="3"/>
                    </a:lnTo>
                    <a:lnTo>
                      <a:pt x="27" y="3"/>
                    </a:lnTo>
                    <a:lnTo>
                      <a:pt x="26" y="3"/>
                    </a:lnTo>
                    <a:lnTo>
                      <a:pt x="25" y="3"/>
                    </a:lnTo>
                    <a:lnTo>
                      <a:pt x="24" y="3"/>
                    </a:lnTo>
                    <a:lnTo>
                      <a:pt x="23" y="3"/>
                    </a:lnTo>
                    <a:lnTo>
                      <a:pt x="22" y="3"/>
                    </a:lnTo>
                    <a:lnTo>
                      <a:pt x="20" y="3"/>
                    </a:lnTo>
                    <a:lnTo>
                      <a:pt x="19" y="3"/>
                    </a:lnTo>
                    <a:lnTo>
                      <a:pt x="18" y="3"/>
                    </a:lnTo>
                    <a:lnTo>
                      <a:pt x="17" y="3"/>
                    </a:lnTo>
                    <a:lnTo>
                      <a:pt x="16" y="3"/>
                    </a:lnTo>
                    <a:lnTo>
                      <a:pt x="13" y="3"/>
                    </a:lnTo>
                    <a:lnTo>
                      <a:pt x="12" y="2"/>
                    </a:lnTo>
                    <a:lnTo>
                      <a:pt x="11" y="2"/>
                    </a:lnTo>
                    <a:lnTo>
                      <a:pt x="10" y="2"/>
                    </a:lnTo>
                    <a:lnTo>
                      <a:pt x="9" y="2"/>
                    </a:lnTo>
                    <a:lnTo>
                      <a:pt x="8" y="2"/>
                    </a:lnTo>
                    <a:lnTo>
                      <a:pt x="7" y="1"/>
                    </a:lnTo>
                    <a:lnTo>
                      <a:pt x="5" y="1"/>
                    </a:lnTo>
                    <a:lnTo>
                      <a:pt x="4" y="1"/>
                    </a:lnTo>
                    <a:lnTo>
                      <a:pt x="2" y="1"/>
                    </a:lnTo>
                    <a:lnTo>
                      <a:pt x="1" y="0"/>
                    </a:lnTo>
                    <a:lnTo>
                      <a:pt x="0" y="4"/>
                    </a:lnTo>
                    <a:lnTo>
                      <a:pt x="1" y="5"/>
                    </a:lnTo>
                    <a:lnTo>
                      <a:pt x="3" y="5"/>
                    </a:lnTo>
                    <a:lnTo>
                      <a:pt x="4" y="5"/>
                    </a:lnTo>
                    <a:lnTo>
                      <a:pt x="5" y="6"/>
                    </a:lnTo>
                    <a:lnTo>
                      <a:pt x="7" y="6"/>
                    </a:lnTo>
                    <a:lnTo>
                      <a:pt x="8" y="6"/>
                    </a:lnTo>
                    <a:lnTo>
                      <a:pt x="10" y="6"/>
                    </a:lnTo>
                    <a:lnTo>
                      <a:pt x="11" y="6"/>
                    </a:lnTo>
                    <a:lnTo>
                      <a:pt x="12" y="8"/>
                    </a:lnTo>
                    <a:lnTo>
                      <a:pt x="13" y="8"/>
                    </a:lnTo>
                    <a:lnTo>
                      <a:pt x="15" y="8"/>
                    </a:lnTo>
                    <a:lnTo>
                      <a:pt x="16" y="8"/>
                    </a:lnTo>
                    <a:lnTo>
                      <a:pt x="18" y="8"/>
                    </a:lnTo>
                    <a:lnTo>
                      <a:pt x="19" y="8"/>
                    </a:lnTo>
                    <a:lnTo>
                      <a:pt x="20" y="8"/>
                    </a:lnTo>
                    <a:lnTo>
                      <a:pt x="22" y="8"/>
                    </a:lnTo>
                    <a:lnTo>
                      <a:pt x="23" y="8"/>
                    </a:lnTo>
                    <a:lnTo>
                      <a:pt x="24" y="8"/>
                    </a:lnTo>
                    <a:lnTo>
                      <a:pt x="25" y="8"/>
                    </a:lnTo>
                    <a:lnTo>
                      <a:pt x="27" y="8"/>
                    </a:lnTo>
                    <a:lnTo>
                      <a:pt x="28" y="8"/>
                    </a:lnTo>
                    <a:lnTo>
                      <a:pt x="30" y="8"/>
                    </a:lnTo>
                    <a:lnTo>
                      <a:pt x="31" y="8"/>
                    </a:lnTo>
                    <a:lnTo>
                      <a:pt x="32" y="8"/>
                    </a:lnTo>
                    <a:lnTo>
                      <a:pt x="33" y="8"/>
                    </a:lnTo>
                    <a:lnTo>
                      <a:pt x="34" y="6"/>
                    </a:lnTo>
                    <a:lnTo>
                      <a:pt x="35" y="6"/>
                    </a:lnTo>
                    <a:lnTo>
                      <a:pt x="36" y="6"/>
                    </a:lnTo>
                    <a:lnTo>
                      <a:pt x="39" y="6"/>
                    </a:lnTo>
                    <a:lnTo>
                      <a:pt x="40" y="6"/>
                    </a:lnTo>
                    <a:lnTo>
                      <a:pt x="41" y="5"/>
                    </a:lnTo>
                    <a:lnTo>
                      <a:pt x="42" y="5"/>
                    </a:lnTo>
                    <a:lnTo>
                      <a:pt x="39" y="4"/>
                    </a:lnTo>
                    <a:lnTo>
                      <a:pt x="42" y="5"/>
                    </a:lnTo>
                    <a:lnTo>
                      <a:pt x="43" y="5"/>
                    </a:lnTo>
                    <a:lnTo>
                      <a:pt x="43" y="4"/>
                    </a:lnTo>
                    <a:lnTo>
                      <a:pt x="43" y="3"/>
                    </a:lnTo>
                    <a:lnTo>
                      <a:pt x="43" y="2"/>
                    </a:lnTo>
                    <a:lnTo>
                      <a:pt x="43" y="1"/>
                    </a:lnTo>
                    <a:lnTo>
                      <a:pt x="42" y="1"/>
                    </a:lnTo>
                    <a:lnTo>
                      <a:pt x="41" y="1"/>
                    </a:lnTo>
                    <a:lnTo>
                      <a:pt x="43" y="3"/>
                    </a:lnTo>
                    <a:close/>
                  </a:path>
                </a:pathLst>
              </a:custGeom>
              <a:solidFill>
                <a:srgbClr val="000000"/>
              </a:solidFill>
              <a:ln w="9525">
                <a:noFill/>
                <a:round/>
                <a:headEnd/>
                <a:tailEnd/>
              </a:ln>
            </p:spPr>
            <p:txBody>
              <a:bodyPr/>
              <a:lstStyle/>
              <a:p>
                <a:endParaRPr lang="en-GB"/>
              </a:p>
            </p:txBody>
          </p:sp>
          <p:sp>
            <p:nvSpPr>
              <p:cNvPr id="749" name="Freeform 1354"/>
              <p:cNvSpPr>
                <a:spLocks/>
              </p:cNvSpPr>
              <p:nvPr/>
            </p:nvSpPr>
            <p:spPr bwMode="auto">
              <a:xfrm>
                <a:off x="4106" y="3132"/>
                <a:ext cx="5" cy="9"/>
              </a:xfrm>
              <a:custGeom>
                <a:avLst/>
                <a:gdLst>
                  <a:gd name="T0" fmla="*/ 2 w 9"/>
                  <a:gd name="T1" fmla="*/ 5 h 18"/>
                  <a:gd name="T2" fmla="*/ 3 w 9"/>
                  <a:gd name="T3" fmla="*/ 3 h 18"/>
                  <a:gd name="T4" fmla="*/ 1 w 9"/>
                  <a:gd name="T5" fmla="*/ 0 h 18"/>
                  <a:gd name="T6" fmla="*/ 0 w 9"/>
                  <a:gd name="T7" fmla="*/ 1 h 18"/>
                  <a:gd name="T8" fmla="*/ 1 w 9"/>
                  <a:gd name="T9" fmla="*/ 4 h 18"/>
                  <a:gd name="T10" fmla="*/ 2 w 9"/>
                  <a:gd name="T11" fmla="*/ 3 h 18"/>
                  <a:gd name="T12" fmla="*/ 1 w 9"/>
                  <a:gd name="T13" fmla="*/ 4 h 18"/>
                  <a:gd name="T14" fmla="*/ 1 w 9"/>
                  <a:gd name="T15" fmla="*/ 5 h 18"/>
                  <a:gd name="T16" fmla="*/ 2 w 9"/>
                  <a:gd name="T17" fmla="*/ 5 h 18"/>
                  <a:gd name="T18" fmla="*/ 2 w 9"/>
                  <a:gd name="T19" fmla="*/ 5 h 18"/>
                  <a:gd name="T20" fmla="*/ 2 w 9"/>
                  <a:gd name="T21" fmla="*/ 5 h 18"/>
                  <a:gd name="T22" fmla="*/ 2 w 9"/>
                  <a:gd name="T23" fmla="*/ 5 h 18"/>
                  <a:gd name="T24" fmla="*/ 3 w 9"/>
                  <a:gd name="T25" fmla="*/ 5 h 18"/>
                  <a:gd name="T26" fmla="*/ 3 w 9"/>
                  <a:gd name="T27" fmla="*/ 4 h 18"/>
                  <a:gd name="T28" fmla="*/ 3 w 9"/>
                  <a:gd name="T29" fmla="*/ 3 h 18"/>
                  <a:gd name="T30" fmla="*/ 2 w 9"/>
                  <a:gd name="T31" fmla="*/ 5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18"/>
                  <a:gd name="T50" fmla="*/ 9 w 9"/>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18">
                    <a:moveTo>
                      <a:pt x="7" y="18"/>
                    </a:moveTo>
                    <a:lnTo>
                      <a:pt x="9" y="15"/>
                    </a:lnTo>
                    <a:lnTo>
                      <a:pt x="4" y="0"/>
                    </a:lnTo>
                    <a:lnTo>
                      <a:pt x="0" y="1"/>
                    </a:lnTo>
                    <a:lnTo>
                      <a:pt x="4" y="16"/>
                    </a:lnTo>
                    <a:lnTo>
                      <a:pt x="6" y="14"/>
                    </a:lnTo>
                    <a:lnTo>
                      <a:pt x="4" y="16"/>
                    </a:lnTo>
                    <a:lnTo>
                      <a:pt x="4" y="17"/>
                    </a:lnTo>
                    <a:lnTo>
                      <a:pt x="6" y="18"/>
                    </a:lnTo>
                    <a:lnTo>
                      <a:pt x="7" y="18"/>
                    </a:lnTo>
                    <a:lnTo>
                      <a:pt x="8" y="18"/>
                    </a:lnTo>
                    <a:lnTo>
                      <a:pt x="8" y="17"/>
                    </a:lnTo>
                    <a:lnTo>
                      <a:pt x="9" y="17"/>
                    </a:lnTo>
                    <a:lnTo>
                      <a:pt x="9" y="16"/>
                    </a:lnTo>
                    <a:lnTo>
                      <a:pt x="9" y="15"/>
                    </a:lnTo>
                    <a:lnTo>
                      <a:pt x="7" y="18"/>
                    </a:lnTo>
                    <a:close/>
                  </a:path>
                </a:pathLst>
              </a:custGeom>
              <a:solidFill>
                <a:srgbClr val="000000"/>
              </a:solidFill>
              <a:ln w="9525">
                <a:noFill/>
                <a:round/>
                <a:headEnd/>
                <a:tailEnd/>
              </a:ln>
            </p:spPr>
            <p:txBody>
              <a:bodyPr/>
              <a:lstStyle/>
              <a:p>
                <a:endParaRPr lang="en-GB"/>
              </a:p>
            </p:txBody>
          </p:sp>
          <p:sp>
            <p:nvSpPr>
              <p:cNvPr id="750" name="Freeform 1355"/>
              <p:cNvSpPr>
                <a:spLocks/>
              </p:cNvSpPr>
              <p:nvPr/>
            </p:nvSpPr>
            <p:spPr bwMode="auto">
              <a:xfrm>
                <a:off x="4131" y="3113"/>
                <a:ext cx="20" cy="19"/>
              </a:xfrm>
              <a:custGeom>
                <a:avLst/>
                <a:gdLst>
                  <a:gd name="T0" fmla="*/ 1 w 41"/>
                  <a:gd name="T1" fmla="*/ 10 h 38"/>
                  <a:gd name="T2" fmla="*/ 1 w 41"/>
                  <a:gd name="T3" fmla="*/ 9 h 38"/>
                  <a:gd name="T4" fmla="*/ 2 w 41"/>
                  <a:gd name="T5" fmla="*/ 9 h 38"/>
                  <a:gd name="T6" fmla="*/ 3 w 41"/>
                  <a:gd name="T7" fmla="*/ 8 h 38"/>
                  <a:gd name="T8" fmla="*/ 3 w 41"/>
                  <a:gd name="T9" fmla="*/ 7 h 38"/>
                  <a:gd name="T10" fmla="*/ 4 w 41"/>
                  <a:gd name="T11" fmla="*/ 7 h 38"/>
                  <a:gd name="T12" fmla="*/ 5 w 41"/>
                  <a:gd name="T13" fmla="*/ 6 h 38"/>
                  <a:gd name="T14" fmla="*/ 5 w 41"/>
                  <a:gd name="T15" fmla="*/ 6 h 38"/>
                  <a:gd name="T16" fmla="*/ 6 w 41"/>
                  <a:gd name="T17" fmla="*/ 5 h 38"/>
                  <a:gd name="T18" fmla="*/ 6 w 41"/>
                  <a:gd name="T19" fmla="*/ 5 h 38"/>
                  <a:gd name="T20" fmla="*/ 7 w 41"/>
                  <a:gd name="T21" fmla="*/ 5 h 38"/>
                  <a:gd name="T22" fmla="*/ 7 w 41"/>
                  <a:gd name="T23" fmla="*/ 3 h 38"/>
                  <a:gd name="T24" fmla="*/ 8 w 41"/>
                  <a:gd name="T25" fmla="*/ 3 h 38"/>
                  <a:gd name="T26" fmla="*/ 8 w 41"/>
                  <a:gd name="T27" fmla="*/ 2 h 38"/>
                  <a:gd name="T28" fmla="*/ 9 w 41"/>
                  <a:gd name="T29" fmla="*/ 2 h 38"/>
                  <a:gd name="T30" fmla="*/ 9 w 41"/>
                  <a:gd name="T31" fmla="*/ 1 h 38"/>
                  <a:gd name="T32" fmla="*/ 10 w 41"/>
                  <a:gd name="T33" fmla="*/ 1 h 38"/>
                  <a:gd name="T34" fmla="*/ 9 w 41"/>
                  <a:gd name="T35" fmla="*/ 1 h 38"/>
                  <a:gd name="T36" fmla="*/ 8 w 41"/>
                  <a:gd name="T37" fmla="*/ 1 h 38"/>
                  <a:gd name="T38" fmla="*/ 8 w 41"/>
                  <a:gd name="T39" fmla="*/ 1 h 38"/>
                  <a:gd name="T40" fmla="*/ 7 w 41"/>
                  <a:gd name="T41" fmla="*/ 2 h 38"/>
                  <a:gd name="T42" fmla="*/ 7 w 41"/>
                  <a:gd name="T43" fmla="*/ 2 h 38"/>
                  <a:gd name="T44" fmla="*/ 6 w 41"/>
                  <a:gd name="T45" fmla="*/ 3 h 38"/>
                  <a:gd name="T46" fmla="*/ 6 w 41"/>
                  <a:gd name="T47" fmla="*/ 3 h 38"/>
                  <a:gd name="T48" fmla="*/ 5 w 41"/>
                  <a:gd name="T49" fmla="*/ 5 h 38"/>
                  <a:gd name="T50" fmla="*/ 5 w 41"/>
                  <a:gd name="T51" fmla="*/ 5 h 38"/>
                  <a:gd name="T52" fmla="*/ 4 w 41"/>
                  <a:gd name="T53" fmla="*/ 5 h 38"/>
                  <a:gd name="T54" fmla="*/ 4 w 41"/>
                  <a:gd name="T55" fmla="*/ 5 h 38"/>
                  <a:gd name="T56" fmla="*/ 3 w 41"/>
                  <a:gd name="T57" fmla="*/ 6 h 38"/>
                  <a:gd name="T58" fmla="*/ 2 w 41"/>
                  <a:gd name="T59" fmla="*/ 6 h 38"/>
                  <a:gd name="T60" fmla="*/ 2 w 41"/>
                  <a:gd name="T61" fmla="*/ 7 h 38"/>
                  <a:gd name="T62" fmla="*/ 1 w 41"/>
                  <a:gd name="T63" fmla="*/ 7 h 38"/>
                  <a:gd name="T64" fmla="*/ 0 w 41"/>
                  <a:gd name="T65" fmla="*/ 8 h 38"/>
                  <a:gd name="T66" fmla="*/ 1 w 41"/>
                  <a:gd name="T67" fmla="*/ 9 h 38"/>
                  <a:gd name="T68" fmla="*/ 0 w 41"/>
                  <a:gd name="T69" fmla="*/ 9 h 38"/>
                  <a:gd name="T70" fmla="*/ 0 w 41"/>
                  <a:gd name="T71" fmla="*/ 10 h 38"/>
                  <a:gd name="T72" fmla="*/ 0 w 41"/>
                  <a:gd name="T73" fmla="*/ 10 h 38"/>
                  <a:gd name="T74" fmla="*/ 1 w 41"/>
                  <a:gd name="T75" fmla="*/ 10 h 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1"/>
                  <a:gd name="T115" fmla="*/ 0 h 38"/>
                  <a:gd name="T116" fmla="*/ 41 w 41"/>
                  <a:gd name="T117" fmla="*/ 38 h 3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1" h="38">
                    <a:moveTo>
                      <a:pt x="0" y="36"/>
                    </a:moveTo>
                    <a:lnTo>
                      <a:pt x="4" y="37"/>
                    </a:lnTo>
                    <a:lnTo>
                      <a:pt x="6" y="37"/>
                    </a:lnTo>
                    <a:lnTo>
                      <a:pt x="7" y="36"/>
                    </a:lnTo>
                    <a:lnTo>
                      <a:pt x="8" y="35"/>
                    </a:lnTo>
                    <a:lnTo>
                      <a:pt x="9" y="34"/>
                    </a:lnTo>
                    <a:lnTo>
                      <a:pt x="12" y="32"/>
                    </a:lnTo>
                    <a:lnTo>
                      <a:pt x="13" y="32"/>
                    </a:lnTo>
                    <a:lnTo>
                      <a:pt x="14" y="31"/>
                    </a:lnTo>
                    <a:lnTo>
                      <a:pt x="15" y="30"/>
                    </a:lnTo>
                    <a:lnTo>
                      <a:pt x="16" y="29"/>
                    </a:lnTo>
                    <a:lnTo>
                      <a:pt x="17" y="28"/>
                    </a:lnTo>
                    <a:lnTo>
                      <a:pt x="19" y="27"/>
                    </a:lnTo>
                    <a:lnTo>
                      <a:pt x="20" y="27"/>
                    </a:lnTo>
                    <a:lnTo>
                      <a:pt x="21" y="26"/>
                    </a:lnTo>
                    <a:lnTo>
                      <a:pt x="22" y="24"/>
                    </a:lnTo>
                    <a:lnTo>
                      <a:pt x="23" y="23"/>
                    </a:lnTo>
                    <a:lnTo>
                      <a:pt x="24" y="22"/>
                    </a:lnTo>
                    <a:lnTo>
                      <a:pt x="26" y="21"/>
                    </a:lnTo>
                    <a:lnTo>
                      <a:pt x="27" y="20"/>
                    </a:lnTo>
                    <a:lnTo>
                      <a:pt x="28" y="19"/>
                    </a:lnTo>
                    <a:lnTo>
                      <a:pt x="29" y="17"/>
                    </a:lnTo>
                    <a:lnTo>
                      <a:pt x="30" y="16"/>
                    </a:lnTo>
                    <a:lnTo>
                      <a:pt x="31" y="15"/>
                    </a:lnTo>
                    <a:lnTo>
                      <a:pt x="32" y="14"/>
                    </a:lnTo>
                    <a:lnTo>
                      <a:pt x="34" y="13"/>
                    </a:lnTo>
                    <a:lnTo>
                      <a:pt x="35" y="12"/>
                    </a:lnTo>
                    <a:lnTo>
                      <a:pt x="35" y="11"/>
                    </a:lnTo>
                    <a:lnTo>
                      <a:pt x="36" y="9"/>
                    </a:lnTo>
                    <a:lnTo>
                      <a:pt x="37" y="8"/>
                    </a:lnTo>
                    <a:lnTo>
                      <a:pt x="38" y="6"/>
                    </a:lnTo>
                    <a:lnTo>
                      <a:pt x="39" y="5"/>
                    </a:lnTo>
                    <a:lnTo>
                      <a:pt x="39" y="4"/>
                    </a:lnTo>
                    <a:lnTo>
                      <a:pt x="41" y="2"/>
                    </a:lnTo>
                    <a:lnTo>
                      <a:pt x="36" y="0"/>
                    </a:lnTo>
                    <a:lnTo>
                      <a:pt x="36" y="1"/>
                    </a:lnTo>
                    <a:lnTo>
                      <a:pt x="35" y="2"/>
                    </a:lnTo>
                    <a:lnTo>
                      <a:pt x="34" y="4"/>
                    </a:lnTo>
                    <a:lnTo>
                      <a:pt x="34" y="5"/>
                    </a:lnTo>
                    <a:lnTo>
                      <a:pt x="32" y="6"/>
                    </a:lnTo>
                    <a:lnTo>
                      <a:pt x="31" y="7"/>
                    </a:lnTo>
                    <a:lnTo>
                      <a:pt x="30" y="8"/>
                    </a:lnTo>
                    <a:lnTo>
                      <a:pt x="29" y="9"/>
                    </a:lnTo>
                    <a:lnTo>
                      <a:pt x="29" y="11"/>
                    </a:lnTo>
                    <a:lnTo>
                      <a:pt x="28" y="12"/>
                    </a:lnTo>
                    <a:lnTo>
                      <a:pt x="27" y="13"/>
                    </a:lnTo>
                    <a:lnTo>
                      <a:pt x="26" y="14"/>
                    </a:lnTo>
                    <a:lnTo>
                      <a:pt x="24" y="15"/>
                    </a:lnTo>
                    <a:lnTo>
                      <a:pt x="23" y="16"/>
                    </a:lnTo>
                    <a:lnTo>
                      <a:pt x="22" y="17"/>
                    </a:lnTo>
                    <a:lnTo>
                      <a:pt x="22" y="19"/>
                    </a:lnTo>
                    <a:lnTo>
                      <a:pt x="21" y="20"/>
                    </a:lnTo>
                    <a:lnTo>
                      <a:pt x="20" y="21"/>
                    </a:lnTo>
                    <a:lnTo>
                      <a:pt x="19" y="22"/>
                    </a:lnTo>
                    <a:lnTo>
                      <a:pt x="17" y="22"/>
                    </a:lnTo>
                    <a:lnTo>
                      <a:pt x="16" y="23"/>
                    </a:lnTo>
                    <a:lnTo>
                      <a:pt x="15" y="24"/>
                    </a:lnTo>
                    <a:lnTo>
                      <a:pt x="14" y="26"/>
                    </a:lnTo>
                    <a:lnTo>
                      <a:pt x="13" y="27"/>
                    </a:lnTo>
                    <a:lnTo>
                      <a:pt x="11" y="27"/>
                    </a:lnTo>
                    <a:lnTo>
                      <a:pt x="9" y="28"/>
                    </a:lnTo>
                    <a:lnTo>
                      <a:pt x="8" y="29"/>
                    </a:lnTo>
                    <a:lnTo>
                      <a:pt x="7" y="30"/>
                    </a:lnTo>
                    <a:lnTo>
                      <a:pt x="6" y="31"/>
                    </a:lnTo>
                    <a:lnTo>
                      <a:pt x="5" y="31"/>
                    </a:lnTo>
                    <a:lnTo>
                      <a:pt x="2" y="32"/>
                    </a:lnTo>
                    <a:lnTo>
                      <a:pt x="1" y="34"/>
                    </a:lnTo>
                    <a:lnTo>
                      <a:pt x="5" y="35"/>
                    </a:lnTo>
                    <a:lnTo>
                      <a:pt x="1" y="34"/>
                    </a:lnTo>
                    <a:lnTo>
                      <a:pt x="0" y="35"/>
                    </a:lnTo>
                    <a:lnTo>
                      <a:pt x="0" y="36"/>
                    </a:lnTo>
                    <a:lnTo>
                      <a:pt x="0" y="37"/>
                    </a:lnTo>
                    <a:lnTo>
                      <a:pt x="1" y="37"/>
                    </a:lnTo>
                    <a:lnTo>
                      <a:pt x="2" y="38"/>
                    </a:lnTo>
                    <a:lnTo>
                      <a:pt x="4" y="38"/>
                    </a:lnTo>
                    <a:lnTo>
                      <a:pt x="4" y="37"/>
                    </a:lnTo>
                    <a:lnTo>
                      <a:pt x="0" y="36"/>
                    </a:lnTo>
                    <a:close/>
                  </a:path>
                </a:pathLst>
              </a:custGeom>
              <a:solidFill>
                <a:srgbClr val="000000"/>
              </a:solidFill>
              <a:ln w="9525">
                <a:noFill/>
                <a:round/>
                <a:headEnd/>
                <a:tailEnd/>
              </a:ln>
            </p:spPr>
            <p:txBody>
              <a:bodyPr/>
              <a:lstStyle/>
              <a:p>
                <a:endParaRPr lang="en-GB"/>
              </a:p>
            </p:txBody>
          </p:sp>
          <p:sp>
            <p:nvSpPr>
              <p:cNvPr id="751" name="Freeform 1356"/>
              <p:cNvSpPr>
                <a:spLocks/>
              </p:cNvSpPr>
              <p:nvPr/>
            </p:nvSpPr>
            <p:spPr bwMode="auto">
              <a:xfrm>
                <a:off x="4127" y="3122"/>
                <a:ext cx="6" cy="9"/>
              </a:xfrm>
              <a:custGeom>
                <a:avLst/>
                <a:gdLst>
                  <a:gd name="T0" fmla="*/ 1 w 12"/>
                  <a:gd name="T1" fmla="*/ 0 h 17"/>
                  <a:gd name="T2" fmla="*/ 0 w 12"/>
                  <a:gd name="T3" fmla="*/ 1 h 17"/>
                  <a:gd name="T4" fmla="*/ 2 w 12"/>
                  <a:gd name="T5" fmla="*/ 5 h 17"/>
                  <a:gd name="T6" fmla="*/ 3 w 12"/>
                  <a:gd name="T7" fmla="*/ 4 h 17"/>
                  <a:gd name="T8" fmla="*/ 2 w 12"/>
                  <a:gd name="T9" fmla="*/ 1 h 17"/>
                  <a:gd name="T10" fmla="*/ 1 w 12"/>
                  <a:gd name="T11" fmla="*/ 1 h 17"/>
                  <a:gd name="T12" fmla="*/ 2 w 12"/>
                  <a:gd name="T13" fmla="*/ 1 h 17"/>
                  <a:gd name="T14" fmla="*/ 1 w 12"/>
                  <a:gd name="T15" fmla="*/ 1 h 17"/>
                  <a:gd name="T16" fmla="*/ 1 w 12"/>
                  <a:gd name="T17" fmla="*/ 0 h 17"/>
                  <a:gd name="T18" fmla="*/ 1 w 12"/>
                  <a:gd name="T19" fmla="*/ 0 h 17"/>
                  <a:gd name="T20" fmla="*/ 1 w 12"/>
                  <a:gd name="T21" fmla="*/ 0 h 17"/>
                  <a:gd name="T22" fmla="*/ 0 w 12"/>
                  <a:gd name="T23" fmla="*/ 0 h 17"/>
                  <a:gd name="T24" fmla="*/ 0 w 12"/>
                  <a:gd name="T25" fmla="*/ 1 h 17"/>
                  <a:gd name="T26" fmla="*/ 0 w 12"/>
                  <a:gd name="T27" fmla="*/ 1 h 17"/>
                  <a:gd name="T28" fmla="*/ 0 w 12"/>
                  <a:gd name="T29" fmla="*/ 1 h 17"/>
                  <a:gd name="T30" fmla="*/ 1 w 12"/>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7"/>
                  <a:gd name="T50" fmla="*/ 12 w 12"/>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7">
                    <a:moveTo>
                      <a:pt x="1" y="0"/>
                    </a:moveTo>
                    <a:lnTo>
                      <a:pt x="0" y="3"/>
                    </a:lnTo>
                    <a:lnTo>
                      <a:pt x="7" y="17"/>
                    </a:lnTo>
                    <a:lnTo>
                      <a:pt x="12" y="16"/>
                    </a:lnTo>
                    <a:lnTo>
                      <a:pt x="5" y="1"/>
                    </a:lnTo>
                    <a:lnTo>
                      <a:pt x="4" y="4"/>
                    </a:lnTo>
                    <a:lnTo>
                      <a:pt x="5" y="1"/>
                    </a:lnTo>
                    <a:lnTo>
                      <a:pt x="4" y="1"/>
                    </a:lnTo>
                    <a:lnTo>
                      <a:pt x="4" y="0"/>
                    </a:lnTo>
                    <a:lnTo>
                      <a:pt x="3" y="0"/>
                    </a:lnTo>
                    <a:lnTo>
                      <a:pt x="1" y="0"/>
                    </a:lnTo>
                    <a:lnTo>
                      <a:pt x="0" y="0"/>
                    </a:lnTo>
                    <a:lnTo>
                      <a:pt x="0" y="1"/>
                    </a:lnTo>
                    <a:lnTo>
                      <a:pt x="0" y="2"/>
                    </a:lnTo>
                    <a:lnTo>
                      <a:pt x="0" y="3"/>
                    </a:lnTo>
                    <a:lnTo>
                      <a:pt x="1" y="0"/>
                    </a:lnTo>
                    <a:close/>
                  </a:path>
                </a:pathLst>
              </a:custGeom>
              <a:solidFill>
                <a:srgbClr val="000000"/>
              </a:solidFill>
              <a:ln w="9525">
                <a:noFill/>
                <a:round/>
                <a:headEnd/>
                <a:tailEnd/>
              </a:ln>
            </p:spPr>
            <p:txBody>
              <a:bodyPr/>
              <a:lstStyle/>
              <a:p>
                <a:endParaRPr lang="en-GB"/>
              </a:p>
            </p:txBody>
          </p:sp>
          <p:sp>
            <p:nvSpPr>
              <p:cNvPr id="752" name="Freeform 1357"/>
              <p:cNvSpPr>
                <a:spLocks/>
              </p:cNvSpPr>
              <p:nvPr/>
            </p:nvSpPr>
            <p:spPr bwMode="auto">
              <a:xfrm>
                <a:off x="4128" y="3108"/>
                <a:ext cx="16" cy="17"/>
              </a:xfrm>
              <a:custGeom>
                <a:avLst/>
                <a:gdLst>
                  <a:gd name="T0" fmla="*/ 7 w 33"/>
                  <a:gd name="T1" fmla="*/ 1 h 33"/>
                  <a:gd name="T2" fmla="*/ 6 w 33"/>
                  <a:gd name="T3" fmla="*/ 1 h 33"/>
                  <a:gd name="T4" fmla="*/ 6 w 33"/>
                  <a:gd name="T5" fmla="*/ 2 h 33"/>
                  <a:gd name="T6" fmla="*/ 6 w 33"/>
                  <a:gd name="T7" fmla="*/ 2 h 33"/>
                  <a:gd name="T8" fmla="*/ 5 w 33"/>
                  <a:gd name="T9" fmla="*/ 3 h 33"/>
                  <a:gd name="T10" fmla="*/ 5 w 33"/>
                  <a:gd name="T11" fmla="*/ 3 h 33"/>
                  <a:gd name="T12" fmla="*/ 4 w 33"/>
                  <a:gd name="T13" fmla="*/ 4 h 33"/>
                  <a:gd name="T14" fmla="*/ 4 w 33"/>
                  <a:gd name="T15" fmla="*/ 4 h 33"/>
                  <a:gd name="T16" fmla="*/ 3 w 33"/>
                  <a:gd name="T17" fmla="*/ 5 h 33"/>
                  <a:gd name="T18" fmla="*/ 3 w 33"/>
                  <a:gd name="T19" fmla="*/ 5 h 33"/>
                  <a:gd name="T20" fmla="*/ 3 w 33"/>
                  <a:gd name="T21" fmla="*/ 6 h 33"/>
                  <a:gd name="T22" fmla="*/ 2 w 33"/>
                  <a:gd name="T23" fmla="*/ 6 h 33"/>
                  <a:gd name="T24" fmla="*/ 1 w 33"/>
                  <a:gd name="T25" fmla="*/ 6 h 33"/>
                  <a:gd name="T26" fmla="*/ 1 w 33"/>
                  <a:gd name="T27" fmla="*/ 7 h 33"/>
                  <a:gd name="T28" fmla="*/ 0 w 33"/>
                  <a:gd name="T29" fmla="*/ 7 h 33"/>
                  <a:gd name="T30" fmla="*/ 0 w 33"/>
                  <a:gd name="T31" fmla="*/ 8 h 33"/>
                  <a:gd name="T32" fmla="*/ 1 w 33"/>
                  <a:gd name="T33" fmla="*/ 8 h 33"/>
                  <a:gd name="T34" fmla="*/ 1 w 33"/>
                  <a:gd name="T35" fmla="*/ 8 h 33"/>
                  <a:gd name="T36" fmla="*/ 2 w 33"/>
                  <a:gd name="T37" fmla="*/ 8 h 33"/>
                  <a:gd name="T38" fmla="*/ 2 w 33"/>
                  <a:gd name="T39" fmla="*/ 7 h 33"/>
                  <a:gd name="T40" fmla="*/ 3 w 33"/>
                  <a:gd name="T41" fmla="*/ 7 h 33"/>
                  <a:gd name="T42" fmla="*/ 3 w 33"/>
                  <a:gd name="T43" fmla="*/ 6 h 33"/>
                  <a:gd name="T44" fmla="*/ 4 w 33"/>
                  <a:gd name="T45" fmla="*/ 6 h 33"/>
                  <a:gd name="T46" fmla="*/ 4 w 33"/>
                  <a:gd name="T47" fmla="*/ 6 h 33"/>
                  <a:gd name="T48" fmla="*/ 5 w 33"/>
                  <a:gd name="T49" fmla="*/ 5 h 33"/>
                  <a:gd name="T50" fmla="*/ 5 w 33"/>
                  <a:gd name="T51" fmla="*/ 5 h 33"/>
                  <a:gd name="T52" fmla="*/ 6 w 33"/>
                  <a:gd name="T53" fmla="*/ 4 h 33"/>
                  <a:gd name="T54" fmla="*/ 6 w 33"/>
                  <a:gd name="T55" fmla="*/ 3 h 33"/>
                  <a:gd name="T56" fmla="*/ 7 w 33"/>
                  <a:gd name="T57" fmla="*/ 3 h 33"/>
                  <a:gd name="T58" fmla="*/ 7 w 33"/>
                  <a:gd name="T59" fmla="*/ 2 h 33"/>
                  <a:gd name="T60" fmla="*/ 8 w 33"/>
                  <a:gd name="T61" fmla="*/ 2 h 33"/>
                  <a:gd name="T62" fmla="*/ 8 w 33"/>
                  <a:gd name="T63" fmla="*/ 1 h 33"/>
                  <a:gd name="T64" fmla="*/ 8 w 33"/>
                  <a:gd name="T65" fmla="*/ 1 h 33"/>
                  <a:gd name="T66" fmla="*/ 8 w 33"/>
                  <a:gd name="T67" fmla="*/ 1 h 33"/>
                  <a:gd name="T68" fmla="*/ 8 w 33"/>
                  <a:gd name="T69" fmla="*/ 0 h 33"/>
                  <a:gd name="T70" fmla="*/ 7 w 33"/>
                  <a:gd name="T71" fmla="*/ 0 h 33"/>
                  <a:gd name="T72" fmla="*/ 7 w 33"/>
                  <a:gd name="T73" fmla="*/ 1 h 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3"/>
                  <a:gd name="T112" fmla="*/ 0 h 33"/>
                  <a:gd name="T113" fmla="*/ 33 w 33"/>
                  <a:gd name="T114" fmla="*/ 33 h 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3" h="33">
                    <a:moveTo>
                      <a:pt x="32" y="1"/>
                    </a:moveTo>
                    <a:lnTo>
                      <a:pt x="28" y="1"/>
                    </a:lnTo>
                    <a:lnTo>
                      <a:pt x="28" y="2"/>
                    </a:lnTo>
                    <a:lnTo>
                      <a:pt x="27" y="3"/>
                    </a:lnTo>
                    <a:lnTo>
                      <a:pt x="26" y="4"/>
                    </a:lnTo>
                    <a:lnTo>
                      <a:pt x="26" y="6"/>
                    </a:lnTo>
                    <a:lnTo>
                      <a:pt x="25" y="7"/>
                    </a:lnTo>
                    <a:lnTo>
                      <a:pt x="25" y="8"/>
                    </a:lnTo>
                    <a:lnTo>
                      <a:pt x="23" y="8"/>
                    </a:lnTo>
                    <a:lnTo>
                      <a:pt x="22" y="9"/>
                    </a:lnTo>
                    <a:lnTo>
                      <a:pt x="22" y="10"/>
                    </a:lnTo>
                    <a:lnTo>
                      <a:pt x="21" y="11"/>
                    </a:lnTo>
                    <a:lnTo>
                      <a:pt x="20" y="12"/>
                    </a:lnTo>
                    <a:lnTo>
                      <a:pt x="19" y="14"/>
                    </a:lnTo>
                    <a:lnTo>
                      <a:pt x="18" y="15"/>
                    </a:lnTo>
                    <a:lnTo>
                      <a:pt x="17" y="16"/>
                    </a:lnTo>
                    <a:lnTo>
                      <a:pt x="17" y="17"/>
                    </a:lnTo>
                    <a:lnTo>
                      <a:pt x="15" y="17"/>
                    </a:lnTo>
                    <a:lnTo>
                      <a:pt x="14" y="18"/>
                    </a:lnTo>
                    <a:lnTo>
                      <a:pt x="13" y="19"/>
                    </a:lnTo>
                    <a:lnTo>
                      <a:pt x="13" y="21"/>
                    </a:lnTo>
                    <a:lnTo>
                      <a:pt x="12" y="21"/>
                    </a:lnTo>
                    <a:lnTo>
                      <a:pt x="11" y="22"/>
                    </a:lnTo>
                    <a:lnTo>
                      <a:pt x="10" y="23"/>
                    </a:lnTo>
                    <a:lnTo>
                      <a:pt x="8" y="23"/>
                    </a:lnTo>
                    <a:lnTo>
                      <a:pt x="7" y="24"/>
                    </a:lnTo>
                    <a:lnTo>
                      <a:pt x="6" y="25"/>
                    </a:lnTo>
                    <a:lnTo>
                      <a:pt x="5" y="25"/>
                    </a:lnTo>
                    <a:lnTo>
                      <a:pt x="4" y="26"/>
                    </a:lnTo>
                    <a:lnTo>
                      <a:pt x="3" y="27"/>
                    </a:lnTo>
                    <a:lnTo>
                      <a:pt x="2" y="29"/>
                    </a:lnTo>
                    <a:lnTo>
                      <a:pt x="0" y="29"/>
                    </a:lnTo>
                    <a:lnTo>
                      <a:pt x="3" y="33"/>
                    </a:lnTo>
                    <a:lnTo>
                      <a:pt x="4" y="32"/>
                    </a:lnTo>
                    <a:lnTo>
                      <a:pt x="5" y="32"/>
                    </a:lnTo>
                    <a:lnTo>
                      <a:pt x="6" y="31"/>
                    </a:lnTo>
                    <a:lnTo>
                      <a:pt x="7" y="30"/>
                    </a:lnTo>
                    <a:lnTo>
                      <a:pt x="8" y="30"/>
                    </a:lnTo>
                    <a:lnTo>
                      <a:pt x="10" y="29"/>
                    </a:lnTo>
                    <a:lnTo>
                      <a:pt x="11" y="27"/>
                    </a:lnTo>
                    <a:lnTo>
                      <a:pt x="12" y="27"/>
                    </a:lnTo>
                    <a:lnTo>
                      <a:pt x="13" y="26"/>
                    </a:lnTo>
                    <a:lnTo>
                      <a:pt x="13" y="25"/>
                    </a:lnTo>
                    <a:lnTo>
                      <a:pt x="14" y="24"/>
                    </a:lnTo>
                    <a:lnTo>
                      <a:pt x="15" y="24"/>
                    </a:lnTo>
                    <a:lnTo>
                      <a:pt x="17" y="23"/>
                    </a:lnTo>
                    <a:lnTo>
                      <a:pt x="18" y="22"/>
                    </a:lnTo>
                    <a:lnTo>
                      <a:pt x="19" y="21"/>
                    </a:lnTo>
                    <a:lnTo>
                      <a:pt x="20" y="21"/>
                    </a:lnTo>
                    <a:lnTo>
                      <a:pt x="20" y="19"/>
                    </a:lnTo>
                    <a:lnTo>
                      <a:pt x="21" y="18"/>
                    </a:lnTo>
                    <a:lnTo>
                      <a:pt x="22" y="17"/>
                    </a:lnTo>
                    <a:lnTo>
                      <a:pt x="23" y="16"/>
                    </a:lnTo>
                    <a:lnTo>
                      <a:pt x="25" y="15"/>
                    </a:lnTo>
                    <a:lnTo>
                      <a:pt x="26" y="14"/>
                    </a:lnTo>
                    <a:lnTo>
                      <a:pt x="27" y="12"/>
                    </a:lnTo>
                    <a:lnTo>
                      <a:pt x="27" y="11"/>
                    </a:lnTo>
                    <a:lnTo>
                      <a:pt x="28" y="10"/>
                    </a:lnTo>
                    <a:lnTo>
                      <a:pt x="29" y="9"/>
                    </a:lnTo>
                    <a:lnTo>
                      <a:pt x="29" y="8"/>
                    </a:lnTo>
                    <a:lnTo>
                      <a:pt x="30" y="7"/>
                    </a:lnTo>
                    <a:lnTo>
                      <a:pt x="32" y="6"/>
                    </a:lnTo>
                    <a:lnTo>
                      <a:pt x="32" y="4"/>
                    </a:lnTo>
                    <a:lnTo>
                      <a:pt x="33" y="3"/>
                    </a:lnTo>
                    <a:lnTo>
                      <a:pt x="29" y="4"/>
                    </a:lnTo>
                    <a:lnTo>
                      <a:pt x="33" y="3"/>
                    </a:lnTo>
                    <a:lnTo>
                      <a:pt x="33" y="2"/>
                    </a:lnTo>
                    <a:lnTo>
                      <a:pt x="33" y="1"/>
                    </a:lnTo>
                    <a:lnTo>
                      <a:pt x="32" y="1"/>
                    </a:lnTo>
                    <a:lnTo>
                      <a:pt x="32" y="0"/>
                    </a:lnTo>
                    <a:lnTo>
                      <a:pt x="30" y="0"/>
                    </a:lnTo>
                    <a:lnTo>
                      <a:pt x="29" y="0"/>
                    </a:lnTo>
                    <a:lnTo>
                      <a:pt x="29" y="1"/>
                    </a:lnTo>
                    <a:lnTo>
                      <a:pt x="28" y="1"/>
                    </a:lnTo>
                    <a:lnTo>
                      <a:pt x="32" y="1"/>
                    </a:lnTo>
                    <a:close/>
                  </a:path>
                </a:pathLst>
              </a:custGeom>
              <a:solidFill>
                <a:srgbClr val="000000"/>
              </a:solidFill>
              <a:ln w="9525">
                <a:noFill/>
                <a:round/>
                <a:headEnd/>
                <a:tailEnd/>
              </a:ln>
            </p:spPr>
            <p:txBody>
              <a:bodyPr/>
              <a:lstStyle/>
              <a:p>
                <a:endParaRPr lang="en-GB"/>
              </a:p>
            </p:txBody>
          </p:sp>
          <p:sp>
            <p:nvSpPr>
              <p:cNvPr id="753" name="Freeform 1358"/>
              <p:cNvSpPr>
                <a:spLocks/>
              </p:cNvSpPr>
              <p:nvPr/>
            </p:nvSpPr>
            <p:spPr bwMode="auto">
              <a:xfrm>
                <a:off x="4142" y="3108"/>
                <a:ext cx="9" cy="7"/>
              </a:xfrm>
              <a:custGeom>
                <a:avLst/>
                <a:gdLst>
                  <a:gd name="T0" fmla="*/ 5 w 18"/>
                  <a:gd name="T1" fmla="*/ 3 h 13"/>
                  <a:gd name="T2" fmla="*/ 4 w 18"/>
                  <a:gd name="T3" fmla="*/ 2 h 13"/>
                  <a:gd name="T4" fmla="*/ 1 w 18"/>
                  <a:gd name="T5" fmla="*/ 0 h 13"/>
                  <a:gd name="T6" fmla="*/ 0 w 18"/>
                  <a:gd name="T7" fmla="*/ 1 h 13"/>
                  <a:gd name="T8" fmla="*/ 3 w 18"/>
                  <a:gd name="T9" fmla="*/ 4 h 13"/>
                  <a:gd name="T10" fmla="*/ 3 w 18"/>
                  <a:gd name="T11" fmla="*/ 3 h 13"/>
                  <a:gd name="T12" fmla="*/ 3 w 18"/>
                  <a:gd name="T13" fmla="*/ 4 h 13"/>
                  <a:gd name="T14" fmla="*/ 3 w 18"/>
                  <a:gd name="T15" fmla="*/ 4 h 13"/>
                  <a:gd name="T16" fmla="*/ 4 w 18"/>
                  <a:gd name="T17" fmla="*/ 4 h 13"/>
                  <a:gd name="T18" fmla="*/ 4 w 18"/>
                  <a:gd name="T19" fmla="*/ 3 h 13"/>
                  <a:gd name="T20" fmla="*/ 5 w 18"/>
                  <a:gd name="T21" fmla="*/ 3 h 13"/>
                  <a:gd name="T22" fmla="*/ 5 w 18"/>
                  <a:gd name="T23" fmla="*/ 3 h 13"/>
                  <a:gd name="T24" fmla="*/ 5 w 18"/>
                  <a:gd name="T25" fmla="*/ 3 h 13"/>
                  <a:gd name="T26" fmla="*/ 5 w 18"/>
                  <a:gd name="T27" fmla="*/ 2 h 13"/>
                  <a:gd name="T28" fmla="*/ 4 w 18"/>
                  <a:gd name="T29" fmla="*/ 2 h 13"/>
                  <a:gd name="T30" fmla="*/ 5 w 18"/>
                  <a:gd name="T31" fmla="*/ 3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3"/>
                  <a:gd name="T50" fmla="*/ 18 w 18"/>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3">
                    <a:moveTo>
                      <a:pt x="18" y="11"/>
                    </a:moveTo>
                    <a:lnTo>
                      <a:pt x="16" y="8"/>
                    </a:lnTo>
                    <a:lnTo>
                      <a:pt x="3" y="0"/>
                    </a:lnTo>
                    <a:lnTo>
                      <a:pt x="0" y="3"/>
                    </a:lnTo>
                    <a:lnTo>
                      <a:pt x="14" y="13"/>
                    </a:lnTo>
                    <a:lnTo>
                      <a:pt x="13" y="9"/>
                    </a:lnTo>
                    <a:lnTo>
                      <a:pt x="14" y="13"/>
                    </a:lnTo>
                    <a:lnTo>
                      <a:pt x="15" y="13"/>
                    </a:lnTo>
                    <a:lnTo>
                      <a:pt x="16" y="13"/>
                    </a:lnTo>
                    <a:lnTo>
                      <a:pt x="16" y="11"/>
                    </a:lnTo>
                    <a:lnTo>
                      <a:pt x="18" y="11"/>
                    </a:lnTo>
                    <a:lnTo>
                      <a:pt x="18" y="10"/>
                    </a:lnTo>
                    <a:lnTo>
                      <a:pt x="18" y="9"/>
                    </a:lnTo>
                    <a:lnTo>
                      <a:pt x="18" y="8"/>
                    </a:lnTo>
                    <a:lnTo>
                      <a:pt x="16" y="8"/>
                    </a:lnTo>
                    <a:lnTo>
                      <a:pt x="18" y="11"/>
                    </a:lnTo>
                    <a:close/>
                  </a:path>
                </a:pathLst>
              </a:custGeom>
              <a:solidFill>
                <a:srgbClr val="000000"/>
              </a:solidFill>
              <a:ln w="9525">
                <a:noFill/>
                <a:round/>
                <a:headEnd/>
                <a:tailEnd/>
              </a:ln>
            </p:spPr>
            <p:txBody>
              <a:bodyPr/>
              <a:lstStyle/>
              <a:p>
                <a:endParaRPr lang="en-GB"/>
              </a:p>
            </p:txBody>
          </p:sp>
          <p:sp>
            <p:nvSpPr>
              <p:cNvPr id="754" name="Freeform 1359"/>
              <p:cNvSpPr>
                <a:spLocks/>
              </p:cNvSpPr>
              <p:nvPr/>
            </p:nvSpPr>
            <p:spPr bwMode="auto">
              <a:xfrm>
                <a:off x="4158" y="3066"/>
                <a:ext cx="4" cy="27"/>
              </a:xfrm>
              <a:custGeom>
                <a:avLst/>
                <a:gdLst>
                  <a:gd name="T0" fmla="*/ 1 w 9"/>
                  <a:gd name="T1" fmla="*/ 13 h 53"/>
                  <a:gd name="T2" fmla="*/ 1 w 9"/>
                  <a:gd name="T3" fmla="*/ 12 h 53"/>
                  <a:gd name="T4" fmla="*/ 1 w 9"/>
                  <a:gd name="T5" fmla="*/ 12 h 53"/>
                  <a:gd name="T6" fmla="*/ 1 w 9"/>
                  <a:gd name="T7" fmla="*/ 11 h 53"/>
                  <a:gd name="T8" fmla="*/ 1 w 9"/>
                  <a:gd name="T9" fmla="*/ 10 h 53"/>
                  <a:gd name="T10" fmla="*/ 1 w 9"/>
                  <a:gd name="T11" fmla="*/ 9 h 53"/>
                  <a:gd name="T12" fmla="*/ 2 w 9"/>
                  <a:gd name="T13" fmla="*/ 8 h 53"/>
                  <a:gd name="T14" fmla="*/ 2 w 9"/>
                  <a:gd name="T15" fmla="*/ 8 h 53"/>
                  <a:gd name="T16" fmla="*/ 2 w 9"/>
                  <a:gd name="T17" fmla="*/ 7 h 53"/>
                  <a:gd name="T18" fmla="*/ 2 w 9"/>
                  <a:gd name="T19" fmla="*/ 6 h 53"/>
                  <a:gd name="T20" fmla="*/ 2 w 9"/>
                  <a:gd name="T21" fmla="*/ 5 h 53"/>
                  <a:gd name="T22" fmla="*/ 2 w 9"/>
                  <a:gd name="T23" fmla="*/ 4 h 53"/>
                  <a:gd name="T24" fmla="*/ 1 w 9"/>
                  <a:gd name="T25" fmla="*/ 4 h 53"/>
                  <a:gd name="T26" fmla="*/ 1 w 9"/>
                  <a:gd name="T27" fmla="*/ 3 h 53"/>
                  <a:gd name="T28" fmla="*/ 1 w 9"/>
                  <a:gd name="T29" fmla="*/ 2 h 53"/>
                  <a:gd name="T30" fmla="*/ 1 w 9"/>
                  <a:gd name="T31" fmla="*/ 1 h 53"/>
                  <a:gd name="T32" fmla="*/ 1 w 9"/>
                  <a:gd name="T33" fmla="*/ 0 h 53"/>
                  <a:gd name="T34" fmla="*/ 0 w 9"/>
                  <a:gd name="T35" fmla="*/ 1 h 53"/>
                  <a:gd name="T36" fmla="*/ 0 w 9"/>
                  <a:gd name="T37" fmla="*/ 2 h 53"/>
                  <a:gd name="T38" fmla="*/ 0 w 9"/>
                  <a:gd name="T39" fmla="*/ 3 h 53"/>
                  <a:gd name="T40" fmla="*/ 0 w 9"/>
                  <a:gd name="T41" fmla="*/ 3 h 53"/>
                  <a:gd name="T42" fmla="*/ 0 w 9"/>
                  <a:gd name="T43" fmla="*/ 4 h 53"/>
                  <a:gd name="T44" fmla="*/ 1 w 9"/>
                  <a:gd name="T45" fmla="*/ 5 h 53"/>
                  <a:gd name="T46" fmla="*/ 1 w 9"/>
                  <a:gd name="T47" fmla="*/ 6 h 53"/>
                  <a:gd name="T48" fmla="*/ 1 w 9"/>
                  <a:gd name="T49" fmla="*/ 6 h 53"/>
                  <a:gd name="T50" fmla="*/ 1 w 9"/>
                  <a:gd name="T51" fmla="*/ 7 h 53"/>
                  <a:gd name="T52" fmla="*/ 1 w 9"/>
                  <a:gd name="T53" fmla="*/ 8 h 53"/>
                  <a:gd name="T54" fmla="*/ 0 w 9"/>
                  <a:gd name="T55" fmla="*/ 8 h 53"/>
                  <a:gd name="T56" fmla="*/ 0 w 9"/>
                  <a:gd name="T57" fmla="*/ 9 h 53"/>
                  <a:gd name="T58" fmla="*/ 0 w 9"/>
                  <a:gd name="T59" fmla="*/ 10 h 53"/>
                  <a:gd name="T60" fmla="*/ 0 w 9"/>
                  <a:gd name="T61" fmla="*/ 11 h 53"/>
                  <a:gd name="T62" fmla="*/ 0 w 9"/>
                  <a:gd name="T63" fmla="*/ 12 h 53"/>
                  <a:gd name="T64" fmla="*/ 0 w 9"/>
                  <a:gd name="T65" fmla="*/ 12 h 53"/>
                  <a:gd name="T66" fmla="*/ 0 w 9"/>
                  <a:gd name="T67" fmla="*/ 12 h 53"/>
                  <a:gd name="T68" fmla="*/ 0 w 9"/>
                  <a:gd name="T69" fmla="*/ 13 h 53"/>
                  <a:gd name="T70" fmla="*/ 0 w 9"/>
                  <a:gd name="T71" fmla="*/ 13 h 53"/>
                  <a:gd name="T72" fmla="*/ 0 w 9"/>
                  <a:gd name="T73" fmla="*/ 14 h 53"/>
                  <a:gd name="T74" fmla="*/ 1 w 9"/>
                  <a:gd name="T75" fmla="*/ 13 h 53"/>
                  <a:gd name="T76" fmla="*/ 1 w 9"/>
                  <a:gd name="T77" fmla="*/ 13 h 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
                  <a:gd name="T118" fmla="*/ 0 h 53"/>
                  <a:gd name="T119" fmla="*/ 9 w 9"/>
                  <a:gd name="T120" fmla="*/ 53 h 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 h="53">
                    <a:moveTo>
                      <a:pt x="2" y="53"/>
                    </a:moveTo>
                    <a:lnTo>
                      <a:pt x="5" y="51"/>
                    </a:lnTo>
                    <a:lnTo>
                      <a:pt x="5" y="49"/>
                    </a:lnTo>
                    <a:lnTo>
                      <a:pt x="5" y="47"/>
                    </a:lnTo>
                    <a:lnTo>
                      <a:pt x="6" y="46"/>
                    </a:lnTo>
                    <a:lnTo>
                      <a:pt x="6" y="45"/>
                    </a:lnTo>
                    <a:lnTo>
                      <a:pt x="6" y="43"/>
                    </a:lnTo>
                    <a:lnTo>
                      <a:pt x="7" y="41"/>
                    </a:lnTo>
                    <a:lnTo>
                      <a:pt x="7" y="39"/>
                    </a:lnTo>
                    <a:lnTo>
                      <a:pt x="7" y="38"/>
                    </a:lnTo>
                    <a:lnTo>
                      <a:pt x="7" y="37"/>
                    </a:lnTo>
                    <a:lnTo>
                      <a:pt x="7" y="34"/>
                    </a:lnTo>
                    <a:lnTo>
                      <a:pt x="9" y="33"/>
                    </a:lnTo>
                    <a:lnTo>
                      <a:pt x="9" y="31"/>
                    </a:lnTo>
                    <a:lnTo>
                      <a:pt x="9" y="30"/>
                    </a:lnTo>
                    <a:lnTo>
                      <a:pt x="9" y="29"/>
                    </a:lnTo>
                    <a:lnTo>
                      <a:pt x="9" y="26"/>
                    </a:lnTo>
                    <a:lnTo>
                      <a:pt x="9" y="25"/>
                    </a:lnTo>
                    <a:lnTo>
                      <a:pt x="9" y="24"/>
                    </a:lnTo>
                    <a:lnTo>
                      <a:pt x="9" y="22"/>
                    </a:lnTo>
                    <a:lnTo>
                      <a:pt x="9" y="21"/>
                    </a:lnTo>
                    <a:lnTo>
                      <a:pt x="9" y="18"/>
                    </a:lnTo>
                    <a:lnTo>
                      <a:pt x="9" y="17"/>
                    </a:lnTo>
                    <a:lnTo>
                      <a:pt x="9" y="16"/>
                    </a:lnTo>
                    <a:lnTo>
                      <a:pt x="9" y="14"/>
                    </a:lnTo>
                    <a:lnTo>
                      <a:pt x="7" y="13"/>
                    </a:lnTo>
                    <a:lnTo>
                      <a:pt x="7" y="11"/>
                    </a:lnTo>
                    <a:lnTo>
                      <a:pt x="7" y="9"/>
                    </a:lnTo>
                    <a:lnTo>
                      <a:pt x="7" y="8"/>
                    </a:lnTo>
                    <a:lnTo>
                      <a:pt x="7" y="7"/>
                    </a:lnTo>
                    <a:lnTo>
                      <a:pt x="6" y="5"/>
                    </a:lnTo>
                    <a:lnTo>
                      <a:pt x="6" y="3"/>
                    </a:lnTo>
                    <a:lnTo>
                      <a:pt x="6" y="2"/>
                    </a:lnTo>
                    <a:lnTo>
                      <a:pt x="5" y="0"/>
                    </a:lnTo>
                    <a:lnTo>
                      <a:pt x="0" y="1"/>
                    </a:lnTo>
                    <a:lnTo>
                      <a:pt x="2" y="3"/>
                    </a:lnTo>
                    <a:lnTo>
                      <a:pt x="2" y="5"/>
                    </a:lnTo>
                    <a:lnTo>
                      <a:pt x="2" y="6"/>
                    </a:lnTo>
                    <a:lnTo>
                      <a:pt x="2" y="7"/>
                    </a:lnTo>
                    <a:lnTo>
                      <a:pt x="3" y="9"/>
                    </a:lnTo>
                    <a:lnTo>
                      <a:pt x="3" y="10"/>
                    </a:lnTo>
                    <a:lnTo>
                      <a:pt x="3" y="11"/>
                    </a:lnTo>
                    <a:lnTo>
                      <a:pt x="3" y="14"/>
                    </a:lnTo>
                    <a:lnTo>
                      <a:pt x="3" y="15"/>
                    </a:lnTo>
                    <a:lnTo>
                      <a:pt x="3" y="16"/>
                    </a:lnTo>
                    <a:lnTo>
                      <a:pt x="4" y="17"/>
                    </a:lnTo>
                    <a:lnTo>
                      <a:pt x="4" y="20"/>
                    </a:lnTo>
                    <a:lnTo>
                      <a:pt x="4" y="21"/>
                    </a:lnTo>
                    <a:lnTo>
                      <a:pt x="4" y="22"/>
                    </a:lnTo>
                    <a:lnTo>
                      <a:pt x="4" y="24"/>
                    </a:lnTo>
                    <a:lnTo>
                      <a:pt x="4" y="25"/>
                    </a:lnTo>
                    <a:lnTo>
                      <a:pt x="4" y="26"/>
                    </a:lnTo>
                    <a:lnTo>
                      <a:pt x="4" y="28"/>
                    </a:lnTo>
                    <a:lnTo>
                      <a:pt x="4" y="30"/>
                    </a:lnTo>
                    <a:lnTo>
                      <a:pt x="3" y="31"/>
                    </a:lnTo>
                    <a:lnTo>
                      <a:pt x="3" y="32"/>
                    </a:lnTo>
                    <a:lnTo>
                      <a:pt x="3" y="34"/>
                    </a:lnTo>
                    <a:lnTo>
                      <a:pt x="3" y="36"/>
                    </a:lnTo>
                    <a:lnTo>
                      <a:pt x="3" y="37"/>
                    </a:lnTo>
                    <a:lnTo>
                      <a:pt x="3" y="39"/>
                    </a:lnTo>
                    <a:lnTo>
                      <a:pt x="2" y="40"/>
                    </a:lnTo>
                    <a:lnTo>
                      <a:pt x="2" y="41"/>
                    </a:lnTo>
                    <a:lnTo>
                      <a:pt x="2" y="44"/>
                    </a:lnTo>
                    <a:lnTo>
                      <a:pt x="2" y="45"/>
                    </a:lnTo>
                    <a:lnTo>
                      <a:pt x="0" y="46"/>
                    </a:lnTo>
                    <a:lnTo>
                      <a:pt x="0" y="48"/>
                    </a:lnTo>
                    <a:lnTo>
                      <a:pt x="0" y="49"/>
                    </a:lnTo>
                    <a:lnTo>
                      <a:pt x="3" y="48"/>
                    </a:lnTo>
                    <a:lnTo>
                      <a:pt x="0" y="49"/>
                    </a:lnTo>
                    <a:lnTo>
                      <a:pt x="0" y="51"/>
                    </a:lnTo>
                    <a:lnTo>
                      <a:pt x="0" y="52"/>
                    </a:lnTo>
                    <a:lnTo>
                      <a:pt x="2" y="52"/>
                    </a:lnTo>
                    <a:lnTo>
                      <a:pt x="2" y="53"/>
                    </a:lnTo>
                    <a:lnTo>
                      <a:pt x="3" y="53"/>
                    </a:lnTo>
                    <a:lnTo>
                      <a:pt x="4" y="53"/>
                    </a:lnTo>
                    <a:lnTo>
                      <a:pt x="4" y="52"/>
                    </a:lnTo>
                    <a:lnTo>
                      <a:pt x="5" y="52"/>
                    </a:lnTo>
                    <a:lnTo>
                      <a:pt x="5" y="51"/>
                    </a:lnTo>
                    <a:lnTo>
                      <a:pt x="2" y="53"/>
                    </a:lnTo>
                    <a:close/>
                  </a:path>
                </a:pathLst>
              </a:custGeom>
              <a:solidFill>
                <a:srgbClr val="000000"/>
              </a:solidFill>
              <a:ln w="9525">
                <a:noFill/>
                <a:round/>
                <a:headEnd/>
                <a:tailEnd/>
              </a:ln>
            </p:spPr>
            <p:txBody>
              <a:bodyPr/>
              <a:lstStyle/>
              <a:p>
                <a:endParaRPr lang="en-GB"/>
              </a:p>
            </p:txBody>
          </p:sp>
          <p:sp>
            <p:nvSpPr>
              <p:cNvPr id="755" name="Freeform 1360"/>
              <p:cNvSpPr>
                <a:spLocks/>
              </p:cNvSpPr>
              <p:nvPr/>
            </p:nvSpPr>
            <p:spPr bwMode="auto">
              <a:xfrm>
                <a:off x="4150" y="3088"/>
                <a:ext cx="9" cy="5"/>
              </a:xfrm>
              <a:custGeom>
                <a:avLst/>
                <a:gdLst>
                  <a:gd name="T0" fmla="*/ 0 w 19"/>
                  <a:gd name="T1" fmla="*/ 1 h 10"/>
                  <a:gd name="T2" fmla="*/ 0 w 19"/>
                  <a:gd name="T3" fmla="*/ 1 h 10"/>
                  <a:gd name="T4" fmla="*/ 4 w 19"/>
                  <a:gd name="T5" fmla="*/ 3 h 10"/>
                  <a:gd name="T6" fmla="*/ 4 w 19"/>
                  <a:gd name="T7" fmla="*/ 1 h 10"/>
                  <a:gd name="T8" fmla="*/ 1 w 19"/>
                  <a:gd name="T9" fmla="*/ 0 h 10"/>
                  <a:gd name="T10" fmla="*/ 1 w 19"/>
                  <a:gd name="T11" fmla="*/ 1 h 10"/>
                  <a:gd name="T12" fmla="*/ 1 w 19"/>
                  <a:gd name="T13" fmla="*/ 0 h 10"/>
                  <a:gd name="T14" fmla="*/ 0 w 19"/>
                  <a:gd name="T15" fmla="*/ 0 h 10"/>
                  <a:gd name="T16" fmla="*/ 0 w 19"/>
                  <a:gd name="T17" fmla="*/ 0 h 10"/>
                  <a:gd name="T18" fmla="*/ 0 w 19"/>
                  <a:gd name="T19" fmla="*/ 1 h 10"/>
                  <a:gd name="T20" fmla="*/ 0 w 19"/>
                  <a:gd name="T21" fmla="*/ 1 h 10"/>
                  <a:gd name="T22" fmla="*/ 0 w 19"/>
                  <a:gd name="T23" fmla="*/ 1 h 10"/>
                  <a:gd name="T24" fmla="*/ 0 w 19"/>
                  <a:gd name="T25" fmla="*/ 1 h 10"/>
                  <a:gd name="T26" fmla="*/ 0 w 19"/>
                  <a:gd name="T27" fmla="*/ 1 h 10"/>
                  <a:gd name="T28" fmla="*/ 0 w 19"/>
                  <a:gd name="T29" fmla="*/ 1 h 10"/>
                  <a:gd name="T30" fmla="*/ 0 w 19"/>
                  <a:gd name="T31" fmla="*/ 1 h 10"/>
                  <a:gd name="T32" fmla="*/ 0 w 19"/>
                  <a:gd name="T33" fmla="*/ 1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10"/>
                  <a:gd name="T53" fmla="*/ 19 w 19"/>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10">
                    <a:moveTo>
                      <a:pt x="0" y="2"/>
                    </a:moveTo>
                    <a:lnTo>
                      <a:pt x="3" y="4"/>
                    </a:lnTo>
                    <a:lnTo>
                      <a:pt x="18" y="10"/>
                    </a:lnTo>
                    <a:lnTo>
                      <a:pt x="19" y="5"/>
                    </a:lnTo>
                    <a:lnTo>
                      <a:pt x="4" y="0"/>
                    </a:lnTo>
                    <a:lnTo>
                      <a:pt x="5" y="3"/>
                    </a:lnTo>
                    <a:lnTo>
                      <a:pt x="4" y="0"/>
                    </a:lnTo>
                    <a:lnTo>
                      <a:pt x="3" y="0"/>
                    </a:lnTo>
                    <a:lnTo>
                      <a:pt x="2" y="0"/>
                    </a:lnTo>
                    <a:lnTo>
                      <a:pt x="2" y="1"/>
                    </a:lnTo>
                    <a:lnTo>
                      <a:pt x="0" y="1"/>
                    </a:lnTo>
                    <a:lnTo>
                      <a:pt x="0" y="2"/>
                    </a:lnTo>
                    <a:lnTo>
                      <a:pt x="0" y="3"/>
                    </a:lnTo>
                    <a:lnTo>
                      <a:pt x="0" y="4"/>
                    </a:lnTo>
                    <a:lnTo>
                      <a:pt x="2" y="4"/>
                    </a:lnTo>
                    <a:lnTo>
                      <a:pt x="3" y="4"/>
                    </a:lnTo>
                    <a:lnTo>
                      <a:pt x="0" y="2"/>
                    </a:lnTo>
                    <a:close/>
                  </a:path>
                </a:pathLst>
              </a:custGeom>
              <a:solidFill>
                <a:srgbClr val="000000"/>
              </a:solidFill>
              <a:ln w="9525">
                <a:noFill/>
                <a:round/>
                <a:headEnd/>
                <a:tailEnd/>
              </a:ln>
            </p:spPr>
            <p:txBody>
              <a:bodyPr/>
              <a:lstStyle/>
              <a:p>
                <a:endParaRPr lang="en-GB"/>
              </a:p>
            </p:txBody>
          </p:sp>
          <p:sp>
            <p:nvSpPr>
              <p:cNvPr id="756" name="Freeform 1361"/>
              <p:cNvSpPr>
                <a:spLocks/>
              </p:cNvSpPr>
              <p:nvPr/>
            </p:nvSpPr>
            <p:spPr bwMode="auto">
              <a:xfrm>
                <a:off x="4150" y="3068"/>
                <a:ext cx="4" cy="21"/>
              </a:xfrm>
              <a:custGeom>
                <a:avLst/>
                <a:gdLst>
                  <a:gd name="T0" fmla="*/ 0 w 8"/>
                  <a:gd name="T1" fmla="*/ 1 h 44"/>
                  <a:gd name="T2" fmla="*/ 1 w 8"/>
                  <a:gd name="T3" fmla="*/ 1 h 44"/>
                  <a:gd name="T4" fmla="*/ 1 w 8"/>
                  <a:gd name="T5" fmla="*/ 2 h 44"/>
                  <a:gd name="T6" fmla="*/ 1 w 8"/>
                  <a:gd name="T7" fmla="*/ 2 h 44"/>
                  <a:gd name="T8" fmla="*/ 1 w 8"/>
                  <a:gd name="T9" fmla="*/ 3 h 44"/>
                  <a:gd name="T10" fmla="*/ 1 w 8"/>
                  <a:gd name="T11" fmla="*/ 3 h 44"/>
                  <a:gd name="T12" fmla="*/ 1 w 8"/>
                  <a:gd name="T13" fmla="*/ 4 h 44"/>
                  <a:gd name="T14" fmla="*/ 1 w 8"/>
                  <a:gd name="T15" fmla="*/ 5 h 44"/>
                  <a:gd name="T16" fmla="*/ 1 w 8"/>
                  <a:gd name="T17" fmla="*/ 5 h 44"/>
                  <a:gd name="T18" fmla="*/ 1 w 8"/>
                  <a:gd name="T19" fmla="*/ 6 h 44"/>
                  <a:gd name="T20" fmla="*/ 1 w 8"/>
                  <a:gd name="T21" fmla="*/ 6 h 44"/>
                  <a:gd name="T22" fmla="*/ 1 w 8"/>
                  <a:gd name="T23" fmla="*/ 7 h 44"/>
                  <a:gd name="T24" fmla="*/ 1 w 8"/>
                  <a:gd name="T25" fmla="*/ 7 h 44"/>
                  <a:gd name="T26" fmla="*/ 1 w 8"/>
                  <a:gd name="T27" fmla="*/ 8 h 44"/>
                  <a:gd name="T28" fmla="*/ 1 w 8"/>
                  <a:gd name="T29" fmla="*/ 9 h 44"/>
                  <a:gd name="T30" fmla="*/ 1 w 8"/>
                  <a:gd name="T31" fmla="*/ 10 h 44"/>
                  <a:gd name="T32" fmla="*/ 0 w 8"/>
                  <a:gd name="T33" fmla="*/ 10 h 44"/>
                  <a:gd name="T34" fmla="*/ 1 w 8"/>
                  <a:gd name="T35" fmla="*/ 10 h 44"/>
                  <a:gd name="T36" fmla="*/ 1 w 8"/>
                  <a:gd name="T37" fmla="*/ 10 h 44"/>
                  <a:gd name="T38" fmla="*/ 1 w 8"/>
                  <a:gd name="T39" fmla="*/ 9 h 44"/>
                  <a:gd name="T40" fmla="*/ 1 w 8"/>
                  <a:gd name="T41" fmla="*/ 8 h 44"/>
                  <a:gd name="T42" fmla="*/ 1 w 8"/>
                  <a:gd name="T43" fmla="*/ 7 h 44"/>
                  <a:gd name="T44" fmla="*/ 2 w 8"/>
                  <a:gd name="T45" fmla="*/ 7 h 44"/>
                  <a:gd name="T46" fmla="*/ 2 w 8"/>
                  <a:gd name="T47" fmla="*/ 6 h 44"/>
                  <a:gd name="T48" fmla="*/ 2 w 8"/>
                  <a:gd name="T49" fmla="*/ 5 h 44"/>
                  <a:gd name="T50" fmla="*/ 2 w 8"/>
                  <a:gd name="T51" fmla="*/ 5 h 44"/>
                  <a:gd name="T52" fmla="*/ 2 w 8"/>
                  <a:gd name="T53" fmla="*/ 4 h 44"/>
                  <a:gd name="T54" fmla="*/ 2 w 8"/>
                  <a:gd name="T55" fmla="*/ 4 h 44"/>
                  <a:gd name="T56" fmla="*/ 1 w 8"/>
                  <a:gd name="T57" fmla="*/ 3 h 44"/>
                  <a:gd name="T58" fmla="*/ 1 w 8"/>
                  <a:gd name="T59" fmla="*/ 2 h 44"/>
                  <a:gd name="T60" fmla="*/ 1 w 8"/>
                  <a:gd name="T61" fmla="*/ 2 h 44"/>
                  <a:gd name="T62" fmla="*/ 1 w 8"/>
                  <a:gd name="T63" fmla="*/ 1 h 44"/>
                  <a:gd name="T64" fmla="*/ 1 w 8"/>
                  <a:gd name="T65" fmla="*/ 1 h 44"/>
                  <a:gd name="T66" fmla="*/ 1 w 8"/>
                  <a:gd name="T67" fmla="*/ 1 h 44"/>
                  <a:gd name="T68" fmla="*/ 1 w 8"/>
                  <a:gd name="T69" fmla="*/ 0 h 44"/>
                  <a:gd name="T70" fmla="*/ 1 w 8"/>
                  <a:gd name="T71" fmla="*/ 0 h 44"/>
                  <a:gd name="T72" fmla="*/ 1 w 8"/>
                  <a:gd name="T73" fmla="*/ 0 h 44"/>
                  <a:gd name="T74" fmla="*/ 0 w 8"/>
                  <a:gd name="T75" fmla="*/ 0 h 44"/>
                  <a:gd name="T76" fmla="*/ 0 w 8"/>
                  <a:gd name="T77" fmla="*/ 1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
                  <a:gd name="T118" fmla="*/ 0 h 44"/>
                  <a:gd name="T119" fmla="*/ 8 w 8"/>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 h="44">
                    <a:moveTo>
                      <a:pt x="3" y="0"/>
                    </a:moveTo>
                    <a:lnTo>
                      <a:pt x="0" y="4"/>
                    </a:lnTo>
                    <a:lnTo>
                      <a:pt x="2" y="5"/>
                    </a:lnTo>
                    <a:lnTo>
                      <a:pt x="2" y="6"/>
                    </a:lnTo>
                    <a:lnTo>
                      <a:pt x="2" y="7"/>
                    </a:lnTo>
                    <a:lnTo>
                      <a:pt x="2" y="8"/>
                    </a:lnTo>
                    <a:lnTo>
                      <a:pt x="3" y="9"/>
                    </a:lnTo>
                    <a:lnTo>
                      <a:pt x="3" y="11"/>
                    </a:lnTo>
                    <a:lnTo>
                      <a:pt x="3" y="12"/>
                    </a:lnTo>
                    <a:lnTo>
                      <a:pt x="3" y="13"/>
                    </a:lnTo>
                    <a:lnTo>
                      <a:pt x="3" y="14"/>
                    </a:lnTo>
                    <a:lnTo>
                      <a:pt x="3" y="15"/>
                    </a:lnTo>
                    <a:lnTo>
                      <a:pt x="3" y="16"/>
                    </a:lnTo>
                    <a:lnTo>
                      <a:pt x="4" y="18"/>
                    </a:lnTo>
                    <a:lnTo>
                      <a:pt x="4" y="19"/>
                    </a:lnTo>
                    <a:lnTo>
                      <a:pt x="4" y="20"/>
                    </a:lnTo>
                    <a:lnTo>
                      <a:pt x="4" y="21"/>
                    </a:lnTo>
                    <a:lnTo>
                      <a:pt x="4" y="23"/>
                    </a:lnTo>
                    <a:lnTo>
                      <a:pt x="4" y="24"/>
                    </a:lnTo>
                    <a:lnTo>
                      <a:pt x="4" y="26"/>
                    </a:lnTo>
                    <a:lnTo>
                      <a:pt x="4" y="27"/>
                    </a:lnTo>
                    <a:lnTo>
                      <a:pt x="3" y="28"/>
                    </a:lnTo>
                    <a:lnTo>
                      <a:pt x="3" y="29"/>
                    </a:lnTo>
                    <a:lnTo>
                      <a:pt x="3" y="30"/>
                    </a:lnTo>
                    <a:lnTo>
                      <a:pt x="3" y="31"/>
                    </a:lnTo>
                    <a:lnTo>
                      <a:pt x="3" y="32"/>
                    </a:lnTo>
                    <a:lnTo>
                      <a:pt x="3" y="34"/>
                    </a:lnTo>
                    <a:lnTo>
                      <a:pt x="3" y="35"/>
                    </a:lnTo>
                    <a:lnTo>
                      <a:pt x="2" y="36"/>
                    </a:lnTo>
                    <a:lnTo>
                      <a:pt x="2" y="38"/>
                    </a:lnTo>
                    <a:lnTo>
                      <a:pt x="2" y="39"/>
                    </a:lnTo>
                    <a:lnTo>
                      <a:pt x="2" y="41"/>
                    </a:lnTo>
                    <a:lnTo>
                      <a:pt x="0" y="42"/>
                    </a:lnTo>
                    <a:lnTo>
                      <a:pt x="0" y="43"/>
                    </a:lnTo>
                    <a:lnTo>
                      <a:pt x="5" y="44"/>
                    </a:lnTo>
                    <a:lnTo>
                      <a:pt x="6" y="43"/>
                    </a:lnTo>
                    <a:lnTo>
                      <a:pt x="6" y="42"/>
                    </a:lnTo>
                    <a:lnTo>
                      <a:pt x="6" y="41"/>
                    </a:lnTo>
                    <a:lnTo>
                      <a:pt x="6" y="38"/>
                    </a:lnTo>
                    <a:lnTo>
                      <a:pt x="7" y="37"/>
                    </a:lnTo>
                    <a:lnTo>
                      <a:pt x="7" y="36"/>
                    </a:lnTo>
                    <a:lnTo>
                      <a:pt x="7" y="35"/>
                    </a:lnTo>
                    <a:lnTo>
                      <a:pt x="7" y="34"/>
                    </a:lnTo>
                    <a:lnTo>
                      <a:pt x="7" y="32"/>
                    </a:lnTo>
                    <a:lnTo>
                      <a:pt x="7" y="30"/>
                    </a:lnTo>
                    <a:lnTo>
                      <a:pt x="8" y="29"/>
                    </a:lnTo>
                    <a:lnTo>
                      <a:pt x="8" y="28"/>
                    </a:lnTo>
                    <a:lnTo>
                      <a:pt x="8" y="27"/>
                    </a:lnTo>
                    <a:lnTo>
                      <a:pt x="8" y="26"/>
                    </a:lnTo>
                    <a:lnTo>
                      <a:pt x="8" y="24"/>
                    </a:lnTo>
                    <a:lnTo>
                      <a:pt x="8" y="23"/>
                    </a:lnTo>
                    <a:lnTo>
                      <a:pt x="8" y="21"/>
                    </a:lnTo>
                    <a:lnTo>
                      <a:pt x="8" y="20"/>
                    </a:lnTo>
                    <a:lnTo>
                      <a:pt x="8" y="19"/>
                    </a:lnTo>
                    <a:lnTo>
                      <a:pt x="8" y="18"/>
                    </a:lnTo>
                    <a:lnTo>
                      <a:pt x="8" y="16"/>
                    </a:lnTo>
                    <a:lnTo>
                      <a:pt x="8" y="15"/>
                    </a:lnTo>
                    <a:lnTo>
                      <a:pt x="7" y="14"/>
                    </a:lnTo>
                    <a:lnTo>
                      <a:pt x="7" y="12"/>
                    </a:lnTo>
                    <a:lnTo>
                      <a:pt x="7" y="11"/>
                    </a:lnTo>
                    <a:lnTo>
                      <a:pt x="7" y="9"/>
                    </a:lnTo>
                    <a:lnTo>
                      <a:pt x="7" y="8"/>
                    </a:lnTo>
                    <a:lnTo>
                      <a:pt x="7" y="7"/>
                    </a:lnTo>
                    <a:lnTo>
                      <a:pt x="6" y="6"/>
                    </a:lnTo>
                    <a:lnTo>
                      <a:pt x="6" y="5"/>
                    </a:lnTo>
                    <a:lnTo>
                      <a:pt x="6" y="4"/>
                    </a:lnTo>
                    <a:lnTo>
                      <a:pt x="6" y="3"/>
                    </a:lnTo>
                    <a:lnTo>
                      <a:pt x="4" y="5"/>
                    </a:lnTo>
                    <a:lnTo>
                      <a:pt x="6" y="3"/>
                    </a:lnTo>
                    <a:lnTo>
                      <a:pt x="5" y="1"/>
                    </a:lnTo>
                    <a:lnTo>
                      <a:pt x="5" y="0"/>
                    </a:lnTo>
                    <a:lnTo>
                      <a:pt x="4" y="0"/>
                    </a:lnTo>
                    <a:lnTo>
                      <a:pt x="3" y="0"/>
                    </a:lnTo>
                    <a:lnTo>
                      <a:pt x="2" y="0"/>
                    </a:lnTo>
                    <a:lnTo>
                      <a:pt x="2" y="1"/>
                    </a:lnTo>
                    <a:lnTo>
                      <a:pt x="0" y="1"/>
                    </a:lnTo>
                    <a:lnTo>
                      <a:pt x="0" y="3"/>
                    </a:lnTo>
                    <a:lnTo>
                      <a:pt x="0" y="4"/>
                    </a:lnTo>
                    <a:lnTo>
                      <a:pt x="3" y="0"/>
                    </a:lnTo>
                    <a:close/>
                  </a:path>
                </a:pathLst>
              </a:custGeom>
              <a:solidFill>
                <a:srgbClr val="000000"/>
              </a:solidFill>
              <a:ln w="9525">
                <a:noFill/>
                <a:round/>
                <a:headEnd/>
                <a:tailEnd/>
              </a:ln>
            </p:spPr>
            <p:txBody>
              <a:bodyPr/>
              <a:lstStyle/>
              <a:p>
                <a:endParaRPr lang="en-GB"/>
              </a:p>
            </p:txBody>
          </p:sp>
          <p:sp>
            <p:nvSpPr>
              <p:cNvPr id="757" name="Freeform 1362"/>
              <p:cNvSpPr>
                <a:spLocks/>
              </p:cNvSpPr>
              <p:nvPr/>
            </p:nvSpPr>
            <p:spPr bwMode="auto">
              <a:xfrm>
                <a:off x="4151" y="3066"/>
                <a:ext cx="10" cy="4"/>
              </a:xfrm>
              <a:custGeom>
                <a:avLst/>
                <a:gdLst>
                  <a:gd name="T0" fmla="*/ 6 w 18"/>
                  <a:gd name="T1" fmla="*/ 1 h 8"/>
                  <a:gd name="T2" fmla="*/ 5 w 18"/>
                  <a:gd name="T3" fmla="*/ 0 h 8"/>
                  <a:gd name="T4" fmla="*/ 0 w 18"/>
                  <a:gd name="T5" fmla="*/ 1 h 8"/>
                  <a:gd name="T6" fmla="*/ 1 w 18"/>
                  <a:gd name="T7" fmla="*/ 2 h 8"/>
                  <a:gd name="T8" fmla="*/ 5 w 18"/>
                  <a:gd name="T9" fmla="*/ 1 h 8"/>
                  <a:gd name="T10" fmla="*/ 4 w 18"/>
                  <a:gd name="T11" fmla="*/ 1 h 8"/>
                  <a:gd name="T12" fmla="*/ 5 w 18"/>
                  <a:gd name="T13" fmla="*/ 1 h 8"/>
                  <a:gd name="T14" fmla="*/ 6 w 18"/>
                  <a:gd name="T15" fmla="*/ 1 h 8"/>
                  <a:gd name="T16" fmla="*/ 6 w 18"/>
                  <a:gd name="T17" fmla="*/ 1 h 8"/>
                  <a:gd name="T18" fmla="*/ 6 w 18"/>
                  <a:gd name="T19" fmla="*/ 1 h 8"/>
                  <a:gd name="T20" fmla="*/ 6 w 18"/>
                  <a:gd name="T21" fmla="*/ 0 h 8"/>
                  <a:gd name="T22" fmla="*/ 5 w 18"/>
                  <a:gd name="T23" fmla="*/ 0 h 8"/>
                  <a:gd name="T24" fmla="*/ 5 w 18"/>
                  <a:gd name="T25" fmla="*/ 0 h 8"/>
                  <a:gd name="T26" fmla="*/ 6 w 18"/>
                  <a:gd name="T27" fmla="*/ 1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
                  <a:gd name="T43" fmla="*/ 0 h 8"/>
                  <a:gd name="T44" fmla="*/ 18 w 1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 h="8">
                    <a:moveTo>
                      <a:pt x="18" y="1"/>
                    </a:moveTo>
                    <a:lnTo>
                      <a:pt x="16" y="0"/>
                    </a:lnTo>
                    <a:lnTo>
                      <a:pt x="0" y="3"/>
                    </a:lnTo>
                    <a:lnTo>
                      <a:pt x="1" y="8"/>
                    </a:lnTo>
                    <a:lnTo>
                      <a:pt x="17" y="4"/>
                    </a:lnTo>
                    <a:lnTo>
                      <a:pt x="13" y="2"/>
                    </a:lnTo>
                    <a:lnTo>
                      <a:pt x="17" y="4"/>
                    </a:lnTo>
                    <a:lnTo>
                      <a:pt x="18" y="3"/>
                    </a:lnTo>
                    <a:lnTo>
                      <a:pt x="18" y="2"/>
                    </a:lnTo>
                    <a:lnTo>
                      <a:pt x="18" y="1"/>
                    </a:lnTo>
                    <a:lnTo>
                      <a:pt x="18" y="0"/>
                    </a:lnTo>
                    <a:lnTo>
                      <a:pt x="17" y="0"/>
                    </a:lnTo>
                    <a:lnTo>
                      <a:pt x="16" y="0"/>
                    </a:lnTo>
                    <a:lnTo>
                      <a:pt x="18" y="1"/>
                    </a:lnTo>
                    <a:close/>
                  </a:path>
                </a:pathLst>
              </a:custGeom>
              <a:solidFill>
                <a:srgbClr val="000000"/>
              </a:solidFill>
              <a:ln w="9525">
                <a:noFill/>
                <a:round/>
                <a:headEnd/>
                <a:tailEnd/>
              </a:ln>
            </p:spPr>
            <p:txBody>
              <a:bodyPr/>
              <a:lstStyle/>
              <a:p>
                <a:endParaRPr lang="en-GB"/>
              </a:p>
            </p:txBody>
          </p:sp>
          <p:sp>
            <p:nvSpPr>
              <p:cNvPr id="758" name="Freeform 1363"/>
              <p:cNvSpPr>
                <a:spLocks/>
              </p:cNvSpPr>
              <p:nvPr/>
            </p:nvSpPr>
            <p:spPr bwMode="auto">
              <a:xfrm>
                <a:off x="4133" y="3026"/>
                <a:ext cx="19" cy="20"/>
              </a:xfrm>
              <a:custGeom>
                <a:avLst/>
                <a:gdLst>
                  <a:gd name="T0" fmla="*/ 10 w 38"/>
                  <a:gd name="T1" fmla="*/ 10 h 40"/>
                  <a:gd name="T2" fmla="*/ 9 w 38"/>
                  <a:gd name="T3" fmla="*/ 9 h 40"/>
                  <a:gd name="T4" fmla="*/ 9 w 38"/>
                  <a:gd name="T5" fmla="*/ 7 h 40"/>
                  <a:gd name="T6" fmla="*/ 8 w 38"/>
                  <a:gd name="T7" fmla="*/ 7 h 40"/>
                  <a:gd name="T8" fmla="*/ 7 w 38"/>
                  <a:gd name="T9" fmla="*/ 6 h 40"/>
                  <a:gd name="T10" fmla="*/ 7 w 38"/>
                  <a:gd name="T11" fmla="*/ 5 h 40"/>
                  <a:gd name="T12" fmla="*/ 6 w 38"/>
                  <a:gd name="T13" fmla="*/ 5 h 40"/>
                  <a:gd name="T14" fmla="*/ 6 w 38"/>
                  <a:gd name="T15" fmla="*/ 5 h 40"/>
                  <a:gd name="T16" fmla="*/ 5 w 38"/>
                  <a:gd name="T17" fmla="*/ 4 h 40"/>
                  <a:gd name="T18" fmla="*/ 5 w 38"/>
                  <a:gd name="T19" fmla="*/ 3 h 40"/>
                  <a:gd name="T20" fmla="*/ 5 w 38"/>
                  <a:gd name="T21" fmla="*/ 3 h 40"/>
                  <a:gd name="T22" fmla="*/ 4 w 38"/>
                  <a:gd name="T23" fmla="*/ 3 h 40"/>
                  <a:gd name="T24" fmla="*/ 3 w 38"/>
                  <a:gd name="T25" fmla="*/ 2 h 40"/>
                  <a:gd name="T26" fmla="*/ 2 w 38"/>
                  <a:gd name="T27" fmla="*/ 1 h 40"/>
                  <a:gd name="T28" fmla="*/ 2 w 38"/>
                  <a:gd name="T29" fmla="*/ 1 h 40"/>
                  <a:gd name="T30" fmla="*/ 1 w 38"/>
                  <a:gd name="T31" fmla="*/ 1 h 40"/>
                  <a:gd name="T32" fmla="*/ 1 w 38"/>
                  <a:gd name="T33" fmla="*/ 0 h 40"/>
                  <a:gd name="T34" fmla="*/ 1 w 38"/>
                  <a:gd name="T35" fmla="*/ 1 h 40"/>
                  <a:gd name="T36" fmla="*/ 1 w 38"/>
                  <a:gd name="T37" fmla="*/ 1 h 40"/>
                  <a:gd name="T38" fmla="*/ 1 w 38"/>
                  <a:gd name="T39" fmla="*/ 3 h 40"/>
                  <a:gd name="T40" fmla="*/ 2 w 38"/>
                  <a:gd name="T41" fmla="*/ 3 h 40"/>
                  <a:gd name="T42" fmla="*/ 2 w 38"/>
                  <a:gd name="T43" fmla="*/ 3 h 40"/>
                  <a:gd name="T44" fmla="*/ 3 w 38"/>
                  <a:gd name="T45" fmla="*/ 3 h 40"/>
                  <a:gd name="T46" fmla="*/ 4 w 38"/>
                  <a:gd name="T47" fmla="*/ 4 h 40"/>
                  <a:gd name="T48" fmla="*/ 5 w 38"/>
                  <a:gd name="T49" fmla="*/ 5 h 40"/>
                  <a:gd name="T50" fmla="*/ 5 w 38"/>
                  <a:gd name="T51" fmla="*/ 5 h 40"/>
                  <a:gd name="T52" fmla="*/ 5 w 38"/>
                  <a:gd name="T53" fmla="*/ 5 h 40"/>
                  <a:gd name="T54" fmla="*/ 6 w 38"/>
                  <a:gd name="T55" fmla="*/ 6 h 40"/>
                  <a:gd name="T56" fmla="*/ 6 w 38"/>
                  <a:gd name="T57" fmla="*/ 7 h 40"/>
                  <a:gd name="T58" fmla="*/ 6 w 38"/>
                  <a:gd name="T59" fmla="*/ 7 h 40"/>
                  <a:gd name="T60" fmla="*/ 7 w 38"/>
                  <a:gd name="T61" fmla="*/ 8 h 40"/>
                  <a:gd name="T62" fmla="*/ 7 w 38"/>
                  <a:gd name="T63" fmla="*/ 9 h 40"/>
                  <a:gd name="T64" fmla="*/ 8 w 38"/>
                  <a:gd name="T65" fmla="*/ 10 h 40"/>
                  <a:gd name="T66" fmla="*/ 9 w 38"/>
                  <a:gd name="T67" fmla="*/ 9 h 40"/>
                  <a:gd name="T68" fmla="*/ 9 w 38"/>
                  <a:gd name="T69" fmla="*/ 10 h 40"/>
                  <a:gd name="T70" fmla="*/ 10 w 38"/>
                  <a:gd name="T71" fmla="*/ 10 h 40"/>
                  <a:gd name="T72" fmla="*/ 10 w 38"/>
                  <a:gd name="T73" fmla="*/ 10 h 40"/>
                  <a:gd name="T74" fmla="*/ 10 w 38"/>
                  <a:gd name="T75" fmla="*/ 10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
                  <a:gd name="T115" fmla="*/ 0 h 40"/>
                  <a:gd name="T116" fmla="*/ 38 w 38"/>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 h="40">
                    <a:moveTo>
                      <a:pt x="37" y="40"/>
                    </a:moveTo>
                    <a:lnTo>
                      <a:pt x="38" y="37"/>
                    </a:lnTo>
                    <a:lnTo>
                      <a:pt x="37" y="36"/>
                    </a:lnTo>
                    <a:lnTo>
                      <a:pt x="36" y="34"/>
                    </a:lnTo>
                    <a:lnTo>
                      <a:pt x="36" y="32"/>
                    </a:lnTo>
                    <a:lnTo>
                      <a:pt x="34" y="31"/>
                    </a:lnTo>
                    <a:lnTo>
                      <a:pt x="33" y="30"/>
                    </a:lnTo>
                    <a:lnTo>
                      <a:pt x="32" y="29"/>
                    </a:lnTo>
                    <a:lnTo>
                      <a:pt x="31" y="28"/>
                    </a:lnTo>
                    <a:lnTo>
                      <a:pt x="31" y="26"/>
                    </a:lnTo>
                    <a:lnTo>
                      <a:pt x="30" y="24"/>
                    </a:lnTo>
                    <a:lnTo>
                      <a:pt x="29" y="23"/>
                    </a:lnTo>
                    <a:lnTo>
                      <a:pt x="27" y="22"/>
                    </a:lnTo>
                    <a:lnTo>
                      <a:pt x="26" y="21"/>
                    </a:lnTo>
                    <a:lnTo>
                      <a:pt x="25" y="20"/>
                    </a:lnTo>
                    <a:lnTo>
                      <a:pt x="24" y="19"/>
                    </a:lnTo>
                    <a:lnTo>
                      <a:pt x="23" y="17"/>
                    </a:lnTo>
                    <a:lnTo>
                      <a:pt x="22" y="16"/>
                    </a:lnTo>
                    <a:lnTo>
                      <a:pt x="22" y="15"/>
                    </a:lnTo>
                    <a:lnTo>
                      <a:pt x="21" y="14"/>
                    </a:lnTo>
                    <a:lnTo>
                      <a:pt x="19" y="13"/>
                    </a:lnTo>
                    <a:lnTo>
                      <a:pt x="18" y="12"/>
                    </a:lnTo>
                    <a:lnTo>
                      <a:pt x="17" y="11"/>
                    </a:lnTo>
                    <a:lnTo>
                      <a:pt x="16" y="9"/>
                    </a:lnTo>
                    <a:lnTo>
                      <a:pt x="15" y="9"/>
                    </a:lnTo>
                    <a:lnTo>
                      <a:pt x="12" y="8"/>
                    </a:lnTo>
                    <a:lnTo>
                      <a:pt x="11" y="7"/>
                    </a:lnTo>
                    <a:lnTo>
                      <a:pt x="10" y="6"/>
                    </a:lnTo>
                    <a:lnTo>
                      <a:pt x="9" y="5"/>
                    </a:lnTo>
                    <a:lnTo>
                      <a:pt x="8" y="4"/>
                    </a:lnTo>
                    <a:lnTo>
                      <a:pt x="7" y="4"/>
                    </a:lnTo>
                    <a:lnTo>
                      <a:pt x="6" y="2"/>
                    </a:lnTo>
                    <a:lnTo>
                      <a:pt x="4" y="1"/>
                    </a:lnTo>
                    <a:lnTo>
                      <a:pt x="2" y="0"/>
                    </a:lnTo>
                    <a:lnTo>
                      <a:pt x="0" y="5"/>
                    </a:lnTo>
                    <a:lnTo>
                      <a:pt x="1" y="6"/>
                    </a:lnTo>
                    <a:lnTo>
                      <a:pt x="2" y="6"/>
                    </a:lnTo>
                    <a:lnTo>
                      <a:pt x="4" y="7"/>
                    </a:lnTo>
                    <a:lnTo>
                      <a:pt x="6" y="8"/>
                    </a:lnTo>
                    <a:lnTo>
                      <a:pt x="7" y="9"/>
                    </a:lnTo>
                    <a:lnTo>
                      <a:pt x="8" y="9"/>
                    </a:lnTo>
                    <a:lnTo>
                      <a:pt x="9" y="11"/>
                    </a:lnTo>
                    <a:lnTo>
                      <a:pt x="10" y="12"/>
                    </a:lnTo>
                    <a:lnTo>
                      <a:pt x="11" y="13"/>
                    </a:lnTo>
                    <a:lnTo>
                      <a:pt x="12" y="14"/>
                    </a:lnTo>
                    <a:lnTo>
                      <a:pt x="14" y="15"/>
                    </a:lnTo>
                    <a:lnTo>
                      <a:pt x="15" y="15"/>
                    </a:lnTo>
                    <a:lnTo>
                      <a:pt x="16" y="16"/>
                    </a:lnTo>
                    <a:lnTo>
                      <a:pt x="17" y="17"/>
                    </a:lnTo>
                    <a:lnTo>
                      <a:pt x="18" y="19"/>
                    </a:lnTo>
                    <a:lnTo>
                      <a:pt x="18" y="20"/>
                    </a:lnTo>
                    <a:lnTo>
                      <a:pt x="19" y="21"/>
                    </a:lnTo>
                    <a:lnTo>
                      <a:pt x="21" y="22"/>
                    </a:lnTo>
                    <a:lnTo>
                      <a:pt x="22" y="23"/>
                    </a:lnTo>
                    <a:lnTo>
                      <a:pt x="23" y="24"/>
                    </a:lnTo>
                    <a:lnTo>
                      <a:pt x="24" y="26"/>
                    </a:lnTo>
                    <a:lnTo>
                      <a:pt x="25" y="27"/>
                    </a:lnTo>
                    <a:lnTo>
                      <a:pt x="25" y="28"/>
                    </a:lnTo>
                    <a:lnTo>
                      <a:pt x="26" y="29"/>
                    </a:lnTo>
                    <a:lnTo>
                      <a:pt x="27" y="30"/>
                    </a:lnTo>
                    <a:lnTo>
                      <a:pt x="29" y="31"/>
                    </a:lnTo>
                    <a:lnTo>
                      <a:pt x="29" y="32"/>
                    </a:lnTo>
                    <a:lnTo>
                      <a:pt x="30" y="34"/>
                    </a:lnTo>
                    <a:lnTo>
                      <a:pt x="31" y="36"/>
                    </a:lnTo>
                    <a:lnTo>
                      <a:pt x="32" y="37"/>
                    </a:lnTo>
                    <a:lnTo>
                      <a:pt x="32" y="38"/>
                    </a:lnTo>
                    <a:lnTo>
                      <a:pt x="33" y="39"/>
                    </a:lnTo>
                    <a:lnTo>
                      <a:pt x="34" y="36"/>
                    </a:lnTo>
                    <a:lnTo>
                      <a:pt x="33" y="39"/>
                    </a:lnTo>
                    <a:lnTo>
                      <a:pt x="34" y="40"/>
                    </a:lnTo>
                    <a:lnTo>
                      <a:pt x="36" y="40"/>
                    </a:lnTo>
                    <a:lnTo>
                      <a:pt x="37" y="40"/>
                    </a:lnTo>
                    <a:lnTo>
                      <a:pt x="38" y="39"/>
                    </a:lnTo>
                    <a:lnTo>
                      <a:pt x="38" y="38"/>
                    </a:lnTo>
                    <a:lnTo>
                      <a:pt x="38" y="37"/>
                    </a:lnTo>
                    <a:lnTo>
                      <a:pt x="37" y="40"/>
                    </a:lnTo>
                    <a:close/>
                  </a:path>
                </a:pathLst>
              </a:custGeom>
              <a:solidFill>
                <a:srgbClr val="000000"/>
              </a:solidFill>
              <a:ln w="9525">
                <a:noFill/>
                <a:round/>
                <a:headEnd/>
                <a:tailEnd/>
              </a:ln>
            </p:spPr>
            <p:txBody>
              <a:bodyPr/>
              <a:lstStyle/>
              <a:p>
                <a:endParaRPr lang="en-GB"/>
              </a:p>
            </p:txBody>
          </p:sp>
          <p:sp>
            <p:nvSpPr>
              <p:cNvPr id="759" name="Freeform 1364"/>
              <p:cNvSpPr>
                <a:spLocks/>
              </p:cNvSpPr>
              <p:nvPr/>
            </p:nvSpPr>
            <p:spPr bwMode="auto">
              <a:xfrm>
                <a:off x="4143" y="3043"/>
                <a:ext cx="8" cy="7"/>
              </a:xfrm>
              <a:custGeom>
                <a:avLst/>
                <a:gdLst>
                  <a:gd name="T0" fmla="*/ 0 w 18"/>
                  <a:gd name="T1" fmla="*/ 3 h 13"/>
                  <a:gd name="T2" fmla="*/ 1 w 18"/>
                  <a:gd name="T3" fmla="*/ 4 h 13"/>
                  <a:gd name="T4" fmla="*/ 4 w 18"/>
                  <a:gd name="T5" fmla="*/ 1 h 13"/>
                  <a:gd name="T6" fmla="*/ 3 w 18"/>
                  <a:gd name="T7" fmla="*/ 0 h 13"/>
                  <a:gd name="T8" fmla="*/ 0 w 18"/>
                  <a:gd name="T9" fmla="*/ 2 h 13"/>
                  <a:gd name="T10" fmla="*/ 1 w 18"/>
                  <a:gd name="T11" fmla="*/ 3 h 13"/>
                  <a:gd name="T12" fmla="*/ 0 w 18"/>
                  <a:gd name="T13" fmla="*/ 2 h 13"/>
                  <a:gd name="T14" fmla="*/ 0 w 18"/>
                  <a:gd name="T15" fmla="*/ 2 h 13"/>
                  <a:gd name="T16" fmla="*/ 0 w 18"/>
                  <a:gd name="T17" fmla="*/ 3 h 13"/>
                  <a:gd name="T18" fmla="*/ 0 w 18"/>
                  <a:gd name="T19" fmla="*/ 3 h 13"/>
                  <a:gd name="T20" fmla="*/ 0 w 18"/>
                  <a:gd name="T21" fmla="*/ 3 h 13"/>
                  <a:gd name="T22" fmla="*/ 0 w 18"/>
                  <a:gd name="T23" fmla="*/ 4 h 13"/>
                  <a:gd name="T24" fmla="*/ 0 w 18"/>
                  <a:gd name="T25" fmla="*/ 4 h 13"/>
                  <a:gd name="T26" fmla="*/ 0 w 18"/>
                  <a:gd name="T27" fmla="*/ 4 h 13"/>
                  <a:gd name="T28" fmla="*/ 1 w 18"/>
                  <a:gd name="T29" fmla="*/ 4 h 13"/>
                  <a:gd name="T30" fmla="*/ 0 w 18"/>
                  <a:gd name="T31" fmla="*/ 3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3"/>
                  <a:gd name="T50" fmla="*/ 18 w 18"/>
                  <a:gd name="T51" fmla="*/ 13 h 1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3">
                    <a:moveTo>
                      <a:pt x="0" y="11"/>
                    </a:moveTo>
                    <a:lnTo>
                      <a:pt x="4" y="13"/>
                    </a:lnTo>
                    <a:lnTo>
                      <a:pt x="18" y="4"/>
                    </a:lnTo>
                    <a:lnTo>
                      <a:pt x="15" y="0"/>
                    </a:lnTo>
                    <a:lnTo>
                      <a:pt x="2" y="8"/>
                    </a:lnTo>
                    <a:lnTo>
                      <a:pt x="5" y="9"/>
                    </a:lnTo>
                    <a:lnTo>
                      <a:pt x="2" y="8"/>
                    </a:lnTo>
                    <a:lnTo>
                      <a:pt x="0" y="8"/>
                    </a:lnTo>
                    <a:lnTo>
                      <a:pt x="0" y="9"/>
                    </a:lnTo>
                    <a:lnTo>
                      <a:pt x="0" y="10"/>
                    </a:lnTo>
                    <a:lnTo>
                      <a:pt x="0" y="11"/>
                    </a:lnTo>
                    <a:lnTo>
                      <a:pt x="0" y="13"/>
                    </a:lnTo>
                    <a:lnTo>
                      <a:pt x="2" y="13"/>
                    </a:lnTo>
                    <a:lnTo>
                      <a:pt x="3" y="13"/>
                    </a:lnTo>
                    <a:lnTo>
                      <a:pt x="4" y="13"/>
                    </a:lnTo>
                    <a:lnTo>
                      <a:pt x="0" y="11"/>
                    </a:lnTo>
                    <a:close/>
                  </a:path>
                </a:pathLst>
              </a:custGeom>
              <a:solidFill>
                <a:srgbClr val="000000"/>
              </a:solidFill>
              <a:ln w="9525">
                <a:noFill/>
                <a:round/>
                <a:headEnd/>
                <a:tailEnd/>
              </a:ln>
            </p:spPr>
            <p:txBody>
              <a:bodyPr/>
              <a:lstStyle/>
              <a:p>
                <a:endParaRPr lang="en-GB"/>
              </a:p>
            </p:txBody>
          </p:sp>
          <p:sp>
            <p:nvSpPr>
              <p:cNvPr id="760" name="Freeform 1365"/>
              <p:cNvSpPr>
                <a:spLocks/>
              </p:cNvSpPr>
              <p:nvPr/>
            </p:nvSpPr>
            <p:spPr bwMode="auto">
              <a:xfrm>
                <a:off x="4128" y="3032"/>
                <a:ext cx="17" cy="17"/>
              </a:xfrm>
              <a:custGeom>
                <a:avLst/>
                <a:gdLst>
                  <a:gd name="T0" fmla="*/ 1 w 33"/>
                  <a:gd name="T1" fmla="*/ 2 h 33"/>
                  <a:gd name="T2" fmla="*/ 1 w 33"/>
                  <a:gd name="T3" fmla="*/ 2 h 33"/>
                  <a:gd name="T4" fmla="*/ 2 w 33"/>
                  <a:gd name="T5" fmla="*/ 2 h 33"/>
                  <a:gd name="T6" fmla="*/ 2 w 33"/>
                  <a:gd name="T7" fmla="*/ 3 h 33"/>
                  <a:gd name="T8" fmla="*/ 3 w 33"/>
                  <a:gd name="T9" fmla="*/ 3 h 33"/>
                  <a:gd name="T10" fmla="*/ 3 w 33"/>
                  <a:gd name="T11" fmla="*/ 4 h 33"/>
                  <a:gd name="T12" fmla="*/ 4 w 33"/>
                  <a:gd name="T13" fmla="*/ 4 h 33"/>
                  <a:gd name="T14" fmla="*/ 4 w 33"/>
                  <a:gd name="T15" fmla="*/ 4 h 33"/>
                  <a:gd name="T16" fmla="*/ 5 w 33"/>
                  <a:gd name="T17" fmla="*/ 5 h 33"/>
                  <a:gd name="T18" fmla="*/ 5 w 33"/>
                  <a:gd name="T19" fmla="*/ 5 h 33"/>
                  <a:gd name="T20" fmla="*/ 5 w 33"/>
                  <a:gd name="T21" fmla="*/ 6 h 33"/>
                  <a:gd name="T22" fmla="*/ 6 w 33"/>
                  <a:gd name="T23" fmla="*/ 6 h 33"/>
                  <a:gd name="T24" fmla="*/ 6 w 33"/>
                  <a:gd name="T25" fmla="*/ 7 h 33"/>
                  <a:gd name="T26" fmla="*/ 7 w 33"/>
                  <a:gd name="T27" fmla="*/ 8 h 33"/>
                  <a:gd name="T28" fmla="*/ 7 w 33"/>
                  <a:gd name="T29" fmla="*/ 8 h 33"/>
                  <a:gd name="T30" fmla="*/ 7 w 33"/>
                  <a:gd name="T31" fmla="*/ 9 h 33"/>
                  <a:gd name="T32" fmla="*/ 8 w 33"/>
                  <a:gd name="T33" fmla="*/ 8 h 33"/>
                  <a:gd name="T34" fmla="*/ 8 w 33"/>
                  <a:gd name="T35" fmla="*/ 7 h 33"/>
                  <a:gd name="T36" fmla="*/ 7 w 33"/>
                  <a:gd name="T37" fmla="*/ 7 h 33"/>
                  <a:gd name="T38" fmla="*/ 7 w 33"/>
                  <a:gd name="T39" fmla="*/ 6 h 33"/>
                  <a:gd name="T40" fmla="*/ 7 w 33"/>
                  <a:gd name="T41" fmla="*/ 6 h 33"/>
                  <a:gd name="T42" fmla="*/ 6 w 33"/>
                  <a:gd name="T43" fmla="*/ 5 h 33"/>
                  <a:gd name="T44" fmla="*/ 6 w 33"/>
                  <a:gd name="T45" fmla="*/ 4 h 33"/>
                  <a:gd name="T46" fmla="*/ 5 w 33"/>
                  <a:gd name="T47" fmla="*/ 4 h 33"/>
                  <a:gd name="T48" fmla="*/ 5 w 33"/>
                  <a:gd name="T49" fmla="*/ 4 h 33"/>
                  <a:gd name="T50" fmla="*/ 5 w 33"/>
                  <a:gd name="T51" fmla="*/ 3 h 33"/>
                  <a:gd name="T52" fmla="*/ 4 w 33"/>
                  <a:gd name="T53" fmla="*/ 3 h 33"/>
                  <a:gd name="T54" fmla="*/ 3 w 33"/>
                  <a:gd name="T55" fmla="*/ 2 h 33"/>
                  <a:gd name="T56" fmla="*/ 3 w 33"/>
                  <a:gd name="T57" fmla="*/ 2 h 33"/>
                  <a:gd name="T58" fmla="*/ 2 w 33"/>
                  <a:gd name="T59" fmla="*/ 1 h 33"/>
                  <a:gd name="T60" fmla="*/ 2 w 33"/>
                  <a:gd name="T61" fmla="*/ 1 h 33"/>
                  <a:gd name="T62" fmla="*/ 1 w 33"/>
                  <a:gd name="T63" fmla="*/ 1 h 33"/>
                  <a:gd name="T64" fmla="*/ 1 w 33"/>
                  <a:gd name="T65" fmla="*/ 1 h 33"/>
                  <a:gd name="T66" fmla="*/ 1 w 33"/>
                  <a:gd name="T67" fmla="*/ 0 h 33"/>
                  <a:gd name="T68" fmla="*/ 1 w 33"/>
                  <a:gd name="T69" fmla="*/ 1 h 33"/>
                  <a:gd name="T70" fmla="*/ 0 w 33"/>
                  <a:gd name="T71" fmla="*/ 1 h 33"/>
                  <a:gd name="T72" fmla="*/ 0 w 33"/>
                  <a:gd name="T73" fmla="*/ 2 h 33"/>
                  <a:gd name="T74" fmla="*/ 0 w 33"/>
                  <a:gd name="T75" fmla="*/ 1 h 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
                  <a:gd name="T115" fmla="*/ 0 h 33"/>
                  <a:gd name="T116" fmla="*/ 33 w 33"/>
                  <a:gd name="T117" fmla="*/ 33 h 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 h="33">
                    <a:moveTo>
                      <a:pt x="0" y="1"/>
                    </a:moveTo>
                    <a:lnTo>
                      <a:pt x="1" y="5"/>
                    </a:lnTo>
                    <a:lnTo>
                      <a:pt x="2" y="6"/>
                    </a:lnTo>
                    <a:lnTo>
                      <a:pt x="3" y="6"/>
                    </a:lnTo>
                    <a:lnTo>
                      <a:pt x="4" y="7"/>
                    </a:lnTo>
                    <a:lnTo>
                      <a:pt x="5" y="8"/>
                    </a:lnTo>
                    <a:lnTo>
                      <a:pt x="6" y="9"/>
                    </a:lnTo>
                    <a:lnTo>
                      <a:pt x="8" y="9"/>
                    </a:lnTo>
                    <a:lnTo>
                      <a:pt x="9" y="10"/>
                    </a:lnTo>
                    <a:lnTo>
                      <a:pt x="10" y="12"/>
                    </a:lnTo>
                    <a:lnTo>
                      <a:pt x="11" y="12"/>
                    </a:lnTo>
                    <a:lnTo>
                      <a:pt x="11" y="13"/>
                    </a:lnTo>
                    <a:lnTo>
                      <a:pt x="12" y="14"/>
                    </a:lnTo>
                    <a:lnTo>
                      <a:pt x="13" y="14"/>
                    </a:lnTo>
                    <a:lnTo>
                      <a:pt x="15" y="15"/>
                    </a:lnTo>
                    <a:lnTo>
                      <a:pt x="15" y="16"/>
                    </a:lnTo>
                    <a:lnTo>
                      <a:pt x="16" y="17"/>
                    </a:lnTo>
                    <a:lnTo>
                      <a:pt x="17" y="18"/>
                    </a:lnTo>
                    <a:lnTo>
                      <a:pt x="18" y="18"/>
                    </a:lnTo>
                    <a:lnTo>
                      <a:pt x="18" y="20"/>
                    </a:lnTo>
                    <a:lnTo>
                      <a:pt x="19" y="21"/>
                    </a:lnTo>
                    <a:lnTo>
                      <a:pt x="20" y="22"/>
                    </a:lnTo>
                    <a:lnTo>
                      <a:pt x="21" y="23"/>
                    </a:lnTo>
                    <a:lnTo>
                      <a:pt x="23" y="24"/>
                    </a:lnTo>
                    <a:lnTo>
                      <a:pt x="24" y="25"/>
                    </a:lnTo>
                    <a:lnTo>
                      <a:pt x="24" y="26"/>
                    </a:lnTo>
                    <a:lnTo>
                      <a:pt x="25" y="28"/>
                    </a:lnTo>
                    <a:lnTo>
                      <a:pt x="25" y="29"/>
                    </a:lnTo>
                    <a:lnTo>
                      <a:pt x="26" y="30"/>
                    </a:lnTo>
                    <a:lnTo>
                      <a:pt x="27" y="31"/>
                    </a:lnTo>
                    <a:lnTo>
                      <a:pt x="27" y="32"/>
                    </a:lnTo>
                    <a:lnTo>
                      <a:pt x="28" y="33"/>
                    </a:lnTo>
                    <a:lnTo>
                      <a:pt x="33" y="31"/>
                    </a:lnTo>
                    <a:lnTo>
                      <a:pt x="32" y="30"/>
                    </a:lnTo>
                    <a:lnTo>
                      <a:pt x="31" y="29"/>
                    </a:lnTo>
                    <a:lnTo>
                      <a:pt x="31" y="28"/>
                    </a:lnTo>
                    <a:lnTo>
                      <a:pt x="30" y="26"/>
                    </a:lnTo>
                    <a:lnTo>
                      <a:pt x="28" y="25"/>
                    </a:lnTo>
                    <a:lnTo>
                      <a:pt x="28" y="24"/>
                    </a:lnTo>
                    <a:lnTo>
                      <a:pt x="27" y="23"/>
                    </a:lnTo>
                    <a:lnTo>
                      <a:pt x="26" y="22"/>
                    </a:lnTo>
                    <a:lnTo>
                      <a:pt x="26" y="21"/>
                    </a:lnTo>
                    <a:lnTo>
                      <a:pt x="25" y="20"/>
                    </a:lnTo>
                    <a:lnTo>
                      <a:pt x="24" y="18"/>
                    </a:lnTo>
                    <a:lnTo>
                      <a:pt x="23" y="17"/>
                    </a:lnTo>
                    <a:lnTo>
                      <a:pt x="23" y="16"/>
                    </a:lnTo>
                    <a:lnTo>
                      <a:pt x="21" y="15"/>
                    </a:lnTo>
                    <a:lnTo>
                      <a:pt x="20" y="15"/>
                    </a:lnTo>
                    <a:lnTo>
                      <a:pt x="19" y="14"/>
                    </a:lnTo>
                    <a:lnTo>
                      <a:pt x="18" y="13"/>
                    </a:lnTo>
                    <a:lnTo>
                      <a:pt x="18" y="12"/>
                    </a:lnTo>
                    <a:lnTo>
                      <a:pt x="17" y="10"/>
                    </a:lnTo>
                    <a:lnTo>
                      <a:pt x="16" y="10"/>
                    </a:lnTo>
                    <a:lnTo>
                      <a:pt x="15" y="9"/>
                    </a:lnTo>
                    <a:lnTo>
                      <a:pt x="13" y="8"/>
                    </a:lnTo>
                    <a:lnTo>
                      <a:pt x="12" y="7"/>
                    </a:lnTo>
                    <a:lnTo>
                      <a:pt x="11" y="6"/>
                    </a:lnTo>
                    <a:lnTo>
                      <a:pt x="10" y="5"/>
                    </a:lnTo>
                    <a:lnTo>
                      <a:pt x="9" y="5"/>
                    </a:lnTo>
                    <a:lnTo>
                      <a:pt x="8" y="3"/>
                    </a:lnTo>
                    <a:lnTo>
                      <a:pt x="6" y="2"/>
                    </a:lnTo>
                    <a:lnTo>
                      <a:pt x="5" y="2"/>
                    </a:lnTo>
                    <a:lnTo>
                      <a:pt x="4" y="1"/>
                    </a:lnTo>
                    <a:lnTo>
                      <a:pt x="3" y="1"/>
                    </a:lnTo>
                    <a:lnTo>
                      <a:pt x="4" y="3"/>
                    </a:lnTo>
                    <a:lnTo>
                      <a:pt x="3" y="1"/>
                    </a:lnTo>
                    <a:lnTo>
                      <a:pt x="3" y="0"/>
                    </a:lnTo>
                    <a:lnTo>
                      <a:pt x="2" y="0"/>
                    </a:lnTo>
                    <a:lnTo>
                      <a:pt x="1" y="0"/>
                    </a:lnTo>
                    <a:lnTo>
                      <a:pt x="1" y="1"/>
                    </a:lnTo>
                    <a:lnTo>
                      <a:pt x="0" y="1"/>
                    </a:lnTo>
                    <a:lnTo>
                      <a:pt x="0" y="2"/>
                    </a:lnTo>
                    <a:lnTo>
                      <a:pt x="0" y="3"/>
                    </a:lnTo>
                    <a:lnTo>
                      <a:pt x="0" y="5"/>
                    </a:lnTo>
                    <a:lnTo>
                      <a:pt x="1" y="5"/>
                    </a:lnTo>
                    <a:lnTo>
                      <a:pt x="0" y="1"/>
                    </a:lnTo>
                    <a:close/>
                  </a:path>
                </a:pathLst>
              </a:custGeom>
              <a:solidFill>
                <a:srgbClr val="000000"/>
              </a:solidFill>
              <a:ln w="9525">
                <a:noFill/>
                <a:round/>
                <a:headEnd/>
                <a:tailEnd/>
              </a:ln>
            </p:spPr>
            <p:txBody>
              <a:bodyPr/>
              <a:lstStyle/>
              <a:p>
                <a:endParaRPr lang="en-GB"/>
              </a:p>
            </p:txBody>
          </p:sp>
          <p:sp>
            <p:nvSpPr>
              <p:cNvPr id="761" name="Freeform 1366"/>
              <p:cNvSpPr>
                <a:spLocks/>
              </p:cNvSpPr>
              <p:nvPr/>
            </p:nvSpPr>
            <p:spPr bwMode="auto">
              <a:xfrm>
                <a:off x="4128" y="3026"/>
                <a:ext cx="7" cy="8"/>
              </a:xfrm>
              <a:custGeom>
                <a:avLst/>
                <a:gdLst>
                  <a:gd name="T0" fmla="*/ 4 w 12"/>
                  <a:gd name="T1" fmla="*/ 0 h 17"/>
                  <a:gd name="T2" fmla="*/ 3 w 12"/>
                  <a:gd name="T3" fmla="*/ 0 h 17"/>
                  <a:gd name="T4" fmla="*/ 0 w 12"/>
                  <a:gd name="T5" fmla="*/ 3 h 17"/>
                  <a:gd name="T6" fmla="*/ 1 w 12"/>
                  <a:gd name="T7" fmla="*/ 4 h 17"/>
                  <a:gd name="T8" fmla="*/ 4 w 12"/>
                  <a:gd name="T9" fmla="*/ 1 h 17"/>
                  <a:gd name="T10" fmla="*/ 3 w 12"/>
                  <a:gd name="T11" fmla="*/ 1 h 17"/>
                  <a:gd name="T12" fmla="*/ 4 w 12"/>
                  <a:gd name="T13" fmla="*/ 1 h 17"/>
                  <a:gd name="T14" fmla="*/ 4 w 12"/>
                  <a:gd name="T15" fmla="*/ 0 h 17"/>
                  <a:gd name="T16" fmla="*/ 4 w 12"/>
                  <a:gd name="T17" fmla="*/ 0 h 17"/>
                  <a:gd name="T18" fmla="*/ 4 w 12"/>
                  <a:gd name="T19" fmla="*/ 0 h 17"/>
                  <a:gd name="T20" fmla="*/ 4 w 12"/>
                  <a:gd name="T21" fmla="*/ 0 h 17"/>
                  <a:gd name="T22" fmla="*/ 4 w 12"/>
                  <a:gd name="T23" fmla="*/ 0 h 17"/>
                  <a:gd name="T24" fmla="*/ 3 w 12"/>
                  <a:gd name="T25" fmla="*/ 0 h 17"/>
                  <a:gd name="T26" fmla="*/ 3 w 12"/>
                  <a:gd name="T27" fmla="*/ 0 h 17"/>
                  <a:gd name="T28" fmla="*/ 3 w 12"/>
                  <a:gd name="T29" fmla="*/ 0 h 17"/>
                  <a:gd name="T30" fmla="*/ 4 w 12"/>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7"/>
                  <a:gd name="T50" fmla="*/ 12 w 12"/>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7">
                    <a:moveTo>
                      <a:pt x="11" y="0"/>
                    </a:moveTo>
                    <a:lnTo>
                      <a:pt x="8" y="1"/>
                    </a:lnTo>
                    <a:lnTo>
                      <a:pt x="0" y="15"/>
                    </a:lnTo>
                    <a:lnTo>
                      <a:pt x="4" y="17"/>
                    </a:lnTo>
                    <a:lnTo>
                      <a:pt x="12" y="4"/>
                    </a:lnTo>
                    <a:lnTo>
                      <a:pt x="9" y="5"/>
                    </a:lnTo>
                    <a:lnTo>
                      <a:pt x="12" y="4"/>
                    </a:lnTo>
                    <a:lnTo>
                      <a:pt x="12" y="2"/>
                    </a:lnTo>
                    <a:lnTo>
                      <a:pt x="12" y="1"/>
                    </a:lnTo>
                    <a:lnTo>
                      <a:pt x="12" y="0"/>
                    </a:lnTo>
                    <a:lnTo>
                      <a:pt x="11" y="0"/>
                    </a:lnTo>
                    <a:lnTo>
                      <a:pt x="10" y="0"/>
                    </a:lnTo>
                    <a:lnTo>
                      <a:pt x="9" y="0"/>
                    </a:lnTo>
                    <a:lnTo>
                      <a:pt x="9" y="1"/>
                    </a:lnTo>
                    <a:lnTo>
                      <a:pt x="8" y="1"/>
                    </a:lnTo>
                    <a:lnTo>
                      <a:pt x="11" y="0"/>
                    </a:lnTo>
                    <a:close/>
                  </a:path>
                </a:pathLst>
              </a:custGeom>
              <a:solidFill>
                <a:srgbClr val="000000"/>
              </a:solidFill>
              <a:ln w="9525">
                <a:noFill/>
                <a:round/>
                <a:headEnd/>
                <a:tailEnd/>
              </a:ln>
            </p:spPr>
            <p:txBody>
              <a:bodyPr/>
              <a:lstStyle/>
              <a:p>
                <a:endParaRPr lang="en-GB"/>
              </a:p>
            </p:txBody>
          </p:sp>
          <p:sp>
            <p:nvSpPr>
              <p:cNvPr id="762" name="Freeform 1367"/>
              <p:cNvSpPr>
                <a:spLocks/>
              </p:cNvSpPr>
              <p:nvPr/>
            </p:nvSpPr>
            <p:spPr bwMode="auto">
              <a:xfrm>
                <a:off x="4087" y="3015"/>
                <a:ext cx="26" cy="4"/>
              </a:xfrm>
              <a:custGeom>
                <a:avLst/>
                <a:gdLst>
                  <a:gd name="T0" fmla="*/ 12 w 53"/>
                  <a:gd name="T1" fmla="*/ 1 h 8"/>
                  <a:gd name="T2" fmla="*/ 11 w 53"/>
                  <a:gd name="T3" fmla="*/ 1 h 8"/>
                  <a:gd name="T4" fmla="*/ 10 w 53"/>
                  <a:gd name="T5" fmla="*/ 1 h 8"/>
                  <a:gd name="T6" fmla="*/ 10 w 53"/>
                  <a:gd name="T7" fmla="*/ 1 h 8"/>
                  <a:gd name="T8" fmla="*/ 9 w 53"/>
                  <a:gd name="T9" fmla="*/ 1 h 8"/>
                  <a:gd name="T10" fmla="*/ 8 w 53"/>
                  <a:gd name="T11" fmla="*/ 0 h 8"/>
                  <a:gd name="T12" fmla="*/ 7 w 53"/>
                  <a:gd name="T13" fmla="*/ 0 h 8"/>
                  <a:gd name="T14" fmla="*/ 6 w 53"/>
                  <a:gd name="T15" fmla="*/ 0 h 8"/>
                  <a:gd name="T16" fmla="*/ 6 w 53"/>
                  <a:gd name="T17" fmla="*/ 0 h 8"/>
                  <a:gd name="T18" fmla="*/ 5 w 53"/>
                  <a:gd name="T19" fmla="*/ 0 h 8"/>
                  <a:gd name="T20" fmla="*/ 4 w 53"/>
                  <a:gd name="T21" fmla="*/ 0 h 8"/>
                  <a:gd name="T22" fmla="*/ 3 w 53"/>
                  <a:gd name="T23" fmla="*/ 0 h 8"/>
                  <a:gd name="T24" fmla="*/ 3 w 53"/>
                  <a:gd name="T25" fmla="*/ 0 h 8"/>
                  <a:gd name="T26" fmla="*/ 2 w 53"/>
                  <a:gd name="T27" fmla="*/ 0 h 8"/>
                  <a:gd name="T28" fmla="*/ 1 w 53"/>
                  <a:gd name="T29" fmla="*/ 1 h 8"/>
                  <a:gd name="T30" fmla="*/ 0 w 53"/>
                  <a:gd name="T31" fmla="*/ 1 h 8"/>
                  <a:gd name="T32" fmla="*/ 0 w 53"/>
                  <a:gd name="T33" fmla="*/ 1 h 8"/>
                  <a:gd name="T34" fmla="*/ 0 w 53"/>
                  <a:gd name="T35" fmla="*/ 1 h 8"/>
                  <a:gd name="T36" fmla="*/ 1 w 53"/>
                  <a:gd name="T37" fmla="*/ 1 h 8"/>
                  <a:gd name="T38" fmla="*/ 2 w 53"/>
                  <a:gd name="T39" fmla="*/ 1 h 8"/>
                  <a:gd name="T40" fmla="*/ 2 w 53"/>
                  <a:gd name="T41" fmla="*/ 1 h 8"/>
                  <a:gd name="T42" fmla="*/ 3 w 53"/>
                  <a:gd name="T43" fmla="*/ 1 h 8"/>
                  <a:gd name="T44" fmla="*/ 4 w 53"/>
                  <a:gd name="T45" fmla="*/ 1 h 8"/>
                  <a:gd name="T46" fmla="*/ 5 w 53"/>
                  <a:gd name="T47" fmla="*/ 1 h 8"/>
                  <a:gd name="T48" fmla="*/ 5 w 53"/>
                  <a:gd name="T49" fmla="*/ 1 h 8"/>
                  <a:gd name="T50" fmla="*/ 6 w 53"/>
                  <a:gd name="T51" fmla="*/ 1 h 8"/>
                  <a:gd name="T52" fmla="*/ 7 w 53"/>
                  <a:gd name="T53" fmla="*/ 1 h 8"/>
                  <a:gd name="T54" fmla="*/ 8 w 53"/>
                  <a:gd name="T55" fmla="*/ 1 h 8"/>
                  <a:gd name="T56" fmla="*/ 8 w 53"/>
                  <a:gd name="T57" fmla="*/ 1 h 8"/>
                  <a:gd name="T58" fmla="*/ 9 w 53"/>
                  <a:gd name="T59" fmla="*/ 1 h 8"/>
                  <a:gd name="T60" fmla="*/ 10 w 53"/>
                  <a:gd name="T61" fmla="*/ 1 h 8"/>
                  <a:gd name="T62" fmla="*/ 11 w 53"/>
                  <a:gd name="T63" fmla="*/ 1 h 8"/>
                  <a:gd name="T64" fmla="*/ 12 w 53"/>
                  <a:gd name="T65" fmla="*/ 2 h 8"/>
                  <a:gd name="T66" fmla="*/ 11 w 53"/>
                  <a:gd name="T67" fmla="*/ 1 h 8"/>
                  <a:gd name="T68" fmla="*/ 12 w 53"/>
                  <a:gd name="T69" fmla="*/ 2 h 8"/>
                  <a:gd name="T70" fmla="*/ 12 w 53"/>
                  <a:gd name="T71" fmla="*/ 1 h 8"/>
                  <a:gd name="T72" fmla="*/ 13 w 53"/>
                  <a:gd name="T73" fmla="*/ 1 h 8"/>
                  <a:gd name="T74" fmla="*/ 12 w 53"/>
                  <a:gd name="T75" fmla="*/ 1 h 8"/>
                  <a:gd name="T76" fmla="*/ 12 w 53"/>
                  <a:gd name="T77" fmla="*/ 1 h 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3"/>
                  <a:gd name="T118" fmla="*/ 0 h 8"/>
                  <a:gd name="T119" fmla="*/ 53 w 53"/>
                  <a:gd name="T120" fmla="*/ 8 h 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3" h="8">
                    <a:moveTo>
                      <a:pt x="51" y="6"/>
                    </a:moveTo>
                    <a:lnTo>
                      <a:pt x="50" y="4"/>
                    </a:lnTo>
                    <a:lnTo>
                      <a:pt x="49" y="4"/>
                    </a:lnTo>
                    <a:lnTo>
                      <a:pt x="47" y="3"/>
                    </a:lnTo>
                    <a:lnTo>
                      <a:pt x="46" y="3"/>
                    </a:lnTo>
                    <a:lnTo>
                      <a:pt x="43" y="3"/>
                    </a:lnTo>
                    <a:lnTo>
                      <a:pt x="42" y="1"/>
                    </a:lnTo>
                    <a:lnTo>
                      <a:pt x="40" y="1"/>
                    </a:lnTo>
                    <a:lnTo>
                      <a:pt x="39" y="1"/>
                    </a:lnTo>
                    <a:lnTo>
                      <a:pt x="38" y="1"/>
                    </a:lnTo>
                    <a:lnTo>
                      <a:pt x="35" y="0"/>
                    </a:lnTo>
                    <a:lnTo>
                      <a:pt x="34" y="0"/>
                    </a:lnTo>
                    <a:lnTo>
                      <a:pt x="33" y="0"/>
                    </a:lnTo>
                    <a:lnTo>
                      <a:pt x="31" y="0"/>
                    </a:lnTo>
                    <a:lnTo>
                      <a:pt x="30" y="0"/>
                    </a:lnTo>
                    <a:lnTo>
                      <a:pt x="27" y="0"/>
                    </a:lnTo>
                    <a:lnTo>
                      <a:pt x="26" y="0"/>
                    </a:lnTo>
                    <a:lnTo>
                      <a:pt x="25" y="0"/>
                    </a:lnTo>
                    <a:lnTo>
                      <a:pt x="23" y="0"/>
                    </a:lnTo>
                    <a:lnTo>
                      <a:pt x="22" y="0"/>
                    </a:lnTo>
                    <a:lnTo>
                      <a:pt x="20" y="0"/>
                    </a:lnTo>
                    <a:lnTo>
                      <a:pt x="18" y="0"/>
                    </a:lnTo>
                    <a:lnTo>
                      <a:pt x="17" y="0"/>
                    </a:lnTo>
                    <a:lnTo>
                      <a:pt x="15" y="0"/>
                    </a:lnTo>
                    <a:lnTo>
                      <a:pt x="13" y="0"/>
                    </a:lnTo>
                    <a:lnTo>
                      <a:pt x="12" y="0"/>
                    </a:lnTo>
                    <a:lnTo>
                      <a:pt x="10" y="0"/>
                    </a:lnTo>
                    <a:lnTo>
                      <a:pt x="9" y="0"/>
                    </a:lnTo>
                    <a:lnTo>
                      <a:pt x="8" y="1"/>
                    </a:lnTo>
                    <a:lnTo>
                      <a:pt x="5" y="1"/>
                    </a:lnTo>
                    <a:lnTo>
                      <a:pt x="4" y="1"/>
                    </a:lnTo>
                    <a:lnTo>
                      <a:pt x="2" y="1"/>
                    </a:lnTo>
                    <a:lnTo>
                      <a:pt x="1" y="3"/>
                    </a:lnTo>
                    <a:lnTo>
                      <a:pt x="0" y="3"/>
                    </a:lnTo>
                    <a:lnTo>
                      <a:pt x="1" y="7"/>
                    </a:lnTo>
                    <a:lnTo>
                      <a:pt x="2" y="7"/>
                    </a:lnTo>
                    <a:lnTo>
                      <a:pt x="3" y="6"/>
                    </a:lnTo>
                    <a:lnTo>
                      <a:pt x="5" y="6"/>
                    </a:lnTo>
                    <a:lnTo>
                      <a:pt x="7" y="6"/>
                    </a:lnTo>
                    <a:lnTo>
                      <a:pt x="8" y="6"/>
                    </a:lnTo>
                    <a:lnTo>
                      <a:pt x="10" y="5"/>
                    </a:lnTo>
                    <a:lnTo>
                      <a:pt x="11" y="5"/>
                    </a:lnTo>
                    <a:lnTo>
                      <a:pt x="12" y="5"/>
                    </a:lnTo>
                    <a:lnTo>
                      <a:pt x="13" y="5"/>
                    </a:lnTo>
                    <a:lnTo>
                      <a:pt x="16" y="5"/>
                    </a:lnTo>
                    <a:lnTo>
                      <a:pt x="17" y="5"/>
                    </a:lnTo>
                    <a:lnTo>
                      <a:pt x="18" y="5"/>
                    </a:lnTo>
                    <a:lnTo>
                      <a:pt x="20" y="5"/>
                    </a:lnTo>
                    <a:lnTo>
                      <a:pt x="22" y="5"/>
                    </a:lnTo>
                    <a:lnTo>
                      <a:pt x="23" y="5"/>
                    </a:lnTo>
                    <a:lnTo>
                      <a:pt x="25" y="5"/>
                    </a:lnTo>
                    <a:lnTo>
                      <a:pt x="26" y="5"/>
                    </a:lnTo>
                    <a:lnTo>
                      <a:pt x="27" y="5"/>
                    </a:lnTo>
                    <a:lnTo>
                      <a:pt x="28" y="5"/>
                    </a:lnTo>
                    <a:lnTo>
                      <a:pt x="31" y="5"/>
                    </a:lnTo>
                    <a:lnTo>
                      <a:pt x="32" y="5"/>
                    </a:lnTo>
                    <a:lnTo>
                      <a:pt x="33" y="5"/>
                    </a:lnTo>
                    <a:lnTo>
                      <a:pt x="35" y="5"/>
                    </a:lnTo>
                    <a:lnTo>
                      <a:pt x="36" y="6"/>
                    </a:lnTo>
                    <a:lnTo>
                      <a:pt x="38" y="6"/>
                    </a:lnTo>
                    <a:lnTo>
                      <a:pt x="40" y="6"/>
                    </a:lnTo>
                    <a:lnTo>
                      <a:pt x="41" y="6"/>
                    </a:lnTo>
                    <a:lnTo>
                      <a:pt x="42" y="7"/>
                    </a:lnTo>
                    <a:lnTo>
                      <a:pt x="45" y="7"/>
                    </a:lnTo>
                    <a:lnTo>
                      <a:pt x="46" y="7"/>
                    </a:lnTo>
                    <a:lnTo>
                      <a:pt x="48" y="8"/>
                    </a:lnTo>
                    <a:lnTo>
                      <a:pt x="49" y="8"/>
                    </a:lnTo>
                    <a:lnTo>
                      <a:pt x="47" y="5"/>
                    </a:lnTo>
                    <a:lnTo>
                      <a:pt x="49" y="8"/>
                    </a:lnTo>
                    <a:lnTo>
                      <a:pt x="50" y="8"/>
                    </a:lnTo>
                    <a:lnTo>
                      <a:pt x="51" y="8"/>
                    </a:lnTo>
                    <a:lnTo>
                      <a:pt x="51" y="7"/>
                    </a:lnTo>
                    <a:lnTo>
                      <a:pt x="51" y="6"/>
                    </a:lnTo>
                    <a:lnTo>
                      <a:pt x="53" y="6"/>
                    </a:lnTo>
                    <a:lnTo>
                      <a:pt x="53" y="5"/>
                    </a:lnTo>
                    <a:lnTo>
                      <a:pt x="51" y="5"/>
                    </a:lnTo>
                    <a:lnTo>
                      <a:pt x="51" y="4"/>
                    </a:lnTo>
                    <a:lnTo>
                      <a:pt x="50" y="4"/>
                    </a:lnTo>
                    <a:lnTo>
                      <a:pt x="51" y="6"/>
                    </a:lnTo>
                    <a:close/>
                  </a:path>
                </a:pathLst>
              </a:custGeom>
              <a:solidFill>
                <a:srgbClr val="000000"/>
              </a:solidFill>
              <a:ln w="9525">
                <a:noFill/>
                <a:round/>
                <a:headEnd/>
                <a:tailEnd/>
              </a:ln>
            </p:spPr>
            <p:txBody>
              <a:bodyPr/>
              <a:lstStyle/>
              <a:p>
                <a:endParaRPr lang="en-GB"/>
              </a:p>
            </p:txBody>
          </p:sp>
          <p:sp>
            <p:nvSpPr>
              <p:cNvPr id="763" name="Freeform 1368"/>
              <p:cNvSpPr>
                <a:spLocks/>
              </p:cNvSpPr>
              <p:nvPr/>
            </p:nvSpPr>
            <p:spPr bwMode="auto">
              <a:xfrm>
                <a:off x="4108" y="3017"/>
                <a:ext cx="5" cy="10"/>
              </a:xfrm>
              <a:custGeom>
                <a:avLst/>
                <a:gdLst>
                  <a:gd name="T0" fmla="*/ 1 w 9"/>
                  <a:gd name="T1" fmla="*/ 5 h 19"/>
                  <a:gd name="T2" fmla="*/ 2 w 9"/>
                  <a:gd name="T3" fmla="*/ 5 h 19"/>
                  <a:gd name="T4" fmla="*/ 3 w 9"/>
                  <a:gd name="T5" fmla="*/ 1 h 19"/>
                  <a:gd name="T6" fmla="*/ 2 w 9"/>
                  <a:gd name="T7" fmla="*/ 0 h 19"/>
                  <a:gd name="T8" fmla="*/ 1 w 9"/>
                  <a:gd name="T9" fmla="*/ 4 h 19"/>
                  <a:gd name="T10" fmla="*/ 1 w 9"/>
                  <a:gd name="T11" fmla="*/ 4 h 19"/>
                  <a:gd name="T12" fmla="*/ 1 w 9"/>
                  <a:gd name="T13" fmla="*/ 4 h 19"/>
                  <a:gd name="T14" fmla="*/ 0 w 9"/>
                  <a:gd name="T15" fmla="*/ 4 h 19"/>
                  <a:gd name="T16" fmla="*/ 0 w 9"/>
                  <a:gd name="T17" fmla="*/ 5 h 19"/>
                  <a:gd name="T18" fmla="*/ 1 w 9"/>
                  <a:gd name="T19" fmla="*/ 5 h 19"/>
                  <a:gd name="T20" fmla="*/ 1 w 9"/>
                  <a:gd name="T21" fmla="*/ 5 h 19"/>
                  <a:gd name="T22" fmla="*/ 1 w 9"/>
                  <a:gd name="T23" fmla="*/ 5 h 19"/>
                  <a:gd name="T24" fmla="*/ 1 w 9"/>
                  <a:gd name="T25" fmla="*/ 5 h 19"/>
                  <a:gd name="T26" fmla="*/ 1 w 9"/>
                  <a:gd name="T27" fmla="*/ 5 h 19"/>
                  <a:gd name="T28" fmla="*/ 2 w 9"/>
                  <a:gd name="T29" fmla="*/ 5 h 19"/>
                  <a:gd name="T30" fmla="*/ 2 w 9"/>
                  <a:gd name="T31" fmla="*/ 5 h 19"/>
                  <a:gd name="T32" fmla="*/ 2 w 9"/>
                  <a:gd name="T33" fmla="*/ 5 h 19"/>
                  <a:gd name="T34" fmla="*/ 1 w 9"/>
                  <a:gd name="T35" fmla="*/ 5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19"/>
                  <a:gd name="T56" fmla="*/ 9 w 9"/>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19">
                    <a:moveTo>
                      <a:pt x="3" y="18"/>
                    </a:moveTo>
                    <a:lnTo>
                      <a:pt x="6" y="17"/>
                    </a:lnTo>
                    <a:lnTo>
                      <a:pt x="9" y="1"/>
                    </a:lnTo>
                    <a:lnTo>
                      <a:pt x="5" y="0"/>
                    </a:lnTo>
                    <a:lnTo>
                      <a:pt x="1" y="16"/>
                    </a:lnTo>
                    <a:lnTo>
                      <a:pt x="4" y="14"/>
                    </a:lnTo>
                    <a:lnTo>
                      <a:pt x="1" y="16"/>
                    </a:lnTo>
                    <a:lnTo>
                      <a:pt x="0" y="16"/>
                    </a:lnTo>
                    <a:lnTo>
                      <a:pt x="0" y="17"/>
                    </a:lnTo>
                    <a:lnTo>
                      <a:pt x="1" y="17"/>
                    </a:lnTo>
                    <a:lnTo>
                      <a:pt x="1" y="18"/>
                    </a:lnTo>
                    <a:lnTo>
                      <a:pt x="3" y="18"/>
                    </a:lnTo>
                    <a:lnTo>
                      <a:pt x="4" y="19"/>
                    </a:lnTo>
                    <a:lnTo>
                      <a:pt x="4" y="18"/>
                    </a:lnTo>
                    <a:lnTo>
                      <a:pt x="5" y="18"/>
                    </a:lnTo>
                    <a:lnTo>
                      <a:pt x="5" y="17"/>
                    </a:lnTo>
                    <a:lnTo>
                      <a:pt x="6" y="17"/>
                    </a:lnTo>
                    <a:lnTo>
                      <a:pt x="3" y="18"/>
                    </a:lnTo>
                    <a:close/>
                  </a:path>
                </a:pathLst>
              </a:custGeom>
              <a:solidFill>
                <a:srgbClr val="000000"/>
              </a:solidFill>
              <a:ln w="9525">
                <a:noFill/>
                <a:round/>
                <a:headEnd/>
                <a:tailEnd/>
              </a:ln>
            </p:spPr>
            <p:txBody>
              <a:bodyPr/>
              <a:lstStyle/>
              <a:p>
                <a:endParaRPr lang="en-GB"/>
              </a:p>
            </p:txBody>
          </p:sp>
          <p:sp>
            <p:nvSpPr>
              <p:cNvPr id="764" name="Freeform 1369"/>
              <p:cNvSpPr>
                <a:spLocks/>
              </p:cNvSpPr>
              <p:nvPr/>
            </p:nvSpPr>
            <p:spPr bwMode="auto">
              <a:xfrm>
                <a:off x="4088" y="3023"/>
                <a:ext cx="22" cy="3"/>
              </a:xfrm>
              <a:custGeom>
                <a:avLst/>
                <a:gdLst>
                  <a:gd name="T0" fmla="*/ 1 w 44"/>
                  <a:gd name="T1" fmla="*/ 1 h 7"/>
                  <a:gd name="T2" fmla="*/ 1 w 44"/>
                  <a:gd name="T3" fmla="*/ 1 h 7"/>
                  <a:gd name="T4" fmla="*/ 1 w 44"/>
                  <a:gd name="T5" fmla="*/ 1 h 7"/>
                  <a:gd name="T6" fmla="*/ 3 w 44"/>
                  <a:gd name="T7" fmla="*/ 1 h 7"/>
                  <a:gd name="T8" fmla="*/ 3 w 44"/>
                  <a:gd name="T9" fmla="*/ 1 h 7"/>
                  <a:gd name="T10" fmla="*/ 3 w 44"/>
                  <a:gd name="T11" fmla="*/ 1 h 7"/>
                  <a:gd name="T12" fmla="*/ 5 w 44"/>
                  <a:gd name="T13" fmla="*/ 1 h 7"/>
                  <a:gd name="T14" fmla="*/ 5 w 44"/>
                  <a:gd name="T15" fmla="*/ 1 h 7"/>
                  <a:gd name="T16" fmla="*/ 6 w 44"/>
                  <a:gd name="T17" fmla="*/ 1 h 7"/>
                  <a:gd name="T18" fmla="*/ 6 w 44"/>
                  <a:gd name="T19" fmla="*/ 1 h 7"/>
                  <a:gd name="T20" fmla="*/ 7 w 44"/>
                  <a:gd name="T21" fmla="*/ 1 h 7"/>
                  <a:gd name="T22" fmla="*/ 7 w 44"/>
                  <a:gd name="T23" fmla="*/ 1 h 7"/>
                  <a:gd name="T24" fmla="*/ 8 w 44"/>
                  <a:gd name="T25" fmla="*/ 1 h 7"/>
                  <a:gd name="T26" fmla="*/ 9 w 44"/>
                  <a:gd name="T27" fmla="*/ 1 h 7"/>
                  <a:gd name="T28" fmla="*/ 10 w 44"/>
                  <a:gd name="T29" fmla="*/ 1 h 7"/>
                  <a:gd name="T30" fmla="*/ 10 w 44"/>
                  <a:gd name="T31" fmla="*/ 1 h 7"/>
                  <a:gd name="T32" fmla="*/ 11 w 44"/>
                  <a:gd name="T33" fmla="*/ 1 h 7"/>
                  <a:gd name="T34" fmla="*/ 11 w 44"/>
                  <a:gd name="T35" fmla="*/ 0 h 7"/>
                  <a:gd name="T36" fmla="*/ 10 w 44"/>
                  <a:gd name="T37" fmla="*/ 0 h 7"/>
                  <a:gd name="T38" fmla="*/ 10 w 44"/>
                  <a:gd name="T39" fmla="*/ 0 h 7"/>
                  <a:gd name="T40" fmla="*/ 9 w 44"/>
                  <a:gd name="T41" fmla="*/ 0 h 7"/>
                  <a:gd name="T42" fmla="*/ 7 w 44"/>
                  <a:gd name="T43" fmla="*/ 0 h 7"/>
                  <a:gd name="T44" fmla="*/ 7 w 44"/>
                  <a:gd name="T45" fmla="*/ 0 h 7"/>
                  <a:gd name="T46" fmla="*/ 6 w 44"/>
                  <a:gd name="T47" fmla="*/ 0 h 7"/>
                  <a:gd name="T48" fmla="*/ 6 w 44"/>
                  <a:gd name="T49" fmla="*/ 0 h 7"/>
                  <a:gd name="T50" fmla="*/ 6 w 44"/>
                  <a:gd name="T51" fmla="*/ 0 h 7"/>
                  <a:gd name="T52" fmla="*/ 5 w 44"/>
                  <a:gd name="T53" fmla="*/ 0 h 7"/>
                  <a:gd name="T54" fmla="*/ 4 w 44"/>
                  <a:gd name="T55" fmla="*/ 0 h 7"/>
                  <a:gd name="T56" fmla="*/ 3 w 44"/>
                  <a:gd name="T57" fmla="*/ 0 h 7"/>
                  <a:gd name="T58" fmla="*/ 3 w 44"/>
                  <a:gd name="T59" fmla="*/ 0 h 7"/>
                  <a:gd name="T60" fmla="*/ 2 w 44"/>
                  <a:gd name="T61" fmla="*/ 0 h 7"/>
                  <a:gd name="T62" fmla="*/ 1 w 44"/>
                  <a:gd name="T63" fmla="*/ 0 h 7"/>
                  <a:gd name="T64" fmla="*/ 1 w 44"/>
                  <a:gd name="T65" fmla="*/ 0 h 7"/>
                  <a:gd name="T66" fmla="*/ 1 w 44"/>
                  <a:gd name="T67" fmla="*/ 1 h 7"/>
                  <a:gd name="T68" fmla="*/ 0 w 44"/>
                  <a:gd name="T69" fmla="*/ 0 h 7"/>
                  <a:gd name="T70" fmla="*/ 0 w 44"/>
                  <a:gd name="T71" fmla="*/ 1 h 7"/>
                  <a:gd name="T72" fmla="*/ 1 w 44"/>
                  <a:gd name="T73" fmla="*/ 1 h 7"/>
                  <a:gd name="T74" fmla="*/ 1 w 44"/>
                  <a:gd name="T75" fmla="*/ 1 h 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7"/>
                  <a:gd name="T116" fmla="*/ 44 w 44"/>
                  <a:gd name="T117" fmla="*/ 7 h 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7">
                    <a:moveTo>
                      <a:pt x="0" y="5"/>
                    </a:moveTo>
                    <a:lnTo>
                      <a:pt x="2" y="7"/>
                    </a:lnTo>
                    <a:lnTo>
                      <a:pt x="3" y="7"/>
                    </a:lnTo>
                    <a:lnTo>
                      <a:pt x="5" y="6"/>
                    </a:lnTo>
                    <a:lnTo>
                      <a:pt x="6" y="6"/>
                    </a:lnTo>
                    <a:lnTo>
                      <a:pt x="7" y="6"/>
                    </a:lnTo>
                    <a:lnTo>
                      <a:pt x="8" y="6"/>
                    </a:lnTo>
                    <a:lnTo>
                      <a:pt x="10" y="6"/>
                    </a:lnTo>
                    <a:lnTo>
                      <a:pt x="11" y="5"/>
                    </a:lnTo>
                    <a:lnTo>
                      <a:pt x="13" y="5"/>
                    </a:lnTo>
                    <a:lnTo>
                      <a:pt x="14" y="5"/>
                    </a:lnTo>
                    <a:lnTo>
                      <a:pt x="15" y="5"/>
                    </a:lnTo>
                    <a:lnTo>
                      <a:pt x="16" y="5"/>
                    </a:lnTo>
                    <a:lnTo>
                      <a:pt x="17" y="5"/>
                    </a:lnTo>
                    <a:lnTo>
                      <a:pt x="18" y="5"/>
                    </a:lnTo>
                    <a:lnTo>
                      <a:pt x="20" y="5"/>
                    </a:lnTo>
                    <a:lnTo>
                      <a:pt x="21" y="5"/>
                    </a:lnTo>
                    <a:lnTo>
                      <a:pt x="22" y="5"/>
                    </a:lnTo>
                    <a:lnTo>
                      <a:pt x="23" y="5"/>
                    </a:lnTo>
                    <a:lnTo>
                      <a:pt x="24" y="5"/>
                    </a:lnTo>
                    <a:lnTo>
                      <a:pt x="25" y="5"/>
                    </a:lnTo>
                    <a:lnTo>
                      <a:pt x="28" y="5"/>
                    </a:lnTo>
                    <a:lnTo>
                      <a:pt x="29" y="5"/>
                    </a:lnTo>
                    <a:lnTo>
                      <a:pt x="30" y="5"/>
                    </a:lnTo>
                    <a:lnTo>
                      <a:pt x="31" y="5"/>
                    </a:lnTo>
                    <a:lnTo>
                      <a:pt x="32" y="6"/>
                    </a:lnTo>
                    <a:lnTo>
                      <a:pt x="33" y="6"/>
                    </a:lnTo>
                    <a:lnTo>
                      <a:pt x="34" y="6"/>
                    </a:lnTo>
                    <a:lnTo>
                      <a:pt x="36" y="6"/>
                    </a:lnTo>
                    <a:lnTo>
                      <a:pt x="38" y="6"/>
                    </a:lnTo>
                    <a:lnTo>
                      <a:pt x="39" y="7"/>
                    </a:lnTo>
                    <a:lnTo>
                      <a:pt x="40" y="7"/>
                    </a:lnTo>
                    <a:lnTo>
                      <a:pt x="41" y="7"/>
                    </a:lnTo>
                    <a:lnTo>
                      <a:pt x="43" y="7"/>
                    </a:lnTo>
                    <a:lnTo>
                      <a:pt x="44" y="3"/>
                    </a:lnTo>
                    <a:lnTo>
                      <a:pt x="43" y="3"/>
                    </a:lnTo>
                    <a:lnTo>
                      <a:pt x="41" y="3"/>
                    </a:lnTo>
                    <a:lnTo>
                      <a:pt x="40" y="3"/>
                    </a:lnTo>
                    <a:lnTo>
                      <a:pt x="38" y="2"/>
                    </a:lnTo>
                    <a:lnTo>
                      <a:pt x="37" y="2"/>
                    </a:lnTo>
                    <a:lnTo>
                      <a:pt x="36" y="2"/>
                    </a:lnTo>
                    <a:lnTo>
                      <a:pt x="34" y="2"/>
                    </a:lnTo>
                    <a:lnTo>
                      <a:pt x="33" y="0"/>
                    </a:lnTo>
                    <a:lnTo>
                      <a:pt x="31" y="0"/>
                    </a:lnTo>
                    <a:lnTo>
                      <a:pt x="30" y="0"/>
                    </a:lnTo>
                    <a:lnTo>
                      <a:pt x="29" y="0"/>
                    </a:lnTo>
                    <a:lnTo>
                      <a:pt x="28" y="0"/>
                    </a:lnTo>
                    <a:lnTo>
                      <a:pt x="26" y="0"/>
                    </a:lnTo>
                    <a:lnTo>
                      <a:pt x="25" y="0"/>
                    </a:lnTo>
                    <a:lnTo>
                      <a:pt x="23" y="0"/>
                    </a:lnTo>
                    <a:lnTo>
                      <a:pt x="22" y="0"/>
                    </a:lnTo>
                    <a:lnTo>
                      <a:pt x="21" y="0"/>
                    </a:lnTo>
                    <a:lnTo>
                      <a:pt x="20" y="0"/>
                    </a:lnTo>
                    <a:lnTo>
                      <a:pt x="18" y="0"/>
                    </a:lnTo>
                    <a:lnTo>
                      <a:pt x="17" y="0"/>
                    </a:lnTo>
                    <a:lnTo>
                      <a:pt x="16" y="0"/>
                    </a:lnTo>
                    <a:lnTo>
                      <a:pt x="14" y="0"/>
                    </a:lnTo>
                    <a:lnTo>
                      <a:pt x="13" y="0"/>
                    </a:lnTo>
                    <a:lnTo>
                      <a:pt x="11" y="0"/>
                    </a:lnTo>
                    <a:lnTo>
                      <a:pt x="10" y="0"/>
                    </a:lnTo>
                    <a:lnTo>
                      <a:pt x="9" y="0"/>
                    </a:lnTo>
                    <a:lnTo>
                      <a:pt x="8" y="2"/>
                    </a:lnTo>
                    <a:lnTo>
                      <a:pt x="7" y="2"/>
                    </a:lnTo>
                    <a:lnTo>
                      <a:pt x="6" y="2"/>
                    </a:lnTo>
                    <a:lnTo>
                      <a:pt x="3" y="2"/>
                    </a:lnTo>
                    <a:lnTo>
                      <a:pt x="2" y="3"/>
                    </a:lnTo>
                    <a:lnTo>
                      <a:pt x="1" y="3"/>
                    </a:lnTo>
                    <a:lnTo>
                      <a:pt x="5" y="4"/>
                    </a:lnTo>
                    <a:lnTo>
                      <a:pt x="1" y="3"/>
                    </a:lnTo>
                    <a:lnTo>
                      <a:pt x="0" y="3"/>
                    </a:lnTo>
                    <a:lnTo>
                      <a:pt x="0" y="4"/>
                    </a:lnTo>
                    <a:lnTo>
                      <a:pt x="0" y="5"/>
                    </a:lnTo>
                    <a:lnTo>
                      <a:pt x="0" y="6"/>
                    </a:lnTo>
                    <a:lnTo>
                      <a:pt x="1" y="6"/>
                    </a:lnTo>
                    <a:lnTo>
                      <a:pt x="1" y="7"/>
                    </a:lnTo>
                    <a:lnTo>
                      <a:pt x="2" y="7"/>
                    </a:lnTo>
                    <a:lnTo>
                      <a:pt x="0" y="5"/>
                    </a:lnTo>
                    <a:close/>
                  </a:path>
                </a:pathLst>
              </a:custGeom>
              <a:solidFill>
                <a:srgbClr val="000000"/>
              </a:solidFill>
              <a:ln w="9525">
                <a:noFill/>
                <a:round/>
                <a:headEnd/>
                <a:tailEnd/>
              </a:ln>
            </p:spPr>
            <p:txBody>
              <a:bodyPr/>
              <a:lstStyle/>
              <a:p>
                <a:endParaRPr lang="en-GB"/>
              </a:p>
            </p:txBody>
          </p:sp>
          <p:sp>
            <p:nvSpPr>
              <p:cNvPr id="765" name="Freeform 1370"/>
              <p:cNvSpPr>
                <a:spLocks/>
              </p:cNvSpPr>
              <p:nvPr/>
            </p:nvSpPr>
            <p:spPr bwMode="auto">
              <a:xfrm>
                <a:off x="4086" y="3016"/>
                <a:ext cx="4" cy="9"/>
              </a:xfrm>
              <a:custGeom>
                <a:avLst/>
                <a:gdLst>
                  <a:gd name="T0" fmla="*/ 0 w 10"/>
                  <a:gd name="T1" fmla="*/ 0 h 18"/>
                  <a:gd name="T2" fmla="*/ 0 w 10"/>
                  <a:gd name="T3" fmla="*/ 1 h 18"/>
                  <a:gd name="T4" fmla="*/ 1 w 10"/>
                  <a:gd name="T5" fmla="*/ 5 h 18"/>
                  <a:gd name="T6" fmla="*/ 2 w 10"/>
                  <a:gd name="T7" fmla="*/ 5 h 18"/>
                  <a:gd name="T8" fmla="*/ 1 w 10"/>
                  <a:gd name="T9" fmla="*/ 1 h 18"/>
                  <a:gd name="T10" fmla="*/ 1 w 10"/>
                  <a:gd name="T11" fmla="*/ 1 h 18"/>
                  <a:gd name="T12" fmla="*/ 1 w 10"/>
                  <a:gd name="T13" fmla="*/ 1 h 18"/>
                  <a:gd name="T14" fmla="*/ 1 w 10"/>
                  <a:gd name="T15" fmla="*/ 0 h 18"/>
                  <a:gd name="T16" fmla="*/ 1 w 10"/>
                  <a:gd name="T17" fmla="*/ 0 h 18"/>
                  <a:gd name="T18" fmla="*/ 0 w 10"/>
                  <a:gd name="T19" fmla="*/ 0 h 18"/>
                  <a:gd name="T20" fmla="*/ 0 w 10"/>
                  <a:gd name="T21" fmla="*/ 0 h 18"/>
                  <a:gd name="T22" fmla="*/ 0 w 10"/>
                  <a:gd name="T23" fmla="*/ 1 h 18"/>
                  <a:gd name="T24" fmla="*/ 0 w 10"/>
                  <a:gd name="T25" fmla="*/ 1 h 18"/>
                  <a:gd name="T26" fmla="*/ 0 w 10"/>
                  <a:gd name="T27" fmla="*/ 1 h 18"/>
                  <a:gd name="T28" fmla="*/ 0 w 10"/>
                  <a:gd name="T29" fmla="*/ 1 h 18"/>
                  <a:gd name="T30" fmla="*/ 0 w 10"/>
                  <a:gd name="T31" fmla="*/ 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8"/>
                  <a:gd name="T50" fmla="*/ 10 w 10"/>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8">
                    <a:moveTo>
                      <a:pt x="3" y="0"/>
                    </a:moveTo>
                    <a:lnTo>
                      <a:pt x="0" y="3"/>
                    </a:lnTo>
                    <a:lnTo>
                      <a:pt x="5" y="18"/>
                    </a:lnTo>
                    <a:lnTo>
                      <a:pt x="10" y="17"/>
                    </a:lnTo>
                    <a:lnTo>
                      <a:pt x="5" y="1"/>
                    </a:lnTo>
                    <a:lnTo>
                      <a:pt x="4" y="4"/>
                    </a:lnTo>
                    <a:lnTo>
                      <a:pt x="5" y="1"/>
                    </a:lnTo>
                    <a:lnTo>
                      <a:pt x="5" y="0"/>
                    </a:lnTo>
                    <a:lnTo>
                      <a:pt x="4" y="0"/>
                    </a:lnTo>
                    <a:lnTo>
                      <a:pt x="3" y="0"/>
                    </a:lnTo>
                    <a:lnTo>
                      <a:pt x="1" y="0"/>
                    </a:lnTo>
                    <a:lnTo>
                      <a:pt x="1" y="1"/>
                    </a:lnTo>
                    <a:lnTo>
                      <a:pt x="0" y="1"/>
                    </a:lnTo>
                    <a:lnTo>
                      <a:pt x="0" y="2"/>
                    </a:lnTo>
                    <a:lnTo>
                      <a:pt x="0" y="3"/>
                    </a:lnTo>
                    <a:lnTo>
                      <a:pt x="3" y="0"/>
                    </a:lnTo>
                    <a:close/>
                  </a:path>
                </a:pathLst>
              </a:custGeom>
              <a:solidFill>
                <a:srgbClr val="000000"/>
              </a:solidFill>
              <a:ln w="9525">
                <a:noFill/>
                <a:round/>
                <a:headEnd/>
                <a:tailEnd/>
              </a:ln>
            </p:spPr>
            <p:txBody>
              <a:bodyPr/>
              <a:lstStyle/>
              <a:p>
                <a:endParaRPr lang="en-GB"/>
              </a:p>
            </p:txBody>
          </p:sp>
          <p:sp>
            <p:nvSpPr>
              <p:cNvPr id="766" name="Freeform 1371"/>
              <p:cNvSpPr>
                <a:spLocks/>
              </p:cNvSpPr>
              <p:nvPr/>
            </p:nvSpPr>
            <p:spPr bwMode="auto">
              <a:xfrm>
                <a:off x="4046" y="3024"/>
                <a:ext cx="20" cy="19"/>
              </a:xfrm>
              <a:custGeom>
                <a:avLst/>
                <a:gdLst>
                  <a:gd name="T0" fmla="*/ 10 w 40"/>
                  <a:gd name="T1" fmla="*/ 1 h 38"/>
                  <a:gd name="T2" fmla="*/ 9 w 40"/>
                  <a:gd name="T3" fmla="*/ 1 h 38"/>
                  <a:gd name="T4" fmla="*/ 7 w 40"/>
                  <a:gd name="T5" fmla="*/ 1 h 38"/>
                  <a:gd name="T6" fmla="*/ 6 w 40"/>
                  <a:gd name="T7" fmla="*/ 1 h 38"/>
                  <a:gd name="T8" fmla="*/ 6 w 40"/>
                  <a:gd name="T9" fmla="*/ 2 h 38"/>
                  <a:gd name="T10" fmla="*/ 5 w 40"/>
                  <a:gd name="T11" fmla="*/ 2 h 38"/>
                  <a:gd name="T12" fmla="*/ 5 w 40"/>
                  <a:gd name="T13" fmla="*/ 2 h 38"/>
                  <a:gd name="T14" fmla="*/ 5 w 40"/>
                  <a:gd name="T15" fmla="*/ 3 h 38"/>
                  <a:gd name="T16" fmla="*/ 4 w 40"/>
                  <a:gd name="T17" fmla="*/ 4 h 38"/>
                  <a:gd name="T18" fmla="*/ 3 w 40"/>
                  <a:gd name="T19" fmla="*/ 5 h 38"/>
                  <a:gd name="T20" fmla="*/ 3 w 40"/>
                  <a:gd name="T21" fmla="*/ 5 h 38"/>
                  <a:gd name="T22" fmla="*/ 3 w 40"/>
                  <a:gd name="T23" fmla="*/ 5 h 38"/>
                  <a:gd name="T24" fmla="*/ 1 w 40"/>
                  <a:gd name="T25" fmla="*/ 6 h 38"/>
                  <a:gd name="T26" fmla="*/ 1 w 40"/>
                  <a:gd name="T27" fmla="*/ 7 h 38"/>
                  <a:gd name="T28" fmla="*/ 1 w 40"/>
                  <a:gd name="T29" fmla="*/ 7 h 38"/>
                  <a:gd name="T30" fmla="*/ 1 w 40"/>
                  <a:gd name="T31" fmla="*/ 9 h 38"/>
                  <a:gd name="T32" fmla="*/ 0 w 40"/>
                  <a:gd name="T33" fmla="*/ 9 h 38"/>
                  <a:gd name="T34" fmla="*/ 1 w 40"/>
                  <a:gd name="T35" fmla="*/ 10 h 38"/>
                  <a:gd name="T36" fmla="*/ 1 w 40"/>
                  <a:gd name="T37" fmla="*/ 9 h 38"/>
                  <a:gd name="T38" fmla="*/ 2 w 40"/>
                  <a:gd name="T39" fmla="*/ 8 h 38"/>
                  <a:gd name="T40" fmla="*/ 3 w 40"/>
                  <a:gd name="T41" fmla="*/ 7 h 38"/>
                  <a:gd name="T42" fmla="*/ 3 w 40"/>
                  <a:gd name="T43" fmla="*/ 7 h 38"/>
                  <a:gd name="T44" fmla="*/ 3 w 40"/>
                  <a:gd name="T45" fmla="*/ 6 h 38"/>
                  <a:gd name="T46" fmla="*/ 4 w 40"/>
                  <a:gd name="T47" fmla="*/ 5 h 38"/>
                  <a:gd name="T48" fmla="*/ 5 w 40"/>
                  <a:gd name="T49" fmla="*/ 5 h 38"/>
                  <a:gd name="T50" fmla="*/ 5 w 40"/>
                  <a:gd name="T51" fmla="*/ 5 h 38"/>
                  <a:gd name="T52" fmla="*/ 5 w 40"/>
                  <a:gd name="T53" fmla="*/ 4 h 38"/>
                  <a:gd name="T54" fmla="*/ 6 w 40"/>
                  <a:gd name="T55" fmla="*/ 3 h 38"/>
                  <a:gd name="T56" fmla="*/ 6 w 40"/>
                  <a:gd name="T57" fmla="*/ 3 h 38"/>
                  <a:gd name="T58" fmla="*/ 7 w 40"/>
                  <a:gd name="T59" fmla="*/ 2 h 38"/>
                  <a:gd name="T60" fmla="*/ 8 w 40"/>
                  <a:gd name="T61" fmla="*/ 2 h 38"/>
                  <a:gd name="T62" fmla="*/ 9 w 40"/>
                  <a:gd name="T63" fmla="*/ 1 h 38"/>
                  <a:gd name="T64" fmla="*/ 10 w 40"/>
                  <a:gd name="T65" fmla="*/ 1 h 38"/>
                  <a:gd name="T66" fmla="*/ 9 w 40"/>
                  <a:gd name="T67" fmla="*/ 1 h 38"/>
                  <a:gd name="T68" fmla="*/ 10 w 40"/>
                  <a:gd name="T69" fmla="*/ 1 h 38"/>
                  <a:gd name="T70" fmla="*/ 10 w 40"/>
                  <a:gd name="T71" fmla="*/ 1 h 38"/>
                  <a:gd name="T72" fmla="*/ 10 w 40"/>
                  <a:gd name="T73" fmla="*/ 0 h 38"/>
                  <a:gd name="T74" fmla="*/ 10 w 40"/>
                  <a:gd name="T75" fmla="*/ 0 h 38"/>
                  <a:gd name="T76" fmla="*/ 10 w 40"/>
                  <a:gd name="T77" fmla="*/ 1 h 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38"/>
                  <a:gd name="T119" fmla="*/ 40 w 40"/>
                  <a:gd name="T120" fmla="*/ 38 h 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38">
                    <a:moveTo>
                      <a:pt x="40" y="1"/>
                    </a:moveTo>
                    <a:lnTo>
                      <a:pt x="37" y="1"/>
                    </a:lnTo>
                    <a:lnTo>
                      <a:pt x="34" y="1"/>
                    </a:lnTo>
                    <a:lnTo>
                      <a:pt x="33" y="2"/>
                    </a:lnTo>
                    <a:lnTo>
                      <a:pt x="32" y="3"/>
                    </a:lnTo>
                    <a:lnTo>
                      <a:pt x="31" y="4"/>
                    </a:lnTo>
                    <a:lnTo>
                      <a:pt x="30" y="4"/>
                    </a:lnTo>
                    <a:lnTo>
                      <a:pt x="27" y="6"/>
                    </a:lnTo>
                    <a:lnTo>
                      <a:pt x="26" y="7"/>
                    </a:lnTo>
                    <a:lnTo>
                      <a:pt x="25" y="8"/>
                    </a:lnTo>
                    <a:lnTo>
                      <a:pt x="24" y="9"/>
                    </a:lnTo>
                    <a:lnTo>
                      <a:pt x="23" y="9"/>
                    </a:lnTo>
                    <a:lnTo>
                      <a:pt x="22" y="10"/>
                    </a:lnTo>
                    <a:lnTo>
                      <a:pt x="21" y="11"/>
                    </a:lnTo>
                    <a:lnTo>
                      <a:pt x="19" y="13"/>
                    </a:lnTo>
                    <a:lnTo>
                      <a:pt x="18" y="14"/>
                    </a:lnTo>
                    <a:lnTo>
                      <a:pt x="17" y="15"/>
                    </a:lnTo>
                    <a:lnTo>
                      <a:pt x="16" y="16"/>
                    </a:lnTo>
                    <a:lnTo>
                      <a:pt x="15" y="17"/>
                    </a:lnTo>
                    <a:lnTo>
                      <a:pt x="14" y="18"/>
                    </a:lnTo>
                    <a:lnTo>
                      <a:pt x="12" y="19"/>
                    </a:lnTo>
                    <a:lnTo>
                      <a:pt x="11" y="21"/>
                    </a:lnTo>
                    <a:lnTo>
                      <a:pt x="10" y="22"/>
                    </a:lnTo>
                    <a:lnTo>
                      <a:pt x="9" y="23"/>
                    </a:lnTo>
                    <a:lnTo>
                      <a:pt x="8" y="24"/>
                    </a:lnTo>
                    <a:lnTo>
                      <a:pt x="7" y="25"/>
                    </a:lnTo>
                    <a:lnTo>
                      <a:pt x="7" y="26"/>
                    </a:lnTo>
                    <a:lnTo>
                      <a:pt x="6" y="28"/>
                    </a:lnTo>
                    <a:lnTo>
                      <a:pt x="4" y="29"/>
                    </a:lnTo>
                    <a:lnTo>
                      <a:pt x="3" y="30"/>
                    </a:lnTo>
                    <a:lnTo>
                      <a:pt x="2" y="32"/>
                    </a:lnTo>
                    <a:lnTo>
                      <a:pt x="2" y="33"/>
                    </a:lnTo>
                    <a:lnTo>
                      <a:pt x="1" y="34"/>
                    </a:lnTo>
                    <a:lnTo>
                      <a:pt x="0" y="36"/>
                    </a:lnTo>
                    <a:lnTo>
                      <a:pt x="4" y="38"/>
                    </a:lnTo>
                    <a:lnTo>
                      <a:pt x="4" y="37"/>
                    </a:lnTo>
                    <a:lnTo>
                      <a:pt x="6" y="36"/>
                    </a:lnTo>
                    <a:lnTo>
                      <a:pt x="7" y="34"/>
                    </a:lnTo>
                    <a:lnTo>
                      <a:pt x="8" y="33"/>
                    </a:lnTo>
                    <a:lnTo>
                      <a:pt x="8" y="32"/>
                    </a:lnTo>
                    <a:lnTo>
                      <a:pt x="9" y="31"/>
                    </a:lnTo>
                    <a:lnTo>
                      <a:pt x="10" y="30"/>
                    </a:lnTo>
                    <a:lnTo>
                      <a:pt x="11" y="29"/>
                    </a:lnTo>
                    <a:lnTo>
                      <a:pt x="11" y="28"/>
                    </a:lnTo>
                    <a:lnTo>
                      <a:pt x="12" y="26"/>
                    </a:lnTo>
                    <a:lnTo>
                      <a:pt x="14" y="25"/>
                    </a:lnTo>
                    <a:lnTo>
                      <a:pt x="15" y="24"/>
                    </a:lnTo>
                    <a:lnTo>
                      <a:pt x="16" y="23"/>
                    </a:lnTo>
                    <a:lnTo>
                      <a:pt x="17" y="22"/>
                    </a:lnTo>
                    <a:lnTo>
                      <a:pt x="18" y="21"/>
                    </a:lnTo>
                    <a:lnTo>
                      <a:pt x="19" y="19"/>
                    </a:lnTo>
                    <a:lnTo>
                      <a:pt x="21" y="18"/>
                    </a:lnTo>
                    <a:lnTo>
                      <a:pt x="22" y="17"/>
                    </a:lnTo>
                    <a:lnTo>
                      <a:pt x="23" y="16"/>
                    </a:lnTo>
                    <a:lnTo>
                      <a:pt x="24" y="15"/>
                    </a:lnTo>
                    <a:lnTo>
                      <a:pt x="25" y="15"/>
                    </a:lnTo>
                    <a:lnTo>
                      <a:pt x="26" y="14"/>
                    </a:lnTo>
                    <a:lnTo>
                      <a:pt x="27" y="13"/>
                    </a:lnTo>
                    <a:lnTo>
                      <a:pt x="29" y="11"/>
                    </a:lnTo>
                    <a:lnTo>
                      <a:pt x="30" y="10"/>
                    </a:lnTo>
                    <a:lnTo>
                      <a:pt x="31" y="10"/>
                    </a:lnTo>
                    <a:lnTo>
                      <a:pt x="32" y="9"/>
                    </a:lnTo>
                    <a:lnTo>
                      <a:pt x="33" y="8"/>
                    </a:lnTo>
                    <a:lnTo>
                      <a:pt x="34" y="7"/>
                    </a:lnTo>
                    <a:lnTo>
                      <a:pt x="36" y="7"/>
                    </a:lnTo>
                    <a:lnTo>
                      <a:pt x="38" y="6"/>
                    </a:lnTo>
                    <a:lnTo>
                      <a:pt x="39" y="4"/>
                    </a:lnTo>
                    <a:lnTo>
                      <a:pt x="36" y="3"/>
                    </a:lnTo>
                    <a:lnTo>
                      <a:pt x="39" y="4"/>
                    </a:lnTo>
                    <a:lnTo>
                      <a:pt x="40" y="3"/>
                    </a:lnTo>
                    <a:lnTo>
                      <a:pt x="40" y="2"/>
                    </a:lnTo>
                    <a:lnTo>
                      <a:pt x="40" y="1"/>
                    </a:lnTo>
                    <a:lnTo>
                      <a:pt x="39" y="1"/>
                    </a:lnTo>
                    <a:lnTo>
                      <a:pt x="39" y="0"/>
                    </a:lnTo>
                    <a:lnTo>
                      <a:pt x="38" y="0"/>
                    </a:lnTo>
                    <a:lnTo>
                      <a:pt x="37" y="0"/>
                    </a:lnTo>
                    <a:lnTo>
                      <a:pt x="37" y="1"/>
                    </a:lnTo>
                    <a:lnTo>
                      <a:pt x="40" y="1"/>
                    </a:lnTo>
                    <a:close/>
                  </a:path>
                </a:pathLst>
              </a:custGeom>
              <a:solidFill>
                <a:srgbClr val="000000"/>
              </a:solidFill>
              <a:ln w="9525">
                <a:noFill/>
                <a:round/>
                <a:headEnd/>
                <a:tailEnd/>
              </a:ln>
            </p:spPr>
            <p:txBody>
              <a:bodyPr/>
              <a:lstStyle/>
              <a:p>
                <a:endParaRPr lang="en-GB"/>
              </a:p>
            </p:txBody>
          </p:sp>
          <p:sp>
            <p:nvSpPr>
              <p:cNvPr id="767" name="Freeform 1372"/>
              <p:cNvSpPr>
                <a:spLocks/>
              </p:cNvSpPr>
              <p:nvPr/>
            </p:nvSpPr>
            <p:spPr bwMode="auto">
              <a:xfrm>
                <a:off x="4064" y="3025"/>
                <a:ext cx="6" cy="9"/>
              </a:xfrm>
              <a:custGeom>
                <a:avLst/>
                <a:gdLst>
                  <a:gd name="T0" fmla="*/ 3 w 12"/>
                  <a:gd name="T1" fmla="*/ 5 h 18"/>
                  <a:gd name="T2" fmla="*/ 3 w 12"/>
                  <a:gd name="T3" fmla="*/ 3 h 18"/>
                  <a:gd name="T4" fmla="*/ 1 w 12"/>
                  <a:gd name="T5" fmla="*/ 0 h 18"/>
                  <a:gd name="T6" fmla="*/ 0 w 12"/>
                  <a:gd name="T7" fmla="*/ 1 h 18"/>
                  <a:gd name="T8" fmla="*/ 2 w 12"/>
                  <a:gd name="T9" fmla="*/ 5 h 18"/>
                  <a:gd name="T10" fmla="*/ 3 w 12"/>
                  <a:gd name="T11" fmla="*/ 3 h 18"/>
                  <a:gd name="T12" fmla="*/ 2 w 12"/>
                  <a:gd name="T13" fmla="*/ 5 h 18"/>
                  <a:gd name="T14" fmla="*/ 3 w 12"/>
                  <a:gd name="T15" fmla="*/ 5 h 18"/>
                  <a:gd name="T16" fmla="*/ 3 w 12"/>
                  <a:gd name="T17" fmla="*/ 5 h 18"/>
                  <a:gd name="T18" fmla="*/ 3 w 12"/>
                  <a:gd name="T19" fmla="*/ 5 h 18"/>
                  <a:gd name="T20" fmla="*/ 3 w 12"/>
                  <a:gd name="T21" fmla="*/ 5 h 18"/>
                  <a:gd name="T22" fmla="*/ 3 w 12"/>
                  <a:gd name="T23" fmla="*/ 5 h 18"/>
                  <a:gd name="T24" fmla="*/ 3 w 12"/>
                  <a:gd name="T25" fmla="*/ 5 h 18"/>
                  <a:gd name="T26" fmla="*/ 3 w 12"/>
                  <a:gd name="T27" fmla="*/ 4 h 18"/>
                  <a:gd name="T28" fmla="*/ 3 w 12"/>
                  <a:gd name="T29" fmla="*/ 3 h 18"/>
                  <a:gd name="T30" fmla="*/ 3 w 12"/>
                  <a:gd name="T31" fmla="*/ 5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8"/>
                  <a:gd name="T50" fmla="*/ 12 w 12"/>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8">
                    <a:moveTo>
                      <a:pt x="11" y="17"/>
                    </a:moveTo>
                    <a:lnTo>
                      <a:pt x="12" y="15"/>
                    </a:lnTo>
                    <a:lnTo>
                      <a:pt x="4" y="0"/>
                    </a:lnTo>
                    <a:lnTo>
                      <a:pt x="0" y="2"/>
                    </a:lnTo>
                    <a:lnTo>
                      <a:pt x="8" y="17"/>
                    </a:lnTo>
                    <a:lnTo>
                      <a:pt x="9" y="14"/>
                    </a:lnTo>
                    <a:lnTo>
                      <a:pt x="8" y="17"/>
                    </a:lnTo>
                    <a:lnTo>
                      <a:pt x="9" y="17"/>
                    </a:lnTo>
                    <a:lnTo>
                      <a:pt x="9" y="18"/>
                    </a:lnTo>
                    <a:lnTo>
                      <a:pt x="10" y="18"/>
                    </a:lnTo>
                    <a:lnTo>
                      <a:pt x="11" y="18"/>
                    </a:lnTo>
                    <a:lnTo>
                      <a:pt x="11" y="17"/>
                    </a:lnTo>
                    <a:lnTo>
                      <a:pt x="12" y="17"/>
                    </a:lnTo>
                    <a:lnTo>
                      <a:pt x="12" y="16"/>
                    </a:lnTo>
                    <a:lnTo>
                      <a:pt x="12" y="15"/>
                    </a:lnTo>
                    <a:lnTo>
                      <a:pt x="11" y="17"/>
                    </a:lnTo>
                    <a:close/>
                  </a:path>
                </a:pathLst>
              </a:custGeom>
              <a:solidFill>
                <a:srgbClr val="000000"/>
              </a:solidFill>
              <a:ln w="9525">
                <a:noFill/>
                <a:round/>
                <a:headEnd/>
                <a:tailEnd/>
              </a:ln>
            </p:spPr>
            <p:txBody>
              <a:bodyPr/>
              <a:lstStyle/>
              <a:p>
                <a:endParaRPr lang="en-GB"/>
              </a:p>
            </p:txBody>
          </p:sp>
          <p:sp>
            <p:nvSpPr>
              <p:cNvPr id="768" name="Freeform 1373"/>
              <p:cNvSpPr>
                <a:spLocks/>
              </p:cNvSpPr>
              <p:nvPr/>
            </p:nvSpPr>
            <p:spPr bwMode="auto">
              <a:xfrm>
                <a:off x="4053" y="3032"/>
                <a:ext cx="17" cy="17"/>
              </a:xfrm>
              <a:custGeom>
                <a:avLst/>
                <a:gdLst>
                  <a:gd name="T0" fmla="*/ 1 w 33"/>
                  <a:gd name="T1" fmla="*/ 8 h 33"/>
                  <a:gd name="T2" fmla="*/ 2 w 33"/>
                  <a:gd name="T3" fmla="*/ 8 h 33"/>
                  <a:gd name="T4" fmla="*/ 2 w 33"/>
                  <a:gd name="T5" fmla="*/ 7 h 33"/>
                  <a:gd name="T6" fmla="*/ 2 w 33"/>
                  <a:gd name="T7" fmla="*/ 7 h 33"/>
                  <a:gd name="T8" fmla="*/ 3 w 33"/>
                  <a:gd name="T9" fmla="*/ 6 h 33"/>
                  <a:gd name="T10" fmla="*/ 3 w 33"/>
                  <a:gd name="T11" fmla="*/ 6 h 33"/>
                  <a:gd name="T12" fmla="*/ 3 w 33"/>
                  <a:gd name="T13" fmla="*/ 5 h 33"/>
                  <a:gd name="T14" fmla="*/ 4 w 33"/>
                  <a:gd name="T15" fmla="*/ 5 h 33"/>
                  <a:gd name="T16" fmla="*/ 4 w 33"/>
                  <a:gd name="T17" fmla="*/ 4 h 33"/>
                  <a:gd name="T18" fmla="*/ 5 w 33"/>
                  <a:gd name="T19" fmla="*/ 4 h 33"/>
                  <a:gd name="T20" fmla="*/ 5 w 33"/>
                  <a:gd name="T21" fmla="*/ 4 h 33"/>
                  <a:gd name="T22" fmla="*/ 6 w 33"/>
                  <a:gd name="T23" fmla="*/ 3 h 33"/>
                  <a:gd name="T24" fmla="*/ 6 w 33"/>
                  <a:gd name="T25" fmla="*/ 3 h 33"/>
                  <a:gd name="T26" fmla="*/ 7 w 33"/>
                  <a:gd name="T27" fmla="*/ 2 h 33"/>
                  <a:gd name="T28" fmla="*/ 7 w 33"/>
                  <a:gd name="T29" fmla="*/ 2 h 33"/>
                  <a:gd name="T30" fmla="*/ 8 w 33"/>
                  <a:gd name="T31" fmla="*/ 2 h 33"/>
                  <a:gd name="T32" fmla="*/ 9 w 33"/>
                  <a:gd name="T33" fmla="*/ 1 h 33"/>
                  <a:gd name="T34" fmla="*/ 8 w 33"/>
                  <a:gd name="T35" fmla="*/ 0 h 33"/>
                  <a:gd name="T36" fmla="*/ 7 w 33"/>
                  <a:gd name="T37" fmla="*/ 1 h 33"/>
                  <a:gd name="T38" fmla="*/ 7 w 33"/>
                  <a:gd name="T39" fmla="*/ 1 h 33"/>
                  <a:gd name="T40" fmla="*/ 6 w 33"/>
                  <a:gd name="T41" fmla="*/ 1 h 33"/>
                  <a:gd name="T42" fmla="*/ 5 w 33"/>
                  <a:gd name="T43" fmla="*/ 2 h 33"/>
                  <a:gd name="T44" fmla="*/ 5 w 33"/>
                  <a:gd name="T45" fmla="*/ 2 h 33"/>
                  <a:gd name="T46" fmla="*/ 4 w 33"/>
                  <a:gd name="T47" fmla="*/ 3 h 33"/>
                  <a:gd name="T48" fmla="*/ 4 w 33"/>
                  <a:gd name="T49" fmla="*/ 3 h 33"/>
                  <a:gd name="T50" fmla="*/ 3 w 33"/>
                  <a:gd name="T51" fmla="*/ 4 h 33"/>
                  <a:gd name="T52" fmla="*/ 3 w 33"/>
                  <a:gd name="T53" fmla="*/ 4 h 33"/>
                  <a:gd name="T54" fmla="*/ 2 w 33"/>
                  <a:gd name="T55" fmla="*/ 5 h 33"/>
                  <a:gd name="T56" fmla="*/ 2 w 33"/>
                  <a:gd name="T57" fmla="*/ 5 h 33"/>
                  <a:gd name="T58" fmla="*/ 2 w 33"/>
                  <a:gd name="T59" fmla="*/ 6 h 33"/>
                  <a:gd name="T60" fmla="*/ 1 w 33"/>
                  <a:gd name="T61" fmla="*/ 6 h 33"/>
                  <a:gd name="T62" fmla="*/ 1 w 33"/>
                  <a:gd name="T63" fmla="*/ 7 h 33"/>
                  <a:gd name="T64" fmla="*/ 0 w 33"/>
                  <a:gd name="T65" fmla="*/ 8 h 33"/>
                  <a:gd name="T66" fmla="*/ 0 w 33"/>
                  <a:gd name="T67" fmla="*/ 8 h 33"/>
                  <a:gd name="T68" fmla="*/ 0 w 33"/>
                  <a:gd name="T69" fmla="*/ 8 h 33"/>
                  <a:gd name="T70" fmla="*/ 1 w 33"/>
                  <a:gd name="T71" fmla="*/ 8 h 33"/>
                  <a:gd name="T72" fmla="*/ 1 w 33"/>
                  <a:gd name="T73" fmla="*/ 9 h 33"/>
                  <a:gd name="T74" fmla="*/ 1 w 33"/>
                  <a:gd name="T75" fmla="*/ 8 h 33"/>
                  <a:gd name="T76" fmla="*/ 1 w 33"/>
                  <a:gd name="T77" fmla="*/ 8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
                  <a:gd name="T118" fmla="*/ 0 h 33"/>
                  <a:gd name="T119" fmla="*/ 33 w 33"/>
                  <a:gd name="T120" fmla="*/ 33 h 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 h="33">
                    <a:moveTo>
                      <a:pt x="1" y="32"/>
                    </a:moveTo>
                    <a:lnTo>
                      <a:pt x="4" y="32"/>
                    </a:lnTo>
                    <a:lnTo>
                      <a:pt x="4" y="31"/>
                    </a:lnTo>
                    <a:lnTo>
                      <a:pt x="5" y="30"/>
                    </a:lnTo>
                    <a:lnTo>
                      <a:pt x="5" y="29"/>
                    </a:lnTo>
                    <a:lnTo>
                      <a:pt x="7" y="27"/>
                    </a:lnTo>
                    <a:lnTo>
                      <a:pt x="8" y="26"/>
                    </a:lnTo>
                    <a:lnTo>
                      <a:pt x="8" y="25"/>
                    </a:lnTo>
                    <a:lnTo>
                      <a:pt x="9" y="24"/>
                    </a:lnTo>
                    <a:lnTo>
                      <a:pt x="10" y="24"/>
                    </a:lnTo>
                    <a:lnTo>
                      <a:pt x="10" y="23"/>
                    </a:lnTo>
                    <a:lnTo>
                      <a:pt x="11" y="22"/>
                    </a:lnTo>
                    <a:lnTo>
                      <a:pt x="12" y="21"/>
                    </a:lnTo>
                    <a:lnTo>
                      <a:pt x="12" y="19"/>
                    </a:lnTo>
                    <a:lnTo>
                      <a:pt x="13" y="18"/>
                    </a:lnTo>
                    <a:lnTo>
                      <a:pt x="15" y="18"/>
                    </a:lnTo>
                    <a:lnTo>
                      <a:pt x="16" y="17"/>
                    </a:lnTo>
                    <a:lnTo>
                      <a:pt x="16" y="16"/>
                    </a:lnTo>
                    <a:lnTo>
                      <a:pt x="17" y="15"/>
                    </a:lnTo>
                    <a:lnTo>
                      <a:pt x="18" y="15"/>
                    </a:lnTo>
                    <a:lnTo>
                      <a:pt x="19" y="14"/>
                    </a:lnTo>
                    <a:lnTo>
                      <a:pt x="20" y="13"/>
                    </a:lnTo>
                    <a:lnTo>
                      <a:pt x="20" y="11"/>
                    </a:lnTo>
                    <a:lnTo>
                      <a:pt x="22" y="11"/>
                    </a:lnTo>
                    <a:lnTo>
                      <a:pt x="23" y="10"/>
                    </a:lnTo>
                    <a:lnTo>
                      <a:pt x="24" y="9"/>
                    </a:lnTo>
                    <a:lnTo>
                      <a:pt x="25" y="9"/>
                    </a:lnTo>
                    <a:lnTo>
                      <a:pt x="26" y="8"/>
                    </a:lnTo>
                    <a:lnTo>
                      <a:pt x="27" y="7"/>
                    </a:lnTo>
                    <a:lnTo>
                      <a:pt x="28" y="7"/>
                    </a:lnTo>
                    <a:lnTo>
                      <a:pt x="30" y="6"/>
                    </a:lnTo>
                    <a:lnTo>
                      <a:pt x="31" y="6"/>
                    </a:lnTo>
                    <a:lnTo>
                      <a:pt x="32" y="4"/>
                    </a:lnTo>
                    <a:lnTo>
                      <a:pt x="33" y="3"/>
                    </a:lnTo>
                    <a:lnTo>
                      <a:pt x="31" y="0"/>
                    </a:lnTo>
                    <a:lnTo>
                      <a:pt x="30" y="0"/>
                    </a:lnTo>
                    <a:lnTo>
                      <a:pt x="28" y="1"/>
                    </a:lnTo>
                    <a:lnTo>
                      <a:pt x="27" y="2"/>
                    </a:lnTo>
                    <a:lnTo>
                      <a:pt x="26" y="2"/>
                    </a:lnTo>
                    <a:lnTo>
                      <a:pt x="25" y="3"/>
                    </a:lnTo>
                    <a:lnTo>
                      <a:pt x="24" y="4"/>
                    </a:lnTo>
                    <a:lnTo>
                      <a:pt x="23" y="4"/>
                    </a:lnTo>
                    <a:lnTo>
                      <a:pt x="22" y="6"/>
                    </a:lnTo>
                    <a:lnTo>
                      <a:pt x="20" y="7"/>
                    </a:lnTo>
                    <a:lnTo>
                      <a:pt x="19" y="7"/>
                    </a:lnTo>
                    <a:lnTo>
                      <a:pt x="18" y="8"/>
                    </a:lnTo>
                    <a:lnTo>
                      <a:pt x="17" y="9"/>
                    </a:lnTo>
                    <a:lnTo>
                      <a:pt x="16" y="10"/>
                    </a:lnTo>
                    <a:lnTo>
                      <a:pt x="15" y="11"/>
                    </a:lnTo>
                    <a:lnTo>
                      <a:pt x="13" y="11"/>
                    </a:lnTo>
                    <a:lnTo>
                      <a:pt x="12" y="13"/>
                    </a:lnTo>
                    <a:lnTo>
                      <a:pt x="12" y="14"/>
                    </a:lnTo>
                    <a:lnTo>
                      <a:pt x="11" y="15"/>
                    </a:lnTo>
                    <a:lnTo>
                      <a:pt x="10" y="16"/>
                    </a:lnTo>
                    <a:lnTo>
                      <a:pt x="9" y="16"/>
                    </a:lnTo>
                    <a:lnTo>
                      <a:pt x="8" y="17"/>
                    </a:lnTo>
                    <a:lnTo>
                      <a:pt x="8" y="18"/>
                    </a:lnTo>
                    <a:lnTo>
                      <a:pt x="7" y="19"/>
                    </a:lnTo>
                    <a:lnTo>
                      <a:pt x="5" y="21"/>
                    </a:lnTo>
                    <a:lnTo>
                      <a:pt x="5" y="22"/>
                    </a:lnTo>
                    <a:lnTo>
                      <a:pt x="4" y="23"/>
                    </a:lnTo>
                    <a:lnTo>
                      <a:pt x="3" y="24"/>
                    </a:lnTo>
                    <a:lnTo>
                      <a:pt x="3" y="25"/>
                    </a:lnTo>
                    <a:lnTo>
                      <a:pt x="2" y="26"/>
                    </a:lnTo>
                    <a:lnTo>
                      <a:pt x="1" y="27"/>
                    </a:lnTo>
                    <a:lnTo>
                      <a:pt x="0" y="29"/>
                    </a:lnTo>
                    <a:lnTo>
                      <a:pt x="3" y="29"/>
                    </a:lnTo>
                    <a:lnTo>
                      <a:pt x="0" y="29"/>
                    </a:lnTo>
                    <a:lnTo>
                      <a:pt x="0" y="30"/>
                    </a:lnTo>
                    <a:lnTo>
                      <a:pt x="0" y="31"/>
                    </a:lnTo>
                    <a:lnTo>
                      <a:pt x="0" y="32"/>
                    </a:lnTo>
                    <a:lnTo>
                      <a:pt x="1" y="32"/>
                    </a:lnTo>
                    <a:lnTo>
                      <a:pt x="1" y="33"/>
                    </a:lnTo>
                    <a:lnTo>
                      <a:pt x="2" y="33"/>
                    </a:lnTo>
                    <a:lnTo>
                      <a:pt x="3" y="33"/>
                    </a:lnTo>
                    <a:lnTo>
                      <a:pt x="3" y="32"/>
                    </a:lnTo>
                    <a:lnTo>
                      <a:pt x="4" y="32"/>
                    </a:lnTo>
                    <a:lnTo>
                      <a:pt x="1" y="32"/>
                    </a:lnTo>
                    <a:close/>
                  </a:path>
                </a:pathLst>
              </a:custGeom>
              <a:solidFill>
                <a:srgbClr val="000000"/>
              </a:solidFill>
              <a:ln w="9525">
                <a:noFill/>
                <a:round/>
                <a:headEnd/>
                <a:tailEnd/>
              </a:ln>
            </p:spPr>
            <p:txBody>
              <a:bodyPr/>
              <a:lstStyle/>
              <a:p>
                <a:endParaRPr lang="en-GB"/>
              </a:p>
            </p:txBody>
          </p:sp>
          <p:sp>
            <p:nvSpPr>
              <p:cNvPr id="769" name="Freeform 1374"/>
              <p:cNvSpPr>
                <a:spLocks/>
              </p:cNvSpPr>
              <p:nvPr/>
            </p:nvSpPr>
            <p:spPr bwMode="auto">
              <a:xfrm>
                <a:off x="4046" y="3042"/>
                <a:ext cx="9" cy="6"/>
              </a:xfrm>
              <a:custGeom>
                <a:avLst/>
                <a:gdLst>
                  <a:gd name="T0" fmla="*/ 0 w 17"/>
                  <a:gd name="T1" fmla="*/ 0 h 13"/>
                  <a:gd name="T2" fmla="*/ 1 w 17"/>
                  <a:gd name="T3" fmla="*/ 1 h 13"/>
                  <a:gd name="T4" fmla="*/ 4 w 17"/>
                  <a:gd name="T5" fmla="*/ 3 h 13"/>
                  <a:gd name="T6" fmla="*/ 5 w 17"/>
                  <a:gd name="T7" fmla="*/ 2 h 13"/>
                  <a:gd name="T8" fmla="*/ 1 w 17"/>
                  <a:gd name="T9" fmla="*/ 0 h 13"/>
                  <a:gd name="T10" fmla="*/ 1 w 17"/>
                  <a:gd name="T11" fmla="*/ 1 h 13"/>
                  <a:gd name="T12" fmla="*/ 1 w 17"/>
                  <a:gd name="T13" fmla="*/ 0 h 13"/>
                  <a:gd name="T14" fmla="*/ 1 w 17"/>
                  <a:gd name="T15" fmla="*/ 0 h 13"/>
                  <a:gd name="T16" fmla="*/ 1 w 17"/>
                  <a:gd name="T17" fmla="*/ 0 h 13"/>
                  <a:gd name="T18" fmla="*/ 1 w 17"/>
                  <a:gd name="T19" fmla="*/ 0 h 13"/>
                  <a:gd name="T20" fmla="*/ 1 w 17"/>
                  <a:gd name="T21" fmla="*/ 0 h 13"/>
                  <a:gd name="T22" fmla="*/ 0 w 17"/>
                  <a:gd name="T23" fmla="*/ 0 h 13"/>
                  <a:gd name="T24" fmla="*/ 0 w 17"/>
                  <a:gd name="T25" fmla="*/ 0 h 13"/>
                  <a:gd name="T26" fmla="*/ 0 w 17"/>
                  <a:gd name="T27" fmla="*/ 1 h 13"/>
                  <a:gd name="T28" fmla="*/ 0 w 17"/>
                  <a:gd name="T29" fmla="*/ 1 h 13"/>
                  <a:gd name="T30" fmla="*/ 1 w 17"/>
                  <a:gd name="T31" fmla="*/ 1 h 13"/>
                  <a:gd name="T32" fmla="*/ 0 w 17"/>
                  <a:gd name="T33" fmla="*/ 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3"/>
                  <a:gd name="T53" fmla="*/ 17 w 17"/>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3">
                    <a:moveTo>
                      <a:pt x="0" y="2"/>
                    </a:moveTo>
                    <a:lnTo>
                      <a:pt x="1" y="5"/>
                    </a:lnTo>
                    <a:lnTo>
                      <a:pt x="15" y="13"/>
                    </a:lnTo>
                    <a:lnTo>
                      <a:pt x="17" y="10"/>
                    </a:lnTo>
                    <a:lnTo>
                      <a:pt x="3" y="2"/>
                    </a:lnTo>
                    <a:lnTo>
                      <a:pt x="4" y="4"/>
                    </a:lnTo>
                    <a:lnTo>
                      <a:pt x="3" y="2"/>
                    </a:lnTo>
                    <a:lnTo>
                      <a:pt x="3" y="0"/>
                    </a:lnTo>
                    <a:lnTo>
                      <a:pt x="2" y="0"/>
                    </a:lnTo>
                    <a:lnTo>
                      <a:pt x="1" y="0"/>
                    </a:lnTo>
                    <a:lnTo>
                      <a:pt x="1" y="2"/>
                    </a:lnTo>
                    <a:lnTo>
                      <a:pt x="0" y="2"/>
                    </a:lnTo>
                    <a:lnTo>
                      <a:pt x="0" y="3"/>
                    </a:lnTo>
                    <a:lnTo>
                      <a:pt x="0" y="4"/>
                    </a:lnTo>
                    <a:lnTo>
                      <a:pt x="0" y="5"/>
                    </a:lnTo>
                    <a:lnTo>
                      <a:pt x="1" y="5"/>
                    </a:lnTo>
                    <a:lnTo>
                      <a:pt x="0" y="2"/>
                    </a:lnTo>
                    <a:close/>
                  </a:path>
                </a:pathLst>
              </a:custGeom>
              <a:solidFill>
                <a:srgbClr val="000000"/>
              </a:solidFill>
              <a:ln w="9525">
                <a:noFill/>
                <a:round/>
                <a:headEnd/>
                <a:tailEnd/>
              </a:ln>
            </p:spPr>
            <p:txBody>
              <a:bodyPr/>
              <a:lstStyle/>
              <a:p>
                <a:endParaRPr lang="en-GB"/>
              </a:p>
            </p:txBody>
          </p:sp>
          <p:sp>
            <p:nvSpPr>
              <p:cNvPr id="770" name="Freeform 1375"/>
              <p:cNvSpPr>
                <a:spLocks/>
              </p:cNvSpPr>
              <p:nvPr/>
            </p:nvSpPr>
            <p:spPr bwMode="auto">
              <a:xfrm>
                <a:off x="4047" y="3027"/>
                <a:ext cx="103" cy="102"/>
              </a:xfrm>
              <a:custGeom>
                <a:avLst/>
                <a:gdLst>
                  <a:gd name="T0" fmla="*/ 29 w 205"/>
                  <a:gd name="T1" fmla="*/ 0 h 205"/>
                  <a:gd name="T2" fmla="*/ 33 w 205"/>
                  <a:gd name="T3" fmla="*/ 1 h 205"/>
                  <a:gd name="T4" fmla="*/ 36 w 205"/>
                  <a:gd name="T5" fmla="*/ 2 h 205"/>
                  <a:gd name="T6" fmla="*/ 40 w 205"/>
                  <a:gd name="T7" fmla="*/ 4 h 205"/>
                  <a:gd name="T8" fmla="*/ 43 w 205"/>
                  <a:gd name="T9" fmla="*/ 6 h 205"/>
                  <a:gd name="T10" fmla="*/ 45 w 205"/>
                  <a:gd name="T11" fmla="*/ 9 h 205"/>
                  <a:gd name="T12" fmla="*/ 48 w 205"/>
                  <a:gd name="T13" fmla="*/ 12 h 205"/>
                  <a:gd name="T14" fmla="*/ 49 w 205"/>
                  <a:gd name="T15" fmla="*/ 15 h 205"/>
                  <a:gd name="T16" fmla="*/ 51 w 205"/>
                  <a:gd name="T17" fmla="*/ 18 h 205"/>
                  <a:gd name="T18" fmla="*/ 51 w 205"/>
                  <a:gd name="T19" fmla="*/ 22 h 205"/>
                  <a:gd name="T20" fmla="*/ 52 w 205"/>
                  <a:gd name="T21" fmla="*/ 26 h 205"/>
                  <a:gd name="T22" fmla="*/ 51 w 205"/>
                  <a:gd name="T23" fmla="*/ 30 h 205"/>
                  <a:gd name="T24" fmla="*/ 50 w 205"/>
                  <a:gd name="T25" fmla="*/ 33 h 205"/>
                  <a:gd name="T26" fmla="*/ 49 w 205"/>
                  <a:gd name="T27" fmla="*/ 37 h 205"/>
                  <a:gd name="T28" fmla="*/ 47 w 205"/>
                  <a:gd name="T29" fmla="*/ 40 h 205"/>
                  <a:gd name="T30" fmla="*/ 45 w 205"/>
                  <a:gd name="T31" fmla="*/ 43 h 205"/>
                  <a:gd name="T32" fmla="*/ 42 w 205"/>
                  <a:gd name="T33" fmla="*/ 46 h 205"/>
                  <a:gd name="T34" fmla="*/ 39 w 205"/>
                  <a:gd name="T35" fmla="*/ 48 h 205"/>
                  <a:gd name="T36" fmla="*/ 36 w 205"/>
                  <a:gd name="T37" fmla="*/ 49 h 205"/>
                  <a:gd name="T38" fmla="*/ 32 w 205"/>
                  <a:gd name="T39" fmla="*/ 50 h 205"/>
                  <a:gd name="T40" fmla="*/ 28 w 205"/>
                  <a:gd name="T41" fmla="*/ 51 h 205"/>
                  <a:gd name="T42" fmla="*/ 24 w 205"/>
                  <a:gd name="T43" fmla="*/ 51 h 205"/>
                  <a:gd name="T44" fmla="*/ 21 w 205"/>
                  <a:gd name="T45" fmla="*/ 50 h 205"/>
                  <a:gd name="T46" fmla="*/ 17 w 205"/>
                  <a:gd name="T47" fmla="*/ 49 h 205"/>
                  <a:gd name="T48" fmla="*/ 14 w 205"/>
                  <a:gd name="T49" fmla="*/ 48 h 205"/>
                  <a:gd name="T50" fmla="*/ 10 w 205"/>
                  <a:gd name="T51" fmla="*/ 46 h 205"/>
                  <a:gd name="T52" fmla="*/ 8 w 205"/>
                  <a:gd name="T53" fmla="*/ 43 h 205"/>
                  <a:gd name="T54" fmla="*/ 5 w 205"/>
                  <a:gd name="T55" fmla="*/ 40 h 205"/>
                  <a:gd name="T56" fmla="*/ 3 w 205"/>
                  <a:gd name="T57" fmla="*/ 37 h 205"/>
                  <a:gd name="T58" fmla="*/ 2 w 205"/>
                  <a:gd name="T59" fmla="*/ 34 h 205"/>
                  <a:gd name="T60" fmla="*/ 1 w 205"/>
                  <a:gd name="T61" fmla="*/ 30 h 205"/>
                  <a:gd name="T62" fmla="*/ 1 w 205"/>
                  <a:gd name="T63" fmla="*/ 26 h 205"/>
                  <a:gd name="T64" fmla="*/ 1 w 205"/>
                  <a:gd name="T65" fmla="*/ 22 h 205"/>
                  <a:gd name="T66" fmla="*/ 2 w 205"/>
                  <a:gd name="T67" fmla="*/ 19 h 205"/>
                  <a:gd name="T68" fmla="*/ 3 w 205"/>
                  <a:gd name="T69" fmla="*/ 15 h 205"/>
                  <a:gd name="T70" fmla="*/ 4 w 205"/>
                  <a:gd name="T71" fmla="*/ 12 h 205"/>
                  <a:gd name="T72" fmla="*/ 7 w 205"/>
                  <a:gd name="T73" fmla="*/ 9 h 205"/>
                  <a:gd name="T74" fmla="*/ 9 w 205"/>
                  <a:gd name="T75" fmla="*/ 6 h 205"/>
                  <a:gd name="T76" fmla="*/ 12 w 205"/>
                  <a:gd name="T77" fmla="*/ 4 h 205"/>
                  <a:gd name="T78" fmla="*/ 15 w 205"/>
                  <a:gd name="T79" fmla="*/ 2 h 205"/>
                  <a:gd name="T80" fmla="*/ 19 w 205"/>
                  <a:gd name="T81" fmla="*/ 1 h 205"/>
                  <a:gd name="T82" fmla="*/ 23 w 205"/>
                  <a:gd name="T83" fmla="*/ 0 h 205"/>
                  <a:gd name="T84" fmla="*/ 27 w 205"/>
                  <a:gd name="T85" fmla="*/ 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5"/>
                  <a:gd name="T130" fmla="*/ 0 h 205"/>
                  <a:gd name="T131" fmla="*/ 205 w 205"/>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5" h="205">
                    <a:moveTo>
                      <a:pt x="105" y="0"/>
                    </a:moveTo>
                    <a:lnTo>
                      <a:pt x="110" y="2"/>
                    </a:lnTo>
                    <a:lnTo>
                      <a:pt x="115" y="2"/>
                    </a:lnTo>
                    <a:lnTo>
                      <a:pt x="120" y="3"/>
                    </a:lnTo>
                    <a:lnTo>
                      <a:pt x="126" y="4"/>
                    </a:lnTo>
                    <a:lnTo>
                      <a:pt x="130" y="5"/>
                    </a:lnTo>
                    <a:lnTo>
                      <a:pt x="135" y="6"/>
                    </a:lnTo>
                    <a:lnTo>
                      <a:pt x="140" y="7"/>
                    </a:lnTo>
                    <a:lnTo>
                      <a:pt x="144" y="10"/>
                    </a:lnTo>
                    <a:lnTo>
                      <a:pt x="149" y="12"/>
                    </a:lnTo>
                    <a:lnTo>
                      <a:pt x="153" y="14"/>
                    </a:lnTo>
                    <a:lnTo>
                      <a:pt x="158" y="17"/>
                    </a:lnTo>
                    <a:lnTo>
                      <a:pt x="161" y="19"/>
                    </a:lnTo>
                    <a:lnTo>
                      <a:pt x="166" y="22"/>
                    </a:lnTo>
                    <a:lnTo>
                      <a:pt x="169" y="26"/>
                    </a:lnTo>
                    <a:lnTo>
                      <a:pt x="173" y="29"/>
                    </a:lnTo>
                    <a:lnTo>
                      <a:pt x="176" y="33"/>
                    </a:lnTo>
                    <a:lnTo>
                      <a:pt x="180" y="36"/>
                    </a:lnTo>
                    <a:lnTo>
                      <a:pt x="183" y="40"/>
                    </a:lnTo>
                    <a:lnTo>
                      <a:pt x="186" y="43"/>
                    </a:lnTo>
                    <a:lnTo>
                      <a:pt x="189" y="48"/>
                    </a:lnTo>
                    <a:lnTo>
                      <a:pt x="191" y="52"/>
                    </a:lnTo>
                    <a:lnTo>
                      <a:pt x="194" y="56"/>
                    </a:lnTo>
                    <a:lnTo>
                      <a:pt x="196" y="60"/>
                    </a:lnTo>
                    <a:lnTo>
                      <a:pt x="198" y="65"/>
                    </a:lnTo>
                    <a:lnTo>
                      <a:pt x="199" y="70"/>
                    </a:lnTo>
                    <a:lnTo>
                      <a:pt x="201" y="74"/>
                    </a:lnTo>
                    <a:lnTo>
                      <a:pt x="203" y="80"/>
                    </a:lnTo>
                    <a:lnTo>
                      <a:pt x="203" y="85"/>
                    </a:lnTo>
                    <a:lnTo>
                      <a:pt x="204" y="89"/>
                    </a:lnTo>
                    <a:lnTo>
                      <a:pt x="205" y="95"/>
                    </a:lnTo>
                    <a:lnTo>
                      <a:pt x="205" y="100"/>
                    </a:lnTo>
                    <a:lnTo>
                      <a:pt x="205" y="105"/>
                    </a:lnTo>
                    <a:lnTo>
                      <a:pt x="205" y="110"/>
                    </a:lnTo>
                    <a:lnTo>
                      <a:pt x="204" y="116"/>
                    </a:lnTo>
                    <a:lnTo>
                      <a:pt x="204" y="120"/>
                    </a:lnTo>
                    <a:lnTo>
                      <a:pt x="203" y="126"/>
                    </a:lnTo>
                    <a:lnTo>
                      <a:pt x="202" y="131"/>
                    </a:lnTo>
                    <a:lnTo>
                      <a:pt x="199" y="135"/>
                    </a:lnTo>
                    <a:lnTo>
                      <a:pt x="198" y="140"/>
                    </a:lnTo>
                    <a:lnTo>
                      <a:pt x="196" y="144"/>
                    </a:lnTo>
                    <a:lnTo>
                      <a:pt x="194" y="149"/>
                    </a:lnTo>
                    <a:lnTo>
                      <a:pt x="191" y="154"/>
                    </a:lnTo>
                    <a:lnTo>
                      <a:pt x="189" y="157"/>
                    </a:lnTo>
                    <a:lnTo>
                      <a:pt x="187" y="162"/>
                    </a:lnTo>
                    <a:lnTo>
                      <a:pt x="183" y="165"/>
                    </a:lnTo>
                    <a:lnTo>
                      <a:pt x="181" y="170"/>
                    </a:lnTo>
                    <a:lnTo>
                      <a:pt x="178" y="173"/>
                    </a:lnTo>
                    <a:lnTo>
                      <a:pt x="174" y="177"/>
                    </a:lnTo>
                    <a:lnTo>
                      <a:pt x="171" y="180"/>
                    </a:lnTo>
                    <a:lnTo>
                      <a:pt x="166" y="184"/>
                    </a:lnTo>
                    <a:lnTo>
                      <a:pt x="163" y="186"/>
                    </a:lnTo>
                    <a:lnTo>
                      <a:pt x="158" y="189"/>
                    </a:lnTo>
                    <a:lnTo>
                      <a:pt x="155" y="192"/>
                    </a:lnTo>
                    <a:lnTo>
                      <a:pt x="150" y="194"/>
                    </a:lnTo>
                    <a:lnTo>
                      <a:pt x="145" y="196"/>
                    </a:lnTo>
                    <a:lnTo>
                      <a:pt x="141" y="197"/>
                    </a:lnTo>
                    <a:lnTo>
                      <a:pt x="136" y="200"/>
                    </a:lnTo>
                    <a:lnTo>
                      <a:pt x="131" y="201"/>
                    </a:lnTo>
                    <a:lnTo>
                      <a:pt x="127" y="202"/>
                    </a:lnTo>
                    <a:lnTo>
                      <a:pt x="122" y="203"/>
                    </a:lnTo>
                    <a:lnTo>
                      <a:pt x="116" y="204"/>
                    </a:lnTo>
                    <a:lnTo>
                      <a:pt x="112" y="205"/>
                    </a:lnTo>
                    <a:lnTo>
                      <a:pt x="106" y="205"/>
                    </a:lnTo>
                    <a:lnTo>
                      <a:pt x="102" y="205"/>
                    </a:lnTo>
                    <a:lnTo>
                      <a:pt x="96" y="205"/>
                    </a:lnTo>
                    <a:lnTo>
                      <a:pt x="91" y="204"/>
                    </a:lnTo>
                    <a:lnTo>
                      <a:pt x="85" y="204"/>
                    </a:lnTo>
                    <a:lnTo>
                      <a:pt x="81" y="203"/>
                    </a:lnTo>
                    <a:lnTo>
                      <a:pt x="76" y="202"/>
                    </a:lnTo>
                    <a:lnTo>
                      <a:pt x="72" y="200"/>
                    </a:lnTo>
                    <a:lnTo>
                      <a:pt x="66" y="199"/>
                    </a:lnTo>
                    <a:lnTo>
                      <a:pt x="61" y="196"/>
                    </a:lnTo>
                    <a:lnTo>
                      <a:pt x="58" y="195"/>
                    </a:lnTo>
                    <a:lnTo>
                      <a:pt x="53" y="193"/>
                    </a:lnTo>
                    <a:lnTo>
                      <a:pt x="49" y="189"/>
                    </a:lnTo>
                    <a:lnTo>
                      <a:pt x="44" y="187"/>
                    </a:lnTo>
                    <a:lnTo>
                      <a:pt x="40" y="184"/>
                    </a:lnTo>
                    <a:lnTo>
                      <a:pt x="37" y="181"/>
                    </a:lnTo>
                    <a:lnTo>
                      <a:pt x="34" y="178"/>
                    </a:lnTo>
                    <a:lnTo>
                      <a:pt x="29" y="174"/>
                    </a:lnTo>
                    <a:lnTo>
                      <a:pt x="27" y="171"/>
                    </a:lnTo>
                    <a:lnTo>
                      <a:pt x="23" y="167"/>
                    </a:lnTo>
                    <a:lnTo>
                      <a:pt x="20" y="163"/>
                    </a:lnTo>
                    <a:lnTo>
                      <a:pt x="17" y="159"/>
                    </a:lnTo>
                    <a:lnTo>
                      <a:pt x="15" y="155"/>
                    </a:lnTo>
                    <a:lnTo>
                      <a:pt x="12" y="150"/>
                    </a:lnTo>
                    <a:lnTo>
                      <a:pt x="10" y="146"/>
                    </a:lnTo>
                    <a:lnTo>
                      <a:pt x="8" y="141"/>
                    </a:lnTo>
                    <a:lnTo>
                      <a:pt x="6" y="136"/>
                    </a:lnTo>
                    <a:lnTo>
                      <a:pt x="5" y="132"/>
                    </a:lnTo>
                    <a:lnTo>
                      <a:pt x="4" y="127"/>
                    </a:lnTo>
                    <a:lnTo>
                      <a:pt x="2" y="123"/>
                    </a:lnTo>
                    <a:lnTo>
                      <a:pt x="1" y="117"/>
                    </a:lnTo>
                    <a:lnTo>
                      <a:pt x="1" y="112"/>
                    </a:lnTo>
                    <a:lnTo>
                      <a:pt x="1" y="106"/>
                    </a:lnTo>
                    <a:lnTo>
                      <a:pt x="0" y="102"/>
                    </a:lnTo>
                    <a:lnTo>
                      <a:pt x="1" y="96"/>
                    </a:lnTo>
                    <a:lnTo>
                      <a:pt x="1" y="91"/>
                    </a:lnTo>
                    <a:lnTo>
                      <a:pt x="2" y="86"/>
                    </a:lnTo>
                    <a:lnTo>
                      <a:pt x="4" y="81"/>
                    </a:lnTo>
                    <a:lnTo>
                      <a:pt x="5" y="76"/>
                    </a:lnTo>
                    <a:lnTo>
                      <a:pt x="6" y="71"/>
                    </a:lnTo>
                    <a:lnTo>
                      <a:pt x="7" y="66"/>
                    </a:lnTo>
                    <a:lnTo>
                      <a:pt x="9" y="62"/>
                    </a:lnTo>
                    <a:lnTo>
                      <a:pt x="12" y="57"/>
                    </a:lnTo>
                    <a:lnTo>
                      <a:pt x="14" y="53"/>
                    </a:lnTo>
                    <a:lnTo>
                      <a:pt x="16" y="49"/>
                    </a:lnTo>
                    <a:lnTo>
                      <a:pt x="20" y="44"/>
                    </a:lnTo>
                    <a:lnTo>
                      <a:pt x="22" y="41"/>
                    </a:lnTo>
                    <a:lnTo>
                      <a:pt x="25" y="37"/>
                    </a:lnTo>
                    <a:lnTo>
                      <a:pt x="29" y="33"/>
                    </a:lnTo>
                    <a:lnTo>
                      <a:pt x="32" y="29"/>
                    </a:lnTo>
                    <a:lnTo>
                      <a:pt x="36" y="27"/>
                    </a:lnTo>
                    <a:lnTo>
                      <a:pt x="39" y="24"/>
                    </a:lnTo>
                    <a:lnTo>
                      <a:pt x="43" y="20"/>
                    </a:lnTo>
                    <a:lnTo>
                      <a:pt x="47" y="18"/>
                    </a:lnTo>
                    <a:lnTo>
                      <a:pt x="52" y="14"/>
                    </a:lnTo>
                    <a:lnTo>
                      <a:pt x="55" y="12"/>
                    </a:lnTo>
                    <a:lnTo>
                      <a:pt x="60" y="11"/>
                    </a:lnTo>
                    <a:lnTo>
                      <a:pt x="65" y="9"/>
                    </a:lnTo>
                    <a:lnTo>
                      <a:pt x="69" y="6"/>
                    </a:lnTo>
                    <a:lnTo>
                      <a:pt x="74" y="5"/>
                    </a:lnTo>
                    <a:lnTo>
                      <a:pt x="80" y="4"/>
                    </a:lnTo>
                    <a:lnTo>
                      <a:pt x="84" y="3"/>
                    </a:lnTo>
                    <a:lnTo>
                      <a:pt x="89" y="2"/>
                    </a:lnTo>
                    <a:lnTo>
                      <a:pt x="95" y="2"/>
                    </a:lnTo>
                    <a:lnTo>
                      <a:pt x="99" y="0"/>
                    </a:lnTo>
                    <a:lnTo>
                      <a:pt x="105" y="0"/>
                    </a:lnTo>
                    <a:close/>
                  </a:path>
                </a:pathLst>
              </a:custGeom>
              <a:solidFill>
                <a:srgbClr val="CCCCCC"/>
              </a:solidFill>
              <a:ln w="9525">
                <a:noFill/>
                <a:round/>
                <a:headEnd/>
                <a:tailEnd/>
              </a:ln>
            </p:spPr>
            <p:txBody>
              <a:bodyPr/>
              <a:lstStyle/>
              <a:p>
                <a:endParaRPr lang="en-GB"/>
              </a:p>
            </p:txBody>
          </p:sp>
          <p:sp>
            <p:nvSpPr>
              <p:cNvPr id="771" name="Freeform 1376"/>
              <p:cNvSpPr>
                <a:spLocks/>
              </p:cNvSpPr>
              <p:nvPr/>
            </p:nvSpPr>
            <p:spPr bwMode="auto">
              <a:xfrm>
                <a:off x="4099" y="3026"/>
                <a:ext cx="52" cy="53"/>
              </a:xfrm>
              <a:custGeom>
                <a:avLst/>
                <a:gdLst>
                  <a:gd name="T0" fmla="*/ 26 w 103"/>
                  <a:gd name="T1" fmla="*/ 25 h 107"/>
                  <a:gd name="T2" fmla="*/ 26 w 103"/>
                  <a:gd name="T3" fmla="*/ 22 h 107"/>
                  <a:gd name="T4" fmla="*/ 25 w 103"/>
                  <a:gd name="T5" fmla="*/ 20 h 107"/>
                  <a:gd name="T6" fmla="*/ 25 w 103"/>
                  <a:gd name="T7" fmla="*/ 18 h 107"/>
                  <a:gd name="T8" fmla="*/ 24 w 103"/>
                  <a:gd name="T9" fmla="*/ 15 h 107"/>
                  <a:gd name="T10" fmla="*/ 23 w 103"/>
                  <a:gd name="T11" fmla="*/ 13 h 107"/>
                  <a:gd name="T12" fmla="*/ 21 w 103"/>
                  <a:gd name="T13" fmla="*/ 11 h 107"/>
                  <a:gd name="T14" fmla="*/ 20 w 103"/>
                  <a:gd name="T15" fmla="*/ 9 h 107"/>
                  <a:gd name="T16" fmla="*/ 18 w 103"/>
                  <a:gd name="T17" fmla="*/ 7 h 107"/>
                  <a:gd name="T18" fmla="*/ 16 w 103"/>
                  <a:gd name="T19" fmla="*/ 5 h 107"/>
                  <a:gd name="T20" fmla="*/ 14 w 103"/>
                  <a:gd name="T21" fmla="*/ 4 h 107"/>
                  <a:gd name="T22" fmla="*/ 12 w 103"/>
                  <a:gd name="T23" fmla="*/ 3 h 107"/>
                  <a:gd name="T24" fmla="*/ 9 w 103"/>
                  <a:gd name="T25" fmla="*/ 1 h 107"/>
                  <a:gd name="T26" fmla="*/ 7 w 103"/>
                  <a:gd name="T27" fmla="*/ 1 h 107"/>
                  <a:gd name="T28" fmla="*/ 4 w 103"/>
                  <a:gd name="T29" fmla="*/ 0 h 107"/>
                  <a:gd name="T30" fmla="*/ 2 w 103"/>
                  <a:gd name="T31" fmla="*/ 0 h 107"/>
                  <a:gd name="T32" fmla="*/ 0 w 103"/>
                  <a:gd name="T33" fmla="*/ 1 h 107"/>
                  <a:gd name="T34" fmla="*/ 3 w 103"/>
                  <a:gd name="T35" fmla="*/ 1 h 107"/>
                  <a:gd name="T36" fmla="*/ 5 w 103"/>
                  <a:gd name="T37" fmla="*/ 2 h 107"/>
                  <a:gd name="T38" fmla="*/ 8 w 103"/>
                  <a:gd name="T39" fmla="*/ 2 h 107"/>
                  <a:gd name="T40" fmla="*/ 10 w 103"/>
                  <a:gd name="T41" fmla="*/ 3 h 107"/>
                  <a:gd name="T42" fmla="*/ 12 w 103"/>
                  <a:gd name="T43" fmla="*/ 4 h 107"/>
                  <a:gd name="T44" fmla="*/ 14 w 103"/>
                  <a:gd name="T45" fmla="*/ 5 h 107"/>
                  <a:gd name="T46" fmla="*/ 16 w 103"/>
                  <a:gd name="T47" fmla="*/ 7 h 107"/>
                  <a:gd name="T48" fmla="*/ 18 w 103"/>
                  <a:gd name="T49" fmla="*/ 9 h 107"/>
                  <a:gd name="T50" fmla="*/ 19 w 103"/>
                  <a:gd name="T51" fmla="*/ 10 h 107"/>
                  <a:gd name="T52" fmla="*/ 21 w 103"/>
                  <a:gd name="T53" fmla="*/ 12 h 107"/>
                  <a:gd name="T54" fmla="*/ 22 w 103"/>
                  <a:gd name="T55" fmla="*/ 14 h 107"/>
                  <a:gd name="T56" fmla="*/ 23 w 103"/>
                  <a:gd name="T57" fmla="*/ 17 h 107"/>
                  <a:gd name="T58" fmla="*/ 24 w 103"/>
                  <a:gd name="T59" fmla="*/ 19 h 107"/>
                  <a:gd name="T60" fmla="*/ 24 w 103"/>
                  <a:gd name="T61" fmla="*/ 21 h 107"/>
                  <a:gd name="T62" fmla="*/ 25 w 103"/>
                  <a:gd name="T63" fmla="*/ 24 h 107"/>
                  <a:gd name="T64" fmla="*/ 25 w 103"/>
                  <a:gd name="T65" fmla="*/ 26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
                  <a:gd name="T100" fmla="*/ 0 h 107"/>
                  <a:gd name="T101" fmla="*/ 103 w 103"/>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 h="107">
                    <a:moveTo>
                      <a:pt x="103" y="107"/>
                    </a:moveTo>
                    <a:lnTo>
                      <a:pt x="103" y="102"/>
                    </a:lnTo>
                    <a:lnTo>
                      <a:pt x="103" y="97"/>
                    </a:lnTo>
                    <a:lnTo>
                      <a:pt x="101" y="91"/>
                    </a:lnTo>
                    <a:lnTo>
                      <a:pt x="100" y="85"/>
                    </a:lnTo>
                    <a:lnTo>
                      <a:pt x="100" y="81"/>
                    </a:lnTo>
                    <a:lnTo>
                      <a:pt x="98" y="76"/>
                    </a:lnTo>
                    <a:lnTo>
                      <a:pt x="97" y="72"/>
                    </a:lnTo>
                    <a:lnTo>
                      <a:pt x="94" y="66"/>
                    </a:lnTo>
                    <a:lnTo>
                      <a:pt x="93" y="61"/>
                    </a:lnTo>
                    <a:lnTo>
                      <a:pt x="91" y="57"/>
                    </a:lnTo>
                    <a:lnTo>
                      <a:pt x="89" y="53"/>
                    </a:lnTo>
                    <a:lnTo>
                      <a:pt x="85" y="49"/>
                    </a:lnTo>
                    <a:lnTo>
                      <a:pt x="83" y="44"/>
                    </a:lnTo>
                    <a:lnTo>
                      <a:pt x="79" y="40"/>
                    </a:lnTo>
                    <a:lnTo>
                      <a:pt x="77" y="36"/>
                    </a:lnTo>
                    <a:lnTo>
                      <a:pt x="74" y="32"/>
                    </a:lnTo>
                    <a:lnTo>
                      <a:pt x="69" y="29"/>
                    </a:lnTo>
                    <a:lnTo>
                      <a:pt x="66" y="26"/>
                    </a:lnTo>
                    <a:lnTo>
                      <a:pt x="62" y="22"/>
                    </a:lnTo>
                    <a:lnTo>
                      <a:pt x="58" y="20"/>
                    </a:lnTo>
                    <a:lnTo>
                      <a:pt x="54" y="16"/>
                    </a:lnTo>
                    <a:lnTo>
                      <a:pt x="50" y="14"/>
                    </a:lnTo>
                    <a:lnTo>
                      <a:pt x="45" y="12"/>
                    </a:lnTo>
                    <a:lnTo>
                      <a:pt x="40" y="9"/>
                    </a:lnTo>
                    <a:lnTo>
                      <a:pt x="36" y="7"/>
                    </a:lnTo>
                    <a:lnTo>
                      <a:pt x="31" y="6"/>
                    </a:lnTo>
                    <a:lnTo>
                      <a:pt x="25" y="5"/>
                    </a:lnTo>
                    <a:lnTo>
                      <a:pt x="21" y="4"/>
                    </a:lnTo>
                    <a:lnTo>
                      <a:pt x="16" y="2"/>
                    </a:lnTo>
                    <a:lnTo>
                      <a:pt x="10" y="1"/>
                    </a:lnTo>
                    <a:lnTo>
                      <a:pt x="6" y="1"/>
                    </a:lnTo>
                    <a:lnTo>
                      <a:pt x="0" y="0"/>
                    </a:lnTo>
                    <a:lnTo>
                      <a:pt x="0" y="6"/>
                    </a:lnTo>
                    <a:lnTo>
                      <a:pt x="5" y="6"/>
                    </a:lnTo>
                    <a:lnTo>
                      <a:pt x="10" y="6"/>
                    </a:lnTo>
                    <a:lnTo>
                      <a:pt x="15" y="7"/>
                    </a:lnTo>
                    <a:lnTo>
                      <a:pt x="20" y="8"/>
                    </a:lnTo>
                    <a:lnTo>
                      <a:pt x="24" y="9"/>
                    </a:lnTo>
                    <a:lnTo>
                      <a:pt x="29" y="11"/>
                    </a:lnTo>
                    <a:lnTo>
                      <a:pt x="33" y="12"/>
                    </a:lnTo>
                    <a:lnTo>
                      <a:pt x="38" y="14"/>
                    </a:lnTo>
                    <a:lnTo>
                      <a:pt x="43" y="16"/>
                    </a:lnTo>
                    <a:lnTo>
                      <a:pt x="47" y="19"/>
                    </a:lnTo>
                    <a:lnTo>
                      <a:pt x="51" y="21"/>
                    </a:lnTo>
                    <a:lnTo>
                      <a:pt x="55" y="23"/>
                    </a:lnTo>
                    <a:lnTo>
                      <a:pt x="59" y="27"/>
                    </a:lnTo>
                    <a:lnTo>
                      <a:pt x="62" y="29"/>
                    </a:lnTo>
                    <a:lnTo>
                      <a:pt x="67" y="32"/>
                    </a:lnTo>
                    <a:lnTo>
                      <a:pt x="70" y="36"/>
                    </a:lnTo>
                    <a:lnTo>
                      <a:pt x="73" y="39"/>
                    </a:lnTo>
                    <a:lnTo>
                      <a:pt x="76" y="43"/>
                    </a:lnTo>
                    <a:lnTo>
                      <a:pt x="79" y="47"/>
                    </a:lnTo>
                    <a:lnTo>
                      <a:pt x="82" y="51"/>
                    </a:lnTo>
                    <a:lnTo>
                      <a:pt x="84" y="55"/>
                    </a:lnTo>
                    <a:lnTo>
                      <a:pt x="86" y="59"/>
                    </a:lnTo>
                    <a:lnTo>
                      <a:pt x="89" y="64"/>
                    </a:lnTo>
                    <a:lnTo>
                      <a:pt x="91" y="68"/>
                    </a:lnTo>
                    <a:lnTo>
                      <a:pt x="92" y="73"/>
                    </a:lnTo>
                    <a:lnTo>
                      <a:pt x="93" y="77"/>
                    </a:lnTo>
                    <a:lnTo>
                      <a:pt x="94" y="82"/>
                    </a:lnTo>
                    <a:lnTo>
                      <a:pt x="96" y="87"/>
                    </a:lnTo>
                    <a:lnTo>
                      <a:pt x="97" y="92"/>
                    </a:lnTo>
                    <a:lnTo>
                      <a:pt x="98" y="97"/>
                    </a:lnTo>
                    <a:lnTo>
                      <a:pt x="98" y="102"/>
                    </a:lnTo>
                    <a:lnTo>
                      <a:pt x="98" y="107"/>
                    </a:lnTo>
                    <a:lnTo>
                      <a:pt x="103" y="107"/>
                    </a:lnTo>
                    <a:close/>
                  </a:path>
                </a:pathLst>
              </a:custGeom>
              <a:solidFill>
                <a:srgbClr val="000000"/>
              </a:solidFill>
              <a:ln w="9525">
                <a:noFill/>
                <a:round/>
                <a:headEnd/>
                <a:tailEnd/>
              </a:ln>
            </p:spPr>
            <p:txBody>
              <a:bodyPr/>
              <a:lstStyle/>
              <a:p>
                <a:endParaRPr lang="en-GB"/>
              </a:p>
            </p:txBody>
          </p:sp>
          <p:sp>
            <p:nvSpPr>
              <p:cNvPr id="772" name="Freeform 1377"/>
              <p:cNvSpPr>
                <a:spLocks/>
              </p:cNvSpPr>
              <p:nvPr/>
            </p:nvSpPr>
            <p:spPr bwMode="auto">
              <a:xfrm>
                <a:off x="4098" y="3079"/>
                <a:ext cx="53" cy="51"/>
              </a:xfrm>
              <a:custGeom>
                <a:avLst/>
                <a:gdLst>
                  <a:gd name="T0" fmla="*/ 1 w 106"/>
                  <a:gd name="T1" fmla="*/ 25 h 103"/>
                  <a:gd name="T2" fmla="*/ 4 w 106"/>
                  <a:gd name="T3" fmla="*/ 25 h 103"/>
                  <a:gd name="T4" fmla="*/ 7 w 106"/>
                  <a:gd name="T5" fmla="*/ 24 h 103"/>
                  <a:gd name="T6" fmla="*/ 9 w 106"/>
                  <a:gd name="T7" fmla="*/ 24 h 103"/>
                  <a:gd name="T8" fmla="*/ 11 w 106"/>
                  <a:gd name="T9" fmla="*/ 23 h 103"/>
                  <a:gd name="T10" fmla="*/ 13 w 106"/>
                  <a:gd name="T11" fmla="*/ 22 h 103"/>
                  <a:gd name="T12" fmla="*/ 15 w 106"/>
                  <a:gd name="T13" fmla="*/ 20 h 103"/>
                  <a:gd name="T14" fmla="*/ 18 w 106"/>
                  <a:gd name="T15" fmla="*/ 19 h 103"/>
                  <a:gd name="T16" fmla="*/ 20 w 106"/>
                  <a:gd name="T17" fmla="*/ 17 h 103"/>
                  <a:gd name="T18" fmla="*/ 21 w 106"/>
                  <a:gd name="T19" fmla="*/ 15 h 103"/>
                  <a:gd name="T20" fmla="*/ 23 w 106"/>
                  <a:gd name="T21" fmla="*/ 13 h 103"/>
                  <a:gd name="T22" fmla="*/ 24 w 106"/>
                  <a:gd name="T23" fmla="*/ 11 h 103"/>
                  <a:gd name="T24" fmla="*/ 25 w 106"/>
                  <a:gd name="T25" fmla="*/ 9 h 103"/>
                  <a:gd name="T26" fmla="*/ 26 w 106"/>
                  <a:gd name="T27" fmla="*/ 6 h 103"/>
                  <a:gd name="T28" fmla="*/ 26 w 106"/>
                  <a:gd name="T29" fmla="*/ 4 h 103"/>
                  <a:gd name="T30" fmla="*/ 27 w 106"/>
                  <a:gd name="T31" fmla="*/ 1 h 103"/>
                  <a:gd name="T32" fmla="*/ 26 w 106"/>
                  <a:gd name="T33" fmla="*/ 0 h 103"/>
                  <a:gd name="T34" fmla="*/ 25 w 106"/>
                  <a:gd name="T35" fmla="*/ 2 h 103"/>
                  <a:gd name="T36" fmla="*/ 25 w 106"/>
                  <a:gd name="T37" fmla="*/ 5 h 103"/>
                  <a:gd name="T38" fmla="*/ 24 w 106"/>
                  <a:gd name="T39" fmla="*/ 7 h 103"/>
                  <a:gd name="T40" fmla="*/ 23 w 106"/>
                  <a:gd name="T41" fmla="*/ 9 h 103"/>
                  <a:gd name="T42" fmla="*/ 22 w 106"/>
                  <a:gd name="T43" fmla="*/ 11 h 103"/>
                  <a:gd name="T44" fmla="*/ 21 w 106"/>
                  <a:gd name="T45" fmla="*/ 14 h 103"/>
                  <a:gd name="T46" fmla="*/ 20 w 106"/>
                  <a:gd name="T47" fmla="*/ 15 h 103"/>
                  <a:gd name="T48" fmla="*/ 18 w 106"/>
                  <a:gd name="T49" fmla="*/ 17 h 103"/>
                  <a:gd name="T50" fmla="*/ 15 w 106"/>
                  <a:gd name="T51" fmla="*/ 19 h 103"/>
                  <a:gd name="T52" fmla="*/ 13 w 106"/>
                  <a:gd name="T53" fmla="*/ 20 h 103"/>
                  <a:gd name="T54" fmla="*/ 12 w 106"/>
                  <a:gd name="T55" fmla="*/ 21 h 103"/>
                  <a:gd name="T56" fmla="*/ 10 w 106"/>
                  <a:gd name="T57" fmla="*/ 22 h 103"/>
                  <a:gd name="T58" fmla="*/ 7 w 106"/>
                  <a:gd name="T59" fmla="*/ 23 h 103"/>
                  <a:gd name="T60" fmla="*/ 5 w 106"/>
                  <a:gd name="T61" fmla="*/ 24 h 103"/>
                  <a:gd name="T62" fmla="*/ 3 w 106"/>
                  <a:gd name="T63" fmla="*/ 24 h 103"/>
                  <a:gd name="T64" fmla="*/ 0 w 106"/>
                  <a:gd name="T65" fmla="*/ 24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03"/>
                  <a:gd name="T101" fmla="*/ 106 w 106"/>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03">
                    <a:moveTo>
                      <a:pt x="0" y="103"/>
                    </a:moveTo>
                    <a:lnTo>
                      <a:pt x="4" y="103"/>
                    </a:lnTo>
                    <a:lnTo>
                      <a:pt x="10" y="103"/>
                    </a:lnTo>
                    <a:lnTo>
                      <a:pt x="16" y="102"/>
                    </a:lnTo>
                    <a:lnTo>
                      <a:pt x="20" y="100"/>
                    </a:lnTo>
                    <a:lnTo>
                      <a:pt x="25" y="99"/>
                    </a:lnTo>
                    <a:lnTo>
                      <a:pt x="31" y="98"/>
                    </a:lnTo>
                    <a:lnTo>
                      <a:pt x="35" y="97"/>
                    </a:lnTo>
                    <a:lnTo>
                      <a:pt x="40" y="95"/>
                    </a:lnTo>
                    <a:lnTo>
                      <a:pt x="44" y="94"/>
                    </a:lnTo>
                    <a:lnTo>
                      <a:pt x="49" y="91"/>
                    </a:lnTo>
                    <a:lnTo>
                      <a:pt x="54" y="89"/>
                    </a:lnTo>
                    <a:lnTo>
                      <a:pt x="58" y="85"/>
                    </a:lnTo>
                    <a:lnTo>
                      <a:pt x="62" y="83"/>
                    </a:lnTo>
                    <a:lnTo>
                      <a:pt x="66" y="80"/>
                    </a:lnTo>
                    <a:lnTo>
                      <a:pt x="70" y="76"/>
                    </a:lnTo>
                    <a:lnTo>
                      <a:pt x="73" y="73"/>
                    </a:lnTo>
                    <a:lnTo>
                      <a:pt x="77" y="69"/>
                    </a:lnTo>
                    <a:lnTo>
                      <a:pt x="80" y="66"/>
                    </a:lnTo>
                    <a:lnTo>
                      <a:pt x="84" y="62"/>
                    </a:lnTo>
                    <a:lnTo>
                      <a:pt x="87" y="58"/>
                    </a:lnTo>
                    <a:lnTo>
                      <a:pt x="89" y="54"/>
                    </a:lnTo>
                    <a:lnTo>
                      <a:pt x="92" y="50"/>
                    </a:lnTo>
                    <a:lnTo>
                      <a:pt x="94" y="45"/>
                    </a:lnTo>
                    <a:lnTo>
                      <a:pt x="96" y="41"/>
                    </a:lnTo>
                    <a:lnTo>
                      <a:pt x="99" y="36"/>
                    </a:lnTo>
                    <a:lnTo>
                      <a:pt x="100" y="31"/>
                    </a:lnTo>
                    <a:lnTo>
                      <a:pt x="102" y="26"/>
                    </a:lnTo>
                    <a:lnTo>
                      <a:pt x="103" y="21"/>
                    </a:lnTo>
                    <a:lnTo>
                      <a:pt x="104" y="16"/>
                    </a:lnTo>
                    <a:lnTo>
                      <a:pt x="104" y="11"/>
                    </a:lnTo>
                    <a:lnTo>
                      <a:pt x="106" y="5"/>
                    </a:lnTo>
                    <a:lnTo>
                      <a:pt x="106" y="0"/>
                    </a:lnTo>
                    <a:lnTo>
                      <a:pt x="101" y="0"/>
                    </a:lnTo>
                    <a:lnTo>
                      <a:pt x="101" y="5"/>
                    </a:lnTo>
                    <a:lnTo>
                      <a:pt x="100" y="11"/>
                    </a:lnTo>
                    <a:lnTo>
                      <a:pt x="100" y="15"/>
                    </a:lnTo>
                    <a:lnTo>
                      <a:pt x="99" y="20"/>
                    </a:lnTo>
                    <a:lnTo>
                      <a:pt x="97" y="24"/>
                    </a:lnTo>
                    <a:lnTo>
                      <a:pt x="95" y="29"/>
                    </a:lnTo>
                    <a:lnTo>
                      <a:pt x="94" y="34"/>
                    </a:lnTo>
                    <a:lnTo>
                      <a:pt x="92" y="38"/>
                    </a:lnTo>
                    <a:lnTo>
                      <a:pt x="91" y="43"/>
                    </a:lnTo>
                    <a:lnTo>
                      <a:pt x="88" y="47"/>
                    </a:lnTo>
                    <a:lnTo>
                      <a:pt x="85" y="51"/>
                    </a:lnTo>
                    <a:lnTo>
                      <a:pt x="82" y="56"/>
                    </a:lnTo>
                    <a:lnTo>
                      <a:pt x="80" y="59"/>
                    </a:lnTo>
                    <a:lnTo>
                      <a:pt x="77" y="62"/>
                    </a:lnTo>
                    <a:lnTo>
                      <a:pt x="73" y="67"/>
                    </a:lnTo>
                    <a:lnTo>
                      <a:pt x="70" y="69"/>
                    </a:lnTo>
                    <a:lnTo>
                      <a:pt x="66" y="73"/>
                    </a:lnTo>
                    <a:lnTo>
                      <a:pt x="63" y="76"/>
                    </a:lnTo>
                    <a:lnTo>
                      <a:pt x="59" y="79"/>
                    </a:lnTo>
                    <a:lnTo>
                      <a:pt x="55" y="82"/>
                    </a:lnTo>
                    <a:lnTo>
                      <a:pt x="51" y="84"/>
                    </a:lnTo>
                    <a:lnTo>
                      <a:pt x="47" y="87"/>
                    </a:lnTo>
                    <a:lnTo>
                      <a:pt x="42" y="89"/>
                    </a:lnTo>
                    <a:lnTo>
                      <a:pt x="39" y="91"/>
                    </a:lnTo>
                    <a:lnTo>
                      <a:pt x="34" y="92"/>
                    </a:lnTo>
                    <a:lnTo>
                      <a:pt x="29" y="94"/>
                    </a:lnTo>
                    <a:lnTo>
                      <a:pt x="24" y="95"/>
                    </a:lnTo>
                    <a:lnTo>
                      <a:pt x="19" y="96"/>
                    </a:lnTo>
                    <a:lnTo>
                      <a:pt x="14" y="97"/>
                    </a:lnTo>
                    <a:lnTo>
                      <a:pt x="10" y="97"/>
                    </a:lnTo>
                    <a:lnTo>
                      <a:pt x="4" y="98"/>
                    </a:lnTo>
                    <a:lnTo>
                      <a:pt x="0" y="98"/>
                    </a:lnTo>
                    <a:lnTo>
                      <a:pt x="0" y="103"/>
                    </a:lnTo>
                    <a:close/>
                  </a:path>
                </a:pathLst>
              </a:custGeom>
              <a:solidFill>
                <a:srgbClr val="000000"/>
              </a:solidFill>
              <a:ln w="9525">
                <a:noFill/>
                <a:round/>
                <a:headEnd/>
                <a:tailEnd/>
              </a:ln>
            </p:spPr>
            <p:txBody>
              <a:bodyPr/>
              <a:lstStyle/>
              <a:p>
                <a:endParaRPr lang="en-GB"/>
              </a:p>
            </p:txBody>
          </p:sp>
          <p:sp>
            <p:nvSpPr>
              <p:cNvPr id="773" name="Freeform 1378"/>
              <p:cNvSpPr>
                <a:spLocks/>
              </p:cNvSpPr>
              <p:nvPr/>
            </p:nvSpPr>
            <p:spPr bwMode="auto">
              <a:xfrm>
                <a:off x="4046" y="3077"/>
                <a:ext cx="52" cy="53"/>
              </a:xfrm>
              <a:custGeom>
                <a:avLst/>
                <a:gdLst>
                  <a:gd name="T0" fmla="*/ 0 w 104"/>
                  <a:gd name="T1" fmla="*/ 1 h 106"/>
                  <a:gd name="T2" fmla="*/ 1 w 104"/>
                  <a:gd name="T3" fmla="*/ 4 h 106"/>
                  <a:gd name="T4" fmla="*/ 1 w 104"/>
                  <a:gd name="T5" fmla="*/ 7 h 106"/>
                  <a:gd name="T6" fmla="*/ 2 w 104"/>
                  <a:gd name="T7" fmla="*/ 9 h 106"/>
                  <a:gd name="T8" fmla="*/ 3 w 104"/>
                  <a:gd name="T9" fmla="*/ 12 h 106"/>
                  <a:gd name="T10" fmla="*/ 3 w 104"/>
                  <a:gd name="T11" fmla="*/ 13 h 106"/>
                  <a:gd name="T12" fmla="*/ 6 w 104"/>
                  <a:gd name="T13" fmla="*/ 15 h 106"/>
                  <a:gd name="T14" fmla="*/ 7 w 104"/>
                  <a:gd name="T15" fmla="*/ 18 h 106"/>
                  <a:gd name="T16" fmla="*/ 9 w 104"/>
                  <a:gd name="T17" fmla="*/ 20 h 106"/>
                  <a:gd name="T18" fmla="*/ 11 w 104"/>
                  <a:gd name="T19" fmla="*/ 21 h 106"/>
                  <a:gd name="T20" fmla="*/ 13 w 104"/>
                  <a:gd name="T21" fmla="*/ 23 h 106"/>
                  <a:gd name="T22" fmla="*/ 14 w 104"/>
                  <a:gd name="T23" fmla="*/ 24 h 106"/>
                  <a:gd name="T24" fmla="*/ 17 w 104"/>
                  <a:gd name="T25" fmla="*/ 25 h 106"/>
                  <a:gd name="T26" fmla="*/ 20 w 104"/>
                  <a:gd name="T27" fmla="*/ 26 h 106"/>
                  <a:gd name="T28" fmla="*/ 22 w 104"/>
                  <a:gd name="T29" fmla="*/ 27 h 106"/>
                  <a:gd name="T30" fmla="*/ 25 w 104"/>
                  <a:gd name="T31" fmla="*/ 27 h 106"/>
                  <a:gd name="T32" fmla="*/ 26 w 104"/>
                  <a:gd name="T33" fmla="*/ 26 h 106"/>
                  <a:gd name="T34" fmla="*/ 24 w 104"/>
                  <a:gd name="T35" fmla="*/ 25 h 106"/>
                  <a:gd name="T36" fmla="*/ 21 w 104"/>
                  <a:gd name="T37" fmla="*/ 25 h 106"/>
                  <a:gd name="T38" fmla="*/ 19 w 104"/>
                  <a:gd name="T39" fmla="*/ 24 h 106"/>
                  <a:gd name="T40" fmla="*/ 16 w 104"/>
                  <a:gd name="T41" fmla="*/ 23 h 106"/>
                  <a:gd name="T42" fmla="*/ 14 w 104"/>
                  <a:gd name="T43" fmla="*/ 22 h 106"/>
                  <a:gd name="T44" fmla="*/ 12 w 104"/>
                  <a:gd name="T45" fmla="*/ 21 h 106"/>
                  <a:gd name="T46" fmla="*/ 10 w 104"/>
                  <a:gd name="T47" fmla="*/ 20 h 106"/>
                  <a:gd name="T48" fmla="*/ 9 w 104"/>
                  <a:gd name="T49" fmla="*/ 18 h 106"/>
                  <a:gd name="T50" fmla="*/ 7 w 104"/>
                  <a:gd name="T51" fmla="*/ 15 h 106"/>
                  <a:gd name="T52" fmla="*/ 6 w 104"/>
                  <a:gd name="T53" fmla="*/ 13 h 106"/>
                  <a:gd name="T54" fmla="*/ 4 w 104"/>
                  <a:gd name="T55" fmla="*/ 12 h 106"/>
                  <a:gd name="T56" fmla="*/ 3 w 104"/>
                  <a:gd name="T57" fmla="*/ 10 h 106"/>
                  <a:gd name="T58" fmla="*/ 3 w 104"/>
                  <a:gd name="T59" fmla="*/ 7 h 106"/>
                  <a:gd name="T60" fmla="*/ 2 w 104"/>
                  <a:gd name="T61" fmla="*/ 5 h 106"/>
                  <a:gd name="T62" fmla="*/ 2 w 104"/>
                  <a:gd name="T63" fmla="*/ 3 h 106"/>
                  <a:gd name="T64" fmla="*/ 2 w 104"/>
                  <a:gd name="T65" fmla="*/ 0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6"/>
                  <a:gd name="T101" fmla="*/ 104 w 104"/>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6">
                    <a:moveTo>
                      <a:pt x="0" y="0"/>
                    </a:moveTo>
                    <a:lnTo>
                      <a:pt x="0" y="4"/>
                    </a:lnTo>
                    <a:lnTo>
                      <a:pt x="1" y="10"/>
                    </a:lnTo>
                    <a:lnTo>
                      <a:pt x="1" y="16"/>
                    </a:lnTo>
                    <a:lnTo>
                      <a:pt x="2" y="21"/>
                    </a:lnTo>
                    <a:lnTo>
                      <a:pt x="3" y="25"/>
                    </a:lnTo>
                    <a:lnTo>
                      <a:pt x="4" y="31"/>
                    </a:lnTo>
                    <a:lnTo>
                      <a:pt x="6" y="35"/>
                    </a:lnTo>
                    <a:lnTo>
                      <a:pt x="8" y="40"/>
                    </a:lnTo>
                    <a:lnTo>
                      <a:pt x="10" y="45"/>
                    </a:lnTo>
                    <a:lnTo>
                      <a:pt x="12" y="49"/>
                    </a:lnTo>
                    <a:lnTo>
                      <a:pt x="15" y="54"/>
                    </a:lnTo>
                    <a:lnTo>
                      <a:pt x="17" y="59"/>
                    </a:lnTo>
                    <a:lnTo>
                      <a:pt x="21" y="62"/>
                    </a:lnTo>
                    <a:lnTo>
                      <a:pt x="23" y="67"/>
                    </a:lnTo>
                    <a:lnTo>
                      <a:pt x="26" y="70"/>
                    </a:lnTo>
                    <a:lnTo>
                      <a:pt x="30" y="73"/>
                    </a:lnTo>
                    <a:lnTo>
                      <a:pt x="33" y="77"/>
                    </a:lnTo>
                    <a:lnTo>
                      <a:pt x="37" y="80"/>
                    </a:lnTo>
                    <a:lnTo>
                      <a:pt x="41" y="84"/>
                    </a:lnTo>
                    <a:lnTo>
                      <a:pt x="45" y="87"/>
                    </a:lnTo>
                    <a:lnTo>
                      <a:pt x="49" y="90"/>
                    </a:lnTo>
                    <a:lnTo>
                      <a:pt x="54" y="92"/>
                    </a:lnTo>
                    <a:lnTo>
                      <a:pt x="59" y="94"/>
                    </a:lnTo>
                    <a:lnTo>
                      <a:pt x="63" y="97"/>
                    </a:lnTo>
                    <a:lnTo>
                      <a:pt x="68" y="99"/>
                    </a:lnTo>
                    <a:lnTo>
                      <a:pt x="72" y="100"/>
                    </a:lnTo>
                    <a:lnTo>
                      <a:pt x="77" y="102"/>
                    </a:lnTo>
                    <a:lnTo>
                      <a:pt x="83" y="103"/>
                    </a:lnTo>
                    <a:lnTo>
                      <a:pt x="87" y="105"/>
                    </a:lnTo>
                    <a:lnTo>
                      <a:pt x="93" y="105"/>
                    </a:lnTo>
                    <a:lnTo>
                      <a:pt x="98" y="106"/>
                    </a:lnTo>
                    <a:lnTo>
                      <a:pt x="104" y="106"/>
                    </a:lnTo>
                    <a:lnTo>
                      <a:pt x="104" y="101"/>
                    </a:lnTo>
                    <a:lnTo>
                      <a:pt x="98" y="101"/>
                    </a:lnTo>
                    <a:lnTo>
                      <a:pt x="93" y="100"/>
                    </a:lnTo>
                    <a:lnTo>
                      <a:pt x="89" y="100"/>
                    </a:lnTo>
                    <a:lnTo>
                      <a:pt x="83" y="99"/>
                    </a:lnTo>
                    <a:lnTo>
                      <a:pt x="78" y="98"/>
                    </a:lnTo>
                    <a:lnTo>
                      <a:pt x="74" y="95"/>
                    </a:lnTo>
                    <a:lnTo>
                      <a:pt x="69" y="94"/>
                    </a:lnTo>
                    <a:lnTo>
                      <a:pt x="64" y="92"/>
                    </a:lnTo>
                    <a:lnTo>
                      <a:pt x="60" y="91"/>
                    </a:lnTo>
                    <a:lnTo>
                      <a:pt x="56" y="88"/>
                    </a:lnTo>
                    <a:lnTo>
                      <a:pt x="52" y="86"/>
                    </a:lnTo>
                    <a:lnTo>
                      <a:pt x="48" y="83"/>
                    </a:lnTo>
                    <a:lnTo>
                      <a:pt x="44" y="80"/>
                    </a:lnTo>
                    <a:lnTo>
                      <a:pt x="40" y="77"/>
                    </a:lnTo>
                    <a:lnTo>
                      <a:pt x="37" y="73"/>
                    </a:lnTo>
                    <a:lnTo>
                      <a:pt x="33" y="70"/>
                    </a:lnTo>
                    <a:lnTo>
                      <a:pt x="30" y="67"/>
                    </a:lnTo>
                    <a:lnTo>
                      <a:pt x="26" y="63"/>
                    </a:lnTo>
                    <a:lnTo>
                      <a:pt x="24" y="60"/>
                    </a:lnTo>
                    <a:lnTo>
                      <a:pt x="22" y="55"/>
                    </a:lnTo>
                    <a:lnTo>
                      <a:pt x="18" y="52"/>
                    </a:lnTo>
                    <a:lnTo>
                      <a:pt x="16" y="47"/>
                    </a:lnTo>
                    <a:lnTo>
                      <a:pt x="14" y="42"/>
                    </a:lnTo>
                    <a:lnTo>
                      <a:pt x="12" y="39"/>
                    </a:lnTo>
                    <a:lnTo>
                      <a:pt x="10" y="34"/>
                    </a:lnTo>
                    <a:lnTo>
                      <a:pt x="9" y="30"/>
                    </a:lnTo>
                    <a:lnTo>
                      <a:pt x="8" y="24"/>
                    </a:lnTo>
                    <a:lnTo>
                      <a:pt x="7" y="19"/>
                    </a:lnTo>
                    <a:lnTo>
                      <a:pt x="6" y="15"/>
                    </a:lnTo>
                    <a:lnTo>
                      <a:pt x="6" y="10"/>
                    </a:lnTo>
                    <a:lnTo>
                      <a:pt x="6" y="4"/>
                    </a:lnTo>
                    <a:lnTo>
                      <a:pt x="6" y="0"/>
                    </a:lnTo>
                    <a:lnTo>
                      <a:pt x="0" y="0"/>
                    </a:lnTo>
                    <a:close/>
                  </a:path>
                </a:pathLst>
              </a:custGeom>
              <a:solidFill>
                <a:srgbClr val="000000"/>
              </a:solidFill>
              <a:ln w="9525">
                <a:noFill/>
                <a:round/>
                <a:headEnd/>
                <a:tailEnd/>
              </a:ln>
            </p:spPr>
            <p:txBody>
              <a:bodyPr/>
              <a:lstStyle/>
              <a:p>
                <a:endParaRPr lang="en-GB"/>
              </a:p>
            </p:txBody>
          </p:sp>
          <p:sp>
            <p:nvSpPr>
              <p:cNvPr id="774" name="Freeform 1379"/>
              <p:cNvSpPr>
                <a:spLocks/>
              </p:cNvSpPr>
              <p:nvPr/>
            </p:nvSpPr>
            <p:spPr bwMode="auto">
              <a:xfrm>
                <a:off x="4046" y="3026"/>
                <a:ext cx="53" cy="51"/>
              </a:xfrm>
              <a:custGeom>
                <a:avLst/>
                <a:gdLst>
                  <a:gd name="T0" fmla="*/ 25 w 107"/>
                  <a:gd name="T1" fmla="*/ 0 h 104"/>
                  <a:gd name="T2" fmla="*/ 22 w 107"/>
                  <a:gd name="T3" fmla="*/ 0 h 104"/>
                  <a:gd name="T4" fmla="*/ 20 w 107"/>
                  <a:gd name="T5" fmla="*/ 1 h 104"/>
                  <a:gd name="T6" fmla="*/ 17 w 107"/>
                  <a:gd name="T7" fmla="*/ 1 h 104"/>
                  <a:gd name="T8" fmla="*/ 15 w 107"/>
                  <a:gd name="T9" fmla="*/ 2 h 104"/>
                  <a:gd name="T10" fmla="*/ 13 w 107"/>
                  <a:gd name="T11" fmla="*/ 3 h 104"/>
                  <a:gd name="T12" fmla="*/ 11 w 107"/>
                  <a:gd name="T13" fmla="*/ 5 h 104"/>
                  <a:gd name="T14" fmla="*/ 9 w 107"/>
                  <a:gd name="T15" fmla="*/ 6 h 104"/>
                  <a:gd name="T16" fmla="*/ 7 w 107"/>
                  <a:gd name="T17" fmla="*/ 8 h 104"/>
                  <a:gd name="T18" fmla="*/ 5 w 107"/>
                  <a:gd name="T19" fmla="*/ 10 h 104"/>
                  <a:gd name="T20" fmla="*/ 4 w 107"/>
                  <a:gd name="T21" fmla="*/ 12 h 104"/>
                  <a:gd name="T22" fmla="*/ 2 w 107"/>
                  <a:gd name="T23" fmla="*/ 14 h 104"/>
                  <a:gd name="T24" fmla="*/ 1 w 107"/>
                  <a:gd name="T25" fmla="*/ 16 h 104"/>
                  <a:gd name="T26" fmla="*/ 1 w 107"/>
                  <a:gd name="T27" fmla="*/ 19 h 104"/>
                  <a:gd name="T28" fmla="*/ 0 w 107"/>
                  <a:gd name="T29" fmla="*/ 21 h 104"/>
                  <a:gd name="T30" fmla="*/ 0 w 107"/>
                  <a:gd name="T31" fmla="*/ 24 h 104"/>
                  <a:gd name="T32" fmla="*/ 1 w 107"/>
                  <a:gd name="T33" fmla="*/ 25 h 104"/>
                  <a:gd name="T34" fmla="*/ 1 w 107"/>
                  <a:gd name="T35" fmla="*/ 23 h 104"/>
                  <a:gd name="T36" fmla="*/ 2 w 107"/>
                  <a:gd name="T37" fmla="*/ 20 h 104"/>
                  <a:gd name="T38" fmla="*/ 2 w 107"/>
                  <a:gd name="T39" fmla="*/ 18 h 104"/>
                  <a:gd name="T40" fmla="*/ 3 w 107"/>
                  <a:gd name="T41" fmla="*/ 16 h 104"/>
                  <a:gd name="T42" fmla="*/ 4 w 107"/>
                  <a:gd name="T43" fmla="*/ 14 h 104"/>
                  <a:gd name="T44" fmla="*/ 5 w 107"/>
                  <a:gd name="T45" fmla="*/ 12 h 104"/>
                  <a:gd name="T46" fmla="*/ 7 w 107"/>
                  <a:gd name="T47" fmla="*/ 10 h 104"/>
                  <a:gd name="T48" fmla="*/ 9 w 107"/>
                  <a:gd name="T49" fmla="*/ 8 h 104"/>
                  <a:gd name="T50" fmla="*/ 10 w 107"/>
                  <a:gd name="T51" fmla="*/ 6 h 104"/>
                  <a:gd name="T52" fmla="*/ 12 w 107"/>
                  <a:gd name="T53" fmla="*/ 5 h 104"/>
                  <a:gd name="T54" fmla="*/ 14 w 107"/>
                  <a:gd name="T55" fmla="*/ 4 h 104"/>
                  <a:gd name="T56" fmla="*/ 17 w 107"/>
                  <a:gd name="T57" fmla="*/ 3 h 104"/>
                  <a:gd name="T58" fmla="*/ 19 w 107"/>
                  <a:gd name="T59" fmla="*/ 2 h 104"/>
                  <a:gd name="T60" fmla="*/ 21 w 107"/>
                  <a:gd name="T61" fmla="*/ 1 h 104"/>
                  <a:gd name="T62" fmla="*/ 24 w 107"/>
                  <a:gd name="T63" fmla="*/ 1 h 104"/>
                  <a:gd name="T64" fmla="*/ 26 w 107"/>
                  <a:gd name="T65" fmla="*/ 1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04"/>
                  <a:gd name="T101" fmla="*/ 107 w 107"/>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04">
                    <a:moveTo>
                      <a:pt x="107" y="0"/>
                    </a:moveTo>
                    <a:lnTo>
                      <a:pt x="101" y="0"/>
                    </a:lnTo>
                    <a:lnTo>
                      <a:pt x="97" y="1"/>
                    </a:lnTo>
                    <a:lnTo>
                      <a:pt x="91" y="1"/>
                    </a:lnTo>
                    <a:lnTo>
                      <a:pt x="86" y="2"/>
                    </a:lnTo>
                    <a:lnTo>
                      <a:pt x="80" y="4"/>
                    </a:lnTo>
                    <a:lnTo>
                      <a:pt x="76" y="5"/>
                    </a:lnTo>
                    <a:lnTo>
                      <a:pt x="71" y="6"/>
                    </a:lnTo>
                    <a:lnTo>
                      <a:pt x="65" y="8"/>
                    </a:lnTo>
                    <a:lnTo>
                      <a:pt x="61" y="11"/>
                    </a:lnTo>
                    <a:lnTo>
                      <a:pt x="56" y="13"/>
                    </a:lnTo>
                    <a:lnTo>
                      <a:pt x="53" y="15"/>
                    </a:lnTo>
                    <a:lnTo>
                      <a:pt x="48" y="17"/>
                    </a:lnTo>
                    <a:lnTo>
                      <a:pt x="44" y="20"/>
                    </a:lnTo>
                    <a:lnTo>
                      <a:pt x="40" y="23"/>
                    </a:lnTo>
                    <a:lnTo>
                      <a:pt x="36" y="27"/>
                    </a:lnTo>
                    <a:lnTo>
                      <a:pt x="32" y="30"/>
                    </a:lnTo>
                    <a:lnTo>
                      <a:pt x="29" y="34"/>
                    </a:lnTo>
                    <a:lnTo>
                      <a:pt x="25" y="37"/>
                    </a:lnTo>
                    <a:lnTo>
                      <a:pt x="22" y="42"/>
                    </a:lnTo>
                    <a:lnTo>
                      <a:pt x="19" y="45"/>
                    </a:lnTo>
                    <a:lnTo>
                      <a:pt x="16" y="50"/>
                    </a:lnTo>
                    <a:lnTo>
                      <a:pt x="14" y="54"/>
                    </a:lnTo>
                    <a:lnTo>
                      <a:pt x="11" y="58"/>
                    </a:lnTo>
                    <a:lnTo>
                      <a:pt x="9" y="64"/>
                    </a:lnTo>
                    <a:lnTo>
                      <a:pt x="7" y="68"/>
                    </a:lnTo>
                    <a:lnTo>
                      <a:pt x="6" y="73"/>
                    </a:lnTo>
                    <a:lnTo>
                      <a:pt x="4" y="77"/>
                    </a:lnTo>
                    <a:lnTo>
                      <a:pt x="3" y="82"/>
                    </a:lnTo>
                    <a:lnTo>
                      <a:pt x="2" y="88"/>
                    </a:lnTo>
                    <a:lnTo>
                      <a:pt x="1" y="92"/>
                    </a:lnTo>
                    <a:lnTo>
                      <a:pt x="1" y="98"/>
                    </a:lnTo>
                    <a:lnTo>
                      <a:pt x="0" y="104"/>
                    </a:lnTo>
                    <a:lnTo>
                      <a:pt x="6" y="104"/>
                    </a:lnTo>
                    <a:lnTo>
                      <a:pt x="6" y="98"/>
                    </a:lnTo>
                    <a:lnTo>
                      <a:pt x="6" y="93"/>
                    </a:lnTo>
                    <a:lnTo>
                      <a:pt x="7" y="89"/>
                    </a:lnTo>
                    <a:lnTo>
                      <a:pt x="8" y="83"/>
                    </a:lnTo>
                    <a:lnTo>
                      <a:pt x="9" y="78"/>
                    </a:lnTo>
                    <a:lnTo>
                      <a:pt x="10" y="74"/>
                    </a:lnTo>
                    <a:lnTo>
                      <a:pt x="11" y="69"/>
                    </a:lnTo>
                    <a:lnTo>
                      <a:pt x="14" y="65"/>
                    </a:lnTo>
                    <a:lnTo>
                      <a:pt x="16" y="60"/>
                    </a:lnTo>
                    <a:lnTo>
                      <a:pt x="18" y="57"/>
                    </a:lnTo>
                    <a:lnTo>
                      <a:pt x="21" y="52"/>
                    </a:lnTo>
                    <a:lnTo>
                      <a:pt x="23" y="49"/>
                    </a:lnTo>
                    <a:lnTo>
                      <a:pt x="26" y="44"/>
                    </a:lnTo>
                    <a:lnTo>
                      <a:pt x="29" y="40"/>
                    </a:lnTo>
                    <a:lnTo>
                      <a:pt x="32" y="37"/>
                    </a:lnTo>
                    <a:lnTo>
                      <a:pt x="36" y="34"/>
                    </a:lnTo>
                    <a:lnTo>
                      <a:pt x="39" y="30"/>
                    </a:lnTo>
                    <a:lnTo>
                      <a:pt x="42" y="27"/>
                    </a:lnTo>
                    <a:lnTo>
                      <a:pt x="47" y="24"/>
                    </a:lnTo>
                    <a:lnTo>
                      <a:pt x="51" y="22"/>
                    </a:lnTo>
                    <a:lnTo>
                      <a:pt x="55" y="19"/>
                    </a:lnTo>
                    <a:lnTo>
                      <a:pt x="59" y="16"/>
                    </a:lnTo>
                    <a:lnTo>
                      <a:pt x="63" y="14"/>
                    </a:lnTo>
                    <a:lnTo>
                      <a:pt x="68" y="13"/>
                    </a:lnTo>
                    <a:lnTo>
                      <a:pt x="72" y="11"/>
                    </a:lnTo>
                    <a:lnTo>
                      <a:pt x="77" y="9"/>
                    </a:lnTo>
                    <a:lnTo>
                      <a:pt x="82" y="8"/>
                    </a:lnTo>
                    <a:lnTo>
                      <a:pt x="86" y="7"/>
                    </a:lnTo>
                    <a:lnTo>
                      <a:pt x="92" y="6"/>
                    </a:lnTo>
                    <a:lnTo>
                      <a:pt x="97" y="6"/>
                    </a:lnTo>
                    <a:lnTo>
                      <a:pt x="101" y="6"/>
                    </a:lnTo>
                    <a:lnTo>
                      <a:pt x="107" y="6"/>
                    </a:lnTo>
                    <a:lnTo>
                      <a:pt x="107" y="0"/>
                    </a:lnTo>
                    <a:close/>
                  </a:path>
                </a:pathLst>
              </a:custGeom>
              <a:solidFill>
                <a:srgbClr val="000000"/>
              </a:solidFill>
              <a:ln w="9525">
                <a:noFill/>
                <a:round/>
                <a:headEnd/>
                <a:tailEnd/>
              </a:ln>
            </p:spPr>
            <p:txBody>
              <a:bodyPr/>
              <a:lstStyle/>
              <a:p>
                <a:endParaRPr lang="en-GB"/>
              </a:p>
            </p:txBody>
          </p:sp>
          <p:sp>
            <p:nvSpPr>
              <p:cNvPr id="775" name="Freeform 1380"/>
              <p:cNvSpPr>
                <a:spLocks/>
              </p:cNvSpPr>
              <p:nvPr/>
            </p:nvSpPr>
            <p:spPr bwMode="auto">
              <a:xfrm>
                <a:off x="4053" y="3032"/>
                <a:ext cx="91" cy="91"/>
              </a:xfrm>
              <a:custGeom>
                <a:avLst/>
                <a:gdLst>
                  <a:gd name="T0" fmla="*/ 25 w 182"/>
                  <a:gd name="T1" fmla="*/ 1 h 182"/>
                  <a:gd name="T2" fmla="*/ 28 w 182"/>
                  <a:gd name="T3" fmla="*/ 1 h 182"/>
                  <a:gd name="T4" fmla="*/ 32 w 182"/>
                  <a:gd name="T5" fmla="*/ 2 h 182"/>
                  <a:gd name="T6" fmla="*/ 35 w 182"/>
                  <a:gd name="T7" fmla="*/ 3 h 182"/>
                  <a:gd name="T8" fmla="*/ 38 w 182"/>
                  <a:gd name="T9" fmla="*/ 6 h 182"/>
                  <a:gd name="T10" fmla="*/ 40 w 182"/>
                  <a:gd name="T11" fmla="*/ 7 h 182"/>
                  <a:gd name="T12" fmla="*/ 42 w 182"/>
                  <a:gd name="T13" fmla="*/ 11 h 182"/>
                  <a:gd name="T14" fmla="*/ 44 w 182"/>
                  <a:gd name="T15" fmla="*/ 13 h 182"/>
                  <a:gd name="T16" fmla="*/ 45 w 182"/>
                  <a:gd name="T17" fmla="*/ 17 h 182"/>
                  <a:gd name="T18" fmla="*/ 46 w 182"/>
                  <a:gd name="T19" fmla="*/ 20 h 182"/>
                  <a:gd name="T20" fmla="*/ 46 w 182"/>
                  <a:gd name="T21" fmla="*/ 23 h 182"/>
                  <a:gd name="T22" fmla="*/ 46 w 182"/>
                  <a:gd name="T23" fmla="*/ 26 h 182"/>
                  <a:gd name="T24" fmla="*/ 45 w 182"/>
                  <a:gd name="T25" fmla="*/ 30 h 182"/>
                  <a:gd name="T26" fmla="*/ 43 w 182"/>
                  <a:gd name="T27" fmla="*/ 33 h 182"/>
                  <a:gd name="T28" fmla="*/ 42 w 182"/>
                  <a:gd name="T29" fmla="*/ 36 h 182"/>
                  <a:gd name="T30" fmla="*/ 40 w 182"/>
                  <a:gd name="T31" fmla="*/ 39 h 182"/>
                  <a:gd name="T32" fmla="*/ 37 w 182"/>
                  <a:gd name="T33" fmla="*/ 41 h 182"/>
                  <a:gd name="T34" fmla="*/ 35 w 182"/>
                  <a:gd name="T35" fmla="*/ 43 h 182"/>
                  <a:gd name="T36" fmla="*/ 31 w 182"/>
                  <a:gd name="T37" fmla="*/ 44 h 182"/>
                  <a:gd name="T38" fmla="*/ 28 w 182"/>
                  <a:gd name="T39" fmla="*/ 45 h 182"/>
                  <a:gd name="T40" fmla="*/ 24 w 182"/>
                  <a:gd name="T41" fmla="*/ 46 h 182"/>
                  <a:gd name="T42" fmla="*/ 22 w 182"/>
                  <a:gd name="T43" fmla="*/ 46 h 182"/>
                  <a:gd name="T44" fmla="*/ 18 w 182"/>
                  <a:gd name="T45" fmla="*/ 45 h 182"/>
                  <a:gd name="T46" fmla="*/ 14 w 182"/>
                  <a:gd name="T47" fmla="*/ 44 h 182"/>
                  <a:gd name="T48" fmla="*/ 11 w 182"/>
                  <a:gd name="T49" fmla="*/ 43 h 182"/>
                  <a:gd name="T50" fmla="*/ 9 w 182"/>
                  <a:gd name="T51" fmla="*/ 41 h 182"/>
                  <a:gd name="T52" fmla="*/ 6 w 182"/>
                  <a:gd name="T53" fmla="*/ 39 h 182"/>
                  <a:gd name="T54" fmla="*/ 5 w 182"/>
                  <a:gd name="T55" fmla="*/ 36 h 182"/>
                  <a:gd name="T56" fmla="*/ 3 w 182"/>
                  <a:gd name="T57" fmla="*/ 34 h 182"/>
                  <a:gd name="T58" fmla="*/ 1 w 182"/>
                  <a:gd name="T59" fmla="*/ 30 h 182"/>
                  <a:gd name="T60" fmla="*/ 1 w 182"/>
                  <a:gd name="T61" fmla="*/ 27 h 182"/>
                  <a:gd name="T62" fmla="*/ 0 w 182"/>
                  <a:gd name="T63" fmla="*/ 23 h 182"/>
                  <a:gd name="T64" fmla="*/ 1 w 182"/>
                  <a:gd name="T65" fmla="*/ 21 h 182"/>
                  <a:gd name="T66" fmla="*/ 1 w 182"/>
                  <a:gd name="T67" fmla="*/ 17 h 182"/>
                  <a:gd name="T68" fmla="*/ 2 w 182"/>
                  <a:gd name="T69" fmla="*/ 13 h 182"/>
                  <a:gd name="T70" fmla="*/ 3 w 182"/>
                  <a:gd name="T71" fmla="*/ 11 h 182"/>
                  <a:gd name="T72" fmla="*/ 6 w 182"/>
                  <a:gd name="T73" fmla="*/ 8 h 182"/>
                  <a:gd name="T74" fmla="*/ 7 w 182"/>
                  <a:gd name="T75" fmla="*/ 6 h 182"/>
                  <a:gd name="T76" fmla="*/ 11 w 182"/>
                  <a:gd name="T77" fmla="*/ 3 h 182"/>
                  <a:gd name="T78" fmla="*/ 13 w 182"/>
                  <a:gd name="T79" fmla="*/ 2 h 182"/>
                  <a:gd name="T80" fmla="*/ 17 w 182"/>
                  <a:gd name="T81" fmla="*/ 1 h 182"/>
                  <a:gd name="T82" fmla="*/ 20 w 182"/>
                  <a:gd name="T83" fmla="*/ 1 h 182"/>
                  <a:gd name="T84" fmla="*/ 23 w 182"/>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2"/>
                  <a:gd name="T130" fmla="*/ 0 h 182"/>
                  <a:gd name="T131" fmla="*/ 182 w 182"/>
                  <a:gd name="T132" fmla="*/ 182 h 1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2" h="182">
                    <a:moveTo>
                      <a:pt x="93" y="0"/>
                    </a:moveTo>
                    <a:lnTo>
                      <a:pt x="98" y="0"/>
                    </a:lnTo>
                    <a:lnTo>
                      <a:pt x="102" y="1"/>
                    </a:lnTo>
                    <a:lnTo>
                      <a:pt x="107" y="1"/>
                    </a:lnTo>
                    <a:lnTo>
                      <a:pt x="110" y="2"/>
                    </a:lnTo>
                    <a:lnTo>
                      <a:pt x="115" y="3"/>
                    </a:lnTo>
                    <a:lnTo>
                      <a:pt x="119" y="5"/>
                    </a:lnTo>
                    <a:lnTo>
                      <a:pt x="124" y="7"/>
                    </a:lnTo>
                    <a:lnTo>
                      <a:pt x="128" y="8"/>
                    </a:lnTo>
                    <a:lnTo>
                      <a:pt x="132" y="10"/>
                    </a:lnTo>
                    <a:lnTo>
                      <a:pt x="136" y="12"/>
                    </a:lnTo>
                    <a:lnTo>
                      <a:pt x="139" y="14"/>
                    </a:lnTo>
                    <a:lnTo>
                      <a:pt x="143" y="16"/>
                    </a:lnTo>
                    <a:lnTo>
                      <a:pt x="146" y="20"/>
                    </a:lnTo>
                    <a:lnTo>
                      <a:pt x="149" y="22"/>
                    </a:lnTo>
                    <a:lnTo>
                      <a:pt x="153" y="25"/>
                    </a:lnTo>
                    <a:lnTo>
                      <a:pt x="156" y="28"/>
                    </a:lnTo>
                    <a:lnTo>
                      <a:pt x="160" y="31"/>
                    </a:lnTo>
                    <a:lnTo>
                      <a:pt x="162" y="35"/>
                    </a:lnTo>
                    <a:lnTo>
                      <a:pt x="164" y="38"/>
                    </a:lnTo>
                    <a:lnTo>
                      <a:pt x="167" y="41"/>
                    </a:lnTo>
                    <a:lnTo>
                      <a:pt x="169" y="45"/>
                    </a:lnTo>
                    <a:lnTo>
                      <a:pt x="171" y="50"/>
                    </a:lnTo>
                    <a:lnTo>
                      <a:pt x="174" y="53"/>
                    </a:lnTo>
                    <a:lnTo>
                      <a:pt x="176" y="58"/>
                    </a:lnTo>
                    <a:lnTo>
                      <a:pt x="177" y="61"/>
                    </a:lnTo>
                    <a:lnTo>
                      <a:pt x="178" y="66"/>
                    </a:lnTo>
                    <a:lnTo>
                      <a:pt x="179" y="70"/>
                    </a:lnTo>
                    <a:lnTo>
                      <a:pt x="181" y="75"/>
                    </a:lnTo>
                    <a:lnTo>
                      <a:pt x="182" y="78"/>
                    </a:lnTo>
                    <a:lnTo>
                      <a:pt x="182" y="83"/>
                    </a:lnTo>
                    <a:lnTo>
                      <a:pt x="182" y="88"/>
                    </a:lnTo>
                    <a:lnTo>
                      <a:pt x="182" y="92"/>
                    </a:lnTo>
                    <a:lnTo>
                      <a:pt x="182" y="98"/>
                    </a:lnTo>
                    <a:lnTo>
                      <a:pt x="182" y="102"/>
                    </a:lnTo>
                    <a:lnTo>
                      <a:pt x="181" y="106"/>
                    </a:lnTo>
                    <a:lnTo>
                      <a:pt x="179" y="111"/>
                    </a:lnTo>
                    <a:lnTo>
                      <a:pt x="179" y="115"/>
                    </a:lnTo>
                    <a:lnTo>
                      <a:pt x="177" y="120"/>
                    </a:lnTo>
                    <a:lnTo>
                      <a:pt x="176" y="124"/>
                    </a:lnTo>
                    <a:lnTo>
                      <a:pt x="175" y="128"/>
                    </a:lnTo>
                    <a:lnTo>
                      <a:pt x="172" y="132"/>
                    </a:lnTo>
                    <a:lnTo>
                      <a:pt x="170" y="136"/>
                    </a:lnTo>
                    <a:lnTo>
                      <a:pt x="168" y="139"/>
                    </a:lnTo>
                    <a:lnTo>
                      <a:pt x="166" y="143"/>
                    </a:lnTo>
                    <a:lnTo>
                      <a:pt x="163" y="147"/>
                    </a:lnTo>
                    <a:lnTo>
                      <a:pt x="160" y="150"/>
                    </a:lnTo>
                    <a:lnTo>
                      <a:pt x="157" y="153"/>
                    </a:lnTo>
                    <a:lnTo>
                      <a:pt x="154" y="157"/>
                    </a:lnTo>
                    <a:lnTo>
                      <a:pt x="151" y="160"/>
                    </a:lnTo>
                    <a:lnTo>
                      <a:pt x="147" y="162"/>
                    </a:lnTo>
                    <a:lnTo>
                      <a:pt x="144" y="165"/>
                    </a:lnTo>
                    <a:lnTo>
                      <a:pt x="140" y="167"/>
                    </a:lnTo>
                    <a:lnTo>
                      <a:pt x="137" y="169"/>
                    </a:lnTo>
                    <a:lnTo>
                      <a:pt x="133" y="172"/>
                    </a:lnTo>
                    <a:lnTo>
                      <a:pt x="129" y="174"/>
                    </a:lnTo>
                    <a:lnTo>
                      <a:pt x="125" y="176"/>
                    </a:lnTo>
                    <a:lnTo>
                      <a:pt x="121" y="177"/>
                    </a:lnTo>
                    <a:lnTo>
                      <a:pt x="116" y="178"/>
                    </a:lnTo>
                    <a:lnTo>
                      <a:pt x="113" y="180"/>
                    </a:lnTo>
                    <a:lnTo>
                      <a:pt x="108" y="181"/>
                    </a:lnTo>
                    <a:lnTo>
                      <a:pt x="103" y="182"/>
                    </a:lnTo>
                    <a:lnTo>
                      <a:pt x="99" y="182"/>
                    </a:lnTo>
                    <a:lnTo>
                      <a:pt x="94" y="182"/>
                    </a:lnTo>
                    <a:lnTo>
                      <a:pt x="90" y="182"/>
                    </a:lnTo>
                    <a:lnTo>
                      <a:pt x="85" y="182"/>
                    </a:lnTo>
                    <a:lnTo>
                      <a:pt x="80" y="182"/>
                    </a:lnTo>
                    <a:lnTo>
                      <a:pt x="76" y="181"/>
                    </a:lnTo>
                    <a:lnTo>
                      <a:pt x="71" y="180"/>
                    </a:lnTo>
                    <a:lnTo>
                      <a:pt x="66" y="178"/>
                    </a:lnTo>
                    <a:lnTo>
                      <a:pt x="62" y="177"/>
                    </a:lnTo>
                    <a:lnTo>
                      <a:pt x="58" y="176"/>
                    </a:lnTo>
                    <a:lnTo>
                      <a:pt x="54" y="175"/>
                    </a:lnTo>
                    <a:lnTo>
                      <a:pt x="50" y="173"/>
                    </a:lnTo>
                    <a:lnTo>
                      <a:pt x="46" y="170"/>
                    </a:lnTo>
                    <a:lnTo>
                      <a:pt x="42" y="168"/>
                    </a:lnTo>
                    <a:lnTo>
                      <a:pt x="39" y="166"/>
                    </a:lnTo>
                    <a:lnTo>
                      <a:pt x="35" y="163"/>
                    </a:lnTo>
                    <a:lnTo>
                      <a:pt x="32" y="160"/>
                    </a:lnTo>
                    <a:lnTo>
                      <a:pt x="28" y="158"/>
                    </a:lnTo>
                    <a:lnTo>
                      <a:pt x="25" y="154"/>
                    </a:lnTo>
                    <a:lnTo>
                      <a:pt x="23" y="151"/>
                    </a:lnTo>
                    <a:lnTo>
                      <a:pt x="19" y="147"/>
                    </a:lnTo>
                    <a:lnTo>
                      <a:pt x="17" y="144"/>
                    </a:lnTo>
                    <a:lnTo>
                      <a:pt x="15" y="140"/>
                    </a:lnTo>
                    <a:lnTo>
                      <a:pt x="12" y="137"/>
                    </a:lnTo>
                    <a:lnTo>
                      <a:pt x="10" y="134"/>
                    </a:lnTo>
                    <a:lnTo>
                      <a:pt x="8" y="129"/>
                    </a:lnTo>
                    <a:lnTo>
                      <a:pt x="7" y="125"/>
                    </a:lnTo>
                    <a:lnTo>
                      <a:pt x="5" y="121"/>
                    </a:lnTo>
                    <a:lnTo>
                      <a:pt x="3" y="116"/>
                    </a:lnTo>
                    <a:lnTo>
                      <a:pt x="2" y="113"/>
                    </a:lnTo>
                    <a:lnTo>
                      <a:pt x="1" y="108"/>
                    </a:lnTo>
                    <a:lnTo>
                      <a:pt x="1" y="104"/>
                    </a:lnTo>
                    <a:lnTo>
                      <a:pt x="0" y="99"/>
                    </a:lnTo>
                    <a:lnTo>
                      <a:pt x="0" y="94"/>
                    </a:lnTo>
                    <a:lnTo>
                      <a:pt x="0" y="90"/>
                    </a:lnTo>
                    <a:lnTo>
                      <a:pt x="0" y="85"/>
                    </a:lnTo>
                    <a:lnTo>
                      <a:pt x="1" y="81"/>
                    </a:lnTo>
                    <a:lnTo>
                      <a:pt x="1" y="76"/>
                    </a:lnTo>
                    <a:lnTo>
                      <a:pt x="2" y="71"/>
                    </a:lnTo>
                    <a:lnTo>
                      <a:pt x="3" y="67"/>
                    </a:lnTo>
                    <a:lnTo>
                      <a:pt x="4" y="62"/>
                    </a:lnTo>
                    <a:lnTo>
                      <a:pt x="5" y="59"/>
                    </a:lnTo>
                    <a:lnTo>
                      <a:pt x="8" y="54"/>
                    </a:lnTo>
                    <a:lnTo>
                      <a:pt x="10" y="51"/>
                    </a:lnTo>
                    <a:lnTo>
                      <a:pt x="11" y="46"/>
                    </a:lnTo>
                    <a:lnTo>
                      <a:pt x="13" y="43"/>
                    </a:lnTo>
                    <a:lnTo>
                      <a:pt x="16" y="39"/>
                    </a:lnTo>
                    <a:lnTo>
                      <a:pt x="19" y="36"/>
                    </a:lnTo>
                    <a:lnTo>
                      <a:pt x="22" y="32"/>
                    </a:lnTo>
                    <a:lnTo>
                      <a:pt x="25" y="29"/>
                    </a:lnTo>
                    <a:lnTo>
                      <a:pt x="27" y="25"/>
                    </a:lnTo>
                    <a:lnTo>
                      <a:pt x="31" y="23"/>
                    </a:lnTo>
                    <a:lnTo>
                      <a:pt x="34" y="20"/>
                    </a:lnTo>
                    <a:lnTo>
                      <a:pt x="38" y="17"/>
                    </a:lnTo>
                    <a:lnTo>
                      <a:pt x="41" y="15"/>
                    </a:lnTo>
                    <a:lnTo>
                      <a:pt x="45" y="13"/>
                    </a:lnTo>
                    <a:lnTo>
                      <a:pt x="49" y="10"/>
                    </a:lnTo>
                    <a:lnTo>
                      <a:pt x="53" y="8"/>
                    </a:lnTo>
                    <a:lnTo>
                      <a:pt x="57" y="7"/>
                    </a:lnTo>
                    <a:lnTo>
                      <a:pt x="61" y="6"/>
                    </a:lnTo>
                    <a:lnTo>
                      <a:pt x="65" y="3"/>
                    </a:lnTo>
                    <a:lnTo>
                      <a:pt x="70" y="2"/>
                    </a:lnTo>
                    <a:lnTo>
                      <a:pt x="75" y="2"/>
                    </a:lnTo>
                    <a:lnTo>
                      <a:pt x="79" y="1"/>
                    </a:lnTo>
                    <a:lnTo>
                      <a:pt x="83" y="1"/>
                    </a:lnTo>
                    <a:lnTo>
                      <a:pt x="87" y="0"/>
                    </a:lnTo>
                    <a:lnTo>
                      <a:pt x="93" y="0"/>
                    </a:lnTo>
                    <a:close/>
                  </a:path>
                </a:pathLst>
              </a:custGeom>
              <a:solidFill>
                <a:srgbClr val="7F7F7F"/>
              </a:solidFill>
              <a:ln w="9525">
                <a:noFill/>
                <a:round/>
                <a:headEnd/>
                <a:tailEnd/>
              </a:ln>
            </p:spPr>
            <p:txBody>
              <a:bodyPr/>
              <a:lstStyle/>
              <a:p>
                <a:endParaRPr lang="en-GB"/>
              </a:p>
            </p:txBody>
          </p:sp>
          <p:sp>
            <p:nvSpPr>
              <p:cNvPr id="776" name="Freeform 1381"/>
              <p:cNvSpPr>
                <a:spLocks/>
              </p:cNvSpPr>
              <p:nvPr/>
            </p:nvSpPr>
            <p:spPr bwMode="auto">
              <a:xfrm>
                <a:off x="4099" y="3031"/>
                <a:ext cx="46" cy="48"/>
              </a:xfrm>
              <a:custGeom>
                <a:avLst/>
                <a:gdLst>
                  <a:gd name="T0" fmla="*/ 23 w 91"/>
                  <a:gd name="T1" fmla="*/ 23 h 94"/>
                  <a:gd name="T2" fmla="*/ 23 w 91"/>
                  <a:gd name="T3" fmla="*/ 21 h 94"/>
                  <a:gd name="T4" fmla="*/ 23 w 91"/>
                  <a:gd name="T5" fmla="*/ 18 h 94"/>
                  <a:gd name="T6" fmla="*/ 22 w 91"/>
                  <a:gd name="T7" fmla="*/ 16 h 94"/>
                  <a:gd name="T8" fmla="*/ 21 w 91"/>
                  <a:gd name="T9" fmla="*/ 14 h 94"/>
                  <a:gd name="T10" fmla="*/ 20 w 91"/>
                  <a:gd name="T11" fmla="*/ 12 h 94"/>
                  <a:gd name="T12" fmla="*/ 19 w 91"/>
                  <a:gd name="T13" fmla="*/ 10 h 94"/>
                  <a:gd name="T14" fmla="*/ 17 w 91"/>
                  <a:gd name="T15" fmla="*/ 8 h 94"/>
                  <a:gd name="T16" fmla="*/ 16 w 91"/>
                  <a:gd name="T17" fmla="*/ 7 h 94"/>
                  <a:gd name="T18" fmla="*/ 14 w 91"/>
                  <a:gd name="T19" fmla="*/ 5 h 94"/>
                  <a:gd name="T20" fmla="*/ 12 w 91"/>
                  <a:gd name="T21" fmla="*/ 4 h 94"/>
                  <a:gd name="T22" fmla="*/ 10 w 91"/>
                  <a:gd name="T23" fmla="*/ 3 h 94"/>
                  <a:gd name="T24" fmla="*/ 8 w 91"/>
                  <a:gd name="T25" fmla="*/ 2 h 94"/>
                  <a:gd name="T26" fmla="*/ 6 w 91"/>
                  <a:gd name="T27" fmla="*/ 1 h 94"/>
                  <a:gd name="T28" fmla="*/ 4 w 91"/>
                  <a:gd name="T29" fmla="*/ 1 h 94"/>
                  <a:gd name="T30" fmla="*/ 2 w 91"/>
                  <a:gd name="T31" fmla="*/ 0 h 94"/>
                  <a:gd name="T32" fmla="*/ 0 w 91"/>
                  <a:gd name="T33" fmla="*/ 1 h 94"/>
                  <a:gd name="T34" fmla="*/ 2 w 91"/>
                  <a:gd name="T35" fmla="*/ 2 h 94"/>
                  <a:gd name="T36" fmla="*/ 5 w 91"/>
                  <a:gd name="T37" fmla="*/ 2 h 94"/>
                  <a:gd name="T38" fmla="*/ 7 w 91"/>
                  <a:gd name="T39" fmla="*/ 3 h 94"/>
                  <a:gd name="T40" fmla="*/ 9 w 91"/>
                  <a:gd name="T41" fmla="*/ 3 h 94"/>
                  <a:gd name="T42" fmla="*/ 11 w 91"/>
                  <a:gd name="T43" fmla="*/ 4 h 94"/>
                  <a:gd name="T44" fmla="*/ 12 w 91"/>
                  <a:gd name="T45" fmla="*/ 5 h 94"/>
                  <a:gd name="T46" fmla="*/ 14 w 91"/>
                  <a:gd name="T47" fmla="*/ 7 h 94"/>
                  <a:gd name="T48" fmla="*/ 16 w 91"/>
                  <a:gd name="T49" fmla="*/ 8 h 94"/>
                  <a:gd name="T50" fmla="*/ 17 w 91"/>
                  <a:gd name="T51" fmla="*/ 10 h 94"/>
                  <a:gd name="T52" fmla="*/ 19 w 91"/>
                  <a:gd name="T53" fmla="*/ 12 h 94"/>
                  <a:gd name="T54" fmla="*/ 19 w 91"/>
                  <a:gd name="T55" fmla="*/ 14 h 94"/>
                  <a:gd name="T56" fmla="*/ 21 w 91"/>
                  <a:gd name="T57" fmla="*/ 16 h 94"/>
                  <a:gd name="T58" fmla="*/ 21 w 91"/>
                  <a:gd name="T59" fmla="*/ 18 h 94"/>
                  <a:gd name="T60" fmla="*/ 22 w 91"/>
                  <a:gd name="T61" fmla="*/ 20 h 94"/>
                  <a:gd name="T62" fmla="*/ 22 w 91"/>
                  <a:gd name="T63" fmla="*/ 22 h 94"/>
                  <a:gd name="T64" fmla="*/ 22 w 91"/>
                  <a:gd name="T65" fmla="*/ 25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94"/>
                  <a:gd name="T101" fmla="*/ 91 w 91"/>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94">
                    <a:moveTo>
                      <a:pt x="91" y="94"/>
                    </a:moveTo>
                    <a:lnTo>
                      <a:pt x="91" y="90"/>
                    </a:lnTo>
                    <a:lnTo>
                      <a:pt x="91" y="85"/>
                    </a:lnTo>
                    <a:lnTo>
                      <a:pt x="91" y="80"/>
                    </a:lnTo>
                    <a:lnTo>
                      <a:pt x="90" y="76"/>
                    </a:lnTo>
                    <a:lnTo>
                      <a:pt x="89" y="71"/>
                    </a:lnTo>
                    <a:lnTo>
                      <a:pt x="88" y="66"/>
                    </a:lnTo>
                    <a:lnTo>
                      <a:pt x="86" y="63"/>
                    </a:lnTo>
                    <a:lnTo>
                      <a:pt x="84" y="58"/>
                    </a:lnTo>
                    <a:lnTo>
                      <a:pt x="83" y="54"/>
                    </a:lnTo>
                    <a:lnTo>
                      <a:pt x="81" y="50"/>
                    </a:lnTo>
                    <a:lnTo>
                      <a:pt x="78" y="46"/>
                    </a:lnTo>
                    <a:lnTo>
                      <a:pt x="76" y="42"/>
                    </a:lnTo>
                    <a:lnTo>
                      <a:pt x="74" y="39"/>
                    </a:lnTo>
                    <a:lnTo>
                      <a:pt x="71" y="35"/>
                    </a:lnTo>
                    <a:lnTo>
                      <a:pt x="68" y="32"/>
                    </a:lnTo>
                    <a:lnTo>
                      <a:pt x="64" y="28"/>
                    </a:lnTo>
                    <a:lnTo>
                      <a:pt x="62" y="25"/>
                    </a:lnTo>
                    <a:lnTo>
                      <a:pt x="59" y="23"/>
                    </a:lnTo>
                    <a:lnTo>
                      <a:pt x="55" y="19"/>
                    </a:lnTo>
                    <a:lnTo>
                      <a:pt x="52" y="17"/>
                    </a:lnTo>
                    <a:lnTo>
                      <a:pt x="47" y="15"/>
                    </a:lnTo>
                    <a:lnTo>
                      <a:pt x="44" y="12"/>
                    </a:lnTo>
                    <a:lnTo>
                      <a:pt x="40" y="10"/>
                    </a:lnTo>
                    <a:lnTo>
                      <a:pt x="36" y="8"/>
                    </a:lnTo>
                    <a:lnTo>
                      <a:pt x="31" y="7"/>
                    </a:lnTo>
                    <a:lnTo>
                      <a:pt x="28" y="4"/>
                    </a:lnTo>
                    <a:lnTo>
                      <a:pt x="23" y="3"/>
                    </a:lnTo>
                    <a:lnTo>
                      <a:pt x="18" y="2"/>
                    </a:lnTo>
                    <a:lnTo>
                      <a:pt x="14" y="1"/>
                    </a:lnTo>
                    <a:lnTo>
                      <a:pt x="9" y="1"/>
                    </a:lnTo>
                    <a:lnTo>
                      <a:pt x="5" y="0"/>
                    </a:lnTo>
                    <a:lnTo>
                      <a:pt x="0" y="0"/>
                    </a:lnTo>
                    <a:lnTo>
                      <a:pt x="0" y="4"/>
                    </a:lnTo>
                    <a:lnTo>
                      <a:pt x="3" y="5"/>
                    </a:lnTo>
                    <a:lnTo>
                      <a:pt x="8" y="5"/>
                    </a:lnTo>
                    <a:lnTo>
                      <a:pt x="13" y="5"/>
                    </a:lnTo>
                    <a:lnTo>
                      <a:pt x="17" y="7"/>
                    </a:lnTo>
                    <a:lnTo>
                      <a:pt x="22" y="8"/>
                    </a:lnTo>
                    <a:lnTo>
                      <a:pt x="25" y="9"/>
                    </a:lnTo>
                    <a:lnTo>
                      <a:pt x="30" y="10"/>
                    </a:lnTo>
                    <a:lnTo>
                      <a:pt x="33" y="12"/>
                    </a:lnTo>
                    <a:lnTo>
                      <a:pt x="38" y="14"/>
                    </a:lnTo>
                    <a:lnTo>
                      <a:pt x="41" y="16"/>
                    </a:lnTo>
                    <a:lnTo>
                      <a:pt x="45" y="18"/>
                    </a:lnTo>
                    <a:lnTo>
                      <a:pt x="48" y="20"/>
                    </a:lnTo>
                    <a:lnTo>
                      <a:pt x="52" y="23"/>
                    </a:lnTo>
                    <a:lnTo>
                      <a:pt x="55" y="26"/>
                    </a:lnTo>
                    <a:lnTo>
                      <a:pt x="59" y="28"/>
                    </a:lnTo>
                    <a:lnTo>
                      <a:pt x="61" y="32"/>
                    </a:lnTo>
                    <a:lnTo>
                      <a:pt x="64" y="34"/>
                    </a:lnTo>
                    <a:lnTo>
                      <a:pt x="67" y="38"/>
                    </a:lnTo>
                    <a:lnTo>
                      <a:pt x="70" y="41"/>
                    </a:lnTo>
                    <a:lnTo>
                      <a:pt x="73" y="45"/>
                    </a:lnTo>
                    <a:lnTo>
                      <a:pt x="75" y="48"/>
                    </a:lnTo>
                    <a:lnTo>
                      <a:pt x="76" y="53"/>
                    </a:lnTo>
                    <a:lnTo>
                      <a:pt x="78" y="56"/>
                    </a:lnTo>
                    <a:lnTo>
                      <a:pt x="81" y="60"/>
                    </a:lnTo>
                    <a:lnTo>
                      <a:pt x="82" y="64"/>
                    </a:lnTo>
                    <a:lnTo>
                      <a:pt x="83" y="69"/>
                    </a:lnTo>
                    <a:lnTo>
                      <a:pt x="84" y="72"/>
                    </a:lnTo>
                    <a:lnTo>
                      <a:pt x="85" y="77"/>
                    </a:lnTo>
                    <a:lnTo>
                      <a:pt x="85" y="81"/>
                    </a:lnTo>
                    <a:lnTo>
                      <a:pt x="86" y="86"/>
                    </a:lnTo>
                    <a:lnTo>
                      <a:pt x="86" y="90"/>
                    </a:lnTo>
                    <a:lnTo>
                      <a:pt x="86" y="94"/>
                    </a:lnTo>
                    <a:lnTo>
                      <a:pt x="91" y="94"/>
                    </a:lnTo>
                    <a:close/>
                  </a:path>
                </a:pathLst>
              </a:custGeom>
              <a:solidFill>
                <a:srgbClr val="000000"/>
              </a:solidFill>
              <a:ln w="9525">
                <a:noFill/>
                <a:round/>
                <a:headEnd/>
                <a:tailEnd/>
              </a:ln>
            </p:spPr>
            <p:txBody>
              <a:bodyPr/>
              <a:lstStyle/>
              <a:p>
                <a:endParaRPr lang="en-GB"/>
              </a:p>
            </p:txBody>
          </p:sp>
          <p:sp>
            <p:nvSpPr>
              <p:cNvPr id="777" name="Freeform 1382"/>
              <p:cNvSpPr>
                <a:spLocks/>
              </p:cNvSpPr>
              <p:nvPr/>
            </p:nvSpPr>
            <p:spPr bwMode="auto">
              <a:xfrm>
                <a:off x="4098" y="3079"/>
                <a:ext cx="47" cy="46"/>
              </a:xfrm>
              <a:custGeom>
                <a:avLst/>
                <a:gdLst>
                  <a:gd name="T0" fmla="*/ 1 w 94"/>
                  <a:gd name="T1" fmla="*/ 23 h 92"/>
                  <a:gd name="T2" fmla="*/ 3 w 94"/>
                  <a:gd name="T3" fmla="*/ 23 h 92"/>
                  <a:gd name="T4" fmla="*/ 6 w 94"/>
                  <a:gd name="T5" fmla="*/ 23 h 92"/>
                  <a:gd name="T6" fmla="*/ 8 w 94"/>
                  <a:gd name="T7" fmla="*/ 22 h 92"/>
                  <a:gd name="T8" fmla="*/ 10 w 94"/>
                  <a:gd name="T9" fmla="*/ 21 h 92"/>
                  <a:gd name="T10" fmla="*/ 12 w 94"/>
                  <a:gd name="T11" fmla="*/ 20 h 92"/>
                  <a:gd name="T12" fmla="*/ 14 w 94"/>
                  <a:gd name="T13" fmla="*/ 19 h 92"/>
                  <a:gd name="T14" fmla="*/ 15 w 94"/>
                  <a:gd name="T15" fmla="*/ 18 h 92"/>
                  <a:gd name="T16" fmla="*/ 18 w 94"/>
                  <a:gd name="T17" fmla="*/ 15 h 92"/>
                  <a:gd name="T18" fmla="*/ 19 w 94"/>
                  <a:gd name="T19" fmla="*/ 14 h 92"/>
                  <a:gd name="T20" fmla="*/ 20 w 94"/>
                  <a:gd name="T21" fmla="*/ 12 h 92"/>
                  <a:gd name="T22" fmla="*/ 22 w 94"/>
                  <a:gd name="T23" fmla="*/ 11 h 92"/>
                  <a:gd name="T24" fmla="*/ 22 w 94"/>
                  <a:gd name="T25" fmla="*/ 8 h 92"/>
                  <a:gd name="T26" fmla="*/ 23 w 94"/>
                  <a:gd name="T27" fmla="*/ 6 h 92"/>
                  <a:gd name="T28" fmla="*/ 24 w 94"/>
                  <a:gd name="T29" fmla="*/ 3 h 92"/>
                  <a:gd name="T30" fmla="*/ 24 w 94"/>
                  <a:gd name="T31" fmla="*/ 1 h 92"/>
                  <a:gd name="T32" fmla="*/ 23 w 94"/>
                  <a:gd name="T33" fmla="*/ 0 h 92"/>
                  <a:gd name="T34" fmla="*/ 23 w 94"/>
                  <a:gd name="T35" fmla="*/ 3 h 92"/>
                  <a:gd name="T36" fmla="*/ 22 w 94"/>
                  <a:gd name="T37" fmla="*/ 5 h 92"/>
                  <a:gd name="T38" fmla="*/ 22 w 94"/>
                  <a:gd name="T39" fmla="*/ 6 h 92"/>
                  <a:gd name="T40" fmla="*/ 21 w 94"/>
                  <a:gd name="T41" fmla="*/ 9 h 92"/>
                  <a:gd name="T42" fmla="*/ 20 w 94"/>
                  <a:gd name="T43" fmla="*/ 11 h 92"/>
                  <a:gd name="T44" fmla="*/ 19 w 94"/>
                  <a:gd name="T45" fmla="*/ 12 h 92"/>
                  <a:gd name="T46" fmla="*/ 18 w 94"/>
                  <a:gd name="T47" fmla="*/ 14 h 92"/>
                  <a:gd name="T48" fmla="*/ 15 w 94"/>
                  <a:gd name="T49" fmla="*/ 15 h 92"/>
                  <a:gd name="T50" fmla="*/ 14 w 94"/>
                  <a:gd name="T51" fmla="*/ 17 h 92"/>
                  <a:gd name="T52" fmla="*/ 12 w 94"/>
                  <a:gd name="T53" fmla="*/ 19 h 92"/>
                  <a:gd name="T54" fmla="*/ 11 w 94"/>
                  <a:gd name="T55" fmla="*/ 20 h 92"/>
                  <a:gd name="T56" fmla="*/ 9 w 94"/>
                  <a:gd name="T57" fmla="*/ 21 h 92"/>
                  <a:gd name="T58" fmla="*/ 6 w 94"/>
                  <a:gd name="T59" fmla="*/ 21 h 92"/>
                  <a:gd name="T60" fmla="*/ 5 w 94"/>
                  <a:gd name="T61" fmla="*/ 22 h 92"/>
                  <a:gd name="T62" fmla="*/ 3 w 94"/>
                  <a:gd name="T63" fmla="*/ 22 h 92"/>
                  <a:gd name="T64" fmla="*/ 0 w 94"/>
                  <a:gd name="T65" fmla="*/ 22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2"/>
                  <a:gd name="T101" fmla="*/ 94 w 94"/>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2">
                    <a:moveTo>
                      <a:pt x="0" y="92"/>
                    </a:moveTo>
                    <a:lnTo>
                      <a:pt x="4" y="92"/>
                    </a:lnTo>
                    <a:lnTo>
                      <a:pt x="9" y="92"/>
                    </a:lnTo>
                    <a:lnTo>
                      <a:pt x="13" y="92"/>
                    </a:lnTo>
                    <a:lnTo>
                      <a:pt x="18" y="91"/>
                    </a:lnTo>
                    <a:lnTo>
                      <a:pt x="23" y="90"/>
                    </a:lnTo>
                    <a:lnTo>
                      <a:pt x="27" y="89"/>
                    </a:lnTo>
                    <a:lnTo>
                      <a:pt x="32" y="88"/>
                    </a:lnTo>
                    <a:lnTo>
                      <a:pt x="35" y="86"/>
                    </a:lnTo>
                    <a:lnTo>
                      <a:pt x="40" y="84"/>
                    </a:lnTo>
                    <a:lnTo>
                      <a:pt x="44" y="82"/>
                    </a:lnTo>
                    <a:lnTo>
                      <a:pt x="48" y="80"/>
                    </a:lnTo>
                    <a:lnTo>
                      <a:pt x="51" y="77"/>
                    </a:lnTo>
                    <a:lnTo>
                      <a:pt x="56" y="75"/>
                    </a:lnTo>
                    <a:lnTo>
                      <a:pt x="59" y="73"/>
                    </a:lnTo>
                    <a:lnTo>
                      <a:pt x="63" y="69"/>
                    </a:lnTo>
                    <a:lnTo>
                      <a:pt x="66" y="67"/>
                    </a:lnTo>
                    <a:lnTo>
                      <a:pt x="69" y="63"/>
                    </a:lnTo>
                    <a:lnTo>
                      <a:pt x="72" y="60"/>
                    </a:lnTo>
                    <a:lnTo>
                      <a:pt x="74" y="57"/>
                    </a:lnTo>
                    <a:lnTo>
                      <a:pt x="78" y="53"/>
                    </a:lnTo>
                    <a:lnTo>
                      <a:pt x="80" y="48"/>
                    </a:lnTo>
                    <a:lnTo>
                      <a:pt x="82" y="45"/>
                    </a:lnTo>
                    <a:lnTo>
                      <a:pt x="85" y="42"/>
                    </a:lnTo>
                    <a:lnTo>
                      <a:pt x="87" y="37"/>
                    </a:lnTo>
                    <a:lnTo>
                      <a:pt x="88" y="32"/>
                    </a:lnTo>
                    <a:lnTo>
                      <a:pt x="89" y="29"/>
                    </a:lnTo>
                    <a:lnTo>
                      <a:pt x="92" y="24"/>
                    </a:lnTo>
                    <a:lnTo>
                      <a:pt x="92" y="20"/>
                    </a:lnTo>
                    <a:lnTo>
                      <a:pt x="93" y="15"/>
                    </a:lnTo>
                    <a:lnTo>
                      <a:pt x="94" y="10"/>
                    </a:lnTo>
                    <a:lnTo>
                      <a:pt x="94" y="6"/>
                    </a:lnTo>
                    <a:lnTo>
                      <a:pt x="94" y="0"/>
                    </a:lnTo>
                    <a:lnTo>
                      <a:pt x="89" y="0"/>
                    </a:lnTo>
                    <a:lnTo>
                      <a:pt x="89" y="5"/>
                    </a:lnTo>
                    <a:lnTo>
                      <a:pt x="89" y="9"/>
                    </a:lnTo>
                    <a:lnTo>
                      <a:pt x="88" y="14"/>
                    </a:lnTo>
                    <a:lnTo>
                      <a:pt x="87" y="19"/>
                    </a:lnTo>
                    <a:lnTo>
                      <a:pt x="86" y="23"/>
                    </a:lnTo>
                    <a:lnTo>
                      <a:pt x="85" y="27"/>
                    </a:lnTo>
                    <a:lnTo>
                      <a:pt x="84" y="31"/>
                    </a:lnTo>
                    <a:lnTo>
                      <a:pt x="82" y="35"/>
                    </a:lnTo>
                    <a:lnTo>
                      <a:pt x="80" y="39"/>
                    </a:lnTo>
                    <a:lnTo>
                      <a:pt x="78" y="43"/>
                    </a:lnTo>
                    <a:lnTo>
                      <a:pt x="76" y="46"/>
                    </a:lnTo>
                    <a:lnTo>
                      <a:pt x="73" y="50"/>
                    </a:lnTo>
                    <a:lnTo>
                      <a:pt x="71" y="53"/>
                    </a:lnTo>
                    <a:lnTo>
                      <a:pt x="69" y="57"/>
                    </a:lnTo>
                    <a:lnTo>
                      <a:pt x="65" y="60"/>
                    </a:lnTo>
                    <a:lnTo>
                      <a:pt x="63" y="62"/>
                    </a:lnTo>
                    <a:lnTo>
                      <a:pt x="59" y="66"/>
                    </a:lnTo>
                    <a:lnTo>
                      <a:pt x="56" y="68"/>
                    </a:lnTo>
                    <a:lnTo>
                      <a:pt x="53" y="71"/>
                    </a:lnTo>
                    <a:lnTo>
                      <a:pt x="49" y="74"/>
                    </a:lnTo>
                    <a:lnTo>
                      <a:pt x="46" y="76"/>
                    </a:lnTo>
                    <a:lnTo>
                      <a:pt x="42" y="77"/>
                    </a:lnTo>
                    <a:lnTo>
                      <a:pt x="38" y="80"/>
                    </a:lnTo>
                    <a:lnTo>
                      <a:pt x="34" y="82"/>
                    </a:lnTo>
                    <a:lnTo>
                      <a:pt x="29" y="83"/>
                    </a:lnTo>
                    <a:lnTo>
                      <a:pt x="26" y="84"/>
                    </a:lnTo>
                    <a:lnTo>
                      <a:pt x="21" y="85"/>
                    </a:lnTo>
                    <a:lnTo>
                      <a:pt x="17" y="86"/>
                    </a:lnTo>
                    <a:lnTo>
                      <a:pt x="13" y="86"/>
                    </a:lnTo>
                    <a:lnTo>
                      <a:pt x="9" y="88"/>
                    </a:lnTo>
                    <a:lnTo>
                      <a:pt x="4" y="88"/>
                    </a:lnTo>
                    <a:lnTo>
                      <a:pt x="0" y="88"/>
                    </a:lnTo>
                    <a:lnTo>
                      <a:pt x="0" y="92"/>
                    </a:lnTo>
                    <a:close/>
                  </a:path>
                </a:pathLst>
              </a:custGeom>
              <a:solidFill>
                <a:srgbClr val="000000"/>
              </a:solidFill>
              <a:ln w="9525">
                <a:noFill/>
                <a:round/>
                <a:headEnd/>
                <a:tailEnd/>
              </a:ln>
            </p:spPr>
            <p:txBody>
              <a:bodyPr/>
              <a:lstStyle/>
              <a:p>
                <a:endParaRPr lang="en-GB"/>
              </a:p>
            </p:txBody>
          </p:sp>
          <p:sp>
            <p:nvSpPr>
              <p:cNvPr id="778" name="Freeform 1383"/>
              <p:cNvSpPr>
                <a:spLocks/>
              </p:cNvSpPr>
              <p:nvPr/>
            </p:nvSpPr>
            <p:spPr bwMode="auto">
              <a:xfrm>
                <a:off x="4052" y="3077"/>
                <a:ext cx="46" cy="48"/>
              </a:xfrm>
              <a:custGeom>
                <a:avLst/>
                <a:gdLst>
                  <a:gd name="T0" fmla="*/ 0 w 93"/>
                  <a:gd name="T1" fmla="*/ 1 h 94"/>
                  <a:gd name="T2" fmla="*/ 0 w 93"/>
                  <a:gd name="T3" fmla="*/ 4 h 94"/>
                  <a:gd name="T4" fmla="*/ 0 w 93"/>
                  <a:gd name="T5" fmla="*/ 6 h 94"/>
                  <a:gd name="T6" fmla="*/ 1 w 93"/>
                  <a:gd name="T7" fmla="*/ 8 h 94"/>
                  <a:gd name="T8" fmla="*/ 2 w 93"/>
                  <a:gd name="T9" fmla="*/ 10 h 94"/>
                  <a:gd name="T10" fmla="*/ 3 w 93"/>
                  <a:gd name="T11" fmla="*/ 13 h 94"/>
                  <a:gd name="T12" fmla="*/ 4 w 93"/>
                  <a:gd name="T13" fmla="*/ 15 h 94"/>
                  <a:gd name="T14" fmla="*/ 5 w 93"/>
                  <a:gd name="T15" fmla="*/ 16 h 94"/>
                  <a:gd name="T16" fmla="*/ 7 w 93"/>
                  <a:gd name="T17" fmla="*/ 18 h 94"/>
                  <a:gd name="T18" fmla="*/ 9 w 93"/>
                  <a:gd name="T19" fmla="*/ 19 h 94"/>
                  <a:gd name="T20" fmla="*/ 11 w 93"/>
                  <a:gd name="T21" fmla="*/ 21 h 94"/>
                  <a:gd name="T22" fmla="*/ 13 w 93"/>
                  <a:gd name="T23" fmla="*/ 22 h 94"/>
                  <a:gd name="T24" fmla="*/ 15 w 93"/>
                  <a:gd name="T25" fmla="*/ 23 h 94"/>
                  <a:gd name="T26" fmla="*/ 17 w 93"/>
                  <a:gd name="T27" fmla="*/ 23 h 94"/>
                  <a:gd name="T28" fmla="*/ 19 w 93"/>
                  <a:gd name="T29" fmla="*/ 24 h 94"/>
                  <a:gd name="T30" fmla="*/ 22 w 93"/>
                  <a:gd name="T31" fmla="*/ 25 h 94"/>
                  <a:gd name="T32" fmla="*/ 23 w 93"/>
                  <a:gd name="T33" fmla="*/ 23 h 94"/>
                  <a:gd name="T34" fmla="*/ 20 w 93"/>
                  <a:gd name="T35" fmla="*/ 23 h 94"/>
                  <a:gd name="T36" fmla="*/ 18 w 93"/>
                  <a:gd name="T37" fmla="*/ 22 h 94"/>
                  <a:gd name="T38" fmla="*/ 16 w 93"/>
                  <a:gd name="T39" fmla="*/ 22 h 94"/>
                  <a:gd name="T40" fmla="*/ 14 w 93"/>
                  <a:gd name="T41" fmla="*/ 21 h 94"/>
                  <a:gd name="T42" fmla="*/ 12 w 93"/>
                  <a:gd name="T43" fmla="*/ 20 h 94"/>
                  <a:gd name="T44" fmla="*/ 10 w 93"/>
                  <a:gd name="T45" fmla="*/ 19 h 94"/>
                  <a:gd name="T46" fmla="*/ 9 w 93"/>
                  <a:gd name="T47" fmla="*/ 18 h 94"/>
                  <a:gd name="T48" fmla="*/ 7 w 93"/>
                  <a:gd name="T49" fmla="*/ 16 h 94"/>
                  <a:gd name="T50" fmla="*/ 6 w 93"/>
                  <a:gd name="T51" fmla="*/ 15 h 94"/>
                  <a:gd name="T52" fmla="*/ 5 w 93"/>
                  <a:gd name="T53" fmla="*/ 13 h 94"/>
                  <a:gd name="T54" fmla="*/ 3 w 93"/>
                  <a:gd name="T55" fmla="*/ 11 h 94"/>
                  <a:gd name="T56" fmla="*/ 3 w 93"/>
                  <a:gd name="T57" fmla="*/ 9 h 94"/>
                  <a:gd name="T58" fmla="*/ 2 w 93"/>
                  <a:gd name="T59" fmla="*/ 7 h 94"/>
                  <a:gd name="T60" fmla="*/ 1 w 93"/>
                  <a:gd name="T61" fmla="*/ 5 h 94"/>
                  <a:gd name="T62" fmla="*/ 1 w 93"/>
                  <a:gd name="T63" fmla="*/ 3 h 94"/>
                  <a:gd name="T64" fmla="*/ 1 w 93"/>
                  <a:gd name="T65" fmla="*/ 0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4"/>
                  <a:gd name="T101" fmla="*/ 93 w 93"/>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4">
                    <a:moveTo>
                      <a:pt x="0" y="0"/>
                    </a:moveTo>
                    <a:lnTo>
                      <a:pt x="0" y="4"/>
                    </a:lnTo>
                    <a:lnTo>
                      <a:pt x="0" y="9"/>
                    </a:lnTo>
                    <a:lnTo>
                      <a:pt x="1" y="14"/>
                    </a:lnTo>
                    <a:lnTo>
                      <a:pt x="1" y="18"/>
                    </a:lnTo>
                    <a:lnTo>
                      <a:pt x="3" y="23"/>
                    </a:lnTo>
                    <a:lnTo>
                      <a:pt x="4" y="27"/>
                    </a:lnTo>
                    <a:lnTo>
                      <a:pt x="6" y="32"/>
                    </a:lnTo>
                    <a:lnTo>
                      <a:pt x="7" y="35"/>
                    </a:lnTo>
                    <a:lnTo>
                      <a:pt x="8" y="40"/>
                    </a:lnTo>
                    <a:lnTo>
                      <a:pt x="11" y="45"/>
                    </a:lnTo>
                    <a:lnTo>
                      <a:pt x="13" y="48"/>
                    </a:lnTo>
                    <a:lnTo>
                      <a:pt x="15" y="52"/>
                    </a:lnTo>
                    <a:lnTo>
                      <a:pt x="18" y="56"/>
                    </a:lnTo>
                    <a:lnTo>
                      <a:pt x="21" y="60"/>
                    </a:lnTo>
                    <a:lnTo>
                      <a:pt x="23" y="63"/>
                    </a:lnTo>
                    <a:lnTo>
                      <a:pt x="27" y="67"/>
                    </a:lnTo>
                    <a:lnTo>
                      <a:pt x="30" y="69"/>
                    </a:lnTo>
                    <a:lnTo>
                      <a:pt x="34" y="72"/>
                    </a:lnTo>
                    <a:lnTo>
                      <a:pt x="37" y="75"/>
                    </a:lnTo>
                    <a:lnTo>
                      <a:pt x="41" y="78"/>
                    </a:lnTo>
                    <a:lnTo>
                      <a:pt x="44" y="80"/>
                    </a:lnTo>
                    <a:lnTo>
                      <a:pt x="48" y="83"/>
                    </a:lnTo>
                    <a:lnTo>
                      <a:pt x="52" y="85"/>
                    </a:lnTo>
                    <a:lnTo>
                      <a:pt x="56" y="86"/>
                    </a:lnTo>
                    <a:lnTo>
                      <a:pt x="60" y="88"/>
                    </a:lnTo>
                    <a:lnTo>
                      <a:pt x="65" y="90"/>
                    </a:lnTo>
                    <a:lnTo>
                      <a:pt x="69" y="91"/>
                    </a:lnTo>
                    <a:lnTo>
                      <a:pt x="74" y="92"/>
                    </a:lnTo>
                    <a:lnTo>
                      <a:pt x="79" y="93"/>
                    </a:lnTo>
                    <a:lnTo>
                      <a:pt x="83" y="94"/>
                    </a:lnTo>
                    <a:lnTo>
                      <a:pt x="88" y="94"/>
                    </a:lnTo>
                    <a:lnTo>
                      <a:pt x="93" y="94"/>
                    </a:lnTo>
                    <a:lnTo>
                      <a:pt x="93" y="90"/>
                    </a:lnTo>
                    <a:lnTo>
                      <a:pt x="88" y="90"/>
                    </a:lnTo>
                    <a:lnTo>
                      <a:pt x="83" y="90"/>
                    </a:lnTo>
                    <a:lnTo>
                      <a:pt x="79" y="88"/>
                    </a:lnTo>
                    <a:lnTo>
                      <a:pt x="74" y="87"/>
                    </a:lnTo>
                    <a:lnTo>
                      <a:pt x="71" y="86"/>
                    </a:lnTo>
                    <a:lnTo>
                      <a:pt x="66" y="85"/>
                    </a:lnTo>
                    <a:lnTo>
                      <a:pt x="63" y="84"/>
                    </a:lnTo>
                    <a:lnTo>
                      <a:pt x="58" y="83"/>
                    </a:lnTo>
                    <a:lnTo>
                      <a:pt x="54" y="80"/>
                    </a:lnTo>
                    <a:lnTo>
                      <a:pt x="50" y="78"/>
                    </a:lnTo>
                    <a:lnTo>
                      <a:pt x="46" y="76"/>
                    </a:lnTo>
                    <a:lnTo>
                      <a:pt x="43" y="73"/>
                    </a:lnTo>
                    <a:lnTo>
                      <a:pt x="40" y="71"/>
                    </a:lnTo>
                    <a:lnTo>
                      <a:pt x="36" y="69"/>
                    </a:lnTo>
                    <a:lnTo>
                      <a:pt x="34" y="65"/>
                    </a:lnTo>
                    <a:lnTo>
                      <a:pt x="30" y="63"/>
                    </a:lnTo>
                    <a:lnTo>
                      <a:pt x="27" y="60"/>
                    </a:lnTo>
                    <a:lnTo>
                      <a:pt x="25" y="56"/>
                    </a:lnTo>
                    <a:lnTo>
                      <a:pt x="22" y="53"/>
                    </a:lnTo>
                    <a:lnTo>
                      <a:pt x="20" y="49"/>
                    </a:lnTo>
                    <a:lnTo>
                      <a:pt x="18" y="46"/>
                    </a:lnTo>
                    <a:lnTo>
                      <a:pt x="15" y="42"/>
                    </a:lnTo>
                    <a:lnTo>
                      <a:pt x="13" y="38"/>
                    </a:lnTo>
                    <a:lnTo>
                      <a:pt x="12" y="34"/>
                    </a:lnTo>
                    <a:lnTo>
                      <a:pt x="10" y="30"/>
                    </a:lnTo>
                    <a:lnTo>
                      <a:pt x="8" y="26"/>
                    </a:lnTo>
                    <a:lnTo>
                      <a:pt x="7" y="22"/>
                    </a:lnTo>
                    <a:lnTo>
                      <a:pt x="7" y="17"/>
                    </a:lnTo>
                    <a:lnTo>
                      <a:pt x="6" y="14"/>
                    </a:lnTo>
                    <a:lnTo>
                      <a:pt x="5" y="9"/>
                    </a:lnTo>
                    <a:lnTo>
                      <a:pt x="5" y="4"/>
                    </a:lnTo>
                    <a:lnTo>
                      <a:pt x="5" y="0"/>
                    </a:lnTo>
                    <a:lnTo>
                      <a:pt x="0" y="0"/>
                    </a:lnTo>
                    <a:close/>
                  </a:path>
                </a:pathLst>
              </a:custGeom>
              <a:solidFill>
                <a:srgbClr val="000000"/>
              </a:solidFill>
              <a:ln w="9525">
                <a:noFill/>
                <a:round/>
                <a:headEnd/>
                <a:tailEnd/>
              </a:ln>
            </p:spPr>
            <p:txBody>
              <a:bodyPr/>
              <a:lstStyle/>
              <a:p>
                <a:endParaRPr lang="en-GB"/>
              </a:p>
            </p:txBody>
          </p:sp>
          <p:sp>
            <p:nvSpPr>
              <p:cNvPr id="779" name="Freeform 1384"/>
              <p:cNvSpPr>
                <a:spLocks/>
              </p:cNvSpPr>
              <p:nvPr/>
            </p:nvSpPr>
            <p:spPr bwMode="auto">
              <a:xfrm>
                <a:off x="4052" y="3031"/>
                <a:ext cx="47" cy="46"/>
              </a:xfrm>
              <a:custGeom>
                <a:avLst/>
                <a:gdLst>
                  <a:gd name="T0" fmla="*/ 22 w 96"/>
                  <a:gd name="T1" fmla="*/ 0 h 92"/>
                  <a:gd name="T2" fmla="*/ 20 w 96"/>
                  <a:gd name="T3" fmla="*/ 1 h 92"/>
                  <a:gd name="T4" fmla="*/ 17 w 96"/>
                  <a:gd name="T5" fmla="*/ 1 h 92"/>
                  <a:gd name="T6" fmla="*/ 15 w 96"/>
                  <a:gd name="T7" fmla="*/ 1 h 92"/>
                  <a:gd name="T8" fmla="*/ 13 w 96"/>
                  <a:gd name="T9" fmla="*/ 3 h 92"/>
                  <a:gd name="T10" fmla="*/ 11 w 96"/>
                  <a:gd name="T11" fmla="*/ 3 h 92"/>
                  <a:gd name="T12" fmla="*/ 10 w 96"/>
                  <a:gd name="T13" fmla="*/ 5 h 92"/>
                  <a:gd name="T14" fmla="*/ 8 w 96"/>
                  <a:gd name="T15" fmla="*/ 6 h 92"/>
                  <a:gd name="T16" fmla="*/ 6 w 96"/>
                  <a:gd name="T17" fmla="*/ 7 h 92"/>
                  <a:gd name="T18" fmla="*/ 5 w 96"/>
                  <a:gd name="T19" fmla="*/ 10 h 92"/>
                  <a:gd name="T20" fmla="*/ 3 w 96"/>
                  <a:gd name="T21" fmla="*/ 11 h 92"/>
                  <a:gd name="T22" fmla="*/ 2 w 96"/>
                  <a:gd name="T23" fmla="*/ 13 h 92"/>
                  <a:gd name="T24" fmla="*/ 1 w 96"/>
                  <a:gd name="T25" fmla="*/ 15 h 92"/>
                  <a:gd name="T26" fmla="*/ 1 w 96"/>
                  <a:gd name="T27" fmla="*/ 18 h 92"/>
                  <a:gd name="T28" fmla="*/ 0 w 96"/>
                  <a:gd name="T29" fmla="*/ 20 h 92"/>
                  <a:gd name="T30" fmla="*/ 0 w 96"/>
                  <a:gd name="T31" fmla="*/ 22 h 92"/>
                  <a:gd name="T32" fmla="*/ 1 w 96"/>
                  <a:gd name="T33" fmla="*/ 23 h 92"/>
                  <a:gd name="T34" fmla="*/ 1 w 96"/>
                  <a:gd name="T35" fmla="*/ 21 h 92"/>
                  <a:gd name="T36" fmla="*/ 1 w 96"/>
                  <a:gd name="T37" fmla="*/ 19 h 92"/>
                  <a:gd name="T38" fmla="*/ 2 w 96"/>
                  <a:gd name="T39" fmla="*/ 17 h 92"/>
                  <a:gd name="T40" fmla="*/ 3 w 96"/>
                  <a:gd name="T41" fmla="*/ 14 h 92"/>
                  <a:gd name="T42" fmla="*/ 4 w 96"/>
                  <a:gd name="T43" fmla="*/ 12 h 92"/>
                  <a:gd name="T44" fmla="*/ 5 w 96"/>
                  <a:gd name="T45" fmla="*/ 11 h 92"/>
                  <a:gd name="T46" fmla="*/ 6 w 96"/>
                  <a:gd name="T47" fmla="*/ 9 h 92"/>
                  <a:gd name="T48" fmla="*/ 8 w 96"/>
                  <a:gd name="T49" fmla="*/ 7 h 92"/>
                  <a:gd name="T50" fmla="*/ 9 w 96"/>
                  <a:gd name="T51" fmla="*/ 6 h 92"/>
                  <a:gd name="T52" fmla="*/ 11 w 96"/>
                  <a:gd name="T53" fmla="*/ 5 h 92"/>
                  <a:gd name="T54" fmla="*/ 13 w 96"/>
                  <a:gd name="T55" fmla="*/ 3 h 92"/>
                  <a:gd name="T56" fmla="*/ 15 w 96"/>
                  <a:gd name="T57" fmla="*/ 3 h 92"/>
                  <a:gd name="T58" fmla="*/ 17 w 96"/>
                  <a:gd name="T59" fmla="*/ 2 h 92"/>
                  <a:gd name="T60" fmla="*/ 19 w 96"/>
                  <a:gd name="T61" fmla="*/ 1 h 92"/>
                  <a:gd name="T62" fmla="*/ 21 w 96"/>
                  <a:gd name="T63" fmla="*/ 1 h 92"/>
                  <a:gd name="T64" fmla="*/ 23 w 96"/>
                  <a:gd name="T65" fmla="*/ 1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6"/>
                  <a:gd name="T100" fmla="*/ 0 h 92"/>
                  <a:gd name="T101" fmla="*/ 96 w 96"/>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6" h="92">
                    <a:moveTo>
                      <a:pt x="96" y="0"/>
                    </a:moveTo>
                    <a:lnTo>
                      <a:pt x="90" y="0"/>
                    </a:lnTo>
                    <a:lnTo>
                      <a:pt x="86" y="0"/>
                    </a:lnTo>
                    <a:lnTo>
                      <a:pt x="81" y="1"/>
                    </a:lnTo>
                    <a:lnTo>
                      <a:pt x="76" y="2"/>
                    </a:lnTo>
                    <a:lnTo>
                      <a:pt x="72" y="2"/>
                    </a:lnTo>
                    <a:lnTo>
                      <a:pt x="67" y="3"/>
                    </a:lnTo>
                    <a:lnTo>
                      <a:pt x="64" y="5"/>
                    </a:lnTo>
                    <a:lnTo>
                      <a:pt x="59" y="7"/>
                    </a:lnTo>
                    <a:lnTo>
                      <a:pt x="54" y="9"/>
                    </a:lnTo>
                    <a:lnTo>
                      <a:pt x="51" y="10"/>
                    </a:lnTo>
                    <a:lnTo>
                      <a:pt x="46" y="12"/>
                    </a:lnTo>
                    <a:lnTo>
                      <a:pt x="43" y="15"/>
                    </a:lnTo>
                    <a:lnTo>
                      <a:pt x="40" y="17"/>
                    </a:lnTo>
                    <a:lnTo>
                      <a:pt x="36" y="20"/>
                    </a:lnTo>
                    <a:lnTo>
                      <a:pt x="33" y="23"/>
                    </a:lnTo>
                    <a:lnTo>
                      <a:pt x="29" y="26"/>
                    </a:lnTo>
                    <a:lnTo>
                      <a:pt x="26" y="30"/>
                    </a:lnTo>
                    <a:lnTo>
                      <a:pt x="23" y="33"/>
                    </a:lnTo>
                    <a:lnTo>
                      <a:pt x="20" y="37"/>
                    </a:lnTo>
                    <a:lnTo>
                      <a:pt x="18" y="40"/>
                    </a:lnTo>
                    <a:lnTo>
                      <a:pt x="15" y="43"/>
                    </a:lnTo>
                    <a:lnTo>
                      <a:pt x="13" y="47"/>
                    </a:lnTo>
                    <a:lnTo>
                      <a:pt x="11" y="52"/>
                    </a:lnTo>
                    <a:lnTo>
                      <a:pt x="8" y="55"/>
                    </a:lnTo>
                    <a:lnTo>
                      <a:pt x="6" y="60"/>
                    </a:lnTo>
                    <a:lnTo>
                      <a:pt x="5" y="64"/>
                    </a:lnTo>
                    <a:lnTo>
                      <a:pt x="4" y="69"/>
                    </a:lnTo>
                    <a:lnTo>
                      <a:pt x="3" y="72"/>
                    </a:lnTo>
                    <a:lnTo>
                      <a:pt x="1" y="77"/>
                    </a:lnTo>
                    <a:lnTo>
                      <a:pt x="1" y="81"/>
                    </a:lnTo>
                    <a:lnTo>
                      <a:pt x="0" y="87"/>
                    </a:lnTo>
                    <a:lnTo>
                      <a:pt x="0" y="92"/>
                    </a:lnTo>
                    <a:lnTo>
                      <a:pt x="5" y="92"/>
                    </a:lnTo>
                    <a:lnTo>
                      <a:pt x="5" y="87"/>
                    </a:lnTo>
                    <a:lnTo>
                      <a:pt x="6" y="83"/>
                    </a:lnTo>
                    <a:lnTo>
                      <a:pt x="6" y="78"/>
                    </a:lnTo>
                    <a:lnTo>
                      <a:pt x="7" y="73"/>
                    </a:lnTo>
                    <a:lnTo>
                      <a:pt x="8" y="70"/>
                    </a:lnTo>
                    <a:lnTo>
                      <a:pt x="10" y="65"/>
                    </a:lnTo>
                    <a:lnTo>
                      <a:pt x="11" y="61"/>
                    </a:lnTo>
                    <a:lnTo>
                      <a:pt x="13" y="57"/>
                    </a:lnTo>
                    <a:lnTo>
                      <a:pt x="14" y="54"/>
                    </a:lnTo>
                    <a:lnTo>
                      <a:pt x="16" y="49"/>
                    </a:lnTo>
                    <a:lnTo>
                      <a:pt x="19" y="46"/>
                    </a:lnTo>
                    <a:lnTo>
                      <a:pt x="21" y="42"/>
                    </a:lnTo>
                    <a:lnTo>
                      <a:pt x="23" y="39"/>
                    </a:lnTo>
                    <a:lnTo>
                      <a:pt x="27" y="35"/>
                    </a:lnTo>
                    <a:lnTo>
                      <a:pt x="29" y="33"/>
                    </a:lnTo>
                    <a:lnTo>
                      <a:pt x="33" y="30"/>
                    </a:lnTo>
                    <a:lnTo>
                      <a:pt x="36" y="26"/>
                    </a:lnTo>
                    <a:lnTo>
                      <a:pt x="38" y="24"/>
                    </a:lnTo>
                    <a:lnTo>
                      <a:pt x="42" y="22"/>
                    </a:lnTo>
                    <a:lnTo>
                      <a:pt x="45" y="19"/>
                    </a:lnTo>
                    <a:lnTo>
                      <a:pt x="49" y="17"/>
                    </a:lnTo>
                    <a:lnTo>
                      <a:pt x="53" y="15"/>
                    </a:lnTo>
                    <a:lnTo>
                      <a:pt x="57" y="12"/>
                    </a:lnTo>
                    <a:lnTo>
                      <a:pt x="61" y="11"/>
                    </a:lnTo>
                    <a:lnTo>
                      <a:pt x="65" y="10"/>
                    </a:lnTo>
                    <a:lnTo>
                      <a:pt x="69" y="8"/>
                    </a:lnTo>
                    <a:lnTo>
                      <a:pt x="73" y="7"/>
                    </a:lnTo>
                    <a:lnTo>
                      <a:pt x="78" y="7"/>
                    </a:lnTo>
                    <a:lnTo>
                      <a:pt x="82" y="5"/>
                    </a:lnTo>
                    <a:lnTo>
                      <a:pt x="87" y="5"/>
                    </a:lnTo>
                    <a:lnTo>
                      <a:pt x="91" y="4"/>
                    </a:lnTo>
                    <a:lnTo>
                      <a:pt x="96" y="4"/>
                    </a:lnTo>
                    <a:lnTo>
                      <a:pt x="96" y="0"/>
                    </a:lnTo>
                    <a:close/>
                  </a:path>
                </a:pathLst>
              </a:custGeom>
              <a:solidFill>
                <a:srgbClr val="000000"/>
              </a:solidFill>
              <a:ln w="9525">
                <a:noFill/>
                <a:round/>
                <a:headEnd/>
                <a:tailEnd/>
              </a:ln>
            </p:spPr>
            <p:txBody>
              <a:bodyPr/>
              <a:lstStyle/>
              <a:p>
                <a:endParaRPr lang="en-GB"/>
              </a:p>
            </p:txBody>
          </p:sp>
          <p:sp>
            <p:nvSpPr>
              <p:cNvPr id="780" name="Freeform 1385"/>
              <p:cNvSpPr>
                <a:spLocks/>
              </p:cNvSpPr>
              <p:nvPr/>
            </p:nvSpPr>
            <p:spPr bwMode="auto">
              <a:xfrm>
                <a:off x="4061" y="3041"/>
                <a:ext cx="75" cy="75"/>
              </a:xfrm>
              <a:custGeom>
                <a:avLst/>
                <a:gdLst>
                  <a:gd name="T0" fmla="*/ 21 w 150"/>
                  <a:gd name="T1" fmla="*/ 0 h 151"/>
                  <a:gd name="T2" fmla="*/ 23 w 150"/>
                  <a:gd name="T3" fmla="*/ 0 h 151"/>
                  <a:gd name="T4" fmla="*/ 26 w 150"/>
                  <a:gd name="T5" fmla="*/ 1 h 151"/>
                  <a:gd name="T6" fmla="*/ 28 w 150"/>
                  <a:gd name="T7" fmla="*/ 3 h 151"/>
                  <a:gd name="T8" fmla="*/ 31 w 150"/>
                  <a:gd name="T9" fmla="*/ 4 h 151"/>
                  <a:gd name="T10" fmla="*/ 33 w 150"/>
                  <a:gd name="T11" fmla="*/ 6 h 151"/>
                  <a:gd name="T12" fmla="*/ 35 w 150"/>
                  <a:gd name="T13" fmla="*/ 8 h 151"/>
                  <a:gd name="T14" fmla="*/ 36 w 150"/>
                  <a:gd name="T15" fmla="*/ 11 h 151"/>
                  <a:gd name="T16" fmla="*/ 37 w 150"/>
                  <a:gd name="T17" fmla="*/ 13 h 151"/>
                  <a:gd name="T18" fmla="*/ 38 w 150"/>
                  <a:gd name="T19" fmla="*/ 16 h 151"/>
                  <a:gd name="T20" fmla="*/ 38 w 150"/>
                  <a:gd name="T21" fmla="*/ 19 h 151"/>
                  <a:gd name="T22" fmla="*/ 38 w 150"/>
                  <a:gd name="T23" fmla="*/ 22 h 151"/>
                  <a:gd name="T24" fmla="*/ 37 w 150"/>
                  <a:gd name="T25" fmla="*/ 24 h 151"/>
                  <a:gd name="T26" fmla="*/ 36 w 150"/>
                  <a:gd name="T27" fmla="*/ 27 h 151"/>
                  <a:gd name="T28" fmla="*/ 35 w 150"/>
                  <a:gd name="T29" fmla="*/ 29 h 151"/>
                  <a:gd name="T30" fmla="*/ 33 w 150"/>
                  <a:gd name="T31" fmla="*/ 31 h 151"/>
                  <a:gd name="T32" fmla="*/ 30 w 150"/>
                  <a:gd name="T33" fmla="*/ 33 h 151"/>
                  <a:gd name="T34" fmla="*/ 28 w 150"/>
                  <a:gd name="T35" fmla="*/ 35 h 151"/>
                  <a:gd name="T36" fmla="*/ 25 w 150"/>
                  <a:gd name="T37" fmla="*/ 36 h 151"/>
                  <a:gd name="T38" fmla="*/ 23 w 150"/>
                  <a:gd name="T39" fmla="*/ 37 h 151"/>
                  <a:gd name="T40" fmla="*/ 20 w 150"/>
                  <a:gd name="T41" fmla="*/ 37 h 151"/>
                  <a:gd name="T42" fmla="*/ 18 w 150"/>
                  <a:gd name="T43" fmla="*/ 37 h 151"/>
                  <a:gd name="T44" fmla="*/ 14 w 150"/>
                  <a:gd name="T45" fmla="*/ 37 h 151"/>
                  <a:gd name="T46" fmla="*/ 11 w 150"/>
                  <a:gd name="T47" fmla="*/ 36 h 151"/>
                  <a:gd name="T48" fmla="*/ 9 w 150"/>
                  <a:gd name="T49" fmla="*/ 35 h 151"/>
                  <a:gd name="T50" fmla="*/ 7 w 150"/>
                  <a:gd name="T51" fmla="*/ 33 h 151"/>
                  <a:gd name="T52" fmla="*/ 5 w 150"/>
                  <a:gd name="T53" fmla="*/ 32 h 151"/>
                  <a:gd name="T54" fmla="*/ 3 w 150"/>
                  <a:gd name="T55" fmla="*/ 30 h 151"/>
                  <a:gd name="T56" fmla="*/ 2 w 150"/>
                  <a:gd name="T57" fmla="*/ 27 h 151"/>
                  <a:gd name="T58" fmla="*/ 1 w 150"/>
                  <a:gd name="T59" fmla="*/ 25 h 151"/>
                  <a:gd name="T60" fmla="*/ 1 w 150"/>
                  <a:gd name="T61" fmla="*/ 22 h 151"/>
                  <a:gd name="T62" fmla="*/ 0 w 150"/>
                  <a:gd name="T63" fmla="*/ 19 h 151"/>
                  <a:gd name="T64" fmla="*/ 0 w 150"/>
                  <a:gd name="T65" fmla="*/ 16 h 151"/>
                  <a:gd name="T66" fmla="*/ 1 w 150"/>
                  <a:gd name="T67" fmla="*/ 13 h 151"/>
                  <a:gd name="T68" fmla="*/ 1 w 150"/>
                  <a:gd name="T69" fmla="*/ 11 h 151"/>
                  <a:gd name="T70" fmla="*/ 2 w 150"/>
                  <a:gd name="T71" fmla="*/ 9 h 151"/>
                  <a:gd name="T72" fmla="*/ 5 w 150"/>
                  <a:gd name="T73" fmla="*/ 6 h 151"/>
                  <a:gd name="T74" fmla="*/ 6 w 150"/>
                  <a:gd name="T75" fmla="*/ 4 h 151"/>
                  <a:gd name="T76" fmla="*/ 9 w 150"/>
                  <a:gd name="T77" fmla="*/ 3 h 151"/>
                  <a:gd name="T78" fmla="*/ 11 w 150"/>
                  <a:gd name="T79" fmla="*/ 1 h 151"/>
                  <a:gd name="T80" fmla="*/ 13 w 150"/>
                  <a:gd name="T81" fmla="*/ 1 h 151"/>
                  <a:gd name="T82" fmla="*/ 16 w 150"/>
                  <a:gd name="T83" fmla="*/ 0 h 151"/>
                  <a:gd name="T84" fmla="*/ 19 w 150"/>
                  <a:gd name="T85" fmla="*/ 0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0"/>
                  <a:gd name="T130" fmla="*/ 0 h 151"/>
                  <a:gd name="T131" fmla="*/ 150 w 150"/>
                  <a:gd name="T132" fmla="*/ 151 h 1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0" h="151">
                    <a:moveTo>
                      <a:pt x="76" y="0"/>
                    </a:moveTo>
                    <a:lnTo>
                      <a:pt x="80" y="0"/>
                    </a:lnTo>
                    <a:lnTo>
                      <a:pt x="84" y="1"/>
                    </a:lnTo>
                    <a:lnTo>
                      <a:pt x="87" y="1"/>
                    </a:lnTo>
                    <a:lnTo>
                      <a:pt x="91" y="2"/>
                    </a:lnTo>
                    <a:lnTo>
                      <a:pt x="95" y="2"/>
                    </a:lnTo>
                    <a:lnTo>
                      <a:pt x="99" y="4"/>
                    </a:lnTo>
                    <a:lnTo>
                      <a:pt x="102" y="5"/>
                    </a:lnTo>
                    <a:lnTo>
                      <a:pt x="106" y="7"/>
                    </a:lnTo>
                    <a:lnTo>
                      <a:pt x="108" y="8"/>
                    </a:lnTo>
                    <a:lnTo>
                      <a:pt x="112" y="10"/>
                    </a:lnTo>
                    <a:lnTo>
                      <a:pt x="115" y="12"/>
                    </a:lnTo>
                    <a:lnTo>
                      <a:pt x="118" y="14"/>
                    </a:lnTo>
                    <a:lnTo>
                      <a:pt x="121" y="16"/>
                    </a:lnTo>
                    <a:lnTo>
                      <a:pt x="124" y="19"/>
                    </a:lnTo>
                    <a:lnTo>
                      <a:pt x="127" y="21"/>
                    </a:lnTo>
                    <a:lnTo>
                      <a:pt x="129" y="23"/>
                    </a:lnTo>
                    <a:lnTo>
                      <a:pt x="131" y="25"/>
                    </a:lnTo>
                    <a:lnTo>
                      <a:pt x="133" y="29"/>
                    </a:lnTo>
                    <a:lnTo>
                      <a:pt x="136" y="31"/>
                    </a:lnTo>
                    <a:lnTo>
                      <a:pt x="138" y="35"/>
                    </a:lnTo>
                    <a:lnTo>
                      <a:pt x="140" y="37"/>
                    </a:lnTo>
                    <a:lnTo>
                      <a:pt x="141" y="40"/>
                    </a:lnTo>
                    <a:lnTo>
                      <a:pt x="144" y="44"/>
                    </a:lnTo>
                    <a:lnTo>
                      <a:pt x="145" y="47"/>
                    </a:lnTo>
                    <a:lnTo>
                      <a:pt x="146" y="51"/>
                    </a:lnTo>
                    <a:lnTo>
                      <a:pt x="147" y="54"/>
                    </a:lnTo>
                    <a:lnTo>
                      <a:pt x="148" y="58"/>
                    </a:lnTo>
                    <a:lnTo>
                      <a:pt x="148" y="61"/>
                    </a:lnTo>
                    <a:lnTo>
                      <a:pt x="150" y="66"/>
                    </a:lnTo>
                    <a:lnTo>
                      <a:pt x="150" y="69"/>
                    </a:lnTo>
                    <a:lnTo>
                      <a:pt x="150" y="73"/>
                    </a:lnTo>
                    <a:lnTo>
                      <a:pt x="150" y="76"/>
                    </a:lnTo>
                    <a:lnTo>
                      <a:pt x="150" y="81"/>
                    </a:lnTo>
                    <a:lnTo>
                      <a:pt x="150" y="84"/>
                    </a:lnTo>
                    <a:lnTo>
                      <a:pt x="150" y="88"/>
                    </a:lnTo>
                    <a:lnTo>
                      <a:pt x="148" y="92"/>
                    </a:lnTo>
                    <a:lnTo>
                      <a:pt x="147" y="96"/>
                    </a:lnTo>
                    <a:lnTo>
                      <a:pt x="146" y="99"/>
                    </a:lnTo>
                    <a:lnTo>
                      <a:pt x="145" y="103"/>
                    </a:lnTo>
                    <a:lnTo>
                      <a:pt x="144" y="106"/>
                    </a:lnTo>
                    <a:lnTo>
                      <a:pt x="143" y="109"/>
                    </a:lnTo>
                    <a:lnTo>
                      <a:pt x="140" y="112"/>
                    </a:lnTo>
                    <a:lnTo>
                      <a:pt x="138" y="115"/>
                    </a:lnTo>
                    <a:lnTo>
                      <a:pt x="137" y="119"/>
                    </a:lnTo>
                    <a:lnTo>
                      <a:pt x="135" y="121"/>
                    </a:lnTo>
                    <a:lnTo>
                      <a:pt x="132" y="124"/>
                    </a:lnTo>
                    <a:lnTo>
                      <a:pt x="130" y="127"/>
                    </a:lnTo>
                    <a:lnTo>
                      <a:pt x="127" y="129"/>
                    </a:lnTo>
                    <a:lnTo>
                      <a:pt x="124" y="131"/>
                    </a:lnTo>
                    <a:lnTo>
                      <a:pt x="122" y="134"/>
                    </a:lnTo>
                    <a:lnTo>
                      <a:pt x="118" y="136"/>
                    </a:lnTo>
                    <a:lnTo>
                      <a:pt x="116" y="138"/>
                    </a:lnTo>
                    <a:lnTo>
                      <a:pt x="113" y="141"/>
                    </a:lnTo>
                    <a:lnTo>
                      <a:pt x="109" y="142"/>
                    </a:lnTo>
                    <a:lnTo>
                      <a:pt x="106" y="144"/>
                    </a:lnTo>
                    <a:lnTo>
                      <a:pt x="102" y="145"/>
                    </a:lnTo>
                    <a:lnTo>
                      <a:pt x="99" y="146"/>
                    </a:lnTo>
                    <a:lnTo>
                      <a:pt x="95" y="147"/>
                    </a:lnTo>
                    <a:lnTo>
                      <a:pt x="92" y="149"/>
                    </a:lnTo>
                    <a:lnTo>
                      <a:pt x="88" y="150"/>
                    </a:lnTo>
                    <a:lnTo>
                      <a:pt x="85" y="150"/>
                    </a:lnTo>
                    <a:lnTo>
                      <a:pt x="82" y="150"/>
                    </a:lnTo>
                    <a:lnTo>
                      <a:pt x="77" y="151"/>
                    </a:lnTo>
                    <a:lnTo>
                      <a:pt x="74" y="151"/>
                    </a:lnTo>
                    <a:lnTo>
                      <a:pt x="69" y="151"/>
                    </a:lnTo>
                    <a:lnTo>
                      <a:pt x="65" y="150"/>
                    </a:lnTo>
                    <a:lnTo>
                      <a:pt x="62" y="150"/>
                    </a:lnTo>
                    <a:lnTo>
                      <a:pt x="59" y="149"/>
                    </a:lnTo>
                    <a:lnTo>
                      <a:pt x="55" y="147"/>
                    </a:lnTo>
                    <a:lnTo>
                      <a:pt x="50" y="146"/>
                    </a:lnTo>
                    <a:lnTo>
                      <a:pt x="47" y="145"/>
                    </a:lnTo>
                    <a:lnTo>
                      <a:pt x="45" y="144"/>
                    </a:lnTo>
                    <a:lnTo>
                      <a:pt x="41" y="143"/>
                    </a:lnTo>
                    <a:lnTo>
                      <a:pt x="38" y="141"/>
                    </a:lnTo>
                    <a:lnTo>
                      <a:pt x="34" y="139"/>
                    </a:lnTo>
                    <a:lnTo>
                      <a:pt x="32" y="137"/>
                    </a:lnTo>
                    <a:lnTo>
                      <a:pt x="29" y="135"/>
                    </a:lnTo>
                    <a:lnTo>
                      <a:pt x="26" y="133"/>
                    </a:lnTo>
                    <a:lnTo>
                      <a:pt x="23" y="130"/>
                    </a:lnTo>
                    <a:lnTo>
                      <a:pt x="21" y="128"/>
                    </a:lnTo>
                    <a:lnTo>
                      <a:pt x="18" y="126"/>
                    </a:lnTo>
                    <a:lnTo>
                      <a:pt x="16" y="122"/>
                    </a:lnTo>
                    <a:lnTo>
                      <a:pt x="14" y="120"/>
                    </a:lnTo>
                    <a:lnTo>
                      <a:pt x="11" y="116"/>
                    </a:lnTo>
                    <a:lnTo>
                      <a:pt x="10" y="113"/>
                    </a:lnTo>
                    <a:lnTo>
                      <a:pt x="8" y="111"/>
                    </a:lnTo>
                    <a:lnTo>
                      <a:pt x="7" y="107"/>
                    </a:lnTo>
                    <a:lnTo>
                      <a:pt x="4" y="104"/>
                    </a:lnTo>
                    <a:lnTo>
                      <a:pt x="3" y="100"/>
                    </a:lnTo>
                    <a:lnTo>
                      <a:pt x="2" y="97"/>
                    </a:lnTo>
                    <a:lnTo>
                      <a:pt x="1" y="93"/>
                    </a:lnTo>
                    <a:lnTo>
                      <a:pt x="1" y="90"/>
                    </a:lnTo>
                    <a:lnTo>
                      <a:pt x="0" y="85"/>
                    </a:lnTo>
                    <a:lnTo>
                      <a:pt x="0" y="82"/>
                    </a:lnTo>
                    <a:lnTo>
                      <a:pt x="0" y="78"/>
                    </a:lnTo>
                    <a:lnTo>
                      <a:pt x="0" y="74"/>
                    </a:lnTo>
                    <a:lnTo>
                      <a:pt x="0" y="70"/>
                    </a:lnTo>
                    <a:lnTo>
                      <a:pt x="0" y="67"/>
                    </a:lnTo>
                    <a:lnTo>
                      <a:pt x="1" y="62"/>
                    </a:lnTo>
                    <a:lnTo>
                      <a:pt x="1" y="59"/>
                    </a:lnTo>
                    <a:lnTo>
                      <a:pt x="2" y="55"/>
                    </a:lnTo>
                    <a:lnTo>
                      <a:pt x="3" y="52"/>
                    </a:lnTo>
                    <a:lnTo>
                      <a:pt x="4" y="48"/>
                    </a:lnTo>
                    <a:lnTo>
                      <a:pt x="6" y="45"/>
                    </a:lnTo>
                    <a:lnTo>
                      <a:pt x="8" y="42"/>
                    </a:lnTo>
                    <a:lnTo>
                      <a:pt x="9" y="38"/>
                    </a:lnTo>
                    <a:lnTo>
                      <a:pt x="11" y="36"/>
                    </a:lnTo>
                    <a:lnTo>
                      <a:pt x="12" y="32"/>
                    </a:lnTo>
                    <a:lnTo>
                      <a:pt x="15" y="30"/>
                    </a:lnTo>
                    <a:lnTo>
                      <a:pt x="17" y="27"/>
                    </a:lnTo>
                    <a:lnTo>
                      <a:pt x="19" y="24"/>
                    </a:lnTo>
                    <a:lnTo>
                      <a:pt x="23" y="22"/>
                    </a:lnTo>
                    <a:lnTo>
                      <a:pt x="25" y="19"/>
                    </a:lnTo>
                    <a:lnTo>
                      <a:pt x="27" y="16"/>
                    </a:lnTo>
                    <a:lnTo>
                      <a:pt x="31" y="14"/>
                    </a:lnTo>
                    <a:lnTo>
                      <a:pt x="33" y="13"/>
                    </a:lnTo>
                    <a:lnTo>
                      <a:pt x="37" y="10"/>
                    </a:lnTo>
                    <a:lnTo>
                      <a:pt x="40" y="9"/>
                    </a:lnTo>
                    <a:lnTo>
                      <a:pt x="44" y="7"/>
                    </a:lnTo>
                    <a:lnTo>
                      <a:pt x="47" y="6"/>
                    </a:lnTo>
                    <a:lnTo>
                      <a:pt x="50" y="5"/>
                    </a:lnTo>
                    <a:lnTo>
                      <a:pt x="54" y="4"/>
                    </a:lnTo>
                    <a:lnTo>
                      <a:pt x="57" y="2"/>
                    </a:lnTo>
                    <a:lnTo>
                      <a:pt x="61" y="1"/>
                    </a:lnTo>
                    <a:lnTo>
                      <a:pt x="64" y="1"/>
                    </a:lnTo>
                    <a:lnTo>
                      <a:pt x="69" y="0"/>
                    </a:lnTo>
                    <a:lnTo>
                      <a:pt x="72" y="0"/>
                    </a:lnTo>
                    <a:lnTo>
                      <a:pt x="76" y="0"/>
                    </a:lnTo>
                    <a:close/>
                  </a:path>
                </a:pathLst>
              </a:custGeom>
              <a:solidFill>
                <a:srgbClr val="E5E5E5"/>
              </a:solidFill>
              <a:ln w="9525">
                <a:noFill/>
                <a:round/>
                <a:headEnd/>
                <a:tailEnd/>
              </a:ln>
            </p:spPr>
            <p:txBody>
              <a:bodyPr/>
              <a:lstStyle/>
              <a:p>
                <a:endParaRPr lang="en-GB"/>
              </a:p>
            </p:txBody>
          </p:sp>
          <p:sp>
            <p:nvSpPr>
              <p:cNvPr id="781" name="Freeform 1386"/>
              <p:cNvSpPr>
                <a:spLocks/>
              </p:cNvSpPr>
              <p:nvPr/>
            </p:nvSpPr>
            <p:spPr bwMode="auto">
              <a:xfrm>
                <a:off x="4061" y="3041"/>
                <a:ext cx="75" cy="75"/>
              </a:xfrm>
              <a:custGeom>
                <a:avLst/>
                <a:gdLst>
                  <a:gd name="T0" fmla="*/ 21 w 150"/>
                  <a:gd name="T1" fmla="*/ 0 h 151"/>
                  <a:gd name="T2" fmla="*/ 23 w 150"/>
                  <a:gd name="T3" fmla="*/ 0 h 151"/>
                  <a:gd name="T4" fmla="*/ 26 w 150"/>
                  <a:gd name="T5" fmla="*/ 1 h 151"/>
                  <a:gd name="T6" fmla="*/ 28 w 150"/>
                  <a:gd name="T7" fmla="*/ 3 h 151"/>
                  <a:gd name="T8" fmla="*/ 31 w 150"/>
                  <a:gd name="T9" fmla="*/ 4 h 151"/>
                  <a:gd name="T10" fmla="*/ 33 w 150"/>
                  <a:gd name="T11" fmla="*/ 6 h 151"/>
                  <a:gd name="T12" fmla="*/ 35 w 150"/>
                  <a:gd name="T13" fmla="*/ 8 h 151"/>
                  <a:gd name="T14" fmla="*/ 36 w 150"/>
                  <a:gd name="T15" fmla="*/ 11 h 151"/>
                  <a:gd name="T16" fmla="*/ 37 w 150"/>
                  <a:gd name="T17" fmla="*/ 13 h 151"/>
                  <a:gd name="T18" fmla="*/ 38 w 150"/>
                  <a:gd name="T19" fmla="*/ 16 h 151"/>
                  <a:gd name="T20" fmla="*/ 38 w 150"/>
                  <a:gd name="T21" fmla="*/ 19 h 151"/>
                  <a:gd name="T22" fmla="*/ 38 w 150"/>
                  <a:gd name="T23" fmla="*/ 22 h 151"/>
                  <a:gd name="T24" fmla="*/ 37 w 150"/>
                  <a:gd name="T25" fmla="*/ 24 h 151"/>
                  <a:gd name="T26" fmla="*/ 36 w 150"/>
                  <a:gd name="T27" fmla="*/ 27 h 151"/>
                  <a:gd name="T28" fmla="*/ 35 w 150"/>
                  <a:gd name="T29" fmla="*/ 29 h 151"/>
                  <a:gd name="T30" fmla="*/ 33 w 150"/>
                  <a:gd name="T31" fmla="*/ 31 h 151"/>
                  <a:gd name="T32" fmla="*/ 30 w 150"/>
                  <a:gd name="T33" fmla="*/ 33 h 151"/>
                  <a:gd name="T34" fmla="*/ 28 w 150"/>
                  <a:gd name="T35" fmla="*/ 35 h 151"/>
                  <a:gd name="T36" fmla="*/ 25 w 150"/>
                  <a:gd name="T37" fmla="*/ 36 h 151"/>
                  <a:gd name="T38" fmla="*/ 23 w 150"/>
                  <a:gd name="T39" fmla="*/ 37 h 151"/>
                  <a:gd name="T40" fmla="*/ 20 w 150"/>
                  <a:gd name="T41" fmla="*/ 37 h 151"/>
                  <a:gd name="T42" fmla="*/ 18 w 150"/>
                  <a:gd name="T43" fmla="*/ 37 h 151"/>
                  <a:gd name="T44" fmla="*/ 14 w 150"/>
                  <a:gd name="T45" fmla="*/ 37 h 151"/>
                  <a:gd name="T46" fmla="*/ 11 w 150"/>
                  <a:gd name="T47" fmla="*/ 36 h 151"/>
                  <a:gd name="T48" fmla="*/ 9 w 150"/>
                  <a:gd name="T49" fmla="*/ 35 h 151"/>
                  <a:gd name="T50" fmla="*/ 7 w 150"/>
                  <a:gd name="T51" fmla="*/ 33 h 151"/>
                  <a:gd name="T52" fmla="*/ 5 w 150"/>
                  <a:gd name="T53" fmla="*/ 32 h 151"/>
                  <a:gd name="T54" fmla="*/ 3 w 150"/>
                  <a:gd name="T55" fmla="*/ 30 h 151"/>
                  <a:gd name="T56" fmla="*/ 2 w 150"/>
                  <a:gd name="T57" fmla="*/ 27 h 151"/>
                  <a:gd name="T58" fmla="*/ 1 w 150"/>
                  <a:gd name="T59" fmla="*/ 25 h 151"/>
                  <a:gd name="T60" fmla="*/ 1 w 150"/>
                  <a:gd name="T61" fmla="*/ 22 h 151"/>
                  <a:gd name="T62" fmla="*/ 0 w 150"/>
                  <a:gd name="T63" fmla="*/ 19 h 151"/>
                  <a:gd name="T64" fmla="*/ 0 w 150"/>
                  <a:gd name="T65" fmla="*/ 16 h 151"/>
                  <a:gd name="T66" fmla="*/ 1 w 150"/>
                  <a:gd name="T67" fmla="*/ 13 h 151"/>
                  <a:gd name="T68" fmla="*/ 1 w 150"/>
                  <a:gd name="T69" fmla="*/ 11 h 151"/>
                  <a:gd name="T70" fmla="*/ 2 w 150"/>
                  <a:gd name="T71" fmla="*/ 9 h 151"/>
                  <a:gd name="T72" fmla="*/ 5 w 150"/>
                  <a:gd name="T73" fmla="*/ 6 h 151"/>
                  <a:gd name="T74" fmla="*/ 6 w 150"/>
                  <a:gd name="T75" fmla="*/ 4 h 151"/>
                  <a:gd name="T76" fmla="*/ 9 w 150"/>
                  <a:gd name="T77" fmla="*/ 3 h 151"/>
                  <a:gd name="T78" fmla="*/ 11 w 150"/>
                  <a:gd name="T79" fmla="*/ 1 h 151"/>
                  <a:gd name="T80" fmla="*/ 13 w 150"/>
                  <a:gd name="T81" fmla="*/ 1 h 151"/>
                  <a:gd name="T82" fmla="*/ 16 w 150"/>
                  <a:gd name="T83" fmla="*/ 0 h 151"/>
                  <a:gd name="T84" fmla="*/ 19 w 150"/>
                  <a:gd name="T85" fmla="*/ 0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0"/>
                  <a:gd name="T130" fmla="*/ 0 h 151"/>
                  <a:gd name="T131" fmla="*/ 150 w 150"/>
                  <a:gd name="T132" fmla="*/ 151 h 1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0" h="151">
                    <a:moveTo>
                      <a:pt x="76" y="0"/>
                    </a:moveTo>
                    <a:lnTo>
                      <a:pt x="80" y="0"/>
                    </a:lnTo>
                    <a:lnTo>
                      <a:pt x="84" y="1"/>
                    </a:lnTo>
                    <a:lnTo>
                      <a:pt x="87" y="1"/>
                    </a:lnTo>
                    <a:lnTo>
                      <a:pt x="91" y="2"/>
                    </a:lnTo>
                    <a:lnTo>
                      <a:pt x="95" y="2"/>
                    </a:lnTo>
                    <a:lnTo>
                      <a:pt x="99" y="4"/>
                    </a:lnTo>
                    <a:lnTo>
                      <a:pt x="102" y="5"/>
                    </a:lnTo>
                    <a:lnTo>
                      <a:pt x="106" y="7"/>
                    </a:lnTo>
                    <a:lnTo>
                      <a:pt x="108" y="8"/>
                    </a:lnTo>
                    <a:lnTo>
                      <a:pt x="112" y="10"/>
                    </a:lnTo>
                    <a:lnTo>
                      <a:pt x="115" y="12"/>
                    </a:lnTo>
                    <a:lnTo>
                      <a:pt x="118" y="14"/>
                    </a:lnTo>
                    <a:lnTo>
                      <a:pt x="121" y="16"/>
                    </a:lnTo>
                    <a:lnTo>
                      <a:pt x="124" y="19"/>
                    </a:lnTo>
                    <a:lnTo>
                      <a:pt x="127" y="21"/>
                    </a:lnTo>
                    <a:lnTo>
                      <a:pt x="129" y="23"/>
                    </a:lnTo>
                    <a:lnTo>
                      <a:pt x="131" y="25"/>
                    </a:lnTo>
                    <a:lnTo>
                      <a:pt x="133" y="29"/>
                    </a:lnTo>
                    <a:lnTo>
                      <a:pt x="136" y="31"/>
                    </a:lnTo>
                    <a:lnTo>
                      <a:pt x="138" y="35"/>
                    </a:lnTo>
                    <a:lnTo>
                      <a:pt x="140" y="37"/>
                    </a:lnTo>
                    <a:lnTo>
                      <a:pt x="141" y="40"/>
                    </a:lnTo>
                    <a:lnTo>
                      <a:pt x="144" y="44"/>
                    </a:lnTo>
                    <a:lnTo>
                      <a:pt x="145" y="47"/>
                    </a:lnTo>
                    <a:lnTo>
                      <a:pt x="146" y="51"/>
                    </a:lnTo>
                    <a:lnTo>
                      <a:pt x="147" y="54"/>
                    </a:lnTo>
                    <a:lnTo>
                      <a:pt x="148" y="58"/>
                    </a:lnTo>
                    <a:lnTo>
                      <a:pt x="148" y="61"/>
                    </a:lnTo>
                    <a:lnTo>
                      <a:pt x="150" y="66"/>
                    </a:lnTo>
                    <a:lnTo>
                      <a:pt x="150" y="69"/>
                    </a:lnTo>
                    <a:lnTo>
                      <a:pt x="150" y="73"/>
                    </a:lnTo>
                    <a:lnTo>
                      <a:pt x="150" y="76"/>
                    </a:lnTo>
                    <a:lnTo>
                      <a:pt x="150" y="81"/>
                    </a:lnTo>
                    <a:lnTo>
                      <a:pt x="150" y="84"/>
                    </a:lnTo>
                    <a:lnTo>
                      <a:pt x="150" y="88"/>
                    </a:lnTo>
                    <a:lnTo>
                      <a:pt x="148" y="92"/>
                    </a:lnTo>
                    <a:lnTo>
                      <a:pt x="147" y="96"/>
                    </a:lnTo>
                    <a:lnTo>
                      <a:pt x="146" y="99"/>
                    </a:lnTo>
                    <a:lnTo>
                      <a:pt x="145" y="103"/>
                    </a:lnTo>
                    <a:lnTo>
                      <a:pt x="144" y="106"/>
                    </a:lnTo>
                    <a:lnTo>
                      <a:pt x="143" y="109"/>
                    </a:lnTo>
                    <a:lnTo>
                      <a:pt x="140" y="112"/>
                    </a:lnTo>
                    <a:lnTo>
                      <a:pt x="138" y="115"/>
                    </a:lnTo>
                    <a:lnTo>
                      <a:pt x="137" y="119"/>
                    </a:lnTo>
                    <a:lnTo>
                      <a:pt x="135" y="121"/>
                    </a:lnTo>
                    <a:lnTo>
                      <a:pt x="132" y="124"/>
                    </a:lnTo>
                    <a:lnTo>
                      <a:pt x="130" y="127"/>
                    </a:lnTo>
                    <a:lnTo>
                      <a:pt x="127" y="129"/>
                    </a:lnTo>
                    <a:lnTo>
                      <a:pt x="124" y="131"/>
                    </a:lnTo>
                    <a:lnTo>
                      <a:pt x="122" y="134"/>
                    </a:lnTo>
                    <a:lnTo>
                      <a:pt x="118" y="136"/>
                    </a:lnTo>
                    <a:lnTo>
                      <a:pt x="116" y="138"/>
                    </a:lnTo>
                    <a:lnTo>
                      <a:pt x="113" y="141"/>
                    </a:lnTo>
                    <a:lnTo>
                      <a:pt x="109" y="142"/>
                    </a:lnTo>
                    <a:lnTo>
                      <a:pt x="106" y="144"/>
                    </a:lnTo>
                    <a:lnTo>
                      <a:pt x="102" y="145"/>
                    </a:lnTo>
                    <a:lnTo>
                      <a:pt x="99" y="146"/>
                    </a:lnTo>
                    <a:lnTo>
                      <a:pt x="95" y="147"/>
                    </a:lnTo>
                    <a:lnTo>
                      <a:pt x="92" y="149"/>
                    </a:lnTo>
                    <a:lnTo>
                      <a:pt x="88" y="150"/>
                    </a:lnTo>
                    <a:lnTo>
                      <a:pt x="85" y="150"/>
                    </a:lnTo>
                    <a:lnTo>
                      <a:pt x="82" y="150"/>
                    </a:lnTo>
                    <a:lnTo>
                      <a:pt x="77" y="151"/>
                    </a:lnTo>
                    <a:lnTo>
                      <a:pt x="74" y="151"/>
                    </a:lnTo>
                    <a:lnTo>
                      <a:pt x="69" y="151"/>
                    </a:lnTo>
                    <a:lnTo>
                      <a:pt x="65" y="150"/>
                    </a:lnTo>
                    <a:lnTo>
                      <a:pt x="62" y="150"/>
                    </a:lnTo>
                    <a:lnTo>
                      <a:pt x="59" y="149"/>
                    </a:lnTo>
                    <a:lnTo>
                      <a:pt x="55" y="147"/>
                    </a:lnTo>
                    <a:lnTo>
                      <a:pt x="50" y="146"/>
                    </a:lnTo>
                    <a:lnTo>
                      <a:pt x="47" y="145"/>
                    </a:lnTo>
                    <a:lnTo>
                      <a:pt x="45" y="144"/>
                    </a:lnTo>
                    <a:lnTo>
                      <a:pt x="41" y="143"/>
                    </a:lnTo>
                    <a:lnTo>
                      <a:pt x="38" y="141"/>
                    </a:lnTo>
                    <a:lnTo>
                      <a:pt x="34" y="139"/>
                    </a:lnTo>
                    <a:lnTo>
                      <a:pt x="32" y="137"/>
                    </a:lnTo>
                    <a:lnTo>
                      <a:pt x="29" y="135"/>
                    </a:lnTo>
                    <a:lnTo>
                      <a:pt x="26" y="133"/>
                    </a:lnTo>
                    <a:lnTo>
                      <a:pt x="23" y="130"/>
                    </a:lnTo>
                    <a:lnTo>
                      <a:pt x="21" y="128"/>
                    </a:lnTo>
                    <a:lnTo>
                      <a:pt x="18" y="126"/>
                    </a:lnTo>
                    <a:lnTo>
                      <a:pt x="16" y="122"/>
                    </a:lnTo>
                    <a:lnTo>
                      <a:pt x="14" y="120"/>
                    </a:lnTo>
                    <a:lnTo>
                      <a:pt x="11" y="116"/>
                    </a:lnTo>
                    <a:lnTo>
                      <a:pt x="10" y="113"/>
                    </a:lnTo>
                    <a:lnTo>
                      <a:pt x="8" y="111"/>
                    </a:lnTo>
                    <a:lnTo>
                      <a:pt x="7" y="107"/>
                    </a:lnTo>
                    <a:lnTo>
                      <a:pt x="4" y="104"/>
                    </a:lnTo>
                    <a:lnTo>
                      <a:pt x="3" y="100"/>
                    </a:lnTo>
                    <a:lnTo>
                      <a:pt x="2" y="97"/>
                    </a:lnTo>
                    <a:lnTo>
                      <a:pt x="1" y="93"/>
                    </a:lnTo>
                    <a:lnTo>
                      <a:pt x="1" y="90"/>
                    </a:lnTo>
                    <a:lnTo>
                      <a:pt x="0" y="85"/>
                    </a:lnTo>
                    <a:lnTo>
                      <a:pt x="0" y="82"/>
                    </a:lnTo>
                    <a:lnTo>
                      <a:pt x="0" y="78"/>
                    </a:lnTo>
                    <a:lnTo>
                      <a:pt x="0" y="74"/>
                    </a:lnTo>
                    <a:lnTo>
                      <a:pt x="0" y="70"/>
                    </a:lnTo>
                    <a:lnTo>
                      <a:pt x="0" y="67"/>
                    </a:lnTo>
                    <a:lnTo>
                      <a:pt x="1" y="62"/>
                    </a:lnTo>
                    <a:lnTo>
                      <a:pt x="1" y="59"/>
                    </a:lnTo>
                    <a:lnTo>
                      <a:pt x="2" y="55"/>
                    </a:lnTo>
                    <a:lnTo>
                      <a:pt x="3" y="52"/>
                    </a:lnTo>
                    <a:lnTo>
                      <a:pt x="4" y="48"/>
                    </a:lnTo>
                    <a:lnTo>
                      <a:pt x="6" y="45"/>
                    </a:lnTo>
                    <a:lnTo>
                      <a:pt x="8" y="42"/>
                    </a:lnTo>
                    <a:lnTo>
                      <a:pt x="9" y="38"/>
                    </a:lnTo>
                    <a:lnTo>
                      <a:pt x="11" y="36"/>
                    </a:lnTo>
                    <a:lnTo>
                      <a:pt x="12" y="32"/>
                    </a:lnTo>
                    <a:lnTo>
                      <a:pt x="15" y="30"/>
                    </a:lnTo>
                    <a:lnTo>
                      <a:pt x="17" y="27"/>
                    </a:lnTo>
                    <a:lnTo>
                      <a:pt x="19" y="24"/>
                    </a:lnTo>
                    <a:lnTo>
                      <a:pt x="23" y="22"/>
                    </a:lnTo>
                    <a:lnTo>
                      <a:pt x="25" y="19"/>
                    </a:lnTo>
                    <a:lnTo>
                      <a:pt x="27" y="16"/>
                    </a:lnTo>
                    <a:lnTo>
                      <a:pt x="31" y="14"/>
                    </a:lnTo>
                    <a:lnTo>
                      <a:pt x="33" y="13"/>
                    </a:lnTo>
                    <a:lnTo>
                      <a:pt x="37" y="10"/>
                    </a:lnTo>
                    <a:lnTo>
                      <a:pt x="40" y="9"/>
                    </a:lnTo>
                    <a:lnTo>
                      <a:pt x="44" y="7"/>
                    </a:lnTo>
                    <a:lnTo>
                      <a:pt x="47" y="6"/>
                    </a:lnTo>
                    <a:lnTo>
                      <a:pt x="50" y="5"/>
                    </a:lnTo>
                    <a:lnTo>
                      <a:pt x="54" y="4"/>
                    </a:lnTo>
                    <a:lnTo>
                      <a:pt x="57" y="2"/>
                    </a:lnTo>
                    <a:lnTo>
                      <a:pt x="61" y="1"/>
                    </a:lnTo>
                    <a:lnTo>
                      <a:pt x="64" y="1"/>
                    </a:lnTo>
                    <a:lnTo>
                      <a:pt x="69" y="0"/>
                    </a:lnTo>
                    <a:lnTo>
                      <a:pt x="72" y="0"/>
                    </a:lnTo>
                    <a:lnTo>
                      <a:pt x="76" y="0"/>
                    </a:lnTo>
                  </a:path>
                </a:pathLst>
              </a:custGeom>
              <a:noFill/>
              <a:ln w="0">
                <a:solidFill>
                  <a:srgbClr val="000000"/>
                </a:solidFill>
                <a:prstDash val="solid"/>
                <a:round/>
                <a:headEnd/>
                <a:tailEnd/>
              </a:ln>
            </p:spPr>
            <p:txBody>
              <a:bodyPr/>
              <a:lstStyle/>
              <a:p>
                <a:endParaRPr lang="en-GB"/>
              </a:p>
            </p:txBody>
          </p:sp>
          <p:sp>
            <p:nvSpPr>
              <p:cNvPr id="782" name="Freeform 1387"/>
              <p:cNvSpPr>
                <a:spLocks/>
              </p:cNvSpPr>
              <p:nvPr/>
            </p:nvSpPr>
            <p:spPr bwMode="auto">
              <a:xfrm>
                <a:off x="4065" y="3045"/>
                <a:ext cx="67" cy="67"/>
              </a:xfrm>
              <a:custGeom>
                <a:avLst/>
                <a:gdLst>
                  <a:gd name="T0" fmla="*/ 18 w 135"/>
                  <a:gd name="T1" fmla="*/ 0 h 135"/>
                  <a:gd name="T2" fmla="*/ 21 w 135"/>
                  <a:gd name="T3" fmla="*/ 0 h 135"/>
                  <a:gd name="T4" fmla="*/ 23 w 135"/>
                  <a:gd name="T5" fmla="*/ 1 h 135"/>
                  <a:gd name="T6" fmla="*/ 25 w 135"/>
                  <a:gd name="T7" fmla="*/ 2 h 135"/>
                  <a:gd name="T8" fmla="*/ 27 w 135"/>
                  <a:gd name="T9" fmla="*/ 4 h 135"/>
                  <a:gd name="T10" fmla="*/ 29 w 135"/>
                  <a:gd name="T11" fmla="*/ 5 h 135"/>
                  <a:gd name="T12" fmla="*/ 30 w 135"/>
                  <a:gd name="T13" fmla="*/ 7 h 135"/>
                  <a:gd name="T14" fmla="*/ 32 w 135"/>
                  <a:gd name="T15" fmla="*/ 9 h 135"/>
                  <a:gd name="T16" fmla="*/ 33 w 135"/>
                  <a:gd name="T17" fmla="*/ 12 h 135"/>
                  <a:gd name="T18" fmla="*/ 33 w 135"/>
                  <a:gd name="T19" fmla="*/ 14 h 135"/>
                  <a:gd name="T20" fmla="*/ 33 w 135"/>
                  <a:gd name="T21" fmla="*/ 17 h 135"/>
                  <a:gd name="T22" fmla="*/ 33 w 135"/>
                  <a:gd name="T23" fmla="*/ 19 h 135"/>
                  <a:gd name="T24" fmla="*/ 32 w 135"/>
                  <a:gd name="T25" fmla="*/ 22 h 135"/>
                  <a:gd name="T26" fmla="*/ 32 w 135"/>
                  <a:gd name="T27" fmla="*/ 24 h 135"/>
                  <a:gd name="T28" fmla="*/ 30 w 135"/>
                  <a:gd name="T29" fmla="*/ 26 h 135"/>
                  <a:gd name="T30" fmla="*/ 29 w 135"/>
                  <a:gd name="T31" fmla="*/ 28 h 135"/>
                  <a:gd name="T32" fmla="*/ 27 w 135"/>
                  <a:gd name="T33" fmla="*/ 30 h 135"/>
                  <a:gd name="T34" fmla="*/ 25 w 135"/>
                  <a:gd name="T35" fmla="*/ 31 h 135"/>
                  <a:gd name="T36" fmla="*/ 23 w 135"/>
                  <a:gd name="T37" fmla="*/ 32 h 135"/>
                  <a:gd name="T38" fmla="*/ 20 w 135"/>
                  <a:gd name="T39" fmla="*/ 33 h 135"/>
                  <a:gd name="T40" fmla="*/ 18 w 135"/>
                  <a:gd name="T41" fmla="*/ 33 h 135"/>
                  <a:gd name="T42" fmla="*/ 15 w 135"/>
                  <a:gd name="T43" fmla="*/ 33 h 135"/>
                  <a:gd name="T44" fmla="*/ 13 w 135"/>
                  <a:gd name="T45" fmla="*/ 33 h 135"/>
                  <a:gd name="T46" fmla="*/ 10 w 135"/>
                  <a:gd name="T47" fmla="*/ 32 h 135"/>
                  <a:gd name="T48" fmla="*/ 8 w 135"/>
                  <a:gd name="T49" fmla="*/ 31 h 135"/>
                  <a:gd name="T50" fmla="*/ 6 w 135"/>
                  <a:gd name="T51" fmla="*/ 30 h 135"/>
                  <a:gd name="T52" fmla="*/ 4 w 135"/>
                  <a:gd name="T53" fmla="*/ 28 h 135"/>
                  <a:gd name="T54" fmla="*/ 3 w 135"/>
                  <a:gd name="T55" fmla="*/ 26 h 135"/>
                  <a:gd name="T56" fmla="*/ 1 w 135"/>
                  <a:gd name="T57" fmla="*/ 24 h 135"/>
                  <a:gd name="T58" fmla="*/ 0 w 135"/>
                  <a:gd name="T59" fmla="*/ 22 h 135"/>
                  <a:gd name="T60" fmla="*/ 0 w 135"/>
                  <a:gd name="T61" fmla="*/ 20 h 135"/>
                  <a:gd name="T62" fmla="*/ 0 w 135"/>
                  <a:gd name="T63" fmla="*/ 17 h 135"/>
                  <a:gd name="T64" fmla="*/ 0 w 135"/>
                  <a:gd name="T65" fmla="*/ 14 h 135"/>
                  <a:gd name="T66" fmla="*/ 0 w 135"/>
                  <a:gd name="T67" fmla="*/ 12 h 135"/>
                  <a:gd name="T68" fmla="*/ 1 w 135"/>
                  <a:gd name="T69" fmla="*/ 10 h 135"/>
                  <a:gd name="T70" fmla="*/ 2 w 135"/>
                  <a:gd name="T71" fmla="*/ 7 h 135"/>
                  <a:gd name="T72" fmla="*/ 4 w 135"/>
                  <a:gd name="T73" fmla="*/ 5 h 135"/>
                  <a:gd name="T74" fmla="*/ 5 w 135"/>
                  <a:gd name="T75" fmla="*/ 4 h 135"/>
                  <a:gd name="T76" fmla="*/ 7 w 135"/>
                  <a:gd name="T77" fmla="*/ 2 h 135"/>
                  <a:gd name="T78" fmla="*/ 9 w 135"/>
                  <a:gd name="T79" fmla="*/ 1 h 135"/>
                  <a:gd name="T80" fmla="*/ 12 w 135"/>
                  <a:gd name="T81" fmla="*/ 0 h 135"/>
                  <a:gd name="T82" fmla="*/ 14 w 135"/>
                  <a:gd name="T83" fmla="*/ 0 h 135"/>
                  <a:gd name="T84" fmla="*/ 17 w 135"/>
                  <a:gd name="T85" fmla="*/ 0 h 1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35"/>
                  <a:gd name="T131" fmla="*/ 135 w 135"/>
                  <a:gd name="T132" fmla="*/ 135 h 1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35">
                    <a:moveTo>
                      <a:pt x="68" y="0"/>
                    </a:moveTo>
                    <a:lnTo>
                      <a:pt x="71" y="0"/>
                    </a:lnTo>
                    <a:lnTo>
                      <a:pt x="75" y="0"/>
                    </a:lnTo>
                    <a:lnTo>
                      <a:pt x="78" y="1"/>
                    </a:lnTo>
                    <a:lnTo>
                      <a:pt x="82" y="1"/>
                    </a:lnTo>
                    <a:lnTo>
                      <a:pt x="85" y="2"/>
                    </a:lnTo>
                    <a:lnTo>
                      <a:pt x="89" y="4"/>
                    </a:lnTo>
                    <a:lnTo>
                      <a:pt x="91" y="5"/>
                    </a:lnTo>
                    <a:lnTo>
                      <a:pt x="94" y="6"/>
                    </a:lnTo>
                    <a:lnTo>
                      <a:pt x="97" y="7"/>
                    </a:lnTo>
                    <a:lnTo>
                      <a:pt x="100" y="8"/>
                    </a:lnTo>
                    <a:lnTo>
                      <a:pt x="102" y="11"/>
                    </a:lnTo>
                    <a:lnTo>
                      <a:pt x="106" y="12"/>
                    </a:lnTo>
                    <a:lnTo>
                      <a:pt x="108" y="14"/>
                    </a:lnTo>
                    <a:lnTo>
                      <a:pt x="110" y="16"/>
                    </a:lnTo>
                    <a:lnTo>
                      <a:pt x="113" y="19"/>
                    </a:lnTo>
                    <a:lnTo>
                      <a:pt x="115" y="21"/>
                    </a:lnTo>
                    <a:lnTo>
                      <a:pt x="117" y="23"/>
                    </a:lnTo>
                    <a:lnTo>
                      <a:pt x="120" y="26"/>
                    </a:lnTo>
                    <a:lnTo>
                      <a:pt x="122" y="28"/>
                    </a:lnTo>
                    <a:lnTo>
                      <a:pt x="123" y="30"/>
                    </a:lnTo>
                    <a:lnTo>
                      <a:pt x="125" y="34"/>
                    </a:lnTo>
                    <a:lnTo>
                      <a:pt x="127" y="36"/>
                    </a:lnTo>
                    <a:lnTo>
                      <a:pt x="129" y="39"/>
                    </a:lnTo>
                    <a:lnTo>
                      <a:pt x="130" y="43"/>
                    </a:lnTo>
                    <a:lnTo>
                      <a:pt x="131" y="45"/>
                    </a:lnTo>
                    <a:lnTo>
                      <a:pt x="132" y="49"/>
                    </a:lnTo>
                    <a:lnTo>
                      <a:pt x="132" y="52"/>
                    </a:lnTo>
                    <a:lnTo>
                      <a:pt x="133" y="55"/>
                    </a:lnTo>
                    <a:lnTo>
                      <a:pt x="133" y="59"/>
                    </a:lnTo>
                    <a:lnTo>
                      <a:pt x="135" y="61"/>
                    </a:lnTo>
                    <a:lnTo>
                      <a:pt x="135" y="65"/>
                    </a:lnTo>
                    <a:lnTo>
                      <a:pt x="135" y="68"/>
                    </a:lnTo>
                    <a:lnTo>
                      <a:pt x="135" y="72"/>
                    </a:lnTo>
                    <a:lnTo>
                      <a:pt x="133" y="75"/>
                    </a:lnTo>
                    <a:lnTo>
                      <a:pt x="133" y="78"/>
                    </a:lnTo>
                    <a:lnTo>
                      <a:pt x="132" y="82"/>
                    </a:lnTo>
                    <a:lnTo>
                      <a:pt x="132" y="85"/>
                    </a:lnTo>
                    <a:lnTo>
                      <a:pt x="131" y="89"/>
                    </a:lnTo>
                    <a:lnTo>
                      <a:pt x="130" y="91"/>
                    </a:lnTo>
                    <a:lnTo>
                      <a:pt x="129" y="95"/>
                    </a:lnTo>
                    <a:lnTo>
                      <a:pt x="128" y="98"/>
                    </a:lnTo>
                    <a:lnTo>
                      <a:pt x="125" y="100"/>
                    </a:lnTo>
                    <a:lnTo>
                      <a:pt x="124" y="104"/>
                    </a:lnTo>
                    <a:lnTo>
                      <a:pt x="122" y="106"/>
                    </a:lnTo>
                    <a:lnTo>
                      <a:pt x="121" y="108"/>
                    </a:lnTo>
                    <a:lnTo>
                      <a:pt x="119" y="111"/>
                    </a:lnTo>
                    <a:lnTo>
                      <a:pt x="116" y="113"/>
                    </a:lnTo>
                    <a:lnTo>
                      <a:pt x="114" y="115"/>
                    </a:lnTo>
                    <a:lnTo>
                      <a:pt x="112" y="118"/>
                    </a:lnTo>
                    <a:lnTo>
                      <a:pt x="109" y="120"/>
                    </a:lnTo>
                    <a:lnTo>
                      <a:pt x="106" y="122"/>
                    </a:lnTo>
                    <a:lnTo>
                      <a:pt x="104" y="123"/>
                    </a:lnTo>
                    <a:lnTo>
                      <a:pt x="101" y="126"/>
                    </a:lnTo>
                    <a:lnTo>
                      <a:pt x="98" y="127"/>
                    </a:lnTo>
                    <a:lnTo>
                      <a:pt x="95" y="128"/>
                    </a:lnTo>
                    <a:lnTo>
                      <a:pt x="92" y="130"/>
                    </a:lnTo>
                    <a:lnTo>
                      <a:pt x="89" y="131"/>
                    </a:lnTo>
                    <a:lnTo>
                      <a:pt x="86" y="131"/>
                    </a:lnTo>
                    <a:lnTo>
                      <a:pt x="83" y="133"/>
                    </a:lnTo>
                    <a:lnTo>
                      <a:pt x="79" y="134"/>
                    </a:lnTo>
                    <a:lnTo>
                      <a:pt x="76" y="134"/>
                    </a:lnTo>
                    <a:lnTo>
                      <a:pt x="72" y="135"/>
                    </a:lnTo>
                    <a:lnTo>
                      <a:pt x="69" y="135"/>
                    </a:lnTo>
                    <a:lnTo>
                      <a:pt x="66" y="135"/>
                    </a:lnTo>
                    <a:lnTo>
                      <a:pt x="62" y="135"/>
                    </a:lnTo>
                    <a:lnTo>
                      <a:pt x="59" y="134"/>
                    </a:lnTo>
                    <a:lnTo>
                      <a:pt x="55" y="134"/>
                    </a:lnTo>
                    <a:lnTo>
                      <a:pt x="52" y="133"/>
                    </a:lnTo>
                    <a:lnTo>
                      <a:pt x="49" y="133"/>
                    </a:lnTo>
                    <a:lnTo>
                      <a:pt x="46" y="131"/>
                    </a:lnTo>
                    <a:lnTo>
                      <a:pt x="42" y="130"/>
                    </a:lnTo>
                    <a:lnTo>
                      <a:pt x="40" y="129"/>
                    </a:lnTo>
                    <a:lnTo>
                      <a:pt x="37" y="128"/>
                    </a:lnTo>
                    <a:lnTo>
                      <a:pt x="33" y="126"/>
                    </a:lnTo>
                    <a:lnTo>
                      <a:pt x="31" y="125"/>
                    </a:lnTo>
                    <a:lnTo>
                      <a:pt x="29" y="122"/>
                    </a:lnTo>
                    <a:lnTo>
                      <a:pt x="25" y="121"/>
                    </a:lnTo>
                    <a:lnTo>
                      <a:pt x="23" y="119"/>
                    </a:lnTo>
                    <a:lnTo>
                      <a:pt x="21" y="116"/>
                    </a:lnTo>
                    <a:lnTo>
                      <a:pt x="18" y="114"/>
                    </a:lnTo>
                    <a:lnTo>
                      <a:pt x="16" y="112"/>
                    </a:lnTo>
                    <a:lnTo>
                      <a:pt x="15" y="110"/>
                    </a:lnTo>
                    <a:lnTo>
                      <a:pt x="13" y="107"/>
                    </a:lnTo>
                    <a:lnTo>
                      <a:pt x="10" y="104"/>
                    </a:lnTo>
                    <a:lnTo>
                      <a:pt x="9" y="101"/>
                    </a:lnTo>
                    <a:lnTo>
                      <a:pt x="7" y="98"/>
                    </a:lnTo>
                    <a:lnTo>
                      <a:pt x="6" y="96"/>
                    </a:lnTo>
                    <a:lnTo>
                      <a:pt x="4" y="92"/>
                    </a:lnTo>
                    <a:lnTo>
                      <a:pt x="3" y="89"/>
                    </a:lnTo>
                    <a:lnTo>
                      <a:pt x="2" y="87"/>
                    </a:lnTo>
                    <a:lnTo>
                      <a:pt x="1" y="83"/>
                    </a:lnTo>
                    <a:lnTo>
                      <a:pt x="1" y="80"/>
                    </a:lnTo>
                    <a:lnTo>
                      <a:pt x="0" y="76"/>
                    </a:lnTo>
                    <a:lnTo>
                      <a:pt x="0" y="73"/>
                    </a:lnTo>
                    <a:lnTo>
                      <a:pt x="0" y="69"/>
                    </a:lnTo>
                    <a:lnTo>
                      <a:pt x="0" y="66"/>
                    </a:lnTo>
                    <a:lnTo>
                      <a:pt x="0" y="62"/>
                    </a:lnTo>
                    <a:lnTo>
                      <a:pt x="0" y="59"/>
                    </a:lnTo>
                    <a:lnTo>
                      <a:pt x="1" y="57"/>
                    </a:lnTo>
                    <a:lnTo>
                      <a:pt x="1" y="53"/>
                    </a:lnTo>
                    <a:lnTo>
                      <a:pt x="2" y="50"/>
                    </a:lnTo>
                    <a:lnTo>
                      <a:pt x="3" y="46"/>
                    </a:lnTo>
                    <a:lnTo>
                      <a:pt x="4" y="43"/>
                    </a:lnTo>
                    <a:lnTo>
                      <a:pt x="6" y="40"/>
                    </a:lnTo>
                    <a:lnTo>
                      <a:pt x="7" y="37"/>
                    </a:lnTo>
                    <a:lnTo>
                      <a:pt x="8" y="35"/>
                    </a:lnTo>
                    <a:lnTo>
                      <a:pt x="10" y="31"/>
                    </a:lnTo>
                    <a:lnTo>
                      <a:pt x="11" y="29"/>
                    </a:lnTo>
                    <a:lnTo>
                      <a:pt x="14" y="27"/>
                    </a:lnTo>
                    <a:lnTo>
                      <a:pt x="16" y="23"/>
                    </a:lnTo>
                    <a:lnTo>
                      <a:pt x="18" y="21"/>
                    </a:lnTo>
                    <a:lnTo>
                      <a:pt x="21" y="19"/>
                    </a:lnTo>
                    <a:lnTo>
                      <a:pt x="23" y="16"/>
                    </a:lnTo>
                    <a:lnTo>
                      <a:pt x="25" y="15"/>
                    </a:lnTo>
                    <a:lnTo>
                      <a:pt x="27" y="13"/>
                    </a:lnTo>
                    <a:lnTo>
                      <a:pt x="30" y="11"/>
                    </a:lnTo>
                    <a:lnTo>
                      <a:pt x="33" y="9"/>
                    </a:lnTo>
                    <a:lnTo>
                      <a:pt x="36" y="7"/>
                    </a:lnTo>
                    <a:lnTo>
                      <a:pt x="39" y="6"/>
                    </a:lnTo>
                    <a:lnTo>
                      <a:pt x="41" y="5"/>
                    </a:lnTo>
                    <a:lnTo>
                      <a:pt x="45" y="4"/>
                    </a:lnTo>
                    <a:lnTo>
                      <a:pt x="48" y="2"/>
                    </a:lnTo>
                    <a:lnTo>
                      <a:pt x="52" y="1"/>
                    </a:lnTo>
                    <a:lnTo>
                      <a:pt x="54" y="1"/>
                    </a:lnTo>
                    <a:lnTo>
                      <a:pt x="57" y="0"/>
                    </a:lnTo>
                    <a:lnTo>
                      <a:pt x="61" y="0"/>
                    </a:lnTo>
                    <a:lnTo>
                      <a:pt x="64" y="0"/>
                    </a:lnTo>
                    <a:lnTo>
                      <a:pt x="68" y="0"/>
                    </a:lnTo>
                    <a:close/>
                  </a:path>
                </a:pathLst>
              </a:custGeom>
              <a:solidFill>
                <a:srgbClr val="999999"/>
              </a:solidFill>
              <a:ln w="9525">
                <a:noFill/>
                <a:round/>
                <a:headEnd/>
                <a:tailEnd/>
              </a:ln>
            </p:spPr>
            <p:txBody>
              <a:bodyPr/>
              <a:lstStyle/>
              <a:p>
                <a:endParaRPr lang="en-GB"/>
              </a:p>
            </p:txBody>
          </p:sp>
          <p:sp>
            <p:nvSpPr>
              <p:cNvPr id="783" name="Freeform 1388"/>
              <p:cNvSpPr>
                <a:spLocks/>
              </p:cNvSpPr>
              <p:nvPr/>
            </p:nvSpPr>
            <p:spPr bwMode="auto">
              <a:xfrm>
                <a:off x="4099" y="3043"/>
                <a:ext cx="34" cy="36"/>
              </a:xfrm>
              <a:custGeom>
                <a:avLst/>
                <a:gdLst>
                  <a:gd name="T0" fmla="*/ 17 w 69"/>
                  <a:gd name="T1" fmla="*/ 17 h 72"/>
                  <a:gd name="T2" fmla="*/ 17 w 69"/>
                  <a:gd name="T3" fmla="*/ 15 h 72"/>
                  <a:gd name="T4" fmla="*/ 16 w 69"/>
                  <a:gd name="T5" fmla="*/ 13 h 72"/>
                  <a:gd name="T6" fmla="*/ 16 w 69"/>
                  <a:gd name="T7" fmla="*/ 11 h 72"/>
                  <a:gd name="T8" fmla="*/ 15 w 69"/>
                  <a:gd name="T9" fmla="*/ 10 h 72"/>
                  <a:gd name="T10" fmla="*/ 15 w 69"/>
                  <a:gd name="T11" fmla="*/ 9 h 72"/>
                  <a:gd name="T12" fmla="*/ 14 w 69"/>
                  <a:gd name="T13" fmla="*/ 7 h 72"/>
                  <a:gd name="T14" fmla="*/ 13 w 69"/>
                  <a:gd name="T15" fmla="*/ 6 h 72"/>
                  <a:gd name="T16" fmla="*/ 11 w 69"/>
                  <a:gd name="T17" fmla="*/ 5 h 72"/>
                  <a:gd name="T18" fmla="*/ 10 w 69"/>
                  <a:gd name="T19" fmla="*/ 3 h 72"/>
                  <a:gd name="T20" fmla="*/ 9 w 69"/>
                  <a:gd name="T21" fmla="*/ 2 h 72"/>
                  <a:gd name="T22" fmla="*/ 7 w 69"/>
                  <a:gd name="T23" fmla="*/ 2 h 72"/>
                  <a:gd name="T24" fmla="*/ 6 w 69"/>
                  <a:gd name="T25" fmla="*/ 1 h 72"/>
                  <a:gd name="T26" fmla="*/ 4 w 69"/>
                  <a:gd name="T27" fmla="*/ 1 h 72"/>
                  <a:gd name="T28" fmla="*/ 2 w 69"/>
                  <a:gd name="T29" fmla="*/ 1 h 72"/>
                  <a:gd name="T30" fmla="*/ 0 w 69"/>
                  <a:gd name="T31" fmla="*/ 1 h 72"/>
                  <a:gd name="T32" fmla="*/ 0 w 69"/>
                  <a:gd name="T33" fmla="*/ 1 h 72"/>
                  <a:gd name="T34" fmla="*/ 1 w 69"/>
                  <a:gd name="T35" fmla="*/ 1 h 72"/>
                  <a:gd name="T36" fmla="*/ 3 w 69"/>
                  <a:gd name="T37" fmla="*/ 1 h 72"/>
                  <a:gd name="T38" fmla="*/ 4 w 69"/>
                  <a:gd name="T39" fmla="*/ 2 h 72"/>
                  <a:gd name="T40" fmla="*/ 6 w 69"/>
                  <a:gd name="T41" fmla="*/ 2 h 72"/>
                  <a:gd name="T42" fmla="*/ 7 w 69"/>
                  <a:gd name="T43" fmla="*/ 3 h 72"/>
                  <a:gd name="T44" fmla="*/ 9 w 69"/>
                  <a:gd name="T45" fmla="*/ 5 h 72"/>
                  <a:gd name="T46" fmla="*/ 10 w 69"/>
                  <a:gd name="T47" fmla="*/ 5 h 72"/>
                  <a:gd name="T48" fmla="*/ 11 w 69"/>
                  <a:gd name="T49" fmla="*/ 6 h 72"/>
                  <a:gd name="T50" fmla="*/ 12 w 69"/>
                  <a:gd name="T51" fmla="*/ 7 h 72"/>
                  <a:gd name="T52" fmla="*/ 13 w 69"/>
                  <a:gd name="T53" fmla="*/ 9 h 72"/>
                  <a:gd name="T54" fmla="*/ 14 w 69"/>
                  <a:gd name="T55" fmla="*/ 10 h 72"/>
                  <a:gd name="T56" fmla="*/ 15 w 69"/>
                  <a:gd name="T57" fmla="*/ 11 h 72"/>
                  <a:gd name="T58" fmla="*/ 15 w 69"/>
                  <a:gd name="T59" fmla="*/ 13 h 72"/>
                  <a:gd name="T60" fmla="*/ 15 w 69"/>
                  <a:gd name="T61" fmla="*/ 14 h 72"/>
                  <a:gd name="T62" fmla="*/ 15 w 69"/>
                  <a:gd name="T63" fmla="*/ 17 h 72"/>
                  <a:gd name="T64" fmla="*/ 16 w 69"/>
                  <a:gd name="T65" fmla="*/ 18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72"/>
                  <a:gd name="T101" fmla="*/ 69 w 69"/>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72">
                    <a:moveTo>
                      <a:pt x="69" y="72"/>
                    </a:moveTo>
                    <a:lnTo>
                      <a:pt x="69" y="68"/>
                    </a:lnTo>
                    <a:lnTo>
                      <a:pt x="69" y="64"/>
                    </a:lnTo>
                    <a:lnTo>
                      <a:pt x="69" y="61"/>
                    </a:lnTo>
                    <a:lnTo>
                      <a:pt x="68" y="57"/>
                    </a:lnTo>
                    <a:lnTo>
                      <a:pt x="67" y="54"/>
                    </a:lnTo>
                    <a:lnTo>
                      <a:pt x="67" y="50"/>
                    </a:lnTo>
                    <a:lnTo>
                      <a:pt x="65" y="47"/>
                    </a:lnTo>
                    <a:lnTo>
                      <a:pt x="64" y="45"/>
                    </a:lnTo>
                    <a:lnTo>
                      <a:pt x="63" y="41"/>
                    </a:lnTo>
                    <a:lnTo>
                      <a:pt x="61" y="38"/>
                    </a:lnTo>
                    <a:lnTo>
                      <a:pt x="60" y="35"/>
                    </a:lnTo>
                    <a:lnTo>
                      <a:pt x="57" y="32"/>
                    </a:lnTo>
                    <a:lnTo>
                      <a:pt x="56" y="30"/>
                    </a:lnTo>
                    <a:lnTo>
                      <a:pt x="54" y="27"/>
                    </a:lnTo>
                    <a:lnTo>
                      <a:pt x="52" y="24"/>
                    </a:lnTo>
                    <a:lnTo>
                      <a:pt x="49" y="22"/>
                    </a:lnTo>
                    <a:lnTo>
                      <a:pt x="47" y="19"/>
                    </a:lnTo>
                    <a:lnTo>
                      <a:pt x="45" y="17"/>
                    </a:lnTo>
                    <a:lnTo>
                      <a:pt x="41" y="15"/>
                    </a:lnTo>
                    <a:lnTo>
                      <a:pt x="39" y="14"/>
                    </a:lnTo>
                    <a:lnTo>
                      <a:pt x="37" y="11"/>
                    </a:lnTo>
                    <a:lnTo>
                      <a:pt x="33" y="9"/>
                    </a:lnTo>
                    <a:lnTo>
                      <a:pt x="30" y="8"/>
                    </a:lnTo>
                    <a:lnTo>
                      <a:pt x="27" y="7"/>
                    </a:lnTo>
                    <a:lnTo>
                      <a:pt x="24" y="5"/>
                    </a:lnTo>
                    <a:lnTo>
                      <a:pt x="21" y="4"/>
                    </a:lnTo>
                    <a:lnTo>
                      <a:pt x="17" y="3"/>
                    </a:lnTo>
                    <a:lnTo>
                      <a:pt x="14" y="2"/>
                    </a:lnTo>
                    <a:lnTo>
                      <a:pt x="10" y="1"/>
                    </a:lnTo>
                    <a:lnTo>
                      <a:pt x="7" y="1"/>
                    </a:lnTo>
                    <a:lnTo>
                      <a:pt x="3" y="1"/>
                    </a:lnTo>
                    <a:lnTo>
                      <a:pt x="0" y="0"/>
                    </a:lnTo>
                    <a:lnTo>
                      <a:pt x="0" y="5"/>
                    </a:lnTo>
                    <a:lnTo>
                      <a:pt x="3" y="5"/>
                    </a:lnTo>
                    <a:lnTo>
                      <a:pt x="7" y="5"/>
                    </a:lnTo>
                    <a:lnTo>
                      <a:pt x="10" y="7"/>
                    </a:lnTo>
                    <a:lnTo>
                      <a:pt x="12" y="7"/>
                    </a:lnTo>
                    <a:lnTo>
                      <a:pt x="16" y="8"/>
                    </a:lnTo>
                    <a:lnTo>
                      <a:pt x="19" y="9"/>
                    </a:lnTo>
                    <a:lnTo>
                      <a:pt x="22" y="10"/>
                    </a:lnTo>
                    <a:lnTo>
                      <a:pt x="25" y="11"/>
                    </a:lnTo>
                    <a:lnTo>
                      <a:pt x="27" y="12"/>
                    </a:lnTo>
                    <a:lnTo>
                      <a:pt x="31" y="14"/>
                    </a:lnTo>
                    <a:lnTo>
                      <a:pt x="33" y="16"/>
                    </a:lnTo>
                    <a:lnTo>
                      <a:pt x="36" y="17"/>
                    </a:lnTo>
                    <a:lnTo>
                      <a:pt x="39" y="19"/>
                    </a:lnTo>
                    <a:lnTo>
                      <a:pt x="41" y="22"/>
                    </a:lnTo>
                    <a:lnTo>
                      <a:pt x="44" y="23"/>
                    </a:lnTo>
                    <a:lnTo>
                      <a:pt x="46" y="25"/>
                    </a:lnTo>
                    <a:lnTo>
                      <a:pt x="48" y="27"/>
                    </a:lnTo>
                    <a:lnTo>
                      <a:pt x="49" y="30"/>
                    </a:lnTo>
                    <a:lnTo>
                      <a:pt x="52" y="32"/>
                    </a:lnTo>
                    <a:lnTo>
                      <a:pt x="53" y="35"/>
                    </a:lnTo>
                    <a:lnTo>
                      <a:pt x="55" y="38"/>
                    </a:lnTo>
                    <a:lnTo>
                      <a:pt x="56" y="40"/>
                    </a:lnTo>
                    <a:lnTo>
                      <a:pt x="57" y="43"/>
                    </a:lnTo>
                    <a:lnTo>
                      <a:pt x="60" y="46"/>
                    </a:lnTo>
                    <a:lnTo>
                      <a:pt x="61" y="49"/>
                    </a:lnTo>
                    <a:lnTo>
                      <a:pt x="61" y="53"/>
                    </a:lnTo>
                    <a:lnTo>
                      <a:pt x="62" y="55"/>
                    </a:lnTo>
                    <a:lnTo>
                      <a:pt x="63" y="58"/>
                    </a:lnTo>
                    <a:lnTo>
                      <a:pt x="63" y="62"/>
                    </a:lnTo>
                    <a:lnTo>
                      <a:pt x="63" y="65"/>
                    </a:lnTo>
                    <a:lnTo>
                      <a:pt x="64" y="69"/>
                    </a:lnTo>
                    <a:lnTo>
                      <a:pt x="64" y="71"/>
                    </a:lnTo>
                    <a:lnTo>
                      <a:pt x="69" y="72"/>
                    </a:lnTo>
                    <a:close/>
                  </a:path>
                </a:pathLst>
              </a:custGeom>
              <a:solidFill>
                <a:srgbClr val="000000"/>
              </a:solidFill>
              <a:ln w="9525">
                <a:noFill/>
                <a:round/>
                <a:headEnd/>
                <a:tailEnd/>
              </a:ln>
            </p:spPr>
            <p:txBody>
              <a:bodyPr/>
              <a:lstStyle/>
              <a:p>
                <a:endParaRPr lang="en-GB"/>
              </a:p>
            </p:txBody>
          </p:sp>
          <p:sp>
            <p:nvSpPr>
              <p:cNvPr id="784" name="Freeform 1389"/>
              <p:cNvSpPr>
                <a:spLocks/>
              </p:cNvSpPr>
              <p:nvPr/>
            </p:nvSpPr>
            <p:spPr bwMode="auto">
              <a:xfrm>
                <a:off x="4098" y="3079"/>
                <a:ext cx="35" cy="34"/>
              </a:xfrm>
              <a:custGeom>
                <a:avLst/>
                <a:gdLst>
                  <a:gd name="T0" fmla="*/ 0 w 71"/>
                  <a:gd name="T1" fmla="*/ 17 h 69"/>
                  <a:gd name="T2" fmla="*/ 2 w 71"/>
                  <a:gd name="T3" fmla="*/ 17 h 69"/>
                  <a:gd name="T4" fmla="*/ 4 w 71"/>
                  <a:gd name="T5" fmla="*/ 16 h 69"/>
                  <a:gd name="T6" fmla="*/ 6 w 71"/>
                  <a:gd name="T7" fmla="*/ 16 h 69"/>
                  <a:gd name="T8" fmla="*/ 7 w 71"/>
                  <a:gd name="T9" fmla="*/ 15 h 69"/>
                  <a:gd name="T10" fmla="*/ 9 w 71"/>
                  <a:gd name="T11" fmla="*/ 15 h 69"/>
                  <a:gd name="T12" fmla="*/ 10 w 71"/>
                  <a:gd name="T13" fmla="*/ 14 h 69"/>
                  <a:gd name="T14" fmla="*/ 11 w 71"/>
                  <a:gd name="T15" fmla="*/ 13 h 69"/>
                  <a:gd name="T16" fmla="*/ 13 w 71"/>
                  <a:gd name="T17" fmla="*/ 11 h 69"/>
                  <a:gd name="T18" fmla="*/ 14 w 71"/>
                  <a:gd name="T19" fmla="*/ 10 h 69"/>
                  <a:gd name="T20" fmla="*/ 15 w 71"/>
                  <a:gd name="T21" fmla="*/ 9 h 69"/>
                  <a:gd name="T22" fmla="*/ 16 w 71"/>
                  <a:gd name="T23" fmla="*/ 7 h 69"/>
                  <a:gd name="T24" fmla="*/ 16 w 71"/>
                  <a:gd name="T25" fmla="*/ 6 h 69"/>
                  <a:gd name="T26" fmla="*/ 17 w 71"/>
                  <a:gd name="T27" fmla="*/ 4 h 69"/>
                  <a:gd name="T28" fmla="*/ 17 w 71"/>
                  <a:gd name="T29" fmla="*/ 3 h 69"/>
                  <a:gd name="T30" fmla="*/ 17 w 71"/>
                  <a:gd name="T31" fmla="*/ 1 h 69"/>
                  <a:gd name="T32" fmla="*/ 16 w 71"/>
                  <a:gd name="T33" fmla="*/ 0 h 69"/>
                  <a:gd name="T34" fmla="*/ 16 w 71"/>
                  <a:gd name="T35" fmla="*/ 1 h 69"/>
                  <a:gd name="T36" fmla="*/ 16 w 71"/>
                  <a:gd name="T37" fmla="*/ 3 h 69"/>
                  <a:gd name="T38" fmla="*/ 15 w 71"/>
                  <a:gd name="T39" fmla="*/ 5 h 69"/>
                  <a:gd name="T40" fmla="*/ 15 w 71"/>
                  <a:gd name="T41" fmla="*/ 6 h 69"/>
                  <a:gd name="T42" fmla="*/ 14 w 71"/>
                  <a:gd name="T43" fmla="*/ 7 h 69"/>
                  <a:gd name="T44" fmla="*/ 13 w 71"/>
                  <a:gd name="T45" fmla="*/ 9 h 69"/>
                  <a:gd name="T46" fmla="*/ 12 w 71"/>
                  <a:gd name="T47" fmla="*/ 10 h 69"/>
                  <a:gd name="T48" fmla="*/ 11 w 71"/>
                  <a:gd name="T49" fmla="*/ 11 h 69"/>
                  <a:gd name="T50" fmla="*/ 10 w 71"/>
                  <a:gd name="T51" fmla="*/ 12 h 69"/>
                  <a:gd name="T52" fmla="*/ 9 w 71"/>
                  <a:gd name="T53" fmla="*/ 13 h 69"/>
                  <a:gd name="T54" fmla="*/ 7 w 71"/>
                  <a:gd name="T55" fmla="*/ 14 h 69"/>
                  <a:gd name="T56" fmla="*/ 6 w 71"/>
                  <a:gd name="T57" fmla="*/ 15 h 69"/>
                  <a:gd name="T58" fmla="*/ 4 w 71"/>
                  <a:gd name="T59" fmla="*/ 15 h 69"/>
                  <a:gd name="T60" fmla="*/ 3 w 71"/>
                  <a:gd name="T61" fmla="*/ 15 h 69"/>
                  <a:gd name="T62" fmla="*/ 1 w 71"/>
                  <a:gd name="T63" fmla="*/ 15 h 69"/>
                  <a:gd name="T64" fmla="*/ 0 w 71"/>
                  <a:gd name="T65" fmla="*/ 16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
                  <a:gd name="T100" fmla="*/ 0 h 69"/>
                  <a:gd name="T101" fmla="*/ 71 w 71"/>
                  <a:gd name="T102" fmla="*/ 69 h 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 h="69">
                    <a:moveTo>
                      <a:pt x="0" y="69"/>
                    </a:moveTo>
                    <a:lnTo>
                      <a:pt x="3" y="69"/>
                    </a:lnTo>
                    <a:lnTo>
                      <a:pt x="6" y="69"/>
                    </a:lnTo>
                    <a:lnTo>
                      <a:pt x="10" y="69"/>
                    </a:lnTo>
                    <a:lnTo>
                      <a:pt x="13" y="68"/>
                    </a:lnTo>
                    <a:lnTo>
                      <a:pt x="17" y="67"/>
                    </a:lnTo>
                    <a:lnTo>
                      <a:pt x="20" y="67"/>
                    </a:lnTo>
                    <a:lnTo>
                      <a:pt x="24" y="66"/>
                    </a:lnTo>
                    <a:lnTo>
                      <a:pt x="27" y="65"/>
                    </a:lnTo>
                    <a:lnTo>
                      <a:pt x="31" y="63"/>
                    </a:lnTo>
                    <a:lnTo>
                      <a:pt x="33" y="61"/>
                    </a:lnTo>
                    <a:lnTo>
                      <a:pt x="36" y="60"/>
                    </a:lnTo>
                    <a:lnTo>
                      <a:pt x="39" y="58"/>
                    </a:lnTo>
                    <a:lnTo>
                      <a:pt x="42" y="57"/>
                    </a:lnTo>
                    <a:lnTo>
                      <a:pt x="44" y="54"/>
                    </a:lnTo>
                    <a:lnTo>
                      <a:pt x="47" y="52"/>
                    </a:lnTo>
                    <a:lnTo>
                      <a:pt x="49" y="50"/>
                    </a:lnTo>
                    <a:lnTo>
                      <a:pt x="53" y="47"/>
                    </a:lnTo>
                    <a:lnTo>
                      <a:pt x="55" y="45"/>
                    </a:lnTo>
                    <a:lnTo>
                      <a:pt x="56" y="43"/>
                    </a:lnTo>
                    <a:lnTo>
                      <a:pt x="58" y="39"/>
                    </a:lnTo>
                    <a:lnTo>
                      <a:pt x="61" y="37"/>
                    </a:lnTo>
                    <a:lnTo>
                      <a:pt x="62" y="33"/>
                    </a:lnTo>
                    <a:lnTo>
                      <a:pt x="64" y="31"/>
                    </a:lnTo>
                    <a:lnTo>
                      <a:pt x="65" y="28"/>
                    </a:lnTo>
                    <a:lnTo>
                      <a:pt x="66" y="24"/>
                    </a:lnTo>
                    <a:lnTo>
                      <a:pt x="67" y="21"/>
                    </a:lnTo>
                    <a:lnTo>
                      <a:pt x="69" y="19"/>
                    </a:lnTo>
                    <a:lnTo>
                      <a:pt x="70" y="15"/>
                    </a:lnTo>
                    <a:lnTo>
                      <a:pt x="70" y="12"/>
                    </a:lnTo>
                    <a:lnTo>
                      <a:pt x="71" y="8"/>
                    </a:lnTo>
                    <a:lnTo>
                      <a:pt x="71" y="5"/>
                    </a:lnTo>
                    <a:lnTo>
                      <a:pt x="71" y="1"/>
                    </a:lnTo>
                    <a:lnTo>
                      <a:pt x="66" y="0"/>
                    </a:lnTo>
                    <a:lnTo>
                      <a:pt x="66" y="4"/>
                    </a:lnTo>
                    <a:lnTo>
                      <a:pt x="65" y="7"/>
                    </a:lnTo>
                    <a:lnTo>
                      <a:pt x="65" y="10"/>
                    </a:lnTo>
                    <a:lnTo>
                      <a:pt x="64" y="14"/>
                    </a:lnTo>
                    <a:lnTo>
                      <a:pt x="64" y="16"/>
                    </a:lnTo>
                    <a:lnTo>
                      <a:pt x="63" y="20"/>
                    </a:lnTo>
                    <a:lnTo>
                      <a:pt x="62" y="23"/>
                    </a:lnTo>
                    <a:lnTo>
                      <a:pt x="61" y="25"/>
                    </a:lnTo>
                    <a:lnTo>
                      <a:pt x="59" y="29"/>
                    </a:lnTo>
                    <a:lnTo>
                      <a:pt x="57" y="31"/>
                    </a:lnTo>
                    <a:lnTo>
                      <a:pt x="56" y="33"/>
                    </a:lnTo>
                    <a:lnTo>
                      <a:pt x="54" y="37"/>
                    </a:lnTo>
                    <a:lnTo>
                      <a:pt x="53" y="39"/>
                    </a:lnTo>
                    <a:lnTo>
                      <a:pt x="50" y="42"/>
                    </a:lnTo>
                    <a:lnTo>
                      <a:pt x="48" y="44"/>
                    </a:lnTo>
                    <a:lnTo>
                      <a:pt x="46" y="46"/>
                    </a:lnTo>
                    <a:lnTo>
                      <a:pt x="43" y="48"/>
                    </a:lnTo>
                    <a:lnTo>
                      <a:pt x="41" y="50"/>
                    </a:lnTo>
                    <a:lnTo>
                      <a:pt x="39" y="52"/>
                    </a:lnTo>
                    <a:lnTo>
                      <a:pt x="36" y="54"/>
                    </a:lnTo>
                    <a:lnTo>
                      <a:pt x="34" y="55"/>
                    </a:lnTo>
                    <a:lnTo>
                      <a:pt x="31" y="57"/>
                    </a:lnTo>
                    <a:lnTo>
                      <a:pt x="28" y="58"/>
                    </a:lnTo>
                    <a:lnTo>
                      <a:pt x="25" y="60"/>
                    </a:lnTo>
                    <a:lnTo>
                      <a:pt x="23" y="60"/>
                    </a:lnTo>
                    <a:lnTo>
                      <a:pt x="19" y="61"/>
                    </a:lnTo>
                    <a:lnTo>
                      <a:pt x="16" y="62"/>
                    </a:lnTo>
                    <a:lnTo>
                      <a:pt x="13" y="63"/>
                    </a:lnTo>
                    <a:lnTo>
                      <a:pt x="10" y="63"/>
                    </a:lnTo>
                    <a:lnTo>
                      <a:pt x="6" y="63"/>
                    </a:lnTo>
                    <a:lnTo>
                      <a:pt x="3" y="65"/>
                    </a:lnTo>
                    <a:lnTo>
                      <a:pt x="0" y="65"/>
                    </a:lnTo>
                    <a:lnTo>
                      <a:pt x="0" y="69"/>
                    </a:lnTo>
                    <a:close/>
                  </a:path>
                </a:pathLst>
              </a:custGeom>
              <a:solidFill>
                <a:srgbClr val="000000"/>
              </a:solidFill>
              <a:ln w="9525">
                <a:noFill/>
                <a:round/>
                <a:headEnd/>
                <a:tailEnd/>
              </a:ln>
            </p:spPr>
            <p:txBody>
              <a:bodyPr/>
              <a:lstStyle/>
              <a:p>
                <a:endParaRPr lang="en-GB"/>
              </a:p>
            </p:txBody>
          </p:sp>
          <p:sp>
            <p:nvSpPr>
              <p:cNvPr id="785" name="Freeform 1390"/>
              <p:cNvSpPr>
                <a:spLocks/>
              </p:cNvSpPr>
              <p:nvPr/>
            </p:nvSpPr>
            <p:spPr bwMode="auto">
              <a:xfrm>
                <a:off x="4064" y="3077"/>
                <a:ext cx="34" cy="36"/>
              </a:xfrm>
              <a:custGeom>
                <a:avLst/>
                <a:gdLst>
                  <a:gd name="T0" fmla="*/ 0 w 68"/>
                  <a:gd name="T1" fmla="*/ 1 h 71"/>
                  <a:gd name="T2" fmla="*/ 0 w 68"/>
                  <a:gd name="T3" fmla="*/ 3 h 71"/>
                  <a:gd name="T4" fmla="*/ 1 w 68"/>
                  <a:gd name="T5" fmla="*/ 5 h 71"/>
                  <a:gd name="T6" fmla="*/ 1 w 68"/>
                  <a:gd name="T7" fmla="*/ 6 h 71"/>
                  <a:gd name="T8" fmla="*/ 1 w 68"/>
                  <a:gd name="T9" fmla="*/ 8 h 71"/>
                  <a:gd name="T10" fmla="*/ 2 w 68"/>
                  <a:gd name="T11" fmla="*/ 10 h 71"/>
                  <a:gd name="T12" fmla="*/ 3 w 68"/>
                  <a:gd name="T13" fmla="*/ 11 h 71"/>
                  <a:gd name="T14" fmla="*/ 4 w 68"/>
                  <a:gd name="T15" fmla="*/ 12 h 71"/>
                  <a:gd name="T16" fmla="*/ 5 w 68"/>
                  <a:gd name="T17" fmla="*/ 14 h 71"/>
                  <a:gd name="T18" fmla="*/ 6 w 68"/>
                  <a:gd name="T19" fmla="*/ 14 h 71"/>
                  <a:gd name="T20" fmla="*/ 8 w 68"/>
                  <a:gd name="T21" fmla="*/ 16 h 71"/>
                  <a:gd name="T22" fmla="*/ 9 w 68"/>
                  <a:gd name="T23" fmla="*/ 16 h 71"/>
                  <a:gd name="T24" fmla="*/ 10 w 68"/>
                  <a:gd name="T25" fmla="*/ 17 h 71"/>
                  <a:gd name="T26" fmla="*/ 12 w 68"/>
                  <a:gd name="T27" fmla="*/ 18 h 71"/>
                  <a:gd name="T28" fmla="*/ 14 w 68"/>
                  <a:gd name="T29" fmla="*/ 18 h 71"/>
                  <a:gd name="T30" fmla="*/ 16 w 68"/>
                  <a:gd name="T31" fmla="*/ 18 h 71"/>
                  <a:gd name="T32" fmla="*/ 17 w 68"/>
                  <a:gd name="T33" fmla="*/ 17 h 71"/>
                  <a:gd name="T34" fmla="*/ 15 w 68"/>
                  <a:gd name="T35" fmla="*/ 17 h 71"/>
                  <a:gd name="T36" fmla="*/ 13 w 68"/>
                  <a:gd name="T37" fmla="*/ 16 h 71"/>
                  <a:gd name="T38" fmla="*/ 12 w 68"/>
                  <a:gd name="T39" fmla="*/ 16 h 71"/>
                  <a:gd name="T40" fmla="*/ 10 w 68"/>
                  <a:gd name="T41" fmla="*/ 16 h 71"/>
                  <a:gd name="T42" fmla="*/ 9 w 68"/>
                  <a:gd name="T43" fmla="*/ 15 h 71"/>
                  <a:gd name="T44" fmla="*/ 8 w 68"/>
                  <a:gd name="T45" fmla="*/ 14 h 71"/>
                  <a:gd name="T46" fmla="*/ 6 w 68"/>
                  <a:gd name="T47" fmla="*/ 13 h 71"/>
                  <a:gd name="T48" fmla="*/ 5 w 68"/>
                  <a:gd name="T49" fmla="*/ 12 h 71"/>
                  <a:gd name="T50" fmla="*/ 4 w 68"/>
                  <a:gd name="T51" fmla="*/ 11 h 71"/>
                  <a:gd name="T52" fmla="*/ 3 w 68"/>
                  <a:gd name="T53" fmla="*/ 10 h 71"/>
                  <a:gd name="T54" fmla="*/ 2 w 68"/>
                  <a:gd name="T55" fmla="*/ 8 h 71"/>
                  <a:gd name="T56" fmla="*/ 2 w 68"/>
                  <a:gd name="T57" fmla="*/ 7 h 71"/>
                  <a:gd name="T58" fmla="*/ 1 w 68"/>
                  <a:gd name="T59" fmla="*/ 5 h 71"/>
                  <a:gd name="T60" fmla="*/ 1 w 68"/>
                  <a:gd name="T61" fmla="*/ 4 h 71"/>
                  <a:gd name="T62" fmla="*/ 1 w 68"/>
                  <a:gd name="T63" fmla="*/ 2 h 71"/>
                  <a:gd name="T64" fmla="*/ 1 w 68"/>
                  <a:gd name="T65" fmla="*/ 0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71"/>
                  <a:gd name="T101" fmla="*/ 68 w 68"/>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71">
                    <a:moveTo>
                      <a:pt x="0" y="0"/>
                    </a:moveTo>
                    <a:lnTo>
                      <a:pt x="0" y="3"/>
                    </a:lnTo>
                    <a:lnTo>
                      <a:pt x="0" y="8"/>
                    </a:lnTo>
                    <a:lnTo>
                      <a:pt x="0" y="11"/>
                    </a:lnTo>
                    <a:lnTo>
                      <a:pt x="1" y="15"/>
                    </a:lnTo>
                    <a:lnTo>
                      <a:pt x="1" y="17"/>
                    </a:lnTo>
                    <a:lnTo>
                      <a:pt x="2" y="21"/>
                    </a:lnTo>
                    <a:lnTo>
                      <a:pt x="3" y="24"/>
                    </a:lnTo>
                    <a:lnTo>
                      <a:pt x="4" y="27"/>
                    </a:lnTo>
                    <a:lnTo>
                      <a:pt x="5" y="31"/>
                    </a:lnTo>
                    <a:lnTo>
                      <a:pt x="6" y="33"/>
                    </a:lnTo>
                    <a:lnTo>
                      <a:pt x="9" y="37"/>
                    </a:lnTo>
                    <a:lnTo>
                      <a:pt x="10" y="39"/>
                    </a:lnTo>
                    <a:lnTo>
                      <a:pt x="12" y="42"/>
                    </a:lnTo>
                    <a:lnTo>
                      <a:pt x="15" y="45"/>
                    </a:lnTo>
                    <a:lnTo>
                      <a:pt x="17" y="47"/>
                    </a:lnTo>
                    <a:lnTo>
                      <a:pt x="19" y="50"/>
                    </a:lnTo>
                    <a:lnTo>
                      <a:pt x="21" y="53"/>
                    </a:lnTo>
                    <a:lnTo>
                      <a:pt x="24" y="55"/>
                    </a:lnTo>
                    <a:lnTo>
                      <a:pt x="26" y="56"/>
                    </a:lnTo>
                    <a:lnTo>
                      <a:pt x="28" y="59"/>
                    </a:lnTo>
                    <a:lnTo>
                      <a:pt x="32" y="61"/>
                    </a:lnTo>
                    <a:lnTo>
                      <a:pt x="34" y="62"/>
                    </a:lnTo>
                    <a:lnTo>
                      <a:pt x="38" y="64"/>
                    </a:lnTo>
                    <a:lnTo>
                      <a:pt x="41" y="65"/>
                    </a:lnTo>
                    <a:lnTo>
                      <a:pt x="43" y="67"/>
                    </a:lnTo>
                    <a:lnTo>
                      <a:pt x="47" y="68"/>
                    </a:lnTo>
                    <a:lnTo>
                      <a:pt x="50" y="69"/>
                    </a:lnTo>
                    <a:lnTo>
                      <a:pt x="54" y="70"/>
                    </a:lnTo>
                    <a:lnTo>
                      <a:pt x="57" y="70"/>
                    </a:lnTo>
                    <a:lnTo>
                      <a:pt x="61" y="71"/>
                    </a:lnTo>
                    <a:lnTo>
                      <a:pt x="64" y="71"/>
                    </a:lnTo>
                    <a:lnTo>
                      <a:pt x="68" y="71"/>
                    </a:lnTo>
                    <a:lnTo>
                      <a:pt x="68" y="67"/>
                    </a:lnTo>
                    <a:lnTo>
                      <a:pt x="64" y="65"/>
                    </a:lnTo>
                    <a:lnTo>
                      <a:pt x="61" y="65"/>
                    </a:lnTo>
                    <a:lnTo>
                      <a:pt x="58" y="65"/>
                    </a:lnTo>
                    <a:lnTo>
                      <a:pt x="55" y="64"/>
                    </a:lnTo>
                    <a:lnTo>
                      <a:pt x="51" y="64"/>
                    </a:lnTo>
                    <a:lnTo>
                      <a:pt x="49" y="63"/>
                    </a:lnTo>
                    <a:lnTo>
                      <a:pt x="46" y="62"/>
                    </a:lnTo>
                    <a:lnTo>
                      <a:pt x="42" y="61"/>
                    </a:lnTo>
                    <a:lnTo>
                      <a:pt x="40" y="60"/>
                    </a:lnTo>
                    <a:lnTo>
                      <a:pt x="38" y="57"/>
                    </a:lnTo>
                    <a:lnTo>
                      <a:pt x="34" y="56"/>
                    </a:lnTo>
                    <a:lnTo>
                      <a:pt x="32" y="54"/>
                    </a:lnTo>
                    <a:lnTo>
                      <a:pt x="29" y="53"/>
                    </a:lnTo>
                    <a:lnTo>
                      <a:pt x="27" y="50"/>
                    </a:lnTo>
                    <a:lnTo>
                      <a:pt x="25" y="48"/>
                    </a:lnTo>
                    <a:lnTo>
                      <a:pt x="23" y="46"/>
                    </a:lnTo>
                    <a:lnTo>
                      <a:pt x="20" y="44"/>
                    </a:lnTo>
                    <a:lnTo>
                      <a:pt x="18" y="41"/>
                    </a:lnTo>
                    <a:lnTo>
                      <a:pt x="17" y="39"/>
                    </a:lnTo>
                    <a:lnTo>
                      <a:pt x="15" y="37"/>
                    </a:lnTo>
                    <a:lnTo>
                      <a:pt x="13" y="34"/>
                    </a:lnTo>
                    <a:lnTo>
                      <a:pt x="11" y="31"/>
                    </a:lnTo>
                    <a:lnTo>
                      <a:pt x="10" y="29"/>
                    </a:lnTo>
                    <a:lnTo>
                      <a:pt x="9" y="25"/>
                    </a:lnTo>
                    <a:lnTo>
                      <a:pt x="8" y="23"/>
                    </a:lnTo>
                    <a:lnTo>
                      <a:pt x="6" y="19"/>
                    </a:lnTo>
                    <a:lnTo>
                      <a:pt x="6" y="16"/>
                    </a:lnTo>
                    <a:lnTo>
                      <a:pt x="5" y="14"/>
                    </a:lnTo>
                    <a:lnTo>
                      <a:pt x="5" y="10"/>
                    </a:lnTo>
                    <a:lnTo>
                      <a:pt x="4" y="7"/>
                    </a:lnTo>
                    <a:lnTo>
                      <a:pt x="4" y="3"/>
                    </a:lnTo>
                    <a:lnTo>
                      <a:pt x="4" y="0"/>
                    </a:lnTo>
                    <a:lnTo>
                      <a:pt x="0" y="0"/>
                    </a:lnTo>
                    <a:close/>
                  </a:path>
                </a:pathLst>
              </a:custGeom>
              <a:solidFill>
                <a:srgbClr val="000000"/>
              </a:solidFill>
              <a:ln w="9525">
                <a:noFill/>
                <a:round/>
                <a:headEnd/>
                <a:tailEnd/>
              </a:ln>
            </p:spPr>
            <p:txBody>
              <a:bodyPr/>
              <a:lstStyle/>
              <a:p>
                <a:endParaRPr lang="en-GB"/>
              </a:p>
            </p:txBody>
          </p:sp>
          <p:sp>
            <p:nvSpPr>
              <p:cNvPr id="786" name="Freeform 1391"/>
              <p:cNvSpPr>
                <a:spLocks/>
              </p:cNvSpPr>
              <p:nvPr/>
            </p:nvSpPr>
            <p:spPr bwMode="auto">
              <a:xfrm>
                <a:off x="4064" y="3043"/>
                <a:ext cx="35" cy="34"/>
              </a:xfrm>
              <a:custGeom>
                <a:avLst/>
                <a:gdLst>
                  <a:gd name="T0" fmla="*/ 17 w 70"/>
                  <a:gd name="T1" fmla="*/ 0 h 69"/>
                  <a:gd name="T2" fmla="*/ 14 w 70"/>
                  <a:gd name="T3" fmla="*/ 0 h 69"/>
                  <a:gd name="T4" fmla="*/ 13 w 70"/>
                  <a:gd name="T5" fmla="*/ 0 h 69"/>
                  <a:gd name="T6" fmla="*/ 11 w 70"/>
                  <a:gd name="T7" fmla="*/ 1 h 69"/>
                  <a:gd name="T8" fmla="*/ 10 w 70"/>
                  <a:gd name="T9" fmla="*/ 1 h 69"/>
                  <a:gd name="T10" fmla="*/ 9 w 70"/>
                  <a:gd name="T11" fmla="*/ 2 h 69"/>
                  <a:gd name="T12" fmla="*/ 7 w 70"/>
                  <a:gd name="T13" fmla="*/ 3 h 69"/>
                  <a:gd name="T14" fmla="*/ 5 w 70"/>
                  <a:gd name="T15" fmla="*/ 4 h 69"/>
                  <a:gd name="T16" fmla="*/ 4 w 70"/>
                  <a:gd name="T17" fmla="*/ 5 h 69"/>
                  <a:gd name="T18" fmla="*/ 3 w 70"/>
                  <a:gd name="T19" fmla="*/ 6 h 69"/>
                  <a:gd name="T20" fmla="*/ 2 w 70"/>
                  <a:gd name="T21" fmla="*/ 8 h 69"/>
                  <a:gd name="T22" fmla="*/ 1 w 70"/>
                  <a:gd name="T23" fmla="*/ 9 h 69"/>
                  <a:gd name="T24" fmla="*/ 1 w 70"/>
                  <a:gd name="T25" fmla="*/ 11 h 69"/>
                  <a:gd name="T26" fmla="*/ 1 w 70"/>
                  <a:gd name="T27" fmla="*/ 13 h 69"/>
                  <a:gd name="T28" fmla="*/ 0 w 70"/>
                  <a:gd name="T29" fmla="*/ 14 h 69"/>
                  <a:gd name="T30" fmla="*/ 0 w 70"/>
                  <a:gd name="T31" fmla="*/ 16 h 69"/>
                  <a:gd name="T32" fmla="*/ 1 w 70"/>
                  <a:gd name="T33" fmla="*/ 17 h 69"/>
                  <a:gd name="T34" fmla="*/ 1 w 70"/>
                  <a:gd name="T35" fmla="*/ 15 h 69"/>
                  <a:gd name="T36" fmla="*/ 1 w 70"/>
                  <a:gd name="T37" fmla="*/ 14 h 69"/>
                  <a:gd name="T38" fmla="*/ 2 w 70"/>
                  <a:gd name="T39" fmla="*/ 12 h 69"/>
                  <a:gd name="T40" fmla="*/ 2 w 70"/>
                  <a:gd name="T41" fmla="*/ 11 h 69"/>
                  <a:gd name="T42" fmla="*/ 3 w 70"/>
                  <a:gd name="T43" fmla="*/ 9 h 69"/>
                  <a:gd name="T44" fmla="*/ 4 w 70"/>
                  <a:gd name="T45" fmla="*/ 8 h 69"/>
                  <a:gd name="T46" fmla="*/ 4 w 70"/>
                  <a:gd name="T47" fmla="*/ 7 h 69"/>
                  <a:gd name="T48" fmla="*/ 6 w 70"/>
                  <a:gd name="T49" fmla="*/ 6 h 69"/>
                  <a:gd name="T50" fmla="*/ 7 w 70"/>
                  <a:gd name="T51" fmla="*/ 4 h 69"/>
                  <a:gd name="T52" fmla="*/ 9 w 70"/>
                  <a:gd name="T53" fmla="*/ 4 h 69"/>
                  <a:gd name="T54" fmla="*/ 9 w 70"/>
                  <a:gd name="T55" fmla="*/ 3 h 69"/>
                  <a:gd name="T56" fmla="*/ 11 w 70"/>
                  <a:gd name="T57" fmla="*/ 2 h 69"/>
                  <a:gd name="T58" fmla="*/ 12 w 70"/>
                  <a:gd name="T59" fmla="*/ 2 h 69"/>
                  <a:gd name="T60" fmla="*/ 14 w 70"/>
                  <a:gd name="T61" fmla="*/ 1 h 69"/>
                  <a:gd name="T62" fmla="*/ 15 w 70"/>
                  <a:gd name="T63" fmla="*/ 1 h 69"/>
                  <a:gd name="T64" fmla="*/ 18 w 70"/>
                  <a:gd name="T65" fmla="*/ 1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69"/>
                  <a:gd name="T101" fmla="*/ 70 w 70"/>
                  <a:gd name="T102" fmla="*/ 69 h 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69">
                    <a:moveTo>
                      <a:pt x="70" y="0"/>
                    </a:moveTo>
                    <a:lnTo>
                      <a:pt x="66" y="1"/>
                    </a:lnTo>
                    <a:lnTo>
                      <a:pt x="63" y="1"/>
                    </a:lnTo>
                    <a:lnTo>
                      <a:pt x="59" y="1"/>
                    </a:lnTo>
                    <a:lnTo>
                      <a:pt x="56" y="2"/>
                    </a:lnTo>
                    <a:lnTo>
                      <a:pt x="53" y="2"/>
                    </a:lnTo>
                    <a:lnTo>
                      <a:pt x="49" y="3"/>
                    </a:lnTo>
                    <a:lnTo>
                      <a:pt x="46" y="4"/>
                    </a:lnTo>
                    <a:lnTo>
                      <a:pt x="43" y="5"/>
                    </a:lnTo>
                    <a:lnTo>
                      <a:pt x="40" y="7"/>
                    </a:lnTo>
                    <a:lnTo>
                      <a:pt x="36" y="9"/>
                    </a:lnTo>
                    <a:lnTo>
                      <a:pt x="34" y="10"/>
                    </a:lnTo>
                    <a:lnTo>
                      <a:pt x="31" y="11"/>
                    </a:lnTo>
                    <a:lnTo>
                      <a:pt x="28" y="14"/>
                    </a:lnTo>
                    <a:lnTo>
                      <a:pt x="25" y="16"/>
                    </a:lnTo>
                    <a:lnTo>
                      <a:pt x="23" y="18"/>
                    </a:lnTo>
                    <a:lnTo>
                      <a:pt x="20" y="20"/>
                    </a:lnTo>
                    <a:lnTo>
                      <a:pt x="18" y="23"/>
                    </a:lnTo>
                    <a:lnTo>
                      <a:pt x="16" y="25"/>
                    </a:lnTo>
                    <a:lnTo>
                      <a:pt x="13" y="27"/>
                    </a:lnTo>
                    <a:lnTo>
                      <a:pt x="11" y="31"/>
                    </a:lnTo>
                    <a:lnTo>
                      <a:pt x="10" y="33"/>
                    </a:lnTo>
                    <a:lnTo>
                      <a:pt x="8" y="37"/>
                    </a:lnTo>
                    <a:lnTo>
                      <a:pt x="6" y="39"/>
                    </a:lnTo>
                    <a:lnTo>
                      <a:pt x="5" y="42"/>
                    </a:lnTo>
                    <a:lnTo>
                      <a:pt x="4" y="46"/>
                    </a:lnTo>
                    <a:lnTo>
                      <a:pt x="3" y="48"/>
                    </a:lnTo>
                    <a:lnTo>
                      <a:pt x="2" y="52"/>
                    </a:lnTo>
                    <a:lnTo>
                      <a:pt x="1" y="55"/>
                    </a:lnTo>
                    <a:lnTo>
                      <a:pt x="0" y="58"/>
                    </a:lnTo>
                    <a:lnTo>
                      <a:pt x="0" y="62"/>
                    </a:lnTo>
                    <a:lnTo>
                      <a:pt x="0" y="65"/>
                    </a:lnTo>
                    <a:lnTo>
                      <a:pt x="0" y="69"/>
                    </a:lnTo>
                    <a:lnTo>
                      <a:pt x="4" y="69"/>
                    </a:lnTo>
                    <a:lnTo>
                      <a:pt x="4" y="67"/>
                    </a:lnTo>
                    <a:lnTo>
                      <a:pt x="4" y="63"/>
                    </a:lnTo>
                    <a:lnTo>
                      <a:pt x="5" y="60"/>
                    </a:lnTo>
                    <a:lnTo>
                      <a:pt x="5" y="56"/>
                    </a:lnTo>
                    <a:lnTo>
                      <a:pt x="6" y="53"/>
                    </a:lnTo>
                    <a:lnTo>
                      <a:pt x="8" y="50"/>
                    </a:lnTo>
                    <a:lnTo>
                      <a:pt x="9" y="47"/>
                    </a:lnTo>
                    <a:lnTo>
                      <a:pt x="10" y="45"/>
                    </a:lnTo>
                    <a:lnTo>
                      <a:pt x="11" y="41"/>
                    </a:lnTo>
                    <a:lnTo>
                      <a:pt x="12" y="39"/>
                    </a:lnTo>
                    <a:lnTo>
                      <a:pt x="15" y="35"/>
                    </a:lnTo>
                    <a:lnTo>
                      <a:pt x="16" y="33"/>
                    </a:lnTo>
                    <a:lnTo>
                      <a:pt x="18" y="31"/>
                    </a:lnTo>
                    <a:lnTo>
                      <a:pt x="19" y="29"/>
                    </a:lnTo>
                    <a:lnTo>
                      <a:pt x="21" y="26"/>
                    </a:lnTo>
                    <a:lnTo>
                      <a:pt x="24" y="24"/>
                    </a:lnTo>
                    <a:lnTo>
                      <a:pt x="26" y="22"/>
                    </a:lnTo>
                    <a:lnTo>
                      <a:pt x="28" y="19"/>
                    </a:lnTo>
                    <a:lnTo>
                      <a:pt x="31" y="18"/>
                    </a:lnTo>
                    <a:lnTo>
                      <a:pt x="34" y="16"/>
                    </a:lnTo>
                    <a:lnTo>
                      <a:pt x="36" y="15"/>
                    </a:lnTo>
                    <a:lnTo>
                      <a:pt x="39" y="12"/>
                    </a:lnTo>
                    <a:lnTo>
                      <a:pt x="42" y="11"/>
                    </a:lnTo>
                    <a:lnTo>
                      <a:pt x="44" y="10"/>
                    </a:lnTo>
                    <a:lnTo>
                      <a:pt x="48" y="9"/>
                    </a:lnTo>
                    <a:lnTo>
                      <a:pt x="50" y="8"/>
                    </a:lnTo>
                    <a:lnTo>
                      <a:pt x="54" y="8"/>
                    </a:lnTo>
                    <a:lnTo>
                      <a:pt x="57" y="7"/>
                    </a:lnTo>
                    <a:lnTo>
                      <a:pt x="61" y="7"/>
                    </a:lnTo>
                    <a:lnTo>
                      <a:pt x="63" y="5"/>
                    </a:lnTo>
                    <a:lnTo>
                      <a:pt x="66" y="5"/>
                    </a:lnTo>
                    <a:lnTo>
                      <a:pt x="70" y="5"/>
                    </a:lnTo>
                    <a:lnTo>
                      <a:pt x="70" y="0"/>
                    </a:lnTo>
                    <a:close/>
                  </a:path>
                </a:pathLst>
              </a:custGeom>
              <a:solidFill>
                <a:srgbClr val="000000"/>
              </a:solidFill>
              <a:ln w="9525">
                <a:noFill/>
                <a:round/>
                <a:headEnd/>
                <a:tailEnd/>
              </a:ln>
            </p:spPr>
            <p:txBody>
              <a:bodyPr/>
              <a:lstStyle/>
              <a:p>
                <a:endParaRPr lang="en-GB"/>
              </a:p>
            </p:txBody>
          </p:sp>
          <p:sp>
            <p:nvSpPr>
              <p:cNvPr id="787" name="Freeform 1392"/>
              <p:cNvSpPr>
                <a:spLocks noEditPoints="1"/>
              </p:cNvSpPr>
              <p:nvPr/>
            </p:nvSpPr>
            <p:spPr bwMode="auto">
              <a:xfrm>
                <a:off x="4067" y="3049"/>
                <a:ext cx="63" cy="61"/>
              </a:xfrm>
              <a:custGeom>
                <a:avLst/>
                <a:gdLst>
                  <a:gd name="T0" fmla="*/ 0 w 127"/>
                  <a:gd name="T1" fmla="*/ 17 h 122"/>
                  <a:gd name="T2" fmla="*/ 8 w 127"/>
                  <a:gd name="T3" fmla="*/ 15 h 122"/>
                  <a:gd name="T4" fmla="*/ 10 w 127"/>
                  <a:gd name="T5" fmla="*/ 10 h 122"/>
                  <a:gd name="T6" fmla="*/ 4 w 127"/>
                  <a:gd name="T7" fmla="*/ 4 h 122"/>
                  <a:gd name="T8" fmla="*/ 0 w 127"/>
                  <a:gd name="T9" fmla="*/ 17 h 122"/>
                  <a:gd name="T10" fmla="*/ 12 w 127"/>
                  <a:gd name="T11" fmla="*/ 31 h 122"/>
                  <a:gd name="T12" fmla="*/ 14 w 127"/>
                  <a:gd name="T13" fmla="*/ 23 h 122"/>
                  <a:gd name="T14" fmla="*/ 9 w 127"/>
                  <a:gd name="T15" fmla="*/ 19 h 122"/>
                  <a:gd name="T16" fmla="*/ 2 w 127"/>
                  <a:gd name="T17" fmla="*/ 23 h 122"/>
                  <a:gd name="T18" fmla="*/ 12 w 127"/>
                  <a:gd name="T19" fmla="*/ 31 h 122"/>
                  <a:gd name="T20" fmla="*/ 29 w 127"/>
                  <a:gd name="T21" fmla="*/ 23 h 122"/>
                  <a:gd name="T22" fmla="*/ 22 w 127"/>
                  <a:gd name="T23" fmla="*/ 19 h 122"/>
                  <a:gd name="T24" fmla="*/ 17 w 127"/>
                  <a:gd name="T25" fmla="*/ 23 h 122"/>
                  <a:gd name="T26" fmla="*/ 19 w 127"/>
                  <a:gd name="T27" fmla="*/ 31 h 122"/>
                  <a:gd name="T28" fmla="*/ 29 w 127"/>
                  <a:gd name="T29" fmla="*/ 23 h 122"/>
                  <a:gd name="T30" fmla="*/ 28 w 127"/>
                  <a:gd name="T31" fmla="*/ 5 h 122"/>
                  <a:gd name="T32" fmla="*/ 22 w 127"/>
                  <a:gd name="T33" fmla="*/ 10 h 122"/>
                  <a:gd name="T34" fmla="*/ 23 w 127"/>
                  <a:gd name="T35" fmla="*/ 15 h 122"/>
                  <a:gd name="T36" fmla="*/ 31 w 127"/>
                  <a:gd name="T37" fmla="*/ 17 h 122"/>
                  <a:gd name="T38" fmla="*/ 28 w 127"/>
                  <a:gd name="T39" fmla="*/ 5 h 122"/>
                  <a:gd name="T40" fmla="*/ 9 w 127"/>
                  <a:gd name="T41" fmla="*/ 0 h 122"/>
                  <a:gd name="T42" fmla="*/ 13 w 127"/>
                  <a:gd name="T43" fmla="*/ 8 h 122"/>
                  <a:gd name="T44" fmla="*/ 19 w 127"/>
                  <a:gd name="T45" fmla="*/ 8 h 122"/>
                  <a:gd name="T46" fmla="*/ 22 w 127"/>
                  <a:gd name="T47" fmla="*/ 1 h 122"/>
                  <a:gd name="T48" fmla="*/ 9 w 127"/>
                  <a:gd name="T49" fmla="*/ 0 h 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7"/>
                  <a:gd name="T76" fmla="*/ 0 h 122"/>
                  <a:gd name="T77" fmla="*/ 127 w 127"/>
                  <a:gd name="T78" fmla="*/ 122 h 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7" h="122">
                    <a:moveTo>
                      <a:pt x="0" y="65"/>
                    </a:moveTo>
                    <a:lnTo>
                      <a:pt x="33" y="61"/>
                    </a:lnTo>
                    <a:lnTo>
                      <a:pt x="41" y="39"/>
                    </a:lnTo>
                    <a:lnTo>
                      <a:pt x="18" y="15"/>
                    </a:lnTo>
                    <a:lnTo>
                      <a:pt x="0" y="65"/>
                    </a:lnTo>
                    <a:close/>
                    <a:moveTo>
                      <a:pt x="50" y="122"/>
                    </a:moveTo>
                    <a:lnTo>
                      <a:pt x="56" y="90"/>
                    </a:lnTo>
                    <a:lnTo>
                      <a:pt x="37" y="75"/>
                    </a:lnTo>
                    <a:lnTo>
                      <a:pt x="8" y="90"/>
                    </a:lnTo>
                    <a:lnTo>
                      <a:pt x="50" y="122"/>
                    </a:lnTo>
                    <a:close/>
                    <a:moveTo>
                      <a:pt x="119" y="92"/>
                    </a:moveTo>
                    <a:lnTo>
                      <a:pt x="90" y="76"/>
                    </a:lnTo>
                    <a:lnTo>
                      <a:pt x="71" y="90"/>
                    </a:lnTo>
                    <a:lnTo>
                      <a:pt x="76" y="122"/>
                    </a:lnTo>
                    <a:lnTo>
                      <a:pt x="119" y="92"/>
                    </a:lnTo>
                    <a:close/>
                    <a:moveTo>
                      <a:pt x="112" y="18"/>
                    </a:moveTo>
                    <a:lnTo>
                      <a:pt x="88" y="39"/>
                    </a:lnTo>
                    <a:lnTo>
                      <a:pt x="95" y="62"/>
                    </a:lnTo>
                    <a:lnTo>
                      <a:pt x="127" y="67"/>
                    </a:lnTo>
                    <a:lnTo>
                      <a:pt x="112" y="18"/>
                    </a:lnTo>
                    <a:close/>
                    <a:moveTo>
                      <a:pt x="38" y="0"/>
                    </a:moveTo>
                    <a:lnTo>
                      <a:pt x="52" y="30"/>
                    </a:lnTo>
                    <a:lnTo>
                      <a:pt x="76" y="30"/>
                    </a:lnTo>
                    <a:lnTo>
                      <a:pt x="91" y="1"/>
                    </a:lnTo>
                    <a:lnTo>
                      <a:pt x="38" y="0"/>
                    </a:lnTo>
                    <a:close/>
                  </a:path>
                </a:pathLst>
              </a:custGeom>
              <a:solidFill>
                <a:srgbClr val="E5E5E5"/>
              </a:solidFill>
              <a:ln w="9525">
                <a:noFill/>
                <a:round/>
                <a:headEnd/>
                <a:tailEnd/>
              </a:ln>
            </p:spPr>
            <p:txBody>
              <a:bodyPr/>
              <a:lstStyle/>
              <a:p>
                <a:endParaRPr lang="en-GB"/>
              </a:p>
            </p:txBody>
          </p:sp>
          <p:sp>
            <p:nvSpPr>
              <p:cNvPr id="788" name="Freeform 1393"/>
              <p:cNvSpPr>
                <a:spLocks/>
              </p:cNvSpPr>
              <p:nvPr/>
            </p:nvSpPr>
            <p:spPr bwMode="auto">
              <a:xfrm>
                <a:off x="4067" y="3056"/>
                <a:ext cx="20" cy="25"/>
              </a:xfrm>
              <a:custGeom>
                <a:avLst/>
                <a:gdLst>
                  <a:gd name="T0" fmla="*/ 0 w 41"/>
                  <a:gd name="T1" fmla="*/ 13 h 50"/>
                  <a:gd name="T2" fmla="*/ 8 w 41"/>
                  <a:gd name="T3" fmla="*/ 12 h 50"/>
                  <a:gd name="T4" fmla="*/ 10 w 41"/>
                  <a:gd name="T5" fmla="*/ 6 h 50"/>
                  <a:gd name="T6" fmla="*/ 4 w 41"/>
                  <a:gd name="T7" fmla="*/ 0 h 50"/>
                  <a:gd name="T8" fmla="*/ 0 w 41"/>
                  <a:gd name="T9" fmla="*/ 13 h 50"/>
                  <a:gd name="T10" fmla="*/ 0 60000 65536"/>
                  <a:gd name="T11" fmla="*/ 0 60000 65536"/>
                  <a:gd name="T12" fmla="*/ 0 60000 65536"/>
                  <a:gd name="T13" fmla="*/ 0 60000 65536"/>
                  <a:gd name="T14" fmla="*/ 0 60000 65536"/>
                  <a:gd name="T15" fmla="*/ 0 w 41"/>
                  <a:gd name="T16" fmla="*/ 0 h 50"/>
                  <a:gd name="T17" fmla="*/ 41 w 41"/>
                  <a:gd name="T18" fmla="*/ 50 h 50"/>
                </a:gdLst>
                <a:ahLst/>
                <a:cxnLst>
                  <a:cxn ang="T10">
                    <a:pos x="T0" y="T1"/>
                  </a:cxn>
                  <a:cxn ang="T11">
                    <a:pos x="T2" y="T3"/>
                  </a:cxn>
                  <a:cxn ang="T12">
                    <a:pos x="T4" y="T5"/>
                  </a:cxn>
                  <a:cxn ang="T13">
                    <a:pos x="T6" y="T7"/>
                  </a:cxn>
                  <a:cxn ang="T14">
                    <a:pos x="T8" y="T9"/>
                  </a:cxn>
                </a:cxnLst>
                <a:rect l="T15" t="T16" r="T17" b="T18"/>
                <a:pathLst>
                  <a:path w="41" h="50">
                    <a:moveTo>
                      <a:pt x="0" y="50"/>
                    </a:moveTo>
                    <a:lnTo>
                      <a:pt x="33" y="46"/>
                    </a:lnTo>
                    <a:lnTo>
                      <a:pt x="41" y="24"/>
                    </a:lnTo>
                    <a:lnTo>
                      <a:pt x="18" y="0"/>
                    </a:lnTo>
                    <a:lnTo>
                      <a:pt x="0" y="50"/>
                    </a:lnTo>
                  </a:path>
                </a:pathLst>
              </a:custGeom>
              <a:noFill/>
              <a:ln w="0">
                <a:solidFill>
                  <a:srgbClr val="000000"/>
                </a:solidFill>
                <a:prstDash val="solid"/>
                <a:round/>
                <a:headEnd/>
                <a:tailEnd/>
              </a:ln>
            </p:spPr>
            <p:txBody>
              <a:bodyPr/>
              <a:lstStyle/>
              <a:p>
                <a:endParaRPr lang="en-GB"/>
              </a:p>
            </p:txBody>
          </p:sp>
          <p:sp>
            <p:nvSpPr>
              <p:cNvPr id="789" name="Freeform 1394"/>
              <p:cNvSpPr>
                <a:spLocks/>
              </p:cNvSpPr>
              <p:nvPr/>
            </p:nvSpPr>
            <p:spPr bwMode="auto">
              <a:xfrm>
                <a:off x="4071" y="3086"/>
                <a:ext cx="23" cy="24"/>
              </a:xfrm>
              <a:custGeom>
                <a:avLst/>
                <a:gdLst>
                  <a:gd name="T0" fmla="*/ 10 w 48"/>
                  <a:gd name="T1" fmla="*/ 12 h 47"/>
                  <a:gd name="T2" fmla="*/ 11 w 48"/>
                  <a:gd name="T3" fmla="*/ 4 h 47"/>
                  <a:gd name="T4" fmla="*/ 7 w 48"/>
                  <a:gd name="T5" fmla="*/ 0 h 47"/>
                  <a:gd name="T6" fmla="*/ 0 w 48"/>
                  <a:gd name="T7" fmla="*/ 4 h 47"/>
                  <a:gd name="T8" fmla="*/ 10 w 48"/>
                  <a:gd name="T9" fmla="*/ 12 h 47"/>
                  <a:gd name="T10" fmla="*/ 0 60000 65536"/>
                  <a:gd name="T11" fmla="*/ 0 60000 65536"/>
                  <a:gd name="T12" fmla="*/ 0 60000 65536"/>
                  <a:gd name="T13" fmla="*/ 0 60000 65536"/>
                  <a:gd name="T14" fmla="*/ 0 60000 65536"/>
                  <a:gd name="T15" fmla="*/ 0 w 48"/>
                  <a:gd name="T16" fmla="*/ 0 h 47"/>
                  <a:gd name="T17" fmla="*/ 48 w 48"/>
                  <a:gd name="T18" fmla="*/ 47 h 47"/>
                </a:gdLst>
                <a:ahLst/>
                <a:cxnLst>
                  <a:cxn ang="T10">
                    <a:pos x="T0" y="T1"/>
                  </a:cxn>
                  <a:cxn ang="T11">
                    <a:pos x="T2" y="T3"/>
                  </a:cxn>
                  <a:cxn ang="T12">
                    <a:pos x="T4" y="T5"/>
                  </a:cxn>
                  <a:cxn ang="T13">
                    <a:pos x="T6" y="T7"/>
                  </a:cxn>
                  <a:cxn ang="T14">
                    <a:pos x="T8" y="T9"/>
                  </a:cxn>
                </a:cxnLst>
                <a:rect l="T15" t="T16" r="T17" b="T18"/>
                <a:pathLst>
                  <a:path w="48" h="47">
                    <a:moveTo>
                      <a:pt x="42" y="47"/>
                    </a:moveTo>
                    <a:lnTo>
                      <a:pt x="48" y="15"/>
                    </a:lnTo>
                    <a:lnTo>
                      <a:pt x="29" y="0"/>
                    </a:lnTo>
                    <a:lnTo>
                      <a:pt x="0" y="15"/>
                    </a:lnTo>
                    <a:lnTo>
                      <a:pt x="42" y="47"/>
                    </a:lnTo>
                  </a:path>
                </a:pathLst>
              </a:custGeom>
              <a:noFill/>
              <a:ln w="0">
                <a:solidFill>
                  <a:srgbClr val="000000"/>
                </a:solidFill>
                <a:prstDash val="solid"/>
                <a:round/>
                <a:headEnd/>
                <a:tailEnd/>
              </a:ln>
            </p:spPr>
            <p:txBody>
              <a:bodyPr/>
              <a:lstStyle/>
              <a:p>
                <a:endParaRPr lang="en-GB"/>
              </a:p>
            </p:txBody>
          </p:sp>
          <p:sp>
            <p:nvSpPr>
              <p:cNvPr id="790" name="Freeform 1395"/>
              <p:cNvSpPr>
                <a:spLocks/>
              </p:cNvSpPr>
              <p:nvPr/>
            </p:nvSpPr>
            <p:spPr bwMode="auto">
              <a:xfrm>
                <a:off x="4102" y="3087"/>
                <a:ext cx="24" cy="23"/>
              </a:xfrm>
              <a:custGeom>
                <a:avLst/>
                <a:gdLst>
                  <a:gd name="T0" fmla="*/ 12 w 48"/>
                  <a:gd name="T1" fmla="*/ 4 h 46"/>
                  <a:gd name="T2" fmla="*/ 5 w 48"/>
                  <a:gd name="T3" fmla="*/ 0 h 46"/>
                  <a:gd name="T4" fmla="*/ 0 w 48"/>
                  <a:gd name="T5" fmla="*/ 3 h 46"/>
                  <a:gd name="T6" fmla="*/ 2 w 48"/>
                  <a:gd name="T7" fmla="*/ 12 h 46"/>
                  <a:gd name="T8" fmla="*/ 12 w 48"/>
                  <a:gd name="T9" fmla="*/ 4 h 46"/>
                  <a:gd name="T10" fmla="*/ 0 60000 65536"/>
                  <a:gd name="T11" fmla="*/ 0 60000 65536"/>
                  <a:gd name="T12" fmla="*/ 0 60000 65536"/>
                  <a:gd name="T13" fmla="*/ 0 60000 65536"/>
                  <a:gd name="T14" fmla="*/ 0 60000 65536"/>
                  <a:gd name="T15" fmla="*/ 0 w 48"/>
                  <a:gd name="T16" fmla="*/ 0 h 46"/>
                  <a:gd name="T17" fmla="*/ 48 w 48"/>
                  <a:gd name="T18" fmla="*/ 46 h 46"/>
                </a:gdLst>
                <a:ahLst/>
                <a:cxnLst>
                  <a:cxn ang="T10">
                    <a:pos x="T0" y="T1"/>
                  </a:cxn>
                  <a:cxn ang="T11">
                    <a:pos x="T2" y="T3"/>
                  </a:cxn>
                  <a:cxn ang="T12">
                    <a:pos x="T4" y="T5"/>
                  </a:cxn>
                  <a:cxn ang="T13">
                    <a:pos x="T6" y="T7"/>
                  </a:cxn>
                  <a:cxn ang="T14">
                    <a:pos x="T8" y="T9"/>
                  </a:cxn>
                </a:cxnLst>
                <a:rect l="T15" t="T16" r="T17" b="T18"/>
                <a:pathLst>
                  <a:path w="48" h="46">
                    <a:moveTo>
                      <a:pt x="48" y="16"/>
                    </a:moveTo>
                    <a:lnTo>
                      <a:pt x="19" y="0"/>
                    </a:lnTo>
                    <a:lnTo>
                      <a:pt x="0" y="14"/>
                    </a:lnTo>
                    <a:lnTo>
                      <a:pt x="5" y="46"/>
                    </a:lnTo>
                    <a:lnTo>
                      <a:pt x="48" y="16"/>
                    </a:lnTo>
                  </a:path>
                </a:pathLst>
              </a:custGeom>
              <a:noFill/>
              <a:ln w="0">
                <a:solidFill>
                  <a:srgbClr val="000000"/>
                </a:solidFill>
                <a:prstDash val="solid"/>
                <a:round/>
                <a:headEnd/>
                <a:tailEnd/>
              </a:ln>
            </p:spPr>
            <p:txBody>
              <a:bodyPr/>
              <a:lstStyle/>
              <a:p>
                <a:endParaRPr lang="en-GB"/>
              </a:p>
            </p:txBody>
          </p:sp>
          <p:sp>
            <p:nvSpPr>
              <p:cNvPr id="791" name="Freeform 1396"/>
              <p:cNvSpPr>
                <a:spLocks/>
              </p:cNvSpPr>
              <p:nvPr/>
            </p:nvSpPr>
            <p:spPr bwMode="auto">
              <a:xfrm>
                <a:off x="4110" y="3057"/>
                <a:ext cx="20" cy="25"/>
              </a:xfrm>
              <a:custGeom>
                <a:avLst/>
                <a:gdLst>
                  <a:gd name="T0" fmla="*/ 6 w 39"/>
                  <a:gd name="T1" fmla="*/ 0 h 49"/>
                  <a:gd name="T2" fmla="*/ 0 w 39"/>
                  <a:gd name="T3" fmla="*/ 6 h 49"/>
                  <a:gd name="T4" fmla="*/ 2 w 39"/>
                  <a:gd name="T5" fmla="*/ 11 h 49"/>
                  <a:gd name="T6" fmla="*/ 10 w 39"/>
                  <a:gd name="T7" fmla="*/ 13 h 49"/>
                  <a:gd name="T8" fmla="*/ 6 w 39"/>
                  <a:gd name="T9" fmla="*/ 0 h 49"/>
                  <a:gd name="T10" fmla="*/ 0 60000 65536"/>
                  <a:gd name="T11" fmla="*/ 0 60000 65536"/>
                  <a:gd name="T12" fmla="*/ 0 60000 65536"/>
                  <a:gd name="T13" fmla="*/ 0 60000 65536"/>
                  <a:gd name="T14" fmla="*/ 0 60000 65536"/>
                  <a:gd name="T15" fmla="*/ 0 w 39"/>
                  <a:gd name="T16" fmla="*/ 0 h 49"/>
                  <a:gd name="T17" fmla="*/ 39 w 39"/>
                  <a:gd name="T18" fmla="*/ 49 h 49"/>
                </a:gdLst>
                <a:ahLst/>
                <a:cxnLst>
                  <a:cxn ang="T10">
                    <a:pos x="T0" y="T1"/>
                  </a:cxn>
                  <a:cxn ang="T11">
                    <a:pos x="T2" y="T3"/>
                  </a:cxn>
                  <a:cxn ang="T12">
                    <a:pos x="T4" y="T5"/>
                  </a:cxn>
                  <a:cxn ang="T13">
                    <a:pos x="T6" y="T7"/>
                  </a:cxn>
                  <a:cxn ang="T14">
                    <a:pos x="T8" y="T9"/>
                  </a:cxn>
                </a:cxnLst>
                <a:rect l="T15" t="T16" r="T17" b="T18"/>
                <a:pathLst>
                  <a:path w="39" h="49">
                    <a:moveTo>
                      <a:pt x="24" y="0"/>
                    </a:moveTo>
                    <a:lnTo>
                      <a:pt x="0" y="21"/>
                    </a:lnTo>
                    <a:lnTo>
                      <a:pt x="7" y="44"/>
                    </a:lnTo>
                    <a:lnTo>
                      <a:pt x="39" y="49"/>
                    </a:lnTo>
                    <a:lnTo>
                      <a:pt x="24" y="0"/>
                    </a:lnTo>
                  </a:path>
                </a:pathLst>
              </a:custGeom>
              <a:noFill/>
              <a:ln w="0">
                <a:solidFill>
                  <a:srgbClr val="000000"/>
                </a:solidFill>
                <a:prstDash val="solid"/>
                <a:round/>
                <a:headEnd/>
                <a:tailEnd/>
              </a:ln>
            </p:spPr>
            <p:txBody>
              <a:bodyPr/>
              <a:lstStyle/>
              <a:p>
                <a:endParaRPr lang="en-GB"/>
              </a:p>
            </p:txBody>
          </p:sp>
          <p:sp>
            <p:nvSpPr>
              <p:cNvPr id="792" name="Freeform 1397"/>
              <p:cNvSpPr>
                <a:spLocks/>
              </p:cNvSpPr>
              <p:nvPr/>
            </p:nvSpPr>
            <p:spPr bwMode="auto">
              <a:xfrm>
                <a:off x="4086" y="3049"/>
                <a:ext cx="26" cy="15"/>
              </a:xfrm>
              <a:custGeom>
                <a:avLst/>
                <a:gdLst>
                  <a:gd name="T0" fmla="*/ 0 w 53"/>
                  <a:gd name="T1" fmla="*/ 0 h 30"/>
                  <a:gd name="T2" fmla="*/ 3 w 53"/>
                  <a:gd name="T3" fmla="*/ 8 h 30"/>
                  <a:gd name="T4" fmla="*/ 9 w 53"/>
                  <a:gd name="T5" fmla="*/ 8 h 30"/>
                  <a:gd name="T6" fmla="*/ 13 w 53"/>
                  <a:gd name="T7" fmla="*/ 1 h 30"/>
                  <a:gd name="T8" fmla="*/ 0 w 53"/>
                  <a:gd name="T9" fmla="*/ 0 h 30"/>
                  <a:gd name="T10" fmla="*/ 0 60000 65536"/>
                  <a:gd name="T11" fmla="*/ 0 60000 65536"/>
                  <a:gd name="T12" fmla="*/ 0 60000 65536"/>
                  <a:gd name="T13" fmla="*/ 0 60000 65536"/>
                  <a:gd name="T14" fmla="*/ 0 60000 65536"/>
                  <a:gd name="T15" fmla="*/ 0 w 53"/>
                  <a:gd name="T16" fmla="*/ 0 h 30"/>
                  <a:gd name="T17" fmla="*/ 53 w 53"/>
                  <a:gd name="T18" fmla="*/ 30 h 30"/>
                </a:gdLst>
                <a:ahLst/>
                <a:cxnLst>
                  <a:cxn ang="T10">
                    <a:pos x="T0" y="T1"/>
                  </a:cxn>
                  <a:cxn ang="T11">
                    <a:pos x="T2" y="T3"/>
                  </a:cxn>
                  <a:cxn ang="T12">
                    <a:pos x="T4" y="T5"/>
                  </a:cxn>
                  <a:cxn ang="T13">
                    <a:pos x="T6" y="T7"/>
                  </a:cxn>
                  <a:cxn ang="T14">
                    <a:pos x="T8" y="T9"/>
                  </a:cxn>
                </a:cxnLst>
                <a:rect l="T15" t="T16" r="T17" b="T18"/>
                <a:pathLst>
                  <a:path w="53" h="30">
                    <a:moveTo>
                      <a:pt x="0" y="0"/>
                    </a:moveTo>
                    <a:lnTo>
                      <a:pt x="14" y="30"/>
                    </a:lnTo>
                    <a:lnTo>
                      <a:pt x="38" y="30"/>
                    </a:lnTo>
                    <a:lnTo>
                      <a:pt x="53" y="1"/>
                    </a:lnTo>
                    <a:lnTo>
                      <a:pt x="0" y="0"/>
                    </a:lnTo>
                  </a:path>
                </a:pathLst>
              </a:custGeom>
              <a:noFill/>
              <a:ln w="0">
                <a:solidFill>
                  <a:srgbClr val="000000"/>
                </a:solidFill>
                <a:prstDash val="solid"/>
                <a:round/>
                <a:headEnd/>
                <a:tailEnd/>
              </a:ln>
            </p:spPr>
            <p:txBody>
              <a:bodyPr/>
              <a:lstStyle/>
              <a:p>
                <a:endParaRPr lang="en-GB"/>
              </a:p>
            </p:txBody>
          </p:sp>
          <p:sp>
            <p:nvSpPr>
              <p:cNvPr id="793" name="Freeform 1398"/>
              <p:cNvSpPr>
                <a:spLocks noEditPoints="1"/>
              </p:cNvSpPr>
              <p:nvPr/>
            </p:nvSpPr>
            <p:spPr bwMode="auto">
              <a:xfrm>
                <a:off x="4067" y="3049"/>
                <a:ext cx="62" cy="59"/>
              </a:xfrm>
              <a:custGeom>
                <a:avLst/>
                <a:gdLst>
                  <a:gd name="T0" fmla="*/ 0 w 125"/>
                  <a:gd name="T1" fmla="*/ 15 h 119"/>
                  <a:gd name="T2" fmla="*/ 5 w 125"/>
                  <a:gd name="T3" fmla="*/ 14 h 119"/>
                  <a:gd name="T4" fmla="*/ 8 w 125"/>
                  <a:gd name="T5" fmla="*/ 9 h 119"/>
                  <a:gd name="T6" fmla="*/ 4 w 125"/>
                  <a:gd name="T7" fmla="*/ 4 h 119"/>
                  <a:gd name="T8" fmla="*/ 0 w 125"/>
                  <a:gd name="T9" fmla="*/ 15 h 119"/>
                  <a:gd name="T10" fmla="*/ 12 w 125"/>
                  <a:gd name="T11" fmla="*/ 29 h 119"/>
                  <a:gd name="T12" fmla="*/ 12 w 125"/>
                  <a:gd name="T13" fmla="*/ 23 h 119"/>
                  <a:gd name="T14" fmla="*/ 8 w 125"/>
                  <a:gd name="T15" fmla="*/ 20 h 119"/>
                  <a:gd name="T16" fmla="*/ 2 w 125"/>
                  <a:gd name="T17" fmla="*/ 22 h 119"/>
                  <a:gd name="T18" fmla="*/ 12 w 125"/>
                  <a:gd name="T19" fmla="*/ 29 h 119"/>
                  <a:gd name="T20" fmla="*/ 29 w 125"/>
                  <a:gd name="T21" fmla="*/ 22 h 119"/>
                  <a:gd name="T22" fmla="*/ 23 w 125"/>
                  <a:gd name="T23" fmla="*/ 20 h 119"/>
                  <a:gd name="T24" fmla="*/ 18 w 125"/>
                  <a:gd name="T25" fmla="*/ 23 h 119"/>
                  <a:gd name="T26" fmla="*/ 18 w 125"/>
                  <a:gd name="T27" fmla="*/ 29 h 119"/>
                  <a:gd name="T28" fmla="*/ 29 w 125"/>
                  <a:gd name="T29" fmla="*/ 22 h 119"/>
                  <a:gd name="T30" fmla="*/ 27 w 125"/>
                  <a:gd name="T31" fmla="*/ 4 h 119"/>
                  <a:gd name="T32" fmla="*/ 23 w 125"/>
                  <a:gd name="T33" fmla="*/ 9 h 119"/>
                  <a:gd name="T34" fmla="*/ 25 w 125"/>
                  <a:gd name="T35" fmla="*/ 14 h 119"/>
                  <a:gd name="T36" fmla="*/ 31 w 125"/>
                  <a:gd name="T37" fmla="*/ 16 h 119"/>
                  <a:gd name="T38" fmla="*/ 27 w 125"/>
                  <a:gd name="T39" fmla="*/ 4 h 119"/>
                  <a:gd name="T40" fmla="*/ 10 w 125"/>
                  <a:gd name="T41" fmla="*/ 0 h 119"/>
                  <a:gd name="T42" fmla="*/ 13 w 125"/>
                  <a:gd name="T43" fmla="*/ 5 h 119"/>
                  <a:gd name="T44" fmla="*/ 18 w 125"/>
                  <a:gd name="T45" fmla="*/ 5 h 119"/>
                  <a:gd name="T46" fmla="*/ 22 w 125"/>
                  <a:gd name="T47" fmla="*/ 0 h 119"/>
                  <a:gd name="T48" fmla="*/ 10 w 125"/>
                  <a:gd name="T49" fmla="*/ 0 h 1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19"/>
                  <a:gd name="T77" fmla="*/ 125 w 125"/>
                  <a:gd name="T78" fmla="*/ 119 h 1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19">
                    <a:moveTo>
                      <a:pt x="0" y="63"/>
                    </a:moveTo>
                    <a:lnTo>
                      <a:pt x="23" y="57"/>
                    </a:lnTo>
                    <a:lnTo>
                      <a:pt x="32" y="36"/>
                    </a:lnTo>
                    <a:lnTo>
                      <a:pt x="17" y="17"/>
                    </a:lnTo>
                    <a:lnTo>
                      <a:pt x="0" y="63"/>
                    </a:lnTo>
                    <a:close/>
                    <a:moveTo>
                      <a:pt x="48" y="119"/>
                    </a:moveTo>
                    <a:lnTo>
                      <a:pt x="50" y="95"/>
                    </a:lnTo>
                    <a:lnTo>
                      <a:pt x="32" y="81"/>
                    </a:lnTo>
                    <a:lnTo>
                      <a:pt x="9" y="89"/>
                    </a:lnTo>
                    <a:lnTo>
                      <a:pt x="48" y="119"/>
                    </a:lnTo>
                    <a:close/>
                    <a:moveTo>
                      <a:pt x="116" y="91"/>
                    </a:moveTo>
                    <a:lnTo>
                      <a:pt x="94" y="82"/>
                    </a:lnTo>
                    <a:lnTo>
                      <a:pt x="75" y="95"/>
                    </a:lnTo>
                    <a:lnTo>
                      <a:pt x="75" y="119"/>
                    </a:lnTo>
                    <a:lnTo>
                      <a:pt x="116" y="91"/>
                    </a:lnTo>
                    <a:close/>
                    <a:moveTo>
                      <a:pt x="110" y="18"/>
                    </a:moveTo>
                    <a:lnTo>
                      <a:pt x="95" y="37"/>
                    </a:lnTo>
                    <a:lnTo>
                      <a:pt x="102" y="58"/>
                    </a:lnTo>
                    <a:lnTo>
                      <a:pt x="125" y="65"/>
                    </a:lnTo>
                    <a:lnTo>
                      <a:pt x="110" y="18"/>
                    </a:lnTo>
                    <a:close/>
                    <a:moveTo>
                      <a:pt x="40" y="0"/>
                    </a:moveTo>
                    <a:lnTo>
                      <a:pt x="52" y="21"/>
                    </a:lnTo>
                    <a:lnTo>
                      <a:pt x="74" y="21"/>
                    </a:lnTo>
                    <a:lnTo>
                      <a:pt x="89" y="2"/>
                    </a:lnTo>
                    <a:lnTo>
                      <a:pt x="40" y="0"/>
                    </a:lnTo>
                    <a:close/>
                  </a:path>
                </a:pathLst>
              </a:custGeom>
              <a:solidFill>
                <a:srgbClr val="000000"/>
              </a:solidFill>
              <a:ln w="9525">
                <a:noFill/>
                <a:round/>
                <a:headEnd/>
                <a:tailEnd/>
              </a:ln>
            </p:spPr>
            <p:txBody>
              <a:bodyPr/>
              <a:lstStyle/>
              <a:p>
                <a:endParaRPr lang="en-GB"/>
              </a:p>
            </p:txBody>
          </p:sp>
          <p:sp>
            <p:nvSpPr>
              <p:cNvPr id="794" name="Freeform 1399"/>
              <p:cNvSpPr>
                <a:spLocks/>
              </p:cNvSpPr>
              <p:nvPr/>
            </p:nvSpPr>
            <p:spPr bwMode="auto">
              <a:xfrm>
                <a:off x="4067" y="3057"/>
                <a:ext cx="16" cy="23"/>
              </a:xfrm>
              <a:custGeom>
                <a:avLst/>
                <a:gdLst>
                  <a:gd name="T0" fmla="*/ 0 w 32"/>
                  <a:gd name="T1" fmla="*/ 12 h 46"/>
                  <a:gd name="T2" fmla="*/ 5 w 32"/>
                  <a:gd name="T3" fmla="*/ 10 h 46"/>
                  <a:gd name="T4" fmla="*/ 8 w 32"/>
                  <a:gd name="T5" fmla="*/ 5 h 46"/>
                  <a:gd name="T6" fmla="*/ 4 w 32"/>
                  <a:gd name="T7" fmla="*/ 0 h 46"/>
                  <a:gd name="T8" fmla="*/ 0 w 32"/>
                  <a:gd name="T9" fmla="*/ 12 h 46"/>
                  <a:gd name="T10" fmla="*/ 0 60000 65536"/>
                  <a:gd name="T11" fmla="*/ 0 60000 65536"/>
                  <a:gd name="T12" fmla="*/ 0 60000 65536"/>
                  <a:gd name="T13" fmla="*/ 0 60000 65536"/>
                  <a:gd name="T14" fmla="*/ 0 60000 65536"/>
                  <a:gd name="T15" fmla="*/ 0 w 32"/>
                  <a:gd name="T16" fmla="*/ 0 h 46"/>
                  <a:gd name="T17" fmla="*/ 32 w 32"/>
                  <a:gd name="T18" fmla="*/ 46 h 46"/>
                </a:gdLst>
                <a:ahLst/>
                <a:cxnLst>
                  <a:cxn ang="T10">
                    <a:pos x="T0" y="T1"/>
                  </a:cxn>
                  <a:cxn ang="T11">
                    <a:pos x="T2" y="T3"/>
                  </a:cxn>
                  <a:cxn ang="T12">
                    <a:pos x="T4" y="T5"/>
                  </a:cxn>
                  <a:cxn ang="T13">
                    <a:pos x="T6" y="T7"/>
                  </a:cxn>
                  <a:cxn ang="T14">
                    <a:pos x="T8" y="T9"/>
                  </a:cxn>
                </a:cxnLst>
                <a:rect l="T15" t="T16" r="T17" b="T18"/>
                <a:pathLst>
                  <a:path w="32" h="46">
                    <a:moveTo>
                      <a:pt x="0" y="46"/>
                    </a:moveTo>
                    <a:lnTo>
                      <a:pt x="23" y="40"/>
                    </a:lnTo>
                    <a:lnTo>
                      <a:pt x="32" y="19"/>
                    </a:lnTo>
                    <a:lnTo>
                      <a:pt x="17" y="0"/>
                    </a:lnTo>
                    <a:lnTo>
                      <a:pt x="0" y="46"/>
                    </a:lnTo>
                  </a:path>
                </a:pathLst>
              </a:custGeom>
              <a:noFill/>
              <a:ln w="0">
                <a:solidFill>
                  <a:srgbClr val="000000"/>
                </a:solidFill>
                <a:prstDash val="solid"/>
                <a:round/>
                <a:headEnd/>
                <a:tailEnd/>
              </a:ln>
            </p:spPr>
            <p:txBody>
              <a:bodyPr/>
              <a:lstStyle/>
              <a:p>
                <a:endParaRPr lang="en-GB"/>
              </a:p>
            </p:txBody>
          </p:sp>
          <p:sp>
            <p:nvSpPr>
              <p:cNvPr id="795" name="Freeform 1400"/>
              <p:cNvSpPr>
                <a:spLocks/>
              </p:cNvSpPr>
              <p:nvPr/>
            </p:nvSpPr>
            <p:spPr bwMode="auto">
              <a:xfrm>
                <a:off x="4071" y="3089"/>
                <a:ext cx="21" cy="19"/>
              </a:xfrm>
              <a:custGeom>
                <a:avLst/>
                <a:gdLst>
                  <a:gd name="T0" fmla="*/ 10 w 41"/>
                  <a:gd name="T1" fmla="*/ 10 h 38"/>
                  <a:gd name="T2" fmla="*/ 11 w 41"/>
                  <a:gd name="T3" fmla="*/ 3 h 38"/>
                  <a:gd name="T4" fmla="*/ 6 w 41"/>
                  <a:gd name="T5" fmla="*/ 0 h 38"/>
                  <a:gd name="T6" fmla="*/ 0 w 41"/>
                  <a:gd name="T7" fmla="*/ 2 h 38"/>
                  <a:gd name="T8" fmla="*/ 10 w 41"/>
                  <a:gd name="T9" fmla="*/ 10 h 38"/>
                  <a:gd name="T10" fmla="*/ 0 60000 65536"/>
                  <a:gd name="T11" fmla="*/ 0 60000 65536"/>
                  <a:gd name="T12" fmla="*/ 0 60000 65536"/>
                  <a:gd name="T13" fmla="*/ 0 60000 65536"/>
                  <a:gd name="T14" fmla="*/ 0 60000 65536"/>
                  <a:gd name="T15" fmla="*/ 0 w 41"/>
                  <a:gd name="T16" fmla="*/ 0 h 38"/>
                  <a:gd name="T17" fmla="*/ 41 w 41"/>
                  <a:gd name="T18" fmla="*/ 38 h 38"/>
                </a:gdLst>
                <a:ahLst/>
                <a:cxnLst>
                  <a:cxn ang="T10">
                    <a:pos x="T0" y="T1"/>
                  </a:cxn>
                  <a:cxn ang="T11">
                    <a:pos x="T2" y="T3"/>
                  </a:cxn>
                  <a:cxn ang="T12">
                    <a:pos x="T4" y="T5"/>
                  </a:cxn>
                  <a:cxn ang="T13">
                    <a:pos x="T6" y="T7"/>
                  </a:cxn>
                  <a:cxn ang="T14">
                    <a:pos x="T8" y="T9"/>
                  </a:cxn>
                </a:cxnLst>
                <a:rect l="T15" t="T16" r="T17" b="T18"/>
                <a:pathLst>
                  <a:path w="41" h="38">
                    <a:moveTo>
                      <a:pt x="39" y="38"/>
                    </a:moveTo>
                    <a:lnTo>
                      <a:pt x="41" y="14"/>
                    </a:lnTo>
                    <a:lnTo>
                      <a:pt x="23" y="0"/>
                    </a:lnTo>
                    <a:lnTo>
                      <a:pt x="0" y="8"/>
                    </a:lnTo>
                    <a:lnTo>
                      <a:pt x="39" y="38"/>
                    </a:lnTo>
                  </a:path>
                </a:pathLst>
              </a:custGeom>
              <a:noFill/>
              <a:ln w="0">
                <a:solidFill>
                  <a:srgbClr val="000000"/>
                </a:solidFill>
                <a:prstDash val="solid"/>
                <a:round/>
                <a:headEnd/>
                <a:tailEnd/>
              </a:ln>
            </p:spPr>
            <p:txBody>
              <a:bodyPr/>
              <a:lstStyle/>
              <a:p>
                <a:endParaRPr lang="en-GB"/>
              </a:p>
            </p:txBody>
          </p:sp>
          <p:sp>
            <p:nvSpPr>
              <p:cNvPr id="796" name="Freeform 1401"/>
              <p:cNvSpPr>
                <a:spLocks/>
              </p:cNvSpPr>
              <p:nvPr/>
            </p:nvSpPr>
            <p:spPr bwMode="auto">
              <a:xfrm>
                <a:off x="4105" y="3090"/>
                <a:ext cx="20" cy="18"/>
              </a:xfrm>
              <a:custGeom>
                <a:avLst/>
                <a:gdLst>
                  <a:gd name="T0" fmla="*/ 10 w 41"/>
                  <a:gd name="T1" fmla="*/ 2 h 37"/>
                  <a:gd name="T2" fmla="*/ 4 w 41"/>
                  <a:gd name="T3" fmla="*/ 0 h 37"/>
                  <a:gd name="T4" fmla="*/ 0 w 41"/>
                  <a:gd name="T5" fmla="*/ 3 h 37"/>
                  <a:gd name="T6" fmla="*/ 0 w 41"/>
                  <a:gd name="T7" fmla="*/ 9 h 37"/>
                  <a:gd name="T8" fmla="*/ 10 w 41"/>
                  <a:gd name="T9" fmla="*/ 2 h 37"/>
                  <a:gd name="T10" fmla="*/ 0 60000 65536"/>
                  <a:gd name="T11" fmla="*/ 0 60000 65536"/>
                  <a:gd name="T12" fmla="*/ 0 60000 65536"/>
                  <a:gd name="T13" fmla="*/ 0 60000 65536"/>
                  <a:gd name="T14" fmla="*/ 0 60000 65536"/>
                  <a:gd name="T15" fmla="*/ 0 w 41"/>
                  <a:gd name="T16" fmla="*/ 0 h 37"/>
                  <a:gd name="T17" fmla="*/ 41 w 41"/>
                  <a:gd name="T18" fmla="*/ 37 h 37"/>
                </a:gdLst>
                <a:ahLst/>
                <a:cxnLst>
                  <a:cxn ang="T10">
                    <a:pos x="T0" y="T1"/>
                  </a:cxn>
                  <a:cxn ang="T11">
                    <a:pos x="T2" y="T3"/>
                  </a:cxn>
                  <a:cxn ang="T12">
                    <a:pos x="T4" y="T5"/>
                  </a:cxn>
                  <a:cxn ang="T13">
                    <a:pos x="T6" y="T7"/>
                  </a:cxn>
                  <a:cxn ang="T14">
                    <a:pos x="T8" y="T9"/>
                  </a:cxn>
                </a:cxnLst>
                <a:rect l="T15" t="T16" r="T17" b="T18"/>
                <a:pathLst>
                  <a:path w="41" h="37">
                    <a:moveTo>
                      <a:pt x="41" y="9"/>
                    </a:moveTo>
                    <a:lnTo>
                      <a:pt x="19" y="0"/>
                    </a:lnTo>
                    <a:lnTo>
                      <a:pt x="0" y="13"/>
                    </a:lnTo>
                    <a:lnTo>
                      <a:pt x="0" y="37"/>
                    </a:lnTo>
                    <a:lnTo>
                      <a:pt x="41" y="9"/>
                    </a:lnTo>
                  </a:path>
                </a:pathLst>
              </a:custGeom>
              <a:noFill/>
              <a:ln w="0">
                <a:solidFill>
                  <a:srgbClr val="000000"/>
                </a:solidFill>
                <a:prstDash val="solid"/>
                <a:round/>
                <a:headEnd/>
                <a:tailEnd/>
              </a:ln>
            </p:spPr>
            <p:txBody>
              <a:bodyPr/>
              <a:lstStyle/>
              <a:p>
                <a:endParaRPr lang="en-GB"/>
              </a:p>
            </p:txBody>
          </p:sp>
          <p:sp>
            <p:nvSpPr>
              <p:cNvPr id="797" name="Freeform 1402"/>
              <p:cNvSpPr>
                <a:spLocks/>
              </p:cNvSpPr>
              <p:nvPr/>
            </p:nvSpPr>
            <p:spPr bwMode="auto">
              <a:xfrm>
                <a:off x="4114" y="3058"/>
                <a:ext cx="15" cy="23"/>
              </a:xfrm>
              <a:custGeom>
                <a:avLst/>
                <a:gdLst>
                  <a:gd name="T0" fmla="*/ 4 w 30"/>
                  <a:gd name="T1" fmla="*/ 0 h 47"/>
                  <a:gd name="T2" fmla="*/ 0 w 30"/>
                  <a:gd name="T3" fmla="*/ 4 h 47"/>
                  <a:gd name="T4" fmla="*/ 2 w 30"/>
                  <a:gd name="T5" fmla="*/ 10 h 47"/>
                  <a:gd name="T6" fmla="*/ 8 w 30"/>
                  <a:gd name="T7" fmla="*/ 11 h 47"/>
                  <a:gd name="T8" fmla="*/ 4 w 30"/>
                  <a:gd name="T9" fmla="*/ 0 h 47"/>
                  <a:gd name="T10" fmla="*/ 0 60000 65536"/>
                  <a:gd name="T11" fmla="*/ 0 60000 65536"/>
                  <a:gd name="T12" fmla="*/ 0 60000 65536"/>
                  <a:gd name="T13" fmla="*/ 0 60000 65536"/>
                  <a:gd name="T14" fmla="*/ 0 60000 65536"/>
                  <a:gd name="T15" fmla="*/ 0 w 30"/>
                  <a:gd name="T16" fmla="*/ 0 h 47"/>
                  <a:gd name="T17" fmla="*/ 30 w 30"/>
                  <a:gd name="T18" fmla="*/ 47 h 47"/>
                </a:gdLst>
                <a:ahLst/>
                <a:cxnLst>
                  <a:cxn ang="T10">
                    <a:pos x="T0" y="T1"/>
                  </a:cxn>
                  <a:cxn ang="T11">
                    <a:pos x="T2" y="T3"/>
                  </a:cxn>
                  <a:cxn ang="T12">
                    <a:pos x="T4" y="T5"/>
                  </a:cxn>
                  <a:cxn ang="T13">
                    <a:pos x="T6" y="T7"/>
                  </a:cxn>
                  <a:cxn ang="T14">
                    <a:pos x="T8" y="T9"/>
                  </a:cxn>
                </a:cxnLst>
                <a:rect l="T15" t="T16" r="T17" b="T18"/>
                <a:pathLst>
                  <a:path w="30" h="47">
                    <a:moveTo>
                      <a:pt x="15" y="0"/>
                    </a:moveTo>
                    <a:lnTo>
                      <a:pt x="0" y="19"/>
                    </a:lnTo>
                    <a:lnTo>
                      <a:pt x="7" y="40"/>
                    </a:lnTo>
                    <a:lnTo>
                      <a:pt x="30" y="47"/>
                    </a:lnTo>
                    <a:lnTo>
                      <a:pt x="15" y="0"/>
                    </a:lnTo>
                  </a:path>
                </a:pathLst>
              </a:custGeom>
              <a:noFill/>
              <a:ln w="0">
                <a:solidFill>
                  <a:srgbClr val="000000"/>
                </a:solidFill>
                <a:prstDash val="solid"/>
                <a:round/>
                <a:headEnd/>
                <a:tailEnd/>
              </a:ln>
            </p:spPr>
            <p:txBody>
              <a:bodyPr/>
              <a:lstStyle/>
              <a:p>
                <a:endParaRPr lang="en-GB"/>
              </a:p>
            </p:txBody>
          </p:sp>
          <p:sp>
            <p:nvSpPr>
              <p:cNvPr id="798" name="Freeform 1403"/>
              <p:cNvSpPr>
                <a:spLocks/>
              </p:cNvSpPr>
              <p:nvPr/>
            </p:nvSpPr>
            <p:spPr bwMode="auto">
              <a:xfrm>
                <a:off x="4087" y="3049"/>
                <a:ext cx="25" cy="11"/>
              </a:xfrm>
              <a:custGeom>
                <a:avLst/>
                <a:gdLst>
                  <a:gd name="T0" fmla="*/ 0 w 49"/>
                  <a:gd name="T1" fmla="*/ 0 h 21"/>
                  <a:gd name="T2" fmla="*/ 3 w 49"/>
                  <a:gd name="T3" fmla="*/ 6 h 21"/>
                  <a:gd name="T4" fmla="*/ 9 w 49"/>
                  <a:gd name="T5" fmla="*/ 6 h 21"/>
                  <a:gd name="T6" fmla="*/ 13 w 49"/>
                  <a:gd name="T7" fmla="*/ 1 h 21"/>
                  <a:gd name="T8" fmla="*/ 0 w 49"/>
                  <a:gd name="T9" fmla="*/ 0 h 21"/>
                  <a:gd name="T10" fmla="*/ 0 60000 65536"/>
                  <a:gd name="T11" fmla="*/ 0 60000 65536"/>
                  <a:gd name="T12" fmla="*/ 0 60000 65536"/>
                  <a:gd name="T13" fmla="*/ 0 60000 65536"/>
                  <a:gd name="T14" fmla="*/ 0 60000 65536"/>
                  <a:gd name="T15" fmla="*/ 0 w 49"/>
                  <a:gd name="T16" fmla="*/ 0 h 21"/>
                  <a:gd name="T17" fmla="*/ 49 w 49"/>
                  <a:gd name="T18" fmla="*/ 21 h 21"/>
                </a:gdLst>
                <a:ahLst/>
                <a:cxnLst>
                  <a:cxn ang="T10">
                    <a:pos x="T0" y="T1"/>
                  </a:cxn>
                  <a:cxn ang="T11">
                    <a:pos x="T2" y="T3"/>
                  </a:cxn>
                  <a:cxn ang="T12">
                    <a:pos x="T4" y="T5"/>
                  </a:cxn>
                  <a:cxn ang="T13">
                    <a:pos x="T6" y="T7"/>
                  </a:cxn>
                  <a:cxn ang="T14">
                    <a:pos x="T8" y="T9"/>
                  </a:cxn>
                </a:cxnLst>
                <a:rect l="T15" t="T16" r="T17" b="T18"/>
                <a:pathLst>
                  <a:path w="49" h="21">
                    <a:moveTo>
                      <a:pt x="0" y="0"/>
                    </a:moveTo>
                    <a:lnTo>
                      <a:pt x="12" y="21"/>
                    </a:lnTo>
                    <a:lnTo>
                      <a:pt x="34" y="21"/>
                    </a:lnTo>
                    <a:lnTo>
                      <a:pt x="49" y="2"/>
                    </a:lnTo>
                    <a:lnTo>
                      <a:pt x="0" y="0"/>
                    </a:lnTo>
                  </a:path>
                </a:pathLst>
              </a:custGeom>
              <a:noFill/>
              <a:ln w="0">
                <a:solidFill>
                  <a:srgbClr val="000000"/>
                </a:solidFill>
                <a:prstDash val="solid"/>
                <a:round/>
                <a:headEnd/>
                <a:tailEnd/>
              </a:ln>
            </p:spPr>
            <p:txBody>
              <a:bodyPr/>
              <a:lstStyle/>
              <a:p>
                <a:endParaRPr lang="en-GB"/>
              </a:p>
            </p:txBody>
          </p:sp>
          <p:sp>
            <p:nvSpPr>
              <p:cNvPr id="799" name="Freeform 1404"/>
              <p:cNvSpPr>
                <a:spLocks noEditPoints="1"/>
              </p:cNvSpPr>
              <p:nvPr/>
            </p:nvSpPr>
            <p:spPr bwMode="auto">
              <a:xfrm>
                <a:off x="4074" y="3052"/>
                <a:ext cx="50" cy="48"/>
              </a:xfrm>
              <a:custGeom>
                <a:avLst/>
                <a:gdLst>
                  <a:gd name="T0" fmla="*/ 4 w 100"/>
                  <a:gd name="T1" fmla="*/ 23 h 96"/>
                  <a:gd name="T2" fmla="*/ 4 w 100"/>
                  <a:gd name="T3" fmla="*/ 22 h 96"/>
                  <a:gd name="T4" fmla="*/ 5 w 100"/>
                  <a:gd name="T5" fmla="*/ 21 h 96"/>
                  <a:gd name="T6" fmla="*/ 6 w 100"/>
                  <a:gd name="T7" fmla="*/ 21 h 96"/>
                  <a:gd name="T8" fmla="*/ 6 w 100"/>
                  <a:gd name="T9" fmla="*/ 21 h 96"/>
                  <a:gd name="T10" fmla="*/ 7 w 100"/>
                  <a:gd name="T11" fmla="*/ 21 h 96"/>
                  <a:gd name="T12" fmla="*/ 7 w 100"/>
                  <a:gd name="T13" fmla="*/ 22 h 96"/>
                  <a:gd name="T14" fmla="*/ 7 w 100"/>
                  <a:gd name="T15" fmla="*/ 23 h 96"/>
                  <a:gd name="T16" fmla="*/ 6 w 100"/>
                  <a:gd name="T17" fmla="*/ 24 h 96"/>
                  <a:gd name="T18" fmla="*/ 6 w 100"/>
                  <a:gd name="T19" fmla="*/ 24 h 96"/>
                  <a:gd name="T20" fmla="*/ 5 w 100"/>
                  <a:gd name="T21" fmla="*/ 24 h 96"/>
                  <a:gd name="T22" fmla="*/ 20 w 100"/>
                  <a:gd name="T23" fmla="*/ 24 h 96"/>
                  <a:gd name="T24" fmla="*/ 19 w 100"/>
                  <a:gd name="T25" fmla="*/ 24 h 96"/>
                  <a:gd name="T26" fmla="*/ 18 w 100"/>
                  <a:gd name="T27" fmla="*/ 23 h 96"/>
                  <a:gd name="T28" fmla="*/ 17 w 100"/>
                  <a:gd name="T29" fmla="*/ 23 h 96"/>
                  <a:gd name="T30" fmla="*/ 18 w 100"/>
                  <a:gd name="T31" fmla="*/ 21 h 96"/>
                  <a:gd name="T32" fmla="*/ 19 w 100"/>
                  <a:gd name="T33" fmla="*/ 21 h 96"/>
                  <a:gd name="T34" fmla="*/ 20 w 100"/>
                  <a:gd name="T35" fmla="*/ 21 h 96"/>
                  <a:gd name="T36" fmla="*/ 21 w 100"/>
                  <a:gd name="T37" fmla="*/ 22 h 96"/>
                  <a:gd name="T38" fmla="*/ 21 w 100"/>
                  <a:gd name="T39" fmla="*/ 23 h 96"/>
                  <a:gd name="T40" fmla="*/ 21 w 100"/>
                  <a:gd name="T41" fmla="*/ 24 h 96"/>
                  <a:gd name="T42" fmla="*/ 25 w 100"/>
                  <a:gd name="T43" fmla="*/ 10 h 96"/>
                  <a:gd name="T44" fmla="*/ 25 w 100"/>
                  <a:gd name="T45" fmla="*/ 10 h 96"/>
                  <a:gd name="T46" fmla="*/ 25 w 100"/>
                  <a:gd name="T47" fmla="*/ 11 h 96"/>
                  <a:gd name="T48" fmla="*/ 24 w 100"/>
                  <a:gd name="T49" fmla="*/ 12 h 96"/>
                  <a:gd name="T50" fmla="*/ 23 w 100"/>
                  <a:gd name="T51" fmla="*/ 12 h 96"/>
                  <a:gd name="T52" fmla="*/ 22 w 100"/>
                  <a:gd name="T53" fmla="*/ 11 h 96"/>
                  <a:gd name="T54" fmla="*/ 22 w 100"/>
                  <a:gd name="T55" fmla="*/ 10 h 96"/>
                  <a:gd name="T56" fmla="*/ 22 w 100"/>
                  <a:gd name="T57" fmla="*/ 9 h 96"/>
                  <a:gd name="T58" fmla="*/ 23 w 100"/>
                  <a:gd name="T59" fmla="*/ 8 h 96"/>
                  <a:gd name="T60" fmla="*/ 24 w 100"/>
                  <a:gd name="T61" fmla="*/ 8 h 96"/>
                  <a:gd name="T62" fmla="*/ 25 w 100"/>
                  <a:gd name="T63" fmla="*/ 9 h 96"/>
                  <a:gd name="T64" fmla="*/ 13 w 100"/>
                  <a:gd name="T65" fmla="*/ 0 h 96"/>
                  <a:gd name="T66" fmla="*/ 13 w 100"/>
                  <a:gd name="T67" fmla="*/ 1 h 96"/>
                  <a:gd name="T68" fmla="*/ 14 w 100"/>
                  <a:gd name="T69" fmla="*/ 2 h 96"/>
                  <a:gd name="T70" fmla="*/ 14 w 100"/>
                  <a:gd name="T71" fmla="*/ 3 h 96"/>
                  <a:gd name="T72" fmla="*/ 13 w 100"/>
                  <a:gd name="T73" fmla="*/ 3 h 96"/>
                  <a:gd name="T74" fmla="*/ 13 w 100"/>
                  <a:gd name="T75" fmla="*/ 3 h 96"/>
                  <a:gd name="T76" fmla="*/ 13 w 100"/>
                  <a:gd name="T77" fmla="*/ 3 h 96"/>
                  <a:gd name="T78" fmla="*/ 12 w 100"/>
                  <a:gd name="T79" fmla="*/ 3 h 96"/>
                  <a:gd name="T80" fmla="*/ 11 w 100"/>
                  <a:gd name="T81" fmla="*/ 2 h 96"/>
                  <a:gd name="T82" fmla="*/ 12 w 100"/>
                  <a:gd name="T83" fmla="*/ 1 h 96"/>
                  <a:gd name="T84" fmla="*/ 12 w 100"/>
                  <a:gd name="T85" fmla="*/ 1 h 96"/>
                  <a:gd name="T86" fmla="*/ 13 w 100"/>
                  <a:gd name="T87" fmla="*/ 0 h 96"/>
                  <a:gd name="T88" fmla="*/ 1 w 100"/>
                  <a:gd name="T89" fmla="*/ 9 h 96"/>
                  <a:gd name="T90" fmla="*/ 2 w 100"/>
                  <a:gd name="T91" fmla="*/ 7 h 96"/>
                  <a:gd name="T92" fmla="*/ 3 w 100"/>
                  <a:gd name="T93" fmla="*/ 7 h 96"/>
                  <a:gd name="T94" fmla="*/ 3 w 100"/>
                  <a:gd name="T95" fmla="*/ 9 h 96"/>
                  <a:gd name="T96" fmla="*/ 3 w 100"/>
                  <a:gd name="T97" fmla="*/ 10 h 96"/>
                  <a:gd name="T98" fmla="*/ 3 w 100"/>
                  <a:gd name="T99" fmla="*/ 11 h 96"/>
                  <a:gd name="T100" fmla="*/ 3 w 100"/>
                  <a:gd name="T101" fmla="*/ 11 h 96"/>
                  <a:gd name="T102" fmla="*/ 2 w 100"/>
                  <a:gd name="T103" fmla="*/ 12 h 96"/>
                  <a:gd name="T104" fmla="*/ 2 w 100"/>
                  <a:gd name="T105" fmla="*/ 11 h 96"/>
                  <a:gd name="T106" fmla="*/ 1 w 100"/>
                  <a:gd name="T107" fmla="*/ 11 h 96"/>
                  <a:gd name="T108" fmla="*/ 0 w 100"/>
                  <a:gd name="T109" fmla="*/ 10 h 96"/>
                  <a:gd name="T110" fmla="*/ 1 w 100"/>
                  <a:gd name="T111" fmla="*/ 9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0"/>
                  <a:gd name="T169" fmla="*/ 0 h 96"/>
                  <a:gd name="T170" fmla="*/ 100 w 100"/>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0" h="96">
                    <a:moveTo>
                      <a:pt x="19" y="93"/>
                    </a:moveTo>
                    <a:lnTo>
                      <a:pt x="17" y="93"/>
                    </a:lnTo>
                    <a:lnTo>
                      <a:pt x="17" y="92"/>
                    </a:lnTo>
                    <a:lnTo>
                      <a:pt x="16" y="92"/>
                    </a:lnTo>
                    <a:lnTo>
                      <a:pt x="16" y="91"/>
                    </a:lnTo>
                    <a:lnTo>
                      <a:pt x="16" y="90"/>
                    </a:lnTo>
                    <a:lnTo>
                      <a:pt x="16" y="89"/>
                    </a:lnTo>
                    <a:lnTo>
                      <a:pt x="16" y="88"/>
                    </a:lnTo>
                    <a:lnTo>
                      <a:pt x="16" y="86"/>
                    </a:lnTo>
                    <a:lnTo>
                      <a:pt x="16" y="85"/>
                    </a:lnTo>
                    <a:lnTo>
                      <a:pt x="17" y="84"/>
                    </a:lnTo>
                    <a:lnTo>
                      <a:pt x="17" y="83"/>
                    </a:lnTo>
                    <a:lnTo>
                      <a:pt x="19" y="83"/>
                    </a:lnTo>
                    <a:lnTo>
                      <a:pt x="19" y="82"/>
                    </a:lnTo>
                    <a:lnTo>
                      <a:pt x="20" y="82"/>
                    </a:lnTo>
                    <a:lnTo>
                      <a:pt x="21" y="82"/>
                    </a:lnTo>
                    <a:lnTo>
                      <a:pt x="22" y="82"/>
                    </a:lnTo>
                    <a:lnTo>
                      <a:pt x="22" y="81"/>
                    </a:lnTo>
                    <a:lnTo>
                      <a:pt x="23" y="81"/>
                    </a:lnTo>
                    <a:lnTo>
                      <a:pt x="24" y="81"/>
                    </a:lnTo>
                    <a:lnTo>
                      <a:pt x="24" y="82"/>
                    </a:lnTo>
                    <a:lnTo>
                      <a:pt x="25" y="82"/>
                    </a:lnTo>
                    <a:lnTo>
                      <a:pt x="27" y="82"/>
                    </a:lnTo>
                    <a:lnTo>
                      <a:pt x="28" y="83"/>
                    </a:lnTo>
                    <a:lnTo>
                      <a:pt x="29" y="84"/>
                    </a:lnTo>
                    <a:lnTo>
                      <a:pt x="29" y="85"/>
                    </a:lnTo>
                    <a:lnTo>
                      <a:pt x="30" y="85"/>
                    </a:lnTo>
                    <a:lnTo>
                      <a:pt x="30" y="86"/>
                    </a:lnTo>
                    <a:lnTo>
                      <a:pt x="30" y="88"/>
                    </a:lnTo>
                    <a:lnTo>
                      <a:pt x="30" y="89"/>
                    </a:lnTo>
                    <a:lnTo>
                      <a:pt x="30" y="90"/>
                    </a:lnTo>
                    <a:lnTo>
                      <a:pt x="30" y="91"/>
                    </a:lnTo>
                    <a:lnTo>
                      <a:pt x="29" y="91"/>
                    </a:lnTo>
                    <a:lnTo>
                      <a:pt x="29" y="92"/>
                    </a:lnTo>
                    <a:lnTo>
                      <a:pt x="28" y="93"/>
                    </a:lnTo>
                    <a:lnTo>
                      <a:pt x="27" y="93"/>
                    </a:lnTo>
                    <a:lnTo>
                      <a:pt x="27" y="95"/>
                    </a:lnTo>
                    <a:lnTo>
                      <a:pt x="25" y="95"/>
                    </a:lnTo>
                    <a:lnTo>
                      <a:pt x="24" y="95"/>
                    </a:lnTo>
                    <a:lnTo>
                      <a:pt x="23" y="96"/>
                    </a:lnTo>
                    <a:lnTo>
                      <a:pt x="22" y="96"/>
                    </a:lnTo>
                    <a:lnTo>
                      <a:pt x="22" y="95"/>
                    </a:lnTo>
                    <a:lnTo>
                      <a:pt x="21" y="95"/>
                    </a:lnTo>
                    <a:lnTo>
                      <a:pt x="20" y="95"/>
                    </a:lnTo>
                    <a:lnTo>
                      <a:pt x="19" y="93"/>
                    </a:lnTo>
                    <a:close/>
                    <a:moveTo>
                      <a:pt x="80" y="95"/>
                    </a:moveTo>
                    <a:lnTo>
                      <a:pt x="80" y="96"/>
                    </a:lnTo>
                    <a:lnTo>
                      <a:pt x="78" y="96"/>
                    </a:lnTo>
                    <a:lnTo>
                      <a:pt x="77" y="96"/>
                    </a:lnTo>
                    <a:lnTo>
                      <a:pt x="76" y="96"/>
                    </a:lnTo>
                    <a:lnTo>
                      <a:pt x="75" y="96"/>
                    </a:lnTo>
                    <a:lnTo>
                      <a:pt x="74" y="96"/>
                    </a:lnTo>
                    <a:lnTo>
                      <a:pt x="73" y="96"/>
                    </a:lnTo>
                    <a:lnTo>
                      <a:pt x="72" y="95"/>
                    </a:lnTo>
                    <a:lnTo>
                      <a:pt x="70" y="93"/>
                    </a:lnTo>
                    <a:lnTo>
                      <a:pt x="70" y="92"/>
                    </a:lnTo>
                    <a:lnTo>
                      <a:pt x="69" y="92"/>
                    </a:lnTo>
                    <a:lnTo>
                      <a:pt x="69" y="91"/>
                    </a:lnTo>
                    <a:lnTo>
                      <a:pt x="69" y="90"/>
                    </a:lnTo>
                    <a:lnTo>
                      <a:pt x="68" y="89"/>
                    </a:lnTo>
                    <a:lnTo>
                      <a:pt x="69" y="88"/>
                    </a:lnTo>
                    <a:lnTo>
                      <a:pt x="69" y="86"/>
                    </a:lnTo>
                    <a:lnTo>
                      <a:pt x="69" y="85"/>
                    </a:lnTo>
                    <a:lnTo>
                      <a:pt x="70" y="84"/>
                    </a:lnTo>
                    <a:lnTo>
                      <a:pt x="72" y="83"/>
                    </a:lnTo>
                    <a:lnTo>
                      <a:pt x="73" y="83"/>
                    </a:lnTo>
                    <a:lnTo>
                      <a:pt x="74" y="82"/>
                    </a:lnTo>
                    <a:lnTo>
                      <a:pt x="75" y="82"/>
                    </a:lnTo>
                    <a:lnTo>
                      <a:pt x="76" y="82"/>
                    </a:lnTo>
                    <a:lnTo>
                      <a:pt x="77" y="82"/>
                    </a:lnTo>
                    <a:lnTo>
                      <a:pt x="78" y="83"/>
                    </a:lnTo>
                    <a:lnTo>
                      <a:pt x="80" y="83"/>
                    </a:lnTo>
                    <a:lnTo>
                      <a:pt x="81" y="84"/>
                    </a:lnTo>
                    <a:lnTo>
                      <a:pt x="81" y="85"/>
                    </a:lnTo>
                    <a:lnTo>
                      <a:pt x="82" y="85"/>
                    </a:lnTo>
                    <a:lnTo>
                      <a:pt x="82" y="86"/>
                    </a:lnTo>
                    <a:lnTo>
                      <a:pt x="82" y="88"/>
                    </a:lnTo>
                    <a:lnTo>
                      <a:pt x="83" y="88"/>
                    </a:lnTo>
                    <a:lnTo>
                      <a:pt x="83" y="89"/>
                    </a:lnTo>
                    <a:lnTo>
                      <a:pt x="83" y="90"/>
                    </a:lnTo>
                    <a:lnTo>
                      <a:pt x="83" y="91"/>
                    </a:lnTo>
                    <a:lnTo>
                      <a:pt x="82" y="91"/>
                    </a:lnTo>
                    <a:lnTo>
                      <a:pt x="82" y="92"/>
                    </a:lnTo>
                    <a:lnTo>
                      <a:pt x="82" y="93"/>
                    </a:lnTo>
                    <a:lnTo>
                      <a:pt x="81" y="93"/>
                    </a:lnTo>
                    <a:lnTo>
                      <a:pt x="81" y="95"/>
                    </a:lnTo>
                    <a:lnTo>
                      <a:pt x="80" y="95"/>
                    </a:lnTo>
                    <a:close/>
                    <a:moveTo>
                      <a:pt x="99" y="37"/>
                    </a:moveTo>
                    <a:lnTo>
                      <a:pt x="99" y="38"/>
                    </a:lnTo>
                    <a:lnTo>
                      <a:pt x="100" y="38"/>
                    </a:lnTo>
                    <a:lnTo>
                      <a:pt x="100" y="39"/>
                    </a:lnTo>
                    <a:lnTo>
                      <a:pt x="100" y="40"/>
                    </a:lnTo>
                    <a:lnTo>
                      <a:pt x="99" y="40"/>
                    </a:lnTo>
                    <a:lnTo>
                      <a:pt x="99" y="42"/>
                    </a:lnTo>
                    <a:lnTo>
                      <a:pt x="99" y="43"/>
                    </a:lnTo>
                    <a:lnTo>
                      <a:pt x="98" y="44"/>
                    </a:lnTo>
                    <a:lnTo>
                      <a:pt x="97" y="45"/>
                    </a:lnTo>
                    <a:lnTo>
                      <a:pt x="96" y="45"/>
                    </a:lnTo>
                    <a:lnTo>
                      <a:pt x="96" y="46"/>
                    </a:lnTo>
                    <a:lnTo>
                      <a:pt x="95" y="46"/>
                    </a:lnTo>
                    <a:lnTo>
                      <a:pt x="93" y="46"/>
                    </a:lnTo>
                    <a:lnTo>
                      <a:pt x="92" y="46"/>
                    </a:lnTo>
                    <a:lnTo>
                      <a:pt x="91" y="46"/>
                    </a:lnTo>
                    <a:lnTo>
                      <a:pt x="90" y="46"/>
                    </a:lnTo>
                    <a:lnTo>
                      <a:pt x="90" y="45"/>
                    </a:lnTo>
                    <a:lnTo>
                      <a:pt x="89" y="45"/>
                    </a:lnTo>
                    <a:lnTo>
                      <a:pt x="88" y="44"/>
                    </a:lnTo>
                    <a:lnTo>
                      <a:pt x="87" y="43"/>
                    </a:lnTo>
                    <a:lnTo>
                      <a:pt x="87" y="42"/>
                    </a:lnTo>
                    <a:lnTo>
                      <a:pt x="85" y="40"/>
                    </a:lnTo>
                    <a:lnTo>
                      <a:pt x="85" y="39"/>
                    </a:lnTo>
                    <a:lnTo>
                      <a:pt x="85" y="38"/>
                    </a:lnTo>
                    <a:lnTo>
                      <a:pt x="87" y="37"/>
                    </a:lnTo>
                    <a:lnTo>
                      <a:pt x="87" y="36"/>
                    </a:lnTo>
                    <a:lnTo>
                      <a:pt x="88" y="35"/>
                    </a:lnTo>
                    <a:lnTo>
                      <a:pt x="88" y="34"/>
                    </a:lnTo>
                    <a:lnTo>
                      <a:pt x="89" y="34"/>
                    </a:lnTo>
                    <a:lnTo>
                      <a:pt x="90" y="34"/>
                    </a:lnTo>
                    <a:lnTo>
                      <a:pt x="90" y="32"/>
                    </a:lnTo>
                    <a:lnTo>
                      <a:pt x="91" y="32"/>
                    </a:lnTo>
                    <a:lnTo>
                      <a:pt x="92" y="32"/>
                    </a:lnTo>
                    <a:lnTo>
                      <a:pt x="93" y="32"/>
                    </a:lnTo>
                    <a:lnTo>
                      <a:pt x="95" y="32"/>
                    </a:lnTo>
                    <a:lnTo>
                      <a:pt x="96" y="32"/>
                    </a:lnTo>
                    <a:lnTo>
                      <a:pt x="97" y="34"/>
                    </a:lnTo>
                    <a:lnTo>
                      <a:pt x="98" y="34"/>
                    </a:lnTo>
                    <a:lnTo>
                      <a:pt x="98" y="35"/>
                    </a:lnTo>
                    <a:lnTo>
                      <a:pt x="99" y="35"/>
                    </a:lnTo>
                    <a:lnTo>
                      <a:pt x="99" y="36"/>
                    </a:lnTo>
                    <a:lnTo>
                      <a:pt x="99" y="37"/>
                    </a:lnTo>
                    <a:close/>
                    <a:moveTo>
                      <a:pt x="51" y="0"/>
                    </a:moveTo>
                    <a:lnTo>
                      <a:pt x="52" y="0"/>
                    </a:lnTo>
                    <a:lnTo>
                      <a:pt x="53" y="1"/>
                    </a:lnTo>
                    <a:lnTo>
                      <a:pt x="54" y="1"/>
                    </a:lnTo>
                    <a:lnTo>
                      <a:pt x="55" y="1"/>
                    </a:lnTo>
                    <a:lnTo>
                      <a:pt x="55" y="2"/>
                    </a:lnTo>
                    <a:lnTo>
                      <a:pt x="57" y="2"/>
                    </a:lnTo>
                    <a:lnTo>
                      <a:pt x="57" y="4"/>
                    </a:lnTo>
                    <a:lnTo>
                      <a:pt x="57" y="5"/>
                    </a:lnTo>
                    <a:lnTo>
                      <a:pt x="58" y="5"/>
                    </a:lnTo>
                    <a:lnTo>
                      <a:pt x="58" y="6"/>
                    </a:lnTo>
                    <a:lnTo>
                      <a:pt x="58" y="7"/>
                    </a:lnTo>
                    <a:lnTo>
                      <a:pt x="58" y="8"/>
                    </a:lnTo>
                    <a:lnTo>
                      <a:pt x="58" y="9"/>
                    </a:lnTo>
                    <a:lnTo>
                      <a:pt x="58" y="11"/>
                    </a:lnTo>
                    <a:lnTo>
                      <a:pt x="57" y="11"/>
                    </a:lnTo>
                    <a:lnTo>
                      <a:pt x="57" y="12"/>
                    </a:lnTo>
                    <a:lnTo>
                      <a:pt x="55" y="13"/>
                    </a:lnTo>
                    <a:lnTo>
                      <a:pt x="54" y="14"/>
                    </a:lnTo>
                    <a:lnTo>
                      <a:pt x="53" y="14"/>
                    </a:lnTo>
                    <a:lnTo>
                      <a:pt x="52" y="14"/>
                    </a:lnTo>
                    <a:lnTo>
                      <a:pt x="52" y="15"/>
                    </a:lnTo>
                    <a:lnTo>
                      <a:pt x="51" y="15"/>
                    </a:lnTo>
                    <a:lnTo>
                      <a:pt x="50" y="15"/>
                    </a:lnTo>
                    <a:lnTo>
                      <a:pt x="50" y="14"/>
                    </a:lnTo>
                    <a:lnTo>
                      <a:pt x="49" y="14"/>
                    </a:lnTo>
                    <a:lnTo>
                      <a:pt x="47" y="14"/>
                    </a:lnTo>
                    <a:lnTo>
                      <a:pt x="46" y="13"/>
                    </a:lnTo>
                    <a:lnTo>
                      <a:pt x="45" y="13"/>
                    </a:lnTo>
                    <a:lnTo>
                      <a:pt x="45" y="12"/>
                    </a:lnTo>
                    <a:lnTo>
                      <a:pt x="45" y="11"/>
                    </a:lnTo>
                    <a:lnTo>
                      <a:pt x="44" y="11"/>
                    </a:lnTo>
                    <a:lnTo>
                      <a:pt x="44" y="9"/>
                    </a:lnTo>
                    <a:lnTo>
                      <a:pt x="44" y="8"/>
                    </a:lnTo>
                    <a:lnTo>
                      <a:pt x="44" y="7"/>
                    </a:lnTo>
                    <a:lnTo>
                      <a:pt x="44" y="6"/>
                    </a:lnTo>
                    <a:lnTo>
                      <a:pt x="44" y="5"/>
                    </a:lnTo>
                    <a:lnTo>
                      <a:pt x="45" y="4"/>
                    </a:lnTo>
                    <a:lnTo>
                      <a:pt x="45" y="2"/>
                    </a:lnTo>
                    <a:lnTo>
                      <a:pt x="46" y="2"/>
                    </a:lnTo>
                    <a:lnTo>
                      <a:pt x="46" y="1"/>
                    </a:lnTo>
                    <a:lnTo>
                      <a:pt x="47" y="1"/>
                    </a:lnTo>
                    <a:lnTo>
                      <a:pt x="49" y="1"/>
                    </a:lnTo>
                    <a:lnTo>
                      <a:pt x="49" y="0"/>
                    </a:lnTo>
                    <a:lnTo>
                      <a:pt x="50" y="0"/>
                    </a:lnTo>
                    <a:lnTo>
                      <a:pt x="51" y="0"/>
                    </a:lnTo>
                    <a:close/>
                    <a:moveTo>
                      <a:pt x="1" y="36"/>
                    </a:moveTo>
                    <a:lnTo>
                      <a:pt x="1" y="35"/>
                    </a:lnTo>
                    <a:lnTo>
                      <a:pt x="1" y="34"/>
                    </a:lnTo>
                    <a:lnTo>
                      <a:pt x="2" y="34"/>
                    </a:lnTo>
                    <a:lnTo>
                      <a:pt x="2" y="32"/>
                    </a:lnTo>
                    <a:lnTo>
                      <a:pt x="4" y="32"/>
                    </a:lnTo>
                    <a:lnTo>
                      <a:pt x="4" y="31"/>
                    </a:lnTo>
                    <a:lnTo>
                      <a:pt x="5" y="31"/>
                    </a:lnTo>
                    <a:lnTo>
                      <a:pt x="6" y="31"/>
                    </a:lnTo>
                    <a:lnTo>
                      <a:pt x="7" y="31"/>
                    </a:lnTo>
                    <a:lnTo>
                      <a:pt x="8" y="31"/>
                    </a:lnTo>
                    <a:lnTo>
                      <a:pt x="9" y="31"/>
                    </a:lnTo>
                    <a:lnTo>
                      <a:pt x="10" y="31"/>
                    </a:lnTo>
                    <a:lnTo>
                      <a:pt x="12" y="32"/>
                    </a:lnTo>
                    <a:lnTo>
                      <a:pt x="13" y="32"/>
                    </a:lnTo>
                    <a:lnTo>
                      <a:pt x="13" y="34"/>
                    </a:lnTo>
                    <a:lnTo>
                      <a:pt x="14" y="34"/>
                    </a:lnTo>
                    <a:lnTo>
                      <a:pt x="14" y="35"/>
                    </a:lnTo>
                    <a:lnTo>
                      <a:pt x="14" y="36"/>
                    </a:lnTo>
                    <a:lnTo>
                      <a:pt x="14" y="37"/>
                    </a:lnTo>
                    <a:lnTo>
                      <a:pt x="14" y="38"/>
                    </a:lnTo>
                    <a:lnTo>
                      <a:pt x="14" y="39"/>
                    </a:lnTo>
                    <a:lnTo>
                      <a:pt x="14" y="40"/>
                    </a:lnTo>
                    <a:lnTo>
                      <a:pt x="14" y="42"/>
                    </a:lnTo>
                    <a:lnTo>
                      <a:pt x="13" y="42"/>
                    </a:lnTo>
                    <a:lnTo>
                      <a:pt x="13" y="43"/>
                    </a:lnTo>
                    <a:lnTo>
                      <a:pt x="12" y="43"/>
                    </a:lnTo>
                    <a:lnTo>
                      <a:pt x="12" y="44"/>
                    </a:lnTo>
                    <a:lnTo>
                      <a:pt x="10" y="44"/>
                    </a:lnTo>
                    <a:lnTo>
                      <a:pt x="9" y="44"/>
                    </a:lnTo>
                    <a:lnTo>
                      <a:pt x="9" y="45"/>
                    </a:lnTo>
                    <a:lnTo>
                      <a:pt x="8" y="45"/>
                    </a:lnTo>
                    <a:lnTo>
                      <a:pt x="7" y="45"/>
                    </a:lnTo>
                    <a:lnTo>
                      <a:pt x="6" y="45"/>
                    </a:lnTo>
                    <a:lnTo>
                      <a:pt x="6" y="44"/>
                    </a:lnTo>
                    <a:lnTo>
                      <a:pt x="5" y="44"/>
                    </a:lnTo>
                    <a:lnTo>
                      <a:pt x="4" y="44"/>
                    </a:lnTo>
                    <a:lnTo>
                      <a:pt x="4" y="43"/>
                    </a:lnTo>
                    <a:lnTo>
                      <a:pt x="2" y="43"/>
                    </a:lnTo>
                    <a:lnTo>
                      <a:pt x="2" y="42"/>
                    </a:lnTo>
                    <a:lnTo>
                      <a:pt x="1" y="42"/>
                    </a:lnTo>
                    <a:lnTo>
                      <a:pt x="1" y="40"/>
                    </a:lnTo>
                    <a:lnTo>
                      <a:pt x="1" y="39"/>
                    </a:lnTo>
                    <a:lnTo>
                      <a:pt x="0" y="39"/>
                    </a:lnTo>
                    <a:lnTo>
                      <a:pt x="0" y="38"/>
                    </a:lnTo>
                    <a:lnTo>
                      <a:pt x="0" y="37"/>
                    </a:lnTo>
                    <a:lnTo>
                      <a:pt x="0" y="36"/>
                    </a:lnTo>
                    <a:lnTo>
                      <a:pt x="1" y="36"/>
                    </a:lnTo>
                    <a:close/>
                  </a:path>
                </a:pathLst>
              </a:custGeom>
              <a:solidFill>
                <a:srgbClr val="7F7F7F"/>
              </a:solidFill>
              <a:ln w="9525">
                <a:noFill/>
                <a:round/>
                <a:headEnd/>
                <a:tailEnd/>
              </a:ln>
            </p:spPr>
            <p:txBody>
              <a:bodyPr/>
              <a:lstStyle/>
              <a:p>
                <a:endParaRPr lang="en-GB"/>
              </a:p>
            </p:txBody>
          </p:sp>
          <p:sp>
            <p:nvSpPr>
              <p:cNvPr id="800" name="Freeform 1405"/>
              <p:cNvSpPr>
                <a:spLocks/>
              </p:cNvSpPr>
              <p:nvPr/>
            </p:nvSpPr>
            <p:spPr bwMode="auto">
              <a:xfrm>
                <a:off x="4082" y="3092"/>
                <a:ext cx="7" cy="8"/>
              </a:xfrm>
              <a:custGeom>
                <a:avLst/>
                <a:gdLst>
                  <a:gd name="T0" fmla="*/ 1 w 14"/>
                  <a:gd name="T1" fmla="*/ 3 h 15"/>
                  <a:gd name="T2" fmla="*/ 1 w 14"/>
                  <a:gd name="T3" fmla="*/ 3 h 15"/>
                  <a:gd name="T4" fmla="*/ 1 w 14"/>
                  <a:gd name="T5" fmla="*/ 3 h 15"/>
                  <a:gd name="T6" fmla="*/ 0 w 14"/>
                  <a:gd name="T7" fmla="*/ 3 h 15"/>
                  <a:gd name="T8" fmla="*/ 0 w 14"/>
                  <a:gd name="T9" fmla="*/ 3 h 15"/>
                  <a:gd name="T10" fmla="*/ 0 w 14"/>
                  <a:gd name="T11" fmla="*/ 3 h 15"/>
                  <a:gd name="T12" fmla="*/ 0 w 14"/>
                  <a:gd name="T13" fmla="*/ 2 h 15"/>
                  <a:gd name="T14" fmla="*/ 0 w 14"/>
                  <a:gd name="T15" fmla="*/ 2 h 15"/>
                  <a:gd name="T16" fmla="*/ 0 w 14"/>
                  <a:gd name="T17" fmla="*/ 2 h 15"/>
                  <a:gd name="T18" fmla="*/ 0 w 14"/>
                  <a:gd name="T19" fmla="*/ 1 h 15"/>
                  <a:gd name="T20" fmla="*/ 1 w 14"/>
                  <a:gd name="T21" fmla="*/ 1 h 15"/>
                  <a:gd name="T22" fmla="*/ 1 w 14"/>
                  <a:gd name="T23" fmla="*/ 1 h 15"/>
                  <a:gd name="T24" fmla="*/ 1 w 14"/>
                  <a:gd name="T25" fmla="*/ 1 h 15"/>
                  <a:gd name="T26" fmla="*/ 1 w 14"/>
                  <a:gd name="T27" fmla="*/ 1 h 15"/>
                  <a:gd name="T28" fmla="*/ 1 w 14"/>
                  <a:gd name="T29" fmla="*/ 1 h 15"/>
                  <a:gd name="T30" fmla="*/ 2 w 14"/>
                  <a:gd name="T31" fmla="*/ 1 h 15"/>
                  <a:gd name="T32" fmla="*/ 2 w 14"/>
                  <a:gd name="T33" fmla="*/ 1 h 15"/>
                  <a:gd name="T34" fmla="*/ 2 w 14"/>
                  <a:gd name="T35" fmla="*/ 0 h 15"/>
                  <a:gd name="T36" fmla="*/ 2 w 14"/>
                  <a:gd name="T37" fmla="*/ 0 h 15"/>
                  <a:gd name="T38" fmla="*/ 2 w 14"/>
                  <a:gd name="T39" fmla="*/ 0 h 15"/>
                  <a:gd name="T40" fmla="*/ 2 w 14"/>
                  <a:gd name="T41" fmla="*/ 1 h 15"/>
                  <a:gd name="T42" fmla="*/ 3 w 14"/>
                  <a:gd name="T43" fmla="*/ 1 h 15"/>
                  <a:gd name="T44" fmla="*/ 3 w 14"/>
                  <a:gd name="T45" fmla="*/ 1 h 15"/>
                  <a:gd name="T46" fmla="*/ 3 w 14"/>
                  <a:gd name="T47" fmla="*/ 1 h 15"/>
                  <a:gd name="T48" fmla="*/ 4 w 14"/>
                  <a:gd name="T49" fmla="*/ 1 h 15"/>
                  <a:gd name="T50" fmla="*/ 4 w 14"/>
                  <a:gd name="T51" fmla="*/ 1 h 15"/>
                  <a:gd name="T52" fmla="*/ 4 w 14"/>
                  <a:gd name="T53" fmla="*/ 1 h 15"/>
                  <a:gd name="T54" fmla="*/ 4 w 14"/>
                  <a:gd name="T55" fmla="*/ 2 h 15"/>
                  <a:gd name="T56" fmla="*/ 4 w 14"/>
                  <a:gd name="T57" fmla="*/ 2 h 15"/>
                  <a:gd name="T58" fmla="*/ 4 w 14"/>
                  <a:gd name="T59" fmla="*/ 2 h 15"/>
                  <a:gd name="T60" fmla="*/ 4 w 14"/>
                  <a:gd name="T61" fmla="*/ 3 h 15"/>
                  <a:gd name="T62" fmla="*/ 4 w 14"/>
                  <a:gd name="T63" fmla="*/ 3 h 15"/>
                  <a:gd name="T64" fmla="*/ 4 w 14"/>
                  <a:gd name="T65" fmla="*/ 3 h 15"/>
                  <a:gd name="T66" fmla="*/ 4 w 14"/>
                  <a:gd name="T67" fmla="*/ 3 h 15"/>
                  <a:gd name="T68" fmla="*/ 3 w 14"/>
                  <a:gd name="T69" fmla="*/ 3 h 15"/>
                  <a:gd name="T70" fmla="*/ 3 w 14"/>
                  <a:gd name="T71" fmla="*/ 3 h 15"/>
                  <a:gd name="T72" fmla="*/ 3 w 14"/>
                  <a:gd name="T73" fmla="*/ 4 h 15"/>
                  <a:gd name="T74" fmla="*/ 3 w 14"/>
                  <a:gd name="T75" fmla="*/ 4 h 15"/>
                  <a:gd name="T76" fmla="*/ 2 w 14"/>
                  <a:gd name="T77" fmla="*/ 4 h 15"/>
                  <a:gd name="T78" fmla="*/ 2 w 14"/>
                  <a:gd name="T79" fmla="*/ 4 h 15"/>
                  <a:gd name="T80" fmla="*/ 2 w 14"/>
                  <a:gd name="T81" fmla="*/ 4 h 15"/>
                  <a:gd name="T82" fmla="*/ 2 w 14"/>
                  <a:gd name="T83" fmla="*/ 4 h 15"/>
                  <a:gd name="T84" fmla="*/ 2 w 14"/>
                  <a:gd name="T85" fmla="*/ 4 h 15"/>
                  <a:gd name="T86" fmla="*/ 1 w 14"/>
                  <a:gd name="T87" fmla="*/ 4 h 15"/>
                  <a:gd name="T88" fmla="*/ 1 w 14"/>
                  <a:gd name="T89" fmla="*/ 3 h 1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
                  <a:gd name="T136" fmla="*/ 0 h 15"/>
                  <a:gd name="T137" fmla="*/ 14 w 14"/>
                  <a:gd name="T138" fmla="*/ 15 h 1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 h="15">
                    <a:moveTo>
                      <a:pt x="3" y="12"/>
                    </a:moveTo>
                    <a:lnTo>
                      <a:pt x="1" y="12"/>
                    </a:lnTo>
                    <a:lnTo>
                      <a:pt x="1" y="11"/>
                    </a:lnTo>
                    <a:lnTo>
                      <a:pt x="0" y="11"/>
                    </a:lnTo>
                    <a:lnTo>
                      <a:pt x="0" y="10"/>
                    </a:lnTo>
                    <a:lnTo>
                      <a:pt x="0" y="9"/>
                    </a:lnTo>
                    <a:lnTo>
                      <a:pt x="0" y="8"/>
                    </a:lnTo>
                    <a:lnTo>
                      <a:pt x="0" y="7"/>
                    </a:lnTo>
                    <a:lnTo>
                      <a:pt x="0" y="5"/>
                    </a:lnTo>
                    <a:lnTo>
                      <a:pt x="0" y="4"/>
                    </a:lnTo>
                    <a:lnTo>
                      <a:pt x="1" y="3"/>
                    </a:lnTo>
                    <a:lnTo>
                      <a:pt x="1" y="2"/>
                    </a:lnTo>
                    <a:lnTo>
                      <a:pt x="3" y="2"/>
                    </a:lnTo>
                    <a:lnTo>
                      <a:pt x="3" y="1"/>
                    </a:lnTo>
                    <a:lnTo>
                      <a:pt x="4" y="1"/>
                    </a:lnTo>
                    <a:lnTo>
                      <a:pt x="5" y="1"/>
                    </a:lnTo>
                    <a:lnTo>
                      <a:pt x="6" y="1"/>
                    </a:lnTo>
                    <a:lnTo>
                      <a:pt x="6" y="0"/>
                    </a:lnTo>
                    <a:lnTo>
                      <a:pt x="7" y="0"/>
                    </a:lnTo>
                    <a:lnTo>
                      <a:pt x="8" y="0"/>
                    </a:lnTo>
                    <a:lnTo>
                      <a:pt x="8" y="1"/>
                    </a:lnTo>
                    <a:lnTo>
                      <a:pt x="9" y="1"/>
                    </a:lnTo>
                    <a:lnTo>
                      <a:pt x="11" y="1"/>
                    </a:lnTo>
                    <a:lnTo>
                      <a:pt x="12" y="2"/>
                    </a:lnTo>
                    <a:lnTo>
                      <a:pt x="13" y="3"/>
                    </a:lnTo>
                    <a:lnTo>
                      <a:pt x="13" y="4"/>
                    </a:lnTo>
                    <a:lnTo>
                      <a:pt x="14" y="4"/>
                    </a:lnTo>
                    <a:lnTo>
                      <a:pt x="14" y="5"/>
                    </a:lnTo>
                    <a:lnTo>
                      <a:pt x="14" y="7"/>
                    </a:lnTo>
                    <a:lnTo>
                      <a:pt x="14" y="8"/>
                    </a:lnTo>
                    <a:lnTo>
                      <a:pt x="14" y="9"/>
                    </a:lnTo>
                    <a:lnTo>
                      <a:pt x="14" y="10"/>
                    </a:lnTo>
                    <a:lnTo>
                      <a:pt x="13" y="10"/>
                    </a:lnTo>
                    <a:lnTo>
                      <a:pt x="13" y="11"/>
                    </a:lnTo>
                    <a:lnTo>
                      <a:pt x="12" y="12"/>
                    </a:lnTo>
                    <a:lnTo>
                      <a:pt x="11" y="12"/>
                    </a:lnTo>
                    <a:lnTo>
                      <a:pt x="11" y="14"/>
                    </a:lnTo>
                    <a:lnTo>
                      <a:pt x="9" y="14"/>
                    </a:lnTo>
                    <a:lnTo>
                      <a:pt x="8" y="14"/>
                    </a:lnTo>
                    <a:lnTo>
                      <a:pt x="7" y="15"/>
                    </a:lnTo>
                    <a:lnTo>
                      <a:pt x="6" y="15"/>
                    </a:lnTo>
                    <a:lnTo>
                      <a:pt x="6" y="14"/>
                    </a:lnTo>
                    <a:lnTo>
                      <a:pt x="5" y="14"/>
                    </a:lnTo>
                    <a:lnTo>
                      <a:pt x="4" y="14"/>
                    </a:lnTo>
                    <a:lnTo>
                      <a:pt x="3" y="12"/>
                    </a:lnTo>
                  </a:path>
                </a:pathLst>
              </a:custGeom>
              <a:noFill/>
              <a:ln w="0">
                <a:solidFill>
                  <a:srgbClr val="000000"/>
                </a:solidFill>
                <a:prstDash val="solid"/>
                <a:round/>
                <a:headEnd/>
                <a:tailEnd/>
              </a:ln>
            </p:spPr>
            <p:txBody>
              <a:bodyPr/>
              <a:lstStyle/>
              <a:p>
                <a:endParaRPr lang="en-GB"/>
              </a:p>
            </p:txBody>
          </p:sp>
          <p:sp>
            <p:nvSpPr>
              <p:cNvPr id="801" name="Freeform 1406"/>
              <p:cNvSpPr>
                <a:spLocks/>
              </p:cNvSpPr>
              <p:nvPr/>
            </p:nvSpPr>
            <p:spPr bwMode="auto">
              <a:xfrm>
                <a:off x="4108" y="3093"/>
                <a:ext cx="7" cy="7"/>
              </a:xfrm>
              <a:custGeom>
                <a:avLst/>
                <a:gdLst>
                  <a:gd name="T0" fmla="*/ 3 w 15"/>
                  <a:gd name="T1" fmla="*/ 4 h 14"/>
                  <a:gd name="T2" fmla="*/ 3 w 15"/>
                  <a:gd name="T3" fmla="*/ 4 h 14"/>
                  <a:gd name="T4" fmla="*/ 2 w 15"/>
                  <a:gd name="T5" fmla="*/ 4 h 14"/>
                  <a:gd name="T6" fmla="*/ 2 w 15"/>
                  <a:gd name="T7" fmla="*/ 4 h 14"/>
                  <a:gd name="T8" fmla="*/ 2 w 15"/>
                  <a:gd name="T9" fmla="*/ 4 h 14"/>
                  <a:gd name="T10" fmla="*/ 1 w 15"/>
                  <a:gd name="T11" fmla="*/ 4 h 14"/>
                  <a:gd name="T12" fmla="*/ 1 w 15"/>
                  <a:gd name="T13" fmla="*/ 4 h 14"/>
                  <a:gd name="T14" fmla="*/ 1 w 15"/>
                  <a:gd name="T15" fmla="*/ 4 h 14"/>
                  <a:gd name="T16" fmla="*/ 1 w 15"/>
                  <a:gd name="T17" fmla="*/ 4 h 14"/>
                  <a:gd name="T18" fmla="*/ 0 w 15"/>
                  <a:gd name="T19" fmla="*/ 3 h 14"/>
                  <a:gd name="T20" fmla="*/ 0 w 15"/>
                  <a:gd name="T21" fmla="*/ 3 h 14"/>
                  <a:gd name="T22" fmla="*/ 0 w 15"/>
                  <a:gd name="T23" fmla="*/ 3 h 14"/>
                  <a:gd name="T24" fmla="*/ 0 w 15"/>
                  <a:gd name="T25" fmla="*/ 3 h 14"/>
                  <a:gd name="T26" fmla="*/ 0 w 15"/>
                  <a:gd name="T27" fmla="*/ 2 h 14"/>
                  <a:gd name="T28" fmla="*/ 0 w 15"/>
                  <a:gd name="T29" fmla="*/ 2 h 14"/>
                  <a:gd name="T30" fmla="*/ 0 w 15"/>
                  <a:gd name="T31" fmla="*/ 2 h 14"/>
                  <a:gd name="T32" fmla="*/ 0 w 15"/>
                  <a:gd name="T33" fmla="*/ 1 h 14"/>
                  <a:gd name="T34" fmla="*/ 0 w 15"/>
                  <a:gd name="T35" fmla="*/ 1 h 14"/>
                  <a:gd name="T36" fmla="*/ 0 w 15"/>
                  <a:gd name="T37" fmla="*/ 1 h 14"/>
                  <a:gd name="T38" fmla="*/ 1 w 15"/>
                  <a:gd name="T39" fmla="*/ 1 h 14"/>
                  <a:gd name="T40" fmla="*/ 1 w 15"/>
                  <a:gd name="T41" fmla="*/ 1 h 14"/>
                  <a:gd name="T42" fmla="*/ 1 w 15"/>
                  <a:gd name="T43" fmla="*/ 0 h 14"/>
                  <a:gd name="T44" fmla="*/ 1 w 15"/>
                  <a:gd name="T45" fmla="*/ 0 h 14"/>
                  <a:gd name="T46" fmla="*/ 2 w 15"/>
                  <a:gd name="T47" fmla="*/ 0 h 14"/>
                  <a:gd name="T48" fmla="*/ 2 w 15"/>
                  <a:gd name="T49" fmla="*/ 0 h 14"/>
                  <a:gd name="T50" fmla="*/ 2 w 15"/>
                  <a:gd name="T51" fmla="*/ 1 h 14"/>
                  <a:gd name="T52" fmla="*/ 3 w 15"/>
                  <a:gd name="T53" fmla="*/ 1 h 14"/>
                  <a:gd name="T54" fmla="*/ 3 w 15"/>
                  <a:gd name="T55" fmla="*/ 1 h 14"/>
                  <a:gd name="T56" fmla="*/ 3 w 15"/>
                  <a:gd name="T57" fmla="*/ 1 h 14"/>
                  <a:gd name="T58" fmla="*/ 3 w 15"/>
                  <a:gd name="T59" fmla="*/ 1 h 14"/>
                  <a:gd name="T60" fmla="*/ 3 w 15"/>
                  <a:gd name="T61" fmla="*/ 1 h 14"/>
                  <a:gd name="T62" fmla="*/ 3 w 15"/>
                  <a:gd name="T63" fmla="*/ 2 h 14"/>
                  <a:gd name="T64" fmla="*/ 3 w 15"/>
                  <a:gd name="T65" fmla="*/ 2 h 14"/>
                  <a:gd name="T66" fmla="*/ 3 w 15"/>
                  <a:gd name="T67" fmla="*/ 2 h 14"/>
                  <a:gd name="T68" fmla="*/ 3 w 15"/>
                  <a:gd name="T69" fmla="*/ 2 h 14"/>
                  <a:gd name="T70" fmla="*/ 3 w 15"/>
                  <a:gd name="T71" fmla="*/ 3 h 14"/>
                  <a:gd name="T72" fmla="*/ 3 w 15"/>
                  <a:gd name="T73" fmla="*/ 3 h 14"/>
                  <a:gd name="T74" fmla="*/ 3 w 15"/>
                  <a:gd name="T75" fmla="*/ 3 h 14"/>
                  <a:gd name="T76" fmla="*/ 3 w 15"/>
                  <a:gd name="T77" fmla="*/ 3 h 14"/>
                  <a:gd name="T78" fmla="*/ 3 w 15"/>
                  <a:gd name="T79" fmla="*/ 3 h 14"/>
                  <a:gd name="T80" fmla="*/ 3 w 15"/>
                  <a:gd name="T81" fmla="*/ 4 h 14"/>
                  <a:gd name="T82" fmla="*/ 3 w 15"/>
                  <a:gd name="T83" fmla="*/ 4 h 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
                  <a:gd name="T127" fmla="*/ 0 h 14"/>
                  <a:gd name="T128" fmla="*/ 15 w 15"/>
                  <a:gd name="T129" fmla="*/ 14 h 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 h="14">
                    <a:moveTo>
                      <a:pt x="12" y="13"/>
                    </a:moveTo>
                    <a:lnTo>
                      <a:pt x="12" y="14"/>
                    </a:lnTo>
                    <a:lnTo>
                      <a:pt x="10" y="14"/>
                    </a:lnTo>
                    <a:lnTo>
                      <a:pt x="9" y="14"/>
                    </a:lnTo>
                    <a:lnTo>
                      <a:pt x="8" y="14"/>
                    </a:lnTo>
                    <a:lnTo>
                      <a:pt x="7" y="14"/>
                    </a:lnTo>
                    <a:lnTo>
                      <a:pt x="6" y="14"/>
                    </a:lnTo>
                    <a:lnTo>
                      <a:pt x="5" y="14"/>
                    </a:lnTo>
                    <a:lnTo>
                      <a:pt x="4" y="13"/>
                    </a:lnTo>
                    <a:lnTo>
                      <a:pt x="2" y="11"/>
                    </a:lnTo>
                    <a:lnTo>
                      <a:pt x="2" y="10"/>
                    </a:lnTo>
                    <a:lnTo>
                      <a:pt x="1" y="10"/>
                    </a:lnTo>
                    <a:lnTo>
                      <a:pt x="1" y="9"/>
                    </a:lnTo>
                    <a:lnTo>
                      <a:pt x="1" y="8"/>
                    </a:lnTo>
                    <a:lnTo>
                      <a:pt x="0" y="7"/>
                    </a:lnTo>
                    <a:lnTo>
                      <a:pt x="1" y="6"/>
                    </a:lnTo>
                    <a:lnTo>
                      <a:pt x="1" y="4"/>
                    </a:lnTo>
                    <a:lnTo>
                      <a:pt x="1" y="3"/>
                    </a:lnTo>
                    <a:lnTo>
                      <a:pt x="2" y="2"/>
                    </a:lnTo>
                    <a:lnTo>
                      <a:pt x="4" y="1"/>
                    </a:lnTo>
                    <a:lnTo>
                      <a:pt x="5" y="1"/>
                    </a:lnTo>
                    <a:lnTo>
                      <a:pt x="6" y="0"/>
                    </a:lnTo>
                    <a:lnTo>
                      <a:pt x="7" y="0"/>
                    </a:lnTo>
                    <a:lnTo>
                      <a:pt x="8" y="0"/>
                    </a:lnTo>
                    <a:lnTo>
                      <a:pt x="9" y="0"/>
                    </a:lnTo>
                    <a:lnTo>
                      <a:pt x="10" y="1"/>
                    </a:lnTo>
                    <a:lnTo>
                      <a:pt x="12" y="1"/>
                    </a:lnTo>
                    <a:lnTo>
                      <a:pt x="13" y="2"/>
                    </a:lnTo>
                    <a:lnTo>
                      <a:pt x="13" y="3"/>
                    </a:lnTo>
                    <a:lnTo>
                      <a:pt x="14" y="3"/>
                    </a:lnTo>
                    <a:lnTo>
                      <a:pt x="14" y="4"/>
                    </a:lnTo>
                    <a:lnTo>
                      <a:pt x="14" y="6"/>
                    </a:lnTo>
                    <a:lnTo>
                      <a:pt x="15" y="6"/>
                    </a:lnTo>
                    <a:lnTo>
                      <a:pt x="15" y="7"/>
                    </a:lnTo>
                    <a:lnTo>
                      <a:pt x="15" y="8"/>
                    </a:lnTo>
                    <a:lnTo>
                      <a:pt x="15" y="9"/>
                    </a:lnTo>
                    <a:lnTo>
                      <a:pt x="14" y="9"/>
                    </a:lnTo>
                    <a:lnTo>
                      <a:pt x="14" y="10"/>
                    </a:lnTo>
                    <a:lnTo>
                      <a:pt x="14" y="11"/>
                    </a:lnTo>
                    <a:lnTo>
                      <a:pt x="13" y="11"/>
                    </a:lnTo>
                    <a:lnTo>
                      <a:pt x="13" y="13"/>
                    </a:lnTo>
                    <a:lnTo>
                      <a:pt x="12" y="13"/>
                    </a:lnTo>
                  </a:path>
                </a:pathLst>
              </a:custGeom>
              <a:noFill/>
              <a:ln w="0">
                <a:solidFill>
                  <a:srgbClr val="000000"/>
                </a:solidFill>
                <a:prstDash val="solid"/>
                <a:round/>
                <a:headEnd/>
                <a:tailEnd/>
              </a:ln>
            </p:spPr>
            <p:txBody>
              <a:bodyPr/>
              <a:lstStyle/>
              <a:p>
                <a:endParaRPr lang="en-GB"/>
              </a:p>
            </p:txBody>
          </p:sp>
          <p:sp>
            <p:nvSpPr>
              <p:cNvPr id="802" name="Freeform 1407"/>
              <p:cNvSpPr>
                <a:spLocks/>
              </p:cNvSpPr>
              <p:nvPr/>
            </p:nvSpPr>
            <p:spPr bwMode="auto">
              <a:xfrm>
                <a:off x="4116" y="3068"/>
                <a:ext cx="8" cy="7"/>
              </a:xfrm>
              <a:custGeom>
                <a:avLst/>
                <a:gdLst>
                  <a:gd name="T0" fmla="*/ 4 w 15"/>
                  <a:gd name="T1" fmla="*/ 2 h 14"/>
                  <a:gd name="T2" fmla="*/ 4 w 15"/>
                  <a:gd name="T3" fmla="*/ 2 h 14"/>
                  <a:gd name="T4" fmla="*/ 4 w 15"/>
                  <a:gd name="T5" fmla="*/ 2 h 14"/>
                  <a:gd name="T6" fmla="*/ 4 w 15"/>
                  <a:gd name="T7" fmla="*/ 2 h 14"/>
                  <a:gd name="T8" fmla="*/ 4 w 15"/>
                  <a:gd name="T9" fmla="*/ 2 h 14"/>
                  <a:gd name="T10" fmla="*/ 4 w 15"/>
                  <a:gd name="T11" fmla="*/ 2 h 14"/>
                  <a:gd name="T12" fmla="*/ 4 w 15"/>
                  <a:gd name="T13" fmla="*/ 3 h 14"/>
                  <a:gd name="T14" fmla="*/ 4 w 15"/>
                  <a:gd name="T15" fmla="*/ 3 h 14"/>
                  <a:gd name="T16" fmla="*/ 4 w 15"/>
                  <a:gd name="T17" fmla="*/ 3 h 14"/>
                  <a:gd name="T18" fmla="*/ 3 w 15"/>
                  <a:gd name="T19" fmla="*/ 4 h 14"/>
                  <a:gd name="T20" fmla="*/ 3 w 15"/>
                  <a:gd name="T21" fmla="*/ 4 h 14"/>
                  <a:gd name="T22" fmla="*/ 3 w 15"/>
                  <a:gd name="T23" fmla="*/ 4 h 14"/>
                  <a:gd name="T24" fmla="*/ 3 w 15"/>
                  <a:gd name="T25" fmla="*/ 4 h 14"/>
                  <a:gd name="T26" fmla="*/ 2 w 15"/>
                  <a:gd name="T27" fmla="*/ 4 h 14"/>
                  <a:gd name="T28" fmla="*/ 2 w 15"/>
                  <a:gd name="T29" fmla="*/ 4 h 14"/>
                  <a:gd name="T30" fmla="*/ 2 w 15"/>
                  <a:gd name="T31" fmla="*/ 4 h 14"/>
                  <a:gd name="T32" fmla="*/ 2 w 15"/>
                  <a:gd name="T33" fmla="*/ 4 h 14"/>
                  <a:gd name="T34" fmla="*/ 2 w 15"/>
                  <a:gd name="T35" fmla="*/ 4 h 14"/>
                  <a:gd name="T36" fmla="*/ 1 w 15"/>
                  <a:gd name="T37" fmla="*/ 4 h 14"/>
                  <a:gd name="T38" fmla="*/ 1 w 15"/>
                  <a:gd name="T39" fmla="*/ 3 h 14"/>
                  <a:gd name="T40" fmla="*/ 1 w 15"/>
                  <a:gd name="T41" fmla="*/ 3 h 14"/>
                  <a:gd name="T42" fmla="*/ 1 w 15"/>
                  <a:gd name="T43" fmla="*/ 3 h 14"/>
                  <a:gd name="T44" fmla="*/ 0 w 15"/>
                  <a:gd name="T45" fmla="*/ 2 h 14"/>
                  <a:gd name="T46" fmla="*/ 0 w 15"/>
                  <a:gd name="T47" fmla="*/ 2 h 14"/>
                  <a:gd name="T48" fmla="*/ 0 w 15"/>
                  <a:gd name="T49" fmla="*/ 2 h 14"/>
                  <a:gd name="T50" fmla="*/ 1 w 15"/>
                  <a:gd name="T51" fmla="*/ 2 h 14"/>
                  <a:gd name="T52" fmla="*/ 1 w 15"/>
                  <a:gd name="T53" fmla="*/ 1 h 14"/>
                  <a:gd name="T54" fmla="*/ 1 w 15"/>
                  <a:gd name="T55" fmla="*/ 1 h 14"/>
                  <a:gd name="T56" fmla="*/ 1 w 15"/>
                  <a:gd name="T57" fmla="*/ 1 h 14"/>
                  <a:gd name="T58" fmla="*/ 1 w 15"/>
                  <a:gd name="T59" fmla="*/ 1 h 14"/>
                  <a:gd name="T60" fmla="*/ 2 w 15"/>
                  <a:gd name="T61" fmla="*/ 1 h 14"/>
                  <a:gd name="T62" fmla="*/ 2 w 15"/>
                  <a:gd name="T63" fmla="*/ 0 h 14"/>
                  <a:gd name="T64" fmla="*/ 2 w 15"/>
                  <a:gd name="T65" fmla="*/ 0 h 14"/>
                  <a:gd name="T66" fmla="*/ 2 w 15"/>
                  <a:gd name="T67" fmla="*/ 0 h 14"/>
                  <a:gd name="T68" fmla="*/ 2 w 15"/>
                  <a:gd name="T69" fmla="*/ 0 h 14"/>
                  <a:gd name="T70" fmla="*/ 3 w 15"/>
                  <a:gd name="T71" fmla="*/ 0 h 14"/>
                  <a:gd name="T72" fmla="*/ 3 w 15"/>
                  <a:gd name="T73" fmla="*/ 0 h 14"/>
                  <a:gd name="T74" fmla="*/ 3 w 15"/>
                  <a:gd name="T75" fmla="*/ 1 h 14"/>
                  <a:gd name="T76" fmla="*/ 4 w 15"/>
                  <a:gd name="T77" fmla="*/ 1 h 14"/>
                  <a:gd name="T78" fmla="*/ 4 w 15"/>
                  <a:gd name="T79" fmla="*/ 1 h 14"/>
                  <a:gd name="T80" fmla="*/ 4 w 15"/>
                  <a:gd name="T81" fmla="*/ 1 h 14"/>
                  <a:gd name="T82" fmla="*/ 4 w 15"/>
                  <a:gd name="T83" fmla="*/ 1 h 14"/>
                  <a:gd name="T84" fmla="*/ 4 w 15"/>
                  <a:gd name="T85" fmla="*/ 2 h 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
                  <a:gd name="T130" fmla="*/ 0 h 14"/>
                  <a:gd name="T131" fmla="*/ 15 w 15"/>
                  <a:gd name="T132" fmla="*/ 14 h 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 h="14">
                    <a:moveTo>
                      <a:pt x="14" y="5"/>
                    </a:moveTo>
                    <a:lnTo>
                      <a:pt x="14" y="6"/>
                    </a:lnTo>
                    <a:lnTo>
                      <a:pt x="15" y="6"/>
                    </a:lnTo>
                    <a:lnTo>
                      <a:pt x="15" y="7"/>
                    </a:lnTo>
                    <a:lnTo>
                      <a:pt x="15" y="8"/>
                    </a:lnTo>
                    <a:lnTo>
                      <a:pt x="14" y="8"/>
                    </a:lnTo>
                    <a:lnTo>
                      <a:pt x="14" y="10"/>
                    </a:lnTo>
                    <a:lnTo>
                      <a:pt x="14" y="11"/>
                    </a:lnTo>
                    <a:lnTo>
                      <a:pt x="13" y="12"/>
                    </a:lnTo>
                    <a:lnTo>
                      <a:pt x="12" y="13"/>
                    </a:lnTo>
                    <a:lnTo>
                      <a:pt x="11" y="13"/>
                    </a:lnTo>
                    <a:lnTo>
                      <a:pt x="11" y="14"/>
                    </a:lnTo>
                    <a:lnTo>
                      <a:pt x="10" y="14"/>
                    </a:lnTo>
                    <a:lnTo>
                      <a:pt x="8" y="14"/>
                    </a:lnTo>
                    <a:lnTo>
                      <a:pt x="7" y="14"/>
                    </a:lnTo>
                    <a:lnTo>
                      <a:pt x="6" y="14"/>
                    </a:lnTo>
                    <a:lnTo>
                      <a:pt x="5" y="14"/>
                    </a:lnTo>
                    <a:lnTo>
                      <a:pt x="5" y="13"/>
                    </a:lnTo>
                    <a:lnTo>
                      <a:pt x="4" y="13"/>
                    </a:lnTo>
                    <a:lnTo>
                      <a:pt x="3" y="12"/>
                    </a:lnTo>
                    <a:lnTo>
                      <a:pt x="2" y="11"/>
                    </a:lnTo>
                    <a:lnTo>
                      <a:pt x="2" y="10"/>
                    </a:lnTo>
                    <a:lnTo>
                      <a:pt x="0" y="8"/>
                    </a:lnTo>
                    <a:lnTo>
                      <a:pt x="0" y="7"/>
                    </a:lnTo>
                    <a:lnTo>
                      <a:pt x="0" y="6"/>
                    </a:lnTo>
                    <a:lnTo>
                      <a:pt x="2" y="5"/>
                    </a:lnTo>
                    <a:lnTo>
                      <a:pt x="2" y="4"/>
                    </a:lnTo>
                    <a:lnTo>
                      <a:pt x="3" y="3"/>
                    </a:lnTo>
                    <a:lnTo>
                      <a:pt x="3" y="2"/>
                    </a:lnTo>
                    <a:lnTo>
                      <a:pt x="4" y="2"/>
                    </a:lnTo>
                    <a:lnTo>
                      <a:pt x="5" y="2"/>
                    </a:lnTo>
                    <a:lnTo>
                      <a:pt x="5" y="0"/>
                    </a:lnTo>
                    <a:lnTo>
                      <a:pt x="6" y="0"/>
                    </a:lnTo>
                    <a:lnTo>
                      <a:pt x="7" y="0"/>
                    </a:lnTo>
                    <a:lnTo>
                      <a:pt x="8" y="0"/>
                    </a:lnTo>
                    <a:lnTo>
                      <a:pt x="10" y="0"/>
                    </a:lnTo>
                    <a:lnTo>
                      <a:pt x="11" y="0"/>
                    </a:lnTo>
                    <a:lnTo>
                      <a:pt x="12" y="2"/>
                    </a:lnTo>
                    <a:lnTo>
                      <a:pt x="13" y="2"/>
                    </a:lnTo>
                    <a:lnTo>
                      <a:pt x="13" y="3"/>
                    </a:lnTo>
                    <a:lnTo>
                      <a:pt x="14" y="3"/>
                    </a:lnTo>
                    <a:lnTo>
                      <a:pt x="14" y="4"/>
                    </a:lnTo>
                    <a:lnTo>
                      <a:pt x="14" y="5"/>
                    </a:lnTo>
                  </a:path>
                </a:pathLst>
              </a:custGeom>
              <a:noFill/>
              <a:ln w="0">
                <a:solidFill>
                  <a:srgbClr val="000000"/>
                </a:solidFill>
                <a:prstDash val="solid"/>
                <a:round/>
                <a:headEnd/>
                <a:tailEnd/>
              </a:ln>
            </p:spPr>
            <p:txBody>
              <a:bodyPr/>
              <a:lstStyle/>
              <a:p>
                <a:endParaRPr lang="en-GB"/>
              </a:p>
            </p:txBody>
          </p:sp>
          <p:sp>
            <p:nvSpPr>
              <p:cNvPr id="803" name="Freeform 1408"/>
              <p:cNvSpPr>
                <a:spLocks/>
              </p:cNvSpPr>
              <p:nvPr/>
            </p:nvSpPr>
            <p:spPr bwMode="auto">
              <a:xfrm>
                <a:off x="4095" y="3052"/>
                <a:ext cx="7" cy="8"/>
              </a:xfrm>
              <a:custGeom>
                <a:avLst/>
                <a:gdLst>
                  <a:gd name="T0" fmla="*/ 2 w 14"/>
                  <a:gd name="T1" fmla="*/ 0 h 15"/>
                  <a:gd name="T2" fmla="*/ 2 w 14"/>
                  <a:gd name="T3" fmla="*/ 0 h 15"/>
                  <a:gd name="T4" fmla="*/ 3 w 14"/>
                  <a:gd name="T5" fmla="*/ 1 h 15"/>
                  <a:gd name="T6" fmla="*/ 3 w 14"/>
                  <a:gd name="T7" fmla="*/ 1 h 15"/>
                  <a:gd name="T8" fmla="*/ 3 w 14"/>
                  <a:gd name="T9" fmla="*/ 1 h 15"/>
                  <a:gd name="T10" fmla="*/ 3 w 14"/>
                  <a:gd name="T11" fmla="*/ 1 h 15"/>
                  <a:gd name="T12" fmla="*/ 4 w 14"/>
                  <a:gd name="T13" fmla="*/ 1 h 15"/>
                  <a:gd name="T14" fmla="*/ 4 w 14"/>
                  <a:gd name="T15" fmla="*/ 1 h 15"/>
                  <a:gd name="T16" fmla="*/ 4 w 14"/>
                  <a:gd name="T17" fmla="*/ 2 h 15"/>
                  <a:gd name="T18" fmla="*/ 4 w 14"/>
                  <a:gd name="T19" fmla="*/ 2 h 15"/>
                  <a:gd name="T20" fmla="*/ 4 w 14"/>
                  <a:gd name="T21" fmla="*/ 2 h 15"/>
                  <a:gd name="T22" fmla="*/ 4 w 14"/>
                  <a:gd name="T23" fmla="*/ 2 h 15"/>
                  <a:gd name="T24" fmla="*/ 4 w 14"/>
                  <a:gd name="T25" fmla="*/ 2 h 15"/>
                  <a:gd name="T26" fmla="*/ 4 w 14"/>
                  <a:gd name="T27" fmla="*/ 3 h 15"/>
                  <a:gd name="T28" fmla="*/ 4 w 14"/>
                  <a:gd name="T29" fmla="*/ 3 h 15"/>
                  <a:gd name="T30" fmla="*/ 4 w 14"/>
                  <a:gd name="T31" fmla="*/ 3 h 15"/>
                  <a:gd name="T32" fmla="*/ 4 w 14"/>
                  <a:gd name="T33" fmla="*/ 3 h 15"/>
                  <a:gd name="T34" fmla="*/ 3 w 14"/>
                  <a:gd name="T35" fmla="*/ 4 h 15"/>
                  <a:gd name="T36" fmla="*/ 3 w 14"/>
                  <a:gd name="T37" fmla="*/ 4 h 15"/>
                  <a:gd name="T38" fmla="*/ 3 w 14"/>
                  <a:gd name="T39" fmla="*/ 4 h 15"/>
                  <a:gd name="T40" fmla="*/ 2 w 14"/>
                  <a:gd name="T41" fmla="*/ 4 h 15"/>
                  <a:gd name="T42" fmla="*/ 2 w 14"/>
                  <a:gd name="T43" fmla="*/ 4 h 15"/>
                  <a:gd name="T44" fmla="*/ 2 w 14"/>
                  <a:gd name="T45" fmla="*/ 4 h 15"/>
                  <a:gd name="T46" fmla="*/ 2 w 14"/>
                  <a:gd name="T47" fmla="*/ 4 h 15"/>
                  <a:gd name="T48" fmla="*/ 2 w 14"/>
                  <a:gd name="T49" fmla="*/ 4 h 15"/>
                  <a:gd name="T50" fmla="*/ 2 w 14"/>
                  <a:gd name="T51" fmla="*/ 4 h 15"/>
                  <a:gd name="T52" fmla="*/ 1 w 14"/>
                  <a:gd name="T53" fmla="*/ 4 h 15"/>
                  <a:gd name="T54" fmla="*/ 1 w 14"/>
                  <a:gd name="T55" fmla="*/ 4 h 15"/>
                  <a:gd name="T56" fmla="*/ 1 w 14"/>
                  <a:gd name="T57" fmla="*/ 4 h 15"/>
                  <a:gd name="T58" fmla="*/ 1 w 14"/>
                  <a:gd name="T59" fmla="*/ 3 h 15"/>
                  <a:gd name="T60" fmla="*/ 1 w 14"/>
                  <a:gd name="T61" fmla="*/ 3 h 15"/>
                  <a:gd name="T62" fmla="*/ 0 w 14"/>
                  <a:gd name="T63" fmla="*/ 3 h 15"/>
                  <a:gd name="T64" fmla="*/ 0 w 14"/>
                  <a:gd name="T65" fmla="*/ 3 h 15"/>
                  <a:gd name="T66" fmla="*/ 0 w 14"/>
                  <a:gd name="T67" fmla="*/ 2 h 15"/>
                  <a:gd name="T68" fmla="*/ 0 w 14"/>
                  <a:gd name="T69" fmla="*/ 2 h 15"/>
                  <a:gd name="T70" fmla="*/ 0 w 14"/>
                  <a:gd name="T71" fmla="*/ 2 h 15"/>
                  <a:gd name="T72" fmla="*/ 0 w 14"/>
                  <a:gd name="T73" fmla="*/ 2 h 15"/>
                  <a:gd name="T74" fmla="*/ 1 w 14"/>
                  <a:gd name="T75" fmla="*/ 1 h 15"/>
                  <a:gd name="T76" fmla="*/ 1 w 14"/>
                  <a:gd name="T77" fmla="*/ 1 h 15"/>
                  <a:gd name="T78" fmla="*/ 1 w 14"/>
                  <a:gd name="T79" fmla="*/ 1 h 15"/>
                  <a:gd name="T80" fmla="*/ 1 w 14"/>
                  <a:gd name="T81" fmla="*/ 1 h 15"/>
                  <a:gd name="T82" fmla="*/ 1 w 14"/>
                  <a:gd name="T83" fmla="*/ 1 h 15"/>
                  <a:gd name="T84" fmla="*/ 2 w 14"/>
                  <a:gd name="T85" fmla="*/ 1 h 15"/>
                  <a:gd name="T86" fmla="*/ 2 w 14"/>
                  <a:gd name="T87" fmla="*/ 0 h 15"/>
                  <a:gd name="T88" fmla="*/ 2 w 14"/>
                  <a:gd name="T89" fmla="*/ 0 h 15"/>
                  <a:gd name="T90" fmla="*/ 2 w 14"/>
                  <a:gd name="T91" fmla="*/ 0 h 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
                  <a:gd name="T139" fmla="*/ 0 h 15"/>
                  <a:gd name="T140" fmla="*/ 14 w 14"/>
                  <a:gd name="T141" fmla="*/ 15 h 1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 h="15">
                    <a:moveTo>
                      <a:pt x="7" y="0"/>
                    </a:moveTo>
                    <a:lnTo>
                      <a:pt x="8" y="0"/>
                    </a:lnTo>
                    <a:lnTo>
                      <a:pt x="9" y="1"/>
                    </a:lnTo>
                    <a:lnTo>
                      <a:pt x="10" y="1"/>
                    </a:lnTo>
                    <a:lnTo>
                      <a:pt x="11" y="1"/>
                    </a:lnTo>
                    <a:lnTo>
                      <a:pt x="11" y="2"/>
                    </a:lnTo>
                    <a:lnTo>
                      <a:pt x="13" y="2"/>
                    </a:lnTo>
                    <a:lnTo>
                      <a:pt x="13" y="4"/>
                    </a:lnTo>
                    <a:lnTo>
                      <a:pt x="13" y="5"/>
                    </a:lnTo>
                    <a:lnTo>
                      <a:pt x="14" y="5"/>
                    </a:lnTo>
                    <a:lnTo>
                      <a:pt x="14" y="6"/>
                    </a:lnTo>
                    <a:lnTo>
                      <a:pt x="14" y="7"/>
                    </a:lnTo>
                    <a:lnTo>
                      <a:pt x="14" y="8"/>
                    </a:lnTo>
                    <a:lnTo>
                      <a:pt x="14" y="9"/>
                    </a:lnTo>
                    <a:lnTo>
                      <a:pt x="14" y="11"/>
                    </a:lnTo>
                    <a:lnTo>
                      <a:pt x="13" y="11"/>
                    </a:lnTo>
                    <a:lnTo>
                      <a:pt x="13" y="12"/>
                    </a:lnTo>
                    <a:lnTo>
                      <a:pt x="11" y="13"/>
                    </a:lnTo>
                    <a:lnTo>
                      <a:pt x="10" y="14"/>
                    </a:lnTo>
                    <a:lnTo>
                      <a:pt x="9" y="14"/>
                    </a:lnTo>
                    <a:lnTo>
                      <a:pt x="8" y="14"/>
                    </a:lnTo>
                    <a:lnTo>
                      <a:pt x="8" y="15"/>
                    </a:lnTo>
                    <a:lnTo>
                      <a:pt x="7" y="15"/>
                    </a:lnTo>
                    <a:lnTo>
                      <a:pt x="6" y="15"/>
                    </a:lnTo>
                    <a:lnTo>
                      <a:pt x="6" y="14"/>
                    </a:lnTo>
                    <a:lnTo>
                      <a:pt x="5" y="14"/>
                    </a:lnTo>
                    <a:lnTo>
                      <a:pt x="3" y="14"/>
                    </a:lnTo>
                    <a:lnTo>
                      <a:pt x="2" y="13"/>
                    </a:lnTo>
                    <a:lnTo>
                      <a:pt x="1" y="13"/>
                    </a:lnTo>
                    <a:lnTo>
                      <a:pt x="1" y="12"/>
                    </a:lnTo>
                    <a:lnTo>
                      <a:pt x="1" y="11"/>
                    </a:lnTo>
                    <a:lnTo>
                      <a:pt x="0" y="11"/>
                    </a:lnTo>
                    <a:lnTo>
                      <a:pt x="0" y="9"/>
                    </a:lnTo>
                    <a:lnTo>
                      <a:pt x="0" y="8"/>
                    </a:lnTo>
                    <a:lnTo>
                      <a:pt x="0" y="7"/>
                    </a:lnTo>
                    <a:lnTo>
                      <a:pt x="0" y="6"/>
                    </a:lnTo>
                    <a:lnTo>
                      <a:pt x="0" y="5"/>
                    </a:lnTo>
                    <a:lnTo>
                      <a:pt x="1" y="4"/>
                    </a:lnTo>
                    <a:lnTo>
                      <a:pt x="1" y="2"/>
                    </a:lnTo>
                    <a:lnTo>
                      <a:pt x="2" y="2"/>
                    </a:lnTo>
                    <a:lnTo>
                      <a:pt x="2" y="1"/>
                    </a:lnTo>
                    <a:lnTo>
                      <a:pt x="3" y="1"/>
                    </a:lnTo>
                    <a:lnTo>
                      <a:pt x="5" y="1"/>
                    </a:lnTo>
                    <a:lnTo>
                      <a:pt x="5" y="0"/>
                    </a:lnTo>
                    <a:lnTo>
                      <a:pt x="6" y="0"/>
                    </a:lnTo>
                    <a:lnTo>
                      <a:pt x="7" y="0"/>
                    </a:lnTo>
                  </a:path>
                </a:pathLst>
              </a:custGeom>
              <a:noFill/>
              <a:ln w="0">
                <a:solidFill>
                  <a:srgbClr val="000000"/>
                </a:solidFill>
                <a:prstDash val="solid"/>
                <a:round/>
                <a:headEnd/>
                <a:tailEnd/>
              </a:ln>
            </p:spPr>
            <p:txBody>
              <a:bodyPr/>
              <a:lstStyle/>
              <a:p>
                <a:endParaRPr lang="en-GB"/>
              </a:p>
            </p:txBody>
          </p:sp>
          <p:sp>
            <p:nvSpPr>
              <p:cNvPr id="804" name="Freeform 1409"/>
              <p:cNvSpPr>
                <a:spLocks/>
              </p:cNvSpPr>
              <p:nvPr/>
            </p:nvSpPr>
            <p:spPr bwMode="auto">
              <a:xfrm>
                <a:off x="4074" y="3068"/>
                <a:ext cx="6" cy="7"/>
              </a:xfrm>
              <a:custGeom>
                <a:avLst/>
                <a:gdLst>
                  <a:gd name="T0" fmla="*/ 0 w 14"/>
                  <a:gd name="T1" fmla="*/ 2 h 14"/>
                  <a:gd name="T2" fmla="*/ 0 w 14"/>
                  <a:gd name="T3" fmla="*/ 1 h 14"/>
                  <a:gd name="T4" fmla="*/ 0 w 14"/>
                  <a:gd name="T5" fmla="*/ 1 h 14"/>
                  <a:gd name="T6" fmla="*/ 0 w 14"/>
                  <a:gd name="T7" fmla="*/ 1 h 14"/>
                  <a:gd name="T8" fmla="*/ 0 w 14"/>
                  <a:gd name="T9" fmla="*/ 1 h 14"/>
                  <a:gd name="T10" fmla="*/ 1 w 14"/>
                  <a:gd name="T11" fmla="*/ 1 h 14"/>
                  <a:gd name="T12" fmla="*/ 1 w 14"/>
                  <a:gd name="T13" fmla="*/ 0 h 14"/>
                  <a:gd name="T14" fmla="*/ 1 w 14"/>
                  <a:gd name="T15" fmla="*/ 0 h 14"/>
                  <a:gd name="T16" fmla="*/ 1 w 14"/>
                  <a:gd name="T17" fmla="*/ 0 h 14"/>
                  <a:gd name="T18" fmla="*/ 1 w 14"/>
                  <a:gd name="T19" fmla="*/ 0 h 14"/>
                  <a:gd name="T20" fmla="*/ 1 w 14"/>
                  <a:gd name="T21" fmla="*/ 0 h 14"/>
                  <a:gd name="T22" fmla="*/ 2 w 14"/>
                  <a:gd name="T23" fmla="*/ 0 h 14"/>
                  <a:gd name="T24" fmla="*/ 2 w 14"/>
                  <a:gd name="T25" fmla="*/ 0 h 14"/>
                  <a:gd name="T26" fmla="*/ 2 w 14"/>
                  <a:gd name="T27" fmla="*/ 1 h 14"/>
                  <a:gd name="T28" fmla="*/ 3 w 14"/>
                  <a:gd name="T29" fmla="*/ 1 h 14"/>
                  <a:gd name="T30" fmla="*/ 3 w 14"/>
                  <a:gd name="T31" fmla="*/ 1 h 14"/>
                  <a:gd name="T32" fmla="*/ 3 w 14"/>
                  <a:gd name="T33" fmla="*/ 1 h 14"/>
                  <a:gd name="T34" fmla="*/ 3 w 14"/>
                  <a:gd name="T35" fmla="*/ 1 h 14"/>
                  <a:gd name="T36" fmla="*/ 3 w 14"/>
                  <a:gd name="T37" fmla="*/ 2 h 14"/>
                  <a:gd name="T38" fmla="*/ 3 w 14"/>
                  <a:gd name="T39" fmla="*/ 2 h 14"/>
                  <a:gd name="T40" fmla="*/ 3 w 14"/>
                  <a:gd name="T41" fmla="*/ 2 h 14"/>
                  <a:gd name="T42" fmla="*/ 3 w 14"/>
                  <a:gd name="T43" fmla="*/ 2 h 14"/>
                  <a:gd name="T44" fmla="*/ 3 w 14"/>
                  <a:gd name="T45" fmla="*/ 3 h 14"/>
                  <a:gd name="T46" fmla="*/ 3 w 14"/>
                  <a:gd name="T47" fmla="*/ 3 h 14"/>
                  <a:gd name="T48" fmla="*/ 3 w 14"/>
                  <a:gd name="T49" fmla="*/ 3 h 14"/>
                  <a:gd name="T50" fmla="*/ 3 w 14"/>
                  <a:gd name="T51" fmla="*/ 3 h 14"/>
                  <a:gd name="T52" fmla="*/ 2 w 14"/>
                  <a:gd name="T53" fmla="*/ 3 h 14"/>
                  <a:gd name="T54" fmla="*/ 2 w 14"/>
                  <a:gd name="T55" fmla="*/ 4 h 14"/>
                  <a:gd name="T56" fmla="*/ 2 w 14"/>
                  <a:gd name="T57" fmla="*/ 4 h 14"/>
                  <a:gd name="T58" fmla="*/ 2 w 14"/>
                  <a:gd name="T59" fmla="*/ 4 h 14"/>
                  <a:gd name="T60" fmla="*/ 2 w 14"/>
                  <a:gd name="T61" fmla="*/ 4 h 14"/>
                  <a:gd name="T62" fmla="*/ 1 w 14"/>
                  <a:gd name="T63" fmla="*/ 4 h 14"/>
                  <a:gd name="T64" fmla="*/ 1 w 14"/>
                  <a:gd name="T65" fmla="*/ 4 h 14"/>
                  <a:gd name="T66" fmla="*/ 1 w 14"/>
                  <a:gd name="T67" fmla="*/ 4 h 14"/>
                  <a:gd name="T68" fmla="*/ 1 w 14"/>
                  <a:gd name="T69" fmla="*/ 4 h 14"/>
                  <a:gd name="T70" fmla="*/ 1 w 14"/>
                  <a:gd name="T71" fmla="*/ 4 h 14"/>
                  <a:gd name="T72" fmla="*/ 1 w 14"/>
                  <a:gd name="T73" fmla="*/ 4 h 14"/>
                  <a:gd name="T74" fmla="*/ 1 w 14"/>
                  <a:gd name="T75" fmla="*/ 3 h 14"/>
                  <a:gd name="T76" fmla="*/ 0 w 14"/>
                  <a:gd name="T77" fmla="*/ 3 h 14"/>
                  <a:gd name="T78" fmla="*/ 0 w 14"/>
                  <a:gd name="T79" fmla="*/ 3 h 14"/>
                  <a:gd name="T80" fmla="*/ 0 w 14"/>
                  <a:gd name="T81" fmla="*/ 3 h 14"/>
                  <a:gd name="T82" fmla="*/ 0 w 14"/>
                  <a:gd name="T83" fmla="*/ 3 h 14"/>
                  <a:gd name="T84" fmla="*/ 0 w 14"/>
                  <a:gd name="T85" fmla="*/ 2 h 14"/>
                  <a:gd name="T86" fmla="*/ 0 w 14"/>
                  <a:gd name="T87" fmla="*/ 2 h 14"/>
                  <a:gd name="T88" fmla="*/ 0 w 14"/>
                  <a:gd name="T89" fmla="*/ 2 h 14"/>
                  <a:gd name="T90" fmla="*/ 0 w 14"/>
                  <a:gd name="T91" fmla="*/ 2 h 14"/>
                  <a:gd name="T92" fmla="*/ 0 w 14"/>
                  <a:gd name="T93" fmla="*/ 2 h 14"/>
                  <a:gd name="T94" fmla="*/ 0 w 14"/>
                  <a:gd name="T95" fmla="*/ 2 h 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
                  <a:gd name="T145" fmla="*/ 0 h 14"/>
                  <a:gd name="T146" fmla="*/ 14 w 14"/>
                  <a:gd name="T147" fmla="*/ 14 h 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 h="14">
                    <a:moveTo>
                      <a:pt x="1" y="5"/>
                    </a:moveTo>
                    <a:lnTo>
                      <a:pt x="1" y="4"/>
                    </a:lnTo>
                    <a:lnTo>
                      <a:pt x="1" y="3"/>
                    </a:lnTo>
                    <a:lnTo>
                      <a:pt x="2" y="3"/>
                    </a:lnTo>
                    <a:lnTo>
                      <a:pt x="2" y="1"/>
                    </a:lnTo>
                    <a:lnTo>
                      <a:pt x="4" y="1"/>
                    </a:lnTo>
                    <a:lnTo>
                      <a:pt x="4" y="0"/>
                    </a:lnTo>
                    <a:lnTo>
                      <a:pt x="5" y="0"/>
                    </a:lnTo>
                    <a:lnTo>
                      <a:pt x="6" y="0"/>
                    </a:lnTo>
                    <a:lnTo>
                      <a:pt x="7" y="0"/>
                    </a:lnTo>
                    <a:lnTo>
                      <a:pt x="8" y="0"/>
                    </a:lnTo>
                    <a:lnTo>
                      <a:pt x="9" y="0"/>
                    </a:lnTo>
                    <a:lnTo>
                      <a:pt x="10" y="0"/>
                    </a:lnTo>
                    <a:lnTo>
                      <a:pt x="12" y="1"/>
                    </a:lnTo>
                    <a:lnTo>
                      <a:pt x="13" y="1"/>
                    </a:lnTo>
                    <a:lnTo>
                      <a:pt x="13" y="3"/>
                    </a:lnTo>
                    <a:lnTo>
                      <a:pt x="14" y="3"/>
                    </a:lnTo>
                    <a:lnTo>
                      <a:pt x="14" y="4"/>
                    </a:lnTo>
                    <a:lnTo>
                      <a:pt x="14" y="5"/>
                    </a:lnTo>
                    <a:lnTo>
                      <a:pt x="14" y="6"/>
                    </a:lnTo>
                    <a:lnTo>
                      <a:pt x="14" y="7"/>
                    </a:lnTo>
                    <a:lnTo>
                      <a:pt x="14" y="8"/>
                    </a:lnTo>
                    <a:lnTo>
                      <a:pt x="14" y="9"/>
                    </a:lnTo>
                    <a:lnTo>
                      <a:pt x="14" y="11"/>
                    </a:lnTo>
                    <a:lnTo>
                      <a:pt x="13" y="11"/>
                    </a:lnTo>
                    <a:lnTo>
                      <a:pt x="13" y="12"/>
                    </a:lnTo>
                    <a:lnTo>
                      <a:pt x="12" y="12"/>
                    </a:lnTo>
                    <a:lnTo>
                      <a:pt x="12" y="13"/>
                    </a:lnTo>
                    <a:lnTo>
                      <a:pt x="10" y="13"/>
                    </a:lnTo>
                    <a:lnTo>
                      <a:pt x="9" y="13"/>
                    </a:lnTo>
                    <a:lnTo>
                      <a:pt x="9" y="14"/>
                    </a:lnTo>
                    <a:lnTo>
                      <a:pt x="8" y="14"/>
                    </a:lnTo>
                    <a:lnTo>
                      <a:pt x="7" y="14"/>
                    </a:lnTo>
                    <a:lnTo>
                      <a:pt x="6" y="14"/>
                    </a:lnTo>
                    <a:lnTo>
                      <a:pt x="6" y="13"/>
                    </a:lnTo>
                    <a:lnTo>
                      <a:pt x="5" y="13"/>
                    </a:lnTo>
                    <a:lnTo>
                      <a:pt x="4" y="13"/>
                    </a:lnTo>
                    <a:lnTo>
                      <a:pt x="4" y="12"/>
                    </a:lnTo>
                    <a:lnTo>
                      <a:pt x="2" y="12"/>
                    </a:lnTo>
                    <a:lnTo>
                      <a:pt x="2" y="11"/>
                    </a:lnTo>
                    <a:lnTo>
                      <a:pt x="1" y="11"/>
                    </a:lnTo>
                    <a:lnTo>
                      <a:pt x="1" y="9"/>
                    </a:lnTo>
                    <a:lnTo>
                      <a:pt x="1" y="8"/>
                    </a:lnTo>
                    <a:lnTo>
                      <a:pt x="0" y="8"/>
                    </a:lnTo>
                    <a:lnTo>
                      <a:pt x="0" y="7"/>
                    </a:lnTo>
                    <a:lnTo>
                      <a:pt x="0" y="6"/>
                    </a:lnTo>
                    <a:lnTo>
                      <a:pt x="0" y="5"/>
                    </a:lnTo>
                    <a:lnTo>
                      <a:pt x="1" y="5"/>
                    </a:lnTo>
                  </a:path>
                </a:pathLst>
              </a:custGeom>
              <a:noFill/>
              <a:ln w="0">
                <a:solidFill>
                  <a:srgbClr val="000000"/>
                </a:solidFill>
                <a:prstDash val="solid"/>
                <a:round/>
                <a:headEnd/>
                <a:tailEnd/>
              </a:ln>
            </p:spPr>
            <p:txBody>
              <a:bodyPr/>
              <a:lstStyle/>
              <a:p>
                <a:endParaRPr lang="en-GB"/>
              </a:p>
            </p:txBody>
          </p:sp>
          <p:sp>
            <p:nvSpPr>
              <p:cNvPr id="805" name="Freeform 1410"/>
              <p:cNvSpPr>
                <a:spLocks noEditPoints="1"/>
              </p:cNvSpPr>
              <p:nvPr/>
            </p:nvSpPr>
            <p:spPr bwMode="auto">
              <a:xfrm>
                <a:off x="4074" y="3053"/>
                <a:ext cx="49" cy="46"/>
              </a:xfrm>
              <a:custGeom>
                <a:avLst/>
                <a:gdLst>
                  <a:gd name="T0" fmla="*/ 5 w 98"/>
                  <a:gd name="T1" fmla="*/ 22 h 94"/>
                  <a:gd name="T2" fmla="*/ 4 w 98"/>
                  <a:gd name="T3" fmla="*/ 21 h 94"/>
                  <a:gd name="T4" fmla="*/ 5 w 98"/>
                  <a:gd name="T5" fmla="*/ 20 h 94"/>
                  <a:gd name="T6" fmla="*/ 6 w 98"/>
                  <a:gd name="T7" fmla="*/ 20 h 94"/>
                  <a:gd name="T8" fmla="*/ 6 w 98"/>
                  <a:gd name="T9" fmla="*/ 20 h 94"/>
                  <a:gd name="T10" fmla="*/ 6 w 98"/>
                  <a:gd name="T11" fmla="*/ 21 h 94"/>
                  <a:gd name="T12" fmla="*/ 7 w 98"/>
                  <a:gd name="T13" fmla="*/ 22 h 94"/>
                  <a:gd name="T14" fmla="*/ 6 w 98"/>
                  <a:gd name="T15" fmla="*/ 23 h 94"/>
                  <a:gd name="T16" fmla="*/ 6 w 98"/>
                  <a:gd name="T17" fmla="*/ 23 h 94"/>
                  <a:gd name="T18" fmla="*/ 20 w 98"/>
                  <a:gd name="T19" fmla="*/ 22 h 94"/>
                  <a:gd name="T20" fmla="*/ 19 w 98"/>
                  <a:gd name="T21" fmla="*/ 23 h 94"/>
                  <a:gd name="T22" fmla="*/ 18 w 98"/>
                  <a:gd name="T23" fmla="*/ 22 h 94"/>
                  <a:gd name="T24" fmla="*/ 18 w 98"/>
                  <a:gd name="T25" fmla="*/ 22 h 94"/>
                  <a:gd name="T26" fmla="*/ 18 w 98"/>
                  <a:gd name="T27" fmla="*/ 21 h 94"/>
                  <a:gd name="T28" fmla="*/ 19 w 98"/>
                  <a:gd name="T29" fmla="*/ 20 h 94"/>
                  <a:gd name="T30" fmla="*/ 20 w 98"/>
                  <a:gd name="T31" fmla="*/ 20 h 94"/>
                  <a:gd name="T32" fmla="*/ 21 w 98"/>
                  <a:gd name="T33" fmla="*/ 21 h 94"/>
                  <a:gd name="T34" fmla="*/ 20 w 98"/>
                  <a:gd name="T35" fmla="*/ 22 h 94"/>
                  <a:gd name="T36" fmla="*/ 25 w 98"/>
                  <a:gd name="T37" fmla="*/ 9 h 94"/>
                  <a:gd name="T38" fmla="*/ 25 w 98"/>
                  <a:gd name="T39" fmla="*/ 10 h 94"/>
                  <a:gd name="T40" fmla="*/ 24 w 98"/>
                  <a:gd name="T41" fmla="*/ 10 h 94"/>
                  <a:gd name="T42" fmla="*/ 23 w 98"/>
                  <a:gd name="T43" fmla="*/ 10 h 94"/>
                  <a:gd name="T44" fmla="*/ 22 w 98"/>
                  <a:gd name="T45" fmla="*/ 10 h 94"/>
                  <a:gd name="T46" fmla="*/ 22 w 98"/>
                  <a:gd name="T47" fmla="*/ 9 h 94"/>
                  <a:gd name="T48" fmla="*/ 22 w 98"/>
                  <a:gd name="T49" fmla="*/ 8 h 94"/>
                  <a:gd name="T50" fmla="*/ 23 w 98"/>
                  <a:gd name="T51" fmla="*/ 7 h 94"/>
                  <a:gd name="T52" fmla="*/ 24 w 98"/>
                  <a:gd name="T53" fmla="*/ 7 h 94"/>
                  <a:gd name="T54" fmla="*/ 25 w 98"/>
                  <a:gd name="T55" fmla="*/ 8 h 94"/>
                  <a:gd name="T56" fmla="*/ 12 w 98"/>
                  <a:gd name="T57" fmla="*/ 0 h 94"/>
                  <a:gd name="T58" fmla="*/ 13 w 98"/>
                  <a:gd name="T59" fmla="*/ 0 h 94"/>
                  <a:gd name="T60" fmla="*/ 13 w 98"/>
                  <a:gd name="T61" fmla="*/ 1 h 94"/>
                  <a:gd name="T62" fmla="*/ 13 w 98"/>
                  <a:gd name="T63" fmla="*/ 2 h 94"/>
                  <a:gd name="T64" fmla="*/ 12 w 98"/>
                  <a:gd name="T65" fmla="*/ 3 h 94"/>
                  <a:gd name="T66" fmla="*/ 12 w 98"/>
                  <a:gd name="T67" fmla="*/ 2 h 94"/>
                  <a:gd name="T68" fmla="*/ 11 w 98"/>
                  <a:gd name="T69" fmla="*/ 2 h 94"/>
                  <a:gd name="T70" fmla="*/ 11 w 98"/>
                  <a:gd name="T71" fmla="*/ 1 h 94"/>
                  <a:gd name="T72" fmla="*/ 12 w 98"/>
                  <a:gd name="T73" fmla="*/ 0 h 94"/>
                  <a:gd name="T74" fmla="*/ 12 w 98"/>
                  <a:gd name="T75" fmla="*/ 0 h 94"/>
                  <a:gd name="T76" fmla="*/ 1 w 98"/>
                  <a:gd name="T77" fmla="*/ 8 h 94"/>
                  <a:gd name="T78" fmla="*/ 2 w 98"/>
                  <a:gd name="T79" fmla="*/ 7 h 94"/>
                  <a:gd name="T80" fmla="*/ 2 w 98"/>
                  <a:gd name="T81" fmla="*/ 8 h 94"/>
                  <a:gd name="T82" fmla="*/ 3 w 98"/>
                  <a:gd name="T83" fmla="*/ 8 h 94"/>
                  <a:gd name="T84" fmla="*/ 3 w 98"/>
                  <a:gd name="T85" fmla="*/ 9 h 94"/>
                  <a:gd name="T86" fmla="*/ 3 w 98"/>
                  <a:gd name="T87" fmla="*/ 10 h 94"/>
                  <a:gd name="T88" fmla="*/ 2 w 98"/>
                  <a:gd name="T89" fmla="*/ 10 h 94"/>
                  <a:gd name="T90" fmla="*/ 1 w 98"/>
                  <a:gd name="T91" fmla="*/ 10 h 94"/>
                  <a:gd name="T92" fmla="*/ 0 w 98"/>
                  <a:gd name="T93" fmla="*/ 9 h 94"/>
                  <a:gd name="T94" fmla="*/ 0 w 98"/>
                  <a:gd name="T95" fmla="*/ 8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8"/>
                  <a:gd name="T145" fmla="*/ 0 h 94"/>
                  <a:gd name="T146" fmla="*/ 98 w 98"/>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8" h="94">
                    <a:moveTo>
                      <a:pt x="19" y="92"/>
                    </a:moveTo>
                    <a:lnTo>
                      <a:pt x="18" y="92"/>
                    </a:lnTo>
                    <a:lnTo>
                      <a:pt x="18" y="91"/>
                    </a:lnTo>
                    <a:lnTo>
                      <a:pt x="18" y="90"/>
                    </a:lnTo>
                    <a:lnTo>
                      <a:pt x="16" y="90"/>
                    </a:lnTo>
                    <a:lnTo>
                      <a:pt x="16" y="89"/>
                    </a:lnTo>
                    <a:lnTo>
                      <a:pt x="16" y="88"/>
                    </a:lnTo>
                    <a:lnTo>
                      <a:pt x="16" y="87"/>
                    </a:lnTo>
                    <a:lnTo>
                      <a:pt x="16" y="85"/>
                    </a:lnTo>
                    <a:lnTo>
                      <a:pt x="16" y="84"/>
                    </a:lnTo>
                    <a:lnTo>
                      <a:pt x="18" y="84"/>
                    </a:lnTo>
                    <a:lnTo>
                      <a:pt x="18" y="83"/>
                    </a:lnTo>
                    <a:lnTo>
                      <a:pt x="19" y="83"/>
                    </a:lnTo>
                    <a:lnTo>
                      <a:pt x="20" y="83"/>
                    </a:lnTo>
                    <a:lnTo>
                      <a:pt x="20" y="82"/>
                    </a:lnTo>
                    <a:lnTo>
                      <a:pt x="21" y="82"/>
                    </a:lnTo>
                    <a:lnTo>
                      <a:pt x="22" y="82"/>
                    </a:lnTo>
                    <a:lnTo>
                      <a:pt x="23" y="82"/>
                    </a:lnTo>
                    <a:lnTo>
                      <a:pt x="23" y="83"/>
                    </a:lnTo>
                    <a:lnTo>
                      <a:pt x="24" y="83"/>
                    </a:lnTo>
                    <a:lnTo>
                      <a:pt x="26" y="83"/>
                    </a:lnTo>
                    <a:lnTo>
                      <a:pt x="26" y="84"/>
                    </a:lnTo>
                    <a:lnTo>
                      <a:pt x="27" y="84"/>
                    </a:lnTo>
                    <a:lnTo>
                      <a:pt x="27" y="85"/>
                    </a:lnTo>
                    <a:lnTo>
                      <a:pt x="28" y="87"/>
                    </a:lnTo>
                    <a:lnTo>
                      <a:pt x="28" y="88"/>
                    </a:lnTo>
                    <a:lnTo>
                      <a:pt x="28" y="89"/>
                    </a:lnTo>
                    <a:lnTo>
                      <a:pt x="28" y="90"/>
                    </a:lnTo>
                    <a:lnTo>
                      <a:pt x="27" y="91"/>
                    </a:lnTo>
                    <a:lnTo>
                      <a:pt x="27" y="92"/>
                    </a:lnTo>
                    <a:lnTo>
                      <a:pt x="26" y="92"/>
                    </a:lnTo>
                    <a:lnTo>
                      <a:pt x="26" y="94"/>
                    </a:lnTo>
                    <a:lnTo>
                      <a:pt x="24" y="94"/>
                    </a:lnTo>
                    <a:lnTo>
                      <a:pt x="23" y="94"/>
                    </a:lnTo>
                    <a:lnTo>
                      <a:pt x="22" y="94"/>
                    </a:lnTo>
                    <a:lnTo>
                      <a:pt x="21" y="94"/>
                    </a:lnTo>
                    <a:lnTo>
                      <a:pt x="20" y="94"/>
                    </a:lnTo>
                    <a:lnTo>
                      <a:pt x="19" y="94"/>
                    </a:lnTo>
                    <a:lnTo>
                      <a:pt x="19" y="92"/>
                    </a:lnTo>
                    <a:close/>
                    <a:moveTo>
                      <a:pt x="79" y="92"/>
                    </a:moveTo>
                    <a:lnTo>
                      <a:pt x="79" y="94"/>
                    </a:lnTo>
                    <a:lnTo>
                      <a:pt x="77" y="94"/>
                    </a:lnTo>
                    <a:lnTo>
                      <a:pt x="76" y="94"/>
                    </a:lnTo>
                    <a:lnTo>
                      <a:pt x="75" y="94"/>
                    </a:lnTo>
                    <a:lnTo>
                      <a:pt x="74" y="94"/>
                    </a:lnTo>
                    <a:lnTo>
                      <a:pt x="73" y="94"/>
                    </a:lnTo>
                    <a:lnTo>
                      <a:pt x="72" y="94"/>
                    </a:lnTo>
                    <a:lnTo>
                      <a:pt x="72" y="92"/>
                    </a:lnTo>
                    <a:lnTo>
                      <a:pt x="71" y="92"/>
                    </a:lnTo>
                    <a:lnTo>
                      <a:pt x="71" y="91"/>
                    </a:lnTo>
                    <a:lnTo>
                      <a:pt x="71" y="90"/>
                    </a:lnTo>
                    <a:lnTo>
                      <a:pt x="69" y="89"/>
                    </a:lnTo>
                    <a:lnTo>
                      <a:pt x="69" y="88"/>
                    </a:lnTo>
                    <a:lnTo>
                      <a:pt x="71" y="88"/>
                    </a:lnTo>
                    <a:lnTo>
                      <a:pt x="71" y="87"/>
                    </a:lnTo>
                    <a:lnTo>
                      <a:pt x="71" y="85"/>
                    </a:lnTo>
                    <a:lnTo>
                      <a:pt x="72" y="84"/>
                    </a:lnTo>
                    <a:lnTo>
                      <a:pt x="72" y="83"/>
                    </a:lnTo>
                    <a:lnTo>
                      <a:pt x="73" y="83"/>
                    </a:lnTo>
                    <a:lnTo>
                      <a:pt x="74" y="83"/>
                    </a:lnTo>
                    <a:lnTo>
                      <a:pt x="75" y="83"/>
                    </a:lnTo>
                    <a:lnTo>
                      <a:pt x="76" y="83"/>
                    </a:lnTo>
                    <a:lnTo>
                      <a:pt x="77" y="83"/>
                    </a:lnTo>
                    <a:lnTo>
                      <a:pt x="79" y="83"/>
                    </a:lnTo>
                    <a:lnTo>
                      <a:pt x="80" y="84"/>
                    </a:lnTo>
                    <a:lnTo>
                      <a:pt x="81" y="85"/>
                    </a:lnTo>
                    <a:lnTo>
                      <a:pt x="81" y="87"/>
                    </a:lnTo>
                    <a:lnTo>
                      <a:pt x="81" y="88"/>
                    </a:lnTo>
                    <a:lnTo>
                      <a:pt x="81" y="89"/>
                    </a:lnTo>
                    <a:lnTo>
                      <a:pt x="81" y="90"/>
                    </a:lnTo>
                    <a:lnTo>
                      <a:pt x="81" y="91"/>
                    </a:lnTo>
                    <a:lnTo>
                      <a:pt x="80" y="91"/>
                    </a:lnTo>
                    <a:lnTo>
                      <a:pt x="80" y="92"/>
                    </a:lnTo>
                    <a:lnTo>
                      <a:pt x="79" y="92"/>
                    </a:lnTo>
                    <a:close/>
                    <a:moveTo>
                      <a:pt x="98" y="36"/>
                    </a:moveTo>
                    <a:lnTo>
                      <a:pt x="98" y="37"/>
                    </a:lnTo>
                    <a:lnTo>
                      <a:pt x="98" y="38"/>
                    </a:lnTo>
                    <a:lnTo>
                      <a:pt x="98" y="39"/>
                    </a:lnTo>
                    <a:lnTo>
                      <a:pt x="97" y="39"/>
                    </a:lnTo>
                    <a:lnTo>
                      <a:pt x="97" y="41"/>
                    </a:lnTo>
                    <a:lnTo>
                      <a:pt x="97" y="42"/>
                    </a:lnTo>
                    <a:lnTo>
                      <a:pt x="96" y="42"/>
                    </a:lnTo>
                    <a:lnTo>
                      <a:pt x="96" y="43"/>
                    </a:lnTo>
                    <a:lnTo>
                      <a:pt x="95" y="43"/>
                    </a:lnTo>
                    <a:lnTo>
                      <a:pt x="94" y="43"/>
                    </a:lnTo>
                    <a:lnTo>
                      <a:pt x="92" y="43"/>
                    </a:lnTo>
                    <a:lnTo>
                      <a:pt x="91" y="43"/>
                    </a:lnTo>
                    <a:lnTo>
                      <a:pt x="90" y="43"/>
                    </a:lnTo>
                    <a:lnTo>
                      <a:pt x="89" y="43"/>
                    </a:lnTo>
                    <a:lnTo>
                      <a:pt x="89" y="42"/>
                    </a:lnTo>
                    <a:lnTo>
                      <a:pt x="88" y="42"/>
                    </a:lnTo>
                    <a:lnTo>
                      <a:pt x="88" y="41"/>
                    </a:lnTo>
                    <a:lnTo>
                      <a:pt x="88" y="39"/>
                    </a:lnTo>
                    <a:lnTo>
                      <a:pt x="87" y="39"/>
                    </a:lnTo>
                    <a:lnTo>
                      <a:pt x="87" y="38"/>
                    </a:lnTo>
                    <a:lnTo>
                      <a:pt x="87" y="37"/>
                    </a:lnTo>
                    <a:lnTo>
                      <a:pt x="87" y="36"/>
                    </a:lnTo>
                    <a:lnTo>
                      <a:pt x="87" y="35"/>
                    </a:lnTo>
                    <a:lnTo>
                      <a:pt x="88" y="35"/>
                    </a:lnTo>
                    <a:lnTo>
                      <a:pt x="88" y="34"/>
                    </a:lnTo>
                    <a:lnTo>
                      <a:pt x="89" y="34"/>
                    </a:lnTo>
                    <a:lnTo>
                      <a:pt x="89" y="33"/>
                    </a:lnTo>
                    <a:lnTo>
                      <a:pt x="90" y="33"/>
                    </a:lnTo>
                    <a:lnTo>
                      <a:pt x="90" y="31"/>
                    </a:lnTo>
                    <a:lnTo>
                      <a:pt x="91" y="31"/>
                    </a:lnTo>
                    <a:lnTo>
                      <a:pt x="92" y="31"/>
                    </a:lnTo>
                    <a:lnTo>
                      <a:pt x="94" y="31"/>
                    </a:lnTo>
                    <a:lnTo>
                      <a:pt x="95" y="31"/>
                    </a:lnTo>
                    <a:lnTo>
                      <a:pt x="95" y="33"/>
                    </a:lnTo>
                    <a:lnTo>
                      <a:pt x="96" y="33"/>
                    </a:lnTo>
                    <a:lnTo>
                      <a:pt x="96" y="34"/>
                    </a:lnTo>
                    <a:lnTo>
                      <a:pt x="97" y="34"/>
                    </a:lnTo>
                    <a:lnTo>
                      <a:pt x="97" y="35"/>
                    </a:lnTo>
                    <a:lnTo>
                      <a:pt x="98" y="36"/>
                    </a:lnTo>
                    <a:close/>
                    <a:moveTo>
                      <a:pt x="50" y="0"/>
                    </a:moveTo>
                    <a:lnTo>
                      <a:pt x="51" y="0"/>
                    </a:lnTo>
                    <a:lnTo>
                      <a:pt x="52" y="0"/>
                    </a:lnTo>
                    <a:lnTo>
                      <a:pt x="52" y="1"/>
                    </a:lnTo>
                    <a:lnTo>
                      <a:pt x="53" y="1"/>
                    </a:lnTo>
                    <a:lnTo>
                      <a:pt x="53" y="3"/>
                    </a:lnTo>
                    <a:lnTo>
                      <a:pt x="54" y="3"/>
                    </a:lnTo>
                    <a:lnTo>
                      <a:pt x="54" y="4"/>
                    </a:lnTo>
                    <a:lnTo>
                      <a:pt x="54" y="5"/>
                    </a:lnTo>
                    <a:lnTo>
                      <a:pt x="54" y="6"/>
                    </a:lnTo>
                    <a:lnTo>
                      <a:pt x="54" y="7"/>
                    </a:lnTo>
                    <a:lnTo>
                      <a:pt x="54" y="8"/>
                    </a:lnTo>
                    <a:lnTo>
                      <a:pt x="54" y="10"/>
                    </a:lnTo>
                    <a:lnTo>
                      <a:pt x="53" y="10"/>
                    </a:lnTo>
                    <a:lnTo>
                      <a:pt x="53" y="11"/>
                    </a:lnTo>
                    <a:lnTo>
                      <a:pt x="52" y="11"/>
                    </a:lnTo>
                    <a:lnTo>
                      <a:pt x="51" y="11"/>
                    </a:lnTo>
                    <a:lnTo>
                      <a:pt x="51" y="12"/>
                    </a:lnTo>
                    <a:lnTo>
                      <a:pt x="50" y="12"/>
                    </a:lnTo>
                    <a:lnTo>
                      <a:pt x="49" y="12"/>
                    </a:lnTo>
                    <a:lnTo>
                      <a:pt x="48" y="12"/>
                    </a:lnTo>
                    <a:lnTo>
                      <a:pt x="48" y="11"/>
                    </a:lnTo>
                    <a:lnTo>
                      <a:pt x="46" y="11"/>
                    </a:lnTo>
                    <a:lnTo>
                      <a:pt x="45" y="11"/>
                    </a:lnTo>
                    <a:lnTo>
                      <a:pt x="45" y="10"/>
                    </a:lnTo>
                    <a:lnTo>
                      <a:pt x="44" y="10"/>
                    </a:lnTo>
                    <a:lnTo>
                      <a:pt x="44" y="8"/>
                    </a:lnTo>
                    <a:lnTo>
                      <a:pt x="44" y="7"/>
                    </a:lnTo>
                    <a:lnTo>
                      <a:pt x="43" y="7"/>
                    </a:lnTo>
                    <a:lnTo>
                      <a:pt x="43" y="6"/>
                    </a:lnTo>
                    <a:lnTo>
                      <a:pt x="43" y="5"/>
                    </a:lnTo>
                    <a:lnTo>
                      <a:pt x="44" y="4"/>
                    </a:lnTo>
                    <a:lnTo>
                      <a:pt x="44" y="3"/>
                    </a:lnTo>
                    <a:lnTo>
                      <a:pt x="45" y="3"/>
                    </a:lnTo>
                    <a:lnTo>
                      <a:pt x="45" y="1"/>
                    </a:lnTo>
                    <a:lnTo>
                      <a:pt x="46" y="1"/>
                    </a:lnTo>
                    <a:lnTo>
                      <a:pt x="46" y="0"/>
                    </a:lnTo>
                    <a:lnTo>
                      <a:pt x="48" y="0"/>
                    </a:lnTo>
                    <a:lnTo>
                      <a:pt x="49" y="0"/>
                    </a:lnTo>
                    <a:lnTo>
                      <a:pt x="50" y="0"/>
                    </a:lnTo>
                    <a:close/>
                    <a:moveTo>
                      <a:pt x="0" y="35"/>
                    </a:moveTo>
                    <a:lnTo>
                      <a:pt x="1" y="34"/>
                    </a:lnTo>
                    <a:lnTo>
                      <a:pt x="1" y="33"/>
                    </a:lnTo>
                    <a:lnTo>
                      <a:pt x="3" y="33"/>
                    </a:lnTo>
                    <a:lnTo>
                      <a:pt x="4" y="31"/>
                    </a:lnTo>
                    <a:lnTo>
                      <a:pt x="5" y="31"/>
                    </a:lnTo>
                    <a:lnTo>
                      <a:pt x="6" y="31"/>
                    </a:lnTo>
                    <a:lnTo>
                      <a:pt x="7" y="31"/>
                    </a:lnTo>
                    <a:lnTo>
                      <a:pt x="8" y="31"/>
                    </a:lnTo>
                    <a:lnTo>
                      <a:pt x="8" y="33"/>
                    </a:lnTo>
                    <a:lnTo>
                      <a:pt x="9" y="33"/>
                    </a:lnTo>
                    <a:lnTo>
                      <a:pt x="9" y="34"/>
                    </a:lnTo>
                    <a:lnTo>
                      <a:pt x="11" y="34"/>
                    </a:lnTo>
                    <a:lnTo>
                      <a:pt x="11" y="35"/>
                    </a:lnTo>
                    <a:lnTo>
                      <a:pt x="11" y="36"/>
                    </a:lnTo>
                    <a:lnTo>
                      <a:pt x="12" y="36"/>
                    </a:lnTo>
                    <a:lnTo>
                      <a:pt x="12" y="37"/>
                    </a:lnTo>
                    <a:lnTo>
                      <a:pt x="12" y="38"/>
                    </a:lnTo>
                    <a:lnTo>
                      <a:pt x="11" y="38"/>
                    </a:lnTo>
                    <a:lnTo>
                      <a:pt x="11" y="39"/>
                    </a:lnTo>
                    <a:lnTo>
                      <a:pt x="11" y="41"/>
                    </a:lnTo>
                    <a:lnTo>
                      <a:pt x="9" y="41"/>
                    </a:lnTo>
                    <a:lnTo>
                      <a:pt x="9" y="42"/>
                    </a:lnTo>
                    <a:lnTo>
                      <a:pt x="8" y="42"/>
                    </a:lnTo>
                    <a:lnTo>
                      <a:pt x="8" y="43"/>
                    </a:lnTo>
                    <a:lnTo>
                      <a:pt x="7" y="43"/>
                    </a:lnTo>
                    <a:lnTo>
                      <a:pt x="6" y="43"/>
                    </a:lnTo>
                    <a:lnTo>
                      <a:pt x="5" y="43"/>
                    </a:lnTo>
                    <a:lnTo>
                      <a:pt x="4" y="43"/>
                    </a:lnTo>
                    <a:lnTo>
                      <a:pt x="3" y="42"/>
                    </a:lnTo>
                    <a:lnTo>
                      <a:pt x="1" y="42"/>
                    </a:lnTo>
                    <a:lnTo>
                      <a:pt x="1" y="41"/>
                    </a:lnTo>
                    <a:lnTo>
                      <a:pt x="0" y="41"/>
                    </a:lnTo>
                    <a:lnTo>
                      <a:pt x="0" y="39"/>
                    </a:lnTo>
                    <a:lnTo>
                      <a:pt x="0" y="38"/>
                    </a:lnTo>
                    <a:lnTo>
                      <a:pt x="0" y="37"/>
                    </a:lnTo>
                    <a:lnTo>
                      <a:pt x="0" y="36"/>
                    </a:lnTo>
                    <a:lnTo>
                      <a:pt x="0" y="35"/>
                    </a:lnTo>
                    <a:close/>
                  </a:path>
                </a:pathLst>
              </a:custGeom>
              <a:solidFill>
                <a:srgbClr val="FFFFFF"/>
              </a:solidFill>
              <a:ln w="9525">
                <a:noFill/>
                <a:round/>
                <a:headEnd/>
                <a:tailEnd/>
              </a:ln>
            </p:spPr>
            <p:txBody>
              <a:bodyPr/>
              <a:lstStyle/>
              <a:p>
                <a:endParaRPr lang="en-GB"/>
              </a:p>
            </p:txBody>
          </p:sp>
        </p:grpSp>
      </p:grpSp>
    </p:spTree>
    <p:extLst>
      <p:ext uri="{BB962C8B-B14F-4D97-AF65-F5344CB8AC3E}">
        <p14:creationId xmlns:p14="http://schemas.microsoft.com/office/powerpoint/2010/main" val="131586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20"/>
                                        </p:tgtEl>
                                        <p:attrNameLst>
                                          <p:attrName>style.visibility</p:attrName>
                                        </p:attrNameLst>
                                      </p:cBhvr>
                                      <p:to>
                                        <p:strVal val="visible"/>
                                      </p:to>
                                    </p:set>
                                    <p:anim calcmode="lin" valueType="num">
                                      <p:cBhvr additive="base">
                                        <p:cTn id="13" dur="500" fill="hold"/>
                                        <p:tgtEl>
                                          <p:spTgt spid="420"/>
                                        </p:tgtEl>
                                        <p:attrNameLst>
                                          <p:attrName>ppt_x</p:attrName>
                                        </p:attrNameLst>
                                      </p:cBhvr>
                                      <p:tavLst>
                                        <p:tav tm="0">
                                          <p:val>
                                            <p:strVal val="0-#ppt_w/2"/>
                                          </p:val>
                                        </p:tav>
                                        <p:tav tm="100000">
                                          <p:val>
                                            <p:strVal val="#ppt_x"/>
                                          </p:val>
                                        </p:tav>
                                      </p:tavLst>
                                    </p:anim>
                                    <p:anim calcmode="lin" valueType="num">
                                      <p:cBhvr additive="base">
                                        <p:cTn id="14" dur="500" fill="hold"/>
                                        <p:tgtEl>
                                          <p:spTgt spid="4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712"/>
                                        </p:tgtEl>
                                        <p:attrNameLst>
                                          <p:attrName>style.visibility</p:attrName>
                                        </p:attrNameLst>
                                      </p:cBhvr>
                                      <p:to>
                                        <p:strVal val="visible"/>
                                      </p:to>
                                    </p:set>
                                    <p:anim calcmode="lin" valueType="num">
                                      <p:cBhvr additive="base">
                                        <p:cTn id="45" dur="500" fill="hold"/>
                                        <p:tgtEl>
                                          <p:spTgt spid="712"/>
                                        </p:tgtEl>
                                        <p:attrNameLst>
                                          <p:attrName>ppt_x</p:attrName>
                                        </p:attrNameLst>
                                      </p:cBhvr>
                                      <p:tavLst>
                                        <p:tav tm="0">
                                          <p:val>
                                            <p:strVal val="0-#ppt_w/2"/>
                                          </p:val>
                                        </p:tav>
                                        <p:tav tm="100000">
                                          <p:val>
                                            <p:strVal val="#ppt_x"/>
                                          </p:val>
                                        </p:tav>
                                      </p:tavLst>
                                    </p:anim>
                                    <p:anim calcmode="lin" valueType="num">
                                      <p:cBhvr additive="base">
                                        <p:cTn id="46" dur="500" fill="hold"/>
                                        <p:tgtEl>
                                          <p:spTgt spid="71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up)">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1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Conservation of Momentum</a:t>
            </a:r>
            <a:endParaRPr lang="en-GB" dirty="0"/>
          </a:p>
        </p:txBody>
      </p:sp>
      <p:sp>
        <p:nvSpPr>
          <p:cNvPr id="3" name="Content Placeholder 2"/>
          <p:cNvSpPr>
            <a:spLocks noGrp="1"/>
          </p:cNvSpPr>
          <p:nvPr>
            <p:ph sz="quarter" idx="1"/>
          </p:nvPr>
        </p:nvSpPr>
        <p:spPr/>
        <p:txBody>
          <a:bodyPr>
            <a:normAutofit fontScale="92500" lnSpcReduction="10000"/>
          </a:bodyPr>
          <a:lstStyle/>
          <a:p>
            <a:pPr>
              <a:buNone/>
            </a:pPr>
            <a:r>
              <a:rPr lang="en-GB" sz="2400" u="sng" dirty="0" smtClean="0">
                <a:latin typeface="+mj-lt"/>
              </a:rPr>
              <a:t>Answer</a:t>
            </a:r>
          </a:p>
          <a:p>
            <a:pPr>
              <a:buNone/>
            </a:pPr>
            <a:endParaRPr lang="en-GB" sz="2400" u="sng" dirty="0" smtClean="0">
              <a:latin typeface="+mj-lt"/>
            </a:endParaRPr>
          </a:p>
          <a:p>
            <a:pPr>
              <a:buNone/>
            </a:pPr>
            <a:r>
              <a:rPr lang="en-GB" sz="2400" dirty="0" smtClean="0">
                <a:latin typeface="+mj-lt"/>
              </a:rPr>
              <a:t>Work out the TOTAL MOMENTUM </a:t>
            </a:r>
            <a:r>
              <a:rPr lang="en-GB" sz="2400" u="sng" dirty="0" smtClean="0">
                <a:latin typeface="+mj-lt"/>
              </a:rPr>
              <a:t>before</a:t>
            </a:r>
            <a:r>
              <a:rPr lang="en-GB" sz="2400" dirty="0" smtClean="0">
                <a:latin typeface="+mj-lt"/>
              </a:rPr>
              <a:t> the collision</a:t>
            </a:r>
          </a:p>
          <a:p>
            <a:pPr>
              <a:buNone/>
            </a:pPr>
            <a:r>
              <a:rPr lang="en-GB" sz="2400" dirty="0" smtClean="0">
                <a:latin typeface="+mj-lt"/>
              </a:rPr>
              <a:t>(1000kg x 50m/s) + (800Kg x 20m/s)</a:t>
            </a:r>
          </a:p>
          <a:p>
            <a:pPr>
              <a:buNone/>
            </a:pPr>
            <a:r>
              <a:rPr lang="en-GB" sz="2400" dirty="0" smtClean="0">
                <a:latin typeface="+mj-lt"/>
              </a:rPr>
              <a:t>50000kg m/s + 16000kg m/s = 66000kg m/s</a:t>
            </a:r>
          </a:p>
          <a:p>
            <a:pPr>
              <a:buNone/>
            </a:pPr>
            <a:endParaRPr lang="en-GB" sz="2400" dirty="0" smtClean="0">
              <a:latin typeface="+mj-lt"/>
            </a:endParaRPr>
          </a:p>
          <a:p>
            <a:pPr>
              <a:buNone/>
            </a:pPr>
            <a:r>
              <a:rPr lang="en-GB" sz="2400" dirty="0" smtClean="0">
                <a:latin typeface="+mj-lt"/>
              </a:rPr>
              <a:t>Then to find the velocity of the cars </a:t>
            </a:r>
            <a:r>
              <a:rPr lang="en-GB" sz="2400" u="sng" dirty="0" smtClean="0">
                <a:latin typeface="+mj-lt"/>
              </a:rPr>
              <a:t>after</a:t>
            </a:r>
            <a:r>
              <a:rPr lang="en-GB" sz="2400" dirty="0" smtClean="0">
                <a:latin typeface="+mj-lt"/>
              </a:rPr>
              <a:t> the collision</a:t>
            </a:r>
          </a:p>
          <a:p>
            <a:pPr>
              <a:buNone/>
            </a:pPr>
            <a:r>
              <a:rPr lang="en-GB" sz="2400" dirty="0" smtClean="0">
                <a:latin typeface="+mj-lt"/>
              </a:rPr>
              <a:t>Velocity = Momentum/Mass</a:t>
            </a:r>
          </a:p>
          <a:p>
            <a:pPr>
              <a:buNone/>
            </a:pPr>
            <a:r>
              <a:rPr lang="en-GB" sz="2400" dirty="0" smtClean="0">
                <a:latin typeface="+mj-lt"/>
              </a:rPr>
              <a:t>*The Mass of the cars </a:t>
            </a:r>
            <a:r>
              <a:rPr lang="en-GB" sz="2400" u="sng" dirty="0" smtClean="0">
                <a:latin typeface="+mj-lt"/>
              </a:rPr>
              <a:t>after</a:t>
            </a:r>
            <a:r>
              <a:rPr lang="en-GB" sz="2400" dirty="0" smtClean="0">
                <a:latin typeface="+mj-lt"/>
              </a:rPr>
              <a:t> the collision was </a:t>
            </a:r>
            <a:r>
              <a:rPr lang="en-GB" sz="2400" u="sng" dirty="0" smtClean="0">
                <a:latin typeface="+mj-lt"/>
              </a:rPr>
              <a:t>the same as before</a:t>
            </a:r>
            <a:r>
              <a:rPr lang="en-GB" sz="2400" dirty="0" smtClean="0">
                <a:latin typeface="+mj-lt"/>
              </a:rPr>
              <a:t> the collision = 1800kg*</a:t>
            </a:r>
          </a:p>
          <a:p>
            <a:pPr>
              <a:buNone/>
            </a:pPr>
            <a:endParaRPr lang="en-GB" sz="1100" dirty="0" smtClean="0">
              <a:latin typeface="+mj-lt"/>
            </a:endParaRPr>
          </a:p>
          <a:p>
            <a:pPr>
              <a:buNone/>
            </a:pPr>
            <a:r>
              <a:rPr lang="en-GB" sz="2400" dirty="0" smtClean="0">
                <a:latin typeface="+mj-lt"/>
              </a:rPr>
              <a:t>So, 66000kg m/s/1800kg = 36.7m/s</a:t>
            </a:r>
          </a:p>
          <a:p>
            <a:pPr>
              <a:buNone/>
            </a:pPr>
            <a:endParaRPr lang="en-GB" sz="2400" u="sng" dirty="0">
              <a:latin typeface="+mj-lt"/>
            </a:endParaRPr>
          </a:p>
        </p:txBody>
      </p:sp>
    </p:spTree>
    <p:extLst>
      <p:ext uri="{BB962C8B-B14F-4D97-AF65-F5344CB8AC3E}">
        <p14:creationId xmlns:p14="http://schemas.microsoft.com/office/powerpoint/2010/main" val="160127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10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10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50" dur="10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Force, Change in Momentum &amp; Time</a:t>
            </a:r>
            <a:endParaRPr lang="en-GB" dirty="0"/>
          </a:p>
        </p:txBody>
      </p:sp>
      <p:sp>
        <p:nvSpPr>
          <p:cNvPr id="3" name="Content Placeholder 2"/>
          <p:cNvSpPr>
            <a:spLocks noGrp="1"/>
          </p:cNvSpPr>
          <p:nvPr>
            <p:ph sz="quarter" idx="1"/>
          </p:nvPr>
        </p:nvSpPr>
        <p:spPr>
          <a:xfrm>
            <a:off x="179512" y="1700808"/>
            <a:ext cx="8229600" cy="4937760"/>
          </a:xfrm>
        </p:spPr>
        <p:txBody>
          <a:bodyPr/>
          <a:lstStyle/>
          <a:p>
            <a:r>
              <a:rPr lang="en-GB" sz="2400" dirty="0" smtClean="0">
                <a:latin typeface="+mj-lt"/>
              </a:rPr>
              <a:t>Force, change in momentum and time taken for the change are related by the equation:</a:t>
            </a:r>
          </a:p>
          <a:p>
            <a:endParaRPr lang="en-GB" sz="2400" dirty="0" smtClean="0">
              <a:latin typeface="+mj-lt"/>
            </a:endParaRPr>
          </a:p>
          <a:p>
            <a:endParaRPr lang="en-GB" sz="2400" dirty="0" smtClean="0">
              <a:latin typeface="+mj-lt"/>
            </a:endParaRPr>
          </a:p>
          <a:p>
            <a:endParaRPr lang="en-GB" sz="2400" dirty="0" smtClean="0">
              <a:latin typeface="+mj-lt"/>
            </a:endParaRPr>
          </a:p>
          <a:p>
            <a:endParaRPr lang="en-GB" sz="2400" dirty="0" smtClean="0">
              <a:latin typeface="+mj-lt"/>
            </a:endParaRPr>
          </a:p>
          <a:p>
            <a:pPr>
              <a:buNone/>
            </a:pPr>
            <a:endParaRPr lang="en-GB" sz="1100" dirty="0" smtClean="0">
              <a:latin typeface="+mj-lt"/>
            </a:endParaRPr>
          </a:p>
          <a:p>
            <a:r>
              <a:rPr lang="en-GB" sz="2400" dirty="0" smtClean="0"/>
              <a:t>A 25 kg bicycle is travelling at 12 m/s. What force is needed to bring it to a halt in 5 s?</a:t>
            </a:r>
          </a:p>
          <a:p>
            <a:pPr lvl="1"/>
            <a:r>
              <a:rPr lang="en-GB" sz="2100" dirty="0" smtClean="0">
                <a:latin typeface="+mj-lt"/>
              </a:rPr>
              <a:t>First work out the change in momentum, then divide it by the time taken! So, 300kg m/s / 5s = 60N</a:t>
            </a:r>
            <a:endParaRPr lang="en-GB" sz="2100" dirty="0">
              <a:latin typeface="+mj-lt"/>
            </a:endParaRPr>
          </a:p>
        </p:txBody>
      </p:sp>
      <p:pic>
        <p:nvPicPr>
          <p:cNvPr id="1026" name="Picture 2"/>
          <p:cNvPicPr>
            <a:picLocks noChangeAspect="1" noChangeArrowheads="1"/>
          </p:cNvPicPr>
          <p:nvPr/>
        </p:nvPicPr>
        <p:blipFill>
          <a:blip r:embed="rId3" cstate="print"/>
          <a:srcRect l="41780" t="67547" r="15605" b="21625"/>
          <a:stretch>
            <a:fillRect/>
          </a:stretch>
        </p:blipFill>
        <p:spPr bwMode="auto">
          <a:xfrm>
            <a:off x="93216" y="2852936"/>
            <a:ext cx="8943280" cy="1296144"/>
          </a:xfrm>
          <a:prstGeom prst="rect">
            <a:avLst/>
          </a:prstGeom>
          <a:noFill/>
          <a:ln w="28575">
            <a:solidFill>
              <a:schemeClr val="accent1"/>
            </a:solidFill>
            <a:miter lim="800000"/>
            <a:headEnd/>
            <a:tailEnd/>
          </a:ln>
        </p:spPr>
      </p:pic>
    </p:spTree>
    <p:extLst>
      <p:ext uri="{BB962C8B-B14F-4D97-AF65-F5344CB8AC3E}">
        <p14:creationId xmlns:p14="http://schemas.microsoft.com/office/powerpoint/2010/main" val="378037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idx="4294967295"/>
          </p:nvPr>
        </p:nvSpPr>
        <p:spPr bwMode="auto">
          <a:xfrm>
            <a:off x="1219200" y="3886200"/>
            <a:ext cx="6858000" cy="990600"/>
          </a:xfrm>
          <a:prstGeom prst="rect">
            <a:avLst/>
          </a:prstGeom>
          <a:solidFill>
            <a:srgbClr val="FFFFFF"/>
          </a:solidFill>
          <a:ln>
            <a:solidFill>
              <a:srgbClr val="000000"/>
            </a:solidFill>
            <a:miter lim="800000"/>
            <a:headEnd/>
            <a:tailEnd/>
          </a:ln>
        </p:spPr>
        <p:txBody>
          <a:bodyPr/>
          <a:lstStyle/>
          <a:p>
            <a:pPr algn="r" eaLnBrk="1" hangingPunct="1"/>
            <a:r>
              <a:rPr lang="en-GB" smtClean="0">
                <a:solidFill>
                  <a:schemeClr val="tx1"/>
                </a:solidFill>
              </a:rPr>
              <a:t>P2 - Physics</a:t>
            </a:r>
          </a:p>
        </p:txBody>
      </p:sp>
      <p:sp>
        <p:nvSpPr>
          <p:cNvPr id="3" name="Subtitle 2"/>
          <p:cNvSpPr>
            <a:spLocks noGrp="1"/>
          </p:cNvSpPr>
          <p:nvPr>
            <p:ph type="subTitle" idx="4294967295"/>
          </p:nvPr>
        </p:nvSpPr>
        <p:spPr>
          <a:xfrm>
            <a:off x="1219200" y="5124450"/>
            <a:ext cx="6858000" cy="533400"/>
          </a:xfrm>
        </p:spPr>
        <p:txBody>
          <a:bodyPr>
            <a:normAutofit/>
          </a:bodyPr>
          <a:lstStyle/>
          <a:p>
            <a:pPr marL="0" indent="0" algn="r" eaLnBrk="1" fontAlgn="auto" hangingPunct="1">
              <a:spcAft>
                <a:spcPts val="0"/>
              </a:spcAft>
              <a:buFont typeface="Wingdings 3"/>
              <a:buNone/>
              <a:defRPr/>
            </a:pPr>
            <a:r>
              <a:rPr lang="en-GB" sz="2000" u="sng" dirty="0" smtClean="0">
                <a:solidFill>
                  <a:schemeClr val="tx2"/>
                </a:solidFill>
                <a:latin typeface="+mj-lt"/>
                <a:ea typeface="+mj-ea"/>
                <a:cs typeface="+mj-cs"/>
              </a:rPr>
              <a:t>Static Electricity</a:t>
            </a:r>
            <a:endParaRPr lang="en-GB" sz="2000" u="sng" dirty="0">
              <a:solidFill>
                <a:schemeClr val="tx2"/>
              </a:solidFill>
              <a:latin typeface="+mj-lt"/>
              <a:ea typeface="+mj-ea"/>
              <a:cs typeface="+mj-cs"/>
            </a:endParaRPr>
          </a:p>
        </p:txBody>
      </p:sp>
    </p:spTree>
    <p:extLst>
      <p:ext uri="{BB962C8B-B14F-4D97-AF65-F5344CB8AC3E}">
        <p14:creationId xmlns:p14="http://schemas.microsoft.com/office/powerpoint/2010/main" val="33293152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916113"/>
            <a:ext cx="8229600" cy="3506787"/>
          </a:xfrm>
        </p:spPr>
        <p:txBody>
          <a:bodyPr>
            <a:normAutofit/>
          </a:bodyPr>
          <a:lstStyle/>
          <a:p>
            <a:pPr marL="274320" indent="-274320" eaLnBrk="1" fontAlgn="auto" hangingPunct="1">
              <a:spcAft>
                <a:spcPts val="0"/>
              </a:spcAft>
              <a:buFont typeface="Wingdings 3"/>
              <a:buChar char=""/>
              <a:defRPr/>
            </a:pPr>
            <a:r>
              <a:rPr lang="en-GB" dirty="0" smtClean="0">
                <a:latin typeface="+mj-lt"/>
              </a:rPr>
              <a:t>to explain why static electricity is dangerous in some situations and how precautions can be taken to ensure that the electrostatic charge is discharged safely</a:t>
            </a:r>
          </a:p>
          <a:p>
            <a:pPr marL="274320" indent="-274320" eaLnBrk="1" fontAlgn="auto" hangingPunct="1">
              <a:spcAft>
                <a:spcPts val="0"/>
              </a:spcAft>
              <a:buFont typeface="Wingdings 3" pitchFamily="18" charset="2"/>
              <a:buNone/>
              <a:defRPr/>
            </a:pPr>
            <a:endParaRPr lang="en-GB" dirty="0" smtClean="0">
              <a:latin typeface="+mj-lt"/>
            </a:endParaRPr>
          </a:p>
          <a:p>
            <a:pPr marL="274320" indent="-274320" eaLnBrk="1" fontAlgn="auto" hangingPunct="1">
              <a:spcAft>
                <a:spcPts val="0"/>
              </a:spcAft>
              <a:buFont typeface="Wingdings 3"/>
              <a:buChar char=""/>
              <a:defRPr/>
            </a:pPr>
            <a:r>
              <a:rPr lang="en-GB" dirty="0" smtClean="0">
                <a:latin typeface="+mj-lt"/>
              </a:rPr>
              <a:t>to explain how static electricity can be useful</a:t>
            </a:r>
          </a:p>
        </p:txBody>
      </p:sp>
    </p:spTree>
    <p:extLst>
      <p:ext uri="{BB962C8B-B14F-4D97-AF65-F5344CB8AC3E}">
        <p14:creationId xmlns:p14="http://schemas.microsoft.com/office/powerpoint/2010/main" val="396950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GB" smtClean="0"/>
              <a:t>P2 – Physics – Static Electricity</a:t>
            </a:r>
          </a:p>
        </p:txBody>
      </p:sp>
      <p:sp>
        <p:nvSpPr>
          <p:cNvPr id="3" name="Content Placeholder 2"/>
          <p:cNvSpPr>
            <a:spLocks noGrp="1"/>
          </p:cNvSpPr>
          <p:nvPr>
            <p:ph sz="quarter" idx="1"/>
          </p:nvPr>
        </p:nvSpPr>
        <p:spPr>
          <a:xfrm>
            <a:off x="395288" y="1219200"/>
            <a:ext cx="8229600" cy="4937125"/>
          </a:xfrm>
        </p:spPr>
        <p:txBody>
          <a:bodyPr>
            <a:normAutofit fontScale="92500" lnSpcReduction="20000"/>
          </a:bodyPr>
          <a:lstStyle/>
          <a:p>
            <a:pPr>
              <a:defRPr/>
            </a:pPr>
            <a:r>
              <a:rPr lang="en-GB" dirty="0" smtClean="0">
                <a:latin typeface="+mj-lt"/>
              </a:rPr>
              <a:t>Static electricity can be explained in terms of electrical charges. When electrical charges move we get an electric current</a:t>
            </a:r>
          </a:p>
          <a:p>
            <a:pPr>
              <a:defRPr/>
            </a:pPr>
            <a:r>
              <a:rPr lang="en-GB" dirty="0" smtClean="0">
                <a:latin typeface="+mj-lt"/>
              </a:rPr>
              <a:t>When certain insulating materials are </a:t>
            </a:r>
            <a:r>
              <a:rPr lang="en-GB" u="sng" dirty="0" smtClean="0">
                <a:latin typeface="+mj-lt"/>
              </a:rPr>
              <a:t>rubbed against each other</a:t>
            </a:r>
            <a:r>
              <a:rPr lang="en-GB" dirty="0" smtClean="0">
                <a:latin typeface="+mj-lt"/>
              </a:rPr>
              <a:t> they become electrically charged</a:t>
            </a:r>
          </a:p>
          <a:p>
            <a:pPr>
              <a:defRPr/>
            </a:pPr>
            <a:r>
              <a:rPr lang="en-GB" dirty="0" smtClean="0">
                <a:latin typeface="+mj-lt"/>
              </a:rPr>
              <a:t>Negatively charged electrons are rubbed off one material onto the other</a:t>
            </a:r>
          </a:p>
          <a:p>
            <a:pPr>
              <a:defRPr/>
            </a:pPr>
            <a:r>
              <a:rPr lang="en-GB" dirty="0" smtClean="0">
                <a:latin typeface="+mj-lt"/>
              </a:rPr>
              <a:t>The material that </a:t>
            </a:r>
            <a:r>
              <a:rPr lang="en-GB" b="1" dirty="0" smtClean="0">
                <a:latin typeface="+mj-lt"/>
              </a:rPr>
              <a:t>gains</a:t>
            </a:r>
            <a:r>
              <a:rPr lang="en-GB" dirty="0" smtClean="0">
                <a:latin typeface="+mj-lt"/>
              </a:rPr>
              <a:t> electrons becomes </a:t>
            </a:r>
            <a:r>
              <a:rPr lang="en-GB" b="1" dirty="0" smtClean="0">
                <a:latin typeface="+mj-lt"/>
              </a:rPr>
              <a:t>negatively charged</a:t>
            </a:r>
          </a:p>
          <a:p>
            <a:pPr>
              <a:defRPr/>
            </a:pPr>
            <a:r>
              <a:rPr lang="en-GB" dirty="0" smtClean="0">
                <a:latin typeface="+mj-lt"/>
              </a:rPr>
              <a:t>The material that </a:t>
            </a:r>
            <a:r>
              <a:rPr lang="en-GB" b="1" dirty="0" smtClean="0">
                <a:latin typeface="+mj-lt"/>
              </a:rPr>
              <a:t>loses</a:t>
            </a:r>
            <a:r>
              <a:rPr lang="en-GB" dirty="0" smtClean="0">
                <a:latin typeface="+mj-lt"/>
              </a:rPr>
              <a:t> electrons is left with an equal </a:t>
            </a:r>
            <a:r>
              <a:rPr lang="en-GB" b="1" dirty="0" smtClean="0">
                <a:latin typeface="+mj-lt"/>
              </a:rPr>
              <a:t>positive charged</a:t>
            </a:r>
            <a:endParaRPr lang="en-GB" b="1" dirty="0">
              <a:latin typeface="+mj-lt"/>
            </a:endParaRPr>
          </a:p>
        </p:txBody>
      </p:sp>
    </p:spTree>
    <p:extLst>
      <p:ext uri="{BB962C8B-B14F-4D97-AF65-F5344CB8AC3E}">
        <p14:creationId xmlns:p14="http://schemas.microsoft.com/office/powerpoint/2010/main" val="22807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8750" y="-207963"/>
            <a:ext cx="6553200" cy="1143001"/>
          </a:xfrm>
          <a:prstGeom prst="rect">
            <a:avLst/>
          </a:prstGeom>
        </p:spPr>
        <p:txBody>
          <a:bodyPr anchor="b">
            <a:normAutofit/>
          </a:bodyPr>
          <a:lstStyle/>
          <a:p>
            <a:pPr fontAlgn="auto">
              <a:spcAft>
                <a:spcPts val="0"/>
              </a:spcAft>
              <a:defRPr/>
            </a:pPr>
            <a:r>
              <a:rPr lang="en-GB" sz="3200" dirty="0">
                <a:solidFill>
                  <a:schemeClr val="tx2"/>
                </a:solidFill>
                <a:latin typeface="+mj-lt"/>
                <a:ea typeface="+mj-ea"/>
                <a:cs typeface="+mj-cs"/>
              </a:rPr>
              <a:t>Speed, Distance and Time</a:t>
            </a:r>
          </a:p>
        </p:txBody>
      </p:sp>
      <p:sp>
        <p:nvSpPr>
          <p:cNvPr id="4" name="TextBox 3"/>
          <p:cNvSpPr txBox="1">
            <a:spLocks noChangeArrowheads="1"/>
          </p:cNvSpPr>
          <p:nvPr/>
        </p:nvSpPr>
        <p:spPr bwMode="auto">
          <a:xfrm>
            <a:off x="250825" y="1412875"/>
            <a:ext cx="3384550" cy="523875"/>
          </a:xfrm>
          <a:prstGeom prst="rect">
            <a:avLst/>
          </a:prstGeom>
          <a:noFill/>
          <a:ln w="9525">
            <a:noFill/>
            <a:miter lim="800000"/>
            <a:headEnd/>
            <a:tailEnd/>
          </a:ln>
        </p:spPr>
        <p:txBody>
          <a:bodyPr>
            <a:spAutoFit/>
          </a:bodyPr>
          <a:lstStyle/>
          <a:p>
            <a:r>
              <a:rPr lang="en-GB" sz="2800" b="1">
                <a:solidFill>
                  <a:schemeClr val="accent1"/>
                </a:solidFill>
                <a:latin typeface="Gill Sans MT" pitchFamily="34" charset="0"/>
              </a:rPr>
              <a:t>Key Points</a:t>
            </a:r>
          </a:p>
        </p:txBody>
      </p:sp>
      <p:sp>
        <p:nvSpPr>
          <p:cNvPr id="5" name="TextBox 4"/>
          <p:cNvSpPr txBox="1"/>
          <p:nvPr/>
        </p:nvSpPr>
        <p:spPr>
          <a:xfrm>
            <a:off x="539750" y="2133600"/>
            <a:ext cx="8208963" cy="1814513"/>
          </a:xfrm>
          <a:prstGeom prst="rect">
            <a:avLst/>
          </a:prstGeom>
          <a:noFill/>
        </p:spPr>
        <p:txBody>
          <a:bodyPr>
            <a:spAutoFit/>
          </a:bodyPr>
          <a:lstStyle/>
          <a:p>
            <a:pPr fontAlgn="auto">
              <a:spcBef>
                <a:spcPts val="0"/>
              </a:spcBef>
              <a:spcAft>
                <a:spcPts val="0"/>
              </a:spcAft>
              <a:buFont typeface="Arial" pitchFamily="34" charset="0"/>
              <a:buChar char="•"/>
              <a:defRPr/>
            </a:pPr>
            <a:r>
              <a:rPr lang="en-GB" sz="2800" dirty="0">
                <a:solidFill>
                  <a:schemeClr val="tx2"/>
                </a:solidFill>
                <a:latin typeface="+mj-lt"/>
              </a:rPr>
              <a:t> The slope of a distance-time graph represents speed</a:t>
            </a:r>
          </a:p>
          <a:p>
            <a:pPr fontAlgn="auto">
              <a:spcBef>
                <a:spcPts val="0"/>
              </a:spcBef>
              <a:spcAft>
                <a:spcPts val="0"/>
              </a:spcAft>
              <a:buFont typeface="Arial" pitchFamily="34" charset="0"/>
              <a:buChar char="•"/>
              <a:defRPr/>
            </a:pPr>
            <a:endParaRPr lang="en-GB" sz="2800" dirty="0">
              <a:solidFill>
                <a:schemeClr val="tx2"/>
              </a:solidFill>
              <a:latin typeface="+mj-lt"/>
            </a:endParaRPr>
          </a:p>
          <a:p>
            <a:pPr fontAlgn="auto">
              <a:spcBef>
                <a:spcPts val="0"/>
              </a:spcBef>
              <a:spcAft>
                <a:spcPts val="0"/>
              </a:spcAft>
              <a:buFont typeface="Arial" pitchFamily="34" charset="0"/>
              <a:buChar char="•"/>
              <a:defRPr/>
            </a:pPr>
            <a:r>
              <a:rPr lang="en-GB" sz="2800" dirty="0">
                <a:solidFill>
                  <a:schemeClr val="tx2"/>
                </a:solidFill>
                <a:latin typeface="+mj-lt"/>
              </a:rPr>
              <a:t>     “Silly Dog Tricks” (SDT)</a:t>
            </a:r>
          </a:p>
        </p:txBody>
      </p:sp>
    </p:spTree>
    <p:extLst>
      <p:ext uri="{BB962C8B-B14F-4D97-AF65-F5344CB8AC3E}">
        <p14:creationId xmlns:p14="http://schemas.microsoft.com/office/powerpoint/2010/main" val="397913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10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8" dur="10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GB" smtClean="0"/>
              <a:t>P2 – Physics – Static Electricity</a:t>
            </a:r>
          </a:p>
        </p:txBody>
      </p:sp>
      <p:sp>
        <p:nvSpPr>
          <p:cNvPr id="3" name="Content Placeholder 2"/>
          <p:cNvSpPr>
            <a:spLocks noGrp="1"/>
          </p:cNvSpPr>
          <p:nvPr>
            <p:ph sz="quarter" idx="1"/>
          </p:nvPr>
        </p:nvSpPr>
        <p:spPr>
          <a:xfrm>
            <a:off x="457200" y="1795463"/>
            <a:ext cx="8229600" cy="3578225"/>
          </a:xfrm>
        </p:spPr>
        <p:txBody>
          <a:bodyPr>
            <a:normAutofit fontScale="85000" lnSpcReduction="10000"/>
          </a:bodyPr>
          <a:lstStyle/>
          <a:p>
            <a:r>
              <a:rPr lang="en-GB" smtClean="0"/>
              <a:t>When two electrically charged bodies (objects) are brought together they exert a force on each other</a:t>
            </a:r>
          </a:p>
          <a:p>
            <a:pPr>
              <a:buFont typeface="Wingdings 3" pitchFamily="18" charset="2"/>
              <a:buNone/>
            </a:pPr>
            <a:endParaRPr lang="en-GB" smtClean="0"/>
          </a:p>
          <a:p>
            <a:r>
              <a:rPr lang="en-GB" smtClean="0"/>
              <a:t>Two bodies (objects) that carry the same type of charge repel</a:t>
            </a:r>
          </a:p>
          <a:p>
            <a:pPr>
              <a:buFont typeface="Wingdings 3" pitchFamily="18" charset="2"/>
              <a:buNone/>
            </a:pPr>
            <a:endParaRPr lang="en-GB" smtClean="0"/>
          </a:p>
          <a:p>
            <a:r>
              <a:rPr lang="en-GB" smtClean="0"/>
              <a:t>Two bodies (objects) that carry different types of charge attract</a:t>
            </a:r>
          </a:p>
        </p:txBody>
      </p:sp>
    </p:spTree>
    <p:extLst>
      <p:ext uri="{BB962C8B-B14F-4D97-AF65-F5344CB8AC3E}">
        <p14:creationId xmlns:p14="http://schemas.microsoft.com/office/powerpoint/2010/main" val="343984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GB" smtClean="0"/>
              <a:t>P2 – Physics – Static Electricity</a:t>
            </a:r>
          </a:p>
        </p:txBody>
      </p:sp>
      <p:sp>
        <p:nvSpPr>
          <p:cNvPr id="3" name="Content Placeholder 2"/>
          <p:cNvSpPr>
            <a:spLocks noGrp="1"/>
          </p:cNvSpPr>
          <p:nvPr>
            <p:ph sz="quarter" idx="1"/>
          </p:nvPr>
        </p:nvSpPr>
        <p:spPr>
          <a:xfrm>
            <a:off x="374650" y="1587500"/>
            <a:ext cx="8229600" cy="4937125"/>
          </a:xfrm>
        </p:spPr>
        <p:txBody>
          <a:bodyPr/>
          <a:lstStyle/>
          <a:p>
            <a:pPr>
              <a:defRPr/>
            </a:pPr>
            <a:r>
              <a:rPr lang="en-GB" dirty="0" smtClean="0"/>
              <a:t>Electrical charges can move easily through some substances e.g. Metals</a:t>
            </a:r>
          </a:p>
          <a:p>
            <a:pPr>
              <a:defRPr/>
            </a:pPr>
            <a:endParaRPr lang="en-GB" dirty="0" smtClean="0"/>
          </a:p>
          <a:p>
            <a:pPr>
              <a:defRPr/>
            </a:pPr>
            <a:r>
              <a:rPr lang="en-GB" dirty="0" smtClean="0"/>
              <a:t>The rate of flow of electrical charge is called the current</a:t>
            </a:r>
          </a:p>
          <a:p>
            <a:pPr>
              <a:defRPr/>
            </a:pPr>
            <a:endParaRPr lang="en-GB" dirty="0" smtClean="0"/>
          </a:p>
          <a:p>
            <a:pPr>
              <a:defRPr/>
            </a:pPr>
            <a:r>
              <a:rPr lang="en-GB" dirty="0" smtClean="0"/>
              <a:t>A charged body (object) can be discharged by connecting it to earth with a conductor.</a:t>
            </a:r>
          </a:p>
          <a:p>
            <a:pPr lvl="1">
              <a:defRPr/>
            </a:pPr>
            <a:r>
              <a:rPr lang="en-GB" dirty="0" smtClean="0">
                <a:solidFill>
                  <a:schemeClr val="accent5"/>
                </a:solidFill>
              </a:rPr>
              <a:t>Charge then flows through the conductor</a:t>
            </a:r>
            <a:endParaRPr lang="en-GB" dirty="0">
              <a:solidFill>
                <a:schemeClr val="accent5"/>
              </a:solidFill>
            </a:endParaRPr>
          </a:p>
        </p:txBody>
      </p:sp>
    </p:spTree>
    <p:extLst>
      <p:ext uri="{BB962C8B-B14F-4D97-AF65-F5344CB8AC3E}">
        <p14:creationId xmlns:p14="http://schemas.microsoft.com/office/powerpoint/2010/main" val="23246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GB" smtClean="0"/>
              <a:t>P2 – Physics – Static Electricity</a:t>
            </a:r>
          </a:p>
        </p:txBody>
      </p:sp>
      <p:sp>
        <p:nvSpPr>
          <p:cNvPr id="3" name="Content Placeholder 2"/>
          <p:cNvSpPr>
            <a:spLocks noGrp="1"/>
          </p:cNvSpPr>
          <p:nvPr>
            <p:ph sz="quarter" idx="1"/>
          </p:nvPr>
        </p:nvSpPr>
        <p:spPr>
          <a:xfrm>
            <a:off x="457200" y="1516063"/>
            <a:ext cx="8229600" cy="4937125"/>
          </a:xfrm>
        </p:spPr>
        <p:txBody>
          <a:bodyPr>
            <a:normAutofit lnSpcReduction="10000"/>
          </a:bodyPr>
          <a:lstStyle/>
          <a:p>
            <a:r>
              <a:rPr lang="en-GB" smtClean="0"/>
              <a:t>Higher Tier ONLY</a:t>
            </a:r>
          </a:p>
          <a:p>
            <a:endParaRPr lang="en-GB" smtClean="0"/>
          </a:p>
          <a:p>
            <a:r>
              <a:rPr lang="en-GB" smtClean="0"/>
              <a:t>The greater the charge on an isolated body the greater the potential difference between the body and earth</a:t>
            </a:r>
          </a:p>
          <a:p>
            <a:pPr>
              <a:buFont typeface="Wingdings 3" pitchFamily="18" charset="2"/>
              <a:buNone/>
            </a:pPr>
            <a:endParaRPr lang="en-GB" smtClean="0"/>
          </a:p>
          <a:p>
            <a:r>
              <a:rPr lang="en-GB" smtClean="0"/>
              <a:t>If the potential difference becomes high enough a spark may jump across the gap between the body (object) and any earthed conductor which is brought near it</a:t>
            </a:r>
          </a:p>
        </p:txBody>
      </p:sp>
    </p:spTree>
    <p:extLst>
      <p:ext uri="{BB962C8B-B14F-4D97-AF65-F5344CB8AC3E}">
        <p14:creationId xmlns:p14="http://schemas.microsoft.com/office/powerpoint/2010/main" val="152954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GB" smtClean="0"/>
              <a:t>P2 – Physics – Static Electricity</a:t>
            </a:r>
          </a:p>
        </p:txBody>
      </p:sp>
      <p:sp>
        <p:nvSpPr>
          <p:cNvPr id="3" name="Content Placeholder 2"/>
          <p:cNvSpPr>
            <a:spLocks noGrp="1"/>
          </p:cNvSpPr>
          <p:nvPr>
            <p:ph sz="quarter" idx="1"/>
          </p:nvPr>
        </p:nvSpPr>
        <p:spPr>
          <a:xfrm>
            <a:off x="457200" y="1516063"/>
            <a:ext cx="8229600" cy="4937125"/>
          </a:xfrm>
        </p:spPr>
        <p:txBody>
          <a:bodyPr>
            <a:normAutofit fontScale="92500" lnSpcReduction="20000"/>
          </a:bodyPr>
          <a:lstStyle/>
          <a:p>
            <a:r>
              <a:rPr lang="en-GB" smtClean="0"/>
              <a:t>Electrostatic charges can be useful, for example in photocopiers and smoke precipitators</a:t>
            </a:r>
          </a:p>
          <a:p>
            <a:endParaRPr lang="en-GB" smtClean="0"/>
          </a:p>
          <a:p>
            <a:r>
              <a:rPr lang="en-GB" smtClean="0"/>
              <a:t>Find out how static electricity can be used in</a:t>
            </a:r>
          </a:p>
          <a:p>
            <a:pPr lvl="1"/>
            <a:r>
              <a:rPr lang="en-GB" smtClean="0"/>
              <a:t>Photocopiers</a:t>
            </a:r>
          </a:p>
          <a:p>
            <a:pPr lvl="1"/>
            <a:r>
              <a:rPr lang="en-GB" smtClean="0"/>
              <a:t>Paint sprayer</a:t>
            </a:r>
          </a:p>
          <a:p>
            <a:pPr lvl="1"/>
            <a:r>
              <a:rPr lang="en-GB" smtClean="0"/>
              <a:t>Smoke Precipitators</a:t>
            </a:r>
          </a:p>
          <a:p>
            <a:r>
              <a:rPr lang="en-GB" smtClean="0"/>
              <a:t>Find out how static electricity can be dangerous in:</a:t>
            </a:r>
          </a:p>
          <a:p>
            <a:pPr lvl="1"/>
            <a:r>
              <a:rPr lang="en-GB" smtClean="0"/>
              <a:t>Fuel Pipes</a:t>
            </a:r>
          </a:p>
          <a:p>
            <a:pPr lvl="1"/>
            <a:r>
              <a:rPr lang="en-GB" smtClean="0"/>
              <a:t>Hospitals</a:t>
            </a:r>
          </a:p>
        </p:txBody>
      </p:sp>
    </p:spTree>
    <p:extLst>
      <p:ext uri="{BB962C8B-B14F-4D97-AF65-F5344CB8AC3E}">
        <p14:creationId xmlns:p14="http://schemas.microsoft.com/office/powerpoint/2010/main" val="233031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10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0"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pPr eaLnBrk="1" hangingPunct="1"/>
            <a:r>
              <a:rPr lang="en-GB" smtClean="0"/>
              <a:t>P2 - Physics</a:t>
            </a:r>
          </a:p>
        </p:txBody>
      </p:sp>
      <p:sp>
        <p:nvSpPr>
          <p:cNvPr id="3" name="Subtitle 2"/>
          <p:cNvSpPr>
            <a:spLocks noGrp="1"/>
          </p:cNvSpPr>
          <p:nvPr>
            <p:ph type="subTitle" idx="1"/>
          </p:nvPr>
        </p:nvSpPr>
        <p:spPr/>
        <p:txBody>
          <a:bodyPr>
            <a:normAutofit/>
          </a:bodyPr>
          <a:lstStyle/>
          <a:p>
            <a:pPr eaLnBrk="1" fontAlgn="auto" hangingPunct="1">
              <a:spcAft>
                <a:spcPts val="0"/>
              </a:spcAft>
              <a:buFont typeface="Wingdings 3"/>
              <a:buNone/>
              <a:defRPr/>
            </a:pPr>
            <a:r>
              <a:rPr lang="en-GB" u="sng" dirty="0" smtClean="0"/>
              <a:t>Circuits</a:t>
            </a:r>
            <a:endParaRPr lang="en-GB" u="sng" dirty="0"/>
          </a:p>
        </p:txBody>
      </p:sp>
    </p:spTree>
    <p:extLst>
      <p:ext uri="{BB962C8B-B14F-4D97-AF65-F5344CB8AC3E}">
        <p14:creationId xmlns:p14="http://schemas.microsoft.com/office/powerpoint/2010/main" val="28640697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916113"/>
            <a:ext cx="8229600" cy="3506787"/>
          </a:xfrm>
        </p:spPr>
        <p:txBody>
          <a:bodyPr>
            <a:normAutofit/>
          </a:bodyPr>
          <a:lstStyle/>
          <a:p>
            <a:pPr marL="274320" indent="-274320" eaLnBrk="1" fontAlgn="auto" hangingPunct="1">
              <a:spcAft>
                <a:spcPts val="0"/>
              </a:spcAft>
              <a:buFont typeface="Wingdings 3"/>
              <a:buChar char=""/>
              <a:defRPr/>
            </a:pPr>
            <a:r>
              <a:rPr lang="en-GB" dirty="0" smtClean="0">
                <a:latin typeface="+mj-lt"/>
              </a:rPr>
              <a:t>to interpret and draw circuit diagrams using standard symbols, you should know all of the symbols on the next slide!</a:t>
            </a:r>
          </a:p>
          <a:p>
            <a:pPr marL="274320" indent="-274320" eaLnBrk="1" fontAlgn="auto" hangingPunct="1">
              <a:spcAft>
                <a:spcPts val="0"/>
              </a:spcAft>
              <a:buFont typeface="Wingdings 3" pitchFamily="18" charset="2"/>
              <a:buNone/>
              <a:defRPr/>
            </a:pPr>
            <a:endParaRPr lang="en-GB" dirty="0" smtClean="0">
              <a:latin typeface="+mj-lt"/>
            </a:endParaRPr>
          </a:p>
          <a:p>
            <a:pPr marL="274320" indent="-274320" eaLnBrk="1" fontAlgn="auto" hangingPunct="1">
              <a:spcAft>
                <a:spcPts val="0"/>
              </a:spcAft>
              <a:buFont typeface="Wingdings 3"/>
              <a:buChar char=""/>
              <a:defRPr/>
            </a:pPr>
            <a:r>
              <a:rPr lang="en-GB" dirty="0" smtClean="0">
                <a:latin typeface="+mj-lt"/>
              </a:rPr>
              <a:t>to apply the principles of basic electrical circuits to practical situations</a:t>
            </a:r>
          </a:p>
        </p:txBody>
      </p:sp>
    </p:spTree>
    <p:extLst>
      <p:ext uri="{BB962C8B-B14F-4D97-AF65-F5344CB8AC3E}">
        <p14:creationId xmlns:p14="http://schemas.microsoft.com/office/powerpoint/2010/main" val="10886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07950" y="-315913"/>
            <a:ext cx="8229600" cy="990601"/>
          </a:xfrm>
        </p:spPr>
        <p:txBody>
          <a:bodyPr/>
          <a:lstStyle/>
          <a:p>
            <a:pPr eaLnBrk="1" hangingPunct="1"/>
            <a:r>
              <a:rPr lang="cy-GB" smtClean="0"/>
              <a:t>Circuit Symbols</a:t>
            </a:r>
            <a:endParaRPr lang="en-US" smtClean="0"/>
          </a:p>
        </p:txBody>
      </p:sp>
      <p:grpSp>
        <p:nvGrpSpPr>
          <p:cNvPr id="19458" name="Group 25"/>
          <p:cNvGrpSpPr>
            <a:grpSpLocks/>
          </p:cNvGrpSpPr>
          <p:nvPr/>
        </p:nvGrpSpPr>
        <p:grpSpPr bwMode="auto">
          <a:xfrm>
            <a:off x="250825" y="2349500"/>
            <a:ext cx="1871663" cy="860425"/>
            <a:chOff x="1882" y="2729"/>
            <a:chExt cx="1179" cy="542"/>
          </a:xfrm>
        </p:grpSpPr>
        <p:sp>
          <p:nvSpPr>
            <p:cNvPr id="19521" name="Line 6"/>
            <p:cNvSpPr>
              <a:spLocks noChangeShapeType="1"/>
            </p:cNvSpPr>
            <p:nvPr/>
          </p:nvSpPr>
          <p:spPr bwMode="auto">
            <a:xfrm>
              <a:off x="1882" y="3000"/>
              <a:ext cx="300" cy="0"/>
            </a:xfrm>
            <a:prstGeom prst="line">
              <a:avLst/>
            </a:prstGeom>
            <a:noFill/>
            <a:ln w="19050">
              <a:solidFill>
                <a:schemeClr val="tx1"/>
              </a:solidFill>
              <a:round/>
              <a:headEnd/>
              <a:tailEnd/>
            </a:ln>
          </p:spPr>
          <p:txBody>
            <a:bodyPr/>
            <a:lstStyle/>
            <a:p>
              <a:endParaRPr lang="en-US"/>
            </a:p>
          </p:txBody>
        </p:sp>
        <p:grpSp>
          <p:nvGrpSpPr>
            <p:cNvPr id="19522" name="Group 13"/>
            <p:cNvGrpSpPr>
              <a:grpSpLocks/>
            </p:cNvGrpSpPr>
            <p:nvPr/>
          </p:nvGrpSpPr>
          <p:grpSpPr bwMode="auto">
            <a:xfrm>
              <a:off x="2182" y="2729"/>
              <a:ext cx="542" cy="542"/>
              <a:chOff x="4512" y="3792"/>
              <a:chExt cx="384" cy="384"/>
            </a:xfrm>
          </p:grpSpPr>
          <p:sp>
            <p:nvSpPr>
              <p:cNvPr id="19524" name="Oval 14"/>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19525" name="Line 15"/>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19526" name="Line 16"/>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19523" name="Line 21"/>
            <p:cNvSpPr>
              <a:spLocks noChangeShapeType="1"/>
            </p:cNvSpPr>
            <p:nvPr/>
          </p:nvSpPr>
          <p:spPr bwMode="auto">
            <a:xfrm>
              <a:off x="2724" y="3000"/>
              <a:ext cx="337" cy="0"/>
            </a:xfrm>
            <a:prstGeom prst="line">
              <a:avLst/>
            </a:prstGeom>
            <a:noFill/>
            <a:ln w="19050">
              <a:solidFill>
                <a:schemeClr val="tx1"/>
              </a:solidFill>
              <a:round/>
              <a:headEnd/>
              <a:tailEnd/>
            </a:ln>
          </p:spPr>
          <p:txBody>
            <a:bodyPr/>
            <a:lstStyle/>
            <a:p>
              <a:endParaRPr lang="en-US"/>
            </a:p>
          </p:txBody>
        </p:sp>
      </p:grpSp>
      <p:grpSp>
        <p:nvGrpSpPr>
          <p:cNvPr id="19459" name="Group 24"/>
          <p:cNvGrpSpPr>
            <a:grpSpLocks/>
          </p:cNvGrpSpPr>
          <p:nvPr/>
        </p:nvGrpSpPr>
        <p:grpSpPr bwMode="auto">
          <a:xfrm>
            <a:off x="250825" y="763588"/>
            <a:ext cx="1939925" cy="874712"/>
            <a:chOff x="2154" y="1104"/>
            <a:chExt cx="1222" cy="551"/>
          </a:xfrm>
        </p:grpSpPr>
        <p:sp>
          <p:nvSpPr>
            <p:cNvPr id="19515" name="Line 9"/>
            <p:cNvSpPr>
              <a:spLocks noChangeShapeType="1"/>
            </p:cNvSpPr>
            <p:nvPr/>
          </p:nvSpPr>
          <p:spPr bwMode="auto">
            <a:xfrm>
              <a:off x="2154" y="1375"/>
              <a:ext cx="390" cy="0"/>
            </a:xfrm>
            <a:prstGeom prst="line">
              <a:avLst/>
            </a:prstGeom>
            <a:noFill/>
            <a:ln w="19050">
              <a:solidFill>
                <a:schemeClr val="tx1"/>
              </a:solidFill>
              <a:round/>
              <a:headEnd/>
              <a:tailEnd/>
            </a:ln>
          </p:spPr>
          <p:txBody>
            <a:bodyPr/>
            <a:lstStyle/>
            <a:p>
              <a:endParaRPr lang="en-US"/>
            </a:p>
          </p:txBody>
        </p:sp>
        <p:sp>
          <p:nvSpPr>
            <p:cNvPr id="19516" name="Line 10"/>
            <p:cNvSpPr>
              <a:spLocks noChangeShapeType="1"/>
            </p:cNvSpPr>
            <p:nvPr/>
          </p:nvSpPr>
          <p:spPr bwMode="auto">
            <a:xfrm flipH="1">
              <a:off x="2933" y="1375"/>
              <a:ext cx="443" cy="0"/>
            </a:xfrm>
            <a:prstGeom prst="line">
              <a:avLst/>
            </a:prstGeom>
            <a:noFill/>
            <a:ln w="19050">
              <a:solidFill>
                <a:schemeClr val="tx1"/>
              </a:solidFill>
              <a:round/>
              <a:headEnd/>
              <a:tailEnd/>
            </a:ln>
          </p:spPr>
          <p:txBody>
            <a:bodyPr/>
            <a:lstStyle/>
            <a:p>
              <a:endParaRPr lang="en-US"/>
            </a:p>
          </p:txBody>
        </p:sp>
        <p:sp>
          <p:nvSpPr>
            <p:cNvPr id="19517" name="Line 11"/>
            <p:cNvSpPr>
              <a:spLocks noChangeShapeType="1"/>
            </p:cNvSpPr>
            <p:nvPr/>
          </p:nvSpPr>
          <p:spPr bwMode="auto">
            <a:xfrm>
              <a:off x="2544" y="1104"/>
              <a:ext cx="0" cy="542"/>
            </a:xfrm>
            <a:prstGeom prst="line">
              <a:avLst/>
            </a:prstGeom>
            <a:noFill/>
            <a:ln w="19050">
              <a:solidFill>
                <a:schemeClr val="tx1"/>
              </a:solidFill>
              <a:round/>
              <a:headEnd/>
              <a:tailEnd/>
            </a:ln>
          </p:spPr>
          <p:txBody>
            <a:bodyPr/>
            <a:lstStyle/>
            <a:p>
              <a:endParaRPr lang="en-US"/>
            </a:p>
          </p:txBody>
        </p:sp>
        <p:sp>
          <p:nvSpPr>
            <p:cNvPr id="19518" name="Rectangle 12"/>
            <p:cNvSpPr>
              <a:spLocks noChangeArrowheads="1"/>
            </p:cNvSpPr>
            <p:nvPr/>
          </p:nvSpPr>
          <p:spPr bwMode="auto">
            <a:xfrm>
              <a:off x="2640" y="1239"/>
              <a:ext cx="67" cy="271"/>
            </a:xfrm>
            <a:prstGeom prst="rect">
              <a:avLst/>
            </a:prstGeom>
            <a:solidFill>
              <a:schemeClr val="bg1"/>
            </a:solidFill>
            <a:ln w="19050">
              <a:solidFill>
                <a:schemeClr val="tx1"/>
              </a:solidFill>
              <a:miter lim="800000"/>
              <a:headEnd/>
              <a:tailEnd/>
            </a:ln>
          </p:spPr>
          <p:txBody>
            <a:bodyPr wrap="none" anchor="ctr"/>
            <a:lstStyle/>
            <a:p>
              <a:endParaRPr lang="en-GB"/>
            </a:p>
          </p:txBody>
        </p:sp>
        <p:sp>
          <p:nvSpPr>
            <p:cNvPr id="19519" name="Line 22"/>
            <p:cNvSpPr>
              <a:spLocks noChangeShapeType="1"/>
            </p:cNvSpPr>
            <p:nvPr/>
          </p:nvSpPr>
          <p:spPr bwMode="auto">
            <a:xfrm>
              <a:off x="2789" y="1113"/>
              <a:ext cx="0" cy="542"/>
            </a:xfrm>
            <a:prstGeom prst="line">
              <a:avLst/>
            </a:prstGeom>
            <a:noFill/>
            <a:ln w="19050">
              <a:solidFill>
                <a:schemeClr val="tx1"/>
              </a:solidFill>
              <a:round/>
              <a:headEnd/>
              <a:tailEnd/>
            </a:ln>
          </p:spPr>
          <p:txBody>
            <a:bodyPr/>
            <a:lstStyle/>
            <a:p>
              <a:endParaRPr lang="en-US"/>
            </a:p>
          </p:txBody>
        </p:sp>
        <p:sp>
          <p:nvSpPr>
            <p:cNvPr id="19520" name="Rectangle 23"/>
            <p:cNvSpPr>
              <a:spLocks noChangeArrowheads="1"/>
            </p:cNvSpPr>
            <p:nvPr/>
          </p:nvSpPr>
          <p:spPr bwMode="auto">
            <a:xfrm>
              <a:off x="2885" y="1248"/>
              <a:ext cx="67" cy="271"/>
            </a:xfrm>
            <a:prstGeom prst="rect">
              <a:avLst/>
            </a:prstGeom>
            <a:solidFill>
              <a:schemeClr val="bg1"/>
            </a:solidFill>
            <a:ln w="19050">
              <a:solidFill>
                <a:schemeClr val="tx1"/>
              </a:solidFill>
              <a:miter lim="800000"/>
              <a:headEnd/>
              <a:tailEnd/>
            </a:ln>
          </p:spPr>
          <p:txBody>
            <a:bodyPr wrap="none" anchor="ctr"/>
            <a:lstStyle/>
            <a:p>
              <a:endParaRPr lang="en-GB"/>
            </a:p>
          </p:txBody>
        </p:sp>
      </p:grpSp>
      <p:grpSp>
        <p:nvGrpSpPr>
          <p:cNvPr id="19460" name="Group 32"/>
          <p:cNvGrpSpPr>
            <a:grpSpLocks/>
          </p:cNvGrpSpPr>
          <p:nvPr/>
        </p:nvGrpSpPr>
        <p:grpSpPr bwMode="auto">
          <a:xfrm>
            <a:off x="250825" y="3860800"/>
            <a:ext cx="1728788" cy="288925"/>
            <a:chOff x="521" y="2704"/>
            <a:chExt cx="1089" cy="182"/>
          </a:xfrm>
        </p:grpSpPr>
        <p:sp>
          <p:nvSpPr>
            <p:cNvPr id="19510" name="Line 5"/>
            <p:cNvSpPr>
              <a:spLocks noChangeShapeType="1"/>
            </p:cNvSpPr>
            <p:nvPr/>
          </p:nvSpPr>
          <p:spPr bwMode="auto">
            <a:xfrm>
              <a:off x="521" y="2886"/>
              <a:ext cx="363" cy="0"/>
            </a:xfrm>
            <a:prstGeom prst="line">
              <a:avLst/>
            </a:prstGeom>
            <a:noFill/>
            <a:ln w="19050">
              <a:solidFill>
                <a:schemeClr val="tx1"/>
              </a:solidFill>
              <a:round/>
              <a:headEnd/>
              <a:tailEnd/>
            </a:ln>
          </p:spPr>
          <p:txBody>
            <a:bodyPr/>
            <a:lstStyle/>
            <a:p>
              <a:endParaRPr lang="en-US"/>
            </a:p>
          </p:txBody>
        </p:sp>
        <p:sp>
          <p:nvSpPr>
            <p:cNvPr id="19511" name="Line 26"/>
            <p:cNvSpPr>
              <a:spLocks noChangeShapeType="1"/>
            </p:cNvSpPr>
            <p:nvPr/>
          </p:nvSpPr>
          <p:spPr bwMode="auto">
            <a:xfrm>
              <a:off x="1247" y="2886"/>
              <a:ext cx="363" cy="0"/>
            </a:xfrm>
            <a:prstGeom prst="line">
              <a:avLst/>
            </a:prstGeom>
            <a:noFill/>
            <a:ln w="19050">
              <a:solidFill>
                <a:schemeClr val="tx1"/>
              </a:solidFill>
              <a:round/>
              <a:headEnd/>
              <a:tailEnd/>
            </a:ln>
          </p:spPr>
          <p:txBody>
            <a:bodyPr/>
            <a:lstStyle/>
            <a:p>
              <a:endParaRPr lang="en-US"/>
            </a:p>
          </p:txBody>
        </p:sp>
        <p:sp>
          <p:nvSpPr>
            <p:cNvPr id="19512" name="Line 27"/>
            <p:cNvSpPr>
              <a:spLocks noChangeShapeType="1"/>
            </p:cNvSpPr>
            <p:nvPr/>
          </p:nvSpPr>
          <p:spPr bwMode="auto">
            <a:xfrm flipV="1">
              <a:off x="884" y="2704"/>
              <a:ext cx="363" cy="136"/>
            </a:xfrm>
            <a:prstGeom prst="line">
              <a:avLst/>
            </a:prstGeom>
            <a:noFill/>
            <a:ln w="19050">
              <a:solidFill>
                <a:schemeClr val="tx1"/>
              </a:solidFill>
              <a:round/>
              <a:headEnd/>
              <a:tailEnd/>
            </a:ln>
          </p:spPr>
          <p:txBody>
            <a:bodyPr/>
            <a:lstStyle/>
            <a:p>
              <a:endParaRPr lang="en-US"/>
            </a:p>
          </p:txBody>
        </p:sp>
        <p:sp>
          <p:nvSpPr>
            <p:cNvPr id="19513" name="Oval 28"/>
            <p:cNvSpPr>
              <a:spLocks noChangeArrowheads="1"/>
            </p:cNvSpPr>
            <p:nvPr/>
          </p:nvSpPr>
          <p:spPr bwMode="auto">
            <a:xfrm>
              <a:off x="884" y="2840"/>
              <a:ext cx="45" cy="45"/>
            </a:xfrm>
            <a:prstGeom prst="ellipse">
              <a:avLst/>
            </a:prstGeom>
            <a:noFill/>
            <a:ln w="19050">
              <a:solidFill>
                <a:schemeClr val="tx1"/>
              </a:solidFill>
              <a:round/>
              <a:headEnd/>
              <a:tailEnd/>
            </a:ln>
          </p:spPr>
          <p:txBody>
            <a:bodyPr wrap="none" anchor="ctr"/>
            <a:lstStyle/>
            <a:p>
              <a:endParaRPr lang="en-GB"/>
            </a:p>
          </p:txBody>
        </p:sp>
        <p:sp>
          <p:nvSpPr>
            <p:cNvPr id="19514" name="Oval 29"/>
            <p:cNvSpPr>
              <a:spLocks noChangeArrowheads="1"/>
            </p:cNvSpPr>
            <p:nvPr/>
          </p:nvSpPr>
          <p:spPr bwMode="auto">
            <a:xfrm>
              <a:off x="1247" y="2840"/>
              <a:ext cx="45" cy="45"/>
            </a:xfrm>
            <a:prstGeom prst="ellipse">
              <a:avLst/>
            </a:prstGeom>
            <a:noFill/>
            <a:ln w="19050">
              <a:solidFill>
                <a:schemeClr val="tx1"/>
              </a:solidFill>
              <a:round/>
              <a:headEnd/>
              <a:tailEnd/>
            </a:ln>
          </p:spPr>
          <p:txBody>
            <a:bodyPr wrap="none" anchor="ctr"/>
            <a:lstStyle/>
            <a:p>
              <a:endParaRPr lang="en-GB"/>
            </a:p>
          </p:txBody>
        </p:sp>
      </p:grpSp>
      <p:grpSp>
        <p:nvGrpSpPr>
          <p:cNvPr id="19461" name="Group 40"/>
          <p:cNvGrpSpPr>
            <a:grpSpLocks/>
          </p:cNvGrpSpPr>
          <p:nvPr/>
        </p:nvGrpSpPr>
        <p:grpSpPr bwMode="auto">
          <a:xfrm>
            <a:off x="3059113" y="836613"/>
            <a:ext cx="1495425" cy="860425"/>
            <a:chOff x="2109" y="663"/>
            <a:chExt cx="942" cy="542"/>
          </a:xfrm>
        </p:grpSpPr>
        <p:sp>
          <p:nvSpPr>
            <p:cNvPr id="19506" name="Line 34"/>
            <p:cNvSpPr>
              <a:spLocks noChangeShapeType="1"/>
            </p:cNvSpPr>
            <p:nvPr/>
          </p:nvSpPr>
          <p:spPr bwMode="auto">
            <a:xfrm>
              <a:off x="2109" y="934"/>
              <a:ext cx="390" cy="0"/>
            </a:xfrm>
            <a:prstGeom prst="line">
              <a:avLst/>
            </a:prstGeom>
            <a:noFill/>
            <a:ln w="19050">
              <a:solidFill>
                <a:schemeClr val="tx1"/>
              </a:solidFill>
              <a:round/>
              <a:headEnd/>
              <a:tailEnd/>
            </a:ln>
          </p:spPr>
          <p:txBody>
            <a:bodyPr/>
            <a:lstStyle/>
            <a:p>
              <a:endParaRPr lang="en-US"/>
            </a:p>
          </p:txBody>
        </p:sp>
        <p:sp>
          <p:nvSpPr>
            <p:cNvPr id="19507" name="Line 35"/>
            <p:cNvSpPr>
              <a:spLocks noChangeShapeType="1"/>
            </p:cNvSpPr>
            <p:nvPr/>
          </p:nvSpPr>
          <p:spPr bwMode="auto">
            <a:xfrm flipH="1">
              <a:off x="2608" y="934"/>
              <a:ext cx="443" cy="0"/>
            </a:xfrm>
            <a:prstGeom prst="line">
              <a:avLst/>
            </a:prstGeom>
            <a:noFill/>
            <a:ln w="19050">
              <a:solidFill>
                <a:schemeClr val="tx1"/>
              </a:solidFill>
              <a:round/>
              <a:headEnd/>
              <a:tailEnd/>
            </a:ln>
          </p:spPr>
          <p:txBody>
            <a:bodyPr/>
            <a:lstStyle/>
            <a:p>
              <a:endParaRPr lang="en-US"/>
            </a:p>
          </p:txBody>
        </p:sp>
        <p:sp>
          <p:nvSpPr>
            <p:cNvPr id="19508" name="Line 36"/>
            <p:cNvSpPr>
              <a:spLocks noChangeShapeType="1"/>
            </p:cNvSpPr>
            <p:nvPr/>
          </p:nvSpPr>
          <p:spPr bwMode="auto">
            <a:xfrm>
              <a:off x="2499" y="663"/>
              <a:ext cx="0" cy="542"/>
            </a:xfrm>
            <a:prstGeom prst="line">
              <a:avLst/>
            </a:prstGeom>
            <a:noFill/>
            <a:ln w="19050">
              <a:solidFill>
                <a:schemeClr val="tx1"/>
              </a:solidFill>
              <a:round/>
              <a:headEnd/>
              <a:tailEnd/>
            </a:ln>
          </p:spPr>
          <p:txBody>
            <a:bodyPr/>
            <a:lstStyle/>
            <a:p>
              <a:endParaRPr lang="en-US"/>
            </a:p>
          </p:txBody>
        </p:sp>
        <p:sp>
          <p:nvSpPr>
            <p:cNvPr id="19509" name="Rectangle 37"/>
            <p:cNvSpPr>
              <a:spLocks noChangeArrowheads="1"/>
            </p:cNvSpPr>
            <p:nvPr/>
          </p:nvSpPr>
          <p:spPr bwMode="auto">
            <a:xfrm>
              <a:off x="2595" y="798"/>
              <a:ext cx="67" cy="271"/>
            </a:xfrm>
            <a:prstGeom prst="rect">
              <a:avLst/>
            </a:prstGeom>
            <a:solidFill>
              <a:schemeClr val="bg1"/>
            </a:solidFill>
            <a:ln w="19050">
              <a:solidFill>
                <a:schemeClr val="tx1"/>
              </a:solidFill>
              <a:miter lim="800000"/>
              <a:headEnd/>
              <a:tailEnd/>
            </a:ln>
          </p:spPr>
          <p:txBody>
            <a:bodyPr wrap="none" anchor="ctr"/>
            <a:lstStyle/>
            <a:p>
              <a:endParaRPr lang="en-GB"/>
            </a:p>
          </p:txBody>
        </p:sp>
      </p:grpSp>
      <p:grpSp>
        <p:nvGrpSpPr>
          <p:cNvPr id="19462" name="Group 72"/>
          <p:cNvGrpSpPr>
            <a:grpSpLocks/>
          </p:cNvGrpSpPr>
          <p:nvPr/>
        </p:nvGrpSpPr>
        <p:grpSpPr bwMode="auto">
          <a:xfrm>
            <a:off x="2700338" y="3716338"/>
            <a:ext cx="1976437" cy="860425"/>
            <a:chOff x="2835" y="2729"/>
            <a:chExt cx="1245" cy="542"/>
          </a:xfrm>
        </p:grpSpPr>
        <p:sp>
          <p:nvSpPr>
            <p:cNvPr id="19502" name="Line 7"/>
            <p:cNvSpPr>
              <a:spLocks noChangeShapeType="1"/>
            </p:cNvSpPr>
            <p:nvPr/>
          </p:nvSpPr>
          <p:spPr bwMode="auto">
            <a:xfrm>
              <a:off x="2835" y="3000"/>
              <a:ext cx="1245" cy="0"/>
            </a:xfrm>
            <a:prstGeom prst="line">
              <a:avLst/>
            </a:prstGeom>
            <a:noFill/>
            <a:ln w="19050">
              <a:solidFill>
                <a:schemeClr val="tx1"/>
              </a:solidFill>
              <a:round/>
              <a:headEnd/>
              <a:tailEnd/>
            </a:ln>
          </p:spPr>
          <p:txBody>
            <a:bodyPr/>
            <a:lstStyle/>
            <a:p>
              <a:endParaRPr lang="en-US"/>
            </a:p>
          </p:txBody>
        </p:sp>
        <p:sp>
          <p:nvSpPr>
            <p:cNvPr id="19503" name="Oval 18"/>
            <p:cNvSpPr>
              <a:spLocks noChangeArrowheads="1"/>
            </p:cNvSpPr>
            <p:nvPr/>
          </p:nvSpPr>
          <p:spPr bwMode="auto">
            <a:xfrm>
              <a:off x="3198" y="2729"/>
              <a:ext cx="542" cy="542"/>
            </a:xfrm>
            <a:prstGeom prst="ellipse">
              <a:avLst/>
            </a:prstGeom>
            <a:noFill/>
            <a:ln w="19050">
              <a:solidFill>
                <a:schemeClr val="tx1"/>
              </a:solidFill>
              <a:round/>
              <a:headEnd/>
              <a:tailEnd/>
            </a:ln>
          </p:spPr>
          <p:txBody>
            <a:bodyPr wrap="none" anchor="ctr"/>
            <a:lstStyle/>
            <a:p>
              <a:endParaRPr lang="en-GB"/>
            </a:p>
          </p:txBody>
        </p:sp>
        <p:sp>
          <p:nvSpPr>
            <p:cNvPr id="19504" name="AutoShape 41"/>
            <p:cNvSpPr>
              <a:spLocks noChangeArrowheads="1"/>
            </p:cNvSpPr>
            <p:nvPr/>
          </p:nvSpPr>
          <p:spPr bwMode="auto">
            <a:xfrm rot="5400000">
              <a:off x="3312" y="2862"/>
              <a:ext cx="317" cy="274"/>
            </a:xfrm>
            <a:prstGeom prst="triangle">
              <a:avLst>
                <a:gd name="adj" fmla="val 50000"/>
              </a:avLst>
            </a:prstGeom>
            <a:noFill/>
            <a:ln w="19050">
              <a:solidFill>
                <a:schemeClr val="tx1"/>
              </a:solidFill>
              <a:miter lim="800000"/>
              <a:headEnd/>
              <a:tailEnd/>
            </a:ln>
          </p:spPr>
          <p:txBody>
            <a:bodyPr wrap="none" anchor="ctr"/>
            <a:lstStyle/>
            <a:p>
              <a:endParaRPr lang="en-GB"/>
            </a:p>
          </p:txBody>
        </p:sp>
        <p:sp>
          <p:nvSpPr>
            <p:cNvPr id="19505" name="Line 42"/>
            <p:cNvSpPr>
              <a:spLocks noChangeShapeType="1"/>
            </p:cNvSpPr>
            <p:nvPr/>
          </p:nvSpPr>
          <p:spPr bwMode="auto">
            <a:xfrm>
              <a:off x="3606" y="2840"/>
              <a:ext cx="0" cy="318"/>
            </a:xfrm>
            <a:prstGeom prst="line">
              <a:avLst/>
            </a:prstGeom>
            <a:noFill/>
            <a:ln w="19050">
              <a:solidFill>
                <a:schemeClr val="tx1"/>
              </a:solidFill>
              <a:round/>
              <a:headEnd/>
              <a:tailEnd/>
            </a:ln>
          </p:spPr>
          <p:txBody>
            <a:bodyPr wrap="none" anchor="ctr"/>
            <a:lstStyle/>
            <a:p>
              <a:endParaRPr lang="en-US"/>
            </a:p>
          </p:txBody>
        </p:sp>
      </p:grpSp>
      <p:grpSp>
        <p:nvGrpSpPr>
          <p:cNvPr id="19463" name="Group 71"/>
          <p:cNvGrpSpPr>
            <a:grpSpLocks/>
          </p:cNvGrpSpPr>
          <p:nvPr/>
        </p:nvGrpSpPr>
        <p:grpSpPr bwMode="auto">
          <a:xfrm>
            <a:off x="2700338" y="5300663"/>
            <a:ext cx="2089150" cy="431800"/>
            <a:chOff x="2789" y="3566"/>
            <a:chExt cx="1316" cy="272"/>
          </a:xfrm>
        </p:grpSpPr>
        <p:sp>
          <p:nvSpPr>
            <p:cNvPr id="19500" name="Line 43"/>
            <p:cNvSpPr>
              <a:spLocks noChangeShapeType="1"/>
            </p:cNvSpPr>
            <p:nvPr/>
          </p:nvSpPr>
          <p:spPr bwMode="auto">
            <a:xfrm>
              <a:off x="2789" y="3702"/>
              <a:ext cx="1316" cy="0"/>
            </a:xfrm>
            <a:prstGeom prst="line">
              <a:avLst/>
            </a:prstGeom>
            <a:noFill/>
            <a:ln w="19050">
              <a:solidFill>
                <a:schemeClr val="tx1"/>
              </a:solidFill>
              <a:round/>
              <a:headEnd/>
              <a:tailEnd/>
            </a:ln>
          </p:spPr>
          <p:txBody>
            <a:bodyPr wrap="none" anchor="ctr"/>
            <a:lstStyle/>
            <a:p>
              <a:endParaRPr lang="en-US"/>
            </a:p>
          </p:txBody>
        </p:sp>
        <p:sp>
          <p:nvSpPr>
            <p:cNvPr id="19501" name="Rectangle 44"/>
            <p:cNvSpPr>
              <a:spLocks noChangeArrowheads="1"/>
            </p:cNvSpPr>
            <p:nvPr/>
          </p:nvSpPr>
          <p:spPr bwMode="auto">
            <a:xfrm>
              <a:off x="3061" y="3566"/>
              <a:ext cx="817" cy="272"/>
            </a:xfrm>
            <a:prstGeom prst="rect">
              <a:avLst/>
            </a:prstGeom>
            <a:noFill/>
            <a:ln w="19050">
              <a:solidFill>
                <a:schemeClr val="tx1"/>
              </a:solidFill>
              <a:miter lim="800000"/>
              <a:headEnd/>
              <a:tailEnd/>
            </a:ln>
          </p:spPr>
          <p:txBody>
            <a:bodyPr wrap="none" anchor="ctr"/>
            <a:lstStyle/>
            <a:p>
              <a:endParaRPr lang="en-GB"/>
            </a:p>
          </p:txBody>
        </p:sp>
      </p:grpSp>
      <p:grpSp>
        <p:nvGrpSpPr>
          <p:cNvPr id="19464" name="Group 70"/>
          <p:cNvGrpSpPr>
            <a:grpSpLocks/>
          </p:cNvGrpSpPr>
          <p:nvPr/>
        </p:nvGrpSpPr>
        <p:grpSpPr bwMode="auto">
          <a:xfrm>
            <a:off x="5219700" y="5300663"/>
            <a:ext cx="2089150" cy="431800"/>
            <a:chOff x="4332" y="3566"/>
            <a:chExt cx="1316" cy="272"/>
          </a:xfrm>
        </p:grpSpPr>
        <p:sp>
          <p:nvSpPr>
            <p:cNvPr id="19498" name="Line 45"/>
            <p:cNvSpPr>
              <a:spLocks noChangeShapeType="1"/>
            </p:cNvSpPr>
            <p:nvPr/>
          </p:nvSpPr>
          <p:spPr bwMode="auto">
            <a:xfrm>
              <a:off x="4332" y="3702"/>
              <a:ext cx="1316" cy="0"/>
            </a:xfrm>
            <a:prstGeom prst="line">
              <a:avLst/>
            </a:prstGeom>
            <a:noFill/>
            <a:ln w="19050">
              <a:solidFill>
                <a:schemeClr val="tx1"/>
              </a:solidFill>
              <a:round/>
              <a:headEnd/>
              <a:tailEnd/>
            </a:ln>
          </p:spPr>
          <p:txBody>
            <a:bodyPr wrap="none" anchor="ctr"/>
            <a:lstStyle/>
            <a:p>
              <a:endParaRPr lang="en-US"/>
            </a:p>
          </p:txBody>
        </p:sp>
        <p:sp>
          <p:nvSpPr>
            <p:cNvPr id="19499" name="Rectangle 46"/>
            <p:cNvSpPr>
              <a:spLocks noChangeArrowheads="1"/>
            </p:cNvSpPr>
            <p:nvPr/>
          </p:nvSpPr>
          <p:spPr bwMode="auto">
            <a:xfrm>
              <a:off x="4604" y="3566"/>
              <a:ext cx="816" cy="272"/>
            </a:xfrm>
            <a:prstGeom prst="rect">
              <a:avLst/>
            </a:prstGeom>
            <a:solidFill>
              <a:schemeClr val="bg1"/>
            </a:solidFill>
            <a:ln w="19050">
              <a:solidFill>
                <a:schemeClr val="tx1"/>
              </a:solidFill>
              <a:miter lim="800000"/>
              <a:headEnd/>
              <a:tailEnd/>
            </a:ln>
          </p:spPr>
          <p:txBody>
            <a:bodyPr wrap="none" anchor="ctr"/>
            <a:lstStyle/>
            <a:p>
              <a:endParaRPr lang="en-GB"/>
            </a:p>
          </p:txBody>
        </p:sp>
      </p:grpSp>
      <p:grpSp>
        <p:nvGrpSpPr>
          <p:cNvPr id="19465" name="Group 68"/>
          <p:cNvGrpSpPr>
            <a:grpSpLocks/>
          </p:cNvGrpSpPr>
          <p:nvPr/>
        </p:nvGrpSpPr>
        <p:grpSpPr bwMode="auto">
          <a:xfrm>
            <a:off x="5219700" y="836613"/>
            <a:ext cx="2089150" cy="863600"/>
            <a:chOff x="3379" y="1661"/>
            <a:chExt cx="1316" cy="544"/>
          </a:xfrm>
        </p:grpSpPr>
        <p:sp>
          <p:nvSpPr>
            <p:cNvPr id="19495" name="Line 47"/>
            <p:cNvSpPr>
              <a:spLocks noChangeShapeType="1"/>
            </p:cNvSpPr>
            <p:nvPr/>
          </p:nvSpPr>
          <p:spPr bwMode="auto">
            <a:xfrm>
              <a:off x="3379" y="1933"/>
              <a:ext cx="1316" cy="0"/>
            </a:xfrm>
            <a:prstGeom prst="line">
              <a:avLst/>
            </a:prstGeom>
            <a:noFill/>
            <a:ln w="19050">
              <a:solidFill>
                <a:schemeClr val="tx1"/>
              </a:solidFill>
              <a:round/>
              <a:headEnd/>
              <a:tailEnd/>
            </a:ln>
          </p:spPr>
          <p:txBody>
            <a:bodyPr wrap="none" anchor="ctr"/>
            <a:lstStyle/>
            <a:p>
              <a:endParaRPr lang="en-US"/>
            </a:p>
          </p:txBody>
        </p:sp>
        <p:sp>
          <p:nvSpPr>
            <p:cNvPr id="19496" name="Rectangle 48"/>
            <p:cNvSpPr>
              <a:spLocks noChangeArrowheads="1"/>
            </p:cNvSpPr>
            <p:nvPr/>
          </p:nvSpPr>
          <p:spPr bwMode="auto">
            <a:xfrm>
              <a:off x="3651" y="1797"/>
              <a:ext cx="816" cy="272"/>
            </a:xfrm>
            <a:prstGeom prst="rect">
              <a:avLst/>
            </a:prstGeom>
            <a:solidFill>
              <a:schemeClr val="bg1"/>
            </a:solidFill>
            <a:ln w="19050">
              <a:solidFill>
                <a:schemeClr val="tx1"/>
              </a:solidFill>
              <a:miter lim="800000"/>
              <a:headEnd/>
              <a:tailEnd/>
            </a:ln>
          </p:spPr>
          <p:txBody>
            <a:bodyPr wrap="none" anchor="ctr"/>
            <a:lstStyle/>
            <a:p>
              <a:endParaRPr lang="en-GB"/>
            </a:p>
          </p:txBody>
        </p:sp>
        <p:sp>
          <p:nvSpPr>
            <p:cNvPr id="19497" name="Line 49"/>
            <p:cNvSpPr>
              <a:spLocks noChangeShapeType="1"/>
            </p:cNvSpPr>
            <p:nvPr/>
          </p:nvSpPr>
          <p:spPr bwMode="auto">
            <a:xfrm flipV="1">
              <a:off x="3787" y="1661"/>
              <a:ext cx="454" cy="544"/>
            </a:xfrm>
            <a:prstGeom prst="line">
              <a:avLst/>
            </a:prstGeom>
            <a:noFill/>
            <a:ln w="19050">
              <a:solidFill>
                <a:schemeClr val="tx1"/>
              </a:solidFill>
              <a:round/>
              <a:headEnd/>
              <a:tailEnd type="triangle" w="lg" len="lg"/>
            </a:ln>
          </p:spPr>
          <p:txBody>
            <a:bodyPr wrap="none" anchor="ctr"/>
            <a:lstStyle/>
            <a:p>
              <a:endParaRPr lang="en-US"/>
            </a:p>
          </p:txBody>
        </p:sp>
      </p:grpSp>
      <p:grpSp>
        <p:nvGrpSpPr>
          <p:cNvPr id="19466" name="Group 66"/>
          <p:cNvGrpSpPr>
            <a:grpSpLocks/>
          </p:cNvGrpSpPr>
          <p:nvPr/>
        </p:nvGrpSpPr>
        <p:grpSpPr bwMode="auto">
          <a:xfrm>
            <a:off x="5291138" y="2349500"/>
            <a:ext cx="1976437" cy="860425"/>
            <a:chOff x="1927" y="2160"/>
            <a:chExt cx="1245" cy="542"/>
          </a:xfrm>
        </p:grpSpPr>
        <p:sp>
          <p:nvSpPr>
            <p:cNvPr id="19493" name="Line 50"/>
            <p:cNvSpPr>
              <a:spLocks noChangeShapeType="1"/>
            </p:cNvSpPr>
            <p:nvPr/>
          </p:nvSpPr>
          <p:spPr bwMode="auto">
            <a:xfrm>
              <a:off x="1927" y="2431"/>
              <a:ext cx="1245" cy="0"/>
            </a:xfrm>
            <a:prstGeom prst="line">
              <a:avLst/>
            </a:prstGeom>
            <a:noFill/>
            <a:ln w="19050">
              <a:solidFill>
                <a:schemeClr val="tx1"/>
              </a:solidFill>
              <a:round/>
              <a:headEnd/>
              <a:tailEnd/>
            </a:ln>
          </p:spPr>
          <p:txBody>
            <a:bodyPr/>
            <a:lstStyle/>
            <a:p>
              <a:endParaRPr lang="en-US"/>
            </a:p>
          </p:txBody>
        </p:sp>
        <p:sp>
          <p:nvSpPr>
            <p:cNvPr id="19494" name="Oval 51"/>
            <p:cNvSpPr>
              <a:spLocks noChangeArrowheads="1"/>
            </p:cNvSpPr>
            <p:nvPr/>
          </p:nvSpPr>
          <p:spPr bwMode="auto">
            <a:xfrm>
              <a:off x="2290" y="2160"/>
              <a:ext cx="542" cy="542"/>
            </a:xfrm>
            <a:prstGeom prst="ellipse">
              <a:avLst/>
            </a:prstGeom>
            <a:solidFill>
              <a:schemeClr val="bg1"/>
            </a:solidFill>
            <a:ln w="19050">
              <a:solidFill>
                <a:schemeClr val="tx1"/>
              </a:solidFill>
              <a:round/>
              <a:headEnd/>
              <a:tailEnd/>
            </a:ln>
          </p:spPr>
          <p:txBody>
            <a:bodyPr wrap="none" anchor="ctr"/>
            <a:lstStyle/>
            <a:p>
              <a:r>
                <a:rPr lang="cy-GB"/>
                <a:t>  V</a:t>
              </a:r>
              <a:endParaRPr lang="en-US"/>
            </a:p>
          </p:txBody>
        </p:sp>
      </p:grpSp>
      <p:grpSp>
        <p:nvGrpSpPr>
          <p:cNvPr id="19468" name="Group 69"/>
          <p:cNvGrpSpPr>
            <a:grpSpLocks/>
          </p:cNvGrpSpPr>
          <p:nvPr/>
        </p:nvGrpSpPr>
        <p:grpSpPr bwMode="auto">
          <a:xfrm>
            <a:off x="5219700" y="3789363"/>
            <a:ext cx="2089150" cy="720725"/>
            <a:chOff x="4332" y="2976"/>
            <a:chExt cx="1316" cy="454"/>
          </a:xfrm>
        </p:grpSpPr>
        <p:sp>
          <p:nvSpPr>
            <p:cNvPr id="19487" name="Line 56"/>
            <p:cNvSpPr>
              <a:spLocks noChangeShapeType="1"/>
            </p:cNvSpPr>
            <p:nvPr/>
          </p:nvSpPr>
          <p:spPr bwMode="auto">
            <a:xfrm>
              <a:off x="4332" y="3203"/>
              <a:ext cx="1316" cy="0"/>
            </a:xfrm>
            <a:prstGeom prst="line">
              <a:avLst/>
            </a:prstGeom>
            <a:noFill/>
            <a:ln w="19050">
              <a:solidFill>
                <a:schemeClr val="tx1"/>
              </a:solidFill>
              <a:round/>
              <a:headEnd/>
              <a:tailEnd/>
            </a:ln>
          </p:spPr>
          <p:txBody>
            <a:bodyPr wrap="none" anchor="ctr"/>
            <a:lstStyle/>
            <a:p>
              <a:endParaRPr lang="en-US"/>
            </a:p>
          </p:txBody>
        </p:sp>
        <p:sp>
          <p:nvSpPr>
            <p:cNvPr id="19488" name="Rectangle 57"/>
            <p:cNvSpPr>
              <a:spLocks noChangeArrowheads="1"/>
            </p:cNvSpPr>
            <p:nvPr/>
          </p:nvSpPr>
          <p:spPr bwMode="auto">
            <a:xfrm>
              <a:off x="4604" y="3067"/>
              <a:ext cx="816" cy="272"/>
            </a:xfrm>
            <a:prstGeom prst="rect">
              <a:avLst/>
            </a:prstGeom>
            <a:solidFill>
              <a:schemeClr val="tx1"/>
            </a:solidFill>
            <a:ln w="19050">
              <a:solidFill>
                <a:schemeClr val="tx1"/>
              </a:solidFill>
              <a:miter lim="800000"/>
              <a:headEnd/>
              <a:tailEnd/>
            </a:ln>
          </p:spPr>
          <p:txBody>
            <a:bodyPr wrap="none" anchor="ctr"/>
            <a:lstStyle/>
            <a:p>
              <a:endParaRPr lang="en-GB"/>
            </a:p>
          </p:txBody>
        </p:sp>
        <p:sp>
          <p:nvSpPr>
            <p:cNvPr id="19489" name="Line 58"/>
            <p:cNvSpPr>
              <a:spLocks noChangeShapeType="1"/>
            </p:cNvSpPr>
            <p:nvPr/>
          </p:nvSpPr>
          <p:spPr bwMode="auto">
            <a:xfrm flipH="1">
              <a:off x="4740" y="2976"/>
              <a:ext cx="408" cy="454"/>
            </a:xfrm>
            <a:prstGeom prst="line">
              <a:avLst/>
            </a:prstGeom>
            <a:noFill/>
            <a:ln w="19050">
              <a:solidFill>
                <a:schemeClr val="tx1"/>
              </a:solidFill>
              <a:round/>
              <a:headEnd/>
              <a:tailEnd/>
            </a:ln>
          </p:spPr>
          <p:txBody>
            <a:bodyPr wrap="none" anchor="ctr"/>
            <a:lstStyle/>
            <a:p>
              <a:endParaRPr lang="en-US"/>
            </a:p>
          </p:txBody>
        </p:sp>
        <p:sp>
          <p:nvSpPr>
            <p:cNvPr id="19490" name="Line 59"/>
            <p:cNvSpPr>
              <a:spLocks noChangeShapeType="1"/>
            </p:cNvSpPr>
            <p:nvPr/>
          </p:nvSpPr>
          <p:spPr bwMode="auto">
            <a:xfrm flipH="1">
              <a:off x="4604" y="3430"/>
              <a:ext cx="136" cy="0"/>
            </a:xfrm>
            <a:prstGeom prst="line">
              <a:avLst/>
            </a:prstGeom>
            <a:noFill/>
            <a:ln w="19050">
              <a:solidFill>
                <a:schemeClr val="tx1"/>
              </a:solidFill>
              <a:round/>
              <a:headEnd/>
              <a:tailEnd/>
            </a:ln>
          </p:spPr>
          <p:txBody>
            <a:bodyPr wrap="none" anchor="ctr"/>
            <a:lstStyle/>
            <a:p>
              <a:endParaRPr lang="en-US"/>
            </a:p>
          </p:txBody>
        </p:sp>
      </p:grpSp>
      <p:grpSp>
        <p:nvGrpSpPr>
          <p:cNvPr id="19469" name="Group 65"/>
          <p:cNvGrpSpPr>
            <a:grpSpLocks/>
          </p:cNvGrpSpPr>
          <p:nvPr/>
        </p:nvGrpSpPr>
        <p:grpSpPr bwMode="auto">
          <a:xfrm>
            <a:off x="323850" y="4941888"/>
            <a:ext cx="1439863" cy="1008062"/>
            <a:chOff x="1066" y="3521"/>
            <a:chExt cx="907" cy="635"/>
          </a:xfrm>
        </p:grpSpPr>
        <p:sp>
          <p:nvSpPr>
            <p:cNvPr id="19482" name="Line 60"/>
            <p:cNvSpPr>
              <a:spLocks noChangeShapeType="1"/>
            </p:cNvSpPr>
            <p:nvPr/>
          </p:nvSpPr>
          <p:spPr bwMode="auto">
            <a:xfrm>
              <a:off x="1066" y="3884"/>
              <a:ext cx="907" cy="0"/>
            </a:xfrm>
            <a:prstGeom prst="line">
              <a:avLst/>
            </a:prstGeom>
            <a:noFill/>
            <a:ln w="19050">
              <a:solidFill>
                <a:schemeClr val="tx1"/>
              </a:solidFill>
              <a:round/>
              <a:headEnd/>
              <a:tailEnd/>
            </a:ln>
          </p:spPr>
          <p:txBody>
            <a:bodyPr wrap="none" anchor="ctr"/>
            <a:lstStyle/>
            <a:p>
              <a:endParaRPr lang="en-US"/>
            </a:p>
          </p:txBody>
        </p:sp>
        <p:sp>
          <p:nvSpPr>
            <p:cNvPr id="19483" name="Rectangle 61"/>
            <p:cNvSpPr>
              <a:spLocks noChangeArrowheads="1"/>
            </p:cNvSpPr>
            <p:nvPr/>
          </p:nvSpPr>
          <p:spPr bwMode="auto">
            <a:xfrm>
              <a:off x="1338" y="3793"/>
              <a:ext cx="363" cy="181"/>
            </a:xfrm>
            <a:prstGeom prst="rect">
              <a:avLst/>
            </a:prstGeom>
            <a:solidFill>
              <a:schemeClr val="tx1"/>
            </a:solidFill>
            <a:ln w="19050">
              <a:solidFill>
                <a:schemeClr val="tx1"/>
              </a:solidFill>
              <a:miter lim="800000"/>
              <a:headEnd/>
              <a:tailEnd/>
            </a:ln>
          </p:spPr>
          <p:txBody>
            <a:bodyPr wrap="none" anchor="ctr"/>
            <a:lstStyle/>
            <a:p>
              <a:endParaRPr lang="en-GB"/>
            </a:p>
          </p:txBody>
        </p:sp>
        <p:sp>
          <p:nvSpPr>
            <p:cNvPr id="19484" name="Oval 62"/>
            <p:cNvSpPr>
              <a:spLocks noChangeArrowheads="1"/>
            </p:cNvSpPr>
            <p:nvPr/>
          </p:nvSpPr>
          <p:spPr bwMode="auto">
            <a:xfrm>
              <a:off x="1247" y="3612"/>
              <a:ext cx="544" cy="544"/>
            </a:xfrm>
            <a:prstGeom prst="ellipse">
              <a:avLst/>
            </a:prstGeom>
            <a:noFill/>
            <a:ln w="19050">
              <a:solidFill>
                <a:schemeClr val="tx1"/>
              </a:solidFill>
              <a:round/>
              <a:headEnd/>
              <a:tailEnd/>
            </a:ln>
          </p:spPr>
          <p:txBody>
            <a:bodyPr wrap="none" anchor="ctr"/>
            <a:lstStyle/>
            <a:p>
              <a:endParaRPr lang="en-GB"/>
            </a:p>
          </p:txBody>
        </p:sp>
        <p:sp>
          <p:nvSpPr>
            <p:cNvPr id="19485" name="Line 63"/>
            <p:cNvSpPr>
              <a:spLocks noChangeShapeType="1"/>
            </p:cNvSpPr>
            <p:nvPr/>
          </p:nvSpPr>
          <p:spPr bwMode="auto">
            <a:xfrm>
              <a:off x="1066" y="3566"/>
              <a:ext cx="181" cy="136"/>
            </a:xfrm>
            <a:prstGeom prst="line">
              <a:avLst/>
            </a:prstGeom>
            <a:noFill/>
            <a:ln w="19050">
              <a:solidFill>
                <a:schemeClr val="tx1"/>
              </a:solidFill>
              <a:round/>
              <a:headEnd/>
              <a:tailEnd type="triangle" w="lg" len="med"/>
            </a:ln>
          </p:spPr>
          <p:txBody>
            <a:bodyPr wrap="none" anchor="ctr"/>
            <a:lstStyle/>
            <a:p>
              <a:endParaRPr lang="en-US"/>
            </a:p>
          </p:txBody>
        </p:sp>
        <p:sp>
          <p:nvSpPr>
            <p:cNvPr id="19486" name="Line 64"/>
            <p:cNvSpPr>
              <a:spLocks noChangeShapeType="1"/>
            </p:cNvSpPr>
            <p:nvPr/>
          </p:nvSpPr>
          <p:spPr bwMode="auto">
            <a:xfrm>
              <a:off x="1111" y="3521"/>
              <a:ext cx="181" cy="136"/>
            </a:xfrm>
            <a:prstGeom prst="line">
              <a:avLst/>
            </a:prstGeom>
            <a:noFill/>
            <a:ln w="19050">
              <a:solidFill>
                <a:schemeClr val="tx1"/>
              </a:solidFill>
              <a:round/>
              <a:headEnd/>
              <a:tailEnd type="triangle" w="lg" len="med"/>
            </a:ln>
          </p:spPr>
          <p:txBody>
            <a:bodyPr wrap="none" anchor="ctr"/>
            <a:lstStyle/>
            <a:p>
              <a:endParaRPr lang="en-US"/>
            </a:p>
          </p:txBody>
        </p:sp>
      </p:grpSp>
      <p:sp>
        <p:nvSpPr>
          <p:cNvPr id="67657" name="Text Box 73"/>
          <p:cNvSpPr txBox="1">
            <a:spLocks noChangeArrowheads="1"/>
          </p:cNvSpPr>
          <p:nvPr/>
        </p:nvSpPr>
        <p:spPr bwMode="auto">
          <a:xfrm>
            <a:off x="7092950" y="6300788"/>
            <a:ext cx="1908175" cy="368300"/>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Battery</a:t>
            </a:r>
            <a:endParaRPr lang="en-US">
              <a:solidFill>
                <a:schemeClr val="accent5"/>
              </a:solidFill>
            </a:endParaRPr>
          </a:p>
        </p:txBody>
      </p:sp>
      <p:sp>
        <p:nvSpPr>
          <p:cNvPr id="67658" name="Text Box 74"/>
          <p:cNvSpPr txBox="1">
            <a:spLocks noChangeArrowheads="1"/>
          </p:cNvSpPr>
          <p:nvPr/>
        </p:nvSpPr>
        <p:spPr bwMode="auto">
          <a:xfrm>
            <a:off x="7129463" y="4767263"/>
            <a:ext cx="1871662" cy="369887"/>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Cell</a:t>
            </a:r>
            <a:endParaRPr lang="en-US">
              <a:solidFill>
                <a:schemeClr val="accent5"/>
              </a:solidFill>
            </a:endParaRPr>
          </a:p>
        </p:txBody>
      </p:sp>
      <p:sp>
        <p:nvSpPr>
          <p:cNvPr id="67659" name="Text Box 75"/>
          <p:cNvSpPr txBox="1">
            <a:spLocks noChangeArrowheads="1"/>
          </p:cNvSpPr>
          <p:nvPr/>
        </p:nvSpPr>
        <p:spPr bwMode="auto">
          <a:xfrm>
            <a:off x="7129463" y="5343525"/>
            <a:ext cx="1871662" cy="369888"/>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Fuse</a:t>
            </a:r>
            <a:endParaRPr lang="en-US">
              <a:solidFill>
                <a:schemeClr val="accent5"/>
              </a:solidFill>
            </a:endParaRPr>
          </a:p>
        </p:txBody>
      </p:sp>
      <p:sp>
        <p:nvSpPr>
          <p:cNvPr id="67660" name="Text Box 76"/>
          <p:cNvSpPr txBox="1">
            <a:spLocks noChangeArrowheads="1"/>
          </p:cNvSpPr>
          <p:nvPr/>
        </p:nvSpPr>
        <p:spPr bwMode="auto">
          <a:xfrm>
            <a:off x="7129463" y="4191000"/>
            <a:ext cx="1871662" cy="369888"/>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Resistor</a:t>
            </a:r>
            <a:endParaRPr lang="en-US">
              <a:solidFill>
                <a:schemeClr val="accent5"/>
              </a:solidFill>
            </a:endParaRPr>
          </a:p>
        </p:txBody>
      </p:sp>
      <p:sp>
        <p:nvSpPr>
          <p:cNvPr id="67661" name="Text Box 77"/>
          <p:cNvSpPr txBox="1">
            <a:spLocks noChangeArrowheads="1"/>
          </p:cNvSpPr>
          <p:nvPr/>
        </p:nvSpPr>
        <p:spPr bwMode="auto">
          <a:xfrm>
            <a:off x="7129463" y="3614738"/>
            <a:ext cx="1871662" cy="369887"/>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LDR</a:t>
            </a:r>
            <a:endParaRPr lang="en-US">
              <a:solidFill>
                <a:schemeClr val="accent5"/>
              </a:solidFill>
            </a:endParaRPr>
          </a:p>
        </p:txBody>
      </p:sp>
      <p:sp>
        <p:nvSpPr>
          <p:cNvPr id="67662" name="Text Box 78"/>
          <p:cNvSpPr txBox="1">
            <a:spLocks noChangeArrowheads="1"/>
          </p:cNvSpPr>
          <p:nvPr/>
        </p:nvSpPr>
        <p:spPr bwMode="auto">
          <a:xfrm>
            <a:off x="7129463" y="3038475"/>
            <a:ext cx="1871662" cy="369888"/>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Voltmeter</a:t>
            </a:r>
            <a:endParaRPr lang="en-US">
              <a:solidFill>
                <a:schemeClr val="accent5"/>
              </a:solidFill>
            </a:endParaRPr>
          </a:p>
        </p:txBody>
      </p:sp>
      <p:sp>
        <p:nvSpPr>
          <p:cNvPr id="67663" name="Text Box 79"/>
          <p:cNvSpPr txBox="1">
            <a:spLocks noChangeArrowheads="1"/>
          </p:cNvSpPr>
          <p:nvPr/>
        </p:nvSpPr>
        <p:spPr bwMode="auto">
          <a:xfrm>
            <a:off x="7129463" y="2462213"/>
            <a:ext cx="1871662" cy="369887"/>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Ammeter</a:t>
            </a:r>
            <a:endParaRPr lang="en-US">
              <a:solidFill>
                <a:schemeClr val="accent5"/>
              </a:solidFill>
            </a:endParaRPr>
          </a:p>
        </p:txBody>
      </p:sp>
      <p:sp>
        <p:nvSpPr>
          <p:cNvPr id="67664" name="Text Box 80"/>
          <p:cNvSpPr txBox="1">
            <a:spLocks noChangeArrowheads="1"/>
          </p:cNvSpPr>
          <p:nvPr/>
        </p:nvSpPr>
        <p:spPr bwMode="auto">
          <a:xfrm>
            <a:off x="7129463" y="222250"/>
            <a:ext cx="1871662" cy="369888"/>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Variable resistor</a:t>
            </a:r>
            <a:endParaRPr lang="en-US">
              <a:solidFill>
                <a:schemeClr val="accent5"/>
              </a:solidFill>
            </a:endParaRPr>
          </a:p>
        </p:txBody>
      </p:sp>
      <p:sp>
        <p:nvSpPr>
          <p:cNvPr id="67665" name="Text Box 81"/>
          <p:cNvSpPr txBox="1">
            <a:spLocks noChangeArrowheads="1"/>
          </p:cNvSpPr>
          <p:nvPr/>
        </p:nvSpPr>
        <p:spPr bwMode="auto">
          <a:xfrm>
            <a:off x="7129463" y="735013"/>
            <a:ext cx="1871662" cy="369887"/>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Diode</a:t>
            </a:r>
            <a:endParaRPr lang="en-US">
              <a:solidFill>
                <a:schemeClr val="accent5"/>
              </a:solidFill>
            </a:endParaRPr>
          </a:p>
        </p:txBody>
      </p:sp>
      <p:sp>
        <p:nvSpPr>
          <p:cNvPr id="67666" name="Text Box 82"/>
          <p:cNvSpPr txBox="1">
            <a:spLocks noChangeArrowheads="1"/>
          </p:cNvSpPr>
          <p:nvPr/>
        </p:nvSpPr>
        <p:spPr bwMode="auto">
          <a:xfrm>
            <a:off x="7129463" y="1311275"/>
            <a:ext cx="1871662" cy="369888"/>
          </a:xfrm>
          <a:prstGeom prst="rect">
            <a:avLst/>
          </a:prstGeom>
          <a:noFill/>
          <a:ln w="19050">
            <a:noFill/>
            <a:miter lim="800000"/>
            <a:headEnd/>
            <a:tailEnd/>
          </a:ln>
        </p:spPr>
        <p:txBody>
          <a:bodyPr>
            <a:spAutoFit/>
          </a:bodyPr>
          <a:lstStyle/>
          <a:p>
            <a:pPr algn="ctr">
              <a:spcBef>
                <a:spcPct val="50000"/>
              </a:spcBef>
              <a:defRPr/>
            </a:pPr>
            <a:r>
              <a:rPr lang="cy-GB" dirty="0">
                <a:solidFill>
                  <a:schemeClr val="accent5"/>
                </a:solidFill>
              </a:rPr>
              <a:t>Switch (open)</a:t>
            </a:r>
            <a:endParaRPr lang="en-US" dirty="0">
              <a:solidFill>
                <a:schemeClr val="accent5"/>
              </a:solidFill>
            </a:endParaRPr>
          </a:p>
        </p:txBody>
      </p:sp>
      <p:sp>
        <p:nvSpPr>
          <p:cNvPr id="67667" name="Text Box 83"/>
          <p:cNvSpPr txBox="1">
            <a:spLocks noChangeArrowheads="1"/>
          </p:cNvSpPr>
          <p:nvPr/>
        </p:nvSpPr>
        <p:spPr bwMode="auto">
          <a:xfrm>
            <a:off x="7129463" y="1887538"/>
            <a:ext cx="1871662" cy="369887"/>
          </a:xfrm>
          <a:prstGeom prst="rect">
            <a:avLst/>
          </a:prstGeom>
          <a:noFill/>
          <a:ln w="19050">
            <a:noFill/>
            <a:miter lim="800000"/>
            <a:headEnd/>
            <a:tailEnd/>
          </a:ln>
        </p:spPr>
        <p:txBody>
          <a:bodyPr>
            <a:spAutoFit/>
          </a:bodyPr>
          <a:lstStyle/>
          <a:p>
            <a:pPr algn="ctr">
              <a:spcBef>
                <a:spcPct val="50000"/>
              </a:spcBef>
              <a:defRPr/>
            </a:pPr>
            <a:r>
              <a:rPr lang="cy-GB" dirty="0">
                <a:solidFill>
                  <a:schemeClr val="accent5"/>
                </a:solidFill>
              </a:rPr>
              <a:t>Bulb (lamp)</a:t>
            </a:r>
            <a:endParaRPr lang="en-US" dirty="0">
              <a:solidFill>
                <a:schemeClr val="accent5"/>
              </a:solidFill>
            </a:endParaRPr>
          </a:p>
        </p:txBody>
      </p:sp>
      <p:sp>
        <p:nvSpPr>
          <p:cNvPr id="67668" name="Text Box 84"/>
          <p:cNvSpPr txBox="1">
            <a:spLocks noChangeArrowheads="1"/>
          </p:cNvSpPr>
          <p:nvPr/>
        </p:nvSpPr>
        <p:spPr bwMode="auto">
          <a:xfrm>
            <a:off x="7092950" y="5776913"/>
            <a:ext cx="1908175" cy="369887"/>
          </a:xfrm>
          <a:prstGeom prst="rect">
            <a:avLst/>
          </a:prstGeom>
          <a:noFill/>
          <a:ln w="19050">
            <a:noFill/>
            <a:miter lim="800000"/>
            <a:headEnd/>
            <a:tailEnd/>
          </a:ln>
        </p:spPr>
        <p:txBody>
          <a:bodyPr>
            <a:spAutoFit/>
          </a:bodyPr>
          <a:lstStyle/>
          <a:p>
            <a:pPr algn="ctr">
              <a:spcBef>
                <a:spcPct val="50000"/>
              </a:spcBef>
              <a:defRPr/>
            </a:pPr>
            <a:r>
              <a:rPr lang="cy-GB">
                <a:solidFill>
                  <a:schemeClr val="accent5"/>
                </a:solidFill>
              </a:rPr>
              <a:t>Thermistor</a:t>
            </a:r>
            <a:endParaRPr lang="en-US">
              <a:solidFill>
                <a:schemeClr val="accent5"/>
              </a:solidFill>
            </a:endParaRPr>
          </a:p>
        </p:txBody>
      </p:sp>
      <p:grpSp>
        <p:nvGrpSpPr>
          <p:cNvPr id="19467" name="Group 67"/>
          <p:cNvGrpSpPr>
            <a:grpSpLocks/>
          </p:cNvGrpSpPr>
          <p:nvPr/>
        </p:nvGrpSpPr>
        <p:grpSpPr bwMode="auto">
          <a:xfrm>
            <a:off x="2700338" y="2349500"/>
            <a:ext cx="1976437" cy="860425"/>
            <a:chOff x="1701" y="1390"/>
            <a:chExt cx="1245" cy="542"/>
          </a:xfrm>
        </p:grpSpPr>
        <p:sp>
          <p:nvSpPr>
            <p:cNvPr id="19491" name="Line 54"/>
            <p:cNvSpPr>
              <a:spLocks noChangeShapeType="1"/>
            </p:cNvSpPr>
            <p:nvPr/>
          </p:nvSpPr>
          <p:spPr bwMode="auto">
            <a:xfrm>
              <a:off x="1701" y="1661"/>
              <a:ext cx="1245" cy="0"/>
            </a:xfrm>
            <a:prstGeom prst="line">
              <a:avLst/>
            </a:prstGeom>
            <a:noFill/>
            <a:ln w="19050">
              <a:solidFill>
                <a:schemeClr val="tx1"/>
              </a:solidFill>
              <a:round/>
              <a:headEnd/>
              <a:tailEnd/>
            </a:ln>
          </p:spPr>
          <p:txBody>
            <a:bodyPr/>
            <a:lstStyle/>
            <a:p>
              <a:endParaRPr lang="en-US"/>
            </a:p>
          </p:txBody>
        </p:sp>
        <p:sp>
          <p:nvSpPr>
            <p:cNvPr id="19492" name="Oval 55"/>
            <p:cNvSpPr>
              <a:spLocks noChangeArrowheads="1"/>
            </p:cNvSpPr>
            <p:nvPr/>
          </p:nvSpPr>
          <p:spPr bwMode="auto">
            <a:xfrm>
              <a:off x="2064" y="1390"/>
              <a:ext cx="542" cy="542"/>
            </a:xfrm>
            <a:prstGeom prst="ellipse">
              <a:avLst/>
            </a:prstGeom>
            <a:solidFill>
              <a:schemeClr val="bg1"/>
            </a:solidFill>
            <a:ln w="19050">
              <a:solidFill>
                <a:schemeClr val="tx1"/>
              </a:solidFill>
              <a:round/>
              <a:headEnd/>
              <a:tailEnd/>
            </a:ln>
          </p:spPr>
          <p:txBody>
            <a:bodyPr wrap="none" anchor="ctr"/>
            <a:lstStyle/>
            <a:p>
              <a:r>
                <a:rPr lang="cy-GB"/>
                <a:t>  A</a:t>
              </a:r>
              <a:endParaRPr lang="en-US"/>
            </a:p>
          </p:txBody>
        </p:sp>
      </p:grpSp>
    </p:spTree>
    <p:extLst>
      <p:ext uri="{BB962C8B-B14F-4D97-AF65-F5344CB8AC3E}">
        <p14:creationId xmlns:p14="http://schemas.microsoft.com/office/powerpoint/2010/main" val="16361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5.55556E-7 5.28337E-6 L -0.20469 0.20981 " pathEditMode="relative" ptsTypes="AA">
                                      <p:cBhvr>
                                        <p:cTn id="6" dur="2000" fill="hold"/>
                                        <p:tgtEl>
                                          <p:spTgt spid="6766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5.55556E-7 -7.54106E-7 L -0.48819 0.54545 " pathEditMode="relative" ptsTypes="AA">
                                      <p:cBhvr>
                                        <p:cTn id="10" dur="2000" fill="hold"/>
                                        <p:tgtEl>
                                          <p:spTgt spid="6766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05556E-6 -9.43326E-6 L -0.77951 0.4092 " pathEditMode="relative" ptsTypes="AA">
                                      <p:cBhvr>
                                        <p:cTn id="14" dur="2000" fill="hold"/>
                                        <p:tgtEl>
                                          <p:spTgt spid="6766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3.05556E-6 5.66736E-7 L -0.7717 0.16794 " pathEditMode="relative" ptsTypes="AA">
                                      <p:cBhvr>
                                        <p:cTn id="18" dur="2000" fill="hold"/>
                                        <p:tgtEl>
                                          <p:spTgt spid="67667"/>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3.05556E-6 -7.54106E-7 L -0.496 0.08397 " pathEditMode="relative" ptsTypes="AA">
                                      <p:cBhvr>
                                        <p:cTn id="22" dur="2000" fill="hold"/>
                                        <p:tgtEl>
                                          <p:spTgt spid="67663"/>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3.05556E-6 -7.54106E-7 L -0.2125 -7.54106E-7 " pathEditMode="relative" ptsTypes="AA">
                                      <p:cBhvr>
                                        <p:cTn id="26" dur="2000" fill="hold"/>
                                        <p:tgtEl>
                                          <p:spTgt spid="67662"/>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5.55556E-7 -7.54106E-7 L -0.77969 0.31483 " pathEditMode="relative" ptsTypes="AA">
                                      <p:cBhvr>
                                        <p:cTn id="30" dur="2000" fill="hold"/>
                                        <p:tgtEl>
                                          <p:spTgt spid="67661"/>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3.05556E-6 -7.54106E-7 L -0.2125 0.1994 " pathEditMode="relative" ptsTypes="AA">
                                      <p:cBhvr>
                                        <p:cTn id="34" dur="2000" fill="hold"/>
                                        <p:tgtEl>
                                          <p:spTgt spid="67660"/>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5.55556E-7 -7.54106E-7 L -0.48038 -0.48277 " pathEditMode="relative" ptsTypes="AA">
                                      <p:cBhvr>
                                        <p:cTn id="38" dur="2000" fill="hold"/>
                                        <p:tgtEl>
                                          <p:spTgt spid="67658"/>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5.55556E-7 -7.54106E-7 L -0.47257 0.03146 " pathEditMode="relative" ptsTypes="AA">
                                      <p:cBhvr>
                                        <p:cTn id="42" dur="2000" fill="hold"/>
                                        <p:tgtEl>
                                          <p:spTgt spid="67659"/>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2.77778E-7 5.66736E-7 L -0.20469 -0.22045 " pathEditMode="relative" ptsTypes="AA">
                                      <p:cBhvr>
                                        <p:cTn id="46" dur="2000" fill="hold"/>
                                        <p:tgtEl>
                                          <p:spTgt spid="67668"/>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2.77778E-7 -3.02105E-6 L -0.75608 -0.69258 " pathEditMode="relative" ptsTypes="AA">
                                      <p:cBhvr>
                                        <p:cTn id="50" dur="2000" fill="hold"/>
                                        <p:tgtEl>
                                          <p:spTgt spid="6765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57" grpId="0"/>
      <p:bldP spid="67658" grpId="0"/>
      <p:bldP spid="67659" grpId="0"/>
      <p:bldP spid="67660" grpId="0"/>
      <p:bldP spid="67661" grpId="0"/>
      <p:bldP spid="67662" grpId="0"/>
      <p:bldP spid="67663" grpId="0"/>
      <p:bldP spid="67664" grpId="0"/>
      <p:bldP spid="67665" grpId="0"/>
      <p:bldP spid="67666" grpId="0"/>
      <p:bldP spid="67667" grpId="0"/>
      <p:bldP spid="6766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GB" smtClean="0"/>
              <a:t>Circuits - Basic ideas…</a:t>
            </a:r>
          </a:p>
        </p:txBody>
      </p:sp>
      <p:grpSp>
        <p:nvGrpSpPr>
          <p:cNvPr id="2" name="Group 3"/>
          <p:cNvGrpSpPr>
            <a:grpSpLocks/>
          </p:cNvGrpSpPr>
          <p:nvPr/>
        </p:nvGrpSpPr>
        <p:grpSpPr bwMode="auto">
          <a:xfrm>
            <a:off x="684213" y="1503363"/>
            <a:ext cx="7019925" cy="3435350"/>
            <a:chOff x="-23" y="947"/>
            <a:chExt cx="4422" cy="2164"/>
          </a:xfrm>
        </p:grpSpPr>
        <p:sp>
          <p:nvSpPr>
            <p:cNvPr id="49161" name="Text Box 4"/>
            <p:cNvSpPr txBox="1">
              <a:spLocks noChangeArrowheads="1"/>
            </p:cNvSpPr>
            <p:nvPr/>
          </p:nvSpPr>
          <p:spPr bwMode="auto">
            <a:xfrm>
              <a:off x="-23" y="947"/>
              <a:ext cx="4037" cy="843"/>
            </a:xfrm>
            <a:prstGeom prst="rect">
              <a:avLst/>
            </a:prstGeom>
            <a:noFill/>
            <a:ln w="9525">
              <a:noFill/>
              <a:miter lim="800000"/>
              <a:headEnd/>
              <a:tailEnd/>
            </a:ln>
          </p:spPr>
          <p:txBody>
            <a:bodyPr>
              <a:spAutoFit/>
            </a:bodyPr>
            <a:lstStyle/>
            <a:p>
              <a:pPr>
                <a:spcBef>
                  <a:spcPct val="50000"/>
                </a:spcBef>
                <a:defRPr/>
              </a:pPr>
              <a:r>
                <a:rPr lang="en-GB" dirty="0">
                  <a:solidFill>
                    <a:schemeClr val="accent1">
                      <a:lumMod val="75000"/>
                    </a:schemeClr>
                  </a:solidFill>
                  <a:latin typeface="+mj-lt"/>
                  <a:cs typeface="Times New Roman" pitchFamily="18" charset="0"/>
                </a:rPr>
                <a:t>Electric current is when electrons start to flow around a circuit.  We use an _________ to measure it and it is measured in ____.</a:t>
              </a:r>
            </a:p>
            <a:p>
              <a:pPr>
                <a:spcBef>
                  <a:spcPct val="50000"/>
                </a:spcBef>
                <a:defRPr/>
              </a:pPr>
              <a:endParaRPr lang="en-GB" dirty="0">
                <a:solidFill>
                  <a:schemeClr val="accent1">
                    <a:lumMod val="75000"/>
                  </a:schemeClr>
                </a:solidFill>
                <a:latin typeface="+mj-lt"/>
              </a:endParaRPr>
            </a:p>
          </p:txBody>
        </p:sp>
        <p:sp>
          <p:nvSpPr>
            <p:cNvPr id="49162" name="Text Box 5"/>
            <p:cNvSpPr txBox="1">
              <a:spLocks noChangeArrowheads="1"/>
            </p:cNvSpPr>
            <p:nvPr/>
          </p:nvSpPr>
          <p:spPr bwMode="auto">
            <a:xfrm>
              <a:off x="0" y="1776"/>
              <a:ext cx="4320" cy="582"/>
            </a:xfrm>
            <a:prstGeom prst="rect">
              <a:avLst/>
            </a:prstGeom>
            <a:noFill/>
            <a:ln w="19050">
              <a:noFill/>
              <a:miter lim="800000"/>
              <a:headEnd/>
              <a:tailEnd/>
            </a:ln>
          </p:spPr>
          <p:txBody>
            <a:bodyPr>
              <a:spAutoFit/>
            </a:bodyPr>
            <a:lstStyle/>
            <a:p>
              <a:pPr>
                <a:spcBef>
                  <a:spcPct val="50000"/>
                </a:spcBef>
                <a:defRPr/>
              </a:pPr>
              <a:r>
                <a:rPr lang="en-GB" dirty="0">
                  <a:solidFill>
                    <a:schemeClr val="accent1">
                      <a:lumMod val="75000"/>
                    </a:schemeClr>
                  </a:solidFill>
                  <a:latin typeface="+mj-lt"/>
                  <a:cs typeface="Times New Roman" pitchFamily="18" charset="0"/>
                </a:rPr>
                <a:t>Potential difference (also called _______) is how big the push on the electrons is.  We use a ________ to measure it and it is measured in ______, a unit named after Volta.</a:t>
              </a:r>
            </a:p>
          </p:txBody>
        </p:sp>
        <p:sp>
          <p:nvSpPr>
            <p:cNvPr id="49163" name="Text Box 6"/>
            <p:cNvSpPr txBox="1">
              <a:spLocks noChangeArrowheads="1"/>
            </p:cNvSpPr>
            <p:nvPr/>
          </p:nvSpPr>
          <p:spPr bwMode="auto">
            <a:xfrm>
              <a:off x="-23" y="2704"/>
              <a:ext cx="4422" cy="407"/>
            </a:xfrm>
            <a:prstGeom prst="rect">
              <a:avLst/>
            </a:prstGeom>
            <a:noFill/>
            <a:ln w="19050">
              <a:noFill/>
              <a:miter lim="800000"/>
              <a:headEnd/>
              <a:tailEnd/>
            </a:ln>
          </p:spPr>
          <p:txBody>
            <a:bodyPr>
              <a:spAutoFit/>
            </a:bodyPr>
            <a:lstStyle/>
            <a:p>
              <a:pPr>
                <a:spcBef>
                  <a:spcPct val="50000"/>
                </a:spcBef>
                <a:defRPr/>
              </a:pPr>
              <a:r>
                <a:rPr lang="en-GB" dirty="0">
                  <a:solidFill>
                    <a:schemeClr val="accent1">
                      <a:lumMod val="75000"/>
                    </a:schemeClr>
                  </a:solidFill>
                  <a:latin typeface="+mj-lt"/>
                  <a:cs typeface="Times New Roman" pitchFamily="18" charset="0"/>
                </a:rPr>
                <a:t>Resistance is anything that resists an electric current.  It is measured in _____. </a:t>
              </a:r>
              <a:endParaRPr lang="en-GB" dirty="0">
                <a:solidFill>
                  <a:schemeClr val="accent1">
                    <a:lumMod val="75000"/>
                  </a:schemeClr>
                </a:solidFill>
                <a:latin typeface="+mj-lt"/>
              </a:endParaRPr>
            </a:p>
          </p:txBody>
        </p:sp>
      </p:grpSp>
      <p:sp>
        <p:nvSpPr>
          <p:cNvPr id="69642" name="Text Box 10"/>
          <p:cNvSpPr txBox="1">
            <a:spLocks noChangeArrowheads="1"/>
          </p:cNvSpPr>
          <p:nvPr/>
        </p:nvSpPr>
        <p:spPr bwMode="auto">
          <a:xfrm>
            <a:off x="1692275" y="5373688"/>
            <a:ext cx="5903913" cy="368300"/>
          </a:xfrm>
          <a:prstGeom prst="rect">
            <a:avLst/>
          </a:prstGeom>
          <a:noFill/>
          <a:ln w="25400">
            <a:solidFill>
              <a:srgbClr val="FF0000"/>
            </a:solidFill>
            <a:miter lim="800000"/>
            <a:headEnd/>
            <a:tailEnd/>
          </a:ln>
        </p:spPr>
        <p:txBody>
          <a:bodyPr>
            <a:spAutoFit/>
          </a:bodyPr>
          <a:lstStyle/>
          <a:p>
            <a:pPr>
              <a:spcBef>
                <a:spcPct val="50000"/>
              </a:spcBef>
            </a:pPr>
            <a:r>
              <a:rPr lang="en-GB" b="1" i="1"/>
              <a:t>Words:</a:t>
            </a:r>
            <a:r>
              <a:rPr lang="en-GB" i="1"/>
              <a:t> volts, amps, ohms, voltage, ammeter, voltmeter</a:t>
            </a:r>
            <a:endParaRPr lang="en-US" i="1"/>
          </a:p>
        </p:txBody>
      </p:sp>
    </p:spTree>
    <p:extLst>
      <p:ext uri="{BB962C8B-B14F-4D97-AF65-F5344CB8AC3E}">
        <p14:creationId xmlns:p14="http://schemas.microsoft.com/office/powerpoint/2010/main" val="36515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42"/>
                                        </p:tgtEl>
                                        <p:attrNameLst>
                                          <p:attrName>style.visibility</p:attrName>
                                        </p:attrNameLst>
                                      </p:cBhvr>
                                      <p:to>
                                        <p:strVal val="visible"/>
                                      </p:to>
                                    </p:set>
                                    <p:anim calcmode="lin" valueType="num">
                                      <p:cBhvr additive="base">
                                        <p:cTn id="7" dur="500" fill="hold"/>
                                        <p:tgtEl>
                                          <p:spTgt spid="69642"/>
                                        </p:tgtEl>
                                        <p:attrNameLst>
                                          <p:attrName>ppt_x</p:attrName>
                                        </p:attrNameLst>
                                      </p:cBhvr>
                                      <p:tavLst>
                                        <p:tav tm="0">
                                          <p:val>
                                            <p:strVal val="#ppt_x"/>
                                          </p:val>
                                        </p:tav>
                                        <p:tav tm="100000">
                                          <p:val>
                                            <p:strVal val="#ppt_x"/>
                                          </p:val>
                                        </p:tav>
                                      </p:tavLst>
                                    </p:anim>
                                    <p:anim calcmode="lin" valueType="num">
                                      <p:cBhvr additive="base">
                                        <p:cTn id="8" dur="500" fill="hold"/>
                                        <p:tgtEl>
                                          <p:spTgt spid="696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GB" smtClean="0"/>
              <a:t>Electric Current</a:t>
            </a:r>
          </a:p>
        </p:txBody>
      </p:sp>
      <p:sp>
        <p:nvSpPr>
          <p:cNvPr id="68611" name="Text Box 3"/>
          <p:cNvSpPr txBox="1">
            <a:spLocks noChangeArrowheads="1"/>
          </p:cNvSpPr>
          <p:nvPr/>
        </p:nvSpPr>
        <p:spPr bwMode="auto">
          <a:xfrm>
            <a:off x="395288" y="1557338"/>
            <a:ext cx="2592387" cy="1200150"/>
          </a:xfrm>
          <a:prstGeom prst="rect">
            <a:avLst/>
          </a:prstGeom>
          <a:solidFill>
            <a:schemeClr val="accent1"/>
          </a:solidFill>
          <a:ln w="25400">
            <a:noFill/>
            <a:miter lim="800000"/>
            <a:headEnd/>
            <a:tailEnd/>
          </a:ln>
        </p:spPr>
        <p:txBody>
          <a:bodyPr>
            <a:spAutoFit/>
          </a:bodyPr>
          <a:lstStyle/>
          <a:p>
            <a:pPr>
              <a:spcBef>
                <a:spcPct val="50000"/>
              </a:spcBef>
            </a:pPr>
            <a:r>
              <a:rPr lang="en-GB"/>
              <a:t>Electric current is a flow of negatively charged particles (i.e. electrons).</a:t>
            </a:r>
          </a:p>
        </p:txBody>
      </p:sp>
      <p:sp>
        <p:nvSpPr>
          <p:cNvPr id="23555" name="Text Box 5"/>
          <p:cNvSpPr txBox="1">
            <a:spLocks noChangeArrowheads="1"/>
          </p:cNvSpPr>
          <p:nvPr/>
        </p:nvSpPr>
        <p:spPr bwMode="auto">
          <a:xfrm>
            <a:off x="6084888" y="1196975"/>
            <a:ext cx="2663825" cy="646113"/>
          </a:xfrm>
          <a:prstGeom prst="rect">
            <a:avLst/>
          </a:prstGeom>
          <a:solidFill>
            <a:schemeClr val="accent1"/>
          </a:solidFill>
          <a:ln w="25400">
            <a:noFill/>
            <a:miter lim="800000"/>
            <a:headEnd/>
            <a:tailEnd/>
          </a:ln>
        </p:spPr>
        <p:txBody>
          <a:bodyPr>
            <a:spAutoFit/>
          </a:bodyPr>
          <a:lstStyle/>
          <a:p>
            <a:pPr>
              <a:spcBef>
                <a:spcPct val="50000"/>
              </a:spcBef>
            </a:pPr>
            <a:r>
              <a:rPr lang="en-GB"/>
              <a:t>Note that electrons go from negative to positive</a:t>
            </a:r>
          </a:p>
        </p:txBody>
      </p:sp>
      <p:grpSp>
        <p:nvGrpSpPr>
          <p:cNvPr id="3" name="Group 7"/>
          <p:cNvGrpSpPr>
            <a:grpSpLocks/>
          </p:cNvGrpSpPr>
          <p:nvPr/>
        </p:nvGrpSpPr>
        <p:grpSpPr bwMode="auto">
          <a:xfrm>
            <a:off x="1763713" y="1557338"/>
            <a:ext cx="5643562" cy="4537075"/>
            <a:chOff x="1111" y="1298"/>
            <a:chExt cx="3555" cy="2858"/>
          </a:xfrm>
        </p:grpSpPr>
        <p:grpSp>
          <p:nvGrpSpPr>
            <p:cNvPr id="23566" name="Group 8"/>
            <p:cNvGrpSpPr>
              <a:grpSpLocks/>
            </p:cNvGrpSpPr>
            <p:nvPr/>
          </p:nvGrpSpPr>
          <p:grpSpPr bwMode="auto">
            <a:xfrm>
              <a:off x="1111" y="1298"/>
              <a:ext cx="3555" cy="2858"/>
              <a:chOff x="1157" y="935"/>
              <a:chExt cx="3555" cy="2858"/>
            </a:xfrm>
          </p:grpSpPr>
          <p:grpSp>
            <p:nvGrpSpPr>
              <p:cNvPr id="23569" name="Group 9"/>
              <p:cNvGrpSpPr>
                <a:grpSpLocks/>
              </p:cNvGrpSpPr>
              <p:nvPr/>
            </p:nvGrpSpPr>
            <p:grpSpPr bwMode="auto">
              <a:xfrm rot="-5400000">
                <a:off x="2493" y="732"/>
                <a:ext cx="817" cy="1224"/>
                <a:chOff x="1927" y="1616"/>
                <a:chExt cx="817" cy="1224"/>
              </a:xfrm>
            </p:grpSpPr>
            <p:sp>
              <p:nvSpPr>
                <p:cNvPr id="68618" name="AutoShape 10"/>
                <p:cNvSpPr>
                  <a:spLocks noChangeArrowheads="1"/>
                </p:cNvSpPr>
                <p:nvPr/>
              </p:nvSpPr>
              <p:spPr bwMode="auto">
                <a:xfrm>
                  <a:off x="1931" y="1616"/>
                  <a:ext cx="817" cy="1224"/>
                </a:xfrm>
                <a:prstGeom prst="can">
                  <a:avLst>
                    <a:gd name="adj" fmla="val 37454"/>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25400">
                  <a:solidFill>
                    <a:schemeClr val="tx1"/>
                  </a:solidFill>
                  <a:round/>
                  <a:headEnd/>
                  <a:tailEnd/>
                </a:ln>
                <a:effectLst/>
              </p:spPr>
              <p:txBody>
                <a:bodyPr wrap="none" anchor="ctr"/>
                <a:lstStyle/>
                <a:p>
                  <a:pPr>
                    <a:defRPr/>
                  </a:pPr>
                  <a:endParaRPr lang="en-GB"/>
                </a:p>
              </p:txBody>
            </p:sp>
            <p:sp>
              <p:nvSpPr>
                <p:cNvPr id="23578" name="AutoShape 11"/>
                <p:cNvSpPr>
                  <a:spLocks noChangeArrowheads="1"/>
                </p:cNvSpPr>
                <p:nvPr/>
              </p:nvSpPr>
              <p:spPr bwMode="auto">
                <a:xfrm>
                  <a:off x="1927" y="1616"/>
                  <a:ext cx="817" cy="589"/>
                </a:xfrm>
                <a:prstGeom prst="can">
                  <a:avLst>
                    <a:gd name="adj" fmla="val 50000"/>
                  </a:avLst>
                </a:prstGeom>
                <a:gradFill rotWithShape="1">
                  <a:gsLst>
                    <a:gs pos="0">
                      <a:srgbClr val="764700"/>
                    </a:gs>
                    <a:gs pos="50000">
                      <a:srgbClr val="FF9900"/>
                    </a:gs>
                    <a:gs pos="100000">
                      <a:srgbClr val="764700"/>
                    </a:gs>
                  </a:gsLst>
                  <a:lin ang="0" scaled="1"/>
                </a:gradFill>
                <a:ln w="6350">
                  <a:solidFill>
                    <a:srgbClr val="000000"/>
                  </a:solidFill>
                  <a:round/>
                  <a:headEnd/>
                  <a:tailEnd/>
                </a:ln>
              </p:spPr>
              <p:txBody>
                <a:bodyPr wrap="none" anchor="ctr"/>
                <a:lstStyle/>
                <a:p>
                  <a:endParaRPr lang="en-GB"/>
                </a:p>
              </p:txBody>
            </p:sp>
            <p:sp>
              <p:nvSpPr>
                <p:cNvPr id="23579" name="AutoShape 12"/>
                <p:cNvSpPr>
                  <a:spLocks noChangeArrowheads="1"/>
                </p:cNvSpPr>
                <p:nvPr/>
              </p:nvSpPr>
              <p:spPr bwMode="auto">
                <a:xfrm>
                  <a:off x="2272" y="1679"/>
                  <a:ext cx="136" cy="91"/>
                </a:xfrm>
                <a:prstGeom prst="can">
                  <a:avLst>
                    <a:gd name="adj" fmla="val 25000"/>
                  </a:avLst>
                </a:prstGeom>
                <a:solidFill>
                  <a:srgbClr val="C0C0C0"/>
                </a:solidFill>
                <a:ln w="6350">
                  <a:solidFill>
                    <a:srgbClr val="000000"/>
                  </a:solidFill>
                  <a:round/>
                  <a:headEnd/>
                  <a:tailEnd/>
                </a:ln>
              </p:spPr>
              <p:txBody>
                <a:bodyPr wrap="none" anchor="ctr"/>
                <a:lstStyle/>
                <a:p>
                  <a:endParaRPr lang="en-GB"/>
                </a:p>
              </p:txBody>
            </p:sp>
          </p:grpSp>
          <p:grpSp>
            <p:nvGrpSpPr>
              <p:cNvPr id="23570" name="Group 13"/>
              <p:cNvGrpSpPr>
                <a:grpSpLocks/>
              </p:cNvGrpSpPr>
              <p:nvPr/>
            </p:nvGrpSpPr>
            <p:grpSpPr bwMode="auto">
              <a:xfrm>
                <a:off x="2608" y="3113"/>
                <a:ext cx="544" cy="680"/>
                <a:chOff x="2608" y="3113"/>
                <a:chExt cx="544" cy="680"/>
              </a:xfrm>
            </p:grpSpPr>
            <p:sp>
              <p:nvSpPr>
                <p:cNvPr id="23573" name="AutoShape 14"/>
                <p:cNvSpPr>
                  <a:spLocks noChangeArrowheads="1"/>
                </p:cNvSpPr>
                <p:nvPr/>
              </p:nvSpPr>
              <p:spPr bwMode="auto">
                <a:xfrm>
                  <a:off x="2608" y="3521"/>
                  <a:ext cx="544" cy="272"/>
                </a:xfrm>
                <a:prstGeom prst="can">
                  <a:avLst>
                    <a:gd name="adj" fmla="val 25000"/>
                  </a:avLst>
                </a:prstGeom>
                <a:solidFill>
                  <a:srgbClr val="CCFFFF"/>
                </a:solidFill>
                <a:ln w="12700">
                  <a:solidFill>
                    <a:schemeClr val="tx1"/>
                  </a:solidFill>
                  <a:round/>
                  <a:headEnd/>
                  <a:tailEnd/>
                </a:ln>
              </p:spPr>
              <p:txBody>
                <a:bodyPr wrap="none" anchor="ctr"/>
                <a:lstStyle/>
                <a:p>
                  <a:endParaRPr lang="en-GB"/>
                </a:p>
              </p:txBody>
            </p:sp>
            <p:sp>
              <p:nvSpPr>
                <p:cNvPr id="23574" name="AutoShape 15"/>
                <p:cNvSpPr>
                  <a:spLocks noChangeArrowheads="1"/>
                </p:cNvSpPr>
                <p:nvPr/>
              </p:nvSpPr>
              <p:spPr bwMode="auto">
                <a:xfrm>
                  <a:off x="2789" y="3385"/>
                  <a:ext cx="182" cy="182"/>
                </a:xfrm>
                <a:prstGeom prst="can">
                  <a:avLst>
                    <a:gd name="adj" fmla="val 25000"/>
                  </a:avLst>
                </a:prstGeom>
                <a:solidFill>
                  <a:srgbClr val="FFFF00"/>
                </a:solidFill>
                <a:ln w="9525">
                  <a:solidFill>
                    <a:schemeClr val="tx1"/>
                  </a:solidFill>
                  <a:round/>
                  <a:headEnd/>
                  <a:tailEnd/>
                </a:ln>
              </p:spPr>
              <p:txBody>
                <a:bodyPr wrap="none" anchor="ctr"/>
                <a:lstStyle/>
                <a:p>
                  <a:endParaRPr lang="en-GB"/>
                </a:p>
              </p:txBody>
            </p:sp>
            <p:sp>
              <p:nvSpPr>
                <p:cNvPr id="23575" name="Oval 16"/>
                <p:cNvSpPr>
                  <a:spLocks noChangeArrowheads="1"/>
                </p:cNvSpPr>
                <p:nvPr/>
              </p:nvSpPr>
              <p:spPr bwMode="auto">
                <a:xfrm>
                  <a:off x="2699" y="3113"/>
                  <a:ext cx="363" cy="363"/>
                </a:xfrm>
                <a:prstGeom prst="ellipse">
                  <a:avLst/>
                </a:prstGeom>
                <a:solidFill>
                  <a:srgbClr val="FFFF00"/>
                </a:solidFill>
                <a:ln w="25400">
                  <a:noFill/>
                  <a:round/>
                  <a:headEnd/>
                  <a:tailEnd/>
                </a:ln>
              </p:spPr>
              <p:txBody>
                <a:bodyPr wrap="none" anchor="ctr"/>
                <a:lstStyle/>
                <a:p>
                  <a:endParaRPr lang="en-GB"/>
                </a:p>
              </p:txBody>
            </p:sp>
            <p:sp>
              <p:nvSpPr>
                <p:cNvPr id="23576" name="Freeform 17"/>
                <p:cNvSpPr>
                  <a:spLocks/>
                </p:cNvSpPr>
                <p:nvPr/>
              </p:nvSpPr>
              <p:spPr bwMode="auto">
                <a:xfrm>
                  <a:off x="2767" y="3254"/>
                  <a:ext cx="217" cy="314"/>
                </a:xfrm>
                <a:custGeom>
                  <a:avLst/>
                  <a:gdLst>
                    <a:gd name="T0" fmla="*/ 55 w 217"/>
                    <a:gd name="T1" fmla="*/ 304 h 314"/>
                    <a:gd name="T2" fmla="*/ 53 w 217"/>
                    <a:gd name="T3" fmla="*/ 194 h 314"/>
                    <a:gd name="T4" fmla="*/ 25 w 217"/>
                    <a:gd name="T5" fmla="*/ 110 h 314"/>
                    <a:gd name="T6" fmla="*/ 7 w 217"/>
                    <a:gd name="T7" fmla="*/ 40 h 314"/>
                    <a:gd name="T8" fmla="*/ 1 w 217"/>
                    <a:gd name="T9" fmla="*/ 10 h 314"/>
                    <a:gd name="T10" fmla="*/ 9 w 217"/>
                    <a:gd name="T11" fmla="*/ 12 h 314"/>
                    <a:gd name="T12" fmla="*/ 23 w 217"/>
                    <a:gd name="T13" fmla="*/ 28 h 314"/>
                    <a:gd name="T14" fmla="*/ 37 w 217"/>
                    <a:gd name="T15" fmla="*/ 6 h 314"/>
                    <a:gd name="T16" fmla="*/ 55 w 217"/>
                    <a:gd name="T17" fmla="*/ 32 h 314"/>
                    <a:gd name="T18" fmla="*/ 79 w 217"/>
                    <a:gd name="T19" fmla="*/ 10 h 314"/>
                    <a:gd name="T20" fmla="*/ 87 w 217"/>
                    <a:gd name="T21" fmla="*/ 22 h 314"/>
                    <a:gd name="T22" fmla="*/ 93 w 217"/>
                    <a:gd name="T23" fmla="*/ 40 h 314"/>
                    <a:gd name="T24" fmla="*/ 115 w 217"/>
                    <a:gd name="T25" fmla="*/ 10 h 314"/>
                    <a:gd name="T26" fmla="*/ 131 w 217"/>
                    <a:gd name="T27" fmla="*/ 40 h 314"/>
                    <a:gd name="T28" fmla="*/ 147 w 217"/>
                    <a:gd name="T29" fmla="*/ 18 h 314"/>
                    <a:gd name="T30" fmla="*/ 151 w 217"/>
                    <a:gd name="T31" fmla="*/ 12 h 314"/>
                    <a:gd name="T32" fmla="*/ 167 w 217"/>
                    <a:gd name="T33" fmla="*/ 42 h 314"/>
                    <a:gd name="T34" fmla="*/ 181 w 217"/>
                    <a:gd name="T35" fmla="*/ 32 h 314"/>
                    <a:gd name="T36" fmla="*/ 197 w 217"/>
                    <a:gd name="T37" fmla="*/ 18 h 314"/>
                    <a:gd name="T38" fmla="*/ 217 w 217"/>
                    <a:gd name="T39" fmla="*/ 44 h 314"/>
                    <a:gd name="T40" fmla="*/ 173 w 217"/>
                    <a:gd name="T41" fmla="*/ 162 h 314"/>
                    <a:gd name="T42" fmla="*/ 159 w 217"/>
                    <a:gd name="T43" fmla="*/ 200 h 314"/>
                    <a:gd name="T44" fmla="*/ 159 w 217"/>
                    <a:gd name="T45" fmla="*/ 314 h 3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7"/>
                    <a:gd name="T70" fmla="*/ 0 h 314"/>
                    <a:gd name="T71" fmla="*/ 217 w 217"/>
                    <a:gd name="T72" fmla="*/ 314 h 3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7" h="314">
                      <a:moveTo>
                        <a:pt x="55" y="304"/>
                      </a:moveTo>
                      <a:cubicBezTo>
                        <a:pt x="54" y="267"/>
                        <a:pt x="55" y="231"/>
                        <a:pt x="53" y="194"/>
                      </a:cubicBezTo>
                      <a:cubicBezTo>
                        <a:pt x="52" y="167"/>
                        <a:pt x="31" y="136"/>
                        <a:pt x="25" y="110"/>
                      </a:cubicBezTo>
                      <a:cubicBezTo>
                        <a:pt x="19" y="87"/>
                        <a:pt x="11" y="63"/>
                        <a:pt x="7" y="40"/>
                      </a:cubicBezTo>
                      <a:cubicBezTo>
                        <a:pt x="7" y="37"/>
                        <a:pt x="0" y="12"/>
                        <a:pt x="1" y="10"/>
                      </a:cubicBezTo>
                      <a:cubicBezTo>
                        <a:pt x="2" y="8"/>
                        <a:pt x="6" y="11"/>
                        <a:pt x="9" y="12"/>
                      </a:cubicBezTo>
                      <a:cubicBezTo>
                        <a:pt x="15" y="16"/>
                        <a:pt x="23" y="28"/>
                        <a:pt x="23" y="28"/>
                      </a:cubicBezTo>
                      <a:cubicBezTo>
                        <a:pt x="31" y="22"/>
                        <a:pt x="32" y="14"/>
                        <a:pt x="37" y="6"/>
                      </a:cubicBezTo>
                      <a:cubicBezTo>
                        <a:pt x="49" y="10"/>
                        <a:pt x="49" y="22"/>
                        <a:pt x="55" y="32"/>
                      </a:cubicBezTo>
                      <a:cubicBezTo>
                        <a:pt x="67" y="28"/>
                        <a:pt x="67" y="14"/>
                        <a:pt x="79" y="10"/>
                      </a:cubicBezTo>
                      <a:cubicBezTo>
                        <a:pt x="86" y="30"/>
                        <a:pt x="75" y="0"/>
                        <a:pt x="87" y="22"/>
                      </a:cubicBezTo>
                      <a:cubicBezTo>
                        <a:pt x="90" y="28"/>
                        <a:pt x="93" y="40"/>
                        <a:pt x="93" y="40"/>
                      </a:cubicBezTo>
                      <a:cubicBezTo>
                        <a:pt x="100" y="29"/>
                        <a:pt x="106" y="19"/>
                        <a:pt x="115" y="10"/>
                      </a:cubicBezTo>
                      <a:cubicBezTo>
                        <a:pt x="119" y="21"/>
                        <a:pt x="127" y="29"/>
                        <a:pt x="131" y="40"/>
                      </a:cubicBezTo>
                      <a:cubicBezTo>
                        <a:pt x="137" y="31"/>
                        <a:pt x="138" y="24"/>
                        <a:pt x="147" y="18"/>
                      </a:cubicBezTo>
                      <a:cubicBezTo>
                        <a:pt x="148" y="16"/>
                        <a:pt x="149" y="12"/>
                        <a:pt x="151" y="12"/>
                      </a:cubicBezTo>
                      <a:cubicBezTo>
                        <a:pt x="152" y="12"/>
                        <a:pt x="164" y="34"/>
                        <a:pt x="167" y="42"/>
                      </a:cubicBezTo>
                      <a:cubicBezTo>
                        <a:pt x="176" y="39"/>
                        <a:pt x="172" y="35"/>
                        <a:pt x="181" y="32"/>
                      </a:cubicBezTo>
                      <a:cubicBezTo>
                        <a:pt x="185" y="26"/>
                        <a:pt x="197" y="18"/>
                        <a:pt x="197" y="18"/>
                      </a:cubicBezTo>
                      <a:cubicBezTo>
                        <a:pt x="209" y="21"/>
                        <a:pt x="210" y="34"/>
                        <a:pt x="217" y="44"/>
                      </a:cubicBezTo>
                      <a:cubicBezTo>
                        <a:pt x="204" y="84"/>
                        <a:pt x="186" y="122"/>
                        <a:pt x="173" y="162"/>
                      </a:cubicBezTo>
                      <a:cubicBezTo>
                        <a:pt x="169" y="174"/>
                        <a:pt x="159" y="187"/>
                        <a:pt x="159" y="200"/>
                      </a:cubicBezTo>
                      <a:cubicBezTo>
                        <a:pt x="158" y="238"/>
                        <a:pt x="159" y="276"/>
                        <a:pt x="159" y="314"/>
                      </a:cubicBezTo>
                    </a:path>
                  </a:pathLst>
                </a:custGeom>
                <a:noFill/>
                <a:ln w="12700">
                  <a:solidFill>
                    <a:schemeClr val="tx1"/>
                  </a:solidFill>
                  <a:round/>
                  <a:headEnd/>
                  <a:tailEnd/>
                </a:ln>
              </p:spPr>
              <p:txBody>
                <a:bodyPr/>
                <a:lstStyle/>
                <a:p>
                  <a:endParaRPr lang="en-GB"/>
                </a:p>
              </p:txBody>
            </p:sp>
          </p:grpSp>
          <p:sp>
            <p:nvSpPr>
              <p:cNvPr id="23571" name="Freeform 18"/>
              <p:cNvSpPr>
                <a:spLocks/>
              </p:cNvSpPr>
              <p:nvPr/>
            </p:nvSpPr>
            <p:spPr bwMode="auto">
              <a:xfrm>
                <a:off x="3140" y="1344"/>
                <a:ext cx="1572" cy="2326"/>
              </a:xfrm>
              <a:custGeom>
                <a:avLst/>
                <a:gdLst>
                  <a:gd name="T0" fmla="*/ 0 w 1572"/>
                  <a:gd name="T1" fmla="*/ 2326 h 2326"/>
                  <a:gd name="T2" fmla="*/ 1511 w 1572"/>
                  <a:gd name="T3" fmla="*/ 1179 h 2326"/>
                  <a:gd name="T4" fmla="*/ 367 w 1572"/>
                  <a:gd name="T5" fmla="*/ 0 h 2326"/>
                  <a:gd name="T6" fmla="*/ 0 60000 65536"/>
                  <a:gd name="T7" fmla="*/ 0 60000 65536"/>
                  <a:gd name="T8" fmla="*/ 0 60000 65536"/>
                  <a:gd name="T9" fmla="*/ 0 w 1572"/>
                  <a:gd name="T10" fmla="*/ 0 h 2326"/>
                  <a:gd name="T11" fmla="*/ 1572 w 1572"/>
                  <a:gd name="T12" fmla="*/ 2326 h 2326"/>
                </a:gdLst>
                <a:ahLst/>
                <a:cxnLst>
                  <a:cxn ang="T6">
                    <a:pos x="T0" y="T1"/>
                  </a:cxn>
                  <a:cxn ang="T7">
                    <a:pos x="T2" y="T3"/>
                  </a:cxn>
                  <a:cxn ang="T8">
                    <a:pos x="T4" y="T5"/>
                  </a:cxn>
                </a:cxnLst>
                <a:rect l="T9" t="T10" r="T11" b="T12"/>
                <a:pathLst>
                  <a:path w="1572" h="2326">
                    <a:moveTo>
                      <a:pt x="0" y="2326"/>
                    </a:moveTo>
                    <a:cubicBezTo>
                      <a:pt x="250" y="2133"/>
                      <a:pt x="1450" y="1566"/>
                      <a:pt x="1511" y="1179"/>
                    </a:cubicBezTo>
                    <a:cubicBezTo>
                      <a:pt x="1572" y="792"/>
                      <a:pt x="557" y="196"/>
                      <a:pt x="367" y="0"/>
                    </a:cubicBezTo>
                  </a:path>
                </a:pathLst>
              </a:custGeom>
              <a:noFill/>
              <a:ln w="25400">
                <a:solidFill>
                  <a:schemeClr val="tx1"/>
                </a:solidFill>
                <a:round/>
                <a:headEnd/>
                <a:tailEnd/>
              </a:ln>
            </p:spPr>
            <p:txBody>
              <a:bodyPr/>
              <a:lstStyle/>
              <a:p>
                <a:endParaRPr lang="en-GB"/>
              </a:p>
            </p:txBody>
          </p:sp>
          <p:sp>
            <p:nvSpPr>
              <p:cNvPr id="23572" name="Freeform 19"/>
              <p:cNvSpPr>
                <a:spLocks/>
              </p:cNvSpPr>
              <p:nvPr/>
            </p:nvSpPr>
            <p:spPr bwMode="auto">
              <a:xfrm>
                <a:off x="1157" y="1344"/>
                <a:ext cx="1451" cy="2313"/>
              </a:xfrm>
              <a:custGeom>
                <a:avLst/>
                <a:gdLst>
                  <a:gd name="T0" fmla="*/ 1451 w 1451"/>
                  <a:gd name="T1" fmla="*/ 2313 h 2313"/>
                  <a:gd name="T2" fmla="*/ 45 w 1451"/>
                  <a:gd name="T3" fmla="*/ 1088 h 2313"/>
                  <a:gd name="T4" fmla="*/ 1179 w 1451"/>
                  <a:gd name="T5" fmla="*/ 0 h 2313"/>
                  <a:gd name="T6" fmla="*/ 0 60000 65536"/>
                  <a:gd name="T7" fmla="*/ 0 60000 65536"/>
                  <a:gd name="T8" fmla="*/ 0 60000 65536"/>
                  <a:gd name="T9" fmla="*/ 0 w 1451"/>
                  <a:gd name="T10" fmla="*/ 0 h 2313"/>
                  <a:gd name="T11" fmla="*/ 1451 w 1451"/>
                  <a:gd name="T12" fmla="*/ 2313 h 2313"/>
                </a:gdLst>
                <a:ahLst/>
                <a:cxnLst>
                  <a:cxn ang="T6">
                    <a:pos x="T0" y="T1"/>
                  </a:cxn>
                  <a:cxn ang="T7">
                    <a:pos x="T2" y="T3"/>
                  </a:cxn>
                  <a:cxn ang="T8">
                    <a:pos x="T4" y="T5"/>
                  </a:cxn>
                </a:cxnLst>
                <a:rect l="T9" t="T10" r="T11" b="T12"/>
                <a:pathLst>
                  <a:path w="1451" h="2313">
                    <a:moveTo>
                      <a:pt x="1451" y="2313"/>
                    </a:moveTo>
                    <a:cubicBezTo>
                      <a:pt x="770" y="1893"/>
                      <a:pt x="90" y="1473"/>
                      <a:pt x="45" y="1088"/>
                    </a:cubicBezTo>
                    <a:cubicBezTo>
                      <a:pt x="0" y="703"/>
                      <a:pt x="990" y="181"/>
                      <a:pt x="1179" y="0"/>
                    </a:cubicBezTo>
                  </a:path>
                </a:pathLst>
              </a:custGeom>
              <a:noFill/>
              <a:ln w="25400">
                <a:solidFill>
                  <a:schemeClr val="tx1"/>
                </a:solidFill>
                <a:round/>
                <a:headEnd/>
                <a:tailEnd/>
              </a:ln>
            </p:spPr>
            <p:txBody>
              <a:bodyPr/>
              <a:lstStyle/>
              <a:p>
                <a:endParaRPr lang="en-GB"/>
              </a:p>
            </p:txBody>
          </p:sp>
        </p:grpSp>
        <p:sp>
          <p:nvSpPr>
            <p:cNvPr id="23567" name="Text Box 20"/>
            <p:cNvSpPr txBox="1">
              <a:spLocks noChangeArrowheads="1"/>
            </p:cNvSpPr>
            <p:nvPr/>
          </p:nvSpPr>
          <p:spPr bwMode="auto">
            <a:xfrm>
              <a:off x="3243" y="1570"/>
              <a:ext cx="318" cy="288"/>
            </a:xfrm>
            <a:prstGeom prst="rect">
              <a:avLst/>
            </a:prstGeom>
            <a:noFill/>
            <a:ln w="25400">
              <a:noFill/>
              <a:miter lim="800000"/>
              <a:headEnd/>
              <a:tailEnd/>
            </a:ln>
          </p:spPr>
          <p:txBody>
            <a:bodyPr>
              <a:spAutoFit/>
            </a:bodyPr>
            <a:lstStyle/>
            <a:p>
              <a:pPr>
                <a:spcBef>
                  <a:spcPct val="50000"/>
                </a:spcBef>
              </a:pPr>
              <a:r>
                <a:rPr lang="en-GB"/>
                <a:t>-</a:t>
              </a:r>
            </a:p>
          </p:txBody>
        </p:sp>
        <p:sp>
          <p:nvSpPr>
            <p:cNvPr id="23568" name="Text Box 21"/>
            <p:cNvSpPr txBox="1">
              <a:spLocks noChangeArrowheads="1"/>
            </p:cNvSpPr>
            <p:nvPr/>
          </p:nvSpPr>
          <p:spPr bwMode="auto">
            <a:xfrm>
              <a:off x="2517" y="1570"/>
              <a:ext cx="273" cy="288"/>
            </a:xfrm>
            <a:prstGeom prst="rect">
              <a:avLst/>
            </a:prstGeom>
            <a:noFill/>
            <a:ln w="25400">
              <a:noFill/>
              <a:miter lim="800000"/>
              <a:headEnd/>
              <a:tailEnd/>
            </a:ln>
          </p:spPr>
          <p:txBody>
            <a:bodyPr>
              <a:spAutoFit/>
            </a:bodyPr>
            <a:lstStyle/>
            <a:p>
              <a:pPr>
                <a:spcBef>
                  <a:spcPct val="50000"/>
                </a:spcBef>
              </a:pPr>
              <a:r>
                <a:rPr lang="en-GB"/>
                <a:t>+</a:t>
              </a:r>
            </a:p>
          </p:txBody>
        </p:sp>
      </p:grpSp>
      <p:grpSp>
        <p:nvGrpSpPr>
          <p:cNvPr id="7" name="Group 22"/>
          <p:cNvGrpSpPr>
            <a:grpSpLocks/>
          </p:cNvGrpSpPr>
          <p:nvPr/>
        </p:nvGrpSpPr>
        <p:grpSpPr bwMode="auto">
          <a:xfrm>
            <a:off x="5795963" y="2420938"/>
            <a:ext cx="647700" cy="503237"/>
            <a:chOff x="295" y="3249"/>
            <a:chExt cx="408" cy="317"/>
          </a:xfrm>
        </p:grpSpPr>
        <p:sp>
          <p:nvSpPr>
            <p:cNvPr id="23564" name="Oval 23"/>
            <p:cNvSpPr>
              <a:spLocks noChangeArrowheads="1"/>
            </p:cNvSpPr>
            <p:nvPr/>
          </p:nvSpPr>
          <p:spPr bwMode="auto">
            <a:xfrm>
              <a:off x="295" y="3249"/>
              <a:ext cx="317" cy="317"/>
            </a:xfrm>
            <a:prstGeom prst="ellipse">
              <a:avLst/>
            </a:prstGeom>
            <a:solidFill>
              <a:srgbClr val="FF99CC"/>
            </a:solidFill>
            <a:ln w="25400">
              <a:noFill/>
              <a:round/>
              <a:headEnd/>
              <a:tailEnd/>
            </a:ln>
          </p:spPr>
          <p:txBody>
            <a:bodyPr wrap="none" anchor="ctr"/>
            <a:lstStyle/>
            <a:p>
              <a:endParaRPr lang="en-GB"/>
            </a:p>
          </p:txBody>
        </p:sp>
        <p:sp>
          <p:nvSpPr>
            <p:cNvPr id="23565" name="Text Box 24"/>
            <p:cNvSpPr txBox="1">
              <a:spLocks noChangeArrowheads="1"/>
            </p:cNvSpPr>
            <p:nvPr/>
          </p:nvSpPr>
          <p:spPr bwMode="auto">
            <a:xfrm>
              <a:off x="340" y="3294"/>
              <a:ext cx="363" cy="231"/>
            </a:xfrm>
            <a:prstGeom prst="rect">
              <a:avLst/>
            </a:prstGeom>
            <a:noFill/>
            <a:ln w="25400">
              <a:noFill/>
              <a:miter lim="800000"/>
              <a:headEnd/>
              <a:tailEnd/>
            </a:ln>
          </p:spPr>
          <p:txBody>
            <a:bodyPr>
              <a:spAutoFit/>
            </a:bodyPr>
            <a:lstStyle/>
            <a:p>
              <a:pPr>
                <a:spcBef>
                  <a:spcPct val="50000"/>
                </a:spcBef>
              </a:pPr>
              <a:r>
                <a:rPr lang="en-GB"/>
                <a:t>e</a:t>
              </a:r>
              <a:r>
                <a:rPr lang="en-GB" baseline="30000"/>
                <a:t>-</a:t>
              </a:r>
            </a:p>
          </p:txBody>
        </p:sp>
      </p:grpSp>
      <p:grpSp>
        <p:nvGrpSpPr>
          <p:cNvPr id="8" name="Group 25"/>
          <p:cNvGrpSpPr>
            <a:grpSpLocks/>
          </p:cNvGrpSpPr>
          <p:nvPr/>
        </p:nvGrpSpPr>
        <p:grpSpPr bwMode="auto">
          <a:xfrm>
            <a:off x="3492500" y="5373688"/>
            <a:ext cx="647700" cy="503237"/>
            <a:chOff x="295" y="3249"/>
            <a:chExt cx="408" cy="317"/>
          </a:xfrm>
        </p:grpSpPr>
        <p:sp>
          <p:nvSpPr>
            <p:cNvPr id="23562" name="Oval 26"/>
            <p:cNvSpPr>
              <a:spLocks noChangeArrowheads="1"/>
            </p:cNvSpPr>
            <p:nvPr/>
          </p:nvSpPr>
          <p:spPr bwMode="auto">
            <a:xfrm>
              <a:off x="295" y="3249"/>
              <a:ext cx="317" cy="317"/>
            </a:xfrm>
            <a:prstGeom prst="ellipse">
              <a:avLst/>
            </a:prstGeom>
            <a:solidFill>
              <a:srgbClr val="FF99CC"/>
            </a:solidFill>
            <a:ln w="25400">
              <a:noFill/>
              <a:round/>
              <a:headEnd/>
              <a:tailEnd/>
            </a:ln>
          </p:spPr>
          <p:txBody>
            <a:bodyPr wrap="none" anchor="ctr"/>
            <a:lstStyle/>
            <a:p>
              <a:endParaRPr lang="en-GB"/>
            </a:p>
          </p:txBody>
        </p:sp>
        <p:sp>
          <p:nvSpPr>
            <p:cNvPr id="23563" name="Text Box 27"/>
            <p:cNvSpPr txBox="1">
              <a:spLocks noChangeArrowheads="1"/>
            </p:cNvSpPr>
            <p:nvPr/>
          </p:nvSpPr>
          <p:spPr bwMode="auto">
            <a:xfrm>
              <a:off x="340" y="3294"/>
              <a:ext cx="363" cy="231"/>
            </a:xfrm>
            <a:prstGeom prst="rect">
              <a:avLst/>
            </a:prstGeom>
            <a:noFill/>
            <a:ln w="25400">
              <a:noFill/>
              <a:miter lim="800000"/>
              <a:headEnd/>
              <a:tailEnd/>
            </a:ln>
          </p:spPr>
          <p:txBody>
            <a:bodyPr>
              <a:spAutoFit/>
            </a:bodyPr>
            <a:lstStyle/>
            <a:p>
              <a:pPr>
                <a:spcBef>
                  <a:spcPct val="50000"/>
                </a:spcBef>
              </a:pPr>
              <a:r>
                <a:rPr lang="en-GB"/>
                <a:t>e</a:t>
              </a:r>
              <a:r>
                <a:rPr lang="en-GB" baseline="30000"/>
                <a:t>-</a:t>
              </a:r>
            </a:p>
          </p:txBody>
        </p:sp>
      </p:grpSp>
      <p:sp>
        <p:nvSpPr>
          <p:cNvPr id="68636" name="Text Box 28"/>
          <p:cNvSpPr txBox="1">
            <a:spLocks noChangeArrowheads="1"/>
          </p:cNvSpPr>
          <p:nvPr/>
        </p:nvSpPr>
        <p:spPr bwMode="auto">
          <a:xfrm>
            <a:off x="2411413" y="4005263"/>
            <a:ext cx="4354512" cy="822325"/>
          </a:xfrm>
          <a:prstGeom prst="rect">
            <a:avLst/>
          </a:prstGeom>
          <a:solidFill>
            <a:schemeClr val="accent1"/>
          </a:solidFill>
          <a:ln w="19050">
            <a:noFill/>
            <a:miter lim="800000"/>
            <a:headEnd/>
            <a:tailEnd/>
          </a:ln>
        </p:spPr>
        <p:txBody>
          <a:bodyPr>
            <a:spAutoFit/>
          </a:bodyPr>
          <a:lstStyle/>
          <a:p>
            <a:pPr>
              <a:spcBef>
                <a:spcPct val="50000"/>
              </a:spcBef>
            </a:pPr>
            <a:r>
              <a:rPr lang="cy-GB"/>
              <a:t>By definition, current is “the rate of flow of charge”</a:t>
            </a:r>
            <a:endParaRPr lang="en-US"/>
          </a:p>
        </p:txBody>
      </p:sp>
      <p:cxnSp>
        <p:nvCxnSpPr>
          <p:cNvPr id="31" name="Straight Arrow Connector 30"/>
          <p:cNvCxnSpPr/>
          <p:nvPr/>
        </p:nvCxnSpPr>
        <p:spPr>
          <a:xfrm rot="5400000">
            <a:off x="5903912" y="1881188"/>
            <a:ext cx="576263" cy="5032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81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wipe(left)">
                                      <p:cBhvr>
                                        <p:cTn id="7" dur="500"/>
                                        <p:tgtEl>
                                          <p:spTgt spid="686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lide(from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5.83333E-6 -4.81481E-6 C 0.00833 0.00348 0.01301 0.01042 0.01944 0.01713 C 0.02256 0.02038 0.02586 0.02315 0.02899 0.02593 C 0.03055 0.02732 0.03385 0.0301 0.03385 0.0301 C 0.03767 0.0375 0.04131 0.04237 0.04687 0.04746 C 0.05242 0.0588 0.0618 0.06505 0.0677 0.07524 C 0.08055 0.09746 0.09531 0.11806 0.11301 0.13334 C 0.11666 0.14098 0.12152 0.14352 0.12586 0.15047 C 0.12708 0.15255 0.1276 0.15533 0.12899 0.15695 C 0.13194 0.16042 0.13871 0.16575 0.13871 0.16575 C 0.13975 0.16783 0.14062 0.17014 0.14201 0.172 C 0.1434 0.17385 0.14565 0.17431 0.14687 0.17639 C 0.14947 0.18033 0.15051 0.18565 0.15329 0.18936 C 0.15485 0.19144 0.15659 0.19375 0.15815 0.19584 C 0.15867 0.19792 0.15885 0.20024 0.15972 0.20209 C 0.16163 0.20672 0.16492 0.21019 0.16614 0.21505 C 0.16944 0.22801 0.17395 0.2382 0.17586 0.25163 C 0.1743 0.26852 0.17413 0.28426 0.16301 0.29468 C 0.15919 0.30926 0.1644 0.29468 0.15642 0.30325 C 0.146 0.31436 0.16076 0.30649 0.14843 0.31181 C 0.14253 0.31968 0.13576 0.325 0.12899 0.33125 C 0.12708 0.33288 0.12603 0.33588 0.1243 0.33774 C 0.11388 0.34862 0.1019 0.35788 0.09027 0.36575 C 0.08454 0.36968 0.08211 0.3757 0.07586 0.37848 C 0.06458 0.38843 0.06944 0.38403 0.06128 0.39144 C 0.05972 0.39283 0.05798 0.39445 0.05642 0.39584 C 0.05485 0.39723 0.05173 0.4 0.05173 0.4 C 0.04687 0.4095 0.04496 0.40602 0.03871 0.41297 C 0.02586 0.42732 0.00624 0.44838 -0.00973 0.45602 C -0.01129 0.45811 -0.01251 0.46112 -0.01442 0.4625 C -0.01737 0.46482 -0.02414 0.46667 -0.02414 0.46667 C -0.02987 0.472 -0.03681 0.47686 -0.04358 0.47963 C -0.05452 0.48936 -0.04949 0.48658 -0.05799 0.49028 C -0.05956 0.49167 -0.06112 0.49352 -0.06285 0.49468 C -0.06442 0.49561 -0.06615 0.49561 -0.06772 0.49676 C -0.07553 0.50255 -0.08369 0.50996 -0.09028 0.51829 " pathEditMode="relative" ptsTypes="fffffffffffffffffffffffffffffffffffA">
                                      <p:cBhvr>
                                        <p:cTn id="21" dur="2000" fill="hold"/>
                                        <p:tgtEl>
                                          <p:spTgt spid="7"/>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par>
                          <p:cTn id="26" fill="hold">
                            <p:stCondLst>
                              <p:cond delay="0"/>
                            </p:stCondLst>
                            <p:childTnLst>
                              <p:par>
                                <p:cTn id="27" presetID="12" presetClass="entr" presetSubtype="2"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slide(fromRigh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6.38889E-6 1.11111E-6 C -0.01683 -0.00741 -0.0269 -0.02454 -0.04183 -0.03426 C -0.05277 -0.04884 -0.04721 -0.04537 -0.05642 -0.04931 C -0.0585 -0.05139 -0.06058 -0.0537 -0.06284 -0.05579 C -0.06596 -0.0588 -0.07256 -0.06435 -0.07256 -0.06435 C -0.07742 -0.07454 -0.08471 -0.07778 -0.09027 -0.0882 C -0.09409 -0.09537 -0.09774 -0.10046 -0.10312 -0.10533 C -0.11249 -0.12384 -0.09982 -0.1007 -0.11128 -0.11597 C -0.11857 -0.1257 -0.10971 -0.12037 -0.11926 -0.12454 C -0.12031 -0.12662 -0.12117 -0.1294 -0.12256 -0.13102 C -0.12551 -0.13449 -0.13211 -0.13958 -0.13211 -0.13958 C -0.13732 -0.14977 -0.14687 -0.16065 -0.15485 -0.16759 C -0.15833 -0.18195 -0.15346 -0.16783 -0.16128 -0.17616 C -0.17221 -0.18773 -0.15659 -0.17894 -0.16926 -0.18495 C -0.17586 -0.19745 -0.18489 -0.20718 -0.19183 -0.21921 C -0.19426 -0.22338 -0.19617 -0.22778 -0.19826 -0.23218 C -0.1993 -0.23426 -0.20156 -0.23866 -0.20156 -0.23866 C -0.2026 -0.24259 -0.2052 -0.25255 -0.20642 -0.25787 C -0.20694 -0.25995 -0.20798 -0.26435 -0.20798 -0.26435 C -0.20676 -0.28333 -0.20642 -0.30208 -0.19826 -0.31829 C -0.19444 -0.33333 -0.18315 -0.34491 -0.17412 -0.35486 C -0.16596 -0.36389 -0.15833 -0.37408 -0.14999 -0.38264 C -0.13437 -0.39884 -0.11683 -0.41111 -0.10156 -0.42778 C -0.09062 -0.43982 -0.07864 -0.45 -0.0677 -0.46227 C -0.06596 -0.46412 -0.06458 -0.4669 -0.06284 -0.46875 C -0.05971 -0.47199 -0.05312 -0.47732 -0.05312 -0.47732 C -0.0486 -0.48658 -0.04201 -0.49074 -0.03541 -0.49676 C -0.0335 -0.49838 -0.03228 -0.50139 -0.03055 -0.50324 C -0.02742 -0.50648 -0.0236 -0.5081 -0.02083 -0.51181 C -0.01579 -0.51875 -0.0184 -0.51829 -0.0144 -0.51829 " pathEditMode="relative" ptsTypes="fffffffffffffffffffffffffffffA">
                                      <p:cBhvr>
                                        <p:cTn id="33" dur="2000" fill="hold"/>
                                        <p:tgtEl>
                                          <p:spTgt spid="8"/>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8636"/>
                                        </p:tgtEl>
                                        <p:attrNameLst>
                                          <p:attrName>style.visibility</p:attrName>
                                        </p:attrNameLst>
                                      </p:cBhvr>
                                      <p:to>
                                        <p:strVal val="visible"/>
                                      </p:to>
                                    </p:set>
                                    <p:animEffect transition="in" filter="wipe(left)">
                                      <p:cBhvr>
                                        <p:cTn id="38" dur="500"/>
                                        <p:tgtEl>
                                          <p:spTgt spid="6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animBg="1"/>
      <p:bldP spid="686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GB" smtClean="0"/>
              <a:t>Series Circuits</a:t>
            </a:r>
          </a:p>
        </p:txBody>
      </p:sp>
      <p:sp>
        <p:nvSpPr>
          <p:cNvPr id="3" name="Content Placeholder 2"/>
          <p:cNvSpPr>
            <a:spLocks noGrp="1"/>
          </p:cNvSpPr>
          <p:nvPr>
            <p:ph sz="quarter" idx="1"/>
          </p:nvPr>
        </p:nvSpPr>
        <p:spPr>
          <a:xfrm>
            <a:off x="457200" y="1219200"/>
            <a:ext cx="8229600" cy="4937125"/>
          </a:xfrm>
        </p:spPr>
        <p:txBody>
          <a:bodyPr>
            <a:normAutofit fontScale="85000" lnSpcReduction="10000"/>
          </a:bodyPr>
          <a:lstStyle/>
          <a:p>
            <a:r>
              <a:rPr lang="en-GB" smtClean="0"/>
              <a:t>The total resistance is the sum of the resistance of each component</a:t>
            </a:r>
          </a:p>
          <a:p>
            <a:pPr>
              <a:buFont typeface="Wingdings 3" pitchFamily="18" charset="2"/>
              <a:buNone/>
            </a:pPr>
            <a:endParaRPr lang="en-GB" smtClean="0"/>
          </a:p>
          <a:p>
            <a:r>
              <a:rPr lang="en-GB" smtClean="0"/>
              <a:t>There is the </a:t>
            </a:r>
            <a:r>
              <a:rPr lang="en-GB" u="sng" smtClean="0"/>
              <a:t>SAME</a:t>
            </a:r>
            <a:r>
              <a:rPr lang="en-GB" smtClean="0"/>
              <a:t> current through each component</a:t>
            </a:r>
          </a:p>
          <a:p>
            <a:pPr>
              <a:buFont typeface="Wingdings 3" pitchFamily="18" charset="2"/>
              <a:buNone/>
            </a:pPr>
            <a:endParaRPr lang="en-GB" smtClean="0"/>
          </a:p>
          <a:p>
            <a:r>
              <a:rPr lang="en-GB" smtClean="0"/>
              <a:t>The total potential difference (voltage) of the supply is </a:t>
            </a:r>
            <a:r>
              <a:rPr lang="en-GB" u="sng" smtClean="0"/>
              <a:t>SHARED</a:t>
            </a:r>
            <a:r>
              <a:rPr lang="en-GB" smtClean="0"/>
              <a:t> between the components</a:t>
            </a:r>
          </a:p>
          <a:p>
            <a:endParaRPr lang="en-GB" smtClean="0"/>
          </a:p>
          <a:p>
            <a:r>
              <a:rPr lang="en-GB" smtClean="0"/>
              <a:t>The potential difference (voltage) provided by cells connected in series is the sum of the potential difference of each cell</a:t>
            </a:r>
          </a:p>
        </p:txBody>
      </p:sp>
    </p:spTree>
    <p:extLst>
      <p:ext uri="{BB962C8B-B14F-4D97-AF65-F5344CB8AC3E}">
        <p14:creationId xmlns:p14="http://schemas.microsoft.com/office/powerpoint/2010/main" val="317232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13" name="Group 477"/>
          <p:cNvGraphicFramePr>
            <a:graphicFrameLocks noGrp="1"/>
          </p:cNvGraphicFramePr>
          <p:nvPr/>
        </p:nvGraphicFramePr>
        <p:xfrm>
          <a:off x="1905000" y="1524000"/>
          <a:ext cx="5791200" cy="3454400"/>
        </p:xfrm>
        <a:graphic>
          <a:graphicData uri="http://schemas.openxmlformats.org/drawingml/2006/table">
            <a:tbl>
              <a:tblPr/>
              <a:tblGrid>
                <a:gridCol w="1158875"/>
                <a:gridCol w="1157288"/>
                <a:gridCol w="1158875"/>
                <a:gridCol w="1157287"/>
                <a:gridCol w="1158875"/>
              </a:tblGrid>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r>
            </a:tbl>
          </a:graphicData>
        </a:graphic>
      </p:graphicFrame>
      <p:sp>
        <p:nvSpPr>
          <p:cNvPr id="24609" name="Rectangle 2"/>
          <p:cNvSpPr>
            <a:spLocks noGrp="1" noChangeArrowheads="1"/>
          </p:cNvSpPr>
          <p:nvPr>
            <p:ph type="title"/>
          </p:nvPr>
        </p:nvSpPr>
        <p:spPr>
          <a:xfrm>
            <a:off x="193675" y="-201613"/>
            <a:ext cx="8229600" cy="914401"/>
          </a:xfrm>
        </p:spPr>
        <p:txBody>
          <a:bodyPr/>
          <a:lstStyle/>
          <a:p>
            <a:pPr eaLnBrk="1" hangingPunct="1"/>
            <a:r>
              <a:rPr lang="en-GB" smtClean="0"/>
              <a:t>Distance-time graphs</a:t>
            </a:r>
          </a:p>
        </p:txBody>
      </p:sp>
      <p:sp>
        <p:nvSpPr>
          <p:cNvPr id="24610" name="Text Box 73"/>
          <p:cNvSpPr txBox="1">
            <a:spLocks noChangeArrowheads="1"/>
          </p:cNvSpPr>
          <p:nvPr/>
        </p:nvSpPr>
        <p:spPr bwMode="auto">
          <a:xfrm>
            <a:off x="468313" y="981075"/>
            <a:ext cx="1425575" cy="4338638"/>
          </a:xfrm>
          <a:prstGeom prst="rect">
            <a:avLst/>
          </a:prstGeom>
          <a:noFill/>
          <a:ln w="9525">
            <a:noFill/>
            <a:miter lim="800000"/>
            <a:headEnd/>
            <a:tailEnd/>
          </a:ln>
        </p:spPr>
        <p:txBody>
          <a:bodyPr>
            <a:spAutoFit/>
          </a:bodyPr>
          <a:lstStyle/>
          <a:p>
            <a:pPr algn="r">
              <a:lnSpc>
                <a:spcPct val="190000"/>
              </a:lnSpc>
              <a:spcBef>
                <a:spcPct val="50000"/>
              </a:spcBef>
            </a:pPr>
            <a:r>
              <a:rPr lang="en-GB" sz="2400">
                <a:latin typeface="Gill Sans MT" pitchFamily="34" charset="0"/>
              </a:rPr>
              <a:t>40</a:t>
            </a:r>
          </a:p>
          <a:p>
            <a:pPr algn="r">
              <a:lnSpc>
                <a:spcPct val="190000"/>
              </a:lnSpc>
              <a:spcBef>
                <a:spcPct val="50000"/>
              </a:spcBef>
            </a:pPr>
            <a:r>
              <a:rPr lang="en-GB" sz="2400">
                <a:latin typeface="Gill Sans MT" pitchFamily="34" charset="0"/>
              </a:rPr>
              <a:t>30</a:t>
            </a:r>
          </a:p>
          <a:p>
            <a:pPr algn="r">
              <a:lnSpc>
                <a:spcPct val="190000"/>
              </a:lnSpc>
              <a:spcBef>
                <a:spcPct val="50000"/>
              </a:spcBef>
            </a:pPr>
            <a:r>
              <a:rPr lang="en-GB" sz="2400">
                <a:latin typeface="Gill Sans MT" pitchFamily="34" charset="0"/>
              </a:rPr>
              <a:t>20</a:t>
            </a:r>
          </a:p>
          <a:p>
            <a:pPr algn="r">
              <a:lnSpc>
                <a:spcPct val="190000"/>
              </a:lnSpc>
              <a:spcBef>
                <a:spcPct val="50000"/>
              </a:spcBef>
            </a:pPr>
            <a:r>
              <a:rPr lang="en-GB" sz="2400">
                <a:latin typeface="Gill Sans MT" pitchFamily="34" charset="0"/>
              </a:rPr>
              <a:t>10</a:t>
            </a:r>
          </a:p>
          <a:p>
            <a:pPr algn="r">
              <a:lnSpc>
                <a:spcPct val="190000"/>
              </a:lnSpc>
              <a:spcBef>
                <a:spcPct val="50000"/>
              </a:spcBef>
            </a:pPr>
            <a:r>
              <a:rPr lang="en-GB" sz="2400">
                <a:latin typeface="Gill Sans MT" pitchFamily="34" charset="0"/>
              </a:rPr>
              <a:t>0</a:t>
            </a:r>
          </a:p>
        </p:txBody>
      </p:sp>
      <p:sp>
        <p:nvSpPr>
          <p:cNvPr id="24611" name="Text Box 74"/>
          <p:cNvSpPr txBox="1">
            <a:spLocks noChangeArrowheads="1"/>
          </p:cNvSpPr>
          <p:nvPr/>
        </p:nvSpPr>
        <p:spPr bwMode="auto">
          <a:xfrm>
            <a:off x="2843213" y="5084763"/>
            <a:ext cx="5538787" cy="369887"/>
          </a:xfrm>
          <a:prstGeom prst="rect">
            <a:avLst/>
          </a:prstGeom>
          <a:noFill/>
          <a:ln w="9525">
            <a:noFill/>
            <a:miter lim="800000"/>
            <a:headEnd/>
            <a:tailEnd/>
          </a:ln>
        </p:spPr>
        <p:txBody>
          <a:bodyPr>
            <a:spAutoFit/>
          </a:bodyPr>
          <a:lstStyle/>
          <a:p>
            <a:pPr>
              <a:spcBef>
                <a:spcPct val="50000"/>
              </a:spcBef>
            </a:pPr>
            <a:r>
              <a:rPr lang="en-GB">
                <a:latin typeface="Gill Sans MT" pitchFamily="34" charset="0"/>
              </a:rPr>
              <a:t>20	   40	       60	            80	100</a:t>
            </a:r>
          </a:p>
        </p:txBody>
      </p:sp>
      <p:sp>
        <p:nvSpPr>
          <p:cNvPr id="14411" name="Line 75"/>
          <p:cNvSpPr>
            <a:spLocks noChangeShapeType="1"/>
          </p:cNvSpPr>
          <p:nvPr/>
        </p:nvSpPr>
        <p:spPr bwMode="auto">
          <a:xfrm flipV="1">
            <a:off x="1905000" y="4114800"/>
            <a:ext cx="1143000" cy="838200"/>
          </a:xfrm>
          <a:prstGeom prst="line">
            <a:avLst/>
          </a:prstGeom>
          <a:noFill/>
          <a:ln w="50800">
            <a:solidFill>
              <a:srgbClr val="FFCC00"/>
            </a:solidFill>
            <a:round/>
            <a:headEnd/>
            <a:tailEnd/>
          </a:ln>
        </p:spPr>
        <p:txBody>
          <a:bodyPr/>
          <a:lstStyle/>
          <a:p>
            <a:endParaRPr lang="en-US"/>
          </a:p>
        </p:txBody>
      </p:sp>
      <p:sp>
        <p:nvSpPr>
          <p:cNvPr id="14601" name="Line 265"/>
          <p:cNvSpPr>
            <a:spLocks noChangeShapeType="1"/>
          </p:cNvSpPr>
          <p:nvPr/>
        </p:nvSpPr>
        <p:spPr bwMode="auto">
          <a:xfrm flipV="1">
            <a:off x="3048000" y="4114800"/>
            <a:ext cx="1219200" cy="0"/>
          </a:xfrm>
          <a:prstGeom prst="line">
            <a:avLst/>
          </a:prstGeom>
          <a:noFill/>
          <a:ln w="50800">
            <a:solidFill>
              <a:srgbClr val="FFCC00"/>
            </a:solidFill>
            <a:round/>
            <a:headEnd/>
            <a:tailEnd/>
          </a:ln>
        </p:spPr>
        <p:txBody>
          <a:bodyPr/>
          <a:lstStyle/>
          <a:p>
            <a:endParaRPr lang="en-US"/>
          </a:p>
        </p:txBody>
      </p:sp>
      <p:sp>
        <p:nvSpPr>
          <p:cNvPr id="14814" name="Line 478"/>
          <p:cNvSpPr>
            <a:spLocks noChangeShapeType="1"/>
          </p:cNvSpPr>
          <p:nvPr/>
        </p:nvSpPr>
        <p:spPr bwMode="auto">
          <a:xfrm flipV="1">
            <a:off x="4267200" y="1524000"/>
            <a:ext cx="1066800" cy="2590800"/>
          </a:xfrm>
          <a:prstGeom prst="line">
            <a:avLst/>
          </a:prstGeom>
          <a:noFill/>
          <a:ln w="50800">
            <a:solidFill>
              <a:srgbClr val="FFCC00"/>
            </a:solidFill>
            <a:round/>
            <a:headEnd/>
            <a:tailEnd/>
          </a:ln>
        </p:spPr>
        <p:txBody>
          <a:bodyPr/>
          <a:lstStyle/>
          <a:p>
            <a:endParaRPr lang="en-US"/>
          </a:p>
        </p:txBody>
      </p:sp>
      <p:sp>
        <p:nvSpPr>
          <p:cNvPr id="14815" name="Line 479"/>
          <p:cNvSpPr>
            <a:spLocks noChangeShapeType="1"/>
          </p:cNvSpPr>
          <p:nvPr/>
        </p:nvSpPr>
        <p:spPr bwMode="auto">
          <a:xfrm flipH="1" flipV="1">
            <a:off x="5334000" y="1524000"/>
            <a:ext cx="2362200" cy="3429000"/>
          </a:xfrm>
          <a:prstGeom prst="line">
            <a:avLst/>
          </a:prstGeom>
          <a:noFill/>
          <a:ln w="50800">
            <a:solidFill>
              <a:srgbClr val="FFCC00"/>
            </a:solidFill>
            <a:round/>
            <a:headEnd/>
            <a:tailEnd/>
          </a:ln>
        </p:spPr>
        <p:txBody>
          <a:bodyPr/>
          <a:lstStyle/>
          <a:p>
            <a:endParaRPr lang="en-US"/>
          </a:p>
        </p:txBody>
      </p:sp>
      <p:grpSp>
        <p:nvGrpSpPr>
          <p:cNvPr id="2" name="Group 505"/>
          <p:cNvGrpSpPr>
            <a:grpSpLocks/>
          </p:cNvGrpSpPr>
          <p:nvPr/>
        </p:nvGrpSpPr>
        <p:grpSpPr bwMode="auto">
          <a:xfrm>
            <a:off x="5940427" y="1066800"/>
            <a:ext cx="3203576" cy="1506539"/>
            <a:chOff x="3742" y="672"/>
            <a:chExt cx="2018" cy="949"/>
          </a:xfrm>
          <a:solidFill>
            <a:schemeClr val="accent1"/>
          </a:solidFill>
        </p:grpSpPr>
        <p:sp>
          <p:nvSpPr>
            <p:cNvPr id="14390" name="Text Box 483"/>
            <p:cNvSpPr txBox="1">
              <a:spLocks noChangeArrowheads="1"/>
            </p:cNvSpPr>
            <p:nvPr/>
          </p:nvSpPr>
          <p:spPr bwMode="auto">
            <a:xfrm>
              <a:off x="3742" y="672"/>
              <a:ext cx="2018" cy="669"/>
            </a:xfrm>
            <a:prstGeom prst="rect">
              <a:avLst/>
            </a:prstGeom>
            <a:grpFill/>
            <a:ln w="9525">
              <a:noFill/>
              <a:miter lim="800000"/>
              <a:headEnd/>
              <a:tailEnd/>
            </a:ln>
          </p:spPr>
          <p:txBody>
            <a:bodyPr>
              <a:spAutoFit/>
            </a:bodyPr>
            <a:lstStyle/>
            <a:p>
              <a:pPr marL="457200" indent="-457200" fontAlgn="auto">
                <a:spcBef>
                  <a:spcPct val="50000"/>
                </a:spcBef>
                <a:spcAft>
                  <a:spcPts val="0"/>
                </a:spcAft>
                <a:defRPr/>
              </a:pPr>
              <a:r>
                <a:rPr lang="en-GB" dirty="0">
                  <a:latin typeface="+mn-lt"/>
                </a:rPr>
                <a:t>4) Diagonal line downwards = Speed</a:t>
              </a:r>
            </a:p>
            <a:p>
              <a:pPr marL="457200" indent="-457200" fontAlgn="auto">
                <a:spcBef>
                  <a:spcPct val="50000"/>
                </a:spcBef>
                <a:spcAft>
                  <a:spcPts val="0"/>
                </a:spcAft>
                <a:buFontTx/>
                <a:buChar char="•"/>
                <a:defRPr/>
              </a:pPr>
              <a:endParaRPr lang="en-GB" dirty="0">
                <a:latin typeface="+mn-lt"/>
              </a:endParaRPr>
            </a:p>
          </p:txBody>
        </p:sp>
        <p:sp>
          <p:nvSpPr>
            <p:cNvPr id="14391" name="AutoShape 489"/>
            <p:cNvSpPr>
              <a:spLocks noChangeArrowheads="1"/>
            </p:cNvSpPr>
            <p:nvPr/>
          </p:nvSpPr>
          <p:spPr bwMode="auto">
            <a:xfrm rot="8416817">
              <a:off x="3936" y="1470"/>
              <a:ext cx="956" cy="151"/>
            </a:xfrm>
            <a:prstGeom prst="rightArrow">
              <a:avLst>
                <a:gd name="adj1" fmla="val 50000"/>
                <a:gd name="adj2" fmla="val 124306"/>
              </a:avLst>
            </a:prstGeom>
            <a:grpFill/>
            <a:ln w="9525">
              <a:noFill/>
              <a:miter lim="800000"/>
              <a:headEnd/>
              <a:tailEnd/>
            </a:ln>
          </p:spPr>
          <p:txBody>
            <a:bodyPr wrap="none" anchor="ctr"/>
            <a:lstStyle/>
            <a:p>
              <a:pPr fontAlgn="auto">
                <a:spcBef>
                  <a:spcPts val="0"/>
                </a:spcBef>
                <a:spcAft>
                  <a:spcPts val="0"/>
                </a:spcAft>
                <a:defRPr/>
              </a:pPr>
              <a:endParaRPr lang="en-US">
                <a:latin typeface="+mn-lt"/>
              </a:endParaRPr>
            </a:p>
          </p:txBody>
        </p:sp>
      </p:grpSp>
      <p:grpSp>
        <p:nvGrpSpPr>
          <p:cNvPr id="3" name="Group 504"/>
          <p:cNvGrpSpPr>
            <a:grpSpLocks/>
          </p:cNvGrpSpPr>
          <p:nvPr/>
        </p:nvGrpSpPr>
        <p:grpSpPr bwMode="auto">
          <a:xfrm>
            <a:off x="4139952" y="3080467"/>
            <a:ext cx="4648200" cy="3652838"/>
            <a:chOff x="2640" y="1968"/>
            <a:chExt cx="2928" cy="2301"/>
          </a:xfrm>
          <a:solidFill>
            <a:schemeClr val="accent1"/>
          </a:solidFill>
        </p:grpSpPr>
        <p:sp>
          <p:nvSpPr>
            <p:cNvPr id="14388" name="Text Box 482"/>
            <p:cNvSpPr txBox="1">
              <a:spLocks noChangeArrowheads="1"/>
            </p:cNvSpPr>
            <p:nvPr/>
          </p:nvSpPr>
          <p:spPr bwMode="auto">
            <a:xfrm>
              <a:off x="2640" y="3600"/>
              <a:ext cx="2928" cy="669"/>
            </a:xfrm>
            <a:prstGeom prst="rect">
              <a:avLst/>
            </a:prstGeom>
            <a:grpFill/>
            <a:ln w="9525">
              <a:noFill/>
              <a:miter lim="800000"/>
              <a:headEnd/>
              <a:tailEnd/>
            </a:ln>
          </p:spPr>
          <p:txBody>
            <a:bodyPr>
              <a:spAutoFit/>
            </a:bodyPr>
            <a:lstStyle/>
            <a:p>
              <a:pPr marL="457200" indent="-457200" fontAlgn="auto">
                <a:spcBef>
                  <a:spcPct val="50000"/>
                </a:spcBef>
                <a:spcAft>
                  <a:spcPts val="0"/>
                </a:spcAft>
                <a:defRPr/>
              </a:pPr>
              <a:r>
                <a:rPr lang="en-GB" dirty="0">
                  <a:latin typeface="+mn-lt"/>
                </a:rPr>
                <a:t>3) Steeper diagonal line = Speed (Faster than in 1) as the gradient is steeper</a:t>
              </a:r>
            </a:p>
            <a:p>
              <a:pPr marL="457200" indent="-457200" fontAlgn="auto">
                <a:spcBef>
                  <a:spcPct val="50000"/>
                </a:spcBef>
                <a:spcAft>
                  <a:spcPts val="0"/>
                </a:spcAft>
                <a:buFontTx/>
                <a:buChar char="•"/>
                <a:defRPr/>
              </a:pPr>
              <a:endParaRPr lang="en-GB" dirty="0">
                <a:latin typeface="+mn-lt"/>
              </a:endParaRPr>
            </a:p>
          </p:txBody>
        </p:sp>
        <p:sp>
          <p:nvSpPr>
            <p:cNvPr id="14389" name="AutoShape 491"/>
            <p:cNvSpPr>
              <a:spLocks noChangeArrowheads="1"/>
            </p:cNvSpPr>
            <p:nvPr/>
          </p:nvSpPr>
          <p:spPr bwMode="auto">
            <a:xfrm rot="-5783162">
              <a:off x="2283" y="2709"/>
              <a:ext cx="1632" cy="149"/>
            </a:xfrm>
            <a:prstGeom prst="rightArrow">
              <a:avLst>
                <a:gd name="adj1" fmla="val 50000"/>
                <a:gd name="adj2" fmla="val 273826"/>
              </a:avLst>
            </a:prstGeom>
            <a:grpFill/>
            <a:ln w="9525">
              <a:noFill/>
              <a:miter lim="800000"/>
              <a:headEnd/>
              <a:tailEnd/>
            </a:ln>
          </p:spPr>
          <p:txBody>
            <a:bodyPr wrap="none" anchor="ctr"/>
            <a:lstStyle/>
            <a:p>
              <a:pPr fontAlgn="auto">
                <a:spcBef>
                  <a:spcPts val="0"/>
                </a:spcBef>
                <a:spcAft>
                  <a:spcPts val="0"/>
                </a:spcAft>
                <a:defRPr/>
              </a:pPr>
              <a:endParaRPr lang="en-US">
                <a:latin typeface="+mn-lt"/>
              </a:endParaRPr>
            </a:p>
          </p:txBody>
        </p:sp>
      </p:grpSp>
      <p:grpSp>
        <p:nvGrpSpPr>
          <p:cNvPr id="4" name="Group 499"/>
          <p:cNvGrpSpPr>
            <a:grpSpLocks/>
          </p:cNvGrpSpPr>
          <p:nvPr/>
        </p:nvGrpSpPr>
        <p:grpSpPr bwMode="auto">
          <a:xfrm>
            <a:off x="381000" y="4570413"/>
            <a:ext cx="3111500" cy="1928812"/>
            <a:chOff x="240" y="2879"/>
            <a:chExt cx="1960" cy="1215"/>
          </a:xfrm>
        </p:grpSpPr>
        <p:sp>
          <p:nvSpPr>
            <p:cNvPr id="24622" name="Text Box 481"/>
            <p:cNvSpPr txBox="1">
              <a:spLocks noChangeArrowheads="1"/>
            </p:cNvSpPr>
            <p:nvPr/>
          </p:nvSpPr>
          <p:spPr bwMode="auto">
            <a:xfrm>
              <a:off x="240" y="3600"/>
              <a:ext cx="1960" cy="494"/>
            </a:xfrm>
            <a:prstGeom prst="rect">
              <a:avLst/>
            </a:prstGeom>
            <a:solidFill>
              <a:schemeClr val="accent1"/>
            </a:solidFill>
            <a:ln w="9525">
              <a:noFill/>
              <a:miter lim="800000"/>
              <a:headEnd/>
              <a:tailEnd/>
            </a:ln>
          </p:spPr>
          <p:txBody>
            <a:bodyPr>
              <a:spAutoFit/>
            </a:bodyPr>
            <a:lstStyle/>
            <a:p>
              <a:pPr marL="457200" indent="-457200">
                <a:spcBef>
                  <a:spcPct val="50000"/>
                </a:spcBef>
                <a:buFontTx/>
                <a:buAutoNum type="arabicParenR"/>
              </a:pPr>
              <a:r>
                <a:rPr lang="en-GB">
                  <a:latin typeface="Gill Sans MT" pitchFamily="34" charset="0"/>
                </a:rPr>
                <a:t>Diagonal line = Speed</a:t>
              </a:r>
            </a:p>
            <a:p>
              <a:pPr marL="457200" indent="-457200">
                <a:spcBef>
                  <a:spcPct val="50000"/>
                </a:spcBef>
                <a:buFontTx/>
                <a:buAutoNum type="arabicParenR"/>
              </a:pPr>
              <a:endParaRPr lang="en-GB">
                <a:latin typeface="Gill Sans MT" pitchFamily="34" charset="0"/>
              </a:endParaRPr>
            </a:p>
          </p:txBody>
        </p:sp>
        <p:sp>
          <p:nvSpPr>
            <p:cNvPr id="24623" name="AutoShape 492"/>
            <p:cNvSpPr>
              <a:spLocks noChangeArrowheads="1"/>
            </p:cNvSpPr>
            <p:nvPr/>
          </p:nvSpPr>
          <p:spPr bwMode="auto">
            <a:xfrm rot="-5828502">
              <a:off x="1197" y="3170"/>
              <a:ext cx="720" cy="137"/>
            </a:xfrm>
            <a:prstGeom prst="rightArrow">
              <a:avLst>
                <a:gd name="adj1" fmla="val 50000"/>
                <a:gd name="adj2" fmla="val 131387"/>
              </a:avLst>
            </a:prstGeom>
            <a:solidFill>
              <a:schemeClr val="accent1"/>
            </a:solidFill>
            <a:ln w="9525">
              <a:noFill/>
              <a:miter lim="800000"/>
              <a:headEnd/>
              <a:tailEnd/>
            </a:ln>
          </p:spPr>
          <p:txBody>
            <a:bodyPr wrap="none" anchor="ctr"/>
            <a:lstStyle/>
            <a:p>
              <a:endParaRPr lang="en-GB">
                <a:latin typeface="Gill Sans MT" pitchFamily="34" charset="0"/>
              </a:endParaRPr>
            </a:p>
          </p:txBody>
        </p:sp>
      </p:grpSp>
      <p:grpSp>
        <p:nvGrpSpPr>
          <p:cNvPr id="5" name="Group 503"/>
          <p:cNvGrpSpPr>
            <a:grpSpLocks/>
          </p:cNvGrpSpPr>
          <p:nvPr/>
        </p:nvGrpSpPr>
        <p:grpSpPr bwMode="auto">
          <a:xfrm>
            <a:off x="228600" y="1066800"/>
            <a:ext cx="3335338" cy="2698750"/>
            <a:chOff x="144" y="672"/>
            <a:chExt cx="2101" cy="1700"/>
          </a:xfrm>
          <a:solidFill>
            <a:schemeClr val="accent1"/>
          </a:solidFill>
        </p:grpSpPr>
        <p:sp>
          <p:nvSpPr>
            <p:cNvPr id="14384" name="Text Box 484"/>
            <p:cNvSpPr txBox="1">
              <a:spLocks noChangeArrowheads="1"/>
            </p:cNvSpPr>
            <p:nvPr/>
          </p:nvSpPr>
          <p:spPr bwMode="auto">
            <a:xfrm>
              <a:off x="144" y="672"/>
              <a:ext cx="2101" cy="494"/>
            </a:xfrm>
            <a:prstGeom prst="rect">
              <a:avLst/>
            </a:prstGeom>
            <a:grpFill/>
            <a:ln w="9525">
              <a:noFill/>
              <a:miter lim="800000"/>
              <a:headEnd/>
              <a:tailEnd/>
            </a:ln>
          </p:spPr>
          <p:txBody>
            <a:bodyPr>
              <a:spAutoFit/>
            </a:bodyPr>
            <a:lstStyle/>
            <a:p>
              <a:pPr marL="457200" indent="-457200" fontAlgn="auto">
                <a:spcBef>
                  <a:spcPct val="50000"/>
                </a:spcBef>
                <a:spcAft>
                  <a:spcPts val="0"/>
                </a:spcAft>
                <a:defRPr/>
              </a:pPr>
              <a:r>
                <a:rPr lang="en-GB" dirty="0">
                  <a:latin typeface="+mn-lt"/>
                </a:rPr>
                <a:t>2) Horizontal line = Stationary</a:t>
              </a:r>
            </a:p>
            <a:p>
              <a:pPr marL="457200" indent="-457200" fontAlgn="auto">
                <a:spcBef>
                  <a:spcPct val="50000"/>
                </a:spcBef>
                <a:spcAft>
                  <a:spcPts val="0"/>
                </a:spcAft>
                <a:buFontTx/>
                <a:buChar char="•"/>
                <a:defRPr/>
              </a:pPr>
              <a:endParaRPr lang="en-GB" dirty="0">
                <a:latin typeface="+mn-lt"/>
              </a:endParaRPr>
            </a:p>
          </p:txBody>
        </p:sp>
        <p:sp>
          <p:nvSpPr>
            <p:cNvPr id="14385" name="AutoShape 493"/>
            <p:cNvSpPr>
              <a:spLocks noChangeArrowheads="1"/>
            </p:cNvSpPr>
            <p:nvPr/>
          </p:nvSpPr>
          <p:spPr bwMode="auto">
            <a:xfrm rot="3676838">
              <a:off x="1348" y="1607"/>
              <a:ext cx="1336" cy="193"/>
            </a:xfrm>
            <a:prstGeom prst="rightArrow">
              <a:avLst>
                <a:gd name="adj1" fmla="val 50000"/>
                <a:gd name="adj2" fmla="val 173057"/>
              </a:avLst>
            </a:prstGeom>
            <a:grpFill/>
            <a:ln w="9525">
              <a:noFill/>
              <a:miter lim="800000"/>
              <a:headEnd/>
              <a:tailEnd/>
            </a:ln>
          </p:spPr>
          <p:txBody>
            <a:bodyPr wrap="none" anchor="ctr"/>
            <a:lstStyle/>
            <a:p>
              <a:pPr fontAlgn="auto">
                <a:spcBef>
                  <a:spcPts val="0"/>
                </a:spcBef>
                <a:spcAft>
                  <a:spcPts val="0"/>
                </a:spcAft>
                <a:defRPr/>
              </a:pPr>
              <a:endParaRPr lang="en-US">
                <a:latin typeface="+mn-lt"/>
              </a:endParaRPr>
            </a:p>
          </p:txBody>
        </p:sp>
      </p:grpSp>
      <p:sp>
        <p:nvSpPr>
          <p:cNvPr id="14382" name="Text Box 501"/>
          <p:cNvSpPr txBox="1">
            <a:spLocks noChangeArrowheads="1"/>
          </p:cNvSpPr>
          <p:nvPr/>
        </p:nvSpPr>
        <p:spPr bwMode="auto">
          <a:xfrm>
            <a:off x="0" y="2708275"/>
            <a:ext cx="1476375" cy="862013"/>
          </a:xfrm>
          <a:prstGeom prst="rect">
            <a:avLst/>
          </a:prstGeom>
          <a:noFill/>
          <a:ln w="9525">
            <a:noFill/>
            <a:miter lim="800000"/>
            <a:headEnd/>
            <a:tailEnd/>
          </a:ln>
        </p:spPr>
        <p:txBody>
          <a:bodyPr>
            <a:spAutoFit/>
          </a:bodyPr>
          <a:lstStyle/>
          <a:p>
            <a:pPr fontAlgn="auto">
              <a:spcBef>
                <a:spcPct val="50000"/>
              </a:spcBef>
              <a:spcAft>
                <a:spcPts val="0"/>
              </a:spcAft>
              <a:defRPr/>
            </a:pPr>
            <a:r>
              <a:rPr lang="en-GB" sz="2000" i="1" dirty="0">
                <a:latin typeface="+mj-lt"/>
              </a:rPr>
              <a:t>Distance</a:t>
            </a:r>
          </a:p>
          <a:p>
            <a:pPr fontAlgn="auto">
              <a:spcBef>
                <a:spcPct val="50000"/>
              </a:spcBef>
              <a:spcAft>
                <a:spcPts val="0"/>
              </a:spcAft>
              <a:defRPr/>
            </a:pPr>
            <a:r>
              <a:rPr lang="en-GB" sz="2000" i="1" dirty="0">
                <a:latin typeface="+mj-lt"/>
              </a:rPr>
              <a:t>(metres)</a:t>
            </a:r>
          </a:p>
        </p:txBody>
      </p:sp>
      <p:sp>
        <p:nvSpPr>
          <p:cNvPr id="14383" name="Text Box 502"/>
          <p:cNvSpPr txBox="1">
            <a:spLocks noChangeArrowheads="1"/>
          </p:cNvSpPr>
          <p:nvPr/>
        </p:nvSpPr>
        <p:spPr bwMode="auto">
          <a:xfrm>
            <a:off x="8101013" y="5068888"/>
            <a:ext cx="1219200" cy="396875"/>
          </a:xfrm>
          <a:prstGeom prst="rect">
            <a:avLst/>
          </a:prstGeom>
          <a:noFill/>
          <a:ln w="9525">
            <a:noFill/>
            <a:miter lim="800000"/>
            <a:headEnd/>
            <a:tailEnd/>
          </a:ln>
        </p:spPr>
        <p:txBody>
          <a:bodyPr>
            <a:spAutoFit/>
          </a:bodyPr>
          <a:lstStyle/>
          <a:p>
            <a:pPr fontAlgn="auto">
              <a:spcBef>
                <a:spcPct val="50000"/>
              </a:spcBef>
              <a:spcAft>
                <a:spcPts val="0"/>
              </a:spcAft>
              <a:defRPr/>
            </a:pPr>
            <a:r>
              <a:rPr lang="en-GB" sz="2000" i="1" dirty="0">
                <a:latin typeface="+mj-lt"/>
              </a:rPr>
              <a:t>Time/s</a:t>
            </a:r>
          </a:p>
        </p:txBody>
      </p:sp>
    </p:spTree>
    <p:extLst>
      <p:ext uri="{BB962C8B-B14F-4D97-AF65-F5344CB8AC3E}">
        <p14:creationId xmlns:p14="http://schemas.microsoft.com/office/powerpoint/2010/main" val="251315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11"/>
                                        </p:tgtEl>
                                        <p:attrNameLst>
                                          <p:attrName>style.visibility</p:attrName>
                                        </p:attrNameLst>
                                      </p:cBhvr>
                                      <p:to>
                                        <p:strVal val="visible"/>
                                      </p:to>
                                    </p:set>
                                    <p:animEffect transition="in" filter="wipe(left)">
                                      <p:cBhvr>
                                        <p:cTn id="7" dur="500"/>
                                        <p:tgtEl>
                                          <p:spTgt spid="144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601"/>
                                        </p:tgtEl>
                                        <p:attrNameLst>
                                          <p:attrName>style.visibility</p:attrName>
                                        </p:attrNameLst>
                                      </p:cBhvr>
                                      <p:to>
                                        <p:strVal val="visible"/>
                                      </p:to>
                                    </p:set>
                                    <p:animEffect transition="in" filter="wipe(left)">
                                      <p:cBhvr>
                                        <p:cTn id="12" dur="500"/>
                                        <p:tgtEl>
                                          <p:spTgt spid="146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814"/>
                                        </p:tgtEl>
                                        <p:attrNameLst>
                                          <p:attrName>style.visibility</p:attrName>
                                        </p:attrNameLst>
                                      </p:cBhvr>
                                      <p:to>
                                        <p:strVal val="visible"/>
                                      </p:to>
                                    </p:set>
                                    <p:animEffect transition="in" filter="wipe(left)">
                                      <p:cBhvr>
                                        <p:cTn id="17" dur="500"/>
                                        <p:tgtEl>
                                          <p:spTgt spid="148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815"/>
                                        </p:tgtEl>
                                        <p:attrNameLst>
                                          <p:attrName>style.visibility</p:attrName>
                                        </p:attrNameLst>
                                      </p:cBhvr>
                                      <p:to>
                                        <p:strVal val="visible"/>
                                      </p:to>
                                    </p:set>
                                    <p:animEffect transition="in" filter="wipe(up)">
                                      <p:cBhvr>
                                        <p:cTn id="22" dur="500"/>
                                        <p:tgtEl>
                                          <p:spTgt spid="148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up)">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11" grpId="0" animBg="1"/>
      <p:bldP spid="14601" grpId="0" animBg="1"/>
      <p:bldP spid="14814" grpId="0" animBg="1"/>
      <p:bldP spid="148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GB" smtClean="0"/>
              <a:t>Series circuits - Current</a:t>
            </a:r>
          </a:p>
        </p:txBody>
      </p:sp>
      <p:grpSp>
        <p:nvGrpSpPr>
          <p:cNvPr id="27650" name="Group 3"/>
          <p:cNvGrpSpPr>
            <a:grpSpLocks/>
          </p:cNvGrpSpPr>
          <p:nvPr/>
        </p:nvGrpSpPr>
        <p:grpSpPr bwMode="auto">
          <a:xfrm>
            <a:off x="2819400" y="1752600"/>
            <a:ext cx="3657600" cy="3440113"/>
            <a:chOff x="672" y="1104"/>
            <a:chExt cx="2304" cy="2167"/>
          </a:xfrm>
        </p:grpSpPr>
        <p:sp>
          <p:nvSpPr>
            <p:cNvPr id="27665" name="Line 4"/>
            <p:cNvSpPr>
              <a:spLocks noChangeShapeType="1"/>
            </p:cNvSpPr>
            <p:nvPr/>
          </p:nvSpPr>
          <p:spPr bwMode="auto">
            <a:xfrm>
              <a:off x="672" y="1375"/>
              <a:ext cx="0" cy="1627"/>
            </a:xfrm>
            <a:prstGeom prst="line">
              <a:avLst/>
            </a:prstGeom>
            <a:noFill/>
            <a:ln w="19050">
              <a:solidFill>
                <a:schemeClr val="tx1"/>
              </a:solidFill>
              <a:round/>
              <a:headEnd/>
              <a:tailEnd/>
            </a:ln>
          </p:spPr>
          <p:txBody>
            <a:bodyPr/>
            <a:lstStyle/>
            <a:p>
              <a:endParaRPr lang="en-US"/>
            </a:p>
          </p:txBody>
        </p:sp>
        <p:sp>
          <p:nvSpPr>
            <p:cNvPr id="27666" name="Line 5"/>
            <p:cNvSpPr>
              <a:spLocks noChangeShapeType="1"/>
            </p:cNvSpPr>
            <p:nvPr/>
          </p:nvSpPr>
          <p:spPr bwMode="auto">
            <a:xfrm>
              <a:off x="673" y="3000"/>
              <a:ext cx="405" cy="0"/>
            </a:xfrm>
            <a:prstGeom prst="line">
              <a:avLst/>
            </a:prstGeom>
            <a:noFill/>
            <a:ln w="19050">
              <a:solidFill>
                <a:schemeClr val="tx1"/>
              </a:solidFill>
              <a:round/>
              <a:headEnd/>
              <a:tailEnd/>
            </a:ln>
          </p:spPr>
          <p:txBody>
            <a:bodyPr/>
            <a:lstStyle/>
            <a:p>
              <a:endParaRPr lang="en-US"/>
            </a:p>
          </p:txBody>
        </p:sp>
        <p:sp>
          <p:nvSpPr>
            <p:cNvPr id="27667" name="Line 6"/>
            <p:cNvSpPr>
              <a:spLocks noChangeShapeType="1"/>
            </p:cNvSpPr>
            <p:nvPr/>
          </p:nvSpPr>
          <p:spPr bwMode="auto">
            <a:xfrm>
              <a:off x="2636" y="3000"/>
              <a:ext cx="340" cy="0"/>
            </a:xfrm>
            <a:prstGeom prst="line">
              <a:avLst/>
            </a:prstGeom>
            <a:noFill/>
            <a:ln w="19050">
              <a:solidFill>
                <a:schemeClr val="tx1"/>
              </a:solidFill>
              <a:round/>
              <a:headEnd/>
              <a:tailEnd/>
            </a:ln>
          </p:spPr>
          <p:txBody>
            <a:bodyPr/>
            <a:lstStyle/>
            <a:p>
              <a:endParaRPr lang="en-US"/>
            </a:p>
          </p:txBody>
        </p:sp>
        <p:sp>
          <p:nvSpPr>
            <p:cNvPr id="27668" name="Line 7"/>
            <p:cNvSpPr>
              <a:spLocks noChangeShapeType="1"/>
            </p:cNvSpPr>
            <p:nvPr/>
          </p:nvSpPr>
          <p:spPr bwMode="auto">
            <a:xfrm flipV="1">
              <a:off x="2975" y="1375"/>
              <a:ext cx="0" cy="1625"/>
            </a:xfrm>
            <a:prstGeom prst="line">
              <a:avLst/>
            </a:prstGeom>
            <a:noFill/>
            <a:ln w="19050">
              <a:solidFill>
                <a:schemeClr val="tx1"/>
              </a:solidFill>
              <a:round/>
              <a:headEnd/>
              <a:tailEnd/>
            </a:ln>
          </p:spPr>
          <p:txBody>
            <a:bodyPr/>
            <a:lstStyle/>
            <a:p>
              <a:endParaRPr lang="en-US"/>
            </a:p>
          </p:txBody>
        </p:sp>
        <p:sp>
          <p:nvSpPr>
            <p:cNvPr id="27669" name="Line 8"/>
            <p:cNvSpPr>
              <a:spLocks noChangeShapeType="1"/>
            </p:cNvSpPr>
            <p:nvPr/>
          </p:nvSpPr>
          <p:spPr bwMode="auto">
            <a:xfrm>
              <a:off x="672" y="1375"/>
              <a:ext cx="768" cy="0"/>
            </a:xfrm>
            <a:prstGeom prst="line">
              <a:avLst/>
            </a:prstGeom>
            <a:noFill/>
            <a:ln w="19050">
              <a:solidFill>
                <a:schemeClr val="tx1"/>
              </a:solidFill>
              <a:round/>
              <a:headEnd/>
              <a:tailEnd/>
            </a:ln>
          </p:spPr>
          <p:txBody>
            <a:bodyPr/>
            <a:lstStyle/>
            <a:p>
              <a:endParaRPr lang="en-US"/>
            </a:p>
          </p:txBody>
        </p:sp>
        <p:sp>
          <p:nvSpPr>
            <p:cNvPr id="27670" name="Line 9"/>
            <p:cNvSpPr>
              <a:spLocks noChangeShapeType="1"/>
            </p:cNvSpPr>
            <p:nvPr/>
          </p:nvSpPr>
          <p:spPr bwMode="auto">
            <a:xfrm flipH="1">
              <a:off x="1968" y="1375"/>
              <a:ext cx="1007" cy="0"/>
            </a:xfrm>
            <a:prstGeom prst="line">
              <a:avLst/>
            </a:prstGeom>
            <a:noFill/>
            <a:ln w="19050">
              <a:solidFill>
                <a:schemeClr val="tx1"/>
              </a:solidFill>
              <a:round/>
              <a:headEnd/>
              <a:tailEnd/>
            </a:ln>
          </p:spPr>
          <p:txBody>
            <a:bodyPr/>
            <a:lstStyle/>
            <a:p>
              <a:endParaRPr lang="en-US"/>
            </a:p>
          </p:txBody>
        </p:sp>
        <p:sp>
          <p:nvSpPr>
            <p:cNvPr id="27671" name="Line 10"/>
            <p:cNvSpPr>
              <a:spLocks noChangeShapeType="1"/>
            </p:cNvSpPr>
            <p:nvPr/>
          </p:nvSpPr>
          <p:spPr bwMode="auto">
            <a:xfrm>
              <a:off x="1440" y="1104"/>
              <a:ext cx="0" cy="542"/>
            </a:xfrm>
            <a:prstGeom prst="line">
              <a:avLst/>
            </a:prstGeom>
            <a:noFill/>
            <a:ln w="19050">
              <a:solidFill>
                <a:schemeClr val="tx1"/>
              </a:solidFill>
              <a:round/>
              <a:headEnd/>
              <a:tailEnd/>
            </a:ln>
          </p:spPr>
          <p:txBody>
            <a:bodyPr/>
            <a:lstStyle/>
            <a:p>
              <a:endParaRPr lang="en-US"/>
            </a:p>
          </p:txBody>
        </p:sp>
        <p:sp>
          <p:nvSpPr>
            <p:cNvPr id="27672" name="Rectangle 11"/>
            <p:cNvSpPr>
              <a:spLocks noChangeArrowheads="1"/>
            </p:cNvSpPr>
            <p:nvPr/>
          </p:nvSpPr>
          <p:spPr bwMode="auto">
            <a:xfrm>
              <a:off x="1536" y="1239"/>
              <a:ext cx="67" cy="271"/>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27673" name="Group 12"/>
            <p:cNvGrpSpPr>
              <a:grpSpLocks/>
            </p:cNvGrpSpPr>
            <p:nvPr/>
          </p:nvGrpSpPr>
          <p:grpSpPr bwMode="auto">
            <a:xfrm>
              <a:off x="1078" y="2729"/>
              <a:ext cx="542" cy="542"/>
              <a:chOff x="4512" y="3792"/>
              <a:chExt cx="384" cy="384"/>
            </a:xfrm>
          </p:grpSpPr>
          <p:sp>
            <p:nvSpPr>
              <p:cNvPr id="27681" name="Oval 13"/>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27682" name="Line 14"/>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27683" name="Line 15"/>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grpSp>
          <p:nvGrpSpPr>
            <p:cNvPr id="27674" name="Group 16"/>
            <p:cNvGrpSpPr>
              <a:grpSpLocks/>
            </p:cNvGrpSpPr>
            <p:nvPr/>
          </p:nvGrpSpPr>
          <p:grpSpPr bwMode="auto">
            <a:xfrm>
              <a:off x="2094" y="2729"/>
              <a:ext cx="542" cy="542"/>
              <a:chOff x="4512" y="3792"/>
              <a:chExt cx="384" cy="384"/>
            </a:xfrm>
          </p:grpSpPr>
          <p:sp>
            <p:nvSpPr>
              <p:cNvPr id="27678" name="Oval 17"/>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27679" name="Line 18"/>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27680" name="Line 19"/>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27675" name="Line 20"/>
            <p:cNvSpPr>
              <a:spLocks noChangeShapeType="1"/>
            </p:cNvSpPr>
            <p:nvPr/>
          </p:nvSpPr>
          <p:spPr bwMode="auto">
            <a:xfrm>
              <a:off x="1620" y="3000"/>
              <a:ext cx="474" cy="0"/>
            </a:xfrm>
            <a:prstGeom prst="line">
              <a:avLst/>
            </a:prstGeom>
            <a:noFill/>
            <a:ln w="19050">
              <a:solidFill>
                <a:schemeClr val="tx1"/>
              </a:solidFill>
              <a:round/>
              <a:headEnd/>
              <a:tailEnd/>
            </a:ln>
          </p:spPr>
          <p:txBody>
            <a:bodyPr/>
            <a:lstStyle/>
            <a:p>
              <a:endParaRPr lang="en-US"/>
            </a:p>
          </p:txBody>
        </p:sp>
        <p:sp>
          <p:nvSpPr>
            <p:cNvPr id="27676" name="Line 21"/>
            <p:cNvSpPr>
              <a:spLocks noChangeShapeType="1"/>
            </p:cNvSpPr>
            <p:nvPr/>
          </p:nvSpPr>
          <p:spPr bwMode="auto">
            <a:xfrm>
              <a:off x="1824" y="1113"/>
              <a:ext cx="0" cy="542"/>
            </a:xfrm>
            <a:prstGeom prst="line">
              <a:avLst/>
            </a:prstGeom>
            <a:noFill/>
            <a:ln w="19050">
              <a:solidFill>
                <a:schemeClr val="tx1"/>
              </a:solidFill>
              <a:round/>
              <a:headEnd/>
              <a:tailEnd/>
            </a:ln>
          </p:spPr>
          <p:txBody>
            <a:bodyPr/>
            <a:lstStyle/>
            <a:p>
              <a:endParaRPr lang="en-US"/>
            </a:p>
          </p:txBody>
        </p:sp>
        <p:sp>
          <p:nvSpPr>
            <p:cNvPr id="27677" name="Rectangle 22"/>
            <p:cNvSpPr>
              <a:spLocks noChangeArrowheads="1"/>
            </p:cNvSpPr>
            <p:nvPr/>
          </p:nvSpPr>
          <p:spPr bwMode="auto">
            <a:xfrm>
              <a:off x="1920" y="1248"/>
              <a:ext cx="67" cy="271"/>
            </a:xfrm>
            <a:prstGeom prst="rect">
              <a:avLst/>
            </a:prstGeom>
            <a:solidFill>
              <a:schemeClr val="bg1"/>
            </a:solidFill>
            <a:ln w="19050">
              <a:solidFill>
                <a:schemeClr val="tx1"/>
              </a:solidFill>
              <a:miter lim="800000"/>
              <a:headEnd/>
              <a:tailEnd/>
            </a:ln>
          </p:spPr>
          <p:txBody>
            <a:bodyPr wrap="none" anchor="ctr"/>
            <a:lstStyle/>
            <a:p>
              <a:endParaRPr lang="en-GB"/>
            </a:p>
          </p:txBody>
        </p:sp>
      </p:grpSp>
      <p:grpSp>
        <p:nvGrpSpPr>
          <p:cNvPr id="5" name="Group 23"/>
          <p:cNvGrpSpPr>
            <a:grpSpLocks/>
          </p:cNvGrpSpPr>
          <p:nvPr/>
        </p:nvGrpSpPr>
        <p:grpSpPr bwMode="auto">
          <a:xfrm>
            <a:off x="304800" y="1219200"/>
            <a:ext cx="2362200" cy="1187450"/>
            <a:chOff x="192" y="768"/>
            <a:chExt cx="1488" cy="748"/>
          </a:xfrm>
        </p:grpSpPr>
        <p:sp>
          <p:nvSpPr>
            <p:cNvPr id="27663" name="Text Box 24"/>
            <p:cNvSpPr txBox="1">
              <a:spLocks noChangeArrowheads="1"/>
            </p:cNvSpPr>
            <p:nvPr/>
          </p:nvSpPr>
          <p:spPr bwMode="auto">
            <a:xfrm>
              <a:off x="192" y="768"/>
              <a:ext cx="1488" cy="748"/>
            </a:xfrm>
            <a:prstGeom prst="rect">
              <a:avLst/>
            </a:prstGeom>
            <a:noFill/>
            <a:ln w="19050">
              <a:noFill/>
              <a:miter lim="800000"/>
              <a:headEnd/>
              <a:tailEnd/>
            </a:ln>
          </p:spPr>
          <p:txBody>
            <a:bodyPr>
              <a:spAutoFit/>
            </a:bodyPr>
            <a:lstStyle/>
            <a:p>
              <a:pPr>
                <a:spcBef>
                  <a:spcPct val="50000"/>
                </a:spcBef>
              </a:pPr>
              <a:r>
                <a:rPr lang="en-GB"/>
                <a:t>If the current here is 2 amps…</a:t>
              </a:r>
            </a:p>
          </p:txBody>
        </p:sp>
        <p:sp>
          <p:nvSpPr>
            <p:cNvPr id="27664" name="AutoShape 25"/>
            <p:cNvSpPr>
              <a:spLocks noChangeArrowheads="1"/>
            </p:cNvSpPr>
            <p:nvPr/>
          </p:nvSpPr>
          <p:spPr bwMode="auto">
            <a:xfrm>
              <a:off x="1056" y="1248"/>
              <a:ext cx="576" cy="240"/>
            </a:xfrm>
            <a:prstGeom prst="rightArrow">
              <a:avLst>
                <a:gd name="adj1" fmla="val 50000"/>
                <a:gd name="adj2" fmla="val 60000"/>
              </a:avLst>
            </a:prstGeom>
            <a:solidFill>
              <a:schemeClr val="bg2"/>
            </a:solidFill>
            <a:ln w="19050">
              <a:noFill/>
              <a:miter lim="800000"/>
              <a:headEnd/>
              <a:tailEnd/>
            </a:ln>
          </p:spPr>
          <p:txBody>
            <a:bodyPr wrap="none" anchor="ctr"/>
            <a:lstStyle/>
            <a:p>
              <a:endParaRPr lang="en-GB"/>
            </a:p>
          </p:txBody>
        </p:sp>
      </p:grpSp>
      <p:grpSp>
        <p:nvGrpSpPr>
          <p:cNvPr id="6" name="Group 26"/>
          <p:cNvGrpSpPr>
            <a:grpSpLocks/>
          </p:cNvGrpSpPr>
          <p:nvPr/>
        </p:nvGrpSpPr>
        <p:grpSpPr bwMode="auto">
          <a:xfrm>
            <a:off x="6553200" y="1219200"/>
            <a:ext cx="2286000" cy="1109663"/>
            <a:chOff x="4128" y="768"/>
            <a:chExt cx="1440" cy="699"/>
          </a:xfrm>
        </p:grpSpPr>
        <p:sp>
          <p:nvSpPr>
            <p:cNvPr id="27661" name="Text Box 27"/>
            <p:cNvSpPr txBox="1">
              <a:spLocks noChangeArrowheads="1"/>
            </p:cNvSpPr>
            <p:nvPr/>
          </p:nvSpPr>
          <p:spPr bwMode="auto">
            <a:xfrm>
              <a:off x="4416" y="768"/>
              <a:ext cx="1152" cy="582"/>
            </a:xfrm>
            <a:prstGeom prst="rect">
              <a:avLst/>
            </a:prstGeom>
            <a:noFill/>
            <a:ln w="19050">
              <a:noFill/>
              <a:miter lim="800000"/>
              <a:headEnd/>
              <a:tailEnd/>
            </a:ln>
          </p:spPr>
          <p:txBody>
            <a:bodyPr>
              <a:spAutoFit/>
            </a:bodyPr>
            <a:lstStyle/>
            <a:p>
              <a:pPr>
                <a:spcBef>
                  <a:spcPct val="50000"/>
                </a:spcBef>
              </a:pPr>
              <a:r>
                <a:rPr lang="en-GB"/>
                <a:t>The current here will be 2 amps</a:t>
              </a:r>
            </a:p>
          </p:txBody>
        </p:sp>
        <p:sp>
          <p:nvSpPr>
            <p:cNvPr id="27662" name="AutoShape 28"/>
            <p:cNvSpPr>
              <a:spLocks noChangeArrowheads="1"/>
            </p:cNvSpPr>
            <p:nvPr/>
          </p:nvSpPr>
          <p:spPr bwMode="auto">
            <a:xfrm rot="8155211">
              <a:off x="4128" y="1248"/>
              <a:ext cx="305" cy="219"/>
            </a:xfrm>
            <a:prstGeom prst="rightArrow">
              <a:avLst>
                <a:gd name="adj1" fmla="val 50000"/>
                <a:gd name="adj2" fmla="val 34817"/>
              </a:avLst>
            </a:prstGeom>
            <a:solidFill>
              <a:schemeClr val="bg2"/>
            </a:solidFill>
            <a:ln w="19050">
              <a:noFill/>
              <a:miter lim="800000"/>
              <a:headEnd/>
              <a:tailEnd/>
            </a:ln>
          </p:spPr>
          <p:txBody>
            <a:bodyPr wrap="none" anchor="ctr"/>
            <a:lstStyle/>
            <a:p>
              <a:endParaRPr lang="en-GB"/>
            </a:p>
          </p:txBody>
        </p:sp>
      </p:grpSp>
      <p:grpSp>
        <p:nvGrpSpPr>
          <p:cNvPr id="7" name="Group 29"/>
          <p:cNvGrpSpPr>
            <a:grpSpLocks/>
          </p:cNvGrpSpPr>
          <p:nvPr/>
        </p:nvGrpSpPr>
        <p:grpSpPr bwMode="auto">
          <a:xfrm>
            <a:off x="457200" y="2667000"/>
            <a:ext cx="4038600" cy="1257300"/>
            <a:chOff x="288" y="1680"/>
            <a:chExt cx="2544" cy="792"/>
          </a:xfrm>
        </p:grpSpPr>
        <p:sp>
          <p:nvSpPr>
            <p:cNvPr id="27659" name="Text Box 30"/>
            <p:cNvSpPr txBox="1">
              <a:spLocks noChangeArrowheads="1"/>
            </p:cNvSpPr>
            <p:nvPr/>
          </p:nvSpPr>
          <p:spPr bwMode="auto">
            <a:xfrm>
              <a:off x="288" y="2016"/>
              <a:ext cx="1200" cy="407"/>
            </a:xfrm>
            <a:prstGeom prst="rect">
              <a:avLst/>
            </a:prstGeom>
            <a:noFill/>
            <a:ln w="19050">
              <a:noFill/>
              <a:miter lim="800000"/>
              <a:headEnd/>
              <a:tailEnd/>
            </a:ln>
          </p:spPr>
          <p:txBody>
            <a:bodyPr>
              <a:spAutoFit/>
            </a:bodyPr>
            <a:lstStyle/>
            <a:p>
              <a:pPr>
                <a:spcBef>
                  <a:spcPct val="50000"/>
                </a:spcBef>
              </a:pPr>
              <a:r>
                <a:rPr lang="en-GB"/>
                <a:t>The current here will be 2 amps</a:t>
              </a:r>
            </a:p>
          </p:txBody>
        </p:sp>
        <p:sp>
          <p:nvSpPr>
            <p:cNvPr id="27660" name="Freeform 31"/>
            <p:cNvSpPr>
              <a:spLocks/>
            </p:cNvSpPr>
            <p:nvPr/>
          </p:nvSpPr>
          <p:spPr bwMode="auto">
            <a:xfrm>
              <a:off x="1392" y="1680"/>
              <a:ext cx="1440" cy="792"/>
            </a:xfrm>
            <a:custGeom>
              <a:avLst/>
              <a:gdLst>
                <a:gd name="T0" fmla="*/ 0 w 1440"/>
                <a:gd name="T1" fmla="*/ 720 h 792"/>
                <a:gd name="T2" fmla="*/ 1152 w 1440"/>
                <a:gd name="T3" fmla="*/ 672 h 792"/>
                <a:gd name="T4" fmla="*/ 1440 w 1440"/>
                <a:gd name="T5" fmla="*/ 0 h 792"/>
                <a:gd name="T6" fmla="*/ 0 60000 65536"/>
                <a:gd name="T7" fmla="*/ 0 60000 65536"/>
                <a:gd name="T8" fmla="*/ 0 60000 65536"/>
                <a:gd name="T9" fmla="*/ 0 w 1440"/>
                <a:gd name="T10" fmla="*/ 0 h 792"/>
                <a:gd name="T11" fmla="*/ 1440 w 1440"/>
                <a:gd name="T12" fmla="*/ 792 h 792"/>
              </a:gdLst>
              <a:ahLst/>
              <a:cxnLst>
                <a:cxn ang="T6">
                  <a:pos x="T0" y="T1"/>
                </a:cxn>
                <a:cxn ang="T7">
                  <a:pos x="T2" y="T3"/>
                </a:cxn>
                <a:cxn ang="T8">
                  <a:pos x="T4" y="T5"/>
                </a:cxn>
              </a:cxnLst>
              <a:rect l="T9" t="T10" r="T11" b="T12"/>
              <a:pathLst>
                <a:path w="1440" h="792">
                  <a:moveTo>
                    <a:pt x="0" y="720"/>
                  </a:moveTo>
                  <a:cubicBezTo>
                    <a:pt x="456" y="756"/>
                    <a:pt x="912" y="792"/>
                    <a:pt x="1152" y="672"/>
                  </a:cubicBezTo>
                  <a:cubicBezTo>
                    <a:pt x="1392" y="552"/>
                    <a:pt x="1416" y="276"/>
                    <a:pt x="1440" y="0"/>
                  </a:cubicBezTo>
                </a:path>
              </a:pathLst>
            </a:custGeom>
            <a:noFill/>
            <a:ln w="76200">
              <a:solidFill>
                <a:schemeClr val="bg2"/>
              </a:solidFill>
              <a:round/>
              <a:headEnd/>
              <a:tailEnd type="stealth" w="lg" len="lg"/>
            </a:ln>
          </p:spPr>
          <p:txBody>
            <a:bodyPr/>
            <a:lstStyle/>
            <a:p>
              <a:endParaRPr lang="en-GB"/>
            </a:p>
          </p:txBody>
        </p:sp>
      </p:grpSp>
      <p:grpSp>
        <p:nvGrpSpPr>
          <p:cNvPr id="8" name="Group 32"/>
          <p:cNvGrpSpPr>
            <a:grpSpLocks/>
          </p:cNvGrpSpPr>
          <p:nvPr/>
        </p:nvGrpSpPr>
        <p:grpSpPr bwMode="auto">
          <a:xfrm>
            <a:off x="4581525" y="3200400"/>
            <a:ext cx="4333875" cy="1331913"/>
            <a:chOff x="2886" y="2016"/>
            <a:chExt cx="2730" cy="839"/>
          </a:xfrm>
        </p:grpSpPr>
        <p:sp>
          <p:nvSpPr>
            <p:cNvPr id="27657" name="Text Box 33"/>
            <p:cNvSpPr txBox="1">
              <a:spLocks noChangeArrowheads="1"/>
            </p:cNvSpPr>
            <p:nvPr/>
          </p:nvSpPr>
          <p:spPr bwMode="auto">
            <a:xfrm>
              <a:off x="4368" y="2016"/>
              <a:ext cx="1248" cy="582"/>
            </a:xfrm>
            <a:prstGeom prst="rect">
              <a:avLst/>
            </a:prstGeom>
            <a:noFill/>
            <a:ln w="19050">
              <a:noFill/>
              <a:miter lim="800000"/>
              <a:headEnd/>
              <a:tailEnd/>
            </a:ln>
          </p:spPr>
          <p:txBody>
            <a:bodyPr>
              <a:spAutoFit/>
            </a:bodyPr>
            <a:lstStyle/>
            <a:p>
              <a:pPr>
                <a:spcBef>
                  <a:spcPct val="50000"/>
                </a:spcBef>
              </a:pPr>
              <a:r>
                <a:rPr lang="en-GB"/>
                <a:t>And the current here will be 2 amps</a:t>
              </a:r>
            </a:p>
          </p:txBody>
        </p:sp>
        <p:sp>
          <p:nvSpPr>
            <p:cNvPr id="27658" name="Freeform 34"/>
            <p:cNvSpPr>
              <a:spLocks/>
            </p:cNvSpPr>
            <p:nvPr/>
          </p:nvSpPr>
          <p:spPr bwMode="auto">
            <a:xfrm rot="10561770">
              <a:off x="2886" y="2255"/>
              <a:ext cx="1440" cy="600"/>
            </a:xfrm>
            <a:custGeom>
              <a:avLst/>
              <a:gdLst>
                <a:gd name="T0" fmla="*/ 0 w 1440"/>
                <a:gd name="T1" fmla="*/ 313 h 792"/>
                <a:gd name="T2" fmla="*/ 1152 w 1440"/>
                <a:gd name="T3" fmla="*/ 292 h 792"/>
                <a:gd name="T4" fmla="*/ 1440 w 1440"/>
                <a:gd name="T5" fmla="*/ 0 h 792"/>
                <a:gd name="T6" fmla="*/ 0 60000 65536"/>
                <a:gd name="T7" fmla="*/ 0 60000 65536"/>
                <a:gd name="T8" fmla="*/ 0 60000 65536"/>
                <a:gd name="T9" fmla="*/ 0 w 1440"/>
                <a:gd name="T10" fmla="*/ 0 h 792"/>
                <a:gd name="T11" fmla="*/ 1440 w 1440"/>
                <a:gd name="T12" fmla="*/ 792 h 792"/>
              </a:gdLst>
              <a:ahLst/>
              <a:cxnLst>
                <a:cxn ang="T6">
                  <a:pos x="T0" y="T1"/>
                </a:cxn>
                <a:cxn ang="T7">
                  <a:pos x="T2" y="T3"/>
                </a:cxn>
                <a:cxn ang="T8">
                  <a:pos x="T4" y="T5"/>
                </a:cxn>
              </a:cxnLst>
              <a:rect l="T9" t="T10" r="T11" b="T12"/>
              <a:pathLst>
                <a:path w="1440" h="792">
                  <a:moveTo>
                    <a:pt x="0" y="720"/>
                  </a:moveTo>
                  <a:cubicBezTo>
                    <a:pt x="456" y="756"/>
                    <a:pt x="912" y="792"/>
                    <a:pt x="1152" y="672"/>
                  </a:cubicBezTo>
                  <a:cubicBezTo>
                    <a:pt x="1392" y="552"/>
                    <a:pt x="1416" y="276"/>
                    <a:pt x="1440" y="0"/>
                  </a:cubicBezTo>
                </a:path>
              </a:pathLst>
            </a:custGeom>
            <a:noFill/>
            <a:ln w="76200">
              <a:solidFill>
                <a:schemeClr val="bg2"/>
              </a:solidFill>
              <a:round/>
              <a:headEnd/>
              <a:tailEnd type="stealth" w="lg" len="lg"/>
            </a:ln>
          </p:spPr>
          <p:txBody>
            <a:bodyPr/>
            <a:lstStyle/>
            <a:p>
              <a:endParaRPr lang="en-GB"/>
            </a:p>
          </p:txBody>
        </p:sp>
      </p:grpSp>
      <p:sp>
        <p:nvSpPr>
          <p:cNvPr id="71715" name="Text Box 35"/>
          <p:cNvSpPr txBox="1">
            <a:spLocks noChangeArrowheads="1"/>
          </p:cNvSpPr>
          <p:nvPr/>
        </p:nvSpPr>
        <p:spPr bwMode="auto">
          <a:xfrm>
            <a:off x="776288" y="5589588"/>
            <a:ext cx="7467600" cy="946150"/>
          </a:xfrm>
          <a:prstGeom prst="rect">
            <a:avLst/>
          </a:prstGeom>
          <a:solidFill>
            <a:schemeClr val="accent1"/>
          </a:solidFill>
          <a:ln w="19050">
            <a:solidFill>
              <a:schemeClr val="bg2"/>
            </a:solidFill>
            <a:miter lim="800000"/>
            <a:headEnd/>
            <a:tailEnd/>
          </a:ln>
        </p:spPr>
        <p:txBody>
          <a:bodyPr>
            <a:spAutoFit/>
          </a:bodyPr>
          <a:lstStyle/>
          <a:p>
            <a:pPr algn="ctr">
              <a:spcBef>
                <a:spcPct val="50000"/>
              </a:spcBef>
              <a:defRPr/>
            </a:pPr>
            <a:r>
              <a:rPr lang="en-GB" sz="2800" b="1">
                <a:latin typeface="+mj-lt"/>
              </a:rPr>
              <a:t>In other words, the current in a series circuit is THE SAME at any point</a:t>
            </a:r>
          </a:p>
        </p:txBody>
      </p:sp>
    </p:spTree>
    <p:extLst>
      <p:ext uri="{BB962C8B-B14F-4D97-AF65-F5344CB8AC3E}">
        <p14:creationId xmlns:p14="http://schemas.microsoft.com/office/powerpoint/2010/main" val="56264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1715"/>
                                        </p:tgtEl>
                                        <p:attrNameLst>
                                          <p:attrName>style.visibility</p:attrName>
                                        </p:attrNameLst>
                                      </p:cBhvr>
                                      <p:to>
                                        <p:strVal val="visible"/>
                                      </p:to>
                                    </p:set>
                                    <p:anim calcmode="lin" valueType="num">
                                      <p:cBhvr additive="base">
                                        <p:cTn id="27" dur="500" fill="hold"/>
                                        <p:tgtEl>
                                          <p:spTgt spid="71715"/>
                                        </p:tgtEl>
                                        <p:attrNameLst>
                                          <p:attrName>ppt_x</p:attrName>
                                        </p:attrNameLst>
                                      </p:cBhvr>
                                      <p:tavLst>
                                        <p:tav tm="0">
                                          <p:val>
                                            <p:strVal val="#ppt_x"/>
                                          </p:val>
                                        </p:tav>
                                        <p:tav tm="100000">
                                          <p:val>
                                            <p:strVal val="#ppt_x"/>
                                          </p:val>
                                        </p:tav>
                                      </p:tavLst>
                                    </p:anim>
                                    <p:anim calcmode="lin" valueType="num">
                                      <p:cBhvr additive="base">
                                        <p:cTn id="28" dur="500" fill="hold"/>
                                        <p:tgtEl>
                                          <p:spTgt spid="717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07950" y="398463"/>
            <a:ext cx="9144000" cy="727075"/>
          </a:xfrm>
        </p:spPr>
        <p:txBody>
          <a:bodyPr/>
          <a:lstStyle/>
          <a:p>
            <a:pPr eaLnBrk="1" hangingPunct="1"/>
            <a:r>
              <a:rPr lang="en-GB" sz="2800" smtClean="0"/>
              <a:t>Series Circuits – Potential Difference (Voltage)</a:t>
            </a:r>
          </a:p>
        </p:txBody>
      </p:sp>
      <p:grpSp>
        <p:nvGrpSpPr>
          <p:cNvPr id="29698" name="Group 3"/>
          <p:cNvGrpSpPr>
            <a:grpSpLocks/>
          </p:cNvGrpSpPr>
          <p:nvPr/>
        </p:nvGrpSpPr>
        <p:grpSpPr bwMode="auto">
          <a:xfrm>
            <a:off x="3249613" y="2452688"/>
            <a:ext cx="5105400" cy="2422525"/>
            <a:chOff x="1152" y="1008"/>
            <a:chExt cx="3216" cy="1526"/>
          </a:xfrm>
        </p:grpSpPr>
        <p:sp>
          <p:nvSpPr>
            <p:cNvPr id="29733" name="Line 4"/>
            <p:cNvSpPr>
              <a:spLocks noChangeShapeType="1"/>
            </p:cNvSpPr>
            <p:nvPr/>
          </p:nvSpPr>
          <p:spPr bwMode="auto">
            <a:xfrm>
              <a:off x="1152" y="1279"/>
              <a:ext cx="0" cy="977"/>
            </a:xfrm>
            <a:prstGeom prst="line">
              <a:avLst/>
            </a:prstGeom>
            <a:noFill/>
            <a:ln w="19050">
              <a:solidFill>
                <a:schemeClr val="tx1"/>
              </a:solidFill>
              <a:round/>
              <a:headEnd/>
              <a:tailEnd/>
            </a:ln>
          </p:spPr>
          <p:txBody>
            <a:bodyPr/>
            <a:lstStyle/>
            <a:p>
              <a:endParaRPr lang="en-US"/>
            </a:p>
          </p:txBody>
        </p:sp>
        <p:sp>
          <p:nvSpPr>
            <p:cNvPr id="29734" name="Line 5"/>
            <p:cNvSpPr>
              <a:spLocks noChangeShapeType="1"/>
            </p:cNvSpPr>
            <p:nvPr/>
          </p:nvSpPr>
          <p:spPr bwMode="auto">
            <a:xfrm>
              <a:off x="1152" y="2256"/>
              <a:ext cx="1318" cy="0"/>
            </a:xfrm>
            <a:prstGeom prst="line">
              <a:avLst/>
            </a:prstGeom>
            <a:noFill/>
            <a:ln w="19050">
              <a:solidFill>
                <a:schemeClr val="tx1"/>
              </a:solidFill>
              <a:round/>
              <a:headEnd/>
              <a:tailEnd/>
            </a:ln>
          </p:spPr>
          <p:txBody>
            <a:bodyPr/>
            <a:lstStyle/>
            <a:p>
              <a:endParaRPr lang="en-US"/>
            </a:p>
          </p:txBody>
        </p:sp>
        <p:sp>
          <p:nvSpPr>
            <p:cNvPr id="29735" name="Line 6"/>
            <p:cNvSpPr>
              <a:spLocks noChangeShapeType="1"/>
            </p:cNvSpPr>
            <p:nvPr/>
          </p:nvSpPr>
          <p:spPr bwMode="auto">
            <a:xfrm>
              <a:off x="4028" y="2256"/>
              <a:ext cx="340" cy="0"/>
            </a:xfrm>
            <a:prstGeom prst="line">
              <a:avLst/>
            </a:prstGeom>
            <a:noFill/>
            <a:ln w="19050">
              <a:solidFill>
                <a:schemeClr val="tx1"/>
              </a:solidFill>
              <a:round/>
              <a:headEnd/>
              <a:tailEnd/>
            </a:ln>
          </p:spPr>
          <p:txBody>
            <a:bodyPr/>
            <a:lstStyle/>
            <a:p>
              <a:endParaRPr lang="en-US"/>
            </a:p>
          </p:txBody>
        </p:sp>
        <p:sp>
          <p:nvSpPr>
            <p:cNvPr id="29736" name="Line 7"/>
            <p:cNvSpPr>
              <a:spLocks noChangeShapeType="1"/>
            </p:cNvSpPr>
            <p:nvPr/>
          </p:nvSpPr>
          <p:spPr bwMode="auto">
            <a:xfrm flipV="1">
              <a:off x="4367" y="1279"/>
              <a:ext cx="0" cy="977"/>
            </a:xfrm>
            <a:prstGeom prst="line">
              <a:avLst/>
            </a:prstGeom>
            <a:noFill/>
            <a:ln w="19050">
              <a:solidFill>
                <a:schemeClr val="tx1"/>
              </a:solidFill>
              <a:round/>
              <a:headEnd/>
              <a:tailEnd/>
            </a:ln>
          </p:spPr>
          <p:txBody>
            <a:bodyPr/>
            <a:lstStyle/>
            <a:p>
              <a:endParaRPr lang="en-US"/>
            </a:p>
          </p:txBody>
        </p:sp>
        <p:sp>
          <p:nvSpPr>
            <p:cNvPr id="29737" name="Line 8"/>
            <p:cNvSpPr>
              <a:spLocks noChangeShapeType="1"/>
            </p:cNvSpPr>
            <p:nvPr/>
          </p:nvSpPr>
          <p:spPr bwMode="auto">
            <a:xfrm>
              <a:off x="1152" y="1279"/>
              <a:ext cx="1104" cy="0"/>
            </a:xfrm>
            <a:prstGeom prst="line">
              <a:avLst/>
            </a:prstGeom>
            <a:noFill/>
            <a:ln w="19050">
              <a:solidFill>
                <a:schemeClr val="tx1"/>
              </a:solidFill>
              <a:round/>
              <a:headEnd/>
              <a:tailEnd/>
            </a:ln>
          </p:spPr>
          <p:txBody>
            <a:bodyPr/>
            <a:lstStyle/>
            <a:p>
              <a:endParaRPr lang="en-US"/>
            </a:p>
          </p:txBody>
        </p:sp>
        <p:sp>
          <p:nvSpPr>
            <p:cNvPr id="29738" name="Line 9"/>
            <p:cNvSpPr>
              <a:spLocks noChangeShapeType="1"/>
            </p:cNvSpPr>
            <p:nvPr/>
          </p:nvSpPr>
          <p:spPr bwMode="auto">
            <a:xfrm flipH="1">
              <a:off x="2736" y="1279"/>
              <a:ext cx="1631" cy="0"/>
            </a:xfrm>
            <a:prstGeom prst="line">
              <a:avLst/>
            </a:prstGeom>
            <a:noFill/>
            <a:ln w="19050">
              <a:solidFill>
                <a:schemeClr val="tx1"/>
              </a:solidFill>
              <a:round/>
              <a:headEnd/>
              <a:tailEnd/>
            </a:ln>
          </p:spPr>
          <p:txBody>
            <a:bodyPr/>
            <a:lstStyle/>
            <a:p>
              <a:endParaRPr lang="en-US"/>
            </a:p>
          </p:txBody>
        </p:sp>
        <p:sp>
          <p:nvSpPr>
            <p:cNvPr id="29739" name="Line 10"/>
            <p:cNvSpPr>
              <a:spLocks noChangeShapeType="1"/>
            </p:cNvSpPr>
            <p:nvPr/>
          </p:nvSpPr>
          <p:spPr bwMode="auto">
            <a:xfrm>
              <a:off x="2256" y="1008"/>
              <a:ext cx="0" cy="542"/>
            </a:xfrm>
            <a:prstGeom prst="line">
              <a:avLst/>
            </a:prstGeom>
            <a:noFill/>
            <a:ln w="19050">
              <a:solidFill>
                <a:schemeClr val="tx1"/>
              </a:solidFill>
              <a:round/>
              <a:headEnd/>
              <a:tailEnd/>
            </a:ln>
          </p:spPr>
          <p:txBody>
            <a:bodyPr/>
            <a:lstStyle/>
            <a:p>
              <a:endParaRPr lang="en-US"/>
            </a:p>
          </p:txBody>
        </p:sp>
        <p:sp>
          <p:nvSpPr>
            <p:cNvPr id="29740" name="Rectangle 11"/>
            <p:cNvSpPr>
              <a:spLocks noChangeArrowheads="1"/>
            </p:cNvSpPr>
            <p:nvPr/>
          </p:nvSpPr>
          <p:spPr bwMode="auto">
            <a:xfrm>
              <a:off x="2352" y="1143"/>
              <a:ext cx="67" cy="271"/>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29741" name="Group 12"/>
            <p:cNvGrpSpPr>
              <a:grpSpLocks/>
            </p:cNvGrpSpPr>
            <p:nvPr/>
          </p:nvGrpSpPr>
          <p:grpSpPr bwMode="auto">
            <a:xfrm>
              <a:off x="2470" y="1985"/>
              <a:ext cx="542" cy="542"/>
              <a:chOff x="4512" y="3792"/>
              <a:chExt cx="384" cy="384"/>
            </a:xfrm>
          </p:grpSpPr>
          <p:sp>
            <p:nvSpPr>
              <p:cNvPr id="29753" name="Oval 13"/>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29754" name="Line 14"/>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29755" name="Line 15"/>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grpSp>
          <p:nvGrpSpPr>
            <p:cNvPr id="29742" name="Group 16"/>
            <p:cNvGrpSpPr>
              <a:grpSpLocks/>
            </p:cNvGrpSpPr>
            <p:nvPr/>
          </p:nvGrpSpPr>
          <p:grpSpPr bwMode="auto">
            <a:xfrm>
              <a:off x="3486" y="1985"/>
              <a:ext cx="542" cy="542"/>
              <a:chOff x="4512" y="3792"/>
              <a:chExt cx="384" cy="384"/>
            </a:xfrm>
          </p:grpSpPr>
          <p:sp>
            <p:nvSpPr>
              <p:cNvPr id="29750" name="Oval 17"/>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29751" name="Line 18"/>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29752" name="Line 19"/>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29743" name="Line 20"/>
            <p:cNvSpPr>
              <a:spLocks noChangeShapeType="1"/>
            </p:cNvSpPr>
            <p:nvPr/>
          </p:nvSpPr>
          <p:spPr bwMode="auto">
            <a:xfrm>
              <a:off x="3012" y="2256"/>
              <a:ext cx="474" cy="0"/>
            </a:xfrm>
            <a:prstGeom prst="line">
              <a:avLst/>
            </a:prstGeom>
            <a:noFill/>
            <a:ln w="19050">
              <a:solidFill>
                <a:schemeClr val="tx1"/>
              </a:solidFill>
              <a:round/>
              <a:headEnd/>
              <a:tailEnd/>
            </a:ln>
          </p:spPr>
          <p:txBody>
            <a:bodyPr/>
            <a:lstStyle/>
            <a:p>
              <a:endParaRPr lang="en-US"/>
            </a:p>
          </p:txBody>
        </p:sp>
        <p:sp>
          <p:nvSpPr>
            <p:cNvPr id="29744" name="Line 21"/>
            <p:cNvSpPr>
              <a:spLocks noChangeShapeType="1"/>
            </p:cNvSpPr>
            <p:nvPr/>
          </p:nvSpPr>
          <p:spPr bwMode="auto">
            <a:xfrm>
              <a:off x="2640" y="1017"/>
              <a:ext cx="0" cy="542"/>
            </a:xfrm>
            <a:prstGeom prst="line">
              <a:avLst/>
            </a:prstGeom>
            <a:noFill/>
            <a:ln w="19050">
              <a:solidFill>
                <a:schemeClr val="tx1"/>
              </a:solidFill>
              <a:round/>
              <a:headEnd/>
              <a:tailEnd/>
            </a:ln>
          </p:spPr>
          <p:txBody>
            <a:bodyPr/>
            <a:lstStyle/>
            <a:p>
              <a:endParaRPr lang="en-US"/>
            </a:p>
          </p:txBody>
        </p:sp>
        <p:sp>
          <p:nvSpPr>
            <p:cNvPr id="29745" name="Rectangle 22"/>
            <p:cNvSpPr>
              <a:spLocks noChangeArrowheads="1"/>
            </p:cNvSpPr>
            <p:nvPr/>
          </p:nvSpPr>
          <p:spPr bwMode="auto">
            <a:xfrm>
              <a:off x="2736" y="1152"/>
              <a:ext cx="67" cy="271"/>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29746" name="Group 23"/>
            <p:cNvGrpSpPr>
              <a:grpSpLocks/>
            </p:cNvGrpSpPr>
            <p:nvPr/>
          </p:nvGrpSpPr>
          <p:grpSpPr bwMode="auto">
            <a:xfrm>
              <a:off x="1536" y="1992"/>
              <a:ext cx="542" cy="542"/>
              <a:chOff x="4512" y="3792"/>
              <a:chExt cx="384" cy="384"/>
            </a:xfrm>
          </p:grpSpPr>
          <p:sp>
            <p:nvSpPr>
              <p:cNvPr id="29747" name="Oval 24"/>
              <p:cNvSpPr>
                <a:spLocks noChangeArrowheads="1"/>
              </p:cNvSpPr>
              <p:nvPr/>
            </p:nvSpPr>
            <p:spPr bwMode="auto">
              <a:xfrm>
                <a:off x="4512" y="3792"/>
                <a:ext cx="384" cy="384"/>
              </a:xfrm>
              <a:prstGeom prst="ellipse">
                <a:avLst/>
              </a:prstGeom>
              <a:solidFill>
                <a:schemeClr val="bg1"/>
              </a:solidFill>
              <a:ln w="19050">
                <a:solidFill>
                  <a:schemeClr val="tx1"/>
                </a:solidFill>
                <a:round/>
                <a:headEnd/>
                <a:tailEnd/>
              </a:ln>
            </p:spPr>
            <p:txBody>
              <a:bodyPr wrap="none" anchor="ctr"/>
              <a:lstStyle/>
              <a:p>
                <a:endParaRPr lang="en-GB"/>
              </a:p>
            </p:txBody>
          </p:sp>
          <p:sp>
            <p:nvSpPr>
              <p:cNvPr id="29748" name="Line 25"/>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29749" name="Line 26"/>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grpSp>
      <p:grpSp>
        <p:nvGrpSpPr>
          <p:cNvPr id="6" name="Group 27"/>
          <p:cNvGrpSpPr>
            <a:grpSpLocks/>
          </p:cNvGrpSpPr>
          <p:nvPr/>
        </p:nvGrpSpPr>
        <p:grpSpPr bwMode="auto">
          <a:xfrm>
            <a:off x="4392613" y="1447800"/>
            <a:ext cx="2133600" cy="1435100"/>
            <a:chOff x="1872" y="672"/>
            <a:chExt cx="1344" cy="904"/>
          </a:xfrm>
        </p:grpSpPr>
        <p:sp>
          <p:nvSpPr>
            <p:cNvPr id="29728" name="Line 28"/>
            <p:cNvSpPr>
              <a:spLocks noChangeShapeType="1"/>
            </p:cNvSpPr>
            <p:nvPr/>
          </p:nvSpPr>
          <p:spPr bwMode="auto">
            <a:xfrm flipV="1">
              <a:off x="1872" y="912"/>
              <a:ext cx="0" cy="664"/>
            </a:xfrm>
            <a:prstGeom prst="line">
              <a:avLst/>
            </a:prstGeom>
            <a:noFill/>
            <a:ln w="19050">
              <a:solidFill>
                <a:schemeClr val="tx1"/>
              </a:solidFill>
              <a:round/>
              <a:headEnd/>
              <a:tailEnd/>
            </a:ln>
          </p:spPr>
          <p:txBody>
            <a:bodyPr/>
            <a:lstStyle/>
            <a:p>
              <a:endParaRPr lang="en-US"/>
            </a:p>
          </p:txBody>
        </p:sp>
        <p:sp>
          <p:nvSpPr>
            <p:cNvPr id="29729" name="Line 29"/>
            <p:cNvSpPr>
              <a:spLocks noChangeShapeType="1"/>
            </p:cNvSpPr>
            <p:nvPr/>
          </p:nvSpPr>
          <p:spPr bwMode="auto">
            <a:xfrm flipV="1">
              <a:off x="3216" y="912"/>
              <a:ext cx="0" cy="664"/>
            </a:xfrm>
            <a:prstGeom prst="line">
              <a:avLst/>
            </a:prstGeom>
            <a:noFill/>
            <a:ln w="19050">
              <a:solidFill>
                <a:schemeClr val="tx1"/>
              </a:solidFill>
              <a:round/>
              <a:headEnd/>
              <a:tailEnd/>
            </a:ln>
          </p:spPr>
          <p:txBody>
            <a:bodyPr/>
            <a:lstStyle/>
            <a:p>
              <a:endParaRPr lang="en-US"/>
            </a:p>
          </p:txBody>
        </p:sp>
        <p:sp>
          <p:nvSpPr>
            <p:cNvPr id="29730" name="Line 30"/>
            <p:cNvSpPr>
              <a:spLocks noChangeShapeType="1"/>
            </p:cNvSpPr>
            <p:nvPr/>
          </p:nvSpPr>
          <p:spPr bwMode="auto">
            <a:xfrm>
              <a:off x="1872" y="912"/>
              <a:ext cx="1344" cy="0"/>
            </a:xfrm>
            <a:prstGeom prst="line">
              <a:avLst/>
            </a:prstGeom>
            <a:noFill/>
            <a:ln w="19050">
              <a:solidFill>
                <a:schemeClr val="tx1"/>
              </a:solidFill>
              <a:round/>
              <a:headEnd/>
              <a:tailEnd/>
            </a:ln>
          </p:spPr>
          <p:txBody>
            <a:bodyPr/>
            <a:lstStyle/>
            <a:p>
              <a:endParaRPr lang="en-US"/>
            </a:p>
          </p:txBody>
        </p:sp>
        <p:sp>
          <p:nvSpPr>
            <p:cNvPr id="29731" name="Oval 31"/>
            <p:cNvSpPr>
              <a:spLocks noChangeArrowheads="1"/>
            </p:cNvSpPr>
            <p:nvPr/>
          </p:nvSpPr>
          <p:spPr bwMode="auto">
            <a:xfrm>
              <a:off x="2304" y="672"/>
              <a:ext cx="528" cy="528"/>
            </a:xfrm>
            <a:prstGeom prst="ellipse">
              <a:avLst/>
            </a:prstGeom>
            <a:solidFill>
              <a:schemeClr val="bg1"/>
            </a:solidFill>
            <a:ln w="19050">
              <a:solidFill>
                <a:schemeClr val="tx1"/>
              </a:solidFill>
              <a:round/>
              <a:headEnd/>
              <a:tailEnd/>
            </a:ln>
          </p:spPr>
          <p:txBody>
            <a:bodyPr wrap="none" anchor="ctr"/>
            <a:lstStyle/>
            <a:p>
              <a:endParaRPr lang="en-GB"/>
            </a:p>
          </p:txBody>
        </p:sp>
        <p:sp>
          <p:nvSpPr>
            <p:cNvPr id="29732" name="Text Box 32"/>
            <p:cNvSpPr txBox="1">
              <a:spLocks noChangeArrowheads="1"/>
            </p:cNvSpPr>
            <p:nvPr/>
          </p:nvSpPr>
          <p:spPr bwMode="auto">
            <a:xfrm>
              <a:off x="2467" y="807"/>
              <a:ext cx="317" cy="288"/>
            </a:xfrm>
            <a:prstGeom prst="rect">
              <a:avLst/>
            </a:prstGeom>
            <a:noFill/>
            <a:ln w="19050">
              <a:noFill/>
              <a:miter lim="800000"/>
              <a:headEnd/>
              <a:tailEnd/>
            </a:ln>
          </p:spPr>
          <p:txBody>
            <a:bodyPr>
              <a:spAutoFit/>
            </a:bodyPr>
            <a:lstStyle/>
            <a:p>
              <a:pPr>
                <a:spcBef>
                  <a:spcPct val="50000"/>
                </a:spcBef>
              </a:pPr>
              <a:r>
                <a:rPr lang="en-GB"/>
                <a:t>V</a:t>
              </a:r>
            </a:p>
          </p:txBody>
        </p:sp>
      </p:grpSp>
      <p:grpSp>
        <p:nvGrpSpPr>
          <p:cNvPr id="7" name="Group 33"/>
          <p:cNvGrpSpPr>
            <a:grpSpLocks/>
          </p:cNvGrpSpPr>
          <p:nvPr/>
        </p:nvGrpSpPr>
        <p:grpSpPr bwMode="auto">
          <a:xfrm>
            <a:off x="3411538" y="4433888"/>
            <a:ext cx="1590675" cy="1611312"/>
            <a:chOff x="1254" y="2553"/>
            <a:chExt cx="1002" cy="1015"/>
          </a:xfrm>
        </p:grpSpPr>
        <p:sp>
          <p:nvSpPr>
            <p:cNvPr id="29722" name="Line 34"/>
            <p:cNvSpPr>
              <a:spLocks noChangeShapeType="1"/>
            </p:cNvSpPr>
            <p:nvPr/>
          </p:nvSpPr>
          <p:spPr bwMode="auto">
            <a:xfrm flipV="1">
              <a:off x="1254" y="2553"/>
              <a:ext cx="0" cy="727"/>
            </a:xfrm>
            <a:prstGeom prst="line">
              <a:avLst/>
            </a:prstGeom>
            <a:noFill/>
            <a:ln w="19050">
              <a:solidFill>
                <a:schemeClr val="tx1"/>
              </a:solidFill>
              <a:round/>
              <a:headEnd/>
              <a:tailEnd/>
            </a:ln>
          </p:spPr>
          <p:txBody>
            <a:bodyPr/>
            <a:lstStyle/>
            <a:p>
              <a:endParaRPr lang="en-US"/>
            </a:p>
          </p:txBody>
        </p:sp>
        <p:sp>
          <p:nvSpPr>
            <p:cNvPr id="29723" name="Line 35"/>
            <p:cNvSpPr>
              <a:spLocks noChangeShapeType="1"/>
            </p:cNvSpPr>
            <p:nvPr/>
          </p:nvSpPr>
          <p:spPr bwMode="auto">
            <a:xfrm flipV="1">
              <a:off x="2256" y="2553"/>
              <a:ext cx="0" cy="727"/>
            </a:xfrm>
            <a:prstGeom prst="line">
              <a:avLst/>
            </a:prstGeom>
            <a:noFill/>
            <a:ln w="19050">
              <a:solidFill>
                <a:schemeClr val="tx1"/>
              </a:solidFill>
              <a:round/>
              <a:headEnd/>
              <a:tailEnd/>
            </a:ln>
          </p:spPr>
          <p:txBody>
            <a:bodyPr/>
            <a:lstStyle/>
            <a:p>
              <a:endParaRPr lang="en-US"/>
            </a:p>
          </p:txBody>
        </p:sp>
        <p:grpSp>
          <p:nvGrpSpPr>
            <p:cNvPr id="29724" name="Group 36"/>
            <p:cNvGrpSpPr>
              <a:grpSpLocks/>
            </p:cNvGrpSpPr>
            <p:nvPr/>
          </p:nvGrpSpPr>
          <p:grpSpPr bwMode="auto">
            <a:xfrm>
              <a:off x="1254" y="3040"/>
              <a:ext cx="1002" cy="528"/>
              <a:chOff x="1371" y="3064"/>
              <a:chExt cx="1002" cy="528"/>
            </a:xfrm>
          </p:grpSpPr>
          <p:sp>
            <p:nvSpPr>
              <p:cNvPr id="29725" name="Line 37"/>
              <p:cNvSpPr>
                <a:spLocks noChangeShapeType="1"/>
              </p:cNvSpPr>
              <p:nvPr/>
            </p:nvSpPr>
            <p:spPr bwMode="auto">
              <a:xfrm>
                <a:off x="1371" y="3304"/>
                <a:ext cx="1002" cy="0"/>
              </a:xfrm>
              <a:prstGeom prst="line">
                <a:avLst/>
              </a:prstGeom>
              <a:noFill/>
              <a:ln w="19050">
                <a:solidFill>
                  <a:schemeClr val="tx1"/>
                </a:solidFill>
                <a:round/>
                <a:headEnd/>
                <a:tailEnd/>
              </a:ln>
            </p:spPr>
            <p:txBody>
              <a:bodyPr/>
              <a:lstStyle/>
              <a:p>
                <a:endParaRPr lang="en-US"/>
              </a:p>
            </p:txBody>
          </p:sp>
          <p:sp>
            <p:nvSpPr>
              <p:cNvPr id="29726" name="Oval 38"/>
              <p:cNvSpPr>
                <a:spLocks noChangeArrowheads="1"/>
              </p:cNvSpPr>
              <p:nvPr/>
            </p:nvSpPr>
            <p:spPr bwMode="auto">
              <a:xfrm>
                <a:off x="1626" y="3064"/>
                <a:ext cx="528" cy="528"/>
              </a:xfrm>
              <a:prstGeom prst="ellipse">
                <a:avLst/>
              </a:prstGeom>
              <a:solidFill>
                <a:schemeClr val="bg1"/>
              </a:solidFill>
              <a:ln w="19050">
                <a:solidFill>
                  <a:schemeClr val="tx1"/>
                </a:solidFill>
                <a:round/>
                <a:headEnd/>
                <a:tailEnd/>
              </a:ln>
            </p:spPr>
            <p:txBody>
              <a:bodyPr wrap="none" anchor="ctr"/>
              <a:lstStyle/>
              <a:p>
                <a:endParaRPr lang="en-GB"/>
              </a:p>
            </p:txBody>
          </p:sp>
          <p:sp>
            <p:nvSpPr>
              <p:cNvPr id="29727" name="Text Box 39"/>
              <p:cNvSpPr txBox="1">
                <a:spLocks noChangeArrowheads="1"/>
              </p:cNvSpPr>
              <p:nvPr/>
            </p:nvSpPr>
            <p:spPr bwMode="auto">
              <a:xfrm>
                <a:off x="1785" y="3212"/>
                <a:ext cx="317" cy="288"/>
              </a:xfrm>
              <a:prstGeom prst="rect">
                <a:avLst/>
              </a:prstGeom>
              <a:noFill/>
              <a:ln w="19050">
                <a:noFill/>
                <a:miter lim="800000"/>
                <a:headEnd/>
                <a:tailEnd/>
              </a:ln>
            </p:spPr>
            <p:txBody>
              <a:bodyPr>
                <a:spAutoFit/>
              </a:bodyPr>
              <a:lstStyle/>
              <a:p>
                <a:pPr>
                  <a:spcBef>
                    <a:spcPct val="50000"/>
                  </a:spcBef>
                </a:pPr>
                <a:r>
                  <a:rPr lang="en-GB"/>
                  <a:t>V</a:t>
                </a:r>
              </a:p>
            </p:txBody>
          </p:sp>
        </p:grpSp>
      </p:grpSp>
      <p:grpSp>
        <p:nvGrpSpPr>
          <p:cNvPr id="9" name="Group 40"/>
          <p:cNvGrpSpPr>
            <a:grpSpLocks/>
          </p:cNvGrpSpPr>
          <p:nvPr/>
        </p:nvGrpSpPr>
        <p:grpSpPr bwMode="auto">
          <a:xfrm>
            <a:off x="6526213" y="4433888"/>
            <a:ext cx="1590675" cy="1611312"/>
            <a:chOff x="1254" y="2553"/>
            <a:chExt cx="1002" cy="1015"/>
          </a:xfrm>
        </p:grpSpPr>
        <p:sp>
          <p:nvSpPr>
            <p:cNvPr id="29716" name="Line 41"/>
            <p:cNvSpPr>
              <a:spLocks noChangeShapeType="1"/>
            </p:cNvSpPr>
            <p:nvPr/>
          </p:nvSpPr>
          <p:spPr bwMode="auto">
            <a:xfrm flipV="1">
              <a:off x="1254" y="2553"/>
              <a:ext cx="0" cy="727"/>
            </a:xfrm>
            <a:prstGeom prst="line">
              <a:avLst/>
            </a:prstGeom>
            <a:noFill/>
            <a:ln w="19050">
              <a:solidFill>
                <a:schemeClr val="tx1"/>
              </a:solidFill>
              <a:round/>
              <a:headEnd/>
              <a:tailEnd/>
            </a:ln>
          </p:spPr>
          <p:txBody>
            <a:bodyPr/>
            <a:lstStyle/>
            <a:p>
              <a:endParaRPr lang="en-US"/>
            </a:p>
          </p:txBody>
        </p:sp>
        <p:sp>
          <p:nvSpPr>
            <p:cNvPr id="29717" name="Line 42"/>
            <p:cNvSpPr>
              <a:spLocks noChangeShapeType="1"/>
            </p:cNvSpPr>
            <p:nvPr/>
          </p:nvSpPr>
          <p:spPr bwMode="auto">
            <a:xfrm flipV="1">
              <a:off x="2256" y="2553"/>
              <a:ext cx="0" cy="727"/>
            </a:xfrm>
            <a:prstGeom prst="line">
              <a:avLst/>
            </a:prstGeom>
            <a:noFill/>
            <a:ln w="19050">
              <a:solidFill>
                <a:schemeClr val="tx1"/>
              </a:solidFill>
              <a:round/>
              <a:headEnd/>
              <a:tailEnd/>
            </a:ln>
          </p:spPr>
          <p:txBody>
            <a:bodyPr/>
            <a:lstStyle/>
            <a:p>
              <a:endParaRPr lang="en-US"/>
            </a:p>
          </p:txBody>
        </p:sp>
        <p:grpSp>
          <p:nvGrpSpPr>
            <p:cNvPr id="29718" name="Group 43"/>
            <p:cNvGrpSpPr>
              <a:grpSpLocks/>
            </p:cNvGrpSpPr>
            <p:nvPr/>
          </p:nvGrpSpPr>
          <p:grpSpPr bwMode="auto">
            <a:xfrm>
              <a:off x="1254" y="3040"/>
              <a:ext cx="1002" cy="528"/>
              <a:chOff x="1371" y="3064"/>
              <a:chExt cx="1002" cy="528"/>
            </a:xfrm>
          </p:grpSpPr>
          <p:sp>
            <p:nvSpPr>
              <p:cNvPr id="29719" name="Line 44"/>
              <p:cNvSpPr>
                <a:spLocks noChangeShapeType="1"/>
              </p:cNvSpPr>
              <p:nvPr/>
            </p:nvSpPr>
            <p:spPr bwMode="auto">
              <a:xfrm>
                <a:off x="1371" y="3304"/>
                <a:ext cx="1002" cy="0"/>
              </a:xfrm>
              <a:prstGeom prst="line">
                <a:avLst/>
              </a:prstGeom>
              <a:noFill/>
              <a:ln w="19050">
                <a:solidFill>
                  <a:schemeClr val="tx1"/>
                </a:solidFill>
                <a:round/>
                <a:headEnd/>
                <a:tailEnd/>
              </a:ln>
            </p:spPr>
            <p:txBody>
              <a:bodyPr/>
              <a:lstStyle/>
              <a:p>
                <a:endParaRPr lang="en-US"/>
              </a:p>
            </p:txBody>
          </p:sp>
          <p:sp>
            <p:nvSpPr>
              <p:cNvPr id="29720" name="Oval 45"/>
              <p:cNvSpPr>
                <a:spLocks noChangeArrowheads="1"/>
              </p:cNvSpPr>
              <p:nvPr/>
            </p:nvSpPr>
            <p:spPr bwMode="auto">
              <a:xfrm>
                <a:off x="1626" y="3064"/>
                <a:ext cx="528" cy="528"/>
              </a:xfrm>
              <a:prstGeom prst="ellipse">
                <a:avLst/>
              </a:prstGeom>
              <a:solidFill>
                <a:schemeClr val="bg1"/>
              </a:solidFill>
              <a:ln w="19050">
                <a:solidFill>
                  <a:schemeClr val="tx1"/>
                </a:solidFill>
                <a:round/>
                <a:headEnd/>
                <a:tailEnd/>
              </a:ln>
            </p:spPr>
            <p:txBody>
              <a:bodyPr wrap="none" anchor="ctr"/>
              <a:lstStyle/>
              <a:p>
                <a:endParaRPr lang="en-GB"/>
              </a:p>
            </p:txBody>
          </p:sp>
          <p:sp>
            <p:nvSpPr>
              <p:cNvPr id="29721" name="Text Box 46"/>
              <p:cNvSpPr txBox="1">
                <a:spLocks noChangeArrowheads="1"/>
              </p:cNvSpPr>
              <p:nvPr/>
            </p:nvSpPr>
            <p:spPr bwMode="auto">
              <a:xfrm>
                <a:off x="1785" y="3212"/>
                <a:ext cx="317" cy="288"/>
              </a:xfrm>
              <a:prstGeom prst="rect">
                <a:avLst/>
              </a:prstGeom>
              <a:noFill/>
              <a:ln w="19050">
                <a:noFill/>
                <a:miter lim="800000"/>
                <a:headEnd/>
                <a:tailEnd/>
              </a:ln>
            </p:spPr>
            <p:txBody>
              <a:bodyPr>
                <a:spAutoFit/>
              </a:bodyPr>
              <a:lstStyle/>
              <a:p>
                <a:pPr>
                  <a:spcBef>
                    <a:spcPct val="50000"/>
                  </a:spcBef>
                </a:pPr>
                <a:r>
                  <a:rPr lang="en-GB"/>
                  <a:t>V</a:t>
                </a:r>
              </a:p>
            </p:txBody>
          </p:sp>
        </p:grpSp>
      </p:grpSp>
      <p:grpSp>
        <p:nvGrpSpPr>
          <p:cNvPr id="11" name="Group 47"/>
          <p:cNvGrpSpPr>
            <a:grpSpLocks/>
          </p:cNvGrpSpPr>
          <p:nvPr/>
        </p:nvGrpSpPr>
        <p:grpSpPr bwMode="auto">
          <a:xfrm>
            <a:off x="381000" y="1447800"/>
            <a:ext cx="4572000" cy="1200150"/>
            <a:chOff x="240" y="912"/>
            <a:chExt cx="2880" cy="756"/>
          </a:xfrm>
        </p:grpSpPr>
        <p:sp>
          <p:nvSpPr>
            <p:cNvPr id="29714" name="Text Box 48"/>
            <p:cNvSpPr txBox="1">
              <a:spLocks noChangeArrowheads="1"/>
            </p:cNvSpPr>
            <p:nvPr/>
          </p:nvSpPr>
          <p:spPr bwMode="auto">
            <a:xfrm>
              <a:off x="240" y="912"/>
              <a:ext cx="1632" cy="756"/>
            </a:xfrm>
            <a:prstGeom prst="rect">
              <a:avLst/>
            </a:prstGeom>
            <a:solidFill>
              <a:schemeClr val="bg1"/>
            </a:solidFill>
            <a:ln w="19050">
              <a:noFill/>
              <a:miter lim="800000"/>
              <a:headEnd/>
              <a:tailEnd/>
            </a:ln>
          </p:spPr>
          <p:txBody>
            <a:bodyPr>
              <a:spAutoFit/>
            </a:bodyPr>
            <a:lstStyle/>
            <a:p>
              <a:pPr>
                <a:spcBef>
                  <a:spcPct val="50000"/>
                </a:spcBef>
              </a:pPr>
              <a:r>
                <a:rPr lang="en-GB"/>
                <a:t>If the potential difference (voltage) across the battery is 6V…</a:t>
              </a:r>
            </a:p>
          </p:txBody>
        </p:sp>
        <p:sp>
          <p:nvSpPr>
            <p:cNvPr id="29715" name="Freeform 49"/>
            <p:cNvSpPr>
              <a:spLocks/>
            </p:cNvSpPr>
            <p:nvPr/>
          </p:nvSpPr>
          <p:spPr bwMode="auto">
            <a:xfrm>
              <a:off x="1776" y="920"/>
              <a:ext cx="1344" cy="280"/>
            </a:xfrm>
            <a:custGeom>
              <a:avLst/>
              <a:gdLst>
                <a:gd name="T0" fmla="*/ 0 w 1344"/>
                <a:gd name="T1" fmla="*/ 280 h 280"/>
                <a:gd name="T2" fmla="*/ 720 w 1344"/>
                <a:gd name="T3" fmla="*/ 40 h 280"/>
                <a:gd name="T4" fmla="*/ 1344 w 1344"/>
                <a:gd name="T5" fmla="*/ 40 h 280"/>
                <a:gd name="T6" fmla="*/ 0 60000 65536"/>
                <a:gd name="T7" fmla="*/ 0 60000 65536"/>
                <a:gd name="T8" fmla="*/ 0 60000 65536"/>
                <a:gd name="T9" fmla="*/ 0 w 1344"/>
                <a:gd name="T10" fmla="*/ 0 h 280"/>
                <a:gd name="T11" fmla="*/ 1344 w 1344"/>
                <a:gd name="T12" fmla="*/ 280 h 280"/>
              </a:gdLst>
              <a:ahLst/>
              <a:cxnLst>
                <a:cxn ang="T6">
                  <a:pos x="T0" y="T1"/>
                </a:cxn>
                <a:cxn ang="T7">
                  <a:pos x="T2" y="T3"/>
                </a:cxn>
                <a:cxn ang="T8">
                  <a:pos x="T4" y="T5"/>
                </a:cxn>
              </a:cxnLst>
              <a:rect l="T9" t="T10" r="T11" b="T12"/>
              <a:pathLst>
                <a:path w="1344" h="280">
                  <a:moveTo>
                    <a:pt x="0" y="280"/>
                  </a:moveTo>
                  <a:cubicBezTo>
                    <a:pt x="248" y="180"/>
                    <a:pt x="496" y="80"/>
                    <a:pt x="720" y="40"/>
                  </a:cubicBezTo>
                  <a:cubicBezTo>
                    <a:pt x="944" y="0"/>
                    <a:pt x="1144" y="20"/>
                    <a:pt x="1344" y="40"/>
                  </a:cubicBezTo>
                </a:path>
              </a:pathLst>
            </a:custGeom>
            <a:noFill/>
            <a:ln w="50800">
              <a:solidFill>
                <a:schemeClr val="tx1"/>
              </a:solidFill>
              <a:round/>
              <a:headEnd/>
              <a:tailEnd type="stealth" w="lg" len="lg"/>
            </a:ln>
          </p:spPr>
          <p:txBody>
            <a:bodyPr/>
            <a:lstStyle/>
            <a:p>
              <a:endParaRPr lang="en-GB"/>
            </a:p>
          </p:txBody>
        </p:sp>
      </p:grpSp>
      <p:grpSp>
        <p:nvGrpSpPr>
          <p:cNvPr id="12" name="Group 50"/>
          <p:cNvGrpSpPr>
            <a:grpSpLocks/>
          </p:cNvGrpSpPr>
          <p:nvPr/>
        </p:nvGrpSpPr>
        <p:grpSpPr bwMode="auto">
          <a:xfrm>
            <a:off x="381000" y="3313113"/>
            <a:ext cx="4876800" cy="1187450"/>
            <a:chOff x="240" y="2087"/>
            <a:chExt cx="3072" cy="748"/>
          </a:xfrm>
        </p:grpSpPr>
        <p:sp>
          <p:nvSpPr>
            <p:cNvPr id="29711" name="Text Box 51"/>
            <p:cNvSpPr txBox="1">
              <a:spLocks noChangeArrowheads="1"/>
            </p:cNvSpPr>
            <p:nvPr/>
          </p:nvSpPr>
          <p:spPr bwMode="auto">
            <a:xfrm>
              <a:off x="240" y="2087"/>
              <a:ext cx="1632" cy="748"/>
            </a:xfrm>
            <a:prstGeom prst="rect">
              <a:avLst/>
            </a:prstGeom>
            <a:solidFill>
              <a:schemeClr val="bg1"/>
            </a:solidFill>
            <a:ln w="19050">
              <a:noFill/>
              <a:miter lim="800000"/>
              <a:headEnd/>
              <a:tailEnd/>
            </a:ln>
          </p:spPr>
          <p:txBody>
            <a:bodyPr>
              <a:spAutoFit/>
            </a:bodyPr>
            <a:lstStyle/>
            <a:p>
              <a:pPr>
                <a:spcBef>
                  <a:spcPct val="50000"/>
                </a:spcBef>
              </a:pPr>
              <a:r>
                <a:rPr lang="en-GB"/>
                <a:t>…and these bulbs are all identical…</a:t>
              </a:r>
            </a:p>
          </p:txBody>
        </p:sp>
        <p:sp>
          <p:nvSpPr>
            <p:cNvPr id="29712" name="Freeform 52"/>
            <p:cNvSpPr>
              <a:spLocks/>
            </p:cNvSpPr>
            <p:nvPr/>
          </p:nvSpPr>
          <p:spPr bwMode="auto">
            <a:xfrm>
              <a:off x="1776" y="2352"/>
              <a:ext cx="624" cy="240"/>
            </a:xfrm>
            <a:custGeom>
              <a:avLst/>
              <a:gdLst>
                <a:gd name="T0" fmla="*/ 0 w 624"/>
                <a:gd name="T1" fmla="*/ 0 h 240"/>
                <a:gd name="T2" fmla="*/ 624 w 624"/>
                <a:gd name="T3" fmla="*/ 240 h 240"/>
                <a:gd name="T4" fmla="*/ 0 60000 65536"/>
                <a:gd name="T5" fmla="*/ 0 60000 65536"/>
                <a:gd name="T6" fmla="*/ 0 w 624"/>
                <a:gd name="T7" fmla="*/ 0 h 240"/>
                <a:gd name="T8" fmla="*/ 624 w 624"/>
                <a:gd name="T9" fmla="*/ 240 h 240"/>
              </a:gdLst>
              <a:ahLst/>
              <a:cxnLst>
                <a:cxn ang="T4">
                  <a:pos x="T0" y="T1"/>
                </a:cxn>
                <a:cxn ang="T5">
                  <a:pos x="T2" y="T3"/>
                </a:cxn>
              </a:cxnLst>
              <a:rect l="T6" t="T7" r="T8" b="T9"/>
              <a:pathLst>
                <a:path w="624" h="240">
                  <a:moveTo>
                    <a:pt x="0" y="0"/>
                  </a:moveTo>
                  <a:cubicBezTo>
                    <a:pt x="0" y="0"/>
                    <a:pt x="312" y="120"/>
                    <a:pt x="624" y="240"/>
                  </a:cubicBezTo>
                </a:path>
              </a:pathLst>
            </a:custGeom>
            <a:noFill/>
            <a:ln w="50800">
              <a:solidFill>
                <a:schemeClr val="tx1"/>
              </a:solidFill>
              <a:round/>
              <a:headEnd/>
              <a:tailEnd type="stealth" w="lg" len="lg"/>
            </a:ln>
          </p:spPr>
          <p:txBody>
            <a:bodyPr/>
            <a:lstStyle/>
            <a:p>
              <a:endParaRPr lang="en-GB"/>
            </a:p>
          </p:txBody>
        </p:sp>
        <p:sp>
          <p:nvSpPr>
            <p:cNvPr id="29713" name="Freeform 53"/>
            <p:cNvSpPr>
              <a:spLocks/>
            </p:cNvSpPr>
            <p:nvPr/>
          </p:nvSpPr>
          <p:spPr bwMode="auto">
            <a:xfrm>
              <a:off x="1824" y="2208"/>
              <a:ext cx="1488" cy="288"/>
            </a:xfrm>
            <a:custGeom>
              <a:avLst/>
              <a:gdLst>
                <a:gd name="T0" fmla="*/ 0 w 624"/>
                <a:gd name="T1" fmla="*/ 0 h 240"/>
                <a:gd name="T2" fmla="*/ 8461 w 624"/>
                <a:gd name="T3" fmla="*/ 415 h 240"/>
                <a:gd name="T4" fmla="*/ 0 60000 65536"/>
                <a:gd name="T5" fmla="*/ 0 60000 65536"/>
                <a:gd name="T6" fmla="*/ 0 w 624"/>
                <a:gd name="T7" fmla="*/ 0 h 240"/>
                <a:gd name="T8" fmla="*/ 624 w 624"/>
                <a:gd name="T9" fmla="*/ 240 h 240"/>
              </a:gdLst>
              <a:ahLst/>
              <a:cxnLst>
                <a:cxn ang="T4">
                  <a:pos x="T0" y="T1"/>
                </a:cxn>
                <a:cxn ang="T5">
                  <a:pos x="T2" y="T3"/>
                </a:cxn>
              </a:cxnLst>
              <a:rect l="T6" t="T7" r="T8" b="T9"/>
              <a:pathLst>
                <a:path w="624" h="240">
                  <a:moveTo>
                    <a:pt x="0" y="0"/>
                  </a:moveTo>
                  <a:cubicBezTo>
                    <a:pt x="0" y="0"/>
                    <a:pt x="312" y="120"/>
                    <a:pt x="624" y="240"/>
                  </a:cubicBezTo>
                </a:path>
              </a:pathLst>
            </a:custGeom>
            <a:noFill/>
            <a:ln w="50800">
              <a:solidFill>
                <a:schemeClr val="tx1"/>
              </a:solidFill>
              <a:round/>
              <a:headEnd/>
              <a:tailEnd type="stealth" w="lg" len="lg"/>
            </a:ln>
          </p:spPr>
          <p:txBody>
            <a:bodyPr/>
            <a:lstStyle/>
            <a:p>
              <a:endParaRPr lang="en-GB"/>
            </a:p>
          </p:txBody>
        </p:sp>
      </p:grpSp>
      <p:grpSp>
        <p:nvGrpSpPr>
          <p:cNvPr id="13" name="Group 54"/>
          <p:cNvGrpSpPr>
            <a:grpSpLocks/>
          </p:cNvGrpSpPr>
          <p:nvPr/>
        </p:nvGrpSpPr>
        <p:grpSpPr bwMode="auto">
          <a:xfrm>
            <a:off x="381000" y="5207000"/>
            <a:ext cx="6473825" cy="1200150"/>
            <a:chOff x="240" y="3280"/>
            <a:chExt cx="4078" cy="756"/>
          </a:xfrm>
        </p:grpSpPr>
        <p:sp>
          <p:nvSpPr>
            <p:cNvPr id="29708" name="Text Box 55"/>
            <p:cNvSpPr txBox="1">
              <a:spLocks noChangeArrowheads="1"/>
            </p:cNvSpPr>
            <p:nvPr/>
          </p:nvSpPr>
          <p:spPr bwMode="auto">
            <a:xfrm>
              <a:off x="240" y="3280"/>
              <a:ext cx="1632" cy="756"/>
            </a:xfrm>
            <a:prstGeom prst="rect">
              <a:avLst/>
            </a:prstGeom>
            <a:solidFill>
              <a:schemeClr val="bg1"/>
            </a:solidFill>
            <a:ln w="19050">
              <a:noFill/>
              <a:miter lim="800000"/>
              <a:headEnd/>
              <a:tailEnd/>
            </a:ln>
          </p:spPr>
          <p:txBody>
            <a:bodyPr>
              <a:spAutoFit/>
            </a:bodyPr>
            <a:lstStyle/>
            <a:p>
              <a:pPr>
                <a:spcBef>
                  <a:spcPct val="50000"/>
                </a:spcBef>
              </a:pPr>
              <a:r>
                <a:rPr lang="en-GB"/>
                <a:t>…what will the potential difference (voltage) across each bulb (lamp) be?</a:t>
              </a:r>
            </a:p>
          </p:txBody>
        </p:sp>
        <p:sp>
          <p:nvSpPr>
            <p:cNvPr id="29709" name="Freeform 56"/>
            <p:cNvSpPr>
              <a:spLocks/>
            </p:cNvSpPr>
            <p:nvPr/>
          </p:nvSpPr>
          <p:spPr bwMode="auto">
            <a:xfrm>
              <a:off x="1759" y="3728"/>
              <a:ext cx="672" cy="112"/>
            </a:xfrm>
            <a:custGeom>
              <a:avLst/>
              <a:gdLst>
                <a:gd name="T0" fmla="*/ 0 w 672"/>
                <a:gd name="T1" fmla="*/ 96 h 112"/>
                <a:gd name="T2" fmla="*/ 432 w 672"/>
                <a:gd name="T3" fmla="*/ 96 h 112"/>
                <a:gd name="T4" fmla="*/ 672 w 672"/>
                <a:gd name="T5" fmla="*/ 0 h 112"/>
                <a:gd name="T6" fmla="*/ 0 60000 65536"/>
                <a:gd name="T7" fmla="*/ 0 60000 65536"/>
                <a:gd name="T8" fmla="*/ 0 60000 65536"/>
                <a:gd name="T9" fmla="*/ 0 w 672"/>
                <a:gd name="T10" fmla="*/ 0 h 112"/>
                <a:gd name="T11" fmla="*/ 672 w 672"/>
                <a:gd name="T12" fmla="*/ 112 h 112"/>
              </a:gdLst>
              <a:ahLst/>
              <a:cxnLst>
                <a:cxn ang="T6">
                  <a:pos x="T0" y="T1"/>
                </a:cxn>
                <a:cxn ang="T7">
                  <a:pos x="T2" y="T3"/>
                </a:cxn>
                <a:cxn ang="T8">
                  <a:pos x="T4" y="T5"/>
                </a:cxn>
              </a:cxnLst>
              <a:rect l="T9" t="T10" r="T11" b="T12"/>
              <a:pathLst>
                <a:path w="672" h="112">
                  <a:moveTo>
                    <a:pt x="0" y="96"/>
                  </a:moveTo>
                  <a:cubicBezTo>
                    <a:pt x="160" y="104"/>
                    <a:pt x="320" y="112"/>
                    <a:pt x="432" y="96"/>
                  </a:cubicBezTo>
                  <a:cubicBezTo>
                    <a:pt x="544" y="80"/>
                    <a:pt x="608" y="40"/>
                    <a:pt x="672" y="0"/>
                  </a:cubicBezTo>
                </a:path>
              </a:pathLst>
            </a:custGeom>
            <a:noFill/>
            <a:ln w="50800">
              <a:solidFill>
                <a:schemeClr val="tx1"/>
              </a:solidFill>
              <a:round/>
              <a:headEnd/>
              <a:tailEnd type="stealth" w="lg" len="lg"/>
            </a:ln>
          </p:spPr>
          <p:txBody>
            <a:bodyPr/>
            <a:lstStyle/>
            <a:p>
              <a:endParaRPr lang="en-GB"/>
            </a:p>
          </p:txBody>
        </p:sp>
        <p:sp>
          <p:nvSpPr>
            <p:cNvPr id="29710" name="Freeform 57"/>
            <p:cNvSpPr>
              <a:spLocks/>
            </p:cNvSpPr>
            <p:nvPr/>
          </p:nvSpPr>
          <p:spPr bwMode="auto">
            <a:xfrm>
              <a:off x="1824" y="3788"/>
              <a:ext cx="2494" cy="240"/>
            </a:xfrm>
            <a:custGeom>
              <a:avLst/>
              <a:gdLst>
                <a:gd name="T0" fmla="*/ 0 w 672"/>
                <a:gd name="T1" fmla="*/ 945 h 112"/>
                <a:gd name="T2" fmla="*/ 22079 w 672"/>
                <a:gd name="T3" fmla="*/ 945 h 112"/>
                <a:gd name="T4" fmla="*/ 34352 w 672"/>
                <a:gd name="T5" fmla="*/ 0 h 112"/>
                <a:gd name="T6" fmla="*/ 0 60000 65536"/>
                <a:gd name="T7" fmla="*/ 0 60000 65536"/>
                <a:gd name="T8" fmla="*/ 0 60000 65536"/>
                <a:gd name="T9" fmla="*/ 0 w 672"/>
                <a:gd name="T10" fmla="*/ 0 h 112"/>
                <a:gd name="T11" fmla="*/ 672 w 672"/>
                <a:gd name="T12" fmla="*/ 112 h 112"/>
              </a:gdLst>
              <a:ahLst/>
              <a:cxnLst>
                <a:cxn ang="T6">
                  <a:pos x="T0" y="T1"/>
                </a:cxn>
                <a:cxn ang="T7">
                  <a:pos x="T2" y="T3"/>
                </a:cxn>
                <a:cxn ang="T8">
                  <a:pos x="T4" y="T5"/>
                </a:cxn>
              </a:cxnLst>
              <a:rect l="T9" t="T10" r="T11" b="T12"/>
              <a:pathLst>
                <a:path w="672" h="112">
                  <a:moveTo>
                    <a:pt x="0" y="96"/>
                  </a:moveTo>
                  <a:cubicBezTo>
                    <a:pt x="160" y="104"/>
                    <a:pt x="320" y="112"/>
                    <a:pt x="432" y="96"/>
                  </a:cubicBezTo>
                  <a:cubicBezTo>
                    <a:pt x="544" y="80"/>
                    <a:pt x="608" y="40"/>
                    <a:pt x="672" y="0"/>
                  </a:cubicBezTo>
                </a:path>
              </a:pathLst>
            </a:custGeom>
            <a:noFill/>
            <a:ln w="50800">
              <a:solidFill>
                <a:schemeClr val="tx1"/>
              </a:solidFill>
              <a:round/>
              <a:headEnd/>
              <a:tailEnd type="stealth" w="lg" len="lg"/>
            </a:ln>
          </p:spPr>
          <p:txBody>
            <a:bodyPr/>
            <a:lstStyle/>
            <a:p>
              <a:endParaRPr lang="en-GB"/>
            </a:p>
          </p:txBody>
        </p:sp>
      </p:grpSp>
      <p:sp>
        <p:nvSpPr>
          <p:cNvPr id="75834" name="Text Box 58"/>
          <p:cNvSpPr txBox="1">
            <a:spLocks noChangeArrowheads="1"/>
          </p:cNvSpPr>
          <p:nvPr/>
        </p:nvSpPr>
        <p:spPr bwMode="auto">
          <a:xfrm>
            <a:off x="1692275" y="6165850"/>
            <a:ext cx="487363" cy="366713"/>
          </a:xfrm>
          <a:prstGeom prst="rect">
            <a:avLst/>
          </a:prstGeom>
          <a:solidFill>
            <a:schemeClr val="accent1"/>
          </a:solidFill>
          <a:ln w="19050">
            <a:noFill/>
            <a:miter lim="800000"/>
            <a:headEnd/>
            <a:tailEnd/>
          </a:ln>
        </p:spPr>
        <p:txBody>
          <a:bodyPr>
            <a:spAutoFit/>
          </a:bodyPr>
          <a:lstStyle/>
          <a:p>
            <a:pPr>
              <a:spcBef>
                <a:spcPct val="50000"/>
              </a:spcBef>
            </a:pPr>
            <a:r>
              <a:rPr lang="en-GB"/>
              <a:t>2V</a:t>
            </a:r>
          </a:p>
        </p:txBody>
      </p:sp>
      <p:sp>
        <p:nvSpPr>
          <p:cNvPr id="29706" name="Freeform 53"/>
          <p:cNvSpPr>
            <a:spLocks/>
          </p:cNvSpPr>
          <p:nvPr/>
        </p:nvSpPr>
        <p:spPr bwMode="auto">
          <a:xfrm>
            <a:off x="2916238" y="3357563"/>
            <a:ext cx="4176712" cy="647700"/>
          </a:xfrm>
          <a:custGeom>
            <a:avLst/>
            <a:gdLst>
              <a:gd name="T0" fmla="*/ 0 w 624"/>
              <a:gd name="T1" fmla="*/ 0 h 240"/>
              <a:gd name="T2" fmla="*/ 23746943 w 624"/>
              <a:gd name="T3" fmla="*/ 934304 h 240"/>
              <a:gd name="T4" fmla="*/ 0 60000 65536"/>
              <a:gd name="T5" fmla="*/ 0 60000 65536"/>
              <a:gd name="T6" fmla="*/ 0 w 624"/>
              <a:gd name="T7" fmla="*/ 0 h 240"/>
              <a:gd name="T8" fmla="*/ 624 w 624"/>
              <a:gd name="T9" fmla="*/ 240 h 240"/>
            </a:gdLst>
            <a:ahLst/>
            <a:cxnLst>
              <a:cxn ang="T4">
                <a:pos x="T0" y="T1"/>
              </a:cxn>
              <a:cxn ang="T5">
                <a:pos x="T2" y="T3"/>
              </a:cxn>
            </a:cxnLst>
            <a:rect l="T6" t="T7" r="T8" b="T9"/>
            <a:pathLst>
              <a:path w="624" h="240">
                <a:moveTo>
                  <a:pt x="0" y="0"/>
                </a:moveTo>
                <a:cubicBezTo>
                  <a:pt x="0" y="0"/>
                  <a:pt x="312" y="120"/>
                  <a:pt x="624" y="240"/>
                </a:cubicBezTo>
              </a:path>
            </a:pathLst>
          </a:custGeom>
          <a:noFill/>
          <a:ln w="50800">
            <a:solidFill>
              <a:schemeClr val="tx1"/>
            </a:solidFill>
            <a:round/>
            <a:headEnd/>
            <a:tailEnd type="stealth" w="lg" len="lg"/>
          </a:ln>
        </p:spPr>
        <p:txBody>
          <a:bodyPr/>
          <a:lstStyle/>
          <a:p>
            <a:endParaRPr lang="en-GB"/>
          </a:p>
        </p:txBody>
      </p:sp>
    </p:spTree>
    <p:extLst>
      <p:ext uri="{BB962C8B-B14F-4D97-AF65-F5344CB8AC3E}">
        <p14:creationId xmlns:p14="http://schemas.microsoft.com/office/powerpoint/2010/main" val="19959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75834"/>
                                        </p:tgtEl>
                                        <p:attrNameLst>
                                          <p:attrName>style.visibility</p:attrName>
                                        </p:attrNameLst>
                                      </p:cBhvr>
                                      <p:to>
                                        <p:strVal val="visible"/>
                                      </p:to>
                                    </p:set>
                                    <p:anim calcmode="lin" valueType="num">
                                      <p:cBhvr additive="base">
                                        <p:cTn id="34" dur="500" fill="hold"/>
                                        <p:tgtEl>
                                          <p:spTgt spid="75834"/>
                                        </p:tgtEl>
                                        <p:attrNameLst>
                                          <p:attrName>ppt_x</p:attrName>
                                        </p:attrNameLst>
                                      </p:cBhvr>
                                      <p:tavLst>
                                        <p:tav tm="0">
                                          <p:val>
                                            <p:strVal val="1+#ppt_w/2"/>
                                          </p:val>
                                        </p:tav>
                                        <p:tav tm="100000">
                                          <p:val>
                                            <p:strVal val="#ppt_x"/>
                                          </p:val>
                                        </p:tav>
                                      </p:tavLst>
                                    </p:anim>
                                    <p:anim calcmode="lin" valueType="num">
                                      <p:cBhvr additive="base">
                                        <p:cTn id="35" dur="500" fill="hold"/>
                                        <p:tgtEl>
                                          <p:spTgt spid="758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34"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GB" smtClean="0"/>
              <a:t>Parallel Circuits</a:t>
            </a:r>
          </a:p>
        </p:txBody>
      </p:sp>
      <p:sp>
        <p:nvSpPr>
          <p:cNvPr id="3" name="Content Placeholder 2"/>
          <p:cNvSpPr>
            <a:spLocks noGrp="1"/>
          </p:cNvSpPr>
          <p:nvPr>
            <p:ph sz="quarter" idx="1"/>
          </p:nvPr>
        </p:nvSpPr>
        <p:spPr>
          <a:xfrm>
            <a:off x="457200" y="1219200"/>
            <a:ext cx="8229600" cy="4937125"/>
          </a:xfrm>
        </p:spPr>
        <p:txBody>
          <a:bodyPr/>
          <a:lstStyle/>
          <a:p>
            <a:r>
              <a:rPr lang="en-GB" smtClean="0"/>
              <a:t>The potential difference (voltage) across each component is the same</a:t>
            </a:r>
          </a:p>
          <a:p>
            <a:endParaRPr lang="en-GB" smtClean="0"/>
          </a:p>
          <a:p>
            <a:r>
              <a:rPr lang="en-GB" smtClean="0"/>
              <a:t>The total current through the whole circuit is the sum of the currents through the separate components</a:t>
            </a:r>
          </a:p>
        </p:txBody>
      </p:sp>
    </p:spTree>
    <p:extLst>
      <p:ext uri="{BB962C8B-B14F-4D97-AF65-F5344CB8AC3E}">
        <p14:creationId xmlns:p14="http://schemas.microsoft.com/office/powerpoint/2010/main" val="204607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GB" smtClean="0"/>
              <a:t>Parallel Circuits - Currents</a:t>
            </a:r>
          </a:p>
        </p:txBody>
      </p:sp>
      <p:grpSp>
        <p:nvGrpSpPr>
          <p:cNvPr id="2" name="Group 3"/>
          <p:cNvGrpSpPr>
            <a:grpSpLocks/>
          </p:cNvGrpSpPr>
          <p:nvPr/>
        </p:nvGrpSpPr>
        <p:grpSpPr bwMode="auto">
          <a:xfrm>
            <a:off x="1066800" y="2590800"/>
            <a:ext cx="2667000" cy="3827463"/>
            <a:chOff x="720" y="960"/>
            <a:chExt cx="1680" cy="2411"/>
          </a:xfrm>
        </p:grpSpPr>
        <p:sp>
          <p:nvSpPr>
            <p:cNvPr id="33809" name="Line 4"/>
            <p:cNvSpPr>
              <a:spLocks noChangeShapeType="1"/>
            </p:cNvSpPr>
            <p:nvPr/>
          </p:nvSpPr>
          <p:spPr bwMode="auto">
            <a:xfrm>
              <a:off x="720" y="1158"/>
              <a:ext cx="0" cy="2010"/>
            </a:xfrm>
            <a:prstGeom prst="line">
              <a:avLst/>
            </a:prstGeom>
            <a:noFill/>
            <a:ln w="19050">
              <a:solidFill>
                <a:schemeClr val="tx1"/>
              </a:solidFill>
              <a:round/>
              <a:headEnd/>
              <a:tailEnd/>
            </a:ln>
          </p:spPr>
          <p:txBody>
            <a:bodyPr/>
            <a:lstStyle/>
            <a:p>
              <a:endParaRPr lang="en-US"/>
            </a:p>
          </p:txBody>
        </p:sp>
        <p:sp>
          <p:nvSpPr>
            <p:cNvPr id="33810" name="Line 5"/>
            <p:cNvSpPr>
              <a:spLocks noChangeShapeType="1"/>
            </p:cNvSpPr>
            <p:nvPr/>
          </p:nvSpPr>
          <p:spPr bwMode="auto">
            <a:xfrm>
              <a:off x="721" y="2342"/>
              <a:ext cx="575" cy="0"/>
            </a:xfrm>
            <a:prstGeom prst="line">
              <a:avLst/>
            </a:prstGeom>
            <a:noFill/>
            <a:ln w="19050">
              <a:solidFill>
                <a:schemeClr val="tx1"/>
              </a:solidFill>
              <a:round/>
              <a:headEnd/>
              <a:tailEnd/>
            </a:ln>
          </p:spPr>
          <p:txBody>
            <a:bodyPr/>
            <a:lstStyle/>
            <a:p>
              <a:endParaRPr lang="en-US"/>
            </a:p>
          </p:txBody>
        </p:sp>
        <p:sp>
          <p:nvSpPr>
            <p:cNvPr id="33811" name="Line 6"/>
            <p:cNvSpPr>
              <a:spLocks noChangeShapeType="1"/>
            </p:cNvSpPr>
            <p:nvPr/>
          </p:nvSpPr>
          <p:spPr bwMode="auto">
            <a:xfrm>
              <a:off x="1680" y="2342"/>
              <a:ext cx="720" cy="0"/>
            </a:xfrm>
            <a:prstGeom prst="line">
              <a:avLst/>
            </a:prstGeom>
            <a:noFill/>
            <a:ln w="19050">
              <a:solidFill>
                <a:schemeClr val="tx1"/>
              </a:solidFill>
              <a:round/>
              <a:headEnd/>
              <a:tailEnd/>
            </a:ln>
          </p:spPr>
          <p:txBody>
            <a:bodyPr/>
            <a:lstStyle/>
            <a:p>
              <a:endParaRPr lang="en-US"/>
            </a:p>
          </p:txBody>
        </p:sp>
        <p:sp>
          <p:nvSpPr>
            <p:cNvPr id="33812" name="Line 7"/>
            <p:cNvSpPr>
              <a:spLocks noChangeShapeType="1"/>
            </p:cNvSpPr>
            <p:nvPr/>
          </p:nvSpPr>
          <p:spPr bwMode="auto">
            <a:xfrm flipV="1">
              <a:off x="2399" y="1158"/>
              <a:ext cx="0" cy="2010"/>
            </a:xfrm>
            <a:prstGeom prst="line">
              <a:avLst/>
            </a:prstGeom>
            <a:noFill/>
            <a:ln w="19050">
              <a:solidFill>
                <a:schemeClr val="tx1"/>
              </a:solidFill>
              <a:round/>
              <a:headEnd/>
              <a:tailEnd/>
            </a:ln>
          </p:spPr>
          <p:txBody>
            <a:bodyPr/>
            <a:lstStyle/>
            <a:p>
              <a:endParaRPr lang="en-US"/>
            </a:p>
          </p:txBody>
        </p:sp>
        <p:sp>
          <p:nvSpPr>
            <p:cNvPr id="33813" name="Line 8"/>
            <p:cNvSpPr>
              <a:spLocks noChangeShapeType="1"/>
            </p:cNvSpPr>
            <p:nvPr/>
          </p:nvSpPr>
          <p:spPr bwMode="auto">
            <a:xfrm>
              <a:off x="720" y="1158"/>
              <a:ext cx="560" cy="0"/>
            </a:xfrm>
            <a:prstGeom prst="line">
              <a:avLst/>
            </a:prstGeom>
            <a:noFill/>
            <a:ln w="19050">
              <a:solidFill>
                <a:schemeClr val="tx1"/>
              </a:solidFill>
              <a:round/>
              <a:headEnd/>
              <a:tailEnd/>
            </a:ln>
          </p:spPr>
          <p:txBody>
            <a:bodyPr/>
            <a:lstStyle/>
            <a:p>
              <a:endParaRPr lang="en-US"/>
            </a:p>
          </p:txBody>
        </p:sp>
        <p:sp>
          <p:nvSpPr>
            <p:cNvPr id="33814" name="Line 9"/>
            <p:cNvSpPr>
              <a:spLocks noChangeShapeType="1"/>
            </p:cNvSpPr>
            <p:nvPr/>
          </p:nvSpPr>
          <p:spPr bwMode="auto">
            <a:xfrm flipH="1">
              <a:off x="1665" y="1158"/>
              <a:ext cx="734" cy="0"/>
            </a:xfrm>
            <a:prstGeom prst="line">
              <a:avLst/>
            </a:prstGeom>
            <a:noFill/>
            <a:ln w="19050">
              <a:solidFill>
                <a:schemeClr val="tx1"/>
              </a:solidFill>
              <a:round/>
              <a:headEnd/>
              <a:tailEnd/>
            </a:ln>
          </p:spPr>
          <p:txBody>
            <a:bodyPr/>
            <a:lstStyle/>
            <a:p>
              <a:endParaRPr lang="en-US"/>
            </a:p>
          </p:txBody>
        </p:sp>
        <p:sp>
          <p:nvSpPr>
            <p:cNvPr id="33815" name="Line 10"/>
            <p:cNvSpPr>
              <a:spLocks noChangeShapeType="1"/>
            </p:cNvSpPr>
            <p:nvPr/>
          </p:nvSpPr>
          <p:spPr bwMode="auto">
            <a:xfrm>
              <a:off x="1280" y="960"/>
              <a:ext cx="0" cy="395"/>
            </a:xfrm>
            <a:prstGeom prst="line">
              <a:avLst/>
            </a:prstGeom>
            <a:noFill/>
            <a:ln w="19050">
              <a:solidFill>
                <a:schemeClr val="tx1"/>
              </a:solidFill>
              <a:round/>
              <a:headEnd/>
              <a:tailEnd/>
            </a:ln>
          </p:spPr>
          <p:txBody>
            <a:bodyPr/>
            <a:lstStyle/>
            <a:p>
              <a:endParaRPr lang="en-US"/>
            </a:p>
          </p:txBody>
        </p:sp>
        <p:sp>
          <p:nvSpPr>
            <p:cNvPr id="33816" name="Rectangle 11"/>
            <p:cNvSpPr>
              <a:spLocks noChangeArrowheads="1"/>
            </p:cNvSpPr>
            <p:nvPr/>
          </p:nvSpPr>
          <p:spPr bwMode="auto">
            <a:xfrm>
              <a:off x="1350" y="1058"/>
              <a:ext cx="49" cy="198"/>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33817" name="Group 12"/>
            <p:cNvGrpSpPr>
              <a:grpSpLocks/>
            </p:cNvGrpSpPr>
            <p:nvPr/>
          </p:nvGrpSpPr>
          <p:grpSpPr bwMode="auto">
            <a:xfrm>
              <a:off x="1296" y="2145"/>
              <a:ext cx="395" cy="395"/>
              <a:chOff x="4512" y="3792"/>
              <a:chExt cx="384" cy="384"/>
            </a:xfrm>
          </p:grpSpPr>
          <p:sp>
            <p:nvSpPr>
              <p:cNvPr id="33826" name="Oval 13"/>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33827" name="Line 14"/>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33828" name="Line 15"/>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33818" name="Line 16"/>
            <p:cNvSpPr>
              <a:spLocks noChangeShapeType="1"/>
            </p:cNvSpPr>
            <p:nvPr/>
          </p:nvSpPr>
          <p:spPr bwMode="auto">
            <a:xfrm>
              <a:off x="1560" y="967"/>
              <a:ext cx="0" cy="395"/>
            </a:xfrm>
            <a:prstGeom prst="line">
              <a:avLst/>
            </a:prstGeom>
            <a:noFill/>
            <a:ln w="19050">
              <a:solidFill>
                <a:schemeClr val="tx1"/>
              </a:solidFill>
              <a:round/>
              <a:headEnd/>
              <a:tailEnd/>
            </a:ln>
          </p:spPr>
          <p:txBody>
            <a:bodyPr/>
            <a:lstStyle/>
            <a:p>
              <a:endParaRPr lang="en-US"/>
            </a:p>
          </p:txBody>
        </p:sp>
        <p:sp>
          <p:nvSpPr>
            <p:cNvPr id="33819" name="Rectangle 17"/>
            <p:cNvSpPr>
              <a:spLocks noChangeArrowheads="1"/>
            </p:cNvSpPr>
            <p:nvPr/>
          </p:nvSpPr>
          <p:spPr bwMode="auto">
            <a:xfrm>
              <a:off x="1630" y="1065"/>
              <a:ext cx="49" cy="198"/>
            </a:xfrm>
            <a:prstGeom prst="rect">
              <a:avLst/>
            </a:prstGeom>
            <a:solidFill>
              <a:schemeClr val="bg1"/>
            </a:solidFill>
            <a:ln w="19050">
              <a:solidFill>
                <a:schemeClr val="tx1"/>
              </a:solidFill>
              <a:miter lim="800000"/>
              <a:headEnd/>
              <a:tailEnd/>
            </a:ln>
          </p:spPr>
          <p:txBody>
            <a:bodyPr wrap="none" anchor="ctr"/>
            <a:lstStyle/>
            <a:p>
              <a:endParaRPr lang="en-GB"/>
            </a:p>
          </p:txBody>
        </p:sp>
        <p:sp>
          <p:nvSpPr>
            <p:cNvPr id="33820" name="Line 18"/>
            <p:cNvSpPr>
              <a:spLocks noChangeShapeType="1"/>
            </p:cNvSpPr>
            <p:nvPr/>
          </p:nvSpPr>
          <p:spPr bwMode="auto">
            <a:xfrm>
              <a:off x="720" y="3168"/>
              <a:ext cx="576" cy="0"/>
            </a:xfrm>
            <a:prstGeom prst="line">
              <a:avLst/>
            </a:prstGeom>
            <a:noFill/>
            <a:ln w="19050">
              <a:solidFill>
                <a:schemeClr val="tx1"/>
              </a:solidFill>
              <a:round/>
              <a:headEnd/>
              <a:tailEnd/>
            </a:ln>
          </p:spPr>
          <p:txBody>
            <a:bodyPr/>
            <a:lstStyle/>
            <a:p>
              <a:endParaRPr lang="en-US"/>
            </a:p>
          </p:txBody>
        </p:sp>
        <p:grpSp>
          <p:nvGrpSpPr>
            <p:cNvPr id="33821" name="Group 19"/>
            <p:cNvGrpSpPr>
              <a:grpSpLocks/>
            </p:cNvGrpSpPr>
            <p:nvPr/>
          </p:nvGrpSpPr>
          <p:grpSpPr bwMode="auto">
            <a:xfrm>
              <a:off x="1296" y="2976"/>
              <a:ext cx="395" cy="395"/>
              <a:chOff x="4512" y="3792"/>
              <a:chExt cx="384" cy="384"/>
            </a:xfrm>
          </p:grpSpPr>
          <p:sp>
            <p:nvSpPr>
              <p:cNvPr id="33823" name="Oval 20"/>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33824" name="Line 21"/>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33825" name="Line 22"/>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33822" name="Line 23"/>
            <p:cNvSpPr>
              <a:spLocks noChangeShapeType="1"/>
            </p:cNvSpPr>
            <p:nvPr/>
          </p:nvSpPr>
          <p:spPr bwMode="auto">
            <a:xfrm flipH="1">
              <a:off x="1680" y="3168"/>
              <a:ext cx="720" cy="0"/>
            </a:xfrm>
            <a:prstGeom prst="line">
              <a:avLst/>
            </a:prstGeom>
            <a:noFill/>
            <a:ln w="19050">
              <a:solidFill>
                <a:schemeClr val="tx1"/>
              </a:solidFill>
              <a:round/>
              <a:headEnd/>
              <a:tailEnd/>
            </a:ln>
          </p:spPr>
          <p:txBody>
            <a:bodyPr/>
            <a:lstStyle/>
            <a:p>
              <a:endParaRPr lang="en-US"/>
            </a:p>
          </p:txBody>
        </p:sp>
      </p:grpSp>
      <p:sp>
        <p:nvSpPr>
          <p:cNvPr id="72728" name="Text Box 24"/>
          <p:cNvSpPr txBox="1">
            <a:spLocks noChangeArrowheads="1"/>
          </p:cNvSpPr>
          <p:nvPr/>
        </p:nvSpPr>
        <p:spPr bwMode="auto">
          <a:xfrm>
            <a:off x="395288" y="1268413"/>
            <a:ext cx="8686800" cy="369887"/>
          </a:xfrm>
          <a:prstGeom prst="rect">
            <a:avLst/>
          </a:prstGeom>
          <a:noFill/>
          <a:ln w="19050">
            <a:noFill/>
            <a:miter lim="800000"/>
            <a:headEnd/>
            <a:tailEnd/>
          </a:ln>
        </p:spPr>
        <p:txBody>
          <a:bodyPr>
            <a:spAutoFit/>
          </a:bodyPr>
          <a:lstStyle/>
          <a:p>
            <a:pPr>
              <a:spcBef>
                <a:spcPct val="50000"/>
              </a:spcBef>
              <a:defRPr/>
            </a:pPr>
            <a:r>
              <a:rPr lang="en-GB" dirty="0">
                <a:latin typeface="+mj-lt"/>
              </a:rPr>
              <a:t>A PARALLEL circuit is one where the current has a “choice of routes”</a:t>
            </a:r>
          </a:p>
        </p:txBody>
      </p:sp>
      <p:sp>
        <p:nvSpPr>
          <p:cNvPr id="72729" name="AutoShape 25"/>
          <p:cNvSpPr>
            <a:spLocks noChangeArrowheads="1"/>
          </p:cNvSpPr>
          <p:nvPr/>
        </p:nvSpPr>
        <p:spPr bwMode="auto">
          <a:xfrm rot="10800000">
            <a:off x="2971800" y="3810000"/>
            <a:ext cx="1066800" cy="12954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467 h 21600"/>
              <a:gd name="T14" fmla="*/ 19803 w 21600"/>
              <a:gd name="T15" fmla="*/ 7691 h 21600"/>
            </a:gdLst>
            <a:ahLst/>
            <a:cxnLst>
              <a:cxn ang="T8">
                <a:pos x="T0" y="T1"/>
              </a:cxn>
              <a:cxn ang="T9">
                <a:pos x="T2" y="T3"/>
              </a:cxn>
              <a:cxn ang="T10">
                <a:pos x="T4" y="T5"/>
              </a:cxn>
              <a:cxn ang="T11">
                <a:pos x="T6" y="T7"/>
              </a:cxn>
            </a:cxnLst>
            <a:rect l="T12" t="T13" r="T14" b="T15"/>
            <a:pathLst>
              <a:path w="21600" h="21600">
                <a:moveTo>
                  <a:pt x="21600" y="6079"/>
                </a:moveTo>
                <a:lnTo>
                  <a:pt x="14823" y="0"/>
                </a:lnTo>
                <a:lnTo>
                  <a:pt x="14823" y="4467"/>
                </a:lnTo>
                <a:lnTo>
                  <a:pt x="12427" y="4467"/>
                </a:lnTo>
                <a:cubicBezTo>
                  <a:pt x="5564" y="4467"/>
                  <a:pt x="0" y="7910"/>
                  <a:pt x="0" y="12158"/>
                </a:cubicBezTo>
                <a:lnTo>
                  <a:pt x="0" y="21600"/>
                </a:lnTo>
                <a:lnTo>
                  <a:pt x="3295" y="21600"/>
                </a:lnTo>
                <a:lnTo>
                  <a:pt x="3295" y="12158"/>
                </a:lnTo>
                <a:cubicBezTo>
                  <a:pt x="3295" y="9691"/>
                  <a:pt x="7384" y="7691"/>
                  <a:pt x="12427" y="7691"/>
                </a:cubicBezTo>
                <a:lnTo>
                  <a:pt x="14823" y="7691"/>
                </a:lnTo>
                <a:lnTo>
                  <a:pt x="14823" y="12158"/>
                </a:lnTo>
                <a:close/>
              </a:path>
            </a:pathLst>
          </a:custGeom>
          <a:solidFill>
            <a:srgbClr val="FF0000"/>
          </a:solidFill>
          <a:ln w="19050">
            <a:noFill/>
            <a:miter lim="800000"/>
            <a:headEnd/>
            <a:tailEnd/>
          </a:ln>
        </p:spPr>
        <p:txBody>
          <a:bodyPr wrap="none" anchor="ctr"/>
          <a:lstStyle/>
          <a:p>
            <a:endParaRPr lang="en-GB"/>
          </a:p>
        </p:txBody>
      </p:sp>
      <p:sp>
        <p:nvSpPr>
          <p:cNvPr id="72730" name="AutoShape 26"/>
          <p:cNvSpPr>
            <a:spLocks noChangeArrowheads="1"/>
          </p:cNvSpPr>
          <p:nvPr/>
        </p:nvSpPr>
        <p:spPr bwMode="auto">
          <a:xfrm rot="10800000">
            <a:off x="2971800" y="5181600"/>
            <a:ext cx="1066800" cy="12954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467 h 21600"/>
              <a:gd name="T14" fmla="*/ 19803 w 21600"/>
              <a:gd name="T15" fmla="*/ 7691 h 21600"/>
            </a:gdLst>
            <a:ahLst/>
            <a:cxnLst>
              <a:cxn ang="T8">
                <a:pos x="T0" y="T1"/>
              </a:cxn>
              <a:cxn ang="T9">
                <a:pos x="T2" y="T3"/>
              </a:cxn>
              <a:cxn ang="T10">
                <a:pos x="T4" y="T5"/>
              </a:cxn>
              <a:cxn ang="T11">
                <a:pos x="T6" y="T7"/>
              </a:cxn>
            </a:cxnLst>
            <a:rect l="T12" t="T13" r="T14" b="T15"/>
            <a:pathLst>
              <a:path w="21600" h="21600">
                <a:moveTo>
                  <a:pt x="21600" y="6079"/>
                </a:moveTo>
                <a:lnTo>
                  <a:pt x="14823" y="0"/>
                </a:lnTo>
                <a:lnTo>
                  <a:pt x="14823" y="4467"/>
                </a:lnTo>
                <a:lnTo>
                  <a:pt x="12427" y="4467"/>
                </a:lnTo>
                <a:cubicBezTo>
                  <a:pt x="5564" y="4467"/>
                  <a:pt x="0" y="7910"/>
                  <a:pt x="0" y="12158"/>
                </a:cubicBezTo>
                <a:lnTo>
                  <a:pt x="0" y="21600"/>
                </a:lnTo>
                <a:lnTo>
                  <a:pt x="3295" y="21600"/>
                </a:lnTo>
                <a:lnTo>
                  <a:pt x="3295" y="12158"/>
                </a:lnTo>
                <a:cubicBezTo>
                  <a:pt x="3295" y="9691"/>
                  <a:pt x="7384" y="7691"/>
                  <a:pt x="12427" y="7691"/>
                </a:cubicBezTo>
                <a:lnTo>
                  <a:pt x="14823" y="7691"/>
                </a:lnTo>
                <a:lnTo>
                  <a:pt x="14823" y="12158"/>
                </a:lnTo>
                <a:close/>
              </a:path>
            </a:pathLst>
          </a:custGeom>
          <a:solidFill>
            <a:srgbClr val="FF0000"/>
          </a:solidFill>
          <a:ln w="19050">
            <a:noFill/>
            <a:miter lim="800000"/>
            <a:headEnd/>
            <a:tailEnd/>
          </a:ln>
        </p:spPr>
        <p:txBody>
          <a:bodyPr wrap="none" anchor="ctr"/>
          <a:lstStyle/>
          <a:p>
            <a:endParaRPr lang="en-GB"/>
          </a:p>
        </p:txBody>
      </p:sp>
      <p:sp>
        <p:nvSpPr>
          <p:cNvPr id="72731" name="AutoShape 27"/>
          <p:cNvSpPr>
            <a:spLocks noChangeArrowheads="1"/>
          </p:cNvSpPr>
          <p:nvPr/>
        </p:nvSpPr>
        <p:spPr bwMode="auto">
          <a:xfrm>
            <a:off x="2819400" y="2590800"/>
            <a:ext cx="990600" cy="228600"/>
          </a:xfrm>
          <a:prstGeom prst="rightArrow">
            <a:avLst>
              <a:gd name="adj1" fmla="val 50000"/>
              <a:gd name="adj2" fmla="val 108333"/>
            </a:avLst>
          </a:prstGeom>
          <a:solidFill>
            <a:srgbClr val="FF0000"/>
          </a:solidFill>
          <a:ln w="19050">
            <a:noFill/>
            <a:miter lim="800000"/>
            <a:headEnd/>
            <a:tailEnd/>
          </a:ln>
        </p:spPr>
        <p:txBody>
          <a:bodyPr wrap="none" anchor="ctr"/>
          <a:lstStyle/>
          <a:p>
            <a:endParaRPr lang="en-GB"/>
          </a:p>
        </p:txBody>
      </p:sp>
      <p:grpSp>
        <p:nvGrpSpPr>
          <p:cNvPr id="5" name="Group 28"/>
          <p:cNvGrpSpPr>
            <a:grpSpLocks/>
          </p:cNvGrpSpPr>
          <p:nvPr/>
        </p:nvGrpSpPr>
        <p:grpSpPr bwMode="auto">
          <a:xfrm>
            <a:off x="3962400" y="2286000"/>
            <a:ext cx="4648200" cy="457200"/>
            <a:chOff x="2496" y="1440"/>
            <a:chExt cx="2928" cy="288"/>
          </a:xfrm>
        </p:grpSpPr>
        <p:sp>
          <p:nvSpPr>
            <p:cNvPr id="33807" name="Text Box 29"/>
            <p:cNvSpPr txBox="1">
              <a:spLocks noChangeArrowheads="1"/>
            </p:cNvSpPr>
            <p:nvPr/>
          </p:nvSpPr>
          <p:spPr bwMode="auto">
            <a:xfrm>
              <a:off x="2880" y="1440"/>
              <a:ext cx="2544" cy="288"/>
            </a:xfrm>
            <a:prstGeom prst="rect">
              <a:avLst/>
            </a:prstGeom>
            <a:noFill/>
            <a:ln w="19050">
              <a:noFill/>
              <a:miter lim="800000"/>
              <a:headEnd/>
              <a:tailEnd/>
            </a:ln>
          </p:spPr>
          <p:txBody>
            <a:bodyPr>
              <a:spAutoFit/>
            </a:bodyPr>
            <a:lstStyle/>
            <a:p>
              <a:pPr>
                <a:spcBef>
                  <a:spcPct val="50000"/>
                </a:spcBef>
              </a:pPr>
              <a:r>
                <a:rPr lang="en-GB">
                  <a:solidFill>
                    <a:schemeClr val="hlink"/>
                  </a:solidFill>
                </a:rPr>
                <a:t>Here comes the current…</a:t>
              </a:r>
            </a:p>
          </p:txBody>
        </p:sp>
        <p:sp>
          <p:nvSpPr>
            <p:cNvPr id="33808" name="Line 30"/>
            <p:cNvSpPr>
              <a:spLocks noChangeShapeType="1"/>
            </p:cNvSpPr>
            <p:nvPr/>
          </p:nvSpPr>
          <p:spPr bwMode="auto">
            <a:xfrm flipH="1">
              <a:off x="2496" y="1584"/>
              <a:ext cx="384" cy="48"/>
            </a:xfrm>
            <a:prstGeom prst="line">
              <a:avLst/>
            </a:prstGeom>
            <a:noFill/>
            <a:ln w="50800">
              <a:solidFill>
                <a:schemeClr val="tx1"/>
              </a:solidFill>
              <a:round/>
              <a:headEnd/>
              <a:tailEnd type="triangle" w="med" len="med"/>
            </a:ln>
          </p:spPr>
          <p:txBody>
            <a:bodyPr/>
            <a:lstStyle/>
            <a:p>
              <a:endParaRPr lang="en-US"/>
            </a:p>
          </p:txBody>
        </p:sp>
      </p:grpSp>
      <p:grpSp>
        <p:nvGrpSpPr>
          <p:cNvPr id="6" name="Group 31"/>
          <p:cNvGrpSpPr>
            <a:grpSpLocks/>
          </p:cNvGrpSpPr>
          <p:nvPr/>
        </p:nvGrpSpPr>
        <p:grpSpPr bwMode="auto">
          <a:xfrm>
            <a:off x="4114800" y="5715000"/>
            <a:ext cx="3581400" cy="822325"/>
            <a:chOff x="2592" y="3600"/>
            <a:chExt cx="2256" cy="518"/>
          </a:xfrm>
        </p:grpSpPr>
        <p:sp>
          <p:nvSpPr>
            <p:cNvPr id="33805" name="Text Box 32"/>
            <p:cNvSpPr txBox="1">
              <a:spLocks noChangeArrowheads="1"/>
            </p:cNvSpPr>
            <p:nvPr/>
          </p:nvSpPr>
          <p:spPr bwMode="auto">
            <a:xfrm>
              <a:off x="2976" y="3600"/>
              <a:ext cx="1872" cy="518"/>
            </a:xfrm>
            <a:prstGeom prst="rect">
              <a:avLst/>
            </a:prstGeom>
            <a:noFill/>
            <a:ln w="19050">
              <a:noFill/>
              <a:miter lim="800000"/>
              <a:headEnd/>
              <a:tailEnd/>
            </a:ln>
          </p:spPr>
          <p:txBody>
            <a:bodyPr>
              <a:spAutoFit/>
            </a:bodyPr>
            <a:lstStyle/>
            <a:p>
              <a:pPr>
                <a:spcBef>
                  <a:spcPct val="50000"/>
                </a:spcBef>
              </a:pPr>
              <a:r>
                <a:rPr lang="en-GB">
                  <a:solidFill>
                    <a:schemeClr val="hlink"/>
                  </a:solidFill>
                </a:rPr>
                <a:t>And the rest will go down here…</a:t>
              </a:r>
            </a:p>
          </p:txBody>
        </p:sp>
        <p:sp>
          <p:nvSpPr>
            <p:cNvPr id="33806" name="Line 33"/>
            <p:cNvSpPr>
              <a:spLocks noChangeShapeType="1"/>
            </p:cNvSpPr>
            <p:nvPr/>
          </p:nvSpPr>
          <p:spPr bwMode="auto">
            <a:xfrm flipH="1">
              <a:off x="2592" y="3744"/>
              <a:ext cx="384" cy="48"/>
            </a:xfrm>
            <a:prstGeom prst="line">
              <a:avLst/>
            </a:prstGeom>
            <a:noFill/>
            <a:ln w="50800">
              <a:solidFill>
                <a:schemeClr val="tx1"/>
              </a:solidFill>
              <a:round/>
              <a:headEnd/>
              <a:tailEnd type="triangle" w="med" len="med"/>
            </a:ln>
          </p:spPr>
          <p:txBody>
            <a:bodyPr/>
            <a:lstStyle/>
            <a:p>
              <a:endParaRPr lang="en-US"/>
            </a:p>
          </p:txBody>
        </p:sp>
      </p:grpSp>
      <p:grpSp>
        <p:nvGrpSpPr>
          <p:cNvPr id="7" name="Group 34"/>
          <p:cNvGrpSpPr>
            <a:grpSpLocks/>
          </p:cNvGrpSpPr>
          <p:nvPr/>
        </p:nvGrpSpPr>
        <p:grpSpPr bwMode="auto">
          <a:xfrm>
            <a:off x="4114800" y="3505200"/>
            <a:ext cx="3581400" cy="1552575"/>
            <a:chOff x="2592" y="2208"/>
            <a:chExt cx="2256" cy="978"/>
          </a:xfrm>
        </p:grpSpPr>
        <p:sp>
          <p:nvSpPr>
            <p:cNvPr id="33803" name="Text Box 35"/>
            <p:cNvSpPr txBox="1">
              <a:spLocks noChangeArrowheads="1"/>
            </p:cNvSpPr>
            <p:nvPr/>
          </p:nvSpPr>
          <p:spPr bwMode="auto">
            <a:xfrm>
              <a:off x="2976" y="2208"/>
              <a:ext cx="1872" cy="978"/>
            </a:xfrm>
            <a:prstGeom prst="rect">
              <a:avLst/>
            </a:prstGeom>
            <a:noFill/>
            <a:ln w="19050">
              <a:noFill/>
              <a:miter lim="800000"/>
              <a:headEnd/>
              <a:tailEnd/>
            </a:ln>
          </p:spPr>
          <p:txBody>
            <a:bodyPr>
              <a:spAutoFit/>
            </a:bodyPr>
            <a:lstStyle/>
            <a:p>
              <a:pPr>
                <a:spcBef>
                  <a:spcPct val="50000"/>
                </a:spcBef>
              </a:pPr>
              <a:r>
                <a:rPr lang="en-GB">
                  <a:solidFill>
                    <a:schemeClr val="hlink"/>
                  </a:solidFill>
                </a:rPr>
                <a:t>Half of the current will go down here (assuming the bulbs are the same)…</a:t>
              </a:r>
            </a:p>
          </p:txBody>
        </p:sp>
        <p:sp>
          <p:nvSpPr>
            <p:cNvPr id="33804" name="Line 36"/>
            <p:cNvSpPr>
              <a:spLocks noChangeShapeType="1"/>
            </p:cNvSpPr>
            <p:nvPr/>
          </p:nvSpPr>
          <p:spPr bwMode="auto">
            <a:xfrm flipH="1">
              <a:off x="2592" y="2448"/>
              <a:ext cx="384" cy="48"/>
            </a:xfrm>
            <a:prstGeom prst="line">
              <a:avLst/>
            </a:prstGeom>
            <a:noFill/>
            <a:ln w="50800">
              <a:solidFill>
                <a:schemeClr val="tx1"/>
              </a:solidFill>
              <a:round/>
              <a:headEnd/>
              <a:tailEnd type="triangle" w="med" len="med"/>
            </a:ln>
          </p:spPr>
          <p:txBody>
            <a:bodyPr/>
            <a:lstStyle/>
            <a:p>
              <a:endParaRPr lang="en-US"/>
            </a:p>
          </p:txBody>
        </p:sp>
      </p:grpSp>
    </p:spTree>
    <p:extLst>
      <p:ext uri="{BB962C8B-B14F-4D97-AF65-F5344CB8AC3E}">
        <p14:creationId xmlns:p14="http://schemas.microsoft.com/office/powerpoint/2010/main" val="20141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28"/>
                                        </p:tgtEl>
                                        <p:attrNameLst>
                                          <p:attrName>style.visibility</p:attrName>
                                        </p:attrNameLst>
                                      </p:cBhvr>
                                      <p:to>
                                        <p:strVal val="visible"/>
                                      </p:to>
                                    </p:set>
                                    <p:animEffect transition="in" filter="wipe(left)">
                                      <p:cBhvr>
                                        <p:cTn id="7" dur="500"/>
                                        <p:tgtEl>
                                          <p:spTgt spid="727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5"/>
                                        </p:tgtEl>
                                        <p:attrNameLst>
                                          <p:attrName>style.visibility</p:attrName>
                                        </p:attrNameLst>
                                      </p:cBhvr>
                                      <p:to>
                                        <p:strVal val="visible"/>
                                      </p:to>
                                    </p:set>
                                  </p:childTnLst>
                                </p:cTn>
                              </p:par>
                            </p:childTnLst>
                          </p:cTn>
                        </p:par>
                        <p:par>
                          <p:cTn id="16" fill="hold">
                            <p:stCondLst>
                              <p:cond delay="500"/>
                            </p:stCondLst>
                            <p:childTnLst>
                              <p:par>
                                <p:cTn id="17" presetID="2" presetClass="entr" presetSubtype="8" fill="hold" grpId="0" nodeType="afterEffect">
                                  <p:stCondLst>
                                    <p:cond delay="0"/>
                                  </p:stCondLst>
                                  <p:childTnLst>
                                    <p:set>
                                      <p:cBhvr>
                                        <p:cTn id="18" dur="1" fill="hold">
                                          <p:stCondLst>
                                            <p:cond delay="0"/>
                                          </p:stCondLst>
                                        </p:cTn>
                                        <p:tgtEl>
                                          <p:spTgt spid="72731"/>
                                        </p:tgtEl>
                                        <p:attrNameLst>
                                          <p:attrName>style.visibility</p:attrName>
                                        </p:attrNameLst>
                                      </p:cBhvr>
                                      <p:to>
                                        <p:strVal val="visible"/>
                                      </p:to>
                                    </p:set>
                                    <p:anim calcmode="lin" valueType="num">
                                      <p:cBhvr additive="base">
                                        <p:cTn id="19" dur="500" fill="hold"/>
                                        <p:tgtEl>
                                          <p:spTgt spid="72731"/>
                                        </p:tgtEl>
                                        <p:attrNameLst>
                                          <p:attrName>ppt_x</p:attrName>
                                        </p:attrNameLst>
                                      </p:cBhvr>
                                      <p:tavLst>
                                        <p:tav tm="0">
                                          <p:val>
                                            <p:strVal val="0-#ppt_w/2"/>
                                          </p:val>
                                        </p:tav>
                                        <p:tav tm="100000">
                                          <p:val>
                                            <p:strVal val="#ppt_x"/>
                                          </p:val>
                                        </p:tav>
                                      </p:tavLst>
                                    </p:anim>
                                    <p:anim calcmode="lin" valueType="num">
                                      <p:cBhvr additive="base">
                                        <p:cTn id="20" dur="500" fill="hold"/>
                                        <p:tgtEl>
                                          <p:spTgt spid="727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2729"/>
                                        </p:tgtEl>
                                        <p:attrNameLst>
                                          <p:attrName>style.visibility</p:attrName>
                                        </p:attrNameLst>
                                      </p:cBhvr>
                                      <p:to>
                                        <p:strVal val="visible"/>
                                      </p:to>
                                    </p:set>
                                    <p:animEffect transition="in" filter="wipe(up)">
                                      <p:cBhvr>
                                        <p:cTn id="25" dur="500"/>
                                        <p:tgtEl>
                                          <p:spTgt spid="72729"/>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72730"/>
                                        </p:tgtEl>
                                        <p:attrNameLst>
                                          <p:attrName>style.visibility</p:attrName>
                                        </p:attrNameLst>
                                      </p:cBhvr>
                                      <p:to>
                                        <p:strVal val="visible"/>
                                      </p:to>
                                    </p:set>
                                    <p:animEffect transition="in" filter="wipe(up)">
                                      <p:cBhvr>
                                        <p:cTn id="33" dur="500"/>
                                        <p:tgtEl>
                                          <p:spTgt spid="72730"/>
                                        </p:tgtEl>
                                      </p:cBhvr>
                                    </p:animEffec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8" grpId="0" autoUpdateAnimBg="0"/>
      <p:bldP spid="72729" grpId="0" animBg="1"/>
      <p:bldP spid="72730" grpId="0" animBg="1"/>
      <p:bldP spid="727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1" name="Group 2"/>
          <p:cNvGrpSpPr>
            <a:grpSpLocks/>
          </p:cNvGrpSpPr>
          <p:nvPr/>
        </p:nvGrpSpPr>
        <p:grpSpPr bwMode="auto">
          <a:xfrm>
            <a:off x="2971800" y="1185863"/>
            <a:ext cx="2667000" cy="5122862"/>
            <a:chOff x="1872" y="912"/>
            <a:chExt cx="1680" cy="3227"/>
          </a:xfrm>
        </p:grpSpPr>
        <p:grpSp>
          <p:nvGrpSpPr>
            <p:cNvPr id="35858" name="Group 3"/>
            <p:cNvGrpSpPr>
              <a:grpSpLocks/>
            </p:cNvGrpSpPr>
            <p:nvPr/>
          </p:nvGrpSpPr>
          <p:grpSpPr bwMode="auto">
            <a:xfrm>
              <a:off x="1872" y="912"/>
              <a:ext cx="1680" cy="3227"/>
              <a:chOff x="1872" y="912"/>
              <a:chExt cx="1680" cy="3227"/>
            </a:xfrm>
          </p:grpSpPr>
          <p:sp>
            <p:nvSpPr>
              <p:cNvPr id="35864" name="Line 4"/>
              <p:cNvSpPr>
                <a:spLocks noChangeShapeType="1"/>
              </p:cNvSpPr>
              <p:nvPr/>
            </p:nvSpPr>
            <p:spPr bwMode="auto">
              <a:xfrm>
                <a:off x="1872" y="1110"/>
                <a:ext cx="0" cy="2826"/>
              </a:xfrm>
              <a:prstGeom prst="line">
                <a:avLst/>
              </a:prstGeom>
              <a:noFill/>
              <a:ln w="19050">
                <a:solidFill>
                  <a:schemeClr val="tx1"/>
                </a:solidFill>
                <a:round/>
                <a:headEnd/>
                <a:tailEnd/>
              </a:ln>
            </p:spPr>
            <p:txBody>
              <a:bodyPr/>
              <a:lstStyle/>
              <a:p>
                <a:endParaRPr lang="en-US"/>
              </a:p>
            </p:txBody>
          </p:sp>
          <p:sp>
            <p:nvSpPr>
              <p:cNvPr id="35865" name="Line 5"/>
              <p:cNvSpPr>
                <a:spLocks noChangeShapeType="1"/>
              </p:cNvSpPr>
              <p:nvPr/>
            </p:nvSpPr>
            <p:spPr bwMode="auto">
              <a:xfrm>
                <a:off x="2832" y="2294"/>
                <a:ext cx="720" cy="0"/>
              </a:xfrm>
              <a:prstGeom prst="line">
                <a:avLst/>
              </a:prstGeom>
              <a:noFill/>
              <a:ln w="19050">
                <a:solidFill>
                  <a:schemeClr val="tx1"/>
                </a:solidFill>
                <a:round/>
                <a:headEnd/>
                <a:tailEnd/>
              </a:ln>
            </p:spPr>
            <p:txBody>
              <a:bodyPr/>
              <a:lstStyle/>
              <a:p>
                <a:endParaRPr lang="en-US"/>
              </a:p>
            </p:txBody>
          </p:sp>
          <p:sp>
            <p:nvSpPr>
              <p:cNvPr id="35866" name="Line 6"/>
              <p:cNvSpPr>
                <a:spLocks noChangeShapeType="1"/>
              </p:cNvSpPr>
              <p:nvPr/>
            </p:nvSpPr>
            <p:spPr bwMode="auto">
              <a:xfrm flipV="1">
                <a:off x="3551" y="1110"/>
                <a:ext cx="0" cy="2826"/>
              </a:xfrm>
              <a:prstGeom prst="line">
                <a:avLst/>
              </a:prstGeom>
              <a:noFill/>
              <a:ln w="19050">
                <a:solidFill>
                  <a:schemeClr val="tx1"/>
                </a:solidFill>
                <a:round/>
                <a:headEnd/>
                <a:tailEnd/>
              </a:ln>
            </p:spPr>
            <p:txBody>
              <a:bodyPr/>
              <a:lstStyle/>
              <a:p>
                <a:endParaRPr lang="en-US"/>
              </a:p>
            </p:txBody>
          </p:sp>
          <p:sp>
            <p:nvSpPr>
              <p:cNvPr id="35867" name="Line 7"/>
              <p:cNvSpPr>
                <a:spLocks noChangeShapeType="1"/>
              </p:cNvSpPr>
              <p:nvPr/>
            </p:nvSpPr>
            <p:spPr bwMode="auto">
              <a:xfrm>
                <a:off x="1872" y="1110"/>
                <a:ext cx="560" cy="0"/>
              </a:xfrm>
              <a:prstGeom prst="line">
                <a:avLst/>
              </a:prstGeom>
              <a:noFill/>
              <a:ln w="19050">
                <a:solidFill>
                  <a:schemeClr val="tx1"/>
                </a:solidFill>
                <a:round/>
                <a:headEnd/>
                <a:tailEnd/>
              </a:ln>
            </p:spPr>
            <p:txBody>
              <a:bodyPr/>
              <a:lstStyle/>
              <a:p>
                <a:endParaRPr lang="en-US"/>
              </a:p>
            </p:txBody>
          </p:sp>
          <p:sp>
            <p:nvSpPr>
              <p:cNvPr id="35868" name="Line 8"/>
              <p:cNvSpPr>
                <a:spLocks noChangeShapeType="1"/>
              </p:cNvSpPr>
              <p:nvPr/>
            </p:nvSpPr>
            <p:spPr bwMode="auto">
              <a:xfrm flipH="1">
                <a:off x="2817" y="1110"/>
                <a:ext cx="734" cy="0"/>
              </a:xfrm>
              <a:prstGeom prst="line">
                <a:avLst/>
              </a:prstGeom>
              <a:noFill/>
              <a:ln w="19050">
                <a:solidFill>
                  <a:schemeClr val="tx1"/>
                </a:solidFill>
                <a:round/>
                <a:headEnd/>
                <a:tailEnd/>
              </a:ln>
            </p:spPr>
            <p:txBody>
              <a:bodyPr/>
              <a:lstStyle/>
              <a:p>
                <a:endParaRPr lang="en-US"/>
              </a:p>
            </p:txBody>
          </p:sp>
          <p:sp>
            <p:nvSpPr>
              <p:cNvPr id="35869" name="Line 9"/>
              <p:cNvSpPr>
                <a:spLocks noChangeShapeType="1"/>
              </p:cNvSpPr>
              <p:nvPr/>
            </p:nvSpPr>
            <p:spPr bwMode="auto">
              <a:xfrm>
                <a:off x="2432" y="912"/>
                <a:ext cx="0" cy="395"/>
              </a:xfrm>
              <a:prstGeom prst="line">
                <a:avLst/>
              </a:prstGeom>
              <a:noFill/>
              <a:ln w="19050">
                <a:solidFill>
                  <a:schemeClr val="tx1"/>
                </a:solidFill>
                <a:round/>
                <a:headEnd/>
                <a:tailEnd/>
              </a:ln>
            </p:spPr>
            <p:txBody>
              <a:bodyPr/>
              <a:lstStyle/>
              <a:p>
                <a:endParaRPr lang="en-US"/>
              </a:p>
            </p:txBody>
          </p:sp>
          <p:sp>
            <p:nvSpPr>
              <p:cNvPr id="35870" name="Rectangle 10"/>
              <p:cNvSpPr>
                <a:spLocks noChangeArrowheads="1"/>
              </p:cNvSpPr>
              <p:nvPr/>
            </p:nvSpPr>
            <p:spPr bwMode="auto">
              <a:xfrm>
                <a:off x="2502" y="1010"/>
                <a:ext cx="49" cy="198"/>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35871" name="Group 11"/>
              <p:cNvGrpSpPr>
                <a:grpSpLocks/>
              </p:cNvGrpSpPr>
              <p:nvPr/>
            </p:nvGrpSpPr>
            <p:grpSpPr bwMode="auto">
              <a:xfrm>
                <a:off x="2448" y="2097"/>
                <a:ext cx="395" cy="395"/>
                <a:chOff x="4512" y="3792"/>
                <a:chExt cx="384" cy="384"/>
              </a:xfrm>
            </p:grpSpPr>
            <p:sp>
              <p:nvSpPr>
                <p:cNvPr id="35882" name="Oval 12"/>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35883" name="Line 13"/>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35884" name="Line 14"/>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35872" name="Line 15"/>
              <p:cNvSpPr>
                <a:spLocks noChangeShapeType="1"/>
              </p:cNvSpPr>
              <p:nvPr/>
            </p:nvSpPr>
            <p:spPr bwMode="auto">
              <a:xfrm>
                <a:off x="2712" y="919"/>
                <a:ext cx="0" cy="395"/>
              </a:xfrm>
              <a:prstGeom prst="line">
                <a:avLst/>
              </a:prstGeom>
              <a:noFill/>
              <a:ln w="19050">
                <a:solidFill>
                  <a:schemeClr val="tx1"/>
                </a:solidFill>
                <a:round/>
                <a:headEnd/>
                <a:tailEnd/>
              </a:ln>
            </p:spPr>
            <p:txBody>
              <a:bodyPr/>
              <a:lstStyle/>
              <a:p>
                <a:endParaRPr lang="en-US"/>
              </a:p>
            </p:txBody>
          </p:sp>
          <p:sp>
            <p:nvSpPr>
              <p:cNvPr id="35873" name="Rectangle 16"/>
              <p:cNvSpPr>
                <a:spLocks noChangeArrowheads="1"/>
              </p:cNvSpPr>
              <p:nvPr/>
            </p:nvSpPr>
            <p:spPr bwMode="auto">
              <a:xfrm>
                <a:off x="2782" y="1017"/>
                <a:ext cx="49" cy="198"/>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35874" name="Group 17"/>
              <p:cNvGrpSpPr>
                <a:grpSpLocks/>
              </p:cNvGrpSpPr>
              <p:nvPr/>
            </p:nvGrpSpPr>
            <p:grpSpPr bwMode="auto">
              <a:xfrm>
                <a:off x="2448" y="2928"/>
                <a:ext cx="395" cy="395"/>
                <a:chOff x="4512" y="3792"/>
                <a:chExt cx="384" cy="384"/>
              </a:xfrm>
            </p:grpSpPr>
            <p:sp>
              <p:nvSpPr>
                <p:cNvPr id="35879" name="Oval 18"/>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35880" name="Line 19"/>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35881" name="Line 20"/>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grpSp>
            <p:nvGrpSpPr>
              <p:cNvPr id="35875" name="Group 21"/>
              <p:cNvGrpSpPr>
                <a:grpSpLocks/>
              </p:cNvGrpSpPr>
              <p:nvPr/>
            </p:nvGrpSpPr>
            <p:grpSpPr bwMode="auto">
              <a:xfrm>
                <a:off x="2448" y="3744"/>
                <a:ext cx="395" cy="395"/>
                <a:chOff x="4512" y="3792"/>
                <a:chExt cx="384" cy="384"/>
              </a:xfrm>
            </p:grpSpPr>
            <p:sp>
              <p:nvSpPr>
                <p:cNvPr id="35876" name="Oval 22"/>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35877" name="Line 23"/>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35878" name="Line 24"/>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grpSp>
        <p:sp>
          <p:nvSpPr>
            <p:cNvPr id="35859" name="Line 25"/>
            <p:cNvSpPr>
              <a:spLocks noChangeShapeType="1"/>
            </p:cNvSpPr>
            <p:nvPr/>
          </p:nvSpPr>
          <p:spPr bwMode="auto">
            <a:xfrm>
              <a:off x="1873" y="2294"/>
              <a:ext cx="575" cy="0"/>
            </a:xfrm>
            <a:prstGeom prst="line">
              <a:avLst/>
            </a:prstGeom>
            <a:noFill/>
            <a:ln w="19050">
              <a:solidFill>
                <a:schemeClr val="tx1"/>
              </a:solidFill>
              <a:round/>
              <a:headEnd/>
              <a:tailEnd/>
            </a:ln>
          </p:spPr>
          <p:txBody>
            <a:bodyPr/>
            <a:lstStyle/>
            <a:p>
              <a:endParaRPr lang="en-US"/>
            </a:p>
          </p:txBody>
        </p:sp>
        <p:sp>
          <p:nvSpPr>
            <p:cNvPr id="35860" name="Line 26"/>
            <p:cNvSpPr>
              <a:spLocks noChangeShapeType="1"/>
            </p:cNvSpPr>
            <p:nvPr/>
          </p:nvSpPr>
          <p:spPr bwMode="auto">
            <a:xfrm>
              <a:off x="1872" y="3120"/>
              <a:ext cx="576" cy="0"/>
            </a:xfrm>
            <a:prstGeom prst="line">
              <a:avLst/>
            </a:prstGeom>
            <a:noFill/>
            <a:ln w="19050">
              <a:solidFill>
                <a:schemeClr val="tx1"/>
              </a:solidFill>
              <a:round/>
              <a:headEnd/>
              <a:tailEnd/>
            </a:ln>
          </p:spPr>
          <p:txBody>
            <a:bodyPr/>
            <a:lstStyle/>
            <a:p>
              <a:endParaRPr lang="en-US"/>
            </a:p>
          </p:txBody>
        </p:sp>
        <p:sp>
          <p:nvSpPr>
            <p:cNvPr id="35861" name="Line 27"/>
            <p:cNvSpPr>
              <a:spLocks noChangeShapeType="1"/>
            </p:cNvSpPr>
            <p:nvPr/>
          </p:nvSpPr>
          <p:spPr bwMode="auto">
            <a:xfrm>
              <a:off x="1872" y="3936"/>
              <a:ext cx="576" cy="0"/>
            </a:xfrm>
            <a:prstGeom prst="line">
              <a:avLst/>
            </a:prstGeom>
            <a:noFill/>
            <a:ln w="19050">
              <a:solidFill>
                <a:schemeClr val="tx1"/>
              </a:solidFill>
              <a:round/>
              <a:headEnd/>
              <a:tailEnd/>
            </a:ln>
          </p:spPr>
          <p:txBody>
            <a:bodyPr/>
            <a:lstStyle/>
            <a:p>
              <a:endParaRPr lang="en-US"/>
            </a:p>
          </p:txBody>
        </p:sp>
        <p:sp>
          <p:nvSpPr>
            <p:cNvPr id="35862" name="Line 28"/>
            <p:cNvSpPr>
              <a:spLocks noChangeShapeType="1"/>
            </p:cNvSpPr>
            <p:nvPr/>
          </p:nvSpPr>
          <p:spPr bwMode="auto">
            <a:xfrm flipH="1">
              <a:off x="2832" y="3120"/>
              <a:ext cx="720" cy="0"/>
            </a:xfrm>
            <a:prstGeom prst="line">
              <a:avLst/>
            </a:prstGeom>
            <a:noFill/>
            <a:ln w="19050">
              <a:solidFill>
                <a:schemeClr val="tx1"/>
              </a:solidFill>
              <a:round/>
              <a:headEnd/>
              <a:tailEnd/>
            </a:ln>
          </p:spPr>
          <p:txBody>
            <a:bodyPr/>
            <a:lstStyle/>
            <a:p>
              <a:endParaRPr lang="en-US"/>
            </a:p>
          </p:txBody>
        </p:sp>
        <p:sp>
          <p:nvSpPr>
            <p:cNvPr id="35863" name="Line 29"/>
            <p:cNvSpPr>
              <a:spLocks noChangeShapeType="1"/>
            </p:cNvSpPr>
            <p:nvPr/>
          </p:nvSpPr>
          <p:spPr bwMode="auto">
            <a:xfrm flipH="1">
              <a:off x="2832" y="3936"/>
              <a:ext cx="720" cy="0"/>
            </a:xfrm>
            <a:prstGeom prst="line">
              <a:avLst/>
            </a:prstGeom>
            <a:noFill/>
            <a:ln w="19050">
              <a:solidFill>
                <a:schemeClr val="tx1"/>
              </a:solidFill>
              <a:round/>
              <a:headEnd/>
              <a:tailEnd/>
            </a:ln>
          </p:spPr>
          <p:txBody>
            <a:bodyPr/>
            <a:lstStyle/>
            <a:p>
              <a:endParaRPr lang="en-US"/>
            </a:p>
          </p:txBody>
        </p:sp>
      </p:grpSp>
      <p:sp>
        <p:nvSpPr>
          <p:cNvPr id="35842" name="Rectangle 30"/>
          <p:cNvSpPr>
            <a:spLocks noGrp="1" noChangeArrowheads="1"/>
          </p:cNvSpPr>
          <p:nvPr>
            <p:ph type="title"/>
          </p:nvPr>
        </p:nvSpPr>
        <p:spPr/>
        <p:txBody>
          <a:bodyPr/>
          <a:lstStyle/>
          <a:p>
            <a:pPr eaLnBrk="1" hangingPunct="1"/>
            <a:r>
              <a:rPr lang="en-GB" smtClean="0"/>
              <a:t>Parallel Circuits - Current</a:t>
            </a:r>
          </a:p>
        </p:txBody>
      </p:sp>
      <p:sp>
        <p:nvSpPr>
          <p:cNvPr id="35843" name="Text Box 31"/>
          <p:cNvSpPr txBox="1">
            <a:spLocks noChangeArrowheads="1"/>
          </p:cNvSpPr>
          <p:nvPr/>
        </p:nvSpPr>
        <p:spPr bwMode="auto">
          <a:xfrm>
            <a:off x="381000" y="1447800"/>
            <a:ext cx="1981200" cy="646113"/>
          </a:xfrm>
          <a:prstGeom prst="rect">
            <a:avLst/>
          </a:prstGeom>
          <a:noFill/>
          <a:ln w="19050">
            <a:noFill/>
            <a:miter lim="800000"/>
            <a:headEnd/>
            <a:tailEnd/>
          </a:ln>
        </p:spPr>
        <p:txBody>
          <a:bodyPr>
            <a:spAutoFit/>
          </a:bodyPr>
          <a:lstStyle/>
          <a:p>
            <a:pPr>
              <a:spcBef>
                <a:spcPct val="50000"/>
              </a:spcBef>
            </a:pPr>
            <a:r>
              <a:rPr lang="en-GB"/>
              <a:t>If the current here is 6 amps</a:t>
            </a:r>
          </a:p>
        </p:txBody>
      </p:sp>
      <p:grpSp>
        <p:nvGrpSpPr>
          <p:cNvPr id="7" name="Group 32"/>
          <p:cNvGrpSpPr>
            <a:grpSpLocks/>
          </p:cNvGrpSpPr>
          <p:nvPr/>
        </p:nvGrpSpPr>
        <p:grpSpPr bwMode="auto">
          <a:xfrm>
            <a:off x="381000" y="3657600"/>
            <a:ext cx="3543300" cy="646113"/>
            <a:chOff x="240" y="2304"/>
            <a:chExt cx="2232" cy="407"/>
          </a:xfrm>
        </p:grpSpPr>
        <p:sp>
          <p:nvSpPr>
            <p:cNvPr id="35856" name="Text Box 33"/>
            <p:cNvSpPr txBox="1">
              <a:spLocks noChangeArrowheads="1"/>
            </p:cNvSpPr>
            <p:nvPr/>
          </p:nvSpPr>
          <p:spPr bwMode="auto">
            <a:xfrm>
              <a:off x="240" y="2304"/>
              <a:ext cx="1344" cy="407"/>
            </a:xfrm>
            <a:prstGeom prst="rect">
              <a:avLst/>
            </a:prstGeom>
            <a:noFill/>
            <a:ln w="19050">
              <a:noFill/>
              <a:miter lim="800000"/>
              <a:headEnd/>
              <a:tailEnd/>
            </a:ln>
          </p:spPr>
          <p:txBody>
            <a:bodyPr>
              <a:spAutoFit/>
            </a:bodyPr>
            <a:lstStyle/>
            <a:p>
              <a:pPr>
                <a:spcBef>
                  <a:spcPct val="50000"/>
                </a:spcBef>
              </a:pPr>
              <a:r>
                <a:rPr lang="en-GB"/>
                <a:t>The current here will be 2 amps</a:t>
              </a:r>
            </a:p>
          </p:txBody>
        </p:sp>
        <p:sp>
          <p:nvSpPr>
            <p:cNvPr id="35857" name="Freeform 34"/>
            <p:cNvSpPr>
              <a:spLocks/>
            </p:cNvSpPr>
            <p:nvPr/>
          </p:nvSpPr>
          <p:spPr bwMode="auto">
            <a:xfrm flipV="1">
              <a:off x="1440" y="2387"/>
              <a:ext cx="1032" cy="253"/>
            </a:xfrm>
            <a:custGeom>
              <a:avLst/>
              <a:gdLst>
                <a:gd name="T0" fmla="*/ 0 w 1264"/>
                <a:gd name="T1" fmla="*/ 60 h 224"/>
                <a:gd name="T2" fmla="*/ 318 w 1264"/>
                <a:gd name="T3" fmla="*/ 60 h 224"/>
                <a:gd name="T4" fmla="*/ 376 w 1264"/>
                <a:gd name="T5" fmla="*/ 418 h 224"/>
                <a:gd name="T6" fmla="*/ 0 60000 65536"/>
                <a:gd name="T7" fmla="*/ 0 60000 65536"/>
                <a:gd name="T8" fmla="*/ 0 60000 65536"/>
                <a:gd name="T9" fmla="*/ 0 w 1264"/>
                <a:gd name="T10" fmla="*/ 0 h 224"/>
                <a:gd name="T11" fmla="*/ 1264 w 1264"/>
                <a:gd name="T12" fmla="*/ 224 h 224"/>
              </a:gdLst>
              <a:ahLst/>
              <a:cxnLst>
                <a:cxn ang="T6">
                  <a:pos x="T0" y="T1"/>
                </a:cxn>
                <a:cxn ang="T7">
                  <a:pos x="T2" y="T3"/>
                </a:cxn>
                <a:cxn ang="T8">
                  <a:pos x="T4" y="T5"/>
                </a:cxn>
              </a:cxnLst>
              <a:rect l="T9" t="T10" r="T11" b="T12"/>
              <a:pathLst>
                <a:path w="1264" h="224">
                  <a:moveTo>
                    <a:pt x="0" y="32"/>
                  </a:moveTo>
                  <a:cubicBezTo>
                    <a:pt x="424" y="16"/>
                    <a:pt x="848" y="0"/>
                    <a:pt x="1056" y="32"/>
                  </a:cubicBezTo>
                  <a:cubicBezTo>
                    <a:pt x="1264" y="64"/>
                    <a:pt x="1256" y="144"/>
                    <a:pt x="1248" y="224"/>
                  </a:cubicBezTo>
                </a:path>
              </a:pathLst>
            </a:custGeom>
            <a:noFill/>
            <a:ln w="76200">
              <a:solidFill>
                <a:srgbClr val="FF0000"/>
              </a:solidFill>
              <a:round/>
              <a:headEnd/>
              <a:tailEnd type="triangle" w="lg" len="med"/>
            </a:ln>
          </p:spPr>
          <p:txBody>
            <a:bodyPr/>
            <a:lstStyle/>
            <a:p>
              <a:endParaRPr lang="en-GB"/>
            </a:p>
          </p:txBody>
        </p:sp>
      </p:grpSp>
      <p:grpSp>
        <p:nvGrpSpPr>
          <p:cNvPr id="8" name="Group 35"/>
          <p:cNvGrpSpPr>
            <a:grpSpLocks/>
          </p:cNvGrpSpPr>
          <p:nvPr/>
        </p:nvGrpSpPr>
        <p:grpSpPr bwMode="auto">
          <a:xfrm>
            <a:off x="457200" y="5084763"/>
            <a:ext cx="3538538" cy="819150"/>
            <a:chOff x="288" y="3203"/>
            <a:chExt cx="2229" cy="516"/>
          </a:xfrm>
        </p:grpSpPr>
        <p:sp>
          <p:nvSpPr>
            <p:cNvPr id="35854" name="Text Box 36"/>
            <p:cNvSpPr txBox="1">
              <a:spLocks noChangeArrowheads="1"/>
            </p:cNvSpPr>
            <p:nvPr/>
          </p:nvSpPr>
          <p:spPr bwMode="auto">
            <a:xfrm>
              <a:off x="288" y="3312"/>
              <a:ext cx="1344" cy="407"/>
            </a:xfrm>
            <a:prstGeom prst="rect">
              <a:avLst/>
            </a:prstGeom>
            <a:noFill/>
            <a:ln w="19050">
              <a:noFill/>
              <a:miter lim="800000"/>
              <a:headEnd/>
              <a:tailEnd/>
            </a:ln>
          </p:spPr>
          <p:txBody>
            <a:bodyPr>
              <a:spAutoFit/>
            </a:bodyPr>
            <a:lstStyle/>
            <a:p>
              <a:pPr>
                <a:spcBef>
                  <a:spcPct val="50000"/>
                </a:spcBef>
              </a:pPr>
              <a:r>
                <a:rPr lang="en-GB"/>
                <a:t>The current here will be 2 amps</a:t>
              </a:r>
            </a:p>
          </p:txBody>
        </p:sp>
        <p:sp>
          <p:nvSpPr>
            <p:cNvPr id="35855" name="Freeform 37"/>
            <p:cNvSpPr>
              <a:spLocks/>
            </p:cNvSpPr>
            <p:nvPr/>
          </p:nvSpPr>
          <p:spPr bwMode="auto">
            <a:xfrm flipV="1">
              <a:off x="1488" y="3203"/>
              <a:ext cx="1029" cy="301"/>
            </a:xfrm>
            <a:custGeom>
              <a:avLst/>
              <a:gdLst>
                <a:gd name="T0" fmla="*/ 0 w 1264"/>
                <a:gd name="T1" fmla="*/ 71 h 224"/>
                <a:gd name="T2" fmla="*/ 317 w 1264"/>
                <a:gd name="T3" fmla="*/ 71 h 224"/>
                <a:gd name="T4" fmla="*/ 375 w 1264"/>
                <a:gd name="T5" fmla="*/ 497 h 224"/>
                <a:gd name="T6" fmla="*/ 0 60000 65536"/>
                <a:gd name="T7" fmla="*/ 0 60000 65536"/>
                <a:gd name="T8" fmla="*/ 0 60000 65536"/>
                <a:gd name="T9" fmla="*/ 0 w 1264"/>
                <a:gd name="T10" fmla="*/ 0 h 224"/>
                <a:gd name="T11" fmla="*/ 1264 w 1264"/>
                <a:gd name="T12" fmla="*/ 224 h 224"/>
              </a:gdLst>
              <a:ahLst/>
              <a:cxnLst>
                <a:cxn ang="T6">
                  <a:pos x="T0" y="T1"/>
                </a:cxn>
                <a:cxn ang="T7">
                  <a:pos x="T2" y="T3"/>
                </a:cxn>
                <a:cxn ang="T8">
                  <a:pos x="T4" y="T5"/>
                </a:cxn>
              </a:cxnLst>
              <a:rect l="T9" t="T10" r="T11" b="T12"/>
              <a:pathLst>
                <a:path w="1264" h="224">
                  <a:moveTo>
                    <a:pt x="0" y="32"/>
                  </a:moveTo>
                  <a:cubicBezTo>
                    <a:pt x="424" y="16"/>
                    <a:pt x="848" y="0"/>
                    <a:pt x="1056" y="32"/>
                  </a:cubicBezTo>
                  <a:cubicBezTo>
                    <a:pt x="1264" y="64"/>
                    <a:pt x="1256" y="144"/>
                    <a:pt x="1248" y="224"/>
                  </a:cubicBezTo>
                </a:path>
              </a:pathLst>
            </a:custGeom>
            <a:noFill/>
            <a:ln w="76200">
              <a:solidFill>
                <a:srgbClr val="FF0000"/>
              </a:solidFill>
              <a:round/>
              <a:headEnd/>
              <a:tailEnd type="triangle" w="lg" len="med"/>
            </a:ln>
          </p:spPr>
          <p:txBody>
            <a:bodyPr/>
            <a:lstStyle/>
            <a:p>
              <a:endParaRPr lang="en-GB"/>
            </a:p>
          </p:txBody>
        </p:sp>
      </p:grpSp>
      <p:grpSp>
        <p:nvGrpSpPr>
          <p:cNvPr id="9" name="Group 38"/>
          <p:cNvGrpSpPr>
            <a:grpSpLocks/>
          </p:cNvGrpSpPr>
          <p:nvPr/>
        </p:nvGrpSpPr>
        <p:grpSpPr bwMode="auto">
          <a:xfrm>
            <a:off x="4643438" y="5029200"/>
            <a:ext cx="3738562" cy="847725"/>
            <a:chOff x="2925" y="3168"/>
            <a:chExt cx="2355" cy="534"/>
          </a:xfrm>
        </p:grpSpPr>
        <p:sp>
          <p:nvSpPr>
            <p:cNvPr id="35852" name="Text Box 39"/>
            <p:cNvSpPr txBox="1">
              <a:spLocks noChangeArrowheads="1"/>
            </p:cNvSpPr>
            <p:nvPr/>
          </p:nvSpPr>
          <p:spPr bwMode="auto">
            <a:xfrm>
              <a:off x="3936" y="3168"/>
              <a:ext cx="1344" cy="407"/>
            </a:xfrm>
            <a:prstGeom prst="rect">
              <a:avLst/>
            </a:prstGeom>
            <a:noFill/>
            <a:ln w="19050">
              <a:noFill/>
              <a:miter lim="800000"/>
              <a:headEnd/>
              <a:tailEnd/>
            </a:ln>
          </p:spPr>
          <p:txBody>
            <a:bodyPr>
              <a:spAutoFit/>
            </a:bodyPr>
            <a:lstStyle/>
            <a:p>
              <a:pPr>
                <a:spcBef>
                  <a:spcPct val="50000"/>
                </a:spcBef>
              </a:pPr>
              <a:r>
                <a:rPr lang="en-GB"/>
                <a:t>The current here will be 2 amps</a:t>
              </a:r>
            </a:p>
          </p:txBody>
        </p:sp>
        <p:sp>
          <p:nvSpPr>
            <p:cNvPr id="35853" name="Freeform 40"/>
            <p:cNvSpPr>
              <a:spLocks/>
            </p:cNvSpPr>
            <p:nvPr/>
          </p:nvSpPr>
          <p:spPr bwMode="auto">
            <a:xfrm rot="10800000" flipV="1">
              <a:off x="2925" y="3383"/>
              <a:ext cx="963" cy="319"/>
            </a:xfrm>
            <a:custGeom>
              <a:avLst/>
              <a:gdLst>
                <a:gd name="T0" fmla="*/ 0 w 1264"/>
                <a:gd name="T1" fmla="*/ 75 h 224"/>
                <a:gd name="T2" fmla="*/ 297 w 1264"/>
                <a:gd name="T3" fmla="*/ 75 h 224"/>
                <a:gd name="T4" fmla="*/ 351 w 1264"/>
                <a:gd name="T5" fmla="*/ 527 h 224"/>
                <a:gd name="T6" fmla="*/ 0 60000 65536"/>
                <a:gd name="T7" fmla="*/ 0 60000 65536"/>
                <a:gd name="T8" fmla="*/ 0 60000 65536"/>
                <a:gd name="T9" fmla="*/ 0 w 1264"/>
                <a:gd name="T10" fmla="*/ 0 h 224"/>
                <a:gd name="T11" fmla="*/ 1264 w 1264"/>
                <a:gd name="T12" fmla="*/ 224 h 224"/>
              </a:gdLst>
              <a:ahLst/>
              <a:cxnLst>
                <a:cxn ang="T6">
                  <a:pos x="T0" y="T1"/>
                </a:cxn>
                <a:cxn ang="T7">
                  <a:pos x="T2" y="T3"/>
                </a:cxn>
                <a:cxn ang="T8">
                  <a:pos x="T4" y="T5"/>
                </a:cxn>
              </a:cxnLst>
              <a:rect l="T9" t="T10" r="T11" b="T12"/>
              <a:pathLst>
                <a:path w="1264" h="224">
                  <a:moveTo>
                    <a:pt x="0" y="32"/>
                  </a:moveTo>
                  <a:cubicBezTo>
                    <a:pt x="424" y="16"/>
                    <a:pt x="848" y="0"/>
                    <a:pt x="1056" y="32"/>
                  </a:cubicBezTo>
                  <a:cubicBezTo>
                    <a:pt x="1264" y="64"/>
                    <a:pt x="1256" y="144"/>
                    <a:pt x="1248" y="224"/>
                  </a:cubicBezTo>
                </a:path>
              </a:pathLst>
            </a:custGeom>
            <a:noFill/>
            <a:ln w="76200">
              <a:solidFill>
                <a:srgbClr val="FF0000"/>
              </a:solidFill>
              <a:round/>
              <a:headEnd/>
              <a:tailEnd type="triangle" w="lg" len="med"/>
            </a:ln>
          </p:spPr>
          <p:txBody>
            <a:bodyPr/>
            <a:lstStyle/>
            <a:p>
              <a:endParaRPr lang="en-GB"/>
            </a:p>
          </p:txBody>
        </p:sp>
      </p:grpSp>
      <p:grpSp>
        <p:nvGrpSpPr>
          <p:cNvPr id="10" name="Group 41"/>
          <p:cNvGrpSpPr>
            <a:grpSpLocks/>
          </p:cNvGrpSpPr>
          <p:nvPr/>
        </p:nvGrpSpPr>
        <p:grpSpPr bwMode="auto">
          <a:xfrm>
            <a:off x="5791200" y="2057400"/>
            <a:ext cx="2895600" cy="923925"/>
            <a:chOff x="3648" y="1296"/>
            <a:chExt cx="1824" cy="582"/>
          </a:xfrm>
        </p:grpSpPr>
        <p:sp>
          <p:nvSpPr>
            <p:cNvPr id="35850" name="Text Box 42"/>
            <p:cNvSpPr txBox="1">
              <a:spLocks noChangeArrowheads="1"/>
            </p:cNvSpPr>
            <p:nvPr/>
          </p:nvSpPr>
          <p:spPr bwMode="auto">
            <a:xfrm>
              <a:off x="4128" y="1296"/>
              <a:ext cx="1344" cy="582"/>
            </a:xfrm>
            <a:prstGeom prst="rect">
              <a:avLst/>
            </a:prstGeom>
            <a:noFill/>
            <a:ln w="19050">
              <a:noFill/>
              <a:miter lim="800000"/>
              <a:headEnd/>
              <a:tailEnd/>
            </a:ln>
          </p:spPr>
          <p:txBody>
            <a:bodyPr>
              <a:spAutoFit/>
            </a:bodyPr>
            <a:lstStyle/>
            <a:p>
              <a:pPr>
                <a:spcBef>
                  <a:spcPct val="50000"/>
                </a:spcBef>
              </a:pPr>
              <a:r>
                <a:rPr lang="en-GB"/>
                <a:t>And the current here will be 6 amps</a:t>
              </a:r>
            </a:p>
          </p:txBody>
        </p:sp>
        <p:sp>
          <p:nvSpPr>
            <p:cNvPr id="35851" name="Line 43"/>
            <p:cNvSpPr>
              <a:spLocks noChangeShapeType="1"/>
            </p:cNvSpPr>
            <p:nvPr/>
          </p:nvSpPr>
          <p:spPr bwMode="auto">
            <a:xfrm flipH="1">
              <a:off x="3648" y="1680"/>
              <a:ext cx="432" cy="48"/>
            </a:xfrm>
            <a:prstGeom prst="line">
              <a:avLst/>
            </a:prstGeom>
            <a:noFill/>
            <a:ln w="76200">
              <a:solidFill>
                <a:srgbClr val="FF0000"/>
              </a:solidFill>
              <a:round/>
              <a:headEnd/>
              <a:tailEnd type="triangle" w="med" len="med"/>
            </a:ln>
          </p:spPr>
          <p:txBody>
            <a:bodyPr/>
            <a:lstStyle/>
            <a:p>
              <a:endParaRPr lang="en-US"/>
            </a:p>
          </p:txBody>
        </p:sp>
      </p:grpSp>
      <p:sp>
        <p:nvSpPr>
          <p:cNvPr id="35848" name="Line 44"/>
          <p:cNvSpPr>
            <a:spLocks noChangeShapeType="1"/>
          </p:cNvSpPr>
          <p:nvPr/>
        </p:nvSpPr>
        <p:spPr bwMode="auto">
          <a:xfrm rot="12795623" flipH="1">
            <a:off x="1866900" y="2411413"/>
            <a:ext cx="990600" cy="304800"/>
          </a:xfrm>
          <a:prstGeom prst="line">
            <a:avLst/>
          </a:prstGeom>
          <a:noFill/>
          <a:ln w="76200">
            <a:solidFill>
              <a:srgbClr val="FF0000"/>
            </a:solidFill>
            <a:round/>
            <a:headEnd/>
            <a:tailEnd type="triangle" w="med" len="med"/>
          </a:ln>
        </p:spPr>
        <p:txBody>
          <a:bodyPr/>
          <a:lstStyle/>
          <a:p>
            <a:endParaRPr lang="en-US"/>
          </a:p>
        </p:txBody>
      </p:sp>
    </p:spTree>
    <p:extLst>
      <p:ext uri="{BB962C8B-B14F-4D97-AF65-F5344CB8AC3E}">
        <p14:creationId xmlns:p14="http://schemas.microsoft.com/office/powerpoint/2010/main" val="182796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GB" sz="2800" smtClean="0"/>
              <a:t>Parallel Circuits – Potential Difference (Voltage)</a:t>
            </a:r>
          </a:p>
        </p:txBody>
      </p:sp>
      <p:sp>
        <p:nvSpPr>
          <p:cNvPr id="37890" name="Line 3"/>
          <p:cNvSpPr>
            <a:spLocks noChangeShapeType="1"/>
          </p:cNvSpPr>
          <p:nvPr/>
        </p:nvSpPr>
        <p:spPr bwMode="auto">
          <a:xfrm>
            <a:off x="647700" y="1628775"/>
            <a:ext cx="0" cy="3740150"/>
          </a:xfrm>
          <a:prstGeom prst="line">
            <a:avLst/>
          </a:prstGeom>
          <a:noFill/>
          <a:ln w="19050">
            <a:solidFill>
              <a:schemeClr val="tx1"/>
            </a:solidFill>
            <a:round/>
            <a:headEnd/>
            <a:tailEnd/>
          </a:ln>
        </p:spPr>
        <p:txBody>
          <a:bodyPr/>
          <a:lstStyle/>
          <a:p>
            <a:endParaRPr lang="en-US"/>
          </a:p>
        </p:txBody>
      </p:sp>
      <p:sp>
        <p:nvSpPr>
          <p:cNvPr id="37891" name="Line 4"/>
          <p:cNvSpPr>
            <a:spLocks noChangeShapeType="1"/>
          </p:cNvSpPr>
          <p:nvPr/>
        </p:nvSpPr>
        <p:spPr bwMode="auto">
          <a:xfrm>
            <a:off x="649288" y="3508375"/>
            <a:ext cx="912812" cy="0"/>
          </a:xfrm>
          <a:prstGeom prst="line">
            <a:avLst/>
          </a:prstGeom>
          <a:noFill/>
          <a:ln w="19050">
            <a:solidFill>
              <a:schemeClr val="tx1"/>
            </a:solidFill>
            <a:round/>
            <a:headEnd/>
            <a:tailEnd/>
          </a:ln>
        </p:spPr>
        <p:txBody>
          <a:bodyPr/>
          <a:lstStyle/>
          <a:p>
            <a:endParaRPr lang="en-US"/>
          </a:p>
        </p:txBody>
      </p:sp>
      <p:sp>
        <p:nvSpPr>
          <p:cNvPr id="37892" name="Line 5"/>
          <p:cNvSpPr>
            <a:spLocks noChangeShapeType="1"/>
          </p:cNvSpPr>
          <p:nvPr/>
        </p:nvSpPr>
        <p:spPr bwMode="auto">
          <a:xfrm>
            <a:off x="2171700" y="3508375"/>
            <a:ext cx="1143000" cy="0"/>
          </a:xfrm>
          <a:prstGeom prst="line">
            <a:avLst/>
          </a:prstGeom>
          <a:noFill/>
          <a:ln w="19050">
            <a:solidFill>
              <a:schemeClr val="tx1"/>
            </a:solidFill>
            <a:round/>
            <a:headEnd/>
            <a:tailEnd/>
          </a:ln>
        </p:spPr>
        <p:txBody>
          <a:bodyPr/>
          <a:lstStyle/>
          <a:p>
            <a:endParaRPr lang="en-US"/>
          </a:p>
        </p:txBody>
      </p:sp>
      <p:sp>
        <p:nvSpPr>
          <p:cNvPr id="37893" name="Line 6"/>
          <p:cNvSpPr>
            <a:spLocks noChangeShapeType="1"/>
          </p:cNvSpPr>
          <p:nvPr/>
        </p:nvSpPr>
        <p:spPr bwMode="auto">
          <a:xfrm flipV="1">
            <a:off x="3313113" y="1628775"/>
            <a:ext cx="0" cy="3740150"/>
          </a:xfrm>
          <a:prstGeom prst="line">
            <a:avLst/>
          </a:prstGeom>
          <a:noFill/>
          <a:ln w="19050">
            <a:solidFill>
              <a:schemeClr val="tx1"/>
            </a:solidFill>
            <a:round/>
            <a:headEnd/>
            <a:tailEnd/>
          </a:ln>
        </p:spPr>
        <p:txBody>
          <a:bodyPr/>
          <a:lstStyle/>
          <a:p>
            <a:endParaRPr lang="en-US"/>
          </a:p>
        </p:txBody>
      </p:sp>
      <p:sp>
        <p:nvSpPr>
          <p:cNvPr id="37894" name="Line 7"/>
          <p:cNvSpPr>
            <a:spLocks noChangeShapeType="1"/>
          </p:cNvSpPr>
          <p:nvPr/>
        </p:nvSpPr>
        <p:spPr bwMode="auto">
          <a:xfrm>
            <a:off x="647700" y="1628775"/>
            <a:ext cx="889000" cy="0"/>
          </a:xfrm>
          <a:prstGeom prst="line">
            <a:avLst/>
          </a:prstGeom>
          <a:noFill/>
          <a:ln w="19050">
            <a:solidFill>
              <a:schemeClr val="tx1"/>
            </a:solidFill>
            <a:round/>
            <a:headEnd/>
            <a:tailEnd/>
          </a:ln>
        </p:spPr>
        <p:txBody>
          <a:bodyPr/>
          <a:lstStyle/>
          <a:p>
            <a:endParaRPr lang="en-US"/>
          </a:p>
        </p:txBody>
      </p:sp>
      <p:sp>
        <p:nvSpPr>
          <p:cNvPr id="37895" name="Line 8"/>
          <p:cNvSpPr>
            <a:spLocks noChangeShapeType="1"/>
          </p:cNvSpPr>
          <p:nvPr/>
        </p:nvSpPr>
        <p:spPr bwMode="auto">
          <a:xfrm flipH="1">
            <a:off x="2147888" y="1628775"/>
            <a:ext cx="1165225" cy="0"/>
          </a:xfrm>
          <a:prstGeom prst="line">
            <a:avLst/>
          </a:prstGeom>
          <a:noFill/>
          <a:ln w="19050">
            <a:solidFill>
              <a:schemeClr val="tx1"/>
            </a:solidFill>
            <a:round/>
            <a:headEnd/>
            <a:tailEnd/>
          </a:ln>
        </p:spPr>
        <p:txBody>
          <a:bodyPr/>
          <a:lstStyle/>
          <a:p>
            <a:endParaRPr lang="en-US"/>
          </a:p>
        </p:txBody>
      </p:sp>
      <p:sp>
        <p:nvSpPr>
          <p:cNvPr id="37896" name="Line 9"/>
          <p:cNvSpPr>
            <a:spLocks noChangeShapeType="1"/>
          </p:cNvSpPr>
          <p:nvPr/>
        </p:nvSpPr>
        <p:spPr bwMode="auto">
          <a:xfrm>
            <a:off x="1536700" y="1314450"/>
            <a:ext cx="0" cy="627063"/>
          </a:xfrm>
          <a:prstGeom prst="line">
            <a:avLst/>
          </a:prstGeom>
          <a:noFill/>
          <a:ln w="19050">
            <a:solidFill>
              <a:schemeClr val="tx1"/>
            </a:solidFill>
            <a:round/>
            <a:headEnd/>
            <a:tailEnd/>
          </a:ln>
        </p:spPr>
        <p:txBody>
          <a:bodyPr/>
          <a:lstStyle/>
          <a:p>
            <a:endParaRPr lang="en-US"/>
          </a:p>
        </p:txBody>
      </p:sp>
      <p:sp>
        <p:nvSpPr>
          <p:cNvPr id="37897" name="Rectangle 10"/>
          <p:cNvSpPr>
            <a:spLocks noChangeArrowheads="1"/>
          </p:cNvSpPr>
          <p:nvPr/>
        </p:nvSpPr>
        <p:spPr bwMode="auto">
          <a:xfrm>
            <a:off x="1647825" y="1470025"/>
            <a:ext cx="77788" cy="314325"/>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37898" name="Group 11"/>
          <p:cNvGrpSpPr>
            <a:grpSpLocks/>
          </p:cNvGrpSpPr>
          <p:nvPr/>
        </p:nvGrpSpPr>
        <p:grpSpPr bwMode="auto">
          <a:xfrm>
            <a:off x="1562100" y="3195638"/>
            <a:ext cx="627063" cy="627062"/>
            <a:chOff x="4512" y="3792"/>
            <a:chExt cx="384" cy="384"/>
          </a:xfrm>
        </p:grpSpPr>
        <p:sp>
          <p:nvSpPr>
            <p:cNvPr id="37925" name="Oval 12"/>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37926" name="Line 13"/>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37927" name="Line 14"/>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37899" name="Line 15"/>
          <p:cNvSpPr>
            <a:spLocks noChangeShapeType="1"/>
          </p:cNvSpPr>
          <p:nvPr/>
        </p:nvSpPr>
        <p:spPr bwMode="auto">
          <a:xfrm>
            <a:off x="1981200" y="1325563"/>
            <a:ext cx="0" cy="627062"/>
          </a:xfrm>
          <a:prstGeom prst="line">
            <a:avLst/>
          </a:prstGeom>
          <a:noFill/>
          <a:ln w="19050">
            <a:solidFill>
              <a:schemeClr val="tx1"/>
            </a:solidFill>
            <a:round/>
            <a:headEnd/>
            <a:tailEnd/>
          </a:ln>
        </p:spPr>
        <p:txBody>
          <a:bodyPr/>
          <a:lstStyle/>
          <a:p>
            <a:endParaRPr lang="en-US"/>
          </a:p>
        </p:txBody>
      </p:sp>
      <p:sp>
        <p:nvSpPr>
          <p:cNvPr id="37900" name="Rectangle 16"/>
          <p:cNvSpPr>
            <a:spLocks noChangeArrowheads="1"/>
          </p:cNvSpPr>
          <p:nvPr/>
        </p:nvSpPr>
        <p:spPr bwMode="auto">
          <a:xfrm>
            <a:off x="2092325" y="1481138"/>
            <a:ext cx="77788" cy="314325"/>
          </a:xfrm>
          <a:prstGeom prst="rect">
            <a:avLst/>
          </a:prstGeom>
          <a:solidFill>
            <a:schemeClr val="bg1"/>
          </a:solidFill>
          <a:ln w="19050">
            <a:solidFill>
              <a:schemeClr val="tx1"/>
            </a:solidFill>
            <a:miter lim="800000"/>
            <a:headEnd/>
            <a:tailEnd/>
          </a:ln>
        </p:spPr>
        <p:txBody>
          <a:bodyPr wrap="none" anchor="ctr"/>
          <a:lstStyle/>
          <a:p>
            <a:endParaRPr lang="en-GB"/>
          </a:p>
        </p:txBody>
      </p:sp>
      <p:sp>
        <p:nvSpPr>
          <p:cNvPr id="37901" name="Line 17"/>
          <p:cNvSpPr>
            <a:spLocks noChangeShapeType="1"/>
          </p:cNvSpPr>
          <p:nvPr/>
        </p:nvSpPr>
        <p:spPr bwMode="auto">
          <a:xfrm>
            <a:off x="647700" y="5368925"/>
            <a:ext cx="914400" cy="0"/>
          </a:xfrm>
          <a:prstGeom prst="line">
            <a:avLst/>
          </a:prstGeom>
          <a:noFill/>
          <a:ln w="19050">
            <a:solidFill>
              <a:schemeClr val="tx1"/>
            </a:solidFill>
            <a:round/>
            <a:headEnd/>
            <a:tailEnd/>
          </a:ln>
        </p:spPr>
        <p:txBody>
          <a:bodyPr/>
          <a:lstStyle/>
          <a:p>
            <a:endParaRPr lang="en-US"/>
          </a:p>
        </p:txBody>
      </p:sp>
      <p:grpSp>
        <p:nvGrpSpPr>
          <p:cNvPr id="37902" name="Group 18"/>
          <p:cNvGrpSpPr>
            <a:grpSpLocks/>
          </p:cNvGrpSpPr>
          <p:nvPr/>
        </p:nvGrpSpPr>
        <p:grpSpPr bwMode="auto">
          <a:xfrm>
            <a:off x="1562100" y="5064125"/>
            <a:ext cx="627063" cy="627063"/>
            <a:chOff x="4512" y="3792"/>
            <a:chExt cx="384" cy="384"/>
          </a:xfrm>
        </p:grpSpPr>
        <p:sp>
          <p:nvSpPr>
            <p:cNvPr id="37922" name="Oval 19"/>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37923" name="Line 20"/>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37924" name="Line 21"/>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37903" name="Line 22"/>
          <p:cNvSpPr>
            <a:spLocks noChangeShapeType="1"/>
          </p:cNvSpPr>
          <p:nvPr/>
        </p:nvSpPr>
        <p:spPr bwMode="auto">
          <a:xfrm flipH="1">
            <a:off x="2171700" y="5368925"/>
            <a:ext cx="1143000" cy="0"/>
          </a:xfrm>
          <a:prstGeom prst="line">
            <a:avLst/>
          </a:prstGeom>
          <a:noFill/>
          <a:ln w="19050">
            <a:solidFill>
              <a:schemeClr val="tx1"/>
            </a:solidFill>
            <a:round/>
            <a:headEnd/>
            <a:tailEnd/>
          </a:ln>
        </p:spPr>
        <p:txBody>
          <a:bodyPr/>
          <a:lstStyle/>
          <a:p>
            <a:endParaRPr lang="en-US"/>
          </a:p>
        </p:txBody>
      </p:sp>
      <p:grpSp>
        <p:nvGrpSpPr>
          <p:cNvPr id="4" name="Group 23"/>
          <p:cNvGrpSpPr>
            <a:grpSpLocks/>
          </p:cNvGrpSpPr>
          <p:nvPr/>
        </p:nvGrpSpPr>
        <p:grpSpPr bwMode="auto">
          <a:xfrm>
            <a:off x="2362200" y="1358900"/>
            <a:ext cx="6096000" cy="933450"/>
            <a:chOff x="1488" y="856"/>
            <a:chExt cx="3840" cy="588"/>
          </a:xfrm>
          <a:solidFill>
            <a:schemeClr val="bg1"/>
          </a:solidFill>
        </p:grpSpPr>
        <p:sp>
          <p:nvSpPr>
            <p:cNvPr id="57383" name="Text Box 24"/>
            <p:cNvSpPr txBox="1">
              <a:spLocks noChangeArrowheads="1"/>
            </p:cNvSpPr>
            <p:nvPr/>
          </p:nvSpPr>
          <p:spPr bwMode="auto">
            <a:xfrm>
              <a:off x="3168" y="926"/>
              <a:ext cx="2160" cy="518"/>
            </a:xfrm>
            <a:prstGeom prst="rect">
              <a:avLst/>
            </a:prstGeom>
            <a:grpFill/>
            <a:ln w="19050">
              <a:noFill/>
              <a:miter lim="800000"/>
              <a:headEnd/>
              <a:tailEnd/>
            </a:ln>
          </p:spPr>
          <p:txBody>
            <a:bodyPr>
              <a:spAutoFit/>
            </a:bodyPr>
            <a:lstStyle/>
            <a:p>
              <a:pPr>
                <a:spcBef>
                  <a:spcPct val="50000"/>
                </a:spcBef>
                <a:defRPr/>
              </a:pPr>
              <a:r>
                <a:rPr lang="en-GB"/>
                <a:t>If the voltage across the batteries is 4V…</a:t>
              </a:r>
            </a:p>
          </p:txBody>
        </p:sp>
        <p:sp>
          <p:nvSpPr>
            <p:cNvPr id="57384" name="Freeform 25"/>
            <p:cNvSpPr>
              <a:spLocks/>
            </p:cNvSpPr>
            <p:nvPr/>
          </p:nvSpPr>
          <p:spPr bwMode="auto">
            <a:xfrm>
              <a:off x="1488" y="856"/>
              <a:ext cx="1728" cy="104"/>
            </a:xfrm>
            <a:custGeom>
              <a:avLst/>
              <a:gdLst>
                <a:gd name="T0" fmla="*/ 1728 w 1728"/>
                <a:gd name="T1" fmla="*/ 104 h 104"/>
                <a:gd name="T2" fmla="*/ 960 w 1728"/>
                <a:gd name="T3" fmla="*/ 8 h 104"/>
                <a:gd name="T4" fmla="*/ 0 w 1728"/>
                <a:gd name="T5" fmla="*/ 56 h 104"/>
                <a:gd name="T6" fmla="*/ 0 60000 65536"/>
                <a:gd name="T7" fmla="*/ 0 60000 65536"/>
                <a:gd name="T8" fmla="*/ 0 60000 65536"/>
                <a:gd name="T9" fmla="*/ 0 w 1728"/>
                <a:gd name="T10" fmla="*/ 0 h 104"/>
                <a:gd name="T11" fmla="*/ 1728 w 1728"/>
                <a:gd name="T12" fmla="*/ 104 h 104"/>
              </a:gdLst>
              <a:ahLst/>
              <a:cxnLst>
                <a:cxn ang="T6">
                  <a:pos x="T0" y="T1"/>
                </a:cxn>
                <a:cxn ang="T7">
                  <a:pos x="T2" y="T3"/>
                </a:cxn>
                <a:cxn ang="T8">
                  <a:pos x="T4" y="T5"/>
                </a:cxn>
              </a:cxnLst>
              <a:rect l="T9" t="T10" r="T11" b="T12"/>
              <a:pathLst>
                <a:path w="1728" h="104">
                  <a:moveTo>
                    <a:pt x="1728" y="104"/>
                  </a:moveTo>
                  <a:cubicBezTo>
                    <a:pt x="1488" y="60"/>
                    <a:pt x="1248" y="16"/>
                    <a:pt x="960" y="8"/>
                  </a:cubicBezTo>
                  <a:cubicBezTo>
                    <a:pt x="672" y="0"/>
                    <a:pt x="160" y="48"/>
                    <a:pt x="0" y="56"/>
                  </a:cubicBezTo>
                </a:path>
              </a:pathLst>
            </a:custGeom>
            <a:noFill/>
            <a:ln w="50800" cap="flat" cmpd="sng">
              <a:solidFill>
                <a:schemeClr val="accent1"/>
              </a:solidFill>
              <a:prstDash val="solid"/>
              <a:round/>
              <a:headEnd type="none" w="med" len="med"/>
              <a:tailEnd type="stealth" w="lg" len="lg"/>
            </a:ln>
          </p:spPr>
          <p:txBody>
            <a:bodyPr/>
            <a:lstStyle/>
            <a:p>
              <a:pPr>
                <a:defRPr/>
              </a:pPr>
              <a:endParaRPr lang="en-GB"/>
            </a:p>
          </p:txBody>
        </p:sp>
      </p:grpSp>
      <p:grpSp>
        <p:nvGrpSpPr>
          <p:cNvPr id="5" name="Group 26"/>
          <p:cNvGrpSpPr>
            <a:grpSpLocks/>
          </p:cNvGrpSpPr>
          <p:nvPr/>
        </p:nvGrpSpPr>
        <p:grpSpPr bwMode="auto">
          <a:xfrm>
            <a:off x="2438400" y="3195638"/>
            <a:ext cx="4572000" cy="1528762"/>
            <a:chOff x="1536" y="2013"/>
            <a:chExt cx="2880" cy="963"/>
          </a:xfrm>
          <a:solidFill>
            <a:schemeClr val="bg1"/>
          </a:solidFill>
        </p:grpSpPr>
        <p:sp>
          <p:nvSpPr>
            <p:cNvPr id="57381" name="Text Box 27"/>
            <p:cNvSpPr txBox="1">
              <a:spLocks noChangeArrowheads="1"/>
            </p:cNvSpPr>
            <p:nvPr/>
          </p:nvSpPr>
          <p:spPr bwMode="auto">
            <a:xfrm>
              <a:off x="2976" y="2013"/>
              <a:ext cx="1440" cy="518"/>
            </a:xfrm>
            <a:prstGeom prst="rect">
              <a:avLst/>
            </a:prstGeom>
            <a:grpFill/>
            <a:ln w="19050">
              <a:noFill/>
              <a:miter lim="800000"/>
              <a:headEnd/>
              <a:tailEnd/>
            </a:ln>
          </p:spPr>
          <p:txBody>
            <a:bodyPr>
              <a:spAutoFit/>
            </a:bodyPr>
            <a:lstStyle/>
            <a:p>
              <a:pPr>
                <a:spcBef>
                  <a:spcPct val="50000"/>
                </a:spcBef>
                <a:defRPr/>
              </a:pPr>
              <a:r>
                <a:rPr lang="en-GB"/>
                <a:t>What is the voltage here?</a:t>
              </a:r>
            </a:p>
          </p:txBody>
        </p:sp>
        <p:sp>
          <p:nvSpPr>
            <p:cNvPr id="57382" name="Freeform 28"/>
            <p:cNvSpPr>
              <a:spLocks/>
            </p:cNvSpPr>
            <p:nvPr/>
          </p:nvSpPr>
          <p:spPr bwMode="auto">
            <a:xfrm>
              <a:off x="1536" y="2304"/>
              <a:ext cx="1488" cy="672"/>
            </a:xfrm>
            <a:custGeom>
              <a:avLst/>
              <a:gdLst>
                <a:gd name="T0" fmla="*/ 1488 w 1488"/>
                <a:gd name="T1" fmla="*/ 0 h 672"/>
                <a:gd name="T2" fmla="*/ 864 w 1488"/>
                <a:gd name="T3" fmla="*/ 576 h 672"/>
                <a:gd name="T4" fmla="*/ 0 w 1488"/>
                <a:gd name="T5" fmla="*/ 576 h 672"/>
                <a:gd name="T6" fmla="*/ 0 60000 65536"/>
                <a:gd name="T7" fmla="*/ 0 60000 65536"/>
                <a:gd name="T8" fmla="*/ 0 60000 65536"/>
                <a:gd name="T9" fmla="*/ 0 w 1488"/>
                <a:gd name="T10" fmla="*/ 0 h 672"/>
                <a:gd name="T11" fmla="*/ 1488 w 1488"/>
                <a:gd name="T12" fmla="*/ 672 h 672"/>
              </a:gdLst>
              <a:ahLst/>
              <a:cxnLst>
                <a:cxn ang="T6">
                  <a:pos x="T0" y="T1"/>
                </a:cxn>
                <a:cxn ang="T7">
                  <a:pos x="T2" y="T3"/>
                </a:cxn>
                <a:cxn ang="T8">
                  <a:pos x="T4" y="T5"/>
                </a:cxn>
              </a:cxnLst>
              <a:rect l="T9" t="T10" r="T11" b="T12"/>
              <a:pathLst>
                <a:path w="1488" h="672">
                  <a:moveTo>
                    <a:pt x="1488" y="0"/>
                  </a:moveTo>
                  <a:cubicBezTo>
                    <a:pt x="1300" y="240"/>
                    <a:pt x="1112" y="480"/>
                    <a:pt x="864" y="576"/>
                  </a:cubicBezTo>
                  <a:cubicBezTo>
                    <a:pt x="616" y="672"/>
                    <a:pt x="308" y="624"/>
                    <a:pt x="0" y="576"/>
                  </a:cubicBezTo>
                </a:path>
              </a:pathLst>
            </a:custGeom>
            <a:grpFill/>
            <a:ln w="50800" cap="flat" cmpd="sng">
              <a:solidFill>
                <a:schemeClr val="accent1"/>
              </a:solidFill>
              <a:prstDash val="solid"/>
              <a:round/>
              <a:headEnd type="none" w="med" len="med"/>
              <a:tailEnd type="stealth" w="lg" len="lg"/>
            </a:ln>
          </p:spPr>
          <p:txBody>
            <a:bodyPr/>
            <a:lstStyle/>
            <a:p>
              <a:pPr>
                <a:defRPr/>
              </a:pPr>
              <a:endParaRPr lang="en-GB"/>
            </a:p>
          </p:txBody>
        </p:sp>
      </p:grpSp>
      <p:grpSp>
        <p:nvGrpSpPr>
          <p:cNvPr id="6" name="Group 29"/>
          <p:cNvGrpSpPr>
            <a:grpSpLocks/>
          </p:cNvGrpSpPr>
          <p:nvPr/>
        </p:nvGrpSpPr>
        <p:grpSpPr bwMode="auto">
          <a:xfrm>
            <a:off x="2699792" y="5280025"/>
            <a:ext cx="3243808" cy="1173311"/>
            <a:chOff x="1584" y="3326"/>
            <a:chExt cx="2160" cy="898"/>
          </a:xfrm>
          <a:solidFill>
            <a:schemeClr val="bg1"/>
          </a:solidFill>
        </p:grpSpPr>
        <p:sp>
          <p:nvSpPr>
            <p:cNvPr id="57379" name="Text Box 30"/>
            <p:cNvSpPr txBox="1">
              <a:spLocks noChangeArrowheads="1"/>
            </p:cNvSpPr>
            <p:nvPr/>
          </p:nvSpPr>
          <p:spPr bwMode="auto">
            <a:xfrm>
              <a:off x="2640" y="3326"/>
              <a:ext cx="1104" cy="288"/>
            </a:xfrm>
            <a:prstGeom prst="rect">
              <a:avLst/>
            </a:prstGeom>
            <a:grpFill/>
            <a:ln w="19050">
              <a:noFill/>
              <a:miter lim="800000"/>
              <a:headEnd/>
              <a:tailEnd/>
            </a:ln>
          </p:spPr>
          <p:txBody>
            <a:bodyPr>
              <a:spAutoFit/>
            </a:bodyPr>
            <a:lstStyle/>
            <a:p>
              <a:pPr>
                <a:spcBef>
                  <a:spcPct val="50000"/>
                </a:spcBef>
                <a:defRPr/>
              </a:pPr>
              <a:r>
                <a:rPr lang="en-GB"/>
                <a:t>And here?</a:t>
              </a:r>
            </a:p>
          </p:txBody>
        </p:sp>
        <p:sp>
          <p:nvSpPr>
            <p:cNvPr id="57380" name="Freeform 31"/>
            <p:cNvSpPr>
              <a:spLocks/>
            </p:cNvSpPr>
            <p:nvPr/>
          </p:nvSpPr>
          <p:spPr bwMode="auto">
            <a:xfrm>
              <a:off x="1584" y="3552"/>
              <a:ext cx="1104" cy="672"/>
            </a:xfrm>
            <a:custGeom>
              <a:avLst/>
              <a:gdLst>
                <a:gd name="T0" fmla="*/ 819 w 1488"/>
                <a:gd name="T1" fmla="*/ 0 h 672"/>
                <a:gd name="T2" fmla="*/ 476 w 1488"/>
                <a:gd name="T3" fmla="*/ 576 h 672"/>
                <a:gd name="T4" fmla="*/ 0 w 1488"/>
                <a:gd name="T5" fmla="*/ 576 h 672"/>
                <a:gd name="T6" fmla="*/ 0 60000 65536"/>
                <a:gd name="T7" fmla="*/ 0 60000 65536"/>
                <a:gd name="T8" fmla="*/ 0 60000 65536"/>
                <a:gd name="T9" fmla="*/ 0 w 1488"/>
                <a:gd name="T10" fmla="*/ 0 h 672"/>
                <a:gd name="T11" fmla="*/ 1488 w 1488"/>
                <a:gd name="T12" fmla="*/ 672 h 672"/>
              </a:gdLst>
              <a:ahLst/>
              <a:cxnLst>
                <a:cxn ang="T6">
                  <a:pos x="T0" y="T1"/>
                </a:cxn>
                <a:cxn ang="T7">
                  <a:pos x="T2" y="T3"/>
                </a:cxn>
                <a:cxn ang="T8">
                  <a:pos x="T4" y="T5"/>
                </a:cxn>
              </a:cxnLst>
              <a:rect l="T9" t="T10" r="T11" b="T12"/>
              <a:pathLst>
                <a:path w="1488" h="672">
                  <a:moveTo>
                    <a:pt x="1488" y="0"/>
                  </a:moveTo>
                  <a:cubicBezTo>
                    <a:pt x="1300" y="240"/>
                    <a:pt x="1112" y="480"/>
                    <a:pt x="864" y="576"/>
                  </a:cubicBezTo>
                  <a:cubicBezTo>
                    <a:pt x="616" y="672"/>
                    <a:pt x="308" y="624"/>
                    <a:pt x="0" y="576"/>
                  </a:cubicBezTo>
                </a:path>
              </a:pathLst>
            </a:custGeom>
            <a:grpFill/>
            <a:ln w="50800" cap="flat" cmpd="sng">
              <a:solidFill>
                <a:schemeClr val="accent1"/>
              </a:solidFill>
              <a:prstDash val="solid"/>
              <a:round/>
              <a:headEnd type="none" w="med" len="med"/>
              <a:tailEnd type="stealth" w="lg" len="lg"/>
            </a:ln>
          </p:spPr>
          <p:txBody>
            <a:bodyPr/>
            <a:lstStyle/>
            <a:p>
              <a:pPr>
                <a:defRPr/>
              </a:pPr>
              <a:endParaRPr lang="en-GB"/>
            </a:p>
          </p:txBody>
        </p:sp>
      </p:grpSp>
      <p:grpSp>
        <p:nvGrpSpPr>
          <p:cNvPr id="7" name="Group 32"/>
          <p:cNvGrpSpPr>
            <a:grpSpLocks/>
          </p:cNvGrpSpPr>
          <p:nvPr/>
        </p:nvGrpSpPr>
        <p:grpSpPr bwMode="auto">
          <a:xfrm>
            <a:off x="1143000" y="3508375"/>
            <a:ext cx="1371600" cy="1168400"/>
            <a:chOff x="720" y="2210"/>
            <a:chExt cx="864" cy="736"/>
          </a:xfrm>
        </p:grpSpPr>
        <p:sp>
          <p:nvSpPr>
            <p:cNvPr id="37917" name="Line 33"/>
            <p:cNvSpPr>
              <a:spLocks noChangeShapeType="1"/>
            </p:cNvSpPr>
            <p:nvPr/>
          </p:nvSpPr>
          <p:spPr bwMode="auto">
            <a:xfrm>
              <a:off x="720" y="2210"/>
              <a:ext cx="0" cy="488"/>
            </a:xfrm>
            <a:prstGeom prst="line">
              <a:avLst/>
            </a:prstGeom>
            <a:noFill/>
            <a:ln w="19050">
              <a:solidFill>
                <a:schemeClr val="tx1"/>
              </a:solidFill>
              <a:round/>
              <a:headEnd/>
              <a:tailEnd/>
            </a:ln>
          </p:spPr>
          <p:txBody>
            <a:bodyPr/>
            <a:lstStyle/>
            <a:p>
              <a:endParaRPr lang="en-US"/>
            </a:p>
          </p:txBody>
        </p:sp>
        <p:sp>
          <p:nvSpPr>
            <p:cNvPr id="37918" name="Line 34"/>
            <p:cNvSpPr>
              <a:spLocks noChangeShapeType="1"/>
            </p:cNvSpPr>
            <p:nvPr/>
          </p:nvSpPr>
          <p:spPr bwMode="auto">
            <a:xfrm>
              <a:off x="1584" y="2210"/>
              <a:ext cx="0" cy="488"/>
            </a:xfrm>
            <a:prstGeom prst="line">
              <a:avLst/>
            </a:prstGeom>
            <a:noFill/>
            <a:ln w="19050">
              <a:solidFill>
                <a:schemeClr val="tx1"/>
              </a:solidFill>
              <a:round/>
              <a:headEnd/>
              <a:tailEnd/>
            </a:ln>
          </p:spPr>
          <p:txBody>
            <a:bodyPr/>
            <a:lstStyle/>
            <a:p>
              <a:endParaRPr lang="en-US"/>
            </a:p>
          </p:txBody>
        </p:sp>
        <p:sp>
          <p:nvSpPr>
            <p:cNvPr id="37919" name="Line 35"/>
            <p:cNvSpPr>
              <a:spLocks noChangeShapeType="1"/>
            </p:cNvSpPr>
            <p:nvPr/>
          </p:nvSpPr>
          <p:spPr bwMode="auto">
            <a:xfrm>
              <a:off x="720" y="2698"/>
              <a:ext cx="864" cy="0"/>
            </a:xfrm>
            <a:prstGeom prst="line">
              <a:avLst/>
            </a:prstGeom>
            <a:noFill/>
            <a:ln w="19050">
              <a:solidFill>
                <a:schemeClr val="tx1"/>
              </a:solidFill>
              <a:round/>
              <a:headEnd/>
              <a:tailEnd/>
            </a:ln>
          </p:spPr>
          <p:txBody>
            <a:bodyPr/>
            <a:lstStyle/>
            <a:p>
              <a:endParaRPr lang="en-US"/>
            </a:p>
          </p:txBody>
        </p:sp>
        <p:sp>
          <p:nvSpPr>
            <p:cNvPr id="37920" name="Oval 36"/>
            <p:cNvSpPr>
              <a:spLocks noChangeArrowheads="1"/>
            </p:cNvSpPr>
            <p:nvPr/>
          </p:nvSpPr>
          <p:spPr bwMode="auto">
            <a:xfrm>
              <a:off x="984" y="2531"/>
              <a:ext cx="415" cy="415"/>
            </a:xfrm>
            <a:prstGeom prst="ellipse">
              <a:avLst/>
            </a:prstGeom>
            <a:solidFill>
              <a:schemeClr val="bg1"/>
            </a:solidFill>
            <a:ln w="19050">
              <a:solidFill>
                <a:schemeClr val="tx1"/>
              </a:solidFill>
              <a:round/>
              <a:headEnd/>
              <a:tailEnd/>
            </a:ln>
          </p:spPr>
          <p:txBody>
            <a:bodyPr wrap="none" anchor="ctr"/>
            <a:lstStyle/>
            <a:p>
              <a:endParaRPr lang="en-GB"/>
            </a:p>
          </p:txBody>
        </p:sp>
        <p:sp>
          <p:nvSpPr>
            <p:cNvPr id="37921" name="Text Box 37"/>
            <p:cNvSpPr txBox="1">
              <a:spLocks noChangeArrowheads="1"/>
            </p:cNvSpPr>
            <p:nvPr/>
          </p:nvSpPr>
          <p:spPr bwMode="auto">
            <a:xfrm>
              <a:off x="1081" y="2584"/>
              <a:ext cx="249" cy="288"/>
            </a:xfrm>
            <a:prstGeom prst="rect">
              <a:avLst/>
            </a:prstGeom>
            <a:noFill/>
            <a:ln w="19050">
              <a:noFill/>
              <a:miter lim="800000"/>
              <a:headEnd/>
              <a:tailEnd/>
            </a:ln>
          </p:spPr>
          <p:txBody>
            <a:bodyPr>
              <a:spAutoFit/>
            </a:bodyPr>
            <a:lstStyle/>
            <a:p>
              <a:pPr>
                <a:spcBef>
                  <a:spcPct val="50000"/>
                </a:spcBef>
              </a:pPr>
              <a:r>
                <a:rPr lang="en-GB"/>
                <a:t>V</a:t>
              </a:r>
            </a:p>
          </p:txBody>
        </p:sp>
      </p:grpSp>
      <p:grpSp>
        <p:nvGrpSpPr>
          <p:cNvPr id="8" name="Group 38"/>
          <p:cNvGrpSpPr>
            <a:grpSpLocks/>
          </p:cNvGrpSpPr>
          <p:nvPr/>
        </p:nvGrpSpPr>
        <p:grpSpPr bwMode="auto">
          <a:xfrm>
            <a:off x="1143000" y="5368925"/>
            <a:ext cx="1371600" cy="1168400"/>
            <a:chOff x="720" y="2210"/>
            <a:chExt cx="864" cy="736"/>
          </a:xfrm>
        </p:grpSpPr>
        <p:sp>
          <p:nvSpPr>
            <p:cNvPr id="37912" name="Line 39"/>
            <p:cNvSpPr>
              <a:spLocks noChangeShapeType="1"/>
            </p:cNvSpPr>
            <p:nvPr/>
          </p:nvSpPr>
          <p:spPr bwMode="auto">
            <a:xfrm>
              <a:off x="720" y="2210"/>
              <a:ext cx="0" cy="488"/>
            </a:xfrm>
            <a:prstGeom prst="line">
              <a:avLst/>
            </a:prstGeom>
            <a:noFill/>
            <a:ln w="19050">
              <a:solidFill>
                <a:schemeClr val="tx1"/>
              </a:solidFill>
              <a:round/>
              <a:headEnd/>
              <a:tailEnd/>
            </a:ln>
          </p:spPr>
          <p:txBody>
            <a:bodyPr/>
            <a:lstStyle/>
            <a:p>
              <a:endParaRPr lang="en-US"/>
            </a:p>
          </p:txBody>
        </p:sp>
        <p:sp>
          <p:nvSpPr>
            <p:cNvPr id="37913" name="Line 40"/>
            <p:cNvSpPr>
              <a:spLocks noChangeShapeType="1"/>
            </p:cNvSpPr>
            <p:nvPr/>
          </p:nvSpPr>
          <p:spPr bwMode="auto">
            <a:xfrm>
              <a:off x="1584" y="2210"/>
              <a:ext cx="0" cy="488"/>
            </a:xfrm>
            <a:prstGeom prst="line">
              <a:avLst/>
            </a:prstGeom>
            <a:noFill/>
            <a:ln w="19050">
              <a:solidFill>
                <a:schemeClr val="tx1"/>
              </a:solidFill>
              <a:round/>
              <a:headEnd/>
              <a:tailEnd/>
            </a:ln>
          </p:spPr>
          <p:txBody>
            <a:bodyPr/>
            <a:lstStyle/>
            <a:p>
              <a:endParaRPr lang="en-US"/>
            </a:p>
          </p:txBody>
        </p:sp>
        <p:sp>
          <p:nvSpPr>
            <p:cNvPr id="37914" name="Line 41"/>
            <p:cNvSpPr>
              <a:spLocks noChangeShapeType="1"/>
            </p:cNvSpPr>
            <p:nvPr/>
          </p:nvSpPr>
          <p:spPr bwMode="auto">
            <a:xfrm>
              <a:off x="720" y="2698"/>
              <a:ext cx="864" cy="0"/>
            </a:xfrm>
            <a:prstGeom prst="line">
              <a:avLst/>
            </a:prstGeom>
            <a:noFill/>
            <a:ln w="19050">
              <a:solidFill>
                <a:schemeClr val="tx1"/>
              </a:solidFill>
              <a:round/>
              <a:headEnd/>
              <a:tailEnd/>
            </a:ln>
          </p:spPr>
          <p:txBody>
            <a:bodyPr/>
            <a:lstStyle/>
            <a:p>
              <a:endParaRPr lang="en-US"/>
            </a:p>
          </p:txBody>
        </p:sp>
        <p:sp>
          <p:nvSpPr>
            <p:cNvPr id="37915" name="Oval 42"/>
            <p:cNvSpPr>
              <a:spLocks noChangeArrowheads="1"/>
            </p:cNvSpPr>
            <p:nvPr/>
          </p:nvSpPr>
          <p:spPr bwMode="auto">
            <a:xfrm>
              <a:off x="984" y="2531"/>
              <a:ext cx="415" cy="415"/>
            </a:xfrm>
            <a:prstGeom prst="ellipse">
              <a:avLst/>
            </a:prstGeom>
            <a:solidFill>
              <a:schemeClr val="bg1"/>
            </a:solidFill>
            <a:ln w="19050">
              <a:solidFill>
                <a:schemeClr val="tx1"/>
              </a:solidFill>
              <a:round/>
              <a:headEnd/>
              <a:tailEnd/>
            </a:ln>
          </p:spPr>
          <p:txBody>
            <a:bodyPr wrap="none" anchor="ctr"/>
            <a:lstStyle/>
            <a:p>
              <a:endParaRPr lang="en-GB"/>
            </a:p>
          </p:txBody>
        </p:sp>
        <p:sp>
          <p:nvSpPr>
            <p:cNvPr id="37916" name="Text Box 43"/>
            <p:cNvSpPr txBox="1">
              <a:spLocks noChangeArrowheads="1"/>
            </p:cNvSpPr>
            <p:nvPr/>
          </p:nvSpPr>
          <p:spPr bwMode="auto">
            <a:xfrm>
              <a:off x="1081" y="2584"/>
              <a:ext cx="249" cy="288"/>
            </a:xfrm>
            <a:prstGeom prst="rect">
              <a:avLst/>
            </a:prstGeom>
            <a:noFill/>
            <a:ln w="19050">
              <a:noFill/>
              <a:miter lim="800000"/>
              <a:headEnd/>
              <a:tailEnd/>
            </a:ln>
          </p:spPr>
          <p:txBody>
            <a:bodyPr>
              <a:spAutoFit/>
            </a:bodyPr>
            <a:lstStyle/>
            <a:p>
              <a:pPr>
                <a:spcBef>
                  <a:spcPct val="50000"/>
                </a:spcBef>
              </a:pPr>
              <a:r>
                <a:rPr lang="en-GB"/>
                <a:t>V</a:t>
              </a:r>
            </a:p>
          </p:txBody>
        </p:sp>
      </p:grpSp>
      <p:sp>
        <p:nvSpPr>
          <p:cNvPr id="77868" name="Text Box 44"/>
          <p:cNvSpPr txBox="1">
            <a:spLocks noChangeArrowheads="1"/>
          </p:cNvSpPr>
          <p:nvPr/>
        </p:nvSpPr>
        <p:spPr bwMode="auto">
          <a:xfrm>
            <a:off x="5508625" y="5373688"/>
            <a:ext cx="487363" cy="368300"/>
          </a:xfrm>
          <a:prstGeom prst="rect">
            <a:avLst/>
          </a:prstGeom>
          <a:solidFill>
            <a:schemeClr val="bg2"/>
          </a:solidFill>
          <a:ln w="19050">
            <a:solidFill>
              <a:schemeClr val="accent1"/>
            </a:solidFill>
            <a:miter lim="800000"/>
            <a:headEnd/>
            <a:tailEnd/>
          </a:ln>
        </p:spPr>
        <p:txBody>
          <a:bodyPr>
            <a:spAutoFit/>
          </a:bodyPr>
          <a:lstStyle/>
          <a:p>
            <a:pPr>
              <a:spcBef>
                <a:spcPct val="50000"/>
              </a:spcBef>
            </a:pPr>
            <a:r>
              <a:rPr lang="en-GB"/>
              <a:t>4V</a:t>
            </a:r>
          </a:p>
        </p:txBody>
      </p:sp>
      <p:sp>
        <p:nvSpPr>
          <p:cNvPr id="77869" name="Text Box 45"/>
          <p:cNvSpPr txBox="1">
            <a:spLocks noChangeArrowheads="1"/>
          </p:cNvSpPr>
          <p:nvPr/>
        </p:nvSpPr>
        <p:spPr bwMode="auto">
          <a:xfrm>
            <a:off x="5580063" y="3716338"/>
            <a:ext cx="487362" cy="369887"/>
          </a:xfrm>
          <a:prstGeom prst="rect">
            <a:avLst/>
          </a:prstGeom>
          <a:solidFill>
            <a:schemeClr val="bg2"/>
          </a:solidFill>
          <a:ln w="19050">
            <a:solidFill>
              <a:schemeClr val="accent1"/>
            </a:solidFill>
            <a:miter lim="800000"/>
            <a:headEnd/>
            <a:tailEnd/>
          </a:ln>
        </p:spPr>
        <p:txBody>
          <a:bodyPr>
            <a:spAutoFit/>
          </a:bodyPr>
          <a:lstStyle/>
          <a:p>
            <a:pPr>
              <a:spcBef>
                <a:spcPct val="50000"/>
              </a:spcBef>
            </a:pPr>
            <a:r>
              <a:rPr lang="en-GB"/>
              <a:t>4V</a:t>
            </a:r>
          </a:p>
        </p:txBody>
      </p:sp>
    </p:spTree>
    <p:extLst>
      <p:ext uri="{BB962C8B-B14F-4D97-AF65-F5344CB8AC3E}">
        <p14:creationId xmlns:p14="http://schemas.microsoft.com/office/powerpoint/2010/main" val="25925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500"/>
                                        <p:tgtEl>
                                          <p:spTgt spid="6"/>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77869"/>
                                        </p:tgtEl>
                                        <p:attrNameLst>
                                          <p:attrName>style.visibility</p:attrName>
                                        </p:attrNameLst>
                                      </p:cBhvr>
                                      <p:to>
                                        <p:strVal val="visible"/>
                                      </p:to>
                                    </p:set>
                                    <p:anim calcmode="lin" valueType="num">
                                      <p:cBhvr additive="base">
                                        <p:cTn id="30" dur="500" fill="hold"/>
                                        <p:tgtEl>
                                          <p:spTgt spid="77869"/>
                                        </p:tgtEl>
                                        <p:attrNameLst>
                                          <p:attrName>ppt_x</p:attrName>
                                        </p:attrNameLst>
                                      </p:cBhvr>
                                      <p:tavLst>
                                        <p:tav tm="0">
                                          <p:val>
                                            <p:strVal val="1+#ppt_w/2"/>
                                          </p:val>
                                        </p:tav>
                                        <p:tav tm="100000">
                                          <p:val>
                                            <p:strVal val="#ppt_x"/>
                                          </p:val>
                                        </p:tav>
                                      </p:tavLst>
                                    </p:anim>
                                    <p:anim calcmode="lin" valueType="num">
                                      <p:cBhvr additive="base">
                                        <p:cTn id="31" dur="500" fill="hold"/>
                                        <p:tgtEl>
                                          <p:spTgt spid="7786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77868"/>
                                        </p:tgtEl>
                                        <p:attrNameLst>
                                          <p:attrName>style.visibility</p:attrName>
                                        </p:attrNameLst>
                                      </p:cBhvr>
                                      <p:to>
                                        <p:strVal val="visible"/>
                                      </p:to>
                                    </p:set>
                                    <p:anim calcmode="lin" valueType="num">
                                      <p:cBhvr additive="base">
                                        <p:cTn id="36" dur="500" fill="hold"/>
                                        <p:tgtEl>
                                          <p:spTgt spid="77868"/>
                                        </p:tgtEl>
                                        <p:attrNameLst>
                                          <p:attrName>ppt_x</p:attrName>
                                        </p:attrNameLst>
                                      </p:cBhvr>
                                      <p:tavLst>
                                        <p:tav tm="0">
                                          <p:val>
                                            <p:strVal val="1+#ppt_w/2"/>
                                          </p:val>
                                        </p:tav>
                                        <p:tav tm="100000">
                                          <p:val>
                                            <p:strVal val="#ppt_x"/>
                                          </p:val>
                                        </p:tav>
                                      </p:tavLst>
                                    </p:anim>
                                    <p:anim calcmode="lin" valueType="num">
                                      <p:cBhvr additive="base">
                                        <p:cTn id="37" dur="500" fill="hold"/>
                                        <p:tgtEl>
                                          <p:spTgt spid="778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68" grpId="0" animBg="1" autoUpdateAnimBg="0"/>
      <p:bldP spid="77869"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5"/>
          <p:cNvSpPr>
            <a:spLocks noGrp="1" noChangeArrowheads="1"/>
          </p:cNvSpPr>
          <p:nvPr>
            <p:ph type="title"/>
          </p:nvPr>
        </p:nvSpPr>
        <p:spPr>
          <a:xfrm>
            <a:off x="179388" y="71438"/>
            <a:ext cx="8713787" cy="1054100"/>
          </a:xfrm>
        </p:spPr>
        <p:txBody>
          <a:bodyPr>
            <a:normAutofit fontScale="90000"/>
          </a:bodyPr>
          <a:lstStyle/>
          <a:p>
            <a:pPr eaLnBrk="1" hangingPunct="1"/>
            <a:r>
              <a:rPr lang="en-GB" smtClean="0"/>
              <a:t>Potential Difference (Voltage),</a:t>
            </a:r>
            <a:br>
              <a:rPr lang="en-GB" smtClean="0"/>
            </a:br>
            <a:r>
              <a:rPr lang="en-GB" smtClean="0"/>
              <a:t>Current &amp; Resistance</a:t>
            </a:r>
          </a:p>
        </p:txBody>
      </p:sp>
      <p:grpSp>
        <p:nvGrpSpPr>
          <p:cNvPr id="3" name="Group 6"/>
          <p:cNvGrpSpPr>
            <a:grpSpLocks/>
          </p:cNvGrpSpPr>
          <p:nvPr/>
        </p:nvGrpSpPr>
        <p:grpSpPr bwMode="auto">
          <a:xfrm>
            <a:off x="323850" y="1531938"/>
            <a:ext cx="5770563" cy="2495550"/>
            <a:chOff x="380" y="776"/>
            <a:chExt cx="3635" cy="1572"/>
          </a:xfrm>
        </p:grpSpPr>
        <p:sp>
          <p:nvSpPr>
            <p:cNvPr id="61458" name="AutoShape 7"/>
            <p:cNvSpPr>
              <a:spLocks noChangeArrowheads="1"/>
            </p:cNvSpPr>
            <p:nvPr/>
          </p:nvSpPr>
          <p:spPr bwMode="auto">
            <a:xfrm>
              <a:off x="451" y="776"/>
              <a:ext cx="3531" cy="877"/>
            </a:xfrm>
            <a:prstGeom prst="wedgeRoundRectCallout">
              <a:avLst>
                <a:gd name="adj1" fmla="val 67500"/>
                <a:gd name="adj2" fmla="val -34264"/>
                <a:gd name="adj3" fmla="val 16667"/>
              </a:avLst>
            </a:prstGeom>
            <a:solidFill>
              <a:schemeClr val="bg1"/>
            </a:solidFill>
            <a:ln w="19050">
              <a:solidFill>
                <a:schemeClr val="bg1"/>
              </a:solidFill>
              <a:miter lim="800000"/>
              <a:headEnd/>
              <a:tailEnd/>
            </a:ln>
          </p:spPr>
          <p:txBody>
            <a:bodyPr/>
            <a:lstStyle/>
            <a:p>
              <a:pPr>
                <a:defRPr/>
              </a:pPr>
              <a:endParaRPr lang="en-US">
                <a:solidFill>
                  <a:schemeClr val="accent1"/>
                </a:solidFill>
                <a:latin typeface="+mj-lt"/>
              </a:endParaRPr>
            </a:p>
          </p:txBody>
        </p:sp>
        <p:sp>
          <p:nvSpPr>
            <p:cNvPr id="61459" name="Text Box 8"/>
            <p:cNvSpPr txBox="1">
              <a:spLocks noChangeArrowheads="1"/>
            </p:cNvSpPr>
            <p:nvPr/>
          </p:nvSpPr>
          <p:spPr bwMode="auto">
            <a:xfrm>
              <a:off x="380" y="807"/>
              <a:ext cx="3635" cy="1541"/>
            </a:xfrm>
            <a:prstGeom prst="rect">
              <a:avLst/>
            </a:prstGeom>
            <a:noFill/>
            <a:ln w="19050">
              <a:noFill/>
              <a:miter lim="800000"/>
              <a:headEnd/>
              <a:tailEnd/>
            </a:ln>
          </p:spPr>
          <p:txBody>
            <a:bodyPr>
              <a:spAutoFit/>
            </a:bodyPr>
            <a:lstStyle/>
            <a:p>
              <a:pPr>
                <a:spcBef>
                  <a:spcPct val="50000"/>
                </a:spcBef>
                <a:defRPr/>
              </a:pPr>
              <a:r>
                <a:rPr lang="en-GB" b="1" dirty="0">
                  <a:solidFill>
                    <a:schemeClr val="accent1"/>
                  </a:solidFill>
                  <a:latin typeface="+mj-lt"/>
                </a:rPr>
                <a:t>Resistance is anything that will RESIST a current.  It is measured in Ohms.</a:t>
              </a:r>
            </a:p>
            <a:p>
              <a:pPr>
                <a:spcBef>
                  <a:spcPct val="50000"/>
                </a:spcBef>
                <a:defRPr/>
              </a:pPr>
              <a:endParaRPr lang="en-GB" b="1" dirty="0">
                <a:solidFill>
                  <a:schemeClr val="accent1"/>
                </a:solidFill>
                <a:latin typeface="+mj-lt"/>
              </a:endParaRPr>
            </a:p>
            <a:p>
              <a:pPr algn="r">
                <a:spcBef>
                  <a:spcPct val="50000"/>
                </a:spcBef>
                <a:defRPr/>
              </a:pPr>
              <a:r>
                <a:rPr lang="en-GB" b="1" dirty="0">
                  <a:solidFill>
                    <a:schemeClr val="accent1"/>
                  </a:solidFill>
                  <a:latin typeface="+mj-lt"/>
                </a:rPr>
                <a:t>Use the following formula triangle to help you work out either the potential difference (voltage), current or resistance</a:t>
              </a:r>
            </a:p>
            <a:p>
              <a:pPr>
                <a:spcBef>
                  <a:spcPct val="50000"/>
                </a:spcBef>
                <a:defRPr/>
              </a:pPr>
              <a:endParaRPr lang="en-GB" b="1" dirty="0">
                <a:solidFill>
                  <a:schemeClr val="accent1"/>
                </a:solidFill>
                <a:latin typeface="+mj-lt"/>
              </a:endParaRPr>
            </a:p>
          </p:txBody>
        </p:sp>
      </p:grpSp>
      <p:sp>
        <p:nvSpPr>
          <p:cNvPr id="81929" name="Text Box 9"/>
          <p:cNvSpPr txBox="1">
            <a:spLocks noChangeArrowheads="1"/>
          </p:cNvSpPr>
          <p:nvPr/>
        </p:nvSpPr>
        <p:spPr bwMode="auto">
          <a:xfrm>
            <a:off x="179388" y="4078288"/>
            <a:ext cx="5849937" cy="646112"/>
          </a:xfrm>
          <a:prstGeom prst="rect">
            <a:avLst/>
          </a:prstGeom>
          <a:noFill/>
          <a:ln w="19050">
            <a:noFill/>
            <a:miter lim="800000"/>
            <a:headEnd/>
            <a:tailEnd/>
          </a:ln>
        </p:spPr>
        <p:txBody>
          <a:bodyPr>
            <a:spAutoFit/>
          </a:bodyPr>
          <a:lstStyle/>
          <a:p>
            <a:pPr>
              <a:spcBef>
                <a:spcPct val="50000"/>
              </a:spcBef>
              <a:defRPr/>
            </a:pPr>
            <a:r>
              <a:rPr lang="en-GB" dirty="0">
                <a:latin typeface="+mj-lt"/>
              </a:rPr>
              <a:t>The resistance of a component can be calculated using Ohm’s Law:</a:t>
            </a:r>
          </a:p>
        </p:txBody>
      </p:sp>
      <p:grpSp>
        <p:nvGrpSpPr>
          <p:cNvPr id="4" name="Group 10"/>
          <p:cNvGrpSpPr>
            <a:grpSpLocks/>
          </p:cNvGrpSpPr>
          <p:nvPr/>
        </p:nvGrpSpPr>
        <p:grpSpPr bwMode="auto">
          <a:xfrm>
            <a:off x="1187450" y="5149850"/>
            <a:ext cx="6985000" cy="1016000"/>
            <a:chOff x="213" y="3130"/>
            <a:chExt cx="3506" cy="640"/>
          </a:xfrm>
        </p:grpSpPr>
        <p:sp>
          <p:nvSpPr>
            <p:cNvPr id="61456" name="Text Box 11"/>
            <p:cNvSpPr txBox="1">
              <a:spLocks noChangeArrowheads="1"/>
            </p:cNvSpPr>
            <p:nvPr/>
          </p:nvSpPr>
          <p:spPr bwMode="auto">
            <a:xfrm>
              <a:off x="213" y="3130"/>
              <a:ext cx="3506" cy="640"/>
            </a:xfrm>
            <a:prstGeom prst="rect">
              <a:avLst/>
            </a:prstGeom>
            <a:noFill/>
            <a:ln w="19050">
              <a:noFill/>
              <a:miter lim="800000"/>
              <a:headEnd/>
              <a:tailEnd/>
            </a:ln>
          </p:spPr>
          <p:txBody>
            <a:bodyPr>
              <a:spAutoFit/>
            </a:bodyPr>
            <a:lstStyle/>
            <a:p>
              <a:pPr>
                <a:spcBef>
                  <a:spcPct val="50000"/>
                </a:spcBef>
                <a:defRPr/>
              </a:pPr>
              <a:r>
                <a:rPr lang="en-GB" sz="2400" dirty="0">
                  <a:latin typeface="+mj-lt"/>
                </a:rPr>
                <a:t>Resistance    = 	Voltage (in Volts)</a:t>
              </a:r>
            </a:p>
            <a:p>
              <a:pPr>
                <a:spcBef>
                  <a:spcPct val="50000"/>
                </a:spcBef>
                <a:defRPr/>
              </a:pPr>
              <a:r>
                <a:rPr lang="en-GB" sz="2400" dirty="0">
                  <a:latin typeface="+mj-lt"/>
                </a:rPr>
                <a:t>(in </a:t>
              </a:r>
              <a:r>
                <a:rPr lang="en-GB" sz="2400" dirty="0">
                  <a:latin typeface="+mj-lt"/>
                  <a:sym typeface="Symbol" pitchFamily="18" charset="2"/>
                </a:rPr>
                <a:t> (ohms))	Current (in Amps)</a:t>
              </a:r>
              <a:endParaRPr lang="en-GB" sz="2400" dirty="0">
                <a:latin typeface="+mj-lt"/>
              </a:endParaRPr>
            </a:p>
          </p:txBody>
        </p:sp>
        <p:sp>
          <p:nvSpPr>
            <p:cNvPr id="39951" name="Line 12"/>
            <p:cNvSpPr>
              <a:spLocks noChangeShapeType="1"/>
            </p:cNvSpPr>
            <p:nvPr/>
          </p:nvSpPr>
          <p:spPr bwMode="auto">
            <a:xfrm>
              <a:off x="1623" y="3448"/>
              <a:ext cx="1390" cy="0"/>
            </a:xfrm>
            <a:prstGeom prst="line">
              <a:avLst/>
            </a:prstGeom>
            <a:noFill/>
            <a:ln w="38100">
              <a:solidFill>
                <a:schemeClr val="tx1"/>
              </a:solidFill>
              <a:round/>
              <a:headEnd/>
              <a:tailEnd/>
            </a:ln>
          </p:spPr>
          <p:txBody>
            <a:bodyPr/>
            <a:lstStyle/>
            <a:p>
              <a:endParaRPr lang="en-US"/>
            </a:p>
          </p:txBody>
        </p:sp>
      </p:grpSp>
      <p:grpSp>
        <p:nvGrpSpPr>
          <p:cNvPr id="5" name="Group 13"/>
          <p:cNvGrpSpPr>
            <a:grpSpLocks/>
          </p:cNvGrpSpPr>
          <p:nvPr/>
        </p:nvGrpSpPr>
        <p:grpSpPr bwMode="auto">
          <a:xfrm>
            <a:off x="6010275" y="1782763"/>
            <a:ext cx="2895600" cy="2438400"/>
            <a:chOff x="3936" y="2614"/>
            <a:chExt cx="1824" cy="1536"/>
          </a:xfrm>
        </p:grpSpPr>
        <p:sp>
          <p:nvSpPr>
            <p:cNvPr id="61449" name="AutoShape 14"/>
            <p:cNvSpPr>
              <a:spLocks noChangeArrowheads="1"/>
            </p:cNvSpPr>
            <p:nvPr/>
          </p:nvSpPr>
          <p:spPr bwMode="auto">
            <a:xfrm>
              <a:off x="3936" y="2614"/>
              <a:ext cx="1824" cy="1536"/>
            </a:xfrm>
            <a:prstGeom prst="flowChartExtract">
              <a:avLst/>
            </a:prstGeom>
            <a:noFill/>
            <a:ln w="38100">
              <a:solidFill>
                <a:schemeClr val="tx1"/>
              </a:solidFill>
              <a:miter lim="800000"/>
              <a:headEnd/>
              <a:tailEnd/>
            </a:ln>
          </p:spPr>
          <p:txBody>
            <a:bodyPr wrap="none" anchor="ctr"/>
            <a:lstStyle/>
            <a:p>
              <a:pPr>
                <a:defRPr/>
              </a:pPr>
              <a:endParaRPr lang="en-US">
                <a:solidFill>
                  <a:schemeClr val="accent6"/>
                </a:solidFill>
              </a:endParaRPr>
            </a:p>
          </p:txBody>
        </p:sp>
        <p:sp>
          <p:nvSpPr>
            <p:cNvPr id="61450" name="Text Box 15"/>
            <p:cNvSpPr txBox="1">
              <a:spLocks noChangeArrowheads="1"/>
            </p:cNvSpPr>
            <p:nvPr/>
          </p:nvSpPr>
          <p:spPr bwMode="auto">
            <a:xfrm>
              <a:off x="4704" y="2902"/>
              <a:ext cx="576" cy="327"/>
            </a:xfrm>
            <a:prstGeom prst="rect">
              <a:avLst/>
            </a:prstGeom>
            <a:noFill/>
            <a:ln w="9525">
              <a:noFill/>
              <a:miter lim="800000"/>
              <a:headEnd/>
              <a:tailEnd/>
            </a:ln>
          </p:spPr>
          <p:txBody>
            <a:bodyPr>
              <a:spAutoFit/>
            </a:bodyPr>
            <a:lstStyle/>
            <a:p>
              <a:pPr>
                <a:spcBef>
                  <a:spcPct val="50000"/>
                </a:spcBef>
                <a:defRPr/>
              </a:pPr>
              <a:r>
                <a:rPr lang="en-GB" sz="2800">
                  <a:solidFill>
                    <a:schemeClr val="accent6"/>
                  </a:solidFill>
                </a:rPr>
                <a:t>V</a:t>
              </a:r>
            </a:p>
          </p:txBody>
        </p:sp>
        <p:sp>
          <p:nvSpPr>
            <p:cNvPr id="61451" name="Text Box 16"/>
            <p:cNvSpPr txBox="1">
              <a:spLocks noChangeArrowheads="1"/>
            </p:cNvSpPr>
            <p:nvPr/>
          </p:nvSpPr>
          <p:spPr bwMode="auto">
            <a:xfrm>
              <a:off x="5136" y="3766"/>
              <a:ext cx="576" cy="327"/>
            </a:xfrm>
            <a:prstGeom prst="rect">
              <a:avLst/>
            </a:prstGeom>
            <a:noFill/>
            <a:ln w="9525">
              <a:noFill/>
              <a:miter lim="800000"/>
              <a:headEnd/>
              <a:tailEnd/>
            </a:ln>
          </p:spPr>
          <p:txBody>
            <a:bodyPr>
              <a:spAutoFit/>
            </a:bodyPr>
            <a:lstStyle/>
            <a:p>
              <a:pPr>
                <a:spcBef>
                  <a:spcPct val="50000"/>
                </a:spcBef>
                <a:defRPr/>
              </a:pPr>
              <a:r>
                <a:rPr lang="en-GB" sz="2800">
                  <a:solidFill>
                    <a:schemeClr val="accent6"/>
                  </a:solidFill>
                </a:rPr>
                <a:t>R</a:t>
              </a:r>
            </a:p>
          </p:txBody>
        </p:sp>
        <p:sp>
          <p:nvSpPr>
            <p:cNvPr id="61452" name="Text Box 17"/>
            <p:cNvSpPr txBox="1">
              <a:spLocks noChangeArrowheads="1"/>
            </p:cNvSpPr>
            <p:nvPr/>
          </p:nvSpPr>
          <p:spPr bwMode="auto">
            <a:xfrm>
              <a:off x="4224" y="3766"/>
              <a:ext cx="576" cy="327"/>
            </a:xfrm>
            <a:prstGeom prst="rect">
              <a:avLst/>
            </a:prstGeom>
            <a:noFill/>
            <a:ln w="9525">
              <a:noFill/>
              <a:miter lim="800000"/>
              <a:headEnd/>
              <a:tailEnd/>
            </a:ln>
          </p:spPr>
          <p:txBody>
            <a:bodyPr>
              <a:spAutoFit/>
            </a:bodyPr>
            <a:lstStyle/>
            <a:p>
              <a:pPr>
                <a:spcBef>
                  <a:spcPct val="50000"/>
                </a:spcBef>
                <a:defRPr/>
              </a:pPr>
              <a:r>
                <a:rPr lang="en-GB" sz="2800" dirty="0">
                  <a:solidFill>
                    <a:schemeClr val="accent6"/>
                  </a:solidFill>
                </a:rPr>
                <a:t>C</a:t>
              </a:r>
            </a:p>
          </p:txBody>
        </p:sp>
        <p:sp>
          <p:nvSpPr>
            <p:cNvPr id="61453" name="Line 18"/>
            <p:cNvSpPr>
              <a:spLocks noChangeShapeType="1"/>
            </p:cNvSpPr>
            <p:nvPr/>
          </p:nvSpPr>
          <p:spPr bwMode="auto">
            <a:xfrm>
              <a:off x="4416" y="3478"/>
              <a:ext cx="816" cy="1"/>
            </a:xfrm>
            <a:prstGeom prst="line">
              <a:avLst/>
            </a:prstGeom>
            <a:noFill/>
            <a:ln w="25400">
              <a:solidFill>
                <a:schemeClr val="tx1"/>
              </a:solidFill>
              <a:round/>
              <a:headEnd/>
              <a:tailEnd/>
            </a:ln>
          </p:spPr>
          <p:txBody>
            <a:bodyPr/>
            <a:lstStyle/>
            <a:p>
              <a:pPr>
                <a:defRPr/>
              </a:pPr>
              <a:endParaRPr lang="en-GB">
                <a:solidFill>
                  <a:schemeClr val="accent6"/>
                </a:solidFill>
              </a:endParaRPr>
            </a:p>
          </p:txBody>
        </p:sp>
        <p:sp>
          <p:nvSpPr>
            <p:cNvPr id="61454" name="Line 19"/>
            <p:cNvSpPr>
              <a:spLocks noChangeShapeType="1"/>
            </p:cNvSpPr>
            <p:nvPr/>
          </p:nvSpPr>
          <p:spPr bwMode="auto">
            <a:xfrm flipV="1">
              <a:off x="4704" y="3766"/>
              <a:ext cx="240" cy="240"/>
            </a:xfrm>
            <a:prstGeom prst="line">
              <a:avLst/>
            </a:prstGeom>
            <a:noFill/>
            <a:ln w="25400">
              <a:solidFill>
                <a:schemeClr val="tx1"/>
              </a:solidFill>
              <a:round/>
              <a:headEnd/>
              <a:tailEnd/>
            </a:ln>
          </p:spPr>
          <p:txBody>
            <a:bodyPr/>
            <a:lstStyle/>
            <a:p>
              <a:pPr>
                <a:defRPr/>
              </a:pPr>
              <a:endParaRPr lang="en-GB">
                <a:solidFill>
                  <a:schemeClr val="accent6"/>
                </a:solidFill>
              </a:endParaRPr>
            </a:p>
          </p:txBody>
        </p:sp>
        <p:sp>
          <p:nvSpPr>
            <p:cNvPr id="61455" name="Line 20"/>
            <p:cNvSpPr>
              <a:spLocks noChangeShapeType="1"/>
            </p:cNvSpPr>
            <p:nvPr/>
          </p:nvSpPr>
          <p:spPr bwMode="auto">
            <a:xfrm flipH="1" flipV="1">
              <a:off x="4704" y="3766"/>
              <a:ext cx="240" cy="240"/>
            </a:xfrm>
            <a:prstGeom prst="line">
              <a:avLst/>
            </a:prstGeom>
            <a:noFill/>
            <a:ln w="25400">
              <a:solidFill>
                <a:schemeClr val="tx1"/>
              </a:solidFill>
              <a:round/>
              <a:headEnd/>
              <a:tailEnd/>
            </a:ln>
          </p:spPr>
          <p:txBody>
            <a:bodyPr/>
            <a:lstStyle/>
            <a:p>
              <a:pPr>
                <a:defRPr/>
              </a:pPr>
              <a:endParaRPr lang="en-GB">
                <a:solidFill>
                  <a:schemeClr val="accent6"/>
                </a:solidFill>
              </a:endParaRPr>
            </a:p>
          </p:txBody>
        </p:sp>
      </p:grpSp>
    </p:spTree>
    <p:extLst>
      <p:ext uri="{BB962C8B-B14F-4D97-AF65-F5344CB8AC3E}">
        <p14:creationId xmlns:p14="http://schemas.microsoft.com/office/powerpoint/2010/main" val="273868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1929"/>
                                        </p:tgtEl>
                                        <p:attrNameLst>
                                          <p:attrName>style.visibility</p:attrName>
                                        </p:attrNameLst>
                                      </p:cBhvr>
                                      <p:to>
                                        <p:strVal val="visible"/>
                                      </p:to>
                                    </p:set>
                                    <p:animEffect transition="in" filter="wipe(up)">
                                      <p:cBhvr>
                                        <p:cTn id="12" dur="500"/>
                                        <p:tgtEl>
                                          <p:spTgt spid="819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normAutofit fontScale="90000"/>
          </a:bodyPr>
          <a:lstStyle/>
          <a:p>
            <a:pPr eaLnBrk="1" hangingPunct="1"/>
            <a:r>
              <a:rPr lang="en-GB" smtClean="0"/>
              <a:t>Example questions                       ‘VCR’</a:t>
            </a:r>
          </a:p>
        </p:txBody>
      </p:sp>
      <p:grpSp>
        <p:nvGrpSpPr>
          <p:cNvPr id="41986" name="Group 3"/>
          <p:cNvGrpSpPr>
            <a:grpSpLocks/>
          </p:cNvGrpSpPr>
          <p:nvPr/>
        </p:nvGrpSpPr>
        <p:grpSpPr bwMode="auto">
          <a:xfrm>
            <a:off x="563563" y="1481138"/>
            <a:ext cx="5529262" cy="3592512"/>
            <a:chOff x="1171" y="1461"/>
            <a:chExt cx="3483" cy="2263"/>
          </a:xfrm>
        </p:grpSpPr>
        <p:grpSp>
          <p:nvGrpSpPr>
            <p:cNvPr id="41991" name="Group 4"/>
            <p:cNvGrpSpPr>
              <a:grpSpLocks/>
            </p:cNvGrpSpPr>
            <p:nvPr/>
          </p:nvGrpSpPr>
          <p:grpSpPr bwMode="auto">
            <a:xfrm>
              <a:off x="1171" y="1461"/>
              <a:ext cx="3216" cy="1526"/>
              <a:chOff x="1152" y="1008"/>
              <a:chExt cx="3216" cy="1526"/>
            </a:xfrm>
          </p:grpSpPr>
          <p:sp>
            <p:nvSpPr>
              <p:cNvPr id="42001" name="Line 5"/>
              <p:cNvSpPr>
                <a:spLocks noChangeShapeType="1"/>
              </p:cNvSpPr>
              <p:nvPr/>
            </p:nvSpPr>
            <p:spPr bwMode="auto">
              <a:xfrm>
                <a:off x="1152" y="1279"/>
                <a:ext cx="0" cy="977"/>
              </a:xfrm>
              <a:prstGeom prst="line">
                <a:avLst/>
              </a:prstGeom>
              <a:noFill/>
              <a:ln w="19050">
                <a:solidFill>
                  <a:schemeClr val="tx1"/>
                </a:solidFill>
                <a:round/>
                <a:headEnd/>
                <a:tailEnd/>
              </a:ln>
            </p:spPr>
            <p:txBody>
              <a:bodyPr/>
              <a:lstStyle/>
              <a:p>
                <a:endParaRPr lang="en-US"/>
              </a:p>
            </p:txBody>
          </p:sp>
          <p:sp>
            <p:nvSpPr>
              <p:cNvPr id="42002" name="Line 6"/>
              <p:cNvSpPr>
                <a:spLocks noChangeShapeType="1"/>
              </p:cNvSpPr>
              <p:nvPr/>
            </p:nvSpPr>
            <p:spPr bwMode="auto">
              <a:xfrm>
                <a:off x="1152" y="2256"/>
                <a:ext cx="1318" cy="0"/>
              </a:xfrm>
              <a:prstGeom prst="line">
                <a:avLst/>
              </a:prstGeom>
              <a:noFill/>
              <a:ln w="19050">
                <a:solidFill>
                  <a:schemeClr val="tx1"/>
                </a:solidFill>
                <a:round/>
                <a:headEnd/>
                <a:tailEnd/>
              </a:ln>
            </p:spPr>
            <p:txBody>
              <a:bodyPr/>
              <a:lstStyle/>
              <a:p>
                <a:endParaRPr lang="en-US"/>
              </a:p>
            </p:txBody>
          </p:sp>
          <p:sp>
            <p:nvSpPr>
              <p:cNvPr id="42003" name="Line 7"/>
              <p:cNvSpPr>
                <a:spLocks noChangeShapeType="1"/>
              </p:cNvSpPr>
              <p:nvPr/>
            </p:nvSpPr>
            <p:spPr bwMode="auto">
              <a:xfrm>
                <a:off x="4028" y="2256"/>
                <a:ext cx="340" cy="0"/>
              </a:xfrm>
              <a:prstGeom prst="line">
                <a:avLst/>
              </a:prstGeom>
              <a:noFill/>
              <a:ln w="19050">
                <a:solidFill>
                  <a:schemeClr val="tx1"/>
                </a:solidFill>
                <a:round/>
                <a:headEnd/>
                <a:tailEnd/>
              </a:ln>
            </p:spPr>
            <p:txBody>
              <a:bodyPr/>
              <a:lstStyle/>
              <a:p>
                <a:endParaRPr lang="en-US"/>
              </a:p>
            </p:txBody>
          </p:sp>
          <p:sp>
            <p:nvSpPr>
              <p:cNvPr id="42004" name="Line 8"/>
              <p:cNvSpPr>
                <a:spLocks noChangeShapeType="1"/>
              </p:cNvSpPr>
              <p:nvPr/>
            </p:nvSpPr>
            <p:spPr bwMode="auto">
              <a:xfrm flipV="1">
                <a:off x="4367" y="1279"/>
                <a:ext cx="0" cy="977"/>
              </a:xfrm>
              <a:prstGeom prst="line">
                <a:avLst/>
              </a:prstGeom>
              <a:noFill/>
              <a:ln w="19050">
                <a:solidFill>
                  <a:schemeClr val="tx1"/>
                </a:solidFill>
                <a:round/>
                <a:headEnd/>
                <a:tailEnd/>
              </a:ln>
            </p:spPr>
            <p:txBody>
              <a:bodyPr/>
              <a:lstStyle/>
              <a:p>
                <a:endParaRPr lang="en-US"/>
              </a:p>
            </p:txBody>
          </p:sp>
          <p:sp>
            <p:nvSpPr>
              <p:cNvPr id="42005" name="Line 9"/>
              <p:cNvSpPr>
                <a:spLocks noChangeShapeType="1"/>
              </p:cNvSpPr>
              <p:nvPr/>
            </p:nvSpPr>
            <p:spPr bwMode="auto">
              <a:xfrm>
                <a:off x="1152" y="1279"/>
                <a:ext cx="1104" cy="0"/>
              </a:xfrm>
              <a:prstGeom prst="line">
                <a:avLst/>
              </a:prstGeom>
              <a:noFill/>
              <a:ln w="19050">
                <a:solidFill>
                  <a:schemeClr val="tx1"/>
                </a:solidFill>
                <a:round/>
                <a:headEnd/>
                <a:tailEnd/>
              </a:ln>
            </p:spPr>
            <p:txBody>
              <a:bodyPr/>
              <a:lstStyle/>
              <a:p>
                <a:endParaRPr lang="en-US"/>
              </a:p>
            </p:txBody>
          </p:sp>
          <p:sp>
            <p:nvSpPr>
              <p:cNvPr id="42006" name="Line 10"/>
              <p:cNvSpPr>
                <a:spLocks noChangeShapeType="1"/>
              </p:cNvSpPr>
              <p:nvPr/>
            </p:nvSpPr>
            <p:spPr bwMode="auto">
              <a:xfrm flipH="1">
                <a:off x="2736" y="1279"/>
                <a:ext cx="1631" cy="0"/>
              </a:xfrm>
              <a:prstGeom prst="line">
                <a:avLst/>
              </a:prstGeom>
              <a:noFill/>
              <a:ln w="19050">
                <a:solidFill>
                  <a:schemeClr val="tx1"/>
                </a:solidFill>
                <a:round/>
                <a:headEnd/>
                <a:tailEnd/>
              </a:ln>
            </p:spPr>
            <p:txBody>
              <a:bodyPr/>
              <a:lstStyle/>
              <a:p>
                <a:endParaRPr lang="en-US"/>
              </a:p>
            </p:txBody>
          </p:sp>
          <p:sp>
            <p:nvSpPr>
              <p:cNvPr id="42007" name="Line 11"/>
              <p:cNvSpPr>
                <a:spLocks noChangeShapeType="1"/>
              </p:cNvSpPr>
              <p:nvPr/>
            </p:nvSpPr>
            <p:spPr bwMode="auto">
              <a:xfrm>
                <a:off x="2256" y="1008"/>
                <a:ext cx="0" cy="542"/>
              </a:xfrm>
              <a:prstGeom prst="line">
                <a:avLst/>
              </a:prstGeom>
              <a:noFill/>
              <a:ln w="19050">
                <a:solidFill>
                  <a:schemeClr val="tx1"/>
                </a:solidFill>
                <a:round/>
                <a:headEnd/>
                <a:tailEnd/>
              </a:ln>
            </p:spPr>
            <p:txBody>
              <a:bodyPr/>
              <a:lstStyle/>
              <a:p>
                <a:endParaRPr lang="en-US"/>
              </a:p>
            </p:txBody>
          </p:sp>
          <p:sp>
            <p:nvSpPr>
              <p:cNvPr id="42008" name="Rectangle 12"/>
              <p:cNvSpPr>
                <a:spLocks noChangeArrowheads="1"/>
              </p:cNvSpPr>
              <p:nvPr/>
            </p:nvSpPr>
            <p:spPr bwMode="auto">
              <a:xfrm>
                <a:off x="2352" y="1143"/>
                <a:ext cx="67" cy="271"/>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42009" name="Group 13"/>
              <p:cNvGrpSpPr>
                <a:grpSpLocks/>
              </p:cNvGrpSpPr>
              <p:nvPr/>
            </p:nvGrpSpPr>
            <p:grpSpPr bwMode="auto">
              <a:xfrm>
                <a:off x="2470" y="1985"/>
                <a:ext cx="542" cy="542"/>
                <a:chOff x="4512" y="3792"/>
                <a:chExt cx="384" cy="384"/>
              </a:xfrm>
            </p:grpSpPr>
            <p:sp>
              <p:nvSpPr>
                <p:cNvPr id="42021" name="Oval 14"/>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42022" name="Line 15"/>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2023" name="Line 16"/>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grpSp>
            <p:nvGrpSpPr>
              <p:cNvPr id="42010" name="Group 17"/>
              <p:cNvGrpSpPr>
                <a:grpSpLocks/>
              </p:cNvGrpSpPr>
              <p:nvPr/>
            </p:nvGrpSpPr>
            <p:grpSpPr bwMode="auto">
              <a:xfrm>
                <a:off x="3486" y="1985"/>
                <a:ext cx="542" cy="542"/>
                <a:chOff x="4512" y="3792"/>
                <a:chExt cx="384" cy="384"/>
              </a:xfrm>
            </p:grpSpPr>
            <p:sp>
              <p:nvSpPr>
                <p:cNvPr id="42018" name="Oval 18"/>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42019" name="Line 19"/>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2020" name="Line 20"/>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42011" name="Line 21"/>
              <p:cNvSpPr>
                <a:spLocks noChangeShapeType="1"/>
              </p:cNvSpPr>
              <p:nvPr/>
            </p:nvSpPr>
            <p:spPr bwMode="auto">
              <a:xfrm>
                <a:off x="3012" y="2256"/>
                <a:ext cx="474" cy="0"/>
              </a:xfrm>
              <a:prstGeom prst="line">
                <a:avLst/>
              </a:prstGeom>
              <a:noFill/>
              <a:ln w="19050">
                <a:solidFill>
                  <a:schemeClr val="tx1"/>
                </a:solidFill>
                <a:round/>
                <a:headEnd/>
                <a:tailEnd/>
              </a:ln>
            </p:spPr>
            <p:txBody>
              <a:bodyPr/>
              <a:lstStyle/>
              <a:p>
                <a:endParaRPr lang="en-US"/>
              </a:p>
            </p:txBody>
          </p:sp>
          <p:sp>
            <p:nvSpPr>
              <p:cNvPr id="42012" name="Line 22"/>
              <p:cNvSpPr>
                <a:spLocks noChangeShapeType="1"/>
              </p:cNvSpPr>
              <p:nvPr/>
            </p:nvSpPr>
            <p:spPr bwMode="auto">
              <a:xfrm>
                <a:off x="2640" y="1017"/>
                <a:ext cx="0" cy="542"/>
              </a:xfrm>
              <a:prstGeom prst="line">
                <a:avLst/>
              </a:prstGeom>
              <a:noFill/>
              <a:ln w="19050">
                <a:solidFill>
                  <a:schemeClr val="tx1"/>
                </a:solidFill>
                <a:round/>
                <a:headEnd/>
                <a:tailEnd/>
              </a:ln>
            </p:spPr>
            <p:txBody>
              <a:bodyPr/>
              <a:lstStyle/>
              <a:p>
                <a:endParaRPr lang="en-US"/>
              </a:p>
            </p:txBody>
          </p:sp>
          <p:sp>
            <p:nvSpPr>
              <p:cNvPr id="42013" name="Rectangle 23"/>
              <p:cNvSpPr>
                <a:spLocks noChangeArrowheads="1"/>
              </p:cNvSpPr>
              <p:nvPr/>
            </p:nvSpPr>
            <p:spPr bwMode="auto">
              <a:xfrm>
                <a:off x="2736" y="1152"/>
                <a:ext cx="67" cy="271"/>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42014" name="Group 24"/>
              <p:cNvGrpSpPr>
                <a:grpSpLocks/>
              </p:cNvGrpSpPr>
              <p:nvPr/>
            </p:nvGrpSpPr>
            <p:grpSpPr bwMode="auto">
              <a:xfrm>
                <a:off x="1536" y="1992"/>
                <a:ext cx="542" cy="542"/>
                <a:chOff x="4512" y="3792"/>
                <a:chExt cx="384" cy="384"/>
              </a:xfrm>
            </p:grpSpPr>
            <p:sp>
              <p:nvSpPr>
                <p:cNvPr id="42015" name="Oval 25"/>
                <p:cNvSpPr>
                  <a:spLocks noChangeArrowheads="1"/>
                </p:cNvSpPr>
                <p:nvPr/>
              </p:nvSpPr>
              <p:spPr bwMode="auto">
                <a:xfrm>
                  <a:off x="4512" y="3792"/>
                  <a:ext cx="384" cy="384"/>
                </a:xfrm>
                <a:prstGeom prst="ellipse">
                  <a:avLst/>
                </a:prstGeom>
                <a:solidFill>
                  <a:schemeClr val="bg1"/>
                </a:solidFill>
                <a:ln w="19050">
                  <a:solidFill>
                    <a:schemeClr val="tx1"/>
                  </a:solidFill>
                  <a:round/>
                  <a:headEnd/>
                  <a:tailEnd/>
                </a:ln>
              </p:spPr>
              <p:txBody>
                <a:bodyPr wrap="none" anchor="ctr"/>
                <a:lstStyle/>
                <a:p>
                  <a:endParaRPr lang="en-GB"/>
                </a:p>
              </p:txBody>
            </p:sp>
            <p:sp>
              <p:nvSpPr>
                <p:cNvPr id="42016" name="Line 26"/>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2017" name="Line 27"/>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grpSp>
        <p:grpSp>
          <p:nvGrpSpPr>
            <p:cNvPr id="41992" name="Group 28"/>
            <p:cNvGrpSpPr>
              <a:grpSpLocks/>
            </p:cNvGrpSpPr>
            <p:nvPr/>
          </p:nvGrpSpPr>
          <p:grpSpPr bwMode="auto">
            <a:xfrm>
              <a:off x="1273" y="2709"/>
              <a:ext cx="1002" cy="1015"/>
              <a:chOff x="1254" y="2553"/>
              <a:chExt cx="1002" cy="1015"/>
            </a:xfrm>
          </p:grpSpPr>
          <p:sp>
            <p:nvSpPr>
              <p:cNvPr id="41995" name="Line 29"/>
              <p:cNvSpPr>
                <a:spLocks noChangeShapeType="1"/>
              </p:cNvSpPr>
              <p:nvPr/>
            </p:nvSpPr>
            <p:spPr bwMode="auto">
              <a:xfrm flipV="1">
                <a:off x="1254" y="2553"/>
                <a:ext cx="0" cy="727"/>
              </a:xfrm>
              <a:prstGeom prst="line">
                <a:avLst/>
              </a:prstGeom>
              <a:noFill/>
              <a:ln w="19050">
                <a:solidFill>
                  <a:schemeClr val="tx1"/>
                </a:solidFill>
                <a:round/>
                <a:headEnd/>
                <a:tailEnd/>
              </a:ln>
            </p:spPr>
            <p:txBody>
              <a:bodyPr/>
              <a:lstStyle/>
              <a:p>
                <a:endParaRPr lang="en-US"/>
              </a:p>
            </p:txBody>
          </p:sp>
          <p:sp>
            <p:nvSpPr>
              <p:cNvPr id="41996" name="Line 30"/>
              <p:cNvSpPr>
                <a:spLocks noChangeShapeType="1"/>
              </p:cNvSpPr>
              <p:nvPr/>
            </p:nvSpPr>
            <p:spPr bwMode="auto">
              <a:xfrm flipV="1">
                <a:off x="2256" y="2553"/>
                <a:ext cx="0" cy="727"/>
              </a:xfrm>
              <a:prstGeom prst="line">
                <a:avLst/>
              </a:prstGeom>
              <a:noFill/>
              <a:ln w="19050">
                <a:solidFill>
                  <a:schemeClr val="tx1"/>
                </a:solidFill>
                <a:round/>
                <a:headEnd/>
                <a:tailEnd/>
              </a:ln>
            </p:spPr>
            <p:txBody>
              <a:bodyPr/>
              <a:lstStyle/>
              <a:p>
                <a:endParaRPr lang="en-US"/>
              </a:p>
            </p:txBody>
          </p:sp>
          <p:grpSp>
            <p:nvGrpSpPr>
              <p:cNvPr id="41997" name="Group 31"/>
              <p:cNvGrpSpPr>
                <a:grpSpLocks/>
              </p:cNvGrpSpPr>
              <p:nvPr/>
            </p:nvGrpSpPr>
            <p:grpSpPr bwMode="auto">
              <a:xfrm>
                <a:off x="1254" y="3040"/>
                <a:ext cx="1002" cy="528"/>
                <a:chOff x="1371" y="3064"/>
                <a:chExt cx="1002" cy="528"/>
              </a:xfrm>
            </p:grpSpPr>
            <p:sp>
              <p:nvSpPr>
                <p:cNvPr id="41998" name="Line 32"/>
                <p:cNvSpPr>
                  <a:spLocks noChangeShapeType="1"/>
                </p:cNvSpPr>
                <p:nvPr/>
              </p:nvSpPr>
              <p:spPr bwMode="auto">
                <a:xfrm>
                  <a:off x="1371" y="3304"/>
                  <a:ext cx="1002" cy="0"/>
                </a:xfrm>
                <a:prstGeom prst="line">
                  <a:avLst/>
                </a:prstGeom>
                <a:noFill/>
                <a:ln w="19050">
                  <a:solidFill>
                    <a:schemeClr val="tx1"/>
                  </a:solidFill>
                  <a:round/>
                  <a:headEnd/>
                  <a:tailEnd/>
                </a:ln>
              </p:spPr>
              <p:txBody>
                <a:bodyPr/>
                <a:lstStyle/>
                <a:p>
                  <a:endParaRPr lang="en-US"/>
                </a:p>
              </p:txBody>
            </p:sp>
            <p:sp>
              <p:nvSpPr>
                <p:cNvPr id="41999" name="Oval 33"/>
                <p:cNvSpPr>
                  <a:spLocks noChangeArrowheads="1"/>
                </p:cNvSpPr>
                <p:nvPr/>
              </p:nvSpPr>
              <p:spPr bwMode="auto">
                <a:xfrm>
                  <a:off x="1626" y="3064"/>
                  <a:ext cx="528" cy="528"/>
                </a:xfrm>
                <a:prstGeom prst="ellipse">
                  <a:avLst/>
                </a:prstGeom>
                <a:solidFill>
                  <a:schemeClr val="bg1"/>
                </a:solidFill>
                <a:ln w="19050">
                  <a:solidFill>
                    <a:schemeClr val="tx1"/>
                  </a:solidFill>
                  <a:round/>
                  <a:headEnd/>
                  <a:tailEnd/>
                </a:ln>
              </p:spPr>
              <p:txBody>
                <a:bodyPr wrap="none" anchor="ctr"/>
                <a:lstStyle/>
                <a:p>
                  <a:endParaRPr lang="en-GB"/>
                </a:p>
              </p:txBody>
            </p:sp>
            <p:sp>
              <p:nvSpPr>
                <p:cNvPr id="42000" name="Text Box 34"/>
                <p:cNvSpPr txBox="1">
                  <a:spLocks noChangeArrowheads="1"/>
                </p:cNvSpPr>
                <p:nvPr/>
              </p:nvSpPr>
              <p:spPr bwMode="auto">
                <a:xfrm>
                  <a:off x="1779" y="3212"/>
                  <a:ext cx="317" cy="288"/>
                </a:xfrm>
                <a:prstGeom prst="rect">
                  <a:avLst/>
                </a:prstGeom>
                <a:noFill/>
                <a:ln w="19050">
                  <a:noFill/>
                  <a:miter lim="800000"/>
                  <a:headEnd/>
                  <a:tailEnd/>
                </a:ln>
              </p:spPr>
              <p:txBody>
                <a:bodyPr>
                  <a:spAutoFit/>
                </a:bodyPr>
                <a:lstStyle/>
                <a:p>
                  <a:pPr>
                    <a:spcBef>
                      <a:spcPct val="50000"/>
                    </a:spcBef>
                  </a:pPr>
                  <a:r>
                    <a:rPr lang="en-GB"/>
                    <a:t>V</a:t>
                  </a:r>
                </a:p>
              </p:txBody>
            </p:sp>
          </p:grpSp>
        </p:grpSp>
        <p:sp>
          <p:nvSpPr>
            <p:cNvPr id="41993" name="Oval 35"/>
            <p:cNvSpPr>
              <a:spLocks noChangeArrowheads="1"/>
            </p:cNvSpPr>
            <p:nvPr/>
          </p:nvSpPr>
          <p:spPr bwMode="auto">
            <a:xfrm>
              <a:off x="4117" y="1908"/>
              <a:ext cx="537" cy="537"/>
            </a:xfrm>
            <a:prstGeom prst="ellipse">
              <a:avLst/>
            </a:prstGeom>
            <a:solidFill>
              <a:schemeClr val="bg1"/>
            </a:solidFill>
            <a:ln w="19050">
              <a:solidFill>
                <a:schemeClr val="tx1"/>
              </a:solidFill>
              <a:round/>
              <a:headEnd/>
              <a:tailEnd/>
            </a:ln>
          </p:spPr>
          <p:txBody>
            <a:bodyPr wrap="none" anchor="ctr"/>
            <a:lstStyle/>
            <a:p>
              <a:endParaRPr lang="en-GB"/>
            </a:p>
          </p:txBody>
        </p:sp>
        <p:sp>
          <p:nvSpPr>
            <p:cNvPr id="41994" name="Text Box 36"/>
            <p:cNvSpPr txBox="1">
              <a:spLocks noChangeArrowheads="1"/>
            </p:cNvSpPr>
            <p:nvPr/>
          </p:nvSpPr>
          <p:spPr bwMode="auto">
            <a:xfrm>
              <a:off x="4286" y="2047"/>
              <a:ext cx="368" cy="233"/>
            </a:xfrm>
            <a:prstGeom prst="rect">
              <a:avLst/>
            </a:prstGeom>
            <a:noFill/>
            <a:ln w="19050">
              <a:noFill/>
              <a:miter lim="800000"/>
              <a:headEnd/>
              <a:tailEnd/>
            </a:ln>
          </p:spPr>
          <p:txBody>
            <a:bodyPr>
              <a:spAutoFit/>
            </a:bodyPr>
            <a:lstStyle/>
            <a:p>
              <a:pPr>
                <a:spcBef>
                  <a:spcPct val="50000"/>
                </a:spcBef>
              </a:pPr>
              <a:r>
                <a:rPr lang="en-GB"/>
                <a:t>A</a:t>
              </a:r>
            </a:p>
          </p:txBody>
        </p:sp>
      </p:grpSp>
      <p:sp>
        <p:nvSpPr>
          <p:cNvPr id="41987" name="Text Box 37"/>
          <p:cNvSpPr txBox="1">
            <a:spLocks noChangeArrowheads="1"/>
          </p:cNvSpPr>
          <p:nvPr/>
        </p:nvSpPr>
        <p:spPr bwMode="auto">
          <a:xfrm>
            <a:off x="3408363" y="4616450"/>
            <a:ext cx="5507037" cy="2119313"/>
          </a:xfrm>
          <a:prstGeom prst="rect">
            <a:avLst/>
          </a:prstGeom>
          <a:noFill/>
          <a:ln w="19050">
            <a:noFill/>
            <a:miter lim="800000"/>
            <a:headEnd/>
            <a:tailEnd/>
          </a:ln>
        </p:spPr>
        <p:txBody>
          <a:bodyPr>
            <a:spAutoFit/>
          </a:bodyPr>
          <a:lstStyle/>
          <a:p>
            <a:pPr marL="457200" indent="-457200">
              <a:spcBef>
                <a:spcPct val="50000"/>
              </a:spcBef>
              <a:buFontTx/>
              <a:buAutoNum type="arabicParenR"/>
            </a:pPr>
            <a:r>
              <a:rPr lang="en-GB" i="1"/>
              <a:t>What is the resistance across this bulb?</a:t>
            </a:r>
          </a:p>
          <a:p>
            <a:pPr marL="457200" indent="-457200">
              <a:spcBef>
                <a:spcPct val="50000"/>
              </a:spcBef>
              <a:buFontTx/>
              <a:buAutoNum type="arabicParenR"/>
            </a:pPr>
            <a:r>
              <a:rPr lang="en-GB" i="1"/>
              <a:t>Assuming all the bulbs are the same what is the total resistance in this circuit?</a:t>
            </a:r>
          </a:p>
        </p:txBody>
      </p:sp>
      <p:grpSp>
        <p:nvGrpSpPr>
          <p:cNvPr id="9" name="Group 38"/>
          <p:cNvGrpSpPr>
            <a:grpSpLocks/>
          </p:cNvGrpSpPr>
          <p:nvPr/>
        </p:nvGrpSpPr>
        <p:grpSpPr bwMode="auto">
          <a:xfrm>
            <a:off x="107504" y="4864124"/>
            <a:ext cx="1798638" cy="1229172"/>
            <a:chOff x="194" y="3264"/>
            <a:chExt cx="1133" cy="865"/>
          </a:xfrm>
          <a:solidFill>
            <a:schemeClr val="bg1"/>
          </a:solidFill>
        </p:grpSpPr>
        <p:sp>
          <p:nvSpPr>
            <p:cNvPr id="62474" name="Text Box 39"/>
            <p:cNvSpPr txBox="1">
              <a:spLocks noChangeArrowheads="1"/>
            </p:cNvSpPr>
            <p:nvPr/>
          </p:nvSpPr>
          <p:spPr bwMode="auto">
            <a:xfrm>
              <a:off x="194" y="3611"/>
              <a:ext cx="1133" cy="518"/>
            </a:xfrm>
            <a:prstGeom prst="rect">
              <a:avLst/>
            </a:prstGeom>
            <a:grpFill/>
            <a:ln w="19050">
              <a:noFill/>
              <a:miter lim="800000"/>
              <a:headEnd/>
              <a:tailEnd/>
            </a:ln>
          </p:spPr>
          <p:txBody>
            <a:bodyPr>
              <a:spAutoFit/>
            </a:bodyPr>
            <a:lstStyle/>
            <a:p>
              <a:pPr>
                <a:spcBef>
                  <a:spcPct val="50000"/>
                </a:spcBef>
                <a:defRPr/>
              </a:pPr>
              <a:r>
                <a:rPr lang="en-GB"/>
                <a:t>Voltmeter reads 10V</a:t>
              </a:r>
            </a:p>
          </p:txBody>
        </p:sp>
        <p:sp>
          <p:nvSpPr>
            <p:cNvPr id="62475" name="Line 40"/>
            <p:cNvSpPr>
              <a:spLocks noChangeShapeType="1"/>
            </p:cNvSpPr>
            <p:nvPr/>
          </p:nvSpPr>
          <p:spPr bwMode="auto">
            <a:xfrm flipV="1">
              <a:off x="768" y="3264"/>
              <a:ext cx="168" cy="384"/>
            </a:xfrm>
            <a:prstGeom prst="line">
              <a:avLst/>
            </a:prstGeom>
            <a:grpFill/>
            <a:ln w="38100">
              <a:solidFill>
                <a:schemeClr val="tx1"/>
              </a:solidFill>
              <a:round/>
              <a:headEnd/>
              <a:tailEnd type="triangle" w="med" len="med"/>
            </a:ln>
          </p:spPr>
          <p:txBody>
            <a:bodyPr/>
            <a:lstStyle/>
            <a:p>
              <a:pPr>
                <a:defRPr/>
              </a:pPr>
              <a:endParaRPr lang="en-GB"/>
            </a:p>
          </p:txBody>
        </p:sp>
      </p:grpSp>
      <p:grpSp>
        <p:nvGrpSpPr>
          <p:cNvPr id="10" name="Group 41"/>
          <p:cNvGrpSpPr>
            <a:grpSpLocks/>
          </p:cNvGrpSpPr>
          <p:nvPr/>
        </p:nvGrpSpPr>
        <p:grpSpPr bwMode="auto">
          <a:xfrm>
            <a:off x="6189290" y="1368425"/>
            <a:ext cx="2343150" cy="860425"/>
            <a:chOff x="3852" y="862"/>
            <a:chExt cx="1476" cy="542"/>
          </a:xfrm>
          <a:solidFill>
            <a:schemeClr val="bg1"/>
          </a:solidFill>
        </p:grpSpPr>
        <p:sp>
          <p:nvSpPr>
            <p:cNvPr id="62472" name="Text Box 42"/>
            <p:cNvSpPr txBox="1">
              <a:spLocks noChangeArrowheads="1"/>
            </p:cNvSpPr>
            <p:nvPr/>
          </p:nvSpPr>
          <p:spPr bwMode="auto">
            <a:xfrm>
              <a:off x="4308" y="862"/>
              <a:ext cx="1020" cy="518"/>
            </a:xfrm>
            <a:prstGeom prst="rect">
              <a:avLst/>
            </a:prstGeom>
            <a:grpFill/>
            <a:ln w="19050">
              <a:noFill/>
              <a:miter lim="800000"/>
              <a:headEnd/>
              <a:tailEnd/>
            </a:ln>
          </p:spPr>
          <p:txBody>
            <a:bodyPr>
              <a:spAutoFit/>
            </a:bodyPr>
            <a:lstStyle/>
            <a:p>
              <a:pPr>
                <a:spcBef>
                  <a:spcPct val="50000"/>
                </a:spcBef>
                <a:defRPr/>
              </a:pPr>
              <a:r>
                <a:rPr lang="en-GB"/>
                <a:t>Ammeter reads 2A</a:t>
              </a:r>
            </a:p>
          </p:txBody>
        </p:sp>
        <p:sp>
          <p:nvSpPr>
            <p:cNvPr id="62473" name="Line 43"/>
            <p:cNvSpPr>
              <a:spLocks noChangeShapeType="1"/>
            </p:cNvSpPr>
            <p:nvPr/>
          </p:nvSpPr>
          <p:spPr bwMode="auto">
            <a:xfrm flipH="1">
              <a:off x="3852" y="1207"/>
              <a:ext cx="342" cy="197"/>
            </a:xfrm>
            <a:prstGeom prst="line">
              <a:avLst/>
            </a:prstGeom>
            <a:grpFill/>
            <a:ln w="38100">
              <a:solidFill>
                <a:schemeClr val="tx1"/>
              </a:solidFill>
              <a:round/>
              <a:headEnd/>
              <a:tailEnd type="triangle" w="med" len="med"/>
            </a:ln>
          </p:spPr>
          <p:txBody>
            <a:bodyPr/>
            <a:lstStyle/>
            <a:p>
              <a:pPr>
                <a:defRPr/>
              </a:pPr>
              <a:endParaRPr lang="en-GB"/>
            </a:p>
          </p:txBody>
        </p:sp>
      </p:grpSp>
    </p:spTree>
    <p:extLst>
      <p:ext uri="{BB962C8B-B14F-4D97-AF65-F5344CB8AC3E}">
        <p14:creationId xmlns:p14="http://schemas.microsoft.com/office/powerpoint/2010/main" val="6010271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reeform 2"/>
          <p:cNvSpPr>
            <a:spLocks/>
          </p:cNvSpPr>
          <p:nvPr/>
        </p:nvSpPr>
        <p:spPr bwMode="auto">
          <a:xfrm>
            <a:off x="7162800" y="4572000"/>
            <a:ext cx="841375" cy="857250"/>
          </a:xfrm>
          <a:custGeom>
            <a:avLst/>
            <a:gdLst>
              <a:gd name="T0" fmla="*/ 0 w 530"/>
              <a:gd name="T1" fmla="*/ 2147483647 h 456"/>
              <a:gd name="T2" fmla="*/ 2147483647 w 530"/>
              <a:gd name="T3" fmla="*/ 2147483647 h 456"/>
              <a:gd name="T4" fmla="*/ 2147483647 w 530"/>
              <a:gd name="T5" fmla="*/ 2147483647 h 456"/>
              <a:gd name="T6" fmla="*/ 2147483647 w 530"/>
              <a:gd name="T7" fmla="*/ 0 h 456"/>
              <a:gd name="T8" fmla="*/ 0 60000 65536"/>
              <a:gd name="T9" fmla="*/ 0 60000 65536"/>
              <a:gd name="T10" fmla="*/ 0 60000 65536"/>
              <a:gd name="T11" fmla="*/ 0 60000 65536"/>
              <a:gd name="T12" fmla="*/ 0 w 530"/>
              <a:gd name="T13" fmla="*/ 0 h 456"/>
              <a:gd name="T14" fmla="*/ 530 w 530"/>
              <a:gd name="T15" fmla="*/ 456 h 456"/>
            </a:gdLst>
            <a:ahLst/>
            <a:cxnLst>
              <a:cxn ang="T8">
                <a:pos x="T0" y="T1"/>
              </a:cxn>
              <a:cxn ang="T9">
                <a:pos x="T2" y="T3"/>
              </a:cxn>
              <a:cxn ang="T10">
                <a:pos x="T4" y="T5"/>
              </a:cxn>
              <a:cxn ang="T11">
                <a:pos x="T6" y="T7"/>
              </a:cxn>
            </a:cxnLst>
            <a:rect l="T12" t="T13" r="T14" b="T15"/>
            <a:pathLst>
              <a:path w="530" h="456">
                <a:moveTo>
                  <a:pt x="0" y="456"/>
                </a:moveTo>
                <a:cubicBezTo>
                  <a:pt x="74" y="426"/>
                  <a:pt x="358" y="322"/>
                  <a:pt x="444" y="276"/>
                </a:cubicBezTo>
                <a:cubicBezTo>
                  <a:pt x="530" y="230"/>
                  <a:pt x="510" y="226"/>
                  <a:pt x="516" y="180"/>
                </a:cubicBezTo>
                <a:cubicBezTo>
                  <a:pt x="522" y="134"/>
                  <a:pt x="487" y="37"/>
                  <a:pt x="480" y="0"/>
                </a:cubicBezTo>
              </a:path>
            </a:pathLst>
          </a:custGeom>
          <a:noFill/>
          <a:ln w="63500">
            <a:solidFill>
              <a:schemeClr val="tx1"/>
            </a:solidFill>
            <a:round/>
            <a:headEnd/>
            <a:tailEnd type="stealth" w="lg" len="lg"/>
          </a:ln>
        </p:spPr>
        <p:txBody>
          <a:bodyPr/>
          <a:lstStyle/>
          <a:p>
            <a:endParaRPr lang="en-GB"/>
          </a:p>
        </p:txBody>
      </p:sp>
      <p:sp>
        <p:nvSpPr>
          <p:cNvPr id="44034" name="Rectangle 3"/>
          <p:cNvSpPr>
            <a:spLocks noGrp="1" noChangeArrowheads="1"/>
          </p:cNvSpPr>
          <p:nvPr>
            <p:ph type="title"/>
          </p:nvPr>
        </p:nvSpPr>
        <p:spPr>
          <a:xfrm>
            <a:off x="34925" y="-26988"/>
            <a:ext cx="8229600" cy="914401"/>
          </a:xfrm>
        </p:spPr>
        <p:txBody>
          <a:bodyPr/>
          <a:lstStyle/>
          <a:p>
            <a:pPr eaLnBrk="1" hangingPunct="1"/>
            <a:r>
              <a:rPr lang="en-GB" smtClean="0"/>
              <a:t>Example questions       ‘VCR’</a:t>
            </a:r>
          </a:p>
        </p:txBody>
      </p:sp>
      <p:grpSp>
        <p:nvGrpSpPr>
          <p:cNvPr id="44035" name="Group 4"/>
          <p:cNvGrpSpPr>
            <a:grpSpLocks/>
          </p:cNvGrpSpPr>
          <p:nvPr/>
        </p:nvGrpSpPr>
        <p:grpSpPr bwMode="auto">
          <a:xfrm>
            <a:off x="107950" y="950913"/>
            <a:ext cx="4008438" cy="1901825"/>
            <a:chOff x="355" y="933"/>
            <a:chExt cx="2525" cy="1198"/>
          </a:xfrm>
        </p:grpSpPr>
        <p:sp>
          <p:nvSpPr>
            <p:cNvPr id="44116" name="Line 5"/>
            <p:cNvSpPr>
              <a:spLocks noChangeShapeType="1"/>
            </p:cNvSpPr>
            <p:nvPr/>
          </p:nvSpPr>
          <p:spPr bwMode="auto">
            <a:xfrm>
              <a:off x="355" y="1146"/>
              <a:ext cx="0" cy="767"/>
            </a:xfrm>
            <a:prstGeom prst="line">
              <a:avLst/>
            </a:prstGeom>
            <a:noFill/>
            <a:ln w="19050">
              <a:solidFill>
                <a:schemeClr val="tx1"/>
              </a:solidFill>
              <a:round/>
              <a:headEnd/>
              <a:tailEnd/>
            </a:ln>
          </p:spPr>
          <p:txBody>
            <a:bodyPr/>
            <a:lstStyle/>
            <a:p>
              <a:endParaRPr lang="en-US"/>
            </a:p>
          </p:txBody>
        </p:sp>
        <p:sp>
          <p:nvSpPr>
            <p:cNvPr id="44117" name="Line 6"/>
            <p:cNvSpPr>
              <a:spLocks noChangeShapeType="1"/>
            </p:cNvSpPr>
            <p:nvPr/>
          </p:nvSpPr>
          <p:spPr bwMode="auto">
            <a:xfrm>
              <a:off x="355" y="1913"/>
              <a:ext cx="1035" cy="0"/>
            </a:xfrm>
            <a:prstGeom prst="line">
              <a:avLst/>
            </a:prstGeom>
            <a:noFill/>
            <a:ln w="19050">
              <a:solidFill>
                <a:schemeClr val="tx1"/>
              </a:solidFill>
              <a:round/>
              <a:headEnd/>
              <a:tailEnd/>
            </a:ln>
          </p:spPr>
          <p:txBody>
            <a:bodyPr/>
            <a:lstStyle/>
            <a:p>
              <a:endParaRPr lang="en-US"/>
            </a:p>
          </p:txBody>
        </p:sp>
        <p:sp>
          <p:nvSpPr>
            <p:cNvPr id="44118" name="Line 7"/>
            <p:cNvSpPr>
              <a:spLocks noChangeShapeType="1"/>
            </p:cNvSpPr>
            <p:nvPr/>
          </p:nvSpPr>
          <p:spPr bwMode="auto">
            <a:xfrm>
              <a:off x="2613" y="1913"/>
              <a:ext cx="267" cy="0"/>
            </a:xfrm>
            <a:prstGeom prst="line">
              <a:avLst/>
            </a:prstGeom>
            <a:noFill/>
            <a:ln w="19050">
              <a:solidFill>
                <a:schemeClr val="tx1"/>
              </a:solidFill>
              <a:round/>
              <a:headEnd/>
              <a:tailEnd/>
            </a:ln>
          </p:spPr>
          <p:txBody>
            <a:bodyPr/>
            <a:lstStyle/>
            <a:p>
              <a:endParaRPr lang="en-US"/>
            </a:p>
          </p:txBody>
        </p:sp>
        <p:sp>
          <p:nvSpPr>
            <p:cNvPr id="44119" name="Line 8"/>
            <p:cNvSpPr>
              <a:spLocks noChangeShapeType="1"/>
            </p:cNvSpPr>
            <p:nvPr/>
          </p:nvSpPr>
          <p:spPr bwMode="auto">
            <a:xfrm flipV="1">
              <a:off x="2879" y="1146"/>
              <a:ext cx="0" cy="767"/>
            </a:xfrm>
            <a:prstGeom prst="line">
              <a:avLst/>
            </a:prstGeom>
            <a:noFill/>
            <a:ln w="19050">
              <a:solidFill>
                <a:schemeClr val="tx1"/>
              </a:solidFill>
              <a:round/>
              <a:headEnd/>
              <a:tailEnd/>
            </a:ln>
          </p:spPr>
          <p:txBody>
            <a:bodyPr/>
            <a:lstStyle/>
            <a:p>
              <a:endParaRPr lang="en-US"/>
            </a:p>
          </p:txBody>
        </p:sp>
        <p:sp>
          <p:nvSpPr>
            <p:cNvPr id="44120" name="Line 9"/>
            <p:cNvSpPr>
              <a:spLocks noChangeShapeType="1"/>
            </p:cNvSpPr>
            <p:nvPr/>
          </p:nvSpPr>
          <p:spPr bwMode="auto">
            <a:xfrm>
              <a:off x="355" y="1146"/>
              <a:ext cx="867" cy="0"/>
            </a:xfrm>
            <a:prstGeom prst="line">
              <a:avLst/>
            </a:prstGeom>
            <a:noFill/>
            <a:ln w="19050">
              <a:solidFill>
                <a:schemeClr val="tx1"/>
              </a:solidFill>
              <a:round/>
              <a:headEnd/>
              <a:tailEnd/>
            </a:ln>
          </p:spPr>
          <p:txBody>
            <a:bodyPr/>
            <a:lstStyle/>
            <a:p>
              <a:endParaRPr lang="en-US"/>
            </a:p>
          </p:txBody>
        </p:sp>
        <p:sp>
          <p:nvSpPr>
            <p:cNvPr id="44121" name="Line 10"/>
            <p:cNvSpPr>
              <a:spLocks noChangeShapeType="1"/>
            </p:cNvSpPr>
            <p:nvPr/>
          </p:nvSpPr>
          <p:spPr bwMode="auto">
            <a:xfrm flipH="1">
              <a:off x="1599" y="1146"/>
              <a:ext cx="1280" cy="0"/>
            </a:xfrm>
            <a:prstGeom prst="line">
              <a:avLst/>
            </a:prstGeom>
            <a:noFill/>
            <a:ln w="19050">
              <a:solidFill>
                <a:schemeClr val="tx1"/>
              </a:solidFill>
              <a:round/>
              <a:headEnd/>
              <a:tailEnd/>
            </a:ln>
          </p:spPr>
          <p:txBody>
            <a:bodyPr/>
            <a:lstStyle/>
            <a:p>
              <a:endParaRPr lang="en-US"/>
            </a:p>
          </p:txBody>
        </p:sp>
        <p:sp>
          <p:nvSpPr>
            <p:cNvPr id="44122" name="Line 11"/>
            <p:cNvSpPr>
              <a:spLocks noChangeShapeType="1"/>
            </p:cNvSpPr>
            <p:nvPr/>
          </p:nvSpPr>
          <p:spPr bwMode="auto">
            <a:xfrm>
              <a:off x="1222" y="933"/>
              <a:ext cx="0" cy="426"/>
            </a:xfrm>
            <a:prstGeom prst="line">
              <a:avLst/>
            </a:prstGeom>
            <a:noFill/>
            <a:ln w="19050">
              <a:solidFill>
                <a:schemeClr val="tx1"/>
              </a:solidFill>
              <a:round/>
              <a:headEnd/>
              <a:tailEnd/>
            </a:ln>
          </p:spPr>
          <p:txBody>
            <a:bodyPr/>
            <a:lstStyle/>
            <a:p>
              <a:endParaRPr lang="en-US"/>
            </a:p>
          </p:txBody>
        </p:sp>
        <p:sp>
          <p:nvSpPr>
            <p:cNvPr id="44123" name="Rectangle 12"/>
            <p:cNvSpPr>
              <a:spLocks noChangeArrowheads="1"/>
            </p:cNvSpPr>
            <p:nvPr/>
          </p:nvSpPr>
          <p:spPr bwMode="auto">
            <a:xfrm>
              <a:off x="1297" y="1039"/>
              <a:ext cx="53" cy="213"/>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44124" name="Group 13"/>
            <p:cNvGrpSpPr>
              <a:grpSpLocks/>
            </p:cNvGrpSpPr>
            <p:nvPr/>
          </p:nvGrpSpPr>
          <p:grpSpPr bwMode="auto">
            <a:xfrm>
              <a:off x="1390" y="1700"/>
              <a:ext cx="425" cy="426"/>
              <a:chOff x="4512" y="3792"/>
              <a:chExt cx="384" cy="384"/>
            </a:xfrm>
          </p:grpSpPr>
          <p:sp>
            <p:nvSpPr>
              <p:cNvPr id="44136" name="Oval 14"/>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44137" name="Line 15"/>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4138" name="Line 16"/>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grpSp>
          <p:nvGrpSpPr>
            <p:cNvPr id="44125" name="Group 17"/>
            <p:cNvGrpSpPr>
              <a:grpSpLocks/>
            </p:cNvGrpSpPr>
            <p:nvPr/>
          </p:nvGrpSpPr>
          <p:grpSpPr bwMode="auto">
            <a:xfrm>
              <a:off x="2188" y="1700"/>
              <a:ext cx="425" cy="426"/>
              <a:chOff x="4512" y="3792"/>
              <a:chExt cx="384" cy="384"/>
            </a:xfrm>
          </p:grpSpPr>
          <p:sp>
            <p:nvSpPr>
              <p:cNvPr id="44133" name="Oval 18"/>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44134" name="Line 19"/>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4135" name="Line 20"/>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44126" name="Line 21"/>
            <p:cNvSpPr>
              <a:spLocks noChangeShapeType="1"/>
            </p:cNvSpPr>
            <p:nvPr/>
          </p:nvSpPr>
          <p:spPr bwMode="auto">
            <a:xfrm>
              <a:off x="1815" y="1913"/>
              <a:ext cx="373" cy="0"/>
            </a:xfrm>
            <a:prstGeom prst="line">
              <a:avLst/>
            </a:prstGeom>
            <a:noFill/>
            <a:ln w="19050">
              <a:solidFill>
                <a:schemeClr val="tx1"/>
              </a:solidFill>
              <a:round/>
              <a:headEnd/>
              <a:tailEnd/>
            </a:ln>
          </p:spPr>
          <p:txBody>
            <a:bodyPr/>
            <a:lstStyle/>
            <a:p>
              <a:endParaRPr lang="en-US"/>
            </a:p>
          </p:txBody>
        </p:sp>
        <p:sp>
          <p:nvSpPr>
            <p:cNvPr id="44127" name="Line 22"/>
            <p:cNvSpPr>
              <a:spLocks noChangeShapeType="1"/>
            </p:cNvSpPr>
            <p:nvPr/>
          </p:nvSpPr>
          <p:spPr bwMode="auto">
            <a:xfrm>
              <a:off x="1523" y="940"/>
              <a:ext cx="0" cy="426"/>
            </a:xfrm>
            <a:prstGeom prst="line">
              <a:avLst/>
            </a:prstGeom>
            <a:noFill/>
            <a:ln w="19050">
              <a:solidFill>
                <a:schemeClr val="tx1"/>
              </a:solidFill>
              <a:round/>
              <a:headEnd/>
              <a:tailEnd/>
            </a:ln>
          </p:spPr>
          <p:txBody>
            <a:bodyPr/>
            <a:lstStyle/>
            <a:p>
              <a:endParaRPr lang="en-US"/>
            </a:p>
          </p:txBody>
        </p:sp>
        <p:sp>
          <p:nvSpPr>
            <p:cNvPr id="44128" name="Rectangle 23"/>
            <p:cNvSpPr>
              <a:spLocks noChangeArrowheads="1"/>
            </p:cNvSpPr>
            <p:nvPr/>
          </p:nvSpPr>
          <p:spPr bwMode="auto">
            <a:xfrm>
              <a:off x="1599" y="1046"/>
              <a:ext cx="52" cy="213"/>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44129" name="Group 24"/>
            <p:cNvGrpSpPr>
              <a:grpSpLocks/>
            </p:cNvGrpSpPr>
            <p:nvPr/>
          </p:nvGrpSpPr>
          <p:grpSpPr bwMode="auto">
            <a:xfrm>
              <a:off x="656" y="1705"/>
              <a:ext cx="426" cy="426"/>
              <a:chOff x="4512" y="3792"/>
              <a:chExt cx="384" cy="384"/>
            </a:xfrm>
          </p:grpSpPr>
          <p:sp>
            <p:nvSpPr>
              <p:cNvPr id="44130" name="Oval 25"/>
              <p:cNvSpPr>
                <a:spLocks noChangeArrowheads="1"/>
              </p:cNvSpPr>
              <p:nvPr/>
            </p:nvSpPr>
            <p:spPr bwMode="auto">
              <a:xfrm>
                <a:off x="4512" y="3792"/>
                <a:ext cx="384" cy="384"/>
              </a:xfrm>
              <a:prstGeom prst="ellipse">
                <a:avLst/>
              </a:prstGeom>
              <a:solidFill>
                <a:schemeClr val="bg1"/>
              </a:solidFill>
              <a:ln w="19050">
                <a:solidFill>
                  <a:schemeClr val="tx1"/>
                </a:solidFill>
                <a:round/>
                <a:headEnd/>
                <a:tailEnd/>
              </a:ln>
            </p:spPr>
            <p:txBody>
              <a:bodyPr wrap="none" anchor="ctr"/>
              <a:lstStyle/>
              <a:p>
                <a:endParaRPr lang="en-GB"/>
              </a:p>
            </p:txBody>
          </p:sp>
          <p:sp>
            <p:nvSpPr>
              <p:cNvPr id="44131" name="Line 26"/>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4132" name="Line 27"/>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grpSp>
      <p:sp>
        <p:nvSpPr>
          <p:cNvPr id="44036" name="Line 28"/>
          <p:cNvSpPr>
            <a:spLocks noChangeShapeType="1"/>
          </p:cNvSpPr>
          <p:nvPr/>
        </p:nvSpPr>
        <p:spPr bwMode="auto">
          <a:xfrm flipV="1">
            <a:off x="323850" y="2506663"/>
            <a:ext cx="1588" cy="774700"/>
          </a:xfrm>
          <a:prstGeom prst="line">
            <a:avLst/>
          </a:prstGeom>
          <a:noFill/>
          <a:ln w="19050">
            <a:solidFill>
              <a:schemeClr val="tx1"/>
            </a:solidFill>
            <a:round/>
            <a:headEnd/>
            <a:tailEnd/>
          </a:ln>
        </p:spPr>
        <p:txBody>
          <a:bodyPr/>
          <a:lstStyle/>
          <a:p>
            <a:endParaRPr lang="en-US"/>
          </a:p>
        </p:txBody>
      </p:sp>
      <p:sp>
        <p:nvSpPr>
          <p:cNvPr id="44037" name="Line 29"/>
          <p:cNvSpPr>
            <a:spLocks noChangeShapeType="1"/>
          </p:cNvSpPr>
          <p:nvPr/>
        </p:nvSpPr>
        <p:spPr bwMode="auto">
          <a:xfrm flipV="1">
            <a:off x="1465263" y="2506663"/>
            <a:ext cx="1587" cy="774700"/>
          </a:xfrm>
          <a:prstGeom prst="line">
            <a:avLst/>
          </a:prstGeom>
          <a:noFill/>
          <a:ln w="19050">
            <a:solidFill>
              <a:schemeClr val="tx1"/>
            </a:solidFill>
            <a:round/>
            <a:headEnd/>
            <a:tailEnd/>
          </a:ln>
        </p:spPr>
        <p:txBody>
          <a:bodyPr/>
          <a:lstStyle/>
          <a:p>
            <a:endParaRPr lang="en-US"/>
          </a:p>
        </p:txBody>
      </p:sp>
      <p:sp>
        <p:nvSpPr>
          <p:cNvPr id="44038" name="Line 30"/>
          <p:cNvSpPr>
            <a:spLocks noChangeShapeType="1"/>
          </p:cNvSpPr>
          <p:nvPr/>
        </p:nvSpPr>
        <p:spPr bwMode="auto">
          <a:xfrm>
            <a:off x="325438" y="3281363"/>
            <a:ext cx="1141412" cy="0"/>
          </a:xfrm>
          <a:prstGeom prst="line">
            <a:avLst/>
          </a:prstGeom>
          <a:noFill/>
          <a:ln w="19050">
            <a:solidFill>
              <a:schemeClr val="tx1"/>
            </a:solidFill>
            <a:round/>
            <a:headEnd/>
            <a:tailEnd/>
          </a:ln>
        </p:spPr>
        <p:txBody>
          <a:bodyPr/>
          <a:lstStyle/>
          <a:p>
            <a:endParaRPr lang="en-US"/>
          </a:p>
        </p:txBody>
      </p:sp>
      <p:sp>
        <p:nvSpPr>
          <p:cNvPr id="44039" name="Oval 31"/>
          <p:cNvSpPr>
            <a:spLocks noChangeArrowheads="1"/>
          </p:cNvSpPr>
          <p:nvPr/>
        </p:nvSpPr>
        <p:spPr bwMode="auto">
          <a:xfrm>
            <a:off x="557213" y="2997200"/>
            <a:ext cx="658812" cy="658813"/>
          </a:xfrm>
          <a:prstGeom prst="ellipse">
            <a:avLst/>
          </a:prstGeom>
          <a:solidFill>
            <a:schemeClr val="bg1"/>
          </a:solidFill>
          <a:ln w="19050">
            <a:solidFill>
              <a:schemeClr val="tx1"/>
            </a:solidFill>
            <a:round/>
            <a:headEnd/>
            <a:tailEnd/>
          </a:ln>
        </p:spPr>
        <p:txBody>
          <a:bodyPr wrap="none" anchor="ctr"/>
          <a:lstStyle/>
          <a:p>
            <a:endParaRPr lang="en-GB"/>
          </a:p>
        </p:txBody>
      </p:sp>
      <p:sp>
        <p:nvSpPr>
          <p:cNvPr id="44040" name="Text Box 32"/>
          <p:cNvSpPr txBox="1">
            <a:spLocks noChangeArrowheads="1"/>
          </p:cNvSpPr>
          <p:nvPr/>
        </p:nvSpPr>
        <p:spPr bwMode="auto">
          <a:xfrm>
            <a:off x="581025" y="3138488"/>
            <a:ext cx="762000" cy="457200"/>
          </a:xfrm>
          <a:prstGeom prst="rect">
            <a:avLst/>
          </a:prstGeom>
          <a:noFill/>
          <a:ln w="19050">
            <a:noFill/>
            <a:miter lim="800000"/>
            <a:headEnd/>
            <a:tailEnd/>
          </a:ln>
        </p:spPr>
        <p:txBody>
          <a:bodyPr>
            <a:spAutoFit/>
          </a:bodyPr>
          <a:lstStyle/>
          <a:p>
            <a:pPr>
              <a:spcBef>
                <a:spcPct val="50000"/>
              </a:spcBef>
            </a:pPr>
            <a:r>
              <a:rPr lang="en-GB"/>
              <a:t>12V</a:t>
            </a:r>
          </a:p>
        </p:txBody>
      </p:sp>
      <p:grpSp>
        <p:nvGrpSpPr>
          <p:cNvPr id="6" name="Group 33"/>
          <p:cNvGrpSpPr>
            <a:grpSpLocks/>
          </p:cNvGrpSpPr>
          <p:nvPr/>
        </p:nvGrpSpPr>
        <p:grpSpPr bwMode="auto">
          <a:xfrm>
            <a:off x="3671891" y="1246188"/>
            <a:ext cx="776288" cy="669925"/>
            <a:chOff x="2313" y="951"/>
            <a:chExt cx="489" cy="422"/>
          </a:xfrm>
          <a:solidFill>
            <a:schemeClr val="bg1"/>
          </a:solidFill>
        </p:grpSpPr>
        <p:sp>
          <p:nvSpPr>
            <p:cNvPr id="63575" name="Oval 34"/>
            <p:cNvSpPr>
              <a:spLocks noChangeArrowheads="1"/>
            </p:cNvSpPr>
            <p:nvPr/>
          </p:nvSpPr>
          <p:spPr bwMode="auto">
            <a:xfrm>
              <a:off x="2313" y="951"/>
              <a:ext cx="422" cy="422"/>
            </a:xfrm>
            <a:prstGeom prst="ellipse">
              <a:avLst/>
            </a:prstGeom>
            <a:grpFill/>
            <a:ln w="19050">
              <a:solidFill>
                <a:schemeClr val="tx1"/>
              </a:solidFill>
              <a:round/>
              <a:headEnd/>
              <a:tailEnd/>
            </a:ln>
          </p:spPr>
          <p:txBody>
            <a:bodyPr wrap="none" anchor="ctr"/>
            <a:lstStyle/>
            <a:p>
              <a:pPr>
                <a:defRPr/>
              </a:pPr>
              <a:endParaRPr lang="en-US"/>
            </a:p>
          </p:txBody>
        </p:sp>
        <p:sp>
          <p:nvSpPr>
            <p:cNvPr id="63576" name="Text Box 35"/>
            <p:cNvSpPr txBox="1">
              <a:spLocks noChangeArrowheads="1"/>
            </p:cNvSpPr>
            <p:nvPr/>
          </p:nvSpPr>
          <p:spPr bwMode="auto">
            <a:xfrm>
              <a:off x="2381" y="1040"/>
              <a:ext cx="421" cy="288"/>
            </a:xfrm>
            <a:prstGeom prst="rect">
              <a:avLst/>
            </a:prstGeom>
            <a:noFill/>
            <a:ln w="19050">
              <a:noFill/>
              <a:miter lim="800000"/>
              <a:headEnd/>
              <a:tailEnd/>
            </a:ln>
          </p:spPr>
          <p:txBody>
            <a:bodyPr>
              <a:spAutoFit/>
            </a:bodyPr>
            <a:lstStyle/>
            <a:p>
              <a:pPr>
                <a:spcBef>
                  <a:spcPct val="50000"/>
                </a:spcBef>
                <a:defRPr/>
              </a:pPr>
              <a:r>
                <a:rPr lang="en-GB"/>
                <a:t>3A</a:t>
              </a:r>
            </a:p>
          </p:txBody>
        </p:sp>
      </p:grpSp>
      <p:sp>
        <p:nvSpPr>
          <p:cNvPr id="44042" name="Line 36"/>
          <p:cNvSpPr>
            <a:spLocks noChangeShapeType="1"/>
          </p:cNvSpPr>
          <p:nvPr/>
        </p:nvSpPr>
        <p:spPr bwMode="auto">
          <a:xfrm>
            <a:off x="6475413" y="1085850"/>
            <a:ext cx="0" cy="3190875"/>
          </a:xfrm>
          <a:prstGeom prst="line">
            <a:avLst/>
          </a:prstGeom>
          <a:noFill/>
          <a:ln w="19050">
            <a:solidFill>
              <a:schemeClr val="tx1"/>
            </a:solidFill>
            <a:round/>
            <a:headEnd/>
            <a:tailEnd/>
          </a:ln>
        </p:spPr>
        <p:txBody>
          <a:bodyPr/>
          <a:lstStyle/>
          <a:p>
            <a:endParaRPr lang="en-US"/>
          </a:p>
        </p:txBody>
      </p:sp>
      <p:sp>
        <p:nvSpPr>
          <p:cNvPr id="44043" name="Line 37"/>
          <p:cNvSpPr>
            <a:spLocks noChangeShapeType="1"/>
          </p:cNvSpPr>
          <p:nvPr/>
        </p:nvSpPr>
        <p:spPr bwMode="auto">
          <a:xfrm>
            <a:off x="6477000" y="2965450"/>
            <a:ext cx="912813" cy="0"/>
          </a:xfrm>
          <a:prstGeom prst="line">
            <a:avLst/>
          </a:prstGeom>
          <a:noFill/>
          <a:ln w="19050">
            <a:solidFill>
              <a:schemeClr val="tx1"/>
            </a:solidFill>
            <a:round/>
            <a:headEnd/>
            <a:tailEnd/>
          </a:ln>
        </p:spPr>
        <p:txBody>
          <a:bodyPr/>
          <a:lstStyle/>
          <a:p>
            <a:endParaRPr lang="en-US"/>
          </a:p>
        </p:txBody>
      </p:sp>
      <p:sp>
        <p:nvSpPr>
          <p:cNvPr id="44044" name="Line 38"/>
          <p:cNvSpPr>
            <a:spLocks noChangeShapeType="1"/>
          </p:cNvSpPr>
          <p:nvPr/>
        </p:nvSpPr>
        <p:spPr bwMode="auto">
          <a:xfrm>
            <a:off x="7999413" y="2965450"/>
            <a:ext cx="974725" cy="0"/>
          </a:xfrm>
          <a:prstGeom prst="line">
            <a:avLst/>
          </a:prstGeom>
          <a:noFill/>
          <a:ln w="19050">
            <a:solidFill>
              <a:schemeClr val="tx1"/>
            </a:solidFill>
            <a:round/>
            <a:headEnd/>
            <a:tailEnd/>
          </a:ln>
        </p:spPr>
        <p:txBody>
          <a:bodyPr/>
          <a:lstStyle/>
          <a:p>
            <a:endParaRPr lang="en-US"/>
          </a:p>
        </p:txBody>
      </p:sp>
      <p:sp>
        <p:nvSpPr>
          <p:cNvPr id="44045" name="Line 39"/>
          <p:cNvSpPr>
            <a:spLocks noChangeShapeType="1"/>
          </p:cNvSpPr>
          <p:nvPr/>
        </p:nvSpPr>
        <p:spPr bwMode="auto">
          <a:xfrm flipV="1">
            <a:off x="8974138" y="1085850"/>
            <a:ext cx="0" cy="3190875"/>
          </a:xfrm>
          <a:prstGeom prst="line">
            <a:avLst/>
          </a:prstGeom>
          <a:noFill/>
          <a:ln w="19050">
            <a:solidFill>
              <a:schemeClr val="tx1"/>
            </a:solidFill>
            <a:round/>
            <a:headEnd/>
            <a:tailEnd/>
          </a:ln>
        </p:spPr>
        <p:txBody>
          <a:bodyPr/>
          <a:lstStyle/>
          <a:p>
            <a:endParaRPr lang="en-US"/>
          </a:p>
        </p:txBody>
      </p:sp>
      <p:sp>
        <p:nvSpPr>
          <p:cNvPr id="44046" name="Line 40"/>
          <p:cNvSpPr>
            <a:spLocks noChangeShapeType="1"/>
          </p:cNvSpPr>
          <p:nvPr/>
        </p:nvSpPr>
        <p:spPr bwMode="auto">
          <a:xfrm>
            <a:off x="6475413" y="1085850"/>
            <a:ext cx="889000" cy="0"/>
          </a:xfrm>
          <a:prstGeom prst="line">
            <a:avLst/>
          </a:prstGeom>
          <a:noFill/>
          <a:ln w="19050">
            <a:solidFill>
              <a:schemeClr val="tx1"/>
            </a:solidFill>
            <a:round/>
            <a:headEnd/>
            <a:tailEnd/>
          </a:ln>
        </p:spPr>
        <p:txBody>
          <a:bodyPr/>
          <a:lstStyle/>
          <a:p>
            <a:endParaRPr lang="en-US"/>
          </a:p>
        </p:txBody>
      </p:sp>
      <p:sp>
        <p:nvSpPr>
          <p:cNvPr id="44047" name="Line 41"/>
          <p:cNvSpPr>
            <a:spLocks noChangeShapeType="1"/>
          </p:cNvSpPr>
          <p:nvPr/>
        </p:nvSpPr>
        <p:spPr bwMode="auto">
          <a:xfrm flipH="1">
            <a:off x="7939088" y="1085850"/>
            <a:ext cx="1035050" cy="0"/>
          </a:xfrm>
          <a:prstGeom prst="line">
            <a:avLst/>
          </a:prstGeom>
          <a:noFill/>
          <a:ln w="19050">
            <a:solidFill>
              <a:schemeClr val="tx1"/>
            </a:solidFill>
            <a:round/>
            <a:headEnd/>
            <a:tailEnd/>
          </a:ln>
        </p:spPr>
        <p:txBody>
          <a:bodyPr/>
          <a:lstStyle/>
          <a:p>
            <a:endParaRPr lang="en-US"/>
          </a:p>
        </p:txBody>
      </p:sp>
      <p:sp>
        <p:nvSpPr>
          <p:cNvPr id="44048" name="Line 42"/>
          <p:cNvSpPr>
            <a:spLocks noChangeShapeType="1"/>
          </p:cNvSpPr>
          <p:nvPr/>
        </p:nvSpPr>
        <p:spPr bwMode="auto">
          <a:xfrm>
            <a:off x="7364413" y="771525"/>
            <a:ext cx="0" cy="627063"/>
          </a:xfrm>
          <a:prstGeom prst="line">
            <a:avLst/>
          </a:prstGeom>
          <a:noFill/>
          <a:ln w="19050">
            <a:solidFill>
              <a:schemeClr val="tx1"/>
            </a:solidFill>
            <a:round/>
            <a:headEnd/>
            <a:tailEnd/>
          </a:ln>
        </p:spPr>
        <p:txBody>
          <a:bodyPr/>
          <a:lstStyle/>
          <a:p>
            <a:endParaRPr lang="en-US"/>
          </a:p>
        </p:txBody>
      </p:sp>
      <p:sp>
        <p:nvSpPr>
          <p:cNvPr id="44049" name="Rectangle 43"/>
          <p:cNvSpPr>
            <a:spLocks noChangeArrowheads="1"/>
          </p:cNvSpPr>
          <p:nvPr/>
        </p:nvSpPr>
        <p:spPr bwMode="auto">
          <a:xfrm>
            <a:off x="7475538" y="927100"/>
            <a:ext cx="77787" cy="314325"/>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44050" name="Group 44"/>
          <p:cNvGrpSpPr>
            <a:grpSpLocks/>
          </p:cNvGrpSpPr>
          <p:nvPr/>
        </p:nvGrpSpPr>
        <p:grpSpPr bwMode="auto">
          <a:xfrm>
            <a:off x="7389813" y="2652713"/>
            <a:ext cx="627062" cy="627062"/>
            <a:chOff x="4512" y="3792"/>
            <a:chExt cx="384" cy="384"/>
          </a:xfrm>
        </p:grpSpPr>
        <p:sp>
          <p:nvSpPr>
            <p:cNvPr id="44113" name="Oval 45"/>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44114" name="Line 46"/>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4115" name="Line 47"/>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44051" name="Line 48"/>
          <p:cNvSpPr>
            <a:spLocks noChangeShapeType="1"/>
          </p:cNvSpPr>
          <p:nvPr/>
        </p:nvSpPr>
        <p:spPr bwMode="auto">
          <a:xfrm>
            <a:off x="7808913" y="782638"/>
            <a:ext cx="0" cy="627062"/>
          </a:xfrm>
          <a:prstGeom prst="line">
            <a:avLst/>
          </a:prstGeom>
          <a:noFill/>
          <a:ln w="19050">
            <a:solidFill>
              <a:schemeClr val="tx1"/>
            </a:solidFill>
            <a:round/>
            <a:headEnd/>
            <a:tailEnd/>
          </a:ln>
        </p:spPr>
        <p:txBody>
          <a:bodyPr/>
          <a:lstStyle/>
          <a:p>
            <a:endParaRPr lang="en-US"/>
          </a:p>
        </p:txBody>
      </p:sp>
      <p:sp>
        <p:nvSpPr>
          <p:cNvPr id="44052" name="Rectangle 49"/>
          <p:cNvSpPr>
            <a:spLocks noChangeArrowheads="1"/>
          </p:cNvSpPr>
          <p:nvPr/>
        </p:nvSpPr>
        <p:spPr bwMode="auto">
          <a:xfrm>
            <a:off x="7920038" y="938213"/>
            <a:ext cx="77787" cy="314325"/>
          </a:xfrm>
          <a:prstGeom prst="rect">
            <a:avLst/>
          </a:prstGeom>
          <a:solidFill>
            <a:schemeClr val="bg1"/>
          </a:solidFill>
          <a:ln w="19050">
            <a:solidFill>
              <a:schemeClr val="tx1"/>
            </a:solidFill>
            <a:miter lim="800000"/>
            <a:headEnd/>
            <a:tailEnd/>
          </a:ln>
        </p:spPr>
        <p:txBody>
          <a:bodyPr wrap="none" anchor="ctr"/>
          <a:lstStyle/>
          <a:p>
            <a:endParaRPr lang="en-GB"/>
          </a:p>
        </p:txBody>
      </p:sp>
      <p:sp>
        <p:nvSpPr>
          <p:cNvPr id="44053" name="Line 50"/>
          <p:cNvSpPr>
            <a:spLocks noChangeShapeType="1"/>
          </p:cNvSpPr>
          <p:nvPr/>
        </p:nvSpPr>
        <p:spPr bwMode="auto">
          <a:xfrm>
            <a:off x="6475413" y="4276725"/>
            <a:ext cx="914400" cy="0"/>
          </a:xfrm>
          <a:prstGeom prst="line">
            <a:avLst/>
          </a:prstGeom>
          <a:noFill/>
          <a:ln w="19050">
            <a:solidFill>
              <a:schemeClr val="tx1"/>
            </a:solidFill>
            <a:round/>
            <a:headEnd/>
            <a:tailEnd/>
          </a:ln>
        </p:spPr>
        <p:txBody>
          <a:bodyPr/>
          <a:lstStyle/>
          <a:p>
            <a:endParaRPr lang="en-US"/>
          </a:p>
        </p:txBody>
      </p:sp>
      <p:grpSp>
        <p:nvGrpSpPr>
          <p:cNvPr id="44054" name="Group 51"/>
          <p:cNvGrpSpPr>
            <a:grpSpLocks/>
          </p:cNvGrpSpPr>
          <p:nvPr/>
        </p:nvGrpSpPr>
        <p:grpSpPr bwMode="auto">
          <a:xfrm>
            <a:off x="7389813" y="3971925"/>
            <a:ext cx="627062" cy="627063"/>
            <a:chOff x="4512" y="3792"/>
            <a:chExt cx="384" cy="384"/>
          </a:xfrm>
        </p:grpSpPr>
        <p:sp>
          <p:nvSpPr>
            <p:cNvPr id="44110" name="Oval 52"/>
            <p:cNvSpPr>
              <a:spLocks noChangeArrowheads="1"/>
            </p:cNvSpPr>
            <p:nvPr/>
          </p:nvSpPr>
          <p:spPr bwMode="auto">
            <a:xfrm>
              <a:off x="4512" y="3792"/>
              <a:ext cx="384" cy="384"/>
            </a:xfrm>
            <a:prstGeom prst="ellipse">
              <a:avLst/>
            </a:prstGeom>
            <a:noFill/>
            <a:ln w="19050">
              <a:solidFill>
                <a:schemeClr val="tx1"/>
              </a:solidFill>
              <a:round/>
              <a:headEnd/>
              <a:tailEnd/>
            </a:ln>
          </p:spPr>
          <p:txBody>
            <a:bodyPr wrap="none" anchor="ctr"/>
            <a:lstStyle/>
            <a:p>
              <a:endParaRPr lang="en-GB"/>
            </a:p>
          </p:txBody>
        </p:sp>
        <p:sp>
          <p:nvSpPr>
            <p:cNvPr id="44111" name="Line 53"/>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4112" name="Line 54"/>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44055" name="Line 55"/>
          <p:cNvSpPr>
            <a:spLocks noChangeShapeType="1"/>
          </p:cNvSpPr>
          <p:nvPr/>
        </p:nvSpPr>
        <p:spPr bwMode="auto">
          <a:xfrm flipH="1">
            <a:off x="7999413" y="4276725"/>
            <a:ext cx="974725" cy="0"/>
          </a:xfrm>
          <a:prstGeom prst="line">
            <a:avLst/>
          </a:prstGeom>
          <a:noFill/>
          <a:ln w="19050">
            <a:solidFill>
              <a:schemeClr val="tx1"/>
            </a:solidFill>
            <a:round/>
            <a:headEnd/>
            <a:tailEnd/>
          </a:ln>
        </p:spPr>
        <p:txBody>
          <a:bodyPr/>
          <a:lstStyle/>
          <a:p>
            <a:endParaRPr lang="en-US"/>
          </a:p>
        </p:txBody>
      </p:sp>
      <p:grpSp>
        <p:nvGrpSpPr>
          <p:cNvPr id="9" name="Group 56"/>
          <p:cNvGrpSpPr>
            <a:grpSpLocks/>
          </p:cNvGrpSpPr>
          <p:nvPr/>
        </p:nvGrpSpPr>
        <p:grpSpPr bwMode="auto">
          <a:xfrm>
            <a:off x="6611943" y="3962400"/>
            <a:ext cx="768351" cy="669925"/>
            <a:chOff x="2313" y="951"/>
            <a:chExt cx="484" cy="422"/>
          </a:xfrm>
          <a:solidFill>
            <a:schemeClr val="bg1"/>
          </a:solidFill>
        </p:grpSpPr>
        <p:sp>
          <p:nvSpPr>
            <p:cNvPr id="63567" name="Oval 57"/>
            <p:cNvSpPr>
              <a:spLocks noChangeArrowheads="1"/>
            </p:cNvSpPr>
            <p:nvPr/>
          </p:nvSpPr>
          <p:spPr bwMode="auto">
            <a:xfrm>
              <a:off x="2313" y="951"/>
              <a:ext cx="422" cy="422"/>
            </a:xfrm>
            <a:prstGeom prst="ellipse">
              <a:avLst/>
            </a:prstGeom>
            <a:grpFill/>
            <a:ln w="19050">
              <a:solidFill>
                <a:schemeClr val="tx1"/>
              </a:solidFill>
              <a:round/>
              <a:headEnd/>
              <a:tailEnd/>
            </a:ln>
          </p:spPr>
          <p:txBody>
            <a:bodyPr wrap="none" anchor="ctr"/>
            <a:lstStyle/>
            <a:p>
              <a:pPr>
                <a:defRPr/>
              </a:pPr>
              <a:endParaRPr lang="en-US"/>
            </a:p>
          </p:txBody>
        </p:sp>
        <p:sp>
          <p:nvSpPr>
            <p:cNvPr id="63568" name="Text Box 58"/>
            <p:cNvSpPr txBox="1">
              <a:spLocks noChangeArrowheads="1"/>
            </p:cNvSpPr>
            <p:nvPr/>
          </p:nvSpPr>
          <p:spPr bwMode="auto">
            <a:xfrm>
              <a:off x="2376" y="1046"/>
              <a:ext cx="421" cy="288"/>
            </a:xfrm>
            <a:prstGeom prst="rect">
              <a:avLst/>
            </a:prstGeom>
            <a:noFill/>
            <a:ln w="19050">
              <a:noFill/>
              <a:miter lim="800000"/>
              <a:headEnd/>
              <a:tailEnd/>
            </a:ln>
          </p:spPr>
          <p:txBody>
            <a:bodyPr>
              <a:spAutoFit/>
            </a:bodyPr>
            <a:lstStyle/>
            <a:p>
              <a:pPr>
                <a:spcBef>
                  <a:spcPct val="50000"/>
                </a:spcBef>
                <a:defRPr/>
              </a:pPr>
              <a:r>
                <a:rPr lang="en-GB"/>
                <a:t>3A</a:t>
              </a:r>
            </a:p>
          </p:txBody>
        </p:sp>
      </p:grpSp>
      <p:sp>
        <p:nvSpPr>
          <p:cNvPr id="44057" name="Line 59"/>
          <p:cNvSpPr>
            <a:spLocks noChangeShapeType="1"/>
          </p:cNvSpPr>
          <p:nvPr/>
        </p:nvSpPr>
        <p:spPr bwMode="auto">
          <a:xfrm>
            <a:off x="6946900" y="2209800"/>
            <a:ext cx="0" cy="774700"/>
          </a:xfrm>
          <a:prstGeom prst="line">
            <a:avLst/>
          </a:prstGeom>
          <a:noFill/>
          <a:ln w="19050">
            <a:solidFill>
              <a:schemeClr val="tx1"/>
            </a:solidFill>
            <a:round/>
            <a:headEnd/>
            <a:tailEnd/>
          </a:ln>
        </p:spPr>
        <p:txBody>
          <a:bodyPr/>
          <a:lstStyle/>
          <a:p>
            <a:endParaRPr lang="en-US"/>
          </a:p>
        </p:txBody>
      </p:sp>
      <p:sp>
        <p:nvSpPr>
          <p:cNvPr id="44058" name="Line 60"/>
          <p:cNvSpPr>
            <a:spLocks noChangeShapeType="1"/>
          </p:cNvSpPr>
          <p:nvPr/>
        </p:nvSpPr>
        <p:spPr bwMode="auto">
          <a:xfrm>
            <a:off x="8318500" y="2209800"/>
            <a:ext cx="0" cy="774700"/>
          </a:xfrm>
          <a:prstGeom prst="line">
            <a:avLst/>
          </a:prstGeom>
          <a:noFill/>
          <a:ln w="19050">
            <a:solidFill>
              <a:schemeClr val="tx1"/>
            </a:solidFill>
            <a:round/>
            <a:headEnd/>
            <a:tailEnd/>
          </a:ln>
        </p:spPr>
        <p:txBody>
          <a:bodyPr/>
          <a:lstStyle/>
          <a:p>
            <a:endParaRPr lang="en-US"/>
          </a:p>
        </p:txBody>
      </p:sp>
      <p:sp>
        <p:nvSpPr>
          <p:cNvPr id="44059" name="Line 61"/>
          <p:cNvSpPr>
            <a:spLocks noChangeShapeType="1"/>
          </p:cNvSpPr>
          <p:nvPr/>
        </p:nvSpPr>
        <p:spPr bwMode="auto">
          <a:xfrm>
            <a:off x="6946900" y="2184400"/>
            <a:ext cx="1371600" cy="0"/>
          </a:xfrm>
          <a:prstGeom prst="line">
            <a:avLst/>
          </a:prstGeom>
          <a:noFill/>
          <a:ln w="19050">
            <a:solidFill>
              <a:schemeClr val="tx1"/>
            </a:solidFill>
            <a:round/>
            <a:headEnd/>
            <a:tailEnd/>
          </a:ln>
        </p:spPr>
        <p:txBody>
          <a:bodyPr/>
          <a:lstStyle/>
          <a:p>
            <a:endParaRPr lang="en-US"/>
          </a:p>
        </p:txBody>
      </p:sp>
      <p:sp>
        <p:nvSpPr>
          <p:cNvPr id="44060" name="Oval 62"/>
          <p:cNvSpPr>
            <a:spLocks noChangeArrowheads="1"/>
          </p:cNvSpPr>
          <p:nvPr/>
        </p:nvSpPr>
        <p:spPr bwMode="auto">
          <a:xfrm>
            <a:off x="7366000" y="1828800"/>
            <a:ext cx="658813" cy="658813"/>
          </a:xfrm>
          <a:prstGeom prst="ellipse">
            <a:avLst/>
          </a:prstGeom>
          <a:solidFill>
            <a:schemeClr val="bg1"/>
          </a:solidFill>
          <a:ln w="19050">
            <a:solidFill>
              <a:schemeClr val="tx1"/>
            </a:solidFill>
            <a:round/>
            <a:headEnd/>
            <a:tailEnd/>
          </a:ln>
        </p:spPr>
        <p:txBody>
          <a:bodyPr wrap="none" anchor="ctr"/>
          <a:lstStyle/>
          <a:p>
            <a:endParaRPr lang="en-GB"/>
          </a:p>
        </p:txBody>
      </p:sp>
      <p:sp>
        <p:nvSpPr>
          <p:cNvPr id="44061" name="Text Box 63"/>
          <p:cNvSpPr txBox="1">
            <a:spLocks noChangeArrowheads="1"/>
          </p:cNvSpPr>
          <p:nvPr/>
        </p:nvSpPr>
        <p:spPr bwMode="auto">
          <a:xfrm>
            <a:off x="7391400" y="1981200"/>
            <a:ext cx="636588" cy="457200"/>
          </a:xfrm>
          <a:prstGeom prst="rect">
            <a:avLst/>
          </a:prstGeom>
          <a:noFill/>
          <a:ln w="19050">
            <a:noFill/>
            <a:miter lim="800000"/>
            <a:headEnd/>
            <a:tailEnd/>
          </a:ln>
        </p:spPr>
        <p:txBody>
          <a:bodyPr>
            <a:spAutoFit/>
          </a:bodyPr>
          <a:lstStyle/>
          <a:p>
            <a:pPr>
              <a:spcBef>
                <a:spcPct val="50000"/>
              </a:spcBef>
            </a:pPr>
            <a:r>
              <a:rPr lang="en-GB"/>
              <a:t>6V</a:t>
            </a:r>
            <a:endParaRPr lang="en-GB" baseline="-25000"/>
          </a:p>
        </p:txBody>
      </p:sp>
      <p:grpSp>
        <p:nvGrpSpPr>
          <p:cNvPr id="44062" name="Group 64"/>
          <p:cNvGrpSpPr>
            <a:grpSpLocks/>
          </p:cNvGrpSpPr>
          <p:nvPr/>
        </p:nvGrpSpPr>
        <p:grpSpPr bwMode="auto">
          <a:xfrm>
            <a:off x="1176338" y="3775075"/>
            <a:ext cx="3697287" cy="2989263"/>
            <a:chOff x="1244" y="2103"/>
            <a:chExt cx="2329" cy="1883"/>
          </a:xfrm>
        </p:grpSpPr>
        <p:sp>
          <p:nvSpPr>
            <p:cNvPr id="44067" name="Line 65"/>
            <p:cNvSpPr>
              <a:spLocks noChangeShapeType="1"/>
            </p:cNvSpPr>
            <p:nvPr/>
          </p:nvSpPr>
          <p:spPr bwMode="auto">
            <a:xfrm>
              <a:off x="2957" y="3848"/>
              <a:ext cx="386" cy="0"/>
            </a:xfrm>
            <a:prstGeom prst="line">
              <a:avLst/>
            </a:prstGeom>
            <a:noFill/>
            <a:ln w="19050">
              <a:solidFill>
                <a:schemeClr val="tx1"/>
              </a:solidFill>
              <a:round/>
              <a:headEnd/>
              <a:tailEnd/>
            </a:ln>
          </p:spPr>
          <p:txBody>
            <a:bodyPr/>
            <a:lstStyle/>
            <a:p>
              <a:endParaRPr lang="en-US"/>
            </a:p>
          </p:txBody>
        </p:sp>
        <p:sp>
          <p:nvSpPr>
            <p:cNvPr id="44068" name="Line 66"/>
            <p:cNvSpPr>
              <a:spLocks noChangeShapeType="1"/>
            </p:cNvSpPr>
            <p:nvPr/>
          </p:nvSpPr>
          <p:spPr bwMode="auto">
            <a:xfrm>
              <a:off x="1244" y="2238"/>
              <a:ext cx="0" cy="1262"/>
            </a:xfrm>
            <a:prstGeom prst="line">
              <a:avLst/>
            </a:prstGeom>
            <a:noFill/>
            <a:ln w="19050">
              <a:solidFill>
                <a:schemeClr val="tx1"/>
              </a:solidFill>
              <a:round/>
              <a:headEnd/>
              <a:tailEnd/>
            </a:ln>
          </p:spPr>
          <p:txBody>
            <a:bodyPr/>
            <a:lstStyle/>
            <a:p>
              <a:endParaRPr lang="en-US"/>
            </a:p>
          </p:txBody>
        </p:sp>
        <p:sp>
          <p:nvSpPr>
            <p:cNvPr id="44069" name="Line 67"/>
            <p:cNvSpPr>
              <a:spLocks noChangeShapeType="1"/>
            </p:cNvSpPr>
            <p:nvPr/>
          </p:nvSpPr>
          <p:spPr bwMode="auto">
            <a:xfrm>
              <a:off x="1539" y="3047"/>
              <a:ext cx="394" cy="0"/>
            </a:xfrm>
            <a:prstGeom prst="line">
              <a:avLst/>
            </a:prstGeom>
            <a:noFill/>
            <a:ln w="19050">
              <a:solidFill>
                <a:schemeClr val="tx1"/>
              </a:solidFill>
              <a:round/>
              <a:headEnd/>
              <a:tailEnd/>
            </a:ln>
          </p:spPr>
          <p:txBody>
            <a:bodyPr/>
            <a:lstStyle/>
            <a:p>
              <a:endParaRPr lang="en-US"/>
            </a:p>
          </p:txBody>
        </p:sp>
        <p:sp>
          <p:nvSpPr>
            <p:cNvPr id="44070" name="Line 68"/>
            <p:cNvSpPr>
              <a:spLocks noChangeShapeType="1"/>
            </p:cNvSpPr>
            <p:nvPr/>
          </p:nvSpPr>
          <p:spPr bwMode="auto">
            <a:xfrm>
              <a:off x="2087" y="3047"/>
              <a:ext cx="1256" cy="0"/>
            </a:xfrm>
            <a:prstGeom prst="line">
              <a:avLst/>
            </a:prstGeom>
            <a:noFill/>
            <a:ln w="19050">
              <a:solidFill>
                <a:schemeClr val="tx1"/>
              </a:solidFill>
              <a:round/>
              <a:headEnd/>
              <a:tailEnd/>
            </a:ln>
          </p:spPr>
          <p:txBody>
            <a:bodyPr/>
            <a:lstStyle/>
            <a:p>
              <a:endParaRPr lang="en-US"/>
            </a:p>
          </p:txBody>
        </p:sp>
        <p:sp>
          <p:nvSpPr>
            <p:cNvPr id="44071" name="Line 69"/>
            <p:cNvSpPr>
              <a:spLocks noChangeShapeType="1"/>
            </p:cNvSpPr>
            <p:nvPr/>
          </p:nvSpPr>
          <p:spPr bwMode="auto">
            <a:xfrm flipV="1">
              <a:off x="3573" y="2238"/>
              <a:ext cx="0" cy="1262"/>
            </a:xfrm>
            <a:prstGeom prst="line">
              <a:avLst/>
            </a:prstGeom>
            <a:noFill/>
            <a:ln w="19050">
              <a:solidFill>
                <a:schemeClr val="tx1"/>
              </a:solidFill>
              <a:round/>
              <a:headEnd/>
              <a:tailEnd/>
            </a:ln>
          </p:spPr>
          <p:txBody>
            <a:bodyPr/>
            <a:lstStyle/>
            <a:p>
              <a:endParaRPr lang="en-US"/>
            </a:p>
          </p:txBody>
        </p:sp>
        <p:sp>
          <p:nvSpPr>
            <p:cNvPr id="44072" name="Line 70"/>
            <p:cNvSpPr>
              <a:spLocks noChangeShapeType="1"/>
            </p:cNvSpPr>
            <p:nvPr/>
          </p:nvSpPr>
          <p:spPr bwMode="auto">
            <a:xfrm>
              <a:off x="1244" y="2238"/>
              <a:ext cx="910" cy="0"/>
            </a:xfrm>
            <a:prstGeom prst="line">
              <a:avLst/>
            </a:prstGeom>
            <a:noFill/>
            <a:ln w="19050">
              <a:solidFill>
                <a:schemeClr val="tx1"/>
              </a:solidFill>
              <a:round/>
              <a:headEnd/>
              <a:tailEnd/>
            </a:ln>
          </p:spPr>
          <p:txBody>
            <a:bodyPr/>
            <a:lstStyle/>
            <a:p>
              <a:endParaRPr lang="en-US"/>
            </a:p>
          </p:txBody>
        </p:sp>
        <p:sp>
          <p:nvSpPr>
            <p:cNvPr id="44073" name="Line 71"/>
            <p:cNvSpPr>
              <a:spLocks noChangeShapeType="1"/>
            </p:cNvSpPr>
            <p:nvPr/>
          </p:nvSpPr>
          <p:spPr bwMode="auto">
            <a:xfrm flipH="1">
              <a:off x="2427" y="2238"/>
              <a:ext cx="1146" cy="0"/>
            </a:xfrm>
            <a:prstGeom prst="line">
              <a:avLst/>
            </a:prstGeom>
            <a:noFill/>
            <a:ln w="19050">
              <a:solidFill>
                <a:schemeClr val="tx1"/>
              </a:solidFill>
              <a:round/>
              <a:headEnd/>
              <a:tailEnd/>
            </a:ln>
          </p:spPr>
          <p:txBody>
            <a:bodyPr/>
            <a:lstStyle/>
            <a:p>
              <a:endParaRPr lang="en-US"/>
            </a:p>
          </p:txBody>
        </p:sp>
        <p:sp>
          <p:nvSpPr>
            <p:cNvPr id="44074" name="Line 72"/>
            <p:cNvSpPr>
              <a:spLocks noChangeShapeType="1"/>
            </p:cNvSpPr>
            <p:nvPr/>
          </p:nvSpPr>
          <p:spPr bwMode="auto">
            <a:xfrm>
              <a:off x="2154" y="2103"/>
              <a:ext cx="0" cy="270"/>
            </a:xfrm>
            <a:prstGeom prst="line">
              <a:avLst/>
            </a:prstGeom>
            <a:noFill/>
            <a:ln w="19050">
              <a:solidFill>
                <a:schemeClr val="tx1"/>
              </a:solidFill>
              <a:round/>
              <a:headEnd/>
              <a:tailEnd/>
            </a:ln>
          </p:spPr>
          <p:txBody>
            <a:bodyPr/>
            <a:lstStyle/>
            <a:p>
              <a:endParaRPr lang="en-US"/>
            </a:p>
          </p:txBody>
        </p:sp>
        <p:sp>
          <p:nvSpPr>
            <p:cNvPr id="44075" name="Rectangle 73"/>
            <p:cNvSpPr>
              <a:spLocks noChangeArrowheads="1"/>
            </p:cNvSpPr>
            <p:nvPr/>
          </p:nvSpPr>
          <p:spPr bwMode="auto">
            <a:xfrm>
              <a:off x="2202" y="2170"/>
              <a:ext cx="33" cy="135"/>
            </a:xfrm>
            <a:prstGeom prst="rect">
              <a:avLst/>
            </a:prstGeom>
            <a:solidFill>
              <a:schemeClr val="bg1"/>
            </a:solidFill>
            <a:ln w="19050">
              <a:solidFill>
                <a:schemeClr val="tx1"/>
              </a:solidFill>
              <a:miter lim="800000"/>
              <a:headEnd/>
              <a:tailEnd/>
            </a:ln>
          </p:spPr>
          <p:txBody>
            <a:bodyPr wrap="none" anchor="ctr"/>
            <a:lstStyle/>
            <a:p>
              <a:endParaRPr lang="en-GB"/>
            </a:p>
          </p:txBody>
        </p:sp>
        <p:grpSp>
          <p:nvGrpSpPr>
            <p:cNvPr id="44076" name="Group 74"/>
            <p:cNvGrpSpPr>
              <a:grpSpLocks/>
            </p:cNvGrpSpPr>
            <p:nvPr/>
          </p:nvGrpSpPr>
          <p:grpSpPr bwMode="auto">
            <a:xfrm>
              <a:off x="1830" y="2913"/>
              <a:ext cx="271" cy="270"/>
              <a:chOff x="4512" y="3792"/>
              <a:chExt cx="384" cy="384"/>
            </a:xfrm>
          </p:grpSpPr>
          <p:sp>
            <p:nvSpPr>
              <p:cNvPr id="44107" name="Oval 75"/>
              <p:cNvSpPr>
                <a:spLocks noChangeArrowheads="1"/>
              </p:cNvSpPr>
              <p:nvPr/>
            </p:nvSpPr>
            <p:spPr bwMode="auto">
              <a:xfrm>
                <a:off x="4512" y="3792"/>
                <a:ext cx="384" cy="384"/>
              </a:xfrm>
              <a:prstGeom prst="ellipse">
                <a:avLst/>
              </a:prstGeom>
              <a:solidFill>
                <a:schemeClr val="bg1"/>
              </a:solidFill>
              <a:ln w="19050">
                <a:solidFill>
                  <a:schemeClr val="tx1"/>
                </a:solidFill>
                <a:round/>
                <a:headEnd/>
                <a:tailEnd/>
              </a:ln>
            </p:spPr>
            <p:txBody>
              <a:bodyPr wrap="none" anchor="ctr"/>
              <a:lstStyle/>
              <a:p>
                <a:endParaRPr lang="en-GB"/>
              </a:p>
            </p:txBody>
          </p:sp>
          <p:sp>
            <p:nvSpPr>
              <p:cNvPr id="44108" name="Line 76"/>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4109" name="Line 77"/>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44077" name="Line 78"/>
            <p:cNvSpPr>
              <a:spLocks noChangeShapeType="1"/>
            </p:cNvSpPr>
            <p:nvPr/>
          </p:nvSpPr>
          <p:spPr bwMode="auto">
            <a:xfrm>
              <a:off x="2345" y="2107"/>
              <a:ext cx="0" cy="270"/>
            </a:xfrm>
            <a:prstGeom prst="line">
              <a:avLst/>
            </a:prstGeom>
            <a:noFill/>
            <a:ln w="19050">
              <a:solidFill>
                <a:schemeClr val="tx1"/>
              </a:solidFill>
              <a:round/>
              <a:headEnd/>
              <a:tailEnd/>
            </a:ln>
          </p:spPr>
          <p:txBody>
            <a:bodyPr/>
            <a:lstStyle/>
            <a:p>
              <a:endParaRPr lang="en-US"/>
            </a:p>
          </p:txBody>
        </p:sp>
        <p:sp>
          <p:nvSpPr>
            <p:cNvPr id="44078" name="Rectangle 79"/>
            <p:cNvSpPr>
              <a:spLocks noChangeArrowheads="1"/>
            </p:cNvSpPr>
            <p:nvPr/>
          </p:nvSpPr>
          <p:spPr bwMode="auto">
            <a:xfrm>
              <a:off x="2393" y="2175"/>
              <a:ext cx="34" cy="135"/>
            </a:xfrm>
            <a:prstGeom prst="rect">
              <a:avLst/>
            </a:prstGeom>
            <a:solidFill>
              <a:schemeClr val="bg1"/>
            </a:solidFill>
            <a:ln w="19050">
              <a:solidFill>
                <a:schemeClr val="tx1"/>
              </a:solidFill>
              <a:miter lim="800000"/>
              <a:headEnd/>
              <a:tailEnd/>
            </a:ln>
          </p:spPr>
          <p:txBody>
            <a:bodyPr wrap="none" anchor="ctr"/>
            <a:lstStyle/>
            <a:p>
              <a:endParaRPr lang="en-GB"/>
            </a:p>
          </p:txBody>
        </p:sp>
        <p:sp>
          <p:nvSpPr>
            <p:cNvPr id="44079" name="Line 80"/>
            <p:cNvSpPr>
              <a:spLocks noChangeShapeType="1"/>
            </p:cNvSpPr>
            <p:nvPr/>
          </p:nvSpPr>
          <p:spPr bwMode="auto">
            <a:xfrm>
              <a:off x="1539" y="3848"/>
              <a:ext cx="394" cy="0"/>
            </a:xfrm>
            <a:prstGeom prst="line">
              <a:avLst/>
            </a:prstGeom>
            <a:noFill/>
            <a:ln w="19050">
              <a:solidFill>
                <a:schemeClr val="tx1"/>
              </a:solidFill>
              <a:round/>
              <a:headEnd/>
              <a:tailEnd/>
            </a:ln>
          </p:spPr>
          <p:txBody>
            <a:bodyPr/>
            <a:lstStyle/>
            <a:p>
              <a:endParaRPr lang="en-US"/>
            </a:p>
          </p:txBody>
        </p:sp>
        <p:grpSp>
          <p:nvGrpSpPr>
            <p:cNvPr id="44080" name="Group 81"/>
            <p:cNvGrpSpPr>
              <a:grpSpLocks/>
            </p:cNvGrpSpPr>
            <p:nvPr/>
          </p:nvGrpSpPr>
          <p:grpSpPr bwMode="auto">
            <a:xfrm>
              <a:off x="1830" y="3717"/>
              <a:ext cx="271" cy="269"/>
              <a:chOff x="4512" y="3792"/>
              <a:chExt cx="384" cy="384"/>
            </a:xfrm>
          </p:grpSpPr>
          <p:sp>
            <p:nvSpPr>
              <p:cNvPr id="44104" name="Oval 82"/>
              <p:cNvSpPr>
                <a:spLocks noChangeArrowheads="1"/>
              </p:cNvSpPr>
              <p:nvPr/>
            </p:nvSpPr>
            <p:spPr bwMode="auto">
              <a:xfrm>
                <a:off x="4512" y="3792"/>
                <a:ext cx="384" cy="384"/>
              </a:xfrm>
              <a:prstGeom prst="ellipse">
                <a:avLst/>
              </a:prstGeom>
              <a:solidFill>
                <a:schemeClr val="bg1"/>
              </a:solidFill>
              <a:ln w="19050">
                <a:solidFill>
                  <a:schemeClr val="tx1"/>
                </a:solidFill>
                <a:round/>
                <a:headEnd/>
                <a:tailEnd/>
              </a:ln>
            </p:spPr>
            <p:txBody>
              <a:bodyPr wrap="none" anchor="ctr"/>
              <a:lstStyle/>
              <a:p>
                <a:endParaRPr lang="en-GB"/>
              </a:p>
            </p:txBody>
          </p:sp>
          <p:sp>
            <p:nvSpPr>
              <p:cNvPr id="44105" name="Line 83"/>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4106" name="Line 84"/>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44081" name="Line 85"/>
            <p:cNvSpPr>
              <a:spLocks noChangeShapeType="1"/>
            </p:cNvSpPr>
            <p:nvPr/>
          </p:nvSpPr>
          <p:spPr bwMode="auto">
            <a:xfrm flipH="1">
              <a:off x="2101" y="3848"/>
              <a:ext cx="720" cy="0"/>
            </a:xfrm>
            <a:prstGeom prst="line">
              <a:avLst/>
            </a:prstGeom>
            <a:noFill/>
            <a:ln w="19050">
              <a:solidFill>
                <a:schemeClr val="tx1"/>
              </a:solidFill>
              <a:round/>
              <a:headEnd/>
              <a:tailEnd/>
            </a:ln>
          </p:spPr>
          <p:txBody>
            <a:bodyPr/>
            <a:lstStyle/>
            <a:p>
              <a:endParaRPr lang="en-US"/>
            </a:p>
          </p:txBody>
        </p:sp>
        <p:sp>
          <p:nvSpPr>
            <p:cNvPr id="44082" name="Line 86"/>
            <p:cNvSpPr>
              <a:spLocks noChangeShapeType="1"/>
            </p:cNvSpPr>
            <p:nvPr/>
          </p:nvSpPr>
          <p:spPr bwMode="auto">
            <a:xfrm>
              <a:off x="1623" y="3047"/>
              <a:ext cx="0" cy="334"/>
            </a:xfrm>
            <a:prstGeom prst="line">
              <a:avLst/>
            </a:prstGeom>
            <a:noFill/>
            <a:ln w="19050">
              <a:solidFill>
                <a:schemeClr val="tx1"/>
              </a:solidFill>
              <a:round/>
              <a:headEnd/>
              <a:tailEnd/>
            </a:ln>
          </p:spPr>
          <p:txBody>
            <a:bodyPr/>
            <a:lstStyle/>
            <a:p>
              <a:endParaRPr lang="en-US"/>
            </a:p>
          </p:txBody>
        </p:sp>
        <p:sp>
          <p:nvSpPr>
            <p:cNvPr id="44083" name="Line 87"/>
            <p:cNvSpPr>
              <a:spLocks noChangeShapeType="1"/>
            </p:cNvSpPr>
            <p:nvPr/>
          </p:nvSpPr>
          <p:spPr bwMode="auto">
            <a:xfrm>
              <a:off x="2214" y="3047"/>
              <a:ext cx="0" cy="334"/>
            </a:xfrm>
            <a:prstGeom prst="line">
              <a:avLst/>
            </a:prstGeom>
            <a:noFill/>
            <a:ln w="19050">
              <a:solidFill>
                <a:schemeClr val="tx1"/>
              </a:solidFill>
              <a:round/>
              <a:headEnd/>
              <a:tailEnd/>
            </a:ln>
          </p:spPr>
          <p:txBody>
            <a:bodyPr/>
            <a:lstStyle/>
            <a:p>
              <a:endParaRPr lang="en-US"/>
            </a:p>
          </p:txBody>
        </p:sp>
        <p:sp>
          <p:nvSpPr>
            <p:cNvPr id="44084" name="Line 88"/>
            <p:cNvSpPr>
              <a:spLocks noChangeShapeType="1"/>
            </p:cNvSpPr>
            <p:nvPr/>
          </p:nvSpPr>
          <p:spPr bwMode="auto">
            <a:xfrm>
              <a:off x="1623" y="3381"/>
              <a:ext cx="591" cy="0"/>
            </a:xfrm>
            <a:prstGeom prst="line">
              <a:avLst/>
            </a:prstGeom>
            <a:noFill/>
            <a:ln w="19050">
              <a:solidFill>
                <a:schemeClr val="tx1"/>
              </a:solidFill>
              <a:round/>
              <a:headEnd/>
              <a:tailEnd/>
            </a:ln>
          </p:spPr>
          <p:txBody>
            <a:bodyPr/>
            <a:lstStyle/>
            <a:p>
              <a:endParaRPr lang="en-US"/>
            </a:p>
          </p:txBody>
        </p:sp>
        <p:sp>
          <p:nvSpPr>
            <p:cNvPr id="44085" name="Oval 89"/>
            <p:cNvSpPr>
              <a:spLocks noChangeArrowheads="1"/>
            </p:cNvSpPr>
            <p:nvPr/>
          </p:nvSpPr>
          <p:spPr bwMode="auto">
            <a:xfrm>
              <a:off x="1803" y="3267"/>
              <a:ext cx="284" cy="283"/>
            </a:xfrm>
            <a:prstGeom prst="ellipse">
              <a:avLst/>
            </a:prstGeom>
            <a:solidFill>
              <a:schemeClr val="bg1"/>
            </a:solidFill>
            <a:ln w="19050">
              <a:solidFill>
                <a:schemeClr val="tx1"/>
              </a:solidFill>
              <a:round/>
              <a:headEnd/>
              <a:tailEnd/>
            </a:ln>
          </p:spPr>
          <p:txBody>
            <a:bodyPr wrap="none" anchor="ctr"/>
            <a:lstStyle/>
            <a:p>
              <a:endParaRPr lang="en-GB"/>
            </a:p>
          </p:txBody>
        </p:sp>
        <p:sp>
          <p:nvSpPr>
            <p:cNvPr id="44086" name="Text Box 90"/>
            <p:cNvSpPr txBox="1">
              <a:spLocks noChangeArrowheads="1"/>
            </p:cNvSpPr>
            <p:nvPr/>
          </p:nvSpPr>
          <p:spPr bwMode="auto">
            <a:xfrm>
              <a:off x="1792" y="3272"/>
              <a:ext cx="358" cy="250"/>
            </a:xfrm>
            <a:prstGeom prst="rect">
              <a:avLst/>
            </a:prstGeom>
            <a:noFill/>
            <a:ln w="19050">
              <a:noFill/>
              <a:miter lim="800000"/>
              <a:headEnd/>
              <a:tailEnd/>
            </a:ln>
          </p:spPr>
          <p:txBody>
            <a:bodyPr>
              <a:spAutoFit/>
            </a:bodyPr>
            <a:lstStyle/>
            <a:p>
              <a:pPr>
                <a:spcBef>
                  <a:spcPct val="50000"/>
                </a:spcBef>
              </a:pPr>
              <a:r>
                <a:rPr lang="en-GB" sz="2000"/>
                <a:t>4V</a:t>
              </a:r>
              <a:endParaRPr lang="en-GB" sz="2000" baseline="-25000"/>
            </a:p>
          </p:txBody>
        </p:sp>
        <p:sp>
          <p:nvSpPr>
            <p:cNvPr id="44087" name="Line 91"/>
            <p:cNvSpPr>
              <a:spLocks noChangeShapeType="1"/>
            </p:cNvSpPr>
            <p:nvPr/>
          </p:nvSpPr>
          <p:spPr bwMode="auto">
            <a:xfrm flipV="1">
              <a:off x="1539" y="3047"/>
              <a:ext cx="0" cy="801"/>
            </a:xfrm>
            <a:prstGeom prst="line">
              <a:avLst/>
            </a:prstGeom>
            <a:noFill/>
            <a:ln w="19050">
              <a:solidFill>
                <a:schemeClr val="tx1"/>
              </a:solidFill>
              <a:round/>
              <a:headEnd/>
              <a:tailEnd/>
            </a:ln>
          </p:spPr>
          <p:txBody>
            <a:bodyPr/>
            <a:lstStyle/>
            <a:p>
              <a:endParaRPr lang="en-US"/>
            </a:p>
          </p:txBody>
        </p:sp>
        <p:sp>
          <p:nvSpPr>
            <p:cNvPr id="44088" name="Line 92"/>
            <p:cNvSpPr>
              <a:spLocks noChangeShapeType="1"/>
            </p:cNvSpPr>
            <p:nvPr/>
          </p:nvSpPr>
          <p:spPr bwMode="auto">
            <a:xfrm>
              <a:off x="1244" y="3500"/>
              <a:ext cx="295" cy="0"/>
            </a:xfrm>
            <a:prstGeom prst="line">
              <a:avLst/>
            </a:prstGeom>
            <a:noFill/>
            <a:ln w="19050">
              <a:solidFill>
                <a:schemeClr val="tx1"/>
              </a:solidFill>
              <a:round/>
              <a:headEnd/>
              <a:tailEnd/>
            </a:ln>
          </p:spPr>
          <p:txBody>
            <a:bodyPr/>
            <a:lstStyle/>
            <a:p>
              <a:endParaRPr lang="en-US"/>
            </a:p>
          </p:txBody>
        </p:sp>
        <p:sp>
          <p:nvSpPr>
            <p:cNvPr id="44089" name="Oval 93"/>
            <p:cNvSpPr>
              <a:spLocks noChangeArrowheads="1"/>
            </p:cNvSpPr>
            <p:nvPr/>
          </p:nvSpPr>
          <p:spPr bwMode="auto">
            <a:xfrm>
              <a:off x="2296" y="3703"/>
              <a:ext cx="283" cy="283"/>
            </a:xfrm>
            <a:prstGeom prst="ellipse">
              <a:avLst/>
            </a:prstGeom>
            <a:solidFill>
              <a:schemeClr val="bg1"/>
            </a:solidFill>
            <a:ln w="19050">
              <a:solidFill>
                <a:schemeClr val="tx1"/>
              </a:solidFill>
              <a:round/>
              <a:headEnd/>
              <a:tailEnd/>
            </a:ln>
          </p:spPr>
          <p:txBody>
            <a:bodyPr wrap="none" anchor="ctr"/>
            <a:lstStyle/>
            <a:p>
              <a:endParaRPr lang="en-GB"/>
            </a:p>
          </p:txBody>
        </p:sp>
        <p:sp>
          <p:nvSpPr>
            <p:cNvPr id="44090" name="Oval 94"/>
            <p:cNvSpPr>
              <a:spLocks noChangeArrowheads="1"/>
            </p:cNvSpPr>
            <p:nvPr/>
          </p:nvSpPr>
          <p:spPr bwMode="auto">
            <a:xfrm>
              <a:off x="2345" y="2913"/>
              <a:ext cx="284" cy="283"/>
            </a:xfrm>
            <a:prstGeom prst="ellipse">
              <a:avLst/>
            </a:prstGeom>
            <a:solidFill>
              <a:schemeClr val="bg1"/>
            </a:solidFill>
            <a:ln w="19050">
              <a:solidFill>
                <a:schemeClr val="tx1"/>
              </a:solidFill>
              <a:round/>
              <a:headEnd/>
              <a:tailEnd/>
            </a:ln>
          </p:spPr>
          <p:txBody>
            <a:bodyPr wrap="none" anchor="ctr"/>
            <a:lstStyle/>
            <a:p>
              <a:endParaRPr lang="en-GB"/>
            </a:p>
          </p:txBody>
        </p:sp>
        <p:sp>
          <p:nvSpPr>
            <p:cNvPr id="44091" name="Text Box 96"/>
            <p:cNvSpPr txBox="1">
              <a:spLocks noChangeArrowheads="1"/>
            </p:cNvSpPr>
            <p:nvPr/>
          </p:nvSpPr>
          <p:spPr bwMode="auto">
            <a:xfrm>
              <a:off x="2266" y="3715"/>
              <a:ext cx="350" cy="250"/>
            </a:xfrm>
            <a:prstGeom prst="rect">
              <a:avLst/>
            </a:prstGeom>
            <a:noFill/>
            <a:ln w="19050">
              <a:noFill/>
              <a:miter lim="800000"/>
              <a:headEnd/>
              <a:tailEnd/>
            </a:ln>
          </p:spPr>
          <p:txBody>
            <a:bodyPr>
              <a:spAutoFit/>
            </a:bodyPr>
            <a:lstStyle/>
            <a:p>
              <a:pPr>
                <a:spcBef>
                  <a:spcPct val="50000"/>
                </a:spcBef>
              </a:pPr>
              <a:r>
                <a:rPr lang="en-GB" sz="2000"/>
                <a:t>1A</a:t>
              </a:r>
              <a:endParaRPr lang="en-GB" sz="2000" baseline="-25000"/>
            </a:p>
          </p:txBody>
        </p:sp>
        <p:sp>
          <p:nvSpPr>
            <p:cNvPr id="44092" name="Line 97"/>
            <p:cNvSpPr>
              <a:spLocks noChangeShapeType="1"/>
            </p:cNvSpPr>
            <p:nvPr/>
          </p:nvSpPr>
          <p:spPr bwMode="auto">
            <a:xfrm>
              <a:off x="3343" y="3047"/>
              <a:ext cx="0" cy="803"/>
            </a:xfrm>
            <a:prstGeom prst="line">
              <a:avLst/>
            </a:prstGeom>
            <a:noFill/>
            <a:ln w="19050">
              <a:solidFill>
                <a:schemeClr val="tx1"/>
              </a:solidFill>
              <a:round/>
              <a:headEnd/>
              <a:tailEnd/>
            </a:ln>
          </p:spPr>
          <p:txBody>
            <a:bodyPr/>
            <a:lstStyle/>
            <a:p>
              <a:endParaRPr lang="en-US"/>
            </a:p>
          </p:txBody>
        </p:sp>
        <p:sp>
          <p:nvSpPr>
            <p:cNvPr id="44093" name="Line 98"/>
            <p:cNvSpPr>
              <a:spLocks noChangeShapeType="1"/>
            </p:cNvSpPr>
            <p:nvPr/>
          </p:nvSpPr>
          <p:spPr bwMode="auto">
            <a:xfrm>
              <a:off x="3343" y="3500"/>
              <a:ext cx="230" cy="0"/>
            </a:xfrm>
            <a:prstGeom prst="line">
              <a:avLst/>
            </a:prstGeom>
            <a:noFill/>
            <a:ln w="19050">
              <a:solidFill>
                <a:schemeClr val="tx1"/>
              </a:solidFill>
              <a:round/>
              <a:headEnd/>
              <a:tailEnd/>
            </a:ln>
          </p:spPr>
          <p:txBody>
            <a:bodyPr/>
            <a:lstStyle/>
            <a:p>
              <a:endParaRPr lang="en-US"/>
            </a:p>
          </p:txBody>
        </p:sp>
        <p:grpSp>
          <p:nvGrpSpPr>
            <p:cNvPr id="44094" name="Group 99"/>
            <p:cNvGrpSpPr>
              <a:grpSpLocks/>
            </p:cNvGrpSpPr>
            <p:nvPr/>
          </p:nvGrpSpPr>
          <p:grpSpPr bwMode="auto">
            <a:xfrm>
              <a:off x="2821" y="3713"/>
              <a:ext cx="270" cy="270"/>
              <a:chOff x="4512" y="3792"/>
              <a:chExt cx="384" cy="384"/>
            </a:xfrm>
          </p:grpSpPr>
          <p:sp>
            <p:nvSpPr>
              <p:cNvPr id="44101" name="Oval 100"/>
              <p:cNvSpPr>
                <a:spLocks noChangeArrowheads="1"/>
              </p:cNvSpPr>
              <p:nvPr/>
            </p:nvSpPr>
            <p:spPr bwMode="auto">
              <a:xfrm>
                <a:off x="4512" y="3792"/>
                <a:ext cx="384" cy="384"/>
              </a:xfrm>
              <a:prstGeom prst="ellipse">
                <a:avLst/>
              </a:prstGeom>
              <a:solidFill>
                <a:schemeClr val="bg1"/>
              </a:solidFill>
              <a:ln w="19050">
                <a:solidFill>
                  <a:schemeClr val="tx1"/>
                </a:solidFill>
                <a:round/>
                <a:headEnd/>
                <a:tailEnd/>
              </a:ln>
            </p:spPr>
            <p:txBody>
              <a:bodyPr wrap="none" anchor="ctr"/>
              <a:lstStyle/>
              <a:p>
                <a:endParaRPr lang="en-GB"/>
              </a:p>
            </p:txBody>
          </p:sp>
          <p:sp>
            <p:nvSpPr>
              <p:cNvPr id="44102" name="Line 101"/>
              <p:cNvSpPr>
                <a:spLocks noChangeShapeType="1"/>
              </p:cNvSpPr>
              <p:nvPr/>
            </p:nvSpPr>
            <p:spPr bwMode="auto">
              <a:xfrm flipV="1">
                <a:off x="4560" y="3840"/>
                <a:ext cx="288" cy="288"/>
              </a:xfrm>
              <a:prstGeom prst="line">
                <a:avLst/>
              </a:prstGeom>
              <a:noFill/>
              <a:ln w="19050">
                <a:solidFill>
                  <a:schemeClr val="tx1"/>
                </a:solidFill>
                <a:round/>
                <a:headEnd/>
                <a:tailEnd/>
              </a:ln>
            </p:spPr>
            <p:txBody>
              <a:bodyPr/>
              <a:lstStyle/>
              <a:p>
                <a:endParaRPr lang="en-US"/>
              </a:p>
            </p:txBody>
          </p:sp>
          <p:sp>
            <p:nvSpPr>
              <p:cNvPr id="44103" name="Line 102"/>
              <p:cNvSpPr>
                <a:spLocks noChangeShapeType="1"/>
              </p:cNvSpPr>
              <p:nvPr/>
            </p:nvSpPr>
            <p:spPr bwMode="auto">
              <a:xfrm>
                <a:off x="4560" y="3840"/>
                <a:ext cx="288" cy="288"/>
              </a:xfrm>
              <a:prstGeom prst="line">
                <a:avLst/>
              </a:prstGeom>
              <a:noFill/>
              <a:ln w="19050">
                <a:solidFill>
                  <a:schemeClr val="tx1"/>
                </a:solidFill>
                <a:round/>
                <a:headEnd/>
                <a:tailEnd/>
              </a:ln>
            </p:spPr>
            <p:txBody>
              <a:bodyPr/>
              <a:lstStyle/>
              <a:p>
                <a:endParaRPr lang="en-US"/>
              </a:p>
            </p:txBody>
          </p:sp>
        </p:grpSp>
        <p:sp>
          <p:nvSpPr>
            <p:cNvPr id="44095" name="Line 103"/>
            <p:cNvSpPr>
              <a:spLocks noChangeShapeType="1"/>
            </p:cNvSpPr>
            <p:nvPr/>
          </p:nvSpPr>
          <p:spPr bwMode="auto">
            <a:xfrm>
              <a:off x="2674" y="3514"/>
              <a:ext cx="0" cy="334"/>
            </a:xfrm>
            <a:prstGeom prst="line">
              <a:avLst/>
            </a:prstGeom>
            <a:noFill/>
            <a:ln w="19050">
              <a:solidFill>
                <a:schemeClr val="tx1"/>
              </a:solidFill>
              <a:round/>
              <a:headEnd/>
              <a:tailEnd/>
            </a:ln>
          </p:spPr>
          <p:txBody>
            <a:bodyPr/>
            <a:lstStyle/>
            <a:p>
              <a:endParaRPr lang="en-US"/>
            </a:p>
          </p:txBody>
        </p:sp>
        <p:sp>
          <p:nvSpPr>
            <p:cNvPr id="44096" name="Line 104"/>
            <p:cNvSpPr>
              <a:spLocks noChangeShapeType="1"/>
            </p:cNvSpPr>
            <p:nvPr/>
          </p:nvSpPr>
          <p:spPr bwMode="auto">
            <a:xfrm>
              <a:off x="3265" y="3514"/>
              <a:ext cx="0" cy="334"/>
            </a:xfrm>
            <a:prstGeom prst="line">
              <a:avLst/>
            </a:prstGeom>
            <a:noFill/>
            <a:ln w="19050">
              <a:solidFill>
                <a:schemeClr val="tx1"/>
              </a:solidFill>
              <a:round/>
              <a:headEnd/>
              <a:tailEnd/>
            </a:ln>
          </p:spPr>
          <p:txBody>
            <a:bodyPr/>
            <a:lstStyle/>
            <a:p>
              <a:endParaRPr lang="en-US"/>
            </a:p>
          </p:txBody>
        </p:sp>
        <p:sp>
          <p:nvSpPr>
            <p:cNvPr id="44097" name="Line 105"/>
            <p:cNvSpPr>
              <a:spLocks noChangeShapeType="1"/>
            </p:cNvSpPr>
            <p:nvPr/>
          </p:nvSpPr>
          <p:spPr bwMode="auto">
            <a:xfrm>
              <a:off x="2674" y="3500"/>
              <a:ext cx="591" cy="0"/>
            </a:xfrm>
            <a:prstGeom prst="line">
              <a:avLst/>
            </a:prstGeom>
            <a:noFill/>
            <a:ln w="19050">
              <a:solidFill>
                <a:schemeClr val="tx1"/>
              </a:solidFill>
              <a:round/>
              <a:headEnd/>
              <a:tailEnd/>
            </a:ln>
          </p:spPr>
          <p:txBody>
            <a:bodyPr/>
            <a:lstStyle/>
            <a:p>
              <a:endParaRPr lang="en-US"/>
            </a:p>
          </p:txBody>
        </p:sp>
        <p:sp>
          <p:nvSpPr>
            <p:cNvPr id="44098" name="Oval 106"/>
            <p:cNvSpPr>
              <a:spLocks noChangeArrowheads="1"/>
            </p:cNvSpPr>
            <p:nvPr/>
          </p:nvSpPr>
          <p:spPr bwMode="auto">
            <a:xfrm>
              <a:off x="2855" y="3387"/>
              <a:ext cx="283" cy="283"/>
            </a:xfrm>
            <a:prstGeom prst="ellipse">
              <a:avLst/>
            </a:prstGeom>
            <a:solidFill>
              <a:schemeClr val="bg1"/>
            </a:solidFill>
            <a:ln w="19050">
              <a:solidFill>
                <a:schemeClr val="tx1"/>
              </a:solidFill>
              <a:round/>
              <a:headEnd/>
              <a:tailEnd/>
            </a:ln>
          </p:spPr>
          <p:txBody>
            <a:bodyPr wrap="none" anchor="ctr"/>
            <a:lstStyle/>
            <a:p>
              <a:endParaRPr lang="en-GB"/>
            </a:p>
          </p:txBody>
        </p:sp>
        <p:sp>
          <p:nvSpPr>
            <p:cNvPr id="44099" name="Text Box 107"/>
            <p:cNvSpPr txBox="1">
              <a:spLocks noChangeArrowheads="1"/>
            </p:cNvSpPr>
            <p:nvPr/>
          </p:nvSpPr>
          <p:spPr bwMode="auto">
            <a:xfrm>
              <a:off x="2856" y="3394"/>
              <a:ext cx="385" cy="250"/>
            </a:xfrm>
            <a:prstGeom prst="rect">
              <a:avLst/>
            </a:prstGeom>
            <a:noFill/>
            <a:ln w="19050">
              <a:noFill/>
              <a:miter lim="800000"/>
              <a:headEnd/>
              <a:tailEnd/>
            </a:ln>
          </p:spPr>
          <p:txBody>
            <a:bodyPr>
              <a:spAutoFit/>
            </a:bodyPr>
            <a:lstStyle/>
            <a:p>
              <a:pPr>
                <a:spcBef>
                  <a:spcPct val="50000"/>
                </a:spcBef>
              </a:pPr>
              <a:r>
                <a:rPr lang="en-GB" sz="2000"/>
                <a:t>2V</a:t>
              </a:r>
              <a:endParaRPr lang="en-GB" sz="2000" baseline="-25000"/>
            </a:p>
          </p:txBody>
        </p:sp>
        <p:sp>
          <p:nvSpPr>
            <p:cNvPr id="44100" name="Text Box 95"/>
            <p:cNvSpPr txBox="1">
              <a:spLocks noChangeArrowheads="1"/>
            </p:cNvSpPr>
            <p:nvPr/>
          </p:nvSpPr>
          <p:spPr bwMode="auto">
            <a:xfrm>
              <a:off x="2340" y="2928"/>
              <a:ext cx="390" cy="250"/>
            </a:xfrm>
            <a:prstGeom prst="rect">
              <a:avLst/>
            </a:prstGeom>
            <a:noFill/>
            <a:ln w="19050">
              <a:noFill/>
              <a:miter lim="800000"/>
              <a:headEnd/>
              <a:tailEnd/>
            </a:ln>
          </p:spPr>
          <p:txBody>
            <a:bodyPr>
              <a:spAutoFit/>
            </a:bodyPr>
            <a:lstStyle/>
            <a:p>
              <a:pPr>
                <a:spcBef>
                  <a:spcPct val="50000"/>
                </a:spcBef>
              </a:pPr>
              <a:r>
                <a:rPr lang="en-GB" sz="2000"/>
                <a:t>2A</a:t>
              </a:r>
              <a:endParaRPr lang="en-GB" sz="2000" baseline="-25000"/>
            </a:p>
          </p:txBody>
        </p:sp>
      </p:grpSp>
      <p:sp>
        <p:nvSpPr>
          <p:cNvPr id="44063" name="Text Box 108"/>
          <p:cNvSpPr txBox="1">
            <a:spLocks noChangeArrowheads="1"/>
          </p:cNvSpPr>
          <p:nvPr/>
        </p:nvSpPr>
        <p:spPr bwMode="auto">
          <a:xfrm>
            <a:off x="6156325" y="5457825"/>
            <a:ext cx="1944688" cy="923925"/>
          </a:xfrm>
          <a:prstGeom prst="rect">
            <a:avLst/>
          </a:prstGeom>
          <a:noFill/>
          <a:ln w="19050">
            <a:noFill/>
            <a:miter lim="800000"/>
            <a:headEnd/>
            <a:tailEnd/>
          </a:ln>
        </p:spPr>
        <p:txBody>
          <a:bodyPr>
            <a:spAutoFit/>
          </a:bodyPr>
          <a:lstStyle/>
          <a:p>
            <a:pPr>
              <a:spcBef>
                <a:spcPct val="50000"/>
              </a:spcBef>
            </a:pPr>
            <a:r>
              <a:rPr lang="en-GB"/>
              <a:t>What is the resistance of these bulbs?</a:t>
            </a:r>
          </a:p>
        </p:txBody>
      </p:sp>
      <p:sp>
        <p:nvSpPr>
          <p:cNvPr id="44064" name="Freeform 109"/>
          <p:cNvSpPr>
            <a:spLocks/>
          </p:cNvSpPr>
          <p:nvPr/>
        </p:nvSpPr>
        <p:spPr bwMode="auto">
          <a:xfrm>
            <a:off x="1219200" y="2514600"/>
            <a:ext cx="5029200" cy="2895600"/>
          </a:xfrm>
          <a:custGeom>
            <a:avLst/>
            <a:gdLst>
              <a:gd name="T0" fmla="*/ 2147483647 w 3168"/>
              <a:gd name="T1" fmla="*/ 2147483647 h 1824"/>
              <a:gd name="T2" fmla="*/ 2147483647 w 3168"/>
              <a:gd name="T3" fmla="*/ 2147483647 h 1824"/>
              <a:gd name="T4" fmla="*/ 0 w 3168"/>
              <a:gd name="T5" fmla="*/ 0 h 1824"/>
              <a:gd name="T6" fmla="*/ 0 60000 65536"/>
              <a:gd name="T7" fmla="*/ 0 60000 65536"/>
              <a:gd name="T8" fmla="*/ 0 60000 65536"/>
              <a:gd name="T9" fmla="*/ 0 w 3168"/>
              <a:gd name="T10" fmla="*/ 0 h 1824"/>
              <a:gd name="T11" fmla="*/ 3168 w 3168"/>
              <a:gd name="T12" fmla="*/ 1824 h 1824"/>
            </a:gdLst>
            <a:ahLst/>
            <a:cxnLst>
              <a:cxn ang="T6">
                <a:pos x="T0" y="T1"/>
              </a:cxn>
              <a:cxn ang="T7">
                <a:pos x="T2" y="T3"/>
              </a:cxn>
              <a:cxn ang="T8">
                <a:pos x="T4" y="T5"/>
              </a:cxn>
            </a:cxnLst>
            <a:rect l="T9" t="T10" r="T11" b="T12"/>
            <a:pathLst>
              <a:path w="3168" h="1824">
                <a:moveTo>
                  <a:pt x="3168" y="1824"/>
                </a:moveTo>
                <a:cubicBezTo>
                  <a:pt x="3024" y="1448"/>
                  <a:pt x="2880" y="1072"/>
                  <a:pt x="2352" y="768"/>
                </a:cubicBezTo>
                <a:cubicBezTo>
                  <a:pt x="1824" y="464"/>
                  <a:pt x="912" y="232"/>
                  <a:pt x="0" y="0"/>
                </a:cubicBezTo>
              </a:path>
            </a:pathLst>
          </a:custGeom>
          <a:noFill/>
          <a:ln w="63500">
            <a:solidFill>
              <a:schemeClr val="tx1"/>
            </a:solidFill>
            <a:round/>
            <a:headEnd/>
            <a:tailEnd type="stealth" w="lg" len="lg"/>
          </a:ln>
        </p:spPr>
        <p:txBody>
          <a:bodyPr/>
          <a:lstStyle/>
          <a:p>
            <a:endParaRPr lang="en-GB"/>
          </a:p>
        </p:txBody>
      </p:sp>
      <p:sp>
        <p:nvSpPr>
          <p:cNvPr id="44065" name="Freeform 110"/>
          <p:cNvSpPr>
            <a:spLocks/>
          </p:cNvSpPr>
          <p:nvPr/>
        </p:nvSpPr>
        <p:spPr bwMode="auto">
          <a:xfrm>
            <a:off x="2590800" y="4781550"/>
            <a:ext cx="3581400" cy="1543050"/>
          </a:xfrm>
          <a:custGeom>
            <a:avLst/>
            <a:gdLst>
              <a:gd name="T0" fmla="*/ 2147483647 w 2256"/>
              <a:gd name="T1" fmla="*/ 2147483647 h 972"/>
              <a:gd name="T2" fmla="*/ 2147483647 w 2256"/>
              <a:gd name="T3" fmla="*/ 2147483647 h 972"/>
              <a:gd name="T4" fmla="*/ 0 w 2256"/>
              <a:gd name="T5" fmla="*/ 2147483647 h 972"/>
              <a:gd name="T6" fmla="*/ 0 60000 65536"/>
              <a:gd name="T7" fmla="*/ 0 60000 65536"/>
              <a:gd name="T8" fmla="*/ 0 60000 65536"/>
              <a:gd name="T9" fmla="*/ 0 w 2256"/>
              <a:gd name="T10" fmla="*/ 0 h 972"/>
              <a:gd name="T11" fmla="*/ 2256 w 2256"/>
              <a:gd name="T12" fmla="*/ 972 h 972"/>
            </a:gdLst>
            <a:ahLst/>
            <a:cxnLst>
              <a:cxn ang="T6">
                <a:pos x="T0" y="T1"/>
              </a:cxn>
              <a:cxn ang="T7">
                <a:pos x="T2" y="T3"/>
              </a:cxn>
              <a:cxn ang="T8">
                <a:pos x="T4" y="T5"/>
              </a:cxn>
            </a:cxnLst>
            <a:rect l="T9" t="T10" r="T11" b="T12"/>
            <a:pathLst>
              <a:path w="2256" h="972">
                <a:moveTo>
                  <a:pt x="2256" y="684"/>
                </a:moveTo>
                <a:cubicBezTo>
                  <a:pt x="2088" y="578"/>
                  <a:pt x="1624" y="0"/>
                  <a:pt x="1248" y="48"/>
                </a:cubicBezTo>
                <a:cubicBezTo>
                  <a:pt x="872" y="96"/>
                  <a:pt x="260" y="780"/>
                  <a:pt x="0" y="972"/>
                </a:cubicBezTo>
              </a:path>
            </a:pathLst>
          </a:custGeom>
          <a:noFill/>
          <a:ln w="63500">
            <a:solidFill>
              <a:schemeClr val="tx1"/>
            </a:solidFill>
            <a:round/>
            <a:headEnd/>
            <a:tailEnd type="stealth" w="lg" len="lg"/>
          </a:ln>
        </p:spPr>
        <p:txBody>
          <a:bodyPr/>
          <a:lstStyle/>
          <a:p>
            <a:endParaRPr lang="en-GB"/>
          </a:p>
        </p:txBody>
      </p:sp>
    </p:spTree>
    <p:extLst>
      <p:ext uri="{BB962C8B-B14F-4D97-AF65-F5344CB8AC3E}">
        <p14:creationId xmlns:p14="http://schemas.microsoft.com/office/powerpoint/2010/main" val="14168103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GB" smtClean="0"/>
              <a:t>Resistance</a:t>
            </a:r>
          </a:p>
        </p:txBody>
      </p:sp>
      <p:sp>
        <p:nvSpPr>
          <p:cNvPr id="64516" name="Text Box 3"/>
          <p:cNvSpPr txBox="1">
            <a:spLocks noChangeArrowheads="1"/>
          </p:cNvSpPr>
          <p:nvPr/>
        </p:nvSpPr>
        <p:spPr bwMode="auto">
          <a:xfrm>
            <a:off x="304800" y="1371600"/>
            <a:ext cx="8382000" cy="369888"/>
          </a:xfrm>
          <a:prstGeom prst="rect">
            <a:avLst/>
          </a:prstGeom>
          <a:noFill/>
          <a:ln w="9525">
            <a:noFill/>
            <a:miter lim="800000"/>
            <a:headEnd/>
            <a:tailEnd/>
          </a:ln>
        </p:spPr>
        <p:txBody>
          <a:bodyPr>
            <a:spAutoFit/>
          </a:bodyPr>
          <a:lstStyle/>
          <a:p>
            <a:pPr>
              <a:spcBef>
                <a:spcPct val="50000"/>
              </a:spcBef>
              <a:defRPr/>
            </a:pPr>
            <a:r>
              <a:rPr lang="en-GB">
                <a:solidFill>
                  <a:schemeClr val="accent1"/>
                </a:solidFill>
                <a:latin typeface="+mj-lt"/>
              </a:rPr>
              <a:t>Resistance is anything that opposes an electric current.</a:t>
            </a:r>
          </a:p>
        </p:txBody>
      </p:sp>
      <p:grpSp>
        <p:nvGrpSpPr>
          <p:cNvPr id="46083" name="Group 4"/>
          <p:cNvGrpSpPr>
            <a:grpSpLocks/>
          </p:cNvGrpSpPr>
          <p:nvPr/>
        </p:nvGrpSpPr>
        <p:grpSpPr bwMode="auto">
          <a:xfrm>
            <a:off x="381000" y="2133600"/>
            <a:ext cx="8305800" cy="784225"/>
            <a:chOff x="240" y="1488"/>
            <a:chExt cx="5232" cy="494"/>
          </a:xfrm>
        </p:grpSpPr>
        <p:sp>
          <p:nvSpPr>
            <p:cNvPr id="46086" name="Text Box 5"/>
            <p:cNvSpPr txBox="1">
              <a:spLocks noChangeArrowheads="1"/>
            </p:cNvSpPr>
            <p:nvPr/>
          </p:nvSpPr>
          <p:spPr bwMode="auto">
            <a:xfrm>
              <a:off x="240" y="1488"/>
              <a:ext cx="5232" cy="494"/>
            </a:xfrm>
            <a:prstGeom prst="rect">
              <a:avLst/>
            </a:prstGeom>
            <a:noFill/>
            <a:ln w="9525">
              <a:noFill/>
              <a:miter lim="800000"/>
              <a:headEnd/>
              <a:tailEnd/>
            </a:ln>
          </p:spPr>
          <p:txBody>
            <a:bodyPr>
              <a:spAutoFit/>
            </a:bodyPr>
            <a:lstStyle/>
            <a:p>
              <a:pPr>
                <a:spcBef>
                  <a:spcPct val="50000"/>
                </a:spcBef>
              </a:pPr>
              <a:r>
                <a:rPr lang="en-GB"/>
                <a:t>Resistance (Ohms, </a:t>
              </a:r>
              <a:r>
                <a:rPr lang="en-GB" b="1">
                  <a:sym typeface="Symbol" pitchFamily="18" charset="2"/>
                </a:rPr>
                <a:t></a:t>
              </a:r>
              <a:r>
                <a:rPr lang="en-GB"/>
                <a:t>) = 	Potential Difference (volts, V)</a:t>
              </a:r>
            </a:p>
            <a:p>
              <a:pPr>
                <a:spcBef>
                  <a:spcPct val="50000"/>
                </a:spcBef>
              </a:pPr>
              <a:r>
                <a:rPr lang="en-GB"/>
                <a:t>		                         Current (amps, A)</a:t>
              </a:r>
            </a:p>
          </p:txBody>
        </p:sp>
        <p:sp>
          <p:nvSpPr>
            <p:cNvPr id="46087" name="Line 6"/>
            <p:cNvSpPr>
              <a:spLocks noChangeShapeType="1"/>
            </p:cNvSpPr>
            <p:nvPr/>
          </p:nvSpPr>
          <p:spPr bwMode="auto">
            <a:xfrm>
              <a:off x="2053" y="1742"/>
              <a:ext cx="1728" cy="0"/>
            </a:xfrm>
            <a:prstGeom prst="line">
              <a:avLst/>
            </a:prstGeom>
            <a:noFill/>
            <a:ln w="25400">
              <a:solidFill>
                <a:schemeClr val="tx1"/>
              </a:solidFill>
              <a:round/>
              <a:headEnd/>
              <a:tailEnd/>
            </a:ln>
          </p:spPr>
          <p:txBody>
            <a:bodyPr/>
            <a:lstStyle/>
            <a:p>
              <a:endParaRPr lang="en-US"/>
            </a:p>
          </p:txBody>
        </p:sp>
      </p:grpSp>
      <p:sp>
        <p:nvSpPr>
          <p:cNvPr id="64518" name="Text Box 7"/>
          <p:cNvSpPr txBox="1">
            <a:spLocks noChangeArrowheads="1"/>
          </p:cNvSpPr>
          <p:nvPr/>
        </p:nvSpPr>
        <p:spPr bwMode="auto">
          <a:xfrm>
            <a:off x="250825" y="3429000"/>
            <a:ext cx="8458200" cy="2446338"/>
          </a:xfrm>
          <a:prstGeom prst="rect">
            <a:avLst/>
          </a:prstGeom>
          <a:noFill/>
          <a:ln w="9525">
            <a:noFill/>
            <a:miter lim="800000"/>
            <a:headEnd/>
            <a:tailEnd/>
          </a:ln>
        </p:spPr>
        <p:txBody>
          <a:bodyPr>
            <a:spAutoFit/>
          </a:bodyPr>
          <a:lstStyle/>
          <a:p>
            <a:pPr marL="457200" indent="-457200">
              <a:spcBef>
                <a:spcPct val="50000"/>
              </a:spcBef>
              <a:defRPr/>
            </a:pPr>
            <a:r>
              <a:rPr lang="en-GB" dirty="0">
                <a:solidFill>
                  <a:schemeClr val="accent1"/>
                </a:solidFill>
                <a:latin typeface="+mj-lt"/>
              </a:rPr>
              <a:t>What is the resistance of the following:</a:t>
            </a:r>
          </a:p>
          <a:p>
            <a:pPr marL="457200" indent="-457200">
              <a:spcBef>
                <a:spcPct val="50000"/>
              </a:spcBef>
              <a:defRPr/>
            </a:pPr>
            <a:endParaRPr lang="en-GB" dirty="0">
              <a:solidFill>
                <a:schemeClr val="accent1"/>
              </a:solidFill>
              <a:latin typeface="+mj-lt"/>
            </a:endParaRPr>
          </a:p>
          <a:p>
            <a:pPr marL="457200" indent="-457200">
              <a:spcBef>
                <a:spcPct val="50000"/>
              </a:spcBef>
              <a:buFontTx/>
              <a:buAutoNum type="arabicParenR"/>
              <a:defRPr/>
            </a:pPr>
            <a:r>
              <a:rPr lang="en-GB" dirty="0">
                <a:solidFill>
                  <a:schemeClr val="accent1"/>
                </a:solidFill>
                <a:latin typeface="+mj-lt"/>
              </a:rPr>
              <a:t>A bulb with a voltage of 3V and a current of 1A.</a:t>
            </a:r>
          </a:p>
          <a:p>
            <a:pPr marL="457200" indent="-457200">
              <a:spcBef>
                <a:spcPct val="50000"/>
              </a:spcBef>
              <a:buFontTx/>
              <a:buAutoNum type="arabicParenR"/>
              <a:defRPr/>
            </a:pPr>
            <a:r>
              <a:rPr lang="en-GB" dirty="0">
                <a:solidFill>
                  <a:schemeClr val="accent1"/>
                </a:solidFill>
                <a:latin typeface="+mj-lt"/>
              </a:rPr>
              <a:t>A resistor with a voltage of 12V and a current of 3A</a:t>
            </a:r>
          </a:p>
          <a:p>
            <a:pPr marL="457200" indent="-457200">
              <a:spcBef>
                <a:spcPct val="50000"/>
              </a:spcBef>
              <a:buFontTx/>
              <a:buAutoNum type="arabicParenR"/>
              <a:defRPr/>
            </a:pPr>
            <a:r>
              <a:rPr lang="en-GB" dirty="0">
                <a:solidFill>
                  <a:schemeClr val="accent1"/>
                </a:solidFill>
                <a:latin typeface="+mj-lt"/>
              </a:rPr>
              <a:t>A diode with a voltage of 240V and a current of 40A</a:t>
            </a:r>
          </a:p>
          <a:p>
            <a:pPr marL="457200" indent="-457200">
              <a:spcBef>
                <a:spcPct val="50000"/>
              </a:spcBef>
              <a:buFontTx/>
              <a:buAutoNum type="arabicParenR"/>
              <a:defRPr/>
            </a:pPr>
            <a:r>
              <a:rPr lang="en-GB" dirty="0">
                <a:solidFill>
                  <a:schemeClr val="accent1"/>
                </a:solidFill>
                <a:latin typeface="+mj-lt"/>
              </a:rPr>
              <a:t>A </a:t>
            </a:r>
            <a:r>
              <a:rPr lang="en-GB" dirty="0" err="1">
                <a:solidFill>
                  <a:schemeClr val="accent1"/>
                </a:solidFill>
                <a:latin typeface="+mj-lt"/>
              </a:rPr>
              <a:t>thermistor</a:t>
            </a:r>
            <a:r>
              <a:rPr lang="en-GB" dirty="0">
                <a:solidFill>
                  <a:schemeClr val="accent1"/>
                </a:solidFill>
                <a:latin typeface="+mj-lt"/>
              </a:rPr>
              <a:t> with a current of 0.5A and a voltage of 10V</a:t>
            </a:r>
          </a:p>
        </p:txBody>
      </p:sp>
    </p:spTree>
    <p:extLst>
      <p:ext uri="{BB962C8B-B14F-4D97-AF65-F5344CB8AC3E}">
        <p14:creationId xmlns:p14="http://schemas.microsoft.com/office/powerpoint/2010/main" val="113929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5"/>
          <p:cNvSpPr txBox="1">
            <a:spLocks noChangeArrowheads="1"/>
          </p:cNvSpPr>
          <p:nvPr/>
        </p:nvSpPr>
        <p:spPr bwMode="auto">
          <a:xfrm>
            <a:off x="1157288" y="461963"/>
            <a:ext cx="762000" cy="3895725"/>
          </a:xfrm>
          <a:prstGeom prst="rect">
            <a:avLst/>
          </a:prstGeom>
          <a:noFill/>
          <a:ln w="9525">
            <a:noFill/>
            <a:miter lim="800000"/>
            <a:headEnd/>
            <a:tailEnd/>
          </a:ln>
        </p:spPr>
        <p:txBody>
          <a:bodyPr>
            <a:spAutoFit/>
          </a:bodyPr>
          <a:lstStyle/>
          <a:p>
            <a:pPr algn="r" fontAlgn="auto">
              <a:lnSpc>
                <a:spcPct val="190000"/>
              </a:lnSpc>
              <a:spcBef>
                <a:spcPct val="50000"/>
              </a:spcBef>
              <a:spcAft>
                <a:spcPts val="0"/>
              </a:spcAft>
              <a:defRPr/>
            </a:pPr>
            <a:r>
              <a:rPr lang="en-GB" sz="2200" dirty="0">
                <a:latin typeface="+mj-lt"/>
              </a:rPr>
              <a:t>40</a:t>
            </a:r>
          </a:p>
          <a:p>
            <a:pPr algn="r" fontAlgn="auto">
              <a:lnSpc>
                <a:spcPct val="190000"/>
              </a:lnSpc>
              <a:spcBef>
                <a:spcPct val="50000"/>
              </a:spcBef>
              <a:spcAft>
                <a:spcPts val="0"/>
              </a:spcAft>
              <a:defRPr/>
            </a:pPr>
            <a:r>
              <a:rPr lang="en-GB" sz="2200" dirty="0">
                <a:latin typeface="+mj-lt"/>
              </a:rPr>
              <a:t>30</a:t>
            </a:r>
          </a:p>
          <a:p>
            <a:pPr algn="r" fontAlgn="auto">
              <a:lnSpc>
                <a:spcPct val="190000"/>
              </a:lnSpc>
              <a:spcBef>
                <a:spcPct val="50000"/>
              </a:spcBef>
              <a:spcAft>
                <a:spcPts val="0"/>
              </a:spcAft>
              <a:defRPr/>
            </a:pPr>
            <a:r>
              <a:rPr lang="en-GB" sz="2200" dirty="0">
                <a:latin typeface="+mj-lt"/>
              </a:rPr>
              <a:t>20</a:t>
            </a:r>
          </a:p>
          <a:p>
            <a:pPr algn="r" fontAlgn="auto">
              <a:lnSpc>
                <a:spcPct val="190000"/>
              </a:lnSpc>
              <a:spcBef>
                <a:spcPct val="50000"/>
              </a:spcBef>
              <a:spcAft>
                <a:spcPts val="0"/>
              </a:spcAft>
              <a:defRPr/>
            </a:pPr>
            <a:r>
              <a:rPr lang="en-GB" sz="2200" dirty="0">
                <a:latin typeface="+mj-lt"/>
              </a:rPr>
              <a:t>10</a:t>
            </a:r>
          </a:p>
          <a:p>
            <a:pPr algn="r" fontAlgn="auto">
              <a:lnSpc>
                <a:spcPct val="190000"/>
              </a:lnSpc>
              <a:spcBef>
                <a:spcPct val="50000"/>
              </a:spcBef>
              <a:spcAft>
                <a:spcPts val="0"/>
              </a:spcAft>
              <a:defRPr/>
            </a:pPr>
            <a:r>
              <a:rPr lang="en-GB" sz="2200" dirty="0">
                <a:latin typeface="+mj-lt"/>
              </a:rPr>
              <a:t>0</a:t>
            </a:r>
          </a:p>
        </p:txBody>
      </p:sp>
      <p:sp>
        <p:nvSpPr>
          <p:cNvPr id="26626" name="Text Box 36"/>
          <p:cNvSpPr txBox="1">
            <a:spLocks noChangeArrowheads="1"/>
          </p:cNvSpPr>
          <p:nvPr/>
        </p:nvSpPr>
        <p:spPr bwMode="auto">
          <a:xfrm>
            <a:off x="2757488" y="4246563"/>
            <a:ext cx="5638800" cy="369887"/>
          </a:xfrm>
          <a:prstGeom prst="rect">
            <a:avLst/>
          </a:prstGeom>
          <a:noFill/>
          <a:ln w="9525">
            <a:noFill/>
            <a:miter lim="800000"/>
            <a:headEnd/>
            <a:tailEnd/>
          </a:ln>
        </p:spPr>
        <p:txBody>
          <a:bodyPr>
            <a:spAutoFit/>
          </a:bodyPr>
          <a:lstStyle/>
          <a:p>
            <a:pPr>
              <a:spcBef>
                <a:spcPct val="50000"/>
              </a:spcBef>
            </a:pPr>
            <a:r>
              <a:rPr lang="en-GB">
                <a:latin typeface="Gill Sans MT" pitchFamily="34" charset="0"/>
              </a:rPr>
              <a:t>  20	      40	         60	             80	100</a:t>
            </a:r>
          </a:p>
        </p:txBody>
      </p:sp>
      <p:sp>
        <p:nvSpPr>
          <p:cNvPr id="15365" name="Text Box 57"/>
          <p:cNvSpPr txBox="1">
            <a:spLocks noChangeArrowheads="1"/>
          </p:cNvSpPr>
          <p:nvPr/>
        </p:nvSpPr>
        <p:spPr bwMode="auto">
          <a:xfrm>
            <a:off x="0" y="4724400"/>
            <a:ext cx="8839200" cy="1616075"/>
          </a:xfrm>
          <a:prstGeom prst="rect">
            <a:avLst/>
          </a:prstGeom>
          <a:noFill/>
          <a:ln w="9525">
            <a:noFill/>
            <a:miter lim="800000"/>
            <a:headEnd/>
            <a:tailEnd/>
          </a:ln>
        </p:spPr>
        <p:txBody>
          <a:bodyPr>
            <a:spAutoFit/>
          </a:bodyPr>
          <a:lstStyle/>
          <a:p>
            <a:pPr marL="457200" indent="-457200" fontAlgn="auto">
              <a:spcBef>
                <a:spcPct val="50000"/>
              </a:spcBef>
              <a:spcAft>
                <a:spcPts val="0"/>
              </a:spcAft>
              <a:buFontTx/>
              <a:buAutoNum type="arabicParenR"/>
              <a:defRPr/>
            </a:pPr>
            <a:r>
              <a:rPr lang="en-GB" dirty="0">
                <a:latin typeface="+mj-lt"/>
              </a:rPr>
              <a:t>What is the speed during the first 20 seconds?</a:t>
            </a:r>
          </a:p>
          <a:p>
            <a:pPr marL="457200" indent="-457200" fontAlgn="auto">
              <a:spcBef>
                <a:spcPct val="50000"/>
              </a:spcBef>
              <a:spcAft>
                <a:spcPts val="0"/>
              </a:spcAft>
              <a:buFontTx/>
              <a:buAutoNum type="arabicParenR"/>
              <a:defRPr/>
            </a:pPr>
            <a:r>
              <a:rPr lang="en-GB" dirty="0">
                <a:latin typeface="+mj-lt"/>
              </a:rPr>
              <a:t>How far is the object from the start after 60 seconds?</a:t>
            </a:r>
          </a:p>
          <a:p>
            <a:pPr marL="457200" indent="-457200" fontAlgn="auto">
              <a:spcBef>
                <a:spcPct val="50000"/>
              </a:spcBef>
              <a:spcAft>
                <a:spcPts val="0"/>
              </a:spcAft>
              <a:buFontTx/>
              <a:buAutoNum type="arabicParenR"/>
              <a:defRPr/>
            </a:pPr>
            <a:r>
              <a:rPr lang="en-GB" dirty="0">
                <a:latin typeface="+mj-lt"/>
              </a:rPr>
              <a:t>What is the speed during the last 40 seconds?</a:t>
            </a:r>
          </a:p>
          <a:p>
            <a:pPr marL="457200" indent="-457200" fontAlgn="auto">
              <a:spcBef>
                <a:spcPct val="50000"/>
              </a:spcBef>
              <a:spcAft>
                <a:spcPts val="0"/>
              </a:spcAft>
              <a:buFontTx/>
              <a:buAutoNum type="arabicParenR"/>
              <a:defRPr/>
            </a:pPr>
            <a:r>
              <a:rPr lang="en-GB" dirty="0">
                <a:latin typeface="+mj-lt"/>
              </a:rPr>
              <a:t>When was the object travelling the fastest?</a:t>
            </a:r>
          </a:p>
        </p:txBody>
      </p:sp>
      <p:graphicFrame>
        <p:nvGraphicFramePr>
          <p:cNvPr id="17466" name="Group 58"/>
          <p:cNvGraphicFramePr>
            <a:graphicFrameLocks noGrp="1"/>
          </p:cNvGraphicFramePr>
          <p:nvPr/>
        </p:nvGraphicFramePr>
        <p:xfrm>
          <a:off x="1919288" y="741363"/>
          <a:ext cx="5791200" cy="3454400"/>
        </p:xfrm>
        <a:graphic>
          <a:graphicData uri="http://schemas.openxmlformats.org/drawingml/2006/table">
            <a:tbl>
              <a:tblPr/>
              <a:tblGrid>
                <a:gridCol w="1158875"/>
                <a:gridCol w="1157288"/>
                <a:gridCol w="1158875"/>
                <a:gridCol w="1157287"/>
                <a:gridCol w="1158875"/>
              </a:tblGrid>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ysDot"/>
                      <a:round/>
                      <a:headEnd type="none" w="med" len="med"/>
                      <a:tailEnd type="none" w="med" len="med"/>
                    </a:lnB>
                    <a:lnTlToBr>
                      <a:noFill/>
                    </a:lnTlToBr>
                    <a:lnBlToTr>
                      <a:noFill/>
                    </a:lnBlToTr>
                    <a:noFill/>
                  </a:tcPr>
                </a:tc>
              </a:tr>
              <a:tr h="863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bg1"/>
                        </a:solidFill>
                        <a:effectLst/>
                        <a:latin typeface="Comic Sans MS" pitchFamily="66" charset="0"/>
                      </a:endParaRPr>
                    </a:p>
                  </a:txBody>
                  <a:tcP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ysDot"/>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bg1"/>
                        </a:solidFill>
                        <a:effectLst/>
                        <a:latin typeface="Comic Sans MS" pitchFamily="66" charset="0"/>
                      </a:endParaRPr>
                    </a:p>
                  </a:txBody>
                  <a:tcPr horzOverflow="overflow">
                    <a:lnL w="12700" cap="flat" cmpd="sng" algn="ctr">
                      <a:solidFill>
                        <a:srgbClr val="B2B2B2"/>
                      </a:solidFill>
                      <a:prstDash val="sysDot"/>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ysDot"/>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noFill/>
                  </a:tcPr>
                </a:tc>
              </a:tr>
            </a:tbl>
          </a:graphicData>
        </a:graphic>
      </p:graphicFrame>
      <p:sp>
        <p:nvSpPr>
          <p:cNvPr id="26660" name="Line 90"/>
          <p:cNvSpPr>
            <a:spLocks noChangeShapeType="1"/>
          </p:cNvSpPr>
          <p:nvPr/>
        </p:nvSpPr>
        <p:spPr bwMode="auto">
          <a:xfrm flipV="1">
            <a:off x="1919288" y="3332163"/>
            <a:ext cx="1143000" cy="838200"/>
          </a:xfrm>
          <a:prstGeom prst="line">
            <a:avLst/>
          </a:prstGeom>
          <a:noFill/>
          <a:ln w="50800">
            <a:solidFill>
              <a:srgbClr val="FFCC00"/>
            </a:solidFill>
            <a:round/>
            <a:headEnd/>
            <a:tailEnd/>
          </a:ln>
        </p:spPr>
        <p:txBody>
          <a:bodyPr/>
          <a:lstStyle/>
          <a:p>
            <a:endParaRPr lang="en-US"/>
          </a:p>
        </p:txBody>
      </p:sp>
      <p:sp>
        <p:nvSpPr>
          <p:cNvPr id="26661" name="Line 91"/>
          <p:cNvSpPr>
            <a:spLocks noChangeShapeType="1"/>
          </p:cNvSpPr>
          <p:nvPr/>
        </p:nvSpPr>
        <p:spPr bwMode="auto">
          <a:xfrm flipV="1">
            <a:off x="3062288" y="3332163"/>
            <a:ext cx="1219200" cy="0"/>
          </a:xfrm>
          <a:prstGeom prst="line">
            <a:avLst/>
          </a:prstGeom>
          <a:noFill/>
          <a:ln w="50800">
            <a:solidFill>
              <a:srgbClr val="FFCC00"/>
            </a:solidFill>
            <a:round/>
            <a:headEnd/>
            <a:tailEnd/>
          </a:ln>
        </p:spPr>
        <p:txBody>
          <a:bodyPr/>
          <a:lstStyle/>
          <a:p>
            <a:endParaRPr lang="en-US"/>
          </a:p>
        </p:txBody>
      </p:sp>
      <p:sp>
        <p:nvSpPr>
          <p:cNvPr id="26662" name="Line 92"/>
          <p:cNvSpPr>
            <a:spLocks noChangeShapeType="1"/>
          </p:cNvSpPr>
          <p:nvPr/>
        </p:nvSpPr>
        <p:spPr bwMode="auto">
          <a:xfrm flipV="1">
            <a:off x="4281488" y="741363"/>
            <a:ext cx="1066800" cy="2590800"/>
          </a:xfrm>
          <a:prstGeom prst="line">
            <a:avLst/>
          </a:prstGeom>
          <a:noFill/>
          <a:ln w="50800">
            <a:solidFill>
              <a:srgbClr val="FFCC00"/>
            </a:solidFill>
            <a:round/>
            <a:headEnd/>
            <a:tailEnd/>
          </a:ln>
        </p:spPr>
        <p:txBody>
          <a:bodyPr/>
          <a:lstStyle/>
          <a:p>
            <a:endParaRPr lang="en-US"/>
          </a:p>
        </p:txBody>
      </p:sp>
      <p:sp>
        <p:nvSpPr>
          <p:cNvPr id="26663" name="Line 93"/>
          <p:cNvSpPr>
            <a:spLocks noChangeShapeType="1"/>
          </p:cNvSpPr>
          <p:nvPr/>
        </p:nvSpPr>
        <p:spPr bwMode="auto">
          <a:xfrm flipH="1" flipV="1">
            <a:off x="5348288" y="741363"/>
            <a:ext cx="2362200" cy="3429000"/>
          </a:xfrm>
          <a:prstGeom prst="line">
            <a:avLst/>
          </a:prstGeom>
          <a:noFill/>
          <a:ln w="50800">
            <a:solidFill>
              <a:srgbClr val="FFCC00"/>
            </a:solidFill>
            <a:round/>
            <a:headEnd/>
            <a:tailEnd/>
          </a:ln>
        </p:spPr>
        <p:txBody>
          <a:bodyPr/>
          <a:lstStyle/>
          <a:p>
            <a:endParaRPr lang="en-US"/>
          </a:p>
        </p:txBody>
      </p:sp>
      <p:sp>
        <p:nvSpPr>
          <p:cNvPr id="15402" name="Text Box 94"/>
          <p:cNvSpPr txBox="1">
            <a:spLocks noChangeArrowheads="1"/>
          </p:cNvSpPr>
          <p:nvPr/>
        </p:nvSpPr>
        <p:spPr bwMode="auto">
          <a:xfrm>
            <a:off x="0" y="1447800"/>
            <a:ext cx="1619250" cy="862013"/>
          </a:xfrm>
          <a:prstGeom prst="rect">
            <a:avLst/>
          </a:prstGeom>
          <a:noFill/>
          <a:ln w="9525">
            <a:noFill/>
            <a:miter lim="800000"/>
            <a:headEnd/>
            <a:tailEnd/>
          </a:ln>
        </p:spPr>
        <p:txBody>
          <a:bodyPr>
            <a:spAutoFit/>
          </a:bodyPr>
          <a:lstStyle/>
          <a:p>
            <a:pPr fontAlgn="auto">
              <a:spcBef>
                <a:spcPct val="50000"/>
              </a:spcBef>
              <a:spcAft>
                <a:spcPts val="0"/>
              </a:spcAft>
              <a:defRPr/>
            </a:pPr>
            <a:r>
              <a:rPr lang="en-GB" sz="2000" i="1">
                <a:latin typeface="+mj-lt"/>
              </a:rPr>
              <a:t>Distance</a:t>
            </a:r>
          </a:p>
          <a:p>
            <a:pPr fontAlgn="auto">
              <a:spcBef>
                <a:spcPct val="50000"/>
              </a:spcBef>
              <a:spcAft>
                <a:spcPts val="0"/>
              </a:spcAft>
              <a:defRPr/>
            </a:pPr>
            <a:r>
              <a:rPr lang="en-GB" sz="2000" i="1">
                <a:latin typeface="+mj-lt"/>
              </a:rPr>
              <a:t>(metres)</a:t>
            </a:r>
          </a:p>
        </p:txBody>
      </p:sp>
      <p:sp>
        <p:nvSpPr>
          <p:cNvPr id="15403" name="Text Box 95"/>
          <p:cNvSpPr txBox="1">
            <a:spLocks noChangeArrowheads="1"/>
          </p:cNvSpPr>
          <p:nvPr/>
        </p:nvSpPr>
        <p:spPr bwMode="auto">
          <a:xfrm>
            <a:off x="7924800" y="4005263"/>
            <a:ext cx="1219200" cy="396875"/>
          </a:xfrm>
          <a:prstGeom prst="rect">
            <a:avLst/>
          </a:prstGeom>
          <a:noFill/>
          <a:ln w="9525">
            <a:noFill/>
            <a:miter lim="800000"/>
            <a:headEnd/>
            <a:tailEnd/>
          </a:ln>
        </p:spPr>
        <p:txBody>
          <a:bodyPr>
            <a:spAutoFit/>
          </a:bodyPr>
          <a:lstStyle/>
          <a:p>
            <a:pPr fontAlgn="auto">
              <a:spcBef>
                <a:spcPct val="50000"/>
              </a:spcBef>
              <a:spcAft>
                <a:spcPts val="0"/>
              </a:spcAft>
              <a:defRPr/>
            </a:pPr>
            <a:r>
              <a:rPr lang="en-GB" sz="2000" i="1">
                <a:latin typeface="+mj-lt"/>
              </a:rPr>
              <a:t>Time/s</a:t>
            </a:r>
          </a:p>
        </p:txBody>
      </p:sp>
      <p:sp>
        <p:nvSpPr>
          <p:cNvPr id="13" name="TextBox 12"/>
          <p:cNvSpPr txBox="1"/>
          <p:nvPr/>
        </p:nvSpPr>
        <p:spPr>
          <a:xfrm>
            <a:off x="144463" y="4292600"/>
            <a:ext cx="1547812" cy="369888"/>
          </a:xfrm>
          <a:prstGeom prst="rect">
            <a:avLst/>
          </a:prstGeom>
          <a:noFill/>
        </p:spPr>
        <p:txBody>
          <a:bodyPr>
            <a:spAutoFit/>
          </a:bodyPr>
          <a:lstStyle/>
          <a:p>
            <a:pPr fontAlgn="auto">
              <a:spcBef>
                <a:spcPts val="0"/>
              </a:spcBef>
              <a:spcAft>
                <a:spcPts val="0"/>
              </a:spcAft>
              <a:defRPr/>
            </a:pPr>
            <a:r>
              <a:rPr lang="en-GB" b="1" u="sng" dirty="0">
                <a:latin typeface="+mj-lt"/>
              </a:rPr>
              <a:t>Try These</a:t>
            </a:r>
          </a:p>
        </p:txBody>
      </p:sp>
      <p:sp>
        <p:nvSpPr>
          <p:cNvPr id="26667" name="Rectangle 2"/>
          <p:cNvSpPr>
            <a:spLocks noGrp="1" noChangeArrowheads="1"/>
          </p:cNvSpPr>
          <p:nvPr>
            <p:ph type="title"/>
          </p:nvPr>
        </p:nvSpPr>
        <p:spPr>
          <a:xfrm>
            <a:off x="111125" y="-187325"/>
            <a:ext cx="8229600" cy="914400"/>
          </a:xfrm>
        </p:spPr>
        <p:txBody>
          <a:bodyPr/>
          <a:lstStyle/>
          <a:p>
            <a:pPr eaLnBrk="1" hangingPunct="1"/>
            <a:r>
              <a:rPr lang="en-GB" smtClean="0"/>
              <a:t>Distance-time graphs</a:t>
            </a:r>
          </a:p>
        </p:txBody>
      </p:sp>
    </p:spTree>
    <p:extLst>
      <p:ext uri="{BB962C8B-B14F-4D97-AF65-F5344CB8AC3E}">
        <p14:creationId xmlns:p14="http://schemas.microsoft.com/office/powerpoint/2010/main" val="227965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365"/>
                                        </p:tgtEl>
                                        <p:attrNameLst>
                                          <p:attrName>style.visibility</p:attrName>
                                        </p:attrNameLst>
                                      </p:cBhvr>
                                      <p:to>
                                        <p:strVal val="visible"/>
                                      </p:to>
                                    </p:set>
                                    <p:anim calcmode="lin" valueType="num">
                                      <p:cBhvr additive="base">
                                        <p:cTn id="13" dur="1000" fill="hold"/>
                                        <p:tgtEl>
                                          <p:spTgt spid="15365"/>
                                        </p:tgtEl>
                                        <p:attrNameLst>
                                          <p:attrName>ppt_x</p:attrName>
                                        </p:attrNameLst>
                                      </p:cBhvr>
                                      <p:tavLst>
                                        <p:tav tm="0">
                                          <p:val>
                                            <p:strVal val="1+#ppt_w/2"/>
                                          </p:val>
                                        </p:tav>
                                        <p:tav tm="100000">
                                          <p:val>
                                            <p:strVal val="#ppt_x"/>
                                          </p:val>
                                        </p:tav>
                                      </p:tavLst>
                                    </p:anim>
                                    <p:anim calcmode="lin" valueType="num">
                                      <p:cBhvr additive="base">
                                        <p:cTn id="14" dur="1000" fill="hold"/>
                                        <p:tgtEl>
                                          <p:spTgt spid="153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GB" smtClean="0"/>
              <a:t>Resistance</a:t>
            </a:r>
          </a:p>
        </p:txBody>
      </p:sp>
      <p:sp>
        <p:nvSpPr>
          <p:cNvPr id="3" name="Content Placeholder 2"/>
          <p:cNvSpPr>
            <a:spLocks noGrp="1"/>
          </p:cNvSpPr>
          <p:nvPr>
            <p:ph sz="quarter" idx="1"/>
          </p:nvPr>
        </p:nvSpPr>
        <p:spPr>
          <a:xfrm>
            <a:off x="457200" y="1219200"/>
            <a:ext cx="8229600" cy="4937125"/>
          </a:xfrm>
        </p:spPr>
        <p:txBody>
          <a:bodyPr/>
          <a:lstStyle/>
          <a:p>
            <a:r>
              <a:rPr lang="en-GB" smtClean="0"/>
              <a:t>The resistance of a component can be found by measuring the current through, and the potential difference (voltage) across, the component</a:t>
            </a:r>
          </a:p>
          <a:p>
            <a:endParaRPr lang="en-GB" smtClean="0"/>
          </a:p>
          <a:p>
            <a:r>
              <a:rPr lang="en-GB" smtClean="0"/>
              <a:t>The current through a component depends on its resistance. The greater the resistance the smaller the current for a given potential difference (voltage) across the component</a:t>
            </a:r>
          </a:p>
        </p:txBody>
      </p:sp>
    </p:spTree>
    <p:extLst>
      <p:ext uri="{BB962C8B-B14F-4D97-AF65-F5344CB8AC3E}">
        <p14:creationId xmlns:p14="http://schemas.microsoft.com/office/powerpoint/2010/main" val="376321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107950" y="-26988"/>
            <a:ext cx="8229600" cy="990601"/>
          </a:xfrm>
        </p:spPr>
        <p:txBody>
          <a:bodyPr/>
          <a:lstStyle/>
          <a:p>
            <a:r>
              <a:rPr lang="en-GB" sz="2800" smtClean="0"/>
              <a:t>Current-Potential Difference (Voltage) graphs</a:t>
            </a:r>
          </a:p>
        </p:txBody>
      </p:sp>
      <p:sp>
        <p:nvSpPr>
          <p:cNvPr id="3" name="Content Placeholder 2"/>
          <p:cNvSpPr>
            <a:spLocks noGrp="1"/>
          </p:cNvSpPr>
          <p:nvPr>
            <p:ph sz="quarter" idx="1"/>
          </p:nvPr>
        </p:nvSpPr>
        <p:spPr>
          <a:xfrm>
            <a:off x="179388" y="1219200"/>
            <a:ext cx="8713787" cy="4937125"/>
          </a:xfrm>
        </p:spPr>
        <p:txBody>
          <a:bodyPr/>
          <a:lstStyle/>
          <a:p>
            <a:pPr>
              <a:defRPr/>
            </a:pPr>
            <a:r>
              <a:rPr lang="en-GB" sz="2400" dirty="0" smtClean="0">
                <a:latin typeface="+mj-lt"/>
              </a:rPr>
              <a:t>Current-potential difference (voltage) graphs are used to show how the current through a component varies with the potential difference (voltage) across it</a:t>
            </a:r>
          </a:p>
          <a:p>
            <a:pPr>
              <a:defRPr/>
            </a:pPr>
            <a:endParaRPr lang="en-GB" sz="2400" dirty="0" smtClean="0">
              <a:latin typeface="+mj-lt"/>
            </a:endParaRPr>
          </a:p>
          <a:p>
            <a:pPr>
              <a:defRPr/>
            </a:pPr>
            <a:r>
              <a:rPr lang="en-GB" sz="2400" dirty="0" smtClean="0">
                <a:latin typeface="+mj-lt"/>
              </a:rPr>
              <a:t>The current through a resistor (at a constant temperature) is directly proportional to the potential difference (voltage) across the resistor</a:t>
            </a:r>
          </a:p>
          <a:p>
            <a:pPr>
              <a:defRPr/>
            </a:pPr>
            <a:r>
              <a:rPr lang="en-GB" sz="2400" dirty="0" smtClean="0">
                <a:latin typeface="+mj-lt"/>
              </a:rPr>
              <a:t>The resistance of a filament lamp increases as the temperature of the filament increases</a:t>
            </a:r>
          </a:p>
          <a:p>
            <a:pPr>
              <a:defRPr/>
            </a:pPr>
            <a:r>
              <a:rPr lang="en-GB" sz="2400" dirty="0" smtClean="0">
                <a:latin typeface="+mj-lt"/>
              </a:rPr>
              <a:t>The current through a diode flows in one direction only. The diode has a very high resistance in the reverse direction</a:t>
            </a:r>
          </a:p>
        </p:txBody>
      </p:sp>
    </p:spTree>
    <p:extLst>
      <p:ext uri="{BB962C8B-B14F-4D97-AF65-F5344CB8AC3E}">
        <p14:creationId xmlns:p14="http://schemas.microsoft.com/office/powerpoint/2010/main" val="201403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107950" y="66675"/>
            <a:ext cx="9036050" cy="914400"/>
          </a:xfrm>
        </p:spPr>
        <p:txBody>
          <a:bodyPr/>
          <a:lstStyle/>
          <a:p>
            <a:pPr eaLnBrk="1" hangingPunct="1"/>
            <a:r>
              <a:rPr lang="en-GB" sz="2800" smtClean="0"/>
              <a:t>Current-potential difference (voltage) graphs</a:t>
            </a:r>
          </a:p>
        </p:txBody>
      </p:sp>
      <p:grpSp>
        <p:nvGrpSpPr>
          <p:cNvPr id="52226" name="Group 3"/>
          <p:cNvGrpSpPr>
            <a:grpSpLocks/>
          </p:cNvGrpSpPr>
          <p:nvPr/>
        </p:nvGrpSpPr>
        <p:grpSpPr bwMode="auto">
          <a:xfrm>
            <a:off x="0" y="1160463"/>
            <a:ext cx="2843213" cy="2362200"/>
            <a:chOff x="384" y="1200"/>
            <a:chExt cx="1791" cy="1488"/>
          </a:xfrm>
        </p:grpSpPr>
        <p:grpSp>
          <p:nvGrpSpPr>
            <p:cNvPr id="52250" name="Group 4"/>
            <p:cNvGrpSpPr>
              <a:grpSpLocks/>
            </p:cNvGrpSpPr>
            <p:nvPr/>
          </p:nvGrpSpPr>
          <p:grpSpPr bwMode="auto">
            <a:xfrm>
              <a:off x="384" y="1200"/>
              <a:ext cx="1536" cy="1488"/>
              <a:chOff x="336" y="960"/>
              <a:chExt cx="1536" cy="1488"/>
            </a:xfrm>
          </p:grpSpPr>
          <p:sp>
            <p:nvSpPr>
              <p:cNvPr id="52253" name="Line 5"/>
              <p:cNvSpPr>
                <a:spLocks noChangeShapeType="1"/>
              </p:cNvSpPr>
              <p:nvPr/>
            </p:nvSpPr>
            <p:spPr bwMode="auto">
              <a:xfrm>
                <a:off x="1152" y="960"/>
                <a:ext cx="0" cy="1488"/>
              </a:xfrm>
              <a:prstGeom prst="line">
                <a:avLst/>
              </a:prstGeom>
              <a:noFill/>
              <a:ln w="25400">
                <a:solidFill>
                  <a:schemeClr val="tx1"/>
                </a:solidFill>
                <a:round/>
                <a:headEnd/>
                <a:tailEnd/>
              </a:ln>
            </p:spPr>
            <p:txBody>
              <a:bodyPr/>
              <a:lstStyle/>
              <a:p>
                <a:endParaRPr lang="en-US"/>
              </a:p>
            </p:txBody>
          </p:sp>
          <p:sp>
            <p:nvSpPr>
              <p:cNvPr id="52254" name="Line 6"/>
              <p:cNvSpPr>
                <a:spLocks noChangeShapeType="1"/>
              </p:cNvSpPr>
              <p:nvPr/>
            </p:nvSpPr>
            <p:spPr bwMode="auto">
              <a:xfrm rot="5400000">
                <a:off x="1103" y="961"/>
                <a:ext cx="1" cy="1536"/>
              </a:xfrm>
              <a:prstGeom prst="line">
                <a:avLst/>
              </a:prstGeom>
              <a:noFill/>
              <a:ln w="25400">
                <a:solidFill>
                  <a:schemeClr val="tx1"/>
                </a:solidFill>
                <a:round/>
                <a:headEnd/>
                <a:tailEnd/>
              </a:ln>
            </p:spPr>
            <p:txBody>
              <a:bodyPr/>
              <a:lstStyle/>
              <a:p>
                <a:endParaRPr lang="en-US"/>
              </a:p>
            </p:txBody>
          </p:sp>
        </p:grpSp>
        <p:sp>
          <p:nvSpPr>
            <p:cNvPr id="52251" name="Text Box 7"/>
            <p:cNvSpPr txBox="1">
              <a:spLocks noChangeArrowheads="1"/>
            </p:cNvSpPr>
            <p:nvPr/>
          </p:nvSpPr>
          <p:spPr bwMode="auto">
            <a:xfrm>
              <a:off x="542" y="1359"/>
              <a:ext cx="655" cy="233"/>
            </a:xfrm>
            <a:prstGeom prst="rect">
              <a:avLst/>
            </a:prstGeom>
            <a:noFill/>
            <a:ln w="9525">
              <a:noFill/>
              <a:miter lim="800000"/>
              <a:headEnd/>
              <a:tailEnd/>
            </a:ln>
          </p:spPr>
          <p:txBody>
            <a:bodyPr>
              <a:spAutoFit/>
            </a:bodyPr>
            <a:lstStyle/>
            <a:p>
              <a:pPr>
                <a:spcBef>
                  <a:spcPct val="50000"/>
                </a:spcBef>
              </a:pPr>
              <a:r>
                <a:rPr lang="en-GB"/>
                <a:t>Current</a:t>
              </a:r>
            </a:p>
          </p:txBody>
        </p:sp>
        <p:sp>
          <p:nvSpPr>
            <p:cNvPr id="52252" name="Text Box 8"/>
            <p:cNvSpPr txBox="1">
              <a:spLocks noChangeArrowheads="1"/>
            </p:cNvSpPr>
            <p:nvPr/>
          </p:nvSpPr>
          <p:spPr bwMode="auto">
            <a:xfrm>
              <a:off x="1540" y="1968"/>
              <a:ext cx="635" cy="233"/>
            </a:xfrm>
            <a:prstGeom prst="rect">
              <a:avLst/>
            </a:prstGeom>
            <a:noFill/>
            <a:ln w="9525">
              <a:noFill/>
              <a:miter lim="800000"/>
              <a:headEnd/>
              <a:tailEnd/>
            </a:ln>
          </p:spPr>
          <p:txBody>
            <a:bodyPr>
              <a:spAutoFit/>
            </a:bodyPr>
            <a:lstStyle/>
            <a:p>
              <a:pPr>
                <a:spcBef>
                  <a:spcPct val="50000"/>
                </a:spcBef>
              </a:pPr>
              <a:r>
                <a:rPr lang="en-GB"/>
                <a:t>Voltage</a:t>
              </a:r>
            </a:p>
          </p:txBody>
        </p:sp>
      </p:grpSp>
      <p:grpSp>
        <p:nvGrpSpPr>
          <p:cNvPr id="52227" name="Group 9"/>
          <p:cNvGrpSpPr>
            <a:grpSpLocks/>
          </p:cNvGrpSpPr>
          <p:nvPr/>
        </p:nvGrpSpPr>
        <p:grpSpPr bwMode="auto">
          <a:xfrm>
            <a:off x="3106738" y="1943100"/>
            <a:ext cx="2667000" cy="2590800"/>
            <a:chOff x="384" y="1056"/>
            <a:chExt cx="1680" cy="1632"/>
          </a:xfrm>
        </p:grpSpPr>
        <p:grpSp>
          <p:nvGrpSpPr>
            <p:cNvPr id="52245" name="Group 10"/>
            <p:cNvGrpSpPr>
              <a:grpSpLocks/>
            </p:cNvGrpSpPr>
            <p:nvPr/>
          </p:nvGrpSpPr>
          <p:grpSpPr bwMode="auto">
            <a:xfrm>
              <a:off x="384" y="1200"/>
              <a:ext cx="1536" cy="1488"/>
              <a:chOff x="336" y="960"/>
              <a:chExt cx="1536" cy="1488"/>
            </a:xfrm>
          </p:grpSpPr>
          <p:sp>
            <p:nvSpPr>
              <p:cNvPr id="52248" name="Line 11"/>
              <p:cNvSpPr>
                <a:spLocks noChangeShapeType="1"/>
              </p:cNvSpPr>
              <p:nvPr/>
            </p:nvSpPr>
            <p:spPr bwMode="auto">
              <a:xfrm>
                <a:off x="1152" y="960"/>
                <a:ext cx="0" cy="1488"/>
              </a:xfrm>
              <a:prstGeom prst="line">
                <a:avLst/>
              </a:prstGeom>
              <a:noFill/>
              <a:ln w="25400">
                <a:solidFill>
                  <a:schemeClr val="tx1"/>
                </a:solidFill>
                <a:round/>
                <a:headEnd/>
                <a:tailEnd/>
              </a:ln>
            </p:spPr>
            <p:txBody>
              <a:bodyPr/>
              <a:lstStyle/>
              <a:p>
                <a:endParaRPr lang="en-US"/>
              </a:p>
            </p:txBody>
          </p:sp>
          <p:sp>
            <p:nvSpPr>
              <p:cNvPr id="52249" name="Line 12"/>
              <p:cNvSpPr>
                <a:spLocks noChangeShapeType="1"/>
              </p:cNvSpPr>
              <p:nvPr/>
            </p:nvSpPr>
            <p:spPr bwMode="auto">
              <a:xfrm rot="5400000">
                <a:off x="1103" y="961"/>
                <a:ext cx="1" cy="1536"/>
              </a:xfrm>
              <a:prstGeom prst="line">
                <a:avLst/>
              </a:prstGeom>
              <a:noFill/>
              <a:ln w="25400">
                <a:solidFill>
                  <a:schemeClr val="tx1"/>
                </a:solidFill>
                <a:round/>
                <a:headEnd/>
                <a:tailEnd/>
              </a:ln>
            </p:spPr>
            <p:txBody>
              <a:bodyPr/>
              <a:lstStyle/>
              <a:p>
                <a:endParaRPr lang="en-US"/>
              </a:p>
            </p:txBody>
          </p:sp>
        </p:grpSp>
        <p:sp>
          <p:nvSpPr>
            <p:cNvPr id="52246" name="Text Box 13"/>
            <p:cNvSpPr txBox="1">
              <a:spLocks noChangeArrowheads="1"/>
            </p:cNvSpPr>
            <p:nvPr/>
          </p:nvSpPr>
          <p:spPr bwMode="auto">
            <a:xfrm>
              <a:off x="536" y="1056"/>
              <a:ext cx="616" cy="233"/>
            </a:xfrm>
            <a:prstGeom prst="rect">
              <a:avLst/>
            </a:prstGeom>
            <a:noFill/>
            <a:ln w="9525">
              <a:noFill/>
              <a:miter lim="800000"/>
              <a:headEnd/>
              <a:tailEnd/>
            </a:ln>
          </p:spPr>
          <p:txBody>
            <a:bodyPr>
              <a:spAutoFit/>
            </a:bodyPr>
            <a:lstStyle/>
            <a:p>
              <a:pPr>
                <a:spcBef>
                  <a:spcPct val="50000"/>
                </a:spcBef>
              </a:pPr>
              <a:r>
                <a:rPr lang="en-GB"/>
                <a:t>Current</a:t>
              </a:r>
            </a:p>
          </p:txBody>
        </p:sp>
        <p:sp>
          <p:nvSpPr>
            <p:cNvPr id="52247" name="Text Box 14"/>
            <p:cNvSpPr txBox="1">
              <a:spLocks noChangeArrowheads="1"/>
            </p:cNvSpPr>
            <p:nvPr/>
          </p:nvSpPr>
          <p:spPr bwMode="auto">
            <a:xfrm>
              <a:off x="1443" y="1968"/>
              <a:ext cx="621" cy="233"/>
            </a:xfrm>
            <a:prstGeom prst="rect">
              <a:avLst/>
            </a:prstGeom>
            <a:noFill/>
            <a:ln w="9525">
              <a:noFill/>
              <a:miter lim="800000"/>
              <a:headEnd/>
              <a:tailEnd/>
            </a:ln>
          </p:spPr>
          <p:txBody>
            <a:bodyPr>
              <a:spAutoFit/>
            </a:bodyPr>
            <a:lstStyle/>
            <a:p>
              <a:pPr>
                <a:spcBef>
                  <a:spcPct val="50000"/>
                </a:spcBef>
              </a:pPr>
              <a:r>
                <a:rPr lang="en-GB"/>
                <a:t>Voltage</a:t>
              </a:r>
            </a:p>
          </p:txBody>
        </p:sp>
      </p:grpSp>
      <p:grpSp>
        <p:nvGrpSpPr>
          <p:cNvPr id="52228" name="Group 15"/>
          <p:cNvGrpSpPr>
            <a:grpSpLocks/>
          </p:cNvGrpSpPr>
          <p:nvPr/>
        </p:nvGrpSpPr>
        <p:grpSpPr bwMode="auto">
          <a:xfrm>
            <a:off x="6307138" y="1193800"/>
            <a:ext cx="2667000" cy="2362200"/>
            <a:chOff x="384" y="1200"/>
            <a:chExt cx="1680" cy="1488"/>
          </a:xfrm>
        </p:grpSpPr>
        <p:grpSp>
          <p:nvGrpSpPr>
            <p:cNvPr id="52240" name="Group 16"/>
            <p:cNvGrpSpPr>
              <a:grpSpLocks/>
            </p:cNvGrpSpPr>
            <p:nvPr/>
          </p:nvGrpSpPr>
          <p:grpSpPr bwMode="auto">
            <a:xfrm>
              <a:off x="384" y="1200"/>
              <a:ext cx="1536" cy="1488"/>
              <a:chOff x="336" y="960"/>
              <a:chExt cx="1536" cy="1488"/>
            </a:xfrm>
          </p:grpSpPr>
          <p:sp>
            <p:nvSpPr>
              <p:cNvPr id="52243" name="Line 17"/>
              <p:cNvSpPr>
                <a:spLocks noChangeShapeType="1"/>
              </p:cNvSpPr>
              <p:nvPr/>
            </p:nvSpPr>
            <p:spPr bwMode="auto">
              <a:xfrm>
                <a:off x="1152" y="960"/>
                <a:ext cx="0" cy="1488"/>
              </a:xfrm>
              <a:prstGeom prst="line">
                <a:avLst/>
              </a:prstGeom>
              <a:noFill/>
              <a:ln w="25400">
                <a:solidFill>
                  <a:schemeClr val="tx1"/>
                </a:solidFill>
                <a:round/>
                <a:headEnd/>
                <a:tailEnd/>
              </a:ln>
            </p:spPr>
            <p:txBody>
              <a:bodyPr/>
              <a:lstStyle/>
              <a:p>
                <a:endParaRPr lang="en-US"/>
              </a:p>
            </p:txBody>
          </p:sp>
          <p:sp>
            <p:nvSpPr>
              <p:cNvPr id="52244" name="Line 18"/>
              <p:cNvSpPr>
                <a:spLocks noChangeShapeType="1"/>
              </p:cNvSpPr>
              <p:nvPr/>
            </p:nvSpPr>
            <p:spPr bwMode="auto">
              <a:xfrm rot="5400000">
                <a:off x="1103" y="961"/>
                <a:ext cx="1" cy="1536"/>
              </a:xfrm>
              <a:prstGeom prst="line">
                <a:avLst/>
              </a:prstGeom>
              <a:noFill/>
              <a:ln w="25400">
                <a:solidFill>
                  <a:schemeClr val="tx1"/>
                </a:solidFill>
                <a:round/>
                <a:headEnd/>
                <a:tailEnd/>
              </a:ln>
            </p:spPr>
            <p:txBody>
              <a:bodyPr/>
              <a:lstStyle/>
              <a:p>
                <a:endParaRPr lang="en-US"/>
              </a:p>
            </p:txBody>
          </p:sp>
        </p:grpSp>
        <p:sp>
          <p:nvSpPr>
            <p:cNvPr id="52241" name="Text Box 19"/>
            <p:cNvSpPr txBox="1">
              <a:spLocks noChangeArrowheads="1"/>
            </p:cNvSpPr>
            <p:nvPr/>
          </p:nvSpPr>
          <p:spPr bwMode="auto">
            <a:xfrm>
              <a:off x="516" y="1263"/>
              <a:ext cx="682" cy="233"/>
            </a:xfrm>
            <a:prstGeom prst="rect">
              <a:avLst/>
            </a:prstGeom>
            <a:noFill/>
            <a:ln w="9525">
              <a:noFill/>
              <a:miter lim="800000"/>
              <a:headEnd/>
              <a:tailEnd/>
            </a:ln>
          </p:spPr>
          <p:txBody>
            <a:bodyPr>
              <a:spAutoFit/>
            </a:bodyPr>
            <a:lstStyle/>
            <a:p>
              <a:pPr>
                <a:spcBef>
                  <a:spcPct val="50000"/>
                </a:spcBef>
              </a:pPr>
              <a:r>
                <a:rPr lang="en-GB"/>
                <a:t>Current</a:t>
              </a:r>
            </a:p>
          </p:txBody>
        </p:sp>
        <p:sp>
          <p:nvSpPr>
            <p:cNvPr id="52242" name="Text Box 20"/>
            <p:cNvSpPr txBox="1">
              <a:spLocks noChangeArrowheads="1"/>
            </p:cNvSpPr>
            <p:nvPr/>
          </p:nvSpPr>
          <p:spPr bwMode="auto">
            <a:xfrm>
              <a:off x="1423" y="1968"/>
              <a:ext cx="641" cy="233"/>
            </a:xfrm>
            <a:prstGeom prst="rect">
              <a:avLst/>
            </a:prstGeom>
            <a:noFill/>
            <a:ln w="9525">
              <a:noFill/>
              <a:miter lim="800000"/>
              <a:headEnd/>
              <a:tailEnd/>
            </a:ln>
          </p:spPr>
          <p:txBody>
            <a:bodyPr>
              <a:spAutoFit/>
            </a:bodyPr>
            <a:lstStyle/>
            <a:p>
              <a:pPr>
                <a:spcBef>
                  <a:spcPct val="50000"/>
                </a:spcBef>
              </a:pPr>
              <a:r>
                <a:rPr lang="en-GB"/>
                <a:t>Voltage</a:t>
              </a:r>
            </a:p>
          </p:txBody>
        </p:sp>
      </p:grpSp>
      <p:sp>
        <p:nvSpPr>
          <p:cNvPr id="88085" name="Line 21"/>
          <p:cNvSpPr>
            <a:spLocks noChangeShapeType="1"/>
          </p:cNvSpPr>
          <p:nvPr/>
        </p:nvSpPr>
        <p:spPr bwMode="auto">
          <a:xfrm flipV="1">
            <a:off x="304800" y="1389063"/>
            <a:ext cx="1981200" cy="1981200"/>
          </a:xfrm>
          <a:prstGeom prst="line">
            <a:avLst/>
          </a:prstGeom>
          <a:noFill/>
          <a:ln w="38100">
            <a:solidFill>
              <a:schemeClr val="tx1"/>
            </a:solidFill>
            <a:round/>
            <a:headEnd/>
            <a:tailEnd/>
          </a:ln>
        </p:spPr>
        <p:txBody>
          <a:bodyPr/>
          <a:lstStyle/>
          <a:p>
            <a:endParaRPr lang="en-US"/>
          </a:p>
        </p:txBody>
      </p:sp>
      <p:sp>
        <p:nvSpPr>
          <p:cNvPr id="88086" name="Freeform 22"/>
          <p:cNvSpPr>
            <a:spLocks/>
          </p:cNvSpPr>
          <p:nvPr/>
        </p:nvSpPr>
        <p:spPr bwMode="auto">
          <a:xfrm>
            <a:off x="3335338" y="2324100"/>
            <a:ext cx="2133600" cy="2133600"/>
          </a:xfrm>
          <a:custGeom>
            <a:avLst/>
            <a:gdLst>
              <a:gd name="T0" fmla="*/ 0 w 1344"/>
              <a:gd name="T1" fmla="*/ 2147483647 h 1344"/>
              <a:gd name="T2" fmla="*/ 2147483647 w 1344"/>
              <a:gd name="T3" fmla="*/ 2147483647 h 1344"/>
              <a:gd name="T4" fmla="*/ 2147483647 w 1344"/>
              <a:gd name="T5" fmla="*/ 2147483647 h 1344"/>
              <a:gd name="T6" fmla="*/ 2147483647 w 1344"/>
              <a:gd name="T7" fmla="*/ 2147483647 h 1344"/>
              <a:gd name="T8" fmla="*/ 2147483647 w 1344"/>
              <a:gd name="T9" fmla="*/ 0 h 1344"/>
              <a:gd name="T10" fmla="*/ 0 60000 65536"/>
              <a:gd name="T11" fmla="*/ 0 60000 65536"/>
              <a:gd name="T12" fmla="*/ 0 60000 65536"/>
              <a:gd name="T13" fmla="*/ 0 60000 65536"/>
              <a:gd name="T14" fmla="*/ 0 60000 65536"/>
              <a:gd name="T15" fmla="*/ 0 w 1344"/>
              <a:gd name="T16" fmla="*/ 0 h 1344"/>
              <a:gd name="T17" fmla="*/ 1344 w 1344"/>
              <a:gd name="T18" fmla="*/ 1344 h 1344"/>
            </a:gdLst>
            <a:ahLst/>
            <a:cxnLst>
              <a:cxn ang="T10">
                <a:pos x="T0" y="T1"/>
              </a:cxn>
              <a:cxn ang="T11">
                <a:pos x="T2" y="T3"/>
              </a:cxn>
              <a:cxn ang="T12">
                <a:pos x="T4" y="T5"/>
              </a:cxn>
              <a:cxn ang="T13">
                <a:pos x="T6" y="T7"/>
              </a:cxn>
              <a:cxn ang="T14">
                <a:pos x="T8" y="T9"/>
              </a:cxn>
            </a:cxnLst>
            <a:rect l="T15" t="T16" r="T17" b="T18"/>
            <a:pathLst>
              <a:path w="1344" h="1344">
                <a:moveTo>
                  <a:pt x="0" y="1344"/>
                </a:moveTo>
                <a:cubicBezTo>
                  <a:pt x="184" y="1324"/>
                  <a:pt x="368" y="1304"/>
                  <a:pt x="480" y="1200"/>
                </a:cubicBezTo>
                <a:cubicBezTo>
                  <a:pt x="592" y="1096"/>
                  <a:pt x="600" y="896"/>
                  <a:pt x="672" y="720"/>
                </a:cubicBezTo>
                <a:cubicBezTo>
                  <a:pt x="744" y="544"/>
                  <a:pt x="800" y="264"/>
                  <a:pt x="912" y="144"/>
                </a:cubicBezTo>
                <a:cubicBezTo>
                  <a:pt x="1024" y="24"/>
                  <a:pt x="1184" y="12"/>
                  <a:pt x="1344" y="0"/>
                </a:cubicBezTo>
              </a:path>
            </a:pathLst>
          </a:custGeom>
          <a:noFill/>
          <a:ln w="38100">
            <a:solidFill>
              <a:schemeClr val="tx1"/>
            </a:solidFill>
            <a:round/>
            <a:headEnd/>
            <a:tailEnd/>
          </a:ln>
        </p:spPr>
        <p:txBody>
          <a:bodyPr/>
          <a:lstStyle/>
          <a:p>
            <a:endParaRPr lang="en-GB"/>
          </a:p>
        </p:txBody>
      </p:sp>
      <p:sp>
        <p:nvSpPr>
          <p:cNvPr id="88087" name="Line 23"/>
          <p:cNvSpPr>
            <a:spLocks noChangeShapeType="1"/>
          </p:cNvSpPr>
          <p:nvPr/>
        </p:nvSpPr>
        <p:spPr bwMode="auto">
          <a:xfrm>
            <a:off x="6429375" y="2387600"/>
            <a:ext cx="1295400" cy="0"/>
          </a:xfrm>
          <a:prstGeom prst="line">
            <a:avLst/>
          </a:prstGeom>
          <a:noFill/>
          <a:ln w="38100">
            <a:solidFill>
              <a:schemeClr val="tx1"/>
            </a:solidFill>
            <a:round/>
            <a:headEnd/>
            <a:tailEnd/>
          </a:ln>
        </p:spPr>
        <p:txBody>
          <a:bodyPr/>
          <a:lstStyle/>
          <a:p>
            <a:endParaRPr lang="en-US"/>
          </a:p>
        </p:txBody>
      </p:sp>
      <p:sp>
        <p:nvSpPr>
          <p:cNvPr id="88088" name="Line 24"/>
          <p:cNvSpPr>
            <a:spLocks noChangeShapeType="1"/>
          </p:cNvSpPr>
          <p:nvPr/>
        </p:nvSpPr>
        <p:spPr bwMode="auto">
          <a:xfrm rot="8100000">
            <a:off x="7450138" y="1822450"/>
            <a:ext cx="1600200" cy="1588"/>
          </a:xfrm>
          <a:prstGeom prst="line">
            <a:avLst/>
          </a:prstGeom>
          <a:noFill/>
          <a:ln w="38100">
            <a:solidFill>
              <a:schemeClr val="tx1"/>
            </a:solidFill>
            <a:round/>
            <a:headEnd/>
            <a:tailEnd/>
          </a:ln>
        </p:spPr>
        <p:txBody>
          <a:bodyPr/>
          <a:lstStyle/>
          <a:p>
            <a:endParaRPr lang="en-US"/>
          </a:p>
        </p:txBody>
      </p:sp>
      <p:sp>
        <p:nvSpPr>
          <p:cNvPr id="88089" name="Text Box 25"/>
          <p:cNvSpPr txBox="1">
            <a:spLocks noChangeArrowheads="1"/>
          </p:cNvSpPr>
          <p:nvPr/>
        </p:nvSpPr>
        <p:spPr bwMode="auto">
          <a:xfrm>
            <a:off x="0" y="3933825"/>
            <a:ext cx="2982913" cy="646113"/>
          </a:xfrm>
          <a:prstGeom prst="rect">
            <a:avLst/>
          </a:prstGeom>
          <a:noFill/>
          <a:ln w="9525">
            <a:noFill/>
            <a:miter lim="800000"/>
            <a:headEnd/>
            <a:tailEnd/>
          </a:ln>
        </p:spPr>
        <p:txBody>
          <a:bodyPr>
            <a:spAutoFit/>
          </a:bodyPr>
          <a:lstStyle/>
          <a:p>
            <a:pPr>
              <a:spcBef>
                <a:spcPct val="50000"/>
              </a:spcBef>
              <a:defRPr/>
            </a:pPr>
            <a:r>
              <a:rPr lang="en-GB" b="1" dirty="0">
                <a:solidFill>
                  <a:schemeClr val="tx2"/>
                </a:solidFill>
                <a:latin typeface="+mj-lt"/>
              </a:rPr>
              <a:t>1. Resistor (Constant temp)</a:t>
            </a:r>
          </a:p>
        </p:txBody>
      </p:sp>
      <p:sp>
        <p:nvSpPr>
          <p:cNvPr id="88090" name="Text Box 26"/>
          <p:cNvSpPr txBox="1">
            <a:spLocks noChangeArrowheads="1"/>
          </p:cNvSpPr>
          <p:nvPr/>
        </p:nvSpPr>
        <p:spPr bwMode="auto">
          <a:xfrm>
            <a:off x="6535738" y="3759200"/>
            <a:ext cx="2209800" cy="369888"/>
          </a:xfrm>
          <a:prstGeom prst="rect">
            <a:avLst/>
          </a:prstGeom>
          <a:noFill/>
          <a:ln w="9525">
            <a:noFill/>
            <a:miter lim="800000"/>
            <a:headEnd/>
            <a:tailEnd/>
          </a:ln>
        </p:spPr>
        <p:txBody>
          <a:bodyPr>
            <a:spAutoFit/>
          </a:bodyPr>
          <a:lstStyle/>
          <a:p>
            <a:pPr>
              <a:spcBef>
                <a:spcPct val="50000"/>
              </a:spcBef>
              <a:defRPr/>
            </a:pPr>
            <a:r>
              <a:rPr lang="en-GB" b="1">
                <a:solidFill>
                  <a:schemeClr val="tx2"/>
                </a:solidFill>
                <a:latin typeface="+mj-lt"/>
              </a:rPr>
              <a:t>3. Diode</a:t>
            </a:r>
          </a:p>
        </p:txBody>
      </p:sp>
      <p:sp>
        <p:nvSpPr>
          <p:cNvPr id="88091" name="Text Box 27"/>
          <p:cNvSpPr txBox="1">
            <a:spLocks noChangeArrowheads="1"/>
          </p:cNvSpPr>
          <p:nvPr/>
        </p:nvSpPr>
        <p:spPr bwMode="auto">
          <a:xfrm>
            <a:off x="2700338" y="4611688"/>
            <a:ext cx="3240087" cy="369887"/>
          </a:xfrm>
          <a:prstGeom prst="rect">
            <a:avLst/>
          </a:prstGeom>
          <a:noFill/>
          <a:ln w="9525">
            <a:noFill/>
            <a:miter lim="800000"/>
            <a:headEnd/>
            <a:tailEnd/>
          </a:ln>
        </p:spPr>
        <p:txBody>
          <a:bodyPr>
            <a:spAutoFit/>
          </a:bodyPr>
          <a:lstStyle/>
          <a:p>
            <a:pPr>
              <a:spcBef>
                <a:spcPct val="50000"/>
              </a:spcBef>
              <a:defRPr/>
            </a:pPr>
            <a:r>
              <a:rPr lang="en-GB" b="1" dirty="0">
                <a:solidFill>
                  <a:schemeClr val="tx2"/>
                </a:solidFill>
                <a:latin typeface="+mj-lt"/>
              </a:rPr>
              <a:t>2. Bulb (Filament Lamp)</a:t>
            </a:r>
          </a:p>
        </p:txBody>
      </p:sp>
      <p:sp>
        <p:nvSpPr>
          <p:cNvPr id="88092" name="Text Box 28"/>
          <p:cNvSpPr txBox="1">
            <a:spLocks noChangeArrowheads="1"/>
          </p:cNvSpPr>
          <p:nvPr/>
        </p:nvSpPr>
        <p:spPr bwMode="auto">
          <a:xfrm>
            <a:off x="250825" y="4868863"/>
            <a:ext cx="1943100" cy="1200150"/>
          </a:xfrm>
          <a:prstGeom prst="rect">
            <a:avLst/>
          </a:prstGeom>
          <a:noFill/>
          <a:ln w="19050">
            <a:noFill/>
            <a:miter lim="800000"/>
            <a:headEnd/>
            <a:tailEnd/>
          </a:ln>
        </p:spPr>
        <p:txBody>
          <a:bodyPr>
            <a:spAutoFit/>
          </a:bodyPr>
          <a:lstStyle/>
          <a:p>
            <a:pPr>
              <a:spcBef>
                <a:spcPct val="50000"/>
              </a:spcBef>
              <a:defRPr/>
            </a:pPr>
            <a:r>
              <a:rPr lang="en-GB" dirty="0">
                <a:solidFill>
                  <a:schemeClr val="accent4"/>
                </a:solidFill>
                <a:latin typeface="+mj-lt"/>
              </a:rPr>
              <a:t>Current increases in proportion to voltage</a:t>
            </a:r>
            <a:endParaRPr lang="en-US" dirty="0">
              <a:solidFill>
                <a:schemeClr val="accent4"/>
              </a:solidFill>
              <a:latin typeface="+mj-lt"/>
            </a:endParaRPr>
          </a:p>
        </p:txBody>
      </p:sp>
      <p:sp>
        <p:nvSpPr>
          <p:cNvPr id="88093" name="Text Box 29"/>
          <p:cNvSpPr txBox="1">
            <a:spLocks noChangeArrowheads="1"/>
          </p:cNvSpPr>
          <p:nvPr/>
        </p:nvSpPr>
        <p:spPr bwMode="auto">
          <a:xfrm>
            <a:off x="2928938" y="5153025"/>
            <a:ext cx="3354387" cy="923925"/>
          </a:xfrm>
          <a:prstGeom prst="rect">
            <a:avLst/>
          </a:prstGeom>
          <a:noFill/>
          <a:ln w="19050">
            <a:noFill/>
            <a:miter lim="800000"/>
            <a:headEnd/>
            <a:tailEnd/>
          </a:ln>
        </p:spPr>
        <p:txBody>
          <a:bodyPr>
            <a:spAutoFit/>
          </a:bodyPr>
          <a:lstStyle/>
          <a:p>
            <a:pPr>
              <a:spcBef>
                <a:spcPct val="50000"/>
              </a:spcBef>
              <a:defRPr/>
            </a:pPr>
            <a:r>
              <a:rPr lang="en-GB" dirty="0">
                <a:solidFill>
                  <a:schemeClr val="accent4"/>
                </a:solidFill>
                <a:latin typeface="+mj-lt"/>
              </a:rPr>
              <a:t>As voltage increases the bulb gets hotter and resistance increases</a:t>
            </a:r>
            <a:endParaRPr lang="en-US" dirty="0">
              <a:solidFill>
                <a:schemeClr val="accent4"/>
              </a:solidFill>
              <a:latin typeface="+mj-lt"/>
            </a:endParaRPr>
          </a:p>
        </p:txBody>
      </p:sp>
      <p:sp>
        <p:nvSpPr>
          <p:cNvPr id="88094" name="Text Box 30"/>
          <p:cNvSpPr txBox="1">
            <a:spLocks noChangeArrowheads="1"/>
          </p:cNvSpPr>
          <p:nvPr/>
        </p:nvSpPr>
        <p:spPr bwMode="auto">
          <a:xfrm>
            <a:off x="6516688" y="4321175"/>
            <a:ext cx="2627312" cy="1477963"/>
          </a:xfrm>
          <a:prstGeom prst="rect">
            <a:avLst/>
          </a:prstGeom>
          <a:noFill/>
          <a:ln w="19050">
            <a:noFill/>
            <a:miter lim="800000"/>
            <a:headEnd/>
            <a:tailEnd/>
          </a:ln>
        </p:spPr>
        <p:txBody>
          <a:bodyPr>
            <a:spAutoFit/>
          </a:bodyPr>
          <a:lstStyle/>
          <a:p>
            <a:pPr>
              <a:spcBef>
                <a:spcPct val="50000"/>
              </a:spcBef>
              <a:defRPr/>
            </a:pPr>
            <a:r>
              <a:rPr lang="en-GB" dirty="0">
                <a:solidFill>
                  <a:schemeClr val="accent4"/>
                </a:solidFill>
                <a:latin typeface="+mj-lt"/>
              </a:rPr>
              <a:t>A diode only lets current go in one direction – it has very high resistance in the other direction</a:t>
            </a:r>
            <a:endParaRPr lang="en-US" dirty="0">
              <a:solidFill>
                <a:schemeClr val="accent4"/>
              </a:solidFill>
              <a:latin typeface="+mj-lt"/>
            </a:endParaRPr>
          </a:p>
        </p:txBody>
      </p:sp>
    </p:spTree>
    <p:extLst>
      <p:ext uri="{BB962C8B-B14F-4D97-AF65-F5344CB8AC3E}">
        <p14:creationId xmlns:p14="http://schemas.microsoft.com/office/powerpoint/2010/main" val="40194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085"/>
                                        </p:tgtEl>
                                        <p:attrNameLst>
                                          <p:attrName>style.visibility</p:attrName>
                                        </p:attrNameLst>
                                      </p:cBhvr>
                                      <p:to>
                                        <p:strVal val="visible"/>
                                      </p:to>
                                    </p:set>
                                    <p:animEffect transition="in" filter="wipe(left)">
                                      <p:cBhvr>
                                        <p:cTn id="7" dur="500"/>
                                        <p:tgtEl>
                                          <p:spTgt spid="880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8089"/>
                                        </p:tgtEl>
                                        <p:attrNameLst>
                                          <p:attrName>style.visibility</p:attrName>
                                        </p:attrNameLst>
                                      </p:cBhvr>
                                      <p:to>
                                        <p:strVal val="visible"/>
                                      </p:to>
                                    </p:set>
                                    <p:anim calcmode="lin" valueType="num">
                                      <p:cBhvr additive="base">
                                        <p:cTn id="12" dur="500" fill="hold"/>
                                        <p:tgtEl>
                                          <p:spTgt spid="88089"/>
                                        </p:tgtEl>
                                        <p:attrNameLst>
                                          <p:attrName>ppt_x</p:attrName>
                                        </p:attrNameLst>
                                      </p:cBhvr>
                                      <p:tavLst>
                                        <p:tav tm="0">
                                          <p:val>
                                            <p:strVal val="#ppt_x"/>
                                          </p:val>
                                        </p:tav>
                                        <p:tav tm="100000">
                                          <p:val>
                                            <p:strVal val="#ppt_x"/>
                                          </p:val>
                                        </p:tav>
                                      </p:tavLst>
                                    </p:anim>
                                    <p:anim calcmode="lin" valueType="num">
                                      <p:cBhvr additive="base">
                                        <p:cTn id="13" dur="500" fill="hold"/>
                                        <p:tgtEl>
                                          <p:spTgt spid="8808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88092"/>
                                        </p:tgtEl>
                                        <p:attrNameLst>
                                          <p:attrName>style.visibility</p:attrName>
                                        </p:attrNameLst>
                                      </p:cBhvr>
                                      <p:to>
                                        <p:strVal val="visible"/>
                                      </p:to>
                                    </p:set>
                                    <p:animEffect transition="in" filter="wipe(up)">
                                      <p:cBhvr>
                                        <p:cTn id="18" dur="500"/>
                                        <p:tgtEl>
                                          <p:spTgt spid="8809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8086"/>
                                        </p:tgtEl>
                                        <p:attrNameLst>
                                          <p:attrName>style.visibility</p:attrName>
                                        </p:attrNameLst>
                                      </p:cBhvr>
                                      <p:to>
                                        <p:strVal val="visible"/>
                                      </p:to>
                                    </p:set>
                                    <p:animEffect transition="in" filter="wipe(left)">
                                      <p:cBhvr>
                                        <p:cTn id="23" dur="500"/>
                                        <p:tgtEl>
                                          <p:spTgt spid="8808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8091"/>
                                        </p:tgtEl>
                                        <p:attrNameLst>
                                          <p:attrName>style.visibility</p:attrName>
                                        </p:attrNameLst>
                                      </p:cBhvr>
                                      <p:to>
                                        <p:strVal val="visible"/>
                                      </p:to>
                                    </p:set>
                                    <p:anim calcmode="lin" valueType="num">
                                      <p:cBhvr additive="base">
                                        <p:cTn id="28" dur="500" fill="hold"/>
                                        <p:tgtEl>
                                          <p:spTgt spid="88091"/>
                                        </p:tgtEl>
                                        <p:attrNameLst>
                                          <p:attrName>ppt_x</p:attrName>
                                        </p:attrNameLst>
                                      </p:cBhvr>
                                      <p:tavLst>
                                        <p:tav tm="0">
                                          <p:val>
                                            <p:strVal val="#ppt_x"/>
                                          </p:val>
                                        </p:tav>
                                        <p:tav tm="100000">
                                          <p:val>
                                            <p:strVal val="#ppt_x"/>
                                          </p:val>
                                        </p:tav>
                                      </p:tavLst>
                                    </p:anim>
                                    <p:anim calcmode="lin" valueType="num">
                                      <p:cBhvr additive="base">
                                        <p:cTn id="29" dur="500" fill="hold"/>
                                        <p:tgtEl>
                                          <p:spTgt spid="8809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88093"/>
                                        </p:tgtEl>
                                        <p:attrNameLst>
                                          <p:attrName>style.visibility</p:attrName>
                                        </p:attrNameLst>
                                      </p:cBhvr>
                                      <p:to>
                                        <p:strVal val="visible"/>
                                      </p:to>
                                    </p:set>
                                    <p:animEffect transition="in" filter="wipe(up)">
                                      <p:cBhvr>
                                        <p:cTn id="34" dur="500"/>
                                        <p:tgtEl>
                                          <p:spTgt spid="8809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8087"/>
                                        </p:tgtEl>
                                        <p:attrNameLst>
                                          <p:attrName>style.visibility</p:attrName>
                                        </p:attrNameLst>
                                      </p:cBhvr>
                                      <p:to>
                                        <p:strVal val="visible"/>
                                      </p:to>
                                    </p:set>
                                    <p:animEffect transition="in" filter="wipe(left)">
                                      <p:cBhvr>
                                        <p:cTn id="39" dur="500"/>
                                        <p:tgtEl>
                                          <p:spTgt spid="88087"/>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88088"/>
                                        </p:tgtEl>
                                        <p:attrNameLst>
                                          <p:attrName>style.visibility</p:attrName>
                                        </p:attrNameLst>
                                      </p:cBhvr>
                                      <p:to>
                                        <p:strVal val="visible"/>
                                      </p:to>
                                    </p:set>
                                    <p:animEffect transition="in" filter="wipe(left)">
                                      <p:cBhvr>
                                        <p:cTn id="43" dur="500"/>
                                        <p:tgtEl>
                                          <p:spTgt spid="8808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8090"/>
                                        </p:tgtEl>
                                        <p:attrNameLst>
                                          <p:attrName>style.visibility</p:attrName>
                                        </p:attrNameLst>
                                      </p:cBhvr>
                                      <p:to>
                                        <p:strVal val="visible"/>
                                      </p:to>
                                    </p:set>
                                    <p:anim calcmode="lin" valueType="num">
                                      <p:cBhvr additive="base">
                                        <p:cTn id="48" dur="500" fill="hold"/>
                                        <p:tgtEl>
                                          <p:spTgt spid="88090"/>
                                        </p:tgtEl>
                                        <p:attrNameLst>
                                          <p:attrName>ppt_x</p:attrName>
                                        </p:attrNameLst>
                                      </p:cBhvr>
                                      <p:tavLst>
                                        <p:tav tm="0">
                                          <p:val>
                                            <p:strVal val="#ppt_x"/>
                                          </p:val>
                                        </p:tav>
                                        <p:tav tm="100000">
                                          <p:val>
                                            <p:strVal val="#ppt_x"/>
                                          </p:val>
                                        </p:tav>
                                      </p:tavLst>
                                    </p:anim>
                                    <p:anim calcmode="lin" valueType="num">
                                      <p:cBhvr additive="base">
                                        <p:cTn id="49" dur="500" fill="hold"/>
                                        <p:tgtEl>
                                          <p:spTgt spid="8809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88094"/>
                                        </p:tgtEl>
                                        <p:attrNameLst>
                                          <p:attrName>style.visibility</p:attrName>
                                        </p:attrNameLst>
                                      </p:cBhvr>
                                      <p:to>
                                        <p:strVal val="visible"/>
                                      </p:to>
                                    </p:set>
                                    <p:animEffect transition="in" filter="wipe(up)">
                                      <p:cBhvr>
                                        <p:cTn id="54" dur="500"/>
                                        <p:tgtEl>
                                          <p:spTgt spid="88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5" grpId="0" animBg="1"/>
      <p:bldP spid="88086" grpId="0" animBg="1"/>
      <p:bldP spid="88087" grpId="0" animBg="1"/>
      <p:bldP spid="88088" grpId="0" animBg="1"/>
      <p:bldP spid="88089" grpId="0" autoUpdateAnimBg="0"/>
      <p:bldP spid="88090" grpId="0" autoUpdateAnimBg="0"/>
      <p:bldP spid="88091" grpId="0" autoUpdateAnimBg="0"/>
      <p:bldP spid="88092" grpId="0"/>
      <p:bldP spid="88093" grpId="0"/>
      <p:bldP spid="8809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107950" y="-26988"/>
            <a:ext cx="8229600" cy="990601"/>
          </a:xfrm>
        </p:spPr>
        <p:txBody>
          <a:bodyPr/>
          <a:lstStyle/>
          <a:p>
            <a:r>
              <a:rPr lang="en-GB" sz="2800" smtClean="0"/>
              <a:t>LDRs and Thermistors</a:t>
            </a:r>
          </a:p>
        </p:txBody>
      </p:sp>
      <p:sp>
        <p:nvSpPr>
          <p:cNvPr id="3" name="Content Placeholder 2"/>
          <p:cNvSpPr>
            <a:spLocks noGrp="1"/>
          </p:cNvSpPr>
          <p:nvPr>
            <p:ph sz="quarter" idx="1"/>
          </p:nvPr>
        </p:nvSpPr>
        <p:spPr>
          <a:xfrm>
            <a:off x="179388" y="1579563"/>
            <a:ext cx="8713787" cy="2065337"/>
          </a:xfrm>
        </p:spPr>
        <p:txBody>
          <a:bodyPr>
            <a:normAutofit lnSpcReduction="10000"/>
          </a:bodyPr>
          <a:lstStyle/>
          <a:p>
            <a:pPr>
              <a:defRPr/>
            </a:pPr>
            <a:r>
              <a:rPr lang="en-GB" sz="2400" dirty="0" smtClean="0">
                <a:latin typeface="+mj-lt"/>
              </a:rPr>
              <a:t>The resistance of a light-dependent resistor (LDR) decreases as light intensity increases</a:t>
            </a:r>
          </a:p>
          <a:p>
            <a:pPr>
              <a:defRPr/>
            </a:pPr>
            <a:endParaRPr lang="en-GB" sz="2400" dirty="0" smtClean="0">
              <a:latin typeface="+mj-lt"/>
            </a:endParaRPr>
          </a:p>
          <a:p>
            <a:pPr>
              <a:defRPr/>
            </a:pPr>
            <a:r>
              <a:rPr lang="en-GB" sz="2400" dirty="0" smtClean="0">
                <a:latin typeface="+mj-lt"/>
              </a:rPr>
              <a:t>The resistance of a </a:t>
            </a:r>
            <a:r>
              <a:rPr lang="en-GB" sz="2400" dirty="0" err="1" smtClean="0">
                <a:latin typeface="+mj-lt"/>
              </a:rPr>
              <a:t>thermistor</a:t>
            </a:r>
            <a:r>
              <a:rPr lang="en-GB" sz="2400" dirty="0" smtClean="0">
                <a:latin typeface="+mj-lt"/>
              </a:rPr>
              <a:t> decrease as the temperature increases</a:t>
            </a:r>
          </a:p>
        </p:txBody>
      </p:sp>
    </p:spTree>
    <p:extLst>
      <p:ext uri="{BB962C8B-B14F-4D97-AF65-F5344CB8AC3E}">
        <p14:creationId xmlns:p14="http://schemas.microsoft.com/office/powerpoint/2010/main" val="264832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ext Box 3"/>
          <p:cNvSpPr txBox="1">
            <a:spLocks noChangeArrowheads="1"/>
          </p:cNvSpPr>
          <p:nvPr/>
        </p:nvSpPr>
        <p:spPr bwMode="auto">
          <a:xfrm>
            <a:off x="4932363" y="1125538"/>
            <a:ext cx="3744912" cy="1016000"/>
          </a:xfrm>
          <a:prstGeom prst="rect">
            <a:avLst/>
          </a:prstGeom>
          <a:noFill/>
          <a:ln w="9525">
            <a:noFill/>
            <a:miter lim="800000"/>
            <a:headEnd/>
            <a:tailEnd/>
          </a:ln>
        </p:spPr>
        <p:txBody>
          <a:bodyPr>
            <a:spAutoFit/>
          </a:bodyPr>
          <a:lstStyle/>
          <a:p>
            <a:pPr>
              <a:spcBef>
                <a:spcPct val="50000"/>
              </a:spcBef>
              <a:defRPr/>
            </a:pPr>
            <a:r>
              <a:rPr lang="en-GB" sz="2000">
                <a:solidFill>
                  <a:schemeClr val="tx2"/>
                </a:solidFill>
                <a:latin typeface="+mj-lt"/>
              </a:rPr>
              <a:t>2) Thermistor – resistance DECREASES when temperature INCREASES</a:t>
            </a:r>
          </a:p>
        </p:txBody>
      </p:sp>
      <p:sp>
        <p:nvSpPr>
          <p:cNvPr id="90116" name="Text Box 4"/>
          <p:cNvSpPr txBox="1">
            <a:spLocks noChangeArrowheads="1"/>
          </p:cNvSpPr>
          <p:nvPr/>
        </p:nvSpPr>
        <p:spPr bwMode="auto">
          <a:xfrm>
            <a:off x="323850" y="1125538"/>
            <a:ext cx="4032250" cy="1477962"/>
          </a:xfrm>
          <a:prstGeom prst="rect">
            <a:avLst/>
          </a:prstGeom>
          <a:noFill/>
          <a:ln w="9525">
            <a:noFill/>
            <a:miter lim="800000"/>
            <a:headEnd/>
            <a:tailEnd/>
          </a:ln>
        </p:spPr>
        <p:txBody>
          <a:bodyPr>
            <a:spAutoFit/>
          </a:bodyPr>
          <a:lstStyle/>
          <a:p>
            <a:pPr>
              <a:spcBef>
                <a:spcPct val="50000"/>
              </a:spcBef>
              <a:defRPr/>
            </a:pPr>
            <a:r>
              <a:rPr lang="en-GB" sz="2000">
                <a:solidFill>
                  <a:schemeClr val="tx2"/>
                </a:solidFill>
                <a:latin typeface="+mj-lt"/>
              </a:rPr>
              <a:t>1) Light dependant resistor – resistance DECREASES when light intensity INCREASES</a:t>
            </a:r>
          </a:p>
          <a:p>
            <a:pPr>
              <a:spcBef>
                <a:spcPct val="50000"/>
              </a:spcBef>
              <a:defRPr/>
            </a:pPr>
            <a:endParaRPr lang="en-GB" sz="2000">
              <a:solidFill>
                <a:schemeClr val="tx2"/>
              </a:solidFill>
              <a:latin typeface="+mj-lt"/>
            </a:endParaRPr>
          </a:p>
        </p:txBody>
      </p:sp>
      <p:grpSp>
        <p:nvGrpSpPr>
          <p:cNvPr id="2" name="Group 5"/>
          <p:cNvGrpSpPr>
            <a:grpSpLocks/>
          </p:cNvGrpSpPr>
          <p:nvPr/>
        </p:nvGrpSpPr>
        <p:grpSpPr bwMode="auto">
          <a:xfrm>
            <a:off x="179388" y="2708275"/>
            <a:ext cx="4248150" cy="3638550"/>
            <a:chOff x="113" y="1842"/>
            <a:chExt cx="2676" cy="2292"/>
          </a:xfrm>
        </p:grpSpPr>
        <p:sp>
          <p:nvSpPr>
            <p:cNvPr id="56333" name="Line 6"/>
            <p:cNvSpPr>
              <a:spLocks noChangeShapeType="1"/>
            </p:cNvSpPr>
            <p:nvPr/>
          </p:nvSpPr>
          <p:spPr bwMode="auto">
            <a:xfrm flipV="1">
              <a:off x="476" y="2115"/>
              <a:ext cx="0" cy="1678"/>
            </a:xfrm>
            <a:prstGeom prst="line">
              <a:avLst/>
            </a:prstGeom>
            <a:noFill/>
            <a:ln w="25400">
              <a:solidFill>
                <a:schemeClr val="tx1"/>
              </a:solidFill>
              <a:round/>
              <a:headEnd/>
              <a:tailEnd type="triangle" w="lg" len="med"/>
            </a:ln>
          </p:spPr>
          <p:txBody>
            <a:bodyPr/>
            <a:lstStyle/>
            <a:p>
              <a:endParaRPr lang="en-US"/>
            </a:p>
          </p:txBody>
        </p:sp>
        <p:sp>
          <p:nvSpPr>
            <p:cNvPr id="56334" name="Line 7"/>
            <p:cNvSpPr>
              <a:spLocks noChangeShapeType="1"/>
            </p:cNvSpPr>
            <p:nvPr/>
          </p:nvSpPr>
          <p:spPr bwMode="auto">
            <a:xfrm flipV="1">
              <a:off x="476" y="3793"/>
              <a:ext cx="1905" cy="0"/>
            </a:xfrm>
            <a:prstGeom prst="line">
              <a:avLst/>
            </a:prstGeom>
            <a:noFill/>
            <a:ln w="25400">
              <a:solidFill>
                <a:schemeClr val="tx1"/>
              </a:solidFill>
              <a:round/>
              <a:headEnd/>
              <a:tailEnd type="triangle" w="lg" len="med"/>
            </a:ln>
          </p:spPr>
          <p:txBody>
            <a:bodyPr/>
            <a:lstStyle/>
            <a:p>
              <a:endParaRPr lang="en-US"/>
            </a:p>
          </p:txBody>
        </p:sp>
        <p:sp>
          <p:nvSpPr>
            <p:cNvPr id="56335" name="Text Box 8"/>
            <p:cNvSpPr txBox="1">
              <a:spLocks noChangeArrowheads="1"/>
            </p:cNvSpPr>
            <p:nvPr/>
          </p:nvSpPr>
          <p:spPr bwMode="auto">
            <a:xfrm>
              <a:off x="113" y="1842"/>
              <a:ext cx="1111" cy="250"/>
            </a:xfrm>
            <a:prstGeom prst="rect">
              <a:avLst/>
            </a:prstGeom>
            <a:noFill/>
            <a:ln w="9525">
              <a:noFill/>
              <a:miter lim="800000"/>
              <a:headEnd/>
              <a:tailEnd/>
            </a:ln>
          </p:spPr>
          <p:txBody>
            <a:bodyPr>
              <a:spAutoFit/>
            </a:bodyPr>
            <a:lstStyle/>
            <a:p>
              <a:pPr>
                <a:spcBef>
                  <a:spcPct val="50000"/>
                </a:spcBef>
              </a:pPr>
              <a:r>
                <a:rPr lang="en-GB" sz="2000"/>
                <a:t>Resistance</a:t>
              </a:r>
            </a:p>
          </p:txBody>
        </p:sp>
        <p:sp>
          <p:nvSpPr>
            <p:cNvPr id="56336" name="Text Box 9"/>
            <p:cNvSpPr txBox="1">
              <a:spLocks noChangeArrowheads="1"/>
            </p:cNvSpPr>
            <p:nvPr/>
          </p:nvSpPr>
          <p:spPr bwMode="auto">
            <a:xfrm>
              <a:off x="1383" y="3884"/>
              <a:ext cx="1406" cy="250"/>
            </a:xfrm>
            <a:prstGeom prst="rect">
              <a:avLst/>
            </a:prstGeom>
            <a:noFill/>
            <a:ln w="9525">
              <a:noFill/>
              <a:miter lim="800000"/>
              <a:headEnd/>
              <a:tailEnd/>
            </a:ln>
          </p:spPr>
          <p:txBody>
            <a:bodyPr>
              <a:spAutoFit/>
            </a:bodyPr>
            <a:lstStyle/>
            <a:p>
              <a:pPr>
                <a:spcBef>
                  <a:spcPct val="50000"/>
                </a:spcBef>
              </a:pPr>
              <a:r>
                <a:rPr lang="en-GB" sz="2000"/>
                <a:t>Amount of light</a:t>
              </a:r>
            </a:p>
          </p:txBody>
        </p:sp>
      </p:grpSp>
      <p:grpSp>
        <p:nvGrpSpPr>
          <p:cNvPr id="3" name="Group 10"/>
          <p:cNvGrpSpPr>
            <a:grpSpLocks/>
          </p:cNvGrpSpPr>
          <p:nvPr/>
        </p:nvGrpSpPr>
        <p:grpSpPr bwMode="auto">
          <a:xfrm>
            <a:off x="4716463" y="2708275"/>
            <a:ext cx="4248150" cy="3638550"/>
            <a:chOff x="2971" y="1842"/>
            <a:chExt cx="2676" cy="2292"/>
          </a:xfrm>
        </p:grpSpPr>
        <p:sp>
          <p:nvSpPr>
            <p:cNvPr id="56329" name="Line 11"/>
            <p:cNvSpPr>
              <a:spLocks noChangeShapeType="1"/>
            </p:cNvSpPr>
            <p:nvPr/>
          </p:nvSpPr>
          <p:spPr bwMode="auto">
            <a:xfrm flipV="1">
              <a:off x="3334" y="2115"/>
              <a:ext cx="0" cy="1678"/>
            </a:xfrm>
            <a:prstGeom prst="line">
              <a:avLst/>
            </a:prstGeom>
            <a:noFill/>
            <a:ln w="25400">
              <a:solidFill>
                <a:schemeClr val="tx1"/>
              </a:solidFill>
              <a:round/>
              <a:headEnd/>
              <a:tailEnd type="triangle" w="lg" len="med"/>
            </a:ln>
          </p:spPr>
          <p:txBody>
            <a:bodyPr/>
            <a:lstStyle/>
            <a:p>
              <a:endParaRPr lang="en-US"/>
            </a:p>
          </p:txBody>
        </p:sp>
        <p:sp>
          <p:nvSpPr>
            <p:cNvPr id="56330" name="Line 12"/>
            <p:cNvSpPr>
              <a:spLocks noChangeShapeType="1"/>
            </p:cNvSpPr>
            <p:nvPr/>
          </p:nvSpPr>
          <p:spPr bwMode="auto">
            <a:xfrm flipV="1">
              <a:off x="3334" y="3793"/>
              <a:ext cx="1905" cy="0"/>
            </a:xfrm>
            <a:prstGeom prst="line">
              <a:avLst/>
            </a:prstGeom>
            <a:noFill/>
            <a:ln w="25400">
              <a:solidFill>
                <a:schemeClr val="tx1"/>
              </a:solidFill>
              <a:round/>
              <a:headEnd/>
              <a:tailEnd type="triangle" w="lg" len="med"/>
            </a:ln>
          </p:spPr>
          <p:txBody>
            <a:bodyPr/>
            <a:lstStyle/>
            <a:p>
              <a:endParaRPr lang="en-US"/>
            </a:p>
          </p:txBody>
        </p:sp>
        <p:sp>
          <p:nvSpPr>
            <p:cNvPr id="56331" name="Text Box 13"/>
            <p:cNvSpPr txBox="1">
              <a:spLocks noChangeArrowheads="1"/>
            </p:cNvSpPr>
            <p:nvPr/>
          </p:nvSpPr>
          <p:spPr bwMode="auto">
            <a:xfrm>
              <a:off x="2971" y="1842"/>
              <a:ext cx="1111" cy="250"/>
            </a:xfrm>
            <a:prstGeom prst="rect">
              <a:avLst/>
            </a:prstGeom>
            <a:noFill/>
            <a:ln w="9525">
              <a:noFill/>
              <a:miter lim="800000"/>
              <a:headEnd/>
              <a:tailEnd/>
            </a:ln>
          </p:spPr>
          <p:txBody>
            <a:bodyPr>
              <a:spAutoFit/>
            </a:bodyPr>
            <a:lstStyle/>
            <a:p>
              <a:pPr>
                <a:spcBef>
                  <a:spcPct val="50000"/>
                </a:spcBef>
              </a:pPr>
              <a:r>
                <a:rPr lang="en-GB" sz="2000"/>
                <a:t>Resistance</a:t>
              </a:r>
            </a:p>
          </p:txBody>
        </p:sp>
        <p:sp>
          <p:nvSpPr>
            <p:cNvPr id="56332" name="Text Box 14"/>
            <p:cNvSpPr txBox="1">
              <a:spLocks noChangeArrowheads="1"/>
            </p:cNvSpPr>
            <p:nvPr/>
          </p:nvSpPr>
          <p:spPr bwMode="auto">
            <a:xfrm>
              <a:off x="4241" y="3884"/>
              <a:ext cx="1406" cy="250"/>
            </a:xfrm>
            <a:prstGeom prst="rect">
              <a:avLst/>
            </a:prstGeom>
            <a:noFill/>
            <a:ln w="9525">
              <a:noFill/>
              <a:miter lim="800000"/>
              <a:headEnd/>
              <a:tailEnd/>
            </a:ln>
          </p:spPr>
          <p:txBody>
            <a:bodyPr>
              <a:spAutoFit/>
            </a:bodyPr>
            <a:lstStyle/>
            <a:p>
              <a:pPr>
                <a:spcBef>
                  <a:spcPct val="50000"/>
                </a:spcBef>
              </a:pPr>
              <a:r>
                <a:rPr lang="en-GB" sz="2000"/>
                <a:t>Temperature</a:t>
              </a:r>
            </a:p>
          </p:txBody>
        </p:sp>
      </p:grpSp>
      <p:sp>
        <p:nvSpPr>
          <p:cNvPr id="90127" name="Freeform 15"/>
          <p:cNvSpPr>
            <a:spLocks/>
          </p:cNvSpPr>
          <p:nvPr/>
        </p:nvSpPr>
        <p:spPr bwMode="auto">
          <a:xfrm>
            <a:off x="971550" y="3573463"/>
            <a:ext cx="2736850" cy="1943100"/>
          </a:xfrm>
          <a:custGeom>
            <a:avLst/>
            <a:gdLst>
              <a:gd name="T0" fmla="*/ 0 w 1724"/>
              <a:gd name="T1" fmla="*/ 0 h 1224"/>
              <a:gd name="T2" fmla="*/ 2147483647 w 1724"/>
              <a:gd name="T3" fmla="*/ 2147483647 h 1224"/>
              <a:gd name="T4" fmla="*/ 2147483647 w 1724"/>
              <a:gd name="T5" fmla="*/ 2147483647 h 1224"/>
              <a:gd name="T6" fmla="*/ 0 60000 65536"/>
              <a:gd name="T7" fmla="*/ 0 60000 65536"/>
              <a:gd name="T8" fmla="*/ 0 60000 65536"/>
              <a:gd name="T9" fmla="*/ 0 w 1724"/>
              <a:gd name="T10" fmla="*/ 0 h 1224"/>
              <a:gd name="T11" fmla="*/ 1724 w 1724"/>
              <a:gd name="T12" fmla="*/ 1224 h 1224"/>
            </a:gdLst>
            <a:ahLst/>
            <a:cxnLst>
              <a:cxn ang="T6">
                <a:pos x="T0" y="T1"/>
              </a:cxn>
              <a:cxn ang="T7">
                <a:pos x="T2" y="T3"/>
              </a:cxn>
              <a:cxn ang="T8">
                <a:pos x="T4" y="T5"/>
              </a:cxn>
            </a:cxnLst>
            <a:rect l="T9" t="T10" r="T11" b="T12"/>
            <a:pathLst>
              <a:path w="1724" h="1224">
                <a:moveTo>
                  <a:pt x="0" y="0"/>
                </a:moveTo>
                <a:cubicBezTo>
                  <a:pt x="151" y="238"/>
                  <a:pt x="303" y="476"/>
                  <a:pt x="590" y="680"/>
                </a:cubicBezTo>
                <a:cubicBezTo>
                  <a:pt x="877" y="884"/>
                  <a:pt x="1300" y="1054"/>
                  <a:pt x="1724" y="1224"/>
                </a:cubicBezTo>
              </a:path>
            </a:pathLst>
          </a:custGeom>
          <a:noFill/>
          <a:ln w="25400">
            <a:solidFill>
              <a:schemeClr val="tx1"/>
            </a:solidFill>
            <a:round/>
            <a:headEnd/>
            <a:tailEnd/>
          </a:ln>
        </p:spPr>
        <p:txBody>
          <a:bodyPr/>
          <a:lstStyle/>
          <a:p>
            <a:endParaRPr lang="en-GB"/>
          </a:p>
        </p:txBody>
      </p:sp>
      <p:sp>
        <p:nvSpPr>
          <p:cNvPr id="90128" name="Freeform 16"/>
          <p:cNvSpPr>
            <a:spLocks/>
          </p:cNvSpPr>
          <p:nvPr/>
        </p:nvSpPr>
        <p:spPr bwMode="auto">
          <a:xfrm>
            <a:off x="5508625" y="3573463"/>
            <a:ext cx="2736850" cy="1943100"/>
          </a:xfrm>
          <a:custGeom>
            <a:avLst/>
            <a:gdLst>
              <a:gd name="T0" fmla="*/ 0 w 1724"/>
              <a:gd name="T1" fmla="*/ 0 h 1224"/>
              <a:gd name="T2" fmla="*/ 2147483647 w 1724"/>
              <a:gd name="T3" fmla="*/ 2147483647 h 1224"/>
              <a:gd name="T4" fmla="*/ 2147483647 w 1724"/>
              <a:gd name="T5" fmla="*/ 2147483647 h 1224"/>
              <a:gd name="T6" fmla="*/ 0 60000 65536"/>
              <a:gd name="T7" fmla="*/ 0 60000 65536"/>
              <a:gd name="T8" fmla="*/ 0 60000 65536"/>
              <a:gd name="T9" fmla="*/ 0 w 1724"/>
              <a:gd name="T10" fmla="*/ 0 h 1224"/>
              <a:gd name="T11" fmla="*/ 1724 w 1724"/>
              <a:gd name="T12" fmla="*/ 1224 h 1224"/>
            </a:gdLst>
            <a:ahLst/>
            <a:cxnLst>
              <a:cxn ang="T6">
                <a:pos x="T0" y="T1"/>
              </a:cxn>
              <a:cxn ang="T7">
                <a:pos x="T2" y="T3"/>
              </a:cxn>
              <a:cxn ang="T8">
                <a:pos x="T4" y="T5"/>
              </a:cxn>
            </a:cxnLst>
            <a:rect l="T9" t="T10" r="T11" b="T12"/>
            <a:pathLst>
              <a:path w="1724" h="1224">
                <a:moveTo>
                  <a:pt x="0" y="0"/>
                </a:moveTo>
                <a:cubicBezTo>
                  <a:pt x="151" y="238"/>
                  <a:pt x="303" y="476"/>
                  <a:pt x="590" y="680"/>
                </a:cubicBezTo>
                <a:cubicBezTo>
                  <a:pt x="877" y="884"/>
                  <a:pt x="1300" y="1054"/>
                  <a:pt x="1724" y="1224"/>
                </a:cubicBezTo>
              </a:path>
            </a:pathLst>
          </a:custGeom>
          <a:noFill/>
          <a:ln w="25400">
            <a:solidFill>
              <a:schemeClr val="tx1"/>
            </a:solidFill>
            <a:round/>
            <a:headEnd/>
            <a:tailEnd/>
          </a:ln>
        </p:spPr>
        <p:txBody>
          <a:bodyPr/>
          <a:lstStyle/>
          <a:p>
            <a:endParaRPr lang="en-GB"/>
          </a:p>
        </p:txBody>
      </p:sp>
      <p:sp>
        <p:nvSpPr>
          <p:cNvPr id="56327" name="Title 17"/>
          <p:cNvSpPr>
            <a:spLocks noGrp="1"/>
          </p:cNvSpPr>
          <p:nvPr>
            <p:ph type="title"/>
          </p:nvPr>
        </p:nvSpPr>
        <p:spPr>
          <a:xfrm>
            <a:off x="179388" y="115888"/>
            <a:ext cx="8229600" cy="914400"/>
          </a:xfrm>
        </p:spPr>
        <p:txBody>
          <a:bodyPr/>
          <a:lstStyle/>
          <a:p>
            <a:r>
              <a:rPr lang="en-GB" smtClean="0"/>
              <a:t>LDRs and Thermistors</a:t>
            </a:r>
          </a:p>
        </p:txBody>
      </p:sp>
    </p:spTree>
    <p:extLst>
      <p:ext uri="{BB962C8B-B14F-4D97-AF65-F5344CB8AC3E}">
        <p14:creationId xmlns:p14="http://schemas.microsoft.com/office/powerpoint/2010/main" val="230005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wipe(left)">
                                      <p:cBhvr>
                                        <p:cTn id="7" dur="500"/>
                                        <p:tgtEl>
                                          <p:spTgt spid="90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127"/>
                                        </p:tgtEl>
                                        <p:attrNameLst>
                                          <p:attrName>style.visibility</p:attrName>
                                        </p:attrNameLst>
                                      </p:cBhvr>
                                      <p:to>
                                        <p:strVal val="visible"/>
                                      </p:to>
                                    </p:set>
                                    <p:animEffect transition="in" filter="wipe(left)">
                                      <p:cBhvr>
                                        <p:cTn id="17" dur="500"/>
                                        <p:tgtEl>
                                          <p:spTgt spid="901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115"/>
                                        </p:tgtEl>
                                        <p:attrNameLst>
                                          <p:attrName>style.visibility</p:attrName>
                                        </p:attrNameLst>
                                      </p:cBhvr>
                                      <p:to>
                                        <p:strVal val="visible"/>
                                      </p:to>
                                    </p:set>
                                    <p:animEffect transition="in" filter="wipe(left)">
                                      <p:cBhvr>
                                        <p:cTn id="22" dur="500"/>
                                        <p:tgtEl>
                                          <p:spTgt spid="90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0128"/>
                                        </p:tgtEl>
                                        <p:attrNameLst>
                                          <p:attrName>style.visibility</p:attrName>
                                        </p:attrNameLst>
                                      </p:cBhvr>
                                      <p:to>
                                        <p:strVal val="visible"/>
                                      </p:to>
                                    </p:set>
                                    <p:animEffect transition="in" filter="wipe(left)">
                                      <p:cBhvr>
                                        <p:cTn id="32" dur="500"/>
                                        <p:tgtEl>
                                          <p:spTgt spid="90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p:bldP spid="90116" grpId="0"/>
      <p:bldP spid="90127" grpId="0" animBg="1"/>
      <p:bldP spid="9012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pPr eaLnBrk="1" hangingPunct="1"/>
            <a:r>
              <a:rPr lang="en-GB" smtClean="0"/>
              <a:t>P2 - Physics</a:t>
            </a:r>
          </a:p>
        </p:txBody>
      </p:sp>
      <p:sp>
        <p:nvSpPr>
          <p:cNvPr id="3" name="Subtitle 2"/>
          <p:cNvSpPr>
            <a:spLocks noGrp="1"/>
          </p:cNvSpPr>
          <p:nvPr>
            <p:ph type="subTitle" idx="1"/>
          </p:nvPr>
        </p:nvSpPr>
        <p:spPr/>
        <p:txBody>
          <a:bodyPr>
            <a:normAutofit/>
          </a:bodyPr>
          <a:lstStyle/>
          <a:p>
            <a:pPr eaLnBrk="1" fontAlgn="auto" hangingPunct="1">
              <a:spcAft>
                <a:spcPts val="0"/>
              </a:spcAft>
              <a:buFont typeface="Wingdings 3"/>
              <a:buNone/>
              <a:defRPr/>
            </a:pPr>
            <a:r>
              <a:rPr lang="en-GB" u="sng" dirty="0" smtClean="0"/>
              <a:t>Mains Electricity</a:t>
            </a:r>
            <a:endParaRPr lang="en-GB" u="sng" dirty="0"/>
          </a:p>
        </p:txBody>
      </p:sp>
    </p:spTree>
    <p:extLst>
      <p:ext uri="{BB962C8B-B14F-4D97-AF65-F5344CB8AC3E}">
        <p14:creationId xmlns:p14="http://schemas.microsoft.com/office/powerpoint/2010/main" val="35856781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340768"/>
            <a:ext cx="8229600" cy="4824536"/>
          </a:xfrm>
        </p:spPr>
        <p:txBody>
          <a:bodyPr>
            <a:normAutofit fontScale="92500" lnSpcReduction="20000"/>
          </a:bodyPr>
          <a:lstStyle/>
          <a:p>
            <a:pPr marL="274320" indent="-274320" eaLnBrk="1" fontAlgn="auto" hangingPunct="1">
              <a:spcAft>
                <a:spcPts val="0"/>
              </a:spcAft>
              <a:buFont typeface="Wingdings 3"/>
              <a:buChar char=""/>
              <a:defRPr/>
            </a:pPr>
            <a:r>
              <a:rPr lang="en-GB" dirty="0" smtClean="0">
                <a:latin typeface="+mj-lt"/>
              </a:rPr>
              <a:t>to recognise errors in the wiring of a three-pin plug</a:t>
            </a:r>
          </a:p>
          <a:p>
            <a:pPr marL="274320" indent="-274320" eaLnBrk="1" fontAlgn="auto" hangingPunct="1">
              <a:spcAft>
                <a:spcPts val="0"/>
              </a:spcAft>
              <a:buFont typeface="Wingdings 3"/>
              <a:buChar char=""/>
              <a:defRPr/>
            </a:pPr>
            <a:r>
              <a:rPr lang="en-GB" dirty="0" smtClean="0">
                <a:latin typeface="+mj-lt"/>
              </a:rPr>
              <a:t>to recognise dangerous practice in the use of mains electricity</a:t>
            </a:r>
          </a:p>
          <a:p>
            <a:pPr marL="274320" indent="-274320" eaLnBrk="1" fontAlgn="auto" hangingPunct="1">
              <a:spcAft>
                <a:spcPts val="0"/>
              </a:spcAft>
              <a:buFont typeface="Wingdings 3"/>
              <a:buChar char=""/>
              <a:defRPr/>
            </a:pPr>
            <a:r>
              <a:rPr lang="en-GB" dirty="0" smtClean="0">
                <a:latin typeface="+mj-lt"/>
              </a:rPr>
              <a:t>to compare potential differences of </a:t>
            </a:r>
            <a:r>
              <a:rPr lang="en-GB" dirty="0" err="1" smtClean="0">
                <a:latin typeface="+mj-lt"/>
              </a:rPr>
              <a:t>d.c</a:t>
            </a:r>
            <a:r>
              <a:rPr lang="en-GB" dirty="0" smtClean="0">
                <a:latin typeface="+mj-lt"/>
              </a:rPr>
              <a:t>. supplies and the peak potential difference of </a:t>
            </a:r>
            <a:r>
              <a:rPr lang="en-GB" dirty="0" err="1" smtClean="0">
                <a:latin typeface="+mj-lt"/>
              </a:rPr>
              <a:t>a.c</a:t>
            </a:r>
            <a:r>
              <a:rPr lang="en-GB" dirty="0" smtClean="0">
                <a:latin typeface="+mj-lt"/>
              </a:rPr>
              <a:t>. supplies from diagrams of oscilloscope traces</a:t>
            </a:r>
          </a:p>
          <a:p>
            <a:pPr marL="274320" indent="-274320" eaLnBrk="1" fontAlgn="auto" hangingPunct="1">
              <a:spcAft>
                <a:spcPts val="0"/>
              </a:spcAft>
              <a:buNone/>
              <a:defRPr/>
            </a:pPr>
            <a:endParaRPr lang="en-GB" dirty="0" smtClean="0">
              <a:latin typeface="+mj-lt"/>
            </a:endParaRPr>
          </a:p>
          <a:p>
            <a:pPr marL="274320" indent="-274320" eaLnBrk="1" fontAlgn="auto" hangingPunct="1">
              <a:spcAft>
                <a:spcPts val="0"/>
              </a:spcAft>
              <a:buFont typeface="Wingdings 3"/>
              <a:buChar char=""/>
              <a:defRPr/>
            </a:pPr>
            <a:r>
              <a:rPr lang="en-GB" dirty="0" smtClean="0">
                <a:latin typeface="+mj-lt"/>
              </a:rPr>
              <a:t>(HIGHER ONLY) to determine the period and hence the frequency of a supply from diagrams of oscilloscope traces</a:t>
            </a:r>
          </a:p>
        </p:txBody>
      </p:sp>
    </p:spTree>
    <p:extLst>
      <p:ext uri="{BB962C8B-B14F-4D97-AF65-F5344CB8AC3E}">
        <p14:creationId xmlns:p14="http://schemas.microsoft.com/office/powerpoint/2010/main" val="28242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Mains Electricity</a:t>
            </a:r>
            <a:endParaRPr lang="en-GB" dirty="0"/>
          </a:p>
        </p:txBody>
      </p:sp>
      <p:sp>
        <p:nvSpPr>
          <p:cNvPr id="3" name="Content Placeholder 2"/>
          <p:cNvSpPr>
            <a:spLocks noGrp="1"/>
          </p:cNvSpPr>
          <p:nvPr>
            <p:ph sz="quarter" idx="1"/>
          </p:nvPr>
        </p:nvSpPr>
        <p:spPr>
          <a:xfrm>
            <a:off x="457200" y="1443568"/>
            <a:ext cx="8229600" cy="1985432"/>
          </a:xfrm>
        </p:spPr>
        <p:txBody>
          <a:bodyPr/>
          <a:lstStyle/>
          <a:p>
            <a:r>
              <a:rPr lang="en-GB" dirty="0" smtClean="0">
                <a:latin typeface="+mj-lt"/>
              </a:rPr>
              <a:t>Mains electricity is useful but can be very dangerous. It is important to know how to use it safely</a:t>
            </a:r>
            <a:endParaRPr lang="en-GB" dirty="0">
              <a:latin typeface="+mj-lt"/>
            </a:endParaRPr>
          </a:p>
        </p:txBody>
      </p:sp>
      <p:pic>
        <p:nvPicPr>
          <p:cNvPr id="2050" name="Picture 2" descr="http://www.clker.com/cliparts/5/d/d/2/1195431989273020416liftarn_Electrical_outlet_and_plug.svg.hi.png"/>
          <p:cNvPicPr>
            <a:picLocks noChangeAspect="1" noChangeArrowheads="1"/>
          </p:cNvPicPr>
          <p:nvPr/>
        </p:nvPicPr>
        <p:blipFill>
          <a:blip r:embed="rId3" cstate="print"/>
          <a:srcRect/>
          <a:stretch>
            <a:fillRect/>
          </a:stretch>
        </p:blipFill>
        <p:spPr bwMode="auto">
          <a:xfrm>
            <a:off x="2931667" y="2494730"/>
            <a:ext cx="4088605" cy="3814590"/>
          </a:xfrm>
          <a:prstGeom prst="rect">
            <a:avLst/>
          </a:prstGeom>
          <a:noFill/>
        </p:spPr>
      </p:pic>
    </p:spTree>
    <p:extLst>
      <p:ext uri="{BB962C8B-B14F-4D97-AF65-F5344CB8AC3E}">
        <p14:creationId xmlns:p14="http://schemas.microsoft.com/office/powerpoint/2010/main" val="141091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Currents</a:t>
            </a:r>
            <a:endParaRPr lang="en-GB" dirty="0"/>
          </a:p>
        </p:txBody>
      </p:sp>
      <p:sp>
        <p:nvSpPr>
          <p:cNvPr id="3" name="Content Placeholder 2"/>
          <p:cNvSpPr>
            <a:spLocks noGrp="1"/>
          </p:cNvSpPr>
          <p:nvPr>
            <p:ph sz="quarter" idx="1"/>
          </p:nvPr>
        </p:nvSpPr>
        <p:spPr/>
        <p:txBody>
          <a:bodyPr>
            <a:normAutofit fontScale="92500" lnSpcReduction="20000"/>
          </a:bodyPr>
          <a:lstStyle/>
          <a:p>
            <a:r>
              <a:rPr lang="en-GB" dirty="0" smtClean="0">
                <a:latin typeface="+mj-lt"/>
              </a:rPr>
              <a:t>Cells and batteries supply current which always passes in the same direction. This is called </a:t>
            </a:r>
            <a:r>
              <a:rPr lang="en-GB" b="1" u="sng" dirty="0" smtClean="0">
                <a:latin typeface="+mj-lt"/>
              </a:rPr>
              <a:t>direct current (</a:t>
            </a:r>
            <a:r>
              <a:rPr lang="en-GB" b="1" u="sng" dirty="0" err="1" smtClean="0">
                <a:latin typeface="+mj-lt"/>
              </a:rPr>
              <a:t>d.c</a:t>
            </a:r>
            <a:r>
              <a:rPr lang="en-GB" b="1" u="sng" dirty="0" smtClean="0">
                <a:latin typeface="+mj-lt"/>
              </a:rPr>
              <a:t>.)</a:t>
            </a:r>
          </a:p>
          <a:p>
            <a:r>
              <a:rPr lang="en-GB" dirty="0" smtClean="0">
                <a:latin typeface="+mj-lt"/>
              </a:rPr>
              <a:t>An </a:t>
            </a:r>
            <a:r>
              <a:rPr lang="en-GB" b="1" u="sng" dirty="0" smtClean="0">
                <a:latin typeface="+mj-lt"/>
              </a:rPr>
              <a:t>alternating current (</a:t>
            </a:r>
            <a:r>
              <a:rPr lang="en-GB" b="1" u="sng" dirty="0" err="1" smtClean="0">
                <a:latin typeface="+mj-lt"/>
              </a:rPr>
              <a:t>a.c</a:t>
            </a:r>
            <a:r>
              <a:rPr lang="en-GB" b="1" u="sng" dirty="0" smtClean="0">
                <a:latin typeface="+mj-lt"/>
              </a:rPr>
              <a:t>.)</a:t>
            </a:r>
            <a:r>
              <a:rPr lang="en-GB" dirty="0" smtClean="0">
                <a:latin typeface="+mj-lt"/>
              </a:rPr>
              <a:t> is one which is constantly changing direction. Mains electricity is an </a:t>
            </a:r>
            <a:r>
              <a:rPr lang="en-GB" dirty="0" err="1" smtClean="0">
                <a:latin typeface="+mj-lt"/>
              </a:rPr>
              <a:t>a.c</a:t>
            </a:r>
            <a:r>
              <a:rPr lang="en-GB" dirty="0" smtClean="0">
                <a:latin typeface="+mj-lt"/>
              </a:rPr>
              <a:t>. supply. In the UK it has a frequency of 50 cycles per second (50 hertz)</a:t>
            </a:r>
          </a:p>
          <a:p>
            <a:pPr>
              <a:buNone/>
            </a:pPr>
            <a:endParaRPr lang="en-GB" sz="1200" dirty="0" smtClean="0">
              <a:latin typeface="+mj-lt"/>
            </a:endParaRPr>
          </a:p>
          <a:p>
            <a:r>
              <a:rPr lang="en-GB" dirty="0" smtClean="0">
                <a:latin typeface="+mj-lt"/>
              </a:rPr>
              <a:t>UK mains supply is about 230 volts</a:t>
            </a:r>
          </a:p>
          <a:p>
            <a:endParaRPr lang="en-GB" sz="1200" dirty="0" smtClean="0">
              <a:latin typeface="+mj-lt"/>
            </a:endParaRPr>
          </a:p>
          <a:p>
            <a:r>
              <a:rPr lang="en-GB" dirty="0" smtClean="0">
                <a:latin typeface="+mj-lt"/>
              </a:rPr>
              <a:t>Most electrical appliances are connected to the mains using cable and a three-pin plug</a:t>
            </a:r>
            <a:endParaRPr lang="en-GB" dirty="0">
              <a:latin typeface="+mj-lt"/>
            </a:endParaRPr>
          </a:p>
        </p:txBody>
      </p:sp>
    </p:spTree>
    <p:extLst>
      <p:ext uri="{BB962C8B-B14F-4D97-AF65-F5344CB8AC3E}">
        <p14:creationId xmlns:p14="http://schemas.microsoft.com/office/powerpoint/2010/main" val="391231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Currents</a:t>
            </a:r>
            <a:endParaRPr lang="en-GB" dirty="0"/>
          </a:p>
        </p:txBody>
      </p:sp>
      <p:sp>
        <p:nvSpPr>
          <p:cNvPr id="4" name="Line 27"/>
          <p:cNvSpPr>
            <a:spLocks noChangeShapeType="1"/>
          </p:cNvSpPr>
          <p:nvPr/>
        </p:nvSpPr>
        <p:spPr bwMode="auto">
          <a:xfrm>
            <a:off x="4211960" y="2919338"/>
            <a:ext cx="4324350" cy="0"/>
          </a:xfrm>
          <a:prstGeom prst="line">
            <a:avLst/>
          </a:prstGeom>
          <a:noFill/>
          <a:ln w="25400">
            <a:solidFill>
              <a:schemeClr val="tx2"/>
            </a:solidFill>
            <a:prstDash val="dash"/>
            <a:round/>
            <a:headEnd/>
            <a:tailEnd/>
          </a:ln>
        </p:spPr>
        <p:txBody>
          <a:bodyPr/>
          <a:lstStyle/>
          <a:p>
            <a:endParaRPr lang="en-GB"/>
          </a:p>
        </p:txBody>
      </p:sp>
      <p:sp>
        <p:nvSpPr>
          <p:cNvPr id="5" name="Line 28"/>
          <p:cNvSpPr>
            <a:spLocks noChangeShapeType="1"/>
          </p:cNvSpPr>
          <p:nvPr/>
        </p:nvSpPr>
        <p:spPr bwMode="auto">
          <a:xfrm rot="5400000">
            <a:off x="5294636" y="2989188"/>
            <a:ext cx="2462212" cy="1587"/>
          </a:xfrm>
          <a:prstGeom prst="line">
            <a:avLst/>
          </a:prstGeom>
          <a:noFill/>
          <a:ln w="25400">
            <a:solidFill>
              <a:schemeClr val="tx2"/>
            </a:solidFill>
            <a:prstDash val="dash"/>
            <a:round/>
            <a:headEnd/>
            <a:tailEnd/>
          </a:ln>
        </p:spPr>
        <p:txBody>
          <a:bodyPr/>
          <a:lstStyle/>
          <a:p>
            <a:endParaRPr lang="en-GB"/>
          </a:p>
        </p:txBody>
      </p:sp>
      <p:sp>
        <p:nvSpPr>
          <p:cNvPr id="6" name="Line 29"/>
          <p:cNvSpPr>
            <a:spLocks noChangeShapeType="1"/>
          </p:cNvSpPr>
          <p:nvPr/>
        </p:nvSpPr>
        <p:spPr bwMode="auto">
          <a:xfrm>
            <a:off x="4326260" y="2068438"/>
            <a:ext cx="4095750" cy="0"/>
          </a:xfrm>
          <a:prstGeom prst="line">
            <a:avLst/>
          </a:prstGeom>
          <a:noFill/>
          <a:ln w="31750">
            <a:solidFill>
              <a:schemeClr val="tx1"/>
            </a:solidFill>
            <a:round/>
            <a:headEnd/>
            <a:tailEnd/>
          </a:ln>
        </p:spPr>
        <p:txBody>
          <a:bodyPr/>
          <a:lstStyle/>
          <a:p>
            <a:endParaRPr lang="en-GB"/>
          </a:p>
        </p:txBody>
      </p:sp>
      <p:sp>
        <p:nvSpPr>
          <p:cNvPr id="7" name="Text Box 30"/>
          <p:cNvSpPr txBox="1">
            <a:spLocks noChangeArrowheads="1"/>
          </p:cNvSpPr>
          <p:nvPr/>
        </p:nvSpPr>
        <p:spPr bwMode="auto">
          <a:xfrm>
            <a:off x="5580112" y="1475492"/>
            <a:ext cx="1072852" cy="369332"/>
          </a:xfrm>
          <a:prstGeom prst="rect">
            <a:avLst/>
          </a:prstGeom>
          <a:noFill/>
          <a:ln w="19050">
            <a:noFill/>
            <a:miter lim="800000"/>
            <a:headEnd/>
            <a:tailEnd/>
          </a:ln>
        </p:spPr>
        <p:txBody>
          <a:bodyPr wrap="square">
            <a:spAutoFit/>
          </a:bodyPr>
          <a:lstStyle/>
          <a:p>
            <a:pPr algn="l">
              <a:spcBef>
                <a:spcPct val="50000"/>
              </a:spcBef>
            </a:pPr>
            <a:r>
              <a:rPr lang="en-GB" dirty="0" smtClean="0"/>
              <a:t>Voltage</a:t>
            </a:r>
            <a:endParaRPr lang="en-GB" dirty="0"/>
          </a:p>
        </p:txBody>
      </p:sp>
      <p:sp>
        <p:nvSpPr>
          <p:cNvPr id="8" name="Text Box 32"/>
          <p:cNvSpPr txBox="1">
            <a:spLocks noChangeArrowheads="1"/>
          </p:cNvSpPr>
          <p:nvPr/>
        </p:nvSpPr>
        <p:spPr bwMode="auto">
          <a:xfrm>
            <a:off x="8011988" y="2924944"/>
            <a:ext cx="952500" cy="457200"/>
          </a:xfrm>
          <a:prstGeom prst="rect">
            <a:avLst/>
          </a:prstGeom>
          <a:noFill/>
          <a:ln w="19050">
            <a:noFill/>
            <a:miter lim="800000"/>
            <a:headEnd/>
            <a:tailEnd/>
          </a:ln>
        </p:spPr>
        <p:txBody>
          <a:bodyPr>
            <a:spAutoFit/>
          </a:bodyPr>
          <a:lstStyle/>
          <a:p>
            <a:pPr algn="l">
              <a:spcBef>
                <a:spcPct val="50000"/>
              </a:spcBef>
            </a:pPr>
            <a:r>
              <a:rPr lang="en-GB"/>
              <a:t>Time</a:t>
            </a:r>
          </a:p>
        </p:txBody>
      </p:sp>
      <p:sp>
        <p:nvSpPr>
          <p:cNvPr id="9" name="TextBox 8"/>
          <p:cNvSpPr txBox="1"/>
          <p:nvPr/>
        </p:nvSpPr>
        <p:spPr>
          <a:xfrm>
            <a:off x="539552" y="1556792"/>
            <a:ext cx="3096344" cy="646331"/>
          </a:xfrm>
          <a:prstGeom prst="rect">
            <a:avLst/>
          </a:prstGeom>
          <a:noFill/>
        </p:spPr>
        <p:txBody>
          <a:bodyPr wrap="square" rtlCol="0">
            <a:spAutoFit/>
          </a:bodyPr>
          <a:lstStyle/>
          <a:p>
            <a:r>
              <a:rPr lang="en-GB" b="1" dirty="0" smtClean="0">
                <a:latin typeface="+mj-lt"/>
              </a:rPr>
              <a:t>Direct Current </a:t>
            </a:r>
            <a:r>
              <a:rPr lang="en-GB" dirty="0" smtClean="0">
                <a:latin typeface="+mj-lt"/>
              </a:rPr>
              <a:t>– flows in one direction only</a:t>
            </a:r>
            <a:endParaRPr lang="en-GB" dirty="0">
              <a:latin typeface="+mj-lt"/>
            </a:endParaRPr>
          </a:p>
        </p:txBody>
      </p:sp>
      <p:grpSp>
        <p:nvGrpSpPr>
          <p:cNvPr id="10" name="Group 5"/>
          <p:cNvGrpSpPr>
            <a:grpSpLocks/>
          </p:cNvGrpSpPr>
          <p:nvPr/>
        </p:nvGrpSpPr>
        <p:grpSpPr bwMode="auto">
          <a:xfrm>
            <a:off x="791716" y="3966294"/>
            <a:ext cx="3238500" cy="1943100"/>
            <a:chOff x="2184" y="2220"/>
            <a:chExt cx="2040" cy="1224"/>
          </a:xfrm>
        </p:grpSpPr>
        <p:grpSp>
          <p:nvGrpSpPr>
            <p:cNvPr id="11" name="Group 6"/>
            <p:cNvGrpSpPr>
              <a:grpSpLocks/>
            </p:cNvGrpSpPr>
            <p:nvPr/>
          </p:nvGrpSpPr>
          <p:grpSpPr bwMode="auto">
            <a:xfrm>
              <a:off x="3000" y="2832"/>
              <a:ext cx="408" cy="612"/>
              <a:chOff x="3000" y="2832"/>
              <a:chExt cx="408" cy="612"/>
            </a:xfrm>
          </p:grpSpPr>
          <p:sp>
            <p:nvSpPr>
              <p:cNvPr id="24" name="Arc 7"/>
              <p:cNvSpPr>
                <a:spLocks/>
              </p:cNvSpPr>
              <p:nvPr/>
            </p:nvSpPr>
            <p:spPr bwMode="auto">
              <a:xfrm flipV="1">
                <a:off x="3204"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sp>
            <p:nvSpPr>
              <p:cNvPr id="25" name="Arc 8"/>
              <p:cNvSpPr>
                <a:spLocks/>
              </p:cNvSpPr>
              <p:nvPr/>
            </p:nvSpPr>
            <p:spPr bwMode="auto">
              <a:xfrm flipH="1" flipV="1">
                <a:off x="3000"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grpSp>
        <p:grpSp>
          <p:nvGrpSpPr>
            <p:cNvPr id="12" name="Group 9"/>
            <p:cNvGrpSpPr>
              <a:grpSpLocks/>
            </p:cNvGrpSpPr>
            <p:nvPr/>
          </p:nvGrpSpPr>
          <p:grpSpPr bwMode="auto">
            <a:xfrm flipV="1">
              <a:off x="2592" y="2220"/>
              <a:ext cx="408" cy="612"/>
              <a:chOff x="3000" y="2832"/>
              <a:chExt cx="408" cy="612"/>
            </a:xfrm>
          </p:grpSpPr>
          <p:sp>
            <p:nvSpPr>
              <p:cNvPr id="22" name="Arc 10"/>
              <p:cNvSpPr>
                <a:spLocks/>
              </p:cNvSpPr>
              <p:nvPr/>
            </p:nvSpPr>
            <p:spPr bwMode="auto">
              <a:xfrm flipV="1">
                <a:off x="3204"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sp>
            <p:nvSpPr>
              <p:cNvPr id="23" name="Arc 11"/>
              <p:cNvSpPr>
                <a:spLocks/>
              </p:cNvSpPr>
              <p:nvPr/>
            </p:nvSpPr>
            <p:spPr bwMode="auto">
              <a:xfrm flipH="1" flipV="1">
                <a:off x="3000"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grpSp>
        <p:grpSp>
          <p:nvGrpSpPr>
            <p:cNvPr id="13" name="Group 12"/>
            <p:cNvGrpSpPr>
              <a:grpSpLocks/>
            </p:cNvGrpSpPr>
            <p:nvPr/>
          </p:nvGrpSpPr>
          <p:grpSpPr bwMode="auto">
            <a:xfrm flipV="1">
              <a:off x="3408" y="2220"/>
              <a:ext cx="408" cy="612"/>
              <a:chOff x="3000" y="2832"/>
              <a:chExt cx="408" cy="612"/>
            </a:xfrm>
          </p:grpSpPr>
          <p:sp>
            <p:nvSpPr>
              <p:cNvPr id="20" name="Arc 13"/>
              <p:cNvSpPr>
                <a:spLocks/>
              </p:cNvSpPr>
              <p:nvPr/>
            </p:nvSpPr>
            <p:spPr bwMode="auto">
              <a:xfrm flipV="1">
                <a:off x="3204"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sp>
            <p:nvSpPr>
              <p:cNvPr id="21" name="Arc 14"/>
              <p:cNvSpPr>
                <a:spLocks/>
              </p:cNvSpPr>
              <p:nvPr/>
            </p:nvSpPr>
            <p:spPr bwMode="auto">
              <a:xfrm flipH="1" flipV="1">
                <a:off x="3000"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grpSp>
        <p:grpSp>
          <p:nvGrpSpPr>
            <p:cNvPr id="14" name="Group 15"/>
            <p:cNvGrpSpPr>
              <a:grpSpLocks/>
            </p:cNvGrpSpPr>
            <p:nvPr/>
          </p:nvGrpSpPr>
          <p:grpSpPr bwMode="auto">
            <a:xfrm>
              <a:off x="3816" y="2808"/>
              <a:ext cx="408" cy="612"/>
              <a:chOff x="3000" y="2832"/>
              <a:chExt cx="408" cy="612"/>
            </a:xfrm>
          </p:grpSpPr>
          <p:sp>
            <p:nvSpPr>
              <p:cNvPr id="18" name="Arc 16"/>
              <p:cNvSpPr>
                <a:spLocks/>
              </p:cNvSpPr>
              <p:nvPr/>
            </p:nvSpPr>
            <p:spPr bwMode="auto">
              <a:xfrm flipV="1">
                <a:off x="3204"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sp>
            <p:nvSpPr>
              <p:cNvPr id="19" name="Arc 17"/>
              <p:cNvSpPr>
                <a:spLocks/>
              </p:cNvSpPr>
              <p:nvPr/>
            </p:nvSpPr>
            <p:spPr bwMode="auto">
              <a:xfrm flipH="1" flipV="1">
                <a:off x="3000"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grpSp>
        <p:grpSp>
          <p:nvGrpSpPr>
            <p:cNvPr id="15" name="Group 18"/>
            <p:cNvGrpSpPr>
              <a:grpSpLocks/>
            </p:cNvGrpSpPr>
            <p:nvPr/>
          </p:nvGrpSpPr>
          <p:grpSpPr bwMode="auto">
            <a:xfrm>
              <a:off x="2184" y="2826"/>
              <a:ext cx="408" cy="612"/>
              <a:chOff x="3000" y="2832"/>
              <a:chExt cx="408" cy="612"/>
            </a:xfrm>
          </p:grpSpPr>
          <p:sp>
            <p:nvSpPr>
              <p:cNvPr id="16" name="Arc 19"/>
              <p:cNvSpPr>
                <a:spLocks/>
              </p:cNvSpPr>
              <p:nvPr/>
            </p:nvSpPr>
            <p:spPr bwMode="auto">
              <a:xfrm flipV="1">
                <a:off x="3204"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sp>
            <p:nvSpPr>
              <p:cNvPr id="17" name="Arc 20"/>
              <p:cNvSpPr>
                <a:spLocks/>
              </p:cNvSpPr>
              <p:nvPr/>
            </p:nvSpPr>
            <p:spPr bwMode="auto">
              <a:xfrm flipH="1" flipV="1">
                <a:off x="3000" y="2832"/>
                <a:ext cx="204" cy="6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1750">
                <a:solidFill>
                  <a:schemeClr val="tx1"/>
                </a:solidFill>
                <a:round/>
                <a:headEnd/>
                <a:tailEnd/>
              </a:ln>
            </p:spPr>
            <p:txBody>
              <a:bodyPr wrap="none" anchor="ctr"/>
              <a:lstStyle/>
              <a:p>
                <a:endParaRPr lang="en-GB"/>
              </a:p>
            </p:txBody>
          </p:sp>
        </p:grpSp>
      </p:grpSp>
      <p:sp>
        <p:nvSpPr>
          <p:cNvPr id="26" name="Line 21"/>
          <p:cNvSpPr>
            <a:spLocks noChangeShapeType="1"/>
          </p:cNvSpPr>
          <p:nvPr/>
        </p:nvSpPr>
        <p:spPr bwMode="auto">
          <a:xfrm>
            <a:off x="86866" y="4937844"/>
            <a:ext cx="4324350" cy="0"/>
          </a:xfrm>
          <a:prstGeom prst="line">
            <a:avLst/>
          </a:prstGeom>
          <a:noFill/>
          <a:ln w="25400">
            <a:solidFill>
              <a:schemeClr val="tx2"/>
            </a:solidFill>
            <a:prstDash val="dash"/>
            <a:round/>
            <a:headEnd/>
            <a:tailEnd/>
          </a:ln>
        </p:spPr>
        <p:txBody>
          <a:bodyPr/>
          <a:lstStyle/>
          <a:p>
            <a:endParaRPr lang="en-GB"/>
          </a:p>
        </p:txBody>
      </p:sp>
      <p:sp>
        <p:nvSpPr>
          <p:cNvPr id="27" name="Line 22"/>
          <p:cNvSpPr>
            <a:spLocks noChangeShapeType="1"/>
          </p:cNvSpPr>
          <p:nvPr/>
        </p:nvSpPr>
        <p:spPr bwMode="auto">
          <a:xfrm rot="5400000">
            <a:off x="1264792" y="4912444"/>
            <a:ext cx="2271712" cy="1587"/>
          </a:xfrm>
          <a:prstGeom prst="line">
            <a:avLst/>
          </a:prstGeom>
          <a:noFill/>
          <a:ln w="25400">
            <a:solidFill>
              <a:schemeClr val="tx2"/>
            </a:solidFill>
            <a:prstDash val="dash"/>
            <a:round/>
            <a:headEnd/>
            <a:tailEnd/>
          </a:ln>
        </p:spPr>
        <p:txBody>
          <a:bodyPr/>
          <a:lstStyle/>
          <a:p>
            <a:endParaRPr lang="en-GB"/>
          </a:p>
        </p:txBody>
      </p:sp>
      <p:sp>
        <p:nvSpPr>
          <p:cNvPr id="28" name="Text Box 23"/>
          <p:cNvSpPr txBox="1">
            <a:spLocks noChangeArrowheads="1"/>
          </p:cNvSpPr>
          <p:nvPr/>
        </p:nvSpPr>
        <p:spPr bwMode="auto">
          <a:xfrm>
            <a:off x="1439416" y="3229694"/>
            <a:ext cx="1943100" cy="369332"/>
          </a:xfrm>
          <a:prstGeom prst="rect">
            <a:avLst/>
          </a:prstGeom>
          <a:noFill/>
          <a:ln w="19050">
            <a:noFill/>
            <a:miter lim="800000"/>
            <a:headEnd/>
            <a:tailEnd/>
          </a:ln>
        </p:spPr>
        <p:txBody>
          <a:bodyPr>
            <a:spAutoFit/>
          </a:bodyPr>
          <a:lstStyle/>
          <a:p>
            <a:pPr>
              <a:spcBef>
                <a:spcPct val="50000"/>
              </a:spcBef>
            </a:pPr>
            <a:r>
              <a:rPr lang="en-GB" dirty="0"/>
              <a:t>1/50</a:t>
            </a:r>
            <a:r>
              <a:rPr lang="en-GB" baseline="30000" dirty="0"/>
              <a:t>th</a:t>
            </a:r>
            <a:r>
              <a:rPr lang="en-GB" dirty="0"/>
              <a:t> </a:t>
            </a:r>
            <a:r>
              <a:rPr lang="en-GB" dirty="0" smtClean="0"/>
              <a:t>second</a:t>
            </a:r>
            <a:endParaRPr lang="en-GB" dirty="0"/>
          </a:p>
        </p:txBody>
      </p:sp>
      <p:sp>
        <p:nvSpPr>
          <p:cNvPr id="29" name="Line 24"/>
          <p:cNvSpPr>
            <a:spLocks noChangeShapeType="1"/>
          </p:cNvSpPr>
          <p:nvPr/>
        </p:nvSpPr>
        <p:spPr bwMode="auto">
          <a:xfrm>
            <a:off x="1571179" y="3705944"/>
            <a:ext cx="1619250" cy="0"/>
          </a:xfrm>
          <a:prstGeom prst="line">
            <a:avLst/>
          </a:prstGeom>
          <a:noFill/>
          <a:ln w="38100">
            <a:solidFill>
              <a:srgbClr val="FF0000"/>
            </a:solidFill>
            <a:round/>
            <a:headEnd type="triangle" w="med" len="med"/>
            <a:tailEnd type="triangle" w="med" len="med"/>
          </a:ln>
        </p:spPr>
        <p:txBody>
          <a:bodyPr/>
          <a:lstStyle/>
          <a:p>
            <a:endParaRPr lang="en-GB"/>
          </a:p>
        </p:txBody>
      </p:sp>
      <p:sp>
        <p:nvSpPr>
          <p:cNvPr id="30" name="Line 25"/>
          <p:cNvSpPr>
            <a:spLocks noChangeShapeType="1"/>
          </p:cNvSpPr>
          <p:nvPr/>
        </p:nvSpPr>
        <p:spPr bwMode="auto">
          <a:xfrm rot="5400000">
            <a:off x="3113435" y="4430638"/>
            <a:ext cx="933450" cy="1588"/>
          </a:xfrm>
          <a:prstGeom prst="line">
            <a:avLst/>
          </a:prstGeom>
          <a:noFill/>
          <a:ln w="38100">
            <a:solidFill>
              <a:srgbClr val="FF0000"/>
            </a:solidFill>
            <a:round/>
            <a:headEnd type="triangle" w="med" len="med"/>
            <a:tailEnd type="triangle" w="med" len="med"/>
          </a:ln>
        </p:spPr>
        <p:txBody>
          <a:bodyPr/>
          <a:lstStyle/>
          <a:p>
            <a:endParaRPr lang="en-GB"/>
          </a:p>
        </p:txBody>
      </p:sp>
      <p:sp>
        <p:nvSpPr>
          <p:cNvPr id="31" name="Text Box 26"/>
          <p:cNvSpPr txBox="1">
            <a:spLocks noChangeArrowheads="1"/>
          </p:cNvSpPr>
          <p:nvPr/>
        </p:nvSpPr>
        <p:spPr bwMode="auto">
          <a:xfrm>
            <a:off x="3640832" y="4211796"/>
            <a:ext cx="1219200" cy="369332"/>
          </a:xfrm>
          <a:prstGeom prst="rect">
            <a:avLst/>
          </a:prstGeom>
          <a:noFill/>
          <a:ln w="19050">
            <a:noFill/>
            <a:miter lim="800000"/>
            <a:headEnd/>
            <a:tailEnd/>
          </a:ln>
        </p:spPr>
        <p:txBody>
          <a:bodyPr>
            <a:spAutoFit/>
          </a:bodyPr>
          <a:lstStyle/>
          <a:p>
            <a:pPr>
              <a:spcBef>
                <a:spcPct val="50000"/>
              </a:spcBef>
            </a:pPr>
            <a:r>
              <a:rPr lang="en-GB" dirty="0"/>
              <a:t>230V</a:t>
            </a:r>
          </a:p>
        </p:txBody>
      </p:sp>
      <p:sp>
        <p:nvSpPr>
          <p:cNvPr id="32" name="Text Box 31"/>
          <p:cNvSpPr txBox="1">
            <a:spLocks noChangeArrowheads="1"/>
          </p:cNvSpPr>
          <p:nvPr/>
        </p:nvSpPr>
        <p:spPr bwMode="auto">
          <a:xfrm>
            <a:off x="1403648" y="5877272"/>
            <a:ext cx="1278210" cy="369332"/>
          </a:xfrm>
          <a:prstGeom prst="rect">
            <a:avLst/>
          </a:prstGeom>
          <a:noFill/>
          <a:ln w="19050">
            <a:noFill/>
            <a:miter lim="800000"/>
            <a:headEnd/>
            <a:tailEnd/>
          </a:ln>
        </p:spPr>
        <p:txBody>
          <a:bodyPr wrap="square">
            <a:spAutoFit/>
          </a:bodyPr>
          <a:lstStyle/>
          <a:p>
            <a:pPr algn="l">
              <a:spcBef>
                <a:spcPct val="50000"/>
              </a:spcBef>
            </a:pPr>
            <a:r>
              <a:rPr lang="en-GB" dirty="0" smtClean="0"/>
              <a:t>Voltage</a:t>
            </a:r>
            <a:endParaRPr lang="en-GB" dirty="0"/>
          </a:p>
        </p:txBody>
      </p:sp>
      <p:sp>
        <p:nvSpPr>
          <p:cNvPr id="33" name="Text Box 33"/>
          <p:cNvSpPr txBox="1">
            <a:spLocks noChangeArrowheads="1"/>
          </p:cNvSpPr>
          <p:nvPr/>
        </p:nvSpPr>
        <p:spPr bwMode="auto">
          <a:xfrm>
            <a:off x="4182616" y="4963244"/>
            <a:ext cx="749424" cy="369332"/>
          </a:xfrm>
          <a:prstGeom prst="rect">
            <a:avLst/>
          </a:prstGeom>
          <a:noFill/>
          <a:ln w="19050">
            <a:noFill/>
            <a:miter lim="800000"/>
            <a:headEnd/>
            <a:tailEnd/>
          </a:ln>
        </p:spPr>
        <p:txBody>
          <a:bodyPr wrap="square">
            <a:spAutoFit/>
          </a:bodyPr>
          <a:lstStyle/>
          <a:p>
            <a:pPr algn="l">
              <a:spcBef>
                <a:spcPct val="50000"/>
              </a:spcBef>
            </a:pPr>
            <a:r>
              <a:rPr lang="en-GB" dirty="0" smtClean="0"/>
              <a:t>Time</a:t>
            </a:r>
            <a:endParaRPr lang="en-GB" dirty="0"/>
          </a:p>
        </p:txBody>
      </p:sp>
      <p:sp>
        <p:nvSpPr>
          <p:cNvPr id="34" name="TextBox 33"/>
          <p:cNvSpPr txBox="1"/>
          <p:nvPr/>
        </p:nvSpPr>
        <p:spPr>
          <a:xfrm>
            <a:off x="5220072" y="4510861"/>
            <a:ext cx="3096344" cy="1200329"/>
          </a:xfrm>
          <a:prstGeom prst="rect">
            <a:avLst/>
          </a:prstGeom>
          <a:noFill/>
        </p:spPr>
        <p:txBody>
          <a:bodyPr wrap="square" rtlCol="0">
            <a:spAutoFit/>
          </a:bodyPr>
          <a:lstStyle/>
          <a:p>
            <a:r>
              <a:rPr lang="en-GB" b="1" dirty="0" smtClean="0">
                <a:latin typeface="+mj-lt"/>
              </a:rPr>
              <a:t>Alternating Current </a:t>
            </a:r>
            <a:r>
              <a:rPr lang="en-GB" dirty="0" smtClean="0">
                <a:latin typeface="+mj-lt"/>
              </a:rPr>
              <a:t>– changes direction 50 times every second (frequency = 50 hertz)</a:t>
            </a:r>
            <a:endParaRPr lang="en-GB" dirty="0">
              <a:latin typeface="+mj-lt"/>
            </a:endParaRPr>
          </a:p>
        </p:txBody>
      </p:sp>
    </p:spTree>
    <p:extLst>
      <p:ext uri="{BB962C8B-B14F-4D97-AF65-F5344CB8AC3E}">
        <p14:creationId xmlns:p14="http://schemas.microsoft.com/office/powerpoint/2010/main" val="154596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up)">
                                      <p:cBhvr>
                                        <p:cTn id="34" dur="500"/>
                                        <p:tgtEl>
                                          <p:spTgt spid="30"/>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28" grpId="0" autoUpdateAnimBg="0"/>
      <p:bldP spid="29" grpId="0" animBg="1"/>
      <p:bldP spid="30" grpId="0" animBg="1"/>
      <p:bldP spid="31" grpId="0" autoUpdateAnimBg="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78" name="Object 14"/>
          <p:cNvGraphicFramePr>
            <a:graphicFrameLocks noChangeAspect="1"/>
          </p:cNvGraphicFramePr>
          <p:nvPr/>
        </p:nvGraphicFramePr>
        <p:xfrm>
          <a:off x="838200" y="4800600"/>
          <a:ext cx="3763963" cy="1630363"/>
        </p:xfrm>
        <a:graphic>
          <a:graphicData uri="http://schemas.openxmlformats.org/presentationml/2006/ole">
            <mc:AlternateContent xmlns:mc="http://schemas.openxmlformats.org/markup-compatibility/2006">
              <mc:Choice xmlns:v="urn:schemas-microsoft-com:vml" Requires="v">
                <p:oleObj spid="_x0000_s1026" name="CorelDRAW 6.0" r:id="rId4" imgW="6611760" imgH="2863800" progId="">
                  <p:embed/>
                </p:oleObj>
              </mc:Choice>
              <mc:Fallback>
                <p:oleObj name="CorelDRAW 6.0" r:id="rId4" imgW="6611760" imgH="2863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00600"/>
                        <a:ext cx="3763963"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2"/>
          <p:cNvSpPr>
            <a:spLocks noGrp="1" noChangeArrowheads="1"/>
          </p:cNvSpPr>
          <p:nvPr>
            <p:ph type="title"/>
          </p:nvPr>
        </p:nvSpPr>
        <p:spPr>
          <a:xfrm>
            <a:off x="250825" y="260350"/>
            <a:ext cx="9144000" cy="614363"/>
          </a:xfrm>
        </p:spPr>
        <p:txBody>
          <a:bodyPr>
            <a:normAutofit fontScale="90000"/>
          </a:bodyPr>
          <a:lstStyle/>
          <a:p>
            <a:pPr eaLnBrk="1" hangingPunct="1"/>
            <a:r>
              <a:rPr lang="en-GB" smtClean="0"/>
              <a:t>Speed vs. Velocity</a:t>
            </a:r>
          </a:p>
        </p:txBody>
      </p:sp>
      <p:sp>
        <p:nvSpPr>
          <p:cNvPr id="36867" name="Text Box 3"/>
          <p:cNvSpPr txBox="1">
            <a:spLocks noChangeArrowheads="1"/>
          </p:cNvSpPr>
          <p:nvPr/>
        </p:nvSpPr>
        <p:spPr bwMode="auto">
          <a:xfrm>
            <a:off x="0" y="1219200"/>
            <a:ext cx="9144000" cy="369888"/>
          </a:xfrm>
          <a:prstGeom prst="rect">
            <a:avLst/>
          </a:prstGeom>
          <a:noFill/>
          <a:ln w="9525">
            <a:noFill/>
            <a:miter lim="800000"/>
            <a:headEnd/>
            <a:tailEnd/>
          </a:ln>
        </p:spPr>
        <p:txBody>
          <a:bodyPr>
            <a:spAutoFit/>
          </a:bodyPr>
          <a:lstStyle/>
          <a:p>
            <a:pPr>
              <a:spcBef>
                <a:spcPct val="50000"/>
              </a:spcBef>
            </a:pPr>
            <a:r>
              <a:rPr lang="en-GB">
                <a:latin typeface="Gill Sans MT" pitchFamily="34" charset="0"/>
              </a:rPr>
              <a:t>Speed is simply how fast you are travelling…</a:t>
            </a:r>
          </a:p>
        </p:txBody>
      </p:sp>
      <p:sp>
        <p:nvSpPr>
          <p:cNvPr id="36868" name="Text Box 4"/>
          <p:cNvSpPr txBox="1">
            <a:spLocks noChangeArrowheads="1"/>
          </p:cNvSpPr>
          <p:nvPr/>
        </p:nvSpPr>
        <p:spPr bwMode="auto">
          <a:xfrm>
            <a:off x="0" y="4191000"/>
            <a:ext cx="9144000" cy="369888"/>
          </a:xfrm>
          <a:prstGeom prst="rect">
            <a:avLst/>
          </a:prstGeom>
          <a:noFill/>
          <a:ln w="9525">
            <a:noFill/>
            <a:miter lim="800000"/>
            <a:headEnd/>
            <a:tailEnd/>
          </a:ln>
        </p:spPr>
        <p:txBody>
          <a:bodyPr>
            <a:spAutoFit/>
          </a:bodyPr>
          <a:lstStyle/>
          <a:p>
            <a:pPr>
              <a:spcBef>
                <a:spcPct val="50000"/>
              </a:spcBef>
            </a:pPr>
            <a:r>
              <a:rPr lang="en-GB" i="1">
                <a:latin typeface="Gill Sans MT" pitchFamily="34" charset="0"/>
              </a:rPr>
              <a:t>Velocity is “speed in a given direction”…</a:t>
            </a:r>
          </a:p>
        </p:txBody>
      </p:sp>
      <p:grpSp>
        <p:nvGrpSpPr>
          <p:cNvPr id="2" name="Group 12"/>
          <p:cNvGrpSpPr>
            <a:grpSpLocks/>
          </p:cNvGrpSpPr>
          <p:nvPr/>
        </p:nvGrpSpPr>
        <p:grpSpPr bwMode="auto">
          <a:xfrm>
            <a:off x="4716463" y="1916113"/>
            <a:ext cx="4191000" cy="1266825"/>
            <a:chOff x="2928" y="1440"/>
            <a:chExt cx="2640" cy="798"/>
          </a:xfrm>
        </p:grpSpPr>
        <p:sp>
          <p:nvSpPr>
            <p:cNvPr id="1036" name="AutoShape 7"/>
            <p:cNvSpPr>
              <a:spLocks noChangeArrowheads="1"/>
            </p:cNvSpPr>
            <p:nvPr/>
          </p:nvSpPr>
          <p:spPr bwMode="auto">
            <a:xfrm>
              <a:off x="3109" y="1758"/>
              <a:ext cx="2352" cy="480"/>
            </a:xfrm>
            <a:prstGeom prst="rightArrow">
              <a:avLst>
                <a:gd name="adj1" fmla="val 50000"/>
                <a:gd name="adj2" fmla="val 122500"/>
              </a:avLst>
            </a:prstGeom>
            <a:solidFill>
              <a:schemeClr val="accent1"/>
            </a:solidFill>
            <a:ln w="9525">
              <a:solidFill>
                <a:schemeClr val="tx1"/>
              </a:solidFill>
              <a:miter lim="800000"/>
              <a:headEnd/>
              <a:tailEnd/>
            </a:ln>
          </p:spPr>
          <p:txBody>
            <a:bodyPr wrap="none" anchor="ctr"/>
            <a:lstStyle/>
            <a:p>
              <a:endParaRPr lang="en-GB">
                <a:latin typeface="Gill Sans MT" pitchFamily="34" charset="0"/>
              </a:endParaRPr>
            </a:p>
          </p:txBody>
        </p:sp>
        <p:sp>
          <p:nvSpPr>
            <p:cNvPr id="1037" name="Text Box 8"/>
            <p:cNvSpPr txBox="1">
              <a:spLocks noChangeArrowheads="1"/>
            </p:cNvSpPr>
            <p:nvPr/>
          </p:nvSpPr>
          <p:spPr bwMode="auto">
            <a:xfrm>
              <a:off x="2928" y="1440"/>
              <a:ext cx="2640" cy="518"/>
            </a:xfrm>
            <a:prstGeom prst="rect">
              <a:avLst/>
            </a:prstGeom>
            <a:noFill/>
            <a:ln w="9525">
              <a:noFill/>
              <a:miter lim="800000"/>
              <a:headEnd/>
              <a:tailEnd/>
            </a:ln>
          </p:spPr>
          <p:txBody>
            <a:bodyPr>
              <a:spAutoFit/>
            </a:bodyPr>
            <a:lstStyle/>
            <a:p>
              <a:pPr>
                <a:spcBef>
                  <a:spcPct val="50000"/>
                </a:spcBef>
              </a:pPr>
              <a:r>
                <a:rPr lang="en-GB">
                  <a:latin typeface="Gill Sans MT" pitchFamily="34" charset="0"/>
                </a:rPr>
                <a:t>This car is travelling at a speed of 20m/s</a:t>
              </a:r>
            </a:p>
          </p:txBody>
        </p:sp>
      </p:grpSp>
      <p:grpSp>
        <p:nvGrpSpPr>
          <p:cNvPr id="3" name="Group 11"/>
          <p:cNvGrpSpPr>
            <a:grpSpLocks/>
          </p:cNvGrpSpPr>
          <p:nvPr/>
        </p:nvGrpSpPr>
        <p:grpSpPr bwMode="auto">
          <a:xfrm>
            <a:off x="4716463" y="4724400"/>
            <a:ext cx="4191000" cy="1338263"/>
            <a:chOff x="2928" y="3312"/>
            <a:chExt cx="2640" cy="843"/>
          </a:xfrm>
        </p:grpSpPr>
        <p:sp>
          <p:nvSpPr>
            <p:cNvPr id="1034" name="AutoShape 10"/>
            <p:cNvSpPr>
              <a:spLocks noChangeArrowheads="1"/>
            </p:cNvSpPr>
            <p:nvPr/>
          </p:nvSpPr>
          <p:spPr bwMode="auto">
            <a:xfrm>
              <a:off x="3064" y="3675"/>
              <a:ext cx="2352" cy="480"/>
            </a:xfrm>
            <a:prstGeom prst="rightArrow">
              <a:avLst>
                <a:gd name="adj1" fmla="val 50000"/>
                <a:gd name="adj2" fmla="val 122500"/>
              </a:avLst>
            </a:prstGeom>
            <a:solidFill>
              <a:schemeClr val="accent1"/>
            </a:solidFill>
            <a:ln w="9525">
              <a:solidFill>
                <a:schemeClr val="tx1"/>
              </a:solidFill>
              <a:miter lim="800000"/>
              <a:headEnd/>
              <a:tailEnd/>
            </a:ln>
          </p:spPr>
          <p:txBody>
            <a:bodyPr wrap="none" anchor="ctr"/>
            <a:lstStyle/>
            <a:p>
              <a:endParaRPr lang="en-GB">
                <a:latin typeface="Gill Sans MT" pitchFamily="34" charset="0"/>
              </a:endParaRPr>
            </a:p>
          </p:txBody>
        </p:sp>
        <p:sp>
          <p:nvSpPr>
            <p:cNvPr id="1035" name="Text Box 9"/>
            <p:cNvSpPr txBox="1">
              <a:spLocks noChangeArrowheads="1"/>
            </p:cNvSpPr>
            <p:nvPr/>
          </p:nvSpPr>
          <p:spPr bwMode="auto">
            <a:xfrm>
              <a:off x="2928" y="3312"/>
              <a:ext cx="2640" cy="518"/>
            </a:xfrm>
            <a:prstGeom prst="rect">
              <a:avLst/>
            </a:prstGeom>
            <a:noFill/>
            <a:ln w="9525">
              <a:noFill/>
              <a:miter lim="800000"/>
              <a:headEnd/>
              <a:tailEnd/>
            </a:ln>
          </p:spPr>
          <p:txBody>
            <a:bodyPr>
              <a:spAutoFit/>
            </a:bodyPr>
            <a:lstStyle/>
            <a:p>
              <a:pPr>
                <a:spcBef>
                  <a:spcPct val="50000"/>
                </a:spcBef>
              </a:pPr>
              <a:r>
                <a:rPr lang="en-GB">
                  <a:latin typeface="Gill Sans MT" pitchFamily="34" charset="0"/>
                </a:rPr>
                <a:t>This car is travelling at a velocity of 20m/s east</a:t>
              </a:r>
            </a:p>
          </p:txBody>
        </p:sp>
      </p:grpSp>
      <p:graphicFrame>
        <p:nvGraphicFramePr>
          <p:cNvPr id="36879" name="Object 15"/>
          <p:cNvGraphicFramePr>
            <a:graphicFrameLocks noChangeAspect="1"/>
          </p:cNvGraphicFramePr>
          <p:nvPr/>
        </p:nvGraphicFramePr>
        <p:xfrm>
          <a:off x="838200" y="1828800"/>
          <a:ext cx="3763963" cy="1630363"/>
        </p:xfrm>
        <a:graphic>
          <a:graphicData uri="http://schemas.openxmlformats.org/presentationml/2006/ole">
            <mc:AlternateContent xmlns:mc="http://schemas.openxmlformats.org/markup-compatibility/2006">
              <mc:Choice xmlns:v="urn:schemas-microsoft-com:vml" Requires="v">
                <p:oleObj spid="_x0000_s1027" name="CorelDRAW 6.0" r:id="rId6" imgW="6611760" imgH="2863800" progId="">
                  <p:embed/>
                </p:oleObj>
              </mc:Choice>
              <mc:Fallback>
                <p:oleObj name="CorelDRAW 6.0" r:id="rId6" imgW="6611760" imgH="2863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828800"/>
                        <a:ext cx="3763963"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943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ipe(left)">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879"/>
                                        </p:tgtEl>
                                        <p:attrNameLst>
                                          <p:attrName>style.visibility</p:attrName>
                                        </p:attrNameLst>
                                      </p:cBhvr>
                                      <p:to>
                                        <p:strVal val="visible"/>
                                      </p:to>
                                    </p:set>
                                    <p:anim calcmode="lin" valueType="num">
                                      <p:cBhvr additive="base">
                                        <p:cTn id="12" dur="500" fill="hold"/>
                                        <p:tgtEl>
                                          <p:spTgt spid="36879"/>
                                        </p:tgtEl>
                                        <p:attrNameLst>
                                          <p:attrName>ppt_x</p:attrName>
                                        </p:attrNameLst>
                                      </p:cBhvr>
                                      <p:tavLst>
                                        <p:tav tm="0">
                                          <p:val>
                                            <p:strVal val="0-#ppt_w/2"/>
                                          </p:val>
                                        </p:tav>
                                        <p:tav tm="100000">
                                          <p:val>
                                            <p:strVal val="#ppt_x"/>
                                          </p:val>
                                        </p:tav>
                                      </p:tavLst>
                                    </p:anim>
                                    <p:anim calcmode="lin" valueType="num">
                                      <p:cBhvr additive="base">
                                        <p:cTn id="13" dur="500" fill="hold"/>
                                        <p:tgtEl>
                                          <p:spTgt spid="3687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6868"/>
                                        </p:tgtEl>
                                        <p:attrNameLst>
                                          <p:attrName>style.visibility</p:attrName>
                                        </p:attrNameLst>
                                      </p:cBhvr>
                                      <p:to>
                                        <p:strVal val="visible"/>
                                      </p:to>
                                    </p:set>
                                    <p:animEffect transition="in" filter="wipe(left)">
                                      <p:cBhvr>
                                        <p:cTn id="23" dur="500"/>
                                        <p:tgtEl>
                                          <p:spTgt spid="3686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36878"/>
                                        </p:tgtEl>
                                        <p:attrNameLst>
                                          <p:attrName>style.visibility</p:attrName>
                                        </p:attrNameLst>
                                      </p:cBhvr>
                                      <p:to>
                                        <p:strVal val="visible"/>
                                      </p:to>
                                    </p:set>
                                    <p:anim calcmode="lin" valueType="num">
                                      <p:cBhvr additive="base">
                                        <p:cTn id="28" dur="500" fill="hold"/>
                                        <p:tgtEl>
                                          <p:spTgt spid="36878"/>
                                        </p:tgtEl>
                                        <p:attrNameLst>
                                          <p:attrName>ppt_x</p:attrName>
                                        </p:attrNameLst>
                                      </p:cBhvr>
                                      <p:tavLst>
                                        <p:tav tm="0">
                                          <p:val>
                                            <p:strVal val="0-#ppt_w/2"/>
                                          </p:val>
                                        </p:tav>
                                        <p:tav tm="100000">
                                          <p:val>
                                            <p:strVal val="#ppt_x"/>
                                          </p:val>
                                        </p:tav>
                                      </p:tavLst>
                                    </p:anim>
                                    <p:anim calcmode="lin" valueType="num">
                                      <p:cBhvr additive="base">
                                        <p:cTn id="29" dur="500" fill="hold"/>
                                        <p:tgtEl>
                                          <p:spTgt spid="36878"/>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68"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The Three-Pin Plug</a:t>
            </a:r>
            <a:endParaRPr lang="en-GB" dirty="0"/>
          </a:p>
        </p:txBody>
      </p:sp>
      <p:grpSp>
        <p:nvGrpSpPr>
          <p:cNvPr id="4" name="Group 3"/>
          <p:cNvGrpSpPr>
            <a:grpSpLocks/>
          </p:cNvGrpSpPr>
          <p:nvPr/>
        </p:nvGrpSpPr>
        <p:grpSpPr bwMode="auto">
          <a:xfrm>
            <a:off x="877192" y="1585366"/>
            <a:ext cx="7295208" cy="4219898"/>
            <a:chOff x="372" y="1008"/>
            <a:chExt cx="5049" cy="2885"/>
          </a:xfrm>
        </p:grpSpPr>
        <p:pic>
          <p:nvPicPr>
            <p:cNvPr id="5" name="Picture 4" descr="plug"/>
            <p:cNvPicPr>
              <a:picLocks noChangeAspect="1" noChangeArrowheads="1"/>
            </p:cNvPicPr>
            <p:nvPr/>
          </p:nvPicPr>
          <p:blipFill>
            <a:blip r:embed="rId3" cstate="print"/>
            <a:srcRect/>
            <a:stretch>
              <a:fillRect/>
            </a:stretch>
          </p:blipFill>
          <p:spPr bwMode="auto">
            <a:xfrm>
              <a:off x="372" y="1008"/>
              <a:ext cx="5049" cy="2885"/>
            </a:xfrm>
            <a:prstGeom prst="rect">
              <a:avLst/>
            </a:prstGeom>
            <a:noFill/>
            <a:ln w="9525">
              <a:noFill/>
              <a:miter lim="800000"/>
              <a:headEnd/>
              <a:tailEnd/>
            </a:ln>
          </p:spPr>
        </p:pic>
        <p:sp>
          <p:nvSpPr>
            <p:cNvPr id="6" name="Rectangle 5"/>
            <p:cNvSpPr>
              <a:spLocks noChangeArrowheads="1"/>
            </p:cNvSpPr>
            <p:nvPr/>
          </p:nvSpPr>
          <p:spPr bwMode="auto">
            <a:xfrm>
              <a:off x="432" y="1344"/>
              <a:ext cx="1056" cy="240"/>
            </a:xfrm>
            <a:prstGeom prst="rect">
              <a:avLst/>
            </a:prstGeom>
            <a:solidFill>
              <a:schemeClr val="bg1"/>
            </a:solidFill>
            <a:ln w="19050">
              <a:solidFill>
                <a:schemeClr val="bg1"/>
              </a:solidFill>
              <a:miter lim="800000"/>
              <a:headEnd/>
              <a:tailEnd/>
            </a:ln>
          </p:spPr>
          <p:txBody>
            <a:bodyPr wrap="none" anchor="ctr"/>
            <a:lstStyle/>
            <a:p>
              <a:r>
                <a:rPr lang="en-US" dirty="0" smtClean="0">
                  <a:latin typeface="+mj-lt"/>
                </a:rPr>
                <a:t>Earth Wire</a:t>
              </a:r>
              <a:endParaRPr lang="en-US" dirty="0">
                <a:latin typeface="+mj-lt"/>
              </a:endParaRPr>
            </a:p>
          </p:txBody>
        </p:sp>
        <p:sp>
          <p:nvSpPr>
            <p:cNvPr id="7" name="Rectangle 6"/>
            <p:cNvSpPr>
              <a:spLocks noChangeArrowheads="1"/>
            </p:cNvSpPr>
            <p:nvPr/>
          </p:nvSpPr>
          <p:spPr bwMode="auto">
            <a:xfrm>
              <a:off x="4608" y="1920"/>
              <a:ext cx="720" cy="456"/>
            </a:xfrm>
            <a:prstGeom prst="rect">
              <a:avLst/>
            </a:prstGeom>
            <a:solidFill>
              <a:schemeClr val="bg1"/>
            </a:solidFill>
            <a:ln w="19050">
              <a:solidFill>
                <a:schemeClr val="bg1"/>
              </a:solidFill>
              <a:miter lim="800000"/>
              <a:headEnd/>
              <a:tailEnd/>
            </a:ln>
          </p:spPr>
          <p:txBody>
            <a:bodyPr wrap="none" anchor="ctr"/>
            <a:lstStyle/>
            <a:p>
              <a:r>
                <a:rPr lang="en-US" dirty="0" smtClean="0">
                  <a:latin typeface="+mj-lt"/>
                </a:rPr>
                <a:t>Fuse</a:t>
              </a:r>
              <a:endParaRPr lang="en-US" dirty="0">
                <a:latin typeface="+mj-lt"/>
              </a:endParaRPr>
            </a:p>
          </p:txBody>
        </p:sp>
        <p:sp>
          <p:nvSpPr>
            <p:cNvPr id="8" name="Rectangle 7"/>
            <p:cNvSpPr>
              <a:spLocks noChangeArrowheads="1"/>
            </p:cNvSpPr>
            <p:nvPr/>
          </p:nvSpPr>
          <p:spPr bwMode="auto">
            <a:xfrm>
              <a:off x="4368" y="1344"/>
              <a:ext cx="960" cy="240"/>
            </a:xfrm>
            <a:prstGeom prst="rect">
              <a:avLst/>
            </a:prstGeom>
            <a:solidFill>
              <a:schemeClr val="bg1"/>
            </a:solidFill>
            <a:ln w="19050">
              <a:solidFill>
                <a:schemeClr val="bg1"/>
              </a:solidFill>
              <a:miter lim="800000"/>
              <a:headEnd/>
              <a:tailEnd/>
            </a:ln>
          </p:spPr>
          <p:txBody>
            <a:bodyPr wrap="none" anchor="ctr"/>
            <a:lstStyle/>
            <a:p>
              <a:r>
                <a:rPr lang="en-US" dirty="0" smtClean="0">
                  <a:latin typeface="+mj-lt"/>
                </a:rPr>
                <a:t>Live Wire</a:t>
              </a:r>
              <a:endParaRPr lang="en-US" dirty="0">
                <a:latin typeface="+mj-lt"/>
              </a:endParaRPr>
            </a:p>
          </p:txBody>
        </p:sp>
        <p:sp>
          <p:nvSpPr>
            <p:cNvPr id="9" name="Rectangle 8"/>
            <p:cNvSpPr>
              <a:spLocks noChangeArrowheads="1"/>
            </p:cNvSpPr>
            <p:nvPr/>
          </p:nvSpPr>
          <p:spPr bwMode="auto">
            <a:xfrm>
              <a:off x="468" y="2256"/>
              <a:ext cx="1212" cy="240"/>
            </a:xfrm>
            <a:prstGeom prst="rect">
              <a:avLst/>
            </a:prstGeom>
            <a:solidFill>
              <a:schemeClr val="bg1"/>
            </a:solidFill>
            <a:ln w="19050">
              <a:solidFill>
                <a:schemeClr val="bg1"/>
              </a:solidFill>
              <a:miter lim="800000"/>
              <a:headEnd/>
              <a:tailEnd/>
            </a:ln>
          </p:spPr>
          <p:txBody>
            <a:bodyPr wrap="none" anchor="ctr"/>
            <a:lstStyle/>
            <a:p>
              <a:r>
                <a:rPr lang="en-US" dirty="0" smtClean="0">
                  <a:latin typeface="+mj-lt"/>
                </a:rPr>
                <a:t>Neutral Wire</a:t>
              </a:r>
              <a:endParaRPr lang="en-US" dirty="0">
                <a:latin typeface="+mj-lt"/>
              </a:endParaRPr>
            </a:p>
          </p:txBody>
        </p:sp>
        <p:sp>
          <p:nvSpPr>
            <p:cNvPr id="10" name="Rectangle 9"/>
            <p:cNvSpPr>
              <a:spLocks noChangeArrowheads="1"/>
            </p:cNvSpPr>
            <p:nvPr/>
          </p:nvSpPr>
          <p:spPr bwMode="auto">
            <a:xfrm>
              <a:off x="537" y="3456"/>
              <a:ext cx="1395" cy="240"/>
            </a:xfrm>
            <a:prstGeom prst="rect">
              <a:avLst/>
            </a:prstGeom>
            <a:solidFill>
              <a:schemeClr val="bg1"/>
            </a:solidFill>
            <a:ln w="19050">
              <a:solidFill>
                <a:schemeClr val="bg1"/>
              </a:solidFill>
              <a:miter lim="800000"/>
              <a:headEnd/>
              <a:tailEnd/>
            </a:ln>
          </p:spPr>
          <p:txBody>
            <a:bodyPr wrap="none" anchor="ctr"/>
            <a:lstStyle/>
            <a:p>
              <a:pPr algn="r"/>
              <a:r>
                <a:rPr lang="en-US" dirty="0" smtClean="0">
                  <a:latin typeface="+mj-lt"/>
                </a:rPr>
                <a:t>Insulation</a:t>
              </a:r>
              <a:endParaRPr lang="en-US" dirty="0">
                <a:latin typeface="+mj-lt"/>
              </a:endParaRPr>
            </a:p>
          </p:txBody>
        </p:sp>
        <p:sp>
          <p:nvSpPr>
            <p:cNvPr id="11" name="Rectangle 10"/>
            <p:cNvSpPr>
              <a:spLocks noChangeArrowheads="1"/>
            </p:cNvSpPr>
            <p:nvPr/>
          </p:nvSpPr>
          <p:spPr bwMode="auto">
            <a:xfrm>
              <a:off x="4305" y="3312"/>
              <a:ext cx="975" cy="264"/>
            </a:xfrm>
            <a:prstGeom prst="rect">
              <a:avLst/>
            </a:prstGeom>
            <a:solidFill>
              <a:schemeClr val="bg1"/>
            </a:solidFill>
            <a:ln w="19050">
              <a:solidFill>
                <a:schemeClr val="bg1"/>
              </a:solidFill>
              <a:miter lim="800000"/>
              <a:headEnd/>
              <a:tailEnd/>
            </a:ln>
          </p:spPr>
          <p:txBody>
            <a:bodyPr wrap="none" anchor="ctr"/>
            <a:lstStyle/>
            <a:p>
              <a:r>
                <a:rPr lang="en-US" dirty="0" smtClean="0">
                  <a:latin typeface="+mj-lt"/>
                </a:rPr>
                <a:t>Cable Grip</a:t>
              </a:r>
              <a:endParaRPr lang="en-US" dirty="0">
                <a:latin typeface="+mj-lt"/>
              </a:endParaRPr>
            </a:p>
          </p:txBody>
        </p:sp>
      </p:grpSp>
    </p:spTree>
    <p:extLst>
      <p:ext uri="{BB962C8B-B14F-4D97-AF65-F5344CB8AC3E}">
        <p14:creationId xmlns:p14="http://schemas.microsoft.com/office/powerpoint/2010/main" val="367709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The Three-Pin Plug</a:t>
            </a:r>
            <a:endParaRPr lang="en-GB" dirty="0"/>
          </a:p>
        </p:txBody>
      </p:sp>
      <p:sp>
        <p:nvSpPr>
          <p:cNvPr id="12" name="Text Box 25"/>
          <p:cNvSpPr txBox="1">
            <a:spLocks noChangeArrowheads="1"/>
          </p:cNvSpPr>
          <p:nvPr/>
        </p:nvSpPr>
        <p:spPr bwMode="auto">
          <a:xfrm>
            <a:off x="4499992" y="1844824"/>
            <a:ext cx="4356100" cy="1015663"/>
          </a:xfrm>
          <a:prstGeom prst="rect">
            <a:avLst/>
          </a:prstGeom>
          <a:solidFill>
            <a:srgbClr val="3366FF"/>
          </a:solidFill>
          <a:ln w="19050">
            <a:noFill/>
            <a:miter lim="800000"/>
            <a:headEnd/>
            <a:tailEnd/>
          </a:ln>
        </p:spPr>
        <p:txBody>
          <a:bodyPr>
            <a:spAutoFit/>
          </a:bodyPr>
          <a:lstStyle/>
          <a:p>
            <a:pPr>
              <a:spcBef>
                <a:spcPct val="50000"/>
              </a:spcBef>
            </a:pPr>
            <a:r>
              <a:rPr lang="cy-GB" sz="2000" dirty="0"/>
              <a:t>The neutral wire of a plug stays at a potential close to zero </a:t>
            </a:r>
            <a:r>
              <a:rPr lang="cy-GB" sz="2000" dirty="0" smtClean="0"/>
              <a:t>with respect </a:t>
            </a:r>
            <a:r>
              <a:rPr lang="cy-GB" sz="2000" dirty="0"/>
              <a:t>to the </a:t>
            </a:r>
            <a:r>
              <a:rPr lang="cy-GB" sz="2000" dirty="0" smtClean="0"/>
              <a:t>earth</a:t>
            </a:r>
            <a:endParaRPr lang="en-US" sz="2000" dirty="0"/>
          </a:p>
        </p:txBody>
      </p:sp>
      <p:sp>
        <p:nvSpPr>
          <p:cNvPr id="13" name="Text Box 24"/>
          <p:cNvSpPr txBox="1">
            <a:spLocks noChangeArrowheads="1"/>
          </p:cNvSpPr>
          <p:nvPr/>
        </p:nvSpPr>
        <p:spPr bwMode="auto">
          <a:xfrm>
            <a:off x="4283968" y="4437112"/>
            <a:ext cx="4716016" cy="1015663"/>
          </a:xfrm>
          <a:prstGeom prst="rect">
            <a:avLst/>
          </a:prstGeom>
          <a:solidFill>
            <a:srgbClr val="CC6600"/>
          </a:solidFill>
          <a:ln w="19050">
            <a:noFill/>
            <a:miter lim="800000"/>
            <a:headEnd/>
            <a:tailEnd/>
          </a:ln>
        </p:spPr>
        <p:txBody>
          <a:bodyPr wrap="square">
            <a:spAutoFit/>
          </a:bodyPr>
          <a:lstStyle/>
          <a:p>
            <a:pPr>
              <a:spcBef>
                <a:spcPct val="50000"/>
              </a:spcBef>
            </a:pPr>
            <a:r>
              <a:rPr lang="cy-GB" sz="2000" dirty="0"/>
              <a:t>The live wire of a plug alternates between positive and negative </a:t>
            </a:r>
            <a:r>
              <a:rPr lang="cy-GB" sz="2000" dirty="0" smtClean="0"/>
              <a:t>potential with respect to the neutral wire</a:t>
            </a:r>
            <a:endParaRPr lang="en-US" sz="2000" dirty="0"/>
          </a:p>
        </p:txBody>
      </p:sp>
      <p:grpSp>
        <p:nvGrpSpPr>
          <p:cNvPr id="22" name="Group 17"/>
          <p:cNvGrpSpPr>
            <a:grpSpLocks/>
          </p:cNvGrpSpPr>
          <p:nvPr/>
        </p:nvGrpSpPr>
        <p:grpSpPr bwMode="auto">
          <a:xfrm>
            <a:off x="539552" y="1772816"/>
            <a:ext cx="3708400" cy="3816350"/>
            <a:chOff x="3424" y="890"/>
            <a:chExt cx="2336" cy="2404"/>
          </a:xfrm>
        </p:grpSpPr>
        <p:sp>
          <p:nvSpPr>
            <p:cNvPr id="23" name="Rectangle 16"/>
            <p:cNvSpPr>
              <a:spLocks noChangeArrowheads="1"/>
            </p:cNvSpPr>
            <p:nvPr/>
          </p:nvSpPr>
          <p:spPr bwMode="auto">
            <a:xfrm>
              <a:off x="3424" y="890"/>
              <a:ext cx="2336" cy="2404"/>
            </a:xfrm>
            <a:prstGeom prst="rect">
              <a:avLst/>
            </a:prstGeom>
            <a:solidFill>
              <a:schemeClr val="bg1"/>
            </a:solidFill>
            <a:ln w="19050">
              <a:solidFill>
                <a:schemeClr val="bg1"/>
              </a:solidFill>
              <a:miter lim="800000"/>
              <a:headEnd/>
              <a:tailEnd/>
            </a:ln>
          </p:spPr>
          <p:txBody>
            <a:bodyPr wrap="none" anchor="ctr"/>
            <a:lstStyle/>
            <a:p>
              <a:endParaRPr lang="en-US"/>
            </a:p>
          </p:txBody>
        </p:sp>
        <p:pic>
          <p:nvPicPr>
            <p:cNvPr id="24" name="Picture 15" descr="plug_int"/>
            <p:cNvPicPr>
              <a:picLocks noChangeAspect="1" noChangeArrowheads="1"/>
            </p:cNvPicPr>
            <p:nvPr/>
          </p:nvPicPr>
          <p:blipFill>
            <a:blip r:embed="rId3" cstate="print"/>
            <a:srcRect/>
            <a:stretch>
              <a:fillRect/>
            </a:stretch>
          </p:blipFill>
          <p:spPr bwMode="auto">
            <a:xfrm>
              <a:off x="3424" y="928"/>
              <a:ext cx="2336" cy="2142"/>
            </a:xfrm>
            <a:prstGeom prst="rect">
              <a:avLst/>
            </a:prstGeom>
            <a:noFill/>
            <a:ln w="9525">
              <a:noFill/>
              <a:miter lim="800000"/>
              <a:headEnd/>
              <a:tailEnd/>
            </a:ln>
          </p:spPr>
        </p:pic>
      </p:grpSp>
    </p:spTree>
    <p:extLst>
      <p:ext uri="{BB962C8B-B14F-4D97-AF65-F5344CB8AC3E}">
        <p14:creationId xmlns:p14="http://schemas.microsoft.com/office/powerpoint/2010/main" val="319532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Safety</a:t>
            </a:r>
            <a:endParaRPr lang="en-GB" dirty="0"/>
          </a:p>
        </p:txBody>
      </p:sp>
      <p:sp>
        <p:nvSpPr>
          <p:cNvPr id="3" name="Content Placeholder 2"/>
          <p:cNvSpPr>
            <a:spLocks noGrp="1"/>
          </p:cNvSpPr>
          <p:nvPr>
            <p:ph sz="quarter" idx="1"/>
          </p:nvPr>
        </p:nvSpPr>
        <p:spPr/>
        <p:txBody>
          <a:bodyPr>
            <a:normAutofit fontScale="92500" lnSpcReduction="20000"/>
          </a:bodyPr>
          <a:lstStyle/>
          <a:p>
            <a:r>
              <a:rPr lang="en-GB" dirty="0" smtClean="0"/>
              <a:t>If an electrical fault causes too great a current the circuit should be switched off by a fuse or a circuit breaker</a:t>
            </a:r>
          </a:p>
          <a:p>
            <a:r>
              <a:rPr lang="en-GB" dirty="0" smtClean="0"/>
              <a:t>When the current in a fuse wire exceeds the rating of the fuse it will melt, breaking the circuit</a:t>
            </a:r>
          </a:p>
          <a:p>
            <a:endParaRPr lang="en-GB" dirty="0" smtClean="0"/>
          </a:p>
          <a:p>
            <a:r>
              <a:rPr lang="en-GB" dirty="0" smtClean="0"/>
              <a:t>Appliances with metal cases are usually earthed</a:t>
            </a:r>
          </a:p>
          <a:p>
            <a:pPr>
              <a:buNone/>
            </a:pPr>
            <a:endParaRPr lang="en-GB" dirty="0" smtClean="0"/>
          </a:p>
          <a:p>
            <a:r>
              <a:rPr lang="en-GB" dirty="0" smtClean="0"/>
              <a:t>The earth wire and fuse together protect the appliance and the user</a:t>
            </a:r>
            <a:endParaRPr lang="en-GB" dirty="0"/>
          </a:p>
        </p:txBody>
      </p:sp>
    </p:spTree>
    <p:extLst>
      <p:ext uri="{BB962C8B-B14F-4D97-AF65-F5344CB8AC3E}">
        <p14:creationId xmlns:p14="http://schemas.microsoft.com/office/powerpoint/2010/main" val="297096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en-GB" dirty="0" smtClean="0"/>
              <a:t>P2 – Physics - Earth wires</a:t>
            </a:r>
          </a:p>
        </p:txBody>
      </p:sp>
      <p:sp>
        <p:nvSpPr>
          <p:cNvPr id="112643" name="Text Box 3"/>
          <p:cNvSpPr txBox="1">
            <a:spLocks noChangeArrowheads="1"/>
          </p:cNvSpPr>
          <p:nvPr/>
        </p:nvSpPr>
        <p:spPr bwMode="auto">
          <a:xfrm>
            <a:off x="224730" y="1313473"/>
            <a:ext cx="8667750" cy="1323439"/>
          </a:xfrm>
          <a:prstGeom prst="rect">
            <a:avLst/>
          </a:prstGeom>
          <a:noFill/>
          <a:ln w="19050">
            <a:noFill/>
            <a:miter lim="800000"/>
            <a:headEnd/>
            <a:tailEnd/>
          </a:ln>
        </p:spPr>
        <p:txBody>
          <a:bodyPr>
            <a:spAutoFit/>
          </a:bodyPr>
          <a:lstStyle/>
          <a:p>
            <a:pPr algn="l">
              <a:spcBef>
                <a:spcPct val="50000"/>
              </a:spcBef>
            </a:pPr>
            <a:r>
              <a:rPr lang="en-GB" sz="2000" dirty="0">
                <a:latin typeface="+mj-lt"/>
              </a:rPr>
              <a:t>Earth wires are always used if an appliance has a _____ case.  If there is a _____ in the appliance, causing the live wire to ______ the case, the current “_______” down the earth wire and the ______ blows.</a:t>
            </a:r>
          </a:p>
        </p:txBody>
      </p:sp>
      <p:sp>
        <p:nvSpPr>
          <p:cNvPr id="112649" name="Text Box 9"/>
          <p:cNvSpPr txBox="1">
            <a:spLocks noChangeArrowheads="1"/>
          </p:cNvSpPr>
          <p:nvPr/>
        </p:nvSpPr>
        <p:spPr bwMode="auto">
          <a:xfrm>
            <a:off x="2195736" y="5795972"/>
            <a:ext cx="4775448" cy="369332"/>
          </a:xfrm>
          <a:prstGeom prst="rect">
            <a:avLst/>
          </a:prstGeom>
          <a:noFill/>
          <a:ln w="25400">
            <a:solidFill>
              <a:srgbClr val="FF0000"/>
            </a:solidFill>
            <a:miter lim="800000"/>
            <a:headEnd/>
            <a:tailEnd/>
          </a:ln>
        </p:spPr>
        <p:txBody>
          <a:bodyPr wrap="square">
            <a:spAutoFit/>
          </a:bodyPr>
          <a:lstStyle/>
          <a:p>
            <a:pPr>
              <a:spcBef>
                <a:spcPct val="50000"/>
              </a:spcBef>
            </a:pPr>
            <a:r>
              <a:rPr lang="en-GB" b="1"/>
              <a:t>Words </a:t>
            </a:r>
            <a:r>
              <a:rPr lang="en-GB"/>
              <a:t>– fuse, fault, metal, surges, touch</a:t>
            </a:r>
          </a:p>
        </p:txBody>
      </p:sp>
      <p:pic>
        <p:nvPicPr>
          <p:cNvPr id="112651" name="Picture 11" descr="earth"/>
          <p:cNvPicPr>
            <a:picLocks noChangeAspect="1" noChangeArrowheads="1"/>
          </p:cNvPicPr>
          <p:nvPr/>
        </p:nvPicPr>
        <p:blipFill>
          <a:blip r:embed="rId3" cstate="print"/>
          <a:srcRect/>
          <a:stretch>
            <a:fillRect/>
          </a:stretch>
        </p:blipFill>
        <p:spPr bwMode="auto">
          <a:xfrm>
            <a:off x="539750" y="2636838"/>
            <a:ext cx="3744913" cy="2808287"/>
          </a:xfrm>
          <a:prstGeom prst="rect">
            <a:avLst/>
          </a:prstGeom>
          <a:noFill/>
          <a:ln w="9525">
            <a:noFill/>
            <a:miter lim="800000"/>
            <a:headEnd/>
            <a:tailEnd/>
          </a:ln>
        </p:spPr>
      </p:pic>
      <p:grpSp>
        <p:nvGrpSpPr>
          <p:cNvPr id="2" name="Group 12"/>
          <p:cNvGrpSpPr>
            <a:grpSpLocks/>
          </p:cNvGrpSpPr>
          <p:nvPr/>
        </p:nvGrpSpPr>
        <p:grpSpPr bwMode="auto">
          <a:xfrm>
            <a:off x="5724525" y="2420938"/>
            <a:ext cx="3276600" cy="3240087"/>
            <a:chOff x="3424" y="890"/>
            <a:chExt cx="2336" cy="2404"/>
          </a:xfrm>
        </p:grpSpPr>
        <p:sp>
          <p:nvSpPr>
            <p:cNvPr id="78856" name="Rectangle 13"/>
            <p:cNvSpPr>
              <a:spLocks noChangeArrowheads="1"/>
            </p:cNvSpPr>
            <p:nvPr/>
          </p:nvSpPr>
          <p:spPr bwMode="auto">
            <a:xfrm>
              <a:off x="3424" y="890"/>
              <a:ext cx="2336" cy="2404"/>
            </a:xfrm>
            <a:prstGeom prst="rect">
              <a:avLst/>
            </a:prstGeom>
            <a:solidFill>
              <a:schemeClr val="bg1"/>
            </a:solidFill>
            <a:ln w="19050">
              <a:solidFill>
                <a:schemeClr val="bg1"/>
              </a:solidFill>
              <a:miter lim="800000"/>
              <a:headEnd/>
              <a:tailEnd/>
            </a:ln>
          </p:spPr>
          <p:txBody>
            <a:bodyPr wrap="none" anchor="ctr"/>
            <a:lstStyle/>
            <a:p>
              <a:endParaRPr lang="en-US"/>
            </a:p>
          </p:txBody>
        </p:sp>
        <p:pic>
          <p:nvPicPr>
            <p:cNvPr id="78857" name="Picture 14" descr="plug_int"/>
            <p:cNvPicPr>
              <a:picLocks noChangeAspect="1" noChangeArrowheads="1"/>
            </p:cNvPicPr>
            <p:nvPr/>
          </p:nvPicPr>
          <p:blipFill>
            <a:blip r:embed="rId4" cstate="print"/>
            <a:srcRect/>
            <a:stretch>
              <a:fillRect/>
            </a:stretch>
          </p:blipFill>
          <p:spPr bwMode="auto">
            <a:xfrm>
              <a:off x="3424" y="928"/>
              <a:ext cx="2336" cy="2142"/>
            </a:xfrm>
            <a:prstGeom prst="rect">
              <a:avLst/>
            </a:prstGeom>
            <a:noFill/>
            <a:ln w="9525">
              <a:noFill/>
              <a:miter lim="800000"/>
              <a:headEnd/>
              <a:tailEnd/>
            </a:ln>
          </p:spPr>
        </p:pic>
      </p:grpSp>
    </p:spTree>
    <p:extLst>
      <p:ext uri="{BB962C8B-B14F-4D97-AF65-F5344CB8AC3E}">
        <p14:creationId xmlns:p14="http://schemas.microsoft.com/office/powerpoint/2010/main" val="350045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643"/>
                                        </p:tgtEl>
                                        <p:attrNameLst>
                                          <p:attrName>style.visibility</p:attrName>
                                        </p:attrNameLst>
                                      </p:cBhvr>
                                      <p:to>
                                        <p:strVal val="visible"/>
                                      </p:to>
                                    </p:set>
                                    <p:animEffect transition="in" filter="wipe(up)">
                                      <p:cBhvr>
                                        <p:cTn id="7" dur="500"/>
                                        <p:tgtEl>
                                          <p:spTgt spid="1126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2649"/>
                                        </p:tgtEl>
                                        <p:attrNameLst>
                                          <p:attrName>style.visibility</p:attrName>
                                        </p:attrNameLst>
                                      </p:cBhvr>
                                      <p:to>
                                        <p:strVal val="visible"/>
                                      </p:to>
                                    </p:set>
                                    <p:anim calcmode="lin" valueType="num">
                                      <p:cBhvr additive="base">
                                        <p:cTn id="12" dur="500" fill="hold"/>
                                        <p:tgtEl>
                                          <p:spTgt spid="112649"/>
                                        </p:tgtEl>
                                        <p:attrNameLst>
                                          <p:attrName>ppt_x</p:attrName>
                                        </p:attrNameLst>
                                      </p:cBhvr>
                                      <p:tavLst>
                                        <p:tav tm="0">
                                          <p:val>
                                            <p:strVal val="#ppt_x"/>
                                          </p:val>
                                        </p:tav>
                                        <p:tav tm="100000">
                                          <p:val>
                                            <p:strVal val="#ppt_x"/>
                                          </p:val>
                                        </p:tav>
                                      </p:tavLst>
                                    </p:anim>
                                    <p:anim calcmode="lin" valueType="num">
                                      <p:cBhvr additive="base">
                                        <p:cTn id="13" dur="500" fill="hold"/>
                                        <p:tgtEl>
                                          <p:spTgt spid="11264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2651"/>
                                        </p:tgtEl>
                                        <p:attrNameLst>
                                          <p:attrName>style.visibility</p:attrName>
                                        </p:attrNameLst>
                                      </p:cBhvr>
                                      <p:to>
                                        <p:strVal val="visible"/>
                                      </p:to>
                                    </p:set>
                                    <p:animEffect transition="in" filter="wipe(left)">
                                      <p:cBhvr>
                                        <p:cTn id="18" dur="500"/>
                                        <p:tgtEl>
                                          <p:spTgt spid="1126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utoUpdateAnimBg="0"/>
      <p:bldP spid="112649"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r>
              <a:rPr lang="en-GB" dirty="0" smtClean="0"/>
              <a:t>P2 – Physics - Fuses</a:t>
            </a:r>
          </a:p>
        </p:txBody>
      </p:sp>
      <p:sp>
        <p:nvSpPr>
          <p:cNvPr id="109571" name="Text Box 3"/>
          <p:cNvSpPr txBox="1">
            <a:spLocks noChangeArrowheads="1"/>
          </p:cNvSpPr>
          <p:nvPr/>
        </p:nvSpPr>
        <p:spPr bwMode="auto">
          <a:xfrm>
            <a:off x="216396" y="1628800"/>
            <a:ext cx="5219700" cy="3416320"/>
          </a:xfrm>
          <a:prstGeom prst="rect">
            <a:avLst/>
          </a:prstGeom>
          <a:noFill/>
          <a:ln w="19050">
            <a:noFill/>
            <a:miter lim="800000"/>
            <a:headEnd/>
            <a:tailEnd/>
          </a:ln>
        </p:spPr>
        <p:txBody>
          <a:bodyPr>
            <a:spAutoFit/>
          </a:bodyPr>
          <a:lstStyle/>
          <a:p>
            <a:pPr algn="l">
              <a:spcBef>
                <a:spcPct val="50000"/>
              </a:spcBef>
            </a:pPr>
            <a:r>
              <a:rPr lang="en-GB" sz="2400" dirty="0">
                <a:latin typeface="+mj-lt"/>
                <a:cs typeface="Times New Roman" pitchFamily="18" charset="0"/>
              </a:rPr>
              <a:t>Fuses are _______ devices.  If there is a fault in an appliance which causes the ____ and neutral (or earth) wire to cross then a ______ current will flow through the _____ and cause it to _____.  This will break the _______ and protect the appliance and user from further _____.</a:t>
            </a:r>
            <a:endParaRPr lang="en-GB" sz="2400" dirty="0">
              <a:latin typeface="+mj-lt"/>
            </a:endParaRPr>
          </a:p>
        </p:txBody>
      </p:sp>
      <p:sp>
        <p:nvSpPr>
          <p:cNvPr id="109573" name="Text Box 5"/>
          <p:cNvSpPr txBox="1">
            <a:spLocks noChangeArrowheads="1"/>
          </p:cNvSpPr>
          <p:nvPr/>
        </p:nvSpPr>
        <p:spPr bwMode="auto">
          <a:xfrm>
            <a:off x="520824" y="5507940"/>
            <a:ext cx="5635352" cy="369332"/>
          </a:xfrm>
          <a:prstGeom prst="rect">
            <a:avLst/>
          </a:prstGeom>
          <a:noFill/>
          <a:ln w="25400">
            <a:solidFill>
              <a:srgbClr val="FF0000"/>
            </a:solidFill>
            <a:miter lim="800000"/>
            <a:headEnd/>
            <a:tailEnd/>
          </a:ln>
        </p:spPr>
        <p:txBody>
          <a:bodyPr wrap="square">
            <a:spAutoFit/>
          </a:bodyPr>
          <a:lstStyle/>
          <a:p>
            <a:pPr>
              <a:spcBef>
                <a:spcPct val="50000"/>
              </a:spcBef>
            </a:pPr>
            <a:r>
              <a:rPr lang="en-GB" b="1"/>
              <a:t>Words – </a:t>
            </a:r>
            <a:r>
              <a:rPr lang="en-GB"/>
              <a:t>large, harm, safety, melt, live, circuit, fuse</a:t>
            </a:r>
          </a:p>
        </p:txBody>
      </p:sp>
      <p:grpSp>
        <p:nvGrpSpPr>
          <p:cNvPr id="2" name="Group 17"/>
          <p:cNvGrpSpPr>
            <a:grpSpLocks/>
          </p:cNvGrpSpPr>
          <p:nvPr/>
        </p:nvGrpSpPr>
        <p:grpSpPr bwMode="auto">
          <a:xfrm>
            <a:off x="5435600" y="1412875"/>
            <a:ext cx="3708400" cy="3816350"/>
            <a:chOff x="3424" y="890"/>
            <a:chExt cx="2336" cy="2404"/>
          </a:xfrm>
        </p:grpSpPr>
        <p:sp>
          <p:nvSpPr>
            <p:cNvPr id="73735" name="Rectangle 16"/>
            <p:cNvSpPr>
              <a:spLocks noChangeArrowheads="1"/>
            </p:cNvSpPr>
            <p:nvPr/>
          </p:nvSpPr>
          <p:spPr bwMode="auto">
            <a:xfrm>
              <a:off x="3424" y="890"/>
              <a:ext cx="2336" cy="2404"/>
            </a:xfrm>
            <a:prstGeom prst="rect">
              <a:avLst/>
            </a:prstGeom>
            <a:solidFill>
              <a:schemeClr val="bg1"/>
            </a:solidFill>
            <a:ln w="19050">
              <a:solidFill>
                <a:schemeClr val="bg1"/>
              </a:solidFill>
              <a:miter lim="800000"/>
              <a:headEnd/>
              <a:tailEnd/>
            </a:ln>
          </p:spPr>
          <p:txBody>
            <a:bodyPr wrap="none" anchor="ctr"/>
            <a:lstStyle/>
            <a:p>
              <a:endParaRPr lang="en-US"/>
            </a:p>
          </p:txBody>
        </p:sp>
        <p:pic>
          <p:nvPicPr>
            <p:cNvPr id="73736" name="Picture 15" descr="plug_int"/>
            <p:cNvPicPr>
              <a:picLocks noChangeAspect="1" noChangeArrowheads="1"/>
            </p:cNvPicPr>
            <p:nvPr/>
          </p:nvPicPr>
          <p:blipFill>
            <a:blip r:embed="rId3" cstate="print"/>
            <a:srcRect/>
            <a:stretch>
              <a:fillRect/>
            </a:stretch>
          </p:blipFill>
          <p:spPr bwMode="auto">
            <a:xfrm>
              <a:off x="3424" y="928"/>
              <a:ext cx="2336" cy="2142"/>
            </a:xfrm>
            <a:prstGeom prst="rect">
              <a:avLst/>
            </a:prstGeom>
            <a:noFill/>
            <a:ln w="9525">
              <a:noFill/>
              <a:miter lim="800000"/>
              <a:headEnd/>
              <a:tailEnd/>
            </a:ln>
          </p:spPr>
        </p:pic>
      </p:grpSp>
    </p:spTree>
    <p:extLst>
      <p:ext uri="{BB962C8B-B14F-4D97-AF65-F5344CB8AC3E}">
        <p14:creationId xmlns:p14="http://schemas.microsoft.com/office/powerpoint/2010/main" val="42330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 calcmode="lin" valueType="num">
                                      <p:cBhvr additive="base">
                                        <p:cTn id="7" dur="500" fill="hold"/>
                                        <p:tgtEl>
                                          <p:spTgt spid="109571"/>
                                        </p:tgtEl>
                                        <p:attrNameLst>
                                          <p:attrName>ppt_x</p:attrName>
                                        </p:attrNameLst>
                                      </p:cBhvr>
                                      <p:tavLst>
                                        <p:tav tm="0">
                                          <p:val>
                                            <p:strVal val="0-#ppt_w/2"/>
                                          </p:val>
                                        </p:tav>
                                        <p:tav tm="100000">
                                          <p:val>
                                            <p:strVal val="#ppt_x"/>
                                          </p:val>
                                        </p:tav>
                                      </p:tavLst>
                                    </p:anim>
                                    <p:anim calcmode="lin" valueType="num">
                                      <p:cBhvr additive="base">
                                        <p:cTn id="8" dur="500" fill="hold"/>
                                        <p:tgtEl>
                                          <p:spTgt spid="1095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9573"/>
                                        </p:tgtEl>
                                        <p:attrNameLst>
                                          <p:attrName>style.visibility</p:attrName>
                                        </p:attrNameLst>
                                      </p:cBhvr>
                                      <p:to>
                                        <p:strVal val="visible"/>
                                      </p:to>
                                    </p:set>
                                    <p:anim calcmode="lin" valueType="num">
                                      <p:cBhvr additive="base">
                                        <p:cTn id="13" dur="500" fill="hold"/>
                                        <p:tgtEl>
                                          <p:spTgt spid="109573"/>
                                        </p:tgtEl>
                                        <p:attrNameLst>
                                          <p:attrName>ppt_x</p:attrName>
                                        </p:attrNameLst>
                                      </p:cBhvr>
                                      <p:tavLst>
                                        <p:tav tm="0">
                                          <p:val>
                                            <p:strVal val="#ppt_x"/>
                                          </p:val>
                                        </p:tav>
                                        <p:tav tm="100000">
                                          <p:val>
                                            <p:strVal val="#ppt_x"/>
                                          </p:val>
                                        </p:tav>
                                      </p:tavLst>
                                    </p:anim>
                                    <p:anim calcmode="lin" valueType="num">
                                      <p:cBhvr additive="base">
                                        <p:cTn id="14" dur="500" fill="hold"/>
                                        <p:tgtEl>
                                          <p:spTgt spid="10957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autoUpdateAnimBg="0"/>
      <p:bldP spid="109573" grpId="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pPr eaLnBrk="1" hangingPunct="1"/>
            <a:r>
              <a:rPr lang="en-GB" smtClean="0"/>
              <a:t>P2 - Physics</a:t>
            </a:r>
          </a:p>
        </p:txBody>
      </p:sp>
      <p:sp>
        <p:nvSpPr>
          <p:cNvPr id="3" name="Subtitle 2"/>
          <p:cNvSpPr>
            <a:spLocks noGrp="1"/>
          </p:cNvSpPr>
          <p:nvPr>
            <p:ph type="subTitle" idx="1"/>
          </p:nvPr>
        </p:nvSpPr>
        <p:spPr/>
        <p:txBody>
          <a:bodyPr>
            <a:normAutofit/>
          </a:bodyPr>
          <a:lstStyle/>
          <a:p>
            <a:pPr eaLnBrk="1" fontAlgn="auto" hangingPunct="1">
              <a:spcAft>
                <a:spcPts val="0"/>
              </a:spcAft>
              <a:buFont typeface="Wingdings 3"/>
              <a:buNone/>
              <a:defRPr/>
            </a:pPr>
            <a:r>
              <a:rPr lang="en-GB" u="sng" dirty="0" smtClean="0"/>
              <a:t>Power of Electrical Appliances</a:t>
            </a:r>
            <a:endParaRPr lang="en-GB" u="sng" dirty="0"/>
          </a:p>
        </p:txBody>
      </p:sp>
    </p:spTree>
    <p:extLst>
      <p:ext uri="{BB962C8B-B14F-4D97-AF65-F5344CB8AC3E}">
        <p14:creationId xmlns:p14="http://schemas.microsoft.com/office/powerpoint/2010/main" val="27721355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484784"/>
            <a:ext cx="8229600" cy="2376264"/>
          </a:xfrm>
        </p:spPr>
        <p:txBody>
          <a:bodyPr>
            <a:normAutofit/>
          </a:bodyPr>
          <a:lstStyle/>
          <a:p>
            <a:pPr marL="274320" indent="-274320" eaLnBrk="1" fontAlgn="auto" hangingPunct="1">
              <a:spcAft>
                <a:spcPts val="0"/>
              </a:spcAft>
              <a:buFont typeface="Wingdings 3"/>
              <a:buChar char=""/>
              <a:defRPr/>
            </a:pPr>
            <a:r>
              <a:rPr lang="en-GB" dirty="0" smtClean="0">
                <a:latin typeface="+mj-lt"/>
              </a:rPr>
              <a:t>to calculate the current through an appliance from its power and the potential difference of the supply and from this determine the size of the fuse needed</a:t>
            </a:r>
          </a:p>
        </p:txBody>
      </p:sp>
    </p:spTree>
    <p:extLst>
      <p:ext uri="{BB962C8B-B14F-4D97-AF65-F5344CB8AC3E}">
        <p14:creationId xmlns:p14="http://schemas.microsoft.com/office/powerpoint/2010/main" val="13058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Electrical Appliances</a:t>
            </a:r>
            <a:endParaRPr lang="en-GB" dirty="0"/>
          </a:p>
        </p:txBody>
      </p:sp>
      <p:sp>
        <p:nvSpPr>
          <p:cNvPr id="3" name="Content Placeholder 2"/>
          <p:cNvSpPr>
            <a:spLocks noGrp="1"/>
          </p:cNvSpPr>
          <p:nvPr>
            <p:ph sz="quarter" idx="1"/>
          </p:nvPr>
        </p:nvSpPr>
        <p:spPr>
          <a:xfrm>
            <a:off x="395536" y="1083528"/>
            <a:ext cx="8229600" cy="4937760"/>
          </a:xfrm>
        </p:spPr>
        <p:txBody>
          <a:bodyPr>
            <a:normAutofit fontScale="85000" lnSpcReduction="10000"/>
          </a:bodyPr>
          <a:lstStyle/>
          <a:p>
            <a:r>
              <a:rPr lang="en-GB" dirty="0" smtClean="0">
                <a:latin typeface="+mj-lt"/>
              </a:rPr>
              <a:t>Electrical appliances transform energy</a:t>
            </a:r>
          </a:p>
          <a:p>
            <a:r>
              <a:rPr lang="en-GB" dirty="0" smtClean="0">
                <a:latin typeface="+mj-lt"/>
              </a:rPr>
              <a:t>The power of an electrical appliance is the rate at which it transforms energy</a:t>
            </a:r>
          </a:p>
          <a:p>
            <a:r>
              <a:rPr lang="en-GB" dirty="0" smtClean="0">
                <a:latin typeface="+mj-lt"/>
              </a:rPr>
              <a:t>Most appliances have their power and the potential difference of the supply they need printed on them</a:t>
            </a:r>
          </a:p>
          <a:p>
            <a:pPr lvl="1"/>
            <a:r>
              <a:rPr lang="en-GB" dirty="0" smtClean="0">
                <a:latin typeface="+mj-lt"/>
              </a:rPr>
              <a:t>From this we calculate their current and the fuse they need</a:t>
            </a:r>
          </a:p>
          <a:p>
            <a:pPr lvl="1">
              <a:buNone/>
            </a:pPr>
            <a:endParaRPr lang="en-GB" sz="1200" dirty="0" smtClean="0">
              <a:latin typeface="+mj-lt"/>
            </a:endParaRPr>
          </a:p>
          <a:p>
            <a:r>
              <a:rPr lang="en-GB" dirty="0" smtClean="0">
                <a:latin typeface="+mj-lt"/>
              </a:rPr>
              <a:t>Electric current is the rate of flow of charge</a:t>
            </a:r>
          </a:p>
          <a:p>
            <a:r>
              <a:rPr lang="en-GB" dirty="0" smtClean="0">
                <a:latin typeface="+mj-lt"/>
              </a:rPr>
              <a:t>When an electrical charge flows through a resistor, electrical energy is transformed into heat energy</a:t>
            </a:r>
            <a:endParaRPr lang="en-GB" dirty="0">
              <a:latin typeface="+mj-lt"/>
            </a:endParaRPr>
          </a:p>
        </p:txBody>
      </p:sp>
    </p:spTree>
    <p:extLst>
      <p:ext uri="{BB962C8B-B14F-4D97-AF65-F5344CB8AC3E}">
        <p14:creationId xmlns:p14="http://schemas.microsoft.com/office/powerpoint/2010/main" val="269710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Power</a:t>
            </a:r>
            <a:endParaRPr lang="en-GB" dirty="0"/>
          </a:p>
        </p:txBody>
      </p:sp>
      <p:sp>
        <p:nvSpPr>
          <p:cNvPr id="3" name="Content Placeholder 2"/>
          <p:cNvSpPr>
            <a:spLocks noGrp="1"/>
          </p:cNvSpPr>
          <p:nvPr>
            <p:ph sz="quarter" idx="1"/>
          </p:nvPr>
        </p:nvSpPr>
        <p:spPr>
          <a:xfrm>
            <a:off x="374848" y="1340768"/>
            <a:ext cx="8229600" cy="1201688"/>
          </a:xfrm>
        </p:spPr>
        <p:txBody>
          <a:bodyPr/>
          <a:lstStyle/>
          <a:p>
            <a:r>
              <a:rPr lang="en-GB" dirty="0" smtClean="0">
                <a:latin typeface="+mj-lt"/>
              </a:rPr>
              <a:t>The rate at which energy is transformed in a device is called the power</a:t>
            </a:r>
            <a:endParaRPr lang="en-GB" dirty="0">
              <a:latin typeface="+mj-lt"/>
            </a:endParaRPr>
          </a:p>
        </p:txBody>
      </p:sp>
      <p:pic>
        <p:nvPicPr>
          <p:cNvPr id="1026" name="Picture 2"/>
          <p:cNvPicPr>
            <a:picLocks noChangeAspect="1" noChangeArrowheads="1"/>
          </p:cNvPicPr>
          <p:nvPr/>
        </p:nvPicPr>
        <p:blipFill>
          <a:blip r:embed="rId3" cstate="print"/>
          <a:srcRect l="30712" t="54750" r="26674" b="32453"/>
          <a:stretch>
            <a:fillRect/>
          </a:stretch>
        </p:blipFill>
        <p:spPr bwMode="auto">
          <a:xfrm>
            <a:off x="500778" y="2636912"/>
            <a:ext cx="8103670" cy="1368152"/>
          </a:xfrm>
          <a:prstGeom prst="rect">
            <a:avLst/>
          </a:prstGeom>
          <a:noFill/>
          <a:ln w="9525">
            <a:solidFill>
              <a:schemeClr val="accent4"/>
            </a:solidFill>
            <a:miter lim="800000"/>
            <a:headEnd/>
            <a:tailEnd/>
          </a:ln>
        </p:spPr>
      </p:pic>
      <p:sp>
        <p:nvSpPr>
          <p:cNvPr id="5" name="TextBox 4"/>
          <p:cNvSpPr txBox="1"/>
          <p:nvPr/>
        </p:nvSpPr>
        <p:spPr>
          <a:xfrm>
            <a:off x="3779912" y="5621178"/>
            <a:ext cx="5256584" cy="400110"/>
          </a:xfrm>
          <a:prstGeom prst="rect">
            <a:avLst/>
          </a:prstGeom>
          <a:noFill/>
        </p:spPr>
        <p:txBody>
          <a:bodyPr wrap="square" rtlCol="0">
            <a:spAutoFit/>
          </a:bodyPr>
          <a:lstStyle/>
          <a:p>
            <a:r>
              <a:rPr lang="en-GB" sz="2000" dirty="0" smtClean="0">
                <a:latin typeface="+mj-lt"/>
              </a:rPr>
              <a:t>i.e. 1 watt = 1 joule per second</a:t>
            </a:r>
            <a:endParaRPr lang="en-GB" sz="2000" dirty="0">
              <a:latin typeface="+mj-lt"/>
            </a:endParaRPr>
          </a:p>
        </p:txBody>
      </p:sp>
      <p:grpSp>
        <p:nvGrpSpPr>
          <p:cNvPr id="6" name="Group 4"/>
          <p:cNvGrpSpPr>
            <a:grpSpLocks/>
          </p:cNvGrpSpPr>
          <p:nvPr/>
        </p:nvGrpSpPr>
        <p:grpSpPr bwMode="auto">
          <a:xfrm>
            <a:off x="611560" y="4509120"/>
            <a:ext cx="2585864" cy="1739280"/>
            <a:chOff x="480" y="2020"/>
            <a:chExt cx="2448" cy="1916"/>
          </a:xfrm>
        </p:grpSpPr>
        <p:sp>
          <p:nvSpPr>
            <p:cNvPr id="7" name="AutoShape 5"/>
            <p:cNvSpPr>
              <a:spLocks noChangeArrowheads="1"/>
            </p:cNvSpPr>
            <p:nvPr/>
          </p:nvSpPr>
          <p:spPr bwMode="auto">
            <a:xfrm>
              <a:off x="480" y="2020"/>
              <a:ext cx="2448" cy="1916"/>
            </a:xfrm>
            <a:prstGeom prst="flowChartExtract">
              <a:avLst/>
            </a:prstGeom>
            <a:noFill/>
            <a:ln w="50800">
              <a:solidFill>
                <a:srgbClr val="FF0000"/>
              </a:solidFill>
              <a:miter lim="800000"/>
              <a:headEnd/>
              <a:tailEnd/>
            </a:ln>
          </p:spPr>
          <p:txBody>
            <a:bodyPr wrap="none" anchor="ctr"/>
            <a:lstStyle/>
            <a:p>
              <a:endParaRPr lang="en-US"/>
            </a:p>
          </p:txBody>
        </p:sp>
        <p:grpSp>
          <p:nvGrpSpPr>
            <p:cNvPr id="8" name="Group 6"/>
            <p:cNvGrpSpPr>
              <a:grpSpLocks/>
            </p:cNvGrpSpPr>
            <p:nvPr/>
          </p:nvGrpSpPr>
          <p:grpSpPr bwMode="auto">
            <a:xfrm>
              <a:off x="1030" y="2369"/>
              <a:ext cx="1202" cy="1491"/>
              <a:chOff x="1030" y="2369"/>
              <a:chExt cx="1202" cy="1491"/>
            </a:xfrm>
          </p:grpSpPr>
          <p:sp>
            <p:nvSpPr>
              <p:cNvPr id="9" name="Text Box 7"/>
              <p:cNvSpPr txBox="1">
                <a:spLocks noChangeArrowheads="1"/>
              </p:cNvSpPr>
              <p:nvPr/>
            </p:nvSpPr>
            <p:spPr bwMode="auto">
              <a:xfrm>
                <a:off x="1468" y="2369"/>
                <a:ext cx="336" cy="712"/>
              </a:xfrm>
              <a:prstGeom prst="rect">
                <a:avLst/>
              </a:prstGeom>
              <a:noFill/>
              <a:ln w="9525">
                <a:noFill/>
                <a:miter lim="800000"/>
                <a:headEnd/>
                <a:tailEnd/>
              </a:ln>
            </p:spPr>
            <p:txBody>
              <a:bodyPr>
                <a:spAutoFit/>
              </a:bodyPr>
              <a:lstStyle/>
              <a:p>
                <a:pPr algn="l">
                  <a:spcBef>
                    <a:spcPct val="50000"/>
                  </a:spcBef>
                </a:pPr>
                <a:r>
                  <a:rPr lang="en-GB" sz="3600" b="1" dirty="0"/>
                  <a:t>E</a:t>
                </a:r>
              </a:p>
            </p:txBody>
          </p:sp>
          <p:sp>
            <p:nvSpPr>
              <p:cNvPr id="10" name="Text Box 8"/>
              <p:cNvSpPr txBox="1">
                <a:spLocks noChangeArrowheads="1"/>
              </p:cNvSpPr>
              <p:nvPr/>
            </p:nvSpPr>
            <p:spPr bwMode="auto">
              <a:xfrm>
                <a:off x="1896" y="3148"/>
                <a:ext cx="336" cy="712"/>
              </a:xfrm>
              <a:prstGeom prst="rect">
                <a:avLst/>
              </a:prstGeom>
              <a:noFill/>
              <a:ln w="9525">
                <a:noFill/>
                <a:miter lim="800000"/>
                <a:headEnd/>
                <a:tailEnd/>
              </a:ln>
            </p:spPr>
            <p:txBody>
              <a:bodyPr>
                <a:spAutoFit/>
              </a:bodyPr>
              <a:lstStyle/>
              <a:p>
                <a:pPr algn="l">
                  <a:spcBef>
                    <a:spcPct val="50000"/>
                  </a:spcBef>
                </a:pPr>
                <a:r>
                  <a:rPr lang="en-GB" sz="3600" b="1" dirty="0"/>
                  <a:t>T</a:t>
                </a:r>
              </a:p>
            </p:txBody>
          </p:sp>
          <p:sp>
            <p:nvSpPr>
              <p:cNvPr id="11" name="Text Box 9"/>
              <p:cNvSpPr txBox="1">
                <a:spLocks noChangeArrowheads="1"/>
              </p:cNvSpPr>
              <p:nvPr/>
            </p:nvSpPr>
            <p:spPr bwMode="auto">
              <a:xfrm>
                <a:off x="1030" y="3131"/>
                <a:ext cx="336" cy="712"/>
              </a:xfrm>
              <a:prstGeom prst="rect">
                <a:avLst/>
              </a:prstGeom>
              <a:noFill/>
              <a:ln w="9525">
                <a:noFill/>
                <a:miter lim="800000"/>
                <a:headEnd/>
                <a:tailEnd/>
              </a:ln>
            </p:spPr>
            <p:txBody>
              <a:bodyPr>
                <a:spAutoFit/>
              </a:bodyPr>
              <a:lstStyle/>
              <a:p>
                <a:pPr algn="l">
                  <a:spcBef>
                    <a:spcPct val="50000"/>
                  </a:spcBef>
                </a:pPr>
                <a:r>
                  <a:rPr lang="en-GB" sz="3600" b="1" dirty="0"/>
                  <a:t>P</a:t>
                </a:r>
              </a:p>
            </p:txBody>
          </p:sp>
          <p:sp>
            <p:nvSpPr>
              <p:cNvPr id="12" name="Line 10"/>
              <p:cNvSpPr>
                <a:spLocks noChangeShapeType="1"/>
              </p:cNvSpPr>
              <p:nvPr/>
            </p:nvSpPr>
            <p:spPr bwMode="auto">
              <a:xfrm>
                <a:off x="1200" y="3168"/>
                <a:ext cx="336" cy="0"/>
              </a:xfrm>
              <a:prstGeom prst="line">
                <a:avLst/>
              </a:prstGeom>
              <a:noFill/>
              <a:ln w="38100">
                <a:solidFill>
                  <a:schemeClr val="bg1"/>
                </a:solidFill>
                <a:round/>
                <a:headEnd/>
                <a:tailEnd/>
              </a:ln>
            </p:spPr>
            <p:txBody>
              <a:bodyPr/>
              <a:lstStyle/>
              <a:p>
                <a:endParaRPr lang="en-GB"/>
              </a:p>
            </p:txBody>
          </p:sp>
          <p:sp>
            <p:nvSpPr>
              <p:cNvPr id="13" name="Line 11"/>
              <p:cNvSpPr>
                <a:spLocks noChangeShapeType="1"/>
              </p:cNvSpPr>
              <p:nvPr/>
            </p:nvSpPr>
            <p:spPr bwMode="auto">
              <a:xfrm>
                <a:off x="1872" y="3168"/>
                <a:ext cx="336" cy="0"/>
              </a:xfrm>
              <a:prstGeom prst="line">
                <a:avLst/>
              </a:prstGeom>
              <a:noFill/>
              <a:ln w="38100">
                <a:solidFill>
                  <a:schemeClr val="bg1"/>
                </a:solidFill>
                <a:round/>
                <a:headEnd/>
                <a:tailEnd/>
              </a:ln>
            </p:spPr>
            <p:txBody>
              <a:bodyPr/>
              <a:lstStyle/>
              <a:p>
                <a:endParaRPr lang="en-GB"/>
              </a:p>
            </p:txBody>
          </p:sp>
        </p:grpSp>
      </p:grpSp>
      <p:cxnSp>
        <p:nvCxnSpPr>
          <p:cNvPr id="21" name="Straight Connector 20"/>
          <p:cNvCxnSpPr/>
          <p:nvPr/>
        </p:nvCxnSpPr>
        <p:spPr>
          <a:xfrm rot="10800000" flipH="1">
            <a:off x="1258026" y="5489600"/>
            <a:ext cx="12929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75092" y="5558797"/>
            <a:ext cx="360040" cy="584775"/>
          </a:xfrm>
          <a:prstGeom prst="rect">
            <a:avLst/>
          </a:prstGeom>
          <a:noFill/>
        </p:spPr>
        <p:txBody>
          <a:bodyPr wrap="square" rtlCol="0">
            <a:spAutoFit/>
          </a:bodyPr>
          <a:lstStyle/>
          <a:p>
            <a:r>
              <a:rPr lang="en-GB" sz="3200" dirty="0" smtClean="0">
                <a:latin typeface="+mj-lt"/>
              </a:rPr>
              <a:t>×</a:t>
            </a:r>
            <a:endParaRPr lang="en-GB" sz="3200" dirty="0">
              <a:latin typeface="+mj-lt"/>
            </a:endParaRPr>
          </a:p>
        </p:txBody>
      </p:sp>
    </p:spTree>
    <p:extLst>
      <p:ext uri="{BB962C8B-B14F-4D97-AF65-F5344CB8AC3E}">
        <p14:creationId xmlns:p14="http://schemas.microsoft.com/office/powerpoint/2010/main" val="95536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Power</a:t>
            </a:r>
            <a:endParaRPr lang="en-GB" dirty="0"/>
          </a:p>
        </p:txBody>
      </p:sp>
      <p:sp>
        <p:nvSpPr>
          <p:cNvPr id="3" name="Content Placeholder 2"/>
          <p:cNvSpPr>
            <a:spLocks noGrp="1"/>
          </p:cNvSpPr>
          <p:nvPr>
            <p:ph sz="quarter" idx="1"/>
          </p:nvPr>
        </p:nvSpPr>
        <p:spPr>
          <a:xfrm>
            <a:off x="457200" y="1219200"/>
            <a:ext cx="8229600" cy="1345704"/>
          </a:xfrm>
        </p:spPr>
        <p:txBody>
          <a:bodyPr/>
          <a:lstStyle/>
          <a:p>
            <a:r>
              <a:rPr lang="en-GB" dirty="0" smtClean="0">
                <a:latin typeface="+mj-lt"/>
              </a:rPr>
              <a:t>Power, potential difference and current are related by the equation:</a:t>
            </a:r>
            <a:endParaRPr lang="en-GB" dirty="0">
              <a:latin typeface="+mj-lt"/>
            </a:endParaRPr>
          </a:p>
        </p:txBody>
      </p:sp>
      <p:pic>
        <p:nvPicPr>
          <p:cNvPr id="2050" name="Picture 2"/>
          <p:cNvPicPr>
            <a:picLocks noChangeAspect="1" noChangeArrowheads="1"/>
          </p:cNvPicPr>
          <p:nvPr/>
        </p:nvPicPr>
        <p:blipFill>
          <a:blip r:embed="rId3" cstate="print"/>
          <a:srcRect l="32372" t="54488" r="19479" b="35406"/>
          <a:stretch>
            <a:fillRect/>
          </a:stretch>
        </p:blipFill>
        <p:spPr bwMode="auto">
          <a:xfrm>
            <a:off x="251520" y="2276872"/>
            <a:ext cx="8542767" cy="1008112"/>
          </a:xfrm>
          <a:prstGeom prst="rect">
            <a:avLst/>
          </a:prstGeom>
          <a:noFill/>
          <a:ln w="9525">
            <a:solidFill>
              <a:schemeClr val="accent3"/>
            </a:solidFill>
            <a:miter lim="800000"/>
            <a:headEnd/>
            <a:tailEnd/>
          </a:ln>
        </p:spPr>
      </p:pic>
      <p:grpSp>
        <p:nvGrpSpPr>
          <p:cNvPr id="5" name="Group 4"/>
          <p:cNvGrpSpPr>
            <a:grpSpLocks/>
          </p:cNvGrpSpPr>
          <p:nvPr/>
        </p:nvGrpSpPr>
        <p:grpSpPr bwMode="auto">
          <a:xfrm>
            <a:off x="6068888" y="3582888"/>
            <a:ext cx="2895600" cy="2438400"/>
            <a:chOff x="3786" y="2626"/>
            <a:chExt cx="1824" cy="1536"/>
          </a:xfrm>
        </p:grpSpPr>
        <p:sp>
          <p:nvSpPr>
            <p:cNvPr id="6" name="AutoShape 5"/>
            <p:cNvSpPr>
              <a:spLocks noChangeArrowheads="1"/>
            </p:cNvSpPr>
            <p:nvPr/>
          </p:nvSpPr>
          <p:spPr bwMode="auto">
            <a:xfrm>
              <a:off x="3786" y="2626"/>
              <a:ext cx="1824" cy="1536"/>
            </a:xfrm>
            <a:prstGeom prst="flowChartExtract">
              <a:avLst/>
            </a:prstGeom>
            <a:noFill/>
            <a:ln w="38100">
              <a:solidFill>
                <a:srgbClr val="008000"/>
              </a:solidFill>
              <a:miter lim="800000"/>
              <a:headEnd/>
              <a:tailEnd/>
            </a:ln>
          </p:spPr>
          <p:txBody>
            <a:bodyPr wrap="none" anchor="ctr"/>
            <a:lstStyle/>
            <a:p>
              <a:endParaRPr lang="en-US"/>
            </a:p>
          </p:txBody>
        </p:sp>
        <p:sp>
          <p:nvSpPr>
            <p:cNvPr id="7" name="Text Box 6"/>
            <p:cNvSpPr txBox="1">
              <a:spLocks noChangeArrowheads="1"/>
            </p:cNvSpPr>
            <p:nvPr/>
          </p:nvSpPr>
          <p:spPr bwMode="auto">
            <a:xfrm>
              <a:off x="4554" y="2914"/>
              <a:ext cx="576" cy="327"/>
            </a:xfrm>
            <a:prstGeom prst="rect">
              <a:avLst/>
            </a:prstGeom>
            <a:noFill/>
            <a:ln w="9525">
              <a:noFill/>
              <a:miter lim="800000"/>
              <a:headEnd/>
              <a:tailEnd/>
            </a:ln>
          </p:spPr>
          <p:txBody>
            <a:bodyPr>
              <a:spAutoFit/>
            </a:bodyPr>
            <a:lstStyle/>
            <a:p>
              <a:pPr algn="l">
                <a:spcBef>
                  <a:spcPct val="50000"/>
                </a:spcBef>
              </a:pPr>
              <a:r>
                <a:rPr lang="en-GB" sz="2800">
                  <a:latin typeface="+mj-lt"/>
                </a:rPr>
                <a:t>P</a:t>
              </a:r>
            </a:p>
          </p:txBody>
        </p:sp>
        <p:sp>
          <p:nvSpPr>
            <p:cNvPr id="8" name="Text Box 7"/>
            <p:cNvSpPr txBox="1">
              <a:spLocks noChangeArrowheads="1"/>
            </p:cNvSpPr>
            <p:nvPr/>
          </p:nvSpPr>
          <p:spPr bwMode="auto">
            <a:xfrm>
              <a:off x="5003" y="3761"/>
              <a:ext cx="576" cy="327"/>
            </a:xfrm>
            <a:prstGeom prst="rect">
              <a:avLst/>
            </a:prstGeom>
            <a:noFill/>
            <a:ln w="9525">
              <a:noFill/>
              <a:miter lim="800000"/>
              <a:headEnd/>
              <a:tailEnd/>
            </a:ln>
          </p:spPr>
          <p:txBody>
            <a:bodyPr>
              <a:spAutoFit/>
            </a:bodyPr>
            <a:lstStyle/>
            <a:p>
              <a:pPr algn="l">
                <a:spcBef>
                  <a:spcPct val="50000"/>
                </a:spcBef>
              </a:pPr>
              <a:r>
                <a:rPr lang="en-GB" sz="2800" dirty="0">
                  <a:latin typeface="+mj-lt"/>
                </a:rPr>
                <a:t>I</a:t>
              </a:r>
            </a:p>
          </p:txBody>
        </p:sp>
        <p:sp>
          <p:nvSpPr>
            <p:cNvPr id="9" name="Text Box 8"/>
            <p:cNvSpPr txBox="1">
              <a:spLocks noChangeArrowheads="1"/>
            </p:cNvSpPr>
            <p:nvPr/>
          </p:nvSpPr>
          <p:spPr bwMode="auto">
            <a:xfrm>
              <a:off x="4091" y="3769"/>
              <a:ext cx="576" cy="327"/>
            </a:xfrm>
            <a:prstGeom prst="rect">
              <a:avLst/>
            </a:prstGeom>
            <a:noFill/>
            <a:ln w="9525">
              <a:noFill/>
              <a:miter lim="800000"/>
              <a:headEnd/>
              <a:tailEnd/>
            </a:ln>
          </p:spPr>
          <p:txBody>
            <a:bodyPr>
              <a:spAutoFit/>
            </a:bodyPr>
            <a:lstStyle/>
            <a:p>
              <a:pPr algn="l">
                <a:spcBef>
                  <a:spcPct val="50000"/>
                </a:spcBef>
              </a:pPr>
              <a:r>
                <a:rPr lang="en-GB" sz="2800" dirty="0">
                  <a:latin typeface="+mj-lt"/>
                </a:rPr>
                <a:t>V</a:t>
              </a:r>
            </a:p>
          </p:txBody>
        </p:sp>
        <p:sp>
          <p:nvSpPr>
            <p:cNvPr id="10" name="Line 9"/>
            <p:cNvSpPr>
              <a:spLocks noChangeShapeType="1"/>
            </p:cNvSpPr>
            <p:nvPr/>
          </p:nvSpPr>
          <p:spPr bwMode="auto">
            <a:xfrm>
              <a:off x="4266" y="3490"/>
              <a:ext cx="816" cy="1"/>
            </a:xfrm>
            <a:prstGeom prst="line">
              <a:avLst/>
            </a:prstGeom>
            <a:noFill/>
            <a:ln w="25400">
              <a:solidFill>
                <a:schemeClr val="tx1"/>
              </a:solidFill>
              <a:round/>
              <a:headEnd/>
              <a:tailEnd/>
            </a:ln>
          </p:spPr>
          <p:txBody>
            <a:bodyPr/>
            <a:lstStyle/>
            <a:p>
              <a:endParaRPr lang="en-GB"/>
            </a:p>
          </p:txBody>
        </p:sp>
        <p:sp>
          <p:nvSpPr>
            <p:cNvPr id="11" name="Line 10"/>
            <p:cNvSpPr>
              <a:spLocks noChangeShapeType="1"/>
            </p:cNvSpPr>
            <p:nvPr/>
          </p:nvSpPr>
          <p:spPr bwMode="auto">
            <a:xfrm flipV="1">
              <a:off x="4554" y="3778"/>
              <a:ext cx="240" cy="240"/>
            </a:xfrm>
            <a:prstGeom prst="line">
              <a:avLst/>
            </a:prstGeom>
            <a:noFill/>
            <a:ln w="25400">
              <a:solidFill>
                <a:schemeClr val="tx1"/>
              </a:solidFill>
              <a:round/>
              <a:headEnd/>
              <a:tailEnd/>
            </a:ln>
          </p:spPr>
          <p:txBody>
            <a:bodyPr/>
            <a:lstStyle/>
            <a:p>
              <a:endParaRPr lang="en-GB"/>
            </a:p>
          </p:txBody>
        </p:sp>
        <p:sp>
          <p:nvSpPr>
            <p:cNvPr id="12" name="Line 11"/>
            <p:cNvSpPr>
              <a:spLocks noChangeShapeType="1"/>
            </p:cNvSpPr>
            <p:nvPr/>
          </p:nvSpPr>
          <p:spPr bwMode="auto">
            <a:xfrm flipH="1" flipV="1">
              <a:off x="4554" y="3778"/>
              <a:ext cx="240" cy="240"/>
            </a:xfrm>
            <a:prstGeom prst="line">
              <a:avLst/>
            </a:prstGeom>
            <a:noFill/>
            <a:ln w="25400">
              <a:solidFill>
                <a:schemeClr val="tx1"/>
              </a:solidFill>
              <a:round/>
              <a:headEnd/>
              <a:tailEnd/>
            </a:ln>
          </p:spPr>
          <p:txBody>
            <a:bodyPr/>
            <a:lstStyle/>
            <a:p>
              <a:endParaRPr lang="en-GB"/>
            </a:p>
          </p:txBody>
        </p:sp>
      </p:grpSp>
      <p:sp>
        <p:nvSpPr>
          <p:cNvPr id="13" name="Text Box 13"/>
          <p:cNvSpPr txBox="1">
            <a:spLocks noChangeArrowheads="1"/>
          </p:cNvSpPr>
          <p:nvPr/>
        </p:nvSpPr>
        <p:spPr bwMode="auto">
          <a:xfrm>
            <a:off x="179512" y="3717032"/>
            <a:ext cx="5760640" cy="2677656"/>
          </a:xfrm>
          <a:prstGeom prst="rect">
            <a:avLst/>
          </a:prstGeom>
          <a:noFill/>
          <a:ln w="19050">
            <a:noFill/>
            <a:miter lim="800000"/>
            <a:headEnd/>
            <a:tailEnd/>
          </a:ln>
        </p:spPr>
        <p:txBody>
          <a:bodyPr wrap="square">
            <a:spAutoFit/>
          </a:bodyPr>
          <a:lstStyle/>
          <a:p>
            <a:pPr algn="l">
              <a:spcBef>
                <a:spcPct val="50000"/>
              </a:spcBef>
            </a:pPr>
            <a:r>
              <a:rPr lang="en-GB" sz="2400" dirty="0">
                <a:latin typeface="+mj-lt"/>
              </a:rPr>
              <a:t>Using this equation we can work out the fuse rating for any appliance.  For example, a 3kW (3000W) fire plugged into a </a:t>
            </a:r>
            <a:r>
              <a:rPr lang="en-GB" sz="2400" dirty="0" smtClean="0">
                <a:latin typeface="+mj-lt"/>
              </a:rPr>
              <a:t>230V </a:t>
            </a:r>
            <a:r>
              <a:rPr lang="en-GB" sz="2400" dirty="0">
                <a:latin typeface="+mj-lt"/>
              </a:rPr>
              <a:t>supply would need a current of _______ A, so a _______ amp fuse would be used (fuse values are usually 3, 5 or 13A).</a:t>
            </a:r>
          </a:p>
        </p:txBody>
      </p:sp>
    </p:spTree>
    <p:extLst>
      <p:ext uri="{BB962C8B-B14F-4D97-AF65-F5344CB8AC3E}">
        <p14:creationId xmlns:p14="http://schemas.microsoft.com/office/powerpoint/2010/main" val="399371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58750" y="-207963"/>
            <a:ext cx="6553200" cy="1143001"/>
          </a:xfrm>
        </p:spPr>
        <p:txBody>
          <a:bodyPr>
            <a:normAutofit fontScale="90000"/>
          </a:bodyPr>
          <a:lstStyle/>
          <a:p>
            <a:pPr eaLnBrk="1" hangingPunct="1"/>
            <a:r>
              <a:rPr lang="en-GB" smtClean="0"/>
              <a:t>Acceleration, Velocity and Time</a:t>
            </a:r>
          </a:p>
        </p:txBody>
      </p:sp>
      <p:grpSp>
        <p:nvGrpSpPr>
          <p:cNvPr id="2" name="Group 15"/>
          <p:cNvGrpSpPr>
            <a:grpSpLocks/>
          </p:cNvGrpSpPr>
          <p:nvPr/>
        </p:nvGrpSpPr>
        <p:grpSpPr bwMode="auto">
          <a:xfrm>
            <a:off x="6227763" y="620713"/>
            <a:ext cx="2305050" cy="2006600"/>
            <a:chOff x="3792" y="288"/>
            <a:chExt cx="1824" cy="1536"/>
          </a:xfrm>
        </p:grpSpPr>
        <p:sp>
          <p:nvSpPr>
            <p:cNvPr id="31753" name="AutoShape 4"/>
            <p:cNvSpPr>
              <a:spLocks noChangeArrowheads="1"/>
            </p:cNvSpPr>
            <p:nvPr/>
          </p:nvSpPr>
          <p:spPr bwMode="auto">
            <a:xfrm>
              <a:off x="3792" y="288"/>
              <a:ext cx="1824" cy="1536"/>
            </a:xfrm>
            <a:prstGeom prst="flowChartExtract">
              <a:avLst/>
            </a:prstGeom>
            <a:noFill/>
            <a:ln w="38100">
              <a:solidFill>
                <a:schemeClr val="tx1"/>
              </a:solidFill>
              <a:miter lim="800000"/>
              <a:headEnd/>
              <a:tailEnd/>
            </a:ln>
          </p:spPr>
          <p:txBody>
            <a:bodyPr wrap="none" anchor="ctr"/>
            <a:lstStyle/>
            <a:p>
              <a:endParaRPr lang="en-GB">
                <a:latin typeface="Gill Sans MT" pitchFamily="34" charset="0"/>
              </a:endParaRPr>
            </a:p>
          </p:txBody>
        </p:sp>
        <p:sp>
          <p:nvSpPr>
            <p:cNvPr id="31754" name="Text Box 5"/>
            <p:cNvSpPr txBox="1">
              <a:spLocks noChangeArrowheads="1"/>
            </p:cNvSpPr>
            <p:nvPr/>
          </p:nvSpPr>
          <p:spPr bwMode="auto">
            <a:xfrm>
              <a:off x="4527" y="720"/>
              <a:ext cx="576" cy="327"/>
            </a:xfrm>
            <a:prstGeom prst="rect">
              <a:avLst/>
            </a:prstGeom>
            <a:noFill/>
            <a:ln w="9525">
              <a:noFill/>
              <a:miter lim="800000"/>
              <a:headEnd/>
              <a:tailEnd/>
            </a:ln>
          </p:spPr>
          <p:txBody>
            <a:bodyPr>
              <a:spAutoFit/>
            </a:bodyPr>
            <a:lstStyle/>
            <a:p>
              <a:pPr>
                <a:spcBef>
                  <a:spcPct val="50000"/>
                </a:spcBef>
              </a:pPr>
              <a:r>
                <a:rPr lang="en-GB" sz="2800">
                  <a:latin typeface="Gill Sans MT" pitchFamily="34" charset="0"/>
                </a:rPr>
                <a:t>V</a:t>
              </a:r>
            </a:p>
          </p:txBody>
        </p:sp>
        <p:sp>
          <p:nvSpPr>
            <p:cNvPr id="31755" name="Text Box 6"/>
            <p:cNvSpPr txBox="1">
              <a:spLocks noChangeArrowheads="1"/>
            </p:cNvSpPr>
            <p:nvPr/>
          </p:nvSpPr>
          <p:spPr bwMode="auto">
            <a:xfrm>
              <a:off x="4893" y="1350"/>
              <a:ext cx="576" cy="327"/>
            </a:xfrm>
            <a:prstGeom prst="rect">
              <a:avLst/>
            </a:prstGeom>
            <a:noFill/>
            <a:ln w="9525">
              <a:noFill/>
              <a:miter lim="800000"/>
              <a:headEnd/>
              <a:tailEnd/>
            </a:ln>
          </p:spPr>
          <p:txBody>
            <a:bodyPr>
              <a:spAutoFit/>
            </a:bodyPr>
            <a:lstStyle/>
            <a:p>
              <a:pPr>
                <a:spcBef>
                  <a:spcPct val="50000"/>
                </a:spcBef>
              </a:pPr>
              <a:r>
                <a:rPr lang="en-GB" sz="2800">
                  <a:latin typeface="Gill Sans MT" pitchFamily="34" charset="0"/>
                </a:rPr>
                <a:t>T</a:t>
              </a:r>
            </a:p>
          </p:txBody>
        </p:sp>
        <p:sp>
          <p:nvSpPr>
            <p:cNvPr id="31756" name="Text Box 7"/>
            <p:cNvSpPr txBox="1">
              <a:spLocks noChangeArrowheads="1"/>
            </p:cNvSpPr>
            <p:nvPr/>
          </p:nvSpPr>
          <p:spPr bwMode="auto">
            <a:xfrm>
              <a:off x="4149" y="1340"/>
              <a:ext cx="576" cy="327"/>
            </a:xfrm>
            <a:prstGeom prst="rect">
              <a:avLst/>
            </a:prstGeom>
            <a:noFill/>
            <a:ln w="9525">
              <a:solidFill>
                <a:schemeClr val="bg1"/>
              </a:solidFill>
              <a:miter lim="800000"/>
              <a:headEnd/>
              <a:tailEnd/>
            </a:ln>
          </p:spPr>
          <p:txBody>
            <a:bodyPr>
              <a:spAutoFit/>
            </a:bodyPr>
            <a:lstStyle/>
            <a:p>
              <a:pPr>
                <a:spcBef>
                  <a:spcPct val="50000"/>
                </a:spcBef>
              </a:pPr>
              <a:r>
                <a:rPr lang="en-GB" sz="2800">
                  <a:latin typeface="Gill Sans MT" pitchFamily="34" charset="0"/>
                </a:rPr>
                <a:t>A</a:t>
              </a:r>
            </a:p>
          </p:txBody>
        </p:sp>
        <p:sp>
          <p:nvSpPr>
            <p:cNvPr id="31757" name="Line 8"/>
            <p:cNvSpPr>
              <a:spLocks noChangeShapeType="1"/>
            </p:cNvSpPr>
            <p:nvPr/>
          </p:nvSpPr>
          <p:spPr bwMode="auto">
            <a:xfrm>
              <a:off x="4272" y="1152"/>
              <a:ext cx="816" cy="1"/>
            </a:xfrm>
            <a:prstGeom prst="line">
              <a:avLst/>
            </a:prstGeom>
            <a:noFill/>
            <a:ln w="25400">
              <a:solidFill>
                <a:schemeClr val="tx1"/>
              </a:solidFill>
              <a:round/>
              <a:headEnd/>
              <a:tailEnd/>
            </a:ln>
          </p:spPr>
          <p:txBody>
            <a:bodyPr/>
            <a:lstStyle/>
            <a:p>
              <a:endParaRPr lang="en-US"/>
            </a:p>
          </p:txBody>
        </p:sp>
      </p:grpSp>
      <p:sp>
        <p:nvSpPr>
          <p:cNvPr id="16391" name="Text Box 11"/>
          <p:cNvSpPr txBox="1">
            <a:spLocks noChangeArrowheads="1"/>
          </p:cNvSpPr>
          <p:nvPr/>
        </p:nvSpPr>
        <p:spPr bwMode="auto">
          <a:xfrm>
            <a:off x="442913" y="1524000"/>
            <a:ext cx="6172200" cy="779463"/>
          </a:xfrm>
          <a:prstGeom prst="rect">
            <a:avLst/>
          </a:prstGeom>
          <a:noFill/>
          <a:ln w="9525">
            <a:noFill/>
            <a:miter lim="800000"/>
            <a:headEnd/>
            <a:tailEnd/>
          </a:ln>
        </p:spPr>
        <p:txBody>
          <a:bodyPr>
            <a:spAutoFit/>
          </a:bodyPr>
          <a:lstStyle/>
          <a:p>
            <a:pPr>
              <a:spcBef>
                <a:spcPct val="50000"/>
              </a:spcBef>
            </a:pPr>
            <a:r>
              <a:rPr lang="en-GB">
                <a:latin typeface="Gill Sans MT" pitchFamily="34" charset="0"/>
              </a:rPr>
              <a:t>Acceleration  =   change in velocity (m/s)</a:t>
            </a:r>
          </a:p>
          <a:p>
            <a:pPr>
              <a:spcBef>
                <a:spcPct val="50000"/>
              </a:spcBef>
            </a:pPr>
            <a:r>
              <a:rPr lang="en-GB">
                <a:latin typeface="Gill Sans MT" pitchFamily="34" charset="0"/>
              </a:rPr>
              <a:t>     (m/s</a:t>
            </a:r>
            <a:r>
              <a:rPr lang="en-GB" baseline="30000">
                <a:latin typeface="Gill Sans MT" pitchFamily="34" charset="0"/>
              </a:rPr>
              <a:t>2</a:t>
            </a:r>
            <a:r>
              <a:rPr lang="en-GB">
                <a:latin typeface="Gill Sans MT" pitchFamily="34" charset="0"/>
              </a:rPr>
              <a:t>)	              time taken (seconds)</a:t>
            </a:r>
          </a:p>
        </p:txBody>
      </p:sp>
      <p:sp>
        <p:nvSpPr>
          <p:cNvPr id="15373" name="Text Box 13"/>
          <p:cNvSpPr txBox="1">
            <a:spLocks noChangeArrowheads="1"/>
          </p:cNvSpPr>
          <p:nvPr/>
        </p:nvSpPr>
        <p:spPr bwMode="auto">
          <a:xfrm>
            <a:off x="0" y="3043238"/>
            <a:ext cx="9144000" cy="2703512"/>
          </a:xfrm>
          <a:prstGeom prst="rect">
            <a:avLst/>
          </a:prstGeom>
          <a:noFill/>
          <a:ln w="9525">
            <a:noFill/>
            <a:miter lim="800000"/>
            <a:headEnd/>
            <a:tailEnd/>
          </a:ln>
        </p:spPr>
        <p:txBody>
          <a:bodyPr>
            <a:spAutoFit/>
          </a:bodyPr>
          <a:lstStyle/>
          <a:p>
            <a:pPr marL="457200" indent="-457200">
              <a:spcBef>
                <a:spcPct val="50000"/>
              </a:spcBef>
              <a:buFontTx/>
              <a:buAutoNum type="arabicParenR"/>
            </a:pPr>
            <a:r>
              <a:rPr lang="en-GB">
                <a:latin typeface="Bookman Old Style" pitchFamily="18" charset="0"/>
              </a:rPr>
              <a:t>A cyclist (Lucy) accelerates from 0 to 10m/s in 5 seconds.  What is her acceleration?</a:t>
            </a:r>
          </a:p>
          <a:p>
            <a:pPr marL="457200" indent="-457200">
              <a:spcBef>
                <a:spcPct val="50000"/>
              </a:spcBef>
              <a:buFontTx/>
              <a:buAutoNum type="arabicParenR"/>
            </a:pPr>
            <a:r>
              <a:rPr lang="en-GB">
                <a:latin typeface="Bookman Old Style" pitchFamily="18" charset="0"/>
              </a:rPr>
              <a:t>A ball (Dom) is dropped and accelerates downwards at a rate of 10m/s</a:t>
            </a:r>
            <a:r>
              <a:rPr lang="en-GB" baseline="30000">
                <a:latin typeface="Bookman Old Style" pitchFamily="18" charset="0"/>
              </a:rPr>
              <a:t>2</a:t>
            </a:r>
            <a:r>
              <a:rPr lang="en-GB">
                <a:latin typeface="Bookman Old Style" pitchFamily="18" charset="0"/>
              </a:rPr>
              <a:t> for 12 seconds.  How much will the ball’s velocity increase by?</a:t>
            </a:r>
          </a:p>
          <a:p>
            <a:pPr marL="457200" indent="-457200">
              <a:spcBef>
                <a:spcPct val="50000"/>
              </a:spcBef>
              <a:buFontTx/>
              <a:buAutoNum type="arabicParenR"/>
            </a:pPr>
            <a:r>
              <a:rPr lang="en-GB">
                <a:latin typeface="Bookman Old Style" pitchFamily="18" charset="0"/>
              </a:rPr>
              <a:t>A car (Vicci) accelerates from 10 to 20m/s with an acceleration of 2m/s</a:t>
            </a:r>
            <a:r>
              <a:rPr lang="en-GB" baseline="30000">
                <a:latin typeface="Bookman Old Style" pitchFamily="18" charset="0"/>
              </a:rPr>
              <a:t>2</a:t>
            </a:r>
            <a:r>
              <a:rPr lang="en-GB">
                <a:latin typeface="Bookman Old Style" pitchFamily="18" charset="0"/>
              </a:rPr>
              <a:t>.  How long did this take?</a:t>
            </a:r>
          </a:p>
          <a:p>
            <a:pPr marL="457200" indent="-457200">
              <a:spcBef>
                <a:spcPct val="50000"/>
              </a:spcBef>
              <a:buFontTx/>
              <a:buAutoNum type="arabicParenR"/>
            </a:pPr>
            <a:r>
              <a:rPr lang="en-GB">
                <a:latin typeface="Bookman Old Style" pitchFamily="18" charset="0"/>
              </a:rPr>
              <a:t>A rocket (Dinnage) accelerates from 1,000m/s to 5,000m/s in 2 seconds.  What is its’ acceleration?</a:t>
            </a:r>
          </a:p>
        </p:txBody>
      </p:sp>
      <p:sp>
        <p:nvSpPr>
          <p:cNvPr id="31749" name="TextBox 15"/>
          <p:cNvSpPr txBox="1">
            <a:spLocks noChangeArrowheads="1"/>
          </p:cNvSpPr>
          <p:nvPr/>
        </p:nvSpPr>
        <p:spPr bwMode="auto">
          <a:xfrm>
            <a:off x="7123113" y="1916113"/>
            <a:ext cx="544512" cy="649287"/>
          </a:xfrm>
          <a:prstGeom prst="rect">
            <a:avLst/>
          </a:prstGeom>
          <a:noFill/>
          <a:ln w="9525">
            <a:noFill/>
            <a:miter lim="800000"/>
            <a:headEnd/>
            <a:tailEnd/>
          </a:ln>
        </p:spPr>
        <p:txBody>
          <a:bodyPr>
            <a:spAutoFit/>
          </a:bodyPr>
          <a:lstStyle/>
          <a:p>
            <a:r>
              <a:rPr lang="en-GB" sz="3600">
                <a:latin typeface="Gill Sans MT" pitchFamily="34" charset="0"/>
              </a:rPr>
              <a:t>×</a:t>
            </a:r>
          </a:p>
        </p:txBody>
      </p:sp>
      <p:cxnSp>
        <p:nvCxnSpPr>
          <p:cNvPr id="18" name="Straight Connector 17"/>
          <p:cNvCxnSpPr/>
          <p:nvPr/>
        </p:nvCxnSpPr>
        <p:spPr>
          <a:xfrm>
            <a:off x="2138363" y="1916113"/>
            <a:ext cx="2663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4463" y="2636838"/>
            <a:ext cx="1547812" cy="369887"/>
          </a:xfrm>
          <a:prstGeom prst="rect">
            <a:avLst/>
          </a:prstGeom>
          <a:noFill/>
        </p:spPr>
        <p:txBody>
          <a:bodyPr>
            <a:spAutoFit/>
          </a:bodyPr>
          <a:lstStyle/>
          <a:p>
            <a:pPr fontAlgn="auto">
              <a:spcBef>
                <a:spcPts val="0"/>
              </a:spcBef>
              <a:spcAft>
                <a:spcPts val="0"/>
              </a:spcAft>
              <a:defRPr/>
            </a:pPr>
            <a:r>
              <a:rPr lang="en-GB" b="1" u="sng" dirty="0">
                <a:latin typeface="+mj-lt"/>
              </a:rPr>
              <a:t>Try These</a:t>
            </a:r>
          </a:p>
        </p:txBody>
      </p:sp>
    </p:spTree>
    <p:extLst>
      <p:ext uri="{BB962C8B-B14F-4D97-AF65-F5344CB8AC3E}">
        <p14:creationId xmlns:p14="http://schemas.microsoft.com/office/powerpoint/2010/main" val="251441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391"/>
                                        </p:tgtEl>
                                        <p:attrNameLst>
                                          <p:attrName>style.visibility</p:attrName>
                                        </p:attrNameLst>
                                      </p:cBhvr>
                                      <p:to>
                                        <p:strVal val="visible"/>
                                      </p:to>
                                    </p:set>
                                    <p:anim calcmode="lin" valueType="num">
                                      <p:cBhvr additive="base">
                                        <p:cTn id="12" dur="1000" fill="hold"/>
                                        <p:tgtEl>
                                          <p:spTgt spid="16391"/>
                                        </p:tgtEl>
                                        <p:attrNameLst>
                                          <p:attrName>ppt_x</p:attrName>
                                        </p:attrNameLst>
                                      </p:cBhvr>
                                      <p:tavLst>
                                        <p:tav tm="0">
                                          <p:val>
                                            <p:strVal val="0-#ppt_w/2"/>
                                          </p:val>
                                        </p:tav>
                                        <p:tav tm="100000">
                                          <p:val>
                                            <p:strVal val="#ppt_x"/>
                                          </p:val>
                                        </p:tav>
                                      </p:tavLst>
                                    </p:anim>
                                    <p:anim calcmode="lin" valueType="num">
                                      <p:cBhvr additive="base">
                                        <p:cTn id="13" dur="1000" fill="hold"/>
                                        <p:tgtEl>
                                          <p:spTgt spid="16391"/>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1000" fill="hold"/>
                                        <p:tgtEl>
                                          <p:spTgt spid="18"/>
                                        </p:tgtEl>
                                        <p:attrNameLst>
                                          <p:attrName>ppt_x</p:attrName>
                                        </p:attrNameLst>
                                      </p:cBhvr>
                                      <p:tavLst>
                                        <p:tav tm="0">
                                          <p:val>
                                            <p:strVal val="0-#ppt_w/2"/>
                                          </p:val>
                                        </p:tav>
                                        <p:tav tm="100000">
                                          <p:val>
                                            <p:strVal val="#ppt_x"/>
                                          </p:val>
                                        </p:tav>
                                      </p:tavLst>
                                    </p:anim>
                                    <p:anim calcmode="lin" valueType="num">
                                      <p:cBhvr additive="base">
                                        <p:cTn id="17"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fill="hold"/>
                                        <p:tgtEl>
                                          <p:spTgt spid="20"/>
                                        </p:tgtEl>
                                        <p:attrNameLst>
                                          <p:attrName>ppt_x</p:attrName>
                                        </p:attrNameLst>
                                      </p:cBhvr>
                                      <p:tavLst>
                                        <p:tav tm="0">
                                          <p:val>
                                            <p:strVal val="0-#ppt_w/2"/>
                                          </p:val>
                                        </p:tav>
                                        <p:tav tm="100000">
                                          <p:val>
                                            <p:strVal val="#ppt_x"/>
                                          </p:val>
                                        </p:tav>
                                      </p:tavLst>
                                    </p:anim>
                                    <p:anim calcmode="lin" valueType="num">
                                      <p:cBhvr additive="base">
                                        <p:cTn id="23"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5373"/>
                                        </p:tgtEl>
                                        <p:attrNameLst>
                                          <p:attrName>style.visibility</p:attrName>
                                        </p:attrNameLst>
                                      </p:cBhvr>
                                      <p:to>
                                        <p:strVal val="visible"/>
                                      </p:to>
                                    </p:set>
                                    <p:animEffect transition="in" filter="wipe(up)">
                                      <p:cBhvr>
                                        <p:cTn id="28" dur="500"/>
                                        <p:tgtEl>
                                          <p:spTgt spid="15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5373" grpId="0" autoUpdateAnimBg="0"/>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What Fuse?!!</a:t>
            </a:r>
            <a:endParaRPr lang="en-GB" dirty="0"/>
          </a:p>
        </p:txBody>
      </p:sp>
      <p:sp>
        <p:nvSpPr>
          <p:cNvPr id="4" name="Text Box 3"/>
          <p:cNvSpPr txBox="1">
            <a:spLocks noChangeArrowheads="1"/>
          </p:cNvSpPr>
          <p:nvPr/>
        </p:nvSpPr>
        <p:spPr bwMode="auto">
          <a:xfrm>
            <a:off x="262830" y="1228690"/>
            <a:ext cx="8629650" cy="400110"/>
          </a:xfrm>
          <a:prstGeom prst="rect">
            <a:avLst/>
          </a:prstGeom>
          <a:noFill/>
          <a:ln w="19050">
            <a:noFill/>
            <a:miter lim="800000"/>
            <a:headEnd/>
            <a:tailEnd/>
          </a:ln>
        </p:spPr>
        <p:txBody>
          <a:bodyPr>
            <a:spAutoFit/>
          </a:bodyPr>
          <a:lstStyle/>
          <a:p>
            <a:pPr algn="l">
              <a:spcBef>
                <a:spcPct val="50000"/>
              </a:spcBef>
            </a:pPr>
            <a:r>
              <a:rPr lang="en-GB" sz="2000" dirty="0">
                <a:latin typeface="+mj-lt"/>
              </a:rPr>
              <a:t>Copy and complete the following table:</a:t>
            </a:r>
          </a:p>
        </p:txBody>
      </p:sp>
      <p:graphicFrame>
        <p:nvGraphicFramePr>
          <p:cNvPr id="5" name="Group 4"/>
          <p:cNvGraphicFramePr>
            <a:graphicFrameLocks noGrp="1"/>
          </p:cNvGraphicFramePr>
          <p:nvPr/>
        </p:nvGraphicFramePr>
        <p:xfrm>
          <a:off x="266700" y="1825648"/>
          <a:ext cx="8648700" cy="4411664"/>
        </p:xfrm>
        <a:graphic>
          <a:graphicData uri="http://schemas.openxmlformats.org/drawingml/2006/table">
            <a:tbl>
              <a:tblPr/>
              <a:tblGrid>
                <a:gridCol w="1728788"/>
                <a:gridCol w="1730375"/>
                <a:gridCol w="1608137"/>
                <a:gridCol w="1771650"/>
                <a:gridCol w="1809750"/>
              </a:tblGrid>
              <a:tr h="738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bg1"/>
                          </a:solidFill>
                          <a:effectLst/>
                          <a:latin typeface="+mj-lt"/>
                        </a:rPr>
                        <a:t>Appliance</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bg1"/>
                          </a:solidFill>
                          <a:effectLst/>
                          <a:latin typeface="+mj-lt"/>
                        </a:rPr>
                        <a:t>Power rating (W)</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bg1"/>
                          </a:solidFill>
                          <a:effectLst/>
                          <a:latin typeface="+mj-lt"/>
                        </a:rPr>
                        <a:t>Voltage (V)</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bg1"/>
                          </a:solidFill>
                          <a:effectLst/>
                          <a:latin typeface="+mj-lt"/>
                        </a:rPr>
                        <a:t>Current needed (A)</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bg1"/>
                          </a:solidFill>
                          <a:effectLst/>
                          <a:latin typeface="+mj-lt"/>
                        </a:rPr>
                        <a:t>Fuse needed (3, 5 or 13A)</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rgbClr val="003366"/>
                    </a:solidFill>
                  </a:tcPr>
                </a:tc>
              </a:tr>
              <a:tr h="611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mj-lt"/>
                        </a:rPr>
                        <a:t>Toaster</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mj-lt"/>
                        </a:rPr>
                        <a:t>960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mj-lt"/>
                        </a:rPr>
                        <a:t>230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612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Fire</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2000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mj-lt"/>
                        </a:rPr>
                        <a:t>230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612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Hairdryer</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300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mj-lt"/>
                        </a:rPr>
                        <a:t>230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612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Hoover</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1000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mj-lt"/>
                        </a:rPr>
                        <a:t>230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611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Computer</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100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mj-lt"/>
                        </a:rPr>
                        <a:t>230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r h="612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Stereo</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smtClean="0">
                          <a:ln>
                            <a:noFill/>
                          </a:ln>
                          <a:solidFill>
                            <a:schemeClr val="tx1"/>
                          </a:solidFill>
                          <a:effectLst/>
                          <a:latin typeface="+mj-lt"/>
                        </a:rPr>
                        <a:t>80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mj-lt"/>
                        </a:rPr>
                        <a:t>230</a:t>
                      </a: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mj-lt"/>
                      </a:endParaRPr>
                    </a:p>
                  </a:txBody>
                  <a:tcP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269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Charge</a:t>
            </a:r>
            <a:endParaRPr lang="en-GB" dirty="0"/>
          </a:p>
        </p:txBody>
      </p:sp>
      <p:sp>
        <p:nvSpPr>
          <p:cNvPr id="3" name="Content Placeholder 2"/>
          <p:cNvSpPr>
            <a:spLocks noGrp="1"/>
          </p:cNvSpPr>
          <p:nvPr>
            <p:ph sz="quarter" idx="1"/>
          </p:nvPr>
        </p:nvSpPr>
        <p:spPr>
          <a:xfrm>
            <a:off x="457200" y="1219200"/>
            <a:ext cx="8229600" cy="1057672"/>
          </a:xfrm>
        </p:spPr>
        <p:txBody>
          <a:bodyPr>
            <a:normAutofit lnSpcReduction="10000"/>
          </a:bodyPr>
          <a:lstStyle/>
          <a:p>
            <a:r>
              <a:rPr lang="en-GB" dirty="0" smtClean="0">
                <a:latin typeface="+mj-lt"/>
              </a:rPr>
              <a:t>Energy transformed, potential difference and charge are related by the equation:</a:t>
            </a:r>
            <a:endParaRPr lang="en-GB" dirty="0">
              <a:latin typeface="+mj-lt"/>
            </a:endParaRPr>
          </a:p>
        </p:txBody>
      </p:sp>
      <p:pic>
        <p:nvPicPr>
          <p:cNvPr id="3074" name="Picture 2"/>
          <p:cNvPicPr>
            <a:picLocks noChangeAspect="1" noChangeArrowheads="1"/>
          </p:cNvPicPr>
          <p:nvPr/>
        </p:nvPicPr>
        <p:blipFill>
          <a:blip r:embed="rId3" cstate="print"/>
          <a:srcRect l="27944" t="54750" r="18926" b="33438"/>
          <a:stretch>
            <a:fillRect/>
          </a:stretch>
        </p:blipFill>
        <p:spPr bwMode="auto">
          <a:xfrm>
            <a:off x="49351" y="2204864"/>
            <a:ext cx="9001000" cy="1125125"/>
          </a:xfrm>
          <a:prstGeom prst="rect">
            <a:avLst/>
          </a:prstGeom>
          <a:noFill/>
          <a:ln w="9525">
            <a:solidFill>
              <a:schemeClr val="accent4"/>
            </a:solidFill>
            <a:miter lim="800000"/>
            <a:headEnd/>
            <a:tailEnd/>
          </a:ln>
        </p:spPr>
      </p:pic>
      <p:sp>
        <p:nvSpPr>
          <p:cNvPr id="5" name="Text Box 3"/>
          <p:cNvSpPr txBox="1">
            <a:spLocks noChangeArrowheads="1"/>
          </p:cNvSpPr>
          <p:nvPr/>
        </p:nvSpPr>
        <p:spPr bwMode="auto">
          <a:xfrm>
            <a:off x="144016" y="3861048"/>
            <a:ext cx="4860032" cy="2308324"/>
          </a:xfrm>
          <a:prstGeom prst="rect">
            <a:avLst/>
          </a:prstGeom>
          <a:noFill/>
          <a:ln w="19050">
            <a:noFill/>
            <a:miter lim="800000"/>
            <a:headEnd/>
            <a:tailEnd/>
          </a:ln>
        </p:spPr>
        <p:txBody>
          <a:bodyPr wrap="square">
            <a:spAutoFit/>
          </a:bodyPr>
          <a:lstStyle/>
          <a:p>
            <a:pPr algn="l">
              <a:spcBef>
                <a:spcPct val="50000"/>
              </a:spcBef>
            </a:pPr>
            <a:r>
              <a:rPr lang="en-GB" sz="2400" dirty="0">
                <a:latin typeface="+mj-lt"/>
              </a:rPr>
              <a:t>The amount of energy that flows in a circuit will depend on the amount of charge carried by the electrons and the voltage pushing the charge around:</a:t>
            </a:r>
          </a:p>
        </p:txBody>
      </p:sp>
      <p:grpSp>
        <p:nvGrpSpPr>
          <p:cNvPr id="6" name="Group 4"/>
          <p:cNvGrpSpPr>
            <a:grpSpLocks/>
          </p:cNvGrpSpPr>
          <p:nvPr/>
        </p:nvGrpSpPr>
        <p:grpSpPr bwMode="auto">
          <a:xfrm>
            <a:off x="5724128" y="3645024"/>
            <a:ext cx="2895600" cy="2438400"/>
            <a:chOff x="3744" y="2112"/>
            <a:chExt cx="1824" cy="1536"/>
          </a:xfrm>
        </p:grpSpPr>
        <p:sp>
          <p:nvSpPr>
            <p:cNvPr id="7" name="AutoShape 5"/>
            <p:cNvSpPr>
              <a:spLocks noChangeArrowheads="1"/>
            </p:cNvSpPr>
            <p:nvPr/>
          </p:nvSpPr>
          <p:spPr bwMode="auto">
            <a:xfrm>
              <a:off x="3744" y="2112"/>
              <a:ext cx="1824" cy="1536"/>
            </a:xfrm>
            <a:prstGeom prst="flowChartExtract">
              <a:avLst/>
            </a:prstGeom>
            <a:noFill/>
            <a:ln w="38100">
              <a:solidFill>
                <a:srgbClr val="3366FF"/>
              </a:solidFill>
              <a:miter lim="800000"/>
              <a:headEnd/>
              <a:tailEnd/>
            </a:ln>
          </p:spPr>
          <p:txBody>
            <a:bodyPr wrap="none" anchor="ctr"/>
            <a:lstStyle/>
            <a:p>
              <a:endParaRPr lang="en-US"/>
            </a:p>
          </p:txBody>
        </p:sp>
        <p:sp>
          <p:nvSpPr>
            <p:cNvPr id="8" name="Text Box 6"/>
            <p:cNvSpPr txBox="1">
              <a:spLocks noChangeArrowheads="1"/>
            </p:cNvSpPr>
            <p:nvPr/>
          </p:nvSpPr>
          <p:spPr bwMode="auto">
            <a:xfrm>
              <a:off x="4512" y="2400"/>
              <a:ext cx="576" cy="327"/>
            </a:xfrm>
            <a:prstGeom prst="rect">
              <a:avLst/>
            </a:prstGeom>
            <a:noFill/>
            <a:ln w="9525">
              <a:noFill/>
              <a:miter lim="800000"/>
              <a:headEnd/>
              <a:tailEnd/>
            </a:ln>
          </p:spPr>
          <p:txBody>
            <a:bodyPr>
              <a:spAutoFit/>
            </a:bodyPr>
            <a:lstStyle/>
            <a:p>
              <a:pPr algn="l">
                <a:spcBef>
                  <a:spcPct val="50000"/>
                </a:spcBef>
              </a:pPr>
              <a:r>
                <a:rPr lang="en-GB" sz="2800" dirty="0">
                  <a:latin typeface="+mj-lt"/>
                </a:rPr>
                <a:t>E</a:t>
              </a:r>
            </a:p>
          </p:txBody>
        </p:sp>
        <p:sp>
          <p:nvSpPr>
            <p:cNvPr id="9" name="Text Box 7"/>
            <p:cNvSpPr txBox="1">
              <a:spLocks noChangeArrowheads="1"/>
            </p:cNvSpPr>
            <p:nvPr/>
          </p:nvSpPr>
          <p:spPr bwMode="auto">
            <a:xfrm>
              <a:off x="4944" y="3264"/>
              <a:ext cx="576" cy="327"/>
            </a:xfrm>
            <a:prstGeom prst="rect">
              <a:avLst/>
            </a:prstGeom>
            <a:noFill/>
            <a:ln w="9525">
              <a:noFill/>
              <a:miter lim="800000"/>
              <a:headEnd/>
              <a:tailEnd/>
            </a:ln>
          </p:spPr>
          <p:txBody>
            <a:bodyPr>
              <a:spAutoFit/>
            </a:bodyPr>
            <a:lstStyle/>
            <a:p>
              <a:pPr algn="l">
                <a:spcBef>
                  <a:spcPct val="50000"/>
                </a:spcBef>
              </a:pPr>
              <a:r>
                <a:rPr lang="en-GB" sz="2800">
                  <a:latin typeface="+mj-lt"/>
                </a:rPr>
                <a:t>Q</a:t>
              </a:r>
            </a:p>
          </p:txBody>
        </p:sp>
        <p:sp>
          <p:nvSpPr>
            <p:cNvPr id="10" name="Text Box 8"/>
            <p:cNvSpPr txBox="1">
              <a:spLocks noChangeArrowheads="1"/>
            </p:cNvSpPr>
            <p:nvPr/>
          </p:nvSpPr>
          <p:spPr bwMode="auto">
            <a:xfrm>
              <a:off x="4032" y="3264"/>
              <a:ext cx="576" cy="327"/>
            </a:xfrm>
            <a:prstGeom prst="rect">
              <a:avLst/>
            </a:prstGeom>
            <a:noFill/>
            <a:ln w="9525">
              <a:noFill/>
              <a:miter lim="800000"/>
              <a:headEnd/>
              <a:tailEnd/>
            </a:ln>
          </p:spPr>
          <p:txBody>
            <a:bodyPr>
              <a:spAutoFit/>
            </a:bodyPr>
            <a:lstStyle/>
            <a:p>
              <a:pPr algn="l">
                <a:spcBef>
                  <a:spcPct val="50000"/>
                </a:spcBef>
              </a:pPr>
              <a:r>
                <a:rPr lang="en-GB" sz="2800">
                  <a:latin typeface="+mj-lt"/>
                </a:rPr>
                <a:t>V</a:t>
              </a:r>
            </a:p>
          </p:txBody>
        </p:sp>
        <p:sp>
          <p:nvSpPr>
            <p:cNvPr id="11" name="Line 9"/>
            <p:cNvSpPr>
              <a:spLocks noChangeShapeType="1"/>
            </p:cNvSpPr>
            <p:nvPr/>
          </p:nvSpPr>
          <p:spPr bwMode="auto">
            <a:xfrm>
              <a:off x="4224" y="2976"/>
              <a:ext cx="816" cy="1"/>
            </a:xfrm>
            <a:prstGeom prst="line">
              <a:avLst/>
            </a:prstGeom>
            <a:noFill/>
            <a:ln w="25400">
              <a:solidFill>
                <a:schemeClr val="tx1"/>
              </a:solidFill>
              <a:round/>
              <a:headEnd/>
              <a:tailEnd/>
            </a:ln>
          </p:spPr>
          <p:txBody>
            <a:bodyPr/>
            <a:lstStyle/>
            <a:p>
              <a:endParaRPr lang="en-GB"/>
            </a:p>
          </p:txBody>
        </p:sp>
        <p:sp>
          <p:nvSpPr>
            <p:cNvPr id="12" name="Line 10"/>
            <p:cNvSpPr>
              <a:spLocks noChangeShapeType="1"/>
            </p:cNvSpPr>
            <p:nvPr/>
          </p:nvSpPr>
          <p:spPr bwMode="auto">
            <a:xfrm flipV="1">
              <a:off x="4512" y="3264"/>
              <a:ext cx="240" cy="240"/>
            </a:xfrm>
            <a:prstGeom prst="line">
              <a:avLst/>
            </a:prstGeom>
            <a:noFill/>
            <a:ln w="25400">
              <a:solidFill>
                <a:schemeClr val="tx1"/>
              </a:solidFill>
              <a:round/>
              <a:headEnd/>
              <a:tailEnd/>
            </a:ln>
          </p:spPr>
          <p:txBody>
            <a:bodyPr/>
            <a:lstStyle/>
            <a:p>
              <a:endParaRPr lang="en-GB"/>
            </a:p>
          </p:txBody>
        </p:sp>
        <p:sp>
          <p:nvSpPr>
            <p:cNvPr id="13" name="Line 11"/>
            <p:cNvSpPr>
              <a:spLocks noChangeShapeType="1"/>
            </p:cNvSpPr>
            <p:nvPr/>
          </p:nvSpPr>
          <p:spPr bwMode="auto">
            <a:xfrm flipH="1" flipV="1">
              <a:off x="4512" y="3264"/>
              <a:ext cx="240" cy="240"/>
            </a:xfrm>
            <a:prstGeom prst="line">
              <a:avLst/>
            </a:prstGeom>
            <a:noFill/>
            <a:ln w="25400">
              <a:solidFill>
                <a:schemeClr val="tx1"/>
              </a:solidFill>
              <a:round/>
              <a:headEnd/>
              <a:tailEnd/>
            </a:ln>
          </p:spPr>
          <p:txBody>
            <a:bodyPr/>
            <a:lstStyle/>
            <a:p>
              <a:endParaRPr lang="en-GB"/>
            </a:p>
          </p:txBody>
        </p:sp>
      </p:grpSp>
      <p:cxnSp>
        <p:nvCxnSpPr>
          <p:cNvPr id="15" name="Straight Arrow Connector 14"/>
          <p:cNvCxnSpPr/>
          <p:nvPr/>
        </p:nvCxnSpPr>
        <p:spPr>
          <a:xfrm rot="5400000">
            <a:off x="6912260" y="4185084"/>
            <a:ext cx="2304256" cy="360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6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Charge</a:t>
            </a:r>
            <a:endParaRPr lang="en-GB" dirty="0"/>
          </a:p>
        </p:txBody>
      </p:sp>
      <p:sp>
        <p:nvSpPr>
          <p:cNvPr id="4" name="Text Box 3"/>
          <p:cNvSpPr txBox="1">
            <a:spLocks noGrp="1" noChangeArrowheads="1"/>
          </p:cNvSpPr>
          <p:nvPr>
            <p:ph sz="quarter" idx="1"/>
          </p:nvPr>
        </p:nvSpPr>
        <p:spPr bwMode="auto">
          <a:xfrm>
            <a:off x="374848" y="1268761"/>
            <a:ext cx="8229600" cy="5001369"/>
          </a:xfrm>
          <a:prstGeom prst="rect">
            <a:avLst/>
          </a:prstGeom>
          <a:noFill/>
          <a:ln w="19050">
            <a:noFill/>
            <a:miter lim="800000"/>
            <a:headEnd/>
            <a:tailEnd/>
          </a:ln>
        </p:spPr>
        <p:txBody>
          <a:bodyPr wrap="square">
            <a:spAutoFit/>
          </a:bodyPr>
          <a:lstStyle/>
          <a:p>
            <a:pPr marL="457200" indent="-457200" algn="l">
              <a:spcBef>
                <a:spcPct val="50000"/>
              </a:spcBef>
              <a:buClr>
                <a:schemeClr val="accent5"/>
              </a:buClr>
              <a:buFontTx/>
              <a:buAutoNum type="arabicParenR"/>
            </a:pPr>
            <a:r>
              <a:rPr lang="en-GB" sz="2200" dirty="0">
                <a:latin typeface="+mj-lt"/>
              </a:rPr>
              <a:t>In a radio circuit a voltage of 6V is applied and a charge of 100C flows.  How much energy has been transferred?</a:t>
            </a:r>
          </a:p>
          <a:p>
            <a:pPr marL="457200" indent="-457200" algn="l">
              <a:spcBef>
                <a:spcPct val="50000"/>
              </a:spcBef>
              <a:buClr>
                <a:schemeClr val="accent5"/>
              </a:buClr>
              <a:buFontTx/>
              <a:buAutoNum type="arabicParenR"/>
            </a:pPr>
            <a:r>
              <a:rPr lang="en-GB" sz="2200" dirty="0">
                <a:latin typeface="+mj-lt"/>
              </a:rPr>
              <a:t>In this circuit the radio drew a current of 0.5A.  How long was it on for?</a:t>
            </a:r>
          </a:p>
          <a:p>
            <a:pPr marL="457200" indent="-457200" algn="l">
              <a:spcBef>
                <a:spcPct val="50000"/>
              </a:spcBef>
              <a:buClr>
                <a:schemeClr val="accent5"/>
              </a:buClr>
              <a:buFontTx/>
              <a:buAutoNum type="arabicParenR"/>
            </a:pPr>
            <a:r>
              <a:rPr lang="en-GB" sz="2200" dirty="0">
                <a:latin typeface="+mj-lt"/>
              </a:rPr>
              <a:t>A motor operates at 6V and draws a current of 3A.  The motor is used for 5 minutes.  Calculate: a) The motor’s resistance, b) the charge flowing through it, c) the energy supplied to it</a:t>
            </a:r>
          </a:p>
          <a:p>
            <a:pPr marL="457200" indent="-457200" algn="l">
              <a:spcBef>
                <a:spcPct val="50000"/>
              </a:spcBef>
              <a:buClr>
                <a:schemeClr val="accent5"/>
              </a:buClr>
              <a:buFontTx/>
              <a:buAutoNum type="arabicParenR"/>
            </a:pPr>
            <a:r>
              <a:rPr lang="en-GB" sz="2200" dirty="0">
                <a:latin typeface="+mj-lt"/>
              </a:rPr>
              <a:t>A lamp is attached to a 12V circuit and a charge of 1200C flows through it.  If the lamp is on for 10 minutes calculate a) the current, b) the resistance, c) the energy supplied to the bulb.</a:t>
            </a:r>
          </a:p>
        </p:txBody>
      </p:sp>
    </p:spTree>
    <p:extLst>
      <p:ext uri="{BB962C8B-B14F-4D97-AF65-F5344CB8AC3E}">
        <p14:creationId xmlns:p14="http://schemas.microsoft.com/office/powerpoint/2010/main" val="372363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10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10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10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P2 – Physics - Charge</a:t>
            </a:r>
            <a:endParaRPr lang="en-GB" dirty="0"/>
          </a:p>
        </p:txBody>
      </p:sp>
      <p:sp>
        <p:nvSpPr>
          <p:cNvPr id="3" name="Content Placeholder 2"/>
          <p:cNvSpPr>
            <a:spLocks noGrp="1"/>
          </p:cNvSpPr>
          <p:nvPr>
            <p:ph sz="quarter" idx="1"/>
          </p:nvPr>
        </p:nvSpPr>
        <p:spPr>
          <a:xfrm>
            <a:off x="457200" y="1219200"/>
            <a:ext cx="8229600" cy="1201688"/>
          </a:xfrm>
        </p:spPr>
        <p:txBody>
          <a:bodyPr/>
          <a:lstStyle/>
          <a:p>
            <a:r>
              <a:rPr lang="en-GB" dirty="0" smtClean="0">
                <a:latin typeface="+mj-lt"/>
              </a:rPr>
              <a:t>The amount of electrical charge that flows is related to current and time by the equation:</a:t>
            </a:r>
            <a:endParaRPr lang="en-GB" dirty="0">
              <a:latin typeface="+mj-lt"/>
            </a:endParaRPr>
          </a:p>
        </p:txBody>
      </p:sp>
      <p:pic>
        <p:nvPicPr>
          <p:cNvPr id="4098" name="Picture 2"/>
          <p:cNvPicPr>
            <a:picLocks noChangeAspect="1" noChangeArrowheads="1"/>
          </p:cNvPicPr>
          <p:nvPr/>
        </p:nvPicPr>
        <p:blipFill>
          <a:blip r:embed="rId3" cstate="print"/>
          <a:srcRect l="29605" t="69515" r="19479" b="18673"/>
          <a:stretch>
            <a:fillRect/>
          </a:stretch>
        </p:blipFill>
        <p:spPr bwMode="auto">
          <a:xfrm>
            <a:off x="131507" y="2348880"/>
            <a:ext cx="8832981" cy="1152128"/>
          </a:xfrm>
          <a:prstGeom prst="rect">
            <a:avLst/>
          </a:prstGeom>
          <a:noFill/>
          <a:ln w="9525">
            <a:solidFill>
              <a:schemeClr val="accent4"/>
            </a:solidFill>
            <a:miter lim="800000"/>
            <a:headEnd/>
            <a:tailEnd/>
          </a:ln>
        </p:spPr>
      </p:pic>
      <p:grpSp>
        <p:nvGrpSpPr>
          <p:cNvPr id="5" name="Group 4"/>
          <p:cNvGrpSpPr>
            <a:grpSpLocks/>
          </p:cNvGrpSpPr>
          <p:nvPr/>
        </p:nvGrpSpPr>
        <p:grpSpPr bwMode="auto">
          <a:xfrm>
            <a:off x="5780856" y="3726904"/>
            <a:ext cx="2895600" cy="2438400"/>
            <a:chOff x="3744" y="2112"/>
            <a:chExt cx="1824" cy="1536"/>
          </a:xfrm>
        </p:grpSpPr>
        <p:sp>
          <p:nvSpPr>
            <p:cNvPr id="6" name="AutoShape 5"/>
            <p:cNvSpPr>
              <a:spLocks noChangeArrowheads="1"/>
            </p:cNvSpPr>
            <p:nvPr/>
          </p:nvSpPr>
          <p:spPr bwMode="auto">
            <a:xfrm>
              <a:off x="3744" y="2112"/>
              <a:ext cx="1824" cy="1536"/>
            </a:xfrm>
            <a:prstGeom prst="flowChartExtract">
              <a:avLst/>
            </a:prstGeom>
            <a:noFill/>
            <a:ln w="38100">
              <a:solidFill>
                <a:srgbClr val="FF6600"/>
              </a:solidFill>
              <a:miter lim="800000"/>
              <a:headEnd/>
              <a:tailEnd/>
            </a:ln>
          </p:spPr>
          <p:txBody>
            <a:bodyPr wrap="none" anchor="ctr"/>
            <a:lstStyle/>
            <a:p>
              <a:endParaRPr lang="en-US"/>
            </a:p>
          </p:txBody>
        </p:sp>
        <p:sp>
          <p:nvSpPr>
            <p:cNvPr id="7" name="Text Box 6"/>
            <p:cNvSpPr txBox="1">
              <a:spLocks noChangeArrowheads="1"/>
            </p:cNvSpPr>
            <p:nvPr/>
          </p:nvSpPr>
          <p:spPr bwMode="auto">
            <a:xfrm>
              <a:off x="4512" y="2400"/>
              <a:ext cx="576" cy="327"/>
            </a:xfrm>
            <a:prstGeom prst="rect">
              <a:avLst/>
            </a:prstGeom>
            <a:noFill/>
            <a:ln w="9525">
              <a:noFill/>
              <a:miter lim="800000"/>
              <a:headEnd/>
              <a:tailEnd/>
            </a:ln>
          </p:spPr>
          <p:txBody>
            <a:bodyPr>
              <a:spAutoFit/>
            </a:bodyPr>
            <a:lstStyle/>
            <a:p>
              <a:pPr algn="l">
                <a:spcBef>
                  <a:spcPct val="50000"/>
                </a:spcBef>
              </a:pPr>
              <a:r>
                <a:rPr lang="en-GB" sz="2800" dirty="0">
                  <a:latin typeface="+mj-lt"/>
                </a:rPr>
                <a:t>Q</a:t>
              </a:r>
            </a:p>
          </p:txBody>
        </p:sp>
        <p:sp>
          <p:nvSpPr>
            <p:cNvPr id="8" name="Text Box 7"/>
            <p:cNvSpPr txBox="1">
              <a:spLocks noChangeArrowheads="1"/>
            </p:cNvSpPr>
            <p:nvPr/>
          </p:nvSpPr>
          <p:spPr bwMode="auto">
            <a:xfrm>
              <a:off x="4944" y="3264"/>
              <a:ext cx="576" cy="327"/>
            </a:xfrm>
            <a:prstGeom prst="rect">
              <a:avLst/>
            </a:prstGeom>
            <a:noFill/>
            <a:ln w="9525">
              <a:noFill/>
              <a:miter lim="800000"/>
              <a:headEnd/>
              <a:tailEnd/>
            </a:ln>
          </p:spPr>
          <p:txBody>
            <a:bodyPr>
              <a:spAutoFit/>
            </a:bodyPr>
            <a:lstStyle/>
            <a:p>
              <a:pPr algn="l">
                <a:spcBef>
                  <a:spcPct val="50000"/>
                </a:spcBef>
              </a:pPr>
              <a:r>
                <a:rPr lang="en-GB" sz="2800">
                  <a:latin typeface="+mj-lt"/>
                </a:rPr>
                <a:t>T</a:t>
              </a:r>
            </a:p>
          </p:txBody>
        </p:sp>
        <p:sp>
          <p:nvSpPr>
            <p:cNvPr id="9" name="Text Box 8"/>
            <p:cNvSpPr txBox="1">
              <a:spLocks noChangeArrowheads="1"/>
            </p:cNvSpPr>
            <p:nvPr/>
          </p:nvSpPr>
          <p:spPr bwMode="auto">
            <a:xfrm>
              <a:off x="4032" y="3264"/>
              <a:ext cx="576" cy="327"/>
            </a:xfrm>
            <a:prstGeom prst="rect">
              <a:avLst/>
            </a:prstGeom>
            <a:noFill/>
            <a:ln w="9525">
              <a:noFill/>
              <a:miter lim="800000"/>
              <a:headEnd/>
              <a:tailEnd/>
            </a:ln>
          </p:spPr>
          <p:txBody>
            <a:bodyPr>
              <a:spAutoFit/>
            </a:bodyPr>
            <a:lstStyle/>
            <a:p>
              <a:pPr algn="l">
                <a:spcBef>
                  <a:spcPct val="50000"/>
                </a:spcBef>
              </a:pPr>
              <a:r>
                <a:rPr lang="en-GB" sz="2800">
                  <a:latin typeface="+mj-lt"/>
                </a:rPr>
                <a:t>I</a:t>
              </a:r>
            </a:p>
          </p:txBody>
        </p:sp>
        <p:sp>
          <p:nvSpPr>
            <p:cNvPr id="10" name="Line 9"/>
            <p:cNvSpPr>
              <a:spLocks noChangeShapeType="1"/>
            </p:cNvSpPr>
            <p:nvPr/>
          </p:nvSpPr>
          <p:spPr bwMode="auto">
            <a:xfrm>
              <a:off x="4224" y="2976"/>
              <a:ext cx="816" cy="1"/>
            </a:xfrm>
            <a:prstGeom prst="line">
              <a:avLst/>
            </a:prstGeom>
            <a:noFill/>
            <a:ln w="25400">
              <a:solidFill>
                <a:schemeClr val="tx1"/>
              </a:solidFill>
              <a:round/>
              <a:headEnd/>
              <a:tailEnd/>
            </a:ln>
          </p:spPr>
          <p:txBody>
            <a:bodyPr/>
            <a:lstStyle/>
            <a:p>
              <a:endParaRPr lang="en-GB"/>
            </a:p>
          </p:txBody>
        </p:sp>
        <p:sp>
          <p:nvSpPr>
            <p:cNvPr id="11" name="Line 10"/>
            <p:cNvSpPr>
              <a:spLocks noChangeShapeType="1"/>
            </p:cNvSpPr>
            <p:nvPr/>
          </p:nvSpPr>
          <p:spPr bwMode="auto">
            <a:xfrm flipV="1">
              <a:off x="4512" y="3264"/>
              <a:ext cx="240" cy="240"/>
            </a:xfrm>
            <a:prstGeom prst="line">
              <a:avLst/>
            </a:prstGeom>
            <a:noFill/>
            <a:ln w="25400">
              <a:solidFill>
                <a:schemeClr val="tx1"/>
              </a:solidFill>
              <a:round/>
              <a:headEnd/>
              <a:tailEnd/>
            </a:ln>
          </p:spPr>
          <p:txBody>
            <a:bodyPr/>
            <a:lstStyle/>
            <a:p>
              <a:endParaRPr lang="en-GB"/>
            </a:p>
          </p:txBody>
        </p:sp>
        <p:sp>
          <p:nvSpPr>
            <p:cNvPr id="12" name="Line 11"/>
            <p:cNvSpPr>
              <a:spLocks noChangeShapeType="1"/>
            </p:cNvSpPr>
            <p:nvPr/>
          </p:nvSpPr>
          <p:spPr bwMode="auto">
            <a:xfrm flipH="1" flipV="1">
              <a:off x="4512" y="3264"/>
              <a:ext cx="240" cy="240"/>
            </a:xfrm>
            <a:prstGeom prst="line">
              <a:avLst/>
            </a:prstGeom>
            <a:noFill/>
            <a:ln w="25400">
              <a:solidFill>
                <a:schemeClr val="tx1"/>
              </a:solidFill>
              <a:round/>
              <a:headEnd/>
              <a:tailEnd/>
            </a:ln>
          </p:spPr>
          <p:txBody>
            <a:bodyPr/>
            <a:lstStyle/>
            <a:p>
              <a:endParaRPr lang="en-GB"/>
            </a:p>
          </p:txBody>
        </p:sp>
      </p:grpSp>
      <p:cxnSp>
        <p:nvCxnSpPr>
          <p:cNvPr id="14" name="Straight Arrow Connector 13"/>
          <p:cNvCxnSpPr/>
          <p:nvPr/>
        </p:nvCxnSpPr>
        <p:spPr>
          <a:xfrm>
            <a:off x="2195736" y="3140968"/>
            <a:ext cx="4824536" cy="14401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 Box 3"/>
          <p:cNvSpPr txBox="1">
            <a:spLocks noChangeArrowheads="1"/>
          </p:cNvSpPr>
          <p:nvPr/>
        </p:nvSpPr>
        <p:spPr bwMode="auto">
          <a:xfrm>
            <a:off x="179512" y="3789040"/>
            <a:ext cx="4536504" cy="2554545"/>
          </a:xfrm>
          <a:prstGeom prst="rect">
            <a:avLst/>
          </a:prstGeom>
          <a:noFill/>
          <a:ln w="19050">
            <a:noFill/>
            <a:miter lim="800000"/>
            <a:headEnd/>
            <a:tailEnd/>
          </a:ln>
        </p:spPr>
        <p:txBody>
          <a:bodyPr wrap="square">
            <a:spAutoFit/>
          </a:bodyPr>
          <a:lstStyle/>
          <a:p>
            <a:pPr algn="l">
              <a:spcBef>
                <a:spcPct val="50000"/>
              </a:spcBef>
            </a:pPr>
            <a:r>
              <a:rPr lang="en-GB" sz="2000" dirty="0" smtClean="0">
                <a:latin typeface="+mj-lt"/>
              </a:rPr>
              <a:t>Electricity </a:t>
            </a:r>
            <a:r>
              <a:rPr lang="en-GB" sz="2000" dirty="0">
                <a:latin typeface="+mj-lt"/>
              </a:rPr>
              <a:t>is when electrons move around a circuit and carry energy with them.  Each electron has a negative CHARGE.  Charge is measured in Coulombs (C).  We can work out how much charge flows in a circuit using the </a:t>
            </a:r>
            <a:r>
              <a:rPr lang="en-GB" sz="2000" dirty="0" smtClean="0">
                <a:latin typeface="+mj-lt"/>
              </a:rPr>
              <a:t>above equation</a:t>
            </a:r>
            <a:r>
              <a:rPr lang="en-GB" sz="2000" dirty="0">
                <a:latin typeface="+mj-lt"/>
              </a:rPr>
              <a:t>:</a:t>
            </a:r>
          </a:p>
        </p:txBody>
      </p:sp>
    </p:spTree>
    <p:extLst>
      <p:ext uri="{BB962C8B-B14F-4D97-AF65-F5344CB8AC3E}">
        <p14:creationId xmlns:p14="http://schemas.microsoft.com/office/powerpoint/2010/main" val="423709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defRPr/>
            </a:pPr>
            <a:r>
              <a:rPr lang="en-GB" dirty="0" smtClean="0"/>
              <a:t>P2 – Physics - Charge</a:t>
            </a:r>
          </a:p>
        </p:txBody>
      </p:sp>
      <p:graphicFrame>
        <p:nvGraphicFramePr>
          <p:cNvPr id="114691" name="Group 3"/>
          <p:cNvGraphicFramePr>
            <a:graphicFrameLocks noGrp="1"/>
          </p:cNvGraphicFramePr>
          <p:nvPr/>
        </p:nvGraphicFramePr>
        <p:xfrm>
          <a:off x="362272" y="1340768"/>
          <a:ext cx="8458200" cy="2377440"/>
        </p:xfrm>
        <a:graphic>
          <a:graphicData uri="http://schemas.openxmlformats.org/drawingml/2006/table">
            <a:tbl>
              <a:tblPr/>
              <a:tblGrid>
                <a:gridCol w="2819400"/>
                <a:gridCol w="2819400"/>
                <a:gridCol w="2819400"/>
              </a:tblGrid>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dirty="0" smtClean="0">
                          <a:ln>
                            <a:noFill/>
                          </a:ln>
                          <a:solidFill>
                            <a:schemeClr val="tx1"/>
                          </a:solidFill>
                          <a:effectLst/>
                          <a:latin typeface="Comic Sans MS" pitchFamily="66" charset="0"/>
                        </a:rPr>
                        <a:t>Charge (C)</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Comic Sans MS" pitchFamily="66" charset="0"/>
                        </a:rPr>
                        <a:t>Current (A)</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dirty="0" smtClean="0">
                          <a:ln>
                            <a:noFill/>
                          </a:ln>
                          <a:solidFill>
                            <a:schemeClr val="tx1"/>
                          </a:solidFill>
                          <a:effectLst/>
                          <a:latin typeface="Comic Sans MS" pitchFamily="66" charset="0"/>
                        </a:rPr>
                        <a:t>Time (s)</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Comic Sans MS" pitchFamily="66" charset="0"/>
                        </a:rPr>
                        <a:t>5</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Comic Sans MS" pitchFamily="66" charset="0"/>
                        </a:rPr>
                        <a:t>2</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Comic Sans MS" pitchFamily="66" charset="0"/>
                        </a:rPr>
                        <a:t>0.4</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Comic Sans MS" pitchFamily="66" charset="0"/>
                        </a:rPr>
                        <a:t>1</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Comic Sans MS" pitchFamily="66" charset="0"/>
                        </a:rPr>
                        <a:t>20</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Comic Sans MS" pitchFamily="66" charset="0"/>
                        </a:rPr>
                        <a:t>0.5</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Comic Sans MS" pitchFamily="66" charset="0"/>
                        </a:rPr>
                        <a:t>50</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Comic Sans MS" pitchFamily="66"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Comic Sans MS" pitchFamily="66" charset="0"/>
                        </a:rPr>
                        <a:t>250</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Comic Sans MS" pitchFamily="66"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dirty="0" smtClean="0">
                          <a:ln>
                            <a:noFill/>
                          </a:ln>
                          <a:solidFill>
                            <a:schemeClr val="tx1"/>
                          </a:solidFill>
                          <a:effectLst/>
                          <a:latin typeface="Comic Sans MS" pitchFamily="66" charset="0"/>
                        </a:rPr>
                        <a:t>3</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dirty="0" smtClean="0">
                          <a:ln>
                            <a:noFill/>
                          </a:ln>
                          <a:solidFill>
                            <a:schemeClr val="tx1"/>
                          </a:solidFill>
                          <a:effectLst/>
                          <a:latin typeface="Comic Sans MS" pitchFamily="66" charset="0"/>
                        </a:rPr>
                        <a:t>60</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bl>
          </a:graphicData>
        </a:graphic>
      </p:graphicFrame>
      <p:sp>
        <p:nvSpPr>
          <p:cNvPr id="80930" name="Text Box 33"/>
          <p:cNvSpPr txBox="1">
            <a:spLocks noChangeArrowheads="1"/>
          </p:cNvSpPr>
          <p:nvPr/>
        </p:nvSpPr>
        <p:spPr bwMode="auto">
          <a:xfrm>
            <a:off x="274955" y="3802895"/>
            <a:ext cx="8686800" cy="2554545"/>
          </a:xfrm>
          <a:prstGeom prst="rect">
            <a:avLst/>
          </a:prstGeom>
          <a:noFill/>
          <a:ln w="19050">
            <a:noFill/>
            <a:miter lim="800000"/>
            <a:headEnd/>
            <a:tailEnd/>
          </a:ln>
        </p:spPr>
        <p:txBody>
          <a:bodyPr>
            <a:spAutoFit/>
          </a:bodyPr>
          <a:lstStyle/>
          <a:p>
            <a:pPr marL="457200" indent="-457200" algn="l">
              <a:spcBef>
                <a:spcPct val="50000"/>
              </a:spcBef>
              <a:buFontTx/>
              <a:buAutoNum type="arabicParenR"/>
            </a:pPr>
            <a:r>
              <a:rPr lang="en-GB" sz="2000" dirty="0">
                <a:latin typeface="+mj-lt"/>
              </a:rPr>
              <a:t>A circuit is switched on for 30s with a current of 3A.  How much charge flowed?</a:t>
            </a:r>
          </a:p>
          <a:p>
            <a:pPr marL="457200" indent="-457200" algn="l">
              <a:spcBef>
                <a:spcPct val="50000"/>
              </a:spcBef>
              <a:buFontTx/>
              <a:buAutoNum type="arabicParenR"/>
            </a:pPr>
            <a:r>
              <a:rPr lang="en-GB" sz="2000" dirty="0">
                <a:latin typeface="+mj-lt"/>
              </a:rPr>
              <a:t>During electrolysis 6A was passed through some copper chloride and a charge of 1200C flowed.  How long was the experiment on for?</a:t>
            </a:r>
          </a:p>
          <a:p>
            <a:pPr marL="457200" indent="-457200" algn="l">
              <a:spcBef>
                <a:spcPct val="50000"/>
              </a:spcBef>
              <a:buFontTx/>
              <a:buAutoNum type="arabicParenR"/>
            </a:pPr>
            <a:r>
              <a:rPr lang="en-GB" sz="2000" dirty="0">
                <a:latin typeface="+mj-lt"/>
              </a:rPr>
              <a:t>A bed lamp is switched on for 10 minutes.  It works on a current of 0.5A.  How much charge flowed?</a:t>
            </a:r>
          </a:p>
        </p:txBody>
      </p:sp>
    </p:spTree>
    <p:extLst>
      <p:ext uri="{BB962C8B-B14F-4D97-AF65-F5344CB8AC3E}">
        <p14:creationId xmlns:p14="http://schemas.microsoft.com/office/powerpoint/2010/main" val="236653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0930"/>
                                        </p:tgtEl>
                                        <p:attrNameLst>
                                          <p:attrName>style.visibility</p:attrName>
                                        </p:attrNameLst>
                                      </p:cBhvr>
                                      <p:to>
                                        <p:strVal val="visible"/>
                                      </p:to>
                                    </p:set>
                                    <p:anim calcmode="lin" valueType="num">
                                      <p:cBhvr additive="base">
                                        <p:cTn id="11" dur="1000" fill="hold"/>
                                        <p:tgtEl>
                                          <p:spTgt spid="80930"/>
                                        </p:tgtEl>
                                        <p:attrNameLst>
                                          <p:attrName>ppt_x</p:attrName>
                                        </p:attrNameLst>
                                      </p:cBhvr>
                                      <p:tavLst>
                                        <p:tav tm="0">
                                          <p:val>
                                            <p:strVal val="0-#ppt_w/2"/>
                                          </p:val>
                                        </p:tav>
                                        <p:tav tm="100000">
                                          <p:val>
                                            <p:strVal val="#ppt_x"/>
                                          </p:val>
                                        </p:tav>
                                      </p:tavLst>
                                    </p:anim>
                                    <p:anim calcmode="lin" valueType="num">
                                      <p:cBhvr additive="base">
                                        <p:cTn id="12" dur="1000" fill="hold"/>
                                        <p:tgtEl>
                                          <p:spTgt spid="809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3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pPr eaLnBrk="1" hangingPunct="1"/>
            <a:r>
              <a:rPr lang="en-GB" smtClean="0"/>
              <a:t>P2 - Physics</a:t>
            </a:r>
          </a:p>
        </p:txBody>
      </p:sp>
      <p:sp>
        <p:nvSpPr>
          <p:cNvPr id="3" name="Subtitle 2"/>
          <p:cNvSpPr>
            <a:spLocks noGrp="1"/>
          </p:cNvSpPr>
          <p:nvPr>
            <p:ph type="subTitle" idx="1"/>
          </p:nvPr>
        </p:nvSpPr>
        <p:spPr/>
        <p:txBody>
          <a:bodyPr>
            <a:normAutofit/>
          </a:bodyPr>
          <a:lstStyle/>
          <a:p>
            <a:pPr eaLnBrk="1" fontAlgn="auto" hangingPunct="1">
              <a:spcAft>
                <a:spcPts val="0"/>
              </a:spcAft>
              <a:buFont typeface="Wingdings 3"/>
              <a:buNone/>
              <a:defRPr/>
            </a:pPr>
            <a:r>
              <a:rPr lang="en-GB" u="sng" dirty="0" smtClean="0"/>
              <a:t>Radiation</a:t>
            </a:r>
            <a:endParaRPr lang="en-GB" u="sng" dirty="0"/>
          </a:p>
        </p:txBody>
      </p:sp>
    </p:spTree>
    <p:extLst>
      <p:ext uri="{BB962C8B-B14F-4D97-AF65-F5344CB8AC3E}">
        <p14:creationId xmlns:p14="http://schemas.microsoft.com/office/powerpoint/2010/main" val="26720922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GB" smtClean="0"/>
              <a:t>P2 – Physics - Aims</a:t>
            </a:r>
          </a:p>
        </p:txBody>
      </p:sp>
      <p:sp>
        <p:nvSpPr>
          <p:cNvPr id="3" name="Content Placeholder 2"/>
          <p:cNvSpPr>
            <a:spLocks noGrp="1"/>
          </p:cNvSpPr>
          <p:nvPr>
            <p:ph sz="quarter" idx="1"/>
          </p:nvPr>
        </p:nvSpPr>
        <p:spPr>
          <a:xfrm>
            <a:off x="395288" y="1484784"/>
            <a:ext cx="8229600" cy="2376264"/>
          </a:xfrm>
        </p:spPr>
        <p:txBody>
          <a:bodyPr>
            <a:normAutofit/>
          </a:bodyPr>
          <a:lstStyle/>
          <a:p>
            <a:pPr marL="274320" indent="-274320" eaLnBrk="1" fontAlgn="auto" hangingPunct="1">
              <a:spcAft>
                <a:spcPts val="0"/>
              </a:spcAft>
              <a:buFont typeface="Wingdings 3"/>
              <a:buChar char=""/>
              <a:defRPr/>
            </a:pPr>
            <a:r>
              <a:rPr lang="en-GB" dirty="0" smtClean="0">
                <a:latin typeface="+mj-lt"/>
              </a:rPr>
              <a:t>(HIGHER TIER ONLY) – to explain how the Rutherford and Marsden scattering experiment led to the ‘plum pudding’ model of the atom being replaced by the nuclear model</a:t>
            </a:r>
          </a:p>
        </p:txBody>
      </p:sp>
    </p:spTree>
    <p:extLst>
      <p:ext uri="{BB962C8B-B14F-4D97-AF65-F5344CB8AC3E}">
        <p14:creationId xmlns:p14="http://schemas.microsoft.com/office/powerpoint/2010/main" val="145703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374848" y="332656"/>
            <a:ext cx="8229600" cy="666328"/>
          </a:xfrm>
        </p:spPr>
        <p:txBody>
          <a:bodyPr>
            <a:normAutofit fontScale="90000"/>
          </a:bodyPr>
          <a:lstStyle/>
          <a:p>
            <a:pPr eaLnBrk="1" hangingPunct="1">
              <a:defRPr/>
            </a:pPr>
            <a:r>
              <a:rPr lang="en-GB" dirty="0" smtClean="0"/>
              <a:t>P2 – Physics - Structure of the atom</a:t>
            </a:r>
          </a:p>
        </p:txBody>
      </p:sp>
      <p:grpSp>
        <p:nvGrpSpPr>
          <p:cNvPr id="2" name="Group 3"/>
          <p:cNvGrpSpPr>
            <a:grpSpLocks/>
          </p:cNvGrpSpPr>
          <p:nvPr/>
        </p:nvGrpSpPr>
        <p:grpSpPr bwMode="auto">
          <a:xfrm>
            <a:off x="6172200" y="1066800"/>
            <a:ext cx="2286000" cy="2286000"/>
            <a:chOff x="2256" y="2304"/>
            <a:chExt cx="1440" cy="1440"/>
          </a:xfrm>
        </p:grpSpPr>
        <p:sp>
          <p:nvSpPr>
            <p:cNvPr id="85001" name="Oval 4"/>
            <p:cNvSpPr>
              <a:spLocks noChangeArrowheads="1"/>
            </p:cNvSpPr>
            <p:nvPr/>
          </p:nvSpPr>
          <p:spPr bwMode="auto">
            <a:xfrm>
              <a:off x="2256" y="2304"/>
              <a:ext cx="1440" cy="1440"/>
            </a:xfrm>
            <a:prstGeom prst="ellipse">
              <a:avLst/>
            </a:prstGeom>
            <a:gradFill rotWithShape="0">
              <a:gsLst>
                <a:gs pos="0">
                  <a:srgbClr val="FF9966"/>
                </a:gs>
                <a:gs pos="100000">
                  <a:srgbClr val="FF6699"/>
                </a:gs>
              </a:gsLst>
              <a:path path="shape">
                <a:fillToRect l="50000" t="50000" r="50000" b="50000"/>
              </a:path>
            </a:gradFill>
            <a:ln w="9525">
              <a:solidFill>
                <a:schemeClr val="tx1"/>
              </a:solidFill>
              <a:round/>
              <a:headEnd/>
              <a:tailEnd/>
            </a:ln>
          </p:spPr>
          <p:txBody>
            <a:bodyPr wrap="none" anchor="ctr"/>
            <a:lstStyle/>
            <a:p>
              <a:endParaRPr lang="en-US"/>
            </a:p>
          </p:txBody>
        </p:sp>
        <p:sp>
          <p:nvSpPr>
            <p:cNvPr id="85002" name="Oval 5"/>
            <p:cNvSpPr>
              <a:spLocks noChangeArrowheads="1"/>
            </p:cNvSpPr>
            <p:nvPr/>
          </p:nvSpPr>
          <p:spPr bwMode="auto">
            <a:xfrm>
              <a:off x="2400" y="2880"/>
              <a:ext cx="96" cy="96"/>
            </a:xfrm>
            <a:prstGeom prst="ellipse">
              <a:avLst/>
            </a:prstGeom>
            <a:solidFill>
              <a:srgbClr val="003366"/>
            </a:solidFill>
            <a:ln w="9525">
              <a:solidFill>
                <a:srgbClr val="003366"/>
              </a:solidFill>
              <a:round/>
              <a:headEnd/>
              <a:tailEnd/>
            </a:ln>
          </p:spPr>
          <p:txBody>
            <a:bodyPr wrap="none" anchor="ctr"/>
            <a:lstStyle/>
            <a:p>
              <a:endParaRPr lang="en-US"/>
            </a:p>
          </p:txBody>
        </p:sp>
        <p:sp>
          <p:nvSpPr>
            <p:cNvPr id="85003" name="Oval 6"/>
            <p:cNvSpPr>
              <a:spLocks noChangeArrowheads="1"/>
            </p:cNvSpPr>
            <p:nvPr/>
          </p:nvSpPr>
          <p:spPr bwMode="auto">
            <a:xfrm>
              <a:off x="2784" y="2400"/>
              <a:ext cx="96" cy="96"/>
            </a:xfrm>
            <a:prstGeom prst="ellipse">
              <a:avLst/>
            </a:prstGeom>
            <a:solidFill>
              <a:srgbClr val="003366"/>
            </a:solidFill>
            <a:ln w="9525">
              <a:solidFill>
                <a:srgbClr val="003366"/>
              </a:solidFill>
              <a:round/>
              <a:headEnd/>
              <a:tailEnd/>
            </a:ln>
          </p:spPr>
          <p:txBody>
            <a:bodyPr wrap="none" anchor="ctr"/>
            <a:lstStyle/>
            <a:p>
              <a:endParaRPr lang="en-US"/>
            </a:p>
          </p:txBody>
        </p:sp>
        <p:sp>
          <p:nvSpPr>
            <p:cNvPr id="85004" name="Oval 7"/>
            <p:cNvSpPr>
              <a:spLocks noChangeArrowheads="1"/>
            </p:cNvSpPr>
            <p:nvPr/>
          </p:nvSpPr>
          <p:spPr bwMode="auto">
            <a:xfrm>
              <a:off x="3120" y="2688"/>
              <a:ext cx="96" cy="96"/>
            </a:xfrm>
            <a:prstGeom prst="ellipse">
              <a:avLst/>
            </a:prstGeom>
            <a:solidFill>
              <a:srgbClr val="003366"/>
            </a:solidFill>
            <a:ln w="9525">
              <a:solidFill>
                <a:srgbClr val="003366"/>
              </a:solidFill>
              <a:round/>
              <a:headEnd/>
              <a:tailEnd/>
            </a:ln>
          </p:spPr>
          <p:txBody>
            <a:bodyPr wrap="none" anchor="ctr"/>
            <a:lstStyle/>
            <a:p>
              <a:endParaRPr lang="en-US"/>
            </a:p>
          </p:txBody>
        </p:sp>
        <p:sp>
          <p:nvSpPr>
            <p:cNvPr id="85005" name="Oval 8"/>
            <p:cNvSpPr>
              <a:spLocks noChangeArrowheads="1"/>
            </p:cNvSpPr>
            <p:nvPr/>
          </p:nvSpPr>
          <p:spPr bwMode="auto">
            <a:xfrm>
              <a:off x="2592" y="3408"/>
              <a:ext cx="96" cy="96"/>
            </a:xfrm>
            <a:prstGeom prst="ellipse">
              <a:avLst/>
            </a:prstGeom>
            <a:solidFill>
              <a:srgbClr val="003366"/>
            </a:solidFill>
            <a:ln w="9525">
              <a:solidFill>
                <a:srgbClr val="003366"/>
              </a:solidFill>
              <a:round/>
              <a:headEnd/>
              <a:tailEnd/>
            </a:ln>
          </p:spPr>
          <p:txBody>
            <a:bodyPr wrap="none" anchor="ctr"/>
            <a:lstStyle/>
            <a:p>
              <a:endParaRPr lang="en-US"/>
            </a:p>
          </p:txBody>
        </p:sp>
        <p:sp>
          <p:nvSpPr>
            <p:cNvPr id="85006" name="Oval 9"/>
            <p:cNvSpPr>
              <a:spLocks noChangeArrowheads="1"/>
            </p:cNvSpPr>
            <p:nvPr/>
          </p:nvSpPr>
          <p:spPr bwMode="auto">
            <a:xfrm>
              <a:off x="2832" y="3552"/>
              <a:ext cx="96" cy="96"/>
            </a:xfrm>
            <a:prstGeom prst="ellipse">
              <a:avLst/>
            </a:prstGeom>
            <a:solidFill>
              <a:srgbClr val="003366"/>
            </a:solidFill>
            <a:ln w="9525">
              <a:solidFill>
                <a:srgbClr val="003366"/>
              </a:solidFill>
              <a:round/>
              <a:headEnd/>
              <a:tailEnd/>
            </a:ln>
          </p:spPr>
          <p:txBody>
            <a:bodyPr wrap="none" anchor="ctr"/>
            <a:lstStyle/>
            <a:p>
              <a:endParaRPr lang="en-US"/>
            </a:p>
          </p:txBody>
        </p:sp>
        <p:sp>
          <p:nvSpPr>
            <p:cNvPr id="85007" name="Oval 10"/>
            <p:cNvSpPr>
              <a:spLocks noChangeArrowheads="1"/>
            </p:cNvSpPr>
            <p:nvPr/>
          </p:nvSpPr>
          <p:spPr bwMode="auto">
            <a:xfrm>
              <a:off x="3312" y="3120"/>
              <a:ext cx="96" cy="96"/>
            </a:xfrm>
            <a:prstGeom prst="ellipse">
              <a:avLst/>
            </a:prstGeom>
            <a:solidFill>
              <a:srgbClr val="003366"/>
            </a:solidFill>
            <a:ln w="9525">
              <a:solidFill>
                <a:srgbClr val="003366"/>
              </a:solidFill>
              <a:round/>
              <a:headEnd/>
              <a:tailEnd/>
            </a:ln>
          </p:spPr>
          <p:txBody>
            <a:bodyPr wrap="none" anchor="ctr"/>
            <a:lstStyle/>
            <a:p>
              <a:endParaRPr lang="en-US"/>
            </a:p>
          </p:txBody>
        </p:sp>
        <p:sp>
          <p:nvSpPr>
            <p:cNvPr id="85008" name="Oval 11"/>
            <p:cNvSpPr>
              <a:spLocks noChangeArrowheads="1"/>
            </p:cNvSpPr>
            <p:nvPr/>
          </p:nvSpPr>
          <p:spPr bwMode="auto">
            <a:xfrm>
              <a:off x="3024" y="3216"/>
              <a:ext cx="96" cy="96"/>
            </a:xfrm>
            <a:prstGeom prst="ellipse">
              <a:avLst/>
            </a:prstGeom>
            <a:solidFill>
              <a:srgbClr val="003366"/>
            </a:solidFill>
            <a:ln w="9525">
              <a:solidFill>
                <a:srgbClr val="003366"/>
              </a:solidFill>
              <a:round/>
              <a:headEnd/>
              <a:tailEnd/>
            </a:ln>
          </p:spPr>
          <p:txBody>
            <a:bodyPr wrap="none" anchor="ctr"/>
            <a:lstStyle/>
            <a:p>
              <a:endParaRPr lang="en-US"/>
            </a:p>
          </p:txBody>
        </p:sp>
        <p:sp>
          <p:nvSpPr>
            <p:cNvPr id="85009" name="Oval 12"/>
            <p:cNvSpPr>
              <a:spLocks noChangeArrowheads="1"/>
            </p:cNvSpPr>
            <p:nvPr/>
          </p:nvSpPr>
          <p:spPr bwMode="auto">
            <a:xfrm>
              <a:off x="2592" y="3072"/>
              <a:ext cx="96" cy="96"/>
            </a:xfrm>
            <a:prstGeom prst="ellipse">
              <a:avLst/>
            </a:prstGeom>
            <a:solidFill>
              <a:srgbClr val="003366"/>
            </a:solidFill>
            <a:ln w="9525">
              <a:solidFill>
                <a:srgbClr val="003366"/>
              </a:solidFill>
              <a:round/>
              <a:headEnd/>
              <a:tailEnd/>
            </a:ln>
          </p:spPr>
          <p:txBody>
            <a:bodyPr wrap="none" anchor="ctr"/>
            <a:lstStyle/>
            <a:p>
              <a:endParaRPr lang="en-US"/>
            </a:p>
          </p:txBody>
        </p:sp>
      </p:grpSp>
      <p:sp>
        <p:nvSpPr>
          <p:cNvPr id="94221" name="Text Box 13"/>
          <p:cNvSpPr txBox="1">
            <a:spLocks noChangeArrowheads="1"/>
          </p:cNvSpPr>
          <p:nvPr/>
        </p:nvSpPr>
        <p:spPr bwMode="auto">
          <a:xfrm>
            <a:off x="323528" y="1418000"/>
            <a:ext cx="5334000" cy="1938992"/>
          </a:xfrm>
          <a:prstGeom prst="rect">
            <a:avLst/>
          </a:prstGeom>
          <a:noFill/>
          <a:ln w="9525">
            <a:noFill/>
            <a:miter lim="800000"/>
            <a:headEnd/>
            <a:tailEnd/>
          </a:ln>
        </p:spPr>
        <p:txBody>
          <a:bodyPr>
            <a:spAutoFit/>
          </a:bodyPr>
          <a:lstStyle/>
          <a:p>
            <a:pPr algn="l">
              <a:spcBef>
                <a:spcPct val="50000"/>
              </a:spcBef>
            </a:pPr>
            <a:r>
              <a:rPr lang="en-GB" sz="2400" dirty="0"/>
              <a:t>A hundred years ago people thought that the atom looked like a “plum pudding” – a sphere of positive charge with negatively charged electrons spread through it…</a:t>
            </a:r>
          </a:p>
        </p:txBody>
      </p:sp>
      <p:pic>
        <p:nvPicPr>
          <p:cNvPr id="94222" name="Picture 14" descr="Rutherford"/>
          <p:cNvPicPr>
            <a:picLocks noChangeAspect="1" noChangeArrowheads="1"/>
          </p:cNvPicPr>
          <p:nvPr/>
        </p:nvPicPr>
        <p:blipFill>
          <a:blip r:embed="rId3" cstate="print"/>
          <a:srcRect/>
          <a:stretch>
            <a:fillRect/>
          </a:stretch>
        </p:blipFill>
        <p:spPr bwMode="auto">
          <a:xfrm>
            <a:off x="6629400" y="3733800"/>
            <a:ext cx="2103438" cy="2743200"/>
          </a:xfrm>
          <a:prstGeom prst="rect">
            <a:avLst/>
          </a:prstGeom>
          <a:noFill/>
          <a:ln w="9525">
            <a:noFill/>
            <a:miter lim="800000"/>
            <a:headEnd/>
            <a:tailEnd/>
          </a:ln>
        </p:spPr>
      </p:pic>
      <p:sp>
        <p:nvSpPr>
          <p:cNvPr id="94223" name="AutoShape 15"/>
          <p:cNvSpPr>
            <a:spLocks noChangeArrowheads="1"/>
          </p:cNvSpPr>
          <p:nvPr/>
        </p:nvSpPr>
        <p:spPr bwMode="auto">
          <a:xfrm>
            <a:off x="2123728" y="4653136"/>
            <a:ext cx="4185568" cy="1535832"/>
          </a:xfrm>
          <a:prstGeom prst="wedgeRoundRectCallout">
            <a:avLst>
              <a:gd name="adj1" fmla="val 64074"/>
              <a:gd name="adj2" fmla="val -36551"/>
              <a:gd name="adj3" fmla="val 16667"/>
            </a:avLst>
          </a:prstGeom>
          <a:solidFill>
            <a:schemeClr val="bg1"/>
          </a:solidFill>
          <a:ln w="9525">
            <a:solidFill>
              <a:schemeClr val="tx1"/>
            </a:solidFill>
            <a:miter lim="800000"/>
            <a:headEnd/>
            <a:tailEnd/>
          </a:ln>
        </p:spPr>
        <p:txBody>
          <a:bodyPr/>
          <a:lstStyle/>
          <a:p>
            <a:r>
              <a:rPr lang="en-GB">
                <a:solidFill>
                  <a:schemeClr val="tx1"/>
                </a:solidFill>
              </a:rPr>
              <a:t>I did an experiment (with my colleagues Geiger and Marsden) that proved this idea was wrong.  I called it the “Scattering Experiment”</a:t>
            </a:r>
          </a:p>
        </p:txBody>
      </p:sp>
      <p:sp>
        <p:nvSpPr>
          <p:cNvPr id="94224" name="Text Box 16"/>
          <p:cNvSpPr txBox="1">
            <a:spLocks noChangeArrowheads="1"/>
          </p:cNvSpPr>
          <p:nvPr/>
        </p:nvSpPr>
        <p:spPr bwMode="auto">
          <a:xfrm>
            <a:off x="2603376" y="3810001"/>
            <a:ext cx="3840832" cy="369332"/>
          </a:xfrm>
          <a:prstGeom prst="rect">
            <a:avLst/>
          </a:prstGeom>
          <a:noFill/>
          <a:ln w="9525">
            <a:noFill/>
            <a:miter lim="800000"/>
            <a:headEnd/>
            <a:tailEnd/>
          </a:ln>
        </p:spPr>
        <p:txBody>
          <a:bodyPr wrap="square">
            <a:spAutoFit/>
          </a:bodyPr>
          <a:lstStyle/>
          <a:p>
            <a:pPr algn="l">
              <a:spcBef>
                <a:spcPct val="50000"/>
              </a:spcBef>
            </a:pPr>
            <a:r>
              <a:rPr lang="en-GB" i="1" dirty="0"/>
              <a:t>Ernest Rutherford, British scientist:</a:t>
            </a:r>
          </a:p>
        </p:txBody>
      </p:sp>
    </p:spTree>
    <p:extLst>
      <p:ext uri="{BB962C8B-B14F-4D97-AF65-F5344CB8AC3E}">
        <p14:creationId xmlns:p14="http://schemas.microsoft.com/office/powerpoint/2010/main" val="127153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94221"/>
                                        </p:tgtEl>
                                        <p:attrNameLst>
                                          <p:attrName>style.visibility</p:attrName>
                                        </p:attrNameLst>
                                      </p:cBhvr>
                                      <p:to>
                                        <p:strVal val="visible"/>
                                      </p:to>
                                    </p:set>
                                    <p:animEffect transition="in" filter="wipe(up)">
                                      <p:cBhvr>
                                        <p:cTn id="13" dur="500"/>
                                        <p:tgtEl>
                                          <p:spTgt spid="942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4224"/>
                                        </p:tgtEl>
                                        <p:attrNameLst>
                                          <p:attrName>style.visibility</p:attrName>
                                        </p:attrNameLst>
                                      </p:cBhvr>
                                      <p:to>
                                        <p:strVal val="visible"/>
                                      </p:to>
                                    </p:set>
                                    <p:animEffect transition="in" filter="wipe(left)">
                                      <p:cBhvr>
                                        <p:cTn id="18" dur="500"/>
                                        <p:tgtEl>
                                          <p:spTgt spid="9422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4222"/>
                                        </p:tgtEl>
                                        <p:attrNameLst>
                                          <p:attrName>style.visibility</p:attrName>
                                        </p:attrNameLst>
                                      </p:cBhvr>
                                      <p:to>
                                        <p:strVal val="visible"/>
                                      </p:to>
                                    </p:set>
                                    <p:anim calcmode="lin" valueType="num">
                                      <p:cBhvr additive="base">
                                        <p:cTn id="23" dur="500" fill="hold"/>
                                        <p:tgtEl>
                                          <p:spTgt spid="94222"/>
                                        </p:tgtEl>
                                        <p:attrNameLst>
                                          <p:attrName>ppt_x</p:attrName>
                                        </p:attrNameLst>
                                      </p:cBhvr>
                                      <p:tavLst>
                                        <p:tav tm="0">
                                          <p:val>
                                            <p:strVal val="1+#ppt_w/2"/>
                                          </p:val>
                                        </p:tav>
                                        <p:tav tm="100000">
                                          <p:val>
                                            <p:strVal val="#ppt_x"/>
                                          </p:val>
                                        </p:tav>
                                      </p:tavLst>
                                    </p:anim>
                                    <p:anim calcmode="lin" valueType="num">
                                      <p:cBhvr additive="base">
                                        <p:cTn id="24" dur="500" fill="hold"/>
                                        <p:tgtEl>
                                          <p:spTgt spid="9422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94223"/>
                                        </p:tgtEl>
                                        <p:attrNameLst>
                                          <p:attrName>style.visibility</p:attrName>
                                        </p:attrNameLst>
                                      </p:cBhvr>
                                      <p:to>
                                        <p:strVal val="visible"/>
                                      </p:to>
                                    </p:set>
                                    <p:animEffect transition="in" filter="wipe(right)">
                                      <p:cBhvr>
                                        <p:cTn id="29" dur="500"/>
                                        <p:tgtEl>
                                          <p:spTgt spid="94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1" grpId="0" autoUpdateAnimBg="0"/>
      <p:bldP spid="94223" grpId="0" animBg="1" autoUpdateAnimBg="0"/>
      <p:bldP spid="94224"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943600" y="1143000"/>
            <a:ext cx="1676400" cy="4495800"/>
            <a:chOff x="3744" y="1008"/>
            <a:chExt cx="1056" cy="2832"/>
          </a:xfrm>
        </p:grpSpPr>
        <p:sp>
          <p:nvSpPr>
            <p:cNvPr id="95235" name="Oval 3"/>
            <p:cNvSpPr>
              <a:spLocks noChangeArrowheads="1"/>
            </p:cNvSpPr>
            <p:nvPr/>
          </p:nvSpPr>
          <p:spPr bwMode="auto">
            <a:xfrm>
              <a:off x="4128" y="1008"/>
              <a:ext cx="624" cy="624"/>
            </a:xfrm>
            <a:prstGeom prst="ellipse">
              <a:avLst/>
            </a:prstGeom>
            <a:gradFill rotWithShape="0">
              <a:gsLst>
                <a:gs pos="0">
                  <a:schemeClr val="hlink">
                    <a:gamma/>
                    <a:tint val="13725"/>
                    <a:invGamma/>
                  </a:schemeClr>
                </a:gs>
                <a:gs pos="100000">
                  <a:schemeClr val="hlink"/>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95236" name="Oval 4"/>
            <p:cNvSpPr>
              <a:spLocks noChangeArrowheads="1"/>
            </p:cNvSpPr>
            <p:nvPr/>
          </p:nvSpPr>
          <p:spPr bwMode="auto">
            <a:xfrm>
              <a:off x="3744" y="3216"/>
              <a:ext cx="624" cy="624"/>
            </a:xfrm>
            <a:prstGeom prst="ellipse">
              <a:avLst/>
            </a:prstGeom>
            <a:gradFill rotWithShape="0">
              <a:gsLst>
                <a:gs pos="0">
                  <a:schemeClr val="hlink">
                    <a:gamma/>
                    <a:tint val="13725"/>
                    <a:invGamma/>
                  </a:schemeClr>
                </a:gs>
                <a:gs pos="100000">
                  <a:schemeClr val="hlink"/>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95237" name="Oval 5"/>
            <p:cNvSpPr>
              <a:spLocks noChangeArrowheads="1"/>
            </p:cNvSpPr>
            <p:nvPr/>
          </p:nvSpPr>
          <p:spPr bwMode="auto">
            <a:xfrm>
              <a:off x="4176" y="2784"/>
              <a:ext cx="624" cy="624"/>
            </a:xfrm>
            <a:prstGeom prst="ellipse">
              <a:avLst/>
            </a:prstGeom>
            <a:gradFill rotWithShape="0">
              <a:gsLst>
                <a:gs pos="0">
                  <a:schemeClr val="hlink">
                    <a:gamma/>
                    <a:tint val="13725"/>
                    <a:invGamma/>
                  </a:schemeClr>
                </a:gs>
                <a:gs pos="100000">
                  <a:schemeClr val="hlink"/>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95238" name="Oval 6"/>
            <p:cNvSpPr>
              <a:spLocks noChangeArrowheads="1"/>
            </p:cNvSpPr>
            <p:nvPr/>
          </p:nvSpPr>
          <p:spPr bwMode="auto">
            <a:xfrm>
              <a:off x="3744" y="2352"/>
              <a:ext cx="624" cy="624"/>
            </a:xfrm>
            <a:prstGeom prst="ellipse">
              <a:avLst/>
            </a:prstGeom>
            <a:gradFill rotWithShape="0">
              <a:gsLst>
                <a:gs pos="0">
                  <a:schemeClr val="hlink">
                    <a:gamma/>
                    <a:tint val="13725"/>
                    <a:invGamma/>
                  </a:schemeClr>
                </a:gs>
                <a:gs pos="100000">
                  <a:schemeClr val="hlink"/>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95239" name="Oval 7"/>
            <p:cNvSpPr>
              <a:spLocks noChangeArrowheads="1"/>
            </p:cNvSpPr>
            <p:nvPr/>
          </p:nvSpPr>
          <p:spPr bwMode="auto">
            <a:xfrm>
              <a:off x="4176" y="1920"/>
              <a:ext cx="624" cy="624"/>
            </a:xfrm>
            <a:prstGeom prst="ellipse">
              <a:avLst/>
            </a:prstGeom>
            <a:gradFill rotWithShape="0">
              <a:gsLst>
                <a:gs pos="0">
                  <a:schemeClr val="hlink">
                    <a:gamma/>
                    <a:tint val="13725"/>
                    <a:invGamma/>
                  </a:schemeClr>
                </a:gs>
                <a:gs pos="100000">
                  <a:schemeClr val="hlink"/>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95240" name="Oval 8"/>
            <p:cNvSpPr>
              <a:spLocks noChangeArrowheads="1"/>
            </p:cNvSpPr>
            <p:nvPr/>
          </p:nvSpPr>
          <p:spPr bwMode="auto">
            <a:xfrm>
              <a:off x="3744" y="1488"/>
              <a:ext cx="624" cy="624"/>
            </a:xfrm>
            <a:prstGeom prst="ellipse">
              <a:avLst/>
            </a:prstGeom>
            <a:gradFill rotWithShape="0">
              <a:gsLst>
                <a:gs pos="0">
                  <a:schemeClr val="hlink">
                    <a:gamma/>
                    <a:tint val="13725"/>
                    <a:invGamma/>
                  </a:schemeClr>
                </a:gs>
                <a:gs pos="100000">
                  <a:schemeClr val="hlink"/>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sp>
        <p:nvSpPr>
          <p:cNvPr id="95241" name="Rectangle 9"/>
          <p:cNvSpPr>
            <a:spLocks noGrp="1" noChangeArrowheads="1"/>
          </p:cNvSpPr>
          <p:nvPr>
            <p:ph type="title"/>
          </p:nvPr>
        </p:nvSpPr>
        <p:spPr>
          <a:xfrm>
            <a:off x="179512" y="365919"/>
            <a:ext cx="9144000" cy="758825"/>
          </a:xfrm>
        </p:spPr>
        <p:txBody>
          <a:bodyPr/>
          <a:lstStyle/>
          <a:p>
            <a:pPr eaLnBrk="1" hangingPunct="1">
              <a:defRPr/>
            </a:pPr>
            <a:r>
              <a:rPr lang="en-GB" sz="3200" dirty="0" smtClean="0"/>
              <a:t>P2 – Physics - The Rutherford Scattering Experiment</a:t>
            </a:r>
          </a:p>
        </p:txBody>
      </p:sp>
      <p:grpSp>
        <p:nvGrpSpPr>
          <p:cNvPr id="3" name="Group 10"/>
          <p:cNvGrpSpPr>
            <a:grpSpLocks/>
          </p:cNvGrpSpPr>
          <p:nvPr/>
        </p:nvGrpSpPr>
        <p:grpSpPr bwMode="auto">
          <a:xfrm>
            <a:off x="6324600" y="1524000"/>
            <a:ext cx="914400" cy="3733800"/>
            <a:chOff x="3984" y="1248"/>
            <a:chExt cx="576" cy="2352"/>
          </a:xfrm>
        </p:grpSpPr>
        <p:sp>
          <p:nvSpPr>
            <p:cNvPr id="86082" name="Oval 11"/>
            <p:cNvSpPr>
              <a:spLocks noChangeArrowheads="1"/>
            </p:cNvSpPr>
            <p:nvPr/>
          </p:nvSpPr>
          <p:spPr bwMode="auto">
            <a:xfrm>
              <a:off x="4368" y="1248"/>
              <a:ext cx="144" cy="144"/>
            </a:xfrm>
            <a:prstGeom prst="ellipse">
              <a:avLst/>
            </a:prstGeom>
            <a:solidFill>
              <a:srgbClr val="FF0000"/>
            </a:solidFill>
            <a:ln w="9525">
              <a:solidFill>
                <a:schemeClr val="tx1"/>
              </a:solidFill>
              <a:round/>
              <a:headEnd/>
              <a:tailEnd/>
            </a:ln>
          </p:spPr>
          <p:txBody>
            <a:bodyPr wrap="none" anchor="ctr"/>
            <a:lstStyle/>
            <a:p>
              <a:endParaRPr lang="en-US"/>
            </a:p>
          </p:txBody>
        </p:sp>
        <p:sp>
          <p:nvSpPr>
            <p:cNvPr id="86083" name="Oval 12"/>
            <p:cNvSpPr>
              <a:spLocks noChangeArrowheads="1"/>
            </p:cNvSpPr>
            <p:nvPr/>
          </p:nvSpPr>
          <p:spPr bwMode="auto">
            <a:xfrm>
              <a:off x="3984" y="3456"/>
              <a:ext cx="144" cy="144"/>
            </a:xfrm>
            <a:prstGeom prst="ellipse">
              <a:avLst/>
            </a:prstGeom>
            <a:solidFill>
              <a:srgbClr val="FF0000"/>
            </a:solidFill>
            <a:ln w="9525">
              <a:solidFill>
                <a:schemeClr val="tx1"/>
              </a:solidFill>
              <a:round/>
              <a:headEnd/>
              <a:tailEnd/>
            </a:ln>
          </p:spPr>
          <p:txBody>
            <a:bodyPr wrap="none" anchor="ctr"/>
            <a:lstStyle/>
            <a:p>
              <a:endParaRPr lang="en-US"/>
            </a:p>
          </p:txBody>
        </p:sp>
        <p:sp>
          <p:nvSpPr>
            <p:cNvPr id="86084" name="Oval 13"/>
            <p:cNvSpPr>
              <a:spLocks noChangeArrowheads="1"/>
            </p:cNvSpPr>
            <p:nvPr/>
          </p:nvSpPr>
          <p:spPr bwMode="auto">
            <a:xfrm>
              <a:off x="4416" y="3024"/>
              <a:ext cx="144" cy="144"/>
            </a:xfrm>
            <a:prstGeom prst="ellipse">
              <a:avLst/>
            </a:prstGeom>
            <a:solidFill>
              <a:srgbClr val="FF0000"/>
            </a:solidFill>
            <a:ln w="9525">
              <a:solidFill>
                <a:schemeClr val="tx1"/>
              </a:solidFill>
              <a:round/>
              <a:headEnd/>
              <a:tailEnd/>
            </a:ln>
          </p:spPr>
          <p:txBody>
            <a:bodyPr wrap="none" anchor="ctr"/>
            <a:lstStyle/>
            <a:p>
              <a:endParaRPr lang="en-US"/>
            </a:p>
          </p:txBody>
        </p:sp>
        <p:sp>
          <p:nvSpPr>
            <p:cNvPr id="86085" name="Oval 14"/>
            <p:cNvSpPr>
              <a:spLocks noChangeArrowheads="1"/>
            </p:cNvSpPr>
            <p:nvPr/>
          </p:nvSpPr>
          <p:spPr bwMode="auto">
            <a:xfrm>
              <a:off x="3984" y="2592"/>
              <a:ext cx="144" cy="144"/>
            </a:xfrm>
            <a:prstGeom prst="ellipse">
              <a:avLst/>
            </a:prstGeom>
            <a:solidFill>
              <a:srgbClr val="FF0000"/>
            </a:solidFill>
            <a:ln w="9525">
              <a:solidFill>
                <a:schemeClr val="tx1"/>
              </a:solidFill>
              <a:round/>
              <a:headEnd/>
              <a:tailEnd/>
            </a:ln>
          </p:spPr>
          <p:txBody>
            <a:bodyPr wrap="none" anchor="ctr"/>
            <a:lstStyle/>
            <a:p>
              <a:endParaRPr lang="en-US"/>
            </a:p>
          </p:txBody>
        </p:sp>
        <p:sp>
          <p:nvSpPr>
            <p:cNvPr id="86086" name="Oval 15"/>
            <p:cNvSpPr>
              <a:spLocks noChangeArrowheads="1"/>
            </p:cNvSpPr>
            <p:nvPr/>
          </p:nvSpPr>
          <p:spPr bwMode="auto">
            <a:xfrm>
              <a:off x="4416" y="2160"/>
              <a:ext cx="144" cy="144"/>
            </a:xfrm>
            <a:prstGeom prst="ellipse">
              <a:avLst/>
            </a:prstGeom>
            <a:solidFill>
              <a:srgbClr val="FF0000"/>
            </a:solidFill>
            <a:ln w="9525">
              <a:solidFill>
                <a:schemeClr val="tx1"/>
              </a:solidFill>
              <a:round/>
              <a:headEnd/>
              <a:tailEnd/>
            </a:ln>
          </p:spPr>
          <p:txBody>
            <a:bodyPr wrap="none" anchor="ctr"/>
            <a:lstStyle/>
            <a:p>
              <a:endParaRPr lang="en-US"/>
            </a:p>
          </p:txBody>
        </p:sp>
        <p:sp>
          <p:nvSpPr>
            <p:cNvPr id="86087" name="Oval 16"/>
            <p:cNvSpPr>
              <a:spLocks noChangeArrowheads="1"/>
            </p:cNvSpPr>
            <p:nvPr/>
          </p:nvSpPr>
          <p:spPr bwMode="auto">
            <a:xfrm>
              <a:off x="3984" y="1728"/>
              <a:ext cx="144" cy="144"/>
            </a:xfrm>
            <a:prstGeom prst="ellipse">
              <a:avLst/>
            </a:prstGeom>
            <a:solidFill>
              <a:srgbClr val="FF0000"/>
            </a:solidFill>
            <a:ln w="9525">
              <a:solidFill>
                <a:schemeClr val="tx1"/>
              </a:solidFill>
              <a:round/>
              <a:headEnd/>
              <a:tailEnd/>
            </a:ln>
          </p:spPr>
          <p:txBody>
            <a:bodyPr wrap="none" anchor="ctr"/>
            <a:lstStyle/>
            <a:p>
              <a:endParaRPr lang="en-US"/>
            </a:p>
          </p:txBody>
        </p:sp>
      </p:grpSp>
      <p:grpSp>
        <p:nvGrpSpPr>
          <p:cNvPr id="4" name="Group 17"/>
          <p:cNvGrpSpPr>
            <a:grpSpLocks/>
          </p:cNvGrpSpPr>
          <p:nvPr/>
        </p:nvGrpSpPr>
        <p:grpSpPr bwMode="auto">
          <a:xfrm>
            <a:off x="2209800" y="1295400"/>
            <a:ext cx="4876800" cy="4038600"/>
            <a:chOff x="1392" y="816"/>
            <a:chExt cx="3072" cy="2544"/>
          </a:xfrm>
        </p:grpSpPr>
        <p:sp>
          <p:nvSpPr>
            <p:cNvPr id="86075" name="Line 18"/>
            <p:cNvSpPr>
              <a:spLocks noChangeShapeType="1"/>
            </p:cNvSpPr>
            <p:nvPr/>
          </p:nvSpPr>
          <p:spPr bwMode="auto">
            <a:xfrm>
              <a:off x="1392" y="816"/>
              <a:ext cx="3002" cy="0"/>
            </a:xfrm>
            <a:prstGeom prst="line">
              <a:avLst/>
            </a:prstGeom>
            <a:noFill/>
            <a:ln w="25400">
              <a:solidFill>
                <a:srgbClr val="FF6600"/>
              </a:solidFill>
              <a:round/>
              <a:headEnd/>
              <a:tailEnd type="triangle" w="lg" len="lg"/>
            </a:ln>
          </p:spPr>
          <p:txBody>
            <a:bodyPr/>
            <a:lstStyle/>
            <a:p>
              <a:endParaRPr lang="en-GB"/>
            </a:p>
          </p:txBody>
        </p:sp>
        <p:sp>
          <p:nvSpPr>
            <p:cNvPr id="86076" name="Line 19"/>
            <p:cNvSpPr>
              <a:spLocks noChangeShapeType="1"/>
            </p:cNvSpPr>
            <p:nvPr/>
          </p:nvSpPr>
          <p:spPr bwMode="auto">
            <a:xfrm>
              <a:off x="1392" y="1296"/>
              <a:ext cx="2640" cy="0"/>
            </a:xfrm>
            <a:prstGeom prst="line">
              <a:avLst/>
            </a:prstGeom>
            <a:noFill/>
            <a:ln w="25400">
              <a:solidFill>
                <a:srgbClr val="FF6600"/>
              </a:solidFill>
              <a:round/>
              <a:headEnd/>
              <a:tailEnd type="triangle" w="lg" len="lg"/>
            </a:ln>
          </p:spPr>
          <p:txBody>
            <a:bodyPr/>
            <a:lstStyle/>
            <a:p>
              <a:endParaRPr lang="en-GB"/>
            </a:p>
          </p:txBody>
        </p:sp>
        <p:sp>
          <p:nvSpPr>
            <p:cNvPr id="86077" name="Line 20"/>
            <p:cNvSpPr>
              <a:spLocks noChangeShapeType="1"/>
            </p:cNvSpPr>
            <p:nvPr/>
          </p:nvSpPr>
          <p:spPr bwMode="auto">
            <a:xfrm>
              <a:off x="1392" y="2928"/>
              <a:ext cx="3072" cy="0"/>
            </a:xfrm>
            <a:prstGeom prst="line">
              <a:avLst/>
            </a:prstGeom>
            <a:noFill/>
            <a:ln w="25400">
              <a:solidFill>
                <a:srgbClr val="FF6600"/>
              </a:solidFill>
              <a:round/>
              <a:headEnd/>
              <a:tailEnd type="triangle" w="lg" len="lg"/>
            </a:ln>
          </p:spPr>
          <p:txBody>
            <a:bodyPr/>
            <a:lstStyle/>
            <a:p>
              <a:endParaRPr lang="en-GB"/>
            </a:p>
          </p:txBody>
        </p:sp>
        <p:sp>
          <p:nvSpPr>
            <p:cNvPr id="86078" name="Line 21"/>
            <p:cNvSpPr>
              <a:spLocks noChangeShapeType="1"/>
            </p:cNvSpPr>
            <p:nvPr/>
          </p:nvSpPr>
          <p:spPr bwMode="auto">
            <a:xfrm>
              <a:off x="1392" y="2400"/>
              <a:ext cx="2544" cy="0"/>
            </a:xfrm>
            <a:prstGeom prst="line">
              <a:avLst/>
            </a:prstGeom>
            <a:noFill/>
            <a:ln w="25400">
              <a:solidFill>
                <a:srgbClr val="FF6600"/>
              </a:solidFill>
              <a:round/>
              <a:headEnd/>
              <a:tailEnd type="triangle" w="lg" len="lg"/>
            </a:ln>
          </p:spPr>
          <p:txBody>
            <a:bodyPr/>
            <a:lstStyle/>
            <a:p>
              <a:endParaRPr lang="en-GB"/>
            </a:p>
          </p:txBody>
        </p:sp>
        <p:sp>
          <p:nvSpPr>
            <p:cNvPr id="86079" name="Line 22"/>
            <p:cNvSpPr>
              <a:spLocks noChangeShapeType="1"/>
            </p:cNvSpPr>
            <p:nvPr/>
          </p:nvSpPr>
          <p:spPr bwMode="auto">
            <a:xfrm>
              <a:off x="1392" y="3360"/>
              <a:ext cx="2688" cy="0"/>
            </a:xfrm>
            <a:prstGeom prst="line">
              <a:avLst/>
            </a:prstGeom>
            <a:noFill/>
            <a:ln w="25400">
              <a:solidFill>
                <a:srgbClr val="FF6600"/>
              </a:solidFill>
              <a:round/>
              <a:headEnd/>
              <a:tailEnd type="triangle" w="lg" len="lg"/>
            </a:ln>
          </p:spPr>
          <p:txBody>
            <a:bodyPr/>
            <a:lstStyle/>
            <a:p>
              <a:endParaRPr lang="en-GB"/>
            </a:p>
          </p:txBody>
        </p:sp>
        <p:sp>
          <p:nvSpPr>
            <p:cNvPr id="86080" name="Line 23"/>
            <p:cNvSpPr>
              <a:spLocks noChangeShapeType="1"/>
            </p:cNvSpPr>
            <p:nvPr/>
          </p:nvSpPr>
          <p:spPr bwMode="auto">
            <a:xfrm>
              <a:off x="1392" y="2064"/>
              <a:ext cx="3072" cy="0"/>
            </a:xfrm>
            <a:prstGeom prst="line">
              <a:avLst/>
            </a:prstGeom>
            <a:noFill/>
            <a:ln w="25400">
              <a:solidFill>
                <a:srgbClr val="FF6600"/>
              </a:solidFill>
              <a:round/>
              <a:headEnd/>
              <a:tailEnd type="triangle" w="lg" len="lg"/>
            </a:ln>
          </p:spPr>
          <p:txBody>
            <a:bodyPr/>
            <a:lstStyle/>
            <a:p>
              <a:endParaRPr lang="en-GB"/>
            </a:p>
          </p:txBody>
        </p:sp>
        <p:sp>
          <p:nvSpPr>
            <p:cNvPr id="86081" name="Line 24"/>
            <p:cNvSpPr>
              <a:spLocks noChangeShapeType="1"/>
            </p:cNvSpPr>
            <p:nvPr/>
          </p:nvSpPr>
          <p:spPr bwMode="auto">
            <a:xfrm>
              <a:off x="1392" y="1536"/>
              <a:ext cx="2544" cy="0"/>
            </a:xfrm>
            <a:prstGeom prst="line">
              <a:avLst/>
            </a:prstGeom>
            <a:noFill/>
            <a:ln w="25400">
              <a:solidFill>
                <a:srgbClr val="FF6600"/>
              </a:solidFill>
              <a:round/>
              <a:headEnd/>
              <a:tailEnd type="triangle" w="lg" len="lg"/>
            </a:ln>
          </p:spPr>
          <p:txBody>
            <a:bodyPr/>
            <a:lstStyle/>
            <a:p>
              <a:endParaRPr lang="en-GB"/>
            </a:p>
          </p:txBody>
        </p:sp>
      </p:grpSp>
      <p:sp>
        <p:nvSpPr>
          <p:cNvPr id="95257" name="Line 25"/>
          <p:cNvSpPr>
            <a:spLocks noChangeShapeType="1"/>
          </p:cNvSpPr>
          <p:nvPr/>
        </p:nvSpPr>
        <p:spPr bwMode="auto">
          <a:xfrm flipH="1">
            <a:off x="3581400" y="2514600"/>
            <a:ext cx="2743200" cy="304800"/>
          </a:xfrm>
          <a:prstGeom prst="line">
            <a:avLst/>
          </a:prstGeom>
          <a:noFill/>
          <a:ln w="25400">
            <a:solidFill>
              <a:srgbClr val="FF6600"/>
            </a:solidFill>
            <a:round/>
            <a:headEnd/>
            <a:tailEnd type="triangle" w="lg" len="lg"/>
          </a:ln>
        </p:spPr>
        <p:txBody>
          <a:bodyPr/>
          <a:lstStyle/>
          <a:p>
            <a:endParaRPr lang="en-GB"/>
          </a:p>
        </p:txBody>
      </p:sp>
      <p:sp>
        <p:nvSpPr>
          <p:cNvPr id="95258" name="Line 26"/>
          <p:cNvSpPr>
            <a:spLocks noChangeShapeType="1"/>
          </p:cNvSpPr>
          <p:nvPr/>
        </p:nvSpPr>
        <p:spPr bwMode="auto">
          <a:xfrm>
            <a:off x="7162800" y="3276600"/>
            <a:ext cx="1981200" cy="152400"/>
          </a:xfrm>
          <a:prstGeom prst="line">
            <a:avLst/>
          </a:prstGeom>
          <a:noFill/>
          <a:ln w="25400">
            <a:solidFill>
              <a:srgbClr val="FF6600"/>
            </a:solidFill>
            <a:round/>
            <a:headEnd/>
            <a:tailEnd type="triangle" w="lg" len="lg"/>
          </a:ln>
        </p:spPr>
        <p:txBody>
          <a:bodyPr/>
          <a:lstStyle/>
          <a:p>
            <a:endParaRPr lang="en-GB"/>
          </a:p>
        </p:txBody>
      </p:sp>
      <p:sp>
        <p:nvSpPr>
          <p:cNvPr id="95259" name="Line 27"/>
          <p:cNvSpPr>
            <a:spLocks noChangeShapeType="1"/>
          </p:cNvSpPr>
          <p:nvPr/>
        </p:nvSpPr>
        <p:spPr bwMode="auto">
          <a:xfrm rot="9411335">
            <a:off x="3810000" y="4419600"/>
            <a:ext cx="2590800" cy="1588"/>
          </a:xfrm>
          <a:prstGeom prst="line">
            <a:avLst/>
          </a:prstGeom>
          <a:noFill/>
          <a:ln w="25400">
            <a:solidFill>
              <a:srgbClr val="FF6600"/>
            </a:solidFill>
            <a:round/>
            <a:headEnd/>
            <a:tailEnd type="triangle" w="lg" len="lg"/>
          </a:ln>
        </p:spPr>
        <p:txBody>
          <a:bodyPr/>
          <a:lstStyle/>
          <a:p>
            <a:endParaRPr lang="en-GB"/>
          </a:p>
        </p:txBody>
      </p:sp>
      <p:sp>
        <p:nvSpPr>
          <p:cNvPr id="95260" name="Line 28"/>
          <p:cNvSpPr>
            <a:spLocks noChangeShapeType="1"/>
          </p:cNvSpPr>
          <p:nvPr/>
        </p:nvSpPr>
        <p:spPr bwMode="auto">
          <a:xfrm>
            <a:off x="7162800" y="4648200"/>
            <a:ext cx="1676400" cy="228600"/>
          </a:xfrm>
          <a:prstGeom prst="line">
            <a:avLst/>
          </a:prstGeom>
          <a:noFill/>
          <a:ln w="25400">
            <a:solidFill>
              <a:srgbClr val="FF6600"/>
            </a:solidFill>
            <a:round/>
            <a:headEnd/>
            <a:tailEnd type="triangle" w="lg" len="lg"/>
          </a:ln>
        </p:spPr>
        <p:txBody>
          <a:bodyPr/>
          <a:lstStyle/>
          <a:p>
            <a:endParaRPr lang="en-GB"/>
          </a:p>
        </p:txBody>
      </p:sp>
      <p:sp>
        <p:nvSpPr>
          <p:cNvPr id="95261" name="Line 29"/>
          <p:cNvSpPr>
            <a:spLocks noChangeShapeType="1"/>
          </p:cNvSpPr>
          <p:nvPr/>
        </p:nvSpPr>
        <p:spPr bwMode="auto">
          <a:xfrm>
            <a:off x="6553200" y="5334000"/>
            <a:ext cx="2286000" cy="609600"/>
          </a:xfrm>
          <a:prstGeom prst="line">
            <a:avLst/>
          </a:prstGeom>
          <a:noFill/>
          <a:ln w="25400">
            <a:solidFill>
              <a:srgbClr val="FF6600"/>
            </a:solidFill>
            <a:round/>
            <a:headEnd/>
            <a:tailEnd type="triangle" w="lg" len="lg"/>
          </a:ln>
        </p:spPr>
        <p:txBody>
          <a:bodyPr/>
          <a:lstStyle/>
          <a:p>
            <a:endParaRPr lang="en-GB"/>
          </a:p>
        </p:txBody>
      </p:sp>
      <p:sp>
        <p:nvSpPr>
          <p:cNvPr id="95262" name="Line 30"/>
          <p:cNvSpPr>
            <a:spLocks noChangeShapeType="1"/>
          </p:cNvSpPr>
          <p:nvPr/>
        </p:nvSpPr>
        <p:spPr bwMode="auto">
          <a:xfrm>
            <a:off x="7086600" y="1295400"/>
            <a:ext cx="1752600" cy="381000"/>
          </a:xfrm>
          <a:prstGeom prst="line">
            <a:avLst/>
          </a:prstGeom>
          <a:noFill/>
          <a:ln w="25400">
            <a:solidFill>
              <a:srgbClr val="FF6600"/>
            </a:solidFill>
            <a:round/>
            <a:headEnd/>
            <a:tailEnd type="triangle" w="lg" len="lg"/>
          </a:ln>
        </p:spPr>
        <p:txBody>
          <a:bodyPr/>
          <a:lstStyle/>
          <a:p>
            <a:endParaRPr lang="en-GB"/>
          </a:p>
        </p:txBody>
      </p:sp>
      <p:sp>
        <p:nvSpPr>
          <p:cNvPr id="95263" name="Line 31"/>
          <p:cNvSpPr>
            <a:spLocks noChangeShapeType="1"/>
          </p:cNvSpPr>
          <p:nvPr/>
        </p:nvSpPr>
        <p:spPr bwMode="auto">
          <a:xfrm flipV="1">
            <a:off x="6477000" y="1295400"/>
            <a:ext cx="2438400" cy="762000"/>
          </a:xfrm>
          <a:prstGeom prst="line">
            <a:avLst/>
          </a:prstGeom>
          <a:noFill/>
          <a:ln w="25400">
            <a:solidFill>
              <a:srgbClr val="FF6600"/>
            </a:solidFill>
            <a:round/>
            <a:headEnd/>
            <a:tailEnd type="triangle" w="lg" len="lg"/>
          </a:ln>
        </p:spPr>
        <p:txBody>
          <a:bodyPr/>
          <a:lstStyle/>
          <a:p>
            <a:endParaRPr lang="en-GB"/>
          </a:p>
        </p:txBody>
      </p:sp>
      <p:sp>
        <p:nvSpPr>
          <p:cNvPr id="95264" name="Text Box 32"/>
          <p:cNvSpPr txBox="1">
            <a:spLocks noChangeArrowheads="1"/>
          </p:cNvSpPr>
          <p:nvPr/>
        </p:nvSpPr>
        <p:spPr bwMode="auto">
          <a:xfrm>
            <a:off x="228600" y="1295401"/>
            <a:ext cx="1905000" cy="1323439"/>
          </a:xfrm>
          <a:prstGeom prst="rect">
            <a:avLst/>
          </a:prstGeom>
          <a:solidFill>
            <a:srgbClr val="FF6600"/>
          </a:solidFill>
          <a:ln w="9525">
            <a:noFill/>
            <a:miter lim="800000"/>
            <a:headEnd/>
            <a:tailEnd/>
          </a:ln>
        </p:spPr>
        <p:txBody>
          <a:bodyPr wrap="square">
            <a:spAutoFit/>
          </a:bodyPr>
          <a:lstStyle/>
          <a:p>
            <a:pPr>
              <a:spcBef>
                <a:spcPct val="50000"/>
              </a:spcBef>
            </a:pPr>
            <a:r>
              <a:rPr lang="en-GB" sz="2000"/>
              <a:t>Alpha particles </a:t>
            </a:r>
            <a:r>
              <a:rPr lang="en-GB" sz="2000" i="1"/>
              <a:t>(positive charge, part of helium atom)</a:t>
            </a:r>
          </a:p>
        </p:txBody>
      </p:sp>
      <p:sp>
        <p:nvSpPr>
          <p:cNvPr id="95265" name="Text Box 33"/>
          <p:cNvSpPr txBox="1">
            <a:spLocks noChangeArrowheads="1"/>
          </p:cNvSpPr>
          <p:nvPr/>
        </p:nvSpPr>
        <p:spPr bwMode="auto">
          <a:xfrm>
            <a:off x="7543800" y="1905000"/>
            <a:ext cx="1371600" cy="701675"/>
          </a:xfrm>
          <a:prstGeom prst="rect">
            <a:avLst/>
          </a:prstGeom>
          <a:solidFill>
            <a:srgbClr val="FFFF00"/>
          </a:solidFill>
          <a:ln w="9525">
            <a:noFill/>
            <a:miter lim="800000"/>
            <a:headEnd/>
            <a:tailEnd/>
          </a:ln>
        </p:spPr>
        <p:txBody>
          <a:bodyPr>
            <a:spAutoFit/>
          </a:bodyPr>
          <a:lstStyle/>
          <a:p>
            <a:pPr>
              <a:spcBef>
                <a:spcPct val="50000"/>
              </a:spcBef>
            </a:pPr>
            <a:r>
              <a:rPr lang="en-GB" sz="2000">
                <a:solidFill>
                  <a:schemeClr val="tx1"/>
                </a:solidFill>
              </a:rPr>
              <a:t>Thin gold foil</a:t>
            </a:r>
          </a:p>
        </p:txBody>
      </p:sp>
      <p:sp>
        <p:nvSpPr>
          <p:cNvPr id="95266" name="Text Box 34"/>
          <p:cNvSpPr txBox="1">
            <a:spLocks noChangeArrowheads="1"/>
          </p:cNvSpPr>
          <p:nvPr/>
        </p:nvSpPr>
        <p:spPr bwMode="auto">
          <a:xfrm>
            <a:off x="304800" y="3657601"/>
            <a:ext cx="3352800" cy="1015663"/>
          </a:xfrm>
          <a:prstGeom prst="rect">
            <a:avLst/>
          </a:prstGeom>
          <a:solidFill>
            <a:srgbClr val="FF0000"/>
          </a:solidFill>
          <a:ln w="9525">
            <a:noFill/>
            <a:miter lim="800000"/>
            <a:headEnd/>
            <a:tailEnd/>
          </a:ln>
        </p:spPr>
        <p:txBody>
          <a:bodyPr wrap="square">
            <a:spAutoFit/>
          </a:bodyPr>
          <a:lstStyle/>
          <a:p>
            <a:pPr>
              <a:spcBef>
                <a:spcPct val="50000"/>
              </a:spcBef>
            </a:pPr>
            <a:r>
              <a:rPr lang="en-GB" sz="2000" i="1"/>
              <a:t>Most particles passed through, 1/8000 were deflected by more than 90</a:t>
            </a:r>
            <a:r>
              <a:rPr lang="en-GB" sz="2000" i="1" baseline="30000"/>
              <a:t>0</a:t>
            </a:r>
          </a:p>
        </p:txBody>
      </p:sp>
      <p:pic>
        <p:nvPicPr>
          <p:cNvPr id="95267" name="Picture 35" descr="Rutherford"/>
          <p:cNvPicPr>
            <a:picLocks noChangeAspect="1" noChangeArrowheads="1"/>
          </p:cNvPicPr>
          <p:nvPr/>
        </p:nvPicPr>
        <p:blipFill>
          <a:blip r:embed="rId3" cstate="print"/>
          <a:srcRect/>
          <a:stretch>
            <a:fillRect/>
          </a:stretch>
        </p:blipFill>
        <p:spPr bwMode="auto">
          <a:xfrm>
            <a:off x="7809358" y="5157192"/>
            <a:ext cx="1227138" cy="1600200"/>
          </a:xfrm>
          <a:prstGeom prst="rect">
            <a:avLst/>
          </a:prstGeom>
          <a:noFill/>
          <a:ln w="9525">
            <a:noFill/>
            <a:miter lim="800000"/>
            <a:headEnd/>
            <a:tailEnd/>
          </a:ln>
        </p:spPr>
      </p:pic>
      <p:sp>
        <p:nvSpPr>
          <p:cNvPr id="95268" name="AutoShape 36"/>
          <p:cNvSpPr>
            <a:spLocks noChangeArrowheads="1"/>
          </p:cNvSpPr>
          <p:nvPr/>
        </p:nvSpPr>
        <p:spPr bwMode="auto">
          <a:xfrm>
            <a:off x="251520" y="5661248"/>
            <a:ext cx="6912768" cy="1008112"/>
          </a:xfrm>
          <a:prstGeom prst="wedgeRoundRectCallout">
            <a:avLst>
              <a:gd name="adj1" fmla="val 63759"/>
              <a:gd name="adj2" fmla="val -21431"/>
              <a:gd name="adj3" fmla="val 16667"/>
            </a:avLst>
          </a:prstGeom>
          <a:solidFill>
            <a:schemeClr val="bg1"/>
          </a:solidFill>
          <a:ln w="9525">
            <a:solidFill>
              <a:schemeClr val="tx1"/>
            </a:solidFill>
            <a:miter lim="800000"/>
            <a:headEnd/>
            <a:tailEnd/>
          </a:ln>
        </p:spPr>
        <p:txBody>
          <a:bodyPr/>
          <a:lstStyle/>
          <a:p>
            <a:pPr>
              <a:spcBef>
                <a:spcPct val="50000"/>
              </a:spcBef>
            </a:pPr>
            <a:r>
              <a:rPr lang="en-GB" sz="2000" b="1" dirty="0">
                <a:solidFill>
                  <a:schemeClr val="tx1"/>
                </a:solidFill>
              </a:rPr>
              <a:t>Conclusion </a:t>
            </a:r>
            <a:r>
              <a:rPr lang="en-GB" sz="2000" dirty="0">
                <a:solidFill>
                  <a:schemeClr val="tx1"/>
                </a:solidFill>
              </a:rPr>
              <a:t>– </a:t>
            </a:r>
            <a:r>
              <a:rPr lang="en-GB" sz="2000" dirty="0" smtClean="0">
                <a:solidFill>
                  <a:schemeClr val="tx1"/>
                </a:solidFill>
              </a:rPr>
              <a:t>the atom </a:t>
            </a:r>
            <a:r>
              <a:rPr lang="en-GB" sz="2000" dirty="0">
                <a:solidFill>
                  <a:schemeClr val="tx1"/>
                </a:solidFill>
              </a:rPr>
              <a:t>is made up of a small, positively charged nucleus surrounded by electrons orbiting in a “cloud”.</a:t>
            </a:r>
          </a:p>
        </p:txBody>
      </p:sp>
      <p:grpSp>
        <p:nvGrpSpPr>
          <p:cNvPr id="5" name="Group 37"/>
          <p:cNvGrpSpPr>
            <a:grpSpLocks/>
          </p:cNvGrpSpPr>
          <p:nvPr/>
        </p:nvGrpSpPr>
        <p:grpSpPr bwMode="auto">
          <a:xfrm>
            <a:off x="-377825" y="1179513"/>
            <a:ext cx="236537" cy="255587"/>
            <a:chOff x="1536" y="1344"/>
            <a:chExt cx="624" cy="672"/>
          </a:xfrm>
        </p:grpSpPr>
        <p:sp>
          <p:nvSpPr>
            <p:cNvPr id="95270" name="Oval 38"/>
            <p:cNvSpPr>
              <a:spLocks noChangeArrowheads="1"/>
            </p:cNvSpPr>
            <p:nvPr/>
          </p:nvSpPr>
          <p:spPr bwMode="auto">
            <a:xfrm>
              <a:off x="1775" y="1344"/>
              <a:ext cx="339" cy="3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86072" name="Oval 39"/>
            <p:cNvSpPr>
              <a:spLocks noChangeArrowheads="1"/>
            </p:cNvSpPr>
            <p:nvPr/>
          </p:nvSpPr>
          <p:spPr bwMode="auto">
            <a:xfrm>
              <a:off x="1536" y="1440"/>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86073" name="Oval 40"/>
            <p:cNvSpPr>
              <a:spLocks noChangeArrowheads="1"/>
            </p:cNvSpPr>
            <p:nvPr/>
          </p:nvSpPr>
          <p:spPr bwMode="auto">
            <a:xfrm>
              <a:off x="1824" y="1584"/>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95273" name="Oval 41"/>
            <p:cNvSpPr>
              <a:spLocks noChangeArrowheads="1"/>
            </p:cNvSpPr>
            <p:nvPr/>
          </p:nvSpPr>
          <p:spPr bwMode="auto">
            <a:xfrm>
              <a:off x="1536" y="1682"/>
              <a:ext cx="335" cy="334"/>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grpSp>
        <p:nvGrpSpPr>
          <p:cNvPr id="6" name="Group 42"/>
          <p:cNvGrpSpPr>
            <a:grpSpLocks/>
          </p:cNvGrpSpPr>
          <p:nvPr/>
        </p:nvGrpSpPr>
        <p:grpSpPr bwMode="auto">
          <a:xfrm>
            <a:off x="-423863" y="1943100"/>
            <a:ext cx="236538" cy="255588"/>
            <a:chOff x="1536" y="1344"/>
            <a:chExt cx="624" cy="672"/>
          </a:xfrm>
        </p:grpSpPr>
        <p:sp>
          <p:nvSpPr>
            <p:cNvPr id="95275" name="Oval 43"/>
            <p:cNvSpPr>
              <a:spLocks noChangeArrowheads="1"/>
            </p:cNvSpPr>
            <p:nvPr/>
          </p:nvSpPr>
          <p:spPr bwMode="auto">
            <a:xfrm>
              <a:off x="1775" y="1344"/>
              <a:ext cx="339" cy="3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86068" name="Oval 44"/>
            <p:cNvSpPr>
              <a:spLocks noChangeArrowheads="1"/>
            </p:cNvSpPr>
            <p:nvPr/>
          </p:nvSpPr>
          <p:spPr bwMode="auto">
            <a:xfrm>
              <a:off x="1536" y="1440"/>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86069" name="Oval 45"/>
            <p:cNvSpPr>
              <a:spLocks noChangeArrowheads="1"/>
            </p:cNvSpPr>
            <p:nvPr/>
          </p:nvSpPr>
          <p:spPr bwMode="auto">
            <a:xfrm>
              <a:off x="1824" y="1584"/>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95278" name="Oval 46"/>
            <p:cNvSpPr>
              <a:spLocks noChangeArrowheads="1"/>
            </p:cNvSpPr>
            <p:nvPr/>
          </p:nvSpPr>
          <p:spPr bwMode="auto">
            <a:xfrm>
              <a:off x="1536" y="1682"/>
              <a:ext cx="335" cy="334"/>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grpSp>
        <p:nvGrpSpPr>
          <p:cNvPr id="7" name="Group 47"/>
          <p:cNvGrpSpPr>
            <a:grpSpLocks/>
          </p:cNvGrpSpPr>
          <p:nvPr/>
        </p:nvGrpSpPr>
        <p:grpSpPr bwMode="auto">
          <a:xfrm>
            <a:off x="-423863" y="3114675"/>
            <a:ext cx="236538" cy="255588"/>
            <a:chOff x="1536" y="1344"/>
            <a:chExt cx="624" cy="672"/>
          </a:xfrm>
        </p:grpSpPr>
        <p:sp>
          <p:nvSpPr>
            <p:cNvPr id="95280" name="Oval 48"/>
            <p:cNvSpPr>
              <a:spLocks noChangeArrowheads="1"/>
            </p:cNvSpPr>
            <p:nvPr/>
          </p:nvSpPr>
          <p:spPr bwMode="auto">
            <a:xfrm>
              <a:off x="1775" y="1344"/>
              <a:ext cx="339" cy="3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86064" name="Oval 49"/>
            <p:cNvSpPr>
              <a:spLocks noChangeArrowheads="1"/>
            </p:cNvSpPr>
            <p:nvPr/>
          </p:nvSpPr>
          <p:spPr bwMode="auto">
            <a:xfrm>
              <a:off x="1536" y="1440"/>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86065" name="Oval 50"/>
            <p:cNvSpPr>
              <a:spLocks noChangeArrowheads="1"/>
            </p:cNvSpPr>
            <p:nvPr/>
          </p:nvSpPr>
          <p:spPr bwMode="auto">
            <a:xfrm>
              <a:off x="1824" y="1584"/>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95283" name="Oval 51"/>
            <p:cNvSpPr>
              <a:spLocks noChangeArrowheads="1"/>
            </p:cNvSpPr>
            <p:nvPr/>
          </p:nvSpPr>
          <p:spPr bwMode="auto">
            <a:xfrm>
              <a:off x="1536" y="1682"/>
              <a:ext cx="335" cy="334"/>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grpSp>
        <p:nvGrpSpPr>
          <p:cNvPr id="8" name="Group 52"/>
          <p:cNvGrpSpPr>
            <a:grpSpLocks/>
          </p:cNvGrpSpPr>
          <p:nvPr/>
        </p:nvGrpSpPr>
        <p:grpSpPr bwMode="auto">
          <a:xfrm>
            <a:off x="-423863" y="4554538"/>
            <a:ext cx="236538" cy="255587"/>
            <a:chOff x="1536" y="1344"/>
            <a:chExt cx="624" cy="672"/>
          </a:xfrm>
        </p:grpSpPr>
        <p:sp>
          <p:nvSpPr>
            <p:cNvPr id="95285" name="Oval 53"/>
            <p:cNvSpPr>
              <a:spLocks noChangeArrowheads="1"/>
            </p:cNvSpPr>
            <p:nvPr/>
          </p:nvSpPr>
          <p:spPr bwMode="auto">
            <a:xfrm>
              <a:off x="1775" y="1344"/>
              <a:ext cx="339" cy="3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86060" name="Oval 54"/>
            <p:cNvSpPr>
              <a:spLocks noChangeArrowheads="1"/>
            </p:cNvSpPr>
            <p:nvPr/>
          </p:nvSpPr>
          <p:spPr bwMode="auto">
            <a:xfrm>
              <a:off x="1536" y="1440"/>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86061" name="Oval 55"/>
            <p:cNvSpPr>
              <a:spLocks noChangeArrowheads="1"/>
            </p:cNvSpPr>
            <p:nvPr/>
          </p:nvSpPr>
          <p:spPr bwMode="auto">
            <a:xfrm>
              <a:off x="1824" y="1584"/>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95288" name="Oval 56"/>
            <p:cNvSpPr>
              <a:spLocks noChangeArrowheads="1"/>
            </p:cNvSpPr>
            <p:nvPr/>
          </p:nvSpPr>
          <p:spPr bwMode="auto">
            <a:xfrm>
              <a:off x="1536" y="1682"/>
              <a:ext cx="335" cy="334"/>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grpSp>
        <p:nvGrpSpPr>
          <p:cNvPr id="9" name="Group 57"/>
          <p:cNvGrpSpPr>
            <a:grpSpLocks/>
          </p:cNvGrpSpPr>
          <p:nvPr/>
        </p:nvGrpSpPr>
        <p:grpSpPr bwMode="auto">
          <a:xfrm>
            <a:off x="-423863" y="5184775"/>
            <a:ext cx="236538" cy="255588"/>
            <a:chOff x="1536" y="1344"/>
            <a:chExt cx="624" cy="672"/>
          </a:xfrm>
        </p:grpSpPr>
        <p:sp>
          <p:nvSpPr>
            <p:cNvPr id="95290" name="Oval 58"/>
            <p:cNvSpPr>
              <a:spLocks noChangeArrowheads="1"/>
            </p:cNvSpPr>
            <p:nvPr/>
          </p:nvSpPr>
          <p:spPr bwMode="auto">
            <a:xfrm>
              <a:off x="1775" y="1344"/>
              <a:ext cx="339" cy="3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86056" name="Oval 59"/>
            <p:cNvSpPr>
              <a:spLocks noChangeArrowheads="1"/>
            </p:cNvSpPr>
            <p:nvPr/>
          </p:nvSpPr>
          <p:spPr bwMode="auto">
            <a:xfrm>
              <a:off x="1536" y="1440"/>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86057" name="Oval 60"/>
            <p:cNvSpPr>
              <a:spLocks noChangeArrowheads="1"/>
            </p:cNvSpPr>
            <p:nvPr/>
          </p:nvSpPr>
          <p:spPr bwMode="auto">
            <a:xfrm>
              <a:off x="1824" y="1584"/>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95293" name="Oval 61"/>
            <p:cNvSpPr>
              <a:spLocks noChangeArrowheads="1"/>
            </p:cNvSpPr>
            <p:nvPr/>
          </p:nvSpPr>
          <p:spPr bwMode="auto">
            <a:xfrm>
              <a:off x="1536" y="1682"/>
              <a:ext cx="335" cy="334"/>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grpSp>
        <p:nvGrpSpPr>
          <p:cNvPr id="10" name="Group 62"/>
          <p:cNvGrpSpPr>
            <a:grpSpLocks/>
          </p:cNvGrpSpPr>
          <p:nvPr/>
        </p:nvGrpSpPr>
        <p:grpSpPr bwMode="auto">
          <a:xfrm>
            <a:off x="-423863" y="2303463"/>
            <a:ext cx="236538" cy="255587"/>
            <a:chOff x="1536" y="1344"/>
            <a:chExt cx="624" cy="672"/>
          </a:xfrm>
        </p:grpSpPr>
        <p:sp>
          <p:nvSpPr>
            <p:cNvPr id="95295" name="Oval 63"/>
            <p:cNvSpPr>
              <a:spLocks noChangeArrowheads="1"/>
            </p:cNvSpPr>
            <p:nvPr/>
          </p:nvSpPr>
          <p:spPr bwMode="auto">
            <a:xfrm>
              <a:off x="1775" y="1344"/>
              <a:ext cx="339" cy="3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86052" name="Oval 64"/>
            <p:cNvSpPr>
              <a:spLocks noChangeArrowheads="1"/>
            </p:cNvSpPr>
            <p:nvPr/>
          </p:nvSpPr>
          <p:spPr bwMode="auto">
            <a:xfrm>
              <a:off x="1536" y="1440"/>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86053" name="Oval 65"/>
            <p:cNvSpPr>
              <a:spLocks noChangeArrowheads="1"/>
            </p:cNvSpPr>
            <p:nvPr/>
          </p:nvSpPr>
          <p:spPr bwMode="auto">
            <a:xfrm>
              <a:off x="1824" y="1584"/>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95298" name="Oval 66"/>
            <p:cNvSpPr>
              <a:spLocks noChangeArrowheads="1"/>
            </p:cNvSpPr>
            <p:nvPr/>
          </p:nvSpPr>
          <p:spPr bwMode="auto">
            <a:xfrm>
              <a:off x="1536" y="1682"/>
              <a:ext cx="335" cy="334"/>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grpSp>
        <p:nvGrpSpPr>
          <p:cNvPr id="11" name="Group 67"/>
          <p:cNvGrpSpPr>
            <a:grpSpLocks/>
          </p:cNvGrpSpPr>
          <p:nvPr/>
        </p:nvGrpSpPr>
        <p:grpSpPr bwMode="auto">
          <a:xfrm>
            <a:off x="-468313" y="3654425"/>
            <a:ext cx="236538" cy="255588"/>
            <a:chOff x="1536" y="1344"/>
            <a:chExt cx="624" cy="672"/>
          </a:xfrm>
        </p:grpSpPr>
        <p:sp>
          <p:nvSpPr>
            <p:cNvPr id="95300" name="Oval 68"/>
            <p:cNvSpPr>
              <a:spLocks noChangeArrowheads="1"/>
            </p:cNvSpPr>
            <p:nvPr/>
          </p:nvSpPr>
          <p:spPr bwMode="auto">
            <a:xfrm>
              <a:off x="1775" y="1344"/>
              <a:ext cx="339" cy="338"/>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86048" name="Oval 69"/>
            <p:cNvSpPr>
              <a:spLocks noChangeArrowheads="1"/>
            </p:cNvSpPr>
            <p:nvPr/>
          </p:nvSpPr>
          <p:spPr bwMode="auto">
            <a:xfrm>
              <a:off x="1536" y="1440"/>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86049" name="Oval 70"/>
            <p:cNvSpPr>
              <a:spLocks noChangeArrowheads="1"/>
            </p:cNvSpPr>
            <p:nvPr/>
          </p:nvSpPr>
          <p:spPr bwMode="auto">
            <a:xfrm>
              <a:off x="1824" y="1584"/>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95303" name="Oval 71"/>
            <p:cNvSpPr>
              <a:spLocks noChangeArrowheads="1"/>
            </p:cNvSpPr>
            <p:nvPr/>
          </p:nvSpPr>
          <p:spPr bwMode="auto">
            <a:xfrm>
              <a:off x="1536" y="1682"/>
              <a:ext cx="335" cy="334"/>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grpSp>
        <p:nvGrpSpPr>
          <p:cNvPr id="12" name="Group 72"/>
          <p:cNvGrpSpPr>
            <a:grpSpLocks/>
          </p:cNvGrpSpPr>
          <p:nvPr/>
        </p:nvGrpSpPr>
        <p:grpSpPr bwMode="auto">
          <a:xfrm>
            <a:off x="2457450" y="1314450"/>
            <a:ext cx="990600" cy="1066800"/>
            <a:chOff x="1536" y="1344"/>
            <a:chExt cx="624" cy="672"/>
          </a:xfrm>
        </p:grpSpPr>
        <p:sp>
          <p:nvSpPr>
            <p:cNvPr id="95305" name="Oval 73"/>
            <p:cNvSpPr>
              <a:spLocks noChangeArrowheads="1"/>
            </p:cNvSpPr>
            <p:nvPr/>
          </p:nvSpPr>
          <p:spPr bwMode="auto">
            <a:xfrm>
              <a:off x="1776" y="1344"/>
              <a:ext cx="336" cy="336"/>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86044" name="Oval 74"/>
            <p:cNvSpPr>
              <a:spLocks noChangeArrowheads="1"/>
            </p:cNvSpPr>
            <p:nvPr/>
          </p:nvSpPr>
          <p:spPr bwMode="auto">
            <a:xfrm>
              <a:off x="1536" y="1440"/>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86045" name="Oval 75"/>
            <p:cNvSpPr>
              <a:spLocks noChangeArrowheads="1"/>
            </p:cNvSpPr>
            <p:nvPr/>
          </p:nvSpPr>
          <p:spPr bwMode="auto">
            <a:xfrm>
              <a:off x="1824" y="1584"/>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95308" name="Oval 76"/>
            <p:cNvSpPr>
              <a:spLocks noChangeArrowheads="1"/>
            </p:cNvSpPr>
            <p:nvPr/>
          </p:nvSpPr>
          <p:spPr bwMode="auto">
            <a:xfrm>
              <a:off x="1536" y="1680"/>
              <a:ext cx="336" cy="336"/>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spTree>
    <p:extLst>
      <p:ext uri="{BB962C8B-B14F-4D97-AF65-F5344CB8AC3E}">
        <p14:creationId xmlns:p14="http://schemas.microsoft.com/office/powerpoint/2010/main" val="120400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5265"/>
                                        </p:tgtEl>
                                        <p:attrNameLst>
                                          <p:attrName>style.visibility</p:attrName>
                                        </p:attrNameLst>
                                      </p:cBhvr>
                                      <p:to>
                                        <p:strVal val="visible"/>
                                      </p:to>
                                    </p:set>
                                    <p:animEffect transition="in" filter="wipe(up)">
                                      <p:cBhvr>
                                        <p:cTn id="12" dur="500"/>
                                        <p:tgtEl>
                                          <p:spTgt spid="952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5264"/>
                                        </p:tgtEl>
                                        <p:attrNameLst>
                                          <p:attrName>style.visibility</p:attrName>
                                        </p:attrNameLst>
                                      </p:cBhvr>
                                      <p:to>
                                        <p:strVal val="visible"/>
                                      </p:to>
                                    </p:set>
                                    <p:animEffect transition="in" filter="wipe(up)">
                                      <p:cBhvr>
                                        <p:cTn id="17" dur="500"/>
                                        <p:tgtEl>
                                          <p:spTgt spid="952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xit" presetSubtype="8" fill="hold" nodeType="clickEffect">
                                  <p:stCondLst>
                                    <p:cond delay="0"/>
                                  </p:stCondLst>
                                  <p:childTnLst>
                                    <p:anim calcmode="lin" valueType="num">
                                      <p:cBhvr additive="base">
                                        <p:cTn id="26" dur="500"/>
                                        <p:tgtEl>
                                          <p:spTgt spid="12"/>
                                        </p:tgtEl>
                                        <p:attrNameLst>
                                          <p:attrName>ppt_x</p:attrName>
                                        </p:attrNameLst>
                                      </p:cBhvr>
                                      <p:tavLst>
                                        <p:tav tm="0">
                                          <p:val>
                                            <p:strVal val="ppt_x"/>
                                          </p:val>
                                        </p:tav>
                                        <p:tav tm="100000">
                                          <p:val>
                                            <p:strVal val="0-ppt_w/2"/>
                                          </p:val>
                                        </p:tav>
                                      </p:tavLst>
                                    </p:anim>
                                    <p:anim calcmode="lin" valueType="num">
                                      <p:cBhvr additive="base">
                                        <p:cTn id="27" dur="500"/>
                                        <p:tgtEl>
                                          <p:spTgt spid="12"/>
                                        </p:tgtEl>
                                        <p:attrNameLst>
                                          <p:attrName>ppt_y</p:attrName>
                                        </p:attrNameLst>
                                      </p:cBhvr>
                                      <p:tavLst>
                                        <p:tav tm="0">
                                          <p:val>
                                            <p:strVal val="ppt_y"/>
                                          </p:val>
                                        </p:tav>
                                        <p:tav tm="100000">
                                          <p:val>
                                            <p:strVal val="ppt_y"/>
                                          </p:val>
                                        </p:tav>
                                      </p:tavLst>
                                    </p:anim>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fill="hold" nodeType="clickEffect">
                                  <p:stCondLst>
                                    <p:cond delay="0"/>
                                  </p:stCondLst>
                                  <p:childTnLst>
                                    <p:animMotion origin="layout" path="M -1.38889E-6 9.82659E-7 L 0.80226 9.82659E-7 " pathEditMode="relative" rAng="0" ptsTypes="AA">
                                      <p:cBhvr>
                                        <p:cTn id="32" dur="2000" fill="hold"/>
                                        <p:tgtEl>
                                          <p:spTgt spid="5"/>
                                        </p:tgtEl>
                                        <p:attrNameLst>
                                          <p:attrName>ppt_x</p:attrName>
                                          <p:attrName>ppt_y</p:attrName>
                                        </p:attrNameLst>
                                      </p:cBhvr>
                                      <p:rCtr x="401" y="0"/>
                                    </p:animMotion>
                                  </p:childTnLst>
                                </p:cTn>
                              </p:par>
                            </p:childTnLst>
                          </p:cTn>
                        </p:par>
                        <p:par>
                          <p:cTn id="33" fill="hold">
                            <p:stCondLst>
                              <p:cond delay="2000"/>
                            </p:stCondLst>
                            <p:childTnLst>
                              <p:par>
                                <p:cTn id="34" presetID="0" presetClass="path" presetSubtype="0" fill="hold" nodeType="afterEffect">
                                  <p:stCondLst>
                                    <p:cond delay="0"/>
                                  </p:stCondLst>
                                  <p:childTnLst>
                                    <p:animMotion origin="layout" path="M 0.80226 9.82659E-7 L 0.99427 0.05225 " pathEditMode="relative" rAng="0" ptsTypes="AA">
                                      <p:cBhvr>
                                        <p:cTn id="35" dur="500" fill="hold"/>
                                        <p:tgtEl>
                                          <p:spTgt spid="5"/>
                                        </p:tgtEl>
                                        <p:attrNameLst>
                                          <p:attrName>ppt_x</p:attrName>
                                          <p:attrName>ppt_y</p:attrName>
                                        </p:attrNameLst>
                                      </p:cBhvr>
                                      <p:rCtr x="96" y="26"/>
                                    </p:animMotion>
                                  </p:childTnLst>
                                </p:cTn>
                              </p:par>
                            </p:childTnLst>
                          </p:cTn>
                        </p:par>
                      </p:childTnLst>
                    </p:cTn>
                  </p:par>
                  <p:par>
                    <p:cTn id="36" fill="hold">
                      <p:stCondLst>
                        <p:cond delay="indefinite"/>
                      </p:stCondLst>
                      <p:childTnLst>
                        <p:par>
                          <p:cTn id="37" fill="hold">
                            <p:stCondLst>
                              <p:cond delay="0"/>
                            </p:stCondLst>
                            <p:childTnLst>
                              <p:par>
                                <p:cTn id="38" presetID="0" presetClass="path" presetSubtype="0" fill="hold" nodeType="clickEffect">
                                  <p:stCondLst>
                                    <p:cond delay="0"/>
                                  </p:stCondLst>
                                  <p:childTnLst>
                                    <p:animMotion origin="layout" path="M 3.33333E-6 -2.89017E-6 L 0.73507 -2.89017E-6 " pathEditMode="relative" rAng="0" ptsTypes="AA">
                                      <p:cBhvr>
                                        <p:cTn id="39" dur="2000" fill="hold"/>
                                        <p:tgtEl>
                                          <p:spTgt spid="6"/>
                                        </p:tgtEl>
                                        <p:attrNameLst>
                                          <p:attrName>ppt_x</p:attrName>
                                          <p:attrName>ppt_y</p:attrName>
                                        </p:attrNameLst>
                                      </p:cBhvr>
                                      <p:rCtr x="368" y="0"/>
                                    </p:animMotion>
                                  </p:childTnLst>
                                </p:cTn>
                              </p:par>
                            </p:childTnLst>
                          </p:cTn>
                        </p:par>
                        <p:par>
                          <p:cTn id="40" fill="hold">
                            <p:stCondLst>
                              <p:cond delay="2000"/>
                            </p:stCondLst>
                            <p:childTnLst>
                              <p:par>
                                <p:cTn id="41" presetID="0" presetClass="path" presetSubtype="0" fill="hold" nodeType="afterEffect">
                                  <p:stCondLst>
                                    <p:cond delay="0"/>
                                  </p:stCondLst>
                                  <p:childTnLst>
                                    <p:animMotion origin="layout" path="M 0.73507 -2.89017E-6 L 1.0059 -0.11676 " pathEditMode="relative" rAng="0" ptsTypes="AA">
                                      <p:cBhvr>
                                        <p:cTn id="42" dur="1000" fill="hold"/>
                                        <p:tgtEl>
                                          <p:spTgt spid="6"/>
                                        </p:tgtEl>
                                        <p:attrNameLst>
                                          <p:attrName>ppt_x</p:attrName>
                                          <p:attrName>ppt_y</p:attrName>
                                        </p:attrNameLst>
                                      </p:cBhvr>
                                      <p:rCtr x="135" y="-58"/>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fill="hold" nodeType="clickEffect">
                                  <p:stCondLst>
                                    <p:cond delay="0"/>
                                  </p:stCondLst>
                                  <p:childTnLst>
                                    <p:animMotion origin="layout" path="M 2.22222E-6 1.27168E-6 L 0.80903 0.00115 " pathEditMode="relative" rAng="0" ptsTypes="AA">
                                      <p:cBhvr>
                                        <p:cTn id="46" dur="2000" fill="hold"/>
                                        <p:tgtEl>
                                          <p:spTgt spid="7"/>
                                        </p:tgtEl>
                                        <p:attrNameLst>
                                          <p:attrName>ppt_x</p:attrName>
                                          <p:attrName>ppt_y</p:attrName>
                                        </p:attrNameLst>
                                      </p:cBhvr>
                                      <p:rCtr x="405" y="0"/>
                                    </p:animMotion>
                                  </p:childTnLst>
                                </p:cTn>
                              </p:par>
                            </p:childTnLst>
                          </p:cTn>
                        </p:par>
                        <p:par>
                          <p:cTn id="47" fill="hold">
                            <p:stCondLst>
                              <p:cond delay="2000"/>
                            </p:stCondLst>
                            <p:childTnLst>
                              <p:par>
                                <p:cTn id="48" presetID="0" presetClass="path" presetSubtype="0" fill="hold" nodeType="afterEffect">
                                  <p:stCondLst>
                                    <p:cond delay="0"/>
                                  </p:stCondLst>
                                  <p:childTnLst>
                                    <p:animMotion origin="layout" path="M 0.80903 0.00115 L 1.02847 0.02728 " pathEditMode="relative" rAng="0" ptsTypes="AA">
                                      <p:cBhvr>
                                        <p:cTn id="49" dur="500" fill="hold"/>
                                        <p:tgtEl>
                                          <p:spTgt spid="7"/>
                                        </p:tgtEl>
                                        <p:attrNameLst>
                                          <p:attrName>ppt_x</p:attrName>
                                          <p:attrName>ppt_y</p:attrName>
                                        </p:attrNameLst>
                                      </p:cBhvr>
                                      <p:rCtr x="110" y="13"/>
                                    </p:animMotion>
                                  </p:childTnLst>
                                </p:cTn>
                              </p:par>
                            </p:childTnLst>
                          </p:cTn>
                        </p:par>
                      </p:childTnLst>
                    </p:cTn>
                  </p:par>
                  <p:par>
                    <p:cTn id="50" fill="hold">
                      <p:stCondLst>
                        <p:cond delay="indefinite"/>
                      </p:stCondLst>
                      <p:childTnLst>
                        <p:par>
                          <p:cTn id="51" fill="hold">
                            <p:stCondLst>
                              <p:cond delay="0"/>
                            </p:stCondLst>
                            <p:childTnLst>
                              <p:par>
                                <p:cTn id="52" presetID="0" presetClass="path" presetSubtype="0" fill="hold" nodeType="clickEffect">
                                  <p:stCondLst>
                                    <p:cond delay="0"/>
                                  </p:stCondLst>
                                  <p:childTnLst>
                                    <p:animMotion origin="layout" path="M 2.22222E-6 2.89017E-7 L 0.80903 0.00116 " pathEditMode="relative" rAng="0" ptsTypes="AA">
                                      <p:cBhvr>
                                        <p:cTn id="53" dur="2000" fill="hold"/>
                                        <p:tgtEl>
                                          <p:spTgt spid="8"/>
                                        </p:tgtEl>
                                        <p:attrNameLst>
                                          <p:attrName>ppt_x</p:attrName>
                                          <p:attrName>ppt_y</p:attrName>
                                        </p:attrNameLst>
                                      </p:cBhvr>
                                      <p:rCtr x="405" y="0"/>
                                    </p:animMotion>
                                  </p:childTnLst>
                                </p:cTn>
                              </p:par>
                            </p:childTnLst>
                          </p:cTn>
                        </p:par>
                        <p:par>
                          <p:cTn id="54" fill="hold">
                            <p:stCondLst>
                              <p:cond delay="2000"/>
                            </p:stCondLst>
                            <p:childTnLst>
                              <p:par>
                                <p:cTn id="55" presetID="0" presetClass="path" presetSubtype="0" fill="hold" nodeType="afterEffect">
                                  <p:stCondLst>
                                    <p:cond delay="0"/>
                                  </p:stCondLst>
                                  <p:childTnLst>
                                    <p:animMotion origin="layout" path="M 0.80903 0.00116 L 0.99114 0.02728 " pathEditMode="relative" rAng="0" ptsTypes="AA">
                                      <p:cBhvr>
                                        <p:cTn id="56" dur="500" fill="hold"/>
                                        <p:tgtEl>
                                          <p:spTgt spid="8"/>
                                        </p:tgtEl>
                                        <p:attrNameLst>
                                          <p:attrName>ppt_x</p:attrName>
                                          <p:attrName>ppt_y</p:attrName>
                                        </p:attrNameLst>
                                      </p:cBhvr>
                                      <p:rCtr x="91" y="13"/>
                                    </p:animMotion>
                                  </p:childTnLst>
                                </p:cTn>
                              </p:par>
                            </p:childTnLst>
                          </p:cTn>
                        </p:par>
                      </p:childTnLst>
                    </p:cTn>
                  </p:par>
                  <p:par>
                    <p:cTn id="57" fill="hold">
                      <p:stCondLst>
                        <p:cond delay="indefinite"/>
                      </p:stCondLst>
                      <p:childTnLst>
                        <p:par>
                          <p:cTn id="58" fill="hold">
                            <p:stCondLst>
                              <p:cond delay="0"/>
                            </p:stCondLst>
                            <p:childTnLst>
                              <p:par>
                                <p:cTn id="59" presetID="0" presetClass="path" presetSubtype="0" fill="hold" nodeType="clickEffect">
                                  <p:stCondLst>
                                    <p:cond delay="0"/>
                                  </p:stCondLst>
                                  <p:childTnLst>
                                    <p:animMotion origin="layout" path="M 3.33333E-6 -1.6185E-6 L 0.73021 0.00116 " pathEditMode="relative" rAng="0" ptsTypes="AA">
                                      <p:cBhvr>
                                        <p:cTn id="60" dur="2000" fill="hold"/>
                                        <p:tgtEl>
                                          <p:spTgt spid="9"/>
                                        </p:tgtEl>
                                        <p:attrNameLst>
                                          <p:attrName>ppt_x</p:attrName>
                                          <p:attrName>ppt_y</p:attrName>
                                        </p:attrNameLst>
                                      </p:cBhvr>
                                      <p:rCtr x="365" y="0"/>
                                    </p:animMotion>
                                  </p:childTnLst>
                                </p:cTn>
                              </p:par>
                            </p:childTnLst>
                          </p:cTn>
                        </p:par>
                        <p:par>
                          <p:cTn id="61" fill="hold">
                            <p:stCondLst>
                              <p:cond delay="2000"/>
                            </p:stCondLst>
                            <p:childTnLst>
                              <p:par>
                                <p:cTn id="62" presetID="0" presetClass="path" presetSubtype="0" fill="hold" nodeType="afterEffect">
                                  <p:stCondLst>
                                    <p:cond delay="0"/>
                                  </p:stCondLst>
                                  <p:childTnLst>
                                    <p:animMotion origin="layout" path="M 0.73021 0.00116 L 1.00086 0.09942 " pathEditMode="relative" rAng="0" ptsTypes="AA">
                                      <p:cBhvr>
                                        <p:cTn id="63" dur="1000" fill="hold"/>
                                        <p:tgtEl>
                                          <p:spTgt spid="9"/>
                                        </p:tgtEl>
                                        <p:attrNameLst>
                                          <p:attrName>ppt_x</p:attrName>
                                          <p:attrName>ppt_y</p:attrName>
                                        </p:attrNameLst>
                                      </p:cBhvr>
                                      <p:rCtr x="135" y="49"/>
                                    </p:animMotion>
                                  </p:childTnLst>
                                </p:cTn>
                              </p:par>
                            </p:childTnLst>
                          </p:cTn>
                        </p:par>
                      </p:childTnLst>
                    </p:cTn>
                  </p:par>
                  <p:par>
                    <p:cTn id="64" fill="hold">
                      <p:stCondLst>
                        <p:cond delay="indefinite"/>
                      </p:stCondLst>
                      <p:childTnLst>
                        <p:par>
                          <p:cTn id="65" fill="hold">
                            <p:stCondLst>
                              <p:cond delay="0"/>
                            </p:stCondLst>
                            <p:childTnLst>
                              <p:par>
                                <p:cTn id="66" presetID="0" presetClass="path" presetSubtype="0" fill="hold" nodeType="clickEffect">
                                  <p:stCondLst>
                                    <p:cond delay="0"/>
                                  </p:stCondLst>
                                  <p:childTnLst>
                                    <p:animMotion origin="layout" path="M 2.22222E-6 1.56069E-6 L 0.71545 0.00115 " pathEditMode="relative" rAng="0" ptsTypes="AA">
                                      <p:cBhvr>
                                        <p:cTn id="67" dur="2000" fill="hold"/>
                                        <p:tgtEl>
                                          <p:spTgt spid="10"/>
                                        </p:tgtEl>
                                        <p:attrNameLst>
                                          <p:attrName>ppt_x</p:attrName>
                                          <p:attrName>ppt_y</p:attrName>
                                        </p:attrNameLst>
                                      </p:cBhvr>
                                      <p:rCtr x="358" y="0"/>
                                    </p:animMotion>
                                  </p:childTnLst>
                                </p:cTn>
                              </p:par>
                            </p:childTnLst>
                          </p:cTn>
                        </p:par>
                        <p:par>
                          <p:cTn id="68" fill="hold">
                            <p:stCondLst>
                              <p:cond delay="2000"/>
                            </p:stCondLst>
                            <p:childTnLst>
                              <p:par>
                                <p:cTn id="69" presetID="0" presetClass="path" presetSubtype="0" fill="hold" nodeType="afterEffect">
                                  <p:stCondLst>
                                    <p:cond delay="0"/>
                                  </p:stCondLst>
                                  <p:childTnLst>
                                    <p:animMotion origin="layout" path="M 0.71545 0.00115 L 0.42014 0.05364 " pathEditMode="relative" rAng="0" ptsTypes="AA">
                                      <p:cBhvr>
                                        <p:cTn id="70" dur="1000" fill="hold"/>
                                        <p:tgtEl>
                                          <p:spTgt spid="10"/>
                                        </p:tgtEl>
                                        <p:attrNameLst>
                                          <p:attrName>ppt_x</p:attrName>
                                          <p:attrName>ppt_y</p:attrName>
                                        </p:attrNameLst>
                                      </p:cBhvr>
                                      <p:rCtr x="-148" y="26"/>
                                    </p:animMotion>
                                  </p:childTnLst>
                                </p:cTn>
                              </p:par>
                            </p:childTnLst>
                          </p:cTn>
                        </p:par>
                      </p:childTnLst>
                    </p:cTn>
                  </p:par>
                  <p:par>
                    <p:cTn id="71" fill="hold">
                      <p:stCondLst>
                        <p:cond delay="indefinite"/>
                      </p:stCondLst>
                      <p:childTnLst>
                        <p:par>
                          <p:cTn id="72" fill="hold">
                            <p:stCondLst>
                              <p:cond delay="0"/>
                            </p:stCondLst>
                            <p:childTnLst>
                              <p:par>
                                <p:cTn id="73" presetID="0" presetClass="path" presetSubtype="0" fill="hold" nodeType="clickEffect">
                                  <p:stCondLst>
                                    <p:cond delay="0"/>
                                  </p:stCondLst>
                                  <p:childTnLst>
                                    <p:animMotion origin="layout" path="M 3.33333E-6 -1.44509E-6 L 0.71545 0.00116 " pathEditMode="relative" rAng="0" ptsTypes="AA">
                                      <p:cBhvr>
                                        <p:cTn id="74" dur="2000" fill="hold"/>
                                        <p:tgtEl>
                                          <p:spTgt spid="11"/>
                                        </p:tgtEl>
                                        <p:attrNameLst>
                                          <p:attrName>ppt_x</p:attrName>
                                          <p:attrName>ppt_y</p:attrName>
                                        </p:attrNameLst>
                                      </p:cBhvr>
                                      <p:rCtr x="358" y="0"/>
                                    </p:animMotion>
                                  </p:childTnLst>
                                </p:cTn>
                              </p:par>
                            </p:childTnLst>
                          </p:cTn>
                        </p:par>
                        <p:par>
                          <p:cTn id="75" fill="hold">
                            <p:stCondLst>
                              <p:cond delay="2000"/>
                            </p:stCondLst>
                            <p:childTnLst>
                              <p:par>
                                <p:cTn id="76" presetID="0" presetClass="path" presetSubtype="0" fill="hold" nodeType="afterEffect">
                                  <p:stCondLst>
                                    <p:cond delay="0"/>
                                  </p:stCondLst>
                                  <p:childTnLst>
                                    <p:animMotion origin="layout" path="M 0.71545 0.00116 L 0.46441 0.15838 " pathEditMode="relative" rAng="0" ptsTypes="AA">
                                      <p:cBhvr>
                                        <p:cTn id="77" dur="1000" fill="hold"/>
                                        <p:tgtEl>
                                          <p:spTgt spid="11"/>
                                        </p:tgtEl>
                                        <p:attrNameLst>
                                          <p:attrName>ppt_x</p:attrName>
                                          <p:attrName>ppt_y</p:attrName>
                                        </p:attrNameLst>
                                      </p:cBhvr>
                                      <p:rCtr x="-126" y="79"/>
                                    </p:animMotion>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ipe(left)">
                                      <p:cBhvr>
                                        <p:cTn id="82" dur="5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95262"/>
                                        </p:tgtEl>
                                        <p:attrNameLst>
                                          <p:attrName>style.visibility</p:attrName>
                                        </p:attrNameLst>
                                      </p:cBhvr>
                                      <p:to>
                                        <p:strVal val="visible"/>
                                      </p:to>
                                    </p:set>
                                    <p:animEffect transition="in" filter="wipe(left)">
                                      <p:cBhvr>
                                        <p:cTn id="87" dur="500"/>
                                        <p:tgtEl>
                                          <p:spTgt spid="9526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95263"/>
                                        </p:tgtEl>
                                        <p:attrNameLst>
                                          <p:attrName>style.visibility</p:attrName>
                                        </p:attrNameLst>
                                      </p:cBhvr>
                                      <p:to>
                                        <p:strVal val="visible"/>
                                      </p:to>
                                    </p:set>
                                    <p:animEffect transition="in" filter="wipe(left)">
                                      <p:cBhvr>
                                        <p:cTn id="90" dur="500"/>
                                        <p:tgtEl>
                                          <p:spTgt spid="9526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95258"/>
                                        </p:tgtEl>
                                        <p:attrNameLst>
                                          <p:attrName>style.visibility</p:attrName>
                                        </p:attrNameLst>
                                      </p:cBhvr>
                                      <p:to>
                                        <p:strVal val="visible"/>
                                      </p:to>
                                    </p:set>
                                    <p:animEffect transition="in" filter="wipe(left)">
                                      <p:cBhvr>
                                        <p:cTn id="93" dur="500"/>
                                        <p:tgtEl>
                                          <p:spTgt spid="9525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95260"/>
                                        </p:tgtEl>
                                        <p:attrNameLst>
                                          <p:attrName>style.visibility</p:attrName>
                                        </p:attrNameLst>
                                      </p:cBhvr>
                                      <p:to>
                                        <p:strVal val="visible"/>
                                      </p:to>
                                    </p:set>
                                    <p:animEffect transition="in" filter="wipe(left)">
                                      <p:cBhvr>
                                        <p:cTn id="96" dur="500"/>
                                        <p:tgtEl>
                                          <p:spTgt spid="95260"/>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95261"/>
                                        </p:tgtEl>
                                        <p:attrNameLst>
                                          <p:attrName>style.visibility</p:attrName>
                                        </p:attrNameLst>
                                      </p:cBhvr>
                                      <p:to>
                                        <p:strVal val="visible"/>
                                      </p:to>
                                    </p:set>
                                    <p:animEffect transition="in" filter="wipe(left)">
                                      <p:cBhvr>
                                        <p:cTn id="99" dur="500"/>
                                        <p:tgtEl>
                                          <p:spTgt spid="95261"/>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95257"/>
                                        </p:tgtEl>
                                        <p:attrNameLst>
                                          <p:attrName>style.visibility</p:attrName>
                                        </p:attrNameLst>
                                      </p:cBhvr>
                                      <p:to>
                                        <p:strVal val="visible"/>
                                      </p:to>
                                    </p:set>
                                    <p:animEffect transition="in" filter="wipe(right)">
                                      <p:cBhvr>
                                        <p:cTn id="102" dur="500"/>
                                        <p:tgtEl>
                                          <p:spTgt spid="95257"/>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95259"/>
                                        </p:tgtEl>
                                        <p:attrNameLst>
                                          <p:attrName>style.visibility</p:attrName>
                                        </p:attrNameLst>
                                      </p:cBhvr>
                                      <p:to>
                                        <p:strVal val="visible"/>
                                      </p:to>
                                    </p:set>
                                    <p:animEffect transition="in" filter="wipe(right)">
                                      <p:cBhvr>
                                        <p:cTn id="105" dur="500"/>
                                        <p:tgtEl>
                                          <p:spTgt spid="9525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nodeType="click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wipe(up)">
                                      <p:cBhvr>
                                        <p:cTn id="110" dur="500"/>
                                        <p:tgtEl>
                                          <p:spTgt spid="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95266"/>
                                        </p:tgtEl>
                                        <p:attrNameLst>
                                          <p:attrName>style.visibility</p:attrName>
                                        </p:attrNameLst>
                                      </p:cBhvr>
                                      <p:to>
                                        <p:strVal val="visible"/>
                                      </p:to>
                                    </p:set>
                                    <p:animEffect transition="in" filter="wipe(up)">
                                      <p:cBhvr>
                                        <p:cTn id="115" dur="500"/>
                                        <p:tgtEl>
                                          <p:spTgt spid="95266"/>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2" fill="hold" nodeType="clickEffect">
                                  <p:stCondLst>
                                    <p:cond delay="0"/>
                                  </p:stCondLst>
                                  <p:childTnLst>
                                    <p:set>
                                      <p:cBhvr>
                                        <p:cTn id="119" dur="1" fill="hold">
                                          <p:stCondLst>
                                            <p:cond delay="0"/>
                                          </p:stCondLst>
                                        </p:cTn>
                                        <p:tgtEl>
                                          <p:spTgt spid="95267"/>
                                        </p:tgtEl>
                                        <p:attrNameLst>
                                          <p:attrName>style.visibility</p:attrName>
                                        </p:attrNameLst>
                                      </p:cBhvr>
                                      <p:to>
                                        <p:strVal val="visible"/>
                                      </p:to>
                                    </p:set>
                                    <p:anim calcmode="lin" valueType="num">
                                      <p:cBhvr additive="base">
                                        <p:cTn id="120" dur="500" fill="hold"/>
                                        <p:tgtEl>
                                          <p:spTgt spid="95267"/>
                                        </p:tgtEl>
                                        <p:attrNameLst>
                                          <p:attrName>ppt_x</p:attrName>
                                        </p:attrNameLst>
                                      </p:cBhvr>
                                      <p:tavLst>
                                        <p:tav tm="0">
                                          <p:val>
                                            <p:strVal val="1+#ppt_w/2"/>
                                          </p:val>
                                        </p:tav>
                                        <p:tav tm="100000">
                                          <p:val>
                                            <p:strVal val="#ppt_x"/>
                                          </p:val>
                                        </p:tav>
                                      </p:tavLst>
                                    </p:anim>
                                    <p:anim calcmode="lin" valueType="num">
                                      <p:cBhvr additive="base">
                                        <p:cTn id="121" dur="500" fill="hold"/>
                                        <p:tgtEl>
                                          <p:spTgt spid="95267"/>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2" fill="hold" grpId="0" nodeType="clickEffect">
                                  <p:stCondLst>
                                    <p:cond delay="0"/>
                                  </p:stCondLst>
                                  <p:childTnLst>
                                    <p:set>
                                      <p:cBhvr>
                                        <p:cTn id="125" dur="1" fill="hold">
                                          <p:stCondLst>
                                            <p:cond delay="0"/>
                                          </p:stCondLst>
                                        </p:cTn>
                                        <p:tgtEl>
                                          <p:spTgt spid="95268"/>
                                        </p:tgtEl>
                                        <p:attrNameLst>
                                          <p:attrName>style.visibility</p:attrName>
                                        </p:attrNameLst>
                                      </p:cBhvr>
                                      <p:to>
                                        <p:strVal val="visible"/>
                                      </p:to>
                                    </p:set>
                                    <p:animEffect transition="in" filter="wipe(right)">
                                      <p:cBhvr>
                                        <p:cTn id="126" dur="500"/>
                                        <p:tgtEl>
                                          <p:spTgt spid="95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7" grpId="0" animBg="1"/>
      <p:bldP spid="95258" grpId="0" animBg="1"/>
      <p:bldP spid="95259" grpId="0" animBg="1"/>
      <p:bldP spid="95260" grpId="0" animBg="1"/>
      <p:bldP spid="95261" grpId="0" animBg="1"/>
      <p:bldP spid="95262" grpId="0" animBg="1"/>
      <p:bldP spid="95263" grpId="0" animBg="1"/>
      <p:bldP spid="95264" grpId="0" animBg="1" autoUpdateAnimBg="0"/>
      <p:bldP spid="95265" grpId="0" animBg="1" autoUpdateAnimBg="0"/>
      <p:bldP spid="95266" grpId="0" animBg="1" autoUpdateAnimBg="0"/>
      <p:bldP spid="9526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395536" y="260648"/>
            <a:ext cx="8229600" cy="666328"/>
          </a:xfrm>
        </p:spPr>
        <p:txBody>
          <a:bodyPr>
            <a:normAutofit fontScale="90000"/>
          </a:bodyPr>
          <a:lstStyle/>
          <a:p>
            <a:pPr eaLnBrk="1" hangingPunct="1">
              <a:defRPr/>
            </a:pPr>
            <a:r>
              <a:rPr lang="en-GB" dirty="0" smtClean="0"/>
              <a:t>P2 – Physics - The structure of the atom</a:t>
            </a:r>
          </a:p>
        </p:txBody>
      </p:sp>
      <p:grpSp>
        <p:nvGrpSpPr>
          <p:cNvPr id="2" name="Group 3"/>
          <p:cNvGrpSpPr>
            <a:grpSpLocks/>
          </p:cNvGrpSpPr>
          <p:nvPr/>
        </p:nvGrpSpPr>
        <p:grpSpPr bwMode="auto">
          <a:xfrm>
            <a:off x="3886200" y="3124200"/>
            <a:ext cx="990600" cy="1066800"/>
            <a:chOff x="1536" y="1344"/>
            <a:chExt cx="624" cy="672"/>
          </a:xfrm>
        </p:grpSpPr>
        <p:sp>
          <p:nvSpPr>
            <p:cNvPr id="96260" name="Oval 4"/>
            <p:cNvSpPr>
              <a:spLocks noChangeArrowheads="1"/>
            </p:cNvSpPr>
            <p:nvPr/>
          </p:nvSpPr>
          <p:spPr bwMode="auto">
            <a:xfrm>
              <a:off x="1776" y="1344"/>
              <a:ext cx="336" cy="336"/>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sp>
          <p:nvSpPr>
            <p:cNvPr id="87058" name="Oval 5"/>
            <p:cNvSpPr>
              <a:spLocks noChangeArrowheads="1"/>
            </p:cNvSpPr>
            <p:nvPr/>
          </p:nvSpPr>
          <p:spPr bwMode="auto">
            <a:xfrm>
              <a:off x="1536" y="1440"/>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87059" name="Oval 6"/>
            <p:cNvSpPr>
              <a:spLocks noChangeArrowheads="1"/>
            </p:cNvSpPr>
            <p:nvPr/>
          </p:nvSpPr>
          <p:spPr bwMode="auto">
            <a:xfrm>
              <a:off x="1824" y="1584"/>
              <a:ext cx="336" cy="336"/>
            </a:xfrm>
            <a:prstGeom prst="ellipse">
              <a:avLst/>
            </a:prstGeom>
            <a:gradFill rotWithShape="0">
              <a:gsLst>
                <a:gs pos="0">
                  <a:srgbClr val="760000"/>
                </a:gs>
                <a:gs pos="100000">
                  <a:srgbClr val="FF0000"/>
                </a:gs>
              </a:gsLst>
              <a:path path="shape">
                <a:fillToRect l="50000" t="50000" r="50000" b="50000"/>
              </a:path>
            </a:gradFill>
            <a:ln w="9525">
              <a:solidFill>
                <a:schemeClr val="tx1"/>
              </a:solidFill>
              <a:round/>
              <a:headEnd/>
              <a:tailEnd/>
            </a:ln>
          </p:spPr>
          <p:txBody>
            <a:bodyPr wrap="none" anchor="ctr"/>
            <a:lstStyle/>
            <a:p>
              <a:endParaRPr lang="en-US"/>
            </a:p>
          </p:txBody>
        </p:sp>
        <p:sp>
          <p:nvSpPr>
            <p:cNvPr id="96263" name="Oval 7"/>
            <p:cNvSpPr>
              <a:spLocks noChangeArrowheads="1"/>
            </p:cNvSpPr>
            <p:nvPr/>
          </p:nvSpPr>
          <p:spPr bwMode="auto">
            <a:xfrm>
              <a:off x="1536" y="1680"/>
              <a:ext cx="336" cy="336"/>
            </a:xfrm>
            <a:prstGeom prst="ellipse">
              <a:avLst/>
            </a:prstGeom>
            <a:gradFill rotWithShape="0">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p:spPr>
          <p:txBody>
            <a:bodyPr wrap="none" anchor="ctr"/>
            <a:lstStyle/>
            <a:p>
              <a:pPr>
                <a:defRPr/>
              </a:pPr>
              <a:endParaRPr lang="en-GB"/>
            </a:p>
          </p:txBody>
        </p:sp>
      </p:grpSp>
      <p:sp>
        <p:nvSpPr>
          <p:cNvPr id="87045" name="Oval 8"/>
          <p:cNvSpPr>
            <a:spLocks noChangeArrowheads="1"/>
          </p:cNvSpPr>
          <p:nvPr/>
        </p:nvSpPr>
        <p:spPr bwMode="auto">
          <a:xfrm>
            <a:off x="838200" y="2362200"/>
            <a:ext cx="7162800" cy="2590800"/>
          </a:xfrm>
          <a:prstGeom prst="ellipse">
            <a:avLst/>
          </a:prstGeom>
          <a:noFill/>
          <a:ln w="25400">
            <a:solidFill>
              <a:schemeClr val="tx1"/>
            </a:solidFill>
            <a:round/>
            <a:headEnd/>
            <a:tailEnd/>
          </a:ln>
        </p:spPr>
        <p:txBody>
          <a:bodyPr wrap="none" anchor="ctr"/>
          <a:lstStyle/>
          <a:p>
            <a:endParaRPr lang="en-US"/>
          </a:p>
        </p:txBody>
      </p:sp>
      <p:sp>
        <p:nvSpPr>
          <p:cNvPr id="96265" name="Oval 9"/>
          <p:cNvSpPr>
            <a:spLocks noChangeArrowheads="1"/>
          </p:cNvSpPr>
          <p:nvPr/>
        </p:nvSpPr>
        <p:spPr bwMode="auto">
          <a:xfrm>
            <a:off x="4211638" y="4868863"/>
            <a:ext cx="228600" cy="228600"/>
          </a:xfrm>
          <a:prstGeom prst="ellipse">
            <a:avLst/>
          </a:prstGeom>
          <a:solidFill>
            <a:srgbClr val="3366FF"/>
          </a:solidFill>
          <a:ln w="9525">
            <a:solidFill>
              <a:schemeClr val="tx1"/>
            </a:solidFill>
            <a:round/>
            <a:headEnd/>
            <a:tailEnd/>
          </a:ln>
        </p:spPr>
        <p:txBody>
          <a:bodyPr wrap="none" anchor="ctr"/>
          <a:lstStyle/>
          <a:p>
            <a:endParaRPr lang="en-US"/>
          </a:p>
        </p:txBody>
      </p:sp>
      <p:sp>
        <p:nvSpPr>
          <p:cNvPr id="96266" name="Oval 10"/>
          <p:cNvSpPr>
            <a:spLocks noChangeArrowheads="1"/>
          </p:cNvSpPr>
          <p:nvPr/>
        </p:nvSpPr>
        <p:spPr bwMode="auto">
          <a:xfrm>
            <a:off x="4284663" y="2205038"/>
            <a:ext cx="228600" cy="228600"/>
          </a:xfrm>
          <a:prstGeom prst="ellipse">
            <a:avLst/>
          </a:prstGeom>
          <a:solidFill>
            <a:srgbClr val="3366FF"/>
          </a:solidFill>
          <a:ln w="9525">
            <a:solidFill>
              <a:schemeClr val="tx1"/>
            </a:solidFill>
            <a:round/>
            <a:headEnd/>
            <a:tailEnd/>
          </a:ln>
        </p:spPr>
        <p:txBody>
          <a:bodyPr wrap="none" anchor="ctr"/>
          <a:lstStyle/>
          <a:p>
            <a:endParaRPr lang="en-US"/>
          </a:p>
        </p:txBody>
      </p:sp>
      <p:grpSp>
        <p:nvGrpSpPr>
          <p:cNvPr id="3" name="Group 11"/>
          <p:cNvGrpSpPr>
            <a:grpSpLocks/>
          </p:cNvGrpSpPr>
          <p:nvPr/>
        </p:nvGrpSpPr>
        <p:grpSpPr bwMode="auto">
          <a:xfrm>
            <a:off x="467544" y="1268760"/>
            <a:ext cx="3772669" cy="1008112"/>
            <a:chOff x="1824" y="838"/>
            <a:chExt cx="1968" cy="794"/>
          </a:xfrm>
        </p:grpSpPr>
        <p:sp>
          <p:nvSpPr>
            <p:cNvPr id="87055" name="AutoShape 12"/>
            <p:cNvSpPr>
              <a:spLocks noChangeArrowheads="1"/>
            </p:cNvSpPr>
            <p:nvPr/>
          </p:nvSpPr>
          <p:spPr bwMode="auto">
            <a:xfrm rot="-9900000">
              <a:off x="3168" y="1296"/>
              <a:ext cx="624" cy="336"/>
            </a:xfrm>
            <a:prstGeom prst="leftArrow">
              <a:avLst>
                <a:gd name="adj1" fmla="val 50000"/>
                <a:gd name="adj2" fmla="val 46429"/>
              </a:avLst>
            </a:prstGeom>
            <a:solidFill>
              <a:srgbClr val="CC99FF"/>
            </a:solidFill>
            <a:ln w="9525">
              <a:noFill/>
              <a:miter lim="800000"/>
              <a:headEnd/>
              <a:tailEnd/>
            </a:ln>
          </p:spPr>
          <p:txBody>
            <a:bodyPr wrap="none" anchor="ctr"/>
            <a:lstStyle/>
            <a:p>
              <a:endParaRPr lang="en-US"/>
            </a:p>
          </p:txBody>
        </p:sp>
        <p:sp>
          <p:nvSpPr>
            <p:cNvPr id="87056" name="Text Box 13"/>
            <p:cNvSpPr txBox="1">
              <a:spLocks noChangeArrowheads="1"/>
            </p:cNvSpPr>
            <p:nvPr/>
          </p:nvSpPr>
          <p:spPr bwMode="auto">
            <a:xfrm>
              <a:off x="1824" y="838"/>
              <a:ext cx="1440" cy="748"/>
            </a:xfrm>
            <a:prstGeom prst="rect">
              <a:avLst/>
            </a:prstGeom>
            <a:solidFill>
              <a:srgbClr val="CC99FF"/>
            </a:solidFill>
            <a:ln w="9525">
              <a:noFill/>
              <a:miter lim="800000"/>
              <a:headEnd/>
              <a:tailEnd/>
            </a:ln>
          </p:spPr>
          <p:txBody>
            <a:bodyPr>
              <a:spAutoFit/>
            </a:bodyPr>
            <a:lstStyle/>
            <a:p>
              <a:pPr>
                <a:spcBef>
                  <a:spcPct val="50000"/>
                </a:spcBef>
              </a:pPr>
              <a:r>
                <a:rPr lang="en-GB">
                  <a:solidFill>
                    <a:schemeClr val="tx1"/>
                  </a:solidFill>
                </a:rPr>
                <a:t>ELECTRON – negative, mass nearly nothing</a:t>
              </a:r>
            </a:p>
          </p:txBody>
        </p:sp>
      </p:grpSp>
      <p:grpSp>
        <p:nvGrpSpPr>
          <p:cNvPr id="4" name="Group 14"/>
          <p:cNvGrpSpPr>
            <a:grpSpLocks/>
          </p:cNvGrpSpPr>
          <p:nvPr/>
        </p:nvGrpSpPr>
        <p:grpSpPr bwMode="auto">
          <a:xfrm>
            <a:off x="4876800" y="3810001"/>
            <a:ext cx="3440113" cy="1227138"/>
            <a:chOff x="3065" y="2545"/>
            <a:chExt cx="2167" cy="773"/>
          </a:xfrm>
          <a:solidFill>
            <a:schemeClr val="accent3"/>
          </a:solidFill>
        </p:grpSpPr>
        <p:sp>
          <p:nvSpPr>
            <p:cNvPr id="87053" name="AutoShape 15"/>
            <p:cNvSpPr>
              <a:spLocks noChangeArrowheads="1"/>
            </p:cNvSpPr>
            <p:nvPr/>
          </p:nvSpPr>
          <p:spPr bwMode="auto">
            <a:xfrm rot="900000">
              <a:off x="3065" y="2545"/>
              <a:ext cx="1008" cy="336"/>
            </a:xfrm>
            <a:prstGeom prst="leftArrow">
              <a:avLst>
                <a:gd name="adj1" fmla="val 50000"/>
                <a:gd name="adj2" fmla="val 75000"/>
              </a:avLst>
            </a:prstGeom>
            <a:grpFill/>
            <a:ln w="9525">
              <a:noFill/>
              <a:miter lim="800000"/>
              <a:headEnd/>
              <a:tailEnd/>
            </a:ln>
          </p:spPr>
          <p:txBody>
            <a:bodyPr wrap="none" anchor="ctr"/>
            <a:lstStyle/>
            <a:p>
              <a:endParaRPr lang="en-US"/>
            </a:p>
          </p:txBody>
        </p:sp>
        <p:sp>
          <p:nvSpPr>
            <p:cNvPr id="87054" name="Text Box 16"/>
            <p:cNvSpPr txBox="1">
              <a:spLocks noChangeArrowheads="1"/>
            </p:cNvSpPr>
            <p:nvPr/>
          </p:nvSpPr>
          <p:spPr bwMode="auto">
            <a:xfrm>
              <a:off x="3792" y="2736"/>
              <a:ext cx="1440" cy="582"/>
            </a:xfrm>
            <a:prstGeom prst="rect">
              <a:avLst/>
            </a:prstGeom>
            <a:grpFill/>
            <a:ln w="9525">
              <a:noFill/>
              <a:miter lim="800000"/>
              <a:headEnd/>
              <a:tailEnd/>
            </a:ln>
          </p:spPr>
          <p:txBody>
            <a:bodyPr wrap="square">
              <a:spAutoFit/>
            </a:bodyPr>
            <a:lstStyle/>
            <a:p>
              <a:pPr>
                <a:spcBef>
                  <a:spcPct val="50000"/>
                </a:spcBef>
              </a:pPr>
              <a:r>
                <a:rPr lang="en-GB">
                  <a:solidFill>
                    <a:schemeClr val="tx1"/>
                  </a:solidFill>
                </a:rPr>
                <a:t>PROTON – positive, same mass as neutron (“1”)</a:t>
              </a:r>
            </a:p>
          </p:txBody>
        </p:sp>
      </p:grpSp>
      <p:grpSp>
        <p:nvGrpSpPr>
          <p:cNvPr id="5" name="Group 17"/>
          <p:cNvGrpSpPr>
            <a:grpSpLocks/>
          </p:cNvGrpSpPr>
          <p:nvPr/>
        </p:nvGrpSpPr>
        <p:grpSpPr bwMode="auto">
          <a:xfrm>
            <a:off x="685800" y="4419600"/>
            <a:ext cx="3429000" cy="1381125"/>
            <a:chOff x="384" y="2832"/>
            <a:chExt cx="2160" cy="870"/>
          </a:xfrm>
        </p:grpSpPr>
        <p:sp>
          <p:nvSpPr>
            <p:cNvPr id="87051" name="Text Box 18"/>
            <p:cNvSpPr txBox="1">
              <a:spLocks noChangeArrowheads="1"/>
            </p:cNvSpPr>
            <p:nvPr/>
          </p:nvSpPr>
          <p:spPr bwMode="auto">
            <a:xfrm>
              <a:off x="384" y="3120"/>
              <a:ext cx="1405" cy="582"/>
            </a:xfrm>
            <a:prstGeom prst="rect">
              <a:avLst/>
            </a:prstGeom>
            <a:solidFill>
              <a:srgbClr val="FF99CC"/>
            </a:solidFill>
            <a:ln w="9525">
              <a:noFill/>
              <a:miter lim="800000"/>
              <a:headEnd/>
              <a:tailEnd/>
            </a:ln>
          </p:spPr>
          <p:txBody>
            <a:bodyPr wrap="square">
              <a:spAutoFit/>
            </a:bodyPr>
            <a:lstStyle/>
            <a:p>
              <a:pPr>
                <a:spcBef>
                  <a:spcPct val="50000"/>
                </a:spcBef>
              </a:pPr>
              <a:r>
                <a:rPr lang="en-GB" dirty="0">
                  <a:solidFill>
                    <a:schemeClr val="tx1"/>
                  </a:solidFill>
                </a:rPr>
                <a:t>NEUTRON – neutral, same mass as proton (“1”)</a:t>
              </a:r>
            </a:p>
          </p:txBody>
        </p:sp>
        <p:sp>
          <p:nvSpPr>
            <p:cNvPr id="87052" name="AutoShape 19"/>
            <p:cNvSpPr>
              <a:spLocks noChangeArrowheads="1"/>
            </p:cNvSpPr>
            <p:nvPr/>
          </p:nvSpPr>
          <p:spPr bwMode="auto">
            <a:xfrm rot="8274315">
              <a:off x="1536" y="2832"/>
              <a:ext cx="1008" cy="336"/>
            </a:xfrm>
            <a:prstGeom prst="leftArrow">
              <a:avLst>
                <a:gd name="adj1" fmla="val 50000"/>
                <a:gd name="adj2" fmla="val 75000"/>
              </a:avLst>
            </a:prstGeom>
            <a:solidFill>
              <a:srgbClr val="FF99CC"/>
            </a:solidFill>
            <a:ln w="9525">
              <a:noFill/>
              <a:miter lim="800000"/>
              <a:headEnd/>
              <a:tailEnd/>
            </a:ln>
          </p:spPr>
          <p:txBody>
            <a:bodyPr wrap="none" anchor="ctr"/>
            <a:lstStyle/>
            <a:p>
              <a:endParaRPr lang="en-US"/>
            </a:p>
          </p:txBody>
        </p:sp>
      </p:grpSp>
    </p:spTree>
    <p:extLst>
      <p:ext uri="{BB962C8B-B14F-4D97-AF65-F5344CB8AC3E}">
        <p14:creationId xmlns:p14="http://schemas.microsoft.com/office/powerpoint/2010/main" val="18237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path" presetSubtype="0" repeatCount="3000" fill="hold" grpId="0" nodeType="clickEffect">
                                  <p:stCondLst>
                                    <p:cond delay="0"/>
                                  </p:stCondLst>
                                  <p:childTnLst>
                                    <p:animMotion origin="layout" path="M 1.66667E-6 -4.84617E-6 C 0.21493 -4.84617E-6 0.38993 0.08467 0.38993 0.18876 C 0.38993 0.29263 0.21493 0.37775 1.66667E-6 0.37775 C -0.21493 0.37775 -0.38976 0.29263 -0.38976 0.18876 C -0.38976 0.08467 -0.21493 -4.84617E-6 1.66667E-6 -4.84617E-6 Z " pathEditMode="relative" rAng="0" ptsTypes="fffff">
                                      <p:cBhvr>
                                        <p:cTn id="21" dur="2000" fill="hold"/>
                                        <p:tgtEl>
                                          <p:spTgt spid="96266"/>
                                        </p:tgtEl>
                                        <p:attrNameLst>
                                          <p:attrName>ppt_x</p:attrName>
                                          <p:attrName>ppt_y</p:attrName>
                                        </p:attrNameLst>
                                      </p:cBhvr>
                                      <p:rCtr x="0" y="189"/>
                                    </p:animMotion>
                                  </p:childTnLst>
                                </p:cTn>
                              </p:par>
                              <p:par>
                                <p:cTn id="22" presetID="1" presetClass="path" presetSubtype="0" repeatCount="3000" fill="hold" grpId="0" nodeType="withEffect">
                                  <p:stCondLst>
                                    <p:cond delay="0"/>
                                  </p:stCondLst>
                                  <p:childTnLst>
                                    <p:animMotion origin="layout" path="M 1.66667E-6 -1.21906E-6 C -0.21476 -1.21906E-6 -0.38993 -0.08674 -0.38993 -0.19408 C -0.38993 -0.30095 -0.21476 -0.38816 1.66667E-6 -0.38816 C 0.2151 -0.38816 0.38976 -0.30095 0.38976 -0.19408 C 0.38976 -0.08674 0.2151 -1.21906E-6 1.66667E-6 -1.21906E-6 Z " pathEditMode="relative" rAng="10800000" ptsTypes="fffff">
                                      <p:cBhvr>
                                        <p:cTn id="23" dur="2000" fill="hold"/>
                                        <p:tgtEl>
                                          <p:spTgt spid="96265"/>
                                        </p:tgtEl>
                                        <p:attrNameLst>
                                          <p:attrName>ppt_x</p:attrName>
                                          <p:attrName>ppt_y</p:attrName>
                                        </p:attrNameLst>
                                      </p:cBhvr>
                                      <p:rCtr x="0" y="-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5" grpId="0" animBg="1"/>
      <p:bldP spid="9626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5620</Words>
  <Application>Microsoft Office PowerPoint</Application>
  <PresentationFormat>On-screen Show (4:3)</PresentationFormat>
  <Paragraphs>867</Paragraphs>
  <Slides>111</Slides>
  <Notes>111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13" baseType="lpstr">
      <vt:lpstr>Office Theme</vt:lpstr>
      <vt:lpstr>CorelDRAW 6.0</vt:lpstr>
      <vt:lpstr>P2 - Physics</vt:lpstr>
      <vt:lpstr>P2 – Physics - Aims</vt:lpstr>
      <vt:lpstr>P2 – Physics – Aims (Higher Tier)</vt:lpstr>
      <vt:lpstr>Speed, Distance, and Time</vt:lpstr>
      <vt:lpstr>PowerPoint Presentation</vt:lpstr>
      <vt:lpstr>Distance-time graphs</vt:lpstr>
      <vt:lpstr>Distance-time graphs</vt:lpstr>
      <vt:lpstr>Speed vs. Velocity</vt:lpstr>
      <vt:lpstr>Acceleration, Velocity and Time</vt:lpstr>
      <vt:lpstr>PowerPoint Presentation</vt:lpstr>
      <vt:lpstr>Velocity-time graphs</vt:lpstr>
      <vt:lpstr>Velocity-time graphs</vt:lpstr>
      <vt:lpstr>P2 - Physics</vt:lpstr>
      <vt:lpstr>P2 – Physics - Aims</vt:lpstr>
      <vt:lpstr>Terminal Velocity</vt:lpstr>
      <vt:lpstr>Terminal Velocity</vt:lpstr>
      <vt:lpstr>Terminal Velocity</vt:lpstr>
      <vt:lpstr>Velocity-time graph for terminal velocity…</vt:lpstr>
      <vt:lpstr>Forces</vt:lpstr>
      <vt:lpstr>Forces</vt:lpstr>
      <vt:lpstr>Forces</vt:lpstr>
      <vt:lpstr>Forces</vt:lpstr>
      <vt:lpstr>Forces</vt:lpstr>
      <vt:lpstr>Forces</vt:lpstr>
      <vt:lpstr>Force, Mass and Acceleration</vt:lpstr>
      <vt:lpstr>Force, Mass and Acceleration</vt:lpstr>
      <vt:lpstr>Stopping a car…</vt:lpstr>
      <vt:lpstr>Stopping a car...</vt:lpstr>
      <vt:lpstr>P2 - Physics</vt:lpstr>
      <vt:lpstr>P2 – Physics - Aims</vt:lpstr>
      <vt:lpstr>Movement</vt:lpstr>
      <vt:lpstr>Work Done, Force &amp; Distance</vt:lpstr>
      <vt:lpstr>Work Done, Force &amp; Distance</vt:lpstr>
      <vt:lpstr>Elastic Potential Energy</vt:lpstr>
      <vt:lpstr>Kinetic Energy</vt:lpstr>
      <vt:lpstr>Kinetic Energy</vt:lpstr>
      <vt:lpstr>P2 - Physics</vt:lpstr>
      <vt:lpstr>P2 – Physics - Aims</vt:lpstr>
      <vt:lpstr>Momentum</vt:lpstr>
      <vt:lpstr>Momentum, Mass &amp; Velocity</vt:lpstr>
      <vt:lpstr>Momentum</vt:lpstr>
      <vt:lpstr>Conservation of Momentum</vt:lpstr>
      <vt:lpstr>Conservation of Momentum - Example</vt:lpstr>
      <vt:lpstr>Conservation of Momentum</vt:lpstr>
      <vt:lpstr>Conservation of Momentum</vt:lpstr>
      <vt:lpstr>Force, Change in Momentum &amp; Time</vt:lpstr>
      <vt:lpstr>P2 - Physics</vt:lpstr>
      <vt:lpstr>P2 – Physics - Aims</vt:lpstr>
      <vt:lpstr>P2 – Physics – Static Electricity</vt:lpstr>
      <vt:lpstr>P2 – Physics – Static Electricity</vt:lpstr>
      <vt:lpstr>P2 – Physics – Static Electricity</vt:lpstr>
      <vt:lpstr>P2 – Physics – Static Electricity</vt:lpstr>
      <vt:lpstr>P2 – Physics – Static Electricity</vt:lpstr>
      <vt:lpstr>P2 - Physics</vt:lpstr>
      <vt:lpstr>P2 – Physics - Aims</vt:lpstr>
      <vt:lpstr>Circuit Symbols</vt:lpstr>
      <vt:lpstr>Circuits - Basic ideas…</vt:lpstr>
      <vt:lpstr>Electric Current</vt:lpstr>
      <vt:lpstr>Series Circuits</vt:lpstr>
      <vt:lpstr>Series circuits - Current</vt:lpstr>
      <vt:lpstr>Series Circuits – Potential Difference (Voltage)</vt:lpstr>
      <vt:lpstr>Parallel Circuits</vt:lpstr>
      <vt:lpstr>Parallel Circuits - Currents</vt:lpstr>
      <vt:lpstr>Parallel Circuits - Current</vt:lpstr>
      <vt:lpstr>Parallel Circuits – Potential Difference (Voltage)</vt:lpstr>
      <vt:lpstr>Potential Difference (Voltage), Current &amp; Resistance</vt:lpstr>
      <vt:lpstr>Example questions                       ‘VCR’</vt:lpstr>
      <vt:lpstr>Example questions       ‘VCR’</vt:lpstr>
      <vt:lpstr>Resistance</vt:lpstr>
      <vt:lpstr>Resistance</vt:lpstr>
      <vt:lpstr>Current-Potential Difference (Voltage) graphs</vt:lpstr>
      <vt:lpstr>Current-potential difference (voltage) graphs</vt:lpstr>
      <vt:lpstr>LDRs and Thermistors</vt:lpstr>
      <vt:lpstr>LDRs and Thermistors</vt:lpstr>
      <vt:lpstr>P2 - Physics</vt:lpstr>
      <vt:lpstr>P2 – Physics - Aims</vt:lpstr>
      <vt:lpstr>P2 – Physics – Mains Electricity</vt:lpstr>
      <vt:lpstr>P2 – Physics – Currents</vt:lpstr>
      <vt:lpstr>P2 – Physics - Currents</vt:lpstr>
      <vt:lpstr>P2 – Physics – The Three-Pin Plug</vt:lpstr>
      <vt:lpstr>P2 – Physics – The Three-Pin Plug</vt:lpstr>
      <vt:lpstr>P2 – Physics - Safety</vt:lpstr>
      <vt:lpstr>P2 – Physics - Earth wires</vt:lpstr>
      <vt:lpstr>P2 – Physics - Fuses</vt:lpstr>
      <vt:lpstr>P2 - Physics</vt:lpstr>
      <vt:lpstr>P2 – Physics - Aims</vt:lpstr>
      <vt:lpstr>P2 – Physics – Electrical Appliances</vt:lpstr>
      <vt:lpstr>P2 – Physics - Power</vt:lpstr>
      <vt:lpstr>P2 – Physics - Power</vt:lpstr>
      <vt:lpstr>P2 – Physics – What Fuse?!!</vt:lpstr>
      <vt:lpstr>P2 – Physics - Charge</vt:lpstr>
      <vt:lpstr>P2 – Physics - Charge</vt:lpstr>
      <vt:lpstr>P2 – Physics - Charge</vt:lpstr>
      <vt:lpstr>P2 – Physics - Charge</vt:lpstr>
      <vt:lpstr>P2 - Physics</vt:lpstr>
      <vt:lpstr>P2 – Physics - Aims</vt:lpstr>
      <vt:lpstr>P2 – Physics - Structure of the atom</vt:lpstr>
      <vt:lpstr>P2 – Physics - The Rutherford Scattering Experiment</vt:lpstr>
      <vt:lpstr>P2 – Physics - The structure of the atom</vt:lpstr>
      <vt:lpstr>P2 – Physics - The structure of the atom</vt:lpstr>
      <vt:lpstr>P2 – Physics - Radiation</vt:lpstr>
      <vt:lpstr>P2 – Physics - Isotopes</vt:lpstr>
      <vt:lpstr>P2 – Physics - Background Radiation</vt:lpstr>
      <vt:lpstr>P2 – Physics - Types of radiation</vt:lpstr>
      <vt:lpstr>P2 - Physics</vt:lpstr>
      <vt:lpstr>P2 – Physics - Aims</vt:lpstr>
      <vt:lpstr>P2 – Physics – Nuclear Fission</vt:lpstr>
      <vt:lpstr>P2 – Physics - Nuclear fission</vt:lpstr>
      <vt:lpstr>P2 – Physics - Nuclear Fission - Chain reactions</vt:lpstr>
      <vt:lpstr>P2 – Physics – Nuclear Fusion</vt:lpstr>
      <vt:lpstr>P2 – Physics - Nuclear Fusion in stars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P2 - Physics</dc:title>
  <dc:creator>Philip Dixon</dc:creator>
  <cp:lastModifiedBy>Philip Dixon</cp:lastModifiedBy>
  <cp:revision>1</cp:revision>
  <dcterms:created xsi:type="dcterms:W3CDTF">2016-06-03T08:14:09Z</dcterms:created>
  <dcterms:modified xsi:type="dcterms:W3CDTF">2016-06-03T08:17:15Z</dcterms:modified>
</cp:coreProperties>
</file>